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37.svg" ContentType="image/svg+xml"/>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262" r:id="rId3"/>
    <p:sldId id="281" r:id="rId5"/>
    <p:sldId id="271" r:id="rId6"/>
    <p:sldId id="315" r:id="rId7"/>
    <p:sldId id="316" r:id="rId8"/>
    <p:sldId id="317" r:id="rId9"/>
    <p:sldId id="319" r:id="rId10"/>
    <p:sldId id="320" r:id="rId11"/>
    <p:sldId id="322" r:id="rId12"/>
    <p:sldId id="321" r:id="rId13"/>
    <p:sldId id="272" r:id="rId14"/>
    <p:sldId id="342" r:id="rId15"/>
    <p:sldId id="259" r:id="rId16"/>
    <p:sldId id="260" r:id="rId17"/>
    <p:sldId id="261" r:id="rId18"/>
    <p:sldId id="270" r:id="rId19"/>
    <p:sldId id="273" r:id="rId20"/>
    <p:sldId id="304" r:id="rId21"/>
    <p:sldId id="344" r:id="rId22"/>
    <p:sldId id="345" r:id="rId23"/>
    <p:sldId id="267" r:id="rId24"/>
    <p:sldId id="268" r:id="rId25"/>
    <p:sldId id="269" r:id="rId26"/>
    <p:sldId id="347" r:id="rId27"/>
    <p:sldId id="276" r:id="rId28"/>
    <p:sldId id="277" r:id="rId29"/>
    <p:sldId id="346" r:id="rId30"/>
    <p:sldId id="265" r:id="rId31"/>
    <p:sldId id="275" r:id="rId32"/>
    <p:sldId id="278" r:id="rId33"/>
    <p:sldId id="364" r:id="rId34"/>
    <p:sldId id="363" r:id="rId35"/>
    <p:sldId id="279" r:id="rId36"/>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7" name="www.xkb1.com" initials="" lastIdx="0" clrIdx="1"/>
  <p:cmAuthor id="1" name="Administrator" initials="A" lastIdx="0" clrIdx="0"/>
  <p:cmAuthor id="8" name="lenovo" initials="" lastIdx="0" clrIdx="0"/>
  <p:cmAuthor id="2" name="作者" initials="A" lastIdx="0" clrIdx="1"/>
  <p:cmAuthor id="9" name="dongyu" initials="" lastIdx="0" clrIdx="8"/>
  <p:cmAuthor id="3" name="Author" initials="A" lastIdx="0" clrIdx="2"/>
  <p:cmAuthor id="10" name="admin" initials="a" lastIdx="0" clrIdx="0"/>
  <p:cmAuthor id="4" name="win" initials="w" lastIdx="0" clrIdx="0"/>
  <p:cmAuthor id="5" name="xkb1.com" initials="" lastIdx="0" clrIdx="0"/>
  <p:cmAuthor id="6" name="xiaoxuan Zeng" initials="" lastIdx="0" clrIdx="0"/>
  <p:cmAuthor id="11" name="86137" initials="8" lastIdx="0" clrIdx="10"/>
  <p:cmAuthor id="12" name="MyPC" initials="M" lastIdx="0" clrIdx="11"/>
  <p:cmAuthor id="13" name="Shen" initials="S" lastIdx="0" clrIdx="12"/>
  <p:cmAuthor id="14" name="HUAWEI" initials="H" lastIdx="0" clrIdx="13"/>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21" name="li marry" initials="" lastIdx="0" clrIdx="0"/>
  <p:cmAuthor id="23" name="CHINESE-BC06F90" initials="" lastIdx="0" clrIdx="0"/>
  <p:cmAuthor id="18" name="未知用户1" initials="未知用户1" lastIdx="0" clrIdx="0"/>
  <p:cmAuthor id="44" name="13683" initials="1" lastIdx="0" clrIdx="43"/>
  <p:cmAuthor id="22" name="84046" initials="8" lastIdx="0" clrIdx="21"/>
  <p:cmAuthor id="2000" name="张瑞霞" initials="authorId_524709945" lastIdx="0" clrIdx="0"/>
  <p:cmAuthor id="2001" name="Dino._6ZFrB7nA" initials="authorId_1257418890" lastIdx="0" clrIdx="1"/>
  <p:cmAuthor id="24" name="古" initials="" lastIdx="0" clrIdx="24"/>
  <p:cmAuthor id="25" name="李彦利" initials="" lastIdx="0" clrIdx="25"/>
  <p:cmAuthor id="26" name="刘刘" initials="" lastIdx="0" clrIdx="20"/>
  <p:cmAuthor id="27" name="86136" initials="8" lastIdx="0" clrIdx="26"/>
  <p:cmAuthor id="28" name="nijingen" initials="n" lastIdx="0" clrIdx="27"/>
  <p:cmAuthor id="29" name="86151" initials="8" lastIdx="0" clrIdx="28"/>
  <p:cmAuthor id="30" name="yisimin" initials="y" lastIdx="0" clrIdx="29"/>
  <p:cmAuthor id="32" name="mao" initials="mao" lastIdx="0" clrIdx="31"/>
  <p:cmAuthor id="76" name="叶 思冰" initials="叶" lastIdx="0" clrIdx="25"/>
  <p:cmAuthor id="33" name="Echo" initials="" lastIdx="0" clrIdx="30"/>
  <p:cmAuthor id="77" name="雨昕" initials="雨" lastIdx="0" clrIdx="26"/>
  <p:cmAuthor id="34" name="a'su's" initials="a" lastIdx="0" clrIdx="33"/>
  <p:cmAuthor id="36" name="陈芳" initials="A" lastIdx="0" clrIdx="35"/>
  <p:cmAuthor id="37" name="DELL" initials="" lastIdx="0" clrIdx="25"/>
  <p:cmAuthor id="38" name="NFB" initials="N" lastIdx="0" clrIdx="14"/>
  <p:cmAuthor id="41" name="EXX008" initials="E" lastIdx="0" clrIdx="4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38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楷体" panose="02010609060101010101" pitchFamily="49"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楷体" panose="02010609060101010101" pitchFamily="49" charset="-122"/>
              </a:rPr>
            </a:fld>
            <a:endParaRPr lang="zh-CN" altLang="en-US">
              <a:ea typeface="楷体" panose="02010609060101010101" pitchFamily="49"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楷体" panose="02010609060101010101" pitchFamily="49"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楷体" panose="02010609060101010101" pitchFamily="49" charset="-122"/>
              </a:rPr>
            </a:fld>
            <a:endParaRPr lang="zh-CN" altLang="en-US">
              <a:ea typeface="楷体"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ea typeface="楷体" panose="02010609060101010101" pitchFamily="49" charset="-122"/>
              </a:defRPr>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ea typeface="楷体" panose="02010609060101010101" pitchFamily="49"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ea typeface="楷体" panose="02010609060101010101" pitchFamily="49" charset="-122"/>
              </a:defRPr>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ea typeface="楷体" panose="02010609060101010101" pitchFamily="49"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楷体" panose="02010609060101010101" pitchFamily="49" charset="-122"/>
        <a:cs typeface="+mn-cs"/>
      </a:defRPr>
    </a:lvl1pPr>
    <a:lvl2pPr marL="457200" algn="l" defTabSz="914400" rtl="0" eaLnBrk="1" latinLnBrk="0" hangingPunct="1">
      <a:defRPr sz="1200" kern="1200">
        <a:solidFill>
          <a:schemeClr val="tx1"/>
        </a:solidFill>
        <a:latin typeface="+mn-lt"/>
        <a:ea typeface="楷体" panose="02010609060101010101" pitchFamily="49" charset="-122"/>
        <a:cs typeface="+mn-cs"/>
      </a:defRPr>
    </a:lvl2pPr>
    <a:lvl3pPr marL="914400" algn="l" defTabSz="914400" rtl="0" eaLnBrk="1" latinLnBrk="0" hangingPunct="1">
      <a:defRPr sz="1200" kern="1200">
        <a:solidFill>
          <a:schemeClr val="tx1"/>
        </a:solidFill>
        <a:latin typeface="+mn-lt"/>
        <a:ea typeface="楷体" panose="02010609060101010101" pitchFamily="49" charset="-122"/>
        <a:cs typeface="+mn-cs"/>
      </a:defRPr>
    </a:lvl3pPr>
    <a:lvl4pPr marL="1371600" algn="l" defTabSz="914400" rtl="0" eaLnBrk="1" latinLnBrk="0" hangingPunct="1">
      <a:defRPr sz="1200" kern="1200">
        <a:solidFill>
          <a:schemeClr val="tx1"/>
        </a:solidFill>
        <a:latin typeface="+mn-lt"/>
        <a:ea typeface="楷体" panose="02010609060101010101" pitchFamily="49" charset="-122"/>
        <a:cs typeface="+mn-cs"/>
      </a:defRPr>
    </a:lvl4pPr>
    <a:lvl5pPr marL="1828800" algn="l" defTabSz="914400" rtl="0" eaLnBrk="1" latinLnBrk="0" hangingPunct="1">
      <a:defRPr sz="1200" kern="1200">
        <a:solidFill>
          <a:schemeClr val="tx1"/>
        </a:solidFill>
        <a:latin typeface="+mn-lt"/>
        <a:ea typeface="楷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custDataLst>
              <p:tags r:id="rId3"/>
            </p:custDataLst>
          </p:nvPr>
        </p:nvSpPr>
        <p:spPr/>
      </p:sp>
      <p:sp>
        <p:nvSpPr>
          <p:cNvPr id="18435" name="备注占位符 2"/>
          <p:cNvSpPr txBox="1">
            <a:spLocks noGrp="1"/>
          </p:cNvSpPr>
          <p:nvPr>
            <p:ph type="body" idx="1"/>
            <p:custDataLst>
              <p:tags r:id="rId4"/>
            </p:custDataLst>
          </p:nvPr>
        </p:nvSpPr>
        <p:spPr/>
        <p:txBody>
          <a:bodyPr/>
          <a:lstStyle/>
          <a:p>
            <a:endParaRPr lang="zh-CN" altLang="en-US" smtClean="0"/>
          </a:p>
        </p:txBody>
      </p:sp>
      <p:sp>
        <p:nvSpPr>
          <p:cNvPr id="4" name="灯片编号占位符 3"/>
          <p:cNvSpPr>
            <a:spLocks noGrp="1"/>
          </p:cNvSpPr>
          <p:nvPr>
            <p:ph type="sldNum" sz="quarter" idx="5"/>
            <p:custDataLst>
              <p:tags r:id="rId5"/>
            </p:custDataLst>
          </p:nvPr>
        </p:nvSpPr>
        <p:spPr/>
        <p:txBody>
          <a:bodyPr/>
          <a:lstStyle/>
          <a:p>
            <a:pPr>
              <a:defRPr/>
            </a:pPr>
            <a:fld id="{97F75BB9-0130-4439-AFCF-19CB84DD4BF7}" type="slidenum">
              <a:rPr lang="en-US" altLang="zh-CN" smtClean="0"/>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9A5F825-9C29-43CC-BB96-80A60E9689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custDataLst>
              <p:tags r:id="rId3"/>
            </p:custDataLst>
          </p:nvPr>
        </p:nvSpPr>
        <p:spPr/>
      </p:sp>
      <p:sp>
        <p:nvSpPr>
          <p:cNvPr id="47107" name="备注占位符 2"/>
          <p:cNvSpPr txBox="1">
            <a:spLocks noGrp="1"/>
          </p:cNvSpPr>
          <p:nvPr>
            <p:ph type="body" idx="1"/>
            <p:custDataLst>
              <p:tags r:id="rId4"/>
            </p:custDataLst>
          </p:nvPr>
        </p:nvSpPr>
        <p:spPr/>
        <p:txBody>
          <a:bodyPr/>
          <a:lstStyle/>
          <a:p>
            <a:pPr>
              <a:spcBef>
                <a:spcPct val="0"/>
              </a:spcBef>
            </a:pPr>
            <a:endParaRPr lang="zh-CN" altLang="en-US" sz="1600" smtClean="0">
              <a:latin typeface="Calibri" panose="020F0502020204030204"/>
            </a:endParaRPr>
          </a:p>
        </p:txBody>
      </p:sp>
      <p:sp>
        <p:nvSpPr>
          <p:cNvPr id="4" name="灯片编号占位符 3"/>
          <p:cNvSpPr>
            <a:spLocks noGrp="1"/>
          </p:cNvSpPr>
          <p:nvPr>
            <p:ph type="sldNum" sz="quarter" idx="5"/>
            <p:custDataLst>
              <p:tags r:id="rId5"/>
            </p:custDataLst>
          </p:nvPr>
        </p:nvSpPr>
        <p:spPr/>
        <p:txBody>
          <a:bodyPr/>
          <a:lstStyle/>
          <a:p>
            <a:pPr algn="l">
              <a:defRPr/>
            </a:pPr>
            <a:fld id="{E249BAB7-3C6A-48AC-B66D-6265C7C4B052}" type="slidenum">
              <a:rPr sz="1900" smtClean="0"/>
            </a:fld>
            <a:endParaRPr sz="1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idx="2"/>
            <p:custDataLst>
              <p:tags r:id="rId3"/>
            </p:custDataLst>
          </p:nvPr>
        </p:nvSpPr>
        <p:spPr/>
      </p:sp>
      <p:sp>
        <p:nvSpPr>
          <p:cNvPr id="57347" name="文本占位符 2"/>
          <p:cNvSpPr txBox="1">
            <a:spLocks noGrp="1"/>
          </p:cNvSpPr>
          <p:nvPr>
            <p:ph type="body" idx="3"/>
            <p:custDataLst>
              <p:tags r:id="rId4"/>
            </p:custDataLst>
          </p:nvPr>
        </p:nvSpPr>
        <p:spPr/>
        <p:txBody>
          <a:bodyPr/>
          <a:lstStyle/>
          <a:p>
            <a:pPr>
              <a:spcBef>
                <a:spcPct val="0"/>
              </a:spcBef>
            </a:pPr>
            <a:endParaRPr lang="zh-CN" altLang="en-US" sz="1600" smtClean="0">
              <a:latin typeface="Calibri" panose="020F050202020403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custDataLst>
              <p:tags r:id="rId3"/>
            </p:custDataLst>
          </p:nvPr>
        </p:nvSpPr>
        <p:spPr/>
      </p:sp>
      <p:sp>
        <p:nvSpPr>
          <p:cNvPr id="59395" name="备注占位符 2"/>
          <p:cNvSpPr txBox="1">
            <a:spLocks noGrp="1"/>
          </p:cNvSpPr>
          <p:nvPr>
            <p:ph type="body" idx="1"/>
            <p:custDataLst>
              <p:tags r:id="rId4"/>
            </p:custDataLst>
          </p:nvPr>
        </p:nvSpPr>
        <p:spPr/>
        <p:txBody>
          <a:bodyPr/>
          <a:lstStyle/>
          <a:p>
            <a:endParaRPr lang="zh-CN" altLang="en-US" smtClean="0"/>
          </a:p>
        </p:txBody>
      </p:sp>
      <p:sp>
        <p:nvSpPr>
          <p:cNvPr id="4" name="灯片编号占位符 3"/>
          <p:cNvSpPr>
            <a:spLocks noGrp="1"/>
          </p:cNvSpPr>
          <p:nvPr>
            <p:ph type="sldNum" sz="quarter" idx="5"/>
            <p:custDataLst>
              <p:tags r:id="rId5"/>
            </p:custDataLst>
          </p:nvPr>
        </p:nvSpPr>
        <p:spPr/>
        <p:txBody>
          <a:bodyPr/>
          <a:lstStyle/>
          <a:p>
            <a:pPr>
              <a:defRPr/>
            </a:pPr>
            <a:fld id="{64AB8BB0-81F9-41F8-A5CC-B6574070BAD5}" type="slidenum">
              <a:rPr lang="en-US" altLang="zh-CN" smtClean="0"/>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custDataLst>
              <p:tags r:id="rId3"/>
            </p:custDataLst>
          </p:nvPr>
        </p:nvSpPr>
        <p:spPr/>
      </p:sp>
      <p:sp>
        <p:nvSpPr>
          <p:cNvPr id="61443" name="备注占位符 2"/>
          <p:cNvSpPr txBox="1">
            <a:spLocks noGrp="1"/>
          </p:cNvSpPr>
          <p:nvPr>
            <p:ph type="body" idx="1"/>
            <p:custDataLst>
              <p:tags r:id="rId4"/>
            </p:custDataLst>
          </p:nvPr>
        </p:nvSpPr>
        <p:spPr/>
        <p:txBody>
          <a:bodyPr/>
          <a:lstStyle/>
          <a:p>
            <a:endParaRPr lang="zh-CN" altLang="en-US" smtClean="0"/>
          </a:p>
        </p:txBody>
      </p:sp>
      <p:sp>
        <p:nvSpPr>
          <p:cNvPr id="4" name="灯片编号占位符 3"/>
          <p:cNvSpPr>
            <a:spLocks noGrp="1"/>
          </p:cNvSpPr>
          <p:nvPr>
            <p:ph type="sldNum" sz="quarter" idx="5"/>
            <p:custDataLst>
              <p:tags r:id="rId5"/>
            </p:custDataLst>
          </p:nvPr>
        </p:nvSpPr>
        <p:spPr/>
        <p:txBody>
          <a:bodyPr/>
          <a:lstStyle/>
          <a:p>
            <a:pPr>
              <a:defRPr/>
            </a:pPr>
            <a:fld id="{62BA19A0-A566-412E-B8E6-D322D41AB75E}" type="slidenum">
              <a:rPr lang="en-US" altLang="zh-CN" smtClean="0"/>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image" Target="../media/image4.png"/><Relationship Id="rId7" Type="http://schemas.openxmlformats.org/officeDocument/2006/relationships/tags" Target="../tags/tag61.xml"/><Relationship Id="rId6" Type="http://schemas.openxmlformats.org/officeDocument/2006/relationships/image" Target="../media/image3.png"/><Relationship Id="rId5" Type="http://schemas.openxmlformats.org/officeDocument/2006/relationships/tags" Target="../tags/tag60.xml"/><Relationship Id="rId4" Type="http://schemas.openxmlformats.org/officeDocument/2006/relationships/image" Target="../media/image2.jpeg"/><Relationship Id="rId3" Type="http://schemas.openxmlformats.org/officeDocument/2006/relationships/tags" Target="../tags/tag59.xml"/><Relationship Id="rId2" Type="http://schemas.openxmlformats.org/officeDocument/2006/relationships/image" Target="../media/image1.png"/><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image" Target="../media/image6.png"/><Relationship Id="rId11" Type="http://schemas.openxmlformats.org/officeDocument/2006/relationships/tags" Target="../tags/tag63.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末尾幻灯片">
    <p:bg>
      <p:bgPr>
        <a:blipFill dpi="0" rotWithShape="0">
          <a:blip r:embed="rId2"/>
          <a:stretch>
            <a:fillRect/>
          </a:stretch>
        </a:blipFill>
        <a:effectLst/>
      </p:bgPr>
    </p:bg>
    <p:spTree>
      <p:nvGrpSpPr>
        <p:cNvPr id="1" name=""/>
        <p:cNvGrpSpPr/>
        <p:nvPr/>
      </p:nvGrpSpPr>
      <p:grpSpPr>
        <a:xfrm>
          <a:off x="0" y="0"/>
          <a:ext cx="0" cy="0"/>
          <a:chOff x="0" y="0"/>
          <a:chExt cx="0" cy="0"/>
        </a:xfrm>
      </p:grpSpPr>
      <p:pic>
        <p:nvPicPr>
          <p:cNvPr id="4" name="图片 8" descr="1 (7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8400" y="-6720"/>
            <a:ext cx="12178562" cy="687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610537" y="556100"/>
            <a:ext cx="1649565" cy="141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custDataLst>
              <p:tags r:id="rId7"/>
            </p:custDataLst>
          </p:nvPr>
        </p:nvPicPr>
        <p:blipFill>
          <a:blip r:embed="rId8">
            <a:lum contrast="60000"/>
            <a:extLst>
              <a:ext uri="{28A0092B-C50C-407E-A947-70E740481C1C}">
                <a14:useLocalDpi xmlns:a14="http://schemas.microsoft.com/office/drawing/2010/main" val="0"/>
              </a:ext>
            </a:extLst>
          </a:blip>
          <a:stretch>
            <a:fillRect/>
          </a:stretch>
        </p:blipFill>
        <p:spPr bwMode="auto">
          <a:xfrm>
            <a:off x="5355207" y="3561725"/>
            <a:ext cx="2158546" cy="82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descr="鸽子"/>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705517" y="1270124"/>
            <a:ext cx="1985525" cy="132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descr="未标题-1"/>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23517" y="4210227"/>
            <a:ext cx="12150005" cy="297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custDataLst>
              <p:tags r:id="rId13"/>
            </p:custDataLst>
          </p:nvPr>
        </p:nvSpPr>
        <p:spPr>
          <a:xfrm>
            <a:off x="3312160" y="1907540"/>
            <a:ext cx="6261100" cy="1212850"/>
          </a:xfrm>
        </p:spPr>
        <p:txBody>
          <a:bodyPr lIns="90000" tIns="46800" rIns="90000" bIns="46800" anchor="b"/>
          <a:lstStyle>
            <a:lvl1pPr marL="0" marR="0" algn="ctr" defTabSz="914400" rtl="0" eaLnBrk="1" fontAlgn="auto" latinLnBrk="0" hangingPunct="1">
              <a:lnSpc>
                <a:spcPct val="100000"/>
              </a:lnSpc>
              <a:buNone/>
              <a:defRPr kumimoji="0" lang="zh-CN" altLang="en-US" sz="6600" b="1" i="0" u="none" strike="noStrike" kern="1200" cap="none" spc="600" normalizeH="0" baseline="0" noProof="1">
                <a:solidFill>
                  <a:schemeClr val="accent1"/>
                </a:solidFill>
                <a:uFillTx/>
                <a:latin typeface="Arial" panose="020B0604020202020204" pitchFamily="34" charset="0"/>
                <a:ea typeface="汉仪尚巍手书W" panose="00020600040101010101" pitchFamily="18" charset="-122"/>
                <a:cs typeface="+mj-cs"/>
                <a:sym typeface="+mn-ea"/>
              </a:defRPr>
            </a:lvl1pPr>
          </a:lstStyle>
          <a:p>
            <a:pPr lvl="0"/>
            <a:r>
              <a:rPr lang="zh-CN" altLang="en-US" smtClean="0">
                <a:sym typeface="+mn-ea"/>
              </a:rPr>
              <a:t>单击此处编辑母版标题样式</a:t>
            </a:r>
            <a:endParaRPr>
              <a:sym typeface="+mn-ea"/>
            </a:endParaRPr>
          </a:p>
        </p:txBody>
      </p:sp>
      <p:sp>
        <p:nvSpPr>
          <p:cNvPr id="14" name="文本占位符 13"/>
          <p:cNvSpPr>
            <a:spLocks noGrp="1"/>
          </p:cNvSpPr>
          <p:nvPr>
            <p:ph type="body" sz="quarter" idx="13"/>
            <p:custDataLst>
              <p:tags r:id="rId14"/>
            </p:custDataLst>
          </p:nvPr>
        </p:nvSpPr>
        <p:spPr>
          <a:xfrm>
            <a:off x="3312436" y="3168737"/>
            <a:ext cx="6260871" cy="520613"/>
          </a:xfrm>
        </p:spPr>
        <p:txBody>
          <a:bodyPr lIns="90000" tIns="46800" rIns="90000" bIns="46800"/>
          <a:lstStyle>
            <a:lvl1pPr marL="0" indent="0" algn="ctr">
              <a:buNone/>
              <a:defRPr sz="2400" baseline="0">
                <a:latin typeface="Arial" panose="020B0604020202020204" pitchFamily="34" charset="0"/>
                <a:ea typeface="隶书" panose="02010509060101010101" pitchFamily="49" charset="-122"/>
              </a:defRPr>
            </a:lvl1pPr>
          </a:lstStyle>
          <a:p>
            <a:pPr lvl="0"/>
            <a:r>
              <a:rPr lang="zh-CN" altLang="en-US" smtClean="0"/>
              <a:t>单击此处编辑母版文本样式</a:t>
            </a:r>
            <a:endParaRPr lang="zh-CN" altLang="en-US" smtClean="0"/>
          </a:p>
        </p:txBody>
      </p:sp>
      <p:sp>
        <p:nvSpPr>
          <p:cNvPr id="9" name="日期占位符 2"/>
          <p:cNvSpPr>
            <a:spLocks noGrp="1"/>
          </p:cNvSpPr>
          <p:nvPr>
            <p:ph type="dt" sz="half" idx="14"/>
            <p:custDataLst>
              <p:tags r:id="rId15"/>
            </p:custDataLst>
          </p:nvPr>
        </p:nvSpPr>
        <p:spPr/>
        <p:txBody>
          <a:bodyPr/>
          <a:lstStyle>
            <a:lvl1pPr>
              <a:defRPr/>
            </a:lvl1pPr>
          </a:lstStyle>
          <a:p>
            <a:pPr>
              <a:defRPr/>
            </a:pPr>
            <a:fld id="{F85515F5-0DE6-4ED2-899C-5F716ADFB054}" type="datetimeFigureOut">
              <a:rPr lang="zh-CN" altLang="en-US"/>
            </a:fld>
            <a:endParaRPr lang="zh-CN" altLang="en-US"/>
          </a:p>
        </p:txBody>
      </p:sp>
      <p:sp>
        <p:nvSpPr>
          <p:cNvPr id="10" name="页脚占位符 3"/>
          <p:cNvSpPr>
            <a:spLocks noGrp="1"/>
          </p:cNvSpPr>
          <p:nvPr>
            <p:ph type="ftr" sz="quarter" idx="15"/>
            <p:custDataLst>
              <p:tags r:id="rId16"/>
            </p:custDataLst>
          </p:nvPr>
        </p:nvSpPr>
        <p:spPr/>
        <p:txBody>
          <a:bodyPr/>
          <a:lstStyle>
            <a:lvl1pPr>
              <a:defRPr/>
            </a:lvl1pPr>
          </a:lstStyle>
          <a:p>
            <a:pPr>
              <a:defRPr/>
            </a:pPr>
            <a:endParaRPr lang="zh-CN" altLang="en-US"/>
          </a:p>
        </p:txBody>
      </p:sp>
      <p:sp>
        <p:nvSpPr>
          <p:cNvPr id="11" name="灯片编号占位符 4"/>
          <p:cNvSpPr>
            <a:spLocks noGrp="1"/>
          </p:cNvSpPr>
          <p:nvPr>
            <p:ph type="sldNum" sz="quarter" idx="16"/>
            <p:custDataLst>
              <p:tags r:id="rId17"/>
            </p:custDataLst>
          </p:nvPr>
        </p:nvSpPr>
        <p:spPr/>
        <p:txBody>
          <a:bodyPr/>
          <a:lstStyle>
            <a:lvl1pPr>
              <a:defRPr/>
            </a:lvl1pPr>
          </a:lstStyle>
          <a:p>
            <a:pPr>
              <a:defRPr/>
            </a:pPr>
            <a:fld id="{AF9EF171-078E-4DF3-804E-71CBEE2575F6}" type="slidenum">
              <a:rPr lang="zh-CN" altLang="en-US"/>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7" name="日期占位符 1"/>
          <p:cNvSpPr>
            <a:spLocks noGrp="1"/>
          </p:cNvSpPr>
          <p:nvPr>
            <p:ph type="dt" sz="half" idx="2"/>
            <p:custDataLst>
              <p:tags r:id="rId2"/>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8" name="页脚占位符 2"/>
          <p:cNvSpPr>
            <a:spLocks noGrp="1"/>
          </p:cNvSpPr>
          <p:nvPr>
            <p:ph type="ftr" sz="quarter" idx="3"/>
            <p:custDataLst>
              <p:tags r:id="rId3"/>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9" name="灯片编号占位符 3"/>
          <p:cNvSpPr>
            <a:spLocks noGrp="1"/>
          </p:cNvSpPr>
          <p:nvPr>
            <p:ph type="sldNum" sz="quarter" idx="4"/>
            <p:custDataLst>
              <p:tags r:id="rId4"/>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8CD88EB-536A-4DA4-BAEE-4B6927029F68}" type="slidenum">
              <a:rPr kumimoji="0" altLang="en-US" sz="1200" b="0" i="0" u="none" strike="noStrike" kern="1200" cap="none" spc="0" normalizeH="0" baseline="0" noProof="1"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7.png"/><Relationship Id="rId21" Type="http://schemas.openxmlformats.org/officeDocument/2006/relationships/tags" Target="../tags/tag77.xml"/><Relationship Id="rId20" Type="http://schemas.openxmlformats.org/officeDocument/2006/relationships/tags" Target="../tags/tag76.xml"/><Relationship Id="rId2" Type="http://schemas.openxmlformats.org/officeDocument/2006/relationships/slideLayout" Target="../slideLayouts/slideLayout2.xml"/><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楷体" panose="02010609060101010101" pitchFamily="49"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楷体" panose="02010609060101010101" pitchFamily="49" charset="-122"/>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楷体" panose="02010609060101010101" pitchFamily="49" charset="-122"/>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楷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79.xml"/><Relationship Id="rId1" Type="http://schemas.openxmlformats.org/officeDocument/2006/relationships/tags" Target="../tags/tag78.xml"/></Relationships>
</file>

<file path=ppt/slides/_rels/slide10.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image" Target="../media/image23.emf"/><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image" Target="../media/image22.png"/><Relationship Id="rId3" Type="http://schemas.openxmlformats.org/officeDocument/2006/relationships/tags" Target="../tags/tag170.xml"/><Relationship Id="rId2" Type="http://schemas.openxmlformats.org/officeDocument/2006/relationships/image" Target="../media/image21.png"/><Relationship Id="rId10" Type="http://schemas.openxmlformats.org/officeDocument/2006/relationships/slideLayout" Target="../slideLayouts/slideLayout14.xml"/><Relationship Id="rId1" Type="http://schemas.openxmlformats.org/officeDocument/2006/relationships/tags" Target="../tags/tag169.xml"/></Relationships>
</file>

<file path=ppt/slides/_rels/slide11.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4" Type="http://schemas.openxmlformats.org/officeDocument/2006/relationships/slideLayout" Target="../slideLayouts/slideLayout13.xml"/><Relationship Id="rId13" Type="http://schemas.openxmlformats.org/officeDocument/2006/relationships/image" Target="../media/image24.png"/><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5.xml"/></Relationships>
</file>

<file path=ppt/slides/_rels/slide12.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image" Target="../media/image25.png"/><Relationship Id="rId7" Type="http://schemas.openxmlformats.org/officeDocument/2006/relationships/tags" Target="../tags/tag191.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tags" Target="../tags/tag187.xml"/></Relationships>
</file>

<file path=ppt/slides/_rels/slide13.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2" Type="http://schemas.openxmlformats.org/officeDocument/2006/relationships/slideLayout" Target="../slideLayouts/slideLayout1.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197.xml"/><Relationship Id="rId19" Type="http://schemas.openxmlformats.org/officeDocument/2006/relationships/tags" Target="../tags/tag211.xml"/><Relationship Id="rId18" Type="http://schemas.openxmlformats.org/officeDocument/2006/relationships/slide" Target="slide1.xml"/><Relationship Id="rId17" Type="http://schemas.openxmlformats.org/officeDocument/2006/relationships/image" Target="../media/image27.jpeg"/><Relationship Id="rId16" Type="http://schemas.openxmlformats.org/officeDocument/2006/relationships/tags" Target="../tags/tag210.xml"/><Relationship Id="rId15" Type="http://schemas.openxmlformats.org/officeDocument/2006/relationships/image" Target="../media/image26.jpeg"/><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196.xml"/></Relationships>
</file>

<file path=ppt/slides/_rels/slide14.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2" Type="http://schemas.openxmlformats.org/officeDocument/2006/relationships/slideLayout" Target="../slideLayouts/slideLayout1.xml"/><Relationship Id="rId21" Type="http://schemas.openxmlformats.org/officeDocument/2006/relationships/tags" Target="../tags/tag231.xml"/><Relationship Id="rId20" Type="http://schemas.openxmlformats.org/officeDocument/2006/relationships/image" Target="../media/image29.jpeg"/><Relationship Id="rId2" Type="http://schemas.openxmlformats.org/officeDocument/2006/relationships/tags" Target="../tags/tag215.xml"/><Relationship Id="rId19" Type="http://schemas.openxmlformats.org/officeDocument/2006/relationships/tags" Target="../tags/tag230.xml"/><Relationship Id="rId18" Type="http://schemas.openxmlformats.org/officeDocument/2006/relationships/image" Target="../media/image28.png"/><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slide" Target="slide1.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4.xml"/></Relationships>
</file>

<file path=ppt/slides/_rels/slide15.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2" Type="http://schemas.openxmlformats.org/officeDocument/2006/relationships/slideLayout" Target="../slideLayouts/slideLayout1.xml"/><Relationship Id="rId21" Type="http://schemas.openxmlformats.org/officeDocument/2006/relationships/tags" Target="../tags/tag249.xml"/><Relationship Id="rId20" Type="http://schemas.openxmlformats.org/officeDocument/2006/relationships/image" Target="../media/image31.png"/><Relationship Id="rId2" Type="http://schemas.openxmlformats.org/officeDocument/2006/relationships/tags" Target="../tags/tag233.xml"/><Relationship Id="rId19" Type="http://schemas.openxmlformats.org/officeDocument/2006/relationships/tags" Target="../tags/tag248.xml"/><Relationship Id="rId18" Type="http://schemas.openxmlformats.org/officeDocument/2006/relationships/image" Target="../media/image30.png"/><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slide" Target="slide1.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tags" Target="../tags/tag242.xml"/><Relationship Id="rId10" Type="http://schemas.openxmlformats.org/officeDocument/2006/relationships/tags" Target="../tags/tag241.xml"/><Relationship Id="rId1" Type="http://schemas.openxmlformats.org/officeDocument/2006/relationships/tags" Target="../tags/tag23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1.xml"/><Relationship Id="rId1" Type="http://schemas.openxmlformats.org/officeDocument/2006/relationships/tags" Target="../tags/tag250.xml"/></Relationships>
</file>

<file path=ppt/slides/_rels/slide17.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2" Type="http://schemas.openxmlformats.org/officeDocument/2006/relationships/slideLayout" Target="../slideLayouts/slideLayout13.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tags" Target="../tags/tag252.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264.xml"/><Relationship Id="rId4" Type="http://schemas.openxmlformats.org/officeDocument/2006/relationships/image" Target="../media/image32.png"/><Relationship Id="rId3" Type="http://schemas.openxmlformats.org/officeDocument/2006/relationships/tags" Target="../tags/tag263.xml"/><Relationship Id="rId2" Type="http://schemas.microsoft.com/office/2007/relationships/media" Target="../media/media2.mp4"/><Relationship Id="rId1" Type="http://schemas.openxmlformats.org/officeDocument/2006/relationships/video" Target="../media/media2.mp4"/></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s>
</file>

<file path=ppt/slides/_rels/slide2.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3" Type="http://schemas.openxmlformats.org/officeDocument/2006/relationships/slideLayout" Target="../slideLayouts/slideLayout2.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image" Target="../media/image34.png"/><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image" Target="../media/image33.png"/><Relationship Id="rId3" Type="http://schemas.openxmlformats.org/officeDocument/2006/relationships/tags" Target="../tags/tag276.xml"/><Relationship Id="rId2" Type="http://schemas.openxmlformats.org/officeDocument/2006/relationships/tags" Target="../tags/tag275.xml"/><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4.xml"/></Relationships>
</file>

<file path=ppt/slides/_rels/slide22.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image" Target="../media/image34.png"/><Relationship Id="rId5" Type="http://schemas.openxmlformats.org/officeDocument/2006/relationships/tags" Target="../tags/tag288.xml"/><Relationship Id="rId4" Type="http://schemas.openxmlformats.org/officeDocument/2006/relationships/image" Target="../media/image33.png"/><Relationship Id="rId3" Type="http://schemas.openxmlformats.org/officeDocument/2006/relationships/tags" Target="../tags/tag287.xml"/><Relationship Id="rId2" Type="http://schemas.openxmlformats.org/officeDocument/2006/relationships/tags" Target="../tags/tag286.xml"/><Relationship Id="rId13" Type="http://schemas.openxmlformats.org/officeDocument/2006/relationships/notesSlide" Target="../notesSlides/notesSlide6.xml"/><Relationship Id="rId12" Type="http://schemas.openxmlformats.org/officeDocument/2006/relationships/slideLayout" Target="../slideLayouts/slideLayout7.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tags" Target="../tags/tag285.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35.png"/><Relationship Id="rId1" Type="http://schemas.openxmlformats.org/officeDocument/2006/relationships/tags" Target="../tags/tag297.xml"/></Relationships>
</file>

<file path=ppt/slides/_rels/slide24.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image" Target="../media/image22.png"/><Relationship Id="rId5" Type="http://schemas.openxmlformats.org/officeDocument/2006/relationships/tags" Target="../tags/tag305.xml"/><Relationship Id="rId4" Type="http://schemas.openxmlformats.org/officeDocument/2006/relationships/image" Target="../media/image21.png"/><Relationship Id="rId3" Type="http://schemas.openxmlformats.org/officeDocument/2006/relationships/tags" Target="../tags/tag304.xml"/><Relationship Id="rId2" Type="http://schemas.openxmlformats.org/officeDocument/2006/relationships/image" Target="../media/image23.emf"/><Relationship Id="rId13" Type="http://schemas.openxmlformats.org/officeDocument/2006/relationships/slideLayout" Target="../slideLayouts/slideLayout7.xml"/><Relationship Id="rId12" Type="http://schemas.openxmlformats.org/officeDocument/2006/relationships/tags" Target="../tags/tag309.xml"/><Relationship Id="rId11" Type="http://schemas.openxmlformats.org/officeDocument/2006/relationships/tags" Target="../tags/tag308.xml"/><Relationship Id="rId10" Type="http://schemas.openxmlformats.org/officeDocument/2006/relationships/image" Target="../media/image37.svg"/><Relationship Id="rId1" Type="http://schemas.openxmlformats.org/officeDocument/2006/relationships/tags" Target="../tags/tag30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1.xml"/><Relationship Id="rId1" Type="http://schemas.openxmlformats.org/officeDocument/2006/relationships/tags" Target="../tags/tag310.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s>
</file>

<file path=ppt/slides/_rels/slide27.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image" Target="../media/image22.png"/><Relationship Id="rId5" Type="http://schemas.openxmlformats.org/officeDocument/2006/relationships/tags" Target="../tags/tag319.xml"/><Relationship Id="rId4" Type="http://schemas.openxmlformats.org/officeDocument/2006/relationships/image" Target="../media/image21.png"/><Relationship Id="rId3" Type="http://schemas.openxmlformats.org/officeDocument/2006/relationships/tags" Target="../tags/tag318.xml"/><Relationship Id="rId2" Type="http://schemas.openxmlformats.org/officeDocument/2006/relationships/image" Target="../media/image23.emf"/><Relationship Id="rId13" Type="http://schemas.openxmlformats.org/officeDocument/2006/relationships/slideLayout" Target="../slideLayouts/slideLayout7.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image" Target="../media/image37.svg"/><Relationship Id="rId1" Type="http://schemas.openxmlformats.org/officeDocument/2006/relationships/tags" Target="../tags/tag317.xml"/></Relationships>
</file>

<file path=ppt/slides/_rels/slide28.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2"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tags" Target="../tags/tag332.xml"/><Relationship Id="rId1" Type="http://schemas.openxmlformats.org/officeDocument/2006/relationships/tags" Target="../tags/tag324.xml"/></Relationships>
</file>

<file path=ppt/slides/_rels/slide29.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4" Type="http://schemas.openxmlformats.org/officeDocument/2006/relationships/slideLayout" Target="../slideLayouts/slideLayout2.xml"/><Relationship Id="rId23" Type="http://schemas.openxmlformats.org/officeDocument/2006/relationships/image" Target="../media/image40.png"/><Relationship Id="rId22" Type="http://schemas.openxmlformats.org/officeDocument/2006/relationships/tags" Target="../tags/tag354.xml"/><Relationship Id="rId21" Type="http://schemas.openxmlformats.org/officeDocument/2006/relationships/tags" Target="../tags/tag353.xml"/><Relationship Id="rId20" Type="http://schemas.openxmlformats.org/officeDocument/2006/relationships/tags" Target="../tags/tag352.xml"/><Relationship Id="rId2" Type="http://schemas.openxmlformats.org/officeDocument/2006/relationships/tags" Target="../tags/tag334.xml"/><Relationship Id="rId19" Type="http://schemas.openxmlformats.org/officeDocument/2006/relationships/tags" Target="../tags/tag351.xml"/><Relationship Id="rId18" Type="http://schemas.openxmlformats.org/officeDocument/2006/relationships/tags" Target="../tags/tag350.xml"/><Relationship Id="rId17" Type="http://schemas.openxmlformats.org/officeDocument/2006/relationships/tags" Target="../tags/tag349.xml"/><Relationship Id="rId16" Type="http://schemas.openxmlformats.org/officeDocument/2006/relationships/tags" Target="../tags/tag348.xml"/><Relationship Id="rId15" Type="http://schemas.openxmlformats.org/officeDocument/2006/relationships/tags" Target="../tags/tag347.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tags" Target="../tags/tag333.xml"/></Relationships>
</file>

<file path=ppt/slides/_rels/slide3.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2" Type="http://schemas.openxmlformats.org/officeDocument/2006/relationships/slideLayout" Target="../slideLayouts/slideLayout13.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31.xml.rels><?xml version="1.0" encoding="UTF-8" standalone="yes"?>
<Relationships xmlns="http://schemas.openxmlformats.org/package/2006/relationships"><Relationship Id="rId9" Type="http://schemas.openxmlformats.org/officeDocument/2006/relationships/image" Target="../media/image42.svg"/><Relationship Id="rId8" Type="http://schemas.openxmlformats.org/officeDocument/2006/relationships/image" Target="../media/image41.png"/><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image" Target="../media/image22.png"/><Relationship Id="rId3" Type="http://schemas.openxmlformats.org/officeDocument/2006/relationships/tags" Target="../tags/tag359.xml"/><Relationship Id="rId2" Type="http://schemas.openxmlformats.org/officeDocument/2006/relationships/image" Target="../media/image21.png"/><Relationship Id="rId14" Type="http://schemas.openxmlformats.org/officeDocument/2006/relationships/slideLayout" Target="../slideLayouts/slideLayout15.xml"/><Relationship Id="rId13" Type="http://schemas.openxmlformats.org/officeDocument/2006/relationships/tags" Target="../tags/tag365.xml"/><Relationship Id="rId12" Type="http://schemas.openxmlformats.org/officeDocument/2006/relationships/tags" Target="../tags/tag364.xml"/><Relationship Id="rId11" Type="http://schemas.openxmlformats.org/officeDocument/2006/relationships/image" Target="../media/image23.emf"/><Relationship Id="rId10" Type="http://schemas.openxmlformats.org/officeDocument/2006/relationships/tags" Target="../tags/tag363.xml"/><Relationship Id="rId1" Type="http://schemas.openxmlformats.org/officeDocument/2006/relationships/tags" Target="../tags/tag358.xml"/></Relationships>
</file>

<file path=ppt/slides/_rels/slide32.xml.rels><?xml version="1.0" encoding="UTF-8" standalone="yes"?>
<Relationships xmlns="http://schemas.openxmlformats.org/package/2006/relationships"><Relationship Id="rId9" Type="http://schemas.openxmlformats.org/officeDocument/2006/relationships/image" Target="../media/image42.svg"/><Relationship Id="rId8" Type="http://schemas.openxmlformats.org/officeDocument/2006/relationships/image" Target="../media/image41.png"/><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image" Target="../media/image22.png"/><Relationship Id="rId3" Type="http://schemas.openxmlformats.org/officeDocument/2006/relationships/tags" Target="../tags/tag367.xml"/><Relationship Id="rId2" Type="http://schemas.openxmlformats.org/officeDocument/2006/relationships/image" Target="../media/image21.png"/><Relationship Id="rId14" Type="http://schemas.openxmlformats.org/officeDocument/2006/relationships/slideLayout" Target="../slideLayouts/slideLayout15.xml"/><Relationship Id="rId13" Type="http://schemas.openxmlformats.org/officeDocument/2006/relationships/tags" Target="../tags/tag373.xml"/><Relationship Id="rId12" Type="http://schemas.openxmlformats.org/officeDocument/2006/relationships/tags" Target="../tags/tag372.xml"/><Relationship Id="rId11" Type="http://schemas.openxmlformats.org/officeDocument/2006/relationships/image" Target="../media/image23.emf"/><Relationship Id="rId10" Type="http://schemas.openxmlformats.org/officeDocument/2006/relationships/tags" Target="../tags/tag371.xml"/><Relationship Id="rId1" Type="http://schemas.openxmlformats.org/officeDocument/2006/relationships/tags" Target="../tags/tag36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s>
</file>

<file path=ppt/slides/_rels/slide4.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1" Type="http://schemas.openxmlformats.org/officeDocument/2006/relationships/slideLayout" Target="../slideLayouts/slideLayout7.xml"/><Relationship Id="rId20" Type="http://schemas.openxmlformats.org/officeDocument/2006/relationships/tags" Target="../tags/tag125.xml"/><Relationship Id="rId2" Type="http://schemas.openxmlformats.org/officeDocument/2006/relationships/tags" Target="../tags/tag107.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9" Type="http://schemas.openxmlformats.org/officeDocument/2006/relationships/slide" Target="slide1.xml"/><Relationship Id="rId8" Type="http://schemas.openxmlformats.org/officeDocument/2006/relationships/image" Target="../media/image12.png"/><Relationship Id="rId7" Type="http://schemas.openxmlformats.org/officeDocument/2006/relationships/tags" Target="../tags/tag135.xml"/><Relationship Id="rId6" Type="http://schemas.openxmlformats.org/officeDocument/2006/relationships/image" Target="../media/image11.png"/><Relationship Id="rId5" Type="http://schemas.openxmlformats.org/officeDocument/2006/relationships/tags" Target="../tags/tag134.xml"/><Relationship Id="rId4" Type="http://schemas.openxmlformats.org/officeDocument/2006/relationships/image" Target="../media/image10.png"/><Relationship Id="rId3" Type="http://schemas.openxmlformats.org/officeDocument/2006/relationships/tags" Target="../tags/tag133.xml"/><Relationship Id="rId28" Type="http://schemas.openxmlformats.org/officeDocument/2006/relationships/slideLayout" Target="../slideLayouts/slideLayout7.xml"/><Relationship Id="rId27" Type="http://schemas.openxmlformats.org/officeDocument/2006/relationships/tags" Target="../tags/tag146.xml"/><Relationship Id="rId26" Type="http://schemas.openxmlformats.org/officeDocument/2006/relationships/image" Target="../media/image19.png"/><Relationship Id="rId25" Type="http://schemas.openxmlformats.org/officeDocument/2006/relationships/tags" Target="../tags/tag145.xml"/><Relationship Id="rId24" Type="http://schemas.openxmlformats.org/officeDocument/2006/relationships/tags" Target="../tags/tag144.xml"/><Relationship Id="rId23" Type="http://schemas.openxmlformats.org/officeDocument/2006/relationships/tags" Target="../tags/tag143.xml"/><Relationship Id="rId22" Type="http://schemas.openxmlformats.org/officeDocument/2006/relationships/image" Target="../media/image18.png"/><Relationship Id="rId21" Type="http://schemas.openxmlformats.org/officeDocument/2006/relationships/tags" Target="../tags/tag142.xml"/><Relationship Id="rId20" Type="http://schemas.openxmlformats.org/officeDocument/2006/relationships/image" Target="../media/image17.png"/><Relationship Id="rId2" Type="http://schemas.openxmlformats.org/officeDocument/2006/relationships/image" Target="../media/image9.png"/><Relationship Id="rId19" Type="http://schemas.openxmlformats.org/officeDocument/2006/relationships/tags" Target="../tags/tag141.xml"/><Relationship Id="rId18" Type="http://schemas.openxmlformats.org/officeDocument/2006/relationships/image" Target="../media/image16.png"/><Relationship Id="rId17" Type="http://schemas.openxmlformats.org/officeDocument/2006/relationships/tags" Target="../tags/tag140.xml"/><Relationship Id="rId16" Type="http://schemas.openxmlformats.org/officeDocument/2006/relationships/image" Target="../media/image15.png"/><Relationship Id="rId15" Type="http://schemas.openxmlformats.org/officeDocument/2006/relationships/tags" Target="../tags/tag139.xml"/><Relationship Id="rId14" Type="http://schemas.openxmlformats.org/officeDocument/2006/relationships/image" Target="../media/image14.png"/><Relationship Id="rId13" Type="http://schemas.openxmlformats.org/officeDocument/2006/relationships/tags" Target="../tags/tag138.xml"/><Relationship Id="rId12" Type="http://schemas.openxmlformats.org/officeDocument/2006/relationships/image" Target="../media/image13.png"/><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s>
</file>

<file path=ppt/slides/_rels/slide9.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0" Type="http://schemas.openxmlformats.org/officeDocument/2006/relationships/slideLayout" Target="../slideLayouts/slideLayout7.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906239" y="2447660"/>
            <a:ext cx="9284599" cy="1029335"/>
          </a:xfrm>
          <a:prstGeom prst="rect">
            <a:avLst/>
          </a:prstGeom>
          <a:noFill/>
          <a:extLst>
            <a:ext uri="{909E8E84-426E-40DD-AFC4-6F175D3DCCD1}">
              <a14:hiddenFill xmlns:a14="http://schemas.microsoft.com/office/drawing/2010/main">
                <a:solidFill>
                  <a:schemeClr val="accent1"/>
                </a:solidFill>
              </a14:hiddenFill>
            </a:ext>
          </a:extLst>
        </p:spPr>
        <p:style>
          <a:lnRef idx="3">
            <a:schemeClr val="lt1"/>
          </a:lnRef>
          <a:fillRef idx="1">
            <a:schemeClr val="accent1"/>
          </a:fillRef>
          <a:effectRef idx="1">
            <a:schemeClr val="accent1"/>
          </a:effectRef>
          <a:fontRef idx="minor">
            <a:schemeClr val="lt1"/>
          </a:fontRef>
        </p:style>
        <p:txBody>
          <a:bodyPr>
            <a:spAutoFit/>
            <a:scene3d>
              <a:camera prst="orthographicFront"/>
              <a:lightRig rig="threePt" dir="t"/>
            </a:scene3d>
          </a:bodyPr>
          <a:lstStyle/>
          <a:p>
            <a:pPr algn="ctr">
              <a:lnSpc>
                <a:spcPct val="120000"/>
              </a:lnSpc>
              <a:defRPr/>
            </a:pPr>
            <a:r>
              <a:rPr lang="en-US" altLang="zh-CN" sz="5080" b="1" kern="0">
                <a:solidFill>
                  <a:schemeClr val="accent1"/>
                </a:solidFill>
                <a:effectLst>
                  <a:outerShdw blurRad="38100" dist="25400" dir="5400000" algn="ctr" rotWithShape="0">
                    <a:srgbClr val="6E747A">
                      <a:alpha val="43000"/>
                    </a:srgbClr>
                  </a:outerShdw>
                </a:effectLst>
                <a:latin typeface="楷体" panose="02010609060101010101" pitchFamily="49" charset="-122"/>
                <a:cs typeface="+mj-cs"/>
              </a:rPr>
              <a:t>2.2 </a:t>
            </a:r>
            <a:r>
              <a:rPr lang="zh-CN" altLang="en-US" sz="5080" b="1" kern="0">
                <a:solidFill>
                  <a:schemeClr val="accent1"/>
                </a:solidFill>
                <a:effectLst>
                  <a:outerShdw blurRad="38100" dist="25400" dir="5400000" algn="ctr" rotWithShape="0">
                    <a:srgbClr val="6E747A">
                      <a:alpha val="43000"/>
                    </a:srgbClr>
                  </a:outerShdw>
                </a:effectLst>
                <a:latin typeface="楷体" panose="02010609060101010101" pitchFamily="49" charset="-122"/>
                <a:cs typeface="+mj-cs"/>
              </a:rPr>
              <a:t>更好发挥政府作用</a:t>
            </a:r>
            <a:endParaRPr lang="zh-CN" altLang="en-US" sz="5080" b="1" kern="0">
              <a:solidFill>
                <a:schemeClr val="accent1"/>
              </a:solidFill>
              <a:effectLst>
                <a:outerShdw blurRad="38100" dist="25400" dir="5400000" algn="ctr" rotWithShape="0">
                  <a:srgbClr val="6E747A">
                    <a:alpha val="43000"/>
                  </a:srgbClr>
                </a:outerShdw>
              </a:effectLst>
              <a:latin typeface="楷体" panose="02010609060101010101" pitchFamily="49" charset="-122"/>
              <a:cs typeface="+mj-cs"/>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7598" t="80687" r="60297" b="-10595"/>
          <a:stretch>
            <a:fillRect/>
          </a:stretch>
        </p:blipFill>
        <p:spPr>
          <a:xfrm rot="6055712">
            <a:off x="-728345" y="5549265"/>
            <a:ext cx="1636395" cy="1714500"/>
          </a:xfrm>
          <a:prstGeom prst="rect">
            <a:avLst/>
          </a:prstGeom>
        </p:spPr>
      </p:pic>
      <p:pic>
        <p:nvPicPr>
          <p:cNvPr id="33" name="图片 3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49627" r="-2109"/>
          <a:stretch>
            <a:fillRect/>
          </a:stretch>
        </p:blipFill>
        <p:spPr>
          <a:xfrm>
            <a:off x="10839800" y="4600593"/>
            <a:ext cx="1744619" cy="2955350"/>
          </a:xfrm>
          <a:prstGeom prst="rect">
            <a:avLst/>
          </a:prstGeom>
        </p:spPr>
      </p:pic>
      <p:sp>
        <p:nvSpPr>
          <p:cNvPr id="19" name="文本框 18"/>
          <p:cNvSpPr txBox="1"/>
          <p:nvPr>
            <p:custDataLst>
              <p:tags r:id="rId5"/>
            </p:custDataLst>
          </p:nvPr>
        </p:nvSpPr>
        <p:spPr>
          <a:xfrm>
            <a:off x="9982835" y="5354955"/>
            <a:ext cx="1716405" cy="1590675"/>
          </a:xfrm>
          <a:prstGeom prst="rect">
            <a:avLst/>
          </a:prstGeom>
          <a:noFill/>
        </p:spPr>
        <p:txBody>
          <a:bodyPr wrap="square" rtlCol="0">
            <a:noAutofit/>
          </a:bodyPr>
          <a:lstStyle/>
          <a:p>
            <a:pPr algn="ctr"/>
            <a:r>
              <a:rPr lang="en-US" altLang="zh-CN" sz="9600">
                <a:solidFill>
                  <a:srgbClr val="D41220"/>
                </a:solidFill>
                <a:latin typeface="隶书" panose="02010509060101010101" pitchFamily="49" charset="-122"/>
                <a:ea typeface="隶书" panose="02010509060101010101" pitchFamily="49" charset="-122"/>
              </a:rPr>
              <a:t>D</a:t>
            </a:r>
            <a:endParaRPr lang="en-US" altLang="zh-CN" sz="9600">
              <a:solidFill>
                <a:srgbClr val="D41220"/>
              </a:solidFill>
              <a:latin typeface="隶书" panose="02010509060101010101" pitchFamily="49" charset="-122"/>
              <a:ea typeface="隶书" panose="02010509060101010101" pitchFamily="49" charset="-122"/>
            </a:endParaRPr>
          </a:p>
        </p:txBody>
      </p:sp>
      <p:pic>
        <p:nvPicPr>
          <p:cNvPr id="12" name="图片 11"/>
          <p:cNvPicPr>
            <a:picLocks noChangeAspect="1"/>
          </p:cNvPicPr>
          <p:nvPr>
            <p:custDataLst>
              <p:tags r:id="rId6"/>
            </p:custDataLst>
          </p:nvPr>
        </p:nvPicPr>
        <p:blipFill>
          <a:blip r:embed="rId7"/>
          <a:stretch>
            <a:fillRect/>
          </a:stretch>
        </p:blipFill>
        <p:spPr>
          <a:xfrm rot="20414560">
            <a:off x="11568430" y="-276225"/>
            <a:ext cx="817880" cy="692150"/>
          </a:xfrm>
          <a:prstGeom prst="rect">
            <a:avLst/>
          </a:prstGeom>
          <a:effectLst>
            <a:outerShdw blurRad="50800" dist="38100" dir="5400000" algn="t" rotWithShape="0">
              <a:prstClr val="black">
                <a:alpha val="40000"/>
              </a:prstClr>
            </a:outerShdw>
          </a:effectLst>
        </p:spPr>
      </p:pic>
      <p:pic>
        <p:nvPicPr>
          <p:cNvPr id="17" name="图片 16"/>
          <p:cNvPicPr>
            <a:picLocks noChangeAspect="1"/>
          </p:cNvPicPr>
          <p:nvPr>
            <p:custDataLst>
              <p:tags r:id="rId8"/>
            </p:custDataLst>
          </p:nvPr>
        </p:nvPicPr>
        <p:blipFill>
          <a:blip r:embed="rId7"/>
          <a:stretch>
            <a:fillRect/>
          </a:stretch>
        </p:blipFill>
        <p:spPr>
          <a:xfrm rot="20414560">
            <a:off x="-147955" y="-208280"/>
            <a:ext cx="775970" cy="656590"/>
          </a:xfrm>
          <a:prstGeom prst="rect">
            <a:avLst/>
          </a:prstGeom>
          <a:effectLst>
            <a:outerShdw blurRad="50800" dist="38100" dir="5400000" algn="t" rotWithShape="0">
              <a:prstClr val="black">
                <a:alpha val="40000"/>
              </a:prstClr>
            </a:outerShdw>
          </a:effectLst>
        </p:spPr>
      </p:pic>
      <p:sp>
        <p:nvSpPr>
          <p:cNvPr id="5" name="矩形 33"/>
          <p:cNvSpPr/>
          <p:nvPr>
            <p:custDataLst>
              <p:tags r:id="rId9"/>
            </p:custDataLst>
          </p:nvPr>
        </p:nvSpPr>
        <p:spPr>
          <a:xfrm>
            <a:off x="540385" y="355600"/>
            <a:ext cx="11075670" cy="5084445"/>
          </a:xfrm>
          <a:prstGeom prst="rect">
            <a:avLst/>
          </a:prstGeom>
        </p:spPr>
        <p:style>
          <a:lnRef idx="2">
            <a:schemeClr val="accent1"/>
          </a:lnRef>
          <a:fillRef idx="0">
            <a:srgbClr val="FFFFFF"/>
          </a:fillRef>
          <a:effectRef idx="0">
            <a:srgbClr val="FFFFFF"/>
          </a:effectRef>
          <a:fontRef idx="minor">
            <a:schemeClr val="tx1"/>
          </a:fontRef>
        </p:style>
        <p:txBody>
          <a:bodyPr wrap="square" anchor="t" anchorCtr="0">
            <a:noAutofit/>
          </a:bodyPr>
          <a:lstStyle/>
          <a:p>
            <a:pPr algn="l"/>
            <a:r>
              <a:rPr lang="en-US" sz="2800" b="1">
                <a:latin typeface="楷体" panose="02010609060101010101" pitchFamily="49" charset="-122"/>
                <a:ea typeface="楷体" panose="02010609060101010101" pitchFamily="49" charset="-122"/>
                <a:cs typeface="楷体" panose="02010609060101010101" pitchFamily="49" charset="-122"/>
              </a:rPr>
              <a:t>（2024·云南昆明·模拟预测）2024年，京津冀三地市场监管部门联合发布《关于规范京津冀“五一”节假日市场价格行为的提醒告诫书》，要求经营主体守法自觉，执行明码标价，禁止价格欺诈，市场监管部门将依法严厉查处哄抬价格、价格欺诈等违法行为。对此理解正确的是（   ）</a:t>
            </a:r>
            <a:endParaRPr lang="en-US" sz="2800" b="1">
              <a:latin typeface="楷体" panose="02010609060101010101" pitchFamily="49" charset="-122"/>
              <a:ea typeface="楷体" panose="02010609060101010101" pitchFamily="49" charset="-122"/>
              <a:cs typeface="楷体" panose="02010609060101010101" pitchFamily="49" charset="-122"/>
            </a:endParaRPr>
          </a:p>
          <a:p>
            <a:pPr algn="l"/>
            <a:r>
              <a:rPr lang="en-US" sz="2800" b="1">
                <a:latin typeface="楷体" panose="02010609060101010101" pitchFamily="49" charset="-122"/>
                <a:ea typeface="楷体" panose="02010609060101010101" pitchFamily="49" charset="-122"/>
                <a:cs typeface="楷体" panose="02010609060101010101" pitchFamily="49" charset="-122"/>
              </a:rPr>
              <a:t>①价格欺诈等违法行为源于市场主体与市场信息不对称所造成的盲目性</a:t>
            </a:r>
            <a:endParaRPr lang="en-US" sz="2800" b="1">
              <a:latin typeface="楷体" panose="02010609060101010101" pitchFamily="49" charset="-122"/>
              <a:ea typeface="楷体" panose="02010609060101010101" pitchFamily="49" charset="-122"/>
              <a:cs typeface="楷体" panose="02010609060101010101" pitchFamily="49" charset="-122"/>
            </a:endParaRPr>
          </a:p>
          <a:p>
            <a:pPr algn="l"/>
            <a:r>
              <a:rPr lang="en-US" sz="2800" b="1">
                <a:latin typeface="楷体" panose="02010609060101010101" pitchFamily="49" charset="-122"/>
                <a:ea typeface="楷体" panose="02010609060101010101" pitchFamily="49" charset="-122"/>
                <a:cs typeface="楷体" panose="02010609060101010101" pitchFamily="49" charset="-122"/>
              </a:rPr>
              <a:t>②哄抬物价等违法行为源于生产经营者以盈利为经营活动的唯一目的</a:t>
            </a:r>
            <a:endParaRPr lang="en-US" sz="2800" b="1">
              <a:latin typeface="楷体" panose="02010609060101010101" pitchFamily="49" charset="-122"/>
              <a:ea typeface="楷体" panose="02010609060101010101" pitchFamily="49" charset="-122"/>
              <a:cs typeface="楷体" panose="02010609060101010101" pitchFamily="49" charset="-122"/>
            </a:endParaRPr>
          </a:p>
          <a:p>
            <a:pPr algn="l"/>
            <a:r>
              <a:rPr lang="en-US" sz="2800" b="1">
                <a:latin typeface="楷体" panose="02010609060101010101" pitchFamily="49" charset="-122"/>
                <a:ea typeface="楷体" panose="02010609060101010101" pitchFamily="49" charset="-122"/>
                <a:cs typeface="楷体" panose="02010609060101010101" pitchFamily="49" charset="-122"/>
              </a:rPr>
              <a:t>③政府履行市场监管的经济职能，利于维护公平竞争和市场价格秩序稳定</a:t>
            </a:r>
            <a:endParaRPr lang="en-US" sz="2800" b="1">
              <a:latin typeface="楷体" panose="02010609060101010101" pitchFamily="49" charset="-122"/>
              <a:ea typeface="楷体" panose="02010609060101010101" pitchFamily="49" charset="-122"/>
              <a:cs typeface="楷体" panose="02010609060101010101" pitchFamily="49" charset="-122"/>
            </a:endParaRPr>
          </a:p>
          <a:p>
            <a:pPr algn="l"/>
            <a:r>
              <a:rPr lang="en-US" sz="2800" b="1">
                <a:latin typeface="楷体" panose="02010609060101010101" pitchFamily="49" charset="-122"/>
                <a:ea typeface="楷体" panose="02010609060101010101" pitchFamily="49" charset="-122"/>
                <a:cs typeface="楷体" panose="02010609060101010101" pitchFamily="49" charset="-122"/>
              </a:rPr>
              <a:t>④“有形的手”是弥补市场调节的必要手段，可以营造放心的消费环境</a:t>
            </a:r>
            <a:endParaRPr lang="en-US" sz="2800" b="1">
              <a:latin typeface="楷体" panose="02010609060101010101" pitchFamily="49" charset="-122"/>
              <a:ea typeface="楷体" panose="02010609060101010101" pitchFamily="49" charset="-122"/>
              <a:cs typeface="楷体" panose="02010609060101010101" pitchFamily="49" charset="-122"/>
            </a:endParaRPr>
          </a:p>
          <a:p>
            <a:pPr algn="l"/>
            <a:r>
              <a:rPr lang="en-US" sz="2800" b="1">
                <a:latin typeface="楷体" panose="02010609060101010101" pitchFamily="49" charset="-122"/>
                <a:ea typeface="楷体" panose="02010609060101010101" pitchFamily="49" charset="-122"/>
                <a:cs typeface="楷体" panose="02010609060101010101" pitchFamily="49" charset="-122"/>
              </a:rPr>
              <a:t>A．①②	B．①④	C．②③	D．③④</a:t>
            </a:r>
            <a:endParaRPr lang="en-US" sz="28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7581204" y="-41564"/>
            <a:ext cx="4610796" cy="6899563"/>
          </a:xfrm>
          <a:custGeom>
            <a:avLst/>
            <a:gdLst>
              <a:gd name="connsiteX0" fmla="*/ 1078166 w 4610796"/>
              <a:gd name="connsiteY0" fmla="*/ 0 h 6858000"/>
              <a:gd name="connsiteX1" fmla="*/ 4610796 w 4610796"/>
              <a:gd name="connsiteY1" fmla="*/ 0 h 6858000"/>
              <a:gd name="connsiteX2" fmla="*/ 4610796 w 4610796"/>
              <a:gd name="connsiteY2" fmla="*/ 6858000 h 6858000"/>
              <a:gd name="connsiteX3" fmla="*/ 1360209 w 4610796"/>
              <a:gd name="connsiteY3" fmla="*/ 6858000 h 6858000"/>
              <a:gd name="connsiteX4" fmla="*/ 1099707 w 4610796"/>
              <a:gd name="connsiteY4" fmla="*/ 6666634 h 6858000"/>
              <a:gd name="connsiteX5" fmla="*/ 269187 w 4610796"/>
              <a:gd name="connsiteY5" fmla="*/ 4066309 h 6858000"/>
              <a:gd name="connsiteX6" fmla="*/ 925487 w 4610796"/>
              <a:gd name="connsiteY6" fmla="*/ 1025236 h 6858000"/>
              <a:gd name="connsiteX7" fmla="*/ 1035501 w 4610796"/>
              <a:gd name="connsiteY7" fmla="*/ 56720 h 6858000"/>
              <a:gd name="connsiteX0-1" fmla="*/ 1798603 w 4610796"/>
              <a:gd name="connsiteY0-2" fmla="*/ 0 h 6858000"/>
              <a:gd name="connsiteX1-3" fmla="*/ 4610796 w 4610796"/>
              <a:gd name="connsiteY1-4" fmla="*/ 0 h 6858000"/>
              <a:gd name="connsiteX2-5" fmla="*/ 4610796 w 4610796"/>
              <a:gd name="connsiteY2-6" fmla="*/ 6858000 h 6858000"/>
              <a:gd name="connsiteX3-7" fmla="*/ 1360209 w 4610796"/>
              <a:gd name="connsiteY3-8" fmla="*/ 6858000 h 6858000"/>
              <a:gd name="connsiteX4-9" fmla="*/ 1099707 w 4610796"/>
              <a:gd name="connsiteY4-10" fmla="*/ 6666634 h 6858000"/>
              <a:gd name="connsiteX5-11" fmla="*/ 269187 w 4610796"/>
              <a:gd name="connsiteY5-12" fmla="*/ 4066309 h 6858000"/>
              <a:gd name="connsiteX6-13" fmla="*/ 925487 w 4610796"/>
              <a:gd name="connsiteY6-14" fmla="*/ 1025236 h 6858000"/>
              <a:gd name="connsiteX7-15" fmla="*/ 1035501 w 4610796"/>
              <a:gd name="connsiteY7-16" fmla="*/ 56720 h 6858000"/>
              <a:gd name="connsiteX8" fmla="*/ 1798603 w 4610796"/>
              <a:gd name="connsiteY8" fmla="*/ 0 h 6858000"/>
              <a:gd name="connsiteX0-17" fmla="*/ 1798603 w 4610796"/>
              <a:gd name="connsiteY0-18" fmla="*/ 0 h 6858000"/>
              <a:gd name="connsiteX1-19" fmla="*/ 4610796 w 4610796"/>
              <a:gd name="connsiteY1-20" fmla="*/ 0 h 6858000"/>
              <a:gd name="connsiteX2-21" fmla="*/ 4610796 w 4610796"/>
              <a:gd name="connsiteY2-22" fmla="*/ 6858000 h 6858000"/>
              <a:gd name="connsiteX3-23" fmla="*/ 1360209 w 4610796"/>
              <a:gd name="connsiteY3-24" fmla="*/ 6858000 h 6858000"/>
              <a:gd name="connsiteX4-25" fmla="*/ 1099707 w 4610796"/>
              <a:gd name="connsiteY4-26" fmla="*/ 6666634 h 6858000"/>
              <a:gd name="connsiteX5-27" fmla="*/ 269187 w 4610796"/>
              <a:gd name="connsiteY5-28" fmla="*/ 4066309 h 6858000"/>
              <a:gd name="connsiteX6-29" fmla="*/ 925487 w 4610796"/>
              <a:gd name="connsiteY6-30" fmla="*/ 1025236 h 6858000"/>
              <a:gd name="connsiteX7-31" fmla="*/ 1798603 w 4610796"/>
              <a:gd name="connsiteY7-32" fmla="*/ 0 h 6858000"/>
              <a:gd name="connsiteX0-33" fmla="*/ 1784748 w 4610796"/>
              <a:gd name="connsiteY0-34" fmla="*/ 0 h 6899563"/>
              <a:gd name="connsiteX1-35" fmla="*/ 4610796 w 4610796"/>
              <a:gd name="connsiteY1-36" fmla="*/ 41563 h 6899563"/>
              <a:gd name="connsiteX2-37" fmla="*/ 4610796 w 4610796"/>
              <a:gd name="connsiteY2-38" fmla="*/ 6899563 h 6899563"/>
              <a:gd name="connsiteX3-39" fmla="*/ 1360209 w 4610796"/>
              <a:gd name="connsiteY3-40" fmla="*/ 6899563 h 6899563"/>
              <a:gd name="connsiteX4-41" fmla="*/ 1099707 w 4610796"/>
              <a:gd name="connsiteY4-42" fmla="*/ 6708197 h 6899563"/>
              <a:gd name="connsiteX5-43" fmla="*/ 269187 w 4610796"/>
              <a:gd name="connsiteY5-44" fmla="*/ 4107872 h 6899563"/>
              <a:gd name="connsiteX6-45" fmla="*/ 925487 w 4610796"/>
              <a:gd name="connsiteY6-46" fmla="*/ 1066799 h 6899563"/>
              <a:gd name="connsiteX7-47" fmla="*/ 1784748 w 4610796"/>
              <a:gd name="connsiteY7-48" fmla="*/ 0 h 6899563"/>
              <a:gd name="connsiteX0-49" fmla="*/ 1784748 w 4610796"/>
              <a:gd name="connsiteY0-50" fmla="*/ 0 h 6899563"/>
              <a:gd name="connsiteX1-51" fmla="*/ 4610796 w 4610796"/>
              <a:gd name="connsiteY1-52" fmla="*/ 41563 h 6899563"/>
              <a:gd name="connsiteX2-53" fmla="*/ 4610796 w 4610796"/>
              <a:gd name="connsiteY2-54" fmla="*/ 6899563 h 6899563"/>
              <a:gd name="connsiteX3-55" fmla="*/ 1360209 w 4610796"/>
              <a:gd name="connsiteY3-56" fmla="*/ 6899563 h 6899563"/>
              <a:gd name="connsiteX4-57" fmla="*/ 1099707 w 4610796"/>
              <a:gd name="connsiteY4-58" fmla="*/ 6708197 h 6899563"/>
              <a:gd name="connsiteX5-59" fmla="*/ 269187 w 4610796"/>
              <a:gd name="connsiteY5-60" fmla="*/ 4107872 h 6899563"/>
              <a:gd name="connsiteX6-61" fmla="*/ 925487 w 4610796"/>
              <a:gd name="connsiteY6-62" fmla="*/ 1066799 h 6899563"/>
              <a:gd name="connsiteX7-63" fmla="*/ 1784748 w 4610796"/>
              <a:gd name="connsiteY7-64" fmla="*/ 0 h 6899563"/>
              <a:gd name="connsiteX0-65" fmla="*/ 1784748 w 4610796"/>
              <a:gd name="connsiteY0-66" fmla="*/ 0 h 6899563"/>
              <a:gd name="connsiteX1-67" fmla="*/ 4610796 w 4610796"/>
              <a:gd name="connsiteY1-68" fmla="*/ 41563 h 6899563"/>
              <a:gd name="connsiteX2-69" fmla="*/ 4610796 w 4610796"/>
              <a:gd name="connsiteY2-70" fmla="*/ 6899563 h 6899563"/>
              <a:gd name="connsiteX3-71" fmla="*/ 1360209 w 4610796"/>
              <a:gd name="connsiteY3-72" fmla="*/ 6899563 h 6899563"/>
              <a:gd name="connsiteX4-73" fmla="*/ 1099707 w 4610796"/>
              <a:gd name="connsiteY4-74" fmla="*/ 6708197 h 6899563"/>
              <a:gd name="connsiteX5-75" fmla="*/ 269187 w 4610796"/>
              <a:gd name="connsiteY5-76" fmla="*/ 4107872 h 6899563"/>
              <a:gd name="connsiteX6-77" fmla="*/ 925487 w 4610796"/>
              <a:gd name="connsiteY6-78" fmla="*/ 1066799 h 6899563"/>
              <a:gd name="connsiteX7-79" fmla="*/ 1784748 w 4610796"/>
              <a:gd name="connsiteY7-80" fmla="*/ 0 h 6899563"/>
              <a:gd name="connsiteX0-81" fmla="*/ 1784748 w 4610796"/>
              <a:gd name="connsiteY0-82" fmla="*/ 0 h 6899563"/>
              <a:gd name="connsiteX1-83" fmla="*/ 4610796 w 4610796"/>
              <a:gd name="connsiteY1-84" fmla="*/ 41563 h 6899563"/>
              <a:gd name="connsiteX2-85" fmla="*/ 4610796 w 4610796"/>
              <a:gd name="connsiteY2-86" fmla="*/ 6899563 h 6899563"/>
              <a:gd name="connsiteX3-87" fmla="*/ 1360209 w 4610796"/>
              <a:gd name="connsiteY3-88" fmla="*/ 6899563 h 6899563"/>
              <a:gd name="connsiteX4-89" fmla="*/ 1099707 w 4610796"/>
              <a:gd name="connsiteY4-90" fmla="*/ 6708197 h 6899563"/>
              <a:gd name="connsiteX5-91" fmla="*/ 269187 w 4610796"/>
              <a:gd name="connsiteY5-92" fmla="*/ 4107872 h 6899563"/>
              <a:gd name="connsiteX6-93" fmla="*/ 925487 w 4610796"/>
              <a:gd name="connsiteY6-94" fmla="*/ 1066799 h 6899563"/>
              <a:gd name="connsiteX7-95" fmla="*/ 1784748 w 4610796"/>
              <a:gd name="connsiteY7-96" fmla="*/ 0 h 6899563"/>
              <a:gd name="connsiteX0-97" fmla="*/ 1784748 w 4610796"/>
              <a:gd name="connsiteY0-98" fmla="*/ 0 h 6899563"/>
              <a:gd name="connsiteX1-99" fmla="*/ 4610796 w 4610796"/>
              <a:gd name="connsiteY1-100" fmla="*/ 41563 h 6899563"/>
              <a:gd name="connsiteX2-101" fmla="*/ 4610796 w 4610796"/>
              <a:gd name="connsiteY2-102" fmla="*/ 6899563 h 6899563"/>
              <a:gd name="connsiteX3-103" fmla="*/ 1360209 w 4610796"/>
              <a:gd name="connsiteY3-104" fmla="*/ 6899563 h 6899563"/>
              <a:gd name="connsiteX4-105" fmla="*/ 1099707 w 4610796"/>
              <a:gd name="connsiteY4-106" fmla="*/ 6708197 h 6899563"/>
              <a:gd name="connsiteX5-107" fmla="*/ 269187 w 4610796"/>
              <a:gd name="connsiteY5-108" fmla="*/ 4107872 h 6899563"/>
              <a:gd name="connsiteX6-109" fmla="*/ 1147160 w 4610796"/>
              <a:gd name="connsiteY6-110" fmla="*/ 1468581 h 6899563"/>
              <a:gd name="connsiteX7-111" fmla="*/ 1784748 w 4610796"/>
              <a:gd name="connsiteY7-112" fmla="*/ 0 h 6899563"/>
              <a:gd name="connsiteX0-113" fmla="*/ 1784748 w 4610796"/>
              <a:gd name="connsiteY0-114" fmla="*/ 0 h 6899563"/>
              <a:gd name="connsiteX1-115" fmla="*/ 4610796 w 4610796"/>
              <a:gd name="connsiteY1-116" fmla="*/ 41563 h 6899563"/>
              <a:gd name="connsiteX2-117" fmla="*/ 4610796 w 4610796"/>
              <a:gd name="connsiteY2-118" fmla="*/ 6899563 h 6899563"/>
              <a:gd name="connsiteX3-119" fmla="*/ 1360209 w 4610796"/>
              <a:gd name="connsiteY3-120" fmla="*/ 6899563 h 6899563"/>
              <a:gd name="connsiteX4-121" fmla="*/ 1099707 w 4610796"/>
              <a:gd name="connsiteY4-122" fmla="*/ 6708197 h 6899563"/>
              <a:gd name="connsiteX5-123" fmla="*/ 269187 w 4610796"/>
              <a:gd name="connsiteY5-124" fmla="*/ 4107872 h 6899563"/>
              <a:gd name="connsiteX6-125" fmla="*/ 1147160 w 4610796"/>
              <a:gd name="connsiteY6-126" fmla="*/ 1468581 h 6899563"/>
              <a:gd name="connsiteX7-127" fmla="*/ 1784748 w 4610796"/>
              <a:gd name="connsiteY7-128" fmla="*/ 0 h 6899563"/>
              <a:gd name="connsiteX0-129" fmla="*/ 1784748 w 4610796"/>
              <a:gd name="connsiteY0-130" fmla="*/ 0 h 6899563"/>
              <a:gd name="connsiteX1-131" fmla="*/ 4610796 w 4610796"/>
              <a:gd name="connsiteY1-132" fmla="*/ 41563 h 6899563"/>
              <a:gd name="connsiteX2-133" fmla="*/ 4610796 w 4610796"/>
              <a:gd name="connsiteY2-134" fmla="*/ 6899563 h 6899563"/>
              <a:gd name="connsiteX3-135" fmla="*/ 1360209 w 4610796"/>
              <a:gd name="connsiteY3-136" fmla="*/ 6899563 h 6899563"/>
              <a:gd name="connsiteX4-137" fmla="*/ 1099707 w 4610796"/>
              <a:gd name="connsiteY4-138" fmla="*/ 6708197 h 6899563"/>
              <a:gd name="connsiteX5-139" fmla="*/ 269187 w 4610796"/>
              <a:gd name="connsiteY5-140" fmla="*/ 4107872 h 6899563"/>
              <a:gd name="connsiteX6-141" fmla="*/ 1147160 w 4610796"/>
              <a:gd name="connsiteY6-142" fmla="*/ 1468581 h 6899563"/>
              <a:gd name="connsiteX7-143" fmla="*/ 1784748 w 4610796"/>
              <a:gd name="connsiteY7-144" fmla="*/ 0 h 6899563"/>
              <a:gd name="connsiteX0-145" fmla="*/ 1784748 w 4610796"/>
              <a:gd name="connsiteY0-146" fmla="*/ 0 h 6899563"/>
              <a:gd name="connsiteX1-147" fmla="*/ 4610796 w 4610796"/>
              <a:gd name="connsiteY1-148" fmla="*/ 41563 h 6899563"/>
              <a:gd name="connsiteX2-149" fmla="*/ 4610796 w 4610796"/>
              <a:gd name="connsiteY2-150" fmla="*/ 6899563 h 6899563"/>
              <a:gd name="connsiteX3-151" fmla="*/ 1360209 w 4610796"/>
              <a:gd name="connsiteY3-152" fmla="*/ 6899563 h 6899563"/>
              <a:gd name="connsiteX4-153" fmla="*/ 1099707 w 4610796"/>
              <a:gd name="connsiteY4-154" fmla="*/ 6708197 h 6899563"/>
              <a:gd name="connsiteX5-155" fmla="*/ 269187 w 4610796"/>
              <a:gd name="connsiteY5-156" fmla="*/ 4107872 h 6899563"/>
              <a:gd name="connsiteX6-157" fmla="*/ 1147160 w 4610796"/>
              <a:gd name="connsiteY6-158" fmla="*/ 1468581 h 6899563"/>
              <a:gd name="connsiteX7-159" fmla="*/ 1784748 w 4610796"/>
              <a:gd name="connsiteY7-160" fmla="*/ 0 h 68995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610796" h="6899563">
                <a:moveTo>
                  <a:pt x="1784748" y="0"/>
                </a:moveTo>
                <a:lnTo>
                  <a:pt x="4610796" y="41563"/>
                </a:lnTo>
                <a:lnTo>
                  <a:pt x="4610796" y="6899563"/>
                </a:lnTo>
                <a:lnTo>
                  <a:pt x="1360209" y="6899563"/>
                </a:lnTo>
                <a:lnTo>
                  <a:pt x="1099707" y="6708197"/>
                </a:lnTo>
                <a:cubicBezTo>
                  <a:pt x="205260" y="5992668"/>
                  <a:pt x="-364509" y="5032663"/>
                  <a:pt x="269187" y="4107872"/>
                </a:cubicBezTo>
                <a:cubicBezTo>
                  <a:pt x="1536578" y="2258290"/>
                  <a:pt x="1321748" y="2284846"/>
                  <a:pt x="1147160" y="1468581"/>
                </a:cubicBezTo>
                <a:cubicBezTo>
                  <a:pt x="972572" y="652316"/>
                  <a:pt x="1336784" y="115455"/>
                  <a:pt x="1784748" y="0"/>
                </a:cubicBezTo>
                <a:close/>
              </a:path>
            </a:pathLst>
          </a:cu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1326685" y="1801092"/>
            <a:ext cx="8950036" cy="3214254"/>
          </a:xfrm>
          <a:prstGeom prst="roundRect">
            <a:avLst>
              <a:gd name="adj" fmla="val 6522"/>
            </a:avLst>
          </a:prstGeom>
          <a:solidFill>
            <a:schemeClr val="bg1"/>
          </a:solidFill>
          <a:ln>
            <a:solidFill>
              <a:schemeClr val="bg1">
                <a:lumMod val="8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custDataLst>
              <p:tags r:id="rId3"/>
            </p:custDataLst>
          </p:nvPr>
        </p:nvSpPr>
        <p:spPr>
          <a:xfrm>
            <a:off x="805739" y="706021"/>
            <a:ext cx="823416" cy="821807"/>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0" name="任意多边形 9"/>
          <p:cNvSpPr/>
          <p:nvPr>
            <p:custDataLst>
              <p:tags r:id="rId4"/>
            </p:custDataLst>
          </p:nvPr>
        </p:nvSpPr>
        <p:spPr>
          <a:xfrm>
            <a:off x="2613290" y="5400090"/>
            <a:ext cx="384024" cy="383274"/>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9" name="文本框 18"/>
          <p:cNvSpPr txBox="1"/>
          <p:nvPr>
            <p:custDataLst>
              <p:tags r:id="rId5"/>
            </p:custDataLst>
          </p:nvPr>
        </p:nvSpPr>
        <p:spPr>
          <a:xfrm>
            <a:off x="5788532" y="4196408"/>
            <a:ext cx="5237045" cy="461665"/>
          </a:xfrm>
          <a:prstGeom prst="rect">
            <a:avLst/>
          </a:prstGeom>
          <a:noFill/>
        </p:spPr>
        <p:txBody>
          <a:bodyPr wrap="square" rtlCol="0">
            <a:spAutoFit/>
          </a:bodyPr>
          <a:lstStyle/>
          <a:p>
            <a:r>
              <a:rPr lang="en-US" altLang="zh-CN" sz="2400">
                <a:solidFill>
                  <a:schemeClr val="tx1">
                    <a:lumMod val="50000"/>
                    <a:lumOff val="50000"/>
                  </a:schemeClr>
                </a:solidFill>
                <a:latin typeface="楷体" panose="02010609060101010101" pitchFamily="49" charset="-122"/>
                <a:ea typeface="楷体" panose="02010609060101010101" pitchFamily="49" charset="-122"/>
              </a:rPr>
              <a:t>——</a:t>
            </a:r>
            <a:r>
              <a:rPr lang="zh-CN" altLang="en-US" sz="2400">
                <a:solidFill>
                  <a:schemeClr val="tx1">
                    <a:lumMod val="50000"/>
                    <a:lumOff val="50000"/>
                  </a:schemeClr>
                </a:solidFill>
                <a:latin typeface="楷体" panose="02010609060101010101" pitchFamily="49" charset="-122"/>
                <a:ea typeface="楷体" panose="02010609060101010101" pitchFamily="49" charset="-122"/>
              </a:rPr>
              <a:t>有效弥补市场缺陷</a:t>
            </a:r>
            <a:endParaRPr lang="zh-CN" altLang="en-US" sz="240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20" name="文本框 19"/>
          <p:cNvSpPr txBox="1"/>
          <p:nvPr>
            <p:custDataLst>
              <p:tags r:id="rId6"/>
            </p:custDataLst>
          </p:nvPr>
        </p:nvSpPr>
        <p:spPr>
          <a:xfrm>
            <a:off x="4336936" y="1943720"/>
            <a:ext cx="3071449" cy="521970"/>
          </a:xfrm>
          <a:prstGeom prst="rect">
            <a:avLst/>
          </a:prstGeom>
          <a:noFill/>
        </p:spPr>
        <p:txBody>
          <a:bodyPr wrap="square" rtlCol="0">
            <a:spAutoFit/>
          </a:bodyPr>
          <a:lstStyle/>
          <a:p>
            <a:r>
              <a:rPr lang="en-US" altLang="zh-CN"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PART TWO</a:t>
            </a:r>
            <a:endParaRPr lang="zh-CN" altLang="en-US"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sp>
        <p:nvSpPr>
          <p:cNvPr id="21" name="文本框 20"/>
          <p:cNvSpPr txBox="1"/>
          <p:nvPr>
            <p:custDataLst>
              <p:tags r:id="rId7"/>
            </p:custDataLst>
          </p:nvPr>
        </p:nvSpPr>
        <p:spPr>
          <a:xfrm>
            <a:off x="4067244" y="2546844"/>
            <a:ext cx="6382296" cy="1568450"/>
          </a:xfrm>
          <a:prstGeom prst="rect">
            <a:avLst/>
          </a:prstGeom>
          <a:noFill/>
        </p:spPr>
        <p:txBody>
          <a:bodyPr wrap="square" rtlCol="0">
            <a:spAutoFit/>
          </a:bodyPr>
          <a:lstStyle/>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议学环节二：</a:t>
            </a:r>
            <a:endParaRPr lang="en-US" altLang="zh-CN"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 政府的经济职能</a:t>
            </a:r>
            <a:endPar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grpSp>
        <p:nvGrpSpPr>
          <p:cNvPr id="24" name="组合 23"/>
          <p:cNvGrpSpPr/>
          <p:nvPr>
            <p:custDataLst>
              <p:tags r:id="rId8"/>
            </p:custDataLst>
          </p:nvPr>
        </p:nvGrpSpPr>
        <p:grpSpPr>
          <a:xfrm>
            <a:off x="2081927" y="2610663"/>
            <a:ext cx="1792956" cy="1755138"/>
            <a:chOff x="2081927" y="2610663"/>
            <a:chExt cx="1792956" cy="1755138"/>
          </a:xfrm>
          <a:effectLst>
            <a:outerShdw blurRad="50800" dist="38100" dir="2700000" algn="tl" rotWithShape="0">
              <a:prstClr val="black">
                <a:alpha val="40000"/>
              </a:prstClr>
            </a:outerShdw>
          </a:effectLst>
        </p:grpSpPr>
        <p:sp>
          <p:nvSpPr>
            <p:cNvPr id="12" name="椭圆 11"/>
            <p:cNvSpPr/>
            <p:nvPr>
              <p:custDataLst>
                <p:tags r:id="rId9"/>
              </p:custDataLst>
            </p:nvPr>
          </p:nvSpPr>
          <p:spPr>
            <a:xfrm>
              <a:off x="2119745" y="2610663"/>
              <a:ext cx="1755138" cy="1755138"/>
            </a:xfrm>
            <a:prstGeom prst="ellipse">
              <a:avLst/>
            </a:pr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0"/>
              </p:custDataLst>
            </p:nvPr>
          </p:nvSpPr>
          <p:spPr>
            <a:xfrm>
              <a:off x="2312106" y="2803024"/>
              <a:ext cx="1370417" cy="137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1"/>
              </p:custDataLst>
            </p:nvPr>
          </p:nvSpPr>
          <p:spPr>
            <a:xfrm>
              <a:off x="2081927" y="2784564"/>
              <a:ext cx="1792956" cy="1198880"/>
            </a:xfrm>
            <a:prstGeom prst="rect">
              <a:avLst/>
            </a:prstGeom>
            <a:noFill/>
          </p:spPr>
          <p:txBody>
            <a:bodyPr wrap="square" rtlCol="0">
              <a:spAutoFit/>
            </a:bodyPr>
            <a:lstStyle/>
            <a:p>
              <a:pPr algn="ctr"/>
              <a:r>
                <a:rPr lang="en-US" altLang="zh-CN"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rPr>
                <a:t>02</a:t>
              </a:r>
              <a:endParaRPr lang="zh-CN" altLang="en-US"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endParaRPr>
            </a:p>
          </p:txBody>
        </p:sp>
      </p:grpSp>
      <p:pic>
        <p:nvPicPr>
          <p:cNvPr id="3" name="Picture 3"/>
          <p:cNvPicPr>
            <a:picLocks noChangeAspect="1"/>
          </p:cNvPicPr>
          <p:nvPr>
            <p:custDataLst>
              <p:tags r:id="rId12"/>
            </p:custDataLst>
          </p:nvPr>
        </p:nvPicPr>
        <p:blipFill>
          <a:blip r:embed="rId13"/>
          <a:stretch>
            <a:fillRect/>
          </a:stretch>
        </p:blipFill>
        <p:spPr>
          <a:xfrm flipH="1">
            <a:off x="12179300" y="12192000"/>
            <a:ext cx="0" cy="0"/>
          </a:xfrm>
          <a:prstGeom prst="rect">
            <a:avLst/>
          </a:prstGeom>
          <a:ln>
            <a:noFill/>
          </a:ln>
        </p:spPr>
      </p:pic>
    </p:spTree>
  </p:cSld>
  <p:clrMapOvr>
    <a:masterClrMapping/>
  </p:clrMapOvr>
  <p:transition spd="slow" advClick="0">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下箭头 4"/>
          <p:cNvSpPr/>
          <p:nvPr>
            <p:custDataLst>
              <p:tags r:id="rId1"/>
            </p:custDataLst>
          </p:nvPr>
        </p:nvSpPr>
        <p:spPr>
          <a:xfrm>
            <a:off x="1629410" y="3068955"/>
            <a:ext cx="365760" cy="64071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Arial" panose="020B0604020202020204"/>
            </a:endParaRPr>
          </a:p>
        </p:txBody>
      </p:sp>
      <p:sp>
        <p:nvSpPr>
          <p:cNvPr id="6" name="文本框 5"/>
          <p:cNvSpPr txBox="1"/>
          <p:nvPr>
            <p:custDataLst>
              <p:tags r:id="rId2"/>
            </p:custDataLst>
          </p:nvPr>
        </p:nvSpPr>
        <p:spPr>
          <a:xfrm>
            <a:off x="499745" y="4504055"/>
            <a:ext cx="4632325" cy="953135"/>
          </a:xfrm>
          <a:prstGeom prst="rect">
            <a:avLst/>
          </a:prstGeom>
          <a:solidFill>
            <a:schemeClr val="accent3">
              <a:lumMod val="40000"/>
              <a:lumOff val="60000"/>
            </a:schemeClr>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提示：还应该发挥我国政府经济职能的作用。</a:t>
            </a:r>
            <a:endPar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11" name="文本框 10"/>
          <p:cNvSpPr txBox="1"/>
          <p:nvPr>
            <p:custDataLst>
              <p:tags r:id="rId3"/>
            </p:custDataLst>
          </p:nvPr>
        </p:nvSpPr>
        <p:spPr>
          <a:xfrm>
            <a:off x="377934" y="146232"/>
            <a:ext cx="1808480" cy="583565"/>
          </a:xfrm>
          <a:prstGeom prst="rect">
            <a:avLst/>
          </a:prstGeom>
          <a:solidFill>
            <a:srgbClr val="FFFF00"/>
          </a:solidFill>
          <a:ln w="12700">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Times New Roman" panose="02020603050405020304" charset="0"/>
              </a:rPr>
              <a:t>情境探究</a:t>
            </a:r>
            <a:endParaRPr kumimoji="0" lang="zh-CN" altLang="en-US" sz="3200" b="1" i="0" u="none" strike="noStrike" kern="1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Times New Roman" panose="02020603050405020304" charset="0"/>
            </a:endParaRPr>
          </a:p>
        </p:txBody>
      </p:sp>
      <p:sp>
        <p:nvSpPr>
          <p:cNvPr id="3" name="文本框 2"/>
          <p:cNvSpPr txBox="1"/>
          <p:nvPr>
            <p:custDataLst>
              <p:tags r:id="rId4"/>
            </p:custDataLst>
          </p:nvPr>
        </p:nvSpPr>
        <p:spPr>
          <a:xfrm>
            <a:off x="377825" y="991870"/>
            <a:ext cx="4684395" cy="2934335"/>
          </a:xfrm>
          <a:prstGeom prst="rect">
            <a:avLst/>
          </a:prstGeom>
          <a:solidFill>
            <a:schemeClr val="accent2">
              <a:lumMod val="20000"/>
              <a:lumOff val="80000"/>
            </a:schemeClr>
          </a:solidFill>
          <a:ln w="9525">
            <a:noFill/>
          </a:ln>
        </p:spPr>
        <p:txBody>
          <a:bodyPr wrap="square">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思考：近日，沈阳于洪文旅局长用双语宣传家乡稻米的视频引起广泛好评。</a:t>
            </a:r>
            <a:endPar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a:p>
            <a:pPr marL="0" marR="0" lvl="0" indent="0" algn="l" defTabSz="914400" rtl="0" eaLnBrk="1" fontAlgn="auto" latinLnBrk="0" hangingPunct="1">
              <a:lnSpc>
                <a:spcPct val="11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思考：</a:t>
            </a:r>
            <a:r>
              <a:rPr kumimoji="0" lang="zh-CN" altLang="en-US" sz="2800" b="1" i="0" u="none" strike="noStrike" kern="1200" cap="none" spc="60" normalizeH="0" baseline="0" noProof="0">
                <a:ln w="3175">
                  <a:noFill/>
                  <a:prstDash val="dash"/>
                </a:ln>
                <a:solidFill>
                  <a:srgbClr val="FF0000"/>
                </a:solidFill>
                <a:effectLst/>
                <a:uLnTx/>
                <a:uFillTx/>
                <a:latin typeface="楷体" panose="02010609060101010101" pitchFamily="49" charset="-122"/>
                <a:ea typeface="楷体" panose="02010609060101010101" pitchFamily="49" charset="-122"/>
                <a:cs typeface="方正清楷 简" panose="02000500000000000000" charset="-122"/>
                <a:sym typeface="+mn-ea"/>
              </a:rPr>
              <a:t>除了做好宣传营销，政府在文旅事业发展中还应做好哪些事？</a:t>
            </a:r>
            <a:endParaRPr kumimoji="0" lang="zh-CN" altLang="en-US" sz="2800" b="1" i="0" u="none" strike="noStrike" kern="1200" cap="none" spc="60" normalizeH="0" baseline="0" noProof="0">
              <a:ln w="3175">
                <a:noFill/>
                <a:prstDash val="dash"/>
              </a:ln>
              <a:solidFill>
                <a:srgbClr val="FF0000"/>
              </a:solidFill>
              <a:effectLst/>
              <a:uLnTx/>
              <a:uFillTx/>
              <a:latin typeface="楷体" panose="02010609060101010101" pitchFamily="49" charset="-122"/>
              <a:ea typeface="楷体" panose="02010609060101010101" pitchFamily="49" charset="-122"/>
              <a:cs typeface="方正清楷 简" panose="02000500000000000000" charset="-122"/>
              <a:sym typeface="+mn-ea"/>
            </a:endParaRPr>
          </a:p>
        </p:txBody>
      </p:sp>
      <p:pic>
        <p:nvPicPr>
          <p:cNvPr id="7" name="227cb01a0140b7da8115e9c944fb1862">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6010910" y="427355"/>
            <a:ext cx="4436110" cy="5923280"/>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cTn>
                <p:tgtEl>
                  <p:spTgt spid="7"/>
                </p:tgtEl>
              </p:cMediaNode>
            </p:video>
          </p:childTnLst>
        </p:cTn>
      </p:par>
    </p:tnLst>
    <p:bldLst>
      <p:bldP spid="5" grpId="0" bldLvl="0" animBg="1"/>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custDataLst>
              <p:tags r:id="rId1"/>
            </p:custDataLst>
          </p:nvPr>
        </p:nvSpPr>
        <p:spPr bwMode="auto">
          <a:xfrm>
            <a:off x="6794393" y="217027"/>
            <a:ext cx="555984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1000"/>
              </a:spcBef>
            </a:pPr>
            <a:r>
              <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rPr>
              <a:t>议题三：中国奇迹——十四五谋未来</a:t>
            </a:r>
            <a:endPar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grpSp>
        <p:nvGrpSpPr>
          <p:cNvPr id="3" name="组合 22"/>
          <p:cNvGrpSpPr/>
          <p:nvPr>
            <p:custDataLst>
              <p:tags r:id="rId2"/>
            </p:custDataLst>
          </p:nvPr>
        </p:nvGrpSpPr>
        <p:grpSpPr>
          <a:xfrm flipH="1">
            <a:off x="5658552" y="51952"/>
            <a:ext cx="996797" cy="851405"/>
            <a:chOff x="0" y="0"/>
            <a:chExt cx="1179513" cy="1360488"/>
          </a:xfrm>
        </p:grpSpPr>
        <p:sp>
          <p:nvSpPr>
            <p:cNvPr id="4" name="文本框 23"/>
            <p:cNvSpPr>
              <a:spLocks noChangeArrowheads="1"/>
            </p:cNvSpPr>
            <p:nvPr>
              <p:custDataLst>
                <p:tags r:id="rId3"/>
              </p:custDataLst>
            </p:nvPr>
          </p:nvSpPr>
          <p:spPr bwMode="auto">
            <a:xfrm>
              <a:off x="147061" y="313219"/>
              <a:ext cx="594426" cy="73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rPr>
                <a:t>3</a:t>
              </a:r>
              <a:endPar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5" name="Freeform 6"/>
            <p:cNvSpPr>
              <a:spLocks noChangeArrowheads="1"/>
            </p:cNvSpPr>
            <p:nvPr>
              <p:custDataLst>
                <p:tags r:id="rId4"/>
              </p:custDataLst>
            </p:nvPr>
          </p:nvSpPr>
          <p:spPr bwMode="auto">
            <a:xfrm>
              <a:off x="733425" y="960437"/>
              <a:ext cx="136525" cy="136525"/>
            </a:xfrm>
            <a:custGeom>
              <a:avLst/>
              <a:gdLst>
                <a:gd name="T0" fmla="*/ 417076290 w 36"/>
                <a:gd name="T1" fmla="*/ 417076290 h 36"/>
                <a:gd name="T2" fmla="*/ 100675810 w 36"/>
                <a:gd name="T3" fmla="*/ 417076290 h 36"/>
                <a:gd name="T4" fmla="*/ 100675810 w 36"/>
                <a:gd name="T5" fmla="*/ 100675810 h 36"/>
                <a:gd name="T6" fmla="*/ 417076290 w 36"/>
                <a:gd name="T7" fmla="*/ 100675810 h 36"/>
                <a:gd name="T8" fmla="*/ 417076290 w 36"/>
                <a:gd name="T9" fmla="*/ 41707629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29" y="29"/>
                  </a:moveTo>
                  <a:cubicBezTo>
                    <a:pt x="23" y="36"/>
                    <a:pt x="13" y="36"/>
                    <a:pt x="7" y="29"/>
                  </a:cubicBezTo>
                  <a:cubicBezTo>
                    <a:pt x="0" y="23"/>
                    <a:pt x="0" y="13"/>
                    <a:pt x="7" y="7"/>
                  </a:cubicBezTo>
                  <a:cubicBezTo>
                    <a:pt x="13" y="0"/>
                    <a:pt x="23" y="0"/>
                    <a:pt x="29" y="7"/>
                  </a:cubicBezTo>
                  <a:cubicBezTo>
                    <a:pt x="36" y="13"/>
                    <a:pt x="36" y="23"/>
                    <a:pt x="29" y="29"/>
                  </a:cubicBezTo>
                  <a:close/>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6" name="Oval 8"/>
            <p:cNvSpPr>
              <a:spLocks noChangeArrowheads="1"/>
            </p:cNvSpPr>
            <p:nvPr>
              <p:custDataLst>
                <p:tags r:id="rId5"/>
              </p:custDataLst>
            </p:nvPr>
          </p:nvSpPr>
          <p:spPr bwMode="auto">
            <a:xfrm>
              <a:off x="711200" y="15875"/>
              <a:ext cx="30163" cy="30163"/>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7" name="Oval 12"/>
            <p:cNvSpPr>
              <a:spLocks noChangeArrowheads="1"/>
            </p:cNvSpPr>
            <p:nvPr>
              <p:custDataLst>
                <p:tags r:id="rId6"/>
              </p:custDataLst>
            </p:nvPr>
          </p:nvSpPr>
          <p:spPr bwMode="auto">
            <a:xfrm>
              <a:off x="815975" y="0"/>
              <a:ext cx="242888" cy="242888"/>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8" name="Freeform 13"/>
            <p:cNvSpPr>
              <a:spLocks noChangeArrowheads="1"/>
            </p:cNvSpPr>
            <p:nvPr>
              <p:custDataLst>
                <p:tags r:id="rId7"/>
              </p:custDataLst>
            </p:nvPr>
          </p:nvSpPr>
          <p:spPr bwMode="auto">
            <a:xfrm>
              <a:off x="484188" y="215900"/>
              <a:ext cx="695325" cy="1144588"/>
            </a:xfrm>
            <a:custGeom>
              <a:avLst/>
              <a:gdLst>
                <a:gd name="T0" fmla="*/ 1999255880 w 184"/>
                <a:gd name="T1" fmla="*/ 0 h 303"/>
                <a:gd name="T2" fmla="*/ 2147483647 w 184"/>
                <a:gd name="T3" fmla="*/ 1698088847 h 303"/>
                <a:gd name="T4" fmla="*/ 0 w 184"/>
                <a:gd name="T5" fmla="*/ 2147483647 h 303"/>
                <a:gd name="T6" fmla="*/ 0 60000 65536"/>
                <a:gd name="T7" fmla="*/ 0 60000 65536"/>
                <a:gd name="T8" fmla="*/ 0 60000 65536"/>
                <a:gd name="T9" fmla="*/ 0 w 184"/>
                <a:gd name="T10" fmla="*/ 0 h 303"/>
                <a:gd name="T11" fmla="*/ 184 w 184"/>
                <a:gd name="T12" fmla="*/ 303 h 303"/>
              </a:gdLst>
              <a:ahLst/>
              <a:cxnLst>
                <a:cxn ang="T6">
                  <a:pos x="T0" y="T1"/>
                </a:cxn>
                <a:cxn ang="T7">
                  <a:pos x="T2" y="T3"/>
                </a:cxn>
                <a:cxn ang="T8">
                  <a:pos x="T4" y="T5"/>
                </a:cxn>
              </a:cxnLst>
              <a:rect l="T9" t="T10" r="T11" b="T12"/>
              <a:pathLst>
                <a:path w="184" h="303">
                  <a:moveTo>
                    <a:pt x="140" y="0"/>
                  </a:moveTo>
                  <a:cubicBezTo>
                    <a:pt x="168" y="32"/>
                    <a:pt x="184" y="74"/>
                    <a:pt x="184" y="119"/>
                  </a:cubicBezTo>
                  <a:cubicBezTo>
                    <a:pt x="184" y="221"/>
                    <a:pt x="102" y="303"/>
                    <a:pt x="0" y="30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9" name="Freeform 16"/>
            <p:cNvSpPr>
              <a:spLocks noChangeArrowheads="1"/>
            </p:cNvSpPr>
            <p:nvPr>
              <p:custDataLst>
                <p:tags r:id="rId8"/>
              </p:custDataLst>
            </p:nvPr>
          </p:nvSpPr>
          <p:spPr bwMode="auto">
            <a:xfrm>
              <a:off x="0" y="182562"/>
              <a:ext cx="968375" cy="966788"/>
            </a:xfrm>
            <a:custGeom>
              <a:avLst/>
              <a:gdLst>
                <a:gd name="T0" fmla="*/ 2147483647 w 256"/>
                <a:gd name="T1" fmla="*/ 2147483647 h 256"/>
                <a:gd name="T2" fmla="*/ 1831545135 w 256"/>
                <a:gd name="T3" fmla="*/ 2147483647 h 256"/>
                <a:gd name="T4" fmla="*/ 0 w 256"/>
                <a:gd name="T5" fmla="*/ 1825544994 h 256"/>
                <a:gd name="T6" fmla="*/ 1831545135 w 256"/>
                <a:gd name="T7" fmla="*/ 0 h 256"/>
                <a:gd name="T8" fmla="*/ 2147483647 w 256"/>
                <a:gd name="T9" fmla="*/ 1825544994 h 256"/>
                <a:gd name="T10" fmla="*/ 2147483647 w 256"/>
                <a:gd name="T11" fmla="*/ 2147483647 h 256"/>
                <a:gd name="T12" fmla="*/ 0 60000 65536"/>
                <a:gd name="T13" fmla="*/ 0 60000 65536"/>
                <a:gd name="T14" fmla="*/ 0 60000 65536"/>
                <a:gd name="T15" fmla="*/ 0 60000 65536"/>
                <a:gd name="T16" fmla="*/ 0 60000 65536"/>
                <a:gd name="T17" fmla="*/ 0 60000 65536"/>
                <a:gd name="T18" fmla="*/ 0 w 256"/>
                <a:gd name="T19" fmla="*/ 0 h 256"/>
                <a:gd name="T20" fmla="*/ 256 w 256"/>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256" h="256">
                  <a:moveTo>
                    <a:pt x="200" y="234"/>
                  </a:moveTo>
                  <a:cubicBezTo>
                    <a:pt x="179" y="248"/>
                    <a:pt x="155" y="256"/>
                    <a:pt x="128" y="256"/>
                  </a:cubicBezTo>
                  <a:cubicBezTo>
                    <a:pt x="57" y="256"/>
                    <a:pt x="0" y="199"/>
                    <a:pt x="0" y="128"/>
                  </a:cubicBezTo>
                  <a:cubicBezTo>
                    <a:pt x="0" y="57"/>
                    <a:pt x="57" y="0"/>
                    <a:pt x="128" y="0"/>
                  </a:cubicBezTo>
                  <a:cubicBezTo>
                    <a:pt x="199" y="0"/>
                    <a:pt x="256" y="57"/>
                    <a:pt x="256" y="128"/>
                  </a:cubicBezTo>
                  <a:cubicBezTo>
                    <a:pt x="256" y="161"/>
                    <a:pt x="244" y="190"/>
                    <a:pt x="224" y="21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grpSp>
      <p:sp>
        <p:nvSpPr>
          <p:cNvPr id="12" name="文本框 11"/>
          <p:cNvSpPr txBox="1"/>
          <p:nvPr>
            <p:custDataLst>
              <p:tags r:id="rId9"/>
            </p:custDataLst>
          </p:nvPr>
        </p:nvSpPr>
        <p:spPr>
          <a:xfrm>
            <a:off x="160929" y="3822640"/>
            <a:ext cx="9155933" cy="829945"/>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·发展：</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经济运行</a:t>
            </a:r>
            <a:r>
              <a:rPr lang="zh-CN" altLang="en-US" sz="2400">
                <a:latin typeface="楷体" panose="02010609060101010101" pitchFamily="49" charset="-122"/>
                <a:ea typeface="楷体" panose="02010609060101010101" pitchFamily="49" charset="-122"/>
                <a:cs typeface="楷体" panose="02010609060101010101" pitchFamily="49" charset="-122"/>
              </a:rPr>
              <a:t>要保持在合理区间，各年度视情提出经济增长预期目标，城镇调查</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失业</a:t>
            </a:r>
            <a:r>
              <a:rPr lang="zh-CN" altLang="en-US" sz="2400">
                <a:latin typeface="楷体" panose="02010609060101010101" pitchFamily="49" charset="-122"/>
                <a:ea typeface="楷体" panose="02010609060101010101" pitchFamily="49" charset="-122"/>
                <a:cs typeface="楷体" panose="02010609060101010101" pitchFamily="49" charset="-122"/>
              </a:rPr>
              <a:t>率控制在5.5%以内，</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物价</a:t>
            </a:r>
            <a:r>
              <a:rPr lang="zh-CN" altLang="en-US" sz="2400">
                <a:latin typeface="楷体" panose="02010609060101010101" pitchFamily="49" charset="-122"/>
                <a:ea typeface="楷体" panose="02010609060101010101" pitchFamily="49" charset="-122"/>
                <a:cs typeface="楷体" panose="02010609060101010101" pitchFamily="49" charset="-122"/>
              </a:rPr>
              <a:t>水平保持总体平稳。</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11" name="MH_SubTitle_1"/>
          <p:cNvSpPr>
            <a:spLocks noChangeArrowheads="1"/>
          </p:cNvSpPr>
          <p:nvPr>
            <p:custDataLst>
              <p:tags r:id="rId10"/>
            </p:custDataLst>
          </p:nvPr>
        </p:nvSpPr>
        <p:spPr bwMode="auto">
          <a:xfrm>
            <a:off x="160929" y="167504"/>
            <a:ext cx="2821508" cy="559984"/>
          </a:xfrm>
          <a:custGeom>
            <a:avLst/>
            <a:gdLst>
              <a:gd name="T0" fmla="*/ 2147483647 w 30720"/>
              <a:gd name="T1" fmla="*/ 2147483647 h 11496"/>
              <a:gd name="T2" fmla="*/ 2147483647 w 30720"/>
              <a:gd name="T3" fmla="*/ 2147483647 h 11496"/>
              <a:gd name="T4" fmla="*/ 2147483647 w 30720"/>
              <a:gd name="T5" fmla="*/ 2147483647 h 11496"/>
              <a:gd name="T6" fmla="*/ 2147483647 w 30720"/>
              <a:gd name="T7" fmla="*/ 2147483647 h 11496"/>
              <a:gd name="T8" fmla="*/ 2147483647 w 30720"/>
              <a:gd name="T9" fmla="*/ 2147483647 h 11496"/>
              <a:gd name="T10" fmla="*/ 2147483647 w 30720"/>
              <a:gd name="T11" fmla="*/ 2147483647 h 11496"/>
              <a:gd name="T12" fmla="*/ 2147483647 w 30720"/>
              <a:gd name="T13" fmla="*/ 2147483647 h 11496"/>
              <a:gd name="T14" fmla="*/ 2147483647 w 30720"/>
              <a:gd name="T15" fmla="*/ 2147483647 h 11496"/>
              <a:gd name="T16" fmla="*/ 2147483647 w 30720"/>
              <a:gd name="T17" fmla="*/ 2147483647 h 11496"/>
              <a:gd name="T18" fmla="*/ 2147483647 w 30720"/>
              <a:gd name="T19" fmla="*/ 2147483647 h 11496"/>
              <a:gd name="T20" fmla="*/ 2147483647 w 30720"/>
              <a:gd name="T21" fmla="*/ 2147483647 h 11496"/>
              <a:gd name="T22" fmla="*/ 2147483647 w 30720"/>
              <a:gd name="T23" fmla="*/ 2147483647 h 11496"/>
              <a:gd name="T24" fmla="*/ 2147483647 w 30720"/>
              <a:gd name="T25" fmla="*/ 2147483647 h 11496"/>
              <a:gd name="T26" fmla="*/ 2147483647 w 30720"/>
              <a:gd name="T27" fmla="*/ 2147483647 h 11496"/>
              <a:gd name="T28" fmla="*/ 2147483647 w 30720"/>
              <a:gd name="T29" fmla="*/ 2147483647 h 11496"/>
              <a:gd name="T30" fmla="*/ 2147483647 w 30720"/>
              <a:gd name="T31" fmla="*/ 2147483647 h 11496"/>
              <a:gd name="T32" fmla="*/ 2147483647 w 30720"/>
              <a:gd name="T33" fmla="*/ 2147483647 h 11496"/>
              <a:gd name="T34" fmla="*/ 2147483647 w 30720"/>
              <a:gd name="T35" fmla="*/ 2147483647 h 11496"/>
              <a:gd name="T36" fmla="*/ 2147483647 w 30720"/>
              <a:gd name="T37" fmla="*/ 2147483647 h 11496"/>
              <a:gd name="T38" fmla="*/ 2147483647 w 30720"/>
              <a:gd name="T39" fmla="*/ 2147483647 h 11496"/>
              <a:gd name="T40" fmla="*/ 2147483647 w 30720"/>
              <a:gd name="T41" fmla="*/ 2147483647 h 11496"/>
              <a:gd name="T42" fmla="*/ 2147483647 w 30720"/>
              <a:gd name="T43" fmla="*/ 2147483647 h 11496"/>
              <a:gd name="T44" fmla="*/ 2147483647 w 30720"/>
              <a:gd name="T45" fmla="*/ 2147483647 h 11496"/>
              <a:gd name="T46" fmla="*/ 2147483647 w 30720"/>
              <a:gd name="T47" fmla="*/ 2147483647 h 11496"/>
              <a:gd name="T48" fmla="*/ 2147483647 w 30720"/>
              <a:gd name="T49" fmla="*/ 2147483647 h 11496"/>
              <a:gd name="T50" fmla="*/ 2147483647 w 30720"/>
              <a:gd name="T51" fmla="*/ 2147483647 h 11496"/>
              <a:gd name="T52" fmla="*/ 2147483647 w 30720"/>
              <a:gd name="T53" fmla="*/ 2147483647 h 11496"/>
              <a:gd name="T54" fmla="*/ 2147483647 w 30720"/>
              <a:gd name="T55" fmla="*/ 2147483647 h 11496"/>
              <a:gd name="T56" fmla="*/ 2147483647 w 30720"/>
              <a:gd name="T57" fmla="*/ 2147483647 h 11496"/>
              <a:gd name="T58" fmla="*/ 2147483647 w 30720"/>
              <a:gd name="T59" fmla="*/ 2147483647 h 11496"/>
              <a:gd name="T60" fmla="*/ 2147483647 w 30720"/>
              <a:gd name="T61" fmla="*/ 2147483647 h 11496"/>
              <a:gd name="T62" fmla="*/ 2147483647 w 30720"/>
              <a:gd name="T63" fmla="*/ 2147483647 h 11496"/>
              <a:gd name="T64" fmla="*/ 2147483647 w 30720"/>
              <a:gd name="T65" fmla="*/ 2147483647 h 11496"/>
              <a:gd name="T66" fmla="*/ 2147483647 w 30720"/>
              <a:gd name="T67" fmla="*/ 2147483647 h 11496"/>
              <a:gd name="T68" fmla="*/ 2147483647 w 30720"/>
              <a:gd name="T69" fmla="*/ 2147483647 h 11496"/>
              <a:gd name="T70" fmla="*/ 2147483647 w 30720"/>
              <a:gd name="T71" fmla="*/ 2147483647 h 11496"/>
              <a:gd name="T72" fmla="*/ 2147483647 w 30720"/>
              <a:gd name="T73" fmla="*/ 2147483647 h 11496"/>
              <a:gd name="T74" fmla="*/ 2147483647 w 30720"/>
              <a:gd name="T75" fmla="*/ 2147483647 h 11496"/>
              <a:gd name="T76" fmla="*/ 2147483647 w 30720"/>
              <a:gd name="T77" fmla="*/ 2147483647 h 11496"/>
              <a:gd name="T78" fmla="*/ 2147483647 w 30720"/>
              <a:gd name="T79" fmla="*/ 2147483647 h 11496"/>
              <a:gd name="T80" fmla="*/ 2147483647 w 30720"/>
              <a:gd name="T81" fmla="*/ 2147483647 h 11496"/>
              <a:gd name="T82" fmla="*/ 2147483647 w 30720"/>
              <a:gd name="T83" fmla="*/ 2147483647 h 11496"/>
              <a:gd name="T84" fmla="*/ 2147483647 w 30720"/>
              <a:gd name="T85" fmla="*/ 2147483647 h 11496"/>
              <a:gd name="T86" fmla="*/ 2147483647 w 30720"/>
              <a:gd name="T87" fmla="*/ 2147483647 h 11496"/>
              <a:gd name="T88" fmla="*/ 2147483647 w 30720"/>
              <a:gd name="T89" fmla="*/ 2147483647 h 11496"/>
              <a:gd name="T90" fmla="*/ 2147483647 w 30720"/>
              <a:gd name="T91" fmla="*/ 2147483647 h 11496"/>
              <a:gd name="T92" fmla="*/ 2147483647 w 30720"/>
              <a:gd name="T93" fmla="*/ 2147483647 h 11496"/>
              <a:gd name="T94" fmla="*/ 2147483647 w 30720"/>
              <a:gd name="T95" fmla="*/ 2147483647 h 11496"/>
              <a:gd name="T96" fmla="*/ 2147483647 w 30720"/>
              <a:gd name="T97" fmla="*/ 2147483647 h 11496"/>
              <a:gd name="T98" fmla="*/ 2147483647 w 30720"/>
              <a:gd name="T99" fmla="*/ 2147483647 h 11496"/>
              <a:gd name="T100" fmla="*/ 2147483647 w 30720"/>
              <a:gd name="T101" fmla="*/ 2147483647 h 11496"/>
              <a:gd name="T102" fmla="*/ 2147483647 w 30720"/>
              <a:gd name="T103" fmla="*/ 2147483647 h 11496"/>
              <a:gd name="T104" fmla="*/ 2147483647 w 30720"/>
              <a:gd name="T105" fmla="*/ 2147483647 h 11496"/>
              <a:gd name="T106" fmla="*/ 2147483647 w 30720"/>
              <a:gd name="T107" fmla="*/ 2147483647 h 11496"/>
              <a:gd name="T108" fmla="*/ 2147483647 w 30720"/>
              <a:gd name="T109" fmla="*/ 2147483647 h 11496"/>
              <a:gd name="T110" fmla="*/ 2147483647 w 30720"/>
              <a:gd name="T111" fmla="*/ 2147483647 h 11496"/>
              <a:gd name="T112" fmla="*/ 2147483647 w 30720"/>
              <a:gd name="T113" fmla="*/ 2147483647 h 11496"/>
              <a:gd name="T114" fmla="*/ 2147483647 w 30720"/>
              <a:gd name="T115" fmla="*/ 2147483647 h 11496"/>
              <a:gd name="T116" fmla="*/ 2147483647 w 30720"/>
              <a:gd name="T117" fmla="*/ 2147483647 h 11496"/>
              <a:gd name="T118" fmla="*/ 2147483647 w 30720"/>
              <a:gd name="T119" fmla="*/ 2147483647 h 11496"/>
              <a:gd name="T120" fmla="*/ 2147483647 w 30720"/>
              <a:gd name="T121" fmla="*/ 2147483647 h 11496"/>
              <a:gd name="T122" fmla="*/ 2147483647 w 30720"/>
              <a:gd name="T123" fmla="*/ 2147483647 h 11496"/>
              <a:gd name="T124" fmla="*/ 2147483647 w 30720"/>
              <a:gd name="T125" fmla="*/ 2147483647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720"/>
              <a:gd name="T190" fmla="*/ 0 h 11496"/>
              <a:gd name="T191" fmla="*/ 30720 w 30720"/>
              <a:gd name="T192" fmla="*/ 11496 h 11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Ins="251960" anchor="ctr"/>
          <a:lstStyle/>
          <a:p>
            <a:pPr algn="ctr"/>
            <a:r>
              <a:rPr lang="zh-CN" sz="2000">
                <a:latin typeface="华文隶书" panose="02010800040101010101" charset="-122"/>
                <a:ea typeface="华文隶书" panose="02010800040101010101" charset="-122"/>
                <a:cs typeface="华文隶书" panose="02010800040101010101" charset="-122"/>
                <a:sym typeface="+mn-ea"/>
              </a:rPr>
              <a:t>更好发挥政府作用</a:t>
            </a:r>
            <a:endParaRPr lang="zh-CN" sz="2000">
              <a:latin typeface="华文隶书" panose="02010800040101010101" charset="-122"/>
              <a:ea typeface="华文隶书" panose="02010800040101010101" charset="-122"/>
              <a:cs typeface="华文隶书" panose="02010800040101010101" charset="-122"/>
              <a:sym typeface="+mn-ea"/>
            </a:endParaRPr>
          </a:p>
        </p:txBody>
      </p:sp>
      <p:sp>
        <p:nvSpPr>
          <p:cNvPr id="30" name="文本框 29"/>
          <p:cNvSpPr txBox="1"/>
          <p:nvPr>
            <p:custDataLst>
              <p:tags r:id="rId11"/>
            </p:custDataLst>
          </p:nvPr>
        </p:nvSpPr>
        <p:spPr>
          <a:xfrm>
            <a:off x="93629" y="5008638"/>
            <a:ext cx="7653753" cy="1399441"/>
          </a:xfrm>
          <a:prstGeom prst="roundRect">
            <a:avLst/>
          </a:prstGeom>
          <a:solidFill>
            <a:schemeClr val="bg1"/>
          </a:solidFill>
        </p:spPr>
        <p:txBody>
          <a:bodyPr wrap="square" rtlCol="0">
            <a:spAutoFit/>
          </a:bodyPr>
          <a:lstStyle/>
          <a:p>
            <a:r>
              <a:rPr lang="zh-CN" sz="3810" b="1">
                <a:latin typeface="楷体" panose="02010609060101010101" pitchFamily="49" charset="-122"/>
                <a:ea typeface="楷体" panose="02010609060101010101" pitchFamily="49" charset="-122"/>
                <a:cs typeface="楷体" panose="02010609060101010101" pitchFamily="49" charset="-122"/>
              </a:rPr>
              <a:t>②</a:t>
            </a:r>
            <a:r>
              <a:rPr sz="3810" b="1">
                <a:latin typeface="楷体" panose="02010609060101010101" pitchFamily="49" charset="-122"/>
                <a:ea typeface="楷体" panose="02010609060101010101" pitchFamily="49" charset="-122"/>
                <a:cs typeface="楷体" panose="02010609060101010101" pitchFamily="49" charset="-122"/>
              </a:rPr>
              <a:t>实施</a:t>
            </a:r>
            <a:r>
              <a:rPr sz="3810" b="1">
                <a:solidFill>
                  <a:srgbClr val="FF0000"/>
                </a:solidFill>
                <a:latin typeface="楷体" panose="02010609060101010101" pitchFamily="49" charset="-122"/>
                <a:ea typeface="楷体" panose="02010609060101010101" pitchFamily="49" charset="-122"/>
                <a:cs typeface="楷体" panose="02010609060101010101" pitchFamily="49" charset="-122"/>
              </a:rPr>
              <a:t>宏观</a:t>
            </a:r>
            <a:r>
              <a:rPr sz="3810" b="1">
                <a:latin typeface="楷体" panose="02010609060101010101" pitchFamily="49" charset="-122"/>
                <a:ea typeface="楷体" panose="02010609060101010101" pitchFamily="49" charset="-122"/>
                <a:cs typeface="楷体" panose="02010609060101010101" pitchFamily="49" charset="-122"/>
              </a:rPr>
              <a:t>经济</a:t>
            </a:r>
            <a:r>
              <a:rPr sz="3810" b="1">
                <a:solidFill>
                  <a:srgbClr val="FF0000"/>
                </a:solidFill>
                <a:latin typeface="楷体" panose="02010609060101010101" pitchFamily="49" charset="-122"/>
                <a:ea typeface="楷体" panose="02010609060101010101" pitchFamily="49" charset="-122"/>
                <a:cs typeface="楷体" panose="02010609060101010101" pitchFamily="49" charset="-122"/>
              </a:rPr>
              <a:t>政策</a:t>
            </a:r>
            <a:r>
              <a:rPr sz="3810" b="1">
                <a:latin typeface="楷体" panose="02010609060101010101" pitchFamily="49" charset="-122"/>
                <a:ea typeface="楷体" panose="02010609060101010101" pitchFamily="49" charset="-122"/>
                <a:cs typeface="楷体" panose="02010609060101010101" pitchFamily="49" charset="-122"/>
              </a:rPr>
              <a:t>→保持宏观经济</a:t>
            </a:r>
            <a:r>
              <a:rPr sz="3810" b="1">
                <a:solidFill>
                  <a:srgbClr val="FF0000"/>
                </a:solidFill>
                <a:latin typeface="楷体" panose="02010609060101010101" pitchFamily="49" charset="-122"/>
                <a:ea typeface="楷体" panose="02010609060101010101" pitchFamily="49" charset="-122"/>
                <a:cs typeface="楷体" panose="02010609060101010101" pitchFamily="49" charset="-122"/>
              </a:rPr>
              <a:t>稳定</a:t>
            </a:r>
            <a:endParaRPr sz="381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4" name="文本框 13"/>
          <p:cNvSpPr txBox="1"/>
          <p:nvPr>
            <p:custDataLst>
              <p:tags r:id="rId12"/>
            </p:custDataLst>
          </p:nvPr>
        </p:nvSpPr>
        <p:spPr>
          <a:xfrm>
            <a:off x="160929" y="1310964"/>
            <a:ext cx="9405450" cy="829945"/>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2021年3月5日，国民经济和社会发展《第十四个</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五年规划</a:t>
            </a:r>
            <a:r>
              <a:rPr lang="zh-CN" altLang="en-US" sz="2400">
                <a:latin typeface="楷体" panose="02010609060101010101" pitchFamily="49" charset="-122"/>
                <a:ea typeface="楷体" panose="02010609060101010101" pitchFamily="49" charset="-122"/>
                <a:cs typeface="楷体" panose="02010609060101010101" pitchFamily="49" charset="-122"/>
              </a:rPr>
              <a:t>》和《</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2035年远景目标</a:t>
            </a:r>
            <a:r>
              <a:rPr lang="zh-CN" altLang="en-US" sz="2400">
                <a:latin typeface="楷体" panose="02010609060101010101" pitchFamily="49" charset="-122"/>
                <a:ea typeface="楷体" panose="02010609060101010101" pitchFamily="49" charset="-122"/>
                <a:cs typeface="楷体" panose="02010609060101010101" pitchFamily="49" charset="-122"/>
              </a:rPr>
              <a:t>纲要草案》受人大审查。</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15" name="文本框 14"/>
          <p:cNvSpPr txBox="1"/>
          <p:nvPr>
            <p:custDataLst>
              <p:tags r:id="rId13"/>
            </p:custDataLst>
          </p:nvPr>
        </p:nvSpPr>
        <p:spPr>
          <a:xfrm>
            <a:off x="93629" y="2357919"/>
            <a:ext cx="8653725" cy="1256003"/>
          </a:xfrm>
          <a:prstGeom prst="roundRect">
            <a:avLst/>
          </a:prstGeom>
          <a:solidFill>
            <a:schemeClr val="bg1"/>
          </a:solidFill>
        </p:spPr>
        <p:txBody>
          <a:bodyPr wrap="square" rtlCol="0">
            <a:spAutoFit/>
          </a:bodyPr>
          <a:lstStyle/>
          <a:p>
            <a:r>
              <a:rPr lang="zh-CN" sz="3385" b="1">
                <a:latin typeface="楷体" panose="02010609060101010101" pitchFamily="49" charset="-122"/>
                <a:ea typeface="楷体" panose="02010609060101010101" pitchFamily="49" charset="-122"/>
                <a:cs typeface="楷体" panose="02010609060101010101" pitchFamily="49" charset="-122"/>
              </a:rPr>
              <a:t>①</a:t>
            </a:r>
            <a:r>
              <a:rPr sz="3385" b="1">
                <a:latin typeface="楷体" panose="02010609060101010101" pitchFamily="49" charset="-122"/>
                <a:ea typeface="楷体" panose="02010609060101010101" pitchFamily="49" charset="-122"/>
                <a:cs typeface="楷体" panose="02010609060101010101" pitchFamily="49" charset="-122"/>
              </a:rPr>
              <a:t>实施重大发展</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战略</a:t>
            </a:r>
            <a:r>
              <a:rPr sz="3385" b="1">
                <a:latin typeface="楷体" panose="02010609060101010101" pitchFamily="49" charset="-122"/>
                <a:ea typeface="楷体" panose="02010609060101010101" pitchFamily="49" charset="-122"/>
                <a:cs typeface="楷体" panose="02010609060101010101" pitchFamily="49" charset="-122"/>
              </a:rPr>
              <a:t>和中长期发展</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规划</a:t>
            </a:r>
            <a:r>
              <a:rPr sz="3385" b="1">
                <a:latin typeface="楷体" panose="02010609060101010101" pitchFamily="49" charset="-122"/>
                <a:ea typeface="楷体" panose="02010609060101010101" pitchFamily="49" charset="-122"/>
                <a:cs typeface="楷体" panose="02010609060101010101" pitchFamily="49" charset="-122"/>
              </a:rPr>
              <a:t>→实现经济社会</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目标</a:t>
            </a:r>
            <a:endParaRPr sz="3385"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127" name="图片 126"/>
          <p:cNvPicPr/>
          <p:nvPr>
            <p:custDataLst>
              <p:tags r:id="rId14"/>
            </p:custDataLst>
          </p:nvPr>
        </p:nvPicPr>
        <p:blipFill>
          <a:blip r:embed="rId15"/>
          <a:stretch>
            <a:fillRect/>
          </a:stretch>
        </p:blipFill>
        <p:spPr>
          <a:xfrm>
            <a:off x="8983538" y="1455722"/>
            <a:ext cx="2891348" cy="2154860"/>
          </a:xfrm>
          <a:prstGeom prst="roundRect">
            <a:avLst/>
          </a:prstGeom>
          <a:noFill/>
          <a:ln w="9525">
            <a:noFill/>
          </a:ln>
        </p:spPr>
      </p:pic>
      <p:pic>
        <p:nvPicPr>
          <p:cNvPr id="128" name="图片 127"/>
          <p:cNvPicPr/>
          <p:nvPr>
            <p:custDataLst>
              <p:tags r:id="rId16"/>
            </p:custDataLst>
          </p:nvPr>
        </p:nvPicPr>
        <p:blipFill>
          <a:blip r:embed="rId17"/>
          <a:stretch>
            <a:fillRect/>
          </a:stretch>
        </p:blipFill>
        <p:spPr>
          <a:xfrm>
            <a:off x="8984173" y="4461352"/>
            <a:ext cx="2975155" cy="2058355"/>
          </a:xfrm>
          <a:prstGeom prst="roundRect">
            <a:avLst/>
          </a:prstGeom>
          <a:noFill/>
          <a:ln w="9525">
            <a:noFill/>
          </a:ln>
        </p:spPr>
      </p:pic>
      <p:sp>
        <p:nvSpPr>
          <p:cNvPr id="35" name="矩形 34">
            <a:hlinkClick r:id="rId18" action="ppaction://hlinksldjump"/>
          </p:cNvPr>
          <p:cNvSpPr/>
          <p:nvPr>
            <p:custDataLst>
              <p:tags r:id="rId19"/>
            </p:custDataLst>
          </p:nvPr>
        </p:nvSpPr>
        <p:spPr>
          <a:xfrm rot="20880000">
            <a:off x="2016114" y="1119224"/>
            <a:ext cx="183804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中长期</a:t>
            </a:r>
            <a:r>
              <a:rPr lang="en-US" altLang="zh-CN" sz="2400">
                <a:solidFill>
                  <a:srgbClr val="FF0000"/>
                </a:solidFill>
                <a:latin typeface="Arial" panose="020B0604020202020204" pitchFamily="34" charset="0"/>
                <a:ea typeface="华文琥珀" panose="02010800040101010101" pitchFamily="2" charset="-122"/>
              </a:rPr>
              <a:t> </a:t>
            </a:r>
            <a:r>
              <a:rPr lang="zh-CN" altLang="en-US" sz="2400">
                <a:solidFill>
                  <a:srgbClr val="FF0000"/>
                </a:solidFill>
                <a:latin typeface="Arial" panose="020B0604020202020204" pitchFamily="34" charset="0"/>
                <a:ea typeface="华文琥珀" panose="02010800040101010101" pitchFamily="2" charset="-122"/>
              </a:rPr>
              <a:t>远</a:t>
            </a:r>
            <a:endParaRPr lang="zh-CN" altLang="en-US" sz="2400">
              <a:solidFill>
                <a:srgbClr val="FF0000"/>
              </a:solidFill>
              <a:latin typeface="Arial" panose="020B0604020202020204" pitchFamily="34" charset="0"/>
              <a:ea typeface="华文琥珀" panose="02010800040101010101" pitchFamily="2" charset="-122"/>
            </a:endParaRPr>
          </a:p>
        </p:txBody>
      </p:sp>
      <p:sp>
        <p:nvSpPr>
          <p:cNvPr id="16" name="矩形 15">
            <a:hlinkClick r:id="rId18" action="ppaction://hlinksldjump"/>
          </p:cNvPr>
          <p:cNvSpPr/>
          <p:nvPr>
            <p:custDataLst>
              <p:tags r:id="rId20"/>
            </p:custDataLst>
          </p:nvPr>
        </p:nvSpPr>
        <p:spPr>
          <a:xfrm rot="20880000">
            <a:off x="2016114" y="3646772"/>
            <a:ext cx="183804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整体</a:t>
            </a:r>
            <a:r>
              <a:rPr lang="en-US" altLang="zh-CN" sz="2400">
                <a:solidFill>
                  <a:srgbClr val="FF0000"/>
                </a:solidFill>
                <a:latin typeface="Arial" panose="020B0604020202020204" pitchFamily="34" charset="0"/>
                <a:ea typeface="华文琥珀" panose="02010800040101010101" pitchFamily="2" charset="-122"/>
              </a:rPr>
              <a:t> </a:t>
            </a:r>
            <a:r>
              <a:rPr lang="zh-CN" altLang="en-US" sz="2400">
                <a:solidFill>
                  <a:srgbClr val="FF0000"/>
                </a:solidFill>
                <a:latin typeface="Arial" panose="020B0604020202020204" pitchFamily="34" charset="0"/>
                <a:ea typeface="华文琥珀" panose="02010800040101010101" pitchFamily="2" charset="-122"/>
              </a:rPr>
              <a:t>稳</a:t>
            </a:r>
            <a:endParaRPr lang="zh-CN" altLang="en-US" sz="2400">
              <a:solidFill>
                <a:srgbClr val="FF0000"/>
              </a:solidFill>
              <a:latin typeface="Arial" panose="020B0604020202020204" pitchFamily="34" charset="0"/>
              <a:ea typeface="华文琥珀" panose="02010800040101010101" pitchFamily="2" charset="-122"/>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edge">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edge">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animBg="1"/>
      <p:bldP spid="3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custDataLst>
              <p:tags r:id="rId1"/>
            </p:custDataLst>
          </p:nvPr>
        </p:nvSpPr>
        <p:spPr bwMode="auto">
          <a:xfrm>
            <a:off x="6793758" y="248142"/>
            <a:ext cx="555984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1000"/>
              </a:spcBef>
            </a:pPr>
            <a:r>
              <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rPr>
              <a:t>议题三：中国奇迹——十四五谋未来</a:t>
            </a:r>
            <a:endPar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grpSp>
        <p:nvGrpSpPr>
          <p:cNvPr id="3" name="组合 22"/>
          <p:cNvGrpSpPr/>
          <p:nvPr>
            <p:custDataLst>
              <p:tags r:id="rId2"/>
            </p:custDataLst>
          </p:nvPr>
        </p:nvGrpSpPr>
        <p:grpSpPr>
          <a:xfrm flipH="1">
            <a:off x="5658552" y="51952"/>
            <a:ext cx="996797" cy="851405"/>
            <a:chOff x="0" y="0"/>
            <a:chExt cx="1179513" cy="1360488"/>
          </a:xfrm>
        </p:grpSpPr>
        <p:sp>
          <p:nvSpPr>
            <p:cNvPr id="4" name="文本框 23"/>
            <p:cNvSpPr>
              <a:spLocks noChangeArrowheads="1"/>
            </p:cNvSpPr>
            <p:nvPr>
              <p:custDataLst>
                <p:tags r:id="rId3"/>
              </p:custDataLst>
            </p:nvPr>
          </p:nvSpPr>
          <p:spPr bwMode="auto">
            <a:xfrm>
              <a:off x="147061" y="313219"/>
              <a:ext cx="594426" cy="73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rPr>
                <a:t>3</a:t>
              </a:r>
              <a:endPar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5" name="Freeform 6"/>
            <p:cNvSpPr>
              <a:spLocks noChangeArrowheads="1"/>
            </p:cNvSpPr>
            <p:nvPr>
              <p:custDataLst>
                <p:tags r:id="rId4"/>
              </p:custDataLst>
            </p:nvPr>
          </p:nvSpPr>
          <p:spPr bwMode="auto">
            <a:xfrm>
              <a:off x="733425" y="960437"/>
              <a:ext cx="136525" cy="136525"/>
            </a:xfrm>
            <a:custGeom>
              <a:avLst/>
              <a:gdLst>
                <a:gd name="T0" fmla="*/ 417076290 w 36"/>
                <a:gd name="T1" fmla="*/ 417076290 h 36"/>
                <a:gd name="T2" fmla="*/ 100675810 w 36"/>
                <a:gd name="T3" fmla="*/ 417076290 h 36"/>
                <a:gd name="T4" fmla="*/ 100675810 w 36"/>
                <a:gd name="T5" fmla="*/ 100675810 h 36"/>
                <a:gd name="T6" fmla="*/ 417076290 w 36"/>
                <a:gd name="T7" fmla="*/ 100675810 h 36"/>
                <a:gd name="T8" fmla="*/ 417076290 w 36"/>
                <a:gd name="T9" fmla="*/ 41707629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29" y="29"/>
                  </a:moveTo>
                  <a:cubicBezTo>
                    <a:pt x="23" y="36"/>
                    <a:pt x="13" y="36"/>
                    <a:pt x="7" y="29"/>
                  </a:cubicBezTo>
                  <a:cubicBezTo>
                    <a:pt x="0" y="23"/>
                    <a:pt x="0" y="13"/>
                    <a:pt x="7" y="7"/>
                  </a:cubicBezTo>
                  <a:cubicBezTo>
                    <a:pt x="13" y="0"/>
                    <a:pt x="23" y="0"/>
                    <a:pt x="29" y="7"/>
                  </a:cubicBezTo>
                  <a:cubicBezTo>
                    <a:pt x="36" y="13"/>
                    <a:pt x="36" y="23"/>
                    <a:pt x="29" y="29"/>
                  </a:cubicBezTo>
                  <a:close/>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6" name="Oval 8"/>
            <p:cNvSpPr>
              <a:spLocks noChangeArrowheads="1"/>
            </p:cNvSpPr>
            <p:nvPr>
              <p:custDataLst>
                <p:tags r:id="rId5"/>
              </p:custDataLst>
            </p:nvPr>
          </p:nvSpPr>
          <p:spPr bwMode="auto">
            <a:xfrm>
              <a:off x="711200" y="15875"/>
              <a:ext cx="30163" cy="30163"/>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7" name="Oval 12"/>
            <p:cNvSpPr>
              <a:spLocks noChangeArrowheads="1"/>
            </p:cNvSpPr>
            <p:nvPr>
              <p:custDataLst>
                <p:tags r:id="rId6"/>
              </p:custDataLst>
            </p:nvPr>
          </p:nvSpPr>
          <p:spPr bwMode="auto">
            <a:xfrm>
              <a:off x="815975" y="0"/>
              <a:ext cx="242888" cy="242888"/>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8" name="Freeform 13"/>
            <p:cNvSpPr>
              <a:spLocks noChangeArrowheads="1"/>
            </p:cNvSpPr>
            <p:nvPr>
              <p:custDataLst>
                <p:tags r:id="rId7"/>
              </p:custDataLst>
            </p:nvPr>
          </p:nvSpPr>
          <p:spPr bwMode="auto">
            <a:xfrm>
              <a:off x="484188" y="215900"/>
              <a:ext cx="695325" cy="1144588"/>
            </a:xfrm>
            <a:custGeom>
              <a:avLst/>
              <a:gdLst>
                <a:gd name="T0" fmla="*/ 1999255880 w 184"/>
                <a:gd name="T1" fmla="*/ 0 h 303"/>
                <a:gd name="T2" fmla="*/ 2147483647 w 184"/>
                <a:gd name="T3" fmla="*/ 1698088847 h 303"/>
                <a:gd name="T4" fmla="*/ 0 w 184"/>
                <a:gd name="T5" fmla="*/ 2147483647 h 303"/>
                <a:gd name="T6" fmla="*/ 0 60000 65536"/>
                <a:gd name="T7" fmla="*/ 0 60000 65536"/>
                <a:gd name="T8" fmla="*/ 0 60000 65536"/>
                <a:gd name="T9" fmla="*/ 0 w 184"/>
                <a:gd name="T10" fmla="*/ 0 h 303"/>
                <a:gd name="T11" fmla="*/ 184 w 184"/>
                <a:gd name="T12" fmla="*/ 303 h 303"/>
              </a:gdLst>
              <a:ahLst/>
              <a:cxnLst>
                <a:cxn ang="T6">
                  <a:pos x="T0" y="T1"/>
                </a:cxn>
                <a:cxn ang="T7">
                  <a:pos x="T2" y="T3"/>
                </a:cxn>
                <a:cxn ang="T8">
                  <a:pos x="T4" y="T5"/>
                </a:cxn>
              </a:cxnLst>
              <a:rect l="T9" t="T10" r="T11" b="T12"/>
              <a:pathLst>
                <a:path w="184" h="303">
                  <a:moveTo>
                    <a:pt x="140" y="0"/>
                  </a:moveTo>
                  <a:cubicBezTo>
                    <a:pt x="168" y="32"/>
                    <a:pt x="184" y="74"/>
                    <a:pt x="184" y="119"/>
                  </a:cubicBezTo>
                  <a:cubicBezTo>
                    <a:pt x="184" y="221"/>
                    <a:pt x="102" y="303"/>
                    <a:pt x="0" y="30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9" name="Freeform 16"/>
            <p:cNvSpPr>
              <a:spLocks noChangeArrowheads="1"/>
            </p:cNvSpPr>
            <p:nvPr>
              <p:custDataLst>
                <p:tags r:id="rId8"/>
              </p:custDataLst>
            </p:nvPr>
          </p:nvSpPr>
          <p:spPr bwMode="auto">
            <a:xfrm>
              <a:off x="0" y="182562"/>
              <a:ext cx="968375" cy="966788"/>
            </a:xfrm>
            <a:custGeom>
              <a:avLst/>
              <a:gdLst>
                <a:gd name="T0" fmla="*/ 2147483647 w 256"/>
                <a:gd name="T1" fmla="*/ 2147483647 h 256"/>
                <a:gd name="T2" fmla="*/ 1831545135 w 256"/>
                <a:gd name="T3" fmla="*/ 2147483647 h 256"/>
                <a:gd name="T4" fmla="*/ 0 w 256"/>
                <a:gd name="T5" fmla="*/ 1825544994 h 256"/>
                <a:gd name="T6" fmla="*/ 1831545135 w 256"/>
                <a:gd name="T7" fmla="*/ 0 h 256"/>
                <a:gd name="T8" fmla="*/ 2147483647 w 256"/>
                <a:gd name="T9" fmla="*/ 1825544994 h 256"/>
                <a:gd name="T10" fmla="*/ 2147483647 w 256"/>
                <a:gd name="T11" fmla="*/ 2147483647 h 256"/>
                <a:gd name="T12" fmla="*/ 0 60000 65536"/>
                <a:gd name="T13" fmla="*/ 0 60000 65536"/>
                <a:gd name="T14" fmla="*/ 0 60000 65536"/>
                <a:gd name="T15" fmla="*/ 0 60000 65536"/>
                <a:gd name="T16" fmla="*/ 0 60000 65536"/>
                <a:gd name="T17" fmla="*/ 0 60000 65536"/>
                <a:gd name="T18" fmla="*/ 0 w 256"/>
                <a:gd name="T19" fmla="*/ 0 h 256"/>
                <a:gd name="T20" fmla="*/ 256 w 256"/>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256" h="256">
                  <a:moveTo>
                    <a:pt x="200" y="234"/>
                  </a:moveTo>
                  <a:cubicBezTo>
                    <a:pt x="179" y="248"/>
                    <a:pt x="155" y="256"/>
                    <a:pt x="128" y="256"/>
                  </a:cubicBezTo>
                  <a:cubicBezTo>
                    <a:pt x="57" y="256"/>
                    <a:pt x="0" y="199"/>
                    <a:pt x="0" y="128"/>
                  </a:cubicBezTo>
                  <a:cubicBezTo>
                    <a:pt x="0" y="57"/>
                    <a:pt x="57" y="0"/>
                    <a:pt x="128" y="0"/>
                  </a:cubicBezTo>
                  <a:cubicBezTo>
                    <a:pt x="199" y="0"/>
                    <a:pt x="256" y="57"/>
                    <a:pt x="256" y="128"/>
                  </a:cubicBezTo>
                  <a:cubicBezTo>
                    <a:pt x="256" y="161"/>
                    <a:pt x="244" y="190"/>
                    <a:pt x="224" y="21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grpSp>
      <p:sp>
        <p:nvSpPr>
          <p:cNvPr id="12" name="文本框 11"/>
          <p:cNvSpPr txBox="1"/>
          <p:nvPr>
            <p:custDataLst>
              <p:tags r:id="rId9"/>
            </p:custDataLst>
          </p:nvPr>
        </p:nvSpPr>
        <p:spPr>
          <a:xfrm>
            <a:off x="93629" y="3076004"/>
            <a:ext cx="9155933" cy="2676525"/>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区域经济：扎实推进</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京津翼协调</a:t>
            </a:r>
            <a:r>
              <a:rPr lang="zh-CN" altLang="en-US" sz="2400">
                <a:latin typeface="楷体" panose="02010609060101010101" pitchFamily="49" charset="-122"/>
                <a:ea typeface="楷体" panose="02010609060101010101" pitchFamily="49" charset="-122"/>
                <a:cs typeface="楷体" panose="02010609060101010101" pitchFamily="49" charset="-122"/>
              </a:rPr>
              <a:t>发展、长江经济带发展、粤港澳大湾区建设、长三角一体化发展、黄河流域生态保护和高质量发展、高标准高质量建设雄安新区、推动</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西部</a:t>
            </a:r>
            <a:r>
              <a:rPr lang="zh-CN" altLang="en-US" sz="2400">
                <a:latin typeface="楷体" panose="02010609060101010101" pitchFamily="49" charset="-122"/>
                <a:ea typeface="楷体" panose="02010609060101010101" pitchFamily="49" charset="-122"/>
                <a:cs typeface="楷体" panose="02010609060101010101" pitchFamily="49" charset="-122"/>
              </a:rPr>
              <a:t>大开发形成新格局，推动</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东北</a:t>
            </a:r>
            <a:r>
              <a:rPr lang="zh-CN" altLang="en-US" sz="2400">
                <a:latin typeface="楷体" panose="02010609060101010101" pitchFamily="49" charset="-122"/>
                <a:ea typeface="楷体" panose="02010609060101010101" pitchFamily="49" charset="-122"/>
                <a:cs typeface="楷体" panose="02010609060101010101" pitchFamily="49" charset="-122"/>
              </a:rPr>
              <a:t>振兴取得新突破，促进</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中部</a:t>
            </a:r>
            <a:r>
              <a:rPr lang="zh-CN" altLang="en-US" sz="2400">
                <a:latin typeface="楷体" panose="02010609060101010101" pitchFamily="49" charset="-122"/>
                <a:ea typeface="楷体" panose="02010609060101010101" pitchFamily="49" charset="-122"/>
                <a:cs typeface="楷体" panose="02010609060101010101" pitchFamily="49" charset="-122"/>
              </a:rPr>
              <a:t>地区加快崛起。</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·绿色发展：坚持</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绿水青山就是金山银山理念</a:t>
            </a:r>
            <a:r>
              <a:rPr lang="zh-CN" altLang="en-US" sz="2400">
                <a:latin typeface="楷体" panose="02010609060101010101" pitchFamily="49" charset="-122"/>
                <a:ea typeface="楷体" panose="02010609060101010101" pitchFamily="49" charset="-122"/>
                <a:cs typeface="楷体" panose="02010609060101010101" pitchFamily="49" charset="-122"/>
              </a:rPr>
              <a:t>，促进以国家公园为主体的森林覆盖率达到24.1%，加快发展方式绿色转型，单位生产总值能耗和二氧化碳排放分别降低13.5%和18%。</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11" name="MH_SubTitle_1"/>
          <p:cNvSpPr>
            <a:spLocks noChangeArrowheads="1"/>
          </p:cNvSpPr>
          <p:nvPr>
            <p:custDataLst>
              <p:tags r:id="rId10"/>
            </p:custDataLst>
          </p:nvPr>
        </p:nvSpPr>
        <p:spPr bwMode="auto">
          <a:xfrm>
            <a:off x="160929" y="167504"/>
            <a:ext cx="2821508" cy="559984"/>
          </a:xfrm>
          <a:custGeom>
            <a:avLst/>
            <a:gdLst>
              <a:gd name="T0" fmla="*/ 2147483647 w 30720"/>
              <a:gd name="T1" fmla="*/ 2147483647 h 11496"/>
              <a:gd name="T2" fmla="*/ 2147483647 w 30720"/>
              <a:gd name="T3" fmla="*/ 2147483647 h 11496"/>
              <a:gd name="T4" fmla="*/ 2147483647 w 30720"/>
              <a:gd name="T5" fmla="*/ 2147483647 h 11496"/>
              <a:gd name="T6" fmla="*/ 2147483647 w 30720"/>
              <a:gd name="T7" fmla="*/ 2147483647 h 11496"/>
              <a:gd name="T8" fmla="*/ 2147483647 w 30720"/>
              <a:gd name="T9" fmla="*/ 2147483647 h 11496"/>
              <a:gd name="T10" fmla="*/ 2147483647 w 30720"/>
              <a:gd name="T11" fmla="*/ 2147483647 h 11496"/>
              <a:gd name="T12" fmla="*/ 2147483647 w 30720"/>
              <a:gd name="T13" fmla="*/ 2147483647 h 11496"/>
              <a:gd name="T14" fmla="*/ 2147483647 w 30720"/>
              <a:gd name="T15" fmla="*/ 2147483647 h 11496"/>
              <a:gd name="T16" fmla="*/ 2147483647 w 30720"/>
              <a:gd name="T17" fmla="*/ 2147483647 h 11496"/>
              <a:gd name="T18" fmla="*/ 2147483647 w 30720"/>
              <a:gd name="T19" fmla="*/ 2147483647 h 11496"/>
              <a:gd name="T20" fmla="*/ 2147483647 w 30720"/>
              <a:gd name="T21" fmla="*/ 2147483647 h 11496"/>
              <a:gd name="T22" fmla="*/ 2147483647 w 30720"/>
              <a:gd name="T23" fmla="*/ 2147483647 h 11496"/>
              <a:gd name="T24" fmla="*/ 2147483647 w 30720"/>
              <a:gd name="T25" fmla="*/ 2147483647 h 11496"/>
              <a:gd name="T26" fmla="*/ 2147483647 w 30720"/>
              <a:gd name="T27" fmla="*/ 2147483647 h 11496"/>
              <a:gd name="T28" fmla="*/ 2147483647 w 30720"/>
              <a:gd name="T29" fmla="*/ 2147483647 h 11496"/>
              <a:gd name="T30" fmla="*/ 2147483647 w 30720"/>
              <a:gd name="T31" fmla="*/ 2147483647 h 11496"/>
              <a:gd name="T32" fmla="*/ 2147483647 w 30720"/>
              <a:gd name="T33" fmla="*/ 2147483647 h 11496"/>
              <a:gd name="T34" fmla="*/ 2147483647 w 30720"/>
              <a:gd name="T35" fmla="*/ 2147483647 h 11496"/>
              <a:gd name="T36" fmla="*/ 2147483647 w 30720"/>
              <a:gd name="T37" fmla="*/ 2147483647 h 11496"/>
              <a:gd name="T38" fmla="*/ 2147483647 w 30720"/>
              <a:gd name="T39" fmla="*/ 2147483647 h 11496"/>
              <a:gd name="T40" fmla="*/ 2147483647 w 30720"/>
              <a:gd name="T41" fmla="*/ 2147483647 h 11496"/>
              <a:gd name="T42" fmla="*/ 2147483647 w 30720"/>
              <a:gd name="T43" fmla="*/ 2147483647 h 11496"/>
              <a:gd name="T44" fmla="*/ 2147483647 w 30720"/>
              <a:gd name="T45" fmla="*/ 2147483647 h 11496"/>
              <a:gd name="T46" fmla="*/ 2147483647 w 30720"/>
              <a:gd name="T47" fmla="*/ 2147483647 h 11496"/>
              <a:gd name="T48" fmla="*/ 2147483647 w 30720"/>
              <a:gd name="T49" fmla="*/ 2147483647 h 11496"/>
              <a:gd name="T50" fmla="*/ 2147483647 w 30720"/>
              <a:gd name="T51" fmla="*/ 2147483647 h 11496"/>
              <a:gd name="T52" fmla="*/ 2147483647 w 30720"/>
              <a:gd name="T53" fmla="*/ 2147483647 h 11496"/>
              <a:gd name="T54" fmla="*/ 2147483647 w 30720"/>
              <a:gd name="T55" fmla="*/ 2147483647 h 11496"/>
              <a:gd name="T56" fmla="*/ 2147483647 w 30720"/>
              <a:gd name="T57" fmla="*/ 2147483647 h 11496"/>
              <a:gd name="T58" fmla="*/ 2147483647 w 30720"/>
              <a:gd name="T59" fmla="*/ 2147483647 h 11496"/>
              <a:gd name="T60" fmla="*/ 2147483647 w 30720"/>
              <a:gd name="T61" fmla="*/ 2147483647 h 11496"/>
              <a:gd name="T62" fmla="*/ 2147483647 w 30720"/>
              <a:gd name="T63" fmla="*/ 2147483647 h 11496"/>
              <a:gd name="T64" fmla="*/ 2147483647 w 30720"/>
              <a:gd name="T65" fmla="*/ 2147483647 h 11496"/>
              <a:gd name="T66" fmla="*/ 2147483647 w 30720"/>
              <a:gd name="T67" fmla="*/ 2147483647 h 11496"/>
              <a:gd name="T68" fmla="*/ 2147483647 w 30720"/>
              <a:gd name="T69" fmla="*/ 2147483647 h 11496"/>
              <a:gd name="T70" fmla="*/ 2147483647 w 30720"/>
              <a:gd name="T71" fmla="*/ 2147483647 h 11496"/>
              <a:gd name="T72" fmla="*/ 2147483647 w 30720"/>
              <a:gd name="T73" fmla="*/ 2147483647 h 11496"/>
              <a:gd name="T74" fmla="*/ 2147483647 w 30720"/>
              <a:gd name="T75" fmla="*/ 2147483647 h 11496"/>
              <a:gd name="T76" fmla="*/ 2147483647 w 30720"/>
              <a:gd name="T77" fmla="*/ 2147483647 h 11496"/>
              <a:gd name="T78" fmla="*/ 2147483647 w 30720"/>
              <a:gd name="T79" fmla="*/ 2147483647 h 11496"/>
              <a:gd name="T80" fmla="*/ 2147483647 w 30720"/>
              <a:gd name="T81" fmla="*/ 2147483647 h 11496"/>
              <a:gd name="T82" fmla="*/ 2147483647 w 30720"/>
              <a:gd name="T83" fmla="*/ 2147483647 h 11496"/>
              <a:gd name="T84" fmla="*/ 2147483647 w 30720"/>
              <a:gd name="T85" fmla="*/ 2147483647 h 11496"/>
              <a:gd name="T86" fmla="*/ 2147483647 w 30720"/>
              <a:gd name="T87" fmla="*/ 2147483647 h 11496"/>
              <a:gd name="T88" fmla="*/ 2147483647 w 30720"/>
              <a:gd name="T89" fmla="*/ 2147483647 h 11496"/>
              <a:gd name="T90" fmla="*/ 2147483647 w 30720"/>
              <a:gd name="T91" fmla="*/ 2147483647 h 11496"/>
              <a:gd name="T92" fmla="*/ 2147483647 w 30720"/>
              <a:gd name="T93" fmla="*/ 2147483647 h 11496"/>
              <a:gd name="T94" fmla="*/ 2147483647 w 30720"/>
              <a:gd name="T95" fmla="*/ 2147483647 h 11496"/>
              <a:gd name="T96" fmla="*/ 2147483647 w 30720"/>
              <a:gd name="T97" fmla="*/ 2147483647 h 11496"/>
              <a:gd name="T98" fmla="*/ 2147483647 w 30720"/>
              <a:gd name="T99" fmla="*/ 2147483647 h 11496"/>
              <a:gd name="T100" fmla="*/ 2147483647 w 30720"/>
              <a:gd name="T101" fmla="*/ 2147483647 h 11496"/>
              <a:gd name="T102" fmla="*/ 2147483647 w 30720"/>
              <a:gd name="T103" fmla="*/ 2147483647 h 11496"/>
              <a:gd name="T104" fmla="*/ 2147483647 w 30720"/>
              <a:gd name="T105" fmla="*/ 2147483647 h 11496"/>
              <a:gd name="T106" fmla="*/ 2147483647 w 30720"/>
              <a:gd name="T107" fmla="*/ 2147483647 h 11496"/>
              <a:gd name="T108" fmla="*/ 2147483647 w 30720"/>
              <a:gd name="T109" fmla="*/ 2147483647 h 11496"/>
              <a:gd name="T110" fmla="*/ 2147483647 w 30720"/>
              <a:gd name="T111" fmla="*/ 2147483647 h 11496"/>
              <a:gd name="T112" fmla="*/ 2147483647 w 30720"/>
              <a:gd name="T113" fmla="*/ 2147483647 h 11496"/>
              <a:gd name="T114" fmla="*/ 2147483647 w 30720"/>
              <a:gd name="T115" fmla="*/ 2147483647 h 11496"/>
              <a:gd name="T116" fmla="*/ 2147483647 w 30720"/>
              <a:gd name="T117" fmla="*/ 2147483647 h 11496"/>
              <a:gd name="T118" fmla="*/ 2147483647 w 30720"/>
              <a:gd name="T119" fmla="*/ 2147483647 h 11496"/>
              <a:gd name="T120" fmla="*/ 2147483647 w 30720"/>
              <a:gd name="T121" fmla="*/ 2147483647 h 11496"/>
              <a:gd name="T122" fmla="*/ 2147483647 w 30720"/>
              <a:gd name="T123" fmla="*/ 2147483647 h 11496"/>
              <a:gd name="T124" fmla="*/ 2147483647 w 30720"/>
              <a:gd name="T125" fmla="*/ 2147483647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720"/>
              <a:gd name="T190" fmla="*/ 0 h 11496"/>
              <a:gd name="T191" fmla="*/ 30720 w 30720"/>
              <a:gd name="T192" fmla="*/ 11496 h 11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Ins="251960" anchor="ctr"/>
          <a:lstStyle/>
          <a:p>
            <a:pPr algn="ctr"/>
            <a:r>
              <a:rPr lang="zh-CN" sz="2000">
                <a:latin typeface="华文隶书" panose="02010800040101010101" charset="-122"/>
                <a:ea typeface="华文隶书" panose="02010800040101010101" charset="-122"/>
                <a:cs typeface="华文隶书" panose="02010800040101010101" charset="-122"/>
                <a:sym typeface="+mn-ea"/>
              </a:rPr>
              <a:t>更好发挥政府作用</a:t>
            </a:r>
            <a:endParaRPr lang="zh-CN" sz="2000">
              <a:latin typeface="华文隶书" panose="02010800040101010101" charset="-122"/>
              <a:ea typeface="华文隶书" panose="02010800040101010101" charset="-122"/>
              <a:cs typeface="华文隶书" panose="02010800040101010101" charset="-122"/>
              <a:sym typeface="+mn-ea"/>
            </a:endParaRPr>
          </a:p>
        </p:txBody>
      </p:sp>
      <p:sp>
        <p:nvSpPr>
          <p:cNvPr id="30" name="文本框 29"/>
          <p:cNvSpPr txBox="1"/>
          <p:nvPr>
            <p:custDataLst>
              <p:tags r:id="rId11"/>
            </p:custDataLst>
          </p:nvPr>
        </p:nvSpPr>
        <p:spPr>
          <a:xfrm>
            <a:off x="161261" y="5854969"/>
            <a:ext cx="9937034" cy="679480"/>
          </a:xfrm>
          <a:prstGeom prst="roundRect">
            <a:avLst/>
          </a:prstGeom>
          <a:solidFill>
            <a:schemeClr val="bg1"/>
          </a:solidFill>
        </p:spPr>
        <p:txBody>
          <a:bodyPr wrap="square" rtlCol="0">
            <a:spAutoFit/>
          </a:bodyPr>
          <a:lstStyle/>
          <a:p>
            <a:r>
              <a:rPr sz="3385" b="1">
                <a:latin typeface="楷体" panose="02010609060101010101" pitchFamily="49" charset="-122"/>
                <a:ea typeface="楷体" panose="02010609060101010101" pitchFamily="49" charset="-122"/>
                <a:cs typeface="楷体" panose="02010609060101010101" pitchFamily="49" charset="-122"/>
              </a:rPr>
              <a:t>④实施</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区域政策和环境政策</a:t>
            </a:r>
            <a:r>
              <a:rPr sz="3385" b="1">
                <a:latin typeface="楷体" panose="02010609060101010101" pitchFamily="49" charset="-122"/>
                <a:ea typeface="楷体" panose="02010609060101010101" pitchFamily="49" charset="-122"/>
                <a:cs typeface="楷体" panose="02010609060101010101" pitchFamily="49" charset="-122"/>
              </a:rPr>
              <a:t>→促进</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协调</a:t>
            </a:r>
            <a:r>
              <a:rPr lang="zh-CN" sz="3385" b="1">
                <a:solidFill>
                  <a:srgbClr val="FF0000"/>
                </a:solidFill>
                <a:latin typeface="楷体" panose="02010609060101010101" pitchFamily="49" charset="-122"/>
                <a:ea typeface="楷体" panose="02010609060101010101" pitchFamily="49" charset="-122"/>
                <a:cs typeface="楷体" panose="02010609060101010101" pitchFamily="49" charset="-122"/>
              </a:rPr>
              <a:t>可持续</a:t>
            </a:r>
            <a:r>
              <a:rPr sz="3385" b="1">
                <a:latin typeface="楷体" panose="02010609060101010101" pitchFamily="49" charset="-122"/>
                <a:ea typeface="楷体" panose="02010609060101010101" pitchFamily="49" charset="-122"/>
                <a:cs typeface="楷体" panose="02010609060101010101" pitchFamily="49" charset="-122"/>
              </a:rPr>
              <a:t>发展</a:t>
            </a:r>
            <a:endParaRPr sz="3385" b="1">
              <a:latin typeface="楷体" panose="02010609060101010101" pitchFamily="49" charset="-122"/>
              <a:ea typeface="楷体" panose="02010609060101010101" pitchFamily="49" charset="-122"/>
              <a:cs typeface="楷体" panose="02010609060101010101" pitchFamily="49" charset="-122"/>
            </a:endParaRPr>
          </a:p>
        </p:txBody>
      </p:sp>
      <p:sp>
        <p:nvSpPr>
          <p:cNvPr id="14" name="文本框 13"/>
          <p:cNvSpPr txBox="1"/>
          <p:nvPr>
            <p:custDataLst>
              <p:tags r:id="rId12"/>
            </p:custDataLst>
          </p:nvPr>
        </p:nvSpPr>
        <p:spPr>
          <a:xfrm>
            <a:off x="93629" y="1151613"/>
            <a:ext cx="9405450" cy="829945"/>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·产业：坚持把发展经济着力点放在实体经济上，统筹推进传统基础设施和</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新型基础设施建设</a:t>
            </a:r>
            <a:r>
              <a:rPr lang="zh-CN" altLang="en-US" sz="2400">
                <a:latin typeface="楷体" panose="02010609060101010101" pitchFamily="49" charset="-122"/>
                <a:ea typeface="楷体" panose="02010609060101010101" pitchFamily="49" charset="-122"/>
                <a:cs typeface="楷体" panose="02010609060101010101" pitchFamily="49" charset="-122"/>
              </a:rPr>
              <a:t>，加快</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数字化</a:t>
            </a:r>
            <a:r>
              <a:rPr lang="zh-CN" altLang="en-US" sz="2400">
                <a:latin typeface="楷体" panose="02010609060101010101" pitchFamily="49" charset="-122"/>
                <a:ea typeface="楷体" panose="02010609060101010101" pitchFamily="49" charset="-122"/>
                <a:cs typeface="楷体" panose="02010609060101010101" pitchFamily="49" charset="-122"/>
              </a:rPr>
              <a:t>发展，建设数字中国。</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15" name="文本框 14"/>
          <p:cNvSpPr txBox="1"/>
          <p:nvPr>
            <p:custDataLst>
              <p:tags r:id="rId13"/>
            </p:custDataLst>
          </p:nvPr>
        </p:nvSpPr>
        <p:spPr>
          <a:xfrm>
            <a:off x="93397" y="2171951"/>
            <a:ext cx="9604434" cy="627574"/>
          </a:xfrm>
          <a:prstGeom prst="roundRect">
            <a:avLst/>
          </a:prstGeom>
          <a:solidFill>
            <a:schemeClr val="bg1"/>
          </a:solidFill>
        </p:spPr>
        <p:txBody>
          <a:bodyPr wrap="square" rtlCol="0">
            <a:noAutofit/>
          </a:bodyPr>
          <a:lstStyle/>
          <a:p>
            <a:r>
              <a:rPr lang="zh-CN" sz="3385" b="1">
                <a:latin typeface="楷体" panose="02010609060101010101" pitchFamily="49" charset="-122"/>
                <a:ea typeface="楷体" panose="02010609060101010101" pitchFamily="49" charset="-122"/>
                <a:cs typeface="楷体" panose="02010609060101010101" pitchFamily="49" charset="-122"/>
              </a:rPr>
              <a:t>③</a:t>
            </a:r>
            <a:r>
              <a:rPr sz="3385" b="1">
                <a:latin typeface="楷体" panose="02010609060101010101" pitchFamily="49" charset="-122"/>
                <a:ea typeface="楷体" panose="02010609060101010101" pitchFamily="49" charset="-122"/>
                <a:cs typeface="楷体" panose="02010609060101010101" pitchFamily="49" charset="-122"/>
              </a:rPr>
              <a:t>实施</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产业政策</a:t>
            </a:r>
            <a:r>
              <a:rPr sz="3385" b="1">
                <a:latin typeface="楷体" panose="02010609060101010101" pitchFamily="49" charset="-122"/>
                <a:ea typeface="楷体" panose="02010609060101010101" pitchFamily="49" charset="-122"/>
                <a:cs typeface="楷体" panose="02010609060101010101" pitchFamily="49" charset="-122"/>
              </a:rPr>
              <a:t>→促进产业</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优化</a:t>
            </a:r>
            <a:r>
              <a:rPr sz="3385" b="1">
                <a:latin typeface="楷体" panose="02010609060101010101" pitchFamily="49" charset="-122"/>
                <a:ea typeface="楷体" panose="02010609060101010101" pitchFamily="49" charset="-122"/>
                <a:cs typeface="楷体" panose="02010609060101010101" pitchFamily="49" charset="-122"/>
              </a:rPr>
              <a:t>，增强竞争力</a:t>
            </a:r>
            <a:endParaRPr sz="3385" b="1">
              <a:latin typeface="楷体" panose="02010609060101010101" pitchFamily="49" charset="-122"/>
              <a:ea typeface="楷体" panose="02010609060101010101" pitchFamily="49" charset="-122"/>
              <a:cs typeface="楷体" panose="02010609060101010101" pitchFamily="49" charset="-122"/>
            </a:endParaRPr>
          </a:p>
        </p:txBody>
      </p:sp>
      <p:sp>
        <p:nvSpPr>
          <p:cNvPr id="35" name="矩形 34">
            <a:hlinkClick r:id="rId14" action="ppaction://hlinksldjump"/>
          </p:cNvPr>
          <p:cNvSpPr/>
          <p:nvPr>
            <p:custDataLst>
              <p:tags r:id="rId15"/>
            </p:custDataLst>
          </p:nvPr>
        </p:nvSpPr>
        <p:spPr>
          <a:xfrm rot="20880000">
            <a:off x="1895483" y="903992"/>
            <a:ext cx="144440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创新</a:t>
            </a:r>
            <a:endParaRPr lang="zh-CN" altLang="en-US" sz="2400">
              <a:solidFill>
                <a:srgbClr val="FF0000"/>
              </a:solidFill>
              <a:latin typeface="Arial" panose="020B0604020202020204" pitchFamily="34" charset="0"/>
              <a:ea typeface="华文琥珀" panose="02010800040101010101" pitchFamily="2" charset="-122"/>
            </a:endParaRPr>
          </a:p>
        </p:txBody>
      </p:sp>
      <p:sp>
        <p:nvSpPr>
          <p:cNvPr id="10" name="矩形 9">
            <a:hlinkClick r:id="rId14" action="ppaction://hlinksldjump"/>
          </p:cNvPr>
          <p:cNvSpPr/>
          <p:nvPr>
            <p:custDataLst>
              <p:tags r:id="rId16"/>
            </p:custDataLst>
          </p:nvPr>
        </p:nvSpPr>
        <p:spPr>
          <a:xfrm rot="20880000">
            <a:off x="54265" y="2832826"/>
            <a:ext cx="183804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协调、绿色</a:t>
            </a:r>
            <a:endParaRPr lang="zh-CN" altLang="en-US" sz="2400">
              <a:solidFill>
                <a:srgbClr val="FF0000"/>
              </a:solidFill>
              <a:latin typeface="Arial" panose="020B0604020202020204" pitchFamily="34" charset="0"/>
              <a:ea typeface="华文琥珀" panose="02010800040101010101" pitchFamily="2" charset="-122"/>
            </a:endParaRPr>
          </a:p>
        </p:txBody>
      </p:sp>
      <p:pic>
        <p:nvPicPr>
          <p:cNvPr id="13" name="图片 12"/>
          <p:cNvPicPr>
            <a:picLocks noChangeAspect="1"/>
          </p:cNvPicPr>
          <p:nvPr>
            <p:custDataLst>
              <p:tags r:id="rId17"/>
            </p:custDataLst>
          </p:nvPr>
        </p:nvPicPr>
        <p:blipFill>
          <a:blip r:embed="rId18">
            <a:clrChange>
              <a:clrFrom>
                <a:srgbClr val="FEFEFE">
                  <a:alpha val="100000"/>
                </a:srgbClr>
              </a:clrFrom>
              <a:clrTo>
                <a:srgbClr val="FEFEFE">
                  <a:alpha val="100000"/>
                  <a:alpha val="0"/>
                </a:srgbClr>
              </a:clrTo>
            </a:clrChange>
          </a:blip>
          <a:stretch>
            <a:fillRect/>
          </a:stretch>
        </p:blipFill>
        <p:spPr>
          <a:xfrm>
            <a:off x="9116233" y="780186"/>
            <a:ext cx="2978964" cy="2429773"/>
          </a:xfrm>
          <a:prstGeom prst="rect">
            <a:avLst/>
          </a:prstGeom>
        </p:spPr>
      </p:pic>
      <p:pic>
        <p:nvPicPr>
          <p:cNvPr id="129" name="图片 128"/>
          <p:cNvPicPr/>
          <p:nvPr>
            <p:custDataLst>
              <p:tags r:id="rId19"/>
            </p:custDataLst>
          </p:nvPr>
        </p:nvPicPr>
        <p:blipFill>
          <a:blip r:embed="rId20">
            <a:clrChange>
              <a:clrFrom>
                <a:srgbClr val="FFFFFF">
                  <a:alpha val="100000"/>
                </a:srgbClr>
              </a:clrFrom>
              <a:clrTo>
                <a:srgbClr val="FFFFFF">
                  <a:alpha val="100000"/>
                  <a:alpha val="0"/>
                </a:srgbClr>
              </a:clrTo>
            </a:clrChange>
          </a:blip>
          <a:stretch>
            <a:fillRect/>
          </a:stretch>
        </p:blipFill>
        <p:spPr>
          <a:xfrm>
            <a:off x="9219255" y="3333508"/>
            <a:ext cx="2912934" cy="2511675"/>
          </a:xfrm>
          <a:prstGeom prst="rect">
            <a:avLst/>
          </a:prstGeom>
          <a:noFill/>
          <a:ln w="9525">
            <a:noFill/>
          </a:ln>
        </p:spPr>
      </p:pic>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edge">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0" grpId="0" animBg="1"/>
      <p:bldP spid="3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custDataLst>
              <p:tags r:id="rId1"/>
            </p:custDataLst>
          </p:nvPr>
        </p:nvSpPr>
        <p:spPr bwMode="auto">
          <a:xfrm>
            <a:off x="6794393" y="217027"/>
            <a:ext cx="555984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1000"/>
              </a:spcBef>
            </a:pPr>
            <a:r>
              <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rPr>
              <a:t>议题三：中国奇迹——十四五谋未来</a:t>
            </a:r>
            <a:endParaRPr lang="zh-CN" altLang="en-US" sz="2400" b="1">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grpSp>
        <p:nvGrpSpPr>
          <p:cNvPr id="3" name="组合 22"/>
          <p:cNvGrpSpPr/>
          <p:nvPr>
            <p:custDataLst>
              <p:tags r:id="rId2"/>
            </p:custDataLst>
          </p:nvPr>
        </p:nvGrpSpPr>
        <p:grpSpPr>
          <a:xfrm flipH="1">
            <a:off x="5658552" y="51952"/>
            <a:ext cx="996797" cy="851405"/>
            <a:chOff x="0" y="0"/>
            <a:chExt cx="1179513" cy="1360488"/>
          </a:xfrm>
        </p:grpSpPr>
        <p:sp>
          <p:nvSpPr>
            <p:cNvPr id="4" name="文本框 23"/>
            <p:cNvSpPr>
              <a:spLocks noChangeArrowheads="1"/>
            </p:cNvSpPr>
            <p:nvPr>
              <p:custDataLst>
                <p:tags r:id="rId3"/>
              </p:custDataLst>
            </p:nvPr>
          </p:nvSpPr>
          <p:spPr bwMode="auto">
            <a:xfrm>
              <a:off x="147061" y="313219"/>
              <a:ext cx="594426" cy="73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rPr>
                <a:t>3</a:t>
              </a:r>
              <a:endParaRPr lang="en-US" altLang="zh-CN" sz="2400" b="1">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sp>
          <p:nvSpPr>
            <p:cNvPr id="5" name="Freeform 6"/>
            <p:cNvSpPr>
              <a:spLocks noChangeArrowheads="1"/>
            </p:cNvSpPr>
            <p:nvPr>
              <p:custDataLst>
                <p:tags r:id="rId4"/>
              </p:custDataLst>
            </p:nvPr>
          </p:nvSpPr>
          <p:spPr bwMode="auto">
            <a:xfrm>
              <a:off x="733425" y="960437"/>
              <a:ext cx="136525" cy="136525"/>
            </a:xfrm>
            <a:custGeom>
              <a:avLst/>
              <a:gdLst>
                <a:gd name="T0" fmla="*/ 417076290 w 36"/>
                <a:gd name="T1" fmla="*/ 417076290 h 36"/>
                <a:gd name="T2" fmla="*/ 100675810 w 36"/>
                <a:gd name="T3" fmla="*/ 417076290 h 36"/>
                <a:gd name="T4" fmla="*/ 100675810 w 36"/>
                <a:gd name="T5" fmla="*/ 100675810 h 36"/>
                <a:gd name="T6" fmla="*/ 417076290 w 36"/>
                <a:gd name="T7" fmla="*/ 100675810 h 36"/>
                <a:gd name="T8" fmla="*/ 417076290 w 36"/>
                <a:gd name="T9" fmla="*/ 41707629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29" y="29"/>
                  </a:moveTo>
                  <a:cubicBezTo>
                    <a:pt x="23" y="36"/>
                    <a:pt x="13" y="36"/>
                    <a:pt x="7" y="29"/>
                  </a:cubicBezTo>
                  <a:cubicBezTo>
                    <a:pt x="0" y="23"/>
                    <a:pt x="0" y="13"/>
                    <a:pt x="7" y="7"/>
                  </a:cubicBezTo>
                  <a:cubicBezTo>
                    <a:pt x="13" y="0"/>
                    <a:pt x="23" y="0"/>
                    <a:pt x="29" y="7"/>
                  </a:cubicBezTo>
                  <a:cubicBezTo>
                    <a:pt x="36" y="13"/>
                    <a:pt x="36" y="23"/>
                    <a:pt x="29" y="29"/>
                  </a:cubicBezTo>
                  <a:close/>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6" name="Oval 8"/>
            <p:cNvSpPr>
              <a:spLocks noChangeArrowheads="1"/>
            </p:cNvSpPr>
            <p:nvPr>
              <p:custDataLst>
                <p:tags r:id="rId5"/>
              </p:custDataLst>
            </p:nvPr>
          </p:nvSpPr>
          <p:spPr bwMode="auto">
            <a:xfrm>
              <a:off x="711200" y="15875"/>
              <a:ext cx="30163" cy="30163"/>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7" name="Oval 12"/>
            <p:cNvSpPr>
              <a:spLocks noChangeArrowheads="1"/>
            </p:cNvSpPr>
            <p:nvPr>
              <p:custDataLst>
                <p:tags r:id="rId6"/>
              </p:custDataLst>
            </p:nvPr>
          </p:nvSpPr>
          <p:spPr bwMode="auto">
            <a:xfrm>
              <a:off x="815975" y="0"/>
              <a:ext cx="242888" cy="242888"/>
            </a:xfrm>
            <a:prstGeom prst="ellipse">
              <a:avLst/>
            </a:prstGeom>
            <a:noFill/>
            <a:ln w="38100" cap="rnd">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zh-CN" sz="105">
                <a:solidFill>
                  <a:srgbClr val="000000"/>
                </a:solidFill>
                <a:latin typeface="Calibri" panose="020F0502020204030204"/>
                <a:sym typeface="楷体" panose="02010609060101010101" pitchFamily="49" charset="-122"/>
              </a:endParaRPr>
            </a:p>
          </p:txBody>
        </p:sp>
        <p:sp>
          <p:nvSpPr>
            <p:cNvPr id="8" name="Freeform 13"/>
            <p:cNvSpPr>
              <a:spLocks noChangeArrowheads="1"/>
            </p:cNvSpPr>
            <p:nvPr>
              <p:custDataLst>
                <p:tags r:id="rId7"/>
              </p:custDataLst>
            </p:nvPr>
          </p:nvSpPr>
          <p:spPr bwMode="auto">
            <a:xfrm>
              <a:off x="484188" y="215900"/>
              <a:ext cx="695325" cy="1144588"/>
            </a:xfrm>
            <a:custGeom>
              <a:avLst/>
              <a:gdLst>
                <a:gd name="T0" fmla="*/ 1999255880 w 184"/>
                <a:gd name="T1" fmla="*/ 0 h 303"/>
                <a:gd name="T2" fmla="*/ 2147483647 w 184"/>
                <a:gd name="T3" fmla="*/ 1698088847 h 303"/>
                <a:gd name="T4" fmla="*/ 0 w 184"/>
                <a:gd name="T5" fmla="*/ 2147483647 h 303"/>
                <a:gd name="T6" fmla="*/ 0 60000 65536"/>
                <a:gd name="T7" fmla="*/ 0 60000 65536"/>
                <a:gd name="T8" fmla="*/ 0 60000 65536"/>
                <a:gd name="T9" fmla="*/ 0 w 184"/>
                <a:gd name="T10" fmla="*/ 0 h 303"/>
                <a:gd name="T11" fmla="*/ 184 w 184"/>
                <a:gd name="T12" fmla="*/ 303 h 303"/>
              </a:gdLst>
              <a:ahLst/>
              <a:cxnLst>
                <a:cxn ang="T6">
                  <a:pos x="T0" y="T1"/>
                </a:cxn>
                <a:cxn ang="T7">
                  <a:pos x="T2" y="T3"/>
                </a:cxn>
                <a:cxn ang="T8">
                  <a:pos x="T4" y="T5"/>
                </a:cxn>
              </a:cxnLst>
              <a:rect l="T9" t="T10" r="T11" b="T12"/>
              <a:pathLst>
                <a:path w="184" h="303">
                  <a:moveTo>
                    <a:pt x="140" y="0"/>
                  </a:moveTo>
                  <a:cubicBezTo>
                    <a:pt x="168" y="32"/>
                    <a:pt x="184" y="74"/>
                    <a:pt x="184" y="119"/>
                  </a:cubicBezTo>
                  <a:cubicBezTo>
                    <a:pt x="184" y="221"/>
                    <a:pt x="102" y="303"/>
                    <a:pt x="0" y="30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sp>
          <p:nvSpPr>
            <p:cNvPr id="9" name="Freeform 16"/>
            <p:cNvSpPr>
              <a:spLocks noChangeArrowheads="1"/>
            </p:cNvSpPr>
            <p:nvPr>
              <p:custDataLst>
                <p:tags r:id="rId8"/>
              </p:custDataLst>
            </p:nvPr>
          </p:nvSpPr>
          <p:spPr bwMode="auto">
            <a:xfrm>
              <a:off x="0" y="182562"/>
              <a:ext cx="968375" cy="966788"/>
            </a:xfrm>
            <a:custGeom>
              <a:avLst/>
              <a:gdLst>
                <a:gd name="T0" fmla="*/ 2147483647 w 256"/>
                <a:gd name="T1" fmla="*/ 2147483647 h 256"/>
                <a:gd name="T2" fmla="*/ 1831545135 w 256"/>
                <a:gd name="T3" fmla="*/ 2147483647 h 256"/>
                <a:gd name="T4" fmla="*/ 0 w 256"/>
                <a:gd name="T5" fmla="*/ 1825544994 h 256"/>
                <a:gd name="T6" fmla="*/ 1831545135 w 256"/>
                <a:gd name="T7" fmla="*/ 0 h 256"/>
                <a:gd name="T8" fmla="*/ 2147483647 w 256"/>
                <a:gd name="T9" fmla="*/ 1825544994 h 256"/>
                <a:gd name="T10" fmla="*/ 2147483647 w 256"/>
                <a:gd name="T11" fmla="*/ 2147483647 h 256"/>
                <a:gd name="T12" fmla="*/ 0 60000 65536"/>
                <a:gd name="T13" fmla="*/ 0 60000 65536"/>
                <a:gd name="T14" fmla="*/ 0 60000 65536"/>
                <a:gd name="T15" fmla="*/ 0 60000 65536"/>
                <a:gd name="T16" fmla="*/ 0 60000 65536"/>
                <a:gd name="T17" fmla="*/ 0 60000 65536"/>
                <a:gd name="T18" fmla="*/ 0 w 256"/>
                <a:gd name="T19" fmla="*/ 0 h 256"/>
                <a:gd name="T20" fmla="*/ 256 w 256"/>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256" h="256">
                  <a:moveTo>
                    <a:pt x="200" y="234"/>
                  </a:moveTo>
                  <a:cubicBezTo>
                    <a:pt x="179" y="248"/>
                    <a:pt x="155" y="256"/>
                    <a:pt x="128" y="256"/>
                  </a:cubicBezTo>
                  <a:cubicBezTo>
                    <a:pt x="57" y="256"/>
                    <a:pt x="0" y="199"/>
                    <a:pt x="0" y="128"/>
                  </a:cubicBezTo>
                  <a:cubicBezTo>
                    <a:pt x="0" y="57"/>
                    <a:pt x="57" y="0"/>
                    <a:pt x="128" y="0"/>
                  </a:cubicBezTo>
                  <a:cubicBezTo>
                    <a:pt x="199" y="0"/>
                    <a:pt x="256" y="57"/>
                    <a:pt x="256" y="128"/>
                  </a:cubicBezTo>
                  <a:cubicBezTo>
                    <a:pt x="256" y="161"/>
                    <a:pt x="244" y="190"/>
                    <a:pt x="224" y="213"/>
                  </a:cubicBezTo>
                </a:path>
              </a:pathLst>
            </a:custGeom>
            <a:noFill/>
            <a:ln w="38100" cap="rnd" cmpd="sng">
              <a:solidFill>
                <a:schemeClr val="bg1"/>
              </a:solidFill>
              <a:miter lim="800000"/>
            </a:ln>
            <a:extLst>
              <a:ext uri="{909E8E84-426E-40DD-AFC4-6F175D3DCCD1}">
                <a14:hiddenFill xmlns:a14="http://schemas.microsoft.com/office/drawing/2010/main">
                  <a:solidFill>
                    <a:srgbClr val="FFFFFF"/>
                  </a:solidFill>
                </a14:hiddenFill>
              </a:ext>
            </a:extLst>
          </p:spPr>
          <p:txBody>
            <a:bodyPr/>
            <a:lstStyle/>
            <a:p>
              <a:endParaRPr lang="zh-CN" altLang="en-US" sz="105"/>
            </a:p>
          </p:txBody>
        </p:sp>
      </p:grpSp>
      <p:sp>
        <p:nvSpPr>
          <p:cNvPr id="12" name="文本框 11"/>
          <p:cNvSpPr txBox="1"/>
          <p:nvPr>
            <p:custDataLst>
              <p:tags r:id="rId9"/>
            </p:custDataLst>
          </p:nvPr>
        </p:nvSpPr>
        <p:spPr>
          <a:xfrm>
            <a:off x="93629" y="4129943"/>
            <a:ext cx="8540077" cy="1198880"/>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rPr>
              <a:t>市场：立足国内大循环，协同推进</a:t>
            </a:r>
            <a:r>
              <a:rPr lang="zh-CN" altLang="en-US" sz="2400">
                <a:highlight>
                  <a:srgbClr val="FFFF00"/>
                </a:highlight>
                <a:latin typeface="楷体" panose="02010609060101010101" pitchFamily="49" charset="-122"/>
                <a:ea typeface="楷体" panose="02010609060101010101" pitchFamily="49" charset="-122"/>
              </a:rPr>
              <a:t>强大国内市场</a:t>
            </a:r>
            <a:r>
              <a:rPr lang="zh-CN" altLang="en-US" sz="2400">
                <a:latin typeface="楷体" panose="02010609060101010101" pitchFamily="49" charset="-122"/>
                <a:ea typeface="楷体" panose="02010609060101010101" pitchFamily="49" charset="-122"/>
              </a:rPr>
              <a:t>和贸易强国建设，依托国内经济循环体系，形成对</a:t>
            </a:r>
            <a:r>
              <a:rPr lang="zh-CN" altLang="en-US" sz="2400">
                <a:highlight>
                  <a:srgbClr val="FFFF00"/>
                </a:highlight>
                <a:latin typeface="楷体" panose="02010609060101010101" pitchFamily="49" charset="-122"/>
                <a:ea typeface="楷体" panose="02010609060101010101" pitchFamily="49" charset="-122"/>
              </a:rPr>
              <a:t>全球要素资源的引力场</a:t>
            </a:r>
            <a:r>
              <a:rPr lang="zh-CN" altLang="en-US" sz="2400">
                <a:latin typeface="楷体" panose="02010609060101010101" pitchFamily="49" charset="-122"/>
                <a:ea typeface="楷体" panose="02010609060101010101" pitchFamily="49" charset="-122"/>
              </a:rPr>
              <a:t>，促进国内国际双循环。</a:t>
            </a:r>
            <a:endParaRPr lang="zh-CN" altLang="en-US" sz="2400">
              <a:latin typeface="楷体" panose="02010609060101010101" pitchFamily="49" charset="-122"/>
              <a:ea typeface="楷体" panose="02010609060101010101" pitchFamily="49" charset="-122"/>
            </a:endParaRPr>
          </a:p>
        </p:txBody>
      </p:sp>
      <p:sp>
        <p:nvSpPr>
          <p:cNvPr id="11" name="MH_SubTitle_1"/>
          <p:cNvSpPr>
            <a:spLocks noChangeArrowheads="1"/>
          </p:cNvSpPr>
          <p:nvPr>
            <p:custDataLst>
              <p:tags r:id="rId10"/>
            </p:custDataLst>
          </p:nvPr>
        </p:nvSpPr>
        <p:spPr bwMode="auto">
          <a:xfrm>
            <a:off x="160929" y="167504"/>
            <a:ext cx="2821508" cy="559984"/>
          </a:xfrm>
          <a:custGeom>
            <a:avLst/>
            <a:gdLst>
              <a:gd name="T0" fmla="*/ 2147483647 w 30720"/>
              <a:gd name="T1" fmla="*/ 2147483647 h 11496"/>
              <a:gd name="T2" fmla="*/ 2147483647 w 30720"/>
              <a:gd name="T3" fmla="*/ 2147483647 h 11496"/>
              <a:gd name="T4" fmla="*/ 2147483647 w 30720"/>
              <a:gd name="T5" fmla="*/ 2147483647 h 11496"/>
              <a:gd name="T6" fmla="*/ 2147483647 w 30720"/>
              <a:gd name="T7" fmla="*/ 2147483647 h 11496"/>
              <a:gd name="T8" fmla="*/ 2147483647 w 30720"/>
              <a:gd name="T9" fmla="*/ 2147483647 h 11496"/>
              <a:gd name="T10" fmla="*/ 2147483647 w 30720"/>
              <a:gd name="T11" fmla="*/ 2147483647 h 11496"/>
              <a:gd name="T12" fmla="*/ 2147483647 w 30720"/>
              <a:gd name="T13" fmla="*/ 2147483647 h 11496"/>
              <a:gd name="T14" fmla="*/ 2147483647 w 30720"/>
              <a:gd name="T15" fmla="*/ 2147483647 h 11496"/>
              <a:gd name="T16" fmla="*/ 2147483647 w 30720"/>
              <a:gd name="T17" fmla="*/ 2147483647 h 11496"/>
              <a:gd name="T18" fmla="*/ 2147483647 w 30720"/>
              <a:gd name="T19" fmla="*/ 2147483647 h 11496"/>
              <a:gd name="T20" fmla="*/ 2147483647 w 30720"/>
              <a:gd name="T21" fmla="*/ 2147483647 h 11496"/>
              <a:gd name="T22" fmla="*/ 2147483647 w 30720"/>
              <a:gd name="T23" fmla="*/ 2147483647 h 11496"/>
              <a:gd name="T24" fmla="*/ 2147483647 w 30720"/>
              <a:gd name="T25" fmla="*/ 2147483647 h 11496"/>
              <a:gd name="T26" fmla="*/ 2147483647 w 30720"/>
              <a:gd name="T27" fmla="*/ 2147483647 h 11496"/>
              <a:gd name="T28" fmla="*/ 2147483647 w 30720"/>
              <a:gd name="T29" fmla="*/ 2147483647 h 11496"/>
              <a:gd name="T30" fmla="*/ 2147483647 w 30720"/>
              <a:gd name="T31" fmla="*/ 2147483647 h 11496"/>
              <a:gd name="T32" fmla="*/ 2147483647 w 30720"/>
              <a:gd name="T33" fmla="*/ 2147483647 h 11496"/>
              <a:gd name="T34" fmla="*/ 2147483647 w 30720"/>
              <a:gd name="T35" fmla="*/ 2147483647 h 11496"/>
              <a:gd name="T36" fmla="*/ 2147483647 w 30720"/>
              <a:gd name="T37" fmla="*/ 2147483647 h 11496"/>
              <a:gd name="T38" fmla="*/ 2147483647 w 30720"/>
              <a:gd name="T39" fmla="*/ 2147483647 h 11496"/>
              <a:gd name="T40" fmla="*/ 2147483647 w 30720"/>
              <a:gd name="T41" fmla="*/ 2147483647 h 11496"/>
              <a:gd name="T42" fmla="*/ 2147483647 w 30720"/>
              <a:gd name="T43" fmla="*/ 2147483647 h 11496"/>
              <a:gd name="T44" fmla="*/ 2147483647 w 30720"/>
              <a:gd name="T45" fmla="*/ 2147483647 h 11496"/>
              <a:gd name="T46" fmla="*/ 2147483647 w 30720"/>
              <a:gd name="T47" fmla="*/ 2147483647 h 11496"/>
              <a:gd name="T48" fmla="*/ 2147483647 w 30720"/>
              <a:gd name="T49" fmla="*/ 2147483647 h 11496"/>
              <a:gd name="T50" fmla="*/ 2147483647 w 30720"/>
              <a:gd name="T51" fmla="*/ 2147483647 h 11496"/>
              <a:gd name="T52" fmla="*/ 2147483647 w 30720"/>
              <a:gd name="T53" fmla="*/ 2147483647 h 11496"/>
              <a:gd name="T54" fmla="*/ 2147483647 w 30720"/>
              <a:gd name="T55" fmla="*/ 2147483647 h 11496"/>
              <a:gd name="T56" fmla="*/ 2147483647 w 30720"/>
              <a:gd name="T57" fmla="*/ 2147483647 h 11496"/>
              <a:gd name="T58" fmla="*/ 2147483647 w 30720"/>
              <a:gd name="T59" fmla="*/ 2147483647 h 11496"/>
              <a:gd name="T60" fmla="*/ 2147483647 w 30720"/>
              <a:gd name="T61" fmla="*/ 2147483647 h 11496"/>
              <a:gd name="T62" fmla="*/ 2147483647 w 30720"/>
              <a:gd name="T63" fmla="*/ 2147483647 h 11496"/>
              <a:gd name="T64" fmla="*/ 2147483647 w 30720"/>
              <a:gd name="T65" fmla="*/ 2147483647 h 11496"/>
              <a:gd name="T66" fmla="*/ 2147483647 w 30720"/>
              <a:gd name="T67" fmla="*/ 2147483647 h 11496"/>
              <a:gd name="T68" fmla="*/ 2147483647 w 30720"/>
              <a:gd name="T69" fmla="*/ 2147483647 h 11496"/>
              <a:gd name="T70" fmla="*/ 2147483647 w 30720"/>
              <a:gd name="T71" fmla="*/ 2147483647 h 11496"/>
              <a:gd name="T72" fmla="*/ 2147483647 w 30720"/>
              <a:gd name="T73" fmla="*/ 2147483647 h 11496"/>
              <a:gd name="T74" fmla="*/ 2147483647 w 30720"/>
              <a:gd name="T75" fmla="*/ 2147483647 h 11496"/>
              <a:gd name="T76" fmla="*/ 2147483647 w 30720"/>
              <a:gd name="T77" fmla="*/ 2147483647 h 11496"/>
              <a:gd name="T78" fmla="*/ 2147483647 w 30720"/>
              <a:gd name="T79" fmla="*/ 2147483647 h 11496"/>
              <a:gd name="T80" fmla="*/ 2147483647 w 30720"/>
              <a:gd name="T81" fmla="*/ 2147483647 h 11496"/>
              <a:gd name="T82" fmla="*/ 2147483647 w 30720"/>
              <a:gd name="T83" fmla="*/ 2147483647 h 11496"/>
              <a:gd name="T84" fmla="*/ 2147483647 w 30720"/>
              <a:gd name="T85" fmla="*/ 2147483647 h 11496"/>
              <a:gd name="T86" fmla="*/ 2147483647 w 30720"/>
              <a:gd name="T87" fmla="*/ 2147483647 h 11496"/>
              <a:gd name="T88" fmla="*/ 2147483647 w 30720"/>
              <a:gd name="T89" fmla="*/ 2147483647 h 11496"/>
              <a:gd name="T90" fmla="*/ 2147483647 w 30720"/>
              <a:gd name="T91" fmla="*/ 2147483647 h 11496"/>
              <a:gd name="T92" fmla="*/ 2147483647 w 30720"/>
              <a:gd name="T93" fmla="*/ 2147483647 h 11496"/>
              <a:gd name="T94" fmla="*/ 2147483647 w 30720"/>
              <a:gd name="T95" fmla="*/ 2147483647 h 11496"/>
              <a:gd name="T96" fmla="*/ 2147483647 w 30720"/>
              <a:gd name="T97" fmla="*/ 2147483647 h 11496"/>
              <a:gd name="T98" fmla="*/ 2147483647 w 30720"/>
              <a:gd name="T99" fmla="*/ 2147483647 h 11496"/>
              <a:gd name="T100" fmla="*/ 2147483647 w 30720"/>
              <a:gd name="T101" fmla="*/ 2147483647 h 11496"/>
              <a:gd name="T102" fmla="*/ 2147483647 w 30720"/>
              <a:gd name="T103" fmla="*/ 2147483647 h 11496"/>
              <a:gd name="T104" fmla="*/ 2147483647 w 30720"/>
              <a:gd name="T105" fmla="*/ 2147483647 h 11496"/>
              <a:gd name="T106" fmla="*/ 2147483647 w 30720"/>
              <a:gd name="T107" fmla="*/ 2147483647 h 11496"/>
              <a:gd name="T108" fmla="*/ 2147483647 w 30720"/>
              <a:gd name="T109" fmla="*/ 2147483647 h 11496"/>
              <a:gd name="T110" fmla="*/ 2147483647 w 30720"/>
              <a:gd name="T111" fmla="*/ 2147483647 h 11496"/>
              <a:gd name="T112" fmla="*/ 2147483647 w 30720"/>
              <a:gd name="T113" fmla="*/ 2147483647 h 11496"/>
              <a:gd name="T114" fmla="*/ 2147483647 w 30720"/>
              <a:gd name="T115" fmla="*/ 2147483647 h 11496"/>
              <a:gd name="T116" fmla="*/ 2147483647 w 30720"/>
              <a:gd name="T117" fmla="*/ 2147483647 h 11496"/>
              <a:gd name="T118" fmla="*/ 2147483647 w 30720"/>
              <a:gd name="T119" fmla="*/ 2147483647 h 11496"/>
              <a:gd name="T120" fmla="*/ 2147483647 w 30720"/>
              <a:gd name="T121" fmla="*/ 2147483647 h 11496"/>
              <a:gd name="T122" fmla="*/ 2147483647 w 30720"/>
              <a:gd name="T123" fmla="*/ 2147483647 h 11496"/>
              <a:gd name="T124" fmla="*/ 2147483647 w 30720"/>
              <a:gd name="T125" fmla="*/ 2147483647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720"/>
              <a:gd name="T190" fmla="*/ 0 h 11496"/>
              <a:gd name="T191" fmla="*/ 30720 w 30720"/>
              <a:gd name="T192" fmla="*/ 11496 h 11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Ins="251960" anchor="ctr"/>
          <a:lstStyle/>
          <a:p>
            <a:pPr algn="ctr"/>
            <a:r>
              <a:rPr lang="zh-CN" sz="2000">
                <a:latin typeface="华文隶书" panose="02010800040101010101" charset="-122"/>
                <a:ea typeface="华文隶书" panose="02010800040101010101" charset="-122"/>
                <a:cs typeface="华文隶书" panose="02010800040101010101" charset="-122"/>
                <a:sym typeface="+mn-ea"/>
              </a:rPr>
              <a:t>更好发挥政府作用</a:t>
            </a:r>
            <a:endParaRPr lang="zh-CN" sz="2000">
              <a:latin typeface="华文隶书" panose="02010800040101010101" charset="-122"/>
              <a:ea typeface="华文隶书" panose="02010800040101010101" charset="-122"/>
              <a:cs typeface="华文隶书" panose="02010800040101010101" charset="-122"/>
              <a:sym typeface="+mn-ea"/>
            </a:endParaRPr>
          </a:p>
        </p:txBody>
      </p:sp>
      <p:sp>
        <p:nvSpPr>
          <p:cNvPr id="30" name="文本框 29"/>
          <p:cNvSpPr txBox="1"/>
          <p:nvPr>
            <p:custDataLst>
              <p:tags r:id="rId11"/>
            </p:custDataLst>
          </p:nvPr>
        </p:nvSpPr>
        <p:spPr>
          <a:xfrm>
            <a:off x="76599" y="5189768"/>
            <a:ext cx="9074288" cy="1400269"/>
          </a:xfrm>
          <a:prstGeom prst="roundRect">
            <a:avLst/>
          </a:prstGeom>
          <a:solidFill>
            <a:schemeClr val="bg1"/>
          </a:solidFill>
        </p:spPr>
        <p:txBody>
          <a:bodyPr wrap="square" rtlCol="0">
            <a:spAutoFit/>
          </a:bodyPr>
          <a:lstStyle/>
          <a:p>
            <a:r>
              <a:rPr lang="zh-CN" sz="3810" b="1">
                <a:latin typeface="楷体" panose="02010609060101010101" pitchFamily="49" charset="-122"/>
                <a:ea typeface="楷体" panose="02010609060101010101" pitchFamily="49" charset="-122"/>
                <a:cs typeface="楷体" panose="02010609060101010101" pitchFamily="49" charset="-122"/>
              </a:rPr>
              <a:t>⑥</a:t>
            </a:r>
            <a:r>
              <a:rPr sz="3810" b="1">
                <a:latin typeface="楷体" panose="02010609060101010101" pitchFamily="49" charset="-122"/>
                <a:ea typeface="楷体" panose="02010609060101010101" pitchFamily="49" charset="-122"/>
                <a:cs typeface="楷体" panose="02010609060101010101" pitchFamily="49" charset="-122"/>
              </a:rPr>
              <a:t>加强</a:t>
            </a:r>
            <a:r>
              <a:rPr sz="3810" b="1">
                <a:solidFill>
                  <a:srgbClr val="FF0000"/>
                </a:solidFill>
                <a:latin typeface="楷体" panose="02010609060101010101" pitchFamily="49" charset="-122"/>
                <a:ea typeface="楷体" panose="02010609060101010101" pitchFamily="49" charset="-122"/>
                <a:cs typeface="楷体" panose="02010609060101010101" pitchFamily="49" charset="-122"/>
              </a:rPr>
              <a:t>监管</a:t>
            </a:r>
            <a:r>
              <a:rPr sz="3810" b="1">
                <a:latin typeface="楷体" panose="02010609060101010101" pitchFamily="49" charset="-122"/>
                <a:ea typeface="楷体" panose="02010609060101010101" pitchFamily="49" charset="-122"/>
                <a:cs typeface="楷体" panose="02010609060101010101" pitchFamily="49" charset="-122"/>
              </a:rPr>
              <a:t>，规范</a:t>
            </a:r>
            <a:r>
              <a:rPr sz="3810" b="1">
                <a:solidFill>
                  <a:srgbClr val="FF0000"/>
                </a:solidFill>
                <a:latin typeface="楷体" panose="02010609060101010101" pitchFamily="49" charset="-122"/>
                <a:ea typeface="楷体" panose="02010609060101010101" pitchFamily="49" charset="-122"/>
                <a:cs typeface="楷体" panose="02010609060101010101" pitchFamily="49" charset="-122"/>
              </a:rPr>
              <a:t>市场</a:t>
            </a:r>
            <a:r>
              <a:rPr sz="3810" b="1">
                <a:latin typeface="楷体" panose="02010609060101010101" pitchFamily="49" charset="-122"/>
                <a:ea typeface="楷体" panose="02010609060101010101" pitchFamily="49" charset="-122"/>
                <a:cs typeface="楷体" panose="02010609060101010101" pitchFamily="49" charset="-122"/>
              </a:rPr>
              <a:t>秩序→弥补市场缺陷</a:t>
            </a:r>
            <a:endParaRPr sz="3810" b="1">
              <a:latin typeface="楷体" panose="02010609060101010101" pitchFamily="49" charset="-122"/>
              <a:ea typeface="楷体" panose="02010609060101010101" pitchFamily="49" charset="-122"/>
              <a:cs typeface="楷体" panose="02010609060101010101" pitchFamily="49" charset="-122"/>
            </a:endParaRPr>
          </a:p>
        </p:txBody>
      </p:sp>
      <p:sp>
        <p:nvSpPr>
          <p:cNvPr id="14" name="文本框 13"/>
          <p:cNvSpPr txBox="1"/>
          <p:nvPr>
            <p:custDataLst>
              <p:tags r:id="rId12"/>
            </p:custDataLst>
          </p:nvPr>
        </p:nvSpPr>
        <p:spPr>
          <a:xfrm>
            <a:off x="93629" y="1157328"/>
            <a:ext cx="8289291" cy="1198880"/>
          </a:xfrm>
          <a:prstGeom prst="rect">
            <a:avLst/>
          </a:prstGeom>
          <a:noFill/>
        </p:spPr>
        <p:txBody>
          <a:bodyPr wrap="square" rtlCol="0" anchor="t">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·民生：坚持尽力而为、量力而行，加快建设普惠性、基础性、兜底性</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民生</a:t>
            </a:r>
            <a:r>
              <a:rPr lang="zh-CN" altLang="en-US" sz="2400">
                <a:latin typeface="楷体" panose="02010609060101010101" pitchFamily="49" charset="-122"/>
                <a:ea typeface="楷体" panose="02010609060101010101" pitchFamily="49" charset="-122"/>
                <a:cs typeface="楷体" panose="02010609060101010101" pitchFamily="49" charset="-122"/>
              </a:rPr>
              <a:t>建设。劳动年龄人口平均</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教育</a:t>
            </a:r>
            <a:r>
              <a:rPr lang="zh-CN" altLang="en-US" sz="2400">
                <a:latin typeface="楷体" panose="02010609060101010101" pitchFamily="49" charset="-122"/>
                <a:ea typeface="楷体" panose="02010609060101010101" pitchFamily="49" charset="-122"/>
                <a:cs typeface="楷体" panose="02010609060101010101" pitchFamily="49" charset="-122"/>
              </a:rPr>
              <a:t>年限提高到11.3年，人均预期寿命再提高1岁，</a:t>
            </a:r>
            <a:r>
              <a:rPr lang="zh-CN" altLang="en-US" sz="2400">
                <a:highlight>
                  <a:srgbClr val="FFFF00"/>
                </a:highlight>
                <a:latin typeface="楷体" panose="02010609060101010101" pitchFamily="49" charset="-122"/>
                <a:ea typeface="楷体" panose="02010609060101010101" pitchFamily="49" charset="-122"/>
                <a:cs typeface="楷体" panose="02010609060101010101" pitchFamily="49" charset="-122"/>
              </a:rPr>
              <a:t>养老</a:t>
            </a:r>
            <a:r>
              <a:rPr lang="zh-CN" altLang="en-US" sz="2400">
                <a:latin typeface="楷体" panose="02010609060101010101" pitchFamily="49" charset="-122"/>
                <a:ea typeface="楷体" panose="02010609060101010101" pitchFamily="49" charset="-122"/>
                <a:cs typeface="楷体" panose="02010609060101010101" pitchFamily="49" charset="-122"/>
              </a:rPr>
              <a:t>保险参保率提高到95%。</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15" name="文本框 14"/>
          <p:cNvSpPr txBox="1"/>
          <p:nvPr>
            <p:custDataLst>
              <p:tags r:id="rId13"/>
            </p:custDataLst>
          </p:nvPr>
        </p:nvSpPr>
        <p:spPr>
          <a:xfrm>
            <a:off x="93397" y="2768956"/>
            <a:ext cx="7748589" cy="679480"/>
          </a:xfrm>
          <a:prstGeom prst="roundRect">
            <a:avLst/>
          </a:prstGeom>
          <a:solidFill>
            <a:schemeClr val="bg1"/>
          </a:solidFill>
        </p:spPr>
        <p:txBody>
          <a:bodyPr wrap="square" rtlCol="0">
            <a:spAutoFit/>
          </a:bodyPr>
          <a:lstStyle/>
          <a:p>
            <a:r>
              <a:rPr lang="zh-CN" sz="3385" b="1">
                <a:latin typeface="楷体" panose="02010609060101010101" pitchFamily="49" charset="-122"/>
                <a:ea typeface="楷体" panose="02010609060101010101" pitchFamily="49" charset="-122"/>
                <a:cs typeface="楷体" panose="02010609060101010101" pitchFamily="49" charset="-122"/>
              </a:rPr>
              <a:t>⑤</a:t>
            </a:r>
            <a:r>
              <a:rPr sz="3385" b="1">
                <a:latin typeface="楷体" panose="02010609060101010101" pitchFamily="49" charset="-122"/>
                <a:ea typeface="楷体" panose="02010609060101010101" pitchFamily="49" charset="-122"/>
                <a:cs typeface="楷体" panose="02010609060101010101" pitchFamily="49" charset="-122"/>
              </a:rPr>
              <a:t>加强</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公共服务</a:t>
            </a:r>
            <a:r>
              <a:rPr sz="3385" b="1">
                <a:latin typeface="楷体" panose="02010609060101010101" pitchFamily="49" charset="-122"/>
                <a:ea typeface="楷体" panose="02010609060101010101" pitchFamily="49" charset="-122"/>
                <a:cs typeface="楷体" panose="02010609060101010101" pitchFamily="49" charset="-122"/>
              </a:rPr>
              <a:t>→促进共同</a:t>
            </a:r>
            <a:r>
              <a:rPr sz="3385" b="1">
                <a:solidFill>
                  <a:srgbClr val="FF0000"/>
                </a:solidFill>
                <a:latin typeface="楷体" panose="02010609060101010101" pitchFamily="49" charset="-122"/>
                <a:ea typeface="楷体" panose="02010609060101010101" pitchFamily="49" charset="-122"/>
                <a:cs typeface="楷体" panose="02010609060101010101" pitchFamily="49" charset="-122"/>
              </a:rPr>
              <a:t>富裕</a:t>
            </a:r>
            <a:endParaRPr sz="3385"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35" name="矩形 34">
            <a:hlinkClick r:id="rId14" action="ppaction://hlinksldjump"/>
          </p:cNvPr>
          <p:cNvSpPr/>
          <p:nvPr>
            <p:custDataLst>
              <p:tags r:id="rId15"/>
            </p:custDataLst>
          </p:nvPr>
        </p:nvSpPr>
        <p:spPr>
          <a:xfrm rot="20880000">
            <a:off x="635836" y="884310"/>
            <a:ext cx="144440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共享</a:t>
            </a:r>
            <a:endParaRPr lang="zh-CN" altLang="en-US" sz="2400">
              <a:solidFill>
                <a:srgbClr val="FF0000"/>
              </a:solidFill>
              <a:latin typeface="Arial" panose="020B0604020202020204" pitchFamily="34" charset="0"/>
              <a:ea typeface="华文琥珀" panose="02010800040101010101" pitchFamily="2" charset="-122"/>
            </a:endParaRPr>
          </a:p>
        </p:txBody>
      </p:sp>
      <p:sp>
        <p:nvSpPr>
          <p:cNvPr id="10" name="矩形 9">
            <a:hlinkClick r:id="rId14" action="ppaction://hlinksldjump"/>
          </p:cNvPr>
          <p:cNvSpPr/>
          <p:nvPr>
            <p:custDataLst>
              <p:tags r:id="rId16"/>
            </p:custDataLst>
          </p:nvPr>
        </p:nvSpPr>
        <p:spPr>
          <a:xfrm rot="20880000">
            <a:off x="188865" y="3484237"/>
            <a:ext cx="1838044" cy="460375"/>
          </a:xfrm>
          <a:prstGeom prst="rect">
            <a:avLst/>
          </a:prstGeom>
          <a:noFill/>
          <a:ln w="76200" cap="flat" cmpd="tri">
            <a:solidFill>
              <a:srgbClr val="FF0000"/>
            </a:solidFill>
            <a:prstDash val="solid"/>
            <a:miter/>
            <a:headEnd type="none" w="med" len="med"/>
            <a:tailEnd type="none" w="med" len="med"/>
          </a:ln>
        </p:spPr>
        <p:txBody>
          <a:bodyPr wrap="square">
            <a:spAutoFit/>
          </a:bodyPr>
          <a:lstStyle/>
          <a:p>
            <a:pPr algn="ctr"/>
            <a:r>
              <a:rPr lang="zh-CN" altLang="en-US" sz="2400">
                <a:solidFill>
                  <a:srgbClr val="FF0000"/>
                </a:solidFill>
                <a:latin typeface="Arial" panose="020B0604020202020204" pitchFamily="34" charset="0"/>
                <a:ea typeface="华文琥珀" panose="02010800040101010101" pitchFamily="2" charset="-122"/>
              </a:rPr>
              <a:t>开放、市场</a:t>
            </a:r>
            <a:endParaRPr lang="zh-CN" altLang="en-US" sz="2400">
              <a:solidFill>
                <a:srgbClr val="FF0000"/>
              </a:solidFill>
              <a:latin typeface="Arial" panose="020B0604020202020204" pitchFamily="34" charset="0"/>
              <a:ea typeface="华文琥珀" panose="02010800040101010101" pitchFamily="2" charset="-122"/>
            </a:endParaRPr>
          </a:p>
        </p:txBody>
      </p:sp>
      <p:pic>
        <p:nvPicPr>
          <p:cNvPr id="16" name="图片 15"/>
          <p:cNvPicPr>
            <a:picLocks noChangeAspect="1"/>
          </p:cNvPicPr>
          <p:nvPr>
            <p:custDataLst>
              <p:tags r:id="rId17"/>
            </p:custDataLst>
          </p:nvPr>
        </p:nvPicPr>
        <p:blipFill>
          <a:blip r:embed="rId18"/>
          <a:stretch>
            <a:fillRect/>
          </a:stretch>
        </p:blipFill>
        <p:spPr>
          <a:xfrm>
            <a:off x="8201337" y="1090018"/>
            <a:ext cx="3754180" cy="2799921"/>
          </a:xfrm>
          <a:prstGeom prst="rect">
            <a:avLst/>
          </a:prstGeom>
        </p:spPr>
      </p:pic>
      <p:pic>
        <p:nvPicPr>
          <p:cNvPr id="131" name="图片 130"/>
          <p:cNvPicPr/>
          <p:nvPr>
            <p:custDataLst>
              <p:tags r:id="rId19"/>
            </p:custDataLst>
          </p:nvPr>
        </p:nvPicPr>
        <p:blipFill>
          <a:blip r:embed="rId20"/>
          <a:stretch>
            <a:fillRect/>
          </a:stretch>
        </p:blipFill>
        <p:spPr>
          <a:xfrm>
            <a:off x="8783543" y="4129932"/>
            <a:ext cx="3338954" cy="2241842"/>
          </a:xfrm>
          <a:prstGeom prst="rect">
            <a:avLst/>
          </a:prstGeom>
          <a:noFill/>
          <a:ln w="9525">
            <a:noFill/>
          </a:ln>
        </p:spPr>
      </p:pic>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edge">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0" grpId="0" animBg="1"/>
      <p:bldP spid="3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custDataLst>
              <p:tags r:id="rId1"/>
            </p:custDataLst>
          </p:nvPr>
        </p:nvSpPr>
        <p:spPr bwMode="auto">
          <a:xfrm>
            <a:off x="0" y="101600"/>
            <a:ext cx="6096000" cy="583565"/>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a:spcBef>
                <a:spcPct val="50000"/>
              </a:spcBef>
            </a:pPr>
            <a:r>
              <a:rPr lang="en-US" altLang="zh-CN" sz="3200" b="1" kern="100">
                <a:solidFill>
                  <a:schemeClr val="tx1"/>
                </a:solidFill>
                <a:effectLst>
                  <a:outerShdw blurRad="38100" dist="38100" dir="2700000" algn="tl">
                    <a:srgbClr val="000000">
                      <a:alpha val="23000"/>
                    </a:srgbClr>
                  </a:outerShdw>
                </a:effectLst>
                <a:latin typeface="楷体" panose="02010609060101010101" pitchFamily="49" charset="-122"/>
                <a:ea typeface="楷体" panose="02010609060101010101" pitchFamily="49" charset="-122"/>
                <a:cs typeface="楷体" panose="02010609060101010101" pitchFamily="49" charset="-122"/>
              </a:rPr>
              <a:t>2</a:t>
            </a:r>
            <a:r>
              <a:rPr lang="zh-CN" sz="3200" b="1" kern="100">
                <a:solidFill>
                  <a:schemeClr val="tx1"/>
                </a:solidFill>
                <a:effectLst>
                  <a:outerShdw blurRad="38100" dist="38100" dir="2700000" algn="tl">
                    <a:srgbClr val="000000">
                      <a:alpha val="23000"/>
                    </a:srgbClr>
                  </a:outerShdw>
                </a:effectLst>
                <a:latin typeface="楷体" panose="02010609060101010101" pitchFamily="49" charset="-122"/>
                <a:ea typeface="楷体" panose="02010609060101010101" pitchFamily="49" charset="-122"/>
                <a:cs typeface="楷体" panose="02010609060101010101" pitchFamily="49" charset="-122"/>
              </a:rPr>
              <a:t>、</a:t>
            </a:r>
            <a:r>
              <a:rPr sz="3200" b="1" kern="100">
                <a:solidFill>
                  <a:schemeClr val="tx1"/>
                </a:solidFill>
                <a:effectLst>
                  <a:outerShdw blurRad="38100" dist="38100" dir="2700000" algn="tl">
                    <a:srgbClr val="000000">
                      <a:alpha val="23000"/>
                    </a:srgbClr>
                  </a:outerShdw>
                </a:effectLst>
                <a:latin typeface="楷体" panose="02010609060101010101" pitchFamily="49" charset="-122"/>
                <a:ea typeface="楷体" panose="02010609060101010101" pitchFamily="49" charset="-122"/>
                <a:cs typeface="楷体" panose="02010609060101010101" pitchFamily="49" charset="-122"/>
              </a:rPr>
              <a:t>我国政府的经济职能</a:t>
            </a:r>
            <a:r>
              <a:rPr lang="zh-CN" sz="3200" b="1" kern="100">
                <a:solidFill>
                  <a:schemeClr val="tx1"/>
                </a:solidFill>
                <a:effectLst>
                  <a:outerShdw blurRad="38100" dist="38100" dir="2700000" algn="tl">
                    <a:srgbClr val="000000">
                      <a:alpha val="23000"/>
                    </a:srgbClr>
                  </a:outerShdw>
                </a:effectLst>
                <a:latin typeface="楷体" panose="02010609060101010101" pitchFamily="49" charset="-122"/>
                <a:ea typeface="楷体" panose="02010609060101010101" pitchFamily="49" charset="-122"/>
                <a:cs typeface="楷体" panose="02010609060101010101" pitchFamily="49" charset="-122"/>
              </a:rPr>
              <a:t>和作用</a:t>
            </a:r>
            <a:endParaRPr lang="zh-CN" sz="3200" b="1" kern="100">
              <a:solidFill>
                <a:schemeClr val="tx1"/>
              </a:solidFill>
              <a:effectLst>
                <a:outerShdw blurRad="38100" dist="38100" dir="2700000" algn="tl">
                  <a:srgbClr val="000000">
                    <a:alpha val="2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graphicFrame>
        <p:nvGraphicFramePr>
          <p:cNvPr id="9" name="表格 8"/>
          <p:cNvGraphicFramePr>
            <a:graphicFrameLocks noGrp="1"/>
          </p:cNvGraphicFramePr>
          <p:nvPr>
            <p:custDataLst>
              <p:tags r:id="rId2"/>
            </p:custDataLst>
          </p:nvPr>
        </p:nvGraphicFramePr>
        <p:xfrm>
          <a:off x="323215" y="1146175"/>
          <a:ext cx="11545570" cy="4979035"/>
        </p:xfrm>
        <a:graphic>
          <a:graphicData uri="http://schemas.openxmlformats.org/drawingml/2006/table">
            <a:tbl>
              <a:tblPr firstRow="1" bandRow="1">
                <a:effectLst/>
                <a:tableStyleId>{5940675A-B579-460E-94D1-54222C63F5DA}</a:tableStyleId>
              </a:tblPr>
              <a:tblGrid>
                <a:gridCol w="4900295"/>
                <a:gridCol w="6645275"/>
              </a:tblGrid>
              <a:tr h="510540">
                <a:tc>
                  <a:txBody>
                    <a:bodyPr wrap="square"/>
                    <a:lstStyle/>
                    <a:p>
                      <a:pPr indent="0" algn="ctr">
                        <a:buNone/>
                      </a:pPr>
                      <a:r>
                        <a:rPr lang="zh-CN" altLang="en-US" sz="3200" b="1">
                          <a:solidFill>
                            <a:srgbClr val="FF0000"/>
                          </a:solidFill>
                          <a:latin typeface="方正小标宋简体" panose="02010601030101010101" charset="-122"/>
                          <a:ea typeface="方正小标宋简体" panose="02010601030101010101" charset="-122"/>
                          <a:cs typeface="Calibri" panose="020F0502020204030204" charset="0"/>
                        </a:rPr>
                        <a:t>职能</a:t>
                      </a:r>
                      <a:endParaRPr lang="zh-CN" altLang="en-US" sz="3200" b="1">
                        <a:solidFill>
                          <a:srgbClr val="FF0000"/>
                        </a:solidFill>
                        <a:latin typeface="方正小标宋简体" panose="02010601030101010101" charset="-122"/>
                        <a:ea typeface="方正小标宋简体" panose="02010601030101010101"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ctr">
                        <a:buNone/>
                      </a:pPr>
                      <a:r>
                        <a:rPr lang="en-US" sz="3200" b="1">
                          <a:solidFill>
                            <a:srgbClr val="FF0000"/>
                          </a:solidFill>
                          <a:latin typeface="方正小标宋简体" panose="02010601030101010101" charset="-122"/>
                          <a:ea typeface="方正小标宋简体" panose="02010601030101010101" charset="-122"/>
                          <a:cs typeface="方正小标宋简体" panose="02010601030101010101" charset="-122"/>
                        </a:rPr>
                        <a:t> </a:t>
                      </a:r>
                      <a:r>
                        <a:rPr lang="zh-CN" altLang="en-US" sz="3200" b="1">
                          <a:solidFill>
                            <a:srgbClr val="FF0000"/>
                          </a:solidFill>
                          <a:latin typeface="方正小标宋简体" panose="02010601030101010101" charset="-122"/>
                          <a:ea typeface="方正小标宋简体" panose="02010601030101010101" charset="-122"/>
                          <a:cs typeface="方正小标宋简体" panose="02010601030101010101" charset="-122"/>
                        </a:rPr>
                        <a:t>作用</a:t>
                      </a:r>
                      <a:endParaRPr lang="zh-CN" altLang="en-US" sz="3200" b="1">
                        <a:solidFill>
                          <a:srgbClr val="FF0000"/>
                        </a:solidFill>
                        <a:latin typeface="方正小标宋简体" panose="02010601030101010101" charset="-122"/>
                        <a:ea typeface="方正小标宋简体" panose="02010601030101010101" charset="-122"/>
                        <a:cs typeface="方正小标宋简体" panose="02010601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94080">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①实施</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国家</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重大发展战略</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和中长期经济社会发展规划制度</a:t>
                      </a:r>
                      <a:endParaRPr lang="en-US" altLang="zh-CN"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实现经济社会发展目标</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446405">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②实施</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宏观经济政策</a:t>
                      </a:r>
                      <a:endParaRPr lang="en-US" altLang="zh-CN"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保持宏观经济稳定</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94080">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③实施</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产业政策</a:t>
                      </a:r>
                      <a:endPar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促进</a:t>
                      </a:r>
                      <a:r>
                        <a:rPr lang="en-US" altLang="zh-CN" sz="2800" b="1">
                          <a:solidFill>
                            <a:srgbClr val="1D41D5"/>
                          </a:solidFill>
                          <a:latin typeface="楷体" panose="02010609060101010101" pitchFamily="49" charset="-122"/>
                          <a:ea typeface="楷体" panose="02010609060101010101" pitchFamily="49" charset="-122"/>
                          <a:cs typeface="楷体" panose="02010609060101010101" pitchFamily="49" charset="-122"/>
                          <a:sym typeface="方正宋黑简体" charset="0"/>
                        </a:rPr>
                        <a:t>产业结构</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优化升级，增强国民经济竞争力</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446405">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④实施</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区域政策</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和</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环境政策</a:t>
                      </a:r>
                      <a:endPar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推动</a:t>
                      </a:r>
                      <a:r>
                        <a:rPr lang="en-US" altLang="zh-CN" sz="2800" b="1">
                          <a:solidFill>
                            <a:srgbClr val="1D41D5"/>
                          </a:solidFill>
                          <a:latin typeface="楷体" panose="02010609060101010101" pitchFamily="49" charset="-122"/>
                          <a:ea typeface="楷体" panose="02010609060101010101" pitchFamily="49" charset="-122"/>
                          <a:cs typeface="楷体" panose="02010609060101010101" pitchFamily="49" charset="-122"/>
                          <a:sym typeface="方正宋黑简体" charset="0"/>
                        </a:rPr>
                        <a:t>区域经济</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协调发展和可持续发展</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94080">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⑤</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市场监管</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质量监管</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r>
                        <a:rPr lang="en-US" altLang="zh-CN"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安全监管</a:t>
                      </a:r>
                      <a:r>
                        <a:rPr lang="zh-CN" altLang="en-US" sz="280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sym typeface="方正宋黑简体" charset="0"/>
                        </a:rPr>
                        <a:t>规范</a:t>
                      </a:r>
                      <a:r>
                        <a:rPr lang="en-US" altLang="zh-CN" sz="2800" b="1">
                          <a:solidFill>
                            <a:srgbClr val="1D41D5"/>
                          </a:solidFill>
                          <a:latin typeface="楷体" panose="02010609060101010101" pitchFamily="49" charset="-122"/>
                          <a:ea typeface="楷体" panose="02010609060101010101" pitchFamily="49" charset="-122"/>
                          <a:sym typeface="方正宋黑简体" charset="0"/>
                        </a:rPr>
                        <a:t>市场秩序</a:t>
                      </a:r>
                      <a:r>
                        <a:rPr lang="en-US" altLang="zh-CN" sz="2800">
                          <a:solidFill>
                            <a:srgbClr val="000000"/>
                          </a:solidFill>
                          <a:latin typeface="楷体" panose="02010609060101010101" pitchFamily="49" charset="-122"/>
                          <a:ea typeface="楷体" panose="02010609060101010101" pitchFamily="49" charset="-122"/>
                          <a:sym typeface="方正宋黑简体" charset="0"/>
                        </a:rPr>
                        <a:t>，保障公平竞争，弥补市场缺陷</a:t>
                      </a:r>
                      <a:r>
                        <a:rPr lang="zh-CN" altLang="en-US" sz="2800">
                          <a:solidFill>
                            <a:srgbClr val="000000"/>
                          </a:solidFill>
                          <a:latin typeface="楷体" panose="02010609060101010101" pitchFamily="49" charset="-122"/>
                          <a:ea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Calibri" panose="020F0502020204030204" charset="0"/>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93445">
                <a:tc>
                  <a:txBody>
                    <a:bodyPr wrap="square"/>
                    <a:lstStyle/>
                    <a:p>
                      <a:pPr indent="0" algn="just">
                        <a:buNone/>
                      </a:pPr>
                      <a:r>
                        <a:rPr lang="zh-CN" altLang="en-US" sz="2800">
                          <a:solidFill>
                            <a:srgbClr val="000000"/>
                          </a:solidFill>
                          <a:latin typeface="楷体" panose="02010609060101010101" pitchFamily="49" charset="-122"/>
                          <a:ea typeface="楷体" panose="02010609060101010101" pitchFamily="49" charset="-122"/>
                          <a:sym typeface="方正宋黑简体" charset="0"/>
                        </a:rPr>
                        <a:t>⑥</a:t>
                      </a:r>
                      <a:r>
                        <a:rPr lang="en-US" altLang="zh-CN" sz="2800">
                          <a:solidFill>
                            <a:srgbClr val="000000"/>
                          </a:solidFill>
                          <a:latin typeface="楷体" panose="02010609060101010101" pitchFamily="49" charset="-122"/>
                          <a:ea typeface="楷体" panose="02010609060101010101" pitchFamily="49" charset="-122"/>
                          <a:sym typeface="方正宋黑简体" charset="0"/>
                        </a:rPr>
                        <a:t>加强和优化公共服务</a:t>
                      </a:r>
                      <a:endParaRPr lang="en-US" altLang="zh-CN" sz="2800" b="0">
                        <a:solidFill>
                          <a:srgbClr val="000000"/>
                        </a:solidFill>
                        <a:latin typeface="楷体" panose="02010609060101010101" pitchFamily="49" charset="-122"/>
                        <a:ea typeface="楷体" panose="02010609060101010101" pitchFamily="49" charset="-122"/>
                        <a:cs typeface="Calibri" panose="020F0502020204030204" charset="0"/>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just">
                        <a:buNone/>
                      </a:pPr>
                      <a:r>
                        <a:rPr lang="en-US" altLang="zh-CN" sz="2800">
                          <a:solidFill>
                            <a:srgbClr val="000000"/>
                          </a:solidFill>
                          <a:latin typeface="楷体" panose="02010609060101010101" pitchFamily="49" charset="-122"/>
                          <a:ea typeface="楷体" panose="02010609060101010101" pitchFamily="49" charset="-122"/>
                          <a:sym typeface="方正宋黑简体" charset="0"/>
                        </a:rPr>
                        <a:t>保障社会</a:t>
                      </a:r>
                      <a:r>
                        <a:rPr lang="en-US" altLang="zh-CN" sz="2800" b="1">
                          <a:solidFill>
                            <a:srgbClr val="1D41D5"/>
                          </a:solidFill>
                          <a:latin typeface="楷体" panose="02010609060101010101" pitchFamily="49" charset="-122"/>
                          <a:ea typeface="楷体" panose="02010609060101010101" pitchFamily="49" charset="-122"/>
                          <a:sym typeface="方正宋黑简体" charset="0"/>
                        </a:rPr>
                        <a:t>公平正义</a:t>
                      </a:r>
                      <a:r>
                        <a:rPr lang="en-US" altLang="zh-CN" sz="2800">
                          <a:solidFill>
                            <a:srgbClr val="000000"/>
                          </a:solidFill>
                          <a:latin typeface="楷体" panose="02010609060101010101" pitchFamily="49" charset="-122"/>
                          <a:ea typeface="楷体" panose="02010609060101010101" pitchFamily="49" charset="-122"/>
                          <a:sym typeface="方正宋黑简体" charset="0"/>
                        </a:rPr>
                        <a:t>，促进共同富裕，更好满足人民日益增长的美好生活需要</a:t>
                      </a:r>
                      <a:r>
                        <a:rPr lang="zh-CN" altLang="en-US" sz="2800">
                          <a:solidFill>
                            <a:srgbClr val="000000"/>
                          </a:solidFill>
                          <a:latin typeface="楷体" panose="02010609060101010101" pitchFamily="49" charset="-122"/>
                          <a:ea typeface="楷体" panose="02010609060101010101" pitchFamily="49" charset="-122"/>
                          <a:sym typeface="方正宋黑简体" charset="0"/>
                        </a:rPr>
                        <a:t>。</a:t>
                      </a:r>
                      <a:endParaRPr lang="zh-CN" altLang="en-US" sz="2800" b="0">
                        <a:solidFill>
                          <a:srgbClr val="000000"/>
                        </a:solidFill>
                        <a:latin typeface="楷体" panose="02010609060101010101" pitchFamily="49" charset="-122"/>
                        <a:ea typeface="楷体" panose="02010609060101010101" pitchFamily="49" charset="-122"/>
                        <a:cs typeface="Calibri" panose="020F0502020204030204" charset="0"/>
                        <a:sym typeface="方正宋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7581204" y="-41564"/>
            <a:ext cx="4610796" cy="6899563"/>
          </a:xfrm>
          <a:custGeom>
            <a:avLst/>
            <a:gdLst>
              <a:gd name="connsiteX0" fmla="*/ 1078166 w 4610796"/>
              <a:gd name="connsiteY0" fmla="*/ 0 h 6858000"/>
              <a:gd name="connsiteX1" fmla="*/ 4610796 w 4610796"/>
              <a:gd name="connsiteY1" fmla="*/ 0 h 6858000"/>
              <a:gd name="connsiteX2" fmla="*/ 4610796 w 4610796"/>
              <a:gd name="connsiteY2" fmla="*/ 6858000 h 6858000"/>
              <a:gd name="connsiteX3" fmla="*/ 1360209 w 4610796"/>
              <a:gd name="connsiteY3" fmla="*/ 6858000 h 6858000"/>
              <a:gd name="connsiteX4" fmla="*/ 1099707 w 4610796"/>
              <a:gd name="connsiteY4" fmla="*/ 6666634 h 6858000"/>
              <a:gd name="connsiteX5" fmla="*/ 269187 w 4610796"/>
              <a:gd name="connsiteY5" fmla="*/ 4066309 h 6858000"/>
              <a:gd name="connsiteX6" fmla="*/ 925487 w 4610796"/>
              <a:gd name="connsiteY6" fmla="*/ 1025236 h 6858000"/>
              <a:gd name="connsiteX7" fmla="*/ 1035501 w 4610796"/>
              <a:gd name="connsiteY7" fmla="*/ 56720 h 6858000"/>
              <a:gd name="connsiteX0-1" fmla="*/ 1798603 w 4610796"/>
              <a:gd name="connsiteY0-2" fmla="*/ 0 h 6858000"/>
              <a:gd name="connsiteX1-3" fmla="*/ 4610796 w 4610796"/>
              <a:gd name="connsiteY1-4" fmla="*/ 0 h 6858000"/>
              <a:gd name="connsiteX2-5" fmla="*/ 4610796 w 4610796"/>
              <a:gd name="connsiteY2-6" fmla="*/ 6858000 h 6858000"/>
              <a:gd name="connsiteX3-7" fmla="*/ 1360209 w 4610796"/>
              <a:gd name="connsiteY3-8" fmla="*/ 6858000 h 6858000"/>
              <a:gd name="connsiteX4-9" fmla="*/ 1099707 w 4610796"/>
              <a:gd name="connsiteY4-10" fmla="*/ 6666634 h 6858000"/>
              <a:gd name="connsiteX5-11" fmla="*/ 269187 w 4610796"/>
              <a:gd name="connsiteY5-12" fmla="*/ 4066309 h 6858000"/>
              <a:gd name="connsiteX6-13" fmla="*/ 925487 w 4610796"/>
              <a:gd name="connsiteY6-14" fmla="*/ 1025236 h 6858000"/>
              <a:gd name="connsiteX7-15" fmla="*/ 1035501 w 4610796"/>
              <a:gd name="connsiteY7-16" fmla="*/ 56720 h 6858000"/>
              <a:gd name="connsiteX8" fmla="*/ 1798603 w 4610796"/>
              <a:gd name="connsiteY8" fmla="*/ 0 h 6858000"/>
              <a:gd name="connsiteX0-17" fmla="*/ 1798603 w 4610796"/>
              <a:gd name="connsiteY0-18" fmla="*/ 0 h 6858000"/>
              <a:gd name="connsiteX1-19" fmla="*/ 4610796 w 4610796"/>
              <a:gd name="connsiteY1-20" fmla="*/ 0 h 6858000"/>
              <a:gd name="connsiteX2-21" fmla="*/ 4610796 w 4610796"/>
              <a:gd name="connsiteY2-22" fmla="*/ 6858000 h 6858000"/>
              <a:gd name="connsiteX3-23" fmla="*/ 1360209 w 4610796"/>
              <a:gd name="connsiteY3-24" fmla="*/ 6858000 h 6858000"/>
              <a:gd name="connsiteX4-25" fmla="*/ 1099707 w 4610796"/>
              <a:gd name="connsiteY4-26" fmla="*/ 6666634 h 6858000"/>
              <a:gd name="connsiteX5-27" fmla="*/ 269187 w 4610796"/>
              <a:gd name="connsiteY5-28" fmla="*/ 4066309 h 6858000"/>
              <a:gd name="connsiteX6-29" fmla="*/ 925487 w 4610796"/>
              <a:gd name="connsiteY6-30" fmla="*/ 1025236 h 6858000"/>
              <a:gd name="connsiteX7-31" fmla="*/ 1798603 w 4610796"/>
              <a:gd name="connsiteY7-32" fmla="*/ 0 h 6858000"/>
              <a:gd name="connsiteX0-33" fmla="*/ 1784748 w 4610796"/>
              <a:gd name="connsiteY0-34" fmla="*/ 0 h 6899563"/>
              <a:gd name="connsiteX1-35" fmla="*/ 4610796 w 4610796"/>
              <a:gd name="connsiteY1-36" fmla="*/ 41563 h 6899563"/>
              <a:gd name="connsiteX2-37" fmla="*/ 4610796 w 4610796"/>
              <a:gd name="connsiteY2-38" fmla="*/ 6899563 h 6899563"/>
              <a:gd name="connsiteX3-39" fmla="*/ 1360209 w 4610796"/>
              <a:gd name="connsiteY3-40" fmla="*/ 6899563 h 6899563"/>
              <a:gd name="connsiteX4-41" fmla="*/ 1099707 w 4610796"/>
              <a:gd name="connsiteY4-42" fmla="*/ 6708197 h 6899563"/>
              <a:gd name="connsiteX5-43" fmla="*/ 269187 w 4610796"/>
              <a:gd name="connsiteY5-44" fmla="*/ 4107872 h 6899563"/>
              <a:gd name="connsiteX6-45" fmla="*/ 925487 w 4610796"/>
              <a:gd name="connsiteY6-46" fmla="*/ 1066799 h 6899563"/>
              <a:gd name="connsiteX7-47" fmla="*/ 1784748 w 4610796"/>
              <a:gd name="connsiteY7-48" fmla="*/ 0 h 6899563"/>
              <a:gd name="connsiteX0-49" fmla="*/ 1784748 w 4610796"/>
              <a:gd name="connsiteY0-50" fmla="*/ 0 h 6899563"/>
              <a:gd name="connsiteX1-51" fmla="*/ 4610796 w 4610796"/>
              <a:gd name="connsiteY1-52" fmla="*/ 41563 h 6899563"/>
              <a:gd name="connsiteX2-53" fmla="*/ 4610796 w 4610796"/>
              <a:gd name="connsiteY2-54" fmla="*/ 6899563 h 6899563"/>
              <a:gd name="connsiteX3-55" fmla="*/ 1360209 w 4610796"/>
              <a:gd name="connsiteY3-56" fmla="*/ 6899563 h 6899563"/>
              <a:gd name="connsiteX4-57" fmla="*/ 1099707 w 4610796"/>
              <a:gd name="connsiteY4-58" fmla="*/ 6708197 h 6899563"/>
              <a:gd name="connsiteX5-59" fmla="*/ 269187 w 4610796"/>
              <a:gd name="connsiteY5-60" fmla="*/ 4107872 h 6899563"/>
              <a:gd name="connsiteX6-61" fmla="*/ 925487 w 4610796"/>
              <a:gd name="connsiteY6-62" fmla="*/ 1066799 h 6899563"/>
              <a:gd name="connsiteX7-63" fmla="*/ 1784748 w 4610796"/>
              <a:gd name="connsiteY7-64" fmla="*/ 0 h 6899563"/>
              <a:gd name="connsiteX0-65" fmla="*/ 1784748 w 4610796"/>
              <a:gd name="connsiteY0-66" fmla="*/ 0 h 6899563"/>
              <a:gd name="connsiteX1-67" fmla="*/ 4610796 w 4610796"/>
              <a:gd name="connsiteY1-68" fmla="*/ 41563 h 6899563"/>
              <a:gd name="connsiteX2-69" fmla="*/ 4610796 w 4610796"/>
              <a:gd name="connsiteY2-70" fmla="*/ 6899563 h 6899563"/>
              <a:gd name="connsiteX3-71" fmla="*/ 1360209 w 4610796"/>
              <a:gd name="connsiteY3-72" fmla="*/ 6899563 h 6899563"/>
              <a:gd name="connsiteX4-73" fmla="*/ 1099707 w 4610796"/>
              <a:gd name="connsiteY4-74" fmla="*/ 6708197 h 6899563"/>
              <a:gd name="connsiteX5-75" fmla="*/ 269187 w 4610796"/>
              <a:gd name="connsiteY5-76" fmla="*/ 4107872 h 6899563"/>
              <a:gd name="connsiteX6-77" fmla="*/ 925487 w 4610796"/>
              <a:gd name="connsiteY6-78" fmla="*/ 1066799 h 6899563"/>
              <a:gd name="connsiteX7-79" fmla="*/ 1784748 w 4610796"/>
              <a:gd name="connsiteY7-80" fmla="*/ 0 h 6899563"/>
              <a:gd name="connsiteX0-81" fmla="*/ 1784748 w 4610796"/>
              <a:gd name="connsiteY0-82" fmla="*/ 0 h 6899563"/>
              <a:gd name="connsiteX1-83" fmla="*/ 4610796 w 4610796"/>
              <a:gd name="connsiteY1-84" fmla="*/ 41563 h 6899563"/>
              <a:gd name="connsiteX2-85" fmla="*/ 4610796 w 4610796"/>
              <a:gd name="connsiteY2-86" fmla="*/ 6899563 h 6899563"/>
              <a:gd name="connsiteX3-87" fmla="*/ 1360209 w 4610796"/>
              <a:gd name="connsiteY3-88" fmla="*/ 6899563 h 6899563"/>
              <a:gd name="connsiteX4-89" fmla="*/ 1099707 w 4610796"/>
              <a:gd name="connsiteY4-90" fmla="*/ 6708197 h 6899563"/>
              <a:gd name="connsiteX5-91" fmla="*/ 269187 w 4610796"/>
              <a:gd name="connsiteY5-92" fmla="*/ 4107872 h 6899563"/>
              <a:gd name="connsiteX6-93" fmla="*/ 925487 w 4610796"/>
              <a:gd name="connsiteY6-94" fmla="*/ 1066799 h 6899563"/>
              <a:gd name="connsiteX7-95" fmla="*/ 1784748 w 4610796"/>
              <a:gd name="connsiteY7-96" fmla="*/ 0 h 6899563"/>
              <a:gd name="connsiteX0-97" fmla="*/ 1784748 w 4610796"/>
              <a:gd name="connsiteY0-98" fmla="*/ 0 h 6899563"/>
              <a:gd name="connsiteX1-99" fmla="*/ 4610796 w 4610796"/>
              <a:gd name="connsiteY1-100" fmla="*/ 41563 h 6899563"/>
              <a:gd name="connsiteX2-101" fmla="*/ 4610796 w 4610796"/>
              <a:gd name="connsiteY2-102" fmla="*/ 6899563 h 6899563"/>
              <a:gd name="connsiteX3-103" fmla="*/ 1360209 w 4610796"/>
              <a:gd name="connsiteY3-104" fmla="*/ 6899563 h 6899563"/>
              <a:gd name="connsiteX4-105" fmla="*/ 1099707 w 4610796"/>
              <a:gd name="connsiteY4-106" fmla="*/ 6708197 h 6899563"/>
              <a:gd name="connsiteX5-107" fmla="*/ 269187 w 4610796"/>
              <a:gd name="connsiteY5-108" fmla="*/ 4107872 h 6899563"/>
              <a:gd name="connsiteX6-109" fmla="*/ 1147160 w 4610796"/>
              <a:gd name="connsiteY6-110" fmla="*/ 1468581 h 6899563"/>
              <a:gd name="connsiteX7-111" fmla="*/ 1784748 w 4610796"/>
              <a:gd name="connsiteY7-112" fmla="*/ 0 h 6899563"/>
              <a:gd name="connsiteX0-113" fmla="*/ 1784748 w 4610796"/>
              <a:gd name="connsiteY0-114" fmla="*/ 0 h 6899563"/>
              <a:gd name="connsiteX1-115" fmla="*/ 4610796 w 4610796"/>
              <a:gd name="connsiteY1-116" fmla="*/ 41563 h 6899563"/>
              <a:gd name="connsiteX2-117" fmla="*/ 4610796 w 4610796"/>
              <a:gd name="connsiteY2-118" fmla="*/ 6899563 h 6899563"/>
              <a:gd name="connsiteX3-119" fmla="*/ 1360209 w 4610796"/>
              <a:gd name="connsiteY3-120" fmla="*/ 6899563 h 6899563"/>
              <a:gd name="connsiteX4-121" fmla="*/ 1099707 w 4610796"/>
              <a:gd name="connsiteY4-122" fmla="*/ 6708197 h 6899563"/>
              <a:gd name="connsiteX5-123" fmla="*/ 269187 w 4610796"/>
              <a:gd name="connsiteY5-124" fmla="*/ 4107872 h 6899563"/>
              <a:gd name="connsiteX6-125" fmla="*/ 1147160 w 4610796"/>
              <a:gd name="connsiteY6-126" fmla="*/ 1468581 h 6899563"/>
              <a:gd name="connsiteX7-127" fmla="*/ 1784748 w 4610796"/>
              <a:gd name="connsiteY7-128" fmla="*/ 0 h 6899563"/>
              <a:gd name="connsiteX0-129" fmla="*/ 1784748 w 4610796"/>
              <a:gd name="connsiteY0-130" fmla="*/ 0 h 6899563"/>
              <a:gd name="connsiteX1-131" fmla="*/ 4610796 w 4610796"/>
              <a:gd name="connsiteY1-132" fmla="*/ 41563 h 6899563"/>
              <a:gd name="connsiteX2-133" fmla="*/ 4610796 w 4610796"/>
              <a:gd name="connsiteY2-134" fmla="*/ 6899563 h 6899563"/>
              <a:gd name="connsiteX3-135" fmla="*/ 1360209 w 4610796"/>
              <a:gd name="connsiteY3-136" fmla="*/ 6899563 h 6899563"/>
              <a:gd name="connsiteX4-137" fmla="*/ 1099707 w 4610796"/>
              <a:gd name="connsiteY4-138" fmla="*/ 6708197 h 6899563"/>
              <a:gd name="connsiteX5-139" fmla="*/ 269187 w 4610796"/>
              <a:gd name="connsiteY5-140" fmla="*/ 4107872 h 6899563"/>
              <a:gd name="connsiteX6-141" fmla="*/ 1147160 w 4610796"/>
              <a:gd name="connsiteY6-142" fmla="*/ 1468581 h 6899563"/>
              <a:gd name="connsiteX7-143" fmla="*/ 1784748 w 4610796"/>
              <a:gd name="connsiteY7-144" fmla="*/ 0 h 6899563"/>
              <a:gd name="connsiteX0-145" fmla="*/ 1784748 w 4610796"/>
              <a:gd name="connsiteY0-146" fmla="*/ 0 h 6899563"/>
              <a:gd name="connsiteX1-147" fmla="*/ 4610796 w 4610796"/>
              <a:gd name="connsiteY1-148" fmla="*/ 41563 h 6899563"/>
              <a:gd name="connsiteX2-149" fmla="*/ 4610796 w 4610796"/>
              <a:gd name="connsiteY2-150" fmla="*/ 6899563 h 6899563"/>
              <a:gd name="connsiteX3-151" fmla="*/ 1360209 w 4610796"/>
              <a:gd name="connsiteY3-152" fmla="*/ 6899563 h 6899563"/>
              <a:gd name="connsiteX4-153" fmla="*/ 1099707 w 4610796"/>
              <a:gd name="connsiteY4-154" fmla="*/ 6708197 h 6899563"/>
              <a:gd name="connsiteX5-155" fmla="*/ 269187 w 4610796"/>
              <a:gd name="connsiteY5-156" fmla="*/ 4107872 h 6899563"/>
              <a:gd name="connsiteX6-157" fmla="*/ 1147160 w 4610796"/>
              <a:gd name="connsiteY6-158" fmla="*/ 1468581 h 6899563"/>
              <a:gd name="connsiteX7-159" fmla="*/ 1784748 w 4610796"/>
              <a:gd name="connsiteY7-160" fmla="*/ 0 h 68995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610796" h="6899563">
                <a:moveTo>
                  <a:pt x="1784748" y="0"/>
                </a:moveTo>
                <a:lnTo>
                  <a:pt x="4610796" y="41563"/>
                </a:lnTo>
                <a:lnTo>
                  <a:pt x="4610796" y="6899563"/>
                </a:lnTo>
                <a:lnTo>
                  <a:pt x="1360209" y="6899563"/>
                </a:lnTo>
                <a:lnTo>
                  <a:pt x="1099707" y="6708197"/>
                </a:lnTo>
                <a:cubicBezTo>
                  <a:pt x="205260" y="5992668"/>
                  <a:pt x="-364509" y="5032663"/>
                  <a:pt x="269187" y="4107872"/>
                </a:cubicBezTo>
                <a:cubicBezTo>
                  <a:pt x="1536578" y="2258290"/>
                  <a:pt x="1321748" y="2284846"/>
                  <a:pt x="1147160" y="1468581"/>
                </a:cubicBezTo>
                <a:cubicBezTo>
                  <a:pt x="972572" y="652316"/>
                  <a:pt x="1336784" y="115455"/>
                  <a:pt x="1784748" y="0"/>
                </a:cubicBezTo>
                <a:close/>
              </a:path>
            </a:pathLst>
          </a:cu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1326685" y="1801092"/>
            <a:ext cx="8950036" cy="3214254"/>
          </a:xfrm>
          <a:prstGeom prst="roundRect">
            <a:avLst>
              <a:gd name="adj" fmla="val 6522"/>
            </a:avLst>
          </a:prstGeom>
          <a:solidFill>
            <a:schemeClr val="bg1"/>
          </a:solidFill>
          <a:ln>
            <a:solidFill>
              <a:schemeClr val="bg1">
                <a:lumMod val="8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custDataLst>
              <p:tags r:id="rId3"/>
            </p:custDataLst>
          </p:nvPr>
        </p:nvSpPr>
        <p:spPr>
          <a:xfrm>
            <a:off x="805739" y="706021"/>
            <a:ext cx="823416" cy="821807"/>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0" name="任意多边形 9"/>
          <p:cNvSpPr/>
          <p:nvPr>
            <p:custDataLst>
              <p:tags r:id="rId4"/>
            </p:custDataLst>
          </p:nvPr>
        </p:nvSpPr>
        <p:spPr>
          <a:xfrm>
            <a:off x="2613290" y="5400090"/>
            <a:ext cx="384024" cy="383274"/>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9" name="文本框 18"/>
          <p:cNvSpPr txBox="1"/>
          <p:nvPr>
            <p:custDataLst>
              <p:tags r:id="rId5"/>
            </p:custDataLst>
          </p:nvPr>
        </p:nvSpPr>
        <p:spPr>
          <a:xfrm>
            <a:off x="5788532" y="4196408"/>
            <a:ext cx="5237045" cy="461665"/>
          </a:xfrm>
          <a:prstGeom prst="rect">
            <a:avLst/>
          </a:prstGeom>
          <a:noFill/>
        </p:spPr>
        <p:txBody>
          <a:bodyPr wrap="square" rtlCol="0">
            <a:spAutoFit/>
          </a:bodyPr>
          <a:lstStyle/>
          <a:p>
            <a:r>
              <a:rPr lang="en-US" altLang="zh-CN" sz="2400">
                <a:solidFill>
                  <a:schemeClr val="tx1">
                    <a:lumMod val="50000"/>
                    <a:lumOff val="50000"/>
                  </a:schemeClr>
                </a:solidFill>
                <a:latin typeface="楷体" panose="02010609060101010101" pitchFamily="49" charset="-122"/>
                <a:ea typeface="楷体" panose="02010609060101010101" pitchFamily="49" charset="-122"/>
              </a:rPr>
              <a:t>——</a:t>
            </a:r>
            <a:r>
              <a:rPr lang="zh-CN" altLang="en-US" sz="2400">
                <a:solidFill>
                  <a:schemeClr val="tx1">
                    <a:lumMod val="50000"/>
                    <a:lumOff val="50000"/>
                  </a:schemeClr>
                </a:solidFill>
                <a:latin typeface="楷体" panose="02010609060101010101" pitchFamily="49" charset="-122"/>
                <a:ea typeface="楷体" panose="02010609060101010101" pitchFamily="49" charset="-122"/>
              </a:rPr>
              <a:t>有效弥补市场缺陷</a:t>
            </a:r>
            <a:endParaRPr lang="zh-CN" altLang="en-US" sz="240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20" name="文本框 19"/>
          <p:cNvSpPr txBox="1"/>
          <p:nvPr>
            <p:custDataLst>
              <p:tags r:id="rId6"/>
            </p:custDataLst>
          </p:nvPr>
        </p:nvSpPr>
        <p:spPr>
          <a:xfrm>
            <a:off x="4336936" y="1943720"/>
            <a:ext cx="3071449" cy="521970"/>
          </a:xfrm>
          <a:prstGeom prst="rect">
            <a:avLst/>
          </a:prstGeom>
          <a:noFill/>
        </p:spPr>
        <p:txBody>
          <a:bodyPr wrap="square" rtlCol="0">
            <a:spAutoFit/>
          </a:bodyPr>
          <a:lstStyle/>
          <a:p>
            <a:r>
              <a:rPr lang="en-US" altLang="zh-CN"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PART THREE</a:t>
            </a:r>
            <a:endParaRPr lang="zh-CN" altLang="en-US"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sp>
        <p:nvSpPr>
          <p:cNvPr id="21" name="文本框 20"/>
          <p:cNvSpPr txBox="1"/>
          <p:nvPr>
            <p:custDataLst>
              <p:tags r:id="rId7"/>
            </p:custDataLst>
          </p:nvPr>
        </p:nvSpPr>
        <p:spPr>
          <a:xfrm>
            <a:off x="4067244" y="2546844"/>
            <a:ext cx="6382296" cy="1568450"/>
          </a:xfrm>
          <a:prstGeom prst="rect">
            <a:avLst/>
          </a:prstGeom>
          <a:noFill/>
        </p:spPr>
        <p:txBody>
          <a:bodyPr wrap="square" rtlCol="0">
            <a:spAutoFit/>
          </a:bodyPr>
          <a:lstStyle/>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议学环节三：</a:t>
            </a:r>
            <a:endParaRPr lang="en-US" altLang="zh-CN"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 科学的宏观调控</a:t>
            </a:r>
            <a:endPar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grpSp>
        <p:nvGrpSpPr>
          <p:cNvPr id="24" name="组合 23"/>
          <p:cNvGrpSpPr/>
          <p:nvPr>
            <p:custDataLst>
              <p:tags r:id="rId8"/>
            </p:custDataLst>
          </p:nvPr>
        </p:nvGrpSpPr>
        <p:grpSpPr>
          <a:xfrm>
            <a:off x="2081927" y="2610663"/>
            <a:ext cx="1792956" cy="1755138"/>
            <a:chOff x="2081927" y="2610663"/>
            <a:chExt cx="1792956" cy="1755138"/>
          </a:xfrm>
          <a:effectLst>
            <a:outerShdw blurRad="50800" dist="38100" dir="2700000" algn="tl" rotWithShape="0">
              <a:prstClr val="black">
                <a:alpha val="40000"/>
              </a:prstClr>
            </a:outerShdw>
          </a:effectLst>
        </p:grpSpPr>
        <p:sp>
          <p:nvSpPr>
            <p:cNvPr id="12" name="椭圆 11"/>
            <p:cNvSpPr/>
            <p:nvPr>
              <p:custDataLst>
                <p:tags r:id="rId9"/>
              </p:custDataLst>
            </p:nvPr>
          </p:nvSpPr>
          <p:spPr>
            <a:xfrm>
              <a:off x="2119745" y="2610663"/>
              <a:ext cx="1755138" cy="1755138"/>
            </a:xfrm>
            <a:prstGeom prst="ellipse">
              <a:avLst/>
            </a:pr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0"/>
              </p:custDataLst>
            </p:nvPr>
          </p:nvSpPr>
          <p:spPr>
            <a:xfrm>
              <a:off x="2312106" y="2803024"/>
              <a:ext cx="1370417" cy="137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1"/>
              </p:custDataLst>
            </p:nvPr>
          </p:nvSpPr>
          <p:spPr>
            <a:xfrm>
              <a:off x="2081927" y="2784564"/>
              <a:ext cx="1792956" cy="1198880"/>
            </a:xfrm>
            <a:prstGeom prst="rect">
              <a:avLst/>
            </a:prstGeom>
            <a:noFill/>
          </p:spPr>
          <p:txBody>
            <a:bodyPr wrap="square" rtlCol="0">
              <a:spAutoFit/>
            </a:bodyPr>
            <a:lstStyle/>
            <a:p>
              <a:pPr algn="ctr"/>
              <a:r>
                <a:rPr lang="en-US" altLang="zh-CN"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rPr>
                <a:t>03</a:t>
              </a:r>
              <a:endParaRPr lang="zh-CN" altLang="en-US"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endParaRPr>
            </a:p>
          </p:txBody>
        </p:sp>
      </p:gr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1+#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5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53" presetClass="entr" presetSubtype="16"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par>
                                <p:cTn id="22" presetID="53" presetClass="entr" presetSubtype="16" fill="hold" grpId="0" nodeType="withEffect">
                                  <p:stCondLst>
                                    <p:cond delay="75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anim calcmode="lin" valueType="num">
                                      <p:cBhvr>
                                        <p:cTn id="3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1"/>
                                        </p:tgtEl>
                                      </p:cBhvr>
                                    </p:animEffect>
                                  </p:childTnLst>
                                </p:cTn>
                              </p:par>
                              <p:par>
                                <p:cTn id="35" presetID="41" presetClass="entr" presetSubtype="0" fill="hold" grpId="0" nodeType="withEffect">
                                  <p:stCondLst>
                                    <p:cond delay="250"/>
                                  </p:stCondLst>
                                  <p:iterate type="lt">
                                    <p:tmPct val="10000"/>
                                  </p:iterate>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0"/>
                                        </p:tgtEl>
                                        <p:attrNameLst>
                                          <p:attrName>ppt_y</p:attrName>
                                        </p:attrNameLst>
                                      </p:cBhvr>
                                      <p:tavLst>
                                        <p:tav tm="0">
                                          <p:val>
                                            <p:strVal val="#ppt_y"/>
                                          </p:val>
                                        </p:tav>
                                        <p:tav tm="100000">
                                          <p:val>
                                            <p:strVal val="#ppt_y"/>
                                          </p:val>
                                        </p:tav>
                                      </p:tavLst>
                                    </p:anim>
                                    <p:anim calcmode="lin" valueType="num">
                                      <p:cBhvr>
                                        <p:cTn id="3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0"/>
                                        </p:tgtEl>
                                      </p:cBhvr>
                                    </p:animEffect>
                                  </p:childTnLst>
                                </p:cTn>
                              </p:par>
                              <p:par>
                                <p:cTn id="42" presetID="22" presetClass="entr" presetSubtype="8" fill="hold" grpId="0"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animBg="1"/>
      <p:bldP spid="9" grpId="0" animBg="1"/>
      <p:bldP spid="10" grpId="0" animBg="1"/>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2宏观调控">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15687" y="202773"/>
            <a:ext cx="11649088" cy="6338227"/>
          </a:xfrm>
          <a:prstGeom prst="rect">
            <a:avLst/>
          </a:prstGeom>
        </p:spPr>
      </p:pic>
    </p:spTree>
    <p:custDataLst>
      <p:tags r:id="rId5"/>
    </p:custDataLst>
  </p:cSld>
  <p:clrMapOvr>
    <a:masterClrMapping/>
  </p:clrMapOvr>
  <p:transition spd="slow">
    <p:strips dir="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custDataLst>
              <p:tags r:id="rId1"/>
            </p:custDataLst>
          </p:nvPr>
        </p:nvSpPr>
        <p:spPr>
          <a:xfrm>
            <a:off x="117475" y="1153160"/>
            <a:ext cx="11788775" cy="2698750"/>
          </a:xfrm>
          <a:prstGeom prst="rect">
            <a:avLst/>
          </a:prstGeom>
          <a:noFill/>
          <a:ln w="25400" cmpd="sng">
            <a:solidFill>
              <a:srgbClr val="FF0000"/>
            </a:solidFill>
            <a:prstDash val="solid"/>
          </a:ln>
        </p:spPr>
        <p:style>
          <a:lnRef idx="1">
            <a:schemeClr val="accent3"/>
          </a:lnRef>
          <a:fillRef idx="2">
            <a:schemeClr val="accent3"/>
          </a:fillRef>
          <a:effectRef idx="1">
            <a:schemeClr val="accent3"/>
          </a:effectRef>
          <a:fontRef idx="minor">
            <a:schemeClr val="dk1"/>
          </a:fontRef>
        </p:style>
        <p:txBody>
          <a:bodyPr wrap="square" anchor="ctr" anchorCtr="0">
            <a:noAutofit/>
          </a:bodyPr>
          <a:lstStyle/>
          <a:p>
            <a:pPr algn="l">
              <a:lnSpc>
                <a:spcPct val="110000"/>
              </a:lnSpc>
            </a:pPr>
            <a:r>
              <a:rPr lang="en-US" altLang="zh-CN" sz="3200" b="1">
                <a:solidFill>
                  <a:schemeClr val="tx1"/>
                </a:solidFill>
                <a:latin typeface="楷体" panose="02010609060101010101" pitchFamily="49" charset="-122"/>
                <a:ea typeface="楷体" panose="02010609060101010101" pitchFamily="49" charset="-122"/>
                <a:sym typeface="+mn-ea"/>
              </a:rPr>
              <a:t>      </a:t>
            </a:r>
            <a:endParaRPr lang="en-US" altLang="zh-CN" sz="3200" b="1">
              <a:solidFill>
                <a:schemeClr val="tx1"/>
              </a:solidFill>
              <a:latin typeface="楷体" panose="02010609060101010101" pitchFamily="49" charset="-122"/>
              <a:ea typeface="楷体" panose="02010609060101010101" pitchFamily="49" charset="-122"/>
              <a:sym typeface="+mn-ea"/>
            </a:endParaRPr>
          </a:p>
          <a:p>
            <a:pPr marL="514350" indent="-514350" algn="l">
              <a:lnSpc>
                <a:spcPct val="110000"/>
              </a:lnSpc>
              <a:buFont typeface="+mj-ea"/>
              <a:buAutoNum type="circleNumDbPlain"/>
            </a:pPr>
            <a:r>
              <a:rPr lang="zh-CN" altLang="en-US" sz="3200" b="1">
                <a:solidFill>
                  <a:schemeClr val="tx1"/>
                </a:solidFill>
                <a:latin typeface="楷体" panose="02010609060101010101" pitchFamily="49" charset="-122"/>
                <a:ea typeface="楷体" panose="02010609060101010101" pitchFamily="49" charset="-122"/>
                <a:sym typeface="+mn-ea"/>
              </a:rPr>
              <a:t>科学宏观调控是政府的主要经济职能</a:t>
            </a:r>
            <a:r>
              <a:rPr lang="zh-CN" altLang="en-US" sz="3200" b="1">
                <a:solidFill>
                  <a:schemeClr val="tx1"/>
                </a:solidFill>
                <a:latin typeface="楷体" panose="02010609060101010101" pitchFamily="49" charset="-122"/>
                <a:ea typeface="楷体" panose="02010609060101010101" pitchFamily="49" charset="-122"/>
                <a:sym typeface="+mn-ea"/>
              </a:rPr>
              <a:t>之一</a:t>
            </a:r>
            <a:endParaRPr lang="zh-CN" altLang="en-US" sz="3200" b="1">
              <a:solidFill>
                <a:schemeClr val="tx1"/>
              </a:solidFill>
              <a:latin typeface="楷体" panose="02010609060101010101" pitchFamily="49" charset="-122"/>
              <a:ea typeface="楷体" panose="02010609060101010101" pitchFamily="49" charset="-122"/>
              <a:sym typeface="+mn-ea"/>
            </a:endParaRPr>
          </a:p>
          <a:p>
            <a:pPr indent="0" algn="l">
              <a:lnSpc>
                <a:spcPct val="110000"/>
              </a:lnSpc>
              <a:buFont typeface="+mj-ea"/>
              <a:buNone/>
            </a:pPr>
            <a:r>
              <a:rPr lang="en-US" altLang="zh-CN" sz="3200" b="1">
                <a:solidFill>
                  <a:schemeClr val="tx1"/>
                </a:solidFill>
                <a:latin typeface="楷体" panose="02010609060101010101" pitchFamily="49" charset="-122"/>
                <a:ea typeface="楷体" panose="02010609060101010101" pitchFamily="49" charset="-122"/>
                <a:sym typeface="+mn-ea"/>
              </a:rPr>
              <a:t>A</a:t>
            </a:r>
            <a:r>
              <a:rPr lang="zh-CN" altLang="en-US" sz="3200" b="1">
                <a:solidFill>
                  <a:schemeClr val="tx1"/>
                </a:solidFill>
                <a:latin typeface="楷体" panose="02010609060101010101" pitchFamily="49" charset="-122"/>
                <a:ea typeface="楷体" panose="02010609060101010101" pitchFamily="49" charset="-122"/>
                <a:sym typeface="+mn-ea"/>
              </a:rPr>
              <a:t>、</a:t>
            </a:r>
            <a:r>
              <a:rPr lang="zh-CN" altLang="en-US" sz="3200" b="1">
                <a:solidFill>
                  <a:schemeClr val="tx1"/>
                </a:solidFill>
                <a:latin typeface="楷体" panose="02010609060101010101" pitchFamily="49" charset="-122"/>
                <a:ea typeface="楷体" panose="02010609060101010101" pitchFamily="49" charset="-122"/>
                <a:sym typeface="+mn-ea"/>
              </a:rPr>
              <a:t>含义：国家综合运用</a:t>
            </a:r>
            <a:r>
              <a:rPr lang="zh-CN" altLang="en-US" sz="3600" b="1">
                <a:solidFill>
                  <a:srgbClr val="121FC8"/>
                </a:solidFill>
                <a:latin typeface="楷体" panose="02010609060101010101" pitchFamily="49" charset="-122"/>
                <a:ea typeface="楷体" panose="02010609060101010101" pitchFamily="49" charset="-122"/>
                <a:sym typeface="+mn-ea"/>
              </a:rPr>
              <a:t>各种手段</a:t>
            </a:r>
            <a:r>
              <a:rPr lang="zh-CN" altLang="en-US" sz="3200" b="1">
                <a:solidFill>
                  <a:schemeClr val="tx1"/>
                </a:solidFill>
                <a:latin typeface="楷体" panose="02010609060101010101" pitchFamily="49" charset="-122"/>
                <a:ea typeface="楷体" panose="02010609060101010101" pitchFamily="49" charset="-122"/>
                <a:sym typeface="+mn-ea"/>
              </a:rPr>
              <a:t>对经济总量进行</a:t>
            </a:r>
            <a:r>
              <a:rPr lang="zh-CN" altLang="en-US" sz="3200" b="1" u="sng">
                <a:solidFill>
                  <a:schemeClr val="tx1"/>
                </a:solidFill>
                <a:latin typeface="楷体" panose="02010609060101010101" pitchFamily="49" charset="-122"/>
                <a:ea typeface="楷体" panose="02010609060101010101" pitchFamily="49" charset="-122"/>
                <a:sym typeface="+mn-ea"/>
              </a:rPr>
              <a:t>调节</a:t>
            </a:r>
            <a:r>
              <a:rPr lang="zh-CN" altLang="en-US" sz="3200" b="1" u="sng">
                <a:solidFill>
                  <a:schemeClr val="tx1"/>
                </a:solidFill>
                <a:latin typeface="楷体" panose="02010609060101010101" pitchFamily="49" charset="-122"/>
                <a:ea typeface="楷体" panose="02010609060101010101" pitchFamily="49" charset="-122"/>
                <a:sym typeface="+mn-ea"/>
              </a:rPr>
              <a:t>和控制</a:t>
            </a:r>
            <a:endParaRPr lang="zh-CN" altLang="en-US" sz="3200" b="1" u="sng">
              <a:solidFill>
                <a:schemeClr val="tx1"/>
              </a:solidFill>
              <a:latin typeface="楷体" panose="02010609060101010101" pitchFamily="49" charset="-122"/>
              <a:ea typeface="楷体" panose="02010609060101010101" pitchFamily="49" charset="-122"/>
              <a:sym typeface="+mn-ea"/>
            </a:endParaRPr>
          </a:p>
          <a:p>
            <a:pPr algn="l">
              <a:lnSpc>
                <a:spcPct val="110000"/>
              </a:lnSpc>
            </a:pPr>
            <a:r>
              <a:rPr lang="en-US" altLang="zh-CN" sz="3200" b="1" u="sng">
                <a:solidFill>
                  <a:schemeClr val="tx1"/>
                </a:solidFill>
                <a:latin typeface="楷体" panose="02010609060101010101" pitchFamily="49" charset="-122"/>
                <a:ea typeface="楷体" panose="02010609060101010101" pitchFamily="49" charset="-122"/>
                <a:sym typeface="+mn-ea"/>
              </a:rPr>
              <a:t>B</a:t>
            </a:r>
            <a:r>
              <a:rPr lang="zh-CN" altLang="en-US" sz="3200" b="1" u="sng">
                <a:solidFill>
                  <a:schemeClr val="tx1"/>
                </a:solidFill>
                <a:latin typeface="楷体" panose="02010609060101010101" pitchFamily="49" charset="-122"/>
                <a:ea typeface="楷体" panose="02010609060101010101" pitchFamily="49" charset="-122"/>
                <a:sym typeface="+mn-ea"/>
              </a:rPr>
              <a:t>、主要目标：经济增长、增加就业、稳定物价、保持国际收支</a:t>
            </a:r>
            <a:r>
              <a:rPr lang="zh-CN" altLang="en-US" sz="3200" b="1" u="sng">
                <a:solidFill>
                  <a:schemeClr val="tx1"/>
                </a:solidFill>
                <a:latin typeface="楷体" panose="02010609060101010101" pitchFamily="49" charset="-122"/>
                <a:ea typeface="楷体" panose="02010609060101010101" pitchFamily="49" charset="-122"/>
                <a:sym typeface="+mn-ea"/>
              </a:rPr>
              <a:t>平衡</a:t>
            </a:r>
            <a:endParaRPr lang="zh-CN" altLang="en-US" sz="3200" b="1" u="sng">
              <a:solidFill>
                <a:schemeClr val="tx1"/>
              </a:solidFill>
              <a:latin typeface="楷体" panose="02010609060101010101" pitchFamily="49" charset="-122"/>
              <a:ea typeface="楷体" panose="02010609060101010101" pitchFamily="49" charset="-122"/>
              <a:sym typeface="+mn-ea"/>
            </a:endParaRPr>
          </a:p>
        </p:txBody>
      </p:sp>
      <p:sp>
        <p:nvSpPr>
          <p:cNvPr id="5" name="文本框 4"/>
          <p:cNvSpPr txBox="1"/>
          <p:nvPr>
            <p:custDataLst>
              <p:tags r:id="rId2"/>
            </p:custDataLst>
          </p:nvPr>
        </p:nvSpPr>
        <p:spPr>
          <a:xfrm>
            <a:off x="375920" y="191770"/>
            <a:ext cx="3169285" cy="583565"/>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lvl="0">
              <a:defRPr/>
            </a:pPr>
            <a:r>
              <a:rPr lang="en-US" altLang="zh-CN" sz="3200" b="1" kern="0">
                <a:solidFill>
                  <a:prstClr val="black"/>
                </a:solidFill>
                <a:latin typeface="楷体" panose="02010609060101010101" pitchFamily="49" charset="-122"/>
                <a:ea typeface="楷体" panose="02010609060101010101" pitchFamily="49" charset="-122"/>
                <a:cs typeface="Helvetica" panose="020B0604020202020204" pitchFamily="34" charset="0"/>
              </a:rPr>
              <a:t>3</a:t>
            </a:r>
            <a:r>
              <a:rPr lang="zh-CN" altLang="en-US" sz="3200" b="1" kern="0">
                <a:solidFill>
                  <a:prstClr val="black"/>
                </a:solidFill>
                <a:latin typeface="楷体" panose="02010609060101010101" pitchFamily="49" charset="-122"/>
                <a:ea typeface="楷体" panose="02010609060101010101" pitchFamily="49" charset="-122"/>
                <a:cs typeface="Helvetica" panose="020B0604020202020204" pitchFamily="34" charset="0"/>
              </a:rPr>
              <a:t>、宏观调控</a:t>
            </a:r>
            <a:endParaRPr lang="zh-CN" altLang="en-US" sz="3200" b="1" kern="0">
              <a:solidFill>
                <a:prstClr val="black"/>
              </a:solidFill>
              <a:latin typeface="楷体" panose="02010609060101010101" pitchFamily="49" charset="-122"/>
              <a:ea typeface="楷体" panose="02010609060101010101" pitchFamily="49" charset="-122"/>
              <a:cs typeface="Helvetica" panose="020B0604020202020204" pitchFamily="34" charset="0"/>
            </a:endParaRPr>
          </a:p>
        </p:txBody>
      </p:sp>
      <p:sp>
        <p:nvSpPr>
          <p:cNvPr id="7" name="椭圆 6"/>
          <p:cNvSpPr/>
          <p:nvPr>
            <p:custDataLst>
              <p:tags r:id="rId3"/>
            </p:custDataLst>
          </p:nvPr>
        </p:nvSpPr>
        <p:spPr>
          <a:xfrm>
            <a:off x="221615" y="4011930"/>
            <a:ext cx="1297305" cy="2489835"/>
          </a:xfrm>
          <a:prstGeom prst="ellipse">
            <a:avLst/>
          </a:prstGeom>
          <a:solidFill>
            <a:srgbClr val="C00000"/>
          </a:solidFill>
          <a:ln w="57150">
            <a:solidFill>
              <a:srgbClr val="FFFFFF"/>
            </a:solidFill>
          </a:ln>
        </p:spPr>
        <p:style>
          <a:lnRef idx="2">
            <a:srgbClr val="ED5113">
              <a:shade val="50000"/>
            </a:srgbClr>
          </a:lnRef>
          <a:fillRef idx="1">
            <a:srgbClr val="ED5113"/>
          </a:fillRef>
          <a:effectRef idx="0">
            <a:srgbClr val="ED5113"/>
          </a:effectRef>
          <a:fontRef idx="minor">
            <a:sysClr val="window" lastClr="FFFFFF"/>
          </a:fontRef>
        </p:style>
        <p:txBody>
          <a:bodyPr lIns="0" tIns="0" rIns="0" bIns="0" anchor="ctr">
            <a:noAutofit/>
          </a:bodyPr>
          <a:p>
            <a:pPr algn="ctr">
              <a:defRPr/>
            </a:pPr>
            <a:r>
              <a:rPr lang="zh-CN" altLang="en-US" sz="2800" b="1">
                <a:solidFill>
                  <a:schemeClr val="bg1"/>
                </a:solidFill>
                <a:latin typeface="方正粗黑宋简体" panose="02000000000000000000" pitchFamily="2" charset="-122"/>
                <a:ea typeface="方正粗黑宋简体" panose="02000000000000000000" pitchFamily="2" charset="-122"/>
                <a:cs typeface="+mn-ea"/>
                <a:sym typeface="Arial" panose="020B0604020202020204" pitchFamily="34" charset="0"/>
              </a:rPr>
              <a:t>主要任务</a:t>
            </a:r>
            <a:endParaRPr lang="zh-CN" altLang="en-US" sz="2800" b="1">
              <a:solidFill>
                <a:schemeClr val="bg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a:p>
            <a:pPr algn="ctr">
              <a:defRPr/>
            </a:pPr>
            <a:r>
              <a:rPr lang="zh-CN" altLang="en-US" sz="2800" b="1">
                <a:solidFill>
                  <a:schemeClr val="bg1"/>
                </a:solidFill>
                <a:latin typeface="方正粗黑宋简体" panose="02000000000000000000" pitchFamily="2" charset="-122"/>
                <a:ea typeface="方正粗黑宋简体" panose="02000000000000000000" pitchFamily="2" charset="-122"/>
                <a:cs typeface="+mn-ea"/>
                <a:sym typeface="Arial" panose="020B0604020202020204" pitchFamily="34" charset="0"/>
              </a:rPr>
              <a:t>（相关链接</a:t>
            </a:r>
            <a:r>
              <a:rPr lang="en-US" altLang="zh-CN" sz="2800" b="1">
                <a:solidFill>
                  <a:schemeClr val="bg1"/>
                </a:solidFill>
                <a:latin typeface="方正粗黑宋简体" panose="02000000000000000000" pitchFamily="2" charset="-122"/>
                <a:ea typeface="方正粗黑宋简体" panose="02000000000000000000" pitchFamily="2" charset="-122"/>
                <a:cs typeface="+mn-ea"/>
                <a:sym typeface="Arial" panose="020B0604020202020204" pitchFamily="34" charset="0"/>
              </a:rPr>
              <a:t>)</a:t>
            </a:r>
            <a:endParaRPr lang="en-US" altLang="zh-CN" sz="2800" b="1">
              <a:solidFill>
                <a:schemeClr val="bg1"/>
              </a:solidFill>
              <a:latin typeface="方正粗黑宋简体" panose="02000000000000000000" pitchFamily="2" charset="-122"/>
              <a:ea typeface="方正粗黑宋简体" panose="02000000000000000000" pitchFamily="2" charset="-122"/>
              <a:cs typeface="+mn-ea"/>
              <a:sym typeface="Arial" panose="020B0604020202020204" pitchFamily="34" charset="0"/>
            </a:endParaRPr>
          </a:p>
        </p:txBody>
      </p:sp>
      <p:sp>
        <p:nvSpPr>
          <p:cNvPr id="8" name="矩形 7"/>
          <p:cNvSpPr/>
          <p:nvPr>
            <p:custDataLst>
              <p:tags r:id="rId4"/>
            </p:custDataLst>
          </p:nvPr>
        </p:nvSpPr>
        <p:spPr>
          <a:xfrm>
            <a:off x="1624965" y="3932555"/>
            <a:ext cx="10281285" cy="2788920"/>
          </a:xfrm>
          <a:prstGeom prst="rect">
            <a:avLst/>
          </a:prstGeom>
          <a:noFill/>
          <a:ln w="25400" cmpd="sng">
            <a:solidFill>
              <a:srgbClr val="FF0000"/>
            </a:solidFill>
            <a:prstDash val="solid"/>
          </a:ln>
        </p:spPr>
        <p:style>
          <a:lnRef idx="1">
            <a:schemeClr val="accent3"/>
          </a:lnRef>
          <a:fillRef idx="2">
            <a:schemeClr val="accent3"/>
          </a:fillRef>
          <a:effectRef idx="1">
            <a:schemeClr val="accent3"/>
          </a:effectRef>
          <a:fontRef idx="minor">
            <a:schemeClr val="dk1"/>
          </a:fontRef>
        </p:style>
        <p:txBody>
          <a:bodyPr wrap="square" anchor="ctr" anchorCtr="0">
            <a:noAutofit/>
          </a:bodyPr>
          <a:p>
            <a:pPr algn="just">
              <a:lnSpc>
                <a:spcPct val="150000"/>
              </a:lnSpc>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保持</a:t>
            </a:r>
            <a:r>
              <a:rPr lang="zh-CN" altLang="en-US" sz="3200" b="1">
                <a:solidFill>
                  <a:srgbClr val="121FC8"/>
                </a:solidFill>
                <a:latin typeface="楷体" panose="02010609060101010101" pitchFamily="49" charset="-122"/>
                <a:ea typeface="楷体" panose="02010609060101010101" pitchFamily="49" charset="-122"/>
                <a:sym typeface="Arial" panose="020B0604020202020204" pitchFamily="34" charset="0"/>
              </a:rPr>
              <a:t>经济总量平衡</a:t>
            </a:r>
            <a:r>
              <a:rPr lang="en-US" altLang="zh-CN" sz="3200" b="1">
                <a:solidFill>
                  <a:srgbClr val="121FC8"/>
                </a:solidFill>
                <a:latin typeface="楷体" panose="02010609060101010101" pitchFamily="49" charset="-122"/>
                <a:ea typeface="楷体" panose="02010609060101010101" pitchFamily="49" charset="-122"/>
                <a:sym typeface="Arial" panose="020B0604020202020204" pitchFamily="34" charset="0"/>
              </a:rPr>
              <a:t>        </a:t>
            </a: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经济结构协调</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p>
            <a:pPr algn="just">
              <a:lnSpc>
                <a:spcPct val="150000"/>
              </a:lnSpc>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生产力布局优化</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p>
            <a:pPr algn="just">
              <a:lnSpc>
                <a:spcPct val="150000"/>
              </a:lnSpc>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减缓经济周期性波动</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p>
            <a:pPr algn="just">
              <a:lnSpc>
                <a:spcPct val="150000"/>
              </a:lnSpc>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实现经济持续健康发展</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custDataLst>
              <p:tags r:id="rId1"/>
            </p:custDataLst>
          </p:nvPr>
        </p:nvGrpSpPr>
        <p:grpSpPr>
          <a:xfrm>
            <a:off x="1525642" y="1985241"/>
            <a:ext cx="9447926" cy="3691024"/>
            <a:chOff x="947157" y="2100811"/>
            <a:chExt cx="9447926" cy="3691024"/>
          </a:xfrm>
        </p:grpSpPr>
        <p:sp>
          <p:nvSpPr>
            <p:cNvPr id="6" name="Shape 733"/>
            <p:cNvSpPr/>
            <p:nvPr>
              <p:custDataLst>
                <p:tags r:id="rId2"/>
              </p:custDataLst>
            </p:nvPr>
          </p:nvSpPr>
          <p:spPr>
            <a:xfrm rot="16200000" flipV="1">
              <a:off x="2661393" y="3812802"/>
              <a:ext cx="972865" cy="1129820"/>
            </a:xfrm>
            <a:prstGeom prst="line">
              <a:avLst/>
            </a:prstGeom>
            <a:noFill/>
            <a:ln w="63500" cap="flat">
              <a:solidFill>
                <a:schemeClr val="bg1">
                  <a:lumMod val="85000"/>
                </a:schemeClr>
              </a:solidFill>
              <a:prstDash val="solid"/>
              <a:miter lim="400000"/>
            </a:ln>
            <a:effectLst/>
          </p:spPr>
          <p:txBody>
            <a:bodyPr wrap="square" lIns="25400" tIns="25400" rIns="25400" bIns="25400" numCol="1" anchor="ctr">
              <a:noAutofit/>
            </a:bodyPr>
            <a:lstStyle/>
            <a:p>
              <a:pPr>
                <a:defRPr sz="1200">
                  <a:solidFill>
                    <a:srgbClr val="000000"/>
                  </a:solidFill>
                  <a:latin typeface="Helvetica"/>
                  <a:ea typeface="Helvetica"/>
                  <a:cs typeface="Helvetica"/>
                  <a:sym typeface="Helvetica"/>
                </a:defRPr>
              </a:pPr>
              <a:endParaRPr sz="600">
                <a:latin typeface="Arial" panose="020B0604020202020204" pitchFamily="34" charset="0"/>
                <a:cs typeface="Arial" panose="020B0604020202020204" pitchFamily="34" charset="0"/>
              </a:endParaRPr>
            </a:p>
          </p:txBody>
        </p:sp>
        <p:sp>
          <p:nvSpPr>
            <p:cNvPr id="9" name="Shape 736"/>
            <p:cNvSpPr/>
            <p:nvPr>
              <p:custDataLst>
                <p:tags r:id="rId3"/>
              </p:custDataLst>
            </p:nvPr>
          </p:nvSpPr>
          <p:spPr>
            <a:xfrm rot="16200000" flipH="1" flipV="1">
              <a:off x="2670442" y="2660269"/>
              <a:ext cx="1065154" cy="1240205"/>
            </a:xfrm>
            <a:prstGeom prst="line">
              <a:avLst/>
            </a:prstGeom>
            <a:noFill/>
            <a:ln w="63500" cap="flat">
              <a:solidFill>
                <a:schemeClr val="bg1">
                  <a:lumMod val="85000"/>
                </a:schemeClr>
              </a:solidFill>
              <a:prstDash val="solid"/>
              <a:miter lim="400000"/>
            </a:ln>
            <a:effectLst/>
          </p:spPr>
          <p:txBody>
            <a:bodyPr wrap="square" lIns="25400" tIns="25400" rIns="25400" bIns="25400" numCol="1" anchor="ctr">
              <a:noAutofit/>
            </a:bodyPr>
            <a:lstStyle/>
            <a:p>
              <a:pPr>
                <a:defRPr sz="1200">
                  <a:solidFill>
                    <a:srgbClr val="000000"/>
                  </a:solidFill>
                  <a:latin typeface="Helvetica"/>
                  <a:ea typeface="Helvetica"/>
                  <a:cs typeface="Helvetica"/>
                  <a:sym typeface="Helvetica"/>
                </a:defRPr>
              </a:pPr>
              <a:endParaRPr sz="600">
                <a:latin typeface="Arial" panose="020B0604020202020204" pitchFamily="34" charset="0"/>
                <a:cs typeface="Arial" panose="020B0604020202020204" pitchFamily="34" charset="0"/>
              </a:endParaRPr>
            </a:p>
          </p:txBody>
        </p:sp>
        <p:sp>
          <p:nvSpPr>
            <p:cNvPr id="11" name="Shape 738"/>
            <p:cNvSpPr/>
            <p:nvPr>
              <p:custDataLst>
                <p:tags r:id="rId4"/>
              </p:custDataLst>
            </p:nvPr>
          </p:nvSpPr>
          <p:spPr>
            <a:xfrm rot="16200000">
              <a:off x="6050728" y="4197197"/>
              <a:ext cx="475254" cy="723916"/>
            </a:xfrm>
            <a:prstGeom prst="line">
              <a:avLst/>
            </a:prstGeom>
            <a:noFill/>
            <a:ln w="63500" cap="flat">
              <a:solidFill>
                <a:schemeClr val="bg1">
                  <a:lumMod val="85000"/>
                </a:schemeClr>
              </a:solidFill>
              <a:prstDash val="solid"/>
              <a:miter lim="400000"/>
            </a:ln>
            <a:effectLst/>
          </p:spPr>
          <p:txBody>
            <a:bodyPr wrap="square" lIns="25400" tIns="25400" rIns="25400" bIns="25400" numCol="1" anchor="ctr">
              <a:noAutofit/>
            </a:bodyPr>
            <a:lstStyle/>
            <a:p>
              <a:pPr>
                <a:defRPr sz="1200">
                  <a:solidFill>
                    <a:srgbClr val="000000"/>
                  </a:solidFill>
                  <a:latin typeface="Helvetica"/>
                  <a:ea typeface="Helvetica"/>
                  <a:cs typeface="Helvetica"/>
                  <a:sym typeface="Helvetica"/>
                </a:defRPr>
              </a:pPr>
              <a:endParaRPr sz="600">
                <a:latin typeface="Arial" panose="020B0604020202020204" pitchFamily="34" charset="0"/>
                <a:cs typeface="Arial" panose="020B0604020202020204" pitchFamily="34" charset="0"/>
              </a:endParaRPr>
            </a:p>
          </p:txBody>
        </p:sp>
        <p:sp>
          <p:nvSpPr>
            <p:cNvPr id="16" name="Shape 742"/>
            <p:cNvSpPr/>
            <p:nvPr>
              <p:custDataLst>
                <p:tags r:id="rId5"/>
              </p:custDataLst>
            </p:nvPr>
          </p:nvSpPr>
          <p:spPr>
            <a:xfrm rot="16200000" flipV="1">
              <a:off x="6050728" y="4713945"/>
              <a:ext cx="475254" cy="723915"/>
            </a:xfrm>
            <a:prstGeom prst="line">
              <a:avLst/>
            </a:prstGeom>
            <a:noFill/>
            <a:ln w="63500" cap="flat">
              <a:solidFill>
                <a:schemeClr val="bg1">
                  <a:lumMod val="85000"/>
                </a:schemeClr>
              </a:solidFill>
              <a:prstDash val="solid"/>
              <a:miter lim="400000"/>
            </a:ln>
            <a:effectLst/>
          </p:spPr>
          <p:txBody>
            <a:bodyPr wrap="square" lIns="25400" tIns="25400" rIns="25400" bIns="25400" numCol="1" anchor="ctr">
              <a:noAutofit/>
            </a:bodyPr>
            <a:lstStyle/>
            <a:p>
              <a:pPr>
                <a:defRPr sz="1200">
                  <a:solidFill>
                    <a:srgbClr val="000000"/>
                  </a:solidFill>
                  <a:latin typeface="Helvetica"/>
                  <a:ea typeface="Helvetica"/>
                  <a:cs typeface="Helvetica"/>
                  <a:sym typeface="Helvetica"/>
                </a:defRPr>
              </a:pPr>
              <a:endParaRPr sz="600">
                <a:latin typeface="Arial" panose="020B0604020202020204" pitchFamily="34" charset="0"/>
                <a:cs typeface="Arial" panose="020B0604020202020204" pitchFamily="34" charset="0"/>
              </a:endParaRPr>
            </a:p>
          </p:txBody>
        </p:sp>
        <p:sp>
          <p:nvSpPr>
            <p:cNvPr id="76" name="矩形 75"/>
            <p:cNvSpPr/>
            <p:nvPr>
              <p:custDataLst>
                <p:tags r:id="rId6"/>
              </p:custDataLst>
            </p:nvPr>
          </p:nvSpPr>
          <p:spPr>
            <a:xfrm>
              <a:off x="947157" y="2911390"/>
              <a:ext cx="1656080" cy="19019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algn="ctr"/>
              <a:r>
                <a:rPr lang="zh-CN" altLang="en-US" sz="3200" b="1">
                  <a:latin typeface="楷体" panose="02010609060101010101" pitchFamily="49" charset="-122"/>
                  <a:ea typeface="楷体" panose="02010609060101010101" pitchFamily="49" charset="-122"/>
                </a:rPr>
                <a:t>更好发挥政府</a:t>
              </a:r>
              <a:endParaRPr lang="en-US" altLang="zh-CN" sz="3200" b="1">
                <a:latin typeface="楷体" panose="02010609060101010101" pitchFamily="49" charset="-122"/>
                <a:ea typeface="楷体" panose="02010609060101010101" pitchFamily="49" charset="-122"/>
              </a:endParaRPr>
            </a:p>
            <a:p>
              <a:pPr algn="ctr"/>
              <a:r>
                <a:rPr lang="zh-CN" altLang="en-US" sz="3200" b="1">
                  <a:latin typeface="楷体" panose="02010609060101010101" pitchFamily="49" charset="-122"/>
                  <a:ea typeface="楷体" panose="02010609060101010101" pitchFamily="49" charset="-122"/>
                </a:rPr>
                <a:t>作用</a:t>
              </a:r>
              <a:endParaRPr lang="zh-CN" altLang="en-US" sz="3200" b="1">
                <a:latin typeface="楷体" panose="02010609060101010101" pitchFamily="49" charset="-122"/>
                <a:ea typeface="楷体" panose="02010609060101010101" pitchFamily="49" charset="-122"/>
              </a:endParaRPr>
            </a:p>
          </p:txBody>
        </p:sp>
        <p:sp>
          <p:nvSpPr>
            <p:cNvPr id="78" name="矩形 77"/>
            <p:cNvSpPr/>
            <p:nvPr>
              <p:custDataLst>
                <p:tags r:id="rId7"/>
              </p:custDataLst>
            </p:nvPr>
          </p:nvSpPr>
          <p:spPr>
            <a:xfrm>
              <a:off x="3712737" y="2100811"/>
              <a:ext cx="4083410" cy="1014673"/>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algn="ctr"/>
              <a:r>
                <a:rPr lang="zh-CN" altLang="en-US" sz="2800" b="1">
                  <a:latin typeface="楷体" panose="02010609060101010101" pitchFamily="49" charset="-122"/>
                  <a:ea typeface="楷体" panose="02010609060101010101" pitchFamily="49" charset="-122"/>
                </a:rPr>
                <a:t>社会主义市场经济体制</a:t>
              </a:r>
              <a:endParaRPr lang="en-US" altLang="zh-CN" sz="2800" b="1">
                <a:latin typeface="楷体" panose="02010609060101010101" pitchFamily="49" charset="-122"/>
                <a:ea typeface="楷体" panose="02010609060101010101" pitchFamily="49" charset="-122"/>
              </a:endParaRPr>
            </a:p>
            <a:p>
              <a:pPr algn="ctr"/>
              <a:r>
                <a:rPr lang="zh-CN" altLang="en-US" sz="2800" b="1">
                  <a:latin typeface="楷体" panose="02010609060101010101" pitchFamily="49" charset="-122"/>
                  <a:ea typeface="楷体" panose="02010609060101010101" pitchFamily="49" charset="-122"/>
                </a:rPr>
                <a:t>的基本特征</a:t>
              </a:r>
              <a:endParaRPr lang="zh-CN" altLang="en-US" sz="2800" b="1">
                <a:latin typeface="楷体" panose="02010609060101010101" pitchFamily="49" charset="-122"/>
                <a:ea typeface="楷体" panose="02010609060101010101" pitchFamily="49" charset="-122"/>
              </a:endParaRPr>
            </a:p>
          </p:txBody>
        </p:sp>
        <p:sp>
          <p:nvSpPr>
            <p:cNvPr id="80" name="矩形 79"/>
            <p:cNvSpPr/>
            <p:nvPr>
              <p:custDataLst>
                <p:tags r:id="rId8"/>
              </p:custDataLst>
            </p:nvPr>
          </p:nvSpPr>
          <p:spPr>
            <a:xfrm>
              <a:off x="3712737" y="4297099"/>
              <a:ext cx="2218147" cy="1112584"/>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algn="ctr"/>
              <a:r>
                <a:rPr lang="zh-CN" altLang="en-US" sz="2800" b="1">
                  <a:latin typeface="楷体" panose="02010609060101010101" pitchFamily="49" charset="-122"/>
                  <a:ea typeface="楷体" panose="02010609060101010101" pitchFamily="49" charset="-122"/>
                </a:rPr>
                <a:t>我国政府的经济职能</a:t>
              </a:r>
              <a:endParaRPr lang="zh-CN" altLang="en-US" sz="2800" b="1">
                <a:latin typeface="楷体" panose="02010609060101010101" pitchFamily="49" charset="-122"/>
                <a:ea typeface="楷体" panose="02010609060101010101" pitchFamily="49" charset="-122"/>
              </a:endParaRPr>
            </a:p>
          </p:txBody>
        </p:sp>
        <p:sp>
          <p:nvSpPr>
            <p:cNvPr id="82" name="矩形 81"/>
            <p:cNvSpPr/>
            <p:nvPr>
              <p:custDataLst>
                <p:tags r:id="rId9"/>
              </p:custDataLst>
            </p:nvPr>
          </p:nvSpPr>
          <p:spPr>
            <a:xfrm>
              <a:off x="6627437" y="3934869"/>
              <a:ext cx="2114834" cy="60540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91443" tIns="45720" rIns="91443" bIns="45720" rtlCol="0" anchor="ctr"/>
            <a:lstStyle/>
            <a:p>
              <a:pPr algn="ctr"/>
              <a:r>
                <a:rPr lang="zh-CN" altLang="en-US" sz="2800" b="1">
                  <a:latin typeface="楷体" panose="02010609060101010101" pitchFamily="49" charset="-122"/>
                  <a:ea typeface="楷体" panose="02010609060101010101" pitchFamily="49" charset="-122"/>
                </a:rPr>
                <a:t>内容</a:t>
              </a:r>
              <a:endParaRPr lang="zh-CN" altLang="en-US" sz="2800" b="1">
                <a:latin typeface="楷体" panose="02010609060101010101" pitchFamily="49" charset="-122"/>
                <a:ea typeface="楷体" panose="02010609060101010101" pitchFamily="49" charset="-122"/>
              </a:endParaRPr>
            </a:p>
          </p:txBody>
        </p:sp>
        <p:sp>
          <p:nvSpPr>
            <p:cNvPr id="84" name="矩形 83"/>
            <p:cNvSpPr/>
            <p:nvPr>
              <p:custDataLst>
                <p:tags r:id="rId10"/>
              </p:custDataLst>
            </p:nvPr>
          </p:nvSpPr>
          <p:spPr>
            <a:xfrm>
              <a:off x="6627437" y="5066137"/>
              <a:ext cx="3767646" cy="7256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43" tIns="45720" rIns="91443" bIns="45720" rtlCol="0" anchor="ctr"/>
            <a:lstStyle/>
            <a:p>
              <a:pPr algn="ctr"/>
              <a:r>
                <a:rPr lang="zh-CN" altLang="en-US" sz="2800" b="1">
                  <a:latin typeface="楷体" panose="02010609060101010101" pitchFamily="49" charset="-122"/>
                  <a:ea typeface="楷体" panose="02010609060101010101" pitchFamily="49" charset="-122"/>
                </a:rPr>
                <a:t>宏观调控的目标及手段</a:t>
              </a:r>
              <a:endParaRPr lang="zh-CN" altLang="en-US" sz="2800" b="1">
                <a:latin typeface="楷体" panose="02010609060101010101" pitchFamily="49" charset="-122"/>
                <a:ea typeface="楷体" panose="02010609060101010101" pitchFamily="49" charset="-122"/>
              </a:endParaRPr>
            </a:p>
          </p:txBody>
        </p:sp>
      </p:grpSp>
      <p:sp>
        <p:nvSpPr>
          <p:cNvPr id="24" name="文本框 23"/>
          <p:cNvSpPr txBox="1"/>
          <p:nvPr>
            <p:custDataLst>
              <p:tags r:id="rId11"/>
            </p:custDataLst>
          </p:nvPr>
        </p:nvSpPr>
        <p:spPr>
          <a:xfrm>
            <a:off x="890270" y="519430"/>
            <a:ext cx="1924050" cy="583565"/>
          </a:xfrm>
          <a:prstGeom prst="rect">
            <a:avLst/>
          </a:prstGeom>
          <a:noFill/>
        </p:spPr>
        <p:txBody>
          <a:bodyPr wrap="square" rtlCol="0" anchor="t">
            <a:spAutoFit/>
            <a:scene3d>
              <a:camera prst="orthographicFront"/>
              <a:lightRig rig="threePt" dir="t"/>
            </a:scene3d>
          </a:bodyPr>
          <a:lstStyle/>
          <a:p>
            <a:r>
              <a:rPr lang="zh-CN" altLang="zh-CN" sz="3200" b="1">
                <a:solidFill>
                  <a:schemeClr val="accent1"/>
                </a:solidFill>
                <a:effectLst>
                  <a:outerShdw blurRad="38100" dist="25400" dir="5400000" algn="ctr" rotWithShape="0">
                    <a:srgbClr val="6E747A">
                      <a:alpha val="43000"/>
                    </a:srgbClr>
                  </a:outerShdw>
                </a:effectLst>
              </a:rPr>
              <a:t>本课内容：</a:t>
            </a:r>
            <a:endParaRPr lang="zh-CN" altLang="zh-CN" sz="3200" b="1">
              <a:solidFill>
                <a:schemeClr val="accent1"/>
              </a:solidFill>
              <a:effectLst>
                <a:outerShdw blurRad="38100" dist="25400" dir="5400000" algn="ctr" rotWithShape="0">
                  <a:srgbClr val="6E747A">
                    <a:alpha val="43000"/>
                  </a:srgbClr>
                </a:outerShdw>
              </a:effectLst>
            </a:endParaRPr>
          </a:p>
        </p:txBody>
      </p:sp>
    </p:spTree>
    <p:custDataLst>
      <p:tags r:id="rId1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5770" y="261620"/>
            <a:ext cx="6786880" cy="912495"/>
          </a:xfrm>
        </p:spPr>
        <p:style>
          <a:lnRef idx="2">
            <a:schemeClr val="accent1"/>
          </a:lnRef>
          <a:fillRef idx="0">
            <a:srgbClr val="FFFFFF"/>
          </a:fillRef>
          <a:effectRef idx="0">
            <a:srgbClr val="FFFFFF"/>
          </a:effectRef>
          <a:fontRef idx="minor">
            <a:schemeClr val="tx1"/>
          </a:fontRef>
        </p:style>
        <p:txBody>
          <a:bodyPr/>
          <a:p>
            <a:pPr marL="742950" indent="-742950">
              <a:buFont typeface="+mj-ea"/>
              <a:buAutoNum type="circleNumDbPlain" startAt="2"/>
            </a:pPr>
            <a:r>
              <a:rPr lang="zh-CN" altLang="en-US" sz="3600" b="1"/>
              <a:t>宏观调控最常用的经济手段</a:t>
            </a:r>
            <a:endParaRPr lang="zh-CN" altLang="en-US" sz="3600" b="1"/>
          </a:p>
        </p:txBody>
      </p:sp>
      <p:sp>
        <p:nvSpPr>
          <p:cNvPr id="3" name="内容占位符 2"/>
          <p:cNvSpPr>
            <a:spLocks noGrp="1"/>
          </p:cNvSpPr>
          <p:nvPr>
            <p:ph idx="1"/>
          </p:nvPr>
        </p:nvSpPr>
        <p:spPr>
          <a:xfrm>
            <a:off x="838200" y="1546860"/>
            <a:ext cx="10515600" cy="4351338"/>
          </a:xfrm>
        </p:spPr>
        <p:style>
          <a:lnRef idx="2">
            <a:schemeClr val="accent1"/>
          </a:lnRef>
          <a:fillRef idx="0">
            <a:srgbClr val="FFFFFF"/>
          </a:fillRef>
          <a:effectRef idx="0">
            <a:srgbClr val="FFFFFF"/>
          </a:effectRef>
          <a:fontRef idx="minor">
            <a:schemeClr val="tx1"/>
          </a:fontRef>
        </p:style>
        <p:txBody>
          <a:bodyPr/>
          <a:p>
            <a:r>
              <a:rPr lang="zh-CN" altLang="en-US" sz="3200" b="1" u="sng">
                <a:solidFill>
                  <a:srgbClr val="FF0000"/>
                </a:solidFill>
              </a:rPr>
              <a:t>财政政策</a:t>
            </a:r>
            <a:r>
              <a:rPr lang="zh-CN" altLang="en-US" sz="3200" b="1" u="sng"/>
              <a:t>和</a:t>
            </a:r>
            <a:r>
              <a:rPr lang="zh-CN" altLang="en-US" sz="3200" b="1" u="sng">
                <a:solidFill>
                  <a:srgbClr val="FF0000"/>
                </a:solidFill>
              </a:rPr>
              <a:t>货币政策</a:t>
            </a:r>
            <a:r>
              <a:rPr lang="zh-CN" altLang="en-US" sz="3200" b="1" u="sng"/>
              <a:t>是</a:t>
            </a:r>
            <a:r>
              <a:rPr lang="zh-CN" altLang="en-US" sz="3200" b="1" u="sng">
                <a:sym typeface="+mn-ea"/>
              </a:rPr>
              <a:t>宏观调控最常用的经济手段</a:t>
            </a:r>
            <a:endParaRPr lang="zh-CN" altLang="en-US" sz="3200" b="1" u="sng">
              <a:sym typeface="+mn-ea"/>
            </a:endParaRPr>
          </a:p>
          <a:p>
            <a:r>
              <a:rPr lang="zh-CN" altLang="en-US" sz="3200" b="1">
                <a:sym typeface="+mn-ea"/>
              </a:rPr>
              <a:t>（其他手段：行政手段和法律手段）</a:t>
            </a:r>
            <a:endParaRPr lang="zh-CN" altLang="en-US" sz="3200" b="1">
              <a:sym typeface="+mn-ea"/>
            </a:endParaRPr>
          </a:p>
          <a:p>
            <a:pPr marL="0" indent="0">
              <a:buNone/>
            </a:pPr>
            <a:r>
              <a:rPr lang="en-US" altLang="zh-CN" sz="3200" b="1"/>
              <a:t>        </a:t>
            </a:r>
            <a:endParaRPr lang="en-US" altLang="zh-CN" sz="3200" b="1"/>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61290" y="21590"/>
            <a:ext cx="6555740"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algn="ctr">
              <a:defRPr/>
            </a:pPr>
            <a:r>
              <a:rPr lang="zh-CN" altLang="en-US" sz="3600" b="1" u="sng" kern="0">
                <a:solidFill>
                  <a:schemeClr val="tx1"/>
                </a:solidFill>
                <a:latin typeface="楷体" panose="02010609060101010101" pitchFamily="49" charset="-122"/>
                <a:ea typeface="楷体" panose="02010609060101010101" pitchFamily="49" charset="-122"/>
              </a:rPr>
              <a:t>财政</a:t>
            </a:r>
            <a:r>
              <a:rPr lang="zh-CN" altLang="en-US" sz="3600" b="1" kern="0">
                <a:solidFill>
                  <a:schemeClr val="tx1"/>
                </a:solidFill>
                <a:latin typeface="楷体" panose="02010609060101010101" pitchFamily="49" charset="-122"/>
                <a:ea typeface="楷体" panose="02010609060101010101" pitchFamily="49" charset="-122"/>
              </a:rPr>
              <a:t>政策：</a:t>
            </a:r>
            <a:r>
              <a:rPr lang="zh-CN" altLang="en-US" sz="3600" kern="0">
                <a:solidFill>
                  <a:schemeClr val="tx1"/>
                </a:solidFill>
                <a:latin typeface="楷体" panose="02010609060101010101" pitchFamily="49" charset="-122"/>
                <a:ea typeface="楷体" panose="02010609060101010101" pitchFamily="49" charset="-122"/>
              </a:rPr>
              <a:t>国家的收入和支出</a:t>
            </a:r>
            <a:endParaRPr lang="zh-CN" altLang="en-US" sz="3600" b="1" kern="0">
              <a:solidFill>
                <a:schemeClr val="tx1"/>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endParaRPr>
          </a:p>
        </p:txBody>
      </p:sp>
      <p:sp>
        <p:nvSpPr>
          <p:cNvPr id="10" name="文本框 9"/>
          <p:cNvSpPr txBox="1"/>
          <p:nvPr>
            <p:custDataLst>
              <p:tags r:id="rId2"/>
            </p:custDataLst>
          </p:nvPr>
        </p:nvSpPr>
        <p:spPr>
          <a:xfrm>
            <a:off x="335960" y="886160"/>
            <a:ext cx="11659503" cy="1512570"/>
          </a:xfrm>
          <a:prstGeom prst="rect">
            <a:avLst/>
          </a:prstGeom>
          <a:solidFill>
            <a:schemeClr val="bg1"/>
          </a:solidFill>
        </p:spPr>
        <p:style>
          <a:lnRef idx="2">
            <a:schemeClr val="accent1"/>
          </a:lnRef>
          <a:fillRef idx="0">
            <a:srgbClr val="FFFFFF"/>
          </a:fillRef>
          <a:effectRef idx="0">
            <a:srgbClr val="FFFFFF"/>
          </a:effectRef>
          <a:fontRef idx="minor">
            <a:schemeClr val="tx1"/>
          </a:fontRef>
        </p:style>
        <p:txBody>
          <a:bodyPr>
            <a:spAutoFit/>
          </a:bodyPr>
          <a:lstStyle/>
          <a:p>
            <a:pPr marL="457200" indent="-457200">
              <a:lnSpc>
                <a:spcPct val="110000"/>
              </a:lnSpc>
              <a:buFont typeface="Wingdings" panose="05000000000000000000"/>
              <a:buChar char="l"/>
              <a:defRPr/>
            </a:pPr>
            <a:r>
              <a:rPr lang="zh-CN" altLang="en-US" sz="2800" b="1" kern="0">
                <a:solidFill>
                  <a:srgbClr val="FF0000"/>
                </a:solidFill>
                <a:latin typeface="楷体" panose="02010609060101010101" pitchFamily="49" charset="-122"/>
                <a:ea typeface="楷体" panose="02010609060101010101" pitchFamily="49" charset="-122"/>
              </a:rPr>
              <a:t>财政收入包括：</a:t>
            </a:r>
            <a:r>
              <a:rPr lang="zh-CN" altLang="en-US" sz="2800" b="1" kern="0">
                <a:latin typeface="楷体" panose="02010609060101010101" pitchFamily="49" charset="-122"/>
                <a:ea typeface="楷体" panose="02010609060101010101" pitchFamily="49" charset="-122"/>
              </a:rPr>
              <a:t>税收（最主要）、利润、债务（国债）、其他。</a:t>
            </a:r>
            <a:endParaRPr lang="zh-CN" altLang="en-US" sz="2800" b="1" kern="0">
              <a:latin typeface="楷体" panose="02010609060101010101" pitchFamily="49" charset="-122"/>
              <a:ea typeface="楷体" panose="02010609060101010101" pitchFamily="49" charset="-122"/>
            </a:endParaRPr>
          </a:p>
          <a:p>
            <a:pPr marL="457200" indent="-457200">
              <a:lnSpc>
                <a:spcPct val="110000"/>
              </a:lnSpc>
              <a:buFont typeface="Wingdings" panose="05000000000000000000"/>
              <a:buChar char="l"/>
              <a:defRPr/>
            </a:pPr>
            <a:r>
              <a:rPr lang="zh-CN" altLang="en-US" sz="2800" b="1" kern="0">
                <a:solidFill>
                  <a:schemeClr val="accent1"/>
                </a:solidFill>
                <a:latin typeface="楷体" panose="02010609060101010101" pitchFamily="49" charset="-122"/>
                <a:ea typeface="楷体" panose="02010609060101010101" pitchFamily="49" charset="-122"/>
              </a:rPr>
              <a:t>财政支出包括：</a:t>
            </a:r>
            <a:r>
              <a:rPr lang="zh-CN" altLang="en-US" sz="2800" b="1" kern="0">
                <a:latin typeface="楷体" panose="02010609060101010101" pitchFamily="49" charset="-122"/>
                <a:ea typeface="楷体" panose="02010609060101010101" pitchFamily="49" charset="-122"/>
              </a:rPr>
              <a:t>经济建设支出、科教文卫事业支出、行政管理和国防支出、社会保障支出、债务支出。</a:t>
            </a:r>
            <a:endParaRPr lang="zh-CN" altLang="en-US" sz="2800" b="1" kern="0">
              <a:solidFill>
                <a:schemeClr val="accent2"/>
              </a:solidFill>
              <a:latin typeface="楷体" panose="02010609060101010101" pitchFamily="49" charset="-122"/>
              <a:ea typeface="楷体" panose="02010609060101010101" pitchFamily="49" charset="-122"/>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319162" y="2400962"/>
            <a:ext cx="2449151" cy="199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custDataLst>
              <p:tags r:id="rId5"/>
            </p:custDataLst>
          </p:nvPr>
        </p:nvSpPr>
        <p:spPr>
          <a:xfrm>
            <a:off x="2847264" y="2400962"/>
            <a:ext cx="8981440" cy="460375"/>
          </a:xfrm>
          <a:prstGeom prst="rect">
            <a:avLst/>
          </a:prstGeom>
          <a:noFill/>
        </p:spPr>
        <p:txBody>
          <a:bodyPr wrap="none">
            <a:spAutoFit/>
          </a:bodyPr>
          <a:lstStyle/>
          <a:p>
            <a:pPr>
              <a:defRPr/>
            </a:pPr>
            <a:r>
              <a:rPr lang="en-US" altLang="zh-CN" sz="2400" b="1" kern="0" spc="15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当</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经济滞缓、社会总需求</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不足</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时，国家财政如何</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刺激</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需求？</a:t>
            </a:r>
            <a:endPar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6" name="文本框 15"/>
          <p:cNvSpPr txBox="1"/>
          <p:nvPr>
            <p:custDataLst>
              <p:tags r:id="rId6"/>
            </p:custDataLst>
          </p:nvPr>
        </p:nvSpPr>
        <p:spPr>
          <a:xfrm>
            <a:off x="3247057" y="2862907"/>
            <a:ext cx="6712487" cy="1531620"/>
          </a:xfrm>
          <a:prstGeom prst="rect">
            <a:avLst/>
          </a:prstGeom>
          <a:solidFill>
            <a:schemeClr val="accent5">
              <a:lumMod val="20000"/>
              <a:lumOff val="80000"/>
            </a:schemeClr>
          </a:solidFill>
        </p:spPr>
        <p:txBody>
          <a:bodyPr>
            <a:spAutoFit/>
          </a:bodyPr>
          <a:lstStyle/>
          <a:p>
            <a:pPr>
              <a:lnSpc>
                <a:spcPct val="120000"/>
              </a:lnSpc>
              <a:defRPr/>
            </a:pPr>
            <a:r>
              <a:rPr lang="zh-CN" altLang="en-US" sz="2495" b="1" kern="0" spc="150">
                <a:solidFill>
                  <a:srgbClr val="FF0000"/>
                </a:solidFill>
              </a:rPr>
              <a:t>（积极的</a:t>
            </a:r>
            <a:r>
              <a:rPr lang="en-US" altLang="zh-CN" sz="2495" b="1" kern="0" spc="150"/>
              <a:t>/</a:t>
            </a:r>
            <a:r>
              <a:rPr lang="zh-CN" altLang="en-US" sz="2495" b="1" kern="0" spc="150">
                <a:solidFill>
                  <a:srgbClr val="FF0000"/>
                </a:solidFill>
              </a:rPr>
              <a:t>扩张性）财政政策：</a:t>
            </a:r>
            <a:r>
              <a:rPr lang="zh-CN" altLang="en-US" sz="2800" b="1" kern="0">
                <a:solidFill>
                  <a:srgbClr val="FF00FF"/>
                </a:solidFill>
                <a:latin typeface="楷体" panose="02010609060101010101" pitchFamily="49" charset="-122"/>
                <a:ea typeface="楷体" panose="02010609060101010101" pitchFamily="49" charset="-122"/>
                <a:sym typeface="+mn-ea"/>
              </a:rPr>
              <a:t>增支减收</a:t>
            </a:r>
            <a:endParaRPr lang="zh-CN" altLang="en-US" sz="2495" b="1" kern="0" spc="150">
              <a:solidFill>
                <a:srgbClr val="FF0000"/>
              </a:solidFill>
              <a:latin typeface="楷体" panose="02010609060101010101" pitchFamily="49" charset="-122"/>
              <a:ea typeface="楷体" panose="02010609060101010101" pitchFamily="49" charset="-122"/>
            </a:endParaRPr>
          </a:p>
          <a:p>
            <a:pPr>
              <a:lnSpc>
                <a:spcPct val="120000"/>
              </a:lnSpc>
              <a:defRPr/>
            </a:pPr>
            <a:r>
              <a:rPr lang="zh-CN" altLang="en-US" sz="2495" b="1" kern="0">
                <a:latin typeface="楷体" panose="02010609060101010101" pitchFamily="49" charset="-122"/>
                <a:ea typeface="楷体" panose="02010609060101010101" pitchFamily="49" charset="-122"/>
                <a:sym typeface="+mn-ea"/>
              </a:rPr>
              <a:t>①增发国债，增加支出</a:t>
            </a:r>
            <a:r>
              <a:rPr lang="zh-CN" altLang="en-US" sz="2495" b="1" kern="0">
                <a:solidFill>
                  <a:srgbClr val="FF0000"/>
                </a:solidFill>
                <a:latin typeface="楷体" panose="02010609060101010101" pitchFamily="49" charset="-122"/>
                <a:ea typeface="楷体" panose="02010609060101010101" pitchFamily="49" charset="-122"/>
                <a:sym typeface="+mn-ea"/>
              </a:rPr>
              <a:t>（增支出）</a:t>
            </a:r>
            <a:endParaRPr lang="zh-CN" altLang="en-US" sz="2495" b="1" kern="0">
              <a:solidFill>
                <a:srgbClr val="FF0000"/>
              </a:solidFill>
              <a:latin typeface="楷体" panose="02010609060101010101" pitchFamily="49" charset="-122"/>
              <a:ea typeface="楷体" panose="02010609060101010101" pitchFamily="49" charset="-122"/>
              <a:sym typeface="+mn-ea"/>
            </a:endParaRPr>
          </a:p>
          <a:p>
            <a:pPr>
              <a:lnSpc>
                <a:spcPct val="120000"/>
              </a:lnSpc>
              <a:defRPr/>
            </a:pPr>
            <a:r>
              <a:rPr lang="zh-CN" altLang="en-US" sz="2495" b="1" kern="0">
                <a:latin typeface="楷体" panose="02010609060101010101" pitchFamily="49" charset="-122"/>
                <a:ea typeface="楷体" panose="02010609060101010101" pitchFamily="49" charset="-122"/>
                <a:sym typeface="+mn-ea"/>
              </a:rPr>
              <a:t>②降低税率，减少税收</a:t>
            </a:r>
            <a:r>
              <a:rPr lang="zh-CN" altLang="en-US" sz="2495" b="1" kern="0">
                <a:solidFill>
                  <a:srgbClr val="FF0000"/>
                </a:solidFill>
                <a:latin typeface="楷体" panose="02010609060101010101" pitchFamily="49" charset="-122"/>
                <a:ea typeface="楷体" panose="02010609060101010101" pitchFamily="49" charset="-122"/>
                <a:sym typeface="+mn-ea"/>
              </a:rPr>
              <a:t>（减收入）</a:t>
            </a:r>
            <a:endParaRPr lang="zh-CN" altLang="en-US" sz="2495" b="1" kern="0" spc="150"/>
          </a:p>
        </p:txBody>
      </p:sp>
      <p:pic>
        <p:nvPicPr>
          <p:cNvPr id="17" name="图片 1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302364" y="4577985"/>
            <a:ext cx="2482747" cy="198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custDataLst>
              <p:tags r:id="rId9"/>
            </p:custDataLst>
          </p:nvPr>
        </p:nvSpPr>
        <p:spPr>
          <a:xfrm>
            <a:off x="3016924" y="4534310"/>
            <a:ext cx="8981440" cy="645160"/>
          </a:xfrm>
          <a:prstGeom prst="rect">
            <a:avLst/>
          </a:prstGeom>
          <a:noFill/>
        </p:spPr>
        <p:txBody>
          <a:bodyPr wrap="none">
            <a:spAutoFit/>
          </a:bodyPr>
          <a:lstStyle/>
          <a:p>
            <a:pPr>
              <a:lnSpc>
                <a:spcPct val="150000"/>
              </a:lnSpc>
              <a:defRPr/>
            </a:pPr>
            <a:r>
              <a:rPr lang="en-US" altLang="zh-CN" sz="2400" b="1" kern="0" spc="15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当</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经济过热、社会总需求</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过旺</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时，国家财政如何</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抑制</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需求？</a:t>
            </a:r>
            <a:endPar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9" name="文本框 18"/>
          <p:cNvSpPr txBox="1"/>
          <p:nvPr>
            <p:custDataLst>
              <p:tags r:id="rId10"/>
            </p:custDataLst>
          </p:nvPr>
        </p:nvSpPr>
        <p:spPr>
          <a:xfrm>
            <a:off x="3247057" y="5179354"/>
            <a:ext cx="6804876" cy="1476375"/>
          </a:xfrm>
          <a:prstGeom prst="rect">
            <a:avLst/>
          </a:prstGeom>
          <a:solidFill>
            <a:schemeClr val="accent6">
              <a:lumMod val="20000"/>
              <a:lumOff val="80000"/>
            </a:schemeClr>
          </a:solidFill>
        </p:spPr>
        <p:txBody>
          <a:bodyPr>
            <a:spAutoFit/>
          </a:bodyPr>
          <a:lstStyle/>
          <a:p>
            <a:pPr>
              <a:lnSpc>
                <a:spcPct val="120000"/>
              </a:lnSpc>
              <a:defRPr/>
            </a:pPr>
            <a:r>
              <a:rPr lang="zh-CN" altLang="en-US" sz="2495" b="1" kern="0" spc="150">
                <a:solidFill>
                  <a:srgbClr val="FF0000"/>
                </a:solidFill>
              </a:rPr>
              <a:t>（消极的</a:t>
            </a:r>
            <a:r>
              <a:rPr lang="en-US" altLang="zh-CN" sz="2495" b="1" kern="0" spc="150"/>
              <a:t>/</a:t>
            </a:r>
            <a:r>
              <a:rPr lang="zh-CN" altLang="en-US" sz="2495" b="1" kern="0" spc="150">
                <a:solidFill>
                  <a:srgbClr val="FF0000"/>
                </a:solidFill>
              </a:rPr>
              <a:t>紧缩性）财政政策：</a:t>
            </a:r>
            <a:r>
              <a:rPr lang="zh-CN" altLang="en-US" sz="2495" b="1" kern="0" spc="150">
                <a:solidFill>
                  <a:srgbClr val="FF00FF"/>
                </a:solidFill>
                <a:latin typeface="楷体" panose="02010609060101010101" pitchFamily="49" charset="-122"/>
                <a:ea typeface="楷体" panose="02010609060101010101" pitchFamily="49" charset="-122"/>
              </a:rPr>
              <a:t>减支增收</a:t>
            </a:r>
            <a:endParaRPr lang="zh-CN" altLang="en-US" sz="2495" b="1" kern="0" spc="150">
              <a:solidFill>
                <a:srgbClr val="FF0000"/>
              </a:solidFill>
              <a:latin typeface="楷体" panose="02010609060101010101" pitchFamily="49" charset="-122"/>
              <a:ea typeface="楷体" panose="02010609060101010101" pitchFamily="49" charset="-122"/>
            </a:endParaRPr>
          </a:p>
          <a:p>
            <a:pPr>
              <a:lnSpc>
                <a:spcPct val="120000"/>
              </a:lnSpc>
              <a:defRPr/>
            </a:pPr>
            <a:r>
              <a:rPr lang="zh-CN" altLang="en-US" sz="2495" b="1" kern="0">
                <a:latin typeface="楷体" panose="02010609060101010101" pitchFamily="49" charset="-122"/>
                <a:ea typeface="楷体" panose="02010609060101010101" pitchFamily="49" charset="-122"/>
                <a:sym typeface="+mn-ea"/>
              </a:rPr>
              <a:t>①减发国债，减少支出</a:t>
            </a:r>
            <a:r>
              <a:rPr lang="zh-CN" altLang="en-US" sz="2495" b="1" kern="0">
                <a:solidFill>
                  <a:srgbClr val="FF0000"/>
                </a:solidFill>
                <a:latin typeface="楷体" panose="02010609060101010101" pitchFamily="49" charset="-122"/>
                <a:ea typeface="楷体" panose="02010609060101010101" pitchFamily="49" charset="-122"/>
                <a:sym typeface="+mn-ea"/>
              </a:rPr>
              <a:t>（减支出）</a:t>
            </a:r>
            <a:endParaRPr lang="zh-CN" altLang="en-US" sz="2495" b="1" kern="0">
              <a:solidFill>
                <a:srgbClr val="FF0000"/>
              </a:solidFill>
              <a:latin typeface="楷体" panose="02010609060101010101" pitchFamily="49" charset="-122"/>
              <a:ea typeface="楷体" panose="02010609060101010101" pitchFamily="49" charset="-122"/>
              <a:sym typeface="+mn-ea"/>
            </a:endParaRPr>
          </a:p>
          <a:p>
            <a:pPr>
              <a:lnSpc>
                <a:spcPct val="120000"/>
              </a:lnSpc>
              <a:defRPr/>
            </a:pPr>
            <a:r>
              <a:rPr lang="zh-CN" altLang="en-US" sz="2495" b="1" kern="0">
                <a:latin typeface="楷体" panose="02010609060101010101" pitchFamily="49" charset="-122"/>
                <a:ea typeface="楷体" panose="02010609060101010101" pitchFamily="49" charset="-122"/>
                <a:sym typeface="+mn-ea"/>
              </a:rPr>
              <a:t>②提高税率，增加税收</a:t>
            </a:r>
            <a:r>
              <a:rPr lang="zh-CN" altLang="en-US" sz="2495" b="1" kern="0">
                <a:solidFill>
                  <a:srgbClr val="FF0000"/>
                </a:solidFill>
                <a:latin typeface="楷体" panose="02010609060101010101" pitchFamily="49" charset="-122"/>
                <a:ea typeface="楷体" panose="02010609060101010101" pitchFamily="49" charset="-122"/>
                <a:sym typeface="+mn-ea"/>
              </a:rPr>
              <a:t>（增收入）</a:t>
            </a:r>
            <a:r>
              <a:rPr lang="zh-CN" altLang="en-US" sz="2495" b="1" kern="0" spc="150">
                <a:solidFill>
                  <a:srgbClr val="FF0000"/>
                </a:solidFill>
              </a:rPr>
              <a:t>       </a:t>
            </a:r>
            <a:endParaRPr lang="zh-CN" altLang="en-US" sz="2495" b="1" kern="0" spc="150"/>
          </a:p>
        </p:txBody>
      </p:sp>
      <p:sp>
        <p:nvSpPr>
          <p:cNvPr id="2" name="文本框 1"/>
          <p:cNvSpPr txBox="1"/>
          <p:nvPr/>
        </p:nvSpPr>
        <p:spPr>
          <a:xfrm>
            <a:off x="7075805" y="82550"/>
            <a:ext cx="3411855" cy="645160"/>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spAutoFit/>
          </a:bodyPr>
          <a:p>
            <a:r>
              <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逆周期调节</a:t>
            </a:r>
            <a:endPar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endParaRPr>
          </a:p>
        </p:txBody>
      </p:sp>
    </p:spTree>
    <p:custDataLst>
      <p:tags r:id="rId1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47828" y="99553"/>
            <a:ext cx="11333621" cy="583565"/>
          </a:xfrm>
          <a:prstGeom prst="rect">
            <a:avLst/>
          </a:prstGeom>
        </p:spPr>
        <p:style>
          <a:lnRef idx="0">
            <a:srgbClr val="FFFFFF"/>
          </a:lnRef>
          <a:fillRef idx="1">
            <a:schemeClr val="accent1"/>
          </a:fillRef>
          <a:effectRef idx="0">
            <a:srgbClr val="FFFFFF"/>
          </a:effectRef>
          <a:fontRef idx="minor">
            <a:schemeClr val="lt1"/>
          </a:fontRef>
        </p:style>
        <p:txBody>
          <a:bodyPr>
            <a:spAutoFit/>
          </a:bodyPr>
          <a:lstStyle/>
          <a:p>
            <a:pPr algn="ctr">
              <a:defRPr/>
            </a:pPr>
            <a:r>
              <a:rPr lang="zh-CN" altLang="en-US" sz="3200" b="1" kern="0">
                <a:solidFill>
                  <a:schemeClr val="tx1"/>
                </a:solidFill>
                <a:latin typeface="楷体" panose="02010609060101010101" pitchFamily="49" charset="-122"/>
                <a:ea typeface="楷体" panose="02010609060101010101" pitchFamily="49" charset="-122"/>
              </a:rPr>
              <a:t>货币政策：央行（中国人民银行）调节货币供应量和信贷量</a:t>
            </a:r>
            <a:endParaRPr lang="zh-CN" altLang="en-US" sz="3200" b="1" kern="0">
              <a:solidFill>
                <a:schemeClr val="tx1"/>
              </a:solidFill>
              <a:latin typeface="楷体" panose="02010609060101010101" pitchFamily="49" charset="-122"/>
              <a:ea typeface="楷体" panose="02010609060101010101" pitchFamily="49" charset="-122"/>
            </a:endParaRPr>
          </a:p>
        </p:txBody>
      </p:sp>
      <p:sp>
        <p:nvSpPr>
          <p:cNvPr id="5" name="文本框 4"/>
          <p:cNvSpPr txBox="1"/>
          <p:nvPr>
            <p:custDataLst>
              <p:tags r:id="rId2"/>
            </p:custDataLst>
          </p:nvPr>
        </p:nvSpPr>
        <p:spPr>
          <a:xfrm>
            <a:off x="169660" y="759689"/>
            <a:ext cx="11311784" cy="1640205"/>
          </a:xfrm>
          <a:prstGeom prst="rect">
            <a:avLst/>
          </a:prstGeom>
        </p:spPr>
        <p:style>
          <a:lnRef idx="2">
            <a:schemeClr val="accent1"/>
          </a:lnRef>
          <a:fillRef idx="0">
            <a:srgbClr val="FFFFFF"/>
          </a:fillRef>
          <a:effectRef idx="0">
            <a:srgbClr val="FFFFFF"/>
          </a:effectRef>
          <a:fontRef idx="minor">
            <a:schemeClr val="tx1"/>
          </a:fontRef>
        </p:style>
        <p:txBody>
          <a:bodyPr>
            <a:spAutoFit/>
          </a:bodyPr>
          <a:lstStyle/>
          <a:p>
            <a:pPr marL="457200" indent="-457200">
              <a:lnSpc>
                <a:spcPct val="90000"/>
              </a:lnSpc>
              <a:buFont typeface="Wingdings" panose="05000000000000000000"/>
              <a:buChar char="l"/>
              <a:defRPr/>
            </a:pPr>
            <a:r>
              <a:rPr lang="zh-CN" altLang="en-US" sz="2800" b="1" ker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主要措施：</a:t>
            </a:r>
            <a:endParaRPr lang="zh-CN" altLang="en-US" sz="2800" b="1" kern="0">
              <a:latin typeface="楷体" panose="02010609060101010101" pitchFamily="49" charset="-122"/>
              <a:ea typeface="楷体" panose="02010609060101010101" pitchFamily="49" charset="-122"/>
              <a:cs typeface="楷体" panose="02010609060101010101" pitchFamily="49" charset="-122"/>
              <a:sym typeface="+mn-ea"/>
            </a:endParaRPr>
          </a:p>
          <a:p>
            <a:pPr>
              <a:lnSpc>
                <a:spcPct val="90000"/>
              </a:lnSpc>
              <a:defRPr/>
            </a:pP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）公开市场业务：中央银行买卖有价证券，调节货币供应量</a:t>
            </a:r>
            <a:endParaRPr lang="zh-CN" altLang="en-US" sz="2800" b="1" kern="0">
              <a:latin typeface="楷体" panose="02010609060101010101" pitchFamily="49" charset="-122"/>
              <a:ea typeface="楷体" panose="02010609060101010101" pitchFamily="49" charset="-122"/>
              <a:cs typeface="楷体" panose="02010609060101010101" pitchFamily="49" charset="-122"/>
              <a:sym typeface="+mn-ea"/>
            </a:endParaRPr>
          </a:p>
          <a:p>
            <a:pPr>
              <a:lnSpc>
                <a:spcPct val="90000"/>
              </a:lnSpc>
              <a:defRPr/>
            </a:pP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）存款准备金：</a:t>
            </a:r>
            <a:endParaRPr lang="zh-CN" altLang="en-US" sz="2800" b="1" kern="0">
              <a:latin typeface="楷体" panose="02010609060101010101" pitchFamily="49" charset="-122"/>
              <a:ea typeface="楷体" panose="02010609060101010101" pitchFamily="49" charset="-122"/>
              <a:cs typeface="楷体" panose="02010609060101010101" pitchFamily="49" charset="-122"/>
              <a:sym typeface="+mn-ea"/>
            </a:endParaRPr>
          </a:p>
          <a:p>
            <a:pPr>
              <a:lnSpc>
                <a:spcPct val="90000"/>
              </a:lnSpc>
              <a:defRPr/>
            </a:pP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）中央银行贷款：</a:t>
            </a:r>
            <a:endParaRPr lang="zh-CN" altLang="en-US" sz="2800" b="1" kern="0">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0" name="图片 9"/>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315803" y="2432878"/>
            <a:ext cx="2449151" cy="199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299005" y="4606541"/>
            <a:ext cx="2481067" cy="198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custDataLst>
              <p:tags r:id="rId7"/>
            </p:custDataLst>
          </p:nvPr>
        </p:nvSpPr>
        <p:spPr>
          <a:xfrm>
            <a:off x="2828786" y="2432878"/>
            <a:ext cx="8331200" cy="460375"/>
          </a:xfrm>
          <a:prstGeom prst="rect">
            <a:avLst/>
          </a:prstGeom>
          <a:noFill/>
        </p:spPr>
        <p:txBody>
          <a:bodyPr wrap="none">
            <a:spAutoFit/>
          </a:bodyPr>
          <a:lstStyle/>
          <a:p>
            <a:pPr>
              <a:defRPr/>
            </a:pPr>
            <a:r>
              <a:rPr lang="en-US" altLang="zh-CN" sz="2400" b="1" kern="0" spc="15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当</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经济滞缓、社会总需求</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不足</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时，央行如何</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刺激</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需求？</a:t>
            </a:r>
            <a:endPar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8" name="文本框 17"/>
          <p:cNvSpPr txBox="1"/>
          <p:nvPr>
            <p:custDataLst>
              <p:tags r:id="rId8"/>
            </p:custDataLst>
          </p:nvPr>
        </p:nvSpPr>
        <p:spPr>
          <a:xfrm>
            <a:off x="3023643" y="4606541"/>
            <a:ext cx="8331200" cy="497205"/>
          </a:xfrm>
          <a:prstGeom prst="rect">
            <a:avLst/>
          </a:prstGeom>
          <a:noFill/>
        </p:spPr>
        <p:txBody>
          <a:bodyPr wrap="none">
            <a:spAutoFit/>
          </a:bodyPr>
          <a:lstStyle/>
          <a:p>
            <a:pPr>
              <a:lnSpc>
                <a:spcPct val="110000"/>
              </a:lnSpc>
              <a:defRPr/>
            </a:pPr>
            <a:r>
              <a:rPr lang="en-US" altLang="zh-CN" sz="2400" b="1" kern="0" spc="15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当</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经济过热、社会总需求</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过旺</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时，央行如何</a:t>
            </a:r>
            <a:r>
              <a:rPr lang="zh-CN" altLang="en-US" sz="2400" b="1" kern="0" spc="150">
                <a:solidFill>
                  <a:srgbClr val="FF00FF"/>
                </a:solidFill>
                <a:latin typeface="楷体" panose="02010609060101010101" pitchFamily="49" charset="-122"/>
                <a:ea typeface="楷体" panose="02010609060101010101" pitchFamily="49" charset="-122"/>
                <a:cs typeface="楷体" panose="02010609060101010101" pitchFamily="49" charset="-122"/>
                <a:sym typeface="+mn-ea"/>
              </a:rPr>
              <a:t>抑制</a:t>
            </a:r>
            <a:r>
              <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rPr>
              <a:t>需求？</a:t>
            </a:r>
            <a:endParaRPr lang="zh-CN" altLang="en-US" sz="2400" b="1" kern="0" spc="15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3" name="文本框 12"/>
          <p:cNvSpPr txBox="1"/>
          <p:nvPr>
            <p:custDataLst>
              <p:tags r:id="rId9"/>
            </p:custDataLst>
          </p:nvPr>
        </p:nvSpPr>
        <p:spPr>
          <a:xfrm>
            <a:off x="3023643" y="2967055"/>
            <a:ext cx="8798801" cy="1568450"/>
          </a:xfrm>
          <a:prstGeom prst="rect">
            <a:avLst/>
          </a:prstGeom>
          <a:solidFill>
            <a:schemeClr val="accent1">
              <a:lumMod val="20000"/>
              <a:lumOff val="80000"/>
            </a:schemeClr>
          </a:solidFill>
        </p:spPr>
        <p:txBody>
          <a:bodyPr>
            <a:spAutoFit/>
          </a:bodyPr>
          <a:lstStyle/>
          <a:p>
            <a:pPr>
              <a:defRPr/>
            </a:pP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rPr>
              <a:t>（宽松的</a:t>
            </a:r>
            <a:r>
              <a:rPr lang="en-US" altLang="zh-CN" sz="2400" b="1" kern="0" spc="150">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rPr>
              <a:t>扩张性）货币政策：</a:t>
            </a:r>
            <a:endPar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defRPr/>
            </a:pP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①降低</a:t>
            </a:r>
            <a:r>
              <a:rPr lang="zh-CN" altLang="en-US" sz="2400" b="1" u="sng" kern="0" spc="150">
                <a:solidFill>
                  <a:srgbClr val="0000FF"/>
                </a:solidFill>
                <a:latin typeface="楷体" panose="02010609060101010101" pitchFamily="49" charset="-122"/>
                <a:ea typeface="楷体" panose="02010609060101010101" pitchFamily="49" charset="-122"/>
                <a:cs typeface="楷体" panose="02010609060101010101" pitchFamily="49" charset="-122"/>
              </a:rPr>
              <a:t>存款准备金率</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降准</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，降低</a:t>
            </a:r>
            <a:r>
              <a:rPr lang="zh-CN" altLang="en-US" sz="2400" b="1" u="sng" kern="0" spc="150">
                <a:solidFill>
                  <a:srgbClr val="0000FF"/>
                </a:solidFill>
                <a:latin typeface="楷体" panose="02010609060101010101" pitchFamily="49" charset="-122"/>
                <a:ea typeface="楷体" panose="02010609060101010101" pitchFamily="49" charset="-122"/>
                <a:cs typeface="楷体" panose="02010609060101010101" pitchFamily="49" charset="-122"/>
              </a:rPr>
              <a:t>存贷款利率</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增加货币流通</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b="1" kern="0" spc="15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defRPr/>
            </a:pP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②公开市场业务：</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央行逆回购</a:t>
            </a:r>
            <a:r>
              <a:rPr lang="en-US" altLang="zh-CN"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央行向市场</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购买</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有价证券，如国库券</a:t>
            </a:r>
            <a:r>
              <a:rPr lang="en-US" altLang="zh-CN"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（央行</a:t>
            </a:r>
            <a:r>
              <a:rPr lang="zh-CN" altLang="en-US" sz="2000" b="1" kern="0" spc="15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投放</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流动性，即增加货币流通）</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a:t>
            </a:r>
            <a:endParaRPr lang="zh-CN" altLang="en-US" sz="2400" b="1" kern="0" spc="150">
              <a:latin typeface="楷体" panose="02010609060101010101" pitchFamily="49" charset="-122"/>
              <a:ea typeface="楷体" panose="02010609060101010101" pitchFamily="49" charset="-122"/>
              <a:cs typeface="楷体" panose="02010609060101010101" pitchFamily="49" charset="-122"/>
            </a:endParaRPr>
          </a:p>
        </p:txBody>
      </p:sp>
      <p:sp>
        <p:nvSpPr>
          <p:cNvPr id="22" name="文本框 21"/>
          <p:cNvSpPr txBox="1"/>
          <p:nvPr>
            <p:custDataLst>
              <p:tags r:id="rId10"/>
            </p:custDataLst>
          </p:nvPr>
        </p:nvSpPr>
        <p:spPr>
          <a:xfrm>
            <a:off x="3084116" y="5103762"/>
            <a:ext cx="8798801" cy="1568450"/>
          </a:xfrm>
          <a:prstGeom prst="rect">
            <a:avLst/>
          </a:prstGeom>
          <a:solidFill>
            <a:schemeClr val="accent6">
              <a:lumMod val="20000"/>
              <a:lumOff val="80000"/>
            </a:schemeClr>
          </a:solidFill>
        </p:spPr>
        <p:txBody>
          <a:bodyPr>
            <a:spAutoFit/>
          </a:bodyPr>
          <a:lstStyle/>
          <a:p>
            <a:pPr>
              <a:defRPr/>
            </a:pP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rPr>
              <a:t>（从紧的</a:t>
            </a:r>
            <a:r>
              <a:rPr lang="en-US" altLang="zh-CN" sz="2400" b="1" kern="0" spc="150">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rPr>
              <a:t>紧缩性）货币政策：</a:t>
            </a:r>
            <a:endPar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defRPr/>
            </a:pP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①提高</a:t>
            </a:r>
            <a:r>
              <a:rPr lang="zh-CN" altLang="en-US" sz="2400" b="1" u="sng" kern="0" spc="150">
                <a:solidFill>
                  <a:srgbClr val="0000FF"/>
                </a:solidFill>
                <a:latin typeface="楷体" panose="02010609060101010101" pitchFamily="49" charset="-122"/>
                <a:ea typeface="楷体" panose="02010609060101010101" pitchFamily="49" charset="-122"/>
                <a:cs typeface="楷体" panose="02010609060101010101" pitchFamily="49" charset="-122"/>
              </a:rPr>
              <a:t>存款准备金率</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，提高</a:t>
            </a:r>
            <a:r>
              <a:rPr lang="zh-CN" altLang="en-US" sz="2400" b="1" u="sng" kern="0" spc="150">
                <a:solidFill>
                  <a:srgbClr val="0000FF"/>
                </a:solidFill>
                <a:latin typeface="楷体" panose="02010609060101010101" pitchFamily="49" charset="-122"/>
                <a:ea typeface="楷体" panose="02010609060101010101" pitchFamily="49" charset="-122"/>
                <a:cs typeface="楷体" panose="02010609060101010101" pitchFamily="49" charset="-122"/>
              </a:rPr>
              <a:t>存贷款利率</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减少货币流通</a:t>
            </a:r>
            <a:r>
              <a:rPr lang="en-US" altLang="zh-CN"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kern="0" spc="15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defRPr/>
            </a:pP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②公开市场业务：</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央行正回购</a:t>
            </a:r>
            <a:r>
              <a:rPr lang="en-US" altLang="zh-CN"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央行向市场</a:t>
            </a:r>
            <a:r>
              <a:rPr lang="zh-CN" altLang="en-US" sz="2400" b="1" kern="0" spc="150">
                <a:latin typeface="楷体" panose="02010609060101010101" pitchFamily="49" charset="-122"/>
                <a:ea typeface="楷体" panose="02010609060101010101" pitchFamily="49" charset="-122"/>
                <a:cs typeface="楷体" panose="02010609060101010101" pitchFamily="49" charset="-122"/>
              </a:rPr>
              <a:t>卖出</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有价证券，如国库券</a:t>
            </a:r>
            <a:r>
              <a:rPr lang="en-US" altLang="zh-CN"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kern="0" spc="150">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（央行</a:t>
            </a:r>
            <a:r>
              <a:rPr lang="zh-CN" altLang="en-US" sz="2000" b="1" kern="0" spc="15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回收</a:t>
            </a:r>
            <a:r>
              <a:rPr lang="zh-CN" altLang="en-US" sz="2000" b="1" kern="0" spc="150">
                <a:solidFill>
                  <a:srgbClr val="FF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流动性，即减少货币流通）</a:t>
            </a:r>
            <a:r>
              <a:rPr lang="zh-CN" altLang="en-US" sz="2000" b="1" kern="0" spc="150">
                <a:latin typeface="楷体" panose="02010609060101010101" pitchFamily="49" charset="-122"/>
                <a:ea typeface="楷体" panose="02010609060101010101" pitchFamily="49" charset="-122"/>
                <a:cs typeface="楷体" panose="02010609060101010101" pitchFamily="49" charset="-122"/>
              </a:rPr>
              <a:t>。</a:t>
            </a:r>
            <a:endParaRPr lang="zh-CN" altLang="en-US" sz="2000" b="1" kern="0" spc="150">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7489190" y="1642110"/>
            <a:ext cx="3411855" cy="645160"/>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spAutoFit/>
          </a:bodyPr>
          <a:p>
            <a:r>
              <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逆周期调节</a:t>
            </a:r>
            <a:endPar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endParaRPr>
          </a:p>
        </p:txBody>
      </p:sp>
    </p:spTree>
    <p:custDataLst>
      <p:tags r:id="rId1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3"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525"/>
            <a:ext cx="12192000" cy="684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custDataLst>
              <p:tags r:id="rId3"/>
            </p:custDataLst>
          </p:nvPr>
        </p:nvSpPr>
        <p:spPr>
          <a:xfrm>
            <a:off x="2639830" y="2129203"/>
            <a:ext cx="6677191" cy="2310163"/>
          </a:xfrm>
          <a:prstGeom prst="rect">
            <a:avLst/>
          </a:prstGeom>
          <a:solidFill>
            <a:schemeClr val="bg1"/>
          </a:solidFill>
        </p:spPr>
        <p:style>
          <a:lnRef idx="2">
            <a:schemeClr val="accent3"/>
          </a:lnRef>
          <a:fillRef idx="0">
            <a:srgbClr val="FFFFFF"/>
          </a:fillRef>
          <a:effectRef idx="0">
            <a:srgbClr val="FFFFFF"/>
          </a:effectRef>
          <a:fontRef idx="minor">
            <a:schemeClr val="tx1"/>
          </a:fontRef>
        </p:style>
        <p:txBody>
          <a:bodyPr wrap="square" rtlCol="0" anchor="t">
            <a:noAutofit/>
          </a:bodyPr>
          <a:lstStyle/>
          <a:p>
            <a:pPr fontAlgn="auto">
              <a:lnSpc>
                <a:spcPct val="150000"/>
              </a:lnSpc>
            </a:pPr>
            <a:r>
              <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口决：</a:t>
            </a:r>
            <a:endPar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pPr>
            <a:r>
              <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冷扩扩</a:t>
            </a:r>
            <a:r>
              <a:rPr lang="en-US" altLang="zh-CN"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增支减税多借钱降双率</a:t>
            </a:r>
            <a:endPar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pPr>
            <a:r>
              <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热紧紧</a:t>
            </a:r>
            <a:r>
              <a:rPr lang="en-US" altLang="zh-CN"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减支增税少借钱升双率</a:t>
            </a:r>
            <a:endParaRPr lang="zh-CN" altLang="en-US" sz="32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4"/>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2"/>
          <a:stretch>
            <a:fillRect/>
          </a:stretch>
        </p:blipFill>
        <p:spPr>
          <a:xfrm rot="20414560">
            <a:off x="11262360" y="-222885"/>
            <a:ext cx="1187450" cy="1004570"/>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7598" t="80687" r="60297" b="-10595"/>
          <a:stretch>
            <a:fillRect/>
          </a:stretch>
        </p:blipFill>
        <p:spPr>
          <a:xfrm rot="6055712">
            <a:off x="-728345" y="5549265"/>
            <a:ext cx="1636395" cy="1714500"/>
          </a:xfrm>
          <a:prstGeom prst="rect">
            <a:avLst/>
          </a:prstGeom>
        </p:spPr>
      </p:pic>
      <p:pic>
        <p:nvPicPr>
          <p:cNvPr id="33" name="图片 32"/>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49627" r="-2109"/>
          <a:stretch>
            <a:fillRect/>
          </a:stretch>
        </p:blipFill>
        <p:spPr>
          <a:xfrm>
            <a:off x="10839800" y="4600593"/>
            <a:ext cx="1744619" cy="2955350"/>
          </a:xfrm>
          <a:prstGeom prst="rect">
            <a:avLst/>
          </a:prstGeom>
        </p:spPr>
      </p:pic>
      <p:grpSp>
        <p:nvGrpSpPr>
          <p:cNvPr id="4" name="组合 3"/>
          <p:cNvGrpSpPr/>
          <p:nvPr>
            <p:custDataLst>
              <p:tags r:id="rId7"/>
            </p:custDataLst>
          </p:nvPr>
        </p:nvGrpSpPr>
        <p:grpSpPr>
          <a:xfrm>
            <a:off x="237490" y="276860"/>
            <a:ext cx="10890250" cy="1072515"/>
            <a:chOff x="374" y="436"/>
            <a:chExt cx="17150" cy="1689"/>
          </a:xfrm>
        </p:grpSpPr>
        <p:pic>
          <p:nvPicPr>
            <p:cNvPr id="2" name="图片 1" descr="疑问"/>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374" y="436"/>
              <a:ext cx="1440" cy="1440"/>
            </a:xfrm>
            <a:prstGeom prst="rect">
              <a:avLst/>
            </a:prstGeom>
          </p:spPr>
        </p:pic>
        <p:sp>
          <p:nvSpPr>
            <p:cNvPr id="3" name="文本框 2"/>
            <p:cNvSpPr txBox="1"/>
            <p:nvPr>
              <p:custDataLst>
                <p:tags r:id="rId11"/>
              </p:custDataLst>
            </p:nvPr>
          </p:nvSpPr>
          <p:spPr>
            <a:xfrm>
              <a:off x="1268" y="818"/>
              <a:ext cx="16256" cy="1307"/>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疑难解析：</a:t>
              </a:r>
              <a:r>
                <a:rPr kumimoji="0" lang="zh-CN" altLang="en-US" sz="4000" b="0" i="0" u="none" strike="noStrike" kern="1200" cap="none" spc="0" normalizeH="0" baseline="0" noProof="0">
                  <a:ln>
                    <a:noFill/>
                  </a:ln>
                  <a:solidFill>
                    <a:prstClr val="black"/>
                  </a:solidFill>
                  <a:effectLst/>
                  <a:highlight>
                    <a:srgbClr val="FFFF00"/>
                  </a:highlight>
                  <a:uLnTx/>
                  <a:uFillTx/>
                  <a:latin typeface="楷体" panose="02010609060101010101" pitchFamily="49" charset="-122"/>
                  <a:ea typeface="楷体" panose="02010609060101010101" pitchFamily="49" charset="-122"/>
                  <a:cs typeface="Arial" panose="020B0604020202020204"/>
                </a:rPr>
                <a:t>如何区分财政政策和货币政策</a:t>
              </a:r>
              <a:endParaRPr kumimoji="0" lang="zh-CN" altLang="en-US" sz="4000" b="0" i="0" u="none" strike="noStrike" kern="1200" cap="none" spc="0" normalizeH="0" baseline="0" noProof="0">
                <a:ln>
                  <a:noFill/>
                </a:ln>
                <a:solidFill>
                  <a:prstClr val="black"/>
                </a:solidFill>
                <a:effectLst/>
                <a:highlight>
                  <a:srgbClr val="FFFF00"/>
                </a:highlight>
                <a:uLnTx/>
                <a:uFillTx/>
                <a:latin typeface="楷体" panose="02010609060101010101" pitchFamily="49" charset="-122"/>
                <a:ea typeface="楷体" panose="02010609060101010101" pitchFamily="49" charset="-122"/>
                <a:cs typeface="Arial" panose="020B0604020202020204"/>
              </a:endParaRPr>
            </a:p>
          </p:txBody>
        </p:sp>
      </p:grpSp>
      <p:graphicFrame>
        <p:nvGraphicFramePr>
          <p:cNvPr id="6" name="表格 5"/>
          <p:cNvGraphicFramePr>
            <a:graphicFrameLocks noGrp="1"/>
          </p:cNvGraphicFramePr>
          <p:nvPr>
            <p:custDataLst>
              <p:tags r:id="rId12"/>
            </p:custDataLst>
          </p:nvPr>
        </p:nvGraphicFramePr>
        <p:xfrm>
          <a:off x="687070" y="1504950"/>
          <a:ext cx="10925810" cy="4928235"/>
        </p:xfrm>
        <a:graphic>
          <a:graphicData uri="http://schemas.openxmlformats.org/drawingml/2006/table">
            <a:tbl>
              <a:tblPr firstRow="1" bandRow="1">
                <a:tableStyleId>{5940675A-B579-460E-94D1-54222C63F5DA}</a:tableStyleId>
              </a:tblPr>
              <a:tblGrid>
                <a:gridCol w="424180"/>
                <a:gridCol w="2552065"/>
                <a:gridCol w="2679700"/>
                <a:gridCol w="5269865"/>
              </a:tblGrid>
              <a:tr h="462915">
                <a:tc gridSpan="4">
                  <a:txBody>
                    <a:bodyPr wrap="square"/>
                    <a:lstStyle/>
                    <a:p>
                      <a:pPr indent="0" algn="ctr"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sym typeface="+mn-ea"/>
                        </a:rPr>
                        <a:t>财政政策和</a:t>
                      </a:r>
                      <a:r>
                        <a:rPr lang="zh-CN" altLang="en-US" sz="2800" b="1">
                          <a:solidFill>
                            <a:schemeClr val="tx1"/>
                          </a:solidFill>
                          <a:latin typeface="楷体" panose="02010609060101010101" pitchFamily="49" charset="-122"/>
                          <a:ea typeface="楷体" panose="02010609060101010101" pitchFamily="49" charset="-122"/>
                        </a:rPr>
                        <a:t>货币</a:t>
                      </a:r>
                      <a:r>
                        <a:rPr lang="zh-CN" altLang="en-US" sz="2800" b="1">
                          <a:solidFill>
                            <a:schemeClr val="tx1"/>
                          </a:solidFill>
                          <a:latin typeface="楷体" panose="02010609060101010101" pitchFamily="49" charset="-122"/>
                          <a:ea typeface="楷体" panose="02010609060101010101" pitchFamily="49" charset="-122"/>
                          <a:sym typeface="+mn-ea"/>
                        </a:rPr>
                        <a:t>政策的异同</a:t>
                      </a:r>
                      <a:endParaRPr lang="zh-CN" altLang="en-US" sz="2800" b="1">
                        <a:solidFill>
                          <a:schemeClr val="tx1"/>
                        </a:solidFill>
                        <a:latin typeface="楷体" panose="02010609060101010101" pitchFamily="49" charset="-122"/>
                        <a:ea typeface="楷体" panose="02010609060101010101" pitchFamily="49" charset="-122"/>
                        <a:sym typeface="+mn-ea"/>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1165">
                <a:tc gridSpan="2">
                  <a:txBody>
                    <a:bodyPr wrap="square"/>
                    <a:lstStyle/>
                    <a:p>
                      <a:pPr indent="0" algn="ctr"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rPr>
                        <a:t>类型</a:t>
                      </a:r>
                      <a:endParaRPr lang="zh-CN" altLang="en-US" sz="2800" b="1">
                        <a:solidFill>
                          <a:schemeClr val="tx1"/>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wrap="square"/>
                    <a:lstStyle/>
                    <a:p>
                      <a:pPr indent="0" algn="ctr" fontAlgn="auto">
                        <a:lnSpc>
                          <a:spcPct val="100000"/>
                        </a:lnSpc>
                        <a:buNone/>
                      </a:pPr>
                      <a:r>
                        <a:rPr lang="zh-CN" altLang="en-US" sz="2800" b="1">
                          <a:solidFill>
                            <a:srgbClr val="FF0000"/>
                          </a:solidFill>
                          <a:latin typeface="楷体" panose="02010609060101010101" pitchFamily="49" charset="-122"/>
                          <a:ea typeface="楷体" panose="02010609060101010101" pitchFamily="49" charset="-122"/>
                        </a:rPr>
                        <a:t>财政政策</a:t>
                      </a:r>
                      <a:endParaRPr lang="zh-CN" altLang="en-US" sz="2800" b="1">
                        <a:solidFill>
                          <a:srgbClr val="FF0000"/>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gn="ctr" fontAlgn="auto">
                        <a:lnSpc>
                          <a:spcPct val="100000"/>
                        </a:lnSpc>
                        <a:buNone/>
                      </a:pPr>
                      <a:r>
                        <a:rPr lang="zh-CN" altLang="en-US" sz="2800" b="1">
                          <a:solidFill>
                            <a:srgbClr val="FF0000"/>
                          </a:solidFill>
                          <a:latin typeface="楷体" panose="02010609060101010101" pitchFamily="49" charset="-122"/>
                          <a:ea typeface="楷体" panose="02010609060101010101" pitchFamily="49" charset="-122"/>
                        </a:rPr>
                        <a:t>货币政策</a:t>
                      </a:r>
                      <a:endParaRPr lang="zh-CN" altLang="en-US" sz="2800" b="1">
                        <a:solidFill>
                          <a:srgbClr val="FF0000"/>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853440">
                <a:tc rowSpan="3">
                  <a:txBody>
                    <a:bodyPr wrap="square"/>
                    <a:lstStyle/>
                    <a:p>
                      <a:pPr algn="ctr" fontAlgn="auto">
                        <a:lnSpc>
                          <a:spcPct val="100000"/>
                        </a:lnSpc>
                        <a:buClrTx/>
                        <a:buSzTx/>
                        <a:buFontTx/>
                        <a:buNone/>
                      </a:pPr>
                      <a:endParaRPr lang="zh-CN" altLang="en-US" sz="2800" b="1">
                        <a:solidFill>
                          <a:schemeClr val="tx1"/>
                        </a:solidFill>
                        <a:latin typeface="楷体" panose="02010609060101010101" pitchFamily="49" charset="-122"/>
                        <a:ea typeface="楷体" panose="02010609060101010101" pitchFamily="49" charset="-122"/>
                      </a:endParaRPr>
                    </a:p>
                    <a:p>
                      <a:pPr algn="ctr" fontAlgn="auto">
                        <a:lnSpc>
                          <a:spcPct val="100000"/>
                        </a:lnSpc>
                        <a:buClrTx/>
                        <a:buSzTx/>
                        <a:buFontTx/>
                        <a:buNone/>
                      </a:pPr>
                      <a:endParaRPr lang="zh-CN" altLang="en-US" sz="2800" b="1">
                        <a:solidFill>
                          <a:schemeClr val="tx1"/>
                        </a:solidFill>
                        <a:latin typeface="楷体" panose="02010609060101010101" pitchFamily="49" charset="-122"/>
                        <a:ea typeface="楷体" panose="02010609060101010101" pitchFamily="49" charset="-122"/>
                      </a:endParaRPr>
                    </a:p>
                    <a:p>
                      <a:pPr algn="ctr" fontAlgn="auto">
                        <a:lnSpc>
                          <a:spcPct val="100000"/>
                        </a:lnSpc>
                        <a:buClrTx/>
                        <a:buSzTx/>
                        <a:buFontTx/>
                        <a:buNone/>
                      </a:pPr>
                      <a:r>
                        <a:rPr lang="zh-CN" altLang="en-US" sz="2800" b="1">
                          <a:solidFill>
                            <a:schemeClr val="tx1"/>
                          </a:solidFill>
                          <a:latin typeface="楷体" panose="02010609060101010101" pitchFamily="49" charset="-122"/>
                          <a:ea typeface="楷体" panose="02010609060101010101" pitchFamily="49" charset="-122"/>
                        </a:rPr>
                        <a:t>不同点</a:t>
                      </a:r>
                      <a:endParaRPr lang="zh-CN" altLang="en-US" sz="2800" b="1">
                        <a:solidFill>
                          <a:schemeClr val="tx1"/>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algn="ctr" fontAlgn="auto">
                        <a:lnSpc>
                          <a:spcPct val="100000"/>
                        </a:lnSpc>
                        <a:buClrTx/>
                        <a:buSzTx/>
                        <a:buFontTx/>
                        <a:buNone/>
                      </a:pPr>
                      <a:r>
                        <a:rPr lang="zh-CN" altLang="en-US" sz="2800" b="1">
                          <a:solidFill>
                            <a:schemeClr val="tx1"/>
                          </a:solidFill>
                          <a:latin typeface="楷体" panose="02010609060101010101" pitchFamily="49" charset="-122"/>
                          <a:ea typeface="楷体" panose="02010609060101010101" pitchFamily="49" charset="-122"/>
                        </a:rPr>
                        <a:t>制定者和实施者</a:t>
                      </a:r>
                      <a:endParaRPr lang="zh-CN" altLang="en-US" sz="2800" b="1">
                        <a:solidFill>
                          <a:schemeClr val="tx1"/>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algn="ctr" fontAlgn="auto">
                        <a:lnSpc>
                          <a:spcPct val="100000"/>
                        </a:lnSpc>
                        <a:buClrTx/>
                        <a:buSzTx/>
                        <a:buFontTx/>
                        <a:buNone/>
                      </a:pPr>
                      <a:r>
                        <a:rPr lang="zh-CN" altLang="en-US" sz="2800" b="1">
                          <a:solidFill>
                            <a:srgbClr val="FF0000"/>
                          </a:solidFill>
                          <a:latin typeface="楷体" panose="02010609060101010101" pitchFamily="49" charset="-122"/>
                          <a:ea typeface="楷体" panose="02010609060101010101" pitchFamily="49" charset="-122"/>
                          <a:sym typeface="Arial" panose="020B0604020202020204" pitchFamily="34" charset="0"/>
                        </a:rPr>
                        <a:t>国务院财政部门</a:t>
                      </a:r>
                      <a:endParaRPr lang="zh-CN" altLang="en-US" sz="2800" b="1">
                        <a:solidFill>
                          <a:srgbClr val="FF0000"/>
                        </a:solidFill>
                        <a:latin typeface="楷体" panose="02010609060101010101" pitchFamily="49" charset="-122"/>
                        <a:ea typeface="楷体" panose="02010609060101010101" pitchFamily="49" charset="-122"/>
                        <a:sym typeface="Arial" panose="020B0604020202020204" pitchFamily="34" charset="0"/>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algn="ctr" fontAlgn="auto">
                        <a:lnSpc>
                          <a:spcPct val="100000"/>
                        </a:lnSpc>
                        <a:buClrTx/>
                        <a:buSzTx/>
                        <a:buFontTx/>
                        <a:buNone/>
                      </a:pPr>
                      <a:r>
                        <a:rPr lang="zh-CN" altLang="en-US" sz="2800" b="1">
                          <a:solidFill>
                            <a:srgbClr val="FF0000"/>
                          </a:solidFill>
                          <a:latin typeface="楷体" panose="02010609060101010101" pitchFamily="49" charset="-122"/>
                          <a:ea typeface="楷体" panose="02010609060101010101" pitchFamily="49" charset="-122"/>
                          <a:sym typeface="Arial" panose="020B0604020202020204" pitchFamily="34" charset="0"/>
                        </a:rPr>
                        <a:t>中国人民银行（中央银行）</a:t>
                      </a:r>
                      <a:endParaRPr lang="zh-CN" altLang="en-US" sz="2800" b="1">
                        <a:solidFill>
                          <a:srgbClr val="FF0000"/>
                        </a:solidFill>
                        <a:highlight>
                          <a:srgbClr val="B9D6A0"/>
                        </a:highlight>
                        <a:latin typeface="楷体" panose="02010609060101010101" pitchFamily="49" charset="-122"/>
                        <a:ea typeface="楷体" panose="02010609060101010101" pitchFamily="49" charset="-122"/>
                        <a:sym typeface="Arial" panose="020B0604020202020204" pitchFamily="34" charset="0"/>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2960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algn="ctr" fontAlgn="auto">
                        <a:lnSpc>
                          <a:spcPct val="100000"/>
                        </a:lnSpc>
                        <a:buClrTx/>
                        <a:buSzTx/>
                        <a:buFontTx/>
                        <a:buNone/>
                      </a:pPr>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a:p>
                      <a:pPr algn="ctr" fontAlgn="auto">
                        <a:lnSpc>
                          <a:spcPct val="100000"/>
                        </a:lnSpc>
                        <a:buClrTx/>
                        <a:buSzTx/>
                        <a:buFontTx/>
                        <a:buNone/>
                      </a:pP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措  施</a:t>
                      </a: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gn="ctr"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财政收入和</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p>
                      <a:pPr indent="0" algn="ctr"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财政支出政策</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gn="l"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公开市场业务、存款准备金、中央银行贷款、货币的供应量、</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p>
                      <a:pPr indent="0" algn="l" fontAlgn="auto">
                        <a:lnSpc>
                          <a:spcPct val="100000"/>
                        </a:lnSpc>
                        <a:buNone/>
                      </a:pPr>
                      <a:r>
                        <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rPr>
                        <a:t>信贷量、利率</a:t>
                      </a:r>
                      <a:endParaRPr lang="zh-CN" altLang="en-US" sz="2800" b="1">
                        <a:solidFill>
                          <a:schemeClr val="tx1"/>
                        </a:solidFill>
                        <a:latin typeface="楷体" panose="02010609060101010101" pitchFamily="49" charset="-122"/>
                        <a:ea typeface="楷体" panose="02010609060101010101" pitchFamily="49" charset="-122"/>
                        <a:sym typeface="Arial" panose="020B0604020202020204" pitchFamily="34" charset="0"/>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321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algn="ctr" fontAlgn="auto">
                        <a:lnSpc>
                          <a:spcPct val="100000"/>
                        </a:lnSpc>
                        <a:buClrTx/>
                        <a:buSzTx/>
                        <a:buFontTx/>
                        <a:buNone/>
                      </a:pPr>
                      <a:r>
                        <a:rPr lang="zh-CN" altLang="en-US" sz="2800" b="1">
                          <a:latin typeface="楷体" panose="02010609060101010101" pitchFamily="49" charset="-122"/>
                          <a:ea typeface="楷体" panose="02010609060101010101" pitchFamily="49" charset="-122"/>
                          <a:sym typeface="+mn-ea"/>
                        </a:rPr>
                        <a:t>运用的杠杆不同</a:t>
                      </a:r>
                      <a:endParaRPr lang="zh-CN" altLang="en-US" sz="2800" b="1">
                        <a:solidFill>
                          <a:schemeClr val="tx1"/>
                        </a:solidFill>
                        <a:latin typeface="楷体" panose="02010609060101010101" pitchFamily="49" charset="-122"/>
                        <a:ea typeface="楷体" panose="02010609060101010101" pitchFamily="49" charset="-122"/>
                        <a:sym typeface="+mn-ea"/>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gn="ctr" fontAlgn="auto">
                        <a:lnSpc>
                          <a:spcPct val="100000"/>
                        </a:lnSpc>
                        <a:buNone/>
                      </a:pPr>
                      <a:r>
                        <a:rPr lang="zh-CN" altLang="en-US" sz="2800" b="1">
                          <a:solidFill>
                            <a:srgbClr val="C00000"/>
                          </a:solidFill>
                          <a:latin typeface="楷体" panose="02010609060101010101" pitchFamily="49" charset="-122"/>
                          <a:ea typeface="楷体" panose="02010609060101010101" pitchFamily="49" charset="-122"/>
                          <a:sym typeface="+mn-ea"/>
                        </a:rPr>
                        <a:t>税收、税率、</a:t>
                      </a:r>
                      <a:endParaRPr lang="zh-CN" altLang="en-US" sz="2800" b="1">
                        <a:solidFill>
                          <a:srgbClr val="C00000"/>
                        </a:solidFill>
                        <a:latin typeface="楷体" panose="02010609060101010101" pitchFamily="49" charset="-122"/>
                        <a:ea typeface="楷体" panose="02010609060101010101" pitchFamily="49" charset="-122"/>
                        <a:sym typeface="+mn-ea"/>
                      </a:endParaRPr>
                    </a:p>
                    <a:p>
                      <a:pPr indent="0" algn="ctr" fontAlgn="auto">
                        <a:lnSpc>
                          <a:spcPct val="100000"/>
                        </a:lnSpc>
                        <a:buNone/>
                      </a:pPr>
                      <a:r>
                        <a:rPr lang="zh-CN" altLang="en-US" sz="2800" b="1">
                          <a:solidFill>
                            <a:srgbClr val="C00000"/>
                          </a:solidFill>
                          <a:latin typeface="楷体" panose="02010609060101010101" pitchFamily="49" charset="-122"/>
                          <a:ea typeface="楷体" panose="02010609060101010101" pitchFamily="49" charset="-122"/>
                          <a:sym typeface="+mn-ea"/>
                        </a:rPr>
                        <a:t>财政支出、国债</a:t>
                      </a:r>
                      <a:endParaRPr lang="zh-CN" altLang="en-US" sz="2800" b="1">
                        <a:solidFill>
                          <a:srgbClr val="C00000"/>
                        </a:solidFill>
                        <a:latin typeface="楷体" panose="02010609060101010101" pitchFamily="49" charset="-122"/>
                        <a:ea typeface="楷体" panose="02010609060101010101" pitchFamily="49" charset="-122"/>
                        <a:sym typeface="+mn-ea"/>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gn="ctr" fontAlgn="auto">
                        <a:lnSpc>
                          <a:spcPct val="100000"/>
                        </a:lnSpc>
                        <a:buNone/>
                      </a:pPr>
                      <a:r>
                        <a:rPr lang="zh-CN" altLang="en-US" sz="2800" b="1">
                          <a:solidFill>
                            <a:srgbClr val="C00000"/>
                          </a:solidFill>
                          <a:latin typeface="楷体" panose="02010609060101010101" pitchFamily="49" charset="-122"/>
                          <a:ea typeface="楷体" panose="02010609060101010101" pitchFamily="49" charset="-122"/>
                          <a:sym typeface="+mn-ea"/>
                        </a:rPr>
                        <a:t>利率、</a:t>
                      </a:r>
                      <a:r>
                        <a:rPr lang="zh-CN" altLang="en-US" sz="2800" b="1">
                          <a:solidFill>
                            <a:srgbClr val="C00000"/>
                          </a:solidFill>
                          <a:latin typeface="楷体" panose="02010609060101010101" pitchFamily="49" charset="-122"/>
                          <a:ea typeface="楷体" panose="02010609060101010101" pitchFamily="49" charset="-122"/>
                          <a:sym typeface="Arial" panose="020B0604020202020204" pitchFamily="34" charset="0"/>
                        </a:rPr>
                        <a:t>汇率、</a:t>
                      </a:r>
                      <a:r>
                        <a:rPr lang="zh-CN" altLang="en-US" sz="2800" b="1">
                          <a:solidFill>
                            <a:srgbClr val="C00000"/>
                          </a:solidFill>
                          <a:latin typeface="楷体" panose="02010609060101010101" pitchFamily="49" charset="-122"/>
                          <a:ea typeface="楷体" panose="02010609060101010101" pitchFamily="49" charset="-122"/>
                          <a:sym typeface="+mn-ea"/>
                        </a:rPr>
                        <a:t>存款准备金、信贷</a:t>
                      </a:r>
                      <a:endParaRPr lang="zh-CN" altLang="en-US" sz="2800" b="1">
                        <a:solidFill>
                          <a:srgbClr val="C00000"/>
                        </a:solidFill>
                        <a:latin typeface="楷体" panose="02010609060101010101" pitchFamily="49" charset="-122"/>
                        <a:ea typeface="楷体" panose="02010609060101010101" pitchFamily="49" charset="-122"/>
                        <a:sym typeface="+mn-ea"/>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52500">
                <a:tc>
                  <a:txBody>
                    <a:bodyPr wrap="square"/>
                    <a:lstStyle/>
                    <a:p>
                      <a:pPr algn="ctr" fontAlgn="auto">
                        <a:lnSpc>
                          <a:spcPct val="100000"/>
                        </a:lnSpc>
                        <a:buClrTx/>
                        <a:buSzTx/>
                        <a:buFontTx/>
                        <a:buNone/>
                      </a:pPr>
                      <a:r>
                        <a:rPr lang="zh-CN" altLang="en-US" sz="2800" b="1">
                          <a:solidFill>
                            <a:schemeClr val="tx1"/>
                          </a:solidFill>
                          <a:latin typeface="楷体" panose="02010609060101010101" pitchFamily="49" charset="-122"/>
                          <a:ea typeface="楷体" panose="02010609060101010101" pitchFamily="49" charset="-122"/>
                        </a:rPr>
                        <a:t>相同</a:t>
                      </a:r>
                      <a:endParaRPr lang="zh-CN" altLang="en-US" sz="2800" b="1">
                        <a:solidFill>
                          <a:schemeClr val="tx1"/>
                        </a:solidFill>
                        <a:latin typeface="楷体" panose="02010609060101010101" pitchFamily="49" charset="-122"/>
                        <a:ea typeface="楷体" panose="02010609060101010101" pitchFamily="49"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gridSpan="3">
                  <a:txBody>
                    <a:bodyPr wrap="square"/>
                    <a:lstStyle/>
                    <a:p>
                      <a:pPr algn="l" fontAlgn="auto">
                        <a:lnSpc>
                          <a:spcPct val="120000"/>
                        </a:lnSpc>
                        <a:buClrTx/>
                        <a:buSzTx/>
                        <a:buFontTx/>
                        <a:buNone/>
                      </a:pPr>
                      <a:r>
                        <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①都是宏观调控中最常用的经济手段</a:t>
                      </a:r>
                      <a:r>
                        <a:rPr lang="en-US" altLang="zh-CN"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②都有</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扩张性和紧缩性</a:t>
                      </a:r>
                      <a:r>
                        <a:rPr lang="zh-CN" altLang="en-US" sz="2400" b="1">
                          <a:latin typeface="楷体" panose="02010609060101010101" pitchFamily="49" charset="-122"/>
                          <a:ea typeface="楷体" panose="02010609060101010101" pitchFamily="49" charset="-122"/>
                          <a:cs typeface="楷体" panose="02010609060101010101" pitchFamily="49" charset="-122"/>
                        </a:rPr>
                        <a:t>之分；</a:t>
                      </a:r>
                      <a:r>
                        <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③都是</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逆周期</a:t>
                      </a:r>
                      <a:r>
                        <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调节；④都属于</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总需求调节</a:t>
                      </a:r>
                      <a:r>
                        <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工具；⑤一般条件下,二者</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相互配合</a:t>
                      </a:r>
                      <a:r>
                        <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起作用。</a:t>
                      </a:r>
                      <a:endParaRPr lang="zh-CN" altLang="en-US" sz="2400" b="1">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endParaRPr>
                    </a:p>
                  </a:txBody>
                  <a:tcPr marL="51415" marR="51415"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内容占位符 2"/>
          <p:cNvSpPr txBox="1">
            <a:spLocks noGrp="1"/>
          </p:cNvSpPr>
          <p:nvPr>
            <p:ph idx="4294967295"/>
            <p:custDataLst>
              <p:tags r:id="rId1"/>
            </p:custDataLst>
          </p:nvPr>
        </p:nvSpPr>
        <p:spPr>
          <a:xfrm>
            <a:off x="365125" y="726440"/>
            <a:ext cx="11672570" cy="5036185"/>
          </a:xfrm>
          <a:prstGeom prst="rect">
            <a:avLst/>
          </a:prstGeom>
          <a:noFill/>
        </p:spPr>
        <p:txBody>
          <a:bodyPr wrap="square" rtlCol="0" anchor="t">
            <a:spAutoFit/>
          </a:bodyPr>
          <a:lstStyle/>
          <a:p>
            <a:pPr marL="0" lvl="0" algn="l">
              <a:lnSpc>
                <a:spcPct val="150000"/>
              </a:lnSpc>
              <a:buClrTx/>
              <a:buSzTx/>
              <a:buFontTx/>
              <a:buNone/>
            </a:pPr>
            <a:r>
              <a:rPr lang="zh-CN" altLang="en-US" sz="3200" b="1" spc="0">
                <a:solidFill>
                  <a:schemeClr val="tx1"/>
                </a:solidFill>
                <a:latin typeface="楷体" panose="02010609060101010101" pitchFamily="49" charset="-122"/>
                <a:cs typeface="楷体" panose="02010609060101010101" pitchFamily="49" charset="-122"/>
                <a:sym typeface="+mn-ea"/>
              </a:rPr>
              <a:t>3</a:t>
            </a:r>
            <a:r>
              <a:rPr lang="en-US" altLang="zh-CN" sz="3200" b="1" spc="0">
                <a:solidFill>
                  <a:schemeClr val="tx1"/>
                </a:solidFill>
                <a:latin typeface="楷体" panose="02010609060101010101" pitchFamily="49" charset="-122"/>
                <a:cs typeface="楷体" panose="02010609060101010101" pitchFamily="49" charset="-122"/>
                <a:sym typeface="+mn-ea"/>
              </a:rPr>
              <a:t>-2.</a:t>
            </a:r>
            <a:r>
              <a:rPr lang="zh-CN" altLang="en-US" sz="3200" b="1" spc="0">
                <a:solidFill>
                  <a:schemeClr val="tx1"/>
                </a:solidFill>
                <a:latin typeface="楷体" panose="02010609060101010101" pitchFamily="49" charset="-122"/>
                <a:cs typeface="楷体" panose="02010609060101010101" pitchFamily="49" charset="-122"/>
                <a:sym typeface="+mn-ea"/>
              </a:rPr>
              <a:t>一般来说，当经济运行主要受需求不足制约时，政府为扩大社会总需求，保持经济持续稳定增长所采取的财政手段是（  ）</a:t>
            </a:r>
            <a:endParaRPr lang="zh-CN" altLang="en-US" sz="3200" b="1" spc="0">
              <a:solidFill>
                <a:schemeClr val="tx1"/>
              </a:solidFill>
              <a:latin typeface="楷体" panose="02010609060101010101" pitchFamily="49" charset="-122"/>
              <a:cs typeface="楷体" panose="02010609060101010101" pitchFamily="49" charset="-122"/>
              <a:sym typeface="+mn-ea"/>
            </a:endParaRPr>
          </a:p>
          <a:p>
            <a:pPr marL="0" lvl="0" algn="l">
              <a:lnSpc>
                <a:spcPct val="150000"/>
              </a:lnSpc>
              <a:buClrTx/>
              <a:buSzTx/>
              <a:buFontTx/>
              <a:buNone/>
            </a:pPr>
            <a:r>
              <a:rPr lang="zh-CN" altLang="en-US" sz="3200" b="1" spc="0">
                <a:solidFill>
                  <a:schemeClr val="tx1"/>
                </a:solidFill>
                <a:latin typeface="楷体" panose="02010609060101010101" pitchFamily="49" charset="-122"/>
                <a:cs typeface="楷体" panose="02010609060101010101" pitchFamily="49" charset="-122"/>
                <a:sym typeface="+mn-ea"/>
              </a:rPr>
              <a:t>A.扩张性财政政策，增加财政支出，减少税收</a:t>
            </a:r>
            <a:endParaRPr lang="zh-CN" altLang="en-US" sz="3200" b="1" spc="0">
              <a:solidFill>
                <a:schemeClr val="tx1"/>
              </a:solidFill>
              <a:latin typeface="楷体" panose="02010609060101010101" pitchFamily="49" charset="-122"/>
              <a:cs typeface="楷体" panose="02010609060101010101" pitchFamily="49" charset="-122"/>
              <a:sym typeface="+mn-ea"/>
            </a:endParaRPr>
          </a:p>
          <a:p>
            <a:pPr marL="0" lvl="0" algn="l">
              <a:lnSpc>
                <a:spcPct val="150000"/>
              </a:lnSpc>
              <a:buClrTx/>
              <a:buSzTx/>
              <a:buFontTx/>
              <a:buNone/>
            </a:pPr>
            <a:r>
              <a:rPr lang="zh-CN" altLang="en-US" sz="3200" b="1" spc="0">
                <a:solidFill>
                  <a:schemeClr val="tx1"/>
                </a:solidFill>
                <a:latin typeface="楷体" panose="02010609060101010101" pitchFamily="49" charset="-122"/>
                <a:cs typeface="楷体" panose="02010609060101010101" pitchFamily="49" charset="-122"/>
                <a:sym typeface="+mn-ea"/>
              </a:rPr>
              <a:t>B.紧缩性财政政策，减少信贷规模，提高税收大</a:t>
            </a:r>
            <a:endParaRPr lang="zh-CN" altLang="en-US" sz="3200" b="1" spc="0">
              <a:solidFill>
                <a:schemeClr val="tx1"/>
              </a:solidFill>
              <a:latin typeface="楷体" panose="02010609060101010101" pitchFamily="49" charset="-122"/>
              <a:cs typeface="楷体" panose="02010609060101010101" pitchFamily="49" charset="-122"/>
              <a:sym typeface="+mn-ea"/>
            </a:endParaRPr>
          </a:p>
          <a:p>
            <a:pPr marL="0" lvl="0" algn="l">
              <a:lnSpc>
                <a:spcPct val="150000"/>
              </a:lnSpc>
              <a:buClrTx/>
              <a:buSzTx/>
              <a:buFontTx/>
              <a:buNone/>
            </a:pPr>
            <a:r>
              <a:rPr lang="zh-CN" altLang="en-US" sz="3200" b="1" spc="0">
                <a:solidFill>
                  <a:schemeClr val="tx1"/>
                </a:solidFill>
                <a:latin typeface="楷体" panose="02010609060101010101" pitchFamily="49" charset="-122"/>
                <a:cs typeface="楷体" panose="02010609060101010101" pitchFamily="49" charset="-122"/>
                <a:sym typeface="+mn-ea"/>
              </a:rPr>
              <a:t>C.扩张性财政政策，增加信贷规模，下调利率</a:t>
            </a:r>
            <a:endParaRPr lang="zh-CN" altLang="en-US" sz="3200" b="1" spc="0">
              <a:solidFill>
                <a:schemeClr val="tx1"/>
              </a:solidFill>
              <a:latin typeface="楷体" panose="02010609060101010101" pitchFamily="49" charset="-122"/>
              <a:cs typeface="楷体" panose="02010609060101010101" pitchFamily="49" charset="-122"/>
              <a:sym typeface="+mn-ea"/>
            </a:endParaRPr>
          </a:p>
          <a:p>
            <a:pPr marL="0" lvl="0" algn="l">
              <a:lnSpc>
                <a:spcPct val="150000"/>
              </a:lnSpc>
              <a:buClrTx/>
              <a:buSzTx/>
              <a:buFontTx/>
              <a:buNone/>
            </a:pPr>
            <a:r>
              <a:rPr lang="zh-CN" altLang="en-US" sz="3200" b="1" spc="0">
                <a:solidFill>
                  <a:schemeClr val="tx1"/>
                </a:solidFill>
                <a:latin typeface="楷体" panose="02010609060101010101" pitchFamily="49" charset="-122"/>
                <a:cs typeface="楷体" panose="02010609060101010101" pitchFamily="49" charset="-122"/>
                <a:sym typeface="+mn-ea"/>
              </a:rPr>
              <a:t>D.紧缩性财政政策，减少财政支出，提高税收</a:t>
            </a:r>
            <a:endParaRPr lang="zh-CN" altLang="en-US" sz="3200" b="1" spc="0">
              <a:solidFill>
                <a:schemeClr val="tx1"/>
              </a:solidFill>
              <a:latin typeface="楷体" panose="02010609060101010101" pitchFamily="49" charset="-122"/>
              <a:cs typeface="楷体" panose="02010609060101010101" pitchFamily="49" charset="-122"/>
              <a:sym typeface="+mn-ea"/>
            </a:endParaRPr>
          </a:p>
        </p:txBody>
      </p:sp>
      <p:sp>
        <p:nvSpPr>
          <p:cNvPr id="143363" name="Text Box 3"/>
          <p:cNvSpPr txBox="1"/>
          <p:nvPr>
            <p:custDataLst>
              <p:tags r:id="rId2"/>
            </p:custDataLst>
          </p:nvPr>
        </p:nvSpPr>
        <p:spPr>
          <a:xfrm>
            <a:off x="9807575" y="3141663"/>
            <a:ext cx="1643063" cy="1198880"/>
          </a:xfrm>
          <a:prstGeom prst="rect">
            <a:avLst/>
          </a:prstGeom>
          <a:noFill/>
          <a:ln w="9525">
            <a:noFill/>
          </a:ln>
        </p:spPr>
        <p:txBody>
          <a:bodyPr anchor="t">
            <a:spAutoFit/>
          </a:bodyPr>
          <a:lstStyle/>
          <a:p>
            <a:pPr eaLnBrk="0" hangingPunct="0">
              <a:lnSpc>
                <a:spcPct val="90000"/>
              </a:lnSpc>
              <a:spcBef>
                <a:spcPts val="1000"/>
              </a:spcBef>
            </a:pPr>
            <a:r>
              <a:rPr lang="en-US" altLang="zh-CN" sz="8000" b="1">
                <a:solidFill>
                  <a:srgbClr val="C00000"/>
                </a:solidFill>
                <a:latin typeface="Arial" panose="020B0604020202020204" pitchFamily="34" charset="0"/>
                <a:ea typeface="等线" panose="02010600030101010101" charset="-122"/>
              </a:rPr>
              <a:t>A</a:t>
            </a:r>
            <a:endParaRPr lang="en-US" altLang="zh-CN" sz="8000" b="1">
              <a:solidFill>
                <a:srgbClr val="C00000"/>
              </a:solidFill>
              <a:latin typeface="Arial" panose="020B0604020202020204" pitchFamily="34" charset="0"/>
              <a:ea typeface="等线" panose="02010600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500" fill="hold"/>
                                        <p:tgtEl>
                                          <p:spTgt spid="143363"/>
                                        </p:tgtEl>
                                        <p:attrNameLst>
                                          <p:attrName>ppt_x</p:attrName>
                                        </p:attrNameLst>
                                      </p:cBhvr>
                                      <p:tavLst>
                                        <p:tav tm="0">
                                          <p:val>
                                            <p:strVal val="#ppt_x"/>
                                          </p:val>
                                        </p:tav>
                                        <p:tav tm="100000">
                                          <p:val>
                                            <p:strVal val="#ppt_x"/>
                                          </p:val>
                                        </p:tav>
                                      </p:tavLst>
                                    </p:anim>
                                    <p:anim calcmode="lin" valueType="num">
                                      <p:cBhvr>
                                        <p:cTn id="8"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0356215" y="2146935"/>
            <a:ext cx="1101725" cy="1476375"/>
          </a:xfrm>
          <a:prstGeom prst="rect">
            <a:avLst/>
          </a:prstGeom>
        </p:spPr>
        <p:txBody>
          <a:bodyPr wrap="square">
            <a:spAutoFit/>
          </a:bodyPr>
          <a:lstStyle/>
          <a:p>
            <a:pPr lvl="0">
              <a:lnSpc>
                <a:spcPct val="150000"/>
              </a:lnSpc>
            </a:pPr>
            <a:r>
              <a:rPr lang="en-US" altLang="zh-CN" sz="6000">
                <a:solidFill>
                  <a:srgbClr val="FF0000"/>
                </a:solidFill>
                <a:latin typeface="方正粗黑宋简体" panose="02000000000000000000" pitchFamily="2" charset="-122"/>
                <a:ea typeface="方正粗黑宋简体" panose="02000000000000000000" pitchFamily="2" charset="-122"/>
                <a:cs typeface="Times New Roman" panose="02020603050405020304" charset="0"/>
              </a:rPr>
              <a:t>D</a:t>
            </a:r>
            <a:endParaRPr lang="en-US" altLang="zh-CN" sz="6000">
              <a:solidFill>
                <a:srgbClr val="FF0000"/>
              </a:solidFill>
              <a:latin typeface="方正粗黑宋简体" panose="02000000000000000000" pitchFamily="2" charset="-122"/>
              <a:ea typeface="方正粗黑宋简体" panose="02000000000000000000" pitchFamily="2" charset="-122"/>
              <a:cs typeface="Times New Roman" panose="02020603050405020304" charset="0"/>
            </a:endParaRPr>
          </a:p>
        </p:txBody>
      </p:sp>
      <p:sp>
        <p:nvSpPr>
          <p:cNvPr id="6" name="文本框 5"/>
          <p:cNvSpPr txBox="1"/>
          <p:nvPr>
            <p:custDataLst>
              <p:tags r:id="rId2"/>
            </p:custDataLst>
          </p:nvPr>
        </p:nvSpPr>
        <p:spPr>
          <a:xfrm>
            <a:off x="167640" y="107950"/>
            <a:ext cx="11856720" cy="345122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t">
            <a:spAutoFit/>
          </a:bodyPr>
          <a:lstStyle/>
          <a:p>
            <a:pPr fontAlgn="auto">
              <a:lnSpc>
                <a:spcPct val="150000"/>
              </a:lnSpc>
            </a:pPr>
            <a:r>
              <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rPr>
              <a:t>例</a:t>
            </a:r>
            <a:r>
              <a:rPr lang="en-US" altLang="zh-CN" sz="2800" b="1">
                <a:latin typeface="方正粗黑宋简体" panose="02000000000000000000" pitchFamily="2" charset="-122"/>
                <a:ea typeface="方正粗黑宋简体" panose="02000000000000000000" pitchFamily="2" charset="-122"/>
                <a:cs typeface="方正粗黑宋简体" panose="02000000000000000000" pitchFamily="2" charset="-122"/>
              </a:rPr>
              <a:t>1</a:t>
            </a:r>
            <a:r>
              <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rPr>
              <a:t>：一般来说,当经济发展趋缓时,政府可以采取以下手段刺激社会总需求的增长</a:t>
            </a:r>
            <a:endPar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endParaRPr>
          </a:p>
          <a:p>
            <a:pPr fontAlgn="auto">
              <a:lnSpc>
                <a:spcPct val="120000"/>
              </a:lnSpc>
            </a:pPr>
            <a:r>
              <a:rPr lang="zh-CN" altLang="en-US" sz="2800" b="1">
                <a:latin typeface="楷体" panose="02010609060101010101" pitchFamily="49" charset="-122"/>
                <a:ea typeface="楷体" panose="02010609060101010101" pitchFamily="49" charset="-122"/>
                <a:cs typeface="楷体" panose="02010609060101010101" pitchFamily="49" charset="-122"/>
              </a:rPr>
              <a:t>A.扩大货币供应量,提高税率</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fontAlgn="auto">
              <a:lnSpc>
                <a:spcPct val="120000"/>
              </a:lnSpc>
            </a:pPr>
            <a:r>
              <a:rPr lang="zh-CN" altLang="en-US" sz="2800" b="1">
                <a:latin typeface="楷体" panose="02010609060101010101" pitchFamily="49" charset="-122"/>
                <a:ea typeface="楷体" panose="02010609060101010101" pitchFamily="49" charset="-122"/>
                <a:cs typeface="楷体" panose="02010609060101010101" pitchFamily="49" charset="-122"/>
              </a:rPr>
              <a:t>B</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抑制货币供应量,提高税率</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fontAlgn="auto">
              <a:lnSpc>
                <a:spcPct val="120000"/>
              </a:lnSpc>
            </a:pPr>
            <a:r>
              <a:rPr lang="zh-CN" altLang="en-US" sz="2800" b="1">
                <a:latin typeface="楷体" panose="02010609060101010101" pitchFamily="49" charset="-122"/>
                <a:ea typeface="楷体" panose="02010609060101010101" pitchFamily="49" charset="-122"/>
                <a:cs typeface="楷体" panose="02010609060101010101" pitchFamily="49" charset="-122"/>
              </a:rPr>
              <a:t>C</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提高存贷款利率,增加财政支出</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fontAlgn="auto">
              <a:lnSpc>
                <a:spcPct val="120000"/>
              </a:lnSpc>
            </a:pPr>
            <a:r>
              <a:rPr lang="zh-CN" altLang="en-US" sz="2800" b="1">
                <a:latin typeface="楷体" panose="02010609060101010101" pitchFamily="49" charset="-122"/>
                <a:ea typeface="楷体" panose="02010609060101010101" pitchFamily="49" charset="-122"/>
                <a:cs typeface="楷体" panose="02010609060101010101" pitchFamily="49" charset="-122"/>
              </a:rPr>
              <a:t>D</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降低存贷款利率,增加财政支出</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custDataLst>
              <p:tags r:id="rId3"/>
            </p:custDataLst>
          </p:nvPr>
        </p:nvSpPr>
        <p:spPr>
          <a:xfrm>
            <a:off x="167640" y="3683000"/>
            <a:ext cx="11686540" cy="267652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t">
            <a:spAutoFit/>
          </a:bodyPr>
          <a:lstStyle/>
          <a:p>
            <a:pPr fontAlgn="auto">
              <a:lnSpc>
                <a:spcPct val="150000"/>
              </a:lnSpc>
            </a:pPr>
            <a:r>
              <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rPr>
              <a:t>例</a:t>
            </a:r>
            <a:r>
              <a:rPr lang="en-US" altLang="zh-CN" sz="2800" b="1">
                <a:latin typeface="方正粗黑宋简体" panose="02000000000000000000" pitchFamily="2" charset="-122"/>
                <a:ea typeface="方正粗黑宋简体" panose="02000000000000000000" pitchFamily="2" charset="-122"/>
                <a:cs typeface="方正粗黑宋简体" panose="02000000000000000000" pitchFamily="2" charset="-122"/>
              </a:rPr>
              <a:t>2</a:t>
            </a:r>
            <a:r>
              <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rPr>
              <a:t>：宏观调控是国家综合运用各种手段对经济总量进行的调节和控制。下列属于我国宏观调控主要目标的有</a:t>
            </a:r>
            <a:endParaRPr lang="zh-CN" altLang="en-US" sz="2800" b="1">
              <a:latin typeface="方正粗黑宋简体" panose="02000000000000000000" pitchFamily="2" charset="-122"/>
              <a:ea typeface="方正粗黑宋简体" panose="02000000000000000000" pitchFamily="2" charset="-122"/>
              <a:cs typeface="方正粗黑宋简体" panose="02000000000000000000" pitchFamily="2" charset="-122"/>
            </a:endParaRPr>
          </a:p>
          <a:p>
            <a:pPr fontAlgn="auto">
              <a:lnSpc>
                <a:spcPct val="150000"/>
              </a:lnSpc>
            </a:pPr>
            <a:r>
              <a:rPr lang="zh-CN" altLang="en-US" sz="2800" b="1">
                <a:latin typeface="楷体" panose="02010609060101010101" pitchFamily="49" charset="-122"/>
                <a:ea typeface="楷体" panose="02010609060101010101" pitchFamily="49" charset="-122"/>
                <a:cs typeface="楷体" panose="02010609060101010101" pitchFamily="49" charset="-122"/>
              </a:rPr>
              <a:t>①扩大出口</a:t>
            </a:r>
            <a:r>
              <a:rPr lang="en-US" altLang="zh-CN" sz="2800" b="1">
                <a:latin typeface="楷体" panose="02010609060101010101" pitchFamily="49" charset="-122"/>
                <a:ea typeface="楷体" panose="02010609060101010101" pitchFamily="49" charset="-122"/>
                <a:cs typeface="楷体" panose="02010609060101010101" pitchFamily="49" charset="-122"/>
              </a:rPr>
              <a:t>    </a:t>
            </a:r>
            <a:r>
              <a:rPr lang="zh-CN" altLang="en-US" sz="2800" b="1">
                <a:latin typeface="楷体" panose="02010609060101010101" pitchFamily="49" charset="-122"/>
                <a:ea typeface="楷体" panose="02010609060101010101" pitchFamily="49" charset="-122"/>
                <a:cs typeface="楷体" panose="02010609060101010101" pitchFamily="49" charset="-122"/>
              </a:rPr>
              <a:t>②缩小进口</a:t>
            </a:r>
            <a:r>
              <a:rPr lang="en-US" altLang="zh-CN" sz="2800" b="1">
                <a:latin typeface="楷体" panose="02010609060101010101" pitchFamily="49" charset="-122"/>
                <a:ea typeface="楷体" panose="02010609060101010101" pitchFamily="49" charset="-122"/>
                <a:cs typeface="楷体" panose="02010609060101010101" pitchFamily="49" charset="-122"/>
              </a:rPr>
              <a:t>    </a:t>
            </a:r>
            <a:r>
              <a:rPr lang="zh-CN" altLang="en-US" sz="2800" b="1">
                <a:latin typeface="楷体" panose="02010609060101010101" pitchFamily="49" charset="-122"/>
                <a:ea typeface="楷体" panose="02010609060101010101" pitchFamily="49" charset="-122"/>
                <a:cs typeface="楷体" panose="02010609060101010101" pitchFamily="49" charset="-122"/>
              </a:rPr>
              <a:t>③稳定物价</a:t>
            </a:r>
            <a:r>
              <a:rPr lang="en-US" altLang="zh-CN" sz="2800" b="1">
                <a:latin typeface="楷体" panose="02010609060101010101" pitchFamily="49" charset="-122"/>
                <a:ea typeface="楷体" panose="02010609060101010101" pitchFamily="49" charset="-122"/>
                <a:cs typeface="楷体" panose="02010609060101010101" pitchFamily="49" charset="-122"/>
              </a:rPr>
              <a:t>    </a:t>
            </a:r>
            <a:r>
              <a:rPr lang="zh-CN" altLang="en-US" sz="2800" b="1">
                <a:latin typeface="楷体" panose="02010609060101010101" pitchFamily="49" charset="-122"/>
                <a:ea typeface="楷体" panose="02010609060101010101" pitchFamily="49" charset="-122"/>
                <a:cs typeface="楷体" panose="02010609060101010101" pitchFamily="49" charset="-122"/>
              </a:rPr>
              <a:t>④增加就业</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pPr>
            <a:r>
              <a:rPr lang="zh-CN" altLang="en-US" sz="2800" b="1">
                <a:latin typeface="楷体" panose="02010609060101010101" pitchFamily="49" charset="-122"/>
                <a:ea typeface="楷体" panose="02010609060101010101" pitchFamily="49" charset="-122"/>
                <a:cs typeface="楷体" panose="02010609060101010101" pitchFamily="49" charset="-122"/>
              </a:rPr>
              <a:t>A.①②      B.</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①</a:t>
            </a:r>
            <a:r>
              <a:rPr lang="zh-CN" altLang="en-US" sz="2800" b="1">
                <a:latin typeface="楷体" panose="02010609060101010101" pitchFamily="49" charset="-122"/>
                <a:ea typeface="楷体" panose="02010609060101010101" pitchFamily="49" charset="-122"/>
                <a:cs typeface="楷体" panose="02010609060101010101" pitchFamily="49" charset="-122"/>
              </a:rPr>
              <a:t>③     C.②</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③</a:t>
            </a:r>
            <a:r>
              <a:rPr lang="zh-CN" altLang="en-US" sz="2800" b="1">
                <a:latin typeface="楷体" panose="02010609060101010101" pitchFamily="49" charset="-122"/>
                <a:ea typeface="楷体" panose="02010609060101010101" pitchFamily="49" charset="-122"/>
                <a:cs typeface="楷体" panose="02010609060101010101" pitchFamily="49" charset="-122"/>
              </a:rPr>
              <a:t>     D.③④</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p:txBody>
      </p:sp>
      <p:sp>
        <p:nvSpPr>
          <p:cNvPr id="8" name="矩形 7"/>
          <p:cNvSpPr/>
          <p:nvPr>
            <p:custDataLst>
              <p:tags r:id="rId4"/>
            </p:custDataLst>
          </p:nvPr>
        </p:nvSpPr>
        <p:spPr>
          <a:xfrm>
            <a:off x="10355922" y="4883393"/>
            <a:ext cx="1152128" cy="1476375"/>
          </a:xfrm>
          <a:prstGeom prst="rect">
            <a:avLst/>
          </a:prstGeom>
        </p:spPr>
        <p:txBody>
          <a:bodyPr wrap="square">
            <a:spAutoFit/>
          </a:bodyPr>
          <a:lstStyle/>
          <a:p>
            <a:pPr lvl="0">
              <a:lnSpc>
                <a:spcPct val="150000"/>
              </a:lnSpc>
            </a:pPr>
            <a:r>
              <a:rPr lang="en-US" altLang="zh-CN" sz="6000">
                <a:solidFill>
                  <a:srgbClr val="FF0000"/>
                </a:solidFill>
                <a:latin typeface="方正粗黑宋简体" panose="02000000000000000000" pitchFamily="2" charset="-122"/>
                <a:ea typeface="方正粗黑宋简体" panose="02000000000000000000" pitchFamily="2" charset="-122"/>
                <a:cs typeface="Times New Roman" panose="02020603050405020304" charset="0"/>
              </a:rPr>
              <a:t>D</a:t>
            </a:r>
            <a:endParaRPr lang="en-US" altLang="zh-CN" sz="6000">
              <a:solidFill>
                <a:srgbClr val="FF0000"/>
              </a:solidFill>
              <a:latin typeface="方正粗黑宋简体" panose="02000000000000000000" pitchFamily="2" charset="-122"/>
              <a:ea typeface="方正粗黑宋简体" panose="02000000000000000000" pitchFamily="2" charset="-122"/>
              <a:cs typeface="Times New Roman" panose="0202060305040502030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ppt_w*0.7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2"/>
          <a:stretch>
            <a:fillRect/>
          </a:stretch>
        </p:blipFill>
        <p:spPr>
          <a:xfrm rot="20414560">
            <a:off x="11262360" y="-222885"/>
            <a:ext cx="1187450" cy="1004570"/>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7598" t="80687" r="60297" b="-10595"/>
          <a:stretch>
            <a:fillRect/>
          </a:stretch>
        </p:blipFill>
        <p:spPr>
          <a:xfrm rot="6055712">
            <a:off x="-728345" y="5549265"/>
            <a:ext cx="1636395" cy="1714500"/>
          </a:xfrm>
          <a:prstGeom prst="rect">
            <a:avLst/>
          </a:prstGeom>
        </p:spPr>
      </p:pic>
      <p:pic>
        <p:nvPicPr>
          <p:cNvPr id="33" name="图片 32"/>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49627" r="-2109"/>
          <a:stretch>
            <a:fillRect/>
          </a:stretch>
        </p:blipFill>
        <p:spPr>
          <a:xfrm>
            <a:off x="10839800" y="4600593"/>
            <a:ext cx="1744619" cy="2955350"/>
          </a:xfrm>
          <a:prstGeom prst="rect">
            <a:avLst/>
          </a:prstGeom>
        </p:spPr>
      </p:pic>
      <p:grpSp>
        <p:nvGrpSpPr>
          <p:cNvPr id="4" name="组合 3"/>
          <p:cNvGrpSpPr/>
          <p:nvPr>
            <p:custDataLst>
              <p:tags r:id="rId7"/>
            </p:custDataLst>
          </p:nvPr>
        </p:nvGrpSpPr>
        <p:grpSpPr>
          <a:xfrm>
            <a:off x="237490" y="276860"/>
            <a:ext cx="11019790" cy="914400"/>
            <a:chOff x="374" y="436"/>
            <a:chExt cx="17354" cy="1440"/>
          </a:xfrm>
        </p:grpSpPr>
        <p:pic>
          <p:nvPicPr>
            <p:cNvPr id="2" name="图片 1" descr="疑问"/>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374" y="436"/>
              <a:ext cx="1440" cy="1440"/>
            </a:xfrm>
            <a:prstGeom prst="rect">
              <a:avLst/>
            </a:prstGeom>
          </p:spPr>
        </p:pic>
        <p:sp>
          <p:nvSpPr>
            <p:cNvPr id="3" name="文本框 2"/>
            <p:cNvSpPr txBox="1"/>
            <p:nvPr>
              <p:custDataLst>
                <p:tags r:id="rId11"/>
              </p:custDataLst>
            </p:nvPr>
          </p:nvSpPr>
          <p:spPr>
            <a:xfrm>
              <a:off x="1472" y="569"/>
              <a:ext cx="16256" cy="1307"/>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疑难解析：</a:t>
              </a:r>
              <a:r>
                <a:rPr kumimoji="0" lang="zh-CN" altLang="en-US" sz="4800" b="0" i="0" u="none" strike="noStrike" kern="1200" cap="none" spc="0" normalizeH="0" baseline="0" noProof="0">
                  <a:ln>
                    <a:noFill/>
                  </a:ln>
                  <a:solidFill>
                    <a:prstClr val="black"/>
                  </a:solidFill>
                  <a:effectLst/>
                  <a:highlight>
                    <a:srgbClr val="FFFF00"/>
                  </a:highlight>
                  <a:uLnTx/>
                  <a:uFillTx/>
                  <a:latin typeface="楷体" panose="02010609060101010101" pitchFamily="49" charset="-122"/>
                  <a:ea typeface="楷体" panose="02010609060101010101" pitchFamily="49" charset="-122"/>
                  <a:cs typeface="Arial" panose="020B0604020202020204"/>
                </a:rPr>
                <a:t>如何区分宏观调控的手段</a:t>
              </a:r>
              <a:endParaRPr kumimoji="0" lang="zh-CN" altLang="en-US" sz="4800" b="0" i="0" u="none" strike="noStrike" kern="1200" cap="none" spc="0" normalizeH="0" baseline="0" noProof="0">
                <a:ln>
                  <a:noFill/>
                </a:ln>
                <a:solidFill>
                  <a:prstClr val="black"/>
                </a:solidFill>
                <a:effectLst/>
                <a:highlight>
                  <a:srgbClr val="FFFF00"/>
                </a:highlight>
                <a:uLnTx/>
                <a:uFillTx/>
                <a:latin typeface="楷体" panose="02010609060101010101" pitchFamily="49" charset="-122"/>
                <a:ea typeface="楷体" panose="02010609060101010101" pitchFamily="49" charset="-122"/>
                <a:cs typeface="Arial" panose="020B0604020202020204"/>
              </a:endParaRPr>
            </a:p>
          </p:txBody>
        </p:sp>
      </p:grpSp>
      <p:graphicFrame>
        <p:nvGraphicFramePr>
          <p:cNvPr id="5" name="Group 2"/>
          <p:cNvGraphicFramePr>
            <a:graphicFrameLocks noGrp="1"/>
          </p:cNvGraphicFramePr>
          <p:nvPr>
            <p:custDataLst>
              <p:tags r:id="rId12"/>
            </p:custDataLst>
          </p:nvPr>
        </p:nvGraphicFramePr>
        <p:xfrm>
          <a:off x="400050" y="1323975"/>
          <a:ext cx="11504295" cy="5057140"/>
        </p:xfrm>
        <a:graphic>
          <a:graphicData uri="http://schemas.openxmlformats.org/drawingml/2006/table">
            <a:tbl>
              <a:tblPr/>
              <a:tblGrid>
                <a:gridCol w="1052195"/>
                <a:gridCol w="7332345"/>
                <a:gridCol w="3119755"/>
              </a:tblGrid>
              <a:tr h="487680">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Courier New" panose="02070309020205020404" pitchFamily="49"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内容、特点</a:t>
                      </a:r>
                      <a:endPar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Courier New" panose="02070309020205020404" pitchFamily="49" charset="0"/>
                        </a:rPr>
                        <a:t>联系</a:t>
                      </a:r>
                      <a:endPar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Courier New" panose="02070309020205020404" pitchFamily="49"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861820">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rPr>
                        <a:t>经济手段</a:t>
                      </a:r>
                      <a:endPar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wrap="square"/>
                    <a:lstStyle/>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最常用的</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是</a:t>
                      </a:r>
                      <a:r>
                        <a:rPr kumimoji="0" lang="zh-CN" altLang="en-US" sz="3200" b="1" i="0" u="none" strike="noStrike" cap="none" normalizeH="0" baseline="0">
                          <a:ln>
                            <a:noFill/>
                          </a:ln>
                          <a:solidFill>
                            <a:srgbClr val="0000FF"/>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财政政策</a:t>
                      </a:r>
                      <a:r>
                        <a:rPr kumimoji="0" 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主要是财政、税收手段</a:t>
                      </a:r>
                      <a:r>
                        <a:rPr kumimoji="0" 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和</a:t>
                      </a:r>
                      <a:r>
                        <a:rPr kumimoji="0" lang="zh-CN" altLang="en-US" sz="3200" b="1" i="0" u="none" strike="noStrike" cap="none" normalizeH="0" baseline="0">
                          <a:ln>
                            <a:noFill/>
                          </a:ln>
                          <a:solidFill>
                            <a:srgbClr val="0000FF"/>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货币政策</a:t>
                      </a:r>
                      <a:r>
                        <a:rPr kumimoji="0" 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主要是货币供应、利率、信贷</a:t>
                      </a:r>
                      <a:r>
                        <a:rPr kumimoji="0" 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其次是</a:t>
                      </a:r>
                      <a:r>
                        <a:rPr kumimoji="0" lang="zh-CN" altLang="en-US" sz="2800" b="1" i="0" u="none" strike="noStrike" cap="none" normalizeH="0" baseline="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经济发展规划、计划等</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endParaRPr>
                    </a:p>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特点：</a:t>
                      </a:r>
                      <a:r>
                        <a:rPr kumimoji="0" lang="zh-CN" altLang="en-US" sz="2800" b="1" i="0" u="none" strike="noStrike" cap="none" normalizeH="0" baseline="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具有</a:t>
                      </a:r>
                      <a:r>
                        <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rPr>
                        <a:t>战略性、宏观性、指导性，间接性。</a:t>
                      </a:r>
                      <a:endPar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cs typeface="楷体" panose="02010609060101010101" pitchFamily="49" charset="-122"/>
                        <a:sym typeface="微软雅黑" panose="020B0503020204020204" charset="-122"/>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3">
                  <a:txBody>
                    <a:bodyPr wrap="square"/>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(1)</a:t>
                      </a:r>
                      <a:r>
                        <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三种手段各有所长，各具特色，相互联系、相互制约</a:t>
                      </a:r>
                      <a:endPar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endParaRPr>
                    </a:p>
                    <a:p>
                      <a:pPr marL="0" marR="0" lvl="0" indent="0" algn="just"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Courier New" panose="02070309020205020404" pitchFamily="49" charset="0"/>
                        </a:rPr>
                        <a:t>(2)</a:t>
                      </a:r>
                      <a:r>
                        <a:rPr kumimoji="0" lang="zh-CN" altLang="en-US" sz="3200" b="1" i="0" u="none" strike="noStrike" cap="none" normalizeH="0" baseline="0">
                          <a:ln>
                            <a:noFill/>
                          </a:ln>
                          <a:solidFill>
                            <a:srgbClr val="0000FF"/>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经济、法律手段是主要手段</a:t>
                      </a:r>
                      <a:r>
                        <a:rPr kumimoji="0" lang="zh-CN" altLang="en-US" sz="3200" b="1" i="0" u="none" strike="noStrike" cap="none" normalizeH="0" baseline="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a:t>
                      </a:r>
                      <a:r>
                        <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必要的行政手段是辅助手段</a:t>
                      </a:r>
                      <a:endPar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353185">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rPr>
                        <a:t>法律手段</a:t>
                      </a:r>
                      <a:endPar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经济立法和</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司法（制定或运用经济法规）。</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特点：具有</a:t>
                      </a:r>
                      <a:r>
                        <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sym typeface="Times New Roman" panose="02020603050405020304" charset="0"/>
                        </a:rPr>
                        <a:t>强制性、普遍性、相对稳定性、普遍适用性</a:t>
                      </a:r>
                      <a:endPar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vMerge="1">
                  <a:tcPr/>
                </a:tc>
              </a:tr>
              <a:tr h="1354455">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rPr>
                        <a:t>行政手段</a:t>
                      </a:r>
                      <a:endParaRPr kumimoji="0" lang="zh-CN" altLang="en-US" sz="32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强制性的</a:t>
                      </a:r>
                      <a:r>
                        <a:rPr kumimoji="0" lang="zh-CN" altLang="en-US" sz="2800" b="1" i="0" u="none" strike="noStrike" cap="none" normalizeH="0" baseline="0">
                          <a:ln>
                            <a:noFill/>
                          </a:ln>
                          <a:solidFill>
                            <a:srgbClr val="FF0000"/>
                          </a:solidFill>
                          <a:effectLst/>
                          <a:latin typeface="楷体" panose="02010609060101010101" pitchFamily="49" charset="-122"/>
                          <a:ea typeface="楷体" panose="02010609060101010101" pitchFamily="49" charset="-122"/>
                          <a:sym typeface="Times New Roman" panose="02020603050405020304" charset="0"/>
                        </a:rPr>
                        <a:t>行政命令、指示、规定</a:t>
                      </a: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Times New Roman" panose="02020603050405020304" charset="0"/>
                        </a:rPr>
                        <a:t>特点：</a:t>
                      </a:r>
                      <a:r>
                        <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sym typeface="Times New Roman" panose="02020603050405020304" charset="0"/>
                        </a:rPr>
                        <a:t>直接、迅速、强制</a:t>
                      </a:r>
                      <a:endParaRPr kumimoji="0" lang="zh-CN" altLang="en-US" sz="2800" b="1" i="0" u="none" strike="noStrike" cap="none" normalizeH="0" baseline="0">
                        <a:ln>
                          <a:noFill/>
                        </a:ln>
                        <a:solidFill>
                          <a:srgbClr val="0000FF"/>
                        </a:solidFill>
                        <a:effectLst/>
                        <a:latin typeface="楷体" panose="02010609060101010101" pitchFamily="49" charset="-122"/>
                        <a:ea typeface="楷体" panose="02010609060101010101" pitchFamily="49" charset="-122"/>
                        <a:sym typeface="Times New Roman" panose="02020603050405020304" charset="0"/>
                      </a:endParaRPr>
                    </a:p>
                  </a:txBody>
                  <a:tcPr marL="68553" marR="68553"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vMerge="1">
                  <a:tcPr/>
                </a:tc>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5"/>
          <p:cNvSpPr/>
          <p:nvPr>
            <p:custDataLst>
              <p:tags r:id="rId1"/>
            </p:custDataLst>
          </p:nvPr>
        </p:nvSpPr>
        <p:spPr>
          <a:xfrm>
            <a:off x="7065963" y="1304925"/>
            <a:ext cx="3811588" cy="1624013"/>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a:endParaRPr lang="zh-CN" altLang="en-US">
              <a:solidFill>
                <a:srgbClr val="FFFFFF"/>
              </a:solidFill>
              <a:latin typeface="Arial" panose="020B0604020202020204" pitchFamily="34" charset="0"/>
              <a:ea typeface="楷体" panose="02010609060101010101" pitchFamily="49" charset="-122"/>
            </a:endParaRPr>
          </a:p>
        </p:txBody>
      </p:sp>
      <p:sp>
        <p:nvSpPr>
          <p:cNvPr id="104451" name="矩形 3"/>
          <p:cNvSpPr/>
          <p:nvPr>
            <p:custDataLst>
              <p:tags r:id="rId2"/>
            </p:custDataLst>
          </p:nvPr>
        </p:nvSpPr>
        <p:spPr>
          <a:xfrm>
            <a:off x="1328738" y="1304925"/>
            <a:ext cx="3963988" cy="162242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a:endParaRPr lang="zh-CN" altLang="en-US">
              <a:solidFill>
                <a:srgbClr val="FFFFFF"/>
              </a:solidFill>
              <a:latin typeface="Arial" panose="020B0604020202020204" pitchFamily="34" charset="0"/>
              <a:ea typeface="楷体" panose="02010609060101010101" pitchFamily="49" charset="-122"/>
            </a:endParaRPr>
          </a:p>
        </p:txBody>
      </p:sp>
      <p:sp>
        <p:nvSpPr>
          <p:cNvPr id="104452" name="Text Box 2"/>
          <p:cNvSpPr txBox="1"/>
          <p:nvPr>
            <p:custDataLst>
              <p:tags r:id="rId3"/>
            </p:custDataLst>
          </p:nvPr>
        </p:nvSpPr>
        <p:spPr>
          <a:xfrm>
            <a:off x="1447800" y="1438275"/>
            <a:ext cx="3748088" cy="1382713"/>
          </a:xfrm>
          <a:prstGeom prst="rect">
            <a:avLst/>
          </a:prstGeom>
          <a:noFill/>
          <a:ln w="9525">
            <a:noFill/>
          </a:ln>
          <a:effectLst>
            <a:outerShdw blurRad="63500" sx="102000" sy="102000" algn="ctr" rotWithShape="0">
              <a:prstClr val="black">
                <a:alpha val="40000"/>
              </a:prstClr>
            </a:outerShdw>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fontAlgn="base"/>
            <a:r>
              <a:rPr lang="zh-CN" altLang="en-US" sz="2800" b="1">
                <a:solidFill>
                  <a:schemeClr val="bg1"/>
                </a:solidFill>
                <a:latin typeface="楷体" panose="02010609060101010101" pitchFamily="49" charset="-122"/>
                <a:ea typeface="楷体" panose="02010609060101010101" pitchFamily="49" charset="-122"/>
              </a:rPr>
              <a:t>使</a:t>
            </a:r>
            <a:r>
              <a:rPr lang="zh-CN" altLang="en-US" sz="2800" b="1">
                <a:solidFill>
                  <a:srgbClr val="FFFF00"/>
                </a:solidFill>
                <a:latin typeface="楷体" panose="02010609060101010101" pitchFamily="49" charset="-122"/>
                <a:ea typeface="楷体" panose="02010609060101010101" pitchFamily="49" charset="-122"/>
              </a:rPr>
              <a:t>市场</a:t>
            </a:r>
            <a:r>
              <a:rPr lang="zh-CN" altLang="en-US" sz="2800" b="1">
                <a:solidFill>
                  <a:schemeClr val="bg1"/>
                </a:solidFill>
                <a:latin typeface="楷体" panose="02010609060101010101" pitchFamily="49" charset="-122"/>
                <a:ea typeface="楷体" panose="02010609060101010101" pitchFamily="49" charset="-122"/>
              </a:rPr>
              <a:t>在资源配置中</a:t>
            </a:r>
            <a:endParaRPr lang="zh-CN" altLang="en-US" sz="2800" b="1">
              <a:solidFill>
                <a:schemeClr val="bg1"/>
              </a:solidFill>
              <a:latin typeface="楷体" panose="02010609060101010101" pitchFamily="49" charset="-122"/>
              <a:ea typeface="楷体" panose="02010609060101010101" pitchFamily="49" charset="-122"/>
            </a:endParaRPr>
          </a:p>
          <a:p>
            <a:pPr lvl="0" algn="ctr" fontAlgn="base"/>
            <a:r>
              <a:rPr lang="zh-CN" altLang="en-US" sz="2800" b="1">
                <a:solidFill>
                  <a:srgbClr val="FFFF00"/>
                </a:solidFill>
                <a:latin typeface="楷体" panose="02010609060101010101" pitchFamily="49" charset="-122"/>
                <a:ea typeface="楷体" panose="02010609060101010101" pitchFamily="49" charset="-122"/>
              </a:rPr>
              <a:t>起决定性作用</a:t>
            </a:r>
            <a:endParaRPr lang="zh-CN" altLang="en-US" sz="2800" b="1">
              <a:solidFill>
                <a:srgbClr val="FFFF00"/>
              </a:solidFill>
              <a:latin typeface="楷体" panose="02010609060101010101" pitchFamily="49" charset="-122"/>
              <a:ea typeface="楷体" panose="02010609060101010101" pitchFamily="49" charset="-122"/>
            </a:endParaRPr>
          </a:p>
          <a:p>
            <a:pPr lvl="0" algn="ctr" fontAlgn="base"/>
            <a:r>
              <a:rPr lang="zh-CN" altLang="en-US" sz="2800" b="1">
                <a:solidFill>
                  <a:srgbClr val="FFFF00"/>
                </a:solidFill>
                <a:latin typeface="楷体" panose="02010609060101010101" pitchFamily="49" charset="-122"/>
                <a:ea typeface="楷体" panose="02010609060101010101" pitchFamily="49" charset="-122"/>
              </a:rPr>
              <a:t>（决定）</a:t>
            </a:r>
            <a:endParaRPr lang="zh-CN" altLang="en-US" sz="2800" b="1">
              <a:solidFill>
                <a:srgbClr val="FFFF00"/>
              </a:solidFill>
              <a:latin typeface="楷体" panose="02010609060101010101" pitchFamily="49" charset="-122"/>
              <a:ea typeface="楷体" panose="02010609060101010101" pitchFamily="49" charset="-122"/>
            </a:endParaRPr>
          </a:p>
        </p:txBody>
      </p:sp>
      <p:sp>
        <p:nvSpPr>
          <p:cNvPr id="104453" name="Text Box 4"/>
          <p:cNvSpPr txBox="1"/>
          <p:nvPr>
            <p:custDataLst>
              <p:tags r:id="rId4"/>
            </p:custDataLst>
          </p:nvPr>
        </p:nvSpPr>
        <p:spPr>
          <a:xfrm>
            <a:off x="7235825" y="1643063"/>
            <a:ext cx="3673475" cy="952500"/>
          </a:xfrm>
          <a:prstGeom prst="rect">
            <a:avLst/>
          </a:prstGeom>
          <a:noFill/>
          <a:ln w="9525">
            <a:noFill/>
          </a:ln>
          <a:effectLst>
            <a:outerShdw blurRad="63500" sx="102000" sy="102000" algn="ctr" rotWithShape="0">
              <a:prstClr val="black">
                <a:alpha val="40000"/>
              </a:prstClr>
            </a:outerShdw>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fontAlgn="base"/>
            <a:r>
              <a:rPr lang="zh-CN" altLang="en-US" sz="2800" b="1">
                <a:solidFill>
                  <a:schemeClr val="bg1"/>
                </a:solidFill>
                <a:latin typeface="楷体" panose="02010609060101010101" pitchFamily="49" charset="-122"/>
                <a:ea typeface="楷体" panose="02010609060101010101" pitchFamily="49" charset="-122"/>
              </a:rPr>
              <a:t>更好发挥</a:t>
            </a:r>
            <a:r>
              <a:rPr lang="zh-CN" altLang="en-US" sz="2800" b="1">
                <a:solidFill>
                  <a:srgbClr val="FFFF00"/>
                </a:solidFill>
                <a:latin typeface="楷体" panose="02010609060101010101" pitchFamily="49" charset="-122"/>
                <a:ea typeface="楷体" panose="02010609060101010101" pitchFamily="49" charset="-122"/>
              </a:rPr>
              <a:t>政府</a:t>
            </a:r>
            <a:r>
              <a:rPr lang="zh-CN" altLang="en-US" sz="2800" b="1">
                <a:solidFill>
                  <a:schemeClr val="bg1"/>
                </a:solidFill>
                <a:latin typeface="楷体" panose="02010609060101010101" pitchFamily="49" charset="-122"/>
                <a:ea typeface="楷体" panose="02010609060101010101" pitchFamily="49" charset="-122"/>
              </a:rPr>
              <a:t>作用</a:t>
            </a:r>
            <a:endParaRPr lang="zh-CN" altLang="en-US" sz="2800" b="1">
              <a:solidFill>
                <a:schemeClr val="bg1"/>
              </a:solidFill>
              <a:latin typeface="楷体" panose="02010609060101010101" pitchFamily="49" charset="-122"/>
              <a:ea typeface="楷体" panose="02010609060101010101" pitchFamily="49" charset="-122"/>
            </a:endParaRPr>
          </a:p>
          <a:p>
            <a:pPr lvl="0" algn="ctr" fontAlgn="base"/>
            <a:r>
              <a:rPr lang="zh-CN" altLang="en-US" sz="2800" b="1">
                <a:solidFill>
                  <a:schemeClr val="bg1"/>
                </a:solidFill>
                <a:latin typeface="楷体" panose="02010609060101010101" pitchFamily="49" charset="-122"/>
                <a:ea typeface="楷体" panose="02010609060101010101" pitchFamily="49" charset="-122"/>
              </a:rPr>
              <a:t>（弥补）</a:t>
            </a:r>
            <a:endParaRPr lang="zh-CN" altLang="en-US" sz="2800" b="1">
              <a:solidFill>
                <a:schemeClr val="bg1"/>
              </a:solidFill>
              <a:latin typeface="楷体" panose="02010609060101010101" pitchFamily="49" charset="-122"/>
              <a:ea typeface="楷体" panose="02010609060101010101" pitchFamily="49" charset="-122"/>
            </a:endParaRPr>
          </a:p>
        </p:txBody>
      </p:sp>
      <p:sp>
        <p:nvSpPr>
          <p:cNvPr id="104454" name="TextBox 54"/>
          <p:cNvSpPr/>
          <p:nvPr>
            <p:custDataLst>
              <p:tags r:id="rId5"/>
            </p:custDataLst>
          </p:nvPr>
        </p:nvSpPr>
        <p:spPr>
          <a:xfrm>
            <a:off x="2757488" y="254000"/>
            <a:ext cx="6954837" cy="64452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a:r>
              <a:rPr lang="zh-CN" altLang="zh-CN" sz="3600" b="1">
                <a:latin typeface="方正小标宋简体" panose="02010601030101010101" charset="-122"/>
                <a:ea typeface="方正小标宋简体" panose="02010601030101010101" charset="-122"/>
              </a:rPr>
              <a:t>我国的社会主义市场经济体制</a:t>
            </a:r>
            <a:endParaRPr lang="zh-CN" altLang="zh-CN" sz="3600" b="1">
              <a:latin typeface="方正小标宋简体" panose="02010601030101010101" charset="-122"/>
              <a:ea typeface="方正小标宋简体" panose="02010601030101010101" charset="-122"/>
            </a:endParaRPr>
          </a:p>
        </p:txBody>
      </p:sp>
      <p:sp>
        <p:nvSpPr>
          <p:cNvPr id="104455" name="Text Box 4"/>
          <p:cNvSpPr txBox="1"/>
          <p:nvPr>
            <p:custDataLst>
              <p:tags r:id="rId6"/>
            </p:custDataLst>
          </p:nvPr>
        </p:nvSpPr>
        <p:spPr>
          <a:xfrm>
            <a:off x="5781675" y="1393825"/>
            <a:ext cx="965200" cy="1444625"/>
          </a:xfrm>
          <a:prstGeom prst="rect">
            <a:avLst/>
          </a:prstGeom>
          <a:noFill/>
          <a:ln w="9525">
            <a:noFill/>
          </a:ln>
        </p:spPr>
        <p:txBody>
          <a:bodyPr wrap="square" anchor="t">
            <a:spAutoFit/>
          </a:bodyPr>
          <a:lstStyle/>
          <a:p>
            <a:pPr fontAlgn="base">
              <a:spcBef>
                <a:spcPct val="50000"/>
              </a:spcBef>
            </a:pPr>
            <a:r>
              <a:rPr lang="en-US" altLang="zh-CN" sz="8800" b="1" strike="noStrike" noProof="1">
                <a:effectLst>
                  <a:outerShdw blurRad="38100" dist="19050" dir="2700000" algn="tl" rotWithShape="0">
                    <a:schemeClr val="dk1">
                      <a:alpha val="40000"/>
                    </a:schemeClr>
                  </a:outerShdw>
                </a:effectLst>
                <a:latin typeface="Times New Roman" panose="02020603050405020304" charset="0"/>
                <a:ea typeface="楷体" panose="02010609060101010101" pitchFamily="49" charset="-122"/>
                <a:cs typeface="+mn-cs"/>
              </a:rPr>
              <a:t>+</a:t>
            </a:r>
            <a:endParaRPr lang="en-US" altLang="zh-CN" sz="8800" b="1" strike="noStrike" noProof="1">
              <a:effectLst>
                <a:outerShdw blurRad="38100" dist="19050" dir="2700000" algn="tl" rotWithShape="0">
                  <a:schemeClr val="dk1">
                    <a:alpha val="40000"/>
                  </a:schemeClr>
                </a:outerShdw>
              </a:effectLst>
              <a:latin typeface="Times New Roman" panose="02020603050405020304" charset="0"/>
              <a:ea typeface="楷体" panose="02010609060101010101" pitchFamily="49" charset="-122"/>
            </a:endParaRPr>
          </a:p>
        </p:txBody>
      </p:sp>
      <p:sp>
        <p:nvSpPr>
          <p:cNvPr id="104456" name="文本框 4"/>
          <p:cNvSpPr/>
          <p:nvPr>
            <p:custDataLst>
              <p:tags r:id="rId7"/>
            </p:custDataLst>
          </p:nvPr>
        </p:nvSpPr>
        <p:spPr>
          <a:xfrm>
            <a:off x="294640" y="5028309"/>
            <a:ext cx="11501120" cy="138499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r>
              <a:rPr lang="zh-CN" altLang="en-US" sz="2800">
                <a:latin typeface="楷体" panose="02010609060101010101" pitchFamily="49" charset="-122"/>
                <a:ea typeface="楷体" panose="02010609060101010101" pitchFamily="49" charset="-122"/>
                <a:sym typeface="楷体" panose="02010609060101010101" pitchFamily="49" charset="-122"/>
              </a:rPr>
              <a:t>    “</a:t>
            </a:r>
            <a:r>
              <a:rPr lang="zh-CN" altLang="en-US" sz="2800" b="1">
                <a:latin typeface="楷体" panose="02010609060101010101" pitchFamily="49" charset="-122"/>
                <a:ea typeface="楷体" panose="02010609060101010101" pitchFamily="49" charset="-122"/>
                <a:sym typeface="楷体" panose="02010609060101010101" pitchFamily="49" charset="-122"/>
              </a:rPr>
              <a:t>有形的手”和“无形的手”是社会主义市场经济的两个轮子，它们相互补充，相互支撑，缺一不可。</a:t>
            </a: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“双轮驱动”,才能完善社会主义市场经济体制。</a:t>
            </a:r>
            <a:endParaRPr lang="en-US" altLang="zh-CN" sz="2800" b="1">
              <a:solidFill>
                <a:srgbClr val="FF0000"/>
              </a:solidFill>
              <a:latin typeface="楷体" panose="02010609060101010101" pitchFamily="49" charset="-122"/>
              <a:ea typeface="楷体" panose="02010609060101010101" pitchFamily="49" charset="-122"/>
            </a:endParaRPr>
          </a:p>
        </p:txBody>
      </p:sp>
      <p:pic>
        <p:nvPicPr>
          <p:cNvPr id="104457" name="图片 1"/>
          <p:cNvPicPr>
            <a:picLocks noChangeAspect="1"/>
          </p:cNvPicPr>
          <p:nvPr>
            <p:custDataLst>
              <p:tags r:id="rId8"/>
            </p:custDataLst>
          </p:nvPr>
        </p:nvPicPr>
        <p:blipFill>
          <a:blip r:embed="rId9"/>
          <a:stretch>
            <a:fillRect/>
          </a:stretch>
        </p:blipFill>
        <p:spPr>
          <a:xfrm>
            <a:off x="2733675" y="3197543"/>
            <a:ext cx="6723063" cy="1614487"/>
          </a:xfrm>
          <a:prstGeom prst="rect">
            <a:avLst/>
          </a:prstGeom>
          <a:noFill/>
          <a:ln>
            <a:noFill/>
            <a:miter lim="800000"/>
            <a:headEnd/>
            <a:tailEnd/>
          </a:ln>
        </p:spPr>
      </p:pic>
      <p:pic>
        <p:nvPicPr>
          <p:cNvPr id="104458" name="New picture"/>
          <p:cNvPicPr/>
          <p:nvPr>
            <p:custDataLst>
              <p:tags r:id="rId10"/>
            </p:custDataLst>
          </p:nvPr>
        </p:nvPicPr>
        <p:blipFill>
          <a:blip r:embed="rId11"/>
          <a:stretch>
            <a:fillRect/>
          </a:stretch>
        </p:blipFill>
        <p:spPr>
          <a:xfrm>
            <a:off x="12357100" y="10795000"/>
            <a:ext cx="317500" cy="241300"/>
          </a:xfrm>
          <a:prstGeom prst="cube">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3"/>
          <p:cNvSpPr/>
          <p:nvPr>
            <p:custDataLst>
              <p:tags r:id="rId1"/>
            </p:custDataLst>
          </p:nvPr>
        </p:nvSpPr>
        <p:spPr>
          <a:xfrm>
            <a:off x="328295" y="3070225"/>
            <a:ext cx="2895600" cy="67119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更好发挥政府作用</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795" name="矩形 4"/>
          <p:cNvSpPr/>
          <p:nvPr>
            <p:custDataLst>
              <p:tags r:id="rId2"/>
            </p:custDataLst>
          </p:nvPr>
        </p:nvSpPr>
        <p:spPr>
          <a:xfrm>
            <a:off x="3768090" y="4448810"/>
            <a:ext cx="1885315" cy="9315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我国政府的经济职能</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796" name="矩形 5"/>
          <p:cNvSpPr/>
          <p:nvPr>
            <p:custDataLst>
              <p:tags r:id="rId3"/>
            </p:custDataLst>
          </p:nvPr>
        </p:nvSpPr>
        <p:spPr>
          <a:xfrm>
            <a:off x="3768725" y="1106805"/>
            <a:ext cx="1816735" cy="1460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社会主义市场经济体制的基本特征</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797" name="左大括号 6"/>
          <p:cNvSpPr/>
          <p:nvPr>
            <p:custDataLst>
              <p:tags r:id="rId4"/>
            </p:custDataLst>
          </p:nvPr>
        </p:nvSpPr>
        <p:spPr>
          <a:xfrm>
            <a:off x="3454400" y="1600200"/>
            <a:ext cx="297180" cy="3611880"/>
          </a:xfrm>
          <a:prstGeom prst="leftBrace">
            <a:avLst>
              <a:gd name="adj1" fmla="val 8337"/>
              <a:gd name="adj2" fmla="val 50000"/>
            </a:avLst>
          </a:prstGeom>
          <a:noFill/>
          <a:ln w="25400">
            <a:solidFill>
              <a:schemeClr val="tx1"/>
            </a:solidFill>
            <a:miter lim="800000"/>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endParaRPr lang="zh-CN" altLang="en-US" sz="2400">
              <a:latin typeface="楷体" panose="02010609060101010101" pitchFamily="49" charset="-122"/>
              <a:ea typeface="楷体" panose="02010609060101010101" pitchFamily="49" charset="-122"/>
            </a:endParaRPr>
          </a:p>
        </p:txBody>
      </p:sp>
      <p:sp>
        <p:nvSpPr>
          <p:cNvPr id="33798" name="矩形 8"/>
          <p:cNvSpPr/>
          <p:nvPr>
            <p:custDataLst>
              <p:tags r:id="rId5"/>
            </p:custDataLst>
          </p:nvPr>
        </p:nvSpPr>
        <p:spPr>
          <a:xfrm>
            <a:off x="6229985" y="2479040"/>
            <a:ext cx="1807845" cy="46545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内在要求</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799" name="矩形 9"/>
          <p:cNvSpPr/>
          <p:nvPr>
            <p:custDataLst>
              <p:tags r:id="rId6"/>
            </p:custDataLst>
          </p:nvPr>
        </p:nvSpPr>
        <p:spPr>
          <a:xfrm>
            <a:off x="6229985" y="1789430"/>
            <a:ext cx="1807845" cy="4000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根本目标</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0" name="矩形 10"/>
          <p:cNvSpPr/>
          <p:nvPr>
            <p:custDataLst>
              <p:tags r:id="rId7"/>
            </p:custDataLst>
          </p:nvPr>
        </p:nvSpPr>
        <p:spPr>
          <a:xfrm>
            <a:off x="6229985" y="1146810"/>
            <a:ext cx="1807845" cy="3886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sz="2400" b="1">
                <a:latin typeface="楷体" panose="02010609060101010101" pitchFamily="49" charset="-122"/>
                <a:ea typeface="楷体" panose="02010609060101010101" pitchFamily="49" charset="-122"/>
                <a:sym typeface="+mn-ea"/>
              </a:rPr>
              <a:t>显著优势</a:t>
            </a:r>
            <a:endParaRPr lang="zh-CN" altLang="en-US" sz="2400" b="1">
              <a:solidFill>
                <a:srgbClr val="FFFFFF"/>
              </a:solidFill>
              <a:latin typeface="楷体" panose="02010609060101010101" pitchFamily="49" charset="-122"/>
              <a:ea typeface="楷体" panose="02010609060101010101" pitchFamily="49" charset="-122"/>
              <a:sym typeface="+mn-ea"/>
            </a:endParaRPr>
          </a:p>
        </p:txBody>
      </p:sp>
      <p:sp>
        <p:nvSpPr>
          <p:cNvPr id="33801" name="矩形 11"/>
          <p:cNvSpPr/>
          <p:nvPr>
            <p:custDataLst>
              <p:tags r:id="rId8"/>
            </p:custDataLst>
          </p:nvPr>
        </p:nvSpPr>
        <p:spPr>
          <a:xfrm>
            <a:off x="6229985" y="461010"/>
            <a:ext cx="1807845" cy="4210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重要特征</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2" name="左大括号 19"/>
          <p:cNvSpPr/>
          <p:nvPr>
            <p:custDataLst>
              <p:tags r:id="rId9"/>
            </p:custDataLst>
          </p:nvPr>
        </p:nvSpPr>
        <p:spPr>
          <a:xfrm>
            <a:off x="5602605" y="579755"/>
            <a:ext cx="435610" cy="2251710"/>
          </a:xfrm>
          <a:prstGeom prst="leftBrace">
            <a:avLst>
              <a:gd name="adj1" fmla="val 8331"/>
              <a:gd name="adj2" fmla="val 49125"/>
            </a:avLst>
          </a:prstGeom>
          <a:noFill/>
          <a:ln w="25400">
            <a:solidFill>
              <a:schemeClr val="tx1"/>
            </a:solidFill>
            <a:miter lim="800000"/>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endParaRPr sz="2400">
              <a:latin typeface="楷体" panose="02010609060101010101" pitchFamily="49" charset="-122"/>
              <a:ea typeface="楷体" panose="02010609060101010101" pitchFamily="49" charset="-122"/>
              <a:sym typeface="+mn-ea"/>
            </a:endParaRPr>
          </a:p>
        </p:txBody>
      </p:sp>
      <p:sp>
        <p:nvSpPr>
          <p:cNvPr id="33803" name="矩形 23"/>
          <p:cNvSpPr/>
          <p:nvPr>
            <p:custDataLst>
              <p:tags r:id="rId10"/>
            </p:custDataLst>
          </p:nvPr>
        </p:nvSpPr>
        <p:spPr>
          <a:xfrm>
            <a:off x="6221730" y="3216910"/>
            <a:ext cx="5030470" cy="5937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经济职能和作用的主要表现</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4" name="左大括号 28"/>
          <p:cNvSpPr/>
          <p:nvPr>
            <p:custDataLst>
              <p:tags r:id="rId11"/>
            </p:custDataLst>
          </p:nvPr>
        </p:nvSpPr>
        <p:spPr>
          <a:xfrm>
            <a:off x="5808345" y="3672205"/>
            <a:ext cx="276860" cy="2132965"/>
          </a:xfrm>
          <a:prstGeom prst="leftBrace">
            <a:avLst>
              <a:gd name="adj1" fmla="val 0"/>
              <a:gd name="adj2" fmla="val 49125"/>
            </a:avLst>
          </a:prstGeom>
          <a:noFill/>
          <a:ln w="25400">
            <a:solidFill>
              <a:schemeClr val="tx1"/>
            </a:solidFill>
            <a:miter lim="800000"/>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endParaRPr sz="2400">
              <a:latin typeface="楷体" panose="02010609060101010101" pitchFamily="49" charset="-122"/>
              <a:ea typeface="楷体" panose="02010609060101010101" pitchFamily="49" charset="-122"/>
              <a:sym typeface="+mn-ea"/>
            </a:endParaRPr>
          </a:p>
        </p:txBody>
      </p:sp>
      <p:sp>
        <p:nvSpPr>
          <p:cNvPr id="33805" name="矩形 26"/>
          <p:cNvSpPr/>
          <p:nvPr>
            <p:custDataLst>
              <p:tags r:id="rId12"/>
            </p:custDataLst>
          </p:nvPr>
        </p:nvSpPr>
        <p:spPr>
          <a:xfrm>
            <a:off x="6038215" y="5617210"/>
            <a:ext cx="1585595" cy="36703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宏观调控</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6" name="左大括号 13"/>
          <p:cNvSpPr/>
          <p:nvPr>
            <p:custDataLst>
              <p:tags r:id="rId13"/>
            </p:custDataLst>
          </p:nvPr>
        </p:nvSpPr>
        <p:spPr>
          <a:xfrm>
            <a:off x="7623810" y="4242435"/>
            <a:ext cx="243840" cy="2340610"/>
          </a:xfrm>
          <a:prstGeom prst="leftBrace">
            <a:avLst>
              <a:gd name="adj1" fmla="val 8332"/>
              <a:gd name="adj2" fmla="val 49125"/>
            </a:avLst>
          </a:prstGeom>
          <a:noFill/>
          <a:ln w="25400">
            <a:solidFill>
              <a:schemeClr val="tx1"/>
            </a:solidFill>
            <a:miter lim="800000"/>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endParaRPr sz="2400">
              <a:latin typeface="楷体" panose="02010609060101010101" pitchFamily="49" charset="-122"/>
              <a:ea typeface="楷体" panose="02010609060101010101" pitchFamily="49" charset="-122"/>
              <a:sym typeface="+mn-ea"/>
            </a:endParaRPr>
          </a:p>
        </p:txBody>
      </p:sp>
      <p:sp>
        <p:nvSpPr>
          <p:cNvPr id="33807" name="矩形 14"/>
          <p:cNvSpPr/>
          <p:nvPr>
            <p:custDataLst>
              <p:tags r:id="rId14"/>
            </p:custDataLst>
          </p:nvPr>
        </p:nvSpPr>
        <p:spPr>
          <a:xfrm>
            <a:off x="7952105" y="4114165"/>
            <a:ext cx="3046095" cy="4095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地位、含义、手段</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8" name="矩形 15"/>
          <p:cNvSpPr/>
          <p:nvPr>
            <p:custDataLst>
              <p:tags r:id="rId15"/>
            </p:custDataLst>
          </p:nvPr>
        </p:nvSpPr>
        <p:spPr>
          <a:xfrm>
            <a:off x="7952740" y="4657725"/>
            <a:ext cx="1576705" cy="4121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主要目标</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09" name="矩形 16"/>
          <p:cNvSpPr/>
          <p:nvPr>
            <p:custDataLst>
              <p:tags r:id="rId16"/>
            </p:custDataLst>
          </p:nvPr>
        </p:nvSpPr>
        <p:spPr>
          <a:xfrm>
            <a:off x="7930515" y="5877560"/>
            <a:ext cx="1635760" cy="7918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最常用的经济手段</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10" name="矩形 17"/>
          <p:cNvSpPr/>
          <p:nvPr>
            <p:custDataLst>
              <p:tags r:id="rId17"/>
            </p:custDataLst>
          </p:nvPr>
        </p:nvSpPr>
        <p:spPr>
          <a:xfrm>
            <a:off x="10080625" y="5434330"/>
            <a:ext cx="1584325" cy="3606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财政政策</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11" name="矩形 18"/>
          <p:cNvSpPr/>
          <p:nvPr>
            <p:custDataLst>
              <p:tags r:id="rId18"/>
            </p:custDataLst>
          </p:nvPr>
        </p:nvSpPr>
        <p:spPr>
          <a:xfrm>
            <a:off x="10123805" y="6306185"/>
            <a:ext cx="1552575" cy="36703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货币政策</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33812" name="左大括号 20"/>
          <p:cNvSpPr/>
          <p:nvPr>
            <p:custDataLst>
              <p:tags r:id="rId19"/>
            </p:custDataLst>
          </p:nvPr>
        </p:nvSpPr>
        <p:spPr>
          <a:xfrm>
            <a:off x="9733915" y="5616893"/>
            <a:ext cx="222250" cy="968375"/>
          </a:xfrm>
          <a:prstGeom prst="leftBrace">
            <a:avLst>
              <a:gd name="adj1" fmla="val 8331"/>
              <a:gd name="adj2" fmla="val 49125"/>
            </a:avLst>
          </a:prstGeom>
          <a:noFill/>
          <a:ln w="25400">
            <a:solidFill>
              <a:schemeClr val="tx1"/>
            </a:solidFill>
            <a:miter lim="800000"/>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endParaRPr sz="2400">
              <a:latin typeface="楷体" panose="02010609060101010101" pitchFamily="49" charset="-122"/>
              <a:ea typeface="楷体" panose="02010609060101010101" pitchFamily="49" charset="-122"/>
              <a:sym typeface="+mn-ea"/>
            </a:endParaRPr>
          </a:p>
        </p:txBody>
      </p:sp>
      <p:sp>
        <p:nvSpPr>
          <p:cNvPr id="33813" name="矩形 21"/>
          <p:cNvSpPr/>
          <p:nvPr>
            <p:custDataLst>
              <p:tags r:id="rId20"/>
            </p:custDataLst>
          </p:nvPr>
        </p:nvSpPr>
        <p:spPr>
          <a:xfrm>
            <a:off x="7952105" y="5203825"/>
            <a:ext cx="1625600" cy="35687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eaLnBrk="1" hangingPunct="1"/>
            <a:r>
              <a:rPr lang="zh-CN" altLang="en-US" sz="2400" b="1" spc="0">
                <a:solidFill>
                  <a:schemeClr val="tx1"/>
                </a:solidFill>
                <a:latin typeface="楷体" panose="02010609060101010101" pitchFamily="49" charset="-122"/>
                <a:ea typeface="楷体" panose="02010609060101010101" pitchFamily="49" charset="-122"/>
              </a:rPr>
              <a:t>主要任务</a:t>
            </a:r>
            <a:endParaRPr lang="zh-CN" altLang="en-US" sz="2400" b="1" spc="0">
              <a:solidFill>
                <a:schemeClr val="tx1"/>
              </a:solidFill>
              <a:latin typeface="楷体" panose="02010609060101010101" pitchFamily="49" charset="-122"/>
              <a:ea typeface="楷体" panose="02010609060101010101" pitchFamily="49" charset="-122"/>
            </a:endParaRPr>
          </a:p>
        </p:txBody>
      </p:sp>
      <p:sp>
        <p:nvSpPr>
          <p:cNvPr id="2" name="文本框 1"/>
          <p:cNvSpPr txBox="1"/>
          <p:nvPr>
            <p:custDataLst>
              <p:tags r:id="rId21"/>
            </p:custDataLst>
          </p:nvPr>
        </p:nvSpPr>
        <p:spPr>
          <a:xfrm>
            <a:off x="130810" y="140335"/>
            <a:ext cx="2023745" cy="460375"/>
          </a:xfrm>
          <a:prstGeom prst="rect">
            <a:avLst/>
          </a:prstGeom>
          <a:gradFill>
            <a:gsLst>
              <a:gs pos="0">
                <a:srgbClr val="E30000"/>
              </a:gs>
              <a:gs pos="100000">
                <a:srgbClr val="760303"/>
              </a:gs>
            </a:gsLst>
            <a:lin ang="5400000" scaled="0"/>
          </a:gradFill>
        </p:spPr>
        <p:txBody>
          <a:bodyPr wrap="square" rtlCol="0">
            <a:spAutoFit/>
          </a:bodyPr>
          <a:lstStyle/>
          <a:p>
            <a:pPr algn="ctr"/>
            <a:r>
              <a:rPr lang="zh-CN" altLang="en-US" sz="2400" b="1">
                <a:solidFill>
                  <a:schemeClr val="bg1"/>
                </a:solidFill>
              </a:rPr>
              <a:t>课堂小结</a:t>
            </a:r>
            <a:endParaRPr lang="zh-CN" altLang="en-US" sz="2400" b="1">
              <a:solidFill>
                <a:schemeClr val="bg1"/>
              </a:solidFill>
            </a:endParaRPr>
          </a:p>
        </p:txBody>
      </p:sp>
      <p:pic>
        <p:nvPicPr>
          <p:cNvPr id="33814" name="New picture"/>
          <p:cNvPicPr/>
          <p:nvPr>
            <p:custDataLst>
              <p:tags r:id="rId22"/>
            </p:custDataLst>
          </p:nvPr>
        </p:nvPicPr>
        <p:blipFill>
          <a:blip r:embed="rId23"/>
          <a:stretch>
            <a:fillRect/>
          </a:stretch>
        </p:blipFill>
        <p:spPr>
          <a:xfrm>
            <a:off x="10248900" y="11493500"/>
            <a:ext cx="368300" cy="266700"/>
          </a:xfrm>
          <a:prstGeom prst="cube">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custDataLst>
              <p:tags r:id="rId1"/>
            </p:custDataLst>
          </p:nvPr>
        </p:nvSpPr>
        <p:spPr>
          <a:xfrm>
            <a:off x="7581204" y="-41564"/>
            <a:ext cx="4610796" cy="6899563"/>
          </a:xfrm>
          <a:custGeom>
            <a:avLst/>
            <a:gdLst>
              <a:gd name="connsiteX0" fmla="*/ 1078166 w 4610796"/>
              <a:gd name="connsiteY0" fmla="*/ 0 h 6858000"/>
              <a:gd name="connsiteX1" fmla="*/ 4610796 w 4610796"/>
              <a:gd name="connsiteY1" fmla="*/ 0 h 6858000"/>
              <a:gd name="connsiteX2" fmla="*/ 4610796 w 4610796"/>
              <a:gd name="connsiteY2" fmla="*/ 6858000 h 6858000"/>
              <a:gd name="connsiteX3" fmla="*/ 1360209 w 4610796"/>
              <a:gd name="connsiteY3" fmla="*/ 6858000 h 6858000"/>
              <a:gd name="connsiteX4" fmla="*/ 1099707 w 4610796"/>
              <a:gd name="connsiteY4" fmla="*/ 6666634 h 6858000"/>
              <a:gd name="connsiteX5" fmla="*/ 269187 w 4610796"/>
              <a:gd name="connsiteY5" fmla="*/ 4066309 h 6858000"/>
              <a:gd name="connsiteX6" fmla="*/ 925487 w 4610796"/>
              <a:gd name="connsiteY6" fmla="*/ 1025236 h 6858000"/>
              <a:gd name="connsiteX7" fmla="*/ 1035501 w 4610796"/>
              <a:gd name="connsiteY7" fmla="*/ 56720 h 6858000"/>
              <a:gd name="connsiteX0-1" fmla="*/ 1798603 w 4610796"/>
              <a:gd name="connsiteY0-2" fmla="*/ 0 h 6858000"/>
              <a:gd name="connsiteX1-3" fmla="*/ 4610796 w 4610796"/>
              <a:gd name="connsiteY1-4" fmla="*/ 0 h 6858000"/>
              <a:gd name="connsiteX2-5" fmla="*/ 4610796 w 4610796"/>
              <a:gd name="connsiteY2-6" fmla="*/ 6858000 h 6858000"/>
              <a:gd name="connsiteX3-7" fmla="*/ 1360209 w 4610796"/>
              <a:gd name="connsiteY3-8" fmla="*/ 6858000 h 6858000"/>
              <a:gd name="connsiteX4-9" fmla="*/ 1099707 w 4610796"/>
              <a:gd name="connsiteY4-10" fmla="*/ 6666634 h 6858000"/>
              <a:gd name="connsiteX5-11" fmla="*/ 269187 w 4610796"/>
              <a:gd name="connsiteY5-12" fmla="*/ 4066309 h 6858000"/>
              <a:gd name="connsiteX6-13" fmla="*/ 925487 w 4610796"/>
              <a:gd name="connsiteY6-14" fmla="*/ 1025236 h 6858000"/>
              <a:gd name="connsiteX7-15" fmla="*/ 1035501 w 4610796"/>
              <a:gd name="connsiteY7-16" fmla="*/ 56720 h 6858000"/>
              <a:gd name="connsiteX8" fmla="*/ 1798603 w 4610796"/>
              <a:gd name="connsiteY8" fmla="*/ 0 h 6858000"/>
              <a:gd name="connsiteX0-17" fmla="*/ 1798603 w 4610796"/>
              <a:gd name="connsiteY0-18" fmla="*/ 0 h 6858000"/>
              <a:gd name="connsiteX1-19" fmla="*/ 4610796 w 4610796"/>
              <a:gd name="connsiteY1-20" fmla="*/ 0 h 6858000"/>
              <a:gd name="connsiteX2-21" fmla="*/ 4610796 w 4610796"/>
              <a:gd name="connsiteY2-22" fmla="*/ 6858000 h 6858000"/>
              <a:gd name="connsiteX3-23" fmla="*/ 1360209 w 4610796"/>
              <a:gd name="connsiteY3-24" fmla="*/ 6858000 h 6858000"/>
              <a:gd name="connsiteX4-25" fmla="*/ 1099707 w 4610796"/>
              <a:gd name="connsiteY4-26" fmla="*/ 6666634 h 6858000"/>
              <a:gd name="connsiteX5-27" fmla="*/ 269187 w 4610796"/>
              <a:gd name="connsiteY5-28" fmla="*/ 4066309 h 6858000"/>
              <a:gd name="connsiteX6-29" fmla="*/ 925487 w 4610796"/>
              <a:gd name="connsiteY6-30" fmla="*/ 1025236 h 6858000"/>
              <a:gd name="connsiteX7-31" fmla="*/ 1798603 w 4610796"/>
              <a:gd name="connsiteY7-32" fmla="*/ 0 h 6858000"/>
              <a:gd name="connsiteX0-33" fmla="*/ 1784748 w 4610796"/>
              <a:gd name="connsiteY0-34" fmla="*/ 0 h 6899563"/>
              <a:gd name="connsiteX1-35" fmla="*/ 4610796 w 4610796"/>
              <a:gd name="connsiteY1-36" fmla="*/ 41563 h 6899563"/>
              <a:gd name="connsiteX2-37" fmla="*/ 4610796 w 4610796"/>
              <a:gd name="connsiteY2-38" fmla="*/ 6899563 h 6899563"/>
              <a:gd name="connsiteX3-39" fmla="*/ 1360209 w 4610796"/>
              <a:gd name="connsiteY3-40" fmla="*/ 6899563 h 6899563"/>
              <a:gd name="connsiteX4-41" fmla="*/ 1099707 w 4610796"/>
              <a:gd name="connsiteY4-42" fmla="*/ 6708197 h 6899563"/>
              <a:gd name="connsiteX5-43" fmla="*/ 269187 w 4610796"/>
              <a:gd name="connsiteY5-44" fmla="*/ 4107872 h 6899563"/>
              <a:gd name="connsiteX6-45" fmla="*/ 925487 w 4610796"/>
              <a:gd name="connsiteY6-46" fmla="*/ 1066799 h 6899563"/>
              <a:gd name="connsiteX7-47" fmla="*/ 1784748 w 4610796"/>
              <a:gd name="connsiteY7-48" fmla="*/ 0 h 6899563"/>
              <a:gd name="connsiteX0-49" fmla="*/ 1784748 w 4610796"/>
              <a:gd name="connsiteY0-50" fmla="*/ 0 h 6899563"/>
              <a:gd name="connsiteX1-51" fmla="*/ 4610796 w 4610796"/>
              <a:gd name="connsiteY1-52" fmla="*/ 41563 h 6899563"/>
              <a:gd name="connsiteX2-53" fmla="*/ 4610796 w 4610796"/>
              <a:gd name="connsiteY2-54" fmla="*/ 6899563 h 6899563"/>
              <a:gd name="connsiteX3-55" fmla="*/ 1360209 w 4610796"/>
              <a:gd name="connsiteY3-56" fmla="*/ 6899563 h 6899563"/>
              <a:gd name="connsiteX4-57" fmla="*/ 1099707 w 4610796"/>
              <a:gd name="connsiteY4-58" fmla="*/ 6708197 h 6899563"/>
              <a:gd name="connsiteX5-59" fmla="*/ 269187 w 4610796"/>
              <a:gd name="connsiteY5-60" fmla="*/ 4107872 h 6899563"/>
              <a:gd name="connsiteX6-61" fmla="*/ 925487 w 4610796"/>
              <a:gd name="connsiteY6-62" fmla="*/ 1066799 h 6899563"/>
              <a:gd name="connsiteX7-63" fmla="*/ 1784748 w 4610796"/>
              <a:gd name="connsiteY7-64" fmla="*/ 0 h 6899563"/>
              <a:gd name="connsiteX0-65" fmla="*/ 1784748 w 4610796"/>
              <a:gd name="connsiteY0-66" fmla="*/ 0 h 6899563"/>
              <a:gd name="connsiteX1-67" fmla="*/ 4610796 w 4610796"/>
              <a:gd name="connsiteY1-68" fmla="*/ 41563 h 6899563"/>
              <a:gd name="connsiteX2-69" fmla="*/ 4610796 w 4610796"/>
              <a:gd name="connsiteY2-70" fmla="*/ 6899563 h 6899563"/>
              <a:gd name="connsiteX3-71" fmla="*/ 1360209 w 4610796"/>
              <a:gd name="connsiteY3-72" fmla="*/ 6899563 h 6899563"/>
              <a:gd name="connsiteX4-73" fmla="*/ 1099707 w 4610796"/>
              <a:gd name="connsiteY4-74" fmla="*/ 6708197 h 6899563"/>
              <a:gd name="connsiteX5-75" fmla="*/ 269187 w 4610796"/>
              <a:gd name="connsiteY5-76" fmla="*/ 4107872 h 6899563"/>
              <a:gd name="connsiteX6-77" fmla="*/ 925487 w 4610796"/>
              <a:gd name="connsiteY6-78" fmla="*/ 1066799 h 6899563"/>
              <a:gd name="connsiteX7-79" fmla="*/ 1784748 w 4610796"/>
              <a:gd name="connsiteY7-80" fmla="*/ 0 h 6899563"/>
              <a:gd name="connsiteX0-81" fmla="*/ 1784748 w 4610796"/>
              <a:gd name="connsiteY0-82" fmla="*/ 0 h 6899563"/>
              <a:gd name="connsiteX1-83" fmla="*/ 4610796 w 4610796"/>
              <a:gd name="connsiteY1-84" fmla="*/ 41563 h 6899563"/>
              <a:gd name="connsiteX2-85" fmla="*/ 4610796 w 4610796"/>
              <a:gd name="connsiteY2-86" fmla="*/ 6899563 h 6899563"/>
              <a:gd name="connsiteX3-87" fmla="*/ 1360209 w 4610796"/>
              <a:gd name="connsiteY3-88" fmla="*/ 6899563 h 6899563"/>
              <a:gd name="connsiteX4-89" fmla="*/ 1099707 w 4610796"/>
              <a:gd name="connsiteY4-90" fmla="*/ 6708197 h 6899563"/>
              <a:gd name="connsiteX5-91" fmla="*/ 269187 w 4610796"/>
              <a:gd name="connsiteY5-92" fmla="*/ 4107872 h 6899563"/>
              <a:gd name="connsiteX6-93" fmla="*/ 925487 w 4610796"/>
              <a:gd name="connsiteY6-94" fmla="*/ 1066799 h 6899563"/>
              <a:gd name="connsiteX7-95" fmla="*/ 1784748 w 4610796"/>
              <a:gd name="connsiteY7-96" fmla="*/ 0 h 6899563"/>
              <a:gd name="connsiteX0-97" fmla="*/ 1784748 w 4610796"/>
              <a:gd name="connsiteY0-98" fmla="*/ 0 h 6899563"/>
              <a:gd name="connsiteX1-99" fmla="*/ 4610796 w 4610796"/>
              <a:gd name="connsiteY1-100" fmla="*/ 41563 h 6899563"/>
              <a:gd name="connsiteX2-101" fmla="*/ 4610796 w 4610796"/>
              <a:gd name="connsiteY2-102" fmla="*/ 6899563 h 6899563"/>
              <a:gd name="connsiteX3-103" fmla="*/ 1360209 w 4610796"/>
              <a:gd name="connsiteY3-104" fmla="*/ 6899563 h 6899563"/>
              <a:gd name="connsiteX4-105" fmla="*/ 1099707 w 4610796"/>
              <a:gd name="connsiteY4-106" fmla="*/ 6708197 h 6899563"/>
              <a:gd name="connsiteX5-107" fmla="*/ 269187 w 4610796"/>
              <a:gd name="connsiteY5-108" fmla="*/ 4107872 h 6899563"/>
              <a:gd name="connsiteX6-109" fmla="*/ 1147160 w 4610796"/>
              <a:gd name="connsiteY6-110" fmla="*/ 1468581 h 6899563"/>
              <a:gd name="connsiteX7-111" fmla="*/ 1784748 w 4610796"/>
              <a:gd name="connsiteY7-112" fmla="*/ 0 h 6899563"/>
              <a:gd name="connsiteX0-113" fmla="*/ 1784748 w 4610796"/>
              <a:gd name="connsiteY0-114" fmla="*/ 0 h 6899563"/>
              <a:gd name="connsiteX1-115" fmla="*/ 4610796 w 4610796"/>
              <a:gd name="connsiteY1-116" fmla="*/ 41563 h 6899563"/>
              <a:gd name="connsiteX2-117" fmla="*/ 4610796 w 4610796"/>
              <a:gd name="connsiteY2-118" fmla="*/ 6899563 h 6899563"/>
              <a:gd name="connsiteX3-119" fmla="*/ 1360209 w 4610796"/>
              <a:gd name="connsiteY3-120" fmla="*/ 6899563 h 6899563"/>
              <a:gd name="connsiteX4-121" fmla="*/ 1099707 w 4610796"/>
              <a:gd name="connsiteY4-122" fmla="*/ 6708197 h 6899563"/>
              <a:gd name="connsiteX5-123" fmla="*/ 269187 w 4610796"/>
              <a:gd name="connsiteY5-124" fmla="*/ 4107872 h 6899563"/>
              <a:gd name="connsiteX6-125" fmla="*/ 1147160 w 4610796"/>
              <a:gd name="connsiteY6-126" fmla="*/ 1468581 h 6899563"/>
              <a:gd name="connsiteX7-127" fmla="*/ 1784748 w 4610796"/>
              <a:gd name="connsiteY7-128" fmla="*/ 0 h 6899563"/>
              <a:gd name="connsiteX0-129" fmla="*/ 1784748 w 4610796"/>
              <a:gd name="connsiteY0-130" fmla="*/ 0 h 6899563"/>
              <a:gd name="connsiteX1-131" fmla="*/ 4610796 w 4610796"/>
              <a:gd name="connsiteY1-132" fmla="*/ 41563 h 6899563"/>
              <a:gd name="connsiteX2-133" fmla="*/ 4610796 w 4610796"/>
              <a:gd name="connsiteY2-134" fmla="*/ 6899563 h 6899563"/>
              <a:gd name="connsiteX3-135" fmla="*/ 1360209 w 4610796"/>
              <a:gd name="connsiteY3-136" fmla="*/ 6899563 h 6899563"/>
              <a:gd name="connsiteX4-137" fmla="*/ 1099707 w 4610796"/>
              <a:gd name="connsiteY4-138" fmla="*/ 6708197 h 6899563"/>
              <a:gd name="connsiteX5-139" fmla="*/ 269187 w 4610796"/>
              <a:gd name="connsiteY5-140" fmla="*/ 4107872 h 6899563"/>
              <a:gd name="connsiteX6-141" fmla="*/ 1147160 w 4610796"/>
              <a:gd name="connsiteY6-142" fmla="*/ 1468581 h 6899563"/>
              <a:gd name="connsiteX7-143" fmla="*/ 1784748 w 4610796"/>
              <a:gd name="connsiteY7-144" fmla="*/ 0 h 6899563"/>
              <a:gd name="connsiteX0-145" fmla="*/ 1784748 w 4610796"/>
              <a:gd name="connsiteY0-146" fmla="*/ 0 h 6899563"/>
              <a:gd name="connsiteX1-147" fmla="*/ 4610796 w 4610796"/>
              <a:gd name="connsiteY1-148" fmla="*/ 41563 h 6899563"/>
              <a:gd name="connsiteX2-149" fmla="*/ 4610796 w 4610796"/>
              <a:gd name="connsiteY2-150" fmla="*/ 6899563 h 6899563"/>
              <a:gd name="connsiteX3-151" fmla="*/ 1360209 w 4610796"/>
              <a:gd name="connsiteY3-152" fmla="*/ 6899563 h 6899563"/>
              <a:gd name="connsiteX4-153" fmla="*/ 1099707 w 4610796"/>
              <a:gd name="connsiteY4-154" fmla="*/ 6708197 h 6899563"/>
              <a:gd name="connsiteX5-155" fmla="*/ 269187 w 4610796"/>
              <a:gd name="connsiteY5-156" fmla="*/ 4107872 h 6899563"/>
              <a:gd name="connsiteX6-157" fmla="*/ 1147160 w 4610796"/>
              <a:gd name="connsiteY6-158" fmla="*/ 1468581 h 6899563"/>
              <a:gd name="connsiteX7-159" fmla="*/ 1784748 w 4610796"/>
              <a:gd name="connsiteY7-160" fmla="*/ 0 h 68995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610796" h="6899563">
                <a:moveTo>
                  <a:pt x="1784748" y="0"/>
                </a:moveTo>
                <a:lnTo>
                  <a:pt x="4610796" y="41563"/>
                </a:lnTo>
                <a:lnTo>
                  <a:pt x="4610796" y="6899563"/>
                </a:lnTo>
                <a:lnTo>
                  <a:pt x="1360209" y="6899563"/>
                </a:lnTo>
                <a:lnTo>
                  <a:pt x="1099707" y="6708197"/>
                </a:lnTo>
                <a:cubicBezTo>
                  <a:pt x="205260" y="5992668"/>
                  <a:pt x="-364509" y="5032663"/>
                  <a:pt x="269187" y="4107872"/>
                </a:cubicBezTo>
                <a:cubicBezTo>
                  <a:pt x="1536578" y="2258290"/>
                  <a:pt x="1321748" y="2284846"/>
                  <a:pt x="1147160" y="1468581"/>
                </a:cubicBezTo>
                <a:cubicBezTo>
                  <a:pt x="972572" y="652316"/>
                  <a:pt x="1336784" y="115455"/>
                  <a:pt x="1784748" y="0"/>
                </a:cubicBezTo>
                <a:close/>
              </a:path>
            </a:pathLst>
          </a:cu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1326685" y="1801092"/>
            <a:ext cx="8950036" cy="3214254"/>
          </a:xfrm>
          <a:prstGeom prst="roundRect">
            <a:avLst>
              <a:gd name="adj" fmla="val 6522"/>
            </a:avLst>
          </a:prstGeom>
          <a:solidFill>
            <a:schemeClr val="bg1"/>
          </a:solidFill>
          <a:ln>
            <a:solidFill>
              <a:schemeClr val="bg1">
                <a:lumMod val="85000"/>
              </a:schemeClr>
            </a:solid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custDataLst>
              <p:tags r:id="rId3"/>
            </p:custDataLst>
          </p:nvPr>
        </p:nvSpPr>
        <p:spPr>
          <a:xfrm>
            <a:off x="805739" y="706021"/>
            <a:ext cx="823416" cy="821807"/>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0" name="任意多边形 9"/>
          <p:cNvSpPr/>
          <p:nvPr>
            <p:custDataLst>
              <p:tags r:id="rId4"/>
            </p:custDataLst>
          </p:nvPr>
        </p:nvSpPr>
        <p:spPr>
          <a:xfrm>
            <a:off x="2613290" y="5400090"/>
            <a:ext cx="384024" cy="383274"/>
          </a:xfrm>
          <a:custGeom>
            <a:avLst/>
            <a:gdLst>
              <a:gd name="connsiteX0" fmla="*/ 1359960 w 1463040"/>
              <a:gd name="connsiteY0" fmla="*/ 1098770 h 1460182"/>
              <a:gd name="connsiteX1" fmla="*/ 1338108 w 1463040"/>
              <a:gd name="connsiteY1" fmla="*/ 1139029 h 1460182"/>
              <a:gd name="connsiteX2" fmla="*/ 1288387 w 1463040"/>
              <a:gd name="connsiteY2" fmla="*/ 1199290 h 1460182"/>
              <a:gd name="connsiteX3" fmla="*/ 1462209 w 1463040"/>
              <a:gd name="connsiteY3" fmla="*/ 713567 h 1460182"/>
              <a:gd name="connsiteX4" fmla="*/ 1463040 w 1463040"/>
              <a:gd name="connsiteY4" fmla="*/ 730029 h 1460182"/>
              <a:gd name="connsiteX5" fmla="*/ 1448178 w 1463040"/>
              <a:gd name="connsiteY5" fmla="*/ 877456 h 1460182"/>
              <a:gd name="connsiteX6" fmla="*/ 1444145 w 1463040"/>
              <a:gd name="connsiteY6" fmla="*/ 890450 h 1460182"/>
              <a:gd name="connsiteX7" fmla="*/ 1117614 w 1463040"/>
              <a:gd name="connsiteY7" fmla="*/ 1349050 h 1460182"/>
              <a:gd name="connsiteX8" fmla="*/ 1016261 w 1463040"/>
              <a:gd name="connsiteY8" fmla="*/ 1404063 h 1460182"/>
              <a:gd name="connsiteX9" fmla="*/ 957599 w 1463040"/>
              <a:gd name="connsiteY9" fmla="*/ 1422272 h 1460182"/>
              <a:gd name="connsiteX10" fmla="*/ 1428522 w 1463040"/>
              <a:gd name="connsiteY10" fmla="*/ 519281 h 1460182"/>
              <a:gd name="connsiteX11" fmla="*/ 1448178 w 1463040"/>
              <a:gd name="connsiteY11" fmla="*/ 582602 h 1460182"/>
              <a:gd name="connsiteX12" fmla="*/ 1455792 w 1463040"/>
              <a:gd name="connsiteY12" fmla="*/ 632493 h 1460182"/>
              <a:gd name="connsiteX13" fmla="*/ 875722 w 1463040"/>
              <a:gd name="connsiteY13" fmla="*/ 1447179 h 1460182"/>
              <a:gd name="connsiteX14" fmla="*/ 806314 w 1463040"/>
              <a:gd name="connsiteY14" fmla="*/ 1457772 h 1460182"/>
              <a:gd name="connsiteX15" fmla="*/ 758585 w 1463040"/>
              <a:gd name="connsiteY15" fmla="*/ 1460182 h 1460182"/>
              <a:gd name="connsiteX16" fmla="*/ 1363868 w 1463040"/>
              <a:gd name="connsiteY16" fmla="*/ 368488 h 1460182"/>
              <a:gd name="connsiteX17" fmla="*/ 1405554 w 1463040"/>
              <a:gd name="connsiteY17" fmla="*/ 445289 h 1460182"/>
              <a:gd name="connsiteX18" fmla="*/ 1409048 w 1463040"/>
              <a:gd name="connsiteY18" fmla="*/ 456546 h 1460182"/>
              <a:gd name="connsiteX19" fmla="*/ 694790 w 1463040"/>
              <a:gd name="connsiteY19" fmla="*/ 1459694 h 1460182"/>
              <a:gd name="connsiteX20" fmla="*/ 656726 w 1463040"/>
              <a:gd name="connsiteY20" fmla="*/ 1457772 h 1460182"/>
              <a:gd name="connsiteX21" fmla="*/ 594988 w 1463040"/>
              <a:gd name="connsiteY21" fmla="*/ 1448350 h 1460182"/>
              <a:gd name="connsiteX22" fmla="*/ 157279 w 1463040"/>
              <a:gd name="connsiteY22" fmla="*/ 281825 h 1460182"/>
              <a:gd name="connsiteX23" fmla="*/ 110716 w 1463040"/>
              <a:gd name="connsiteY23" fmla="*/ 347220 h 1460182"/>
              <a:gd name="connsiteX24" fmla="*/ 124932 w 1463040"/>
              <a:gd name="connsiteY24" fmla="*/ 321029 h 1460182"/>
              <a:gd name="connsiteX25" fmla="*/ 1277736 w 1463040"/>
              <a:gd name="connsiteY25" fmla="*/ 247858 h 1460182"/>
              <a:gd name="connsiteX26" fmla="*/ 1335643 w 1463040"/>
              <a:gd name="connsiteY26" fmla="*/ 318042 h 1460182"/>
              <a:gd name="connsiteX27" fmla="*/ 541454 w 1463040"/>
              <a:gd name="connsiteY27" fmla="*/ 1433451 h 1460182"/>
              <a:gd name="connsiteX28" fmla="*/ 453102 w 1463040"/>
              <a:gd name="connsiteY28" fmla="*/ 1406025 h 1460182"/>
              <a:gd name="connsiteX29" fmla="*/ 1174399 w 1463040"/>
              <a:gd name="connsiteY29" fmla="*/ 151394 h 1460182"/>
              <a:gd name="connsiteX30" fmla="*/ 1242355 w 1463040"/>
              <a:gd name="connsiteY30" fmla="*/ 207464 h 1460182"/>
              <a:gd name="connsiteX31" fmla="*/ 406084 w 1463040"/>
              <a:gd name="connsiteY31" fmla="*/ 1381974 h 1460182"/>
              <a:gd name="connsiteX32" fmla="*/ 328276 w 1463040"/>
              <a:gd name="connsiteY32" fmla="*/ 1339741 h 1460182"/>
              <a:gd name="connsiteX33" fmla="*/ 1055239 w 1463040"/>
              <a:gd name="connsiteY33" fmla="*/ 77152 h 1460182"/>
              <a:gd name="connsiteX34" fmla="*/ 1133047 w 1463040"/>
              <a:gd name="connsiteY34" fmla="*/ 119385 h 1460182"/>
              <a:gd name="connsiteX35" fmla="*/ 287142 w 1463040"/>
              <a:gd name="connsiteY35" fmla="*/ 1307427 h 1460182"/>
              <a:gd name="connsiteX36" fmla="*/ 219185 w 1463040"/>
              <a:gd name="connsiteY36" fmla="*/ 1251357 h 1460182"/>
              <a:gd name="connsiteX37" fmla="*/ 502385 w 1463040"/>
              <a:gd name="connsiteY37" fmla="*/ 38735 h 1460182"/>
              <a:gd name="connsiteX38" fmla="*/ 674 w 1463040"/>
              <a:gd name="connsiteY38" fmla="*/ 743369 h 1460182"/>
              <a:gd name="connsiteX39" fmla="*/ 0 w 1463040"/>
              <a:gd name="connsiteY39" fmla="*/ 730029 h 1460182"/>
              <a:gd name="connsiteX40" fmla="*/ 14862 w 1463040"/>
              <a:gd name="connsiteY40" fmla="*/ 582602 h 1460182"/>
              <a:gd name="connsiteX41" fmla="*/ 20736 w 1463040"/>
              <a:gd name="connsiteY41" fmla="*/ 563680 h 1460182"/>
              <a:gd name="connsiteX42" fmla="*/ 341546 w 1463040"/>
              <a:gd name="connsiteY42" fmla="*/ 113114 h 1460182"/>
              <a:gd name="connsiteX43" fmla="*/ 446780 w 1463040"/>
              <a:gd name="connsiteY43" fmla="*/ 55996 h 1460182"/>
              <a:gd name="connsiteX44" fmla="*/ 919637 w 1463040"/>
              <a:gd name="connsiteY44" fmla="*/ 26002 h 1460182"/>
              <a:gd name="connsiteX45" fmla="*/ 1007988 w 1463040"/>
              <a:gd name="connsiteY45" fmla="*/ 53428 h 1460182"/>
              <a:gd name="connsiteX46" fmla="*/ 184026 w 1463040"/>
              <a:gd name="connsiteY46" fmla="*/ 1210651 h 1460182"/>
              <a:gd name="connsiteX47" fmla="*/ 126119 w 1463040"/>
              <a:gd name="connsiteY47" fmla="*/ 1140467 h 1460182"/>
              <a:gd name="connsiteX48" fmla="*/ 765953 w 1463040"/>
              <a:gd name="connsiteY48" fmla="*/ 248 h 1460182"/>
              <a:gd name="connsiteX49" fmla="*/ 806314 w 1463040"/>
              <a:gd name="connsiteY49" fmla="*/ 2286 h 1460182"/>
              <a:gd name="connsiteX50" fmla="*/ 865905 w 1463040"/>
              <a:gd name="connsiteY50" fmla="*/ 11381 h 1460182"/>
              <a:gd name="connsiteX51" fmla="*/ 98143 w 1463040"/>
              <a:gd name="connsiteY51" fmla="*/ 1089673 h 1460182"/>
              <a:gd name="connsiteX52" fmla="*/ 57487 w 1463040"/>
              <a:gd name="connsiteY52" fmla="*/ 1014770 h 1460182"/>
              <a:gd name="connsiteX53" fmla="*/ 53269 w 1463040"/>
              <a:gd name="connsiteY53" fmla="*/ 1001184 h 1460182"/>
              <a:gd name="connsiteX54" fmla="*/ 701986 w 1463040"/>
              <a:gd name="connsiteY54" fmla="*/ 0 h 1460182"/>
              <a:gd name="connsiteX55" fmla="*/ 33795 w 1463040"/>
              <a:gd name="connsiteY55" fmla="*/ 938449 h 1460182"/>
              <a:gd name="connsiteX56" fmla="*/ 14862 w 1463040"/>
              <a:gd name="connsiteY56" fmla="*/ 877456 h 1460182"/>
              <a:gd name="connsiteX57" fmla="*/ 6828 w 1463040"/>
              <a:gd name="connsiteY57" fmla="*/ 824812 h 1460182"/>
              <a:gd name="connsiteX58" fmla="*/ 584647 w 1463040"/>
              <a:gd name="connsiteY58" fmla="*/ 13286 h 1460182"/>
              <a:gd name="connsiteX59" fmla="*/ 656726 w 1463040"/>
              <a:gd name="connsiteY59" fmla="*/ 2286 h 1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63040" h="1460182">
                <a:moveTo>
                  <a:pt x="1359960" y="1098770"/>
                </a:moveTo>
                <a:lnTo>
                  <a:pt x="1338108" y="1139029"/>
                </a:lnTo>
                <a:lnTo>
                  <a:pt x="1288387" y="1199290"/>
                </a:lnTo>
                <a:close/>
                <a:moveTo>
                  <a:pt x="1462209" y="713567"/>
                </a:moveTo>
                <a:lnTo>
                  <a:pt x="1463040" y="730029"/>
                </a:lnTo>
                <a:cubicBezTo>
                  <a:pt x="1463040" y="780530"/>
                  <a:pt x="1457923" y="829836"/>
                  <a:pt x="1448178" y="877456"/>
                </a:cubicBezTo>
                <a:lnTo>
                  <a:pt x="1444145" y="890450"/>
                </a:lnTo>
                <a:lnTo>
                  <a:pt x="1117614" y="1349050"/>
                </a:lnTo>
                <a:lnTo>
                  <a:pt x="1016261" y="1404063"/>
                </a:lnTo>
                <a:lnTo>
                  <a:pt x="957599" y="1422272"/>
                </a:lnTo>
                <a:close/>
                <a:moveTo>
                  <a:pt x="1428522" y="519281"/>
                </a:moveTo>
                <a:lnTo>
                  <a:pt x="1448178" y="582602"/>
                </a:lnTo>
                <a:lnTo>
                  <a:pt x="1455792" y="632493"/>
                </a:lnTo>
                <a:lnTo>
                  <a:pt x="875722" y="1447179"/>
                </a:lnTo>
                <a:lnTo>
                  <a:pt x="806314" y="1457772"/>
                </a:lnTo>
                <a:lnTo>
                  <a:pt x="758585" y="1460182"/>
                </a:lnTo>
                <a:close/>
                <a:moveTo>
                  <a:pt x="1363868" y="368488"/>
                </a:moveTo>
                <a:lnTo>
                  <a:pt x="1405554" y="445289"/>
                </a:lnTo>
                <a:lnTo>
                  <a:pt x="1409048" y="456546"/>
                </a:lnTo>
                <a:lnTo>
                  <a:pt x="694790" y="1459694"/>
                </a:lnTo>
                <a:lnTo>
                  <a:pt x="656726" y="1457772"/>
                </a:lnTo>
                <a:lnTo>
                  <a:pt x="594988" y="1448350"/>
                </a:lnTo>
                <a:close/>
                <a:moveTo>
                  <a:pt x="157279" y="281825"/>
                </a:moveTo>
                <a:lnTo>
                  <a:pt x="110716" y="347220"/>
                </a:lnTo>
                <a:lnTo>
                  <a:pt x="124932" y="321029"/>
                </a:lnTo>
                <a:close/>
                <a:moveTo>
                  <a:pt x="1277736" y="247858"/>
                </a:moveTo>
                <a:lnTo>
                  <a:pt x="1335643" y="318042"/>
                </a:lnTo>
                <a:lnTo>
                  <a:pt x="541454" y="1433451"/>
                </a:lnTo>
                <a:lnTo>
                  <a:pt x="453102" y="1406025"/>
                </a:lnTo>
                <a:close/>
                <a:moveTo>
                  <a:pt x="1174399" y="151394"/>
                </a:moveTo>
                <a:lnTo>
                  <a:pt x="1242355" y="207464"/>
                </a:lnTo>
                <a:lnTo>
                  <a:pt x="406084" y="1381974"/>
                </a:lnTo>
                <a:lnTo>
                  <a:pt x="328276" y="1339741"/>
                </a:lnTo>
                <a:close/>
                <a:moveTo>
                  <a:pt x="1055239" y="77152"/>
                </a:moveTo>
                <a:lnTo>
                  <a:pt x="1133047" y="119385"/>
                </a:lnTo>
                <a:lnTo>
                  <a:pt x="287142" y="1307427"/>
                </a:lnTo>
                <a:lnTo>
                  <a:pt x="219185" y="1251357"/>
                </a:lnTo>
                <a:close/>
                <a:moveTo>
                  <a:pt x="502385" y="38735"/>
                </a:moveTo>
                <a:lnTo>
                  <a:pt x="674" y="743369"/>
                </a:lnTo>
                <a:lnTo>
                  <a:pt x="0" y="730029"/>
                </a:lnTo>
                <a:cubicBezTo>
                  <a:pt x="0" y="679528"/>
                  <a:pt x="5117" y="630223"/>
                  <a:pt x="14862" y="582602"/>
                </a:cubicBezTo>
                <a:lnTo>
                  <a:pt x="20736" y="563680"/>
                </a:lnTo>
                <a:lnTo>
                  <a:pt x="341546" y="113114"/>
                </a:lnTo>
                <a:lnTo>
                  <a:pt x="446780" y="55996"/>
                </a:lnTo>
                <a:close/>
                <a:moveTo>
                  <a:pt x="919637" y="26002"/>
                </a:moveTo>
                <a:lnTo>
                  <a:pt x="1007988" y="53428"/>
                </a:lnTo>
                <a:lnTo>
                  <a:pt x="184026" y="1210651"/>
                </a:lnTo>
                <a:lnTo>
                  <a:pt x="126119" y="1140467"/>
                </a:lnTo>
                <a:close/>
                <a:moveTo>
                  <a:pt x="765953" y="248"/>
                </a:moveTo>
                <a:lnTo>
                  <a:pt x="806314" y="2286"/>
                </a:lnTo>
                <a:lnTo>
                  <a:pt x="865905" y="11381"/>
                </a:lnTo>
                <a:lnTo>
                  <a:pt x="98143" y="1089673"/>
                </a:lnTo>
                <a:lnTo>
                  <a:pt x="57487" y="1014770"/>
                </a:lnTo>
                <a:lnTo>
                  <a:pt x="53269" y="1001184"/>
                </a:lnTo>
                <a:close/>
                <a:moveTo>
                  <a:pt x="701986" y="0"/>
                </a:moveTo>
                <a:lnTo>
                  <a:pt x="33795" y="938449"/>
                </a:lnTo>
                <a:lnTo>
                  <a:pt x="14862" y="877456"/>
                </a:lnTo>
                <a:lnTo>
                  <a:pt x="6828" y="824812"/>
                </a:lnTo>
                <a:lnTo>
                  <a:pt x="584647" y="13286"/>
                </a:lnTo>
                <a:lnTo>
                  <a:pt x="656726" y="2286"/>
                </a:lnTo>
                <a:close/>
              </a:path>
            </a:pathLst>
          </a:custGeom>
          <a:solidFill>
            <a:srgbClr val="BD1C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楷体" panose="02010609060101010101" pitchFamily="49" charset="-122"/>
            </a:endParaRPr>
          </a:p>
        </p:txBody>
      </p:sp>
      <p:sp>
        <p:nvSpPr>
          <p:cNvPr id="19" name="文本框 18"/>
          <p:cNvSpPr txBox="1"/>
          <p:nvPr>
            <p:custDataLst>
              <p:tags r:id="rId5"/>
            </p:custDataLst>
          </p:nvPr>
        </p:nvSpPr>
        <p:spPr>
          <a:xfrm>
            <a:off x="5788532" y="4196408"/>
            <a:ext cx="5237045" cy="460375"/>
          </a:xfrm>
          <a:prstGeom prst="rect">
            <a:avLst/>
          </a:prstGeom>
          <a:noFill/>
        </p:spPr>
        <p:txBody>
          <a:bodyPr wrap="square" rtlCol="0">
            <a:spAutoFit/>
          </a:bodyPr>
          <a:lstStyle/>
          <a:p>
            <a:r>
              <a:rPr lang="en-US" altLang="zh-CN" sz="2400" b="1">
                <a:solidFill>
                  <a:srgbClr val="0B5FD1"/>
                </a:solidFill>
                <a:latin typeface="楷体" panose="02010609060101010101" pitchFamily="49" charset="-122"/>
                <a:ea typeface="楷体" panose="02010609060101010101" pitchFamily="49" charset="-122"/>
              </a:rPr>
              <a:t>——</a:t>
            </a:r>
            <a:r>
              <a:rPr lang="zh-CN" altLang="en-US" sz="2400" b="1">
                <a:solidFill>
                  <a:srgbClr val="0B5FD1"/>
                </a:solidFill>
                <a:latin typeface="楷体" panose="02010609060101010101" pitchFamily="49" charset="-122"/>
                <a:ea typeface="楷体" panose="02010609060101010101" pitchFamily="49" charset="-122"/>
              </a:rPr>
              <a:t>具有中国特色的市场经济</a:t>
            </a:r>
            <a:endParaRPr lang="zh-CN" altLang="en-US" sz="2400" b="1">
              <a:solidFill>
                <a:srgbClr val="0B5FD1"/>
              </a:solidFill>
              <a:latin typeface="楷体" panose="02010609060101010101" pitchFamily="49" charset="-122"/>
              <a:ea typeface="楷体" panose="02010609060101010101" pitchFamily="49" charset="-122"/>
            </a:endParaRPr>
          </a:p>
        </p:txBody>
      </p:sp>
      <p:sp>
        <p:nvSpPr>
          <p:cNvPr id="20" name="文本框 19"/>
          <p:cNvSpPr txBox="1"/>
          <p:nvPr>
            <p:custDataLst>
              <p:tags r:id="rId6"/>
            </p:custDataLst>
          </p:nvPr>
        </p:nvSpPr>
        <p:spPr>
          <a:xfrm>
            <a:off x="4336936" y="1943720"/>
            <a:ext cx="3071449" cy="523220"/>
          </a:xfrm>
          <a:prstGeom prst="rect">
            <a:avLst/>
          </a:prstGeom>
          <a:noFill/>
        </p:spPr>
        <p:txBody>
          <a:bodyPr wrap="square" rtlCol="0">
            <a:spAutoFit/>
          </a:bodyPr>
          <a:lstStyle/>
          <a:p>
            <a:r>
              <a:rPr lang="en-US" altLang="zh-CN"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PART ONE</a:t>
            </a:r>
            <a:endParaRPr lang="zh-CN" altLang="en-US" sz="2800">
              <a:solidFill>
                <a:schemeClr val="tx1">
                  <a:lumMod val="85000"/>
                  <a:lumOff val="15000"/>
                </a:schemeClr>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sp>
        <p:nvSpPr>
          <p:cNvPr id="21" name="文本框 20"/>
          <p:cNvSpPr txBox="1"/>
          <p:nvPr>
            <p:custDataLst>
              <p:tags r:id="rId7"/>
            </p:custDataLst>
          </p:nvPr>
        </p:nvSpPr>
        <p:spPr>
          <a:xfrm>
            <a:off x="4067244" y="2546844"/>
            <a:ext cx="6382296" cy="1569660"/>
          </a:xfrm>
          <a:prstGeom prst="rect">
            <a:avLst/>
          </a:prstGeom>
          <a:noFill/>
        </p:spPr>
        <p:txBody>
          <a:bodyPr wrap="square" rtlCol="0">
            <a:spAutoFit/>
          </a:bodyPr>
          <a:lstStyle/>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议学环节一：</a:t>
            </a:r>
            <a:endParaRPr lang="en-US" altLang="zh-CN"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a:p>
            <a:r>
              <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rPr>
              <a:t>社会主义市场经济体制</a:t>
            </a:r>
            <a:endParaRPr lang="zh-CN" altLang="en-US" sz="4800" b="1">
              <a:solidFill>
                <a:srgbClr val="BD1C21"/>
              </a:solidFill>
              <a:effectLst>
                <a:outerShdw blurRad="38100" dist="38100" dir="2700000" algn="tl">
                  <a:srgbClr val="000000">
                    <a:alpha val="20000"/>
                  </a:srgbClr>
                </a:outerShdw>
              </a:effectLst>
              <a:latin typeface="楷体" panose="02010609060101010101" pitchFamily="49" charset="-122"/>
              <a:ea typeface="楷体" panose="02010609060101010101" pitchFamily="49" charset="-122"/>
            </a:endParaRPr>
          </a:p>
        </p:txBody>
      </p:sp>
      <p:grpSp>
        <p:nvGrpSpPr>
          <p:cNvPr id="24" name="组合 23"/>
          <p:cNvGrpSpPr/>
          <p:nvPr>
            <p:custDataLst>
              <p:tags r:id="rId8"/>
            </p:custDataLst>
          </p:nvPr>
        </p:nvGrpSpPr>
        <p:grpSpPr>
          <a:xfrm>
            <a:off x="2081927" y="2610663"/>
            <a:ext cx="1792956" cy="1755138"/>
            <a:chOff x="2081927" y="2610663"/>
            <a:chExt cx="1792956" cy="1755138"/>
          </a:xfrm>
          <a:effectLst>
            <a:outerShdw blurRad="50800" dist="38100" dir="2700000" algn="tl" rotWithShape="0">
              <a:prstClr val="black">
                <a:alpha val="40000"/>
              </a:prstClr>
            </a:outerShdw>
          </a:effectLst>
        </p:grpSpPr>
        <p:sp>
          <p:nvSpPr>
            <p:cNvPr id="12" name="椭圆 11"/>
            <p:cNvSpPr/>
            <p:nvPr>
              <p:custDataLst>
                <p:tags r:id="rId9"/>
              </p:custDataLst>
            </p:nvPr>
          </p:nvSpPr>
          <p:spPr>
            <a:xfrm>
              <a:off x="2119745" y="2610663"/>
              <a:ext cx="1755138" cy="1755138"/>
            </a:xfrm>
            <a:prstGeom prst="ellipse">
              <a:avLst/>
            </a:prstGeom>
            <a:solidFill>
              <a:srgbClr val="BD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0"/>
              </p:custDataLst>
            </p:nvPr>
          </p:nvSpPr>
          <p:spPr>
            <a:xfrm>
              <a:off x="2312106" y="2803024"/>
              <a:ext cx="1370417" cy="137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1"/>
              </p:custDataLst>
            </p:nvPr>
          </p:nvSpPr>
          <p:spPr>
            <a:xfrm>
              <a:off x="2081927" y="2784564"/>
              <a:ext cx="1792956" cy="1200329"/>
            </a:xfrm>
            <a:prstGeom prst="rect">
              <a:avLst/>
            </a:prstGeom>
            <a:noFill/>
          </p:spPr>
          <p:txBody>
            <a:bodyPr wrap="square" rtlCol="0">
              <a:spAutoFit/>
            </a:bodyPr>
            <a:lstStyle/>
            <a:p>
              <a:pPr algn="ctr"/>
              <a:r>
                <a:rPr lang="en-US" altLang="zh-CN"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rPr>
                <a:t>01</a:t>
              </a:r>
              <a:endParaRPr lang="zh-CN" altLang="en-US" sz="7200" b="1">
                <a:solidFill>
                  <a:srgbClr val="BD1C21"/>
                </a:solidFill>
                <a:effectLst>
                  <a:outerShdw blurRad="38100" dist="38100" dir="2700000" algn="tl">
                    <a:srgbClr val="000000">
                      <a:alpha val="20000"/>
                    </a:srgbClr>
                  </a:outerShdw>
                </a:effectLst>
                <a:latin typeface="字魂45号-冰宇雅宋" panose="00000500000000000000" pitchFamily="2" charset="-122"/>
                <a:ea typeface="楷体" panose="02010609060101010101" pitchFamily="49" charset="-122"/>
                <a:cs typeface="Aparajita" panose="020B0604020202020204" pitchFamily="34" charset="0"/>
              </a:endParaRPr>
            </a:p>
          </p:txBody>
        </p:sp>
      </p:grpSp>
    </p:spTree>
  </p:cSld>
  <p:clrMapOvr>
    <a:masterClrMapping/>
  </p:clrMapOvr>
  <p:transition spd="slow" advClick="0">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78105" y="138430"/>
            <a:ext cx="12047220" cy="6580505"/>
          </a:xfrm>
          <a:prstGeom prst="rect">
            <a:avLst/>
          </a:prstGeom>
          <a:noFill/>
          <a:ln w="9525">
            <a:noFill/>
          </a:ln>
        </p:spPr>
        <p:txBody>
          <a:bodyPr>
            <a:noAutofit/>
          </a:bodyPr>
          <a:lstStyle/>
          <a:p>
            <a:pPr indent="304800">
              <a:lnSpc>
                <a:spcPct val="130000"/>
              </a:lnSpc>
            </a:pPr>
            <a:r>
              <a:rPr lang="en-US" sz="3200" b="1">
                <a:latin typeface="楷体" panose="02010609060101010101" pitchFamily="49" charset="-122"/>
                <a:ea typeface="楷体" panose="02010609060101010101" pitchFamily="49" charset="-122"/>
                <a:cs typeface="楷体" panose="02010609060101010101" pitchFamily="49" charset="-122"/>
              </a:rPr>
              <a:t>8</a:t>
            </a:r>
            <a:r>
              <a:rPr lang="zh-CN" altLang="en-US" sz="3200" b="1">
                <a:latin typeface="楷体" panose="02010609060101010101" pitchFamily="49" charset="-122"/>
                <a:ea typeface="楷体" panose="02010609060101010101" pitchFamily="49" charset="-122"/>
                <a:cs typeface="楷体" panose="02010609060101010101" pitchFamily="49" charset="-122"/>
              </a:rPr>
              <a:t>、</a:t>
            </a:r>
            <a:r>
              <a:rPr sz="3200" b="1">
                <a:latin typeface="楷体" panose="02010609060101010101" pitchFamily="49" charset="-122"/>
                <a:ea typeface="楷体" panose="02010609060101010101" pitchFamily="49" charset="-122"/>
                <a:cs typeface="楷体" panose="02010609060101010101" pitchFamily="49" charset="-122"/>
              </a:rPr>
              <a:t>（2022·四川雅安·模拟预测）积力之所举，则无不胜也；众智之所为，则无不成也。2022年9月，中央全面深化改革委员会第二十七次会议强调，健全关键核心技术攻关新型举国体制，要把政府、市场、社会有机结合起来，科学统筹、集中力量、优化机制、协同攻关。上述材料表明我国（   ）</a:t>
            </a:r>
            <a:endParaRPr sz="3200" b="1">
              <a:latin typeface="楷体" panose="02010609060101010101" pitchFamily="49" charset="-122"/>
              <a:ea typeface="楷体" panose="02010609060101010101" pitchFamily="49" charset="-122"/>
              <a:cs typeface="楷体" panose="02010609060101010101" pitchFamily="49" charset="-122"/>
            </a:endParaRPr>
          </a:p>
          <a:p>
            <a:pPr indent="304800">
              <a:lnSpc>
                <a:spcPct val="130000"/>
              </a:lnSpc>
            </a:pPr>
            <a:r>
              <a:rPr sz="3200" b="1">
                <a:latin typeface="楷体" panose="02010609060101010101" pitchFamily="49" charset="-122"/>
                <a:ea typeface="楷体" panose="02010609060101010101" pitchFamily="49" charset="-122"/>
                <a:cs typeface="楷体" panose="02010609060101010101" pitchFamily="49" charset="-122"/>
              </a:rPr>
              <a:t>①坚持全国一盘棋，调动各方面积极性        </a:t>
            </a:r>
            <a:endParaRPr sz="3200" b="1">
              <a:latin typeface="楷体" panose="02010609060101010101" pitchFamily="49" charset="-122"/>
              <a:ea typeface="楷体" panose="02010609060101010101" pitchFamily="49" charset="-122"/>
              <a:cs typeface="楷体" panose="02010609060101010101" pitchFamily="49" charset="-122"/>
            </a:endParaRPr>
          </a:p>
          <a:p>
            <a:pPr indent="304800">
              <a:lnSpc>
                <a:spcPct val="130000"/>
              </a:lnSpc>
            </a:pPr>
            <a:r>
              <a:rPr sz="3200" b="1">
                <a:latin typeface="楷体" panose="02010609060101010101" pitchFamily="49" charset="-122"/>
                <a:ea typeface="楷体" panose="02010609060101010101" pitchFamily="49" charset="-122"/>
                <a:cs typeface="楷体" panose="02010609060101010101" pitchFamily="49" charset="-122"/>
              </a:rPr>
              <a:t>②坚持统筹兼顾，处理政府与市场关系</a:t>
            </a:r>
            <a:endParaRPr sz="3200" b="1">
              <a:latin typeface="楷体" panose="02010609060101010101" pitchFamily="49" charset="-122"/>
              <a:ea typeface="楷体" panose="02010609060101010101" pitchFamily="49" charset="-122"/>
              <a:cs typeface="楷体" panose="02010609060101010101" pitchFamily="49" charset="-122"/>
            </a:endParaRPr>
          </a:p>
          <a:p>
            <a:pPr indent="304800">
              <a:lnSpc>
                <a:spcPct val="130000"/>
              </a:lnSpc>
            </a:pPr>
            <a:r>
              <a:rPr sz="3200" b="1">
                <a:latin typeface="楷体" panose="02010609060101010101" pitchFamily="49" charset="-122"/>
                <a:ea typeface="楷体" panose="02010609060101010101" pitchFamily="49" charset="-122"/>
                <a:cs typeface="楷体" panose="02010609060101010101" pitchFamily="49" charset="-122"/>
              </a:rPr>
              <a:t>③协调区域发展，集中力量协同攻关        </a:t>
            </a:r>
            <a:endParaRPr sz="3200" b="1">
              <a:latin typeface="楷体" panose="02010609060101010101" pitchFamily="49" charset="-122"/>
              <a:ea typeface="楷体" panose="02010609060101010101" pitchFamily="49" charset="-122"/>
              <a:cs typeface="楷体" panose="02010609060101010101" pitchFamily="49" charset="-122"/>
            </a:endParaRPr>
          </a:p>
          <a:p>
            <a:pPr indent="304800">
              <a:lnSpc>
                <a:spcPct val="130000"/>
              </a:lnSpc>
            </a:pPr>
            <a:r>
              <a:rPr sz="3200" b="1">
                <a:latin typeface="楷体" panose="02010609060101010101" pitchFamily="49" charset="-122"/>
                <a:ea typeface="楷体" panose="02010609060101010101" pitchFamily="49" charset="-122"/>
                <a:cs typeface="楷体" panose="02010609060101010101" pitchFamily="49" charset="-122"/>
              </a:rPr>
              <a:t>④优化体制机制，扩大先进技术的引进</a:t>
            </a:r>
            <a:endParaRPr sz="3200" b="1">
              <a:latin typeface="楷体" panose="02010609060101010101" pitchFamily="49" charset="-122"/>
              <a:ea typeface="楷体" panose="02010609060101010101" pitchFamily="49" charset="-122"/>
              <a:cs typeface="楷体" panose="02010609060101010101" pitchFamily="49" charset="-122"/>
            </a:endParaRPr>
          </a:p>
          <a:p>
            <a:pPr indent="304800">
              <a:lnSpc>
                <a:spcPct val="130000"/>
              </a:lnSpc>
            </a:pPr>
            <a:r>
              <a:rPr sz="3200" b="1">
                <a:latin typeface="楷体" panose="02010609060101010101" pitchFamily="49" charset="-122"/>
                <a:ea typeface="楷体" panose="02010609060101010101" pitchFamily="49" charset="-122"/>
                <a:cs typeface="楷体" panose="02010609060101010101" pitchFamily="49" charset="-122"/>
              </a:rPr>
              <a:t>A．①②          B．①④	</a:t>
            </a:r>
            <a:r>
              <a:rPr lang="en-US" sz="3200" b="1">
                <a:latin typeface="楷体" panose="02010609060101010101" pitchFamily="49" charset="-122"/>
                <a:ea typeface="楷体" panose="02010609060101010101" pitchFamily="49" charset="-122"/>
                <a:cs typeface="楷体" panose="02010609060101010101" pitchFamily="49" charset="-122"/>
              </a:rPr>
              <a:t>     </a:t>
            </a:r>
            <a:r>
              <a:rPr sz="3200" b="1">
                <a:latin typeface="楷体" panose="02010609060101010101" pitchFamily="49" charset="-122"/>
                <a:ea typeface="楷体" panose="02010609060101010101" pitchFamily="49" charset="-122"/>
                <a:cs typeface="楷体" panose="02010609060101010101" pitchFamily="49" charset="-122"/>
              </a:rPr>
              <a:t>C．②③	</a:t>
            </a:r>
            <a:r>
              <a:rPr lang="en-US" sz="3200" b="1">
                <a:latin typeface="楷体" panose="02010609060101010101" pitchFamily="49" charset="-122"/>
                <a:ea typeface="楷体" panose="02010609060101010101" pitchFamily="49" charset="-122"/>
                <a:cs typeface="楷体" panose="02010609060101010101" pitchFamily="49" charset="-122"/>
              </a:rPr>
              <a:t>        </a:t>
            </a:r>
            <a:r>
              <a:rPr sz="3200" b="1">
                <a:latin typeface="楷体" panose="02010609060101010101" pitchFamily="49" charset="-122"/>
                <a:ea typeface="楷体" panose="02010609060101010101" pitchFamily="49" charset="-122"/>
                <a:cs typeface="楷体" panose="02010609060101010101" pitchFamily="49" charset="-122"/>
              </a:rPr>
              <a:t>D．③④</a:t>
            </a:r>
            <a:endParaRPr sz="3200" b="1">
              <a:latin typeface="楷体" panose="02010609060101010101" pitchFamily="49" charset="-122"/>
              <a:ea typeface="楷体" panose="02010609060101010101" pitchFamily="49" charset="-122"/>
              <a:cs typeface="楷体" panose="02010609060101010101" pitchFamily="49" charset="-122"/>
            </a:endParaRPr>
          </a:p>
        </p:txBody>
      </p:sp>
      <p:sp>
        <p:nvSpPr>
          <p:cNvPr id="4" name="矩形 3"/>
          <p:cNvSpPr/>
          <p:nvPr>
            <p:custDataLst>
              <p:tags r:id="rId2"/>
            </p:custDataLst>
          </p:nvPr>
        </p:nvSpPr>
        <p:spPr>
          <a:xfrm>
            <a:off x="9598660" y="2940685"/>
            <a:ext cx="1109980" cy="1445260"/>
          </a:xfrm>
          <a:prstGeom prst="rect">
            <a:avLst/>
          </a:prstGeom>
          <a:noFill/>
          <a:ln>
            <a:noFill/>
          </a:ln>
        </p:spPr>
        <p:txBody>
          <a:bodyPr wrap="square" rtlCol="0" anchor="t">
            <a:spAutoFit/>
          </a:bodyPr>
          <a:lstStyle/>
          <a:p>
            <a:pPr algn="ctr"/>
            <a:r>
              <a:rPr lang="en-US" altLang="zh-CN" sz="8800" b="1">
                <a:ln w="9525">
                  <a:solidFill>
                    <a:schemeClr val="bg1"/>
                  </a:solidFill>
                  <a:prstDash val="solid"/>
                </a:ln>
                <a:solidFill>
                  <a:schemeClr val="accent5"/>
                </a:solidFill>
                <a:effectLst>
                  <a:outerShdw blurRad="38100" dist="38100" dir="2700000" algn="tl">
                    <a:srgbClr val="000000">
                      <a:alpha val="43137"/>
                    </a:srgbClr>
                  </a:outerShdw>
                </a:effectLst>
              </a:rPr>
              <a:t>A</a:t>
            </a:r>
            <a:endParaRPr lang="en-US" altLang="zh-CN" sz="8800" b="1">
              <a:ln w="9525">
                <a:solidFill>
                  <a:schemeClr val="bg1"/>
                </a:solidFill>
                <a:prstDash val="solid"/>
              </a:ln>
              <a:solidFill>
                <a:schemeClr val="accent5"/>
              </a:solidFill>
              <a:effectLst>
                <a:outerShdw blurRad="38100" dist="38100" dir="2700000" algn="tl">
                  <a:srgbClr val="000000">
                    <a:alpha val="43137"/>
                  </a:srgbClr>
                </a:outerShdw>
              </a:effectLst>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7598" t="80687" r="60297" b="-10595"/>
          <a:stretch>
            <a:fillRect/>
          </a:stretch>
        </p:blipFill>
        <p:spPr>
          <a:xfrm rot="6055712">
            <a:off x="-728345" y="5549265"/>
            <a:ext cx="1636395" cy="1714500"/>
          </a:xfrm>
          <a:prstGeom prst="rect">
            <a:avLst/>
          </a:prstGeom>
        </p:spPr>
      </p:pic>
      <p:pic>
        <p:nvPicPr>
          <p:cNvPr id="33" name="图片 3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49627" r="-2109"/>
          <a:stretch>
            <a:fillRect/>
          </a:stretch>
        </p:blipFill>
        <p:spPr>
          <a:xfrm>
            <a:off x="10839800" y="4600593"/>
            <a:ext cx="1744619" cy="2955350"/>
          </a:xfrm>
          <a:prstGeom prst="rect">
            <a:avLst/>
          </a:prstGeom>
        </p:spPr>
      </p:pic>
      <p:sp>
        <p:nvSpPr>
          <p:cNvPr id="22" name="文本框 21"/>
          <p:cNvSpPr txBox="1"/>
          <p:nvPr>
            <p:custDataLst>
              <p:tags r:id="rId5"/>
            </p:custDataLst>
          </p:nvPr>
        </p:nvSpPr>
        <p:spPr>
          <a:xfrm>
            <a:off x="4371975" y="272415"/>
            <a:ext cx="3448050" cy="1014730"/>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cs typeface="Arial" panose="020B0604020202020204"/>
              </a:rPr>
              <a:t>真题演练</a:t>
            </a:r>
            <a:endParaRPr kumimoji="0" lang="zh-CN" altLang="en-US" sz="6000" b="0" i="0" u="none" strike="noStrike" kern="1200" cap="none" spc="0" normalizeH="0" baseline="0" noProof="0">
              <a:ln>
                <a:noFill/>
              </a:ln>
              <a:solidFill>
                <a:prstClr val="black"/>
              </a:solidFill>
              <a:effectLst/>
              <a:uLnTx/>
              <a:uFillTx/>
              <a:latin typeface="隶书" panose="02010509060101010101" pitchFamily="49" charset="-122"/>
              <a:ea typeface="隶书" panose="02010509060101010101" pitchFamily="49" charset="-122"/>
              <a:cs typeface="Arial" panose="020B0604020202020204"/>
            </a:endParaRPr>
          </a:p>
        </p:txBody>
      </p:sp>
      <p:sp>
        <p:nvSpPr>
          <p:cNvPr id="19" name="文本框 18"/>
          <p:cNvSpPr txBox="1"/>
          <p:nvPr>
            <p:custDataLst>
              <p:tags r:id="rId6"/>
            </p:custDataLst>
          </p:nvPr>
        </p:nvSpPr>
        <p:spPr>
          <a:xfrm>
            <a:off x="9345295" y="-151130"/>
            <a:ext cx="1846580" cy="186118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1500" b="0" i="0" u="none" strike="noStrike" kern="1200" cap="none" spc="0" normalizeH="0" baseline="0" noProof="0">
                <a:ln>
                  <a:noFill/>
                </a:ln>
                <a:solidFill>
                  <a:srgbClr val="D41220"/>
                </a:solidFill>
                <a:effectLst/>
                <a:uLnTx/>
                <a:uFillTx/>
                <a:latin typeface="隶书" panose="02010509060101010101" pitchFamily="49" charset="-122"/>
                <a:ea typeface="隶书" panose="02010509060101010101" pitchFamily="49" charset="-122"/>
                <a:cs typeface="Arial" panose="020B0604020202020204"/>
              </a:rPr>
              <a:t>B</a:t>
            </a:r>
            <a:endParaRPr kumimoji="0" lang="en-US" altLang="zh-CN" sz="11500" b="0" i="0" u="none" strike="noStrike" kern="1200" cap="none" spc="0" normalizeH="0" baseline="0" noProof="0">
              <a:ln>
                <a:noFill/>
              </a:ln>
              <a:solidFill>
                <a:srgbClr val="D41220"/>
              </a:solidFill>
              <a:effectLst/>
              <a:uLnTx/>
              <a:uFillTx/>
              <a:latin typeface="隶书" panose="02010509060101010101" pitchFamily="49" charset="-122"/>
              <a:ea typeface="隶书" panose="02010509060101010101" pitchFamily="49" charset="-122"/>
              <a:cs typeface="Arial" panose="020B0604020202020204"/>
            </a:endParaRPr>
          </a:p>
        </p:txBody>
      </p:sp>
      <p:pic>
        <p:nvPicPr>
          <p:cNvPr id="2" name="图片 1"/>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997960" y="193675"/>
            <a:ext cx="914400" cy="914400"/>
          </a:xfrm>
          <a:prstGeom prst="rect">
            <a:avLst/>
          </a:prstGeom>
        </p:spPr>
      </p:pic>
      <p:pic>
        <p:nvPicPr>
          <p:cNvPr id="3" name="图片 2"/>
          <p:cNvPicPr>
            <a:picLocks noChangeAspect="1"/>
          </p:cNvPicPr>
          <p:nvPr>
            <p:custDataLst>
              <p:tags r:id="rId10"/>
            </p:custDataLst>
          </p:nvPr>
        </p:nvPicPr>
        <p:blipFill>
          <a:blip r:embed="rId11"/>
          <a:stretch>
            <a:fillRect/>
          </a:stretch>
        </p:blipFill>
        <p:spPr>
          <a:xfrm rot="20414560">
            <a:off x="11568430" y="-276225"/>
            <a:ext cx="817880" cy="692150"/>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custDataLst>
              <p:tags r:id="rId12"/>
            </p:custDataLst>
          </p:nvPr>
        </p:nvPicPr>
        <p:blipFill>
          <a:blip r:embed="rId11"/>
          <a:stretch>
            <a:fillRect/>
          </a:stretch>
        </p:blipFill>
        <p:spPr>
          <a:xfrm rot="20414560">
            <a:off x="-147955" y="-208280"/>
            <a:ext cx="775970" cy="656590"/>
          </a:xfrm>
          <a:prstGeom prst="rect">
            <a:avLst/>
          </a:prstGeom>
          <a:effectLst>
            <a:outerShdw blurRad="50800" dist="38100" dir="5400000" algn="t" rotWithShape="0">
              <a:prstClr val="black">
                <a:alpha val="40000"/>
              </a:prstClr>
            </a:outerShdw>
          </a:effectLst>
        </p:spPr>
      </p:pic>
      <p:sp>
        <p:nvSpPr>
          <p:cNvPr id="5" name="矩形 33"/>
          <p:cNvSpPr/>
          <p:nvPr>
            <p:custDataLst>
              <p:tags r:id="rId13"/>
            </p:custDataLst>
          </p:nvPr>
        </p:nvSpPr>
        <p:spPr>
          <a:xfrm>
            <a:off x="209550" y="1384935"/>
            <a:ext cx="11735435" cy="458914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2024·山东·高考真题）山东某市运用数字化技术打造新型智慧医疗服务体系。激活医疗数据资源，建立基于健康管理的分级诊疗制度；在村卫生室设置“智慧药柜”，村民可随时买到常用药品；组建影像、心电、检验、急救“一张网”，市人民医院与各乡镇卫生院、村卫生室互联互通，实现分散检查、集中诊断、结果共享。建设新型智慧医疗服务体系能够（   ）</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①促进医疗资源均衡布局，提高资源配置效率</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②完善基层医疗卫生体系，丰富社会保障形式</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③推动优质医疗资源下沉，增强基层服务能力</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④扩大基本医疗保障范围，减轻群众就医负担</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A．①②	B．①③	C．②④	D．③④</a:t>
            </a:r>
            <a:endParaRPr kumimoji="0" 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7598" t="80687" r="60297" b="-10595"/>
          <a:stretch>
            <a:fillRect/>
          </a:stretch>
        </p:blipFill>
        <p:spPr>
          <a:xfrm rot="6055712">
            <a:off x="-728345" y="5549265"/>
            <a:ext cx="1636395" cy="1714500"/>
          </a:xfrm>
          <a:prstGeom prst="rect">
            <a:avLst/>
          </a:prstGeom>
        </p:spPr>
      </p:pic>
      <p:pic>
        <p:nvPicPr>
          <p:cNvPr id="33" name="图片 3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49627" r="-2109"/>
          <a:stretch>
            <a:fillRect/>
          </a:stretch>
        </p:blipFill>
        <p:spPr>
          <a:xfrm>
            <a:off x="10839800" y="4600593"/>
            <a:ext cx="1744619" cy="2955350"/>
          </a:xfrm>
          <a:prstGeom prst="rect">
            <a:avLst/>
          </a:prstGeom>
        </p:spPr>
      </p:pic>
      <p:sp>
        <p:nvSpPr>
          <p:cNvPr id="22" name="文本框 21"/>
          <p:cNvSpPr txBox="1"/>
          <p:nvPr>
            <p:custDataLst>
              <p:tags r:id="rId5"/>
            </p:custDataLst>
          </p:nvPr>
        </p:nvSpPr>
        <p:spPr>
          <a:xfrm>
            <a:off x="4371975" y="272415"/>
            <a:ext cx="3448050" cy="1014730"/>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真题演练</a:t>
            </a:r>
            <a:endParaRPr kumimoji="0" lang="zh-CN" altLang="en-US" sz="6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19" name="文本框 18"/>
          <p:cNvSpPr txBox="1"/>
          <p:nvPr>
            <p:custDataLst>
              <p:tags r:id="rId6"/>
            </p:custDataLst>
          </p:nvPr>
        </p:nvSpPr>
        <p:spPr>
          <a:xfrm>
            <a:off x="9345295" y="-151130"/>
            <a:ext cx="1846580" cy="186118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1500" b="0" i="0" u="none" strike="noStrike" kern="1200" cap="none" spc="0" normalizeH="0" baseline="0" noProof="0">
                <a:ln>
                  <a:noFill/>
                </a:ln>
                <a:solidFill>
                  <a:srgbClr val="D41220"/>
                </a:solidFill>
                <a:effectLst/>
                <a:uLnTx/>
                <a:uFillTx/>
                <a:latin typeface="隶书" panose="02010509060101010101" pitchFamily="49" charset="-122"/>
                <a:ea typeface="隶书" panose="02010509060101010101" pitchFamily="49" charset="-122"/>
                <a:cs typeface="Arial" panose="020B0604020202020204"/>
              </a:rPr>
              <a:t>B</a:t>
            </a:r>
            <a:endParaRPr kumimoji="0" lang="en-US" altLang="zh-CN" sz="11500" b="0" i="0" u="none" strike="noStrike" kern="1200" cap="none" spc="0" normalizeH="0" baseline="0" noProof="0">
              <a:ln>
                <a:noFill/>
              </a:ln>
              <a:solidFill>
                <a:srgbClr val="D41220"/>
              </a:solidFill>
              <a:effectLst/>
              <a:uLnTx/>
              <a:uFillTx/>
              <a:latin typeface="隶书" panose="02010509060101010101" pitchFamily="49" charset="-122"/>
              <a:ea typeface="隶书" panose="02010509060101010101" pitchFamily="49" charset="-122"/>
              <a:cs typeface="Arial" panose="020B0604020202020204"/>
            </a:endParaRPr>
          </a:p>
        </p:txBody>
      </p:sp>
      <p:pic>
        <p:nvPicPr>
          <p:cNvPr id="2" name="图片 1"/>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997960" y="193675"/>
            <a:ext cx="914400" cy="914400"/>
          </a:xfrm>
          <a:prstGeom prst="rect">
            <a:avLst/>
          </a:prstGeom>
        </p:spPr>
      </p:pic>
      <p:pic>
        <p:nvPicPr>
          <p:cNvPr id="3" name="图片 2"/>
          <p:cNvPicPr>
            <a:picLocks noChangeAspect="1"/>
          </p:cNvPicPr>
          <p:nvPr>
            <p:custDataLst>
              <p:tags r:id="rId10"/>
            </p:custDataLst>
          </p:nvPr>
        </p:nvPicPr>
        <p:blipFill>
          <a:blip r:embed="rId11"/>
          <a:stretch>
            <a:fillRect/>
          </a:stretch>
        </p:blipFill>
        <p:spPr>
          <a:xfrm rot="20414560">
            <a:off x="11568430" y="-276225"/>
            <a:ext cx="817880" cy="692150"/>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custDataLst>
              <p:tags r:id="rId12"/>
            </p:custDataLst>
          </p:nvPr>
        </p:nvPicPr>
        <p:blipFill>
          <a:blip r:embed="rId11"/>
          <a:stretch>
            <a:fillRect/>
          </a:stretch>
        </p:blipFill>
        <p:spPr>
          <a:xfrm rot="20414560">
            <a:off x="-147955" y="-208280"/>
            <a:ext cx="775970" cy="656590"/>
          </a:xfrm>
          <a:prstGeom prst="rect">
            <a:avLst/>
          </a:prstGeom>
          <a:effectLst>
            <a:outerShdw blurRad="50800" dist="38100" dir="5400000" algn="t" rotWithShape="0">
              <a:prstClr val="black">
                <a:alpha val="40000"/>
              </a:prstClr>
            </a:outerShdw>
          </a:effectLst>
        </p:spPr>
      </p:pic>
      <p:sp>
        <p:nvSpPr>
          <p:cNvPr id="5" name="矩形 33"/>
          <p:cNvSpPr/>
          <p:nvPr>
            <p:custDataLst>
              <p:tags r:id="rId13"/>
            </p:custDataLst>
          </p:nvPr>
        </p:nvSpPr>
        <p:spPr>
          <a:xfrm>
            <a:off x="137160" y="1384935"/>
            <a:ext cx="11560810" cy="458914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2023·全国·统考高考真题）2022年12月，中央经济工作会议将“着力扩大国内需求”作为2023年经济工作的重要任务，强调要继续实施积极的财政政策和稳健的货币政策，坚持经济运行稳字当头、稳中求进。以下政策举措有助于扩大国内需求的是(    )</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①加强对服务消费的金融支持</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②减少地方政府专项债券发行</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③加大对民生工程建设的投入</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④提高商业银行法定存款准备金率</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A．①②	B．①③	C．②④	D．③④</a:t>
            </a:r>
            <a:endParaRPr kumimoji="0" 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0"/>
            <a:ext cx="12192000" cy="685800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t">
            <a:noAutofit/>
          </a:bodyPr>
          <a:lstStyle/>
          <a:p>
            <a:pPr algn="l">
              <a:lnSpc>
                <a:spcPct val="150000"/>
              </a:lnSpc>
            </a:pPr>
            <a:r>
              <a:rPr lang="en-US" sz="2800" b="1">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高考真题）市场主体是我国经济活动的主要参与者，市场主体活力越强，经济“肌体”越健康。近年来，中央持续激发市场主体活力的政策取向非常鲜明。若不考虑其他因素，下列推导正确的是</a:t>
            </a:r>
            <a:endPar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50000"/>
              </a:lnSpc>
            </a:pP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①实施组合式税费支持政策→提高增值税起征点→缓解企业资金压力→提振企业市场信心</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②下调金融机构存款准备金率→加大信贷投放力度→拓宽企业融资渠道→降低企业投资风险</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③深化要素价格市场化改革→稳定要素市场价格→优化企业要素配置→提高企业市场占有率</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endPar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50000"/>
              </a:lnSpc>
            </a:pP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④健全公平竞争审查制度→强化反垄断监管→防止资本无序扩张→保护中小企业生存发展空间</a:t>
            </a:r>
            <a:endPar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50000"/>
              </a:lnSpc>
            </a:pP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A．①②	</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B．①④	</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C．②③</a:t>
            </a:r>
            <a:r>
              <a:rPr 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a:t>
            </a:r>
            <a:r>
              <a:rPr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	D．③④</a:t>
            </a:r>
            <a:endParaRPr lang="zh-CN" altLang="en-US" sz="2800" b="1">
              <a:solidFill>
                <a:schemeClr val="dk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p:cNvSpPr/>
          <p:nvPr>
            <p:custDataLst>
              <p:tags r:id="rId2"/>
            </p:custDataLst>
          </p:nvPr>
        </p:nvSpPr>
        <p:spPr>
          <a:xfrm>
            <a:off x="10525760" y="1151890"/>
            <a:ext cx="1109980" cy="1445260"/>
          </a:xfrm>
          <a:prstGeom prst="rect">
            <a:avLst/>
          </a:prstGeom>
          <a:noFill/>
          <a:ln>
            <a:noFill/>
          </a:ln>
        </p:spPr>
        <p:txBody>
          <a:bodyPr wrap="square" rtlCol="0" anchor="t">
            <a:spAutoFit/>
          </a:bodyPr>
          <a:lstStyle/>
          <a:p>
            <a:pPr algn="ctr"/>
            <a:r>
              <a:rPr lang="en-US" altLang="zh-CN" sz="8800" b="1">
                <a:ln w="9525">
                  <a:solidFill>
                    <a:schemeClr val="bg1"/>
                  </a:solidFill>
                  <a:prstDash val="solid"/>
                </a:ln>
                <a:solidFill>
                  <a:schemeClr val="accent5"/>
                </a:solidFill>
                <a:effectLst>
                  <a:outerShdw blurRad="38100" dist="38100" dir="2700000" algn="tl">
                    <a:srgbClr val="000000">
                      <a:alpha val="43137"/>
                    </a:srgbClr>
                  </a:outerShdw>
                </a:effectLst>
              </a:rPr>
              <a:t>B</a:t>
            </a:r>
            <a:endParaRPr lang="en-US" altLang="zh-CN" sz="8800" b="1">
              <a:ln w="9525">
                <a:solidFill>
                  <a:schemeClr val="bg1"/>
                </a:solidFill>
                <a:prstDash val="solid"/>
              </a:ln>
              <a:solidFill>
                <a:schemeClr val="accent5"/>
              </a:solidFill>
              <a:effectLst>
                <a:outerShdw blurRad="38100" dist="38100" dir="2700000" algn="tl">
                  <a:srgbClr val="000000">
                    <a:alpha val="43137"/>
                  </a:srgbClr>
                </a:outerShdw>
              </a:effectLst>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9"/>
          <p:cNvSpPr txBox="1">
            <a:spLocks noChangeArrowheads="1"/>
          </p:cNvSpPr>
          <p:nvPr>
            <p:custDataLst>
              <p:tags r:id="rId1"/>
            </p:custDataLst>
          </p:nvPr>
        </p:nvSpPr>
        <p:spPr bwMode="auto">
          <a:xfrm>
            <a:off x="1860550" y="3608070"/>
            <a:ext cx="9754870" cy="759441"/>
          </a:xfrm>
          <a:prstGeom prst="notchedRightArrow">
            <a:avLst>
              <a:gd name="adj1" fmla="val 60620"/>
              <a:gd name="adj2" fmla="val 92974"/>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w="9525">
            <a:noFill/>
            <a:miter lim="800000"/>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楷体" panose="02010609060101010101" pitchFamily="49" charset="-122"/>
              </a:rPr>
              <a:t>             </a:t>
            </a:r>
            <a:r>
              <a:rPr kumimoji="0" lang="zh-CN" altLang="en-US" sz="2400" b="1" i="0" u="none" strike="noStrike" kern="1200" cap="none" spc="0" normalizeH="0" baseline="0" noProof="0">
                <a:ln>
                  <a:noFill/>
                </a:ln>
                <a:solidFill>
                  <a:srgbClr val="FFFF00"/>
                </a:solidFill>
                <a:effectLst/>
                <a:uLnTx/>
                <a:uFillTx/>
                <a:latin typeface="楷体" panose="02010609060101010101" pitchFamily="49" charset="-122"/>
                <a:ea typeface="楷体" panose="02010609060101010101" pitchFamily="49" charset="-122"/>
                <a:cs typeface="楷体" panose="02010609060101010101" pitchFamily="49" charset="-122"/>
              </a:rPr>
              <a:t>社会主义市场经济体制改革发展过程</a:t>
            </a:r>
            <a:endParaRPr kumimoji="0" lang="zh-CN" altLang="en-US" sz="2400" b="1" i="0" u="none" strike="noStrike" kern="1200" cap="none" spc="0" normalizeH="0" baseline="0" noProof="0">
              <a:ln>
                <a:noFill/>
              </a:ln>
              <a:solidFill>
                <a:srgbClr val="FFFF00"/>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cxnSp>
        <p:nvCxnSpPr>
          <p:cNvPr id="74" name="肘形连接符 54"/>
          <p:cNvCxnSpPr/>
          <p:nvPr>
            <p:custDataLst>
              <p:tags r:id="rId2"/>
            </p:custDataLst>
          </p:nvPr>
        </p:nvCxnSpPr>
        <p:spPr bwMode="auto">
          <a:xfrm rot="5400000" flipH="1" flipV="1">
            <a:off x="7409707" y="2984089"/>
            <a:ext cx="890170" cy="692944"/>
          </a:xfrm>
          <a:prstGeom prst="bentConnector3">
            <a:avLst>
              <a:gd name="adj1" fmla="val 49998"/>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9251" name="ïṡḻíḋe"/>
          <p:cNvSpPr/>
          <p:nvPr>
            <p:custDataLst>
              <p:tags r:id="rId3"/>
            </p:custDataLst>
          </p:nvPr>
        </p:nvSpPr>
        <p:spPr>
          <a:xfrm>
            <a:off x="153035" y="2635250"/>
            <a:ext cx="3702050" cy="1134745"/>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B050"/>
                </a:solidFill>
                <a:effectLst/>
                <a:uLnTx/>
                <a:uFillTx/>
                <a:latin typeface="楷体" panose="02010609060101010101" pitchFamily="49" charset="-122"/>
                <a:ea typeface="楷体" panose="02010609060101010101" pitchFamily="49" charset="-122"/>
                <a:cs typeface="Arial" panose="020B0604020202020204"/>
              </a:rPr>
              <a:t>南方谈话，</a:t>
            </a: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中共十四大</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提出建立社会主义市场经济体制目标</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a:p>
            <a:pPr marL="0" marR="0" lvl="0" indent="0" algn="l" defTabSz="914400" rtl="0" eaLnBrk="1" fontAlgn="auto" latinLnBrk="0" hangingPunct="1">
              <a:lnSpc>
                <a:spcPct val="120000"/>
              </a:lnSpc>
              <a:spcBef>
                <a:spcPct val="0"/>
              </a:spcBef>
              <a:spcAft>
                <a:spcPct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cxnSp>
        <p:nvCxnSpPr>
          <p:cNvPr id="2" name="肘形连接符 54"/>
          <p:cNvCxnSpPr/>
          <p:nvPr>
            <p:custDataLst>
              <p:tags r:id="rId4"/>
            </p:custDataLst>
          </p:nvPr>
        </p:nvCxnSpPr>
        <p:spPr bwMode="auto">
          <a:xfrm rot="16200000" flipV="1">
            <a:off x="8439785" y="3065145"/>
            <a:ext cx="1026795" cy="382270"/>
          </a:xfrm>
          <a:prstGeom prst="bentConnector3">
            <a:avLst>
              <a:gd name="adj1" fmla="val 50000"/>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92" name="肘形连接符 54"/>
          <p:cNvCxnSpPr/>
          <p:nvPr>
            <p:custDataLst>
              <p:tags r:id="rId5"/>
            </p:custDataLst>
          </p:nvPr>
        </p:nvCxnSpPr>
        <p:spPr bwMode="auto">
          <a:xfrm rot="10800000" flipV="1">
            <a:off x="2479040" y="4254500"/>
            <a:ext cx="2048510" cy="860425"/>
          </a:xfrm>
          <a:prstGeom prst="bentConnector3">
            <a:avLst>
              <a:gd name="adj1" fmla="val 49969"/>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99" name="肘形连接符 54"/>
          <p:cNvCxnSpPr>
            <a:endCxn id="9" idx="3"/>
          </p:cNvCxnSpPr>
          <p:nvPr>
            <p:custDataLst>
              <p:tags r:id="rId6"/>
            </p:custDataLst>
          </p:nvPr>
        </p:nvCxnSpPr>
        <p:spPr bwMode="auto">
          <a:xfrm rot="5400000" flipV="1">
            <a:off x="5469255" y="4261485"/>
            <a:ext cx="1032510" cy="907415"/>
          </a:xfrm>
          <a:prstGeom prst="bentConnector4">
            <a:avLst>
              <a:gd name="adj1" fmla="val 19834"/>
              <a:gd name="adj2" fmla="val 126207"/>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9246" name="ïṡļïḑê"/>
          <p:cNvSpPr txBox="1"/>
          <p:nvPr>
            <p:custDataLst>
              <p:tags r:id="rId7"/>
            </p:custDataLst>
          </p:nvPr>
        </p:nvSpPr>
        <p:spPr>
          <a:xfrm>
            <a:off x="3710305" y="2566035"/>
            <a:ext cx="971550" cy="392430"/>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Arial" panose="020B0604020202020204"/>
              </a:rPr>
              <a:t>1992</a:t>
            </a:r>
            <a:endParaRPr kumimoji="0" lang="en-US" altLang="zh-CN" sz="24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3" name="ïṡḻíḋe"/>
          <p:cNvSpPr/>
          <p:nvPr>
            <p:custDataLst>
              <p:tags r:id="rId8"/>
            </p:custDataLst>
          </p:nvPr>
        </p:nvSpPr>
        <p:spPr>
          <a:xfrm>
            <a:off x="254635" y="4384040"/>
            <a:ext cx="2566670" cy="1134745"/>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中共十四届三中全会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建立社会主义市场经济体制</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a:p>
            <a:pPr marL="0" marR="0" lvl="0" indent="0" algn="l" defTabSz="914400" rtl="0" eaLnBrk="1" fontAlgn="auto" latinLnBrk="0" hangingPunct="1">
              <a:lnSpc>
                <a:spcPct val="120000"/>
              </a:lnSpc>
              <a:spcBef>
                <a:spcPct val="0"/>
              </a:spcBef>
              <a:spcAft>
                <a:spcPct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4" name="ïṡļïḑê"/>
          <p:cNvSpPr txBox="1"/>
          <p:nvPr>
            <p:custDataLst>
              <p:tags r:id="rId9"/>
            </p:custDataLst>
          </p:nvPr>
        </p:nvSpPr>
        <p:spPr>
          <a:xfrm>
            <a:off x="2672556" y="5168771"/>
            <a:ext cx="688181" cy="392113"/>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1993</a:t>
            </a:r>
            <a:endPar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7" name="ïṡļïḑê"/>
          <p:cNvSpPr txBox="1"/>
          <p:nvPr>
            <p:custDataLst>
              <p:tags r:id="rId10"/>
            </p:custDataLst>
          </p:nvPr>
        </p:nvSpPr>
        <p:spPr>
          <a:xfrm>
            <a:off x="6285071" y="5231636"/>
            <a:ext cx="688181" cy="392113"/>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1995</a:t>
            </a:r>
            <a:endPar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8" name="ïṡḻíḋe"/>
          <p:cNvSpPr/>
          <p:nvPr>
            <p:custDataLst>
              <p:tags r:id="rId11"/>
            </p:custDataLst>
          </p:nvPr>
        </p:nvSpPr>
        <p:spPr>
          <a:xfrm>
            <a:off x="4682490" y="2586990"/>
            <a:ext cx="2921000" cy="1134745"/>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中共十六届三中全会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完善社会主义市场经济体制</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9" name="ïṡḻíḋe"/>
          <p:cNvSpPr/>
          <p:nvPr>
            <p:custDataLst>
              <p:tags r:id="rId12"/>
            </p:custDataLst>
          </p:nvPr>
        </p:nvSpPr>
        <p:spPr>
          <a:xfrm>
            <a:off x="4064000" y="4608195"/>
            <a:ext cx="2375535" cy="1246505"/>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中共十四届五中全会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从传统的计划经济体制向社会主义市场经济体制转变</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10" name="ïṡļïḑê"/>
          <p:cNvSpPr txBox="1"/>
          <p:nvPr>
            <p:custDataLst>
              <p:tags r:id="rId13"/>
            </p:custDataLst>
          </p:nvPr>
        </p:nvSpPr>
        <p:spPr>
          <a:xfrm>
            <a:off x="7268686" y="2684016"/>
            <a:ext cx="688181" cy="392113"/>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2003</a:t>
            </a:r>
            <a:endPar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cxnSp>
        <p:nvCxnSpPr>
          <p:cNvPr id="11" name="肘形连接符 54"/>
          <p:cNvCxnSpPr/>
          <p:nvPr>
            <p:custDataLst>
              <p:tags r:id="rId14"/>
            </p:custDataLst>
          </p:nvPr>
        </p:nvCxnSpPr>
        <p:spPr bwMode="auto">
          <a:xfrm rot="5400000" flipH="1" flipV="1">
            <a:off x="3599457" y="3151766"/>
            <a:ext cx="987425" cy="601266"/>
          </a:xfrm>
          <a:prstGeom prst="bentConnector3">
            <a:avLst>
              <a:gd name="adj1" fmla="val 100193"/>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3" name="肘形连接符 54"/>
          <p:cNvCxnSpPr/>
          <p:nvPr>
            <p:custDataLst>
              <p:tags r:id="rId15"/>
            </p:custDataLst>
          </p:nvPr>
        </p:nvCxnSpPr>
        <p:spPr bwMode="auto">
          <a:xfrm rot="16200000">
            <a:off x="7614920" y="4399915"/>
            <a:ext cx="838200" cy="596265"/>
          </a:xfrm>
          <a:prstGeom prst="bentConnector3">
            <a:avLst>
              <a:gd name="adj1" fmla="val 49962"/>
            </a:avLst>
          </a:prstGeom>
          <a:ln w="3175">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5" name="ïṡļïḑê"/>
          <p:cNvSpPr txBox="1"/>
          <p:nvPr>
            <p:custDataLst>
              <p:tags r:id="rId16"/>
            </p:custDataLst>
          </p:nvPr>
        </p:nvSpPr>
        <p:spPr>
          <a:xfrm>
            <a:off x="7260431" y="5126861"/>
            <a:ext cx="688181" cy="392113"/>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Arial" panose="020B0604020202020204"/>
              </a:rPr>
              <a:t>2013</a:t>
            </a:r>
            <a:endParaRPr kumimoji="0" lang="en-US" altLang="zh-CN" sz="24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17" name="ïṡḻíḋe"/>
          <p:cNvSpPr/>
          <p:nvPr>
            <p:custDataLst>
              <p:tags r:id="rId17"/>
            </p:custDataLst>
          </p:nvPr>
        </p:nvSpPr>
        <p:spPr>
          <a:xfrm>
            <a:off x="8088630" y="4608195"/>
            <a:ext cx="3916045" cy="1586230"/>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中共十八届三中全会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提出使市场在资源配置中起</a:t>
            </a:r>
            <a:r>
              <a:rPr kumimoji="0" lang="zh-CN" altLang="en-US" sz="2400" b="1" i="0" u="sng"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决定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作用和更好发挥政府作用</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19" name="ïṡļïḑê"/>
          <p:cNvSpPr txBox="1"/>
          <p:nvPr>
            <p:custDataLst>
              <p:tags r:id="rId18"/>
            </p:custDataLst>
          </p:nvPr>
        </p:nvSpPr>
        <p:spPr>
          <a:xfrm>
            <a:off x="8762365" y="2404110"/>
            <a:ext cx="614680" cy="575310"/>
          </a:xfrm>
          <a:prstGeom prst="rect">
            <a:avLst/>
          </a:prstGeom>
          <a:noFill/>
          <a:ln w="9525">
            <a:noFill/>
          </a:ln>
        </p:spPr>
        <p:txBody>
          <a:bodyPr wrap="none"/>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2019</a:t>
            </a:r>
            <a:endPar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23" name="ïṡḻíḋe"/>
          <p:cNvSpPr/>
          <p:nvPr>
            <p:custDataLst>
              <p:tags r:id="rId19"/>
            </p:custDataLst>
          </p:nvPr>
        </p:nvSpPr>
        <p:spPr>
          <a:xfrm>
            <a:off x="9518015" y="2143125"/>
            <a:ext cx="2653665" cy="1464945"/>
          </a:xfrm>
          <a:prstGeom prst="rect">
            <a:avLst/>
          </a:prstGeom>
          <a:noFill/>
          <a:ln w="9525">
            <a:noFill/>
          </a:ln>
        </p:spPr>
        <p:txBody>
          <a:bodyPr lIns="90000" tIns="46800" rIns="90000" bIns="46800"/>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412C2"/>
                </a:solidFill>
                <a:effectLst/>
                <a:uLnTx/>
                <a:uFillTx/>
                <a:latin typeface="楷体" panose="02010609060101010101" pitchFamily="49" charset="-122"/>
                <a:ea typeface="楷体" panose="02010609060101010101" pitchFamily="49" charset="-122"/>
                <a:cs typeface="Arial" panose="020B0604020202020204"/>
              </a:rPr>
              <a:t>中共十九届四中全会</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社会主义市场经济体制是我国的基本经济制度</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endParaRPr>
          </a:p>
        </p:txBody>
      </p:sp>
      <p:sp>
        <p:nvSpPr>
          <p:cNvPr id="25" name="文本框 24"/>
          <p:cNvSpPr txBox="1"/>
          <p:nvPr>
            <p:custDataLst>
              <p:tags r:id="rId20"/>
            </p:custDataLst>
          </p:nvPr>
        </p:nvSpPr>
        <p:spPr>
          <a:xfrm>
            <a:off x="304291" y="1066830"/>
            <a:ext cx="11700258" cy="1076325"/>
          </a:xfrm>
          <a:prstGeom prst="rect">
            <a:avLst/>
          </a:prstGeom>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lnRef>
          <a:fillRef idx="0">
            <a:srgbClr val="FFFFFF"/>
          </a:fillRef>
          <a:effectRef idx="0">
            <a:srgbClr val="FFFFFF"/>
          </a:effectRef>
          <a:fontRef idx="minor">
            <a:schemeClr val="tx1"/>
          </a:fontRef>
        </p:style>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是中国特色社会主义的</a:t>
            </a:r>
            <a:r>
              <a:rPr kumimoji="0" lang="zh-CN" altLang="en-US"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重大理论和实践创新，</a:t>
            </a:r>
            <a:r>
              <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panose="020B0604020202020204"/>
              </a:rPr>
              <a:t>是社会主义</a:t>
            </a:r>
            <a:r>
              <a:rPr kumimoji="0" lang="zh-CN" altLang="en-US"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基本经济制度的重要组成部分。</a:t>
            </a:r>
            <a:endParaRPr kumimoji="0" lang="en-US" altLang="zh-CN"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5" name="文本框 4"/>
          <p:cNvSpPr txBox="1"/>
          <p:nvPr/>
        </p:nvSpPr>
        <p:spPr>
          <a:xfrm>
            <a:off x="254635" y="222250"/>
            <a:ext cx="6096000" cy="583565"/>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p>
            <a:pPr marL="0" marR="0" lvl="0" indent="0" algn="l" defTabSz="914400" rtl="0" eaLnBrk="1" fontAlgn="auto" latinLnBrk="0" hangingPunct="1">
              <a:lnSpc>
                <a:spcPct val="100000"/>
              </a:lnSpc>
              <a:spcBef>
                <a:spcPct val="0"/>
              </a:spcBef>
              <a:spcAft>
                <a:spcPct val="0"/>
              </a:spcAft>
              <a:buClrTx/>
              <a:buSzTx/>
              <a:buFontTx/>
              <a:buNone/>
              <a:defRPr/>
            </a:pPr>
            <a:r>
              <a:rPr lang="en-US" altLang="zh-CN" sz="3200" b="1"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3200" b="1"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社会主义市场经济体制的地位</a:t>
            </a:r>
            <a:endParaRPr lang="zh-CN" altLang="en-US" sz="3200" b="1"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0" y="0"/>
            <a:ext cx="12192000" cy="5692775"/>
          </a:xfrm>
          <a:prstGeom prst="rect">
            <a:avLst/>
          </a:prstGeom>
        </p:spPr>
        <p:style>
          <a:lnRef idx="2">
            <a:schemeClr val="accent1"/>
          </a:lnRef>
          <a:fillRef idx="0">
            <a:srgbClr val="FFFFFF"/>
          </a:fillRef>
          <a:effectRef idx="0">
            <a:srgbClr val="FFFFFF"/>
          </a:effectRef>
          <a:fontRef idx="minor">
            <a:schemeClr val="tx1"/>
          </a:fontRef>
        </p:style>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    近年来，</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云南泸西</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县</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党委政府</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紧紧围绕“建设高原花园城市，推动泸西跨越发展”战略目标，把建设现代花卉产业园作为推进高原特色现代农业发展，推动产业融合发展和农民增收致富的有力举措，着力打造全国最大的花卉种植基地。</a:t>
            </a:r>
            <a:endPar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    借着乡村振兴和直播经济的东风，党委政府打造了一个平台，免费为当地的群众和大户提供一个直播的地方，同时也对他们分配名额，加强培训，让当地群众变成直播员，打通本地非洲菊等花卉产品的销售渠道，为群众增收致富搭建平台。</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    县长在花卉产业园里进行了直播。直播结束后，</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用</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“爽”字表达了他的心情，认为这是政府转变理念，打造服务型政府的一次有益尝试。此次直播，还邀请了花艺师到现场进行了插花示范。</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    </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全国各地许多地方通过直播经济助推乡村振兴，农民增收，有利于推动城乡融合发展，实现共同富裕，</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lt"/>
              </a:rPr>
              <a:t>推动中国特色社会主义制度的优势转化。</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6" name="文本框 5"/>
          <p:cNvSpPr txBox="1"/>
          <p:nvPr>
            <p:custDataLst>
              <p:tags r:id="rId2"/>
            </p:custDataLst>
          </p:nvPr>
        </p:nvSpPr>
        <p:spPr>
          <a:xfrm>
            <a:off x="0" y="5830570"/>
            <a:ext cx="12192000" cy="953135"/>
          </a:xfrm>
          <a:prstGeom prst="rect">
            <a:avLst/>
          </a:prstGeom>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lnRef>
          <a:fillRef idx="0">
            <a:srgbClr val="FFFFFF"/>
          </a:fillRef>
          <a:effectRef idx="0">
            <a:srgbClr val="FFFFFF"/>
          </a:effectRef>
          <a:fontRef idx="minor">
            <a:schemeClr val="tx1"/>
          </a:fontRef>
        </p:style>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err="1">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rPr>
              <a:t>结合视频</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rPr>
              <a:t>和材料</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rPr>
              <a:t>，谈谈农产品直播体现了社会主义市场经济体制</a:t>
            </a:r>
            <a:r>
              <a:rPr kumimoji="0" lang="zh-CN"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rPr>
              <a:t>的哪些</a:t>
            </a:r>
            <a:r>
              <a:rPr kumimoji="0" lang="en-US" altLang="zh-CN" sz="2800" b="1" i="0" u="none" strike="noStrike" kern="1200" cap="none" spc="0" normalizeH="0" baseline="0" noProof="0" err="1">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rPr>
              <a:t>基本特征？</a:t>
            </a:r>
            <a:endParaRPr kumimoji="0" lang="en-US" altLang="zh-CN" sz="2800" b="1" i="0" u="none" strike="noStrike" kern="1200" cap="none" spc="0" normalizeH="0" baseline="0" noProof="0" err="1">
              <a:ln>
                <a:noFill/>
              </a:ln>
              <a:solidFill>
                <a:prstClr val="black"/>
              </a:solidFill>
              <a:effectLst/>
              <a:uLnTx/>
              <a:uFillTx/>
              <a:latin typeface="楷体" panose="02010609060101010101" pitchFamily="49" charset="-122"/>
              <a:ea typeface="楷体" panose="02010609060101010101" pitchFamily="49" charset="-122"/>
              <a:cs typeface="华文楷体" panose="02010600040101010101" charset="-122"/>
              <a:sym typeface="+mn-ea"/>
            </a:endParaRPr>
          </a:p>
        </p:txBody>
      </p:sp>
      <p:pic>
        <p:nvPicPr>
          <p:cNvPr id="2" name="Picture 2"/>
          <p:cNvPicPr>
            <a:picLocks noChangeAspect="1"/>
          </p:cNvPicPr>
          <p:nvPr>
            <p:custDataLst>
              <p:tags r:id="rId3"/>
            </p:custDataLst>
          </p:nvPr>
        </p:nvPicPr>
        <p:blipFill>
          <a:blip r:embed="rId4"/>
          <a:stretch>
            <a:fillRect/>
          </a:stretch>
        </p:blipFill>
        <p:spPr>
          <a:xfrm flipH="1">
            <a:off x="12522200" y="11379200"/>
            <a:ext cx="0" cy="0"/>
          </a:xfrm>
          <a:prstGeom prst="rect">
            <a:avLst/>
          </a:prstGeom>
          <a:ln>
            <a:noFill/>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custDataLst>
              <p:tags r:id="rId1"/>
            </p:custDataLst>
          </p:nvPr>
        </p:nvSpPr>
        <p:spPr>
          <a:xfrm>
            <a:off x="207645" y="931545"/>
            <a:ext cx="11736705" cy="274891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lstStyle/>
          <a:p>
            <a:pPr marR="0" lvl="0" indent="0" algn="l" defTabSz="914400" rtl="0" eaLnBrk="1" fontAlgn="auto" latinLnBrk="0" hangingPunct="1">
              <a:lnSpc>
                <a:spcPct val="120000"/>
              </a:lnSpc>
              <a:spcBef>
                <a:spcPct val="0"/>
              </a:spcBef>
              <a:spcAft>
                <a:spcPct val="0"/>
              </a:spcAft>
              <a:buClrTx/>
              <a:buSzTx/>
              <a:buFont typeface="+mj-ea"/>
              <a:buNone/>
              <a:defRPr/>
            </a:pPr>
            <a:r>
              <a:rPr kumimoji="0" lang="en-US" altLang="zh-CN"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  </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党的领导</a:t>
            </a:r>
            <a:r>
              <a:rPr kumimoji="0" lang="en-US" altLang="zh-CN"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重要特征</a:t>
            </a:r>
            <a:endPar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a:p>
            <a:pPr marL="514350" marR="0" lvl="0" indent="-514350" algn="l" defTabSz="914400" rtl="0" eaLnBrk="1" fontAlgn="auto" latinLnBrk="0" hangingPunct="1">
              <a:lnSpc>
                <a:spcPct val="120000"/>
              </a:lnSpc>
              <a:spcBef>
                <a:spcPct val="0"/>
              </a:spcBef>
              <a:spcAft>
                <a:spcPct val="0"/>
              </a:spcAft>
              <a:buClrTx/>
              <a:buSzTx/>
              <a:buFont typeface="+mj-ea"/>
              <a:buAutoNum type="circleNumDbPlain"/>
              <a:defRPr/>
            </a:pPr>
            <a:r>
              <a:rPr kumimoji="0" lang="zh-CN" altLang="en-US" sz="28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坚</a:t>
            </a:r>
            <a:r>
              <a:rPr kumimoji="0" lang="zh-CN" altLang="en-US" sz="28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持党的领导，发挥党总揽全局、协调各方的领导核心作用</a:t>
            </a:r>
            <a:endParaRPr kumimoji="0" lang="zh-CN" altLang="en-US" sz="28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a:p>
            <a:pPr marL="514350" marR="0" lvl="0" indent="-514350" algn="l" defTabSz="914400" rtl="0" eaLnBrk="1" fontAlgn="auto" latinLnBrk="0" hangingPunct="1">
              <a:lnSpc>
                <a:spcPct val="120000"/>
              </a:lnSpc>
              <a:spcBef>
                <a:spcPct val="0"/>
              </a:spcBef>
              <a:spcAft>
                <a:spcPct val="0"/>
              </a:spcAft>
              <a:buClrTx/>
              <a:buSzTx/>
              <a:buFont typeface="+mj-ea"/>
              <a:buAutoNum type="circleNumDbPlain"/>
              <a:defRPr/>
            </a:pPr>
            <a:endParaRPr kumimoji="0" lang="zh-CN" altLang="en-US" sz="28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原因：（</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我国是共产党领导的社会主义国家，党的领导是中国特色社会主义最本质的特征和中国特色社会主义制度的最大优势。）</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p:txBody>
      </p:sp>
      <p:sp>
        <p:nvSpPr>
          <p:cNvPr id="2" name="TextBox 25"/>
          <p:cNvSpPr txBox="1"/>
          <p:nvPr>
            <p:custDataLst>
              <p:tags r:id="rId2"/>
            </p:custDataLst>
          </p:nvPr>
        </p:nvSpPr>
        <p:spPr>
          <a:xfrm>
            <a:off x="127635" y="172720"/>
            <a:ext cx="8604250" cy="64516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r>
              <a:rPr lang="en-US" altLang="zh-CN" sz="3600" b="1" spc="300">
                <a:solidFill>
                  <a:schemeClr val="tx1"/>
                </a:solidFill>
                <a:latin typeface="楷体" panose="02010609060101010101" pitchFamily="49" charset="-122"/>
                <a:ea typeface="楷体" panose="02010609060101010101" pitchFamily="49" charset="-122"/>
              </a:rPr>
              <a:t>2</a:t>
            </a:r>
            <a:r>
              <a:rPr lang="zh-CN" altLang="en-US" sz="3600" b="1" spc="300">
                <a:solidFill>
                  <a:schemeClr val="tx1"/>
                </a:solidFill>
                <a:latin typeface="楷体" panose="02010609060101010101" pitchFamily="49" charset="-122"/>
                <a:ea typeface="楷体" panose="02010609060101010101" pitchFamily="49" charset="-122"/>
              </a:rPr>
              <a:t>、社会主义市场经济体制的基本特征</a:t>
            </a:r>
            <a:endParaRPr lang="zh-CN" altLang="en-US" sz="3600" b="1" spc="300">
              <a:solidFill>
                <a:schemeClr val="tx1"/>
              </a:solidFill>
              <a:latin typeface="楷体" panose="02010609060101010101" pitchFamily="49" charset="-122"/>
              <a:ea typeface="楷体" panose="02010609060101010101" pitchFamily="49" charset="-122"/>
            </a:endParaRPr>
          </a:p>
        </p:txBody>
      </p:sp>
      <p:sp>
        <p:nvSpPr>
          <p:cNvPr id="5" name="文本框 4"/>
          <p:cNvSpPr txBox="1"/>
          <p:nvPr>
            <p:custDataLst>
              <p:tags r:id="rId3"/>
            </p:custDataLst>
          </p:nvPr>
        </p:nvSpPr>
        <p:spPr>
          <a:xfrm>
            <a:off x="207645" y="3856355"/>
            <a:ext cx="11737340" cy="274891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  </a:t>
            </a:r>
            <a:r>
              <a:rPr kumimoji="0" lang="en-US" altLang="zh-CN"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共同富裕——根本目标</a:t>
            </a:r>
            <a:endParaRPr kumimoji="0" lang="zh-CN" altLang="en-US"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a:p>
            <a:pPr marL="514350" marR="0" lvl="0" indent="-514350" algn="l" defTabSz="914400" rtl="0" eaLnBrk="1" fontAlgn="auto" latinLnBrk="0" hangingPunct="1">
              <a:lnSpc>
                <a:spcPct val="120000"/>
              </a:lnSpc>
              <a:spcBef>
                <a:spcPct val="0"/>
              </a:spcBef>
              <a:spcAft>
                <a:spcPct val="0"/>
              </a:spcAft>
              <a:buClrTx/>
              <a:buSzTx/>
              <a:buFont typeface="+mj-ea"/>
              <a:buAutoNum type="circleNumDbPlain" startAt="2"/>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Times New Roman" panose="02020603050405020304" charset="0"/>
              </a:rPr>
              <a:t>促进全体人民实现共同富裕是社会主义市场经济体制的根本目标</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。是中国特色社会主义和中国式现代化的本质要求</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a:p>
            <a:pPr marR="0" lvl="0" indent="0" algn="l" defTabSz="914400" rtl="0" eaLnBrk="1" fontAlgn="auto" latinLnBrk="0" hangingPunct="1">
              <a:lnSpc>
                <a:spcPct val="120000"/>
              </a:lnSpc>
              <a:spcBef>
                <a:spcPct val="0"/>
              </a:spcBef>
              <a:spcAft>
                <a:spcPct val="0"/>
              </a:spcAft>
              <a:buClrTx/>
              <a:buSzTx/>
              <a:buFont typeface="+mj-ea"/>
              <a:buNone/>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（既能调动劳动者和各类市场主体的积极性和创造性，促进效率提高，又能维护和促进社会公平正义，促进全体人民共同富裕，防止两极分化。）</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3" end="3"/>
                                            </p:txEl>
                                          </p:spTgt>
                                        </p:tgtEl>
                                        <p:attrNameLst>
                                          <p:attrName>style.visibility</p:attrName>
                                        </p:attrNameLst>
                                      </p:cBhvr>
                                      <p:to>
                                        <p:strVal val="visible"/>
                                      </p:to>
                                    </p:set>
                                    <p:animEffect transition="in" filter="barn(inVertical)">
                                      <p:cBhvr>
                                        <p:cTn id="12" dur="500"/>
                                        <p:tgtEl>
                                          <p:spTgt spid="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rcRect t="33533"/>
          <a:stretch>
            <a:fillRect/>
          </a:stretch>
        </p:blipFill>
        <p:spPr>
          <a:xfrm rot="10800000" flipV="1">
            <a:off x="8031480" y="3231515"/>
            <a:ext cx="3209290" cy="177101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542290" y="3326765"/>
            <a:ext cx="3039745" cy="1749425"/>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6090920" y="238760"/>
            <a:ext cx="5292725" cy="238188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542290" y="238760"/>
            <a:ext cx="4876165" cy="2382520"/>
          </a:xfrm>
          <a:prstGeom prst="rect">
            <a:avLst/>
          </a:prstGeom>
        </p:spPr>
      </p:pic>
      <p:sp>
        <p:nvSpPr>
          <p:cNvPr id="40" name="Rectangle 3">
            <a:hlinkClick r:id="rId9" action="ppaction://hlinksldjump"/>
          </p:cNvPr>
          <p:cNvSpPr>
            <a:spLocks noChangeArrowheads="1"/>
          </p:cNvSpPr>
          <p:nvPr>
            <p:custDataLst>
              <p:tags r:id="rId10"/>
            </p:custDataLst>
          </p:nvPr>
        </p:nvSpPr>
        <p:spPr bwMode="auto">
          <a:xfrm>
            <a:off x="-2859" y="5969092"/>
            <a:ext cx="12152902" cy="890804"/>
          </a:xfrm>
          <a:prstGeom prst="rect">
            <a:avLst/>
          </a:prstGeom>
          <a:solidFill>
            <a:srgbClr val="BF2121">
              <a:alpha val="80000"/>
            </a:srgb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FFFFFF"/>
              </a:solidFill>
              <a:effectLst/>
              <a:uLnTx/>
              <a:uFillTx/>
              <a:latin typeface="楷体" panose="02010609060101010101" pitchFamily="49" charset="-122"/>
              <a:ea typeface="楷体" panose="02010609060101010101" pitchFamily="49" charset="-122"/>
              <a:cs typeface="Arial" panose="020B0604020202020204"/>
            </a:endParaRPr>
          </a:p>
        </p:txBody>
      </p:sp>
      <p:pic>
        <p:nvPicPr>
          <p:cNvPr id="21" name="Picture 5"/>
          <p:cNvPicPr>
            <a:picLocks noChangeAspect="1" noChangeArrowheads="1"/>
          </p:cNvPicPr>
          <p:nvPr>
            <p:custDataLst>
              <p:tags r:id="rId11"/>
            </p:custDataLst>
          </p:nvPr>
        </p:nvPicPr>
        <p:blipFill>
          <a:blip r:embed="rId12"/>
          <a:stretch>
            <a:fillRect/>
          </a:stretch>
        </p:blipFill>
        <p:spPr bwMode="auto">
          <a:xfrm>
            <a:off x="4257675" y="3231343"/>
            <a:ext cx="3122613" cy="1746250"/>
          </a:xfrm>
          <a:prstGeom prst="rect">
            <a:avLst/>
          </a:prstGeom>
          <a:noFill/>
          <a:ln w="9525">
            <a:noFill/>
            <a:miter lim="800000"/>
            <a:headEnd/>
            <a:tailEnd/>
          </a:ln>
        </p:spPr>
      </p:pic>
      <p:pic>
        <p:nvPicPr>
          <p:cNvPr id="23" name="Picture 15"/>
          <p:cNvPicPr>
            <a:picLocks noChangeAspect="1" noChangeArrowheads="1"/>
          </p:cNvPicPr>
          <p:nvPr>
            <p:custDataLst>
              <p:tags r:id="rId13"/>
            </p:custDataLst>
          </p:nvPr>
        </p:nvPicPr>
        <p:blipFill>
          <a:blip r:embed="rId14"/>
          <a:stretch>
            <a:fillRect/>
          </a:stretch>
        </p:blipFill>
        <p:spPr bwMode="auto">
          <a:xfrm>
            <a:off x="542144" y="1879658"/>
            <a:ext cx="3976687" cy="741363"/>
          </a:xfrm>
          <a:prstGeom prst="rect">
            <a:avLst/>
          </a:prstGeom>
          <a:noFill/>
          <a:ln w="9525">
            <a:noFill/>
            <a:miter lim="800000"/>
            <a:headEnd/>
            <a:tailEnd/>
          </a:ln>
        </p:spPr>
      </p:pic>
      <p:pic>
        <p:nvPicPr>
          <p:cNvPr id="24" name="Picture 16"/>
          <p:cNvPicPr>
            <a:picLocks noChangeAspect="1" noChangeArrowheads="1"/>
          </p:cNvPicPr>
          <p:nvPr>
            <p:custDataLst>
              <p:tags r:id="rId15"/>
            </p:custDataLst>
          </p:nvPr>
        </p:nvPicPr>
        <p:blipFill>
          <a:blip r:embed="rId16"/>
          <a:stretch>
            <a:fillRect/>
          </a:stretch>
        </p:blipFill>
        <p:spPr bwMode="auto">
          <a:xfrm>
            <a:off x="6090628" y="1837849"/>
            <a:ext cx="3962400" cy="782638"/>
          </a:xfrm>
          <a:prstGeom prst="rect">
            <a:avLst/>
          </a:prstGeom>
          <a:noFill/>
          <a:ln w="9525">
            <a:noFill/>
            <a:miter lim="800000"/>
            <a:headEnd/>
            <a:tailEnd/>
          </a:ln>
        </p:spPr>
      </p:pic>
      <p:pic>
        <p:nvPicPr>
          <p:cNvPr id="25" name="Picture 17"/>
          <p:cNvPicPr>
            <a:picLocks noChangeAspect="1" noChangeArrowheads="1"/>
          </p:cNvPicPr>
          <p:nvPr>
            <p:custDataLst>
              <p:tags r:id="rId17"/>
            </p:custDataLst>
          </p:nvPr>
        </p:nvPicPr>
        <p:blipFill>
          <a:blip r:embed="rId18"/>
          <a:stretch>
            <a:fillRect/>
          </a:stretch>
        </p:blipFill>
        <p:spPr bwMode="auto">
          <a:xfrm>
            <a:off x="542549" y="5121420"/>
            <a:ext cx="3161260" cy="847725"/>
          </a:xfrm>
          <a:prstGeom prst="rect">
            <a:avLst/>
          </a:prstGeom>
          <a:noFill/>
          <a:ln w="9525">
            <a:noFill/>
            <a:miter lim="800000"/>
            <a:headEnd/>
            <a:tailEnd/>
          </a:ln>
        </p:spPr>
      </p:pic>
      <p:pic>
        <p:nvPicPr>
          <p:cNvPr id="26" name="Picture 18"/>
          <p:cNvPicPr>
            <a:picLocks noChangeAspect="1" noChangeArrowheads="1"/>
          </p:cNvPicPr>
          <p:nvPr>
            <p:custDataLst>
              <p:tags r:id="rId19"/>
            </p:custDataLst>
          </p:nvPr>
        </p:nvPicPr>
        <p:blipFill>
          <a:blip r:embed="rId20"/>
          <a:stretch>
            <a:fillRect/>
          </a:stretch>
        </p:blipFill>
        <p:spPr bwMode="auto">
          <a:xfrm>
            <a:off x="4257675" y="5002675"/>
            <a:ext cx="3122612" cy="847725"/>
          </a:xfrm>
          <a:prstGeom prst="rect">
            <a:avLst/>
          </a:prstGeom>
          <a:noFill/>
          <a:ln w="9525">
            <a:noFill/>
            <a:miter lim="800000"/>
            <a:headEnd/>
            <a:tailEnd/>
          </a:ln>
        </p:spPr>
      </p:pic>
      <p:pic>
        <p:nvPicPr>
          <p:cNvPr id="27" name="Picture 19"/>
          <p:cNvPicPr>
            <a:picLocks noChangeAspect="1" noChangeArrowheads="1"/>
          </p:cNvPicPr>
          <p:nvPr>
            <p:custDataLst>
              <p:tags r:id="rId21"/>
            </p:custDataLst>
          </p:nvPr>
        </p:nvPicPr>
        <p:blipFill>
          <a:blip r:embed="rId22"/>
          <a:stretch>
            <a:fillRect/>
          </a:stretch>
        </p:blipFill>
        <p:spPr bwMode="auto">
          <a:xfrm>
            <a:off x="8031480" y="5073015"/>
            <a:ext cx="3450590" cy="807720"/>
          </a:xfrm>
          <a:prstGeom prst="rect">
            <a:avLst/>
          </a:prstGeom>
          <a:noFill/>
          <a:ln w="9525">
            <a:noFill/>
            <a:miter lim="800000"/>
            <a:headEnd/>
            <a:tailEnd/>
          </a:ln>
        </p:spPr>
      </p:pic>
      <p:sp>
        <p:nvSpPr>
          <p:cNvPr id="29" name="矩形 13"/>
          <p:cNvSpPr>
            <a:spLocks noChangeArrowheads="1"/>
          </p:cNvSpPr>
          <p:nvPr>
            <p:custDataLst>
              <p:tags r:id="rId23"/>
            </p:custDataLst>
          </p:nvPr>
        </p:nvSpPr>
        <p:spPr bwMode="auto">
          <a:xfrm>
            <a:off x="2099654" y="2621278"/>
            <a:ext cx="8905875" cy="645160"/>
          </a:xfrm>
          <a:prstGeom prst="rect">
            <a:avLst/>
          </a:prstGeom>
        </p:spPr>
        <p:style>
          <a:lnRef idx="2">
            <a:schemeClr val="accent1"/>
          </a:lnRef>
          <a:fillRef idx="0">
            <a:srgbClr val="FFFFFF"/>
          </a:fillRef>
          <a:effectRef idx="0">
            <a:srgbClr val="FFFFFF"/>
          </a:effectRef>
          <a:fontRef idx="minor">
            <a:schemeClr val="tx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rPr>
              <a:t>我国为什么能够进行这么巨大的工程建设？</a:t>
            </a:r>
            <a:endParaRPr kumimoji="0" lang="zh-CN" altLang="en-US" sz="36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panose="020B0604020202020204"/>
            </a:endParaRPr>
          </a:p>
        </p:txBody>
      </p:sp>
      <p:sp>
        <p:nvSpPr>
          <p:cNvPr id="34" name="矩形 33"/>
          <p:cNvSpPr/>
          <p:nvPr>
            <p:custDataLst>
              <p:tags r:id="rId24"/>
            </p:custDataLst>
          </p:nvPr>
        </p:nvSpPr>
        <p:spPr>
          <a:xfrm>
            <a:off x="762313" y="6122354"/>
            <a:ext cx="10980737" cy="565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Arial" panose="020B0604020202020204"/>
              </a:rPr>
              <a:t>社会主义国家能够集中人力、物力、财力办大事</a:t>
            </a:r>
            <a:endParaRPr kumimoji="0" lang="zh-CN" altLang="en-US" sz="40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Arial" panose="020B0604020202020204"/>
            </a:endParaRPr>
          </a:p>
        </p:txBody>
      </p:sp>
      <p:pic>
        <p:nvPicPr>
          <p:cNvPr id="4" name="Picture 4"/>
          <p:cNvPicPr>
            <a:picLocks noChangeAspect="1"/>
          </p:cNvPicPr>
          <p:nvPr>
            <p:custDataLst>
              <p:tags r:id="rId25"/>
            </p:custDataLst>
          </p:nvPr>
        </p:nvPicPr>
        <p:blipFill>
          <a:blip r:embed="rId26"/>
          <a:stretch>
            <a:fillRect/>
          </a:stretch>
        </p:blipFill>
        <p:spPr>
          <a:xfrm flipH="1">
            <a:off x="10858500" y="10160000"/>
            <a:ext cx="0" cy="0"/>
          </a:xfrm>
          <a:prstGeom prst="rect">
            <a:avLst/>
          </a:prstGeom>
          <a:ln>
            <a:noFill/>
          </a:ln>
        </p:spPr>
      </p:pic>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ircle(in)">
                                      <p:cBhvr>
                                        <p:cTn id="4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16535" y="95885"/>
            <a:ext cx="11791315" cy="2799080"/>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no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科学调控——内在要求</a:t>
            </a:r>
            <a:endParaRPr kumimoji="0" lang="zh-CN" altLang="en-US"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a:p>
            <a:pPr marL="514350" marR="0" lvl="0" indent="-514350" algn="l" defTabSz="914400" rtl="0" eaLnBrk="1" fontAlgn="auto" latinLnBrk="0" hangingPunct="1">
              <a:lnSpc>
                <a:spcPct val="120000"/>
              </a:lnSpc>
              <a:spcBef>
                <a:spcPct val="0"/>
              </a:spcBef>
              <a:spcAft>
                <a:spcPct val="0"/>
              </a:spcAft>
              <a:buClrTx/>
              <a:buSzTx/>
              <a:buFont typeface="+mj-ea"/>
              <a:buAutoNum type="circleNumDbPlain" startAt="3"/>
              <a:defRPr/>
            </a:pPr>
            <a:r>
              <a:rPr kumimoji="0" lang="zh-CN" altLang="en-US" sz="32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科学的宏观调控、有效的政府治理，是社会主义市场经济体制优势的内在要求</a:t>
            </a:r>
            <a:r>
              <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a:t>
            </a:r>
            <a:endPar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作用：</a:t>
            </a:r>
            <a:r>
              <a:rPr kumimoji="0" lang="en-US" altLang="zh-CN"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a:t>
            </a:r>
            <a:r>
              <a:rPr kumimoji="0" lang="zh-CN" altLang="en-US"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发挥全国一盘棋，调动各方面积极性，集中力量办大事的显著优势，促进经济社会高质量发展。</a:t>
            </a:r>
            <a:r>
              <a:rPr kumimoji="0" lang="en-US" altLang="zh-CN"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a:t>
            </a:r>
            <a:endParaRPr kumimoji="0" lang="en-US" altLang="zh-CN"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p:txBody>
      </p:sp>
      <p:sp>
        <p:nvSpPr>
          <p:cNvPr id="3" name="文本框 2"/>
          <p:cNvSpPr txBox="1"/>
          <p:nvPr>
            <p:custDataLst>
              <p:tags r:id="rId2"/>
            </p:custDataLst>
          </p:nvPr>
        </p:nvSpPr>
        <p:spPr>
          <a:xfrm>
            <a:off x="635" y="2977515"/>
            <a:ext cx="12192000" cy="1963420"/>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no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两制相容——显著优势</a:t>
            </a:r>
            <a:endParaRPr kumimoji="0" lang="zh-CN" altLang="en-US" sz="32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a:p>
            <a:pPr marL="514350" marR="0" lvl="0" indent="-514350" algn="l" defTabSz="914400" rtl="0" eaLnBrk="1" fontAlgn="auto" latinLnBrk="0" hangingPunct="1">
              <a:lnSpc>
                <a:spcPct val="120000"/>
              </a:lnSpc>
              <a:spcBef>
                <a:spcPct val="0"/>
              </a:spcBef>
              <a:spcAft>
                <a:spcPct val="0"/>
              </a:spcAft>
              <a:buClrTx/>
              <a:buSzTx/>
              <a:buFont typeface="+mj-ea"/>
              <a:buAutoNum type="circleNumDbPlain" startAt="4"/>
              <a:defRPr/>
            </a:pPr>
            <a:r>
              <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 </a:t>
            </a:r>
            <a:r>
              <a:rPr kumimoji="0" lang="zh-CN" altLang="en-US" sz="3200" b="1" i="0" u="sng"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社会主义制度和市场经济有机结合</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意义：</a:t>
            </a:r>
            <a:r>
              <a:rPr kumimoji="0" lang="en-US" altLang="zh-CN" sz="2800" b="1" i="0" u="none" strike="noStrike" kern="1200" cap="none" spc="0" normalizeH="0" baseline="0" noProof="0">
                <a:ln>
                  <a:noFill/>
                </a:ln>
                <a:solidFill>
                  <a:srgbClr val="140FE7"/>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rPr>
              <a:t>既能发挥市场经济的长处，又能发挥我国社会主义制度的显著优势）</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pic>
        <p:nvPicPr>
          <p:cNvPr id="6" name="图片 5"/>
          <p:cNvPicPr>
            <a:picLocks noChangeAspect="1"/>
          </p:cNvPicPr>
          <p:nvPr>
            <p:custDataLst>
              <p:tags r:id="rId3"/>
            </p:custDataLst>
          </p:nvPr>
        </p:nvPicPr>
        <p:blipFill>
          <a:blip r:embed="rId4"/>
          <a:stretch>
            <a:fillRect/>
          </a:stretch>
        </p:blipFill>
        <p:spPr>
          <a:xfrm>
            <a:off x="314428" y="5023604"/>
            <a:ext cx="11693669" cy="18345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23"/>
          <p:cNvSpPr/>
          <p:nvPr>
            <p:custDataLst>
              <p:tags r:id="rId1"/>
            </p:custDataLst>
          </p:nvPr>
        </p:nvSpPr>
        <p:spPr>
          <a:xfrm>
            <a:off x="3771143" y="3071997"/>
            <a:ext cx="4902051" cy="1635767"/>
          </a:xfrm>
          <a:custGeom>
            <a:avLst/>
            <a:gdLst>
              <a:gd name="connsiteX0" fmla="*/ 0 w 4363770"/>
              <a:gd name="connsiteY0" fmla="*/ 0 h 1414938"/>
              <a:gd name="connsiteX1" fmla="*/ 4363770 w 4363770"/>
              <a:gd name="connsiteY1" fmla="*/ 0 h 1414938"/>
              <a:gd name="connsiteX2" fmla="*/ 4363770 w 4363770"/>
              <a:gd name="connsiteY2" fmla="*/ 13626 h 1414938"/>
              <a:gd name="connsiteX3" fmla="*/ 3603821 w 4363770"/>
              <a:gd name="connsiteY3" fmla="*/ 690206 h 1414938"/>
              <a:gd name="connsiteX4" fmla="*/ 4363770 w 4363770"/>
              <a:gd name="connsiteY4" fmla="*/ 1366787 h 1414938"/>
              <a:gd name="connsiteX5" fmla="*/ 4363770 w 4363770"/>
              <a:gd name="connsiteY5" fmla="*/ 1414938 h 1414938"/>
              <a:gd name="connsiteX6" fmla="*/ 0 w 4363770"/>
              <a:gd name="connsiteY6" fmla="*/ 1414938 h 1414938"/>
              <a:gd name="connsiteX7" fmla="*/ 0 w 4363770"/>
              <a:gd name="connsiteY7" fmla="*/ 1366658 h 1414938"/>
              <a:gd name="connsiteX8" fmla="*/ 748992 w 4363770"/>
              <a:gd name="connsiteY8" fmla="*/ 699833 h 1414938"/>
              <a:gd name="connsiteX9" fmla="*/ 0 w 4363770"/>
              <a:gd name="connsiteY9" fmla="*/ 33007 h 141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3770" h="1414938">
                <a:moveTo>
                  <a:pt x="0" y="0"/>
                </a:moveTo>
                <a:lnTo>
                  <a:pt x="4363770" y="0"/>
                </a:lnTo>
                <a:lnTo>
                  <a:pt x="4363770" y="13626"/>
                </a:lnTo>
                <a:lnTo>
                  <a:pt x="3603821" y="690206"/>
                </a:lnTo>
                <a:lnTo>
                  <a:pt x="4363770" y="1366787"/>
                </a:lnTo>
                <a:lnTo>
                  <a:pt x="4363770" y="1414938"/>
                </a:lnTo>
                <a:lnTo>
                  <a:pt x="0" y="1414938"/>
                </a:lnTo>
                <a:lnTo>
                  <a:pt x="0" y="1366658"/>
                </a:lnTo>
                <a:lnTo>
                  <a:pt x="748992" y="699833"/>
                </a:lnTo>
                <a:lnTo>
                  <a:pt x="0" y="33007"/>
                </a:lnTo>
                <a:close/>
              </a:path>
            </a:pathLst>
          </a:custGeom>
          <a:solidFill>
            <a:sysClr val="window" lastClr="FFFFFF">
              <a:lumMod val="95000"/>
            </a:sysClr>
          </a:solidFill>
          <a:ln w="12700" cap="flat" cmpd="sng" algn="ctr">
            <a:no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楷体" panose="02010609060101010101" pitchFamily="49" charset="-122"/>
              <a:sym typeface="Arial" panose="020B0604020202020204" pitchFamily="34" charset="0"/>
            </a:endParaRPr>
          </a:p>
        </p:txBody>
      </p:sp>
      <p:sp>
        <p:nvSpPr>
          <p:cNvPr id="10" name="KSO_Shape"/>
          <p:cNvSpPr/>
          <p:nvPr>
            <p:custDataLst>
              <p:tags r:id="rId2"/>
            </p:custDataLst>
          </p:nvPr>
        </p:nvSpPr>
        <p:spPr>
          <a:xfrm>
            <a:off x="6288113" y="3928552"/>
            <a:ext cx="1922227" cy="1911464"/>
          </a:xfrm>
          <a:custGeom>
            <a:avLst/>
            <a:gdLst>
              <a:gd name="connsiteX0" fmla="*/ 0 w 1079818"/>
              <a:gd name="connsiteY0" fmla="*/ 0 h 1080105"/>
              <a:gd name="connsiteX1" fmla="*/ 1079818 w 1079818"/>
              <a:gd name="connsiteY1" fmla="*/ 0 h 1080105"/>
              <a:gd name="connsiteX2" fmla="*/ 110134 w 1079818"/>
              <a:gd name="connsiteY2" fmla="*/ 1074544 h 1080105"/>
              <a:gd name="connsiteX3" fmla="*/ 0 w 1079818"/>
              <a:gd name="connsiteY3" fmla="*/ 1080105 h 1080105"/>
            </a:gdLst>
            <a:ahLst/>
            <a:cxnLst>
              <a:cxn ang="0">
                <a:pos x="connsiteX0" y="connsiteY0"/>
              </a:cxn>
              <a:cxn ang="0">
                <a:pos x="connsiteX1" y="connsiteY1"/>
              </a:cxn>
              <a:cxn ang="0">
                <a:pos x="connsiteX2" y="connsiteY2"/>
              </a:cxn>
              <a:cxn ang="0">
                <a:pos x="connsiteX3" y="connsiteY3"/>
              </a:cxn>
            </a:cxnLst>
            <a:rect l="l" t="t" r="r" b="b"/>
            <a:pathLst>
              <a:path w="1079818" h="1080105">
                <a:moveTo>
                  <a:pt x="0" y="0"/>
                </a:moveTo>
                <a:lnTo>
                  <a:pt x="1079818" y="0"/>
                </a:lnTo>
                <a:cubicBezTo>
                  <a:pt x="1079818" y="559251"/>
                  <a:pt x="654791" y="1019231"/>
                  <a:pt x="110134" y="1074544"/>
                </a:cubicBezTo>
                <a:lnTo>
                  <a:pt x="0" y="1080105"/>
                </a:lnTo>
                <a:close/>
              </a:path>
            </a:pathLst>
          </a:custGeom>
          <a:solidFill>
            <a:srgbClr val="69A35B"/>
          </a:solidFill>
          <a:ln w="12700" cap="flat" cmpd="sng" algn="ctr">
            <a:noFill/>
            <a:prstDash val="solid"/>
            <a:miter lim="800000"/>
          </a:ln>
          <a:effectLst/>
        </p:spPr>
        <p:txBody>
          <a:bodyPr anchor="ctr">
            <a:scene3d>
              <a:camera prst="orthographicFront"/>
              <a:lightRig rig="threePt" dir="t"/>
            </a:scene3d>
          </a:bodyPr>
          <a:lstStyle/>
          <a:p>
            <a:endParaRPr lang="zh-CN" altLang="en-US" sz="4400">
              <a:solidFill>
                <a:srgbClr val="1AA3AA"/>
              </a:solidFill>
              <a:latin typeface="Arial" panose="020B0604020202020204" pitchFamily="34" charset="0"/>
              <a:ea typeface="楷体" panose="02010609060101010101" pitchFamily="49" charset="-122"/>
              <a:sym typeface="Arial" panose="020B0604020202020204" pitchFamily="34" charset="0"/>
            </a:endParaRPr>
          </a:p>
        </p:txBody>
      </p:sp>
      <p:sp>
        <p:nvSpPr>
          <p:cNvPr id="11" name="KSO_Shape"/>
          <p:cNvSpPr/>
          <p:nvPr>
            <p:custDataLst>
              <p:tags r:id="rId3"/>
            </p:custDataLst>
          </p:nvPr>
        </p:nvSpPr>
        <p:spPr>
          <a:xfrm rot="16200000">
            <a:off x="6282485" y="1844622"/>
            <a:ext cx="1933479" cy="1922224"/>
          </a:xfrm>
          <a:custGeom>
            <a:avLst/>
            <a:gdLst>
              <a:gd name="connsiteX0" fmla="*/ 0 w 1079818"/>
              <a:gd name="connsiteY0" fmla="*/ 0 h 1080105"/>
              <a:gd name="connsiteX1" fmla="*/ 1079818 w 1079818"/>
              <a:gd name="connsiteY1" fmla="*/ 0 h 1080105"/>
              <a:gd name="connsiteX2" fmla="*/ 110134 w 1079818"/>
              <a:gd name="connsiteY2" fmla="*/ 1074544 h 1080105"/>
              <a:gd name="connsiteX3" fmla="*/ 0 w 1079818"/>
              <a:gd name="connsiteY3" fmla="*/ 1080105 h 1080105"/>
            </a:gdLst>
            <a:ahLst/>
            <a:cxnLst>
              <a:cxn ang="0">
                <a:pos x="connsiteX0" y="connsiteY0"/>
              </a:cxn>
              <a:cxn ang="0">
                <a:pos x="connsiteX1" y="connsiteY1"/>
              </a:cxn>
              <a:cxn ang="0">
                <a:pos x="connsiteX2" y="connsiteY2"/>
              </a:cxn>
              <a:cxn ang="0">
                <a:pos x="connsiteX3" y="connsiteY3"/>
              </a:cxn>
            </a:cxnLst>
            <a:rect l="l" t="t" r="r" b="b"/>
            <a:pathLst>
              <a:path w="1079818" h="1080105">
                <a:moveTo>
                  <a:pt x="0" y="0"/>
                </a:moveTo>
                <a:lnTo>
                  <a:pt x="1079818" y="0"/>
                </a:lnTo>
                <a:cubicBezTo>
                  <a:pt x="1079818" y="559251"/>
                  <a:pt x="654791" y="1019231"/>
                  <a:pt x="110134" y="1074544"/>
                </a:cubicBezTo>
                <a:lnTo>
                  <a:pt x="0" y="1080105"/>
                </a:lnTo>
                <a:close/>
              </a:path>
            </a:pathLst>
          </a:custGeom>
          <a:solidFill>
            <a:srgbClr val="3498DB"/>
          </a:solidFill>
          <a:ln w="12700" cap="flat" cmpd="sng" algn="ctr">
            <a:noFill/>
            <a:prstDash val="solid"/>
            <a:miter lim="800000"/>
          </a:ln>
          <a:effectLst/>
        </p:spPr>
        <p:txBody>
          <a:bodyPr anchor="ctr">
            <a:scene3d>
              <a:camera prst="orthographicFront"/>
              <a:lightRig rig="threePt" dir="t"/>
            </a:scene3d>
          </a:bodyPr>
          <a:lstStyle/>
          <a:p>
            <a:endParaRPr lang="zh-CN" altLang="en-US" sz="4400">
              <a:latin typeface="Arial" panose="020B0604020202020204" pitchFamily="34" charset="0"/>
              <a:ea typeface="楷体" panose="02010609060101010101" pitchFamily="49" charset="-122"/>
              <a:sym typeface="Arial" panose="020B0604020202020204" pitchFamily="34" charset="0"/>
            </a:endParaRPr>
          </a:p>
        </p:txBody>
      </p:sp>
      <p:sp>
        <p:nvSpPr>
          <p:cNvPr id="18" name="KSO_Shape"/>
          <p:cNvSpPr/>
          <p:nvPr>
            <p:custDataLst>
              <p:tags r:id="rId4"/>
            </p:custDataLst>
          </p:nvPr>
        </p:nvSpPr>
        <p:spPr>
          <a:xfrm rot="5400000">
            <a:off x="4126364" y="3844058"/>
            <a:ext cx="1916738" cy="2075177"/>
          </a:xfrm>
          <a:custGeom>
            <a:avLst/>
            <a:gdLst>
              <a:gd name="connsiteX0" fmla="*/ 0 w 1079818"/>
              <a:gd name="connsiteY0" fmla="*/ 0 h 1080105"/>
              <a:gd name="connsiteX1" fmla="*/ 1079818 w 1079818"/>
              <a:gd name="connsiteY1" fmla="*/ 0 h 1080105"/>
              <a:gd name="connsiteX2" fmla="*/ 110134 w 1079818"/>
              <a:gd name="connsiteY2" fmla="*/ 1074544 h 1080105"/>
              <a:gd name="connsiteX3" fmla="*/ 0 w 1079818"/>
              <a:gd name="connsiteY3" fmla="*/ 1080105 h 1080105"/>
            </a:gdLst>
            <a:ahLst/>
            <a:cxnLst>
              <a:cxn ang="0">
                <a:pos x="connsiteX0" y="connsiteY0"/>
              </a:cxn>
              <a:cxn ang="0">
                <a:pos x="connsiteX1" y="connsiteY1"/>
              </a:cxn>
              <a:cxn ang="0">
                <a:pos x="connsiteX2" y="connsiteY2"/>
              </a:cxn>
              <a:cxn ang="0">
                <a:pos x="connsiteX3" y="connsiteY3"/>
              </a:cxn>
            </a:cxnLst>
            <a:rect l="l" t="t" r="r" b="b"/>
            <a:pathLst>
              <a:path w="1079818" h="1080105">
                <a:moveTo>
                  <a:pt x="0" y="0"/>
                </a:moveTo>
                <a:lnTo>
                  <a:pt x="1079818" y="0"/>
                </a:lnTo>
                <a:cubicBezTo>
                  <a:pt x="1079818" y="559251"/>
                  <a:pt x="654791" y="1019231"/>
                  <a:pt x="110134" y="1074544"/>
                </a:cubicBezTo>
                <a:lnTo>
                  <a:pt x="0" y="1080105"/>
                </a:lnTo>
                <a:close/>
              </a:path>
            </a:pathLst>
          </a:custGeom>
          <a:solidFill>
            <a:srgbClr val="1AA3AA"/>
          </a:solidFill>
          <a:ln w="12700" cap="flat" cmpd="sng" algn="ctr">
            <a:noFill/>
            <a:prstDash val="solid"/>
            <a:miter lim="800000"/>
          </a:ln>
          <a:effectLst/>
        </p:spPr>
        <p:txBody>
          <a:bodyPr anchor="ctr">
            <a:scene3d>
              <a:camera prst="orthographicFront"/>
              <a:lightRig rig="threePt" dir="t"/>
            </a:scene3d>
          </a:bodyPr>
          <a:lstStyle/>
          <a:p>
            <a:endParaRPr lang="zh-CN" altLang="en-US" sz="4400">
              <a:latin typeface="Arial" panose="020B0604020202020204" pitchFamily="34" charset="0"/>
              <a:ea typeface="楷体" panose="02010609060101010101" pitchFamily="49" charset="-122"/>
              <a:sym typeface="Arial" panose="020B0604020202020204" pitchFamily="34" charset="0"/>
            </a:endParaRPr>
          </a:p>
        </p:txBody>
      </p:sp>
      <p:sp>
        <p:nvSpPr>
          <p:cNvPr id="19" name="KSO_Shape"/>
          <p:cNvSpPr/>
          <p:nvPr>
            <p:custDataLst>
              <p:tags r:id="rId5"/>
            </p:custDataLst>
          </p:nvPr>
        </p:nvSpPr>
        <p:spPr>
          <a:xfrm rot="10800000">
            <a:off x="4047144" y="1827869"/>
            <a:ext cx="2075177" cy="1944603"/>
          </a:xfrm>
          <a:custGeom>
            <a:avLst/>
            <a:gdLst>
              <a:gd name="connsiteX0" fmla="*/ 0 w 1079818"/>
              <a:gd name="connsiteY0" fmla="*/ 0 h 1080105"/>
              <a:gd name="connsiteX1" fmla="*/ 1079818 w 1079818"/>
              <a:gd name="connsiteY1" fmla="*/ 0 h 1080105"/>
              <a:gd name="connsiteX2" fmla="*/ 110134 w 1079818"/>
              <a:gd name="connsiteY2" fmla="*/ 1074544 h 1080105"/>
              <a:gd name="connsiteX3" fmla="*/ 0 w 1079818"/>
              <a:gd name="connsiteY3" fmla="*/ 1080105 h 1080105"/>
            </a:gdLst>
            <a:ahLst/>
            <a:cxnLst>
              <a:cxn ang="0">
                <a:pos x="connsiteX0" y="connsiteY0"/>
              </a:cxn>
              <a:cxn ang="0">
                <a:pos x="connsiteX1" y="connsiteY1"/>
              </a:cxn>
              <a:cxn ang="0">
                <a:pos x="connsiteX2" y="connsiteY2"/>
              </a:cxn>
              <a:cxn ang="0">
                <a:pos x="connsiteX3" y="connsiteY3"/>
              </a:cxn>
            </a:cxnLst>
            <a:rect l="l" t="t" r="r" b="b"/>
            <a:pathLst>
              <a:path w="1079818" h="1080105">
                <a:moveTo>
                  <a:pt x="0" y="0"/>
                </a:moveTo>
                <a:lnTo>
                  <a:pt x="1079818" y="0"/>
                </a:lnTo>
                <a:cubicBezTo>
                  <a:pt x="1079818" y="559251"/>
                  <a:pt x="654791" y="1019231"/>
                  <a:pt x="110134" y="1074544"/>
                </a:cubicBezTo>
                <a:lnTo>
                  <a:pt x="0" y="1080105"/>
                </a:lnTo>
                <a:close/>
              </a:path>
            </a:pathLst>
          </a:custGeom>
          <a:solidFill>
            <a:srgbClr val="1F74AD"/>
          </a:solidFill>
          <a:ln w="12700" cap="flat" cmpd="sng" algn="ctr">
            <a:noFill/>
            <a:prstDash val="solid"/>
            <a:miter lim="800000"/>
          </a:ln>
          <a:effectLst/>
        </p:spPr>
        <p:txBody>
          <a:bodyPr anchor="ctr">
            <a:scene3d>
              <a:camera prst="orthographicFront"/>
              <a:lightRig rig="threePt" dir="t"/>
            </a:scene3d>
          </a:bodyPr>
          <a:lstStyle/>
          <a:p>
            <a:endParaRPr lang="zh-CN" altLang="en-US" sz="4400">
              <a:latin typeface="Arial" panose="020B0604020202020204" pitchFamily="34" charset="0"/>
              <a:ea typeface="楷体" panose="02010609060101010101" pitchFamily="49" charset="-122"/>
              <a:sym typeface="Arial" panose="020B0604020202020204" pitchFamily="34" charset="0"/>
            </a:endParaRPr>
          </a:p>
        </p:txBody>
      </p:sp>
      <p:sp>
        <p:nvSpPr>
          <p:cNvPr id="20" name="椭圆 19"/>
          <p:cNvSpPr/>
          <p:nvPr>
            <p:custDataLst>
              <p:tags r:id="rId6"/>
            </p:custDataLst>
          </p:nvPr>
        </p:nvSpPr>
        <p:spPr>
          <a:xfrm>
            <a:off x="5244897" y="2915356"/>
            <a:ext cx="1920637" cy="1949045"/>
          </a:xfrm>
          <a:prstGeom prst="ellipse">
            <a:avLst/>
          </a:prstGeom>
          <a:solidFill>
            <a:sysClr val="window" lastClr="FFFFFF"/>
          </a:solidFill>
          <a:ln w="12700" cap="flat" cmpd="sng" algn="ctr">
            <a:noFill/>
            <a:prstDash val="solid"/>
            <a:miter lim="800000"/>
          </a:ln>
          <a:effectLst/>
        </p:spPr>
        <p:txBody>
          <a:bodyPr lIns="0" tIns="0" rIns="0" bIns="0" rtlCol="0" anchor="ctr">
            <a:noAutofit/>
          </a:bodyPr>
          <a:lstStyle/>
          <a:p>
            <a:pPr algn="ctr">
              <a:lnSpc>
                <a:spcPct val="80000"/>
              </a:lnSpc>
              <a:spcAft>
                <a:spcPct val="0"/>
              </a:spcAft>
            </a:pPr>
            <a:endParaRPr lang="zh-CN" sz="3600" b="1" spc="300">
              <a:solidFill>
                <a:srgbClr val="000000">
                  <a:lumMod val="85000"/>
                  <a:lumOff val="15000"/>
                </a:srgbClr>
              </a:solidFill>
              <a:effectLst/>
              <a:latin typeface="Arial" panose="020B0604020202020204" pitchFamily="34" charset="0"/>
              <a:ea typeface="楷体" panose="02010609060101010101" pitchFamily="49" charset="-122"/>
              <a:sym typeface="Arial" panose="020B0604020202020204" pitchFamily="34" charset="0"/>
            </a:endParaRPr>
          </a:p>
        </p:txBody>
      </p:sp>
      <p:sp>
        <p:nvSpPr>
          <p:cNvPr id="33" name="矩形 32"/>
          <p:cNvSpPr/>
          <p:nvPr>
            <p:custDataLst>
              <p:tags r:id="rId7"/>
            </p:custDataLst>
          </p:nvPr>
        </p:nvSpPr>
        <p:spPr>
          <a:xfrm>
            <a:off x="4598038" y="2438010"/>
            <a:ext cx="1000153" cy="867550"/>
          </a:xfrm>
          <a:prstGeom prst="rect">
            <a:avLst/>
          </a:prstGeom>
          <a:noFill/>
          <a:ln w="12700" cap="flat" cmpd="sng" algn="ctr">
            <a:noFill/>
            <a:prstDash val="solid"/>
            <a:miter lim="800000"/>
          </a:ln>
          <a:effectLst/>
        </p:spPr>
        <p:txBody>
          <a:bodyPr rtlCol="0" anchor="ctr">
            <a:noAutofit/>
          </a:bodyPr>
          <a:lstStyle/>
          <a:p>
            <a:pPr algn="ctr">
              <a:lnSpc>
                <a:spcPct val="110000"/>
              </a:lnSpc>
              <a:spcAft>
                <a:spcPct val="0"/>
              </a:spcAft>
            </a:pPr>
            <a:r>
              <a:rPr lang="zh-CN" altLang="en-US" sz="2800" b="1">
                <a:solidFill>
                  <a:sysClr val="window" lastClr="FFFFFF"/>
                </a:solidFill>
                <a:effectLst/>
                <a:latin typeface="Arial" panose="020B0604020202020204" pitchFamily="34" charset="0"/>
                <a:ea typeface="楷体" panose="02010609060101010101" pitchFamily="49" charset="-122"/>
                <a:sym typeface="Arial" panose="020B0604020202020204" pitchFamily="34" charset="0"/>
              </a:rPr>
              <a:t>重要</a:t>
            </a:r>
            <a:r>
              <a:rPr lang="zh-CN" sz="2800" b="1">
                <a:solidFill>
                  <a:sysClr val="window" lastClr="FFFFFF"/>
                </a:solidFill>
                <a:effectLst/>
                <a:latin typeface="Arial" panose="020B0604020202020204" pitchFamily="34" charset="0"/>
                <a:ea typeface="楷体" panose="02010609060101010101" pitchFamily="49" charset="-122"/>
                <a:sym typeface="Arial" panose="020B0604020202020204" pitchFamily="34" charset="0"/>
              </a:rPr>
              <a:t>特征</a:t>
            </a:r>
            <a:endParaRPr lang="zh-CN" sz="2800" b="1">
              <a:solidFill>
                <a:sysClr val="window" lastClr="FFFFFF"/>
              </a:solidFill>
              <a:effectLst/>
              <a:latin typeface="Arial" panose="020B0604020202020204" pitchFamily="34" charset="0"/>
              <a:ea typeface="楷体" panose="02010609060101010101" pitchFamily="49" charset="-122"/>
              <a:sym typeface="Arial" panose="020B0604020202020204" pitchFamily="34" charset="0"/>
            </a:endParaRPr>
          </a:p>
        </p:txBody>
      </p:sp>
      <p:sp>
        <p:nvSpPr>
          <p:cNvPr id="34" name="矩形 33"/>
          <p:cNvSpPr/>
          <p:nvPr>
            <p:custDataLst>
              <p:tags r:id="rId8"/>
            </p:custDataLst>
          </p:nvPr>
        </p:nvSpPr>
        <p:spPr>
          <a:xfrm>
            <a:off x="4554177" y="4487489"/>
            <a:ext cx="1043942" cy="723871"/>
          </a:xfrm>
          <a:prstGeom prst="rect">
            <a:avLst/>
          </a:prstGeom>
          <a:noFill/>
          <a:ln w="12700" cap="flat" cmpd="sng" algn="ctr">
            <a:noFill/>
            <a:prstDash val="solid"/>
            <a:miter lim="800000"/>
          </a:ln>
          <a:effectLst/>
        </p:spPr>
        <p:txBody>
          <a:bodyPr rtlCol="0" anchor="ctr">
            <a:noAutofit/>
          </a:bodyPr>
          <a:lstStyle/>
          <a:p>
            <a:pPr algn="ctr">
              <a:lnSpc>
                <a:spcPct val="110000"/>
              </a:lnSpc>
              <a:spcAft>
                <a:spcPct val="0"/>
              </a:spcAft>
            </a:pPr>
            <a:r>
              <a:rPr lang="zh-CN" sz="2800" b="1">
                <a:solidFill>
                  <a:sysClr val="window" lastClr="FFFFFF"/>
                </a:solidFill>
                <a:latin typeface="Arial" panose="020B0604020202020204" pitchFamily="34" charset="0"/>
                <a:ea typeface="楷体" panose="02010609060101010101" pitchFamily="49" charset="-122"/>
                <a:sym typeface="Arial" panose="020B0604020202020204" pitchFamily="34" charset="0"/>
              </a:rPr>
              <a:t>根本目标</a:t>
            </a:r>
            <a:endParaRPr lang="zh-CN" sz="2800" b="1">
              <a:solidFill>
                <a:sysClr val="window" lastClr="FFFFFF"/>
              </a:solidFill>
              <a:latin typeface="Arial" panose="020B0604020202020204" pitchFamily="34" charset="0"/>
              <a:ea typeface="楷体" panose="02010609060101010101" pitchFamily="49" charset="-122"/>
              <a:sym typeface="Arial" panose="020B0604020202020204" pitchFamily="34" charset="0"/>
            </a:endParaRPr>
          </a:p>
        </p:txBody>
      </p:sp>
      <p:sp>
        <p:nvSpPr>
          <p:cNvPr id="35" name="矩形 34"/>
          <p:cNvSpPr/>
          <p:nvPr>
            <p:custDataLst>
              <p:tags r:id="rId9"/>
            </p:custDataLst>
          </p:nvPr>
        </p:nvSpPr>
        <p:spPr>
          <a:xfrm>
            <a:off x="6749326" y="4487489"/>
            <a:ext cx="1089410" cy="723871"/>
          </a:xfrm>
          <a:prstGeom prst="rect">
            <a:avLst/>
          </a:prstGeom>
          <a:noFill/>
          <a:ln w="12700" cap="flat" cmpd="sng" algn="ctr">
            <a:noFill/>
            <a:prstDash val="solid"/>
            <a:miter lim="800000"/>
          </a:ln>
          <a:effectLst/>
        </p:spPr>
        <p:txBody>
          <a:bodyPr rtlCol="0" anchor="ctr">
            <a:noAutofit/>
          </a:bodyPr>
          <a:lstStyle/>
          <a:p>
            <a:pPr algn="ctr">
              <a:lnSpc>
                <a:spcPct val="110000"/>
              </a:lnSpc>
              <a:spcAft>
                <a:spcPct val="0"/>
              </a:spcAft>
            </a:pPr>
            <a:r>
              <a:rPr lang="zh-CN" sz="2800" b="1">
                <a:solidFill>
                  <a:sysClr val="window" lastClr="FFFFFF"/>
                </a:solidFill>
                <a:latin typeface="Arial" panose="020B0604020202020204" pitchFamily="34" charset="0"/>
                <a:ea typeface="楷体" panose="02010609060101010101" pitchFamily="49" charset="-122"/>
                <a:sym typeface="Arial" panose="020B0604020202020204" pitchFamily="34" charset="0"/>
              </a:rPr>
              <a:t>内在要求</a:t>
            </a:r>
            <a:endParaRPr lang="zh-CN" sz="2800" b="1">
              <a:solidFill>
                <a:sysClr val="window" lastClr="FFFFFF"/>
              </a:solidFill>
              <a:latin typeface="Arial" panose="020B0604020202020204" pitchFamily="34" charset="0"/>
              <a:ea typeface="楷体" panose="02010609060101010101" pitchFamily="49" charset="-122"/>
              <a:sym typeface="Arial" panose="020B0604020202020204" pitchFamily="34" charset="0"/>
            </a:endParaRPr>
          </a:p>
        </p:txBody>
      </p:sp>
      <p:sp>
        <p:nvSpPr>
          <p:cNvPr id="36" name="矩形 35"/>
          <p:cNvSpPr/>
          <p:nvPr>
            <p:custDataLst>
              <p:tags r:id="rId10"/>
            </p:custDataLst>
          </p:nvPr>
        </p:nvSpPr>
        <p:spPr>
          <a:xfrm>
            <a:off x="6749698" y="2495711"/>
            <a:ext cx="1000370" cy="724184"/>
          </a:xfrm>
          <a:prstGeom prst="rect">
            <a:avLst/>
          </a:prstGeom>
          <a:noFill/>
          <a:ln w="12700" cap="flat" cmpd="sng" algn="ctr">
            <a:noFill/>
            <a:prstDash val="solid"/>
            <a:miter lim="800000"/>
          </a:ln>
          <a:effectLst/>
        </p:spPr>
        <p:txBody>
          <a:bodyPr rtlCol="0" anchor="ctr"/>
          <a:lstStyle/>
          <a:p>
            <a:pPr algn="ctr">
              <a:lnSpc>
                <a:spcPct val="110000"/>
              </a:lnSpc>
              <a:spcAft>
                <a:spcPct val="0"/>
              </a:spcAft>
            </a:pPr>
            <a:r>
              <a:rPr lang="zh-CN" altLang="en-US" sz="2800" b="1">
                <a:solidFill>
                  <a:sysClr val="window" lastClr="FFFFFF"/>
                </a:solidFill>
                <a:latin typeface="Arial" panose="020B0604020202020204" pitchFamily="34" charset="0"/>
                <a:ea typeface="楷体" panose="02010609060101010101" pitchFamily="49" charset="-122"/>
                <a:sym typeface="Arial" panose="020B0604020202020204" pitchFamily="34" charset="0"/>
              </a:rPr>
              <a:t>显著优势</a:t>
            </a:r>
            <a:endParaRPr lang="zh-CN" altLang="en-US" sz="2800" b="1">
              <a:solidFill>
                <a:sysClr val="window" lastClr="FFFFFF"/>
              </a:solidFill>
              <a:latin typeface="Arial" panose="020B0604020202020204" pitchFamily="34" charset="0"/>
              <a:ea typeface="楷体" panose="02010609060101010101" pitchFamily="49" charset="-122"/>
              <a:sym typeface="Arial" panose="020B0604020202020204" pitchFamily="34" charset="0"/>
            </a:endParaRPr>
          </a:p>
        </p:txBody>
      </p:sp>
      <p:sp>
        <p:nvSpPr>
          <p:cNvPr id="37" name="矩形 36"/>
          <p:cNvSpPr/>
          <p:nvPr>
            <p:custDataLst>
              <p:tags r:id="rId11"/>
            </p:custDataLst>
          </p:nvPr>
        </p:nvSpPr>
        <p:spPr>
          <a:xfrm>
            <a:off x="8529955" y="2078990"/>
            <a:ext cx="3384550" cy="993140"/>
          </a:xfrm>
          <a:prstGeom prst="rect">
            <a:avLst/>
          </a:prstGeom>
          <a:solidFill>
            <a:schemeClr val="accent2">
              <a:lumMod val="20000"/>
              <a:lumOff val="80000"/>
            </a:schemeClr>
          </a:solidFill>
          <a:ln w="12700" cap="flat" cmpd="sng" algn="ctr">
            <a:noFill/>
            <a:prstDash val="solid"/>
            <a:miter lim="800000"/>
          </a:ln>
          <a:effectLst/>
        </p:spPr>
        <p:txBody>
          <a:bodyPr wrap="square" bIns="0" rtlCol="0" anchor="ctr">
            <a:spAutoFit/>
          </a:bodyPr>
          <a:lstStyle/>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社会主义制度与</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市场经济有机结合</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38" name="矩形 37"/>
          <p:cNvSpPr/>
          <p:nvPr>
            <p:custDataLst>
              <p:tags r:id="rId12"/>
            </p:custDataLst>
          </p:nvPr>
        </p:nvSpPr>
        <p:spPr>
          <a:xfrm>
            <a:off x="8376920" y="4530725"/>
            <a:ext cx="3250565" cy="993140"/>
          </a:xfrm>
          <a:prstGeom prst="rect">
            <a:avLst/>
          </a:prstGeom>
          <a:solidFill>
            <a:schemeClr val="accent2">
              <a:lumMod val="20000"/>
              <a:lumOff val="80000"/>
            </a:schemeClr>
          </a:solidFill>
          <a:ln w="12700" cap="flat" cmpd="sng" algn="ctr">
            <a:noFill/>
            <a:prstDash val="solid"/>
            <a:miter lim="800000"/>
          </a:ln>
          <a:effectLst/>
        </p:spPr>
        <p:txBody>
          <a:bodyPr wrap="square" bIns="0" rtlCol="0" anchor="ctr">
            <a:spAutoFit/>
          </a:bodyPr>
          <a:lstStyle/>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科学的宏观调控、有效的政府治理</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39" name="矩形 38"/>
          <p:cNvSpPr/>
          <p:nvPr>
            <p:custDataLst>
              <p:tags r:id="rId13"/>
            </p:custDataLst>
          </p:nvPr>
        </p:nvSpPr>
        <p:spPr>
          <a:xfrm>
            <a:off x="624205" y="1911985"/>
            <a:ext cx="3409315" cy="1466850"/>
          </a:xfrm>
          <a:prstGeom prst="rect">
            <a:avLst/>
          </a:prstGeom>
          <a:solidFill>
            <a:schemeClr val="accent2">
              <a:lumMod val="20000"/>
              <a:lumOff val="80000"/>
            </a:schemeClr>
          </a:solidFill>
          <a:ln w="12700" cap="flat" cmpd="sng" algn="ctr">
            <a:noFill/>
            <a:prstDash val="solid"/>
            <a:miter lim="800000"/>
          </a:ln>
          <a:effectLst/>
        </p:spPr>
        <p:txBody>
          <a:bodyPr wrap="square" bIns="0" rtlCol="0" anchor="ctr">
            <a:spAutoFit/>
          </a:bodyPr>
          <a:lstStyle/>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最本质的特征、最大优势、重要特征——党的领导</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40" name="矩形 39"/>
          <p:cNvSpPr/>
          <p:nvPr>
            <p:custDataLst>
              <p:tags r:id="rId14"/>
            </p:custDataLst>
          </p:nvPr>
        </p:nvSpPr>
        <p:spPr>
          <a:xfrm>
            <a:off x="1266825" y="4464050"/>
            <a:ext cx="2613660" cy="993140"/>
          </a:xfrm>
          <a:prstGeom prst="rect">
            <a:avLst/>
          </a:prstGeom>
          <a:solidFill>
            <a:schemeClr val="accent2">
              <a:lumMod val="20000"/>
              <a:lumOff val="80000"/>
            </a:schemeClr>
          </a:solidFill>
          <a:ln w="12700" cap="flat" cmpd="sng" algn="ctr">
            <a:noFill/>
            <a:prstDash val="solid"/>
            <a:miter lim="800000"/>
          </a:ln>
          <a:effectLst/>
        </p:spPr>
        <p:txBody>
          <a:bodyPr wrap="square" bIns="0" rtlCol="0" anchor="ctr">
            <a:spAutoFit/>
          </a:bodyPr>
          <a:lstStyle/>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促进全体人民</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lvl="0" indent="0" algn="l" fontAlgn="auto">
              <a:lnSpc>
                <a:spcPct val="110000"/>
              </a:lnSpc>
              <a:buClrTx/>
              <a:buSzTx/>
              <a:buFontTx/>
            </a:pPr>
            <a:r>
              <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实现共同富裕</a:t>
            </a:r>
            <a:endParaRPr lang="zh-CN" altLang="en-US" sz="2800" b="1" spc="30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41" name="文本框 40"/>
          <p:cNvSpPr txBox="1"/>
          <p:nvPr>
            <p:custDataLst>
              <p:tags r:id="rId15"/>
            </p:custDataLst>
          </p:nvPr>
        </p:nvSpPr>
        <p:spPr>
          <a:xfrm>
            <a:off x="5327075" y="3009317"/>
            <a:ext cx="1791457" cy="1412014"/>
          </a:xfrm>
          <a:prstGeom prst="rect">
            <a:avLst/>
          </a:prstGeom>
          <a:noFill/>
        </p:spPr>
        <p:txBody>
          <a:bodyPr wrap="square" rtlCol="0">
            <a:noAutofit/>
          </a:bodyPr>
          <a:lstStyle/>
          <a:p>
            <a:pPr algn="ctr">
              <a:lnSpc>
                <a:spcPct val="120000"/>
              </a:lnSpc>
            </a:pPr>
            <a:r>
              <a:rPr lang="zh-CN" altLang="en-US" sz="2400" b="1" spc="300">
                <a:latin typeface="Arial" panose="020B0604020202020204" pitchFamily="34" charset="0"/>
                <a:ea typeface="楷体" panose="02010609060101010101" pitchFamily="49" charset="-122"/>
                <a:sym typeface="Arial" panose="020B0604020202020204" pitchFamily="34" charset="0"/>
              </a:rPr>
              <a:t>社会主义市场经济体制的基本特征</a:t>
            </a:r>
            <a:endParaRPr lang="zh-CN" altLang="en-US" sz="2400" b="1" spc="300">
              <a:latin typeface="Arial" panose="020B0604020202020204" pitchFamily="34" charset="0"/>
              <a:ea typeface="楷体" panose="02010609060101010101" pitchFamily="49" charset="-122"/>
              <a:sym typeface="Arial" panose="020B0604020202020204" pitchFamily="34" charset="0"/>
            </a:endParaRPr>
          </a:p>
        </p:txBody>
      </p:sp>
      <p:sp>
        <p:nvSpPr>
          <p:cNvPr id="42" name="文本框 41"/>
          <p:cNvSpPr txBox="1"/>
          <p:nvPr>
            <p:custDataLst>
              <p:tags r:id="rId16"/>
            </p:custDataLst>
          </p:nvPr>
        </p:nvSpPr>
        <p:spPr>
          <a:xfrm>
            <a:off x="127000" y="63500"/>
            <a:ext cx="11938000" cy="107722"/>
          </a:xfrm>
          <a:prstGeom prst="rect">
            <a:avLst/>
          </a:prstGeom>
          <a:noFill/>
        </p:spPr>
        <p:txBody>
          <a:bodyPr vert="horz" rtlCol="0">
            <a:spAutoFit/>
          </a:bodyPr>
          <a:lstStyle/>
          <a:p>
            <a:r>
              <a:rPr lang="en-US" altLang="zh-CN" sz="100">
                <a:solidFill>
                  <a:srgbClr val="FFFFFF"/>
                </a:solidFill>
                <a:latin typeface="宋体" panose="02010600030101010101" pitchFamily="2" charset="-122"/>
              </a:rPr>
              <a:t>2.2 </a:t>
            </a:r>
            <a:r>
              <a:rPr lang="zh-CN" altLang="en-US" sz="100">
                <a:solidFill>
                  <a:srgbClr val="FFFFFF"/>
                </a:solidFill>
                <a:latin typeface="宋体" panose="02010600030101010101" pitchFamily="2" charset="-122"/>
              </a:rPr>
              <a:t>更好发挥政府作用 课件</a:t>
            </a:r>
            <a:r>
              <a:rPr lang="en-US" altLang="zh-CN" sz="100">
                <a:solidFill>
                  <a:srgbClr val="FFFFFF"/>
                </a:solidFill>
                <a:latin typeface="宋体" panose="02010600030101010101" pitchFamily="2" charset="-122"/>
              </a:rPr>
              <a:t>-【</a:t>
            </a:r>
            <a:r>
              <a:rPr lang="zh-CN" altLang="en-US" sz="100">
                <a:solidFill>
                  <a:srgbClr val="FFFFFF"/>
                </a:solidFill>
                <a:latin typeface="宋体" panose="02010600030101010101" pitchFamily="2" charset="-122"/>
              </a:rPr>
              <a:t>新教材</a:t>
            </a:r>
            <a:r>
              <a:rPr lang="en-US" altLang="zh-CN" sz="100">
                <a:solidFill>
                  <a:srgbClr val="FFFFFF"/>
                </a:solidFill>
                <a:latin typeface="宋体" panose="02010600030101010101" pitchFamily="2" charset="-122"/>
              </a:rPr>
              <a:t>】</a:t>
            </a:r>
            <a:r>
              <a:rPr lang="zh-CN" altLang="en-US" sz="100">
                <a:solidFill>
                  <a:srgbClr val="FFFFFF"/>
                </a:solidFill>
                <a:latin typeface="宋体" panose="02010600030101010101" pitchFamily="2" charset="-122"/>
              </a:rPr>
              <a:t>高中政治统编版（</a:t>
            </a:r>
            <a:r>
              <a:rPr lang="en-US" altLang="zh-CN" sz="100">
                <a:solidFill>
                  <a:srgbClr val="FFFFFF"/>
                </a:solidFill>
                <a:latin typeface="宋体" panose="02010600030101010101" pitchFamily="2" charset="-122"/>
              </a:rPr>
              <a:t>2019</a:t>
            </a:r>
            <a:r>
              <a:rPr lang="zh-CN" altLang="en-US" sz="100">
                <a:solidFill>
                  <a:srgbClr val="FFFFFF"/>
                </a:solidFill>
                <a:latin typeface="宋体" panose="02010600030101010101" pitchFamily="2" charset="-122"/>
              </a:rPr>
              <a:t>）必修二（共</a:t>
            </a:r>
            <a:r>
              <a:rPr lang="en-US" altLang="zh-CN" sz="100">
                <a:solidFill>
                  <a:srgbClr val="FFFFFF"/>
                </a:solidFill>
                <a:latin typeface="宋体" panose="02010600030101010101" pitchFamily="2" charset="-122"/>
              </a:rPr>
              <a:t>33</a:t>
            </a:r>
            <a:r>
              <a:rPr lang="zh-CN" altLang="en-US" sz="100">
                <a:solidFill>
                  <a:srgbClr val="FFFFFF"/>
                </a:solidFill>
                <a:latin typeface="宋体" panose="02010600030101010101" pitchFamily="2" charset="-122"/>
              </a:rPr>
              <a:t>张</a:t>
            </a:r>
            <a:r>
              <a:rPr lang="en-US" altLang="zh-CN" sz="100">
                <a:solidFill>
                  <a:srgbClr val="FFFFFF"/>
                </a:solidFill>
                <a:latin typeface="宋体" panose="02010600030101010101" pitchFamily="2" charset="-122"/>
              </a:rPr>
              <a:t>PPT</a:t>
            </a:r>
            <a:r>
              <a:rPr lang="zh-CN" altLang="en-US" sz="100">
                <a:solidFill>
                  <a:srgbClr val="FFFFFF"/>
                </a:solidFill>
                <a:latin typeface="宋体" panose="02010600030101010101" pitchFamily="2" charset="-122"/>
              </a:rPr>
              <a:t>）</a:t>
            </a:r>
            <a:r>
              <a:rPr lang="en-US" altLang="zh-CN" sz="100">
                <a:solidFill>
                  <a:srgbClr val="FFFFFF"/>
                </a:solidFill>
                <a:latin typeface="宋体" panose="02010600030101010101" pitchFamily="2" charset="-122"/>
              </a:rPr>
              <a:t>_2</a:t>
            </a:r>
            <a:endParaRPr lang="zh-CN" altLang="en-US" sz="100">
              <a:solidFill>
                <a:srgbClr val="FFFFFF"/>
              </a:solidFill>
              <a:latin typeface="宋体" panose="02010600030101010101" pitchFamily="2" charset="-122"/>
            </a:endParaRPr>
          </a:p>
        </p:txBody>
      </p:sp>
      <p:sp>
        <p:nvSpPr>
          <p:cNvPr id="43" name="文本框 42"/>
          <p:cNvSpPr txBox="1"/>
          <p:nvPr>
            <p:custDataLst>
              <p:tags r:id="rId17"/>
            </p:custDataLst>
          </p:nvPr>
        </p:nvSpPr>
        <p:spPr>
          <a:xfrm>
            <a:off x="127000" y="6718300"/>
            <a:ext cx="11938000" cy="107722"/>
          </a:xfrm>
          <a:prstGeom prst="rect">
            <a:avLst/>
          </a:prstGeom>
          <a:noFill/>
        </p:spPr>
        <p:txBody>
          <a:bodyPr vert="horz" rtlCol="0">
            <a:spAutoFit/>
          </a:bodyPr>
          <a:lstStyle/>
          <a:p>
            <a:r>
              <a:rPr lang="en-US" altLang="zh-CN" sz="100">
                <a:solidFill>
                  <a:srgbClr val="FFFFFF"/>
                </a:solidFill>
                <a:latin typeface="宋体" panose="02010600030101010101" pitchFamily="2" charset="-122"/>
              </a:rPr>
              <a:t>2.2 </a:t>
            </a:r>
            <a:r>
              <a:rPr lang="zh-CN" altLang="en-US" sz="100">
                <a:solidFill>
                  <a:srgbClr val="FFFFFF"/>
                </a:solidFill>
                <a:latin typeface="宋体" panose="02010600030101010101" pitchFamily="2" charset="-122"/>
              </a:rPr>
              <a:t>更好发挥政府作用 课件</a:t>
            </a:r>
            <a:r>
              <a:rPr lang="en-US" altLang="zh-CN" sz="100">
                <a:solidFill>
                  <a:srgbClr val="FFFFFF"/>
                </a:solidFill>
                <a:latin typeface="宋体" panose="02010600030101010101" pitchFamily="2" charset="-122"/>
              </a:rPr>
              <a:t>-【</a:t>
            </a:r>
            <a:r>
              <a:rPr lang="zh-CN" altLang="en-US" sz="100">
                <a:solidFill>
                  <a:srgbClr val="FFFFFF"/>
                </a:solidFill>
                <a:latin typeface="宋体" panose="02010600030101010101" pitchFamily="2" charset="-122"/>
              </a:rPr>
              <a:t>新教材</a:t>
            </a:r>
            <a:r>
              <a:rPr lang="en-US" altLang="zh-CN" sz="100">
                <a:solidFill>
                  <a:srgbClr val="FFFFFF"/>
                </a:solidFill>
                <a:latin typeface="宋体" panose="02010600030101010101" pitchFamily="2" charset="-122"/>
              </a:rPr>
              <a:t>】</a:t>
            </a:r>
            <a:r>
              <a:rPr lang="zh-CN" altLang="en-US" sz="100">
                <a:solidFill>
                  <a:srgbClr val="FFFFFF"/>
                </a:solidFill>
                <a:latin typeface="宋体" panose="02010600030101010101" pitchFamily="2" charset="-122"/>
              </a:rPr>
              <a:t>高中政治统编版（</a:t>
            </a:r>
            <a:r>
              <a:rPr lang="en-US" altLang="zh-CN" sz="100">
                <a:solidFill>
                  <a:srgbClr val="FFFFFF"/>
                </a:solidFill>
                <a:latin typeface="宋体" panose="02010600030101010101" pitchFamily="2" charset="-122"/>
              </a:rPr>
              <a:t>2019</a:t>
            </a:r>
            <a:r>
              <a:rPr lang="zh-CN" altLang="en-US" sz="100">
                <a:solidFill>
                  <a:srgbClr val="FFFFFF"/>
                </a:solidFill>
                <a:latin typeface="宋体" panose="02010600030101010101" pitchFamily="2" charset="-122"/>
              </a:rPr>
              <a:t>）必修二（共</a:t>
            </a:r>
            <a:r>
              <a:rPr lang="en-US" altLang="zh-CN" sz="100">
                <a:solidFill>
                  <a:srgbClr val="FFFFFF"/>
                </a:solidFill>
                <a:latin typeface="宋体" panose="02010600030101010101" pitchFamily="2" charset="-122"/>
              </a:rPr>
              <a:t>33</a:t>
            </a:r>
            <a:r>
              <a:rPr lang="zh-CN" altLang="en-US" sz="100">
                <a:solidFill>
                  <a:srgbClr val="FFFFFF"/>
                </a:solidFill>
                <a:latin typeface="宋体" panose="02010600030101010101" pitchFamily="2" charset="-122"/>
              </a:rPr>
              <a:t>张</a:t>
            </a:r>
            <a:r>
              <a:rPr lang="en-US" altLang="zh-CN" sz="100">
                <a:solidFill>
                  <a:srgbClr val="FFFFFF"/>
                </a:solidFill>
                <a:latin typeface="宋体" panose="02010600030101010101" pitchFamily="2" charset="-122"/>
              </a:rPr>
              <a:t>PPT</a:t>
            </a:r>
            <a:r>
              <a:rPr lang="zh-CN" altLang="en-US" sz="100">
                <a:solidFill>
                  <a:srgbClr val="FFFFFF"/>
                </a:solidFill>
                <a:latin typeface="宋体" panose="02010600030101010101" pitchFamily="2" charset="-122"/>
              </a:rPr>
              <a:t>）</a:t>
            </a:r>
            <a:r>
              <a:rPr lang="en-US" altLang="zh-CN" sz="100">
                <a:solidFill>
                  <a:srgbClr val="FFFFFF"/>
                </a:solidFill>
                <a:latin typeface="宋体" panose="02010600030101010101" pitchFamily="2" charset="-122"/>
              </a:rPr>
              <a:t>_2</a:t>
            </a:r>
            <a:endParaRPr lang="zh-CN" altLang="en-US" sz="100">
              <a:solidFill>
                <a:srgbClr val="FFFFFF"/>
              </a:solidFill>
              <a:latin typeface="宋体" panose="02010600030101010101" pitchFamily="2" charset="-122"/>
            </a:endParaRPr>
          </a:p>
        </p:txBody>
      </p:sp>
      <p:sp>
        <p:nvSpPr>
          <p:cNvPr id="3" name="文本框 2"/>
          <p:cNvSpPr txBox="1"/>
          <p:nvPr>
            <p:custDataLst>
              <p:tags r:id="rId18"/>
            </p:custDataLst>
          </p:nvPr>
        </p:nvSpPr>
        <p:spPr>
          <a:xfrm>
            <a:off x="2975084" y="540567"/>
            <a:ext cx="6685280" cy="583565"/>
          </a:xfrm>
          <a:prstGeom prst="rect">
            <a:avLst/>
          </a:prstGeom>
          <a:solidFill>
            <a:srgbClr val="FFFF00"/>
          </a:solidFill>
          <a:ln w="12700">
            <a:solidFill>
              <a:schemeClr val="accent6">
                <a:lumMod val="60000"/>
                <a:lumOff val="40000"/>
              </a:schemeClr>
            </a:solidFill>
          </a:ln>
        </p:spPr>
        <p:txBody>
          <a:bodyPr wrap="none" rtlCol="0">
            <a:spAutoFit/>
          </a:bodyPr>
          <a:lstStyle/>
          <a:p>
            <a:pPr algn="l"/>
            <a:r>
              <a:rPr lang="zh-CN" altLang="en-US" sz="3200" b="1" kern="100">
                <a:solidFill>
                  <a:srgbClr val="FF0000"/>
                </a:solidFill>
                <a:latin typeface="楷体" panose="02010609060101010101" pitchFamily="49" charset="-122"/>
                <a:ea typeface="楷体" panose="02010609060101010101" pitchFamily="49" charset="-122"/>
                <a:cs typeface="Times New Roman" panose="02020603050405020304" charset="0"/>
              </a:rPr>
              <a:t>小结：</a:t>
            </a:r>
            <a:r>
              <a:rPr lang="zh-CN" altLang="en-US" sz="3200" b="1" kern="100">
                <a:solidFill>
                  <a:srgbClr val="FF0000"/>
                </a:solidFill>
                <a:latin typeface="楷体" panose="02010609060101010101" pitchFamily="49" charset="-122"/>
                <a:ea typeface="楷体" panose="02010609060101010101" pitchFamily="49" charset="-122"/>
                <a:cs typeface="Times New Roman" panose="02020603050405020304" charset="0"/>
                <a:sym typeface="+mn-ea"/>
              </a:rPr>
              <a:t>社会主义市场经济体制的特征</a:t>
            </a:r>
            <a:endParaRPr lang="zh-CN" altLang="en-US" sz="3200" b="1" kern="100">
              <a:solidFill>
                <a:srgbClr val="FF0000"/>
              </a:solidFill>
              <a:latin typeface="楷体" panose="02010609060101010101" pitchFamily="49" charset="-122"/>
              <a:ea typeface="楷体" panose="02010609060101010101" pitchFamily="49" charset="-122"/>
              <a:cs typeface="Times New Roman" panose="02020603050405020304" charset="0"/>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Lst>
  </p:timing>
</p:sld>
</file>

<file path=ppt/tags/tag1.xml><?xml version="1.0" encoding="utf-8"?>
<p:tagLst xmlns:p="http://schemas.openxmlformats.org/presentationml/2006/main">
  <p:tag name="AS_UNIQUEID" val="8697"/>
</p:tagLst>
</file>

<file path=ppt/tags/tag10.xml><?xml version="1.0" encoding="utf-8"?>
<p:tagLst xmlns:p="http://schemas.openxmlformats.org/presentationml/2006/main">
  <p:tag name="AS_UNIQUEID" val="8707"/>
</p:tagLst>
</file>

<file path=ppt/tags/tag100.xml><?xml version="1.0" encoding="utf-8"?>
<p:tagLst xmlns:p="http://schemas.openxmlformats.org/presentationml/2006/main">
  <p:tag name="AS_UNIQUEID" val="8381"/>
</p:tagLst>
</file>

<file path=ppt/tags/tag101.xml><?xml version="1.0" encoding="utf-8"?>
<p:tagLst xmlns:p="http://schemas.openxmlformats.org/presentationml/2006/main">
  <p:tag name="AS_UNIQUEID" val="8382"/>
</p:tagLst>
</file>

<file path=ppt/tags/tag102.xml><?xml version="1.0" encoding="utf-8"?>
<p:tagLst xmlns:p="http://schemas.openxmlformats.org/presentationml/2006/main">
  <p:tag name="AS_UNIQUEID" val="8383"/>
</p:tagLst>
</file>

<file path=ppt/tags/tag103.xml><?xml version="1.0" encoding="utf-8"?>
<p:tagLst xmlns:p="http://schemas.openxmlformats.org/presentationml/2006/main">
  <p:tag name="AS_UNIQUEID" val="8384"/>
</p:tagLst>
</file>

<file path=ppt/tags/tag104.xml><?xml version="1.0" encoding="utf-8"?>
<p:tagLst xmlns:p="http://schemas.openxmlformats.org/presentationml/2006/main">
  <p:tag name="AS_UNIQUEID" val="8385"/>
</p:tagLst>
</file>

<file path=ppt/tags/tag105.xml><?xml version="1.0" encoding="utf-8"?>
<p:tagLst xmlns:p="http://schemas.openxmlformats.org/presentationml/2006/main">
  <p:tag name="AS_UNIQUEID" val="8386"/>
</p:tagLst>
</file>

<file path=ppt/tags/tag106.xml><?xml version="1.0" encoding="utf-8"?>
<p:tagLst xmlns:p="http://schemas.openxmlformats.org/presentationml/2006/main">
  <p:tag name="AS_UNIQUEID" val="5"/>
</p:tagLst>
</file>

<file path=ppt/tags/tag107.xml><?xml version="1.0" encoding="utf-8"?>
<p:tagLst xmlns:p="http://schemas.openxmlformats.org/presentationml/2006/main">
  <p:tag name="AS_UNIQUEID" val="6"/>
</p:tagLst>
</file>

<file path=ppt/tags/tag108.xml><?xml version="1.0" encoding="utf-8"?>
<p:tagLst xmlns:p="http://schemas.openxmlformats.org/presentationml/2006/main">
  <p:tag name="AS_UNIQUEID" val="7"/>
</p:tagLst>
</file>

<file path=ppt/tags/tag109.xml><?xml version="1.0" encoding="utf-8"?>
<p:tagLst xmlns:p="http://schemas.openxmlformats.org/presentationml/2006/main">
  <p:tag name="AS_UNIQUEID" val="8"/>
</p:tagLst>
</file>

<file path=ppt/tags/tag11.xml><?xml version="1.0" encoding="utf-8"?>
<p:tagLst xmlns:p="http://schemas.openxmlformats.org/presentationml/2006/main">
  <p:tag name="AS_UNIQUEID" val="8709"/>
</p:tagLst>
</file>

<file path=ppt/tags/tag110.xml><?xml version="1.0" encoding="utf-8"?>
<p:tagLst xmlns:p="http://schemas.openxmlformats.org/presentationml/2006/main">
  <p:tag name="AS_UNIQUEID" val="9"/>
</p:tagLst>
</file>

<file path=ppt/tags/tag111.xml><?xml version="1.0" encoding="utf-8"?>
<p:tagLst xmlns:p="http://schemas.openxmlformats.org/presentationml/2006/main">
  <p:tag name="AS_UNIQUEID" val="10"/>
</p:tagLst>
</file>

<file path=ppt/tags/tag112.xml><?xml version="1.0" encoding="utf-8"?>
<p:tagLst xmlns:p="http://schemas.openxmlformats.org/presentationml/2006/main">
  <p:tag name="AS_UNIQUEID" val="11"/>
</p:tagLst>
</file>

<file path=ppt/tags/tag113.xml><?xml version="1.0" encoding="utf-8"?>
<p:tagLst xmlns:p="http://schemas.openxmlformats.org/presentationml/2006/main">
  <p:tag name="AS_UNIQUEID" val="12"/>
</p:tagLst>
</file>

<file path=ppt/tags/tag114.xml><?xml version="1.0" encoding="utf-8"?>
<p:tagLst xmlns:p="http://schemas.openxmlformats.org/presentationml/2006/main">
  <p:tag name="AS_UNIQUEID" val="13"/>
</p:tagLst>
</file>

<file path=ppt/tags/tag115.xml><?xml version="1.0" encoding="utf-8"?>
<p:tagLst xmlns:p="http://schemas.openxmlformats.org/presentationml/2006/main">
  <p:tag name="AS_UNIQUEID" val="14"/>
</p:tagLst>
</file>

<file path=ppt/tags/tag116.xml><?xml version="1.0" encoding="utf-8"?>
<p:tagLst xmlns:p="http://schemas.openxmlformats.org/presentationml/2006/main">
  <p:tag name="AS_UNIQUEID" val="15"/>
</p:tagLst>
</file>

<file path=ppt/tags/tag117.xml><?xml version="1.0" encoding="utf-8"?>
<p:tagLst xmlns:p="http://schemas.openxmlformats.org/presentationml/2006/main">
  <p:tag name="AS_UNIQUEID" val="16"/>
</p:tagLst>
</file>

<file path=ppt/tags/tag118.xml><?xml version="1.0" encoding="utf-8"?>
<p:tagLst xmlns:p="http://schemas.openxmlformats.org/presentationml/2006/main">
  <p:tag name="AS_UNIQUEID" val="17"/>
</p:tagLst>
</file>

<file path=ppt/tags/tag119.xml><?xml version="1.0" encoding="utf-8"?>
<p:tagLst xmlns:p="http://schemas.openxmlformats.org/presentationml/2006/main">
  <p:tag name="AS_UNIQUEID" val="18"/>
</p:tagLst>
</file>

<file path=ppt/tags/tag12.xml><?xml version="1.0" encoding="utf-8"?>
<p:tagLst xmlns:p="http://schemas.openxmlformats.org/presentationml/2006/main">
  <p:tag name="AS_UNIQUEID" val="8710"/>
</p:tagLst>
</file>

<file path=ppt/tags/tag120.xml><?xml version="1.0" encoding="utf-8"?>
<p:tagLst xmlns:p="http://schemas.openxmlformats.org/presentationml/2006/main">
  <p:tag name="AS_UNIQUEID" val="19"/>
</p:tagLst>
</file>

<file path=ppt/tags/tag121.xml><?xml version="1.0" encoding="utf-8"?>
<p:tagLst xmlns:p="http://schemas.openxmlformats.org/presentationml/2006/main">
  <p:tag name="AS_UNIQUEID" val="20"/>
</p:tagLst>
</file>

<file path=ppt/tags/tag122.xml><?xml version="1.0" encoding="utf-8"?>
<p:tagLst xmlns:p="http://schemas.openxmlformats.org/presentationml/2006/main">
  <p:tag name="AS_UNIQUEID" val="21"/>
</p:tagLst>
</file>

<file path=ppt/tags/tag123.xml><?xml version="1.0" encoding="utf-8"?>
<p:tagLst xmlns:p="http://schemas.openxmlformats.org/presentationml/2006/main">
  <p:tag name="AS_UNIQUEID" val="22"/>
</p:tagLst>
</file>

<file path=ppt/tags/tag124.xml><?xml version="1.0" encoding="utf-8"?>
<p:tagLst xmlns:p="http://schemas.openxmlformats.org/presentationml/2006/main">
  <p:tag name="AS_UNIQUEID" val="23"/>
</p:tagLst>
</file>

<file path=ppt/tags/tag125.xml><?xml version="1.0" encoding="utf-8"?>
<p:tagLst xmlns:p="http://schemas.openxmlformats.org/presentationml/2006/main">
  <p:tag name="AS_UNIQUEID" val="24"/>
</p:tagLst>
</file>

<file path=ppt/tags/tag126.xml><?xml version="1.0" encoding="utf-8"?>
<p:tagLst xmlns:p="http://schemas.openxmlformats.org/presentationml/2006/main">
  <p:tag name="AS_UNIQUEID" val="2106"/>
</p:tagLst>
</file>

<file path=ppt/tags/tag127.xml><?xml version="1.0" encoding="utf-8"?>
<p:tagLst xmlns:p="http://schemas.openxmlformats.org/presentationml/2006/main">
  <p:tag name="AS_UNIQUEID" val="2109"/>
</p:tagLst>
</file>

<file path=ppt/tags/tag128.xml><?xml version="1.0" encoding="utf-8"?>
<p:tagLst xmlns:p="http://schemas.openxmlformats.org/presentationml/2006/main">
  <p:tag name="AS_UNIQUEID" val="6758"/>
</p:tagLst>
</file>

<file path=ppt/tags/tag129.xml><?xml version="1.0" encoding="utf-8"?>
<p:tagLst xmlns:p="http://schemas.openxmlformats.org/presentationml/2006/main">
  <p:tag name="AS_UNIQUEID" val="2111"/>
</p:tagLst>
</file>

<file path=ppt/tags/tag13.xml><?xml version="1.0" encoding="utf-8"?>
<p:tagLst xmlns:p="http://schemas.openxmlformats.org/presentationml/2006/main">
  <p:tag name="AS_UNIQUEID" val="8711"/>
</p:tagLst>
</file>

<file path=ppt/tags/tag130.xml><?xml version="1.0" encoding="utf-8"?>
<p:tagLst xmlns:p="http://schemas.openxmlformats.org/presentationml/2006/main">
  <p:tag name="AS_UNIQUEID" val="3782"/>
</p:tagLst>
</file>

<file path=ppt/tags/tag131.xml><?xml version="1.0" encoding="utf-8"?>
<p:tagLst xmlns:p="http://schemas.openxmlformats.org/presentationml/2006/main">
  <p:tag name="AS_UNIQUEID" val="2123"/>
</p:tagLst>
</file>

<file path=ppt/tags/tag132.xml><?xml version="1.0" encoding="utf-8"?>
<p:tagLst xmlns:p="http://schemas.openxmlformats.org/presentationml/2006/main">
  <p:tag name="AS_UNIQUEID" val="1859"/>
</p:tagLst>
</file>

<file path=ppt/tags/tag133.xml><?xml version="1.0" encoding="utf-8"?>
<p:tagLst xmlns:p="http://schemas.openxmlformats.org/presentationml/2006/main">
  <p:tag name="AS_UNIQUEID" val="1860"/>
</p:tagLst>
</file>

<file path=ppt/tags/tag134.xml><?xml version="1.0" encoding="utf-8"?>
<p:tagLst xmlns:p="http://schemas.openxmlformats.org/presentationml/2006/main">
  <p:tag name="AS_UNIQUEID" val="1861"/>
</p:tagLst>
</file>

<file path=ppt/tags/tag135.xml><?xml version="1.0" encoding="utf-8"?>
<p:tagLst xmlns:p="http://schemas.openxmlformats.org/presentationml/2006/main">
  <p:tag name="AS_UNIQUEID" val="1862"/>
</p:tagLst>
</file>

<file path=ppt/tags/tag136.xml><?xml version="1.0" encoding="utf-8"?>
<p:tagLst xmlns:p="http://schemas.openxmlformats.org/presentationml/2006/main">
  <p:tag name="AS_UNIQUEID" val="1864"/>
</p:tagLst>
</file>

<file path=ppt/tags/tag137.xml><?xml version="1.0" encoding="utf-8"?>
<p:tagLst xmlns:p="http://schemas.openxmlformats.org/presentationml/2006/main">
  <p:tag name="AS_UNIQUEID" val="1865"/>
</p:tagLst>
</file>

<file path=ppt/tags/tag138.xml><?xml version="1.0" encoding="utf-8"?>
<p:tagLst xmlns:p="http://schemas.openxmlformats.org/presentationml/2006/main">
  <p:tag name="AS_UNIQUEID" val="1866"/>
</p:tagLst>
</file>

<file path=ppt/tags/tag139.xml><?xml version="1.0" encoding="utf-8"?>
<p:tagLst xmlns:p="http://schemas.openxmlformats.org/presentationml/2006/main">
  <p:tag name="AS_UNIQUEID" val="1867"/>
</p:tagLst>
</file>

<file path=ppt/tags/tag14.xml><?xml version="1.0" encoding="utf-8"?>
<p:tagLst xmlns:p="http://schemas.openxmlformats.org/presentationml/2006/main">
  <p:tag name="AS_UNIQUEID" val="8712"/>
</p:tagLst>
</file>

<file path=ppt/tags/tag140.xml><?xml version="1.0" encoding="utf-8"?>
<p:tagLst xmlns:p="http://schemas.openxmlformats.org/presentationml/2006/main">
  <p:tag name="AS_UNIQUEID" val="1868"/>
</p:tagLst>
</file>

<file path=ppt/tags/tag141.xml><?xml version="1.0" encoding="utf-8"?>
<p:tagLst xmlns:p="http://schemas.openxmlformats.org/presentationml/2006/main">
  <p:tag name="AS_UNIQUEID" val="1869"/>
</p:tagLst>
</file>

<file path=ppt/tags/tag142.xml><?xml version="1.0" encoding="utf-8"?>
<p:tagLst xmlns:p="http://schemas.openxmlformats.org/presentationml/2006/main">
  <p:tag name="AS_UNIQUEID" val="1870"/>
</p:tagLst>
</file>

<file path=ppt/tags/tag143.xml><?xml version="1.0" encoding="utf-8"?>
<p:tagLst xmlns:p="http://schemas.openxmlformats.org/presentationml/2006/main">
  <p:tag name="AS_UNIQUEID" val="1871"/>
</p:tagLst>
</file>

<file path=ppt/tags/tag144.xml><?xml version="1.0" encoding="utf-8"?>
<p:tagLst xmlns:p="http://schemas.openxmlformats.org/presentationml/2006/main">
  <p:tag name="AS_UNIQUEID" val="1872"/>
</p:tagLst>
</file>

<file path=ppt/tags/tag145.xml><?xml version="1.0" encoding="utf-8"?>
<p:tagLst xmlns:p="http://schemas.openxmlformats.org/presentationml/2006/main">
  <p:tag name="AS_UNIQUEID" val="1875"/>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AS_UNIQUEID" val="2127"/>
</p:tagLst>
</file>

<file path=ppt/tags/tag148.xml><?xml version="1.0" encoding="utf-8"?>
<p:tagLst xmlns:p="http://schemas.openxmlformats.org/presentationml/2006/main">
  <p:tag name="AS_UNIQUEID" val="2115"/>
</p:tagLst>
</file>

<file path=ppt/tags/tag149.xml><?xml version="1.0" encoding="utf-8"?>
<p:tagLst xmlns:p="http://schemas.openxmlformats.org/presentationml/2006/main">
  <p:tag name="AS_UNIQUEID" val="22646"/>
</p:tagLst>
</file>

<file path=ppt/tags/tag15.xml><?xml version="1.0" encoding="utf-8"?>
<p:tagLst xmlns:p="http://schemas.openxmlformats.org/presentationml/2006/main">
  <p:tag name="AS_UNIQUEID" val="8713"/>
</p:tagLst>
</file>

<file path=ppt/tags/tag150.xml><?xml version="1.0" encoding="utf-8"?>
<p:tagLst xmlns:p="http://schemas.openxmlformats.org/presentationml/2006/main">
  <p:tag name="AS_UNIQUEID" val="297"/>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18_1*l_i*1_2"/>
  <p:tag name="KSO_WM_UNIT_INDEX" val="1_2"/>
  <p:tag name="KSO_WM_UNIT_LAYERLEVEL" val="1_1"/>
  <p:tag name="KSO_WM_UNIT_TEXT_FILL_FORE_SCHEMECOLOR_INDEX" val="13"/>
  <p:tag name="KSO_WM_UNIT_TEXT_FILL_TYPE" val="1"/>
  <p:tag name="KSO_WM_UNIT_TYPE" val="l_i"/>
  <p:tag name="KSO_WM_UNIT_USESOURCEFORMAT_APPLY" val="1"/>
</p:tagLst>
</file>

<file path=ppt/tags/tag151.xml><?xml version="1.0" encoding="utf-8"?>
<p:tagLst xmlns:p="http://schemas.openxmlformats.org/presentationml/2006/main">
  <p:tag name="AS_UNIQUEID" val="298"/>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65018_1*l_h_i*1_4_2"/>
  <p:tag name="KSO_WM_UNIT_INDEX" val="1_4_2"/>
  <p:tag name="KSO_WM_UNIT_LAYERLEVEL" val="1_1_1"/>
  <p:tag name="KSO_WM_UNIT_TEXT_FILL_FORE_SCHEMECOLOR_INDEX" val="7"/>
  <p:tag name="KSO_WM_UNIT_TEXT_FILL_TYPE" val="1"/>
  <p:tag name="KSO_WM_UNIT_TYPE" val="l_h_i"/>
  <p:tag name="KSO_WM_UNIT_USESOURCEFORMAT_APPLY" val="1"/>
</p:tagLst>
</file>

<file path=ppt/tags/tag152.xml><?xml version="1.0" encoding="utf-8"?>
<p:tagLst xmlns:p="http://schemas.openxmlformats.org/presentationml/2006/main">
  <p:tag name="AS_UNIQUEID" val="299"/>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5018_1*l_h_i*1_2_2"/>
  <p:tag name="KSO_WM_UNIT_INDEX" val="1_2_2"/>
  <p:tag name="KSO_WM_UNIT_LAYERLEVEL" val="1_1_1"/>
  <p:tag name="KSO_WM_UNIT_TEXT_FILL_FORE_SCHEMECOLOR_INDEX" val="13"/>
  <p:tag name="KSO_WM_UNIT_TEXT_FILL_TYPE" val="1"/>
  <p:tag name="KSO_WM_UNIT_TYPE" val="l_h_i"/>
  <p:tag name="KSO_WM_UNIT_USESOURCEFORMAT_APPLY" val="1"/>
</p:tagLst>
</file>

<file path=ppt/tags/tag153.xml><?xml version="1.0" encoding="utf-8"?>
<p:tagLst xmlns:p="http://schemas.openxmlformats.org/presentationml/2006/main">
  <p:tag name="AS_UNIQUEID" val="300"/>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65018_1*l_h_i*1_3_1"/>
  <p:tag name="KSO_WM_UNIT_INDEX" val="1_3_1"/>
  <p:tag name="KSO_WM_UNIT_LAYERLEVEL" val="1_1_1"/>
  <p:tag name="KSO_WM_UNIT_TEXT_FILL_FORE_SCHEMECOLOR_INDEX" val="13"/>
  <p:tag name="KSO_WM_UNIT_TEXT_FILL_TYPE" val="1"/>
  <p:tag name="KSO_WM_UNIT_TYPE" val="l_h_i"/>
  <p:tag name="KSO_WM_UNIT_USESOURCEFORMAT_APPLY" val="1"/>
</p:tagLst>
</file>

<file path=ppt/tags/tag154.xml><?xml version="1.0" encoding="utf-8"?>
<p:tagLst xmlns:p="http://schemas.openxmlformats.org/presentationml/2006/main">
  <p:tag name="AS_UNIQUEID" val="301"/>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65018_1*l_h_i*1_1_1"/>
  <p:tag name="KSO_WM_UNIT_INDEX" val="1_1_1"/>
  <p:tag name="KSO_WM_UNIT_LAYERLEVEL" val="1_1_1"/>
  <p:tag name="KSO_WM_UNIT_TEXT_FILL_FORE_SCHEMECOLOR_INDEX" val="13"/>
  <p:tag name="KSO_WM_UNIT_TEXT_FILL_TYPE" val="1"/>
  <p:tag name="KSO_WM_UNIT_TYPE" val="l_h_i"/>
  <p:tag name="KSO_WM_UNIT_USESOURCEFORMAT_APPLY" val="1"/>
</p:tagLst>
</file>

<file path=ppt/tags/tag155.xml><?xml version="1.0" encoding="utf-8"?>
<p:tagLst xmlns:p="http://schemas.openxmlformats.org/presentationml/2006/main">
  <p:tag name="AS_UNIQUEID" val="302"/>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18_1*l_i*1_1"/>
  <p:tag name="KSO_WM_UNIT_INDEX" val="1_1"/>
  <p:tag name="KSO_WM_UNIT_LAYERLEVEL" val="1_1"/>
  <p:tag name="KSO_WM_UNIT_NOCLEAR" val="0"/>
  <p:tag name="KSO_WM_UNIT_RELATE_UNITID" val="layout_l1"/>
  <p:tag name="KSO_WM_UNIT_TEXT_FILL_FORE_SCHEMECOLOR_INDEX" val="13"/>
  <p:tag name="KSO_WM_UNIT_TEXT_FILL_TYPE" val="1"/>
  <p:tag name="KSO_WM_UNIT_TYPE" val="l_i"/>
  <p:tag name="KSO_WM_UNIT_USESOURCEFORMAT_APPLY" val="1"/>
</p:tagLst>
</file>

<file path=ppt/tags/tag156.xml><?xml version="1.0" encoding="utf-8"?>
<p:tagLst xmlns:p="http://schemas.openxmlformats.org/presentationml/2006/main">
  <p:tag name="AS_UNIQUEID" val="303"/>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i*1_1_2"/>
  <p:tag name="KSO_WM_UNIT_INDEX" val="1_1_2"/>
  <p:tag name="KSO_WM_UNIT_LAYERLEVEL" val="1_1_1"/>
  <p:tag name="KSO_WM_UNIT_TEXT_FILL_FORE_SCHEMECOLOR_INDEX" val="14"/>
  <p:tag name="KSO_WM_UNIT_TEXT_FILL_TYPE" val="1"/>
  <p:tag name="KSO_WM_UNIT_TYPE" val="l_h_i"/>
  <p:tag name="KSO_WM_UNIT_USESOURCEFORMAT_APPLY" val="1"/>
</p:tagLst>
</file>

<file path=ppt/tags/tag157.xml><?xml version="1.0" encoding="utf-8"?>
<p:tagLst xmlns:p="http://schemas.openxmlformats.org/presentationml/2006/main">
  <p:tag name="AS_UNIQUEID" val="304"/>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i*1_3_2"/>
  <p:tag name="KSO_WM_UNIT_INDEX" val="1_3_2"/>
  <p:tag name="KSO_WM_UNIT_LAYERLEVEL" val="1_1_1"/>
  <p:tag name="KSO_WM_UNIT_TEXT_FILL_FORE_SCHEMECOLOR_INDEX" val="14"/>
  <p:tag name="KSO_WM_UNIT_TEXT_FILL_TYPE" val="1"/>
  <p:tag name="KSO_WM_UNIT_TYPE" val="l_h_i"/>
  <p:tag name="KSO_WM_UNIT_USESOURCEFORMAT_APPLY" val="1"/>
</p:tagLst>
</file>

<file path=ppt/tags/tag158.xml><?xml version="1.0" encoding="utf-8"?>
<p:tagLst xmlns:p="http://schemas.openxmlformats.org/presentationml/2006/main">
  <p:tag name="AS_UNIQUEID" val="305"/>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i*1_4_1"/>
  <p:tag name="KSO_WM_UNIT_INDEX" val="1_4_1"/>
  <p:tag name="KSO_WM_UNIT_LAYERLEVEL" val="1_1_1"/>
  <p:tag name="KSO_WM_UNIT_TEXT_FILL_FORE_SCHEMECOLOR_INDEX" val="14"/>
  <p:tag name="KSO_WM_UNIT_TEXT_FILL_TYPE" val="1"/>
  <p:tag name="KSO_WM_UNIT_TYPE" val="l_h_i"/>
  <p:tag name="KSO_WM_UNIT_USESOURCEFORMAT_APPLY" val="1"/>
</p:tagLst>
</file>

<file path=ppt/tags/tag159.xml><?xml version="1.0" encoding="utf-8"?>
<p:tagLst xmlns:p="http://schemas.openxmlformats.org/presentationml/2006/main">
  <p:tag name="AS_UNIQUEID" val="306"/>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i*1_2_1"/>
  <p:tag name="KSO_WM_UNIT_INDEX" val="1_2_1"/>
  <p:tag name="KSO_WM_UNIT_LAYERLEVEL" val="1_1_1"/>
  <p:tag name="KSO_WM_UNIT_TEXT_FILL_FORE_SCHEMECOLOR_INDEX" val="14"/>
  <p:tag name="KSO_WM_UNIT_TEXT_FILL_TYPE" val="1"/>
  <p:tag name="KSO_WM_UNIT_TYPE" val="l_h_i"/>
  <p:tag name="KSO_WM_UNIT_USESOURCEFORMAT_APPLY" val="1"/>
</p:tagLst>
</file>

<file path=ppt/tags/tag16.xml><?xml version="1.0" encoding="utf-8"?>
<p:tagLst xmlns:p="http://schemas.openxmlformats.org/presentationml/2006/main">
  <p:tag name="AS_UNIQUEID" val="8715"/>
</p:tagLst>
</file>

<file path=ppt/tags/tag160.xml><?xml version="1.0" encoding="utf-8"?>
<p:tagLst xmlns:p="http://schemas.openxmlformats.org/presentationml/2006/main">
  <p:tag name="AS_UNIQUEID" val="307"/>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a*1_2_1"/>
  <p:tag name="KSO_WM_UNIT_ISCONTENTSTITLE" val="0"/>
  <p:tag name="KSO_WM_UNIT_ISNUMDGMTITLE" val="0"/>
  <p:tag name="KSO_WM_UNIT_LAYERLEVEL" val="1_1_1"/>
  <p:tag name="KSO_WM_UNIT_NOCLEAR" val="0"/>
  <p:tag name="KSO_WM_UNIT_PRESET_TEXT" val="单击此处添加标题"/>
  <p:tag name="KSO_WM_UNIT_TEXT_FILL_FORE_SCHEMECOLOR_INDEX" val="6"/>
  <p:tag name="KSO_WM_UNIT_TEXT_FILL_TYPE" val="1"/>
  <p:tag name="KSO_WM_UNIT_USESOURCEFORMAT_APPLY" val="1"/>
  <p:tag name="KSO_WM_UNIT_VALUE" val="26"/>
</p:tagLst>
</file>

<file path=ppt/tags/tag161.xml><?xml version="1.0" encoding="utf-8"?>
<p:tagLst xmlns:p="http://schemas.openxmlformats.org/presentationml/2006/main">
  <p:tag name="AS_UNIQUEID" val="308"/>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a*1_4_1"/>
  <p:tag name="KSO_WM_UNIT_ISCONTENTSTITLE" val="0"/>
  <p:tag name="KSO_WM_UNIT_ISNUMDGMTITLE" val="0"/>
  <p:tag name="KSO_WM_UNIT_LAYERLEVEL" val="1_1_1"/>
  <p:tag name="KSO_WM_UNIT_NOCLEAR" val="0"/>
  <p:tag name="KSO_WM_UNIT_PRESET_TEXT" val="单击此处添加标题"/>
  <p:tag name="KSO_WM_UNIT_TEXT_FILL_FORE_SCHEMECOLOR_INDEX" val="8"/>
  <p:tag name="KSO_WM_UNIT_TEXT_FILL_TYPE" val="1"/>
  <p:tag name="KSO_WM_UNIT_USESOURCEFORMAT_APPLY" val="1"/>
  <p:tag name="KSO_WM_UNIT_VALUE" val="26"/>
</p:tagLst>
</file>

<file path=ppt/tags/tag162.xml><?xml version="1.0" encoding="utf-8"?>
<p:tagLst xmlns:p="http://schemas.openxmlformats.org/presentationml/2006/main">
  <p:tag name="AS_UNIQUEID" val="309"/>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a*1_1_1"/>
  <p:tag name="KSO_WM_UNIT_ISCONTENTSTITLE" val="0"/>
  <p:tag name="KSO_WM_UNIT_ISNUMDGMTITLE" val="0"/>
  <p:tag name="KSO_WM_UNIT_LAYERLEVEL" val="1_1_1"/>
  <p:tag name="KSO_WM_UNIT_NOCLEAR" val="0"/>
  <p:tag name="KSO_WM_UNIT_PRESET_TEXT" val="单击此处添加标题"/>
  <p:tag name="KSO_WM_UNIT_TEXT_FILL_FORE_SCHEMECOLOR_INDEX" val="5"/>
  <p:tag name="KSO_WM_UNIT_TEXT_FILL_TYPE" val="1"/>
  <p:tag name="KSO_WM_UNIT_USESOURCEFORMAT_APPLY" val="1"/>
  <p:tag name="KSO_WM_UNIT_VALUE" val="26"/>
</p:tagLst>
</file>

<file path=ppt/tags/tag163.xml><?xml version="1.0" encoding="utf-8"?>
<p:tagLst xmlns:p="http://schemas.openxmlformats.org/presentationml/2006/main">
  <p:tag name="AS_UNIQUEID" val="310"/>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h_a*1_3_1"/>
  <p:tag name="KSO_WM_UNIT_ISCONTENTSTITLE" val="0"/>
  <p:tag name="KSO_WM_UNIT_ISNUMDGMTITLE" val="0"/>
  <p:tag name="KSO_WM_UNIT_LAYERLEVEL" val="1_1_1"/>
  <p:tag name="KSO_WM_UNIT_NOCLEAR" val="0"/>
  <p:tag name="KSO_WM_UNIT_PRESET_TEXT" val="单击此处添加标题"/>
  <p:tag name="KSO_WM_UNIT_TEXT_FILL_FORE_SCHEMECOLOR_INDEX" val="7"/>
  <p:tag name="KSO_WM_UNIT_TEXT_FILL_TYPE" val="1"/>
  <p:tag name="KSO_WM_UNIT_USESOURCEFORMAT_APPLY" val="1"/>
  <p:tag name="KSO_WM_UNIT_VALUE" val="26"/>
</p:tagLst>
</file>

<file path=ppt/tags/tag164.xml><?xml version="1.0" encoding="utf-8"?>
<p:tagLst xmlns:p="http://schemas.openxmlformats.org/presentationml/2006/main">
  <p:tag name="AS_UNIQUEID" val="311"/>
  <p:tag name="KSO_WM_BEAUTIFY_FLAG" val="#wm#"/>
  <p:tag name="KSO_WM_DIAGRAM_GROUP_CODE" val="l1-1"/>
  <p:tag name="KSO_WM_TAG_VERSION" val="1.0"/>
  <p:tag name="KSO_WM_TEMPLATE_CATEGORY" val="diagram"/>
  <p:tag name="KSO_WM_TEMPLATE_INDEX" val="20165018"/>
  <p:tag name="KSO_WM_UNIT_COMPATIBLE" val="0"/>
  <p:tag name="KSO_WM_UNIT_DIAGRAM_ISNUMVISUAL" val="0"/>
  <p:tag name="KSO_WM_UNIT_DIAGRAM_ISREFERUNIT" val="0"/>
  <p:tag name="KSO_WM_UNIT_HIGHLIGHT" val="0"/>
  <p:tag name="KSO_WM_UNIT_ID" val="diagram20165018_1*l_g*1_1"/>
  <p:tag name="KSO_WM_UNIT_INDEX" val="1_1"/>
  <p:tag name="KSO_WM_UNIT_LAYERLEVEL" val="1_1"/>
  <p:tag name="KSO_WM_UNIT_NOCLEAR" val="0"/>
  <p:tag name="KSO_WM_UNIT_PRESET_TEXT" val="添加标题"/>
  <p:tag name="KSO_WM_UNIT_RELATE_UNITID" val="layout_l1"/>
  <p:tag name="KSO_WM_UNIT_TEXT_FILL_FORE_SCHEMECOLOR_INDEX" val="13"/>
  <p:tag name="KSO_WM_UNIT_TEXT_FILL_TYPE" val="1"/>
  <p:tag name="KSO_WM_UNIT_TYPE" val="l_g"/>
  <p:tag name="KSO_WM_UNIT_USESOURCEFORMAT_APPLY" val="1"/>
  <p:tag name="KSO_WM_UNIT_VALUE" val="5"/>
</p:tagLst>
</file>

<file path=ppt/tags/tag165.xml><?xml version="1.0" encoding="utf-8"?>
<p:tagLst xmlns:p="http://schemas.openxmlformats.org/presentationml/2006/main">
  <p:tag name="AS_UNIQUEID" val="1314"/>
</p:tagLst>
</file>

<file path=ppt/tags/tag166.xml><?xml version="1.0" encoding="utf-8"?>
<p:tagLst xmlns:p="http://schemas.openxmlformats.org/presentationml/2006/main">
  <p:tag name="AS_UNIQUEID" val="1315"/>
</p:tagLst>
</file>

<file path=ppt/tags/tag167.xml><?xml version="1.0" encoding="utf-8"?>
<p:tagLst xmlns:p="http://schemas.openxmlformats.org/presentationml/2006/main">
  <p:tag name="AS_UNIQUEID" val="1400"/>
  <p:tag name="KSO_WM_BEAUTIFY_FLAG" va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AS_UNIQUEID" val="18584"/>
</p:tagLst>
</file>

<file path=ppt/tags/tag17.xml><?xml version="1.0" encoding="utf-8"?>
<p:tagLst xmlns:p="http://schemas.openxmlformats.org/presentationml/2006/main">
  <p:tag name="AS_UNIQUEID" val="8716"/>
</p:tagLst>
</file>

<file path=ppt/tags/tag170.xml><?xml version="1.0" encoding="utf-8"?>
<p:tagLst xmlns:p="http://schemas.openxmlformats.org/presentationml/2006/main">
  <p:tag name="AS_UNIQUEID" val="18585"/>
</p:tagLst>
</file>

<file path=ppt/tags/tag171.xml><?xml version="1.0" encoding="utf-8"?>
<p:tagLst xmlns:p="http://schemas.openxmlformats.org/presentationml/2006/main">
  <p:tag name="AS_UNIQUEID" val="18588"/>
</p:tagLst>
</file>

<file path=ppt/tags/tag172.xml><?xml version="1.0" encoding="utf-8"?>
<p:tagLst xmlns:p="http://schemas.openxmlformats.org/presentationml/2006/main">
  <p:tag name="AS_UNIQUEID" val="18589"/>
</p:tagLst>
</file>

<file path=ppt/tags/tag173.xml><?xml version="1.0" encoding="utf-8"?>
<p:tagLst xmlns:p="http://schemas.openxmlformats.org/presentationml/2006/main">
  <p:tag name="AS_UNIQUEID" val="18590"/>
</p:tagLst>
</file>

<file path=ppt/tags/tag174.xml><?xml version="1.0" encoding="utf-8"?>
<p:tagLst xmlns:p="http://schemas.openxmlformats.org/presentationml/2006/main">
  <p:tag name="AS_UNIQUEID" val="18591"/>
</p:tagLst>
</file>

<file path=ppt/tags/tag175.xml><?xml version="1.0" encoding="utf-8"?>
<p:tagLst xmlns:p="http://schemas.openxmlformats.org/presentationml/2006/main">
  <p:tag name="AS_UNIQUEID" val="8405"/>
</p:tagLst>
</file>

<file path=ppt/tags/tag176.xml><?xml version="1.0" encoding="utf-8"?>
<p:tagLst xmlns:p="http://schemas.openxmlformats.org/presentationml/2006/main">
  <p:tag name="AS_UNIQUEID" val="8406"/>
</p:tagLst>
</file>

<file path=ppt/tags/tag177.xml><?xml version="1.0" encoding="utf-8"?>
<p:tagLst xmlns:p="http://schemas.openxmlformats.org/presentationml/2006/main">
  <p:tag name="AS_UNIQUEID" val="8407"/>
</p:tagLst>
</file>

<file path=ppt/tags/tag178.xml><?xml version="1.0" encoding="utf-8"?>
<p:tagLst xmlns:p="http://schemas.openxmlformats.org/presentationml/2006/main">
  <p:tag name="AS_UNIQUEID" val="8408"/>
</p:tagLst>
</file>

<file path=ppt/tags/tag179.xml><?xml version="1.0" encoding="utf-8"?>
<p:tagLst xmlns:p="http://schemas.openxmlformats.org/presentationml/2006/main">
  <p:tag name="AS_UNIQUEID" val="8409"/>
</p:tagLst>
</file>

<file path=ppt/tags/tag18.xml><?xml version="1.0" encoding="utf-8"?>
<p:tagLst xmlns:p="http://schemas.openxmlformats.org/presentationml/2006/main">
  <p:tag name="AS_UNIQUEID" val="8717"/>
</p:tagLst>
</file>

<file path=ppt/tags/tag180.xml><?xml version="1.0" encoding="utf-8"?>
<p:tagLst xmlns:p="http://schemas.openxmlformats.org/presentationml/2006/main">
  <p:tag name="AS_UNIQUEID" val="8410"/>
</p:tagLst>
</file>

<file path=ppt/tags/tag181.xml><?xml version="1.0" encoding="utf-8"?>
<p:tagLst xmlns:p="http://schemas.openxmlformats.org/presentationml/2006/main">
  <p:tag name="AS_UNIQUEID" val="8411"/>
</p:tagLst>
</file>

<file path=ppt/tags/tag182.xml><?xml version="1.0" encoding="utf-8"?>
<p:tagLst xmlns:p="http://schemas.openxmlformats.org/presentationml/2006/main">
  <p:tag name="AS_UNIQUEID" val="8412"/>
</p:tagLst>
</file>

<file path=ppt/tags/tag183.xml><?xml version="1.0" encoding="utf-8"?>
<p:tagLst xmlns:p="http://schemas.openxmlformats.org/presentationml/2006/main">
  <p:tag name="AS_UNIQUEID" val="8413"/>
</p:tagLst>
</file>

<file path=ppt/tags/tag184.xml><?xml version="1.0" encoding="utf-8"?>
<p:tagLst xmlns:p="http://schemas.openxmlformats.org/presentationml/2006/main">
  <p:tag name="AS_UNIQUEID" val="8414"/>
</p:tagLst>
</file>

<file path=ppt/tags/tag185.xml><?xml version="1.0" encoding="utf-8"?>
<p:tagLst xmlns:p="http://schemas.openxmlformats.org/presentationml/2006/main">
  <p:tag name="AS_UNIQUEID" val="8415"/>
</p:tagLst>
</file>

<file path=ppt/tags/tag186.xml><?xml version="1.0" encoding="utf-8"?>
<p:tagLst xmlns:p="http://schemas.openxmlformats.org/presentationml/2006/main">
  <p:tag name="AS_UNIQUEID" val="8812"/>
</p:tagLst>
</file>

<file path=ppt/tags/tag187.xml><?xml version="1.0" encoding="utf-8"?>
<p:tagLst xmlns:p="http://schemas.openxmlformats.org/presentationml/2006/main">
  <p:tag name="AS_UNIQUEID" val="11060"/>
</p:tagLst>
</file>

<file path=ppt/tags/tag188.xml><?xml version="1.0" encoding="utf-8"?>
<p:tagLst xmlns:p="http://schemas.openxmlformats.org/presentationml/2006/main">
  <p:tag name="AS_UNIQUEID" val="11061"/>
</p:tagLst>
</file>

<file path=ppt/tags/tag189.xml><?xml version="1.0" encoding="utf-8"?>
<p:tagLst xmlns:p="http://schemas.openxmlformats.org/presentationml/2006/main">
  <p:tag name="AS_UNIQUEID" val="1400"/>
  <p:tag name="KSO_WM_BEAUTIFY_FLAG" val=""/>
</p:tagLst>
</file>

<file path=ppt/tags/tag19.xml><?xml version="1.0" encoding="utf-8"?>
<p:tagLst xmlns:p="http://schemas.openxmlformats.org/presentationml/2006/main">
  <p:tag name="AS_UNIQUEID" val="8718"/>
</p:tagLst>
</file>

<file path=ppt/tags/tag190.xml><?xml version="1.0" encoding="utf-8"?>
<p:tagLst xmlns:p="http://schemas.openxmlformats.org/presentationml/2006/main">
  <p:tag name="AS_UNIQUEID" val="12259"/>
</p:tagLst>
</file>

<file path=ppt/tags/tag191.xml><?xml version="1.0" encoding="utf-8"?>
<p:tagLst xmlns:p="http://schemas.openxmlformats.org/presentationml/2006/main">
  <p:tag name="AS_UNIQUEID" val="18336"/>
</p:tagLst>
</file>

<file path=ppt/tags/tag192.xml><?xml version="1.0" encoding="utf-8"?>
<p:tagLst xmlns:p="http://schemas.openxmlformats.org/presentationml/2006/main">
  <p:tag name="KSO_WM_BEAUTIFY_FLAG" val="#wm#"/>
  <p:tag name="KSO_WM_SLIDE_ID" val="custom20235987_8"/>
  <p:tag name="KSO_WM_SLIDE_INDEX" val="8"/>
  <p:tag name="KSO_WM_SLIDE_ITEM_CNT" val="0"/>
  <p:tag name="KSO_WM_SLIDE_LAYOUT" val="a_f"/>
  <p:tag name="KSO_WM_SLIDE_LAYOUT_CNT" val="1_1"/>
  <p:tag name="KSO_WM_SLIDE_POSITION" val="54*28"/>
  <p:tag name="KSO_WM_SLIDE_SIZE" val="850*457"/>
  <p:tag name="KSO_WM_SLIDE_SUBTYPE" val="pureTxt"/>
  <p:tag name="KSO_WM_SLIDE_TYPE" val="text"/>
  <p:tag name="KSO_WM_TAG_VERSION" val="3.0"/>
  <p:tag name="KSO_WM_TEMPLATE_CATEGORY" val="custom"/>
  <p:tag name="KSO_WM_TEMPLATE_COLOR_TYPE" val="0"/>
  <p:tag name="KSO_WM_TEMPLATE_INDEX" val="20235987"/>
  <p:tag name="KSO_WM_TEMPLATE_MASTER_TYPE" val="0"/>
  <p:tag name="KSO_WM_TEMPLATE_SUBCATEGORY" val="29"/>
</p:tagLst>
</file>

<file path=ppt/tags/tag193.xml><?xml version="1.0" encoding="utf-8"?>
<p:tagLst xmlns:p="http://schemas.openxmlformats.org/presentationml/2006/main">
  <p:tag name="AS_UNIQUEID" val="18195"/>
</p:tagLst>
</file>

<file path=ppt/tags/tag194.xml><?xml version="1.0" encoding="utf-8"?>
<p:tagLst xmlns:p="http://schemas.openxmlformats.org/presentationml/2006/main">
  <p:tag name="AS_UNIQUEID" val="18196"/>
</p:tagLst>
</file>

<file path=ppt/tags/tag195.xml><?xml version="1.0" encoding="utf-8"?>
<p:tagLst xmlns:p="http://schemas.openxmlformats.org/presentationml/2006/main">
  <p:tag name="AS_UNIQUEID" val="18197"/>
</p:tagLst>
</file>

<file path=ppt/tags/tag196.xml><?xml version="1.0" encoding="utf-8"?>
<p:tagLst xmlns:p="http://schemas.openxmlformats.org/presentationml/2006/main">
  <p:tag name="AS_UNIQUEID" val="346"/>
</p:tagLst>
</file>

<file path=ppt/tags/tag197.xml><?xml version="1.0" encoding="utf-8"?>
<p:tagLst xmlns:p="http://schemas.openxmlformats.org/presentationml/2006/main">
  <p:tag name="AS_UNIQUEID" val="347"/>
</p:tagLst>
</file>

<file path=ppt/tags/tag198.xml><?xml version="1.0" encoding="utf-8"?>
<p:tagLst xmlns:p="http://schemas.openxmlformats.org/presentationml/2006/main">
  <p:tag name="AS_UNIQUEID" val="348"/>
</p:tagLst>
</file>

<file path=ppt/tags/tag199.xml><?xml version="1.0" encoding="utf-8"?>
<p:tagLst xmlns:p="http://schemas.openxmlformats.org/presentationml/2006/main">
  <p:tag name="AS_UNIQUEID" val="349"/>
</p:tagLst>
</file>

<file path=ppt/tags/tag2.xml><?xml version="1.0" encoding="utf-8"?>
<p:tagLst xmlns:p="http://schemas.openxmlformats.org/presentationml/2006/main">
  <p:tag name="AS_UNIQUEID" val="8698"/>
</p:tagLst>
</file>

<file path=ppt/tags/tag20.xml><?xml version="1.0" encoding="utf-8"?>
<p:tagLst xmlns:p="http://schemas.openxmlformats.org/presentationml/2006/main">
  <p:tag name="AS_UNIQUEID" val="8719"/>
</p:tagLst>
</file>

<file path=ppt/tags/tag200.xml><?xml version="1.0" encoding="utf-8"?>
<p:tagLst xmlns:p="http://schemas.openxmlformats.org/presentationml/2006/main">
  <p:tag name="AS_UNIQUEID" val="350"/>
</p:tagLst>
</file>

<file path=ppt/tags/tag201.xml><?xml version="1.0" encoding="utf-8"?>
<p:tagLst xmlns:p="http://schemas.openxmlformats.org/presentationml/2006/main">
  <p:tag name="AS_UNIQUEID" val="351"/>
</p:tagLst>
</file>

<file path=ppt/tags/tag202.xml><?xml version="1.0" encoding="utf-8"?>
<p:tagLst xmlns:p="http://schemas.openxmlformats.org/presentationml/2006/main">
  <p:tag name="AS_UNIQUEID" val="352"/>
</p:tagLst>
</file>

<file path=ppt/tags/tag203.xml><?xml version="1.0" encoding="utf-8"?>
<p:tagLst xmlns:p="http://schemas.openxmlformats.org/presentationml/2006/main">
  <p:tag name="AS_UNIQUEID" val="353"/>
</p:tagLst>
</file>

<file path=ppt/tags/tag204.xml><?xml version="1.0" encoding="utf-8"?>
<p:tagLst xmlns:p="http://schemas.openxmlformats.org/presentationml/2006/main">
  <p:tag name="AS_UNIQUEID" val="354"/>
</p:tagLst>
</file>

<file path=ppt/tags/tag205.xml><?xml version="1.0" encoding="utf-8"?>
<p:tagLst xmlns:p="http://schemas.openxmlformats.org/presentationml/2006/main">
  <p:tag name="AS_UNIQUEID" val="355"/>
</p:tagLst>
</file>

<file path=ppt/tags/tag206.xml><?xml version="1.0" encoding="utf-8"?>
<p:tagLst xmlns:p="http://schemas.openxmlformats.org/presentationml/2006/main">
  <p:tag name="AS_UNIQUEID" val="356"/>
</p:tagLst>
</file>

<file path=ppt/tags/tag207.xml><?xml version="1.0" encoding="utf-8"?>
<p:tagLst xmlns:p="http://schemas.openxmlformats.org/presentationml/2006/main">
  <p:tag name="AS_UNIQUEID" val="357"/>
</p:tagLst>
</file>

<file path=ppt/tags/tag208.xml><?xml version="1.0" encoding="utf-8"?>
<p:tagLst xmlns:p="http://schemas.openxmlformats.org/presentationml/2006/main">
  <p:tag name="AS_UNIQUEID" val="358"/>
</p:tagLst>
</file>

<file path=ppt/tags/tag209.xml><?xml version="1.0" encoding="utf-8"?>
<p:tagLst xmlns:p="http://schemas.openxmlformats.org/presentationml/2006/main">
  <p:tag name="AS_UNIQUEID" val="359"/>
</p:tagLst>
</file>

<file path=ppt/tags/tag21.xml><?xml version="1.0" encoding="utf-8"?>
<p:tagLst xmlns:p="http://schemas.openxmlformats.org/presentationml/2006/main">
  <p:tag name="AS_UNIQUEID" val="8720"/>
</p:tagLst>
</file>

<file path=ppt/tags/tag210.xml><?xml version="1.0" encoding="utf-8"?>
<p:tagLst xmlns:p="http://schemas.openxmlformats.org/presentationml/2006/main">
  <p:tag name="AS_UNIQUEID" val="360"/>
</p:tagLst>
</file>

<file path=ppt/tags/tag211.xml><?xml version="1.0" encoding="utf-8"?>
<p:tagLst xmlns:p="http://schemas.openxmlformats.org/presentationml/2006/main">
  <p:tag name="AS_UNIQUEID" val="361"/>
</p:tagLst>
</file>

<file path=ppt/tags/tag212.xml><?xml version="1.0" encoding="utf-8"?>
<p:tagLst xmlns:p="http://schemas.openxmlformats.org/presentationml/2006/main">
  <p:tag name="AS_UNIQUEID" val="362"/>
</p:tagLst>
</file>

<file path=ppt/tags/tag21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SPECIAL_SOURCE" val="bdnull"/>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4.xml><?xml version="1.0" encoding="utf-8"?>
<p:tagLst xmlns:p="http://schemas.openxmlformats.org/presentationml/2006/main">
  <p:tag name="AS_UNIQUEID" val="364"/>
</p:tagLst>
</file>

<file path=ppt/tags/tag215.xml><?xml version="1.0" encoding="utf-8"?>
<p:tagLst xmlns:p="http://schemas.openxmlformats.org/presentationml/2006/main">
  <p:tag name="AS_UNIQUEID" val="365"/>
</p:tagLst>
</file>

<file path=ppt/tags/tag216.xml><?xml version="1.0" encoding="utf-8"?>
<p:tagLst xmlns:p="http://schemas.openxmlformats.org/presentationml/2006/main">
  <p:tag name="AS_UNIQUEID" val="366"/>
</p:tagLst>
</file>

<file path=ppt/tags/tag217.xml><?xml version="1.0" encoding="utf-8"?>
<p:tagLst xmlns:p="http://schemas.openxmlformats.org/presentationml/2006/main">
  <p:tag name="AS_UNIQUEID" val="367"/>
</p:tagLst>
</file>

<file path=ppt/tags/tag218.xml><?xml version="1.0" encoding="utf-8"?>
<p:tagLst xmlns:p="http://schemas.openxmlformats.org/presentationml/2006/main">
  <p:tag name="AS_UNIQUEID" val="368"/>
</p:tagLst>
</file>

<file path=ppt/tags/tag219.xml><?xml version="1.0" encoding="utf-8"?>
<p:tagLst xmlns:p="http://schemas.openxmlformats.org/presentationml/2006/main">
  <p:tag name="AS_UNIQUEID" val="369"/>
</p:tagLst>
</file>

<file path=ppt/tags/tag22.xml><?xml version="1.0" encoding="utf-8"?>
<p:tagLst xmlns:p="http://schemas.openxmlformats.org/presentationml/2006/main">
  <p:tag name="AS_UNIQUEID" val="8722"/>
</p:tagLst>
</file>

<file path=ppt/tags/tag220.xml><?xml version="1.0" encoding="utf-8"?>
<p:tagLst xmlns:p="http://schemas.openxmlformats.org/presentationml/2006/main">
  <p:tag name="AS_UNIQUEID" val="370"/>
</p:tagLst>
</file>

<file path=ppt/tags/tag221.xml><?xml version="1.0" encoding="utf-8"?>
<p:tagLst xmlns:p="http://schemas.openxmlformats.org/presentationml/2006/main">
  <p:tag name="AS_UNIQUEID" val="371"/>
</p:tagLst>
</file>

<file path=ppt/tags/tag222.xml><?xml version="1.0" encoding="utf-8"?>
<p:tagLst xmlns:p="http://schemas.openxmlformats.org/presentationml/2006/main">
  <p:tag name="AS_UNIQUEID" val="372"/>
</p:tagLst>
</file>

<file path=ppt/tags/tag223.xml><?xml version="1.0" encoding="utf-8"?>
<p:tagLst xmlns:p="http://schemas.openxmlformats.org/presentationml/2006/main">
  <p:tag name="AS_UNIQUEID" val="373"/>
</p:tagLst>
</file>

<file path=ppt/tags/tag224.xml><?xml version="1.0" encoding="utf-8"?>
<p:tagLst xmlns:p="http://schemas.openxmlformats.org/presentationml/2006/main">
  <p:tag name="AS_UNIQUEID" val="374"/>
</p:tagLst>
</file>

<file path=ppt/tags/tag225.xml><?xml version="1.0" encoding="utf-8"?>
<p:tagLst xmlns:p="http://schemas.openxmlformats.org/presentationml/2006/main">
  <p:tag name="AS_UNIQUEID" val="375"/>
</p:tagLst>
</file>

<file path=ppt/tags/tag226.xml><?xml version="1.0" encoding="utf-8"?>
<p:tagLst xmlns:p="http://schemas.openxmlformats.org/presentationml/2006/main">
  <p:tag name="AS_UNIQUEID" val="376"/>
</p:tagLst>
</file>

<file path=ppt/tags/tag227.xml><?xml version="1.0" encoding="utf-8"?>
<p:tagLst xmlns:p="http://schemas.openxmlformats.org/presentationml/2006/main">
  <p:tag name="AS_UNIQUEID" val="377"/>
</p:tagLst>
</file>

<file path=ppt/tags/tag228.xml><?xml version="1.0" encoding="utf-8"?>
<p:tagLst xmlns:p="http://schemas.openxmlformats.org/presentationml/2006/main">
  <p:tag name="AS_UNIQUEID" val="378"/>
</p:tagLst>
</file>

<file path=ppt/tags/tag229.xml><?xml version="1.0" encoding="utf-8"?>
<p:tagLst xmlns:p="http://schemas.openxmlformats.org/presentationml/2006/main">
  <p:tag name="AS_UNIQUEID" val="379"/>
</p:tagLst>
</file>

<file path=ppt/tags/tag23.xml><?xml version="1.0" encoding="utf-8"?>
<p:tagLst xmlns:p="http://schemas.openxmlformats.org/presentationml/2006/main">
  <p:tag name="AS_UNIQUEID" val="8723"/>
</p:tagLst>
</file>

<file path=ppt/tags/tag230.xml><?xml version="1.0" encoding="utf-8"?>
<p:tagLst xmlns:p="http://schemas.openxmlformats.org/presentationml/2006/main">
  <p:tag name="AS_UNIQUEID" val="380"/>
</p:tagLst>
</file>

<file path=ppt/tags/tag23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SPECIAL_SOURCE" val="bdnull"/>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32.xml><?xml version="1.0" encoding="utf-8"?>
<p:tagLst xmlns:p="http://schemas.openxmlformats.org/presentationml/2006/main">
  <p:tag name="AS_UNIQUEID" val="382"/>
</p:tagLst>
</file>

<file path=ppt/tags/tag233.xml><?xml version="1.0" encoding="utf-8"?>
<p:tagLst xmlns:p="http://schemas.openxmlformats.org/presentationml/2006/main">
  <p:tag name="AS_UNIQUEID" val="383"/>
</p:tagLst>
</file>

<file path=ppt/tags/tag234.xml><?xml version="1.0" encoding="utf-8"?>
<p:tagLst xmlns:p="http://schemas.openxmlformats.org/presentationml/2006/main">
  <p:tag name="AS_UNIQUEID" val="384"/>
</p:tagLst>
</file>

<file path=ppt/tags/tag235.xml><?xml version="1.0" encoding="utf-8"?>
<p:tagLst xmlns:p="http://schemas.openxmlformats.org/presentationml/2006/main">
  <p:tag name="AS_UNIQUEID" val="385"/>
</p:tagLst>
</file>

<file path=ppt/tags/tag236.xml><?xml version="1.0" encoding="utf-8"?>
<p:tagLst xmlns:p="http://schemas.openxmlformats.org/presentationml/2006/main">
  <p:tag name="AS_UNIQUEID" val="386"/>
</p:tagLst>
</file>

<file path=ppt/tags/tag237.xml><?xml version="1.0" encoding="utf-8"?>
<p:tagLst xmlns:p="http://schemas.openxmlformats.org/presentationml/2006/main">
  <p:tag name="AS_UNIQUEID" val="387"/>
</p:tagLst>
</file>

<file path=ppt/tags/tag238.xml><?xml version="1.0" encoding="utf-8"?>
<p:tagLst xmlns:p="http://schemas.openxmlformats.org/presentationml/2006/main">
  <p:tag name="AS_UNIQUEID" val="388"/>
</p:tagLst>
</file>

<file path=ppt/tags/tag239.xml><?xml version="1.0" encoding="utf-8"?>
<p:tagLst xmlns:p="http://schemas.openxmlformats.org/presentationml/2006/main">
  <p:tag name="AS_UNIQUEID" val="389"/>
</p:tagLst>
</file>

<file path=ppt/tags/tag24.xml><?xml version="1.0" encoding="utf-8"?>
<p:tagLst xmlns:p="http://schemas.openxmlformats.org/presentationml/2006/main">
  <p:tag name="AS_UNIQUEID" val="8724"/>
</p:tagLst>
</file>

<file path=ppt/tags/tag240.xml><?xml version="1.0" encoding="utf-8"?>
<p:tagLst xmlns:p="http://schemas.openxmlformats.org/presentationml/2006/main">
  <p:tag name="AS_UNIQUEID" val="390"/>
</p:tagLst>
</file>

<file path=ppt/tags/tag241.xml><?xml version="1.0" encoding="utf-8"?>
<p:tagLst xmlns:p="http://schemas.openxmlformats.org/presentationml/2006/main">
  <p:tag name="AS_UNIQUEID" val="391"/>
</p:tagLst>
</file>

<file path=ppt/tags/tag242.xml><?xml version="1.0" encoding="utf-8"?>
<p:tagLst xmlns:p="http://schemas.openxmlformats.org/presentationml/2006/main">
  <p:tag name="AS_UNIQUEID" val="392"/>
</p:tagLst>
</file>

<file path=ppt/tags/tag243.xml><?xml version="1.0" encoding="utf-8"?>
<p:tagLst xmlns:p="http://schemas.openxmlformats.org/presentationml/2006/main">
  <p:tag name="AS_UNIQUEID" val="393"/>
</p:tagLst>
</file>

<file path=ppt/tags/tag244.xml><?xml version="1.0" encoding="utf-8"?>
<p:tagLst xmlns:p="http://schemas.openxmlformats.org/presentationml/2006/main">
  <p:tag name="AS_UNIQUEID" val="394"/>
</p:tagLst>
</file>

<file path=ppt/tags/tag245.xml><?xml version="1.0" encoding="utf-8"?>
<p:tagLst xmlns:p="http://schemas.openxmlformats.org/presentationml/2006/main">
  <p:tag name="AS_UNIQUEID" val="395"/>
</p:tagLst>
</file>

<file path=ppt/tags/tag246.xml><?xml version="1.0" encoding="utf-8"?>
<p:tagLst xmlns:p="http://schemas.openxmlformats.org/presentationml/2006/main">
  <p:tag name="AS_UNIQUEID" val="396"/>
</p:tagLst>
</file>

<file path=ppt/tags/tag247.xml><?xml version="1.0" encoding="utf-8"?>
<p:tagLst xmlns:p="http://schemas.openxmlformats.org/presentationml/2006/main">
  <p:tag name="AS_UNIQUEID" val="397"/>
</p:tagLst>
</file>

<file path=ppt/tags/tag248.xml><?xml version="1.0" encoding="utf-8"?>
<p:tagLst xmlns:p="http://schemas.openxmlformats.org/presentationml/2006/main">
  <p:tag name="AS_UNIQUEID" val="398"/>
</p:tagLst>
</file>

<file path=ppt/tags/tag24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SPECIAL_SOURCE" val="bdnull"/>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xml><?xml version="1.0" encoding="utf-8"?>
<p:tagLst xmlns:p="http://schemas.openxmlformats.org/presentationml/2006/main">
  <p:tag name="AS_UNIQUEID" val="8725"/>
</p:tagLst>
</file>

<file path=ppt/tags/tag250.xml><?xml version="1.0" encoding="utf-8"?>
<p:tagLst xmlns:p="http://schemas.openxmlformats.org/presentationml/2006/main">
  <p:tag name="AS_UNIQUEID" val="8794"/>
</p:tagLst>
</file>

<file path=ppt/tags/tag251.xml><?xml version="1.0" encoding="utf-8"?>
<p:tagLst xmlns:p="http://schemas.openxmlformats.org/presentationml/2006/main">
  <p:tag name="AS_UNIQUEID" val="2214"/>
  <p:tag name="KSO_WM_UNIT_TABLE_BEAUTIFY" val="smartTable{f320278c-7305-457d-9b75-ec7b80347592}"/>
  <p:tag name="TABLE_ENDDRAG_ORIGIN_RECT" val="909*392"/>
  <p:tag name="TABLE_ENDDRAG_RECT" val="25*120*909*392"/>
</p:tagLst>
</file>

<file path=ppt/tags/tag252.xml><?xml version="1.0" encoding="utf-8"?>
<p:tagLst xmlns:p="http://schemas.openxmlformats.org/presentationml/2006/main">
  <p:tag name="AS_UNIQUEID" val="8429"/>
</p:tagLst>
</file>

<file path=ppt/tags/tag253.xml><?xml version="1.0" encoding="utf-8"?>
<p:tagLst xmlns:p="http://schemas.openxmlformats.org/presentationml/2006/main">
  <p:tag name="AS_UNIQUEID" val="8430"/>
</p:tagLst>
</file>

<file path=ppt/tags/tag254.xml><?xml version="1.0" encoding="utf-8"?>
<p:tagLst xmlns:p="http://schemas.openxmlformats.org/presentationml/2006/main">
  <p:tag name="AS_UNIQUEID" val="8431"/>
</p:tagLst>
</file>

<file path=ppt/tags/tag255.xml><?xml version="1.0" encoding="utf-8"?>
<p:tagLst xmlns:p="http://schemas.openxmlformats.org/presentationml/2006/main">
  <p:tag name="AS_UNIQUEID" val="8432"/>
</p:tagLst>
</file>

<file path=ppt/tags/tag256.xml><?xml version="1.0" encoding="utf-8"?>
<p:tagLst xmlns:p="http://schemas.openxmlformats.org/presentationml/2006/main">
  <p:tag name="AS_UNIQUEID" val="8433"/>
</p:tagLst>
</file>

<file path=ppt/tags/tag257.xml><?xml version="1.0" encoding="utf-8"?>
<p:tagLst xmlns:p="http://schemas.openxmlformats.org/presentationml/2006/main">
  <p:tag name="AS_UNIQUEID" val="8434"/>
</p:tagLst>
</file>

<file path=ppt/tags/tag258.xml><?xml version="1.0" encoding="utf-8"?>
<p:tagLst xmlns:p="http://schemas.openxmlformats.org/presentationml/2006/main">
  <p:tag name="AS_UNIQUEID" val="8435"/>
</p:tagLst>
</file>

<file path=ppt/tags/tag259.xml><?xml version="1.0" encoding="utf-8"?>
<p:tagLst xmlns:p="http://schemas.openxmlformats.org/presentationml/2006/main">
  <p:tag name="AS_UNIQUEID" val="8436"/>
</p:tagLst>
</file>

<file path=ppt/tags/tag26.xml><?xml version="1.0" encoding="utf-8"?>
<p:tagLst xmlns:p="http://schemas.openxmlformats.org/presentationml/2006/main">
  <p:tag name="AS_UNIQUEID" val="8726"/>
</p:tagLst>
</file>

<file path=ppt/tags/tag260.xml><?xml version="1.0" encoding="utf-8"?>
<p:tagLst xmlns:p="http://schemas.openxmlformats.org/presentationml/2006/main">
  <p:tag name="AS_UNIQUEID" val="8437"/>
</p:tagLst>
</file>

<file path=ppt/tags/tag261.xml><?xml version="1.0" encoding="utf-8"?>
<p:tagLst xmlns:p="http://schemas.openxmlformats.org/presentationml/2006/main">
  <p:tag name="AS_UNIQUEID" val="8438"/>
</p:tagLst>
</file>

<file path=ppt/tags/tag262.xml><?xml version="1.0" encoding="utf-8"?>
<p:tagLst xmlns:p="http://schemas.openxmlformats.org/presentationml/2006/main">
  <p:tag name="AS_UNIQUEID" val="8439"/>
</p:tagLst>
</file>

<file path=ppt/tags/tag263.xml><?xml version="1.0" encoding="utf-8"?>
<p:tagLst xmlns:p="http://schemas.openxmlformats.org/presentationml/2006/main">
  <p:tag name="AS_UNIQUEID" val="531"/>
</p:tagLst>
</file>

<file path=ppt/tags/tag264.xml><?xml version="1.0" encoding="utf-8"?>
<p:tagLst xmlns:p="http://schemas.openxmlformats.org/presentationml/2006/main">
  <p:tag name="KSO_WM_SPECIAL_SOURCE" val="bdnull"/>
</p:tagLst>
</file>

<file path=ppt/tags/tag265.xml><?xml version="1.0" encoding="utf-8"?>
<p:tagLst xmlns:p="http://schemas.openxmlformats.org/presentationml/2006/main">
  <p:tag name="AS_UNIQUEID" val="528"/>
</p:tagLst>
</file>

<file path=ppt/tags/tag266.xml><?xml version="1.0" encoding="utf-8"?>
<p:tagLst xmlns:p="http://schemas.openxmlformats.org/presentationml/2006/main">
  <p:tag name="AS_UNIQUEID" val="529"/>
</p:tagLst>
</file>

<file path=ppt/tags/tag267.xml><?xml version="1.0" encoding="utf-8"?>
<p:tagLst xmlns:p="http://schemas.openxmlformats.org/presentationml/2006/main">
  <p:tag name="AS_UNIQUEID" val="530"/>
</p:tagLst>
</file>

<file path=ppt/tags/tag268.xml><?xml version="1.0" encoding="utf-8"?>
<p:tagLst xmlns:p="http://schemas.openxmlformats.org/presentationml/2006/main">
  <p:tag name="AS_UNIQUEID" val="8451"/>
  <p:tag name="KSO_WM_DIAGRAM_GROUP_CODE" val="n1-1"/>
  <p:tag name="KSO_WM_TAG_VERSION" val="1.0"/>
  <p:tag name="KSO_WM_TEMPLATE_CATEGORY" val="diagram"/>
  <p:tag name="KSO_WM_TEMPLATE_INDEX" val="160284"/>
  <p:tag name="KSO_WM_UNIT_CLEAR" val="1"/>
  <p:tag name="KSO_WM_UNIT_COMPATIBLE" val="0"/>
  <p:tag name="KSO_WM_UNIT_HIGHLIGHT" val="0"/>
  <p:tag name="KSO_WM_UNIT_ID" val="258*n_h_f*1_2_4"/>
  <p:tag name="KSO_WM_UNIT_LAYERLEVEL" val="1_1_1"/>
  <p:tag name="KSO_WM_UNIT_PRESET_TEXT_INDEX" val="4"/>
  <p:tag name="KSO_WM_UNIT_PRESET_TEXT_LEN" val="40"/>
  <p:tag name="KSO_WM_UNIT_TEXT_FILL_FORE_SCHEMECOLOR_INDEX" val="13"/>
  <p:tag name="KSO_WM_UNIT_TEXT_FILL_TYPE" val="1"/>
  <p:tag name="KSO_WM_UNIT_VALUE" val="24"/>
</p:tagLst>
</file>

<file path=ppt/tags/tag269.xml><?xml version="1.0" encoding="utf-8"?>
<p:tagLst xmlns:p="http://schemas.openxmlformats.org/presentationml/2006/main">
  <p:tag name="AS_UNIQUEID" val="3605"/>
</p:tagLst>
</file>

<file path=ppt/tags/tag27.xml><?xml version="1.0" encoding="utf-8"?>
<p:tagLst xmlns:p="http://schemas.openxmlformats.org/presentationml/2006/main">
  <p:tag name="AS_UNIQUEID" val="8727"/>
</p:tagLst>
</file>

<file path=ppt/tags/tag270.xml><?xml version="1.0" encoding="utf-8"?>
<p:tagLst xmlns:p="http://schemas.openxmlformats.org/presentationml/2006/main">
  <p:tag name="AS_UNIQUEID" val="8457"/>
  <p:tag name="KSO_WM_DIAGRAM_GROUP_CODE" val="n1-1"/>
  <p:tag name="KSO_WM_TAG_VERSION" val="1.0"/>
  <p:tag name="KSO_WM_TEMPLATE_CATEGORY" val="diagram"/>
  <p:tag name="KSO_WM_TEMPLATE_INDEX" val="160284"/>
  <p:tag name="KSO_WM_UNIT_CLEAR" val="1"/>
  <p:tag name="KSO_WM_UNIT_COMPATIBLE" val="0"/>
  <p:tag name="KSO_WM_UNIT_FILL_FORE_SCHEMECOLOR_INDEX" val="5"/>
  <p:tag name="KSO_WM_UNIT_FILL_TYPE" val="1"/>
  <p:tag name="KSO_WM_UNIT_HIGHLIGHT" val="0"/>
  <p:tag name="KSO_WM_UNIT_ID" val="258*n_h_a*1_2_2"/>
  <p:tag name="KSO_WM_UNIT_LAYERLEVEL" val="1_1_1"/>
  <p:tag name="KSO_WM_UNIT_PRESET_TEXT" val="AMET"/>
  <p:tag name="KSO_WM_UNIT_TEXT_FILL_FORE_SCHEMECOLOR_INDEX" val="14"/>
  <p:tag name="KSO_WM_UNIT_TEXT_FILL_TYPE" val="1"/>
  <p:tag name="KSO_WM_UNIT_VALUE" val="9"/>
</p:tagLst>
</file>

<file path=ppt/tags/tag271.xml><?xml version="1.0" encoding="utf-8"?>
<p:tagLst xmlns:p="http://schemas.openxmlformats.org/presentationml/2006/main">
  <p:tag name="AS_UNIQUEID" val="8452"/>
  <p:tag name="KSO_WM_DIAGRAM_GROUP_CODE" val="n1-1"/>
  <p:tag name="KSO_WM_TAG_VERSION" val="1.0"/>
  <p:tag name="KSO_WM_TEMPLATE_CATEGORY" val="diagram"/>
  <p:tag name="KSO_WM_TEMPLATE_INDEX" val="160284"/>
  <p:tag name="KSO_WM_UNIT_CLEAR" val="1"/>
  <p:tag name="KSO_WM_UNIT_COMPATIBLE" val="0"/>
  <p:tag name="KSO_WM_UNIT_HIGHLIGHT" val="0"/>
  <p:tag name="KSO_WM_UNIT_ID" val="258*n_h_f*1_2_2"/>
  <p:tag name="KSO_WM_UNIT_LAYERLEVEL" val="1_1_1"/>
  <p:tag name="KSO_WM_UNIT_PRESET_TEXT_INDEX" val="4"/>
  <p:tag name="KSO_WM_UNIT_PRESET_TEXT_LEN" val="40"/>
  <p:tag name="KSO_WM_UNIT_TEXT_FILL_FORE_SCHEMECOLOR_INDEX" val="13"/>
  <p:tag name="KSO_WM_UNIT_TEXT_FILL_TYPE" val="1"/>
  <p:tag name="KSO_WM_UNIT_VALUE" val="24"/>
</p:tagLst>
</file>

<file path=ppt/tags/tag272.xml><?xml version="1.0" encoding="utf-8"?>
<p:tagLst xmlns:p="http://schemas.openxmlformats.org/presentationml/2006/main">
  <p:tag name="AS_UNIQUEID" val="8446"/>
</p:tagLst>
</file>

<file path=ppt/tags/tag273.xml><?xml version="1.0" encoding="utf-8"?>
<p:tagLst xmlns:p="http://schemas.openxmlformats.org/presentationml/2006/main">
  <p:tag name="AS_UNIQUEID" val="8447"/>
</p:tagLst>
</file>

<file path=ppt/tags/tag274.xml><?xml version="1.0" encoding="utf-8"?>
<p:tagLst xmlns:p="http://schemas.openxmlformats.org/presentationml/2006/main">
  <p:tag name="AS_UNIQUEID" val="1614"/>
</p:tagLst>
</file>

<file path=ppt/tags/tag275.xml><?xml version="1.0" encoding="utf-8"?>
<p:tagLst xmlns:p="http://schemas.openxmlformats.org/presentationml/2006/main">
  <p:tag name="AS_UNIQUEID" val="1615"/>
</p:tagLst>
</file>

<file path=ppt/tags/tag276.xml><?xml version="1.0" encoding="utf-8"?>
<p:tagLst xmlns:p="http://schemas.openxmlformats.org/presentationml/2006/main">
  <p:tag name="AS_UNIQUEID" val="1616"/>
</p:tagLst>
</file>

<file path=ppt/tags/tag277.xml><?xml version="1.0" encoding="utf-8"?>
<p:tagLst xmlns:p="http://schemas.openxmlformats.org/presentationml/2006/main">
  <p:tag name="AS_UNIQUEID" val="1617"/>
</p:tagLst>
</file>

<file path=ppt/tags/tag278.xml><?xml version="1.0" encoding="utf-8"?>
<p:tagLst xmlns:p="http://schemas.openxmlformats.org/presentationml/2006/main">
  <p:tag name="AS_UNIQUEID" val="1618"/>
</p:tagLst>
</file>

<file path=ppt/tags/tag279.xml><?xml version="1.0" encoding="utf-8"?>
<p:tagLst xmlns:p="http://schemas.openxmlformats.org/presentationml/2006/main">
  <p:tag name="AS_UNIQUEID" val="1619"/>
</p:tagLst>
</file>

<file path=ppt/tags/tag28.xml><?xml version="1.0" encoding="utf-8"?>
<p:tagLst xmlns:p="http://schemas.openxmlformats.org/presentationml/2006/main">
  <p:tag name="AS_UNIQUEID" val="8728"/>
</p:tagLst>
</file>

<file path=ppt/tags/tag280.xml><?xml version="1.0" encoding="utf-8"?>
<p:tagLst xmlns:p="http://schemas.openxmlformats.org/presentationml/2006/main">
  <p:tag name="AS_UNIQUEID" val="1620"/>
</p:tagLst>
</file>

<file path=ppt/tags/tag281.xml><?xml version="1.0" encoding="utf-8"?>
<p:tagLst xmlns:p="http://schemas.openxmlformats.org/presentationml/2006/main">
  <p:tag name="AS_UNIQUEID" val="1621"/>
</p:tagLst>
</file>

<file path=ppt/tags/tag282.xml><?xml version="1.0" encoding="utf-8"?>
<p:tagLst xmlns:p="http://schemas.openxmlformats.org/presentationml/2006/main">
  <p:tag name="KSO_WM_SPECIAL_SOURCE" val="bdnull"/>
</p:tagLst>
</file>

<file path=ppt/tags/tag283.xml><?xml version="1.0" encoding="utf-8"?>
<p:tagLst xmlns:p="http://schemas.openxmlformats.org/presentationml/2006/main">
  <p:tag name="AS_UNIQUEID" val="1611"/>
</p:tagLst>
</file>

<file path=ppt/tags/tag284.xml><?xml version="1.0" encoding="utf-8"?>
<p:tagLst xmlns:p="http://schemas.openxmlformats.org/presentationml/2006/main">
  <p:tag name="AS_UNIQUEID" val="1612"/>
</p:tagLst>
</file>

<file path=ppt/tags/tag285.xml><?xml version="1.0" encoding="utf-8"?>
<p:tagLst xmlns:p="http://schemas.openxmlformats.org/presentationml/2006/main">
  <p:tag name="AS_UNIQUEID" val="1623"/>
</p:tagLst>
</file>

<file path=ppt/tags/tag286.xml><?xml version="1.0" encoding="utf-8"?>
<p:tagLst xmlns:p="http://schemas.openxmlformats.org/presentationml/2006/main">
  <p:tag name="AS_UNIQUEID" val="1624"/>
</p:tagLst>
</file>

<file path=ppt/tags/tag287.xml><?xml version="1.0" encoding="utf-8"?>
<p:tagLst xmlns:p="http://schemas.openxmlformats.org/presentationml/2006/main">
  <p:tag name="AS_UNIQUEID" val="1625"/>
</p:tagLst>
</file>

<file path=ppt/tags/tag288.xml><?xml version="1.0" encoding="utf-8"?>
<p:tagLst xmlns:p="http://schemas.openxmlformats.org/presentationml/2006/main">
  <p:tag name="AS_UNIQUEID" val="1626"/>
</p:tagLst>
</file>

<file path=ppt/tags/tag289.xml><?xml version="1.0" encoding="utf-8"?>
<p:tagLst xmlns:p="http://schemas.openxmlformats.org/presentationml/2006/main">
  <p:tag name="AS_UNIQUEID" val="1627"/>
</p:tagLst>
</file>

<file path=ppt/tags/tag29.xml><?xml version="1.0" encoding="utf-8"?>
<p:tagLst xmlns:p="http://schemas.openxmlformats.org/presentationml/2006/main">
  <p:tag name="AS_UNIQUEID" val="8729"/>
</p:tagLst>
</file>

<file path=ppt/tags/tag290.xml><?xml version="1.0" encoding="utf-8"?>
<p:tagLst xmlns:p="http://schemas.openxmlformats.org/presentationml/2006/main">
  <p:tag name="AS_UNIQUEID" val="1628"/>
</p:tagLst>
</file>

<file path=ppt/tags/tag291.xml><?xml version="1.0" encoding="utf-8"?>
<p:tagLst xmlns:p="http://schemas.openxmlformats.org/presentationml/2006/main">
  <p:tag name="AS_UNIQUEID" val="1629"/>
</p:tagLst>
</file>

<file path=ppt/tags/tag292.xml><?xml version="1.0" encoding="utf-8"?>
<p:tagLst xmlns:p="http://schemas.openxmlformats.org/presentationml/2006/main">
  <p:tag name="AS_UNIQUEID" val="1630"/>
</p:tagLst>
</file>

<file path=ppt/tags/tag293.xml><?xml version="1.0" encoding="utf-8"?>
<p:tagLst xmlns:p="http://schemas.openxmlformats.org/presentationml/2006/main">
  <p:tag name="KSO_WM_SPECIAL_SOURCE" val="bdnull"/>
</p:tagLst>
</file>

<file path=ppt/tags/tag294.xml><?xml version="1.0" encoding="utf-8"?>
<p:tagLst xmlns:p="http://schemas.openxmlformats.org/presentationml/2006/main">
  <p:tag name="AS_UNIQUEID" val="2072"/>
</p:tagLst>
</file>

<file path=ppt/tags/tag295.xml><?xml version="1.0" encoding="utf-8"?>
<p:tagLst xmlns:p="http://schemas.openxmlformats.org/presentationml/2006/main">
  <p:tag name="AS_UNIQUEID" val="2073"/>
</p:tagLst>
</file>

<file path=ppt/tags/tag296.xml><?xml version="1.0" encoding="utf-8"?>
<p:tagLst xmlns:p="http://schemas.openxmlformats.org/presentationml/2006/main">
  <p:tag name="AS_UNIQUEID" val="2074"/>
</p:tagLst>
</file>

<file path=ppt/tags/tag297.xml><?xml version="1.0" encoding="utf-8"?>
<p:tagLst xmlns:p="http://schemas.openxmlformats.org/presentationml/2006/main">
  <p:tag name="AS_UNIQUEID" val="1898"/>
</p:tagLst>
</file>

<file path=ppt/tags/tag298.xml><?xml version="1.0" encoding="utf-8"?>
<p:tagLst xmlns:p="http://schemas.openxmlformats.org/presentationml/2006/main">
  <p:tag name="AS_UNIQUEID" val="930"/>
</p:tagLst>
</file>

<file path=ppt/tags/tag299.xml><?xml version="1.0" encoding="utf-8"?>
<p:tagLst xmlns:p="http://schemas.openxmlformats.org/presentationml/2006/main">
  <p:tag name="KSO_WM_SPECIAL_SOURCE" val="bdnull"/>
  <p:tag name="KSO_WM_TEMPLATE_CATEGORY" val=""/>
  <p:tag name="KSO_WM_TEMPLATE_INDEX" val="20202629"/>
</p:tagLst>
</file>

<file path=ppt/tags/tag3.xml><?xml version="1.0" encoding="utf-8"?>
<p:tagLst xmlns:p="http://schemas.openxmlformats.org/presentationml/2006/main">
  <p:tag name="AS_UNIQUEID" val="8699"/>
</p:tagLst>
</file>

<file path=ppt/tags/tag30.xml><?xml version="1.0" encoding="utf-8"?>
<p:tagLst xmlns:p="http://schemas.openxmlformats.org/presentationml/2006/main">
  <p:tag name="AS_UNIQUEID" val="8731"/>
</p:tagLst>
</file>

<file path=ppt/tags/tag300.xml><?xml version="1.0" encoding="utf-8"?>
<p:tagLst xmlns:p="http://schemas.openxmlformats.org/presentationml/2006/main">
  <p:tag name="AS_UNIQUEID" val="2077"/>
</p:tagLst>
</file>

<file path=ppt/tags/tag301.xml><?xml version="1.0" encoding="utf-8"?>
<p:tagLst xmlns:p="http://schemas.openxmlformats.org/presentationml/2006/main">
  <p:tag name="AS_UNIQUEID" val="2078"/>
</p:tagLst>
</file>

<file path=ppt/tags/tag302.xml><?xml version="1.0" encoding="utf-8"?>
<p:tagLst xmlns:p="http://schemas.openxmlformats.org/presentationml/2006/main">
  <p:tag name="AS_UNIQUEID" val="2079"/>
</p:tagLst>
</file>

<file path=ppt/tags/tag303.xml><?xml version="1.0" encoding="utf-8"?>
<p:tagLst xmlns:p="http://schemas.openxmlformats.org/presentationml/2006/main">
  <p:tag name="AS_UNIQUEID" val="18393"/>
</p:tagLst>
</file>

<file path=ppt/tags/tag304.xml><?xml version="1.0" encoding="utf-8"?>
<p:tagLst xmlns:p="http://schemas.openxmlformats.org/presentationml/2006/main">
  <p:tag name="AS_UNIQUEID" val="18394"/>
</p:tagLst>
</file>

<file path=ppt/tags/tag305.xml><?xml version="1.0" encoding="utf-8"?>
<p:tagLst xmlns:p="http://schemas.openxmlformats.org/presentationml/2006/main">
  <p:tag name="AS_UNIQUEID" val="18395"/>
</p:tagLst>
</file>

<file path=ppt/tags/tag306.xml><?xml version="1.0" encoding="utf-8"?>
<p:tagLst xmlns:p="http://schemas.openxmlformats.org/presentationml/2006/main">
  <p:tag name="AS_UNIQUEID" val="18396"/>
</p:tagLst>
</file>

<file path=ppt/tags/tag307.xml><?xml version="1.0" encoding="utf-8"?>
<p:tagLst xmlns:p="http://schemas.openxmlformats.org/presentationml/2006/main">
  <p:tag name="AS_UNIQUEID" val="18397"/>
</p:tagLst>
</file>

<file path=ppt/tags/tag308.xml><?xml version="1.0" encoding="utf-8"?>
<p:tagLst xmlns:p="http://schemas.openxmlformats.org/presentationml/2006/main">
  <p:tag name="AS_UNIQUEID" val="18398"/>
</p:tagLst>
</file>

<file path=ppt/tags/tag309.xml><?xml version="1.0" encoding="utf-8"?>
<p:tagLst xmlns:p="http://schemas.openxmlformats.org/presentationml/2006/main">
  <p:tag name="AS_UNIQUEID" val="2362"/>
  <p:tag name="KSO_WM_UNIT_TABLE_BEAUTIFY" val="smartTable{3b487c29-88c4-47fd-b0b1-51e9606680c1}"/>
  <p:tag name="TABLE_ENDDRAG_ORIGIN_RECT" val="860*384"/>
  <p:tag name="TABLE_ENDDRAG_RECT" val="54*118*860*384"/>
</p:tagLst>
</file>

<file path=ppt/tags/tag31.xml><?xml version="1.0" encoding="utf-8"?>
<p:tagLst xmlns:p="http://schemas.openxmlformats.org/presentationml/2006/main">
  <p:tag name="AS_UNIQUEID" val="8732"/>
</p:tagLst>
</file>

<file path=ppt/tags/tag310.xml><?xml version="1.0" encoding="utf-8"?>
<p:tagLst xmlns:p="http://schemas.openxmlformats.org/presentationml/2006/main">
  <p:tag name="AS_UNIQUEID" val="571"/>
</p:tagLst>
</file>

<file path=ppt/tags/tag311.xml><?xml version="1.0" encoding="utf-8"?>
<p:tagLst xmlns:p="http://schemas.openxmlformats.org/presentationml/2006/main">
  <p:tag name="AS_UNIQUEID" val="572"/>
</p:tagLst>
</file>

<file path=ppt/tags/tag312.xml><?xml version="1.0" encoding="utf-8"?>
<p:tagLst xmlns:p="http://schemas.openxmlformats.org/presentationml/2006/main">
  <p:tag name="AS_UNIQUEID" val="206"/>
</p:tagLst>
</file>

<file path=ppt/tags/tag313.xml><?xml version="1.0" encoding="utf-8"?>
<p:tagLst xmlns:p="http://schemas.openxmlformats.org/presentationml/2006/main">
  <p:tag name="AS_UNIQUEID" val="229"/>
</p:tagLst>
</file>

<file path=ppt/tags/tag314.xml><?xml version="1.0" encoding="utf-8"?>
<p:tagLst xmlns:p="http://schemas.openxmlformats.org/presentationml/2006/main">
  <p:tag name="AS_UNIQUEID" val="221"/>
</p:tagLst>
</file>

<file path=ppt/tags/tag315.xml><?xml version="1.0" encoding="utf-8"?>
<p:tagLst xmlns:p="http://schemas.openxmlformats.org/presentationml/2006/main">
  <p:tag name="AS_UNIQUEID" val="222"/>
</p:tagLst>
</file>

<file path=ppt/tags/tag316.xml><?xml version="1.0" encoding="utf-8"?>
<p:tagLst xmlns:p="http://schemas.openxmlformats.org/presentationml/2006/main">
  <p:tag name="KSO_WM_BEAUTIFY_FLAG" val="#wm#"/>
  <p:tag name="KSO_WM_TEMPLATE_CATEGORY" val="custom"/>
  <p:tag name="KSO_WM_TEMPLATE_INDEX" val="20187308"/>
</p:tagLst>
</file>

<file path=ppt/tags/tag317.xml><?xml version="1.0" encoding="utf-8"?>
<p:tagLst xmlns:p="http://schemas.openxmlformats.org/presentationml/2006/main">
  <p:tag name="AS_UNIQUEID" val="18386"/>
</p:tagLst>
</file>

<file path=ppt/tags/tag318.xml><?xml version="1.0" encoding="utf-8"?>
<p:tagLst xmlns:p="http://schemas.openxmlformats.org/presentationml/2006/main">
  <p:tag name="AS_UNIQUEID" val="18387"/>
</p:tagLst>
</file>

<file path=ppt/tags/tag319.xml><?xml version="1.0" encoding="utf-8"?>
<p:tagLst xmlns:p="http://schemas.openxmlformats.org/presentationml/2006/main">
  <p:tag name="AS_UNIQUEID" val="18388"/>
</p:tagLst>
</file>

<file path=ppt/tags/tag32.xml><?xml version="1.0" encoding="utf-8"?>
<p:tagLst xmlns:p="http://schemas.openxmlformats.org/presentationml/2006/main">
  <p:tag name="AS_UNIQUEID" val="8733"/>
</p:tagLst>
</file>

<file path=ppt/tags/tag320.xml><?xml version="1.0" encoding="utf-8"?>
<p:tagLst xmlns:p="http://schemas.openxmlformats.org/presentationml/2006/main">
  <p:tag name="AS_UNIQUEID" val="18389"/>
</p:tagLst>
</file>

<file path=ppt/tags/tag321.xml><?xml version="1.0" encoding="utf-8"?>
<p:tagLst xmlns:p="http://schemas.openxmlformats.org/presentationml/2006/main">
  <p:tag name="AS_UNIQUEID" val="18390"/>
</p:tagLst>
</file>

<file path=ppt/tags/tag322.xml><?xml version="1.0" encoding="utf-8"?>
<p:tagLst xmlns:p="http://schemas.openxmlformats.org/presentationml/2006/main">
  <p:tag name="AS_UNIQUEID" val="18391"/>
</p:tagLst>
</file>

<file path=ppt/tags/tag323.xml><?xml version="1.0" encoding="utf-8"?>
<p:tagLst xmlns:p="http://schemas.openxmlformats.org/presentationml/2006/main">
  <p:tag name="AS_UNIQUEID" val="6662"/>
  <p:tag name="KSO_WM_UNIT_TABLE_BEAUTIFY" val="smartTable{92864b6c-1159-4901-8b98-8751f3c4a15f}"/>
  <p:tag name="TABLE_ENDDRAG_ORIGIN_RECT" val="905*397"/>
  <p:tag name="TABLE_ENDDRAG_RECT" val="31*104*905*397"/>
</p:tagLst>
</file>

<file path=ppt/tags/tag324.xml><?xml version="1.0" encoding="utf-8"?>
<p:tagLst xmlns:p="http://schemas.openxmlformats.org/presentationml/2006/main">
  <p:tag name="AS_UNIQUEID" val="7242"/>
</p:tagLst>
</file>

<file path=ppt/tags/tag325.xml><?xml version="1.0" encoding="utf-8"?>
<p:tagLst xmlns:p="http://schemas.openxmlformats.org/presentationml/2006/main">
  <p:tag name="AS_UNIQUEID" val="7243"/>
</p:tagLst>
</file>

<file path=ppt/tags/tag326.xml><?xml version="1.0" encoding="utf-8"?>
<p:tagLst xmlns:p="http://schemas.openxmlformats.org/presentationml/2006/main">
  <p:tag name="AS_UNIQUEID" val="7244"/>
</p:tagLst>
</file>

<file path=ppt/tags/tag327.xml><?xml version="1.0" encoding="utf-8"?>
<p:tagLst xmlns:p="http://schemas.openxmlformats.org/presentationml/2006/main">
  <p:tag name="AS_UNIQUEID" val="7245"/>
</p:tagLst>
</file>

<file path=ppt/tags/tag328.xml><?xml version="1.0" encoding="utf-8"?>
<p:tagLst xmlns:p="http://schemas.openxmlformats.org/presentationml/2006/main">
  <p:tag name="AS_UNIQUEID" val="7246"/>
</p:tagLst>
</file>

<file path=ppt/tags/tag329.xml><?xml version="1.0" encoding="utf-8"?>
<p:tagLst xmlns:p="http://schemas.openxmlformats.org/presentationml/2006/main">
  <p:tag name="AS_UNIQUEID" val="605"/>
</p:tagLst>
</file>

<file path=ppt/tags/tag33.xml><?xml version="1.0" encoding="utf-8"?>
<p:tagLst xmlns:p="http://schemas.openxmlformats.org/presentationml/2006/main">
  <p:tag name="AS_UNIQUEID" val="8734"/>
</p:tagLst>
</file>

<file path=ppt/tags/tag330.xml><?xml version="1.0" encoding="utf-8"?>
<p:tagLst xmlns:p="http://schemas.openxmlformats.org/presentationml/2006/main">
  <p:tag name="AS_UNIQUEID" val="222"/>
</p:tagLst>
</file>

<file path=ppt/tags/tag331.xml><?xml version="1.0" encoding="utf-8"?>
<p:tagLst xmlns:p="http://schemas.openxmlformats.org/presentationml/2006/main">
  <p:tag name="AS_UNIQUEID" val="2259"/>
</p:tagLst>
</file>

<file path=ppt/tags/tag332.xml><?xml version="1.0" encoding="utf-8"?>
<p:tagLst xmlns:p="http://schemas.openxmlformats.org/presentationml/2006/main">
  <p:tag name="AS_UNIQUEID" val="8092"/>
</p:tagLst>
</file>

<file path=ppt/tags/tag333.xml><?xml version="1.0" encoding="utf-8"?>
<p:tagLst xmlns:p="http://schemas.openxmlformats.org/presentationml/2006/main">
  <p:tag name="AS_UNIQUEID" val="6766"/>
</p:tagLst>
</file>

<file path=ppt/tags/tag334.xml><?xml version="1.0" encoding="utf-8"?>
<p:tagLst xmlns:p="http://schemas.openxmlformats.org/presentationml/2006/main">
  <p:tag name="AS_UNIQUEID" val="6767"/>
</p:tagLst>
</file>

<file path=ppt/tags/tag335.xml><?xml version="1.0" encoding="utf-8"?>
<p:tagLst xmlns:p="http://schemas.openxmlformats.org/presentationml/2006/main">
  <p:tag name="AS_UNIQUEID" val="6768"/>
</p:tagLst>
</file>

<file path=ppt/tags/tag336.xml><?xml version="1.0" encoding="utf-8"?>
<p:tagLst xmlns:p="http://schemas.openxmlformats.org/presentationml/2006/main">
  <p:tag name="AS_UNIQUEID" val="6769"/>
</p:tagLst>
</file>

<file path=ppt/tags/tag337.xml><?xml version="1.0" encoding="utf-8"?>
<p:tagLst xmlns:p="http://schemas.openxmlformats.org/presentationml/2006/main">
  <p:tag name="AS_UNIQUEID" val="6770"/>
</p:tagLst>
</file>

<file path=ppt/tags/tag338.xml><?xml version="1.0" encoding="utf-8"?>
<p:tagLst xmlns:p="http://schemas.openxmlformats.org/presentationml/2006/main">
  <p:tag name="AS_UNIQUEID" val="6771"/>
</p:tagLst>
</file>

<file path=ppt/tags/tag339.xml><?xml version="1.0" encoding="utf-8"?>
<p:tagLst xmlns:p="http://schemas.openxmlformats.org/presentationml/2006/main">
  <p:tag name="AS_UNIQUEID" val="6772"/>
</p:tagLst>
</file>

<file path=ppt/tags/tag34.xml><?xml version="1.0" encoding="utf-8"?>
<p:tagLst xmlns:p="http://schemas.openxmlformats.org/presentationml/2006/main">
  <p:tag name="AS_UNIQUEID" val="8736"/>
</p:tagLst>
</file>

<file path=ppt/tags/tag340.xml><?xml version="1.0" encoding="utf-8"?>
<p:tagLst xmlns:p="http://schemas.openxmlformats.org/presentationml/2006/main">
  <p:tag name="AS_UNIQUEID" val="6773"/>
</p:tagLst>
</file>

<file path=ppt/tags/tag341.xml><?xml version="1.0" encoding="utf-8"?>
<p:tagLst xmlns:p="http://schemas.openxmlformats.org/presentationml/2006/main">
  <p:tag name="AS_UNIQUEID" val="6774"/>
</p:tagLst>
</file>

<file path=ppt/tags/tag342.xml><?xml version="1.0" encoding="utf-8"?>
<p:tagLst xmlns:p="http://schemas.openxmlformats.org/presentationml/2006/main">
  <p:tag name="AS_UNIQUEID" val="6775"/>
</p:tagLst>
</file>

<file path=ppt/tags/tag343.xml><?xml version="1.0" encoding="utf-8"?>
<p:tagLst xmlns:p="http://schemas.openxmlformats.org/presentationml/2006/main">
  <p:tag name="AS_UNIQUEID" val="6776"/>
</p:tagLst>
</file>

<file path=ppt/tags/tag344.xml><?xml version="1.0" encoding="utf-8"?>
<p:tagLst xmlns:p="http://schemas.openxmlformats.org/presentationml/2006/main">
  <p:tag name="AS_UNIQUEID" val="6777"/>
</p:tagLst>
</file>

<file path=ppt/tags/tag345.xml><?xml version="1.0" encoding="utf-8"?>
<p:tagLst xmlns:p="http://schemas.openxmlformats.org/presentationml/2006/main">
  <p:tag name="AS_UNIQUEID" val="6778"/>
</p:tagLst>
</file>

<file path=ppt/tags/tag346.xml><?xml version="1.0" encoding="utf-8"?>
<p:tagLst xmlns:p="http://schemas.openxmlformats.org/presentationml/2006/main">
  <p:tag name="AS_UNIQUEID" val="6779"/>
</p:tagLst>
</file>

<file path=ppt/tags/tag347.xml><?xml version="1.0" encoding="utf-8"?>
<p:tagLst xmlns:p="http://schemas.openxmlformats.org/presentationml/2006/main">
  <p:tag name="AS_UNIQUEID" val="6780"/>
</p:tagLst>
</file>

<file path=ppt/tags/tag348.xml><?xml version="1.0" encoding="utf-8"?>
<p:tagLst xmlns:p="http://schemas.openxmlformats.org/presentationml/2006/main">
  <p:tag name="AS_UNIQUEID" val="6781"/>
</p:tagLst>
</file>

<file path=ppt/tags/tag349.xml><?xml version="1.0" encoding="utf-8"?>
<p:tagLst xmlns:p="http://schemas.openxmlformats.org/presentationml/2006/main">
  <p:tag name="AS_UNIQUEID" val="6782"/>
</p:tagLst>
</file>

<file path=ppt/tags/tag35.xml><?xml version="1.0" encoding="utf-8"?>
<p:tagLst xmlns:p="http://schemas.openxmlformats.org/presentationml/2006/main">
  <p:tag name="AS_UNIQUEID" val="8737"/>
</p:tagLst>
</file>

<file path=ppt/tags/tag350.xml><?xml version="1.0" encoding="utf-8"?>
<p:tagLst xmlns:p="http://schemas.openxmlformats.org/presentationml/2006/main">
  <p:tag name="AS_UNIQUEID" val="6783"/>
</p:tagLst>
</file>

<file path=ppt/tags/tag351.xml><?xml version="1.0" encoding="utf-8"?>
<p:tagLst xmlns:p="http://schemas.openxmlformats.org/presentationml/2006/main">
  <p:tag name="AS_UNIQUEID" val="6784"/>
</p:tagLst>
</file>

<file path=ppt/tags/tag352.xml><?xml version="1.0" encoding="utf-8"?>
<p:tagLst xmlns:p="http://schemas.openxmlformats.org/presentationml/2006/main">
  <p:tag name="AS_UNIQUEID" val="6785"/>
</p:tagLst>
</file>

<file path=ppt/tags/tag353.xml><?xml version="1.0" encoding="utf-8"?>
<p:tagLst xmlns:p="http://schemas.openxmlformats.org/presentationml/2006/main">
  <p:tag name="AS_UNIQUEID" val="8692"/>
</p:tagLst>
</file>

<file path=ppt/tags/tag354.xml><?xml version="1.0" encoding="utf-8"?>
<p:tagLst xmlns:p="http://schemas.openxmlformats.org/presentationml/2006/main">
  <p:tag name="AS_UNIQUEID" val="8695"/>
</p:tagLst>
</file>

<file path=ppt/tags/tag355.xml><?xml version="1.0" encoding="utf-8"?>
<p:tagLst xmlns:p="http://schemas.openxmlformats.org/presentationml/2006/main">
  <p:tag name="AS_UNIQUEID" val="8530"/>
</p:tagLst>
</file>

<file path=ppt/tags/tag356.xml><?xml version="1.0" encoding="utf-8"?>
<p:tagLst xmlns:p="http://schemas.openxmlformats.org/presentationml/2006/main">
  <p:tag name="AS_UNIQUEID" val="8531"/>
</p:tagLst>
</file>

<file path=ppt/tags/tag357.xml><?xml version="1.0" encoding="utf-8"?>
<p:tagLst xmlns:p="http://schemas.openxmlformats.org/presentationml/2006/main">
  <p:tag name="KSO_WM_BEAUTIFY_FLAG" val="#wm#"/>
  <p:tag name="KSO_WM_TEMPLATE_CATEGORY" val="custom"/>
  <p:tag name="KSO_WM_TEMPLATE_INDEX" val="20205176"/>
</p:tagLst>
</file>

<file path=ppt/tags/tag358.xml><?xml version="1.0" encoding="utf-8"?>
<p:tagLst xmlns:p="http://schemas.openxmlformats.org/presentationml/2006/main">
  <p:tag name="AS_UNIQUEID" val="18476"/>
</p:tagLst>
</file>

<file path=ppt/tags/tag359.xml><?xml version="1.0" encoding="utf-8"?>
<p:tagLst xmlns:p="http://schemas.openxmlformats.org/presentationml/2006/main">
  <p:tag name="AS_UNIQUEID" val="18477"/>
</p:tagLst>
</file>

<file path=ppt/tags/tag36.xml><?xml version="1.0" encoding="utf-8"?>
<p:tagLst xmlns:p="http://schemas.openxmlformats.org/presentationml/2006/main">
  <p:tag name="AS_UNIQUEID" val="8738"/>
</p:tagLst>
</file>

<file path=ppt/tags/tag360.xml><?xml version="1.0" encoding="utf-8"?>
<p:tagLst xmlns:p="http://schemas.openxmlformats.org/presentationml/2006/main">
  <p:tag name="AS_UNIQUEID" val="18479"/>
</p:tagLst>
</file>

<file path=ppt/tags/tag361.xml><?xml version="1.0" encoding="utf-8"?>
<p:tagLst xmlns:p="http://schemas.openxmlformats.org/presentationml/2006/main">
  <p:tag name="AS_UNIQUEID" val="18480"/>
</p:tagLst>
</file>

<file path=ppt/tags/tag362.xml><?xml version="1.0" encoding="utf-8"?>
<p:tagLst xmlns:p="http://schemas.openxmlformats.org/presentationml/2006/main">
  <p:tag name="AS_UNIQUEID" val="18481"/>
</p:tagLst>
</file>

<file path=ppt/tags/tag363.xml><?xml version="1.0" encoding="utf-8"?>
<p:tagLst xmlns:p="http://schemas.openxmlformats.org/presentationml/2006/main">
  <p:tag name="AS_UNIQUEID" val="18482"/>
</p:tagLst>
</file>

<file path=ppt/tags/tag364.xml><?xml version="1.0" encoding="utf-8"?>
<p:tagLst xmlns:p="http://schemas.openxmlformats.org/presentationml/2006/main">
  <p:tag name="AS_UNIQUEID" val="18483"/>
</p:tagLst>
</file>

<file path=ppt/tags/tag365.xml><?xml version="1.0" encoding="utf-8"?>
<p:tagLst xmlns:p="http://schemas.openxmlformats.org/presentationml/2006/main">
  <p:tag name="AS_UNIQUEID" val="18484"/>
</p:tagLst>
</file>

<file path=ppt/tags/tag366.xml><?xml version="1.0" encoding="utf-8"?>
<p:tagLst xmlns:p="http://schemas.openxmlformats.org/presentationml/2006/main">
  <p:tag name="AS_UNIQUEID" val="18496"/>
</p:tagLst>
</file>

<file path=ppt/tags/tag367.xml><?xml version="1.0" encoding="utf-8"?>
<p:tagLst xmlns:p="http://schemas.openxmlformats.org/presentationml/2006/main">
  <p:tag name="AS_UNIQUEID" val="18497"/>
</p:tagLst>
</file>

<file path=ppt/tags/tag368.xml><?xml version="1.0" encoding="utf-8"?>
<p:tagLst xmlns:p="http://schemas.openxmlformats.org/presentationml/2006/main">
  <p:tag name="AS_UNIQUEID" val="18499"/>
</p:tagLst>
</file>

<file path=ppt/tags/tag369.xml><?xml version="1.0" encoding="utf-8"?>
<p:tagLst xmlns:p="http://schemas.openxmlformats.org/presentationml/2006/main">
  <p:tag name="AS_UNIQUEID" val="18500"/>
</p:tagLst>
</file>

<file path=ppt/tags/tag37.xml><?xml version="1.0" encoding="utf-8"?>
<p:tagLst xmlns:p="http://schemas.openxmlformats.org/presentationml/2006/main">
  <p:tag name="AS_UNIQUEID" val="8740"/>
</p:tagLst>
</file>

<file path=ppt/tags/tag370.xml><?xml version="1.0" encoding="utf-8"?>
<p:tagLst xmlns:p="http://schemas.openxmlformats.org/presentationml/2006/main">
  <p:tag name="AS_UNIQUEID" val="18501"/>
</p:tagLst>
</file>

<file path=ppt/tags/tag371.xml><?xml version="1.0" encoding="utf-8"?>
<p:tagLst xmlns:p="http://schemas.openxmlformats.org/presentationml/2006/main">
  <p:tag name="AS_UNIQUEID" val="18502"/>
</p:tagLst>
</file>

<file path=ppt/tags/tag372.xml><?xml version="1.0" encoding="utf-8"?>
<p:tagLst xmlns:p="http://schemas.openxmlformats.org/presentationml/2006/main">
  <p:tag name="AS_UNIQUEID" val="18503"/>
</p:tagLst>
</file>

<file path=ppt/tags/tag373.xml><?xml version="1.0" encoding="utf-8"?>
<p:tagLst xmlns:p="http://schemas.openxmlformats.org/presentationml/2006/main">
  <p:tag name="AS_UNIQUEID" val="18504"/>
</p:tagLst>
</file>

<file path=ppt/tags/tag374.xml><?xml version="1.0" encoding="utf-8"?>
<p:tagLst xmlns:p="http://schemas.openxmlformats.org/presentationml/2006/main">
  <p:tag name="AS_UNIQUEID" val="8542"/>
</p:tagLst>
</file>

<file path=ppt/tags/tag375.xml><?xml version="1.0" encoding="utf-8"?>
<p:tagLst xmlns:p="http://schemas.openxmlformats.org/presentationml/2006/main">
  <p:tag name="AS_UNIQUEID" val="8543"/>
</p:tagLst>
</file>

<file path=ppt/tags/tag376.xml><?xml version="1.0" encoding="utf-8"?>
<p:tagLst xmlns:p="http://schemas.openxmlformats.org/presentationml/2006/main">
  <p:tag name="KSO_WM_BEAUTIFY_FLAG" val="#wm#"/>
  <p:tag name="KSO_WM_TEMPLATE_CATEGORY" val="custom"/>
  <p:tag name="KSO_WM_TEMPLATE_INDEX" val="20205176"/>
</p:tagLst>
</file>

<file path=ppt/tags/tag377.xml><?xml version="1.0" encoding="utf-8"?>
<p:tagLst xmlns:p="http://schemas.openxmlformats.org/presentationml/2006/main">
  <p:tag name="AS_UNIQUEID" val="8775"/>
</p:tagLst>
</file>

<file path=ppt/tags/tag378.xml><?xml version="1.0" encoding="utf-8"?>
<p:tagLst xmlns:p="http://schemas.openxmlformats.org/presentationml/2006/main">
  <p:tag name="AS_UNIQUEID" val="8776"/>
</p:tagLst>
</file>

<file path=ppt/tags/tag379.xml><?xml version="1.0" encoding="utf-8"?>
<p:tagLst xmlns:p="http://schemas.openxmlformats.org/presentationml/2006/main">
  <p:tag name="AS_UNIQUEID" val="8777"/>
</p:tagLst>
</file>

<file path=ppt/tags/tag38.xml><?xml version="1.0" encoding="utf-8"?>
<p:tagLst xmlns:p="http://schemas.openxmlformats.org/presentationml/2006/main">
  <p:tag name="AS_UNIQUEID" val="8741"/>
</p:tagLst>
</file>

<file path=ppt/tags/tag380.xml><?xml version="1.0" encoding="utf-8"?>
<p:tagLst xmlns:p="http://schemas.openxmlformats.org/presentationml/2006/main">
  <p:tag name="AS_UNIQUEID" val="8778"/>
</p:tagLst>
</file>

<file path=ppt/tags/tag381.xml><?xml version="1.0" encoding="utf-8"?>
<p:tagLst xmlns:p="http://schemas.openxmlformats.org/presentationml/2006/main">
  <p:tag name="AS_UNIQUEID" val="8779"/>
</p:tagLst>
</file>

<file path=ppt/tags/tag382.xml><?xml version="1.0" encoding="utf-8"?>
<p:tagLst xmlns:p="http://schemas.openxmlformats.org/presentationml/2006/main">
  <p:tag name="AS_UNIQUEID" val="8780"/>
</p:tagLst>
</file>

<file path=ppt/tags/tag383.xml><?xml version="1.0" encoding="utf-8"?>
<p:tagLst xmlns:p="http://schemas.openxmlformats.org/presentationml/2006/main">
  <p:tag name="AS_OS" val="Unix 3.10 unknown"/>
  <p:tag name="AS_RELEASE_DATE" val="2023.03.31"/>
  <p:tag name="AS_TITLE" val="Aspose.Slides for Java"/>
  <p:tag name="AS_VERSION" val="23.3"/>
  <p:tag name="COMMONDATA" val="eyJoZGlkIjoiMGQxYzA1MWRlNDVlYmYyMzc5ODU2OTljMTdjNGExMjkifQ=="/>
  <p:tag name="KSO_WPP_MARK_KEY" val="16690ea0-670a-436b-ae18-d1795902aa9e"/>
  <p:tag name="commondata" val="eyJoZGlkIjoiMzhjOWYwNzczNDcwZDk2ZDE1ZTk0MDIwYjQyMWFlNjcifQ=="/>
</p:tagLst>
</file>

<file path=ppt/tags/tag39.xml><?xml version="1.0" encoding="utf-8"?>
<p:tagLst xmlns:p="http://schemas.openxmlformats.org/presentationml/2006/main">
  <p:tag name="AS_UNIQUEID" val="8742"/>
</p:tagLst>
</file>

<file path=ppt/tags/tag4.xml><?xml version="1.0" encoding="utf-8"?>
<p:tagLst xmlns:p="http://schemas.openxmlformats.org/presentationml/2006/main">
  <p:tag name="AS_UNIQUEID" val="8700"/>
</p:tagLst>
</file>

<file path=ppt/tags/tag40.xml><?xml version="1.0" encoding="utf-8"?>
<p:tagLst xmlns:p="http://schemas.openxmlformats.org/presentationml/2006/main">
  <p:tag name="AS_UNIQUEID" val="8743"/>
</p:tagLst>
</file>

<file path=ppt/tags/tag41.xml><?xml version="1.0" encoding="utf-8"?>
<p:tagLst xmlns:p="http://schemas.openxmlformats.org/presentationml/2006/main">
  <p:tag name="AS_UNIQUEID" val="8744"/>
</p:tagLst>
</file>

<file path=ppt/tags/tag42.xml><?xml version="1.0" encoding="utf-8"?>
<p:tagLst xmlns:p="http://schemas.openxmlformats.org/presentationml/2006/main">
  <p:tag name="AS_UNIQUEID" val="8745"/>
</p:tagLst>
</file>

<file path=ppt/tags/tag43.xml><?xml version="1.0" encoding="utf-8"?>
<p:tagLst xmlns:p="http://schemas.openxmlformats.org/presentationml/2006/main">
  <p:tag name="AS_UNIQUEID" val="8747"/>
</p:tagLst>
</file>

<file path=ppt/tags/tag44.xml><?xml version="1.0" encoding="utf-8"?>
<p:tagLst xmlns:p="http://schemas.openxmlformats.org/presentationml/2006/main">
  <p:tag name="AS_UNIQUEID" val="8748"/>
</p:tagLst>
</file>

<file path=ppt/tags/tag45.xml><?xml version="1.0" encoding="utf-8"?>
<p:tagLst xmlns:p="http://schemas.openxmlformats.org/presentationml/2006/main">
  <p:tag name="AS_UNIQUEID" val="8749"/>
</p:tagLst>
</file>

<file path=ppt/tags/tag46.xml><?xml version="1.0" encoding="utf-8"?>
<p:tagLst xmlns:p="http://schemas.openxmlformats.org/presentationml/2006/main">
  <p:tag name="AS_UNIQUEID" val="8750"/>
</p:tagLst>
</file>

<file path=ppt/tags/tag47.xml><?xml version="1.0" encoding="utf-8"?>
<p:tagLst xmlns:p="http://schemas.openxmlformats.org/presentationml/2006/main">
  <p:tag name="AS_UNIQUEID" val="8751"/>
</p:tagLst>
</file>

<file path=ppt/tags/tag48.xml><?xml version="1.0" encoding="utf-8"?>
<p:tagLst xmlns:p="http://schemas.openxmlformats.org/presentationml/2006/main">
  <p:tag name="AS_UNIQUEID" val="8752"/>
</p:tagLst>
</file>

<file path=ppt/tags/tag49.xml><?xml version="1.0" encoding="utf-8"?>
<p:tagLst xmlns:p="http://schemas.openxmlformats.org/presentationml/2006/main">
  <p:tag name="AS_UNIQUEID" val="8754"/>
</p:tagLst>
</file>

<file path=ppt/tags/tag5.xml><?xml version="1.0" encoding="utf-8"?>
<p:tagLst xmlns:p="http://schemas.openxmlformats.org/presentationml/2006/main">
  <p:tag name="AS_UNIQUEID" val="8701"/>
</p:tagLst>
</file>

<file path=ppt/tags/tag50.xml><?xml version="1.0" encoding="utf-8"?>
<p:tagLst xmlns:p="http://schemas.openxmlformats.org/presentationml/2006/main">
  <p:tag name="AS_UNIQUEID" val="8755"/>
</p:tagLst>
</file>

<file path=ppt/tags/tag51.xml><?xml version="1.0" encoding="utf-8"?>
<p:tagLst xmlns:p="http://schemas.openxmlformats.org/presentationml/2006/main">
  <p:tag name="AS_UNIQUEID" val="8756"/>
</p:tagLst>
</file>

<file path=ppt/tags/tag52.xml><?xml version="1.0" encoding="utf-8"?>
<p:tagLst xmlns:p="http://schemas.openxmlformats.org/presentationml/2006/main">
  <p:tag name="AS_UNIQUEID" val="8757"/>
</p:tagLst>
</file>

<file path=ppt/tags/tag53.xml><?xml version="1.0" encoding="utf-8"?>
<p:tagLst xmlns:p="http://schemas.openxmlformats.org/presentationml/2006/main">
  <p:tag name="AS_UNIQUEID" val="8758"/>
</p:tagLst>
</file>

<file path=ppt/tags/tag54.xml><?xml version="1.0" encoding="utf-8"?>
<p:tagLst xmlns:p="http://schemas.openxmlformats.org/presentationml/2006/main">
  <p:tag name="AS_UNIQUEID" val="8760"/>
</p:tagLst>
</file>

<file path=ppt/tags/tag55.xml><?xml version="1.0" encoding="utf-8"?>
<p:tagLst xmlns:p="http://schemas.openxmlformats.org/presentationml/2006/main">
  <p:tag name="AS_UNIQUEID" val="8761"/>
</p:tagLst>
</file>

<file path=ppt/tags/tag56.xml><?xml version="1.0" encoding="utf-8"?>
<p:tagLst xmlns:p="http://schemas.openxmlformats.org/presentationml/2006/main">
  <p:tag name="AS_UNIQUEID" val="8762"/>
</p:tagLst>
</file>

<file path=ppt/tags/tag57.xml><?xml version="1.0" encoding="utf-8"?>
<p:tagLst xmlns:p="http://schemas.openxmlformats.org/presentationml/2006/main">
  <p:tag name="AS_UNIQUEID" val="8763"/>
</p:tagLst>
</file>

<file path=ppt/tags/tag58.xml><?xml version="1.0" encoding="utf-8"?>
<p:tagLst xmlns:p="http://schemas.openxmlformats.org/presentationml/2006/main">
  <p:tag name="AS_UNIQUEID" val="8764"/>
</p:tagLst>
</file>

<file path=ppt/tags/tag59.xml><?xml version="1.0" encoding="utf-8"?>
<p:tagLst xmlns:p="http://schemas.openxmlformats.org/presentationml/2006/main">
  <p:tag name="AS_UNIQUEID" val="172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p="http://schemas.openxmlformats.org/presentationml/2006/main">
  <p:tag name="AS_UNIQUEID" val="8703"/>
</p:tagLst>
</file>

<file path=ppt/tags/tag60.xml><?xml version="1.0" encoding="utf-8"?>
<p:tagLst xmlns:p="http://schemas.openxmlformats.org/presentationml/2006/main">
  <p:tag name="AS_UNIQUEID" val="172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p="http://schemas.openxmlformats.org/presentationml/2006/main">
  <p:tag name="AS_UNIQUEID" val="172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p="http://schemas.openxmlformats.org/presentationml/2006/main">
  <p:tag name="AS_UNIQUEID" val="172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p="http://schemas.openxmlformats.org/presentationml/2006/main">
  <p:tag name="AS_UNIQUEID" val="172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1960"/>
</p:tagLst>
</file>

<file path=ppt/tags/tag65.xml><?xml version="1.0" encoding="utf-8"?>
<p:tagLst xmlns:p="http://schemas.openxmlformats.org/presentationml/2006/main">
  <p:tag name="AS_UNIQUEID" val="1961"/>
</p:tagLst>
</file>

<file path=ppt/tags/tag66.xml><?xml version="1.0" encoding="utf-8"?>
<p:tagLst xmlns:p="http://schemas.openxmlformats.org/presentationml/2006/main">
  <p:tag name="AS_UNIQUEID" val="171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171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172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9.xml><?xml version="1.0" encoding="utf-8"?>
<p:tagLst xmlns:p="http://schemas.openxmlformats.org/presentationml/2006/main">
  <p:tag name="AS_UNIQUEID" val="3916"/>
</p:tagLst>
</file>

<file path=ppt/tags/tag7.xml><?xml version="1.0" encoding="utf-8"?>
<p:tagLst xmlns:p="http://schemas.openxmlformats.org/presentationml/2006/main">
  <p:tag name="AS_UNIQUEID" val="8704"/>
</p:tagLst>
</file>

<file path=ppt/tags/tag70.xml><?xml version="1.0" encoding="utf-8"?>
<p:tagLst xmlns:p="http://schemas.openxmlformats.org/presentationml/2006/main">
  <p:tag name="AS_UNIQUEID" val="3917"/>
</p:tagLst>
</file>

<file path=ppt/tags/tag71.xml><?xml version="1.0" encoding="utf-8"?>
<p:tagLst xmlns:p="http://schemas.openxmlformats.org/presentationml/2006/main">
  <p:tag name="AS_UNIQUEID" val="3918"/>
</p:tagLst>
</file>

<file path=ppt/tags/tag72.xml><?xml version="1.0" encoding="utf-8"?>
<p:tagLst xmlns:p="http://schemas.openxmlformats.org/presentationml/2006/main">
  <p:tag name="AS_UNIQUEID" val="8768"/>
</p:tagLst>
</file>

<file path=ppt/tags/tag73.xml><?xml version="1.0" encoding="utf-8"?>
<p:tagLst xmlns:p="http://schemas.openxmlformats.org/presentationml/2006/main">
  <p:tag name="AS_UNIQUEID" val="8769"/>
</p:tagLst>
</file>

<file path=ppt/tags/tag74.xml><?xml version="1.0" encoding="utf-8"?>
<p:tagLst xmlns:p="http://schemas.openxmlformats.org/presentationml/2006/main">
  <p:tag name="AS_UNIQUEID" val="8770"/>
</p:tagLst>
</file>

<file path=ppt/tags/tag75.xml><?xml version="1.0" encoding="utf-8"?>
<p:tagLst xmlns:p="http://schemas.openxmlformats.org/presentationml/2006/main">
  <p:tag name="AS_UNIQUEID" val="8771"/>
</p:tagLst>
</file>

<file path=ppt/tags/tag76.xml><?xml version="1.0" encoding="utf-8"?>
<p:tagLst xmlns:p="http://schemas.openxmlformats.org/presentationml/2006/main">
  <p:tag name="AS_UNIQUEID" val="8772"/>
</p:tagLst>
</file>

<file path=ppt/tags/tag77.xml><?xml version="1.0" encoding="utf-8"?>
<p:tagLst xmlns:p="http://schemas.openxmlformats.org/presentationml/2006/main">
  <p:tag name="AS_UNIQUEID" val="8773"/>
</p:tagLst>
</file>

<file path=ppt/tags/tag78.xml><?xml version="1.0" encoding="utf-8"?>
<p:tagLst xmlns:p="http://schemas.openxmlformats.org/presentationml/2006/main">
  <p:tag name="AS_UNIQUEID" val="1519"/>
</p:tagLst>
</file>

<file path=ppt/tags/tag79.xml><?xml version="1.0" encoding="utf-8"?>
<p:tagLst xmlns:p="http://schemas.openxmlformats.org/presentationml/2006/main">
  <p:tag name="KSO_WM_BEAUTIFY_FLAG" val="#wm#"/>
  <p:tag name="KSO_WM_SPECIAL_SOURCE" val="bdnull"/>
  <p:tag name="KSO_WM_TEMPLATE_CATEGORY" val="diagram"/>
  <p:tag name="KSO_WM_TEMPLATE_INDEX" val="20202629"/>
</p:tagLst>
</file>

<file path=ppt/tags/tag8.xml><?xml version="1.0" encoding="utf-8"?>
<p:tagLst xmlns:p="http://schemas.openxmlformats.org/presentationml/2006/main">
  <p:tag name="AS_UNIQUEID" val="8705"/>
</p:tagLst>
</file>

<file path=ppt/tags/tag80.xml><?xml version="1.0" encoding="utf-8"?>
<p:tagLst xmlns:p="http://schemas.openxmlformats.org/presentationml/2006/main">
  <p:tag name="AS_UNIQUEID" val="1999"/>
</p:tagLst>
</file>

<file path=ppt/tags/tag81.xml><?xml version="1.0" encoding="utf-8"?>
<p:tagLst xmlns:p="http://schemas.openxmlformats.org/presentationml/2006/main">
  <p:tag name="AS_UNIQUEID" val="2000"/>
</p:tagLst>
</file>

<file path=ppt/tags/tag82.xml><?xml version="1.0" encoding="utf-8"?>
<p:tagLst xmlns:p="http://schemas.openxmlformats.org/presentationml/2006/main">
  <p:tag name="AS_UNIQUEID" val="2001"/>
</p:tagLst>
</file>

<file path=ppt/tags/tag83.xml><?xml version="1.0" encoding="utf-8"?>
<p:tagLst xmlns:p="http://schemas.openxmlformats.org/presentationml/2006/main">
  <p:tag name="AS_UNIQUEID" val="2269"/>
</p:tagLst>
</file>

<file path=ppt/tags/tag84.xml><?xml version="1.0" encoding="utf-8"?>
<p:tagLst xmlns:p="http://schemas.openxmlformats.org/presentationml/2006/main">
  <p:tag name="AS_UNIQUEID" val="2270"/>
</p:tagLst>
</file>

<file path=ppt/tags/tag85.xml><?xml version="1.0" encoding="utf-8"?>
<p:tagLst xmlns:p="http://schemas.openxmlformats.org/presentationml/2006/main">
  <p:tag name="AS_UNIQUEID" val="2271"/>
</p:tagLst>
</file>

<file path=ppt/tags/tag86.xml><?xml version="1.0" encoding="utf-8"?>
<p:tagLst xmlns:p="http://schemas.openxmlformats.org/presentationml/2006/main">
  <p:tag name="AS_UNIQUEID" val="2272"/>
</p:tagLst>
</file>

<file path=ppt/tags/tag87.xml><?xml version="1.0" encoding="utf-8"?>
<p:tagLst xmlns:p="http://schemas.openxmlformats.org/presentationml/2006/main">
  <p:tag name="AS_UNIQUEID" val="2273"/>
</p:tagLst>
</file>

<file path=ppt/tags/tag88.xml><?xml version="1.0" encoding="utf-8"?>
<p:tagLst xmlns:p="http://schemas.openxmlformats.org/presentationml/2006/main">
  <p:tag name="AS_UNIQUEID" val="2274"/>
</p:tagLst>
</file>

<file path=ppt/tags/tag89.xml><?xml version="1.0" encoding="utf-8"?>
<p:tagLst xmlns:p="http://schemas.openxmlformats.org/presentationml/2006/main">
  <p:tag name="AS_UNIQUEID" val="2275"/>
</p:tagLst>
</file>

<file path=ppt/tags/tag9.xml><?xml version="1.0" encoding="utf-8"?>
<p:tagLst xmlns:p="http://schemas.openxmlformats.org/presentationml/2006/main">
  <p:tag name="AS_UNIQUEID" val="8706"/>
</p:tagLst>
</file>

<file path=ppt/tags/tag90.xml><?xml version="1.0" encoding="utf-8"?>
<p:tagLst xmlns:p="http://schemas.openxmlformats.org/presentationml/2006/main">
  <p:tag name="AS_UNIQUEID" val="2276"/>
</p:tagLst>
</file>

<file path=ppt/tags/tag91.xml><?xml version="1.0" encoding="utf-8"?>
<p:tagLst xmlns:p="http://schemas.openxmlformats.org/presentationml/2006/main">
  <p:tag name="AS_UNIQUEID" val="2277"/>
</p:tagLst>
</file>

<file path=ppt/tags/tag92.xml><?xml version="1.0" encoding="utf-8"?>
<p:tagLst xmlns:p="http://schemas.openxmlformats.org/presentationml/2006/main">
  <p:tag name="AS_UNIQUEID" val="2278"/>
</p:tagLst>
</file>

<file path=ppt/tags/tag93.xml><?xml version="1.0" encoding="utf-8"?>
<p:tagLst xmlns:p="http://schemas.openxmlformats.org/presentationml/2006/main">
  <p:tag name="AS_UNIQUEID" val="431"/>
</p:tagLst>
</file>

<file path=ppt/tags/tag94.xml><?xml version="1.0" encoding="utf-8"?>
<p:tagLst xmlns:p="http://schemas.openxmlformats.org/presentationml/2006/main">
  <p:tag name="KSO_WM_BEAUTIFY_FLAG" val="#wm#"/>
  <p:tag name="KSO_WM_TEMPLATE_CATEGORY" val="custom"/>
  <p:tag name="KSO_WM_TEMPLATE_INDEX" val="20202810"/>
</p:tagLst>
</file>

<file path=ppt/tags/tag95.xml><?xml version="1.0" encoding="utf-8"?>
<p:tagLst xmlns:p="http://schemas.openxmlformats.org/presentationml/2006/main">
  <p:tag name="AS_UNIQUEID" val="8376"/>
</p:tagLst>
</file>

<file path=ppt/tags/tag96.xml><?xml version="1.0" encoding="utf-8"?>
<p:tagLst xmlns:p="http://schemas.openxmlformats.org/presentationml/2006/main">
  <p:tag name="AS_UNIQUEID" val="8377"/>
</p:tagLst>
</file>

<file path=ppt/tags/tag97.xml><?xml version="1.0" encoding="utf-8"?>
<p:tagLst xmlns:p="http://schemas.openxmlformats.org/presentationml/2006/main">
  <p:tag name="AS_UNIQUEID" val="8378"/>
</p:tagLst>
</file>

<file path=ppt/tags/tag98.xml><?xml version="1.0" encoding="utf-8"?>
<p:tagLst xmlns:p="http://schemas.openxmlformats.org/presentationml/2006/main">
  <p:tag name="AS_UNIQUEID" val="8379"/>
</p:tagLst>
</file>

<file path=ppt/tags/tag99.xml><?xml version="1.0" encoding="utf-8"?>
<p:tagLst xmlns:p="http://schemas.openxmlformats.org/presentationml/2006/main">
  <p:tag name="AS_UNIQUEID" val="83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楷体"/>
        <a:cs typeface="Arial"/>
        <a:font script="Jpan" typeface="ＭＳ Ｐゴシック"/>
        <a:font script="Hang" typeface="맑은 고딕"/>
        <a:font script="Hans" typeface="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楷体"/>
        <a:cs typeface="Arial"/>
        <a:font script="Jpan" typeface="ＭＳ Ｐゴシック"/>
        <a:font script="Hang" typeface="맑은 고딕"/>
        <a:font script="Hans" typeface="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5962</Words>
  <Application>WPS 演示</Application>
  <PresentationFormat/>
  <Paragraphs>489</Paragraphs>
  <Slides>33</Slides>
  <Notes>6</Notes>
  <HiddenSlides>0</HiddenSlides>
  <MMClips>3</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33</vt:i4>
      </vt:variant>
    </vt:vector>
  </HeadingPairs>
  <TitlesOfParts>
    <vt:vector size="62" baseType="lpstr">
      <vt:lpstr>Arial</vt:lpstr>
      <vt:lpstr>宋体</vt:lpstr>
      <vt:lpstr>Wingdings</vt:lpstr>
      <vt:lpstr>楷体</vt:lpstr>
      <vt:lpstr>汉仪尚巍手书W</vt:lpstr>
      <vt:lpstr>隶书</vt:lpstr>
      <vt:lpstr>微软雅黑</vt:lpstr>
      <vt:lpstr>Helvetica</vt:lpstr>
      <vt:lpstr>字魂45号-冰宇雅宋</vt:lpstr>
      <vt:lpstr>Aparajita</vt:lpstr>
      <vt:lpstr>Arial</vt:lpstr>
      <vt:lpstr>华文楷体</vt:lpstr>
      <vt:lpstr>Times New Roman</vt:lpstr>
      <vt:lpstr>Calibri</vt:lpstr>
      <vt:lpstr>Arial Unicode MS</vt:lpstr>
      <vt:lpstr>方正清楷 简</vt:lpstr>
      <vt:lpstr>Calibri</vt:lpstr>
      <vt:lpstr>华文隶书</vt:lpstr>
      <vt:lpstr>华文琥珀</vt:lpstr>
      <vt:lpstr>方正小标宋简体</vt:lpstr>
      <vt:lpstr>方正宋黑简体</vt:lpstr>
      <vt:lpstr>方正粗黑宋简体</vt:lpstr>
      <vt:lpstr>Helvetica</vt:lpstr>
      <vt:lpstr>Wingdings</vt:lpstr>
      <vt:lpstr>Courier New</vt:lpstr>
      <vt:lpstr>等线</vt:lpstr>
      <vt:lpstr>Nirmala UI</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宏观调控最常用的经济手段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7</cp:revision>
  <cp:lastPrinted>2024-03-26T11:08:00Z</cp:lastPrinted>
  <dcterms:created xsi:type="dcterms:W3CDTF">2024-03-26T11:08:00Z</dcterms:created>
  <dcterms:modified xsi:type="dcterms:W3CDTF">2024-11-17T03:43:58Z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A8B5CAF5921E402D88DBC6C8CBAB9DE0_12</vt:lpwstr>
  </property>
  <property fmtid="{D5CDD505-2E9C-101B-9397-08002B2CF9AE}" pid="7" name="KSOProductBuildVer">
    <vt:lpwstr>2052-12.1.0.16388</vt:lpwstr>
  </property>
</Properties>
</file>