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78" r:id="rId3"/>
    <p:sldId id="259" r:id="rId4"/>
    <p:sldId id="281" r:id="rId5"/>
    <p:sldId id="285" r:id="rId6"/>
    <p:sldId id="286" r:id="rId7"/>
    <p:sldId id="261" r:id="rId8"/>
    <p:sldId id="296" r:id="rId9"/>
    <p:sldId id="295" r:id="rId10"/>
    <p:sldId id="262" r:id="rId11"/>
    <p:sldId id="282" r:id="rId12"/>
    <p:sldId id="297" r:id="rId13"/>
    <p:sldId id="292" r:id="rId14"/>
    <p:sldId id="302" r:id="rId15"/>
    <p:sldId id="300" r:id="rId16"/>
    <p:sldId id="304" r:id="rId17"/>
    <p:sldId id="301" r:id="rId18"/>
  </p:sldIdLst>
  <p:sldSz cx="12192000" cy="6858000"/>
  <p:notesSz cx="6858000" cy="9144000"/>
  <p:embeddedFontLst>
    <p:embeddedFont>
      <p:font typeface="楷体" panose="02010609060101010101" pitchFamily="49" charset="-122"/>
      <p:regular r:id="rId23"/>
    </p:embeddedFont>
    <p:embeddedFont>
      <p:font typeface="Arial Black" panose="020B0A04020102020204" pitchFamily="34" charset="0"/>
      <p:bold r:id="rId24"/>
    </p:embeddedFont>
    <p:embeddedFont>
      <p:font typeface="等线" panose="02010600030101010101" charset="-122"/>
      <p:regular r:id="rId25"/>
    </p:embeddedFont>
    <p:embeddedFont>
      <p:font typeface="等线 Light" panose="02010600030101010101" charset="-122"/>
      <p:regular r:id="rId26"/>
    </p:embeddedFont>
    <p:embeddedFont>
      <p:font typeface="标准粗黑" panose="02000503000000000000" charset="-122"/>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6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1.xml"/><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BCA56-03FC-4FEF-9618-601CFF09B25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757DC-A216-48E0-B774-2808B429BFC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0E11963-AB2A-4D18-AC78-8B20A4FD8A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4E6DBA-7988-4552-B6F6-9836267313F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11963-AB2A-4D18-AC78-8B20A4FD8A9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E6DBA-7988-4552-B6F6-9836267313F4}" type="slidenum">
              <a:rPr lang="zh-CN" altLang="en-US" smtClean="0"/>
            </a:fld>
            <a:endParaRPr lang="zh-CN" altLang="en-US"/>
          </a:p>
        </p:txBody>
      </p:sp>
      <p:pic>
        <p:nvPicPr>
          <p:cNvPr id="7" name="图片 1073743875" descr="学科网 zxxk.com"/>
          <p:cNvPicPr>
            <a:picLocks noChangeAspect="1"/>
          </p:cNvPicPr>
          <p:nvPr/>
        </p:nvPicPr>
        <p:blipFill>
          <a:blip r:embed="rId12"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96000"/>
            <a:lum/>
          </a:blip>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552449" y="3571875"/>
            <a:ext cx="9667875" cy="1323975"/>
          </a:xfrm>
          <a:prstGeom prst="rect">
            <a:avLst/>
          </a:prstGeom>
          <a:solidFill>
            <a:schemeClr val="bg2">
              <a:lumMod val="25000"/>
              <a:alpha val="33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形状 5"/>
          <p:cNvSpPr/>
          <p:nvPr/>
        </p:nvSpPr>
        <p:spPr>
          <a:xfrm>
            <a:off x="0" y="0"/>
            <a:ext cx="12192000" cy="6858000"/>
          </a:xfrm>
          <a:custGeom>
            <a:avLst/>
            <a:gdLst>
              <a:gd name="connsiteX0" fmla="*/ 12086492 w 12086492"/>
              <a:gd name="connsiteY0" fmla="*/ 1806034 h 6858000"/>
              <a:gd name="connsiteX1" fmla="*/ 12086492 w 12086492"/>
              <a:gd name="connsiteY1" fmla="*/ 5714977 h 6858000"/>
              <a:gd name="connsiteX2" fmla="*/ 10943469 w 12086492"/>
              <a:gd name="connsiteY2" fmla="*/ 6858000 h 6858000"/>
              <a:gd name="connsiteX3" fmla="*/ 7075532 w 12086492"/>
              <a:gd name="connsiteY3" fmla="*/ 6858000 h 6858000"/>
              <a:gd name="connsiteX4" fmla="*/ 7290171 w 12086492"/>
              <a:gd name="connsiteY4" fmla="*/ 6735314 h 6858000"/>
              <a:gd name="connsiteX5" fmla="*/ 7920829 w 12086492"/>
              <a:gd name="connsiteY5" fmla="*/ 6343337 h 6858000"/>
              <a:gd name="connsiteX6" fmla="*/ 12015105 w 12086492"/>
              <a:gd name="connsiteY6" fmla="*/ 1977406 h 6858000"/>
              <a:gd name="connsiteX7" fmla="*/ 1143023 w 12086492"/>
              <a:gd name="connsiteY7" fmla="*/ 0 h 6858000"/>
              <a:gd name="connsiteX8" fmla="*/ 4886520 w 12086492"/>
              <a:gd name="connsiteY8" fmla="*/ 0 h 6858000"/>
              <a:gd name="connsiteX9" fmla="*/ 4713480 w 12086492"/>
              <a:gd name="connsiteY9" fmla="*/ 98908 h 6858000"/>
              <a:gd name="connsiteX10" fmla="*/ 4082822 w 12086492"/>
              <a:gd name="connsiteY10" fmla="*/ 490885 h 6858000"/>
              <a:gd name="connsiteX11" fmla="*/ 96288 w 12086492"/>
              <a:gd name="connsiteY11" fmla="*/ 4628075 h 6858000"/>
              <a:gd name="connsiteX12" fmla="*/ 0 w 12086492"/>
              <a:gd name="connsiteY12" fmla="*/ 4832497 h 6858000"/>
              <a:gd name="connsiteX13" fmla="*/ 0 w 12086492"/>
              <a:gd name="connsiteY13" fmla="*/ 1143023 h 6858000"/>
              <a:gd name="connsiteX14" fmla="*/ 1143023 w 12086492"/>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6492" h="6858000">
                <a:moveTo>
                  <a:pt x="12086492" y="1806034"/>
                </a:moveTo>
                <a:lnTo>
                  <a:pt x="12086492" y="5714977"/>
                </a:lnTo>
                <a:cubicBezTo>
                  <a:pt x="12086492" y="6346251"/>
                  <a:pt x="11574743" y="6858000"/>
                  <a:pt x="10943469" y="6858000"/>
                </a:cubicBezTo>
                <a:lnTo>
                  <a:pt x="7075532" y="6858000"/>
                </a:lnTo>
                <a:lnTo>
                  <a:pt x="7290171" y="6735314"/>
                </a:lnTo>
                <a:cubicBezTo>
                  <a:pt x="7500821" y="6611458"/>
                  <a:pt x="7711263" y="6480770"/>
                  <a:pt x="7920829" y="6343337"/>
                </a:cubicBezTo>
                <a:cubicBezTo>
                  <a:pt x="9911708" y="5037729"/>
                  <a:pt x="11375882" y="3417031"/>
                  <a:pt x="12015105" y="1977406"/>
                </a:cubicBezTo>
                <a:close/>
                <a:moveTo>
                  <a:pt x="1143023" y="0"/>
                </a:moveTo>
                <a:lnTo>
                  <a:pt x="4886520" y="0"/>
                </a:lnTo>
                <a:lnTo>
                  <a:pt x="4713480" y="98908"/>
                </a:lnTo>
                <a:cubicBezTo>
                  <a:pt x="4502831" y="222764"/>
                  <a:pt x="4292388" y="353453"/>
                  <a:pt x="4082822" y="490885"/>
                </a:cubicBezTo>
                <a:cubicBezTo>
                  <a:pt x="2196726" y="1727777"/>
                  <a:pt x="783351" y="3247464"/>
                  <a:pt x="96288" y="4628075"/>
                </a:cubicBezTo>
                <a:lnTo>
                  <a:pt x="0" y="4832497"/>
                </a:lnTo>
                <a:lnTo>
                  <a:pt x="0" y="1143023"/>
                </a:lnTo>
                <a:cubicBezTo>
                  <a:pt x="0" y="511749"/>
                  <a:pt x="511749" y="0"/>
                  <a:pt x="1143023" y="0"/>
                </a:cubicBezTo>
                <a:close/>
              </a:path>
            </a:pathLst>
          </a:custGeom>
          <a:solidFill>
            <a:srgbClr val="008C8C"/>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409904" y="-551794"/>
            <a:ext cx="13101145" cy="7851227"/>
          </a:xfrm>
          <a:custGeom>
            <a:avLst/>
            <a:gdLst>
              <a:gd name="connsiteX0" fmla="*/ 12086492 w 12086492"/>
              <a:gd name="connsiteY0" fmla="*/ 1806034 h 6858000"/>
              <a:gd name="connsiteX1" fmla="*/ 12086492 w 12086492"/>
              <a:gd name="connsiteY1" fmla="*/ 5714977 h 6858000"/>
              <a:gd name="connsiteX2" fmla="*/ 10943469 w 12086492"/>
              <a:gd name="connsiteY2" fmla="*/ 6858000 h 6858000"/>
              <a:gd name="connsiteX3" fmla="*/ 7075532 w 12086492"/>
              <a:gd name="connsiteY3" fmla="*/ 6858000 h 6858000"/>
              <a:gd name="connsiteX4" fmla="*/ 7290171 w 12086492"/>
              <a:gd name="connsiteY4" fmla="*/ 6735314 h 6858000"/>
              <a:gd name="connsiteX5" fmla="*/ 7920829 w 12086492"/>
              <a:gd name="connsiteY5" fmla="*/ 6343337 h 6858000"/>
              <a:gd name="connsiteX6" fmla="*/ 12015105 w 12086492"/>
              <a:gd name="connsiteY6" fmla="*/ 1977406 h 6858000"/>
              <a:gd name="connsiteX7" fmla="*/ 1143023 w 12086492"/>
              <a:gd name="connsiteY7" fmla="*/ 0 h 6858000"/>
              <a:gd name="connsiteX8" fmla="*/ 4886520 w 12086492"/>
              <a:gd name="connsiteY8" fmla="*/ 0 h 6858000"/>
              <a:gd name="connsiteX9" fmla="*/ 4713480 w 12086492"/>
              <a:gd name="connsiteY9" fmla="*/ 98908 h 6858000"/>
              <a:gd name="connsiteX10" fmla="*/ 4082822 w 12086492"/>
              <a:gd name="connsiteY10" fmla="*/ 490885 h 6858000"/>
              <a:gd name="connsiteX11" fmla="*/ 96288 w 12086492"/>
              <a:gd name="connsiteY11" fmla="*/ 4628075 h 6858000"/>
              <a:gd name="connsiteX12" fmla="*/ 0 w 12086492"/>
              <a:gd name="connsiteY12" fmla="*/ 4832497 h 6858000"/>
              <a:gd name="connsiteX13" fmla="*/ 0 w 12086492"/>
              <a:gd name="connsiteY13" fmla="*/ 1143023 h 6858000"/>
              <a:gd name="connsiteX14" fmla="*/ 1143023 w 12086492"/>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6492" h="6858000">
                <a:moveTo>
                  <a:pt x="12086492" y="1806034"/>
                </a:moveTo>
                <a:lnTo>
                  <a:pt x="12086492" y="5714977"/>
                </a:lnTo>
                <a:cubicBezTo>
                  <a:pt x="12086492" y="6346251"/>
                  <a:pt x="11574743" y="6858000"/>
                  <a:pt x="10943469" y="6858000"/>
                </a:cubicBezTo>
                <a:lnTo>
                  <a:pt x="7075532" y="6858000"/>
                </a:lnTo>
                <a:lnTo>
                  <a:pt x="7290171" y="6735314"/>
                </a:lnTo>
                <a:cubicBezTo>
                  <a:pt x="7500821" y="6611458"/>
                  <a:pt x="7711263" y="6480770"/>
                  <a:pt x="7920829" y="6343337"/>
                </a:cubicBezTo>
                <a:cubicBezTo>
                  <a:pt x="9911708" y="5037729"/>
                  <a:pt x="11375882" y="3417031"/>
                  <a:pt x="12015105" y="1977406"/>
                </a:cubicBezTo>
                <a:close/>
                <a:moveTo>
                  <a:pt x="1143023" y="0"/>
                </a:moveTo>
                <a:lnTo>
                  <a:pt x="4886520" y="0"/>
                </a:lnTo>
                <a:lnTo>
                  <a:pt x="4713480" y="98908"/>
                </a:lnTo>
                <a:cubicBezTo>
                  <a:pt x="4502831" y="222764"/>
                  <a:pt x="4292388" y="353453"/>
                  <a:pt x="4082822" y="490885"/>
                </a:cubicBezTo>
                <a:cubicBezTo>
                  <a:pt x="2196726" y="1727777"/>
                  <a:pt x="783351" y="3247464"/>
                  <a:pt x="96288" y="4628075"/>
                </a:cubicBezTo>
                <a:lnTo>
                  <a:pt x="0" y="4832497"/>
                </a:lnTo>
                <a:lnTo>
                  <a:pt x="0" y="1143023"/>
                </a:lnTo>
                <a:cubicBezTo>
                  <a:pt x="0" y="511749"/>
                  <a:pt x="511749" y="0"/>
                  <a:pt x="1143023" y="0"/>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p:cNvSpPr txBox="1"/>
          <p:nvPr/>
        </p:nvSpPr>
        <p:spPr>
          <a:xfrm>
            <a:off x="1478605" y="3774332"/>
            <a:ext cx="9513651" cy="1014730"/>
          </a:xfrm>
          <a:prstGeom prst="rect">
            <a:avLst/>
          </a:prstGeom>
          <a:noFill/>
        </p:spPr>
        <p:txBody>
          <a:bodyPr wrap="square" rtlCol="0">
            <a:spAutoFit/>
          </a:bodyPr>
          <a:lstStyle/>
          <a:p>
            <a:r>
              <a:rPr lang="zh-CN" altLang="en-US" sz="6000" b="1">
                <a:solidFill>
                  <a:schemeClr val="bg1"/>
                </a:solidFill>
                <a:latin typeface="标准粗黑" panose="02000503000000000000" charset="-122"/>
                <a:ea typeface="标准粗黑" panose="02000503000000000000" charset="-122"/>
                <a:cs typeface="标准粗黑" panose="02000503000000000000" charset="-122"/>
              </a:rPr>
              <a:t>第三节     地球的历史</a:t>
            </a:r>
            <a:endParaRPr lang="zh-CN" altLang="en-US" sz="6000" b="1">
              <a:solidFill>
                <a:schemeClr val="bg1"/>
              </a:solidFill>
              <a:latin typeface="标准粗黑" panose="02000503000000000000" charset="-122"/>
              <a:ea typeface="标准粗黑" panose="02000503000000000000" charset="-122"/>
              <a:cs typeface="标准粗黑" panose="02000503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34000" b="-34000"/>
          </a:stretch>
        </a:blipFill>
        <a:effectLst/>
      </p:bgPr>
    </p:bg>
    <p:spTree>
      <p:nvGrpSpPr>
        <p:cNvPr id="1" name=""/>
        <p:cNvGrpSpPr/>
        <p:nvPr/>
      </p:nvGrpSpPr>
      <p:grpSpPr>
        <a:xfrm>
          <a:off x="0" y="0"/>
          <a:ext cx="0" cy="0"/>
          <a:chOff x="0" y="0"/>
          <a:chExt cx="0" cy="0"/>
        </a:xfrm>
      </p:grpSpPr>
      <p:sp>
        <p:nvSpPr>
          <p:cNvPr id="11" name="矩形 10"/>
          <p:cNvSpPr/>
          <p:nvPr/>
        </p:nvSpPr>
        <p:spPr>
          <a:xfrm>
            <a:off x="3952876" y="1876425"/>
            <a:ext cx="2257424" cy="2286000"/>
          </a:xfrm>
          <a:prstGeom prst="rec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文本框 13"/>
          <p:cNvSpPr txBox="1"/>
          <p:nvPr/>
        </p:nvSpPr>
        <p:spPr>
          <a:xfrm>
            <a:off x="3162300" y="2381250"/>
            <a:ext cx="1609725" cy="1446550"/>
          </a:xfrm>
          <a:prstGeom prst="rect">
            <a:avLst/>
          </a:prstGeom>
        </p:spPr>
        <p:txBody>
          <a:bodyPr wrap="square" rtlCol="0">
            <a:spAutoFit/>
          </a:bodyPr>
          <a:lstStyle/>
          <a:p>
            <a:endParaRPr lang="zh-CN" altLang="en-US" sz="8800">
              <a:solidFill>
                <a:srgbClr val="008C8C"/>
              </a:solidFill>
            </a:endParaRPr>
          </a:p>
        </p:txBody>
      </p:sp>
      <p:sp>
        <p:nvSpPr>
          <p:cNvPr id="8" name="矩形 7"/>
          <p:cNvSpPr/>
          <p:nvPr/>
        </p:nvSpPr>
        <p:spPr>
          <a:xfrm>
            <a:off x="1" y="-19050"/>
            <a:ext cx="1885950" cy="6877050"/>
          </a:xfrm>
          <a:custGeom>
            <a:avLst/>
            <a:gdLst>
              <a:gd name="connsiteX0" fmla="*/ 0 w 1866900"/>
              <a:gd name="connsiteY0" fmla="*/ 0 h 6858000"/>
              <a:gd name="connsiteX1" fmla="*/ 1866900 w 1866900"/>
              <a:gd name="connsiteY1" fmla="*/ 0 h 6858000"/>
              <a:gd name="connsiteX2" fmla="*/ 1866900 w 1866900"/>
              <a:gd name="connsiteY2" fmla="*/ 6858000 h 6858000"/>
              <a:gd name="connsiteX3" fmla="*/ 0 w 1866900"/>
              <a:gd name="connsiteY3" fmla="*/ 6858000 h 6858000"/>
              <a:gd name="connsiteX4" fmla="*/ 0 w 1866900"/>
              <a:gd name="connsiteY4" fmla="*/ 0 h 6858000"/>
              <a:gd name="connsiteX0-1" fmla="*/ 0 w 1885950"/>
              <a:gd name="connsiteY0-2" fmla="*/ 19050 h 6877050"/>
              <a:gd name="connsiteX1-3" fmla="*/ 1885950 w 1885950"/>
              <a:gd name="connsiteY1-4" fmla="*/ 0 h 6877050"/>
              <a:gd name="connsiteX2-5" fmla="*/ 1866900 w 1885950"/>
              <a:gd name="connsiteY2-6" fmla="*/ 6877050 h 6877050"/>
              <a:gd name="connsiteX3-7" fmla="*/ 0 w 1885950"/>
              <a:gd name="connsiteY3-8" fmla="*/ 6877050 h 6877050"/>
              <a:gd name="connsiteX4-9" fmla="*/ 0 w 1885950"/>
              <a:gd name="connsiteY4-10" fmla="*/ 19050 h 6877050"/>
              <a:gd name="connsiteX0-11" fmla="*/ 0 w 1885950"/>
              <a:gd name="connsiteY0-12" fmla="*/ 19050 h 6877050"/>
              <a:gd name="connsiteX1-13" fmla="*/ 1885950 w 1885950"/>
              <a:gd name="connsiteY1-14" fmla="*/ 0 h 6877050"/>
              <a:gd name="connsiteX2-15" fmla="*/ 1866900 w 1885950"/>
              <a:gd name="connsiteY2-16" fmla="*/ 6877050 h 6877050"/>
              <a:gd name="connsiteX3-17" fmla="*/ 0 w 1885950"/>
              <a:gd name="connsiteY3-18" fmla="*/ 6877050 h 6877050"/>
              <a:gd name="connsiteX4-19" fmla="*/ 0 w 1885950"/>
              <a:gd name="connsiteY4-20" fmla="*/ 1905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85950" h="6877050">
                <a:moveTo>
                  <a:pt x="0" y="19050"/>
                </a:moveTo>
                <a:lnTo>
                  <a:pt x="1885950" y="0"/>
                </a:lnTo>
                <a:cubicBezTo>
                  <a:pt x="-196850" y="2911475"/>
                  <a:pt x="1873250" y="4584700"/>
                  <a:pt x="1866900" y="6877050"/>
                </a:cubicBezTo>
                <a:lnTo>
                  <a:pt x="0" y="6877050"/>
                </a:lnTo>
                <a:lnTo>
                  <a:pt x="0" y="19050"/>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矩形 7"/>
          <p:cNvSpPr/>
          <p:nvPr/>
        </p:nvSpPr>
        <p:spPr>
          <a:xfrm>
            <a:off x="-504824" y="-19050"/>
            <a:ext cx="1885950" cy="6877050"/>
          </a:xfrm>
          <a:custGeom>
            <a:avLst/>
            <a:gdLst>
              <a:gd name="connsiteX0" fmla="*/ 0 w 1866900"/>
              <a:gd name="connsiteY0" fmla="*/ 0 h 6858000"/>
              <a:gd name="connsiteX1" fmla="*/ 1866900 w 1866900"/>
              <a:gd name="connsiteY1" fmla="*/ 0 h 6858000"/>
              <a:gd name="connsiteX2" fmla="*/ 1866900 w 1866900"/>
              <a:gd name="connsiteY2" fmla="*/ 6858000 h 6858000"/>
              <a:gd name="connsiteX3" fmla="*/ 0 w 1866900"/>
              <a:gd name="connsiteY3" fmla="*/ 6858000 h 6858000"/>
              <a:gd name="connsiteX4" fmla="*/ 0 w 1866900"/>
              <a:gd name="connsiteY4" fmla="*/ 0 h 6858000"/>
              <a:gd name="connsiteX0-1" fmla="*/ 0 w 1885950"/>
              <a:gd name="connsiteY0-2" fmla="*/ 19050 h 6877050"/>
              <a:gd name="connsiteX1-3" fmla="*/ 1885950 w 1885950"/>
              <a:gd name="connsiteY1-4" fmla="*/ 0 h 6877050"/>
              <a:gd name="connsiteX2-5" fmla="*/ 1866900 w 1885950"/>
              <a:gd name="connsiteY2-6" fmla="*/ 6877050 h 6877050"/>
              <a:gd name="connsiteX3-7" fmla="*/ 0 w 1885950"/>
              <a:gd name="connsiteY3-8" fmla="*/ 6877050 h 6877050"/>
              <a:gd name="connsiteX4-9" fmla="*/ 0 w 1885950"/>
              <a:gd name="connsiteY4-10" fmla="*/ 19050 h 6877050"/>
              <a:gd name="connsiteX0-11" fmla="*/ 0 w 1885950"/>
              <a:gd name="connsiteY0-12" fmla="*/ 19050 h 6877050"/>
              <a:gd name="connsiteX1-13" fmla="*/ 1885950 w 1885950"/>
              <a:gd name="connsiteY1-14" fmla="*/ 0 h 6877050"/>
              <a:gd name="connsiteX2-15" fmla="*/ 1866900 w 1885950"/>
              <a:gd name="connsiteY2-16" fmla="*/ 6877050 h 6877050"/>
              <a:gd name="connsiteX3-17" fmla="*/ 0 w 1885950"/>
              <a:gd name="connsiteY3-18" fmla="*/ 6877050 h 6877050"/>
              <a:gd name="connsiteX4-19" fmla="*/ 0 w 1885950"/>
              <a:gd name="connsiteY4-20" fmla="*/ 19050 h 68770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85950" h="6877050">
                <a:moveTo>
                  <a:pt x="0" y="19050"/>
                </a:moveTo>
                <a:lnTo>
                  <a:pt x="1885950" y="0"/>
                </a:lnTo>
                <a:cubicBezTo>
                  <a:pt x="-196850" y="2911475"/>
                  <a:pt x="1873250" y="4584700"/>
                  <a:pt x="1866900" y="6877050"/>
                </a:cubicBezTo>
                <a:lnTo>
                  <a:pt x="0" y="6877050"/>
                </a:lnTo>
                <a:lnTo>
                  <a:pt x="0" y="19050"/>
                </a:lnTo>
                <a:close/>
              </a:path>
            </a:pathLst>
          </a:custGeom>
          <a:solidFill>
            <a:srgbClr val="30727C"/>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FFFF00"/>
              </a:highlight>
            </a:endParaRPr>
          </a:p>
        </p:txBody>
      </p:sp>
      <p:sp>
        <p:nvSpPr>
          <p:cNvPr id="12" name="文本框 11"/>
          <p:cNvSpPr txBox="1"/>
          <p:nvPr/>
        </p:nvSpPr>
        <p:spPr>
          <a:xfrm>
            <a:off x="2990850" y="2000250"/>
            <a:ext cx="1028700" cy="2215991"/>
          </a:xfrm>
          <a:prstGeom prst="rect">
            <a:avLst/>
          </a:prstGeom>
          <a:noFill/>
        </p:spPr>
        <p:txBody>
          <a:bodyPr wrap="square" rtlCol="0">
            <a:spAutoFit/>
          </a:bodyPr>
          <a:lstStyle/>
          <a:p>
            <a:r>
              <a:rPr lang="en-US" altLang="zh-CN" sz="13800" i="1">
                <a:solidFill>
                  <a:srgbClr val="008C8C"/>
                </a:solidFill>
                <a:latin typeface="Arial Black" panose="020B0A04020102020204" pitchFamily="34" charset="0"/>
              </a:rPr>
              <a:t>2</a:t>
            </a:r>
            <a:endParaRPr lang="zh-CN" altLang="en-US" sz="13800" i="1">
              <a:solidFill>
                <a:srgbClr val="008C8C"/>
              </a:solidFill>
              <a:latin typeface="Arial Black" panose="020B0A04020102020204" pitchFamily="34" charset="0"/>
            </a:endParaRPr>
          </a:p>
        </p:txBody>
      </p:sp>
      <p:sp>
        <p:nvSpPr>
          <p:cNvPr id="13" name="文本框 12"/>
          <p:cNvSpPr txBox="1"/>
          <p:nvPr/>
        </p:nvSpPr>
        <p:spPr>
          <a:xfrm>
            <a:off x="5029200" y="2295525"/>
            <a:ext cx="7029450" cy="1107996"/>
          </a:xfrm>
          <a:prstGeom prst="rect">
            <a:avLst/>
          </a:prstGeom>
          <a:noFill/>
        </p:spPr>
        <p:txBody>
          <a:bodyPr wrap="square" rtlCol="0">
            <a:spAutoFit/>
          </a:bodyPr>
          <a:lstStyle/>
          <a:p>
            <a:r>
              <a:rPr lang="zh-CN" altLang="en-US" sz="6600" i="1">
                <a:latin typeface="苏新诗古印宋简" panose="02010609000101010101" pitchFamily="49" charset="-122"/>
                <a:ea typeface="苏新诗古印宋简" panose="02010609000101010101" pitchFamily="49" charset="-122"/>
              </a:rPr>
              <a:t>地球演化的历程</a:t>
            </a:r>
            <a:endParaRPr lang="zh-CN" altLang="en-US" sz="6600" i="1">
              <a:latin typeface="苏新诗古印宋简" panose="02010609000101010101" pitchFamily="49" charset="-122"/>
              <a:ea typeface="苏新诗古印宋简" panose="02010609000101010101" pitchFamily="49" charset="-122"/>
            </a:endParaRPr>
          </a:p>
        </p:txBody>
      </p:sp>
      <p:sp>
        <p:nvSpPr>
          <p:cNvPr id="18" name="文本框 17"/>
          <p:cNvSpPr txBox="1"/>
          <p:nvPr/>
        </p:nvSpPr>
        <p:spPr>
          <a:xfrm>
            <a:off x="6212681" y="3415784"/>
            <a:ext cx="4702969" cy="461665"/>
          </a:xfrm>
          <a:prstGeom prst="rect">
            <a:avLst/>
          </a:prstGeom>
          <a:noFill/>
        </p:spPr>
        <p:txBody>
          <a:bodyPr wrap="square">
            <a:spAutoFit/>
          </a:bodyPr>
          <a:lstStyle/>
          <a:p>
            <a:r>
              <a:rPr lang="en-US" altLang="zh-CN" sz="2400">
                <a:solidFill>
                  <a:schemeClr val="bg1"/>
                </a:solidFill>
                <a:latin typeface="Arial Black" panose="020B0A04020102020204" pitchFamily="34" charset="0"/>
              </a:rPr>
              <a:t>The Evolution of the Earth</a:t>
            </a:r>
            <a:endParaRPr lang="zh-CN" altLang="en-US" sz="2400">
              <a:solidFill>
                <a:schemeClr val="bg1"/>
              </a:solidFill>
              <a:latin typeface="Arial Black" panose="020B0A04020102020204" pitchFamily="34" charset="0"/>
            </a:endParaRPr>
          </a:p>
        </p:txBody>
      </p:sp>
      <p:cxnSp>
        <p:nvCxnSpPr>
          <p:cNvPr id="20" name="直接连接符 19"/>
          <p:cNvCxnSpPr/>
          <p:nvPr/>
        </p:nvCxnSpPr>
        <p:spPr>
          <a:xfrm>
            <a:off x="6086475" y="3400425"/>
            <a:ext cx="4200525"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10"/>
          <p:cNvGraphicFramePr>
            <a:graphicFrameLocks noGrp="1"/>
          </p:cNvGraphicFramePr>
          <p:nvPr/>
        </p:nvGraphicFramePr>
        <p:xfrm>
          <a:off x="-76200" y="0"/>
          <a:ext cx="12268200" cy="1731515"/>
        </p:xfrm>
        <a:graphic>
          <a:graphicData uri="http://schemas.openxmlformats.org/drawingml/2006/table">
            <a:tbl>
              <a:tblPr firstRow="1" bandRow="1">
                <a:tableStyleId>{5C22544A-7EE6-4342-B048-85BDC9FD1C3A}</a:tableStyleId>
              </a:tblPr>
              <a:tblGrid>
                <a:gridCol w="1363133"/>
                <a:gridCol w="1363133"/>
                <a:gridCol w="1363133"/>
                <a:gridCol w="2726267"/>
                <a:gridCol w="2726267"/>
                <a:gridCol w="2726267"/>
              </a:tblGrid>
              <a:tr h="561975">
                <a:tc gridSpan="3">
                  <a:txBody>
                    <a:bodyPr wrap="square"/>
                    <a:lstStyle/>
                    <a:p>
                      <a:pPr marL="0" algn="ctr" defTabSz="914400" rtl="0" eaLnBrk="1" latinLnBrk="0" hangingPunct="1"/>
                      <a:r>
                        <a:rPr lang="zh-CN" altLang="en-US" sz="1800" kern="1200">
                          <a:solidFill>
                            <a:srgbClr val="FF0000"/>
                          </a:solidFill>
                          <a:latin typeface="方正粗黑宋简体" panose="02000000000000000000" pitchFamily="2" charset="-122"/>
                          <a:ea typeface="方正粗黑宋简体" panose="02000000000000000000" pitchFamily="2" charset="-122"/>
                          <a:cs typeface="+mn-cs"/>
                        </a:rPr>
                        <a:t>前寒武纪</a:t>
                      </a:r>
                      <a:endParaRPr lang="zh-CN" altLang="en-US" sz="1800" kern="1200">
                        <a:solidFill>
                          <a:srgbClr val="FF0000"/>
                        </a:solidFill>
                        <a:latin typeface="方正粗黑宋简体" panose="02000000000000000000" pitchFamily="2" charset="-122"/>
                        <a:ea typeface="方正粗黑宋简体" panose="02000000000000000000" pitchFamily="2" charset="-122"/>
                        <a:cs typeface="+mn-cs"/>
                      </a:endParaRPr>
                    </a:p>
                  </a:txBody>
                  <a:tcPr vert="horz">
                    <a:solidFill>
                      <a:schemeClr val="accent6">
                        <a:lumMod val="60000"/>
                        <a:lumOff val="40000"/>
                      </a:schemeClr>
                    </a:solidFill>
                  </a:tcPr>
                </a:tc>
                <a:tc hMerge="1">
                  <a:tcPr/>
                </a:tc>
                <a:tc hMerge="1">
                  <a:tcPr/>
                </a:tc>
                <a:tc gridSpan="3">
                  <a:txBody>
                    <a:bodyPr wrap="square"/>
                    <a:lstStyle/>
                    <a:p>
                      <a:pPr algn="ctr"/>
                      <a:endParaRPr lang="zh-CN" altLang="en-US"/>
                    </a:p>
                  </a:txBody>
                  <a:tcPr vert="horz"/>
                </a:tc>
                <a:tc hMerge="1">
                  <a:tcPr/>
                </a:tc>
                <a:tc hMerge="1">
                  <a:tcPr/>
                </a:tc>
              </a:tr>
              <a:tr h="584770">
                <a:tc>
                  <a:txBody>
                    <a:bodyPr wrap="square"/>
                    <a:lstStyle/>
                    <a:p>
                      <a:pPr algn="ctr"/>
                      <a:r>
                        <a:rPr lang="zh-CN" altLang="en-US">
                          <a:latin typeface="方正粗黑宋简体" panose="02000000000000000000" pitchFamily="2" charset="-122"/>
                          <a:ea typeface="方正粗黑宋简体" panose="02000000000000000000" pitchFamily="2" charset="-122"/>
                        </a:rPr>
                        <a:t>冥古宙</a:t>
                      </a:r>
                      <a:endParaRPr lang="zh-CN" altLang="en-US">
                        <a:latin typeface="方正粗黑宋简体" panose="02000000000000000000" pitchFamily="2" charset="-122"/>
                        <a:ea typeface="方正粗黑宋简体" panose="02000000000000000000" pitchFamily="2" charset="-122"/>
                      </a:endParaRPr>
                    </a:p>
                  </a:txBody>
                  <a:tcPr vert="horz">
                    <a:solidFill>
                      <a:schemeClr val="accent4">
                        <a:lumMod val="75000"/>
                      </a:schemeClr>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太古宙</a:t>
                      </a:r>
                      <a:endParaRPr lang="zh-CN" altLang="en-US">
                        <a:latin typeface="方正粗黑宋简体" panose="02000000000000000000" pitchFamily="2" charset="-122"/>
                        <a:ea typeface="方正粗黑宋简体" panose="02000000000000000000" pitchFamily="2" charset="-122"/>
                      </a:endParaRPr>
                    </a:p>
                  </a:txBody>
                  <a:tcPr vert="horz">
                    <a:solidFill>
                      <a:schemeClr val="accent4">
                        <a:lumMod val="75000"/>
                      </a:schemeClr>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元古宙</a:t>
                      </a:r>
                      <a:endParaRPr lang="zh-CN" altLang="en-US">
                        <a:latin typeface="方正粗黑宋简体" panose="02000000000000000000" pitchFamily="2" charset="-122"/>
                        <a:ea typeface="方正粗黑宋简体" panose="02000000000000000000" pitchFamily="2" charset="-122"/>
                      </a:endParaRPr>
                    </a:p>
                  </a:txBody>
                  <a:tcPr vert="horz">
                    <a:solidFill>
                      <a:schemeClr val="accent4">
                        <a:lumMod val="75000"/>
                      </a:schemeClr>
                    </a:solidFill>
                  </a:tcPr>
                </a:tc>
                <a:tc gridSpan="3">
                  <a:txBody>
                    <a:bodyPr wrap="square"/>
                    <a:lstStyle/>
                    <a:p>
                      <a:pPr algn="ctr"/>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显生宙</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c hMerge="1">
                  <a:tcPr/>
                </a:tc>
                <a:tc hMerge="1">
                  <a:tcPr/>
                </a:tc>
              </a:tr>
              <a:tr h="584770">
                <a:tc gridSpan="3">
                  <a:txBody>
                    <a:bodyPr wrap="square"/>
                    <a:lstStyle/>
                    <a:p>
                      <a:endParaRPr lang="zh-CN" altLang="en-US"/>
                    </a:p>
                  </a:txBody>
                  <a:tcPr vert="horz"/>
                </a:tc>
                <a:tc hMerge="1">
                  <a:tcPr/>
                </a:tc>
                <a:tc hMerge="1">
                  <a:tcPr/>
                </a:tc>
                <a:tc>
                  <a:txBody>
                    <a:bodyPr wrap="square"/>
                    <a:lstStyle/>
                    <a:p>
                      <a:pPr marL="0" algn="ctr" defTabSz="914400" rtl="0" eaLnBrk="1" latinLnBrk="0" hangingPunct="1"/>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古生代</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c>
                  <a:txBody>
                    <a:bodyPr wrap="square"/>
                    <a:lstStyle/>
                    <a:p>
                      <a:pPr marL="0" algn="ctr" defTabSz="914400" rtl="0" eaLnBrk="1" latinLnBrk="0" hangingPunct="1"/>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中生代</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c>
                  <a:txBody>
                    <a:bodyPr wrap="square"/>
                    <a:lstStyle/>
                    <a:p>
                      <a:pPr marL="0" algn="ctr" defTabSz="914400" rtl="0" eaLnBrk="1" latinLnBrk="0" hangingPunct="1"/>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新生代</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r>
            </a:tbl>
          </a:graphicData>
        </a:graphic>
      </p:graphicFrame>
      <p:sp>
        <p:nvSpPr>
          <p:cNvPr id="11" name="文本框 10"/>
          <p:cNvSpPr txBox="1"/>
          <p:nvPr/>
        </p:nvSpPr>
        <p:spPr>
          <a:xfrm>
            <a:off x="352425" y="1914525"/>
            <a:ext cx="1933575"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（一）前寒武纪</a:t>
            </a:r>
            <a:endParaRPr lang="zh-CN" altLang="en-US">
              <a:latin typeface="方正粗黑宋简体" panose="02000000000000000000" pitchFamily="2" charset="-122"/>
              <a:ea typeface="方正粗黑宋简体" panose="02000000000000000000" pitchFamily="2" charset="-122"/>
            </a:endParaRPr>
          </a:p>
        </p:txBody>
      </p:sp>
      <p:sp>
        <p:nvSpPr>
          <p:cNvPr id="12" name="文本框 11"/>
          <p:cNvSpPr txBox="1"/>
          <p:nvPr/>
        </p:nvSpPr>
        <p:spPr>
          <a:xfrm>
            <a:off x="438149" y="2428875"/>
            <a:ext cx="3019425"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时间：距今</a:t>
            </a:r>
            <a:r>
              <a:rPr lang="en-US" altLang="zh-CN">
                <a:latin typeface="方正粗黑宋简体" panose="02000000000000000000" pitchFamily="2" charset="-122"/>
                <a:ea typeface="方正粗黑宋简体" panose="02000000000000000000" pitchFamily="2" charset="-122"/>
              </a:rPr>
              <a:t>5.41</a:t>
            </a:r>
            <a:r>
              <a:rPr lang="zh-CN" altLang="en-US">
                <a:latin typeface="方正粗黑宋简体" panose="02000000000000000000" pitchFamily="2" charset="-122"/>
                <a:ea typeface="方正粗黑宋简体" panose="02000000000000000000" pitchFamily="2" charset="-122"/>
              </a:rPr>
              <a:t>亿年以前</a:t>
            </a:r>
            <a:endParaRPr lang="zh-CN" altLang="en-US">
              <a:latin typeface="方正粗黑宋简体" panose="02000000000000000000" pitchFamily="2" charset="-122"/>
              <a:ea typeface="方正粗黑宋简体" panose="02000000000000000000" pitchFamily="2" charset="-122"/>
            </a:endParaRPr>
          </a:p>
        </p:txBody>
      </p:sp>
      <p:sp>
        <p:nvSpPr>
          <p:cNvPr id="13" name="文本框 12"/>
          <p:cNvSpPr txBox="1"/>
          <p:nvPr/>
        </p:nvSpPr>
        <p:spPr>
          <a:xfrm>
            <a:off x="380999" y="3009900"/>
            <a:ext cx="4657726"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海陆变迁：原始海洋、陆地、大气开始形成</a:t>
            </a:r>
            <a:endParaRPr lang="zh-CN" altLang="en-US"/>
          </a:p>
        </p:txBody>
      </p:sp>
      <p:sp>
        <p:nvSpPr>
          <p:cNvPr id="14" name="文本框 13"/>
          <p:cNvSpPr txBox="1"/>
          <p:nvPr/>
        </p:nvSpPr>
        <p:spPr>
          <a:xfrm>
            <a:off x="419098" y="3629025"/>
            <a:ext cx="6953251"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生物演化：元古宙时期蓝藻大爆发，真核生物、多细胞生物出现</a:t>
            </a:r>
            <a:endParaRPr lang="zh-CN" altLang="en-US"/>
          </a:p>
        </p:txBody>
      </p:sp>
      <p:sp>
        <p:nvSpPr>
          <p:cNvPr id="15" name="文本框 14"/>
          <p:cNvSpPr txBox="1"/>
          <p:nvPr/>
        </p:nvSpPr>
        <p:spPr>
          <a:xfrm>
            <a:off x="390524" y="4248150"/>
            <a:ext cx="7105651"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重要事件：重要的成矿时期，铁、金、镍、铬等金  属矿 矿</a:t>
            </a:r>
            <a:endParaRPr lang="zh-CN" altLang="en-US"/>
          </a:p>
        </p:txBody>
      </p:sp>
      <p:pic>
        <p:nvPicPr>
          <p:cNvPr id="16" name="图片 15"/>
          <p:cNvPicPr>
            <a:picLocks noChangeAspect="1"/>
          </p:cNvPicPr>
          <p:nvPr/>
        </p:nvPicPr>
        <p:blipFill>
          <a:blip r:embed="rId1"/>
          <a:stretch>
            <a:fillRect/>
          </a:stretch>
        </p:blipFill>
        <p:spPr>
          <a:xfrm>
            <a:off x="0" y="4962524"/>
            <a:ext cx="12306300" cy="1895475"/>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10"/>
          <p:cNvGraphicFramePr>
            <a:graphicFrameLocks noGrp="1"/>
          </p:cNvGraphicFramePr>
          <p:nvPr/>
        </p:nvGraphicFramePr>
        <p:xfrm>
          <a:off x="-76200" y="0"/>
          <a:ext cx="12268200" cy="1731515"/>
        </p:xfrm>
        <a:graphic>
          <a:graphicData uri="http://schemas.openxmlformats.org/drawingml/2006/table">
            <a:tbl>
              <a:tblPr firstRow="1" bandRow="1">
                <a:tableStyleId>{5C22544A-7EE6-4342-B048-85BDC9FD1C3A}</a:tableStyleId>
              </a:tblPr>
              <a:tblGrid>
                <a:gridCol w="1363133"/>
                <a:gridCol w="1363133"/>
                <a:gridCol w="1363133"/>
                <a:gridCol w="2726267"/>
                <a:gridCol w="2726267"/>
                <a:gridCol w="2726267"/>
              </a:tblGrid>
              <a:tr h="561975">
                <a:tc gridSpan="3">
                  <a:txBody>
                    <a:bodyPr wrap="square"/>
                    <a:lstStyle/>
                    <a:p>
                      <a:pPr marL="0" algn="ctr" defTabSz="914400" rtl="0" eaLnBrk="1" latinLnBrk="0" hangingPunct="1"/>
                      <a:r>
                        <a:rPr lang="zh-CN" altLang="en-US" sz="1800" kern="1200">
                          <a:solidFill>
                            <a:schemeClr val="tx1"/>
                          </a:solidFill>
                          <a:latin typeface="方正粗黑宋简体" panose="02000000000000000000" pitchFamily="2" charset="-122"/>
                          <a:ea typeface="方正粗黑宋简体" panose="02000000000000000000" pitchFamily="2" charset="-122"/>
                          <a:cs typeface="+mn-cs"/>
                        </a:rPr>
                        <a:t>前寒武纪</a:t>
                      </a:r>
                      <a:endParaRPr lang="zh-CN" altLang="en-US" sz="1800" kern="1200">
                        <a:solidFill>
                          <a:schemeClr val="tx1"/>
                        </a:solidFill>
                        <a:latin typeface="方正粗黑宋简体" panose="02000000000000000000" pitchFamily="2" charset="-122"/>
                        <a:ea typeface="方正粗黑宋简体" panose="02000000000000000000" pitchFamily="2" charset="-122"/>
                        <a:cs typeface="+mn-cs"/>
                      </a:endParaRPr>
                    </a:p>
                  </a:txBody>
                  <a:tcPr vert="horz">
                    <a:solidFill>
                      <a:schemeClr val="accent1"/>
                    </a:solidFill>
                  </a:tcPr>
                </a:tc>
                <a:tc hMerge="1">
                  <a:tcPr/>
                </a:tc>
                <a:tc hMerge="1">
                  <a:tcPr/>
                </a:tc>
                <a:tc gridSpan="3">
                  <a:txBody>
                    <a:bodyPr wrap="square"/>
                    <a:lstStyle/>
                    <a:p>
                      <a:pPr algn="ctr"/>
                      <a:endParaRPr lang="zh-CN" altLang="en-US"/>
                    </a:p>
                  </a:txBody>
                  <a:tcPr vert="horz"/>
                </a:tc>
                <a:tc hMerge="1">
                  <a:tcPr/>
                </a:tc>
                <a:tc hMerge="1">
                  <a:tcPr/>
                </a:tc>
              </a:tr>
              <a:tr h="584770">
                <a:tc>
                  <a:txBody>
                    <a:bodyPr wrap="square"/>
                    <a:lstStyle/>
                    <a:p>
                      <a:pPr algn="ctr"/>
                      <a:r>
                        <a:rPr lang="zh-CN" altLang="en-US">
                          <a:latin typeface="方正粗黑宋简体" panose="02000000000000000000" pitchFamily="2" charset="-122"/>
                          <a:ea typeface="方正粗黑宋简体" panose="02000000000000000000" pitchFamily="2" charset="-122"/>
                        </a:rPr>
                        <a:t>冥古宙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太古宙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元古宙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gridSpan="3">
                  <a:txBody>
                    <a:bodyPr wrap="square"/>
                    <a:lstStyle/>
                    <a:p>
                      <a:pPr algn="ctr"/>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显生宙</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c hMerge="1">
                  <a:tcPr/>
                </a:tc>
                <a:tc hMerge="1">
                  <a:tcPr/>
                </a:tc>
              </a:tr>
              <a:tr h="584770">
                <a:tc gridSpan="3">
                  <a:txBody>
                    <a:bodyPr wrap="square"/>
                    <a:lstStyle/>
                    <a:p>
                      <a:endParaRPr lang="zh-CN" altLang="en-US"/>
                    </a:p>
                  </a:txBody>
                  <a:tcPr vert="horz"/>
                </a:tc>
                <a:tc hMerge="1">
                  <a:tcPr/>
                </a:tc>
                <a:tc hMerge="1">
                  <a:tcPr/>
                </a:tc>
                <a:tc>
                  <a:txBody>
                    <a:bodyPr wrap="square"/>
                    <a:lstStyle/>
                    <a:p>
                      <a:pPr marL="0" algn="ctr" defTabSz="914400" rtl="0" eaLnBrk="1" latinLnBrk="0" hangingPunct="1"/>
                      <a:r>
                        <a:rPr lang="zh-CN" altLang="en-US" sz="1800" kern="1200">
                          <a:solidFill>
                            <a:srgbClr val="FF0000"/>
                          </a:solidFill>
                          <a:latin typeface="方正粗黑宋简体" panose="02000000000000000000" pitchFamily="2" charset="-122"/>
                          <a:ea typeface="方正粗黑宋简体" panose="02000000000000000000" pitchFamily="2" charset="-122"/>
                          <a:cs typeface="+mn-cs"/>
                        </a:rPr>
                        <a:t>古生代</a:t>
                      </a:r>
                      <a:endParaRPr lang="zh-CN" altLang="en-US" sz="1800" kern="1200">
                        <a:solidFill>
                          <a:srgbClr val="FF0000"/>
                        </a:solidFill>
                        <a:latin typeface="方正粗黑宋简体" panose="02000000000000000000" pitchFamily="2" charset="-122"/>
                        <a:ea typeface="方正粗黑宋简体" panose="02000000000000000000" pitchFamily="2" charset="-122"/>
                        <a:cs typeface="+mn-cs"/>
                      </a:endParaRPr>
                    </a:p>
                  </a:txBody>
                  <a:tcPr vert="horz">
                    <a:solidFill>
                      <a:schemeClr val="accent6">
                        <a:lumMod val="75000"/>
                      </a:schemeClr>
                    </a:solidFill>
                  </a:tcPr>
                </a:tc>
                <a:tc>
                  <a:txBody>
                    <a:bodyPr wrap="square"/>
                    <a:lstStyle/>
                    <a:p>
                      <a:pPr marL="0" algn="ctr" defTabSz="914400" rtl="0" eaLnBrk="1" latinLnBrk="0" hangingPunct="1"/>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中生代</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c>
                  <a:txBody>
                    <a:bodyPr wrap="square"/>
                    <a:lstStyle/>
                    <a:p>
                      <a:pPr marL="0" algn="ctr" defTabSz="914400" rtl="0" eaLnBrk="1" latinLnBrk="0" hangingPunct="1"/>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新生代</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r>
            </a:tbl>
          </a:graphicData>
        </a:graphic>
      </p:graphicFrame>
      <p:sp>
        <p:nvSpPr>
          <p:cNvPr id="11" name="文本框 10"/>
          <p:cNvSpPr txBox="1"/>
          <p:nvPr/>
        </p:nvSpPr>
        <p:spPr>
          <a:xfrm>
            <a:off x="352425" y="1914525"/>
            <a:ext cx="1933575"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（二）古生代</a:t>
            </a:r>
            <a:endParaRPr lang="zh-CN" altLang="en-US">
              <a:latin typeface="方正粗黑宋简体" panose="02000000000000000000" pitchFamily="2" charset="-122"/>
              <a:ea typeface="方正粗黑宋简体" panose="02000000000000000000" pitchFamily="2" charset="-122"/>
            </a:endParaRPr>
          </a:p>
        </p:txBody>
      </p:sp>
      <p:sp>
        <p:nvSpPr>
          <p:cNvPr id="12" name="文本框 11"/>
          <p:cNvSpPr txBox="1"/>
          <p:nvPr/>
        </p:nvSpPr>
        <p:spPr>
          <a:xfrm>
            <a:off x="438149" y="2428875"/>
            <a:ext cx="4095751"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时间：距今</a:t>
            </a:r>
            <a:r>
              <a:rPr lang="en-US" altLang="zh-CN">
                <a:latin typeface="方正粗黑宋简体" panose="02000000000000000000" pitchFamily="2" charset="-122"/>
                <a:ea typeface="方正粗黑宋简体" panose="02000000000000000000" pitchFamily="2" charset="-122"/>
              </a:rPr>
              <a:t>5.41</a:t>
            </a:r>
            <a:r>
              <a:rPr lang="zh-CN" altLang="en-US">
                <a:latin typeface="方正粗黑宋简体" panose="02000000000000000000" pitchFamily="2" charset="-122"/>
                <a:ea typeface="方正粗黑宋简体" panose="02000000000000000000" pitchFamily="2" charset="-122"/>
              </a:rPr>
              <a:t>亿年</a:t>
            </a:r>
            <a:r>
              <a:rPr lang="en-US" altLang="zh-CN">
                <a:latin typeface="方正粗黑宋简体" panose="02000000000000000000" pitchFamily="2" charset="-122"/>
                <a:ea typeface="方正粗黑宋简体" panose="02000000000000000000" pitchFamily="2" charset="-122"/>
              </a:rPr>
              <a:t>——</a:t>
            </a:r>
            <a:r>
              <a:rPr lang="zh-CN" altLang="en-US">
                <a:latin typeface="方正粗黑宋简体" panose="02000000000000000000" pitchFamily="2" charset="-122"/>
                <a:ea typeface="方正粗黑宋简体" panose="02000000000000000000" pitchFamily="2" charset="-122"/>
              </a:rPr>
              <a:t>距今</a:t>
            </a:r>
            <a:r>
              <a:rPr lang="en-US" altLang="zh-CN">
                <a:latin typeface="方正粗黑宋简体" panose="02000000000000000000" pitchFamily="2" charset="-122"/>
                <a:ea typeface="方正粗黑宋简体" panose="02000000000000000000" pitchFamily="2" charset="-122"/>
              </a:rPr>
              <a:t>2.  5</a:t>
            </a:r>
            <a:r>
              <a:rPr lang="zh-CN" altLang="en-US">
                <a:latin typeface="方正粗黑宋简体" panose="02000000000000000000" pitchFamily="2" charset="-122"/>
                <a:ea typeface="方正粗黑宋简体" panose="02000000000000000000" pitchFamily="2" charset="-122"/>
              </a:rPr>
              <a:t>年</a:t>
            </a:r>
            <a:endParaRPr lang="zh-CN" altLang="en-US">
              <a:latin typeface="方正粗黑宋简体" panose="02000000000000000000" pitchFamily="2" charset="-122"/>
              <a:ea typeface="方正粗黑宋简体" panose="02000000000000000000" pitchFamily="2" charset="-122"/>
            </a:endParaRPr>
          </a:p>
        </p:txBody>
      </p:sp>
      <p:sp>
        <p:nvSpPr>
          <p:cNvPr id="13" name="文本框 12"/>
          <p:cNvSpPr txBox="1"/>
          <p:nvPr/>
        </p:nvSpPr>
        <p:spPr>
          <a:xfrm>
            <a:off x="380998" y="3009900"/>
            <a:ext cx="8248651"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海陆变迁：地壳运动剧烈，海陆格局多次变迁，后期形成联合古陆</a:t>
            </a:r>
            <a:endParaRPr lang="zh-CN" altLang="en-US"/>
          </a:p>
        </p:txBody>
      </p:sp>
      <p:sp>
        <p:nvSpPr>
          <p:cNvPr id="14" name="文本框 13"/>
          <p:cNvSpPr txBox="1"/>
          <p:nvPr/>
        </p:nvSpPr>
        <p:spPr>
          <a:xfrm>
            <a:off x="419098" y="3629025"/>
            <a:ext cx="12020552" cy="646331"/>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生物演化：植物（蕨类植物）     动物 （早期：无脊椎动物空前繁盛；   中期：脊椎动物</a:t>
            </a:r>
            <a:r>
              <a:rPr lang="en-US" altLang="zh-CN"/>
              <a:t>—</a:t>
            </a:r>
            <a:r>
              <a:rPr lang="zh-CN" altLang="en-US"/>
              <a:t>鱼类；晚期：两 栖类）</a:t>
            </a:r>
            <a:endParaRPr lang="zh-CN" altLang="en-US"/>
          </a:p>
          <a:p>
            <a:r>
              <a:rPr lang="zh-CN" altLang="en-US"/>
              <a:t>    </a:t>
            </a:r>
            <a:endParaRPr lang="zh-CN" altLang="en-US"/>
          </a:p>
        </p:txBody>
      </p:sp>
      <p:sp>
        <p:nvSpPr>
          <p:cNvPr id="15" name="文本框 14"/>
          <p:cNvSpPr txBox="1"/>
          <p:nvPr/>
        </p:nvSpPr>
        <p:spPr>
          <a:xfrm>
            <a:off x="371474" y="4276725"/>
            <a:ext cx="7105651"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重要事件：重要的成 煤期</a:t>
            </a:r>
            <a:endParaRPr lang="zh-CN" altLang="en-US"/>
          </a:p>
        </p:txBody>
      </p:sp>
      <p:pic>
        <p:nvPicPr>
          <p:cNvPr id="21" name="图片 20"/>
          <p:cNvPicPr>
            <a:picLocks noChangeAspect="1"/>
          </p:cNvPicPr>
          <p:nvPr/>
        </p:nvPicPr>
        <p:blipFill>
          <a:blip r:embed="rId1"/>
          <a:stretch>
            <a:fillRect/>
          </a:stretch>
        </p:blipFill>
        <p:spPr>
          <a:xfrm>
            <a:off x="0" y="4719638"/>
            <a:ext cx="12192000" cy="2138362"/>
          </a:xfrm>
          <a:prstGeom prst="rect">
            <a:avLst/>
          </a:prstGeom>
        </p:spPr>
      </p:pic>
      <p:pic>
        <p:nvPicPr>
          <p:cNvPr id="2" name="Picture 2"/>
          <p:cNvPicPr>
            <a:picLocks noChangeAspect="1"/>
          </p:cNvPicPr>
          <p:nvPr/>
        </p:nvPicPr>
        <p:blipFill>
          <a:blip r:embed="rId2"/>
          <a:stretch>
            <a:fillRect/>
          </a:stretch>
        </p:blipFill>
        <p:spPr>
          <a:xfrm flipH="1">
            <a:off x="10325100" y="12052300"/>
            <a:ext cx="0" cy="0"/>
          </a:xfrm>
          <a:prstGeom prst="rect">
            <a:avLst/>
          </a:prstGeom>
          <a:ln>
            <a:noFill/>
          </a:ln>
        </p:spPr>
      </p:pic>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90575" y="1625590"/>
            <a:ext cx="10763250" cy="2585323"/>
          </a:xfrm>
          <a:prstGeom prst="rect">
            <a:avLst/>
          </a:prstGeom>
          <a:noFill/>
        </p:spPr>
        <p:txBody>
          <a:bodyPr wrap="square">
            <a:spAutoFit/>
          </a:bodyPr>
          <a:lstStyle/>
          <a:p>
            <a:r>
              <a:rPr lang="zh-CN" altLang="en-US"/>
              <a:t>       </a:t>
            </a:r>
            <a:r>
              <a:rPr lang="zh-CN" altLang="en-US">
                <a:latin typeface="新蒂文征明体" panose="03000600000000000000" pitchFamily="66" charset="-122"/>
                <a:ea typeface="新蒂文征明体" panose="03000600000000000000" pitchFamily="66" charset="-122"/>
              </a:rPr>
              <a:t>发生在</a:t>
            </a:r>
            <a:r>
              <a:rPr lang="en-US" altLang="zh-CN">
                <a:latin typeface="新蒂文征明体" panose="03000600000000000000" pitchFamily="66" charset="-122"/>
                <a:ea typeface="新蒂文征明体" panose="03000600000000000000" pitchFamily="66" charset="-122"/>
              </a:rPr>
              <a:t>2.5</a:t>
            </a:r>
            <a:r>
              <a:rPr lang="zh-CN" altLang="en-US">
                <a:latin typeface="新蒂文征明体" panose="03000600000000000000" pitchFamily="66" charset="-122"/>
                <a:ea typeface="新蒂文征明体" panose="03000600000000000000" pitchFamily="66" charset="-122"/>
              </a:rPr>
              <a:t>亿年前的二叠纪大灭绝事件，顷刻间，约有</a:t>
            </a:r>
            <a:r>
              <a:rPr lang="en-US" altLang="zh-CN">
                <a:latin typeface="新蒂文征明体" panose="03000600000000000000" pitchFamily="66" charset="-122"/>
                <a:ea typeface="新蒂文征明体" panose="03000600000000000000" pitchFamily="66" charset="-122"/>
              </a:rPr>
              <a:t>90%</a:t>
            </a:r>
            <a:r>
              <a:rPr lang="zh-CN" altLang="en-US">
                <a:latin typeface="新蒂文征明体" panose="03000600000000000000" pitchFamily="66" charset="-122"/>
                <a:ea typeface="新蒂文征明体" panose="03000600000000000000" pitchFamily="66" charset="-122"/>
              </a:rPr>
              <a:t>的海洋生物物种以及</a:t>
            </a:r>
            <a:r>
              <a:rPr lang="en-US" altLang="zh-CN">
                <a:latin typeface="新蒂文征明体" panose="03000600000000000000" pitchFamily="66" charset="-122"/>
                <a:ea typeface="新蒂文征明体" panose="03000600000000000000" pitchFamily="66" charset="-122"/>
              </a:rPr>
              <a:t>75%</a:t>
            </a:r>
            <a:r>
              <a:rPr lang="zh-CN" altLang="en-US">
                <a:latin typeface="新蒂文征明体" panose="03000600000000000000" pitchFamily="66" charset="-122"/>
                <a:ea typeface="新蒂文征明体" panose="03000600000000000000" pitchFamily="66" charset="-122"/>
              </a:rPr>
              <a:t>的陆地生物在地球上彻底销声匿迹，令绝大多数生物面临大灭绝的主要原因是因为气候发生了突变以及沙漠的范围普遍扩张，再加上火山爆发等现象造成的一系列影响所致，科学家们曾在二叠纪末期的岩石样本中发现，该时期部分区域的气候产生了明显变化，使得地球两极出现了巨大的大陆冰川，从而导致全球气候变冷，大多数生物因为无法适应气候变化，从而面临灭顶之灾，二叠纪时期的盘古大陆属性导致海面上的雨水以及雾气无法进入大陆内部，使得部分地区气候干燥，造成了土地沙漠化等严重现象，令多数动植物走向灭绝。</a:t>
            </a:r>
            <a:endParaRPr lang="zh-CN" altLang="en-US">
              <a:latin typeface="新蒂文征明体" panose="03000600000000000000" pitchFamily="66" charset="-122"/>
              <a:ea typeface="新蒂文征明体" panose="03000600000000000000" pitchFamily="66" charset="-122"/>
            </a:endParaRPr>
          </a:p>
          <a:p>
            <a:endParaRPr lang="zh-CN" altLang="en-US"/>
          </a:p>
        </p:txBody>
      </p:sp>
      <p:sp>
        <p:nvSpPr>
          <p:cNvPr id="6" name="文本框 5"/>
          <p:cNvSpPr txBox="1"/>
          <p:nvPr/>
        </p:nvSpPr>
        <p:spPr>
          <a:xfrm>
            <a:off x="981075" y="552450"/>
            <a:ext cx="5553075" cy="523220"/>
          </a:xfrm>
          <a:prstGeom prst="rect">
            <a:avLst/>
          </a:prstGeom>
          <a:noFill/>
        </p:spPr>
        <p:txBody>
          <a:bodyPr wrap="square" rtlCol="0">
            <a:spAutoFit/>
          </a:bodyPr>
          <a:lstStyle/>
          <a:p>
            <a:r>
              <a:rPr lang="zh-CN" altLang="en-US" sz="2800">
                <a:latin typeface="方正粗黑宋简体" panose="02000000000000000000" pitchFamily="2" charset="-122"/>
                <a:ea typeface="方正粗黑宋简体" panose="02000000000000000000" pitchFamily="2" charset="-122"/>
              </a:rPr>
              <a:t>  古生代末期生物大灭绝</a:t>
            </a:r>
            <a:endParaRPr lang="zh-CN" altLang="en-US" sz="2800">
              <a:latin typeface="方正粗黑宋简体" panose="02000000000000000000" pitchFamily="2" charset="-122"/>
              <a:ea typeface="方正粗黑宋简体" panose="02000000000000000000" pitchFamily="2" charset="-122"/>
            </a:endParaRPr>
          </a:p>
        </p:txBody>
      </p:sp>
      <p:sp>
        <p:nvSpPr>
          <p:cNvPr id="8" name="泪滴形 7"/>
          <p:cNvSpPr/>
          <p:nvPr/>
        </p:nvSpPr>
        <p:spPr>
          <a:xfrm>
            <a:off x="7886700" y="3914775"/>
            <a:ext cx="3486150" cy="2943225"/>
          </a:xfrm>
          <a:prstGeom prst="teardrop">
            <a:avLst/>
          </a:prstGeom>
          <a:blipFill>
            <a:blip r:embed="rId1"/>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10"/>
          <p:cNvGraphicFramePr>
            <a:graphicFrameLocks noGrp="1"/>
          </p:cNvGraphicFramePr>
          <p:nvPr/>
        </p:nvGraphicFramePr>
        <p:xfrm>
          <a:off x="-76200" y="0"/>
          <a:ext cx="12268200" cy="1731515"/>
        </p:xfrm>
        <a:graphic>
          <a:graphicData uri="http://schemas.openxmlformats.org/drawingml/2006/table">
            <a:tbl>
              <a:tblPr firstRow="1" bandRow="1">
                <a:tableStyleId>{5C22544A-7EE6-4342-B048-85BDC9FD1C3A}</a:tableStyleId>
              </a:tblPr>
              <a:tblGrid>
                <a:gridCol w="1363133"/>
                <a:gridCol w="1363133"/>
                <a:gridCol w="1363133"/>
                <a:gridCol w="2726267"/>
                <a:gridCol w="2726267"/>
                <a:gridCol w="2726267"/>
              </a:tblGrid>
              <a:tr h="561975">
                <a:tc gridSpan="3">
                  <a:txBody>
                    <a:bodyPr wrap="square"/>
                    <a:lstStyle/>
                    <a:p>
                      <a:pPr marL="0" algn="ctr" defTabSz="914400" rtl="0" eaLnBrk="1" latinLnBrk="0" hangingPunct="1"/>
                      <a:r>
                        <a:rPr lang="zh-CN" altLang="en-US" sz="1800" kern="1200">
                          <a:solidFill>
                            <a:schemeClr val="tx1"/>
                          </a:solidFill>
                          <a:latin typeface="方正粗黑宋简体" panose="02000000000000000000" pitchFamily="2" charset="-122"/>
                          <a:ea typeface="方正粗黑宋简体" panose="02000000000000000000" pitchFamily="2" charset="-122"/>
                          <a:cs typeface="+mn-cs"/>
                        </a:rPr>
                        <a:t>前寒武纪</a:t>
                      </a:r>
                      <a:endParaRPr lang="zh-CN" altLang="en-US" sz="1800" kern="1200">
                        <a:solidFill>
                          <a:schemeClr val="tx1"/>
                        </a:solidFill>
                        <a:latin typeface="方正粗黑宋简体" panose="02000000000000000000" pitchFamily="2" charset="-122"/>
                        <a:ea typeface="方正粗黑宋简体" panose="02000000000000000000" pitchFamily="2" charset="-122"/>
                        <a:cs typeface="+mn-cs"/>
                      </a:endParaRPr>
                    </a:p>
                  </a:txBody>
                  <a:tcPr vert="horz">
                    <a:solidFill>
                      <a:schemeClr val="accent1"/>
                    </a:solidFill>
                  </a:tcPr>
                </a:tc>
                <a:tc hMerge="1">
                  <a:tcPr/>
                </a:tc>
                <a:tc hMerge="1">
                  <a:tcPr/>
                </a:tc>
                <a:tc gridSpan="3">
                  <a:txBody>
                    <a:bodyPr wrap="square"/>
                    <a:lstStyle/>
                    <a:p>
                      <a:pPr algn="ctr"/>
                      <a:endParaRPr lang="zh-CN" altLang="en-US"/>
                    </a:p>
                  </a:txBody>
                  <a:tcPr vert="horz"/>
                </a:tc>
                <a:tc hMerge="1">
                  <a:tcPr/>
                </a:tc>
                <a:tc hMerge="1">
                  <a:tcPr/>
                </a:tc>
              </a:tr>
              <a:tr h="584770">
                <a:tc>
                  <a:txBody>
                    <a:bodyPr wrap="square"/>
                    <a:lstStyle/>
                    <a:p>
                      <a:pPr algn="ctr"/>
                      <a:r>
                        <a:rPr lang="zh-CN" altLang="en-US">
                          <a:latin typeface="方正粗黑宋简体" panose="02000000000000000000" pitchFamily="2" charset="-122"/>
                          <a:ea typeface="方正粗黑宋简体" panose="02000000000000000000" pitchFamily="2" charset="-122"/>
                        </a:rPr>
                        <a:t>冥古宙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太古宙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元古宙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gridSpan="3">
                  <a:txBody>
                    <a:bodyPr wrap="square"/>
                    <a:lstStyle/>
                    <a:p>
                      <a:pPr algn="ctr"/>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显生宙</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c hMerge="1">
                  <a:tcPr/>
                </a:tc>
                <a:tc hMerge="1">
                  <a:tcPr/>
                </a:tc>
              </a:tr>
              <a:tr h="584770">
                <a:tc gridSpan="3">
                  <a:txBody>
                    <a:bodyPr wrap="square"/>
                    <a:lstStyle/>
                    <a:p>
                      <a:endParaRPr lang="zh-CN" altLang="en-US"/>
                    </a:p>
                  </a:txBody>
                  <a:tcPr vert="horz"/>
                </a:tc>
                <a:tc hMerge="1">
                  <a:tcPr/>
                </a:tc>
                <a:tc hMerge="1">
                  <a:tcPr/>
                </a:tc>
                <a:tc>
                  <a:txBody>
                    <a:bodyPr wrap="square"/>
                    <a:lstStyle/>
                    <a:p>
                      <a:pPr marL="0" algn="ctr" defTabSz="914400" rtl="0" eaLnBrk="1" latinLnBrk="0" hangingPunct="1"/>
                      <a:r>
                        <a:rPr lang="zh-CN" altLang="en-US" sz="1800" kern="1200">
                          <a:solidFill>
                            <a:schemeClr val="tx1"/>
                          </a:solidFill>
                          <a:latin typeface="方正粗黑宋简体" panose="02000000000000000000" pitchFamily="2" charset="-122"/>
                          <a:ea typeface="方正粗黑宋简体" panose="02000000000000000000" pitchFamily="2" charset="-122"/>
                          <a:cs typeface="+mn-cs"/>
                        </a:rPr>
                        <a:t>古生代</a:t>
                      </a:r>
                      <a:endParaRPr lang="zh-CN" altLang="en-US" sz="1800" kern="1200">
                        <a:solidFill>
                          <a:schemeClr val="tx1"/>
                        </a:solidFill>
                        <a:latin typeface="方正粗黑宋简体" panose="02000000000000000000" pitchFamily="2" charset="-122"/>
                        <a:ea typeface="方正粗黑宋简体" panose="02000000000000000000" pitchFamily="2" charset="-122"/>
                        <a:cs typeface="+mn-cs"/>
                      </a:endParaRPr>
                    </a:p>
                  </a:txBody>
                  <a:tcPr vert="horz">
                    <a:solidFill>
                      <a:srgbClr val="E9EBF5"/>
                    </a:solidFill>
                  </a:tcPr>
                </a:tc>
                <a:tc>
                  <a:txBody>
                    <a:bodyPr wrap="square"/>
                    <a:lstStyle/>
                    <a:p>
                      <a:pPr marL="0" algn="ctr" defTabSz="914400" rtl="0" eaLnBrk="1" latinLnBrk="0" hangingPunct="1"/>
                      <a:r>
                        <a:rPr lang="zh-CN" altLang="en-US" sz="1800" kern="1200">
                          <a:solidFill>
                            <a:srgbClr val="C00000"/>
                          </a:solidFill>
                          <a:latin typeface="方正粗黑宋简体" panose="02000000000000000000" pitchFamily="2" charset="-122"/>
                          <a:ea typeface="方正粗黑宋简体" panose="02000000000000000000" pitchFamily="2" charset="-122"/>
                          <a:cs typeface="+mn-cs"/>
                        </a:rPr>
                        <a:t>中生代</a:t>
                      </a:r>
                      <a:endParaRPr lang="zh-CN" altLang="en-US" sz="1800" kern="1200">
                        <a:solidFill>
                          <a:srgbClr val="C00000"/>
                        </a:solidFill>
                        <a:latin typeface="方正粗黑宋简体" panose="02000000000000000000" pitchFamily="2" charset="-122"/>
                        <a:ea typeface="方正粗黑宋简体" panose="02000000000000000000" pitchFamily="2" charset="-122"/>
                        <a:cs typeface="+mn-cs"/>
                      </a:endParaRPr>
                    </a:p>
                  </a:txBody>
                  <a:tcPr vert="horz">
                    <a:solidFill>
                      <a:srgbClr val="7030A0"/>
                    </a:solidFill>
                  </a:tcPr>
                </a:tc>
                <a:tc>
                  <a:txBody>
                    <a:bodyPr wrap="square"/>
                    <a:lstStyle/>
                    <a:p>
                      <a:pPr marL="0" algn="ctr" defTabSz="914400" rtl="0" eaLnBrk="1" latinLnBrk="0" hangingPunct="1"/>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新生代</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r>
            </a:tbl>
          </a:graphicData>
        </a:graphic>
      </p:graphicFrame>
      <p:sp>
        <p:nvSpPr>
          <p:cNvPr id="11" name="文本框 10"/>
          <p:cNvSpPr txBox="1"/>
          <p:nvPr/>
        </p:nvSpPr>
        <p:spPr>
          <a:xfrm>
            <a:off x="342900" y="1885950"/>
            <a:ext cx="1933575"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（三）中生代</a:t>
            </a:r>
            <a:endParaRPr lang="zh-CN" altLang="en-US">
              <a:latin typeface="方正粗黑宋简体" panose="02000000000000000000" pitchFamily="2" charset="-122"/>
              <a:ea typeface="方正粗黑宋简体" panose="02000000000000000000" pitchFamily="2" charset="-122"/>
            </a:endParaRPr>
          </a:p>
        </p:txBody>
      </p:sp>
      <p:sp>
        <p:nvSpPr>
          <p:cNvPr id="12" name="文本框 11"/>
          <p:cNvSpPr txBox="1"/>
          <p:nvPr/>
        </p:nvSpPr>
        <p:spPr>
          <a:xfrm>
            <a:off x="438149" y="2428875"/>
            <a:ext cx="4572001"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时间：距今</a:t>
            </a:r>
            <a:r>
              <a:rPr lang="en-US" altLang="zh-CN">
                <a:latin typeface="方正粗黑宋简体" panose="02000000000000000000" pitchFamily="2" charset="-122"/>
                <a:ea typeface="方正粗黑宋简体" panose="02000000000000000000" pitchFamily="2" charset="-122"/>
              </a:rPr>
              <a:t>2.52 </a:t>
            </a:r>
            <a:r>
              <a:rPr lang="zh-CN" altLang="en-US">
                <a:latin typeface="方正粗黑宋简体" panose="02000000000000000000" pitchFamily="2" charset="-122"/>
                <a:ea typeface="方正粗黑宋简体" panose="02000000000000000000" pitchFamily="2" charset="-122"/>
              </a:rPr>
              <a:t>亿年</a:t>
            </a:r>
            <a:r>
              <a:rPr lang="en-US" altLang="zh-CN">
                <a:latin typeface="方正粗黑宋简体" panose="02000000000000000000" pitchFamily="2" charset="-122"/>
                <a:ea typeface="方正粗黑宋简体" panose="02000000000000000000" pitchFamily="2" charset="-122"/>
              </a:rPr>
              <a:t>——</a:t>
            </a:r>
            <a:r>
              <a:rPr lang="zh-CN" altLang="en-US">
                <a:latin typeface="方正粗黑宋简体" panose="02000000000000000000" pitchFamily="2" charset="-122"/>
                <a:ea typeface="方正粗黑宋简体" panose="02000000000000000000" pitchFamily="2" charset="-122"/>
              </a:rPr>
              <a:t>距今</a:t>
            </a:r>
            <a:r>
              <a:rPr lang="en-US" altLang="zh-CN">
                <a:latin typeface="方正粗黑宋简体" panose="02000000000000000000" pitchFamily="2" charset="-122"/>
                <a:ea typeface="方正粗黑宋简体" panose="02000000000000000000" pitchFamily="2" charset="-122"/>
              </a:rPr>
              <a:t>66 00</a:t>
            </a:r>
            <a:r>
              <a:rPr lang="zh-CN" altLang="en-US">
                <a:latin typeface="方正粗黑宋简体" panose="02000000000000000000" pitchFamily="2" charset="-122"/>
                <a:ea typeface="方正粗黑宋简体" panose="02000000000000000000" pitchFamily="2" charset="-122"/>
              </a:rPr>
              <a:t>万年</a:t>
            </a:r>
            <a:endParaRPr lang="zh-CN" altLang="en-US">
              <a:latin typeface="方正粗黑宋简体" panose="02000000000000000000" pitchFamily="2" charset="-122"/>
              <a:ea typeface="方正粗黑宋简体" panose="02000000000000000000" pitchFamily="2" charset="-122"/>
            </a:endParaRPr>
          </a:p>
        </p:txBody>
      </p:sp>
      <p:sp>
        <p:nvSpPr>
          <p:cNvPr id="13" name="文本框 12"/>
          <p:cNvSpPr txBox="1"/>
          <p:nvPr/>
        </p:nvSpPr>
        <p:spPr>
          <a:xfrm>
            <a:off x="380998" y="3009900"/>
            <a:ext cx="8248651"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海陆变迁：板块运动剧烈，联合古陆开始解体。</a:t>
            </a:r>
            <a:endParaRPr lang="zh-CN" altLang="en-US"/>
          </a:p>
        </p:txBody>
      </p:sp>
      <p:sp>
        <p:nvSpPr>
          <p:cNvPr id="14" name="文本框 13"/>
          <p:cNvSpPr txBox="1"/>
          <p:nvPr/>
        </p:nvSpPr>
        <p:spPr>
          <a:xfrm>
            <a:off x="419098" y="3629025"/>
            <a:ext cx="12020552"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生物演化：裸子植物盛行；爬行动物，尤其是恐龙和鸟类 </a:t>
            </a:r>
            <a:endParaRPr lang="zh-CN" altLang="en-US"/>
          </a:p>
        </p:txBody>
      </p:sp>
      <p:sp>
        <p:nvSpPr>
          <p:cNvPr id="15" name="文本框 14"/>
          <p:cNvSpPr txBox="1"/>
          <p:nvPr/>
        </p:nvSpPr>
        <p:spPr>
          <a:xfrm>
            <a:off x="371474" y="4276725"/>
            <a:ext cx="7105651"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重要事件：主要的成煤时期</a:t>
            </a:r>
            <a:endParaRPr lang="zh-CN" altLang="en-US"/>
          </a:p>
        </p:txBody>
      </p:sp>
      <p:pic>
        <p:nvPicPr>
          <p:cNvPr id="20" name="图片 19"/>
          <p:cNvPicPr>
            <a:picLocks noChangeAspect="1"/>
          </p:cNvPicPr>
          <p:nvPr/>
        </p:nvPicPr>
        <p:blipFill>
          <a:blip r:embed="rId1"/>
          <a:stretch>
            <a:fillRect/>
          </a:stretch>
        </p:blipFill>
        <p:spPr>
          <a:xfrm>
            <a:off x="66674" y="4791075"/>
            <a:ext cx="12125325" cy="2152650"/>
          </a:xfrm>
          <a:prstGeom prst="rect">
            <a:avLst/>
          </a:prstGeom>
        </p:spPr>
      </p:pic>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38000" b="-38000"/>
          </a:stretch>
        </a:blipFill>
        <a:effectLst/>
      </p:bgPr>
    </p:bg>
    <p:spTree>
      <p:nvGrpSpPr>
        <p:cNvPr id="1" name=""/>
        <p:cNvGrpSpPr/>
        <p:nvPr/>
      </p:nvGrpSpPr>
      <p:grpSpPr>
        <a:xfrm>
          <a:off x="0" y="0"/>
          <a:ext cx="0" cy="0"/>
          <a:chOff x="0" y="0"/>
          <a:chExt cx="0" cy="0"/>
        </a:xfrm>
      </p:grpSpPr>
      <p:sp>
        <p:nvSpPr>
          <p:cNvPr id="6" name="文本框 5"/>
          <p:cNvSpPr txBox="1"/>
          <p:nvPr/>
        </p:nvSpPr>
        <p:spPr>
          <a:xfrm>
            <a:off x="981075" y="552450"/>
            <a:ext cx="6838950" cy="523220"/>
          </a:xfrm>
          <a:prstGeom prst="rect">
            <a:avLst/>
          </a:prstGeom>
          <a:noFill/>
        </p:spPr>
        <p:txBody>
          <a:bodyPr wrap="square" rtlCol="0">
            <a:spAutoFit/>
          </a:bodyPr>
          <a:lstStyle/>
          <a:p>
            <a:r>
              <a:rPr lang="zh-CN" altLang="en-US" sz="2800">
                <a:latin typeface="方正粗黑宋简体" panose="02000000000000000000" pitchFamily="2" charset="-122"/>
                <a:ea typeface="方正粗黑宋简体" panose="02000000000000000000" pitchFamily="2" charset="-122"/>
              </a:rPr>
              <a:t>  中生代末期生物大灭绝</a:t>
            </a:r>
            <a:r>
              <a:rPr lang="en-US" altLang="zh-CN" sz="2800">
                <a:latin typeface="方正粗黑宋简体" panose="02000000000000000000" pitchFamily="2" charset="-122"/>
                <a:ea typeface="方正粗黑宋简体" panose="02000000000000000000" pitchFamily="2" charset="-122"/>
              </a:rPr>
              <a:t>——</a:t>
            </a:r>
            <a:r>
              <a:rPr lang="zh-CN" altLang="en-US" sz="2800">
                <a:latin typeface="方正粗黑宋简体" panose="02000000000000000000" pitchFamily="2" charset="-122"/>
                <a:ea typeface="方正粗黑宋简体" panose="02000000000000000000" pitchFamily="2" charset="-122"/>
              </a:rPr>
              <a:t>恐龙灭绝</a:t>
            </a:r>
            <a:endParaRPr lang="zh-CN" altLang="en-US" sz="2800">
              <a:latin typeface="方正粗黑宋简体" panose="02000000000000000000" pitchFamily="2" charset="-122"/>
              <a:ea typeface="方正粗黑宋简体" panose="02000000000000000000" pitchFamily="2" charset="-122"/>
            </a:endParaRPr>
          </a:p>
        </p:txBody>
      </p:sp>
      <p:sp>
        <p:nvSpPr>
          <p:cNvPr id="3" name="文本框 2"/>
          <p:cNvSpPr txBox="1"/>
          <p:nvPr/>
        </p:nvSpPr>
        <p:spPr>
          <a:xfrm>
            <a:off x="1285874" y="1437412"/>
            <a:ext cx="9877426" cy="2793072"/>
          </a:xfrm>
          <a:prstGeom prst="rect">
            <a:avLst/>
          </a:prstGeom>
          <a:noFill/>
        </p:spPr>
        <p:txBody>
          <a:bodyPr wrap="square">
            <a:spAutoFit/>
          </a:bodyPr>
          <a:lstStyle/>
          <a:p>
            <a:pPr>
              <a:lnSpc>
                <a:spcPct val="200000"/>
              </a:lnSpc>
            </a:pPr>
            <a:r>
              <a:rPr lang="zh-CN" altLang="en-US">
                <a:latin typeface="新蒂文征明体" panose="03000600000000000000" pitchFamily="66" charset="-122"/>
                <a:ea typeface="新蒂文征明体" panose="03000600000000000000" pitchFamily="66" charset="-122"/>
              </a:rPr>
              <a:t>      </a:t>
            </a:r>
            <a:r>
              <a:rPr lang="zh-CN" altLang="en-US" b="1">
                <a:latin typeface="新蒂文征明体" panose="03000600000000000000" pitchFamily="66" charset="-122"/>
                <a:ea typeface="新蒂文征明体" panose="03000600000000000000" pitchFamily="66" charset="-122"/>
              </a:rPr>
              <a:t>在</a:t>
            </a:r>
            <a:r>
              <a:rPr lang="en-US" altLang="zh-CN" b="1">
                <a:latin typeface="新蒂文征明体" panose="03000600000000000000" pitchFamily="66" charset="-122"/>
                <a:ea typeface="新蒂文征明体" panose="03000600000000000000" pitchFamily="66" charset="-122"/>
              </a:rPr>
              <a:t>6500</a:t>
            </a:r>
            <a:r>
              <a:rPr lang="zh-CN" altLang="en-US" b="1">
                <a:latin typeface="新蒂文征明体" panose="03000600000000000000" pitchFamily="66" charset="-122"/>
                <a:ea typeface="新蒂文征明体" panose="03000600000000000000" pitchFamily="66" charset="-122"/>
              </a:rPr>
              <a:t>万年前中生代末期的白垩纪发生了第五次生物大灭绝，地球上超过</a:t>
            </a:r>
            <a:r>
              <a:rPr lang="en-US" altLang="zh-CN" b="1">
                <a:latin typeface="新蒂文征明体" panose="03000600000000000000" pitchFamily="66" charset="-122"/>
                <a:ea typeface="新蒂文征明体" panose="03000600000000000000" pitchFamily="66" charset="-122"/>
              </a:rPr>
              <a:t>75%</a:t>
            </a:r>
            <a:r>
              <a:rPr lang="zh-CN" altLang="en-US" b="1">
                <a:latin typeface="新蒂文征明体" panose="03000600000000000000" pitchFamily="66" charset="-122"/>
                <a:ea typeface="新蒂文征明体" panose="03000600000000000000" pitchFamily="66" charset="-122"/>
              </a:rPr>
              <a:t>的物种灭绝了，其中最引人注目的是支配地球生态系统超过</a:t>
            </a:r>
            <a:r>
              <a:rPr lang="en-US" altLang="zh-CN" b="1">
                <a:latin typeface="新蒂文征明体" panose="03000600000000000000" pitchFamily="66" charset="-122"/>
                <a:ea typeface="新蒂文征明体" panose="03000600000000000000" pitchFamily="66" charset="-122"/>
              </a:rPr>
              <a:t>1.6</a:t>
            </a:r>
            <a:r>
              <a:rPr lang="zh-CN" altLang="en-US" b="1">
                <a:latin typeface="新蒂文征明体" panose="03000600000000000000" pitchFamily="66" charset="-122"/>
                <a:ea typeface="新蒂文征明体" panose="03000600000000000000" pitchFamily="66" charset="-122"/>
              </a:rPr>
              <a:t>亿年的恐龙也在这次灭绝事件中神秘的消失了。相比三叠纪的</a:t>
            </a:r>
            <a:r>
              <a:rPr lang="en-US" altLang="zh-CN" b="1">
                <a:latin typeface="新蒂文征明体" panose="03000600000000000000" pitchFamily="66" charset="-122"/>
                <a:ea typeface="新蒂文征明体" panose="03000600000000000000" pitchFamily="66" charset="-122"/>
              </a:rPr>
              <a:t>C</a:t>
            </a:r>
            <a:r>
              <a:rPr lang="zh-CN" altLang="en-US" b="1">
                <a:latin typeface="新蒂文征明体" panose="03000600000000000000" pitchFamily="66" charset="-122"/>
                <a:ea typeface="新蒂文征明体" panose="03000600000000000000" pitchFamily="66" charset="-122"/>
              </a:rPr>
              <a:t>位出道，侏罗纪的大放异彩，恐龙在白垩纪则是从极其繁盛到悲情落幕，充满了不甘和无奈，黯然退出自然历史的舞台。</a:t>
            </a:r>
            <a:endParaRPr lang="zh-CN" altLang="en-US" b="1">
              <a:latin typeface="新蒂文征明体" panose="03000600000000000000" pitchFamily="66" charset="-122"/>
              <a:ea typeface="新蒂文征明体" panose="03000600000000000000" pitchFamily="66"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10"/>
          <p:cNvGraphicFramePr>
            <a:graphicFrameLocks noGrp="1"/>
          </p:cNvGraphicFramePr>
          <p:nvPr/>
        </p:nvGraphicFramePr>
        <p:xfrm>
          <a:off x="-76200" y="0"/>
          <a:ext cx="12268200" cy="1731515"/>
        </p:xfrm>
        <a:graphic>
          <a:graphicData uri="http://schemas.openxmlformats.org/drawingml/2006/table">
            <a:tbl>
              <a:tblPr firstRow="1" bandRow="1">
                <a:tableStyleId>{5C22544A-7EE6-4342-B048-85BDC9FD1C3A}</a:tableStyleId>
              </a:tblPr>
              <a:tblGrid>
                <a:gridCol w="1363133"/>
                <a:gridCol w="1363133"/>
                <a:gridCol w="1363133"/>
                <a:gridCol w="2726267"/>
                <a:gridCol w="2726267"/>
                <a:gridCol w="2726267"/>
              </a:tblGrid>
              <a:tr h="561975">
                <a:tc gridSpan="3">
                  <a:txBody>
                    <a:bodyPr wrap="square"/>
                    <a:lstStyle/>
                    <a:p>
                      <a:pPr marL="0" algn="ctr" defTabSz="914400" rtl="0" eaLnBrk="1" latinLnBrk="0" hangingPunct="1"/>
                      <a:r>
                        <a:rPr lang="zh-CN" altLang="en-US" sz="1800" kern="1200">
                          <a:solidFill>
                            <a:schemeClr val="tx1"/>
                          </a:solidFill>
                          <a:latin typeface="方正粗黑宋简体" panose="02000000000000000000" pitchFamily="2" charset="-122"/>
                          <a:ea typeface="方正粗黑宋简体" panose="02000000000000000000" pitchFamily="2" charset="-122"/>
                          <a:cs typeface="+mn-cs"/>
                        </a:rPr>
                        <a:t>前寒武纪</a:t>
                      </a:r>
                      <a:endParaRPr lang="zh-CN" altLang="en-US" sz="1800" kern="1200">
                        <a:solidFill>
                          <a:schemeClr val="tx1"/>
                        </a:solidFill>
                        <a:latin typeface="方正粗黑宋简体" panose="02000000000000000000" pitchFamily="2" charset="-122"/>
                        <a:ea typeface="方正粗黑宋简体" panose="02000000000000000000" pitchFamily="2" charset="-122"/>
                        <a:cs typeface="+mn-cs"/>
                      </a:endParaRPr>
                    </a:p>
                  </a:txBody>
                  <a:tcPr vert="horz">
                    <a:solidFill>
                      <a:schemeClr val="accent1"/>
                    </a:solidFill>
                  </a:tcPr>
                </a:tc>
                <a:tc hMerge="1">
                  <a:tcPr/>
                </a:tc>
                <a:tc hMerge="1">
                  <a:tcPr/>
                </a:tc>
                <a:tc gridSpan="3">
                  <a:txBody>
                    <a:bodyPr wrap="square"/>
                    <a:lstStyle/>
                    <a:p>
                      <a:pPr algn="ctr"/>
                      <a:endParaRPr lang="zh-CN" altLang="en-US"/>
                    </a:p>
                  </a:txBody>
                  <a:tcPr vert="horz"/>
                </a:tc>
                <a:tc hMerge="1">
                  <a:tcPr/>
                </a:tc>
                <a:tc hMerge="1">
                  <a:tcPr/>
                </a:tc>
              </a:tr>
              <a:tr h="584770">
                <a:tc>
                  <a:txBody>
                    <a:bodyPr wrap="square"/>
                    <a:lstStyle/>
                    <a:p>
                      <a:pPr algn="ctr"/>
                      <a:r>
                        <a:rPr lang="zh-CN" altLang="en-US">
                          <a:latin typeface="方正粗黑宋简体" panose="02000000000000000000" pitchFamily="2" charset="-122"/>
                          <a:ea typeface="方正粗黑宋简体" panose="02000000000000000000" pitchFamily="2" charset="-122"/>
                        </a:rPr>
                        <a:t>冥古宙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太古宙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a:txBody>
                    <a:bodyPr wrap="square"/>
                    <a:lstStyle/>
                    <a:p>
                      <a:pPr algn="ctr"/>
                      <a:r>
                        <a:rPr lang="zh-CN" altLang="en-US">
                          <a:latin typeface="方正粗黑宋简体" panose="02000000000000000000" pitchFamily="2" charset="-122"/>
                          <a:ea typeface="方正粗黑宋简体" panose="02000000000000000000" pitchFamily="2" charset="-122"/>
                        </a:rPr>
                        <a:t>元古宙</a:t>
                      </a:r>
                      <a:endParaRPr lang="zh-CN" altLang="en-US">
                        <a:latin typeface="方正粗黑宋简体" panose="02000000000000000000" pitchFamily="2" charset="-122"/>
                        <a:ea typeface="方正粗黑宋简体" panose="02000000000000000000" pitchFamily="2" charset="-122"/>
                      </a:endParaRPr>
                    </a:p>
                  </a:txBody>
                  <a:tcPr vert="horz">
                    <a:solidFill>
                      <a:srgbClr val="CFD5EA"/>
                    </a:solidFill>
                  </a:tcPr>
                </a:tc>
                <a:tc gridSpan="3">
                  <a:txBody>
                    <a:bodyPr wrap="square"/>
                    <a:lstStyle/>
                    <a:p>
                      <a:pPr algn="ctr"/>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显生宙</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tc>
                <a:tc hMerge="1">
                  <a:tcPr/>
                </a:tc>
                <a:tc hMerge="1">
                  <a:tcPr/>
                </a:tc>
              </a:tr>
              <a:tr h="584770">
                <a:tc gridSpan="3">
                  <a:txBody>
                    <a:bodyPr wrap="square"/>
                    <a:lstStyle/>
                    <a:p>
                      <a:endParaRPr lang="zh-CN" altLang="en-US"/>
                    </a:p>
                  </a:txBody>
                  <a:tcPr vert="horz"/>
                </a:tc>
                <a:tc hMerge="1">
                  <a:tcPr/>
                </a:tc>
                <a:tc hMerge="1">
                  <a:tcPr/>
                </a:tc>
                <a:tc>
                  <a:txBody>
                    <a:bodyPr wrap="square"/>
                    <a:lstStyle/>
                    <a:p>
                      <a:pPr marL="0" algn="ctr" defTabSz="914400" rtl="0" eaLnBrk="1" latinLnBrk="0" hangingPunct="1"/>
                      <a:r>
                        <a:rPr lang="zh-CN" altLang="en-US" sz="1800" kern="1200">
                          <a:solidFill>
                            <a:schemeClr val="tx1"/>
                          </a:solidFill>
                          <a:latin typeface="方正粗黑宋简体" panose="02000000000000000000" pitchFamily="2" charset="-122"/>
                          <a:ea typeface="方正粗黑宋简体" panose="02000000000000000000" pitchFamily="2" charset="-122"/>
                          <a:cs typeface="+mn-cs"/>
                        </a:rPr>
                        <a:t>古生代</a:t>
                      </a:r>
                      <a:endParaRPr lang="zh-CN" altLang="en-US" sz="1800" kern="1200">
                        <a:solidFill>
                          <a:schemeClr val="tx1"/>
                        </a:solidFill>
                        <a:latin typeface="方正粗黑宋简体" panose="02000000000000000000" pitchFamily="2" charset="-122"/>
                        <a:ea typeface="方正粗黑宋简体" panose="02000000000000000000" pitchFamily="2" charset="-122"/>
                        <a:cs typeface="+mn-cs"/>
                      </a:endParaRPr>
                    </a:p>
                  </a:txBody>
                  <a:tcPr vert="horz">
                    <a:solidFill>
                      <a:srgbClr val="E9EBF5"/>
                    </a:solidFill>
                  </a:tcPr>
                </a:tc>
                <a:tc>
                  <a:txBody>
                    <a:bodyPr wrap="square"/>
                    <a:lstStyle/>
                    <a:p>
                      <a:pPr marL="0" algn="ctr" defTabSz="914400" rtl="0" eaLnBrk="1" latinLnBrk="0" hangingPunct="1"/>
                      <a:r>
                        <a:rPr lang="zh-CN" altLang="en-US" sz="1800" kern="1200">
                          <a:solidFill>
                            <a:schemeClr val="tx1"/>
                          </a:solidFill>
                          <a:latin typeface="方正粗黑宋简体" panose="02000000000000000000" pitchFamily="2" charset="-122"/>
                          <a:ea typeface="方正粗黑宋简体" panose="02000000000000000000" pitchFamily="2" charset="-122"/>
                          <a:cs typeface="+mn-cs"/>
                        </a:rPr>
                        <a:t>中生代</a:t>
                      </a:r>
                      <a:endParaRPr lang="zh-CN" altLang="en-US" sz="1800" kern="1200">
                        <a:solidFill>
                          <a:schemeClr val="tx1"/>
                        </a:solidFill>
                        <a:latin typeface="方正粗黑宋简体" panose="02000000000000000000" pitchFamily="2" charset="-122"/>
                        <a:ea typeface="方正粗黑宋简体" panose="02000000000000000000" pitchFamily="2" charset="-122"/>
                        <a:cs typeface="+mn-cs"/>
                      </a:endParaRPr>
                    </a:p>
                  </a:txBody>
                  <a:tcPr vert="horz">
                    <a:solidFill>
                      <a:srgbClr val="E9EBF5"/>
                    </a:solidFill>
                  </a:tcPr>
                </a:tc>
                <a:tc>
                  <a:txBody>
                    <a:bodyPr wrap="square"/>
                    <a:lstStyle/>
                    <a:p>
                      <a:pPr marL="0" algn="ctr" defTabSz="914400" rtl="0" eaLnBrk="1" latinLnBrk="0" hangingPunct="1"/>
                      <a:r>
                        <a:rPr lang="zh-CN" altLang="en-US" sz="1800" kern="1200">
                          <a:solidFill>
                            <a:schemeClr val="dk1"/>
                          </a:solidFill>
                          <a:latin typeface="方正粗黑宋简体" panose="02000000000000000000" pitchFamily="2" charset="-122"/>
                          <a:ea typeface="方正粗黑宋简体" panose="02000000000000000000" pitchFamily="2" charset="-122"/>
                          <a:cs typeface="+mn-cs"/>
                        </a:rPr>
                        <a:t>新生代</a:t>
                      </a:r>
                      <a:endParaRPr lang="zh-CN" altLang="en-US" sz="1800" kern="1200">
                        <a:solidFill>
                          <a:schemeClr val="dk1"/>
                        </a:solidFill>
                        <a:latin typeface="方正粗黑宋简体" panose="02000000000000000000" pitchFamily="2" charset="-122"/>
                        <a:ea typeface="方正粗黑宋简体" panose="02000000000000000000" pitchFamily="2" charset="-122"/>
                        <a:cs typeface="+mn-cs"/>
                      </a:endParaRPr>
                    </a:p>
                  </a:txBody>
                  <a:tcPr vert="horz">
                    <a:solidFill>
                      <a:srgbClr val="E85A28"/>
                    </a:solidFill>
                  </a:tcPr>
                </a:tc>
              </a:tr>
            </a:tbl>
          </a:graphicData>
        </a:graphic>
      </p:graphicFrame>
      <p:sp>
        <p:nvSpPr>
          <p:cNvPr id="11" name="文本框 10"/>
          <p:cNvSpPr txBox="1"/>
          <p:nvPr/>
        </p:nvSpPr>
        <p:spPr>
          <a:xfrm>
            <a:off x="342900" y="1885950"/>
            <a:ext cx="1933575"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（四）新生代</a:t>
            </a:r>
            <a:endParaRPr lang="zh-CN" altLang="en-US">
              <a:latin typeface="方正粗黑宋简体" panose="02000000000000000000" pitchFamily="2" charset="-122"/>
              <a:ea typeface="方正粗黑宋简体" panose="02000000000000000000" pitchFamily="2" charset="-122"/>
            </a:endParaRPr>
          </a:p>
        </p:txBody>
      </p:sp>
      <p:sp>
        <p:nvSpPr>
          <p:cNvPr id="12" name="文本框 11"/>
          <p:cNvSpPr txBox="1"/>
          <p:nvPr/>
        </p:nvSpPr>
        <p:spPr>
          <a:xfrm>
            <a:off x="438149" y="2428875"/>
            <a:ext cx="4572001" cy="369332"/>
          </a:xfrm>
          <a:prstGeom prst="rect">
            <a:avLst/>
          </a:prstGeom>
          <a:noFill/>
        </p:spPr>
        <p:txBody>
          <a:bodyPr wrap="square" rtlCol="0">
            <a:spAutoFit/>
          </a:bodyPr>
          <a:lstStyle/>
          <a:p>
            <a:r>
              <a:rPr lang="zh-CN" altLang="en-US">
                <a:latin typeface="方正粗黑宋简体" panose="02000000000000000000" pitchFamily="2" charset="-122"/>
                <a:ea typeface="方正粗黑宋简体" panose="02000000000000000000" pitchFamily="2" charset="-122"/>
              </a:rPr>
              <a:t>时间：距今</a:t>
            </a:r>
            <a:r>
              <a:rPr lang="en-US" altLang="zh-CN">
                <a:latin typeface="方正粗黑宋简体" panose="02000000000000000000" pitchFamily="2" charset="-122"/>
                <a:ea typeface="方正粗黑宋简体" panose="02000000000000000000" pitchFamily="2" charset="-122"/>
              </a:rPr>
              <a:t>6600</a:t>
            </a:r>
            <a:r>
              <a:rPr lang="zh-CN" altLang="en-US">
                <a:latin typeface="方正粗黑宋简体" panose="02000000000000000000" pitchFamily="2" charset="-122"/>
                <a:ea typeface="方正粗黑宋简体" panose="02000000000000000000" pitchFamily="2" charset="-122"/>
              </a:rPr>
              <a:t>万年</a:t>
            </a:r>
            <a:r>
              <a:rPr lang="en-US" altLang="zh-CN">
                <a:latin typeface="方正粗黑宋简体" panose="02000000000000000000" pitchFamily="2" charset="-122"/>
                <a:ea typeface="方正粗黑宋简体" panose="02000000000000000000" pitchFamily="2" charset="-122"/>
              </a:rPr>
              <a:t>——</a:t>
            </a:r>
            <a:r>
              <a:rPr lang="zh-CN" altLang="en-US">
                <a:latin typeface="方正粗黑宋简体" panose="02000000000000000000" pitchFamily="2" charset="-122"/>
                <a:ea typeface="方正粗黑宋简体" panose="02000000000000000000" pitchFamily="2" charset="-122"/>
              </a:rPr>
              <a:t>至今</a:t>
            </a:r>
            <a:endParaRPr lang="zh-CN" altLang="en-US">
              <a:latin typeface="方正粗黑宋简体" panose="02000000000000000000" pitchFamily="2" charset="-122"/>
              <a:ea typeface="方正粗黑宋简体" panose="02000000000000000000" pitchFamily="2" charset="-122"/>
            </a:endParaRPr>
          </a:p>
        </p:txBody>
      </p:sp>
      <p:sp>
        <p:nvSpPr>
          <p:cNvPr id="13" name="文本框 12"/>
          <p:cNvSpPr txBox="1"/>
          <p:nvPr/>
        </p:nvSpPr>
        <p:spPr>
          <a:xfrm>
            <a:off x="380998" y="3009900"/>
            <a:ext cx="10620377"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海陆变迁：联合古陆最终解体，形成现代的海陆分布格局；造山运动形成现在的地貌格局</a:t>
            </a:r>
            <a:endParaRPr lang="zh-CN" altLang="en-US"/>
          </a:p>
        </p:txBody>
      </p:sp>
      <p:sp>
        <p:nvSpPr>
          <p:cNvPr id="14" name="文本框 13"/>
          <p:cNvSpPr txBox="1"/>
          <p:nvPr/>
        </p:nvSpPr>
        <p:spPr>
          <a:xfrm>
            <a:off x="419098" y="3629025"/>
            <a:ext cx="12020552"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生物演化：被子植物高度繁盛，草原面积扩大；哺乳动物快速发展，后期人类出现</a:t>
            </a:r>
            <a:endParaRPr lang="zh-CN" altLang="en-US"/>
          </a:p>
        </p:txBody>
      </p:sp>
      <p:sp>
        <p:nvSpPr>
          <p:cNvPr id="15" name="文本框 14"/>
          <p:cNvSpPr txBox="1"/>
          <p:nvPr/>
        </p:nvSpPr>
        <p:spPr>
          <a:xfrm>
            <a:off x="371474" y="4276725"/>
            <a:ext cx="7105651" cy="369332"/>
          </a:xfrm>
          <a:prstGeom prst="rect">
            <a:avLst/>
          </a:prstGeom>
          <a:noFill/>
        </p:spPr>
        <p:txBody>
          <a:bodyPr wrap="square" rtlCol="0">
            <a:spAutoFit/>
          </a:bodyPr>
          <a:lstStyle>
            <a:defPPr>
              <a:defRPr lang="zh-CN"/>
            </a:defPPr>
            <a:lvl1pPr>
              <a:defRPr>
                <a:latin typeface="方正粗黑宋简体" panose="02000000000000000000" pitchFamily="2" charset="-122"/>
                <a:ea typeface="方正粗黑宋简体" panose="02000000000000000000" pitchFamily="2" charset="-122"/>
              </a:defRPr>
            </a:lvl1pPr>
          </a:lstStyle>
          <a:p>
            <a:r>
              <a:rPr lang="zh-CN" altLang="en-US"/>
              <a:t>重要事件：人类出现</a:t>
            </a:r>
            <a:endParaRPr lang="zh-CN" altLang="en-US"/>
          </a:p>
        </p:txBody>
      </p:sp>
      <p:pic>
        <p:nvPicPr>
          <p:cNvPr id="3" name="图片 2"/>
          <p:cNvPicPr>
            <a:picLocks noChangeAspect="1"/>
          </p:cNvPicPr>
          <p:nvPr/>
        </p:nvPicPr>
        <p:blipFill>
          <a:blip r:embed="rId1"/>
          <a:stretch>
            <a:fillRect/>
          </a:stretch>
        </p:blipFill>
        <p:spPr>
          <a:xfrm>
            <a:off x="0" y="4781550"/>
            <a:ext cx="12192000" cy="1995487"/>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0500" y="-161925"/>
            <a:ext cx="1409700" cy="1390650"/>
            <a:chOff x="-190500" y="-161925"/>
            <a:chExt cx="1409700" cy="1390650"/>
          </a:xfrm>
        </p:grpSpPr>
        <p:sp>
          <p:nvSpPr>
            <p:cNvPr id="3" name="直角三角形 2"/>
            <p:cNvSpPr/>
            <p:nvPr/>
          </p:nvSpPr>
          <p:spPr>
            <a:xfrm rot="5400000">
              <a:off x="-38100" y="-28575"/>
              <a:ext cx="1295400" cy="1219200"/>
            </a:xfrm>
            <a:prstGeom prst="rtTriangle">
              <a:avLst/>
            </a:prstGeom>
            <a:solidFill>
              <a:srgbClr val="E85A28"/>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sp>
          <p:nvSpPr>
            <p:cNvPr id="2" name="直角三角形 1"/>
            <p:cNvSpPr/>
            <p:nvPr/>
          </p:nvSpPr>
          <p:spPr>
            <a:xfrm rot="5400000">
              <a:off x="-228600" y="-123825"/>
              <a:ext cx="1295400" cy="1219200"/>
            </a:xfrm>
            <a:prstGeom prst="rtTriangle">
              <a:avLst/>
            </a:prstGeom>
            <a:solidFill>
              <a:srgbClr val="30727C"/>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grpSp>
      <p:sp>
        <p:nvSpPr>
          <p:cNvPr id="8" name="文本框 7"/>
          <p:cNvSpPr txBox="1"/>
          <p:nvPr/>
        </p:nvSpPr>
        <p:spPr>
          <a:xfrm>
            <a:off x="530258" y="994776"/>
            <a:ext cx="7105454" cy="3970318"/>
          </a:xfrm>
          <a:prstGeom prst="rect">
            <a:avLst/>
          </a:prstGeom>
          <a:noFill/>
        </p:spPr>
        <p:txBody>
          <a:bodyPr wrap="square">
            <a:spAutoFit/>
          </a:bodyPr>
          <a:lstStyle/>
          <a:p>
            <a:r>
              <a:rPr lang="zh-CN" altLang="en-US">
                <a:latin typeface="方正粗黑宋简体" panose="02000000000000000000" pitchFamily="2" charset="-122"/>
                <a:ea typeface="方正粗黑宋简体" panose="02000000000000000000" pitchFamily="2" charset="-122"/>
              </a:rPr>
              <a:t>        曾经有人说过，如果把地球的历史浓缩为一个小时，至最后</a:t>
            </a:r>
            <a:r>
              <a:rPr lang="en-US" altLang="zh-CN">
                <a:latin typeface="方正粗黑宋简体" panose="02000000000000000000" pitchFamily="2" charset="-122"/>
                <a:ea typeface="方正粗黑宋简体" panose="02000000000000000000" pitchFamily="2" charset="-122"/>
              </a:rPr>
              <a:t>15</a:t>
            </a:r>
            <a:r>
              <a:rPr lang="zh-CN" altLang="en-US">
                <a:latin typeface="方正粗黑宋简体" panose="02000000000000000000" pitchFamily="2" charset="-122"/>
                <a:ea typeface="方正粗黑宋简体" panose="02000000000000000000" pitchFamily="2" charset="-122"/>
              </a:rPr>
              <a:t>分钟，生命方始粉墨登场。在还剩下</a:t>
            </a:r>
            <a:r>
              <a:rPr lang="en-US" altLang="zh-CN">
                <a:latin typeface="方正粗黑宋简体" panose="02000000000000000000" pitchFamily="2" charset="-122"/>
                <a:ea typeface="方正粗黑宋简体" panose="02000000000000000000" pitchFamily="2" charset="-122"/>
              </a:rPr>
              <a:t>6</a:t>
            </a:r>
            <a:r>
              <a:rPr lang="zh-CN" altLang="en-US">
                <a:latin typeface="方正粗黑宋简体" panose="02000000000000000000" pitchFamily="2" charset="-122"/>
                <a:ea typeface="方正粗黑宋简体" panose="02000000000000000000" pitchFamily="2" charset="-122"/>
              </a:rPr>
              <a:t>分钟的时候，陆地上开始闪现动物的身影，而当第</a:t>
            </a:r>
            <a:r>
              <a:rPr lang="en-US" altLang="zh-CN">
                <a:latin typeface="方正粗黑宋简体" panose="02000000000000000000" pitchFamily="2" charset="-122"/>
                <a:ea typeface="方正粗黑宋简体" panose="02000000000000000000" pitchFamily="2" charset="-122"/>
              </a:rPr>
              <a:t>58</a:t>
            </a:r>
            <a:r>
              <a:rPr lang="zh-CN" altLang="en-US">
                <a:latin typeface="方正粗黑宋简体" panose="02000000000000000000" pitchFamily="2" charset="-122"/>
                <a:ea typeface="方正粗黑宋简体" panose="02000000000000000000" pitchFamily="2" charset="-122"/>
              </a:rPr>
              <a:t>分钟到来，一切大局已定。</a:t>
            </a:r>
            <a:endParaRPr lang="en-US" altLang="zh-CN">
              <a:latin typeface="方正粗黑宋简体" panose="02000000000000000000" pitchFamily="2" charset="-122"/>
              <a:ea typeface="方正粗黑宋简体" panose="02000000000000000000" pitchFamily="2" charset="-122"/>
            </a:endParaRPr>
          </a:p>
          <a:p>
            <a:endParaRPr lang="en-US" altLang="zh-CN">
              <a:latin typeface="方正粗黑宋简体" panose="02000000000000000000" pitchFamily="2" charset="-122"/>
              <a:ea typeface="方正粗黑宋简体" panose="02000000000000000000" pitchFamily="2" charset="-122"/>
            </a:endParaRPr>
          </a:p>
          <a:p>
            <a:r>
              <a:rPr lang="en-US" altLang="zh-CN">
                <a:latin typeface="方正粗黑宋简体" panose="02000000000000000000" pitchFamily="2" charset="-122"/>
                <a:ea typeface="方正粗黑宋简体" panose="02000000000000000000" pitchFamily="2" charset="-122"/>
              </a:rPr>
              <a:t>       </a:t>
            </a:r>
            <a:r>
              <a:rPr lang="zh-CN" altLang="en-US">
                <a:latin typeface="方正粗黑宋简体" panose="02000000000000000000" pitchFamily="2" charset="-122"/>
                <a:ea typeface="方正粗黑宋简体" panose="02000000000000000000" pitchFamily="2" charset="-122"/>
              </a:rPr>
              <a:t>甘肃是国内最早发现恐龙的地方。上世纪二三十年代，瑞典科学家布林在酒泉发现了甘肃最早的恐龙化石</a:t>
            </a:r>
            <a:r>
              <a:rPr lang="en-US" altLang="zh-CN">
                <a:latin typeface="方正粗黑宋简体" panose="02000000000000000000" pitchFamily="2" charset="-122"/>
                <a:ea typeface="方正粗黑宋简体" panose="02000000000000000000" pitchFamily="2" charset="-122"/>
              </a:rPr>
              <a:t>——</a:t>
            </a:r>
            <a:r>
              <a:rPr lang="zh-CN" altLang="en-US">
                <a:latin typeface="方正粗黑宋简体" panose="02000000000000000000" pitchFamily="2" charset="-122"/>
                <a:ea typeface="方正粗黑宋简体" panose="02000000000000000000" pitchFamily="2" charset="-122"/>
              </a:rPr>
              <a:t>微角龙化石。这一发现要比云南禄丰早。从此后，千里陇原大地上就接连不断地发现了恐龙和其他古生物化石。</a:t>
            </a:r>
            <a:endParaRPr lang="zh-CN" altLang="en-US">
              <a:latin typeface="方正粗黑宋简体" panose="02000000000000000000" pitchFamily="2" charset="-122"/>
              <a:ea typeface="方正粗黑宋简体" panose="02000000000000000000" pitchFamily="2" charset="-122"/>
            </a:endParaRPr>
          </a:p>
          <a:p>
            <a:endParaRPr lang="zh-CN" altLang="en-US">
              <a:latin typeface="方正粗黑宋简体" panose="02000000000000000000" pitchFamily="2" charset="-122"/>
              <a:ea typeface="方正粗黑宋简体" panose="02000000000000000000" pitchFamily="2" charset="-122"/>
            </a:endParaRPr>
          </a:p>
          <a:p>
            <a:r>
              <a:rPr lang="zh-CN" altLang="en-US">
                <a:latin typeface="方正粗黑宋简体" panose="02000000000000000000" pitchFamily="2" charset="-122"/>
                <a:ea typeface="方正粗黑宋简体" panose="02000000000000000000" pitchFamily="2" charset="-122"/>
              </a:rPr>
              <a:t>       兰州位于三大高原交汇地带，曾经发现过大量的古生物遗迹。从上世纪四十年代至今，不断有恐龙化石在兰州及其周边出土。其中，最为出名的是：海石湾出土的亚洲最大恐龙骨骼化石和兰州龙的化石。现有的资料证明，在远古时期兰州曾遍布恐龙，有些人甚至将兰州称之为恐龙乐园。</a:t>
            </a:r>
            <a:endParaRPr lang="zh-CN" altLang="en-US">
              <a:latin typeface="方正粗黑宋简体" panose="02000000000000000000" pitchFamily="2" charset="-122"/>
              <a:ea typeface="方正粗黑宋简体" panose="02000000000000000000" pitchFamily="2" charset="-122"/>
            </a:endParaRPr>
          </a:p>
        </p:txBody>
      </p:sp>
      <p:pic>
        <p:nvPicPr>
          <p:cNvPr id="9" name="图片 8"/>
          <p:cNvPicPr>
            <a:picLocks noChangeAspect="1"/>
          </p:cNvPicPr>
          <p:nvPr/>
        </p:nvPicPr>
        <p:blipFill>
          <a:blip r:embed="rId1"/>
          <a:srcRect r="587" b="15432"/>
          <a:stretch>
            <a:fillRect/>
          </a:stretch>
        </p:blipFill>
        <p:spPr>
          <a:xfrm>
            <a:off x="7821105" y="490196"/>
            <a:ext cx="3726730" cy="2582942"/>
          </a:xfrm>
          <a:prstGeom prst="rect">
            <a:avLst/>
          </a:prstGeom>
        </p:spPr>
      </p:pic>
      <p:sp>
        <p:nvSpPr>
          <p:cNvPr id="10" name="文本框 9"/>
          <p:cNvSpPr txBox="1"/>
          <p:nvPr/>
        </p:nvSpPr>
        <p:spPr>
          <a:xfrm>
            <a:off x="1319754" y="292231"/>
            <a:ext cx="4760536" cy="523220"/>
          </a:xfrm>
          <a:prstGeom prst="rect">
            <a:avLst/>
          </a:prstGeom>
          <a:noFill/>
        </p:spPr>
        <p:txBody>
          <a:bodyPr wrap="square" rtlCol="0">
            <a:spAutoFit/>
          </a:bodyPr>
          <a:lstStyle/>
          <a:p>
            <a:r>
              <a:rPr lang="zh-CN" altLang="en-US" sz="2800">
                <a:latin typeface="方正大标宋_GBK" panose="03000509000000000000" pitchFamily="65" charset="-122"/>
                <a:ea typeface="方正大标宋_GBK" panose="03000509000000000000" pitchFamily="65" charset="-122"/>
              </a:rPr>
              <a:t>神奇的甘肃</a:t>
            </a:r>
            <a:endParaRPr lang="zh-CN" altLang="en-US" sz="2800">
              <a:latin typeface="方正大标宋_GBK" panose="03000509000000000000" pitchFamily="65" charset="-122"/>
              <a:ea typeface="方正大标宋_GBK" panose="03000509000000000000" pitchFamily="65" charset="-122"/>
            </a:endParaRPr>
          </a:p>
        </p:txBody>
      </p:sp>
      <p:pic>
        <p:nvPicPr>
          <p:cNvPr id="12" name="图片 11"/>
          <p:cNvPicPr>
            <a:picLocks noChangeAspect="1"/>
          </p:cNvPicPr>
          <p:nvPr/>
        </p:nvPicPr>
        <p:blipFill>
          <a:blip r:embed="rId2"/>
          <a:srcRect r="309" b="8505"/>
          <a:stretch>
            <a:fillRect/>
          </a:stretch>
        </p:blipFill>
        <p:spPr>
          <a:xfrm>
            <a:off x="7799111" y="3695306"/>
            <a:ext cx="3852420" cy="2450970"/>
          </a:xfrm>
          <a:prstGeom prst="rect">
            <a:avLst/>
          </a:prstGeom>
        </p:spPr>
      </p:pic>
      <p:sp>
        <p:nvSpPr>
          <p:cNvPr id="16" name="文本框 15"/>
          <p:cNvSpPr txBox="1"/>
          <p:nvPr/>
        </p:nvSpPr>
        <p:spPr>
          <a:xfrm>
            <a:off x="575035" y="5307291"/>
            <a:ext cx="6589337" cy="646331"/>
          </a:xfrm>
          <a:prstGeom prst="rect">
            <a:avLst/>
          </a:prstGeom>
          <a:noFill/>
        </p:spPr>
        <p:txBody>
          <a:bodyPr wrap="square" rtlCol="0">
            <a:spAutoFit/>
          </a:bodyPr>
          <a:lstStyle/>
          <a:p>
            <a:r>
              <a:rPr lang="zh-CN" altLang="en-US">
                <a:solidFill>
                  <a:srgbClr val="FF0000"/>
                </a:solidFill>
                <a:latin typeface="方正粗黑宋简体" panose="02000000000000000000" pitchFamily="2" charset="-122"/>
                <a:ea typeface="方正粗黑宋简体" panose="02000000000000000000" pitchFamily="2" charset="-122"/>
              </a:rPr>
              <a:t>思考：地球在</a:t>
            </a:r>
            <a:r>
              <a:rPr lang="en-US" altLang="zh-CN">
                <a:solidFill>
                  <a:srgbClr val="FF0000"/>
                </a:solidFill>
                <a:latin typeface="方正粗黑宋简体" panose="02000000000000000000" pitchFamily="2" charset="-122"/>
                <a:ea typeface="方正粗黑宋简体" panose="02000000000000000000" pitchFamily="2" charset="-122"/>
              </a:rPr>
              <a:t>46</a:t>
            </a:r>
            <a:r>
              <a:rPr lang="zh-CN" altLang="en-US">
                <a:solidFill>
                  <a:srgbClr val="FF0000"/>
                </a:solidFill>
                <a:latin typeface="方正粗黑宋简体" panose="02000000000000000000" pitchFamily="2" charset="-122"/>
                <a:ea typeface="方正粗黑宋简体" panose="02000000000000000000" pitchFamily="2" charset="-122"/>
              </a:rPr>
              <a:t>亿的时间里面经历了沧海桑田般的变化，人类用什么去探寻地球的历史？</a:t>
            </a:r>
            <a:endParaRPr lang="zh-CN" altLang="en-US">
              <a:solidFill>
                <a:srgbClr val="FF0000"/>
              </a:solidFill>
              <a:latin typeface="方正粗黑宋简体" panose="02000000000000000000" pitchFamily="2" charset="-122"/>
              <a:ea typeface="方正粗黑宋简体" panose="02000000000000000000"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9000" b="-9000"/>
          </a:stretch>
        </a:blipFill>
        <a:effectLst/>
      </p:bgPr>
    </p:bg>
    <p:spTree>
      <p:nvGrpSpPr>
        <p:cNvPr id="1" name=""/>
        <p:cNvGrpSpPr/>
        <p:nvPr/>
      </p:nvGrpSpPr>
      <p:grpSpPr>
        <a:xfrm>
          <a:off x="0" y="0"/>
          <a:ext cx="0" cy="0"/>
          <a:chOff x="0" y="0"/>
          <a:chExt cx="0" cy="0"/>
        </a:xfrm>
      </p:grpSpPr>
      <p:sp>
        <p:nvSpPr>
          <p:cNvPr id="20" name="矩形 19"/>
          <p:cNvSpPr/>
          <p:nvPr/>
        </p:nvSpPr>
        <p:spPr>
          <a:xfrm>
            <a:off x="3352800" y="1352550"/>
            <a:ext cx="2466975" cy="2581275"/>
          </a:xfrm>
          <a:prstGeom prst="rect">
            <a:avLst/>
          </a:prstGeom>
          <a:ln w="57150">
            <a:solidFill>
              <a:srgbClr val="008C8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useBgFill="1">
        <p:nvSpPr>
          <p:cNvPr id="26" name="矩形 25"/>
          <p:cNvSpPr/>
          <p:nvPr/>
        </p:nvSpPr>
        <p:spPr>
          <a:xfrm>
            <a:off x="2981325" y="2152650"/>
            <a:ext cx="8315325" cy="914400"/>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useBgFill="1">
        <p:nvSpPr>
          <p:cNvPr id="25" name="矩形 24"/>
          <p:cNvSpPr/>
          <p:nvPr/>
        </p:nvSpPr>
        <p:spPr>
          <a:xfrm>
            <a:off x="904875" y="1800225"/>
            <a:ext cx="1038225" cy="1571625"/>
          </a:xfrm>
          <a:prstGeom prst="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文本框 23"/>
          <p:cNvSpPr txBox="1"/>
          <p:nvPr/>
        </p:nvSpPr>
        <p:spPr>
          <a:xfrm>
            <a:off x="5545931" y="2025134"/>
            <a:ext cx="7893844" cy="1015663"/>
          </a:xfrm>
          <a:prstGeom prst="rect">
            <a:avLst/>
          </a:prstGeom>
          <a:noFill/>
        </p:spPr>
        <p:txBody>
          <a:bodyPr wrap="square">
            <a:spAutoFit/>
          </a:bodyPr>
          <a:lstStyle/>
          <a:p>
            <a:r>
              <a:rPr lang="zh-CN" altLang="en-US" sz="6000" i="1">
                <a:solidFill>
                  <a:schemeClr val="accent4">
                    <a:lumMod val="40000"/>
                    <a:lumOff val="60000"/>
                  </a:schemeClr>
                </a:solidFill>
                <a:latin typeface="苏新诗古印宋简" panose="02010609000101010101" pitchFamily="49" charset="-122"/>
                <a:ea typeface="苏新诗古印宋简" panose="02010609000101010101" pitchFamily="49" charset="-122"/>
              </a:rPr>
              <a:t>化石和地质年代</a:t>
            </a:r>
            <a:endParaRPr lang="zh-CN" altLang="en-US" sz="6000" i="1">
              <a:solidFill>
                <a:schemeClr val="accent4">
                  <a:lumMod val="40000"/>
                  <a:lumOff val="60000"/>
                </a:schemeClr>
              </a:solidFill>
              <a:latin typeface="苏新诗古印宋简" panose="02010609000101010101" pitchFamily="49" charset="-122"/>
              <a:ea typeface="苏新诗古印宋简" panose="02010609000101010101" pitchFamily="49" charset="-122"/>
            </a:endParaRPr>
          </a:p>
        </p:txBody>
      </p:sp>
      <p:sp>
        <p:nvSpPr>
          <p:cNvPr id="8" name="矩形 7"/>
          <p:cNvSpPr/>
          <p:nvPr/>
        </p:nvSpPr>
        <p:spPr>
          <a:xfrm>
            <a:off x="-26894" y="5235388"/>
            <a:ext cx="12218894" cy="1622611"/>
          </a:xfrm>
          <a:custGeom>
            <a:avLst/>
            <a:gdLst>
              <a:gd name="connsiteX0" fmla="*/ 0 w 12192000"/>
              <a:gd name="connsiteY0" fmla="*/ 0 h 1604682"/>
              <a:gd name="connsiteX1" fmla="*/ 12192000 w 12192000"/>
              <a:gd name="connsiteY1" fmla="*/ 0 h 1604682"/>
              <a:gd name="connsiteX2" fmla="*/ 12192000 w 12192000"/>
              <a:gd name="connsiteY2" fmla="*/ 1604682 h 1604682"/>
              <a:gd name="connsiteX3" fmla="*/ 0 w 12192000"/>
              <a:gd name="connsiteY3" fmla="*/ 1604682 h 1604682"/>
              <a:gd name="connsiteX4" fmla="*/ 0 w 12192000"/>
              <a:gd name="connsiteY4" fmla="*/ 0 h 1604682"/>
              <a:gd name="connsiteX0-1" fmla="*/ 0 w 12227859"/>
              <a:gd name="connsiteY0-2" fmla="*/ 0 h 1622611"/>
              <a:gd name="connsiteX1-3" fmla="*/ 12227859 w 12227859"/>
              <a:gd name="connsiteY1-4" fmla="*/ 17929 h 1622611"/>
              <a:gd name="connsiteX2-5" fmla="*/ 12227859 w 12227859"/>
              <a:gd name="connsiteY2-6" fmla="*/ 1622611 h 1622611"/>
              <a:gd name="connsiteX3-7" fmla="*/ 35859 w 12227859"/>
              <a:gd name="connsiteY3-8" fmla="*/ 1622611 h 1622611"/>
              <a:gd name="connsiteX4-9" fmla="*/ 0 w 12227859"/>
              <a:gd name="connsiteY4-10" fmla="*/ 0 h 1622611"/>
              <a:gd name="connsiteX0-11" fmla="*/ 0 w 12218894"/>
              <a:gd name="connsiteY0-12" fmla="*/ 0 h 1622611"/>
              <a:gd name="connsiteX1-13" fmla="*/ 12218894 w 12218894"/>
              <a:gd name="connsiteY1-14" fmla="*/ 17929 h 1622611"/>
              <a:gd name="connsiteX2-15" fmla="*/ 12218894 w 12218894"/>
              <a:gd name="connsiteY2-16" fmla="*/ 1622611 h 1622611"/>
              <a:gd name="connsiteX3-17" fmla="*/ 26894 w 12218894"/>
              <a:gd name="connsiteY3-18" fmla="*/ 1622611 h 1622611"/>
              <a:gd name="connsiteX4-19" fmla="*/ 0 w 12218894"/>
              <a:gd name="connsiteY4-20" fmla="*/ 0 h 1622611"/>
              <a:gd name="connsiteX0-21" fmla="*/ 0 w 12218894"/>
              <a:gd name="connsiteY0-22" fmla="*/ 0 h 1622611"/>
              <a:gd name="connsiteX1-23" fmla="*/ 12218894 w 12218894"/>
              <a:gd name="connsiteY1-24" fmla="*/ 17929 h 1622611"/>
              <a:gd name="connsiteX2-25" fmla="*/ 12218894 w 12218894"/>
              <a:gd name="connsiteY2-26" fmla="*/ 1622611 h 1622611"/>
              <a:gd name="connsiteX3-27" fmla="*/ 26894 w 12218894"/>
              <a:gd name="connsiteY3-28" fmla="*/ 1622611 h 1622611"/>
              <a:gd name="connsiteX4-29" fmla="*/ 0 w 12218894"/>
              <a:gd name="connsiteY4-30" fmla="*/ 0 h 16226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18894" h="1622611">
                <a:moveTo>
                  <a:pt x="0" y="0"/>
                </a:moveTo>
                <a:cubicBezTo>
                  <a:pt x="4763247" y="2462305"/>
                  <a:pt x="8145929" y="11953"/>
                  <a:pt x="12218894" y="17929"/>
                </a:cubicBezTo>
                <a:lnTo>
                  <a:pt x="12218894" y="1622611"/>
                </a:lnTo>
                <a:lnTo>
                  <a:pt x="26894" y="1622611"/>
                </a:lnTo>
                <a:lnTo>
                  <a:pt x="0" y="0"/>
                </a:lnTo>
                <a:close/>
              </a:path>
            </a:pathLst>
          </a:custGeom>
          <a:solidFill>
            <a:srgbClr val="7030A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矩形 7"/>
          <p:cNvSpPr/>
          <p:nvPr/>
        </p:nvSpPr>
        <p:spPr>
          <a:xfrm>
            <a:off x="-412378" y="5773270"/>
            <a:ext cx="12855389" cy="1622611"/>
          </a:xfrm>
          <a:custGeom>
            <a:avLst/>
            <a:gdLst>
              <a:gd name="connsiteX0" fmla="*/ 0 w 12192000"/>
              <a:gd name="connsiteY0" fmla="*/ 0 h 1604682"/>
              <a:gd name="connsiteX1" fmla="*/ 12192000 w 12192000"/>
              <a:gd name="connsiteY1" fmla="*/ 0 h 1604682"/>
              <a:gd name="connsiteX2" fmla="*/ 12192000 w 12192000"/>
              <a:gd name="connsiteY2" fmla="*/ 1604682 h 1604682"/>
              <a:gd name="connsiteX3" fmla="*/ 0 w 12192000"/>
              <a:gd name="connsiteY3" fmla="*/ 1604682 h 1604682"/>
              <a:gd name="connsiteX4" fmla="*/ 0 w 12192000"/>
              <a:gd name="connsiteY4" fmla="*/ 0 h 1604682"/>
              <a:gd name="connsiteX0-1" fmla="*/ 0 w 12227859"/>
              <a:gd name="connsiteY0-2" fmla="*/ 0 h 1622611"/>
              <a:gd name="connsiteX1-3" fmla="*/ 12227859 w 12227859"/>
              <a:gd name="connsiteY1-4" fmla="*/ 17929 h 1622611"/>
              <a:gd name="connsiteX2-5" fmla="*/ 12227859 w 12227859"/>
              <a:gd name="connsiteY2-6" fmla="*/ 1622611 h 1622611"/>
              <a:gd name="connsiteX3-7" fmla="*/ 35859 w 12227859"/>
              <a:gd name="connsiteY3-8" fmla="*/ 1622611 h 1622611"/>
              <a:gd name="connsiteX4-9" fmla="*/ 0 w 12227859"/>
              <a:gd name="connsiteY4-10" fmla="*/ 0 h 1622611"/>
              <a:gd name="connsiteX0-11" fmla="*/ 0 w 12218894"/>
              <a:gd name="connsiteY0-12" fmla="*/ 0 h 1622611"/>
              <a:gd name="connsiteX1-13" fmla="*/ 12218894 w 12218894"/>
              <a:gd name="connsiteY1-14" fmla="*/ 17929 h 1622611"/>
              <a:gd name="connsiteX2-15" fmla="*/ 12218894 w 12218894"/>
              <a:gd name="connsiteY2-16" fmla="*/ 1622611 h 1622611"/>
              <a:gd name="connsiteX3-17" fmla="*/ 26894 w 12218894"/>
              <a:gd name="connsiteY3-18" fmla="*/ 1622611 h 1622611"/>
              <a:gd name="connsiteX4-19" fmla="*/ 0 w 12218894"/>
              <a:gd name="connsiteY4-20" fmla="*/ 0 h 1622611"/>
              <a:gd name="connsiteX0-21" fmla="*/ 0 w 12218894"/>
              <a:gd name="connsiteY0-22" fmla="*/ 0 h 1622611"/>
              <a:gd name="connsiteX1-23" fmla="*/ 12218894 w 12218894"/>
              <a:gd name="connsiteY1-24" fmla="*/ 17929 h 1622611"/>
              <a:gd name="connsiteX2-25" fmla="*/ 12218894 w 12218894"/>
              <a:gd name="connsiteY2-26" fmla="*/ 1622611 h 1622611"/>
              <a:gd name="connsiteX3-27" fmla="*/ 26894 w 12218894"/>
              <a:gd name="connsiteY3-28" fmla="*/ 1622611 h 1622611"/>
              <a:gd name="connsiteX4-29" fmla="*/ 0 w 12218894"/>
              <a:gd name="connsiteY4-30" fmla="*/ 0 h 16226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18894" h="1622611">
                <a:moveTo>
                  <a:pt x="0" y="0"/>
                </a:moveTo>
                <a:cubicBezTo>
                  <a:pt x="4763247" y="2462305"/>
                  <a:pt x="8145929" y="11953"/>
                  <a:pt x="12218894" y="17929"/>
                </a:cubicBezTo>
                <a:lnTo>
                  <a:pt x="12218894" y="1622611"/>
                </a:lnTo>
                <a:lnTo>
                  <a:pt x="26894" y="1622611"/>
                </a:lnTo>
                <a:lnTo>
                  <a:pt x="0" y="0"/>
                </a:lnTo>
                <a:close/>
              </a:path>
            </a:pathLst>
          </a:custGeom>
          <a:solidFill>
            <a:srgbClr val="0070C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文本框 20"/>
          <p:cNvSpPr txBox="1"/>
          <p:nvPr/>
        </p:nvSpPr>
        <p:spPr>
          <a:xfrm>
            <a:off x="2514600" y="1504950"/>
            <a:ext cx="933450" cy="2215991"/>
          </a:xfrm>
          <a:prstGeom prst="rect">
            <a:avLst/>
          </a:prstGeom>
          <a:noFill/>
        </p:spPr>
        <p:txBody>
          <a:bodyPr wrap="square" rtlCol="0">
            <a:spAutoFit/>
          </a:bodyPr>
          <a:lstStyle/>
          <a:p>
            <a:r>
              <a:rPr lang="en-US" altLang="zh-CN" sz="13800" i="1">
                <a:solidFill>
                  <a:schemeClr val="accent4">
                    <a:lumMod val="40000"/>
                    <a:lumOff val="60000"/>
                  </a:schemeClr>
                </a:solidFill>
                <a:latin typeface="Bodoni MT Black" panose="02070A03080606020203" pitchFamily="18" charset="0"/>
              </a:rPr>
              <a:t>1</a:t>
            </a:r>
            <a:endParaRPr lang="zh-CN" altLang="en-US" sz="13800" i="1">
              <a:solidFill>
                <a:schemeClr val="accent4">
                  <a:lumMod val="40000"/>
                  <a:lumOff val="60000"/>
                </a:schemeClr>
              </a:solidFill>
              <a:latin typeface="Bodoni MT Black" panose="02070A03080606020203" pitchFamily="18" charset="0"/>
            </a:endParaRPr>
          </a:p>
        </p:txBody>
      </p:sp>
      <p:cxnSp>
        <p:nvCxnSpPr>
          <p:cNvPr id="28" name="直接连接符 27"/>
          <p:cNvCxnSpPr/>
          <p:nvPr/>
        </p:nvCxnSpPr>
        <p:spPr>
          <a:xfrm>
            <a:off x="5610225" y="2971800"/>
            <a:ext cx="4105275" cy="0"/>
          </a:xfrm>
          <a:prstGeom prst="line">
            <a:avLst/>
          </a:prstGeom>
          <a:ln w="28575">
            <a:solidFill>
              <a:srgbClr val="E85A28"/>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050756" y="3034784"/>
            <a:ext cx="7817644" cy="461665"/>
          </a:xfrm>
          <a:prstGeom prst="rect">
            <a:avLst/>
          </a:prstGeom>
          <a:noFill/>
        </p:spPr>
        <p:txBody>
          <a:bodyPr wrap="square">
            <a:spAutoFit/>
          </a:bodyPr>
          <a:lstStyle/>
          <a:p>
            <a:r>
              <a:rPr lang="en-US" altLang="zh-CN" sz="2400">
                <a:solidFill>
                  <a:schemeClr val="bg1"/>
                </a:solidFill>
                <a:latin typeface="Bodoni MT Black" panose="02070A03080606020203" pitchFamily="18" charset="0"/>
              </a:rPr>
              <a:t>Fossils and Geological age</a:t>
            </a:r>
            <a:endParaRPr lang="en-US" altLang="zh-CN" sz="2400">
              <a:solidFill>
                <a:schemeClr val="bg1"/>
              </a:solidFill>
              <a:latin typeface="Bodoni MT Black" panose="02070A03080606020203"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p:cNvSpPr/>
          <p:nvPr/>
        </p:nvSpPr>
        <p:spPr>
          <a:xfrm>
            <a:off x="7416801" y="0"/>
            <a:ext cx="4775200" cy="6858000"/>
          </a:xfrm>
          <a:custGeom>
            <a:avLst/>
            <a:gdLst>
              <a:gd name="connsiteX0" fmla="*/ 0 w 4244623"/>
              <a:gd name="connsiteY0" fmla="*/ 0 h 6858000"/>
              <a:gd name="connsiteX1" fmla="*/ 4244623 w 4244623"/>
              <a:gd name="connsiteY1" fmla="*/ 0 h 6858000"/>
              <a:gd name="connsiteX2" fmla="*/ 4244623 w 4244623"/>
              <a:gd name="connsiteY2" fmla="*/ 6858000 h 6858000"/>
              <a:gd name="connsiteX3" fmla="*/ 0 w 4244623"/>
              <a:gd name="connsiteY3" fmla="*/ 6858000 h 6858000"/>
              <a:gd name="connsiteX4" fmla="*/ 0 w 4244623"/>
              <a:gd name="connsiteY4" fmla="*/ 0 h 6858000"/>
              <a:gd name="connsiteX0-1" fmla="*/ 0 w 4244623"/>
              <a:gd name="connsiteY0-2" fmla="*/ 0 h 6858000"/>
              <a:gd name="connsiteX1-3" fmla="*/ 4244623 w 4244623"/>
              <a:gd name="connsiteY1-4" fmla="*/ 0 h 6858000"/>
              <a:gd name="connsiteX2-5" fmla="*/ 4244623 w 4244623"/>
              <a:gd name="connsiteY2-6" fmla="*/ 6858000 h 6858000"/>
              <a:gd name="connsiteX3-7" fmla="*/ 0 w 4244623"/>
              <a:gd name="connsiteY3-8" fmla="*/ 6858000 h 6858000"/>
              <a:gd name="connsiteX4-9" fmla="*/ 0 w 4244623"/>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44623" h="6858000">
                <a:moveTo>
                  <a:pt x="0" y="0"/>
                </a:moveTo>
                <a:lnTo>
                  <a:pt x="4244623" y="0"/>
                </a:lnTo>
                <a:lnTo>
                  <a:pt x="4244623" y="6858000"/>
                </a:lnTo>
                <a:lnTo>
                  <a:pt x="0" y="6858000"/>
                </a:lnTo>
                <a:cubicBezTo>
                  <a:pt x="0" y="4572000"/>
                  <a:pt x="2968978" y="3505200"/>
                  <a:pt x="0" y="0"/>
                </a:cubicBezTo>
                <a:close/>
              </a:path>
            </a:pathLst>
          </a:custGeom>
          <a:solidFill>
            <a:schemeClr val="tx2">
              <a:lumMod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矩形 3"/>
          <p:cNvSpPr/>
          <p:nvPr/>
        </p:nvSpPr>
        <p:spPr>
          <a:xfrm>
            <a:off x="8099777" y="-677333"/>
            <a:ext cx="4244623" cy="8240889"/>
          </a:xfrm>
          <a:custGeom>
            <a:avLst/>
            <a:gdLst>
              <a:gd name="connsiteX0" fmla="*/ 0 w 4244623"/>
              <a:gd name="connsiteY0" fmla="*/ 0 h 6858000"/>
              <a:gd name="connsiteX1" fmla="*/ 4244623 w 4244623"/>
              <a:gd name="connsiteY1" fmla="*/ 0 h 6858000"/>
              <a:gd name="connsiteX2" fmla="*/ 4244623 w 4244623"/>
              <a:gd name="connsiteY2" fmla="*/ 6858000 h 6858000"/>
              <a:gd name="connsiteX3" fmla="*/ 0 w 4244623"/>
              <a:gd name="connsiteY3" fmla="*/ 6858000 h 6858000"/>
              <a:gd name="connsiteX4" fmla="*/ 0 w 4244623"/>
              <a:gd name="connsiteY4" fmla="*/ 0 h 6858000"/>
              <a:gd name="connsiteX0-1" fmla="*/ 0 w 4244623"/>
              <a:gd name="connsiteY0-2" fmla="*/ 0 h 6858000"/>
              <a:gd name="connsiteX1-3" fmla="*/ 4244623 w 4244623"/>
              <a:gd name="connsiteY1-4" fmla="*/ 0 h 6858000"/>
              <a:gd name="connsiteX2-5" fmla="*/ 4244623 w 4244623"/>
              <a:gd name="connsiteY2-6" fmla="*/ 6858000 h 6858000"/>
              <a:gd name="connsiteX3-7" fmla="*/ 0 w 4244623"/>
              <a:gd name="connsiteY3-8" fmla="*/ 6858000 h 6858000"/>
              <a:gd name="connsiteX4-9" fmla="*/ 0 w 4244623"/>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244623" h="6858000">
                <a:moveTo>
                  <a:pt x="0" y="0"/>
                </a:moveTo>
                <a:lnTo>
                  <a:pt x="4244623" y="0"/>
                </a:lnTo>
                <a:lnTo>
                  <a:pt x="4244623" y="6858000"/>
                </a:lnTo>
                <a:lnTo>
                  <a:pt x="0" y="6858000"/>
                </a:lnTo>
                <a:cubicBezTo>
                  <a:pt x="0" y="4572000"/>
                  <a:pt x="2968978" y="3505200"/>
                  <a:pt x="0" y="0"/>
                </a:cubicBezTo>
                <a:close/>
              </a:path>
            </a:pathLst>
          </a:custGeom>
          <a:blipFill>
            <a:blip r:embed="rId1"/>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730955" y="870844"/>
            <a:ext cx="1560690" cy="523220"/>
          </a:xfrm>
          <a:prstGeom prst="rect">
            <a:avLst/>
          </a:prstGeom>
          <a:noFill/>
        </p:spPr>
        <p:txBody>
          <a:bodyPr wrap="square">
            <a:spAutoFit/>
          </a:bodyPr>
          <a:lstStyle/>
          <a:p>
            <a:r>
              <a:rPr lang="en-US" altLang="zh-CN" sz="2800" b="1" i="0">
                <a:solidFill>
                  <a:srgbClr val="333333"/>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1</a:t>
            </a:r>
            <a:r>
              <a:rPr lang="zh-CN" altLang="en-US" sz="2800" b="1" i="0">
                <a:solidFill>
                  <a:srgbClr val="333333"/>
                </a:solidFill>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rPr>
              <a:t>、地层</a:t>
            </a:r>
            <a:endParaRPr lang="zh-CN" altLang="en-US" sz="2800" b="1">
              <a:effectLst>
                <a:outerShdw blurRad="38100" dist="38100" dir="2700000" algn="tl">
                  <a:srgbClr val="000000">
                    <a:alpha val="43137"/>
                  </a:srgbClr>
                </a:outerShdw>
              </a:effectLst>
              <a:latin typeface="方正粗黑宋简体" panose="02000000000000000000" pitchFamily="2" charset="-122"/>
              <a:ea typeface="方正粗黑宋简体" panose="02000000000000000000" pitchFamily="2" charset="-122"/>
            </a:endParaRPr>
          </a:p>
        </p:txBody>
      </p:sp>
      <p:sp>
        <p:nvSpPr>
          <p:cNvPr id="6" name="文本框 5"/>
          <p:cNvSpPr txBox="1"/>
          <p:nvPr/>
        </p:nvSpPr>
        <p:spPr>
          <a:xfrm>
            <a:off x="762001" y="1595719"/>
            <a:ext cx="7315199" cy="1569660"/>
          </a:xfrm>
          <a:prstGeom prst="rect">
            <a:avLst/>
          </a:prstGeom>
          <a:noFill/>
        </p:spPr>
        <p:txBody>
          <a:bodyPr wrap="square" rtlCol="0">
            <a:spAutoFit/>
          </a:bodyPr>
          <a:lstStyle/>
          <a:p>
            <a:r>
              <a:rPr lang="zh-CN" altLang="en-US" sz="2400" b="1">
                <a:latin typeface="方正粗黑宋简体" panose="02000000000000000000" pitchFamily="2" charset="-122"/>
                <a:ea typeface="方正粗黑宋简体" panose="02000000000000000000" pitchFamily="2" charset="-122"/>
              </a:rPr>
              <a:t>地层是具有时间顺序的层状</a:t>
            </a:r>
            <a:r>
              <a:rPr lang="zh-CN" altLang="en-US" sz="2400" b="1">
                <a:solidFill>
                  <a:schemeClr val="accent6">
                    <a:lumMod val="75000"/>
                  </a:schemeClr>
                </a:solidFill>
                <a:latin typeface="方正粗黑宋简体" panose="02000000000000000000" pitchFamily="2" charset="-122"/>
                <a:ea typeface="方正粗黑宋简体" panose="02000000000000000000" pitchFamily="2" charset="-122"/>
              </a:rPr>
              <a:t>岩石</a:t>
            </a:r>
            <a:r>
              <a:rPr lang="zh-CN" altLang="en-US" sz="2400" b="1">
                <a:latin typeface="方正粗黑宋简体" panose="02000000000000000000" pitchFamily="2" charset="-122"/>
                <a:ea typeface="方正粗黑宋简体" panose="02000000000000000000" pitchFamily="2" charset="-122"/>
              </a:rPr>
              <a:t>。</a:t>
            </a:r>
            <a:r>
              <a:rPr lang="zh-CN" altLang="en-US" sz="2400" b="1">
                <a:latin typeface="新蒂文征明体" panose="03000600000000000000" pitchFamily="66" charset="-122"/>
                <a:ea typeface="新蒂文征明体" panose="03000600000000000000" pitchFamily="66" charset="-122"/>
              </a:rPr>
              <a:t>（地壳中的</a:t>
            </a:r>
            <a:r>
              <a:rPr lang="zh-CN" altLang="en-US" sz="2400" b="1">
                <a:solidFill>
                  <a:schemeClr val="accent6">
                    <a:lumMod val="75000"/>
                  </a:schemeClr>
                </a:solidFill>
                <a:latin typeface="新蒂文征明体" panose="03000600000000000000" pitchFamily="66" charset="-122"/>
                <a:ea typeface="新蒂文征明体" panose="03000600000000000000" pitchFamily="66" charset="-122"/>
              </a:rPr>
              <a:t>岩石</a:t>
            </a:r>
            <a:r>
              <a:rPr lang="zh-CN" altLang="en-US" sz="2400" b="1">
                <a:latin typeface="新蒂文征明体" panose="03000600000000000000" pitchFamily="66" charset="-122"/>
                <a:ea typeface="新蒂文征明体" panose="03000600000000000000" pitchFamily="66" charset="-122"/>
              </a:rPr>
              <a:t>主要分为岩浆岩、变质岩和</a:t>
            </a:r>
            <a:r>
              <a:rPr lang="zh-CN" altLang="en-US" sz="2400" b="1">
                <a:solidFill>
                  <a:srgbClr val="FF0000"/>
                </a:solidFill>
                <a:latin typeface="新蒂文征明体" panose="03000600000000000000" pitchFamily="66" charset="-122"/>
                <a:ea typeface="新蒂文征明体" panose="03000600000000000000" pitchFamily="66" charset="-122"/>
              </a:rPr>
              <a:t>沉积岩</a:t>
            </a:r>
            <a:r>
              <a:rPr lang="zh-CN" altLang="en-US" sz="2400" b="1">
                <a:latin typeface="新蒂文征明体" panose="03000600000000000000" pitchFamily="66" charset="-122"/>
                <a:ea typeface="新蒂文征明体" panose="03000600000000000000" pitchFamily="66" charset="-122"/>
              </a:rPr>
              <a:t>）</a:t>
            </a:r>
            <a:endParaRPr lang="en-US" altLang="zh-CN" sz="2400" b="1">
              <a:latin typeface="新蒂文征明体" panose="03000600000000000000" pitchFamily="66" charset="-122"/>
              <a:ea typeface="新蒂文征明体" panose="03000600000000000000" pitchFamily="66" charset="-122"/>
            </a:endParaRPr>
          </a:p>
          <a:p>
            <a:endParaRPr lang="en-US" altLang="zh-CN" sz="2400" b="1">
              <a:latin typeface="新蒂文征明体" panose="03000600000000000000" pitchFamily="66" charset="-122"/>
              <a:ea typeface="新蒂文征明体" panose="03000600000000000000" pitchFamily="66" charset="-122"/>
            </a:endParaRPr>
          </a:p>
          <a:p>
            <a:endParaRPr lang="zh-CN" altLang="en-US" sz="2400" b="1">
              <a:latin typeface="新蒂文征明体" panose="03000600000000000000" pitchFamily="66" charset="-122"/>
              <a:ea typeface="新蒂文征明体" panose="03000600000000000000" pitchFamily="66" charset="-122"/>
            </a:endParaRPr>
          </a:p>
        </p:txBody>
      </p:sp>
      <p:sp>
        <p:nvSpPr>
          <p:cNvPr id="9" name="文本框 8"/>
          <p:cNvSpPr txBox="1"/>
          <p:nvPr/>
        </p:nvSpPr>
        <p:spPr>
          <a:xfrm>
            <a:off x="770964" y="2904565"/>
            <a:ext cx="6947647" cy="923330"/>
          </a:xfrm>
          <a:prstGeom prst="rect">
            <a:avLst/>
          </a:prstGeom>
          <a:noFill/>
        </p:spPr>
        <p:txBody>
          <a:bodyPr wrap="square" rtlCol="0">
            <a:spAutoFit/>
          </a:bodyPr>
          <a:lstStyle/>
          <a:p>
            <a:r>
              <a:rPr lang="zh-CN" altLang="en-US" b="1">
                <a:latin typeface="新蒂文征明体" panose="03000600000000000000" pitchFamily="66" charset="-122"/>
                <a:ea typeface="新蒂文征明体" panose="03000600000000000000" pitchFamily="66" charset="-122"/>
              </a:rPr>
              <a:t>沉积岩的地层有层理构造，而且有的含有化石，被称为记录地球历史的“书页”，化石被称为记录地球历史的“文字”。</a:t>
            </a:r>
            <a:endParaRPr lang="zh-CN" altLang="en-US" b="1">
              <a:latin typeface="新蒂文征明体" panose="03000600000000000000" pitchFamily="66" charset="-122"/>
              <a:ea typeface="新蒂文征明体" panose="03000600000000000000" pitchFamily="66" charset="-122"/>
            </a:endParaRPr>
          </a:p>
        </p:txBody>
      </p:sp>
      <p:sp>
        <p:nvSpPr>
          <p:cNvPr id="11" name="文本框 10"/>
          <p:cNvSpPr txBox="1"/>
          <p:nvPr/>
        </p:nvSpPr>
        <p:spPr>
          <a:xfrm>
            <a:off x="753035" y="4303058"/>
            <a:ext cx="6651812" cy="646331"/>
          </a:xfrm>
          <a:prstGeom prst="rect">
            <a:avLst/>
          </a:prstGeom>
          <a:noFill/>
        </p:spPr>
        <p:txBody>
          <a:bodyPr wrap="square" rtlCol="0">
            <a:spAutoFit/>
          </a:bodyPr>
          <a:lstStyle/>
          <a:p>
            <a:r>
              <a:rPr lang="zh-CN" altLang="en-US" b="1">
                <a:latin typeface="新蒂文征明体" panose="03000600000000000000" pitchFamily="66" charset="-122"/>
                <a:ea typeface="新蒂文征明体" panose="03000600000000000000" pitchFamily="66" charset="-122"/>
              </a:rPr>
              <a:t>一般先沉积的岩石在下，后沉积的岩石在上，所以沉积岩地层有</a:t>
            </a:r>
            <a:r>
              <a:rPr lang="zh-CN" altLang="en-US" b="1">
                <a:solidFill>
                  <a:schemeClr val="accent2">
                    <a:lumMod val="75000"/>
                  </a:schemeClr>
                </a:solidFill>
                <a:latin typeface="新蒂文征明体" panose="03000600000000000000" pitchFamily="66" charset="-122"/>
                <a:ea typeface="新蒂文征明体" panose="03000600000000000000" pitchFamily="66" charset="-122"/>
              </a:rPr>
              <a:t>“上新下老”</a:t>
            </a:r>
            <a:r>
              <a:rPr lang="zh-CN" altLang="en-US" b="1">
                <a:latin typeface="新蒂文征明体" panose="03000600000000000000" pitchFamily="66" charset="-122"/>
                <a:ea typeface="新蒂文征明体" panose="03000600000000000000" pitchFamily="66" charset="-122"/>
              </a:rPr>
              <a:t>的特点。</a:t>
            </a:r>
            <a:endParaRPr lang="zh-CN" altLang="en-US" b="1">
              <a:latin typeface="新蒂文征明体" panose="03000600000000000000" pitchFamily="66" charset="-122"/>
              <a:ea typeface="新蒂文征明体" panose="03000600000000000000" pitchFamily="66"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973689" cy="6858000"/>
          </a:xfrm>
          <a:custGeom>
            <a:avLst/>
            <a:gdLst>
              <a:gd name="connsiteX0" fmla="*/ 0 w 3059289"/>
              <a:gd name="connsiteY0" fmla="*/ 0 h 6858000"/>
              <a:gd name="connsiteX1" fmla="*/ 3059289 w 3059289"/>
              <a:gd name="connsiteY1" fmla="*/ 0 h 6858000"/>
              <a:gd name="connsiteX2" fmla="*/ 3059289 w 3059289"/>
              <a:gd name="connsiteY2" fmla="*/ 6858000 h 6858000"/>
              <a:gd name="connsiteX3" fmla="*/ 0 w 3059289"/>
              <a:gd name="connsiteY3" fmla="*/ 6858000 h 6858000"/>
              <a:gd name="connsiteX4" fmla="*/ 0 w 3059289"/>
              <a:gd name="connsiteY4" fmla="*/ 0 h 6858000"/>
              <a:gd name="connsiteX0-1" fmla="*/ 0 w 3059289"/>
              <a:gd name="connsiteY0-2" fmla="*/ 0 h 6858000"/>
              <a:gd name="connsiteX1-3" fmla="*/ 3059289 w 3059289"/>
              <a:gd name="connsiteY1-4" fmla="*/ 0 h 6858000"/>
              <a:gd name="connsiteX2-5" fmla="*/ 2111022 w 3059289"/>
              <a:gd name="connsiteY2-6" fmla="*/ 2472267 h 6858000"/>
              <a:gd name="connsiteX3-7" fmla="*/ 3059289 w 3059289"/>
              <a:gd name="connsiteY3-8" fmla="*/ 6858000 h 6858000"/>
              <a:gd name="connsiteX4-9" fmla="*/ 0 w 3059289"/>
              <a:gd name="connsiteY4-10" fmla="*/ 6858000 h 6858000"/>
              <a:gd name="connsiteX5" fmla="*/ 0 w 3059289"/>
              <a:gd name="connsiteY5" fmla="*/ 0 h 6858000"/>
              <a:gd name="connsiteX0-11" fmla="*/ 0 w 3059289"/>
              <a:gd name="connsiteY0-12" fmla="*/ 0 h 6858000"/>
              <a:gd name="connsiteX1-13" fmla="*/ 3059289 w 3059289"/>
              <a:gd name="connsiteY1-14" fmla="*/ 0 h 6858000"/>
              <a:gd name="connsiteX2-15" fmla="*/ 2111022 w 3059289"/>
              <a:gd name="connsiteY2-16" fmla="*/ 2472267 h 6858000"/>
              <a:gd name="connsiteX3-17" fmla="*/ 3059289 w 3059289"/>
              <a:gd name="connsiteY3-18" fmla="*/ 6858000 h 6858000"/>
              <a:gd name="connsiteX4-19" fmla="*/ 0 w 3059289"/>
              <a:gd name="connsiteY4-20" fmla="*/ 6858000 h 6858000"/>
              <a:gd name="connsiteX5-21" fmla="*/ 0 w 3059289"/>
              <a:gd name="connsiteY5-22" fmla="*/ 0 h 6858000"/>
              <a:gd name="connsiteX0-23" fmla="*/ 0 w 3138311"/>
              <a:gd name="connsiteY0-24" fmla="*/ 0 h 6858000"/>
              <a:gd name="connsiteX1-25" fmla="*/ 3138311 w 3138311"/>
              <a:gd name="connsiteY1-26" fmla="*/ 0 h 6858000"/>
              <a:gd name="connsiteX2-27" fmla="*/ 2111022 w 3138311"/>
              <a:gd name="connsiteY2-28" fmla="*/ 2472267 h 6858000"/>
              <a:gd name="connsiteX3-29" fmla="*/ 3059289 w 3138311"/>
              <a:gd name="connsiteY3-30" fmla="*/ 6858000 h 6858000"/>
              <a:gd name="connsiteX4-31" fmla="*/ 0 w 3138311"/>
              <a:gd name="connsiteY4-32" fmla="*/ 6858000 h 6858000"/>
              <a:gd name="connsiteX5-33" fmla="*/ 0 w 3138311"/>
              <a:gd name="connsiteY5-34"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138311" h="6858000">
                <a:moveTo>
                  <a:pt x="0" y="0"/>
                </a:moveTo>
                <a:lnTo>
                  <a:pt x="3138311" y="0"/>
                </a:lnTo>
                <a:cubicBezTo>
                  <a:pt x="3134548" y="571970"/>
                  <a:pt x="2114785" y="1900297"/>
                  <a:pt x="2111022" y="2472267"/>
                </a:cubicBezTo>
                <a:cubicBezTo>
                  <a:pt x="2280355" y="4746978"/>
                  <a:pt x="2743200" y="5396089"/>
                  <a:pt x="3059289" y="6858000"/>
                </a:cubicBezTo>
                <a:lnTo>
                  <a:pt x="0" y="6858000"/>
                </a:lnTo>
                <a:lnTo>
                  <a:pt x="0" y="0"/>
                </a:lnTo>
                <a:close/>
              </a:path>
            </a:pathLst>
          </a:custGeom>
          <a:solidFill>
            <a:schemeClr val="bg2">
              <a:lumMod val="9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矩形 3"/>
          <p:cNvSpPr/>
          <p:nvPr/>
        </p:nvSpPr>
        <p:spPr>
          <a:xfrm>
            <a:off x="-129822" y="-349956"/>
            <a:ext cx="3493911" cy="7416800"/>
          </a:xfrm>
          <a:custGeom>
            <a:avLst/>
            <a:gdLst>
              <a:gd name="connsiteX0" fmla="*/ 0 w 3059289"/>
              <a:gd name="connsiteY0" fmla="*/ 0 h 6858000"/>
              <a:gd name="connsiteX1" fmla="*/ 3059289 w 3059289"/>
              <a:gd name="connsiteY1" fmla="*/ 0 h 6858000"/>
              <a:gd name="connsiteX2" fmla="*/ 3059289 w 3059289"/>
              <a:gd name="connsiteY2" fmla="*/ 6858000 h 6858000"/>
              <a:gd name="connsiteX3" fmla="*/ 0 w 3059289"/>
              <a:gd name="connsiteY3" fmla="*/ 6858000 h 6858000"/>
              <a:gd name="connsiteX4" fmla="*/ 0 w 3059289"/>
              <a:gd name="connsiteY4" fmla="*/ 0 h 6858000"/>
              <a:gd name="connsiteX0-1" fmla="*/ 0 w 3059289"/>
              <a:gd name="connsiteY0-2" fmla="*/ 0 h 6858000"/>
              <a:gd name="connsiteX1-3" fmla="*/ 3059289 w 3059289"/>
              <a:gd name="connsiteY1-4" fmla="*/ 0 h 6858000"/>
              <a:gd name="connsiteX2-5" fmla="*/ 2111022 w 3059289"/>
              <a:gd name="connsiteY2-6" fmla="*/ 2472267 h 6858000"/>
              <a:gd name="connsiteX3-7" fmla="*/ 3059289 w 3059289"/>
              <a:gd name="connsiteY3-8" fmla="*/ 6858000 h 6858000"/>
              <a:gd name="connsiteX4-9" fmla="*/ 0 w 3059289"/>
              <a:gd name="connsiteY4-10" fmla="*/ 6858000 h 6858000"/>
              <a:gd name="connsiteX5" fmla="*/ 0 w 3059289"/>
              <a:gd name="connsiteY5" fmla="*/ 0 h 6858000"/>
              <a:gd name="connsiteX0-11" fmla="*/ 0 w 3059289"/>
              <a:gd name="connsiteY0-12" fmla="*/ 0 h 6858000"/>
              <a:gd name="connsiteX1-13" fmla="*/ 3059289 w 3059289"/>
              <a:gd name="connsiteY1-14" fmla="*/ 0 h 6858000"/>
              <a:gd name="connsiteX2-15" fmla="*/ 2111022 w 3059289"/>
              <a:gd name="connsiteY2-16" fmla="*/ 2472267 h 6858000"/>
              <a:gd name="connsiteX3-17" fmla="*/ 3059289 w 3059289"/>
              <a:gd name="connsiteY3-18" fmla="*/ 6858000 h 6858000"/>
              <a:gd name="connsiteX4-19" fmla="*/ 0 w 3059289"/>
              <a:gd name="connsiteY4-20" fmla="*/ 6858000 h 6858000"/>
              <a:gd name="connsiteX5-21" fmla="*/ 0 w 3059289"/>
              <a:gd name="connsiteY5-22" fmla="*/ 0 h 6858000"/>
              <a:gd name="connsiteX0-23" fmla="*/ 0 w 3138311"/>
              <a:gd name="connsiteY0-24" fmla="*/ 0 h 6858000"/>
              <a:gd name="connsiteX1-25" fmla="*/ 3138311 w 3138311"/>
              <a:gd name="connsiteY1-26" fmla="*/ 0 h 6858000"/>
              <a:gd name="connsiteX2-27" fmla="*/ 2111022 w 3138311"/>
              <a:gd name="connsiteY2-28" fmla="*/ 2472267 h 6858000"/>
              <a:gd name="connsiteX3-29" fmla="*/ 3059289 w 3138311"/>
              <a:gd name="connsiteY3-30" fmla="*/ 6858000 h 6858000"/>
              <a:gd name="connsiteX4-31" fmla="*/ 0 w 3138311"/>
              <a:gd name="connsiteY4-32" fmla="*/ 6858000 h 6858000"/>
              <a:gd name="connsiteX5-33" fmla="*/ 0 w 3138311"/>
              <a:gd name="connsiteY5-34"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138311" h="6858000">
                <a:moveTo>
                  <a:pt x="0" y="0"/>
                </a:moveTo>
                <a:lnTo>
                  <a:pt x="3138311" y="0"/>
                </a:lnTo>
                <a:cubicBezTo>
                  <a:pt x="3134548" y="571970"/>
                  <a:pt x="2114785" y="1900297"/>
                  <a:pt x="2111022" y="2472267"/>
                </a:cubicBezTo>
                <a:cubicBezTo>
                  <a:pt x="2280355" y="4746978"/>
                  <a:pt x="2743200" y="5396089"/>
                  <a:pt x="3059289" y="6858000"/>
                </a:cubicBezTo>
                <a:lnTo>
                  <a:pt x="0" y="6858000"/>
                </a:lnTo>
                <a:lnTo>
                  <a:pt x="0" y="0"/>
                </a:lnTo>
                <a:close/>
              </a:path>
            </a:pathLst>
          </a:custGeom>
          <a:blipFill>
            <a:blip r:embed="rId1"/>
            <a:stretch>
              <a:fillRect/>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3762376" y="651581"/>
            <a:ext cx="3081866" cy="584775"/>
          </a:xfrm>
          <a:prstGeom prst="rect">
            <a:avLst/>
          </a:prstGeom>
          <a:noFill/>
        </p:spPr>
        <p:txBody>
          <a:bodyPr wrap="square" rtlCol="0">
            <a:spAutoFit/>
          </a:bodyPr>
          <a:lstStyle/>
          <a:p>
            <a:r>
              <a:rPr lang="en-US" altLang="zh-CN" sz="3200" b="1">
                <a:latin typeface="方正粗黑宋简体" panose="02000000000000000000" pitchFamily="2" charset="-122"/>
                <a:ea typeface="方正粗黑宋简体" panose="02000000000000000000" pitchFamily="2" charset="-122"/>
              </a:rPr>
              <a:t>2</a:t>
            </a:r>
            <a:r>
              <a:rPr lang="zh-CN" altLang="en-US" sz="3200" b="1">
                <a:latin typeface="方正粗黑宋简体" panose="02000000000000000000" pitchFamily="2" charset="-122"/>
                <a:ea typeface="方正粗黑宋简体" panose="02000000000000000000" pitchFamily="2" charset="-122"/>
              </a:rPr>
              <a:t>、化石</a:t>
            </a:r>
            <a:endParaRPr lang="zh-CN" altLang="en-US" sz="3200" b="1">
              <a:latin typeface="方正粗黑宋简体" panose="02000000000000000000" pitchFamily="2" charset="-122"/>
              <a:ea typeface="方正粗黑宋简体" panose="02000000000000000000" pitchFamily="2" charset="-122"/>
            </a:endParaRPr>
          </a:p>
        </p:txBody>
      </p:sp>
      <p:sp>
        <p:nvSpPr>
          <p:cNvPr id="10" name="文本框 9"/>
          <p:cNvSpPr txBox="1"/>
          <p:nvPr/>
        </p:nvSpPr>
        <p:spPr>
          <a:xfrm>
            <a:off x="3462338" y="1738997"/>
            <a:ext cx="5348287" cy="707886"/>
          </a:xfrm>
          <a:prstGeom prst="rect">
            <a:avLst/>
          </a:prstGeom>
          <a:noFill/>
        </p:spPr>
        <p:txBody>
          <a:bodyPr wrap="square">
            <a:spAutoFit/>
          </a:bodyPr>
          <a:lstStyle/>
          <a:p>
            <a:r>
              <a:rPr lang="zh-CN" altLang="en-US" sz="2000">
                <a:latin typeface="方正粗黑宋简体" panose="02000000000000000000" pitchFamily="2" charset="-122"/>
                <a:ea typeface="方正粗黑宋简体" panose="02000000000000000000" pitchFamily="2" charset="-122"/>
              </a:rPr>
              <a:t>化石</a:t>
            </a:r>
            <a:r>
              <a:rPr lang="en-US" altLang="zh-CN" sz="2000">
                <a:latin typeface="方正粗黑宋简体" panose="02000000000000000000" pitchFamily="2" charset="-122"/>
                <a:ea typeface="方正粗黑宋简体" panose="02000000000000000000" pitchFamily="2" charset="-122"/>
              </a:rPr>
              <a:t>(fossils)</a:t>
            </a:r>
            <a:r>
              <a:rPr lang="zh-CN" altLang="en-US" sz="2000">
                <a:latin typeface="方正粗黑宋简体" panose="02000000000000000000" pitchFamily="2" charset="-122"/>
                <a:ea typeface="方正粗黑宋简体" panose="02000000000000000000" pitchFamily="2" charset="-122"/>
              </a:rPr>
              <a:t>是存留在岩石中的古生物遗体、遗物或遗迹，最常见的是骨头与贝壳等。</a:t>
            </a:r>
            <a:endParaRPr lang="zh-CN" altLang="en-US" sz="2000">
              <a:latin typeface="方正粗黑宋简体" panose="02000000000000000000" pitchFamily="2" charset="-122"/>
              <a:ea typeface="方正粗黑宋简体" panose="02000000000000000000" pitchFamily="2"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62950" y="276225"/>
            <a:ext cx="3619500" cy="6581775"/>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p:cNvSpPr txBox="1"/>
          <p:nvPr/>
        </p:nvSpPr>
        <p:spPr>
          <a:xfrm>
            <a:off x="3505200" y="3390900"/>
            <a:ext cx="4876800" cy="1477328"/>
          </a:xfrm>
          <a:prstGeom prst="rect">
            <a:avLst/>
          </a:prstGeom>
          <a:noFill/>
        </p:spPr>
        <p:txBody>
          <a:bodyPr wrap="square" rtlCol="0">
            <a:spAutoFit/>
          </a:bodyPr>
          <a:lstStyle/>
          <a:p>
            <a:r>
              <a:rPr lang="zh-CN" altLang="en-US">
                <a:solidFill>
                  <a:srgbClr val="FF0000"/>
                </a:solidFill>
                <a:latin typeface="新蒂文征明体" panose="03000600000000000000" pitchFamily="66" charset="-122"/>
                <a:ea typeface="新蒂文征明体" panose="03000600000000000000" pitchFamily="66" charset="-122"/>
              </a:rPr>
              <a:t>注意：</a:t>
            </a:r>
            <a:endParaRPr lang="en-US" altLang="zh-CN">
              <a:solidFill>
                <a:srgbClr val="FF0000"/>
              </a:solidFill>
              <a:latin typeface="新蒂文征明体" panose="03000600000000000000" pitchFamily="66" charset="-122"/>
              <a:ea typeface="新蒂文征明体" panose="03000600000000000000" pitchFamily="66" charset="-122"/>
            </a:endParaRPr>
          </a:p>
          <a:p>
            <a:r>
              <a:rPr lang="zh-CN" altLang="en-US">
                <a:solidFill>
                  <a:srgbClr val="FF0000"/>
                </a:solidFill>
                <a:latin typeface="新蒂文征明体" panose="03000600000000000000" pitchFamily="66" charset="-122"/>
                <a:ea typeface="新蒂文征明体" panose="03000600000000000000" pitchFamily="66" charset="-122"/>
              </a:rPr>
              <a:t>同一时代的地层含有相同或者相似的化石。</a:t>
            </a:r>
            <a:endParaRPr lang="en-US" altLang="zh-CN">
              <a:solidFill>
                <a:srgbClr val="FF0000"/>
              </a:solidFill>
              <a:latin typeface="新蒂文征明体" panose="03000600000000000000" pitchFamily="66" charset="-122"/>
              <a:ea typeface="新蒂文征明体" panose="03000600000000000000" pitchFamily="66" charset="-122"/>
            </a:endParaRPr>
          </a:p>
          <a:p>
            <a:r>
              <a:rPr lang="zh-CN" altLang="en-US">
                <a:solidFill>
                  <a:srgbClr val="FF0000"/>
                </a:solidFill>
                <a:latin typeface="新蒂文征明体" panose="03000600000000000000" pitchFamily="66" charset="-122"/>
                <a:ea typeface="新蒂文征明体" panose="03000600000000000000" pitchFamily="66" charset="-122"/>
              </a:rPr>
              <a:t>越古老的地层含有越低级、越简单的生物化石。</a:t>
            </a:r>
            <a:endParaRPr lang="zh-CN" altLang="en-US">
              <a:solidFill>
                <a:srgbClr val="FF0000"/>
              </a:solidFill>
              <a:latin typeface="新蒂文征明体" panose="03000600000000000000" pitchFamily="66" charset="-122"/>
              <a:ea typeface="新蒂文征明体" panose="03000600000000000000" pitchFamily="66"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style.rotation</p:attrName>
                                        </p:attrNameLst>
                                      </p:cBhvr>
                                      <p:tavLst>
                                        <p:tav tm="0">
                                          <p:val>
                                            <p:fltVal val="90"/>
                                          </p:val>
                                        </p:tav>
                                        <p:tav tm="100000">
                                          <p:val>
                                            <p:fltVal val="0"/>
                                          </p:val>
                                        </p:tav>
                                      </p:tavLst>
                                    </p:anim>
                                    <p:animEffect transition="in" filter="fade">
                                      <p:cBhvr>
                                        <p:cTn id="1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361395" y="533400"/>
            <a:ext cx="5658406" cy="5895975"/>
          </a:xfrm>
          <a:prstGeom prst="rect">
            <a:avLst/>
          </a:prstGeom>
        </p:spPr>
      </p:pic>
      <p:grpSp>
        <p:nvGrpSpPr>
          <p:cNvPr id="2" name="组合 1"/>
          <p:cNvGrpSpPr/>
          <p:nvPr/>
        </p:nvGrpSpPr>
        <p:grpSpPr>
          <a:xfrm>
            <a:off x="-190500" y="-161925"/>
            <a:ext cx="1409700" cy="1390650"/>
            <a:chOff x="-190500" y="-161925"/>
            <a:chExt cx="1409700" cy="1390650"/>
          </a:xfrm>
        </p:grpSpPr>
        <p:sp>
          <p:nvSpPr>
            <p:cNvPr id="3" name="直角三角形 2"/>
            <p:cNvSpPr/>
            <p:nvPr/>
          </p:nvSpPr>
          <p:spPr>
            <a:xfrm rot="5400000">
              <a:off x="-38100" y="-28575"/>
              <a:ext cx="1295400" cy="1219200"/>
            </a:xfrm>
            <a:prstGeom prst="rtTriangle">
              <a:avLst/>
            </a:prstGeom>
            <a:solidFill>
              <a:srgbClr val="E85A28"/>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sp>
          <p:nvSpPr>
            <p:cNvPr id="7" name="直角三角形 6"/>
            <p:cNvSpPr/>
            <p:nvPr/>
          </p:nvSpPr>
          <p:spPr>
            <a:xfrm rot="5400000">
              <a:off x="-228600" y="-123825"/>
              <a:ext cx="1295400" cy="1219200"/>
            </a:xfrm>
            <a:prstGeom prst="rtTriangle">
              <a:avLst/>
            </a:prstGeom>
            <a:solidFill>
              <a:srgbClr val="30727C"/>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grpSp>
      <p:sp>
        <p:nvSpPr>
          <p:cNvPr id="9" name="文本框 8"/>
          <p:cNvSpPr txBox="1"/>
          <p:nvPr/>
        </p:nvSpPr>
        <p:spPr>
          <a:xfrm>
            <a:off x="6800850" y="2400300"/>
            <a:ext cx="4476750" cy="1384995"/>
          </a:xfrm>
          <a:prstGeom prst="rect">
            <a:avLst/>
          </a:prstGeom>
          <a:noFill/>
        </p:spPr>
        <p:txBody>
          <a:bodyPr wrap="square" rtlCol="0">
            <a:spAutoFit/>
          </a:bodyPr>
          <a:lstStyle/>
          <a:p>
            <a:r>
              <a:rPr lang="zh-CN" altLang="en-US" sz="2800">
                <a:latin typeface="新蒂文征明体" panose="03000600000000000000" pitchFamily="66" charset="-122"/>
                <a:ea typeface="新蒂文征明体" panose="03000600000000000000" pitchFamily="66" charset="-122"/>
              </a:rPr>
              <a:t>完整的地层，像史书的书页，让我们追溯地球地理环境的变迁。</a:t>
            </a:r>
            <a:endParaRPr lang="zh-CN" altLang="en-US" sz="2800">
              <a:latin typeface="新蒂文征明体" panose="03000600000000000000" pitchFamily="66" charset="-122"/>
              <a:ea typeface="新蒂文征明体" panose="03000600000000000000" pitchFamily="66"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0500" y="-161925"/>
            <a:ext cx="1409700" cy="1390650"/>
            <a:chOff x="-190500" y="-161925"/>
            <a:chExt cx="1409700" cy="1390650"/>
          </a:xfrm>
        </p:grpSpPr>
        <p:sp>
          <p:nvSpPr>
            <p:cNvPr id="3" name="直角三角形 2"/>
            <p:cNvSpPr/>
            <p:nvPr/>
          </p:nvSpPr>
          <p:spPr>
            <a:xfrm rot="5400000">
              <a:off x="-38100" y="-28575"/>
              <a:ext cx="1295400" cy="1219200"/>
            </a:xfrm>
            <a:prstGeom prst="rtTriangle">
              <a:avLst/>
            </a:prstGeom>
            <a:solidFill>
              <a:srgbClr val="E85A28"/>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sp>
          <p:nvSpPr>
            <p:cNvPr id="7" name="直角三角形 6"/>
            <p:cNvSpPr/>
            <p:nvPr/>
          </p:nvSpPr>
          <p:spPr>
            <a:xfrm rot="5400000">
              <a:off x="-228600" y="-123825"/>
              <a:ext cx="1295400" cy="1219200"/>
            </a:xfrm>
            <a:prstGeom prst="rtTriangle">
              <a:avLst/>
            </a:prstGeom>
            <a:solidFill>
              <a:srgbClr val="30727C"/>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grpSp>
      <p:sp>
        <p:nvSpPr>
          <p:cNvPr id="9" name="文本框 8"/>
          <p:cNvSpPr txBox="1"/>
          <p:nvPr/>
        </p:nvSpPr>
        <p:spPr>
          <a:xfrm>
            <a:off x="552450" y="2047875"/>
            <a:ext cx="4476750" cy="2677656"/>
          </a:xfrm>
          <a:prstGeom prst="rect">
            <a:avLst/>
          </a:prstGeom>
          <a:noFill/>
        </p:spPr>
        <p:txBody>
          <a:bodyPr wrap="square" rtlCol="0">
            <a:spAutoFit/>
          </a:bodyPr>
          <a:lstStyle/>
          <a:p>
            <a:r>
              <a:rPr lang="zh-CN" altLang="en-US" sz="2800">
                <a:latin typeface="新蒂文征明体" panose="03000600000000000000" pitchFamily="66" charset="-122"/>
                <a:ea typeface="新蒂文征明体" panose="03000600000000000000" pitchFamily="66" charset="-122"/>
              </a:rPr>
              <a:t>生物演化的过程离不开地球环境的演变，埋藏在不同地层中的化石，像甲骨文一样的古老文字，让我们去解开历史的迷雾。</a:t>
            </a:r>
            <a:endParaRPr lang="zh-CN" altLang="en-US" sz="2800">
              <a:latin typeface="新蒂文征明体" panose="03000600000000000000" pitchFamily="66" charset="-122"/>
              <a:ea typeface="新蒂文征明体" panose="03000600000000000000" pitchFamily="66" charset="-122"/>
            </a:endParaRPr>
          </a:p>
        </p:txBody>
      </p:sp>
      <p:pic>
        <p:nvPicPr>
          <p:cNvPr id="5" name="图片 4"/>
          <p:cNvPicPr>
            <a:picLocks noChangeAspect="1"/>
          </p:cNvPicPr>
          <p:nvPr/>
        </p:nvPicPr>
        <p:blipFill>
          <a:blip r:embed="rId1"/>
          <a:stretch>
            <a:fillRect/>
          </a:stretch>
        </p:blipFill>
        <p:spPr>
          <a:xfrm>
            <a:off x="6600825" y="1114425"/>
            <a:ext cx="4838700" cy="47625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0500" y="-161925"/>
            <a:ext cx="1409700" cy="1390650"/>
            <a:chOff x="-190500" y="-161925"/>
            <a:chExt cx="1409700" cy="1390650"/>
          </a:xfrm>
        </p:grpSpPr>
        <p:sp>
          <p:nvSpPr>
            <p:cNvPr id="3" name="直角三角形 2"/>
            <p:cNvSpPr/>
            <p:nvPr/>
          </p:nvSpPr>
          <p:spPr>
            <a:xfrm rot="5400000">
              <a:off x="-38100" y="-28575"/>
              <a:ext cx="1295400" cy="1219200"/>
            </a:xfrm>
            <a:prstGeom prst="rtTriangle">
              <a:avLst/>
            </a:prstGeom>
            <a:solidFill>
              <a:srgbClr val="E85A28"/>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sp>
          <p:nvSpPr>
            <p:cNvPr id="7" name="直角三角形 6"/>
            <p:cNvSpPr/>
            <p:nvPr/>
          </p:nvSpPr>
          <p:spPr>
            <a:xfrm rot="5400000">
              <a:off x="-228600" y="-123825"/>
              <a:ext cx="1295400" cy="1219200"/>
            </a:xfrm>
            <a:prstGeom prst="rtTriangle">
              <a:avLst/>
            </a:prstGeom>
            <a:solidFill>
              <a:srgbClr val="30727C"/>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grpSp>
      <p:sp>
        <p:nvSpPr>
          <p:cNvPr id="9" name="文本框 8"/>
          <p:cNvSpPr txBox="1"/>
          <p:nvPr/>
        </p:nvSpPr>
        <p:spPr>
          <a:xfrm>
            <a:off x="1476375" y="2190750"/>
            <a:ext cx="4476750" cy="1815882"/>
          </a:xfrm>
          <a:prstGeom prst="rect">
            <a:avLst/>
          </a:prstGeom>
          <a:noFill/>
        </p:spPr>
        <p:txBody>
          <a:bodyPr wrap="square" rtlCol="0">
            <a:spAutoFit/>
          </a:bodyPr>
          <a:lstStyle/>
          <a:p>
            <a:r>
              <a:rPr lang="zh-CN" altLang="en-US" sz="2800">
                <a:latin typeface="新蒂文征明体" panose="03000600000000000000" pitchFamily="66" charset="-122"/>
                <a:ea typeface="新蒂文征明体" panose="03000600000000000000" pitchFamily="66" charset="-122"/>
              </a:rPr>
              <a:t>古老的岩石，根据他们的年龄，我们可以推断它们形成时期的地球地理环境。</a:t>
            </a:r>
            <a:endParaRPr lang="zh-CN" altLang="en-US" sz="2800">
              <a:latin typeface="新蒂文征明体" panose="03000600000000000000" pitchFamily="66" charset="-122"/>
              <a:ea typeface="新蒂文征明体" panose="03000600000000000000" pitchFamily="66" charset="-122"/>
            </a:endParaRPr>
          </a:p>
        </p:txBody>
      </p:sp>
      <p:pic>
        <p:nvPicPr>
          <p:cNvPr id="4" name="图片 3"/>
          <p:cNvPicPr>
            <a:picLocks noChangeAspect="1"/>
          </p:cNvPicPr>
          <p:nvPr/>
        </p:nvPicPr>
        <p:blipFill>
          <a:blip r:embed="rId1"/>
          <a:stretch>
            <a:fillRect/>
          </a:stretch>
        </p:blipFill>
        <p:spPr>
          <a:xfrm>
            <a:off x="7190315" y="333374"/>
            <a:ext cx="4353986" cy="587692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66688" y="161925"/>
            <a:ext cx="4252913" cy="6696075"/>
          </a:xfrm>
          <a:prstGeom prst="rect">
            <a:avLst/>
          </a:prstGeom>
        </p:spPr>
      </p:pic>
      <p:grpSp>
        <p:nvGrpSpPr>
          <p:cNvPr id="2" name="组合 1"/>
          <p:cNvGrpSpPr/>
          <p:nvPr/>
        </p:nvGrpSpPr>
        <p:grpSpPr>
          <a:xfrm>
            <a:off x="-190500" y="-161925"/>
            <a:ext cx="1409700" cy="1390650"/>
            <a:chOff x="-190500" y="-161925"/>
            <a:chExt cx="1409700" cy="1390650"/>
          </a:xfrm>
        </p:grpSpPr>
        <p:sp>
          <p:nvSpPr>
            <p:cNvPr id="3" name="直角三角形 2"/>
            <p:cNvSpPr/>
            <p:nvPr/>
          </p:nvSpPr>
          <p:spPr>
            <a:xfrm rot="5400000">
              <a:off x="-38100" y="-28575"/>
              <a:ext cx="1295400" cy="1219200"/>
            </a:xfrm>
            <a:prstGeom prst="rtTriangle">
              <a:avLst/>
            </a:prstGeom>
            <a:solidFill>
              <a:srgbClr val="E85A28"/>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sp>
          <p:nvSpPr>
            <p:cNvPr id="5" name="直角三角形 4"/>
            <p:cNvSpPr/>
            <p:nvPr/>
          </p:nvSpPr>
          <p:spPr>
            <a:xfrm rot="5400000">
              <a:off x="-228600" y="-123825"/>
              <a:ext cx="1295400" cy="1219200"/>
            </a:xfrm>
            <a:prstGeom prst="rtTriangle">
              <a:avLst/>
            </a:prstGeom>
            <a:solidFill>
              <a:srgbClr val="30727C"/>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highlight>
                  <a:srgbClr val="1B8BB6"/>
                </a:highlight>
              </a:endParaRPr>
            </a:p>
          </p:txBody>
        </p:sp>
      </p:grpSp>
      <p:sp>
        <p:nvSpPr>
          <p:cNvPr id="9" name="文本框 8"/>
          <p:cNvSpPr txBox="1"/>
          <p:nvPr/>
        </p:nvSpPr>
        <p:spPr>
          <a:xfrm>
            <a:off x="4781550" y="1071473"/>
            <a:ext cx="6191250" cy="1200329"/>
          </a:xfrm>
          <a:prstGeom prst="rect">
            <a:avLst/>
          </a:prstGeom>
          <a:noFill/>
        </p:spPr>
        <p:txBody>
          <a:bodyPr wrap="square">
            <a:spAutoFit/>
          </a:bodyPr>
          <a:lstStyle/>
          <a:p>
            <a:r>
              <a:rPr lang="zh-CN" altLang="en-US">
                <a:latin typeface="新蒂文征明体" panose="03000600000000000000" pitchFamily="66" charset="-122"/>
                <a:ea typeface="新蒂文征明体" panose="03000600000000000000" pitchFamily="66" charset="-122"/>
              </a:rPr>
              <a:t>科学家家根据地层顺序、生物演化的顺序、岩石年龄将地球的全部历史划分成许多自然阶段，即地质年代，按新老顺序进行地质编年，构成了地质年代表。</a:t>
            </a:r>
            <a:endParaRPr lang="zh-CN" altLang="en-US">
              <a:latin typeface="新蒂文征明体" panose="03000600000000000000" pitchFamily="66" charset="-122"/>
              <a:ea typeface="新蒂文征明体" panose="03000600000000000000" pitchFamily="66" charset="-122"/>
            </a:endParaRPr>
          </a:p>
        </p:txBody>
      </p:sp>
      <p:sp>
        <p:nvSpPr>
          <p:cNvPr id="11" name="文本框 10"/>
          <p:cNvSpPr txBox="1"/>
          <p:nvPr/>
        </p:nvSpPr>
        <p:spPr>
          <a:xfrm>
            <a:off x="4810125" y="2724447"/>
            <a:ext cx="6191250" cy="923330"/>
          </a:xfrm>
          <a:prstGeom prst="rect">
            <a:avLst/>
          </a:prstGeom>
          <a:noFill/>
        </p:spPr>
        <p:txBody>
          <a:bodyPr wrap="square">
            <a:spAutoFit/>
          </a:bodyPr>
          <a:lstStyle/>
          <a:p>
            <a:r>
              <a:rPr lang="zh-CN" altLang="en-US">
                <a:latin typeface="新蒂文征明体" panose="03000600000000000000" pitchFamily="66" charset="-122"/>
                <a:ea typeface="新蒂文征明体" panose="03000600000000000000" pitchFamily="66" charset="-122"/>
              </a:rPr>
              <a:t>地质年代表中最大的时间单位是宙（</a:t>
            </a:r>
            <a:r>
              <a:rPr lang="en-US" altLang="zh-CN">
                <a:latin typeface="新蒂文征明体" panose="03000600000000000000" pitchFamily="66" charset="-122"/>
                <a:ea typeface="新蒂文征明体" panose="03000600000000000000" pitchFamily="66" charset="-122"/>
              </a:rPr>
              <a:t>eon</a:t>
            </a:r>
            <a:r>
              <a:rPr lang="zh-CN" altLang="en-US">
                <a:latin typeface="新蒂文征明体" panose="03000600000000000000" pitchFamily="66" charset="-122"/>
                <a:ea typeface="新蒂文征明体" panose="03000600000000000000" pitchFamily="66" charset="-122"/>
              </a:rPr>
              <a:t>），宙下是代（</a:t>
            </a:r>
            <a:r>
              <a:rPr lang="en-US" altLang="zh-CN">
                <a:latin typeface="新蒂文征明体" panose="03000600000000000000" pitchFamily="66" charset="-122"/>
                <a:ea typeface="新蒂文征明体" panose="03000600000000000000" pitchFamily="66" charset="-122"/>
              </a:rPr>
              <a:t>era</a:t>
            </a:r>
            <a:r>
              <a:rPr lang="zh-CN" altLang="en-US">
                <a:latin typeface="新蒂文征明体" panose="03000600000000000000" pitchFamily="66" charset="-122"/>
                <a:ea typeface="新蒂文征明体" panose="03000600000000000000" pitchFamily="66" charset="-122"/>
              </a:rPr>
              <a:t>），代下分纪（</a:t>
            </a:r>
            <a:r>
              <a:rPr lang="en-US" altLang="zh-CN">
                <a:latin typeface="新蒂文征明体" panose="03000600000000000000" pitchFamily="66" charset="-122"/>
                <a:ea typeface="新蒂文征明体" panose="03000600000000000000" pitchFamily="66" charset="-122"/>
              </a:rPr>
              <a:t>period</a:t>
            </a:r>
            <a:r>
              <a:rPr lang="zh-CN" altLang="en-US">
                <a:latin typeface="新蒂文征明体" panose="03000600000000000000" pitchFamily="66" charset="-122"/>
                <a:ea typeface="新蒂文征明体" panose="03000600000000000000" pitchFamily="66" charset="-122"/>
              </a:rPr>
              <a:t>），纪下分世（</a:t>
            </a:r>
            <a:r>
              <a:rPr lang="en-US" altLang="zh-CN">
                <a:latin typeface="新蒂文征明体" panose="03000600000000000000" pitchFamily="66" charset="-122"/>
                <a:ea typeface="新蒂文征明体" panose="03000600000000000000" pitchFamily="66" charset="-122"/>
              </a:rPr>
              <a:t>epoch</a:t>
            </a:r>
            <a:r>
              <a:rPr lang="zh-CN" altLang="en-US">
                <a:latin typeface="新蒂文征明体" panose="03000600000000000000" pitchFamily="66" charset="-122"/>
                <a:ea typeface="新蒂文征明体" panose="03000600000000000000" pitchFamily="66" charset="-122"/>
              </a:rPr>
              <a:t>），世下分期（</a:t>
            </a:r>
            <a:r>
              <a:rPr lang="en-US" altLang="zh-CN">
                <a:latin typeface="新蒂文征明体" panose="03000600000000000000" pitchFamily="66" charset="-122"/>
                <a:ea typeface="新蒂文征明体" panose="03000600000000000000" pitchFamily="66" charset="-122"/>
              </a:rPr>
              <a:t>age</a:t>
            </a:r>
            <a:r>
              <a:rPr lang="zh-CN" altLang="en-US">
                <a:latin typeface="新蒂文征明体" panose="03000600000000000000" pitchFamily="66" charset="-122"/>
                <a:ea typeface="新蒂文征明体" panose="03000600000000000000" pitchFamily="66" charset="-122"/>
              </a:rPr>
              <a:t>），期下分时（</a:t>
            </a:r>
            <a:r>
              <a:rPr lang="en-US" altLang="zh-CN" err="1">
                <a:latin typeface="新蒂文征明体" panose="03000600000000000000" pitchFamily="66" charset="-122"/>
                <a:ea typeface="新蒂文征明体" panose="03000600000000000000" pitchFamily="66" charset="-122"/>
              </a:rPr>
              <a:t>chron</a:t>
            </a:r>
            <a:r>
              <a:rPr lang="zh-CN" altLang="en-US">
                <a:latin typeface="新蒂文征明体" panose="03000600000000000000" pitchFamily="66" charset="-122"/>
                <a:ea typeface="新蒂文征明体" panose="03000600000000000000" pitchFamily="66" charset="-122"/>
              </a:rPr>
              <a:t>）。</a:t>
            </a:r>
            <a:endParaRPr lang="zh-CN" altLang="en-US">
              <a:latin typeface="新蒂文征明体" panose="03000600000000000000" pitchFamily="66" charset="-122"/>
              <a:ea typeface="新蒂文征明体" panose="03000600000000000000" pitchFamily="66" charset="-122"/>
            </a:endParaRPr>
          </a:p>
        </p:txBody>
      </p:sp>
      <p:sp>
        <p:nvSpPr>
          <p:cNvPr id="13" name="文本框 12"/>
          <p:cNvSpPr txBox="1"/>
          <p:nvPr/>
        </p:nvSpPr>
        <p:spPr>
          <a:xfrm>
            <a:off x="4914900" y="4314348"/>
            <a:ext cx="6191250" cy="1754326"/>
          </a:xfrm>
          <a:prstGeom prst="rect">
            <a:avLst/>
          </a:prstGeom>
          <a:noFill/>
        </p:spPr>
        <p:txBody>
          <a:bodyPr wrap="square">
            <a:spAutoFit/>
          </a:bodyPr>
          <a:lstStyle/>
          <a:p>
            <a:r>
              <a:rPr lang="zh-CN" altLang="en-US">
                <a:solidFill>
                  <a:srgbClr val="FF0000"/>
                </a:solidFill>
              </a:rPr>
              <a:t>必须说明：</a:t>
            </a:r>
            <a:r>
              <a:rPr lang="zh-CN" altLang="en-US">
                <a:latin typeface="楷体" panose="02010609060101010101" pitchFamily="49" charset="-122"/>
                <a:ea typeface="楷体" panose="02010609060101010101" pitchFamily="49" charset="-122"/>
              </a:rPr>
              <a:t>地质年代表虽有时间的概念，也就是说，当获悉该化石是何宙、代、纪、世、期或时的遗物，间接可知道它形成的粗略时间（当然是很粗略的估计值）。事实上，年表的时间单位是完全人为性划分的，和日历中的年月日不同，它不能使人了解每个宙、代、纪、世、期或时经历的准确时间。</a:t>
            </a:r>
            <a:endParaRPr lang="zh-CN" altLang="en-US">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p="http://schemas.openxmlformats.org/presentationml/2006/main">
  <p:tag name="AS_OS" val="Unix 3.10 unknown"/>
  <p:tag name="AS_RELEASE_DATE" val="2023.03.31"/>
  <p:tag name="AS_TITLE" val="Aspose.Slides for Java"/>
  <p:tag name="AS_VERSION" val="23.3"/>
  <p:tag name="COMMONDATA" val="eyJoZGlkIjoiYWZiNjc3MjU2YTU5MzlhNmEyZWQwY2YwYTZhMmMzZWUifQ=="/>
  <p:tag name="KSO_WPP_MARK_KEY" val="cf5428dd-6f08-40b3-b589-1833b3e091ef"/>
  <p:tag name="commondata" val="eyJoZGlkIjoiYzYyMDZiZDc1ZDc0ZmMxNmFkNDgzMjVmZGMxYzExN2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2108</Words>
  <Application>WPS 演示</Application>
  <PresentationFormat/>
  <Paragraphs>200</Paragraphs>
  <Slides>16</Slides>
  <Notes>0</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16</vt:i4>
      </vt:variant>
    </vt:vector>
  </HeadingPairs>
  <TitlesOfParts>
    <vt:vector size="35" baseType="lpstr">
      <vt:lpstr>Arial</vt:lpstr>
      <vt:lpstr>宋体</vt:lpstr>
      <vt:lpstr>Wingdings</vt:lpstr>
      <vt:lpstr>造字工房言宋（非商用）常规体</vt:lpstr>
      <vt:lpstr>方正粗黑宋简体</vt:lpstr>
      <vt:lpstr>方正大标宋_GBK</vt:lpstr>
      <vt:lpstr>苏新诗古印宋简</vt:lpstr>
      <vt:lpstr>Bodoni MT Black</vt:lpstr>
      <vt:lpstr>新蒂文征明体</vt:lpstr>
      <vt:lpstr>楷体</vt:lpstr>
      <vt:lpstr>Arial Black</vt:lpstr>
      <vt:lpstr>等线</vt:lpstr>
      <vt:lpstr>微软雅黑</vt:lpstr>
      <vt:lpstr>Arial Unicode MS</vt:lpstr>
      <vt:lpstr>等线 Light</vt:lpstr>
      <vt:lpstr>Segoe Print</vt:lpstr>
      <vt:lpstr>Calibri</vt:lpstr>
      <vt:lpstr>标准粗黑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156</cp:lastModifiedBy>
  <cp:revision>3</cp:revision>
  <cp:lastPrinted>2023-08-18T11:11:00Z</cp:lastPrinted>
  <dcterms:created xsi:type="dcterms:W3CDTF">2023-08-18T11:11:00Z</dcterms:created>
  <dcterms:modified xsi:type="dcterms:W3CDTF">2024-08-29T13:43:17Z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59945AD41CFF4A099AB9226FDECC34BF_13</vt:lpwstr>
  </property>
  <property fmtid="{D5CDD505-2E9C-101B-9397-08002B2CF9AE}" pid="7" name="KSOProductBuildVer">
    <vt:lpwstr>2052-12.1.0.17857</vt:lpwstr>
  </property>
</Properties>
</file>