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78" r:id="rId3"/>
    <p:sldId id="259" r:id="rId4"/>
    <p:sldId id="285" r:id="rId5"/>
    <p:sldId id="287" r:id="rId6"/>
    <p:sldId id="286" r:id="rId7"/>
    <p:sldId id="312" r:id="rId8"/>
    <p:sldId id="288" r:id="rId9"/>
    <p:sldId id="314" r:id="rId10"/>
    <p:sldId id="309" r:id="rId11"/>
    <p:sldId id="316" r:id="rId12"/>
    <p:sldId id="315" r:id="rId13"/>
    <p:sldId id="313" r:id="rId14"/>
    <p:sldId id="311" r:id="rId15"/>
    <p:sldId id="317" r:id="rId16"/>
    <p:sldId id="282" r:id="rId17"/>
    <p:sldId id="319" r:id="rId18"/>
    <p:sldId id="320" r:id="rId19"/>
    <p:sldId id="321" r:id="rId20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等线" panose="02010600030101010101" charset="-122"/>
      <p:regular r:id="rId26"/>
    </p:embeddedFont>
    <p:embeddedFont>
      <p:font typeface="等线 Light" panose="02010600030101010101" charset="-122"/>
      <p:regular r:id="rId27"/>
    </p:embeddedFont>
    <p:embeddedFont>
      <p:font typeface="标准粗黑" panose="02000503000000000000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BCA56-03FC-4FEF-9618-601CFF09B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57DC-A216-48E0-B774-2808B429BF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1963-AB2A-4D18-AC78-8B20A4FD8A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E6DBA-7988-4552-B6F6-9836267313F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6000"/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2086492 w 12086492"/>
              <a:gd name="connsiteY0" fmla="*/ 1806034 h 6858000"/>
              <a:gd name="connsiteX1" fmla="*/ 12086492 w 12086492"/>
              <a:gd name="connsiteY1" fmla="*/ 5714977 h 6858000"/>
              <a:gd name="connsiteX2" fmla="*/ 10943469 w 12086492"/>
              <a:gd name="connsiteY2" fmla="*/ 6858000 h 6858000"/>
              <a:gd name="connsiteX3" fmla="*/ 7075532 w 12086492"/>
              <a:gd name="connsiteY3" fmla="*/ 6858000 h 6858000"/>
              <a:gd name="connsiteX4" fmla="*/ 7290171 w 12086492"/>
              <a:gd name="connsiteY4" fmla="*/ 6735314 h 6858000"/>
              <a:gd name="connsiteX5" fmla="*/ 7920829 w 12086492"/>
              <a:gd name="connsiteY5" fmla="*/ 6343337 h 6858000"/>
              <a:gd name="connsiteX6" fmla="*/ 12015105 w 12086492"/>
              <a:gd name="connsiteY6" fmla="*/ 1977406 h 6858000"/>
              <a:gd name="connsiteX7" fmla="*/ 1143023 w 12086492"/>
              <a:gd name="connsiteY7" fmla="*/ 0 h 6858000"/>
              <a:gd name="connsiteX8" fmla="*/ 4886520 w 12086492"/>
              <a:gd name="connsiteY8" fmla="*/ 0 h 6858000"/>
              <a:gd name="connsiteX9" fmla="*/ 4713480 w 12086492"/>
              <a:gd name="connsiteY9" fmla="*/ 98908 h 6858000"/>
              <a:gd name="connsiteX10" fmla="*/ 4082822 w 12086492"/>
              <a:gd name="connsiteY10" fmla="*/ 490885 h 6858000"/>
              <a:gd name="connsiteX11" fmla="*/ 96288 w 12086492"/>
              <a:gd name="connsiteY11" fmla="*/ 4628075 h 6858000"/>
              <a:gd name="connsiteX12" fmla="*/ 0 w 12086492"/>
              <a:gd name="connsiteY12" fmla="*/ 4832497 h 6858000"/>
              <a:gd name="connsiteX13" fmla="*/ 0 w 12086492"/>
              <a:gd name="connsiteY13" fmla="*/ 1143023 h 6858000"/>
              <a:gd name="connsiteX14" fmla="*/ 1143023 w 12086492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86492" h="6858000">
                <a:moveTo>
                  <a:pt x="12086492" y="1806034"/>
                </a:moveTo>
                <a:lnTo>
                  <a:pt x="12086492" y="5714977"/>
                </a:lnTo>
                <a:cubicBezTo>
                  <a:pt x="12086492" y="6346251"/>
                  <a:pt x="11574743" y="6858000"/>
                  <a:pt x="10943469" y="6858000"/>
                </a:cubicBezTo>
                <a:lnTo>
                  <a:pt x="7075532" y="6858000"/>
                </a:lnTo>
                <a:lnTo>
                  <a:pt x="7290171" y="6735314"/>
                </a:lnTo>
                <a:cubicBezTo>
                  <a:pt x="7500821" y="6611458"/>
                  <a:pt x="7711263" y="6480770"/>
                  <a:pt x="7920829" y="6343337"/>
                </a:cubicBezTo>
                <a:cubicBezTo>
                  <a:pt x="9911708" y="5037729"/>
                  <a:pt x="11375882" y="3417031"/>
                  <a:pt x="12015105" y="1977406"/>
                </a:cubicBezTo>
                <a:close/>
                <a:moveTo>
                  <a:pt x="1143023" y="0"/>
                </a:moveTo>
                <a:lnTo>
                  <a:pt x="4886520" y="0"/>
                </a:lnTo>
                <a:lnTo>
                  <a:pt x="4713480" y="98908"/>
                </a:lnTo>
                <a:cubicBezTo>
                  <a:pt x="4502831" y="222764"/>
                  <a:pt x="4292388" y="353453"/>
                  <a:pt x="4082822" y="490885"/>
                </a:cubicBezTo>
                <a:cubicBezTo>
                  <a:pt x="2196726" y="1727777"/>
                  <a:pt x="783351" y="3247464"/>
                  <a:pt x="96288" y="4628075"/>
                </a:cubicBezTo>
                <a:lnTo>
                  <a:pt x="0" y="4832497"/>
                </a:lnTo>
                <a:lnTo>
                  <a:pt x="0" y="1143023"/>
                </a:lnTo>
                <a:cubicBezTo>
                  <a:pt x="0" y="511749"/>
                  <a:pt x="511749" y="0"/>
                  <a:pt x="11430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/>
        </p:nvSpPr>
        <p:spPr>
          <a:xfrm>
            <a:off x="-409904" y="-551794"/>
            <a:ext cx="13101145" cy="7851227"/>
          </a:xfrm>
          <a:custGeom>
            <a:avLst/>
            <a:gdLst>
              <a:gd name="connsiteX0" fmla="*/ 12086492 w 12086492"/>
              <a:gd name="connsiteY0" fmla="*/ 1806034 h 6858000"/>
              <a:gd name="connsiteX1" fmla="*/ 12086492 w 12086492"/>
              <a:gd name="connsiteY1" fmla="*/ 5714977 h 6858000"/>
              <a:gd name="connsiteX2" fmla="*/ 10943469 w 12086492"/>
              <a:gd name="connsiteY2" fmla="*/ 6858000 h 6858000"/>
              <a:gd name="connsiteX3" fmla="*/ 7075532 w 12086492"/>
              <a:gd name="connsiteY3" fmla="*/ 6858000 h 6858000"/>
              <a:gd name="connsiteX4" fmla="*/ 7290171 w 12086492"/>
              <a:gd name="connsiteY4" fmla="*/ 6735314 h 6858000"/>
              <a:gd name="connsiteX5" fmla="*/ 7920829 w 12086492"/>
              <a:gd name="connsiteY5" fmla="*/ 6343337 h 6858000"/>
              <a:gd name="connsiteX6" fmla="*/ 12015105 w 12086492"/>
              <a:gd name="connsiteY6" fmla="*/ 1977406 h 6858000"/>
              <a:gd name="connsiteX7" fmla="*/ 1143023 w 12086492"/>
              <a:gd name="connsiteY7" fmla="*/ 0 h 6858000"/>
              <a:gd name="connsiteX8" fmla="*/ 4886520 w 12086492"/>
              <a:gd name="connsiteY8" fmla="*/ 0 h 6858000"/>
              <a:gd name="connsiteX9" fmla="*/ 4713480 w 12086492"/>
              <a:gd name="connsiteY9" fmla="*/ 98908 h 6858000"/>
              <a:gd name="connsiteX10" fmla="*/ 4082822 w 12086492"/>
              <a:gd name="connsiteY10" fmla="*/ 490885 h 6858000"/>
              <a:gd name="connsiteX11" fmla="*/ 96288 w 12086492"/>
              <a:gd name="connsiteY11" fmla="*/ 4628075 h 6858000"/>
              <a:gd name="connsiteX12" fmla="*/ 0 w 12086492"/>
              <a:gd name="connsiteY12" fmla="*/ 4832497 h 6858000"/>
              <a:gd name="connsiteX13" fmla="*/ 0 w 12086492"/>
              <a:gd name="connsiteY13" fmla="*/ 1143023 h 6858000"/>
              <a:gd name="connsiteX14" fmla="*/ 1143023 w 12086492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86492" h="6858000">
                <a:moveTo>
                  <a:pt x="12086492" y="1806034"/>
                </a:moveTo>
                <a:lnTo>
                  <a:pt x="12086492" y="5714977"/>
                </a:lnTo>
                <a:cubicBezTo>
                  <a:pt x="12086492" y="6346251"/>
                  <a:pt x="11574743" y="6858000"/>
                  <a:pt x="10943469" y="6858000"/>
                </a:cubicBezTo>
                <a:lnTo>
                  <a:pt x="7075532" y="6858000"/>
                </a:lnTo>
                <a:lnTo>
                  <a:pt x="7290171" y="6735314"/>
                </a:lnTo>
                <a:cubicBezTo>
                  <a:pt x="7500821" y="6611458"/>
                  <a:pt x="7711263" y="6480770"/>
                  <a:pt x="7920829" y="6343337"/>
                </a:cubicBezTo>
                <a:cubicBezTo>
                  <a:pt x="9911708" y="5037729"/>
                  <a:pt x="11375882" y="3417031"/>
                  <a:pt x="12015105" y="1977406"/>
                </a:cubicBezTo>
                <a:close/>
                <a:moveTo>
                  <a:pt x="1143023" y="0"/>
                </a:moveTo>
                <a:lnTo>
                  <a:pt x="4886520" y="0"/>
                </a:lnTo>
                <a:lnTo>
                  <a:pt x="4713480" y="98908"/>
                </a:lnTo>
                <a:cubicBezTo>
                  <a:pt x="4502831" y="222764"/>
                  <a:pt x="4292388" y="353453"/>
                  <a:pt x="4082822" y="490885"/>
                </a:cubicBezTo>
                <a:cubicBezTo>
                  <a:pt x="2196726" y="1727777"/>
                  <a:pt x="783351" y="3247464"/>
                  <a:pt x="96288" y="4628075"/>
                </a:cubicBezTo>
                <a:lnTo>
                  <a:pt x="0" y="4832497"/>
                </a:lnTo>
                <a:lnTo>
                  <a:pt x="0" y="1143023"/>
                </a:lnTo>
                <a:cubicBezTo>
                  <a:pt x="0" y="511749"/>
                  <a:pt x="511749" y="0"/>
                  <a:pt x="1143023" y="0"/>
                </a:cubicBezTo>
                <a:close/>
              </a:path>
            </a:pathLst>
          </a:custGeom>
          <a:solidFill>
            <a:srgbClr val="694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478605" y="3774332"/>
            <a:ext cx="951365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第四节     地球圈层结构</a:t>
            </a:r>
            <a:endParaRPr lang="zh-CN" altLang="en-US" sz="6000"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79281" y="1269462"/>
            <a:ext cx="595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⑴组成：地幔由上地幔（莫霍面到距离地表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900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㎞）和下地幔（距离地面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900km-2900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科目）组成。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55230" b="9625"/>
          <a:stretch>
            <a:fillRect/>
          </a:stretch>
        </p:blipFill>
        <p:spPr>
          <a:xfrm>
            <a:off x="7655450" y="469127"/>
            <a:ext cx="3333254" cy="30135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2655" y="2304457"/>
            <a:ext cx="5958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⑵特殊圈层：软流层位于上地幔上部岩石圈之下，深度在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80—400km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之间，是一个基本上呈全球性分布的地内圈层。介于固态和熔融状态之间。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6692" y="4015409"/>
            <a:ext cx="6122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18A12"/>
                </a:highlight>
                <a:latin typeface="新蒂文征明体" panose="03000600000000000000" pitchFamily="66" charset="-122"/>
                <a:ea typeface="新蒂文征明体" panose="03000600000000000000" pitchFamily="66" charset="-122"/>
              </a:rPr>
              <a:t>岩石圈：由岩石组成，包括地壳和上地幔顶部。范围是从上地幔软流层向上至地表的由岩石组成的空间，包括地壳。</a:t>
            </a:r>
            <a:endParaRPr lang="zh-CN" altLang="en-US">
              <a:highlight>
                <a:srgbClr val="F18A12"/>
              </a:highlight>
              <a:latin typeface="新蒂文征明体" panose="03000600000000000000" pitchFamily="66" charset="-122"/>
              <a:ea typeface="新蒂文征明体" panose="03000600000000000000" pitchFamily="66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712" y="4047213"/>
            <a:ext cx="3074141" cy="24212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1" y="1447800"/>
            <a:ext cx="5102678" cy="43216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90599" y="402770"/>
            <a:ext cx="357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地幔</a:t>
            </a:r>
            <a:endParaRPr lang="zh-CN" altLang="en-US" sz="28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2500" y="1136109"/>
            <a:ext cx="5328557" cy="463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幔分为上地幔和下地幔，上地幔顶部存在一个地震波传播速度加快的层（莫霍面），岩石圈（岩石圈指地壳和上层地幔顶部）以下称为软流层，推测软流层是由于放射性元素大量集中，蜕变放热，使岩石高温软化，并局部熔融造成的，很可能是</a:t>
            </a:r>
            <a:r>
              <a:rPr lang="zh-CN" altLang="en-US" sz="2000">
                <a:solidFill>
                  <a:schemeClr val="accent4">
                    <a:lumMod val="50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岩浆的发源地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。软流层以上的地幔是岩石圈的组成部分。下地幔温度、压力和密度均增大，物质呈可塑性固态。厚度约有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2900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公里。随着地幔深度的增加，铁和镍的含量逐渐增加。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5878" y="1874852"/>
            <a:ext cx="5300289" cy="3124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58779" y="1251283"/>
            <a:ext cx="45866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地震波传播过程中，在深度约为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2900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千米处，地震波传播状态也会发生明显的改变，此处便被称为古登堡界面。地幔位于莫霍界面与古登堡界面之间。由于地球外核为液态，在地幔中的地震波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S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(S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波即横波，横波只能在固体中传播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不能穿过此界面在外核中传播。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P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指纵波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曲线在此界面处的速度也急剧减低。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1914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年，德国学者古登堡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(Gutenberg)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发现地下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2885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千米处存在地震波速的间断面，因此以古登堡命名。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67462" y="801295"/>
            <a:ext cx="619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古登堡面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1" y="1447800"/>
            <a:ext cx="5102678" cy="43216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90599" y="402770"/>
            <a:ext cx="357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地核</a:t>
            </a:r>
            <a:endParaRPr lang="zh-CN" altLang="en-US" sz="28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2500" y="972824"/>
            <a:ext cx="5328557" cy="509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地核是地球的核心部分，位于地球的最内部。半径约有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3470 km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，主要由铁、镍元素组成，高密度，根据地震波的变化情况，发现地核也有外核、内核之别。因地震波的横波不能穿过外核，所以一般推测外核是由铁、镍、硅等物质构成的熔融态或近于液态的物质组成。液态外核会缓慢流动，故有人推测</a:t>
            </a: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地球磁场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的形成可能与它有关。由于横波在内核存在，所以内核可能是</a:t>
            </a: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固态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的。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1" y="1447800"/>
            <a:ext cx="5102678" cy="43216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90599" y="402770"/>
            <a:ext cx="357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地核</a:t>
            </a:r>
            <a:endParaRPr lang="zh-CN" altLang="en-US" sz="28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2500" y="972824"/>
            <a:ext cx="5328557" cy="509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地核是地球的核心部分，位于地球的最内部。半径约有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3470 km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，主要由铁、镍元素组成，高密度，根据地震波的变化情况，发现地核也有外核、内核之别。因地震波的横波不能穿过外核，所以一般推测外核是由铁、镍、硅等物质构成的熔融态或近于液态的物质组成。液态外核会缓慢流动，故有人推测</a:t>
            </a: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地球磁场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的形成可能与它有关。由于横波在内核存在，所以内核可能是</a:t>
            </a:r>
            <a:r>
              <a:rPr lang="zh-CN" altLang="en-US" sz="2000">
                <a:solidFill>
                  <a:schemeClr val="accent6">
                    <a:lumMod val="7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固态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的。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952876" y="1876425"/>
            <a:ext cx="2257424" cy="2286000"/>
          </a:xfrm>
          <a:prstGeom prst="rec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223946" y="2252880"/>
            <a:ext cx="1411706" cy="1459832"/>
          </a:xfrm>
          <a:prstGeom prst="rect">
            <a:avLst/>
          </a:prstGeom>
          <a:solidFill>
            <a:srgbClr val="ECEAED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162300" y="2381250"/>
            <a:ext cx="1609725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zh-CN" altLang="en-US" sz="8800">
              <a:solidFill>
                <a:srgbClr val="008C8C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-19050"/>
            <a:ext cx="1885950" cy="6877050"/>
          </a:xfrm>
          <a:custGeom>
            <a:avLst/>
            <a:gdLst>
              <a:gd name="connsiteX0" fmla="*/ 0 w 1866900"/>
              <a:gd name="connsiteY0" fmla="*/ 0 h 6858000"/>
              <a:gd name="connsiteX1" fmla="*/ 1866900 w 1866900"/>
              <a:gd name="connsiteY1" fmla="*/ 0 h 6858000"/>
              <a:gd name="connsiteX2" fmla="*/ 1866900 w 1866900"/>
              <a:gd name="connsiteY2" fmla="*/ 6858000 h 6858000"/>
              <a:gd name="connsiteX3" fmla="*/ 0 w 1866900"/>
              <a:gd name="connsiteY3" fmla="*/ 6858000 h 6858000"/>
              <a:gd name="connsiteX4" fmla="*/ 0 w 1866900"/>
              <a:gd name="connsiteY4" fmla="*/ 0 h 6858000"/>
              <a:gd name="connsiteX0-1" fmla="*/ 0 w 1885950"/>
              <a:gd name="connsiteY0-2" fmla="*/ 19050 h 6877050"/>
              <a:gd name="connsiteX1-3" fmla="*/ 1885950 w 1885950"/>
              <a:gd name="connsiteY1-4" fmla="*/ 0 h 6877050"/>
              <a:gd name="connsiteX2-5" fmla="*/ 1866900 w 1885950"/>
              <a:gd name="connsiteY2-6" fmla="*/ 6877050 h 6877050"/>
              <a:gd name="connsiteX3-7" fmla="*/ 0 w 1885950"/>
              <a:gd name="connsiteY3-8" fmla="*/ 6877050 h 6877050"/>
              <a:gd name="connsiteX4-9" fmla="*/ 0 w 1885950"/>
              <a:gd name="connsiteY4-10" fmla="*/ 19050 h 6877050"/>
              <a:gd name="connsiteX0-11" fmla="*/ 0 w 1885950"/>
              <a:gd name="connsiteY0-12" fmla="*/ 19050 h 6877050"/>
              <a:gd name="connsiteX1-13" fmla="*/ 1885950 w 1885950"/>
              <a:gd name="connsiteY1-14" fmla="*/ 0 h 6877050"/>
              <a:gd name="connsiteX2-15" fmla="*/ 1866900 w 1885950"/>
              <a:gd name="connsiteY2-16" fmla="*/ 6877050 h 6877050"/>
              <a:gd name="connsiteX3-17" fmla="*/ 0 w 1885950"/>
              <a:gd name="connsiteY3-18" fmla="*/ 6877050 h 6877050"/>
              <a:gd name="connsiteX4-19" fmla="*/ 0 w 1885950"/>
              <a:gd name="connsiteY4-20" fmla="*/ 19050 h 6877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85950" h="6877050">
                <a:moveTo>
                  <a:pt x="0" y="19050"/>
                </a:moveTo>
                <a:lnTo>
                  <a:pt x="1885950" y="0"/>
                </a:lnTo>
                <a:cubicBezTo>
                  <a:pt x="-196850" y="2911475"/>
                  <a:pt x="1873250" y="4584700"/>
                  <a:pt x="1866900" y="6877050"/>
                </a:cubicBezTo>
                <a:lnTo>
                  <a:pt x="0" y="6877050"/>
                </a:lnTo>
                <a:lnTo>
                  <a:pt x="0" y="19050"/>
                </a:lnTo>
                <a:close/>
              </a:path>
            </a:pathLst>
          </a:custGeom>
          <a:solidFill>
            <a:srgbClr val="4CA3D5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7"/>
          <p:cNvSpPr/>
          <p:nvPr/>
        </p:nvSpPr>
        <p:spPr>
          <a:xfrm>
            <a:off x="-504824" y="-19050"/>
            <a:ext cx="1885950" cy="6877050"/>
          </a:xfrm>
          <a:custGeom>
            <a:avLst/>
            <a:gdLst>
              <a:gd name="connsiteX0" fmla="*/ 0 w 1866900"/>
              <a:gd name="connsiteY0" fmla="*/ 0 h 6858000"/>
              <a:gd name="connsiteX1" fmla="*/ 1866900 w 1866900"/>
              <a:gd name="connsiteY1" fmla="*/ 0 h 6858000"/>
              <a:gd name="connsiteX2" fmla="*/ 1866900 w 1866900"/>
              <a:gd name="connsiteY2" fmla="*/ 6858000 h 6858000"/>
              <a:gd name="connsiteX3" fmla="*/ 0 w 1866900"/>
              <a:gd name="connsiteY3" fmla="*/ 6858000 h 6858000"/>
              <a:gd name="connsiteX4" fmla="*/ 0 w 1866900"/>
              <a:gd name="connsiteY4" fmla="*/ 0 h 6858000"/>
              <a:gd name="connsiteX0-1" fmla="*/ 0 w 1885950"/>
              <a:gd name="connsiteY0-2" fmla="*/ 19050 h 6877050"/>
              <a:gd name="connsiteX1-3" fmla="*/ 1885950 w 1885950"/>
              <a:gd name="connsiteY1-4" fmla="*/ 0 h 6877050"/>
              <a:gd name="connsiteX2-5" fmla="*/ 1866900 w 1885950"/>
              <a:gd name="connsiteY2-6" fmla="*/ 6877050 h 6877050"/>
              <a:gd name="connsiteX3-7" fmla="*/ 0 w 1885950"/>
              <a:gd name="connsiteY3-8" fmla="*/ 6877050 h 6877050"/>
              <a:gd name="connsiteX4-9" fmla="*/ 0 w 1885950"/>
              <a:gd name="connsiteY4-10" fmla="*/ 19050 h 6877050"/>
              <a:gd name="connsiteX0-11" fmla="*/ 0 w 1885950"/>
              <a:gd name="connsiteY0-12" fmla="*/ 19050 h 6877050"/>
              <a:gd name="connsiteX1-13" fmla="*/ 1885950 w 1885950"/>
              <a:gd name="connsiteY1-14" fmla="*/ 0 h 6877050"/>
              <a:gd name="connsiteX2-15" fmla="*/ 1866900 w 1885950"/>
              <a:gd name="connsiteY2-16" fmla="*/ 6877050 h 6877050"/>
              <a:gd name="connsiteX3-17" fmla="*/ 0 w 1885950"/>
              <a:gd name="connsiteY3-18" fmla="*/ 6877050 h 6877050"/>
              <a:gd name="connsiteX4-19" fmla="*/ 0 w 1885950"/>
              <a:gd name="connsiteY4-20" fmla="*/ 19050 h 6877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85950" h="6877050">
                <a:moveTo>
                  <a:pt x="0" y="19050"/>
                </a:moveTo>
                <a:lnTo>
                  <a:pt x="1885950" y="0"/>
                </a:lnTo>
                <a:cubicBezTo>
                  <a:pt x="-196850" y="2911475"/>
                  <a:pt x="1873250" y="4584700"/>
                  <a:pt x="1866900" y="6877050"/>
                </a:cubicBezTo>
                <a:lnTo>
                  <a:pt x="0" y="6877050"/>
                </a:lnTo>
                <a:lnTo>
                  <a:pt x="0" y="19050"/>
                </a:lnTo>
                <a:close/>
              </a:path>
            </a:pathLst>
          </a:custGeom>
          <a:solidFill>
            <a:srgbClr val="D7DDE9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48167" y="1892095"/>
            <a:ext cx="1028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i="1">
                <a:solidFill>
                  <a:srgbClr val="008C8C"/>
                </a:solidFill>
                <a:latin typeface="Arial Black" panose="020B0A04020102020204" pitchFamily="34" charset="0"/>
              </a:rPr>
              <a:t>2</a:t>
            </a:r>
            <a:endParaRPr lang="zh-CN" altLang="en-US" sz="11500" i="1">
              <a:solidFill>
                <a:srgbClr val="008C8C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10981" y="2275861"/>
            <a:ext cx="7029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i="1"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地球外部结构</a:t>
            </a:r>
            <a:endParaRPr lang="zh-CN" altLang="en-US" sz="6600" i="1">
              <a:latin typeface="苏新诗古印宋简" panose="02010609000101010101" pitchFamily="49" charset="-122"/>
              <a:ea typeface="苏新诗古印宋简" panose="0201060900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12681" y="3415784"/>
            <a:ext cx="5202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Arial Black" panose="020B0A04020102020204" pitchFamily="34" charset="0"/>
              </a:rPr>
              <a:t>The outer circle of the Earth</a:t>
            </a:r>
            <a:endParaRPr lang="zh-CN" altLang="en-US" sz="24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086475" y="3400425"/>
            <a:ext cx="42005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97076" y="638744"/>
            <a:ext cx="357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一、大气圈</a:t>
            </a:r>
            <a:endParaRPr lang="zh-CN" altLang="en-US" sz="24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5632" y="3261371"/>
            <a:ext cx="6189406" cy="1712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作用：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、大气圈使得地球上的温度变化和缓。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        2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、大气圈提供了人和生物呼吸所需的氧气。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        3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、大气圈中的风、云、雨、雪和雾，与我们人类生活息息相关。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4625" y="1603958"/>
            <a:ext cx="618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组成：地球就被这一层很厚的大气层包围着。大气层的成分主要有氮气、氧气和水蒸汽。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625" y="2519205"/>
            <a:ext cx="618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特点：大气圈的空气密度随高度而减小，越高空气越稀薄。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8968" y="0"/>
            <a:ext cx="2753032" cy="676459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97076" y="638744"/>
            <a:ext cx="357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二、水圈</a:t>
            </a:r>
            <a:endParaRPr lang="zh-CN" altLang="en-US" sz="24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5632" y="3261371"/>
            <a:ext cx="6189406" cy="85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作用：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、水促使地球表面物质和能量的迁移和转化。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        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      2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、水是人类和其他生物生存和发展不可或缺的。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4625" y="1603958"/>
            <a:ext cx="618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组成：地表和近地表各种形态水体的总称，主体为海洋水，还包括陆地水、大气水和生物水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625" y="2519205"/>
            <a:ext cx="618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特点：水是最活跃的自然因素之一；水圈连续但不规则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0" y="0"/>
            <a:ext cx="253365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97076" y="638744"/>
            <a:ext cx="3570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三、生物圈</a:t>
            </a:r>
            <a:endParaRPr lang="zh-CN" altLang="en-US" sz="24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5632" y="3261371"/>
            <a:ext cx="6189406" cy="1273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作用：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、生物促进太阳能转化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      2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、生物能够改变大气圈和水圈的组成。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      3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、生物可以改变地表形态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4625" y="1603958"/>
            <a:ext cx="618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组成：地球表层生物的总称。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625" y="2519205"/>
            <a:ext cx="6189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特点：生物是地球外部圈层最活跃的因素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624" b="7189"/>
          <a:stretch>
            <a:fillRect/>
          </a:stretch>
        </p:blipFill>
        <p:spPr>
          <a:xfrm>
            <a:off x="6296333" y="341979"/>
            <a:ext cx="5679358" cy="56753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3" name="直角三角形 2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9225" y="496371"/>
            <a:ext cx="8572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科普：“上天”容易“入地”难！地球深处到底什么样</a:t>
            </a:r>
            <a:endParaRPr lang="zh-CN" altLang="en-US" sz="24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9649" y="1664077"/>
            <a:ext cx="663892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关于“上天”，人类已经取得了很多的成就，而“入地”的进程却一直很缓慢。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  20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世纪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70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年代以来，很多发达国家陆续实施了多项科学钻探计划，具有代表性的有：苏联科拉半岛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12262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米超深钻，这是目前世界上最深的井；德国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KTB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超深钻，深度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9101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米，排名第二；我国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7018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米深的松科二井，是国际大陆科学钻探计划实施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22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年以来的最深钻井，也是全球首个钻穿白垩纪陆相地层（陆相地层是指陆相环境下所形成的地层，如河流、湖泊、冲积扇等）的科学钻探井。我们知道，地球的直径是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12756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千米，而人类最深的钻洞为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12262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米。这样看来，人类对地球内部的了解只是一点皮毛。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0" y="1743075"/>
            <a:ext cx="3838575" cy="308133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201150" y="4933950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ea typeface="微软简老宋" pitchFamily="2" charset="-122"/>
              </a:rPr>
              <a:t>科拉深钻</a:t>
            </a:r>
            <a:endParaRPr lang="zh-CN" altLang="en-US" sz="1600">
              <a:ea typeface="微软简老宋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57275" y="5800725"/>
            <a:ext cx="695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新蒂文征明体" panose="03000600000000000000" pitchFamily="66" charset="-122"/>
                <a:ea typeface="新蒂文征明体" panose="03000600000000000000" pitchFamily="66" charset="-122"/>
              </a:rPr>
              <a:t>那我们人类通过什么样的方式去了解地球的内部？</a:t>
            </a:r>
            <a:endParaRPr lang="zh-CN" altLang="en-US">
              <a:solidFill>
                <a:srgbClr val="FF0000"/>
              </a:solidFill>
              <a:latin typeface="新蒂文征明体" panose="03000600000000000000" pitchFamily="66" charset="-122"/>
              <a:ea typeface="新蒂文征明体" panose="03000600000000000000" pitchFamily="66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16801" y="0"/>
            <a:ext cx="4775200" cy="6858000"/>
          </a:xfrm>
          <a:custGeom>
            <a:avLst/>
            <a:gdLst>
              <a:gd name="connsiteX0" fmla="*/ 0 w 4244623"/>
              <a:gd name="connsiteY0" fmla="*/ 0 h 6858000"/>
              <a:gd name="connsiteX1" fmla="*/ 4244623 w 4244623"/>
              <a:gd name="connsiteY1" fmla="*/ 0 h 6858000"/>
              <a:gd name="connsiteX2" fmla="*/ 4244623 w 4244623"/>
              <a:gd name="connsiteY2" fmla="*/ 6858000 h 6858000"/>
              <a:gd name="connsiteX3" fmla="*/ 0 w 4244623"/>
              <a:gd name="connsiteY3" fmla="*/ 6858000 h 6858000"/>
              <a:gd name="connsiteX4" fmla="*/ 0 w 4244623"/>
              <a:gd name="connsiteY4" fmla="*/ 0 h 6858000"/>
              <a:gd name="connsiteX0-1" fmla="*/ 0 w 4244623"/>
              <a:gd name="connsiteY0-2" fmla="*/ 0 h 6858000"/>
              <a:gd name="connsiteX1-3" fmla="*/ 4244623 w 4244623"/>
              <a:gd name="connsiteY1-4" fmla="*/ 0 h 6858000"/>
              <a:gd name="connsiteX2-5" fmla="*/ 4244623 w 4244623"/>
              <a:gd name="connsiteY2-6" fmla="*/ 6858000 h 6858000"/>
              <a:gd name="connsiteX3-7" fmla="*/ 0 w 4244623"/>
              <a:gd name="connsiteY3-8" fmla="*/ 6858000 h 6858000"/>
              <a:gd name="connsiteX4-9" fmla="*/ 0 w 4244623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44623" h="6858000">
                <a:moveTo>
                  <a:pt x="0" y="0"/>
                </a:moveTo>
                <a:lnTo>
                  <a:pt x="4244623" y="0"/>
                </a:lnTo>
                <a:lnTo>
                  <a:pt x="4244623" y="6858000"/>
                </a:lnTo>
                <a:lnTo>
                  <a:pt x="0" y="6858000"/>
                </a:lnTo>
                <a:cubicBezTo>
                  <a:pt x="0" y="4572000"/>
                  <a:pt x="2968978" y="3505200"/>
                  <a:pt x="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/>
          <p:cNvSpPr/>
          <p:nvPr/>
        </p:nvSpPr>
        <p:spPr>
          <a:xfrm>
            <a:off x="8099777" y="-677333"/>
            <a:ext cx="4244623" cy="8240889"/>
          </a:xfrm>
          <a:custGeom>
            <a:avLst/>
            <a:gdLst>
              <a:gd name="connsiteX0" fmla="*/ 0 w 4244623"/>
              <a:gd name="connsiteY0" fmla="*/ 0 h 6858000"/>
              <a:gd name="connsiteX1" fmla="*/ 4244623 w 4244623"/>
              <a:gd name="connsiteY1" fmla="*/ 0 h 6858000"/>
              <a:gd name="connsiteX2" fmla="*/ 4244623 w 4244623"/>
              <a:gd name="connsiteY2" fmla="*/ 6858000 h 6858000"/>
              <a:gd name="connsiteX3" fmla="*/ 0 w 4244623"/>
              <a:gd name="connsiteY3" fmla="*/ 6858000 h 6858000"/>
              <a:gd name="connsiteX4" fmla="*/ 0 w 4244623"/>
              <a:gd name="connsiteY4" fmla="*/ 0 h 6858000"/>
              <a:gd name="connsiteX0-1" fmla="*/ 0 w 4244623"/>
              <a:gd name="connsiteY0-2" fmla="*/ 0 h 6858000"/>
              <a:gd name="connsiteX1-3" fmla="*/ 4244623 w 4244623"/>
              <a:gd name="connsiteY1-4" fmla="*/ 0 h 6858000"/>
              <a:gd name="connsiteX2-5" fmla="*/ 4244623 w 4244623"/>
              <a:gd name="connsiteY2-6" fmla="*/ 6858000 h 6858000"/>
              <a:gd name="connsiteX3-7" fmla="*/ 0 w 4244623"/>
              <a:gd name="connsiteY3-8" fmla="*/ 6858000 h 6858000"/>
              <a:gd name="connsiteX4-9" fmla="*/ 0 w 4244623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44623" h="6858000">
                <a:moveTo>
                  <a:pt x="0" y="0"/>
                </a:moveTo>
                <a:lnTo>
                  <a:pt x="4244623" y="0"/>
                </a:lnTo>
                <a:lnTo>
                  <a:pt x="4244623" y="6858000"/>
                </a:lnTo>
                <a:lnTo>
                  <a:pt x="0" y="6858000"/>
                </a:lnTo>
                <a:cubicBezTo>
                  <a:pt x="0" y="4572000"/>
                  <a:pt x="2968978" y="3505200"/>
                  <a:pt x="0" y="0"/>
                </a:cubicBezTo>
                <a:close/>
              </a:path>
            </a:pathLst>
          </a:custGeom>
          <a:blipFill dpi="0" rotWithShape="1">
            <a:blip r:embed="rId1"/>
            <a:stretch>
              <a:fillRect r="-11000"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30955" y="870844"/>
            <a:ext cx="6746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一、地震波</a:t>
            </a:r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“探测地球内部的听诊器”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2001" y="1595719"/>
            <a:ext cx="731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新蒂文征明体" panose="03000600000000000000" pitchFamily="66" charset="-122"/>
                <a:ea typeface="微软简老宋" pitchFamily="2" charset="-122"/>
              </a:rPr>
              <a:t>1.</a:t>
            </a:r>
            <a:r>
              <a:rPr lang="zh-CN" altLang="en-US" sz="2400">
                <a:latin typeface="新蒂文征明体" panose="03000600000000000000" pitchFamily="66" charset="-122"/>
                <a:ea typeface="微软简老宋" pitchFamily="2" charset="-122"/>
              </a:rPr>
              <a:t>概念：地震波是指以地震为能量来源的波动。当地震发生时，人们通常会因为地震波的传播而感觉到地面“摇晃”。</a:t>
            </a:r>
            <a:endParaRPr lang="zh-CN" altLang="en-US" sz="2400">
              <a:latin typeface="新蒂文征明体" panose="03000600000000000000" pitchFamily="66" charset="-122"/>
              <a:ea typeface="微软简老宋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3257" y="3055394"/>
            <a:ext cx="6947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新蒂文征明体" panose="03000600000000000000" pitchFamily="66" charset="-122"/>
                <a:ea typeface="微软简老宋" pitchFamily="2" charset="-122"/>
              </a:rPr>
              <a:t>2</a:t>
            </a:r>
            <a:r>
              <a:rPr lang="zh-CN" altLang="en-US" sz="2400">
                <a:latin typeface="新蒂文征明体" panose="03000600000000000000" pitchFamily="66" charset="-122"/>
                <a:ea typeface="微软简老宋" pitchFamily="2" charset="-122"/>
              </a:rPr>
              <a:t>、分类：地震波分为纵波和横波</a:t>
            </a:r>
            <a:endParaRPr lang="zh-CN" altLang="en-US" sz="2400">
              <a:latin typeface="新蒂文征明体" panose="03000600000000000000" pitchFamily="66" charset="-122"/>
              <a:ea typeface="微软简老宋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0486" y="5274018"/>
            <a:ext cx="6651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新蒂文征明体" panose="03000600000000000000" pitchFamily="66" charset="-122"/>
                <a:ea typeface="微软简老宋" pitchFamily="2" charset="-122"/>
              </a:rPr>
              <a:t>3</a:t>
            </a:r>
            <a:r>
              <a:rPr lang="zh-CN" altLang="en-US" sz="2400">
                <a:latin typeface="新蒂文征明体" panose="03000600000000000000" pitchFamily="66" charset="-122"/>
                <a:ea typeface="微软简老宋" pitchFamily="2" charset="-122"/>
              </a:rPr>
              <a:t>、特性：地震波在不同的介质中传播速度不同</a:t>
            </a:r>
            <a:endParaRPr lang="zh-CN" altLang="en-US" sz="2400">
              <a:latin typeface="新蒂文征明体" panose="03000600000000000000" pitchFamily="66" charset="-122"/>
              <a:ea typeface="微软简老宋" pitchFamily="2" charset="-122"/>
            </a:endParaRPr>
          </a:p>
        </p:txBody>
      </p:sp>
      <p:graphicFrame>
        <p:nvGraphicFramePr>
          <p:cNvPr id="3" name="表格 6"/>
          <p:cNvGraphicFramePr>
            <a:graphicFrameLocks noGrp="1"/>
          </p:cNvGraphicFramePr>
          <p:nvPr/>
        </p:nvGraphicFramePr>
        <p:xfrm>
          <a:off x="721675" y="3632548"/>
          <a:ext cx="730053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758"/>
                <a:gridCol w="2639505"/>
                <a:gridCol w="3120273"/>
              </a:tblGrid>
              <a:tr h="37084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分类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/>
                        <a:t>            通过介质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/>
                        <a:t>            传播速度</a:t>
                      </a:r>
                      <a:endParaRPr lang="zh-CN" altLang="en-US"/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横波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             固态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较慢</a:t>
                      </a:r>
                      <a:endParaRPr lang="zh-CN" altLang="en-US"/>
                    </a:p>
                  </a:txBody>
                  <a:tcPr vert="horz"/>
                </a:tc>
              </a:tr>
              <a:tr h="37084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纵波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    固态、液态和气态</a:t>
                      </a:r>
                      <a:endParaRPr lang="zh-CN" altLang="en-US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/>
                        <a:t>较快</a:t>
                      </a:r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13" name="直角三角形 12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14" name="直角三角形 13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0167" y="209894"/>
            <a:ext cx="1428750" cy="865548"/>
            <a:chOff x="1506031" y="125052"/>
            <a:chExt cx="1428750" cy="865548"/>
          </a:xfrm>
        </p:grpSpPr>
        <p:sp>
          <p:nvSpPr>
            <p:cNvPr id="18" name="弦形 17"/>
            <p:cNvSpPr/>
            <p:nvPr/>
          </p:nvSpPr>
          <p:spPr>
            <a:xfrm rot="14432471">
              <a:off x="1762127" y="172677"/>
              <a:ext cx="819150" cy="723900"/>
            </a:xfrm>
            <a:prstGeom prst="chord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弦形 16"/>
            <p:cNvSpPr/>
            <p:nvPr/>
          </p:nvSpPr>
          <p:spPr>
            <a:xfrm>
              <a:off x="1628775" y="266700"/>
              <a:ext cx="819150" cy="723900"/>
            </a:xfrm>
            <a:prstGeom prst="chord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06031" y="371574"/>
              <a:ext cx="14287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新蒂文征明体" panose="03000600000000000000" pitchFamily="66" charset="-122"/>
                  <a:ea typeface="新蒂文征明体" panose="03000600000000000000" pitchFamily="66" charset="-122"/>
                </a:rPr>
                <a:t>探究：</a:t>
              </a:r>
              <a:endParaRPr lang="zh-CN" altLang="en-US" sz="2800">
                <a:latin typeface="新蒂文征明体" panose="03000600000000000000" pitchFamily="66" charset="-122"/>
                <a:ea typeface="新蒂文征明体" panose="03000600000000000000" pitchFamily="66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123387" y="479923"/>
            <a:ext cx="9773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纵波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(P)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是质点的振动方向与传播方向同轴的波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或称平行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。横波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(S)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也称“凹凸波”，是质点的振动方向与波的传播方向垂直。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075" y="1660935"/>
            <a:ext cx="3943350" cy="16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263192" y="4138367"/>
            <a:ext cx="945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思考：今年我国各地地震进入频发期，请问当地震来临时，站在地面上的人的感觉是怎样的？在江面上划船的游客他们有什么感觉？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05" y="1545996"/>
            <a:ext cx="3766303" cy="19277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27276" y="401370"/>
            <a:ext cx="443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</a:t>
            </a:r>
            <a:r>
              <a:rPr lang="zh-CN" altLang="en-US" sz="3200" b="1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、地球内部圈层划分</a:t>
            </a:r>
            <a:endParaRPr lang="zh-CN" altLang="en-US" sz="3200" b="1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-655782" y="5331179"/>
            <a:ext cx="12930909" cy="1526821"/>
          </a:xfrm>
          <a:custGeom>
            <a:avLst/>
            <a:gdLst>
              <a:gd name="connsiteX0" fmla="*/ 12930909 w 12930909"/>
              <a:gd name="connsiteY0" fmla="*/ 0 h 1526821"/>
              <a:gd name="connsiteX1" fmla="*/ 12930909 w 12930909"/>
              <a:gd name="connsiteY1" fmla="*/ 1526821 h 1526821"/>
              <a:gd name="connsiteX2" fmla="*/ 0 w 12930909"/>
              <a:gd name="connsiteY2" fmla="*/ 1526821 h 1526821"/>
              <a:gd name="connsiteX3" fmla="*/ 0 w 12930909"/>
              <a:gd name="connsiteY3" fmla="*/ 8191 h 1526821"/>
              <a:gd name="connsiteX4" fmla="*/ 158067 w 12930909"/>
              <a:gd name="connsiteY4" fmla="*/ 54911 h 1526821"/>
              <a:gd name="connsiteX5" fmla="*/ 6451600 w 12930909"/>
              <a:gd name="connsiteY5" fmla="*/ 506203 h 1526821"/>
              <a:gd name="connsiteX6" fmla="*/ 12745133 w 12930909"/>
              <a:gd name="connsiteY6" fmla="*/ 54911 h 152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0909" h="1526821">
                <a:moveTo>
                  <a:pt x="12930909" y="0"/>
                </a:moveTo>
                <a:lnTo>
                  <a:pt x="12930909" y="1526821"/>
                </a:lnTo>
                <a:lnTo>
                  <a:pt x="0" y="1526821"/>
                </a:lnTo>
                <a:lnTo>
                  <a:pt x="0" y="8191"/>
                </a:lnTo>
                <a:lnTo>
                  <a:pt x="158067" y="54911"/>
                </a:lnTo>
                <a:cubicBezTo>
                  <a:pt x="1194962" y="320116"/>
                  <a:pt x="3622401" y="506203"/>
                  <a:pt x="6451600" y="506203"/>
                </a:cubicBezTo>
                <a:cubicBezTo>
                  <a:pt x="9280800" y="506203"/>
                  <a:pt x="11708238" y="320116"/>
                  <a:pt x="12745133" y="54911"/>
                </a:cubicBezTo>
                <a:close/>
              </a:path>
            </a:pathLst>
          </a:custGeom>
          <a:solidFill>
            <a:srgbClr val="01010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/>
        </p:nvSpPr>
        <p:spPr>
          <a:xfrm>
            <a:off x="0" y="4815364"/>
            <a:ext cx="12291646" cy="1822828"/>
          </a:xfrm>
          <a:custGeom>
            <a:avLst/>
            <a:gdLst>
              <a:gd name="connsiteX0" fmla="*/ 12930909 w 12930909"/>
              <a:gd name="connsiteY0" fmla="*/ 0 h 1526821"/>
              <a:gd name="connsiteX1" fmla="*/ 12930909 w 12930909"/>
              <a:gd name="connsiteY1" fmla="*/ 1526821 h 1526821"/>
              <a:gd name="connsiteX2" fmla="*/ 0 w 12930909"/>
              <a:gd name="connsiteY2" fmla="*/ 1526821 h 1526821"/>
              <a:gd name="connsiteX3" fmla="*/ 0 w 12930909"/>
              <a:gd name="connsiteY3" fmla="*/ 8191 h 1526821"/>
              <a:gd name="connsiteX4" fmla="*/ 158067 w 12930909"/>
              <a:gd name="connsiteY4" fmla="*/ 54911 h 1526821"/>
              <a:gd name="connsiteX5" fmla="*/ 6451600 w 12930909"/>
              <a:gd name="connsiteY5" fmla="*/ 506203 h 1526821"/>
              <a:gd name="connsiteX6" fmla="*/ 12745133 w 12930909"/>
              <a:gd name="connsiteY6" fmla="*/ 54911 h 152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30909" h="1526821">
                <a:moveTo>
                  <a:pt x="12930909" y="0"/>
                </a:moveTo>
                <a:lnTo>
                  <a:pt x="12930909" y="1526821"/>
                </a:lnTo>
                <a:lnTo>
                  <a:pt x="0" y="1526821"/>
                </a:lnTo>
                <a:lnTo>
                  <a:pt x="0" y="8191"/>
                </a:lnTo>
                <a:lnTo>
                  <a:pt x="158067" y="54911"/>
                </a:lnTo>
                <a:cubicBezTo>
                  <a:pt x="1194962" y="320116"/>
                  <a:pt x="3622401" y="506203"/>
                  <a:pt x="6451600" y="506203"/>
                </a:cubicBezTo>
                <a:cubicBezTo>
                  <a:pt x="9280800" y="506203"/>
                  <a:pt x="11708238" y="320116"/>
                  <a:pt x="12745133" y="54911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1" t="8950" r="433"/>
          <a:stretch>
            <a:fillRect/>
          </a:stretch>
        </p:blipFill>
        <p:spPr>
          <a:xfrm>
            <a:off x="3815860" y="2180492"/>
            <a:ext cx="4703885" cy="298352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8215" y="1336431"/>
            <a:ext cx="600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(1)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划分依据：地震波在不同地层的介质中传播速度不同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7522" y="1963615"/>
            <a:ext cx="600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(2)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 “两个界面、三个圈层”：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5878" y="1874852"/>
            <a:ext cx="5300289" cy="31242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058779" y="1251283"/>
            <a:ext cx="4211053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莫霍面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/>
          </a:p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地震波在经过地层一定距离后，横波和纵波速度都明显加快。该地震波发生变化的界面是克罗地亚地震学家莫霍洛维奇于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1909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年发现，故以他的名字命名，称为莫霍洛维奇不连续面，简称</a:t>
            </a:r>
            <a:r>
              <a:rPr lang="zh-CN" altLang="en-US" b="1">
                <a:solidFill>
                  <a:schemeClr val="accent6">
                    <a:lumMod val="75000"/>
                  </a:schemeClr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莫霍面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(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或莫氏面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)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。莫霍面之上为地壳，之下为地幔。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544300" y="10756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1" y="1447800"/>
            <a:ext cx="5102678" cy="43216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90599" y="402770"/>
            <a:ext cx="357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地壳</a:t>
            </a:r>
            <a:endParaRPr lang="zh-CN" altLang="en-US" sz="28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2500" y="1136109"/>
            <a:ext cx="5328557" cy="278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地壳是地球固体地表构造的最外圈层，整个地壳平均厚度约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17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千米，其中大陆地壳厚度较大，平均约为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39- 41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千米。高山、高原地区地壳更厚，最高可达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70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;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平原、盆地地壳相对较薄。大洋地壳则远比大陆地壳薄，厚度只有几千米。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63386" y="4173222"/>
            <a:ext cx="5350329" cy="1866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青藏高原是地球上地壳最厚的地方，厚达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70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千米以上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;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而靠近赤道的大西洋中部海底山谷中地壳只有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1.6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千米厚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;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太平洋马里亚纳群岛东部深海沟的地壳最薄，是地球上地壳最薄的地方。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838" t="32428" r="4303" b="15869"/>
          <a:stretch>
            <a:fillRect/>
          </a:stretch>
        </p:blipFill>
        <p:spPr>
          <a:xfrm>
            <a:off x="5375081" y="2297927"/>
            <a:ext cx="5017273" cy="236153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0788" y="1041621"/>
            <a:ext cx="565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地壳分为大陆地壳和大洋地壳，平均厚度为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17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8740" y="1431235"/>
            <a:ext cx="3522428" cy="88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大陆地壳平均厚度为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39-41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大洋地壳平均厚度为</a:t>
            </a:r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5-10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千米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0303" y="564543"/>
            <a:ext cx="287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⑴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厚度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9823" y="2521889"/>
            <a:ext cx="287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⑵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构成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4163" y="3062578"/>
            <a:ext cx="4371894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大陆地壳由硅铝层和硅镁层构成，大洋地壳只含有硅镁层。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1147" y="4240696"/>
            <a:ext cx="484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⑶</a:t>
            </a:r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变化规律</a:t>
            </a:r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endParaRPr lang="en-US" altLang="zh-CN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  <a:p>
            <a:r>
              <a:rPr lang="zh-CN" altLang="en-US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一般情况下，地面海拔越高所对应的地壳越厚。</a:t>
            </a:r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90500" y="-161925"/>
            <a:ext cx="1409700" cy="1390650"/>
            <a:chOff x="-190500" y="-161925"/>
            <a:chExt cx="1409700" cy="1390650"/>
          </a:xfrm>
        </p:grpSpPr>
        <p:sp>
          <p:nvSpPr>
            <p:cNvPr id="5" name="直角三角形 4"/>
            <p:cNvSpPr/>
            <p:nvPr/>
          </p:nvSpPr>
          <p:spPr>
            <a:xfrm rot="5400000">
              <a:off x="-38100" y="-28575"/>
              <a:ext cx="1295400" cy="1219200"/>
            </a:xfrm>
            <a:prstGeom prst="rtTriangle">
              <a:avLst/>
            </a:prstGeom>
            <a:solidFill>
              <a:srgbClr val="E85A28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  <p:sp>
          <p:nvSpPr>
            <p:cNvPr id="6" name="直角三角形 5"/>
            <p:cNvSpPr/>
            <p:nvPr/>
          </p:nvSpPr>
          <p:spPr>
            <a:xfrm rot="5400000">
              <a:off x="-228600" y="-123825"/>
              <a:ext cx="1295400" cy="1219200"/>
            </a:xfrm>
            <a:prstGeom prst="rtTriangle">
              <a:avLst/>
            </a:prstGeom>
            <a:solidFill>
              <a:srgbClr val="30727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1B8BB6"/>
                </a:highlight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7951" y="1447800"/>
            <a:ext cx="5102678" cy="432162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90599" y="402770"/>
            <a:ext cx="357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地幔</a:t>
            </a:r>
            <a:endParaRPr lang="zh-CN" altLang="en-US" sz="28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2500" y="1136109"/>
            <a:ext cx="5328557" cy="509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地幔分为上地幔和下地幔，上地幔顶部存在一个地震波传播速度加快的层（莫霍面），岩石圈（岩石圈指地壳和上层地幔顶部）以下称为软流层（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Asthenosphere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），推测软流层是由于放射性元素大量集中，蜕变放热，使岩石高温软化，并局部熔融造成的，很可能是岩浆（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Magma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）的发源地。软流层以上的地幔是岩石圈的组成部分。下地幔温度、压力和密度均增大，物质呈可塑性固态。厚度约有</a:t>
            </a:r>
            <a:r>
              <a:rPr lang="en-US" altLang="zh-CN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2900</a:t>
            </a:r>
            <a:r>
              <a:rPr lang="zh-CN" altLang="en-US" sz="20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公里。随着地幔深度的增加，铁和镍的含量逐渐增加。</a:t>
            </a:r>
            <a:endParaRPr lang="zh-CN" altLang="en-US" sz="2000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WZiNjc3MjU2YTU5MzlhNmEyZWQwY2YwYTZhMmMzZWUifQ=="/>
  <p:tag name="KSO_WPP_MARK_KEY" val="6dcb0f44-7a74-4d80-9e62-9674a38793c8"/>
  <p:tag name="commondata" val="eyJoZGlkIjoiYzYyMDZiZDc1ZDc0ZmMxNmFkNDgzMjVmZGMxYzExN2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2657</Words>
  <Application>WPS 演示</Application>
  <PresentationFormat/>
  <Paragraphs>145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造字工房言宋（非商用）常规体</vt:lpstr>
      <vt:lpstr>华康俪金黑W8(P)</vt:lpstr>
      <vt:lpstr>黑体</vt:lpstr>
      <vt:lpstr>微软简老宋</vt:lpstr>
      <vt:lpstr>新蒂文征明体</vt:lpstr>
      <vt:lpstr>方正粗黑宋简体</vt:lpstr>
      <vt:lpstr>Arial Black</vt:lpstr>
      <vt:lpstr>苏新诗古印宋简</vt:lpstr>
      <vt:lpstr>等线</vt:lpstr>
      <vt:lpstr>微软雅黑</vt:lpstr>
      <vt:lpstr>Arial Unicode MS</vt:lpstr>
      <vt:lpstr>等线 Light</vt:lpstr>
      <vt:lpstr>Calibri</vt:lpstr>
      <vt:lpstr>标准粗黑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156</cp:lastModifiedBy>
  <cp:revision>3</cp:revision>
  <cp:lastPrinted>2023-08-25T11:34:00Z</cp:lastPrinted>
  <dcterms:created xsi:type="dcterms:W3CDTF">2023-08-25T11:34:00Z</dcterms:created>
  <dcterms:modified xsi:type="dcterms:W3CDTF">2024-08-29T13:44:16Z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026062C8451B499580AB801AD1DDD02C_13</vt:lpwstr>
  </property>
  <property fmtid="{D5CDD505-2E9C-101B-9397-08002B2CF9AE}" pid="7" name="KSOProductBuildVer">
    <vt:lpwstr>2052-12.1.0.17857</vt:lpwstr>
  </property>
</Properties>
</file>