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3.svg" ContentType="image/svg+xml"/>
  <Override PartName="/ppt/media/image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"/>
  </p:notesMasterIdLst>
  <p:handoutMasterIdLst>
    <p:handoutMasterId r:id="rId23"/>
  </p:handoutMasterIdLst>
  <p:sldIdLst>
    <p:sldId id="388" r:id="rId3"/>
    <p:sldId id="264" r:id="rId4"/>
    <p:sldId id="267" r:id="rId6"/>
    <p:sldId id="391" r:id="rId7"/>
    <p:sldId id="268" r:id="rId8"/>
    <p:sldId id="269" r:id="rId9"/>
    <p:sldId id="270" r:id="rId10"/>
    <p:sldId id="271" r:id="rId11"/>
    <p:sldId id="272" r:id="rId12"/>
    <p:sldId id="261" r:id="rId13"/>
    <p:sldId id="273" r:id="rId14"/>
    <p:sldId id="275" r:id="rId15"/>
    <p:sldId id="276" r:id="rId16"/>
    <p:sldId id="277" r:id="rId17"/>
    <p:sldId id="281" r:id="rId18"/>
    <p:sldId id="279" r:id="rId19"/>
    <p:sldId id="398" r:id="rId20"/>
    <p:sldId id="397" r:id="rId21"/>
    <p:sldId id="399" r:id="rId22"/>
  </p:sldIdLst>
  <p:sldSz cx="12192000" cy="6858000"/>
  <p:notesSz cx="6858000" cy="9144000"/>
  <p:embeddedFontLst>
    <p:embeddedFont>
      <p:font typeface="微软雅黑 Light" panose="020B0502040204020203" pitchFamily="34" charset="-122"/>
      <p:regular r:id="rId28"/>
    </p:embeddedFont>
    <p:embeddedFont>
      <p:font typeface="字体圈欣意冠黑体" panose="00000500000000000000" pitchFamily="2" charset="-122"/>
      <p:regular r:id="rId29"/>
    </p:embeddedFont>
    <p:embeddedFont>
      <p:font typeface="微软雅黑" panose="020B0503020204020204" charset="-122"/>
      <p:regular r:id="rId30"/>
    </p:embeddedFont>
    <p:embeddedFont>
      <p:font typeface="阿里妈妈数黑体" pitchFamily="2" charset="-122"/>
      <p:bold r:id="rId31"/>
    </p:embeddedFont>
    <p:embeddedFont>
      <p:font typeface="思源黑体 CN Light" panose="020B0300000000000000" charset="-122"/>
      <p:regular r:id="rId32"/>
    </p:embeddedFont>
    <p:embeddedFont>
      <p:font typeface="HarmonyOS Sans Bold" panose="00000800000000000000" pitchFamily="2" charset="0"/>
      <p:bold r:id="rId33"/>
    </p:embeddedFont>
    <p:embeddedFont>
      <p:font typeface="等线" panose="02010600030101010101" pitchFamily="2" charset="-122"/>
      <p:regular r:id="rId34"/>
    </p:embeddedFont>
    <p:embeddedFont>
      <p:font typeface="演示佛系体" panose="00000500000000000000" pitchFamily="2" charset="-122"/>
      <p:regular r:id="rId35"/>
    </p:embeddedFont>
    <p:embeddedFont>
      <p:font typeface="HarmonyOS Sans Light" panose="00000400000000000000" pitchFamily="2" charset="0"/>
      <p:regular r:id="rId36"/>
    </p:embeddedFont>
    <p:embeddedFont>
      <p:font typeface="隶书" panose="02010509060101010101" pitchFamily="49" charset="-122"/>
      <p:regular r:id="rId37"/>
    </p:embeddedFont>
    <p:embeddedFont>
      <p:font typeface="华文楷体" panose="02010600040101010101" charset="-122"/>
      <p:regular r:id="rId38"/>
    </p:embeddedFont>
  </p:embeddedFontLst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8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16" userDrawn="1">
          <p15:clr>
            <a:srgbClr val="A4A3A4"/>
          </p15:clr>
        </p15:guide>
        <p15:guide id="4" pos="725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CF0"/>
    <a:srgbClr val="667288"/>
    <a:srgbClr val="1E4B69"/>
    <a:srgbClr val="284888"/>
    <a:srgbClr val="603E11"/>
    <a:srgbClr val="FFFFFF"/>
    <a:srgbClr val="567345"/>
    <a:srgbClr val="FFE7E7"/>
    <a:srgbClr val="AD7021"/>
    <a:srgbClr val="7AAD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79" autoAdjust="0"/>
  </p:normalViewPr>
  <p:slideViewPr>
    <p:cSldViewPr snapToGrid="0" showGuides="1">
      <p:cViewPr varScale="1">
        <p:scale>
          <a:sx n="59" d="100"/>
          <a:sy n="59" d="100"/>
        </p:scale>
        <p:origin x="964" y="64"/>
      </p:cViewPr>
      <p:guideLst>
        <p:guide orient="horz" pos="2288"/>
        <p:guide pos="3840"/>
        <p:guide pos="416"/>
        <p:guide pos="725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211" y="9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9" Type="http://schemas.openxmlformats.org/officeDocument/2006/relationships/tags" Target="tags/tag6.xml"/><Relationship Id="rId38" Type="http://schemas.openxmlformats.org/officeDocument/2006/relationships/font" Target="fonts/font11.fntdata"/><Relationship Id="rId37" Type="http://schemas.openxmlformats.org/officeDocument/2006/relationships/font" Target="fonts/font10.fntdata"/><Relationship Id="rId36" Type="http://schemas.openxmlformats.org/officeDocument/2006/relationships/font" Target="fonts/font9.fntdata"/><Relationship Id="rId35" Type="http://schemas.openxmlformats.org/officeDocument/2006/relationships/font" Target="fonts/font8.fntdata"/><Relationship Id="rId34" Type="http://schemas.openxmlformats.org/officeDocument/2006/relationships/font" Target="fonts/font7.fntdata"/><Relationship Id="rId33" Type="http://schemas.openxmlformats.org/officeDocument/2006/relationships/font" Target="fonts/font6.fntdata"/><Relationship Id="rId32" Type="http://schemas.openxmlformats.org/officeDocument/2006/relationships/font" Target="fonts/font5.fntdata"/><Relationship Id="rId31" Type="http://schemas.openxmlformats.org/officeDocument/2006/relationships/font" Target="fonts/font4.fntdata"/><Relationship Id="rId30" Type="http://schemas.openxmlformats.org/officeDocument/2006/relationships/font" Target="fonts/font3.fntdata"/><Relationship Id="rId3" Type="http://schemas.openxmlformats.org/officeDocument/2006/relationships/slide" Target="slides/slide1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3478C9-0098-46E2-9DF7-9264025C748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E5D988-B073-422A-9048-6E2CD268B75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4AE6EC-75CE-4062-8A6D-9BFBB0DCC5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FE3B7D-AEAE-4CE3-9847-279A928C8BA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EA39CB-5B71-466D-B7C1-C5201C56EB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sv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图片占位符 4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0" name="矩形: 单圆角 29"/>
          <p:cNvSpPr/>
          <p:nvPr/>
        </p:nvSpPr>
        <p:spPr>
          <a:xfrm rot="10800000">
            <a:off x="3356658" y="2086337"/>
            <a:ext cx="2739342" cy="2685326"/>
          </a:xfrm>
          <a:prstGeom prst="round1Rect">
            <a:avLst/>
          </a:prstGeom>
          <a:solidFill>
            <a:schemeClr val="bg1">
              <a:alpha val="84000"/>
            </a:schemeClr>
          </a:solidFill>
          <a:ln>
            <a:gradFill flip="none"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: 单圆角 32"/>
          <p:cNvSpPr/>
          <p:nvPr userDrawn="1"/>
        </p:nvSpPr>
        <p:spPr>
          <a:xfrm>
            <a:off x="6096000" y="2086337"/>
            <a:ext cx="5422900" cy="2685327"/>
          </a:xfrm>
          <a:prstGeom prst="round1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chemeClr val="accent1"/>
                </a:gs>
                <a:gs pos="63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8100000" scaled="1"/>
              <a:tileRect/>
            </a:gradFill>
          </a:ln>
          <a:effectLst>
            <a:outerShdw blurRad="127000" algn="ctr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outerShdw blurRad="63500" sx="10000" sy="10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36" name="直接连接符 35"/>
          <p:cNvCxnSpPr/>
          <p:nvPr userDrawn="1"/>
        </p:nvCxnSpPr>
        <p:spPr>
          <a:xfrm>
            <a:off x="6360160" y="3666772"/>
            <a:ext cx="48666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/>
          <p:cNvSpPr/>
          <p:nvPr userDrawn="1"/>
        </p:nvSpPr>
        <p:spPr>
          <a:xfrm>
            <a:off x="6309360" y="3639466"/>
            <a:ext cx="1059180" cy="54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占位符 20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188983" y="2894582"/>
            <a:ext cx="5329917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4400" dirty="0" smtClean="0">
                <a:latin typeface="+mj-ea"/>
                <a:ea typeface="+mj-ea"/>
              </a:defRPr>
            </a:lvl1pPr>
          </a:lstStyle>
          <a:p>
            <a:pPr marL="0" lvl="0"/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43" name="文本占位符 23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195420" y="3789870"/>
            <a:ext cx="503138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1400" dirty="0" smtClean="0">
                <a:ea typeface="微软雅黑 Light" panose="020B0502040204020203" pitchFamily="34" charset="-122"/>
              </a:defRPr>
            </a:lvl1pPr>
          </a:lstStyle>
          <a:p>
            <a:pPr marL="0" lvl="0" algn="dist"/>
            <a:r>
              <a:rPr lang="zh-CN" altLang="en-US" dirty="0"/>
              <a:t>单击此处输入英文标题（全大写）</a:t>
            </a:r>
            <a:endParaRPr lang="zh-CN" altLang="en-US" dirty="0"/>
          </a:p>
        </p:txBody>
      </p:sp>
      <p:sp>
        <p:nvSpPr>
          <p:cNvPr id="44" name="文本占位符 2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204324" y="5981983"/>
            <a:ext cx="2314576" cy="233397"/>
          </a:xfrm>
          <a:prstGeom prst="rect">
            <a:avLst/>
          </a:prstGeom>
        </p:spPr>
        <p:txBody>
          <a:bodyPr/>
          <a:lstStyle>
            <a:lvl1pPr algn="r">
              <a:defRPr lang="zh-CN" altLang="en-US" sz="1000" dirty="0" smtClean="0">
                <a:solidFill>
                  <a:schemeClr val="bg1">
                    <a:lumMod val="75000"/>
                  </a:schemeClr>
                </a:solidFill>
                <a:latin typeface="+mn-ea"/>
              </a:defRPr>
            </a:lvl1pPr>
          </a:lstStyle>
          <a:p>
            <a:pPr marL="171450" lvl="0" indent="-171450">
              <a:buFont typeface="Wingdings" panose="05000000000000000000" pitchFamily="2" charset="2"/>
              <a:buChar char="n"/>
            </a:pPr>
            <a:r>
              <a:rPr lang="zh-CN" altLang="en-US" dirty="0"/>
              <a:t>单击此处输入本节题名</a:t>
            </a:r>
            <a:endParaRPr lang="zh-CN" altLang="en-US" dirty="0"/>
          </a:p>
        </p:txBody>
      </p:sp>
      <p:sp>
        <p:nvSpPr>
          <p:cNvPr id="46" name="文本占位符 45"/>
          <p:cNvSpPr>
            <a:spLocks noGrp="1"/>
          </p:cNvSpPr>
          <p:nvPr>
            <p:ph type="body" sz="quarter" idx="14" hasCustomPrompt="1"/>
          </p:nvPr>
        </p:nvSpPr>
        <p:spPr>
          <a:xfrm>
            <a:off x="3456077" y="2396899"/>
            <a:ext cx="2540504" cy="2003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13800" b="1" dirty="0">
                <a:solidFill>
                  <a:schemeClr val="accent1"/>
                </a:solidFill>
                <a:latin typeface="字体圈欣意冠黑体" panose="00000500000000000000" pitchFamily="2" charset="-122"/>
                <a:ea typeface="字体圈欣意冠黑体" panose="00000500000000000000" pitchFamily="2" charset="-122"/>
              </a:defRPr>
            </a:lvl1pPr>
          </a:lstStyle>
          <a:p>
            <a:pPr marL="0" lvl="0" algn="ctr"/>
            <a:r>
              <a:rPr lang="en-US" altLang="zh-CN" dirty="0"/>
              <a:t>02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卡通人物&#10;&#10;中度可信度描述已自动生成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537" y="239928"/>
            <a:ext cx="1425913" cy="487662"/>
          </a:xfrm>
          <a:prstGeom prst="rect">
            <a:avLst/>
          </a:prstGeom>
          <a:effectLst/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12192000" cy="87312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41300" dist="50800" dir="5400000" algn="ctr" rotWithShape="0">
              <a:schemeClr val="accent1">
                <a:alpha val="10000"/>
              </a:scheme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4" name="矩形: 圆角 13"/>
          <p:cNvSpPr/>
          <p:nvPr/>
        </p:nvSpPr>
        <p:spPr>
          <a:xfrm rot="16200000">
            <a:off x="12044915" y="6202166"/>
            <a:ext cx="82081" cy="41783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占位符 15"/>
          <p:cNvSpPr>
            <a:spLocks noGrp="1"/>
          </p:cNvSpPr>
          <p:nvPr userDrawn="1">
            <p:ph type="body" sz="quarter" idx="10"/>
          </p:nvPr>
        </p:nvSpPr>
        <p:spPr>
          <a:xfrm>
            <a:off x="893678" y="239928"/>
            <a:ext cx="10625222" cy="4603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ea"/>
                <a:ea typeface="+mj-ea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文本框 3"/>
          <p:cNvSpPr txBox="1"/>
          <p:nvPr userDrawn="1"/>
        </p:nvSpPr>
        <p:spPr>
          <a:xfrm>
            <a:off x="10265812" y="6280243"/>
            <a:ext cx="1616308" cy="261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lvl="0" indent="0" algn="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latin typeface="+mn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zh-CN" altLang="en-US" dirty="0"/>
              <a:t>第一节  水循环</a:t>
            </a:r>
            <a:endParaRPr lang="zh-CN" alt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5702" y="194810"/>
            <a:ext cx="577898" cy="57789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案例探究页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卡通人物&#10;&#10;中度可信度描述已自动生成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360" y="3067769"/>
            <a:ext cx="2208233" cy="755216"/>
          </a:xfrm>
          <a:prstGeom prst="rect">
            <a:avLst/>
          </a:prstGeom>
          <a:effectLst/>
        </p:spPr>
      </p:pic>
      <p:sp>
        <p:nvSpPr>
          <p:cNvPr id="3" name="矩形: 圆角 2"/>
          <p:cNvSpPr/>
          <p:nvPr/>
        </p:nvSpPr>
        <p:spPr>
          <a:xfrm>
            <a:off x="198120" y="198120"/>
            <a:ext cx="11795760" cy="6461760"/>
          </a:xfrm>
          <a:prstGeom prst="roundRect">
            <a:avLst>
              <a:gd name="adj" fmla="val 216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372319" y="6658465"/>
            <a:ext cx="1144736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 userDrawn="1"/>
        </p:nvGrpSpPr>
        <p:grpSpPr>
          <a:xfrm>
            <a:off x="203201" y="343940"/>
            <a:ext cx="11315699" cy="521162"/>
            <a:chOff x="203201" y="343940"/>
            <a:chExt cx="11315699" cy="521162"/>
          </a:xfrm>
        </p:grpSpPr>
        <p:sp>
          <p:nvSpPr>
            <p:cNvPr id="4" name="任意多边形: 形状 3"/>
            <p:cNvSpPr/>
            <p:nvPr/>
          </p:nvSpPr>
          <p:spPr>
            <a:xfrm flipV="1">
              <a:off x="406401" y="343940"/>
              <a:ext cx="2204719" cy="521162"/>
            </a:xfrm>
            <a:custGeom>
              <a:avLst/>
              <a:gdLst>
                <a:gd name="connsiteX0" fmla="*/ 0 w 2565563"/>
                <a:gd name="connsiteY0" fmla="*/ 0 h 606460"/>
                <a:gd name="connsiteX1" fmla="*/ 2565563 w 2565563"/>
                <a:gd name="connsiteY1" fmla="*/ 0 h 606460"/>
                <a:gd name="connsiteX2" fmla="*/ 2565563 w 2565563"/>
                <a:gd name="connsiteY2" fmla="*/ 4436 h 606460"/>
                <a:gd name="connsiteX3" fmla="*/ 1963538 w 2565563"/>
                <a:gd name="connsiteY3" fmla="*/ 606460 h 606460"/>
                <a:gd name="connsiteX4" fmla="*/ 12914 w 2565563"/>
                <a:gd name="connsiteY4" fmla="*/ 606460 h 606460"/>
                <a:gd name="connsiteX5" fmla="*/ 683 w 2565563"/>
                <a:gd name="connsiteY5" fmla="*/ 485131 h 606460"/>
                <a:gd name="connsiteX6" fmla="*/ 0 w 2565563"/>
                <a:gd name="connsiteY6" fmla="*/ 482930 h 606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65563" h="606460">
                  <a:moveTo>
                    <a:pt x="0" y="0"/>
                  </a:moveTo>
                  <a:lnTo>
                    <a:pt x="2565563" y="0"/>
                  </a:lnTo>
                  <a:lnTo>
                    <a:pt x="2565563" y="4436"/>
                  </a:lnTo>
                  <a:cubicBezTo>
                    <a:pt x="2233073" y="4436"/>
                    <a:pt x="1963538" y="273970"/>
                    <a:pt x="1963538" y="606460"/>
                  </a:cubicBezTo>
                  <a:lnTo>
                    <a:pt x="12914" y="606460"/>
                  </a:lnTo>
                  <a:cubicBezTo>
                    <a:pt x="12914" y="564899"/>
                    <a:pt x="8703" y="524321"/>
                    <a:pt x="683" y="485131"/>
                  </a:cubicBezTo>
                  <a:lnTo>
                    <a:pt x="0" y="4829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406400" y="856283"/>
              <a:ext cx="11112500" cy="0"/>
            </a:xfrm>
            <a:prstGeom prst="lin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/>
          </p:nvSpPr>
          <p:spPr>
            <a:xfrm>
              <a:off x="203201" y="363231"/>
              <a:ext cx="2143764" cy="477054"/>
            </a:xfrm>
            <a:prstGeom prst="rect">
              <a:avLst/>
            </a:prstGeom>
            <a:noFill/>
          </p:spPr>
          <p:txBody>
            <a:bodyPr wrap="square" tIns="0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阿里妈妈数黑体" pitchFamily="2" charset="-122"/>
                  <a:ea typeface="阿里妈妈数黑体" pitchFamily="2" charset="-122"/>
                </a:rPr>
                <a:t>活动探究</a:t>
              </a:r>
              <a:endParaRPr lang="zh-CN" altLang="en-US" sz="2800" b="1" dirty="0">
                <a:solidFill>
                  <a:schemeClr val="bg1"/>
                </a:solidFill>
                <a:latin typeface="阿里妈妈数黑体" pitchFamily="2" charset="-122"/>
                <a:ea typeface="阿里妈妈数黑体" pitchFamily="2" charset="-122"/>
              </a:endParaRPr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11478952" y="474978"/>
            <a:ext cx="243148" cy="387832"/>
            <a:chOff x="11450374" y="635008"/>
            <a:chExt cx="142818" cy="227801"/>
          </a:xfrm>
          <a:solidFill>
            <a:schemeClr val="accent1"/>
          </a:solidFill>
        </p:grpSpPr>
        <p:sp>
          <p:nvSpPr>
            <p:cNvPr id="9" name="任意多边形: 形状 8"/>
            <p:cNvSpPr/>
            <p:nvPr/>
          </p:nvSpPr>
          <p:spPr>
            <a:xfrm flipH="1">
              <a:off x="11496309" y="635008"/>
              <a:ext cx="96883" cy="136929"/>
            </a:xfrm>
            <a:custGeom>
              <a:avLst/>
              <a:gdLst>
                <a:gd name="connsiteX0" fmla="*/ 96755 w 96883"/>
                <a:gd name="connsiteY0" fmla="*/ 116615 h 136929"/>
                <a:gd name="connsiteX1" fmla="*/ 80666 w 96883"/>
                <a:gd name="connsiteY1" fmla="*/ 64303 h 136929"/>
                <a:gd name="connsiteX2" fmla="*/ 31791 w 96883"/>
                <a:gd name="connsiteY2" fmla="*/ 5924 h 136929"/>
                <a:gd name="connsiteX3" fmla="*/ 9523 w 96883"/>
                <a:gd name="connsiteY3" fmla="*/ 2688 h 136929"/>
                <a:gd name="connsiteX4" fmla="*/ 894 w 96883"/>
                <a:gd name="connsiteY4" fmla="*/ 23429 h 136929"/>
                <a:gd name="connsiteX5" fmla="*/ 26084 w 96883"/>
                <a:gd name="connsiteY5" fmla="*/ 95178 h 136929"/>
                <a:gd name="connsiteX6" fmla="*/ 62711 w 96883"/>
                <a:gd name="connsiteY6" fmla="*/ 136929 h 136929"/>
                <a:gd name="connsiteX7" fmla="*/ 96755 w 96883"/>
                <a:gd name="connsiteY7" fmla="*/ 116615 h 136929"/>
                <a:gd name="connsiteX8" fmla="*/ 50847 w 96883"/>
                <a:gd name="connsiteY8" fmla="*/ 46484 h 136929"/>
                <a:gd name="connsiteX9" fmla="*/ 51364 w 96883"/>
                <a:gd name="connsiteY9" fmla="*/ 49225 h 136929"/>
                <a:gd name="connsiteX10" fmla="*/ 49723 w 96883"/>
                <a:gd name="connsiteY10" fmla="*/ 51675 h 136929"/>
                <a:gd name="connsiteX11" fmla="*/ 47139 w 96883"/>
                <a:gd name="connsiteY11" fmla="*/ 52439 h 136929"/>
                <a:gd name="connsiteX12" fmla="*/ 46420 w 96883"/>
                <a:gd name="connsiteY12" fmla="*/ 52371 h 136929"/>
                <a:gd name="connsiteX13" fmla="*/ 44353 w 96883"/>
                <a:gd name="connsiteY13" fmla="*/ 51023 h 136929"/>
                <a:gd name="connsiteX14" fmla="*/ 19455 w 96883"/>
                <a:gd name="connsiteY14" fmla="*/ 16710 h 136929"/>
                <a:gd name="connsiteX15" fmla="*/ 20556 w 96883"/>
                <a:gd name="connsiteY15" fmla="*/ 11474 h 136929"/>
                <a:gd name="connsiteX16" fmla="*/ 23837 w 96883"/>
                <a:gd name="connsiteY16" fmla="*/ 10800 h 136929"/>
                <a:gd name="connsiteX17" fmla="*/ 25949 w 96883"/>
                <a:gd name="connsiteY17" fmla="*/ 12148 h 136929"/>
                <a:gd name="connsiteX18" fmla="*/ 50847 w 96883"/>
                <a:gd name="connsiteY18" fmla="*/ 46484 h 136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6883" h="136929">
                  <a:moveTo>
                    <a:pt x="96755" y="116615"/>
                  </a:moveTo>
                  <a:cubicBezTo>
                    <a:pt x="97766" y="97335"/>
                    <a:pt x="92845" y="76999"/>
                    <a:pt x="80666" y="64303"/>
                  </a:cubicBezTo>
                  <a:cubicBezTo>
                    <a:pt x="59026" y="41630"/>
                    <a:pt x="44780" y="22507"/>
                    <a:pt x="31791" y="5924"/>
                  </a:cubicBezTo>
                  <a:cubicBezTo>
                    <a:pt x="27073" y="-98"/>
                    <a:pt x="18039" y="-2143"/>
                    <a:pt x="9523" y="2688"/>
                  </a:cubicBezTo>
                  <a:cubicBezTo>
                    <a:pt x="1006" y="7542"/>
                    <a:pt x="-1578" y="16148"/>
                    <a:pt x="894" y="23429"/>
                  </a:cubicBezTo>
                  <a:cubicBezTo>
                    <a:pt x="6781" y="40754"/>
                    <a:pt x="16264" y="63247"/>
                    <a:pt x="26084" y="95178"/>
                  </a:cubicBezTo>
                  <a:cubicBezTo>
                    <a:pt x="31252" y="111897"/>
                    <a:pt x="44532" y="125873"/>
                    <a:pt x="62711" y="136929"/>
                  </a:cubicBezTo>
                  <a:lnTo>
                    <a:pt x="96755" y="116615"/>
                  </a:lnTo>
                  <a:close/>
                  <a:moveTo>
                    <a:pt x="50847" y="46484"/>
                  </a:moveTo>
                  <a:cubicBezTo>
                    <a:pt x="51408" y="47270"/>
                    <a:pt x="51588" y="48237"/>
                    <a:pt x="51364" y="49225"/>
                  </a:cubicBezTo>
                  <a:cubicBezTo>
                    <a:pt x="51161" y="50169"/>
                    <a:pt x="50600" y="51068"/>
                    <a:pt x="49723" y="51675"/>
                  </a:cubicBezTo>
                  <a:cubicBezTo>
                    <a:pt x="48937" y="52214"/>
                    <a:pt x="48038" y="52484"/>
                    <a:pt x="47139" y="52439"/>
                  </a:cubicBezTo>
                  <a:cubicBezTo>
                    <a:pt x="46892" y="52439"/>
                    <a:pt x="46667" y="52416"/>
                    <a:pt x="46420" y="52371"/>
                  </a:cubicBezTo>
                  <a:cubicBezTo>
                    <a:pt x="45566" y="52191"/>
                    <a:pt x="44847" y="51697"/>
                    <a:pt x="44353" y="51023"/>
                  </a:cubicBezTo>
                  <a:lnTo>
                    <a:pt x="19455" y="16710"/>
                  </a:lnTo>
                  <a:cubicBezTo>
                    <a:pt x="18309" y="15092"/>
                    <a:pt x="18781" y="12733"/>
                    <a:pt x="20556" y="11474"/>
                  </a:cubicBezTo>
                  <a:cubicBezTo>
                    <a:pt x="21545" y="10822"/>
                    <a:pt x="22736" y="10553"/>
                    <a:pt x="23837" y="10800"/>
                  </a:cubicBezTo>
                  <a:cubicBezTo>
                    <a:pt x="24736" y="10980"/>
                    <a:pt x="25455" y="11474"/>
                    <a:pt x="25949" y="12148"/>
                  </a:cubicBezTo>
                  <a:lnTo>
                    <a:pt x="50847" y="46484"/>
                  </a:lnTo>
                  <a:close/>
                </a:path>
              </a:pathLst>
            </a:custGeom>
            <a:grpFill/>
            <a:ln w="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>
            <a:xfrm flipH="1">
              <a:off x="11487046" y="761921"/>
              <a:ext cx="36941" cy="26196"/>
            </a:xfrm>
            <a:custGeom>
              <a:avLst/>
              <a:gdLst>
                <a:gd name="connsiteX0" fmla="*/ 675 w 36941"/>
                <a:gd name="connsiteY0" fmla="*/ 23611 h 26196"/>
                <a:gd name="connsiteX1" fmla="*/ 4068 w 36941"/>
                <a:gd name="connsiteY1" fmla="*/ 26060 h 26196"/>
                <a:gd name="connsiteX2" fmla="*/ 8450 w 36941"/>
                <a:gd name="connsiteY2" fmla="*/ 25318 h 26196"/>
                <a:gd name="connsiteX3" fmla="*/ 33842 w 36941"/>
                <a:gd name="connsiteY3" fmla="*/ 10173 h 26196"/>
                <a:gd name="connsiteX4" fmla="*/ 36291 w 36941"/>
                <a:gd name="connsiteY4" fmla="*/ 2578 h 26196"/>
                <a:gd name="connsiteX5" fmla="*/ 28494 w 36941"/>
                <a:gd name="connsiteY5" fmla="*/ 848 h 26196"/>
                <a:gd name="connsiteX6" fmla="*/ 3102 w 36941"/>
                <a:gd name="connsiteY6" fmla="*/ 16038 h 26196"/>
                <a:gd name="connsiteX7" fmla="*/ 675 w 36941"/>
                <a:gd name="connsiteY7" fmla="*/ 23611 h 26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941" h="26196">
                  <a:moveTo>
                    <a:pt x="675" y="23611"/>
                  </a:moveTo>
                  <a:cubicBezTo>
                    <a:pt x="1394" y="24914"/>
                    <a:pt x="2652" y="25745"/>
                    <a:pt x="4068" y="26060"/>
                  </a:cubicBezTo>
                  <a:cubicBezTo>
                    <a:pt x="5484" y="26375"/>
                    <a:pt x="7057" y="26150"/>
                    <a:pt x="8450" y="25318"/>
                  </a:cubicBezTo>
                  <a:lnTo>
                    <a:pt x="33842" y="10173"/>
                  </a:lnTo>
                  <a:cubicBezTo>
                    <a:pt x="36673" y="8555"/>
                    <a:pt x="37752" y="5162"/>
                    <a:pt x="36291" y="2578"/>
                  </a:cubicBezTo>
                  <a:cubicBezTo>
                    <a:pt x="34786" y="-6"/>
                    <a:pt x="31325" y="-770"/>
                    <a:pt x="28494" y="848"/>
                  </a:cubicBezTo>
                  <a:lnTo>
                    <a:pt x="3102" y="16038"/>
                  </a:lnTo>
                  <a:cubicBezTo>
                    <a:pt x="271" y="17633"/>
                    <a:pt x="-831" y="21027"/>
                    <a:pt x="675" y="23611"/>
                  </a:cubicBezTo>
                  <a:close/>
                </a:path>
              </a:pathLst>
            </a:custGeom>
            <a:grpFill/>
            <a:ln w="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 flipH="1">
              <a:off x="11450374" y="781120"/>
              <a:ext cx="67071" cy="81689"/>
            </a:xfrm>
            <a:custGeom>
              <a:avLst/>
              <a:gdLst>
                <a:gd name="connsiteX0" fmla="*/ 3727 w 67071"/>
                <a:gd name="connsiteY0" fmla="*/ 48680 h 81689"/>
                <a:gd name="connsiteX1" fmla="*/ 56444 w 67071"/>
                <a:gd name="connsiteY1" fmla="*/ 81689 h 81689"/>
                <a:gd name="connsiteX2" fmla="*/ 58691 w 67071"/>
                <a:gd name="connsiteY2" fmla="*/ 80386 h 81689"/>
                <a:gd name="connsiteX3" fmla="*/ 38917 w 67071"/>
                <a:gd name="connsiteY3" fmla="*/ 46140 h 81689"/>
                <a:gd name="connsiteX4" fmla="*/ 26423 w 67071"/>
                <a:gd name="connsiteY4" fmla="*/ 39714 h 81689"/>
                <a:gd name="connsiteX5" fmla="*/ 29861 w 67071"/>
                <a:gd name="connsiteY5" fmla="*/ 23287 h 81689"/>
                <a:gd name="connsiteX6" fmla="*/ 45793 w 67071"/>
                <a:gd name="connsiteY6" fmla="*/ 28546 h 81689"/>
                <a:gd name="connsiteX7" fmla="*/ 44826 w 67071"/>
                <a:gd name="connsiteY7" fmla="*/ 42927 h 81689"/>
                <a:gd name="connsiteX8" fmla="*/ 64511 w 67071"/>
                <a:gd name="connsiteY8" fmla="*/ 77038 h 81689"/>
                <a:gd name="connsiteX9" fmla="*/ 66983 w 67071"/>
                <a:gd name="connsiteY9" fmla="*/ 75622 h 81689"/>
                <a:gd name="connsiteX10" fmla="*/ 64691 w 67071"/>
                <a:gd name="connsiteY10" fmla="*/ 13513 h 81689"/>
                <a:gd name="connsiteX11" fmla="*/ 19726 w 67071"/>
                <a:gd name="connsiteY11" fmla="*/ 5985 h 81689"/>
                <a:gd name="connsiteX12" fmla="*/ 3727 w 67071"/>
                <a:gd name="connsiteY12" fmla="*/ 48680 h 81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071" h="81689">
                  <a:moveTo>
                    <a:pt x="3727" y="48680"/>
                  </a:moveTo>
                  <a:cubicBezTo>
                    <a:pt x="12558" y="63937"/>
                    <a:pt x="43501" y="59286"/>
                    <a:pt x="56444" y="81689"/>
                  </a:cubicBezTo>
                  <a:lnTo>
                    <a:pt x="58691" y="80386"/>
                  </a:lnTo>
                  <a:lnTo>
                    <a:pt x="38917" y="46140"/>
                  </a:lnTo>
                  <a:cubicBezTo>
                    <a:pt x="34265" y="46882"/>
                    <a:pt x="29187" y="44477"/>
                    <a:pt x="26423" y="39714"/>
                  </a:cubicBezTo>
                  <a:cubicBezTo>
                    <a:pt x="22985" y="33736"/>
                    <a:pt x="24490" y="26366"/>
                    <a:pt x="29861" y="23287"/>
                  </a:cubicBezTo>
                  <a:cubicBezTo>
                    <a:pt x="35209" y="20209"/>
                    <a:pt x="42332" y="22546"/>
                    <a:pt x="45793" y="28546"/>
                  </a:cubicBezTo>
                  <a:cubicBezTo>
                    <a:pt x="48647" y="33467"/>
                    <a:pt x="48062" y="39287"/>
                    <a:pt x="44826" y="42927"/>
                  </a:cubicBezTo>
                  <a:lnTo>
                    <a:pt x="64511" y="77038"/>
                  </a:lnTo>
                  <a:lnTo>
                    <a:pt x="66983" y="75622"/>
                  </a:lnTo>
                  <a:cubicBezTo>
                    <a:pt x="54062" y="53219"/>
                    <a:pt x="73499" y="28793"/>
                    <a:pt x="64691" y="13513"/>
                  </a:cubicBezTo>
                  <a:cubicBezTo>
                    <a:pt x="55770" y="-1902"/>
                    <a:pt x="36535" y="-3723"/>
                    <a:pt x="19726" y="5985"/>
                  </a:cubicBezTo>
                  <a:cubicBezTo>
                    <a:pt x="2873" y="15692"/>
                    <a:pt x="-5306" y="33017"/>
                    <a:pt x="3727" y="48680"/>
                  </a:cubicBezTo>
                  <a:close/>
                </a:path>
              </a:pathLst>
            </a:custGeom>
            <a:grpFill/>
            <a:ln w="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3" name="文本占位符 20"/>
          <p:cNvSpPr>
            <a:spLocks noGrp="1"/>
          </p:cNvSpPr>
          <p:nvPr>
            <p:ph type="body" sz="quarter" idx="11" hasCustomPrompt="1"/>
          </p:nvPr>
        </p:nvSpPr>
        <p:spPr>
          <a:xfrm>
            <a:off x="2594382" y="418509"/>
            <a:ext cx="8646160" cy="433965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>
            <a:lvl1pPr marL="0" indent="0">
              <a:buNone/>
              <a:defRPr lang="zh-CN" altLang="en-US" sz="2800" dirty="0" smtClean="0">
                <a:latin typeface="+mj-ea"/>
                <a:ea typeface="+mj-ea"/>
              </a:defRPr>
            </a:lvl1pPr>
          </a:lstStyle>
          <a:p>
            <a:pPr marL="0" lvl="0"/>
            <a:r>
              <a:rPr lang="zh-CN" altLang="en-US" dirty="0"/>
              <a:t>单击此处编辑标题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94000">
              <a:schemeClr val="accent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2191999 w 12191999"/>
              <a:gd name="connsiteY0" fmla="*/ 6455263 h 6857999"/>
              <a:gd name="connsiteX1" fmla="*/ 12191999 w 12191999"/>
              <a:gd name="connsiteY1" fmla="*/ 6857999 h 6857999"/>
              <a:gd name="connsiteX2" fmla="*/ 11727702 w 12191999"/>
              <a:gd name="connsiteY2" fmla="*/ 6857999 h 6857999"/>
              <a:gd name="connsiteX3" fmla="*/ 12191999 w 12191999"/>
              <a:gd name="connsiteY3" fmla="*/ 5119086 h 6857999"/>
              <a:gd name="connsiteX4" fmla="*/ 12191999 w 12191999"/>
              <a:gd name="connsiteY4" fmla="*/ 5861407 h 6857999"/>
              <a:gd name="connsiteX5" fmla="*/ 11043071 w 12191999"/>
              <a:gd name="connsiteY5" fmla="*/ 6857999 h 6857999"/>
              <a:gd name="connsiteX6" fmla="*/ 10187281 w 12191999"/>
              <a:gd name="connsiteY6" fmla="*/ 6857999 h 6857999"/>
              <a:gd name="connsiteX7" fmla="*/ 12191999 w 12191999"/>
              <a:gd name="connsiteY7" fmla="*/ 3782907 h 6857999"/>
              <a:gd name="connsiteX8" fmla="*/ 12191999 w 12191999"/>
              <a:gd name="connsiteY8" fmla="*/ 4525227 h 6857999"/>
              <a:gd name="connsiteX9" fmla="*/ 9502648 w 12191999"/>
              <a:gd name="connsiteY9" fmla="*/ 6857999 h 6857999"/>
              <a:gd name="connsiteX10" fmla="*/ 8646858 w 12191999"/>
              <a:gd name="connsiteY10" fmla="*/ 6857999 h 6857999"/>
              <a:gd name="connsiteX11" fmla="*/ 12191999 w 12191999"/>
              <a:gd name="connsiteY11" fmla="*/ 2446729 h 6857999"/>
              <a:gd name="connsiteX12" fmla="*/ 12191999 w 12191999"/>
              <a:gd name="connsiteY12" fmla="*/ 3189049 h 6857999"/>
              <a:gd name="connsiteX13" fmla="*/ 7962226 w 12191999"/>
              <a:gd name="connsiteY13" fmla="*/ 6857999 h 6857999"/>
              <a:gd name="connsiteX14" fmla="*/ 7106436 w 12191999"/>
              <a:gd name="connsiteY14" fmla="*/ 6857999 h 6857999"/>
              <a:gd name="connsiteX15" fmla="*/ 12191999 w 12191999"/>
              <a:gd name="connsiteY15" fmla="*/ 1110548 h 6857999"/>
              <a:gd name="connsiteX16" fmla="*/ 12191999 w 12191999"/>
              <a:gd name="connsiteY16" fmla="*/ 1852871 h 6857999"/>
              <a:gd name="connsiteX17" fmla="*/ 6421804 w 12191999"/>
              <a:gd name="connsiteY17" fmla="*/ 6857999 h 6857999"/>
              <a:gd name="connsiteX18" fmla="*/ 5566014 w 12191999"/>
              <a:gd name="connsiteY18" fmla="*/ 6857999 h 6857999"/>
              <a:gd name="connsiteX19" fmla="*/ 4229774 w 12191999"/>
              <a:gd name="connsiteY19" fmla="*/ 0 h 6857999"/>
              <a:gd name="connsiteX20" fmla="*/ 5085560 w 12191999"/>
              <a:gd name="connsiteY20" fmla="*/ 0 h 6857999"/>
              <a:gd name="connsiteX21" fmla="*/ 1 w 12191999"/>
              <a:gd name="connsiteY21" fmla="*/ 4411268 h 6857999"/>
              <a:gd name="connsiteX22" fmla="*/ 1 w 12191999"/>
              <a:gd name="connsiteY22" fmla="*/ 3668950 h 6857999"/>
              <a:gd name="connsiteX23" fmla="*/ 8851041 w 12191999"/>
              <a:gd name="connsiteY23" fmla="*/ 0 h 6857999"/>
              <a:gd name="connsiteX24" fmla="*/ 9706830 w 12191999"/>
              <a:gd name="connsiteY24" fmla="*/ 0 h 6857999"/>
              <a:gd name="connsiteX25" fmla="*/ 1800541 w 12191999"/>
              <a:gd name="connsiteY25" fmla="*/ 6857999 h 6857999"/>
              <a:gd name="connsiteX26" fmla="*/ 944752 w 12191999"/>
              <a:gd name="connsiteY26" fmla="*/ 6857999 h 6857999"/>
              <a:gd name="connsiteX27" fmla="*/ 3545141 w 12191999"/>
              <a:gd name="connsiteY27" fmla="*/ 0 h 6857999"/>
              <a:gd name="connsiteX28" fmla="*/ 0 w 12191999"/>
              <a:gd name="connsiteY28" fmla="*/ 3075092 h 6857999"/>
              <a:gd name="connsiteX29" fmla="*/ 0 w 12191999"/>
              <a:gd name="connsiteY29" fmla="*/ 2332773 h 6857999"/>
              <a:gd name="connsiteX30" fmla="*/ 2689353 w 12191999"/>
              <a:gd name="connsiteY30" fmla="*/ 0 h 6857999"/>
              <a:gd name="connsiteX31" fmla="*/ 11247248 w 12191999"/>
              <a:gd name="connsiteY31" fmla="*/ 0 h 6857999"/>
              <a:gd name="connsiteX32" fmla="*/ 3340959 w 12191999"/>
              <a:gd name="connsiteY32" fmla="*/ 6857999 h 6857999"/>
              <a:gd name="connsiteX33" fmla="*/ 2485169 w 12191999"/>
              <a:gd name="connsiteY33" fmla="*/ 6857999 h 6857999"/>
              <a:gd name="connsiteX34" fmla="*/ 10391459 w 12191999"/>
              <a:gd name="connsiteY34" fmla="*/ 0 h 6857999"/>
              <a:gd name="connsiteX35" fmla="*/ 7310616 w 12191999"/>
              <a:gd name="connsiteY35" fmla="*/ 0 h 6857999"/>
              <a:gd name="connsiteX36" fmla="*/ 8166407 w 12191999"/>
              <a:gd name="connsiteY36" fmla="*/ 0 h 6857999"/>
              <a:gd name="connsiteX37" fmla="*/ 260119 w 12191999"/>
              <a:gd name="connsiteY37" fmla="*/ 6857999 h 6857999"/>
              <a:gd name="connsiteX38" fmla="*/ 0 w 12191999"/>
              <a:gd name="connsiteY38" fmla="*/ 6857999 h 6857999"/>
              <a:gd name="connsiteX39" fmla="*/ 0 w 12191999"/>
              <a:gd name="connsiteY39" fmla="*/ 6341306 h 6857999"/>
              <a:gd name="connsiteX40" fmla="*/ 1148931 w 12191999"/>
              <a:gd name="connsiteY40" fmla="*/ 0 h 6857999"/>
              <a:gd name="connsiteX41" fmla="*/ 2004721 w 12191999"/>
              <a:gd name="connsiteY41" fmla="*/ 0 h 6857999"/>
              <a:gd name="connsiteX42" fmla="*/ 1 w 12191999"/>
              <a:gd name="connsiteY42" fmla="*/ 1738916 h 6857999"/>
              <a:gd name="connsiteX43" fmla="*/ 0 w 12191999"/>
              <a:gd name="connsiteY43" fmla="*/ 996594 h 6857999"/>
              <a:gd name="connsiteX44" fmla="*/ 6625986 w 12191999"/>
              <a:gd name="connsiteY44" fmla="*/ 0 h 6857999"/>
              <a:gd name="connsiteX45" fmla="*/ 0 w 12191999"/>
              <a:gd name="connsiteY45" fmla="*/ 5747450 h 6857999"/>
              <a:gd name="connsiteX46" fmla="*/ 0 w 12191999"/>
              <a:gd name="connsiteY46" fmla="*/ 5005127 h 6857999"/>
              <a:gd name="connsiteX47" fmla="*/ 5770193 w 12191999"/>
              <a:gd name="connsiteY47" fmla="*/ 0 h 6857999"/>
              <a:gd name="connsiteX48" fmla="*/ 1 w 12191999"/>
              <a:gd name="connsiteY48" fmla="*/ 0 h 6857999"/>
              <a:gd name="connsiteX49" fmla="*/ 464298 w 12191999"/>
              <a:gd name="connsiteY49" fmla="*/ 0 h 6857999"/>
              <a:gd name="connsiteX50" fmla="*/ 1 w 12191999"/>
              <a:gd name="connsiteY50" fmla="*/ 402737 h 6857999"/>
              <a:gd name="connsiteX51" fmla="*/ 12191999 w 12191999"/>
              <a:gd name="connsiteY51" fmla="*/ 0 h 6857999"/>
              <a:gd name="connsiteX52" fmla="*/ 12191999 w 12191999"/>
              <a:gd name="connsiteY52" fmla="*/ 516692 h 6857999"/>
              <a:gd name="connsiteX53" fmla="*/ 4881382 w 12191999"/>
              <a:gd name="connsiteY53" fmla="*/ 6857999 h 6857999"/>
              <a:gd name="connsiteX54" fmla="*/ 4025591 w 12191999"/>
              <a:gd name="connsiteY54" fmla="*/ 6857999 h 6857999"/>
              <a:gd name="connsiteX55" fmla="*/ 11931880 w 12191999"/>
              <a:gd name="connsiteY5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1999" h="6857999">
                <a:moveTo>
                  <a:pt x="12191999" y="6455263"/>
                </a:moveTo>
                <a:lnTo>
                  <a:pt x="12191999" y="6857999"/>
                </a:lnTo>
                <a:lnTo>
                  <a:pt x="11727702" y="6857999"/>
                </a:lnTo>
                <a:close/>
                <a:moveTo>
                  <a:pt x="12191999" y="5119086"/>
                </a:moveTo>
                <a:lnTo>
                  <a:pt x="12191999" y="5861407"/>
                </a:lnTo>
                <a:lnTo>
                  <a:pt x="11043071" y="6857999"/>
                </a:lnTo>
                <a:lnTo>
                  <a:pt x="10187281" y="6857999"/>
                </a:lnTo>
                <a:close/>
                <a:moveTo>
                  <a:pt x="12191999" y="3782907"/>
                </a:moveTo>
                <a:lnTo>
                  <a:pt x="12191999" y="4525227"/>
                </a:lnTo>
                <a:lnTo>
                  <a:pt x="9502648" y="6857999"/>
                </a:lnTo>
                <a:lnTo>
                  <a:pt x="8646858" y="6857999"/>
                </a:lnTo>
                <a:close/>
                <a:moveTo>
                  <a:pt x="12191999" y="2446729"/>
                </a:moveTo>
                <a:lnTo>
                  <a:pt x="12191999" y="3189049"/>
                </a:lnTo>
                <a:lnTo>
                  <a:pt x="7962226" y="6857999"/>
                </a:lnTo>
                <a:lnTo>
                  <a:pt x="7106436" y="6857999"/>
                </a:lnTo>
                <a:close/>
                <a:moveTo>
                  <a:pt x="12191999" y="1110548"/>
                </a:moveTo>
                <a:lnTo>
                  <a:pt x="12191999" y="1852871"/>
                </a:lnTo>
                <a:lnTo>
                  <a:pt x="6421804" y="6857999"/>
                </a:lnTo>
                <a:lnTo>
                  <a:pt x="5566014" y="6857999"/>
                </a:lnTo>
                <a:close/>
                <a:moveTo>
                  <a:pt x="4229774" y="0"/>
                </a:moveTo>
                <a:lnTo>
                  <a:pt x="5085560" y="0"/>
                </a:lnTo>
                <a:lnTo>
                  <a:pt x="1" y="4411268"/>
                </a:lnTo>
                <a:lnTo>
                  <a:pt x="1" y="3668950"/>
                </a:lnTo>
                <a:close/>
                <a:moveTo>
                  <a:pt x="8851041" y="0"/>
                </a:moveTo>
                <a:lnTo>
                  <a:pt x="9706830" y="0"/>
                </a:lnTo>
                <a:lnTo>
                  <a:pt x="1800541" y="6857999"/>
                </a:lnTo>
                <a:lnTo>
                  <a:pt x="944752" y="6857999"/>
                </a:lnTo>
                <a:close/>
                <a:moveTo>
                  <a:pt x="3545141" y="0"/>
                </a:moveTo>
                <a:lnTo>
                  <a:pt x="0" y="3075092"/>
                </a:lnTo>
                <a:lnTo>
                  <a:pt x="0" y="2332773"/>
                </a:lnTo>
                <a:lnTo>
                  <a:pt x="2689353" y="0"/>
                </a:lnTo>
                <a:close/>
                <a:moveTo>
                  <a:pt x="11247248" y="0"/>
                </a:moveTo>
                <a:lnTo>
                  <a:pt x="3340959" y="6857999"/>
                </a:lnTo>
                <a:lnTo>
                  <a:pt x="2485169" y="6857999"/>
                </a:lnTo>
                <a:lnTo>
                  <a:pt x="10391459" y="0"/>
                </a:lnTo>
                <a:close/>
                <a:moveTo>
                  <a:pt x="7310616" y="0"/>
                </a:moveTo>
                <a:lnTo>
                  <a:pt x="8166407" y="0"/>
                </a:lnTo>
                <a:lnTo>
                  <a:pt x="260119" y="6857999"/>
                </a:lnTo>
                <a:lnTo>
                  <a:pt x="0" y="6857999"/>
                </a:lnTo>
                <a:lnTo>
                  <a:pt x="0" y="6341306"/>
                </a:lnTo>
                <a:close/>
                <a:moveTo>
                  <a:pt x="1148931" y="0"/>
                </a:moveTo>
                <a:lnTo>
                  <a:pt x="2004721" y="0"/>
                </a:lnTo>
                <a:lnTo>
                  <a:pt x="1" y="1738916"/>
                </a:lnTo>
                <a:lnTo>
                  <a:pt x="0" y="996594"/>
                </a:lnTo>
                <a:close/>
                <a:moveTo>
                  <a:pt x="6625986" y="0"/>
                </a:moveTo>
                <a:lnTo>
                  <a:pt x="0" y="5747450"/>
                </a:lnTo>
                <a:lnTo>
                  <a:pt x="0" y="5005127"/>
                </a:lnTo>
                <a:lnTo>
                  <a:pt x="5770193" y="0"/>
                </a:lnTo>
                <a:close/>
                <a:moveTo>
                  <a:pt x="1" y="0"/>
                </a:moveTo>
                <a:lnTo>
                  <a:pt x="464298" y="0"/>
                </a:lnTo>
                <a:lnTo>
                  <a:pt x="1" y="402737"/>
                </a:lnTo>
                <a:close/>
                <a:moveTo>
                  <a:pt x="12191999" y="0"/>
                </a:moveTo>
                <a:lnTo>
                  <a:pt x="12191999" y="516692"/>
                </a:lnTo>
                <a:lnTo>
                  <a:pt x="4881382" y="6857999"/>
                </a:lnTo>
                <a:lnTo>
                  <a:pt x="4025591" y="6857999"/>
                </a:lnTo>
                <a:lnTo>
                  <a:pt x="1193188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  <a:alpha val="25000"/>
                </a:schemeClr>
              </a:gs>
              <a:gs pos="100000">
                <a:schemeClr val="bg1">
                  <a:alpha val="0"/>
                </a:schemeClr>
              </a:gs>
            </a:gsLst>
            <a:lin ang="81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15" dirty="0"/>
              <a:t>z</a:t>
            </a:r>
            <a:endParaRPr lang="zh-CN" altLang="en-US" sz="1015" dirty="0"/>
          </a:p>
        </p:txBody>
      </p:sp>
      <p:sp>
        <p:nvSpPr>
          <p:cNvPr id="3" name="矩形 2"/>
          <p:cNvSpPr/>
          <p:nvPr userDrawn="1"/>
        </p:nvSpPr>
        <p:spPr>
          <a:xfrm>
            <a:off x="167948" y="141983"/>
            <a:ext cx="11856105" cy="65740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sx="101000" sy="101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578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1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+mn-cs"/>
              </a:rPr>
              <a:t>20</a:t>
            </a:r>
            <a:endParaRPr kumimoji="0" lang="zh-CN" altLang="en-US" sz="101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+mn-cs"/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660400" y="586230"/>
            <a:ext cx="555961" cy="45720"/>
            <a:chOff x="5628571" y="3858535"/>
            <a:chExt cx="555961" cy="45720"/>
          </a:xfrm>
        </p:grpSpPr>
        <p:grpSp>
          <p:nvGrpSpPr>
            <p:cNvPr id="6" name="组合 5"/>
            <p:cNvGrpSpPr/>
            <p:nvPr/>
          </p:nvGrpSpPr>
          <p:grpSpPr>
            <a:xfrm>
              <a:off x="5628571" y="3858535"/>
              <a:ext cx="361401" cy="45720"/>
              <a:chOff x="6016623" y="3937001"/>
              <a:chExt cx="603252" cy="76316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6016623" y="3937001"/>
                <a:ext cx="539750" cy="7631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: 圆角 10"/>
              <p:cNvSpPr/>
              <p:nvPr/>
            </p:nvSpPr>
            <p:spPr>
              <a:xfrm>
                <a:off x="6229350" y="3937001"/>
                <a:ext cx="390525" cy="76316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" name="椭圆 6"/>
            <p:cNvSpPr/>
            <p:nvPr/>
          </p:nvSpPr>
          <p:spPr>
            <a:xfrm>
              <a:off x="6023428" y="3858535"/>
              <a:ext cx="45720" cy="457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6081120" y="3858535"/>
              <a:ext cx="45720" cy="4572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6138812" y="3858535"/>
              <a:ext cx="45720" cy="457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占位符 16"/>
          <p:cNvSpPr>
            <a:spLocks noGrp="1"/>
          </p:cNvSpPr>
          <p:nvPr>
            <p:ph type="body" sz="quarter" idx="10" hasCustomPrompt="1"/>
          </p:nvPr>
        </p:nvSpPr>
        <p:spPr>
          <a:xfrm>
            <a:off x="1266882" y="398111"/>
            <a:ext cx="7805998" cy="40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单击此处编辑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知识小结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卡通人物&#10;&#10;中度可信度描述已自动生成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360" y="3067769"/>
            <a:ext cx="2208233" cy="755216"/>
          </a:xfrm>
          <a:prstGeom prst="rect">
            <a:avLst/>
          </a:prstGeom>
          <a:effectLst/>
        </p:spPr>
      </p:pic>
      <p:sp>
        <p:nvSpPr>
          <p:cNvPr id="5" name="矩形 4"/>
          <p:cNvSpPr/>
          <p:nvPr userDrawn="1"/>
        </p:nvSpPr>
        <p:spPr>
          <a:xfrm>
            <a:off x="0" y="4953965"/>
            <a:ext cx="12192000" cy="19040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 userDrawn="1"/>
        </p:nvSpPr>
        <p:spPr>
          <a:xfrm>
            <a:off x="3078479" y="289795"/>
            <a:ext cx="6035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accent1"/>
                </a:solidFill>
                <a:latin typeface="阿里妈妈数黑体" pitchFamily="2" charset="-122"/>
                <a:ea typeface="阿里妈妈数黑体" pitchFamily="2" charset="-122"/>
              </a:rPr>
              <a:t>-</a:t>
            </a:r>
            <a:r>
              <a:rPr lang="zh-CN" altLang="en-US" sz="3200" dirty="0">
                <a:solidFill>
                  <a:schemeClr val="accent1"/>
                </a:solidFill>
                <a:latin typeface="阿里妈妈数黑体" pitchFamily="2" charset="-122"/>
                <a:ea typeface="阿里妈妈数黑体" pitchFamily="2" charset="-122"/>
              </a:rPr>
              <a:t>知识小结</a:t>
            </a:r>
            <a:r>
              <a:rPr lang="en-US" altLang="zh-CN" sz="3200" dirty="0">
                <a:solidFill>
                  <a:schemeClr val="accent1"/>
                </a:solidFill>
                <a:latin typeface="阿里妈妈数黑体" pitchFamily="2" charset="-122"/>
                <a:ea typeface="阿里妈妈数黑体" pitchFamily="2" charset="-122"/>
              </a:rPr>
              <a:t>-</a:t>
            </a:r>
            <a:endParaRPr lang="zh-CN" altLang="en-US" sz="3200" dirty="0">
              <a:solidFill>
                <a:schemeClr val="accent1"/>
              </a:solidFill>
              <a:latin typeface="阿里妈妈数黑体" pitchFamily="2" charset="-122"/>
              <a:ea typeface="阿里妈妈数黑体" pitchFamily="2" charset="-122"/>
            </a:endParaRPr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223777" y="1028700"/>
            <a:ext cx="11744446" cy="5588570"/>
            <a:chOff x="376177" y="1181100"/>
            <a:chExt cx="11744446" cy="5588570"/>
          </a:xfrm>
        </p:grpSpPr>
        <p:sp>
          <p:nvSpPr>
            <p:cNvPr id="8" name="圆角矩形 4"/>
            <p:cNvSpPr/>
            <p:nvPr userDrawn="1"/>
          </p:nvSpPr>
          <p:spPr>
            <a:xfrm>
              <a:off x="376177" y="1181100"/>
              <a:ext cx="11744446" cy="5588570"/>
            </a:xfrm>
            <a:prstGeom prst="roundRect">
              <a:avLst>
                <a:gd name="adj" fmla="val 4877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algn="ctr" rotWithShape="0">
                <a:schemeClr val="accent1">
                  <a:lumMod val="50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9" name="直接连接符 8"/>
            <p:cNvCxnSpPr/>
            <p:nvPr userDrawn="1"/>
          </p:nvCxnSpPr>
          <p:spPr>
            <a:xfrm>
              <a:off x="804672" y="1181100"/>
              <a:ext cx="10950448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课后练习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836239" y="3803293"/>
            <a:ext cx="52597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dirty="0">
                <a:solidFill>
                  <a:schemeClr val="accent1"/>
                </a:solidFill>
                <a:latin typeface="阿里妈妈数黑体" pitchFamily="2" charset="-122"/>
                <a:ea typeface="阿里妈妈数黑体" pitchFamily="2" charset="-122"/>
              </a:rPr>
              <a:t>课后练习</a:t>
            </a:r>
            <a:endParaRPr lang="zh-CN" altLang="en-US" sz="8800" dirty="0">
              <a:solidFill>
                <a:schemeClr val="accent1"/>
              </a:solidFill>
              <a:latin typeface="阿里妈妈数黑体" pitchFamily="2" charset="-122"/>
              <a:ea typeface="阿里妈妈数黑体" pitchFamily="2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425050" y="4902907"/>
            <a:ext cx="10858500" cy="16941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 userDrawn="1"/>
        </p:nvSpPr>
        <p:spPr>
          <a:xfrm>
            <a:off x="928838" y="5474327"/>
            <a:ext cx="4414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all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HarmonyOS Sans Bold" panose="00000800000000000000" pitchFamily="2" charset="0"/>
                <a:ea typeface="等线" panose="02010600030101010101" pitchFamily="2" charset="-122"/>
              </a:rPr>
              <a:t>Class assignment</a:t>
            </a:r>
            <a:endParaRPr kumimoji="0" lang="zh-CN" altLang="en-US" sz="2000" b="0" i="0" u="none" strike="noStrike" kern="1200" cap="all" spc="0" normalizeH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HarmonyOS Sans Bold" panose="00000800000000000000" pitchFamily="2" charset="0"/>
              <a:ea typeface="等线" panose="02010600030101010101" pitchFamily="2" charset="-122"/>
            </a:endParaRPr>
          </a:p>
        </p:txBody>
      </p:sp>
      <p:grpSp>
        <p:nvGrpSpPr>
          <p:cNvPr id="6" name="组合 5"/>
          <p:cNvGrpSpPr/>
          <p:nvPr userDrawn="1"/>
        </p:nvGrpSpPr>
        <p:grpSpPr>
          <a:xfrm>
            <a:off x="1046043" y="5213467"/>
            <a:ext cx="4297604" cy="48806"/>
            <a:chOff x="3041904" y="5118889"/>
            <a:chExt cx="4297604" cy="48806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3092704" y="5146195"/>
              <a:ext cx="424680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矩形 7"/>
            <p:cNvSpPr/>
            <p:nvPr/>
          </p:nvSpPr>
          <p:spPr>
            <a:xfrm>
              <a:off x="3041904" y="5118889"/>
              <a:ext cx="684276" cy="488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图片占位符 40"/>
          <p:cNvSpPr>
            <a:spLocks noGrp="1"/>
          </p:cNvSpPr>
          <p:nvPr>
            <p:ph type="pic" sz="quarter" idx="10"/>
          </p:nvPr>
        </p:nvSpPr>
        <p:spPr>
          <a:xfrm>
            <a:off x="660400" y="891243"/>
            <a:ext cx="10858499" cy="2740957"/>
          </a:xfrm>
          <a:prstGeom prst="roundRect">
            <a:avLst>
              <a:gd name="adj" fmla="val 488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2" name="文本占位符 23"/>
          <p:cNvSpPr>
            <a:spLocks noGrp="1"/>
          </p:cNvSpPr>
          <p:nvPr>
            <p:ph type="body" sz="quarter" idx="13" hasCustomPrompt="1"/>
          </p:nvPr>
        </p:nvSpPr>
        <p:spPr>
          <a:xfrm>
            <a:off x="9204324" y="5981983"/>
            <a:ext cx="2314576" cy="233397"/>
          </a:xfrm>
          <a:prstGeom prst="rect">
            <a:avLst/>
          </a:prstGeom>
        </p:spPr>
        <p:txBody>
          <a:bodyPr/>
          <a:lstStyle>
            <a:lvl1pPr algn="r">
              <a:defRPr lang="zh-CN" altLang="en-US" sz="1000" dirty="0" smtClean="0">
                <a:solidFill>
                  <a:schemeClr val="bg1">
                    <a:lumMod val="75000"/>
                  </a:schemeClr>
                </a:solidFill>
                <a:latin typeface="+mn-ea"/>
              </a:defRPr>
            </a:lvl1pPr>
          </a:lstStyle>
          <a:p>
            <a:pPr marL="171450" lvl="0" indent="-171450">
              <a:buFont typeface="Wingdings" panose="05000000000000000000" pitchFamily="2" charset="2"/>
              <a:buChar char="n"/>
            </a:pPr>
            <a:r>
              <a:rPr lang="zh-CN" altLang="en-US" dirty="0"/>
              <a:t>单击此处输入本节题名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课后练习页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198120" y="198120"/>
            <a:ext cx="11795760" cy="6461760"/>
          </a:xfrm>
          <a:prstGeom prst="roundRect">
            <a:avLst>
              <a:gd name="adj" fmla="val 216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372319" y="6658465"/>
            <a:ext cx="1144736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形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400" y="421640"/>
            <a:ext cx="431800" cy="431800"/>
          </a:xfrm>
          <a:prstGeom prst="rect">
            <a:avLst/>
          </a:prstGeom>
        </p:spPr>
      </p:pic>
      <p:sp>
        <p:nvSpPr>
          <p:cNvPr id="14" name="文本框 13"/>
          <p:cNvSpPr txBox="1"/>
          <p:nvPr userDrawn="1"/>
        </p:nvSpPr>
        <p:spPr>
          <a:xfrm>
            <a:off x="1209113" y="415963"/>
            <a:ext cx="6094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妈妈数黑体" pitchFamily="2" charset="-122"/>
                <a:ea typeface="阿里妈妈数黑体" pitchFamily="2" charset="-122"/>
              </a:rPr>
              <a:t>课后练习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阿里妈妈数黑体" pitchFamily="2" charset="-122"/>
              <a:ea typeface="阿里妈妈数黑体" pitchFamily="2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990600" y="365432"/>
            <a:ext cx="7810500" cy="461665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5.jpeg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6.jpeg"/><Relationship Id="rId1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microsoft.com/office/2007/relationships/hdphoto" Target="../media/image12.wdp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26.wdp"/><Relationship Id="rId1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男子的云&#10;&#10;中度可信度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1" b="7141"/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031666" y="1304435"/>
            <a:ext cx="10126327" cy="2215991"/>
            <a:chOff x="1031666" y="1304435"/>
            <a:chExt cx="10126327" cy="2215991"/>
          </a:xfrm>
        </p:grpSpPr>
        <p:sp>
          <p:nvSpPr>
            <p:cNvPr id="8" name="文本框 7"/>
            <p:cNvSpPr txBox="1"/>
            <p:nvPr/>
          </p:nvSpPr>
          <p:spPr>
            <a:xfrm>
              <a:off x="5279340" y="1304435"/>
              <a:ext cx="587865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3800" dirty="0">
                  <a:solidFill>
                    <a:schemeClr val="bg1"/>
                  </a:solidFill>
                  <a:latin typeface="演示佛系体" panose="00000500000000000000" pitchFamily="2" charset="-122"/>
                  <a:ea typeface="演示佛系体" panose="00000500000000000000" pitchFamily="2" charset="-122"/>
                </a:rPr>
                <a:t>水循环</a:t>
              </a:r>
              <a:endParaRPr lang="zh-CN" altLang="en-US" sz="13800" dirty="0">
                <a:solidFill>
                  <a:schemeClr val="bg1"/>
                </a:solidFill>
                <a:latin typeface="演示佛系体" panose="00000500000000000000" pitchFamily="2" charset="-122"/>
                <a:ea typeface="演示佛系体" panose="00000500000000000000" pitchFamily="2" charset="-122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1031666" y="1922985"/>
              <a:ext cx="4050505" cy="1252782"/>
              <a:chOff x="1031666" y="1922985"/>
              <a:chExt cx="4050505" cy="1252782"/>
            </a:xfrm>
          </p:grpSpPr>
          <p:cxnSp>
            <p:nvCxnSpPr>
              <p:cNvPr id="9" name="直接连接符 8"/>
              <p:cNvCxnSpPr/>
              <p:nvPr/>
            </p:nvCxnSpPr>
            <p:spPr>
              <a:xfrm>
                <a:off x="1182271" y="3175767"/>
                <a:ext cx="3799841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文本框 9"/>
              <p:cNvSpPr txBox="1"/>
              <p:nvPr/>
            </p:nvSpPr>
            <p:spPr>
              <a:xfrm>
                <a:off x="1115562" y="2658687"/>
                <a:ext cx="27784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2400" b="1" dirty="0">
                    <a:solidFill>
                      <a:schemeClr val="bg1"/>
                    </a:solidFill>
                    <a:latin typeface="+mn-ea"/>
                  </a:rPr>
                  <a:t>第三章 地球上的水</a:t>
                </a:r>
                <a:endParaRPr lang="zh-CN" altLang="en-US" sz="2400" b="1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3788273" y="2656658"/>
                <a:ext cx="119383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2400" b="1" dirty="0">
                    <a:solidFill>
                      <a:schemeClr val="bg1"/>
                    </a:solidFill>
                    <a:latin typeface="+mn-ea"/>
                  </a:rPr>
                  <a:t>第一节</a:t>
                </a:r>
                <a:endParaRPr lang="zh-CN" altLang="en-US" sz="2400" b="1" dirty="0">
                  <a:solidFill>
                    <a:schemeClr val="bg1"/>
                  </a:solidFill>
                  <a:latin typeface="+mn-ea"/>
                </a:endParaRPr>
              </a:p>
            </p:txBody>
          </p:sp>
          <p:grpSp>
            <p:nvGrpSpPr>
              <p:cNvPr id="17" name="组合 16"/>
              <p:cNvGrpSpPr/>
              <p:nvPr/>
            </p:nvGrpSpPr>
            <p:grpSpPr>
              <a:xfrm>
                <a:off x="1031666" y="2087440"/>
                <a:ext cx="4050505" cy="461665"/>
                <a:chOff x="1031666" y="2187707"/>
                <a:chExt cx="4050505" cy="461665"/>
              </a:xfrm>
            </p:grpSpPr>
            <p:sp>
              <p:nvSpPr>
                <p:cNvPr id="13" name="矩形 12"/>
                <p:cNvSpPr/>
                <p:nvPr/>
              </p:nvSpPr>
              <p:spPr>
                <a:xfrm>
                  <a:off x="1182271" y="2240987"/>
                  <a:ext cx="857250" cy="34288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" name="文本框 13"/>
                <p:cNvSpPr txBox="1"/>
                <p:nvPr/>
              </p:nvSpPr>
              <p:spPr>
                <a:xfrm>
                  <a:off x="1031666" y="2190034"/>
                  <a:ext cx="117221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2000" b="1" dirty="0">
                      <a:solidFill>
                        <a:srgbClr val="667288"/>
                      </a:solidFill>
                      <a:latin typeface="字体圈欣意冠黑体" panose="00000500000000000000" pitchFamily="2" charset="-122"/>
                      <a:ea typeface="字体圈欣意冠黑体" panose="00000500000000000000" pitchFamily="2" charset="-122"/>
                    </a:rPr>
                    <a:t>2019</a:t>
                  </a:r>
                  <a:endParaRPr lang="zh-CN" altLang="en-US" sz="2000" b="1" dirty="0">
                    <a:solidFill>
                      <a:srgbClr val="667288"/>
                    </a:solidFill>
                    <a:latin typeface="字体圈欣意冠黑体" panose="00000500000000000000" pitchFamily="2" charset="-122"/>
                    <a:ea typeface="字体圈欣意冠黑体" panose="00000500000000000000" pitchFamily="2" charset="-122"/>
                  </a:endParaRPr>
                </a:p>
              </p:txBody>
            </p:sp>
            <p:sp>
              <p:nvSpPr>
                <p:cNvPr id="15" name="文本框 14"/>
                <p:cNvSpPr txBox="1"/>
                <p:nvPr/>
              </p:nvSpPr>
              <p:spPr>
                <a:xfrm>
                  <a:off x="2109421" y="2187707"/>
                  <a:ext cx="297275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dist"/>
                  <a:r>
                    <a:rPr lang="zh-CN" altLang="en-US" sz="2400" dirty="0">
                      <a:solidFill>
                        <a:schemeClr val="bg1"/>
                      </a:solidFill>
                      <a:latin typeface="+mn-ea"/>
                    </a:rPr>
                    <a:t>新课标人教版必修一</a:t>
                  </a:r>
                  <a:endParaRPr lang="zh-CN" altLang="en-US" sz="2400" dirty="0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</p:grpSp>
          <p:cxnSp>
            <p:nvCxnSpPr>
              <p:cNvPr id="16" name="直接连接符 15"/>
              <p:cNvCxnSpPr/>
              <p:nvPr/>
            </p:nvCxnSpPr>
            <p:spPr>
              <a:xfrm>
                <a:off x="1182271" y="1922985"/>
                <a:ext cx="3799841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60039" y="1085697"/>
            <a:ext cx="7256966" cy="85356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kumimoji="1" sz="2000">
                <a:latin typeface="微软雅黑" panose="020B0503020204020204" charset="-122"/>
                <a:ea typeface="微软雅黑" panose="020B0503020204020204" charset="-122"/>
                <a:cs typeface="华文楷体" panose="02010600040101010101" charset="-122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dirty="0"/>
              <a:t>曾经黄河每年输沙量达到</a:t>
            </a:r>
            <a:r>
              <a:rPr lang="en-US" altLang="zh-CN" dirty="0"/>
              <a:t>16</a:t>
            </a:r>
            <a:r>
              <a:rPr lang="zh-CN" altLang="en-US" dirty="0"/>
              <a:t>亿吨，但近</a:t>
            </a:r>
            <a:r>
              <a:rPr lang="en-US" altLang="zh-CN" dirty="0"/>
              <a:t>15</a:t>
            </a:r>
            <a:r>
              <a:rPr lang="zh-CN" altLang="en-US" dirty="0"/>
              <a:t>年来，黄河年均输沙量只有</a:t>
            </a:r>
            <a:r>
              <a:rPr lang="en-US" altLang="zh-CN" dirty="0"/>
              <a:t>2.7</a:t>
            </a:r>
            <a:r>
              <a:rPr lang="zh-CN" altLang="en-US" dirty="0"/>
              <a:t>亿吨。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560039" y="1998474"/>
            <a:ext cx="4246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kumimoji="1" lang="zh-CN" altLang="en-US" sz="2000" b="1" dirty="0">
                <a:latin typeface="微软雅黑" panose="020B0503020204020204" charset="-122"/>
                <a:ea typeface="微软雅黑" panose="020B0503020204020204" charset="-122"/>
                <a:cs typeface="华文楷体" panose="02010600040101010101" charset="-122"/>
                <a:sym typeface="+mn-ea"/>
              </a:rPr>
              <a:t>黄河输沙量明显减少，这是为什么？</a:t>
            </a:r>
            <a:endParaRPr kumimoji="1" lang="zh-CN" altLang="en-US" sz="2000" b="1" dirty="0">
              <a:latin typeface="微软雅黑" panose="020B0503020204020204" charset="-122"/>
              <a:ea typeface="微软雅黑" panose="020B0503020204020204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人类活动对水循环的影响</a:t>
            </a:r>
            <a:endParaRPr lang="zh-CN" altLang="en-US" dirty="0"/>
          </a:p>
        </p:txBody>
      </p:sp>
      <p:pic>
        <p:nvPicPr>
          <p:cNvPr id="8" name="图片 7" descr="地图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70242" y="0"/>
            <a:ext cx="4521758" cy="685800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-92600" y="2456464"/>
            <a:ext cx="7630823" cy="3677636"/>
            <a:chOff x="-92600" y="2456464"/>
            <a:chExt cx="7630823" cy="3677636"/>
          </a:xfrm>
        </p:grpSpPr>
        <p:pic>
          <p:nvPicPr>
            <p:cNvPr id="10" name="图片 9" descr="沙滩上的风景&#10;&#10;描述已自动生成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706" r="7270" b="33891"/>
            <a:stretch>
              <a:fillRect/>
            </a:stretch>
          </p:blipFill>
          <p:spPr>
            <a:xfrm>
              <a:off x="657832" y="2456464"/>
              <a:ext cx="6880391" cy="3677636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-92600" y="5764768"/>
              <a:ext cx="30554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dirty="0">
                  <a:solidFill>
                    <a:schemeClr val="bg1"/>
                  </a:solidFill>
                </a:rPr>
                <a:t>黄河 洛阳段</a:t>
              </a:r>
              <a:endParaRPr kumimoji="1" lang="zh-CN" altLang="en-US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黄河干流主要水利工程分布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483" y="2920924"/>
            <a:ext cx="11583033" cy="3549324"/>
          </a:xfrm>
          <a:prstGeom prst="rect">
            <a:avLst/>
          </a:prstGeom>
          <a:ln w="12700">
            <a:noFill/>
            <a:headEnd type="oval" w="lg" len="lg"/>
            <a:tailEnd type="triangle" w="lg" len="lg"/>
          </a:ln>
        </p:spPr>
      </p:pic>
      <p:grpSp>
        <p:nvGrpSpPr>
          <p:cNvPr id="34" name="组合 33"/>
          <p:cNvGrpSpPr/>
          <p:nvPr/>
        </p:nvGrpSpPr>
        <p:grpSpPr>
          <a:xfrm>
            <a:off x="304483" y="278408"/>
            <a:ext cx="3167922" cy="4860751"/>
            <a:chOff x="304483" y="278408"/>
            <a:chExt cx="3167922" cy="4860751"/>
          </a:xfrm>
        </p:grpSpPr>
        <p:cxnSp>
          <p:nvCxnSpPr>
            <p:cNvPr id="8" name="直接箭头连接符 7"/>
            <p:cNvCxnSpPr>
              <a:endCxn id="13" idx="2"/>
            </p:cNvCxnSpPr>
            <p:nvPr/>
          </p:nvCxnSpPr>
          <p:spPr>
            <a:xfrm flipH="1" flipV="1">
              <a:off x="1716400" y="2673227"/>
              <a:ext cx="1756005" cy="2465932"/>
            </a:xfrm>
            <a:prstGeom prst="straightConnector1">
              <a:avLst/>
            </a:prstGeom>
            <a:ln w="12700">
              <a:solidFill>
                <a:schemeClr val="accent1"/>
              </a:solidFill>
              <a:headEnd type="oval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图片 6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304483" y="278408"/>
              <a:ext cx="2818120" cy="1995453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</a:ln>
          </p:spPr>
        </p:pic>
        <p:sp>
          <p:nvSpPr>
            <p:cNvPr id="13" name="文本框 12"/>
            <p:cNvSpPr txBox="1"/>
            <p:nvPr/>
          </p:nvSpPr>
          <p:spPr>
            <a:xfrm>
              <a:off x="304483" y="2274447"/>
              <a:ext cx="2823834" cy="3987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 anchor="t">
              <a:spAutoFit/>
            </a:bodyPr>
            <a:lstStyle/>
            <a:p>
              <a:pPr algn="ctr"/>
              <a:r>
                <a:rPr kumimoji="1" lang="zh-CN" altLang="en-US" sz="2000" dirty="0">
                  <a:latin typeface="+mn-ea"/>
                  <a:cs typeface="华文楷体" panose="02010600040101010101" charset="-122"/>
                  <a:sym typeface="+mn-ea"/>
                </a:rPr>
                <a:t>李家峡水库</a:t>
              </a:r>
              <a:endParaRPr kumimoji="1" lang="zh-CN" altLang="en-US" sz="2000" dirty="0">
                <a:latin typeface="+mn-ea"/>
                <a:cs typeface="华文楷体" panose="02010600040101010101" charset="-122"/>
                <a:sym typeface="+mn-ea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9566483" y="4068747"/>
            <a:ext cx="2150955" cy="125367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zh-CN" altLang="en-US" sz="2000" b="1" dirty="0">
                <a:latin typeface="微软雅黑" panose="020B0503020204020204" charset="-122"/>
                <a:ea typeface="微软雅黑" panose="020B0503020204020204" charset="-122"/>
                <a:cs typeface="华文楷体" panose="02010600040101010101" charset="-122"/>
                <a:sym typeface="+mn-ea"/>
              </a:rPr>
              <a:t>思考：人类能够干预或控制水循环的哪些环节？</a:t>
            </a:r>
            <a:endParaRPr kumimoji="1" lang="zh-CN" altLang="en-US" sz="2000" b="1" dirty="0">
              <a:latin typeface="微软雅黑" panose="020B0503020204020204" charset="-122"/>
              <a:ea typeface="微软雅黑" panose="020B0503020204020204" charset="-122"/>
              <a:cs typeface="华文楷体" panose="02010600040101010101" charset="-122"/>
              <a:sym typeface="+mn-ea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3198979" y="278408"/>
            <a:ext cx="2755180" cy="4177845"/>
            <a:chOff x="3198979" y="278408"/>
            <a:chExt cx="2755180" cy="4177845"/>
          </a:xfrm>
        </p:grpSpPr>
        <p:cxnSp>
          <p:nvCxnSpPr>
            <p:cNvPr id="6" name="直接箭头连接符 5"/>
            <p:cNvCxnSpPr/>
            <p:nvPr/>
          </p:nvCxnSpPr>
          <p:spPr>
            <a:xfrm flipH="1" flipV="1">
              <a:off x="4579673" y="2674900"/>
              <a:ext cx="895152" cy="1781353"/>
            </a:xfrm>
            <a:prstGeom prst="straightConnector1">
              <a:avLst/>
            </a:prstGeom>
            <a:ln w="12700">
              <a:solidFill>
                <a:schemeClr val="accent1"/>
              </a:solidFill>
              <a:headEnd type="oval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图片 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206214" y="278408"/>
              <a:ext cx="2747945" cy="1995453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</a:ln>
          </p:spPr>
        </p:pic>
        <p:sp>
          <p:nvSpPr>
            <p:cNvPr id="20" name="文本框 19"/>
            <p:cNvSpPr txBox="1"/>
            <p:nvPr/>
          </p:nvSpPr>
          <p:spPr>
            <a:xfrm>
              <a:off x="3198979" y="2274447"/>
              <a:ext cx="2749467" cy="39878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 anchor="t">
              <a:spAutoFit/>
            </a:bodyPr>
            <a:lstStyle/>
            <a:p>
              <a:pPr algn="ctr"/>
              <a:r>
                <a:rPr kumimoji="1" lang="zh-CN" altLang="en-US" sz="2000" dirty="0">
                  <a:latin typeface="+mn-ea"/>
                  <a:cs typeface="华文楷体" panose="02010600040101010101" charset="-122"/>
                  <a:sym typeface="+mn-ea"/>
                </a:rPr>
                <a:t>青铜峡水库</a:t>
              </a:r>
              <a:endParaRPr kumimoji="1" lang="zh-CN" altLang="en-US" sz="2000" dirty="0">
                <a:latin typeface="+mn-ea"/>
                <a:cs typeface="华文楷体" panose="02010600040101010101" charset="-122"/>
                <a:sym typeface="+mn-ea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6030536" y="278407"/>
            <a:ext cx="2890302" cy="3353793"/>
            <a:chOff x="6030536" y="278407"/>
            <a:chExt cx="2890302" cy="3353793"/>
          </a:xfrm>
        </p:grpSpPr>
        <p:cxnSp>
          <p:nvCxnSpPr>
            <p:cNvPr id="10" name="直接箭头连接符 9"/>
            <p:cNvCxnSpPr>
              <a:endCxn id="21" idx="2"/>
            </p:cNvCxnSpPr>
            <p:nvPr/>
          </p:nvCxnSpPr>
          <p:spPr>
            <a:xfrm flipH="1" flipV="1">
              <a:off x="7475687" y="2673227"/>
              <a:ext cx="429822" cy="958973"/>
            </a:xfrm>
            <a:prstGeom prst="straightConnector1">
              <a:avLst/>
            </a:prstGeom>
            <a:ln w="12700">
              <a:solidFill>
                <a:schemeClr val="accent1"/>
              </a:solidFill>
              <a:headEnd type="oval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图片 8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6032056" y="278407"/>
              <a:ext cx="2888782" cy="1995453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</a:ln>
          </p:spPr>
        </p:pic>
        <p:sp>
          <p:nvSpPr>
            <p:cNvPr id="21" name="文本框 20"/>
            <p:cNvSpPr txBox="1"/>
            <p:nvPr/>
          </p:nvSpPr>
          <p:spPr>
            <a:xfrm>
              <a:off x="6030536" y="2274447"/>
              <a:ext cx="2890302" cy="39878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 anchor="t">
              <a:spAutoFit/>
            </a:bodyPr>
            <a:lstStyle/>
            <a:p>
              <a:pPr algn="ctr"/>
              <a:r>
                <a:rPr kumimoji="1" lang="zh-CN" altLang="en-US" sz="2000" dirty="0">
                  <a:latin typeface="+mn-ea"/>
                  <a:cs typeface="华文楷体" panose="02010600040101010101" charset="-122"/>
                  <a:sym typeface="+mn-ea"/>
                </a:rPr>
                <a:t>万家寨水利枢纽</a:t>
              </a:r>
              <a:endParaRPr kumimoji="1" lang="zh-CN" altLang="en-US" sz="2000" dirty="0">
                <a:latin typeface="+mn-ea"/>
                <a:cs typeface="华文楷体" panose="02010600040101010101" charset="-122"/>
                <a:sym typeface="+mn-ea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8426370" y="278407"/>
            <a:ext cx="3461146" cy="5265866"/>
            <a:chOff x="8426370" y="278407"/>
            <a:chExt cx="3461146" cy="5265866"/>
          </a:xfrm>
        </p:grpSpPr>
        <p:pic>
          <p:nvPicPr>
            <p:cNvPr id="11" name="图片 10"/>
            <p:cNvPicPr/>
            <p:nvPr/>
          </p:nvPicPr>
          <p:blipFill rotWithShape="1">
            <a:blip r:embed="rId5"/>
            <a:srcRect r="8477"/>
            <a:stretch>
              <a:fillRect/>
            </a:stretch>
          </p:blipFill>
          <p:spPr>
            <a:xfrm>
              <a:off x="8997214" y="278407"/>
              <a:ext cx="2890302" cy="1995453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</a:ln>
          </p:spPr>
        </p:pic>
        <p:cxnSp>
          <p:nvCxnSpPr>
            <p:cNvPr id="12" name="直接箭头连接符 11"/>
            <p:cNvCxnSpPr>
              <a:endCxn id="22" idx="2"/>
            </p:cNvCxnSpPr>
            <p:nvPr/>
          </p:nvCxnSpPr>
          <p:spPr>
            <a:xfrm flipV="1">
              <a:off x="8426370" y="2673227"/>
              <a:ext cx="2015995" cy="2871046"/>
            </a:xfrm>
            <a:prstGeom prst="straightConnector1">
              <a:avLst/>
            </a:prstGeom>
            <a:ln w="12700">
              <a:solidFill>
                <a:schemeClr val="accent1"/>
              </a:solidFill>
              <a:headEnd type="oval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/>
          </p:nvSpPr>
          <p:spPr>
            <a:xfrm>
              <a:off x="8997214" y="2274447"/>
              <a:ext cx="2890302" cy="39878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 anchor="t">
              <a:spAutoFit/>
            </a:bodyPr>
            <a:lstStyle/>
            <a:p>
              <a:pPr algn="ctr"/>
              <a:r>
                <a:rPr kumimoji="1" lang="zh-CN" altLang="en-US" sz="2000" dirty="0">
                  <a:latin typeface="+mn-ea"/>
                  <a:cs typeface="华文楷体" panose="02010600040101010101" charset="-122"/>
                  <a:sym typeface="+mn-ea"/>
                </a:rPr>
                <a:t>小浪底水利枢纽</a:t>
              </a:r>
              <a:endParaRPr kumimoji="1" lang="zh-CN" altLang="en-US" sz="2000" dirty="0">
                <a:latin typeface="+mn-ea"/>
                <a:cs typeface="华文楷体" panose="02010600040101010101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1"/>
          <a:srcRect l="1002" t="2619" r="625" b="2887"/>
          <a:stretch>
            <a:fillRect/>
          </a:stretch>
        </p:blipFill>
        <p:spPr>
          <a:xfrm>
            <a:off x="0" y="2663825"/>
            <a:ext cx="12191365" cy="4194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0" y="1270"/>
            <a:ext cx="12174220" cy="6856730"/>
          </a:xfrm>
          <a:prstGeom prst="rect">
            <a:avLst/>
          </a:prstGeom>
          <a:gradFill>
            <a:gsLst>
              <a:gs pos="36000">
                <a:schemeClr val="bg1">
                  <a:alpha val="83000"/>
                </a:schemeClr>
              </a:gs>
              <a:gs pos="94000">
                <a:schemeClr val="bg1">
                  <a:lumMod val="95000"/>
                  <a:alpha val="47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0" name="组合 9"/>
          <p:cNvGrpSpPr/>
          <p:nvPr/>
        </p:nvGrpSpPr>
        <p:grpSpPr>
          <a:xfrm>
            <a:off x="952083" y="351541"/>
            <a:ext cx="6261517" cy="2655688"/>
            <a:chOff x="5966" y="729"/>
            <a:chExt cx="5108" cy="2931"/>
          </a:xfrm>
        </p:grpSpPr>
        <p:pic>
          <p:nvPicPr>
            <p:cNvPr id="11" name="图片 10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5966" y="729"/>
              <a:ext cx="5108" cy="2931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</a:ln>
          </p:spPr>
        </p:pic>
        <p:sp>
          <p:nvSpPr>
            <p:cNvPr id="12" name="文本框 11"/>
            <p:cNvSpPr txBox="1"/>
            <p:nvPr/>
          </p:nvSpPr>
          <p:spPr>
            <a:xfrm>
              <a:off x="5966" y="3265"/>
              <a:ext cx="5108" cy="3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000"/>
              </a:lvl1pPr>
            </a:lstStyle>
            <a:p>
              <a:r>
                <a:rPr lang="zh-CN" altLang="en-US" dirty="0"/>
                <a:t>跨流域调水</a:t>
              </a:r>
              <a:endParaRPr lang="zh-CN" altLang="en-US" dirty="0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952082" y="3173706"/>
            <a:ext cx="3061118" cy="2732972"/>
            <a:chOff x="951" y="729"/>
            <a:chExt cx="4061" cy="3192"/>
          </a:xfrm>
        </p:grpSpPr>
        <p:sp>
          <p:nvSpPr>
            <p:cNvPr id="14" name="文本框 13"/>
            <p:cNvSpPr txBox="1"/>
            <p:nvPr/>
          </p:nvSpPr>
          <p:spPr>
            <a:xfrm>
              <a:off x="951" y="3502"/>
              <a:ext cx="4061" cy="4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000"/>
              </a:lvl1pPr>
            </a:lstStyle>
            <a:p>
              <a:r>
                <a:rPr lang="zh-CN" altLang="en-US" dirty="0"/>
                <a:t>植树造林</a:t>
              </a:r>
              <a:endParaRPr lang="zh-CN" altLang="en-US" dirty="0"/>
            </a:p>
          </p:txBody>
        </p:sp>
        <p:pic>
          <p:nvPicPr>
            <p:cNvPr id="15" name="图片 14"/>
            <p:cNvPicPr/>
            <p:nvPr/>
          </p:nvPicPr>
          <p:blipFill rotWithShape="1">
            <a:blip r:embed="rId3"/>
            <a:srcRect l="8893" r="5596"/>
            <a:stretch>
              <a:fillRect/>
            </a:stretch>
          </p:blipFill>
          <p:spPr>
            <a:xfrm>
              <a:off x="951" y="729"/>
              <a:ext cx="4061" cy="2775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</a:ln>
          </p:spPr>
        </p:pic>
      </p:grpSp>
      <p:grpSp>
        <p:nvGrpSpPr>
          <p:cNvPr id="16" name="组合 15"/>
          <p:cNvGrpSpPr/>
          <p:nvPr/>
        </p:nvGrpSpPr>
        <p:grpSpPr>
          <a:xfrm>
            <a:off x="4108241" y="3165302"/>
            <a:ext cx="3153130" cy="2741376"/>
            <a:chOff x="3857270" y="3503906"/>
            <a:chExt cx="3502218" cy="3044878"/>
          </a:xfrm>
        </p:grpSpPr>
        <p:pic>
          <p:nvPicPr>
            <p:cNvPr id="17" name="图片 16" descr="海绵城市"/>
            <p:cNvPicPr>
              <a:picLocks noChangeAspect="1"/>
            </p:cNvPicPr>
            <p:nvPr/>
          </p:nvPicPr>
          <p:blipFill rotWithShape="1">
            <a:blip r:embed="rId4"/>
            <a:srcRect r="13092"/>
            <a:stretch>
              <a:fillRect/>
            </a:stretch>
          </p:blipFill>
          <p:spPr>
            <a:xfrm>
              <a:off x="3857270" y="3503906"/>
              <a:ext cx="3502218" cy="2657701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8" name="文本框 17"/>
            <p:cNvSpPr txBox="1"/>
            <p:nvPr/>
          </p:nvSpPr>
          <p:spPr>
            <a:xfrm>
              <a:off x="3857270" y="6148674"/>
              <a:ext cx="3502088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000"/>
              </a:lvl1pPr>
            </a:lstStyle>
            <a:p>
              <a:r>
                <a:rPr lang="zh-CN" altLang="en-US" dirty="0"/>
                <a:t>海绵城市</a:t>
              </a:r>
              <a:endParaRPr lang="zh-CN" altLang="en-US" dirty="0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422587" y="351542"/>
            <a:ext cx="3819774" cy="5517080"/>
            <a:chOff x="11186" y="729"/>
            <a:chExt cx="5705" cy="8240"/>
          </a:xfrm>
        </p:grpSpPr>
        <p:pic>
          <p:nvPicPr>
            <p:cNvPr id="20" name="图片 19" descr="人工增雨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86" y="729"/>
              <a:ext cx="5705" cy="823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21" name="文本框 20"/>
            <p:cNvSpPr txBox="1"/>
            <p:nvPr/>
          </p:nvSpPr>
          <p:spPr>
            <a:xfrm>
              <a:off x="11186" y="8440"/>
              <a:ext cx="5705" cy="5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/>
                <a:t>人工增雨</a:t>
              </a:r>
              <a:endParaRPr lang="zh-CN" altLang="en-US" sz="2000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/>
          <p:cNvSpPr/>
          <p:nvPr/>
        </p:nvSpPr>
        <p:spPr>
          <a:xfrm>
            <a:off x="660400" y="1995120"/>
            <a:ext cx="10858500" cy="4138980"/>
          </a:xfrm>
          <a:prstGeom prst="roundRect">
            <a:avLst>
              <a:gd name="adj" fmla="val 2963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27000" sx="101000" sy="101000" algn="ctr" rotWithShape="0">
              <a:schemeClr val="accent1">
                <a:lumMod val="60000"/>
                <a:lumOff val="4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734893" y="2061614"/>
            <a:ext cx="6718777" cy="3993181"/>
            <a:chOff x="694055" y="1823086"/>
            <a:chExt cx="8020685" cy="4766945"/>
          </a:xfrm>
        </p:grpSpPr>
        <p:pic>
          <p:nvPicPr>
            <p:cNvPr id="2" name="图片 1" descr="黄河主要产沙区20世纪70年代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318135" y="2230756"/>
              <a:ext cx="4735195" cy="3983355"/>
            </a:xfrm>
            <a:prstGeom prst="rect">
              <a:avLst/>
            </a:prstGeom>
          </p:spPr>
        </p:pic>
        <p:pic>
          <p:nvPicPr>
            <p:cNvPr id="3" name="图片 2" descr="黄河主要产沙区2013年林草覆盖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11065" y="1823086"/>
              <a:ext cx="4003675" cy="4766945"/>
            </a:xfrm>
            <a:prstGeom prst="rect">
              <a:avLst/>
            </a:prstGeom>
          </p:spPr>
        </p:pic>
      </p:grpSp>
      <p:pic>
        <p:nvPicPr>
          <p:cNvPr id="4" name="图片 3" descr="图例"/>
          <p:cNvPicPr>
            <a:picLocks noChangeAspect="1"/>
          </p:cNvPicPr>
          <p:nvPr/>
        </p:nvPicPr>
        <p:blipFill rotWithShape="1">
          <a:blip r:embed="rId3"/>
          <a:srcRect r="25058" b="11714"/>
          <a:stretch>
            <a:fillRect/>
          </a:stretch>
        </p:blipFill>
        <p:spPr>
          <a:xfrm>
            <a:off x="7511142" y="4552032"/>
            <a:ext cx="3565830" cy="150276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60400" y="1028700"/>
            <a:ext cx="10858500" cy="8639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kumimoji="1" sz="2000">
                <a:latin typeface="微软雅黑" panose="020B0503020204020204" charset="-122"/>
                <a:ea typeface="微软雅黑" panose="020B0503020204020204" charset="-122"/>
                <a:cs typeface="华文楷体" panose="02010600040101010101" charset="-122"/>
              </a:defRPr>
            </a:lvl1pPr>
          </a:lstStyle>
          <a:p>
            <a:pPr algn="just"/>
            <a:r>
              <a:rPr lang="zh-CN" altLang="en-US" dirty="0"/>
              <a:t>黄河的治理与黄土高原的水土保持密切相关，近年来，黄土高原的植被覆盖率有了比较明显的提高，按照</a:t>
            </a:r>
            <a:r>
              <a:rPr lang="en-US" altLang="zh-CN" dirty="0"/>
              <a:t>“</a:t>
            </a:r>
            <a:r>
              <a:rPr lang="zh-CN" altLang="en-US" dirty="0"/>
              <a:t>塬梁峁，林灌草</a:t>
            </a:r>
            <a:r>
              <a:rPr lang="en-US" altLang="zh-CN" dirty="0"/>
              <a:t>”</a:t>
            </a:r>
            <a:r>
              <a:rPr lang="zh-CN" altLang="en-US" dirty="0"/>
              <a:t>的方法开展水土保持工作，科学而高效。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人类活动对水循环的影响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7600748" y="3211043"/>
            <a:ext cx="3856360" cy="85356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kumimoji="1" sz="2000">
                <a:latin typeface="微软雅黑" panose="020B0503020204020204" charset="-122"/>
                <a:ea typeface="微软雅黑" panose="020B0503020204020204" charset="-122"/>
                <a:cs typeface="华文楷体" panose="02010600040101010101" charset="-122"/>
              </a:defRPr>
            </a:lvl1pPr>
          </a:lstStyle>
          <a:p>
            <a:r>
              <a:rPr lang="zh-CN" altLang="en-US" b="1" dirty="0"/>
              <a:t>植树造林通过影响水循环的哪些环节来治理水土流失的？</a:t>
            </a:r>
            <a:endParaRPr lang="zh-CN" altLang="en-US" b="1" dirty="0"/>
          </a:p>
        </p:txBody>
      </p:sp>
      <p:sp>
        <p:nvSpPr>
          <p:cNvPr id="10" name="矩形: 圆角 9"/>
          <p:cNvSpPr/>
          <p:nvPr/>
        </p:nvSpPr>
        <p:spPr>
          <a:xfrm>
            <a:off x="7600748" y="2720740"/>
            <a:ext cx="1262302" cy="38783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1"/>
          <a:lstStyle/>
          <a:p>
            <a:pPr algn="ctr"/>
            <a:r>
              <a:rPr lang="zh-CN" altLang="en-US" sz="2400" dirty="0">
                <a:latin typeface="阿里妈妈数黑体" pitchFamily="2" charset="-122"/>
                <a:ea typeface="阿里妈妈数黑体" pitchFamily="2" charset="-122"/>
              </a:rPr>
              <a:t>思 考</a:t>
            </a:r>
            <a:endParaRPr lang="zh-CN" altLang="en-US" sz="2400" dirty="0">
              <a:latin typeface="阿里妈妈数黑体" pitchFamily="2" charset="-122"/>
              <a:ea typeface="阿里妈妈数黑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bldLvl="0" animBg="1"/>
      <p:bldP spid="8" grpId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0" y="0"/>
            <a:ext cx="7136780" cy="6872770"/>
            <a:chOff x="0" y="572763"/>
            <a:chExt cx="7136780" cy="6300007"/>
          </a:xfrm>
        </p:grpSpPr>
        <p:pic>
          <p:nvPicPr>
            <p:cNvPr id="4" name="图片 3" descr="森林里的风景&#10;&#10;描述已自动生成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09" r="39784" b="-174"/>
            <a:stretch>
              <a:fillRect/>
            </a:stretch>
          </p:blipFill>
          <p:spPr>
            <a:xfrm flipH="1">
              <a:off x="0" y="572763"/>
              <a:ext cx="7136780" cy="6300007"/>
            </a:xfrm>
            <a:prstGeom prst="rect">
              <a:avLst/>
            </a:prstGeom>
          </p:spPr>
        </p:pic>
        <p:pic>
          <p:nvPicPr>
            <p:cNvPr id="21" name="图片 20" descr="森林里的风景&#10;&#10;描述已自动生成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25" t="93076" r="73288" b="-175"/>
            <a:stretch>
              <a:fillRect/>
            </a:stretch>
          </p:blipFill>
          <p:spPr>
            <a:xfrm flipH="1">
              <a:off x="5443445" y="6235700"/>
              <a:ext cx="1693334" cy="598969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2822582" y="387536"/>
            <a:ext cx="1491615" cy="523220"/>
          </a:xfrm>
          <a:prstGeom prst="rect">
            <a:avLst/>
          </a:prstGeom>
          <a:solidFill>
            <a:srgbClr val="C77113">
              <a:alpha val="77000"/>
            </a:srgbClr>
          </a:solidFill>
          <a:ln>
            <a:solidFill>
              <a:srgbClr val="C7711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b="1" dirty="0">
                <a:solidFill>
                  <a:schemeClr val="bg1"/>
                </a:solidFill>
                <a:latin typeface="+mn-ea"/>
                <a:cs typeface="华文楷体" panose="02010600040101010101" charset="-122"/>
              </a:rPr>
              <a:t>树</a:t>
            </a:r>
            <a:r>
              <a:rPr kumimoji="1" lang="en-US" altLang="zh-CN" sz="2800" b="1" dirty="0">
                <a:solidFill>
                  <a:schemeClr val="bg1"/>
                </a:solidFill>
                <a:latin typeface="+mn-ea"/>
                <a:cs typeface="华文楷体" panose="02010600040101010101" charset="-122"/>
              </a:rPr>
              <a:t>  </a:t>
            </a:r>
            <a:r>
              <a:rPr kumimoji="1" lang="zh-CN" altLang="en-US" sz="2800" b="1" dirty="0">
                <a:solidFill>
                  <a:schemeClr val="bg1"/>
                </a:solidFill>
                <a:latin typeface="+mn-ea"/>
                <a:cs typeface="华文楷体" panose="02010600040101010101" charset="-122"/>
              </a:rPr>
              <a:t>冠</a:t>
            </a:r>
            <a:endParaRPr kumimoji="1" lang="zh-CN" altLang="en-US" sz="2800" b="1" dirty="0">
              <a:solidFill>
                <a:schemeClr val="bg1"/>
              </a:solidFill>
              <a:latin typeface="+mn-ea"/>
              <a:cs typeface="华文楷体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17800" y="5278966"/>
            <a:ext cx="1701179" cy="523220"/>
          </a:xfrm>
          <a:prstGeom prst="rect">
            <a:avLst/>
          </a:prstGeom>
          <a:solidFill>
            <a:srgbClr val="C77113">
              <a:alpha val="77000"/>
            </a:srgbClr>
          </a:solidFill>
          <a:ln>
            <a:solidFill>
              <a:srgbClr val="C77113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kumimoji="1" sz="2800" b="1">
                <a:solidFill>
                  <a:schemeClr val="bg1"/>
                </a:solidFill>
                <a:latin typeface="+mn-ea"/>
                <a:cs typeface="华文楷体" panose="02010600040101010101" charset="-122"/>
              </a:defRPr>
            </a:lvl1pPr>
          </a:lstStyle>
          <a:p>
            <a:r>
              <a:rPr lang="zh-CN" altLang="en-US" dirty="0"/>
              <a:t>根</a:t>
            </a:r>
            <a:r>
              <a:rPr lang="en-US" altLang="zh-CN" dirty="0"/>
              <a:t>  </a:t>
            </a:r>
            <a:r>
              <a:rPr lang="zh-CN" altLang="en-US" dirty="0"/>
              <a:t>系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2717799" y="3923077"/>
            <a:ext cx="1701180" cy="523220"/>
          </a:xfrm>
          <a:prstGeom prst="rect">
            <a:avLst/>
          </a:prstGeom>
          <a:solidFill>
            <a:srgbClr val="C77113">
              <a:alpha val="77000"/>
            </a:srgbClr>
          </a:solidFill>
          <a:ln>
            <a:solidFill>
              <a:srgbClr val="C7711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b="1" dirty="0">
                <a:solidFill>
                  <a:schemeClr val="bg1"/>
                </a:solidFill>
                <a:latin typeface="+mn-ea"/>
                <a:cs typeface="华文楷体" panose="02010600040101010101" charset="-122"/>
              </a:rPr>
              <a:t>枯枝落叶</a:t>
            </a:r>
            <a:endParaRPr kumimoji="1" lang="zh-CN" altLang="en-US" sz="2800" b="1" dirty="0">
              <a:solidFill>
                <a:schemeClr val="bg1"/>
              </a:solidFill>
              <a:latin typeface="+mn-ea"/>
              <a:cs typeface="华文楷体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499362" y="1874876"/>
            <a:ext cx="5029200" cy="109363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kumimoji="1" sz="2000" b="1">
                <a:latin typeface="微软雅黑" panose="020B0503020204020204" charset="-122"/>
                <a:ea typeface="微软雅黑" panose="020B0503020204020204" charset="-122"/>
                <a:cs typeface="华文楷体" panose="02010600040101010101" charset="-122"/>
              </a:defRPr>
            </a:lvl1pPr>
          </a:lstStyle>
          <a:p>
            <a:r>
              <a:rPr lang="zh-CN" altLang="en-US" sz="3200" dirty="0">
                <a:solidFill>
                  <a:srgbClr val="C77113"/>
                </a:solidFill>
              </a:rPr>
              <a:t>讨论：</a:t>
            </a:r>
            <a:endParaRPr lang="en-US" altLang="zh-CN" sz="3200" dirty="0">
              <a:solidFill>
                <a:srgbClr val="C77113"/>
              </a:solidFill>
            </a:endParaRPr>
          </a:p>
          <a:p>
            <a:r>
              <a:rPr lang="zh-CN" altLang="en-US" dirty="0"/>
              <a:t>植被对水循环的哪些环节产生影响？</a:t>
            </a:r>
            <a:endParaRPr lang="zh-CN" altLang="en-US" dirty="0"/>
          </a:p>
        </p:txBody>
      </p:sp>
      <p:grpSp>
        <p:nvGrpSpPr>
          <p:cNvPr id="27" name="组合 26"/>
          <p:cNvGrpSpPr/>
          <p:nvPr/>
        </p:nvGrpSpPr>
        <p:grpSpPr>
          <a:xfrm>
            <a:off x="4314197" y="295969"/>
            <a:ext cx="7560303" cy="1291590"/>
            <a:chOff x="4314197" y="295969"/>
            <a:chExt cx="7560303" cy="1291590"/>
          </a:xfrm>
        </p:grpSpPr>
        <p:cxnSp>
          <p:nvCxnSpPr>
            <p:cNvPr id="12" name="直接箭头连接符 11"/>
            <p:cNvCxnSpPr/>
            <p:nvPr/>
          </p:nvCxnSpPr>
          <p:spPr>
            <a:xfrm>
              <a:off x="4418978" y="649146"/>
              <a:ext cx="2975603" cy="0"/>
            </a:xfrm>
            <a:prstGeom prst="straightConnector1">
              <a:avLst/>
            </a:prstGeom>
            <a:ln w="25400">
              <a:solidFill>
                <a:srgbClr val="C77113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10"/>
            <p:cNvCxnSpPr>
              <a:stCxn id="5" idx="3"/>
            </p:cNvCxnSpPr>
            <p:nvPr/>
          </p:nvCxnSpPr>
          <p:spPr>
            <a:xfrm>
              <a:off x="4314197" y="649146"/>
              <a:ext cx="2822583" cy="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/>
          </p:nvSpPr>
          <p:spPr>
            <a:xfrm>
              <a:off x="7499362" y="295969"/>
              <a:ext cx="4375138" cy="129159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kumimoji="1" sz="2000" b="1">
                  <a:latin typeface="微软雅黑" panose="020B0503020204020204" charset="-122"/>
                  <a:ea typeface="微软雅黑" panose="020B0503020204020204" charset="-122"/>
                  <a:cs typeface="华文楷体" panose="02010600040101010101" charset="-122"/>
                </a:defRPr>
              </a:lvl1pPr>
            </a:lstStyle>
            <a:p>
              <a:r>
                <a:rPr lang="zh-CN" altLang="en-US" b="0" dirty="0"/>
                <a:t>截流水分（林冠截流），减小雨速，降低雨水对土壤的侵蚀；</a:t>
              </a:r>
              <a:endParaRPr lang="zh-CN" altLang="en-US" b="0" dirty="0"/>
            </a:p>
            <a:p>
              <a:r>
                <a:rPr lang="zh-CN" altLang="en-US" b="0" dirty="0">
                  <a:solidFill>
                    <a:srgbClr val="C77113"/>
                  </a:solidFill>
                </a:rPr>
                <a:t>蒸腾</a:t>
              </a:r>
              <a:r>
                <a:rPr lang="zh-CN" altLang="en-US" b="0" dirty="0"/>
                <a:t>作用</a:t>
              </a:r>
              <a:endParaRPr lang="zh-CN" altLang="en-US" b="0" dirty="0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418978" y="3333655"/>
            <a:ext cx="7455522" cy="1653786"/>
            <a:chOff x="4418978" y="3865352"/>
            <a:chExt cx="7455522" cy="1653786"/>
          </a:xfrm>
        </p:grpSpPr>
        <p:cxnSp>
          <p:nvCxnSpPr>
            <p:cNvPr id="15" name="直接箭头连接符 14"/>
            <p:cNvCxnSpPr/>
            <p:nvPr/>
          </p:nvCxnSpPr>
          <p:spPr>
            <a:xfrm>
              <a:off x="5740400" y="4703034"/>
              <a:ext cx="1654181" cy="0"/>
            </a:xfrm>
            <a:prstGeom prst="straightConnector1">
              <a:avLst/>
            </a:prstGeom>
            <a:ln w="25400">
              <a:solidFill>
                <a:srgbClr val="C77113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箭头连接符 15"/>
            <p:cNvCxnSpPr/>
            <p:nvPr/>
          </p:nvCxnSpPr>
          <p:spPr>
            <a:xfrm>
              <a:off x="4418978" y="4703034"/>
              <a:ext cx="2717802" cy="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/>
          </p:nvSpPr>
          <p:spPr>
            <a:xfrm>
              <a:off x="7499362" y="3865352"/>
              <a:ext cx="4375138" cy="16537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kumimoji="1" sz="2000" b="1">
                  <a:latin typeface="微软雅黑" panose="020B0503020204020204" charset="-122"/>
                  <a:ea typeface="微软雅黑" panose="020B0503020204020204" charset="-122"/>
                  <a:cs typeface="华文楷体" panose="02010600040101010101" charset="-122"/>
                </a:defRPr>
              </a:lvl1pPr>
            </a:lstStyle>
            <a:p>
              <a:r>
                <a:rPr lang="zh-CN" altLang="en-US" b="0" dirty="0"/>
                <a:t>强烈吸收水分，减少雨水对地表土壤的侵蚀。雨水</a:t>
              </a:r>
              <a:r>
                <a:rPr lang="zh-CN" altLang="en-US" b="0" dirty="0">
                  <a:solidFill>
                    <a:srgbClr val="C77113"/>
                  </a:solidFill>
                </a:rPr>
                <a:t>下渗</a:t>
              </a:r>
              <a:r>
                <a:rPr lang="zh-CN" altLang="en-US" b="0" dirty="0"/>
                <a:t>量增多，</a:t>
              </a:r>
              <a:r>
                <a:rPr lang="zh-CN" altLang="en-US" b="0" dirty="0">
                  <a:solidFill>
                    <a:srgbClr val="C77113"/>
                  </a:solidFill>
                </a:rPr>
                <a:t>地下径流</a:t>
              </a:r>
              <a:r>
                <a:rPr lang="zh-CN" altLang="en-US" b="0" dirty="0"/>
                <a:t>增多，</a:t>
              </a:r>
              <a:r>
                <a:rPr lang="zh-CN" altLang="en-US" b="0" dirty="0">
                  <a:solidFill>
                    <a:srgbClr val="C77113"/>
                  </a:solidFill>
                </a:rPr>
                <a:t>地表径流</a:t>
              </a:r>
              <a:r>
                <a:rPr lang="zh-CN" altLang="en-US" b="0" dirty="0"/>
                <a:t>减少，洪峰水量减少，河流含沙量减少。</a:t>
              </a:r>
              <a:endParaRPr lang="zh-CN" altLang="en-US" b="0" dirty="0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418978" y="5089290"/>
            <a:ext cx="7455522" cy="891540"/>
            <a:chOff x="4418978" y="5681617"/>
            <a:chExt cx="7455522" cy="891540"/>
          </a:xfrm>
        </p:grpSpPr>
        <p:cxnSp>
          <p:nvCxnSpPr>
            <p:cNvPr id="23" name="直接箭头连接符 22"/>
            <p:cNvCxnSpPr/>
            <p:nvPr/>
          </p:nvCxnSpPr>
          <p:spPr>
            <a:xfrm>
              <a:off x="5740400" y="6108401"/>
              <a:ext cx="1654181" cy="0"/>
            </a:xfrm>
            <a:prstGeom prst="straightConnector1">
              <a:avLst/>
            </a:prstGeom>
            <a:ln w="25400">
              <a:solidFill>
                <a:srgbClr val="C77113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箭头连接符 23"/>
            <p:cNvCxnSpPr/>
            <p:nvPr/>
          </p:nvCxnSpPr>
          <p:spPr>
            <a:xfrm>
              <a:off x="4418978" y="6108401"/>
              <a:ext cx="2717802" cy="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文本框 24"/>
            <p:cNvSpPr txBox="1"/>
            <p:nvPr/>
          </p:nvSpPr>
          <p:spPr>
            <a:xfrm>
              <a:off x="7499362" y="5681617"/>
              <a:ext cx="4375138" cy="89154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kumimoji="1" sz="2000" b="0">
                  <a:latin typeface="微软雅黑" panose="020B0503020204020204" charset="-122"/>
                  <a:ea typeface="微软雅黑" panose="020B0503020204020204" charset="-122"/>
                  <a:cs typeface="华文楷体" panose="02010600040101010101" charset="-122"/>
                </a:defRPr>
              </a:lvl1pPr>
            </a:lstStyle>
            <a:p>
              <a:r>
                <a:rPr lang="zh-CN" altLang="en-US" dirty="0"/>
                <a:t>可以固持土壤，避免土壤流失。根系增大土壤孔隙，增加</a:t>
              </a:r>
              <a:r>
                <a:rPr lang="zh-CN" altLang="en-US" dirty="0">
                  <a:solidFill>
                    <a:srgbClr val="C77113"/>
                  </a:solidFill>
                </a:rPr>
                <a:t>下渗</a:t>
              </a:r>
              <a:r>
                <a:rPr lang="zh-CN" altLang="en-US" dirty="0"/>
                <a:t>量，</a:t>
              </a:r>
              <a:endParaRPr lang="zh-CN" altLang="en-US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9" grpId="0" bldLvl="0"/>
      <p:bldP spid="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0" b="1138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6604000" y="4114800"/>
            <a:ext cx="2552700" cy="907881"/>
            <a:chOff x="6604000" y="4241800"/>
            <a:chExt cx="2552700" cy="907881"/>
          </a:xfrm>
        </p:grpSpPr>
        <p:sp>
          <p:nvSpPr>
            <p:cNvPr id="7" name="文本框 6"/>
            <p:cNvSpPr txBox="1"/>
            <p:nvPr/>
          </p:nvSpPr>
          <p:spPr>
            <a:xfrm>
              <a:off x="6604000" y="4241800"/>
              <a:ext cx="25527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400" b="1" dirty="0"/>
                <a:t>打坝淤地（沟谷）</a:t>
              </a:r>
              <a:endParaRPr kumimoji="1" lang="zh-CN" altLang="en-US" sz="2400" b="1" dirty="0"/>
            </a:p>
          </p:txBody>
        </p:sp>
        <p:sp>
          <p:nvSpPr>
            <p:cNvPr id="8" name="等腰三角形 7"/>
            <p:cNvSpPr/>
            <p:nvPr/>
          </p:nvSpPr>
          <p:spPr>
            <a:xfrm rot="10800000">
              <a:off x="7753350" y="4703465"/>
              <a:ext cx="254000" cy="44621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419600" y="1702767"/>
            <a:ext cx="2552700" cy="907881"/>
            <a:chOff x="6604000" y="4241800"/>
            <a:chExt cx="2552700" cy="907881"/>
          </a:xfrm>
        </p:grpSpPr>
        <p:sp>
          <p:nvSpPr>
            <p:cNvPr id="11" name="文本框 10"/>
            <p:cNvSpPr txBox="1"/>
            <p:nvPr/>
          </p:nvSpPr>
          <p:spPr>
            <a:xfrm>
              <a:off x="6604000" y="4241800"/>
              <a:ext cx="25527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400" b="1" dirty="0"/>
                <a:t>植树造林（陡坡）</a:t>
              </a:r>
              <a:endParaRPr kumimoji="1" lang="zh-CN" altLang="en-US" sz="2400" b="1" dirty="0"/>
            </a:p>
          </p:txBody>
        </p:sp>
        <p:sp>
          <p:nvSpPr>
            <p:cNvPr id="12" name="等腰三角形 11"/>
            <p:cNvSpPr/>
            <p:nvPr/>
          </p:nvSpPr>
          <p:spPr>
            <a:xfrm rot="10800000">
              <a:off x="7753350" y="4703465"/>
              <a:ext cx="254000" cy="44621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52400" y="3195186"/>
            <a:ext cx="2552700" cy="907881"/>
            <a:chOff x="6604000" y="4241800"/>
            <a:chExt cx="2552700" cy="907881"/>
          </a:xfrm>
        </p:grpSpPr>
        <p:sp>
          <p:nvSpPr>
            <p:cNvPr id="14" name="文本框 13"/>
            <p:cNvSpPr txBox="1"/>
            <p:nvPr/>
          </p:nvSpPr>
          <p:spPr>
            <a:xfrm>
              <a:off x="6604000" y="4241800"/>
              <a:ext cx="25527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400" b="1" dirty="0"/>
                <a:t>修筑梯田（缓坡）</a:t>
              </a:r>
              <a:endParaRPr kumimoji="1" lang="zh-CN" altLang="en-US" sz="2400" b="1" dirty="0"/>
            </a:p>
          </p:txBody>
        </p:sp>
        <p:sp>
          <p:nvSpPr>
            <p:cNvPr id="15" name="等腰三角形 14"/>
            <p:cNvSpPr/>
            <p:nvPr/>
          </p:nvSpPr>
          <p:spPr>
            <a:xfrm rot="10800000">
              <a:off x="7753350" y="4703465"/>
              <a:ext cx="254000" cy="44621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444500" y="5346917"/>
            <a:ext cx="3184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CN" altLang="en-US" sz="2800" b="1" dirty="0">
                <a:solidFill>
                  <a:schemeClr val="bg1"/>
                </a:solidFill>
                <a:latin typeface="+mn-ea"/>
              </a:rPr>
              <a:t>影响水循环的环节</a:t>
            </a:r>
            <a:endParaRPr kumimoji="1" lang="zh-CN" altLang="en-US" sz="2800" b="1" dirty="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山上有瀑布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66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-1"/>
            <a:ext cx="12192000" cy="2679701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95300" y="505132"/>
            <a:ext cx="11696700" cy="525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zh-CN" altLang="en-US" sz="2400" b="1" dirty="0">
                <a:solidFill>
                  <a:srgbClr val="5C5519"/>
                </a:solidFill>
              </a:rPr>
              <a:t>经过数十年的治理，黄河水清了，水土流失问题得到了缓解，洪涝灾害变少了。</a:t>
            </a:r>
            <a:endParaRPr kumimoji="1" lang="en-US" altLang="zh-CN" sz="2400" b="1" dirty="0">
              <a:solidFill>
                <a:srgbClr val="5C5519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055100" y="1097554"/>
            <a:ext cx="27735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rgbClr val="333333"/>
                </a:solidFill>
                <a:latin typeface="Helvetica Neue For Number"/>
              </a:rPr>
              <a:t>图为</a:t>
            </a:r>
            <a:r>
              <a:rPr lang="zh-CN" altLang="en-US" sz="1600" b="0" i="0" dirty="0">
                <a:solidFill>
                  <a:srgbClr val="333333"/>
                </a:solidFill>
                <a:effectLst/>
                <a:latin typeface="Helvetica Neue For Number"/>
              </a:rPr>
              <a:t>龙羊峡水库大坝泄洪</a:t>
            </a:r>
            <a:endParaRPr lang="zh-CN" alt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认识砂田影响的水循环环节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403860" y="1011555"/>
            <a:ext cx="7211695" cy="1691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宁夏中部气候干旱，人们在耕作土壤表面铺设厚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10-15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厘米的砂石覆盖层，发展农作物种植，这就是砂田，砂田作物的产量较高，品质较好。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30000"/>
              </a:lnSpc>
              <a:defRPr/>
            </a:pP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分析砂石覆盖层对水的下渗的影响。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 descr="地上的草&#10;&#10;描述已自动生成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8"/>
          <a:stretch>
            <a:fillRect/>
          </a:stretch>
        </p:blipFill>
        <p:spPr>
          <a:xfrm>
            <a:off x="7739256" y="1130301"/>
            <a:ext cx="3779644" cy="250190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673100" y="2920980"/>
            <a:ext cx="6943042" cy="853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n"/>
            </a:pPr>
            <a:r>
              <a:rPr lang="zh-CN" altLang="en-US" sz="2000" dirty="0">
                <a:solidFill>
                  <a:schemeClr val="accent1"/>
                </a:solidFill>
                <a:latin typeface="+mn-ea"/>
              </a:rPr>
              <a:t>与裸田相比，砂石覆盖层增加地表粗糙度，减少地表径流，结构空隙大、利于水分下渗。</a:t>
            </a:r>
            <a:endParaRPr lang="en-US" altLang="zh-CN" sz="20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60399" y="3772296"/>
            <a:ext cx="6828421" cy="853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buFont typeface="+mj-lt"/>
              <a:buAutoNum type="arabicPeriod" startAt="2"/>
              <a:defRPr/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读图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</a:rPr>
              <a:t>3.2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，比较砂田和裸田蒸发量的差异，说明砂石覆盖层对蒸发的影响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文本框 2"/>
          <p:cNvSpPr/>
          <p:nvPr>
            <p:custDataLst>
              <p:tags r:id="rId2"/>
            </p:custDataLst>
          </p:nvPr>
        </p:nvSpPr>
        <p:spPr>
          <a:xfrm>
            <a:off x="660398" y="4634310"/>
            <a:ext cx="6955741" cy="12536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32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8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24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n"/>
            </a:pPr>
            <a:r>
              <a:rPr lang="zh-CN" altLang="en-US" sz="2000" dirty="0">
                <a:solidFill>
                  <a:schemeClr val="accent1"/>
                </a:solidFill>
                <a:latin typeface="+mn-ea"/>
              </a:rPr>
              <a:t>差异：砂田与裸田的蒸发量随季节变化的趋势较为相似。但无论何时，砂田的蒸发量总是小于裸田的蒸发量。</a:t>
            </a:r>
            <a:endParaRPr lang="zh-CN" altLang="en-US" sz="2000" dirty="0">
              <a:solidFill>
                <a:schemeClr val="accent1"/>
              </a:solidFill>
              <a:latin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n"/>
            </a:pPr>
            <a:r>
              <a:rPr lang="zh-CN" altLang="en-US" sz="2000" dirty="0">
                <a:solidFill>
                  <a:schemeClr val="accent1"/>
                </a:solidFill>
                <a:latin typeface="+mn-ea"/>
              </a:rPr>
              <a:t>影响：说明砂石覆盖层可以阻隔阳光，减少蒸发量</a:t>
            </a:r>
            <a:endParaRPr lang="zh-CN" altLang="en-US" sz="2000" dirty="0">
              <a:solidFill>
                <a:schemeClr val="accent1"/>
              </a:solidFill>
              <a:latin typeface="+mn-ea"/>
            </a:endParaRPr>
          </a:p>
        </p:txBody>
      </p:sp>
      <p:pic>
        <p:nvPicPr>
          <p:cNvPr id="24" name="图片 9" descr="C03_S01_00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7739256" y="3758589"/>
            <a:ext cx="3850193" cy="25019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认识砂田影响的水循环环节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660400" y="1258747"/>
            <a:ext cx="6955742" cy="2053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宁夏中部气候干旱，人们在耕作土壤表面铺设厚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10-15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厘米的砂石覆盖层，发展农作物种植，这就是砂田，砂田作物的产量较高，品质较好。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</a:rPr>
              <a:t>3.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读图3.5，比较4月末砂田和裸田土壤含水量，归纳砂田影响的水循环及其作用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 descr="地上的草&#10;&#10;描述已自动生成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8"/>
          <a:stretch>
            <a:fillRect/>
          </a:stretch>
        </p:blipFill>
        <p:spPr>
          <a:xfrm>
            <a:off x="7739256" y="1130301"/>
            <a:ext cx="3779644" cy="250190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673100" y="3321090"/>
            <a:ext cx="6943042" cy="1253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n"/>
            </a:pPr>
            <a:r>
              <a:rPr lang="zh-CN" altLang="en-US" sz="2000" dirty="0">
                <a:solidFill>
                  <a:schemeClr val="accent1"/>
                </a:solidFill>
                <a:latin typeface="+mn-ea"/>
              </a:rPr>
              <a:t>砂石会影响水循环的下渗、蒸发和径流环节，可以起到透水、保湿、减少水分蒸发、增加昼夜温差等作用。</a:t>
            </a:r>
            <a:endParaRPr lang="zh-CN" altLang="en-US" sz="2000" dirty="0">
              <a:solidFill>
                <a:schemeClr val="accent1"/>
              </a:solidFill>
              <a:latin typeface="+mn-ea"/>
            </a:endParaRPr>
          </a:p>
          <a:p>
            <a:pPr marL="342900" lvl="0" indent="-342900"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n"/>
            </a:pPr>
            <a:endParaRPr lang="en-US" altLang="zh-CN" sz="2000" dirty="0">
              <a:solidFill>
                <a:schemeClr val="accent1"/>
              </a:solidFill>
              <a:latin typeface="+mn-ea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7492435" y="3765551"/>
            <a:ext cx="4140122" cy="2501900"/>
            <a:chOff x="7492435" y="3765551"/>
            <a:chExt cx="4140122" cy="2501900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2" cstate="print"/>
            <a:srcRect r="13680"/>
            <a:stretch>
              <a:fillRect/>
            </a:stretch>
          </p:blipFill>
          <p:spPr>
            <a:xfrm>
              <a:off x="7492435" y="3765551"/>
              <a:ext cx="4140122" cy="2501900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2" cstate="print"/>
            <a:srcRect l="83142" b="73747"/>
            <a:stretch>
              <a:fillRect/>
            </a:stretch>
          </p:blipFill>
          <p:spPr>
            <a:xfrm>
              <a:off x="10824029" y="3765551"/>
              <a:ext cx="808528" cy="65681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58408" y="1393005"/>
            <a:ext cx="11075184" cy="484269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0" y="1803650"/>
            <a:ext cx="12192654" cy="5575211"/>
            <a:chOff x="0" y="1803650"/>
            <a:chExt cx="12192654" cy="5575211"/>
          </a:xfrm>
        </p:grpSpPr>
        <p:grpSp>
          <p:nvGrpSpPr>
            <p:cNvPr id="23" name="组合 22"/>
            <p:cNvGrpSpPr/>
            <p:nvPr/>
          </p:nvGrpSpPr>
          <p:grpSpPr>
            <a:xfrm>
              <a:off x="0" y="1803650"/>
              <a:ext cx="12192654" cy="5575211"/>
              <a:chOff x="0" y="1803650"/>
              <a:chExt cx="12192654" cy="5575211"/>
            </a:xfrm>
          </p:grpSpPr>
          <p:grpSp>
            <p:nvGrpSpPr>
              <p:cNvPr id="24" name="组合 23"/>
              <p:cNvGrpSpPr/>
              <p:nvPr/>
            </p:nvGrpSpPr>
            <p:grpSpPr>
              <a:xfrm>
                <a:off x="0" y="1803650"/>
                <a:ext cx="12192000" cy="5575211"/>
                <a:chOff x="0" y="1282789"/>
                <a:chExt cx="12192000" cy="5575211"/>
              </a:xfrm>
            </p:grpSpPr>
            <p:sp>
              <p:nvSpPr>
                <p:cNvPr id="26" name="矩形 25"/>
                <p:cNvSpPr/>
                <p:nvPr/>
              </p:nvSpPr>
              <p:spPr>
                <a:xfrm>
                  <a:off x="0" y="4328932"/>
                  <a:ext cx="12192000" cy="252906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27" name="图片 26" descr="图片包含 室内, 桌子, 蛋糕, 食物&#10;&#10;描述已自动生成"/>
                <p:cNvPicPr>
                  <a:picLocks noChangeAspect="1"/>
                </p:cNvPicPr>
                <p:nvPr/>
              </p:nvPicPr>
              <p:blipFill>
                <a:blip r:embed="rId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1282789"/>
                  <a:ext cx="12192000" cy="4292422"/>
                </a:xfrm>
                <a:prstGeom prst="rect">
                  <a:avLst/>
                </a:prstGeom>
              </p:spPr>
            </p:pic>
          </p:grpSp>
          <p:pic>
            <p:nvPicPr>
              <p:cNvPr id="25" name="图片 24" descr="陆地水体及其相互关系"/>
              <p:cNvPicPr>
                <a:picLocks noChangeAspect="1"/>
              </p:cNvPicPr>
              <p:nvPr/>
            </p:nvPicPr>
            <p:blipFill rotWithShape="1">
              <a:blip r:embed="rId2"/>
              <a:srcRect l="747" t="87994" r="1846" b="1683"/>
              <a:stretch>
                <a:fillRect/>
              </a:stretch>
            </p:blipFill>
            <p:spPr>
              <a:xfrm>
                <a:off x="0" y="5626249"/>
                <a:ext cx="12192654" cy="1258487"/>
              </a:xfrm>
              <a:custGeom>
                <a:avLst/>
                <a:gdLst>
                  <a:gd name="connsiteX0" fmla="*/ 0 w 12192654"/>
                  <a:gd name="connsiteY0" fmla="*/ 0 h 769073"/>
                  <a:gd name="connsiteX1" fmla="*/ 12192654 w 12192654"/>
                  <a:gd name="connsiteY1" fmla="*/ 0 h 769073"/>
                  <a:gd name="connsiteX2" fmla="*/ 12192654 w 12192654"/>
                  <a:gd name="connsiteY2" fmla="*/ 769073 h 769073"/>
                  <a:gd name="connsiteX3" fmla="*/ 0 w 12192654"/>
                  <a:gd name="connsiteY3" fmla="*/ 769073 h 769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92654" h="769073">
                    <a:moveTo>
                      <a:pt x="0" y="0"/>
                    </a:moveTo>
                    <a:lnTo>
                      <a:pt x="12192654" y="0"/>
                    </a:lnTo>
                    <a:lnTo>
                      <a:pt x="12192654" y="769073"/>
                    </a:lnTo>
                    <a:lnTo>
                      <a:pt x="0" y="769073"/>
                    </a:lnTo>
                    <a:close/>
                  </a:path>
                </a:pathLst>
              </a:custGeom>
            </p:spPr>
          </p:pic>
        </p:grpSp>
        <p:grpSp>
          <p:nvGrpSpPr>
            <p:cNvPr id="6" name="组合 5"/>
            <p:cNvGrpSpPr/>
            <p:nvPr/>
          </p:nvGrpSpPr>
          <p:grpSpPr>
            <a:xfrm>
              <a:off x="1498957" y="2540016"/>
              <a:ext cx="1233859" cy="664998"/>
              <a:chOff x="-405114" y="2419109"/>
              <a:chExt cx="1233859" cy="664998"/>
            </a:xfrm>
          </p:grpSpPr>
          <p:cxnSp>
            <p:nvCxnSpPr>
              <p:cNvPr id="4" name="直接连接符 3"/>
              <p:cNvCxnSpPr/>
              <p:nvPr/>
            </p:nvCxnSpPr>
            <p:spPr>
              <a:xfrm flipH="1">
                <a:off x="-405114" y="2419109"/>
                <a:ext cx="404460" cy="664998"/>
              </a:xfrm>
              <a:prstGeom prst="line">
                <a:avLst/>
              </a:prstGeom>
              <a:ln w="12700">
                <a:solidFill>
                  <a:schemeClr val="accent1">
                    <a:lumMod val="60000"/>
                    <a:lumOff val="4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 flipH="1">
                <a:off x="-266538" y="2419109"/>
                <a:ext cx="404460" cy="664998"/>
              </a:xfrm>
              <a:prstGeom prst="line">
                <a:avLst/>
              </a:prstGeom>
              <a:ln w="12700">
                <a:solidFill>
                  <a:schemeClr val="accent1">
                    <a:lumMod val="60000"/>
                    <a:lumOff val="4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 flipH="1">
                <a:off x="-99909" y="2419109"/>
                <a:ext cx="404460" cy="664998"/>
              </a:xfrm>
              <a:prstGeom prst="line">
                <a:avLst/>
              </a:prstGeom>
              <a:ln w="12700">
                <a:solidFill>
                  <a:schemeClr val="accent1">
                    <a:lumMod val="60000"/>
                    <a:lumOff val="4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 flipH="1">
                <a:off x="63654" y="2419109"/>
                <a:ext cx="404460" cy="664998"/>
              </a:xfrm>
              <a:prstGeom prst="line">
                <a:avLst/>
              </a:prstGeom>
              <a:ln w="12700">
                <a:solidFill>
                  <a:schemeClr val="accent1">
                    <a:lumMod val="60000"/>
                    <a:lumOff val="4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 flipH="1">
                <a:off x="237831" y="2419109"/>
                <a:ext cx="404460" cy="664998"/>
              </a:xfrm>
              <a:prstGeom prst="line">
                <a:avLst/>
              </a:prstGeom>
              <a:ln w="12700">
                <a:solidFill>
                  <a:schemeClr val="accent1">
                    <a:lumMod val="60000"/>
                    <a:lumOff val="4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 flipH="1">
                <a:off x="424285" y="2419109"/>
                <a:ext cx="404460" cy="664998"/>
              </a:xfrm>
              <a:prstGeom prst="line">
                <a:avLst/>
              </a:prstGeom>
              <a:ln w="12700">
                <a:solidFill>
                  <a:schemeClr val="accent1">
                    <a:lumMod val="60000"/>
                    <a:lumOff val="4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" name="文本框 7"/>
          <p:cNvSpPr txBox="1"/>
          <p:nvPr/>
        </p:nvSpPr>
        <p:spPr>
          <a:xfrm>
            <a:off x="2208530" y="1052195"/>
            <a:ext cx="48437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/>
              <a:t>问题</a:t>
            </a:r>
            <a:r>
              <a:rPr kumimoji="1" lang="en-US" altLang="zh-CN" sz="2000" b="1" dirty="0"/>
              <a:t>1</a:t>
            </a:r>
            <a:r>
              <a:rPr kumimoji="1" lang="zh-CN" altLang="en-US" sz="2000" b="1" dirty="0"/>
              <a:t>：据图回答黄河水有哪些补给来源</a:t>
            </a:r>
            <a:endParaRPr kumimoji="1" lang="zh-CN" altLang="en-US" sz="2000" b="1" dirty="0"/>
          </a:p>
        </p:txBody>
      </p:sp>
      <p:sp>
        <p:nvSpPr>
          <p:cNvPr id="14" name="文本框 13"/>
          <p:cNvSpPr txBox="1"/>
          <p:nvPr/>
        </p:nvSpPr>
        <p:spPr>
          <a:xfrm>
            <a:off x="6886575" y="512445"/>
            <a:ext cx="567626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kumimoji="1" lang="zh-CN" altLang="en-US" sz="2000" dirty="0">
                <a:solidFill>
                  <a:schemeClr val="accent1"/>
                </a:solidFill>
              </a:rPr>
              <a:t>源头：主要有高山冰雪融水</a:t>
            </a:r>
            <a:endParaRPr kumimoji="1" lang="en-US" altLang="zh-CN" sz="2000" dirty="0">
              <a:solidFill>
                <a:schemeClr val="accent1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kumimoji="1" lang="zh-CN" altLang="en-US" sz="2000" dirty="0">
                <a:solidFill>
                  <a:schemeClr val="accent1"/>
                </a:solidFill>
              </a:rPr>
              <a:t>流程中：有大气降水、湖泊水、地下水等</a:t>
            </a:r>
            <a:endParaRPr kumimoji="1" lang="zh-CN" altLang="en-US" sz="2000" dirty="0">
              <a:solidFill>
                <a:schemeClr val="accent1"/>
              </a:solidFill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8500532" y="1120352"/>
            <a:ext cx="1256030" cy="838472"/>
            <a:chOff x="7688367" y="2142067"/>
            <a:chExt cx="1256030" cy="838472"/>
          </a:xfrm>
        </p:grpSpPr>
        <p:sp>
          <p:nvSpPr>
            <p:cNvPr id="15" name="矩形 14"/>
            <p:cNvSpPr/>
            <p:nvPr/>
          </p:nvSpPr>
          <p:spPr>
            <a:xfrm>
              <a:off x="7789332" y="2142067"/>
              <a:ext cx="1054101" cy="406975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688367" y="2581759"/>
              <a:ext cx="1256030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000" dirty="0"/>
                <a:t>主要</a:t>
              </a:r>
              <a:endParaRPr kumimoji="1" lang="zh-CN" altLang="en-US" sz="2000" dirty="0"/>
            </a:p>
          </p:txBody>
        </p:sp>
      </p:grpSp>
      <p:sp>
        <p:nvSpPr>
          <p:cNvPr id="19" name="文本占位符 18"/>
          <p:cNvSpPr>
            <a:spLocks noGrp="1"/>
          </p:cNvSpPr>
          <p:nvPr>
            <p:ph type="body" sz="quarter" idx="10"/>
          </p:nvPr>
        </p:nvSpPr>
        <p:spPr>
          <a:xfrm>
            <a:off x="893678" y="239928"/>
            <a:ext cx="10625222" cy="460339"/>
          </a:xfrm>
        </p:spPr>
        <p:txBody>
          <a:bodyPr/>
          <a:lstStyle/>
          <a:p>
            <a:r>
              <a:rPr lang="zh-CN" altLang="en-US" dirty="0"/>
              <a:t>水循环的过程及类型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2546350" y="1621790"/>
            <a:ext cx="47618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000" b="1" dirty="0"/>
              <a:t>问题</a:t>
            </a:r>
            <a:r>
              <a:rPr kumimoji="1" lang="en-US" altLang="zh-CN" sz="2000" b="1" dirty="0"/>
              <a:t>2</a:t>
            </a:r>
            <a:r>
              <a:rPr kumimoji="1" lang="zh-CN" altLang="en-US" sz="2000" b="1" dirty="0"/>
              <a:t>：大气中的水汽从何而来？</a:t>
            </a:r>
            <a:endParaRPr kumimoji="1" lang="zh-CN" altLang="en-US" sz="2000" b="1" dirty="0"/>
          </a:p>
        </p:txBody>
      </p:sp>
      <p:sp>
        <p:nvSpPr>
          <p:cNvPr id="2" name="文本框 1"/>
          <p:cNvSpPr txBox="1"/>
          <p:nvPr/>
        </p:nvSpPr>
        <p:spPr>
          <a:xfrm>
            <a:off x="6886575" y="1793875"/>
            <a:ext cx="417449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kumimoji="1" lang="zh-CN" altLang="en-US" sz="2000" dirty="0">
                <a:solidFill>
                  <a:schemeClr val="accent1"/>
                </a:solidFill>
              </a:rPr>
              <a:t>地表蒸发、植物蒸腾、海洋水汽</a:t>
            </a:r>
            <a:endParaRPr kumimoji="1" lang="zh-CN" altLang="en-US" sz="2000" dirty="0">
              <a:solidFill>
                <a:schemeClr val="accent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53055" y="2286635"/>
            <a:ext cx="51835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000" b="1" dirty="0"/>
              <a:t>问题</a:t>
            </a:r>
            <a:r>
              <a:rPr kumimoji="1" lang="en-US" altLang="zh-CN" sz="2000" b="1" dirty="0"/>
              <a:t>3:</a:t>
            </a:r>
            <a:r>
              <a:rPr kumimoji="1" lang="zh-CN" altLang="en-US" sz="2000" b="1" dirty="0"/>
              <a:t>观察黄河的水通过哪些途径汇入海洋？</a:t>
            </a:r>
            <a:endParaRPr kumimoji="1" lang="zh-CN" altLang="en-US" sz="2000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6886258" y="2639060"/>
            <a:ext cx="891349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kumimoji="1" lang="zh-CN" altLang="en-US" sz="2000" dirty="0">
                <a:solidFill>
                  <a:schemeClr val="accent1"/>
                </a:solidFill>
              </a:rPr>
              <a:t>地表径流</a:t>
            </a:r>
            <a:r>
              <a:rPr kumimoji="1" lang="en-US" altLang="zh-CN" sz="2000" dirty="0">
                <a:solidFill>
                  <a:schemeClr val="accent1"/>
                </a:solidFill>
              </a:rPr>
              <a:t>    </a:t>
            </a:r>
            <a:r>
              <a:rPr kumimoji="1" lang="zh-CN" altLang="en-US" sz="2000" dirty="0">
                <a:solidFill>
                  <a:schemeClr val="accent1"/>
                </a:solidFill>
              </a:rPr>
              <a:t>下渗，形成地下径流</a:t>
            </a:r>
            <a:endParaRPr kumimoji="1" lang="zh-CN" altLang="en-US" sz="20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" grpId="0" build="p"/>
      <p:bldP spid="2" grpId="1" build="allAtOnce"/>
      <p:bldP spid="7" grpId="0" build="p"/>
      <p:bldP spid="7" grpId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60400" y="987331"/>
            <a:ext cx="11201400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000" dirty="0"/>
              <a:t>活动：基于以上分析，绘制出水循环示意图，标注各个环节的名称，并说出水循环的过程。</a:t>
            </a:r>
            <a:endParaRPr kumimoji="1" lang="zh-CN" altLang="en-US" sz="2000" dirty="0"/>
          </a:p>
        </p:txBody>
      </p:sp>
      <p:pic>
        <p:nvPicPr>
          <p:cNvPr id="5" name="图片 4"/>
          <p:cNvPicPr/>
          <p:nvPr/>
        </p:nvPicPr>
        <p:blipFill>
          <a:blip r:embed="rId1"/>
          <a:stretch>
            <a:fillRect/>
          </a:stretch>
        </p:blipFill>
        <p:spPr>
          <a:xfrm>
            <a:off x="1882458" y="2109470"/>
            <a:ext cx="8427085" cy="40246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660400" y="1531078"/>
            <a:ext cx="892505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/>
              <a:t>思考：驱动水循环的主要动力有哪些？水循环的过程中联系了哪些圈层？</a:t>
            </a:r>
            <a:endParaRPr kumimoji="1" lang="zh-CN" altLang="en-US" sz="2000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水循环的过程及类型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10"/>
          <p:cNvSpPr/>
          <p:nvPr/>
        </p:nvSpPr>
        <p:spPr>
          <a:xfrm>
            <a:off x="7336971" y="1371600"/>
            <a:ext cx="4188279" cy="4624559"/>
          </a:xfrm>
          <a:prstGeom prst="roundRect">
            <a:avLst>
              <a:gd name="adj" fmla="val 3523"/>
            </a:avLst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/>
        </p:nvSpPr>
        <p:spPr>
          <a:xfrm>
            <a:off x="660400" y="1160463"/>
            <a:ext cx="7400804" cy="4997269"/>
          </a:xfrm>
          <a:prstGeom prst="roundRect">
            <a:avLst>
              <a:gd name="adj" fmla="val 2963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27000" sx="101000" sy="101000" algn="ctr" rotWithShape="0">
              <a:schemeClr val="accent1">
                <a:lumMod val="60000"/>
                <a:lumOff val="4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c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水循环的过程及类型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8073903" y="1456812"/>
            <a:ext cx="3366983" cy="4451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zh-CN" altLang="en-US" sz="2000" dirty="0">
                <a:latin typeface="+mn-ea"/>
              </a:rPr>
              <a:t>水循环过程可以概括为</a:t>
            </a:r>
            <a:endParaRPr lang="en-US" altLang="zh-CN" sz="2000" dirty="0">
              <a:latin typeface="+mn-ea"/>
            </a:endParaRPr>
          </a:p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n"/>
              <a:defRPr/>
            </a:pPr>
            <a:r>
              <a:rPr lang="zh-CN" altLang="en-US" sz="2000" dirty="0">
                <a:latin typeface="+mn-ea"/>
              </a:rPr>
              <a:t>地球上的各种水体，在太阳辐射作用下大量</a:t>
            </a:r>
            <a:r>
              <a:rPr lang="zh-CN" altLang="en-US" sz="2000" b="1" dirty="0">
                <a:solidFill>
                  <a:schemeClr val="accent1"/>
                </a:solidFill>
                <a:latin typeface="+mn-ea"/>
              </a:rPr>
              <a:t>蒸发</a:t>
            </a:r>
            <a:r>
              <a:rPr lang="zh-CN" altLang="en-US" sz="2000" b="1" dirty="0">
                <a:latin typeface="+mn-ea"/>
              </a:rPr>
              <a:t>，</a:t>
            </a:r>
            <a:r>
              <a:rPr lang="zh-CN" altLang="en-US" sz="2000" dirty="0">
                <a:latin typeface="+mn-ea"/>
              </a:rPr>
              <a:t>形成</a:t>
            </a:r>
            <a:r>
              <a:rPr lang="zh-CN" altLang="en-US" sz="2000" b="1" dirty="0">
                <a:solidFill>
                  <a:schemeClr val="accent1"/>
                </a:solidFill>
                <a:latin typeface="+mn-ea"/>
              </a:rPr>
              <a:t>水汽</a:t>
            </a:r>
            <a:r>
              <a:rPr lang="zh-CN" altLang="en-US" sz="2000" b="1" dirty="0">
                <a:latin typeface="+mn-ea"/>
              </a:rPr>
              <a:t>。</a:t>
            </a:r>
            <a:endParaRPr lang="en-US" altLang="zh-CN" sz="2000" b="1" dirty="0">
              <a:latin typeface="+mn-ea"/>
            </a:endParaRPr>
          </a:p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n"/>
              <a:defRPr/>
            </a:pPr>
            <a:r>
              <a:rPr lang="zh-CN" altLang="en-US" sz="2000" dirty="0">
                <a:latin typeface="+mn-ea"/>
              </a:rPr>
              <a:t>水汽上升到空中一定条件下形成</a:t>
            </a:r>
            <a:r>
              <a:rPr lang="zh-CN" altLang="en-US" sz="2000" b="1" dirty="0">
                <a:solidFill>
                  <a:schemeClr val="accent1"/>
                </a:solidFill>
                <a:latin typeface="+mn-ea"/>
              </a:rPr>
              <a:t>降水</a:t>
            </a:r>
            <a:r>
              <a:rPr lang="zh-CN" altLang="en-US" sz="2000" b="1" dirty="0">
                <a:latin typeface="+mn-ea"/>
              </a:rPr>
              <a:t>。</a:t>
            </a:r>
            <a:endParaRPr lang="en-US" altLang="zh-CN" sz="2000" b="1" dirty="0">
              <a:latin typeface="+mn-ea"/>
            </a:endParaRPr>
          </a:p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n"/>
              <a:defRPr/>
            </a:pPr>
            <a:r>
              <a:rPr lang="zh-CN" altLang="en-US" sz="2000" dirty="0">
                <a:latin typeface="+mn-ea"/>
              </a:rPr>
              <a:t>降落到地面的水，或被蒸发</a:t>
            </a:r>
            <a:r>
              <a:rPr lang="en-US" altLang="zh-CN" sz="2000" dirty="0">
                <a:latin typeface="+mn-ea"/>
              </a:rPr>
              <a:t>(</a:t>
            </a:r>
            <a:r>
              <a:rPr lang="zh-CN" altLang="en-US" sz="2000" dirty="0">
                <a:latin typeface="+mn-ea"/>
              </a:rPr>
              <a:t>蒸腾</a:t>
            </a:r>
            <a:r>
              <a:rPr lang="en-US" altLang="zh-CN" sz="2000" dirty="0">
                <a:latin typeface="+mn-ea"/>
              </a:rPr>
              <a:t>)</a:t>
            </a:r>
            <a:r>
              <a:rPr lang="zh-CN" altLang="en-US" sz="2000" dirty="0">
                <a:latin typeface="+mn-ea"/>
              </a:rPr>
              <a:t>，或沿地面流动形成</a:t>
            </a:r>
            <a:r>
              <a:rPr lang="zh-CN" altLang="en-US" sz="2000" b="1" dirty="0">
                <a:solidFill>
                  <a:schemeClr val="accent1"/>
                </a:solidFill>
                <a:latin typeface="+mn-ea"/>
              </a:rPr>
              <a:t>地表径流</a:t>
            </a:r>
            <a:r>
              <a:rPr lang="zh-CN" altLang="en-US" sz="2000" b="1" dirty="0">
                <a:latin typeface="+mn-ea"/>
              </a:rPr>
              <a:t>，</a:t>
            </a:r>
            <a:r>
              <a:rPr lang="zh-CN" altLang="en-US" sz="2000" dirty="0">
                <a:latin typeface="+mn-ea"/>
              </a:rPr>
              <a:t>或</a:t>
            </a:r>
            <a:r>
              <a:rPr lang="zh-CN" altLang="en-US" sz="2000" b="1" dirty="0">
                <a:solidFill>
                  <a:schemeClr val="accent1"/>
                </a:solidFill>
                <a:latin typeface="+mn-ea"/>
              </a:rPr>
              <a:t>渗入</a:t>
            </a:r>
            <a:r>
              <a:rPr lang="zh-CN" altLang="en-US" sz="2000" dirty="0">
                <a:latin typeface="+mn-ea"/>
              </a:rPr>
              <a:t>地下形成</a:t>
            </a:r>
            <a:r>
              <a:rPr lang="zh-CN" altLang="en-US" sz="2000" b="1" dirty="0">
                <a:solidFill>
                  <a:schemeClr val="accent1"/>
                </a:solidFill>
                <a:latin typeface="+mn-ea"/>
              </a:rPr>
              <a:t>地下径流</a:t>
            </a:r>
            <a:r>
              <a:rPr lang="zh-CN" altLang="en-US" sz="2000" b="1" dirty="0">
                <a:latin typeface="+mn-ea"/>
              </a:rPr>
              <a:t>。</a:t>
            </a:r>
            <a:r>
              <a:rPr lang="zh-CN" altLang="en-US" sz="2000" dirty="0">
                <a:latin typeface="+mn-ea"/>
              </a:rPr>
              <a:t>两者汇集成河，最后又返回海洋</a:t>
            </a:r>
            <a:endParaRPr lang="zh-CN" altLang="en-US" sz="2000" dirty="0">
              <a:latin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44"/>
          <a:stretch>
            <a:fillRect/>
          </a:stretch>
        </p:blipFill>
        <p:spPr>
          <a:xfrm>
            <a:off x="659130" y="1629733"/>
            <a:ext cx="7394454" cy="4278298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93678" y="5644318"/>
            <a:ext cx="2448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图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3.2  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水循环示意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矩形: 圆角 13"/>
          <p:cNvSpPr/>
          <p:nvPr/>
        </p:nvSpPr>
        <p:spPr>
          <a:xfrm>
            <a:off x="666750" y="1160463"/>
            <a:ext cx="7400804" cy="4997269"/>
          </a:xfrm>
          <a:prstGeom prst="roundRect">
            <a:avLst>
              <a:gd name="adj" fmla="val 2963"/>
            </a:avLst>
          </a:prstGeom>
          <a:noFill/>
          <a:ln>
            <a:solidFill>
              <a:schemeClr val="accent1"/>
            </a:solidFill>
          </a:ln>
          <a:effectLst>
            <a:outerShdw blurRad="127000" sx="101000" sy="101000" algn="ctr" rotWithShape="0">
              <a:schemeClr val="accent1">
                <a:lumMod val="60000"/>
                <a:lumOff val="4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/>
          <p:cNvCxnSpPr/>
          <p:nvPr/>
        </p:nvCxnSpPr>
        <p:spPr>
          <a:xfrm>
            <a:off x="11518900" y="1629733"/>
            <a:ext cx="0" cy="412288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2069465" y="1548130"/>
            <a:ext cx="4703445" cy="3248025"/>
          </a:xfrm>
          <a:prstGeom prst="rect">
            <a:avLst/>
          </a:prstGeom>
          <a:noFill/>
          <a:ln w="3492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1294130" y="1817370"/>
            <a:ext cx="1604645" cy="2453640"/>
          </a:xfrm>
          <a:prstGeom prst="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5793740" y="1944370"/>
            <a:ext cx="1543050" cy="2453640"/>
          </a:xfrm>
          <a:prstGeom prst="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bldLvl="0" animBg="1"/>
      <p:bldP spid="10" grpId="0" bldLvl="0" animBg="1"/>
      <p:bldP spid="4" grpId="0" animBg="1"/>
      <p:bldP spid="4" grpId="1" animBg="1"/>
      <p:bldP spid="4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5532699" y="1371600"/>
            <a:ext cx="5992551" cy="4624559"/>
            <a:chOff x="5532699" y="1371600"/>
            <a:chExt cx="5992551" cy="4624559"/>
          </a:xfrm>
        </p:grpSpPr>
        <p:sp>
          <p:nvSpPr>
            <p:cNvPr id="13" name="矩形: 圆角 12"/>
            <p:cNvSpPr/>
            <p:nvPr/>
          </p:nvSpPr>
          <p:spPr>
            <a:xfrm>
              <a:off x="5532699" y="1371600"/>
              <a:ext cx="5992551" cy="4624559"/>
            </a:xfrm>
            <a:prstGeom prst="roundRect">
              <a:avLst>
                <a:gd name="adj" fmla="val 3523"/>
              </a:avLst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11518900" y="1629733"/>
              <a:ext cx="0" cy="4122885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893678" y="239928"/>
            <a:ext cx="10625222" cy="460339"/>
          </a:xfrm>
        </p:spPr>
        <p:txBody>
          <a:bodyPr/>
          <a:lstStyle/>
          <a:p>
            <a:r>
              <a:rPr lang="zh-CN" altLang="en-US" dirty="0"/>
              <a:t>水循环的地理意义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6206331" y="2374996"/>
            <a:ext cx="545592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kumimoji="1" lang="en-US" altLang="zh-CN" sz="2000" b="1" dirty="0"/>
              <a:t>1.</a:t>
            </a:r>
            <a:r>
              <a:rPr kumimoji="1" lang="zh-CN" altLang="en-US" sz="2000" b="1" dirty="0"/>
              <a:t>为什么黄河水不断奔流入海，却未流尽呢？</a:t>
            </a:r>
            <a:endParaRPr kumimoji="1" lang="zh-CN" altLang="en-US" sz="2000" b="1" dirty="0"/>
          </a:p>
        </p:txBody>
      </p:sp>
      <p:grpSp>
        <p:nvGrpSpPr>
          <p:cNvPr id="24" name="组合 23"/>
          <p:cNvGrpSpPr/>
          <p:nvPr/>
        </p:nvGrpSpPr>
        <p:grpSpPr>
          <a:xfrm>
            <a:off x="660400" y="1160463"/>
            <a:ext cx="5422900" cy="4973637"/>
            <a:chOff x="660400" y="1160463"/>
            <a:chExt cx="5422900" cy="4973637"/>
          </a:xfrm>
        </p:grpSpPr>
        <p:sp>
          <p:nvSpPr>
            <p:cNvPr id="7" name="矩形: 圆角 6"/>
            <p:cNvSpPr/>
            <p:nvPr/>
          </p:nvSpPr>
          <p:spPr>
            <a:xfrm>
              <a:off x="660400" y="1160463"/>
              <a:ext cx="5422900" cy="4973637"/>
            </a:xfrm>
            <a:prstGeom prst="roundRect">
              <a:avLst>
                <a:gd name="adj" fmla="val 2963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127000" sx="101000" sy="101000" algn="ctr" rotWithShape="0">
                <a:schemeClr val="accent1">
                  <a:lumMod val="60000"/>
                  <a:lumOff val="40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884640" y="1249857"/>
              <a:ext cx="4987120" cy="4835581"/>
              <a:chOff x="3375052" y="1578932"/>
              <a:chExt cx="4359253" cy="4226793"/>
            </a:xfrm>
          </p:grpSpPr>
          <p:pic>
            <p:nvPicPr>
              <p:cNvPr id="9" name="图片 8" descr="图示&#10;&#10;描述已自动生成"/>
              <p:cNvPicPr>
                <a:picLocks noChangeAspect="1"/>
              </p:cNvPicPr>
              <p:nvPr/>
            </p:nvPicPr>
            <p:blipFill rotWithShape="1">
              <a:blip r:embed="rId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5338" t="2475" r="10049" b="10255"/>
              <a:stretch>
                <a:fillRect/>
              </a:stretch>
            </p:blipFill>
            <p:spPr>
              <a:xfrm>
                <a:off x="3375052" y="1928669"/>
                <a:ext cx="4359253" cy="3877056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10" name="文本框 9"/>
              <p:cNvSpPr txBox="1"/>
              <p:nvPr/>
            </p:nvSpPr>
            <p:spPr>
              <a:xfrm>
                <a:off x="4043378" y="1578932"/>
                <a:ext cx="3022600" cy="3497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2000" dirty="0"/>
                  <a:t>全球水量平衡示意图</a:t>
                </a:r>
                <a:endParaRPr kumimoji="1" lang="zh-CN" altLang="en-US" sz="2000" dirty="0"/>
              </a:p>
            </p:txBody>
          </p:sp>
        </p:grpSp>
      </p:grpSp>
      <p:sp>
        <p:nvSpPr>
          <p:cNvPr id="17" name="矩形: 圆角 16"/>
          <p:cNvSpPr/>
          <p:nvPr/>
        </p:nvSpPr>
        <p:spPr>
          <a:xfrm>
            <a:off x="6307540" y="1929206"/>
            <a:ext cx="1262302" cy="38783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1"/>
          <a:lstStyle/>
          <a:p>
            <a:pPr algn="ctr"/>
            <a:r>
              <a:rPr lang="zh-CN" altLang="en-US" sz="2400" dirty="0">
                <a:latin typeface="阿里妈妈数黑体" pitchFamily="2" charset="-122"/>
                <a:ea typeface="阿里妈妈数黑体" pitchFamily="2" charset="-122"/>
              </a:rPr>
              <a:t>思 考</a:t>
            </a:r>
            <a:endParaRPr lang="zh-CN" altLang="en-US" sz="2400" dirty="0">
              <a:latin typeface="阿里妈妈数黑体" pitchFamily="2" charset="-122"/>
              <a:ea typeface="阿里妈妈数黑体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331347" y="2864007"/>
            <a:ext cx="4852981" cy="1256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kumimoji="1" lang="zh-CN" altLang="en-US" sz="2000" b="1" dirty="0">
                <a:solidFill>
                  <a:schemeClr val="accent1"/>
                </a:solidFill>
                <a:sym typeface="+mn-ea"/>
              </a:rPr>
              <a:t>意义</a:t>
            </a:r>
            <a:r>
              <a:rPr kumimoji="1" lang="en-US" altLang="zh-CN" sz="2000" b="1" dirty="0">
                <a:solidFill>
                  <a:schemeClr val="accent1"/>
                </a:solidFill>
                <a:sym typeface="+mn-ea"/>
              </a:rPr>
              <a:t>1</a:t>
            </a:r>
            <a:r>
              <a:rPr kumimoji="1" lang="zh-CN" altLang="en-US" sz="2000" b="1" dirty="0">
                <a:solidFill>
                  <a:schemeClr val="accent1"/>
                </a:solidFill>
                <a:sym typeface="+mn-ea"/>
              </a:rPr>
              <a:t>：水循环维持了全球水的动态平衡</a:t>
            </a:r>
            <a:r>
              <a:rPr kumimoji="1" lang="en-US" altLang="zh-CN" sz="2000" b="1" dirty="0">
                <a:solidFill>
                  <a:schemeClr val="accent1"/>
                </a:solidFill>
                <a:sym typeface="+mn-ea"/>
              </a:rPr>
              <a:t>——</a:t>
            </a:r>
            <a:r>
              <a:rPr kumimoji="1" lang="zh-CN" altLang="en-US" sz="2000" dirty="0">
                <a:solidFill>
                  <a:schemeClr val="accent1"/>
                </a:solidFill>
                <a:sym typeface="+mn-ea"/>
              </a:rPr>
              <a:t>在一定时期内，海洋水、陆地水、大气水既不会增多，也不会减少。</a:t>
            </a:r>
            <a:endParaRPr kumimoji="1" lang="zh-CN" altLang="en-US" sz="2000" dirty="0">
              <a:solidFill>
                <a:schemeClr val="accent1"/>
              </a:solidFill>
              <a:sym typeface="+mn-ea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6307540" y="4538212"/>
            <a:ext cx="5455920" cy="933392"/>
            <a:chOff x="6307540" y="4280935"/>
            <a:chExt cx="5455920" cy="933392"/>
          </a:xfrm>
        </p:grpSpPr>
        <p:sp>
          <p:nvSpPr>
            <p:cNvPr id="21" name="矩形: 圆角 20"/>
            <p:cNvSpPr/>
            <p:nvPr/>
          </p:nvSpPr>
          <p:spPr>
            <a:xfrm>
              <a:off x="6307540" y="4280935"/>
              <a:ext cx="1262302" cy="387837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/>
              <a:r>
                <a:rPr lang="zh-CN" altLang="en-US" sz="2400" dirty="0">
                  <a:latin typeface="阿里妈妈数黑体" pitchFamily="2" charset="-122"/>
                  <a:ea typeface="阿里妈妈数黑体" pitchFamily="2" charset="-122"/>
                </a:rPr>
                <a:t>拓 展</a:t>
              </a:r>
              <a:endParaRPr lang="zh-CN" altLang="en-US" sz="2400" dirty="0">
                <a:latin typeface="阿里妈妈数黑体" pitchFamily="2" charset="-122"/>
                <a:ea typeface="阿里妈妈数黑体" pitchFamily="2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6307540" y="4814217"/>
              <a:ext cx="5455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ym typeface="+mn-ea"/>
                </a:rPr>
                <a:t>那是否意味着水资源取之不尽用之不竭呢？</a:t>
              </a:r>
              <a:endParaRPr lang="zh-CN" altLang="en-US" sz="2000" b="1" dirty="0"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/>
          <p:cNvSpPr/>
          <p:nvPr/>
        </p:nvSpPr>
        <p:spPr>
          <a:xfrm>
            <a:off x="660400" y="1160463"/>
            <a:ext cx="10858500" cy="3920823"/>
          </a:xfrm>
          <a:prstGeom prst="roundRect">
            <a:avLst>
              <a:gd name="adj" fmla="val 2963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27000" sx="101000" sy="101000" algn="ctr" rotWithShape="0">
              <a:schemeClr val="accent1">
                <a:lumMod val="60000"/>
                <a:lumOff val="4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893678" y="239928"/>
            <a:ext cx="10625222" cy="460339"/>
          </a:xfrm>
        </p:spPr>
        <p:txBody>
          <a:bodyPr/>
          <a:lstStyle/>
          <a:p>
            <a:r>
              <a:rPr lang="zh-CN" altLang="en-US" dirty="0"/>
              <a:t>水循环的地理意义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5605315" y="2807870"/>
            <a:ext cx="568960" cy="25209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5605315" y="2447190"/>
            <a:ext cx="803910" cy="2152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547405" y="2729765"/>
            <a:ext cx="660400" cy="16192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8" name="表格 7"/>
          <p:cNvGraphicFramePr/>
          <p:nvPr>
            <p:custDataLst>
              <p:tags r:id="rId1"/>
            </p:custDataLst>
          </p:nvPr>
        </p:nvGraphicFramePr>
        <p:xfrm>
          <a:off x="7433946" y="1412109"/>
          <a:ext cx="3864292" cy="34011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3138"/>
                <a:gridCol w="2391154"/>
              </a:tblGrid>
              <a:tr h="42514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宋体" panose="02010600030101010101" pitchFamily="2" charset="-122"/>
                          <a:sym typeface="+mn-ea"/>
                        </a:rPr>
                        <a:t>水体类型</a:t>
                      </a:r>
                      <a:endParaRPr lang="en-US" altLang="en-US" sz="2000" b="1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宋体" panose="02010600030101010101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宋体" panose="02010600030101010101" pitchFamily="2" charset="-122"/>
                          <a:sym typeface="+mn-ea"/>
                        </a:rPr>
                        <a:t>平均循环更新周期</a:t>
                      </a:r>
                      <a:endParaRPr lang="zh-CN" altLang="en-US" sz="2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251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dirty="0" err="1">
                          <a:latin typeface="+mn-ea"/>
                          <a:ea typeface="+mn-ea"/>
                          <a:cs typeface="宋体" panose="02010600030101010101" pitchFamily="2" charset="-122"/>
                          <a:sym typeface="+mn-ea"/>
                        </a:rPr>
                        <a:t>生物水</a:t>
                      </a:r>
                      <a:endParaRPr lang="zh-CN" altLang="en-US" sz="20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dirty="0" err="1">
                          <a:latin typeface="+mn-ea"/>
                          <a:ea typeface="+mn-ea"/>
                          <a:cs typeface="宋体" panose="02010600030101010101" pitchFamily="2" charset="-122"/>
                          <a:sym typeface="+mn-ea"/>
                        </a:rPr>
                        <a:t>几小时</a:t>
                      </a:r>
                      <a:endParaRPr lang="zh-CN" altLang="en-US" sz="20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514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dirty="0" err="1">
                          <a:latin typeface="+mn-ea"/>
                          <a:ea typeface="+mn-ea"/>
                          <a:cs typeface="宋体" panose="02010600030101010101" pitchFamily="2" charset="-122"/>
                          <a:sym typeface="+mn-ea"/>
                        </a:rPr>
                        <a:t>大气水</a:t>
                      </a:r>
                      <a:endParaRPr lang="zh-CN" altLang="en-US" sz="20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latin typeface="+mn-ea"/>
                          <a:ea typeface="+mn-ea"/>
                          <a:cs typeface="宋体" panose="02010600030101010101" pitchFamily="2" charset="-122"/>
                          <a:sym typeface="+mn-ea"/>
                        </a:rPr>
                        <a:t>8天</a:t>
                      </a:r>
                      <a:endParaRPr lang="zh-CN" altLang="en-US" sz="200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51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dirty="0" err="1">
                          <a:latin typeface="+mn-ea"/>
                          <a:cs typeface="宋体" panose="02010600030101010101" pitchFamily="2" charset="-122"/>
                          <a:sym typeface="+mn-ea"/>
                        </a:rPr>
                        <a:t>河流水</a:t>
                      </a:r>
                      <a:endParaRPr lang="zh-CN" altLang="en-US" sz="2000" dirty="0">
                        <a:latin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dirty="0">
                          <a:latin typeface="+mn-ea"/>
                          <a:cs typeface="宋体" panose="02010600030101010101" pitchFamily="2" charset="-122"/>
                          <a:sym typeface="+mn-ea"/>
                        </a:rPr>
                        <a:t>16天</a:t>
                      </a:r>
                      <a:endParaRPr lang="zh-CN" altLang="en-US" sz="2000" dirty="0">
                        <a:latin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51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dirty="0" err="1">
                          <a:latin typeface="+mn-ea"/>
                          <a:ea typeface="+mn-ea"/>
                          <a:cs typeface="宋体" panose="02010600030101010101" pitchFamily="2" charset="-122"/>
                          <a:sym typeface="+mn-ea"/>
                        </a:rPr>
                        <a:t>土壤水</a:t>
                      </a:r>
                      <a:endParaRPr lang="zh-CN" altLang="en-US" sz="20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dirty="0">
                          <a:latin typeface="+mn-ea"/>
                          <a:ea typeface="+mn-ea"/>
                          <a:cs typeface="宋体" panose="02010600030101010101" pitchFamily="2" charset="-122"/>
                          <a:sym typeface="+mn-ea"/>
                        </a:rPr>
                        <a:t>1年</a:t>
                      </a:r>
                      <a:endParaRPr lang="zh-CN" altLang="en-US" sz="20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514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dirty="0" err="1">
                          <a:latin typeface="+mn-ea"/>
                          <a:ea typeface="+mn-ea"/>
                          <a:cs typeface="宋体" panose="02010600030101010101" pitchFamily="2" charset="-122"/>
                          <a:sym typeface="+mn-ea"/>
                        </a:rPr>
                        <a:t>沼泽</a:t>
                      </a:r>
                      <a:endParaRPr lang="zh-CN" altLang="en-US" sz="20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dirty="0">
                          <a:latin typeface="+mn-ea"/>
                          <a:ea typeface="+mn-ea"/>
                          <a:cs typeface="宋体" panose="02010600030101010101" pitchFamily="2" charset="-122"/>
                          <a:sym typeface="+mn-ea"/>
                        </a:rPr>
                        <a:t>5年</a:t>
                      </a:r>
                      <a:endParaRPr lang="zh-CN" altLang="en-US" sz="20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51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dirty="0" err="1">
                          <a:latin typeface="+mn-ea"/>
                          <a:cs typeface="宋体" panose="02010600030101010101" pitchFamily="2" charset="-122"/>
                          <a:sym typeface="+mn-ea"/>
                        </a:rPr>
                        <a:t>湖泊</a:t>
                      </a:r>
                      <a:endParaRPr lang="zh-CN" altLang="en-US" sz="2000" dirty="0">
                        <a:latin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dirty="0">
                          <a:latin typeface="+mn-ea"/>
                          <a:cs typeface="宋体" panose="02010600030101010101" pitchFamily="2" charset="-122"/>
                          <a:sym typeface="+mn-ea"/>
                        </a:rPr>
                        <a:t>17年</a:t>
                      </a:r>
                      <a:endParaRPr lang="zh-CN" altLang="en-US" sz="2000" dirty="0">
                        <a:latin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51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dirty="0" err="1">
                          <a:latin typeface="+mn-ea"/>
                          <a:ea typeface="+mn-ea"/>
                          <a:cs typeface="宋体" panose="02010600030101010101" pitchFamily="2" charset="-122"/>
                          <a:sym typeface="+mn-ea"/>
                        </a:rPr>
                        <a:t>深层地下水</a:t>
                      </a:r>
                      <a:endParaRPr lang="zh-CN" altLang="en-US" sz="20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dirty="0">
                          <a:latin typeface="+mn-ea"/>
                          <a:ea typeface="+mn-ea"/>
                          <a:cs typeface="宋体" panose="02010600030101010101" pitchFamily="2" charset="-122"/>
                          <a:sym typeface="+mn-ea"/>
                        </a:rPr>
                        <a:t>1400年</a:t>
                      </a:r>
                      <a:endParaRPr lang="zh-CN" altLang="en-US" sz="20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15" name="组合 14"/>
          <p:cNvGrpSpPr/>
          <p:nvPr/>
        </p:nvGrpSpPr>
        <p:grpSpPr>
          <a:xfrm>
            <a:off x="893763" y="1412109"/>
            <a:ext cx="6392348" cy="3401124"/>
            <a:chOff x="554525" y="1297524"/>
            <a:chExt cx="6823076" cy="363029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/>
            <a:srcRect r="1908"/>
            <a:stretch>
              <a:fillRect/>
            </a:stretch>
          </p:blipFill>
          <p:spPr>
            <a:xfrm>
              <a:off x="554525" y="1297524"/>
              <a:ext cx="6823075" cy="3630299"/>
            </a:xfrm>
            <a:prstGeom prst="rect">
              <a:avLst/>
            </a:prstGeom>
            <a:ln w="12700">
              <a:noFill/>
            </a:ln>
          </p:spPr>
        </p:pic>
        <p:grpSp>
          <p:nvGrpSpPr>
            <p:cNvPr id="13" name="组合 12"/>
            <p:cNvGrpSpPr/>
            <p:nvPr/>
          </p:nvGrpSpPr>
          <p:grpSpPr>
            <a:xfrm>
              <a:off x="5342425" y="2173248"/>
              <a:ext cx="2035176" cy="994161"/>
              <a:chOff x="5448300" y="2045713"/>
              <a:chExt cx="2035176" cy="994161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6591300" y="2045713"/>
                <a:ext cx="892176" cy="214888"/>
              </a:xfrm>
              <a:prstGeom prst="rect">
                <a:avLst/>
              </a:prstGeom>
              <a:solidFill>
                <a:schemeClr val="accent1">
                  <a:alpha val="2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6591300" y="2824986"/>
                <a:ext cx="892176" cy="214888"/>
              </a:xfrm>
              <a:prstGeom prst="rect">
                <a:avLst/>
              </a:prstGeom>
              <a:solidFill>
                <a:schemeClr val="accent1">
                  <a:alpha val="2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5448300" y="2314450"/>
                <a:ext cx="720725" cy="187450"/>
              </a:xfrm>
              <a:prstGeom prst="rect">
                <a:avLst/>
              </a:prstGeom>
              <a:solidFill>
                <a:schemeClr val="accent1">
                  <a:alpha val="2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660400" y="5226701"/>
            <a:ext cx="10858500" cy="907399"/>
            <a:chOff x="660400" y="5226701"/>
            <a:chExt cx="10858500" cy="907399"/>
          </a:xfrm>
        </p:grpSpPr>
        <p:sp>
          <p:nvSpPr>
            <p:cNvPr id="16" name="矩形: 圆角 15"/>
            <p:cNvSpPr/>
            <p:nvPr/>
          </p:nvSpPr>
          <p:spPr>
            <a:xfrm>
              <a:off x="660400" y="5226701"/>
              <a:ext cx="10858500" cy="907399"/>
            </a:xfrm>
            <a:prstGeom prst="roundRect">
              <a:avLst>
                <a:gd name="adj" fmla="val 11361"/>
              </a:avLst>
            </a:prstGeom>
            <a:solidFill>
              <a:schemeClr val="accent1">
                <a:alpha val="10000"/>
              </a:schemeClr>
            </a:solidFill>
            <a:ln>
              <a:solidFill>
                <a:schemeClr val="accent1"/>
              </a:solidFill>
            </a:ln>
            <a:effectLst>
              <a:outerShdw blurRad="127000" sx="101000" sy="101000" algn="ctr" rotWithShape="0">
                <a:schemeClr val="accent1">
                  <a:lumMod val="60000"/>
                  <a:lumOff val="40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404256" y="5480345"/>
              <a:ext cx="9383488" cy="400110"/>
            </a:xfrm>
            <a:prstGeom prst="rect">
              <a:avLst/>
            </a:prstGeom>
            <a:noFill/>
            <a:ln w="25400">
              <a:noFill/>
              <a:prstDash val="dash"/>
            </a:ln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2000" dirty="0"/>
                <a:t>在一定的时间和空间范围内，人类可利用的水资源是有限的</a:t>
              </a:r>
              <a:endParaRPr lang="zh-CN" altLang="en-US" sz="2000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893678" y="239928"/>
            <a:ext cx="10625222" cy="460339"/>
          </a:xfrm>
        </p:spPr>
        <p:txBody>
          <a:bodyPr/>
          <a:lstStyle/>
          <a:p>
            <a:r>
              <a:rPr lang="zh-CN" altLang="en-US" dirty="0"/>
              <a:t>水循环的地理意义</a:t>
            </a:r>
            <a:endParaRPr lang="zh-CN" altLang="en-US" dirty="0"/>
          </a:p>
          <a:p>
            <a:endParaRPr lang="zh-CN" altLang="en-US" dirty="0"/>
          </a:p>
        </p:txBody>
      </p:sp>
      <p:pic>
        <p:nvPicPr>
          <p:cNvPr id="4" name="图片 3" descr="瀑布的风景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" b="28212"/>
          <a:stretch>
            <a:fillRect/>
          </a:stretch>
        </p:blipFill>
        <p:spPr>
          <a:xfrm>
            <a:off x="0" y="1130300"/>
            <a:ext cx="12192000" cy="57277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827998"/>
            <a:ext cx="12192000" cy="5727700"/>
          </a:xfrm>
          <a:prstGeom prst="rect">
            <a:avLst/>
          </a:prstGeom>
          <a:gradFill flip="none" rotWithShape="1">
            <a:gsLst>
              <a:gs pos="44000">
                <a:schemeClr val="bg1">
                  <a:alpha val="0"/>
                </a:schemeClr>
              </a:gs>
              <a:gs pos="75000">
                <a:schemeClr val="bg1">
                  <a:alpha val="94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7381896" y="2247967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黄河清，圣人出</a:t>
            </a:r>
            <a:endParaRPr kumimoji="1" lang="en-US" altLang="zh-CN" sz="3600" dirty="0">
              <a:solidFill>
                <a:schemeClr val="tx1">
                  <a:lumMod val="85000"/>
                  <a:lumOff val="15000"/>
                </a:schemeClr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36602" t="24231" b="53283"/>
          <a:stretch>
            <a:fillRect/>
          </a:stretch>
        </p:blipFill>
        <p:spPr>
          <a:xfrm>
            <a:off x="12398011" y="1617271"/>
            <a:ext cx="5651137" cy="1237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/>
          <a:srcRect l="36375" t="23250" r="9259" b="53874"/>
          <a:stretch>
            <a:fillRect/>
          </a:stretch>
        </p:blipFill>
        <p:spPr>
          <a:xfrm>
            <a:off x="12397534" y="2854889"/>
            <a:ext cx="4846120" cy="126069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6096000" y="4363077"/>
            <a:ext cx="5422900" cy="781733"/>
            <a:chOff x="6096000" y="4420444"/>
            <a:chExt cx="5422900" cy="781733"/>
          </a:xfrm>
        </p:grpSpPr>
        <p:sp>
          <p:nvSpPr>
            <p:cNvPr id="33" name="文本框 32"/>
            <p:cNvSpPr txBox="1"/>
            <p:nvPr/>
          </p:nvSpPr>
          <p:spPr>
            <a:xfrm>
              <a:off x="6223000" y="4803397"/>
              <a:ext cx="5168900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黄河的泥沙主要从哪里来，又向哪里去？</a:t>
              </a:r>
              <a:endParaRPr kumimoji="1"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35" name="直接连接符 34"/>
            <p:cNvCxnSpPr/>
            <p:nvPr/>
          </p:nvCxnSpPr>
          <p:spPr>
            <a:xfrm>
              <a:off x="6096000" y="4420444"/>
              <a:ext cx="54229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379" y="1531673"/>
            <a:ext cx="5218628" cy="9632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7379" y="2422354"/>
            <a:ext cx="5218628" cy="96325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7379" y="3313034"/>
            <a:ext cx="5218628" cy="9632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3323844"/>
            <a:ext cx="12192000" cy="3877056"/>
            <a:chOff x="0" y="2980944"/>
            <a:chExt cx="12192000" cy="38770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/>
            <a:srcRect b="8844"/>
            <a:stretch>
              <a:fillRect/>
            </a:stretch>
          </p:blipFill>
          <p:spPr>
            <a:xfrm>
              <a:off x="0" y="2980944"/>
              <a:ext cx="12192000" cy="3534156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11811000" y="5943600"/>
              <a:ext cx="381000" cy="914400"/>
            </a:xfrm>
            <a:prstGeom prst="rect">
              <a:avLst/>
            </a:prstGeom>
            <a:solidFill>
              <a:srgbClr val="F5F4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280921" y="231648"/>
            <a:ext cx="3757679" cy="2749296"/>
            <a:chOff x="280921" y="231648"/>
            <a:chExt cx="3757679" cy="2749296"/>
          </a:xfrm>
        </p:grpSpPr>
        <p:pic>
          <p:nvPicPr>
            <p:cNvPr id="8" name="图片 7" descr="山上的风景&#10;&#10;描述已自动生成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2" r="13429" b="6871"/>
            <a:stretch>
              <a:fillRect/>
            </a:stretch>
          </p:blipFill>
          <p:spPr>
            <a:xfrm>
              <a:off x="280923" y="231648"/>
              <a:ext cx="3757677" cy="2749296"/>
            </a:xfrm>
            <a:prstGeom prst="rect">
              <a:avLst/>
            </a:prstGeom>
            <a:ln>
              <a:solidFill>
                <a:srgbClr val="C77113"/>
              </a:solidFill>
            </a:ln>
          </p:spPr>
        </p:pic>
        <p:sp>
          <p:nvSpPr>
            <p:cNvPr id="12" name="文本框 11"/>
            <p:cNvSpPr txBox="1"/>
            <p:nvPr/>
          </p:nvSpPr>
          <p:spPr>
            <a:xfrm>
              <a:off x="280921" y="2578100"/>
              <a:ext cx="3757679" cy="400110"/>
            </a:xfrm>
            <a:prstGeom prst="rect">
              <a:avLst/>
            </a:prstGeom>
            <a:solidFill>
              <a:srgbClr val="F6F5F3"/>
            </a:solidFill>
            <a:ln>
              <a:solidFill>
                <a:srgbClr val="C7711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000" dirty="0"/>
                <a:t>千沟万壑，支离破碎 黄土高原</a:t>
              </a:r>
              <a:endParaRPr kumimoji="1" lang="zh-CN" altLang="en-US" sz="2000" dirty="0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4157052" y="231649"/>
            <a:ext cx="3869348" cy="2749296"/>
            <a:chOff x="4157052" y="231649"/>
            <a:chExt cx="3869348" cy="2749296"/>
          </a:xfrm>
        </p:grpSpPr>
        <p:pic>
          <p:nvPicPr>
            <p:cNvPr id="11" name="图片 10" descr="卡通人物&#10;&#10;中度可信度描述已自动生成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214"/>
            <a:stretch>
              <a:fillRect/>
            </a:stretch>
          </p:blipFill>
          <p:spPr>
            <a:xfrm>
              <a:off x="4157052" y="231649"/>
              <a:ext cx="3869348" cy="2749296"/>
            </a:xfrm>
            <a:prstGeom prst="rect">
              <a:avLst/>
            </a:prstGeom>
            <a:ln>
              <a:solidFill>
                <a:schemeClr val="accent5"/>
              </a:solidFill>
            </a:ln>
          </p:spPr>
        </p:pic>
        <p:sp>
          <p:nvSpPr>
            <p:cNvPr id="14" name="文本框 13"/>
            <p:cNvSpPr txBox="1"/>
            <p:nvPr/>
          </p:nvSpPr>
          <p:spPr>
            <a:xfrm>
              <a:off x="4157052" y="2578100"/>
              <a:ext cx="3869348" cy="400110"/>
            </a:xfrm>
            <a:prstGeom prst="rect">
              <a:avLst/>
            </a:prstGeom>
            <a:solidFill>
              <a:srgbClr val="F6F5F3"/>
            </a:solidFill>
            <a:ln>
              <a:solidFill>
                <a:schemeClr val="accent5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000" dirty="0"/>
                <a:t>平坦肥沃 华北平原</a:t>
              </a:r>
              <a:endParaRPr kumimoji="1" lang="zh-CN" altLang="en-US" sz="2000" dirty="0"/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153400" y="231648"/>
            <a:ext cx="3757679" cy="2749296"/>
            <a:chOff x="8153400" y="231648"/>
            <a:chExt cx="3757679" cy="2749296"/>
          </a:xfrm>
        </p:grpSpPr>
        <p:pic>
          <p:nvPicPr>
            <p:cNvPr id="9" name="图片 8" descr="2009年6月黄河三角洲"/>
            <p:cNvPicPr>
              <a:picLocks noChangeAspect="1"/>
            </p:cNvPicPr>
            <p:nvPr/>
          </p:nvPicPr>
          <p:blipFill rotWithShape="1">
            <a:blip r:embed="rId4"/>
            <a:srcRect r="8867"/>
            <a:stretch>
              <a:fillRect/>
            </a:stretch>
          </p:blipFill>
          <p:spPr>
            <a:xfrm>
              <a:off x="8153402" y="231648"/>
              <a:ext cx="3757677" cy="274929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5" name="文本框 14"/>
            <p:cNvSpPr txBox="1"/>
            <p:nvPr/>
          </p:nvSpPr>
          <p:spPr>
            <a:xfrm>
              <a:off x="8153400" y="2578100"/>
              <a:ext cx="3757677" cy="400110"/>
            </a:xfrm>
            <a:prstGeom prst="rect">
              <a:avLst/>
            </a:prstGeom>
            <a:solidFill>
              <a:srgbClr val="F6F5F3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000" dirty="0"/>
                <a:t>新生土地 黄河三角洲</a:t>
              </a:r>
              <a:endParaRPr kumimoji="1" lang="zh-CN" altLang="en-US" sz="2000" dirty="0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038599" y="2978210"/>
            <a:ext cx="3243147" cy="2591777"/>
            <a:chOff x="4038599" y="2978210"/>
            <a:chExt cx="3243147" cy="2591777"/>
          </a:xfrm>
        </p:grpSpPr>
        <p:grpSp>
          <p:nvGrpSpPr>
            <p:cNvPr id="18" name="组合 17"/>
            <p:cNvGrpSpPr/>
            <p:nvPr/>
          </p:nvGrpSpPr>
          <p:grpSpPr>
            <a:xfrm>
              <a:off x="6791094" y="5079335"/>
              <a:ext cx="490652" cy="490652"/>
              <a:chOff x="6901573" y="5189814"/>
              <a:chExt cx="269694" cy="269694"/>
            </a:xfrm>
          </p:grpSpPr>
          <p:sp>
            <p:nvSpPr>
              <p:cNvPr id="17" name="椭圆 16"/>
              <p:cNvSpPr/>
              <p:nvPr/>
            </p:nvSpPr>
            <p:spPr>
              <a:xfrm>
                <a:off x="6901573" y="5189814"/>
                <a:ext cx="269694" cy="269694"/>
              </a:xfrm>
              <a:prstGeom prst="ellipse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6947210" y="5235451"/>
                <a:ext cx="178420" cy="178420"/>
              </a:xfrm>
              <a:prstGeom prst="ellipse">
                <a:avLst/>
              </a:prstGeom>
              <a:solidFill>
                <a:srgbClr val="C7711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20" name="直接箭头连接符 19"/>
            <p:cNvCxnSpPr>
              <a:stCxn id="17" idx="1"/>
            </p:cNvCxnSpPr>
            <p:nvPr/>
          </p:nvCxnSpPr>
          <p:spPr>
            <a:xfrm flipH="1" flipV="1">
              <a:off x="4038599" y="2978210"/>
              <a:ext cx="2824349" cy="2172979"/>
            </a:xfrm>
            <a:prstGeom prst="straightConnector1">
              <a:avLst/>
            </a:prstGeom>
            <a:ln w="12700">
              <a:solidFill>
                <a:srgbClr val="C77113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组合 35"/>
          <p:cNvGrpSpPr/>
          <p:nvPr/>
        </p:nvGrpSpPr>
        <p:grpSpPr>
          <a:xfrm>
            <a:off x="6091726" y="2978210"/>
            <a:ext cx="2606840" cy="3308290"/>
            <a:chOff x="6091726" y="2978210"/>
            <a:chExt cx="2606840" cy="3308290"/>
          </a:xfrm>
        </p:grpSpPr>
        <p:grpSp>
          <p:nvGrpSpPr>
            <p:cNvPr id="23" name="组合 22"/>
            <p:cNvGrpSpPr/>
            <p:nvPr/>
          </p:nvGrpSpPr>
          <p:grpSpPr>
            <a:xfrm>
              <a:off x="8207914" y="5795848"/>
              <a:ext cx="490652" cy="490652"/>
              <a:chOff x="6901573" y="5189814"/>
              <a:chExt cx="269694" cy="269694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6901573" y="5189814"/>
                <a:ext cx="269694" cy="269694"/>
              </a:xfrm>
              <a:prstGeom prst="ellipse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6947210" y="5235451"/>
                <a:ext cx="178420" cy="178420"/>
              </a:xfrm>
              <a:prstGeom prst="ellipse">
                <a:avLst/>
              </a:prstGeom>
              <a:solidFill>
                <a:srgbClr val="2CB2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26" name="直接箭头连接符 25"/>
            <p:cNvCxnSpPr>
              <a:stCxn id="24" idx="1"/>
              <a:endCxn id="14" idx="2"/>
            </p:cNvCxnSpPr>
            <p:nvPr/>
          </p:nvCxnSpPr>
          <p:spPr>
            <a:xfrm flipH="1" flipV="1">
              <a:off x="6091726" y="2978210"/>
              <a:ext cx="2188042" cy="2889492"/>
            </a:xfrm>
            <a:prstGeom prst="straightConnector1">
              <a:avLst/>
            </a:prstGeom>
            <a:ln w="12700">
              <a:solidFill>
                <a:srgbClr val="2CB239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组合 37"/>
          <p:cNvGrpSpPr/>
          <p:nvPr/>
        </p:nvGrpSpPr>
        <p:grpSpPr>
          <a:xfrm>
            <a:off x="9631200" y="2978210"/>
            <a:ext cx="490652" cy="3010575"/>
            <a:chOff x="9631200" y="2978210"/>
            <a:chExt cx="490652" cy="3010575"/>
          </a:xfrm>
        </p:grpSpPr>
        <p:grpSp>
          <p:nvGrpSpPr>
            <p:cNvPr id="28" name="组合 27"/>
            <p:cNvGrpSpPr/>
            <p:nvPr/>
          </p:nvGrpSpPr>
          <p:grpSpPr>
            <a:xfrm>
              <a:off x="9631200" y="5498133"/>
              <a:ext cx="490652" cy="490652"/>
              <a:chOff x="6901573" y="5189814"/>
              <a:chExt cx="269694" cy="269694"/>
            </a:xfrm>
          </p:grpSpPr>
          <p:sp>
            <p:nvSpPr>
              <p:cNvPr id="29" name="椭圆 28"/>
              <p:cNvSpPr/>
              <p:nvPr/>
            </p:nvSpPr>
            <p:spPr>
              <a:xfrm>
                <a:off x="6901573" y="5189814"/>
                <a:ext cx="269694" cy="269694"/>
              </a:xfrm>
              <a:prstGeom prst="ellipse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6947210" y="5235451"/>
                <a:ext cx="178420" cy="17842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31" name="直接箭头连接符 30"/>
            <p:cNvCxnSpPr/>
            <p:nvPr/>
          </p:nvCxnSpPr>
          <p:spPr>
            <a:xfrm flipV="1">
              <a:off x="9876526" y="2978210"/>
              <a:ext cx="0" cy="2591777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文本框 39"/>
          <p:cNvSpPr txBox="1"/>
          <p:nvPr/>
        </p:nvSpPr>
        <p:spPr>
          <a:xfrm>
            <a:off x="280923" y="3002642"/>
            <a:ext cx="11630154" cy="400110"/>
          </a:xfrm>
          <a:prstGeom prst="rect">
            <a:avLst/>
          </a:prstGeom>
          <a:solidFill>
            <a:srgbClr val="E9ECF0"/>
          </a:solidFill>
          <a:ln w="25400">
            <a:noFill/>
            <a:prstDash val="dash"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000" b="1" dirty="0"/>
              <a:t>意义</a:t>
            </a:r>
            <a:r>
              <a:rPr lang="en-US" altLang="zh-CN" sz="2000" b="1" dirty="0"/>
              <a:t>2</a:t>
            </a:r>
            <a:r>
              <a:rPr lang="zh-CN" altLang="en-US" sz="2000" b="1" dirty="0"/>
              <a:t>：水循环不断塑造着地表形态，是海陆间联系的主要纽带</a:t>
            </a:r>
            <a:endParaRPr lang="zh-CN" altLang="en-US" sz="20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水循环的地理意义</a:t>
            </a:r>
            <a:endParaRPr lang="zh-CN" altLang="en-US" dirty="0"/>
          </a:p>
          <a:p>
            <a:endParaRPr lang="zh-CN" altLang="en-US" dirty="0"/>
          </a:p>
        </p:txBody>
      </p:sp>
      <p:pic>
        <p:nvPicPr>
          <p:cNvPr id="4" name="图片 3" descr="黄河流域图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3000" y="2804128"/>
            <a:ext cx="9906000" cy="4360563"/>
          </a:xfrm>
          <a:prstGeom prst="rect">
            <a:avLst/>
          </a:prstGeom>
          <a:scene3d>
            <a:camera prst="perspectiveRelaxedModerately" fov="4200000">
              <a:rot lat="18890630" lon="0" rev="0"/>
            </a:camera>
            <a:lightRig rig="flat" dir="t"/>
          </a:scene3d>
        </p:spPr>
      </p:pic>
      <p:sp>
        <p:nvSpPr>
          <p:cNvPr id="6" name="文本框 5"/>
          <p:cNvSpPr txBox="1"/>
          <p:nvPr/>
        </p:nvSpPr>
        <p:spPr>
          <a:xfrm>
            <a:off x="10328592" y="4963715"/>
            <a:ext cx="1008380" cy="3987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kumimoji="1" sz="2000"/>
            </a:lvl1pPr>
          </a:lstStyle>
          <a:p>
            <a:r>
              <a:rPr lang="zh-CN" altLang="en-US" dirty="0"/>
              <a:t>水面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10328592" y="1812845"/>
            <a:ext cx="1008380" cy="3987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kumimoji="1" sz="2000"/>
            </a:lvl1pPr>
          </a:lstStyle>
          <a:p>
            <a:r>
              <a:rPr lang="zh-CN" altLang="en-US" dirty="0"/>
              <a:t>水蒸气</a:t>
            </a:r>
            <a:endParaRPr lang="zh-CN" altLang="en-US" dirty="0"/>
          </a:p>
        </p:txBody>
      </p:sp>
      <p:cxnSp>
        <p:nvCxnSpPr>
          <p:cNvPr id="8" name="直接箭头连接符 7"/>
          <p:cNvCxnSpPr>
            <a:stCxn id="6" idx="0"/>
            <a:endCxn id="7" idx="2"/>
          </p:cNvCxnSpPr>
          <p:nvPr/>
        </p:nvCxnSpPr>
        <p:spPr>
          <a:xfrm flipV="1">
            <a:off x="10832782" y="2211625"/>
            <a:ext cx="0" cy="2752090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10840720" y="2805270"/>
            <a:ext cx="1356360" cy="1253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/>
              <a:t>吸热：</a:t>
            </a:r>
            <a:endParaRPr lang="en-US" altLang="zh-CN" sz="2000" dirty="0"/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accent1"/>
                </a:solidFill>
              </a:rPr>
              <a:t>太阳能</a:t>
            </a:r>
            <a:r>
              <a:rPr lang="zh-CN" altLang="en-US" sz="2000" dirty="0"/>
              <a:t>转化为</a:t>
            </a:r>
            <a:r>
              <a:rPr lang="zh-CN" altLang="en-US" sz="2000" dirty="0">
                <a:solidFill>
                  <a:schemeClr val="accent1"/>
                </a:solidFill>
              </a:rPr>
              <a:t>势能</a:t>
            </a:r>
            <a:endParaRPr lang="zh-CN" altLang="en-US" sz="2000" dirty="0">
              <a:solidFill>
                <a:schemeClr val="accent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184717" y="1812845"/>
            <a:ext cx="1008380" cy="3987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kumimoji="1" sz="2000"/>
            </a:lvl1pPr>
          </a:lstStyle>
          <a:p>
            <a:r>
              <a:rPr lang="zh-CN" altLang="en-US" dirty="0"/>
              <a:t>水蒸气</a:t>
            </a:r>
            <a:endParaRPr lang="zh-CN" altLang="en-US" dirty="0"/>
          </a:p>
        </p:txBody>
      </p:sp>
      <p:cxnSp>
        <p:nvCxnSpPr>
          <p:cNvPr id="11" name="直接箭头连接符 10"/>
          <p:cNvCxnSpPr>
            <a:stCxn id="7" idx="1"/>
            <a:endCxn id="10" idx="3"/>
          </p:cNvCxnSpPr>
          <p:nvPr/>
        </p:nvCxnSpPr>
        <p:spPr>
          <a:xfrm flipH="1">
            <a:off x="3193097" y="2012235"/>
            <a:ext cx="7135495" cy="0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4538870" y="1604681"/>
            <a:ext cx="5587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水汽输送的动力主要是大气环流（</a:t>
            </a:r>
            <a:r>
              <a:rPr lang="zh-CN" altLang="en-US" sz="2000" dirty="0">
                <a:solidFill>
                  <a:schemeClr val="accent1"/>
                </a:solidFill>
              </a:rPr>
              <a:t>太阳能</a:t>
            </a:r>
            <a:r>
              <a:rPr lang="zh-CN" altLang="en-US" sz="2000" dirty="0"/>
              <a:t>）</a:t>
            </a:r>
            <a:endParaRPr lang="zh-CN" altLang="en-US" sz="2000" dirty="0"/>
          </a:p>
        </p:txBody>
      </p:sp>
      <p:sp>
        <p:nvSpPr>
          <p:cNvPr id="13" name="文本框 12"/>
          <p:cNvSpPr txBox="1"/>
          <p:nvPr/>
        </p:nvSpPr>
        <p:spPr>
          <a:xfrm>
            <a:off x="1866900" y="4809727"/>
            <a:ext cx="1732915" cy="7067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kumimoji="1" sz="2000"/>
            </a:lvl1pPr>
          </a:lstStyle>
          <a:p>
            <a:r>
              <a:rPr lang="zh-CN" altLang="en-US" dirty="0"/>
              <a:t>凝结降水</a:t>
            </a:r>
            <a:endParaRPr lang="zh-CN" altLang="en-US" dirty="0"/>
          </a:p>
          <a:p>
            <a:r>
              <a:rPr lang="zh-CN" altLang="en-US" dirty="0"/>
              <a:t>（雨雪雹等）</a:t>
            </a:r>
            <a:endParaRPr lang="zh-CN" altLang="en-US" dirty="0"/>
          </a:p>
        </p:txBody>
      </p:sp>
      <p:cxnSp>
        <p:nvCxnSpPr>
          <p:cNvPr id="14" name="直接箭头连接符 13"/>
          <p:cNvCxnSpPr>
            <a:stCxn id="10" idx="2"/>
            <a:endCxn id="13" idx="0"/>
          </p:cNvCxnSpPr>
          <p:nvPr/>
        </p:nvCxnSpPr>
        <p:spPr>
          <a:xfrm>
            <a:off x="2688907" y="2211625"/>
            <a:ext cx="44451" cy="2598102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1437956" y="2333993"/>
            <a:ext cx="1273176" cy="1253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/>
              <a:t>放热：</a:t>
            </a:r>
            <a:endParaRPr lang="en-US" altLang="zh-CN" sz="2000" dirty="0"/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accent1"/>
                </a:solidFill>
              </a:rPr>
              <a:t>势能</a:t>
            </a:r>
            <a:r>
              <a:rPr lang="zh-CN" altLang="en-US" sz="2000" dirty="0"/>
              <a:t>转换为</a:t>
            </a:r>
            <a:r>
              <a:rPr lang="zh-CN" altLang="en-US" sz="2000" dirty="0">
                <a:solidFill>
                  <a:schemeClr val="accent1"/>
                </a:solidFill>
              </a:rPr>
              <a:t>动能</a:t>
            </a:r>
            <a:endParaRPr lang="zh-CN" altLang="en-US" sz="2000" dirty="0">
              <a:solidFill>
                <a:schemeClr val="accent1"/>
              </a:solidFill>
            </a:endParaRPr>
          </a:p>
        </p:txBody>
      </p:sp>
      <p:cxnSp>
        <p:nvCxnSpPr>
          <p:cNvPr id="16" name="直接箭头连接符 15"/>
          <p:cNvCxnSpPr>
            <a:stCxn id="13" idx="3"/>
            <a:endCxn id="6" idx="1"/>
          </p:cNvCxnSpPr>
          <p:nvPr/>
        </p:nvCxnSpPr>
        <p:spPr>
          <a:xfrm>
            <a:off x="3599815" y="5163105"/>
            <a:ext cx="6728777" cy="0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4421822" y="4727983"/>
            <a:ext cx="4945704" cy="40011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/>
              <a:t>径流自高处流向低处（</a:t>
            </a:r>
            <a:r>
              <a:rPr lang="zh-CN" altLang="en-US" sz="2000" dirty="0">
                <a:solidFill>
                  <a:schemeClr val="accent1"/>
                </a:solidFill>
              </a:rPr>
              <a:t>势能</a:t>
            </a:r>
            <a:r>
              <a:rPr lang="zh-CN" altLang="en-US" sz="2000" dirty="0"/>
              <a:t>转换为</a:t>
            </a:r>
            <a:r>
              <a:rPr lang="zh-CN" altLang="en-US" sz="2000" dirty="0">
                <a:solidFill>
                  <a:schemeClr val="accent1"/>
                </a:solidFill>
              </a:rPr>
              <a:t>动能</a:t>
            </a:r>
            <a:r>
              <a:rPr lang="zh-CN" altLang="en-US" sz="2000" dirty="0"/>
              <a:t>）</a:t>
            </a:r>
            <a:endParaRPr lang="zh-CN" altLang="en-US" sz="2000" dirty="0"/>
          </a:p>
        </p:txBody>
      </p:sp>
      <p:sp>
        <p:nvSpPr>
          <p:cNvPr id="30" name="文本框 29"/>
          <p:cNvSpPr txBox="1"/>
          <p:nvPr/>
        </p:nvSpPr>
        <p:spPr>
          <a:xfrm>
            <a:off x="990600" y="1069500"/>
            <a:ext cx="892505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/>
              <a:t>在黄河的水循环过程中，还涉及到很多能量传递：</a:t>
            </a:r>
            <a:endParaRPr kumimoji="1" lang="zh-CN" altLang="en-US" sz="2000" b="1" dirty="0"/>
          </a:p>
        </p:txBody>
      </p:sp>
      <p:sp>
        <p:nvSpPr>
          <p:cNvPr id="31" name="文本框 30"/>
          <p:cNvSpPr txBox="1"/>
          <p:nvPr/>
        </p:nvSpPr>
        <p:spPr>
          <a:xfrm>
            <a:off x="3248024" y="3190097"/>
            <a:ext cx="705612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noFill/>
            <a:prstDash val="dash"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000" b="1" dirty="0"/>
              <a:t>从更大尺度范围看，水循环缓解了不同纬度间热量收支不平衡</a:t>
            </a:r>
            <a:endParaRPr lang="zh-CN" altLang="en-US" sz="2000" b="1" dirty="0"/>
          </a:p>
        </p:txBody>
      </p:sp>
      <p:sp>
        <p:nvSpPr>
          <p:cNvPr id="32" name="文本框 31"/>
          <p:cNvSpPr txBox="1"/>
          <p:nvPr/>
        </p:nvSpPr>
        <p:spPr>
          <a:xfrm>
            <a:off x="3248024" y="2234770"/>
            <a:ext cx="7056120" cy="8535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noFill/>
            <a:prstDash val="dash"/>
          </a:ln>
        </p:spPr>
        <p:txBody>
          <a:bodyPr wrap="square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b="1" dirty="0"/>
              <a:t>意义</a:t>
            </a:r>
            <a:r>
              <a:rPr lang="en-US" altLang="zh-CN" sz="2000" b="1" dirty="0"/>
              <a:t>3</a:t>
            </a:r>
            <a:r>
              <a:rPr lang="zh-CN" altLang="en-US" sz="2000" b="1" dirty="0"/>
              <a:t>：水循环对到达地表的太阳辐射起着吸收、转化和传输的作用（能量交换）</a:t>
            </a:r>
            <a:endParaRPr lang="zh-CN" altLang="en-US" sz="20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9" grpId="0"/>
      <p:bldP spid="9" grpId="1"/>
      <p:bldP spid="10" grpId="0" bldLvl="0" animBg="1"/>
      <p:bldP spid="12" grpId="0"/>
      <p:bldP spid="12" grpId="1"/>
      <p:bldP spid="13" grpId="0" bldLvl="0" animBg="1"/>
      <p:bldP spid="15" grpId="0"/>
      <p:bldP spid="15" grpId="1"/>
      <p:bldP spid="17" grpId="0" animBg="1"/>
      <p:bldP spid="17" grpId="1" animBg="1"/>
      <p:bldP spid="31" grpId="0" animBg="1"/>
      <p:bldP spid="32" grpId="0" animBg="1"/>
    </p:bldLst>
  </p:timing>
</p:sld>
</file>

<file path=ppt/tags/tag1.xml><?xml version="1.0" encoding="utf-8"?>
<p:tagLst xmlns:p="http://schemas.openxmlformats.org/presentationml/2006/main">
  <p:tag name="KSO_WM_DIAGRAM_VIRTUALLY_FRAME" val="{&quot;height&quot;:398.06000000000006,&quot;left&quot;:61.281732283464564,&quot;top&quot;:89,&quot;width&quot;:837.4365354330708}"/>
</p:tagLst>
</file>

<file path=ppt/tags/tag2.xml><?xml version="1.0" encoding="utf-8"?>
<p:tagLst xmlns:p="http://schemas.openxmlformats.org/presentationml/2006/main">
  <p:tag name="KSO_WM_DIAGRAM_VIRTUALLY_FRAME" val="{&quot;height&quot;:398.06000000000006,&quot;left&quot;:61.281732283464564,&quot;top&quot;:89,&quot;width&quot;:837.4365354330708}"/>
</p:tagLst>
</file>

<file path=ppt/tags/tag3.xml><?xml version="1.0" encoding="utf-8"?>
<p:tagLst xmlns:p="http://schemas.openxmlformats.org/presentationml/2006/main">
  <p:tag name="KSO_WM_UNIT_TABLE_BEAUTIFY" val="smartTable{05226cb2-66dd-4e0d-8272-752f4c39c8d9}"/>
</p:tagLst>
</file>

<file path=ppt/tags/tag4.xml><?xml version="1.0" encoding="utf-8"?>
<p:tagLst xmlns:p="http://schemas.openxmlformats.org/presentationml/2006/main">
  <p:tag name="AS_UNIQUEID" val="491"/>
</p:tagLst>
</file>

<file path=ppt/tags/tag5.xml><?xml version="1.0" encoding="utf-8"?>
<p:tagLst xmlns:p="http://schemas.openxmlformats.org/presentationml/2006/main">
  <p:tag name="AS_UNIQUEID" val="485"/>
</p:tagLst>
</file>

<file path=ppt/tags/tag6.xml><?xml version="1.0" encoding="utf-8"?>
<p:tagLst xmlns:p="http://schemas.openxmlformats.org/presentationml/2006/main">
  <p:tag name="KSO_WPP_MARK_KEY" val="75671f24-410b-4ca8-972a-8c68be3b29d7"/>
  <p:tag name="COMMONDATA" val="eyJoZGlkIjoiNDVmY2QyODY5OTE5ODI4YmI0ODczMTdlMGU5YTAzMzkifQ=="/>
  <p:tag name="ISLIDE.GUIDESSETTING" val="{&quot;Id&quot;:null,&quot;Name&quot;:&quot;正常&quot;,&quot;HeaderHeight&quot;:15.0,&quot;FooterHeight&quot;:9.0,&quot;SideMargin&quot;:5.5,&quot;TopMargin&quot;:0.0,&quot;BottomMargin&quot;:0.0,&quot;IntervalMargin&quot;:1.5,&quot;SettingType&quot;:&quot;System&quot;}"/>
  <p:tag name="commondata" val="eyJoZGlkIjoiY2QzOWMyNjU5MjkyMjIyYTMzNTI4NWE5ZmUyNzUzNjMifQ=="/>
</p:tagLst>
</file>

<file path=ppt/theme/theme1.xml><?xml version="1.0" encoding="utf-8"?>
<a:theme xmlns:a="http://schemas.openxmlformats.org/drawingml/2006/main" name="Office 主题​​">
  <a:themeElements>
    <a:clrScheme name="自定义 1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4456C"/>
      </a:accent1>
      <a:accent2>
        <a:srgbClr val="D8D8D8"/>
      </a:accent2>
      <a:accent3>
        <a:srgbClr val="BFBFBF"/>
      </a:accent3>
      <a:accent4>
        <a:srgbClr val="A5A5A5"/>
      </a:accent4>
      <a:accent5>
        <a:srgbClr val="7F7F7F"/>
      </a:accent5>
      <a:accent6>
        <a:srgbClr val="595959"/>
      </a:accent6>
      <a:hlink>
        <a:srgbClr val="0563C1"/>
      </a:hlink>
      <a:folHlink>
        <a:srgbClr val="954F72"/>
      </a:folHlink>
    </a:clrScheme>
    <a:fontScheme name="自定义 4">
      <a:majorFont>
        <a:latin typeface="HarmonyOS Sans Bold"/>
        <a:ea typeface="阿里妈妈数黑体"/>
        <a:cs typeface=""/>
      </a:majorFont>
      <a:minorFont>
        <a:latin typeface="HarmonyOS Sans Light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1697</Words>
  <Application>WPS 演示</Application>
  <PresentationFormat>宽屏</PresentationFormat>
  <Paragraphs>222</Paragraphs>
  <Slides>19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45" baseType="lpstr">
      <vt:lpstr>Arial</vt:lpstr>
      <vt:lpstr>宋体</vt:lpstr>
      <vt:lpstr>Wingdings</vt:lpstr>
      <vt:lpstr>微软雅黑 Light</vt:lpstr>
      <vt:lpstr>字体圈欣意冠黑体</vt:lpstr>
      <vt:lpstr>Arial</vt:lpstr>
      <vt:lpstr>微软雅黑</vt:lpstr>
      <vt:lpstr>阿里妈妈数黑体</vt:lpstr>
      <vt:lpstr>思源黑体 CN Light</vt:lpstr>
      <vt:lpstr>HarmonyOS Sans Bold</vt:lpstr>
      <vt:lpstr>等线</vt:lpstr>
      <vt:lpstr>演示佛系体</vt:lpstr>
      <vt:lpstr>锐字洪荒之力简 粗黑</vt:lpstr>
      <vt:lpstr>黑体</vt:lpstr>
      <vt:lpstr>HarmonyOS Sans Light</vt:lpstr>
      <vt:lpstr>优设标题黑</vt:lpstr>
      <vt:lpstr>钟齐志莽行书</vt:lpstr>
      <vt:lpstr>Arial Unicode MS</vt:lpstr>
      <vt:lpstr>隶书</vt:lpstr>
      <vt:lpstr>华文楷体</vt:lpstr>
      <vt:lpstr>Helvetica Neue For Number</vt:lpstr>
      <vt:lpstr>Segoe Print</vt:lpstr>
      <vt:lpstr>华文仿宋</vt:lpstr>
      <vt:lpstr>Times New Roman</vt:lpstr>
      <vt:lpstr>Courier New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zy6373@myoffice365.site</dc:creator>
  <cp:lastModifiedBy>未雨绸缪</cp:lastModifiedBy>
  <cp:revision>56</cp:revision>
  <dcterms:created xsi:type="dcterms:W3CDTF">2022-08-11T08:59:00Z</dcterms:created>
  <dcterms:modified xsi:type="dcterms:W3CDTF">2025-03-19T01:48:26Z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42D4838D5644490DB4B2444FE66ADF55_13</vt:lpwstr>
  </property>
  <property fmtid="{D5CDD505-2E9C-101B-9397-08002B2CF9AE}" pid="3" name="KSOProductBuildVer">
    <vt:lpwstr>2052-12.1.0.20305</vt:lpwstr>
  </property>
</Properties>
</file>