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8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5" r:id="rId20"/>
    <p:sldId id="279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作者" initials="A" lastIdx="0" clrIdx="2"/>
  <p:cmAuthor id="1" name="teliss tong" initials="tt" lastIdx="0" clrIdx="0"/>
  <p:cmAuthor id="2" name="yangxiaohui" initials="y" lastIdx="2" clrIdx="1"/>
  <p:cmAuthor id="3" name="yangxiaohui524@outlook.com" initials="y" lastIdx="1" clrIdx="2"/>
  <p:cmAuthor id="0" name="Administrator" initials="A" lastIdx="0" clrIdx="0"/>
  <p:cmAuthor id="4" name="wei" initials="w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6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7587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图片占位符 4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0" name="矩形: 单圆角 29"/>
          <p:cNvSpPr/>
          <p:nvPr/>
        </p:nvSpPr>
        <p:spPr>
          <a:xfrm rot="10800000">
            <a:off x="3356658" y="2086337"/>
            <a:ext cx="2739342" cy="2685326"/>
          </a:xfrm>
          <a:prstGeom prst="round1Rect">
            <a:avLst/>
          </a:prstGeom>
          <a:solidFill>
            <a:schemeClr val="bg1">
              <a:alpha val="84000"/>
            </a:schemeClr>
          </a:solidFill>
          <a:ln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单圆角 32"/>
          <p:cNvSpPr/>
          <p:nvPr userDrawn="1"/>
        </p:nvSpPr>
        <p:spPr>
          <a:xfrm>
            <a:off x="6096000" y="2086337"/>
            <a:ext cx="5422900" cy="2685327"/>
          </a:xfrm>
          <a:prstGeom prst="round1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/>
                </a:gs>
                <a:gs pos="63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8100000" scaled="1"/>
              <a:tileRect/>
            </a:gradFill>
          </a:ln>
          <a:effectLst>
            <a:outerShdw blurRad="127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63500" sx="10000" sy="10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36" name="直接连接符 35"/>
          <p:cNvCxnSpPr/>
          <p:nvPr userDrawn="1"/>
        </p:nvCxnSpPr>
        <p:spPr>
          <a:xfrm>
            <a:off x="6360160" y="3666772"/>
            <a:ext cx="48666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 userDrawn="1"/>
        </p:nvSpPr>
        <p:spPr>
          <a:xfrm>
            <a:off x="6309360" y="3639466"/>
            <a:ext cx="1059180" cy="5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占位符 2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188983" y="2894582"/>
            <a:ext cx="532991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400" dirty="0" smtClean="0"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3" name="文本占位符 23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195420" y="3789870"/>
            <a:ext cx="503138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1400" dirty="0" smtClean="0">
                <a:ea typeface="微软雅黑 Light" panose="020B0502040204020203" pitchFamily="34" charset="-122"/>
              </a:defRPr>
            </a:lvl1pPr>
          </a:lstStyle>
          <a:p>
            <a:pPr marL="0" lvl="0" algn="dist"/>
            <a:r>
              <a:rPr lang="zh-CN" altLang="en-US" dirty="0"/>
              <a:t>单击此处输入英文标题（全大写）</a:t>
            </a:r>
            <a:endParaRPr lang="zh-CN" altLang="en-US" dirty="0"/>
          </a:p>
        </p:txBody>
      </p:sp>
      <p:sp>
        <p:nvSpPr>
          <p:cNvPr id="44" name="文本占位符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204324" y="5981983"/>
            <a:ext cx="2314576" cy="233397"/>
          </a:xfrm>
          <a:prstGeom prst="rect">
            <a:avLst/>
          </a:prstGeom>
        </p:spPr>
        <p:txBody>
          <a:bodyPr/>
          <a:lstStyle>
            <a:lvl1pPr algn="r">
              <a:defRPr lang="zh-CN" altLang="en-US" sz="1000" dirty="0" smtClean="0">
                <a:solidFill>
                  <a:schemeClr val="bg1">
                    <a:lumMod val="75000"/>
                  </a:schemeClr>
                </a:solidFill>
                <a:latin typeface="+mn-ea"/>
              </a:defRPr>
            </a:lvl1pPr>
          </a:lstStyle>
          <a:p>
            <a:pPr marL="171450" lvl="0" indent="-171450">
              <a:buFont typeface="Wingdings" panose="05000000000000000000" pitchFamily="2" charset="2"/>
              <a:buChar char="n"/>
            </a:pPr>
            <a:r>
              <a:rPr lang="zh-CN" altLang="en-US" dirty="0"/>
              <a:t>单击此处输入本节题名</a:t>
            </a:r>
            <a:endParaRPr lang="zh-CN" altLang="en-US" dirty="0"/>
          </a:p>
        </p:txBody>
      </p:sp>
      <p:sp>
        <p:nvSpPr>
          <p:cNvPr id="46" name="文本占位符 45"/>
          <p:cNvSpPr>
            <a:spLocks noGrp="1"/>
          </p:cNvSpPr>
          <p:nvPr>
            <p:ph type="body" sz="quarter" idx="14" hasCustomPrompt="1"/>
          </p:nvPr>
        </p:nvSpPr>
        <p:spPr>
          <a:xfrm>
            <a:off x="3456077" y="2396899"/>
            <a:ext cx="2540504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13800" b="1" dirty="0">
                <a:solidFill>
                  <a:schemeClr val="accent1"/>
                </a:solidFill>
                <a:latin typeface="字体圈欣意冠黑体" panose="00000500000000000000" pitchFamily="2" charset="-122"/>
                <a:ea typeface="字体圈欣意冠黑体" panose="00000500000000000000" pitchFamily="2" charset="-122"/>
              </a:defRPr>
            </a:lvl1pPr>
          </a:lstStyle>
          <a:p>
            <a:pPr marL="0" lvl="0" algn="ctr"/>
            <a:r>
              <a:rPr lang="en-US" altLang="zh-CN" dirty="0"/>
              <a:t>02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卡通人物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537" y="239928"/>
            <a:ext cx="1425913" cy="487662"/>
          </a:xfrm>
          <a:prstGeom prst="rect">
            <a:avLst/>
          </a:prstGeom>
          <a:effectLst/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8731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41300" dist="50800" dir="5400000" algn="ctr" rotWithShape="0">
              <a:schemeClr val="accent1">
                <a:alpha val="1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 rot="16200000">
            <a:off x="157354" y="49135"/>
            <a:ext cx="82081" cy="92401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锐字洪荒之力简 粗黑" panose="02010604000000000000" pitchFamily="2" charset="-122"/>
              <a:ea typeface="锐字洪荒之力简 粗黑" panose="02010604000000000000" pitchFamily="2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 rot="16200000">
            <a:off x="728220" y="468868"/>
            <a:ext cx="82081" cy="8454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锐字洪荒之力简 粗黑" panose="02010604000000000000" pitchFamily="2" charset="-122"/>
              <a:ea typeface="锐字洪荒之力简 粗黑" panose="02010604000000000000" pitchFamily="2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 rot="16200000">
            <a:off x="12044915" y="6202166"/>
            <a:ext cx="82081" cy="41783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 userDrawn="1">
            <p:ph type="body" sz="quarter" idx="10"/>
          </p:nvPr>
        </p:nvSpPr>
        <p:spPr>
          <a:xfrm>
            <a:off x="893678" y="239928"/>
            <a:ext cx="10625222" cy="460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9667240" y="6289768"/>
            <a:ext cx="2209800" cy="261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lvl="0"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zh-CN" altLang="en-US" dirty="0"/>
              <a:t>第二节  海水的性质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15.png"/><Relationship Id="rId2" Type="http://schemas.openxmlformats.org/officeDocument/2006/relationships/tags" Target="../tags/tag7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7.jpe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4.xml"/><Relationship Id="rId2" Type="http://schemas.openxmlformats.org/officeDocument/2006/relationships/image" Target="../media/image20.png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image" Target="../media/image25.pn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2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tags" Target="../tags/tag6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动物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t="27189" b="81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6636715" y="3322286"/>
            <a:ext cx="5264150" cy="2653185"/>
            <a:chOff x="6254750" y="3634803"/>
            <a:chExt cx="5264150" cy="2653185"/>
          </a:xfrm>
        </p:grpSpPr>
        <p:sp>
          <p:nvSpPr>
            <p:cNvPr id="20" name="文本占位符 1"/>
            <p:cNvSpPr txBox="1"/>
            <p:nvPr/>
          </p:nvSpPr>
          <p:spPr>
            <a:xfrm>
              <a:off x="6254750" y="4086792"/>
              <a:ext cx="5264150" cy="1166840"/>
            </a:xfrm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7200" dirty="0">
                  <a:solidFill>
                    <a:schemeClr val="bg1"/>
                  </a:solidFill>
                  <a:latin typeface="+mj-ea"/>
                  <a:ea typeface="+mj-ea"/>
                  <a:cs typeface="创客贴金刚体-商用免费ckt.cn Bold" panose="00020600040101010101" pitchFamily="18" charset="-122"/>
                </a:rPr>
                <a:t>海水的性质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创客贴金刚体-商用免费ckt.cn Bold" panose="00020600040101010101" pitchFamily="18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6472082" y="3634803"/>
              <a:ext cx="1172210" cy="400110"/>
              <a:chOff x="2024807" y="2194560"/>
              <a:chExt cx="1172210" cy="400110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2175412" y="2245513"/>
                <a:ext cx="857250" cy="34288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onyOS Sans Light" panose="00000400000000000000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2024807" y="2194560"/>
                <a:ext cx="11722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552A9"/>
                    </a:solidFill>
                    <a:effectLst/>
                    <a:uLnTx/>
                    <a:uFillTx/>
                    <a:latin typeface="字体圈欣意冠黑体" panose="00000500000000000000" pitchFamily="2" charset="-122"/>
                    <a:ea typeface="字体圈欣意冠黑体" panose="00000500000000000000" pitchFamily="2" charset="-122"/>
                  </a:rPr>
                  <a:t>2019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552A9"/>
                  </a:solidFill>
                  <a:effectLst/>
                  <a:uLnTx/>
                  <a:uFillTx/>
                  <a:latin typeface="字体圈欣意冠黑体" panose="00000500000000000000" pitchFamily="2" charset="-122"/>
                  <a:ea typeface="字体圈欣意冠黑体" panose="00000500000000000000" pitchFamily="2" charset="-122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7464026" y="3680006"/>
              <a:ext cx="37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kern="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新课标</a:t>
              </a: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</a:rPr>
                <a:t>人教版必修一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566905" y="5980211"/>
              <a:ext cx="46023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 fontAlgn="base">
                <a:spcBef>
                  <a:spcPct val="0"/>
                </a:spcBef>
                <a:spcAft>
                  <a:spcPct val="0"/>
                </a:spcAft>
                <a:defRPr sz="1600" cap="all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r>
                <a:rPr lang="en-US" altLang="zh-CN" sz="1400" dirty="0"/>
                <a:t>NATURE of SEA WATER</a:t>
              </a:r>
              <a:endParaRPr lang="zh-CN" altLang="en-US" sz="1400" dirty="0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6624320" y="4134725"/>
              <a:ext cx="4485640" cy="1723253"/>
              <a:chOff x="4300806" y="4134725"/>
              <a:chExt cx="7187028" cy="1723253"/>
            </a:xfrm>
          </p:grpSpPr>
          <p:cxnSp>
            <p:nvCxnSpPr>
              <p:cNvPr id="28" name="直接连接符 27"/>
              <p:cNvCxnSpPr/>
              <p:nvPr/>
            </p:nvCxnSpPr>
            <p:spPr>
              <a:xfrm>
                <a:off x="4300806" y="4134725"/>
                <a:ext cx="7187028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300806" y="5359713"/>
                <a:ext cx="7187028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" name="直接连接符 29"/>
              <p:cNvCxnSpPr/>
              <p:nvPr/>
            </p:nvCxnSpPr>
            <p:spPr>
              <a:xfrm>
                <a:off x="4300806" y="5857978"/>
                <a:ext cx="7187028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7" name="文本框 26"/>
            <p:cNvSpPr txBox="1"/>
            <p:nvPr/>
          </p:nvSpPr>
          <p:spPr>
            <a:xfrm>
              <a:off x="6546584" y="5434553"/>
              <a:ext cx="46776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</a:rPr>
                <a:t>第三章  地球上的水 第</a:t>
              </a:r>
              <a:r>
                <a:rPr lang="zh-CN" altLang="en-US" sz="2000" kern="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二</a:t>
              </a: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</a:rPr>
                <a:t>节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/>
          <a:srcRect t="3709"/>
          <a:stretch>
            <a:fillRect/>
          </a:stretch>
        </p:blipFill>
        <p:spPr>
          <a:xfrm>
            <a:off x="2283968" y="2491814"/>
            <a:ext cx="5585968" cy="3652740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海水的盐度对人类活动的影响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7994728" y="1130300"/>
            <a:ext cx="3536872" cy="5014253"/>
            <a:chOff x="0" y="0"/>
            <a:chExt cx="4609070" cy="6534317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3"/>
            <a:srcRect b="4720"/>
            <a:stretch>
              <a:fillRect/>
            </a:stretch>
          </p:blipFill>
          <p:spPr>
            <a:xfrm>
              <a:off x="0" y="0"/>
              <a:ext cx="4609070" cy="653431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153641" y="340154"/>
              <a:ext cx="1447154" cy="481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70C0">
                      <a:alpha val="7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长芦盐场</a:t>
              </a:r>
              <a:endParaRPr lang="zh-CN" altLang="en-US" sz="1400" b="1" dirty="0">
                <a:solidFill>
                  <a:srgbClr val="0070C0">
                    <a:alpha val="70000"/>
                  </a:srgbClr>
                </a:solidFill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803649" y="1161603"/>
              <a:ext cx="1447154" cy="481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0000">
                      <a:alpha val="7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淮北盐场</a:t>
              </a:r>
              <a:endParaRPr lang="zh-CN" altLang="en-US" sz="1400" b="1" dirty="0">
                <a:solidFill>
                  <a:srgbClr val="000000">
                    <a:alpha val="70000"/>
                  </a:srgbClr>
                </a:solidFill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117" y="2870149"/>
              <a:ext cx="1447154" cy="481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0000">
                      <a:alpha val="7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布袋盐场</a:t>
              </a:r>
              <a:endParaRPr lang="zh-CN" altLang="en-US" sz="1400" b="1" dirty="0">
                <a:solidFill>
                  <a:srgbClr val="000000">
                    <a:alpha val="70000"/>
                  </a:srgbClr>
                </a:solidFill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39700" y="3564720"/>
              <a:ext cx="1737518" cy="481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0000">
                      <a:alpha val="7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莺歌海盐场</a:t>
              </a:r>
              <a:endParaRPr lang="zh-CN" altLang="en-US" sz="1400" b="1" dirty="0">
                <a:solidFill>
                  <a:srgbClr val="000000">
                    <a:alpha val="70000"/>
                  </a:srgbClr>
                </a:solidFill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60400" y="1058312"/>
            <a:ext cx="7177304" cy="1253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2000"/>
            </a:lvl1pPr>
          </a:lstStyle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dirty="0"/>
              <a:t>人类利用</a:t>
            </a:r>
            <a:r>
              <a:rPr lang="zh-CN" altLang="en-US" dirty="0">
                <a:solidFill>
                  <a:schemeClr val="accent1"/>
                </a:solidFill>
              </a:rPr>
              <a:t>海水晒盐</a:t>
            </a:r>
            <a:r>
              <a:rPr lang="zh-CN" altLang="en-US" dirty="0"/>
              <a:t>，在日照充足、降水较少的沿海地区建造晒盐场</a:t>
            </a:r>
            <a:endParaRPr lang="en-US" altLang="zh-CN" dirty="0"/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dirty="0"/>
              <a:t>利用</a:t>
            </a:r>
            <a:r>
              <a:rPr lang="zh-CN" altLang="en-US" dirty="0">
                <a:solidFill>
                  <a:schemeClr val="accent1"/>
                </a:solidFill>
              </a:rPr>
              <a:t>海水制碱</a:t>
            </a:r>
            <a:r>
              <a:rPr lang="zh-CN" altLang="en-US" dirty="0"/>
              <a:t>，从海水提取镁、溴等资源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l="28667" t="30686" r="28667" b="5253"/>
          <a:stretch>
            <a:fillRect/>
          </a:stretch>
        </p:blipFill>
        <p:spPr>
          <a:xfrm>
            <a:off x="660400" y="2347103"/>
            <a:ext cx="2163794" cy="216379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t="15048" r="35771"/>
          <a:stretch>
            <a:fillRect/>
          </a:stretch>
        </p:blipFill>
        <p:spPr>
          <a:xfrm>
            <a:off x="632090" y="4138650"/>
            <a:ext cx="2163794" cy="216379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海水的盐度对人类活动的影响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5" name="图片 4" descr="图片包含 游戏机, 梳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8" r="15550" b="5339"/>
          <a:stretch>
            <a:fillRect/>
          </a:stretch>
        </p:blipFill>
        <p:spPr>
          <a:xfrm>
            <a:off x="6330683" y="0"/>
            <a:ext cx="5861316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0400" y="1058312"/>
            <a:ext cx="5435600" cy="1841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2000"/>
            </a:lvl1pPr>
          </a:lstStyle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对海水养殖而言，盐度的稳定性极其重要</a:t>
            </a:r>
            <a:endParaRPr lang="en-US" altLang="zh-CN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dirty="0"/>
              <a:t>例如，暴雨会引发养殖场的海水盐度降低，如应对不当，会造成养殖的鱼虾等大量死亡</a:t>
            </a:r>
            <a:endParaRPr lang="zh-CN" altLang="en-US" dirty="0"/>
          </a:p>
          <a:p>
            <a:pPr marL="342900" indent="-342900">
              <a:buFont typeface="Wingdings" panose="05000000000000000000" pitchFamily="2" charset="2"/>
              <a:buChar char="n"/>
            </a:pPr>
            <a:endParaRPr lang="zh-CN" altLang="en-US" dirty="0"/>
          </a:p>
        </p:txBody>
      </p:sp>
      <p:pic>
        <p:nvPicPr>
          <p:cNvPr id="11" name="图片 10" descr="海上有许多船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3" b="16327"/>
          <a:stretch>
            <a:fillRect/>
          </a:stretch>
        </p:blipFill>
        <p:spPr>
          <a:xfrm>
            <a:off x="660400" y="2576631"/>
            <a:ext cx="6731000" cy="3595048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020" b="1020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8000">
                <a:schemeClr val="bg1"/>
              </a:gs>
              <a:gs pos="99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8731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41300" dist="50800" dir="5400000" algn="ctr" rotWithShape="0">
              <a:schemeClr val="accent1">
                <a:alpha val="1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8" name="矩形: 圆角 7"/>
          <p:cNvSpPr/>
          <p:nvPr/>
        </p:nvSpPr>
        <p:spPr>
          <a:xfrm rot="16200000">
            <a:off x="157354" y="49135"/>
            <a:ext cx="82081" cy="92401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锐字洪荒之力简 粗黑" panose="02010604000000000000" pitchFamily="2" charset="-122"/>
              <a:ea typeface="锐字洪荒之力简 粗黑" panose="02010604000000000000" pitchFamily="2" charset="-122"/>
            </a:endParaRPr>
          </a:p>
        </p:txBody>
      </p:sp>
      <p:sp>
        <p:nvSpPr>
          <p:cNvPr id="9" name="矩形: 圆角 8"/>
          <p:cNvSpPr/>
          <p:nvPr/>
        </p:nvSpPr>
        <p:spPr>
          <a:xfrm rot="16200000">
            <a:off x="728220" y="468868"/>
            <a:ext cx="82081" cy="8454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锐字洪荒之力简 粗黑" panose="02010604000000000000" pitchFamily="2" charset="-122"/>
              <a:ea typeface="锐字洪荒之力简 粗黑" panose="02010604000000000000" pitchFamily="2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海水的盐度对人类活动的影响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669924" y="1257396"/>
            <a:ext cx="10850562" cy="1422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随着科技的发展和观念的改变，海水也成为淡水资源的重要补充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例如，许多沿海国家和地区将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海水淡化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以缓解当地的缺水状况；此外，人们也直接用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海水冲厕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将海水作为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工业冷却水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103" t="5366" r="280" b="1036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833621" y="5314211"/>
            <a:ext cx="6685279" cy="819889"/>
            <a:chOff x="4872174" y="5395776"/>
            <a:chExt cx="6685279" cy="819889"/>
          </a:xfrm>
        </p:grpSpPr>
        <p:sp>
          <p:nvSpPr>
            <p:cNvPr id="5" name="矩形 4"/>
            <p:cNvSpPr/>
            <p:nvPr/>
          </p:nvSpPr>
          <p:spPr>
            <a:xfrm>
              <a:off x="11085195" y="5395776"/>
              <a:ext cx="472258" cy="819889"/>
            </a:xfrm>
            <a:custGeom>
              <a:avLst/>
              <a:gdLst>
                <a:gd name="connsiteX0" fmla="*/ 0 w 471913"/>
                <a:gd name="connsiteY0" fmla="*/ 0 h 819889"/>
                <a:gd name="connsiteX1" fmla="*/ 471913 w 471913"/>
                <a:gd name="connsiteY1" fmla="*/ 0 h 819889"/>
                <a:gd name="connsiteX2" fmla="*/ 471913 w 471913"/>
                <a:gd name="connsiteY2" fmla="*/ 819889 h 819889"/>
                <a:gd name="connsiteX3" fmla="*/ 0 w 471913"/>
                <a:gd name="connsiteY3" fmla="*/ 819889 h 819889"/>
                <a:gd name="connsiteX4" fmla="*/ 0 w 471913"/>
                <a:gd name="connsiteY4" fmla="*/ 0 h 819889"/>
                <a:gd name="connsiteX0-1" fmla="*/ 345 w 472258"/>
                <a:gd name="connsiteY0-2" fmla="*/ 0 h 819889"/>
                <a:gd name="connsiteX1-3" fmla="*/ 472258 w 472258"/>
                <a:gd name="connsiteY1-4" fmla="*/ 0 h 819889"/>
                <a:gd name="connsiteX2-5" fmla="*/ 472258 w 472258"/>
                <a:gd name="connsiteY2-6" fmla="*/ 819889 h 819889"/>
                <a:gd name="connsiteX3-7" fmla="*/ 345 w 472258"/>
                <a:gd name="connsiteY3-8" fmla="*/ 819889 h 819889"/>
                <a:gd name="connsiteX4-9" fmla="*/ 0 w 472258"/>
                <a:gd name="connsiteY4-10" fmla="*/ 163014 h 819889"/>
                <a:gd name="connsiteX5" fmla="*/ 345 w 472258"/>
                <a:gd name="connsiteY5" fmla="*/ 0 h 819889"/>
                <a:gd name="connsiteX0-11" fmla="*/ 2250 w 474163"/>
                <a:gd name="connsiteY0-12" fmla="*/ 0 h 819889"/>
                <a:gd name="connsiteX1-13" fmla="*/ 474163 w 474163"/>
                <a:gd name="connsiteY1-14" fmla="*/ 0 h 819889"/>
                <a:gd name="connsiteX2-15" fmla="*/ 474163 w 474163"/>
                <a:gd name="connsiteY2-16" fmla="*/ 819889 h 819889"/>
                <a:gd name="connsiteX3-17" fmla="*/ 2250 w 474163"/>
                <a:gd name="connsiteY3-18" fmla="*/ 819889 h 819889"/>
                <a:gd name="connsiteX4-19" fmla="*/ 0 w 474163"/>
                <a:gd name="connsiteY4-20" fmla="*/ 439239 h 819889"/>
                <a:gd name="connsiteX5-21" fmla="*/ 1905 w 474163"/>
                <a:gd name="connsiteY5-22" fmla="*/ 163014 h 819889"/>
                <a:gd name="connsiteX6" fmla="*/ 2250 w 474163"/>
                <a:gd name="connsiteY6" fmla="*/ 0 h 819889"/>
                <a:gd name="connsiteX0-23" fmla="*/ 0 w 474163"/>
                <a:gd name="connsiteY0-24" fmla="*/ 439239 h 819889"/>
                <a:gd name="connsiteX1-25" fmla="*/ 1905 w 474163"/>
                <a:gd name="connsiteY1-26" fmla="*/ 163014 h 819889"/>
                <a:gd name="connsiteX2-27" fmla="*/ 2250 w 474163"/>
                <a:gd name="connsiteY2-28" fmla="*/ 0 h 819889"/>
                <a:gd name="connsiteX3-29" fmla="*/ 474163 w 474163"/>
                <a:gd name="connsiteY3-30" fmla="*/ 0 h 819889"/>
                <a:gd name="connsiteX4-31" fmla="*/ 474163 w 474163"/>
                <a:gd name="connsiteY4-32" fmla="*/ 819889 h 819889"/>
                <a:gd name="connsiteX5-33" fmla="*/ 2250 w 474163"/>
                <a:gd name="connsiteY5-34" fmla="*/ 819889 h 819889"/>
                <a:gd name="connsiteX6-35" fmla="*/ 91440 w 474163"/>
                <a:gd name="connsiteY6-36" fmla="*/ 530679 h 819889"/>
                <a:gd name="connsiteX0-37" fmla="*/ 0 w 474163"/>
                <a:gd name="connsiteY0-38" fmla="*/ 439239 h 819889"/>
                <a:gd name="connsiteX1-39" fmla="*/ 1905 w 474163"/>
                <a:gd name="connsiteY1-40" fmla="*/ 163014 h 819889"/>
                <a:gd name="connsiteX2-41" fmla="*/ 2250 w 474163"/>
                <a:gd name="connsiteY2-42" fmla="*/ 0 h 819889"/>
                <a:gd name="connsiteX3-43" fmla="*/ 474163 w 474163"/>
                <a:gd name="connsiteY3-44" fmla="*/ 0 h 819889"/>
                <a:gd name="connsiteX4-45" fmla="*/ 474163 w 474163"/>
                <a:gd name="connsiteY4-46" fmla="*/ 819889 h 819889"/>
                <a:gd name="connsiteX5-47" fmla="*/ 2250 w 474163"/>
                <a:gd name="connsiteY5-48" fmla="*/ 819889 h 819889"/>
                <a:gd name="connsiteX0-49" fmla="*/ 0 w 472258"/>
                <a:gd name="connsiteY0-50" fmla="*/ 163014 h 819889"/>
                <a:gd name="connsiteX1-51" fmla="*/ 345 w 472258"/>
                <a:gd name="connsiteY1-52" fmla="*/ 0 h 819889"/>
                <a:gd name="connsiteX2-53" fmla="*/ 472258 w 472258"/>
                <a:gd name="connsiteY2-54" fmla="*/ 0 h 819889"/>
                <a:gd name="connsiteX3-55" fmla="*/ 472258 w 472258"/>
                <a:gd name="connsiteY3-56" fmla="*/ 819889 h 819889"/>
                <a:gd name="connsiteX4-57" fmla="*/ 345 w 472258"/>
                <a:gd name="connsiteY4-58" fmla="*/ 819889 h 8198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72258" h="819889">
                  <a:moveTo>
                    <a:pt x="0" y="163014"/>
                  </a:moveTo>
                  <a:lnTo>
                    <a:pt x="345" y="0"/>
                  </a:lnTo>
                  <a:lnTo>
                    <a:pt x="472258" y="0"/>
                  </a:lnTo>
                  <a:lnTo>
                    <a:pt x="472258" y="819889"/>
                  </a:lnTo>
                  <a:lnTo>
                    <a:pt x="345" y="819889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872174" y="5679989"/>
              <a:ext cx="6570527" cy="52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</a:rPr>
                <a:t>河北唐山曹妃甸海水淡化车间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82930" y="4867391"/>
            <a:ext cx="6427470" cy="125367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曹妃甸工业区地处渤海湾中心地带，淡水资源短缺。目前，曹妃甸建有多个海水淡化工厂，既满足当地对淡水的需求，也为周边城市提供淡化海水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海水的密度分布规律</a:t>
            </a:r>
            <a:endParaRPr lang="zh-CN" altLang="en-US" dirty="0"/>
          </a:p>
        </p:txBody>
      </p:sp>
      <p:sp>
        <p:nvSpPr>
          <p:cNvPr id="4" name="矩形: 圆角 3"/>
          <p:cNvSpPr/>
          <p:nvPr/>
        </p:nvSpPr>
        <p:spPr>
          <a:xfrm>
            <a:off x="415290" y="2103120"/>
            <a:ext cx="11548745" cy="4030980"/>
          </a:xfrm>
          <a:prstGeom prst="roundRect">
            <a:avLst>
              <a:gd name="adj" fmla="val 4379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27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图表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65" y="2364105"/>
            <a:ext cx="6850380" cy="34163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8812" y="1051560"/>
            <a:ext cx="10994707" cy="9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含义：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海水密度指单位体积海水的质量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主要影响因素：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温度、盐度、深度；其中表层海水密度与温度的关系最为密切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5462" y="2739258"/>
            <a:ext cx="4391338" cy="45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/>
              <a:t>1.</a:t>
            </a:r>
            <a:r>
              <a:rPr lang="zh-CN" altLang="en-US" sz="2000" b="1" dirty="0"/>
              <a:t>描述表层海水密度的纬度分布规律。</a:t>
            </a:r>
            <a:endParaRPr lang="en-US" altLang="zh-CN" sz="2000" b="1" dirty="0"/>
          </a:p>
        </p:txBody>
      </p:sp>
      <p:sp>
        <p:nvSpPr>
          <p:cNvPr id="9" name="矩形: 圆角 8"/>
          <p:cNvSpPr/>
          <p:nvPr/>
        </p:nvSpPr>
        <p:spPr>
          <a:xfrm>
            <a:off x="631742" y="2307630"/>
            <a:ext cx="1287446" cy="3878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阿里妈妈数黑体" pitchFamily="2" charset="-122"/>
                <a:ea typeface="阿里妈妈数黑体" pitchFamily="2" charset="-122"/>
              </a:rPr>
              <a:t>读 图</a:t>
            </a:r>
            <a:endParaRPr lang="zh-CN" altLang="en-US" sz="2400" dirty="0">
              <a:solidFill>
                <a:schemeClr val="bg1"/>
              </a:solidFill>
              <a:latin typeface="阿里妈妈数黑体" pitchFamily="2" charset="-122"/>
              <a:ea typeface="阿里妈妈数黑体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8398" y="3237742"/>
            <a:ext cx="424188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accent1"/>
                </a:solidFill>
              </a:rPr>
              <a:t>海水密度随纬度增高而增大，同纬度海域的海水密度大致相同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8398" y="4608379"/>
            <a:ext cx="7579360" cy="453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30000"/>
              </a:lnSpc>
              <a:buFont typeface="Wingdings" panose="05000000000000000000" pitchFamily="2" charset="2"/>
              <a:buChar char="n"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海水密度与海水的温度呈负相关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86008" y="4129683"/>
            <a:ext cx="6350000" cy="49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/>
              <a:t>2.</a:t>
            </a:r>
            <a:r>
              <a:rPr lang="zh-CN" altLang="en-US" sz="2000" b="1" dirty="0"/>
              <a:t>说出表层海水密度与海水温度的关系。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uiExpand="1" build="p"/>
      <p:bldP spid="9" grpId="0" bldLvl="0" animBg="1"/>
      <p:bldP spid="10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flipH="1">
            <a:off x="238125" y="1129665"/>
            <a:ext cx="6990080" cy="5522595"/>
            <a:chOff x="7101840" y="1290320"/>
            <a:chExt cx="4429760" cy="4709365"/>
          </a:xfrm>
        </p:grpSpPr>
        <p:sp>
          <p:nvSpPr>
            <p:cNvPr id="7" name="矩形: 圆角 6"/>
            <p:cNvSpPr/>
            <p:nvPr/>
          </p:nvSpPr>
          <p:spPr>
            <a:xfrm>
              <a:off x="7101840" y="1290320"/>
              <a:ext cx="4429760" cy="4709365"/>
            </a:xfrm>
            <a:prstGeom prst="roundRect">
              <a:avLst>
                <a:gd name="adj" fmla="val 3175"/>
              </a:avLst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1526520" y="1574800"/>
              <a:ext cx="0" cy="43281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: 圆角 3"/>
          <p:cNvSpPr/>
          <p:nvPr/>
        </p:nvSpPr>
        <p:spPr>
          <a:xfrm>
            <a:off x="6096000" y="1130300"/>
            <a:ext cx="5422900" cy="5003800"/>
          </a:xfrm>
          <a:prstGeom prst="roundRect">
            <a:avLst>
              <a:gd name="adj" fmla="val 295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27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海水的密度分布规律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9729" y="1618427"/>
            <a:ext cx="5609172" cy="379976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60210" y="5512277"/>
            <a:ext cx="409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不同纬度海水密度垂直分布图</a:t>
            </a:r>
            <a:endParaRPr lang="zh-CN" altLang="en-US" dirty="0"/>
          </a:p>
        </p:txBody>
      </p:sp>
      <p:sp>
        <p:nvSpPr>
          <p:cNvPr id="9" name="矩形: 圆角 8"/>
          <p:cNvSpPr/>
          <p:nvPr/>
        </p:nvSpPr>
        <p:spPr>
          <a:xfrm>
            <a:off x="659682" y="1240155"/>
            <a:ext cx="1287446" cy="3878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阿里妈妈数黑体" pitchFamily="2" charset="-122"/>
                <a:ea typeface="阿里妈妈数黑体" pitchFamily="2" charset="-122"/>
              </a:rPr>
              <a:t>读 图</a:t>
            </a:r>
            <a:endParaRPr lang="zh-CN" altLang="en-US" sz="2400" dirty="0">
              <a:solidFill>
                <a:schemeClr val="bg1"/>
              </a:solidFill>
              <a:latin typeface="阿里妈妈数黑体" pitchFamily="2" charset="-122"/>
              <a:ea typeface="阿里妈妈数黑体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9410" y="1618615"/>
            <a:ext cx="543687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/>
              <a:t>1.</a:t>
            </a:r>
            <a:r>
              <a:rPr lang="zh-CN" altLang="en-US" sz="2000" b="1" dirty="0"/>
              <a:t>描述海水密度随深度的变化规律，推测原因。</a:t>
            </a:r>
            <a:endParaRPr lang="en-US" altLang="zh-CN" sz="20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531976" y="2123232"/>
            <a:ext cx="6094674" cy="852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accent1"/>
                </a:solidFill>
              </a:rPr>
              <a:t>随深度增加，密度增加（海水压力影响）</a:t>
            </a:r>
            <a:endParaRPr lang="en-US" altLang="zh-CN" sz="2000" dirty="0">
              <a:solidFill>
                <a:schemeClr val="accent1"/>
              </a:solidFill>
            </a:endParaRPr>
          </a:p>
          <a:p>
            <a:pPr marL="342900" indent="-342900" algn="l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accent1"/>
                </a:solidFill>
              </a:rPr>
              <a:t>一定深度之下，海水密度基本不变</a:t>
            </a:r>
            <a:endParaRPr lang="en-US" altLang="zh-CN" sz="2000" dirty="0">
              <a:solidFill>
                <a:schemeClr val="accent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9410" y="2979420"/>
            <a:ext cx="565086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000" b="1" dirty="0"/>
              <a:t>2.</a:t>
            </a:r>
            <a:r>
              <a:rPr lang="zh-CN" altLang="en-US" sz="2000" b="1" dirty="0"/>
              <a:t>对比三条曲线，说出高纬度海水密度变化区别于中低纬海区的不同点</a:t>
            </a:r>
            <a:endParaRPr lang="en-US" altLang="zh-CN" sz="2000" b="1" dirty="0"/>
          </a:p>
        </p:txBody>
      </p:sp>
      <p:sp>
        <p:nvSpPr>
          <p:cNvPr id="14" name="PA-矩形 113"/>
          <p:cNvSpPr/>
          <p:nvPr>
            <p:custDataLst>
              <p:tags r:id="rId2"/>
            </p:custDataLst>
          </p:nvPr>
        </p:nvSpPr>
        <p:spPr>
          <a:xfrm>
            <a:off x="470535" y="4300220"/>
            <a:ext cx="6064885" cy="1353185"/>
          </a:xfrm>
          <a:prstGeom prst="rect">
            <a:avLst/>
          </a:prstGeom>
        </p:spPr>
        <p:txBody>
          <a:bodyPr wrap="square">
            <a:spAutoFit/>
          </a:bodyPr>
          <a:p>
            <a:pPr marL="288290" indent="-28829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0~50m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：海水密度基本均匀</a:t>
            </a:r>
            <a:endParaRPr lang="en-US" altLang="zh-CN" sz="2000" dirty="0">
              <a:solidFill>
                <a:schemeClr val="accent1"/>
              </a:solidFill>
              <a:latin typeface="+mj-ea"/>
              <a:ea typeface="+mj-ea"/>
            </a:endParaRPr>
          </a:p>
          <a:p>
            <a:pPr marL="288290" indent="-28829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往下至</a:t>
            </a: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1000m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：海水密度随深度增大而迅速增加</a:t>
            </a:r>
            <a:endParaRPr lang="en-US" altLang="zh-CN" sz="2000" dirty="0">
              <a:solidFill>
                <a:schemeClr val="accent1"/>
              </a:solidFill>
              <a:latin typeface="+mj-ea"/>
              <a:ea typeface="+mj-ea"/>
            </a:endParaRPr>
          </a:p>
          <a:p>
            <a:pPr marL="288290" indent="-28829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再以下：海水密度随深度的变化很小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5" name="PA-矩形 11"/>
          <p:cNvSpPr/>
          <p:nvPr>
            <p:custDataLst>
              <p:tags r:id="rId3"/>
            </p:custDataLst>
          </p:nvPr>
        </p:nvSpPr>
        <p:spPr>
          <a:xfrm>
            <a:off x="532307" y="383875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低纬度海区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6" name="PA-矩形 13"/>
          <p:cNvSpPr/>
          <p:nvPr>
            <p:custDataLst>
              <p:tags r:id="rId4"/>
            </p:custDataLst>
          </p:nvPr>
        </p:nvSpPr>
        <p:spPr>
          <a:xfrm>
            <a:off x="434340" y="6043930"/>
            <a:ext cx="711454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288290" indent="-28829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海水密度随深度变化很小，垂向变化曲线近似为一条直线</a:t>
            </a:r>
            <a:endParaRPr lang="en-US" altLang="zh-CN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8" name="PA-矩形 117"/>
          <p:cNvSpPr/>
          <p:nvPr>
            <p:custDataLst>
              <p:tags r:id="rId5"/>
            </p:custDataLst>
          </p:nvPr>
        </p:nvSpPr>
        <p:spPr>
          <a:xfrm>
            <a:off x="541277" y="5653303"/>
            <a:ext cx="1706880" cy="46037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高纬度海区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12" grpId="0" build="p"/>
      <p:bldP spid="13" grpId="0"/>
      <p:bldP spid="14" grpId="0" uiExpand="1" build="p"/>
      <p:bldP spid="15" grpId="0"/>
      <p:bldP spid="16" grpId="0"/>
      <p:bldP spid="1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6083" name="组合 2"/>
          <p:cNvGrpSpPr>
            <a:grpSpLocks noChangeAspect="1"/>
          </p:cNvGrpSpPr>
          <p:nvPr/>
        </p:nvGrpSpPr>
        <p:grpSpPr>
          <a:xfrm>
            <a:off x="1188085" y="1481138"/>
            <a:ext cx="1079500" cy="1079500"/>
            <a:chOff x="0" y="0"/>
            <a:chExt cx="1080000" cy="1080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6109" name="圆角矩形 4"/>
            <p:cNvSpPr>
              <a:spLocks noChangeAspect="1"/>
            </p:cNvSpPr>
            <p:nvPr/>
          </p:nvSpPr>
          <p:spPr>
            <a:xfrm rot="18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grpFill/>
            <a:ln w="9525">
              <a:noFill/>
            </a:ln>
          </p:spPr>
          <p:txBody>
            <a:bodyPr anchor="ctr" anchorCtr="0"/>
            <a:p>
              <a:pPr algn="ctr"/>
              <a:endParaRPr lang="zh-CN" altLang="en-US" dirty="0">
                <a:solidFill>
                  <a:srgbClr val="FFFFFF"/>
                </a:solidFill>
                <a:latin typeface="Segoe UI" panose="020B0502040204020203" pitchFamily="34" charset="0"/>
                <a:ea typeface="微软雅黑" panose="020B0503020204020204" charset="-122"/>
              </a:endParaRPr>
            </a:p>
          </p:txBody>
        </p:sp>
        <p:sp>
          <p:nvSpPr>
            <p:cNvPr id="46110" name="圆角矩形 5"/>
            <p:cNvSpPr>
              <a:spLocks noChangeAspect="1"/>
            </p:cNvSpPr>
            <p:nvPr/>
          </p:nvSpPr>
          <p:spPr>
            <a:xfrm rot="27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grpFill/>
            <a:ln w="9525">
              <a:noFill/>
            </a:ln>
          </p:spPr>
          <p:txBody>
            <a:bodyPr anchor="ctr" anchorCtr="0"/>
            <a:p>
              <a:pPr algn="ctr"/>
              <a:endParaRPr lang="zh-CN" altLang="en-US" dirty="0">
                <a:solidFill>
                  <a:srgbClr val="FFFFFF"/>
                </a:solidFill>
                <a:latin typeface="Segoe UI" panose="020B0502040204020203" pitchFamily="34" charset="0"/>
                <a:ea typeface="微软雅黑" panose="020B0503020204020204" charset="-122"/>
              </a:endParaRPr>
            </a:p>
          </p:txBody>
        </p:sp>
      </p:grpSp>
      <p:cxnSp>
        <p:nvCxnSpPr>
          <p:cNvPr id="46084" name="直接连接符 18"/>
          <p:cNvCxnSpPr>
            <a:endCxn id="23559" idx="0"/>
          </p:cNvCxnSpPr>
          <p:nvPr/>
        </p:nvCxnSpPr>
        <p:spPr>
          <a:xfrm>
            <a:off x="1728470" y="2651125"/>
            <a:ext cx="0" cy="652463"/>
          </a:xfrm>
          <a:prstGeom prst="line">
            <a:avLst/>
          </a:prstGeom>
          <a:ln w="5080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3559" name="文本框 22"/>
          <p:cNvSpPr txBox="1"/>
          <p:nvPr/>
        </p:nvSpPr>
        <p:spPr>
          <a:xfrm>
            <a:off x="1135698" y="3303588"/>
            <a:ext cx="1184275" cy="629920"/>
          </a:xfrm>
          <a:prstGeom prst="rect">
            <a:avLst/>
          </a:prstGeom>
          <a:solidFill>
            <a:srgbClr val="354B5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+mn-ea"/>
                <a:cs typeface="+mn-cs"/>
              </a:rPr>
              <a:t>温度</a:t>
            </a:r>
            <a:endParaRPr kumimoji="0" lang="zh-CN" altLang="en-US" sz="280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+mn-ea"/>
              <a:cs typeface="+mn-cs"/>
            </a:endParaRPr>
          </a:p>
        </p:txBody>
      </p:sp>
      <p:sp>
        <p:nvSpPr>
          <p:cNvPr id="46086" name="文本框 23"/>
          <p:cNvSpPr txBox="1"/>
          <p:nvPr/>
        </p:nvSpPr>
        <p:spPr>
          <a:xfrm>
            <a:off x="656273" y="4178300"/>
            <a:ext cx="2020887" cy="829945"/>
          </a:xfrm>
          <a:prstGeom prst="rect">
            <a:avLst/>
          </a:prstGeom>
          <a:solidFill>
            <a:srgbClr val="354B5E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温度增加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密度变小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6087" name="组合 7"/>
          <p:cNvGrpSpPr>
            <a:grpSpLocks noChangeAspect="1"/>
          </p:cNvGrpSpPr>
          <p:nvPr/>
        </p:nvGrpSpPr>
        <p:grpSpPr>
          <a:xfrm>
            <a:off x="4707890" y="1481138"/>
            <a:ext cx="1079500" cy="1079500"/>
            <a:chOff x="0" y="0"/>
            <a:chExt cx="1080000" cy="1080000"/>
          </a:xfrm>
        </p:grpSpPr>
        <p:sp>
          <p:nvSpPr>
            <p:cNvPr id="46107" name="圆角矩形 8"/>
            <p:cNvSpPr>
              <a:spLocks noChangeAspect="1"/>
            </p:cNvSpPr>
            <p:nvPr/>
          </p:nvSpPr>
          <p:spPr>
            <a:xfrm rot="18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chemeClr val="accent2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dirty="0">
                <a:solidFill>
                  <a:srgbClr val="FFFFFF"/>
                </a:solidFill>
                <a:latin typeface="Segoe UI" panose="020B0502040204020203" pitchFamily="34" charset="0"/>
                <a:ea typeface="微软雅黑" panose="020B0503020204020204" charset="-122"/>
              </a:endParaRPr>
            </a:p>
          </p:txBody>
        </p:sp>
        <p:sp>
          <p:nvSpPr>
            <p:cNvPr id="46108" name="圆角矩形 9"/>
            <p:cNvSpPr>
              <a:spLocks noChangeAspect="1"/>
            </p:cNvSpPr>
            <p:nvPr/>
          </p:nvSpPr>
          <p:spPr>
            <a:xfrm rot="27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solidFill>
              <a:srgbClr val="354B5E"/>
            </a:solidFill>
            <a:ln w="9525">
              <a:noFill/>
            </a:ln>
          </p:spPr>
          <p:txBody>
            <a:bodyPr anchor="ctr" anchorCtr="0"/>
            <a:p>
              <a:pPr algn="ctr"/>
              <a:endParaRPr lang="zh-CN" altLang="en-US" dirty="0">
                <a:solidFill>
                  <a:srgbClr val="FFFFFF"/>
                </a:solidFill>
                <a:latin typeface="Segoe UI" panose="020B0502040204020203" pitchFamily="34" charset="0"/>
                <a:ea typeface="微软雅黑" panose="020B0503020204020204" charset="-122"/>
              </a:endParaRPr>
            </a:p>
          </p:txBody>
        </p:sp>
      </p:grpSp>
      <p:cxnSp>
        <p:nvCxnSpPr>
          <p:cNvPr id="46088" name="直接连接符 19"/>
          <p:cNvCxnSpPr>
            <a:endCxn id="8" idx="0"/>
          </p:cNvCxnSpPr>
          <p:nvPr/>
        </p:nvCxnSpPr>
        <p:spPr>
          <a:xfrm>
            <a:off x="5287645" y="2651125"/>
            <a:ext cx="12700" cy="636588"/>
          </a:xfrm>
          <a:prstGeom prst="line">
            <a:avLst/>
          </a:prstGeom>
          <a:ln w="44450" cap="flat" cmpd="sng">
            <a:solidFill>
              <a:srgbClr val="354B5E"/>
            </a:solidFill>
            <a:prstDash val="solid"/>
            <a:headEnd type="none" w="med" len="med"/>
            <a:tailEnd type="none" w="med" len="med"/>
          </a:ln>
        </p:spPr>
      </p:cxnSp>
      <p:grpSp>
        <p:nvGrpSpPr>
          <p:cNvPr id="46089" name="组合 10"/>
          <p:cNvGrpSpPr>
            <a:grpSpLocks noChangeAspect="1"/>
          </p:cNvGrpSpPr>
          <p:nvPr/>
        </p:nvGrpSpPr>
        <p:grpSpPr>
          <a:xfrm>
            <a:off x="8522335" y="1481138"/>
            <a:ext cx="1081088" cy="1079500"/>
            <a:chOff x="0" y="0"/>
            <a:chExt cx="1080000" cy="10800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6105" name="圆角矩形 11"/>
            <p:cNvSpPr>
              <a:spLocks noChangeAspect="1"/>
            </p:cNvSpPr>
            <p:nvPr/>
          </p:nvSpPr>
          <p:spPr>
            <a:xfrm rot="18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grpFill/>
            <a:ln w="9525">
              <a:noFill/>
            </a:ln>
          </p:spPr>
          <p:txBody>
            <a:bodyPr anchor="ctr" anchorCtr="0"/>
            <a:p>
              <a:pPr algn="ctr"/>
              <a:endParaRPr lang="zh-CN" altLang="en-US" dirty="0">
                <a:solidFill>
                  <a:srgbClr val="FFFFFF"/>
                </a:solidFill>
                <a:latin typeface="Segoe UI" panose="020B0502040204020203" pitchFamily="34" charset="0"/>
                <a:ea typeface="微软雅黑" panose="020B0503020204020204" charset="-122"/>
              </a:endParaRPr>
            </a:p>
          </p:txBody>
        </p:sp>
        <p:sp>
          <p:nvSpPr>
            <p:cNvPr id="46106" name="圆角矩形 12"/>
            <p:cNvSpPr>
              <a:spLocks noChangeAspect="1"/>
            </p:cNvSpPr>
            <p:nvPr/>
          </p:nvSpPr>
          <p:spPr>
            <a:xfrm rot="2700000">
              <a:off x="0" y="0"/>
              <a:ext cx="1080000" cy="1080000"/>
            </a:xfrm>
            <a:prstGeom prst="roundRect">
              <a:avLst>
                <a:gd name="adj" fmla="val 30000"/>
              </a:avLst>
            </a:prstGeom>
            <a:grpFill/>
            <a:ln w="9525">
              <a:noFill/>
            </a:ln>
          </p:spPr>
          <p:txBody>
            <a:bodyPr anchor="ctr" anchorCtr="0"/>
            <a:p>
              <a:pPr algn="ctr"/>
              <a:endParaRPr lang="zh-CN" altLang="en-US" dirty="0">
                <a:solidFill>
                  <a:srgbClr val="FFFFFF"/>
                </a:solidFill>
                <a:latin typeface="Segoe UI" panose="020B0502040204020203" pitchFamily="34" charset="0"/>
                <a:ea typeface="微软雅黑" panose="020B0503020204020204" charset="-122"/>
              </a:endParaRPr>
            </a:p>
          </p:txBody>
        </p:sp>
      </p:grpSp>
      <p:cxnSp>
        <p:nvCxnSpPr>
          <p:cNvPr id="46090" name="直接连接符 20"/>
          <p:cNvCxnSpPr>
            <a:endCxn id="8" idx="0"/>
          </p:cNvCxnSpPr>
          <p:nvPr/>
        </p:nvCxnSpPr>
        <p:spPr>
          <a:xfrm>
            <a:off x="5300345" y="2747963"/>
            <a:ext cx="0" cy="539750"/>
          </a:xfrm>
          <a:prstGeom prst="line">
            <a:avLst/>
          </a:prstGeom>
          <a:ln w="19050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46091" name="文本框 1"/>
          <p:cNvSpPr txBox="1"/>
          <p:nvPr/>
        </p:nvSpPr>
        <p:spPr>
          <a:xfrm>
            <a:off x="873125" y="392113"/>
            <a:ext cx="46532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影响海水密度分布的因素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6092" name="PA-Graphic 6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40485" y="1633538"/>
            <a:ext cx="790575" cy="774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93" name="矩形 23"/>
          <p:cNvSpPr/>
          <p:nvPr/>
        </p:nvSpPr>
        <p:spPr>
          <a:xfrm>
            <a:off x="911860" y="5540375"/>
            <a:ext cx="1355725" cy="521970"/>
          </a:xfrm>
          <a:prstGeom prst="rect">
            <a:avLst/>
          </a:prstGeom>
          <a:solidFill>
            <a:srgbClr val="354B5E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sz="2800" dirty="0">
                <a:solidFill>
                  <a:srgbClr val="58B6E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热膨胀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PA-下箭头 12"/>
          <p:cNvSpPr/>
          <p:nvPr>
            <p:custDataLst>
              <p:tags r:id="rId3"/>
            </p:custDataLst>
          </p:nvPr>
        </p:nvSpPr>
        <p:spPr>
          <a:xfrm rot="10800000">
            <a:off x="1451610" y="5148263"/>
            <a:ext cx="277813" cy="268288"/>
          </a:xfrm>
          <a:prstGeom prst="downArrow">
            <a:avLst/>
          </a:prstGeom>
          <a:solidFill>
            <a:srgbClr val="35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i="0" u="none" strike="noStrike" kern="1200" cap="none" spc="0" normalizeH="0" baseline="0" noProof="1">
              <a:ln>
                <a:noFill/>
              </a:ln>
              <a:solidFill>
                <a:srgbClr val="354B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6095" name="PA-Graphic 11"/>
          <p:cNvPicPr>
            <a:picLocks noGrp="1"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99660" y="1611313"/>
            <a:ext cx="774700" cy="774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22"/>
          <p:cNvSpPr txBox="1"/>
          <p:nvPr/>
        </p:nvSpPr>
        <p:spPr>
          <a:xfrm>
            <a:off x="4707573" y="3287713"/>
            <a:ext cx="1184275" cy="62992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+mn-ea"/>
                <a:cs typeface="+mn-cs"/>
              </a:rPr>
              <a:t>盐度</a:t>
            </a:r>
            <a:endParaRPr kumimoji="0" lang="zh-CN" altLang="en-US" sz="280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+mn-ea"/>
              <a:cs typeface="+mn-cs"/>
            </a:endParaRPr>
          </a:p>
        </p:txBody>
      </p:sp>
      <p:sp>
        <p:nvSpPr>
          <p:cNvPr id="46097" name="文本框 23"/>
          <p:cNvSpPr txBox="1"/>
          <p:nvPr/>
        </p:nvSpPr>
        <p:spPr>
          <a:xfrm>
            <a:off x="4226560" y="4162425"/>
            <a:ext cx="2020888" cy="829945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盐度增加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密度增大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6098" name="矩形 9"/>
          <p:cNvSpPr/>
          <p:nvPr/>
        </p:nvSpPr>
        <p:spPr>
          <a:xfrm>
            <a:off x="3132773" y="5540375"/>
            <a:ext cx="4306887" cy="52197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2800" dirty="0">
                <a:solidFill>
                  <a:srgbClr val="58B6E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溶解物质增加，质量增加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PA-下箭头 12"/>
          <p:cNvSpPr/>
          <p:nvPr>
            <p:custDataLst>
              <p:tags r:id="rId6"/>
            </p:custDataLst>
          </p:nvPr>
        </p:nvSpPr>
        <p:spPr>
          <a:xfrm rot="10800000">
            <a:off x="5148898" y="5148263"/>
            <a:ext cx="276225" cy="268288"/>
          </a:xfrm>
          <a:prstGeom prst="downArrow">
            <a:avLst/>
          </a:prstGeom>
          <a:solidFill>
            <a:srgbClr val="58B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i="0" u="none" strike="noStrike" kern="1200" cap="none" spc="0" normalizeH="0" baseline="0" noProof="1">
              <a:ln>
                <a:noFill/>
              </a:ln>
              <a:solidFill>
                <a:srgbClr val="354B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文本框 22"/>
          <p:cNvSpPr txBox="1"/>
          <p:nvPr/>
        </p:nvSpPr>
        <p:spPr>
          <a:xfrm>
            <a:off x="8509635" y="3287713"/>
            <a:ext cx="1184275" cy="629920"/>
          </a:xfrm>
          <a:prstGeom prst="rect">
            <a:avLst/>
          </a:prstGeom>
          <a:solidFill>
            <a:srgbClr val="354B5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+mn-ea"/>
                <a:cs typeface="+mn-cs"/>
              </a:rPr>
              <a:t>深度</a:t>
            </a:r>
            <a:endParaRPr kumimoji="0" lang="zh-CN" altLang="en-US" sz="280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+mn-ea"/>
              <a:cs typeface="+mn-cs"/>
            </a:endParaRPr>
          </a:p>
        </p:txBody>
      </p:sp>
      <p:sp>
        <p:nvSpPr>
          <p:cNvPr id="46101" name="文本框 23"/>
          <p:cNvSpPr txBox="1"/>
          <p:nvPr/>
        </p:nvSpPr>
        <p:spPr>
          <a:xfrm>
            <a:off x="8030210" y="4162425"/>
            <a:ext cx="2020888" cy="829945"/>
          </a:xfrm>
          <a:prstGeom prst="rect">
            <a:avLst/>
          </a:prstGeom>
          <a:solidFill>
            <a:srgbClr val="354B5E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压力增加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密度增大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102" name="矩形 14"/>
          <p:cNvSpPr/>
          <p:nvPr/>
        </p:nvSpPr>
        <p:spPr>
          <a:xfrm>
            <a:off x="7707948" y="5540375"/>
            <a:ext cx="3910012" cy="521970"/>
          </a:xfrm>
          <a:prstGeom prst="rect">
            <a:avLst/>
          </a:prstGeom>
          <a:solidFill>
            <a:srgbClr val="354B5E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zh-CN" sz="2800" dirty="0">
                <a:solidFill>
                  <a:srgbClr val="58B6E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压力对体积的压缩效应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PA-下箭头 12"/>
          <p:cNvSpPr/>
          <p:nvPr>
            <p:custDataLst>
              <p:tags r:id="rId7"/>
            </p:custDataLst>
          </p:nvPr>
        </p:nvSpPr>
        <p:spPr>
          <a:xfrm rot="10800000">
            <a:off x="8963660" y="5148263"/>
            <a:ext cx="277813" cy="268288"/>
          </a:xfrm>
          <a:prstGeom prst="downArrow">
            <a:avLst/>
          </a:prstGeom>
          <a:solidFill>
            <a:srgbClr val="35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i="0" u="none" strike="noStrike" kern="1200" cap="none" spc="0" normalizeH="0" baseline="0" noProof="1">
              <a:ln>
                <a:noFill/>
              </a:ln>
              <a:solidFill>
                <a:srgbClr val="354B5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6104" name="PA-Graphic 9"/>
          <p:cNvPicPr>
            <a:picLocks noGrp="1"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692198" y="1633538"/>
            <a:ext cx="774700" cy="7747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12700" y="0"/>
            <a:ext cx="12204700" cy="1125525"/>
          </a:xfrm>
          <a:prstGeom prst="rect">
            <a:avLst/>
          </a:prstGeom>
          <a:solidFill>
            <a:srgbClr val="71A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任意多边形: 形状 22"/>
          <p:cNvSpPr/>
          <p:nvPr/>
        </p:nvSpPr>
        <p:spPr>
          <a:xfrm>
            <a:off x="1" y="1078933"/>
            <a:ext cx="12192000" cy="5779067"/>
          </a:xfrm>
          <a:custGeom>
            <a:avLst/>
            <a:gdLst>
              <a:gd name="connsiteX0" fmla="*/ 0 w 12192000"/>
              <a:gd name="connsiteY0" fmla="*/ 0 h 5779067"/>
              <a:gd name="connsiteX1" fmla="*/ 12192000 w 12192000"/>
              <a:gd name="connsiteY1" fmla="*/ 0 h 5779067"/>
              <a:gd name="connsiteX2" fmla="*/ 12192000 w 12192000"/>
              <a:gd name="connsiteY2" fmla="*/ 1630753 h 5779067"/>
              <a:gd name="connsiteX3" fmla="*/ 12095265 w 12192000"/>
              <a:gd name="connsiteY3" fmla="*/ 1628244 h 5779067"/>
              <a:gd name="connsiteX4" fmla="*/ 10755143 w 12192000"/>
              <a:gd name="connsiteY4" fmla="*/ 1821125 h 5779067"/>
              <a:gd name="connsiteX5" fmla="*/ 8453335 w 12192000"/>
              <a:gd name="connsiteY5" fmla="*/ 2753764 h 5779067"/>
              <a:gd name="connsiteX6" fmla="*/ 7105852 w 12192000"/>
              <a:gd name="connsiteY6" fmla="*/ 3957156 h 5779067"/>
              <a:gd name="connsiteX7" fmla="*/ 6528951 w 12192000"/>
              <a:gd name="connsiteY7" fmla="*/ 5695150 h 5779067"/>
              <a:gd name="connsiteX8" fmla="*/ 6522920 w 12192000"/>
              <a:gd name="connsiteY8" fmla="*/ 5779067 h 5779067"/>
              <a:gd name="connsiteX9" fmla="*/ 3668151 w 12192000"/>
              <a:gd name="connsiteY9" fmla="*/ 5779067 h 5779067"/>
              <a:gd name="connsiteX10" fmla="*/ 3658115 w 12192000"/>
              <a:gd name="connsiteY10" fmla="*/ 5734437 h 5779067"/>
              <a:gd name="connsiteX11" fmla="*/ 3069886 w 12192000"/>
              <a:gd name="connsiteY11" fmla="*/ 4231557 h 5779067"/>
              <a:gd name="connsiteX12" fmla="*/ 2245264 w 12192000"/>
              <a:gd name="connsiteY12" fmla="*/ 3112269 h 5779067"/>
              <a:gd name="connsiteX13" fmla="*/ 942163 w 12192000"/>
              <a:gd name="connsiteY13" fmla="*/ 1897122 h 5779067"/>
              <a:gd name="connsiteX14" fmla="*/ 55844 w 12192000"/>
              <a:gd name="connsiteY14" fmla="*/ 1202259 h 5779067"/>
              <a:gd name="connsiteX15" fmla="*/ 0 w 12192000"/>
              <a:gd name="connsiteY15" fmla="*/ 1160768 h 5779067"/>
              <a:gd name="connsiteX0-1" fmla="*/ 0 w 12192000"/>
              <a:gd name="connsiteY0-2" fmla="*/ 0 h 5779067"/>
              <a:gd name="connsiteX1-3" fmla="*/ 12192000 w 12192000"/>
              <a:gd name="connsiteY1-4" fmla="*/ 0 h 5779067"/>
              <a:gd name="connsiteX2-5" fmla="*/ 12192000 w 12192000"/>
              <a:gd name="connsiteY2-6" fmla="*/ 1630753 h 5779067"/>
              <a:gd name="connsiteX3-7" fmla="*/ 12095265 w 12192000"/>
              <a:gd name="connsiteY3-8" fmla="*/ 1628244 h 5779067"/>
              <a:gd name="connsiteX4-9" fmla="*/ 10755143 w 12192000"/>
              <a:gd name="connsiteY4-10" fmla="*/ 1821125 h 5779067"/>
              <a:gd name="connsiteX5-11" fmla="*/ 8453335 w 12192000"/>
              <a:gd name="connsiteY5-12" fmla="*/ 2753764 h 5779067"/>
              <a:gd name="connsiteX6-13" fmla="*/ 7105852 w 12192000"/>
              <a:gd name="connsiteY6-14" fmla="*/ 3957156 h 5779067"/>
              <a:gd name="connsiteX7-15" fmla="*/ 6528951 w 12192000"/>
              <a:gd name="connsiteY7-16" fmla="*/ 5695150 h 5779067"/>
              <a:gd name="connsiteX8-17" fmla="*/ 6522920 w 12192000"/>
              <a:gd name="connsiteY8-18" fmla="*/ 5779067 h 5779067"/>
              <a:gd name="connsiteX9-19" fmla="*/ 3668151 w 12192000"/>
              <a:gd name="connsiteY9-20" fmla="*/ 5779067 h 5779067"/>
              <a:gd name="connsiteX10-21" fmla="*/ 3658115 w 12192000"/>
              <a:gd name="connsiteY10-22" fmla="*/ 5734437 h 5779067"/>
              <a:gd name="connsiteX11-23" fmla="*/ 3069886 w 12192000"/>
              <a:gd name="connsiteY11-24" fmla="*/ 4231557 h 5779067"/>
              <a:gd name="connsiteX12-25" fmla="*/ 2245264 w 12192000"/>
              <a:gd name="connsiteY12-26" fmla="*/ 3112269 h 5779067"/>
              <a:gd name="connsiteX13-27" fmla="*/ 942163 w 12192000"/>
              <a:gd name="connsiteY13-28" fmla="*/ 1897122 h 5779067"/>
              <a:gd name="connsiteX14-29" fmla="*/ 55844 w 12192000"/>
              <a:gd name="connsiteY14-30" fmla="*/ 1202259 h 5779067"/>
              <a:gd name="connsiteX15-31" fmla="*/ 0 w 12192000"/>
              <a:gd name="connsiteY15-32" fmla="*/ 1160768 h 5779067"/>
              <a:gd name="connsiteX16" fmla="*/ 0 w 12192000"/>
              <a:gd name="connsiteY16" fmla="*/ 0 h 5779067"/>
              <a:gd name="connsiteX0-33" fmla="*/ 0 w 12192000"/>
              <a:gd name="connsiteY0-34" fmla="*/ 0 h 5779067"/>
              <a:gd name="connsiteX1-35" fmla="*/ 12192000 w 12192000"/>
              <a:gd name="connsiteY1-36" fmla="*/ 0 h 5779067"/>
              <a:gd name="connsiteX2-37" fmla="*/ 12192000 w 12192000"/>
              <a:gd name="connsiteY2-38" fmla="*/ 1630753 h 5779067"/>
              <a:gd name="connsiteX3-39" fmla="*/ 12095265 w 12192000"/>
              <a:gd name="connsiteY3-40" fmla="*/ 1628244 h 5779067"/>
              <a:gd name="connsiteX4-41" fmla="*/ 10755143 w 12192000"/>
              <a:gd name="connsiteY4-42" fmla="*/ 1821125 h 5779067"/>
              <a:gd name="connsiteX5-43" fmla="*/ 8453335 w 12192000"/>
              <a:gd name="connsiteY5-44" fmla="*/ 2753764 h 5779067"/>
              <a:gd name="connsiteX6-45" fmla="*/ 7105852 w 12192000"/>
              <a:gd name="connsiteY6-46" fmla="*/ 3957156 h 5779067"/>
              <a:gd name="connsiteX7-47" fmla="*/ 6528951 w 12192000"/>
              <a:gd name="connsiteY7-48" fmla="*/ 5695150 h 5779067"/>
              <a:gd name="connsiteX8-49" fmla="*/ 6522920 w 12192000"/>
              <a:gd name="connsiteY8-50" fmla="*/ 5779067 h 5779067"/>
              <a:gd name="connsiteX9-51" fmla="*/ 3668151 w 12192000"/>
              <a:gd name="connsiteY9-52" fmla="*/ 5779067 h 5779067"/>
              <a:gd name="connsiteX10-53" fmla="*/ 3658115 w 12192000"/>
              <a:gd name="connsiteY10-54" fmla="*/ 5734437 h 5779067"/>
              <a:gd name="connsiteX11-55" fmla="*/ 3069886 w 12192000"/>
              <a:gd name="connsiteY11-56" fmla="*/ 4231557 h 5779067"/>
              <a:gd name="connsiteX12-57" fmla="*/ 2245264 w 12192000"/>
              <a:gd name="connsiteY12-58" fmla="*/ 3112269 h 5779067"/>
              <a:gd name="connsiteX13-59" fmla="*/ 942163 w 12192000"/>
              <a:gd name="connsiteY13-60" fmla="*/ 1897122 h 5779067"/>
              <a:gd name="connsiteX14-61" fmla="*/ 55844 w 12192000"/>
              <a:gd name="connsiteY14-62" fmla="*/ 1202259 h 5779067"/>
              <a:gd name="connsiteX15-63" fmla="*/ 0 w 12192000"/>
              <a:gd name="connsiteY15-64" fmla="*/ 1160768 h 5779067"/>
              <a:gd name="connsiteX16-65" fmla="*/ 0 w 12192000"/>
              <a:gd name="connsiteY16-66" fmla="*/ 0 h 57790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65" y="connsiteY16-66"/>
              </a:cxn>
            </a:cxnLst>
            <a:rect l="l" t="t" r="r" b="b"/>
            <a:pathLst>
              <a:path w="12192000" h="5779067">
                <a:moveTo>
                  <a:pt x="0" y="0"/>
                </a:moveTo>
                <a:lnTo>
                  <a:pt x="12192000" y="0"/>
                </a:lnTo>
                <a:lnTo>
                  <a:pt x="12192000" y="1630753"/>
                </a:lnTo>
                <a:lnTo>
                  <a:pt x="12095265" y="1628244"/>
                </a:lnTo>
                <a:cubicBezTo>
                  <a:pt x="11743773" y="1628472"/>
                  <a:pt x="11247606" y="1682506"/>
                  <a:pt x="10755143" y="1821125"/>
                </a:cubicBezTo>
                <a:cubicBezTo>
                  <a:pt x="10098526" y="2005950"/>
                  <a:pt x="9061550" y="2397759"/>
                  <a:pt x="8453335" y="2753764"/>
                </a:cubicBezTo>
                <a:cubicBezTo>
                  <a:pt x="7845120" y="3109769"/>
                  <a:pt x="7405312" y="3418134"/>
                  <a:pt x="7105852" y="3957156"/>
                </a:cubicBezTo>
                <a:cubicBezTo>
                  <a:pt x="6833752" y="4446931"/>
                  <a:pt x="6579945" y="5164636"/>
                  <a:pt x="6528951" y="5695150"/>
                </a:cubicBezTo>
                <a:lnTo>
                  <a:pt x="6522920" y="5779067"/>
                </a:lnTo>
                <a:lnTo>
                  <a:pt x="3668151" y="5779067"/>
                </a:lnTo>
                <a:lnTo>
                  <a:pt x="3658115" y="5734437"/>
                </a:lnTo>
                <a:cubicBezTo>
                  <a:pt x="3529747" y="5230161"/>
                  <a:pt x="3296215" y="4637459"/>
                  <a:pt x="3069886" y="4231557"/>
                </a:cubicBezTo>
                <a:cubicBezTo>
                  <a:pt x="2806648" y="3759462"/>
                  <a:pt x="2599884" y="3501341"/>
                  <a:pt x="2245264" y="3112269"/>
                </a:cubicBezTo>
                <a:cubicBezTo>
                  <a:pt x="1890644" y="2723197"/>
                  <a:pt x="1342416" y="2241846"/>
                  <a:pt x="942163" y="1897122"/>
                </a:cubicBezTo>
                <a:cubicBezTo>
                  <a:pt x="641973" y="1638579"/>
                  <a:pt x="303215" y="1385926"/>
                  <a:pt x="55844" y="1202259"/>
                </a:cubicBezTo>
                <a:lnTo>
                  <a:pt x="0" y="1160768"/>
                </a:lnTo>
                <a:lnTo>
                  <a:pt x="0" y="0"/>
                </a:lnTo>
                <a:close/>
              </a:path>
            </a:pathLst>
          </a:custGeom>
          <a:solidFill>
            <a:srgbClr val="71A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: 形状 21"/>
          <p:cNvSpPr/>
          <p:nvPr/>
        </p:nvSpPr>
        <p:spPr>
          <a:xfrm>
            <a:off x="1" y="2239702"/>
            <a:ext cx="12192000" cy="4618298"/>
          </a:xfrm>
          <a:custGeom>
            <a:avLst/>
            <a:gdLst>
              <a:gd name="connsiteX0" fmla="*/ 12095265 w 12192000"/>
              <a:gd name="connsiteY0" fmla="*/ 467476 h 4618298"/>
              <a:gd name="connsiteX1" fmla="*/ 12192000 w 12192000"/>
              <a:gd name="connsiteY1" fmla="*/ 469985 h 4618298"/>
              <a:gd name="connsiteX2" fmla="*/ 12192000 w 12192000"/>
              <a:gd name="connsiteY2" fmla="*/ 4618298 h 4618298"/>
              <a:gd name="connsiteX3" fmla="*/ 6510000 w 12192000"/>
              <a:gd name="connsiteY3" fmla="*/ 4618298 h 4618298"/>
              <a:gd name="connsiteX4" fmla="*/ 6515868 w 12192000"/>
              <a:gd name="connsiteY4" fmla="*/ 4570034 h 4618298"/>
              <a:gd name="connsiteX5" fmla="*/ 7105852 w 12192000"/>
              <a:gd name="connsiteY5" fmla="*/ 2796388 h 4618298"/>
              <a:gd name="connsiteX6" fmla="*/ 8453335 w 12192000"/>
              <a:gd name="connsiteY6" fmla="*/ 1592996 h 4618298"/>
              <a:gd name="connsiteX7" fmla="*/ 10755143 w 12192000"/>
              <a:gd name="connsiteY7" fmla="*/ 660357 h 4618298"/>
              <a:gd name="connsiteX8" fmla="*/ 12095265 w 12192000"/>
              <a:gd name="connsiteY8" fmla="*/ 467476 h 4618298"/>
              <a:gd name="connsiteX9" fmla="*/ 0 w 12192000"/>
              <a:gd name="connsiteY9" fmla="*/ 0 h 4618298"/>
              <a:gd name="connsiteX10" fmla="*/ 55844 w 12192000"/>
              <a:gd name="connsiteY10" fmla="*/ 41491 h 4618298"/>
              <a:gd name="connsiteX11" fmla="*/ 942163 w 12192000"/>
              <a:gd name="connsiteY11" fmla="*/ 736354 h 4618298"/>
              <a:gd name="connsiteX12" fmla="*/ 2245264 w 12192000"/>
              <a:gd name="connsiteY12" fmla="*/ 1951501 h 4618298"/>
              <a:gd name="connsiteX13" fmla="*/ 3069886 w 12192000"/>
              <a:gd name="connsiteY13" fmla="*/ 3070789 h 4618298"/>
              <a:gd name="connsiteX14" fmla="*/ 3782555 w 12192000"/>
              <a:gd name="connsiteY14" fmla="*/ 4444968 h 4618298"/>
              <a:gd name="connsiteX15" fmla="*/ 3858443 w 12192000"/>
              <a:gd name="connsiteY15" fmla="*/ 4618298 h 4618298"/>
              <a:gd name="connsiteX16" fmla="*/ 0 w 12192000"/>
              <a:gd name="connsiteY16" fmla="*/ 4618298 h 461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4618298">
                <a:moveTo>
                  <a:pt x="12095265" y="467476"/>
                </a:moveTo>
                <a:lnTo>
                  <a:pt x="12192000" y="469985"/>
                </a:lnTo>
                <a:lnTo>
                  <a:pt x="12192000" y="4618298"/>
                </a:lnTo>
                <a:lnTo>
                  <a:pt x="6510000" y="4618298"/>
                </a:lnTo>
                <a:lnTo>
                  <a:pt x="6515868" y="4570034"/>
                </a:lnTo>
                <a:cubicBezTo>
                  <a:pt x="6594231" y="4016115"/>
                  <a:pt x="6840007" y="3245885"/>
                  <a:pt x="7105852" y="2796388"/>
                </a:cubicBezTo>
                <a:cubicBezTo>
                  <a:pt x="7433046" y="2243161"/>
                  <a:pt x="7845120" y="1949001"/>
                  <a:pt x="8453335" y="1592996"/>
                </a:cubicBezTo>
                <a:cubicBezTo>
                  <a:pt x="9061550" y="1236991"/>
                  <a:pt x="10098526" y="845182"/>
                  <a:pt x="10755143" y="660357"/>
                </a:cubicBezTo>
                <a:cubicBezTo>
                  <a:pt x="11247606" y="521738"/>
                  <a:pt x="11743773" y="467704"/>
                  <a:pt x="12095265" y="467476"/>
                </a:cubicBezTo>
                <a:close/>
                <a:moveTo>
                  <a:pt x="0" y="0"/>
                </a:moveTo>
                <a:lnTo>
                  <a:pt x="55844" y="41491"/>
                </a:lnTo>
                <a:cubicBezTo>
                  <a:pt x="303215" y="225158"/>
                  <a:pt x="641973" y="477811"/>
                  <a:pt x="942163" y="736354"/>
                </a:cubicBezTo>
                <a:cubicBezTo>
                  <a:pt x="1342416" y="1081078"/>
                  <a:pt x="1890644" y="1562429"/>
                  <a:pt x="2245264" y="1951501"/>
                </a:cubicBezTo>
                <a:cubicBezTo>
                  <a:pt x="2599884" y="2340573"/>
                  <a:pt x="2785994" y="2588966"/>
                  <a:pt x="3069886" y="3070789"/>
                </a:cubicBezTo>
                <a:cubicBezTo>
                  <a:pt x="3282805" y="3432156"/>
                  <a:pt x="3579055" y="3996816"/>
                  <a:pt x="3782555" y="4444968"/>
                </a:cubicBezTo>
                <a:lnTo>
                  <a:pt x="3858443" y="4618298"/>
                </a:lnTo>
                <a:lnTo>
                  <a:pt x="0" y="4618298"/>
                </a:lnTo>
                <a:close/>
              </a:path>
            </a:pathLst>
          </a:custGeom>
          <a:solidFill>
            <a:srgbClr val="335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655978" y="550929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高密度海水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719799" y="537150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高密度海水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372451" y="617185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低密度海水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1384301" y="320814"/>
            <a:ext cx="10372272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lt"/>
              </a:rPr>
              <a:t>海水密度与潜艇安全  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encil" panose="040409050D0802020404" pitchFamily="82" charset="0"/>
              <a:ea typeface="等线 Light" panose="02010600030101010101" charset="-122"/>
              <a:cs typeface="+mj-cs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noFill/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7" name="sound-bars_162343"/>
          <p:cNvSpPr>
            <a:spLocks noChangeAspect="1"/>
          </p:cNvSpPr>
          <p:nvPr/>
        </p:nvSpPr>
        <p:spPr bwMode="auto">
          <a:xfrm>
            <a:off x="669924" y="616872"/>
            <a:ext cx="502717" cy="32176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08697" h="389592">
                <a:moveTo>
                  <a:pt x="23423" y="311688"/>
                </a:moveTo>
                <a:cubicBezTo>
                  <a:pt x="53932" y="311688"/>
                  <a:pt x="70194" y="322487"/>
                  <a:pt x="83248" y="331201"/>
                </a:cubicBezTo>
                <a:cubicBezTo>
                  <a:pt x="93766" y="338202"/>
                  <a:pt x="100704" y="342894"/>
                  <a:pt x="117040" y="342894"/>
                </a:cubicBezTo>
                <a:cubicBezTo>
                  <a:pt x="133376" y="342894"/>
                  <a:pt x="140314" y="338202"/>
                  <a:pt x="150906" y="331201"/>
                </a:cubicBezTo>
                <a:cubicBezTo>
                  <a:pt x="163960" y="322487"/>
                  <a:pt x="180222" y="311688"/>
                  <a:pt x="210657" y="311688"/>
                </a:cubicBezTo>
                <a:cubicBezTo>
                  <a:pt x="241166" y="311688"/>
                  <a:pt x="257428" y="322487"/>
                  <a:pt x="270482" y="331201"/>
                </a:cubicBezTo>
                <a:cubicBezTo>
                  <a:pt x="281075" y="338202"/>
                  <a:pt x="288012" y="342894"/>
                  <a:pt x="304349" y="342894"/>
                </a:cubicBezTo>
                <a:cubicBezTo>
                  <a:pt x="320685" y="342894"/>
                  <a:pt x="327622" y="338202"/>
                  <a:pt x="338140" y="331201"/>
                </a:cubicBezTo>
                <a:cubicBezTo>
                  <a:pt x="351269" y="322487"/>
                  <a:pt x="367456" y="311688"/>
                  <a:pt x="397966" y="311688"/>
                </a:cubicBezTo>
                <a:cubicBezTo>
                  <a:pt x="428475" y="311688"/>
                  <a:pt x="444737" y="322487"/>
                  <a:pt x="457791" y="331201"/>
                </a:cubicBezTo>
                <a:cubicBezTo>
                  <a:pt x="468309" y="338202"/>
                  <a:pt x="475321" y="342894"/>
                  <a:pt x="491657" y="342894"/>
                </a:cubicBezTo>
                <a:cubicBezTo>
                  <a:pt x="507993" y="342894"/>
                  <a:pt x="514931" y="338202"/>
                  <a:pt x="525449" y="331201"/>
                </a:cubicBezTo>
                <a:cubicBezTo>
                  <a:pt x="538503" y="322487"/>
                  <a:pt x="554765" y="311688"/>
                  <a:pt x="585274" y="311688"/>
                </a:cubicBezTo>
                <a:cubicBezTo>
                  <a:pt x="598179" y="311688"/>
                  <a:pt x="608697" y="322190"/>
                  <a:pt x="608697" y="335074"/>
                </a:cubicBezTo>
                <a:cubicBezTo>
                  <a:pt x="608697" y="347959"/>
                  <a:pt x="598179" y="358460"/>
                  <a:pt x="585274" y="358460"/>
                </a:cubicBezTo>
                <a:cubicBezTo>
                  <a:pt x="568938" y="358460"/>
                  <a:pt x="562000" y="363078"/>
                  <a:pt x="551408" y="370079"/>
                </a:cubicBezTo>
                <a:cubicBezTo>
                  <a:pt x="538354" y="378793"/>
                  <a:pt x="522167" y="389592"/>
                  <a:pt x="491657" y="389592"/>
                </a:cubicBezTo>
                <a:cubicBezTo>
                  <a:pt x="461148" y="389592"/>
                  <a:pt x="444886" y="378793"/>
                  <a:pt x="431832" y="370079"/>
                </a:cubicBezTo>
                <a:cubicBezTo>
                  <a:pt x="421239" y="363078"/>
                  <a:pt x="414302" y="358460"/>
                  <a:pt x="397966" y="358460"/>
                </a:cubicBezTo>
                <a:cubicBezTo>
                  <a:pt x="381629" y="358460"/>
                  <a:pt x="374692" y="363078"/>
                  <a:pt x="364174" y="370079"/>
                </a:cubicBezTo>
                <a:cubicBezTo>
                  <a:pt x="351120" y="378793"/>
                  <a:pt x="334858" y="389592"/>
                  <a:pt x="304349" y="389592"/>
                </a:cubicBezTo>
                <a:cubicBezTo>
                  <a:pt x="273839" y="389592"/>
                  <a:pt x="257577" y="378793"/>
                  <a:pt x="244523" y="370079"/>
                </a:cubicBezTo>
                <a:cubicBezTo>
                  <a:pt x="234005" y="363078"/>
                  <a:pt x="226993" y="358460"/>
                  <a:pt x="210657" y="358460"/>
                </a:cubicBezTo>
                <a:cubicBezTo>
                  <a:pt x="194395" y="358460"/>
                  <a:pt x="187383" y="363078"/>
                  <a:pt x="176865" y="370079"/>
                </a:cubicBezTo>
                <a:cubicBezTo>
                  <a:pt x="163811" y="378793"/>
                  <a:pt x="147549" y="389592"/>
                  <a:pt x="117040" y="389592"/>
                </a:cubicBezTo>
                <a:cubicBezTo>
                  <a:pt x="86530" y="389592"/>
                  <a:pt x="70343" y="378793"/>
                  <a:pt x="57215" y="370079"/>
                </a:cubicBezTo>
                <a:cubicBezTo>
                  <a:pt x="46697" y="363078"/>
                  <a:pt x="39759" y="358460"/>
                  <a:pt x="23423" y="358460"/>
                </a:cubicBezTo>
                <a:cubicBezTo>
                  <a:pt x="10518" y="358460"/>
                  <a:pt x="0" y="347959"/>
                  <a:pt x="0" y="335074"/>
                </a:cubicBezTo>
                <a:cubicBezTo>
                  <a:pt x="0" y="322190"/>
                  <a:pt x="10518" y="311688"/>
                  <a:pt x="23423" y="311688"/>
                </a:cubicBezTo>
                <a:close/>
                <a:moveTo>
                  <a:pt x="23423" y="155879"/>
                </a:moveTo>
                <a:cubicBezTo>
                  <a:pt x="53932" y="155879"/>
                  <a:pt x="70194" y="166678"/>
                  <a:pt x="83248" y="175392"/>
                </a:cubicBezTo>
                <a:cubicBezTo>
                  <a:pt x="93766" y="182393"/>
                  <a:pt x="100704" y="187011"/>
                  <a:pt x="117040" y="187011"/>
                </a:cubicBezTo>
                <a:cubicBezTo>
                  <a:pt x="133376" y="187011"/>
                  <a:pt x="140314" y="182393"/>
                  <a:pt x="150906" y="175392"/>
                </a:cubicBezTo>
                <a:cubicBezTo>
                  <a:pt x="163960" y="166678"/>
                  <a:pt x="180222" y="155879"/>
                  <a:pt x="210657" y="155879"/>
                </a:cubicBezTo>
                <a:cubicBezTo>
                  <a:pt x="241166" y="155879"/>
                  <a:pt x="257428" y="166678"/>
                  <a:pt x="270482" y="175392"/>
                </a:cubicBezTo>
                <a:cubicBezTo>
                  <a:pt x="281075" y="182393"/>
                  <a:pt x="288012" y="187011"/>
                  <a:pt x="304349" y="187011"/>
                </a:cubicBezTo>
                <a:cubicBezTo>
                  <a:pt x="320685" y="187011"/>
                  <a:pt x="327622" y="182393"/>
                  <a:pt x="338140" y="175392"/>
                </a:cubicBezTo>
                <a:cubicBezTo>
                  <a:pt x="351269" y="166678"/>
                  <a:pt x="367456" y="155879"/>
                  <a:pt x="397966" y="155879"/>
                </a:cubicBezTo>
                <a:cubicBezTo>
                  <a:pt x="428475" y="155879"/>
                  <a:pt x="444737" y="166678"/>
                  <a:pt x="457791" y="175392"/>
                </a:cubicBezTo>
                <a:cubicBezTo>
                  <a:pt x="468309" y="182393"/>
                  <a:pt x="475321" y="187011"/>
                  <a:pt x="491657" y="187011"/>
                </a:cubicBezTo>
                <a:cubicBezTo>
                  <a:pt x="507993" y="187011"/>
                  <a:pt x="514931" y="182393"/>
                  <a:pt x="525449" y="175392"/>
                </a:cubicBezTo>
                <a:cubicBezTo>
                  <a:pt x="538503" y="166678"/>
                  <a:pt x="554765" y="155879"/>
                  <a:pt x="585274" y="155879"/>
                </a:cubicBezTo>
                <a:cubicBezTo>
                  <a:pt x="598179" y="155879"/>
                  <a:pt x="608697" y="166306"/>
                  <a:pt x="608697" y="179265"/>
                </a:cubicBezTo>
                <a:cubicBezTo>
                  <a:pt x="608697" y="192150"/>
                  <a:pt x="598179" y="202651"/>
                  <a:pt x="585274" y="202651"/>
                </a:cubicBezTo>
                <a:cubicBezTo>
                  <a:pt x="568938" y="202651"/>
                  <a:pt x="562000" y="207269"/>
                  <a:pt x="551408" y="214270"/>
                </a:cubicBezTo>
                <a:cubicBezTo>
                  <a:pt x="538354" y="222984"/>
                  <a:pt x="522167" y="233783"/>
                  <a:pt x="491657" y="233783"/>
                </a:cubicBezTo>
                <a:cubicBezTo>
                  <a:pt x="461148" y="233783"/>
                  <a:pt x="444886" y="222984"/>
                  <a:pt x="431832" y="214270"/>
                </a:cubicBezTo>
                <a:cubicBezTo>
                  <a:pt x="421239" y="207269"/>
                  <a:pt x="414302" y="202651"/>
                  <a:pt x="397966" y="202651"/>
                </a:cubicBezTo>
                <a:cubicBezTo>
                  <a:pt x="381629" y="202651"/>
                  <a:pt x="374692" y="207269"/>
                  <a:pt x="364174" y="214270"/>
                </a:cubicBezTo>
                <a:cubicBezTo>
                  <a:pt x="351120" y="222984"/>
                  <a:pt x="334858" y="233783"/>
                  <a:pt x="304349" y="233783"/>
                </a:cubicBezTo>
                <a:cubicBezTo>
                  <a:pt x="273839" y="233783"/>
                  <a:pt x="257577" y="222984"/>
                  <a:pt x="244523" y="214270"/>
                </a:cubicBezTo>
                <a:cubicBezTo>
                  <a:pt x="234005" y="207269"/>
                  <a:pt x="226993" y="202651"/>
                  <a:pt x="210657" y="202651"/>
                </a:cubicBezTo>
                <a:cubicBezTo>
                  <a:pt x="194395" y="202651"/>
                  <a:pt x="187383" y="207269"/>
                  <a:pt x="176865" y="214270"/>
                </a:cubicBezTo>
                <a:cubicBezTo>
                  <a:pt x="163811" y="222984"/>
                  <a:pt x="147549" y="233783"/>
                  <a:pt x="117040" y="233783"/>
                </a:cubicBezTo>
                <a:cubicBezTo>
                  <a:pt x="86530" y="233783"/>
                  <a:pt x="70343" y="222984"/>
                  <a:pt x="57215" y="214270"/>
                </a:cubicBezTo>
                <a:cubicBezTo>
                  <a:pt x="46697" y="207269"/>
                  <a:pt x="39759" y="202651"/>
                  <a:pt x="23423" y="202651"/>
                </a:cubicBezTo>
                <a:cubicBezTo>
                  <a:pt x="10518" y="202651"/>
                  <a:pt x="0" y="192150"/>
                  <a:pt x="0" y="179265"/>
                </a:cubicBezTo>
                <a:cubicBezTo>
                  <a:pt x="0" y="166306"/>
                  <a:pt x="10518" y="155879"/>
                  <a:pt x="23423" y="155879"/>
                </a:cubicBezTo>
                <a:close/>
                <a:moveTo>
                  <a:pt x="23423" y="0"/>
                </a:moveTo>
                <a:cubicBezTo>
                  <a:pt x="53932" y="0"/>
                  <a:pt x="70194" y="10809"/>
                  <a:pt x="83248" y="19531"/>
                </a:cubicBezTo>
                <a:cubicBezTo>
                  <a:pt x="93766" y="26538"/>
                  <a:pt x="100704" y="31160"/>
                  <a:pt x="117040" y="31160"/>
                </a:cubicBezTo>
                <a:cubicBezTo>
                  <a:pt x="133376" y="31160"/>
                  <a:pt x="140314" y="26538"/>
                  <a:pt x="150906" y="19531"/>
                </a:cubicBezTo>
                <a:cubicBezTo>
                  <a:pt x="163960" y="10809"/>
                  <a:pt x="180222" y="0"/>
                  <a:pt x="210657" y="0"/>
                </a:cubicBezTo>
                <a:cubicBezTo>
                  <a:pt x="241166" y="0"/>
                  <a:pt x="257428" y="10809"/>
                  <a:pt x="270482" y="19531"/>
                </a:cubicBezTo>
                <a:cubicBezTo>
                  <a:pt x="281075" y="26538"/>
                  <a:pt x="288012" y="31160"/>
                  <a:pt x="304349" y="31160"/>
                </a:cubicBezTo>
                <a:cubicBezTo>
                  <a:pt x="320685" y="31160"/>
                  <a:pt x="327622" y="26538"/>
                  <a:pt x="338140" y="19531"/>
                </a:cubicBezTo>
                <a:cubicBezTo>
                  <a:pt x="351194" y="10809"/>
                  <a:pt x="367456" y="0"/>
                  <a:pt x="397966" y="0"/>
                </a:cubicBezTo>
                <a:cubicBezTo>
                  <a:pt x="428475" y="0"/>
                  <a:pt x="444737" y="10809"/>
                  <a:pt x="457791" y="19531"/>
                </a:cubicBezTo>
                <a:cubicBezTo>
                  <a:pt x="468309" y="26538"/>
                  <a:pt x="475321" y="31160"/>
                  <a:pt x="491657" y="31160"/>
                </a:cubicBezTo>
                <a:cubicBezTo>
                  <a:pt x="507919" y="31160"/>
                  <a:pt x="514931" y="26538"/>
                  <a:pt x="525449" y="19531"/>
                </a:cubicBezTo>
                <a:cubicBezTo>
                  <a:pt x="538503" y="10809"/>
                  <a:pt x="554765" y="0"/>
                  <a:pt x="585274" y="0"/>
                </a:cubicBezTo>
                <a:cubicBezTo>
                  <a:pt x="598179" y="0"/>
                  <a:pt x="608697" y="10436"/>
                  <a:pt x="608697" y="23333"/>
                </a:cubicBezTo>
                <a:cubicBezTo>
                  <a:pt x="608697" y="36304"/>
                  <a:pt x="598179" y="46740"/>
                  <a:pt x="585274" y="46740"/>
                </a:cubicBezTo>
                <a:cubicBezTo>
                  <a:pt x="568938" y="46740"/>
                  <a:pt x="562000" y="51437"/>
                  <a:pt x="551408" y="58444"/>
                </a:cubicBezTo>
                <a:cubicBezTo>
                  <a:pt x="538354" y="67166"/>
                  <a:pt x="522167" y="77975"/>
                  <a:pt x="491657" y="77975"/>
                </a:cubicBezTo>
                <a:cubicBezTo>
                  <a:pt x="461148" y="77975"/>
                  <a:pt x="444886" y="67166"/>
                  <a:pt x="431832" y="58444"/>
                </a:cubicBezTo>
                <a:cubicBezTo>
                  <a:pt x="421239" y="51437"/>
                  <a:pt x="414302" y="46740"/>
                  <a:pt x="397966" y="46740"/>
                </a:cubicBezTo>
                <a:cubicBezTo>
                  <a:pt x="381629" y="46740"/>
                  <a:pt x="374692" y="51437"/>
                  <a:pt x="364174" y="58444"/>
                </a:cubicBezTo>
                <a:cubicBezTo>
                  <a:pt x="351120" y="67166"/>
                  <a:pt x="334858" y="77975"/>
                  <a:pt x="304349" y="77975"/>
                </a:cubicBezTo>
                <a:cubicBezTo>
                  <a:pt x="273839" y="77975"/>
                  <a:pt x="257577" y="67166"/>
                  <a:pt x="244523" y="58444"/>
                </a:cubicBezTo>
                <a:cubicBezTo>
                  <a:pt x="234005" y="51437"/>
                  <a:pt x="226993" y="46740"/>
                  <a:pt x="210657" y="46740"/>
                </a:cubicBezTo>
                <a:cubicBezTo>
                  <a:pt x="194395" y="46740"/>
                  <a:pt x="187383" y="51437"/>
                  <a:pt x="176865" y="58444"/>
                </a:cubicBezTo>
                <a:cubicBezTo>
                  <a:pt x="163811" y="67166"/>
                  <a:pt x="147549" y="77975"/>
                  <a:pt x="117040" y="77975"/>
                </a:cubicBezTo>
                <a:cubicBezTo>
                  <a:pt x="86530" y="77975"/>
                  <a:pt x="70343" y="67166"/>
                  <a:pt x="57215" y="58444"/>
                </a:cubicBezTo>
                <a:cubicBezTo>
                  <a:pt x="46697" y="51437"/>
                  <a:pt x="39759" y="46740"/>
                  <a:pt x="23423" y="46740"/>
                </a:cubicBezTo>
                <a:cubicBezTo>
                  <a:pt x="10518" y="46740"/>
                  <a:pt x="0" y="36304"/>
                  <a:pt x="0" y="23333"/>
                </a:cubicBezTo>
                <a:cubicBezTo>
                  <a:pt x="0" y="10436"/>
                  <a:pt x="10518" y="0"/>
                  <a:pt x="234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9924" y="1259880"/>
            <a:ext cx="10850562" cy="29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海水密度随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深度增大而迅速增加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海水层，因浮力较大，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有利于潜艇的航行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有时候，该海水层中出现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海水密度随深度增大而减小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的情况，称为“海中断崖”；潜艇如果遭遇</a:t>
            </a: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“海中断崖”，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因海水浮力突然变小，可能会掉到安全潜水深度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</a:t>
            </a:r>
            <a:r>
              <a:rPr lang="zh-CN" altLang="en-US" sz="2400" dirty="0">
                <a:solidFill>
                  <a:srgbClr val="FFC000"/>
                </a:solidFill>
                <a:latin typeface="+mj-ea"/>
                <a:ea typeface="+mj-ea"/>
                <a:sym typeface="+mn-ea"/>
              </a:rPr>
              <a:t>大多数常规潜艇的有效潜深为</a:t>
            </a:r>
            <a:r>
              <a:rPr lang="en-US" altLang="zh-CN" sz="2400" dirty="0">
                <a:solidFill>
                  <a:srgbClr val="FFC000"/>
                </a:solidFill>
                <a:latin typeface="+mj-ea"/>
                <a:ea typeface="+mj-ea"/>
                <a:sym typeface="+mn-ea"/>
              </a:rPr>
              <a:t>300</a:t>
            </a:r>
            <a:r>
              <a:rPr lang="zh-CN" altLang="en-US" sz="2400" dirty="0">
                <a:solidFill>
                  <a:srgbClr val="FFC000"/>
                </a:solidFill>
                <a:latin typeface="+mj-ea"/>
                <a:ea typeface="+mj-ea"/>
                <a:sym typeface="+mn-ea"/>
              </a:rPr>
              <a:t>米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以下，</a:t>
            </a:r>
            <a:r>
              <a:rPr lang="zh-CN" altLang="en-US" sz="24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会被巨大的海水压力破坏，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造成艇毁人亡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7" b="30556"/>
          <a:stretch>
            <a:fillRect/>
          </a:stretch>
        </p:blipFill>
        <p:spPr>
          <a:xfrm rot="20645266" flipH="1">
            <a:off x="6486893" y="4044277"/>
            <a:ext cx="2456938" cy="10094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9793" y="1120350"/>
            <a:ext cx="9972413" cy="528070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660400" y="2164080"/>
            <a:ext cx="10858500" cy="3964334"/>
          </a:xfrm>
          <a:prstGeom prst="roundRect">
            <a:avLst>
              <a:gd name="adj" fmla="val 296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27000" sx="101000" sy="10100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海水的盐度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75141" y="1047830"/>
            <a:ext cx="11235208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含义：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海水中盐类物质的质量分数。（主要是氯化钠和氯化镁）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表示：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通常用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1000g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海水中所含盐类物质的多少表示，世界大洋平均盐度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35‰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91303" y="10971020"/>
            <a:ext cx="6160093" cy="396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  <a:alpha val="89000"/>
                  </a:prstClr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rPr>
              <a:t>海洋表层盐度、温度随纬度的分布示意</a:t>
            </a:r>
            <a:endParaRPr kumimoji="0" lang="en-US" altLang="zh-CN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  <a:alpha val="89000"/>
                </a:prstClr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173" y="2351602"/>
            <a:ext cx="9319653" cy="3720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262880" y="1290320"/>
            <a:ext cx="6268720" cy="4709365"/>
            <a:chOff x="7101840" y="1290320"/>
            <a:chExt cx="4429760" cy="4709365"/>
          </a:xfrm>
        </p:grpSpPr>
        <p:sp>
          <p:nvSpPr>
            <p:cNvPr id="7" name="矩形: 圆角 6"/>
            <p:cNvSpPr/>
            <p:nvPr/>
          </p:nvSpPr>
          <p:spPr>
            <a:xfrm>
              <a:off x="7101840" y="1290320"/>
              <a:ext cx="4429760" cy="4709365"/>
            </a:xfrm>
            <a:prstGeom prst="roundRect">
              <a:avLst>
                <a:gd name="adj" fmla="val 3175"/>
              </a:avLst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1526520" y="1574800"/>
              <a:ext cx="0" cy="43281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: 圆角 5"/>
          <p:cNvSpPr/>
          <p:nvPr/>
        </p:nvSpPr>
        <p:spPr>
          <a:xfrm>
            <a:off x="660400" y="1130300"/>
            <a:ext cx="5435600" cy="4998114"/>
          </a:xfrm>
          <a:prstGeom prst="roundRect">
            <a:avLst>
              <a:gd name="adj" fmla="val 296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27000" sx="101000" sy="10100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海水的盐度分布及影响因素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4" name="Picture 2" descr="查看源图像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2"/>
          <a:stretch>
            <a:fillRect/>
          </a:stretch>
        </p:blipFill>
        <p:spPr bwMode="auto">
          <a:xfrm>
            <a:off x="753558" y="1244918"/>
            <a:ext cx="5249284" cy="4768878"/>
          </a:xfrm>
          <a:prstGeom prst="roundRect">
            <a:avLst>
              <a:gd name="adj" fmla="val 19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6352210" y="3255463"/>
            <a:ext cx="4993073" cy="853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000" dirty="0"/>
              <a:t>在室外放置一盆盐水，我们可以通过哪些方式改变这盆盐水的盐度？</a:t>
            </a:r>
            <a:endParaRPr lang="zh-CN" altLang="en-US" sz="20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6378664" y="2749162"/>
            <a:ext cx="5052589" cy="453266"/>
            <a:chOff x="6378664" y="2749162"/>
            <a:chExt cx="5052589" cy="453266"/>
          </a:xfrm>
        </p:grpSpPr>
        <p:sp>
          <p:nvSpPr>
            <p:cNvPr id="3" name="文本框 2"/>
            <p:cNvSpPr txBox="1"/>
            <p:nvPr/>
          </p:nvSpPr>
          <p:spPr>
            <a:xfrm>
              <a:off x="7666110" y="2749162"/>
              <a:ext cx="3765143" cy="453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000" b="1" dirty="0"/>
                <a:t>大胆想象</a:t>
              </a:r>
              <a:r>
                <a:rPr lang="en-US" altLang="zh-CN" sz="2000" b="1"/>
                <a:t>——</a:t>
              </a:r>
              <a:r>
                <a:rPr lang="zh-CN" altLang="en-US" sz="2000" b="1"/>
                <a:t>海水</a:t>
              </a:r>
              <a:r>
                <a:rPr lang="zh-CN" altLang="en-US" sz="2000" b="1" dirty="0"/>
                <a:t>的盐度初探</a:t>
              </a:r>
              <a:endParaRPr lang="zh-CN" altLang="en-US" sz="2000" b="1" dirty="0"/>
            </a:p>
          </p:txBody>
        </p:sp>
        <p:sp>
          <p:nvSpPr>
            <p:cNvPr id="10" name="矩形: 圆角 9"/>
            <p:cNvSpPr/>
            <p:nvPr/>
          </p:nvSpPr>
          <p:spPr>
            <a:xfrm>
              <a:off x="6378664" y="2802197"/>
              <a:ext cx="1287446" cy="38783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阿里妈妈数黑体" pitchFamily="2" charset="-122"/>
                  <a:ea typeface="阿里妈妈数黑体" pitchFamily="2" charset="-122"/>
                </a:rPr>
                <a:t>活动</a:t>
              </a:r>
              <a:r>
                <a:rPr lang="en-US" altLang="zh-CN" sz="2400">
                  <a:solidFill>
                    <a:schemeClr val="bg1"/>
                  </a:solidFill>
                  <a:latin typeface="阿里妈妈数黑体" pitchFamily="2" charset="-122"/>
                  <a:ea typeface="阿里妈妈数黑体" pitchFamily="2" charset="-122"/>
                </a:rPr>
                <a:t>1</a:t>
              </a:r>
              <a:endParaRPr lang="zh-CN" altLang="en-US" sz="2400" dirty="0">
                <a:solidFill>
                  <a:schemeClr val="bg1"/>
                </a:solidFill>
                <a:latin typeface="阿里妈妈数黑体" pitchFamily="2" charset="-122"/>
                <a:ea typeface="阿里妈妈数黑体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262880" y="1290320"/>
            <a:ext cx="6268720" cy="4709365"/>
            <a:chOff x="7101840" y="1290320"/>
            <a:chExt cx="4429760" cy="4709365"/>
          </a:xfrm>
        </p:grpSpPr>
        <p:sp>
          <p:nvSpPr>
            <p:cNvPr id="9" name="矩形: 圆角 8"/>
            <p:cNvSpPr/>
            <p:nvPr/>
          </p:nvSpPr>
          <p:spPr>
            <a:xfrm>
              <a:off x="7101840" y="1290320"/>
              <a:ext cx="4429760" cy="4709365"/>
            </a:xfrm>
            <a:prstGeom prst="roundRect">
              <a:avLst>
                <a:gd name="adj" fmla="val 3175"/>
              </a:avLst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11526520" y="1574800"/>
              <a:ext cx="0" cy="43281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海水的盐度分布及影响因素</a:t>
            </a:r>
            <a:endParaRPr lang="zh-CN" altLang="en-US" dirty="0"/>
          </a:p>
        </p:txBody>
      </p:sp>
      <p:sp>
        <p:nvSpPr>
          <p:cNvPr id="3" name="矩形: 圆角 2"/>
          <p:cNvSpPr/>
          <p:nvPr/>
        </p:nvSpPr>
        <p:spPr>
          <a:xfrm>
            <a:off x="660400" y="1130300"/>
            <a:ext cx="5435600" cy="4998114"/>
          </a:xfrm>
          <a:prstGeom prst="roundRect">
            <a:avLst>
              <a:gd name="adj" fmla="val 296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27000" sx="101000" sy="10100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292556" y="1702708"/>
            <a:ext cx="6160093" cy="4024992"/>
            <a:chOff x="292556" y="1656388"/>
            <a:chExt cx="6160093" cy="4024992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"/>
            <a:srcRect l="1410"/>
            <a:stretch>
              <a:fillRect/>
            </a:stretch>
          </p:blipFill>
          <p:spPr>
            <a:xfrm>
              <a:off x="740647" y="1656388"/>
              <a:ext cx="5263913" cy="3545224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92556" y="5285246"/>
              <a:ext cx="6160093" cy="396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alpha val="89000"/>
                    </a:schemeClr>
                  </a:solidFill>
                  <a:effectLst/>
                  <a:uLnTx/>
                  <a:uFillTx/>
                  <a:latin typeface="Arial" panose="020B0604020202020204"/>
                  <a:cs typeface="+mn-ea"/>
                  <a:sym typeface="+mn-lt"/>
                </a:rPr>
                <a:t>8</a:t>
              </a:r>
              <a:r>
                <a:rPr lang="zh-CN" altLang="en-US" kern="0" dirty="0">
                  <a:solidFill>
                    <a:schemeClr val="tx1">
                      <a:alpha val="89000"/>
                    </a:schemeClr>
                  </a:solidFill>
                  <a:latin typeface="Arial" panose="020B0604020202020204"/>
                  <a:cs typeface="+mn-ea"/>
                  <a:sym typeface="+mn-lt"/>
                </a:rPr>
                <a:t>月</a:t>
              </a:r>
              <a:r>
                <a:rPr kumimoji="0" lang="zh-CN" altLang="en-US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alpha val="89000"/>
                    </a:schemeClr>
                  </a:solidFill>
                  <a:effectLst/>
                  <a:uLnTx/>
                  <a:uFillTx/>
                  <a:latin typeface="Arial" panose="020B0604020202020204"/>
                  <a:cs typeface="+mn-ea"/>
                  <a:sym typeface="+mn-lt"/>
                </a:rPr>
                <a:t>海洋表层盐度、温度随纬度的分布示意</a:t>
              </a:r>
              <a:endPara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89000"/>
                  </a:schemeClr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78664" y="1574800"/>
            <a:ext cx="5052589" cy="453266"/>
            <a:chOff x="6378664" y="2749162"/>
            <a:chExt cx="5052589" cy="453266"/>
          </a:xfrm>
        </p:grpSpPr>
        <p:sp>
          <p:nvSpPr>
            <p:cNvPr id="11" name="文本框 10"/>
            <p:cNvSpPr txBox="1"/>
            <p:nvPr/>
          </p:nvSpPr>
          <p:spPr>
            <a:xfrm>
              <a:off x="7666110" y="2749162"/>
              <a:ext cx="3765143" cy="453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000" b="1" dirty="0"/>
                <a:t>按图索骥</a:t>
              </a:r>
              <a:r>
                <a:rPr lang="en-US" altLang="zh-CN" sz="2000" b="1" dirty="0"/>
                <a:t>——</a:t>
              </a:r>
              <a:r>
                <a:rPr lang="zh-CN" altLang="en-US" sz="2000" b="1" dirty="0"/>
                <a:t>海水的盐度再探</a:t>
              </a:r>
              <a:endParaRPr lang="zh-CN" altLang="en-US" sz="2000" b="1" dirty="0"/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6378664" y="2802197"/>
              <a:ext cx="1287446" cy="38783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阿里妈妈数黑体" pitchFamily="2" charset="-122"/>
                  <a:ea typeface="阿里妈妈数黑体" pitchFamily="2" charset="-122"/>
                </a:rPr>
                <a:t>活动</a:t>
              </a:r>
              <a:r>
                <a:rPr lang="en-US" altLang="zh-CN" sz="2400" dirty="0">
                  <a:solidFill>
                    <a:schemeClr val="bg1"/>
                  </a:solidFill>
                  <a:latin typeface="阿里妈妈数黑体" pitchFamily="2" charset="-122"/>
                  <a:ea typeface="阿里妈妈数黑体" pitchFamily="2" charset="-122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latin typeface="阿里妈妈数黑体" pitchFamily="2" charset="-122"/>
                <a:ea typeface="阿里妈妈数黑体" pitchFamily="2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518" y="3043192"/>
            <a:ext cx="4731481" cy="285976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378665" y="2099306"/>
            <a:ext cx="4731482" cy="855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dirty="0"/>
              <a:t>1.</a:t>
            </a:r>
            <a:r>
              <a:rPr lang="zh-CN" altLang="en-US" sz="2000" dirty="0"/>
              <a:t>请沿</a:t>
            </a:r>
            <a:r>
              <a:rPr lang="en-US" altLang="zh-CN" sz="2000" dirty="0"/>
              <a:t>170°W</a:t>
            </a:r>
            <a:r>
              <a:rPr lang="zh-CN" altLang="en-US" sz="2000" dirty="0"/>
              <a:t>绘制出海水盐度随纬度变化示意图。</a:t>
            </a:r>
            <a:endParaRPr lang="zh-CN" altLang="en-US" sz="2000" dirty="0"/>
          </a:p>
        </p:txBody>
      </p:sp>
      <p:sp>
        <p:nvSpPr>
          <p:cNvPr id="16" name="任意多边形 117"/>
          <p:cNvSpPr/>
          <p:nvPr/>
        </p:nvSpPr>
        <p:spPr>
          <a:xfrm>
            <a:off x="7111841" y="3490446"/>
            <a:ext cx="3517860" cy="2074887"/>
          </a:xfrm>
          <a:custGeom>
            <a:avLst/>
            <a:gdLst>
              <a:gd name="connisteX0" fmla="*/ 0 w 8286750"/>
              <a:gd name="connsiteY0" fmla="*/ 1581419 h 2667269"/>
              <a:gd name="connisteX1" fmla="*/ 361950 w 8286750"/>
              <a:gd name="connsiteY1" fmla="*/ 1552844 h 2667269"/>
              <a:gd name="connisteX2" fmla="*/ 638175 w 8286750"/>
              <a:gd name="connsiteY2" fmla="*/ 1495694 h 2667269"/>
              <a:gd name="connisteX3" fmla="*/ 1009650 w 8286750"/>
              <a:gd name="connsiteY3" fmla="*/ 1467119 h 2667269"/>
              <a:gd name="connisteX4" fmla="*/ 1333500 w 8286750"/>
              <a:gd name="connsiteY4" fmla="*/ 1371869 h 2667269"/>
              <a:gd name="connisteX5" fmla="*/ 1752600 w 8286750"/>
              <a:gd name="connsiteY5" fmla="*/ 933719 h 2667269"/>
              <a:gd name="connisteX6" fmla="*/ 2181225 w 8286750"/>
              <a:gd name="connsiteY6" fmla="*/ 562244 h 2667269"/>
              <a:gd name="connisteX7" fmla="*/ 2657475 w 8286750"/>
              <a:gd name="connsiteY7" fmla="*/ 247919 h 2667269"/>
              <a:gd name="connisteX8" fmla="*/ 3171825 w 8286750"/>
              <a:gd name="connsiteY8" fmla="*/ 38369 h 2667269"/>
              <a:gd name="connisteX9" fmla="*/ 3743325 w 8286750"/>
              <a:gd name="connsiteY9" fmla="*/ 381269 h 2667269"/>
              <a:gd name="connisteX10" fmla="*/ 4191000 w 8286750"/>
              <a:gd name="connsiteY10" fmla="*/ 590819 h 2667269"/>
              <a:gd name="connisteX11" fmla="*/ 4629150 w 8286750"/>
              <a:gd name="connsiteY11" fmla="*/ 752744 h 2667269"/>
              <a:gd name="connisteX12" fmla="*/ 5010150 w 8286750"/>
              <a:gd name="connsiteY12" fmla="*/ 1067069 h 2667269"/>
              <a:gd name="connisteX13" fmla="*/ 5314950 w 8286750"/>
              <a:gd name="connsiteY13" fmla="*/ 962294 h 2667269"/>
              <a:gd name="connisteX14" fmla="*/ 5581650 w 8286750"/>
              <a:gd name="connsiteY14" fmla="*/ 505094 h 2667269"/>
              <a:gd name="connisteX15" fmla="*/ 5800725 w 8286750"/>
              <a:gd name="connsiteY15" fmla="*/ 238394 h 2667269"/>
              <a:gd name="connisteX16" fmla="*/ 6238875 w 8286750"/>
              <a:gd name="connsiteY16" fmla="*/ 269 h 2667269"/>
              <a:gd name="connisteX17" fmla="*/ 6619875 w 8286750"/>
              <a:gd name="connsiteY17" fmla="*/ 209819 h 2667269"/>
              <a:gd name="connisteX18" fmla="*/ 6877050 w 8286750"/>
              <a:gd name="connsiteY18" fmla="*/ 647969 h 2667269"/>
              <a:gd name="connisteX19" fmla="*/ 7105650 w 8286750"/>
              <a:gd name="connsiteY19" fmla="*/ 1171844 h 2667269"/>
              <a:gd name="connisteX20" fmla="*/ 7372350 w 8286750"/>
              <a:gd name="connsiteY20" fmla="*/ 1495694 h 2667269"/>
              <a:gd name="connisteX21" fmla="*/ 7753350 w 8286750"/>
              <a:gd name="connsiteY21" fmla="*/ 1867169 h 2667269"/>
              <a:gd name="connisteX22" fmla="*/ 8020050 w 8286750"/>
              <a:gd name="connsiteY22" fmla="*/ 2181494 h 2667269"/>
              <a:gd name="connisteX23" fmla="*/ 8286750 w 8286750"/>
              <a:gd name="connsiteY23" fmla="*/ 2667269 h 2667269"/>
              <a:gd name="connisteX24" fmla="*/ 8477250 w 8286750"/>
              <a:gd name="connsiteY24" fmla="*/ 3057794 h 26672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</a:cxnLst>
            <a:rect l="l" t="t" r="r" b="b"/>
            <a:pathLst>
              <a:path w="8286750" h="2667269">
                <a:moveTo>
                  <a:pt x="0" y="1581419"/>
                </a:moveTo>
                <a:cubicBezTo>
                  <a:pt x="66675" y="1576974"/>
                  <a:pt x="234315" y="1569989"/>
                  <a:pt x="361950" y="1552844"/>
                </a:cubicBezTo>
                <a:cubicBezTo>
                  <a:pt x="489585" y="1535699"/>
                  <a:pt x="508635" y="1512839"/>
                  <a:pt x="638175" y="1495694"/>
                </a:cubicBezTo>
                <a:cubicBezTo>
                  <a:pt x="767715" y="1478549"/>
                  <a:pt x="870585" y="1491884"/>
                  <a:pt x="1009650" y="1467119"/>
                </a:cubicBezTo>
                <a:cubicBezTo>
                  <a:pt x="1148715" y="1442354"/>
                  <a:pt x="1184910" y="1478549"/>
                  <a:pt x="1333500" y="1371869"/>
                </a:cubicBezTo>
                <a:cubicBezTo>
                  <a:pt x="1482090" y="1265189"/>
                  <a:pt x="1583055" y="1095644"/>
                  <a:pt x="1752600" y="933719"/>
                </a:cubicBezTo>
                <a:cubicBezTo>
                  <a:pt x="1922145" y="771794"/>
                  <a:pt x="2000250" y="699404"/>
                  <a:pt x="2181225" y="562244"/>
                </a:cubicBezTo>
                <a:cubicBezTo>
                  <a:pt x="2362200" y="425084"/>
                  <a:pt x="2459355" y="352694"/>
                  <a:pt x="2657475" y="247919"/>
                </a:cubicBezTo>
                <a:cubicBezTo>
                  <a:pt x="2855595" y="143144"/>
                  <a:pt x="2954655" y="11699"/>
                  <a:pt x="3171825" y="38369"/>
                </a:cubicBezTo>
                <a:cubicBezTo>
                  <a:pt x="3388995" y="65039"/>
                  <a:pt x="3539490" y="270779"/>
                  <a:pt x="3743325" y="381269"/>
                </a:cubicBezTo>
                <a:cubicBezTo>
                  <a:pt x="3947160" y="491759"/>
                  <a:pt x="4013835" y="516524"/>
                  <a:pt x="4191000" y="590819"/>
                </a:cubicBezTo>
                <a:cubicBezTo>
                  <a:pt x="4368165" y="665114"/>
                  <a:pt x="4465320" y="657494"/>
                  <a:pt x="4629150" y="752744"/>
                </a:cubicBezTo>
                <a:cubicBezTo>
                  <a:pt x="4792980" y="847994"/>
                  <a:pt x="4872990" y="1025159"/>
                  <a:pt x="5010150" y="1067069"/>
                </a:cubicBezTo>
                <a:cubicBezTo>
                  <a:pt x="5147310" y="1108979"/>
                  <a:pt x="5200650" y="1074689"/>
                  <a:pt x="5314950" y="962294"/>
                </a:cubicBezTo>
                <a:cubicBezTo>
                  <a:pt x="5429250" y="849899"/>
                  <a:pt x="5484495" y="649874"/>
                  <a:pt x="5581650" y="505094"/>
                </a:cubicBezTo>
                <a:cubicBezTo>
                  <a:pt x="5678805" y="360314"/>
                  <a:pt x="5669280" y="339359"/>
                  <a:pt x="5800725" y="238394"/>
                </a:cubicBezTo>
                <a:cubicBezTo>
                  <a:pt x="5932170" y="137429"/>
                  <a:pt x="6075045" y="5984"/>
                  <a:pt x="6238875" y="269"/>
                </a:cubicBezTo>
                <a:cubicBezTo>
                  <a:pt x="6402705" y="-5446"/>
                  <a:pt x="6492240" y="80279"/>
                  <a:pt x="6619875" y="209819"/>
                </a:cubicBezTo>
                <a:cubicBezTo>
                  <a:pt x="6747510" y="339359"/>
                  <a:pt x="6779895" y="455564"/>
                  <a:pt x="6877050" y="647969"/>
                </a:cubicBezTo>
                <a:cubicBezTo>
                  <a:pt x="6974205" y="840374"/>
                  <a:pt x="7006590" y="1002299"/>
                  <a:pt x="7105650" y="1171844"/>
                </a:cubicBezTo>
                <a:cubicBezTo>
                  <a:pt x="7204710" y="1341389"/>
                  <a:pt x="7242810" y="1356629"/>
                  <a:pt x="7372350" y="1495694"/>
                </a:cubicBezTo>
                <a:cubicBezTo>
                  <a:pt x="7501890" y="1634759"/>
                  <a:pt x="7623810" y="1730009"/>
                  <a:pt x="7753350" y="1867169"/>
                </a:cubicBezTo>
                <a:cubicBezTo>
                  <a:pt x="7882890" y="2004329"/>
                  <a:pt x="7913370" y="2021474"/>
                  <a:pt x="8020050" y="2181494"/>
                </a:cubicBezTo>
                <a:cubicBezTo>
                  <a:pt x="8126730" y="2341514"/>
                  <a:pt x="8195310" y="2492009"/>
                  <a:pt x="8286750" y="2667269"/>
                </a:cubicBezTo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238045" y="1709197"/>
            <a:ext cx="0" cy="321840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262880" y="1290320"/>
            <a:ext cx="6683375" cy="4709160"/>
            <a:chOff x="7101840" y="1290320"/>
            <a:chExt cx="4429760" cy="4709365"/>
          </a:xfrm>
        </p:grpSpPr>
        <p:sp>
          <p:nvSpPr>
            <p:cNvPr id="9" name="矩形: 圆角 8"/>
            <p:cNvSpPr/>
            <p:nvPr/>
          </p:nvSpPr>
          <p:spPr>
            <a:xfrm>
              <a:off x="7101840" y="1290320"/>
              <a:ext cx="4429760" cy="4709365"/>
            </a:xfrm>
            <a:prstGeom prst="roundRect">
              <a:avLst>
                <a:gd name="adj" fmla="val 3175"/>
              </a:avLst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11526520" y="1574800"/>
              <a:ext cx="0" cy="43281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海水的盐度分布及影响因素</a:t>
            </a:r>
            <a:endParaRPr lang="zh-CN" altLang="en-US" dirty="0"/>
          </a:p>
        </p:txBody>
      </p:sp>
      <p:sp>
        <p:nvSpPr>
          <p:cNvPr id="3" name="矩形: 圆角 2"/>
          <p:cNvSpPr/>
          <p:nvPr/>
        </p:nvSpPr>
        <p:spPr>
          <a:xfrm>
            <a:off x="660400" y="1130300"/>
            <a:ext cx="5435600" cy="4998114"/>
          </a:xfrm>
          <a:prstGeom prst="roundRect">
            <a:avLst>
              <a:gd name="adj" fmla="val 296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27000" sx="101000" sy="10100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410"/>
          <a:stretch>
            <a:fillRect/>
          </a:stretch>
        </p:blipFill>
        <p:spPr>
          <a:xfrm>
            <a:off x="740647" y="1702708"/>
            <a:ext cx="5263913" cy="354522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2556" y="5331566"/>
            <a:ext cx="6160093" cy="396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89000"/>
                  </a:schemeClr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rPr>
              <a:t>8</a:t>
            </a:r>
            <a:r>
              <a:rPr lang="zh-CN" altLang="en-US" kern="0" dirty="0">
                <a:solidFill>
                  <a:schemeClr val="tx1">
                    <a:alpha val="89000"/>
                  </a:schemeClr>
                </a:solidFill>
                <a:latin typeface="Arial" panose="020B0604020202020204"/>
                <a:cs typeface="+mn-ea"/>
                <a:sym typeface="+mn-lt"/>
              </a:rPr>
              <a:t>月</a:t>
            </a:r>
            <a:r>
              <a:rPr kumimoji="0" lang="zh-CN" altLang="en-US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alpha val="89000"/>
                  </a:schemeClr>
                </a:solidFill>
                <a:effectLst/>
                <a:uLnTx/>
                <a:uFillTx/>
                <a:latin typeface="Arial" panose="020B0604020202020204"/>
                <a:cs typeface="+mn-ea"/>
                <a:sym typeface="+mn-lt"/>
              </a:rPr>
              <a:t>海洋表层盐度、温度随纬度的分布示意</a:t>
            </a:r>
            <a:endParaRPr kumimoji="0" lang="en-US" altLang="zh-CN" i="0" u="none" strike="noStrike" kern="0" cap="none" spc="0" normalizeH="0" baseline="0" noProof="0" dirty="0">
              <a:ln>
                <a:noFill/>
              </a:ln>
              <a:solidFill>
                <a:schemeClr val="tx1">
                  <a:alpha val="89000"/>
                </a:schemeClr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238045" y="1709197"/>
            <a:ext cx="0" cy="321840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206289" y="4346000"/>
            <a:ext cx="6160092" cy="1537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/>
              <a:t>2.</a:t>
            </a:r>
            <a:r>
              <a:rPr lang="zh-CN" altLang="en-US" sz="2000" b="1" dirty="0"/>
              <a:t>结合两幅图，思考以下问题：</a:t>
            </a:r>
            <a:endParaRPr lang="en-US" altLang="zh-CN" sz="2000" b="1" dirty="0"/>
          </a:p>
          <a:p>
            <a:pPr marL="342900" indent="-342900" algn="just">
              <a:lnSpc>
                <a:spcPct val="130000"/>
              </a:lnSpc>
              <a:buFont typeface="+mj-ea"/>
              <a:buAutoNum type="circleNumDbPlain"/>
            </a:pPr>
            <a:r>
              <a:rPr lang="zh-CN" altLang="en-US" dirty="0"/>
              <a:t>全球海洋表层盐度最高的纬度范围在哪里？</a:t>
            </a:r>
            <a:endParaRPr lang="en-US" altLang="zh-CN" dirty="0"/>
          </a:p>
          <a:p>
            <a:pPr marL="342900" indent="-342900" algn="just">
              <a:lnSpc>
                <a:spcPct val="130000"/>
              </a:lnSpc>
              <a:buFont typeface="+mj-ea"/>
              <a:buAutoNum type="circleNumDbPlain"/>
            </a:pPr>
            <a:r>
              <a:rPr lang="zh-CN" altLang="en-US" dirty="0"/>
              <a:t>赤道附近海区海水温度几乎最高，但盐度反而不高？</a:t>
            </a:r>
            <a:endParaRPr lang="en-US" altLang="zh-CN" dirty="0"/>
          </a:p>
          <a:p>
            <a:pPr marL="342900" indent="-342900" algn="just">
              <a:lnSpc>
                <a:spcPct val="130000"/>
              </a:lnSpc>
              <a:buFont typeface="+mj-ea"/>
              <a:buAutoNum type="circleNumDbPlain"/>
            </a:pPr>
            <a:r>
              <a:rPr lang="zh-CN" altLang="en-US" dirty="0"/>
              <a:t>归纳世界海洋表层盐度随纬度变化的特点。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518" y="1388276"/>
            <a:ext cx="4731481" cy="2859768"/>
          </a:xfrm>
          <a:prstGeom prst="rect">
            <a:avLst/>
          </a:prstGeom>
        </p:spPr>
      </p:pic>
      <p:sp>
        <p:nvSpPr>
          <p:cNvPr id="19" name="任意多边形 117"/>
          <p:cNvSpPr/>
          <p:nvPr/>
        </p:nvSpPr>
        <p:spPr>
          <a:xfrm>
            <a:off x="7111841" y="1835530"/>
            <a:ext cx="3517860" cy="2074887"/>
          </a:xfrm>
          <a:custGeom>
            <a:avLst/>
            <a:gdLst>
              <a:gd name="connisteX0" fmla="*/ 0 w 8286750"/>
              <a:gd name="connsiteY0" fmla="*/ 1581419 h 2667269"/>
              <a:gd name="connisteX1" fmla="*/ 361950 w 8286750"/>
              <a:gd name="connsiteY1" fmla="*/ 1552844 h 2667269"/>
              <a:gd name="connisteX2" fmla="*/ 638175 w 8286750"/>
              <a:gd name="connsiteY2" fmla="*/ 1495694 h 2667269"/>
              <a:gd name="connisteX3" fmla="*/ 1009650 w 8286750"/>
              <a:gd name="connsiteY3" fmla="*/ 1467119 h 2667269"/>
              <a:gd name="connisteX4" fmla="*/ 1333500 w 8286750"/>
              <a:gd name="connsiteY4" fmla="*/ 1371869 h 2667269"/>
              <a:gd name="connisteX5" fmla="*/ 1752600 w 8286750"/>
              <a:gd name="connsiteY5" fmla="*/ 933719 h 2667269"/>
              <a:gd name="connisteX6" fmla="*/ 2181225 w 8286750"/>
              <a:gd name="connsiteY6" fmla="*/ 562244 h 2667269"/>
              <a:gd name="connisteX7" fmla="*/ 2657475 w 8286750"/>
              <a:gd name="connsiteY7" fmla="*/ 247919 h 2667269"/>
              <a:gd name="connisteX8" fmla="*/ 3171825 w 8286750"/>
              <a:gd name="connsiteY8" fmla="*/ 38369 h 2667269"/>
              <a:gd name="connisteX9" fmla="*/ 3743325 w 8286750"/>
              <a:gd name="connsiteY9" fmla="*/ 381269 h 2667269"/>
              <a:gd name="connisteX10" fmla="*/ 4191000 w 8286750"/>
              <a:gd name="connsiteY10" fmla="*/ 590819 h 2667269"/>
              <a:gd name="connisteX11" fmla="*/ 4629150 w 8286750"/>
              <a:gd name="connsiteY11" fmla="*/ 752744 h 2667269"/>
              <a:gd name="connisteX12" fmla="*/ 5010150 w 8286750"/>
              <a:gd name="connsiteY12" fmla="*/ 1067069 h 2667269"/>
              <a:gd name="connisteX13" fmla="*/ 5314950 w 8286750"/>
              <a:gd name="connsiteY13" fmla="*/ 962294 h 2667269"/>
              <a:gd name="connisteX14" fmla="*/ 5581650 w 8286750"/>
              <a:gd name="connsiteY14" fmla="*/ 505094 h 2667269"/>
              <a:gd name="connisteX15" fmla="*/ 5800725 w 8286750"/>
              <a:gd name="connsiteY15" fmla="*/ 238394 h 2667269"/>
              <a:gd name="connisteX16" fmla="*/ 6238875 w 8286750"/>
              <a:gd name="connsiteY16" fmla="*/ 269 h 2667269"/>
              <a:gd name="connisteX17" fmla="*/ 6619875 w 8286750"/>
              <a:gd name="connsiteY17" fmla="*/ 209819 h 2667269"/>
              <a:gd name="connisteX18" fmla="*/ 6877050 w 8286750"/>
              <a:gd name="connsiteY18" fmla="*/ 647969 h 2667269"/>
              <a:gd name="connisteX19" fmla="*/ 7105650 w 8286750"/>
              <a:gd name="connsiteY19" fmla="*/ 1171844 h 2667269"/>
              <a:gd name="connisteX20" fmla="*/ 7372350 w 8286750"/>
              <a:gd name="connsiteY20" fmla="*/ 1495694 h 2667269"/>
              <a:gd name="connisteX21" fmla="*/ 7753350 w 8286750"/>
              <a:gd name="connsiteY21" fmla="*/ 1867169 h 2667269"/>
              <a:gd name="connisteX22" fmla="*/ 8020050 w 8286750"/>
              <a:gd name="connsiteY22" fmla="*/ 2181494 h 2667269"/>
              <a:gd name="connisteX23" fmla="*/ 8286750 w 8286750"/>
              <a:gd name="connsiteY23" fmla="*/ 2667269 h 2667269"/>
              <a:gd name="connisteX24" fmla="*/ 8477250 w 8286750"/>
              <a:gd name="connsiteY24" fmla="*/ 3057794 h 26672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</a:cxnLst>
            <a:rect l="l" t="t" r="r" b="b"/>
            <a:pathLst>
              <a:path w="8286750" h="2667269">
                <a:moveTo>
                  <a:pt x="0" y="1581419"/>
                </a:moveTo>
                <a:cubicBezTo>
                  <a:pt x="66675" y="1576974"/>
                  <a:pt x="234315" y="1569989"/>
                  <a:pt x="361950" y="1552844"/>
                </a:cubicBezTo>
                <a:cubicBezTo>
                  <a:pt x="489585" y="1535699"/>
                  <a:pt x="508635" y="1512839"/>
                  <a:pt x="638175" y="1495694"/>
                </a:cubicBezTo>
                <a:cubicBezTo>
                  <a:pt x="767715" y="1478549"/>
                  <a:pt x="870585" y="1491884"/>
                  <a:pt x="1009650" y="1467119"/>
                </a:cubicBezTo>
                <a:cubicBezTo>
                  <a:pt x="1148715" y="1442354"/>
                  <a:pt x="1184910" y="1478549"/>
                  <a:pt x="1333500" y="1371869"/>
                </a:cubicBezTo>
                <a:cubicBezTo>
                  <a:pt x="1482090" y="1265189"/>
                  <a:pt x="1583055" y="1095644"/>
                  <a:pt x="1752600" y="933719"/>
                </a:cubicBezTo>
                <a:cubicBezTo>
                  <a:pt x="1922145" y="771794"/>
                  <a:pt x="2000250" y="699404"/>
                  <a:pt x="2181225" y="562244"/>
                </a:cubicBezTo>
                <a:cubicBezTo>
                  <a:pt x="2362200" y="425084"/>
                  <a:pt x="2459355" y="352694"/>
                  <a:pt x="2657475" y="247919"/>
                </a:cubicBezTo>
                <a:cubicBezTo>
                  <a:pt x="2855595" y="143144"/>
                  <a:pt x="2954655" y="11699"/>
                  <a:pt x="3171825" y="38369"/>
                </a:cubicBezTo>
                <a:cubicBezTo>
                  <a:pt x="3388995" y="65039"/>
                  <a:pt x="3539490" y="270779"/>
                  <a:pt x="3743325" y="381269"/>
                </a:cubicBezTo>
                <a:cubicBezTo>
                  <a:pt x="3947160" y="491759"/>
                  <a:pt x="4013835" y="516524"/>
                  <a:pt x="4191000" y="590819"/>
                </a:cubicBezTo>
                <a:cubicBezTo>
                  <a:pt x="4368165" y="665114"/>
                  <a:pt x="4465320" y="657494"/>
                  <a:pt x="4629150" y="752744"/>
                </a:cubicBezTo>
                <a:cubicBezTo>
                  <a:pt x="4792980" y="847994"/>
                  <a:pt x="4872990" y="1025159"/>
                  <a:pt x="5010150" y="1067069"/>
                </a:cubicBezTo>
                <a:cubicBezTo>
                  <a:pt x="5147310" y="1108979"/>
                  <a:pt x="5200650" y="1074689"/>
                  <a:pt x="5314950" y="962294"/>
                </a:cubicBezTo>
                <a:cubicBezTo>
                  <a:pt x="5429250" y="849899"/>
                  <a:pt x="5484495" y="649874"/>
                  <a:pt x="5581650" y="505094"/>
                </a:cubicBezTo>
                <a:cubicBezTo>
                  <a:pt x="5678805" y="360314"/>
                  <a:pt x="5669280" y="339359"/>
                  <a:pt x="5800725" y="238394"/>
                </a:cubicBezTo>
                <a:cubicBezTo>
                  <a:pt x="5932170" y="137429"/>
                  <a:pt x="6075045" y="5984"/>
                  <a:pt x="6238875" y="269"/>
                </a:cubicBezTo>
                <a:cubicBezTo>
                  <a:pt x="6402705" y="-5446"/>
                  <a:pt x="6492240" y="80279"/>
                  <a:pt x="6619875" y="209819"/>
                </a:cubicBezTo>
                <a:cubicBezTo>
                  <a:pt x="6747510" y="339359"/>
                  <a:pt x="6779895" y="455564"/>
                  <a:pt x="6877050" y="647969"/>
                </a:cubicBezTo>
                <a:cubicBezTo>
                  <a:pt x="6974205" y="840374"/>
                  <a:pt x="7006590" y="1002299"/>
                  <a:pt x="7105650" y="1171844"/>
                </a:cubicBezTo>
                <a:cubicBezTo>
                  <a:pt x="7204710" y="1341389"/>
                  <a:pt x="7242810" y="1356629"/>
                  <a:pt x="7372350" y="1495694"/>
                </a:cubicBezTo>
                <a:cubicBezTo>
                  <a:pt x="7501890" y="1634759"/>
                  <a:pt x="7623810" y="1730009"/>
                  <a:pt x="7753350" y="1867169"/>
                </a:cubicBezTo>
                <a:cubicBezTo>
                  <a:pt x="7882890" y="2004329"/>
                  <a:pt x="7913370" y="2021474"/>
                  <a:pt x="8020050" y="2181494"/>
                </a:cubicBezTo>
                <a:cubicBezTo>
                  <a:pt x="8126730" y="2341514"/>
                  <a:pt x="8195310" y="2492009"/>
                  <a:pt x="8286750" y="2667269"/>
                </a:cubicBezTo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海水的盐度分布及影响因素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5160" y="1125220"/>
            <a:ext cx="7541679" cy="500899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651760" y="2406153"/>
            <a:ext cx="9109180" cy="1698471"/>
            <a:chOff x="2651760" y="2406153"/>
            <a:chExt cx="9109180" cy="1698471"/>
          </a:xfrm>
        </p:grpSpPr>
        <p:sp>
          <p:nvSpPr>
            <p:cNvPr id="4" name="矩形: 圆角 3"/>
            <p:cNvSpPr/>
            <p:nvPr/>
          </p:nvSpPr>
          <p:spPr>
            <a:xfrm>
              <a:off x="2651760" y="2406153"/>
              <a:ext cx="8867140" cy="5588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825460" y="2485498"/>
              <a:ext cx="1935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000" b="1" dirty="0"/>
                <a:t>副热带海域</a:t>
              </a:r>
              <a:endParaRPr lang="zh-CN" altLang="en-US" sz="2000" b="1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866838" y="2964953"/>
              <a:ext cx="1784141" cy="1139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dirty="0"/>
                <a:t>炎热少雨、蒸发量大于降水量，因而盐度最高</a:t>
              </a:r>
              <a:endParaRPr lang="zh-CN" altLang="en-US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60400" y="3149600"/>
            <a:ext cx="9165060" cy="2089070"/>
            <a:chOff x="660400" y="3149600"/>
            <a:chExt cx="9165060" cy="2089070"/>
          </a:xfrm>
        </p:grpSpPr>
        <p:sp>
          <p:nvSpPr>
            <p:cNvPr id="7" name="矩形: 圆角 6"/>
            <p:cNvSpPr/>
            <p:nvPr/>
          </p:nvSpPr>
          <p:spPr>
            <a:xfrm>
              <a:off x="660400" y="3149600"/>
              <a:ext cx="9165060" cy="5588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86058" y="3228945"/>
              <a:ext cx="1935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000" b="1" dirty="0"/>
                <a:t>赤道海域</a:t>
              </a:r>
              <a:endParaRPr lang="zh-CN" altLang="en-US" sz="2000" b="1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60400" y="3738323"/>
              <a:ext cx="1991360" cy="150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dirty="0"/>
                <a:t>虽然温度最高，蒸发强烈，但降水丰沛，因而盐度不是最高</a:t>
              </a:r>
              <a:endParaRPr lang="zh-CN" altLang="en-US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325161" y="5773773"/>
            <a:ext cx="75416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世界大洋表层海水盐度由副热带海域向赤道、两极逐渐降低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海水的盐度分布及影响因素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9746545" y="1130300"/>
            <a:ext cx="1772355" cy="5003800"/>
            <a:chOff x="9958905" y="508000"/>
            <a:chExt cx="2233095" cy="630458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58905" y="508000"/>
              <a:ext cx="2221199" cy="240325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58905" y="2921007"/>
              <a:ext cx="2233095" cy="3891574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7721602" y="1953224"/>
            <a:ext cx="1857971" cy="4180876"/>
            <a:chOff x="7752082" y="4450081"/>
            <a:chExt cx="1857971" cy="418087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7694" y="4450081"/>
              <a:ext cx="1846746" cy="203627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2082" y="6581290"/>
              <a:ext cx="1857971" cy="2049667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682542" y="1537651"/>
            <a:ext cx="6872087" cy="1653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 dirty="0">
                <a:latin typeface="+mn-ea"/>
              </a:rPr>
              <a:t>材料：红海位于非洲东北部与阿拉伯半岛之间，盐度超过</a:t>
            </a:r>
            <a:r>
              <a:rPr lang="en-US" altLang="zh-CN" sz="2000" dirty="0">
                <a:latin typeface="+mn-ea"/>
              </a:rPr>
              <a:t>40‰</a:t>
            </a:r>
            <a:r>
              <a:rPr lang="zh-CN" altLang="en-US" sz="2000" dirty="0">
                <a:latin typeface="+mn-ea"/>
              </a:rPr>
              <a:t>，是世界上盐度最高的海域。波罗的海位于斯堪的纳维亚半岛与欧洲大陆之间，盐度不到</a:t>
            </a:r>
            <a:r>
              <a:rPr lang="en-US" altLang="zh-CN" sz="2000" dirty="0">
                <a:latin typeface="+mn-ea"/>
              </a:rPr>
              <a:t>10‰</a:t>
            </a:r>
            <a:r>
              <a:rPr lang="zh-CN" altLang="en-US" sz="2000" dirty="0">
                <a:latin typeface="+mn-ea"/>
              </a:rPr>
              <a:t>，是世界上盐度最低的海域。</a:t>
            </a:r>
            <a:endParaRPr lang="zh-CN" altLang="en-US" sz="2000" dirty="0">
              <a:latin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82542" y="1084385"/>
            <a:ext cx="5657298" cy="455830"/>
            <a:chOff x="6378664" y="2749162"/>
            <a:chExt cx="5657298" cy="455830"/>
          </a:xfrm>
        </p:grpSpPr>
        <p:sp>
          <p:nvSpPr>
            <p:cNvPr id="11" name="文本框 10"/>
            <p:cNvSpPr txBox="1"/>
            <p:nvPr/>
          </p:nvSpPr>
          <p:spPr>
            <a:xfrm>
              <a:off x="7666110" y="2749162"/>
              <a:ext cx="4369852" cy="455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000" b="1" dirty="0"/>
                <a:t>盐度之“最”</a:t>
              </a:r>
              <a:r>
                <a:rPr lang="en-US" altLang="zh-CN" sz="2000" b="1" dirty="0"/>
                <a:t>——</a:t>
              </a:r>
              <a:r>
                <a:rPr lang="zh-CN" altLang="en-US" sz="2000" b="1" dirty="0"/>
                <a:t>海水的盐度深探</a:t>
              </a:r>
              <a:endParaRPr lang="zh-CN" altLang="en-US" sz="2000" b="1" dirty="0"/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6378664" y="2802197"/>
              <a:ext cx="1287446" cy="38783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阿里妈妈数黑体" pitchFamily="2" charset="-122"/>
                  <a:ea typeface="阿里妈妈数黑体" pitchFamily="2" charset="-122"/>
                </a:rPr>
                <a:t>活动</a:t>
              </a:r>
              <a:r>
                <a:rPr lang="en-US" altLang="zh-CN" sz="2400" dirty="0">
                  <a:solidFill>
                    <a:schemeClr val="bg1"/>
                  </a:solidFill>
                  <a:latin typeface="阿里妈妈数黑体" pitchFamily="2" charset="-122"/>
                  <a:ea typeface="阿里妈妈数黑体" pitchFamily="2" charset="-122"/>
                </a:rPr>
                <a:t>3</a:t>
              </a:r>
              <a:endParaRPr lang="zh-CN" altLang="en-US" sz="2400" dirty="0">
                <a:solidFill>
                  <a:schemeClr val="bg1"/>
                </a:solidFill>
                <a:latin typeface="阿里妈妈数黑体" pitchFamily="2" charset="-122"/>
                <a:ea typeface="阿里妈妈数黑体" pitchFamily="2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660400" y="3191437"/>
            <a:ext cx="6994353" cy="453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/>
              <a:t>1.</a:t>
            </a:r>
            <a:r>
              <a:rPr lang="zh-CN" altLang="en-US" sz="2000" b="1" dirty="0"/>
              <a:t>归纳红海、波罗的海地区的气候特征。</a:t>
            </a:r>
            <a:endParaRPr lang="en-US" altLang="zh-CN" sz="2000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660400" y="3644703"/>
            <a:ext cx="8286750" cy="85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红海地区：冬季温和、夏季高温，降水稀少</a:t>
            </a:r>
            <a:endParaRPr lang="en-US" altLang="zh-CN" sz="2000" dirty="0">
              <a:solidFill>
                <a:schemeClr val="accent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波罗的海地区：全年温和湿润，降水均匀</a:t>
            </a:r>
            <a:endParaRPr lang="zh-CN" altLang="en-US" sz="2000" dirty="0">
              <a:solidFill>
                <a:schemeClr val="accent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60400" y="4548957"/>
            <a:ext cx="7283414" cy="453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/>
              <a:t>2.</a:t>
            </a:r>
            <a:r>
              <a:rPr lang="zh-CN" altLang="en-US" sz="2000" b="1" dirty="0"/>
              <a:t>结合河流分布和流域气候特征，推测河流对两海域盐度的影响。</a:t>
            </a:r>
            <a:endParaRPr lang="en-US" altLang="zh-CN" sz="20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682542" y="5029722"/>
            <a:ext cx="751649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30000"/>
              </a:lnSpc>
              <a:buFont typeface="Wingdings" panose="05000000000000000000" pitchFamily="2" charset="2"/>
              <a:buChar char="n"/>
              <a:defRPr sz="2000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红海地区降水稀少,蒸发旺盛，入海河流少，海水盐度高。</a:t>
            </a:r>
            <a:endParaRPr lang="en-US" altLang="zh-CN" dirty="0"/>
          </a:p>
          <a:p>
            <a:r>
              <a:rPr lang="zh-CN" altLang="en-US" dirty="0"/>
              <a:t>波罗的海地区降水较多,蒸发量小，入海河流众多，海水盐度低。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海水的盐度分布及影响因素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9746545" y="1130300"/>
            <a:ext cx="1772355" cy="5003800"/>
            <a:chOff x="9958905" y="508000"/>
            <a:chExt cx="2233095" cy="630458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58905" y="508000"/>
              <a:ext cx="2221199" cy="240325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58905" y="2921007"/>
              <a:ext cx="2233095" cy="3891574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7721602" y="1953224"/>
            <a:ext cx="1857971" cy="4180876"/>
            <a:chOff x="7752082" y="4450081"/>
            <a:chExt cx="1857971" cy="418087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7694" y="4450081"/>
              <a:ext cx="1846746" cy="203627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2082" y="6581290"/>
              <a:ext cx="1857971" cy="2049667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137160" y="1369060"/>
            <a:ext cx="73933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 dirty="0">
                <a:latin typeface="+mn-ea"/>
              </a:rPr>
              <a:t>材料：红海位于非洲东北部与阿拉伯半岛之间，盐度超过</a:t>
            </a:r>
            <a:r>
              <a:rPr lang="en-US" altLang="zh-CN" sz="2000" dirty="0">
                <a:latin typeface="+mn-ea"/>
              </a:rPr>
              <a:t>40‰</a:t>
            </a:r>
            <a:r>
              <a:rPr lang="zh-CN" altLang="en-US" sz="2000" dirty="0">
                <a:latin typeface="+mn-ea"/>
              </a:rPr>
              <a:t>，是世界上盐度最高的海域。波罗的海位于斯堪的纳维亚半岛与欧洲大陆之间，盐度不到</a:t>
            </a:r>
            <a:r>
              <a:rPr lang="en-US" altLang="zh-CN" sz="2000" dirty="0">
                <a:latin typeface="+mn-ea"/>
              </a:rPr>
              <a:t>10‰</a:t>
            </a:r>
            <a:r>
              <a:rPr lang="zh-CN" altLang="en-US" sz="2000" dirty="0">
                <a:latin typeface="+mn-ea"/>
              </a:rPr>
              <a:t>，是世界上盐度最低的海域。</a:t>
            </a:r>
            <a:endParaRPr lang="zh-CN" altLang="en-US" sz="2000" dirty="0">
              <a:latin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82542" y="890710"/>
            <a:ext cx="5657298" cy="455830"/>
            <a:chOff x="6378664" y="2749162"/>
            <a:chExt cx="5657298" cy="455830"/>
          </a:xfrm>
        </p:grpSpPr>
        <p:sp>
          <p:nvSpPr>
            <p:cNvPr id="11" name="文本框 10"/>
            <p:cNvSpPr txBox="1"/>
            <p:nvPr/>
          </p:nvSpPr>
          <p:spPr>
            <a:xfrm>
              <a:off x="7666110" y="2749162"/>
              <a:ext cx="4369852" cy="455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000" b="1" dirty="0"/>
                <a:t>盐度之“最”</a:t>
              </a:r>
              <a:r>
                <a:rPr lang="en-US" altLang="zh-CN" sz="2000" b="1" dirty="0"/>
                <a:t>——</a:t>
              </a:r>
              <a:r>
                <a:rPr lang="zh-CN" altLang="en-US" sz="2000" b="1" dirty="0"/>
                <a:t>海水的盐度深探</a:t>
              </a:r>
              <a:endParaRPr lang="zh-CN" altLang="en-US" sz="2000" b="1" dirty="0"/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6378664" y="2802197"/>
              <a:ext cx="1287446" cy="38783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 anchorCtr="1"/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阿里妈妈数黑体" pitchFamily="2" charset="-122"/>
                  <a:ea typeface="阿里妈妈数黑体" pitchFamily="2" charset="-122"/>
                </a:rPr>
                <a:t>活动</a:t>
              </a:r>
              <a:r>
                <a:rPr lang="en-US" altLang="zh-CN" sz="2400" dirty="0">
                  <a:solidFill>
                    <a:schemeClr val="bg1"/>
                  </a:solidFill>
                  <a:latin typeface="阿里妈妈数黑体" pitchFamily="2" charset="-122"/>
                  <a:ea typeface="阿里妈妈数黑体" pitchFamily="2" charset="-122"/>
                </a:rPr>
                <a:t>3</a:t>
              </a:r>
              <a:endParaRPr lang="zh-CN" altLang="en-US" sz="2400" dirty="0">
                <a:solidFill>
                  <a:schemeClr val="bg1"/>
                </a:solidFill>
                <a:latin typeface="阿里妈妈数黑体" pitchFamily="2" charset="-122"/>
                <a:ea typeface="阿里妈妈数黑体" pitchFamily="2" charset="-122"/>
              </a:endParaRPr>
            </a:p>
          </p:txBody>
        </p:sp>
      </p:grp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243829" y="2584819"/>
            <a:ext cx="6096000" cy="452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2000" b="1"/>
            </a:lvl1pPr>
          </a:lstStyle>
          <a:p>
            <a:r>
              <a:rPr lang="en-US" altLang="zh-CN" dirty="0"/>
              <a:t>3.</a:t>
            </a:r>
            <a:r>
              <a:rPr lang="zh-CN" altLang="en-US" dirty="0"/>
              <a:t>分析红海、波罗的海与外海连通状况对盐度的影响。</a:t>
            </a:r>
            <a:endParaRPr lang="en-US" altLang="zh-CN" dirty="0"/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243840" y="3034665"/>
            <a:ext cx="705739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30000"/>
              </a:lnSpc>
              <a:buFont typeface="Wingdings" panose="05000000000000000000" pitchFamily="2" charset="2"/>
              <a:buChar char="l"/>
              <a:defRPr sz="2000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>
              <a:buFont typeface="Wingdings" panose="05000000000000000000" pitchFamily="2" charset="2"/>
              <a:buChar char="n"/>
            </a:pPr>
            <a:r>
              <a:rPr lang="zh-CN" altLang="en-US" dirty="0"/>
              <a:t>红海和</a:t>
            </a:r>
            <a:r>
              <a:rPr lang="zh-CN" altLang="en-US" dirty="0">
                <a:sym typeface="+mn-ea"/>
              </a:rPr>
              <a:t>波罗的海海域都较封闭，与外海</a:t>
            </a:r>
            <a:r>
              <a:rPr lang="zh-CN" altLang="en-US" dirty="0"/>
              <a:t>仅有狭窄的海峡与外海连通。红海与周围低盐度海水交换慢，盐度高；</a:t>
            </a:r>
            <a:r>
              <a:rPr lang="zh-CN" altLang="en-US" dirty="0">
                <a:sym typeface="+mn-ea"/>
              </a:rPr>
              <a:t>波罗的海与周围高盐度海水交换慢，盐度低。</a:t>
            </a:r>
            <a:endParaRPr lang="zh-CN" altLang="en-US" dirty="0"/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243757" y="4275305"/>
            <a:ext cx="6096000" cy="453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000" b="1" dirty="0"/>
              <a:t>4.</a:t>
            </a:r>
            <a:r>
              <a:rPr lang="zh-CN" altLang="en-US" sz="2000" b="1" dirty="0"/>
              <a:t>分别总结红海盐度高、波罗的海盐度低的原因。</a:t>
            </a:r>
            <a:endParaRPr lang="zh-CN" altLang="en-US" sz="20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243840" y="4780280"/>
            <a:ext cx="731012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dirty="0" smtClean="0">
                <a:solidFill>
                  <a:schemeClr val="accent1"/>
                </a:solidFill>
              </a:rPr>
              <a:t>红</a:t>
            </a:r>
            <a:r>
              <a:rPr lang="zh-CN" altLang="en-US" sz="2000" dirty="0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海盐度高:沿岸属于热带、副热带沙漠气候，降水稀少，蒸发旺盛；河流水注入少；海域封闭，海水交换少。</a:t>
            </a:r>
            <a:endParaRPr lang="zh-CN" altLang="en-US" sz="2000" dirty="0">
              <a:solidFill>
                <a:schemeClr val="accent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/>
            <a:r>
              <a:rPr lang="zh-CN" altLang="en-US" sz="2000" dirty="0">
                <a:solidFill>
                  <a:schemeClr val="accent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波罗的海盐度低:沿岸位于温带海洋性气候区，降水较多，蒸发弱；有大量河流水注人；海域封闭，海水交换少。</a:t>
            </a:r>
            <a:endParaRPr lang="zh-CN" altLang="en-US" sz="2000" dirty="0">
              <a:solidFill>
                <a:schemeClr val="accent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uild="p"/>
      <p:bldP spid="1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-46296" y="-1"/>
            <a:ext cx="12237661" cy="6857365"/>
          </a:xfrm>
          <a:prstGeom prst="rect">
            <a:avLst/>
          </a:prstGeom>
          <a:blipFill dpi="0" rotWithShape="1">
            <a:blip r:embed="rId1">
              <a:alphaModFix amt="2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 descr="&amp;pky350_sjzg_VCG41N1247603342&amp;2&amp;src_rpledit_likech&amp;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75" t="27397" r="-375" b="15924"/>
          <a:stretch>
            <a:fillRect/>
          </a:stretch>
        </p:blipFill>
        <p:spPr>
          <a:xfrm>
            <a:off x="635" y="3611634"/>
            <a:ext cx="12236450" cy="3257306"/>
          </a:xfrm>
          <a:custGeom>
            <a:avLst/>
            <a:gdLst>
              <a:gd name="connsiteX0" fmla="*/ 12236450 w 12236450"/>
              <a:gd name="connsiteY0" fmla="*/ 0 h 3257306"/>
              <a:gd name="connsiteX1" fmla="*/ 12236450 w 12236450"/>
              <a:gd name="connsiteY1" fmla="*/ 3257306 h 3257306"/>
              <a:gd name="connsiteX2" fmla="*/ 0 w 12236450"/>
              <a:gd name="connsiteY2" fmla="*/ 3257306 h 3257306"/>
              <a:gd name="connsiteX3" fmla="*/ 0 w 12236450"/>
              <a:gd name="connsiteY3" fmla="*/ 880426 h 3257306"/>
              <a:gd name="connsiteX4" fmla="*/ 319901 w 12236450"/>
              <a:gd name="connsiteY4" fmla="*/ 725482 h 3257306"/>
              <a:gd name="connsiteX5" fmla="*/ 2580005 w 12236450"/>
              <a:gd name="connsiteY5" fmla="*/ 159141 h 3257306"/>
              <a:gd name="connsiteX6" fmla="*/ 7324725 w 12236450"/>
              <a:gd name="connsiteY6" fmla="*/ 1723781 h 3257306"/>
              <a:gd name="connsiteX7" fmla="*/ 12050455 w 12236450"/>
              <a:gd name="connsiteY7" fmla="*/ 87882 h 325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36450" h="3257306">
                <a:moveTo>
                  <a:pt x="12236450" y="0"/>
                </a:moveTo>
                <a:lnTo>
                  <a:pt x="12236450" y="3257306"/>
                </a:lnTo>
                <a:lnTo>
                  <a:pt x="0" y="3257306"/>
                </a:lnTo>
                <a:lnTo>
                  <a:pt x="0" y="880426"/>
                </a:lnTo>
                <a:lnTo>
                  <a:pt x="319901" y="725482"/>
                </a:lnTo>
                <a:cubicBezTo>
                  <a:pt x="955199" y="424254"/>
                  <a:pt x="1752388" y="99874"/>
                  <a:pt x="2580005" y="159141"/>
                </a:cubicBezTo>
                <a:cubicBezTo>
                  <a:pt x="3904192" y="253968"/>
                  <a:pt x="5673726" y="1769501"/>
                  <a:pt x="7324725" y="1723781"/>
                </a:cubicBezTo>
                <a:cubicBezTo>
                  <a:pt x="8769350" y="1683776"/>
                  <a:pt x="10886837" y="641609"/>
                  <a:pt x="12050455" y="87882"/>
                </a:cubicBezTo>
                <a:close/>
              </a:path>
            </a:pathLst>
          </a:custGeom>
        </p:spPr>
      </p:pic>
      <p:grpSp>
        <p:nvGrpSpPr>
          <p:cNvPr id="9" name="组合 8"/>
          <p:cNvGrpSpPr/>
          <p:nvPr/>
        </p:nvGrpSpPr>
        <p:grpSpPr>
          <a:xfrm>
            <a:off x="666750" y="1008380"/>
            <a:ext cx="10858500" cy="5105398"/>
            <a:chOff x="1583375" y="987509"/>
            <a:chExt cx="11970327" cy="5912185"/>
          </a:xfrm>
        </p:grpSpPr>
        <p:sp>
          <p:nvSpPr>
            <p:cNvPr id="10" name="圆角矩形 4"/>
            <p:cNvSpPr/>
            <p:nvPr/>
          </p:nvSpPr>
          <p:spPr>
            <a:xfrm>
              <a:off x="1812899" y="1354873"/>
              <a:ext cx="11511280" cy="5544821"/>
            </a:xfrm>
            <a:prstGeom prst="roundRect">
              <a:avLst>
                <a:gd name="adj" fmla="val 650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圆角矩形 4"/>
            <p:cNvSpPr/>
            <p:nvPr/>
          </p:nvSpPr>
          <p:spPr>
            <a:xfrm>
              <a:off x="1701138" y="1253550"/>
              <a:ext cx="11734801" cy="5544821"/>
            </a:xfrm>
            <a:prstGeom prst="roundRect">
              <a:avLst>
                <a:gd name="adj" fmla="val 650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圆角矩形 4"/>
            <p:cNvSpPr/>
            <p:nvPr/>
          </p:nvSpPr>
          <p:spPr>
            <a:xfrm>
              <a:off x="1583375" y="987509"/>
              <a:ext cx="11970327" cy="5682421"/>
            </a:xfrm>
            <a:prstGeom prst="roundRect">
              <a:avLst>
                <a:gd name="adj" fmla="val 65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schemeClr val="accent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文本占位符 15"/>
          <p:cNvSpPr txBox="1"/>
          <p:nvPr/>
        </p:nvSpPr>
        <p:spPr>
          <a:xfrm>
            <a:off x="2459038" y="316208"/>
            <a:ext cx="727392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3200" kern="1200" dirty="0" smtClean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-</a:t>
            </a:r>
            <a:r>
              <a:rPr lang="zh-CN" altLang="en-US" dirty="0"/>
              <a:t>影响海水盐度的因素</a:t>
            </a:r>
            <a:r>
              <a:rPr lang="en-US" altLang="zh-CN" dirty="0"/>
              <a:t>-</a:t>
            </a:r>
            <a:endParaRPr lang="zh-CN" altLang="en-US" dirty="0"/>
          </a:p>
        </p:txBody>
      </p:sp>
      <p:sp>
        <p:nvSpPr>
          <p:cNvPr id="14" name="矩形: 圆角 13"/>
          <p:cNvSpPr/>
          <p:nvPr/>
        </p:nvSpPr>
        <p:spPr>
          <a:xfrm>
            <a:off x="1188720" y="1432664"/>
            <a:ext cx="9865360" cy="4070900"/>
          </a:xfrm>
          <a:prstGeom prst="roundRect">
            <a:avLst>
              <a:gd name="adj" fmla="val 2455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1081894" y="1325613"/>
            <a:ext cx="2738265" cy="4294270"/>
          </a:xfrm>
          <a:prstGeom prst="roundRect">
            <a:avLst>
              <a:gd name="adj" fmla="val 5423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1270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/>
        </p:nvCxnSpPr>
        <p:spPr>
          <a:xfrm>
            <a:off x="1493838" y="1910080"/>
            <a:ext cx="1930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277678" y="1910080"/>
            <a:ext cx="614648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614803" y="1435936"/>
            <a:ext cx="1672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影响因素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14696" y="1471317"/>
            <a:ext cx="1672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</a:rPr>
              <a:t>具体表现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graphicFrame>
        <p:nvGraphicFramePr>
          <p:cNvPr id="24" name="表格 3"/>
          <p:cNvGraphicFramePr>
            <a:graphicFrameLocks noGrp="1"/>
          </p:cNvGraphicFramePr>
          <p:nvPr/>
        </p:nvGraphicFramePr>
        <p:xfrm>
          <a:off x="1270318" y="2059456"/>
          <a:ext cx="2377440" cy="3406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/>
              </a:tblGrid>
              <a:tr h="5676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bg1"/>
                          </a:solidFill>
                        </a:rPr>
                        <a:t>海水温度</a:t>
                      </a:r>
                      <a:endParaRPr lang="zh-CN" alt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76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bg1"/>
                          </a:solidFill>
                        </a:rPr>
                        <a:t>蒸发量</a:t>
                      </a:r>
                      <a:endParaRPr lang="zh-CN" alt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76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bg1"/>
                          </a:solidFill>
                        </a:rPr>
                        <a:t>降水量</a:t>
                      </a:r>
                      <a:endParaRPr lang="zh-CN" alt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76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bg1"/>
                          </a:solidFill>
                        </a:rPr>
                        <a:t>入海径流</a:t>
                      </a:r>
                      <a:endParaRPr lang="zh-CN" alt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76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bg1"/>
                          </a:solidFill>
                        </a:rPr>
                        <a:t>海域封闭程度</a:t>
                      </a:r>
                      <a:endParaRPr lang="zh-CN" alt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76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bg1"/>
                          </a:solidFill>
                        </a:rPr>
                        <a:t>结冰与融冰</a:t>
                      </a:r>
                      <a:endParaRPr lang="zh-CN" alt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5" name="表格 3"/>
          <p:cNvGraphicFramePr>
            <a:graphicFrameLocks noGrp="1"/>
          </p:cNvGraphicFramePr>
          <p:nvPr/>
        </p:nvGraphicFramePr>
        <p:xfrm>
          <a:off x="4277678" y="2059456"/>
          <a:ext cx="6146482" cy="3406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6482"/>
              </a:tblGrid>
              <a:tr h="5676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温度越高，盐度越大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76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蒸发量越大，盐度越大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76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降水量越大，盐度越小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76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有河流注入的海域，盐度较小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76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相对封闭的海域，与外海交换弱（加剧作用）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76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结冰时海水盐度高，融冰时海水盐度低</a:t>
                      </a:r>
                      <a:endParaRPr lang="zh-CN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08120">
            <a:off x="10893153" y="1591025"/>
            <a:ext cx="350175" cy="404048"/>
          </a:xfrm>
          <a:prstGeom prst="rect">
            <a:avLst/>
          </a:prstGeom>
          <a:effectLst/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1880" flipH="1">
            <a:off x="10433798" y="5223311"/>
            <a:ext cx="350175" cy="404048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</p:sld>
</file>

<file path=ppt/tags/tag1.xml><?xml version="1.0" encoding="utf-8"?>
<p:tagLst xmlns:p="http://schemas.openxmlformats.org/presentationml/2006/main">
  <p:tag name="AS_UNIQUEID" val="63"/>
</p:tagLst>
</file>

<file path=ppt/tags/tag10.xml><?xml version="1.0" encoding="utf-8"?>
<p:tagLst xmlns:p="http://schemas.openxmlformats.org/presentationml/2006/main">
  <p:tag name="AS_UNIQUEID" val="165"/>
</p:tagLst>
</file>

<file path=ppt/tags/tag11.xml><?xml version="1.0" encoding="utf-8"?>
<p:tagLst xmlns:p="http://schemas.openxmlformats.org/presentationml/2006/main">
  <p:tag name="AS_UNIQUEID" val="166"/>
</p:tagLst>
</file>

<file path=ppt/tags/tag12.xml><?xml version="1.0" encoding="utf-8"?>
<p:tagLst xmlns:p="http://schemas.openxmlformats.org/presentationml/2006/main">
  <p:tag name="AS_UNIQUEID" val="142"/>
</p:tagLst>
</file>

<file path=ppt/tags/tag13.xml><?xml version="1.0" encoding="utf-8"?>
<p:tagLst xmlns:p="http://schemas.openxmlformats.org/presentationml/2006/main">
  <p:tag name="AS_UNIQUEID" val="179"/>
</p:tagLst>
</file>

<file path=ppt/tags/tag14.xml><?xml version="1.0" encoding="utf-8"?>
<p:tagLst xmlns:p="http://schemas.openxmlformats.org/presentationml/2006/main">
  <p:tag name="AS_UNIQUEID" val="180"/>
</p:tagLst>
</file>

<file path=ppt/tags/tag15.xml><?xml version="1.0" encoding="utf-8"?>
<p:tagLst xmlns:p="http://schemas.openxmlformats.org/presentationml/2006/main">
  <p:tag name="PA" val="v5.2.7"/>
</p:tagLst>
</file>

<file path=ppt/tags/tag16.xml><?xml version="1.0" encoding="utf-8"?>
<p:tagLst xmlns:p="http://schemas.openxmlformats.org/presentationml/2006/main">
  <p:tag name="PA" val="v5.2.7"/>
</p:tagLst>
</file>

<file path=ppt/tags/tag17.xml><?xml version="1.0" encoding="utf-8"?>
<p:tagLst xmlns:p="http://schemas.openxmlformats.org/presentationml/2006/main">
  <p:tag name="PA" val="v5.2.7"/>
</p:tagLst>
</file>

<file path=ppt/tags/tag18.xml><?xml version="1.0" encoding="utf-8"?>
<p:tagLst xmlns:p="http://schemas.openxmlformats.org/presentationml/2006/main">
  <p:tag name="PA" val="v5.2.7"/>
</p:tagLst>
</file>

<file path=ppt/tags/tag19.xml><?xml version="1.0" encoding="utf-8"?>
<p:tagLst xmlns:p="http://schemas.openxmlformats.org/presentationml/2006/main">
  <p:tag name="PA" val="v5.2.7"/>
</p:tagLst>
</file>

<file path=ppt/tags/tag2.xml><?xml version="1.0" encoding="utf-8"?>
<p:tagLst xmlns:p="http://schemas.openxmlformats.org/presentationml/2006/main">
  <p:tag name="AS_UNIQUEID" val="63"/>
</p:tagLst>
</file>

<file path=ppt/tags/tag20.xml><?xml version="1.0" encoding="utf-8"?>
<p:tagLst xmlns:p="http://schemas.openxmlformats.org/presentationml/2006/main">
  <p:tag name="PA" val="v5.2.7"/>
</p:tagLst>
</file>

<file path=ppt/tags/tag21.xml><?xml version="1.0" encoding="utf-8"?>
<p:tagLst xmlns:p="http://schemas.openxmlformats.org/presentationml/2006/main">
  <p:tag name="PA" val="v5.2.7"/>
</p:tagLst>
</file>

<file path=ppt/tags/tag22.xml><?xml version="1.0" encoding="utf-8"?>
<p:tagLst xmlns:p="http://schemas.openxmlformats.org/presentationml/2006/main">
  <p:tag name="PA" val="v5.2.7"/>
</p:tagLst>
</file>

<file path=ppt/tags/tag23.xml><?xml version="1.0" encoding="utf-8"?>
<p:tagLst xmlns:p="http://schemas.openxmlformats.org/presentationml/2006/main">
  <p:tag name="PA" val="v5.2.7"/>
</p:tagLst>
</file>

<file path=ppt/tags/tag24.xml><?xml version="1.0" encoding="utf-8"?>
<p:tagLst xmlns:p="http://schemas.openxmlformats.org/presentationml/2006/main">
  <p:tag name="PA" val="v5.2.7"/>
</p:tagLst>
</file>

<file path=ppt/tags/tag3.xml><?xml version="1.0" encoding="utf-8"?>
<p:tagLst xmlns:p="http://schemas.openxmlformats.org/presentationml/2006/main">
  <p:tag name="KSO_WM_DIAGRAM_VIRTUALLY_FRAME" val="{&quot;height&quot;:212.74330708661418,&quot;left&quot;:53.74346456692913,&quot;top&quot;:253.07905511811023,&quot;width&quot;:627.088503937008}"/>
</p:tagLst>
</file>

<file path=ppt/tags/tag4.xml><?xml version="1.0" encoding="utf-8"?>
<p:tagLst xmlns:p="http://schemas.openxmlformats.org/presentationml/2006/main">
  <p:tag name="KSO_WM_DIAGRAM_VIRTUALLY_FRAME" val="{&quot;height&quot;:212.74330708661418,&quot;left&quot;:53.74346456692913,&quot;top&quot;:253.07905511811023,&quot;width&quot;:627.088503937008}"/>
</p:tagLst>
</file>

<file path=ppt/tags/tag5.xml><?xml version="1.0" encoding="utf-8"?>
<p:tagLst xmlns:p="http://schemas.openxmlformats.org/presentationml/2006/main">
  <p:tag name="KSO_WM_DIAGRAM_VIRTUALLY_FRAME" val="{&quot;height&quot;:212.74330708661418,&quot;left&quot;:53.74346456692913,&quot;top&quot;:253.07905511811023,&quot;width&quot;:627.088503937008}"/>
</p:tagLst>
</file>

<file path=ppt/tags/tag6.xml><?xml version="1.0" encoding="utf-8"?>
<p:tagLst xmlns:p="http://schemas.openxmlformats.org/presentationml/2006/main">
  <p:tag name="PA" val="v3.2.0"/>
</p:tagLst>
</file>

<file path=ppt/tags/tag7.xml><?xml version="1.0" encoding="utf-8"?>
<p:tagLst xmlns:p="http://schemas.openxmlformats.org/presentationml/2006/main">
  <p:tag name="AS_UNIQUEID" val="152"/>
</p:tagLst>
</file>

<file path=ppt/tags/tag8.xml><?xml version="1.0" encoding="utf-8"?>
<p:tagLst xmlns:p="http://schemas.openxmlformats.org/presentationml/2006/main">
  <p:tag name="AS_UNIQUEID" val="163"/>
</p:tagLst>
</file>

<file path=ppt/tags/tag9.xml><?xml version="1.0" encoding="utf-8"?>
<p:tagLst xmlns:p="http://schemas.openxmlformats.org/presentationml/2006/main">
  <p:tag name="AS_UNIQUEID" val="164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2069</Words>
  <Application>WPS 演示</Application>
  <PresentationFormat>宽屏</PresentationFormat>
  <Paragraphs>228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1" baseType="lpstr">
      <vt:lpstr>Arial</vt:lpstr>
      <vt:lpstr>宋体</vt:lpstr>
      <vt:lpstr>Wingdings</vt:lpstr>
      <vt:lpstr>微软雅黑 Light</vt:lpstr>
      <vt:lpstr>字体圈欣意冠黑体</vt:lpstr>
      <vt:lpstr>黑体</vt:lpstr>
      <vt:lpstr>Arial</vt:lpstr>
      <vt:lpstr>微软雅黑</vt:lpstr>
      <vt:lpstr>锐字洪荒之力简 粗黑</vt:lpstr>
      <vt:lpstr>创客贴金刚体-商用免费ckt.cn Bold</vt:lpstr>
      <vt:lpstr>HarmonyOS Sans Light</vt:lpstr>
      <vt:lpstr>OPPOSans R</vt:lpstr>
      <vt:lpstr>阿里妈妈数黑体</vt:lpstr>
      <vt:lpstr>楷体</vt:lpstr>
      <vt:lpstr>思源黑体 CN Bold</vt:lpstr>
      <vt:lpstr>等线</vt:lpstr>
      <vt:lpstr>Segoe UI</vt:lpstr>
      <vt:lpstr>Stencil</vt:lpstr>
      <vt:lpstr>等线 Light</vt:lpstr>
      <vt:lpstr>Segoe Print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唐容</dc:creator>
  <cp:lastModifiedBy>未雨绸缪</cp:lastModifiedBy>
  <cp:revision>4</cp:revision>
  <dcterms:created xsi:type="dcterms:W3CDTF">2023-08-09T12:44:00Z</dcterms:created>
  <dcterms:modified xsi:type="dcterms:W3CDTF">2025-03-19T03:14:06Z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2052-12.1.0.20305</vt:lpwstr>
  </property>
</Properties>
</file>