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610" r:id="rId3"/>
    <p:sldId id="606" r:id="rId4"/>
    <p:sldId id="259" r:id="rId6"/>
    <p:sldId id="471" r:id="rId7"/>
    <p:sldId id="425" r:id="rId8"/>
    <p:sldId id="598" r:id="rId9"/>
    <p:sldId id="426" r:id="rId10"/>
    <p:sldId id="260" r:id="rId11"/>
    <p:sldId id="611" r:id="rId12"/>
    <p:sldId id="614" r:id="rId13"/>
    <p:sldId id="262" r:id="rId14"/>
    <p:sldId id="613" r:id="rId15"/>
    <p:sldId id="612" r:id="rId16"/>
    <p:sldId id="599" r:id="rId17"/>
    <p:sldId id="263" r:id="rId18"/>
    <p:sldId id="528" r:id="rId19"/>
    <p:sldId id="265" r:id="rId20"/>
    <p:sldId id="500" r:id="rId21"/>
    <p:sldId id="501" r:id="rId22"/>
    <p:sldId id="267" r:id="rId23"/>
    <p:sldId id="266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3C1629C-3CC0-4584-9EB9-6A5AC8918ACA}">
          <p14:sldIdLst>
            <p14:sldId id="610"/>
            <p14:sldId id="606"/>
            <p14:sldId id="259"/>
            <p14:sldId id="471"/>
            <p14:sldId id="425"/>
            <p14:sldId id="598"/>
            <p14:sldId id="426"/>
            <p14:sldId id="260"/>
            <p14:sldId id="611"/>
            <p14:sldId id="614"/>
            <p14:sldId id="262"/>
            <p14:sldId id="613"/>
            <p14:sldId id="612"/>
            <p14:sldId id="599"/>
            <p14:sldId id="263"/>
            <p14:sldId id="528"/>
            <p14:sldId id="265"/>
            <p14:sldId id="500"/>
            <p14:sldId id="501"/>
            <p14:sldId id="267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CFE"/>
    <a:srgbClr val="404040"/>
    <a:srgbClr val="5B9BD5"/>
    <a:srgbClr val="3E9847"/>
    <a:srgbClr val="AF2C18"/>
    <a:srgbClr val="608DC9"/>
    <a:srgbClr val="1F74AD"/>
    <a:srgbClr val="FFFFFF"/>
    <a:srgbClr val="D2F0FF"/>
    <a:srgbClr val="BE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3899" autoAdjust="0"/>
  </p:normalViewPr>
  <p:slideViewPr>
    <p:cSldViewPr snapToGrid="0" showGuides="1">
      <p:cViewPr varScale="1">
        <p:scale>
          <a:sx n="94" d="100"/>
          <a:sy n="94" d="100"/>
        </p:scale>
        <p:origin x="64" y="96"/>
      </p:cViewPr>
      <p:guideLst>
        <p:guide orient="horz" pos="2159"/>
        <p:guide pos="3863"/>
        <p:guide orient="horz" pos="77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4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【地貌观察的顺序】</a:t>
            </a:r>
            <a:endParaRPr lang="zh-CN" altLang="en-US"/>
          </a:p>
          <a:p>
            <a:r>
              <a:rPr lang="zh-CN" altLang="en-US"/>
              <a:t>【地貌观察的内容】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【高度、坡度是地貌观察的重要内容。】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【除了观察高度、坡度、坡向等形态要素，还要注意观察地貌的形状、面积、空间分布状况等。】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【无论是单一地貌，还是区域地貌，还要观察地面起伏状况和破碎程度。</a:t>
            </a:r>
            <a:endParaRPr lang="zh-CN" altLang="en-US"/>
          </a:p>
          <a:p>
            <a:r>
              <a:rPr lang="zh-CN" altLang="en-US"/>
              <a:t>例如，我国西南山区地面起伏较大，地形较为破碎。】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pic1 </a:t>
            </a:r>
            <a:r>
              <a:rPr lang="zh-CN" altLang="zh-CN"/>
              <a:t>珠穆朗玛峰</a:t>
            </a:r>
            <a:endParaRPr lang="zh-CN" altLang="zh-CN"/>
          </a:p>
          <a:p>
            <a:r>
              <a:rPr lang="en-US" altLang="zh-CN"/>
              <a:t>pic2 </a:t>
            </a:r>
            <a:r>
              <a:rPr lang="zh-CN" altLang="zh-CN"/>
              <a:t>挪威特罗斯蒂根盘山公路</a:t>
            </a:r>
            <a:endParaRPr lang="zh-CN" altLang="zh-CN"/>
          </a:p>
          <a:p>
            <a:r>
              <a:rPr lang="en-US" altLang="zh-CN"/>
              <a:t>pic3 </a:t>
            </a:r>
            <a:r>
              <a:rPr lang="zh-CN" altLang="en-US"/>
              <a:t>安第斯山脉</a:t>
            </a:r>
            <a:endParaRPr lang="zh-CN" altLang="en-US"/>
          </a:p>
          <a:p>
            <a:r>
              <a:rPr lang="en-US" altLang="zh-CN"/>
              <a:t>pic4 </a:t>
            </a:r>
            <a:r>
              <a:rPr lang="zh-CN" altLang="en-US"/>
              <a:t>横断山脉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【高度包括绝对高度和相对高度。</a:t>
            </a:r>
            <a:endParaRPr lang="zh-CN" altLang="en-US"/>
          </a:p>
          <a:p>
            <a:r>
              <a:rPr lang="zh-CN" altLang="en-US"/>
              <a:t>绝对高度可以通过查找地图或借助仪器获得，是划分高原、山地和平原等地貌的主要依据；</a:t>
            </a:r>
            <a:endParaRPr lang="zh-CN" altLang="en-US"/>
          </a:p>
          <a:p>
            <a:r>
              <a:rPr lang="zh-CN" altLang="en-US"/>
              <a:t>相对高度能够反映地面的起伏状况。】</a:t>
            </a:r>
            <a:endParaRPr lang="zh-CN" altLang="en-US"/>
          </a:p>
          <a:p>
            <a:endParaRPr lang="zh-CN" altLang="en-US"/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绝对高度：指地面上某个地点高出</a:t>
            </a:r>
            <a:r>
              <a:rPr lang="zh-CN" altLang="en-US" b="1" dirty="0">
                <a:solidFill>
                  <a:srgbClr val="00B0F0"/>
                </a:solidFill>
                <a:sym typeface="+mn-ea"/>
              </a:rPr>
              <a:t>海平面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的垂直距离，又叫海拔；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全站仪：测量角度、坐标、距离的仪器；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相对高度：某个地点高出</a:t>
            </a:r>
            <a:r>
              <a:rPr lang="zh-CN" altLang="en-US" b="1" dirty="0">
                <a:solidFill>
                  <a:schemeClr val="accent1"/>
                </a:solidFill>
                <a:sym typeface="+mn-ea"/>
              </a:rPr>
              <a:t>另一地点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的垂直距离；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【地貌观察的内容】</a:t>
            </a:r>
            <a:endParaRPr lang="zh-CN" altLang="en-US" dirty="0">
              <a:sym typeface="+mn-ea"/>
            </a:endParaRPr>
          </a:p>
          <a:p>
            <a:endParaRPr lang="zh-CN" altLang="en-US" dirty="0"/>
          </a:p>
          <a:p>
            <a:r>
              <a:rPr lang="zh-CN" altLang="en-US" dirty="0"/>
              <a:t>一山有四季，十里不同天。</a:t>
            </a:r>
            <a:endParaRPr lang="zh-CN" altLang="en-US" dirty="0"/>
          </a:p>
          <a:p>
            <a:endParaRPr lang="zh-CN" altLang="en-US" dirty="0"/>
          </a:p>
          <a:p>
            <a:r>
              <a:rPr lang="en-US" altLang="zh-CN" dirty="0"/>
              <a:t>pic </a:t>
            </a:r>
            <a:r>
              <a:rPr lang="zh-CN" altLang="en-US" sz="3600" dirty="0">
                <a:solidFill>
                  <a:srgbClr val="FFFF00"/>
                </a:solidFill>
                <a:latin typeface="Arial" panose="020B0604020202020204" pitchFamily="34" charset="0"/>
                <a:sym typeface="+mn-ea"/>
              </a:rPr>
              <a:t>非洲第一高山</a:t>
            </a:r>
            <a:r>
              <a:rPr lang="en-US" altLang="zh-CN" sz="3600" dirty="0">
                <a:solidFill>
                  <a:srgbClr val="FFFF00"/>
                </a:solidFill>
                <a:latin typeface="宋体" panose="02010600030101010101" pitchFamily="2" charset="-122"/>
                <a:sym typeface="+mn-ea"/>
              </a:rPr>
              <a:t>——</a:t>
            </a:r>
            <a:r>
              <a:rPr lang="zh-CN" altLang="en-US" sz="3600" dirty="0">
                <a:solidFill>
                  <a:srgbClr val="FFFF00"/>
                </a:solidFill>
                <a:latin typeface="Arial" panose="020B0604020202020204" pitchFamily="34" charset="0"/>
                <a:sym typeface="+mn-ea"/>
              </a:rPr>
              <a:t>乞力马扎罗山垂直自然带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D38DC-F07B-4ED0-B6D4-089E23306C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【地表的各种形态都是由坡和近似水平的面组成。</a:t>
            </a:r>
            <a:endParaRPr lang="zh-CN" altLang="en-US"/>
          </a:p>
          <a:p>
            <a:r>
              <a:rPr lang="zh-CN" altLang="en-US">
                <a:sym typeface="+mn-ea"/>
              </a:rPr>
              <a:t>坡的形态多种多样，主要观察坡度和坡向。】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【坡度是划分坡的重要标准，坡的大小一般用坡度角（</a:t>
            </a:r>
            <a:r>
              <a:rPr lang="en-US" altLang="zh-CN">
                <a:sym typeface="+mn-ea"/>
              </a:rPr>
              <a:t>pic4.22 </a:t>
            </a:r>
            <a:r>
              <a:rPr lang="zh-CN" altLang="en-US">
                <a:sym typeface="+mn-ea"/>
              </a:rPr>
              <a:t>坡和坡度角示意）或者垂直距离和水平距离的比值来表示。】</a:t>
            </a:r>
            <a:endParaRPr lang="zh-CN" altLang="en-US"/>
          </a:p>
          <a:p>
            <a:endParaRPr lang="zh-CN" altLang="en-US"/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【坡度对生产和生活影响巨大。</a:t>
            </a:r>
            <a:endParaRPr lang="zh-CN" altLang="en-US"/>
          </a:p>
          <a:p>
            <a:r>
              <a:rPr lang="zh-CN" altLang="en-US"/>
              <a:t>例如，坡地耕作容易引发水土流失，特别是在坡度大于</a:t>
            </a:r>
            <a:r>
              <a:rPr lang="en-US" altLang="zh-CN"/>
              <a:t>15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的坡地上种植，一旦遇到暴雨，土壤侵蚀极为严重。】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吕梁山区深处的临汾市大宁县，地处黄土高原残垣沟壑区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pic1/2 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今昔对比 （上世纪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90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年代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vs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现在）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pic3 </a:t>
            </a:r>
            <a:r>
              <a:rPr lang="zh-CN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云南元阳梯田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【坡度对生产和生活影响巨大。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又如，受机车牵引动力的限制，铁路线的最大坡度一般不超过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2.5%---3%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。詹天佑在修建京张铁路时，设计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人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字形线路，从而通过延长路程，降低线路的坡度。】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【高度和坡度的组合，能够反映地貌的形态特征。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例如，相对高度大、坡度大的地貌，一般比较陡峻；高度小、坡度小的地貌，一般比较平缓。】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【观察坡向时应重点关注阳坡和阴坡、迎风坡和背风坡。】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【地貌观察的顺序】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/>
              <a:t>【地貌千姿百态，规模大小不等。</a:t>
            </a:r>
            <a:endParaRPr lang="zh-CN" altLang="en-US"/>
          </a:p>
          <a:p>
            <a:r>
              <a:rPr lang="zh-CN" altLang="en-US"/>
              <a:t>例如（以青藏高原为例），在高原上，可能既有连绵的山脉和低缓的丘陵，也有宽广的盆地；</a:t>
            </a:r>
            <a:endParaRPr lang="zh-CN" altLang="en-US"/>
          </a:p>
          <a:p>
            <a:r>
              <a:rPr lang="zh-CN" altLang="en-US"/>
              <a:t>山脉中可能既有陡峭的山峰，也有深切的河谷。】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那在观察地貌时，我们应遵循怎样的原则呢？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【地貌观察的顺序】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上节课学到的几种常见地貌类型</a:t>
            </a:r>
            <a:endParaRPr lang="zh-CN" altLang="en-US"/>
          </a:p>
          <a:p>
            <a:r>
              <a:rPr lang="zh-CN" altLang="en-US">
                <a:sym typeface="+mn-ea"/>
              </a:rPr>
              <a:t>喀斯特地貌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河流地貌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风沙地貌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海岸地貌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这是大区域的，最宏观的角度。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E1878-C0D7-4D77-AF25-A87EECFF71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【地貌观察的顺序】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再拉近看，小一级区域内基本为这五种地形类型：</a:t>
            </a:r>
            <a:endParaRPr lang="zh-CN" altLang="en-US"/>
          </a:p>
          <a:p>
            <a:endParaRPr lang="zh-CN" altLang="en-US"/>
          </a:p>
          <a:p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五种基本地形类型</a:t>
            </a:r>
            <a:r>
              <a:rPr lang="en-US" altLang="zh-CN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: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山地、高原、平原、盆地、丘陵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【地貌观察的顺序】</a:t>
            </a:r>
            <a:endParaRPr lang="zh-CN" altLang="en-US"/>
          </a:p>
          <a:p>
            <a:endParaRPr lang="zh-CN" altLang="en-US"/>
          </a:p>
          <a:p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图为我国的四大高原、四大盆地、三大平原、三大丘陵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【地貌观察的顺序】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再走进，我们可以看到最小一级的地貌，例如一座山的各个地形部位。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五种地形部位：山峰、鞍部、山谷、山脊、陡崖。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【地貌观察的顺序】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因此，</a:t>
            </a:r>
            <a:endParaRPr lang="zh-CN" altLang="en-US"/>
          </a:p>
          <a:p>
            <a:r>
              <a:rPr lang="zh-CN" altLang="en-US"/>
              <a:t>【观察地貌时（</a:t>
            </a:r>
            <a:r>
              <a:rPr lang="en-US" altLang="zh-CN"/>
              <a:t>pic4.21 </a:t>
            </a:r>
            <a:r>
              <a:rPr lang="zh-CN" altLang="en-US"/>
              <a:t>地貌观察者的视野范围）</a:t>
            </a:r>
            <a:endParaRPr lang="zh-CN" altLang="en-US"/>
          </a:p>
          <a:p>
            <a:r>
              <a:rPr lang="zh-CN" altLang="en-US"/>
              <a:t>宜选择一个视野比较广阔的地方，按照从宏观到微观，从面到点的顺序进行观察。</a:t>
            </a:r>
            <a:endParaRPr lang="zh-CN" altLang="en-US"/>
          </a:p>
          <a:p>
            <a:r>
              <a:rPr lang="zh-CN" altLang="en-US"/>
              <a:t>一般先观察视野内大的地貌，如山地、平原等；</a:t>
            </a:r>
            <a:endParaRPr lang="zh-CN" altLang="en-US"/>
          </a:p>
          <a:p>
            <a:r>
              <a:rPr lang="zh-CN" altLang="en-US"/>
              <a:t>再观察和描述次一级地貌，如山岭、河谷等；</a:t>
            </a:r>
            <a:endParaRPr lang="zh-CN" altLang="en-US"/>
          </a:p>
          <a:p>
            <a:r>
              <a:rPr lang="zh-CN" altLang="en-US"/>
              <a:t>最后描述河岸、陡崖等更小的地貌特征。】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【地貌观察的顺序】</a:t>
            </a:r>
            <a:endParaRPr lang="zh-CN" altLang="en-US"/>
          </a:p>
          <a:p>
            <a:r>
              <a:rPr lang="zh-CN" altLang="en-US"/>
              <a:t>【地貌观察的内容】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【高度、坡度是地貌观察的重要内容。】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【除了观察高度、坡度、坡向等形态要素，还要注意观察地貌的形状、面积、空间分布状况等。】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【无论是单一地貌，还是区域地貌，还要观察地面起伏状况和破碎程度。</a:t>
            </a:r>
            <a:endParaRPr lang="zh-CN" altLang="en-US"/>
          </a:p>
          <a:p>
            <a:r>
              <a:rPr lang="zh-CN" altLang="en-US"/>
              <a:t>例如，我国西南山区地面起伏较大，地形较为破碎。】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pic1 </a:t>
            </a:r>
            <a:r>
              <a:rPr lang="zh-CN" altLang="zh-CN"/>
              <a:t>珠穆朗玛峰</a:t>
            </a:r>
            <a:endParaRPr lang="zh-CN" altLang="zh-CN"/>
          </a:p>
          <a:p>
            <a:r>
              <a:rPr lang="en-US" altLang="zh-CN"/>
              <a:t>pic2 </a:t>
            </a:r>
            <a:r>
              <a:rPr lang="zh-CN" altLang="zh-CN"/>
              <a:t>挪威特罗斯蒂根盘山公路</a:t>
            </a:r>
            <a:endParaRPr lang="zh-CN" altLang="zh-CN"/>
          </a:p>
          <a:p>
            <a:r>
              <a:rPr lang="en-US" altLang="zh-CN"/>
              <a:t>pic3 </a:t>
            </a:r>
            <a:r>
              <a:rPr lang="zh-CN" altLang="en-US"/>
              <a:t>安第斯山脉</a:t>
            </a:r>
            <a:endParaRPr lang="zh-CN" altLang="en-US"/>
          </a:p>
          <a:p>
            <a:r>
              <a:rPr lang="en-US" altLang="zh-CN"/>
              <a:t>pic4 </a:t>
            </a:r>
            <a:r>
              <a:rPr lang="zh-CN" altLang="en-US"/>
              <a:t>横断山脉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3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0" Type="http://schemas.openxmlformats.org/officeDocument/2006/relationships/notesSlide" Target="../notesSlides/notesSlide11.xml"/><Relationship Id="rId4" Type="http://schemas.openxmlformats.org/officeDocument/2006/relationships/tags" Target="../tags/tag107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139.xml"/><Relationship Id="rId37" Type="http://schemas.openxmlformats.org/officeDocument/2006/relationships/image" Target="../media/image25.jpeg"/><Relationship Id="rId36" Type="http://schemas.openxmlformats.org/officeDocument/2006/relationships/image" Target="../media/image24.jpeg"/><Relationship Id="rId35" Type="http://schemas.openxmlformats.org/officeDocument/2006/relationships/tags" Target="../tags/tag138.xml"/><Relationship Id="rId34" Type="http://schemas.openxmlformats.org/officeDocument/2006/relationships/tags" Target="../tags/tag137.xml"/><Relationship Id="rId33" Type="http://schemas.openxmlformats.org/officeDocument/2006/relationships/tags" Target="../tags/tag136.xml"/><Relationship Id="rId32" Type="http://schemas.openxmlformats.org/officeDocument/2006/relationships/tags" Target="../tags/tag135.xml"/><Relationship Id="rId31" Type="http://schemas.openxmlformats.org/officeDocument/2006/relationships/tags" Target="../tags/tag134.xml"/><Relationship Id="rId30" Type="http://schemas.openxmlformats.org/officeDocument/2006/relationships/tags" Target="../tags/tag133.xml"/><Relationship Id="rId3" Type="http://schemas.openxmlformats.org/officeDocument/2006/relationships/tags" Target="../tags/tag106.xml"/><Relationship Id="rId29" Type="http://schemas.openxmlformats.org/officeDocument/2006/relationships/tags" Target="../tags/tag132.xml"/><Relationship Id="rId28" Type="http://schemas.openxmlformats.org/officeDocument/2006/relationships/tags" Target="../tags/tag131.xml"/><Relationship Id="rId27" Type="http://schemas.openxmlformats.org/officeDocument/2006/relationships/tags" Target="../tags/tag130.xml"/><Relationship Id="rId26" Type="http://schemas.openxmlformats.org/officeDocument/2006/relationships/tags" Target="../tags/tag129.xml"/><Relationship Id="rId25" Type="http://schemas.openxmlformats.org/officeDocument/2006/relationships/tags" Target="../tags/tag128.xml"/><Relationship Id="rId24" Type="http://schemas.openxmlformats.org/officeDocument/2006/relationships/tags" Target="../tags/tag127.xml"/><Relationship Id="rId23" Type="http://schemas.openxmlformats.org/officeDocument/2006/relationships/tags" Target="../tags/tag126.xml"/><Relationship Id="rId22" Type="http://schemas.openxmlformats.org/officeDocument/2006/relationships/tags" Target="../tags/tag125.xml"/><Relationship Id="rId21" Type="http://schemas.openxmlformats.org/officeDocument/2006/relationships/tags" Target="../tags/tag124.xml"/><Relationship Id="rId20" Type="http://schemas.openxmlformats.org/officeDocument/2006/relationships/tags" Target="../tags/tag123.xml"/><Relationship Id="rId2" Type="http://schemas.openxmlformats.org/officeDocument/2006/relationships/tags" Target="../tags/tag105.xml"/><Relationship Id="rId19" Type="http://schemas.openxmlformats.org/officeDocument/2006/relationships/tags" Target="../tags/tag122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3.xml"/><Relationship Id="rId4" Type="http://schemas.openxmlformats.org/officeDocument/2006/relationships/image" Target="../media/image3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0.xml"/><Relationship Id="rId1" Type="http://schemas.openxmlformats.org/officeDocument/2006/relationships/tags" Target="../tags/tag6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5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7.pn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6.png"/><Relationship Id="rId2" Type="http://schemas.openxmlformats.org/officeDocument/2006/relationships/tags" Target="../tags/tag72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79.xml"/><Relationship Id="rId12" Type="http://schemas.openxmlformats.org/officeDocument/2006/relationships/image" Target="../media/image9.png"/><Relationship Id="rId11" Type="http://schemas.openxmlformats.org/officeDocument/2006/relationships/tags" Target="../tags/tag78.xml"/><Relationship Id="rId10" Type="http://schemas.openxmlformats.org/officeDocument/2006/relationships/image" Target="../media/image8.png"/><Relationship Id="rId1" Type="http://schemas.openxmlformats.org/officeDocument/2006/relationships/tags" Target="../tags/tag7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Relationship Id="rId3" Type="http://schemas.openxmlformats.org/officeDocument/2006/relationships/image" Target="../media/image18.jpe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3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92.xml"/><Relationship Id="rId1" Type="http://schemas.openxmlformats.org/officeDocument/2006/relationships/tags" Target="../tags/tag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山上的风景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" y="0"/>
            <a:ext cx="13177901" cy="71368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33016" y="2026281"/>
            <a:ext cx="852596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500" b="1" spc="60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20000"/>
                    </a:prstClr>
                  </a:outerShdw>
                </a:effectLst>
                <a:cs typeface="+mn-ea"/>
                <a:sym typeface="+mn-lt"/>
              </a:rPr>
              <a:t>地貌的观察</a:t>
            </a:r>
            <a:endParaRPr lang="zh-CN" altLang="en-US" sz="10500" b="1" spc="600">
              <a:solidFill>
                <a:schemeClr val="bg1"/>
              </a:solidFill>
              <a:effectLst>
                <a:outerShdw blurRad="190500" algn="ctr" rotWithShape="0">
                  <a:prstClr val="black">
                    <a:alpha val="2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9" name="图片 18" descr="山上的风景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44087" r="81376" b="30867"/>
          <a:stretch>
            <a:fillRect/>
          </a:stretch>
        </p:blipFill>
        <p:spPr>
          <a:xfrm>
            <a:off x="1289050" y="3146425"/>
            <a:ext cx="1165225" cy="1787525"/>
          </a:xfrm>
          <a:custGeom>
            <a:avLst/>
            <a:gdLst>
              <a:gd name="connsiteX0" fmla="*/ 552450 w 1165225"/>
              <a:gd name="connsiteY0" fmla="*/ 0 h 1787525"/>
              <a:gd name="connsiteX1" fmla="*/ 676275 w 1165225"/>
              <a:gd name="connsiteY1" fmla="*/ 44450 h 1787525"/>
              <a:gd name="connsiteX2" fmla="*/ 638175 w 1165225"/>
              <a:gd name="connsiteY2" fmla="*/ 79375 h 1787525"/>
              <a:gd name="connsiteX3" fmla="*/ 590550 w 1165225"/>
              <a:gd name="connsiteY3" fmla="*/ 206375 h 1787525"/>
              <a:gd name="connsiteX4" fmla="*/ 660400 w 1165225"/>
              <a:gd name="connsiteY4" fmla="*/ 238125 h 1787525"/>
              <a:gd name="connsiteX5" fmla="*/ 676275 w 1165225"/>
              <a:gd name="connsiteY5" fmla="*/ 193675 h 1787525"/>
              <a:gd name="connsiteX6" fmla="*/ 733425 w 1165225"/>
              <a:gd name="connsiteY6" fmla="*/ 139700 h 1787525"/>
              <a:gd name="connsiteX7" fmla="*/ 952500 w 1165225"/>
              <a:gd name="connsiteY7" fmla="*/ 101600 h 1787525"/>
              <a:gd name="connsiteX8" fmla="*/ 962025 w 1165225"/>
              <a:gd name="connsiteY8" fmla="*/ 155575 h 1787525"/>
              <a:gd name="connsiteX9" fmla="*/ 962025 w 1165225"/>
              <a:gd name="connsiteY9" fmla="*/ 177800 h 1787525"/>
              <a:gd name="connsiteX10" fmla="*/ 908050 w 1165225"/>
              <a:gd name="connsiteY10" fmla="*/ 174625 h 1787525"/>
              <a:gd name="connsiteX11" fmla="*/ 863600 w 1165225"/>
              <a:gd name="connsiteY11" fmla="*/ 193675 h 1787525"/>
              <a:gd name="connsiteX12" fmla="*/ 765175 w 1165225"/>
              <a:gd name="connsiteY12" fmla="*/ 266700 h 1787525"/>
              <a:gd name="connsiteX13" fmla="*/ 933450 w 1165225"/>
              <a:gd name="connsiteY13" fmla="*/ 1028700 h 1787525"/>
              <a:gd name="connsiteX14" fmla="*/ 949325 w 1165225"/>
              <a:gd name="connsiteY14" fmla="*/ 1028700 h 1787525"/>
              <a:gd name="connsiteX15" fmla="*/ 1057275 w 1165225"/>
              <a:gd name="connsiteY15" fmla="*/ 1222375 h 1787525"/>
              <a:gd name="connsiteX16" fmla="*/ 1038225 w 1165225"/>
              <a:gd name="connsiteY16" fmla="*/ 1374775 h 1787525"/>
              <a:gd name="connsiteX17" fmla="*/ 1165225 w 1165225"/>
              <a:gd name="connsiteY17" fmla="*/ 1787525 h 1787525"/>
              <a:gd name="connsiteX18" fmla="*/ 66675 w 1165225"/>
              <a:gd name="connsiteY18" fmla="*/ 1746250 h 1787525"/>
              <a:gd name="connsiteX19" fmla="*/ 107950 w 1165225"/>
              <a:gd name="connsiteY19" fmla="*/ 1685925 h 1787525"/>
              <a:gd name="connsiteX20" fmla="*/ 82550 w 1165225"/>
              <a:gd name="connsiteY20" fmla="*/ 1660525 h 1787525"/>
              <a:gd name="connsiteX21" fmla="*/ 9525 w 1165225"/>
              <a:gd name="connsiteY21" fmla="*/ 1524000 h 1787525"/>
              <a:gd name="connsiteX22" fmla="*/ 60325 w 1165225"/>
              <a:gd name="connsiteY22" fmla="*/ 1482725 h 1787525"/>
              <a:gd name="connsiteX23" fmla="*/ 3175 w 1165225"/>
              <a:gd name="connsiteY23" fmla="*/ 1400175 h 1787525"/>
              <a:gd name="connsiteX24" fmla="*/ 25400 w 1165225"/>
              <a:gd name="connsiteY24" fmla="*/ 1355725 h 1787525"/>
              <a:gd name="connsiteX25" fmla="*/ 0 w 1165225"/>
              <a:gd name="connsiteY25" fmla="*/ 1314450 h 1787525"/>
              <a:gd name="connsiteX26" fmla="*/ 31750 w 1165225"/>
              <a:gd name="connsiteY26" fmla="*/ 1257300 h 1787525"/>
              <a:gd name="connsiteX27" fmla="*/ 66675 w 1165225"/>
              <a:gd name="connsiteY27" fmla="*/ 1035050 h 1787525"/>
              <a:gd name="connsiteX28" fmla="*/ 146050 w 1165225"/>
              <a:gd name="connsiteY28" fmla="*/ 981075 h 1787525"/>
              <a:gd name="connsiteX29" fmla="*/ 203200 w 1165225"/>
              <a:gd name="connsiteY29" fmla="*/ 958850 h 1787525"/>
              <a:gd name="connsiteX30" fmla="*/ 241300 w 1165225"/>
              <a:gd name="connsiteY30" fmla="*/ 914400 h 1787525"/>
              <a:gd name="connsiteX31" fmla="*/ 371475 w 1165225"/>
              <a:gd name="connsiteY31" fmla="*/ 879475 h 1787525"/>
              <a:gd name="connsiteX32" fmla="*/ 419100 w 1165225"/>
              <a:gd name="connsiteY32" fmla="*/ 777875 h 1787525"/>
              <a:gd name="connsiteX33" fmla="*/ 501650 w 1165225"/>
              <a:gd name="connsiteY33" fmla="*/ 733425 h 1787525"/>
              <a:gd name="connsiteX34" fmla="*/ 422275 w 1165225"/>
              <a:gd name="connsiteY34" fmla="*/ 619125 h 1787525"/>
              <a:gd name="connsiteX35" fmla="*/ 336550 w 1165225"/>
              <a:gd name="connsiteY35" fmla="*/ 641350 h 1787525"/>
              <a:gd name="connsiteX36" fmla="*/ 330200 w 1165225"/>
              <a:gd name="connsiteY36" fmla="*/ 571500 h 1787525"/>
              <a:gd name="connsiteX37" fmla="*/ 301625 w 1165225"/>
              <a:gd name="connsiteY37" fmla="*/ 288925 h 1787525"/>
              <a:gd name="connsiteX38" fmla="*/ 412750 w 1165225"/>
              <a:gd name="connsiteY38" fmla="*/ 142875 h 1787525"/>
              <a:gd name="connsiteX39" fmla="*/ 381000 w 1165225"/>
              <a:gd name="connsiteY39" fmla="*/ 127000 h 1787525"/>
              <a:gd name="connsiteX40" fmla="*/ 406400 w 1165225"/>
              <a:gd name="connsiteY40" fmla="*/ 63500 h 1787525"/>
              <a:gd name="connsiteX41" fmla="*/ 460375 w 1165225"/>
              <a:gd name="connsiteY41" fmla="*/ 38100 h 1787525"/>
              <a:gd name="connsiteX42" fmla="*/ 498475 w 1165225"/>
              <a:gd name="connsiteY42" fmla="*/ 63500 h 178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5225" h="1787525">
                <a:moveTo>
                  <a:pt x="552450" y="0"/>
                </a:moveTo>
                <a:lnTo>
                  <a:pt x="676275" y="44450"/>
                </a:lnTo>
                <a:lnTo>
                  <a:pt x="638175" y="79375"/>
                </a:lnTo>
                <a:lnTo>
                  <a:pt x="590550" y="206375"/>
                </a:lnTo>
                <a:lnTo>
                  <a:pt x="660400" y="238125"/>
                </a:lnTo>
                <a:lnTo>
                  <a:pt x="676275" y="193675"/>
                </a:lnTo>
                <a:lnTo>
                  <a:pt x="733425" y="139700"/>
                </a:lnTo>
                <a:lnTo>
                  <a:pt x="952500" y="101600"/>
                </a:lnTo>
                <a:lnTo>
                  <a:pt x="962025" y="155575"/>
                </a:lnTo>
                <a:lnTo>
                  <a:pt x="962025" y="177800"/>
                </a:lnTo>
                <a:lnTo>
                  <a:pt x="908050" y="174625"/>
                </a:lnTo>
                <a:lnTo>
                  <a:pt x="863600" y="193675"/>
                </a:lnTo>
                <a:lnTo>
                  <a:pt x="765175" y="266700"/>
                </a:lnTo>
                <a:lnTo>
                  <a:pt x="933450" y="1028700"/>
                </a:lnTo>
                <a:lnTo>
                  <a:pt x="949325" y="1028700"/>
                </a:lnTo>
                <a:lnTo>
                  <a:pt x="1057275" y="1222375"/>
                </a:lnTo>
                <a:lnTo>
                  <a:pt x="1038225" y="1374775"/>
                </a:lnTo>
                <a:lnTo>
                  <a:pt x="1165225" y="1787525"/>
                </a:lnTo>
                <a:lnTo>
                  <a:pt x="66675" y="1746250"/>
                </a:lnTo>
                <a:lnTo>
                  <a:pt x="107950" y="1685925"/>
                </a:lnTo>
                <a:lnTo>
                  <a:pt x="82550" y="1660525"/>
                </a:lnTo>
                <a:lnTo>
                  <a:pt x="9525" y="1524000"/>
                </a:lnTo>
                <a:lnTo>
                  <a:pt x="60325" y="1482725"/>
                </a:lnTo>
                <a:lnTo>
                  <a:pt x="3175" y="1400175"/>
                </a:lnTo>
                <a:lnTo>
                  <a:pt x="25400" y="1355725"/>
                </a:lnTo>
                <a:lnTo>
                  <a:pt x="0" y="1314450"/>
                </a:lnTo>
                <a:lnTo>
                  <a:pt x="31750" y="1257300"/>
                </a:lnTo>
                <a:lnTo>
                  <a:pt x="66675" y="1035050"/>
                </a:lnTo>
                <a:lnTo>
                  <a:pt x="146050" y="981075"/>
                </a:lnTo>
                <a:lnTo>
                  <a:pt x="203200" y="958850"/>
                </a:lnTo>
                <a:lnTo>
                  <a:pt x="241300" y="914400"/>
                </a:lnTo>
                <a:lnTo>
                  <a:pt x="371475" y="879475"/>
                </a:lnTo>
                <a:lnTo>
                  <a:pt x="419100" y="777875"/>
                </a:lnTo>
                <a:lnTo>
                  <a:pt x="501650" y="733425"/>
                </a:lnTo>
                <a:lnTo>
                  <a:pt x="422275" y="619125"/>
                </a:lnTo>
                <a:lnTo>
                  <a:pt x="336550" y="641350"/>
                </a:lnTo>
                <a:lnTo>
                  <a:pt x="330200" y="571500"/>
                </a:lnTo>
                <a:lnTo>
                  <a:pt x="301625" y="288925"/>
                </a:lnTo>
                <a:lnTo>
                  <a:pt x="412750" y="142875"/>
                </a:lnTo>
                <a:lnTo>
                  <a:pt x="381000" y="127000"/>
                </a:lnTo>
                <a:lnTo>
                  <a:pt x="406400" y="63500"/>
                </a:lnTo>
                <a:lnTo>
                  <a:pt x="460375" y="38100"/>
                </a:lnTo>
                <a:lnTo>
                  <a:pt x="498475" y="6350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0084" r="552"/>
          <a:stretch>
            <a:fillRect/>
          </a:stretch>
        </p:blipFill>
        <p:spPr>
          <a:xfrm>
            <a:off x="9731141" y="1874349"/>
            <a:ext cx="1780674" cy="292633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214" y="1238884"/>
            <a:ext cx="12192000" cy="562292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67000">
                <a:schemeClr val="tx1">
                  <a:alpha val="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704254" y="4398213"/>
            <a:ext cx="2377091" cy="484894"/>
            <a:chOff x="1270000" y="1520611"/>
            <a:chExt cx="2377091" cy="484894"/>
          </a:xfrm>
        </p:grpSpPr>
        <p:sp>
          <p:nvSpPr>
            <p:cNvPr id="11" name="矩形 10"/>
            <p:cNvSpPr/>
            <p:nvPr/>
          </p:nvSpPr>
          <p:spPr>
            <a:xfrm>
              <a:off x="1270000" y="1520612"/>
              <a:ext cx="2377090" cy="4848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32051" y="1520611"/>
              <a:ext cx="1215040" cy="484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29845" y="1563003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第四章     </a:t>
              </a: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第二节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539584" y="3655368"/>
            <a:ext cx="711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300">
                <a:solidFill>
                  <a:schemeClr val="bg1"/>
                </a:solidFill>
                <a:cs typeface="+mn-ea"/>
                <a:sym typeface="+mn-lt"/>
              </a:rPr>
              <a:t>Geomorphological observation</a:t>
            </a:r>
            <a:endParaRPr lang="zh-CN" altLang="en-US" sz="2400" spc="30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525" y="-9525"/>
            <a:ext cx="12210415" cy="6877050"/>
            <a:chOff x="-106" y="7"/>
            <a:chExt cx="19832" cy="10830"/>
          </a:xfrm>
        </p:grpSpPr>
        <p:pic>
          <p:nvPicPr>
            <p:cNvPr id="3" name="图片 2" descr="zmlmf"/>
            <p:cNvPicPr>
              <a:picLocks noChangeAspect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>
            <a:xfrm>
              <a:off x="-106" y="7"/>
              <a:ext cx="19832" cy="1083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34" y="9459"/>
              <a:ext cx="40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FFFF"/>
                  </a:solidFill>
                  <a:cs typeface="+mn-ea"/>
                  <a:sym typeface="+mn-lt"/>
                </a:rPr>
                <a:t>珠穆朗玛峰</a:t>
              </a:r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778342" y="2025134"/>
            <a:ext cx="470834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高  度</a:t>
            </a:r>
            <a:endParaRPr lang="zh-CN" altLang="en-US" sz="13800" b="1">
              <a:solidFill>
                <a:schemeClr val="bg1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210415" cy="6826250"/>
            <a:chOff x="18" y="-6"/>
            <a:chExt cx="19229" cy="10750"/>
          </a:xfrm>
        </p:grpSpPr>
        <p:pic>
          <p:nvPicPr>
            <p:cNvPr id="67" name="图片 66" descr="bz1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8" y="-6"/>
              <a:ext cx="19229" cy="1075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39" y="9737"/>
              <a:ext cx="395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FFFF"/>
                  </a:solidFill>
                  <a:cs typeface="+mn-ea"/>
                  <a:sym typeface="+mn-lt"/>
                </a:rPr>
                <a:t>挪威盘山公路</a:t>
              </a:r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921805" y="1766977"/>
            <a:ext cx="4708341" cy="2215991"/>
          </a:xfrm>
          <a:prstGeom prst="rect">
            <a:avLst/>
          </a:prstGeom>
          <a:scene3d>
            <a:camera prst="isometricBottomDown"/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坡  度</a:t>
            </a:r>
            <a:endParaRPr lang="zh-CN" altLang="en-US" sz="13800" b="1"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山上的风景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33020" y="-1161447"/>
            <a:ext cx="12258040" cy="918089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20025584">
            <a:off x="6244397" y="2195875"/>
            <a:ext cx="4708340" cy="2215991"/>
          </a:xfrm>
          <a:prstGeom prst="rect">
            <a:avLst/>
          </a:prstGeom>
          <a:scene3d>
            <a:camera prst="isometricLeftDown"/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zh-CN" altLang="en-US" sz="13800" b="1">
                <a:solidFill>
                  <a:schemeClr val="bg1"/>
                </a:solidFill>
                <a:cs typeface="+mn-ea"/>
                <a:sym typeface="+mn-lt"/>
              </a:rPr>
              <a:t>坡  向</a:t>
            </a:r>
            <a:endParaRPr lang="zh-CN" altLang="en-US" sz="138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雪山上的风景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480996"/>
            <a:ext cx="12192000" cy="8128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229875" y="1078376"/>
            <a:ext cx="9668750" cy="3647628"/>
            <a:chOff x="1229875" y="924372"/>
            <a:chExt cx="9668750" cy="3647628"/>
          </a:xfrm>
        </p:grpSpPr>
        <p:sp>
          <p:nvSpPr>
            <p:cNvPr id="13" name="矩形 12"/>
            <p:cNvSpPr/>
            <p:nvPr/>
          </p:nvSpPr>
          <p:spPr>
            <a:xfrm>
              <a:off x="1293375" y="1747947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cs typeface="+mn-ea"/>
                  <a:sym typeface="+mn-lt"/>
                </a:rPr>
                <a:t>形状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930374" y="971878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cs typeface="+mn-ea"/>
                  <a:sym typeface="+mn-lt"/>
                </a:rPr>
                <a:t>面积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567373" y="2009557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cs typeface="+mn-ea"/>
                  <a:sym typeface="+mn-lt"/>
                </a:rPr>
                <a:t>空间分布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922519" y="924372"/>
              <a:ext cx="16209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cs typeface="+mn-ea"/>
                  <a:sym typeface="+mn-lt"/>
                </a:rPr>
                <a:t>起伏状况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229875" y="1879600"/>
              <a:ext cx="0" cy="2336800"/>
            </a:xfrm>
            <a:prstGeom prst="line">
              <a:avLst/>
            </a:prstGeom>
            <a:ln w="952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847009" y="1102767"/>
              <a:ext cx="0" cy="2427833"/>
            </a:xfrm>
            <a:prstGeom prst="line">
              <a:avLst/>
            </a:prstGeom>
            <a:ln w="952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4489543" y="2144167"/>
              <a:ext cx="0" cy="2427833"/>
            </a:xfrm>
            <a:prstGeom prst="line">
              <a:avLst/>
            </a:prstGeom>
            <a:ln w="952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6792476" y="1057250"/>
              <a:ext cx="0" cy="2427833"/>
            </a:xfrm>
            <a:prstGeom prst="line">
              <a:avLst/>
            </a:prstGeom>
            <a:ln w="952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/>
          </p:nvGrpSpPr>
          <p:grpSpPr>
            <a:xfrm>
              <a:off x="9171609" y="2032229"/>
              <a:ext cx="1727016" cy="2539771"/>
              <a:chOff x="9171609" y="2032229"/>
              <a:chExt cx="1727016" cy="2539771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9277667" y="2032229"/>
                <a:ext cx="16209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800" b="1">
                    <a:solidFill>
                      <a:schemeClr val="bg1"/>
                    </a:solidFill>
                    <a:cs typeface="+mn-ea"/>
                    <a:sym typeface="+mn-lt"/>
                  </a:rPr>
                  <a:t>破碎程度</a:t>
                </a:r>
                <a:endParaRPr lang="zh-CN" altLang="en-US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9171609" y="2144167"/>
                <a:ext cx="0" cy="2427833"/>
              </a:xfrm>
              <a:prstGeom prst="line">
                <a:avLst/>
              </a:prstGeom>
              <a:ln w="9525">
                <a:solidFill>
                  <a:schemeClr val="bg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椭圆 2"/>
          <p:cNvSpPr/>
          <p:nvPr>
            <p:custDataLst>
              <p:tags r:id="rId1"/>
            </p:custDataLst>
          </p:nvPr>
        </p:nvSpPr>
        <p:spPr>
          <a:xfrm>
            <a:off x="3528060" y="2225675"/>
            <a:ext cx="1847215" cy="1853565"/>
          </a:xfrm>
          <a:prstGeom prst="ellipse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cs typeface="+mn-ea"/>
                <a:sym typeface="+mn-lt"/>
              </a:rPr>
              <a:t>高  度</a:t>
            </a:r>
            <a:endParaRPr lang="zh-CN" altLang="en-US" sz="3600" b="1">
              <a:cs typeface="+mn-ea"/>
              <a:sym typeface="+mn-lt"/>
            </a:endParaRPr>
          </a:p>
        </p:txBody>
      </p:sp>
      <p:sp>
        <p:nvSpPr>
          <p:cNvPr id="6" name="PA-椭圆 5"/>
          <p:cNvSpPr/>
          <p:nvPr>
            <p:custDataLst>
              <p:tags r:id="rId2"/>
            </p:custDataLst>
          </p:nvPr>
        </p:nvSpPr>
        <p:spPr>
          <a:xfrm>
            <a:off x="4963160" y="557846"/>
            <a:ext cx="1225550" cy="116459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cs typeface="+mn-ea"/>
                <a:sym typeface="+mn-lt"/>
              </a:rPr>
              <a:t>形状</a:t>
            </a:r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51" name="PA-椭圆 50"/>
          <p:cNvSpPr/>
          <p:nvPr>
            <p:custDataLst>
              <p:tags r:id="rId3"/>
            </p:custDataLst>
          </p:nvPr>
        </p:nvSpPr>
        <p:spPr>
          <a:xfrm>
            <a:off x="2881630" y="557846"/>
            <a:ext cx="1221105" cy="116459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cs typeface="+mn-ea"/>
                <a:sym typeface="+mn-lt"/>
              </a:rPr>
              <a:t>面积</a:t>
            </a:r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52" name="PA-椭圆 51"/>
          <p:cNvSpPr/>
          <p:nvPr>
            <p:custDataLst>
              <p:tags r:id="rId4"/>
            </p:custDataLst>
          </p:nvPr>
        </p:nvSpPr>
        <p:spPr>
          <a:xfrm>
            <a:off x="349250" y="2673031"/>
            <a:ext cx="1221105" cy="116459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cs typeface="+mn-ea"/>
                <a:sym typeface="+mn-lt"/>
              </a:rPr>
              <a:t>空间分布</a:t>
            </a:r>
            <a:endParaRPr lang="zh-CN" altLang="en-US" sz="2400" b="1">
              <a:cs typeface="+mn-ea"/>
              <a:sym typeface="+mn-lt"/>
            </a:endParaRPr>
          </a:p>
        </p:txBody>
      </p:sp>
      <p:sp>
        <p:nvSpPr>
          <p:cNvPr id="53" name="PA-椭圆 52"/>
          <p:cNvSpPr/>
          <p:nvPr>
            <p:custDataLst>
              <p:tags r:id="rId5"/>
            </p:custDataLst>
          </p:nvPr>
        </p:nvSpPr>
        <p:spPr>
          <a:xfrm>
            <a:off x="1953895" y="2672715"/>
            <a:ext cx="1304290" cy="116459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cs typeface="+mn-ea"/>
                <a:sym typeface="+mn-lt"/>
              </a:rPr>
              <a:t>起伏状况</a:t>
            </a:r>
            <a:endParaRPr lang="zh-CN" altLang="en-US" sz="2400" b="1">
              <a:cs typeface="+mn-ea"/>
              <a:sym typeface="+mn-lt"/>
            </a:endParaRPr>
          </a:p>
        </p:txBody>
      </p:sp>
      <p:sp>
        <p:nvSpPr>
          <p:cNvPr id="54" name="PA-椭圆 53"/>
          <p:cNvSpPr/>
          <p:nvPr>
            <p:custDataLst>
              <p:tags r:id="rId6"/>
            </p:custDataLst>
          </p:nvPr>
        </p:nvSpPr>
        <p:spPr>
          <a:xfrm>
            <a:off x="8058150" y="2570796"/>
            <a:ext cx="1221105" cy="116459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cs typeface="+mn-ea"/>
                <a:sym typeface="+mn-lt"/>
              </a:rPr>
              <a:t>破碎</a:t>
            </a:r>
            <a:endParaRPr lang="zh-CN" altLang="en-US" sz="2400" b="1">
              <a:cs typeface="+mn-ea"/>
              <a:sym typeface="+mn-lt"/>
            </a:endParaRPr>
          </a:p>
          <a:p>
            <a:pPr algn="ctr"/>
            <a:r>
              <a:rPr lang="zh-CN" altLang="en-US" sz="2400" b="1">
                <a:cs typeface="+mn-ea"/>
                <a:sym typeface="+mn-lt"/>
              </a:rPr>
              <a:t>程度</a:t>
            </a:r>
            <a:endParaRPr lang="zh-CN" altLang="en-US" sz="2400" b="1">
              <a:cs typeface="+mn-ea"/>
              <a:sym typeface="+mn-lt"/>
            </a:endParaRPr>
          </a:p>
        </p:txBody>
      </p:sp>
      <p:sp>
        <p:nvSpPr>
          <p:cNvPr id="56" name="PA-椭圆 55"/>
          <p:cNvSpPr/>
          <p:nvPr>
            <p:custDataLst>
              <p:tags r:id="rId7"/>
            </p:custDataLst>
          </p:nvPr>
        </p:nvSpPr>
        <p:spPr>
          <a:xfrm>
            <a:off x="5587365" y="2225675"/>
            <a:ext cx="1864995" cy="1853565"/>
          </a:xfrm>
          <a:prstGeom prst="ellipse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cs typeface="+mn-ea"/>
                <a:sym typeface="+mn-lt"/>
              </a:rPr>
              <a:t>坡  度</a:t>
            </a:r>
            <a:endParaRPr lang="zh-CN" altLang="en-US" sz="3600" b="1">
              <a:cs typeface="+mn-ea"/>
              <a:sym typeface="+mn-lt"/>
            </a:endParaRPr>
          </a:p>
        </p:txBody>
      </p:sp>
      <p:sp>
        <p:nvSpPr>
          <p:cNvPr id="59" name="PA-椭圆 58"/>
          <p:cNvSpPr/>
          <p:nvPr>
            <p:custDataLst>
              <p:tags r:id="rId8"/>
            </p:custDataLst>
          </p:nvPr>
        </p:nvSpPr>
        <p:spPr>
          <a:xfrm>
            <a:off x="7045960" y="558165"/>
            <a:ext cx="1167130" cy="1163955"/>
          </a:xfrm>
          <a:prstGeom prst="ellipse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cs typeface="+mn-ea"/>
                <a:sym typeface="+mn-lt"/>
              </a:rPr>
              <a:t>坡  向</a:t>
            </a:r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2" name="PA-椭圆 1"/>
          <p:cNvSpPr/>
          <p:nvPr>
            <p:custDataLst>
              <p:tags r:id="rId9"/>
            </p:custDataLst>
          </p:nvPr>
        </p:nvSpPr>
        <p:spPr>
          <a:xfrm>
            <a:off x="9885045" y="2570796"/>
            <a:ext cx="1221105" cy="116459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>
                <a:cs typeface="+mn-ea"/>
                <a:sym typeface="+mn-lt"/>
              </a:rPr>
              <a:t>其它</a:t>
            </a:r>
            <a:endParaRPr lang="zh-CN" altLang="zh-CN" sz="2400" b="1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3185" y="3808095"/>
            <a:ext cx="5021580" cy="2195830"/>
            <a:chOff x="131" y="4977"/>
            <a:chExt cx="7908" cy="3458"/>
          </a:xfrm>
        </p:grpSpPr>
        <p:sp>
          <p:nvSpPr>
            <p:cNvPr id="4" name="矩形 3"/>
            <p:cNvSpPr/>
            <p:nvPr/>
          </p:nvSpPr>
          <p:spPr>
            <a:xfrm>
              <a:off x="131" y="7415"/>
              <a:ext cx="6546" cy="1020"/>
            </a:xfrm>
            <a:prstGeom prst="rect">
              <a:avLst/>
            </a:prstGeom>
            <a:solidFill>
              <a:srgbClr val="5B9BD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高度有什么作用与影响？</a:t>
              </a:r>
              <a:endPara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6" name="曲线连接符 15"/>
            <p:cNvCxnSpPr>
              <a:stCxn id="3" idx="5"/>
              <a:endCxn id="4" idx="3"/>
            </p:cNvCxnSpPr>
            <p:nvPr/>
          </p:nvCxnSpPr>
          <p:spPr>
            <a:xfrm rot="5400000">
              <a:off x="5884" y="5770"/>
              <a:ext cx="2948" cy="1362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5860415" y="3808095"/>
            <a:ext cx="5245735" cy="2195830"/>
            <a:chOff x="9229" y="4977"/>
            <a:chExt cx="8261" cy="3458"/>
          </a:xfrm>
        </p:grpSpPr>
        <p:sp>
          <p:nvSpPr>
            <p:cNvPr id="14" name="矩形 13"/>
            <p:cNvSpPr/>
            <p:nvPr/>
          </p:nvSpPr>
          <p:spPr>
            <a:xfrm>
              <a:off x="10378" y="7415"/>
              <a:ext cx="7112" cy="1020"/>
            </a:xfrm>
            <a:prstGeom prst="rect">
              <a:avLst/>
            </a:prstGeom>
            <a:solidFill>
              <a:srgbClr val="5B9BD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8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坡度对生产生活有何影响？</a:t>
              </a:r>
              <a:endPara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7" name="曲线连接符 16"/>
            <p:cNvCxnSpPr>
              <a:stCxn id="56" idx="3"/>
              <a:endCxn id="14" idx="1"/>
            </p:cNvCxnSpPr>
            <p:nvPr/>
          </p:nvCxnSpPr>
          <p:spPr>
            <a:xfrm rot="5400000" flipV="1">
              <a:off x="8329" y="5876"/>
              <a:ext cx="2948" cy="1149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8213090" y="492760"/>
            <a:ext cx="3163570" cy="647700"/>
            <a:chOff x="12934" y="776"/>
            <a:chExt cx="4982" cy="1020"/>
          </a:xfrm>
        </p:grpSpPr>
        <p:sp>
          <p:nvSpPr>
            <p:cNvPr id="20" name="矩形 19"/>
            <p:cNvSpPr/>
            <p:nvPr/>
          </p:nvSpPr>
          <p:spPr>
            <a:xfrm>
              <a:off x="14274" y="776"/>
              <a:ext cx="3643" cy="1020"/>
            </a:xfrm>
            <a:prstGeom prst="rect">
              <a:avLst/>
            </a:prstGeom>
            <a:solidFill>
              <a:srgbClr val="5B9BD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8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坡向是什么？</a:t>
              </a:r>
              <a:endPara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1" name="曲线连接符 20"/>
            <p:cNvCxnSpPr>
              <a:stCxn id="59" idx="6"/>
              <a:endCxn id="20" idx="1"/>
            </p:cNvCxnSpPr>
            <p:nvPr/>
          </p:nvCxnSpPr>
          <p:spPr>
            <a:xfrm flipV="1">
              <a:off x="12934" y="1286"/>
              <a:ext cx="1340" cy="510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5875020" y="3839845"/>
            <a:ext cx="3550920" cy="1228090"/>
            <a:chOff x="9252" y="6047"/>
            <a:chExt cx="5592" cy="1934"/>
          </a:xfrm>
        </p:grpSpPr>
        <p:sp>
          <p:nvSpPr>
            <p:cNvPr id="22" name="矩形 21"/>
            <p:cNvSpPr/>
            <p:nvPr/>
          </p:nvSpPr>
          <p:spPr>
            <a:xfrm>
              <a:off x="10378" y="6961"/>
              <a:ext cx="4466" cy="1020"/>
            </a:xfrm>
            <a:prstGeom prst="rect">
              <a:avLst/>
            </a:prstGeom>
            <a:solidFill>
              <a:srgbClr val="5B9BD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8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如何衡量坡度？</a:t>
              </a:r>
              <a:endPara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3" name="曲线连接符 22"/>
            <p:cNvCxnSpPr/>
            <p:nvPr/>
          </p:nvCxnSpPr>
          <p:spPr>
            <a:xfrm rot="5400000" flipV="1">
              <a:off x="9129" y="6170"/>
              <a:ext cx="1424" cy="1178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469900" y="3808095"/>
            <a:ext cx="4634865" cy="1259840"/>
            <a:chOff x="740" y="5997"/>
            <a:chExt cx="7299" cy="1984"/>
          </a:xfrm>
        </p:grpSpPr>
        <p:sp>
          <p:nvSpPr>
            <p:cNvPr id="24" name="矩形 23"/>
            <p:cNvSpPr/>
            <p:nvPr/>
          </p:nvSpPr>
          <p:spPr>
            <a:xfrm>
              <a:off x="740" y="6961"/>
              <a:ext cx="5937" cy="1020"/>
            </a:xfrm>
            <a:prstGeom prst="rect">
              <a:avLst/>
            </a:prstGeom>
            <a:solidFill>
              <a:srgbClr val="5B9BD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绝对高度？相对高度？</a:t>
              </a:r>
              <a:endPara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5" name="曲线连接符 24"/>
            <p:cNvCxnSpPr>
              <a:stCxn id="3" idx="5"/>
              <a:endCxn id="24" idx="3"/>
            </p:cNvCxnSpPr>
            <p:nvPr/>
          </p:nvCxnSpPr>
          <p:spPr>
            <a:xfrm rot="5400000">
              <a:off x="6621" y="6053"/>
              <a:ext cx="1474" cy="1362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8213090" y="1140460"/>
            <a:ext cx="3163570" cy="881380"/>
            <a:chOff x="12934" y="1796"/>
            <a:chExt cx="4982" cy="1388"/>
          </a:xfrm>
        </p:grpSpPr>
        <p:sp>
          <p:nvSpPr>
            <p:cNvPr id="26" name="矩形 25"/>
            <p:cNvSpPr/>
            <p:nvPr/>
          </p:nvSpPr>
          <p:spPr>
            <a:xfrm>
              <a:off x="14274" y="2164"/>
              <a:ext cx="3643" cy="1020"/>
            </a:xfrm>
            <a:prstGeom prst="rect">
              <a:avLst/>
            </a:prstGeom>
            <a:solidFill>
              <a:srgbClr val="5B9BD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8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坡向的影响？</a:t>
              </a:r>
              <a:endPara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7" name="曲线连接符 26"/>
            <p:cNvCxnSpPr>
              <a:stCxn id="59" idx="6"/>
              <a:endCxn id="26" idx="1"/>
            </p:cNvCxnSpPr>
            <p:nvPr/>
          </p:nvCxnSpPr>
          <p:spPr>
            <a:xfrm>
              <a:off x="12934" y="1796"/>
              <a:ext cx="1340" cy="878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ldLvl="0" animBg="1"/>
      <p:bldP spid="6" grpId="1" animBg="1"/>
      <p:bldP spid="6" grpId="2" bldLvl="0" animBg="1"/>
      <p:bldP spid="51" grpId="1" animBg="1"/>
      <p:bldP spid="51" grpId="2" bldLvl="0" animBg="1"/>
      <p:bldP spid="52" grpId="1" animBg="1"/>
      <p:bldP spid="52" grpId="2" bldLvl="0" animBg="1"/>
      <p:bldP spid="53" grpId="1" animBg="1"/>
      <p:bldP spid="53" grpId="2" bldLvl="0" animBg="1"/>
      <p:bldP spid="54" grpId="1" animBg="1"/>
      <p:bldP spid="54" grpId="2" bldLvl="0" animBg="1"/>
      <p:bldP spid="56" grpId="1" animBg="1"/>
      <p:bldP spid="56" grpId="2" bldLvl="0" animBg="1"/>
      <p:bldP spid="59" grpId="1" animBg="1"/>
      <p:bldP spid="59" grpId="2" bldLvl="0" animBg="1"/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332740" y="2085340"/>
            <a:ext cx="2948305" cy="3504565"/>
            <a:chOff x="-108" y="1744"/>
            <a:chExt cx="5819" cy="6664"/>
          </a:xfrm>
        </p:grpSpPr>
        <p:sp>
          <p:nvSpPr>
            <p:cNvPr id="12" name="等腰三角形 11"/>
            <p:cNvSpPr/>
            <p:nvPr/>
          </p:nvSpPr>
          <p:spPr>
            <a:xfrm>
              <a:off x="-108" y="1802"/>
              <a:ext cx="5819" cy="6606"/>
            </a:xfrm>
            <a:prstGeom prst="triangle">
              <a:avLst/>
            </a:prstGeom>
            <a:solidFill>
              <a:srgbClr val="BEDC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53" name="PA-任意多边形: 形状 4952"/>
            <p:cNvSpPr/>
            <p:nvPr>
              <p:custDataLst>
                <p:tags r:id="rId1"/>
              </p:custDataLst>
            </p:nvPr>
          </p:nvSpPr>
          <p:spPr>
            <a:xfrm>
              <a:off x="2074" y="1744"/>
              <a:ext cx="1307" cy="2061"/>
            </a:xfrm>
            <a:custGeom>
              <a:avLst/>
              <a:gdLst>
                <a:gd name="connsiteX0" fmla="*/ 361502 w 586382"/>
                <a:gd name="connsiteY0" fmla="*/ 21662 h 345281"/>
                <a:gd name="connsiteX1" fmla="*/ 260269 w 586382"/>
                <a:gd name="connsiteY1" fmla="*/ 21662 h 345281"/>
                <a:gd name="connsiteX2" fmla="*/ 698 w 586382"/>
                <a:gd name="connsiteY2" fmla="*/ 281233 h 345281"/>
                <a:gd name="connsiteX3" fmla="*/ 50466 w 586382"/>
                <a:gd name="connsiteY3" fmla="*/ 331002 h 345281"/>
                <a:gd name="connsiteX4" fmla="*/ 117953 w 586382"/>
                <a:gd name="connsiteY4" fmla="*/ 331002 h 345281"/>
                <a:gd name="connsiteX5" fmla="*/ 228354 w 586382"/>
                <a:gd name="connsiteY5" fmla="*/ 220604 h 345281"/>
                <a:gd name="connsiteX6" fmla="*/ 257712 w 586382"/>
                <a:gd name="connsiteY6" fmla="*/ 220604 h 345281"/>
                <a:gd name="connsiteX7" fmla="*/ 352453 w 586382"/>
                <a:gd name="connsiteY7" fmla="*/ 315345 h 345281"/>
                <a:gd name="connsiteX8" fmla="*/ 419941 w 586382"/>
                <a:gd name="connsiteY8" fmla="*/ 315345 h 345281"/>
                <a:gd name="connsiteX9" fmla="*/ 463232 w 586382"/>
                <a:gd name="connsiteY9" fmla="*/ 272054 h 345281"/>
                <a:gd name="connsiteX10" fmla="*/ 492592 w 586382"/>
                <a:gd name="connsiteY10" fmla="*/ 272054 h 345281"/>
                <a:gd name="connsiteX11" fmla="*/ 492637 w 586382"/>
                <a:gd name="connsiteY11" fmla="*/ 272098 h 345281"/>
                <a:gd name="connsiteX12" fmla="*/ 560125 w 586382"/>
                <a:gd name="connsiteY12" fmla="*/ 272098 h 345281"/>
                <a:gd name="connsiteX13" fmla="*/ 586033 w 586382"/>
                <a:gd name="connsiteY13" fmla="*/ 246190 h 345281"/>
                <a:gd name="connsiteX14" fmla="*/ 361502 w 586382"/>
                <a:gd name="connsiteY14" fmla="*/ 21662 h 34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6382" h="345281">
                  <a:moveTo>
                    <a:pt x="361502" y="21662"/>
                  </a:moveTo>
                  <a:cubicBezTo>
                    <a:pt x="333549" y="-6291"/>
                    <a:pt x="288225" y="-6291"/>
                    <a:pt x="260269" y="21662"/>
                  </a:cubicBezTo>
                  <a:lnTo>
                    <a:pt x="698" y="281233"/>
                  </a:lnTo>
                  <a:lnTo>
                    <a:pt x="50466" y="331002"/>
                  </a:lnTo>
                  <a:cubicBezTo>
                    <a:pt x="69102" y="349638"/>
                    <a:pt x="99317" y="349638"/>
                    <a:pt x="117953" y="331002"/>
                  </a:cubicBezTo>
                  <a:lnTo>
                    <a:pt x="228354" y="220604"/>
                  </a:lnTo>
                  <a:cubicBezTo>
                    <a:pt x="236459" y="212496"/>
                    <a:pt x="249604" y="212496"/>
                    <a:pt x="257712" y="220604"/>
                  </a:cubicBezTo>
                  <a:lnTo>
                    <a:pt x="352453" y="315345"/>
                  </a:lnTo>
                  <a:cubicBezTo>
                    <a:pt x="371089" y="333981"/>
                    <a:pt x="401304" y="333981"/>
                    <a:pt x="419941" y="315345"/>
                  </a:cubicBezTo>
                  <a:lnTo>
                    <a:pt x="463232" y="272054"/>
                  </a:lnTo>
                  <a:cubicBezTo>
                    <a:pt x="471340" y="263946"/>
                    <a:pt x="484481" y="263946"/>
                    <a:pt x="492592" y="272054"/>
                  </a:cubicBezTo>
                  <a:lnTo>
                    <a:pt x="492637" y="272098"/>
                  </a:lnTo>
                  <a:cubicBezTo>
                    <a:pt x="511273" y="290735"/>
                    <a:pt x="541488" y="290735"/>
                    <a:pt x="560125" y="272098"/>
                  </a:cubicBezTo>
                  <a:lnTo>
                    <a:pt x="586033" y="246190"/>
                  </a:lnTo>
                  <a:lnTo>
                    <a:pt x="361502" y="21662"/>
                  </a:lnTo>
                  <a:close/>
                </a:path>
              </a:pathLst>
            </a:custGeom>
            <a:solidFill>
              <a:srgbClr val="E8F7FF"/>
            </a:solidFill>
            <a:ln w="2977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70305" y="3403600"/>
            <a:ext cx="2278380" cy="2241550"/>
            <a:chOff x="3386" y="4550"/>
            <a:chExt cx="4749" cy="4391"/>
          </a:xfrm>
        </p:grpSpPr>
        <p:sp>
          <p:nvSpPr>
            <p:cNvPr id="14" name="等腰三角形 13"/>
            <p:cNvSpPr/>
            <p:nvPr/>
          </p:nvSpPr>
          <p:spPr>
            <a:xfrm>
              <a:off x="3386" y="4550"/>
              <a:ext cx="4749" cy="4391"/>
            </a:xfrm>
            <a:prstGeom prst="triangle">
              <a:avLst/>
            </a:prstGeom>
            <a:solidFill>
              <a:srgbClr val="D2F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43" name="PA-任意多边形: 形状 4942"/>
            <p:cNvSpPr/>
            <p:nvPr>
              <p:custDataLst>
                <p:tags r:id="rId2"/>
              </p:custDataLst>
            </p:nvPr>
          </p:nvSpPr>
          <p:spPr>
            <a:xfrm>
              <a:off x="5175" y="4550"/>
              <a:ext cx="1169" cy="1653"/>
            </a:xfrm>
            <a:custGeom>
              <a:avLst/>
              <a:gdLst>
                <a:gd name="connsiteX0" fmla="*/ 395824 w 395882"/>
                <a:gd name="connsiteY0" fmla="*/ 176188 h 276820"/>
                <a:gd name="connsiteX1" fmla="*/ 241299 w 395882"/>
                <a:gd name="connsiteY1" fmla="*/ 21662 h 276820"/>
                <a:gd name="connsiteX2" fmla="*/ 140066 w 395882"/>
                <a:gd name="connsiteY2" fmla="*/ 21662 h 276820"/>
                <a:gd name="connsiteX3" fmla="*/ 698 w 395882"/>
                <a:gd name="connsiteY3" fmla="*/ 161031 h 276820"/>
                <a:gd name="connsiteX4" fmla="*/ 62741 w 395882"/>
                <a:gd name="connsiteY4" fmla="*/ 223074 h 276820"/>
                <a:gd name="connsiteX5" fmla="*/ 96483 w 395882"/>
                <a:gd name="connsiteY5" fmla="*/ 223074 h 276820"/>
                <a:gd name="connsiteX6" fmla="*/ 139292 w 395882"/>
                <a:gd name="connsiteY6" fmla="*/ 180265 h 276820"/>
                <a:gd name="connsiteX7" fmla="*/ 173038 w 395882"/>
                <a:gd name="connsiteY7" fmla="*/ 180265 h 276820"/>
                <a:gd name="connsiteX8" fmla="*/ 270026 w 395882"/>
                <a:gd name="connsiteY8" fmla="*/ 277257 h 276820"/>
                <a:gd name="connsiteX9" fmla="*/ 395824 w 395882"/>
                <a:gd name="connsiteY9" fmla="*/ 176188 h 27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882" h="276820">
                  <a:moveTo>
                    <a:pt x="395824" y="176188"/>
                  </a:moveTo>
                  <a:lnTo>
                    <a:pt x="241299" y="21662"/>
                  </a:lnTo>
                  <a:cubicBezTo>
                    <a:pt x="213346" y="-6291"/>
                    <a:pt x="168022" y="-6291"/>
                    <a:pt x="140066" y="21662"/>
                  </a:cubicBezTo>
                  <a:lnTo>
                    <a:pt x="698" y="161031"/>
                  </a:lnTo>
                  <a:lnTo>
                    <a:pt x="62741" y="223074"/>
                  </a:lnTo>
                  <a:cubicBezTo>
                    <a:pt x="72058" y="232391"/>
                    <a:pt x="87167" y="232391"/>
                    <a:pt x="96483" y="223074"/>
                  </a:cubicBezTo>
                  <a:lnTo>
                    <a:pt x="139292" y="180265"/>
                  </a:lnTo>
                  <a:cubicBezTo>
                    <a:pt x="148612" y="170949"/>
                    <a:pt x="163718" y="170949"/>
                    <a:pt x="173038" y="180265"/>
                  </a:cubicBezTo>
                  <a:lnTo>
                    <a:pt x="270026" y="277257"/>
                  </a:lnTo>
                  <a:lnTo>
                    <a:pt x="395824" y="176188"/>
                  </a:lnTo>
                  <a:close/>
                </a:path>
              </a:pathLst>
            </a:custGeom>
            <a:solidFill>
              <a:srgbClr val="FFFFFF"/>
            </a:solidFill>
            <a:ln w="2977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272155" y="2139950"/>
            <a:ext cx="2098675" cy="1177925"/>
            <a:chOff x="4926" y="1707"/>
            <a:chExt cx="3354" cy="2240"/>
          </a:xfrm>
        </p:grpSpPr>
        <p:cxnSp>
          <p:nvCxnSpPr>
            <p:cNvPr id="20" name="直接箭头连接符 19"/>
            <p:cNvCxnSpPr/>
            <p:nvPr/>
          </p:nvCxnSpPr>
          <p:spPr>
            <a:xfrm flipH="1">
              <a:off x="5710" y="1707"/>
              <a:ext cx="19" cy="224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本框 87"/>
            <p:cNvSpPr txBox="1"/>
            <p:nvPr/>
          </p:nvSpPr>
          <p:spPr>
            <a:xfrm>
              <a:off x="4926" y="1869"/>
              <a:ext cx="3354" cy="1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B9BD5"/>
                  </a:solidFill>
                  <a:cs typeface="+mn-ea"/>
                  <a:sym typeface="+mn-lt"/>
                </a:rPr>
                <a:t>相对</a:t>
              </a:r>
              <a:endParaRPr lang="zh-CN" altLang="en-US" sz="2800" dirty="0">
                <a:solidFill>
                  <a:srgbClr val="5B9BD5"/>
                </a:solidFill>
                <a:cs typeface="+mn-ea"/>
                <a:sym typeface="+mn-lt"/>
              </a:endParaRPr>
            </a:p>
            <a:p>
              <a:pPr algn="ctr"/>
              <a:r>
                <a:rPr lang="zh-CN" altLang="en-US" sz="2800" dirty="0">
                  <a:solidFill>
                    <a:srgbClr val="5B9BD5"/>
                  </a:solidFill>
                  <a:cs typeface="+mn-ea"/>
                  <a:sym typeface="+mn-lt"/>
                </a:rPr>
                <a:t>高度</a:t>
              </a:r>
              <a:endParaRPr lang="zh-CN" altLang="en-US" sz="2800" dirty="0">
                <a:solidFill>
                  <a:srgbClr val="5B9BD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7" name="PA-travel-tourism_cruise-ship-42697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11369675" y="5589270"/>
            <a:ext cx="414020" cy="292735"/>
            <a:chOff x="3644" y="1995"/>
            <a:chExt cx="392" cy="330"/>
          </a:xfrm>
        </p:grpSpPr>
        <p:sp>
          <p:nvSpPr>
            <p:cNvPr id="109" name="PA-任意多边形 100"/>
            <p:cNvSpPr/>
            <p:nvPr>
              <p:custDataLst>
                <p:tags r:id="rId4"/>
              </p:custDataLst>
            </p:nvPr>
          </p:nvSpPr>
          <p:spPr bwMode="auto">
            <a:xfrm>
              <a:off x="3645" y="2130"/>
              <a:ext cx="378" cy="121"/>
            </a:xfrm>
            <a:custGeom>
              <a:avLst/>
              <a:gdLst>
                <a:gd name="T0" fmla="*/ 0 w 378"/>
                <a:gd name="T1" fmla="*/ 24 h 121"/>
                <a:gd name="T2" fmla="*/ 45 w 378"/>
                <a:gd name="T3" fmla="*/ 121 h 121"/>
                <a:gd name="T4" fmla="*/ 331 w 378"/>
                <a:gd name="T5" fmla="*/ 121 h 121"/>
                <a:gd name="T6" fmla="*/ 378 w 378"/>
                <a:gd name="T7" fmla="*/ 0 h 121"/>
                <a:gd name="T8" fmla="*/ 207 w 378"/>
                <a:gd name="T9" fmla="*/ 0 h 121"/>
                <a:gd name="T10" fmla="*/ 183 w 378"/>
                <a:gd name="T11" fmla="*/ 24 h 121"/>
                <a:gd name="T12" fmla="*/ 0 w 378"/>
                <a:gd name="T13" fmla="*/ 2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" h="121">
                  <a:moveTo>
                    <a:pt x="0" y="24"/>
                  </a:moveTo>
                  <a:lnTo>
                    <a:pt x="45" y="121"/>
                  </a:lnTo>
                  <a:lnTo>
                    <a:pt x="331" y="121"/>
                  </a:lnTo>
                  <a:lnTo>
                    <a:pt x="378" y="0"/>
                  </a:lnTo>
                  <a:lnTo>
                    <a:pt x="207" y="0"/>
                  </a:lnTo>
                  <a:lnTo>
                    <a:pt x="183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4F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0" name="PA-任意多边形 101"/>
            <p:cNvSpPr/>
            <p:nvPr>
              <p:custDataLst>
                <p:tags r:id="rId5"/>
              </p:custDataLst>
            </p:nvPr>
          </p:nvSpPr>
          <p:spPr bwMode="auto">
            <a:xfrm>
              <a:off x="3645" y="2166"/>
              <a:ext cx="195" cy="112"/>
            </a:xfrm>
            <a:custGeom>
              <a:avLst/>
              <a:gdLst>
                <a:gd name="T0" fmla="*/ 135 w 512"/>
                <a:gd name="T1" fmla="*/ 294 h 294"/>
                <a:gd name="T2" fmla="*/ 121 w 512"/>
                <a:gd name="T3" fmla="*/ 285 h 294"/>
                <a:gd name="T4" fmla="*/ 2 w 512"/>
                <a:gd name="T5" fmla="*/ 23 h 294"/>
                <a:gd name="T6" fmla="*/ 3 w 512"/>
                <a:gd name="T7" fmla="*/ 8 h 294"/>
                <a:gd name="T8" fmla="*/ 16 w 512"/>
                <a:gd name="T9" fmla="*/ 0 h 294"/>
                <a:gd name="T10" fmla="*/ 496 w 512"/>
                <a:gd name="T11" fmla="*/ 0 h 294"/>
                <a:gd name="T12" fmla="*/ 512 w 512"/>
                <a:gd name="T13" fmla="*/ 16 h 294"/>
                <a:gd name="T14" fmla="*/ 496 w 512"/>
                <a:gd name="T15" fmla="*/ 32 h 294"/>
                <a:gd name="T16" fmla="*/ 41 w 512"/>
                <a:gd name="T17" fmla="*/ 32 h 294"/>
                <a:gd name="T18" fmla="*/ 150 w 512"/>
                <a:gd name="T19" fmla="*/ 271 h 294"/>
                <a:gd name="T20" fmla="*/ 142 w 512"/>
                <a:gd name="T21" fmla="*/ 293 h 294"/>
                <a:gd name="T22" fmla="*/ 135 w 512"/>
                <a:gd name="T23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2" h="294">
                  <a:moveTo>
                    <a:pt x="135" y="294"/>
                  </a:moveTo>
                  <a:cubicBezTo>
                    <a:pt x="129" y="294"/>
                    <a:pt x="123" y="291"/>
                    <a:pt x="121" y="285"/>
                  </a:cubicBezTo>
                  <a:lnTo>
                    <a:pt x="2" y="23"/>
                  </a:lnTo>
                  <a:cubicBezTo>
                    <a:pt x="0" y="18"/>
                    <a:pt x="0" y="12"/>
                    <a:pt x="3" y="8"/>
                  </a:cubicBezTo>
                  <a:cubicBezTo>
                    <a:pt x="6" y="3"/>
                    <a:pt x="11" y="0"/>
                    <a:pt x="16" y="0"/>
                  </a:cubicBezTo>
                  <a:lnTo>
                    <a:pt x="496" y="0"/>
                  </a:lnTo>
                  <a:cubicBezTo>
                    <a:pt x="505" y="0"/>
                    <a:pt x="512" y="8"/>
                    <a:pt x="512" y="16"/>
                  </a:cubicBezTo>
                  <a:cubicBezTo>
                    <a:pt x="512" y="25"/>
                    <a:pt x="505" y="32"/>
                    <a:pt x="496" y="32"/>
                  </a:cubicBezTo>
                  <a:lnTo>
                    <a:pt x="41" y="32"/>
                  </a:lnTo>
                  <a:lnTo>
                    <a:pt x="150" y="271"/>
                  </a:lnTo>
                  <a:cubicBezTo>
                    <a:pt x="154" y="279"/>
                    <a:pt x="150" y="289"/>
                    <a:pt x="142" y="293"/>
                  </a:cubicBezTo>
                  <a:cubicBezTo>
                    <a:pt x="140" y="294"/>
                    <a:pt x="138" y="294"/>
                    <a:pt x="135" y="294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1" name="PA-任意多边形 102"/>
            <p:cNvSpPr/>
            <p:nvPr>
              <p:custDataLst>
                <p:tags r:id="rId6"/>
              </p:custDataLst>
            </p:nvPr>
          </p:nvSpPr>
          <p:spPr bwMode="auto">
            <a:xfrm>
              <a:off x="3852" y="2142"/>
              <a:ext cx="183" cy="134"/>
            </a:xfrm>
            <a:custGeom>
              <a:avLst/>
              <a:gdLst>
                <a:gd name="T0" fmla="*/ 341 w 481"/>
                <a:gd name="T1" fmla="*/ 353 h 353"/>
                <a:gd name="T2" fmla="*/ 335 w 481"/>
                <a:gd name="T3" fmla="*/ 352 h 353"/>
                <a:gd name="T4" fmla="*/ 326 w 481"/>
                <a:gd name="T5" fmla="*/ 332 h 353"/>
                <a:gd name="T6" fmla="*/ 441 w 481"/>
                <a:gd name="T7" fmla="*/ 32 h 353"/>
                <a:gd name="T8" fmla="*/ 16 w 481"/>
                <a:gd name="T9" fmla="*/ 32 h 353"/>
                <a:gd name="T10" fmla="*/ 0 w 481"/>
                <a:gd name="T11" fmla="*/ 16 h 353"/>
                <a:gd name="T12" fmla="*/ 16 w 481"/>
                <a:gd name="T13" fmla="*/ 0 h 353"/>
                <a:gd name="T14" fmla="*/ 464 w 481"/>
                <a:gd name="T15" fmla="*/ 0 h 353"/>
                <a:gd name="T16" fmla="*/ 478 w 481"/>
                <a:gd name="T17" fmla="*/ 7 h 353"/>
                <a:gd name="T18" fmla="*/ 479 w 481"/>
                <a:gd name="T19" fmla="*/ 22 h 353"/>
                <a:gd name="T20" fmla="*/ 356 w 481"/>
                <a:gd name="T21" fmla="*/ 343 h 353"/>
                <a:gd name="T22" fmla="*/ 341 w 481"/>
                <a:gd name="T2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353">
                  <a:moveTo>
                    <a:pt x="341" y="353"/>
                  </a:moveTo>
                  <a:cubicBezTo>
                    <a:pt x="339" y="353"/>
                    <a:pt x="337" y="353"/>
                    <a:pt x="335" y="352"/>
                  </a:cubicBezTo>
                  <a:cubicBezTo>
                    <a:pt x="327" y="349"/>
                    <a:pt x="323" y="340"/>
                    <a:pt x="326" y="332"/>
                  </a:cubicBezTo>
                  <a:lnTo>
                    <a:pt x="441" y="32"/>
                  </a:ln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lnTo>
                    <a:pt x="464" y="0"/>
                  </a:lnTo>
                  <a:cubicBezTo>
                    <a:pt x="470" y="0"/>
                    <a:pt x="475" y="3"/>
                    <a:pt x="478" y="7"/>
                  </a:cubicBezTo>
                  <a:cubicBezTo>
                    <a:pt x="481" y="12"/>
                    <a:pt x="481" y="17"/>
                    <a:pt x="479" y="22"/>
                  </a:cubicBezTo>
                  <a:lnTo>
                    <a:pt x="356" y="343"/>
                  </a:lnTo>
                  <a:cubicBezTo>
                    <a:pt x="354" y="349"/>
                    <a:pt x="348" y="353"/>
                    <a:pt x="341" y="353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2" name="PA-任意多边形 103"/>
            <p:cNvSpPr/>
            <p:nvPr>
              <p:custDataLst>
                <p:tags r:id="rId7"/>
              </p:custDataLst>
            </p:nvPr>
          </p:nvSpPr>
          <p:spPr bwMode="auto">
            <a:xfrm>
              <a:off x="3669" y="2056"/>
              <a:ext cx="343" cy="122"/>
            </a:xfrm>
            <a:custGeom>
              <a:avLst/>
              <a:gdLst>
                <a:gd name="T0" fmla="*/ 17 w 900"/>
                <a:gd name="T1" fmla="*/ 320 h 320"/>
                <a:gd name="T2" fmla="*/ 13 w 900"/>
                <a:gd name="T3" fmla="*/ 320 h 320"/>
                <a:gd name="T4" fmla="*/ 2 w 900"/>
                <a:gd name="T5" fmla="*/ 300 h 320"/>
                <a:gd name="T6" fmla="*/ 64 w 900"/>
                <a:gd name="T7" fmla="*/ 108 h 320"/>
                <a:gd name="T8" fmla="*/ 79 w 900"/>
                <a:gd name="T9" fmla="*/ 96 h 320"/>
                <a:gd name="T10" fmla="*/ 360 w 900"/>
                <a:gd name="T11" fmla="*/ 96 h 320"/>
                <a:gd name="T12" fmla="*/ 403 w 900"/>
                <a:gd name="T13" fmla="*/ 9 h 320"/>
                <a:gd name="T14" fmla="*/ 417 w 900"/>
                <a:gd name="T15" fmla="*/ 0 h 320"/>
                <a:gd name="T16" fmla="*/ 785 w 900"/>
                <a:gd name="T17" fmla="*/ 0 h 320"/>
                <a:gd name="T18" fmla="*/ 800 w 900"/>
                <a:gd name="T19" fmla="*/ 10 h 320"/>
                <a:gd name="T20" fmla="*/ 896 w 900"/>
                <a:gd name="T21" fmla="*/ 234 h 320"/>
                <a:gd name="T22" fmla="*/ 888 w 900"/>
                <a:gd name="T23" fmla="*/ 255 h 320"/>
                <a:gd name="T24" fmla="*/ 867 w 900"/>
                <a:gd name="T25" fmla="*/ 247 h 320"/>
                <a:gd name="T26" fmla="*/ 775 w 900"/>
                <a:gd name="T27" fmla="*/ 32 h 320"/>
                <a:gd name="T28" fmla="*/ 427 w 900"/>
                <a:gd name="T29" fmla="*/ 32 h 320"/>
                <a:gd name="T30" fmla="*/ 384 w 900"/>
                <a:gd name="T31" fmla="*/ 120 h 320"/>
                <a:gd name="T32" fmla="*/ 369 w 900"/>
                <a:gd name="T33" fmla="*/ 128 h 320"/>
                <a:gd name="T34" fmla="*/ 91 w 900"/>
                <a:gd name="T35" fmla="*/ 128 h 320"/>
                <a:gd name="T36" fmla="*/ 33 w 900"/>
                <a:gd name="T37" fmla="*/ 309 h 320"/>
                <a:gd name="T38" fmla="*/ 17 w 900"/>
                <a:gd name="T3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0" h="320">
                  <a:moveTo>
                    <a:pt x="17" y="320"/>
                  </a:moveTo>
                  <a:cubicBezTo>
                    <a:pt x="16" y="320"/>
                    <a:pt x="14" y="320"/>
                    <a:pt x="13" y="320"/>
                  </a:cubicBezTo>
                  <a:cubicBezTo>
                    <a:pt x="4" y="317"/>
                    <a:pt x="0" y="308"/>
                    <a:pt x="2" y="300"/>
                  </a:cubicBezTo>
                  <a:lnTo>
                    <a:pt x="64" y="108"/>
                  </a:lnTo>
                  <a:cubicBezTo>
                    <a:pt x="66" y="101"/>
                    <a:pt x="72" y="96"/>
                    <a:pt x="79" y="96"/>
                  </a:cubicBezTo>
                  <a:lnTo>
                    <a:pt x="360" y="96"/>
                  </a:lnTo>
                  <a:lnTo>
                    <a:pt x="403" y="9"/>
                  </a:lnTo>
                  <a:cubicBezTo>
                    <a:pt x="406" y="4"/>
                    <a:pt x="411" y="0"/>
                    <a:pt x="417" y="0"/>
                  </a:cubicBezTo>
                  <a:lnTo>
                    <a:pt x="785" y="0"/>
                  </a:lnTo>
                  <a:cubicBezTo>
                    <a:pt x="792" y="0"/>
                    <a:pt x="798" y="4"/>
                    <a:pt x="800" y="10"/>
                  </a:cubicBezTo>
                  <a:lnTo>
                    <a:pt x="896" y="234"/>
                  </a:lnTo>
                  <a:cubicBezTo>
                    <a:pt x="900" y="242"/>
                    <a:pt x="896" y="252"/>
                    <a:pt x="888" y="255"/>
                  </a:cubicBezTo>
                  <a:cubicBezTo>
                    <a:pt x="880" y="259"/>
                    <a:pt x="870" y="255"/>
                    <a:pt x="867" y="247"/>
                  </a:cubicBezTo>
                  <a:lnTo>
                    <a:pt x="775" y="32"/>
                  </a:lnTo>
                  <a:lnTo>
                    <a:pt x="427" y="32"/>
                  </a:lnTo>
                  <a:lnTo>
                    <a:pt x="384" y="120"/>
                  </a:lnTo>
                  <a:cubicBezTo>
                    <a:pt x="381" y="125"/>
                    <a:pt x="376" y="128"/>
                    <a:pt x="369" y="128"/>
                  </a:cubicBezTo>
                  <a:lnTo>
                    <a:pt x="91" y="128"/>
                  </a:lnTo>
                  <a:lnTo>
                    <a:pt x="33" y="309"/>
                  </a:lnTo>
                  <a:cubicBezTo>
                    <a:pt x="31" y="316"/>
                    <a:pt x="24" y="320"/>
                    <a:pt x="17" y="320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3" name="PA-任意多边形 104"/>
            <p:cNvSpPr/>
            <p:nvPr>
              <p:custDataLst>
                <p:tags r:id="rId8"/>
              </p:custDataLst>
            </p:nvPr>
          </p:nvSpPr>
          <p:spPr bwMode="auto">
            <a:xfrm>
              <a:off x="3864" y="2111"/>
              <a:ext cx="134" cy="12"/>
            </a:xfrm>
            <a:custGeom>
              <a:avLst/>
              <a:gdLst>
                <a:gd name="T0" fmla="*/ 334 w 350"/>
                <a:gd name="T1" fmla="*/ 32 h 32"/>
                <a:gd name="T2" fmla="*/ 16 w 350"/>
                <a:gd name="T3" fmla="*/ 32 h 32"/>
                <a:gd name="T4" fmla="*/ 0 w 350"/>
                <a:gd name="T5" fmla="*/ 16 h 32"/>
                <a:gd name="T6" fmla="*/ 16 w 350"/>
                <a:gd name="T7" fmla="*/ 0 h 32"/>
                <a:gd name="T8" fmla="*/ 334 w 350"/>
                <a:gd name="T9" fmla="*/ 0 h 32"/>
                <a:gd name="T10" fmla="*/ 350 w 350"/>
                <a:gd name="T11" fmla="*/ 16 h 32"/>
                <a:gd name="T12" fmla="*/ 334 w 350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" h="32">
                  <a:moveTo>
                    <a:pt x="334" y="32"/>
                  </a:move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lnTo>
                    <a:pt x="334" y="0"/>
                  </a:lnTo>
                  <a:cubicBezTo>
                    <a:pt x="343" y="0"/>
                    <a:pt x="350" y="8"/>
                    <a:pt x="350" y="16"/>
                  </a:cubicBezTo>
                  <a:cubicBezTo>
                    <a:pt x="350" y="25"/>
                    <a:pt x="343" y="32"/>
                    <a:pt x="334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4" name="PA-任意多边形 105"/>
            <p:cNvSpPr/>
            <p:nvPr>
              <p:custDataLst>
                <p:tags r:id="rId9"/>
              </p:custDataLst>
            </p:nvPr>
          </p:nvSpPr>
          <p:spPr bwMode="auto">
            <a:xfrm>
              <a:off x="3877" y="2087"/>
              <a:ext cx="110" cy="12"/>
            </a:xfrm>
            <a:custGeom>
              <a:avLst/>
              <a:gdLst>
                <a:gd name="T0" fmla="*/ 275 w 291"/>
                <a:gd name="T1" fmla="*/ 32 h 32"/>
                <a:gd name="T2" fmla="*/ 16 w 291"/>
                <a:gd name="T3" fmla="*/ 32 h 32"/>
                <a:gd name="T4" fmla="*/ 0 w 291"/>
                <a:gd name="T5" fmla="*/ 16 h 32"/>
                <a:gd name="T6" fmla="*/ 16 w 291"/>
                <a:gd name="T7" fmla="*/ 0 h 32"/>
                <a:gd name="T8" fmla="*/ 275 w 291"/>
                <a:gd name="T9" fmla="*/ 0 h 32"/>
                <a:gd name="T10" fmla="*/ 291 w 291"/>
                <a:gd name="T11" fmla="*/ 16 h 32"/>
                <a:gd name="T12" fmla="*/ 275 w 291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2">
                  <a:moveTo>
                    <a:pt x="275" y="32"/>
                  </a:move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lnTo>
                    <a:pt x="275" y="0"/>
                  </a:lnTo>
                  <a:cubicBezTo>
                    <a:pt x="284" y="0"/>
                    <a:pt x="291" y="8"/>
                    <a:pt x="291" y="16"/>
                  </a:cubicBezTo>
                  <a:cubicBezTo>
                    <a:pt x="291" y="25"/>
                    <a:pt x="284" y="32"/>
                    <a:pt x="275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5" name="PA-任意多边形 106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3706" y="2117"/>
              <a:ext cx="37" cy="37"/>
            </a:xfrm>
            <a:custGeom>
              <a:avLst/>
              <a:gdLst>
                <a:gd name="T0" fmla="*/ 48 w 96"/>
                <a:gd name="T1" fmla="*/ 96 h 96"/>
                <a:gd name="T2" fmla="*/ 0 w 96"/>
                <a:gd name="T3" fmla="*/ 48 h 96"/>
                <a:gd name="T4" fmla="*/ 48 w 96"/>
                <a:gd name="T5" fmla="*/ 0 h 96"/>
                <a:gd name="T6" fmla="*/ 96 w 96"/>
                <a:gd name="T7" fmla="*/ 48 h 96"/>
                <a:gd name="T8" fmla="*/ 48 w 96"/>
                <a:gd name="T9" fmla="*/ 96 h 96"/>
                <a:gd name="T10" fmla="*/ 48 w 96"/>
                <a:gd name="T11" fmla="*/ 32 h 96"/>
                <a:gd name="T12" fmla="*/ 32 w 96"/>
                <a:gd name="T13" fmla="*/ 48 h 96"/>
                <a:gd name="T14" fmla="*/ 48 w 96"/>
                <a:gd name="T15" fmla="*/ 64 h 96"/>
                <a:gd name="T16" fmla="*/ 64 w 96"/>
                <a:gd name="T17" fmla="*/ 48 h 96"/>
                <a:gd name="T18" fmla="*/ 48 w 96"/>
                <a:gd name="T19" fmla="*/ 3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22" y="96"/>
                    <a:pt x="0" y="75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75"/>
                    <a:pt x="75" y="96"/>
                    <a:pt x="48" y="96"/>
                  </a:cubicBezTo>
                  <a:close/>
                  <a:moveTo>
                    <a:pt x="48" y="32"/>
                  </a:moveTo>
                  <a:cubicBezTo>
                    <a:pt x="40" y="32"/>
                    <a:pt x="32" y="40"/>
                    <a:pt x="32" y="48"/>
                  </a:cubicBezTo>
                  <a:cubicBezTo>
                    <a:pt x="32" y="57"/>
                    <a:pt x="40" y="64"/>
                    <a:pt x="48" y="64"/>
                  </a:cubicBezTo>
                  <a:cubicBezTo>
                    <a:pt x="57" y="64"/>
                    <a:pt x="64" y="57"/>
                    <a:pt x="64" y="48"/>
                  </a:cubicBezTo>
                  <a:cubicBezTo>
                    <a:pt x="64" y="40"/>
                    <a:pt x="57" y="32"/>
                    <a:pt x="48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6" name="PA-任意多边形 107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3755" y="2117"/>
              <a:ext cx="36" cy="37"/>
            </a:xfrm>
            <a:custGeom>
              <a:avLst/>
              <a:gdLst>
                <a:gd name="T0" fmla="*/ 48 w 96"/>
                <a:gd name="T1" fmla="*/ 96 h 96"/>
                <a:gd name="T2" fmla="*/ 0 w 96"/>
                <a:gd name="T3" fmla="*/ 48 h 96"/>
                <a:gd name="T4" fmla="*/ 48 w 96"/>
                <a:gd name="T5" fmla="*/ 0 h 96"/>
                <a:gd name="T6" fmla="*/ 96 w 96"/>
                <a:gd name="T7" fmla="*/ 48 h 96"/>
                <a:gd name="T8" fmla="*/ 48 w 96"/>
                <a:gd name="T9" fmla="*/ 96 h 96"/>
                <a:gd name="T10" fmla="*/ 48 w 96"/>
                <a:gd name="T11" fmla="*/ 32 h 96"/>
                <a:gd name="T12" fmla="*/ 32 w 96"/>
                <a:gd name="T13" fmla="*/ 48 h 96"/>
                <a:gd name="T14" fmla="*/ 48 w 96"/>
                <a:gd name="T15" fmla="*/ 64 h 96"/>
                <a:gd name="T16" fmla="*/ 64 w 96"/>
                <a:gd name="T17" fmla="*/ 48 h 96"/>
                <a:gd name="T18" fmla="*/ 48 w 96"/>
                <a:gd name="T19" fmla="*/ 3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22" y="96"/>
                    <a:pt x="0" y="75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75"/>
                    <a:pt x="75" y="96"/>
                    <a:pt x="48" y="96"/>
                  </a:cubicBezTo>
                  <a:close/>
                  <a:moveTo>
                    <a:pt x="48" y="32"/>
                  </a:moveTo>
                  <a:cubicBezTo>
                    <a:pt x="40" y="32"/>
                    <a:pt x="32" y="40"/>
                    <a:pt x="32" y="48"/>
                  </a:cubicBezTo>
                  <a:cubicBezTo>
                    <a:pt x="32" y="57"/>
                    <a:pt x="40" y="64"/>
                    <a:pt x="48" y="64"/>
                  </a:cubicBezTo>
                  <a:cubicBezTo>
                    <a:pt x="57" y="64"/>
                    <a:pt x="64" y="57"/>
                    <a:pt x="64" y="48"/>
                  </a:cubicBezTo>
                  <a:cubicBezTo>
                    <a:pt x="64" y="40"/>
                    <a:pt x="57" y="32"/>
                    <a:pt x="48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7" name="PA-任意多边形 108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803" y="2117"/>
              <a:ext cx="37" cy="37"/>
            </a:xfrm>
            <a:custGeom>
              <a:avLst/>
              <a:gdLst>
                <a:gd name="T0" fmla="*/ 48 w 96"/>
                <a:gd name="T1" fmla="*/ 96 h 96"/>
                <a:gd name="T2" fmla="*/ 0 w 96"/>
                <a:gd name="T3" fmla="*/ 48 h 96"/>
                <a:gd name="T4" fmla="*/ 48 w 96"/>
                <a:gd name="T5" fmla="*/ 0 h 96"/>
                <a:gd name="T6" fmla="*/ 96 w 96"/>
                <a:gd name="T7" fmla="*/ 48 h 96"/>
                <a:gd name="T8" fmla="*/ 48 w 96"/>
                <a:gd name="T9" fmla="*/ 96 h 96"/>
                <a:gd name="T10" fmla="*/ 48 w 96"/>
                <a:gd name="T11" fmla="*/ 32 h 96"/>
                <a:gd name="T12" fmla="*/ 32 w 96"/>
                <a:gd name="T13" fmla="*/ 48 h 96"/>
                <a:gd name="T14" fmla="*/ 48 w 96"/>
                <a:gd name="T15" fmla="*/ 64 h 96"/>
                <a:gd name="T16" fmla="*/ 64 w 96"/>
                <a:gd name="T17" fmla="*/ 48 h 96"/>
                <a:gd name="T18" fmla="*/ 48 w 96"/>
                <a:gd name="T19" fmla="*/ 3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22" y="96"/>
                    <a:pt x="0" y="75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75"/>
                    <a:pt x="75" y="96"/>
                    <a:pt x="48" y="96"/>
                  </a:cubicBezTo>
                  <a:close/>
                  <a:moveTo>
                    <a:pt x="48" y="32"/>
                  </a:moveTo>
                  <a:cubicBezTo>
                    <a:pt x="40" y="32"/>
                    <a:pt x="32" y="40"/>
                    <a:pt x="32" y="48"/>
                  </a:cubicBezTo>
                  <a:cubicBezTo>
                    <a:pt x="32" y="57"/>
                    <a:pt x="40" y="64"/>
                    <a:pt x="48" y="64"/>
                  </a:cubicBezTo>
                  <a:cubicBezTo>
                    <a:pt x="57" y="64"/>
                    <a:pt x="64" y="57"/>
                    <a:pt x="64" y="48"/>
                  </a:cubicBezTo>
                  <a:cubicBezTo>
                    <a:pt x="64" y="40"/>
                    <a:pt x="57" y="32"/>
                    <a:pt x="48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8" name="PA-任意多边形 109"/>
            <p:cNvSpPr/>
            <p:nvPr>
              <p:custDataLst>
                <p:tags r:id="rId13"/>
              </p:custDataLst>
            </p:nvPr>
          </p:nvSpPr>
          <p:spPr bwMode="auto">
            <a:xfrm>
              <a:off x="3760" y="1995"/>
              <a:ext cx="75" cy="110"/>
            </a:xfrm>
            <a:custGeom>
              <a:avLst/>
              <a:gdLst>
                <a:gd name="T0" fmla="*/ 16 w 196"/>
                <a:gd name="T1" fmla="*/ 288 h 288"/>
                <a:gd name="T2" fmla="*/ 0 w 196"/>
                <a:gd name="T3" fmla="*/ 272 h 288"/>
                <a:gd name="T4" fmla="*/ 0 w 196"/>
                <a:gd name="T5" fmla="*/ 16 h 288"/>
                <a:gd name="T6" fmla="*/ 16 w 196"/>
                <a:gd name="T7" fmla="*/ 0 h 288"/>
                <a:gd name="T8" fmla="*/ 115 w 196"/>
                <a:gd name="T9" fmla="*/ 0 h 288"/>
                <a:gd name="T10" fmla="*/ 129 w 196"/>
                <a:gd name="T11" fmla="*/ 11 h 288"/>
                <a:gd name="T12" fmla="*/ 193 w 196"/>
                <a:gd name="T13" fmla="*/ 171 h 288"/>
                <a:gd name="T14" fmla="*/ 184 w 196"/>
                <a:gd name="T15" fmla="*/ 191 h 288"/>
                <a:gd name="T16" fmla="*/ 163 w 196"/>
                <a:gd name="T17" fmla="*/ 182 h 288"/>
                <a:gd name="T18" fmla="*/ 104 w 196"/>
                <a:gd name="T19" fmla="*/ 32 h 288"/>
                <a:gd name="T20" fmla="*/ 32 w 196"/>
                <a:gd name="T21" fmla="*/ 32 h 288"/>
                <a:gd name="T22" fmla="*/ 32 w 196"/>
                <a:gd name="T23" fmla="*/ 272 h 288"/>
                <a:gd name="T24" fmla="*/ 16 w 196"/>
                <a:gd name="T25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6" h="288">
                  <a:moveTo>
                    <a:pt x="16" y="288"/>
                  </a:moveTo>
                  <a:cubicBezTo>
                    <a:pt x="8" y="288"/>
                    <a:pt x="0" y="281"/>
                    <a:pt x="0" y="272"/>
                  </a:cubicBezTo>
                  <a:lnTo>
                    <a:pt x="0" y="16"/>
                  </a:lnTo>
                  <a:cubicBezTo>
                    <a:pt x="0" y="8"/>
                    <a:pt x="8" y="0"/>
                    <a:pt x="16" y="0"/>
                  </a:cubicBezTo>
                  <a:lnTo>
                    <a:pt x="115" y="0"/>
                  </a:lnTo>
                  <a:cubicBezTo>
                    <a:pt x="121" y="0"/>
                    <a:pt x="127" y="4"/>
                    <a:pt x="129" y="11"/>
                  </a:cubicBezTo>
                  <a:lnTo>
                    <a:pt x="193" y="171"/>
                  </a:lnTo>
                  <a:cubicBezTo>
                    <a:pt x="196" y="179"/>
                    <a:pt x="192" y="188"/>
                    <a:pt x="184" y="191"/>
                  </a:cubicBezTo>
                  <a:cubicBezTo>
                    <a:pt x="175" y="195"/>
                    <a:pt x="166" y="191"/>
                    <a:pt x="163" y="182"/>
                  </a:cubicBezTo>
                  <a:lnTo>
                    <a:pt x="104" y="32"/>
                  </a:lnTo>
                  <a:lnTo>
                    <a:pt x="32" y="32"/>
                  </a:lnTo>
                  <a:lnTo>
                    <a:pt x="32" y="272"/>
                  </a:lnTo>
                  <a:cubicBezTo>
                    <a:pt x="32" y="281"/>
                    <a:pt x="25" y="288"/>
                    <a:pt x="16" y="288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19" name="PA-任意多边形 110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956" y="2166"/>
              <a:ext cx="36" cy="37"/>
            </a:xfrm>
            <a:custGeom>
              <a:avLst/>
              <a:gdLst>
                <a:gd name="T0" fmla="*/ 48 w 96"/>
                <a:gd name="T1" fmla="*/ 96 h 96"/>
                <a:gd name="T2" fmla="*/ 0 w 96"/>
                <a:gd name="T3" fmla="*/ 48 h 96"/>
                <a:gd name="T4" fmla="*/ 48 w 96"/>
                <a:gd name="T5" fmla="*/ 0 h 96"/>
                <a:gd name="T6" fmla="*/ 96 w 96"/>
                <a:gd name="T7" fmla="*/ 48 h 96"/>
                <a:gd name="T8" fmla="*/ 48 w 96"/>
                <a:gd name="T9" fmla="*/ 96 h 96"/>
                <a:gd name="T10" fmla="*/ 48 w 96"/>
                <a:gd name="T11" fmla="*/ 32 h 96"/>
                <a:gd name="T12" fmla="*/ 32 w 96"/>
                <a:gd name="T13" fmla="*/ 48 h 96"/>
                <a:gd name="T14" fmla="*/ 48 w 96"/>
                <a:gd name="T15" fmla="*/ 64 h 96"/>
                <a:gd name="T16" fmla="*/ 64 w 96"/>
                <a:gd name="T17" fmla="*/ 48 h 96"/>
                <a:gd name="T18" fmla="*/ 48 w 96"/>
                <a:gd name="T19" fmla="*/ 3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22" y="96"/>
                    <a:pt x="0" y="75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8"/>
                  </a:cubicBezTo>
                  <a:cubicBezTo>
                    <a:pt x="96" y="75"/>
                    <a:pt x="75" y="96"/>
                    <a:pt x="48" y="96"/>
                  </a:cubicBezTo>
                  <a:close/>
                  <a:moveTo>
                    <a:pt x="48" y="32"/>
                  </a:moveTo>
                  <a:cubicBezTo>
                    <a:pt x="40" y="32"/>
                    <a:pt x="32" y="40"/>
                    <a:pt x="32" y="48"/>
                  </a:cubicBezTo>
                  <a:cubicBezTo>
                    <a:pt x="32" y="57"/>
                    <a:pt x="40" y="64"/>
                    <a:pt x="48" y="64"/>
                  </a:cubicBezTo>
                  <a:cubicBezTo>
                    <a:pt x="57" y="64"/>
                    <a:pt x="64" y="57"/>
                    <a:pt x="64" y="48"/>
                  </a:cubicBezTo>
                  <a:cubicBezTo>
                    <a:pt x="64" y="40"/>
                    <a:pt x="57" y="32"/>
                    <a:pt x="48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0" name="PA-任意多边形 111"/>
            <p:cNvSpPr/>
            <p:nvPr>
              <p:custDataLst>
                <p:tags r:id="rId15"/>
              </p:custDataLst>
            </p:nvPr>
          </p:nvSpPr>
          <p:spPr bwMode="auto">
            <a:xfrm>
              <a:off x="3644" y="2263"/>
              <a:ext cx="392" cy="25"/>
            </a:xfrm>
            <a:custGeom>
              <a:avLst/>
              <a:gdLst>
                <a:gd name="T0" fmla="*/ 948 w 1028"/>
                <a:gd name="T1" fmla="*/ 66 h 66"/>
                <a:gd name="T2" fmla="*/ 886 w 1028"/>
                <a:gd name="T3" fmla="*/ 42 h 66"/>
                <a:gd name="T4" fmla="*/ 824 w 1028"/>
                <a:gd name="T5" fmla="*/ 66 h 66"/>
                <a:gd name="T6" fmla="*/ 762 w 1028"/>
                <a:gd name="T7" fmla="*/ 42 h 66"/>
                <a:gd name="T8" fmla="*/ 700 w 1028"/>
                <a:gd name="T9" fmla="*/ 66 h 66"/>
                <a:gd name="T10" fmla="*/ 638 w 1028"/>
                <a:gd name="T11" fmla="*/ 42 h 66"/>
                <a:gd name="T12" fmla="*/ 576 w 1028"/>
                <a:gd name="T13" fmla="*/ 66 h 66"/>
                <a:gd name="T14" fmla="*/ 514 w 1028"/>
                <a:gd name="T15" fmla="*/ 42 h 66"/>
                <a:gd name="T16" fmla="*/ 452 w 1028"/>
                <a:gd name="T17" fmla="*/ 66 h 66"/>
                <a:gd name="T18" fmla="*/ 390 w 1028"/>
                <a:gd name="T19" fmla="*/ 42 h 66"/>
                <a:gd name="T20" fmla="*/ 328 w 1028"/>
                <a:gd name="T21" fmla="*/ 66 h 66"/>
                <a:gd name="T22" fmla="*/ 266 w 1028"/>
                <a:gd name="T23" fmla="*/ 42 h 66"/>
                <a:gd name="T24" fmla="*/ 204 w 1028"/>
                <a:gd name="T25" fmla="*/ 66 h 66"/>
                <a:gd name="T26" fmla="*/ 142 w 1028"/>
                <a:gd name="T27" fmla="*/ 42 h 66"/>
                <a:gd name="T28" fmla="*/ 80 w 1028"/>
                <a:gd name="T29" fmla="*/ 66 h 66"/>
                <a:gd name="T30" fmla="*/ 6 w 1028"/>
                <a:gd name="T31" fmla="*/ 28 h 66"/>
                <a:gd name="T32" fmla="*/ 8 w 1028"/>
                <a:gd name="T33" fmla="*/ 6 h 66"/>
                <a:gd name="T34" fmla="*/ 31 w 1028"/>
                <a:gd name="T35" fmla="*/ 8 h 66"/>
                <a:gd name="T36" fmla="*/ 80 w 1028"/>
                <a:gd name="T37" fmla="*/ 34 h 66"/>
                <a:gd name="T38" fmla="*/ 130 w 1028"/>
                <a:gd name="T39" fmla="*/ 8 h 66"/>
                <a:gd name="T40" fmla="*/ 155 w 1028"/>
                <a:gd name="T41" fmla="*/ 8 h 66"/>
                <a:gd name="T42" fmla="*/ 204 w 1028"/>
                <a:gd name="T43" fmla="*/ 34 h 66"/>
                <a:gd name="T44" fmla="*/ 254 w 1028"/>
                <a:gd name="T45" fmla="*/ 8 h 66"/>
                <a:gd name="T46" fmla="*/ 279 w 1028"/>
                <a:gd name="T47" fmla="*/ 8 h 66"/>
                <a:gd name="T48" fmla="*/ 328 w 1028"/>
                <a:gd name="T49" fmla="*/ 34 h 66"/>
                <a:gd name="T50" fmla="*/ 378 w 1028"/>
                <a:gd name="T51" fmla="*/ 8 h 66"/>
                <a:gd name="T52" fmla="*/ 403 w 1028"/>
                <a:gd name="T53" fmla="*/ 8 h 66"/>
                <a:gd name="T54" fmla="*/ 452 w 1028"/>
                <a:gd name="T55" fmla="*/ 34 h 66"/>
                <a:gd name="T56" fmla="*/ 502 w 1028"/>
                <a:gd name="T57" fmla="*/ 8 h 66"/>
                <a:gd name="T58" fmla="*/ 527 w 1028"/>
                <a:gd name="T59" fmla="*/ 8 h 66"/>
                <a:gd name="T60" fmla="*/ 576 w 1028"/>
                <a:gd name="T61" fmla="*/ 34 h 66"/>
                <a:gd name="T62" fmla="*/ 626 w 1028"/>
                <a:gd name="T63" fmla="*/ 8 h 66"/>
                <a:gd name="T64" fmla="*/ 651 w 1028"/>
                <a:gd name="T65" fmla="*/ 8 h 66"/>
                <a:gd name="T66" fmla="*/ 700 w 1028"/>
                <a:gd name="T67" fmla="*/ 34 h 66"/>
                <a:gd name="T68" fmla="*/ 750 w 1028"/>
                <a:gd name="T69" fmla="*/ 8 h 66"/>
                <a:gd name="T70" fmla="*/ 775 w 1028"/>
                <a:gd name="T71" fmla="*/ 8 h 66"/>
                <a:gd name="T72" fmla="*/ 824 w 1028"/>
                <a:gd name="T73" fmla="*/ 34 h 66"/>
                <a:gd name="T74" fmla="*/ 874 w 1028"/>
                <a:gd name="T75" fmla="*/ 8 h 66"/>
                <a:gd name="T76" fmla="*/ 899 w 1028"/>
                <a:gd name="T77" fmla="*/ 8 h 66"/>
                <a:gd name="T78" fmla="*/ 948 w 1028"/>
                <a:gd name="T79" fmla="*/ 34 h 66"/>
                <a:gd name="T80" fmla="*/ 998 w 1028"/>
                <a:gd name="T81" fmla="*/ 8 h 66"/>
                <a:gd name="T82" fmla="*/ 1020 w 1028"/>
                <a:gd name="T83" fmla="*/ 6 h 66"/>
                <a:gd name="T84" fmla="*/ 1023 w 1028"/>
                <a:gd name="T85" fmla="*/ 28 h 66"/>
                <a:gd name="T86" fmla="*/ 948 w 1028"/>
                <a:gd name="T8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28" h="66">
                  <a:moveTo>
                    <a:pt x="948" y="66"/>
                  </a:moveTo>
                  <a:cubicBezTo>
                    <a:pt x="926" y="66"/>
                    <a:pt x="904" y="58"/>
                    <a:pt x="886" y="42"/>
                  </a:cubicBezTo>
                  <a:cubicBezTo>
                    <a:pt x="869" y="58"/>
                    <a:pt x="847" y="66"/>
                    <a:pt x="824" y="66"/>
                  </a:cubicBezTo>
                  <a:cubicBezTo>
                    <a:pt x="802" y="66"/>
                    <a:pt x="780" y="58"/>
                    <a:pt x="762" y="42"/>
                  </a:cubicBezTo>
                  <a:cubicBezTo>
                    <a:pt x="745" y="58"/>
                    <a:pt x="723" y="66"/>
                    <a:pt x="700" y="66"/>
                  </a:cubicBezTo>
                  <a:cubicBezTo>
                    <a:pt x="678" y="66"/>
                    <a:pt x="656" y="58"/>
                    <a:pt x="638" y="42"/>
                  </a:cubicBezTo>
                  <a:cubicBezTo>
                    <a:pt x="621" y="58"/>
                    <a:pt x="599" y="66"/>
                    <a:pt x="576" y="66"/>
                  </a:cubicBezTo>
                  <a:cubicBezTo>
                    <a:pt x="554" y="66"/>
                    <a:pt x="532" y="58"/>
                    <a:pt x="514" y="42"/>
                  </a:cubicBezTo>
                  <a:cubicBezTo>
                    <a:pt x="497" y="58"/>
                    <a:pt x="475" y="66"/>
                    <a:pt x="452" y="66"/>
                  </a:cubicBezTo>
                  <a:cubicBezTo>
                    <a:pt x="430" y="66"/>
                    <a:pt x="408" y="58"/>
                    <a:pt x="390" y="42"/>
                  </a:cubicBezTo>
                  <a:cubicBezTo>
                    <a:pt x="373" y="58"/>
                    <a:pt x="351" y="66"/>
                    <a:pt x="328" y="66"/>
                  </a:cubicBezTo>
                  <a:cubicBezTo>
                    <a:pt x="306" y="66"/>
                    <a:pt x="284" y="58"/>
                    <a:pt x="266" y="42"/>
                  </a:cubicBezTo>
                  <a:cubicBezTo>
                    <a:pt x="249" y="58"/>
                    <a:pt x="227" y="66"/>
                    <a:pt x="204" y="66"/>
                  </a:cubicBezTo>
                  <a:cubicBezTo>
                    <a:pt x="182" y="66"/>
                    <a:pt x="160" y="58"/>
                    <a:pt x="142" y="42"/>
                  </a:cubicBezTo>
                  <a:cubicBezTo>
                    <a:pt x="125" y="58"/>
                    <a:pt x="103" y="66"/>
                    <a:pt x="80" y="66"/>
                  </a:cubicBezTo>
                  <a:cubicBezTo>
                    <a:pt x="52" y="66"/>
                    <a:pt x="26" y="53"/>
                    <a:pt x="6" y="28"/>
                  </a:cubicBezTo>
                  <a:cubicBezTo>
                    <a:pt x="0" y="22"/>
                    <a:pt x="2" y="12"/>
                    <a:pt x="8" y="6"/>
                  </a:cubicBezTo>
                  <a:cubicBezTo>
                    <a:pt x="15" y="0"/>
                    <a:pt x="25" y="2"/>
                    <a:pt x="31" y="8"/>
                  </a:cubicBezTo>
                  <a:cubicBezTo>
                    <a:pt x="44" y="25"/>
                    <a:pt x="62" y="34"/>
                    <a:pt x="80" y="34"/>
                  </a:cubicBezTo>
                  <a:cubicBezTo>
                    <a:pt x="99" y="34"/>
                    <a:pt x="117" y="25"/>
                    <a:pt x="130" y="8"/>
                  </a:cubicBezTo>
                  <a:cubicBezTo>
                    <a:pt x="136" y="1"/>
                    <a:pt x="149" y="1"/>
                    <a:pt x="155" y="8"/>
                  </a:cubicBezTo>
                  <a:cubicBezTo>
                    <a:pt x="168" y="25"/>
                    <a:pt x="186" y="34"/>
                    <a:pt x="204" y="34"/>
                  </a:cubicBezTo>
                  <a:cubicBezTo>
                    <a:pt x="223" y="34"/>
                    <a:pt x="241" y="25"/>
                    <a:pt x="254" y="8"/>
                  </a:cubicBezTo>
                  <a:cubicBezTo>
                    <a:pt x="260" y="1"/>
                    <a:pt x="273" y="1"/>
                    <a:pt x="279" y="8"/>
                  </a:cubicBezTo>
                  <a:cubicBezTo>
                    <a:pt x="292" y="25"/>
                    <a:pt x="310" y="34"/>
                    <a:pt x="328" y="34"/>
                  </a:cubicBezTo>
                  <a:cubicBezTo>
                    <a:pt x="347" y="34"/>
                    <a:pt x="365" y="25"/>
                    <a:pt x="378" y="8"/>
                  </a:cubicBezTo>
                  <a:cubicBezTo>
                    <a:pt x="384" y="1"/>
                    <a:pt x="397" y="1"/>
                    <a:pt x="403" y="8"/>
                  </a:cubicBezTo>
                  <a:cubicBezTo>
                    <a:pt x="416" y="25"/>
                    <a:pt x="434" y="34"/>
                    <a:pt x="452" y="34"/>
                  </a:cubicBezTo>
                  <a:cubicBezTo>
                    <a:pt x="471" y="34"/>
                    <a:pt x="489" y="25"/>
                    <a:pt x="502" y="8"/>
                  </a:cubicBezTo>
                  <a:cubicBezTo>
                    <a:pt x="508" y="1"/>
                    <a:pt x="521" y="1"/>
                    <a:pt x="527" y="8"/>
                  </a:cubicBezTo>
                  <a:cubicBezTo>
                    <a:pt x="540" y="25"/>
                    <a:pt x="558" y="34"/>
                    <a:pt x="576" y="34"/>
                  </a:cubicBezTo>
                  <a:cubicBezTo>
                    <a:pt x="595" y="34"/>
                    <a:pt x="613" y="25"/>
                    <a:pt x="626" y="8"/>
                  </a:cubicBezTo>
                  <a:cubicBezTo>
                    <a:pt x="632" y="1"/>
                    <a:pt x="645" y="1"/>
                    <a:pt x="651" y="8"/>
                  </a:cubicBezTo>
                  <a:cubicBezTo>
                    <a:pt x="664" y="25"/>
                    <a:pt x="682" y="34"/>
                    <a:pt x="700" y="34"/>
                  </a:cubicBezTo>
                  <a:cubicBezTo>
                    <a:pt x="719" y="34"/>
                    <a:pt x="737" y="25"/>
                    <a:pt x="750" y="8"/>
                  </a:cubicBezTo>
                  <a:cubicBezTo>
                    <a:pt x="756" y="1"/>
                    <a:pt x="769" y="1"/>
                    <a:pt x="775" y="8"/>
                  </a:cubicBezTo>
                  <a:cubicBezTo>
                    <a:pt x="788" y="25"/>
                    <a:pt x="806" y="34"/>
                    <a:pt x="824" y="34"/>
                  </a:cubicBezTo>
                  <a:cubicBezTo>
                    <a:pt x="843" y="34"/>
                    <a:pt x="861" y="25"/>
                    <a:pt x="874" y="8"/>
                  </a:cubicBezTo>
                  <a:cubicBezTo>
                    <a:pt x="880" y="1"/>
                    <a:pt x="893" y="1"/>
                    <a:pt x="899" y="8"/>
                  </a:cubicBezTo>
                  <a:cubicBezTo>
                    <a:pt x="912" y="25"/>
                    <a:pt x="930" y="34"/>
                    <a:pt x="948" y="34"/>
                  </a:cubicBezTo>
                  <a:cubicBezTo>
                    <a:pt x="967" y="34"/>
                    <a:pt x="985" y="25"/>
                    <a:pt x="998" y="8"/>
                  </a:cubicBezTo>
                  <a:cubicBezTo>
                    <a:pt x="1004" y="2"/>
                    <a:pt x="1014" y="0"/>
                    <a:pt x="1020" y="6"/>
                  </a:cubicBezTo>
                  <a:cubicBezTo>
                    <a:pt x="1027" y="12"/>
                    <a:pt x="1028" y="22"/>
                    <a:pt x="1023" y="28"/>
                  </a:cubicBezTo>
                  <a:cubicBezTo>
                    <a:pt x="1003" y="53"/>
                    <a:pt x="977" y="66"/>
                    <a:pt x="948" y="66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1" name="PA-任意多边形 112"/>
            <p:cNvSpPr/>
            <p:nvPr>
              <p:custDataLst>
                <p:tags r:id="rId16"/>
              </p:custDataLst>
            </p:nvPr>
          </p:nvSpPr>
          <p:spPr bwMode="auto">
            <a:xfrm>
              <a:off x="3644" y="2300"/>
              <a:ext cx="392" cy="25"/>
            </a:xfrm>
            <a:custGeom>
              <a:avLst/>
              <a:gdLst>
                <a:gd name="T0" fmla="*/ 948 w 1028"/>
                <a:gd name="T1" fmla="*/ 66 h 66"/>
                <a:gd name="T2" fmla="*/ 886 w 1028"/>
                <a:gd name="T3" fmla="*/ 42 h 66"/>
                <a:gd name="T4" fmla="*/ 824 w 1028"/>
                <a:gd name="T5" fmla="*/ 66 h 66"/>
                <a:gd name="T6" fmla="*/ 762 w 1028"/>
                <a:gd name="T7" fmla="*/ 42 h 66"/>
                <a:gd name="T8" fmla="*/ 700 w 1028"/>
                <a:gd name="T9" fmla="*/ 66 h 66"/>
                <a:gd name="T10" fmla="*/ 638 w 1028"/>
                <a:gd name="T11" fmla="*/ 42 h 66"/>
                <a:gd name="T12" fmla="*/ 576 w 1028"/>
                <a:gd name="T13" fmla="*/ 66 h 66"/>
                <a:gd name="T14" fmla="*/ 514 w 1028"/>
                <a:gd name="T15" fmla="*/ 42 h 66"/>
                <a:gd name="T16" fmla="*/ 452 w 1028"/>
                <a:gd name="T17" fmla="*/ 66 h 66"/>
                <a:gd name="T18" fmla="*/ 390 w 1028"/>
                <a:gd name="T19" fmla="*/ 42 h 66"/>
                <a:gd name="T20" fmla="*/ 328 w 1028"/>
                <a:gd name="T21" fmla="*/ 66 h 66"/>
                <a:gd name="T22" fmla="*/ 266 w 1028"/>
                <a:gd name="T23" fmla="*/ 42 h 66"/>
                <a:gd name="T24" fmla="*/ 204 w 1028"/>
                <a:gd name="T25" fmla="*/ 66 h 66"/>
                <a:gd name="T26" fmla="*/ 142 w 1028"/>
                <a:gd name="T27" fmla="*/ 42 h 66"/>
                <a:gd name="T28" fmla="*/ 80 w 1028"/>
                <a:gd name="T29" fmla="*/ 66 h 66"/>
                <a:gd name="T30" fmla="*/ 6 w 1028"/>
                <a:gd name="T31" fmla="*/ 28 h 66"/>
                <a:gd name="T32" fmla="*/ 8 w 1028"/>
                <a:gd name="T33" fmla="*/ 6 h 66"/>
                <a:gd name="T34" fmla="*/ 31 w 1028"/>
                <a:gd name="T35" fmla="*/ 8 h 66"/>
                <a:gd name="T36" fmla="*/ 80 w 1028"/>
                <a:gd name="T37" fmla="*/ 34 h 66"/>
                <a:gd name="T38" fmla="*/ 130 w 1028"/>
                <a:gd name="T39" fmla="*/ 8 h 66"/>
                <a:gd name="T40" fmla="*/ 155 w 1028"/>
                <a:gd name="T41" fmla="*/ 8 h 66"/>
                <a:gd name="T42" fmla="*/ 204 w 1028"/>
                <a:gd name="T43" fmla="*/ 34 h 66"/>
                <a:gd name="T44" fmla="*/ 254 w 1028"/>
                <a:gd name="T45" fmla="*/ 8 h 66"/>
                <a:gd name="T46" fmla="*/ 279 w 1028"/>
                <a:gd name="T47" fmla="*/ 8 h 66"/>
                <a:gd name="T48" fmla="*/ 328 w 1028"/>
                <a:gd name="T49" fmla="*/ 34 h 66"/>
                <a:gd name="T50" fmla="*/ 378 w 1028"/>
                <a:gd name="T51" fmla="*/ 8 h 66"/>
                <a:gd name="T52" fmla="*/ 403 w 1028"/>
                <a:gd name="T53" fmla="*/ 8 h 66"/>
                <a:gd name="T54" fmla="*/ 452 w 1028"/>
                <a:gd name="T55" fmla="*/ 34 h 66"/>
                <a:gd name="T56" fmla="*/ 502 w 1028"/>
                <a:gd name="T57" fmla="*/ 8 h 66"/>
                <a:gd name="T58" fmla="*/ 527 w 1028"/>
                <a:gd name="T59" fmla="*/ 8 h 66"/>
                <a:gd name="T60" fmla="*/ 576 w 1028"/>
                <a:gd name="T61" fmla="*/ 34 h 66"/>
                <a:gd name="T62" fmla="*/ 626 w 1028"/>
                <a:gd name="T63" fmla="*/ 8 h 66"/>
                <a:gd name="T64" fmla="*/ 651 w 1028"/>
                <a:gd name="T65" fmla="*/ 8 h 66"/>
                <a:gd name="T66" fmla="*/ 700 w 1028"/>
                <a:gd name="T67" fmla="*/ 34 h 66"/>
                <a:gd name="T68" fmla="*/ 750 w 1028"/>
                <a:gd name="T69" fmla="*/ 8 h 66"/>
                <a:gd name="T70" fmla="*/ 775 w 1028"/>
                <a:gd name="T71" fmla="*/ 8 h 66"/>
                <a:gd name="T72" fmla="*/ 824 w 1028"/>
                <a:gd name="T73" fmla="*/ 34 h 66"/>
                <a:gd name="T74" fmla="*/ 874 w 1028"/>
                <a:gd name="T75" fmla="*/ 8 h 66"/>
                <a:gd name="T76" fmla="*/ 899 w 1028"/>
                <a:gd name="T77" fmla="*/ 8 h 66"/>
                <a:gd name="T78" fmla="*/ 948 w 1028"/>
                <a:gd name="T79" fmla="*/ 34 h 66"/>
                <a:gd name="T80" fmla="*/ 998 w 1028"/>
                <a:gd name="T81" fmla="*/ 8 h 66"/>
                <a:gd name="T82" fmla="*/ 1020 w 1028"/>
                <a:gd name="T83" fmla="*/ 6 h 66"/>
                <a:gd name="T84" fmla="*/ 1023 w 1028"/>
                <a:gd name="T85" fmla="*/ 28 h 66"/>
                <a:gd name="T86" fmla="*/ 948 w 1028"/>
                <a:gd name="T8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28" h="66">
                  <a:moveTo>
                    <a:pt x="948" y="66"/>
                  </a:moveTo>
                  <a:cubicBezTo>
                    <a:pt x="926" y="66"/>
                    <a:pt x="904" y="58"/>
                    <a:pt x="886" y="42"/>
                  </a:cubicBezTo>
                  <a:cubicBezTo>
                    <a:pt x="869" y="58"/>
                    <a:pt x="847" y="66"/>
                    <a:pt x="824" y="66"/>
                  </a:cubicBezTo>
                  <a:cubicBezTo>
                    <a:pt x="802" y="66"/>
                    <a:pt x="780" y="58"/>
                    <a:pt x="762" y="42"/>
                  </a:cubicBezTo>
                  <a:cubicBezTo>
                    <a:pt x="745" y="58"/>
                    <a:pt x="723" y="66"/>
                    <a:pt x="700" y="66"/>
                  </a:cubicBezTo>
                  <a:cubicBezTo>
                    <a:pt x="678" y="66"/>
                    <a:pt x="656" y="58"/>
                    <a:pt x="638" y="42"/>
                  </a:cubicBezTo>
                  <a:cubicBezTo>
                    <a:pt x="621" y="58"/>
                    <a:pt x="599" y="66"/>
                    <a:pt x="576" y="66"/>
                  </a:cubicBezTo>
                  <a:cubicBezTo>
                    <a:pt x="554" y="66"/>
                    <a:pt x="532" y="58"/>
                    <a:pt x="514" y="42"/>
                  </a:cubicBezTo>
                  <a:cubicBezTo>
                    <a:pt x="497" y="58"/>
                    <a:pt x="475" y="66"/>
                    <a:pt x="452" y="66"/>
                  </a:cubicBezTo>
                  <a:cubicBezTo>
                    <a:pt x="430" y="66"/>
                    <a:pt x="408" y="58"/>
                    <a:pt x="390" y="42"/>
                  </a:cubicBezTo>
                  <a:cubicBezTo>
                    <a:pt x="373" y="58"/>
                    <a:pt x="351" y="66"/>
                    <a:pt x="328" y="66"/>
                  </a:cubicBezTo>
                  <a:cubicBezTo>
                    <a:pt x="306" y="66"/>
                    <a:pt x="284" y="58"/>
                    <a:pt x="266" y="42"/>
                  </a:cubicBezTo>
                  <a:cubicBezTo>
                    <a:pt x="249" y="58"/>
                    <a:pt x="227" y="66"/>
                    <a:pt x="204" y="66"/>
                  </a:cubicBezTo>
                  <a:cubicBezTo>
                    <a:pt x="182" y="66"/>
                    <a:pt x="160" y="58"/>
                    <a:pt x="142" y="42"/>
                  </a:cubicBezTo>
                  <a:cubicBezTo>
                    <a:pt x="125" y="58"/>
                    <a:pt x="103" y="66"/>
                    <a:pt x="80" y="66"/>
                  </a:cubicBezTo>
                  <a:cubicBezTo>
                    <a:pt x="52" y="66"/>
                    <a:pt x="26" y="53"/>
                    <a:pt x="6" y="28"/>
                  </a:cubicBezTo>
                  <a:cubicBezTo>
                    <a:pt x="0" y="22"/>
                    <a:pt x="2" y="12"/>
                    <a:pt x="8" y="6"/>
                  </a:cubicBezTo>
                  <a:cubicBezTo>
                    <a:pt x="15" y="0"/>
                    <a:pt x="25" y="2"/>
                    <a:pt x="31" y="8"/>
                  </a:cubicBezTo>
                  <a:cubicBezTo>
                    <a:pt x="44" y="25"/>
                    <a:pt x="62" y="34"/>
                    <a:pt x="80" y="34"/>
                  </a:cubicBezTo>
                  <a:cubicBezTo>
                    <a:pt x="99" y="34"/>
                    <a:pt x="117" y="25"/>
                    <a:pt x="130" y="8"/>
                  </a:cubicBezTo>
                  <a:cubicBezTo>
                    <a:pt x="136" y="1"/>
                    <a:pt x="149" y="1"/>
                    <a:pt x="155" y="8"/>
                  </a:cubicBezTo>
                  <a:cubicBezTo>
                    <a:pt x="168" y="25"/>
                    <a:pt x="186" y="34"/>
                    <a:pt x="204" y="34"/>
                  </a:cubicBezTo>
                  <a:cubicBezTo>
                    <a:pt x="223" y="34"/>
                    <a:pt x="241" y="25"/>
                    <a:pt x="254" y="8"/>
                  </a:cubicBezTo>
                  <a:cubicBezTo>
                    <a:pt x="260" y="1"/>
                    <a:pt x="273" y="1"/>
                    <a:pt x="279" y="8"/>
                  </a:cubicBezTo>
                  <a:cubicBezTo>
                    <a:pt x="292" y="25"/>
                    <a:pt x="310" y="34"/>
                    <a:pt x="328" y="34"/>
                  </a:cubicBezTo>
                  <a:cubicBezTo>
                    <a:pt x="347" y="34"/>
                    <a:pt x="365" y="25"/>
                    <a:pt x="378" y="8"/>
                  </a:cubicBezTo>
                  <a:cubicBezTo>
                    <a:pt x="384" y="1"/>
                    <a:pt x="397" y="1"/>
                    <a:pt x="403" y="8"/>
                  </a:cubicBezTo>
                  <a:cubicBezTo>
                    <a:pt x="416" y="25"/>
                    <a:pt x="434" y="34"/>
                    <a:pt x="452" y="34"/>
                  </a:cubicBezTo>
                  <a:cubicBezTo>
                    <a:pt x="471" y="34"/>
                    <a:pt x="489" y="25"/>
                    <a:pt x="502" y="8"/>
                  </a:cubicBezTo>
                  <a:cubicBezTo>
                    <a:pt x="508" y="1"/>
                    <a:pt x="521" y="1"/>
                    <a:pt x="527" y="8"/>
                  </a:cubicBezTo>
                  <a:cubicBezTo>
                    <a:pt x="540" y="25"/>
                    <a:pt x="558" y="34"/>
                    <a:pt x="576" y="34"/>
                  </a:cubicBezTo>
                  <a:cubicBezTo>
                    <a:pt x="595" y="34"/>
                    <a:pt x="613" y="25"/>
                    <a:pt x="626" y="8"/>
                  </a:cubicBezTo>
                  <a:cubicBezTo>
                    <a:pt x="632" y="1"/>
                    <a:pt x="645" y="1"/>
                    <a:pt x="651" y="8"/>
                  </a:cubicBezTo>
                  <a:cubicBezTo>
                    <a:pt x="664" y="25"/>
                    <a:pt x="682" y="34"/>
                    <a:pt x="700" y="34"/>
                  </a:cubicBezTo>
                  <a:cubicBezTo>
                    <a:pt x="719" y="34"/>
                    <a:pt x="737" y="25"/>
                    <a:pt x="750" y="8"/>
                  </a:cubicBezTo>
                  <a:cubicBezTo>
                    <a:pt x="756" y="1"/>
                    <a:pt x="769" y="1"/>
                    <a:pt x="775" y="8"/>
                  </a:cubicBezTo>
                  <a:cubicBezTo>
                    <a:pt x="788" y="25"/>
                    <a:pt x="806" y="34"/>
                    <a:pt x="824" y="34"/>
                  </a:cubicBezTo>
                  <a:cubicBezTo>
                    <a:pt x="843" y="34"/>
                    <a:pt x="861" y="25"/>
                    <a:pt x="874" y="8"/>
                  </a:cubicBezTo>
                  <a:cubicBezTo>
                    <a:pt x="880" y="1"/>
                    <a:pt x="893" y="1"/>
                    <a:pt x="899" y="8"/>
                  </a:cubicBezTo>
                  <a:cubicBezTo>
                    <a:pt x="912" y="25"/>
                    <a:pt x="930" y="34"/>
                    <a:pt x="948" y="34"/>
                  </a:cubicBezTo>
                  <a:cubicBezTo>
                    <a:pt x="967" y="34"/>
                    <a:pt x="985" y="25"/>
                    <a:pt x="998" y="8"/>
                  </a:cubicBezTo>
                  <a:cubicBezTo>
                    <a:pt x="1004" y="2"/>
                    <a:pt x="1014" y="0"/>
                    <a:pt x="1020" y="6"/>
                  </a:cubicBezTo>
                  <a:cubicBezTo>
                    <a:pt x="1027" y="12"/>
                    <a:pt x="1028" y="22"/>
                    <a:pt x="1023" y="28"/>
                  </a:cubicBezTo>
                  <a:cubicBezTo>
                    <a:pt x="1003" y="53"/>
                    <a:pt x="977" y="66"/>
                    <a:pt x="948" y="66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2" name="PA-任意多边形 113"/>
            <p:cNvSpPr/>
            <p:nvPr>
              <p:custDataLst>
                <p:tags r:id="rId17"/>
              </p:custDataLst>
            </p:nvPr>
          </p:nvSpPr>
          <p:spPr bwMode="auto">
            <a:xfrm>
              <a:off x="3682" y="2190"/>
              <a:ext cx="12" cy="13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3" name="PA-任意多边形 114"/>
            <p:cNvSpPr/>
            <p:nvPr>
              <p:custDataLst>
                <p:tags r:id="rId18"/>
              </p:custDataLst>
            </p:nvPr>
          </p:nvSpPr>
          <p:spPr bwMode="auto">
            <a:xfrm>
              <a:off x="3706" y="2190"/>
              <a:ext cx="12" cy="13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4" name="PA-任意多边形 115"/>
            <p:cNvSpPr/>
            <p:nvPr>
              <p:custDataLst>
                <p:tags r:id="rId19"/>
              </p:custDataLst>
            </p:nvPr>
          </p:nvSpPr>
          <p:spPr bwMode="auto">
            <a:xfrm>
              <a:off x="3730" y="2190"/>
              <a:ext cx="13" cy="13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5" name="PA-任意多边形 116"/>
            <p:cNvSpPr/>
            <p:nvPr>
              <p:custDataLst>
                <p:tags r:id="rId20"/>
              </p:custDataLst>
            </p:nvPr>
          </p:nvSpPr>
          <p:spPr bwMode="auto">
            <a:xfrm>
              <a:off x="3755" y="2190"/>
              <a:ext cx="12" cy="13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6" name="PA-任意多边形 117"/>
            <p:cNvSpPr/>
            <p:nvPr>
              <p:custDataLst>
                <p:tags r:id="rId21"/>
              </p:custDataLst>
            </p:nvPr>
          </p:nvSpPr>
          <p:spPr bwMode="auto">
            <a:xfrm>
              <a:off x="3779" y="2190"/>
              <a:ext cx="12" cy="13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7" name="PA-任意多边形 118"/>
            <p:cNvSpPr/>
            <p:nvPr>
              <p:custDataLst>
                <p:tags r:id="rId22"/>
              </p:custDataLst>
            </p:nvPr>
          </p:nvSpPr>
          <p:spPr bwMode="auto">
            <a:xfrm>
              <a:off x="3803" y="2190"/>
              <a:ext cx="13" cy="13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8" name="PA-任意多边形 119"/>
            <p:cNvSpPr/>
            <p:nvPr>
              <p:custDataLst>
                <p:tags r:id="rId23"/>
              </p:custDataLst>
            </p:nvPr>
          </p:nvSpPr>
          <p:spPr bwMode="auto">
            <a:xfrm>
              <a:off x="3706" y="2215"/>
              <a:ext cx="12" cy="12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29" name="PA-任意多边形 120"/>
            <p:cNvSpPr/>
            <p:nvPr>
              <p:custDataLst>
                <p:tags r:id="rId24"/>
              </p:custDataLst>
            </p:nvPr>
          </p:nvSpPr>
          <p:spPr bwMode="auto">
            <a:xfrm>
              <a:off x="3730" y="2215"/>
              <a:ext cx="13" cy="12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30" name="PA-任意多边形 121"/>
            <p:cNvSpPr/>
            <p:nvPr>
              <p:custDataLst>
                <p:tags r:id="rId25"/>
              </p:custDataLst>
            </p:nvPr>
          </p:nvSpPr>
          <p:spPr bwMode="auto">
            <a:xfrm>
              <a:off x="3755" y="2215"/>
              <a:ext cx="12" cy="12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31" name="PA-任意多边形 122"/>
            <p:cNvSpPr/>
            <p:nvPr>
              <p:custDataLst>
                <p:tags r:id="rId26"/>
              </p:custDataLst>
            </p:nvPr>
          </p:nvSpPr>
          <p:spPr bwMode="auto">
            <a:xfrm>
              <a:off x="3779" y="2215"/>
              <a:ext cx="12" cy="12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32" name="PA-任意多边形 123"/>
            <p:cNvSpPr/>
            <p:nvPr>
              <p:custDataLst>
                <p:tags r:id="rId27"/>
              </p:custDataLst>
            </p:nvPr>
          </p:nvSpPr>
          <p:spPr bwMode="auto">
            <a:xfrm>
              <a:off x="3803" y="2215"/>
              <a:ext cx="13" cy="12"/>
            </a:xfrm>
            <a:custGeom>
              <a:avLst/>
              <a:gdLst>
                <a:gd name="T0" fmla="*/ 16 w 32"/>
                <a:gd name="T1" fmla="*/ 33 h 33"/>
                <a:gd name="T2" fmla="*/ 5 w 32"/>
                <a:gd name="T3" fmla="*/ 29 h 33"/>
                <a:gd name="T4" fmla="*/ 0 w 32"/>
                <a:gd name="T5" fmla="*/ 17 h 33"/>
                <a:gd name="T6" fmla="*/ 5 w 32"/>
                <a:gd name="T7" fmla="*/ 6 h 33"/>
                <a:gd name="T8" fmla="*/ 28 w 32"/>
                <a:gd name="T9" fmla="*/ 6 h 33"/>
                <a:gd name="T10" fmla="*/ 32 w 32"/>
                <a:gd name="T11" fmla="*/ 17 h 33"/>
                <a:gd name="T12" fmla="*/ 28 w 32"/>
                <a:gd name="T13" fmla="*/ 29 h 33"/>
                <a:gd name="T14" fmla="*/ 16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12" y="33"/>
                    <a:pt x="8" y="32"/>
                    <a:pt x="5" y="29"/>
                  </a:cubicBezTo>
                  <a:cubicBezTo>
                    <a:pt x="2" y="26"/>
                    <a:pt x="0" y="22"/>
                    <a:pt x="0" y="17"/>
                  </a:cubicBezTo>
                  <a:cubicBezTo>
                    <a:pt x="0" y="13"/>
                    <a:pt x="2" y="9"/>
                    <a:pt x="5" y="6"/>
                  </a:cubicBezTo>
                  <a:cubicBezTo>
                    <a:pt x="11" y="0"/>
                    <a:pt x="22" y="0"/>
                    <a:pt x="28" y="6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22"/>
                    <a:pt x="31" y="26"/>
                    <a:pt x="28" y="29"/>
                  </a:cubicBezTo>
                  <a:cubicBezTo>
                    <a:pt x="25" y="32"/>
                    <a:pt x="21" y="33"/>
                    <a:pt x="16" y="33"/>
                  </a:cubicBezTo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33" name="PA-任意多边形 124"/>
            <p:cNvSpPr/>
            <p:nvPr>
              <p:custDataLst>
                <p:tags r:id="rId28"/>
              </p:custDataLst>
            </p:nvPr>
          </p:nvSpPr>
          <p:spPr bwMode="auto">
            <a:xfrm>
              <a:off x="3761" y="2020"/>
              <a:ext cx="36" cy="12"/>
            </a:xfrm>
            <a:custGeom>
              <a:avLst/>
              <a:gdLst>
                <a:gd name="T0" fmla="*/ 80 w 96"/>
                <a:gd name="T1" fmla="*/ 32 h 32"/>
                <a:gd name="T2" fmla="*/ 16 w 96"/>
                <a:gd name="T3" fmla="*/ 32 h 32"/>
                <a:gd name="T4" fmla="*/ 0 w 96"/>
                <a:gd name="T5" fmla="*/ 16 h 32"/>
                <a:gd name="T6" fmla="*/ 16 w 96"/>
                <a:gd name="T7" fmla="*/ 0 h 32"/>
                <a:gd name="T8" fmla="*/ 80 w 96"/>
                <a:gd name="T9" fmla="*/ 0 h 32"/>
                <a:gd name="T10" fmla="*/ 96 w 96"/>
                <a:gd name="T11" fmla="*/ 16 h 32"/>
                <a:gd name="T12" fmla="*/ 80 w 9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2">
                  <a:moveTo>
                    <a:pt x="80" y="32"/>
                  </a:move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lnTo>
                    <a:pt x="80" y="0"/>
                  </a:lnTo>
                  <a:cubicBezTo>
                    <a:pt x="89" y="0"/>
                    <a:pt x="96" y="8"/>
                    <a:pt x="96" y="16"/>
                  </a:cubicBezTo>
                  <a:cubicBezTo>
                    <a:pt x="96" y="25"/>
                    <a:pt x="89" y="32"/>
                    <a:pt x="80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134" name="PA-任意多边形 125"/>
            <p:cNvSpPr/>
            <p:nvPr>
              <p:custDataLst>
                <p:tags r:id="rId29"/>
              </p:custDataLst>
            </p:nvPr>
          </p:nvSpPr>
          <p:spPr bwMode="auto">
            <a:xfrm>
              <a:off x="3761" y="2044"/>
              <a:ext cx="36" cy="12"/>
            </a:xfrm>
            <a:custGeom>
              <a:avLst/>
              <a:gdLst>
                <a:gd name="T0" fmla="*/ 80 w 96"/>
                <a:gd name="T1" fmla="*/ 32 h 32"/>
                <a:gd name="T2" fmla="*/ 16 w 96"/>
                <a:gd name="T3" fmla="*/ 32 h 32"/>
                <a:gd name="T4" fmla="*/ 0 w 96"/>
                <a:gd name="T5" fmla="*/ 16 h 32"/>
                <a:gd name="T6" fmla="*/ 16 w 96"/>
                <a:gd name="T7" fmla="*/ 0 h 32"/>
                <a:gd name="T8" fmla="*/ 80 w 96"/>
                <a:gd name="T9" fmla="*/ 0 h 32"/>
                <a:gd name="T10" fmla="*/ 96 w 96"/>
                <a:gd name="T11" fmla="*/ 16 h 32"/>
                <a:gd name="T12" fmla="*/ 80 w 9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2">
                  <a:moveTo>
                    <a:pt x="80" y="32"/>
                  </a:move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lnTo>
                    <a:pt x="80" y="0"/>
                  </a:lnTo>
                  <a:cubicBezTo>
                    <a:pt x="89" y="0"/>
                    <a:pt x="96" y="8"/>
                    <a:pt x="96" y="16"/>
                  </a:cubicBezTo>
                  <a:cubicBezTo>
                    <a:pt x="96" y="25"/>
                    <a:pt x="89" y="32"/>
                    <a:pt x="80" y="32"/>
                  </a:cubicBezTo>
                  <a:close/>
                </a:path>
              </a:pathLst>
            </a:custGeom>
            <a:solidFill>
              <a:srgbClr val="1D1B4C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3307" y="2027555"/>
            <a:ext cx="8641012" cy="3814445"/>
            <a:chOff x="907" y="1508"/>
            <a:chExt cx="13810" cy="7253"/>
          </a:xfrm>
        </p:grpSpPr>
        <p:cxnSp>
          <p:nvCxnSpPr>
            <p:cNvPr id="19" name="直接连接符 18"/>
            <p:cNvCxnSpPr/>
            <p:nvPr/>
          </p:nvCxnSpPr>
          <p:spPr>
            <a:xfrm flipV="1">
              <a:off x="907" y="1508"/>
              <a:ext cx="13256" cy="77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/>
          </p:nvGrpSpPr>
          <p:grpSpPr>
            <a:xfrm>
              <a:off x="2752" y="1624"/>
              <a:ext cx="11965" cy="7137"/>
              <a:chOff x="2752" y="1624"/>
              <a:chExt cx="11965" cy="7137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12871" y="1624"/>
                <a:ext cx="1846" cy="7137"/>
                <a:chOff x="11788" y="1688"/>
                <a:chExt cx="1846" cy="7137"/>
              </a:xfrm>
            </p:grpSpPr>
            <p:cxnSp>
              <p:nvCxnSpPr>
                <p:cNvPr id="22" name="直接箭头连接符 21"/>
                <p:cNvCxnSpPr/>
                <p:nvPr/>
              </p:nvCxnSpPr>
              <p:spPr>
                <a:xfrm>
                  <a:off x="11973" y="1688"/>
                  <a:ext cx="34" cy="7137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文本框 83"/>
                <p:cNvSpPr txBox="1"/>
                <p:nvPr/>
              </p:nvSpPr>
              <p:spPr>
                <a:xfrm>
                  <a:off x="11788" y="4443"/>
                  <a:ext cx="1846" cy="204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zh-CN" altLang="en-US" sz="3200" dirty="0">
                      <a:solidFill>
                        <a:srgbClr val="5B9BD5"/>
                      </a:solidFill>
                      <a:cs typeface="+mn-ea"/>
                      <a:sym typeface="+mn-lt"/>
                    </a:rPr>
                    <a:t>绝对高度</a:t>
                  </a:r>
                  <a:endParaRPr lang="zh-CN" altLang="en-US" sz="3200" dirty="0">
                    <a:solidFill>
                      <a:srgbClr val="5B9BD5"/>
                    </a:solidFill>
                    <a:cs typeface="+mn-ea"/>
                    <a:sym typeface="+mn-lt"/>
                  </a:endParaRPr>
                </a:p>
              </p:txBody>
            </p:sp>
          </p:grpSp>
          <p:cxnSp>
            <p:nvCxnSpPr>
              <p:cNvPr id="25" name="直接连接符 24"/>
              <p:cNvCxnSpPr/>
              <p:nvPr/>
            </p:nvCxnSpPr>
            <p:spPr>
              <a:xfrm flipV="1">
                <a:off x="2752" y="4035"/>
                <a:ext cx="9280" cy="89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/>
              <p:cNvCxnSpPr/>
              <p:nvPr/>
            </p:nvCxnSpPr>
            <p:spPr>
              <a:xfrm>
                <a:off x="11392" y="4103"/>
                <a:ext cx="37" cy="4619"/>
              </a:xfrm>
              <a:prstGeom prst="straightConnector1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文本框 28"/>
          <p:cNvSpPr txBox="1"/>
          <p:nvPr/>
        </p:nvSpPr>
        <p:spPr>
          <a:xfrm>
            <a:off x="9398635" y="5326380"/>
            <a:ext cx="145224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200" dirty="0">
                <a:solidFill>
                  <a:srgbClr val="5B9BD5"/>
                </a:solidFill>
                <a:cs typeface="+mn-ea"/>
                <a:sym typeface="+mn-lt"/>
              </a:rPr>
              <a:t>海平面</a:t>
            </a:r>
            <a:endParaRPr lang="zh-CN" altLang="en-US" sz="3200" dirty="0">
              <a:solidFill>
                <a:srgbClr val="5B9BD5"/>
              </a:solidFill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5565" y="340995"/>
            <a:ext cx="1806575" cy="548640"/>
            <a:chOff x="119" y="537"/>
            <a:chExt cx="2845" cy="864"/>
          </a:xfrm>
          <a:solidFill>
            <a:srgbClr val="377CFE"/>
          </a:solidFill>
        </p:grpSpPr>
        <p:sp>
          <p:nvSpPr>
            <p:cNvPr id="35" name="矩形 34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00" y="537"/>
              <a:ext cx="2364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>
                  <a:cs typeface="+mn-ea"/>
                  <a:sym typeface="+mn-lt"/>
                </a:rPr>
                <a:t>高  度</a:t>
              </a:r>
              <a:endParaRPr lang="zh-CN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18050" y="4776470"/>
            <a:ext cx="406400" cy="839470"/>
            <a:chOff x="11488" y="6698"/>
            <a:chExt cx="912" cy="1659"/>
          </a:xfrm>
        </p:grpSpPr>
        <p:grpSp>
          <p:nvGrpSpPr>
            <p:cNvPr id="17182" name="PA-equipment-camera-photography-image-photo-picture-icon-280083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11488" y="6715"/>
              <a:ext cx="913" cy="1643"/>
              <a:chOff x="3730" y="1961"/>
              <a:chExt cx="219" cy="394"/>
            </a:xfrm>
          </p:grpSpPr>
          <p:sp>
            <p:nvSpPr>
              <p:cNvPr id="17184" name="PA-任意多边形 4422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3730" y="2126"/>
                <a:ext cx="219" cy="229"/>
              </a:xfrm>
              <a:custGeom>
                <a:avLst/>
                <a:gdLst>
                  <a:gd name="T0" fmla="*/ 571 w 574"/>
                  <a:gd name="T1" fmla="*/ 579 h 602"/>
                  <a:gd name="T2" fmla="*/ 423 w 574"/>
                  <a:gd name="T3" fmla="*/ 123 h 602"/>
                  <a:gd name="T4" fmla="*/ 372 w 574"/>
                  <a:gd name="T5" fmla="*/ 87 h 602"/>
                  <a:gd name="T6" fmla="*/ 342 w 574"/>
                  <a:gd name="T7" fmla="*/ 87 h 602"/>
                  <a:gd name="T8" fmla="*/ 314 w 574"/>
                  <a:gd name="T9" fmla="*/ 65 h 602"/>
                  <a:gd name="T10" fmla="*/ 336 w 574"/>
                  <a:gd name="T11" fmla="*/ 47 h 602"/>
                  <a:gd name="T12" fmla="*/ 379 w 574"/>
                  <a:gd name="T13" fmla="*/ 47 h 602"/>
                  <a:gd name="T14" fmla="*/ 407 w 574"/>
                  <a:gd name="T15" fmla="*/ 29 h 602"/>
                  <a:gd name="T16" fmla="*/ 407 w 574"/>
                  <a:gd name="T17" fmla="*/ 21 h 602"/>
                  <a:gd name="T18" fmla="*/ 377 w 574"/>
                  <a:gd name="T19" fmla="*/ 0 h 602"/>
                  <a:gd name="T20" fmla="*/ 199 w 574"/>
                  <a:gd name="T21" fmla="*/ 0 h 602"/>
                  <a:gd name="T22" fmla="*/ 171 w 574"/>
                  <a:gd name="T23" fmla="*/ 23 h 602"/>
                  <a:gd name="T24" fmla="*/ 171 w 574"/>
                  <a:gd name="T25" fmla="*/ 24 h 602"/>
                  <a:gd name="T26" fmla="*/ 201 w 574"/>
                  <a:gd name="T27" fmla="*/ 47 h 602"/>
                  <a:gd name="T28" fmla="*/ 244 w 574"/>
                  <a:gd name="T29" fmla="*/ 47 h 602"/>
                  <a:gd name="T30" fmla="*/ 264 w 574"/>
                  <a:gd name="T31" fmla="*/ 66 h 602"/>
                  <a:gd name="T32" fmla="*/ 264 w 574"/>
                  <a:gd name="T33" fmla="*/ 67 h 602"/>
                  <a:gd name="T34" fmla="*/ 236 w 574"/>
                  <a:gd name="T35" fmla="*/ 87 h 602"/>
                  <a:gd name="T36" fmla="*/ 207 w 574"/>
                  <a:gd name="T37" fmla="*/ 87 h 602"/>
                  <a:gd name="T38" fmla="*/ 155 w 574"/>
                  <a:gd name="T39" fmla="*/ 122 h 602"/>
                  <a:gd name="T40" fmla="*/ 8 w 574"/>
                  <a:gd name="T41" fmla="*/ 574 h 602"/>
                  <a:gd name="T42" fmla="*/ 22 w 574"/>
                  <a:gd name="T43" fmla="*/ 602 h 602"/>
                  <a:gd name="T44" fmla="*/ 38 w 574"/>
                  <a:gd name="T45" fmla="*/ 602 h 602"/>
                  <a:gd name="T46" fmla="*/ 54 w 574"/>
                  <a:gd name="T47" fmla="*/ 588 h 602"/>
                  <a:gd name="T48" fmla="*/ 189 w 574"/>
                  <a:gd name="T49" fmla="*/ 172 h 602"/>
                  <a:gd name="T50" fmla="*/ 236 w 574"/>
                  <a:gd name="T51" fmla="*/ 138 h 602"/>
                  <a:gd name="T52" fmla="*/ 264 w 574"/>
                  <a:gd name="T53" fmla="*/ 179 h 602"/>
                  <a:gd name="T54" fmla="*/ 264 w 574"/>
                  <a:gd name="T55" fmla="*/ 412 h 602"/>
                  <a:gd name="T56" fmla="*/ 287 w 574"/>
                  <a:gd name="T57" fmla="*/ 444 h 602"/>
                  <a:gd name="T58" fmla="*/ 288 w 574"/>
                  <a:gd name="T59" fmla="*/ 444 h 602"/>
                  <a:gd name="T60" fmla="*/ 314 w 574"/>
                  <a:gd name="T61" fmla="*/ 406 h 602"/>
                  <a:gd name="T62" fmla="*/ 314 w 574"/>
                  <a:gd name="T63" fmla="*/ 172 h 602"/>
                  <a:gd name="T64" fmla="*/ 341 w 574"/>
                  <a:gd name="T65" fmla="*/ 139 h 602"/>
                  <a:gd name="T66" fmla="*/ 388 w 574"/>
                  <a:gd name="T67" fmla="*/ 169 h 602"/>
                  <a:gd name="T68" fmla="*/ 524 w 574"/>
                  <a:gd name="T69" fmla="*/ 586 h 602"/>
                  <a:gd name="T70" fmla="*/ 543 w 574"/>
                  <a:gd name="T71" fmla="*/ 602 h 602"/>
                  <a:gd name="T72" fmla="*/ 552 w 574"/>
                  <a:gd name="T73" fmla="*/ 602 h 602"/>
                  <a:gd name="T74" fmla="*/ 571 w 574"/>
                  <a:gd name="T75" fmla="*/ 579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74" h="602">
                    <a:moveTo>
                      <a:pt x="571" y="579"/>
                    </a:moveTo>
                    <a:lnTo>
                      <a:pt x="423" y="123"/>
                    </a:lnTo>
                    <a:cubicBezTo>
                      <a:pt x="420" y="113"/>
                      <a:pt x="407" y="87"/>
                      <a:pt x="372" y="87"/>
                    </a:cubicBezTo>
                    <a:lnTo>
                      <a:pt x="342" y="87"/>
                    </a:lnTo>
                    <a:cubicBezTo>
                      <a:pt x="313" y="87"/>
                      <a:pt x="314" y="65"/>
                      <a:pt x="314" y="65"/>
                    </a:cubicBezTo>
                    <a:cubicBezTo>
                      <a:pt x="314" y="49"/>
                      <a:pt x="331" y="47"/>
                      <a:pt x="336" y="47"/>
                    </a:cubicBezTo>
                    <a:lnTo>
                      <a:pt x="379" y="47"/>
                    </a:lnTo>
                    <a:cubicBezTo>
                      <a:pt x="402" y="47"/>
                      <a:pt x="406" y="36"/>
                      <a:pt x="407" y="29"/>
                    </a:cubicBezTo>
                    <a:lnTo>
                      <a:pt x="407" y="21"/>
                    </a:lnTo>
                    <a:cubicBezTo>
                      <a:pt x="407" y="15"/>
                      <a:pt x="404" y="0"/>
                      <a:pt x="377" y="0"/>
                    </a:cubicBezTo>
                    <a:lnTo>
                      <a:pt x="199" y="0"/>
                    </a:lnTo>
                    <a:cubicBezTo>
                      <a:pt x="170" y="0"/>
                      <a:pt x="171" y="23"/>
                      <a:pt x="171" y="23"/>
                    </a:cubicBezTo>
                    <a:lnTo>
                      <a:pt x="171" y="24"/>
                    </a:lnTo>
                    <a:cubicBezTo>
                      <a:pt x="171" y="29"/>
                      <a:pt x="174" y="47"/>
                      <a:pt x="201" y="47"/>
                    </a:cubicBezTo>
                    <a:lnTo>
                      <a:pt x="244" y="47"/>
                    </a:lnTo>
                    <a:cubicBezTo>
                      <a:pt x="244" y="47"/>
                      <a:pt x="264" y="47"/>
                      <a:pt x="264" y="66"/>
                    </a:cubicBezTo>
                    <a:lnTo>
                      <a:pt x="264" y="67"/>
                    </a:lnTo>
                    <a:cubicBezTo>
                      <a:pt x="263" y="72"/>
                      <a:pt x="261" y="87"/>
                      <a:pt x="236" y="87"/>
                    </a:cubicBezTo>
                    <a:lnTo>
                      <a:pt x="207" y="87"/>
                    </a:lnTo>
                    <a:cubicBezTo>
                      <a:pt x="167" y="87"/>
                      <a:pt x="155" y="122"/>
                      <a:pt x="155" y="122"/>
                    </a:cubicBezTo>
                    <a:lnTo>
                      <a:pt x="8" y="574"/>
                    </a:lnTo>
                    <a:cubicBezTo>
                      <a:pt x="8" y="574"/>
                      <a:pt x="0" y="602"/>
                      <a:pt x="22" y="602"/>
                    </a:cubicBezTo>
                    <a:lnTo>
                      <a:pt x="38" y="602"/>
                    </a:lnTo>
                    <a:cubicBezTo>
                      <a:pt x="42" y="601"/>
                      <a:pt x="50" y="599"/>
                      <a:pt x="54" y="588"/>
                    </a:cubicBezTo>
                    <a:lnTo>
                      <a:pt x="189" y="172"/>
                    </a:lnTo>
                    <a:cubicBezTo>
                      <a:pt x="192" y="164"/>
                      <a:pt x="203" y="138"/>
                      <a:pt x="236" y="138"/>
                    </a:cubicBezTo>
                    <a:cubicBezTo>
                      <a:pt x="240" y="139"/>
                      <a:pt x="264" y="141"/>
                      <a:pt x="264" y="179"/>
                    </a:cubicBezTo>
                    <a:lnTo>
                      <a:pt x="264" y="412"/>
                    </a:lnTo>
                    <a:cubicBezTo>
                      <a:pt x="264" y="441"/>
                      <a:pt x="281" y="444"/>
                      <a:pt x="287" y="444"/>
                    </a:cubicBezTo>
                    <a:lnTo>
                      <a:pt x="288" y="444"/>
                    </a:lnTo>
                    <a:cubicBezTo>
                      <a:pt x="294" y="444"/>
                      <a:pt x="314" y="441"/>
                      <a:pt x="314" y="406"/>
                    </a:cubicBezTo>
                    <a:lnTo>
                      <a:pt x="314" y="172"/>
                    </a:lnTo>
                    <a:cubicBezTo>
                      <a:pt x="314" y="143"/>
                      <a:pt x="335" y="139"/>
                      <a:pt x="341" y="139"/>
                    </a:cubicBezTo>
                    <a:cubicBezTo>
                      <a:pt x="372" y="140"/>
                      <a:pt x="384" y="159"/>
                      <a:pt x="388" y="169"/>
                    </a:cubicBezTo>
                    <a:lnTo>
                      <a:pt x="524" y="586"/>
                    </a:lnTo>
                    <a:cubicBezTo>
                      <a:pt x="528" y="600"/>
                      <a:pt x="540" y="602"/>
                      <a:pt x="543" y="602"/>
                    </a:cubicBezTo>
                    <a:lnTo>
                      <a:pt x="552" y="602"/>
                    </a:lnTo>
                    <a:cubicBezTo>
                      <a:pt x="574" y="602"/>
                      <a:pt x="573" y="587"/>
                      <a:pt x="571" y="57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186" name="PA-任意多边形 4424"/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813" y="1961"/>
                <a:ext cx="54" cy="54"/>
              </a:xfrm>
              <a:custGeom>
                <a:avLst/>
                <a:gdLst>
                  <a:gd name="T0" fmla="*/ 70 w 141"/>
                  <a:gd name="T1" fmla="*/ 0 h 141"/>
                  <a:gd name="T2" fmla="*/ 0 w 141"/>
                  <a:gd name="T3" fmla="*/ 70 h 141"/>
                  <a:gd name="T4" fmla="*/ 70 w 141"/>
                  <a:gd name="T5" fmla="*/ 141 h 141"/>
                  <a:gd name="T6" fmla="*/ 141 w 141"/>
                  <a:gd name="T7" fmla="*/ 70 h 141"/>
                  <a:gd name="T8" fmla="*/ 70 w 141"/>
                  <a:gd name="T9" fmla="*/ 0 h 141"/>
                  <a:gd name="T10" fmla="*/ 71 w 141"/>
                  <a:gd name="T11" fmla="*/ 105 h 141"/>
                  <a:gd name="T12" fmla="*/ 37 w 141"/>
                  <a:gd name="T13" fmla="*/ 70 h 141"/>
                  <a:gd name="T14" fmla="*/ 71 w 141"/>
                  <a:gd name="T15" fmla="*/ 36 h 141"/>
                  <a:gd name="T16" fmla="*/ 106 w 141"/>
                  <a:gd name="T17" fmla="*/ 70 h 141"/>
                  <a:gd name="T18" fmla="*/ 71 w 141"/>
                  <a:gd name="T19" fmla="*/ 10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1" h="141">
                    <a:moveTo>
                      <a:pt x="70" y="0"/>
                    </a:moveTo>
                    <a:cubicBezTo>
                      <a:pt x="32" y="0"/>
                      <a:pt x="0" y="32"/>
                      <a:pt x="0" y="70"/>
                    </a:cubicBezTo>
                    <a:cubicBezTo>
                      <a:pt x="0" y="109"/>
                      <a:pt x="32" y="141"/>
                      <a:pt x="70" y="141"/>
                    </a:cubicBezTo>
                    <a:cubicBezTo>
                      <a:pt x="109" y="141"/>
                      <a:pt x="141" y="109"/>
                      <a:pt x="141" y="70"/>
                    </a:cubicBezTo>
                    <a:cubicBezTo>
                      <a:pt x="141" y="32"/>
                      <a:pt x="109" y="0"/>
                      <a:pt x="70" y="0"/>
                    </a:cubicBezTo>
                    <a:close/>
                    <a:moveTo>
                      <a:pt x="71" y="105"/>
                    </a:moveTo>
                    <a:cubicBezTo>
                      <a:pt x="52" y="105"/>
                      <a:pt x="37" y="89"/>
                      <a:pt x="37" y="70"/>
                    </a:cubicBezTo>
                    <a:cubicBezTo>
                      <a:pt x="37" y="51"/>
                      <a:pt x="52" y="36"/>
                      <a:pt x="71" y="36"/>
                    </a:cubicBezTo>
                    <a:cubicBezTo>
                      <a:pt x="90" y="36"/>
                      <a:pt x="106" y="51"/>
                      <a:pt x="106" y="70"/>
                    </a:cubicBezTo>
                    <a:cubicBezTo>
                      <a:pt x="106" y="89"/>
                      <a:pt x="90" y="105"/>
                      <a:pt x="71" y="10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PA_任意多边形 2633"/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11685" y="6698"/>
              <a:ext cx="514" cy="656"/>
            </a:xfrm>
            <a:custGeom>
              <a:avLst/>
              <a:gdLst>
                <a:gd name="T0" fmla="*/ 59 w 63"/>
                <a:gd name="T1" fmla="*/ 2 h 75"/>
                <a:gd name="T2" fmla="*/ 56 w 63"/>
                <a:gd name="T3" fmla="*/ 0 h 75"/>
                <a:gd name="T4" fmla="*/ 32 w 63"/>
                <a:gd name="T5" fmla="*/ 0 h 75"/>
                <a:gd name="T6" fmla="*/ 7 w 63"/>
                <a:gd name="T7" fmla="*/ 0 h 75"/>
                <a:gd name="T8" fmla="*/ 5 w 63"/>
                <a:gd name="T9" fmla="*/ 2 h 75"/>
                <a:gd name="T10" fmla="*/ 1 w 63"/>
                <a:gd name="T11" fmla="*/ 14 h 75"/>
                <a:gd name="T12" fmla="*/ 1 w 63"/>
                <a:gd name="T13" fmla="*/ 26 h 75"/>
                <a:gd name="T14" fmla="*/ 4 w 63"/>
                <a:gd name="T15" fmla="*/ 37 h 75"/>
                <a:gd name="T16" fmla="*/ 11 w 63"/>
                <a:gd name="T17" fmla="*/ 43 h 75"/>
                <a:gd name="T18" fmla="*/ 12 w 63"/>
                <a:gd name="T19" fmla="*/ 43 h 75"/>
                <a:gd name="T20" fmla="*/ 14 w 63"/>
                <a:gd name="T21" fmla="*/ 65 h 75"/>
                <a:gd name="T22" fmla="*/ 19 w 63"/>
                <a:gd name="T23" fmla="*/ 70 h 75"/>
                <a:gd name="T24" fmla="*/ 20 w 63"/>
                <a:gd name="T25" fmla="*/ 71 h 75"/>
                <a:gd name="T26" fmla="*/ 20 w 63"/>
                <a:gd name="T27" fmla="*/ 75 h 75"/>
                <a:gd name="T28" fmla="*/ 32 w 63"/>
                <a:gd name="T29" fmla="*/ 75 h 75"/>
                <a:gd name="T30" fmla="*/ 43 w 63"/>
                <a:gd name="T31" fmla="*/ 75 h 75"/>
                <a:gd name="T32" fmla="*/ 44 w 63"/>
                <a:gd name="T33" fmla="*/ 71 h 75"/>
                <a:gd name="T34" fmla="*/ 44 w 63"/>
                <a:gd name="T35" fmla="*/ 70 h 75"/>
                <a:gd name="T36" fmla="*/ 49 w 63"/>
                <a:gd name="T37" fmla="*/ 65 h 75"/>
                <a:gd name="T38" fmla="*/ 51 w 63"/>
                <a:gd name="T39" fmla="*/ 43 h 75"/>
                <a:gd name="T40" fmla="*/ 53 w 63"/>
                <a:gd name="T41" fmla="*/ 43 h 75"/>
                <a:gd name="T42" fmla="*/ 59 w 63"/>
                <a:gd name="T43" fmla="*/ 37 h 75"/>
                <a:gd name="T44" fmla="*/ 62 w 63"/>
                <a:gd name="T45" fmla="*/ 26 h 75"/>
                <a:gd name="T46" fmla="*/ 62 w 63"/>
                <a:gd name="T47" fmla="*/ 14 h 75"/>
                <a:gd name="T48" fmla="*/ 59 w 63"/>
                <a:gd name="T49" fmla="*/ 2 h 75"/>
                <a:gd name="T50" fmla="*/ 54 w 63"/>
                <a:gd name="T51" fmla="*/ 31 h 75"/>
                <a:gd name="T52" fmla="*/ 47 w 63"/>
                <a:gd name="T53" fmla="*/ 37 h 75"/>
                <a:gd name="T54" fmla="*/ 32 w 63"/>
                <a:gd name="T55" fmla="*/ 37 h 75"/>
                <a:gd name="T56" fmla="*/ 17 w 63"/>
                <a:gd name="T57" fmla="*/ 37 h 75"/>
                <a:gd name="T58" fmla="*/ 9 w 63"/>
                <a:gd name="T59" fmla="*/ 31 h 75"/>
                <a:gd name="T60" fmla="*/ 9 w 63"/>
                <a:gd name="T61" fmla="*/ 10 h 75"/>
                <a:gd name="T62" fmla="*/ 15 w 63"/>
                <a:gd name="T63" fmla="*/ 6 h 75"/>
                <a:gd name="T64" fmla="*/ 32 w 63"/>
                <a:gd name="T65" fmla="*/ 6 h 75"/>
                <a:gd name="T66" fmla="*/ 48 w 63"/>
                <a:gd name="T67" fmla="*/ 6 h 75"/>
                <a:gd name="T68" fmla="*/ 54 w 63"/>
                <a:gd name="T69" fmla="*/ 10 h 75"/>
                <a:gd name="T70" fmla="*/ 54 w 63"/>
                <a:gd name="T71" fmla="*/ 3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75">
                  <a:moveTo>
                    <a:pt x="59" y="2"/>
                  </a:moveTo>
                  <a:cubicBezTo>
                    <a:pt x="58" y="1"/>
                    <a:pt x="57" y="0"/>
                    <a:pt x="56" y="0"/>
                  </a:cubicBezTo>
                  <a:cubicBezTo>
                    <a:pt x="48" y="0"/>
                    <a:pt x="40" y="0"/>
                    <a:pt x="32" y="0"/>
                  </a:cubicBezTo>
                  <a:cubicBezTo>
                    <a:pt x="24" y="0"/>
                    <a:pt x="15" y="0"/>
                    <a:pt x="7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4" y="6"/>
                    <a:pt x="3" y="10"/>
                    <a:pt x="1" y="14"/>
                  </a:cubicBezTo>
                  <a:cubicBezTo>
                    <a:pt x="0" y="18"/>
                    <a:pt x="0" y="22"/>
                    <a:pt x="1" y="26"/>
                  </a:cubicBezTo>
                  <a:cubicBezTo>
                    <a:pt x="2" y="29"/>
                    <a:pt x="3" y="33"/>
                    <a:pt x="4" y="37"/>
                  </a:cubicBezTo>
                  <a:cubicBezTo>
                    <a:pt x="5" y="43"/>
                    <a:pt x="5" y="43"/>
                    <a:pt x="11" y="43"/>
                  </a:cubicBezTo>
                  <a:cubicBezTo>
                    <a:pt x="11" y="43"/>
                    <a:pt x="11" y="43"/>
                    <a:pt x="12" y="43"/>
                  </a:cubicBezTo>
                  <a:cubicBezTo>
                    <a:pt x="13" y="50"/>
                    <a:pt x="13" y="58"/>
                    <a:pt x="14" y="65"/>
                  </a:cubicBezTo>
                  <a:cubicBezTo>
                    <a:pt x="15" y="70"/>
                    <a:pt x="15" y="70"/>
                    <a:pt x="19" y="70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72"/>
                    <a:pt x="20" y="73"/>
                    <a:pt x="20" y="75"/>
                  </a:cubicBezTo>
                  <a:cubicBezTo>
                    <a:pt x="24" y="75"/>
                    <a:pt x="28" y="75"/>
                    <a:pt x="32" y="75"/>
                  </a:cubicBezTo>
                  <a:cubicBezTo>
                    <a:pt x="35" y="75"/>
                    <a:pt x="39" y="75"/>
                    <a:pt x="43" y="75"/>
                  </a:cubicBezTo>
                  <a:cubicBezTo>
                    <a:pt x="43" y="73"/>
                    <a:pt x="43" y="72"/>
                    <a:pt x="44" y="71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9" y="70"/>
                    <a:pt x="49" y="70"/>
                    <a:pt x="49" y="65"/>
                  </a:cubicBezTo>
                  <a:cubicBezTo>
                    <a:pt x="50" y="58"/>
                    <a:pt x="50" y="50"/>
                    <a:pt x="51" y="43"/>
                  </a:cubicBezTo>
                  <a:cubicBezTo>
                    <a:pt x="52" y="43"/>
                    <a:pt x="52" y="43"/>
                    <a:pt x="53" y="43"/>
                  </a:cubicBezTo>
                  <a:cubicBezTo>
                    <a:pt x="58" y="43"/>
                    <a:pt x="58" y="43"/>
                    <a:pt x="59" y="37"/>
                  </a:cubicBezTo>
                  <a:cubicBezTo>
                    <a:pt x="60" y="33"/>
                    <a:pt x="61" y="29"/>
                    <a:pt x="62" y="26"/>
                  </a:cubicBezTo>
                  <a:cubicBezTo>
                    <a:pt x="63" y="22"/>
                    <a:pt x="63" y="18"/>
                    <a:pt x="62" y="14"/>
                  </a:cubicBezTo>
                  <a:cubicBezTo>
                    <a:pt x="60" y="10"/>
                    <a:pt x="59" y="6"/>
                    <a:pt x="59" y="2"/>
                  </a:cubicBezTo>
                  <a:close/>
                  <a:moveTo>
                    <a:pt x="54" y="31"/>
                  </a:moveTo>
                  <a:cubicBezTo>
                    <a:pt x="52" y="37"/>
                    <a:pt x="52" y="37"/>
                    <a:pt x="47" y="37"/>
                  </a:cubicBezTo>
                  <a:cubicBezTo>
                    <a:pt x="42" y="37"/>
                    <a:pt x="37" y="37"/>
                    <a:pt x="32" y="37"/>
                  </a:cubicBezTo>
                  <a:cubicBezTo>
                    <a:pt x="27" y="37"/>
                    <a:pt x="22" y="37"/>
                    <a:pt x="17" y="37"/>
                  </a:cubicBezTo>
                  <a:cubicBezTo>
                    <a:pt x="11" y="37"/>
                    <a:pt x="11" y="37"/>
                    <a:pt x="9" y="31"/>
                  </a:cubicBezTo>
                  <a:cubicBezTo>
                    <a:pt x="7" y="24"/>
                    <a:pt x="7" y="17"/>
                    <a:pt x="9" y="10"/>
                  </a:cubicBezTo>
                  <a:cubicBezTo>
                    <a:pt x="11" y="7"/>
                    <a:pt x="11" y="6"/>
                    <a:pt x="15" y="6"/>
                  </a:cubicBezTo>
                  <a:cubicBezTo>
                    <a:pt x="20" y="6"/>
                    <a:pt x="26" y="6"/>
                    <a:pt x="32" y="6"/>
                  </a:cubicBezTo>
                  <a:cubicBezTo>
                    <a:pt x="37" y="6"/>
                    <a:pt x="43" y="6"/>
                    <a:pt x="48" y="6"/>
                  </a:cubicBezTo>
                  <a:cubicBezTo>
                    <a:pt x="52" y="6"/>
                    <a:pt x="53" y="7"/>
                    <a:pt x="54" y="10"/>
                  </a:cubicBezTo>
                  <a:cubicBezTo>
                    <a:pt x="56" y="17"/>
                    <a:pt x="57" y="24"/>
                    <a:pt x="54" y="31"/>
                  </a:cubicBezTo>
                  <a:close/>
                </a:path>
              </a:pathLst>
            </a:custGeom>
            <a:solidFill>
              <a:srgbClr val="6FD4F7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50" name="PA-A000320141217C62PPSH-1876"/>
          <p:cNvSpPr/>
          <p:nvPr>
            <p:custDataLst>
              <p:tags r:id="rId34"/>
            </p:custDataLst>
          </p:nvPr>
        </p:nvSpPr>
        <p:spPr bwMode="auto">
          <a:xfrm>
            <a:off x="8486775" y="386715"/>
            <a:ext cx="701040" cy="50355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PA-A000320141217C62PPSH-1876"/>
          <p:cNvSpPr/>
          <p:nvPr>
            <p:custDataLst>
              <p:tags r:id="rId35"/>
            </p:custDataLst>
          </p:nvPr>
        </p:nvSpPr>
        <p:spPr bwMode="auto">
          <a:xfrm>
            <a:off x="10149840" y="386715"/>
            <a:ext cx="701040" cy="50355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 descr="th-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387340" y="3815080"/>
            <a:ext cx="1417955" cy="141795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th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2548870" y="3644900"/>
            <a:ext cx="1571625" cy="20002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20015" y="5477510"/>
            <a:ext cx="13096875" cy="1664970"/>
            <a:chOff x="-465" y="8466"/>
            <a:chExt cx="20932" cy="3008"/>
          </a:xfrm>
          <a:solidFill>
            <a:schemeClr val="bg2">
              <a:lumMod val="75000"/>
            </a:schemeClr>
          </a:solidFill>
        </p:grpSpPr>
        <p:sp>
          <p:nvSpPr>
            <p:cNvPr id="2" name="矩形 1"/>
            <p:cNvSpPr/>
            <p:nvPr/>
          </p:nvSpPr>
          <p:spPr>
            <a:xfrm>
              <a:off x="-76" y="9100"/>
              <a:ext cx="19353" cy="237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465" y="8466"/>
              <a:ext cx="20932" cy="3009"/>
            </a:xfrm>
            <a:custGeom>
              <a:avLst/>
              <a:gdLst>
                <a:gd name="connisteX0" fmla="*/ 60325 w 12708890"/>
                <a:gd name="connsiteY0" fmla="*/ 80645 h 1910715"/>
                <a:gd name="connisteX1" fmla="*/ 180975 w 12708890"/>
                <a:gd name="connsiteY1" fmla="*/ 60325 h 1910715"/>
                <a:gd name="connisteX2" fmla="*/ 260985 w 12708890"/>
                <a:gd name="connsiteY2" fmla="*/ 60325 h 1910715"/>
                <a:gd name="connisteX3" fmla="*/ 400685 w 12708890"/>
                <a:gd name="connsiteY3" fmla="*/ 60325 h 1910715"/>
                <a:gd name="connisteX4" fmla="*/ 501015 w 12708890"/>
                <a:gd name="connsiteY4" fmla="*/ 60325 h 1910715"/>
                <a:gd name="connisteX5" fmla="*/ 581660 w 12708890"/>
                <a:gd name="connsiteY5" fmla="*/ 60325 h 1910715"/>
                <a:gd name="connisteX6" fmla="*/ 681990 w 12708890"/>
                <a:gd name="connsiteY6" fmla="*/ 40005 h 1910715"/>
                <a:gd name="connisteX7" fmla="*/ 762635 w 12708890"/>
                <a:gd name="connsiteY7" fmla="*/ 20320 h 1910715"/>
                <a:gd name="connisteX8" fmla="*/ 883285 w 12708890"/>
                <a:gd name="connsiteY8" fmla="*/ 20320 h 1910715"/>
                <a:gd name="connisteX9" fmla="*/ 1003935 w 12708890"/>
                <a:gd name="connsiteY9" fmla="*/ 20320 h 1910715"/>
                <a:gd name="connisteX10" fmla="*/ 1084580 w 12708890"/>
                <a:gd name="connsiteY10" fmla="*/ 20320 h 1910715"/>
                <a:gd name="connisteX11" fmla="*/ 1165225 w 12708890"/>
                <a:gd name="connsiteY11" fmla="*/ 20320 h 1910715"/>
                <a:gd name="connisteX12" fmla="*/ 1285875 w 12708890"/>
                <a:gd name="connsiteY12" fmla="*/ 20320 h 1910715"/>
                <a:gd name="connisteX13" fmla="*/ 1365885 w 12708890"/>
                <a:gd name="connsiteY13" fmla="*/ 20320 h 1910715"/>
                <a:gd name="connisteX14" fmla="*/ 1446530 w 12708890"/>
                <a:gd name="connsiteY14" fmla="*/ 20320 h 1910715"/>
                <a:gd name="connisteX15" fmla="*/ 1527175 w 12708890"/>
                <a:gd name="connsiteY15" fmla="*/ 20320 h 1910715"/>
                <a:gd name="connisteX16" fmla="*/ 1647825 w 12708890"/>
                <a:gd name="connsiteY16" fmla="*/ 20320 h 1910715"/>
                <a:gd name="connisteX17" fmla="*/ 1748155 w 12708890"/>
                <a:gd name="connsiteY17" fmla="*/ 20320 h 1910715"/>
                <a:gd name="connisteX18" fmla="*/ 1848485 w 12708890"/>
                <a:gd name="connsiteY18" fmla="*/ 0 h 1910715"/>
                <a:gd name="connisteX19" fmla="*/ 1929130 w 12708890"/>
                <a:gd name="connsiteY19" fmla="*/ 0 h 1910715"/>
                <a:gd name="connisteX20" fmla="*/ 2029460 w 12708890"/>
                <a:gd name="connsiteY20" fmla="*/ 0 h 1910715"/>
                <a:gd name="connisteX21" fmla="*/ 2110105 w 12708890"/>
                <a:gd name="connsiteY21" fmla="*/ 0 h 1910715"/>
                <a:gd name="connisteX22" fmla="*/ 2210435 w 12708890"/>
                <a:gd name="connsiteY22" fmla="*/ 0 h 1910715"/>
                <a:gd name="connisteX23" fmla="*/ 2291080 w 12708890"/>
                <a:gd name="connsiteY23" fmla="*/ 0 h 1910715"/>
                <a:gd name="connisteX24" fmla="*/ 2371725 w 12708890"/>
                <a:gd name="connsiteY24" fmla="*/ 0 h 1910715"/>
                <a:gd name="connisteX25" fmla="*/ 2452370 w 12708890"/>
                <a:gd name="connsiteY25" fmla="*/ 0 h 1910715"/>
                <a:gd name="connisteX26" fmla="*/ 2552700 w 12708890"/>
                <a:gd name="connsiteY26" fmla="*/ 0 h 1910715"/>
                <a:gd name="connisteX27" fmla="*/ 2633345 w 12708890"/>
                <a:gd name="connsiteY27" fmla="*/ 0 h 1910715"/>
                <a:gd name="connisteX28" fmla="*/ 2753995 w 12708890"/>
                <a:gd name="connsiteY28" fmla="*/ 0 h 1910715"/>
                <a:gd name="connisteX29" fmla="*/ 2874645 w 12708890"/>
                <a:gd name="connsiteY29" fmla="*/ 0 h 1910715"/>
                <a:gd name="connisteX30" fmla="*/ 2995295 w 12708890"/>
                <a:gd name="connsiteY30" fmla="*/ 0 h 1910715"/>
                <a:gd name="connisteX31" fmla="*/ 3075305 w 12708890"/>
                <a:gd name="connsiteY31" fmla="*/ 0 h 1910715"/>
                <a:gd name="connisteX32" fmla="*/ 3176270 w 12708890"/>
                <a:gd name="connsiteY32" fmla="*/ 0 h 1910715"/>
                <a:gd name="connisteX33" fmla="*/ 3256280 w 12708890"/>
                <a:gd name="connsiteY33" fmla="*/ 0 h 1910715"/>
                <a:gd name="connisteX34" fmla="*/ 3336925 w 12708890"/>
                <a:gd name="connsiteY34" fmla="*/ 0 h 1910715"/>
                <a:gd name="connisteX35" fmla="*/ 3417570 w 12708890"/>
                <a:gd name="connsiteY35" fmla="*/ 0 h 1910715"/>
                <a:gd name="connisteX36" fmla="*/ 3517900 w 12708890"/>
                <a:gd name="connsiteY36" fmla="*/ 0 h 1910715"/>
                <a:gd name="connisteX37" fmla="*/ 3598545 w 12708890"/>
                <a:gd name="connsiteY37" fmla="*/ 0 h 1910715"/>
                <a:gd name="connisteX38" fmla="*/ 3678555 w 12708890"/>
                <a:gd name="connsiteY38" fmla="*/ 0 h 1910715"/>
                <a:gd name="connisteX39" fmla="*/ 3779520 w 12708890"/>
                <a:gd name="connsiteY39" fmla="*/ 20320 h 1910715"/>
                <a:gd name="connisteX40" fmla="*/ 3860165 w 12708890"/>
                <a:gd name="connsiteY40" fmla="*/ 20320 h 1910715"/>
                <a:gd name="connisteX41" fmla="*/ 3940175 w 12708890"/>
                <a:gd name="connsiteY41" fmla="*/ 20320 h 1910715"/>
                <a:gd name="connisteX42" fmla="*/ 4020820 w 12708890"/>
                <a:gd name="connsiteY42" fmla="*/ 40005 h 1910715"/>
                <a:gd name="connisteX43" fmla="*/ 4121150 w 12708890"/>
                <a:gd name="connsiteY43" fmla="*/ 40005 h 1910715"/>
                <a:gd name="connisteX44" fmla="*/ 4222115 w 12708890"/>
                <a:gd name="connsiteY44" fmla="*/ 80645 h 1910715"/>
                <a:gd name="connisteX45" fmla="*/ 4322445 w 12708890"/>
                <a:gd name="connsiteY45" fmla="*/ 80645 h 1910715"/>
                <a:gd name="connisteX46" fmla="*/ 4403090 w 12708890"/>
                <a:gd name="connsiteY46" fmla="*/ 120650 h 1910715"/>
                <a:gd name="connisteX47" fmla="*/ 4483100 w 12708890"/>
                <a:gd name="connsiteY47" fmla="*/ 120650 h 1910715"/>
                <a:gd name="connisteX48" fmla="*/ 4584065 w 12708890"/>
                <a:gd name="connsiteY48" fmla="*/ 120650 h 1910715"/>
                <a:gd name="connisteX49" fmla="*/ 4664075 w 12708890"/>
                <a:gd name="connsiteY49" fmla="*/ 120650 h 1910715"/>
                <a:gd name="connisteX50" fmla="*/ 4765040 w 12708890"/>
                <a:gd name="connsiteY50" fmla="*/ 160655 h 1910715"/>
                <a:gd name="connisteX51" fmla="*/ 4845050 w 12708890"/>
                <a:gd name="connsiteY51" fmla="*/ 160655 h 1910715"/>
                <a:gd name="connisteX52" fmla="*/ 4946015 w 12708890"/>
                <a:gd name="connsiteY52" fmla="*/ 160655 h 1910715"/>
                <a:gd name="connisteX53" fmla="*/ 5026025 w 12708890"/>
                <a:gd name="connsiteY53" fmla="*/ 160655 h 1910715"/>
                <a:gd name="connisteX54" fmla="*/ 5106670 w 12708890"/>
                <a:gd name="connsiteY54" fmla="*/ 160655 h 1910715"/>
                <a:gd name="connisteX55" fmla="*/ 5227320 w 12708890"/>
                <a:gd name="connsiteY55" fmla="*/ 140970 h 1910715"/>
                <a:gd name="connisteX56" fmla="*/ 5347970 w 12708890"/>
                <a:gd name="connsiteY56" fmla="*/ 140970 h 1910715"/>
                <a:gd name="connisteX57" fmla="*/ 5428615 w 12708890"/>
                <a:gd name="connsiteY57" fmla="*/ 140970 h 1910715"/>
                <a:gd name="connisteX58" fmla="*/ 5528945 w 12708890"/>
                <a:gd name="connsiteY58" fmla="*/ 140970 h 1910715"/>
                <a:gd name="connisteX59" fmla="*/ 5609590 w 12708890"/>
                <a:gd name="connsiteY59" fmla="*/ 140970 h 1910715"/>
                <a:gd name="connisteX60" fmla="*/ 5690235 w 12708890"/>
                <a:gd name="connsiteY60" fmla="*/ 140970 h 1910715"/>
                <a:gd name="connisteX61" fmla="*/ 5790565 w 12708890"/>
                <a:gd name="connsiteY61" fmla="*/ 140970 h 1910715"/>
                <a:gd name="connisteX62" fmla="*/ 5871210 w 12708890"/>
                <a:gd name="connsiteY62" fmla="*/ 140970 h 1910715"/>
                <a:gd name="connisteX63" fmla="*/ 5951220 w 12708890"/>
                <a:gd name="connsiteY63" fmla="*/ 160655 h 1910715"/>
                <a:gd name="connisteX64" fmla="*/ 6052185 w 12708890"/>
                <a:gd name="connsiteY64" fmla="*/ 160655 h 1910715"/>
                <a:gd name="connisteX65" fmla="*/ 6132195 w 12708890"/>
                <a:gd name="connsiteY65" fmla="*/ 201295 h 1910715"/>
                <a:gd name="connisteX66" fmla="*/ 6212840 w 12708890"/>
                <a:gd name="connsiteY66" fmla="*/ 221615 h 1910715"/>
                <a:gd name="connisteX67" fmla="*/ 6293485 w 12708890"/>
                <a:gd name="connsiteY67" fmla="*/ 241300 h 1910715"/>
                <a:gd name="connisteX68" fmla="*/ 6393815 w 12708890"/>
                <a:gd name="connsiteY68" fmla="*/ 281940 h 1910715"/>
                <a:gd name="connisteX69" fmla="*/ 6474460 w 12708890"/>
                <a:gd name="connsiteY69" fmla="*/ 301625 h 1910715"/>
                <a:gd name="connisteX70" fmla="*/ 6555105 w 12708890"/>
                <a:gd name="connsiteY70" fmla="*/ 321945 h 1910715"/>
                <a:gd name="connisteX71" fmla="*/ 6615430 w 12708890"/>
                <a:gd name="connsiteY71" fmla="*/ 402590 h 1910715"/>
                <a:gd name="connisteX72" fmla="*/ 6695440 w 12708890"/>
                <a:gd name="connsiteY72" fmla="*/ 442595 h 1910715"/>
                <a:gd name="connisteX73" fmla="*/ 6776085 w 12708890"/>
                <a:gd name="connsiteY73" fmla="*/ 502920 h 1910715"/>
                <a:gd name="connisteX74" fmla="*/ 6816090 w 12708890"/>
                <a:gd name="connsiteY74" fmla="*/ 583565 h 1910715"/>
                <a:gd name="connisteX75" fmla="*/ 6896735 w 12708890"/>
                <a:gd name="connsiteY75" fmla="*/ 643890 h 1910715"/>
                <a:gd name="connisteX76" fmla="*/ 6896735 w 12708890"/>
                <a:gd name="connsiteY76" fmla="*/ 723900 h 1910715"/>
                <a:gd name="connisteX77" fmla="*/ 6977380 w 12708890"/>
                <a:gd name="connsiteY77" fmla="*/ 784225 h 1910715"/>
                <a:gd name="connisteX78" fmla="*/ 7057390 w 12708890"/>
                <a:gd name="connsiteY78" fmla="*/ 784225 h 1910715"/>
                <a:gd name="connisteX79" fmla="*/ 7138035 w 12708890"/>
                <a:gd name="connsiteY79" fmla="*/ 824865 h 1910715"/>
                <a:gd name="connisteX80" fmla="*/ 7258685 w 12708890"/>
                <a:gd name="connsiteY80" fmla="*/ 824865 h 1910715"/>
                <a:gd name="connisteX81" fmla="*/ 7379335 w 12708890"/>
                <a:gd name="connsiteY81" fmla="*/ 824865 h 1910715"/>
                <a:gd name="connisteX82" fmla="*/ 7499985 w 12708890"/>
                <a:gd name="connsiteY82" fmla="*/ 864870 h 1910715"/>
                <a:gd name="connisteX83" fmla="*/ 7580630 w 12708890"/>
                <a:gd name="connsiteY83" fmla="*/ 885190 h 1910715"/>
                <a:gd name="connisteX84" fmla="*/ 7660640 w 12708890"/>
                <a:gd name="connsiteY84" fmla="*/ 904875 h 1910715"/>
                <a:gd name="connisteX85" fmla="*/ 7761605 w 12708890"/>
                <a:gd name="connsiteY85" fmla="*/ 904875 h 1910715"/>
                <a:gd name="connisteX86" fmla="*/ 7821930 w 12708890"/>
                <a:gd name="connsiteY86" fmla="*/ 985520 h 1910715"/>
                <a:gd name="connisteX87" fmla="*/ 7902575 w 12708890"/>
                <a:gd name="connsiteY87" fmla="*/ 1005840 h 1910715"/>
                <a:gd name="connisteX88" fmla="*/ 7982585 w 12708890"/>
                <a:gd name="connsiteY88" fmla="*/ 1025525 h 1910715"/>
                <a:gd name="connisteX89" fmla="*/ 8083550 w 12708890"/>
                <a:gd name="connsiteY89" fmla="*/ 1085850 h 1910715"/>
                <a:gd name="connisteX90" fmla="*/ 8163560 w 12708890"/>
                <a:gd name="connsiteY90" fmla="*/ 1146175 h 1910715"/>
                <a:gd name="connisteX91" fmla="*/ 8244205 w 12708890"/>
                <a:gd name="connsiteY91" fmla="*/ 1206500 h 1910715"/>
                <a:gd name="connisteX92" fmla="*/ 8324850 w 12708890"/>
                <a:gd name="connsiteY92" fmla="*/ 1226820 h 1910715"/>
                <a:gd name="connisteX93" fmla="*/ 8404860 w 12708890"/>
                <a:gd name="connsiteY93" fmla="*/ 1287145 h 1910715"/>
                <a:gd name="connisteX94" fmla="*/ 8485505 w 12708890"/>
                <a:gd name="connsiteY94" fmla="*/ 1307465 h 1910715"/>
                <a:gd name="connisteX95" fmla="*/ 8585835 w 12708890"/>
                <a:gd name="connsiteY95" fmla="*/ 1367790 h 1910715"/>
                <a:gd name="connisteX96" fmla="*/ 8666480 w 12708890"/>
                <a:gd name="connsiteY96" fmla="*/ 1407795 h 1910715"/>
                <a:gd name="connisteX97" fmla="*/ 8747125 w 12708890"/>
                <a:gd name="connsiteY97" fmla="*/ 1428115 h 1910715"/>
                <a:gd name="connisteX98" fmla="*/ 8847455 w 12708890"/>
                <a:gd name="connsiteY98" fmla="*/ 1508125 h 1910715"/>
                <a:gd name="connisteX99" fmla="*/ 8928100 w 12708890"/>
                <a:gd name="connsiteY99" fmla="*/ 1528445 h 1910715"/>
                <a:gd name="connisteX100" fmla="*/ 9008110 w 12708890"/>
                <a:gd name="connsiteY100" fmla="*/ 1528445 h 1910715"/>
                <a:gd name="connisteX101" fmla="*/ 9088755 w 12708890"/>
                <a:gd name="connsiteY101" fmla="*/ 1528445 h 1910715"/>
                <a:gd name="connisteX102" fmla="*/ 9189085 w 12708890"/>
                <a:gd name="connsiteY102" fmla="*/ 1528445 h 1910715"/>
                <a:gd name="connisteX103" fmla="*/ 9269730 w 12708890"/>
                <a:gd name="connsiteY103" fmla="*/ 1548765 h 1910715"/>
                <a:gd name="connisteX104" fmla="*/ 9350375 w 12708890"/>
                <a:gd name="connsiteY104" fmla="*/ 1569085 h 1910715"/>
                <a:gd name="connisteX105" fmla="*/ 9431020 w 12708890"/>
                <a:gd name="connsiteY105" fmla="*/ 1569085 h 1910715"/>
                <a:gd name="connisteX106" fmla="*/ 9511030 w 12708890"/>
                <a:gd name="connsiteY106" fmla="*/ 1569085 h 1910715"/>
                <a:gd name="connisteX107" fmla="*/ 9591675 w 12708890"/>
                <a:gd name="connsiteY107" fmla="*/ 1588770 h 1910715"/>
                <a:gd name="connisteX108" fmla="*/ 9692005 w 12708890"/>
                <a:gd name="connsiteY108" fmla="*/ 1609090 h 1910715"/>
                <a:gd name="connisteX109" fmla="*/ 9772650 w 12708890"/>
                <a:gd name="connsiteY109" fmla="*/ 1649095 h 1910715"/>
                <a:gd name="connisteX110" fmla="*/ 9853295 w 12708890"/>
                <a:gd name="connsiteY110" fmla="*/ 1649095 h 1910715"/>
                <a:gd name="connisteX111" fmla="*/ 9933305 w 12708890"/>
                <a:gd name="connsiteY111" fmla="*/ 1649095 h 1910715"/>
                <a:gd name="connisteX112" fmla="*/ 10013950 w 12708890"/>
                <a:gd name="connsiteY112" fmla="*/ 1649095 h 1910715"/>
                <a:gd name="connisteX113" fmla="*/ 10094595 w 12708890"/>
                <a:gd name="connsiteY113" fmla="*/ 1649095 h 1910715"/>
                <a:gd name="connisteX114" fmla="*/ 10174605 w 12708890"/>
                <a:gd name="connsiteY114" fmla="*/ 1649095 h 1910715"/>
                <a:gd name="connisteX115" fmla="*/ 10255250 w 12708890"/>
                <a:gd name="connsiteY115" fmla="*/ 1649095 h 1910715"/>
                <a:gd name="connisteX116" fmla="*/ 10335895 w 12708890"/>
                <a:gd name="connsiteY116" fmla="*/ 1649095 h 1910715"/>
                <a:gd name="connisteX117" fmla="*/ 10415905 w 12708890"/>
                <a:gd name="connsiteY117" fmla="*/ 1649095 h 1910715"/>
                <a:gd name="connisteX118" fmla="*/ 10516870 w 12708890"/>
                <a:gd name="connsiteY118" fmla="*/ 1649095 h 1910715"/>
                <a:gd name="connisteX119" fmla="*/ 10596880 w 12708890"/>
                <a:gd name="connsiteY119" fmla="*/ 1649095 h 1910715"/>
                <a:gd name="connisteX120" fmla="*/ 10677525 w 12708890"/>
                <a:gd name="connsiteY120" fmla="*/ 1649095 h 1910715"/>
                <a:gd name="connisteX121" fmla="*/ 10778490 w 12708890"/>
                <a:gd name="connsiteY121" fmla="*/ 1649095 h 1910715"/>
                <a:gd name="connisteX122" fmla="*/ 10878820 w 12708890"/>
                <a:gd name="connsiteY122" fmla="*/ 1649095 h 1910715"/>
                <a:gd name="connisteX123" fmla="*/ 10959465 w 12708890"/>
                <a:gd name="connsiteY123" fmla="*/ 1649095 h 1910715"/>
                <a:gd name="connisteX124" fmla="*/ 11059795 w 12708890"/>
                <a:gd name="connsiteY124" fmla="*/ 1649095 h 1910715"/>
                <a:gd name="connisteX125" fmla="*/ 11140440 w 12708890"/>
                <a:gd name="connsiteY125" fmla="*/ 1649095 h 1910715"/>
                <a:gd name="connisteX126" fmla="*/ 11220450 w 12708890"/>
                <a:gd name="connsiteY126" fmla="*/ 1649095 h 1910715"/>
                <a:gd name="connisteX127" fmla="*/ 11301095 w 12708890"/>
                <a:gd name="connsiteY127" fmla="*/ 1649095 h 1910715"/>
                <a:gd name="connisteX128" fmla="*/ 11381740 w 12708890"/>
                <a:gd name="connsiteY128" fmla="*/ 1649095 h 1910715"/>
                <a:gd name="connisteX129" fmla="*/ 11482070 w 12708890"/>
                <a:gd name="connsiteY129" fmla="*/ 1649095 h 1910715"/>
                <a:gd name="connisteX130" fmla="*/ 11562715 w 12708890"/>
                <a:gd name="connsiteY130" fmla="*/ 1649095 h 1910715"/>
                <a:gd name="connisteX131" fmla="*/ 11642725 w 12708890"/>
                <a:gd name="connsiteY131" fmla="*/ 1649095 h 1910715"/>
                <a:gd name="connisteX132" fmla="*/ 11723370 w 12708890"/>
                <a:gd name="connsiteY132" fmla="*/ 1649095 h 1910715"/>
                <a:gd name="connisteX133" fmla="*/ 11823700 w 12708890"/>
                <a:gd name="connsiteY133" fmla="*/ 1649095 h 1910715"/>
                <a:gd name="connisteX134" fmla="*/ 11904345 w 12708890"/>
                <a:gd name="connsiteY134" fmla="*/ 1649095 h 1910715"/>
                <a:gd name="connisteX135" fmla="*/ 12024995 w 12708890"/>
                <a:gd name="connsiteY135" fmla="*/ 1649095 h 1910715"/>
                <a:gd name="connisteX136" fmla="*/ 12105640 w 12708890"/>
                <a:gd name="connsiteY136" fmla="*/ 1649095 h 1910715"/>
                <a:gd name="connisteX137" fmla="*/ 12186285 w 12708890"/>
                <a:gd name="connsiteY137" fmla="*/ 1649095 h 1910715"/>
                <a:gd name="connisteX138" fmla="*/ 12306935 w 12708890"/>
                <a:gd name="connsiteY138" fmla="*/ 1669415 h 1910715"/>
                <a:gd name="connisteX139" fmla="*/ 12386945 w 12708890"/>
                <a:gd name="connsiteY139" fmla="*/ 1689735 h 1910715"/>
                <a:gd name="connisteX140" fmla="*/ 12467590 w 12708890"/>
                <a:gd name="connsiteY140" fmla="*/ 1729740 h 1910715"/>
                <a:gd name="connisteX141" fmla="*/ 12548235 w 12708890"/>
                <a:gd name="connsiteY141" fmla="*/ 1769745 h 1910715"/>
                <a:gd name="connisteX142" fmla="*/ 12628245 w 12708890"/>
                <a:gd name="connsiteY142" fmla="*/ 1790065 h 1910715"/>
                <a:gd name="connisteX143" fmla="*/ 12708890 w 12708890"/>
                <a:gd name="connsiteY143" fmla="*/ 1850390 h 1910715"/>
                <a:gd name="connisteX144" fmla="*/ 0 w 12708890"/>
                <a:gd name="connsiteY144" fmla="*/ 1910715 h 1910715"/>
                <a:gd name="connisteX145" fmla="*/ 60325 w 12708890"/>
                <a:gd name="connsiteY145" fmla="*/ 80645 h 19107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</a:cxnLst>
              <a:rect l="l" t="t" r="r" b="b"/>
              <a:pathLst>
                <a:path w="12708890" h="1910715">
                  <a:moveTo>
                    <a:pt x="60325" y="80645"/>
                  </a:moveTo>
                  <a:lnTo>
                    <a:pt x="180975" y="60325"/>
                  </a:lnTo>
                  <a:lnTo>
                    <a:pt x="260985" y="60325"/>
                  </a:lnTo>
                  <a:lnTo>
                    <a:pt x="400685" y="60325"/>
                  </a:lnTo>
                  <a:lnTo>
                    <a:pt x="501015" y="60325"/>
                  </a:lnTo>
                  <a:lnTo>
                    <a:pt x="581660" y="60325"/>
                  </a:lnTo>
                  <a:lnTo>
                    <a:pt x="681990" y="40005"/>
                  </a:lnTo>
                  <a:lnTo>
                    <a:pt x="762635" y="20320"/>
                  </a:lnTo>
                  <a:lnTo>
                    <a:pt x="883285" y="20320"/>
                  </a:lnTo>
                  <a:lnTo>
                    <a:pt x="1003935" y="20320"/>
                  </a:lnTo>
                  <a:lnTo>
                    <a:pt x="1084580" y="20320"/>
                  </a:lnTo>
                  <a:lnTo>
                    <a:pt x="1165225" y="20320"/>
                  </a:lnTo>
                  <a:lnTo>
                    <a:pt x="1285875" y="20320"/>
                  </a:lnTo>
                  <a:lnTo>
                    <a:pt x="1365885" y="20320"/>
                  </a:lnTo>
                  <a:lnTo>
                    <a:pt x="1446530" y="20320"/>
                  </a:lnTo>
                  <a:lnTo>
                    <a:pt x="1527175" y="20320"/>
                  </a:lnTo>
                  <a:lnTo>
                    <a:pt x="1647825" y="20320"/>
                  </a:lnTo>
                  <a:lnTo>
                    <a:pt x="1748155" y="20320"/>
                  </a:lnTo>
                  <a:lnTo>
                    <a:pt x="1848485" y="0"/>
                  </a:lnTo>
                  <a:lnTo>
                    <a:pt x="1929130" y="0"/>
                  </a:lnTo>
                  <a:lnTo>
                    <a:pt x="2029460" y="0"/>
                  </a:lnTo>
                  <a:lnTo>
                    <a:pt x="2110105" y="0"/>
                  </a:lnTo>
                  <a:lnTo>
                    <a:pt x="2210435" y="0"/>
                  </a:lnTo>
                  <a:lnTo>
                    <a:pt x="2291080" y="0"/>
                  </a:lnTo>
                  <a:lnTo>
                    <a:pt x="2371725" y="0"/>
                  </a:lnTo>
                  <a:lnTo>
                    <a:pt x="2452370" y="0"/>
                  </a:lnTo>
                  <a:lnTo>
                    <a:pt x="2552700" y="0"/>
                  </a:lnTo>
                  <a:lnTo>
                    <a:pt x="2633345" y="0"/>
                  </a:lnTo>
                  <a:lnTo>
                    <a:pt x="2753995" y="0"/>
                  </a:lnTo>
                  <a:lnTo>
                    <a:pt x="2874645" y="0"/>
                  </a:lnTo>
                  <a:lnTo>
                    <a:pt x="2995295" y="0"/>
                  </a:lnTo>
                  <a:lnTo>
                    <a:pt x="3075305" y="0"/>
                  </a:lnTo>
                  <a:lnTo>
                    <a:pt x="3176270" y="0"/>
                  </a:lnTo>
                  <a:lnTo>
                    <a:pt x="3256280" y="0"/>
                  </a:lnTo>
                  <a:lnTo>
                    <a:pt x="3336925" y="0"/>
                  </a:lnTo>
                  <a:lnTo>
                    <a:pt x="3417570" y="0"/>
                  </a:lnTo>
                  <a:lnTo>
                    <a:pt x="3517900" y="0"/>
                  </a:lnTo>
                  <a:lnTo>
                    <a:pt x="3598545" y="0"/>
                  </a:lnTo>
                  <a:lnTo>
                    <a:pt x="3678555" y="0"/>
                  </a:lnTo>
                  <a:lnTo>
                    <a:pt x="3779520" y="20320"/>
                  </a:lnTo>
                  <a:lnTo>
                    <a:pt x="3860165" y="20320"/>
                  </a:lnTo>
                  <a:lnTo>
                    <a:pt x="3940175" y="20320"/>
                  </a:lnTo>
                  <a:lnTo>
                    <a:pt x="4020820" y="40005"/>
                  </a:lnTo>
                  <a:lnTo>
                    <a:pt x="4121150" y="40005"/>
                  </a:lnTo>
                  <a:lnTo>
                    <a:pt x="4222115" y="80645"/>
                  </a:lnTo>
                  <a:lnTo>
                    <a:pt x="4322445" y="80645"/>
                  </a:lnTo>
                  <a:lnTo>
                    <a:pt x="4403090" y="120650"/>
                  </a:lnTo>
                  <a:lnTo>
                    <a:pt x="4483100" y="120650"/>
                  </a:lnTo>
                  <a:lnTo>
                    <a:pt x="4584065" y="120650"/>
                  </a:lnTo>
                  <a:lnTo>
                    <a:pt x="4664075" y="120650"/>
                  </a:lnTo>
                  <a:lnTo>
                    <a:pt x="4765040" y="160655"/>
                  </a:lnTo>
                  <a:lnTo>
                    <a:pt x="4845050" y="160655"/>
                  </a:lnTo>
                  <a:lnTo>
                    <a:pt x="4946015" y="160655"/>
                  </a:lnTo>
                  <a:lnTo>
                    <a:pt x="5026025" y="160655"/>
                  </a:lnTo>
                  <a:lnTo>
                    <a:pt x="5106670" y="160655"/>
                  </a:lnTo>
                  <a:lnTo>
                    <a:pt x="5227320" y="140970"/>
                  </a:lnTo>
                  <a:lnTo>
                    <a:pt x="5347970" y="140970"/>
                  </a:lnTo>
                  <a:lnTo>
                    <a:pt x="5428615" y="140970"/>
                  </a:lnTo>
                  <a:lnTo>
                    <a:pt x="5528945" y="140970"/>
                  </a:lnTo>
                  <a:lnTo>
                    <a:pt x="5609590" y="140970"/>
                  </a:lnTo>
                  <a:lnTo>
                    <a:pt x="5690235" y="140970"/>
                  </a:lnTo>
                  <a:lnTo>
                    <a:pt x="5790565" y="140970"/>
                  </a:lnTo>
                  <a:lnTo>
                    <a:pt x="5871210" y="140970"/>
                  </a:lnTo>
                  <a:lnTo>
                    <a:pt x="5951220" y="160655"/>
                  </a:lnTo>
                  <a:lnTo>
                    <a:pt x="6052185" y="160655"/>
                  </a:lnTo>
                  <a:lnTo>
                    <a:pt x="6132195" y="201295"/>
                  </a:lnTo>
                  <a:lnTo>
                    <a:pt x="6212840" y="221615"/>
                  </a:lnTo>
                  <a:lnTo>
                    <a:pt x="6293485" y="241300"/>
                  </a:lnTo>
                  <a:lnTo>
                    <a:pt x="6393815" y="281940"/>
                  </a:lnTo>
                  <a:lnTo>
                    <a:pt x="6474460" y="301625"/>
                  </a:lnTo>
                  <a:lnTo>
                    <a:pt x="6555105" y="321945"/>
                  </a:lnTo>
                  <a:lnTo>
                    <a:pt x="6615430" y="402590"/>
                  </a:lnTo>
                  <a:lnTo>
                    <a:pt x="6695440" y="442595"/>
                  </a:lnTo>
                  <a:lnTo>
                    <a:pt x="6776085" y="502920"/>
                  </a:lnTo>
                  <a:lnTo>
                    <a:pt x="6816090" y="583565"/>
                  </a:lnTo>
                  <a:lnTo>
                    <a:pt x="6896735" y="643890"/>
                  </a:lnTo>
                  <a:lnTo>
                    <a:pt x="6896735" y="723900"/>
                  </a:lnTo>
                  <a:lnTo>
                    <a:pt x="6977380" y="784225"/>
                  </a:lnTo>
                  <a:lnTo>
                    <a:pt x="7057390" y="784225"/>
                  </a:lnTo>
                  <a:lnTo>
                    <a:pt x="7138035" y="824865"/>
                  </a:lnTo>
                  <a:lnTo>
                    <a:pt x="7258685" y="824865"/>
                  </a:lnTo>
                  <a:lnTo>
                    <a:pt x="7379335" y="824865"/>
                  </a:lnTo>
                  <a:lnTo>
                    <a:pt x="7499985" y="864870"/>
                  </a:lnTo>
                  <a:lnTo>
                    <a:pt x="7580630" y="885190"/>
                  </a:lnTo>
                  <a:lnTo>
                    <a:pt x="7660640" y="904875"/>
                  </a:lnTo>
                  <a:lnTo>
                    <a:pt x="7761605" y="904875"/>
                  </a:lnTo>
                  <a:lnTo>
                    <a:pt x="7821930" y="985520"/>
                  </a:lnTo>
                  <a:lnTo>
                    <a:pt x="7902575" y="1005840"/>
                  </a:lnTo>
                  <a:lnTo>
                    <a:pt x="7982585" y="1025525"/>
                  </a:lnTo>
                  <a:lnTo>
                    <a:pt x="8083550" y="1085850"/>
                  </a:lnTo>
                  <a:lnTo>
                    <a:pt x="8163560" y="1146175"/>
                  </a:lnTo>
                  <a:lnTo>
                    <a:pt x="8244205" y="1206500"/>
                  </a:lnTo>
                  <a:lnTo>
                    <a:pt x="8324850" y="1226820"/>
                  </a:lnTo>
                  <a:lnTo>
                    <a:pt x="8404860" y="1287145"/>
                  </a:lnTo>
                  <a:lnTo>
                    <a:pt x="8485505" y="1307465"/>
                  </a:lnTo>
                  <a:lnTo>
                    <a:pt x="8585835" y="1367790"/>
                  </a:lnTo>
                  <a:lnTo>
                    <a:pt x="8666480" y="1407795"/>
                  </a:lnTo>
                  <a:lnTo>
                    <a:pt x="8747125" y="1428115"/>
                  </a:lnTo>
                  <a:lnTo>
                    <a:pt x="8847455" y="1508125"/>
                  </a:lnTo>
                  <a:lnTo>
                    <a:pt x="8928100" y="1528445"/>
                  </a:lnTo>
                  <a:lnTo>
                    <a:pt x="9008110" y="1528445"/>
                  </a:lnTo>
                  <a:lnTo>
                    <a:pt x="9088755" y="1528445"/>
                  </a:lnTo>
                  <a:lnTo>
                    <a:pt x="9189085" y="1528445"/>
                  </a:lnTo>
                  <a:lnTo>
                    <a:pt x="9269730" y="1548765"/>
                  </a:lnTo>
                  <a:lnTo>
                    <a:pt x="9350375" y="1569085"/>
                  </a:lnTo>
                  <a:lnTo>
                    <a:pt x="9431020" y="1569085"/>
                  </a:lnTo>
                  <a:lnTo>
                    <a:pt x="9511030" y="1569085"/>
                  </a:lnTo>
                  <a:lnTo>
                    <a:pt x="9591675" y="1588770"/>
                  </a:lnTo>
                  <a:lnTo>
                    <a:pt x="9692005" y="1609090"/>
                  </a:lnTo>
                  <a:lnTo>
                    <a:pt x="9772650" y="1649095"/>
                  </a:lnTo>
                  <a:lnTo>
                    <a:pt x="9853295" y="1649095"/>
                  </a:lnTo>
                  <a:lnTo>
                    <a:pt x="9933305" y="1649095"/>
                  </a:lnTo>
                  <a:lnTo>
                    <a:pt x="10013950" y="1649095"/>
                  </a:lnTo>
                  <a:lnTo>
                    <a:pt x="10094595" y="1649095"/>
                  </a:lnTo>
                  <a:lnTo>
                    <a:pt x="10174605" y="1649095"/>
                  </a:lnTo>
                  <a:lnTo>
                    <a:pt x="10255250" y="1649095"/>
                  </a:lnTo>
                  <a:lnTo>
                    <a:pt x="10335895" y="1649095"/>
                  </a:lnTo>
                  <a:lnTo>
                    <a:pt x="10415905" y="1649095"/>
                  </a:lnTo>
                  <a:lnTo>
                    <a:pt x="10516870" y="1649095"/>
                  </a:lnTo>
                  <a:lnTo>
                    <a:pt x="10596880" y="1649095"/>
                  </a:lnTo>
                  <a:lnTo>
                    <a:pt x="10677525" y="1649095"/>
                  </a:lnTo>
                  <a:lnTo>
                    <a:pt x="10778490" y="1649095"/>
                  </a:lnTo>
                  <a:lnTo>
                    <a:pt x="10878820" y="1649095"/>
                  </a:lnTo>
                  <a:lnTo>
                    <a:pt x="10959465" y="1649095"/>
                  </a:lnTo>
                  <a:lnTo>
                    <a:pt x="11059795" y="1649095"/>
                  </a:lnTo>
                  <a:lnTo>
                    <a:pt x="11140440" y="1649095"/>
                  </a:lnTo>
                  <a:lnTo>
                    <a:pt x="11220450" y="1649095"/>
                  </a:lnTo>
                  <a:lnTo>
                    <a:pt x="11301095" y="1649095"/>
                  </a:lnTo>
                  <a:lnTo>
                    <a:pt x="11381740" y="1649095"/>
                  </a:lnTo>
                  <a:lnTo>
                    <a:pt x="11482070" y="1649095"/>
                  </a:lnTo>
                  <a:lnTo>
                    <a:pt x="11562715" y="1649095"/>
                  </a:lnTo>
                  <a:lnTo>
                    <a:pt x="11642725" y="1649095"/>
                  </a:lnTo>
                  <a:lnTo>
                    <a:pt x="11723370" y="1649095"/>
                  </a:lnTo>
                  <a:lnTo>
                    <a:pt x="11823700" y="1649095"/>
                  </a:lnTo>
                  <a:lnTo>
                    <a:pt x="11904345" y="1649095"/>
                  </a:lnTo>
                  <a:lnTo>
                    <a:pt x="12024995" y="1649095"/>
                  </a:lnTo>
                  <a:lnTo>
                    <a:pt x="12105640" y="1649095"/>
                  </a:lnTo>
                  <a:lnTo>
                    <a:pt x="12186285" y="1649095"/>
                  </a:lnTo>
                  <a:lnTo>
                    <a:pt x="12306935" y="1669415"/>
                  </a:lnTo>
                  <a:lnTo>
                    <a:pt x="12386945" y="1689735"/>
                  </a:lnTo>
                  <a:lnTo>
                    <a:pt x="12467590" y="1729740"/>
                  </a:lnTo>
                  <a:lnTo>
                    <a:pt x="12548235" y="1769745"/>
                  </a:lnTo>
                  <a:lnTo>
                    <a:pt x="12628245" y="1790065"/>
                  </a:lnTo>
                  <a:lnTo>
                    <a:pt x="12708890" y="1850390"/>
                  </a:lnTo>
                  <a:lnTo>
                    <a:pt x="0" y="1910715"/>
                  </a:lnTo>
                  <a:lnTo>
                    <a:pt x="60325" y="8064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custDataLst>
      <p:tags r:id="rId3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5565" y="340995"/>
            <a:ext cx="2816860" cy="549275"/>
            <a:chOff x="119" y="537"/>
            <a:chExt cx="4732" cy="865"/>
          </a:xfrm>
          <a:solidFill>
            <a:srgbClr val="377CFE"/>
          </a:solidFill>
        </p:grpSpPr>
        <p:sp>
          <p:nvSpPr>
            <p:cNvPr id="35" name="矩形 34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00" y="537"/>
              <a:ext cx="4251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3200" b="1">
                  <a:cs typeface="+mn-ea"/>
                  <a:sym typeface="+mn-lt"/>
                </a:rPr>
                <a:t>高度的影响</a:t>
              </a:r>
              <a:endParaRPr lang="zh-CN" altLang="zh-CN" sz="3200" b="1">
                <a:cs typeface="+mn-ea"/>
                <a:sym typeface="+mn-lt"/>
              </a:endParaRPr>
            </a:p>
          </p:txBody>
        </p:sp>
      </p:grpSp>
      <p:pic>
        <p:nvPicPr>
          <p:cNvPr id="4" name="图片 3" descr="gaopd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6" y="1748155"/>
            <a:ext cx="5837556" cy="336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组合 2"/>
          <p:cNvGrpSpPr/>
          <p:nvPr/>
        </p:nvGrpSpPr>
        <p:grpSpPr>
          <a:xfrm>
            <a:off x="6168392" y="1748156"/>
            <a:ext cx="5892800" cy="3360420"/>
            <a:chOff x="9888" y="2754"/>
            <a:chExt cx="9280" cy="5292"/>
          </a:xfrm>
        </p:grpSpPr>
        <p:pic>
          <p:nvPicPr>
            <p:cNvPr id="44097" name="图片 44096" descr="3-2a-15乞力马扎罗山"/>
            <p:cNvPicPr>
              <a:picLocks noChangeAspect="1"/>
            </p:cNvPicPr>
            <p:nvPr/>
          </p:nvPicPr>
          <p:blipFill>
            <a:blip r:embed="rId2"/>
            <a:srcRect l="852" t="1695" r="1017" b="1367"/>
            <a:stretch>
              <a:fillRect/>
            </a:stretch>
          </p:blipFill>
          <p:spPr>
            <a:xfrm>
              <a:off x="9888" y="2754"/>
              <a:ext cx="9281" cy="52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文本框 1"/>
            <p:cNvSpPr txBox="1"/>
            <p:nvPr/>
          </p:nvSpPr>
          <p:spPr>
            <a:xfrm>
              <a:off x="10455" y="7167"/>
              <a:ext cx="301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cs typeface="+mn-ea"/>
                  <a:sym typeface="+mn-lt"/>
                </a:rPr>
                <a:t>乞力马扎罗山</a:t>
              </a:r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97840" y="5521325"/>
            <a:ext cx="6141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海拔每上升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100m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，气温降低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0.6℃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5565" y="340995"/>
            <a:ext cx="1806575" cy="548640"/>
            <a:chOff x="119" y="537"/>
            <a:chExt cx="2845" cy="864"/>
          </a:xfrm>
          <a:solidFill>
            <a:srgbClr val="377CFE"/>
          </a:solidFill>
        </p:grpSpPr>
        <p:sp>
          <p:nvSpPr>
            <p:cNvPr id="35" name="矩形 34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00" y="537"/>
              <a:ext cx="2364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>
                  <a:cs typeface="+mn-ea"/>
                  <a:sym typeface="+mn-lt"/>
                </a:rPr>
                <a:t>坡  度</a:t>
              </a:r>
              <a:endParaRPr lang="zh-CN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30144" y="2234930"/>
            <a:ext cx="5183225" cy="3504565"/>
            <a:chOff x="-108" y="1744"/>
            <a:chExt cx="5819" cy="6664"/>
          </a:xfrm>
        </p:grpSpPr>
        <p:sp>
          <p:nvSpPr>
            <p:cNvPr id="21" name="等腰三角形 20"/>
            <p:cNvSpPr/>
            <p:nvPr/>
          </p:nvSpPr>
          <p:spPr>
            <a:xfrm>
              <a:off x="-108" y="1802"/>
              <a:ext cx="5819" cy="6606"/>
            </a:xfrm>
            <a:prstGeom prst="triangle">
              <a:avLst/>
            </a:prstGeom>
            <a:solidFill>
              <a:srgbClr val="BEDC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PA-任意多边形: 形状 4952"/>
            <p:cNvSpPr/>
            <p:nvPr>
              <p:custDataLst>
                <p:tags r:id="rId1"/>
              </p:custDataLst>
            </p:nvPr>
          </p:nvSpPr>
          <p:spPr>
            <a:xfrm>
              <a:off x="2074" y="1744"/>
              <a:ext cx="1307" cy="2061"/>
            </a:xfrm>
            <a:custGeom>
              <a:avLst/>
              <a:gdLst>
                <a:gd name="connsiteX0" fmla="*/ 361502 w 586382"/>
                <a:gd name="connsiteY0" fmla="*/ 21662 h 345281"/>
                <a:gd name="connsiteX1" fmla="*/ 260269 w 586382"/>
                <a:gd name="connsiteY1" fmla="*/ 21662 h 345281"/>
                <a:gd name="connsiteX2" fmla="*/ 698 w 586382"/>
                <a:gd name="connsiteY2" fmla="*/ 281233 h 345281"/>
                <a:gd name="connsiteX3" fmla="*/ 50466 w 586382"/>
                <a:gd name="connsiteY3" fmla="*/ 331002 h 345281"/>
                <a:gd name="connsiteX4" fmla="*/ 117953 w 586382"/>
                <a:gd name="connsiteY4" fmla="*/ 331002 h 345281"/>
                <a:gd name="connsiteX5" fmla="*/ 228354 w 586382"/>
                <a:gd name="connsiteY5" fmla="*/ 220604 h 345281"/>
                <a:gd name="connsiteX6" fmla="*/ 257712 w 586382"/>
                <a:gd name="connsiteY6" fmla="*/ 220604 h 345281"/>
                <a:gd name="connsiteX7" fmla="*/ 352453 w 586382"/>
                <a:gd name="connsiteY7" fmla="*/ 315345 h 345281"/>
                <a:gd name="connsiteX8" fmla="*/ 419941 w 586382"/>
                <a:gd name="connsiteY8" fmla="*/ 315345 h 345281"/>
                <a:gd name="connsiteX9" fmla="*/ 463232 w 586382"/>
                <a:gd name="connsiteY9" fmla="*/ 272054 h 345281"/>
                <a:gd name="connsiteX10" fmla="*/ 492592 w 586382"/>
                <a:gd name="connsiteY10" fmla="*/ 272054 h 345281"/>
                <a:gd name="connsiteX11" fmla="*/ 492637 w 586382"/>
                <a:gd name="connsiteY11" fmla="*/ 272098 h 345281"/>
                <a:gd name="connsiteX12" fmla="*/ 560125 w 586382"/>
                <a:gd name="connsiteY12" fmla="*/ 272098 h 345281"/>
                <a:gd name="connsiteX13" fmla="*/ 586033 w 586382"/>
                <a:gd name="connsiteY13" fmla="*/ 246190 h 345281"/>
                <a:gd name="connsiteX14" fmla="*/ 361502 w 586382"/>
                <a:gd name="connsiteY14" fmla="*/ 21662 h 34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6382" h="345281">
                  <a:moveTo>
                    <a:pt x="361502" y="21662"/>
                  </a:moveTo>
                  <a:cubicBezTo>
                    <a:pt x="333549" y="-6291"/>
                    <a:pt x="288225" y="-6291"/>
                    <a:pt x="260269" y="21662"/>
                  </a:cubicBezTo>
                  <a:lnTo>
                    <a:pt x="698" y="281233"/>
                  </a:lnTo>
                  <a:lnTo>
                    <a:pt x="50466" y="331002"/>
                  </a:lnTo>
                  <a:cubicBezTo>
                    <a:pt x="69102" y="349638"/>
                    <a:pt x="99317" y="349638"/>
                    <a:pt x="117953" y="331002"/>
                  </a:cubicBezTo>
                  <a:lnTo>
                    <a:pt x="228354" y="220604"/>
                  </a:lnTo>
                  <a:cubicBezTo>
                    <a:pt x="236459" y="212496"/>
                    <a:pt x="249604" y="212496"/>
                    <a:pt x="257712" y="220604"/>
                  </a:cubicBezTo>
                  <a:lnTo>
                    <a:pt x="352453" y="315345"/>
                  </a:lnTo>
                  <a:cubicBezTo>
                    <a:pt x="371089" y="333981"/>
                    <a:pt x="401304" y="333981"/>
                    <a:pt x="419941" y="315345"/>
                  </a:cubicBezTo>
                  <a:lnTo>
                    <a:pt x="463232" y="272054"/>
                  </a:lnTo>
                  <a:cubicBezTo>
                    <a:pt x="471340" y="263946"/>
                    <a:pt x="484481" y="263946"/>
                    <a:pt x="492592" y="272054"/>
                  </a:cubicBezTo>
                  <a:lnTo>
                    <a:pt x="492637" y="272098"/>
                  </a:lnTo>
                  <a:cubicBezTo>
                    <a:pt x="511273" y="290735"/>
                    <a:pt x="541488" y="290735"/>
                    <a:pt x="560125" y="272098"/>
                  </a:cubicBezTo>
                  <a:lnTo>
                    <a:pt x="586033" y="246190"/>
                  </a:lnTo>
                  <a:lnTo>
                    <a:pt x="361502" y="21662"/>
                  </a:lnTo>
                  <a:close/>
                </a:path>
              </a:pathLst>
            </a:custGeom>
            <a:solidFill>
              <a:srgbClr val="E8F7FF"/>
            </a:solidFill>
            <a:ln w="2977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-170538" y="5630539"/>
            <a:ext cx="12841481" cy="13427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12"/>
          <p:cNvSpPr txBox="1"/>
          <p:nvPr/>
        </p:nvSpPr>
        <p:spPr>
          <a:xfrm flipH="1">
            <a:off x="2021174" y="5691499"/>
            <a:ext cx="16209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rgbClr val="1F74AD"/>
                </a:solidFill>
                <a:cs typeface="+mn-ea"/>
                <a:sym typeface="+mn-lt"/>
              </a:rPr>
              <a:t>水平距离</a:t>
            </a:r>
            <a:endParaRPr lang="zh-CN" altLang="en-US" sz="2800" dirty="0">
              <a:solidFill>
                <a:srgbClr val="1F74AD"/>
              </a:solidFill>
              <a:cs typeface="+mn-ea"/>
              <a:sym typeface="+mn-lt"/>
            </a:endParaRPr>
          </a:p>
        </p:txBody>
      </p:sp>
      <p:sp>
        <p:nvSpPr>
          <p:cNvPr id="13" name="文本框 18"/>
          <p:cNvSpPr txBox="1"/>
          <p:nvPr/>
        </p:nvSpPr>
        <p:spPr>
          <a:xfrm flipH="1">
            <a:off x="1242393" y="3289421"/>
            <a:ext cx="492443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1F74AD"/>
                </a:solidFill>
                <a:cs typeface="+mn-ea"/>
                <a:sym typeface="+mn-lt"/>
              </a:rPr>
              <a:t>垂</a:t>
            </a:r>
            <a:endParaRPr lang="en-US" altLang="zh-CN" sz="2400" dirty="0">
              <a:solidFill>
                <a:srgbClr val="1F74AD"/>
              </a:solidFill>
              <a:cs typeface="+mn-ea"/>
              <a:sym typeface="+mn-lt"/>
            </a:endParaRPr>
          </a:p>
          <a:p>
            <a:r>
              <a:rPr lang="zh-CN" altLang="en-US" sz="2400" dirty="0">
                <a:solidFill>
                  <a:srgbClr val="1F74AD"/>
                </a:solidFill>
                <a:cs typeface="+mn-ea"/>
                <a:sym typeface="+mn-lt"/>
              </a:rPr>
              <a:t>直</a:t>
            </a:r>
            <a:endParaRPr lang="en-US" altLang="zh-CN" sz="2400" dirty="0">
              <a:solidFill>
                <a:srgbClr val="1F74AD"/>
              </a:solidFill>
              <a:cs typeface="+mn-ea"/>
              <a:sym typeface="+mn-lt"/>
            </a:endParaRPr>
          </a:p>
          <a:p>
            <a:r>
              <a:rPr lang="zh-CN" altLang="en-US" sz="2400" dirty="0">
                <a:solidFill>
                  <a:srgbClr val="1F74AD"/>
                </a:solidFill>
                <a:cs typeface="+mn-ea"/>
                <a:sym typeface="+mn-lt"/>
              </a:rPr>
              <a:t>距</a:t>
            </a:r>
            <a:endParaRPr lang="en-US" altLang="zh-CN" sz="2400" dirty="0">
              <a:solidFill>
                <a:srgbClr val="1F74AD"/>
              </a:solidFill>
              <a:cs typeface="+mn-ea"/>
              <a:sym typeface="+mn-lt"/>
            </a:endParaRPr>
          </a:p>
          <a:p>
            <a:r>
              <a:rPr lang="zh-CN" altLang="en-US" sz="2400" dirty="0">
                <a:solidFill>
                  <a:srgbClr val="1F74AD"/>
                </a:solidFill>
                <a:cs typeface="+mn-ea"/>
                <a:sym typeface="+mn-lt"/>
              </a:rPr>
              <a:t>离</a:t>
            </a:r>
            <a:endParaRPr lang="zh-CN" altLang="en-US" dirty="0">
              <a:solidFill>
                <a:srgbClr val="1F74AD"/>
              </a:solidFill>
              <a:cs typeface="+mn-ea"/>
              <a:sym typeface="+mn-lt"/>
            </a:endParaRPr>
          </a:p>
        </p:txBody>
      </p:sp>
      <p:sp>
        <p:nvSpPr>
          <p:cNvPr id="15" name="文本框 29"/>
          <p:cNvSpPr txBox="1"/>
          <p:nvPr/>
        </p:nvSpPr>
        <p:spPr>
          <a:xfrm flipH="1">
            <a:off x="1518530" y="1584235"/>
            <a:ext cx="6129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+mn-ea"/>
                <a:sym typeface="+mn-lt"/>
              </a:rPr>
              <a:t>A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95553" y="2204473"/>
            <a:ext cx="2657529" cy="3426066"/>
            <a:chOff x="1695553" y="2204473"/>
            <a:chExt cx="2657529" cy="3426066"/>
          </a:xfrm>
        </p:grpSpPr>
        <p:cxnSp>
          <p:nvCxnSpPr>
            <p:cNvPr id="4" name="直接箭头连接符 3"/>
            <p:cNvCxnSpPr/>
            <p:nvPr/>
          </p:nvCxnSpPr>
          <p:spPr>
            <a:xfrm>
              <a:off x="1736444" y="2222318"/>
              <a:ext cx="0" cy="3408221"/>
            </a:xfrm>
            <a:prstGeom prst="straightConnector1">
              <a:avLst/>
            </a:prstGeom>
            <a:ln w="38100">
              <a:solidFill>
                <a:srgbClr val="1F74AD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H="1">
              <a:off x="1695553" y="5630539"/>
              <a:ext cx="2657529" cy="0"/>
            </a:xfrm>
            <a:prstGeom prst="straightConnector1">
              <a:avLst/>
            </a:prstGeom>
            <a:ln w="38100">
              <a:solidFill>
                <a:srgbClr val="1F74AD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 flipV="1">
              <a:off x="1761468" y="2204473"/>
              <a:ext cx="2499366" cy="3387966"/>
            </a:xfrm>
            <a:prstGeom prst="line">
              <a:avLst/>
            </a:prstGeom>
            <a:ln w="28575">
              <a:solidFill>
                <a:srgbClr val="1F74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2776514" y="5174601"/>
            <a:ext cx="1790020" cy="802120"/>
            <a:chOff x="2776514" y="5174601"/>
            <a:chExt cx="1790020" cy="802120"/>
          </a:xfrm>
        </p:grpSpPr>
        <p:sp>
          <p:nvSpPr>
            <p:cNvPr id="18" name="文本框 32"/>
            <p:cNvSpPr txBox="1"/>
            <p:nvPr/>
          </p:nvSpPr>
          <p:spPr>
            <a:xfrm flipH="1">
              <a:off x="2776514" y="5174601"/>
              <a:ext cx="110977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dirty="0">
                  <a:solidFill>
                    <a:srgbClr val="1F74AD"/>
                  </a:solidFill>
                  <a:cs typeface="+mn-ea"/>
                  <a:sym typeface="+mn-lt"/>
                </a:rPr>
                <a:t>坡度角</a:t>
              </a:r>
              <a:endParaRPr lang="zh-CN" altLang="en-US" sz="2000" dirty="0">
                <a:solidFill>
                  <a:srgbClr val="1F74AD"/>
                </a:solidFill>
                <a:cs typeface="+mn-ea"/>
                <a:sym typeface="+mn-lt"/>
              </a:endParaRPr>
            </a:p>
          </p:txBody>
        </p:sp>
        <p:sp>
          <p:nvSpPr>
            <p:cNvPr id="2" name="弧形 1"/>
            <p:cNvSpPr/>
            <p:nvPr/>
          </p:nvSpPr>
          <p:spPr>
            <a:xfrm flipH="1">
              <a:off x="3845397" y="5255442"/>
              <a:ext cx="721137" cy="721279"/>
            </a:xfrm>
            <a:prstGeom prst="arc">
              <a:avLst>
                <a:gd name="adj1" fmla="val 17927538"/>
                <a:gd name="adj2" fmla="val 0"/>
              </a:avLst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6" name="文本框 29"/>
          <p:cNvSpPr txBox="1"/>
          <p:nvPr/>
        </p:nvSpPr>
        <p:spPr>
          <a:xfrm flipH="1">
            <a:off x="4525164" y="5248487"/>
            <a:ext cx="6129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cs typeface="+mn-ea"/>
                <a:sym typeface="+mn-lt"/>
              </a:rPr>
              <a:t>B</a:t>
            </a:r>
            <a:endParaRPr lang="zh-CN" altLang="en-US" sz="2800" dirty="0"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149006" y="2802780"/>
            <a:ext cx="3929714" cy="1252259"/>
            <a:chOff x="5138086" y="1522679"/>
            <a:chExt cx="3929714" cy="1252259"/>
          </a:xfrm>
        </p:grpSpPr>
        <p:sp>
          <p:nvSpPr>
            <p:cNvPr id="23" name="文本框 22"/>
            <p:cNvSpPr txBox="1"/>
            <p:nvPr/>
          </p:nvSpPr>
          <p:spPr>
            <a:xfrm>
              <a:off x="5138086" y="1815067"/>
              <a:ext cx="1781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坡度角 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= 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7004986" y="1522679"/>
              <a:ext cx="2062814" cy="1252259"/>
              <a:chOff x="7004986" y="1522679"/>
              <a:chExt cx="2062814" cy="1252259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7138336" y="1522679"/>
                <a:ext cx="19294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垂直距离</a:t>
                </a:r>
                <a:endPara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7004986" y="2141996"/>
                <a:ext cx="2062814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6" name="文本框 35"/>
              <p:cNvSpPr txBox="1"/>
              <p:nvPr/>
            </p:nvSpPr>
            <p:spPr>
              <a:xfrm>
                <a:off x="7138336" y="2190163"/>
                <a:ext cx="19294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水平距离</a:t>
                </a:r>
                <a:endPara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timg-1"/>
          <p:cNvPicPr>
            <a:picLocks noChangeAspect="1"/>
          </p:cNvPicPr>
          <p:nvPr/>
        </p:nvPicPr>
        <p:blipFill>
          <a:blip r:embed="rId1"/>
          <a:srcRect t="49409" b="3295"/>
          <a:stretch>
            <a:fillRect/>
          </a:stretch>
        </p:blipFill>
        <p:spPr>
          <a:xfrm>
            <a:off x="-24130" y="1084580"/>
            <a:ext cx="12239625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36365" y="6130925"/>
            <a:ext cx="4392295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cs typeface="+mn-ea"/>
                <a:sym typeface="+mn-lt"/>
              </a:rPr>
              <a:t>坡地耕作易引发水土流失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8053" y="6130925"/>
            <a:ext cx="50850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修筑梯田可减缓坡度对农业的影响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3" name="图片 12" descr="草地上的风景&#10;&#10;描述已自动生成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233488"/>
            <a:ext cx="12192000" cy="465423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565" y="340995"/>
            <a:ext cx="4077335" cy="549275"/>
            <a:chOff x="119" y="537"/>
            <a:chExt cx="6074" cy="865"/>
          </a:xfrm>
          <a:solidFill>
            <a:srgbClr val="377CFE"/>
          </a:solidFill>
        </p:grpSpPr>
        <p:sp>
          <p:nvSpPr>
            <p:cNvPr id="3" name="矩形 2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00" y="537"/>
              <a:ext cx="5593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3200" b="1">
                  <a:cs typeface="+mn-ea"/>
                  <a:sym typeface="+mn-lt"/>
                </a:rPr>
                <a:t>坡度对农业的影响</a:t>
              </a:r>
              <a:endParaRPr lang="zh-CN" altLang="zh-CN" sz="3200" b="1">
                <a:cs typeface="+mn-ea"/>
                <a:sym typeface="+mn-lt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"/>
          <p:cNvGrpSpPr/>
          <p:nvPr/>
        </p:nvGrpSpPr>
        <p:grpSpPr>
          <a:xfrm>
            <a:off x="398449" y="1769402"/>
            <a:ext cx="5859145" cy="3509578"/>
            <a:chOff x="2868793" y="1438224"/>
            <a:chExt cx="6838561" cy="4666717"/>
          </a:xfrm>
        </p:grpSpPr>
        <p:sp>
          <p:nvSpPr>
            <p:cNvPr id="20" name="Freeform 4"/>
            <p:cNvSpPr/>
            <p:nvPr/>
          </p:nvSpPr>
          <p:spPr bwMode="auto">
            <a:xfrm>
              <a:off x="2868793" y="1438224"/>
              <a:ext cx="6838561" cy="4666717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kern="1200">
                <a:cs typeface="+mn-ea"/>
                <a:sym typeface="+mn-lt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3096260" y="1733528"/>
              <a:ext cx="6383621" cy="40325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kern="1200">
                <a:cs typeface="+mn-ea"/>
                <a:sym typeface="+mn-lt"/>
              </a:endParaRPr>
            </a:p>
          </p:txBody>
        </p:sp>
        <p:sp>
          <p:nvSpPr>
            <p:cNvPr id="24" name="Oval 8"/>
            <p:cNvSpPr/>
            <p:nvPr/>
          </p:nvSpPr>
          <p:spPr>
            <a:xfrm>
              <a:off x="6251777" y="1546335"/>
              <a:ext cx="79086" cy="79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98449" y="5527992"/>
            <a:ext cx="944361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受机车牵引动力的限制，铁路线的最大坡度一般不超过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2.5%---3%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8449" y="5926772"/>
            <a:ext cx="75200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设计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人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”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字形线路，通过延长路程，降低线路的坡度。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24294" y="1941830"/>
            <a:ext cx="5366385" cy="3190875"/>
            <a:chOff x="10816" y="3027"/>
            <a:chExt cx="8451" cy="502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190" r="10937"/>
            <a:stretch>
              <a:fillRect/>
            </a:stretch>
          </p:blipFill>
          <p:spPr>
            <a:xfrm flipH="1">
              <a:off x="10816" y="3518"/>
              <a:ext cx="5042" cy="4534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14326" y="3027"/>
              <a:ext cx="4941" cy="2567"/>
              <a:chOff x="10252" y="4181"/>
              <a:chExt cx="4941" cy="2567"/>
            </a:xfrm>
          </p:grpSpPr>
          <p:sp>
            <p:nvSpPr>
              <p:cNvPr id="16" name="圆角矩形 15"/>
              <p:cNvSpPr/>
              <p:nvPr/>
            </p:nvSpPr>
            <p:spPr>
              <a:xfrm flipH="1">
                <a:off x="10376" y="4181"/>
                <a:ext cx="4664" cy="2301"/>
              </a:xfrm>
              <a:prstGeom prst="roundRect">
                <a:avLst>
                  <a:gd name="adj" fmla="val 14537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等腰三角形 70"/>
              <p:cNvSpPr/>
              <p:nvPr/>
            </p:nvSpPr>
            <p:spPr>
              <a:xfrm rot="13466390">
                <a:off x="10252" y="6156"/>
                <a:ext cx="340" cy="592"/>
              </a:xfrm>
              <a:custGeom>
                <a:avLst/>
                <a:gdLst>
                  <a:gd name="connsiteX0" fmla="*/ 0 w 586520"/>
                  <a:gd name="connsiteY0" fmla="*/ 843199 h 843199"/>
                  <a:gd name="connsiteX1" fmla="*/ 293260 w 586520"/>
                  <a:gd name="connsiteY1" fmla="*/ 0 h 843199"/>
                  <a:gd name="connsiteX2" fmla="*/ 586520 w 586520"/>
                  <a:gd name="connsiteY2" fmla="*/ 843199 h 843199"/>
                  <a:gd name="connsiteX3" fmla="*/ 0 w 586520"/>
                  <a:gd name="connsiteY3" fmla="*/ 843199 h 843199"/>
                  <a:gd name="connsiteX0-1" fmla="*/ 0 w 586520"/>
                  <a:gd name="connsiteY0-2" fmla="*/ 843199 h 843199"/>
                  <a:gd name="connsiteX1-3" fmla="*/ 293260 w 586520"/>
                  <a:gd name="connsiteY1-4" fmla="*/ 0 h 843199"/>
                  <a:gd name="connsiteX2-5" fmla="*/ 586520 w 586520"/>
                  <a:gd name="connsiteY2-6" fmla="*/ 843199 h 843199"/>
                  <a:gd name="connsiteX3-7" fmla="*/ 0 w 586520"/>
                  <a:gd name="connsiteY3-8" fmla="*/ 843199 h 843199"/>
                  <a:gd name="connsiteX0-9" fmla="*/ 0 w 586520"/>
                  <a:gd name="connsiteY0-10" fmla="*/ 843199 h 843199"/>
                  <a:gd name="connsiteX1-11" fmla="*/ 293260 w 586520"/>
                  <a:gd name="connsiteY1-12" fmla="*/ 0 h 843199"/>
                  <a:gd name="connsiteX2-13" fmla="*/ 586520 w 586520"/>
                  <a:gd name="connsiteY2-14" fmla="*/ 843199 h 843199"/>
                  <a:gd name="connsiteX3-15" fmla="*/ 0 w 586520"/>
                  <a:gd name="connsiteY3-16" fmla="*/ 843199 h 843199"/>
                  <a:gd name="connsiteX0-17" fmla="*/ 0 w 528731"/>
                  <a:gd name="connsiteY0-18" fmla="*/ 843199 h 1031419"/>
                  <a:gd name="connsiteX1-19" fmla="*/ 293260 w 528731"/>
                  <a:gd name="connsiteY1-20" fmla="*/ 0 h 1031419"/>
                  <a:gd name="connsiteX2-21" fmla="*/ 528731 w 528731"/>
                  <a:gd name="connsiteY2-22" fmla="*/ 1031419 h 1031419"/>
                  <a:gd name="connsiteX3-23" fmla="*/ 0 w 528731"/>
                  <a:gd name="connsiteY3-24" fmla="*/ 843199 h 1031419"/>
                  <a:gd name="connsiteX0-25" fmla="*/ 0 w 528731"/>
                  <a:gd name="connsiteY0-26" fmla="*/ 843199 h 1031419"/>
                  <a:gd name="connsiteX1-27" fmla="*/ 293260 w 528731"/>
                  <a:gd name="connsiteY1-28" fmla="*/ 0 h 1031419"/>
                  <a:gd name="connsiteX2-29" fmla="*/ 528731 w 528731"/>
                  <a:gd name="connsiteY2-30" fmla="*/ 1031419 h 1031419"/>
                  <a:gd name="connsiteX3-31" fmla="*/ 0 w 528731"/>
                  <a:gd name="connsiteY3-32" fmla="*/ 843199 h 1031419"/>
                  <a:gd name="connsiteX0-33" fmla="*/ 0 w 528731"/>
                  <a:gd name="connsiteY0-34" fmla="*/ 843199 h 1031419"/>
                  <a:gd name="connsiteX1-35" fmla="*/ 293260 w 528731"/>
                  <a:gd name="connsiteY1-36" fmla="*/ 0 h 1031419"/>
                  <a:gd name="connsiteX2-37" fmla="*/ 528731 w 528731"/>
                  <a:gd name="connsiteY2-38" fmla="*/ 1031419 h 1031419"/>
                  <a:gd name="connsiteX3-39" fmla="*/ 0 w 528731"/>
                  <a:gd name="connsiteY3-40" fmla="*/ 843199 h 1031419"/>
                  <a:gd name="connsiteX0-41" fmla="*/ 0 w 539597"/>
                  <a:gd name="connsiteY0-42" fmla="*/ 902011 h 1031419"/>
                  <a:gd name="connsiteX1-43" fmla="*/ 304126 w 539597"/>
                  <a:gd name="connsiteY1-44" fmla="*/ 0 h 1031419"/>
                  <a:gd name="connsiteX2-45" fmla="*/ 539597 w 539597"/>
                  <a:gd name="connsiteY2-46" fmla="*/ 1031419 h 1031419"/>
                  <a:gd name="connsiteX3-47" fmla="*/ 0 w 539597"/>
                  <a:gd name="connsiteY3-48" fmla="*/ 902011 h 103141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39597" h="1031419">
                    <a:moveTo>
                      <a:pt x="0" y="902011"/>
                    </a:moveTo>
                    <a:cubicBezTo>
                      <a:pt x="33049" y="597484"/>
                      <a:pt x="160154" y="264308"/>
                      <a:pt x="304126" y="0"/>
                    </a:cubicBezTo>
                    <a:cubicBezTo>
                      <a:pt x="292722" y="332129"/>
                      <a:pt x="288130" y="760855"/>
                      <a:pt x="539597" y="1031419"/>
                    </a:cubicBezTo>
                    <a:lnTo>
                      <a:pt x="0" y="90201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flipH="1">
                <a:off x="10529" y="4386"/>
                <a:ext cx="466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各出所学，各尽所能，使国家富强不受外辱，以自立于地球之上。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5565" y="340995"/>
            <a:ext cx="4077335" cy="549275"/>
            <a:chOff x="119" y="537"/>
            <a:chExt cx="6074" cy="865"/>
          </a:xfrm>
          <a:solidFill>
            <a:srgbClr val="377CFE"/>
          </a:solidFill>
        </p:grpSpPr>
        <p:sp>
          <p:nvSpPr>
            <p:cNvPr id="15" name="矩形 14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00" y="537"/>
              <a:ext cx="5593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3200" b="1">
                  <a:cs typeface="+mn-ea"/>
                  <a:sym typeface="+mn-lt"/>
                </a:rPr>
                <a:t>坡度对交通的影响</a:t>
              </a:r>
              <a:endParaRPr lang="zh-CN" altLang="zh-CN" sz="3200" b="1">
                <a:cs typeface="+mn-ea"/>
                <a:sym typeface="+mn-lt"/>
              </a:endParaRPr>
            </a:p>
          </p:txBody>
        </p:sp>
      </p:grpSp>
      <p:pic>
        <p:nvPicPr>
          <p:cNvPr id="2" name="l0188cnhow4.p70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17" y="1927263"/>
            <a:ext cx="5619730" cy="3161098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6714" y="945860"/>
            <a:ext cx="4669685" cy="2366300"/>
          </a:xfrm>
          <a:prstGeom prst="rect">
            <a:avLst/>
          </a:prstGeom>
          <a:solidFill>
            <a:srgbClr val="377CFE"/>
          </a:solidFill>
          <a:ln>
            <a:solidFill>
              <a:srgbClr val="377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8" name="PA-158-158056-Mountain-521607"/>
          <p:cNvGrpSpPr/>
          <p:nvPr>
            <p:custDataLst>
              <p:tags r:id="rId1"/>
            </p:custDataLst>
          </p:nvPr>
        </p:nvGrpSpPr>
        <p:grpSpPr>
          <a:xfrm>
            <a:off x="1630605" y="4779858"/>
            <a:ext cx="432169" cy="444472"/>
            <a:chOff x="22860000" y="6953250"/>
            <a:chExt cx="1524000" cy="1524000"/>
          </a:xfrm>
          <a:solidFill>
            <a:srgbClr val="377CFE"/>
          </a:solidFill>
        </p:grpSpPr>
        <p:sp>
          <p:nvSpPr>
            <p:cNvPr id="19" name="PA-任意多边形: 形状 1525"/>
            <p:cNvSpPr/>
            <p:nvPr>
              <p:custDataLst>
                <p:tags r:id="rId2"/>
              </p:custDataLst>
            </p:nvPr>
          </p:nvSpPr>
          <p:spPr>
            <a:xfrm>
              <a:off x="22859206" y="6952456"/>
              <a:ext cx="1524000" cy="1524000"/>
            </a:xfrm>
            <a:custGeom>
              <a:avLst/>
              <a:gdLst>
                <a:gd name="connsiteX0" fmla="*/ 1520885 w 1524000"/>
                <a:gd name="connsiteY0" fmla="*/ 1001525 h 1524000"/>
                <a:gd name="connsiteX1" fmla="*/ 1163066 w 1524000"/>
                <a:gd name="connsiteY1" fmla="*/ 349040 h 1524000"/>
                <a:gd name="connsiteX2" fmla="*/ 1162977 w 1524000"/>
                <a:gd name="connsiteY2" fmla="*/ 348875 h 1524000"/>
                <a:gd name="connsiteX3" fmla="*/ 1072731 w 1524000"/>
                <a:gd name="connsiteY3" fmla="*/ 184309 h 1524000"/>
                <a:gd name="connsiteX4" fmla="*/ 762794 w 1524000"/>
                <a:gd name="connsiteY4" fmla="*/ 794 h 1524000"/>
                <a:gd name="connsiteX5" fmla="*/ 452857 w 1524000"/>
                <a:gd name="connsiteY5" fmla="*/ 184309 h 1524000"/>
                <a:gd name="connsiteX6" fmla="*/ 362610 w 1524000"/>
                <a:gd name="connsiteY6" fmla="*/ 348875 h 1524000"/>
                <a:gd name="connsiteX7" fmla="*/ 362522 w 1524000"/>
                <a:gd name="connsiteY7" fmla="*/ 349040 h 1524000"/>
                <a:gd name="connsiteX8" fmla="*/ 4702 w 1524000"/>
                <a:gd name="connsiteY8" fmla="*/ 1001525 h 1524000"/>
                <a:gd name="connsiteX9" fmla="*/ 794 w 1524000"/>
                <a:gd name="connsiteY9" fmla="*/ 1016794 h 1524000"/>
                <a:gd name="connsiteX10" fmla="*/ 64294 w 1524000"/>
                <a:gd name="connsiteY10" fmla="*/ 1080294 h 1524000"/>
                <a:gd name="connsiteX11" fmla="*/ 1096169 w 1524000"/>
                <a:gd name="connsiteY11" fmla="*/ 1080294 h 1524000"/>
                <a:gd name="connsiteX12" fmla="*/ 1175544 w 1524000"/>
                <a:gd name="connsiteY12" fmla="*/ 1159669 h 1524000"/>
                <a:gd name="connsiteX13" fmla="*/ 1096169 w 1524000"/>
                <a:gd name="connsiteY13" fmla="*/ 1239044 h 1524000"/>
                <a:gd name="connsiteX14" fmla="*/ 524669 w 1524000"/>
                <a:gd name="connsiteY14" fmla="*/ 1239044 h 1524000"/>
                <a:gd name="connsiteX15" fmla="*/ 381794 w 1524000"/>
                <a:gd name="connsiteY15" fmla="*/ 1381919 h 1524000"/>
                <a:gd name="connsiteX16" fmla="*/ 524669 w 1524000"/>
                <a:gd name="connsiteY16" fmla="*/ 1524794 h 1524000"/>
                <a:gd name="connsiteX17" fmla="*/ 1016794 w 1524000"/>
                <a:gd name="connsiteY17" fmla="*/ 1524794 h 1524000"/>
                <a:gd name="connsiteX18" fmla="*/ 1048544 w 1524000"/>
                <a:gd name="connsiteY18" fmla="*/ 1493044 h 1524000"/>
                <a:gd name="connsiteX19" fmla="*/ 1016794 w 1524000"/>
                <a:gd name="connsiteY19" fmla="*/ 1461294 h 1524000"/>
                <a:gd name="connsiteX20" fmla="*/ 524669 w 1524000"/>
                <a:gd name="connsiteY20" fmla="*/ 1461294 h 1524000"/>
                <a:gd name="connsiteX21" fmla="*/ 445294 w 1524000"/>
                <a:gd name="connsiteY21" fmla="*/ 1381919 h 1524000"/>
                <a:gd name="connsiteX22" fmla="*/ 524669 w 1524000"/>
                <a:gd name="connsiteY22" fmla="*/ 1302544 h 1524000"/>
                <a:gd name="connsiteX23" fmla="*/ 1096169 w 1524000"/>
                <a:gd name="connsiteY23" fmla="*/ 1302544 h 1524000"/>
                <a:gd name="connsiteX24" fmla="*/ 1239044 w 1524000"/>
                <a:gd name="connsiteY24" fmla="*/ 1159669 h 1524000"/>
                <a:gd name="connsiteX25" fmla="*/ 1096169 w 1524000"/>
                <a:gd name="connsiteY25" fmla="*/ 1016794 h 1524000"/>
                <a:gd name="connsiteX26" fmla="*/ 68755 w 1524000"/>
                <a:gd name="connsiteY26" fmla="*/ 1016794 h 1524000"/>
                <a:gd name="connsiteX27" fmla="*/ 392449 w 1524000"/>
                <a:gd name="connsiteY27" fmla="*/ 426530 h 1524000"/>
                <a:gd name="connsiteX28" fmla="*/ 508794 w 1524000"/>
                <a:gd name="connsiteY28" fmla="*/ 477044 h 1524000"/>
                <a:gd name="connsiteX29" fmla="*/ 635794 w 1524000"/>
                <a:gd name="connsiteY29" fmla="*/ 413445 h 1524000"/>
                <a:gd name="connsiteX30" fmla="*/ 762794 w 1524000"/>
                <a:gd name="connsiteY30" fmla="*/ 477044 h 1524000"/>
                <a:gd name="connsiteX31" fmla="*/ 889794 w 1524000"/>
                <a:gd name="connsiteY31" fmla="*/ 413445 h 1524000"/>
                <a:gd name="connsiteX32" fmla="*/ 1016794 w 1524000"/>
                <a:gd name="connsiteY32" fmla="*/ 477044 h 1524000"/>
                <a:gd name="connsiteX33" fmla="*/ 1133139 w 1524000"/>
                <a:gd name="connsiteY33" fmla="*/ 426530 h 1524000"/>
                <a:gd name="connsiteX34" fmla="*/ 1456833 w 1524000"/>
                <a:gd name="connsiteY34" fmla="*/ 1016794 h 1524000"/>
                <a:gd name="connsiteX35" fmla="*/ 1334294 w 1524000"/>
                <a:gd name="connsiteY35" fmla="*/ 1016794 h 1524000"/>
                <a:gd name="connsiteX36" fmla="*/ 1302544 w 1524000"/>
                <a:gd name="connsiteY36" fmla="*/ 1048544 h 1524000"/>
                <a:gd name="connsiteX37" fmla="*/ 1334294 w 1524000"/>
                <a:gd name="connsiteY37" fmla="*/ 1080294 h 1524000"/>
                <a:gd name="connsiteX38" fmla="*/ 1461294 w 1524000"/>
                <a:gd name="connsiteY38" fmla="*/ 1080294 h 1524000"/>
                <a:gd name="connsiteX39" fmla="*/ 1524794 w 1524000"/>
                <a:gd name="connsiteY39" fmla="*/ 1016794 h 1524000"/>
                <a:gd name="connsiteX40" fmla="*/ 1520885 w 1524000"/>
                <a:gd name="connsiteY40" fmla="*/ 1001525 h 1524000"/>
                <a:gd name="connsiteX41" fmla="*/ 1016794 w 1524000"/>
                <a:gd name="connsiteY41" fmla="*/ 413544 h 1524000"/>
                <a:gd name="connsiteX42" fmla="*/ 921544 w 1524000"/>
                <a:gd name="connsiteY42" fmla="*/ 318294 h 1524000"/>
                <a:gd name="connsiteX43" fmla="*/ 889794 w 1524000"/>
                <a:gd name="connsiteY43" fmla="*/ 286544 h 1524000"/>
                <a:gd name="connsiteX44" fmla="*/ 858044 w 1524000"/>
                <a:gd name="connsiteY44" fmla="*/ 318294 h 1524000"/>
                <a:gd name="connsiteX45" fmla="*/ 762794 w 1524000"/>
                <a:gd name="connsiteY45" fmla="*/ 413544 h 1524000"/>
                <a:gd name="connsiteX46" fmla="*/ 667544 w 1524000"/>
                <a:gd name="connsiteY46" fmla="*/ 318294 h 1524000"/>
                <a:gd name="connsiteX47" fmla="*/ 635794 w 1524000"/>
                <a:gd name="connsiteY47" fmla="*/ 286544 h 1524000"/>
                <a:gd name="connsiteX48" fmla="*/ 604044 w 1524000"/>
                <a:gd name="connsiteY48" fmla="*/ 318294 h 1524000"/>
                <a:gd name="connsiteX49" fmla="*/ 508794 w 1524000"/>
                <a:gd name="connsiteY49" fmla="*/ 413544 h 1524000"/>
                <a:gd name="connsiteX50" fmla="*/ 425977 w 1524000"/>
                <a:gd name="connsiteY50" fmla="*/ 365389 h 1524000"/>
                <a:gd name="connsiteX51" fmla="*/ 508537 w 1524000"/>
                <a:gd name="connsiteY51" fmla="*/ 214843 h 1524000"/>
                <a:gd name="connsiteX52" fmla="*/ 762794 w 1524000"/>
                <a:gd name="connsiteY52" fmla="*/ 64294 h 1524000"/>
                <a:gd name="connsiteX53" fmla="*/ 1017051 w 1524000"/>
                <a:gd name="connsiteY53" fmla="*/ 214843 h 1524000"/>
                <a:gd name="connsiteX54" fmla="*/ 1099611 w 1524000"/>
                <a:gd name="connsiteY54" fmla="*/ 365389 h 1524000"/>
                <a:gd name="connsiteX55" fmla="*/ 1016794 w 1524000"/>
                <a:gd name="connsiteY55" fmla="*/ 41354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24000" h="1524000">
                  <a:moveTo>
                    <a:pt x="1520885" y="1001525"/>
                  </a:moveTo>
                  <a:lnTo>
                    <a:pt x="1163066" y="349040"/>
                  </a:lnTo>
                  <a:cubicBezTo>
                    <a:pt x="1163034" y="348983"/>
                    <a:pt x="1163003" y="348933"/>
                    <a:pt x="1162977" y="348875"/>
                  </a:cubicBezTo>
                  <a:lnTo>
                    <a:pt x="1072731" y="184309"/>
                  </a:lnTo>
                  <a:cubicBezTo>
                    <a:pt x="1010653" y="71110"/>
                    <a:pt x="891892" y="794"/>
                    <a:pt x="762794" y="794"/>
                  </a:cubicBezTo>
                  <a:cubicBezTo>
                    <a:pt x="633695" y="794"/>
                    <a:pt x="514934" y="71110"/>
                    <a:pt x="452857" y="184309"/>
                  </a:cubicBezTo>
                  <a:lnTo>
                    <a:pt x="362610" y="348875"/>
                  </a:lnTo>
                  <a:cubicBezTo>
                    <a:pt x="362582" y="348933"/>
                    <a:pt x="362550" y="348983"/>
                    <a:pt x="362522" y="349040"/>
                  </a:cubicBezTo>
                  <a:lnTo>
                    <a:pt x="4702" y="1001525"/>
                  </a:lnTo>
                  <a:cubicBezTo>
                    <a:pt x="2140" y="1006205"/>
                    <a:pt x="794" y="1011457"/>
                    <a:pt x="794" y="1016794"/>
                  </a:cubicBezTo>
                  <a:cubicBezTo>
                    <a:pt x="794" y="1051808"/>
                    <a:pt x="29280" y="1080294"/>
                    <a:pt x="64294" y="1080294"/>
                  </a:cubicBezTo>
                  <a:lnTo>
                    <a:pt x="1096169" y="1080294"/>
                  </a:lnTo>
                  <a:cubicBezTo>
                    <a:pt x="1139936" y="1080294"/>
                    <a:pt x="1175544" y="1115901"/>
                    <a:pt x="1175544" y="1159669"/>
                  </a:cubicBezTo>
                  <a:cubicBezTo>
                    <a:pt x="1175544" y="1203436"/>
                    <a:pt x="1139936" y="1239044"/>
                    <a:pt x="1096169" y="1239044"/>
                  </a:cubicBezTo>
                  <a:lnTo>
                    <a:pt x="524669" y="1239044"/>
                  </a:lnTo>
                  <a:cubicBezTo>
                    <a:pt x="445887" y="1239044"/>
                    <a:pt x="381794" y="1303138"/>
                    <a:pt x="381794" y="1381919"/>
                  </a:cubicBezTo>
                  <a:cubicBezTo>
                    <a:pt x="381794" y="1460700"/>
                    <a:pt x="445887" y="1524794"/>
                    <a:pt x="524669" y="1524794"/>
                  </a:cubicBezTo>
                  <a:lnTo>
                    <a:pt x="1016794" y="1524794"/>
                  </a:lnTo>
                  <a:cubicBezTo>
                    <a:pt x="1034326" y="1524794"/>
                    <a:pt x="1048544" y="1510576"/>
                    <a:pt x="1048544" y="1493044"/>
                  </a:cubicBezTo>
                  <a:cubicBezTo>
                    <a:pt x="1048544" y="1475511"/>
                    <a:pt x="1034326" y="1461294"/>
                    <a:pt x="1016794" y="1461294"/>
                  </a:cubicBezTo>
                  <a:lnTo>
                    <a:pt x="524669" y="1461294"/>
                  </a:lnTo>
                  <a:cubicBezTo>
                    <a:pt x="480901" y="1461294"/>
                    <a:pt x="445294" y="1425686"/>
                    <a:pt x="445294" y="1381919"/>
                  </a:cubicBezTo>
                  <a:cubicBezTo>
                    <a:pt x="445294" y="1338151"/>
                    <a:pt x="480901" y="1302544"/>
                    <a:pt x="524669" y="1302544"/>
                  </a:cubicBezTo>
                  <a:lnTo>
                    <a:pt x="1096169" y="1302544"/>
                  </a:lnTo>
                  <a:cubicBezTo>
                    <a:pt x="1174950" y="1302544"/>
                    <a:pt x="1239044" y="1238450"/>
                    <a:pt x="1239044" y="1159669"/>
                  </a:cubicBezTo>
                  <a:cubicBezTo>
                    <a:pt x="1239044" y="1080888"/>
                    <a:pt x="1174950" y="1016794"/>
                    <a:pt x="1096169" y="1016794"/>
                  </a:cubicBezTo>
                  <a:lnTo>
                    <a:pt x="68755" y="1016794"/>
                  </a:lnTo>
                  <a:lnTo>
                    <a:pt x="392449" y="426530"/>
                  </a:lnTo>
                  <a:cubicBezTo>
                    <a:pt x="421808" y="458257"/>
                    <a:pt x="463433" y="477044"/>
                    <a:pt x="508794" y="477044"/>
                  </a:cubicBezTo>
                  <a:cubicBezTo>
                    <a:pt x="560667" y="477044"/>
                    <a:pt x="606806" y="452037"/>
                    <a:pt x="635794" y="413445"/>
                  </a:cubicBezTo>
                  <a:cubicBezTo>
                    <a:pt x="664782" y="452037"/>
                    <a:pt x="710921" y="477044"/>
                    <a:pt x="762794" y="477044"/>
                  </a:cubicBezTo>
                  <a:cubicBezTo>
                    <a:pt x="814667" y="477044"/>
                    <a:pt x="860806" y="452037"/>
                    <a:pt x="889794" y="413445"/>
                  </a:cubicBezTo>
                  <a:cubicBezTo>
                    <a:pt x="918782" y="452037"/>
                    <a:pt x="964921" y="477044"/>
                    <a:pt x="1016794" y="477044"/>
                  </a:cubicBezTo>
                  <a:cubicBezTo>
                    <a:pt x="1062155" y="477044"/>
                    <a:pt x="1103779" y="458257"/>
                    <a:pt x="1133139" y="426530"/>
                  </a:cubicBezTo>
                  <a:lnTo>
                    <a:pt x="1456833" y="1016794"/>
                  </a:lnTo>
                  <a:lnTo>
                    <a:pt x="1334294" y="1016794"/>
                  </a:lnTo>
                  <a:cubicBezTo>
                    <a:pt x="1316761" y="1016794"/>
                    <a:pt x="1302544" y="1031011"/>
                    <a:pt x="1302544" y="1048544"/>
                  </a:cubicBezTo>
                  <a:cubicBezTo>
                    <a:pt x="1302544" y="1066076"/>
                    <a:pt x="1316761" y="1080294"/>
                    <a:pt x="1334294" y="1080294"/>
                  </a:cubicBezTo>
                  <a:lnTo>
                    <a:pt x="1461294" y="1080294"/>
                  </a:lnTo>
                  <a:cubicBezTo>
                    <a:pt x="1496308" y="1080294"/>
                    <a:pt x="1524794" y="1051808"/>
                    <a:pt x="1524794" y="1016794"/>
                  </a:cubicBezTo>
                  <a:cubicBezTo>
                    <a:pt x="1524794" y="1011457"/>
                    <a:pt x="1523448" y="1006205"/>
                    <a:pt x="1520885" y="1001525"/>
                  </a:cubicBezTo>
                  <a:close/>
                  <a:moveTo>
                    <a:pt x="1016794" y="413544"/>
                  </a:moveTo>
                  <a:cubicBezTo>
                    <a:pt x="964273" y="413544"/>
                    <a:pt x="921544" y="370815"/>
                    <a:pt x="921544" y="318294"/>
                  </a:cubicBezTo>
                  <a:cubicBezTo>
                    <a:pt x="921544" y="300761"/>
                    <a:pt x="907326" y="286544"/>
                    <a:pt x="889794" y="286544"/>
                  </a:cubicBezTo>
                  <a:cubicBezTo>
                    <a:pt x="872261" y="286544"/>
                    <a:pt x="858044" y="300761"/>
                    <a:pt x="858044" y="318294"/>
                  </a:cubicBezTo>
                  <a:cubicBezTo>
                    <a:pt x="858044" y="370815"/>
                    <a:pt x="815315" y="413544"/>
                    <a:pt x="762794" y="413544"/>
                  </a:cubicBezTo>
                  <a:cubicBezTo>
                    <a:pt x="710273" y="413544"/>
                    <a:pt x="667544" y="370815"/>
                    <a:pt x="667544" y="318294"/>
                  </a:cubicBezTo>
                  <a:cubicBezTo>
                    <a:pt x="667544" y="300761"/>
                    <a:pt x="653326" y="286544"/>
                    <a:pt x="635794" y="286544"/>
                  </a:cubicBezTo>
                  <a:cubicBezTo>
                    <a:pt x="618261" y="286544"/>
                    <a:pt x="604044" y="300761"/>
                    <a:pt x="604044" y="318294"/>
                  </a:cubicBezTo>
                  <a:cubicBezTo>
                    <a:pt x="604044" y="370815"/>
                    <a:pt x="561315" y="413544"/>
                    <a:pt x="508794" y="413544"/>
                  </a:cubicBezTo>
                  <a:cubicBezTo>
                    <a:pt x="473923" y="413544"/>
                    <a:pt x="442722" y="395034"/>
                    <a:pt x="425977" y="365389"/>
                  </a:cubicBezTo>
                  <a:lnTo>
                    <a:pt x="508537" y="214843"/>
                  </a:lnTo>
                  <a:cubicBezTo>
                    <a:pt x="559460" y="121980"/>
                    <a:pt x="656885" y="64294"/>
                    <a:pt x="762794" y="64294"/>
                  </a:cubicBezTo>
                  <a:cubicBezTo>
                    <a:pt x="868702" y="64294"/>
                    <a:pt x="966127" y="121980"/>
                    <a:pt x="1017051" y="214843"/>
                  </a:cubicBezTo>
                  <a:lnTo>
                    <a:pt x="1099611" y="365389"/>
                  </a:lnTo>
                  <a:cubicBezTo>
                    <a:pt x="1082866" y="395034"/>
                    <a:pt x="1051665" y="413544"/>
                    <a:pt x="1016794" y="413544"/>
                  </a:cubicBezTo>
                  <a:close/>
                </a:path>
              </a:pathLst>
            </a:custGeom>
            <a:grpFill/>
            <a:ln w="3175" cap="flat">
              <a:solidFill>
                <a:srgbClr val="377CFE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PA-network-share-content-social-icon-282028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1576462" y="2374253"/>
            <a:ext cx="426940" cy="413064"/>
            <a:chOff x="2298" y="670"/>
            <a:chExt cx="3084" cy="2980"/>
          </a:xfrm>
          <a:solidFill>
            <a:schemeClr val="bg1"/>
          </a:solidFill>
        </p:grpSpPr>
        <p:sp>
          <p:nvSpPr>
            <p:cNvPr id="28" name="PA-任意多边形 2517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298" y="1595"/>
              <a:ext cx="1132" cy="1131"/>
            </a:xfrm>
            <a:custGeom>
              <a:avLst/>
              <a:gdLst>
                <a:gd name="T0" fmla="*/ 1504 w 3008"/>
                <a:gd name="T1" fmla="*/ 3008 h 3008"/>
                <a:gd name="T2" fmla="*/ 0 w 3008"/>
                <a:gd name="T3" fmla="*/ 1504 h 3008"/>
                <a:gd name="T4" fmla="*/ 1504 w 3008"/>
                <a:gd name="T5" fmla="*/ 0 h 3008"/>
                <a:gd name="T6" fmla="*/ 3008 w 3008"/>
                <a:gd name="T7" fmla="*/ 1504 h 3008"/>
                <a:gd name="T8" fmla="*/ 1504 w 3008"/>
                <a:gd name="T9" fmla="*/ 3008 h 3008"/>
                <a:gd name="T10" fmla="*/ 1504 w 3008"/>
                <a:gd name="T11" fmla="*/ 338 h 3008"/>
                <a:gd name="T12" fmla="*/ 338 w 3008"/>
                <a:gd name="T13" fmla="*/ 1504 h 3008"/>
                <a:gd name="T14" fmla="*/ 1504 w 3008"/>
                <a:gd name="T15" fmla="*/ 2671 h 3008"/>
                <a:gd name="T16" fmla="*/ 2671 w 3008"/>
                <a:gd name="T17" fmla="*/ 1504 h 3008"/>
                <a:gd name="T18" fmla="*/ 1504 w 3008"/>
                <a:gd name="T19" fmla="*/ 338 h 3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8" h="3008">
                  <a:moveTo>
                    <a:pt x="1504" y="3008"/>
                  </a:moveTo>
                  <a:cubicBezTo>
                    <a:pt x="676" y="3008"/>
                    <a:pt x="0" y="2333"/>
                    <a:pt x="0" y="1504"/>
                  </a:cubicBezTo>
                  <a:cubicBezTo>
                    <a:pt x="0" y="676"/>
                    <a:pt x="676" y="0"/>
                    <a:pt x="1504" y="0"/>
                  </a:cubicBezTo>
                  <a:cubicBezTo>
                    <a:pt x="2333" y="0"/>
                    <a:pt x="3008" y="676"/>
                    <a:pt x="3008" y="1504"/>
                  </a:cubicBezTo>
                  <a:cubicBezTo>
                    <a:pt x="3008" y="2333"/>
                    <a:pt x="2333" y="3008"/>
                    <a:pt x="1504" y="3008"/>
                  </a:cubicBezTo>
                  <a:close/>
                  <a:moveTo>
                    <a:pt x="1504" y="338"/>
                  </a:moveTo>
                  <a:cubicBezTo>
                    <a:pt x="861" y="338"/>
                    <a:pt x="338" y="861"/>
                    <a:pt x="338" y="1504"/>
                  </a:cubicBezTo>
                  <a:cubicBezTo>
                    <a:pt x="338" y="2148"/>
                    <a:pt x="861" y="2671"/>
                    <a:pt x="1504" y="2671"/>
                  </a:cubicBezTo>
                  <a:cubicBezTo>
                    <a:pt x="2148" y="2671"/>
                    <a:pt x="2671" y="2148"/>
                    <a:pt x="2671" y="1504"/>
                  </a:cubicBezTo>
                  <a:cubicBezTo>
                    <a:pt x="2671" y="861"/>
                    <a:pt x="2148" y="338"/>
                    <a:pt x="1504" y="338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PA-任意多边形 2518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250" y="670"/>
              <a:ext cx="1132" cy="1131"/>
            </a:xfrm>
            <a:custGeom>
              <a:avLst/>
              <a:gdLst>
                <a:gd name="T0" fmla="*/ 1504 w 3008"/>
                <a:gd name="T1" fmla="*/ 3008 h 3008"/>
                <a:gd name="T2" fmla="*/ 0 w 3008"/>
                <a:gd name="T3" fmla="*/ 1504 h 3008"/>
                <a:gd name="T4" fmla="*/ 1504 w 3008"/>
                <a:gd name="T5" fmla="*/ 0 h 3008"/>
                <a:gd name="T6" fmla="*/ 3008 w 3008"/>
                <a:gd name="T7" fmla="*/ 1504 h 3008"/>
                <a:gd name="T8" fmla="*/ 1504 w 3008"/>
                <a:gd name="T9" fmla="*/ 3008 h 3008"/>
                <a:gd name="T10" fmla="*/ 1504 w 3008"/>
                <a:gd name="T11" fmla="*/ 338 h 3008"/>
                <a:gd name="T12" fmla="*/ 338 w 3008"/>
                <a:gd name="T13" fmla="*/ 1504 h 3008"/>
                <a:gd name="T14" fmla="*/ 1504 w 3008"/>
                <a:gd name="T15" fmla="*/ 2671 h 3008"/>
                <a:gd name="T16" fmla="*/ 2671 w 3008"/>
                <a:gd name="T17" fmla="*/ 1504 h 3008"/>
                <a:gd name="T18" fmla="*/ 1504 w 3008"/>
                <a:gd name="T19" fmla="*/ 338 h 3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8" h="3008">
                  <a:moveTo>
                    <a:pt x="1504" y="3008"/>
                  </a:moveTo>
                  <a:cubicBezTo>
                    <a:pt x="676" y="3008"/>
                    <a:pt x="0" y="2333"/>
                    <a:pt x="0" y="1504"/>
                  </a:cubicBezTo>
                  <a:cubicBezTo>
                    <a:pt x="0" y="675"/>
                    <a:pt x="676" y="0"/>
                    <a:pt x="1504" y="0"/>
                  </a:cubicBezTo>
                  <a:cubicBezTo>
                    <a:pt x="2333" y="0"/>
                    <a:pt x="3008" y="675"/>
                    <a:pt x="3008" y="1504"/>
                  </a:cubicBezTo>
                  <a:cubicBezTo>
                    <a:pt x="3008" y="2333"/>
                    <a:pt x="2333" y="3008"/>
                    <a:pt x="1504" y="3008"/>
                  </a:cubicBezTo>
                  <a:close/>
                  <a:moveTo>
                    <a:pt x="1504" y="338"/>
                  </a:moveTo>
                  <a:cubicBezTo>
                    <a:pt x="861" y="338"/>
                    <a:pt x="338" y="861"/>
                    <a:pt x="338" y="1504"/>
                  </a:cubicBezTo>
                  <a:cubicBezTo>
                    <a:pt x="338" y="2147"/>
                    <a:pt x="861" y="2671"/>
                    <a:pt x="1504" y="2671"/>
                  </a:cubicBezTo>
                  <a:cubicBezTo>
                    <a:pt x="2148" y="2671"/>
                    <a:pt x="2671" y="2147"/>
                    <a:pt x="2671" y="1504"/>
                  </a:cubicBezTo>
                  <a:cubicBezTo>
                    <a:pt x="2671" y="861"/>
                    <a:pt x="2148" y="338"/>
                    <a:pt x="1504" y="338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PA-任意多边形 2519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4250" y="2519"/>
              <a:ext cx="1132" cy="1131"/>
            </a:xfrm>
            <a:custGeom>
              <a:avLst/>
              <a:gdLst>
                <a:gd name="T0" fmla="*/ 1504 w 3008"/>
                <a:gd name="T1" fmla="*/ 3008 h 3008"/>
                <a:gd name="T2" fmla="*/ 0 w 3008"/>
                <a:gd name="T3" fmla="*/ 1504 h 3008"/>
                <a:gd name="T4" fmla="*/ 1504 w 3008"/>
                <a:gd name="T5" fmla="*/ 0 h 3008"/>
                <a:gd name="T6" fmla="*/ 3008 w 3008"/>
                <a:gd name="T7" fmla="*/ 1504 h 3008"/>
                <a:gd name="T8" fmla="*/ 1504 w 3008"/>
                <a:gd name="T9" fmla="*/ 3008 h 3008"/>
                <a:gd name="T10" fmla="*/ 1504 w 3008"/>
                <a:gd name="T11" fmla="*/ 337 h 3008"/>
                <a:gd name="T12" fmla="*/ 338 w 3008"/>
                <a:gd name="T13" fmla="*/ 1504 h 3008"/>
                <a:gd name="T14" fmla="*/ 1504 w 3008"/>
                <a:gd name="T15" fmla="*/ 2670 h 3008"/>
                <a:gd name="T16" fmla="*/ 2671 w 3008"/>
                <a:gd name="T17" fmla="*/ 1504 h 3008"/>
                <a:gd name="T18" fmla="*/ 1504 w 3008"/>
                <a:gd name="T19" fmla="*/ 337 h 3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8" h="3008">
                  <a:moveTo>
                    <a:pt x="1504" y="3008"/>
                  </a:moveTo>
                  <a:cubicBezTo>
                    <a:pt x="676" y="3008"/>
                    <a:pt x="0" y="2332"/>
                    <a:pt x="0" y="1504"/>
                  </a:cubicBezTo>
                  <a:cubicBezTo>
                    <a:pt x="0" y="675"/>
                    <a:pt x="676" y="0"/>
                    <a:pt x="1504" y="0"/>
                  </a:cubicBezTo>
                  <a:cubicBezTo>
                    <a:pt x="2333" y="0"/>
                    <a:pt x="3008" y="675"/>
                    <a:pt x="3008" y="1504"/>
                  </a:cubicBezTo>
                  <a:cubicBezTo>
                    <a:pt x="3008" y="2332"/>
                    <a:pt x="2333" y="3008"/>
                    <a:pt x="1504" y="3008"/>
                  </a:cubicBezTo>
                  <a:close/>
                  <a:moveTo>
                    <a:pt x="1504" y="337"/>
                  </a:moveTo>
                  <a:cubicBezTo>
                    <a:pt x="861" y="337"/>
                    <a:pt x="338" y="860"/>
                    <a:pt x="338" y="1504"/>
                  </a:cubicBezTo>
                  <a:cubicBezTo>
                    <a:pt x="338" y="2147"/>
                    <a:pt x="861" y="2670"/>
                    <a:pt x="1504" y="2670"/>
                  </a:cubicBezTo>
                  <a:cubicBezTo>
                    <a:pt x="2148" y="2670"/>
                    <a:pt x="2671" y="2147"/>
                    <a:pt x="2671" y="1504"/>
                  </a:cubicBezTo>
                  <a:cubicBezTo>
                    <a:pt x="2671" y="860"/>
                    <a:pt x="2148" y="337"/>
                    <a:pt x="1504" y="337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-任意多边形 2520"/>
            <p:cNvSpPr/>
            <p:nvPr>
              <p:custDataLst>
                <p:tags r:id="rId7"/>
              </p:custDataLst>
            </p:nvPr>
          </p:nvSpPr>
          <p:spPr bwMode="auto">
            <a:xfrm>
              <a:off x="3200" y="1332"/>
              <a:ext cx="1185" cy="598"/>
            </a:xfrm>
            <a:custGeom>
              <a:avLst/>
              <a:gdLst>
                <a:gd name="T0" fmla="*/ 192 w 3148"/>
                <a:gd name="T1" fmla="*/ 1592 h 1592"/>
                <a:gd name="T2" fmla="*/ 38 w 3148"/>
                <a:gd name="T3" fmla="*/ 1491 h 1592"/>
                <a:gd name="T4" fmla="*/ 123 w 3148"/>
                <a:gd name="T5" fmla="*/ 1269 h 1592"/>
                <a:gd name="T6" fmla="*/ 2888 w 3148"/>
                <a:gd name="T7" fmla="*/ 39 h 1592"/>
                <a:gd name="T8" fmla="*/ 3110 w 3148"/>
                <a:gd name="T9" fmla="*/ 123 h 1592"/>
                <a:gd name="T10" fmla="*/ 3025 w 3148"/>
                <a:gd name="T11" fmla="*/ 346 h 1592"/>
                <a:gd name="T12" fmla="*/ 260 w 3148"/>
                <a:gd name="T13" fmla="*/ 1578 h 1592"/>
                <a:gd name="T14" fmla="*/ 192 w 3148"/>
                <a:gd name="T15" fmla="*/ 159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48" h="1592">
                  <a:moveTo>
                    <a:pt x="192" y="1592"/>
                  </a:moveTo>
                  <a:cubicBezTo>
                    <a:pt x="128" y="1592"/>
                    <a:pt x="65" y="1555"/>
                    <a:pt x="38" y="1491"/>
                  </a:cubicBezTo>
                  <a:cubicBezTo>
                    <a:pt x="0" y="1407"/>
                    <a:pt x="38" y="1306"/>
                    <a:pt x="123" y="1269"/>
                  </a:cubicBezTo>
                  <a:lnTo>
                    <a:pt x="2888" y="39"/>
                  </a:lnTo>
                  <a:cubicBezTo>
                    <a:pt x="2972" y="0"/>
                    <a:pt x="3073" y="39"/>
                    <a:pt x="3110" y="123"/>
                  </a:cubicBezTo>
                  <a:cubicBezTo>
                    <a:pt x="3148" y="208"/>
                    <a:pt x="3110" y="309"/>
                    <a:pt x="3025" y="346"/>
                  </a:cubicBezTo>
                  <a:lnTo>
                    <a:pt x="260" y="1578"/>
                  </a:lnTo>
                  <a:cubicBezTo>
                    <a:pt x="238" y="1587"/>
                    <a:pt x="216" y="1592"/>
                    <a:pt x="192" y="1592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-任意多边形 2521"/>
            <p:cNvSpPr/>
            <p:nvPr>
              <p:custDataLst>
                <p:tags r:id="rId8"/>
              </p:custDataLst>
            </p:nvPr>
          </p:nvSpPr>
          <p:spPr bwMode="auto">
            <a:xfrm>
              <a:off x="3210" y="2366"/>
              <a:ext cx="1176" cy="614"/>
            </a:xfrm>
            <a:custGeom>
              <a:avLst/>
              <a:gdLst>
                <a:gd name="T0" fmla="*/ 2931 w 3123"/>
                <a:gd name="T1" fmla="*/ 1631 h 1631"/>
                <a:gd name="T2" fmla="*/ 2861 w 3123"/>
                <a:gd name="T3" fmla="*/ 1615 h 1631"/>
                <a:gd name="T4" fmla="*/ 121 w 3123"/>
                <a:gd name="T5" fmla="*/ 346 h 1631"/>
                <a:gd name="T6" fmla="*/ 40 w 3123"/>
                <a:gd name="T7" fmla="*/ 122 h 1631"/>
                <a:gd name="T8" fmla="*/ 264 w 3123"/>
                <a:gd name="T9" fmla="*/ 40 h 1631"/>
                <a:gd name="T10" fmla="*/ 3001 w 3123"/>
                <a:gd name="T11" fmla="*/ 1309 h 1631"/>
                <a:gd name="T12" fmla="*/ 3083 w 3123"/>
                <a:gd name="T13" fmla="*/ 1533 h 1631"/>
                <a:gd name="T14" fmla="*/ 2931 w 3123"/>
                <a:gd name="T15" fmla="*/ 1631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3" h="1631">
                  <a:moveTo>
                    <a:pt x="2931" y="1631"/>
                  </a:moveTo>
                  <a:cubicBezTo>
                    <a:pt x="2907" y="1631"/>
                    <a:pt x="2883" y="1626"/>
                    <a:pt x="2861" y="1615"/>
                  </a:cubicBezTo>
                  <a:lnTo>
                    <a:pt x="121" y="346"/>
                  </a:lnTo>
                  <a:cubicBezTo>
                    <a:pt x="37" y="307"/>
                    <a:pt x="0" y="207"/>
                    <a:pt x="40" y="122"/>
                  </a:cubicBezTo>
                  <a:cubicBezTo>
                    <a:pt x="80" y="37"/>
                    <a:pt x="179" y="0"/>
                    <a:pt x="264" y="40"/>
                  </a:cubicBezTo>
                  <a:lnTo>
                    <a:pt x="3001" y="1309"/>
                  </a:lnTo>
                  <a:cubicBezTo>
                    <a:pt x="3086" y="1347"/>
                    <a:pt x="3123" y="1448"/>
                    <a:pt x="3083" y="1533"/>
                  </a:cubicBezTo>
                  <a:cubicBezTo>
                    <a:pt x="3054" y="1594"/>
                    <a:pt x="2993" y="1631"/>
                    <a:pt x="2931" y="1631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496266" y="2363105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地貌观察的顺序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96266" y="4762433"/>
            <a:ext cx="2339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dirty="0">
                <a:cs typeface="+mn-ea"/>
                <a:sym typeface="+mn-lt"/>
              </a:rPr>
              <a:t>地貌观察的内容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4730" y="1395892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53982" y="3895517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图片包含 烟, 户外, 蒸汽, 草&#10;&#10;描述已自动生成"/>
          <p:cNvPicPr>
            <a:picLocks noChangeAspect="1"/>
          </p:cNvPicPr>
          <p:nvPr/>
        </p:nvPicPr>
        <p:blipFill rotWithShape="1">
          <a:blip r:embed="rId9" cstate="screen"/>
          <a:srcRect r="-2"/>
          <a:stretch>
            <a:fillRect/>
          </a:stretch>
        </p:blipFill>
        <p:spPr>
          <a:xfrm>
            <a:off x="7165951" y="0"/>
            <a:ext cx="5100224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03968" y="2032209"/>
            <a:ext cx="42694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54817" y="4545181"/>
            <a:ext cx="426940" cy="3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5565" y="340995"/>
            <a:ext cx="2816860" cy="549275"/>
            <a:chOff x="119" y="537"/>
            <a:chExt cx="4732" cy="865"/>
          </a:xfrm>
          <a:solidFill>
            <a:srgbClr val="377CFE"/>
          </a:solidFill>
        </p:grpSpPr>
        <p:sp>
          <p:nvSpPr>
            <p:cNvPr id="3" name="矩形 2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00" y="537"/>
              <a:ext cx="4251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3200" b="1">
                  <a:cs typeface="+mn-ea"/>
                  <a:sym typeface="+mn-lt"/>
                </a:rPr>
                <a:t>高度 </a:t>
              </a:r>
              <a:r>
                <a:rPr lang="en-US" altLang="zh-CN" sz="3200" b="1">
                  <a:cs typeface="+mn-ea"/>
                  <a:sym typeface="+mn-lt"/>
                </a:rPr>
                <a:t>&amp; </a:t>
              </a:r>
              <a:r>
                <a:rPr lang="zh-CN" altLang="zh-CN" sz="3200" b="1">
                  <a:cs typeface="+mn-ea"/>
                  <a:sym typeface="+mn-lt"/>
                </a:rPr>
                <a:t>坡度</a:t>
              </a:r>
              <a:endParaRPr lang="zh-CN" altLang="zh-CN" sz="3200" b="1">
                <a:cs typeface="+mn-ea"/>
                <a:sym typeface="+mn-lt"/>
              </a:endParaRPr>
            </a:p>
          </p:txBody>
        </p:sp>
      </p:grpSp>
      <p:pic>
        <p:nvPicPr>
          <p:cNvPr id="5" name="图片 4" descr="1a0d8b4f25091f1694a81268fac537f6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31825" y="1555115"/>
            <a:ext cx="5250815" cy="34448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41935" y="5431155"/>
            <a:ext cx="62591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相对高度大、坡度大的地貌，一般比较陡峻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 fontAlgn="base"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高度小、坡度小的地貌，一般比较平缓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364" name="内容占位符 15363" descr="1"/>
          <p:cNvPicPr>
            <a:picLocks noGrp="1" noChangeAspect="1"/>
          </p:cNvPicPr>
          <p:nvPr>
            <p:ph idx="1"/>
          </p:nvPr>
        </p:nvPicPr>
        <p:blipFill>
          <a:blip r:embed="rId2"/>
          <a:srcRect r="970"/>
          <a:stretch>
            <a:fillRect/>
          </a:stretch>
        </p:blipFill>
        <p:spPr>
          <a:xfrm>
            <a:off x="6764930" y="1824990"/>
            <a:ext cx="5167271" cy="320802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sp>
        <p:nvSpPr>
          <p:cNvPr id="15371" name="文本框 15370"/>
          <p:cNvSpPr txBox="1"/>
          <p:nvPr/>
        </p:nvSpPr>
        <p:spPr>
          <a:xfrm>
            <a:off x="10769960" y="2363787"/>
            <a:ext cx="9251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>
                <a:schemeClr val="bg1"/>
              </a:buClr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陡坡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370" name="文本框 15369"/>
          <p:cNvSpPr txBox="1"/>
          <p:nvPr/>
        </p:nvSpPr>
        <p:spPr>
          <a:xfrm>
            <a:off x="7762240" y="2593974"/>
            <a:ext cx="9334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>
                <a:schemeClr val="bg1"/>
              </a:buClr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缓坡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372" name="文本框 15371"/>
          <p:cNvSpPr txBox="1"/>
          <p:nvPr/>
        </p:nvSpPr>
        <p:spPr>
          <a:xfrm>
            <a:off x="8113807" y="5436870"/>
            <a:ext cx="2469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等高线密陡疏缓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371" grpId="0"/>
      <p:bldP spid="15371" grpId="1"/>
      <p:bldP spid="15370" grpId="0"/>
      <p:bldP spid="15370" grpId="1"/>
      <p:bldP spid="15372" grpId="0"/>
      <p:bldP spid="1537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5565" y="340995"/>
            <a:ext cx="1806575" cy="548640"/>
            <a:chOff x="119" y="537"/>
            <a:chExt cx="2845" cy="864"/>
          </a:xfrm>
          <a:solidFill>
            <a:srgbClr val="377CFE"/>
          </a:solidFill>
        </p:grpSpPr>
        <p:sp>
          <p:nvSpPr>
            <p:cNvPr id="35" name="矩形 34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00" y="537"/>
              <a:ext cx="2364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>
                  <a:cs typeface="+mn-ea"/>
                  <a:sym typeface="+mn-lt"/>
                </a:rPr>
                <a:t>坡  向</a:t>
              </a:r>
              <a:endParaRPr lang="zh-CN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02400" y="1852295"/>
            <a:ext cx="5205730" cy="4031615"/>
            <a:chOff x="10186" y="2958"/>
            <a:chExt cx="8198" cy="6349"/>
          </a:xfrm>
        </p:grpSpPr>
        <p:pic>
          <p:nvPicPr>
            <p:cNvPr id="2" name="图片 1" descr="坡向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186" y="2958"/>
              <a:ext cx="8198" cy="47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11545" y="8485"/>
              <a:ext cx="548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迎风坡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/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背风坡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385570" y="5361940"/>
            <a:ext cx="3073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向阳坡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背阴坡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flipH="1">
            <a:off x="636270" y="1852295"/>
            <a:ext cx="4900930" cy="3068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椭圆 87"/>
          <p:cNvSpPr/>
          <p:nvPr>
            <p:custDataLst>
              <p:tags r:id="rId1"/>
            </p:custDataLst>
          </p:nvPr>
        </p:nvSpPr>
        <p:spPr>
          <a:xfrm rot="16200000">
            <a:off x="6581312" y="6448404"/>
            <a:ext cx="137610" cy="13761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-41910" y="-9525"/>
            <a:ext cx="12259945" cy="687705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1" name="PA-图片 3" descr="几何拼接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86" r="586"/>
          <a:stretch>
            <a:fillRect/>
          </a:stretch>
        </p:blipFill>
        <p:spPr>
          <a:xfrm>
            <a:off x="3904239" y="275114"/>
            <a:ext cx="4403010" cy="5871138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84" name="椭圆 83"/>
          <p:cNvSpPr/>
          <p:nvPr>
            <p:custDataLst>
              <p:tags r:id="rId4"/>
            </p:custDataLst>
          </p:nvPr>
        </p:nvSpPr>
        <p:spPr>
          <a:xfrm rot="16200000">
            <a:off x="5837349" y="6448404"/>
            <a:ext cx="137610" cy="13761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>
            <p:custDataLst>
              <p:tags r:id="rId5"/>
            </p:custDataLst>
          </p:nvPr>
        </p:nvSpPr>
        <p:spPr>
          <a:xfrm rot="16200000">
            <a:off x="5465368" y="6448404"/>
            <a:ext cx="137610" cy="13761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>
            <p:custDataLst>
              <p:tags r:id="rId6"/>
            </p:custDataLst>
          </p:nvPr>
        </p:nvSpPr>
        <p:spPr>
          <a:xfrm rot="16200000">
            <a:off x="6209331" y="6448404"/>
            <a:ext cx="137610" cy="13761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593715" y="5440045"/>
            <a:ext cx="987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bg1"/>
                </a:solidFill>
                <a:cs typeface="+mn-ea"/>
                <a:sym typeface="+mn-lt"/>
              </a:rPr>
              <a:t>山  脉</a:t>
            </a:r>
            <a:endParaRPr lang="zh-CN" altLang="zh-CN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2" name="PA-图片 7" descr="字体感觉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580" r="580"/>
          <a:stretch>
            <a:fillRect/>
          </a:stretch>
        </p:blipFill>
        <p:spPr>
          <a:xfrm>
            <a:off x="3818255" y="274955"/>
            <a:ext cx="4471035" cy="596138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83" name="PA-图片 8" descr="几何拼接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580" r="580"/>
          <a:stretch>
            <a:fillRect/>
          </a:stretch>
        </p:blipFill>
        <p:spPr>
          <a:xfrm>
            <a:off x="3851910" y="320040"/>
            <a:ext cx="4455160" cy="593979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54" name="文本框 53"/>
          <p:cNvSpPr txBox="1"/>
          <p:nvPr/>
        </p:nvSpPr>
        <p:spPr>
          <a:xfrm>
            <a:off x="5558155" y="5440045"/>
            <a:ext cx="1439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chemeClr val="bg1"/>
                </a:solidFill>
                <a:cs typeface="+mn-ea"/>
                <a:sym typeface="+mn-lt"/>
              </a:rPr>
              <a:t>盆   地</a:t>
            </a:r>
            <a:endParaRPr lang="zh-CN" altLang="zh-CN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7" name="PA-图片 8" descr="几何拼接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580" r="580"/>
          <a:stretch>
            <a:fillRect/>
          </a:stretch>
        </p:blipFill>
        <p:spPr>
          <a:xfrm>
            <a:off x="3802380" y="274955"/>
            <a:ext cx="4572000" cy="60960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6" name="文本框 45"/>
          <p:cNvSpPr txBox="1"/>
          <p:nvPr/>
        </p:nvSpPr>
        <p:spPr>
          <a:xfrm>
            <a:off x="4046220" y="5581015"/>
            <a:ext cx="976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rgbClr val="F2F2F2"/>
                </a:solidFill>
                <a:cs typeface="+mn-ea"/>
                <a:sym typeface="+mn-lt"/>
              </a:rPr>
              <a:t>山  峰</a:t>
            </a:r>
            <a:endParaRPr lang="zh-CN" altLang="zh-CN" sz="2400">
              <a:solidFill>
                <a:srgbClr val="F2F2F2"/>
              </a:solidFill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37555" y="5581015"/>
            <a:ext cx="987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solidFill>
                  <a:srgbClr val="F2F2F2"/>
                </a:solidFill>
                <a:cs typeface="+mn-ea"/>
                <a:sym typeface="+mn-lt"/>
              </a:rPr>
              <a:t>河  谷</a:t>
            </a:r>
            <a:endParaRPr lang="zh-CN" altLang="zh-CN" sz="2400">
              <a:solidFill>
                <a:srgbClr val="F2F2F2"/>
              </a:solidFill>
              <a:cs typeface="+mn-ea"/>
              <a:sym typeface="+mn-lt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0" grpId="1" animBg="1"/>
      <p:bldP spid="47" grpId="1"/>
      <p:bldP spid="47" grpId="2"/>
      <p:bldP spid="54" grpId="0"/>
      <p:bldP spid="54" grpId="1"/>
      <p:bldP spid="46" grpId="0"/>
      <p:bldP spid="46" grpId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0365" y="1644015"/>
            <a:ext cx="2305685" cy="43211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6390" y="1583690"/>
            <a:ext cx="2413635" cy="444119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326390" y="3093720"/>
            <a:ext cx="230568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喀斯特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/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地貌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4225" y="1644015"/>
            <a:ext cx="2269490" cy="43218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70885" y="1583690"/>
            <a:ext cx="2376170" cy="4441825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270885" y="3102610"/>
            <a:ext cx="22694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河流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地貌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27140" y="1645285"/>
            <a:ext cx="2402205" cy="43211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70625" y="1584960"/>
            <a:ext cx="2515235" cy="4441190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6270625" y="3070860"/>
            <a:ext cx="24022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风沙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地貌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8480" y="1643380"/>
            <a:ext cx="2423795" cy="43211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371330" y="1584960"/>
            <a:ext cx="2538095" cy="4441190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9485630" y="3102610"/>
            <a:ext cx="24237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海岸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4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地貌</a:t>
            </a:r>
            <a:endParaRPr lang="zh-CN" altLang="en-US" sz="4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49090" y="361315"/>
            <a:ext cx="3893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5B9BD5"/>
                </a:solidFill>
                <a:cs typeface="+mn-ea"/>
                <a:sym typeface="+mn-lt"/>
              </a:rPr>
              <a:t>常见地貌类型</a:t>
            </a:r>
            <a:endParaRPr lang="zh-CN" altLang="en-US" sz="4000">
              <a:solidFill>
                <a:srgbClr val="5B9BD5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0" grpId="0"/>
      <p:bldP spid="27" grpId="0"/>
      <p:bldP spid="27" grpId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文本框 20485"/>
          <p:cNvSpPr txBox="1"/>
          <p:nvPr/>
        </p:nvSpPr>
        <p:spPr>
          <a:xfrm>
            <a:off x="4101465" y="259080"/>
            <a:ext cx="3988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4000">
                <a:solidFill>
                  <a:srgbClr val="5B9BD5"/>
                </a:solidFill>
                <a:cs typeface="+mn-ea"/>
                <a:sym typeface="+mn-lt"/>
              </a:rPr>
              <a:t>基本地形类型</a:t>
            </a:r>
            <a:endParaRPr lang="zh-CN" altLang="en-US" sz="4000">
              <a:solidFill>
                <a:srgbClr val="5B9BD5"/>
              </a:solidFill>
              <a:cs typeface="+mn-ea"/>
              <a:sym typeface="+mn-lt"/>
            </a:endParaRPr>
          </a:p>
        </p:txBody>
      </p:sp>
      <p:pic>
        <p:nvPicPr>
          <p:cNvPr id="3" name="图片 2" descr="手机屏幕的截图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4" y="965835"/>
            <a:ext cx="9842172" cy="578220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4241" r="2820" b="3250"/>
          <a:stretch>
            <a:fillRect/>
          </a:stretch>
        </p:blipFill>
        <p:spPr>
          <a:xfrm>
            <a:off x="2753360" y="8255"/>
            <a:ext cx="8622030" cy="6841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1436" y="1019810"/>
            <a:ext cx="800219" cy="4458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377CFE"/>
                </a:solidFill>
                <a:cs typeface="+mn-ea"/>
                <a:sym typeface="+mn-lt"/>
              </a:rPr>
              <a:t>我国各大地形区</a:t>
            </a:r>
            <a:endParaRPr lang="zh-CN" altLang="en-US" sz="4000" b="1">
              <a:solidFill>
                <a:srgbClr val="377CFE"/>
              </a:solidFill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976995" y="842646"/>
            <a:ext cx="1729740" cy="808355"/>
            <a:chOff x="5340448" y="1287819"/>
            <a:chExt cx="1704091" cy="647977"/>
          </a:xfrm>
        </p:grpSpPr>
        <p:sp>
          <p:nvSpPr>
            <p:cNvPr id="34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东北平原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006715" y="2410461"/>
            <a:ext cx="1729740" cy="808355"/>
            <a:chOff x="5340448" y="1287819"/>
            <a:chExt cx="1704091" cy="647977"/>
          </a:xfrm>
        </p:grpSpPr>
        <p:sp>
          <p:nvSpPr>
            <p:cNvPr id="37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华北平原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888604" y="3489961"/>
            <a:ext cx="2946400" cy="808355"/>
            <a:chOff x="5207198" y="1287819"/>
            <a:chExt cx="2902710" cy="647977"/>
          </a:xfrm>
        </p:grpSpPr>
        <p:sp>
          <p:nvSpPr>
            <p:cNvPr id="40" name="等腰三角形 5"/>
            <p:cNvSpPr/>
            <p:nvPr/>
          </p:nvSpPr>
          <p:spPr>
            <a:xfrm flipV="1">
              <a:off x="5207824" y="1287819"/>
              <a:ext cx="2902084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TextBox 6"/>
            <p:cNvSpPr txBox="1"/>
            <p:nvPr/>
          </p:nvSpPr>
          <p:spPr>
            <a:xfrm>
              <a:off x="5207198" y="1287819"/>
              <a:ext cx="290271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长江中下游平原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874135" y="2898141"/>
            <a:ext cx="1729740" cy="808355"/>
            <a:chOff x="5340448" y="1287819"/>
            <a:chExt cx="1704091" cy="647977"/>
          </a:xfrm>
        </p:grpSpPr>
        <p:sp>
          <p:nvSpPr>
            <p:cNvPr id="43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青藏高原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840220" y="2681606"/>
            <a:ext cx="1729740" cy="808355"/>
            <a:chOff x="5340448" y="1287819"/>
            <a:chExt cx="1704091" cy="647977"/>
          </a:xfrm>
        </p:grpSpPr>
        <p:sp>
          <p:nvSpPr>
            <p:cNvPr id="46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黄土高原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840219" y="1651001"/>
            <a:ext cx="2136776" cy="808355"/>
            <a:chOff x="4939448" y="1287819"/>
            <a:chExt cx="2105091" cy="647977"/>
          </a:xfrm>
        </p:grpSpPr>
        <p:sp>
          <p:nvSpPr>
            <p:cNvPr id="49" name="等腰三角形 5"/>
            <p:cNvSpPr/>
            <p:nvPr/>
          </p:nvSpPr>
          <p:spPr>
            <a:xfrm flipV="1">
              <a:off x="4940074" y="1287819"/>
              <a:ext cx="2104465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TextBox 6"/>
            <p:cNvSpPr txBox="1"/>
            <p:nvPr/>
          </p:nvSpPr>
          <p:spPr>
            <a:xfrm>
              <a:off x="4939448" y="1287819"/>
              <a:ext cx="2088825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内蒙古高原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487160" y="4298316"/>
            <a:ext cx="1729740" cy="808355"/>
            <a:chOff x="5340448" y="1287819"/>
            <a:chExt cx="1704091" cy="647977"/>
          </a:xfrm>
        </p:grpSpPr>
        <p:sp>
          <p:nvSpPr>
            <p:cNvPr id="52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云贵高原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987801" y="733426"/>
            <a:ext cx="2228850" cy="808355"/>
            <a:chOff x="5276639" y="1287819"/>
            <a:chExt cx="2195800" cy="647977"/>
          </a:xfrm>
        </p:grpSpPr>
        <p:sp>
          <p:nvSpPr>
            <p:cNvPr id="55" name="等腰三角形 5"/>
            <p:cNvSpPr/>
            <p:nvPr/>
          </p:nvSpPr>
          <p:spPr>
            <a:xfrm flipV="1">
              <a:off x="5340448" y="1287819"/>
              <a:ext cx="2091953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TextBox 6"/>
            <p:cNvSpPr txBox="1"/>
            <p:nvPr/>
          </p:nvSpPr>
          <p:spPr>
            <a:xfrm>
              <a:off x="5276639" y="1287819"/>
              <a:ext cx="219580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准噶尔盆地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733290" y="2343786"/>
            <a:ext cx="2228850" cy="808355"/>
            <a:chOff x="5292904" y="1287819"/>
            <a:chExt cx="2195800" cy="647977"/>
          </a:xfrm>
        </p:grpSpPr>
        <p:sp>
          <p:nvSpPr>
            <p:cNvPr id="58" name="等腰三角形 5"/>
            <p:cNvSpPr/>
            <p:nvPr/>
          </p:nvSpPr>
          <p:spPr>
            <a:xfrm flipV="1">
              <a:off x="5340448" y="1287819"/>
              <a:ext cx="2091953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TextBox 6"/>
            <p:cNvSpPr txBox="1"/>
            <p:nvPr/>
          </p:nvSpPr>
          <p:spPr>
            <a:xfrm>
              <a:off x="5292904" y="1287819"/>
              <a:ext cx="219580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柴达木盆地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144520" y="1635126"/>
            <a:ext cx="2228850" cy="808355"/>
            <a:chOff x="5292904" y="1287819"/>
            <a:chExt cx="2195800" cy="647977"/>
          </a:xfrm>
        </p:grpSpPr>
        <p:sp>
          <p:nvSpPr>
            <p:cNvPr id="61" name="等腰三角形 5"/>
            <p:cNvSpPr/>
            <p:nvPr/>
          </p:nvSpPr>
          <p:spPr>
            <a:xfrm flipV="1">
              <a:off x="5340448" y="1287819"/>
              <a:ext cx="2091953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TextBox 6"/>
            <p:cNvSpPr txBox="1"/>
            <p:nvPr/>
          </p:nvSpPr>
          <p:spPr>
            <a:xfrm>
              <a:off x="5292904" y="1287819"/>
              <a:ext cx="219580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塔里木盆地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487160" y="3706495"/>
            <a:ext cx="1937385" cy="808355"/>
            <a:chOff x="5292904" y="1287819"/>
            <a:chExt cx="2195800" cy="647977"/>
          </a:xfrm>
        </p:grpSpPr>
        <p:sp>
          <p:nvSpPr>
            <p:cNvPr id="64" name="等腰三角形 5"/>
            <p:cNvSpPr/>
            <p:nvPr/>
          </p:nvSpPr>
          <p:spPr>
            <a:xfrm flipV="1">
              <a:off x="5340448" y="1287819"/>
              <a:ext cx="2091953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TextBox 6"/>
            <p:cNvSpPr txBox="1"/>
            <p:nvPr/>
          </p:nvSpPr>
          <p:spPr>
            <a:xfrm>
              <a:off x="5292904" y="1287819"/>
              <a:ext cx="219580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四川盆地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610475" y="4820286"/>
            <a:ext cx="1729740" cy="808355"/>
            <a:chOff x="5340448" y="1287819"/>
            <a:chExt cx="1704091" cy="647977"/>
          </a:xfrm>
        </p:grpSpPr>
        <p:sp>
          <p:nvSpPr>
            <p:cNvPr id="73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东南丘陵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8983345" y="1838961"/>
            <a:ext cx="1729740" cy="808355"/>
            <a:chOff x="5340448" y="1287819"/>
            <a:chExt cx="1704091" cy="647977"/>
          </a:xfrm>
        </p:grpSpPr>
        <p:sp>
          <p:nvSpPr>
            <p:cNvPr id="83" name="等腰三角形 5"/>
            <p:cNvSpPr/>
            <p:nvPr/>
          </p:nvSpPr>
          <p:spPr>
            <a:xfrm flipV="1">
              <a:off x="5340448" y="1287819"/>
              <a:ext cx="1704091" cy="647977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TextBox 6"/>
            <p:cNvSpPr txBox="1"/>
            <p:nvPr/>
          </p:nvSpPr>
          <p:spPr>
            <a:xfrm>
              <a:off x="5357964" y="1287819"/>
              <a:ext cx="1670309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辽东丘陵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801735" y="3173730"/>
            <a:ext cx="1729740" cy="808355"/>
            <a:chOff x="13861" y="4998"/>
            <a:chExt cx="2724" cy="1273"/>
          </a:xfrm>
        </p:grpSpPr>
        <p:sp>
          <p:nvSpPr>
            <p:cNvPr id="70" name="等腰三角形 5"/>
            <p:cNvSpPr/>
            <p:nvPr/>
          </p:nvSpPr>
          <p:spPr>
            <a:xfrm rot="10800000" flipV="1">
              <a:off x="13861" y="4998"/>
              <a:ext cx="2724" cy="1273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3953" y="5444"/>
              <a:ext cx="2539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山东丘陵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82" b="15469"/>
          <a:stretch>
            <a:fillRect/>
          </a:stretch>
        </p:blipFill>
        <p:spPr>
          <a:xfrm>
            <a:off x="-8890" y="1174750"/>
            <a:ext cx="12207875" cy="5075555"/>
          </a:xfrm>
          <a:prstGeom prst="rect">
            <a:avLst/>
          </a:prstGeom>
        </p:spPr>
      </p:pic>
      <p:sp>
        <p:nvSpPr>
          <p:cNvPr id="20486" name="文本框 20485"/>
          <p:cNvSpPr txBox="1"/>
          <p:nvPr/>
        </p:nvSpPr>
        <p:spPr>
          <a:xfrm>
            <a:off x="4725035" y="203835"/>
            <a:ext cx="39230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4000">
                <a:solidFill>
                  <a:srgbClr val="5B9BD5"/>
                </a:solidFill>
                <a:cs typeface="+mn-ea"/>
                <a:sym typeface="+mn-lt"/>
              </a:rPr>
              <a:t>基本地形部位</a:t>
            </a:r>
            <a:endParaRPr lang="zh-CN" altLang="en-US" sz="4000">
              <a:solidFill>
                <a:srgbClr val="5B9BD5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00675" y="1805940"/>
            <a:ext cx="1388745" cy="836295"/>
            <a:chOff x="5508104" y="1402347"/>
            <a:chExt cx="1368152" cy="670374"/>
          </a:xfrm>
        </p:grpSpPr>
        <p:sp>
          <p:nvSpPr>
            <p:cNvPr id="3" name="等腰三角形 5"/>
            <p:cNvSpPr/>
            <p:nvPr/>
          </p:nvSpPr>
          <p:spPr>
            <a:xfrm flipV="1">
              <a:off x="5508104" y="1424649"/>
              <a:ext cx="1368152" cy="648072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TextBox 6"/>
            <p:cNvSpPr txBox="1"/>
            <p:nvPr/>
          </p:nvSpPr>
          <p:spPr>
            <a:xfrm>
              <a:off x="5696729" y="1402347"/>
              <a:ext cx="99139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鞍 部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497195" y="2642235"/>
            <a:ext cx="1882140" cy="2244725"/>
            <a:chOff x="8656" y="4838"/>
            <a:chExt cx="2964" cy="3535"/>
          </a:xfrm>
        </p:grpSpPr>
        <p:grpSp>
          <p:nvGrpSpPr>
            <p:cNvPr id="9" name="组合 8"/>
            <p:cNvGrpSpPr/>
            <p:nvPr/>
          </p:nvGrpSpPr>
          <p:grpSpPr>
            <a:xfrm>
              <a:off x="9434" y="4838"/>
              <a:ext cx="2187" cy="1317"/>
              <a:chOff x="5508104" y="1402347"/>
              <a:chExt cx="1368152" cy="670374"/>
            </a:xfrm>
          </p:grpSpPr>
          <p:sp>
            <p:nvSpPr>
              <p:cNvPr id="10" name="等腰三角形 5"/>
              <p:cNvSpPr/>
              <p:nvPr/>
            </p:nvSpPr>
            <p:spPr>
              <a:xfrm flipV="1">
                <a:off x="5508104" y="1424649"/>
                <a:ext cx="1368152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368152" h="648072">
                    <a:moveTo>
                      <a:pt x="72009" y="648072"/>
                    </a:moveTo>
                    <a:lnTo>
                      <a:pt x="1296143" y="648072"/>
                    </a:lnTo>
                    <a:cubicBezTo>
                      <a:pt x="1335912" y="648072"/>
                      <a:pt x="1368152" y="615832"/>
                      <a:pt x="1368152" y="576063"/>
                    </a:cubicBezTo>
                    <a:lnTo>
                      <a:pt x="1368152" y="288033"/>
                    </a:lnTo>
                    <a:cubicBezTo>
                      <a:pt x="1368152" y="248264"/>
                      <a:pt x="1335912" y="216024"/>
                      <a:pt x="1296143" y="216024"/>
                    </a:cubicBezTo>
                    <a:lnTo>
                      <a:pt x="809370" y="216024"/>
                    </a:lnTo>
                    <a:lnTo>
                      <a:pt x="684076" y="0"/>
                    </a:lnTo>
                    <a:lnTo>
                      <a:pt x="558782" y="216024"/>
                    </a:lnTo>
                    <a:lnTo>
                      <a:pt x="72009" y="216024"/>
                    </a:lnTo>
                    <a:cubicBezTo>
                      <a:pt x="32240" y="216024"/>
                      <a:pt x="0" y="248264"/>
                      <a:pt x="0" y="288033"/>
                    </a:cubicBezTo>
                    <a:lnTo>
                      <a:pt x="0" y="576063"/>
                    </a:lnTo>
                    <a:cubicBezTo>
                      <a:pt x="0" y="615832"/>
                      <a:pt x="32240" y="648072"/>
                      <a:pt x="72009" y="648072"/>
                    </a:cubicBezTo>
                    <a:close/>
                  </a:path>
                </a:pathLst>
              </a:custGeom>
              <a:solidFill>
                <a:srgbClr val="5B9BD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TextBox 6"/>
              <p:cNvSpPr txBox="1"/>
              <p:nvPr/>
            </p:nvSpPr>
            <p:spPr>
              <a:xfrm>
                <a:off x="5696729" y="1402347"/>
                <a:ext cx="991390" cy="418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山 谷</a:t>
                </a:r>
                <a:endParaRPr lang="en-US" altLang="zh-CN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任意多边形 17"/>
            <p:cNvSpPr/>
            <p:nvPr/>
          </p:nvSpPr>
          <p:spPr>
            <a:xfrm>
              <a:off x="8656" y="5803"/>
              <a:ext cx="1978" cy="2570"/>
            </a:xfrm>
            <a:custGeom>
              <a:avLst/>
              <a:gdLst>
                <a:gd name="connisteX0" fmla="*/ 1256030 w 1256030"/>
                <a:gd name="connsiteY0" fmla="*/ 0 h 1631950"/>
                <a:gd name="connisteX1" fmla="*/ 1082675 w 1256030"/>
                <a:gd name="connsiteY1" fmla="*/ 231140 h 1631950"/>
                <a:gd name="connisteX2" fmla="*/ 735965 w 1256030"/>
                <a:gd name="connsiteY2" fmla="*/ 707390 h 1631950"/>
                <a:gd name="connisteX3" fmla="*/ 403860 w 1256030"/>
                <a:gd name="connsiteY3" fmla="*/ 1025525 h 1631950"/>
                <a:gd name="connisteX4" fmla="*/ 0 w 1256030"/>
                <a:gd name="connsiteY4" fmla="*/ 1631950 h 16319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1256030" h="1631950">
                  <a:moveTo>
                    <a:pt x="1256030" y="0"/>
                  </a:moveTo>
                  <a:cubicBezTo>
                    <a:pt x="1228090" y="36830"/>
                    <a:pt x="1186815" y="89535"/>
                    <a:pt x="1082675" y="231140"/>
                  </a:cubicBezTo>
                  <a:cubicBezTo>
                    <a:pt x="978535" y="372745"/>
                    <a:pt x="871855" y="548640"/>
                    <a:pt x="735965" y="707390"/>
                  </a:cubicBezTo>
                  <a:cubicBezTo>
                    <a:pt x="600075" y="866140"/>
                    <a:pt x="551180" y="840740"/>
                    <a:pt x="403860" y="1025525"/>
                  </a:cubicBezTo>
                  <a:cubicBezTo>
                    <a:pt x="256540" y="1210310"/>
                    <a:pt x="74295" y="1517015"/>
                    <a:pt x="0" y="163195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90590" y="2837180"/>
            <a:ext cx="2013585" cy="2814320"/>
            <a:chOff x="9734" y="4803"/>
            <a:chExt cx="3171" cy="4432"/>
          </a:xfrm>
        </p:grpSpPr>
        <p:sp>
          <p:nvSpPr>
            <p:cNvPr id="17" name="任意多边形 16"/>
            <p:cNvSpPr/>
            <p:nvPr/>
          </p:nvSpPr>
          <p:spPr>
            <a:xfrm>
              <a:off x="9735" y="4803"/>
              <a:ext cx="3171" cy="4432"/>
            </a:xfrm>
            <a:custGeom>
              <a:avLst/>
              <a:gdLst>
                <a:gd name="connisteX0" fmla="*/ 1948815 w 1948815"/>
                <a:gd name="connsiteY0" fmla="*/ 0 h 2613025"/>
                <a:gd name="connisteX1" fmla="*/ 1790065 w 1948815"/>
                <a:gd name="connsiteY1" fmla="*/ 158750 h 2613025"/>
                <a:gd name="connisteX2" fmla="*/ 1400175 w 1948815"/>
                <a:gd name="connsiteY2" fmla="*/ 591820 h 2613025"/>
                <a:gd name="connisteX3" fmla="*/ 1140460 w 1948815"/>
                <a:gd name="connsiteY3" fmla="*/ 1024890 h 2613025"/>
                <a:gd name="connisteX4" fmla="*/ 909320 w 1948815"/>
                <a:gd name="connsiteY4" fmla="*/ 1313815 h 2613025"/>
                <a:gd name="connisteX5" fmla="*/ 692785 w 1948815"/>
                <a:gd name="connsiteY5" fmla="*/ 1746885 h 2613025"/>
                <a:gd name="connisteX6" fmla="*/ 201930 w 1948815"/>
                <a:gd name="connsiteY6" fmla="*/ 2179955 h 2613025"/>
                <a:gd name="connisteX7" fmla="*/ 43180 w 1948815"/>
                <a:gd name="connsiteY7" fmla="*/ 2483485 h 2613025"/>
                <a:gd name="connisteX8" fmla="*/ 0 w 1948815"/>
                <a:gd name="connsiteY8" fmla="*/ 2512060 h 2613025"/>
                <a:gd name="connisteX9" fmla="*/ 43180 w 1948815"/>
                <a:gd name="connsiteY9" fmla="*/ 2613025 h 26130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1948815" h="2613025">
                  <a:moveTo>
                    <a:pt x="1948815" y="0"/>
                  </a:moveTo>
                  <a:cubicBezTo>
                    <a:pt x="1924685" y="22860"/>
                    <a:pt x="1899920" y="40640"/>
                    <a:pt x="1790065" y="158750"/>
                  </a:cubicBezTo>
                  <a:cubicBezTo>
                    <a:pt x="1680210" y="276860"/>
                    <a:pt x="1530350" y="418465"/>
                    <a:pt x="1400175" y="591820"/>
                  </a:cubicBezTo>
                  <a:cubicBezTo>
                    <a:pt x="1270000" y="765175"/>
                    <a:pt x="1238885" y="880745"/>
                    <a:pt x="1140460" y="1024890"/>
                  </a:cubicBezTo>
                  <a:cubicBezTo>
                    <a:pt x="1042035" y="1169035"/>
                    <a:pt x="998855" y="1169670"/>
                    <a:pt x="909320" y="1313815"/>
                  </a:cubicBezTo>
                  <a:cubicBezTo>
                    <a:pt x="819785" y="1457960"/>
                    <a:pt x="834390" y="1573530"/>
                    <a:pt x="692785" y="1746885"/>
                  </a:cubicBezTo>
                  <a:cubicBezTo>
                    <a:pt x="551180" y="1920240"/>
                    <a:pt x="332105" y="2032635"/>
                    <a:pt x="201930" y="2179955"/>
                  </a:cubicBezTo>
                  <a:cubicBezTo>
                    <a:pt x="71755" y="2327275"/>
                    <a:pt x="83820" y="2416810"/>
                    <a:pt x="43180" y="2483485"/>
                  </a:cubicBezTo>
                  <a:cubicBezTo>
                    <a:pt x="2540" y="2550160"/>
                    <a:pt x="0" y="2486025"/>
                    <a:pt x="0" y="2512060"/>
                  </a:cubicBezTo>
                  <a:cubicBezTo>
                    <a:pt x="0" y="2538095"/>
                    <a:pt x="33655" y="2593340"/>
                    <a:pt x="43180" y="2613025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9734" y="5995"/>
              <a:ext cx="2187" cy="1317"/>
              <a:chOff x="5508104" y="1402347"/>
              <a:chExt cx="1368152" cy="670374"/>
            </a:xfrm>
          </p:grpSpPr>
          <p:sp>
            <p:nvSpPr>
              <p:cNvPr id="13" name="等腰三角形 5"/>
              <p:cNvSpPr/>
              <p:nvPr/>
            </p:nvSpPr>
            <p:spPr>
              <a:xfrm flipV="1">
                <a:off x="5508104" y="1424649"/>
                <a:ext cx="1368152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368152" h="648072">
                    <a:moveTo>
                      <a:pt x="72009" y="648072"/>
                    </a:moveTo>
                    <a:lnTo>
                      <a:pt x="1296143" y="648072"/>
                    </a:lnTo>
                    <a:cubicBezTo>
                      <a:pt x="1335912" y="648072"/>
                      <a:pt x="1368152" y="615832"/>
                      <a:pt x="1368152" y="576063"/>
                    </a:cubicBezTo>
                    <a:lnTo>
                      <a:pt x="1368152" y="288033"/>
                    </a:lnTo>
                    <a:cubicBezTo>
                      <a:pt x="1368152" y="248264"/>
                      <a:pt x="1335912" y="216024"/>
                      <a:pt x="1296143" y="216024"/>
                    </a:cubicBezTo>
                    <a:lnTo>
                      <a:pt x="809370" y="216024"/>
                    </a:lnTo>
                    <a:lnTo>
                      <a:pt x="684076" y="0"/>
                    </a:lnTo>
                    <a:lnTo>
                      <a:pt x="558782" y="216024"/>
                    </a:lnTo>
                    <a:lnTo>
                      <a:pt x="72009" y="216024"/>
                    </a:lnTo>
                    <a:cubicBezTo>
                      <a:pt x="32240" y="216024"/>
                      <a:pt x="0" y="248264"/>
                      <a:pt x="0" y="288033"/>
                    </a:cubicBezTo>
                    <a:lnTo>
                      <a:pt x="0" y="576063"/>
                    </a:lnTo>
                    <a:cubicBezTo>
                      <a:pt x="0" y="615832"/>
                      <a:pt x="32240" y="648072"/>
                      <a:pt x="72009" y="648072"/>
                    </a:cubicBezTo>
                    <a:close/>
                  </a:path>
                </a:pathLst>
              </a:custGeom>
              <a:solidFill>
                <a:srgbClr val="5B9BD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TextBox 6"/>
              <p:cNvSpPr txBox="1"/>
              <p:nvPr/>
            </p:nvSpPr>
            <p:spPr>
              <a:xfrm>
                <a:off x="5696729" y="1402347"/>
                <a:ext cx="991390" cy="418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山 脊</a:t>
                </a:r>
                <a:endParaRPr lang="en-US" altLang="zh-CN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3182620" y="1167765"/>
            <a:ext cx="5203190" cy="986789"/>
            <a:chOff x="5012" y="2424"/>
            <a:chExt cx="8194" cy="1554"/>
          </a:xfrm>
        </p:grpSpPr>
        <p:grpSp>
          <p:nvGrpSpPr>
            <p:cNvPr id="8" name="组合 7"/>
            <p:cNvGrpSpPr/>
            <p:nvPr/>
          </p:nvGrpSpPr>
          <p:grpSpPr>
            <a:xfrm>
              <a:off x="11019" y="2607"/>
              <a:ext cx="2187" cy="1371"/>
              <a:chOff x="5508104" y="1402347"/>
              <a:chExt cx="1368152" cy="697860"/>
            </a:xfrm>
          </p:grpSpPr>
          <p:sp>
            <p:nvSpPr>
              <p:cNvPr id="6" name="等腰三角形 5"/>
              <p:cNvSpPr/>
              <p:nvPr/>
            </p:nvSpPr>
            <p:spPr>
              <a:xfrm flipV="1">
                <a:off x="5508104" y="1452135"/>
                <a:ext cx="1368152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368152" h="648072">
                    <a:moveTo>
                      <a:pt x="72009" y="648072"/>
                    </a:moveTo>
                    <a:lnTo>
                      <a:pt x="1296143" y="648072"/>
                    </a:lnTo>
                    <a:cubicBezTo>
                      <a:pt x="1335912" y="648072"/>
                      <a:pt x="1368152" y="615832"/>
                      <a:pt x="1368152" y="576063"/>
                    </a:cubicBezTo>
                    <a:lnTo>
                      <a:pt x="1368152" y="288033"/>
                    </a:lnTo>
                    <a:cubicBezTo>
                      <a:pt x="1368152" y="248264"/>
                      <a:pt x="1335912" y="216024"/>
                      <a:pt x="1296143" y="216024"/>
                    </a:cubicBezTo>
                    <a:lnTo>
                      <a:pt x="809370" y="216024"/>
                    </a:lnTo>
                    <a:lnTo>
                      <a:pt x="684076" y="0"/>
                    </a:lnTo>
                    <a:lnTo>
                      <a:pt x="558782" y="216024"/>
                    </a:lnTo>
                    <a:lnTo>
                      <a:pt x="72009" y="216024"/>
                    </a:lnTo>
                    <a:cubicBezTo>
                      <a:pt x="32240" y="216024"/>
                      <a:pt x="0" y="248264"/>
                      <a:pt x="0" y="288033"/>
                    </a:cubicBezTo>
                    <a:lnTo>
                      <a:pt x="0" y="576063"/>
                    </a:lnTo>
                    <a:cubicBezTo>
                      <a:pt x="0" y="615832"/>
                      <a:pt x="32240" y="648072"/>
                      <a:pt x="72009" y="648072"/>
                    </a:cubicBezTo>
                    <a:close/>
                  </a:path>
                </a:pathLst>
              </a:custGeom>
              <a:solidFill>
                <a:srgbClr val="5B9BD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96729" y="1402347"/>
                <a:ext cx="991390" cy="418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山 峰</a:t>
                </a:r>
                <a:endParaRPr lang="en-US" altLang="zh-CN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012" y="2424"/>
              <a:ext cx="1888" cy="1200"/>
              <a:chOff x="5508104" y="1402347"/>
              <a:chExt cx="1181102" cy="610819"/>
            </a:xfrm>
          </p:grpSpPr>
          <p:sp>
            <p:nvSpPr>
              <p:cNvPr id="22" name="等腰三角形 5"/>
              <p:cNvSpPr/>
              <p:nvPr/>
            </p:nvSpPr>
            <p:spPr>
              <a:xfrm flipV="1">
                <a:off x="5508104" y="1424744"/>
                <a:ext cx="1181102" cy="588422"/>
              </a:xfrm>
              <a:custGeom>
                <a:avLst/>
                <a:gdLst/>
                <a:ahLst/>
                <a:cxnLst/>
                <a:rect l="l" t="t" r="r" b="b"/>
                <a:pathLst>
                  <a:path w="1368152" h="648072">
                    <a:moveTo>
                      <a:pt x="72009" y="648072"/>
                    </a:moveTo>
                    <a:lnTo>
                      <a:pt x="1296143" y="648072"/>
                    </a:lnTo>
                    <a:cubicBezTo>
                      <a:pt x="1335912" y="648072"/>
                      <a:pt x="1368152" y="615832"/>
                      <a:pt x="1368152" y="576063"/>
                    </a:cubicBezTo>
                    <a:lnTo>
                      <a:pt x="1368152" y="288033"/>
                    </a:lnTo>
                    <a:cubicBezTo>
                      <a:pt x="1368152" y="248264"/>
                      <a:pt x="1335912" y="216024"/>
                      <a:pt x="1296143" y="216024"/>
                    </a:cubicBezTo>
                    <a:lnTo>
                      <a:pt x="809370" y="216024"/>
                    </a:lnTo>
                    <a:lnTo>
                      <a:pt x="684076" y="0"/>
                    </a:lnTo>
                    <a:lnTo>
                      <a:pt x="558782" y="216024"/>
                    </a:lnTo>
                    <a:lnTo>
                      <a:pt x="72009" y="216024"/>
                    </a:lnTo>
                    <a:cubicBezTo>
                      <a:pt x="32240" y="216024"/>
                      <a:pt x="0" y="248264"/>
                      <a:pt x="0" y="288033"/>
                    </a:cubicBezTo>
                    <a:lnTo>
                      <a:pt x="0" y="576063"/>
                    </a:lnTo>
                    <a:cubicBezTo>
                      <a:pt x="0" y="615832"/>
                      <a:pt x="32240" y="648072"/>
                      <a:pt x="72009" y="648072"/>
                    </a:cubicBezTo>
                    <a:close/>
                  </a:path>
                </a:pathLst>
              </a:custGeom>
              <a:solidFill>
                <a:srgbClr val="5B9BD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TextBox 6"/>
              <p:cNvSpPr txBox="1"/>
              <p:nvPr/>
            </p:nvSpPr>
            <p:spPr>
              <a:xfrm>
                <a:off x="5629165" y="1402347"/>
                <a:ext cx="991390" cy="418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山 峰</a:t>
                </a:r>
                <a:endParaRPr lang="en-US" altLang="zh-CN" sz="2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07670" y="1123315"/>
            <a:ext cx="1388745" cy="836295"/>
            <a:chOff x="5508104" y="1402347"/>
            <a:chExt cx="1368152" cy="670374"/>
          </a:xfrm>
        </p:grpSpPr>
        <p:sp>
          <p:nvSpPr>
            <p:cNvPr id="27" name="等腰三角形 5"/>
            <p:cNvSpPr/>
            <p:nvPr/>
          </p:nvSpPr>
          <p:spPr>
            <a:xfrm flipV="1">
              <a:off x="5508104" y="1424649"/>
              <a:ext cx="1368152" cy="648072"/>
            </a:xfrm>
            <a:custGeom>
              <a:avLst/>
              <a:gdLst/>
              <a:ahLst/>
              <a:cxnLst/>
              <a:rect l="l" t="t" r="r" b="b"/>
              <a:pathLst>
                <a:path w="1368152" h="648072">
                  <a:moveTo>
                    <a:pt x="72009" y="648072"/>
                  </a:moveTo>
                  <a:lnTo>
                    <a:pt x="1296143" y="648072"/>
                  </a:lnTo>
                  <a:cubicBezTo>
                    <a:pt x="1335912" y="648072"/>
                    <a:pt x="1368152" y="615832"/>
                    <a:pt x="1368152" y="576063"/>
                  </a:cubicBezTo>
                  <a:lnTo>
                    <a:pt x="1368152" y="288033"/>
                  </a:lnTo>
                  <a:cubicBezTo>
                    <a:pt x="1368152" y="248264"/>
                    <a:pt x="1335912" y="216024"/>
                    <a:pt x="1296143" y="216024"/>
                  </a:cubicBezTo>
                  <a:lnTo>
                    <a:pt x="809370" y="216024"/>
                  </a:lnTo>
                  <a:lnTo>
                    <a:pt x="684076" y="0"/>
                  </a:lnTo>
                  <a:lnTo>
                    <a:pt x="558782" y="216024"/>
                  </a:lnTo>
                  <a:lnTo>
                    <a:pt x="72009" y="216024"/>
                  </a:lnTo>
                  <a:cubicBezTo>
                    <a:pt x="32240" y="216024"/>
                    <a:pt x="0" y="248264"/>
                    <a:pt x="0" y="288033"/>
                  </a:cubicBezTo>
                  <a:lnTo>
                    <a:pt x="0" y="576063"/>
                  </a:lnTo>
                  <a:cubicBezTo>
                    <a:pt x="0" y="615832"/>
                    <a:pt x="32240" y="648072"/>
                    <a:pt x="72009" y="648072"/>
                  </a:cubicBezTo>
                  <a:close/>
                </a:path>
              </a:pathLst>
            </a:custGeom>
            <a:solidFill>
              <a:srgbClr val="5B9BD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TextBox 6"/>
            <p:cNvSpPr txBox="1"/>
            <p:nvPr/>
          </p:nvSpPr>
          <p:spPr>
            <a:xfrm>
              <a:off x="5696729" y="1402347"/>
              <a:ext cx="991390" cy="418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陡 崖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-28663" y="1167765"/>
            <a:ext cx="4313020" cy="5063490"/>
            <a:chOff x="-28663" y="1167765"/>
            <a:chExt cx="4313020" cy="5063490"/>
          </a:xfrm>
        </p:grpSpPr>
        <p:pic>
          <p:nvPicPr>
            <p:cNvPr id="16" name="图片 15" descr="图片包含 户外, 自然, 男人, 山&#10;&#10;描述已自动生成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-28663" y="1167765"/>
              <a:ext cx="4313020" cy="506349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959233" y="5690235"/>
              <a:ext cx="1198880" cy="461665"/>
            </a:xfrm>
            <a:prstGeom prst="rect">
              <a:avLst/>
            </a:prstGeom>
            <a:solidFill>
              <a:srgbClr val="377CF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cs typeface="+mn-ea"/>
                  <a:sym typeface="+mn-lt"/>
                </a:rPr>
                <a:t>陡崖</a:t>
              </a:r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handing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 flipH="1">
            <a:off x="-17780" y="-1905"/>
            <a:ext cx="12227560" cy="68865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44235" y="-1905"/>
            <a:ext cx="6265545" cy="7013575"/>
            <a:chOff x="9361" y="-3"/>
            <a:chExt cx="9867" cy="11045"/>
          </a:xfrm>
        </p:grpSpPr>
        <p:sp>
          <p:nvSpPr>
            <p:cNvPr id="3" name="矩形 2"/>
            <p:cNvSpPr/>
            <p:nvPr/>
          </p:nvSpPr>
          <p:spPr>
            <a:xfrm>
              <a:off x="9361" y="-3"/>
              <a:ext cx="9867" cy="11045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9925" y="1157"/>
              <a:ext cx="7250" cy="822"/>
              <a:chOff x="6661609" y="1616603"/>
              <a:chExt cx="4603623" cy="521970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6661609" y="1633748"/>
                <a:ext cx="487680" cy="46037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宜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7170812" y="1616603"/>
                <a:ext cx="409442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5B9BD5"/>
                    </a:solidFill>
                    <a:cs typeface="+mn-ea"/>
                    <a:sym typeface="+mn-lt"/>
                  </a:rPr>
                  <a:t>选择一个视野广阔的地方</a:t>
                </a:r>
                <a:endParaRPr lang="zh-CN" altLang="en-US" sz="2800" b="1" dirty="0">
                  <a:solidFill>
                    <a:srgbClr val="5B9BD5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6299200" y="1867535"/>
            <a:ext cx="2729230" cy="521970"/>
            <a:chOff x="9783" y="2940"/>
            <a:chExt cx="4298" cy="822"/>
          </a:xfrm>
        </p:grpSpPr>
        <p:cxnSp>
          <p:nvCxnSpPr>
            <p:cNvPr id="13" name="直接箭头连接符 12"/>
            <p:cNvCxnSpPr/>
            <p:nvPr/>
          </p:nvCxnSpPr>
          <p:spPr>
            <a:xfrm>
              <a:off x="11425" y="3361"/>
              <a:ext cx="940" cy="1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9783" y="2940"/>
              <a:ext cx="1468" cy="82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宏观</a:t>
              </a:r>
              <a:endParaRPr lang="zh-CN" altLang="zh-CN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533" y="2940"/>
              <a:ext cx="1549" cy="82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微观</a:t>
              </a:r>
              <a:endParaRPr lang="zh-CN" altLang="zh-CN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748520" y="1866900"/>
            <a:ext cx="2021840" cy="521970"/>
            <a:chOff x="9895" y="3182"/>
            <a:chExt cx="3184" cy="822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11023" y="3584"/>
              <a:ext cx="940" cy="1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9895" y="3182"/>
              <a:ext cx="943" cy="82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面</a:t>
              </a:r>
              <a:endParaRPr lang="zh-CN" altLang="zh-CN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136" y="3182"/>
              <a:ext cx="943" cy="82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点</a:t>
              </a:r>
              <a:endParaRPr lang="zh-CN" altLang="zh-CN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857490" y="2891790"/>
            <a:ext cx="2708275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zh-CN" sz="2800" dirty="0">
                <a:solidFill>
                  <a:schemeClr val="bg1"/>
                </a:solidFill>
                <a:cs typeface="+mn-ea"/>
                <a:sym typeface="+mn-lt"/>
              </a:rPr>
              <a:t>地  貌  类  型</a:t>
            </a:r>
            <a:endParaRPr lang="zh-CN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57490" y="4292600"/>
            <a:ext cx="2708275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zh-CN" sz="2800" dirty="0">
                <a:solidFill>
                  <a:schemeClr val="bg1"/>
                </a:solidFill>
                <a:cs typeface="+mn-ea"/>
                <a:sym typeface="+mn-lt"/>
              </a:rPr>
              <a:t>地  形  类  型</a:t>
            </a:r>
            <a:endParaRPr lang="zh-CN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57490" y="5693410"/>
            <a:ext cx="2708275" cy="58356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zh-CN" sz="2800" dirty="0">
                <a:solidFill>
                  <a:schemeClr val="bg1"/>
                </a:solidFill>
                <a:cs typeface="+mn-ea"/>
                <a:sym typeface="+mn-lt"/>
              </a:rPr>
              <a:t>地  形  部  位</a:t>
            </a:r>
            <a:endParaRPr lang="zh-CN" altLang="zh-CN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9211945" y="3736340"/>
            <a:ext cx="0" cy="38925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9196705" y="5036820"/>
            <a:ext cx="0" cy="42418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7" grpId="0" bldLvl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16714" y="3545840"/>
            <a:ext cx="4669685" cy="2366300"/>
          </a:xfrm>
          <a:prstGeom prst="rect">
            <a:avLst/>
          </a:prstGeom>
          <a:solidFill>
            <a:srgbClr val="377CFE"/>
          </a:solidFill>
          <a:ln>
            <a:solidFill>
              <a:srgbClr val="377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8" name="PA-158-158056-Mountain-521607"/>
          <p:cNvGrpSpPr/>
          <p:nvPr>
            <p:custDataLst>
              <p:tags r:id="rId1"/>
            </p:custDataLst>
          </p:nvPr>
        </p:nvGrpSpPr>
        <p:grpSpPr>
          <a:xfrm>
            <a:off x="1630605" y="4779858"/>
            <a:ext cx="432169" cy="444472"/>
            <a:chOff x="22860000" y="6953250"/>
            <a:chExt cx="1524000" cy="1524000"/>
          </a:xfrm>
          <a:solidFill>
            <a:schemeClr val="bg1"/>
          </a:solidFill>
        </p:grpSpPr>
        <p:sp>
          <p:nvSpPr>
            <p:cNvPr id="19" name="PA-任意多边形: 形状 1525"/>
            <p:cNvSpPr/>
            <p:nvPr>
              <p:custDataLst>
                <p:tags r:id="rId2"/>
              </p:custDataLst>
            </p:nvPr>
          </p:nvSpPr>
          <p:spPr>
            <a:xfrm>
              <a:off x="22859206" y="6952456"/>
              <a:ext cx="1524000" cy="1524000"/>
            </a:xfrm>
            <a:custGeom>
              <a:avLst/>
              <a:gdLst>
                <a:gd name="connsiteX0" fmla="*/ 1520885 w 1524000"/>
                <a:gd name="connsiteY0" fmla="*/ 1001525 h 1524000"/>
                <a:gd name="connsiteX1" fmla="*/ 1163066 w 1524000"/>
                <a:gd name="connsiteY1" fmla="*/ 349040 h 1524000"/>
                <a:gd name="connsiteX2" fmla="*/ 1162977 w 1524000"/>
                <a:gd name="connsiteY2" fmla="*/ 348875 h 1524000"/>
                <a:gd name="connsiteX3" fmla="*/ 1072731 w 1524000"/>
                <a:gd name="connsiteY3" fmla="*/ 184309 h 1524000"/>
                <a:gd name="connsiteX4" fmla="*/ 762794 w 1524000"/>
                <a:gd name="connsiteY4" fmla="*/ 794 h 1524000"/>
                <a:gd name="connsiteX5" fmla="*/ 452857 w 1524000"/>
                <a:gd name="connsiteY5" fmla="*/ 184309 h 1524000"/>
                <a:gd name="connsiteX6" fmla="*/ 362610 w 1524000"/>
                <a:gd name="connsiteY6" fmla="*/ 348875 h 1524000"/>
                <a:gd name="connsiteX7" fmla="*/ 362522 w 1524000"/>
                <a:gd name="connsiteY7" fmla="*/ 349040 h 1524000"/>
                <a:gd name="connsiteX8" fmla="*/ 4702 w 1524000"/>
                <a:gd name="connsiteY8" fmla="*/ 1001525 h 1524000"/>
                <a:gd name="connsiteX9" fmla="*/ 794 w 1524000"/>
                <a:gd name="connsiteY9" fmla="*/ 1016794 h 1524000"/>
                <a:gd name="connsiteX10" fmla="*/ 64294 w 1524000"/>
                <a:gd name="connsiteY10" fmla="*/ 1080294 h 1524000"/>
                <a:gd name="connsiteX11" fmla="*/ 1096169 w 1524000"/>
                <a:gd name="connsiteY11" fmla="*/ 1080294 h 1524000"/>
                <a:gd name="connsiteX12" fmla="*/ 1175544 w 1524000"/>
                <a:gd name="connsiteY12" fmla="*/ 1159669 h 1524000"/>
                <a:gd name="connsiteX13" fmla="*/ 1096169 w 1524000"/>
                <a:gd name="connsiteY13" fmla="*/ 1239044 h 1524000"/>
                <a:gd name="connsiteX14" fmla="*/ 524669 w 1524000"/>
                <a:gd name="connsiteY14" fmla="*/ 1239044 h 1524000"/>
                <a:gd name="connsiteX15" fmla="*/ 381794 w 1524000"/>
                <a:gd name="connsiteY15" fmla="*/ 1381919 h 1524000"/>
                <a:gd name="connsiteX16" fmla="*/ 524669 w 1524000"/>
                <a:gd name="connsiteY16" fmla="*/ 1524794 h 1524000"/>
                <a:gd name="connsiteX17" fmla="*/ 1016794 w 1524000"/>
                <a:gd name="connsiteY17" fmla="*/ 1524794 h 1524000"/>
                <a:gd name="connsiteX18" fmla="*/ 1048544 w 1524000"/>
                <a:gd name="connsiteY18" fmla="*/ 1493044 h 1524000"/>
                <a:gd name="connsiteX19" fmla="*/ 1016794 w 1524000"/>
                <a:gd name="connsiteY19" fmla="*/ 1461294 h 1524000"/>
                <a:gd name="connsiteX20" fmla="*/ 524669 w 1524000"/>
                <a:gd name="connsiteY20" fmla="*/ 1461294 h 1524000"/>
                <a:gd name="connsiteX21" fmla="*/ 445294 w 1524000"/>
                <a:gd name="connsiteY21" fmla="*/ 1381919 h 1524000"/>
                <a:gd name="connsiteX22" fmla="*/ 524669 w 1524000"/>
                <a:gd name="connsiteY22" fmla="*/ 1302544 h 1524000"/>
                <a:gd name="connsiteX23" fmla="*/ 1096169 w 1524000"/>
                <a:gd name="connsiteY23" fmla="*/ 1302544 h 1524000"/>
                <a:gd name="connsiteX24" fmla="*/ 1239044 w 1524000"/>
                <a:gd name="connsiteY24" fmla="*/ 1159669 h 1524000"/>
                <a:gd name="connsiteX25" fmla="*/ 1096169 w 1524000"/>
                <a:gd name="connsiteY25" fmla="*/ 1016794 h 1524000"/>
                <a:gd name="connsiteX26" fmla="*/ 68755 w 1524000"/>
                <a:gd name="connsiteY26" fmla="*/ 1016794 h 1524000"/>
                <a:gd name="connsiteX27" fmla="*/ 392449 w 1524000"/>
                <a:gd name="connsiteY27" fmla="*/ 426530 h 1524000"/>
                <a:gd name="connsiteX28" fmla="*/ 508794 w 1524000"/>
                <a:gd name="connsiteY28" fmla="*/ 477044 h 1524000"/>
                <a:gd name="connsiteX29" fmla="*/ 635794 w 1524000"/>
                <a:gd name="connsiteY29" fmla="*/ 413445 h 1524000"/>
                <a:gd name="connsiteX30" fmla="*/ 762794 w 1524000"/>
                <a:gd name="connsiteY30" fmla="*/ 477044 h 1524000"/>
                <a:gd name="connsiteX31" fmla="*/ 889794 w 1524000"/>
                <a:gd name="connsiteY31" fmla="*/ 413445 h 1524000"/>
                <a:gd name="connsiteX32" fmla="*/ 1016794 w 1524000"/>
                <a:gd name="connsiteY32" fmla="*/ 477044 h 1524000"/>
                <a:gd name="connsiteX33" fmla="*/ 1133139 w 1524000"/>
                <a:gd name="connsiteY33" fmla="*/ 426530 h 1524000"/>
                <a:gd name="connsiteX34" fmla="*/ 1456833 w 1524000"/>
                <a:gd name="connsiteY34" fmla="*/ 1016794 h 1524000"/>
                <a:gd name="connsiteX35" fmla="*/ 1334294 w 1524000"/>
                <a:gd name="connsiteY35" fmla="*/ 1016794 h 1524000"/>
                <a:gd name="connsiteX36" fmla="*/ 1302544 w 1524000"/>
                <a:gd name="connsiteY36" fmla="*/ 1048544 h 1524000"/>
                <a:gd name="connsiteX37" fmla="*/ 1334294 w 1524000"/>
                <a:gd name="connsiteY37" fmla="*/ 1080294 h 1524000"/>
                <a:gd name="connsiteX38" fmla="*/ 1461294 w 1524000"/>
                <a:gd name="connsiteY38" fmla="*/ 1080294 h 1524000"/>
                <a:gd name="connsiteX39" fmla="*/ 1524794 w 1524000"/>
                <a:gd name="connsiteY39" fmla="*/ 1016794 h 1524000"/>
                <a:gd name="connsiteX40" fmla="*/ 1520885 w 1524000"/>
                <a:gd name="connsiteY40" fmla="*/ 1001525 h 1524000"/>
                <a:gd name="connsiteX41" fmla="*/ 1016794 w 1524000"/>
                <a:gd name="connsiteY41" fmla="*/ 413544 h 1524000"/>
                <a:gd name="connsiteX42" fmla="*/ 921544 w 1524000"/>
                <a:gd name="connsiteY42" fmla="*/ 318294 h 1524000"/>
                <a:gd name="connsiteX43" fmla="*/ 889794 w 1524000"/>
                <a:gd name="connsiteY43" fmla="*/ 286544 h 1524000"/>
                <a:gd name="connsiteX44" fmla="*/ 858044 w 1524000"/>
                <a:gd name="connsiteY44" fmla="*/ 318294 h 1524000"/>
                <a:gd name="connsiteX45" fmla="*/ 762794 w 1524000"/>
                <a:gd name="connsiteY45" fmla="*/ 413544 h 1524000"/>
                <a:gd name="connsiteX46" fmla="*/ 667544 w 1524000"/>
                <a:gd name="connsiteY46" fmla="*/ 318294 h 1524000"/>
                <a:gd name="connsiteX47" fmla="*/ 635794 w 1524000"/>
                <a:gd name="connsiteY47" fmla="*/ 286544 h 1524000"/>
                <a:gd name="connsiteX48" fmla="*/ 604044 w 1524000"/>
                <a:gd name="connsiteY48" fmla="*/ 318294 h 1524000"/>
                <a:gd name="connsiteX49" fmla="*/ 508794 w 1524000"/>
                <a:gd name="connsiteY49" fmla="*/ 413544 h 1524000"/>
                <a:gd name="connsiteX50" fmla="*/ 425977 w 1524000"/>
                <a:gd name="connsiteY50" fmla="*/ 365389 h 1524000"/>
                <a:gd name="connsiteX51" fmla="*/ 508537 w 1524000"/>
                <a:gd name="connsiteY51" fmla="*/ 214843 h 1524000"/>
                <a:gd name="connsiteX52" fmla="*/ 762794 w 1524000"/>
                <a:gd name="connsiteY52" fmla="*/ 64294 h 1524000"/>
                <a:gd name="connsiteX53" fmla="*/ 1017051 w 1524000"/>
                <a:gd name="connsiteY53" fmla="*/ 214843 h 1524000"/>
                <a:gd name="connsiteX54" fmla="*/ 1099611 w 1524000"/>
                <a:gd name="connsiteY54" fmla="*/ 365389 h 1524000"/>
                <a:gd name="connsiteX55" fmla="*/ 1016794 w 1524000"/>
                <a:gd name="connsiteY55" fmla="*/ 41354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24000" h="1524000">
                  <a:moveTo>
                    <a:pt x="1520885" y="1001525"/>
                  </a:moveTo>
                  <a:lnTo>
                    <a:pt x="1163066" y="349040"/>
                  </a:lnTo>
                  <a:cubicBezTo>
                    <a:pt x="1163034" y="348983"/>
                    <a:pt x="1163003" y="348933"/>
                    <a:pt x="1162977" y="348875"/>
                  </a:cubicBezTo>
                  <a:lnTo>
                    <a:pt x="1072731" y="184309"/>
                  </a:lnTo>
                  <a:cubicBezTo>
                    <a:pt x="1010653" y="71110"/>
                    <a:pt x="891892" y="794"/>
                    <a:pt x="762794" y="794"/>
                  </a:cubicBezTo>
                  <a:cubicBezTo>
                    <a:pt x="633695" y="794"/>
                    <a:pt x="514934" y="71110"/>
                    <a:pt x="452857" y="184309"/>
                  </a:cubicBezTo>
                  <a:lnTo>
                    <a:pt x="362610" y="348875"/>
                  </a:lnTo>
                  <a:cubicBezTo>
                    <a:pt x="362582" y="348933"/>
                    <a:pt x="362550" y="348983"/>
                    <a:pt x="362522" y="349040"/>
                  </a:cubicBezTo>
                  <a:lnTo>
                    <a:pt x="4702" y="1001525"/>
                  </a:lnTo>
                  <a:cubicBezTo>
                    <a:pt x="2140" y="1006205"/>
                    <a:pt x="794" y="1011457"/>
                    <a:pt x="794" y="1016794"/>
                  </a:cubicBezTo>
                  <a:cubicBezTo>
                    <a:pt x="794" y="1051808"/>
                    <a:pt x="29280" y="1080294"/>
                    <a:pt x="64294" y="1080294"/>
                  </a:cubicBezTo>
                  <a:lnTo>
                    <a:pt x="1096169" y="1080294"/>
                  </a:lnTo>
                  <a:cubicBezTo>
                    <a:pt x="1139936" y="1080294"/>
                    <a:pt x="1175544" y="1115901"/>
                    <a:pt x="1175544" y="1159669"/>
                  </a:cubicBezTo>
                  <a:cubicBezTo>
                    <a:pt x="1175544" y="1203436"/>
                    <a:pt x="1139936" y="1239044"/>
                    <a:pt x="1096169" y="1239044"/>
                  </a:cubicBezTo>
                  <a:lnTo>
                    <a:pt x="524669" y="1239044"/>
                  </a:lnTo>
                  <a:cubicBezTo>
                    <a:pt x="445887" y="1239044"/>
                    <a:pt x="381794" y="1303138"/>
                    <a:pt x="381794" y="1381919"/>
                  </a:cubicBezTo>
                  <a:cubicBezTo>
                    <a:pt x="381794" y="1460700"/>
                    <a:pt x="445887" y="1524794"/>
                    <a:pt x="524669" y="1524794"/>
                  </a:cubicBezTo>
                  <a:lnTo>
                    <a:pt x="1016794" y="1524794"/>
                  </a:lnTo>
                  <a:cubicBezTo>
                    <a:pt x="1034326" y="1524794"/>
                    <a:pt x="1048544" y="1510576"/>
                    <a:pt x="1048544" y="1493044"/>
                  </a:cubicBezTo>
                  <a:cubicBezTo>
                    <a:pt x="1048544" y="1475511"/>
                    <a:pt x="1034326" y="1461294"/>
                    <a:pt x="1016794" y="1461294"/>
                  </a:cubicBezTo>
                  <a:lnTo>
                    <a:pt x="524669" y="1461294"/>
                  </a:lnTo>
                  <a:cubicBezTo>
                    <a:pt x="480901" y="1461294"/>
                    <a:pt x="445294" y="1425686"/>
                    <a:pt x="445294" y="1381919"/>
                  </a:cubicBezTo>
                  <a:cubicBezTo>
                    <a:pt x="445294" y="1338151"/>
                    <a:pt x="480901" y="1302544"/>
                    <a:pt x="524669" y="1302544"/>
                  </a:cubicBezTo>
                  <a:lnTo>
                    <a:pt x="1096169" y="1302544"/>
                  </a:lnTo>
                  <a:cubicBezTo>
                    <a:pt x="1174950" y="1302544"/>
                    <a:pt x="1239044" y="1238450"/>
                    <a:pt x="1239044" y="1159669"/>
                  </a:cubicBezTo>
                  <a:cubicBezTo>
                    <a:pt x="1239044" y="1080888"/>
                    <a:pt x="1174950" y="1016794"/>
                    <a:pt x="1096169" y="1016794"/>
                  </a:cubicBezTo>
                  <a:lnTo>
                    <a:pt x="68755" y="1016794"/>
                  </a:lnTo>
                  <a:lnTo>
                    <a:pt x="392449" y="426530"/>
                  </a:lnTo>
                  <a:cubicBezTo>
                    <a:pt x="421808" y="458257"/>
                    <a:pt x="463433" y="477044"/>
                    <a:pt x="508794" y="477044"/>
                  </a:cubicBezTo>
                  <a:cubicBezTo>
                    <a:pt x="560667" y="477044"/>
                    <a:pt x="606806" y="452037"/>
                    <a:pt x="635794" y="413445"/>
                  </a:cubicBezTo>
                  <a:cubicBezTo>
                    <a:pt x="664782" y="452037"/>
                    <a:pt x="710921" y="477044"/>
                    <a:pt x="762794" y="477044"/>
                  </a:cubicBezTo>
                  <a:cubicBezTo>
                    <a:pt x="814667" y="477044"/>
                    <a:pt x="860806" y="452037"/>
                    <a:pt x="889794" y="413445"/>
                  </a:cubicBezTo>
                  <a:cubicBezTo>
                    <a:pt x="918782" y="452037"/>
                    <a:pt x="964921" y="477044"/>
                    <a:pt x="1016794" y="477044"/>
                  </a:cubicBezTo>
                  <a:cubicBezTo>
                    <a:pt x="1062155" y="477044"/>
                    <a:pt x="1103779" y="458257"/>
                    <a:pt x="1133139" y="426530"/>
                  </a:cubicBezTo>
                  <a:lnTo>
                    <a:pt x="1456833" y="1016794"/>
                  </a:lnTo>
                  <a:lnTo>
                    <a:pt x="1334294" y="1016794"/>
                  </a:lnTo>
                  <a:cubicBezTo>
                    <a:pt x="1316761" y="1016794"/>
                    <a:pt x="1302544" y="1031011"/>
                    <a:pt x="1302544" y="1048544"/>
                  </a:cubicBezTo>
                  <a:cubicBezTo>
                    <a:pt x="1302544" y="1066076"/>
                    <a:pt x="1316761" y="1080294"/>
                    <a:pt x="1334294" y="1080294"/>
                  </a:cubicBezTo>
                  <a:lnTo>
                    <a:pt x="1461294" y="1080294"/>
                  </a:lnTo>
                  <a:cubicBezTo>
                    <a:pt x="1496308" y="1080294"/>
                    <a:pt x="1524794" y="1051808"/>
                    <a:pt x="1524794" y="1016794"/>
                  </a:cubicBezTo>
                  <a:cubicBezTo>
                    <a:pt x="1524794" y="1011457"/>
                    <a:pt x="1523448" y="1006205"/>
                    <a:pt x="1520885" y="1001525"/>
                  </a:cubicBezTo>
                  <a:close/>
                  <a:moveTo>
                    <a:pt x="1016794" y="413544"/>
                  </a:moveTo>
                  <a:cubicBezTo>
                    <a:pt x="964273" y="413544"/>
                    <a:pt x="921544" y="370815"/>
                    <a:pt x="921544" y="318294"/>
                  </a:cubicBezTo>
                  <a:cubicBezTo>
                    <a:pt x="921544" y="300761"/>
                    <a:pt x="907326" y="286544"/>
                    <a:pt x="889794" y="286544"/>
                  </a:cubicBezTo>
                  <a:cubicBezTo>
                    <a:pt x="872261" y="286544"/>
                    <a:pt x="858044" y="300761"/>
                    <a:pt x="858044" y="318294"/>
                  </a:cubicBezTo>
                  <a:cubicBezTo>
                    <a:pt x="858044" y="370815"/>
                    <a:pt x="815315" y="413544"/>
                    <a:pt x="762794" y="413544"/>
                  </a:cubicBezTo>
                  <a:cubicBezTo>
                    <a:pt x="710273" y="413544"/>
                    <a:pt x="667544" y="370815"/>
                    <a:pt x="667544" y="318294"/>
                  </a:cubicBezTo>
                  <a:cubicBezTo>
                    <a:pt x="667544" y="300761"/>
                    <a:pt x="653326" y="286544"/>
                    <a:pt x="635794" y="286544"/>
                  </a:cubicBezTo>
                  <a:cubicBezTo>
                    <a:pt x="618261" y="286544"/>
                    <a:pt x="604044" y="300761"/>
                    <a:pt x="604044" y="318294"/>
                  </a:cubicBezTo>
                  <a:cubicBezTo>
                    <a:pt x="604044" y="370815"/>
                    <a:pt x="561315" y="413544"/>
                    <a:pt x="508794" y="413544"/>
                  </a:cubicBezTo>
                  <a:cubicBezTo>
                    <a:pt x="473923" y="413544"/>
                    <a:pt x="442722" y="395034"/>
                    <a:pt x="425977" y="365389"/>
                  </a:cubicBezTo>
                  <a:lnTo>
                    <a:pt x="508537" y="214843"/>
                  </a:lnTo>
                  <a:cubicBezTo>
                    <a:pt x="559460" y="121980"/>
                    <a:pt x="656885" y="64294"/>
                    <a:pt x="762794" y="64294"/>
                  </a:cubicBezTo>
                  <a:cubicBezTo>
                    <a:pt x="868702" y="64294"/>
                    <a:pt x="966127" y="121980"/>
                    <a:pt x="1017051" y="214843"/>
                  </a:cubicBezTo>
                  <a:lnTo>
                    <a:pt x="1099611" y="365389"/>
                  </a:lnTo>
                  <a:cubicBezTo>
                    <a:pt x="1082866" y="395034"/>
                    <a:pt x="1051665" y="413544"/>
                    <a:pt x="1016794" y="41354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PA-network-share-content-social-icon-282028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1576462" y="2374253"/>
            <a:ext cx="426940" cy="413064"/>
            <a:chOff x="2298" y="670"/>
            <a:chExt cx="3084" cy="2980"/>
          </a:xfrm>
          <a:solidFill>
            <a:srgbClr val="377CFE"/>
          </a:solidFill>
        </p:grpSpPr>
        <p:sp>
          <p:nvSpPr>
            <p:cNvPr id="28" name="PA-任意多边形 2517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298" y="1595"/>
              <a:ext cx="1132" cy="1131"/>
            </a:xfrm>
            <a:custGeom>
              <a:avLst/>
              <a:gdLst>
                <a:gd name="T0" fmla="*/ 1504 w 3008"/>
                <a:gd name="T1" fmla="*/ 3008 h 3008"/>
                <a:gd name="T2" fmla="*/ 0 w 3008"/>
                <a:gd name="T3" fmla="*/ 1504 h 3008"/>
                <a:gd name="T4" fmla="*/ 1504 w 3008"/>
                <a:gd name="T5" fmla="*/ 0 h 3008"/>
                <a:gd name="T6" fmla="*/ 3008 w 3008"/>
                <a:gd name="T7" fmla="*/ 1504 h 3008"/>
                <a:gd name="T8" fmla="*/ 1504 w 3008"/>
                <a:gd name="T9" fmla="*/ 3008 h 3008"/>
                <a:gd name="T10" fmla="*/ 1504 w 3008"/>
                <a:gd name="T11" fmla="*/ 338 h 3008"/>
                <a:gd name="T12" fmla="*/ 338 w 3008"/>
                <a:gd name="T13" fmla="*/ 1504 h 3008"/>
                <a:gd name="T14" fmla="*/ 1504 w 3008"/>
                <a:gd name="T15" fmla="*/ 2671 h 3008"/>
                <a:gd name="T16" fmla="*/ 2671 w 3008"/>
                <a:gd name="T17" fmla="*/ 1504 h 3008"/>
                <a:gd name="T18" fmla="*/ 1504 w 3008"/>
                <a:gd name="T19" fmla="*/ 338 h 3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8" h="3008">
                  <a:moveTo>
                    <a:pt x="1504" y="3008"/>
                  </a:moveTo>
                  <a:cubicBezTo>
                    <a:pt x="676" y="3008"/>
                    <a:pt x="0" y="2333"/>
                    <a:pt x="0" y="1504"/>
                  </a:cubicBezTo>
                  <a:cubicBezTo>
                    <a:pt x="0" y="676"/>
                    <a:pt x="676" y="0"/>
                    <a:pt x="1504" y="0"/>
                  </a:cubicBezTo>
                  <a:cubicBezTo>
                    <a:pt x="2333" y="0"/>
                    <a:pt x="3008" y="676"/>
                    <a:pt x="3008" y="1504"/>
                  </a:cubicBezTo>
                  <a:cubicBezTo>
                    <a:pt x="3008" y="2333"/>
                    <a:pt x="2333" y="3008"/>
                    <a:pt x="1504" y="3008"/>
                  </a:cubicBezTo>
                  <a:close/>
                  <a:moveTo>
                    <a:pt x="1504" y="338"/>
                  </a:moveTo>
                  <a:cubicBezTo>
                    <a:pt x="861" y="338"/>
                    <a:pt x="338" y="861"/>
                    <a:pt x="338" y="1504"/>
                  </a:cubicBezTo>
                  <a:cubicBezTo>
                    <a:pt x="338" y="2148"/>
                    <a:pt x="861" y="2671"/>
                    <a:pt x="1504" y="2671"/>
                  </a:cubicBezTo>
                  <a:cubicBezTo>
                    <a:pt x="2148" y="2671"/>
                    <a:pt x="2671" y="2148"/>
                    <a:pt x="2671" y="1504"/>
                  </a:cubicBezTo>
                  <a:cubicBezTo>
                    <a:pt x="2671" y="861"/>
                    <a:pt x="2148" y="338"/>
                    <a:pt x="1504" y="338"/>
                  </a:cubicBezTo>
                  <a:close/>
                </a:path>
              </a:pathLst>
            </a:custGeom>
            <a:grpFill/>
            <a:ln w="0">
              <a:solidFill>
                <a:srgbClr val="377CF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PA-任意多边形 2518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250" y="670"/>
              <a:ext cx="1132" cy="1131"/>
            </a:xfrm>
            <a:custGeom>
              <a:avLst/>
              <a:gdLst>
                <a:gd name="T0" fmla="*/ 1504 w 3008"/>
                <a:gd name="T1" fmla="*/ 3008 h 3008"/>
                <a:gd name="T2" fmla="*/ 0 w 3008"/>
                <a:gd name="T3" fmla="*/ 1504 h 3008"/>
                <a:gd name="T4" fmla="*/ 1504 w 3008"/>
                <a:gd name="T5" fmla="*/ 0 h 3008"/>
                <a:gd name="T6" fmla="*/ 3008 w 3008"/>
                <a:gd name="T7" fmla="*/ 1504 h 3008"/>
                <a:gd name="T8" fmla="*/ 1504 w 3008"/>
                <a:gd name="T9" fmla="*/ 3008 h 3008"/>
                <a:gd name="T10" fmla="*/ 1504 w 3008"/>
                <a:gd name="T11" fmla="*/ 338 h 3008"/>
                <a:gd name="T12" fmla="*/ 338 w 3008"/>
                <a:gd name="T13" fmla="*/ 1504 h 3008"/>
                <a:gd name="T14" fmla="*/ 1504 w 3008"/>
                <a:gd name="T15" fmla="*/ 2671 h 3008"/>
                <a:gd name="T16" fmla="*/ 2671 w 3008"/>
                <a:gd name="T17" fmla="*/ 1504 h 3008"/>
                <a:gd name="T18" fmla="*/ 1504 w 3008"/>
                <a:gd name="T19" fmla="*/ 338 h 3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8" h="3008">
                  <a:moveTo>
                    <a:pt x="1504" y="3008"/>
                  </a:moveTo>
                  <a:cubicBezTo>
                    <a:pt x="676" y="3008"/>
                    <a:pt x="0" y="2333"/>
                    <a:pt x="0" y="1504"/>
                  </a:cubicBezTo>
                  <a:cubicBezTo>
                    <a:pt x="0" y="675"/>
                    <a:pt x="676" y="0"/>
                    <a:pt x="1504" y="0"/>
                  </a:cubicBezTo>
                  <a:cubicBezTo>
                    <a:pt x="2333" y="0"/>
                    <a:pt x="3008" y="675"/>
                    <a:pt x="3008" y="1504"/>
                  </a:cubicBezTo>
                  <a:cubicBezTo>
                    <a:pt x="3008" y="2333"/>
                    <a:pt x="2333" y="3008"/>
                    <a:pt x="1504" y="3008"/>
                  </a:cubicBezTo>
                  <a:close/>
                  <a:moveTo>
                    <a:pt x="1504" y="338"/>
                  </a:moveTo>
                  <a:cubicBezTo>
                    <a:pt x="861" y="338"/>
                    <a:pt x="338" y="861"/>
                    <a:pt x="338" y="1504"/>
                  </a:cubicBezTo>
                  <a:cubicBezTo>
                    <a:pt x="338" y="2147"/>
                    <a:pt x="861" y="2671"/>
                    <a:pt x="1504" y="2671"/>
                  </a:cubicBezTo>
                  <a:cubicBezTo>
                    <a:pt x="2148" y="2671"/>
                    <a:pt x="2671" y="2147"/>
                    <a:pt x="2671" y="1504"/>
                  </a:cubicBezTo>
                  <a:cubicBezTo>
                    <a:pt x="2671" y="861"/>
                    <a:pt x="2148" y="338"/>
                    <a:pt x="1504" y="338"/>
                  </a:cubicBezTo>
                  <a:close/>
                </a:path>
              </a:pathLst>
            </a:custGeom>
            <a:grpFill/>
            <a:ln w="0">
              <a:solidFill>
                <a:srgbClr val="377CF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PA-任意多边形 2519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4250" y="2519"/>
              <a:ext cx="1132" cy="1131"/>
            </a:xfrm>
            <a:custGeom>
              <a:avLst/>
              <a:gdLst>
                <a:gd name="T0" fmla="*/ 1504 w 3008"/>
                <a:gd name="T1" fmla="*/ 3008 h 3008"/>
                <a:gd name="T2" fmla="*/ 0 w 3008"/>
                <a:gd name="T3" fmla="*/ 1504 h 3008"/>
                <a:gd name="T4" fmla="*/ 1504 w 3008"/>
                <a:gd name="T5" fmla="*/ 0 h 3008"/>
                <a:gd name="T6" fmla="*/ 3008 w 3008"/>
                <a:gd name="T7" fmla="*/ 1504 h 3008"/>
                <a:gd name="T8" fmla="*/ 1504 w 3008"/>
                <a:gd name="T9" fmla="*/ 3008 h 3008"/>
                <a:gd name="T10" fmla="*/ 1504 w 3008"/>
                <a:gd name="T11" fmla="*/ 337 h 3008"/>
                <a:gd name="T12" fmla="*/ 338 w 3008"/>
                <a:gd name="T13" fmla="*/ 1504 h 3008"/>
                <a:gd name="T14" fmla="*/ 1504 w 3008"/>
                <a:gd name="T15" fmla="*/ 2670 h 3008"/>
                <a:gd name="T16" fmla="*/ 2671 w 3008"/>
                <a:gd name="T17" fmla="*/ 1504 h 3008"/>
                <a:gd name="T18" fmla="*/ 1504 w 3008"/>
                <a:gd name="T19" fmla="*/ 337 h 3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8" h="3008">
                  <a:moveTo>
                    <a:pt x="1504" y="3008"/>
                  </a:moveTo>
                  <a:cubicBezTo>
                    <a:pt x="676" y="3008"/>
                    <a:pt x="0" y="2332"/>
                    <a:pt x="0" y="1504"/>
                  </a:cubicBezTo>
                  <a:cubicBezTo>
                    <a:pt x="0" y="675"/>
                    <a:pt x="676" y="0"/>
                    <a:pt x="1504" y="0"/>
                  </a:cubicBezTo>
                  <a:cubicBezTo>
                    <a:pt x="2333" y="0"/>
                    <a:pt x="3008" y="675"/>
                    <a:pt x="3008" y="1504"/>
                  </a:cubicBezTo>
                  <a:cubicBezTo>
                    <a:pt x="3008" y="2332"/>
                    <a:pt x="2333" y="3008"/>
                    <a:pt x="1504" y="3008"/>
                  </a:cubicBezTo>
                  <a:close/>
                  <a:moveTo>
                    <a:pt x="1504" y="337"/>
                  </a:moveTo>
                  <a:cubicBezTo>
                    <a:pt x="861" y="337"/>
                    <a:pt x="338" y="860"/>
                    <a:pt x="338" y="1504"/>
                  </a:cubicBezTo>
                  <a:cubicBezTo>
                    <a:pt x="338" y="2147"/>
                    <a:pt x="861" y="2670"/>
                    <a:pt x="1504" y="2670"/>
                  </a:cubicBezTo>
                  <a:cubicBezTo>
                    <a:pt x="2148" y="2670"/>
                    <a:pt x="2671" y="2147"/>
                    <a:pt x="2671" y="1504"/>
                  </a:cubicBezTo>
                  <a:cubicBezTo>
                    <a:pt x="2671" y="860"/>
                    <a:pt x="2148" y="337"/>
                    <a:pt x="1504" y="337"/>
                  </a:cubicBezTo>
                  <a:close/>
                </a:path>
              </a:pathLst>
            </a:custGeom>
            <a:grpFill/>
            <a:ln w="0">
              <a:solidFill>
                <a:srgbClr val="377CF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-任意多边形 2520"/>
            <p:cNvSpPr/>
            <p:nvPr>
              <p:custDataLst>
                <p:tags r:id="rId7"/>
              </p:custDataLst>
            </p:nvPr>
          </p:nvSpPr>
          <p:spPr bwMode="auto">
            <a:xfrm>
              <a:off x="3200" y="1332"/>
              <a:ext cx="1185" cy="598"/>
            </a:xfrm>
            <a:custGeom>
              <a:avLst/>
              <a:gdLst>
                <a:gd name="T0" fmla="*/ 192 w 3148"/>
                <a:gd name="T1" fmla="*/ 1592 h 1592"/>
                <a:gd name="T2" fmla="*/ 38 w 3148"/>
                <a:gd name="T3" fmla="*/ 1491 h 1592"/>
                <a:gd name="T4" fmla="*/ 123 w 3148"/>
                <a:gd name="T5" fmla="*/ 1269 h 1592"/>
                <a:gd name="T6" fmla="*/ 2888 w 3148"/>
                <a:gd name="T7" fmla="*/ 39 h 1592"/>
                <a:gd name="T8" fmla="*/ 3110 w 3148"/>
                <a:gd name="T9" fmla="*/ 123 h 1592"/>
                <a:gd name="T10" fmla="*/ 3025 w 3148"/>
                <a:gd name="T11" fmla="*/ 346 h 1592"/>
                <a:gd name="T12" fmla="*/ 260 w 3148"/>
                <a:gd name="T13" fmla="*/ 1578 h 1592"/>
                <a:gd name="T14" fmla="*/ 192 w 3148"/>
                <a:gd name="T15" fmla="*/ 159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48" h="1592">
                  <a:moveTo>
                    <a:pt x="192" y="1592"/>
                  </a:moveTo>
                  <a:cubicBezTo>
                    <a:pt x="128" y="1592"/>
                    <a:pt x="65" y="1555"/>
                    <a:pt x="38" y="1491"/>
                  </a:cubicBezTo>
                  <a:cubicBezTo>
                    <a:pt x="0" y="1407"/>
                    <a:pt x="38" y="1306"/>
                    <a:pt x="123" y="1269"/>
                  </a:cubicBezTo>
                  <a:lnTo>
                    <a:pt x="2888" y="39"/>
                  </a:lnTo>
                  <a:cubicBezTo>
                    <a:pt x="2972" y="0"/>
                    <a:pt x="3073" y="39"/>
                    <a:pt x="3110" y="123"/>
                  </a:cubicBezTo>
                  <a:cubicBezTo>
                    <a:pt x="3148" y="208"/>
                    <a:pt x="3110" y="309"/>
                    <a:pt x="3025" y="346"/>
                  </a:cubicBezTo>
                  <a:lnTo>
                    <a:pt x="260" y="1578"/>
                  </a:lnTo>
                  <a:cubicBezTo>
                    <a:pt x="238" y="1587"/>
                    <a:pt x="216" y="1592"/>
                    <a:pt x="192" y="1592"/>
                  </a:cubicBezTo>
                  <a:close/>
                </a:path>
              </a:pathLst>
            </a:custGeom>
            <a:grpFill/>
            <a:ln w="0">
              <a:solidFill>
                <a:srgbClr val="377CF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-任意多边形 2521"/>
            <p:cNvSpPr/>
            <p:nvPr>
              <p:custDataLst>
                <p:tags r:id="rId8"/>
              </p:custDataLst>
            </p:nvPr>
          </p:nvSpPr>
          <p:spPr bwMode="auto">
            <a:xfrm>
              <a:off x="3210" y="2366"/>
              <a:ext cx="1176" cy="614"/>
            </a:xfrm>
            <a:custGeom>
              <a:avLst/>
              <a:gdLst>
                <a:gd name="T0" fmla="*/ 2931 w 3123"/>
                <a:gd name="T1" fmla="*/ 1631 h 1631"/>
                <a:gd name="T2" fmla="*/ 2861 w 3123"/>
                <a:gd name="T3" fmla="*/ 1615 h 1631"/>
                <a:gd name="T4" fmla="*/ 121 w 3123"/>
                <a:gd name="T5" fmla="*/ 346 h 1631"/>
                <a:gd name="T6" fmla="*/ 40 w 3123"/>
                <a:gd name="T7" fmla="*/ 122 h 1631"/>
                <a:gd name="T8" fmla="*/ 264 w 3123"/>
                <a:gd name="T9" fmla="*/ 40 h 1631"/>
                <a:gd name="T10" fmla="*/ 3001 w 3123"/>
                <a:gd name="T11" fmla="*/ 1309 h 1631"/>
                <a:gd name="T12" fmla="*/ 3083 w 3123"/>
                <a:gd name="T13" fmla="*/ 1533 h 1631"/>
                <a:gd name="T14" fmla="*/ 2931 w 3123"/>
                <a:gd name="T15" fmla="*/ 1631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3" h="1631">
                  <a:moveTo>
                    <a:pt x="2931" y="1631"/>
                  </a:moveTo>
                  <a:cubicBezTo>
                    <a:pt x="2907" y="1631"/>
                    <a:pt x="2883" y="1626"/>
                    <a:pt x="2861" y="1615"/>
                  </a:cubicBezTo>
                  <a:lnTo>
                    <a:pt x="121" y="346"/>
                  </a:lnTo>
                  <a:cubicBezTo>
                    <a:pt x="37" y="307"/>
                    <a:pt x="0" y="207"/>
                    <a:pt x="40" y="122"/>
                  </a:cubicBezTo>
                  <a:cubicBezTo>
                    <a:pt x="80" y="37"/>
                    <a:pt x="179" y="0"/>
                    <a:pt x="264" y="40"/>
                  </a:cubicBezTo>
                  <a:lnTo>
                    <a:pt x="3001" y="1309"/>
                  </a:lnTo>
                  <a:cubicBezTo>
                    <a:pt x="3086" y="1347"/>
                    <a:pt x="3123" y="1448"/>
                    <a:pt x="3083" y="1533"/>
                  </a:cubicBezTo>
                  <a:cubicBezTo>
                    <a:pt x="3054" y="1594"/>
                    <a:pt x="2993" y="1631"/>
                    <a:pt x="2931" y="1631"/>
                  </a:cubicBezTo>
                  <a:close/>
                </a:path>
              </a:pathLst>
            </a:custGeom>
            <a:grpFill/>
            <a:ln w="0">
              <a:solidFill>
                <a:srgbClr val="377CF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496266" y="2363105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地貌观察的顺序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96266" y="4762433"/>
            <a:ext cx="2339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schemeClr val="bg1"/>
                </a:solidFill>
                <a:cs typeface="+mn-ea"/>
                <a:sym typeface="+mn-lt"/>
              </a:rPr>
              <a:t>地貌观察的内容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4730" y="1395892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53982" y="3895517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 descr="图片包含 烟, 户外, 蒸汽, 草&#10;&#10;描述已自动生成"/>
          <p:cNvPicPr>
            <a:picLocks noChangeAspect="1"/>
          </p:cNvPicPr>
          <p:nvPr/>
        </p:nvPicPr>
        <p:blipFill rotWithShape="1">
          <a:blip r:embed="rId9" cstate="screen"/>
          <a:srcRect r="-2"/>
          <a:stretch>
            <a:fillRect/>
          </a:stretch>
        </p:blipFill>
        <p:spPr>
          <a:xfrm>
            <a:off x="7165951" y="0"/>
            <a:ext cx="5100224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03968" y="2032209"/>
            <a:ext cx="426940" cy="3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54817" y="4545181"/>
            <a:ext cx="42694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PA" val="v5.2.8"/>
</p:tagLst>
</file>

<file path=ppt/tags/tag101.xml><?xml version="1.0" encoding="utf-8"?>
<p:tagLst xmlns:p="http://schemas.openxmlformats.org/presentationml/2006/main">
  <p:tag name="PA" val="v5.2.8"/>
</p:tagLst>
</file>

<file path=ppt/tags/tag102.xml><?xml version="1.0" encoding="utf-8"?>
<p:tagLst xmlns:p="http://schemas.openxmlformats.org/presentationml/2006/main">
  <p:tag name="PA" val="v5.2.8"/>
</p:tagLst>
</file>

<file path=ppt/tags/tag10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4.xml><?xml version="1.0" encoding="utf-8"?>
<p:tagLst xmlns:p="http://schemas.openxmlformats.org/presentationml/2006/main">
  <p:tag name="PA" val="v5.2.8"/>
</p:tagLst>
</file>

<file path=ppt/tags/tag105.xml><?xml version="1.0" encoding="utf-8"?>
<p:tagLst xmlns:p="http://schemas.openxmlformats.org/presentationml/2006/main">
  <p:tag name="PA" val="v5.2.8"/>
</p:tagLst>
</file>

<file path=ppt/tags/tag106.xml><?xml version="1.0" encoding="utf-8"?>
<p:tagLst xmlns:p="http://schemas.openxmlformats.org/presentationml/2006/main">
  <p:tag name="PA" val="v5.2.8"/>
  <p:tag name="RESOURCELIBID_SHAPE" val="42697"/>
  <p:tag name="RESOURCELIB_SHAPETYPE" val="4"/>
  <p:tag name="PAMAINTYPE" val="4"/>
  <p:tag name="PATYPE" val="176"/>
  <p:tag name="PASUBTYPE" val="291"/>
</p:tagLst>
</file>

<file path=ppt/tags/tag107.xml><?xml version="1.0" encoding="utf-8"?>
<p:tagLst xmlns:p="http://schemas.openxmlformats.org/presentationml/2006/main">
  <p:tag name="PA" val="v5.2.8"/>
</p:tagLst>
</file>

<file path=ppt/tags/tag108.xml><?xml version="1.0" encoding="utf-8"?>
<p:tagLst xmlns:p="http://schemas.openxmlformats.org/presentationml/2006/main">
  <p:tag name="PA" val="v5.2.8"/>
</p:tagLst>
</file>

<file path=ppt/tags/tag109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PA" val="v5.2.8"/>
</p:tagLst>
</file>

<file path=ppt/tags/tag111.xml><?xml version="1.0" encoding="utf-8"?>
<p:tagLst xmlns:p="http://schemas.openxmlformats.org/presentationml/2006/main">
  <p:tag name="PA" val="v5.2.8"/>
</p:tagLst>
</file>

<file path=ppt/tags/tag112.xml><?xml version="1.0" encoding="utf-8"?>
<p:tagLst xmlns:p="http://schemas.openxmlformats.org/presentationml/2006/main">
  <p:tag name="PA" val="v5.2.8"/>
</p:tagLst>
</file>

<file path=ppt/tags/tag113.xml><?xml version="1.0" encoding="utf-8"?>
<p:tagLst xmlns:p="http://schemas.openxmlformats.org/presentationml/2006/main">
  <p:tag name="PA" val="v5.2.8"/>
</p:tagLst>
</file>

<file path=ppt/tags/tag114.xml><?xml version="1.0" encoding="utf-8"?>
<p:tagLst xmlns:p="http://schemas.openxmlformats.org/presentationml/2006/main">
  <p:tag name="PA" val="v5.2.8"/>
</p:tagLst>
</file>

<file path=ppt/tags/tag115.xml><?xml version="1.0" encoding="utf-8"?>
<p:tagLst xmlns:p="http://schemas.openxmlformats.org/presentationml/2006/main">
  <p:tag name="PA" val="v5.2.8"/>
</p:tagLst>
</file>

<file path=ppt/tags/tag116.xml><?xml version="1.0" encoding="utf-8"?>
<p:tagLst xmlns:p="http://schemas.openxmlformats.org/presentationml/2006/main">
  <p:tag name="PA" val="v5.2.8"/>
</p:tagLst>
</file>

<file path=ppt/tags/tag117.xml><?xml version="1.0" encoding="utf-8"?>
<p:tagLst xmlns:p="http://schemas.openxmlformats.org/presentationml/2006/main">
  <p:tag name="PA" val="v5.2.8"/>
</p:tagLst>
</file>

<file path=ppt/tags/tag118.xml><?xml version="1.0" encoding="utf-8"?>
<p:tagLst xmlns:p="http://schemas.openxmlformats.org/presentationml/2006/main">
  <p:tag name="PA" val="v5.2.8"/>
</p:tagLst>
</file>

<file path=ppt/tags/tag119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A" val="v5.2.8"/>
</p:tagLst>
</file>

<file path=ppt/tags/tag121.xml><?xml version="1.0" encoding="utf-8"?>
<p:tagLst xmlns:p="http://schemas.openxmlformats.org/presentationml/2006/main">
  <p:tag name="PA" val="v5.2.8"/>
</p:tagLst>
</file>

<file path=ppt/tags/tag122.xml><?xml version="1.0" encoding="utf-8"?>
<p:tagLst xmlns:p="http://schemas.openxmlformats.org/presentationml/2006/main">
  <p:tag name="PA" val="v5.2.8"/>
</p:tagLst>
</file>

<file path=ppt/tags/tag123.xml><?xml version="1.0" encoding="utf-8"?>
<p:tagLst xmlns:p="http://schemas.openxmlformats.org/presentationml/2006/main">
  <p:tag name="PA" val="v5.2.8"/>
</p:tagLst>
</file>

<file path=ppt/tags/tag124.xml><?xml version="1.0" encoding="utf-8"?>
<p:tagLst xmlns:p="http://schemas.openxmlformats.org/presentationml/2006/main">
  <p:tag name="PA" val="v5.2.8"/>
</p:tagLst>
</file>

<file path=ppt/tags/tag125.xml><?xml version="1.0" encoding="utf-8"?>
<p:tagLst xmlns:p="http://schemas.openxmlformats.org/presentationml/2006/main">
  <p:tag name="PA" val="v5.2.8"/>
</p:tagLst>
</file>

<file path=ppt/tags/tag126.xml><?xml version="1.0" encoding="utf-8"?>
<p:tagLst xmlns:p="http://schemas.openxmlformats.org/presentationml/2006/main">
  <p:tag name="PA" val="v5.2.8"/>
</p:tagLst>
</file>

<file path=ppt/tags/tag127.xml><?xml version="1.0" encoding="utf-8"?>
<p:tagLst xmlns:p="http://schemas.openxmlformats.org/presentationml/2006/main">
  <p:tag name="PA" val="v5.2.8"/>
</p:tagLst>
</file>

<file path=ppt/tags/tag128.xml><?xml version="1.0" encoding="utf-8"?>
<p:tagLst xmlns:p="http://schemas.openxmlformats.org/presentationml/2006/main">
  <p:tag name="PA" val="v5.2.8"/>
</p:tagLst>
</file>

<file path=ppt/tags/tag129.xml><?xml version="1.0" encoding="utf-8"?>
<p:tagLst xmlns:p="http://schemas.openxmlformats.org/presentationml/2006/main">
  <p:tag name="PA" val="v5.2.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PA" val="v5.2.8"/>
</p:tagLst>
</file>

<file path=ppt/tags/tag131.xml><?xml version="1.0" encoding="utf-8"?>
<p:tagLst xmlns:p="http://schemas.openxmlformats.org/presentationml/2006/main">
  <p:tag name="PA" val="v5.2.8"/>
</p:tagLst>
</file>

<file path=ppt/tags/tag132.xml><?xml version="1.0" encoding="utf-8"?>
<p:tagLst xmlns:p="http://schemas.openxmlformats.org/presentationml/2006/main">
  <p:tag name="PA" val="v5.2.8"/>
</p:tagLst>
</file>

<file path=ppt/tags/tag133.xml><?xml version="1.0" encoding="utf-8"?>
<p:tagLst xmlns:p="http://schemas.openxmlformats.org/presentationml/2006/main">
  <p:tag name="PA" val="v5.2.8"/>
  <p:tag name="RESOURCELIBID_SHAPE" val="280083"/>
  <p:tag name="RESOURCELIB_SHAPETYPE" val="4"/>
  <p:tag name="PAMAINTYPE" val="4"/>
  <p:tag name="PATYPE" val="176"/>
  <p:tag name="PASUBTYPE" val="181"/>
</p:tagLst>
</file>

<file path=ppt/tags/tag134.xml><?xml version="1.0" encoding="utf-8"?>
<p:tagLst xmlns:p="http://schemas.openxmlformats.org/presentationml/2006/main">
  <p:tag name="PA" val="v5.2.8"/>
</p:tagLst>
</file>

<file path=ppt/tags/tag135.xml><?xml version="1.0" encoding="utf-8"?>
<p:tagLst xmlns:p="http://schemas.openxmlformats.org/presentationml/2006/main">
  <p:tag name="PA" val="v5.2.8"/>
</p:tagLst>
</file>

<file path=ppt/tags/tag136.xml><?xml version="1.0" encoding="utf-8"?>
<p:tagLst xmlns:p="http://schemas.openxmlformats.org/presentationml/2006/main">
  <p:tag name="PA" val="v5.2.8"/>
</p:tagLst>
</file>

<file path=ppt/tags/tag137.xml><?xml version="1.0" encoding="utf-8"?>
<p:tagLst xmlns:p="http://schemas.openxmlformats.org/presentationml/2006/main">
  <p:tag name="PA" val="v5.2.8"/>
  <p:tag name="RESOURCELIBID_SHAPE" val="1876"/>
  <p:tag name="RESOURCELIB_SHAPETYPE" val="4"/>
  <p:tag name="PAMAINTYPE" val="4"/>
  <p:tag name="PATYPE" val="159"/>
  <p:tag name="PASUBTYPE" val="161"/>
</p:tagLst>
</file>

<file path=ppt/tags/tag138.xml><?xml version="1.0" encoding="utf-8"?>
<p:tagLst xmlns:p="http://schemas.openxmlformats.org/presentationml/2006/main">
  <p:tag name="PA" val="v5.2.8"/>
  <p:tag name="RESOURCELIBID_SHAPE" val="1876"/>
  <p:tag name="RESOURCELIB_SHAPETYPE" val="4"/>
  <p:tag name="PAMAINTYPE" val="4"/>
  <p:tag name="PATYPE" val="159"/>
  <p:tag name="PASUBTYPE" val="161"/>
</p:tagLst>
</file>

<file path=ppt/tags/tag13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PA" val="v5.2.8"/>
</p:tagLst>
</file>

<file path=ppt/tags/tag14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6.xml><?xml version="1.0" encoding="utf-8"?>
<p:tagLst xmlns:p="http://schemas.openxmlformats.org/presentationml/2006/main">
  <p:tag name="COMMONDATA" val="eyJoZGlkIjoiYmNkMDU3YWJiMTdlZmFiYzFhNTc0NjNlNzJiYjQwMWE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PA" val="v5.2.8"/>
  <p:tag name="RESOURCELIBID_SHAPE" val="521607"/>
  <p:tag name="RESOURCELIB_SHAPETYPE" val="4"/>
  <p:tag name="PAMAINTYPE" val="4"/>
  <p:tag name="PATYPE" val="159"/>
  <p:tag name="PASUBTYPE" val="162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  <p:tag name="RESOURCELIBID_SHAPE" val="282028"/>
  <p:tag name="RESOURCELIB_SHAPETYPE" val="4"/>
  <p:tag name="PAMAINTYPE" val="4"/>
  <p:tag name="PATYPE" val="176"/>
  <p:tag name="PASUBTYPE" val="181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1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30_1*ζ_h_i*1_4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72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0_1*ζ_h_d*1_1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73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0_1*ζ_h_i*1_2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74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0_1*ζ_h_i*1_1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75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0_1*ζ_h_i*1_3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76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0_1*ζ_h_d*1_2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77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0_1*ζ_h_d*1_3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78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0_1*ζ_h_d*1_4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7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UNIT_FLASH_PICTURE_TYPE" val="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4.xml><?xml version="1.0" encoding="utf-8"?>
<p:tagLst xmlns:p="http://schemas.openxmlformats.org/presentationml/2006/main">
  <p:tag name="PA" val="v5.2.8"/>
  <p:tag name="RESOURCELIBID_SHAPE" val="521607"/>
  <p:tag name="RESOURCELIB_SHAPETYPE" val="4"/>
  <p:tag name="PAMAINTYPE" val="4"/>
  <p:tag name="PATYPE" val="159"/>
  <p:tag name="PASUBTYPE" val="162"/>
</p:tagLst>
</file>

<file path=ppt/tags/tag85.xml><?xml version="1.0" encoding="utf-8"?>
<p:tagLst xmlns:p="http://schemas.openxmlformats.org/presentationml/2006/main">
  <p:tag name="PA" val="v5.2.8"/>
</p:tagLst>
</file>

<file path=ppt/tags/tag86.xml><?xml version="1.0" encoding="utf-8"?>
<p:tagLst xmlns:p="http://schemas.openxmlformats.org/presentationml/2006/main">
  <p:tag name="PA" val="v5.2.8"/>
  <p:tag name="RESOURCELIBID_SHAPE" val="282028"/>
  <p:tag name="RESOURCELIB_SHAPETYPE" val="4"/>
  <p:tag name="PAMAINTYPE" val="4"/>
  <p:tag name="PATYPE" val="176"/>
  <p:tag name="PASUBTYPE" val="181"/>
</p:tagLst>
</file>

<file path=ppt/tags/tag87.xml><?xml version="1.0" encoding="utf-8"?>
<p:tagLst xmlns:p="http://schemas.openxmlformats.org/presentationml/2006/main">
  <p:tag name="PA" val="v5.2.8"/>
</p:tagLst>
</file>

<file path=ppt/tags/tag88.xml><?xml version="1.0" encoding="utf-8"?>
<p:tagLst xmlns:p="http://schemas.openxmlformats.org/presentationml/2006/main">
  <p:tag name="PA" val="v5.2.8"/>
</p:tagLst>
</file>

<file path=ppt/tags/tag89.xml><?xml version="1.0" encoding="utf-8"?>
<p:tagLst xmlns:p="http://schemas.openxmlformats.org/presentationml/2006/main">
  <p:tag name="PA" val="v5.2.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8"/>
</p:tagLst>
</file>

<file path=ppt/tags/tag91.xml><?xml version="1.0" encoding="utf-8"?>
<p:tagLst xmlns:p="http://schemas.openxmlformats.org/presentationml/2006/main">
  <p:tag name="PA" val="v5.2.8"/>
</p:tagLst>
</file>

<file path=ppt/tags/tag9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4.xml><?xml version="1.0" encoding="utf-8"?>
<p:tagLst xmlns:p="http://schemas.openxmlformats.org/presentationml/2006/main">
  <p:tag name="PA" val="v5.2.8"/>
</p:tagLst>
</file>

<file path=ppt/tags/tag95.xml><?xml version="1.0" encoding="utf-8"?>
<p:tagLst xmlns:p="http://schemas.openxmlformats.org/presentationml/2006/main">
  <p:tag name="PA" val="v5.2.8"/>
</p:tagLst>
</file>

<file path=ppt/tags/tag96.xml><?xml version="1.0" encoding="utf-8"?>
<p:tagLst xmlns:p="http://schemas.openxmlformats.org/presentationml/2006/main">
  <p:tag name="PA" val="v5.2.8"/>
</p:tagLst>
</file>

<file path=ppt/tags/tag97.xml><?xml version="1.0" encoding="utf-8"?>
<p:tagLst xmlns:p="http://schemas.openxmlformats.org/presentationml/2006/main">
  <p:tag name="PA" val="v5.2.8"/>
</p:tagLst>
</file>

<file path=ppt/tags/tag98.xml><?xml version="1.0" encoding="utf-8"?>
<p:tagLst xmlns:p="http://schemas.openxmlformats.org/presentationml/2006/main">
  <p:tag name="PA" val="v5.2.8"/>
</p:tagLst>
</file>

<file path=ppt/tags/tag9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bepola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WPS 演示</Application>
  <PresentationFormat>宽屏</PresentationFormat>
  <Paragraphs>228</Paragraphs>
  <Slides>21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思源黑体 CN Medium</vt:lpstr>
      <vt:lpstr>黑体</vt:lpstr>
      <vt:lpstr>微软雅黑</vt:lpstr>
      <vt:lpstr>Calibri</vt:lpstr>
      <vt:lpstr>思源黑体 CN</vt:lpstr>
      <vt:lpstr>Arial Unicode MS</vt:lpstr>
      <vt:lpstr>微软雅黑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地貌的观察</dc:title>
  <dc:creator>微信公众号：匠心地理</dc:creator>
  <dc:subject>匠心地理课件</dc:subject>
  <cp:lastModifiedBy>与哥</cp:lastModifiedBy>
  <cp:revision>224</cp:revision>
  <dcterms:created xsi:type="dcterms:W3CDTF">2019-06-19T02:08:00Z</dcterms:created>
  <dcterms:modified xsi:type="dcterms:W3CDTF">2025-03-19T08:11:58Z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D1F0342EA10243ABB561780422C3A601_12</vt:lpwstr>
  </property>
</Properties>
</file>