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C9904-B818-4494-AB8B-EC4BF1E9A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8C9904-B818-4494-AB8B-EC4BF1E9A6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太阳下的城市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/>
          <p:cNvSpPr/>
          <p:nvPr userDrawn="1"/>
        </p:nvSpPr>
        <p:spPr>
          <a:xfrm>
            <a:off x="152400" y="177800"/>
            <a:ext cx="11887201" cy="6502400"/>
          </a:xfrm>
          <a:prstGeom prst="roundRect">
            <a:avLst>
              <a:gd name="adj" fmla="val 2671"/>
            </a:avLst>
          </a:prstGeom>
          <a:solidFill>
            <a:srgbClr val="FFFFF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en-US" dirty="0">
                <a:latin typeface="Calibri" panose="020F0502020204030204" charset="0"/>
              </a:rPr>
            </a:fld>
            <a:endParaRPr lang="zh-CN" altLang="en-US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jpeg"/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image" Target="../media/image23.jpe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image" Target="../media/image24.jpeg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image" Target="../media/image25.png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45.xml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image" Target="../media/image26.png"/><Relationship Id="rId10" Type="http://schemas.openxmlformats.org/officeDocument/2006/relationships/tags" Target="../tags/tag142.xml"/><Relationship Id="rId1" Type="http://schemas.openxmlformats.org/officeDocument/2006/relationships/tags" Target="../tags/tag1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8.xml"/><Relationship Id="rId3" Type="http://schemas.openxmlformats.org/officeDocument/2006/relationships/image" Target="../media/image28.png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6" Type="http://schemas.openxmlformats.org/officeDocument/2006/relationships/tags" Target="../tags/tag7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70.xml"/><Relationship Id="rId2" Type="http://schemas.openxmlformats.org/officeDocument/2006/relationships/image" Target="../media/image5.png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../media/image7.GIF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8.jpe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10.GIF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102.xml"/><Relationship Id="rId20" Type="http://schemas.openxmlformats.org/officeDocument/2006/relationships/tags" Target="../tags/tag101.xml"/><Relationship Id="rId2" Type="http://schemas.openxmlformats.org/officeDocument/2006/relationships/tags" Target="../tags/tag86.xml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image" Target="../media/image12.GIF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image" Target="../media/image11.GIF"/><Relationship Id="rId10" Type="http://schemas.openxmlformats.org/officeDocument/2006/relationships/tags" Target="../tags/tag93.xml"/><Relationship Id="rId1" Type="http://schemas.openxmlformats.org/officeDocument/2006/relationships/tags" Target="../tags/tag8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jpe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" b="1525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0" y="1172851"/>
            <a:ext cx="12192000" cy="2804788"/>
            <a:chOff x="0" y="1221422"/>
            <a:chExt cx="12192000" cy="3429000"/>
          </a:xfrm>
        </p:grpSpPr>
        <p:sp>
          <p:nvSpPr>
            <p:cNvPr id="36" name="任意多边形: 形状 35"/>
            <p:cNvSpPr/>
            <p:nvPr/>
          </p:nvSpPr>
          <p:spPr>
            <a:xfrm>
              <a:off x="0" y="1221422"/>
              <a:ext cx="12192000" cy="3429000"/>
            </a:xfrm>
            <a:custGeom>
              <a:avLst/>
              <a:gdLst>
                <a:gd name="connsiteX0" fmla="*/ 0 w 12192000"/>
                <a:gd name="connsiteY0" fmla="*/ 0 h 2286519"/>
                <a:gd name="connsiteX1" fmla="*/ 12192000 w 12192000"/>
                <a:gd name="connsiteY1" fmla="*/ 0 h 2286519"/>
                <a:gd name="connsiteX2" fmla="*/ 12192000 w 12192000"/>
                <a:gd name="connsiteY2" fmla="*/ 2286519 h 2286519"/>
                <a:gd name="connsiteX3" fmla="*/ 0 w 12192000"/>
                <a:gd name="connsiteY3" fmla="*/ 2286519 h 228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2286519">
                  <a:moveTo>
                    <a:pt x="0" y="0"/>
                  </a:moveTo>
                  <a:lnTo>
                    <a:pt x="12192000" y="0"/>
                  </a:lnTo>
                  <a:lnTo>
                    <a:pt x="12192000" y="2286519"/>
                  </a:lnTo>
                  <a:lnTo>
                    <a:pt x="0" y="228651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0" y="1221422"/>
              <a:ext cx="12192000" cy="0"/>
            </a:xfrm>
            <a:prstGeom prst="line">
              <a:avLst/>
            </a:prstGeom>
            <a:ln w="12700">
              <a:solidFill>
                <a:srgbClr val="E8A6AC">
                  <a:alpha val="9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0" y="4650422"/>
              <a:ext cx="12192000" cy="0"/>
            </a:xfrm>
            <a:prstGeom prst="line">
              <a:avLst/>
            </a:prstGeom>
            <a:ln w="12700">
              <a:solidFill>
                <a:srgbClr val="E8A6AC">
                  <a:alpha val="9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43"/>
          <p:cNvSpPr txBox="1"/>
          <p:nvPr/>
        </p:nvSpPr>
        <p:spPr>
          <a:xfrm>
            <a:off x="2481944" y="2011407"/>
            <a:ext cx="7228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6600" b="1">
              <a:solidFill>
                <a:srgbClr val="6FCDE7"/>
              </a:solidFill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cs typeface="Vermin Vibes" panose="00000400000000000000" pitchFamily="2" charset="-79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42913" y="238125"/>
            <a:ext cx="282575" cy="249555"/>
            <a:chOff x="479425" y="304800"/>
            <a:chExt cx="213995" cy="137160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479425" y="304800"/>
              <a:ext cx="213995" cy="0"/>
            </a:xfrm>
            <a:prstGeom prst="line">
              <a:avLst/>
            </a:prstGeom>
            <a:ln w="25400" cap="rnd">
              <a:solidFill>
                <a:srgbClr val="87A18D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479425" y="373380"/>
              <a:ext cx="213995" cy="0"/>
            </a:xfrm>
            <a:prstGeom prst="line">
              <a:avLst/>
            </a:prstGeom>
            <a:ln w="25400" cap="rnd">
              <a:solidFill>
                <a:srgbClr val="87A18D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479425" y="441960"/>
              <a:ext cx="213995" cy="0"/>
            </a:xfrm>
            <a:prstGeom prst="line">
              <a:avLst/>
            </a:prstGeom>
            <a:ln w="25400" cap="rnd">
              <a:solidFill>
                <a:srgbClr val="87A18D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文本框 54"/>
          <p:cNvSpPr txBox="1"/>
          <p:nvPr/>
        </p:nvSpPr>
        <p:spPr>
          <a:xfrm>
            <a:off x="4991100" y="3211131"/>
            <a:ext cx="2209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rgbClr val="FF0000">
                    <a:alpha val="80000"/>
                  </a:srgbClr>
                </a:solidFill>
              </a:defRPr>
            </a:lvl1pPr>
          </a:lstStyle>
          <a:p>
            <a:r>
              <a:rPr lang="en-US" altLang="zh-CN" sz="1400">
                <a:solidFill>
                  <a:schemeClr val="bg1">
                    <a:lumMod val="95000"/>
                    <a:alpha val="70000"/>
                  </a:schemeClr>
                </a:solidFill>
              </a:rPr>
              <a:t>Meteorological disasters</a:t>
            </a:r>
            <a:endParaRPr lang="en-US" altLang="zh-CN" sz="1400">
              <a:solidFill>
                <a:schemeClr val="bg1">
                  <a:lumMod val="95000"/>
                  <a:alpha val="70000"/>
                </a:schemeClr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368800" y="1936421"/>
            <a:ext cx="345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lang="zh-CN" altLang="en-US">
                <a:solidFill>
                  <a:schemeClr val="bg1">
                    <a:lumMod val="95000"/>
                    <a:alpha val="7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第六章  自然灾害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  <a:alpha val="70000"/>
                </a:scheme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35402"/>
          <a:stretch>
            <a:fillRect/>
          </a:stretch>
        </p:blipFill>
        <p:spPr>
          <a:xfrm>
            <a:off x="3785415" y="2086226"/>
            <a:ext cx="4621169" cy="12090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 txBox="1"/>
          <p:nvPr/>
        </p:nvSpPr>
        <p:spPr>
          <a:xfrm>
            <a:off x="857250" y="1739900"/>
            <a:ext cx="11101388" cy="3540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4995" name="文本框 9"/>
          <p:cNvSpPr txBox="1"/>
          <p:nvPr/>
        </p:nvSpPr>
        <p:spPr>
          <a:xfrm>
            <a:off x="1069975" y="1844675"/>
            <a:ext cx="11122025" cy="3448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监测：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建立台风预警、监测系统，加强监测。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防御：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endParaRPr lang="en-US" altLang="zh-CN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①未雨绸缪：</a:t>
            </a:r>
            <a:r>
              <a:rPr lang="zh-CN" altLang="en-US" sz="2400" dirty="0">
                <a:latin typeface="Calibri" panose="020F0502020204030204" charset="0"/>
                <a:ea typeface="微软雅黑" panose="020B0503020204020204" charset="-122"/>
              </a:rPr>
              <a:t>做好预防措施，如检查线路煤气、准备急救包。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②主动避险：</a:t>
            </a:r>
            <a:r>
              <a:rPr lang="zh-CN" altLang="en-US" sz="2400" dirty="0">
                <a:latin typeface="Calibri" panose="020F0502020204030204" charset="0"/>
                <a:ea typeface="微软雅黑" panose="020B0503020204020204" charset="-122"/>
              </a:rPr>
              <a:t>减少外出，不外出；不到危险地带逗留；在低洼地带及时撤离。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灾后：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Calibri" panose="020F0502020204030204" charset="0"/>
                <a:ea typeface="微软雅黑" panose="020B0503020204020204" charset="-122"/>
              </a:rPr>
              <a:t>   ①灾后救灾，防疫消毒</a:t>
            </a:r>
            <a:endParaRPr lang="zh-CN" altLang="en-US" sz="2400" dirty="0">
              <a:latin typeface="Calibri" panose="020F0502020204030204" charset="0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latin typeface="Calibri" panose="020F0502020204030204" charset="0"/>
                <a:ea typeface="微软雅黑" panose="020B0503020204020204" charset="-122"/>
              </a:rPr>
              <a:t>   ②警惕其他灾害，如风暴潮、狂风暴雨</a:t>
            </a:r>
            <a:endParaRPr lang="zh-CN" altLang="en-US" sz="2400" dirty="0"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37892" name="Text Box 39"/>
          <p:cNvSpPr txBox="1"/>
          <p:nvPr/>
        </p:nvSpPr>
        <p:spPr>
          <a:xfrm>
            <a:off x="936625" y="889000"/>
            <a:ext cx="77120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、防治措施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4070198" y="2768600"/>
            <a:ext cx="4051604" cy="1016000"/>
            <a:chOff x="3769945" y="2921000"/>
            <a:chExt cx="4051604" cy="1016000"/>
          </a:xfrm>
        </p:grpSpPr>
        <p:grpSp>
          <p:nvGrpSpPr>
            <p:cNvPr id="10" name="组合 9"/>
            <p:cNvGrpSpPr/>
            <p:nvPr>
              <p:custDataLst>
                <p:tags r:id="rId3"/>
              </p:custDataLst>
            </p:nvPr>
          </p:nvGrpSpPr>
          <p:grpSpPr>
            <a:xfrm>
              <a:off x="3769945" y="2921000"/>
              <a:ext cx="1016000" cy="1016000"/>
              <a:chOff x="1479550" y="3179833"/>
              <a:chExt cx="1016000" cy="1016000"/>
            </a:xfrm>
          </p:grpSpPr>
          <p:sp>
            <p:nvSpPr>
              <p:cNvPr id="12" name="椭圆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1479550" y="3179833"/>
                <a:ext cx="1016000" cy="1016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479550" y="3272335"/>
                <a:ext cx="101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0</a:t>
                </a:r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ABE9FF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4</a:t>
                </a: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ABE9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4862144" y="2982724"/>
              <a:ext cx="29594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ABE9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寒潮</a:t>
              </a: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灾害</a:t>
              </a:r>
              <a:endPara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pphcloud.thepaper.cn/pph/image/227/348/38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" y="133757"/>
            <a:ext cx="4737514" cy="400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pphcloud.thepaper.cn/pph/image/227/348/3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51" y="163638"/>
            <a:ext cx="5095323" cy="320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agepphcloud.thepaper.cn/pph/image/227/348/3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646" y="3440270"/>
            <a:ext cx="2531855" cy="35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agepphcloud.thepaper.cn/pph/image/227/348/3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35" y="3870151"/>
            <a:ext cx="4000977" cy="267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4963" y="132834"/>
            <a:ext cx="3690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1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、寒潮的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概念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42913" y="1790661"/>
            <a:ext cx="11306175" cy="11957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寒潮是因强冷空气迅速入侵造成大范围的剧烈降温，气温</a:t>
            </a:r>
            <a:r>
              <a:rPr kumimoji="0" lang="en-US" altLang="zh-CN" sz="3200" b="0" i="0" u="none" strike="noStrike" kern="1200" cap="none" spc="30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24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小时内下降</a:t>
            </a:r>
            <a:r>
              <a:rPr kumimoji="0" lang="en-US" altLang="zh-CN" sz="3200" b="0" i="0" u="none" strike="noStrike" kern="1200" cap="none" spc="30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8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℃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以上，且最低气温下降到</a:t>
            </a:r>
            <a:r>
              <a:rPr kumimoji="0" lang="en-US" altLang="zh-CN" sz="3200" b="0" i="0" u="none" strike="noStrike" kern="1200" cap="none" spc="30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4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℃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以下，并伴有大风、雨雪、冻害等现象的天气过程。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343306" y="1263010"/>
            <a:ext cx="550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30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【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问题</a:t>
            </a:r>
            <a:r>
              <a:rPr kumimoji="0" lang="en-US" altLang="zh-CN" sz="2800" b="0" i="0" u="none" strike="noStrike" kern="1200" cap="none" spc="30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】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什么是寒潮？</a:t>
            </a:r>
            <a:endParaRPr kumimoji="0" lang="zh-CN" altLang="en-US" sz="2800" b="0" i="0" u="none" strike="noStrike" kern="1200" cap="none" spc="3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3439626"/>
            <a:ext cx="12192000" cy="3418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08527" y="2578333"/>
            <a:ext cx="4940560" cy="1953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寒潮主要发生在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北半球中高纬度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地区的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深秋到初春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时节，势力强大的寒潮甚至可影响到低纬度地区。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34963" y="132834"/>
            <a:ext cx="3690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、寒潮的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分布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13" y="1404630"/>
            <a:ext cx="6365614" cy="430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6604335" y="1404630"/>
            <a:ext cx="5144754" cy="972251"/>
            <a:chOff x="1547008" y="195310"/>
            <a:chExt cx="4369789" cy="972251"/>
          </a:xfrm>
        </p:grpSpPr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802210" y="644341"/>
              <a:ext cx="4114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寒潮的时空分布特点是什么？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547008" y="195310"/>
              <a:ext cx="1763566" cy="5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【</a:t>
              </a:r>
              <a:r>
                <a:rPr kumimoji="0" lang="zh-CN" altLang="en-US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问题</a:t>
              </a: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】</a:t>
              </a:r>
              <a:endPara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4963" y="132834"/>
            <a:ext cx="369093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3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、寒潮的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路径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4" name="图片 3" descr="地图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4"/>
          <a:stretch>
            <a:fillRect/>
          </a:stretch>
        </p:blipFill>
        <p:spPr>
          <a:xfrm>
            <a:off x="442912" y="1133302"/>
            <a:ext cx="4681537" cy="5283373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218871" y="2871856"/>
            <a:ext cx="6020628" cy="26988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在我国，寒潮是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冬半年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主要的气象灾害。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影响我国的寒潮主要发源于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蒙古、西伯利亚地区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。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势力强大的寒潮，会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自北向南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影响我国大部分地区。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grpSp>
        <p:nvGrpSpPr>
          <p:cNvPr id="7" name="组合 6"/>
          <p:cNvGrpSpPr/>
          <p:nvPr>
            <p:custDataLst>
              <p:tags r:id="rId5"/>
            </p:custDataLst>
          </p:nvPr>
        </p:nvGrpSpPr>
        <p:grpSpPr>
          <a:xfrm>
            <a:off x="4918410" y="1363817"/>
            <a:ext cx="6830678" cy="1403138"/>
            <a:chOff x="1547008" y="195310"/>
            <a:chExt cx="5801759" cy="1403138"/>
          </a:xfrm>
        </p:grpSpPr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802210" y="644341"/>
              <a:ext cx="55465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影响我国寒潮的源地在哪里，路径是怎样的？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1547008" y="195310"/>
              <a:ext cx="1763566" cy="5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【</a:t>
              </a:r>
              <a:r>
                <a:rPr kumimoji="0" lang="zh-CN" altLang="en-US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问题</a:t>
              </a: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】</a:t>
              </a:r>
              <a:endPara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442913" y="1128040"/>
            <a:ext cx="11306175" cy="9198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寒潮带来的剧烈降温往往使农作物遭受冻害，造成农业损失；伴随的大风、大雪、冻雨会造成畜牧业损失，阻断交通，破坏通信设施和输电线路等。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4963" y="132834"/>
            <a:ext cx="369093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、寒潮的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危害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6481797" y="2298114"/>
            <a:ext cx="4346825" cy="4118561"/>
            <a:chOff x="6481797" y="2298114"/>
            <a:chExt cx="4346825" cy="4118561"/>
          </a:xfrm>
        </p:grpSpPr>
        <p:grpSp>
          <p:nvGrpSpPr>
            <p:cNvPr id="27" name="组合 26"/>
            <p:cNvGrpSpPr/>
            <p:nvPr>
              <p:custDataLst>
                <p:tags r:id="rId4"/>
              </p:custDataLst>
            </p:nvPr>
          </p:nvGrpSpPr>
          <p:grpSpPr>
            <a:xfrm>
              <a:off x="6481797" y="5396984"/>
              <a:ext cx="4346825" cy="1019691"/>
              <a:chOff x="6399086" y="5584308"/>
              <a:chExt cx="4346825" cy="1019691"/>
            </a:xfrm>
          </p:grpSpPr>
          <p:sp>
            <p:nvSpPr>
              <p:cNvPr id="22" name="矩形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6399086" y="5584308"/>
                <a:ext cx="4346825" cy="101969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6455315" y="5632488"/>
                <a:ext cx="423436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2016年1月24日，江苏连云港海州湾沿海最低气温降至-14.7℃，为当地46年来1月份最低气温。</a:t>
                </a: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6490942" y="2298114"/>
              <a:ext cx="4328535" cy="3103133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>
            <p:custDataLst>
              <p:tags r:id="rId9"/>
            </p:custDataLst>
          </p:nvPr>
        </p:nvGrpSpPr>
        <p:grpSpPr>
          <a:xfrm>
            <a:off x="1363378" y="2298113"/>
            <a:ext cx="4346825" cy="4118562"/>
            <a:chOff x="1363378" y="2298113"/>
            <a:chExt cx="4346825" cy="411856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363378" y="2298113"/>
              <a:ext cx="4346825" cy="3103133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>
              <p:custDataLst>
                <p:tags r:id="rId12"/>
              </p:custDataLst>
            </p:nvPr>
          </p:nvGrpSpPr>
          <p:grpSpPr>
            <a:xfrm>
              <a:off x="1363378" y="5396984"/>
              <a:ext cx="4346825" cy="1019691"/>
              <a:chOff x="1213612" y="5608954"/>
              <a:chExt cx="4346825" cy="1019691"/>
            </a:xfrm>
          </p:grpSpPr>
          <p:sp>
            <p:nvSpPr>
              <p:cNvPr id="17" name="矩形 1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13612" y="5608954"/>
                <a:ext cx="4346825" cy="101969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277300" y="5657134"/>
                <a:ext cx="421944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2011年12月9日凌晨，四川西昌及周边地区气温骤降，出现风霜、雨雪、冰冻等恶劣天气，导致某处输电铁塔发生倒塌。</a:t>
                </a: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 txBox="1"/>
          <p:nvPr/>
        </p:nvSpPr>
        <p:spPr>
          <a:xfrm>
            <a:off x="1373188" y="2134870"/>
            <a:ext cx="9648825" cy="2562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89091" name="文本框 9"/>
          <p:cNvSpPr txBox="1"/>
          <p:nvPr/>
        </p:nvSpPr>
        <p:spPr>
          <a:xfrm>
            <a:off x="1585913" y="2487295"/>
            <a:ext cx="10647362" cy="2489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监测：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建立预警、监测系统。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防御：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endParaRPr lang="en-US" altLang="zh-CN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①未雨绸缪：</a:t>
            </a:r>
            <a:r>
              <a:rPr lang="zh-CN" altLang="en-US" sz="2400" dirty="0">
                <a:latin typeface="Calibri" panose="020F0502020204030204" charset="0"/>
                <a:ea typeface="微软雅黑" panose="020B0503020204020204" charset="-122"/>
              </a:rPr>
              <a:t>做好预防措施，如备好衣物，农作物做好保暖措施。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②主动避险：</a:t>
            </a:r>
            <a:r>
              <a:rPr lang="zh-CN" altLang="en-US" sz="2400" dirty="0">
                <a:latin typeface="Calibri" panose="020F0502020204030204" charset="0"/>
                <a:ea typeface="微软雅黑" panose="020B0503020204020204" charset="-122"/>
              </a:rPr>
              <a:t>减少外出，不外出。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endParaRPr lang="zh-CN" altLang="en-US" sz="2400" dirty="0">
              <a:latin typeface="Calibri" panose="020F0502020204030204" charset="0"/>
              <a:ea typeface="微软雅黑" panose="020B0503020204020204" charset="-122"/>
            </a:endParaRPr>
          </a:p>
        </p:txBody>
      </p:sp>
      <p:sp>
        <p:nvSpPr>
          <p:cNvPr id="45060" name="Text Box 39"/>
          <p:cNvSpPr txBox="1"/>
          <p:nvPr/>
        </p:nvSpPr>
        <p:spPr>
          <a:xfrm>
            <a:off x="936625" y="1118870"/>
            <a:ext cx="771207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、防治措施</a:t>
            </a:r>
            <a:endParaRPr lang="zh-CN" altLang="en-US" sz="28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209100" y="438150"/>
            <a:ext cx="3773800" cy="625822"/>
            <a:chOff x="4348800" y="990600"/>
            <a:chExt cx="3773800" cy="625822"/>
          </a:xfrm>
        </p:grpSpPr>
        <p:grpSp>
          <p:nvGrpSpPr>
            <p:cNvPr id="6" name="组合 5"/>
            <p:cNvGrpSpPr/>
            <p:nvPr/>
          </p:nvGrpSpPr>
          <p:grpSpPr>
            <a:xfrm>
              <a:off x="4851400" y="990600"/>
              <a:ext cx="2768600" cy="625822"/>
              <a:chOff x="4851400" y="990600"/>
              <a:chExt cx="2768600" cy="625822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4851400" y="990600"/>
                <a:ext cx="2768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spc="300">
                    <a:latin typeface="+mj-ea"/>
                    <a:ea typeface="+mj-ea"/>
                  </a:rPr>
                  <a:t>本节知识结构</a:t>
                </a:r>
                <a:endParaRPr lang="zh-CN" altLang="en-US" sz="2800" b="1" spc="300">
                  <a:latin typeface="+mj-ea"/>
                  <a:ea typeface="+mj-ea"/>
                </a:endParaRPr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4975200" y="1277868"/>
                <a:ext cx="246700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dist"/>
                <a:r>
                  <a:rPr lang="en-US" altLang="zh-CN" sz="1600">
                    <a:gradFill flip="none" rotWithShape="1">
                      <a:gsLst>
                        <a:gs pos="0">
                          <a:schemeClr val="accent5">
                            <a:lumMod val="75000"/>
                            <a:alpha val="80000"/>
                          </a:schemeClr>
                        </a:gs>
                        <a:gs pos="32000">
                          <a:schemeClr val="accent5">
                            <a:lumMod val="75000"/>
                            <a:alpha val="49000"/>
                          </a:schemeClr>
                        </a:gs>
                        <a:gs pos="61000">
                          <a:schemeClr val="accent5">
                            <a:lumMod val="75000"/>
                            <a:alpha val="0"/>
                          </a:schemeClr>
                        </a:gs>
                      </a:gsLst>
                      <a:lin ang="16200000" scaled="1"/>
                    </a:gradFill>
                  </a:rPr>
                  <a:t>structure of </a:t>
                </a:r>
                <a:r>
                  <a:rPr lang="en-US" altLang="zh-CN" sz="1600">
                    <a:gradFill flip="none" rotWithShape="1">
                      <a:gsLst>
                        <a:gs pos="0">
                          <a:schemeClr val="accent5">
                            <a:lumMod val="75000"/>
                            <a:alpha val="80000"/>
                          </a:schemeClr>
                        </a:gs>
                        <a:gs pos="32000">
                          <a:schemeClr val="accent5">
                            <a:lumMod val="75000"/>
                            <a:alpha val="49000"/>
                          </a:schemeClr>
                        </a:gs>
                        <a:gs pos="65000">
                          <a:schemeClr val="accent5">
                            <a:lumMod val="75000"/>
                            <a:alpha val="0"/>
                          </a:schemeClr>
                        </a:gs>
                      </a:gsLst>
                      <a:lin ang="16200000" scaled="1"/>
                    </a:gradFill>
                  </a:rPr>
                  <a:t>knowledge</a:t>
                </a:r>
                <a:endParaRPr lang="zh-CN" altLang="en-US" sz="1600">
                  <a:gradFill flip="none" rotWithShape="1">
                    <a:gsLst>
                      <a:gs pos="0">
                        <a:schemeClr val="accent5">
                          <a:lumMod val="75000"/>
                          <a:alpha val="80000"/>
                        </a:schemeClr>
                      </a:gs>
                      <a:gs pos="32000">
                        <a:schemeClr val="accent5">
                          <a:lumMod val="75000"/>
                          <a:alpha val="49000"/>
                        </a:schemeClr>
                      </a:gs>
                      <a:gs pos="65000">
                        <a:schemeClr val="accent5">
                          <a:lumMod val="75000"/>
                          <a:alpha val="0"/>
                        </a:schemeClr>
                      </a:gs>
                    </a:gsLst>
                    <a:lin ang="16200000" scaled="1"/>
                  </a:gradFill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>
              <a:off x="4348800" y="1336848"/>
              <a:ext cx="5026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7620000" y="1336848"/>
              <a:ext cx="502600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2204166" y="1811531"/>
            <a:ext cx="7783668" cy="3742474"/>
            <a:chOff x="1628778" y="2192531"/>
            <a:chExt cx="7783668" cy="3742474"/>
          </a:xfrm>
        </p:grpSpPr>
        <p:grpSp>
          <p:nvGrpSpPr>
            <p:cNvPr id="44" name="组合 43"/>
            <p:cNvGrpSpPr/>
            <p:nvPr/>
          </p:nvGrpSpPr>
          <p:grpSpPr>
            <a:xfrm>
              <a:off x="6316578" y="3078906"/>
              <a:ext cx="516855" cy="1969723"/>
              <a:chOff x="6124819" y="1592089"/>
              <a:chExt cx="516855" cy="1969723"/>
            </a:xfrm>
          </p:grpSpPr>
          <p:sp>
            <p:nvSpPr>
              <p:cNvPr id="22" name="任意多边形: 形状 21"/>
              <p:cNvSpPr/>
              <p:nvPr/>
            </p:nvSpPr>
            <p:spPr>
              <a:xfrm>
                <a:off x="6124819" y="2576951"/>
                <a:ext cx="516855" cy="984861"/>
              </a:xfrm>
              <a:custGeom>
                <a:avLst/>
                <a:gdLst>
                  <a:gd name="connsiteX0" fmla="*/ 0 w 516855"/>
                  <a:gd name="connsiteY0" fmla="*/ 0 h 984861"/>
                  <a:gd name="connsiteX1" fmla="*/ 258427 w 516855"/>
                  <a:gd name="connsiteY1" fmla="*/ 0 h 984861"/>
                  <a:gd name="connsiteX2" fmla="*/ 258427 w 516855"/>
                  <a:gd name="connsiteY2" fmla="*/ 984861 h 984861"/>
                  <a:gd name="connsiteX3" fmla="*/ 516855 w 516855"/>
                  <a:gd name="connsiteY3" fmla="*/ 984861 h 984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984860">
                    <a:moveTo>
                      <a:pt x="0" y="0"/>
                    </a:moveTo>
                    <a:lnTo>
                      <a:pt x="258427" y="0"/>
                    </a:lnTo>
                    <a:lnTo>
                      <a:pt x="258427" y="984861"/>
                    </a:lnTo>
                    <a:lnTo>
                      <a:pt x="516855" y="984861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3322" tIns="464625" rIns="243321" bIns="464624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6124819" y="2540756"/>
                <a:ext cx="516855" cy="91440"/>
              </a:xfrm>
              <a:custGeom>
                <a:avLst/>
                <a:gdLst>
                  <a:gd name="connsiteX0" fmla="*/ 0 w 516855"/>
                  <a:gd name="connsiteY0" fmla="*/ 45720 h 91440"/>
                  <a:gd name="connsiteX1" fmla="*/ 516855 w 516855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16855" h="91440">
                    <a:moveTo>
                      <a:pt x="0" y="45720"/>
                    </a:moveTo>
                    <a:lnTo>
                      <a:pt x="516855" y="45720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8207" tIns="32798" rIns="258206" bIns="32800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6124819" y="1592089"/>
                <a:ext cx="516855" cy="984861"/>
              </a:xfrm>
              <a:custGeom>
                <a:avLst/>
                <a:gdLst>
                  <a:gd name="connsiteX0" fmla="*/ 0 w 516855"/>
                  <a:gd name="connsiteY0" fmla="*/ 984861 h 984861"/>
                  <a:gd name="connsiteX1" fmla="*/ 258427 w 516855"/>
                  <a:gd name="connsiteY1" fmla="*/ 984861 h 984861"/>
                  <a:gd name="connsiteX2" fmla="*/ 258427 w 516855"/>
                  <a:gd name="connsiteY2" fmla="*/ 0 h 984861"/>
                  <a:gd name="connsiteX3" fmla="*/ 516855 w 516855"/>
                  <a:gd name="connsiteY3" fmla="*/ 0 h 984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984860">
                    <a:moveTo>
                      <a:pt x="0" y="984861"/>
                    </a:moveTo>
                    <a:lnTo>
                      <a:pt x="258427" y="984861"/>
                    </a:lnTo>
                    <a:lnTo>
                      <a:pt x="258427" y="0"/>
                    </a:lnTo>
                    <a:lnTo>
                      <a:pt x="516855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43322" tIns="464625" rIns="243321" bIns="464624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3023687" y="2586476"/>
              <a:ext cx="516855" cy="2954584"/>
              <a:chOff x="3023687" y="2586476"/>
              <a:chExt cx="516855" cy="2954584"/>
            </a:xfrm>
          </p:grpSpPr>
          <p:sp>
            <p:nvSpPr>
              <p:cNvPr id="19" name="任意多边形: 形状 18"/>
              <p:cNvSpPr/>
              <p:nvPr/>
            </p:nvSpPr>
            <p:spPr>
              <a:xfrm>
                <a:off x="3023687" y="4063768"/>
                <a:ext cx="516855" cy="1477292"/>
              </a:xfrm>
              <a:custGeom>
                <a:avLst/>
                <a:gdLst>
                  <a:gd name="connsiteX0" fmla="*/ 0 w 516855"/>
                  <a:gd name="connsiteY0" fmla="*/ 0 h 1477292"/>
                  <a:gd name="connsiteX1" fmla="*/ 258427 w 516855"/>
                  <a:gd name="connsiteY1" fmla="*/ 0 h 1477292"/>
                  <a:gd name="connsiteX2" fmla="*/ 258427 w 516855"/>
                  <a:gd name="connsiteY2" fmla="*/ 1477292 h 1477292"/>
                  <a:gd name="connsiteX3" fmla="*/ 516855 w 516855"/>
                  <a:gd name="connsiteY3" fmla="*/ 1477292 h 147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1477292">
                    <a:moveTo>
                      <a:pt x="0" y="0"/>
                    </a:moveTo>
                    <a:lnTo>
                      <a:pt x="258427" y="0"/>
                    </a:lnTo>
                    <a:lnTo>
                      <a:pt x="258427" y="1477292"/>
                    </a:lnTo>
                    <a:lnTo>
                      <a:pt x="516855" y="1477292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2000" tIns="699519" rIns="232001" bIns="699519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3023687" y="4063768"/>
                <a:ext cx="516855" cy="492430"/>
              </a:xfrm>
              <a:custGeom>
                <a:avLst/>
                <a:gdLst>
                  <a:gd name="connsiteX0" fmla="*/ 0 w 516855"/>
                  <a:gd name="connsiteY0" fmla="*/ 0 h 492430"/>
                  <a:gd name="connsiteX1" fmla="*/ 258427 w 516855"/>
                  <a:gd name="connsiteY1" fmla="*/ 0 h 492430"/>
                  <a:gd name="connsiteX2" fmla="*/ 258427 w 516855"/>
                  <a:gd name="connsiteY2" fmla="*/ 492430 h 492430"/>
                  <a:gd name="connsiteX3" fmla="*/ 516855 w 516855"/>
                  <a:gd name="connsiteY3" fmla="*/ 492430 h 4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492430">
                    <a:moveTo>
                      <a:pt x="0" y="0"/>
                    </a:moveTo>
                    <a:lnTo>
                      <a:pt x="258427" y="0"/>
                    </a:lnTo>
                    <a:lnTo>
                      <a:pt x="258427" y="492430"/>
                    </a:lnTo>
                    <a:lnTo>
                      <a:pt x="516855" y="492430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3280" tIns="228369" rIns="253281" bIns="228367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3023687" y="3571338"/>
                <a:ext cx="516855" cy="492430"/>
              </a:xfrm>
              <a:custGeom>
                <a:avLst/>
                <a:gdLst>
                  <a:gd name="connsiteX0" fmla="*/ 0 w 516855"/>
                  <a:gd name="connsiteY0" fmla="*/ 492430 h 492430"/>
                  <a:gd name="connsiteX1" fmla="*/ 258427 w 516855"/>
                  <a:gd name="connsiteY1" fmla="*/ 492430 h 492430"/>
                  <a:gd name="connsiteX2" fmla="*/ 258427 w 516855"/>
                  <a:gd name="connsiteY2" fmla="*/ 0 h 492430"/>
                  <a:gd name="connsiteX3" fmla="*/ 516855 w 516855"/>
                  <a:gd name="connsiteY3" fmla="*/ 0 h 4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492430">
                    <a:moveTo>
                      <a:pt x="0" y="492430"/>
                    </a:moveTo>
                    <a:lnTo>
                      <a:pt x="258427" y="492430"/>
                    </a:lnTo>
                    <a:lnTo>
                      <a:pt x="258427" y="0"/>
                    </a:lnTo>
                    <a:lnTo>
                      <a:pt x="516855" y="0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3280" tIns="228368" rIns="253281" bIns="228368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3023687" y="2586476"/>
                <a:ext cx="516855" cy="1477292"/>
              </a:xfrm>
              <a:custGeom>
                <a:avLst/>
                <a:gdLst>
                  <a:gd name="connsiteX0" fmla="*/ 0 w 516855"/>
                  <a:gd name="connsiteY0" fmla="*/ 1477292 h 1477292"/>
                  <a:gd name="connsiteX1" fmla="*/ 258427 w 516855"/>
                  <a:gd name="connsiteY1" fmla="*/ 1477292 h 1477292"/>
                  <a:gd name="connsiteX2" fmla="*/ 258427 w 516855"/>
                  <a:gd name="connsiteY2" fmla="*/ 0 h 1477292"/>
                  <a:gd name="connsiteX3" fmla="*/ 516855 w 516855"/>
                  <a:gd name="connsiteY3" fmla="*/ 0 h 147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1477292">
                    <a:moveTo>
                      <a:pt x="0" y="1477292"/>
                    </a:moveTo>
                    <a:lnTo>
                      <a:pt x="258427" y="1477292"/>
                    </a:lnTo>
                    <a:lnTo>
                      <a:pt x="258427" y="0"/>
                    </a:lnTo>
                    <a:lnTo>
                      <a:pt x="516855" y="0"/>
                    </a:lnTo>
                  </a:path>
                </a:pathLst>
              </a:custGeom>
              <a:noFill/>
              <a:ln w="254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2000" tIns="699519" rIns="232001" bIns="699519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</p:grpSp>
        <p:sp>
          <p:nvSpPr>
            <p:cNvPr id="34" name="任意多边形: 形状 33"/>
            <p:cNvSpPr/>
            <p:nvPr/>
          </p:nvSpPr>
          <p:spPr>
            <a:xfrm rot="16200000">
              <a:off x="624668" y="3366313"/>
              <a:ext cx="3403132" cy="1394912"/>
            </a:xfrm>
            <a:custGeom>
              <a:avLst/>
              <a:gdLst>
                <a:gd name="connsiteX0" fmla="*/ 0 w 4146786"/>
                <a:gd name="connsiteY0" fmla="*/ 0 h 787889"/>
                <a:gd name="connsiteX1" fmla="*/ 4146786 w 4146786"/>
                <a:gd name="connsiteY1" fmla="*/ 0 h 787889"/>
                <a:gd name="connsiteX2" fmla="*/ 4146786 w 4146786"/>
                <a:gd name="connsiteY2" fmla="*/ 787889 h 787889"/>
                <a:gd name="connsiteX3" fmla="*/ 0 w 4146786"/>
                <a:gd name="connsiteY3" fmla="*/ 787889 h 787889"/>
                <a:gd name="connsiteX4" fmla="*/ 0 w 4146786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6786" h="787889">
                  <a:moveTo>
                    <a:pt x="0" y="0"/>
                  </a:moveTo>
                  <a:lnTo>
                    <a:pt x="4146786" y="0"/>
                  </a:lnTo>
                  <a:lnTo>
                    <a:pt x="4146786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79" tIns="30479" rIns="30480" bIns="304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4800" b="1" kern="1200" spc="300">
                  <a:latin typeface="+mj-ea"/>
                  <a:ea typeface="+mj-ea"/>
                </a:rPr>
                <a:t>气象灾害</a:t>
              </a:r>
              <a:endParaRPr lang="zh-CN" altLang="en-US" sz="4800" b="1" kern="1200" spc="300">
                <a:latin typeface="+mj-ea"/>
                <a:ea typeface="+mj-ea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3540543" y="2192531"/>
              <a:ext cx="2269708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spc="300"/>
                <a:t>洪涝灾害</a:t>
              </a:r>
              <a:endParaRPr lang="zh-CN" altLang="en-US" sz="2800" kern="1200" spc="300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6828169" y="2697722"/>
              <a:ext cx="2584277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>
                  <a:latin typeface="楷体" panose="02010609060101010101" pitchFamily="49" charset="-122"/>
                  <a:ea typeface="楷体" panose="02010609060101010101" pitchFamily="49" charset="-122"/>
                </a:rPr>
                <a:t>发生规律</a:t>
              </a:r>
              <a:endParaRPr lang="zh-CN" altLang="en-US" sz="2000" kern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6828169" y="3682584"/>
              <a:ext cx="2584277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>
                  <a:latin typeface="楷体" panose="02010609060101010101" pitchFamily="49" charset="-122"/>
                  <a:ea typeface="楷体" panose="02010609060101010101" pitchFamily="49" charset="-122"/>
                </a:rPr>
                <a:t>分布地区</a:t>
              </a:r>
              <a:endParaRPr lang="zh-CN" altLang="en-US" sz="2000" kern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6828169" y="4667446"/>
              <a:ext cx="2584277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000" kern="1200">
                  <a:latin typeface="楷体" panose="02010609060101010101" pitchFamily="49" charset="-122"/>
                  <a:ea typeface="楷体" panose="02010609060101010101" pitchFamily="49" charset="-122"/>
                </a:rPr>
                <a:t>对人类活动的影响</a:t>
              </a:r>
              <a:endParaRPr lang="zh-CN" altLang="en-US" sz="2000" kern="120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3540543" y="3177393"/>
              <a:ext cx="2269708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spc="300"/>
                <a:t>干旱灾害</a:t>
              </a:r>
              <a:endParaRPr lang="zh-CN" altLang="en-US" sz="2800" kern="1200" spc="300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3540543" y="4162255"/>
              <a:ext cx="2269708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spc="300"/>
                <a:t>台风灾害</a:t>
              </a:r>
              <a:endParaRPr lang="zh-CN" altLang="en-US" sz="2800" kern="1200" spc="300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3540543" y="5147116"/>
              <a:ext cx="2269708" cy="787889"/>
            </a:xfrm>
            <a:custGeom>
              <a:avLst/>
              <a:gdLst>
                <a:gd name="connsiteX0" fmla="*/ 0 w 2584277"/>
                <a:gd name="connsiteY0" fmla="*/ 0 h 787889"/>
                <a:gd name="connsiteX1" fmla="*/ 2584277 w 2584277"/>
                <a:gd name="connsiteY1" fmla="*/ 0 h 787889"/>
                <a:gd name="connsiteX2" fmla="*/ 2584277 w 2584277"/>
                <a:gd name="connsiteY2" fmla="*/ 787889 h 787889"/>
                <a:gd name="connsiteX3" fmla="*/ 0 w 2584277"/>
                <a:gd name="connsiteY3" fmla="*/ 787889 h 787889"/>
                <a:gd name="connsiteX4" fmla="*/ 0 w 2584277"/>
                <a:gd name="connsiteY4" fmla="*/ 0 h 7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277" h="787889">
                  <a:moveTo>
                    <a:pt x="0" y="0"/>
                  </a:moveTo>
                  <a:lnTo>
                    <a:pt x="2584277" y="0"/>
                  </a:lnTo>
                  <a:lnTo>
                    <a:pt x="2584277" y="787889"/>
                  </a:lnTo>
                  <a:lnTo>
                    <a:pt x="0" y="7878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2800" kern="1200" spc="300"/>
                <a:t>寒潮灾害</a:t>
              </a:r>
              <a:endParaRPr lang="zh-CN" altLang="en-US" sz="2800" kern="1200" spc="300"/>
            </a:p>
          </p:txBody>
        </p:sp>
        <p:grpSp>
          <p:nvGrpSpPr>
            <p:cNvPr id="55" name="组合 54"/>
            <p:cNvGrpSpPr/>
            <p:nvPr/>
          </p:nvGrpSpPr>
          <p:grpSpPr>
            <a:xfrm flipH="1">
              <a:off x="5804987" y="2586476"/>
              <a:ext cx="516855" cy="2954584"/>
              <a:chOff x="3023687" y="2586476"/>
              <a:chExt cx="516855" cy="2954584"/>
            </a:xfrm>
          </p:grpSpPr>
          <p:sp>
            <p:nvSpPr>
              <p:cNvPr id="56" name="任意多边形: 形状 55"/>
              <p:cNvSpPr/>
              <p:nvPr/>
            </p:nvSpPr>
            <p:spPr>
              <a:xfrm>
                <a:off x="3023687" y="4063768"/>
                <a:ext cx="516855" cy="1477292"/>
              </a:xfrm>
              <a:custGeom>
                <a:avLst/>
                <a:gdLst>
                  <a:gd name="connsiteX0" fmla="*/ 0 w 516855"/>
                  <a:gd name="connsiteY0" fmla="*/ 0 h 1477292"/>
                  <a:gd name="connsiteX1" fmla="*/ 258427 w 516855"/>
                  <a:gd name="connsiteY1" fmla="*/ 0 h 1477292"/>
                  <a:gd name="connsiteX2" fmla="*/ 258427 w 516855"/>
                  <a:gd name="connsiteY2" fmla="*/ 1477292 h 1477292"/>
                  <a:gd name="connsiteX3" fmla="*/ 516855 w 516855"/>
                  <a:gd name="connsiteY3" fmla="*/ 1477292 h 147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1477292">
                    <a:moveTo>
                      <a:pt x="0" y="0"/>
                    </a:moveTo>
                    <a:lnTo>
                      <a:pt x="258427" y="0"/>
                    </a:lnTo>
                    <a:lnTo>
                      <a:pt x="258427" y="1477292"/>
                    </a:lnTo>
                    <a:lnTo>
                      <a:pt x="516855" y="1477292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2000" tIns="699519" rIns="232001" bIns="699519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3023687" y="4063768"/>
                <a:ext cx="516855" cy="492430"/>
              </a:xfrm>
              <a:custGeom>
                <a:avLst/>
                <a:gdLst>
                  <a:gd name="connsiteX0" fmla="*/ 0 w 516855"/>
                  <a:gd name="connsiteY0" fmla="*/ 0 h 492430"/>
                  <a:gd name="connsiteX1" fmla="*/ 258427 w 516855"/>
                  <a:gd name="connsiteY1" fmla="*/ 0 h 492430"/>
                  <a:gd name="connsiteX2" fmla="*/ 258427 w 516855"/>
                  <a:gd name="connsiteY2" fmla="*/ 492430 h 492430"/>
                  <a:gd name="connsiteX3" fmla="*/ 516855 w 516855"/>
                  <a:gd name="connsiteY3" fmla="*/ 492430 h 4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492430">
                    <a:moveTo>
                      <a:pt x="0" y="0"/>
                    </a:moveTo>
                    <a:lnTo>
                      <a:pt x="258427" y="0"/>
                    </a:lnTo>
                    <a:lnTo>
                      <a:pt x="258427" y="492430"/>
                    </a:lnTo>
                    <a:lnTo>
                      <a:pt x="516855" y="492430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3280" tIns="228369" rIns="253281" bIns="228367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3023687" y="3571338"/>
                <a:ext cx="516855" cy="492430"/>
              </a:xfrm>
              <a:custGeom>
                <a:avLst/>
                <a:gdLst>
                  <a:gd name="connsiteX0" fmla="*/ 0 w 516855"/>
                  <a:gd name="connsiteY0" fmla="*/ 492430 h 492430"/>
                  <a:gd name="connsiteX1" fmla="*/ 258427 w 516855"/>
                  <a:gd name="connsiteY1" fmla="*/ 492430 h 492430"/>
                  <a:gd name="connsiteX2" fmla="*/ 258427 w 516855"/>
                  <a:gd name="connsiteY2" fmla="*/ 0 h 492430"/>
                  <a:gd name="connsiteX3" fmla="*/ 516855 w 516855"/>
                  <a:gd name="connsiteY3" fmla="*/ 0 h 4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492430">
                    <a:moveTo>
                      <a:pt x="0" y="492430"/>
                    </a:moveTo>
                    <a:lnTo>
                      <a:pt x="258427" y="492430"/>
                    </a:lnTo>
                    <a:lnTo>
                      <a:pt x="258427" y="0"/>
                    </a:lnTo>
                    <a:lnTo>
                      <a:pt x="516855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53280" tIns="228368" rIns="253281" bIns="228368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3023687" y="2586476"/>
                <a:ext cx="516855" cy="1477292"/>
              </a:xfrm>
              <a:custGeom>
                <a:avLst/>
                <a:gdLst>
                  <a:gd name="connsiteX0" fmla="*/ 0 w 516855"/>
                  <a:gd name="connsiteY0" fmla="*/ 1477292 h 1477292"/>
                  <a:gd name="connsiteX1" fmla="*/ 258427 w 516855"/>
                  <a:gd name="connsiteY1" fmla="*/ 1477292 h 1477292"/>
                  <a:gd name="connsiteX2" fmla="*/ 258427 w 516855"/>
                  <a:gd name="connsiteY2" fmla="*/ 0 h 1477292"/>
                  <a:gd name="connsiteX3" fmla="*/ 516855 w 516855"/>
                  <a:gd name="connsiteY3" fmla="*/ 0 h 147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55" h="1477292">
                    <a:moveTo>
                      <a:pt x="0" y="1477292"/>
                    </a:moveTo>
                    <a:lnTo>
                      <a:pt x="258427" y="1477292"/>
                    </a:lnTo>
                    <a:lnTo>
                      <a:pt x="258427" y="0"/>
                    </a:lnTo>
                    <a:lnTo>
                      <a:pt x="516855" y="0"/>
                    </a:lnTo>
                  </a:path>
                </a:pathLst>
              </a:cu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32000" tIns="699519" rIns="232001" bIns="699519" numCol="1" spcCol="1270" anchor="ctr" anchorCtr="0">
                <a:noAutofit/>
              </a:bodyPr>
              <a:lstStyle/>
              <a:p>
                <a:pPr marL="0" lvl="0" indent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500" kern="1200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6253" y="1127036"/>
            <a:ext cx="3262432" cy="50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zh-CN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读下图，完成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～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题。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412" y="1759219"/>
            <a:ext cx="3806228" cy="336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42461" y="1183815"/>
            <a:ext cx="7406639" cy="491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．从图中可以看出，我国干旱灾害最严重的地区是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．东北地区         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．黄淮海平原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．云贵高原         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．四川盆地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．上述地区干旱表现为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．以伏旱为主       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．全年干旱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．春旱和春夏连旱   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．冬春连旱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．关于我国各地干旱灾害的形成原因，说法正确的是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</a:t>
            </a: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．降水量高于平均值就出现干旱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．北方降水少、耕地少易造成干旱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．降水年际变化小的地方发生干旱的概率大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2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．人口增长、工农业的发展，生活和生产用水量提高</a:t>
            </a:r>
            <a:endParaRPr lang="zh-CN" altLang="en-US" sz="22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42461" y="685855"/>
            <a:ext cx="2504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1.B</a:t>
            </a:r>
            <a:r>
              <a:rPr lang="zh-CN" altLang="zh-CN" sz="2800" b="1" dirty="0">
                <a:solidFill>
                  <a:srgbClr val="FF0000"/>
                </a:solidFill>
                <a:cs typeface="+mn-cs"/>
              </a:rPr>
              <a:t>　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2.C</a:t>
            </a:r>
            <a:r>
              <a:rPr lang="zh-CN" altLang="zh-CN" sz="2800" b="1" dirty="0">
                <a:solidFill>
                  <a:srgbClr val="FF0000"/>
                </a:solidFill>
                <a:cs typeface="+mn-cs"/>
              </a:rPr>
              <a:t>　</a:t>
            </a:r>
            <a:r>
              <a:rPr lang="en-US" altLang="zh-CN" sz="2800" b="1" dirty="0">
                <a:solidFill>
                  <a:srgbClr val="FF0000"/>
                </a:solidFill>
                <a:cs typeface="+mn-cs"/>
              </a:rPr>
              <a:t>3.D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4070198" y="2768600"/>
            <a:ext cx="4051604" cy="1016000"/>
            <a:chOff x="3769945" y="2921000"/>
            <a:chExt cx="4051604" cy="1016000"/>
          </a:xfrm>
        </p:grpSpPr>
        <p:grpSp>
          <p:nvGrpSpPr>
            <p:cNvPr id="10" name="组合 9"/>
            <p:cNvGrpSpPr/>
            <p:nvPr>
              <p:custDataLst>
                <p:tags r:id="rId3"/>
              </p:custDataLst>
            </p:nvPr>
          </p:nvGrpSpPr>
          <p:grpSpPr>
            <a:xfrm>
              <a:off x="3769945" y="2921000"/>
              <a:ext cx="1016000" cy="1016000"/>
              <a:chOff x="1479550" y="3179833"/>
              <a:chExt cx="1016000" cy="1016000"/>
            </a:xfrm>
          </p:grpSpPr>
          <p:sp>
            <p:nvSpPr>
              <p:cNvPr id="12" name="椭圆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1479550" y="3179833"/>
                <a:ext cx="1016000" cy="10160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479550" y="3272335"/>
                <a:ext cx="101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0</a:t>
                </a:r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srgbClr val="ABE9FF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3</a:t>
                </a:r>
                <a:endParaRPr kumimoji="0" lang="zh-CN" alt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ABE9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4862144" y="2982724"/>
              <a:ext cx="29594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ABE9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台风</a:t>
              </a: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灾害</a:t>
              </a:r>
              <a:endPara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2913" y="713628"/>
            <a:ext cx="11306175" cy="146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形成于热带洋面的台风，登陆时伴随狂风、暴雨、风暴潮，是一种破坏力很强的天气现象。读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“西北太平洋和南海平均生成和登陆我国的台风个数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(1981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～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2010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图”，完成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～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题。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2078" y="1854410"/>
            <a:ext cx="3787845" cy="21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412" y="3757760"/>
            <a:ext cx="11306175" cy="286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．据图可知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．台风只在夏秋季节才会生成     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．夏季生成个数多，登陆个数少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．我国全年均会受到台风影响     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．夏秋季是防范台风的重点时段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．下列关于台风造成损失的描述正确的是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　　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．夏季台风给沿海带来丰沛降水   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．秋季台风使南方水稻受到冻害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．巨浪摧毁沿岸设施、掀翻渔船    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．大风翻江倒海，吸引鱼群聚集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5412" y="3134376"/>
            <a:ext cx="2095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</a:rPr>
              <a:t>1.D</a:t>
            </a:r>
            <a:r>
              <a:rPr lang="zh-CN" altLang="en-US" sz="3200" b="1" dirty="0">
                <a:solidFill>
                  <a:srgbClr val="FF0000"/>
                </a:solidFill>
              </a:rPr>
              <a:t>　 </a:t>
            </a:r>
            <a:r>
              <a:rPr lang="en-US" altLang="zh-CN" sz="3200" b="1" dirty="0">
                <a:solidFill>
                  <a:srgbClr val="FF0000"/>
                </a:solidFill>
              </a:rPr>
              <a:t>2.C</a:t>
            </a:r>
            <a:r>
              <a:rPr lang="zh-CN" altLang="en-US" sz="3200" b="1" dirty="0">
                <a:solidFill>
                  <a:srgbClr val="FF0000"/>
                </a:solidFill>
              </a:rPr>
              <a:t>　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形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4101" y="282275"/>
            <a:ext cx="751280" cy="751280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2527300" y="134695"/>
            <a:ext cx="7137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8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台风“南玛都”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rgbClr val="4472C4">
                  <a:lumMod val="75000"/>
                  <a:alpha val="8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  <p:pic>
        <p:nvPicPr>
          <p:cNvPr id="11" name="0c83fc4eaea37eee60469a899c127fb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rcRect l="8932" r="8802"/>
          <a:stretch>
            <a:fillRect/>
          </a:stretch>
        </p:blipFill>
        <p:spPr>
          <a:xfrm>
            <a:off x="815009" y="617921"/>
            <a:ext cx="10127974" cy="56939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4963" y="132834"/>
            <a:ext cx="3690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1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、台风的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概念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  <a:alpha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797040" y="2779077"/>
            <a:ext cx="4761548" cy="2760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台风是在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热带或副热带洋面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上形成并强烈发展的大气旋涡，中心附近最大风力在</a:t>
            </a:r>
            <a:r>
              <a:rPr kumimoji="0" lang="en-US" altLang="zh-CN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12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级以上。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西北太平洋是世界上台风发生频率最高的海域。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pic>
        <p:nvPicPr>
          <p:cNvPr id="9" name="图片 8" descr="雪地里躺着猫&#10;&#10;中度可信度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1309"/>
            <a:ext cx="6538913" cy="3678139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6457622" y="1806826"/>
            <a:ext cx="5348943" cy="972251"/>
            <a:chOff x="1547008" y="195310"/>
            <a:chExt cx="4543221" cy="972251"/>
          </a:xfrm>
        </p:grpSpPr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1802210" y="644341"/>
              <a:ext cx="4288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什么是台风？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1547008" y="195310"/>
              <a:ext cx="1763566" cy="5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【</a:t>
              </a:r>
              <a:r>
                <a:rPr kumimoji="0" lang="zh-CN" altLang="en-US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问题</a:t>
              </a: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】</a:t>
              </a:r>
              <a:endPara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4963" y="132834"/>
            <a:ext cx="3690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2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、台风的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结构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  <a:alpha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5" name="图片 4" descr="图示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5"/>
          <a:stretch>
            <a:fillRect/>
          </a:stretch>
        </p:blipFill>
        <p:spPr>
          <a:xfrm>
            <a:off x="442912" y="1603443"/>
            <a:ext cx="6519863" cy="4044881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6962775" y="1967253"/>
            <a:ext cx="4786313" cy="33666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一个发展成熟的台风，由外围大风区、旋涡风雨区和台风眼三部分组成。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外围大风区的风速从外向内增加；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最强烈的降水产生在旋涡风雨区；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6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台风眼的天气表现为无风、少云和千暖。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pic>
        <p:nvPicPr>
          <p:cNvPr id="16" name="New picture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077700" y="10439400"/>
            <a:ext cx="342900" cy="2540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34963" y="132834"/>
            <a:ext cx="3690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3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、危害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  <a:alpha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442912" y="1700850"/>
            <a:ext cx="11306177" cy="5407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台风天气常伴随着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狂风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、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暴雨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、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风暴潮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等，并带来严重的自然灾害。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442912" y="2598727"/>
            <a:ext cx="3671887" cy="3235681"/>
            <a:chOff x="442912" y="2598727"/>
            <a:chExt cx="3671887" cy="3235681"/>
          </a:xfrm>
        </p:grpSpPr>
        <p:pic>
          <p:nvPicPr>
            <p:cNvPr id="8" name="图片 7" descr="鸟站在水里&#10;&#10;描述已自动生成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00" y="2598727"/>
              <a:ext cx="3614528" cy="2304262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>
              <p:custDataLst>
                <p:tags r:id="rId6"/>
              </p:custDataLst>
            </p:nvPr>
          </p:nvGrpSpPr>
          <p:grpSpPr>
            <a:xfrm>
              <a:off x="442912" y="4928340"/>
              <a:ext cx="3671887" cy="906068"/>
              <a:chOff x="442912" y="4928340"/>
              <a:chExt cx="3671887" cy="906068"/>
            </a:xfrm>
          </p:grpSpPr>
          <p:sp>
            <p:nvSpPr>
              <p:cNvPr id="12" name="矩形 11"/>
              <p:cNvSpPr/>
              <p:nvPr>
                <p:custDataLst>
                  <p:tags r:id="rId7"/>
                </p:custDataLst>
              </p:nvPr>
            </p:nvSpPr>
            <p:spPr>
              <a:xfrm>
                <a:off x="442912" y="4928340"/>
                <a:ext cx="3671887" cy="90606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78000" y="4985115"/>
                <a:ext cx="3614527" cy="767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30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/>
                  </a:rPr>
                  <a:t>狂风</a:t>
                </a: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能够吹倒房屋，拔起大树，破坏交通、通信设施等；</a:t>
                </a: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</p:grp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4199078" y="2599920"/>
            <a:ext cx="3801922" cy="3234488"/>
            <a:chOff x="4199078" y="2599920"/>
            <a:chExt cx="3801922" cy="3234488"/>
          </a:xfrm>
        </p:grpSpPr>
        <p:pic>
          <p:nvPicPr>
            <p:cNvPr id="6" name="图片 5" descr="街道上的风景&#10;&#10;描述已自动生成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1350" y="2599920"/>
              <a:ext cx="3746767" cy="2304262"/>
            </a:xfrm>
            <a:prstGeom prst="rect">
              <a:avLst/>
            </a:prstGeom>
          </p:spPr>
        </p:pic>
        <p:grpSp>
          <p:nvGrpSpPr>
            <p:cNvPr id="26" name="组合 25"/>
            <p:cNvGrpSpPr/>
            <p:nvPr>
              <p:custDataLst>
                <p:tags r:id="rId12"/>
              </p:custDataLst>
            </p:nvPr>
          </p:nvGrpSpPr>
          <p:grpSpPr>
            <a:xfrm>
              <a:off x="4199078" y="4928340"/>
              <a:ext cx="3801922" cy="906068"/>
              <a:chOff x="4199078" y="4928340"/>
              <a:chExt cx="3801922" cy="906068"/>
            </a:xfrm>
          </p:grpSpPr>
          <p:sp>
            <p:nvSpPr>
              <p:cNvPr id="20" name="矩形 19"/>
              <p:cNvSpPr/>
              <p:nvPr>
                <p:custDataLst>
                  <p:tags r:id="rId13"/>
                </p:custDataLst>
              </p:nvPr>
            </p:nvSpPr>
            <p:spPr>
              <a:xfrm>
                <a:off x="4221350" y="4928340"/>
                <a:ext cx="3779650" cy="90606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199078" y="4985115"/>
                <a:ext cx="3746767" cy="767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30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/>
                  </a:rPr>
                  <a:t>暴雨</a:t>
                </a: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会引发洪水、滑坡、泥石流等灾害，并危害近海养殖；</a:t>
                </a: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</p:grpSp>
      <p:grpSp>
        <p:nvGrpSpPr>
          <p:cNvPr id="7" name="组合 6"/>
          <p:cNvGrpSpPr/>
          <p:nvPr>
            <p:custDataLst>
              <p:tags r:id="rId15"/>
            </p:custDataLst>
          </p:nvPr>
        </p:nvGrpSpPr>
        <p:grpSpPr>
          <a:xfrm>
            <a:off x="8096940" y="2599920"/>
            <a:ext cx="3668501" cy="3224963"/>
            <a:chOff x="8096940" y="2599920"/>
            <a:chExt cx="3668501" cy="3224963"/>
          </a:xfrm>
        </p:grpSpPr>
        <p:pic>
          <p:nvPicPr>
            <p:cNvPr id="4" name="图片 3" descr="街道上立着牌子&#10;&#10;描述已自动生成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94"/>
            <a:stretch>
              <a:fillRect/>
            </a:stretch>
          </p:blipFill>
          <p:spPr>
            <a:xfrm>
              <a:off x="8096940" y="2599920"/>
              <a:ext cx="3668501" cy="2304262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>
              <p:custDataLst>
                <p:tags r:id="rId18"/>
              </p:custDataLst>
            </p:nvPr>
          </p:nvGrpSpPr>
          <p:grpSpPr>
            <a:xfrm>
              <a:off x="8096940" y="4918815"/>
              <a:ext cx="3668501" cy="906068"/>
              <a:chOff x="8096940" y="4918815"/>
              <a:chExt cx="3668501" cy="906068"/>
            </a:xfrm>
          </p:grpSpPr>
          <p:sp>
            <p:nvSpPr>
              <p:cNvPr id="21" name="矩形 20"/>
              <p:cNvSpPr/>
              <p:nvPr>
                <p:custDataLst>
                  <p:tags r:id="rId19"/>
                </p:custDataLst>
              </p:nvPr>
            </p:nvSpPr>
            <p:spPr>
              <a:xfrm>
                <a:off x="8096940" y="4918815"/>
                <a:ext cx="3668501" cy="90606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8096940" y="4985115"/>
                <a:ext cx="3668501" cy="767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300" normalizeH="0" baseline="0" noProof="0">
                    <a:ln>
                      <a:noFill/>
                    </a:ln>
                    <a:solidFill>
                      <a:srgbClr val="ED7D31">
                        <a:lumMod val="75000"/>
                      </a:srgbClr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/>
                  </a:rPr>
                  <a:t>风暴潮</a:t>
                </a:r>
                <a:r>
                  <a: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/>
                  </a:rPr>
                  <a:t>侵蚀海岸，破坏海堤，造成海水倒灌。</a:t>
                </a: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endParaRPr>
              </a:p>
            </p:txBody>
          </p:sp>
        </p:grpSp>
      </p:grp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3343306" y="1066064"/>
            <a:ext cx="5505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【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问题</a:t>
            </a:r>
            <a:r>
              <a:rPr kumimoji="0" lang="en-US" altLang="zh-CN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】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台风会带来哪些危害？</a:t>
            </a:r>
            <a:endParaRPr kumimoji="0" lang="zh-CN" altLang="en-US" sz="2800" b="0" i="0" u="none" strike="noStrike" kern="1200" cap="none" spc="3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4829175" y="2912918"/>
            <a:ext cx="6919913" cy="21719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我国受台风灾害影响严重。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影响我国的台风主要源于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西北太平洋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；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台风灾害主要分布在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东南沿海地区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，多发于</a:t>
            </a:r>
            <a:r>
              <a: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rPr>
              <a:t>夏秋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季节。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334963" y="132834"/>
            <a:ext cx="3690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4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60000"/>
                    <a:lumOff val="40000"/>
                    <a:alpha val="9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/>
              </a:rPr>
              <a:t>、台风的路径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  <a:alpha val="50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Arial" panose="020B0604020202020204"/>
            </a:endParaRPr>
          </a:p>
        </p:txBody>
      </p:sp>
      <p:pic>
        <p:nvPicPr>
          <p:cNvPr id="4" name="图片 3" descr="图表, 地图&#10;&#10;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5"/>
          <a:stretch>
            <a:fillRect/>
          </a:stretch>
        </p:blipFill>
        <p:spPr>
          <a:xfrm>
            <a:off x="639963" y="1108964"/>
            <a:ext cx="4038981" cy="5568061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5"/>
            </p:custDataLst>
          </p:nvPr>
        </p:nvGrpSpPr>
        <p:grpSpPr>
          <a:xfrm>
            <a:off x="4619625" y="1232789"/>
            <a:ext cx="6919913" cy="1403138"/>
            <a:chOff x="1547008" y="195310"/>
            <a:chExt cx="5877553" cy="1403138"/>
          </a:xfrm>
        </p:grpSpPr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1802210" y="644341"/>
              <a:ext cx="56223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/>
                </a:rPr>
                <a:t>影响我国的台风主要源地在哪，主要影响我国哪些区域？</a:t>
              </a: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1547008" y="195310"/>
              <a:ext cx="1763566" cy="5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【</a:t>
              </a:r>
              <a:r>
                <a:rPr kumimoji="0" lang="zh-CN" altLang="en-US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问题</a:t>
              </a:r>
              <a:r>
                <a:rPr kumimoji="0" lang="en-US" altLang="zh-CN" sz="2800" b="0" i="0" u="none" strike="noStrike" kern="1200" cap="none" spc="300" normalizeH="0" baseline="0" noProof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/>
                </a:rPr>
                <a:t>】</a:t>
              </a:r>
              <a:endParaRPr kumimoji="0" lang="zh-CN" altLang="en-US" sz="2800" b="0" i="0" u="none" strike="noStrike" kern="1200" cap="none" spc="30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983831" y="415409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rPr>
              <a:t>为什么会有人盼着台风到来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Arial" panose="020B0604020202020204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42913" y="1283464"/>
            <a:ext cx="11306175" cy="47541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>
              <a:lnSpc>
                <a:spcPct val="120000"/>
              </a:lnSpc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说起台风，人们常会想到它带来的种种灾难，谈台风而色变。然而，对有些地区而言，台风是宝贵的资源，每年都会有很多人盼着台风的到来。因为每次台风都会伴随一次强降雨过程，充沛的降水极大地丰富了所影响地区的淡水资源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Pct val="70000"/>
              <a:buFont typeface="Wingdings" panose="05000000000000000000" pitchFamily="2" charset="2"/>
              <a:buChar char="l"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例如，2012年秋季华南地区降水量较常年偏少，9一10月各地先后出现旱情，其中广东东南部旱情极为严重。受台风“山神”影响，10月26一30日，海南、广东和广西先后出现降水天气。“山神”带来的降水共给华南地区增加近300亿立方米的水资源，有效缓解了华南地区的旱情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09599" y="415409"/>
            <a:ext cx="149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/>
              </a:rPr>
              <a:t>自学窗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图片 1" descr="组48325同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658813"/>
            <a:ext cx="2389188" cy="608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7" name="图片 6" descr="盒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611188"/>
            <a:ext cx="747713" cy="744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文本框 7"/>
          <p:cNvSpPr txBox="1"/>
          <p:nvPr/>
        </p:nvSpPr>
        <p:spPr>
          <a:xfrm>
            <a:off x="1060450" y="752475"/>
            <a:ext cx="140652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/>
            <a:r>
              <a:rPr lang="zh-CN" altLang="en-US" sz="2400" b="1" dirty="0">
                <a:solidFill>
                  <a:srgbClr val="EF7509"/>
                </a:solidFill>
                <a:latin typeface="思源黑体 CN Heavy" pitchFamily="34" charset="-122"/>
                <a:ea typeface="思源黑体 CN Heavy" pitchFamily="34" charset="-122"/>
              </a:rPr>
              <a:t>活动探究</a:t>
            </a:r>
            <a:endParaRPr lang="zh-CN" altLang="en-US" sz="2400" b="1" dirty="0">
              <a:solidFill>
                <a:srgbClr val="EF7509"/>
              </a:solidFill>
              <a:latin typeface="思源黑体 CN Heavy" pitchFamily="34" charset="-122"/>
              <a:ea typeface="思源黑体 CN Heavy" pitchFamily="34" charset="-122"/>
            </a:endParaRPr>
          </a:p>
        </p:txBody>
      </p:sp>
      <p:pic>
        <p:nvPicPr>
          <p:cNvPr id="3686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" y="2905125"/>
            <a:ext cx="5915025" cy="3951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0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288" y="2905125"/>
            <a:ext cx="5897562" cy="395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71" name="标题 1"/>
          <p:cNvSpPr/>
          <p:nvPr/>
        </p:nvSpPr>
        <p:spPr>
          <a:xfrm>
            <a:off x="227013" y="311150"/>
            <a:ext cx="11566525" cy="13271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>
              <a:lnSpc>
                <a:spcPct val="90000"/>
              </a:lnSpc>
            </a:pPr>
            <a:r>
              <a:rPr lang="zh-CN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高纬度的海洋上也会形成台风吗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?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sym typeface="楷体" panose="02010609060101010101" pitchFamily="49" charset="-122"/>
            </a:endParaRPr>
          </a:p>
        </p:txBody>
      </p:sp>
      <p:sp>
        <p:nvSpPr>
          <p:cNvPr id="70668" name="内容占位符 2"/>
          <p:cNvSpPr/>
          <p:nvPr/>
        </p:nvSpPr>
        <p:spPr>
          <a:xfrm>
            <a:off x="1143000" y="1697038"/>
            <a:ext cx="10056813" cy="43529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lnSpc>
                <a:spcPct val="120000"/>
              </a:lnSpc>
              <a:spcBef>
                <a:spcPts val="900"/>
              </a:spcBef>
            </a:pPr>
            <a:r>
              <a:rPr lang="zh-CN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Tips：不会。广阔的高温洋面是台风形成、发展的必要条件。一般海水温度低于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26.5 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℃的洋面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，</a:t>
            </a:r>
            <a:r>
              <a:rPr lang="zh-CN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楷体" panose="02010609060101010101" pitchFamily="49" charset="-122"/>
              </a:rPr>
              <a:t>不会有台风发生。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charRg st="0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0668">
                                            <p:txEl>
                                              <p:charRg st="0" end="5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8" grpId="0" build="p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AS_UNIQUEID" val="39"/>
</p:tagLst>
</file>

<file path=ppt/tags/tag101.xml><?xml version="1.0" encoding="utf-8"?>
<p:tagLst xmlns:p="http://schemas.openxmlformats.org/presentationml/2006/main">
  <p:tag name="AS_UNIQUEID" val="40"/>
</p:tagLst>
</file>

<file path=ppt/tags/tag102.xml><?xml version="1.0" encoding="utf-8"?>
<p:tagLst xmlns:p="http://schemas.openxmlformats.org/presentationml/2006/main">
  <p:tag name="AS_UNIQUEID" val="41"/>
</p:tagLst>
</file>

<file path=ppt/tags/tag103.xml><?xml version="1.0" encoding="utf-8"?>
<p:tagLst xmlns:p="http://schemas.openxmlformats.org/presentationml/2006/main">
  <p:tag name="AS_UNIQUEID" val="43"/>
</p:tagLst>
</file>

<file path=ppt/tags/tag104.xml><?xml version="1.0" encoding="utf-8"?>
<p:tagLst xmlns:p="http://schemas.openxmlformats.org/presentationml/2006/main">
  <p:tag name="AS_UNIQUEID" val="44"/>
</p:tagLst>
</file>

<file path=ppt/tags/tag105.xml><?xml version="1.0" encoding="utf-8"?>
<p:tagLst xmlns:p="http://schemas.openxmlformats.org/presentationml/2006/main">
  <p:tag name="AS_UNIQUEID" val="45"/>
</p:tagLst>
</file>

<file path=ppt/tags/tag106.xml><?xml version="1.0" encoding="utf-8"?>
<p:tagLst xmlns:p="http://schemas.openxmlformats.org/presentationml/2006/main">
  <p:tag name="AS_UNIQUEID" val="46"/>
</p:tagLst>
</file>

<file path=ppt/tags/tag107.xml><?xml version="1.0" encoding="utf-8"?>
<p:tagLst xmlns:p="http://schemas.openxmlformats.org/presentationml/2006/main">
  <p:tag name="AS_UNIQUEID" val="47"/>
</p:tagLst>
</file>

<file path=ppt/tags/tag108.xml><?xml version="1.0" encoding="utf-8"?>
<p:tagLst xmlns:p="http://schemas.openxmlformats.org/presentationml/2006/main">
  <p:tag name="AS_UNIQUEID" val="48"/>
</p:tagLst>
</file>

<file path=ppt/tags/tag109.xml><?xml version="1.0" encoding="utf-8"?>
<p:tagLst xmlns:p="http://schemas.openxmlformats.org/presentationml/2006/main">
  <p:tag name="AS_UNIQUEID" val="89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90"/>
</p:tagLst>
</file>

<file path=ppt/tags/tag111.xml><?xml version="1.0" encoding="utf-8"?>
<p:tagLst xmlns:p="http://schemas.openxmlformats.org/presentationml/2006/main">
  <p:tag name="AS_UNIQUEID" val="91"/>
</p:tagLst>
</file>

<file path=ppt/tags/tag112.xml><?xml version="1.0" encoding="utf-8"?>
<p:tagLst xmlns:p="http://schemas.openxmlformats.org/presentationml/2006/main">
  <p:tag name="AS_UNIQUEID" val="50"/>
</p:tagLst>
</file>

<file path=ppt/tags/tag113.xml><?xml version="1.0" encoding="utf-8"?>
<p:tagLst xmlns:p="http://schemas.openxmlformats.org/presentationml/2006/main">
  <p:tag name="AS_UNIQUEID" val="51"/>
</p:tagLst>
</file>

<file path=ppt/tags/tag114.xml><?xml version="1.0" encoding="utf-8"?>
<p:tagLst xmlns:p="http://schemas.openxmlformats.org/presentationml/2006/main">
  <p:tag name="AS_UNIQUEID" val="52"/>
</p:tagLst>
</file>

<file path=ppt/tags/tag115.xml><?xml version="1.0" encoding="utf-8"?>
<p:tagLst xmlns:p="http://schemas.openxmlformats.org/presentationml/2006/main">
  <p:tag name="AS_UNIQUEID" val="53"/>
</p:tagLst>
</file>

<file path=ppt/tags/tag116.xml><?xml version="1.0" encoding="utf-8"?>
<p:tagLst xmlns:p="http://schemas.openxmlformats.org/presentationml/2006/main">
  <p:tag name="AS_UNIQUEID" val="54"/>
</p:tagLst>
</file>

<file path=ppt/tags/tag117.xml><?xml version="1.0" encoding="utf-8"?>
<p:tagLst xmlns:p="http://schemas.openxmlformats.org/presentationml/2006/main">
  <p:tag name="AS_UNIQUEID" val="55"/>
</p:tagLst>
</file>

<file path=ppt/tags/tag118.xml><?xml version="1.0" encoding="utf-8"?>
<p:tagLst xmlns:p="http://schemas.openxmlformats.org/presentationml/2006/main">
  <p:tag name="AS_UNIQUEID" val="57"/>
</p:tagLst>
</file>

<file path=ppt/tags/tag119.xml><?xml version="1.0" encoding="utf-8"?>
<p:tagLst xmlns:p="http://schemas.openxmlformats.org/presentationml/2006/main">
  <p:tag name="AS_UNIQUEID" val="5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AS_UNIQUEID" val="59"/>
</p:tagLst>
</file>

<file path=ppt/tags/tag121.xml><?xml version="1.0" encoding="utf-8"?>
<p:tagLst xmlns:p="http://schemas.openxmlformats.org/presentationml/2006/main">
  <p:tag name="AS_UNIQUEID" val="60"/>
</p:tagLst>
</file>

<file path=ppt/tags/tag122.xml><?xml version="1.0" encoding="utf-8"?>
<p:tagLst xmlns:p="http://schemas.openxmlformats.org/presentationml/2006/main">
  <p:tag name="AS_UNIQUEID" val="62"/>
</p:tagLst>
</file>

<file path=ppt/tags/tag123.xml><?xml version="1.0" encoding="utf-8"?>
<p:tagLst xmlns:p="http://schemas.openxmlformats.org/presentationml/2006/main">
  <p:tag name="AS_UNIQUEID" val="63"/>
</p:tagLst>
</file>

<file path=ppt/tags/tag124.xml><?xml version="1.0" encoding="utf-8"?>
<p:tagLst xmlns:p="http://schemas.openxmlformats.org/presentationml/2006/main">
  <p:tag name="AS_UNIQUEID" val="64"/>
</p:tagLst>
</file>

<file path=ppt/tags/tag125.xml><?xml version="1.0" encoding="utf-8"?>
<p:tagLst xmlns:p="http://schemas.openxmlformats.org/presentationml/2006/main">
  <p:tag name="AS_UNIQUEID" val="65"/>
</p:tagLst>
</file>

<file path=ppt/tags/tag126.xml><?xml version="1.0" encoding="utf-8"?>
<p:tagLst xmlns:p="http://schemas.openxmlformats.org/presentationml/2006/main">
  <p:tag name="AS_UNIQUEID" val="66"/>
</p:tagLst>
</file>

<file path=ppt/tags/tag127.xml><?xml version="1.0" encoding="utf-8"?>
<p:tagLst xmlns:p="http://schemas.openxmlformats.org/presentationml/2006/main">
  <p:tag name="AS_UNIQUEID" val="67"/>
</p:tagLst>
</file>

<file path=ppt/tags/tag128.xml><?xml version="1.0" encoding="utf-8"?>
<p:tagLst xmlns:p="http://schemas.openxmlformats.org/presentationml/2006/main">
  <p:tag name="AS_UNIQUEID" val="82"/>
</p:tagLst>
</file>

<file path=ppt/tags/tag129.xml><?xml version="1.0" encoding="utf-8"?>
<p:tagLst xmlns:p="http://schemas.openxmlformats.org/presentationml/2006/main">
  <p:tag name="AS_UNIQUEID" val="83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84"/>
</p:tagLst>
</file>

<file path=ppt/tags/tag131.xml><?xml version="1.0" encoding="utf-8"?>
<p:tagLst xmlns:p="http://schemas.openxmlformats.org/presentationml/2006/main">
  <p:tag name="AS_UNIQUEID" val="85"/>
</p:tagLst>
</file>

<file path=ppt/tags/tag132.xml><?xml version="1.0" encoding="utf-8"?>
<p:tagLst xmlns:p="http://schemas.openxmlformats.org/presentationml/2006/main">
  <p:tag name="AS_UNIQUEID" val="86"/>
</p:tagLst>
</file>

<file path=ppt/tags/tag133.xml><?xml version="1.0" encoding="utf-8"?>
<p:tagLst xmlns:p="http://schemas.openxmlformats.org/presentationml/2006/main">
  <p:tag name="AS_UNIQUEID" val="87"/>
</p:tagLst>
</file>

<file path=ppt/tags/tag134.xml><?xml version="1.0" encoding="utf-8"?>
<p:tagLst xmlns:p="http://schemas.openxmlformats.org/presentationml/2006/main">
  <p:tag name="AS_UNIQUEID" val="69"/>
</p:tagLst>
</file>

<file path=ppt/tags/tag135.xml><?xml version="1.0" encoding="utf-8"?>
<p:tagLst xmlns:p="http://schemas.openxmlformats.org/presentationml/2006/main">
  <p:tag name="AS_UNIQUEID" val="70"/>
</p:tagLst>
</file>

<file path=ppt/tags/tag136.xml><?xml version="1.0" encoding="utf-8"?>
<p:tagLst xmlns:p="http://schemas.openxmlformats.org/presentationml/2006/main">
  <p:tag name="AS_UNIQUEID" val="71"/>
</p:tagLst>
</file>

<file path=ppt/tags/tag137.xml><?xml version="1.0" encoding="utf-8"?>
<p:tagLst xmlns:p="http://schemas.openxmlformats.org/presentationml/2006/main">
  <p:tag name="AS_UNIQUEID" val="72"/>
</p:tagLst>
</file>

<file path=ppt/tags/tag138.xml><?xml version="1.0" encoding="utf-8"?>
<p:tagLst xmlns:p="http://schemas.openxmlformats.org/presentationml/2006/main">
  <p:tag name="AS_UNIQUEID" val="73"/>
</p:tagLst>
</file>

<file path=ppt/tags/tag139.xml><?xml version="1.0" encoding="utf-8"?>
<p:tagLst xmlns:p="http://schemas.openxmlformats.org/presentationml/2006/main">
  <p:tag name="AS_UNIQUEID" val="7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75"/>
</p:tagLst>
</file>

<file path=ppt/tags/tag141.xml><?xml version="1.0" encoding="utf-8"?>
<p:tagLst xmlns:p="http://schemas.openxmlformats.org/presentationml/2006/main">
  <p:tag name="AS_UNIQUEID" val="76"/>
</p:tagLst>
</file>

<file path=ppt/tags/tag142.xml><?xml version="1.0" encoding="utf-8"?>
<p:tagLst xmlns:p="http://schemas.openxmlformats.org/presentationml/2006/main">
  <p:tag name="AS_UNIQUEID" val="77"/>
</p:tagLst>
</file>

<file path=ppt/tags/tag143.xml><?xml version="1.0" encoding="utf-8"?>
<p:tagLst xmlns:p="http://schemas.openxmlformats.org/presentationml/2006/main">
  <p:tag name="AS_UNIQUEID" val="78"/>
</p:tagLst>
</file>

<file path=ppt/tags/tag144.xml><?xml version="1.0" encoding="utf-8"?>
<p:tagLst xmlns:p="http://schemas.openxmlformats.org/presentationml/2006/main">
  <p:tag name="AS_UNIQUEID" val="79"/>
</p:tagLst>
</file>

<file path=ppt/tags/tag145.xml><?xml version="1.0" encoding="utf-8"?>
<p:tagLst xmlns:p="http://schemas.openxmlformats.org/presentationml/2006/main">
  <p:tag name="AS_UNIQUEID" val="80"/>
</p:tagLst>
</file>

<file path=ppt/tags/tag146.xml><?xml version="1.0" encoding="utf-8"?>
<p:tagLst xmlns:p="http://schemas.openxmlformats.org/presentationml/2006/main">
  <p:tag name="AS_UNIQUEID" val="95"/>
</p:tagLst>
</file>

<file path=ppt/tags/tag147.xml><?xml version="1.0" encoding="utf-8"?>
<p:tagLst xmlns:p="http://schemas.openxmlformats.org/presentationml/2006/main">
  <p:tag name="AS_UNIQUEID" val="96"/>
</p:tagLst>
</file>

<file path=ppt/tags/tag148.xml><?xml version="1.0" encoding="utf-8"?>
<p:tagLst xmlns:p="http://schemas.openxmlformats.org/presentationml/2006/main">
  <p:tag name="AS_UNIQUEID" val="97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AS_UNIQUEID" val="2"/>
</p:tagLst>
</file>

<file path=ppt/tags/tag64.xml><?xml version="1.0" encoding="utf-8"?>
<p:tagLst xmlns:p="http://schemas.openxmlformats.org/presentationml/2006/main">
  <p:tag name="AS_UNIQUEID" val="3"/>
</p:tagLst>
</file>

<file path=ppt/tags/tag65.xml><?xml version="1.0" encoding="utf-8"?>
<p:tagLst xmlns:p="http://schemas.openxmlformats.org/presentationml/2006/main">
  <p:tag name="AS_UNIQUEID" val="4"/>
</p:tagLst>
</file>

<file path=ppt/tags/tag66.xml><?xml version="1.0" encoding="utf-8"?>
<p:tagLst xmlns:p="http://schemas.openxmlformats.org/presentationml/2006/main">
  <p:tag name="AS_UNIQUEID" val="5"/>
</p:tagLst>
</file>

<file path=ppt/tags/tag67.xml><?xml version="1.0" encoding="utf-8"?>
<p:tagLst xmlns:p="http://schemas.openxmlformats.org/presentationml/2006/main">
  <p:tag name="AS_UNIQUEID" val="6"/>
</p:tagLst>
</file>

<file path=ppt/tags/tag68.xml><?xml version="1.0" encoding="utf-8"?>
<p:tagLst xmlns:p="http://schemas.openxmlformats.org/presentationml/2006/main">
  <p:tag name="AS_UNIQUEID" val="7"/>
</p:tagLst>
</file>

<file path=ppt/tags/tag69.xml><?xml version="1.0" encoding="utf-8"?>
<p:tagLst xmlns:p="http://schemas.openxmlformats.org/presentationml/2006/main">
  <p:tag name="AS_UNIQUEID" val="33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339"/>
</p:tagLst>
</file>

<file path=ppt/tags/tag71.xml><?xml version="1.0" encoding="utf-8"?>
<p:tagLst xmlns:p="http://schemas.openxmlformats.org/presentationml/2006/main">
  <p:tag name="AS_UNIQUEID" val="340"/>
</p:tagLst>
</file>

<file path=ppt/tags/tag72.xml><?xml version="1.0" encoding="utf-8"?>
<p:tagLst xmlns:p="http://schemas.openxmlformats.org/presentationml/2006/main">
  <p:tag name="AS_UNIQUEID" val="13"/>
</p:tagLst>
</file>

<file path=ppt/tags/tag73.xml><?xml version="1.0" encoding="utf-8"?>
<p:tagLst xmlns:p="http://schemas.openxmlformats.org/presentationml/2006/main">
  <p:tag name="AS_UNIQUEID" val="14"/>
</p:tagLst>
</file>

<file path=ppt/tags/tag74.xml><?xml version="1.0" encoding="utf-8"?>
<p:tagLst xmlns:p="http://schemas.openxmlformats.org/presentationml/2006/main">
  <p:tag name="AS_UNIQUEID" val="15"/>
</p:tagLst>
</file>

<file path=ppt/tags/tag75.xml><?xml version="1.0" encoding="utf-8"?>
<p:tagLst xmlns:p="http://schemas.openxmlformats.org/presentationml/2006/main">
  <p:tag name="AS_UNIQUEID" val="16"/>
</p:tagLst>
</file>

<file path=ppt/tags/tag76.xml><?xml version="1.0" encoding="utf-8"?>
<p:tagLst xmlns:p="http://schemas.openxmlformats.org/presentationml/2006/main">
  <p:tag name="AS_UNIQUEID" val="17"/>
</p:tagLst>
</file>

<file path=ppt/tags/tag77.xml><?xml version="1.0" encoding="utf-8"?>
<p:tagLst xmlns:p="http://schemas.openxmlformats.org/presentationml/2006/main">
  <p:tag name="AS_UNIQUEID" val="18"/>
</p:tagLst>
</file>

<file path=ppt/tags/tag78.xml><?xml version="1.0" encoding="utf-8"?>
<p:tagLst xmlns:p="http://schemas.openxmlformats.org/presentationml/2006/main">
  <p:tag name="AS_UNIQUEID" val="9"/>
</p:tagLst>
</file>

<file path=ppt/tags/tag79.xml><?xml version="1.0" encoding="utf-8"?>
<p:tagLst xmlns:p="http://schemas.openxmlformats.org/presentationml/2006/main">
  <p:tag name="AS_UNIQUEID" val="10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11"/>
</p:tagLst>
</file>

<file path=ppt/tags/tag81.xml><?xml version="1.0" encoding="utf-8"?>
<p:tagLst xmlns:p="http://schemas.openxmlformats.org/presentationml/2006/main">
  <p:tag name="AS_UNIQUEID" val="20"/>
</p:tagLst>
</file>

<file path=ppt/tags/tag82.xml><?xml version="1.0" encoding="utf-8"?>
<p:tagLst xmlns:p="http://schemas.openxmlformats.org/presentationml/2006/main">
  <p:tag name="AS_UNIQUEID" val="21"/>
</p:tagLst>
</file>

<file path=ppt/tags/tag83.xml><?xml version="1.0" encoding="utf-8"?>
<p:tagLst xmlns:p="http://schemas.openxmlformats.org/presentationml/2006/main">
  <p:tag name="AS_UNIQUEID" val="22"/>
</p:tagLst>
</file>

<file path=ppt/tags/tag84.xml><?xml version="1.0" encoding="utf-8"?>
<p:tagLst xmlns:p="http://schemas.openxmlformats.org/presentationml/2006/main">
  <p:tag name="AS_UNIQUEID" val="341"/>
</p:tagLst>
</file>

<file path=ppt/tags/tag85.xml><?xml version="1.0" encoding="utf-8"?>
<p:tagLst xmlns:p="http://schemas.openxmlformats.org/presentationml/2006/main">
  <p:tag name="AS_UNIQUEID" val="24"/>
</p:tagLst>
</file>

<file path=ppt/tags/tag86.xml><?xml version="1.0" encoding="utf-8"?>
<p:tagLst xmlns:p="http://schemas.openxmlformats.org/presentationml/2006/main">
  <p:tag name="AS_UNIQUEID" val="25"/>
</p:tagLst>
</file>

<file path=ppt/tags/tag87.xml><?xml version="1.0" encoding="utf-8"?>
<p:tagLst xmlns:p="http://schemas.openxmlformats.org/presentationml/2006/main">
  <p:tag name="AS_UNIQUEID" val="26"/>
</p:tagLst>
</file>

<file path=ppt/tags/tag88.xml><?xml version="1.0" encoding="utf-8"?>
<p:tagLst xmlns:p="http://schemas.openxmlformats.org/presentationml/2006/main">
  <p:tag name="AS_UNIQUEID" val="27"/>
</p:tagLst>
</file>

<file path=ppt/tags/tag89.xml><?xml version="1.0" encoding="utf-8"?>
<p:tagLst xmlns:p="http://schemas.openxmlformats.org/presentationml/2006/main">
  <p:tag name="AS_UNIQUEID" val="2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29"/>
</p:tagLst>
</file>

<file path=ppt/tags/tag91.xml><?xml version="1.0" encoding="utf-8"?>
<p:tagLst xmlns:p="http://schemas.openxmlformats.org/presentationml/2006/main">
  <p:tag name="AS_UNIQUEID" val="30"/>
</p:tagLst>
</file>

<file path=ppt/tags/tag92.xml><?xml version="1.0" encoding="utf-8"?>
<p:tagLst xmlns:p="http://schemas.openxmlformats.org/presentationml/2006/main">
  <p:tag name="AS_UNIQUEID" val="31"/>
</p:tagLst>
</file>

<file path=ppt/tags/tag93.xml><?xml version="1.0" encoding="utf-8"?>
<p:tagLst xmlns:p="http://schemas.openxmlformats.org/presentationml/2006/main">
  <p:tag name="AS_UNIQUEID" val="32"/>
</p:tagLst>
</file>

<file path=ppt/tags/tag94.xml><?xml version="1.0" encoding="utf-8"?>
<p:tagLst xmlns:p="http://schemas.openxmlformats.org/presentationml/2006/main">
  <p:tag name="AS_UNIQUEID" val="33"/>
</p:tagLst>
</file>

<file path=ppt/tags/tag95.xml><?xml version="1.0" encoding="utf-8"?>
<p:tagLst xmlns:p="http://schemas.openxmlformats.org/presentationml/2006/main">
  <p:tag name="AS_UNIQUEID" val="34"/>
</p:tagLst>
</file>

<file path=ppt/tags/tag96.xml><?xml version="1.0" encoding="utf-8"?>
<p:tagLst xmlns:p="http://schemas.openxmlformats.org/presentationml/2006/main">
  <p:tag name="AS_UNIQUEID" val="35"/>
</p:tagLst>
</file>

<file path=ppt/tags/tag97.xml><?xml version="1.0" encoding="utf-8"?>
<p:tagLst xmlns:p="http://schemas.openxmlformats.org/presentationml/2006/main">
  <p:tag name="AS_UNIQUEID" val="36"/>
</p:tagLst>
</file>

<file path=ppt/tags/tag98.xml><?xml version="1.0" encoding="utf-8"?>
<p:tagLst xmlns:p="http://schemas.openxmlformats.org/presentationml/2006/main">
  <p:tag name="AS_UNIQUEID" val="37"/>
</p:tagLst>
</file>

<file path=ppt/tags/tag99.xml><?xml version="1.0" encoding="utf-8"?>
<p:tagLst xmlns:p="http://schemas.openxmlformats.org/presentationml/2006/main">
  <p:tag name="AS_UNIQUEID" val="38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1978</Words>
  <Application>WPS 演示</Application>
  <PresentationFormat>宽屏</PresentationFormat>
  <Paragraphs>162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等线</vt:lpstr>
      <vt:lpstr>Arial</vt:lpstr>
      <vt:lpstr>Calibri</vt:lpstr>
      <vt:lpstr>黑体</vt:lpstr>
      <vt:lpstr>楷体</vt:lpstr>
      <vt:lpstr>思源黑体 CN Heavy</vt:lpstr>
      <vt:lpstr>Times New Roman</vt:lpstr>
      <vt:lpstr>思源宋体 CN Heavy</vt:lpstr>
      <vt:lpstr>Vermin Vibes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与哥</cp:lastModifiedBy>
  <cp:revision>155</cp:revision>
  <dcterms:created xsi:type="dcterms:W3CDTF">2019-06-19T02:08:00Z</dcterms:created>
  <dcterms:modified xsi:type="dcterms:W3CDTF">2025-03-17T23:40:31Z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2EAD892E1B6E48E69DFF4A6030BE68DA_11</vt:lpwstr>
  </property>
</Properties>
</file>