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  <p:sldMasterId id="2147483681" r:id="rId4"/>
  </p:sldMasterIdLst>
  <p:notesMasterIdLst>
    <p:notesMasterId r:id="rId9"/>
  </p:notesMasterIdLst>
  <p:sldIdLst>
    <p:sldId id="256" r:id="rId5"/>
    <p:sldId id="258" r:id="rId6"/>
    <p:sldId id="260" r:id="rId7"/>
    <p:sldId id="489" r:id="rId8"/>
    <p:sldId id="293" r:id="rId10"/>
    <p:sldId id="490" r:id="rId11"/>
    <p:sldId id="491" r:id="rId12"/>
    <p:sldId id="492" r:id="rId13"/>
    <p:sldId id="503" r:id="rId14"/>
    <p:sldId id="287" r:id="rId15"/>
    <p:sldId id="531" r:id="rId16"/>
    <p:sldId id="532" r:id="rId17"/>
    <p:sldId id="305" r:id="rId18"/>
    <p:sldId id="306" r:id="rId19"/>
    <p:sldId id="307" r:id="rId20"/>
    <p:sldId id="533" r:id="rId21"/>
    <p:sldId id="534" r:id="rId22"/>
    <p:sldId id="535" r:id="rId23"/>
    <p:sldId id="308" r:id="rId24"/>
    <p:sldId id="309" r:id="rId25"/>
    <p:sldId id="526" r:id="rId26"/>
    <p:sldId id="530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用户" initials="W用" lastIdx="0" clrIdx="0"/>
  <p:cmAuthor id="2" name="slfl" initials="s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6" autoAdjust="0"/>
    <p:restoredTop sz="75923" autoAdjust="0"/>
  </p:normalViewPr>
  <p:slideViewPr>
    <p:cSldViewPr snapToGrid="0">
      <p:cViewPr varScale="1">
        <p:scale>
          <a:sx n="50" d="100"/>
          <a:sy n="50" d="100"/>
        </p:scale>
        <p:origin x="2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gs" Target="tags/tag181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7209D-2693-48B7-B9FA-5456EB8921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3F2E-51F6-432F-BCE8-DB91511C5B6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3F2E-51F6-432F-BCE8-DB91511C5B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3F2E-51F6-432F-BCE8-DB91511C5B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miter/>
          </a:ln>
        </p:spPr>
      </p:sp>
      <p:sp>
        <p:nvSpPr>
          <p:cNvPr id="3277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277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 defTabSz="1217930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7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="0" baseline="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588000"/>
            <a:ext cx="12192000" cy="1270000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867275"/>
            <a:ext cx="12192000" cy="1990725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148138"/>
            <a:ext cx="12192000" cy="2709863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427413"/>
            <a:ext cx="12192000" cy="3430588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708275"/>
            <a:ext cx="12192000" cy="4149725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fontAlgn="auto"/>
            <a:fld id="{46743909-8B75-4E1B-BA1A-D24712DEFFB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64.xml"/><Relationship Id="rId24" Type="http://schemas.openxmlformats.org/officeDocument/2006/relationships/tags" Target="../tags/tag63.xml"/><Relationship Id="rId23" Type="http://schemas.openxmlformats.org/officeDocument/2006/relationships/tags" Target="../tags/tag62.xml"/><Relationship Id="rId22" Type="http://schemas.openxmlformats.org/officeDocument/2006/relationships/tags" Target="../tags/tag61.xml"/><Relationship Id="rId21" Type="http://schemas.openxmlformats.org/officeDocument/2006/relationships/tags" Target="../tags/tag60.xml"/><Relationship Id="rId20" Type="http://schemas.openxmlformats.org/officeDocument/2006/relationships/tags" Target="../tags/tag59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17" Type="http://schemas.openxmlformats.org/officeDocument/2006/relationships/tags" Target="../tags/tag127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7B22C-F09E-4064-9C81-A77C3D5C8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1D86A-DA4E-48AD-8906-706072CC03F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</p:sldLayoutIdLst>
  <p:hf sldNum="0"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tags" Target="../tags/tag156.xml"/><Relationship Id="rId5" Type="http://schemas.openxmlformats.org/officeDocument/2006/relationships/image" Target="../media/image22.jpeg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3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slide" Target="slide14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slide" Target="slide15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tags" Target="../tags/tag165.xml"/><Relationship Id="rId5" Type="http://schemas.openxmlformats.org/officeDocument/2006/relationships/slide" Target="slide14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slide" Target="slide15.xml"/><Relationship Id="rId3" Type="http://schemas.openxmlformats.org/officeDocument/2006/relationships/image" Target="../media/image40.jpeg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42.jpeg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5" Type="http://schemas.openxmlformats.org/officeDocument/2006/relationships/slide" Target="slide20.xml"/><Relationship Id="rId4" Type="http://schemas.openxmlformats.org/officeDocument/2006/relationships/image" Target="../media/image44.png"/><Relationship Id="rId3" Type="http://schemas.openxmlformats.org/officeDocument/2006/relationships/image" Target="../media/image43.jpeg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image" Target="../media/image3.png"/><Relationship Id="rId1" Type="http://schemas.openxmlformats.org/officeDocument/2006/relationships/tags" Target="../tags/tag128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46.png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7" Type="http://schemas.openxmlformats.org/officeDocument/2006/relationships/tags" Target="../tags/tag137.xml"/><Relationship Id="rId6" Type="http://schemas.openxmlformats.org/officeDocument/2006/relationships/image" Target="../media/image4.png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141.xml"/><Relationship Id="rId7" Type="http://schemas.openxmlformats.org/officeDocument/2006/relationships/image" Target="../media/image8.jpeg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tags" Target="../tags/tag144.xml"/><Relationship Id="rId3" Type="http://schemas.openxmlformats.org/officeDocument/2006/relationships/image" Target="../media/image10.jpeg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3"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317501" y="2690793"/>
            <a:ext cx="5168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zh-CN" altLang="en-US" sz="8000" b="1" dirty="0">
                <a:solidFill>
                  <a:srgbClr val="FFFFFA"/>
                </a:solidFill>
                <a:latin typeface="微软雅黑" panose="020B0503020204020204" charset="-122"/>
                <a:ea typeface="微软雅黑" panose="020B0503020204020204" charset="-122"/>
              </a:rPr>
              <a:t>防灾减灾</a:t>
            </a:r>
            <a:endParaRPr lang="en-US" altLang="zh-CN" sz="8000" b="1" dirty="0">
              <a:solidFill>
                <a:srgbClr val="FFFFF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îşḻíḓé"/>
          <p:cNvSpPr txBox="1"/>
          <p:nvPr/>
        </p:nvSpPr>
        <p:spPr>
          <a:xfrm>
            <a:off x="1300844" y="2158519"/>
            <a:ext cx="2626721" cy="358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2800" b="1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2800" b="1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800" b="1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章 第</a:t>
            </a:r>
            <a:r>
              <a:rPr lang="en-US" altLang="zh-CN" sz="2800" b="1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800" b="1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节</a:t>
            </a:r>
            <a:endParaRPr lang="en-US" altLang="zh-CN" sz="2800" b="1" dirty="0">
              <a:solidFill>
                <a:schemeClr val="bg1">
                  <a:alpha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ṣḷîḍe"/>
          <p:cNvSpPr/>
          <p:nvPr>
            <p:custDataLst>
              <p:tags r:id="rId1"/>
            </p:custDataLst>
          </p:nvPr>
        </p:nvSpPr>
        <p:spPr>
          <a:xfrm>
            <a:off x="2002817" y="1543497"/>
            <a:ext cx="8693150" cy="3390899"/>
          </a:xfrm>
          <a:prstGeom prst="rect">
            <a:avLst/>
          </a:prstGeom>
          <a:solidFill>
            <a:schemeClr val="bg1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9" name="iŝļiďe"/>
          <p:cNvSpPr txBox="1"/>
          <p:nvPr>
            <p:custDataLst>
              <p:tags r:id="rId2"/>
            </p:custDataLst>
          </p:nvPr>
        </p:nvSpPr>
        <p:spPr>
          <a:xfrm>
            <a:off x="2693156" y="2378624"/>
            <a:ext cx="4904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自救与互救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3"/>
            </p:custDataLst>
          </p:nvPr>
        </p:nvCxnSpPr>
        <p:spPr>
          <a:xfrm flipH="1" flipV="1">
            <a:off x="2002817" y="2030182"/>
            <a:ext cx="0" cy="1782906"/>
          </a:xfrm>
          <a:prstGeom prst="line">
            <a:avLst/>
          </a:prstGeom>
          <a:ln w="25400" cap="flat">
            <a:solidFill>
              <a:schemeClr val="tx1">
                <a:lumMod val="65000"/>
                <a:lumOff val="3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iṥļiďè"/>
          <p:cNvSpPr/>
          <p:nvPr>
            <p:custDataLst>
              <p:tags r:id="rId4"/>
            </p:custDataLst>
          </p:nvPr>
        </p:nvSpPr>
        <p:spPr>
          <a:xfrm>
            <a:off x="1344903" y="908874"/>
            <a:ext cx="1043332" cy="1043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02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33" y="1556918"/>
            <a:ext cx="5337274" cy="33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82245" y="5342890"/>
            <a:ext cx="11749405" cy="73723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自救与互救包括三个方面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灾前准备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|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灾中救助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|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 灾后自我保护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1690230" y="3706382"/>
            <a:ext cx="4904003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对于个人和家庭而言，防灾减灾的主要任务是自救和互救</a:t>
            </a:r>
            <a:endParaRPr lang="en-US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60363" y="0"/>
            <a:ext cx="336550" cy="9080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fontAlgn="auto">
              <a:defRPr/>
            </a:pPr>
            <a:endParaRPr lang="zh-CN" altLang="en-US" sz="1900" strike="noStrike" noProof="1" dirty="0">
              <a:solidFill>
                <a:prstClr val="white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60363" y="908050"/>
            <a:ext cx="38798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TextBox 8"/>
          <p:cNvSpPr txBox="1"/>
          <p:nvPr/>
        </p:nvSpPr>
        <p:spPr>
          <a:xfrm>
            <a:off x="971550" y="192088"/>
            <a:ext cx="11164888" cy="70802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 anchor="t" anchorCtr="0">
            <a:spAutoFit/>
          </a:bodyPr>
          <a:p>
            <a:r>
              <a:rPr lang="zh-CN" altLang="en-US" sz="4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灾前预防</a:t>
            </a:r>
            <a:endParaRPr lang="zh-CN" altLang="en-US" sz="40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724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2675" y="2941638"/>
            <a:ext cx="4344988" cy="357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238" y="2909888"/>
            <a:ext cx="2868612" cy="372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663" y="2909888"/>
            <a:ext cx="2868612" cy="3690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矩形 7"/>
          <p:cNvSpPr/>
          <p:nvPr/>
        </p:nvSpPr>
        <p:spPr>
          <a:xfrm>
            <a:off x="696913" y="1270000"/>
            <a:ext cx="11163300" cy="10747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ts val="4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      洪涝、台风等常见自然灾害是可以较准确预报的。所以，应及时关注天气预报及预警信息，做好灾前预防工作。</a:t>
            </a:r>
            <a:endParaRPr lang="zh-CN" altLang="en-US" sz="2800" dirty="0">
              <a:solidFill>
                <a:srgbClr val="00206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60363" y="0"/>
            <a:ext cx="336550" cy="9080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fontAlgn="auto">
              <a:defRPr/>
            </a:pPr>
            <a:endParaRPr lang="zh-CN" altLang="en-US" sz="1900" strike="noStrike" noProof="1" dirty="0">
              <a:solidFill>
                <a:prstClr val="white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60363" y="908050"/>
            <a:ext cx="38798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TextBox 8"/>
          <p:cNvSpPr txBox="1"/>
          <p:nvPr/>
        </p:nvSpPr>
        <p:spPr>
          <a:xfrm>
            <a:off x="971550" y="192088"/>
            <a:ext cx="11164888" cy="70802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 anchor="t" anchorCtr="0">
            <a:spAutoFit/>
          </a:bodyPr>
          <a:p>
            <a:r>
              <a:rPr lang="zh-CN" altLang="en-US" sz="4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灾前预防</a:t>
            </a:r>
            <a:endParaRPr lang="zh-CN" altLang="en-US" sz="40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748" name="矩形 1"/>
          <p:cNvSpPr/>
          <p:nvPr/>
        </p:nvSpPr>
        <p:spPr>
          <a:xfrm>
            <a:off x="971550" y="1130300"/>
            <a:ext cx="10817225" cy="10747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ts val="4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      地震等地质灾害往往是突发的，较难精确预测，但可以提前准备一些应急救援包，牢记逃生路线及应急避难所等，减少损失。</a:t>
            </a:r>
            <a:endParaRPr lang="zh-CN" altLang="en-US" sz="2800" dirty="0">
              <a:solidFill>
                <a:srgbClr val="00206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3174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425" y="2716213"/>
            <a:ext cx="5646738" cy="3360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963" y="2716213"/>
            <a:ext cx="4519612" cy="3395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6" name="文本框 6"/>
          <p:cNvSpPr txBox="1"/>
          <p:nvPr>
            <p:custDataLst>
              <p:tags r:id="rId2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dirty="0">
                <a:solidFill>
                  <a:schemeClr val="lt1"/>
                </a:solidFill>
                <a:sym typeface="+mn-lt"/>
              </a:rPr>
              <a:t>案例</a:t>
            </a:r>
            <a:r>
              <a:rPr lang="en-US" altLang="zh-CN" sz="3600" dirty="0">
                <a:solidFill>
                  <a:schemeClr val="lt1"/>
                </a:solidFill>
                <a:sym typeface="+mn-lt"/>
              </a:rPr>
              <a:t>—</a:t>
            </a:r>
            <a:r>
              <a:rPr lang="zh-CN" altLang="en-US" sz="3600" dirty="0">
                <a:solidFill>
                  <a:schemeClr val="lt1"/>
                </a:solidFill>
                <a:sym typeface="+mn-lt"/>
              </a:rPr>
              <a:t>洪水的灾前准备</a:t>
            </a:r>
            <a:endParaRPr lang="zh-CN" altLang="en-US" sz="36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22022" y="1268730"/>
            <a:ext cx="5383530" cy="439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预先判定自身所处地点是否处在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洪水警戒水位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以下，并选定通向高地的最佳路线；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留意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洪水预报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，接到洪水警报后尽快撤离；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关闭燃气和电路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准备应急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的食物、饮用水、手电以及便于发出求救信号的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物品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等。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Picture 2" descr="http://big5.gov.cn/gate/big5/www.gov.cn/xinwen/site1/20150704/a41f726944651701d6a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270" y="1268730"/>
            <a:ext cx="3811270" cy="2530475"/>
          </a:xfrm>
          <a:prstGeom prst="rect">
            <a:avLst/>
          </a:prstGeom>
          <a:noFill/>
        </p:spPr>
      </p:pic>
      <p:pic>
        <p:nvPicPr>
          <p:cNvPr id="19" name="Picture 4" descr="http://pic.51yuansu.com/pic3/cover/01/90/69/5982617bb6222_61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5814" y="3717158"/>
            <a:ext cx="2661250" cy="2661250"/>
          </a:xfrm>
          <a:prstGeom prst="rect">
            <a:avLst/>
          </a:prstGeom>
          <a:noFill/>
        </p:spPr>
      </p:pic>
      <p:pic>
        <p:nvPicPr>
          <p:cNvPr id="3" name="幻灯片缩放定位 2">
            <a:hlinkClick r:id="rId5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125" y="5587804"/>
            <a:ext cx="1905769" cy="1071995"/>
          </a:xfrm>
          <a:prstGeom prst="rect">
            <a:avLst/>
          </a:prstGeom>
          <a:ln w="3175">
            <a:solidFill>
              <a:prstClr val="lightGray"/>
            </a:solidFill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6" name="文本框 6"/>
          <p:cNvSpPr txBox="1"/>
          <p:nvPr>
            <p:custDataLst>
              <p:tags r:id="rId2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dirty="0">
                <a:solidFill>
                  <a:schemeClr val="lt1"/>
                </a:solidFill>
                <a:sym typeface="+mn-lt"/>
              </a:rPr>
              <a:t>案例</a:t>
            </a:r>
            <a:r>
              <a:rPr lang="en-US" altLang="zh-CN" sz="3600" dirty="0">
                <a:solidFill>
                  <a:schemeClr val="lt1"/>
                </a:solidFill>
                <a:sym typeface="+mn-lt"/>
              </a:rPr>
              <a:t>—</a:t>
            </a:r>
            <a:r>
              <a:rPr lang="zh-CN" altLang="en-US" sz="3600" dirty="0">
                <a:solidFill>
                  <a:schemeClr val="lt1"/>
                </a:solidFill>
                <a:sym typeface="+mn-lt"/>
              </a:rPr>
              <a:t>洪水的灾中救助</a:t>
            </a:r>
            <a:endParaRPr lang="zh-CN" altLang="en-US" sz="3600" dirty="0">
              <a:solidFill>
                <a:schemeClr val="lt1"/>
              </a:solidFill>
              <a:sym typeface="+mn-lt"/>
            </a:endParaRPr>
          </a:p>
        </p:txBody>
      </p:sp>
      <p:pic>
        <p:nvPicPr>
          <p:cNvPr id="6" name="Picture 2" descr="http://pic.51yuansu.com/pic3/cover/02/23/91/59b05bd6acd67_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321" y="1123188"/>
            <a:ext cx="3396810" cy="2400041"/>
          </a:xfrm>
          <a:prstGeom prst="rect">
            <a:avLst/>
          </a:prstGeom>
          <a:noFill/>
        </p:spPr>
      </p:pic>
      <p:pic>
        <p:nvPicPr>
          <p:cNvPr id="7" name="Picture 4" descr="http://p4.so.qhmsg.com/sdr/400__/t0118fd1eb799baa4e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9600" y="3677707"/>
            <a:ext cx="3800475" cy="2533651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5241925" y="1517015"/>
            <a:ext cx="6294120" cy="439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一旦被洪水包围，要设法向当地政府防汛部门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报告自己的方位和险情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在户外突遇洪水袭来，立刻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向高处躲避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（包括上树）；在室内要转移到上层房间，直至爬上屋顶，等待救援；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如洪水持续上涨，暂避之地已难以自保，则要充分利用门板、桌椅、大块泡沫塑料等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能漂浮的材料逃生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幻灯片缩放定位 2">
            <a:hlinkClick r:id="rId5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6090" y="5555574"/>
            <a:ext cx="2179955" cy="1226225"/>
          </a:xfrm>
          <a:prstGeom prst="rect">
            <a:avLst/>
          </a:prstGeom>
          <a:ln w="3175">
            <a:solidFill>
              <a:prstClr val="lightGray"/>
            </a:solidFill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6" name="文本框 6"/>
          <p:cNvSpPr txBox="1"/>
          <p:nvPr>
            <p:custDataLst>
              <p:tags r:id="rId2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dirty="0">
                <a:solidFill>
                  <a:schemeClr val="lt1"/>
                </a:solidFill>
                <a:sym typeface="+mn-lt"/>
              </a:rPr>
              <a:t>案例</a:t>
            </a:r>
            <a:r>
              <a:rPr lang="en-US" altLang="zh-CN" sz="3600" dirty="0">
                <a:solidFill>
                  <a:schemeClr val="lt1"/>
                </a:solidFill>
                <a:sym typeface="+mn-lt"/>
              </a:rPr>
              <a:t>—</a:t>
            </a:r>
            <a:r>
              <a:rPr lang="zh-CN" altLang="en-US" sz="3600" dirty="0">
                <a:solidFill>
                  <a:schemeClr val="lt1"/>
                </a:solidFill>
                <a:sym typeface="+mn-lt"/>
              </a:rPr>
              <a:t>洪水的灾后自我防护</a:t>
            </a:r>
            <a:endParaRPr lang="zh-CN" altLang="en-US" sz="3600" dirty="0">
              <a:solidFill>
                <a:schemeClr val="lt1"/>
              </a:solidFill>
              <a:sym typeface="+mn-lt"/>
            </a:endParaRPr>
          </a:p>
        </p:txBody>
      </p:sp>
      <p:pic>
        <p:nvPicPr>
          <p:cNvPr id="6" name="Picture 2" descr="https://ss0.baidu.com/6ONWsjip0QIZ8tyhnq/it/u=417966138,2394474435&amp;fm=173&amp;app=25&amp;f=JPEG?w=640&amp;h=426&amp;s=A72048A442013AEE252055940300C090"/>
          <p:cNvPicPr>
            <a:picLocks noChangeAspect="1" noChangeArrowheads="1"/>
          </p:cNvPicPr>
          <p:nvPr/>
        </p:nvPicPr>
        <p:blipFill>
          <a:blip r:embed="rId3" cstate="print"/>
          <a:srcRect l="22352"/>
          <a:stretch>
            <a:fillRect/>
          </a:stretch>
        </p:blipFill>
        <p:spPr bwMode="auto">
          <a:xfrm>
            <a:off x="1343660" y="1140460"/>
            <a:ext cx="4368165" cy="374396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343025" y="4805680"/>
            <a:ext cx="452056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2018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26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日，山东省潍坊寿光市在洪灾后，村民排队接直饮水。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1695" y="5560695"/>
            <a:ext cx="1045654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做好各项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卫生防疫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工作；不食用腐败的食物，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饮用水必须煮沸后饮用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1" name="Picture 4" descr="https://img.rednet.cn/2019/07-13/09b88afe-5271-475d-99dc-3dbe8d413087.jpg"/>
          <p:cNvPicPr>
            <a:picLocks noChangeAspect="1" noChangeArrowheads="1"/>
          </p:cNvPicPr>
          <p:nvPr/>
        </p:nvPicPr>
        <p:blipFill>
          <a:blip r:embed="rId4" cstate="print"/>
          <a:srcRect l="22458" r="6901" b="18410"/>
          <a:stretch>
            <a:fillRect/>
          </a:stretch>
        </p:blipFill>
        <p:spPr bwMode="auto">
          <a:xfrm>
            <a:off x="5969635" y="1140460"/>
            <a:ext cx="4721860" cy="3692525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5970270" y="4805680"/>
            <a:ext cx="472186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2019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日，志愿者向湖南衡东县受灾家庭送水。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6" name="文本框 6"/>
          <p:cNvSpPr txBox="1"/>
          <p:nvPr>
            <p:custDataLst>
              <p:tags r:id="rId2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dirty="0">
                <a:solidFill>
                  <a:schemeClr val="lt1"/>
                </a:solidFill>
                <a:sym typeface="+mn-lt"/>
              </a:rPr>
              <a:t>案例</a:t>
            </a:r>
            <a:r>
              <a:rPr lang="en-US" altLang="zh-CN" sz="3600" dirty="0">
                <a:solidFill>
                  <a:schemeClr val="lt1"/>
                </a:solidFill>
                <a:sym typeface="+mn-lt"/>
              </a:rPr>
              <a:t>—</a:t>
            </a:r>
            <a:r>
              <a:rPr lang="zh-CN" altLang="en-US" sz="3600" dirty="0">
                <a:solidFill>
                  <a:schemeClr val="lt1"/>
                </a:solidFill>
                <a:sym typeface="+mn-lt"/>
              </a:rPr>
              <a:t>地震的灾前准备</a:t>
            </a:r>
            <a:endParaRPr lang="en-US" altLang="zh-CN" sz="3600" dirty="0">
              <a:solidFill>
                <a:schemeClr val="lt1"/>
              </a:solidFill>
              <a:sym typeface="+mn-lt"/>
            </a:endParaRPr>
          </a:p>
        </p:txBody>
      </p:sp>
      <p:pic>
        <p:nvPicPr>
          <p:cNvPr id="17" name="Picture 2" descr="http://img11.360buyimg.com/n1/jfs/t178/261/1367007142/167790/bd20e5d3/53abd3f4N9237fa6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6516" y="713688"/>
            <a:ext cx="3333750" cy="3333750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2804090" y="3504570"/>
            <a:ext cx="120523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防灾救急包</a:t>
            </a:r>
            <a:endParaRPr lang="zh-CN" altLang="en-US" sz="16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Picture 4" descr="http://upload.northnews.cn/2015/0518/1431931741364.jpg"/>
          <p:cNvPicPr>
            <a:picLocks noChangeAspect="1" noChangeArrowheads="1"/>
          </p:cNvPicPr>
          <p:nvPr/>
        </p:nvPicPr>
        <p:blipFill>
          <a:blip r:embed="rId4" cstate="print"/>
          <a:srcRect t="8206" b="7934"/>
          <a:stretch>
            <a:fillRect/>
          </a:stretch>
        </p:blipFill>
        <p:spPr bwMode="auto">
          <a:xfrm>
            <a:off x="1647388" y="3992787"/>
            <a:ext cx="3532006" cy="2221447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1770153" y="6220274"/>
            <a:ext cx="324993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牢记撤退路线及应急避难场所位置</a:t>
            </a:r>
            <a:endParaRPr lang="zh-CN" altLang="en-US" sz="16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幻灯片缩放定位 2">
            <a:hlinkClick r:id="rId5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80639" y="4363355"/>
            <a:ext cx="3048000" cy="1714500"/>
          </a:xfrm>
          <a:prstGeom prst="rect">
            <a:avLst/>
          </a:prstGeom>
          <a:ln w="3175">
            <a:solidFill>
              <a:prstClr val="lightGray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rcRect r="1482" b="10300"/>
          <a:stretch>
            <a:fillRect/>
          </a:stretch>
        </p:blipFill>
        <p:spPr>
          <a:xfrm>
            <a:off x="6702091" y="1172290"/>
            <a:ext cx="4036371" cy="23322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885157" y="3504570"/>
            <a:ext cx="183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参加地震演习活动</a:t>
            </a:r>
            <a:endParaRPr lang="zh-CN" altLang="en-US" sz="16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6" name="文本框 6"/>
          <p:cNvSpPr txBox="1"/>
          <p:nvPr>
            <p:custDataLst>
              <p:tags r:id="rId2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dirty="0">
                <a:solidFill>
                  <a:schemeClr val="lt1"/>
                </a:solidFill>
                <a:sym typeface="+mn-lt"/>
              </a:rPr>
              <a:t>案例</a:t>
            </a:r>
            <a:r>
              <a:rPr lang="en-US" altLang="zh-CN" sz="3600" dirty="0">
                <a:solidFill>
                  <a:schemeClr val="lt1"/>
                </a:solidFill>
                <a:sym typeface="+mn-lt"/>
              </a:rPr>
              <a:t>—</a:t>
            </a:r>
            <a:r>
              <a:rPr lang="zh-CN" altLang="en-US" sz="3600" dirty="0">
                <a:solidFill>
                  <a:schemeClr val="lt1"/>
                </a:solidFill>
                <a:sym typeface="+mn-lt"/>
              </a:rPr>
              <a:t>地震的灾中救助</a:t>
            </a:r>
            <a:endParaRPr lang="zh-CN" altLang="en-US" sz="3600" dirty="0">
              <a:solidFill>
                <a:schemeClr val="lt1"/>
              </a:solidFill>
              <a:sym typeface="+mn-lt"/>
            </a:endParaRPr>
          </a:p>
        </p:txBody>
      </p:sp>
      <p:pic>
        <p:nvPicPr>
          <p:cNvPr id="6" name="Picture 2" descr="http://img1.gtimg.com/news/pics/hv1/49/88/1672/108744289.jpg"/>
          <p:cNvPicPr>
            <a:picLocks noChangeAspect="1" noChangeArrowheads="1"/>
          </p:cNvPicPr>
          <p:nvPr/>
        </p:nvPicPr>
        <p:blipFill>
          <a:blip r:embed="rId3" cstate="print"/>
          <a:srcRect l="19499" r="10793"/>
          <a:stretch>
            <a:fillRect/>
          </a:stretch>
        </p:blipFill>
        <p:spPr bwMode="auto">
          <a:xfrm>
            <a:off x="911225" y="1341120"/>
            <a:ext cx="4723765" cy="4506595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312181" y="1623413"/>
            <a:ext cx="4933352" cy="30460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如果你在强震中被埋，以下哪两项是最不应该采取的行动？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A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、用砖木加固四周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B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、尽量寻找四周的水、食物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C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、不断地大声呼救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D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、尽可能地用明火照亮四周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E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、有异味时及时堵住口鼻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82622" y="4797242"/>
            <a:ext cx="7981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 D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幻灯片缩放定位 2">
            <a:hlinkClick r:id="rId4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857" y="4845733"/>
            <a:ext cx="3048000" cy="1714500"/>
          </a:xfrm>
          <a:prstGeom prst="rect">
            <a:avLst/>
          </a:prstGeom>
          <a:ln w="3175">
            <a:solidFill>
              <a:prstClr val="lightGray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6" name="文本框 6"/>
          <p:cNvSpPr txBox="1"/>
          <p:nvPr>
            <p:custDataLst>
              <p:tags r:id="rId2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dirty="0">
                <a:solidFill>
                  <a:schemeClr val="lt1"/>
                </a:solidFill>
                <a:sym typeface="+mn-lt"/>
              </a:rPr>
              <a:t>案例</a:t>
            </a:r>
            <a:r>
              <a:rPr lang="en-US" altLang="zh-CN" sz="3600" dirty="0">
                <a:solidFill>
                  <a:schemeClr val="lt1"/>
                </a:solidFill>
                <a:sym typeface="+mn-lt"/>
              </a:rPr>
              <a:t>—</a:t>
            </a:r>
            <a:r>
              <a:rPr lang="zh-CN" altLang="en-US" sz="3600" dirty="0">
                <a:solidFill>
                  <a:schemeClr val="lt1"/>
                </a:solidFill>
                <a:sym typeface="+mn-lt"/>
              </a:rPr>
              <a:t>地震的灾后自我防护</a:t>
            </a:r>
            <a:endParaRPr lang="zh-CN" altLang="en-US" sz="3600" dirty="0">
              <a:solidFill>
                <a:schemeClr val="lt1"/>
              </a:solidFill>
              <a:sym typeface="+mn-lt"/>
            </a:endParaRPr>
          </a:p>
        </p:txBody>
      </p:sp>
      <p:pic>
        <p:nvPicPr>
          <p:cNvPr id="6" name="Picture 2" descr="http://news.cnhubei.com/ctdsb/ctdsbsgk/ctdsb12/201304/W020130421256960375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25" y="1196975"/>
            <a:ext cx="4366895" cy="5245100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930900" y="2864803"/>
            <a:ext cx="5438140" cy="1383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强震后往往会有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余震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，因此强震后不能马上返回家中，还应该远离危墙、电线杆等危险区域。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6" name="文本框 6"/>
          <p:cNvSpPr txBox="1"/>
          <p:nvPr>
            <p:custDataLst>
              <p:tags r:id="rId2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dirty="0">
                <a:solidFill>
                  <a:schemeClr val="lt1"/>
                </a:solidFill>
                <a:sym typeface="+mn-lt"/>
              </a:rPr>
              <a:t>案例</a:t>
            </a:r>
            <a:r>
              <a:rPr lang="en-US" altLang="zh-CN" sz="3600" dirty="0">
                <a:solidFill>
                  <a:schemeClr val="lt1"/>
                </a:solidFill>
                <a:sym typeface="+mn-lt"/>
              </a:rPr>
              <a:t>—</a:t>
            </a:r>
            <a:r>
              <a:rPr lang="zh-CN" altLang="en-US" sz="3600" dirty="0">
                <a:solidFill>
                  <a:schemeClr val="lt1"/>
                </a:solidFill>
                <a:sym typeface="+mn-lt"/>
              </a:rPr>
              <a:t>滑坡的灾前准备</a:t>
            </a:r>
            <a:endParaRPr lang="zh-CN" altLang="en-US" sz="36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634" y="4634923"/>
            <a:ext cx="994727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我们可以根据滑坡体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后缘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山坡上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地裂缝的快速扩展、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滑坡体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前沿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坡脚处的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泉水（井水）水量水位的异常变化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和地面上隆变形等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临滑迹象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及时发出预警。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Picture 2" descr="http://upload.ybxww.com/2016/0511/1462935686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620" y="1026160"/>
            <a:ext cx="3724275" cy="3250565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5779114" y="4276725"/>
            <a:ext cx="421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2020</a:t>
            </a:r>
            <a:r>
              <a:rPr lang="zh-CN" altLang="en-US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21</a:t>
            </a:r>
            <a:r>
              <a:rPr lang="zh-CN" altLang="en-US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日 四川雅安山体滑坡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3625" y="4276857"/>
            <a:ext cx="421973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滑坡示意图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890" y="1165736"/>
            <a:ext cx="4678180" cy="3110990"/>
          </a:xfrm>
          <a:prstGeom prst="rect">
            <a:avLst/>
          </a:prstGeom>
        </p:spPr>
      </p:pic>
      <p:pic>
        <p:nvPicPr>
          <p:cNvPr id="5" name="幻灯片缩放定位 4">
            <a:hlinkClick r:id="rId5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892" y="5589443"/>
            <a:ext cx="2119744" cy="1192356"/>
          </a:xfrm>
          <a:prstGeom prst="rect">
            <a:avLst/>
          </a:prstGeom>
          <a:ln w="3175">
            <a:solidFill>
              <a:prstClr val="lightGray"/>
            </a:solidFill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8254" r="17991" b="7821"/>
          <a:stretch>
            <a:fillRect/>
          </a:stretch>
        </p:blipFill>
        <p:spPr>
          <a:xfrm>
            <a:off x="215902" y="1166812"/>
            <a:ext cx="5321298" cy="3632201"/>
          </a:xfrm>
          <a:prstGeom prst="rect">
            <a:avLst/>
          </a:prstGeom>
        </p:spPr>
      </p:pic>
      <p:sp>
        <p:nvSpPr>
          <p:cNvPr id="5" name="iṣļíḋê"/>
          <p:cNvSpPr/>
          <p:nvPr>
            <p:custDataLst>
              <p:tags r:id="rId3"/>
            </p:custDataLst>
          </p:nvPr>
        </p:nvSpPr>
        <p:spPr>
          <a:xfrm>
            <a:off x="5816599" y="1166812"/>
            <a:ext cx="6273799" cy="954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2008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年四川汶川发生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8.0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级大地震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816599" y="2536847"/>
            <a:ext cx="6019799" cy="335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2008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日，四川汶川发生里氏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8.0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级大地震，是我国继唐山大地震后伤亡最严重的一次地震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这次地震后，国务院将每年的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日设为“防灾减灾日”，提醒社会各界更加重视防灾减灾。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15902" y="4773018"/>
            <a:ext cx="5321299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你知道国家在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防灾减灾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方面采取了哪些措施吗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?</a:t>
            </a:r>
            <a:endParaRPr kumimoji="0" lang="en-US" altLang="zh-CN" sz="2400" b="1" i="0" u="none" strike="noStrike" kern="1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遭遇自然灾害，你该怎么做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?</a:t>
            </a:r>
            <a:endParaRPr kumimoji="0" lang="zh-CN" altLang="zh-CN" sz="1600" b="1" i="0" u="none" strike="noStrike" kern="1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6" name="文本框 6"/>
          <p:cNvSpPr txBox="1"/>
          <p:nvPr>
            <p:custDataLst>
              <p:tags r:id="rId2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dirty="0">
                <a:solidFill>
                  <a:schemeClr val="lt1"/>
                </a:solidFill>
                <a:sym typeface="+mn-lt"/>
              </a:rPr>
              <a:t>案例</a:t>
            </a:r>
            <a:r>
              <a:rPr lang="en-US" altLang="zh-CN" sz="3600" dirty="0">
                <a:solidFill>
                  <a:schemeClr val="lt1"/>
                </a:solidFill>
                <a:sym typeface="+mn-lt"/>
              </a:rPr>
              <a:t>—</a:t>
            </a:r>
            <a:r>
              <a:rPr lang="zh-CN" altLang="en-US" sz="3600" dirty="0">
                <a:solidFill>
                  <a:schemeClr val="lt1"/>
                </a:solidFill>
                <a:sym typeface="+mn-lt"/>
              </a:rPr>
              <a:t>滑坡的灾中救助</a:t>
            </a:r>
            <a:endParaRPr lang="zh-CN" altLang="en-US" sz="36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4375" y="5307965"/>
            <a:ext cx="1076325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滑坡发生时，如果在滑坡体上，应保持冷静，迅速环顾四周，然后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向滑坡体两侧迅速逃离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。当遇到无法逃离的高速滑坡或滑坡呈整体滑动时，宜原地不动或抱住大树等物。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9071"/>
          <a:stretch>
            <a:fillRect/>
          </a:stretch>
        </p:blipFill>
        <p:spPr bwMode="auto">
          <a:xfrm>
            <a:off x="2859088" y="1052830"/>
            <a:ext cx="64738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148031" y="4054454"/>
            <a:ext cx="4742850" cy="540000"/>
            <a:chOff x="996172" y="4633625"/>
            <a:chExt cx="4742850" cy="540000"/>
          </a:xfrm>
        </p:grpSpPr>
        <p:grpSp>
          <p:nvGrpSpPr>
            <p:cNvPr id="23" name="组合 22"/>
            <p:cNvGrpSpPr/>
            <p:nvPr/>
          </p:nvGrpSpPr>
          <p:grpSpPr>
            <a:xfrm>
              <a:off x="996172" y="4633625"/>
              <a:ext cx="3287795" cy="540000"/>
              <a:chOff x="1635964" y="1686127"/>
              <a:chExt cx="3662867" cy="601602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711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 rot="18614181">
                <a:off x="1635965" y="1686126"/>
                <a:ext cx="601602" cy="601603"/>
              </a:xfrm>
              <a:prstGeom prst="rect">
                <a:avLst/>
              </a:prstGeom>
              <a:solidFill>
                <a:srgbClr val="AF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023901" y="4686530"/>
              <a:ext cx="471512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prstClr val="white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二</a:t>
              </a:r>
              <a:r>
                <a:rPr lang="en-US" altLang="zh-CN" sz="2400" dirty="0">
                  <a:solidFill>
                    <a:prstClr val="white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</a:t>
              </a:r>
              <a:r>
                <a:rPr lang="zh-CN" altLang="en-US" sz="2400" dirty="0">
                  <a:solidFill>
                    <a:prstClr val="white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自救与互救</a:t>
              </a:r>
              <a:endParaRPr lang="zh-CN" altLang="en-US" sz="2400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2636313" y="4756003"/>
            <a:ext cx="6708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灾前准备；灾中救助；灾后自我保护</a:t>
            </a:r>
            <a:endParaRPr lang="zh-CN" altLang="en-US" sz="24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1" name="标题 27"/>
          <p:cNvSpPr>
            <a:spLocks noGrp="1"/>
          </p:cNvSpPr>
          <p:nvPr>
            <p:ph type="title" idx="4294967295"/>
          </p:nvPr>
        </p:nvSpPr>
        <p:spPr>
          <a:xfrm>
            <a:off x="2923674" y="984983"/>
            <a:ext cx="8208963" cy="5743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sz="3000" dirty="0">
                <a:latin typeface="黑体" panose="02010609060101010101" charset="-122"/>
                <a:ea typeface="黑体" panose="02010609060101010101" charset="-122"/>
              </a:rPr>
              <a:t>课堂总结</a:t>
            </a:r>
            <a:endParaRPr lang="zh-CN" altLang="en-US" sz="3000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37541" y="1679426"/>
            <a:ext cx="4742850" cy="540000"/>
            <a:chOff x="996172" y="3505024"/>
            <a:chExt cx="4742850" cy="540000"/>
          </a:xfrm>
        </p:grpSpPr>
        <p:grpSp>
          <p:nvGrpSpPr>
            <p:cNvPr id="28" name="组合 27"/>
            <p:cNvGrpSpPr/>
            <p:nvPr/>
          </p:nvGrpSpPr>
          <p:grpSpPr>
            <a:xfrm>
              <a:off x="996172" y="3505024"/>
              <a:ext cx="3287795" cy="540000"/>
              <a:chOff x="1635964" y="1686127"/>
              <a:chExt cx="3662867" cy="601602"/>
            </a:xfrm>
          </p:grpSpPr>
          <p:sp>
            <p:nvSpPr>
              <p:cNvPr id="29" name="圆角矩形 28"/>
              <p:cNvSpPr/>
              <p:nvPr/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E6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 rot="18614181">
                <a:off x="1635965" y="1686126"/>
                <a:ext cx="601602" cy="601603"/>
              </a:xfrm>
              <a:prstGeom prst="rect">
                <a:avLst/>
              </a:prstGeom>
              <a:solidFill>
                <a:srgbClr val="178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1023901" y="3558564"/>
              <a:ext cx="471512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prstClr val="white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一</a:t>
              </a:r>
              <a:r>
                <a:rPr lang="en-US" altLang="zh-CN" sz="2400" dirty="0">
                  <a:solidFill>
                    <a:prstClr val="white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</a:t>
              </a:r>
              <a:r>
                <a:rPr lang="zh-CN" altLang="en-US" sz="2400" dirty="0">
                  <a:solidFill>
                    <a:prstClr val="white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防灾减灾手段</a:t>
              </a:r>
              <a:endParaRPr lang="zh-CN" altLang="en-US" sz="2400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432916" y="2401108"/>
            <a:ext cx="80467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我国防灾减灾的工作指导方针；</a:t>
            </a:r>
            <a:endParaRPr lang="zh-CN" altLang="en-US" sz="24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防灾减灾工作内容：</a:t>
            </a:r>
            <a:endParaRPr lang="zh-CN" altLang="en-US" sz="24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灾害监测；灾害防御；灾害救援与救助；灾后恢复</a:t>
            </a:r>
            <a:endParaRPr lang="zh-CN" altLang="en-US" sz="24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36466" y="1940733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主要从国家、政府、社会角度考虑</a:t>
            </a:r>
            <a:endParaRPr lang="zh-CN" altLang="en-US" sz="2400" dirty="0"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36466" y="431499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主要从个人和家庭角度考虑</a:t>
            </a:r>
            <a:endParaRPr lang="zh-CN" altLang="en-US" sz="24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81" y="490356"/>
            <a:ext cx="12012919" cy="6530433"/>
          </a:xfrm>
          <a:prstGeom prst="rect">
            <a:avLst/>
          </a:prstGeom>
        </p:spPr>
      </p:pic>
      <p:sp>
        <p:nvSpPr>
          <p:cNvPr id="6" name="文本框 22"/>
          <p:cNvSpPr txBox="1"/>
          <p:nvPr/>
        </p:nvSpPr>
        <p:spPr>
          <a:xfrm>
            <a:off x="962920" y="238333"/>
            <a:ext cx="419810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spc="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 课堂练习</a:t>
            </a:r>
            <a:endParaRPr lang="zh-CN" altLang="en-US" sz="3200" b="1" spc="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PA-练习-286952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604220" y="232662"/>
            <a:ext cx="501109" cy="523220"/>
            <a:chOff x="3372" y="1621"/>
            <a:chExt cx="936" cy="1069"/>
          </a:xfrm>
        </p:grpSpPr>
        <p:sp>
          <p:nvSpPr>
            <p:cNvPr id="8" name="PA-任意多边形 90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3388" y="1847"/>
              <a:ext cx="905" cy="626"/>
            </a:xfrm>
            <a:custGeom>
              <a:avLst/>
              <a:gdLst>
                <a:gd name="T0" fmla="*/ 1525 w 2397"/>
                <a:gd name="T1" fmla="*/ 1657 h 1657"/>
                <a:gd name="T2" fmla="*/ 1540 w 2397"/>
                <a:gd name="T3" fmla="*/ 1657 h 1657"/>
                <a:gd name="T4" fmla="*/ 1453 w 2397"/>
                <a:gd name="T5" fmla="*/ 1565 h 1657"/>
                <a:gd name="T6" fmla="*/ 1525 w 2397"/>
                <a:gd name="T7" fmla="*/ 1657 h 1657"/>
                <a:gd name="T8" fmla="*/ 2344 w 2397"/>
                <a:gd name="T9" fmla="*/ 0 h 1657"/>
                <a:gd name="T10" fmla="*/ 2248 w 2397"/>
                <a:gd name="T11" fmla="*/ 0 h 1657"/>
                <a:gd name="T12" fmla="*/ 2197 w 2397"/>
                <a:gd name="T13" fmla="*/ 140 h 1657"/>
                <a:gd name="T14" fmla="*/ 2181 w 2397"/>
                <a:gd name="T15" fmla="*/ 148 h 1657"/>
                <a:gd name="T16" fmla="*/ 2181 w 2397"/>
                <a:gd name="T17" fmla="*/ 148 h 1657"/>
                <a:gd name="T18" fmla="*/ 1776 w 2397"/>
                <a:gd name="T19" fmla="*/ 0 h 1657"/>
                <a:gd name="T20" fmla="*/ 1735 w 2397"/>
                <a:gd name="T21" fmla="*/ 0 h 1657"/>
                <a:gd name="T22" fmla="*/ 2167 w 2397"/>
                <a:gd name="T23" fmla="*/ 158 h 1657"/>
                <a:gd name="T24" fmla="*/ 1621 w 2397"/>
                <a:gd name="T25" fmla="*/ 1657 h 1657"/>
                <a:gd name="T26" fmla="*/ 2344 w 2397"/>
                <a:gd name="T27" fmla="*/ 1657 h 1657"/>
                <a:gd name="T28" fmla="*/ 2397 w 2397"/>
                <a:gd name="T29" fmla="*/ 1604 h 1657"/>
                <a:gd name="T30" fmla="*/ 2397 w 2397"/>
                <a:gd name="T31" fmla="*/ 53 h 1657"/>
                <a:gd name="T32" fmla="*/ 2344 w 2397"/>
                <a:gd name="T33" fmla="*/ 0 h 1657"/>
                <a:gd name="T34" fmla="*/ 1340 w 2397"/>
                <a:gd name="T35" fmla="*/ 0 h 1657"/>
                <a:gd name="T36" fmla="*/ 53 w 2397"/>
                <a:gd name="T37" fmla="*/ 0 h 1657"/>
                <a:gd name="T38" fmla="*/ 0 w 2397"/>
                <a:gd name="T39" fmla="*/ 53 h 1657"/>
                <a:gd name="T40" fmla="*/ 0 w 2397"/>
                <a:gd name="T41" fmla="*/ 1604 h 1657"/>
                <a:gd name="T42" fmla="*/ 53 w 2397"/>
                <a:gd name="T43" fmla="*/ 1657 h 1657"/>
                <a:gd name="T44" fmla="*/ 865 w 2397"/>
                <a:gd name="T45" fmla="*/ 1657 h 1657"/>
                <a:gd name="T46" fmla="*/ 808 w 2397"/>
                <a:gd name="T47" fmla="*/ 1464 h 1657"/>
                <a:gd name="T48" fmla="*/ 1340 w 2397"/>
                <a:gd name="T49" fmla="*/ 0 h 1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97" h="1657">
                  <a:moveTo>
                    <a:pt x="1525" y="1657"/>
                  </a:moveTo>
                  <a:lnTo>
                    <a:pt x="1540" y="1657"/>
                  </a:lnTo>
                  <a:lnTo>
                    <a:pt x="1453" y="1565"/>
                  </a:lnTo>
                  <a:lnTo>
                    <a:pt x="1525" y="1657"/>
                  </a:lnTo>
                  <a:close/>
                  <a:moveTo>
                    <a:pt x="2344" y="0"/>
                  </a:moveTo>
                  <a:lnTo>
                    <a:pt x="2248" y="0"/>
                  </a:lnTo>
                  <a:lnTo>
                    <a:pt x="2197" y="140"/>
                  </a:lnTo>
                  <a:cubicBezTo>
                    <a:pt x="2195" y="147"/>
                    <a:pt x="2188" y="150"/>
                    <a:pt x="2181" y="148"/>
                  </a:cubicBezTo>
                  <a:cubicBezTo>
                    <a:pt x="2181" y="148"/>
                    <a:pt x="2181" y="148"/>
                    <a:pt x="2181" y="148"/>
                  </a:cubicBezTo>
                  <a:lnTo>
                    <a:pt x="1776" y="0"/>
                  </a:lnTo>
                  <a:lnTo>
                    <a:pt x="1735" y="0"/>
                  </a:lnTo>
                  <a:lnTo>
                    <a:pt x="2167" y="158"/>
                  </a:lnTo>
                  <a:lnTo>
                    <a:pt x="1621" y="1657"/>
                  </a:lnTo>
                  <a:lnTo>
                    <a:pt x="2344" y="1657"/>
                  </a:lnTo>
                  <a:cubicBezTo>
                    <a:pt x="2373" y="1657"/>
                    <a:pt x="2397" y="1633"/>
                    <a:pt x="2397" y="1604"/>
                  </a:cubicBezTo>
                  <a:lnTo>
                    <a:pt x="2397" y="53"/>
                  </a:lnTo>
                  <a:cubicBezTo>
                    <a:pt x="2397" y="24"/>
                    <a:pt x="2373" y="0"/>
                    <a:pt x="2344" y="0"/>
                  </a:cubicBezTo>
                  <a:close/>
                  <a:moveTo>
                    <a:pt x="1340" y="0"/>
                  </a:moveTo>
                  <a:lnTo>
                    <a:pt x="53" y="0"/>
                  </a:lnTo>
                  <a:cubicBezTo>
                    <a:pt x="24" y="0"/>
                    <a:pt x="0" y="24"/>
                    <a:pt x="0" y="53"/>
                  </a:cubicBezTo>
                  <a:lnTo>
                    <a:pt x="0" y="1604"/>
                  </a:lnTo>
                  <a:cubicBezTo>
                    <a:pt x="0" y="1633"/>
                    <a:pt x="24" y="1657"/>
                    <a:pt x="53" y="1657"/>
                  </a:cubicBezTo>
                  <a:lnTo>
                    <a:pt x="865" y="1657"/>
                  </a:lnTo>
                  <a:lnTo>
                    <a:pt x="808" y="1464"/>
                  </a:lnTo>
                  <a:cubicBezTo>
                    <a:pt x="808" y="1464"/>
                    <a:pt x="1201" y="377"/>
                    <a:pt x="1340" y="0"/>
                  </a:cubicBezTo>
                  <a:close/>
                </a:path>
              </a:pathLst>
            </a:custGeom>
            <a:solidFill>
              <a:srgbClr val="C5EAFF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" name="PA-任意多边形 91"/>
            <p:cNvSpPr/>
            <p:nvPr>
              <p:custDataLst>
                <p:tags r:id="rId4"/>
              </p:custDataLst>
            </p:nvPr>
          </p:nvSpPr>
          <p:spPr bwMode="auto">
            <a:xfrm>
              <a:off x="3910" y="1633"/>
              <a:ext cx="357" cy="271"/>
            </a:xfrm>
            <a:custGeom>
              <a:avLst/>
              <a:gdLst>
                <a:gd name="T0" fmla="*/ 814 w 945"/>
                <a:gd name="T1" fmla="*/ 707 h 717"/>
                <a:gd name="T2" fmla="*/ 865 w 945"/>
                <a:gd name="T3" fmla="*/ 567 h 717"/>
                <a:gd name="T4" fmla="*/ 907 w 945"/>
                <a:gd name="T5" fmla="*/ 453 h 717"/>
                <a:gd name="T6" fmla="*/ 785 w 945"/>
                <a:gd name="T7" fmla="*/ 191 h 717"/>
                <a:gd name="T8" fmla="*/ 376 w 945"/>
                <a:gd name="T9" fmla="*/ 42 h 717"/>
                <a:gd name="T10" fmla="*/ 88 w 945"/>
                <a:gd name="T11" fmla="*/ 177 h 717"/>
                <a:gd name="T12" fmla="*/ 2 w 945"/>
                <a:gd name="T13" fmla="*/ 412 h 717"/>
                <a:gd name="T14" fmla="*/ 10 w 945"/>
                <a:gd name="T15" fmla="*/ 428 h 717"/>
                <a:gd name="T16" fmla="*/ 10 w 945"/>
                <a:gd name="T17" fmla="*/ 428 h 717"/>
                <a:gd name="T18" fmla="*/ 393 w 945"/>
                <a:gd name="T19" fmla="*/ 567 h 717"/>
                <a:gd name="T20" fmla="*/ 798 w 945"/>
                <a:gd name="T21" fmla="*/ 715 h 717"/>
                <a:gd name="T22" fmla="*/ 814 w 945"/>
                <a:gd name="T23" fmla="*/ 707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5" h="717">
                  <a:moveTo>
                    <a:pt x="814" y="707"/>
                  </a:moveTo>
                  <a:lnTo>
                    <a:pt x="865" y="567"/>
                  </a:lnTo>
                  <a:lnTo>
                    <a:pt x="907" y="453"/>
                  </a:lnTo>
                  <a:cubicBezTo>
                    <a:pt x="945" y="347"/>
                    <a:pt x="891" y="230"/>
                    <a:pt x="785" y="191"/>
                  </a:cubicBezTo>
                  <a:lnTo>
                    <a:pt x="376" y="42"/>
                  </a:lnTo>
                  <a:cubicBezTo>
                    <a:pt x="260" y="0"/>
                    <a:pt x="131" y="60"/>
                    <a:pt x="88" y="177"/>
                  </a:cubicBezTo>
                  <a:lnTo>
                    <a:pt x="2" y="412"/>
                  </a:lnTo>
                  <a:cubicBezTo>
                    <a:pt x="0" y="418"/>
                    <a:pt x="3" y="425"/>
                    <a:pt x="10" y="428"/>
                  </a:cubicBezTo>
                  <a:cubicBezTo>
                    <a:pt x="10" y="428"/>
                    <a:pt x="10" y="428"/>
                    <a:pt x="10" y="428"/>
                  </a:cubicBezTo>
                  <a:lnTo>
                    <a:pt x="393" y="567"/>
                  </a:lnTo>
                  <a:lnTo>
                    <a:pt x="798" y="715"/>
                  </a:lnTo>
                  <a:cubicBezTo>
                    <a:pt x="805" y="717"/>
                    <a:pt x="812" y="714"/>
                    <a:pt x="814" y="707"/>
                  </a:cubicBezTo>
                  <a:close/>
                </a:path>
              </a:pathLst>
            </a:custGeom>
            <a:solidFill>
              <a:srgbClr val="EF6A6A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PA-任意多边形 92"/>
            <p:cNvSpPr/>
            <p:nvPr>
              <p:custDataLst>
                <p:tags r:id="rId5"/>
              </p:custDataLst>
            </p:nvPr>
          </p:nvSpPr>
          <p:spPr bwMode="auto">
            <a:xfrm>
              <a:off x="3693" y="1799"/>
              <a:ext cx="513" cy="697"/>
            </a:xfrm>
            <a:custGeom>
              <a:avLst/>
              <a:gdLst>
                <a:gd name="T0" fmla="*/ 927 w 1359"/>
                <a:gd name="T1" fmla="*/ 127 h 1845"/>
                <a:gd name="T2" fmla="*/ 579 w 1359"/>
                <a:gd name="T3" fmla="*/ 1 h 1845"/>
                <a:gd name="T4" fmla="*/ 532 w 1359"/>
                <a:gd name="T5" fmla="*/ 127 h 1845"/>
                <a:gd name="T6" fmla="*/ 0 w 1359"/>
                <a:gd name="T7" fmla="*/ 1591 h 1845"/>
                <a:gd name="T8" fmla="*/ 239 w 1359"/>
                <a:gd name="T9" fmla="*/ 1538 h 1845"/>
                <a:gd name="T10" fmla="*/ 403 w 1359"/>
                <a:gd name="T11" fmla="*/ 1725 h 1845"/>
                <a:gd name="T12" fmla="*/ 645 w 1359"/>
                <a:gd name="T13" fmla="*/ 1692 h 1845"/>
                <a:gd name="T14" fmla="*/ 732 w 1359"/>
                <a:gd name="T15" fmla="*/ 1784 h 1845"/>
                <a:gd name="T16" fmla="*/ 791 w 1359"/>
                <a:gd name="T17" fmla="*/ 1845 h 1845"/>
                <a:gd name="T18" fmla="*/ 813 w 1359"/>
                <a:gd name="T19" fmla="*/ 1784 h 1845"/>
                <a:gd name="T20" fmla="*/ 1359 w 1359"/>
                <a:gd name="T21" fmla="*/ 285 h 1845"/>
                <a:gd name="T22" fmla="*/ 927 w 1359"/>
                <a:gd name="T23" fmla="*/ 127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9" h="1845">
                  <a:moveTo>
                    <a:pt x="927" y="127"/>
                  </a:moveTo>
                  <a:lnTo>
                    <a:pt x="579" y="1"/>
                  </a:lnTo>
                  <a:cubicBezTo>
                    <a:pt x="578" y="0"/>
                    <a:pt x="560" y="48"/>
                    <a:pt x="532" y="127"/>
                  </a:cubicBezTo>
                  <a:cubicBezTo>
                    <a:pt x="393" y="504"/>
                    <a:pt x="0" y="1591"/>
                    <a:pt x="0" y="1591"/>
                  </a:cubicBezTo>
                  <a:lnTo>
                    <a:pt x="239" y="1538"/>
                  </a:lnTo>
                  <a:lnTo>
                    <a:pt x="403" y="1725"/>
                  </a:lnTo>
                  <a:lnTo>
                    <a:pt x="645" y="1692"/>
                  </a:lnTo>
                  <a:lnTo>
                    <a:pt x="732" y="1784"/>
                  </a:lnTo>
                  <a:lnTo>
                    <a:pt x="791" y="1845"/>
                  </a:lnTo>
                  <a:lnTo>
                    <a:pt x="813" y="1784"/>
                  </a:lnTo>
                  <a:lnTo>
                    <a:pt x="1359" y="285"/>
                  </a:lnTo>
                  <a:lnTo>
                    <a:pt x="927" y="127"/>
                  </a:lnTo>
                  <a:close/>
                </a:path>
              </a:pathLst>
            </a:custGeom>
            <a:solidFill>
              <a:srgbClr val="F9DB91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PA-任意多边形 93"/>
            <p:cNvSpPr/>
            <p:nvPr>
              <p:custDataLst>
                <p:tags r:id="rId6"/>
              </p:custDataLst>
            </p:nvPr>
          </p:nvSpPr>
          <p:spPr bwMode="auto">
            <a:xfrm>
              <a:off x="3693" y="2380"/>
              <a:ext cx="299" cy="281"/>
            </a:xfrm>
            <a:custGeom>
              <a:avLst/>
              <a:gdLst>
                <a:gd name="T0" fmla="*/ 152 w 299"/>
                <a:gd name="T1" fmla="*/ 71 h 281"/>
                <a:gd name="T2" fmla="*/ 90 w 299"/>
                <a:gd name="T3" fmla="*/ 0 h 281"/>
                <a:gd name="T4" fmla="*/ 0 w 299"/>
                <a:gd name="T5" fmla="*/ 20 h 281"/>
                <a:gd name="T6" fmla="*/ 21 w 299"/>
                <a:gd name="T7" fmla="*/ 93 h 281"/>
                <a:gd name="T8" fmla="*/ 77 w 299"/>
                <a:gd name="T9" fmla="*/ 281 h 281"/>
                <a:gd name="T10" fmla="*/ 299 w 299"/>
                <a:gd name="T11" fmla="*/ 129 h 281"/>
                <a:gd name="T12" fmla="*/ 270 w 299"/>
                <a:gd name="T13" fmla="*/ 93 h 281"/>
                <a:gd name="T14" fmla="*/ 243 w 299"/>
                <a:gd name="T15" fmla="*/ 58 h 281"/>
                <a:gd name="T16" fmla="*/ 152 w 299"/>
                <a:gd name="T17" fmla="*/ 7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" h="281">
                  <a:moveTo>
                    <a:pt x="152" y="71"/>
                  </a:moveTo>
                  <a:lnTo>
                    <a:pt x="90" y="0"/>
                  </a:lnTo>
                  <a:lnTo>
                    <a:pt x="0" y="20"/>
                  </a:lnTo>
                  <a:lnTo>
                    <a:pt x="21" y="93"/>
                  </a:lnTo>
                  <a:lnTo>
                    <a:pt x="77" y="281"/>
                  </a:lnTo>
                  <a:lnTo>
                    <a:pt x="299" y="129"/>
                  </a:lnTo>
                  <a:lnTo>
                    <a:pt x="270" y="93"/>
                  </a:lnTo>
                  <a:lnTo>
                    <a:pt x="243" y="58"/>
                  </a:lnTo>
                  <a:lnTo>
                    <a:pt x="152" y="71"/>
                  </a:lnTo>
                  <a:close/>
                </a:path>
              </a:pathLst>
            </a:custGeom>
            <a:solidFill>
              <a:srgbClr val="FFE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PA-任意多边形 94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372" y="1621"/>
              <a:ext cx="936" cy="1069"/>
            </a:xfrm>
            <a:custGeom>
              <a:avLst/>
              <a:gdLst>
                <a:gd name="T0" fmla="*/ 2344 w 2478"/>
                <a:gd name="T1" fmla="*/ 561 h 2833"/>
                <a:gd name="T2" fmla="*/ 2232 w 2478"/>
                <a:gd name="T3" fmla="*/ 208 h 2833"/>
                <a:gd name="T4" fmla="*/ 1490 w 2478"/>
                <a:gd name="T5" fmla="*/ 177 h 2833"/>
                <a:gd name="T6" fmla="*/ 1350 w 2478"/>
                <a:gd name="T7" fmla="*/ 561 h 2833"/>
                <a:gd name="T8" fmla="*/ 0 w 2478"/>
                <a:gd name="T9" fmla="*/ 654 h 2833"/>
                <a:gd name="T10" fmla="*/ 94 w 2478"/>
                <a:gd name="T11" fmla="*/ 2298 h 2833"/>
                <a:gd name="T12" fmla="*/ 1006 w 2478"/>
                <a:gd name="T13" fmla="*/ 2806 h 2833"/>
                <a:gd name="T14" fmla="*/ 1055 w 2478"/>
                <a:gd name="T15" fmla="*/ 2824 h 2833"/>
                <a:gd name="T16" fmla="*/ 1680 w 2478"/>
                <a:gd name="T17" fmla="*/ 2383 h 2833"/>
                <a:gd name="T18" fmla="*/ 2385 w 2478"/>
                <a:gd name="T19" fmla="*/ 2298 h 2833"/>
                <a:gd name="T20" fmla="*/ 2478 w 2478"/>
                <a:gd name="T21" fmla="*/ 654 h 2833"/>
                <a:gd name="T22" fmla="*/ 1566 w 2478"/>
                <a:gd name="T23" fmla="*/ 206 h 2833"/>
                <a:gd name="T24" fmla="*/ 1751 w 2478"/>
                <a:gd name="T25" fmla="*/ 119 h 2833"/>
                <a:gd name="T26" fmla="*/ 2290 w 2478"/>
                <a:gd name="T27" fmla="*/ 469 h 2833"/>
                <a:gd name="T28" fmla="*/ 1480 w 2478"/>
                <a:gd name="T29" fmla="*/ 443 h 2833"/>
                <a:gd name="T30" fmla="*/ 1974 w 2478"/>
                <a:gd name="T31" fmla="*/ 709 h 2833"/>
                <a:gd name="T32" fmla="*/ 1266 w 2478"/>
                <a:gd name="T33" fmla="*/ 2166 h 2833"/>
                <a:gd name="T34" fmla="*/ 1648 w 2478"/>
                <a:gd name="T35" fmla="*/ 590 h 2833"/>
                <a:gd name="T36" fmla="*/ 1571 w 2478"/>
                <a:gd name="T37" fmla="*/ 562 h 2833"/>
                <a:gd name="T38" fmla="*/ 908 w 2478"/>
                <a:gd name="T39" fmla="*/ 2013 h 2833"/>
                <a:gd name="T40" fmla="*/ 1571 w 2478"/>
                <a:gd name="T41" fmla="*/ 562 h 2833"/>
                <a:gd name="T42" fmla="*/ 82 w 2478"/>
                <a:gd name="T43" fmla="*/ 2205 h 2833"/>
                <a:gd name="T44" fmla="*/ 94 w 2478"/>
                <a:gd name="T45" fmla="*/ 642 h 2833"/>
                <a:gd name="T46" fmla="*/ 803 w 2478"/>
                <a:gd name="T47" fmla="*/ 2063 h 2833"/>
                <a:gd name="T48" fmla="*/ 835 w 2478"/>
                <a:gd name="T49" fmla="*/ 2217 h 2833"/>
                <a:gd name="T50" fmla="*/ 1186 w 2478"/>
                <a:gd name="T51" fmla="*/ 2636 h 2833"/>
                <a:gd name="T52" fmla="*/ 886 w 2478"/>
                <a:gd name="T53" fmla="*/ 2100 h 2833"/>
                <a:gd name="T54" fmla="*/ 1218 w 2478"/>
                <a:gd name="T55" fmla="*/ 2236 h 2833"/>
                <a:gd name="T56" fmla="*/ 1476 w 2478"/>
                <a:gd name="T57" fmla="*/ 2206 h 2833"/>
                <a:gd name="T58" fmla="*/ 1186 w 2478"/>
                <a:gd name="T59" fmla="*/ 2636 h 2833"/>
                <a:gd name="T60" fmla="*/ 1535 w 2478"/>
                <a:gd name="T61" fmla="*/ 2150 h 2833"/>
                <a:gd name="T62" fmla="*/ 2176 w 2478"/>
                <a:gd name="T63" fmla="*/ 783 h 2833"/>
                <a:gd name="T64" fmla="*/ 2397 w 2478"/>
                <a:gd name="T65" fmla="*/ 2204 h 2833"/>
                <a:gd name="T66" fmla="*/ 1741 w 2478"/>
                <a:gd name="T67" fmla="*/ 2217 h 2833"/>
                <a:gd name="T68" fmla="*/ 2385 w 2478"/>
                <a:gd name="T69" fmla="*/ 642 h 2833"/>
                <a:gd name="T70" fmla="*/ 2397 w 2478"/>
                <a:gd name="T71" fmla="*/ 2204 h 2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78" h="2833">
                  <a:moveTo>
                    <a:pt x="2385" y="561"/>
                  </a:moveTo>
                  <a:lnTo>
                    <a:pt x="2344" y="561"/>
                  </a:lnTo>
                  <a:lnTo>
                    <a:pt x="2367" y="497"/>
                  </a:lnTo>
                  <a:cubicBezTo>
                    <a:pt x="2409" y="380"/>
                    <a:pt x="2349" y="251"/>
                    <a:pt x="2232" y="208"/>
                  </a:cubicBezTo>
                  <a:lnTo>
                    <a:pt x="1778" y="43"/>
                  </a:lnTo>
                  <a:cubicBezTo>
                    <a:pt x="1662" y="0"/>
                    <a:pt x="1533" y="61"/>
                    <a:pt x="1490" y="177"/>
                  </a:cubicBezTo>
                  <a:cubicBezTo>
                    <a:pt x="1490" y="177"/>
                    <a:pt x="1490" y="178"/>
                    <a:pt x="1490" y="178"/>
                  </a:cubicBezTo>
                  <a:lnTo>
                    <a:pt x="1350" y="561"/>
                  </a:lnTo>
                  <a:lnTo>
                    <a:pt x="94" y="561"/>
                  </a:lnTo>
                  <a:cubicBezTo>
                    <a:pt x="42" y="561"/>
                    <a:pt x="1" y="603"/>
                    <a:pt x="0" y="654"/>
                  </a:cubicBezTo>
                  <a:lnTo>
                    <a:pt x="0" y="2205"/>
                  </a:lnTo>
                  <a:cubicBezTo>
                    <a:pt x="1" y="2256"/>
                    <a:pt x="42" y="2298"/>
                    <a:pt x="94" y="2298"/>
                  </a:cubicBezTo>
                  <a:lnTo>
                    <a:pt x="859" y="2298"/>
                  </a:lnTo>
                  <a:lnTo>
                    <a:pt x="1006" y="2806"/>
                  </a:lnTo>
                  <a:cubicBezTo>
                    <a:pt x="1011" y="2823"/>
                    <a:pt x="1029" y="2833"/>
                    <a:pt x="1046" y="2828"/>
                  </a:cubicBezTo>
                  <a:cubicBezTo>
                    <a:pt x="1049" y="2827"/>
                    <a:pt x="1053" y="2826"/>
                    <a:pt x="1055" y="2824"/>
                  </a:cubicBezTo>
                  <a:lnTo>
                    <a:pt x="1656" y="2414"/>
                  </a:lnTo>
                  <a:cubicBezTo>
                    <a:pt x="1667" y="2406"/>
                    <a:pt x="1676" y="2395"/>
                    <a:pt x="1680" y="2383"/>
                  </a:cubicBezTo>
                  <a:lnTo>
                    <a:pt x="1711" y="2298"/>
                  </a:lnTo>
                  <a:lnTo>
                    <a:pt x="2385" y="2298"/>
                  </a:lnTo>
                  <a:cubicBezTo>
                    <a:pt x="2436" y="2298"/>
                    <a:pt x="2478" y="2256"/>
                    <a:pt x="2478" y="2204"/>
                  </a:cubicBezTo>
                  <a:lnTo>
                    <a:pt x="2478" y="654"/>
                  </a:lnTo>
                  <a:cubicBezTo>
                    <a:pt x="2478" y="603"/>
                    <a:pt x="2436" y="561"/>
                    <a:pt x="2385" y="561"/>
                  </a:cubicBezTo>
                  <a:close/>
                  <a:moveTo>
                    <a:pt x="1566" y="206"/>
                  </a:moveTo>
                  <a:cubicBezTo>
                    <a:pt x="1587" y="149"/>
                    <a:pt x="1641" y="111"/>
                    <a:pt x="1701" y="111"/>
                  </a:cubicBezTo>
                  <a:cubicBezTo>
                    <a:pt x="1718" y="111"/>
                    <a:pt x="1735" y="114"/>
                    <a:pt x="1751" y="119"/>
                  </a:cubicBezTo>
                  <a:lnTo>
                    <a:pt x="2204" y="285"/>
                  </a:lnTo>
                  <a:cubicBezTo>
                    <a:pt x="2279" y="312"/>
                    <a:pt x="2318" y="394"/>
                    <a:pt x="2290" y="469"/>
                  </a:cubicBezTo>
                  <a:lnTo>
                    <a:pt x="2204" y="706"/>
                  </a:lnTo>
                  <a:lnTo>
                    <a:pt x="1480" y="443"/>
                  </a:lnTo>
                  <a:lnTo>
                    <a:pt x="1566" y="206"/>
                  </a:lnTo>
                  <a:close/>
                  <a:moveTo>
                    <a:pt x="1974" y="709"/>
                  </a:moveTo>
                  <a:lnTo>
                    <a:pt x="1457" y="2127"/>
                  </a:lnTo>
                  <a:lnTo>
                    <a:pt x="1266" y="2166"/>
                  </a:lnTo>
                  <a:lnTo>
                    <a:pt x="1134" y="2001"/>
                  </a:lnTo>
                  <a:lnTo>
                    <a:pt x="1648" y="590"/>
                  </a:lnTo>
                  <a:lnTo>
                    <a:pt x="1974" y="709"/>
                  </a:lnTo>
                  <a:close/>
                  <a:moveTo>
                    <a:pt x="1571" y="562"/>
                  </a:moveTo>
                  <a:lnTo>
                    <a:pt x="1054" y="1984"/>
                  </a:lnTo>
                  <a:lnTo>
                    <a:pt x="908" y="2013"/>
                  </a:lnTo>
                  <a:lnTo>
                    <a:pt x="1452" y="519"/>
                  </a:lnTo>
                  <a:lnTo>
                    <a:pt x="1571" y="562"/>
                  </a:lnTo>
                  <a:close/>
                  <a:moveTo>
                    <a:pt x="94" y="2217"/>
                  </a:moveTo>
                  <a:cubicBezTo>
                    <a:pt x="87" y="2217"/>
                    <a:pt x="82" y="2211"/>
                    <a:pt x="82" y="2205"/>
                  </a:cubicBezTo>
                  <a:lnTo>
                    <a:pt x="82" y="654"/>
                  </a:lnTo>
                  <a:cubicBezTo>
                    <a:pt x="82" y="647"/>
                    <a:pt x="87" y="642"/>
                    <a:pt x="94" y="642"/>
                  </a:cubicBezTo>
                  <a:lnTo>
                    <a:pt x="1321" y="642"/>
                  </a:lnTo>
                  <a:lnTo>
                    <a:pt x="803" y="2063"/>
                  </a:lnTo>
                  <a:cubicBezTo>
                    <a:pt x="799" y="2076"/>
                    <a:pt x="798" y="2090"/>
                    <a:pt x="802" y="2103"/>
                  </a:cubicBezTo>
                  <a:lnTo>
                    <a:pt x="835" y="2217"/>
                  </a:lnTo>
                  <a:lnTo>
                    <a:pt x="94" y="2217"/>
                  </a:lnTo>
                  <a:close/>
                  <a:moveTo>
                    <a:pt x="1186" y="2636"/>
                  </a:moveTo>
                  <a:lnTo>
                    <a:pt x="1024" y="2577"/>
                  </a:lnTo>
                  <a:lnTo>
                    <a:pt x="886" y="2100"/>
                  </a:lnTo>
                  <a:lnTo>
                    <a:pt x="1078" y="2062"/>
                  </a:lnTo>
                  <a:lnTo>
                    <a:pt x="1218" y="2236"/>
                  </a:lnTo>
                  <a:cubicBezTo>
                    <a:pt x="1227" y="2248"/>
                    <a:pt x="1242" y="2253"/>
                    <a:pt x="1257" y="2250"/>
                  </a:cubicBezTo>
                  <a:lnTo>
                    <a:pt x="1476" y="2206"/>
                  </a:lnTo>
                  <a:lnTo>
                    <a:pt x="1596" y="2356"/>
                  </a:lnTo>
                  <a:lnTo>
                    <a:pt x="1186" y="2636"/>
                  </a:lnTo>
                  <a:close/>
                  <a:moveTo>
                    <a:pt x="1634" y="2273"/>
                  </a:moveTo>
                  <a:lnTo>
                    <a:pt x="1535" y="2150"/>
                  </a:lnTo>
                  <a:lnTo>
                    <a:pt x="2050" y="737"/>
                  </a:lnTo>
                  <a:lnTo>
                    <a:pt x="2176" y="783"/>
                  </a:lnTo>
                  <a:lnTo>
                    <a:pt x="1634" y="2273"/>
                  </a:lnTo>
                  <a:close/>
                  <a:moveTo>
                    <a:pt x="2397" y="2204"/>
                  </a:moveTo>
                  <a:cubicBezTo>
                    <a:pt x="2397" y="2211"/>
                    <a:pt x="2392" y="2217"/>
                    <a:pt x="2385" y="2217"/>
                  </a:cubicBezTo>
                  <a:lnTo>
                    <a:pt x="1741" y="2217"/>
                  </a:lnTo>
                  <a:lnTo>
                    <a:pt x="2314" y="642"/>
                  </a:lnTo>
                  <a:lnTo>
                    <a:pt x="2385" y="642"/>
                  </a:lnTo>
                  <a:cubicBezTo>
                    <a:pt x="2392" y="642"/>
                    <a:pt x="2397" y="647"/>
                    <a:pt x="2397" y="654"/>
                  </a:cubicBezTo>
                  <a:lnTo>
                    <a:pt x="2397" y="2204"/>
                  </a:lnTo>
                  <a:close/>
                </a:path>
              </a:pathLst>
            </a:custGeom>
            <a:solidFill>
              <a:srgbClr val="512C56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PA-任意多边形 95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3490" y="2039"/>
              <a:ext cx="247" cy="158"/>
            </a:xfrm>
            <a:custGeom>
              <a:avLst/>
              <a:gdLst>
                <a:gd name="T0" fmla="*/ 41 w 656"/>
                <a:gd name="T1" fmla="*/ 81 h 419"/>
                <a:gd name="T2" fmla="*/ 615 w 656"/>
                <a:gd name="T3" fmla="*/ 81 h 419"/>
                <a:gd name="T4" fmla="*/ 656 w 656"/>
                <a:gd name="T5" fmla="*/ 41 h 419"/>
                <a:gd name="T6" fmla="*/ 615 w 656"/>
                <a:gd name="T7" fmla="*/ 0 h 419"/>
                <a:gd name="T8" fmla="*/ 41 w 656"/>
                <a:gd name="T9" fmla="*/ 0 h 419"/>
                <a:gd name="T10" fmla="*/ 0 w 656"/>
                <a:gd name="T11" fmla="*/ 41 h 419"/>
                <a:gd name="T12" fmla="*/ 41 w 656"/>
                <a:gd name="T13" fmla="*/ 81 h 419"/>
                <a:gd name="T14" fmla="*/ 446 w 656"/>
                <a:gd name="T15" fmla="*/ 338 h 419"/>
                <a:gd name="T16" fmla="*/ 41 w 656"/>
                <a:gd name="T17" fmla="*/ 338 h 419"/>
                <a:gd name="T18" fmla="*/ 0 w 656"/>
                <a:gd name="T19" fmla="*/ 379 h 419"/>
                <a:gd name="T20" fmla="*/ 41 w 656"/>
                <a:gd name="T21" fmla="*/ 419 h 419"/>
                <a:gd name="T22" fmla="*/ 446 w 656"/>
                <a:gd name="T23" fmla="*/ 419 h 419"/>
                <a:gd name="T24" fmla="*/ 487 w 656"/>
                <a:gd name="T25" fmla="*/ 379 h 419"/>
                <a:gd name="T26" fmla="*/ 446 w 656"/>
                <a:gd name="T27" fmla="*/ 33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6" h="419">
                  <a:moveTo>
                    <a:pt x="41" y="81"/>
                  </a:moveTo>
                  <a:lnTo>
                    <a:pt x="615" y="81"/>
                  </a:lnTo>
                  <a:cubicBezTo>
                    <a:pt x="637" y="81"/>
                    <a:pt x="656" y="63"/>
                    <a:pt x="656" y="41"/>
                  </a:cubicBezTo>
                  <a:cubicBezTo>
                    <a:pt x="656" y="18"/>
                    <a:pt x="637" y="0"/>
                    <a:pt x="615" y="0"/>
                  </a:cubicBezTo>
                  <a:lnTo>
                    <a:pt x="41" y="0"/>
                  </a:ln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1"/>
                    <a:pt x="41" y="81"/>
                  </a:cubicBezTo>
                  <a:close/>
                  <a:moveTo>
                    <a:pt x="446" y="338"/>
                  </a:moveTo>
                  <a:lnTo>
                    <a:pt x="41" y="338"/>
                  </a:lnTo>
                  <a:cubicBezTo>
                    <a:pt x="18" y="338"/>
                    <a:pt x="0" y="356"/>
                    <a:pt x="0" y="379"/>
                  </a:cubicBezTo>
                  <a:cubicBezTo>
                    <a:pt x="0" y="401"/>
                    <a:pt x="18" y="419"/>
                    <a:pt x="41" y="419"/>
                  </a:cubicBezTo>
                  <a:lnTo>
                    <a:pt x="446" y="419"/>
                  </a:lnTo>
                  <a:cubicBezTo>
                    <a:pt x="468" y="419"/>
                    <a:pt x="487" y="401"/>
                    <a:pt x="487" y="379"/>
                  </a:cubicBezTo>
                  <a:cubicBezTo>
                    <a:pt x="487" y="356"/>
                    <a:pt x="468" y="338"/>
                    <a:pt x="446" y="338"/>
                  </a:cubicBezTo>
                  <a:close/>
                </a:path>
              </a:pathLst>
            </a:custGeom>
            <a:solidFill>
              <a:srgbClr val="512C56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604220" y="927850"/>
            <a:ext cx="10914680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5000"/>
              </a:lnSpc>
            </a:pPr>
            <a:r>
              <a:rPr lang="zh-CN" altLang="en-US" sz="2800" spc="300" dirty="0">
                <a:latin typeface="楷体" panose="02010609060101010101" pitchFamily="49" charset="-122"/>
                <a:ea typeface="楷体" panose="02010609060101010101" pitchFamily="49" charset="-122"/>
              </a:rPr>
              <a:t>据中国地震台网测定，北京时间2019年2月22日18：17 在厄瓜多尔(2.15°S，76.91°W)发生里氏7.5级地震，震源深度140 km，暂无伤亡报告。据此回答5～6题。</a:t>
            </a:r>
            <a:endParaRPr lang="zh-CN" altLang="en-US" sz="2800" spc="3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6136" y="2820774"/>
            <a:ext cx="11073282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1.遇到突然到来的地震，而我们正在楼上教室里上课，正确的逃生方式是(　　)</a:t>
            </a:r>
            <a:endParaRPr kumimoji="0" lang="en-US" altLang="zh-CN" sz="28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A．立即从窗户往外跳楼   B．遵守纪律，坚持上课</a:t>
            </a:r>
            <a:endParaRPr kumimoji="0" lang="en-US" altLang="zh-CN" sz="28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C．快速进入电梯下楼      D．双手抱头，就近在桌旁躲避</a:t>
            </a:r>
            <a:endParaRPr kumimoji="0" lang="en-US" altLang="zh-CN" sz="28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34305" y="3428686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</a:rPr>
              <a:t>D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ṣḷîḍe"/>
          <p:cNvSpPr/>
          <p:nvPr>
            <p:custDataLst>
              <p:tags r:id="rId1"/>
            </p:custDataLst>
          </p:nvPr>
        </p:nvSpPr>
        <p:spPr>
          <a:xfrm>
            <a:off x="2078382" y="2050862"/>
            <a:ext cx="8693150" cy="3390899"/>
          </a:xfrm>
          <a:prstGeom prst="rect">
            <a:avLst/>
          </a:prstGeom>
          <a:solidFill>
            <a:schemeClr val="bg1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9" name="iŝļiďe"/>
          <p:cNvSpPr txBox="1"/>
          <p:nvPr>
            <p:custDataLst>
              <p:tags r:id="rId2"/>
            </p:custDataLst>
          </p:nvPr>
        </p:nvSpPr>
        <p:spPr>
          <a:xfrm>
            <a:off x="2768721" y="2885989"/>
            <a:ext cx="4904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防灾减灾手段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 flipH="1" flipV="1">
            <a:off x="2463800" y="2868280"/>
            <a:ext cx="0" cy="1782906"/>
          </a:xfrm>
          <a:prstGeom prst="line">
            <a:avLst/>
          </a:prstGeom>
          <a:ln w="25400" cap="flat">
            <a:solidFill>
              <a:schemeClr val="tx1">
                <a:lumMod val="65000"/>
                <a:lumOff val="3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ṥļiďè"/>
          <p:cNvSpPr/>
          <p:nvPr>
            <p:custDataLst>
              <p:tags r:id="rId4"/>
            </p:custDataLst>
          </p:nvPr>
        </p:nvSpPr>
        <p:spPr>
          <a:xfrm>
            <a:off x="1420468" y="1416239"/>
            <a:ext cx="1043332" cy="1043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01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6650" r="16650"/>
          <a:stretch>
            <a:fillRect/>
          </a:stretch>
        </p:blipFill>
        <p:spPr>
          <a:xfrm>
            <a:off x="7380634" y="2050861"/>
            <a:ext cx="3390898" cy="3390898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2602934" y="3879929"/>
            <a:ext cx="5235578" cy="1175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我国防灾减灾</a:t>
            </a:r>
            <a:r>
              <a:rPr lang="zh-CN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工作指导方针：</a:t>
            </a:r>
            <a:endParaRPr lang="en-US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“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以防为主，防抗救相结合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”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5899196"/>
            <a:ext cx="12192000" cy="58105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我国防灾减灾工作包括：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灾害监测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|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灾害救援与救助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|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灾害防御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|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灾后恢复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/>
          <a:srcRect t="11304" r="1790" b="5183"/>
          <a:stretch>
            <a:fillRect/>
          </a:stretch>
        </p:blipFill>
        <p:spPr>
          <a:xfrm>
            <a:off x="4574232" y="2029761"/>
            <a:ext cx="3660563" cy="20759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b="9424"/>
          <a:stretch>
            <a:fillRect/>
          </a:stretch>
        </p:blipFill>
        <p:spPr>
          <a:xfrm>
            <a:off x="558908" y="4242716"/>
            <a:ext cx="3681250" cy="2105659"/>
          </a:xfrm>
          <a:prstGeom prst="rect">
            <a:avLst/>
          </a:prstGeom>
        </p:spPr>
      </p:pic>
      <p:sp>
        <p:nvSpPr>
          <p:cNvPr id="18" name="矩形 17"/>
          <p:cNvSpPr>
            <a:spLocks noChangeAspect="1"/>
          </p:cNvSpPr>
          <p:nvPr/>
        </p:nvSpPr>
        <p:spPr>
          <a:xfrm>
            <a:off x="551711" y="2031752"/>
            <a:ext cx="3688447" cy="2105658"/>
          </a:xfrm>
          <a:prstGeom prst="rect">
            <a:avLst/>
          </a:prstGeom>
          <a:blipFill dpi="0" rotWithShape="1">
            <a:blip r:embed="rId3"/>
            <a:srcRect/>
            <a:stretch>
              <a:fillRect b="-19334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6919" y="5906143"/>
            <a:ext cx="1452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水文站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240158" y="3705643"/>
            <a:ext cx="16332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气象站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6274" y="3710935"/>
            <a:ext cx="1452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人造卫星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537777" y="894707"/>
            <a:ext cx="1120871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我国建成了由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人造卫星、气象站、水文站、地震台、地质环境监测站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等组成的自然灾害监测系统，主要对自然灾害的孕育、发生、发展和致灾全过程进行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动态监测。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6" name="标题 1"/>
          <p:cNvSpPr txBox="1"/>
          <p:nvPr>
            <p:custDataLst>
              <p:tags r:id="rId5"/>
            </p:custDataLst>
          </p:nvPr>
        </p:nvSpPr>
        <p:spPr>
          <a:xfrm>
            <a:off x="582884" y="0"/>
            <a:ext cx="10448474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lt"/>
              </a:rPr>
              <a:t>灾害监测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tencil" panose="040409050D0802020404" pitchFamily="82" charset="0"/>
              <a:ea typeface="等线 Light" panose="02010600030101010101" pitchFamily="2" charset="-122"/>
              <a:cs typeface="Arial" panose="020B0604020202020204"/>
              <a:sym typeface="+mn-lt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6"/>
            </p:custDataLst>
          </p:nvPr>
        </p:nvCxnSpPr>
        <p:spPr>
          <a:xfrm>
            <a:off x="662727" y="707886"/>
            <a:ext cx="10850563" cy="0"/>
          </a:xfrm>
          <a:prstGeom prst="line">
            <a:avLst/>
          </a:prstGeom>
          <a:noFill/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/>
          <a:stretch>
            <a:fillRect/>
          </a:stretch>
        </p:blipFill>
        <p:spPr bwMode="auto">
          <a:xfrm>
            <a:off x="4574232" y="4242716"/>
            <a:ext cx="3688545" cy="210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4298239" y="5948265"/>
            <a:ext cx="16065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地震台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370647" y="2658824"/>
            <a:ext cx="3689688" cy="2443415"/>
          </a:xfrm>
          <a:prstGeom prst="rect">
            <a:avLst/>
          </a:prstGeom>
          <a:pattFill prst="pct5">
            <a:fgClr>
              <a:srgbClr val="E4E6EA"/>
            </a:fgClr>
            <a:bgClr>
              <a:srgbClr val="ADB5BF"/>
            </a:bgClr>
          </a:pattFill>
          <a:ln w="7620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</p:pic>
      <p:sp>
        <p:nvSpPr>
          <p:cNvPr id="32" name="文本框 31"/>
          <p:cNvSpPr txBox="1"/>
          <p:nvPr/>
        </p:nvSpPr>
        <p:spPr>
          <a:xfrm>
            <a:off x="8370570" y="4698365"/>
            <a:ext cx="2646045" cy="3987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吊箱测流 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| 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水文监测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6" name="文本框 6"/>
          <p:cNvSpPr txBox="1"/>
          <p:nvPr>
            <p:custDataLst>
              <p:tags r:id="rId2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dirty="0">
                <a:solidFill>
                  <a:schemeClr val="lt1"/>
                </a:solidFill>
                <a:sym typeface="+mn-lt"/>
              </a:rPr>
              <a:t>案例思考</a:t>
            </a:r>
            <a:r>
              <a:rPr lang="en-US" altLang="zh-CN" sz="3600" dirty="0">
                <a:solidFill>
                  <a:schemeClr val="lt1"/>
                </a:solidFill>
                <a:sym typeface="+mn-lt"/>
              </a:rPr>
              <a:t>—</a:t>
            </a:r>
            <a:r>
              <a:rPr lang="zh-CN" altLang="en-US" sz="3600" dirty="0">
                <a:solidFill>
                  <a:schemeClr val="lt1"/>
                </a:solidFill>
                <a:sym typeface="+mn-lt"/>
              </a:rPr>
              <a:t>地震预警系统</a:t>
            </a:r>
            <a:endParaRPr lang="zh-CN" altLang="en-US" sz="36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1785" y="4933315"/>
            <a:ext cx="535178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时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52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分，四川省甘孜州泸定县发生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6.8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级地震，成都高新减灾研究所（简称减灾所）与中国地震局联合建设的中国地震预警网成功预警此次强震</a:t>
            </a:r>
            <a:endParaRPr lang="zh-CN" altLang="en-US" sz="2400" b="0" i="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6000" y="1299845"/>
            <a:ext cx="54235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阅读课本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110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页的案例“地震预警系统”，回答问题。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地震预警是否是地震预报？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地震预警的基本原理是什么？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76135" y="3039110"/>
            <a:ext cx="6934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不是</a:t>
            </a:r>
            <a:endParaRPr lang="zh-CN" altLang="en-US" sz="2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 descr="电视用户收到地震预警。成都高新减灾研究所供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" y="1000760"/>
            <a:ext cx="519684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6096000" y="4080831"/>
            <a:ext cx="516890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先探测纵波，即刻计算该次地震震级、烈度、震源等，并抢在横波到达前，通过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传播速度远快于地震波的电磁波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(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如电视、广播、短信等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)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发出警报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3"/>
          <a:stretch>
            <a:fillRect/>
          </a:stretch>
        </p:blipFill>
        <p:spPr bwMode="auto">
          <a:xfrm>
            <a:off x="5803927" y="2035093"/>
            <a:ext cx="3651544" cy="207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b="14591"/>
          <a:stretch>
            <a:fillRect/>
          </a:stretch>
        </p:blipFill>
        <p:spPr bwMode="auto">
          <a:xfrm>
            <a:off x="1946016" y="2035093"/>
            <a:ext cx="3651544" cy="2075992"/>
          </a:xfrm>
          <a:prstGeom prst="rect">
            <a:avLst/>
          </a:prstGeom>
          <a:noFill/>
        </p:spPr>
      </p:pic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579690" y="-27284"/>
            <a:ext cx="10448474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lt"/>
              </a:rPr>
              <a:t>灾害防御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tencil" panose="040409050D0802020404" pitchFamily="82" charset="0"/>
              <a:ea typeface="等线 Light" panose="02010600030101010101" pitchFamily="2" charset="-122"/>
              <a:cs typeface="Arial" panose="020B0604020202020204"/>
              <a:sym typeface="+mn-lt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659533" y="680602"/>
            <a:ext cx="10850563" cy="0"/>
          </a:xfrm>
          <a:prstGeom prst="line">
            <a:avLst/>
          </a:prstGeom>
          <a:noFill/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739376" y="670623"/>
            <a:ext cx="10368631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一方面修建水库、堤坝、防护林等防灾工程；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另一方面施行防灾减灾的法律法规，开展减灾教育。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310" y="4437894"/>
            <a:ext cx="3681250" cy="210514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991010" y="4554543"/>
            <a:ext cx="160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修建水库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5351" y="4437382"/>
            <a:ext cx="3681250" cy="210565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67845" y="2043820"/>
            <a:ext cx="1452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修筑堤坝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948078" y="2035093"/>
            <a:ext cx="1633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红树林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128418" y="4437382"/>
            <a:ext cx="1452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减灾教育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>
            <p:custDataLst>
              <p:tags r:id="rId1"/>
            </p:custDataLst>
          </p:nvPr>
        </p:nvSpPr>
        <p:spPr>
          <a:xfrm>
            <a:off x="576227" y="49721"/>
            <a:ext cx="10448474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lt"/>
              </a:rPr>
              <a:t>灾害救援与救助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lt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>
            <a:off x="656070" y="757607"/>
            <a:ext cx="10850563" cy="0"/>
          </a:xfrm>
          <a:prstGeom prst="line">
            <a:avLst/>
          </a:prstGeom>
          <a:noFill/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5" name="文本框 4"/>
          <p:cNvSpPr txBox="1"/>
          <p:nvPr/>
        </p:nvSpPr>
        <p:spPr>
          <a:xfrm>
            <a:off x="815113" y="842734"/>
            <a:ext cx="10532475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       发生自然灾害并达到应急响应程度时，应按照国家有关自然灾害的应急预案，调动救援物资和人员，尽快稳定社会秩序，救治伤员，展开心理援助。</a:t>
            </a:r>
            <a:endParaRPr lang="zh-CN" alt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5"/>
          <a:stretch>
            <a:fillRect/>
          </a:stretch>
        </p:blipFill>
        <p:spPr>
          <a:xfrm>
            <a:off x="1121371" y="2062914"/>
            <a:ext cx="3659523" cy="2069900"/>
          </a:xfrm>
          <a:prstGeom prst="rect">
            <a:avLst/>
          </a:prstGeom>
        </p:spPr>
      </p:pic>
      <p:sp>
        <p:nvSpPr>
          <p:cNvPr id="8" name="矩形 7"/>
          <p:cNvSpPr>
            <a:spLocks noChangeAspect="1"/>
          </p:cNvSpPr>
          <p:nvPr/>
        </p:nvSpPr>
        <p:spPr>
          <a:xfrm>
            <a:off x="5236748" y="4403907"/>
            <a:ext cx="3659523" cy="2089146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3653"/>
          <a:stretch>
            <a:fillRect/>
          </a:stretch>
        </p:blipFill>
        <p:spPr>
          <a:xfrm>
            <a:off x="5222029" y="2062914"/>
            <a:ext cx="3659523" cy="2069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5" b="6904"/>
          <a:stretch>
            <a:fillRect/>
          </a:stretch>
        </p:blipFill>
        <p:spPr>
          <a:xfrm>
            <a:off x="1121372" y="4423153"/>
            <a:ext cx="3659522" cy="20699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84385" y="3732704"/>
            <a:ext cx="16065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人员救援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86717" y="6015228"/>
            <a:ext cx="1452880" cy="4298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物资救援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86717" y="3732704"/>
            <a:ext cx="16332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救治伤员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61220" y="6044979"/>
            <a:ext cx="1452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心理援助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>
            <p:custDataLst>
              <p:tags r:id="rId1"/>
            </p:custDataLst>
          </p:nvPr>
        </p:nvSpPr>
        <p:spPr>
          <a:xfrm>
            <a:off x="590081" y="320814"/>
            <a:ext cx="10448474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lt"/>
              </a:rPr>
              <a:t>灾后恢复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lt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>
            <a:off x="669924" y="1028700"/>
            <a:ext cx="10850563" cy="0"/>
          </a:xfrm>
          <a:prstGeom prst="line">
            <a:avLst/>
          </a:prstGeom>
          <a:noFill/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5" name="文本框 4"/>
          <p:cNvSpPr txBox="1"/>
          <p:nvPr/>
        </p:nvSpPr>
        <p:spPr>
          <a:xfrm>
            <a:off x="802464" y="1040974"/>
            <a:ext cx="10797866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       灾后要尽快恢复灾区群众的生产和生活，并促进灾区经济和社会的恢复和发展。这一过程也能帮助重建区增强防灾能力。</a:t>
            </a:r>
            <a:endParaRPr lang="zh-CN" alt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64" y="2413087"/>
            <a:ext cx="5295265" cy="3530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8761"/>
          <a:stretch>
            <a:fillRect/>
          </a:stretch>
        </p:blipFill>
        <p:spPr>
          <a:xfrm>
            <a:off x="6422585" y="2413087"/>
            <a:ext cx="4833174" cy="35306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07743" y="5943687"/>
            <a:ext cx="3137531" cy="53213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九寨沟灾后重建</a:t>
            </a:r>
            <a:endParaRPr lang="zh-CN" altLang="en-US" sz="24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70406" y="5943687"/>
            <a:ext cx="3137531" cy="53213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zh-CN" altLang="en-US" sz="24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重建后的汶川</a:t>
            </a:r>
            <a:endParaRPr lang="zh-CN" altLang="en-US" sz="24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514946"/>
            <a:ext cx="11715750" cy="5441354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732"/>
</p:tagLst>
</file>

<file path=ppt/tags/tag101.xml><?xml version="1.0" encoding="utf-8"?>
<p:tagLst xmlns:p="http://schemas.openxmlformats.org/presentationml/2006/main">
  <p:tag name="AS_UNIQUEID" val="734"/>
</p:tagLst>
</file>

<file path=ppt/tags/tag102.xml><?xml version="1.0" encoding="utf-8"?>
<p:tagLst xmlns:p="http://schemas.openxmlformats.org/presentationml/2006/main">
  <p:tag name="AS_UNIQUEID" val="735"/>
</p:tagLst>
</file>

<file path=ppt/tags/tag103.xml><?xml version="1.0" encoding="utf-8"?>
<p:tagLst xmlns:p="http://schemas.openxmlformats.org/presentationml/2006/main">
  <p:tag name="AS_UNIQUEID" val="736"/>
</p:tagLst>
</file>

<file path=ppt/tags/tag104.xml><?xml version="1.0" encoding="utf-8"?>
<p:tagLst xmlns:p="http://schemas.openxmlformats.org/presentationml/2006/main">
  <p:tag name="AS_UNIQUEID" val="737"/>
</p:tagLst>
</file>

<file path=ppt/tags/tag105.xml><?xml version="1.0" encoding="utf-8"?>
<p:tagLst xmlns:p="http://schemas.openxmlformats.org/presentationml/2006/main">
  <p:tag name="AS_UNIQUEID" val="738"/>
</p:tagLst>
</file>

<file path=ppt/tags/tag106.xml><?xml version="1.0" encoding="utf-8"?>
<p:tagLst xmlns:p="http://schemas.openxmlformats.org/presentationml/2006/main">
  <p:tag name="AS_UNIQUEID" val="739"/>
</p:tagLst>
</file>

<file path=ppt/tags/tag107.xml><?xml version="1.0" encoding="utf-8"?>
<p:tagLst xmlns:p="http://schemas.openxmlformats.org/presentationml/2006/main">
  <p:tag name="AS_UNIQUEID" val="741"/>
</p:tagLst>
</file>

<file path=ppt/tags/tag108.xml><?xml version="1.0" encoding="utf-8"?>
<p:tagLst xmlns:p="http://schemas.openxmlformats.org/presentationml/2006/main">
  <p:tag name="AS_UNIQUEID" val="742"/>
</p:tagLst>
</file>

<file path=ppt/tags/tag109.xml><?xml version="1.0" encoding="utf-8"?>
<p:tagLst xmlns:p="http://schemas.openxmlformats.org/presentationml/2006/main">
  <p:tag name="AS_UNIQUEID" val="743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744"/>
</p:tagLst>
</file>

<file path=ppt/tags/tag111.xml><?xml version="1.0" encoding="utf-8"?>
<p:tagLst xmlns:p="http://schemas.openxmlformats.org/presentationml/2006/main">
  <p:tag name="AS_UNIQUEID" val="745"/>
</p:tagLst>
</file>

<file path=ppt/tags/tag112.xml><?xml version="1.0" encoding="utf-8"?>
<p:tagLst xmlns:p="http://schemas.openxmlformats.org/presentationml/2006/main">
  <p:tag name="AS_UNIQUEID" val="746"/>
</p:tagLst>
</file>

<file path=ppt/tags/tag113.xml><?xml version="1.0" encoding="utf-8"?>
<p:tagLst xmlns:p="http://schemas.openxmlformats.org/presentationml/2006/main">
  <p:tag name="AS_UNIQUEID" val="748"/>
</p:tagLst>
</file>

<file path=ppt/tags/tag114.xml><?xml version="1.0" encoding="utf-8"?>
<p:tagLst xmlns:p="http://schemas.openxmlformats.org/presentationml/2006/main">
  <p:tag name="AS_UNIQUEID" val="749"/>
</p:tagLst>
</file>

<file path=ppt/tags/tag115.xml><?xml version="1.0" encoding="utf-8"?>
<p:tagLst xmlns:p="http://schemas.openxmlformats.org/presentationml/2006/main">
  <p:tag name="AS_UNIQUEID" val="750"/>
</p:tagLst>
</file>

<file path=ppt/tags/tag116.xml><?xml version="1.0" encoding="utf-8"?>
<p:tagLst xmlns:p="http://schemas.openxmlformats.org/presentationml/2006/main">
  <p:tag name="AS_UNIQUEID" val="751"/>
</p:tagLst>
</file>

<file path=ppt/tags/tag117.xml><?xml version="1.0" encoding="utf-8"?>
<p:tagLst xmlns:p="http://schemas.openxmlformats.org/presentationml/2006/main">
  <p:tag name="AS_UNIQUEID" val="752"/>
</p:tagLst>
</file>

<file path=ppt/tags/tag118.xml><?xml version="1.0" encoding="utf-8"?>
<p:tagLst xmlns:p="http://schemas.openxmlformats.org/presentationml/2006/main">
  <p:tag name="AS_UNIQUEID" val="754"/>
</p:tagLst>
</file>

<file path=ppt/tags/tag119.xml><?xml version="1.0" encoding="utf-8"?>
<p:tagLst xmlns:p="http://schemas.openxmlformats.org/presentationml/2006/main">
  <p:tag name="AS_UNIQUEID" val="755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756"/>
</p:tagLst>
</file>

<file path=ppt/tags/tag121.xml><?xml version="1.0" encoding="utf-8"?>
<p:tagLst xmlns:p="http://schemas.openxmlformats.org/presentationml/2006/main">
  <p:tag name="AS_UNIQUEID" val="757"/>
</p:tagLst>
</file>

<file path=ppt/tags/tag122.xml><?xml version="1.0" encoding="utf-8"?>
<p:tagLst xmlns:p="http://schemas.openxmlformats.org/presentationml/2006/main">
  <p:tag name="AS_UNIQUEID" val="758"/>
</p:tagLst>
</file>

<file path=ppt/tags/tag123.xml><?xml version="1.0" encoding="utf-8"?>
<p:tagLst xmlns:p="http://schemas.openxmlformats.org/presentationml/2006/main">
  <p:tag name="AS_UNIQUEID" val="760"/>
</p:tagLst>
</file>

<file path=ppt/tags/tag124.xml><?xml version="1.0" encoding="utf-8"?>
<p:tagLst xmlns:p="http://schemas.openxmlformats.org/presentationml/2006/main">
  <p:tag name="AS_UNIQUEID" val="761"/>
</p:tagLst>
</file>

<file path=ppt/tags/tag125.xml><?xml version="1.0" encoding="utf-8"?>
<p:tagLst xmlns:p="http://schemas.openxmlformats.org/presentationml/2006/main">
  <p:tag name="AS_UNIQUEID" val="762"/>
</p:tagLst>
</file>

<file path=ppt/tags/tag126.xml><?xml version="1.0" encoding="utf-8"?>
<p:tagLst xmlns:p="http://schemas.openxmlformats.org/presentationml/2006/main">
  <p:tag name="AS_UNIQUEID" val="763"/>
</p:tagLst>
</file>

<file path=ppt/tags/tag127.xml><?xml version="1.0" encoding="utf-8"?>
<p:tagLst xmlns:p="http://schemas.openxmlformats.org/presentationml/2006/main">
  <p:tag name="AS_UNIQUEID" val="764"/>
</p:tagLst>
</file>

<file path=ppt/tags/tag128.xml><?xml version="1.0" encoding="utf-8"?>
<p:tagLst xmlns:p="http://schemas.openxmlformats.org/presentationml/2006/main">
  <p:tag name="AS_UNIQUEID" val="935"/>
</p:tagLst>
</file>

<file path=ppt/tags/tag129.xml><?xml version="1.0" encoding="utf-8"?>
<p:tagLst xmlns:p="http://schemas.openxmlformats.org/presentationml/2006/main">
  <p:tag name="AS_UNIQUEID" val="93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939"/>
</p:tagLst>
</file>

<file path=ppt/tags/tag131.xml><?xml version="1.0" encoding="utf-8"?>
<p:tagLst xmlns:p="http://schemas.openxmlformats.org/presentationml/2006/main">
  <p:tag name="AS_UNIQUEID" val="941"/>
</p:tagLst>
</file>

<file path=ppt/tags/tag132.xml><?xml version="1.0" encoding="utf-8"?>
<p:tagLst xmlns:p="http://schemas.openxmlformats.org/presentationml/2006/main">
  <p:tag name="AS_UNIQUEID" val="963"/>
</p:tagLst>
</file>

<file path=ppt/tags/tag133.xml><?xml version="1.0" encoding="utf-8"?>
<p:tagLst xmlns:p="http://schemas.openxmlformats.org/presentationml/2006/main">
  <p:tag name="AS_UNIQUEID" val="965"/>
</p:tagLst>
</file>

<file path=ppt/tags/tag134.xml><?xml version="1.0" encoding="utf-8"?>
<p:tagLst xmlns:p="http://schemas.openxmlformats.org/presentationml/2006/main">
  <p:tag name="AS_UNIQUEID" val="967"/>
</p:tagLst>
</file>

<file path=ppt/tags/tag135.xml><?xml version="1.0" encoding="utf-8"?>
<p:tagLst xmlns:p="http://schemas.openxmlformats.org/presentationml/2006/main">
  <p:tag name="AS_UNIQUEID" val="968"/>
</p:tagLst>
</file>

<file path=ppt/tags/tag136.xml><?xml version="1.0" encoding="utf-8"?>
<p:tagLst xmlns:p="http://schemas.openxmlformats.org/presentationml/2006/main">
  <p:tag name="AS_UNIQUEID" val="969"/>
</p:tagLst>
</file>

<file path=ppt/tags/tag137.xml><?xml version="1.0" encoding="utf-8"?>
<p:tagLst xmlns:p="http://schemas.openxmlformats.org/presentationml/2006/main">
  <p:tag name="AS_UNIQUEID" val="980"/>
</p:tagLst>
</file>

<file path=ppt/tags/tag138.xml><?xml version="1.0" encoding="utf-8"?>
<p:tagLst xmlns:p="http://schemas.openxmlformats.org/presentationml/2006/main">
  <p:tag name="AS_UNIQUEID" val="996"/>
</p:tagLst>
</file>

<file path=ppt/tags/tag139.xml><?xml version="1.0" encoding="utf-8"?>
<p:tagLst xmlns:p="http://schemas.openxmlformats.org/presentationml/2006/main">
  <p:tag name="AS_UNIQUEID" val="9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977"/>
</p:tagLst>
</file>

<file path=ppt/tags/tag141.xml><?xml version="1.0" encoding="utf-8"?>
<p:tagLst xmlns:p="http://schemas.openxmlformats.org/presentationml/2006/main">
  <p:tag name="AS_UNIQUEID" val="1000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7_1*i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fa92157b43b40c7a9efcf8b0c2fdd6a"/>
  <p:tag name="KSO_WM_UNIT_DECORATE_INFO" val="{&quot;ReferentInfo&quot;:{&quot;Id&quot;:&quot;443f8045f8564536b28e1ce40fe340db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UNIT_SUBTYPE" val="h"/>
  <p:tag name="KSO_WM_UNIT_FILL_FORE_SCHEMECOLOR_INDEX_BRIGHTNESS" val="0"/>
  <p:tag name="KSO_WM_UNIT_FILL_FORE_SCHEMECOLOR_INDEX" val="5"/>
  <p:tag name="KSO_WM_UNIT_FILL_TYPE" val="1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</p:tagLst>
</file>

<file path=ppt/tags/tag144.xml><?xml version="1.0" encoding="utf-8"?>
<p:tagLst xmlns:p="http://schemas.openxmlformats.org/presentationml/2006/main">
  <p:tag name="AS_UNIQUEID" val="1037"/>
</p:tagLst>
</file>

<file path=ppt/tags/tag145.xml><?xml version="1.0" encoding="utf-8"?>
<p:tagLst xmlns:p="http://schemas.openxmlformats.org/presentationml/2006/main">
  <p:tag name="AS_UNIQUEID" val="976"/>
</p:tagLst>
</file>

<file path=ppt/tags/tag146.xml><?xml version="1.0" encoding="utf-8"?>
<p:tagLst xmlns:p="http://schemas.openxmlformats.org/presentationml/2006/main">
  <p:tag name="AS_UNIQUEID" val="977"/>
</p:tagLst>
</file>

<file path=ppt/tags/tag147.xml><?xml version="1.0" encoding="utf-8"?>
<p:tagLst xmlns:p="http://schemas.openxmlformats.org/presentationml/2006/main">
  <p:tag name="AS_UNIQUEID" val="47"/>
</p:tagLst>
</file>

<file path=ppt/tags/tag148.xml><?xml version="1.0" encoding="utf-8"?>
<p:tagLst xmlns:p="http://schemas.openxmlformats.org/presentationml/2006/main">
  <p:tag name="AS_UNIQUEID" val="976"/>
</p:tagLst>
</file>

<file path=ppt/tags/tag149.xml><?xml version="1.0" encoding="utf-8"?>
<p:tagLst xmlns:p="http://schemas.openxmlformats.org/presentationml/2006/main">
  <p:tag name="AS_UNIQUEID" val="977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976"/>
</p:tagLst>
</file>

<file path=ppt/tags/tag151.xml><?xml version="1.0" encoding="utf-8"?>
<p:tagLst xmlns:p="http://schemas.openxmlformats.org/presentationml/2006/main">
  <p:tag name="AS_UNIQUEID" val="977"/>
</p:tagLst>
</file>

<file path=ppt/tags/tag152.xml><?xml version="1.0" encoding="utf-8"?>
<p:tagLst xmlns:p="http://schemas.openxmlformats.org/presentationml/2006/main">
  <p:tag name="AS_UNIQUEID" val="226"/>
</p:tagLst>
</file>

<file path=ppt/tags/tag153.xml><?xml version="1.0" encoding="utf-8"?>
<p:tagLst xmlns:p="http://schemas.openxmlformats.org/presentationml/2006/main">
  <p:tag name="AS_UNIQUEID" val="229"/>
</p:tagLst>
</file>

<file path=ppt/tags/tag154.xml><?xml version="1.0" encoding="utf-8"?>
<p:tagLst xmlns:p="http://schemas.openxmlformats.org/presentationml/2006/main">
  <p:tag name="AS_UNIQUEID" val="231"/>
</p:tagLst>
</file>

<file path=ppt/tags/tag155.xml><?xml version="1.0" encoding="utf-8"?>
<p:tagLst xmlns:p="http://schemas.openxmlformats.org/presentationml/2006/main">
  <p:tag name="AS_UNIQUEID" val="232"/>
</p:tagLst>
</file>

<file path=ppt/tags/tag156.xml><?xml version="1.0" encoding="utf-8"?>
<p:tagLst xmlns:p="http://schemas.openxmlformats.org/presentationml/2006/main">
  <p:tag name="AS_UNIQUEID" val="980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7_1*i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fa92157b43b40c7a9efcf8b0c2fdd6a"/>
  <p:tag name="KSO_WM_UNIT_DECORATE_INFO" val="{&quot;ReferentInfo&quot;:{&quot;Id&quot;:&quot;443f8045f8564536b28e1ce40fe340db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UNIT_SUBTYPE" val="h"/>
  <p:tag name="KSO_WM_UNIT_FILL_FORE_SCHEMECOLOR_INDEX_BRIGHTNESS" val="0"/>
  <p:tag name="KSO_WM_UNIT_FILL_FORE_SCHEMECOLOR_INDEX" val="5"/>
  <p:tag name="KSO_WM_UNIT_FILL_TYPE" val="1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7_1*i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fa92157b43b40c7a9efcf8b0c2fdd6a"/>
  <p:tag name="KSO_WM_UNIT_DECORATE_INFO" val="{&quot;ReferentInfo&quot;:{&quot;Id&quot;:&quot;443f8045f8564536b28e1ce40fe340db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UNIT_SUBTYPE" val="h"/>
  <p:tag name="KSO_WM_UNIT_FILL_FORE_SCHEMECOLOR_INDEX_BRIGHTNESS" val="0"/>
  <p:tag name="KSO_WM_UNIT_FILL_FORE_SCHEMECOLOR_INDEX" val="5"/>
  <p:tag name="KSO_WM_UNI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7_1*i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fa92157b43b40c7a9efcf8b0c2fdd6a"/>
  <p:tag name="KSO_WM_UNIT_DECORATE_INFO" val="{&quot;ReferentInfo&quot;:{&quot;Id&quot;:&quot;443f8045f8564536b28e1ce40fe340db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UNIT_SUBTYPE" val="h"/>
  <p:tag name="KSO_WM_UNIT_FILL_FORE_SCHEMECOLOR_INDEX_BRIGHTNESS" val="0"/>
  <p:tag name="KSO_WM_UNIT_FILL_FORE_SCHEMECOLOR_INDEX" val="5"/>
  <p:tag name="KSO_WM_UNIT_FILL_TYPE" val="1"/>
</p:tagLst>
</file>

<file path=ppt/tags/tag162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7_1*i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fa92157b43b40c7a9efcf8b0c2fdd6a"/>
  <p:tag name="KSO_WM_UNIT_DECORATE_INFO" val="{&quot;ReferentInfo&quot;:{&quot;Id&quot;:&quot;443f8045f8564536b28e1ce40fe340db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UNIT_SUBTYPE" val="h"/>
  <p:tag name="KSO_WM_UNIT_FILL_FORE_SCHEMECOLOR_INDEX_BRIGHTNESS" val="0"/>
  <p:tag name="KSO_WM_UNIT_FILL_FORE_SCHEMECOLOR_INDEX" val="5"/>
  <p:tag name="KSO_WM_UNIT_FILL_TYPE" val="1"/>
</p:tagLst>
</file>

<file path=ppt/tags/tag164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</p:tagLst>
</file>

<file path=ppt/tags/tag165.xml><?xml version="1.0" encoding="utf-8"?>
<p:tagLst xmlns:p="http://schemas.openxmlformats.org/presentationml/2006/main">
  <p:tag name="KSO_WM_UNIT_PLACING_PICTURE_USER_VIEWPORT" val="{&quot;height&quot;:2700,&quot;width&quot;:4800}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7_1*i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fa92157b43b40c7a9efcf8b0c2fdd6a"/>
  <p:tag name="KSO_WM_UNIT_DECORATE_INFO" val="{&quot;ReferentInfo&quot;:{&quot;Id&quot;:&quot;443f8045f8564536b28e1ce40fe340db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UNIT_SUBTYPE" val="h"/>
  <p:tag name="KSO_WM_UNIT_FILL_FORE_SCHEMECOLOR_INDEX_BRIGHTNESS" val="0"/>
  <p:tag name="KSO_WM_UNIT_FILL_FORE_SCHEMECOLOR_INDEX" val="5"/>
  <p:tag name="KSO_WM_UNIT_FILL_TYPE" val="1"/>
</p:tagLst>
</file>

<file path=ppt/tags/tag167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7_1*i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fa92157b43b40c7a9efcf8b0c2fdd6a"/>
  <p:tag name="KSO_WM_UNIT_DECORATE_INFO" val="{&quot;ReferentInfo&quot;:{&quot;Id&quot;:&quot;443f8045f8564536b28e1ce40fe340db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UNIT_SUBTYPE" val="h"/>
  <p:tag name="KSO_WM_UNIT_FILL_FORE_SCHEMECOLOR_INDEX_BRIGHTNESS" val="0"/>
  <p:tag name="KSO_WM_UNIT_FILL_FORE_SCHEMECOLOR_INDEX" val="5"/>
  <p:tag name="KSO_WM_UNIT_FILL_TYPE" val="1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7_1*i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fa92157b43b40c7a9efcf8b0c2fdd6a"/>
  <p:tag name="KSO_WM_UNIT_DECORATE_INFO" val="{&quot;ReferentInfo&quot;:{&quot;Id&quot;:&quot;443f8045f8564536b28e1ce40fe340db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UNIT_SUBTYPE" val="h"/>
  <p:tag name="KSO_WM_UNIT_FILL_FORE_SCHEMECOLOR_INDEX_BRIGHTNESS" val="0"/>
  <p:tag name="KSO_WM_UNIT_FILL_FORE_SCHEMECOLOR_INDEX" val="5"/>
  <p:tag name="KSO_WM_UNIT_FILL_TYPE" val="1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7_1*i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fa92157b43b40c7a9efcf8b0c2fdd6a"/>
  <p:tag name="KSO_WM_UNIT_DECORATE_INFO" val="{&quot;ReferentInfo&quot;:{&quot;Id&quot;:&quot;443f8045f8564536b28e1ce40fe340db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UNIT_SUBTYPE" val="h"/>
  <p:tag name="KSO_WM_UNIT_FILL_FORE_SCHEMECOLOR_INDEX_BRIGHTNESS" val="0"/>
  <p:tag name="KSO_WM_UNIT_FILL_FORE_SCHEMECOLOR_INDEX" val="5"/>
  <p:tag name="KSO_WM_UNIT_FILL_TYPE" val="1"/>
</p:tagLst>
</file>

<file path=ppt/tags/tag173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</p:tagLst>
</file>

<file path=ppt/tags/tag174.xml><?xml version="1.0" encoding="utf-8"?>
<p:tagLst xmlns:p="http://schemas.openxmlformats.org/presentationml/2006/main">
  <p:tag name="PA" val="v5.2.4"/>
  <p:tag name="PAMAINTYPE" val="4"/>
  <p:tag name="PATYPE" val="176"/>
  <p:tag name="PASUBTYPE" val="282"/>
  <p:tag name="RESOURCELIBID_SHAPE" val="286952"/>
  <p:tag name="RESOURCELIB_SHAPETYPE" val="4"/>
</p:tagLst>
</file>

<file path=ppt/tags/tag175.xml><?xml version="1.0" encoding="utf-8"?>
<p:tagLst xmlns:p="http://schemas.openxmlformats.org/presentationml/2006/main">
  <p:tag name="PA" val="v5.2.4"/>
</p:tagLst>
</file>

<file path=ppt/tags/tag176.xml><?xml version="1.0" encoding="utf-8"?>
<p:tagLst xmlns:p="http://schemas.openxmlformats.org/presentationml/2006/main">
  <p:tag name="PA" val="v5.2.4"/>
</p:tagLst>
</file>

<file path=ppt/tags/tag177.xml><?xml version="1.0" encoding="utf-8"?>
<p:tagLst xmlns:p="http://schemas.openxmlformats.org/presentationml/2006/main">
  <p:tag name="PA" val="v5.2.4"/>
</p:tagLst>
</file>

<file path=ppt/tags/tag178.xml><?xml version="1.0" encoding="utf-8"?>
<p:tagLst xmlns:p="http://schemas.openxmlformats.org/presentationml/2006/main">
  <p:tag name="PA" val="v5.2.4"/>
</p:tagLst>
</file>

<file path=ppt/tags/tag179.xml><?xml version="1.0" encoding="utf-8"?>
<p:tagLst xmlns:p="http://schemas.openxmlformats.org/presentationml/2006/main">
  <p:tag name="PA" val="v5.2.4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PA" val="v5.2.4"/>
</p:tagLst>
</file>

<file path=ppt/tags/tag181.xml><?xml version="1.0" encoding="utf-8"?>
<p:tagLst xmlns:p="http://schemas.openxmlformats.org/presentationml/2006/main">
  <p:tag name="KSO_WPP_MARK_KEY" val="514ea8cd-4169-4ae3-85fd-8b492e9d94de"/>
  <p:tag name="COMMONDATA" val="eyJoZGlkIjoiMjMxMWI3ZmEyODBjZWNjNjk3OTM5YjUzNzdlYTdjMDUifQ=="/>
  <p:tag name="commondata" val="eyJoZGlkIjoiOTA3MTJlNDdiNmU2NTQ0MDFhZTI3OTdkMjUxN2RkNTYifQ=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21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21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BEAUTIFY_FLAG" val="#wm#"/>
  <p:tag name="KSO_WM_TEMPLATE_SUBCATEGORY" val="0"/>
  <p:tag name="KSO_WM_TAG_VERSION" val="1.0"/>
  <p:tag name="KSO_WM_TEMPLATE_MASTER_TYPE" val="1"/>
  <p:tag name="KSO_WM_TEMPLATE_COLOR_TYPE" val="1"/>
  <p:tag name="KSO_WM_TEMPLATE_CATEGORY" val="custom"/>
  <p:tag name="KSO_WM_TEMPLATE_INDEX" val="20204218"/>
  <p:tag name="KSO_WM_TEMPLATE_MASTER_THUMB_INDEX" val="12"/>
  <p:tag name="KSO_WM_TEMPLATE_THUMBS_INDEX" val="1、4、7、8、9、12、13、15、16、19、22"/>
</p:tagLst>
</file>

<file path=ppt/tags/tag65.xml><?xml version="1.0" encoding="utf-8"?>
<p:tagLst xmlns:p="http://schemas.openxmlformats.org/presentationml/2006/main">
  <p:tag name="AS_UNIQUEID" val="691"/>
</p:tagLst>
</file>

<file path=ppt/tags/tag66.xml><?xml version="1.0" encoding="utf-8"?>
<p:tagLst xmlns:p="http://schemas.openxmlformats.org/presentationml/2006/main">
  <p:tag name="AS_UNIQUEID" val="692"/>
</p:tagLst>
</file>

<file path=ppt/tags/tag67.xml><?xml version="1.0" encoding="utf-8"?>
<p:tagLst xmlns:p="http://schemas.openxmlformats.org/presentationml/2006/main">
  <p:tag name="AS_UNIQUEID" val="693"/>
</p:tagLst>
</file>

<file path=ppt/tags/tag68.xml><?xml version="1.0" encoding="utf-8"?>
<p:tagLst xmlns:p="http://schemas.openxmlformats.org/presentationml/2006/main">
  <p:tag name="AS_UNIQUEID" val="694"/>
</p:tagLst>
</file>

<file path=ppt/tags/tag69.xml><?xml version="1.0" encoding="utf-8"?>
<p:tagLst xmlns:p="http://schemas.openxmlformats.org/presentationml/2006/main">
  <p:tag name="AS_UNIQUEID" val="695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697"/>
</p:tagLst>
</file>

<file path=ppt/tags/tag71.xml><?xml version="1.0" encoding="utf-8"?>
<p:tagLst xmlns:p="http://schemas.openxmlformats.org/presentationml/2006/main">
  <p:tag name="AS_UNIQUEID" val="698"/>
</p:tagLst>
</file>

<file path=ppt/tags/tag72.xml><?xml version="1.0" encoding="utf-8"?>
<p:tagLst xmlns:p="http://schemas.openxmlformats.org/presentationml/2006/main">
  <p:tag name="AS_UNIQUEID" val="699"/>
</p:tagLst>
</file>

<file path=ppt/tags/tag73.xml><?xml version="1.0" encoding="utf-8"?>
<p:tagLst xmlns:p="http://schemas.openxmlformats.org/presentationml/2006/main">
  <p:tag name="AS_UNIQUEID" val="700"/>
</p:tagLst>
</file>

<file path=ppt/tags/tag74.xml><?xml version="1.0" encoding="utf-8"?>
<p:tagLst xmlns:p="http://schemas.openxmlformats.org/presentationml/2006/main">
  <p:tag name="AS_UNIQUEID" val="701"/>
</p:tagLst>
</file>

<file path=ppt/tags/tag75.xml><?xml version="1.0" encoding="utf-8"?>
<p:tagLst xmlns:p="http://schemas.openxmlformats.org/presentationml/2006/main">
  <p:tag name="AS_UNIQUEID" val="703"/>
</p:tagLst>
</file>

<file path=ppt/tags/tag76.xml><?xml version="1.0" encoding="utf-8"?>
<p:tagLst xmlns:p="http://schemas.openxmlformats.org/presentationml/2006/main">
  <p:tag name="AS_UNIQUEID" val="704"/>
</p:tagLst>
</file>

<file path=ppt/tags/tag77.xml><?xml version="1.0" encoding="utf-8"?>
<p:tagLst xmlns:p="http://schemas.openxmlformats.org/presentationml/2006/main">
  <p:tag name="AS_UNIQUEID" val="705"/>
</p:tagLst>
</file>

<file path=ppt/tags/tag78.xml><?xml version="1.0" encoding="utf-8"?>
<p:tagLst xmlns:p="http://schemas.openxmlformats.org/presentationml/2006/main">
  <p:tag name="AS_UNIQUEID" val="706"/>
</p:tagLst>
</file>

<file path=ppt/tags/tag79.xml><?xml version="1.0" encoding="utf-8"?>
<p:tagLst xmlns:p="http://schemas.openxmlformats.org/presentationml/2006/main">
  <p:tag name="AS_UNIQUEID" val="707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709"/>
</p:tagLst>
</file>

<file path=ppt/tags/tag81.xml><?xml version="1.0" encoding="utf-8"?>
<p:tagLst xmlns:p="http://schemas.openxmlformats.org/presentationml/2006/main">
  <p:tag name="AS_UNIQUEID" val="710"/>
</p:tagLst>
</file>

<file path=ppt/tags/tag82.xml><?xml version="1.0" encoding="utf-8"?>
<p:tagLst xmlns:p="http://schemas.openxmlformats.org/presentationml/2006/main">
  <p:tag name="AS_UNIQUEID" val="711"/>
</p:tagLst>
</file>

<file path=ppt/tags/tag83.xml><?xml version="1.0" encoding="utf-8"?>
<p:tagLst xmlns:p="http://schemas.openxmlformats.org/presentationml/2006/main">
  <p:tag name="AS_UNIQUEID" val="712"/>
</p:tagLst>
</file>

<file path=ppt/tags/tag84.xml><?xml version="1.0" encoding="utf-8"?>
<p:tagLst xmlns:p="http://schemas.openxmlformats.org/presentationml/2006/main">
  <p:tag name="AS_UNIQUEID" val="713"/>
</p:tagLst>
</file>

<file path=ppt/tags/tag85.xml><?xml version="1.0" encoding="utf-8"?>
<p:tagLst xmlns:p="http://schemas.openxmlformats.org/presentationml/2006/main">
  <p:tag name="AS_UNIQUEID" val="714"/>
</p:tagLst>
</file>

<file path=ppt/tags/tag86.xml><?xml version="1.0" encoding="utf-8"?>
<p:tagLst xmlns:p="http://schemas.openxmlformats.org/presentationml/2006/main">
  <p:tag name="AS_UNIQUEID" val="716"/>
</p:tagLst>
</file>

<file path=ppt/tags/tag87.xml><?xml version="1.0" encoding="utf-8"?>
<p:tagLst xmlns:p="http://schemas.openxmlformats.org/presentationml/2006/main">
  <p:tag name="AS_UNIQUEID" val="717"/>
</p:tagLst>
</file>

<file path=ppt/tags/tag88.xml><?xml version="1.0" encoding="utf-8"?>
<p:tagLst xmlns:p="http://schemas.openxmlformats.org/presentationml/2006/main">
  <p:tag name="AS_UNIQUEID" val="718"/>
</p:tagLst>
</file>

<file path=ppt/tags/tag89.xml><?xml version="1.0" encoding="utf-8"?>
<p:tagLst xmlns:p="http://schemas.openxmlformats.org/presentationml/2006/main">
  <p:tag name="AS_UNIQUEID" val="719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720"/>
</p:tagLst>
</file>

<file path=ppt/tags/tag91.xml><?xml version="1.0" encoding="utf-8"?>
<p:tagLst xmlns:p="http://schemas.openxmlformats.org/presentationml/2006/main">
  <p:tag name="AS_UNIQUEID" val="721"/>
</p:tagLst>
</file>

<file path=ppt/tags/tag92.xml><?xml version="1.0" encoding="utf-8"?>
<p:tagLst xmlns:p="http://schemas.openxmlformats.org/presentationml/2006/main">
  <p:tag name="AS_UNIQUEID" val="722"/>
</p:tagLst>
</file>

<file path=ppt/tags/tag93.xml><?xml version="1.0" encoding="utf-8"?>
<p:tagLst xmlns:p="http://schemas.openxmlformats.org/presentationml/2006/main">
  <p:tag name="AS_UNIQUEID" val="723"/>
</p:tagLst>
</file>

<file path=ppt/tags/tag94.xml><?xml version="1.0" encoding="utf-8"?>
<p:tagLst xmlns:p="http://schemas.openxmlformats.org/presentationml/2006/main">
  <p:tag name="AS_UNIQUEID" val="725"/>
</p:tagLst>
</file>

<file path=ppt/tags/tag95.xml><?xml version="1.0" encoding="utf-8"?>
<p:tagLst xmlns:p="http://schemas.openxmlformats.org/presentationml/2006/main">
  <p:tag name="AS_UNIQUEID" val="726"/>
</p:tagLst>
</file>

<file path=ppt/tags/tag96.xml><?xml version="1.0" encoding="utf-8"?>
<p:tagLst xmlns:p="http://schemas.openxmlformats.org/presentationml/2006/main">
  <p:tag name="AS_UNIQUEID" val="727"/>
</p:tagLst>
</file>

<file path=ppt/tags/tag97.xml><?xml version="1.0" encoding="utf-8"?>
<p:tagLst xmlns:p="http://schemas.openxmlformats.org/presentationml/2006/main">
  <p:tag name="AS_UNIQUEID" val="728"/>
</p:tagLst>
</file>

<file path=ppt/tags/tag98.xml><?xml version="1.0" encoding="utf-8"?>
<p:tagLst xmlns:p="http://schemas.openxmlformats.org/presentationml/2006/main">
  <p:tag name="AS_UNIQUEID" val="730"/>
</p:tagLst>
</file>

<file path=ppt/tags/tag99.xml><?xml version="1.0" encoding="utf-8"?>
<p:tagLst xmlns:p="http://schemas.openxmlformats.org/presentationml/2006/main">
  <p:tag name="AS_UNIQUEID" val="731"/>
</p:tagLst>
</file>

<file path=ppt/theme/theme1.xml><?xml version="1.0" encoding="utf-8"?>
<a:theme xmlns:a="http://schemas.openxmlformats.org/drawingml/2006/main" name="2_Office 主题​​">
  <a:themeElements>
    <a:clrScheme name="WPS主题色">
      <a:dk1>
        <a:srgbClr val="000000"/>
      </a:dk1>
      <a:lt1>
        <a:srgbClr val="FFFFFF"/>
      </a:lt1>
      <a:dk2>
        <a:srgbClr val="F0E9E9"/>
      </a:dk2>
      <a:lt2>
        <a:srgbClr val="FCFBFB"/>
      </a:lt2>
      <a:accent1>
        <a:srgbClr val="D90000"/>
      </a:accent1>
      <a:accent2>
        <a:srgbClr val="B02300"/>
      </a:accent2>
      <a:accent3>
        <a:srgbClr val="7C4E00"/>
      </a:accent3>
      <a:accent4>
        <a:srgbClr val="4C7C00"/>
      </a:accent4>
      <a:accent5>
        <a:srgbClr val="22AB20"/>
      </a:accent5>
      <a:accent6>
        <a:srgbClr val="00DA6C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2000</Words>
  <Application>WPS 演示</Application>
  <PresentationFormat>宽屏</PresentationFormat>
  <Paragraphs>187</Paragraphs>
  <Slides>22</Slides>
  <Notes>6</Notes>
  <HiddenSlides>8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汉仪旗黑-85S</vt:lpstr>
      <vt:lpstr>黑体</vt:lpstr>
      <vt:lpstr>Times New Roman</vt:lpstr>
      <vt:lpstr>Arial</vt:lpstr>
      <vt:lpstr>等线</vt:lpstr>
      <vt:lpstr>Stencil</vt:lpstr>
      <vt:lpstr>Gabriola</vt:lpstr>
      <vt:lpstr>等线 Light</vt:lpstr>
      <vt:lpstr>楷体</vt:lpstr>
      <vt:lpstr>Arial Unicode MS</vt:lpstr>
      <vt:lpstr>Calibri</vt:lpstr>
      <vt:lpstr>华文楷体</vt:lpstr>
      <vt:lpstr>Century Gothic</vt:lpstr>
      <vt:lpstr>2_Office 主题​​</vt:lpstr>
      <vt:lpstr>1_Office 主题​​</vt:lpstr>
      <vt:lpstr>7_Office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课堂总结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与哥</cp:lastModifiedBy>
  <cp:revision>31</cp:revision>
  <dcterms:created xsi:type="dcterms:W3CDTF">2020-12-29T12:53:00Z</dcterms:created>
  <dcterms:modified xsi:type="dcterms:W3CDTF">2025-03-17T23:48:13Z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2306EB3EE4EB4E168973FEB7F97DA94A_13</vt:lpwstr>
  </property>
  <property fmtid="{D5CDD505-2E9C-101B-9397-08002B2CF9AE}" pid="3" name="KSOProductBuildVer">
    <vt:lpwstr>2052-12.1.0.20305</vt:lpwstr>
  </property>
</Properties>
</file>