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39" r:id="rId3"/>
    <p:sldId id="340" r:id="rId4"/>
    <p:sldId id="342" r:id="rId5"/>
    <p:sldId id="311" r:id="rId6"/>
    <p:sldId id="312" r:id="rId7"/>
    <p:sldId id="343" r:id="rId8"/>
    <p:sldId id="345" r:id="rId9"/>
    <p:sldId id="318" r:id="rId10"/>
    <p:sldId id="321" r:id="rId11"/>
    <p:sldId id="322" r:id="rId12"/>
    <p:sldId id="323" r:id="rId13"/>
    <p:sldId id="324" r:id="rId14"/>
    <p:sldId id="280" r:id="rId15"/>
    <p:sldId id="558" r:id="rId16"/>
    <p:sldId id="557" r:id="rId17"/>
    <p:sldId id="326" r:id="rId18"/>
    <p:sldId id="285" r:id="rId19"/>
    <p:sldId id="286" r:id="rId20"/>
    <p:sldId id="559" r:id="rId21"/>
    <p:sldId id="560" r:id="rId22"/>
    <p:sldId id="561" r:id="rId23"/>
    <p:sldId id="546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055"/>
    <a:srgbClr val="E6E6E6"/>
    <a:srgbClr val="FF0000"/>
    <a:srgbClr val="4A452A"/>
    <a:srgbClr val="20BA66"/>
    <a:srgbClr val="4F81BD"/>
    <a:srgbClr val="5AADFD"/>
    <a:srgbClr val="FC6CD0"/>
    <a:srgbClr val="F2F2F2"/>
    <a:srgbClr val="F78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howGuides="1">
      <p:cViewPr varScale="1">
        <p:scale>
          <a:sx n="81" d="100"/>
          <a:sy n="81" d="100"/>
        </p:scale>
        <p:origin x="13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19"/>
    </p:cViewPr>
  </p:sorterViewPr>
  <p:notesViewPr>
    <p:cSldViewPr showGuides="1">
      <p:cViewPr varScale="1">
        <p:scale>
          <a:sx n="66" d="100"/>
          <a:sy n="66" d="100"/>
        </p:scale>
        <p:origin x="-3187" y="-72"/>
      </p:cViewPr>
      <p:guideLst>
        <p:guide orient="horz" pos="2880"/>
        <p:guide pos="2160"/>
      </p:guideLst>
    </p:cSldViewPr>
  </p:notesViewPr>
  <p:gridSpacing cx="60128" cy="6012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2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7BF76-E1A5-47E1-9E90-16BDDFA6B0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98740-A8ED-476A-8C9E-B58203D170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41" name="组合 40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grpSp>
          <p:nvGrpSpPr>
            <p:cNvPr id="37" name="组合 36"/>
            <p:cNvGrpSpPr/>
            <p:nvPr userDrawn="1"/>
          </p:nvGrpSpPr>
          <p:grpSpPr>
            <a:xfrm>
              <a:off x="0" y="-55318"/>
              <a:ext cx="9144000" cy="898789"/>
              <a:chOff x="0" y="-55318"/>
              <a:chExt cx="9144000" cy="898789"/>
            </a:xfrm>
          </p:grpSpPr>
          <p:cxnSp>
            <p:nvCxnSpPr>
              <p:cNvPr id="12" name="直接连接符 11"/>
              <p:cNvCxnSpPr/>
              <p:nvPr userDrawn="1"/>
            </p:nvCxnSpPr>
            <p:spPr>
              <a:xfrm>
                <a:off x="0" y="602984"/>
                <a:ext cx="34920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 userDrawn="1"/>
            </p:nvSpPr>
            <p:spPr>
              <a:xfrm>
                <a:off x="1144342" y="17480"/>
                <a:ext cx="26325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目录    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AGENDA</a:t>
                </a:r>
                <a:endPara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 userDrawn="1"/>
            </p:nvSpPr>
            <p:spPr>
              <a:xfrm>
                <a:off x="4148832" y="474139"/>
                <a:ext cx="1082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</a:rPr>
                  <a:t>Part  01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文本框 28"/>
              <p:cNvSpPr txBox="1"/>
              <p:nvPr userDrawn="1"/>
            </p:nvSpPr>
            <p:spPr>
              <a:xfrm>
                <a:off x="5823584" y="474139"/>
                <a:ext cx="1082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</a:rPr>
                  <a:t>Part  02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文本框 30"/>
              <p:cNvSpPr txBox="1"/>
              <p:nvPr userDrawn="1"/>
            </p:nvSpPr>
            <p:spPr>
              <a:xfrm>
                <a:off x="7494809" y="474139"/>
                <a:ext cx="1082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</a:rPr>
                  <a:t>Part  03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" name="直接连接符 32"/>
              <p:cNvCxnSpPr/>
              <p:nvPr userDrawn="1"/>
            </p:nvCxnSpPr>
            <p:spPr>
              <a:xfrm>
                <a:off x="7128000" y="362472"/>
                <a:ext cx="2016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/>
            </p:nvCxnSpPr>
            <p:spPr>
              <a:xfrm>
                <a:off x="6905888" y="362472"/>
                <a:ext cx="972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矩形 34"/>
              <p:cNvSpPr/>
              <p:nvPr userDrawn="1"/>
            </p:nvSpPr>
            <p:spPr>
              <a:xfrm>
                <a:off x="6534866" y="-55318"/>
                <a:ext cx="29479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</a:rPr>
                  <a:t>0</a:t>
                </a:r>
                <a:endParaRPr lang="zh-CN" altLang="en-US" sz="3200" b="1" dirty="0"/>
              </a:p>
            </p:txBody>
          </p:sp>
        </p:grpSp>
        <p:cxnSp>
          <p:nvCxnSpPr>
            <p:cNvPr id="39" name="直接连接符 38"/>
            <p:cNvCxnSpPr/>
            <p:nvPr userDrawn="1"/>
          </p:nvCxnSpPr>
          <p:spPr>
            <a:xfrm>
              <a:off x="2166880" y="302344"/>
              <a:ext cx="21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44" name="直接连接符 43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17" y="833953"/>
            <a:ext cx="13319633" cy="5476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遥感优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141050" y="100724"/>
              <a:ext cx="2943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遥感影像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6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141050" y="100724"/>
              <a:ext cx="2943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遥感影像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7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遥感优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141050" y="100724"/>
              <a:ext cx="2943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遥感影像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7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遥感优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141050" y="100724"/>
              <a:ext cx="2943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遥感应用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8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资源普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141049" y="100724"/>
              <a:ext cx="3262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遥感应用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资源普查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9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环境监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141049" y="100724"/>
              <a:ext cx="3262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遥感应用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环境监测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32104" y="6432686"/>
            <a:ext cx="52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10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然灾害防御与监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708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65303" y="114810"/>
              <a:ext cx="4957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遥感应用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自然灾害防御与监测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11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708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65303" y="114810"/>
              <a:ext cx="4957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遥感应用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自然灾害防御与监测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12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全球卫星导航系统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5625823" y="474140"/>
              <a:ext cx="1302099" cy="369331"/>
              <a:chOff x="5625823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5625823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5625823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02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13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全球卫星导航系统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5625823" y="474140"/>
              <a:ext cx="1302099" cy="369331"/>
              <a:chOff x="5625823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5625823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5625823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02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14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41" name="组合 40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grpSp>
          <p:nvGrpSpPr>
            <p:cNvPr id="37" name="组合 36"/>
            <p:cNvGrpSpPr/>
            <p:nvPr userDrawn="1"/>
          </p:nvGrpSpPr>
          <p:grpSpPr>
            <a:xfrm>
              <a:off x="0" y="-55318"/>
              <a:ext cx="9144000" cy="898789"/>
              <a:chOff x="0" y="-55318"/>
              <a:chExt cx="9144000" cy="898789"/>
            </a:xfrm>
          </p:grpSpPr>
          <p:cxnSp>
            <p:nvCxnSpPr>
              <p:cNvPr id="12" name="直接连接符 11"/>
              <p:cNvCxnSpPr/>
              <p:nvPr userDrawn="1"/>
            </p:nvCxnSpPr>
            <p:spPr>
              <a:xfrm>
                <a:off x="0" y="602984"/>
                <a:ext cx="34920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 userDrawn="1"/>
            </p:nvSpPr>
            <p:spPr>
              <a:xfrm>
                <a:off x="1144342" y="17480"/>
                <a:ext cx="26325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目录    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AGENDA</a:t>
                </a:r>
                <a:endPara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 userDrawn="1"/>
            </p:nvSpPr>
            <p:spPr>
              <a:xfrm>
                <a:off x="4148832" y="474139"/>
                <a:ext cx="1082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</a:rPr>
                  <a:t>Part  01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文本框 28"/>
              <p:cNvSpPr txBox="1"/>
              <p:nvPr userDrawn="1"/>
            </p:nvSpPr>
            <p:spPr>
              <a:xfrm>
                <a:off x="5823584" y="474139"/>
                <a:ext cx="1082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</a:rPr>
                  <a:t>Part  02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文本框 30"/>
              <p:cNvSpPr txBox="1"/>
              <p:nvPr userDrawn="1"/>
            </p:nvSpPr>
            <p:spPr>
              <a:xfrm>
                <a:off x="7494809" y="474139"/>
                <a:ext cx="1082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</a:rPr>
                  <a:t>Part  03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" name="直接连接符 32"/>
              <p:cNvCxnSpPr/>
              <p:nvPr userDrawn="1"/>
            </p:nvCxnSpPr>
            <p:spPr>
              <a:xfrm>
                <a:off x="7128000" y="362472"/>
                <a:ext cx="2016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/>
            </p:nvCxnSpPr>
            <p:spPr>
              <a:xfrm>
                <a:off x="6905888" y="362472"/>
                <a:ext cx="972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矩形 34"/>
              <p:cNvSpPr/>
              <p:nvPr userDrawn="1"/>
            </p:nvSpPr>
            <p:spPr>
              <a:xfrm>
                <a:off x="6534866" y="-55318"/>
                <a:ext cx="29479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</a:rPr>
                  <a:t>0</a:t>
                </a:r>
                <a:endParaRPr lang="zh-CN" altLang="en-US" sz="3200" b="1" dirty="0"/>
              </a:p>
            </p:txBody>
          </p:sp>
        </p:grpSp>
        <p:cxnSp>
          <p:nvCxnSpPr>
            <p:cNvPr id="39" name="直接连接符 38"/>
            <p:cNvCxnSpPr/>
            <p:nvPr userDrawn="1"/>
          </p:nvCxnSpPr>
          <p:spPr>
            <a:xfrm>
              <a:off x="2166880" y="302344"/>
              <a:ext cx="21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44" name="直接连接符 43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全球卫星导航系统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5625823" y="474140"/>
              <a:ext cx="1302099" cy="369331"/>
              <a:chOff x="5625823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5625823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5625823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02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15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全球卫星导航系统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5625823" y="474140"/>
              <a:ext cx="1302099" cy="369331"/>
              <a:chOff x="5625823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5625823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5625823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02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16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247284" y="100724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7271760" y="474140"/>
              <a:ext cx="1302099" cy="369331"/>
              <a:chOff x="7271760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7271760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7271760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17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247284" y="100724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7271760" y="474140"/>
              <a:ext cx="1302099" cy="369331"/>
              <a:chOff x="7271760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7271760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7271760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18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247284" y="100724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7271760" y="474140"/>
              <a:ext cx="1302099" cy="369331"/>
              <a:chOff x="7271760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7271760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7271760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19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247284" y="100724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7271760" y="474140"/>
              <a:ext cx="1302099" cy="369331"/>
              <a:chOff x="7271760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7271760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7271760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20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247284" y="100724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7271760" y="474140"/>
              <a:ext cx="1302099" cy="369331"/>
              <a:chOff x="7271760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7271760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7271760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21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247284" y="100724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7271760" y="474140"/>
              <a:ext cx="1302099" cy="369331"/>
              <a:chOff x="7271760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7271760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7271760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855488" y="6432686"/>
            <a:ext cx="5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22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17371" y="117541"/>
            <a:ext cx="12192000" cy="562388"/>
            <a:chOff x="0" y="100724"/>
            <a:chExt cx="9144000" cy="562388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247283" y="100724"/>
              <a:ext cx="5811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地理信息系统在防灾减灾中的应用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-37585" y="-55318"/>
            <a:ext cx="12229585" cy="898789"/>
            <a:chOff x="-28189" y="-55318"/>
            <a:chExt cx="9172189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-28189" y="272896"/>
              <a:ext cx="3727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地理信息系统在防灾减灾中的应用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882144" y="2154264"/>
            <a:ext cx="2527408" cy="1709058"/>
            <a:chOff x="920204" y="1521455"/>
            <a:chExt cx="2527408" cy="2278744"/>
          </a:xfrm>
          <a:solidFill>
            <a:schemeClr val="accent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920204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6859" y="2465268"/>
              <a:ext cx="1514099" cy="36933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8747635" y="2154265"/>
            <a:ext cx="2527408" cy="1709058"/>
            <a:chOff x="8785696" y="1521455"/>
            <a:chExt cx="2527408" cy="2278744"/>
          </a:xfrm>
          <a:solidFill>
            <a:schemeClr val="bg1">
              <a:alpha val="37000"/>
            </a:schemeClr>
          </a:solidFill>
        </p:grpSpPr>
        <p:sp>
          <p:nvSpPr>
            <p:cNvPr id="6" name="Freeform 5"/>
            <p:cNvSpPr/>
            <p:nvPr/>
          </p:nvSpPr>
          <p:spPr bwMode="auto">
            <a:xfrm>
              <a:off x="8785696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7" name="TextBox 3"/>
            <p:cNvSpPr txBox="1"/>
            <p:nvPr/>
          </p:nvSpPr>
          <p:spPr>
            <a:xfrm>
              <a:off x="9375296" y="2465267"/>
              <a:ext cx="134820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3503975" y="2154264"/>
            <a:ext cx="2527408" cy="1709058"/>
            <a:chOff x="3542035" y="1521455"/>
            <a:chExt cx="2527408" cy="2278744"/>
          </a:xfrm>
          <a:solidFill>
            <a:schemeClr val="bg1">
              <a:alpha val="37000"/>
            </a:schemeClr>
          </a:solidFill>
        </p:grpSpPr>
        <p:sp>
          <p:nvSpPr>
            <p:cNvPr id="9" name="Freeform 5"/>
            <p:cNvSpPr/>
            <p:nvPr/>
          </p:nvSpPr>
          <p:spPr bwMode="auto">
            <a:xfrm>
              <a:off x="3542035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4064600" y="2450560"/>
              <a:ext cx="148227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6125807" y="2154265"/>
            <a:ext cx="2527408" cy="1709058"/>
            <a:chOff x="6163866" y="1521455"/>
            <a:chExt cx="2527408" cy="2278744"/>
          </a:xfrm>
          <a:solidFill>
            <a:schemeClr val="accent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6163866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13" name="TextBox 3"/>
            <p:cNvSpPr txBox="1"/>
            <p:nvPr/>
          </p:nvSpPr>
          <p:spPr>
            <a:xfrm>
              <a:off x="6772073" y="2465267"/>
              <a:ext cx="1310996" cy="36933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Freeform 5"/>
          <p:cNvSpPr/>
          <p:nvPr userDrawn="1"/>
        </p:nvSpPr>
        <p:spPr bwMode="auto">
          <a:xfrm>
            <a:off x="988879" y="2226445"/>
            <a:ext cx="2313940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15" name="Freeform 5"/>
          <p:cNvSpPr/>
          <p:nvPr userDrawn="1"/>
        </p:nvSpPr>
        <p:spPr bwMode="auto">
          <a:xfrm>
            <a:off x="3610711" y="2226445"/>
            <a:ext cx="2313940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16" name="Freeform 5"/>
          <p:cNvSpPr/>
          <p:nvPr userDrawn="1"/>
        </p:nvSpPr>
        <p:spPr bwMode="auto">
          <a:xfrm>
            <a:off x="6232539" y="2226445"/>
            <a:ext cx="2313940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17" name="Freeform 5"/>
          <p:cNvSpPr/>
          <p:nvPr userDrawn="1"/>
        </p:nvSpPr>
        <p:spPr bwMode="auto">
          <a:xfrm>
            <a:off x="8854371" y="2226445"/>
            <a:ext cx="2313940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00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008559" y="2945435"/>
            <a:ext cx="874116" cy="126716"/>
            <a:chOff x="3005398" y="2593891"/>
            <a:chExt cx="817496" cy="158010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26" name="椭圆 25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EAEAEC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24" name="椭圆 23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F0F0F2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16200000">
              <a:off x="3384091" y="2354714"/>
              <a:ext cx="67821" cy="636364"/>
              <a:chOff x="1235365" y="2098390"/>
              <a:chExt cx="67821" cy="384317"/>
            </a:xfrm>
          </p:grpSpPr>
          <p:sp>
            <p:nvSpPr>
              <p:cNvPr id="22" name="圆角矩形 34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35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8" name="组合 27"/>
          <p:cNvGrpSpPr/>
          <p:nvPr userDrawn="1"/>
        </p:nvGrpSpPr>
        <p:grpSpPr>
          <a:xfrm>
            <a:off x="5636663" y="2945435"/>
            <a:ext cx="874116" cy="126716"/>
            <a:chOff x="3005398" y="2593891"/>
            <a:chExt cx="817496" cy="158010"/>
          </a:xfrm>
        </p:grpSpPr>
        <p:grpSp>
          <p:nvGrpSpPr>
            <p:cNvPr id="29" name="组合 28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36" name="椭圆 35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solidFill>
                <a:srgbClr val="EDEDED"/>
              </a:soli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34" name="椭圆 33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16200000">
              <a:off x="3384091" y="2354714"/>
              <a:ext cx="67821" cy="636364"/>
              <a:chOff x="1235365" y="2098390"/>
              <a:chExt cx="67821" cy="384317"/>
            </a:xfrm>
          </p:grpSpPr>
          <p:sp>
            <p:nvSpPr>
              <p:cNvPr id="32" name="圆角矩形 46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圆角矩形 47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 userDrawn="1"/>
        </p:nvGrpSpPr>
        <p:grpSpPr>
          <a:xfrm>
            <a:off x="8250835" y="2945435"/>
            <a:ext cx="874116" cy="126716"/>
            <a:chOff x="3005398" y="2593891"/>
            <a:chExt cx="817496" cy="158010"/>
          </a:xfrm>
        </p:grpSpPr>
        <p:grpSp>
          <p:nvGrpSpPr>
            <p:cNvPr id="39" name="组合 38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46" name="椭圆 45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44" name="椭圆 43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F1F1F3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 rot="16200000">
              <a:off x="3384091" y="2354714"/>
              <a:ext cx="67821" cy="636364"/>
              <a:chOff x="1235365" y="2098390"/>
              <a:chExt cx="67821" cy="384317"/>
            </a:xfrm>
          </p:grpSpPr>
          <p:sp>
            <p:nvSpPr>
              <p:cNvPr id="42" name="圆角矩形 56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圆角矩形 57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solidFill>
                <a:srgbClr val="EEEEEE"/>
              </a:soli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遥感技术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—</a:t>
              </a:r>
              <a:r>
                <a:rPr lang="en-US" altLang="zh-CN" sz="20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r>
                <a:rPr lang="en-US" altLang="zh-CN" sz="2000" b="0" i="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emote Sensing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2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工作原理及工作流程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3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工作原理及工作流程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4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遥感优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141050" y="100724"/>
              <a:ext cx="2943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遥感技术的优点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5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工作原理及工作流程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5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4349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315144"/>
            <a:ext cx="12192000" cy="542856"/>
          </a:xfrm>
          <a:prstGeom prst="rect">
            <a:avLst/>
          </a:prstGeom>
          <a:solidFill>
            <a:srgbClr val="08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0" y="-55318"/>
            <a:ext cx="12192000" cy="898789"/>
            <a:chOff x="0" y="-55318"/>
            <a:chExt cx="9144000" cy="8987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663112"/>
              <a:ext cx="3492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 userDrawn="1"/>
          </p:nvSpPr>
          <p:spPr>
            <a:xfrm>
              <a:off x="87947" y="131639"/>
              <a:ext cx="3727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工作原理及工作流程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3995971" y="474140"/>
              <a:ext cx="1302099" cy="369331"/>
              <a:chOff x="3995971" y="474140"/>
              <a:chExt cx="1302099" cy="369331"/>
            </a:xfrm>
          </p:grpSpPr>
          <p:sp>
            <p:nvSpPr>
              <p:cNvPr id="15" name="矩形 14"/>
              <p:cNvSpPr/>
              <p:nvPr userDrawn="1"/>
            </p:nvSpPr>
            <p:spPr>
              <a:xfrm>
                <a:off x="3995971" y="474140"/>
                <a:ext cx="1302099" cy="369331"/>
              </a:xfrm>
              <a:prstGeom prst="rect">
                <a:avLst/>
              </a:prstGeom>
              <a:gradFill flip="none" rotWithShape="1">
                <a:gsLst>
                  <a:gs pos="64000">
                    <a:srgbClr val="7E84B0"/>
                  </a:gs>
                  <a:gs pos="0">
                    <a:srgbClr val="080055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/>
              </a:p>
            </p:txBody>
          </p:sp>
          <p:cxnSp>
            <p:nvCxnSpPr>
              <p:cNvPr id="20" name="直接连接符 19"/>
              <p:cNvCxnSpPr/>
              <p:nvPr userDrawn="1"/>
            </p:nvCxnSpPr>
            <p:spPr>
              <a:xfrm>
                <a:off x="3995971" y="838169"/>
                <a:ext cx="130209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 userDrawn="1"/>
          </p:nvSpPr>
          <p:spPr>
            <a:xfrm>
              <a:off x="4148832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5823584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7494809" y="474139"/>
              <a:ext cx="108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</a:rPr>
                <a:t>Part  03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直接连接符 32"/>
            <p:cNvCxnSpPr/>
            <p:nvPr userDrawn="1"/>
          </p:nvCxnSpPr>
          <p:spPr>
            <a:xfrm>
              <a:off x="7128000" y="362472"/>
              <a:ext cx="201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>
              <a:off x="6905888" y="362472"/>
              <a:ext cx="97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 userDrawn="1"/>
          </p:nvSpPr>
          <p:spPr>
            <a:xfrm>
              <a:off x="6364736" y="-55318"/>
              <a:ext cx="4510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  <a:endParaRPr lang="zh-CN" altLang="en-US" sz="3200" b="1" dirty="0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5900920" y="6432686"/>
            <a:ext cx="40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5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850320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248427" y="6586571"/>
            <a:ext cx="9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1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2DF9-A276-4A15-90F1-3B5E5F993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AD4A-55FA-4A23-B2C0-5620929500E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26.png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3" Type="http://schemas.openxmlformats.org/officeDocument/2006/relationships/slideLayout" Target="../slideLayouts/slideLayout27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48e1d0cbffed09322e60ec6a930eaf3"/>
          <p:cNvPicPr>
            <a:picLocks noChangeAspect="1"/>
          </p:cNvPicPr>
          <p:nvPr/>
        </p:nvPicPr>
        <p:blipFill>
          <a:blip r:embed="rId1"/>
          <a:srcRect l="2081" r="13876"/>
          <a:stretch>
            <a:fillRect/>
          </a:stretch>
        </p:blipFill>
        <p:spPr>
          <a:xfrm>
            <a:off x="1" y="-32703"/>
            <a:ext cx="12353700" cy="689070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314339" y="-33338"/>
            <a:ext cx="7039361" cy="6924675"/>
            <a:chOff x="4331488" y="-60960"/>
            <a:chExt cx="7039361" cy="6924675"/>
          </a:xfrm>
        </p:grpSpPr>
        <p:pic>
          <p:nvPicPr>
            <p:cNvPr id="4" name="图片 3" descr="7393e6d2fc74159836bb16d23f5ad7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1488" y="0"/>
              <a:ext cx="6817360" cy="686371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8239808" y="-60960"/>
              <a:ext cx="3066528" cy="11449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763211" y="1084008"/>
              <a:ext cx="2607638" cy="11449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-10037" y="-66041"/>
            <a:ext cx="12363737" cy="695737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84480" y="1805547"/>
            <a:ext cx="5600065" cy="1433195"/>
            <a:chOff x="-1043282" y="1883319"/>
            <a:chExt cx="5600065" cy="1433194"/>
          </a:xfrm>
        </p:grpSpPr>
        <p:sp>
          <p:nvSpPr>
            <p:cNvPr id="13" name="文本框 12"/>
            <p:cNvSpPr txBox="1"/>
            <p:nvPr/>
          </p:nvSpPr>
          <p:spPr>
            <a:xfrm>
              <a:off x="-1043282" y="1883319"/>
              <a:ext cx="5351395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spc="300" dirty="0">
                  <a:solidFill>
                    <a:schemeClr val="bg1"/>
                  </a:solidFill>
                  <a:cs typeface="+mn-ea"/>
                  <a:sym typeface="+mn-lt"/>
                </a:rPr>
                <a:t>地理信息技术</a:t>
              </a:r>
              <a:endParaRPr lang="zh-CN" altLang="en-US" sz="32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39213" y="2794543"/>
              <a:ext cx="341757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在</a:t>
              </a:r>
              <a:r>
                <a:rPr lang="zh-CN" altLang="en-US" sz="2800" b="1" dirty="0">
                  <a:solidFill>
                    <a:srgbClr val="C00000"/>
                  </a:solidFill>
                  <a:cs typeface="+mn-ea"/>
                  <a:sym typeface="+mn-lt"/>
                </a:rPr>
                <a:t>防灾减灾</a:t>
              </a:r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中的应用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866944" y="3670292"/>
            <a:ext cx="3427296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pc="300" dirty="0">
                <a:solidFill>
                  <a:schemeClr val="bg1"/>
                </a:solidFill>
                <a:cs typeface="+mn-ea"/>
                <a:sym typeface="+mn-lt"/>
              </a:rPr>
              <a:t>必修一第六章第四节</a:t>
            </a:r>
            <a:endParaRPr lang="zh-CN" altLang="en-US" sz="120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8" y="5705086"/>
            <a:ext cx="960221" cy="1005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26912" y="899357"/>
            <a:ext cx="8733473" cy="1422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       利用遥感可以进行森林病虫害监测、森林火灾与煤矿火点监测、大气监测与天气预报（包括台风监测预报）、旱涝灾害监测、海洋赤潮灾害监测等方面监测。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20140313115214_62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6123" y="2996237"/>
            <a:ext cx="3269607" cy="3090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pic>
        <p:nvPicPr>
          <p:cNvPr id="4" name="图片 3" descr="20140313115905_10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271" y="2996238"/>
            <a:ext cx="3269607" cy="30903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grpSp>
        <p:nvGrpSpPr>
          <p:cNvPr id="8" name="组合 7"/>
          <p:cNvGrpSpPr/>
          <p:nvPr/>
        </p:nvGrpSpPr>
        <p:grpSpPr>
          <a:xfrm>
            <a:off x="2128343" y="2475777"/>
            <a:ext cx="1969451" cy="446706"/>
            <a:chOff x="1542578" y="1968726"/>
            <a:chExt cx="1187560" cy="446707"/>
          </a:xfrm>
        </p:grpSpPr>
        <p:sp>
          <p:nvSpPr>
            <p:cNvPr id="9" name="平行四边形 8"/>
            <p:cNvSpPr/>
            <p:nvPr/>
          </p:nvSpPr>
          <p:spPr>
            <a:xfrm>
              <a:off x="1542578" y="2046101"/>
              <a:ext cx="1114408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15730" y="1968726"/>
              <a:ext cx="1114408" cy="369333"/>
              <a:chOff x="1615730" y="1968726"/>
              <a:chExt cx="1114408" cy="369333"/>
            </a:xfrm>
          </p:grpSpPr>
          <p:sp>
            <p:nvSpPr>
              <p:cNvPr id="11" name="平行四边形 10"/>
              <p:cNvSpPr/>
              <p:nvPr/>
            </p:nvSpPr>
            <p:spPr>
              <a:xfrm>
                <a:off x="1615730" y="1978773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615731" y="1968726"/>
                <a:ext cx="1098523" cy="369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洪涝检测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7970014" y="2467215"/>
            <a:ext cx="2122116" cy="455274"/>
            <a:chOff x="1530576" y="2002095"/>
            <a:chExt cx="1183678" cy="455273"/>
          </a:xfrm>
        </p:grpSpPr>
        <p:sp>
          <p:nvSpPr>
            <p:cNvPr id="14" name="平行四边形 13"/>
            <p:cNvSpPr/>
            <p:nvPr/>
          </p:nvSpPr>
          <p:spPr>
            <a:xfrm>
              <a:off x="1530576" y="2048521"/>
              <a:ext cx="1099968" cy="408847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599846" y="2002095"/>
              <a:ext cx="1114408" cy="369332"/>
              <a:chOff x="1599846" y="2002095"/>
              <a:chExt cx="1114408" cy="369332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1599846" y="2015821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611536" y="2002095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森林火灾检测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84"/>
            <a:ext cx="960221" cy="100589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628404" y="942659"/>
            <a:ext cx="9037473" cy="142276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72447" y="1250942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616342" y="1244448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7536" y="2796107"/>
            <a:ext cx="4106943" cy="3080671"/>
          </a:xfrm>
          <a:prstGeom prst="rect">
            <a:avLst/>
          </a:prstGeom>
          <a:effectLst>
            <a:reflection blurRad="6350" stA="50000" endA="300" endPos="16000" dist="508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11" y="2796107"/>
            <a:ext cx="4107715" cy="3080671"/>
          </a:xfrm>
          <a:prstGeom prst="rect">
            <a:avLst/>
          </a:prstGeom>
          <a:effectLst>
            <a:reflection blurRad="6350" stA="50000" endA="300" endPos="16000" dist="50800" dir="5400000" sy="-100000" algn="bl" rotWithShape="0"/>
          </a:effectLst>
        </p:spPr>
      </p:pic>
      <p:sp>
        <p:nvSpPr>
          <p:cNvPr id="9" name="文本框 1"/>
          <p:cNvSpPr txBox="1"/>
          <p:nvPr/>
        </p:nvSpPr>
        <p:spPr>
          <a:xfrm>
            <a:off x="2969347" y="1054290"/>
            <a:ext cx="6532035" cy="9610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       通过不同时间的遥感影像图就可以判断灾害的发展方向，实现动态监测，这样就可以进行预报、预警。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41256" y="2278245"/>
            <a:ext cx="3709495" cy="428129"/>
            <a:chOff x="1579868" y="1968726"/>
            <a:chExt cx="1150270" cy="428129"/>
          </a:xfrm>
        </p:grpSpPr>
        <p:sp>
          <p:nvSpPr>
            <p:cNvPr id="13" name="平行四边形 12"/>
            <p:cNvSpPr/>
            <p:nvPr/>
          </p:nvSpPr>
          <p:spPr>
            <a:xfrm>
              <a:off x="1579868" y="2027523"/>
              <a:ext cx="1098523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615730" y="1968726"/>
              <a:ext cx="1114408" cy="369332"/>
              <a:chOff x="1615730" y="1968726"/>
              <a:chExt cx="1114408" cy="369332"/>
            </a:xfrm>
          </p:grpSpPr>
          <p:sp>
            <p:nvSpPr>
              <p:cNvPr id="15" name="平行四边形 14"/>
              <p:cNvSpPr/>
              <p:nvPr/>
            </p:nvSpPr>
            <p:spPr>
              <a:xfrm>
                <a:off x="1615730" y="1978773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615731" y="1968726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不同时段台风的实时遥感检测图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495"/>
            <a:ext cx="960221" cy="100589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764267" y="1153371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649845" y="1153371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813319" y="1023884"/>
            <a:ext cx="6892975" cy="107816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10800000">
            <a:off x="-1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351" y="2556231"/>
            <a:ext cx="3370319" cy="2452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77" b="6692"/>
          <a:stretch>
            <a:fillRect/>
          </a:stretch>
        </p:blipFill>
        <p:spPr>
          <a:xfrm>
            <a:off x="4386398" y="2556231"/>
            <a:ext cx="3419203" cy="2452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4944" r="12093" b="7577"/>
          <a:stretch>
            <a:fillRect/>
          </a:stretch>
        </p:blipFill>
        <p:spPr>
          <a:xfrm>
            <a:off x="8103597" y="2556231"/>
            <a:ext cx="3403938" cy="2452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grpSp>
        <p:nvGrpSpPr>
          <p:cNvPr id="10" name="组合 9"/>
          <p:cNvGrpSpPr/>
          <p:nvPr/>
        </p:nvGrpSpPr>
        <p:grpSpPr>
          <a:xfrm>
            <a:off x="1638166" y="1875079"/>
            <a:ext cx="1410688" cy="430639"/>
            <a:chOff x="1539048" y="1968726"/>
            <a:chExt cx="1191090" cy="430639"/>
          </a:xfrm>
        </p:grpSpPr>
        <p:sp>
          <p:nvSpPr>
            <p:cNvPr id="11" name="平行四边形 10"/>
            <p:cNvSpPr/>
            <p:nvPr/>
          </p:nvSpPr>
          <p:spPr>
            <a:xfrm>
              <a:off x="1539048" y="2030033"/>
              <a:ext cx="1114408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615730" y="1968726"/>
              <a:ext cx="1114408" cy="369332"/>
              <a:chOff x="1615730" y="1968726"/>
              <a:chExt cx="1114408" cy="369332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1615730" y="1978773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615731" y="1968726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卫星星座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5202058" y="1871626"/>
            <a:ext cx="1746228" cy="432634"/>
            <a:chOff x="1789700" y="2530543"/>
            <a:chExt cx="1176337" cy="432633"/>
          </a:xfrm>
        </p:grpSpPr>
        <p:sp>
          <p:nvSpPr>
            <p:cNvPr id="16" name="平行四边形 15"/>
            <p:cNvSpPr/>
            <p:nvPr/>
          </p:nvSpPr>
          <p:spPr>
            <a:xfrm>
              <a:off x="1789700" y="2593844"/>
              <a:ext cx="1114408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848817" y="2530543"/>
              <a:ext cx="1117220" cy="369332"/>
              <a:chOff x="1848817" y="2530543"/>
              <a:chExt cx="1117220" cy="369332"/>
            </a:xfrm>
          </p:grpSpPr>
          <p:sp>
            <p:nvSpPr>
              <p:cNvPr id="18" name="平行四边形 17"/>
              <p:cNvSpPr/>
              <p:nvPr/>
            </p:nvSpPr>
            <p:spPr>
              <a:xfrm>
                <a:off x="1851629" y="2549710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48817" y="2530543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地面监控系统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8932452" y="1871626"/>
            <a:ext cx="1746228" cy="432634"/>
            <a:chOff x="1789700" y="2530543"/>
            <a:chExt cx="1176337" cy="432633"/>
          </a:xfrm>
        </p:grpSpPr>
        <p:sp>
          <p:nvSpPr>
            <p:cNvPr id="22" name="平行四边形 21"/>
            <p:cNvSpPr/>
            <p:nvPr/>
          </p:nvSpPr>
          <p:spPr>
            <a:xfrm>
              <a:off x="1789700" y="2593844"/>
              <a:ext cx="1114408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848817" y="2530543"/>
              <a:ext cx="1117220" cy="369332"/>
              <a:chOff x="1848817" y="2530543"/>
              <a:chExt cx="1117220" cy="369332"/>
            </a:xfrm>
          </p:grpSpPr>
          <p:sp>
            <p:nvSpPr>
              <p:cNvPr id="24" name="平行四边形 23"/>
              <p:cNvSpPr/>
              <p:nvPr/>
            </p:nvSpPr>
            <p:spPr>
              <a:xfrm>
                <a:off x="1851629" y="2549710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848817" y="2530543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信号接收系统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3495"/>
            <a:ext cx="960221" cy="1005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5926669" y="1249746"/>
            <a:ext cx="5516803" cy="9610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可以快速精确地确定地面某点的三维坐标（经度、纬度、高程），速度和时间。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r="577" b="3671"/>
          <a:stretch>
            <a:fillRect/>
          </a:stretch>
        </p:blipFill>
        <p:spPr>
          <a:xfrm>
            <a:off x="733854" y="2543722"/>
            <a:ext cx="2761041" cy="3345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16000" dist="50800" dir="5400000" sy="-100000" algn="bl" rotWithShape="0"/>
          </a:effectLst>
        </p:spPr>
      </p:pic>
      <p:grpSp>
        <p:nvGrpSpPr>
          <p:cNvPr id="17" name="组合 16"/>
          <p:cNvGrpSpPr/>
          <p:nvPr/>
        </p:nvGrpSpPr>
        <p:grpSpPr>
          <a:xfrm>
            <a:off x="5095763" y="2729009"/>
            <a:ext cx="5516803" cy="3474586"/>
            <a:chOff x="3376972" y="2647979"/>
            <a:chExt cx="5516803" cy="3474586"/>
          </a:xfrm>
        </p:grpSpPr>
        <p:sp>
          <p:nvSpPr>
            <p:cNvPr id="2" name="椭圆 1"/>
            <p:cNvSpPr/>
            <p:nvPr/>
          </p:nvSpPr>
          <p:spPr>
            <a:xfrm>
              <a:off x="5281650" y="3289245"/>
              <a:ext cx="1435008" cy="143500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941780" y="2949375"/>
              <a:ext cx="2114749" cy="21147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flipH="1">
              <a:off x="6670790" y="3175436"/>
              <a:ext cx="85355" cy="85355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flipH="1">
              <a:off x="6646261" y="3150907"/>
              <a:ext cx="134412" cy="13441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flipH="1">
              <a:off x="7013850" y="4131037"/>
              <a:ext cx="85355" cy="85355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flipH="1">
              <a:off x="6989321" y="4106508"/>
              <a:ext cx="134412" cy="13441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flipH="1">
              <a:off x="6217821" y="4990005"/>
              <a:ext cx="85355" cy="85355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6193292" y="4965476"/>
              <a:ext cx="134412" cy="13441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5001831" y="4424081"/>
              <a:ext cx="85355" cy="85355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flipH="1">
              <a:off x="4977302" y="4399552"/>
              <a:ext cx="134412" cy="13441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 flipH="1">
              <a:off x="5281650" y="3149950"/>
              <a:ext cx="85355" cy="85355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flipH="1">
              <a:off x="5257121" y="3125421"/>
              <a:ext cx="134412" cy="13441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405913" y="2844962"/>
              <a:ext cx="1338075" cy="87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全天候，不受天气影响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2" name="对话气泡: 圆角矩形 21"/>
            <p:cNvSpPr/>
            <p:nvPr/>
          </p:nvSpPr>
          <p:spPr>
            <a:xfrm>
              <a:off x="3376972" y="2868349"/>
              <a:ext cx="1325121" cy="942332"/>
            </a:xfrm>
            <a:prstGeom prst="wedgeRoundRectCallout">
              <a:avLst>
                <a:gd name="adj1" fmla="val 94397"/>
                <a:gd name="adj2" fmla="val -13547"/>
                <a:gd name="adj3" fmla="val 16667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473403" y="4466759"/>
              <a:ext cx="1195713" cy="463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全球覆盖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4" name="对话气泡: 圆角矩形 23"/>
            <p:cNvSpPr/>
            <p:nvPr/>
          </p:nvSpPr>
          <p:spPr>
            <a:xfrm>
              <a:off x="3389498" y="4475263"/>
              <a:ext cx="1325121" cy="509370"/>
            </a:xfrm>
            <a:prstGeom prst="wedgeRoundRectCallout">
              <a:avLst>
                <a:gd name="adj1" fmla="val 73111"/>
                <a:gd name="adj2" fmla="val -50145"/>
                <a:gd name="adj3" fmla="val 16667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对话气泡: 圆角矩形 24"/>
            <p:cNvSpPr/>
            <p:nvPr/>
          </p:nvSpPr>
          <p:spPr>
            <a:xfrm>
              <a:off x="5428488" y="5283155"/>
              <a:ext cx="1529608" cy="830996"/>
            </a:xfrm>
            <a:prstGeom prst="wedgeRoundRectCallout">
              <a:avLst>
                <a:gd name="adj1" fmla="val 5666"/>
                <a:gd name="adj2" fmla="val -80924"/>
                <a:gd name="adj3" fmla="val 16667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570543" y="5243478"/>
              <a:ext cx="1529608" cy="87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三维定速定时高精度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7" name="对话气泡: 圆角矩形 26"/>
            <p:cNvSpPr/>
            <p:nvPr/>
          </p:nvSpPr>
          <p:spPr>
            <a:xfrm>
              <a:off x="7636830" y="4134480"/>
              <a:ext cx="1166495" cy="830996"/>
            </a:xfrm>
            <a:prstGeom prst="wedgeRoundRectCallout">
              <a:avLst>
                <a:gd name="adj1" fmla="val -96624"/>
                <a:gd name="adj2" fmla="val -44245"/>
                <a:gd name="adj3" fmla="val 16667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727280" y="4059720"/>
              <a:ext cx="1166495" cy="87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连续性和实用性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9" name="对话气泡: 圆角矩形 28"/>
            <p:cNvSpPr/>
            <p:nvPr/>
          </p:nvSpPr>
          <p:spPr>
            <a:xfrm>
              <a:off x="7636830" y="2722738"/>
              <a:ext cx="1166495" cy="830996"/>
            </a:xfrm>
            <a:prstGeom prst="wedgeRoundRectCallout">
              <a:avLst>
                <a:gd name="adj1" fmla="val -127980"/>
                <a:gd name="adj2" fmla="val 5883"/>
                <a:gd name="adj3" fmla="val 16667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727280" y="2647979"/>
              <a:ext cx="1166495" cy="87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应用广泛多功能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547748" y="3724048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特点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495"/>
            <a:ext cx="960221" cy="1005895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4771367" y="1460597"/>
            <a:ext cx="95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作用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531492" y="1077555"/>
            <a:ext cx="7245532" cy="129317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501664" y="1191602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1724243" y="1183124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矩形 175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Group 274"/>
          <p:cNvGrpSpPr/>
          <p:nvPr/>
        </p:nvGrpSpPr>
        <p:grpSpPr>
          <a:xfrm>
            <a:off x="1631783" y="1685290"/>
            <a:ext cx="8928441" cy="4442875"/>
            <a:chOff x="538789" y="1131575"/>
            <a:chExt cx="5819028" cy="2895599"/>
          </a:xfrm>
          <a:solidFill>
            <a:srgbClr val="E6E6E6"/>
          </a:solidFill>
        </p:grpSpPr>
        <p:grpSp>
          <p:nvGrpSpPr>
            <p:cNvPr id="3" name="Group 341"/>
            <p:cNvGrpSpPr/>
            <p:nvPr/>
          </p:nvGrpSpPr>
          <p:grpSpPr>
            <a:xfrm>
              <a:off x="2984512" y="2355982"/>
              <a:ext cx="1110006" cy="1241414"/>
              <a:chOff x="4097338" y="2217738"/>
              <a:chExt cx="1139825" cy="1274763"/>
            </a:xfrm>
            <a:grpFill/>
          </p:grpSpPr>
          <p:sp>
            <p:nvSpPr>
              <p:cNvPr id="174" name="Freeform 5"/>
              <p:cNvSpPr/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5" name="Freeform 6"/>
              <p:cNvSpPr/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Group 274"/>
            <p:cNvGrpSpPr/>
            <p:nvPr/>
          </p:nvGrpSpPr>
          <p:grpSpPr>
            <a:xfrm>
              <a:off x="1945621" y="2801220"/>
              <a:ext cx="759070" cy="1225954"/>
              <a:chOff x="3030538" y="2674938"/>
              <a:chExt cx="779463" cy="1258888"/>
            </a:xfrm>
            <a:grpFill/>
          </p:grpSpPr>
          <p:sp>
            <p:nvSpPr>
              <p:cNvPr id="172" name="Freeform 22"/>
              <p:cNvSpPr/>
              <p:nvPr/>
            </p:nvSpPr>
            <p:spPr bwMode="auto">
              <a:xfrm>
                <a:off x="3541713" y="2881313"/>
                <a:ext cx="39688" cy="317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0" y="4"/>
                  </a:cxn>
                  <a:cxn ang="0">
                    <a:pos x="27" y="5"/>
                  </a:cxn>
                  <a:cxn ang="0">
                    <a:pos x="30" y="9"/>
                  </a:cxn>
                  <a:cxn ang="0">
                    <a:pos x="18" y="23"/>
                  </a:cxn>
                  <a:cxn ang="0">
                    <a:pos x="0" y="11"/>
                  </a:cxn>
                  <a:cxn ang="0">
                    <a:pos x="9" y="0"/>
                  </a:cxn>
                  <a:cxn ang="0">
                    <a:pos x="10" y="0"/>
                  </a:cxn>
                </a:cxnLst>
                <a:rect l="0" t="0" r="r" b="b"/>
                <a:pathLst>
                  <a:path w="30" h="23">
                    <a:moveTo>
                      <a:pt x="10" y="0"/>
                    </a:moveTo>
                    <a:cubicBezTo>
                      <a:pt x="13" y="1"/>
                      <a:pt x="16" y="4"/>
                      <a:pt x="20" y="4"/>
                    </a:cubicBezTo>
                    <a:cubicBezTo>
                      <a:pt x="21" y="9"/>
                      <a:pt x="25" y="5"/>
                      <a:pt x="27" y="5"/>
                    </a:cubicBezTo>
                    <a:cubicBezTo>
                      <a:pt x="29" y="5"/>
                      <a:pt x="30" y="8"/>
                      <a:pt x="30" y="9"/>
                    </a:cubicBezTo>
                    <a:cubicBezTo>
                      <a:pt x="30" y="12"/>
                      <a:pt x="23" y="23"/>
                      <a:pt x="18" y="23"/>
                    </a:cubicBezTo>
                    <a:cubicBezTo>
                      <a:pt x="11" y="23"/>
                      <a:pt x="0" y="15"/>
                      <a:pt x="0" y="11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3" name="Freeform 23"/>
              <p:cNvSpPr/>
              <p:nvPr/>
            </p:nvSpPr>
            <p:spPr bwMode="auto">
              <a:xfrm>
                <a:off x="3030538" y="2674938"/>
                <a:ext cx="779463" cy="1258888"/>
              </a:xfrm>
              <a:custGeom>
                <a:avLst/>
                <a:gdLst/>
                <a:ahLst/>
                <a:cxnLst>
                  <a:cxn ang="0">
                    <a:pos x="46" y="91"/>
                  </a:cxn>
                  <a:cxn ang="0">
                    <a:pos x="51" y="51"/>
                  </a:cxn>
                  <a:cxn ang="0">
                    <a:pos x="59" y="46"/>
                  </a:cxn>
                  <a:cxn ang="0">
                    <a:pos x="82" y="18"/>
                  </a:cxn>
                  <a:cxn ang="0">
                    <a:pos x="128" y="6"/>
                  </a:cxn>
                  <a:cxn ang="0">
                    <a:pos x="126" y="42"/>
                  </a:cxn>
                  <a:cxn ang="0">
                    <a:pos x="136" y="13"/>
                  </a:cxn>
                  <a:cxn ang="0">
                    <a:pos x="146" y="5"/>
                  </a:cxn>
                  <a:cxn ang="0">
                    <a:pos x="194" y="24"/>
                  </a:cxn>
                  <a:cxn ang="0">
                    <a:pos x="227" y="20"/>
                  </a:cxn>
                  <a:cxn ang="0">
                    <a:pos x="233" y="26"/>
                  </a:cxn>
                  <a:cxn ang="0">
                    <a:pos x="270" y="50"/>
                  </a:cxn>
                  <a:cxn ang="0">
                    <a:pos x="328" y="84"/>
                  </a:cxn>
                  <a:cxn ang="0">
                    <a:pos x="354" y="89"/>
                  </a:cxn>
                  <a:cxn ang="0">
                    <a:pos x="389" y="130"/>
                  </a:cxn>
                  <a:cxn ang="0">
                    <a:pos x="383" y="170"/>
                  </a:cxn>
                  <a:cxn ang="0">
                    <a:pos x="403" y="185"/>
                  </a:cxn>
                  <a:cxn ang="0">
                    <a:pos x="454" y="175"/>
                  </a:cxn>
                  <a:cxn ang="0">
                    <a:pos x="467" y="191"/>
                  </a:cxn>
                  <a:cxn ang="0">
                    <a:pos x="513" y="191"/>
                  </a:cxn>
                  <a:cxn ang="0">
                    <a:pos x="575" y="220"/>
                  </a:cxn>
                  <a:cxn ang="0">
                    <a:pos x="549" y="310"/>
                  </a:cxn>
                  <a:cxn ang="0">
                    <a:pos x="532" y="374"/>
                  </a:cxn>
                  <a:cxn ang="0">
                    <a:pos x="522" y="405"/>
                  </a:cxn>
                  <a:cxn ang="0">
                    <a:pos x="485" y="449"/>
                  </a:cxn>
                  <a:cxn ang="0">
                    <a:pos x="429" y="474"/>
                  </a:cxn>
                  <a:cxn ang="0">
                    <a:pos x="412" y="524"/>
                  </a:cxn>
                  <a:cxn ang="0">
                    <a:pos x="388" y="559"/>
                  </a:cxn>
                  <a:cxn ang="0">
                    <a:pos x="311" y="614"/>
                  </a:cxn>
                  <a:cxn ang="0">
                    <a:pos x="297" y="619"/>
                  </a:cxn>
                  <a:cxn ang="0">
                    <a:pos x="308" y="654"/>
                  </a:cxn>
                  <a:cxn ang="0">
                    <a:pos x="244" y="677"/>
                  </a:cxn>
                  <a:cxn ang="0">
                    <a:pos x="240" y="707"/>
                  </a:cxn>
                  <a:cxn ang="0">
                    <a:pos x="205" y="711"/>
                  </a:cxn>
                  <a:cxn ang="0">
                    <a:pos x="225" y="730"/>
                  </a:cxn>
                  <a:cxn ang="0">
                    <a:pos x="214" y="739"/>
                  </a:cxn>
                  <a:cxn ang="0">
                    <a:pos x="178" y="787"/>
                  </a:cxn>
                  <a:cxn ang="0">
                    <a:pos x="176" y="846"/>
                  </a:cxn>
                  <a:cxn ang="0">
                    <a:pos x="161" y="884"/>
                  </a:cxn>
                  <a:cxn ang="0">
                    <a:pos x="200" y="935"/>
                  </a:cxn>
                  <a:cxn ang="0">
                    <a:pos x="169" y="945"/>
                  </a:cxn>
                  <a:cxn ang="0">
                    <a:pos x="127" y="921"/>
                  </a:cxn>
                  <a:cxn ang="0">
                    <a:pos x="92" y="903"/>
                  </a:cxn>
                  <a:cxn ang="0">
                    <a:pos x="93" y="889"/>
                  </a:cxn>
                  <a:cxn ang="0">
                    <a:pos x="84" y="857"/>
                  </a:cxn>
                  <a:cxn ang="0">
                    <a:pos x="82" y="791"/>
                  </a:cxn>
                  <a:cxn ang="0">
                    <a:pos x="86" y="782"/>
                  </a:cxn>
                  <a:cxn ang="0">
                    <a:pos x="112" y="718"/>
                  </a:cxn>
                  <a:cxn ang="0">
                    <a:pos x="95" y="708"/>
                  </a:cxn>
                  <a:cxn ang="0">
                    <a:pos x="102" y="680"/>
                  </a:cxn>
                  <a:cxn ang="0">
                    <a:pos x="114" y="626"/>
                  </a:cxn>
                  <a:cxn ang="0">
                    <a:pos x="124" y="562"/>
                  </a:cxn>
                  <a:cxn ang="0">
                    <a:pos x="136" y="494"/>
                  </a:cxn>
                  <a:cxn ang="0">
                    <a:pos x="143" y="434"/>
                  </a:cxn>
                  <a:cxn ang="0">
                    <a:pos x="104" y="370"/>
                  </a:cxn>
                  <a:cxn ang="0">
                    <a:pos x="62" y="330"/>
                  </a:cxn>
                  <a:cxn ang="0">
                    <a:pos x="28" y="261"/>
                  </a:cxn>
                  <a:cxn ang="0">
                    <a:pos x="11" y="242"/>
                  </a:cxn>
                  <a:cxn ang="0">
                    <a:pos x="18" y="191"/>
                  </a:cxn>
                  <a:cxn ang="0">
                    <a:pos x="14" y="148"/>
                  </a:cxn>
                  <a:cxn ang="0">
                    <a:pos x="47" y="106"/>
                  </a:cxn>
                </a:cxnLst>
                <a:rect l="0" t="0" r="r" b="b"/>
                <a:pathLst>
                  <a:path w="586" h="945">
                    <a:moveTo>
                      <a:pt x="49" y="103"/>
                    </a:moveTo>
                    <a:cubicBezTo>
                      <a:pt x="49" y="102"/>
                      <a:pt x="49" y="101"/>
                      <a:pt x="49" y="100"/>
                    </a:cubicBezTo>
                    <a:cubicBezTo>
                      <a:pt x="49" y="97"/>
                      <a:pt x="46" y="94"/>
                      <a:pt x="46" y="91"/>
                    </a:cubicBezTo>
                    <a:cubicBezTo>
                      <a:pt x="46" y="85"/>
                      <a:pt x="48" y="84"/>
                      <a:pt x="48" y="79"/>
                    </a:cubicBezTo>
                    <a:cubicBezTo>
                      <a:pt x="48" y="70"/>
                      <a:pt x="40" y="71"/>
                      <a:pt x="40" y="63"/>
                    </a:cubicBezTo>
                    <a:cubicBezTo>
                      <a:pt x="40" y="57"/>
                      <a:pt x="49" y="55"/>
                      <a:pt x="51" y="51"/>
                    </a:cubicBezTo>
                    <a:cubicBezTo>
                      <a:pt x="55" y="52"/>
                      <a:pt x="53" y="52"/>
                      <a:pt x="57" y="51"/>
                    </a:cubicBezTo>
                    <a:cubicBezTo>
                      <a:pt x="57" y="50"/>
                      <a:pt x="57" y="49"/>
                      <a:pt x="57" y="48"/>
                    </a:cubicBezTo>
                    <a:cubicBezTo>
                      <a:pt x="57" y="48"/>
                      <a:pt x="58" y="46"/>
                      <a:pt x="59" y="46"/>
                    </a:cubicBezTo>
                    <a:cubicBezTo>
                      <a:pt x="59" y="42"/>
                      <a:pt x="64" y="40"/>
                      <a:pt x="66" y="39"/>
                    </a:cubicBezTo>
                    <a:cubicBezTo>
                      <a:pt x="69" y="37"/>
                      <a:pt x="69" y="31"/>
                      <a:pt x="70" y="28"/>
                    </a:cubicBezTo>
                    <a:cubicBezTo>
                      <a:pt x="72" y="21"/>
                      <a:pt x="76" y="19"/>
                      <a:pt x="82" y="18"/>
                    </a:cubicBezTo>
                    <a:cubicBezTo>
                      <a:pt x="93" y="14"/>
                      <a:pt x="100" y="12"/>
                      <a:pt x="111" y="9"/>
                    </a:cubicBezTo>
                    <a:cubicBezTo>
                      <a:pt x="117" y="7"/>
                      <a:pt x="118" y="0"/>
                      <a:pt x="124" y="0"/>
                    </a:cubicBezTo>
                    <a:cubicBezTo>
                      <a:pt x="126" y="0"/>
                      <a:pt x="128" y="5"/>
                      <a:pt x="128" y="6"/>
                    </a:cubicBezTo>
                    <a:cubicBezTo>
                      <a:pt x="128" y="9"/>
                      <a:pt x="125" y="11"/>
                      <a:pt x="123" y="11"/>
                    </a:cubicBezTo>
                    <a:cubicBezTo>
                      <a:pt x="122" y="18"/>
                      <a:pt x="119" y="25"/>
                      <a:pt x="119" y="29"/>
                    </a:cubicBezTo>
                    <a:cubicBezTo>
                      <a:pt x="119" y="34"/>
                      <a:pt x="122" y="42"/>
                      <a:pt x="126" y="42"/>
                    </a:cubicBezTo>
                    <a:cubicBezTo>
                      <a:pt x="128" y="42"/>
                      <a:pt x="131" y="37"/>
                      <a:pt x="131" y="35"/>
                    </a:cubicBezTo>
                    <a:cubicBezTo>
                      <a:pt x="131" y="30"/>
                      <a:pt x="125" y="27"/>
                      <a:pt x="125" y="21"/>
                    </a:cubicBezTo>
                    <a:cubicBezTo>
                      <a:pt x="125" y="15"/>
                      <a:pt x="132" y="16"/>
                      <a:pt x="136" y="13"/>
                    </a:cubicBezTo>
                    <a:cubicBezTo>
                      <a:pt x="147" y="13"/>
                      <a:pt x="147" y="13"/>
                      <a:pt x="147" y="13"/>
                    </a:cubicBezTo>
                    <a:cubicBezTo>
                      <a:pt x="145" y="8"/>
                      <a:pt x="139" y="10"/>
                      <a:pt x="139" y="5"/>
                    </a:cubicBezTo>
                    <a:cubicBezTo>
                      <a:pt x="146" y="5"/>
                      <a:pt x="146" y="5"/>
                      <a:pt x="146" y="5"/>
                    </a:cubicBezTo>
                    <a:cubicBezTo>
                      <a:pt x="148" y="12"/>
                      <a:pt x="158" y="14"/>
                      <a:pt x="165" y="16"/>
                    </a:cubicBezTo>
                    <a:cubicBezTo>
                      <a:pt x="165" y="20"/>
                      <a:pt x="167" y="23"/>
                      <a:pt x="170" y="24"/>
                    </a:cubicBezTo>
                    <a:cubicBezTo>
                      <a:pt x="177" y="24"/>
                      <a:pt x="190" y="24"/>
                      <a:pt x="194" y="24"/>
                    </a:cubicBezTo>
                    <a:cubicBezTo>
                      <a:pt x="194" y="28"/>
                      <a:pt x="199" y="29"/>
                      <a:pt x="203" y="29"/>
                    </a:cubicBezTo>
                    <a:cubicBezTo>
                      <a:pt x="209" y="28"/>
                      <a:pt x="214" y="28"/>
                      <a:pt x="216" y="22"/>
                    </a:cubicBezTo>
                    <a:cubicBezTo>
                      <a:pt x="217" y="21"/>
                      <a:pt x="226" y="21"/>
                      <a:pt x="227" y="20"/>
                    </a:cubicBezTo>
                    <a:cubicBezTo>
                      <a:pt x="232" y="20"/>
                      <a:pt x="240" y="21"/>
                      <a:pt x="240" y="21"/>
                    </a:cubicBezTo>
                    <a:cubicBezTo>
                      <a:pt x="238" y="23"/>
                      <a:pt x="234" y="23"/>
                      <a:pt x="233" y="22"/>
                    </a:cubicBezTo>
                    <a:cubicBezTo>
                      <a:pt x="233" y="26"/>
                      <a:pt x="233" y="26"/>
                      <a:pt x="233" y="26"/>
                    </a:cubicBezTo>
                    <a:cubicBezTo>
                      <a:pt x="236" y="32"/>
                      <a:pt x="245" y="33"/>
                      <a:pt x="252" y="36"/>
                    </a:cubicBezTo>
                    <a:cubicBezTo>
                      <a:pt x="258" y="37"/>
                      <a:pt x="256" y="44"/>
                      <a:pt x="258" y="50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79" y="58"/>
                      <a:pt x="283" y="57"/>
                      <a:pt x="288" y="68"/>
                    </a:cubicBezTo>
                    <a:cubicBezTo>
                      <a:pt x="289" y="70"/>
                      <a:pt x="293" y="70"/>
                      <a:pt x="295" y="70"/>
                    </a:cubicBezTo>
                    <a:cubicBezTo>
                      <a:pt x="298" y="83"/>
                      <a:pt x="316" y="81"/>
                      <a:pt x="328" y="84"/>
                    </a:cubicBezTo>
                    <a:cubicBezTo>
                      <a:pt x="340" y="84"/>
                      <a:pt x="340" y="84"/>
                      <a:pt x="340" y="84"/>
                    </a:cubicBezTo>
                    <a:cubicBezTo>
                      <a:pt x="343" y="85"/>
                      <a:pt x="350" y="89"/>
                      <a:pt x="354" y="89"/>
                    </a:cubicBezTo>
                    <a:cubicBezTo>
                      <a:pt x="354" y="89"/>
                      <a:pt x="354" y="89"/>
                      <a:pt x="354" y="89"/>
                    </a:cubicBezTo>
                    <a:cubicBezTo>
                      <a:pt x="355" y="89"/>
                      <a:pt x="356" y="89"/>
                      <a:pt x="357" y="89"/>
                    </a:cubicBezTo>
                    <a:cubicBezTo>
                      <a:pt x="364" y="89"/>
                      <a:pt x="373" y="104"/>
                      <a:pt x="381" y="106"/>
                    </a:cubicBezTo>
                    <a:cubicBezTo>
                      <a:pt x="381" y="111"/>
                      <a:pt x="386" y="125"/>
                      <a:pt x="389" y="130"/>
                    </a:cubicBezTo>
                    <a:cubicBezTo>
                      <a:pt x="391" y="134"/>
                      <a:pt x="397" y="134"/>
                      <a:pt x="397" y="139"/>
                    </a:cubicBezTo>
                    <a:cubicBezTo>
                      <a:pt x="390" y="148"/>
                      <a:pt x="377" y="152"/>
                      <a:pt x="377" y="165"/>
                    </a:cubicBezTo>
                    <a:cubicBezTo>
                      <a:pt x="377" y="170"/>
                      <a:pt x="381" y="169"/>
                      <a:pt x="383" y="170"/>
                    </a:cubicBezTo>
                    <a:cubicBezTo>
                      <a:pt x="387" y="172"/>
                      <a:pt x="390" y="176"/>
                      <a:pt x="390" y="180"/>
                    </a:cubicBezTo>
                    <a:cubicBezTo>
                      <a:pt x="401" y="180"/>
                      <a:pt x="401" y="180"/>
                      <a:pt x="401" y="180"/>
                    </a:cubicBezTo>
                    <a:cubicBezTo>
                      <a:pt x="401" y="182"/>
                      <a:pt x="402" y="185"/>
                      <a:pt x="403" y="185"/>
                    </a:cubicBezTo>
                    <a:cubicBezTo>
                      <a:pt x="405" y="185"/>
                      <a:pt x="407" y="182"/>
                      <a:pt x="408" y="180"/>
                    </a:cubicBezTo>
                    <a:cubicBezTo>
                      <a:pt x="413" y="173"/>
                      <a:pt x="418" y="164"/>
                      <a:pt x="425" y="164"/>
                    </a:cubicBezTo>
                    <a:cubicBezTo>
                      <a:pt x="433" y="164"/>
                      <a:pt x="449" y="172"/>
                      <a:pt x="454" y="175"/>
                    </a:cubicBezTo>
                    <a:cubicBezTo>
                      <a:pt x="458" y="178"/>
                      <a:pt x="462" y="177"/>
                      <a:pt x="463" y="180"/>
                    </a:cubicBezTo>
                    <a:cubicBezTo>
                      <a:pt x="464" y="184"/>
                      <a:pt x="464" y="187"/>
                      <a:pt x="464" y="191"/>
                    </a:cubicBezTo>
                    <a:cubicBezTo>
                      <a:pt x="467" y="191"/>
                      <a:pt x="467" y="191"/>
                      <a:pt x="467" y="191"/>
                    </a:cubicBezTo>
                    <a:cubicBezTo>
                      <a:pt x="471" y="190"/>
                      <a:pt x="472" y="186"/>
                      <a:pt x="476" y="186"/>
                    </a:cubicBezTo>
                    <a:cubicBezTo>
                      <a:pt x="486" y="186"/>
                      <a:pt x="487" y="194"/>
                      <a:pt x="496" y="194"/>
                    </a:cubicBezTo>
                    <a:cubicBezTo>
                      <a:pt x="513" y="191"/>
                      <a:pt x="513" y="191"/>
                      <a:pt x="513" y="191"/>
                    </a:cubicBezTo>
                    <a:cubicBezTo>
                      <a:pt x="521" y="193"/>
                      <a:pt x="529" y="196"/>
                      <a:pt x="534" y="198"/>
                    </a:cubicBezTo>
                    <a:cubicBezTo>
                      <a:pt x="538" y="205"/>
                      <a:pt x="551" y="217"/>
                      <a:pt x="558" y="220"/>
                    </a:cubicBezTo>
                    <a:cubicBezTo>
                      <a:pt x="565" y="221"/>
                      <a:pt x="569" y="219"/>
                      <a:pt x="575" y="220"/>
                    </a:cubicBezTo>
                    <a:cubicBezTo>
                      <a:pt x="584" y="223"/>
                      <a:pt x="586" y="232"/>
                      <a:pt x="586" y="242"/>
                    </a:cubicBezTo>
                    <a:cubicBezTo>
                      <a:pt x="586" y="274"/>
                      <a:pt x="568" y="283"/>
                      <a:pt x="556" y="301"/>
                    </a:cubicBezTo>
                    <a:cubicBezTo>
                      <a:pt x="553" y="305"/>
                      <a:pt x="551" y="306"/>
                      <a:pt x="549" y="310"/>
                    </a:cubicBezTo>
                    <a:cubicBezTo>
                      <a:pt x="544" y="317"/>
                      <a:pt x="540" y="317"/>
                      <a:pt x="535" y="322"/>
                    </a:cubicBezTo>
                    <a:cubicBezTo>
                      <a:pt x="529" y="328"/>
                      <a:pt x="535" y="343"/>
                      <a:pt x="535" y="353"/>
                    </a:cubicBezTo>
                    <a:cubicBezTo>
                      <a:pt x="535" y="361"/>
                      <a:pt x="532" y="369"/>
                      <a:pt x="532" y="374"/>
                    </a:cubicBezTo>
                    <a:cubicBezTo>
                      <a:pt x="532" y="377"/>
                      <a:pt x="530" y="378"/>
                      <a:pt x="530" y="380"/>
                    </a:cubicBezTo>
                    <a:cubicBezTo>
                      <a:pt x="528" y="382"/>
                      <a:pt x="524" y="386"/>
                      <a:pt x="524" y="390"/>
                    </a:cubicBezTo>
                    <a:cubicBezTo>
                      <a:pt x="524" y="394"/>
                      <a:pt x="523" y="403"/>
                      <a:pt x="522" y="405"/>
                    </a:cubicBezTo>
                    <a:cubicBezTo>
                      <a:pt x="515" y="415"/>
                      <a:pt x="513" y="419"/>
                      <a:pt x="506" y="428"/>
                    </a:cubicBezTo>
                    <a:cubicBezTo>
                      <a:pt x="505" y="431"/>
                      <a:pt x="505" y="436"/>
                      <a:pt x="504" y="438"/>
                    </a:cubicBezTo>
                    <a:cubicBezTo>
                      <a:pt x="502" y="443"/>
                      <a:pt x="492" y="449"/>
                      <a:pt x="485" y="449"/>
                    </a:cubicBezTo>
                    <a:cubicBezTo>
                      <a:pt x="476" y="449"/>
                      <a:pt x="470" y="449"/>
                      <a:pt x="463" y="452"/>
                    </a:cubicBezTo>
                    <a:cubicBezTo>
                      <a:pt x="461" y="453"/>
                      <a:pt x="460" y="455"/>
                      <a:pt x="459" y="457"/>
                    </a:cubicBezTo>
                    <a:cubicBezTo>
                      <a:pt x="448" y="467"/>
                      <a:pt x="437" y="461"/>
                      <a:pt x="429" y="474"/>
                    </a:cubicBezTo>
                    <a:cubicBezTo>
                      <a:pt x="426" y="479"/>
                      <a:pt x="420" y="479"/>
                      <a:pt x="416" y="483"/>
                    </a:cubicBezTo>
                    <a:cubicBezTo>
                      <a:pt x="411" y="489"/>
                      <a:pt x="412" y="495"/>
                      <a:pt x="412" y="503"/>
                    </a:cubicBezTo>
                    <a:cubicBezTo>
                      <a:pt x="412" y="524"/>
                      <a:pt x="412" y="524"/>
                      <a:pt x="412" y="524"/>
                    </a:cubicBezTo>
                    <a:cubicBezTo>
                      <a:pt x="403" y="528"/>
                      <a:pt x="398" y="536"/>
                      <a:pt x="394" y="545"/>
                    </a:cubicBezTo>
                    <a:cubicBezTo>
                      <a:pt x="394" y="545"/>
                      <a:pt x="394" y="545"/>
                      <a:pt x="394" y="545"/>
                    </a:cubicBezTo>
                    <a:cubicBezTo>
                      <a:pt x="391" y="550"/>
                      <a:pt x="391" y="553"/>
                      <a:pt x="388" y="559"/>
                    </a:cubicBezTo>
                    <a:cubicBezTo>
                      <a:pt x="380" y="571"/>
                      <a:pt x="371" y="572"/>
                      <a:pt x="364" y="584"/>
                    </a:cubicBezTo>
                    <a:cubicBezTo>
                      <a:pt x="355" y="597"/>
                      <a:pt x="351" y="619"/>
                      <a:pt x="331" y="619"/>
                    </a:cubicBezTo>
                    <a:cubicBezTo>
                      <a:pt x="324" y="619"/>
                      <a:pt x="314" y="614"/>
                      <a:pt x="311" y="614"/>
                    </a:cubicBezTo>
                    <a:cubicBezTo>
                      <a:pt x="305" y="614"/>
                      <a:pt x="299" y="609"/>
                      <a:pt x="293" y="609"/>
                    </a:cubicBezTo>
                    <a:cubicBezTo>
                      <a:pt x="291" y="609"/>
                      <a:pt x="289" y="610"/>
                      <a:pt x="289" y="611"/>
                    </a:cubicBezTo>
                    <a:cubicBezTo>
                      <a:pt x="289" y="615"/>
                      <a:pt x="296" y="617"/>
                      <a:pt x="297" y="619"/>
                    </a:cubicBezTo>
                    <a:cubicBezTo>
                      <a:pt x="300" y="622"/>
                      <a:pt x="300" y="627"/>
                      <a:pt x="302" y="632"/>
                    </a:cubicBezTo>
                    <a:cubicBezTo>
                      <a:pt x="304" y="637"/>
                      <a:pt x="311" y="637"/>
                      <a:pt x="311" y="642"/>
                    </a:cubicBezTo>
                    <a:cubicBezTo>
                      <a:pt x="311" y="647"/>
                      <a:pt x="311" y="650"/>
                      <a:pt x="308" y="654"/>
                    </a:cubicBezTo>
                    <a:cubicBezTo>
                      <a:pt x="304" y="660"/>
                      <a:pt x="301" y="663"/>
                      <a:pt x="297" y="667"/>
                    </a:cubicBezTo>
                    <a:cubicBezTo>
                      <a:pt x="289" y="675"/>
                      <a:pt x="280" y="673"/>
                      <a:pt x="270" y="676"/>
                    </a:cubicBezTo>
                    <a:cubicBezTo>
                      <a:pt x="263" y="678"/>
                      <a:pt x="248" y="673"/>
                      <a:pt x="244" y="677"/>
                    </a:cubicBezTo>
                    <a:cubicBezTo>
                      <a:pt x="238" y="683"/>
                      <a:pt x="243" y="696"/>
                      <a:pt x="240" y="703"/>
                    </a:cubicBezTo>
                    <a:cubicBezTo>
                      <a:pt x="240" y="702"/>
                      <a:pt x="240" y="702"/>
                      <a:pt x="240" y="702"/>
                    </a:cubicBezTo>
                    <a:cubicBezTo>
                      <a:pt x="240" y="703"/>
                      <a:pt x="240" y="706"/>
                      <a:pt x="240" y="707"/>
                    </a:cubicBezTo>
                    <a:cubicBezTo>
                      <a:pt x="240" y="709"/>
                      <a:pt x="233" y="712"/>
                      <a:pt x="229" y="712"/>
                    </a:cubicBezTo>
                    <a:cubicBezTo>
                      <a:pt x="220" y="712"/>
                      <a:pt x="218" y="706"/>
                      <a:pt x="210" y="706"/>
                    </a:cubicBezTo>
                    <a:cubicBezTo>
                      <a:pt x="207" y="706"/>
                      <a:pt x="205" y="709"/>
                      <a:pt x="205" y="711"/>
                    </a:cubicBezTo>
                    <a:cubicBezTo>
                      <a:pt x="205" y="717"/>
                      <a:pt x="211" y="729"/>
                      <a:pt x="214" y="729"/>
                    </a:cubicBezTo>
                    <a:cubicBezTo>
                      <a:pt x="217" y="729"/>
                      <a:pt x="219" y="726"/>
                      <a:pt x="221" y="726"/>
                    </a:cubicBezTo>
                    <a:cubicBezTo>
                      <a:pt x="222" y="728"/>
                      <a:pt x="225" y="728"/>
                      <a:pt x="225" y="730"/>
                    </a:cubicBezTo>
                    <a:cubicBezTo>
                      <a:pt x="225" y="733"/>
                      <a:pt x="221" y="736"/>
                      <a:pt x="220" y="736"/>
                    </a:cubicBezTo>
                    <a:cubicBezTo>
                      <a:pt x="215" y="736"/>
                      <a:pt x="213" y="732"/>
                      <a:pt x="209" y="732"/>
                    </a:cubicBezTo>
                    <a:cubicBezTo>
                      <a:pt x="209" y="737"/>
                      <a:pt x="211" y="738"/>
                      <a:pt x="214" y="739"/>
                    </a:cubicBezTo>
                    <a:cubicBezTo>
                      <a:pt x="206" y="747"/>
                      <a:pt x="206" y="755"/>
                      <a:pt x="203" y="766"/>
                    </a:cubicBezTo>
                    <a:cubicBezTo>
                      <a:pt x="202" y="770"/>
                      <a:pt x="194" y="771"/>
                      <a:pt x="191" y="771"/>
                    </a:cubicBezTo>
                    <a:cubicBezTo>
                      <a:pt x="184" y="773"/>
                      <a:pt x="178" y="779"/>
                      <a:pt x="178" y="787"/>
                    </a:cubicBezTo>
                    <a:cubicBezTo>
                      <a:pt x="178" y="804"/>
                      <a:pt x="198" y="798"/>
                      <a:pt x="198" y="811"/>
                    </a:cubicBezTo>
                    <a:cubicBezTo>
                      <a:pt x="198" y="824"/>
                      <a:pt x="187" y="825"/>
                      <a:pt x="181" y="831"/>
                    </a:cubicBezTo>
                    <a:cubicBezTo>
                      <a:pt x="177" y="835"/>
                      <a:pt x="178" y="841"/>
                      <a:pt x="176" y="846"/>
                    </a:cubicBezTo>
                    <a:cubicBezTo>
                      <a:pt x="173" y="852"/>
                      <a:pt x="166" y="850"/>
                      <a:pt x="162" y="854"/>
                    </a:cubicBezTo>
                    <a:cubicBezTo>
                      <a:pt x="156" y="859"/>
                      <a:pt x="154" y="865"/>
                      <a:pt x="154" y="874"/>
                    </a:cubicBezTo>
                    <a:cubicBezTo>
                      <a:pt x="154" y="878"/>
                      <a:pt x="158" y="883"/>
                      <a:pt x="161" y="884"/>
                    </a:cubicBezTo>
                    <a:cubicBezTo>
                      <a:pt x="169" y="888"/>
                      <a:pt x="168" y="908"/>
                      <a:pt x="174" y="914"/>
                    </a:cubicBezTo>
                    <a:cubicBezTo>
                      <a:pt x="184" y="924"/>
                      <a:pt x="196" y="928"/>
                      <a:pt x="207" y="934"/>
                    </a:cubicBezTo>
                    <a:cubicBezTo>
                      <a:pt x="206" y="936"/>
                      <a:pt x="203" y="935"/>
                      <a:pt x="200" y="935"/>
                    </a:cubicBezTo>
                    <a:cubicBezTo>
                      <a:pt x="194" y="935"/>
                      <a:pt x="183" y="943"/>
                      <a:pt x="179" y="943"/>
                    </a:cubicBezTo>
                    <a:cubicBezTo>
                      <a:pt x="176" y="943"/>
                      <a:pt x="176" y="943"/>
                      <a:pt x="174" y="943"/>
                    </a:cubicBezTo>
                    <a:cubicBezTo>
                      <a:pt x="173" y="943"/>
                      <a:pt x="171" y="945"/>
                      <a:pt x="169" y="945"/>
                    </a:cubicBezTo>
                    <a:cubicBezTo>
                      <a:pt x="165" y="945"/>
                      <a:pt x="162" y="945"/>
                      <a:pt x="157" y="945"/>
                    </a:cubicBezTo>
                    <a:cubicBezTo>
                      <a:pt x="147" y="945"/>
                      <a:pt x="151" y="933"/>
                      <a:pt x="143" y="931"/>
                    </a:cubicBezTo>
                    <a:cubicBezTo>
                      <a:pt x="137" y="929"/>
                      <a:pt x="127" y="929"/>
                      <a:pt x="127" y="921"/>
                    </a:cubicBezTo>
                    <a:cubicBezTo>
                      <a:pt x="124" y="921"/>
                      <a:pt x="122" y="921"/>
                      <a:pt x="119" y="921"/>
                    </a:cubicBezTo>
                    <a:cubicBezTo>
                      <a:pt x="115" y="921"/>
                      <a:pt x="114" y="917"/>
                      <a:pt x="114" y="915"/>
                    </a:cubicBezTo>
                    <a:cubicBezTo>
                      <a:pt x="102" y="915"/>
                      <a:pt x="98" y="909"/>
                      <a:pt x="92" y="903"/>
                    </a:cubicBezTo>
                    <a:cubicBezTo>
                      <a:pt x="91" y="902"/>
                      <a:pt x="88" y="900"/>
                      <a:pt x="88" y="899"/>
                    </a:cubicBezTo>
                    <a:cubicBezTo>
                      <a:pt x="88" y="895"/>
                      <a:pt x="96" y="895"/>
                      <a:pt x="97" y="891"/>
                    </a:cubicBezTo>
                    <a:cubicBezTo>
                      <a:pt x="95" y="891"/>
                      <a:pt x="94" y="890"/>
                      <a:pt x="93" y="889"/>
                    </a:cubicBezTo>
                    <a:cubicBezTo>
                      <a:pt x="94" y="887"/>
                      <a:pt x="96" y="884"/>
                      <a:pt x="96" y="882"/>
                    </a:cubicBezTo>
                    <a:cubicBezTo>
                      <a:pt x="96" y="871"/>
                      <a:pt x="84" y="873"/>
                      <a:pt x="84" y="863"/>
                    </a:cubicBezTo>
                    <a:cubicBezTo>
                      <a:pt x="84" y="860"/>
                      <a:pt x="84" y="859"/>
                      <a:pt x="84" y="857"/>
                    </a:cubicBezTo>
                    <a:cubicBezTo>
                      <a:pt x="84" y="848"/>
                      <a:pt x="78" y="832"/>
                      <a:pt x="78" y="825"/>
                    </a:cubicBezTo>
                    <a:cubicBezTo>
                      <a:pt x="78" y="817"/>
                      <a:pt x="88" y="814"/>
                      <a:pt x="88" y="807"/>
                    </a:cubicBezTo>
                    <a:cubicBezTo>
                      <a:pt x="88" y="803"/>
                      <a:pt x="83" y="796"/>
                      <a:pt x="82" y="791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4"/>
                      <a:pt x="84" y="782"/>
                      <a:pt x="86" y="782"/>
                    </a:cubicBezTo>
                    <a:cubicBezTo>
                      <a:pt x="94" y="782"/>
                      <a:pt x="91" y="790"/>
                      <a:pt x="98" y="790"/>
                    </a:cubicBezTo>
                    <a:cubicBezTo>
                      <a:pt x="112" y="725"/>
                      <a:pt x="112" y="725"/>
                      <a:pt x="112" y="725"/>
                    </a:cubicBezTo>
                    <a:cubicBezTo>
                      <a:pt x="112" y="718"/>
                      <a:pt x="112" y="718"/>
                      <a:pt x="112" y="718"/>
                    </a:cubicBezTo>
                    <a:cubicBezTo>
                      <a:pt x="111" y="718"/>
                      <a:pt x="109" y="717"/>
                      <a:pt x="108" y="718"/>
                    </a:cubicBezTo>
                    <a:cubicBezTo>
                      <a:pt x="105" y="719"/>
                      <a:pt x="105" y="723"/>
                      <a:pt x="102" y="723"/>
                    </a:cubicBezTo>
                    <a:cubicBezTo>
                      <a:pt x="98" y="723"/>
                      <a:pt x="95" y="713"/>
                      <a:pt x="95" y="708"/>
                    </a:cubicBezTo>
                    <a:cubicBezTo>
                      <a:pt x="95" y="699"/>
                      <a:pt x="98" y="696"/>
                      <a:pt x="100" y="688"/>
                    </a:cubicBezTo>
                    <a:cubicBezTo>
                      <a:pt x="103" y="688"/>
                      <a:pt x="104" y="687"/>
                      <a:pt x="104" y="685"/>
                    </a:cubicBezTo>
                    <a:cubicBezTo>
                      <a:pt x="104" y="683"/>
                      <a:pt x="102" y="680"/>
                      <a:pt x="102" y="680"/>
                    </a:cubicBezTo>
                    <a:cubicBezTo>
                      <a:pt x="100" y="680"/>
                      <a:pt x="99" y="668"/>
                      <a:pt x="99" y="665"/>
                    </a:cubicBezTo>
                    <a:cubicBezTo>
                      <a:pt x="99" y="655"/>
                      <a:pt x="106" y="645"/>
                      <a:pt x="109" y="639"/>
                    </a:cubicBezTo>
                    <a:cubicBezTo>
                      <a:pt x="111" y="635"/>
                      <a:pt x="112" y="629"/>
                      <a:pt x="114" y="626"/>
                    </a:cubicBezTo>
                    <a:cubicBezTo>
                      <a:pt x="116" y="624"/>
                      <a:pt x="118" y="625"/>
                      <a:pt x="118" y="623"/>
                    </a:cubicBezTo>
                    <a:cubicBezTo>
                      <a:pt x="121" y="613"/>
                      <a:pt x="121" y="605"/>
                      <a:pt x="124" y="595"/>
                    </a:cubicBezTo>
                    <a:cubicBezTo>
                      <a:pt x="124" y="562"/>
                      <a:pt x="124" y="562"/>
                      <a:pt x="124" y="562"/>
                    </a:cubicBezTo>
                    <a:cubicBezTo>
                      <a:pt x="121" y="554"/>
                      <a:pt x="126" y="548"/>
                      <a:pt x="126" y="541"/>
                    </a:cubicBezTo>
                    <a:cubicBezTo>
                      <a:pt x="126" y="524"/>
                      <a:pt x="136" y="513"/>
                      <a:pt x="136" y="498"/>
                    </a:cubicBezTo>
                    <a:cubicBezTo>
                      <a:pt x="136" y="497"/>
                      <a:pt x="136" y="495"/>
                      <a:pt x="136" y="494"/>
                    </a:cubicBezTo>
                    <a:cubicBezTo>
                      <a:pt x="136" y="491"/>
                      <a:pt x="138" y="483"/>
                      <a:pt x="139" y="478"/>
                    </a:cubicBezTo>
                    <a:cubicBezTo>
                      <a:pt x="139" y="465"/>
                      <a:pt x="139" y="465"/>
                      <a:pt x="139" y="459"/>
                    </a:cubicBezTo>
                    <a:cubicBezTo>
                      <a:pt x="139" y="453"/>
                      <a:pt x="143" y="441"/>
                      <a:pt x="143" y="434"/>
                    </a:cubicBezTo>
                    <a:cubicBezTo>
                      <a:pt x="143" y="429"/>
                      <a:pt x="141" y="403"/>
                      <a:pt x="140" y="399"/>
                    </a:cubicBezTo>
                    <a:cubicBezTo>
                      <a:pt x="136" y="388"/>
                      <a:pt x="128" y="381"/>
                      <a:pt x="121" y="377"/>
                    </a:cubicBezTo>
                    <a:cubicBezTo>
                      <a:pt x="114" y="374"/>
                      <a:pt x="109" y="375"/>
                      <a:pt x="104" y="370"/>
                    </a:cubicBezTo>
                    <a:cubicBezTo>
                      <a:pt x="99" y="365"/>
                      <a:pt x="96" y="363"/>
                      <a:pt x="90" y="362"/>
                    </a:cubicBezTo>
                    <a:cubicBezTo>
                      <a:pt x="78" y="358"/>
                      <a:pt x="72" y="351"/>
                      <a:pt x="64" y="343"/>
                    </a:cubicBezTo>
                    <a:cubicBezTo>
                      <a:pt x="60" y="340"/>
                      <a:pt x="62" y="335"/>
                      <a:pt x="62" y="330"/>
                    </a:cubicBezTo>
                    <a:cubicBezTo>
                      <a:pt x="62" y="323"/>
                      <a:pt x="55" y="319"/>
                      <a:pt x="53" y="313"/>
                    </a:cubicBezTo>
                    <a:cubicBezTo>
                      <a:pt x="50" y="302"/>
                      <a:pt x="41" y="294"/>
                      <a:pt x="38" y="285"/>
                    </a:cubicBezTo>
                    <a:cubicBezTo>
                      <a:pt x="35" y="275"/>
                      <a:pt x="32" y="269"/>
                      <a:pt x="28" y="261"/>
                    </a:cubicBezTo>
                    <a:cubicBezTo>
                      <a:pt x="27" y="258"/>
                      <a:pt x="24" y="259"/>
                      <a:pt x="23" y="257"/>
                    </a:cubicBezTo>
                    <a:cubicBezTo>
                      <a:pt x="20" y="254"/>
                      <a:pt x="19" y="248"/>
                      <a:pt x="17" y="245"/>
                    </a:cubicBezTo>
                    <a:cubicBezTo>
                      <a:pt x="16" y="242"/>
                      <a:pt x="12" y="243"/>
                      <a:pt x="11" y="242"/>
                    </a:cubicBezTo>
                    <a:cubicBezTo>
                      <a:pt x="6" y="237"/>
                      <a:pt x="0" y="228"/>
                      <a:pt x="0" y="220"/>
                    </a:cubicBezTo>
                    <a:cubicBezTo>
                      <a:pt x="0" y="215"/>
                      <a:pt x="3" y="209"/>
                      <a:pt x="5" y="207"/>
                    </a:cubicBezTo>
                    <a:cubicBezTo>
                      <a:pt x="8" y="200"/>
                      <a:pt x="16" y="198"/>
                      <a:pt x="18" y="191"/>
                    </a:cubicBezTo>
                    <a:cubicBezTo>
                      <a:pt x="14" y="189"/>
                      <a:pt x="15" y="191"/>
                      <a:pt x="12" y="191"/>
                    </a:cubicBezTo>
                    <a:cubicBezTo>
                      <a:pt x="5" y="191"/>
                      <a:pt x="5" y="182"/>
                      <a:pt x="5" y="176"/>
                    </a:cubicBezTo>
                    <a:cubicBezTo>
                      <a:pt x="5" y="166"/>
                      <a:pt x="16" y="168"/>
                      <a:pt x="14" y="148"/>
                    </a:cubicBezTo>
                    <a:cubicBezTo>
                      <a:pt x="26" y="148"/>
                      <a:pt x="29" y="136"/>
                      <a:pt x="32" y="129"/>
                    </a:cubicBezTo>
                    <a:cubicBezTo>
                      <a:pt x="37" y="119"/>
                      <a:pt x="49" y="123"/>
                      <a:pt x="51" y="111"/>
                    </a:cubicBezTo>
                    <a:cubicBezTo>
                      <a:pt x="49" y="110"/>
                      <a:pt x="47" y="107"/>
                      <a:pt x="47" y="106"/>
                    </a:cubicBezTo>
                    <a:cubicBezTo>
                      <a:pt x="49" y="103"/>
                      <a:pt x="49" y="103"/>
                      <a:pt x="49" y="10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Group 277"/>
            <p:cNvGrpSpPr/>
            <p:nvPr/>
          </p:nvGrpSpPr>
          <p:grpSpPr>
            <a:xfrm>
              <a:off x="538789" y="1131575"/>
              <a:ext cx="2523022" cy="1757766"/>
              <a:chOff x="1585913" y="960438"/>
              <a:chExt cx="2590800" cy="1804987"/>
            </a:xfrm>
            <a:grpFill/>
          </p:grpSpPr>
          <p:sp>
            <p:nvSpPr>
              <p:cNvPr id="109" name="Freeform 21"/>
              <p:cNvSpPr/>
              <p:nvPr/>
            </p:nvSpPr>
            <p:spPr bwMode="auto">
              <a:xfrm>
                <a:off x="3359150" y="2703513"/>
                <a:ext cx="12700" cy="142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0" name="Freeform 39"/>
              <p:cNvSpPr/>
              <p:nvPr/>
            </p:nvSpPr>
            <p:spPr bwMode="auto">
              <a:xfrm>
                <a:off x="3989388" y="1552575"/>
                <a:ext cx="169863" cy="77788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1" name="Freeform 40"/>
              <p:cNvSpPr/>
              <p:nvPr/>
            </p:nvSpPr>
            <p:spPr bwMode="auto">
              <a:xfrm>
                <a:off x="2971800" y="2487613"/>
                <a:ext cx="174625" cy="60325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2" name="Freeform 41"/>
              <p:cNvSpPr/>
              <p:nvPr/>
            </p:nvSpPr>
            <p:spPr bwMode="auto">
              <a:xfrm>
                <a:off x="2995613" y="2509838"/>
                <a:ext cx="9525" cy="1111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3" name="Freeform 42"/>
              <p:cNvSpPr/>
              <p:nvPr/>
            </p:nvSpPr>
            <p:spPr bwMode="auto">
              <a:xfrm>
                <a:off x="3082925" y="2568575"/>
                <a:ext cx="28575" cy="142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4" name="Freeform 43"/>
              <p:cNvSpPr/>
              <p:nvPr/>
            </p:nvSpPr>
            <p:spPr bwMode="auto">
              <a:xfrm>
                <a:off x="3267075" y="2568575"/>
                <a:ext cx="23813" cy="9525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5" name="Freeform 44"/>
              <p:cNvSpPr/>
              <p:nvPr/>
            </p:nvSpPr>
            <p:spPr bwMode="auto">
              <a:xfrm>
                <a:off x="3146425" y="2543175"/>
                <a:ext cx="100013" cy="39688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6" name="Freeform 45"/>
              <p:cNvSpPr/>
              <p:nvPr/>
            </p:nvSpPr>
            <p:spPr bwMode="auto">
              <a:xfrm>
                <a:off x="3076575" y="2455863"/>
                <a:ext cx="9525" cy="111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7" name="Freeform 46"/>
              <p:cNvSpPr/>
              <p:nvPr/>
            </p:nvSpPr>
            <p:spPr bwMode="auto">
              <a:xfrm>
                <a:off x="3068638" y="2422525"/>
                <a:ext cx="14288" cy="47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Freeform 47"/>
              <p:cNvSpPr/>
              <p:nvPr/>
            </p:nvSpPr>
            <p:spPr bwMode="auto">
              <a:xfrm>
                <a:off x="3094038" y="2428875"/>
                <a:ext cx="4763" cy="6350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Freeform 48"/>
              <p:cNvSpPr/>
              <p:nvPr/>
            </p:nvSpPr>
            <p:spPr bwMode="auto">
              <a:xfrm>
                <a:off x="3154363" y="2517775"/>
                <a:ext cx="11113" cy="79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0" name="Freeform 49"/>
              <p:cNvSpPr/>
              <p:nvPr/>
            </p:nvSpPr>
            <p:spPr bwMode="auto">
              <a:xfrm>
                <a:off x="2301875" y="1979613"/>
                <a:ext cx="966788" cy="473075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1" name="Freeform 50"/>
              <p:cNvSpPr/>
              <p:nvPr/>
            </p:nvSpPr>
            <p:spPr bwMode="auto">
              <a:xfrm>
                <a:off x="2030413" y="1400175"/>
                <a:ext cx="1425575" cy="736600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2" name="Freeform 51"/>
              <p:cNvSpPr/>
              <p:nvPr/>
            </p:nvSpPr>
            <p:spPr bwMode="auto">
              <a:xfrm>
                <a:off x="1585913" y="1417638"/>
                <a:ext cx="623888" cy="457200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3" name="Freeform 52"/>
              <p:cNvSpPr/>
              <p:nvPr/>
            </p:nvSpPr>
            <p:spPr bwMode="auto">
              <a:xfrm>
                <a:off x="2149475" y="1820863"/>
                <a:ext cx="28575" cy="3810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4" name="Freeform 53"/>
              <p:cNvSpPr/>
              <p:nvPr/>
            </p:nvSpPr>
            <p:spPr bwMode="auto">
              <a:xfrm>
                <a:off x="2105025" y="1776413"/>
                <a:ext cx="30163" cy="46038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5" name="Freeform 54"/>
              <p:cNvSpPr/>
              <p:nvPr/>
            </p:nvSpPr>
            <p:spPr bwMode="auto">
              <a:xfrm>
                <a:off x="2389188" y="1335088"/>
                <a:ext cx="307975" cy="161925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6" name="Freeform 55"/>
              <p:cNvSpPr/>
              <p:nvPr/>
            </p:nvSpPr>
            <p:spPr bwMode="auto">
              <a:xfrm>
                <a:off x="2274888" y="1309688"/>
                <a:ext cx="173038" cy="114300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7" name="Freeform 56"/>
              <p:cNvSpPr/>
              <p:nvPr/>
            </p:nvSpPr>
            <p:spPr bwMode="auto">
              <a:xfrm>
                <a:off x="2413000" y="1228725"/>
                <a:ext cx="204788" cy="87313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8" name="Freeform 57"/>
              <p:cNvSpPr/>
              <p:nvPr/>
            </p:nvSpPr>
            <p:spPr bwMode="auto">
              <a:xfrm>
                <a:off x="2382838" y="1260475"/>
                <a:ext cx="28575" cy="2063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9" name="Freeform 58"/>
              <p:cNvSpPr/>
              <p:nvPr/>
            </p:nvSpPr>
            <p:spPr bwMode="auto">
              <a:xfrm>
                <a:off x="2457450" y="1230313"/>
                <a:ext cx="22225" cy="793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0" name="Freeform 59"/>
              <p:cNvSpPr/>
              <p:nvPr/>
            </p:nvSpPr>
            <p:spPr bwMode="auto">
              <a:xfrm>
                <a:off x="2324100" y="1203325"/>
                <a:ext cx="117475" cy="65088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1" name="Freeform 60"/>
              <p:cNvSpPr/>
              <p:nvPr/>
            </p:nvSpPr>
            <p:spPr bwMode="auto">
              <a:xfrm>
                <a:off x="2481263" y="1162050"/>
                <a:ext cx="66675" cy="20638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2" name="Freeform 61"/>
              <p:cNvSpPr/>
              <p:nvPr/>
            </p:nvSpPr>
            <p:spPr bwMode="auto">
              <a:xfrm>
                <a:off x="2482850" y="1185863"/>
                <a:ext cx="58738" cy="30163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3" name="Freeform 62"/>
              <p:cNvSpPr/>
              <p:nvPr/>
            </p:nvSpPr>
            <p:spPr bwMode="auto">
              <a:xfrm>
                <a:off x="2454275" y="1181100"/>
                <a:ext cx="20638" cy="2222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Freeform 63"/>
              <p:cNvSpPr/>
              <p:nvPr/>
            </p:nvSpPr>
            <p:spPr bwMode="auto">
              <a:xfrm>
                <a:off x="2671763" y="1335088"/>
                <a:ext cx="100013" cy="80963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Freeform 64"/>
              <p:cNvSpPr/>
              <p:nvPr/>
            </p:nvSpPr>
            <p:spPr bwMode="auto">
              <a:xfrm>
                <a:off x="2636838" y="1236663"/>
                <a:ext cx="111125" cy="60325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Freeform 65"/>
              <p:cNvSpPr/>
              <p:nvPr/>
            </p:nvSpPr>
            <p:spPr bwMode="auto">
              <a:xfrm>
                <a:off x="2720975" y="1462088"/>
                <a:ext cx="65088" cy="38100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Freeform 66"/>
              <p:cNvSpPr/>
              <p:nvPr/>
            </p:nvSpPr>
            <p:spPr bwMode="auto">
              <a:xfrm>
                <a:off x="2784475" y="1323975"/>
                <a:ext cx="85725" cy="69850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Freeform 67"/>
              <p:cNvSpPr/>
              <p:nvPr/>
            </p:nvSpPr>
            <p:spPr bwMode="auto">
              <a:xfrm>
                <a:off x="2608263" y="1198563"/>
                <a:ext cx="28575" cy="2381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Freeform 68"/>
              <p:cNvSpPr/>
              <p:nvPr/>
            </p:nvSpPr>
            <p:spPr bwMode="auto">
              <a:xfrm>
                <a:off x="2625725" y="1277938"/>
                <a:ext cx="19050" cy="1587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Freeform 69"/>
              <p:cNvSpPr/>
              <p:nvPr/>
            </p:nvSpPr>
            <p:spPr bwMode="auto">
              <a:xfrm>
                <a:off x="2614613" y="1139825"/>
                <a:ext cx="109538" cy="57150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Freeform 70"/>
              <p:cNvSpPr/>
              <p:nvPr/>
            </p:nvSpPr>
            <p:spPr bwMode="auto">
              <a:xfrm>
                <a:off x="2657475" y="1189038"/>
                <a:ext cx="30163" cy="952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Freeform 71"/>
              <p:cNvSpPr/>
              <p:nvPr/>
            </p:nvSpPr>
            <p:spPr bwMode="auto">
              <a:xfrm>
                <a:off x="2765425" y="1223963"/>
                <a:ext cx="287338" cy="90488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Freeform 72"/>
              <p:cNvSpPr/>
              <p:nvPr/>
            </p:nvSpPr>
            <p:spPr bwMode="auto">
              <a:xfrm>
                <a:off x="2768600" y="1271588"/>
                <a:ext cx="49213" cy="38100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Freeform 73"/>
              <p:cNvSpPr/>
              <p:nvPr/>
            </p:nvSpPr>
            <p:spPr bwMode="auto">
              <a:xfrm>
                <a:off x="2774950" y="1198563"/>
                <a:ext cx="46038" cy="12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Freeform 74"/>
              <p:cNvSpPr/>
              <p:nvPr/>
            </p:nvSpPr>
            <p:spPr bwMode="auto">
              <a:xfrm>
                <a:off x="2740025" y="1154113"/>
                <a:ext cx="53975" cy="4445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Freeform 75"/>
              <p:cNvSpPr/>
              <p:nvPr/>
            </p:nvSpPr>
            <p:spPr bwMode="auto">
              <a:xfrm>
                <a:off x="2719388" y="1114425"/>
                <a:ext cx="20638" cy="127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Freeform 76"/>
              <p:cNvSpPr/>
              <p:nvPr/>
            </p:nvSpPr>
            <p:spPr bwMode="auto">
              <a:xfrm>
                <a:off x="2776538" y="1062038"/>
                <a:ext cx="184150" cy="123825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Freeform 77"/>
              <p:cNvSpPr/>
              <p:nvPr/>
            </p:nvSpPr>
            <p:spPr bwMode="auto">
              <a:xfrm>
                <a:off x="2925763" y="1574800"/>
                <a:ext cx="117475" cy="746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Freeform 78"/>
              <p:cNvSpPr/>
              <p:nvPr/>
            </p:nvSpPr>
            <p:spPr bwMode="auto">
              <a:xfrm>
                <a:off x="3094038" y="1500188"/>
                <a:ext cx="36513" cy="36513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Freeform 79"/>
              <p:cNvSpPr/>
              <p:nvPr/>
            </p:nvSpPr>
            <p:spPr bwMode="auto">
              <a:xfrm>
                <a:off x="2984500" y="1652588"/>
                <a:ext cx="30163" cy="23813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Freeform 80"/>
              <p:cNvSpPr/>
              <p:nvPr/>
            </p:nvSpPr>
            <p:spPr bwMode="auto">
              <a:xfrm>
                <a:off x="3032125" y="1336675"/>
                <a:ext cx="79375" cy="3333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Freeform 81"/>
              <p:cNvSpPr/>
              <p:nvPr/>
            </p:nvSpPr>
            <p:spPr bwMode="auto">
              <a:xfrm>
                <a:off x="3040063" y="1666875"/>
                <a:ext cx="17463" cy="20638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Freeform 82"/>
              <p:cNvSpPr/>
              <p:nvPr/>
            </p:nvSpPr>
            <p:spPr bwMode="auto">
              <a:xfrm>
                <a:off x="3136900" y="1509713"/>
                <a:ext cx="19050" cy="1111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Freeform 83"/>
              <p:cNvSpPr/>
              <p:nvPr/>
            </p:nvSpPr>
            <p:spPr bwMode="auto">
              <a:xfrm>
                <a:off x="3052763" y="1476375"/>
                <a:ext cx="20638" cy="1270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Freeform 84"/>
              <p:cNvSpPr/>
              <p:nvPr/>
            </p:nvSpPr>
            <p:spPr bwMode="auto">
              <a:xfrm>
                <a:off x="2876550" y="1335088"/>
                <a:ext cx="482600" cy="347663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6" name="Freeform 85"/>
              <p:cNvSpPr/>
              <p:nvPr/>
            </p:nvSpPr>
            <p:spPr bwMode="auto">
              <a:xfrm>
                <a:off x="3073400" y="1635125"/>
                <a:ext cx="14288" cy="12700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7" name="Freeform 86"/>
              <p:cNvSpPr/>
              <p:nvPr/>
            </p:nvSpPr>
            <p:spPr bwMode="auto">
              <a:xfrm>
                <a:off x="2974975" y="1568450"/>
                <a:ext cx="12700" cy="12700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8" name="Freeform 87"/>
              <p:cNvSpPr/>
              <p:nvPr/>
            </p:nvSpPr>
            <p:spPr bwMode="auto">
              <a:xfrm>
                <a:off x="2847975" y="985838"/>
                <a:ext cx="514350" cy="269875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9" name="Freeform 88"/>
              <p:cNvSpPr/>
              <p:nvPr/>
            </p:nvSpPr>
            <p:spPr bwMode="auto">
              <a:xfrm>
                <a:off x="3170238" y="960438"/>
                <a:ext cx="1006475" cy="765175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0" name="Freeform 89"/>
              <p:cNvSpPr/>
              <p:nvPr/>
            </p:nvSpPr>
            <p:spPr bwMode="auto">
              <a:xfrm>
                <a:off x="3470275" y="1443038"/>
                <a:ext cx="47625" cy="31750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1" name="Freeform 90"/>
              <p:cNvSpPr/>
              <p:nvPr/>
            </p:nvSpPr>
            <p:spPr bwMode="auto">
              <a:xfrm>
                <a:off x="4070350" y="1277938"/>
                <a:ext cx="26988" cy="15875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2" name="Freeform 91"/>
              <p:cNvSpPr/>
              <p:nvPr/>
            </p:nvSpPr>
            <p:spPr bwMode="auto">
              <a:xfrm>
                <a:off x="3397250" y="1928813"/>
                <a:ext cx="109538" cy="106363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3" name="Freeform 92"/>
              <p:cNvSpPr/>
              <p:nvPr/>
            </p:nvSpPr>
            <p:spPr bwMode="auto">
              <a:xfrm>
                <a:off x="2427288" y="2314575"/>
                <a:ext cx="671513" cy="450850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4" name="Freeform 93"/>
              <p:cNvSpPr/>
              <p:nvPr/>
            </p:nvSpPr>
            <p:spPr bwMode="auto">
              <a:xfrm>
                <a:off x="3016250" y="1895475"/>
                <a:ext cx="20638" cy="9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5" name="Freeform 94"/>
              <p:cNvSpPr/>
              <p:nvPr/>
            </p:nvSpPr>
            <p:spPr bwMode="auto">
              <a:xfrm>
                <a:off x="2239963" y="1951038"/>
                <a:ext cx="79375" cy="5080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6" name="Freeform 95"/>
              <p:cNvSpPr/>
              <p:nvPr/>
            </p:nvSpPr>
            <p:spPr bwMode="auto">
              <a:xfrm>
                <a:off x="2162175" y="1876425"/>
                <a:ext cx="28575" cy="39688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7" name="Freeform 96"/>
              <p:cNvSpPr/>
              <p:nvPr/>
            </p:nvSpPr>
            <p:spPr bwMode="auto">
              <a:xfrm>
                <a:off x="1803400" y="1787525"/>
                <a:ext cx="34925" cy="2381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8" name="Freeform 97"/>
              <p:cNvSpPr/>
              <p:nvPr/>
            </p:nvSpPr>
            <p:spPr bwMode="auto">
              <a:xfrm>
                <a:off x="3311525" y="1963738"/>
                <a:ext cx="42863" cy="2222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9" name="Freeform 98"/>
              <p:cNvSpPr/>
              <p:nvPr/>
            </p:nvSpPr>
            <p:spPr bwMode="auto">
              <a:xfrm>
                <a:off x="3314700" y="2030413"/>
                <a:ext cx="31750" cy="206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0" name="Freeform 99"/>
              <p:cNvSpPr/>
              <p:nvPr/>
            </p:nvSpPr>
            <p:spPr bwMode="auto">
              <a:xfrm>
                <a:off x="3362325" y="2030413"/>
                <a:ext cx="22225" cy="26988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1" name="Freeform 100"/>
              <p:cNvSpPr/>
              <p:nvPr/>
            </p:nvSpPr>
            <p:spPr bwMode="auto">
              <a:xfrm>
                <a:off x="1593850" y="1724025"/>
                <a:ext cx="26988" cy="1270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Group 345"/>
            <p:cNvGrpSpPr/>
            <p:nvPr/>
          </p:nvGrpSpPr>
          <p:grpSpPr>
            <a:xfrm>
              <a:off x="3103551" y="1256797"/>
              <a:ext cx="669405" cy="1125467"/>
              <a:chOff x="4219575" y="1089025"/>
              <a:chExt cx="687388" cy="1155701"/>
            </a:xfrm>
            <a:grpFill/>
          </p:grpSpPr>
          <p:sp>
            <p:nvSpPr>
              <p:cNvPr id="94" name="Freeform 36"/>
              <p:cNvSpPr/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95" name="Group 343"/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96" name="Freeform 24"/>
                <p:cNvSpPr/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25"/>
                <p:cNvSpPr/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26"/>
                <p:cNvSpPr/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27"/>
                <p:cNvSpPr/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28"/>
                <p:cNvSpPr/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29"/>
                <p:cNvSpPr/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31"/>
                <p:cNvSpPr/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32"/>
                <p:cNvSpPr/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33"/>
                <p:cNvSpPr/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34"/>
                <p:cNvSpPr/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35"/>
                <p:cNvSpPr/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37"/>
                <p:cNvSpPr/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38"/>
                <p:cNvSpPr/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7" name="Group 363"/>
            <p:cNvGrpSpPr/>
            <p:nvPr/>
          </p:nvGrpSpPr>
          <p:grpSpPr>
            <a:xfrm>
              <a:off x="5105582" y="3000650"/>
              <a:ext cx="941496" cy="822457"/>
              <a:chOff x="6275388" y="2879725"/>
              <a:chExt cx="966788" cy="844551"/>
            </a:xfrm>
            <a:grpFill/>
          </p:grpSpPr>
          <p:sp>
            <p:nvSpPr>
              <p:cNvPr id="76" name="Freeform 9"/>
              <p:cNvSpPr/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7" name="Group 361"/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10"/>
                <p:cNvSpPr/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1"/>
                <p:cNvSpPr/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2"/>
                <p:cNvSpPr/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3"/>
                <p:cNvSpPr/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4"/>
                <p:cNvSpPr/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15"/>
                <p:cNvSpPr/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16"/>
                <p:cNvSpPr/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17"/>
                <p:cNvSpPr/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18"/>
                <p:cNvSpPr/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19"/>
                <p:cNvSpPr/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20"/>
                <p:cNvSpPr/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116"/>
                <p:cNvSpPr/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117"/>
                <p:cNvSpPr/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118"/>
                <p:cNvSpPr/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400" kern="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8" name="Group 383"/>
            <p:cNvGrpSpPr/>
            <p:nvPr/>
          </p:nvGrpSpPr>
          <p:grpSpPr>
            <a:xfrm>
              <a:off x="3584348" y="1207327"/>
              <a:ext cx="2773469" cy="1960289"/>
              <a:chOff x="4713288" y="1038225"/>
              <a:chExt cx="2847975" cy="2012950"/>
            </a:xfrm>
            <a:grpFill/>
          </p:grpSpPr>
          <p:sp>
            <p:nvSpPr>
              <p:cNvPr id="9" name="Freeform 101"/>
              <p:cNvSpPr/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Freeform 102"/>
              <p:cNvSpPr/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103"/>
              <p:cNvSpPr/>
              <p:nvPr/>
            </p:nvSpPr>
            <p:spPr bwMode="auto">
              <a:xfrm>
                <a:off x="5397500" y="2165825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104"/>
              <p:cNvSpPr/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105"/>
              <p:cNvSpPr/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Freeform 106"/>
              <p:cNvSpPr/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107"/>
              <p:cNvSpPr/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108"/>
              <p:cNvSpPr/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109"/>
              <p:cNvSpPr/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Freeform 110"/>
              <p:cNvSpPr/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Freeform 111"/>
              <p:cNvSpPr/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Freeform 112"/>
              <p:cNvSpPr/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Freeform 113"/>
              <p:cNvSpPr/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Freeform 114"/>
              <p:cNvSpPr/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Freeform 115"/>
              <p:cNvSpPr/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Freeform 119"/>
              <p:cNvSpPr/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Freeform 120"/>
              <p:cNvSpPr/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Freeform 121"/>
              <p:cNvSpPr/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122"/>
              <p:cNvSpPr/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123"/>
              <p:cNvSpPr/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124"/>
              <p:cNvSpPr/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Freeform 125"/>
              <p:cNvSpPr/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126"/>
              <p:cNvSpPr/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127"/>
              <p:cNvSpPr/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128"/>
              <p:cNvSpPr/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Freeform 129"/>
              <p:cNvSpPr/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130"/>
              <p:cNvSpPr/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131"/>
              <p:cNvSpPr/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132"/>
              <p:cNvSpPr/>
              <p:nvPr/>
            </p:nvSpPr>
            <p:spPr bwMode="auto">
              <a:xfrm>
                <a:off x="6015038" y="2447131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Freeform 133"/>
              <p:cNvSpPr/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Freeform 134"/>
              <p:cNvSpPr/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135"/>
              <p:cNvSpPr/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136"/>
              <p:cNvSpPr/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137"/>
              <p:cNvSpPr/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138"/>
              <p:cNvSpPr/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Freeform 139"/>
              <p:cNvSpPr/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140"/>
              <p:cNvSpPr/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Freeform 141"/>
              <p:cNvSpPr/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Freeform 142"/>
              <p:cNvSpPr/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Freeform 143"/>
              <p:cNvSpPr/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Freeform 144"/>
              <p:cNvSpPr/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Freeform 145"/>
              <p:cNvSpPr/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Freeform 146"/>
              <p:cNvSpPr/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Freeform 147"/>
              <p:cNvSpPr/>
              <p:nvPr/>
            </p:nvSpPr>
            <p:spPr bwMode="auto">
              <a:xfrm>
                <a:off x="5614988" y="1858408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Freeform 148"/>
              <p:cNvSpPr/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Freeform 149"/>
              <p:cNvSpPr/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Freeform 150"/>
              <p:cNvSpPr/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Freeform 151"/>
              <p:cNvSpPr/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Freeform 152"/>
              <p:cNvSpPr/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Freeform 153"/>
              <p:cNvSpPr/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Freeform 154"/>
              <p:cNvSpPr/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Freeform 155"/>
              <p:cNvSpPr/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Freeform 156"/>
              <p:cNvSpPr/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157"/>
              <p:cNvSpPr/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158"/>
              <p:cNvSpPr/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159"/>
              <p:cNvSpPr/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" name="Freeform 160"/>
              <p:cNvSpPr/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161"/>
              <p:cNvSpPr/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162"/>
              <p:cNvSpPr/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164"/>
              <p:cNvSpPr/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" name="Freeform 165"/>
              <p:cNvSpPr/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Freeform 166"/>
              <p:cNvSpPr/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Freeform 167"/>
              <p:cNvSpPr/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Freeform 168"/>
              <p:cNvSpPr/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Freeform 169"/>
              <p:cNvSpPr/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Freeform 170"/>
              <p:cNvSpPr/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" name="Freeform 171"/>
              <p:cNvSpPr/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400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96" name="组合 195"/>
          <p:cNvGrpSpPr/>
          <p:nvPr/>
        </p:nvGrpSpPr>
        <p:grpSpPr>
          <a:xfrm>
            <a:off x="2074237" y="3224010"/>
            <a:ext cx="2492990" cy="1227490"/>
            <a:chOff x="550237" y="3224008"/>
            <a:chExt cx="2492989" cy="1227489"/>
          </a:xfrm>
        </p:grpSpPr>
        <p:grpSp>
          <p:nvGrpSpPr>
            <p:cNvPr id="189" name="组合 188"/>
            <p:cNvGrpSpPr/>
            <p:nvPr/>
          </p:nvGrpSpPr>
          <p:grpSpPr>
            <a:xfrm>
              <a:off x="1382911" y="3224008"/>
              <a:ext cx="729410" cy="729410"/>
              <a:chOff x="4278369" y="2784704"/>
              <a:chExt cx="729410" cy="729410"/>
            </a:xfrm>
          </p:grpSpPr>
          <p:sp>
            <p:nvSpPr>
              <p:cNvPr id="190" name="椭圆 189"/>
              <p:cNvSpPr/>
              <p:nvPr/>
            </p:nvSpPr>
            <p:spPr>
              <a:xfrm>
                <a:off x="4278369" y="2784704"/>
                <a:ext cx="729410" cy="7294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space-satellite-station_26249"/>
              <p:cNvSpPr>
                <a:spLocks noChangeAspect="1"/>
              </p:cNvSpPr>
              <p:nvPr/>
            </p:nvSpPr>
            <p:spPr bwMode="auto">
              <a:xfrm>
                <a:off x="4444399" y="2951082"/>
                <a:ext cx="397351" cy="396654"/>
              </a:xfrm>
              <a:custGeom>
                <a:avLst/>
                <a:gdLst>
                  <a:gd name="T0" fmla="*/ 528 w 2481"/>
                  <a:gd name="T1" fmla="*/ 0 h 2481"/>
                  <a:gd name="T2" fmla="*/ 715 w 2481"/>
                  <a:gd name="T3" fmla="*/ 494 h 2481"/>
                  <a:gd name="T4" fmla="*/ 561 w 2481"/>
                  <a:gd name="T5" fmla="*/ 340 h 2481"/>
                  <a:gd name="T6" fmla="*/ 1055 w 2481"/>
                  <a:gd name="T7" fmla="*/ 528 h 2481"/>
                  <a:gd name="T8" fmla="*/ 902 w 2481"/>
                  <a:gd name="T9" fmla="*/ 681 h 2481"/>
                  <a:gd name="T10" fmla="*/ 1089 w 2481"/>
                  <a:gd name="T11" fmla="*/ 561 h 2481"/>
                  <a:gd name="T12" fmla="*/ 494 w 2481"/>
                  <a:gd name="T13" fmla="*/ 340 h 2481"/>
                  <a:gd name="T14" fmla="*/ 341 w 2481"/>
                  <a:gd name="T15" fmla="*/ 494 h 2481"/>
                  <a:gd name="T16" fmla="*/ 528 w 2481"/>
                  <a:gd name="T17" fmla="*/ 374 h 2481"/>
                  <a:gd name="T18" fmla="*/ 681 w 2481"/>
                  <a:gd name="T19" fmla="*/ 528 h 2481"/>
                  <a:gd name="T20" fmla="*/ 715 w 2481"/>
                  <a:gd name="T21" fmla="*/ 868 h 2481"/>
                  <a:gd name="T22" fmla="*/ 153 w 2481"/>
                  <a:gd name="T23" fmla="*/ 374 h 2481"/>
                  <a:gd name="T24" fmla="*/ 307 w 2481"/>
                  <a:gd name="T25" fmla="*/ 528 h 2481"/>
                  <a:gd name="T26" fmla="*/ 341 w 2481"/>
                  <a:gd name="T27" fmla="*/ 868 h 2481"/>
                  <a:gd name="T28" fmla="*/ 187 w 2481"/>
                  <a:gd name="T29" fmla="*/ 715 h 2481"/>
                  <a:gd name="T30" fmla="*/ 374 w 2481"/>
                  <a:gd name="T31" fmla="*/ 902 h 2481"/>
                  <a:gd name="T32" fmla="*/ 868 w 2481"/>
                  <a:gd name="T33" fmla="*/ 1089 h 2481"/>
                  <a:gd name="T34" fmla="*/ 715 w 2481"/>
                  <a:gd name="T35" fmla="*/ 1242 h 2481"/>
                  <a:gd name="T36" fmla="*/ 1920 w 2481"/>
                  <a:gd name="T37" fmla="*/ 1392 h 2481"/>
                  <a:gd name="T38" fmla="*/ 1767 w 2481"/>
                  <a:gd name="T39" fmla="*/ 1546 h 2481"/>
                  <a:gd name="T40" fmla="*/ 1954 w 2481"/>
                  <a:gd name="T41" fmla="*/ 1426 h 2481"/>
                  <a:gd name="T42" fmla="*/ 2141 w 2481"/>
                  <a:gd name="T43" fmla="*/ 1920 h 2481"/>
                  <a:gd name="T44" fmla="*/ 1987 w 2481"/>
                  <a:gd name="T45" fmla="*/ 1767 h 2481"/>
                  <a:gd name="T46" fmla="*/ 2174 w 2481"/>
                  <a:gd name="T47" fmla="*/ 1954 h 2481"/>
                  <a:gd name="T48" fmla="*/ 2328 w 2481"/>
                  <a:gd name="T49" fmla="*/ 1800 h 2481"/>
                  <a:gd name="T50" fmla="*/ 978 w 2481"/>
                  <a:gd name="T51" fmla="*/ 1728 h 2481"/>
                  <a:gd name="T52" fmla="*/ 623 w 2481"/>
                  <a:gd name="T53" fmla="*/ 1821 h 2481"/>
                  <a:gd name="T54" fmla="*/ 754 w 2481"/>
                  <a:gd name="T55" fmla="*/ 1353 h 2481"/>
                  <a:gd name="T56" fmla="*/ 902 w 2481"/>
                  <a:gd name="T57" fmla="*/ 1055 h 2481"/>
                  <a:gd name="T58" fmla="*/ 1055 w 2481"/>
                  <a:gd name="T59" fmla="*/ 902 h 2481"/>
                  <a:gd name="T60" fmla="*/ 1353 w 2481"/>
                  <a:gd name="T61" fmla="*/ 754 h 2481"/>
                  <a:gd name="T62" fmla="*/ 1728 w 2481"/>
                  <a:gd name="T63" fmla="*/ 1128 h 2481"/>
                  <a:gd name="T64" fmla="*/ 1580 w 2481"/>
                  <a:gd name="T65" fmla="*/ 1426 h 2481"/>
                  <a:gd name="T66" fmla="*/ 1426 w 2481"/>
                  <a:gd name="T67" fmla="*/ 1580 h 2481"/>
                  <a:gd name="T68" fmla="*/ 1495 w 2481"/>
                  <a:gd name="T69" fmla="*/ 821 h 2481"/>
                  <a:gd name="T70" fmla="*/ 822 w 2481"/>
                  <a:gd name="T71" fmla="*/ 1495 h 2481"/>
                  <a:gd name="T72" fmla="*/ 1767 w 2481"/>
                  <a:gd name="T73" fmla="*/ 1920 h 2481"/>
                  <a:gd name="T74" fmla="*/ 1613 w 2481"/>
                  <a:gd name="T75" fmla="*/ 1767 h 2481"/>
                  <a:gd name="T76" fmla="*/ 1800 w 2481"/>
                  <a:gd name="T77" fmla="*/ 1954 h 2481"/>
                  <a:gd name="T78" fmla="*/ 1987 w 2481"/>
                  <a:gd name="T79" fmla="*/ 2141 h 2481"/>
                  <a:gd name="T80" fmla="*/ 2141 w 2481"/>
                  <a:gd name="T81" fmla="*/ 1987 h 2481"/>
                  <a:gd name="T82" fmla="*/ 1239 w 2481"/>
                  <a:gd name="T83" fmla="*/ 1767 h 2481"/>
                  <a:gd name="T84" fmla="*/ 1393 w 2481"/>
                  <a:gd name="T85" fmla="*/ 1613 h 2481"/>
                  <a:gd name="T86" fmla="*/ 1579 w 2481"/>
                  <a:gd name="T87" fmla="*/ 2107 h 2481"/>
                  <a:gd name="T88" fmla="*/ 1766 w 2481"/>
                  <a:gd name="T89" fmla="*/ 1987 h 2481"/>
                  <a:gd name="T90" fmla="*/ 1920 w 2481"/>
                  <a:gd name="T91" fmla="*/ 2141 h 2481"/>
                  <a:gd name="T92" fmla="*/ 1954 w 2481"/>
                  <a:gd name="T93" fmla="*/ 2481 h 2481"/>
                  <a:gd name="T94" fmla="*/ 1800 w 2481"/>
                  <a:gd name="T95" fmla="*/ 2328 h 2481"/>
                  <a:gd name="T96" fmla="*/ 429 w 2481"/>
                  <a:gd name="T97" fmla="*/ 1729 h 2481"/>
                  <a:gd name="T98" fmla="*/ 776 w 2481"/>
                  <a:gd name="T99" fmla="*/ 1980 h 2481"/>
                  <a:gd name="T100" fmla="*/ 292 w 2481"/>
                  <a:gd name="T101" fmla="*/ 1775 h 2481"/>
                  <a:gd name="T102" fmla="*/ 728 w 2481"/>
                  <a:gd name="T103" fmla="*/ 2124 h 2481"/>
                  <a:gd name="T104" fmla="*/ 228 w 2481"/>
                  <a:gd name="T105" fmla="*/ 1796 h 2481"/>
                  <a:gd name="T106" fmla="*/ 664 w 2481"/>
                  <a:gd name="T107" fmla="*/ 2318 h 2481"/>
                  <a:gd name="T108" fmla="*/ 228 w 2481"/>
                  <a:gd name="T109" fmla="*/ 1796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81" h="2481">
                    <a:moveTo>
                      <a:pt x="528" y="307"/>
                    </a:moveTo>
                    <a:lnTo>
                      <a:pt x="374" y="153"/>
                    </a:lnTo>
                    <a:lnTo>
                      <a:pt x="528" y="0"/>
                    </a:lnTo>
                    <a:lnTo>
                      <a:pt x="681" y="153"/>
                    </a:lnTo>
                    <a:lnTo>
                      <a:pt x="528" y="307"/>
                    </a:lnTo>
                    <a:close/>
                    <a:moveTo>
                      <a:pt x="715" y="494"/>
                    </a:moveTo>
                    <a:lnTo>
                      <a:pt x="868" y="341"/>
                    </a:lnTo>
                    <a:lnTo>
                      <a:pt x="715" y="187"/>
                    </a:lnTo>
                    <a:lnTo>
                      <a:pt x="561" y="340"/>
                    </a:lnTo>
                    <a:lnTo>
                      <a:pt x="715" y="494"/>
                    </a:lnTo>
                    <a:close/>
                    <a:moveTo>
                      <a:pt x="902" y="681"/>
                    </a:moveTo>
                    <a:lnTo>
                      <a:pt x="1055" y="528"/>
                    </a:lnTo>
                    <a:lnTo>
                      <a:pt x="902" y="374"/>
                    </a:lnTo>
                    <a:lnTo>
                      <a:pt x="748" y="528"/>
                    </a:lnTo>
                    <a:lnTo>
                      <a:pt x="902" y="681"/>
                    </a:lnTo>
                    <a:close/>
                    <a:moveTo>
                      <a:pt x="1089" y="868"/>
                    </a:moveTo>
                    <a:lnTo>
                      <a:pt x="1242" y="715"/>
                    </a:lnTo>
                    <a:lnTo>
                      <a:pt x="1089" y="561"/>
                    </a:lnTo>
                    <a:lnTo>
                      <a:pt x="936" y="715"/>
                    </a:lnTo>
                    <a:lnTo>
                      <a:pt x="1089" y="868"/>
                    </a:lnTo>
                    <a:close/>
                    <a:moveTo>
                      <a:pt x="494" y="340"/>
                    </a:moveTo>
                    <a:lnTo>
                      <a:pt x="341" y="187"/>
                    </a:lnTo>
                    <a:lnTo>
                      <a:pt x="187" y="340"/>
                    </a:lnTo>
                    <a:lnTo>
                      <a:pt x="341" y="494"/>
                    </a:lnTo>
                    <a:lnTo>
                      <a:pt x="494" y="340"/>
                    </a:lnTo>
                    <a:close/>
                    <a:moveTo>
                      <a:pt x="681" y="528"/>
                    </a:moveTo>
                    <a:lnTo>
                      <a:pt x="528" y="374"/>
                    </a:lnTo>
                    <a:lnTo>
                      <a:pt x="374" y="528"/>
                    </a:lnTo>
                    <a:lnTo>
                      <a:pt x="528" y="681"/>
                    </a:lnTo>
                    <a:lnTo>
                      <a:pt x="681" y="528"/>
                    </a:lnTo>
                    <a:close/>
                    <a:moveTo>
                      <a:pt x="715" y="561"/>
                    </a:moveTo>
                    <a:lnTo>
                      <a:pt x="561" y="715"/>
                    </a:lnTo>
                    <a:lnTo>
                      <a:pt x="715" y="868"/>
                    </a:lnTo>
                    <a:lnTo>
                      <a:pt x="868" y="715"/>
                    </a:lnTo>
                    <a:lnTo>
                      <a:pt x="715" y="561"/>
                    </a:lnTo>
                    <a:close/>
                    <a:moveTo>
                      <a:pt x="153" y="374"/>
                    </a:moveTo>
                    <a:lnTo>
                      <a:pt x="0" y="528"/>
                    </a:lnTo>
                    <a:lnTo>
                      <a:pt x="154" y="681"/>
                    </a:lnTo>
                    <a:lnTo>
                      <a:pt x="307" y="528"/>
                    </a:lnTo>
                    <a:lnTo>
                      <a:pt x="153" y="374"/>
                    </a:lnTo>
                    <a:close/>
                    <a:moveTo>
                      <a:pt x="187" y="715"/>
                    </a:moveTo>
                    <a:lnTo>
                      <a:pt x="341" y="868"/>
                    </a:lnTo>
                    <a:lnTo>
                      <a:pt x="494" y="715"/>
                    </a:lnTo>
                    <a:lnTo>
                      <a:pt x="341" y="561"/>
                    </a:lnTo>
                    <a:lnTo>
                      <a:pt x="187" y="715"/>
                    </a:lnTo>
                    <a:close/>
                    <a:moveTo>
                      <a:pt x="681" y="902"/>
                    </a:moveTo>
                    <a:lnTo>
                      <a:pt x="528" y="748"/>
                    </a:lnTo>
                    <a:lnTo>
                      <a:pt x="374" y="902"/>
                    </a:lnTo>
                    <a:lnTo>
                      <a:pt x="528" y="1055"/>
                    </a:lnTo>
                    <a:lnTo>
                      <a:pt x="681" y="902"/>
                    </a:lnTo>
                    <a:close/>
                    <a:moveTo>
                      <a:pt x="868" y="1089"/>
                    </a:moveTo>
                    <a:lnTo>
                      <a:pt x="715" y="935"/>
                    </a:lnTo>
                    <a:lnTo>
                      <a:pt x="561" y="1089"/>
                    </a:lnTo>
                    <a:lnTo>
                      <a:pt x="715" y="1242"/>
                    </a:lnTo>
                    <a:lnTo>
                      <a:pt x="868" y="1089"/>
                    </a:lnTo>
                    <a:close/>
                    <a:moveTo>
                      <a:pt x="1767" y="1546"/>
                    </a:moveTo>
                    <a:lnTo>
                      <a:pt x="1920" y="1392"/>
                    </a:lnTo>
                    <a:lnTo>
                      <a:pt x="1767" y="1239"/>
                    </a:lnTo>
                    <a:lnTo>
                      <a:pt x="1613" y="1392"/>
                    </a:lnTo>
                    <a:lnTo>
                      <a:pt x="1767" y="1546"/>
                    </a:lnTo>
                    <a:close/>
                    <a:moveTo>
                      <a:pt x="1954" y="1733"/>
                    </a:moveTo>
                    <a:lnTo>
                      <a:pt x="2107" y="1579"/>
                    </a:lnTo>
                    <a:lnTo>
                      <a:pt x="1954" y="1426"/>
                    </a:lnTo>
                    <a:lnTo>
                      <a:pt x="1800" y="1579"/>
                    </a:lnTo>
                    <a:lnTo>
                      <a:pt x="1954" y="1733"/>
                    </a:lnTo>
                    <a:close/>
                    <a:moveTo>
                      <a:pt x="2141" y="1920"/>
                    </a:moveTo>
                    <a:lnTo>
                      <a:pt x="2294" y="1767"/>
                    </a:lnTo>
                    <a:lnTo>
                      <a:pt x="2141" y="1613"/>
                    </a:lnTo>
                    <a:lnTo>
                      <a:pt x="1987" y="1767"/>
                    </a:lnTo>
                    <a:lnTo>
                      <a:pt x="2141" y="1920"/>
                    </a:lnTo>
                    <a:close/>
                    <a:moveTo>
                      <a:pt x="2328" y="1800"/>
                    </a:moveTo>
                    <a:lnTo>
                      <a:pt x="2174" y="1954"/>
                    </a:lnTo>
                    <a:lnTo>
                      <a:pt x="2328" y="2107"/>
                    </a:lnTo>
                    <a:lnTo>
                      <a:pt x="2481" y="1954"/>
                    </a:lnTo>
                    <a:lnTo>
                      <a:pt x="2328" y="1800"/>
                    </a:lnTo>
                    <a:close/>
                    <a:moveTo>
                      <a:pt x="1409" y="1447"/>
                    </a:moveTo>
                    <a:lnTo>
                      <a:pt x="1128" y="1728"/>
                    </a:lnTo>
                    <a:cubicBezTo>
                      <a:pt x="1087" y="1769"/>
                      <a:pt x="1020" y="1769"/>
                      <a:pt x="978" y="1728"/>
                    </a:cubicBezTo>
                    <a:lnTo>
                      <a:pt x="885" y="1634"/>
                    </a:lnTo>
                    <a:lnTo>
                      <a:pt x="660" y="1859"/>
                    </a:lnTo>
                    <a:lnTo>
                      <a:pt x="623" y="1821"/>
                    </a:lnTo>
                    <a:lnTo>
                      <a:pt x="847" y="1597"/>
                    </a:lnTo>
                    <a:lnTo>
                      <a:pt x="754" y="1503"/>
                    </a:lnTo>
                    <a:cubicBezTo>
                      <a:pt x="712" y="1462"/>
                      <a:pt x="713" y="1394"/>
                      <a:pt x="754" y="1353"/>
                    </a:cubicBezTo>
                    <a:lnTo>
                      <a:pt x="1035" y="1072"/>
                    </a:lnTo>
                    <a:lnTo>
                      <a:pt x="960" y="997"/>
                    </a:lnTo>
                    <a:lnTo>
                      <a:pt x="902" y="1055"/>
                    </a:lnTo>
                    <a:lnTo>
                      <a:pt x="748" y="902"/>
                    </a:lnTo>
                    <a:lnTo>
                      <a:pt x="902" y="748"/>
                    </a:lnTo>
                    <a:lnTo>
                      <a:pt x="1055" y="902"/>
                    </a:lnTo>
                    <a:lnTo>
                      <a:pt x="997" y="960"/>
                    </a:lnTo>
                    <a:lnTo>
                      <a:pt x="1072" y="1035"/>
                    </a:lnTo>
                    <a:lnTo>
                      <a:pt x="1353" y="754"/>
                    </a:lnTo>
                    <a:cubicBezTo>
                      <a:pt x="1394" y="712"/>
                      <a:pt x="1462" y="712"/>
                      <a:pt x="1503" y="754"/>
                    </a:cubicBezTo>
                    <a:lnTo>
                      <a:pt x="1728" y="978"/>
                    </a:lnTo>
                    <a:cubicBezTo>
                      <a:pt x="1769" y="1020"/>
                      <a:pt x="1769" y="1087"/>
                      <a:pt x="1728" y="1128"/>
                    </a:cubicBezTo>
                    <a:lnTo>
                      <a:pt x="1446" y="1409"/>
                    </a:lnTo>
                    <a:lnTo>
                      <a:pt x="1522" y="1484"/>
                    </a:lnTo>
                    <a:lnTo>
                      <a:pt x="1580" y="1426"/>
                    </a:lnTo>
                    <a:lnTo>
                      <a:pt x="1733" y="1579"/>
                    </a:lnTo>
                    <a:lnTo>
                      <a:pt x="1580" y="1733"/>
                    </a:lnTo>
                    <a:lnTo>
                      <a:pt x="1426" y="1580"/>
                    </a:lnTo>
                    <a:lnTo>
                      <a:pt x="1484" y="1521"/>
                    </a:lnTo>
                    <a:lnTo>
                      <a:pt x="1409" y="1447"/>
                    </a:lnTo>
                    <a:close/>
                    <a:moveTo>
                      <a:pt x="1495" y="821"/>
                    </a:moveTo>
                    <a:cubicBezTo>
                      <a:pt x="1459" y="784"/>
                      <a:pt x="1398" y="784"/>
                      <a:pt x="1361" y="821"/>
                    </a:cubicBezTo>
                    <a:lnTo>
                      <a:pt x="822" y="1360"/>
                    </a:lnTo>
                    <a:cubicBezTo>
                      <a:pt x="784" y="1397"/>
                      <a:pt x="784" y="1458"/>
                      <a:pt x="822" y="1495"/>
                    </a:cubicBezTo>
                    <a:lnTo>
                      <a:pt x="1495" y="821"/>
                    </a:lnTo>
                    <a:close/>
                    <a:moveTo>
                      <a:pt x="1613" y="1767"/>
                    </a:moveTo>
                    <a:lnTo>
                      <a:pt x="1767" y="1920"/>
                    </a:lnTo>
                    <a:lnTo>
                      <a:pt x="1920" y="1767"/>
                    </a:lnTo>
                    <a:lnTo>
                      <a:pt x="1767" y="1613"/>
                    </a:lnTo>
                    <a:lnTo>
                      <a:pt x="1613" y="1767"/>
                    </a:lnTo>
                    <a:close/>
                    <a:moveTo>
                      <a:pt x="2107" y="1954"/>
                    </a:moveTo>
                    <a:lnTo>
                      <a:pt x="1954" y="1800"/>
                    </a:lnTo>
                    <a:lnTo>
                      <a:pt x="1800" y="1954"/>
                    </a:lnTo>
                    <a:lnTo>
                      <a:pt x="1954" y="2107"/>
                    </a:lnTo>
                    <a:lnTo>
                      <a:pt x="2107" y="1954"/>
                    </a:lnTo>
                    <a:close/>
                    <a:moveTo>
                      <a:pt x="1987" y="2141"/>
                    </a:moveTo>
                    <a:lnTo>
                      <a:pt x="2141" y="2294"/>
                    </a:lnTo>
                    <a:lnTo>
                      <a:pt x="2294" y="2141"/>
                    </a:lnTo>
                    <a:lnTo>
                      <a:pt x="2141" y="1987"/>
                    </a:lnTo>
                    <a:lnTo>
                      <a:pt x="1987" y="2141"/>
                    </a:lnTo>
                    <a:close/>
                    <a:moveTo>
                      <a:pt x="1393" y="1613"/>
                    </a:moveTo>
                    <a:lnTo>
                      <a:pt x="1239" y="1767"/>
                    </a:lnTo>
                    <a:lnTo>
                      <a:pt x="1393" y="1920"/>
                    </a:lnTo>
                    <a:lnTo>
                      <a:pt x="1546" y="1767"/>
                    </a:lnTo>
                    <a:lnTo>
                      <a:pt x="1393" y="1613"/>
                    </a:lnTo>
                    <a:close/>
                    <a:moveTo>
                      <a:pt x="1579" y="1800"/>
                    </a:moveTo>
                    <a:lnTo>
                      <a:pt x="1426" y="1954"/>
                    </a:lnTo>
                    <a:lnTo>
                      <a:pt x="1579" y="2107"/>
                    </a:lnTo>
                    <a:lnTo>
                      <a:pt x="1733" y="1954"/>
                    </a:lnTo>
                    <a:lnTo>
                      <a:pt x="1579" y="1800"/>
                    </a:lnTo>
                    <a:close/>
                    <a:moveTo>
                      <a:pt x="1766" y="1987"/>
                    </a:moveTo>
                    <a:lnTo>
                      <a:pt x="1613" y="2141"/>
                    </a:lnTo>
                    <a:lnTo>
                      <a:pt x="1766" y="2294"/>
                    </a:lnTo>
                    <a:lnTo>
                      <a:pt x="1920" y="2141"/>
                    </a:lnTo>
                    <a:lnTo>
                      <a:pt x="1766" y="1987"/>
                    </a:lnTo>
                    <a:close/>
                    <a:moveTo>
                      <a:pt x="1800" y="2328"/>
                    </a:moveTo>
                    <a:lnTo>
                      <a:pt x="1954" y="2481"/>
                    </a:lnTo>
                    <a:lnTo>
                      <a:pt x="2107" y="2328"/>
                    </a:lnTo>
                    <a:lnTo>
                      <a:pt x="1954" y="2174"/>
                    </a:lnTo>
                    <a:lnTo>
                      <a:pt x="1800" y="2328"/>
                    </a:lnTo>
                    <a:close/>
                    <a:moveTo>
                      <a:pt x="560" y="1922"/>
                    </a:moveTo>
                    <a:cubicBezTo>
                      <a:pt x="501" y="1863"/>
                      <a:pt x="484" y="1781"/>
                      <a:pt x="501" y="1705"/>
                    </a:cubicBezTo>
                    <a:lnTo>
                      <a:pt x="429" y="1729"/>
                    </a:lnTo>
                    <a:cubicBezTo>
                      <a:pt x="421" y="1815"/>
                      <a:pt x="446" y="1903"/>
                      <a:pt x="512" y="1969"/>
                    </a:cubicBezTo>
                    <a:cubicBezTo>
                      <a:pt x="578" y="2035"/>
                      <a:pt x="666" y="2060"/>
                      <a:pt x="752" y="2052"/>
                    </a:cubicBezTo>
                    <a:lnTo>
                      <a:pt x="776" y="1980"/>
                    </a:lnTo>
                    <a:cubicBezTo>
                      <a:pt x="701" y="1998"/>
                      <a:pt x="618" y="1981"/>
                      <a:pt x="560" y="1922"/>
                    </a:cubicBezTo>
                    <a:close/>
                    <a:moveTo>
                      <a:pt x="358" y="1753"/>
                    </a:moveTo>
                    <a:lnTo>
                      <a:pt x="292" y="1775"/>
                    </a:lnTo>
                    <a:cubicBezTo>
                      <a:pt x="297" y="1880"/>
                      <a:pt x="338" y="1984"/>
                      <a:pt x="417" y="2064"/>
                    </a:cubicBezTo>
                    <a:cubicBezTo>
                      <a:pt x="497" y="2144"/>
                      <a:pt x="601" y="2185"/>
                      <a:pt x="707" y="2189"/>
                    </a:cubicBezTo>
                    <a:lnTo>
                      <a:pt x="728" y="2124"/>
                    </a:lnTo>
                    <a:cubicBezTo>
                      <a:pt x="633" y="2124"/>
                      <a:pt x="538" y="2089"/>
                      <a:pt x="465" y="2017"/>
                    </a:cubicBezTo>
                    <a:cubicBezTo>
                      <a:pt x="392" y="1944"/>
                      <a:pt x="357" y="1848"/>
                      <a:pt x="358" y="1753"/>
                    </a:cubicBezTo>
                    <a:close/>
                    <a:moveTo>
                      <a:pt x="228" y="1796"/>
                    </a:moveTo>
                    <a:lnTo>
                      <a:pt x="163" y="1818"/>
                    </a:lnTo>
                    <a:cubicBezTo>
                      <a:pt x="176" y="1942"/>
                      <a:pt x="228" y="2063"/>
                      <a:pt x="323" y="2158"/>
                    </a:cubicBezTo>
                    <a:cubicBezTo>
                      <a:pt x="418" y="2253"/>
                      <a:pt x="539" y="2305"/>
                      <a:pt x="664" y="2318"/>
                    </a:cubicBezTo>
                    <a:lnTo>
                      <a:pt x="685" y="2253"/>
                    </a:lnTo>
                    <a:cubicBezTo>
                      <a:pt x="570" y="2245"/>
                      <a:pt x="458" y="2199"/>
                      <a:pt x="370" y="2111"/>
                    </a:cubicBezTo>
                    <a:cubicBezTo>
                      <a:pt x="283" y="2023"/>
                      <a:pt x="237" y="1911"/>
                      <a:pt x="228" y="17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92" name="矩形 191"/>
            <p:cNvSpPr/>
            <p:nvPr/>
          </p:nvSpPr>
          <p:spPr>
            <a:xfrm>
              <a:off x="550237" y="4051387"/>
              <a:ext cx="2492989" cy="400110"/>
            </a:xfrm>
            <a:prstGeom prst="rect">
              <a:avLst/>
            </a:prstGeom>
            <a:solidFill>
              <a:srgbClr val="4F81BD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美国的全球定位系统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3847507" y="2338802"/>
            <a:ext cx="3005951" cy="1175315"/>
            <a:chOff x="2323503" y="2338800"/>
            <a:chExt cx="3005951" cy="1175314"/>
          </a:xfrm>
        </p:grpSpPr>
        <p:grpSp>
          <p:nvGrpSpPr>
            <p:cNvPr id="182" name="组合 181"/>
            <p:cNvGrpSpPr/>
            <p:nvPr/>
          </p:nvGrpSpPr>
          <p:grpSpPr>
            <a:xfrm>
              <a:off x="4278369" y="2784704"/>
              <a:ext cx="729410" cy="729410"/>
              <a:chOff x="4278369" y="2784704"/>
              <a:chExt cx="729410" cy="729410"/>
            </a:xfrm>
          </p:grpSpPr>
          <p:sp>
            <p:nvSpPr>
              <p:cNvPr id="181" name="椭圆 180"/>
              <p:cNvSpPr/>
              <p:nvPr/>
            </p:nvSpPr>
            <p:spPr>
              <a:xfrm>
                <a:off x="4278369" y="2784704"/>
                <a:ext cx="729410" cy="7294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space-satellite-station_26249"/>
              <p:cNvSpPr>
                <a:spLocks noChangeAspect="1"/>
              </p:cNvSpPr>
              <p:nvPr/>
            </p:nvSpPr>
            <p:spPr bwMode="auto">
              <a:xfrm>
                <a:off x="4444399" y="2951082"/>
                <a:ext cx="397351" cy="396654"/>
              </a:xfrm>
              <a:custGeom>
                <a:avLst/>
                <a:gdLst>
                  <a:gd name="T0" fmla="*/ 528 w 2481"/>
                  <a:gd name="T1" fmla="*/ 0 h 2481"/>
                  <a:gd name="T2" fmla="*/ 715 w 2481"/>
                  <a:gd name="T3" fmla="*/ 494 h 2481"/>
                  <a:gd name="T4" fmla="*/ 561 w 2481"/>
                  <a:gd name="T5" fmla="*/ 340 h 2481"/>
                  <a:gd name="T6" fmla="*/ 1055 w 2481"/>
                  <a:gd name="T7" fmla="*/ 528 h 2481"/>
                  <a:gd name="T8" fmla="*/ 902 w 2481"/>
                  <a:gd name="T9" fmla="*/ 681 h 2481"/>
                  <a:gd name="T10" fmla="*/ 1089 w 2481"/>
                  <a:gd name="T11" fmla="*/ 561 h 2481"/>
                  <a:gd name="T12" fmla="*/ 494 w 2481"/>
                  <a:gd name="T13" fmla="*/ 340 h 2481"/>
                  <a:gd name="T14" fmla="*/ 341 w 2481"/>
                  <a:gd name="T15" fmla="*/ 494 h 2481"/>
                  <a:gd name="T16" fmla="*/ 528 w 2481"/>
                  <a:gd name="T17" fmla="*/ 374 h 2481"/>
                  <a:gd name="T18" fmla="*/ 681 w 2481"/>
                  <a:gd name="T19" fmla="*/ 528 h 2481"/>
                  <a:gd name="T20" fmla="*/ 715 w 2481"/>
                  <a:gd name="T21" fmla="*/ 868 h 2481"/>
                  <a:gd name="T22" fmla="*/ 153 w 2481"/>
                  <a:gd name="T23" fmla="*/ 374 h 2481"/>
                  <a:gd name="T24" fmla="*/ 307 w 2481"/>
                  <a:gd name="T25" fmla="*/ 528 h 2481"/>
                  <a:gd name="T26" fmla="*/ 341 w 2481"/>
                  <a:gd name="T27" fmla="*/ 868 h 2481"/>
                  <a:gd name="T28" fmla="*/ 187 w 2481"/>
                  <a:gd name="T29" fmla="*/ 715 h 2481"/>
                  <a:gd name="T30" fmla="*/ 374 w 2481"/>
                  <a:gd name="T31" fmla="*/ 902 h 2481"/>
                  <a:gd name="T32" fmla="*/ 868 w 2481"/>
                  <a:gd name="T33" fmla="*/ 1089 h 2481"/>
                  <a:gd name="T34" fmla="*/ 715 w 2481"/>
                  <a:gd name="T35" fmla="*/ 1242 h 2481"/>
                  <a:gd name="T36" fmla="*/ 1920 w 2481"/>
                  <a:gd name="T37" fmla="*/ 1392 h 2481"/>
                  <a:gd name="T38" fmla="*/ 1767 w 2481"/>
                  <a:gd name="T39" fmla="*/ 1546 h 2481"/>
                  <a:gd name="T40" fmla="*/ 1954 w 2481"/>
                  <a:gd name="T41" fmla="*/ 1426 h 2481"/>
                  <a:gd name="T42" fmla="*/ 2141 w 2481"/>
                  <a:gd name="T43" fmla="*/ 1920 h 2481"/>
                  <a:gd name="T44" fmla="*/ 1987 w 2481"/>
                  <a:gd name="T45" fmla="*/ 1767 h 2481"/>
                  <a:gd name="T46" fmla="*/ 2174 w 2481"/>
                  <a:gd name="T47" fmla="*/ 1954 h 2481"/>
                  <a:gd name="T48" fmla="*/ 2328 w 2481"/>
                  <a:gd name="T49" fmla="*/ 1800 h 2481"/>
                  <a:gd name="T50" fmla="*/ 978 w 2481"/>
                  <a:gd name="T51" fmla="*/ 1728 h 2481"/>
                  <a:gd name="T52" fmla="*/ 623 w 2481"/>
                  <a:gd name="T53" fmla="*/ 1821 h 2481"/>
                  <a:gd name="T54" fmla="*/ 754 w 2481"/>
                  <a:gd name="T55" fmla="*/ 1353 h 2481"/>
                  <a:gd name="T56" fmla="*/ 902 w 2481"/>
                  <a:gd name="T57" fmla="*/ 1055 h 2481"/>
                  <a:gd name="T58" fmla="*/ 1055 w 2481"/>
                  <a:gd name="T59" fmla="*/ 902 h 2481"/>
                  <a:gd name="T60" fmla="*/ 1353 w 2481"/>
                  <a:gd name="T61" fmla="*/ 754 h 2481"/>
                  <a:gd name="T62" fmla="*/ 1728 w 2481"/>
                  <a:gd name="T63" fmla="*/ 1128 h 2481"/>
                  <a:gd name="T64" fmla="*/ 1580 w 2481"/>
                  <a:gd name="T65" fmla="*/ 1426 h 2481"/>
                  <a:gd name="T66" fmla="*/ 1426 w 2481"/>
                  <a:gd name="T67" fmla="*/ 1580 h 2481"/>
                  <a:gd name="T68" fmla="*/ 1495 w 2481"/>
                  <a:gd name="T69" fmla="*/ 821 h 2481"/>
                  <a:gd name="T70" fmla="*/ 822 w 2481"/>
                  <a:gd name="T71" fmla="*/ 1495 h 2481"/>
                  <a:gd name="T72" fmla="*/ 1767 w 2481"/>
                  <a:gd name="T73" fmla="*/ 1920 h 2481"/>
                  <a:gd name="T74" fmla="*/ 1613 w 2481"/>
                  <a:gd name="T75" fmla="*/ 1767 h 2481"/>
                  <a:gd name="T76" fmla="*/ 1800 w 2481"/>
                  <a:gd name="T77" fmla="*/ 1954 h 2481"/>
                  <a:gd name="T78" fmla="*/ 1987 w 2481"/>
                  <a:gd name="T79" fmla="*/ 2141 h 2481"/>
                  <a:gd name="T80" fmla="*/ 2141 w 2481"/>
                  <a:gd name="T81" fmla="*/ 1987 h 2481"/>
                  <a:gd name="T82" fmla="*/ 1239 w 2481"/>
                  <a:gd name="T83" fmla="*/ 1767 h 2481"/>
                  <a:gd name="T84" fmla="*/ 1393 w 2481"/>
                  <a:gd name="T85" fmla="*/ 1613 h 2481"/>
                  <a:gd name="T86" fmla="*/ 1579 w 2481"/>
                  <a:gd name="T87" fmla="*/ 2107 h 2481"/>
                  <a:gd name="T88" fmla="*/ 1766 w 2481"/>
                  <a:gd name="T89" fmla="*/ 1987 h 2481"/>
                  <a:gd name="T90" fmla="*/ 1920 w 2481"/>
                  <a:gd name="T91" fmla="*/ 2141 h 2481"/>
                  <a:gd name="T92" fmla="*/ 1954 w 2481"/>
                  <a:gd name="T93" fmla="*/ 2481 h 2481"/>
                  <a:gd name="T94" fmla="*/ 1800 w 2481"/>
                  <a:gd name="T95" fmla="*/ 2328 h 2481"/>
                  <a:gd name="T96" fmla="*/ 429 w 2481"/>
                  <a:gd name="T97" fmla="*/ 1729 h 2481"/>
                  <a:gd name="T98" fmla="*/ 776 w 2481"/>
                  <a:gd name="T99" fmla="*/ 1980 h 2481"/>
                  <a:gd name="T100" fmla="*/ 292 w 2481"/>
                  <a:gd name="T101" fmla="*/ 1775 h 2481"/>
                  <a:gd name="T102" fmla="*/ 728 w 2481"/>
                  <a:gd name="T103" fmla="*/ 2124 h 2481"/>
                  <a:gd name="T104" fmla="*/ 228 w 2481"/>
                  <a:gd name="T105" fmla="*/ 1796 h 2481"/>
                  <a:gd name="T106" fmla="*/ 664 w 2481"/>
                  <a:gd name="T107" fmla="*/ 2318 h 2481"/>
                  <a:gd name="T108" fmla="*/ 228 w 2481"/>
                  <a:gd name="T109" fmla="*/ 1796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81" h="2481">
                    <a:moveTo>
                      <a:pt x="528" y="307"/>
                    </a:moveTo>
                    <a:lnTo>
                      <a:pt x="374" y="153"/>
                    </a:lnTo>
                    <a:lnTo>
                      <a:pt x="528" y="0"/>
                    </a:lnTo>
                    <a:lnTo>
                      <a:pt x="681" y="153"/>
                    </a:lnTo>
                    <a:lnTo>
                      <a:pt x="528" y="307"/>
                    </a:lnTo>
                    <a:close/>
                    <a:moveTo>
                      <a:pt x="715" y="494"/>
                    </a:moveTo>
                    <a:lnTo>
                      <a:pt x="868" y="341"/>
                    </a:lnTo>
                    <a:lnTo>
                      <a:pt x="715" y="187"/>
                    </a:lnTo>
                    <a:lnTo>
                      <a:pt x="561" y="340"/>
                    </a:lnTo>
                    <a:lnTo>
                      <a:pt x="715" y="494"/>
                    </a:lnTo>
                    <a:close/>
                    <a:moveTo>
                      <a:pt x="902" y="681"/>
                    </a:moveTo>
                    <a:lnTo>
                      <a:pt x="1055" y="528"/>
                    </a:lnTo>
                    <a:lnTo>
                      <a:pt x="902" y="374"/>
                    </a:lnTo>
                    <a:lnTo>
                      <a:pt x="748" y="528"/>
                    </a:lnTo>
                    <a:lnTo>
                      <a:pt x="902" y="681"/>
                    </a:lnTo>
                    <a:close/>
                    <a:moveTo>
                      <a:pt x="1089" y="868"/>
                    </a:moveTo>
                    <a:lnTo>
                      <a:pt x="1242" y="715"/>
                    </a:lnTo>
                    <a:lnTo>
                      <a:pt x="1089" y="561"/>
                    </a:lnTo>
                    <a:lnTo>
                      <a:pt x="936" y="715"/>
                    </a:lnTo>
                    <a:lnTo>
                      <a:pt x="1089" y="868"/>
                    </a:lnTo>
                    <a:close/>
                    <a:moveTo>
                      <a:pt x="494" y="340"/>
                    </a:moveTo>
                    <a:lnTo>
                      <a:pt x="341" y="187"/>
                    </a:lnTo>
                    <a:lnTo>
                      <a:pt x="187" y="340"/>
                    </a:lnTo>
                    <a:lnTo>
                      <a:pt x="341" y="494"/>
                    </a:lnTo>
                    <a:lnTo>
                      <a:pt x="494" y="340"/>
                    </a:lnTo>
                    <a:close/>
                    <a:moveTo>
                      <a:pt x="681" y="528"/>
                    </a:moveTo>
                    <a:lnTo>
                      <a:pt x="528" y="374"/>
                    </a:lnTo>
                    <a:lnTo>
                      <a:pt x="374" y="528"/>
                    </a:lnTo>
                    <a:lnTo>
                      <a:pt x="528" y="681"/>
                    </a:lnTo>
                    <a:lnTo>
                      <a:pt x="681" y="528"/>
                    </a:lnTo>
                    <a:close/>
                    <a:moveTo>
                      <a:pt x="715" y="561"/>
                    </a:moveTo>
                    <a:lnTo>
                      <a:pt x="561" y="715"/>
                    </a:lnTo>
                    <a:lnTo>
                      <a:pt x="715" y="868"/>
                    </a:lnTo>
                    <a:lnTo>
                      <a:pt x="868" y="715"/>
                    </a:lnTo>
                    <a:lnTo>
                      <a:pt x="715" y="561"/>
                    </a:lnTo>
                    <a:close/>
                    <a:moveTo>
                      <a:pt x="153" y="374"/>
                    </a:moveTo>
                    <a:lnTo>
                      <a:pt x="0" y="528"/>
                    </a:lnTo>
                    <a:lnTo>
                      <a:pt x="154" y="681"/>
                    </a:lnTo>
                    <a:lnTo>
                      <a:pt x="307" y="528"/>
                    </a:lnTo>
                    <a:lnTo>
                      <a:pt x="153" y="374"/>
                    </a:lnTo>
                    <a:close/>
                    <a:moveTo>
                      <a:pt x="187" y="715"/>
                    </a:moveTo>
                    <a:lnTo>
                      <a:pt x="341" y="868"/>
                    </a:lnTo>
                    <a:lnTo>
                      <a:pt x="494" y="715"/>
                    </a:lnTo>
                    <a:lnTo>
                      <a:pt x="341" y="561"/>
                    </a:lnTo>
                    <a:lnTo>
                      <a:pt x="187" y="715"/>
                    </a:lnTo>
                    <a:close/>
                    <a:moveTo>
                      <a:pt x="681" y="902"/>
                    </a:moveTo>
                    <a:lnTo>
                      <a:pt x="528" y="748"/>
                    </a:lnTo>
                    <a:lnTo>
                      <a:pt x="374" y="902"/>
                    </a:lnTo>
                    <a:lnTo>
                      <a:pt x="528" y="1055"/>
                    </a:lnTo>
                    <a:lnTo>
                      <a:pt x="681" y="902"/>
                    </a:lnTo>
                    <a:close/>
                    <a:moveTo>
                      <a:pt x="868" y="1089"/>
                    </a:moveTo>
                    <a:lnTo>
                      <a:pt x="715" y="935"/>
                    </a:lnTo>
                    <a:lnTo>
                      <a:pt x="561" y="1089"/>
                    </a:lnTo>
                    <a:lnTo>
                      <a:pt x="715" y="1242"/>
                    </a:lnTo>
                    <a:lnTo>
                      <a:pt x="868" y="1089"/>
                    </a:lnTo>
                    <a:close/>
                    <a:moveTo>
                      <a:pt x="1767" y="1546"/>
                    </a:moveTo>
                    <a:lnTo>
                      <a:pt x="1920" y="1392"/>
                    </a:lnTo>
                    <a:lnTo>
                      <a:pt x="1767" y="1239"/>
                    </a:lnTo>
                    <a:lnTo>
                      <a:pt x="1613" y="1392"/>
                    </a:lnTo>
                    <a:lnTo>
                      <a:pt x="1767" y="1546"/>
                    </a:lnTo>
                    <a:close/>
                    <a:moveTo>
                      <a:pt x="1954" y="1733"/>
                    </a:moveTo>
                    <a:lnTo>
                      <a:pt x="2107" y="1579"/>
                    </a:lnTo>
                    <a:lnTo>
                      <a:pt x="1954" y="1426"/>
                    </a:lnTo>
                    <a:lnTo>
                      <a:pt x="1800" y="1579"/>
                    </a:lnTo>
                    <a:lnTo>
                      <a:pt x="1954" y="1733"/>
                    </a:lnTo>
                    <a:close/>
                    <a:moveTo>
                      <a:pt x="2141" y="1920"/>
                    </a:moveTo>
                    <a:lnTo>
                      <a:pt x="2294" y="1767"/>
                    </a:lnTo>
                    <a:lnTo>
                      <a:pt x="2141" y="1613"/>
                    </a:lnTo>
                    <a:lnTo>
                      <a:pt x="1987" y="1767"/>
                    </a:lnTo>
                    <a:lnTo>
                      <a:pt x="2141" y="1920"/>
                    </a:lnTo>
                    <a:close/>
                    <a:moveTo>
                      <a:pt x="2328" y="1800"/>
                    </a:moveTo>
                    <a:lnTo>
                      <a:pt x="2174" y="1954"/>
                    </a:lnTo>
                    <a:lnTo>
                      <a:pt x="2328" y="2107"/>
                    </a:lnTo>
                    <a:lnTo>
                      <a:pt x="2481" y="1954"/>
                    </a:lnTo>
                    <a:lnTo>
                      <a:pt x="2328" y="1800"/>
                    </a:lnTo>
                    <a:close/>
                    <a:moveTo>
                      <a:pt x="1409" y="1447"/>
                    </a:moveTo>
                    <a:lnTo>
                      <a:pt x="1128" y="1728"/>
                    </a:lnTo>
                    <a:cubicBezTo>
                      <a:pt x="1087" y="1769"/>
                      <a:pt x="1020" y="1769"/>
                      <a:pt x="978" y="1728"/>
                    </a:cubicBezTo>
                    <a:lnTo>
                      <a:pt x="885" y="1634"/>
                    </a:lnTo>
                    <a:lnTo>
                      <a:pt x="660" y="1859"/>
                    </a:lnTo>
                    <a:lnTo>
                      <a:pt x="623" y="1821"/>
                    </a:lnTo>
                    <a:lnTo>
                      <a:pt x="847" y="1597"/>
                    </a:lnTo>
                    <a:lnTo>
                      <a:pt x="754" y="1503"/>
                    </a:lnTo>
                    <a:cubicBezTo>
                      <a:pt x="712" y="1462"/>
                      <a:pt x="713" y="1394"/>
                      <a:pt x="754" y="1353"/>
                    </a:cubicBezTo>
                    <a:lnTo>
                      <a:pt x="1035" y="1072"/>
                    </a:lnTo>
                    <a:lnTo>
                      <a:pt x="960" y="997"/>
                    </a:lnTo>
                    <a:lnTo>
                      <a:pt x="902" y="1055"/>
                    </a:lnTo>
                    <a:lnTo>
                      <a:pt x="748" y="902"/>
                    </a:lnTo>
                    <a:lnTo>
                      <a:pt x="902" y="748"/>
                    </a:lnTo>
                    <a:lnTo>
                      <a:pt x="1055" y="902"/>
                    </a:lnTo>
                    <a:lnTo>
                      <a:pt x="997" y="960"/>
                    </a:lnTo>
                    <a:lnTo>
                      <a:pt x="1072" y="1035"/>
                    </a:lnTo>
                    <a:lnTo>
                      <a:pt x="1353" y="754"/>
                    </a:lnTo>
                    <a:cubicBezTo>
                      <a:pt x="1394" y="712"/>
                      <a:pt x="1462" y="712"/>
                      <a:pt x="1503" y="754"/>
                    </a:cubicBezTo>
                    <a:lnTo>
                      <a:pt x="1728" y="978"/>
                    </a:lnTo>
                    <a:cubicBezTo>
                      <a:pt x="1769" y="1020"/>
                      <a:pt x="1769" y="1087"/>
                      <a:pt x="1728" y="1128"/>
                    </a:cubicBezTo>
                    <a:lnTo>
                      <a:pt x="1446" y="1409"/>
                    </a:lnTo>
                    <a:lnTo>
                      <a:pt x="1522" y="1484"/>
                    </a:lnTo>
                    <a:lnTo>
                      <a:pt x="1580" y="1426"/>
                    </a:lnTo>
                    <a:lnTo>
                      <a:pt x="1733" y="1579"/>
                    </a:lnTo>
                    <a:lnTo>
                      <a:pt x="1580" y="1733"/>
                    </a:lnTo>
                    <a:lnTo>
                      <a:pt x="1426" y="1580"/>
                    </a:lnTo>
                    <a:lnTo>
                      <a:pt x="1484" y="1521"/>
                    </a:lnTo>
                    <a:lnTo>
                      <a:pt x="1409" y="1447"/>
                    </a:lnTo>
                    <a:close/>
                    <a:moveTo>
                      <a:pt x="1495" y="821"/>
                    </a:moveTo>
                    <a:cubicBezTo>
                      <a:pt x="1459" y="784"/>
                      <a:pt x="1398" y="784"/>
                      <a:pt x="1361" y="821"/>
                    </a:cubicBezTo>
                    <a:lnTo>
                      <a:pt x="822" y="1360"/>
                    </a:lnTo>
                    <a:cubicBezTo>
                      <a:pt x="784" y="1397"/>
                      <a:pt x="784" y="1458"/>
                      <a:pt x="822" y="1495"/>
                    </a:cubicBezTo>
                    <a:lnTo>
                      <a:pt x="1495" y="821"/>
                    </a:lnTo>
                    <a:close/>
                    <a:moveTo>
                      <a:pt x="1613" y="1767"/>
                    </a:moveTo>
                    <a:lnTo>
                      <a:pt x="1767" y="1920"/>
                    </a:lnTo>
                    <a:lnTo>
                      <a:pt x="1920" y="1767"/>
                    </a:lnTo>
                    <a:lnTo>
                      <a:pt x="1767" y="1613"/>
                    </a:lnTo>
                    <a:lnTo>
                      <a:pt x="1613" y="1767"/>
                    </a:lnTo>
                    <a:close/>
                    <a:moveTo>
                      <a:pt x="2107" y="1954"/>
                    </a:moveTo>
                    <a:lnTo>
                      <a:pt x="1954" y="1800"/>
                    </a:lnTo>
                    <a:lnTo>
                      <a:pt x="1800" y="1954"/>
                    </a:lnTo>
                    <a:lnTo>
                      <a:pt x="1954" y="2107"/>
                    </a:lnTo>
                    <a:lnTo>
                      <a:pt x="2107" y="1954"/>
                    </a:lnTo>
                    <a:close/>
                    <a:moveTo>
                      <a:pt x="1987" y="2141"/>
                    </a:moveTo>
                    <a:lnTo>
                      <a:pt x="2141" y="2294"/>
                    </a:lnTo>
                    <a:lnTo>
                      <a:pt x="2294" y="2141"/>
                    </a:lnTo>
                    <a:lnTo>
                      <a:pt x="2141" y="1987"/>
                    </a:lnTo>
                    <a:lnTo>
                      <a:pt x="1987" y="2141"/>
                    </a:lnTo>
                    <a:close/>
                    <a:moveTo>
                      <a:pt x="1393" y="1613"/>
                    </a:moveTo>
                    <a:lnTo>
                      <a:pt x="1239" y="1767"/>
                    </a:lnTo>
                    <a:lnTo>
                      <a:pt x="1393" y="1920"/>
                    </a:lnTo>
                    <a:lnTo>
                      <a:pt x="1546" y="1767"/>
                    </a:lnTo>
                    <a:lnTo>
                      <a:pt x="1393" y="1613"/>
                    </a:lnTo>
                    <a:close/>
                    <a:moveTo>
                      <a:pt x="1579" y="1800"/>
                    </a:moveTo>
                    <a:lnTo>
                      <a:pt x="1426" y="1954"/>
                    </a:lnTo>
                    <a:lnTo>
                      <a:pt x="1579" y="2107"/>
                    </a:lnTo>
                    <a:lnTo>
                      <a:pt x="1733" y="1954"/>
                    </a:lnTo>
                    <a:lnTo>
                      <a:pt x="1579" y="1800"/>
                    </a:lnTo>
                    <a:close/>
                    <a:moveTo>
                      <a:pt x="1766" y="1987"/>
                    </a:moveTo>
                    <a:lnTo>
                      <a:pt x="1613" y="2141"/>
                    </a:lnTo>
                    <a:lnTo>
                      <a:pt x="1766" y="2294"/>
                    </a:lnTo>
                    <a:lnTo>
                      <a:pt x="1920" y="2141"/>
                    </a:lnTo>
                    <a:lnTo>
                      <a:pt x="1766" y="1987"/>
                    </a:lnTo>
                    <a:close/>
                    <a:moveTo>
                      <a:pt x="1800" y="2328"/>
                    </a:moveTo>
                    <a:lnTo>
                      <a:pt x="1954" y="2481"/>
                    </a:lnTo>
                    <a:lnTo>
                      <a:pt x="2107" y="2328"/>
                    </a:lnTo>
                    <a:lnTo>
                      <a:pt x="1954" y="2174"/>
                    </a:lnTo>
                    <a:lnTo>
                      <a:pt x="1800" y="2328"/>
                    </a:lnTo>
                    <a:close/>
                    <a:moveTo>
                      <a:pt x="560" y="1922"/>
                    </a:moveTo>
                    <a:cubicBezTo>
                      <a:pt x="501" y="1863"/>
                      <a:pt x="484" y="1781"/>
                      <a:pt x="501" y="1705"/>
                    </a:cubicBezTo>
                    <a:lnTo>
                      <a:pt x="429" y="1729"/>
                    </a:lnTo>
                    <a:cubicBezTo>
                      <a:pt x="421" y="1815"/>
                      <a:pt x="446" y="1903"/>
                      <a:pt x="512" y="1969"/>
                    </a:cubicBezTo>
                    <a:cubicBezTo>
                      <a:pt x="578" y="2035"/>
                      <a:pt x="666" y="2060"/>
                      <a:pt x="752" y="2052"/>
                    </a:cubicBezTo>
                    <a:lnTo>
                      <a:pt x="776" y="1980"/>
                    </a:lnTo>
                    <a:cubicBezTo>
                      <a:pt x="701" y="1998"/>
                      <a:pt x="618" y="1981"/>
                      <a:pt x="560" y="1922"/>
                    </a:cubicBezTo>
                    <a:close/>
                    <a:moveTo>
                      <a:pt x="358" y="1753"/>
                    </a:moveTo>
                    <a:lnTo>
                      <a:pt x="292" y="1775"/>
                    </a:lnTo>
                    <a:cubicBezTo>
                      <a:pt x="297" y="1880"/>
                      <a:pt x="338" y="1984"/>
                      <a:pt x="417" y="2064"/>
                    </a:cubicBezTo>
                    <a:cubicBezTo>
                      <a:pt x="497" y="2144"/>
                      <a:pt x="601" y="2185"/>
                      <a:pt x="707" y="2189"/>
                    </a:cubicBezTo>
                    <a:lnTo>
                      <a:pt x="728" y="2124"/>
                    </a:lnTo>
                    <a:cubicBezTo>
                      <a:pt x="633" y="2124"/>
                      <a:pt x="538" y="2089"/>
                      <a:pt x="465" y="2017"/>
                    </a:cubicBezTo>
                    <a:cubicBezTo>
                      <a:pt x="392" y="1944"/>
                      <a:pt x="357" y="1848"/>
                      <a:pt x="358" y="1753"/>
                    </a:cubicBezTo>
                    <a:close/>
                    <a:moveTo>
                      <a:pt x="228" y="1796"/>
                    </a:moveTo>
                    <a:lnTo>
                      <a:pt x="163" y="1818"/>
                    </a:lnTo>
                    <a:cubicBezTo>
                      <a:pt x="176" y="1942"/>
                      <a:pt x="228" y="2063"/>
                      <a:pt x="323" y="2158"/>
                    </a:cubicBezTo>
                    <a:cubicBezTo>
                      <a:pt x="418" y="2253"/>
                      <a:pt x="539" y="2305"/>
                      <a:pt x="664" y="2318"/>
                    </a:cubicBezTo>
                    <a:lnTo>
                      <a:pt x="685" y="2253"/>
                    </a:lnTo>
                    <a:cubicBezTo>
                      <a:pt x="570" y="2245"/>
                      <a:pt x="458" y="2199"/>
                      <a:pt x="370" y="2111"/>
                    </a:cubicBezTo>
                    <a:cubicBezTo>
                      <a:pt x="283" y="2023"/>
                      <a:pt x="237" y="1911"/>
                      <a:pt x="228" y="1796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93" name="矩形 192"/>
            <p:cNvSpPr/>
            <p:nvPr/>
          </p:nvSpPr>
          <p:spPr>
            <a:xfrm>
              <a:off x="2323503" y="2338800"/>
              <a:ext cx="3005951" cy="400110"/>
            </a:xfrm>
            <a:prstGeom prst="rect">
              <a:avLst/>
            </a:prstGeom>
            <a:solidFill>
              <a:srgbClr val="20BA66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欧洲伽利略卫星导航系统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7048406" y="1730056"/>
            <a:ext cx="3262432" cy="1192265"/>
            <a:chOff x="5524405" y="1730052"/>
            <a:chExt cx="3262431" cy="1192265"/>
          </a:xfrm>
        </p:grpSpPr>
        <p:grpSp>
          <p:nvGrpSpPr>
            <p:cNvPr id="186" name="组合 185"/>
            <p:cNvGrpSpPr/>
            <p:nvPr/>
          </p:nvGrpSpPr>
          <p:grpSpPr>
            <a:xfrm>
              <a:off x="6304787" y="2192907"/>
              <a:ext cx="729410" cy="729410"/>
              <a:chOff x="4278369" y="2784704"/>
              <a:chExt cx="729410" cy="729410"/>
            </a:xfrm>
          </p:grpSpPr>
          <p:sp>
            <p:nvSpPr>
              <p:cNvPr id="187" name="椭圆 186"/>
              <p:cNvSpPr/>
              <p:nvPr/>
            </p:nvSpPr>
            <p:spPr>
              <a:xfrm>
                <a:off x="4278369" y="2784704"/>
                <a:ext cx="729410" cy="7294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space-satellite-station_26249"/>
              <p:cNvSpPr>
                <a:spLocks noChangeAspect="1"/>
              </p:cNvSpPr>
              <p:nvPr/>
            </p:nvSpPr>
            <p:spPr bwMode="auto">
              <a:xfrm>
                <a:off x="4444399" y="2951082"/>
                <a:ext cx="397351" cy="396654"/>
              </a:xfrm>
              <a:custGeom>
                <a:avLst/>
                <a:gdLst>
                  <a:gd name="T0" fmla="*/ 528 w 2481"/>
                  <a:gd name="T1" fmla="*/ 0 h 2481"/>
                  <a:gd name="T2" fmla="*/ 715 w 2481"/>
                  <a:gd name="T3" fmla="*/ 494 h 2481"/>
                  <a:gd name="T4" fmla="*/ 561 w 2481"/>
                  <a:gd name="T5" fmla="*/ 340 h 2481"/>
                  <a:gd name="T6" fmla="*/ 1055 w 2481"/>
                  <a:gd name="T7" fmla="*/ 528 h 2481"/>
                  <a:gd name="T8" fmla="*/ 902 w 2481"/>
                  <a:gd name="T9" fmla="*/ 681 h 2481"/>
                  <a:gd name="T10" fmla="*/ 1089 w 2481"/>
                  <a:gd name="T11" fmla="*/ 561 h 2481"/>
                  <a:gd name="T12" fmla="*/ 494 w 2481"/>
                  <a:gd name="T13" fmla="*/ 340 h 2481"/>
                  <a:gd name="T14" fmla="*/ 341 w 2481"/>
                  <a:gd name="T15" fmla="*/ 494 h 2481"/>
                  <a:gd name="T16" fmla="*/ 528 w 2481"/>
                  <a:gd name="T17" fmla="*/ 374 h 2481"/>
                  <a:gd name="T18" fmla="*/ 681 w 2481"/>
                  <a:gd name="T19" fmla="*/ 528 h 2481"/>
                  <a:gd name="T20" fmla="*/ 715 w 2481"/>
                  <a:gd name="T21" fmla="*/ 868 h 2481"/>
                  <a:gd name="T22" fmla="*/ 153 w 2481"/>
                  <a:gd name="T23" fmla="*/ 374 h 2481"/>
                  <a:gd name="T24" fmla="*/ 307 w 2481"/>
                  <a:gd name="T25" fmla="*/ 528 h 2481"/>
                  <a:gd name="T26" fmla="*/ 341 w 2481"/>
                  <a:gd name="T27" fmla="*/ 868 h 2481"/>
                  <a:gd name="T28" fmla="*/ 187 w 2481"/>
                  <a:gd name="T29" fmla="*/ 715 h 2481"/>
                  <a:gd name="T30" fmla="*/ 374 w 2481"/>
                  <a:gd name="T31" fmla="*/ 902 h 2481"/>
                  <a:gd name="T32" fmla="*/ 868 w 2481"/>
                  <a:gd name="T33" fmla="*/ 1089 h 2481"/>
                  <a:gd name="T34" fmla="*/ 715 w 2481"/>
                  <a:gd name="T35" fmla="*/ 1242 h 2481"/>
                  <a:gd name="T36" fmla="*/ 1920 w 2481"/>
                  <a:gd name="T37" fmla="*/ 1392 h 2481"/>
                  <a:gd name="T38" fmla="*/ 1767 w 2481"/>
                  <a:gd name="T39" fmla="*/ 1546 h 2481"/>
                  <a:gd name="T40" fmla="*/ 1954 w 2481"/>
                  <a:gd name="T41" fmla="*/ 1426 h 2481"/>
                  <a:gd name="T42" fmla="*/ 2141 w 2481"/>
                  <a:gd name="T43" fmla="*/ 1920 h 2481"/>
                  <a:gd name="T44" fmla="*/ 1987 w 2481"/>
                  <a:gd name="T45" fmla="*/ 1767 h 2481"/>
                  <a:gd name="T46" fmla="*/ 2174 w 2481"/>
                  <a:gd name="T47" fmla="*/ 1954 h 2481"/>
                  <a:gd name="T48" fmla="*/ 2328 w 2481"/>
                  <a:gd name="T49" fmla="*/ 1800 h 2481"/>
                  <a:gd name="T50" fmla="*/ 978 w 2481"/>
                  <a:gd name="T51" fmla="*/ 1728 h 2481"/>
                  <a:gd name="T52" fmla="*/ 623 w 2481"/>
                  <a:gd name="T53" fmla="*/ 1821 h 2481"/>
                  <a:gd name="T54" fmla="*/ 754 w 2481"/>
                  <a:gd name="T55" fmla="*/ 1353 h 2481"/>
                  <a:gd name="T56" fmla="*/ 902 w 2481"/>
                  <a:gd name="T57" fmla="*/ 1055 h 2481"/>
                  <a:gd name="T58" fmla="*/ 1055 w 2481"/>
                  <a:gd name="T59" fmla="*/ 902 h 2481"/>
                  <a:gd name="T60" fmla="*/ 1353 w 2481"/>
                  <a:gd name="T61" fmla="*/ 754 h 2481"/>
                  <a:gd name="T62" fmla="*/ 1728 w 2481"/>
                  <a:gd name="T63" fmla="*/ 1128 h 2481"/>
                  <a:gd name="T64" fmla="*/ 1580 w 2481"/>
                  <a:gd name="T65" fmla="*/ 1426 h 2481"/>
                  <a:gd name="T66" fmla="*/ 1426 w 2481"/>
                  <a:gd name="T67" fmla="*/ 1580 h 2481"/>
                  <a:gd name="T68" fmla="*/ 1495 w 2481"/>
                  <a:gd name="T69" fmla="*/ 821 h 2481"/>
                  <a:gd name="T70" fmla="*/ 822 w 2481"/>
                  <a:gd name="T71" fmla="*/ 1495 h 2481"/>
                  <a:gd name="T72" fmla="*/ 1767 w 2481"/>
                  <a:gd name="T73" fmla="*/ 1920 h 2481"/>
                  <a:gd name="T74" fmla="*/ 1613 w 2481"/>
                  <a:gd name="T75" fmla="*/ 1767 h 2481"/>
                  <a:gd name="T76" fmla="*/ 1800 w 2481"/>
                  <a:gd name="T77" fmla="*/ 1954 h 2481"/>
                  <a:gd name="T78" fmla="*/ 1987 w 2481"/>
                  <a:gd name="T79" fmla="*/ 2141 h 2481"/>
                  <a:gd name="T80" fmla="*/ 2141 w 2481"/>
                  <a:gd name="T81" fmla="*/ 1987 h 2481"/>
                  <a:gd name="T82" fmla="*/ 1239 w 2481"/>
                  <a:gd name="T83" fmla="*/ 1767 h 2481"/>
                  <a:gd name="T84" fmla="*/ 1393 w 2481"/>
                  <a:gd name="T85" fmla="*/ 1613 h 2481"/>
                  <a:gd name="T86" fmla="*/ 1579 w 2481"/>
                  <a:gd name="T87" fmla="*/ 2107 h 2481"/>
                  <a:gd name="T88" fmla="*/ 1766 w 2481"/>
                  <a:gd name="T89" fmla="*/ 1987 h 2481"/>
                  <a:gd name="T90" fmla="*/ 1920 w 2481"/>
                  <a:gd name="T91" fmla="*/ 2141 h 2481"/>
                  <a:gd name="T92" fmla="*/ 1954 w 2481"/>
                  <a:gd name="T93" fmla="*/ 2481 h 2481"/>
                  <a:gd name="T94" fmla="*/ 1800 w 2481"/>
                  <a:gd name="T95" fmla="*/ 2328 h 2481"/>
                  <a:gd name="T96" fmla="*/ 429 w 2481"/>
                  <a:gd name="T97" fmla="*/ 1729 h 2481"/>
                  <a:gd name="T98" fmla="*/ 776 w 2481"/>
                  <a:gd name="T99" fmla="*/ 1980 h 2481"/>
                  <a:gd name="T100" fmla="*/ 292 w 2481"/>
                  <a:gd name="T101" fmla="*/ 1775 h 2481"/>
                  <a:gd name="T102" fmla="*/ 728 w 2481"/>
                  <a:gd name="T103" fmla="*/ 2124 h 2481"/>
                  <a:gd name="T104" fmla="*/ 228 w 2481"/>
                  <a:gd name="T105" fmla="*/ 1796 h 2481"/>
                  <a:gd name="T106" fmla="*/ 664 w 2481"/>
                  <a:gd name="T107" fmla="*/ 2318 h 2481"/>
                  <a:gd name="T108" fmla="*/ 228 w 2481"/>
                  <a:gd name="T109" fmla="*/ 1796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81" h="2481">
                    <a:moveTo>
                      <a:pt x="528" y="307"/>
                    </a:moveTo>
                    <a:lnTo>
                      <a:pt x="374" y="153"/>
                    </a:lnTo>
                    <a:lnTo>
                      <a:pt x="528" y="0"/>
                    </a:lnTo>
                    <a:lnTo>
                      <a:pt x="681" y="153"/>
                    </a:lnTo>
                    <a:lnTo>
                      <a:pt x="528" y="307"/>
                    </a:lnTo>
                    <a:close/>
                    <a:moveTo>
                      <a:pt x="715" y="494"/>
                    </a:moveTo>
                    <a:lnTo>
                      <a:pt x="868" y="341"/>
                    </a:lnTo>
                    <a:lnTo>
                      <a:pt x="715" y="187"/>
                    </a:lnTo>
                    <a:lnTo>
                      <a:pt x="561" y="340"/>
                    </a:lnTo>
                    <a:lnTo>
                      <a:pt x="715" y="494"/>
                    </a:lnTo>
                    <a:close/>
                    <a:moveTo>
                      <a:pt x="902" y="681"/>
                    </a:moveTo>
                    <a:lnTo>
                      <a:pt x="1055" y="528"/>
                    </a:lnTo>
                    <a:lnTo>
                      <a:pt x="902" y="374"/>
                    </a:lnTo>
                    <a:lnTo>
                      <a:pt x="748" y="528"/>
                    </a:lnTo>
                    <a:lnTo>
                      <a:pt x="902" y="681"/>
                    </a:lnTo>
                    <a:close/>
                    <a:moveTo>
                      <a:pt x="1089" y="868"/>
                    </a:moveTo>
                    <a:lnTo>
                      <a:pt x="1242" y="715"/>
                    </a:lnTo>
                    <a:lnTo>
                      <a:pt x="1089" y="561"/>
                    </a:lnTo>
                    <a:lnTo>
                      <a:pt x="936" y="715"/>
                    </a:lnTo>
                    <a:lnTo>
                      <a:pt x="1089" y="868"/>
                    </a:lnTo>
                    <a:close/>
                    <a:moveTo>
                      <a:pt x="494" y="340"/>
                    </a:moveTo>
                    <a:lnTo>
                      <a:pt x="341" y="187"/>
                    </a:lnTo>
                    <a:lnTo>
                      <a:pt x="187" y="340"/>
                    </a:lnTo>
                    <a:lnTo>
                      <a:pt x="341" y="494"/>
                    </a:lnTo>
                    <a:lnTo>
                      <a:pt x="494" y="340"/>
                    </a:lnTo>
                    <a:close/>
                    <a:moveTo>
                      <a:pt x="681" y="528"/>
                    </a:moveTo>
                    <a:lnTo>
                      <a:pt x="528" y="374"/>
                    </a:lnTo>
                    <a:lnTo>
                      <a:pt x="374" y="528"/>
                    </a:lnTo>
                    <a:lnTo>
                      <a:pt x="528" y="681"/>
                    </a:lnTo>
                    <a:lnTo>
                      <a:pt x="681" y="528"/>
                    </a:lnTo>
                    <a:close/>
                    <a:moveTo>
                      <a:pt x="715" y="561"/>
                    </a:moveTo>
                    <a:lnTo>
                      <a:pt x="561" y="715"/>
                    </a:lnTo>
                    <a:lnTo>
                      <a:pt x="715" y="868"/>
                    </a:lnTo>
                    <a:lnTo>
                      <a:pt x="868" y="715"/>
                    </a:lnTo>
                    <a:lnTo>
                      <a:pt x="715" y="561"/>
                    </a:lnTo>
                    <a:close/>
                    <a:moveTo>
                      <a:pt x="153" y="374"/>
                    </a:moveTo>
                    <a:lnTo>
                      <a:pt x="0" y="528"/>
                    </a:lnTo>
                    <a:lnTo>
                      <a:pt x="154" y="681"/>
                    </a:lnTo>
                    <a:lnTo>
                      <a:pt x="307" y="528"/>
                    </a:lnTo>
                    <a:lnTo>
                      <a:pt x="153" y="374"/>
                    </a:lnTo>
                    <a:close/>
                    <a:moveTo>
                      <a:pt x="187" y="715"/>
                    </a:moveTo>
                    <a:lnTo>
                      <a:pt x="341" y="868"/>
                    </a:lnTo>
                    <a:lnTo>
                      <a:pt x="494" y="715"/>
                    </a:lnTo>
                    <a:lnTo>
                      <a:pt x="341" y="561"/>
                    </a:lnTo>
                    <a:lnTo>
                      <a:pt x="187" y="715"/>
                    </a:lnTo>
                    <a:close/>
                    <a:moveTo>
                      <a:pt x="681" y="902"/>
                    </a:moveTo>
                    <a:lnTo>
                      <a:pt x="528" y="748"/>
                    </a:lnTo>
                    <a:lnTo>
                      <a:pt x="374" y="902"/>
                    </a:lnTo>
                    <a:lnTo>
                      <a:pt x="528" y="1055"/>
                    </a:lnTo>
                    <a:lnTo>
                      <a:pt x="681" y="902"/>
                    </a:lnTo>
                    <a:close/>
                    <a:moveTo>
                      <a:pt x="868" y="1089"/>
                    </a:moveTo>
                    <a:lnTo>
                      <a:pt x="715" y="935"/>
                    </a:lnTo>
                    <a:lnTo>
                      <a:pt x="561" y="1089"/>
                    </a:lnTo>
                    <a:lnTo>
                      <a:pt x="715" y="1242"/>
                    </a:lnTo>
                    <a:lnTo>
                      <a:pt x="868" y="1089"/>
                    </a:lnTo>
                    <a:close/>
                    <a:moveTo>
                      <a:pt x="1767" y="1546"/>
                    </a:moveTo>
                    <a:lnTo>
                      <a:pt x="1920" y="1392"/>
                    </a:lnTo>
                    <a:lnTo>
                      <a:pt x="1767" y="1239"/>
                    </a:lnTo>
                    <a:lnTo>
                      <a:pt x="1613" y="1392"/>
                    </a:lnTo>
                    <a:lnTo>
                      <a:pt x="1767" y="1546"/>
                    </a:lnTo>
                    <a:close/>
                    <a:moveTo>
                      <a:pt x="1954" y="1733"/>
                    </a:moveTo>
                    <a:lnTo>
                      <a:pt x="2107" y="1579"/>
                    </a:lnTo>
                    <a:lnTo>
                      <a:pt x="1954" y="1426"/>
                    </a:lnTo>
                    <a:lnTo>
                      <a:pt x="1800" y="1579"/>
                    </a:lnTo>
                    <a:lnTo>
                      <a:pt x="1954" y="1733"/>
                    </a:lnTo>
                    <a:close/>
                    <a:moveTo>
                      <a:pt x="2141" y="1920"/>
                    </a:moveTo>
                    <a:lnTo>
                      <a:pt x="2294" y="1767"/>
                    </a:lnTo>
                    <a:lnTo>
                      <a:pt x="2141" y="1613"/>
                    </a:lnTo>
                    <a:lnTo>
                      <a:pt x="1987" y="1767"/>
                    </a:lnTo>
                    <a:lnTo>
                      <a:pt x="2141" y="1920"/>
                    </a:lnTo>
                    <a:close/>
                    <a:moveTo>
                      <a:pt x="2328" y="1800"/>
                    </a:moveTo>
                    <a:lnTo>
                      <a:pt x="2174" y="1954"/>
                    </a:lnTo>
                    <a:lnTo>
                      <a:pt x="2328" y="2107"/>
                    </a:lnTo>
                    <a:lnTo>
                      <a:pt x="2481" y="1954"/>
                    </a:lnTo>
                    <a:lnTo>
                      <a:pt x="2328" y="1800"/>
                    </a:lnTo>
                    <a:close/>
                    <a:moveTo>
                      <a:pt x="1409" y="1447"/>
                    </a:moveTo>
                    <a:lnTo>
                      <a:pt x="1128" y="1728"/>
                    </a:lnTo>
                    <a:cubicBezTo>
                      <a:pt x="1087" y="1769"/>
                      <a:pt x="1020" y="1769"/>
                      <a:pt x="978" y="1728"/>
                    </a:cubicBezTo>
                    <a:lnTo>
                      <a:pt x="885" y="1634"/>
                    </a:lnTo>
                    <a:lnTo>
                      <a:pt x="660" y="1859"/>
                    </a:lnTo>
                    <a:lnTo>
                      <a:pt x="623" y="1821"/>
                    </a:lnTo>
                    <a:lnTo>
                      <a:pt x="847" y="1597"/>
                    </a:lnTo>
                    <a:lnTo>
                      <a:pt x="754" y="1503"/>
                    </a:lnTo>
                    <a:cubicBezTo>
                      <a:pt x="712" y="1462"/>
                      <a:pt x="713" y="1394"/>
                      <a:pt x="754" y="1353"/>
                    </a:cubicBezTo>
                    <a:lnTo>
                      <a:pt x="1035" y="1072"/>
                    </a:lnTo>
                    <a:lnTo>
                      <a:pt x="960" y="997"/>
                    </a:lnTo>
                    <a:lnTo>
                      <a:pt x="902" y="1055"/>
                    </a:lnTo>
                    <a:lnTo>
                      <a:pt x="748" y="902"/>
                    </a:lnTo>
                    <a:lnTo>
                      <a:pt x="902" y="748"/>
                    </a:lnTo>
                    <a:lnTo>
                      <a:pt x="1055" y="902"/>
                    </a:lnTo>
                    <a:lnTo>
                      <a:pt x="997" y="960"/>
                    </a:lnTo>
                    <a:lnTo>
                      <a:pt x="1072" y="1035"/>
                    </a:lnTo>
                    <a:lnTo>
                      <a:pt x="1353" y="754"/>
                    </a:lnTo>
                    <a:cubicBezTo>
                      <a:pt x="1394" y="712"/>
                      <a:pt x="1462" y="712"/>
                      <a:pt x="1503" y="754"/>
                    </a:cubicBezTo>
                    <a:lnTo>
                      <a:pt x="1728" y="978"/>
                    </a:lnTo>
                    <a:cubicBezTo>
                      <a:pt x="1769" y="1020"/>
                      <a:pt x="1769" y="1087"/>
                      <a:pt x="1728" y="1128"/>
                    </a:cubicBezTo>
                    <a:lnTo>
                      <a:pt x="1446" y="1409"/>
                    </a:lnTo>
                    <a:lnTo>
                      <a:pt x="1522" y="1484"/>
                    </a:lnTo>
                    <a:lnTo>
                      <a:pt x="1580" y="1426"/>
                    </a:lnTo>
                    <a:lnTo>
                      <a:pt x="1733" y="1579"/>
                    </a:lnTo>
                    <a:lnTo>
                      <a:pt x="1580" y="1733"/>
                    </a:lnTo>
                    <a:lnTo>
                      <a:pt x="1426" y="1580"/>
                    </a:lnTo>
                    <a:lnTo>
                      <a:pt x="1484" y="1521"/>
                    </a:lnTo>
                    <a:lnTo>
                      <a:pt x="1409" y="1447"/>
                    </a:lnTo>
                    <a:close/>
                    <a:moveTo>
                      <a:pt x="1495" y="821"/>
                    </a:moveTo>
                    <a:cubicBezTo>
                      <a:pt x="1459" y="784"/>
                      <a:pt x="1398" y="784"/>
                      <a:pt x="1361" y="821"/>
                    </a:cubicBezTo>
                    <a:lnTo>
                      <a:pt x="822" y="1360"/>
                    </a:lnTo>
                    <a:cubicBezTo>
                      <a:pt x="784" y="1397"/>
                      <a:pt x="784" y="1458"/>
                      <a:pt x="822" y="1495"/>
                    </a:cubicBezTo>
                    <a:lnTo>
                      <a:pt x="1495" y="821"/>
                    </a:lnTo>
                    <a:close/>
                    <a:moveTo>
                      <a:pt x="1613" y="1767"/>
                    </a:moveTo>
                    <a:lnTo>
                      <a:pt x="1767" y="1920"/>
                    </a:lnTo>
                    <a:lnTo>
                      <a:pt x="1920" y="1767"/>
                    </a:lnTo>
                    <a:lnTo>
                      <a:pt x="1767" y="1613"/>
                    </a:lnTo>
                    <a:lnTo>
                      <a:pt x="1613" y="1767"/>
                    </a:lnTo>
                    <a:close/>
                    <a:moveTo>
                      <a:pt x="2107" y="1954"/>
                    </a:moveTo>
                    <a:lnTo>
                      <a:pt x="1954" y="1800"/>
                    </a:lnTo>
                    <a:lnTo>
                      <a:pt x="1800" y="1954"/>
                    </a:lnTo>
                    <a:lnTo>
                      <a:pt x="1954" y="2107"/>
                    </a:lnTo>
                    <a:lnTo>
                      <a:pt x="2107" y="1954"/>
                    </a:lnTo>
                    <a:close/>
                    <a:moveTo>
                      <a:pt x="1987" y="2141"/>
                    </a:moveTo>
                    <a:lnTo>
                      <a:pt x="2141" y="2294"/>
                    </a:lnTo>
                    <a:lnTo>
                      <a:pt x="2294" y="2141"/>
                    </a:lnTo>
                    <a:lnTo>
                      <a:pt x="2141" y="1987"/>
                    </a:lnTo>
                    <a:lnTo>
                      <a:pt x="1987" y="2141"/>
                    </a:lnTo>
                    <a:close/>
                    <a:moveTo>
                      <a:pt x="1393" y="1613"/>
                    </a:moveTo>
                    <a:lnTo>
                      <a:pt x="1239" y="1767"/>
                    </a:lnTo>
                    <a:lnTo>
                      <a:pt x="1393" y="1920"/>
                    </a:lnTo>
                    <a:lnTo>
                      <a:pt x="1546" y="1767"/>
                    </a:lnTo>
                    <a:lnTo>
                      <a:pt x="1393" y="1613"/>
                    </a:lnTo>
                    <a:close/>
                    <a:moveTo>
                      <a:pt x="1579" y="1800"/>
                    </a:moveTo>
                    <a:lnTo>
                      <a:pt x="1426" y="1954"/>
                    </a:lnTo>
                    <a:lnTo>
                      <a:pt x="1579" y="2107"/>
                    </a:lnTo>
                    <a:lnTo>
                      <a:pt x="1733" y="1954"/>
                    </a:lnTo>
                    <a:lnTo>
                      <a:pt x="1579" y="1800"/>
                    </a:lnTo>
                    <a:close/>
                    <a:moveTo>
                      <a:pt x="1766" y="1987"/>
                    </a:moveTo>
                    <a:lnTo>
                      <a:pt x="1613" y="2141"/>
                    </a:lnTo>
                    <a:lnTo>
                      <a:pt x="1766" y="2294"/>
                    </a:lnTo>
                    <a:lnTo>
                      <a:pt x="1920" y="2141"/>
                    </a:lnTo>
                    <a:lnTo>
                      <a:pt x="1766" y="1987"/>
                    </a:lnTo>
                    <a:close/>
                    <a:moveTo>
                      <a:pt x="1800" y="2328"/>
                    </a:moveTo>
                    <a:lnTo>
                      <a:pt x="1954" y="2481"/>
                    </a:lnTo>
                    <a:lnTo>
                      <a:pt x="2107" y="2328"/>
                    </a:lnTo>
                    <a:lnTo>
                      <a:pt x="1954" y="2174"/>
                    </a:lnTo>
                    <a:lnTo>
                      <a:pt x="1800" y="2328"/>
                    </a:lnTo>
                    <a:close/>
                    <a:moveTo>
                      <a:pt x="560" y="1922"/>
                    </a:moveTo>
                    <a:cubicBezTo>
                      <a:pt x="501" y="1863"/>
                      <a:pt x="484" y="1781"/>
                      <a:pt x="501" y="1705"/>
                    </a:cubicBezTo>
                    <a:lnTo>
                      <a:pt x="429" y="1729"/>
                    </a:lnTo>
                    <a:cubicBezTo>
                      <a:pt x="421" y="1815"/>
                      <a:pt x="446" y="1903"/>
                      <a:pt x="512" y="1969"/>
                    </a:cubicBezTo>
                    <a:cubicBezTo>
                      <a:pt x="578" y="2035"/>
                      <a:pt x="666" y="2060"/>
                      <a:pt x="752" y="2052"/>
                    </a:cubicBezTo>
                    <a:lnTo>
                      <a:pt x="776" y="1980"/>
                    </a:lnTo>
                    <a:cubicBezTo>
                      <a:pt x="701" y="1998"/>
                      <a:pt x="618" y="1981"/>
                      <a:pt x="560" y="1922"/>
                    </a:cubicBezTo>
                    <a:close/>
                    <a:moveTo>
                      <a:pt x="358" y="1753"/>
                    </a:moveTo>
                    <a:lnTo>
                      <a:pt x="292" y="1775"/>
                    </a:lnTo>
                    <a:cubicBezTo>
                      <a:pt x="297" y="1880"/>
                      <a:pt x="338" y="1984"/>
                      <a:pt x="417" y="2064"/>
                    </a:cubicBezTo>
                    <a:cubicBezTo>
                      <a:pt x="497" y="2144"/>
                      <a:pt x="601" y="2185"/>
                      <a:pt x="707" y="2189"/>
                    </a:cubicBezTo>
                    <a:lnTo>
                      <a:pt x="728" y="2124"/>
                    </a:lnTo>
                    <a:cubicBezTo>
                      <a:pt x="633" y="2124"/>
                      <a:pt x="538" y="2089"/>
                      <a:pt x="465" y="2017"/>
                    </a:cubicBezTo>
                    <a:cubicBezTo>
                      <a:pt x="392" y="1944"/>
                      <a:pt x="357" y="1848"/>
                      <a:pt x="358" y="1753"/>
                    </a:cubicBezTo>
                    <a:close/>
                    <a:moveTo>
                      <a:pt x="228" y="1796"/>
                    </a:moveTo>
                    <a:lnTo>
                      <a:pt x="163" y="1818"/>
                    </a:lnTo>
                    <a:cubicBezTo>
                      <a:pt x="176" y="1942"/>
                      <a:pt x="228" y="2063"/>
                      <a:pt x="323" y="2158"/>
                    </a:cubicBezTo>
                    <a:cubicBezTo>
                      <a:pt x="418" y="2253"/>
                      <a:pt x="539" y="2305"/>
                      <a:pt x="664" y="2318"/>
                    </a:cubicBezTo>
                    <a:lnTo>
                      <a:pt x="685" y="2253"/>
                    </a:lnTo>
                    <a:cubicBezTo>
                      <a:pt x="570" y="2245"/>
                      <a:pt x="458" y="2199"/>
                      <a:pt x="370" y="2111"/>
                    </a:cubicBezTo>
                    <a:cubicBezTo>
                      <a:pt x="283" y="2023"/>
                      <a:pt x="237" y="1911"/>
                      <a:pt x="228" y="179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94" name="矩形 193"/>
            <p:cNvSpPr/>
            <p:nvPr/>
          </p:nvSpPr>
          <p:spPr>
            <a:xfrm>
              <a:off x="5524405" y="1730052"/>
              <a:ext cx="3262431" cy="400110"/>
            </a:xfrm>
            <a:prstGeom prst="rect">
              <a:avLst/>
            </a:prstGeom>
            <a:solidFill>
              <a:srgbClr val="4A452A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俄罗斯的全球卫星导航系统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7118088" y="3179568"/>
            <a:ext cx="3005951" cy="1265248"/>
            <a:chOff x="5594084" y="3179564"/>
            <a:chExt cx="3005950" cy="1265246"/>
          </a:xfrm>
        </p:grpSpPr>
        <p:grpSp>
          <p:nvGrpSpPr>
            <p:cNvPr id="183" name="组合 182"/>
            <p:cNvGrpSpPr/>
            <p:nvPr/>
          </p:nvGrpSpPr>
          <p:grpSpPr>
            <a:xfrm>
              <a:off x="6609014" y="3179564"/>
              <a:ext cx="729410" cy="729410"/>
              <a:chOff x="4278369" y="2784704"/>
              <a:chExt cx="729410" cy="729410"/>
            </a:xfrm>
          </p:grpSpPr>
          <p:sp>
            <p:nvSpPr>
              <p:cNvPr id="184" name="椭圆 183"/>
              <p:cNvSpPr/>
              <p:nvPr/>
            </p:nvSpPr>
            <p:spPr>
              <a:xfrm>
                <a:off x="4278369" y="2784704"/>
                <a:ext cx="729410" cy="7294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space-satellite-station_26249"/>
              <p:cNvSpPr>
                <a:spLocks noChangeAspect="1"/>
              </p:cNvSpPr>
              <p:nvPr/>
            </p:nvSpPr>
            <p:spPr bwMode="auto">
              <a:xfrm>
                <a:off x="4444399" y="2951082"/>
                <a:ext cx="397351" cy="396654"/>
              </a:xfrm>
              <a:custGeom>
                <a:avLst/>
                <a:gdLst>
                  <a:gd name="T0" fmla="*/ 528 w 2481"/>
                  <a:gd name="T1" fmla="*/ 0 h 2481"/>
                  <a:gd name="T2" fmla="*/ 715 w 2481"/>
                  <a:gd name="T3" fmla="*/ 494 h 2481"/>
                  <a:gd name="T4" fmla="*/ 561 w 2481"/>
                  <a:gd name="T5" fmla="*/ 340 h 2481"/>
                  <a:gd name="T6" fmla="*/ 1055 w 2481"/>
                  <a:gd name="T7" fmla="*/ 528 h 2481"/>
                  <a:gd name="T8" fmla="*/ 902 w 2481"/>
                  <a:gd name="T9" fmla="*/ 681 h 2481"/>
                  <a:gd name="T10" fmla="*/ 1089 w 2481"/>
                  <a:gd name="T11" fmla="*/ 561 h 2481"/>
                  <a:gd name="T12" fmla="*/ 494 w 2481"/>
                  <a:gd name="T13" fmla="*/ 340 h 2481"/>
                  <a:gd name="T14" fmla="*/ 341 w 2481"/>
                  <a:gd name="T15" fmla="*/ 494 h 2481"/>
                  <a:gd name="T16" fmla="*/ 528 w 2481"/>
                  <a:gd name="T17" fmla="*/ 374 h 2481"/>
                  <a:gd name="T18" fmla="*/ 681 w 2481"/>
                  <a:gd name="T19" fmla="*/ 528 h 2481"/>
                  <a:gd name="T20" fmla="*/ 715 w 2481"/>
                  <a:gd name="T21" fmla="*/ 868 h 2481"/>
                  <a:gd name="T22" fmla="*/ 153 w 2481"/>
                  <a:gd name="T23" fmla="*/ 374 h 2481"/>
                  <a:gd name="T24" fmla="*/ 307 w 2481"/>
                  <a:gd name="T25" fmla="*/ 528 h 2481"/>
                  <a:gd name="T26" fmla="*/ 341 w 2481"/>
                  <a:gd name="T27" fmla="*/ 868 h 2481"/>
                  <a:gd name="T28" fmla="*/ 187 w 2481"/>
                  <a:gd name="T29" fmla="*/ 715 h 2481"/>
                  <a:gd name="T30" fmla="*/ 374 w 2481"/>
                  <a:gd name="T31" fmla="*/ 902 h 2481"/>
                  <a:gd name="T32" fmla="*/ 868 w 2481"/>
                  <a:gd name="T33" fmla="*/ 1089 h 2481"/>
                  <a:gd name="T34" fmla="*/ 715 w 2481"/>
                  <a:gd name="T35" fmla="*/ 1242 h 2481"/>
                  <a:gd name="T36" fmla="*/ 1920 w 2481"/>
                  <a:gd name="T37" fmla="*/ 1392 h 2481"/>
                  <a:gd name="T38" fmla="*/ 1767 w 2481"/>
                  <a:gd name="T39" fmla="*/ 1546 h 2481"/>
                  <a:gd name="T40" fmla="*/ 1954 w 2481"/>
                  <a:gd name="T41" fmla="*/ 1426 h 2481"/>
                  <a:gd name="T42" fmla="*/ 2141 w 2481"/>
                  <a:gd name="T43" fmla="*/ 1920 h 2481"/>
                  <a:gd name="T44" fmla="*/ 1987 w 2481"/>
                  <a:gd name="T45" fmla="*/ 1767 h 2481"/>
                  <a:gd name="T46" fmla="*/ 2174 w 2481"/>
                  <a:gd name="T47" fmla="*/ 1954 h 2481"/>
                  <a:gd name="T48" fmla="*/ 2328 w 2481"/>
                  <a:gd name="T49" fmla="*/ 1800 h 2481"/>
                  <a:gd name="T50" fmla="*/ 978 w 2481"/>
                  <a:gd name="T51" fmla="*/ 1728 h 2481"/>
                  <a:gd name="T52" fmla="*/ 623 w 2481"/>
                  <a:gd name="T53" fmla="*/ 1821 h 2481"/>
                  <a:gd name="T54" fmla="*/ 754 w 2481"/>
                  <a:gd name="T55" fmla="*/ 1353 h 2481"/>
                  <a:gd name="T56" fmla="*/ 902 w 2481"/>
                  <a:gd name="T57" fmla="*/ 1055 h 2481"/>
                  <a:gd name="T58" fmla="*/ 1055 w 2481"/>
                  <a:gd name="T59" fmla="*/ 902 h 2481"/>
                  <a:gd name="T60" fmla="*/ 1353 w 2481"/>
                  <a:gd name="T61" fmla="*/ 754 h 2481"/>
                  <a:gd name="T62" fmla="*/ 1728 w 2481"/>
                  <a:gd name="T63" fmla="*/ 1128 h 2481"/>
                  <a:gd name="T64" fmla="*/ 1580 w 2481"/>
                  <a:gd name="T65" fmla="*/ 1426 h 2481"/>
                  <a:gd name="T66" fmla="*/ 1426 w 2481"/>
                  <a:gd name="T67" fmla="*/ 1580 h 2481"/>
                  <a:gd name="T68" fmla="*/ 1495 w 2481"/>
                  <a:gd name="T69" fmla="*/ 821 h 2481"/>
                  <a:gd name="T70" fmla="*/ 822 w 2481"/>
                  <a:gd name="T71" fmla="*/ 1495 h 2481"/>
                  <a:gd name="T72" fmla="*/ 1767 w 2481"/>
                  <a:gd name="T73" fmla="*/ 1920 h 2481"/>
                  <a:gd name="T74" fmla="*/ 1613 w 2481"/>
                  <a:gd name="T75" fmla="*/ 1767 h 2481"/>
                  <a:gd name="T76" fmla="*/ 1800 w 2481"/>
                  <a:gd name="T77" fmla="*/ 1954 h 2481"/>
                  <a:gd name="T78" fmla="*/ 1987 w 2481"/>
                  <a:gd name="T79" fmla="*/ 2141 h 2481"/>
                  <a:gd name="T80" fmla="*/ 2141 w 2481"/>
                  <a:gd name="T81" fmla="*/ 1987 h 2481"/>
                  <a:gd name="T82" fmla="*/ 1239 w 2481"/>
                  <a:gd name="T83" fmla="*/ 1767 h 2481"/>
                  <a:gd name="T84" fmla="*/ 1393 w 2481"/>
                  <a:gd name="T85" fmla="*/ 1613 h 2481"/>
                  <a:gd name="T86" fmla="*/ 1579 w 2481"/>
                  <a:gd name="T87" fmla="*/ 2107 h 2481"/>
                  <a:gd name="T88" fmla="*/ 1766 w 2481"/>
                  <a:gd name="T89" fmla="*/ 1987 h 2481"/>
                  <a:gd name="T90" fmla="*/ 1920 w 2481"/>
                  <a:gd name="T91" fmla="*/ 2141 h 2481"/>
                  <a:gd name="T92" fmla="*/ 1954 w 2481"/>
                  <a:gd name="T93" fmla="*/ 2481 h 2481"/>
                  <a:gd name="T94" fmla="*/ 1800 w 2481"/>
                  <a:gd name="T95" fmla="*/ 2328 h 2481"/>
                  <a:gd name="T96" fmla="*/ 429 w 2481"/>
                  <a:gd name="T97" fmla="*/ 1729 h 2481"/>
                  <a:gd name="T98" fmla="*/ 776 w 2481"/>
                  <a:gd name="T99" fmla="*/ 1980 h 2481"/>
                  <a:gd name="T100" fmla="*/ 292 w 2481"/>
                  <a:gd name="T101" fmla="*/ 1775 h 2481"/>
                  <a:gd name="T102" fmla="*/ 728 w 2481"/>
                  <a:gd name="T103" fmla="*/ 2124 h 2481"/>
                  <a:gd name="T104" fmla="*/ 228 w 2481"/>
                  <a:gd name="T105" fmla="*/ 1796 h 2481"/>
                  <a:gd name="T106" fmla="*/ 664 w 2481"/>
                  <a:gd name="T107" fmla="*/ 2318 h 2481"/>
                  <a:gd name="T108" fmla="*/ 228 w 2481"/>
                  <a:gd name="T109" fmla="*/ 1796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81" h="2481">
                    <a:moveTo>
                      <a:pt x="528" y="307"/>
                    </a:moveTo>
                    <a:lnTo>
                      <a:pt x="374" y="153"/>
                    </a:lnTo>
                    <a:lnTo>
                      <a:pt x="528" y="0"/>
                    </a:lnTo>
                    <a:lnTo>
                      <a:pt x="681" y="153"/>
                    </a:lnTo>
                    <a:lnTo>
                      <a:pt x="528" y="307"/>
                    </a:lnTo>
                    <a:close/>
                    <a:moveTo>
                      <a:pt x="715" y="494"/>
                    </a:moveTo>
                    <a:lnTo>
                      <a:pt x="868" y="341"/>
                    </a:lnTo>
                    <a:lnTo>
                      <a:pt x="715" y="187"/>
                    </a:lnTo>
                    <a:lnTo>
                      <a:pt x="561" y="340"/>
                    </a:lnTo>
                    <a:lnTo>
                      <a:pt x="715" y="494"/>
                    </a:lnTo>
                    <a:close/>
                    <a:moveTo>
                      <a:pt x="902" y="681"/>
                    </a:moveTo>
                    <a:lnTo>
                      <a:pt x="1055" y="528"/>
                    </a:lnTo>
                    <a:lnTo>
                      <a:pt x="902" y="374"/>
                    </a:lnTo>
                    <a:lnTo>
                      <a:pt x="748" y="528"/>
                    </a:lnTo>
                    <a:lnTo>
                      <a:pt x="902" y="681"/>
                    </a:lnTo>
                    <a:close/>
                    <a:moveTo>
                      <a:pt x="1089" y="868"/>
                    </a:moveTo>
                    <a:lnTo>
                      <a:pt x="1242" y="715"/>
                    </a:lnTo>
                    <a:lnTo>
                      <a:pt x="1089" y="561"/>
                    </a:lnTo>
                    <a:lnTo>
                      <a:pt x="936" y="715"/>
                    </a:lnTo>
                    <a:lnTo>
                      <a:pt x="1089" y="868"/>
                    </a:lnTo>
                    <a:close/>
                    <a:moveTo>
                      <a:pt x="494" y="340"/>
                    </a:moveTo>
                    <a:lnTo>
                      <a:pt x="341" y="187"/>
                    </a:lnTo>
                    <a:lnTo>
                      <a:pt x="187" y="340"/>
                    </a:lnTo>
                    <a:lnTo>
                      <a:pt x="341" y="494"/>
                    </a:lnTo>
                    <a:lnTo>
                      <a:pt x="494" y="340"/>
                    </a:lnTo>
                    <a:close/>
                    <a:moveTo>
                      <a:pt x="681" y="528"/>
                    </a:moveTo>
                    <a:lnTo>
                      <a:pt x="528" y="374"/>
                    </a:lnTo>
                    <a:lnTo>
                      <a:pt x="374" y="528"/>
                    </a:lnTo>
                    <a:lnTo>
                      <a:pt x="528" y="681"/>
                    </a:lnTo>
                    <a:lnTo>
                      <a:pt x="681" y="528"/>
                    </a:lnTo>
                    <a:close/>
                    <a:moveTo>
                      <a:pt x="715" y="561"/>
                    </a:moveTo>
                    <a:lnTo>
                      <a:pt x="561" y="715"/>
                    </a:lnTo>
                    <a:lnTo>
                      <a:pt x="715" y="868"/>
                    </a:lnTo>
                    <a:lnTo>
                      <a:pt x="868" y="715"/>
                    </a:lnTo>
                    <a:lnTo>
                      <a:pt x="715" y="561"/>
                    </a:lnTo>
                    <a:close/>
                    <a:moveTo>
                      <a:pt x="153" y="374"/>
                    </a:moveTo>
                    <a:lnTo>
                      <a:pt x="0" y="528"/>
                    </a:lnTo>
                    <a:lnTo>
                      <a:pt x="154" y="681"/>
                    </a:lnTo>
                    <a:lnTo>
                      <a:pt x="307" y="528"/>
                    </a:lnTo>
                    <a:lnTo>
                      <a:pt x="153" y="374"/>
                    </a:lnTo>
                    <a:close/>
                    <a:moveTo>
                      <a:pt x="187" y="715"/>
                    </a:moveTo>
                    <a:lnTo>
                      <a:pt x="341" y="868"/>
                    </a:lnTo>
                    <a:lnTo>
                      <a:pt x="494" y="715"/>
                    </a:lnTo>
                    <a:lnTo>
                      <a:pt x="341" y="561"/>
                    </a:lnTo>
                    <a:lnTo>
                      <a:pt x="187" y="715"/>
                    </a:lnTo>
                    <a:close/>
                    <a:moveTo>
                      <a:pt x="681" y="902"/>
                    </a:moveTo>
                    <a:lnTo>
                      <a:pt x="528" y="748"/>
                    </a:lnTo>
                    <a:lnTo>
                      <a:pt x="374" y="902"/>
                    </a:lnTo>
                    <a:lnTo>
                      <a:pt x="528" y="1055"/>
                    </a:lnTo>
                    <a:lnTo>
                      <a:pt x="681" y="902"/>
                    </a:lnTo>
                    <a:close/>
                    <a:moveTo>
                      <a:pt x="868" y="1089"/>
                    </a:moveTo>
                    <a:lnTo>
                      <a:pt x="715" y="935"/>
                    </a:lnTo>
                    <a:lnTo>
                      <a:pt x="561" y="1089"/>
                    </a:lnTo>
                    <a:lnTo>
                      <a:pt x="715" y="1242"/>
                    </a:lnTo>
                    <a:lnTo>
                      <a:pt x="868" y="1089"/>
                    </a:lnTo>
                    <a:close/>
                    <a:moveTo>
                      <a:pt x="1767" y="1546"/>
                    </a:moveTo>
                    <a:lnTo>
                      <a:pt x="1920" y="1392"/>
                    </a:lnTo>
                    <a:lnTo>
                      <a:pt x="1767" y="1239"/>
                    </a:lnTo>
                    <a:lnTo>
                      <a:pt x="1613" y="1392"/>
                    </a:lnTo>
                    <a:lnTo>
                      <a:pt x="1767" y="1546"/>
                    </a:lnTo>
                    <a:close/>
                    <a:moveTo>
                      <a:pt x="1954" y="1733"/>
                    </a:moveTo>
                    <a:lnTo>
                      <a:pt x="2107" y="1579"/>
                    </a:lnTo>
                    <a:lnTo>
                      <a:pt x="1954" y="1426"/>
                    </a:lnTo>
                    <a:lnTo>
                      <a:pt x="1800" y="1579"/>
                    </a:lnTo>
                    <a:lnTo>
                      <a:pt x="1954" y="1733"/>
                    </a:lnTo>
                    <a:close/>
                    <a:moveTo>
                      <a:pt x="2141" y="1920"/>
                    </a:moveTo>
                    <a:lnTo>
                      <a:pt x="2294" y="1767"/>
                    </a:lnTo>
                    <a:lnTo>
                      <a:pt x="2141" y="1613"/>
                    </a:lnTo>
                    <a:lnTo>
                      <a:pt x="1987" y="1767"/>
                    </a:lnTo>
                    <a:lnTo>
                      <a:pt x="2141" y="1920"/>
                    </a:lnTo>
                    <a:close/>
                    <a:moveTo>
                      <a:pt x="2328" y="1800"/>
                    </a:moveTo>
                    <a:lnTo>
                      <a:pt x="2174" y="1954"/>
                    </a:lnTo>
                    <a:lnTo>
                      <a:pt x="2328" y="2107"/>
                    </a:lnTo>
                    <a:lnTo>
                      <a:pt x="2481" y="1954"/>
                    </a:lnTo>
                    <a:lnTo>
                      <a:pt x="2328" y="1800"/>
                    </a:lnTo>
                    <a:close/>
                    <a:moveTo>
                      <a:pt x="1409" y="1447"/>
                    </a:moveTo>
                    <a:lnTo>
                      <a:pt x="1128" y="1728"/>
                    </a:lnTo>
                    <a:cubicBezTo>
                      <a:pt x="1087" y="1769"/>
                      <a:pt x="1020" y="1769"/>
                      <a:pt x="978" y="1728"/>
                    </a:cubicBezTo>
                    <a:lnTo>
                      <a:pt x="885" y="1634"/>
                    </a:lnTo>
                    <a:lnTo>
                      <a:pt x="660" y="1859"/>
                    </a:lnTo>
                    <a:lnTo>
                      <a:pt x="623" y="1821"/>
                    </a:lnTo>
                    <a:lnTo>
                      <a:pt x="847" y="1597"/>
                    </a:lnTo>
                    <a:lnTo>
                      <a:pt x="754" y="1503"/>
                    </a:lnTo>
                    <a:cubicBezTo>
                      <a:pt x="712" y="1462"/>
                      <a:pt x="713" y="1394"/>
                      <a:pt x="754" y="1353"/>
                    </a:cubicBezTo>
                    <a:lnTo>
                      <a:pt x="1035" y="1072"/>
                    </a:lnTo>
                    <a:lnTo>
                      <a:pt x="960" y="997"/>
                    </a:lnTo>
                    <a:lnTo>
                      <a:pt x="902" y="1055"/>
                    </a:lnTo>
                    <a:lnTo>
                      <a:pt x="748" y="902"/>
                    </a:lnTo>
                    <a:lnTo>
                      <a:pt x="902" y="748"/>
                    </a:lnTo>
                    <a:lnTo>
                      <a:pt x="1055" y="902"/>
                    </a:lnTo>
                    <a:lnTo>
                      <a:pt x="997" y="960"/>
                    </a:lnTo>
                    <a:lnTo>
                      <a:pt x="1072" y="1035"/>
                    </a:lnTo>
                    <a:lnTo>
                      <a:pt x="1353" y="754"/>
                    </a:lnTo>
                    <a:cubicBezTo>
                      <a:pt x="1394" y="712"/>
                      <a:pt x="1462" y="712"/>
                      <a:pt x="1503" y="754"/>
                    </a:cubicBezTo>
                    <a:lnTo>
                      <a:pt x="1728" y="978"/>
                    </a:lnTo>
                    <a:cubicBezTo>
                      <a:pt x="1769" y="1020"/>
                      <a:pt x="1769" y="1087"/>
                      <a:pt x="1728" y="1128"/>
                    </a:cubicBezTo>
                    <a:lnTo>
                      <a:pt x="1446" y="1409"/>
                    </a:lnTo>
                    <a:lnTo>
                      <a:pt x="1522" y="1484"/>
                    </a:lnTo>
                    <a:lnTo>
                      <a:pt x="1580" y="1426"/>
                    </a:lnTo>
                    <a:lnTo>
                      <a:pt x="1733" y="1579"/>
                    </a:lnTo>
                    <a:lnTo>
                      <a:pt x="1580" y="1733"/>
                    </a:lnTo>
                    <a:lnTo>
                      <a:pt x="1426" y="1580"/>
                    </a:lnTo>
                    <a:lnTo>
                      <a:pt x="1484" y="1521"/>
                    </a:lnTo>
                    <a:lnTo>
                      <a:pt x="1409" y="1447"/>
                    </a:lnTo>
                    <a:close/>
                    <a:moveTo>
                      <a:pt x="1495" y="821"/>
                    </a:moveTo>
                    <a:cubicBezTo>
                      <a:pt x="1459" y="784"/>
                      <a:pt x="1398" y="784"/>
                      <a:pt x="1361" y="821"/>
                    </a:cubicBezTo>
                    <a:lnTo>
                      <a:pt x="822" y="1360"/>
                    </a:lnTo>
                    <a:cubicBezTo>
                      <a:pt x="784" y="1397"/>
                      <a:pt x="784" y="1458"/>
                      <a:pt x="822" y="1495"/>
                    </a:cubicBezTo>
                    <a:lnTo>
                      <a:pt x="1495" y="821"/>
                    </a:lnTo>
                    <a:close/>
                    <a:moveTo>
                      <a:pt x="1613" y="1767"/>
                    </a:moveTo>
                    <a:lnTo>
                      <a:pt x="1767" y="1920"/>
                    </a:lnTo>
                    <a:lnTo>
                      <a:pt x="1920" y="1767"/>
                    </a:lnTo>
                    <a:lnTo>
                      <a:pt x="1767" y="1613"/>
                    </a:lnTo>
                    <a:lnTo>
                      <a:pt x="1613" y="1767"/>
                    </a:lnTo>
                    <a:close/>
                    <a:moveTo>
                      <a:pt x="2107" y="1954"/>
                    </a:moveTo>
                    <a:lnTo>
                      <a:pt x="1954" y="1800"/>
                    </a:lnTo>
                    <a:lnTo>
                      <a:pt x="1800" y="1954"/>
                    </a:lnTo>
                    <a:lnTo>
                      <a:pt x="1954" y="2107"/>
                    </a:lnTo>
                    <a:lnTo>
                      <a:pt x="2107" y="1954"/>
                    </a:lnTo>
                    <a:close/>
                    <a:moveTo>
                      <a:pt x="1987" y="2141"/>
                    </a:moveTo>
                    <a:lnTo>
                      <a:pt x="2141" y="2294"/>
                    </a:lnTo>
                    <a:lnTo>
                      <a:pt x="2294" y="2141"/>
                    </a:lnTo>
                    <a:lnTo>
                      <a:pt x="2141" y="1987"/>
                    </a:lnTo>
                    <a:lnTo>
                      <a:pt x="1987" y="2141"/>
                    </a:lnTo>
                    <a:close/>
                    <a:moveTo>
                      <a:pt x="1393" y="1613"/>
                    </a:moveTo>
                    <a:lnTo>
                      <a:pt x="1239" y="1767"/>
                    </a:lnTo>
                    <a:lnTo>
                      <a:pt x="1393" y="1920"/>
                    </a:lnTo>
                    <a:lnTo>
                      <a:pt x="1546" y="1767"/>
                    </a:lnTo>
                    <a:lnTo>
                      <a:pt x="1393" y="1613"/>
                    </a:lnTo>
                    <a:close/>
                    <a:moveTo>
                      <a:pt x="1579" y="1800"/>
                    </a:moveTo>
                    <a:lnTo>
                      <a:pt x="1426" y="1954"/>
                    </a:lnTo>
                    <a:lnTo>
                      <a:pt x="1579" y="2107"/>
                    </a:lnTo>
                    <a:lnTo>
                      <a:pt x="1733" y="1954"/>
                    </a:lnTo>
                    <a:lnTo>
                      <a:pt x="1579" y="1800"/>
                    </a:lnTo>
                    <a:close/>
                    <a:moveTo>
                      <a:pt x="1766" y="1987"/>
                    </a:moveTo>
                    <a:lnTo>
                      <a:pt x="1613" y="2141"/>
                    </a:lnTo>
                    <a:lnTo>
                      <a:pt x="1766" y="2294"/>
                    </a:lnTo>
                    <a:lnTo>
                      <a:pt x="1920" y="2141"/>
                    </a:lnTo>
                    <a:lnTo>
                      <a:pt x="1766" y="1987"/>
                    </a:lnTo>
                    <a:close/>
                    <a:moveTo>
                      <a:pt x="1800" y="2328"/>
                    </a:moveTo>
                    <a:lnTo>
                      <a:pt x="1954" y="2481"/>
                    </a:lnTo>
                    <a:lnTo>
                      <a:pt x="2107" y="2328"/>
                    </a:lnTo>
                    <a:lnTo>
                      <a:pt x="1954" y="2174"/>
                    </a:lnTo>
                    <a:lnTo>
                      <a:pt x="1800" y="2328"/>
                    </a:lnTo>
                    <a:close/>
                    <a:moveTo>
                      <a:pt x="560" y="1922"/>
                    </a:moveTo>
                    <a:cubicBezTo>
                      <a:pt x="501" y="1863"/>
                      <a:pt x="484" y="1781"/>
                      <a:pt x="501" y="1705"/>
                    </a:cubicBezTo>
                    <a:lnTo>
                      <a:pt x="429" y="1729"/>
                    </a:lnTo>
                    <a:cubicBezTo>
                      <a:pt x="421" y="1815"/>
                      <a:pt x="446" y="1903"/>
                      <a:pt x="512" y="1969"/>
                    </a:cubicBezTo>
                    <a:cubicBezTo>
                      <a:pt x="578" y="2035"/>
                      <a:pt x="666" y="2060"/>
                      <a:pt x="752" y="2052"/>
                    </a:cubicBezTo>
                    <a:lnTo>
                      <a:pt x="776" y="1980"/>
                    </a:lnTo>
                    <a:cubicBezTo>
                      <a:pt x="701" y="1998"/>
                      <a:pt x="618" y="1981"/>
                      <a:pt x="560" y="1922"/>
                    </a:cubicBezTo>
                    <a:close/>
                    <a:moveTo>
                      <a:pt x="358" y="1753"/>
                    </a:moveTo>
                    <a:lnTo>
                      <a:pt x="292" y="1775"/>
                    </a:lnTo>
                    <a:cubicBezTo>
                      <a:pt x="297" y="1880"/>
                      <a:pt x="338" y="1984"/>
                      <a:pt x="417" y="2064"/>
                    </a:cubicBezTo>
                    <a:cubicBezTo>
                      <a:pt x="497" y="2144"/>
                      <a:pt x="601" y="2185"/>
                      <a:pt x="707" y="2189"/>
                    </a:cubicBezTo>
                    <a:lnTo>
                      <a:pt x="728" y="2124"/>
                    </a:lnTo>
                    <a:cubicBezTo>
                      <a:pt x="633" y="2124"/>
                      <a:pt x="538" y="2089"/>
                      <a:pt x="465" y="2017"/>
                    </a:cubicBezTo>
                    <a:cubicBezTo>
                      <a:pt x="392" y="1944"/>
                      <a:pt x="357" y="1848"/>
                      <a:pt x="358" y="1753"/>
                    </a:cubicBezTo>
                    <a:close/>
                    <a:moveTo>
                      <a:pt x="228" y="1796"/>
                    </a:moveTo>
                    <a:lnTo>
                      <a:pt x="163" y="1818"/>
                    </a:lnTo>
                    <a:cubicBezTo>
                      <a:pt x="176" y="1942"/>
                      <a:pt x="228" y="2063"/>
                      <a:pt x="323" y="2158"/>
                    </a:cubicBezTo>
                    <a:cubicBezTo>
                      <a:pt x="418" y="2253"/>
                      <a:pt x="539" y="2305"/>
                      <a:pt x="664" y="2318"/>
                    </a:cubicBezTo>
                    <a:lnTo>
                      <a:pt x="685" y="2253"/>
                    </a:lnTo>
                    <a:cubicBezTo>
                      <a:pt x="570" y="2245"/>
                      <a:pt x="458" y="2199"/>
                      <a:pt x="370" y="2111"/>
                    </a:cubicBezTo>
                    <a:cubicBezTo>
                      <a:pt x="283" y="2023"/>
                      <a:pt x="237" y="1911"/>
                      <a:pt x="228" y="1796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95" name="矩形 194"/>
            <p:cNvSpPr/>
            <p:nvPr/>
          </p:nvSpPr>
          <p:spPr>
            <a:xfrm>
              <a:off x="5594084" y="4044701"/>
              <a:ext cx="3005950" cy="400109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我国的北斗卫星导航系统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pic>
        <p:nvPicPr>
          <p:cNvPr id="200" name="图片 19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" y="846343"/>
            <a:ext cx="960221" cy="1005895"/>
          </a:xfrm>
          <a:prstGeom prst="rect">
            <a:avLst/>
          </a:prstGeom>
        </p:spPr>
      </p:pic>
      <p:sp>
        <p:nvSpPr>
          <p:cNvPr id="201" name="矩形 200"/>
          <p:cNvSpPr/>
          <p:nvPr/>
        </p:nvSpPr>
        <p:spPr>
          <a:xfrm>
            <a:off x="416493" y="1991366"/>
            <a:ext cx="6151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全球四大卫星导航系统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40" y="1355488"/>
            <a:ext cx="3016019" cy="2073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r="4495"/>
          <a:stretch>
            <a:fillRect/>
          </a:stretch>
        </p:blipFill>
        <p:spPr bwMode="auto">
          <a:xfrm>
            <a:off x="3456604" y="3667372"/>
            <a:ext cx="2918522" cy="24051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5" y="1355488"/>
            <a:ext cx="2764683" cy="2073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3643"/>
          <a:stretch>
            <a:fillRect/>
          </a:stretch>
        </p:blipFill>
        <p:spPr bwMode="auto">
          <a:xfrm>
            <a:off x="417124" y="3667372"/>
            <a:ext cx="2764683" cy="2405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0"/>
          <p:cNvSpPr txBox="1"/>
          <p:nvPr/>
        </p:nvSpPr>
        <p:spPr>
          <a:xfrm>
            <a:off x="7140944" y="2554497"/>
            <a:ext cx="4347503" cy="27970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       我国的北斗卫星导航系统由</a:t>
            </a: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35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颗轨道卫星组成卫星星座，集卫星定位、短信报文、精密授时于一体，能够高效、快捷地实现信息传递。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81056" y="2286568"/>
            <a:ext cx="5093819" cy="32469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59443" y="3370940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722129" y="3370939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734" y="-294282"/>
            <a:ext cx="720090" cy="452571"/>
          </a:xfrm>
          <a:prstGeom prst="rect">
            <a:avLst/>
          </a:prstGeom>
        </p:spPr>
      </p:pic>
      <p:sp>
        <p:nvSpPr>
          <p:cNvPr id="4" name="文本框 9"/>
          <p:cNvSpPr txBox="1"/>
          <p:nvPr/>
        </p:nvSpPr>
        <p:spPr>
          <a:xfrm>
            <a:off x="1753548" y="1937853"/>
            <a:ext cx="90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概念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2958233" y="1688138"/>
            <a:ext cx="7008920" cy="9610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对地理数据进行输入、处理、存储、管理、分析、输出等的计算机信息系统。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18162" y="1504904"/>
            <a:ext cx="7499035" cy="14041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185609" y="3764291"/>
            <a:ext cx="1895556" cy="1709059"/>
            <a:chOff x="920204" y="1521455"/>
            <a:chExt cx="2527408" cy="2278744"/>
          </a:xfrm>
          <a:solidFill>
            <a:schemeClr val="accent1"/>
          </a:solidFill>
        </p:grpSpPr>
        <p:sp>
          <p:nvSpPr>
            <p:cNvPr id="29" name="Freeform 5"/>
            <p:cNvSpPr/>
            <p:nvPr/>
          </p:nvSpPr>
          <p:spPr bwMode="auto">
            <a:xfrm>
              <a:off x="920204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TextBox 3"/>
            <p:cNvSpPr txBox="1"/>
            <p:nvPr/>
          </p:nvSpPr>
          <p:spPr>
            <a:xfrm>
              <a:off x="1426859" y="2280537"/>
              <a:ext cx="1514100" cy="110799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数据存储与管理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/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084727" y="3764293"/>
            <a:ext cx="1895556" cy="1709059"/>
            <a:chOff x="8785696" y="1521455"/>
            <a:chExt cx="2527408" cy="2278744"/>
          </a:xfrm>
          <a:solidFill>
            <a:schemeClr val="accent2"/>
          </a:solidFill>
        </p:grpSpPr>
        <p:sp>
          <p:nvSpPr>
            <p:cNvPr id="32" name="Freeform 5"/>
            <p:cNvSpPr/>
            <p:nvPr/>
          </p:nvSpPr>
          <p:spPr bwMode="auto">
            <a:xfrm>
              <a:off x="8785696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33" name="TextBox 3"/>
            <p:cNvSpPr txBox="1"/>
            <p:nvPr/>
          </p:nvSpPr>
          <p:spPr>
            <a:xfrm>
              <a:off x="9375295" y="2128517"/>
              <a:ext cx="1348211" cy="104276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制图与产品输出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151982" y="3764290"/>
            <a:ext cx="1895556" cy="1709058"/>
            <a:chOff x="3542035" y="1521455"/>
            <a:chExt cx="2527408" cy="2278744"/>
          </a:xfrm>
          <a:solidFill>
            <a:schemeClr val="accent2"/>
          </a:solidFill>
        </p:grpSpPr>
        <p:sp>
          <p:nvSpPr>
            <p:cNvPr id="35" name="Freeform 5"/>
            <p:cNvSpPr/>
            <p:nvPr/>
          </p:nvSpPr>
          <p:spPr bwMode="auto">
            <a:xfrm>
              <a:off x="3542035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36" name="TextBox 3"/>
            <p:cNvSpPr txBox="1"/>
            <p:nvPr/>
          </p:nvSpPr>
          <p:spPr>
            <a:xfrm>
              <a:off x="4087882" y="2128520"/>
              <a:ext cx="1482279" cy="104276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数据输入与处理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8355" y="3764293"/>
            <a:ext cx="1895556" cy="1709059"/>
            <a:chOff x="6163866" y="1521455"/>
            <a:chExt cx="2527408" cy="2278744"/>
          </a:xfrm>
          <a:solidFill>
            <a:schemeClr val="accent1"/>
          </a:solidFill>
        </p:grpSpPr>
        <p:sp>
          <p:nvSpPr>
            <p:cNvPr id="38" name="Freeform 5"/>
            <p:cNvSpPr/>
            <p:nvPr/>
          </p:nvSpPr>
          <p:spPr bwMode="auto">
            <a:xfrm>
              <a:off x="6163866" y="1521455"/>
              <a:ext cx="2527408" cy="227874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1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9" name="TextBox 3"/>
            <p:cNvSpPr txBox="1"/>
            <p:nvPr/>
          </p:nvSpPr>
          <p:spPr>
            <a:xfrm>
              <a:off x="6772070" y="2118580"/>
              <a:ext cx="1310996" cy="104276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空间查询与分析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Freeform 5"/>
          <p:cNvSpPr/>
          <p:nvPr/>
        </p:nvSpPr>
        <p:spPr bwMode="auto">
          <a:xfrm>
            <a:off x="2265663" y="3836470"/>
            <a:ext cx="1735455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5"/>
          <p:cNvSpPr/>
          <p:nvPr/>
        </p:nvSpPr>
        <p:spPr bwMode="auto">
          <a:xfrm>
            <a:off x="4232036" y="3836470"/>
            <a:ext cx="1735455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5"/>
          <p:cNvSpPr/>
          <p:nvPr/>
        </p:nvSpPr>
        <p:spPr bwMode="auto">
          <a:xfrm>
            <a:off x="6198408" y="3836470"/>
            <a:ext cx="1735455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5"/>
          <p:cNvSpPr/>
          <p:nvPr/>
        </p:nvSpPr>
        <p:spPr bwMode="auto">
          <a:xfrm>
            <a:off x="8164781" y="3836470"/>
            <a:ext cx="1735455" cy="156470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780421" y="4555462"/>
            <a:ext cx="655587" cy="126716"/>
            <a:chOff x="3005398" y="2593891"/>
            <a:chExt cx="817496" cy="158010"/>
          </a:xfrm>
        </p:grpSpPr>
        <p:grpSp>
          <p:nvGrpSpPr>
            <p:cNvPr id="45" name="组合 44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52" name="椭圆 51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EAEAEC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50" name="椭圆 49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F0F0F2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rot="16200000">
              <a:off x="3384091" y="2354714"/>
              <a:ext cx="67821" cy="636364"/>
              <a:chOff x="1235365" y="2098390"/>
              <a:chExt cx="67821" cy="384317"/>
            </a:xfrm>
          </p:grpSpPr>
          <p:sp>
            <p:nvSpPr>
              <p:cNvPr id="48" name="圆角矩形 34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圆角矩形 35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5751501" y="4555462"/>
            <a:ext cx="655587" cy="126716"/>
            <a:chOff x="3005398" y="2593891"/>
            <a:chExt cx="817496" cy="158010"/>
          </a:xfrm>
        </p:grpSpPr>
        <p:grpSp>
          <p:nvGrpSpPr>
            <p:cNvPr id="55" name="组合 54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62" name="椭圆 61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solidFill>
                <a:srgbClr val="EDEDED"/>
              </a:soli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60" name="椭圆 59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 rot="16200000">
              <a:off x="3384091" y="2354714"/>
              <a:ext cx="67821" cy="636364"/>
              <a:chOff x="1235365" y="2098390"/>
              <a:chExt cx="67821" cy="384317"/>
            </a:xfrm>
          </p:grpSpPr>
          <p:sp>
            <p:nvSpPr>
              <p:cNvPr id="58" name="圆角矩形 46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圆角矩形 47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7712129" y="4555462"/>
            <a:ext cx="655587" cy="126716"/>
            <a:chOff x="3005398" y="2593891"/>
            <a:chExt cx="817496" cy="158010"/>
          </a:xfrm>
        </p:grpSpPr>
        <p:grpSp>
          <p:nvGrpSpPr>
            <p:cNvPr id="65" name="组合 64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72" name="椭圆 71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70" name="椭圆 69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F1F1F3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 rot="16200000">
              <a:off x="3384091" y="2354714"/>
              <a:ext cx="67821" cy="636364"/>
              <a:chOff x="1235365" y="2098390"/>
              <a:chExt cx="67821" cy="384317"/>
            </a:xfrm>
          </p:grpSpPr>
          <p:sp>
            <p:nvSpPr>
              <p:cNvPr id="68" name="圆角矩形 56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" name="圆角矩形 57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solidFill>
                <a:srgbClr val="EEEEEE"/>
              </a:soli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74" name="矩形 73"/>
          <p:cNvSpPr/>
          <p:nvPr/>
        </p:nvSpPr>
        <p:spPr>
          <a:xfrm>
            <a:off x="2560981" y="1688137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0064449" y="1667901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5" grpId="0" animBg="1"/>
      <p:bldP spid="40" grpId="0" animBg="1"/>
      <p:bldP spid="41" grpId="0" animBg="1"/>
      <p:bldP spid="42" grpId="0" animBg="1"/>
      <p:bldP spid="43" grpId="0" animBg="1"/>
      <p:bldP spid="74" grpId="0" animBg="1"/>
      <p:bldP spid="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8308291" y="1870108"/>
            <a:ext cx="183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分析功能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7049157" y="2617482"/>
            <a:ext cx="4353876" cy="18844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数据存储采用“分层”技术,即将地图中的不同地理要素，存储在不同的“图层”中。将不同的“图层”要素进行重叠，就形成了不同主题的地图。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114" y="1292691"/>
            <a:ext cx="4165727" cy="46899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 rot="5400000">
            <a:off x="8053603" y="1432656"/>
            <a:ext cx="2344991" cy="43538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5400000">
            <a:off x="9195822" y="1231098"/>
            <a:ext cx="60547" cy="24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9195822" y="3575626"/>
            <a:ext cx="60547" cy="24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4652932" y="922810"/>
            <a:ext cx="3982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防灾减灾中的应用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1971489" y="1384472"/>
            <a:ext cx="8249027" cy="1422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        地理信息系统利用遥感技术、全球卫星导航系统等提供的地理数据，进行自然灾害动态监测、预报预警、快速确定受灾范围及受灾情况，为制定减灾预案、评估灾害损失和指导灾后恢复重建等提供依据。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1438" y="2932208"/>
            <a:ext cx="6309131" cy="330704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87044" y="1452150"/>
            <a:ext cx="8327623" cy="14041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34295" y="1615147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61918" y="1615147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3523196" y="914588"/>
            <a:ext cx="514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案例分析：温州灾害预警信息系统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1941325" y="1613090"/>
            <a:ext cx="8249027" cy="9610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        图中点状符号表示雨量站。雨量站的颜色不同，表示查询时段（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2019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12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18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日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9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时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—12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19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日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9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时）的降水量不同。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87044" y="1533651"/>
            <a:ext cx="8327623" cy="124116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34295" y="1615147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61918" y="1615147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8452" y="2853586"/>
            <a:ext cx="7216471" cy="346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ppt展示模板-8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59" y="1490779"/>
            <a:ext cx="6119689" cy="36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【北斗卫星】北斗卫星导航系统官方宣传片_哔哩哔哩 (゜-゜)つロ 干杯~-bilibili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462" y="1925800"/>
            <a:ext cx="4207076" cy="236995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64016" y="5380363"/>
            <a:ext cx="186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cs typeface="+mn-ea"/>
                <a:sym typeface="+mn-lt"/>
              </a:rPr>
              <a:t>北斗卫星</a:t>
            </a:r>
            <a:endParaRPr lang="zh-CN" altLang="en-US" sz="2400" b="1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3523196" y="968817"/>
            <a:ext cx="514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地理信息技术间的区别和联系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87044" y="1533647"/>
            <a:ext cx="8327623" cy="14665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46147" y="1727849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52859" y="1727849"/>
            <a:ext cx="105492" cy="1078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4388048" y="3074839"/>
            <a:ext cx="3415904" cy="3149204"/>
          </a:xfrm>
          <a:custGeom>
            <a:avLst/>
            <a:gdLst>
              <a:gd name="T0" fmla="*/ 3254 w 6460"/>
              <a:gd name="T1" fmla="*/ 2615 h 5945"/>
              <a:gd name="T2" fmla="*/ 3254 w 6460"/>
              <a:gd name="T3" fmla="*/ 2615 h 5945"/>
              <a:gd name="T4" fmla="*/ 3254 w 6460"/>
              <a:gd name="T5" fmla="*/ 2615 h 5945"/>
              <a:gd name="T6" fmla="*/ 3271 w 6460"/>
              <a:gd name="T7" fmla="*/ 2615 h 5945"/>
              <a:gd name="T8" fmla="*/ 4159 w 6460"/>
              <a:gd name="T9" fmla="*/ 3503 h 5945"/>
              <a:gd name="T10" fmla="*/ 4029 w 6460"/>
              <a:gd name="T11" fmla="*/ 3966 h 5945"/>
              <a:gd name="T12" fmla="*/ 4029 w 6460"/>
              <a:gd name="T13" fmla="*/ 3967 h 5945"/>
              <a:gd name="T14" fmla="*/ 4032 w 6460"/>
              <a:gd name="T15" fmla="*/ 3964 h 5945"/>
              <a:gd name="T16" fmla="*/ 3999 w 6460"/>
              <a:gd name="T17" fmla="*/ 4021 h 5945"/>
              <a:gd name="T18" fmla="*/ 3675 w 6460"/>
              <a:gd name="T19" fmla="*/ 4345 h 5945"/>
              <a:gd name="T20" fmla="*/ 2461 w 6460"/>
              <a:gd name="T21" fmla="*/ 4020 h 5945"/>
              <a:gd name="T22" fmla="*/ 2462 w 6460"/>
              <a:gd name="T23" fmla="*/ 4024 h 5945"/>
              <a:gd name="T24" fmla="*/ 2429 w 6460"/>
              <a:gd name="T25" fmla="*/ 3965 h 5945"/>
              <a:gd name="T26" fmla="*/ 2431 w 6460"/>
              <a:gd name="T27" fmla="*/ 3967 h 5945"/>
              <a:gd name="T28" fmla="*/ 2431 w 6460"/>
              <a:gd name="T29" fmla="*/ 3966 h 5945"/>
              <a:gd name="T30" fmla="*/ 2300 w 6460"/>
              <a:gd name="T31" fmla="*/ 3503 h 5945"/>
              <a:gd name="T32" fmla="*/ 3189 w 6460"/>
              <a:gd name="T33" fmla="*/ 2615 h 5945"/>
              <a:gd name="T34" fmla="*/ 3206 w 6460"/>
              <a:gd name="T35" fmla="*/ 2615 h 5945"/>
              <a:gd name="T36" fmla="*/ 3206 w 6460"/>
              <a:gd name="T37" fmla="*/ 2615 h 5945"/>
              <a:gd name="T38" fmla="*/ 3205 w 6460"/>
              <a:gd name="T39" fmla="*/ 2615 h 5945"/>
              <a:gd name="T40" fmla="*/ 3230 w 6460"/>
              <a:gd name="T41" fmla="*/ 2615 h 5945"/>
              <a:gd name="T42" fmla="*/ 3254 w 6460"/>
              <a:gd name="T43" fmla="*/ 2615 h 5945"/>
              <a:gd name="T44" fmla="*/ 5109 w 6460"/>
              <a:gd name="T45" fmla="*/ 3331 h 5945"/>
              <a:gd name="T46" fmla="*/ 5110 w 6460"/>
              <a:gd name="T47" fmla="*/ 3330 h 5945"/>
              <a:gd name="T48" fmla="*/ 4221 w 6460"/>
              <a:gd name="T49" fmla="*/ 2442 h 5945"/>
              <a:gd name="T50" fmla="*/ 4338 w 6460"/>
              <a:gd name="T51" fmla="*/ 2002 h 5945"/>
              <a:gd name="T52" fmla="*/ 4538 w 6460"/>
              <a:gd name="T53" fmla="*/ 1307 h 5945"/>
              <a:gd name="T54" fmla="*/ 3230 w 6460"/>
              <a:gd name="T55" fmla="*/ 0 h 5945"/>
              <a:gd name="T56" fmla="*/ 1923 w 6460"/>
              <a:gd name="T57" fmla="*/ 1307 h 5945"/>
              <a:gd name="T58" fmla="*/ 2119 w 6460"/>
              <a:gd name="T59" fmla="*/ 1997 h 5945"/>
              <a:gd name="T60" fmla="*/ 2118 w 6460"/>
              <a:gd name="T61" fmla="*/ 1996 h 5945"/>
              <a:gd name="T62" fmla="*/ 2118 w 6460"/>
              <a:gd name="T63" fmla="*/ 1996 h 5945"/>
              <a:gd name="T64" fmla="*/ 2238 w 6460"/>
              <a:gd name="T65" fmla="*/ 2442 h 5945"/>
              <a:gd name="T66" fmla="*/ 1350 w 6460"/>
              <a:gd name="T67" fmla="*/ 3330 h 5945"/>
              <a:gd name="T68" fmla="*/ 1351 w 6460"/>
              <a:gd name="T69" fmla="*/ 3331 h 5945"/>
              <a:gd name="T70" fmla="*/ 1307 w 6460"/>
              <a:gd name="T71" fmla="*/ 3330 h 5945"/>
              <a:gd name="T72" fmla="*/ 0 w 6460"/>
              <a:gd name="T73" fmla="*/ 4637 h 5945"/>
              <a:gd name="T74" fmla="*/ 1307 w 6460"/>
              <a:gd name="T75" fmla="*/ 5945 h 5945"/>
              <a:gd name="T76" fmla="*/ 2452 w 6460"/>
              <a:gd name="T77" fmla="*/ 5271 h 5945"/>
              <a:gd name="T78" fmla="*/ 2451 w 6460"/>
              <a:gd name="T79" fmla="*/ 5274 h 5945"/>
              <a:gd name="T80" fmla="*/ 2451 w 6460"/>
              <a:gd name="T81" fmla="*/ 5274 h 5945"/>
              <a:gd name="T82" fmla="*/ 2787 w 6460"/>
              <a:gd name="T83" fmla="*/ 4929 h 5945"/>
              <a:gd name="T84" fmla="*/ 3992 w 6460"/>
              <a:gd name="T85" fmla="*/ 5241 h 5945"/>
              <a:gd name="T86" fmla="*/ 5153 w 6460"/>
              <a:gd name="T87" fmla="*/ 5945 h 5945"/>
              <a:gd name="T88" fmla="*/ 6460 w 6460"/>
              <a:gd name="T89" fmla="*/ 4637 h 5945"/>
              <a:gd name="T90" fmla="*/ 5153 w 6460"/>
              <a:gd name="T91" fmla="*/ 3330 h 5945"/>
              <a:gd name="T92" fmla="*/ 5109 w 6460"/>
              <a:gd name="T93" fmla="*/ 3331 h 5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60" h="5945">
                <a:moveTo>
                  <a:pt x="3254" y="2615"/>
                </a:moveTo>
                <a:lnTo>
                  <a:pt x="3254" y="2615"/>
                </a:lnTo>
                <a:lnTo>
                  <a:pt x="3254" y="2615"/>
                </a:lnTo>
                <a:cubicBezTo>
                  <a:pt x="3259" y="2615"/>
                  <a:pt x="3265" y="2615"/>
                  <a:pt x="3271" y="2615"/>
                </a:cubicBezTo>
                <a:cubicBezTo>
                  <a:pt x="3761" y="2615"/>
                  <a:pt x="4159" y="3013"/>
                  <a:pt x="4159" y="3503"/>
                </a:cubicBezTo>
                <a:cubicBezTo>
                  <a:pt x="4159" y="3673"/>
                  <a:pt x="4111" y="3832"/>
                  <a:pt x="4029" y="3966"/>
                </a:cubicBezTo>
                <a:lnTo>
                  <a:pt x="4029" y="3967"/>
                </a:lnTo>
                <a:lnTo>
                  <a:pt x="4032" y="3964"/>
                </a:lnTo>
                <a:cubicBezTo>
                  <a:pt x="4021" y="3983"/>
                  <a:pt x="4010" y="4002"/>
                  <a:pt x="3999" y="4021"/>
                </a:cubicBezTo>
                <a:cubicBezTo>
                  <a:pt x="3924" y="4151"/>
                  <a:pt x="3815" y="4264"/>
                  <a:pt x="3675" y="4345"/>
                </a:cubicBezTo>
                <a:cubicBezTo>
                  <a:pt x="3250" y="4590"/>
                  <a:pt x="2707" y="4444"/>
                  <a:pt x="2461" y="4020"/>
                </a:cubicBezTo>
                <a:lnTo>
                  <a:pt x="2462" y="4024"/>
                </a:lnTo>
                <a:cubicBezTo>
                  <a:pt x="2451" y="4004"/>
                  <a:pt x="2440" y="3984"/>
                  <a:pt x="2429" y="3965"/>
                </a:cubicBezTo>
                <a:lnTo>
                  <a:pt x="2431" y="3967"/>
                </a:lnTo>
                <a:lnTo>
                  <a:pt x="2431" y="3966"/>
                </a:lnTo>
                <a:cubicBezTo>
                  <a:pt x="2348" y="3832"/>
                  <a:pt x="2300" y="3673"/>
                  <a:pt x="2300" y="3503"/>
                </a:cubicBezTo>
                <a:cubicBezTo>
                  <a:pt x="2300" y="3013"/>
                  <a:pt x="2698" y="2615"/>
                  <a:pt x="3189" y="2615"/>
                </a:cubicBezTo>
                <a:cubicBezTo>
                  <a:pt x="3194" y="2615"/>
                  <a:pt x="3200" y="2615"/>
                  <a:pt x="3206" y="2615"/>
                </a:cubicBezTo>
                <a:lnTo>
                  <a:pt x="3206" y="2615"/>
                </a:lnTo>
                <a:lnTo>
                  <a:pt x="3205" y="2615"/>
                </a:lnTo>
                <a:cubicBezTo>
                  <a:pt x="3213" y="2615"/>
                  <a:pt x="3222" y="2615"/>
                  <a:pt x="3230" y="2615"/>
                </a:cubicBezTo>
                <a:cubicBezTo>
                  <a:pt x="3238" y="2615"/>
                  <a:pt x="3246" y="2615"/>
                  <a:pt x="3254" y="2615"/>
                </a:cubicBezTo>
                <a:close/>
                <a:moveTo>
                  <a:pt x="5109" y="3331"/>
                </a:moveTo>
                <a:lnTo>
                  <a:pt x="5110" y="3330"/>
                </a:lnTo>
                <a:cubicBezTo>
                  <a:pt x="4619" y="3330"/>
                  <a:pt x="4221" y="2933"/>
                  <a:pt x="4221" y="2442"/>
                </a:cubicBezTo>
                <a:cubicBezTo>
                  <a:pt x="4221" y="2282"/>
                  <a:pt x="4264" y="2132"/>
                  <a:pt x="4338" y="2002"/>
                </a:cubicBezTo>
                <a:cubicBezTo>
                  <a:pt x="4464" y="1801"/>
                  <a:pt x="4538" y="1563"/>
                  <a:pt x="4538" y="1307"/>
                </a:cubicBezTo>
                <a:cubicBezTo>
                  <a:pt x="4538" y="585"/>
                  <a:pt x="3952" y="0"/>
                  <a:pt x="3230" y="0"/>
                </a:cubicBezTo>
                <a:cubicBezTo>
                  <a:pt x="2508" y="0"/>
                  <a:pt x="1923" y="585"/>
                  <a:pt x="1923" y="1307"/>
                </a:cubicBezTo>
                <a:cubicBezTo>
                  <a:pt x="1923" y="1560"/>
                  <a:pt x="1995" y="1797"/>
                  <a:pt x="2119" y="1997"/>
                </a:cubicBezTo>
                <a:lnTo>
                  <a:pt x="2118" y="1996"/>
                </a:lnTo>
                <a:lnTo>
                  <a:pt x="2118" y="1996"/>
                </a:lnTo>
                <a:cubicBezTo>
                  <a:pt x="2194" y="2127"/>
                  <a:pt x="2238" y="2279"/>
                  <a:pt x="2238" y="2442"/>
                </a:cubicBezTo>
                <a:cubicBezTo>
                  <a:pt x="2238" y="2933"/>
                  <a:pt x="1840" y="3330"/>
                  <a:pt x="1350" y="3330"/>
                </a:cubicBezTo>
                <a:lnTo>
                  <a:pt x="1351" y="3331"/>
                </a:lnTo>
                <a:cubicBezTo>
                  <a:pt x="1336" y="3330"/>
                  <a:pt x="1322" y="3330"/>
                  <a:pt x="1307" y="3330"/>
                </a:cubicBezTo>
                <a:cubicBezTo>
                  <a:pt x="585" y="3330"/>
                  <a:pt x="0" y="3915"/>
                  <a:pt x="0" y="4637"/>
                </a:cubicBezTo>
                <a:cubicBezTo>
                  <a:pt x="0" y="5359"/>
                  <a:pt x="585" y="5945"/>
                  <a:pt x="1307" y="5945"/>
                </a:cubicBezTo>
                <a:cubicBezTo>
                  <a:pt x="1800" y="5945"/>
                  <a:pt x="2228" y="5673"/>
                  <a:pt x="2452" y="5271"/>
                </a:cubicBezTo>
                <a:lnTo>
                  <a:pt x="2451" y="5274"/>
                </a:lnTo>
                <a:lnTo>
                  <a:pt x="2451" y="5274"/>
                </a:lnTo>
                <a:cubicBezTo>
                  <a:pt x="2527" y="5135"/>
                  <a:pt x="2640" y="5014"/>
                  <a:pt x="2787" y="4929"/>
                </a:cubicBezTo>
                <a:cubicBezTo>
                  <a:pt x="3207" y="4687"/>
                  <a:pt x="3743" y="4827"/>
                  <a:pt x="3992" y="5241"/>
                </a:cubicBezTo>
                <a:cubicBezTo>
                  <a:pt x="4210" y="5659"/>
                  <a:pt x="4648" y="5945"/>
                  <a:pt x="5153" y="5945"/>
                </a:cubicBezTo>
                <a:cubicBezTo>
                  <a:pt x="5875" y="5945"/>
                  <a:pt x="6460" y="5359"/>
                  <a:pt x="6460" y="4637"/>
                </a:cubicBezTo>
                <a:cubicBezTo>
                  <a:pt x="6460" y="3915"/>
                  <a:pt x="5875" y="3330"/>
                  <a:pt x="5153" y="3330"/>
                </a:cubicBezTo>
                <a:cubicBezTo>
                  <a:pt x="5138" y="3330"/>
                  <a:pt x="5123" y="3330"/>
                  <a:pt x="5109" y="333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68580" tIns="34291" rIns="68580" bIns="34291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等腰三角形 11"/>
          <p:cNvSpPr/>
          <p:nvPr/>
        </p:nvSpPr>
        <p:spPr>
          <a:xfrm rot="18781070">
            <a:off x="4363854" y="4880492"/>
            <a:ext cx="179977" cy="1551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等腰三角形 12"/>
          <p:cNvSpPr/>
          <p:nvPr/>
        </p:nvSpPr>
        <p:spPr>
          <a:xfrm rot="4492239">
            <a:off x="6820384" y="3465731"/>
            <a:ext cx="179977" cy="15515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等腰三角形 13"/>
          <p:cNvSpPr/>
          <p:nvPr/>
        </p:nvSpPr>
        <p:spPr>
          <a:xfrm rot="5996743">
            <a:off x="7868983" y="5585847"/>
            <a:ext cx="179977" cy="155153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5503664" y="3173663"/>
            <a:ext cx="1184672" cy="1187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1" rIns="68580" bIns="34291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4486871" y="4938168"/>
            <a:ext cx="1184672" cy="11870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1" rIns="68580" bIns="34291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6519272" y="4938168"/>
            <a:ext cx="1185863" cy="11870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1" rIns="68580" bIns="34291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TextBox 30"/>
          <p:cNvSpPr txBox="1"/>
          <p:nvPr/>
        </p:nvSpPr>
        <p:spPr>
          <a:xfrm>
            <a:off x="5781772" y="3616970"/>
            <a:ext cx="6480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遥感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6602061" y="5100343"/>
            <a:ext cx="1020279" cy="78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全球卫星导航系统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4602895" y="5170347"/>
            <a:ext cx="968696" cy="78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地理信息系统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40"/>
          <p:cNvSpPr txBox="1"/>
          <p:nvPr>
            <p:custDataLst>
              <p:tags r:id="rId1"/>
            </p:custDataLst>
          </p:nvPr>
        </p:nvSpPr>
        <p:spPr bwMode="auto">
          <a:xfrm>
            <a:off x="6783967" y="3272623"/>
            <a:ext cx="1795145" cy="443865"/>
          </a:xfrm>
          <a:prstGeom prst="rect">
            <a:avLst/>
          </a:prstGeom>
          <a:noFill/>
        </p:spPr>
        <p:txBody>
          <a:bodyPr wrap="square" lIns="90000" tIns="0" rIns="90000" bIns="4680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400" spc="151" dirty="0">
                <a:solidFill>
                  <a:schemeClr val="bg1"/>
                </a:solidFill>
                <a:cs typeface="+mn-ea"/>
                <a:sym typeface="+mn-lt"/>
              </a:rPr>
              <a:t>获取信息</a:t>
            </a:r>
            <a:endParaRPr lang="zh-CN" altLang="en-US" sz="2400" spc="15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46"/>
          <p:cNvSpPr txBox="1"/>
          <p:nvPr>
            <p:custDataLst>
              <p:tags r:id="rId2"/>
            </p:custDataLst>
          </p:nvPr>
        </p:nvSpPr>
        <p:spPr bwMode="auto">
          <a:xfrm>
            <a:off x="2898547" y="4496149"/>
            <a:ext cx="1626336" cy="461919"/>
          </a:xfrm>
          <a:prstGeom prst="rect">
            <a:avLst/>
          </a:prstGeom>
          <a:noFill/>
        </p:spPr>
        <p:txBody>
          <a:bodyPr wrap="square" lIns="90000" tIns="0" rIns="90000" bIns="4680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300" spc="151" dirty="0">
                <a:solidFill>
                  <a:schemeClr val="bg1"/>
                </a:solidFill>
                <a:cs typeface="+mn-ea"/>
                <a:sym typeface="+mn-lt"/>
              </a:rPr>
              <a:t>处理信息</a:t>
            </a:r>
            <a:endParaRPr lang="zh-CN" altLang="en-US" sz="2300" spc="15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48"/>
          <p:cNvSpPr txBox="1"/>
          <p:nvPr>
            <p:custDataLst>
              <p:tags r:id="rId3"/>
            </p:custDataLst>
          </p:nvPr>
        </p:nvSpPr>
        <p:spPr bwMode="auto">
          <a:xfrm>
            <a:off x="8119120" y="5454027"/>
            <a:ext cx="1955165" cy="538480"/>
          </a:xfrm>
          <a:prstGeom prst="rect">
            <a:avLst/>
          </a:prstGeom>
          <a:noFill/>
        </p:spPr>
        <p:txBody>
          <a:bodyPr wrap="square" lIns="90000" tIns="0" rIns="90000" bIns="4680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151" dirty="0">
                <a:solidFill>
                  <a:schemeClr val="bg1"/>
                </a:solidFill>
                <a:cs typeface="+mn-ea"/>
                <a:sym typeface="+mn-lt"/>
              </a:rPr>
              <a:t>定位、导航</a:t>
            </a:r>
            <a:endParaRPr lang="zh-CN" altLang="en-US" sz="2400" spc="15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77337" y="161514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cs typeface="+mn-ea"/>
                <a:sym typeface="+mn-lt"/>
              </a:rPr>
              <a:t>点、想、看三字区分</a:t>
            </a:r>
            <a:endParaRPr lang="zh-CN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88727" y="1990582"/>
            <a:ext cx="827487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zh-CN" dirty="0">
                <a:solidFill>
                  <a:schemeClr val="bg1"/>
                </a:solidFill>
                <a:cs typeface="+mn-ea"/>
                <a:sym typeface="+mn-lt"/>
              </a:rPr>
              <a:t>点与面区分全球卫星导航系统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zh-CN" altLang="zh-CN" dirty="0">
                <a:solidFill>
                  <a:schemeClr val="bg1"/>
                </a:solidFill>
                <a:cs typeface="+mn-ea"/>
                <a:sym typeface="+mn-lt"/>
              </a:rPr>
              <a:t>全球卫星导航系统主要功能是定位和导航，工作对象为一个点或多个点，明显区别与遥感和地理信息系统的工作对象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—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面。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94098" y="1984480"/>
            <a:ext cx="827487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、想与看区分遥感和地理信息系统：地理信息系统主要功能是进行空间数据的分析和处理，类似于想；遥感主要功能是收集信息，类似于看。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493 0.02083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05712 -0.0199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3872 0.05764 " pathEditMode="relative" rAng="0" ptsTypes="AA">
                                      <p:cBhvr>
                                        <p:cTn id="68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287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5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文本框 9"/>
          <p:cNvSpPr txBox="1"/>
          <p:nvPr/>
        </p:nvSpPr>
        <p:spPr>
          <a:xfrm>
            <a:off x="3523196" y="984032"/>
            <a:ext cx="514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地理信息技术间的区别和联系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849595" y="2050235"/>
            <a:ext cx="90297" cy="3487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87044" y="1533647"/>
            <a:ext cx="8327623" cy="440977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文本框 20"/>
          <p:cNvSpPr txBox="1"/>
          <p:nvPr/>
        </p:nvSpPr>
        <p:spPr>
          <a:xfrm rot="17880000">
            <a:off x="5043634" y="36268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定位依据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文本框 21"/>
          <p:cNvSpPr txBox="1"/>
          <p:nvPr/>
        </p:nvSpPr>
        <p:spPr>
          <a:xfrm rot="17880000">
            <a:off x="4065734" y="31645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定位数据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文本框 22"/>
          <p:cNvSpPr txBox="1"/>
          <p:nvPr/>
        </p:nvSpPr>
        <p:spPr>
          <a:xfrm>
            <a:off x="5591917" y="428647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影像数据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文本框 23"/>
          <p:cNvSpPr txBox="1"/>
          <p:nvPr/>
        </p:nvSpPr>
        <p:spPr>
          <a:xfrm>
            <a:off x="5605252" y="51145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分析工具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文本框 24"/>
          <p:cNvSpPr txBox="1"/>
          <p:nvPr/>
        </p:nvSpPr>
        <p:spPr>
          <a:xfrm rot="3180000">
            <a:off x="6071699" y="36947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信息采集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文本框 25"/>
          <p:cNvSpPr txBox="1"/>
          <p:nvPr/>
        </p:nvSpPr>
        <p:spPr>
          <a:xfrm rot="3420000">
            <a:off x="6758770" y="31753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定位导航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任意多边形 36"/>
          <p:cNvSpPr/>
          <p:nvPr>
            <p:custDataLst>
              <p:tags r:id="rId1"/>
            </p:custDataLst>
          </p:nvPr>
        </p:nvSpPr>
        <p:spPr bwMode="auto">
          <a:xfrm>
            <a:off x="6698625" y="4162691"/>
            <a:ext cx="1222024" cy="1222027"/>
          </a:xfrm>
          <a:custGeom>
            <a:avLst/>
            <a:gdLst/>
            <a:ahLst/>
            <a:cxnLst>
              <a:cxn ang="0">
                <a:pos x="432" y="906"/>
              </a:cxn>
              <a:cxn ang="0">
                <a:pos x="490" y="906"/>
              </a:cxn>
              <a:cxn ang="0">
                <a:pos x="906" y="490"/>
              </a:cxn>
              <a:cxn ang="0">
                <a:pos x="906" y="432"/>
              </a:cxn>
              <a:cxn ang="0">
                <a:pos x="490" y="16"/>
              </a:cxn>
              <a:cxn ang="0">
                <a:pos x="432" y="16"/>
              </a:cxn>
              <a:cxn ang="0">
                <a:pos x="16" y="432"/>
              </a:cxn>
              <a:cxn ang="0">
                <a:pos x="16" y="490"/>
              </a:cxn>
              <a:cxn ang="0">
                <a:pos x="432" y="906"/>
              </a:cxn>
            </a:cxnLst>
            <a:rect l="0" t="0" r="r" b="b"/>
            <a:pathLst>
              <a:path w="922" h="922">
                <a:moveTo>
                  <a:pt x="432" y="906"/>
                </a:moveTo>
                <a:cubicBezTo>
                  <a:pt x="448" y="922"/>
                  <a:pt x="474" y="922"/>
                  <a:pt x="490" y="906"/>
                </a:cubicBezTo>
                <a:cubicBezTo>
                  <a:pt x="906" y="490"/>
                  <a:pt x="906" y="490"/>
                  <a:pt x="906" y="490"/>
                </a:cubicBezTo>
                <a:cubicBezTo>
                  <a:pt x="922" y="474"/>
                  <a:pt x="922" y="448"/>
                  <a:pt x="906" y="432"/>
                </a:cubicBezTo>
                <a:cubicBezTo>
                  <a:pt x="490" y="16"/>
                  <a:pt x="490" y="16"/>
                  <a:pt x="490" y="16"/>
                </a:cubicBezTo>
                <a:cubicBezTo>
                  <a:pt x="474" y="0"/>
                  <a:pt x="448" y="0"/>
                  <a:pt x="432" y="16"/>
                </a:cubicBezTo>
                <a:cubicBezTo>
                  <a:pt x="16" y="432"/>
                  <a:pt x="16" y="432"/>
                  <a:pt x="16" y="432"/>
                </a:cubicBezTo>
                <a:cubicBezTo>
                  <a:pt x="0" y="448"/>
                  <a:pt x="0" y="474"/>
                  <a:pt x="16" y="490"/>
                </a:cubicBezTo>
                <a:lnTo>
                  <a:pt x="432" y="906"/>
                </a:lnTo>
                <a:close/>
              </a:path>
            </a:pathLst>
          </a:custGeom>
          <a:solidFill>
            <a:srgbClr val="3498DB">
              <a:lumMod val="75000"/>
            </a:srgb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45" name="任意多边形 37"/>
          <p:cNvSpPr/>
          <p:nvPr>
            <p:custDataLst>
              <p:tags r:id="rId2"/>
            </p:custDataLst>
          </p:nvPr>
        </p:nvSpPr>
        <p:spPr bwMode="auto">
          <a:xfrm>
            <a:off x="6698799" y="4123483"/>
            <a:ext cx="1596315" cy="1552379"/>
          </a:xfrm>
          <a:custGeom>
            <a:avLst/>
            <a:gdLst/>
            <a:ahLst/>
            <a:cxnLst>
              <a:cxn ang="0">
                <a:pos x="432" y="906"/>
              </a:cxn>
              <a:cxn ang="0">
                <a:pos x="490" y="906"/>
              </a:cxn>
              <a:cxn ang="0">
                <a:pos x="906" y="490"/>
              </a:cxn>
              <a:cxn ang="0">
                <a:pos x="906" y="432"/>
              </a:cxn>
              <a:cxn ang="0">
                <a:pos x="490" y="16"/>
              </a:cxn>
              <a:cxn ang="0">
                <a:pos x="432" y="16"/>
              </a:cxn>
              <a:cxn ang="0">
                <a:pos x="16" y="432"/>
              </a:cxn>
              <a:cxn ang="0">
                <a:pos x="16" y="490"/>
              </a:cxn>
              <a:cxn ang="0">
                <a:pos x="432" y="906"/>
              </a:cxn>
            </a:cxnLst>
            <a:rect l="0" t="0" r="r" b="b"/>
            <a:pathLst>
              <a:path w="922" h="922">
                <a:moveTo>
                  <a:pt x="432" y="906"/>
                </a:moveTo>
                <a:cubicBezTo>
                  <a:pt x="448" y="922"/>
                  <a:pt x="474" y="922"/>
                  <a:pt x="490" y="906"/>
                </a:cubicBezTo>
                <a:cubicBezTo>
                  <a:pt x="906" y="490"/>
                  <a:pt x="906" y="490"/>
                  <a:pt x="906" y="490"/>
                </a:cubicBezTo>
                <a:cubicBezTo>
                  <a:pt x="922" y="474"/>
                  <a:pt x="922" y="448"/>
                  <a:pt x="906" y="432"/>
                </a:cubicBezTo>
                <a:cubicBezTo>
                  <a:pt x="490" y="16"/>
                  <a:pt x="490" y="16"/>
                  <a:pt x="490" y="16"/>
                </a:cubicBezTo>
                <a:cubicBezTo>
                  <a:pt x="474" y="0"/>
                  <a:pt x="448" y="0"/>
                  <a:pt x="432" y="16"/>
                </a:cubicBezTo>
                <a:cubicBezTo>
                  <a:pt x="16" y="432"/>
                  <a:pt x="16" y="432"/>
                  <a:pt x="16" y="432"/>
                </a:cubicBezTo>
                <a:cubicBezTo>
                  <a:pt x="0" y="448"/>
                  <a:pt x="0" y="474"/>
                  <a:pt x="16" y="490"/>
                </a:cubicBezTo>
                <a:lnTo>
                  <a:pt x="432" y="906"/>
                </a:lnTo>
                <a:close/>
              </a:path>
            </a:pathLst>
          </a:custGeom>
          <a:solidFill>
            <a:srgbClr val="3498DB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46" name="任意多边形 36"/>
          <p:cNvSpPr/>
          <p:nvPr>
            <p:custDataLst>
              <p:tags r:id="rId3"/>
            </p:custDataLst>
          </p:nvPr>
        </p:nvSpPr>
        <p:spPr bwMode="auto">
          <a:xfrm>
            <a:off x="3947036" y="4162691"/>
            <a:ext cx="1222024" cy="1222027"/>
          </a:xfrm>
          <a:custGeom>
            <a:avLst/>
            <a:gdLst/>
            <a:ahLst/>
            <a:cxnLst>
              <a:cxn ang="0">
                <a:pos x="432" y="906"/>
              </a:cxn>
              <a:cxn ang="0">
                <a:pos x="490" y="906"/>
              </a:cxn>
              <a:cxn ang="0">
                <a:pos x="906" y="490"/>
              </a:cxn>
              <a:cxn ang="0">
                <a:pos x="906" y="432"/>
              </a:cxn>
              <a:cxn ang="0">
                <a:pos x="490" y="16"/>
              </a:cxn>
              <a:cxn ang="0">
                <a:pos x="432" y="16"/>
              </a:cxn>
              <a:cxn ang="0">
                <a:pos x="16" y="432"/>
              </a:cxn>
              <a:cxn ang="0">
                <a:pos x="16" y="490"/>
              </a:cxn>
              <a:cxn ang="0">
                <a:pos x="432" y="906"/>
              </a:cxn>
            </a:cxnLst>
            <a:rect l="0" t="0" r="r" b="b"/>
            <a:pathLst>
              <a:path w="922" h="922">
                <a:moveTo>
                  <a:pt x="432" y="906"/>
                </a:moveTo>
                <a:cubicBezTo>
                  <a:pt x="448" y="922"/>
                  <a:pt x="474" y="922"/>
                  <a:pt x="490" y="906"/>
                </a:cubicBezTo>
                <a:cubicBezTo>
                  <a:pt x="906" y="490"/>
                  <a:pt x="906" y="490"/>
                  <a:pt x="906" y="490"/>
                </a:cubicBezTo>
                <a:cubicBezTo>
                  <a:pt x="922" y="474"/>
                  <a:pt x="922" y="448"/>
                  <a:pt x="906" y="432"/>
                </a:cubicBezTo>
                <a:cubicBezTo>
                  <a:pt x="490" y="16"/>
                  <a:pt x="490" y="16"/>
                  <a:pt x="490" y="16"/>
                </a:cubicBezTo>
                <a:cubicBezTo>
                  <a:pt x="474" y="0"/>
                  <a:pt x="448" y="0"/>
                  <a:pt x="432" y="16"/>
                </a:cubicBezTo>
                <a:cubicBezTo>
                  <a:pt x="16" y="432"/>
                  <a:pt x="16" y="432"/>
                  <a:pt x="16" y="432"/>
                </a:cubicBezTo>
                <a:cubicBezTo>
                  <a:pt x="0" y="448"/>
                  <a:pt x="0" y="474"/>
                  <a:pt x="16" y="490"/>
                </a:cubicBezTo>
                <a:lnTo>
                  <a:pt x="432" y="906"/>
                </a:lnTo>
                <a:close/>
              </a:path>
            </a:pathLst>
          </a:custGeom>
          <a:solidFill>
            <a:srgbClr val="1AA3AA">
              <a:lumMod val="75000"/>
            </a:srgb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47" name="任意多边形 37"/>
          <p:cNvSpPr/>
          <p:nvPr>
            <p:custDataLst>
              <p:tags r:id="rId4"/>
            </p:custDataLst>
          </p:nvPr>
        </p:nvSpPr>
        <p:spPr bwMode="auto">
          <a:xfrm>
            <a:off x="3946799" y="4123483"/>
            <a:ext cx="1582943" cy="1552379"/>
          </a:xfrm>
          <a:custGeom>
            <a:avLst/>
            <a:gdLst/>
            <a:ahLst/>
            <a:cxnLst>
              <a:cxn ang="0">
                <a:pos x="432" y="906"/>
              </a:cxn>
              <a:cxn ang="0">
                <a:pos x="490" y="906"/>
              </a:cxn>
              <a:cxn ang="0">
                <a:pos x="906" y="490"/>
              </a:cxn>
              <a:cxn ang="0">
                <a:pos x="906" y="432"/>
              </a:cxn>
              <a:cxn ang="0">
                <a:pos x="490" y="16"/>
              </a:cxn>
              <a:cxn ang="0">
                <a:pos x="432" y="16"/>
              </a:cxn>
              <a:cxn ang="0">
                <a:pos x="16" y="432"/>
              </a:cxn>
              <a:cxn ang="0">
                <a:pos x="16" y="490"/>
              </a:cxn>
              <a:cxn ang="0">
                <a:pos x="432" y="906"/>
              </a:cxn>
            </a:cxnLst>
            <a:rect l="0" t="0" r="r" b="b"/>
            <a:pathLst>
              <a:path w="922" h="922">
                <a:moveTo>
                  <a:pt x="432" y="906"/>
                </a:moveTo>
                <a:cubicBezTo>
                  <a:pt x="448" y="922"/>
                  <a:pt x="474" y="922"/>
                  <a:pt x="490" y="906"/>
                </a:cubicBezTo>
                <a:cubicBezTo>
                  <a:pt x="906" y="490"/>
                  <a:pt x="906" y="490"/>
                  <a:pt x="906" y="490"/>
                </a:cubicBezTo>
                <a:cubicBezTo>
                  <a:pt x="922" y="474"/>
                  <a:pt x="922" y="448"/>
                  <a:pt x="906" y="432"/>
                </a:cubicBezTo>
                <a:cubicBezTo>
                  <a:pt x="490" y="16"/>
                  <a:pt x="490" y="16"/>
                  <a:pt x="490" y="16"/>
                </a:cubicBezTo>
                <a:cubicBezTo>
                  <a:pt x="474" y="0"/>
                  <a:pt x="448" y="0"/>
                  <a:pt x="432" y="16"/>
                </a:cubicBezTo>
                <a:cubicBezTo>
                  <a:pt x="16" y="432"/>
                  <a:pt x="16" y="432"/>
                  <a:pt x="16" y="432"/>
                </a:cubicBezTo>
                <a:cubicBezTo>
                  <a:pt x="0" y="448"/>
                  <a:pt x="0" y="474"/>
                  <a:pt x="16" y="490"/>
                </a:cubicBezTo>
                <a:lnTo>
                  <a:pt x="432" y="906"/>
                </a:lnTo>
                <a:close/>
              </a:path>
            </a:pathLst>
          </a:custGeom>
          <a:solidFill>
            <a:srgbClr val="1AA3AA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48" name="任意多边形: 形状 52"/>
          <p:cNvSpPr/>
          <p:nvPr>
            <p:custDataLst>
              <p:tags r:id="rId5"/>
            </p:custDataLst>
          </p:nvPr>
        </p:nvSpPr>
        <p:spPr>
          <a:xfrm rot="8165744">
            <a:off x="7011091" y="3015436"/>
            <a:ext cx="157695" cy="951679"/>
          </a:xfrm>
          <a:custGeom>
            <a:avLst/>
            <a:gdLst>
              <a:gd name="connsiteX0" fmla="*/ 192643 w 192643"/>
              <a:gd name="connsiteY0" fmla="*/ 0 h 1056904"/>
              <a:gd name="connsiteX1" fmla="*/ 26389 w 192643"/>
              <a:gd name="connsiteY1" fmla="*/ 546265 h 1056904"/>
              <a:gd name="connsiteX2" fmla="*/ 2638 w 192643"/>
              <a:gd name="connsiteY2" fmla="*/ 105690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43" h="1056904">
                <a:moveTo>
                  <a:pt x="192643" y="0"/>
                </a:moveTo>
                <a:cubicBezTo>
                  <a:pt x="125349" y="185057"/>
                  <a:pt x="58056" y="370114"/>
                  <a:pt x="26389" y="546265"/>
                </a:cubicBezTo>
                <a:cubicBezTo>
                  <a:pt x="-5278" y="722416"/>
                  <a:pt x="-1320" y="889660"/>
                  <a:pt x="2638" y="1056904"/>
                </a:cubicBezTo>
              </a:path>
            </a:pathLst>
          </a:custGeom>
          <a:noFill/>
          <a:ln w="38100">
            <a:solidFill>
              <a:srgbClr val="000000">
                <a:lumMod val="65000"/>
                <a:lumOff val="35000"/>
              </a:srgbClr>
            </a:solidFill>
            <a:head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任意多边形: 形状 61"/>
          <p:cNvSpPr/>
          <p:nvPr>
            <p:custDataLst>
              <p:tags r:id="rId6"/>
            </p:custDataLst>
          </p:nvPr>
        </p:nvSpPr>
        <p:spPr>
          <a:xfrm rot="15724995">
            <a:off x="6055909" y="4586500"/>
            <a:ext cx="157695" cy="951679"/>
          </a:xfrm>
          <a:custGeom>
            <a:avLst/>
            <a:gdLst>
              <a:gd name="connsiteX0" fmla="*/ 192643 w 192643"/>
              <a:gd name="connsiteY0" fmla="*/ 0 h 1056904"/>
              <a:gd name="connsiteX1" fmla="*/ 26389 w 192643"/>
              <a:gd name="connsiteY1" fmla="*/ 546265 h 1056904"/>
              <a:gd name="connsiteX2" fmla="*/ 2638 w 192643"/>
              <a:gd name="connsiteY2" fmla="*/ 105690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43" h="1056904">
                <a:moveTo>
                  <a:pt x="192643" y="0"/>
                </a:moveTo>
                <a:cubicBezTo>
                  <a:pt x="125349" y="185057"/>
                  <a:pt x="58056" y="370114"/>
                  <a:pt x="26389" y="546265"/>
                </a:cubicBezTo>
                <a:cubicBezTo>
                  <a:pt x="-5278" y="722416"/>
                  <a:pt x="-1320" y="889660"/>
                  <a:pt x="2638" y="1056904"/>
                </a:cubicBezTo>
              </a:path>
            </a:pathLst>
          </a:custGeom>
          <a:noFill/>
          <a:ln w="38100">
            <a:solidFill>
              <a:srgbClr val="000000">
                <a:lumMod val="65000"/>
                <a:lumOff val="35000"/>
              </a:srgbClr>
            </a:solidFill>
            <a:head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任意多边形: 形状 62"/>
          <p:cNvSpPr/>
          <p:nvPr>
            <p:custDataLst>
              <p:tags r:id="rId7"/>
            </p:custDataLst>
          </p:nvPr>
        </p:nvSpPr>
        <p:spPr>
          <a:xfrm rot="1501423">
            <a:off x="4816596" y="2939436"/>
            <a:ext cx="157695" cy="951679"/>
          </a:xfrm>
          <a:custGeom>
            <a:avLst/>
            <a:gdLst>
              <a:gd name="connsiteX0" fmla="*/ 192643 w 192643"/>
              <a:gd name="connsiteY0" fmla="*/ 0 h 1056904"/>
              <a:gd name="connsiteX1" fmla="*/ 26389 w 192643"/>
              <a:gd name="connsiteY1" fmla="*/ 546265 h 1056904"/>
              <a:gd name="connsiteX2" fmla="*/ 2638 w 192643"/>
              <a:gd name="connsiteY2" fmla="*/ 105690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43" h="1056904">
                <a:moveTo>
                  <a:pt x="192643" y="0"/>
                </a:moveTo>
                <a:cubicBezTo>
                  <a:pt x="125349" y="185057"/>
                  <a:pt x="58056" y="370114"/>
                  <a:pt x="26389" y="546265"/>
                </a:cubicBezTo>
                <a:cubicBezTo>
                  <a:pt x="-5278" y="722416"/>
                  <a:pt x="-1320" y="889660"/>
                  <a:pt x="2638" y="1056904"/>
                </a:cubicBezTo>
              </a:path>
            </a:pathLst>
          </a:custGeom>
          <a:noFill/>
          <a:ln w="38100">
            <a:solidFill>
              <a:srgbClr val="000000">
                <a:lumMod val="65000"/>
                <a:lumOff val="35000"/>
              </a:srgbClr>
            </a:solidFill>
            <a:head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1" name="任意多边形 36"/>
          <p:cNvSpPr/>
          <p:nvPr>
            <p:custDataLst>
              <p:tags r:id="rId8"/>
            </p:custDataLst>
          </p:nvPr>
        </p:nvSpPr>
        <p:spPr bwMode="auto">
          <a:xfrm>
            <a:off x="5324000" y="1770350"/>
            <a:ext cx="1222024" cy="1222027"/>
          </a:xfrm>
          <a:custGeom>
            <a:avLst/>
            <a:gdLst/>
            <a:ahLst/>
            <a:cxnLst>
              <a:cxn ang="0">
                <a:pos x="432" y="906"/>
              </a:cxn>
              <a:cxn ang="0">
                <a:pos x="490" y="906"/>
              </a:cxn>
              <a:cxn ang="0">
                <a:pos x="906" y="490"/>
              </a:cxn>
              <a:cxn ang="0">
                <a:pos x="906" y="432"/>
              </a:cxn>
              <a:cxn ang="0">
                <a:pos x="490" y="16"/>
              </a:cxn>
              <a:cxn ang="0">
                <a:pos x="432" y="16"/>
              </a:cxn>
              <a:cxn ang="0">
                <a:pos x="16" y="432"/>
              </a:cxn>
              <a:cxn ang="0">
                <a:pos x="16" y="490"/>
              </a:cxn>
              <a:cxn ang="0">
                <a:pos x="432" y="906"/>
              </a:cxn>
            </a:cxnLst>
            <a:rect l="0" t="0" r="r" b="b"/>
            <a:pathLst>
              <a:path w="922" h="922">
                <a:moveTo>
                  <a:pt x="432" y="906"/>
                </a:moveTo>
                <a:cubicBezTo>
                  <a:pt x="448" y="922"/>
                  <a:pt x="474" y="922"/>
                  <a:pt x="490" y="906"/>
                </a:cubicBezTo>
                <a:cubicBezTo>
                  <a:pt x="906" y="490"/>
                  <a:pt x="906" y="490"/>
                  <a:pt x="906" y="490"/>
                </a:cubicBezTo>
                <a:cubicBezTo>
                  <a:pt x="922" y="474"/>
                  <a:pt x="922" y="448"/>
                  <a:pt x="906" y="432"/>
                </a:cubicBezTo>
                <a:cubicBezTo>
                  <a:pt x="490" y="16"/>
                  <a:pt x="490" y="16"/>
                  <a:pt x="490" y="16"/>
                </a:cubicBezTo>
                <a:cubicBezTo>
                  <a:pt x="474" y="0"/>
                  <a:pt x="448" y="0"/>
                  <a:pt x="432" y="16"/>
                </a:cubicBezTo>
                <a:cubicBezTo>
                  <a:pt x="16" y="432"/>
                  <a:pt x="16" y="432"/>
                  <a:pt x="16" y="432"/>
                </a:cubicBezTo>
                <a:cubicBezTo>
                  <a:pt x="0" y="448"/>
                  <a:pt x="0" y="474"/>
                  <a:pt x="16" y="490"/>
                </a:cubicBezTo>
                <a:lnTo>
                  <a:pt x="432" y="906"/>
                </a:lnTo>
                <a:close/>
              </a:path>
            </a:pathLst>
          </a:custGeom>
          <a:solidFill>
            <a:srgbClr val="1F74AD">
              <a:lumMod val="75000"/>
            </a:srgb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52" name="任意多边形 37"/>
          <p:cNvSpPr/>
          <p:nvPr>
            <p:custDataLst>
              <p:tags r:id="rId9"/>
            </p:custDataLst>
          </p:nvPr>
        </p:nvSpPr>
        <p:spPr bwMode="auto">
          <a:xfrm>
            <a:off x="5323948" y="1731242"/>
            <a:ext cx="1687831" cy="1624965"/>
          </a:xfrm>
          <a:custGeom>
            <a:avLst/>
            <a:gdLst/>
            <a:ahLst/>
            <a:cxnLst>
              <a:cxn ang="0">
                <a:pos x="432" y="906"/>
              </a:cxn>
              <a:cxn ang="0">
                <a:pos x="490" y="906"/>
              </a:cxn>
              <a:cxn ang="0">
                <a:pos x="906" y="490"/>
              </a:cxn>
              <a:cxn ang="0">
                <a:pos x="906" y="432"/>
              </a:cxn>
              <a:cxn ang="0">
                <a:pos x="490" y="16"/>
              </a:cxn>
              <a:cxn ang="0">
                <a:pos x="432" y="16"/>
              </a:cxn>
              <a:cxn ang="0">
                <a:pos x="16" y="432"/>
              </a:cxn>
              <a:cxn ang="0">
                <a:pos x="16" y="490"/>
              </a:cxn>
              <a:cxn ang="0">
                <a:pos x="432" y="906"/>
              </a:cxn>
            </a:cxnLst>
            <a:rect l="0" t="0" r="r" b="b"/>
            <a:pathLst>
              <a:path w="922" h="922">
                <a:moveTo>
                  <a:pt x="432" y="906"/>
                </a:moveTo>
                <a:cubicBezTo>
                  <a:pt x="448" y="922"/>
                  <a:pt x="474" y="922"/>
                  <a:pt x="490" y="906"/>
                </a:cubicBezTo>
                <a:cubicBezTo>
                  <a:pt x="906" y="490"/>
                  <a:pt x="906" y="490"/>
                  <a:pt x="906" y="490"/>
                </a:cubicBezTo>
                <a:cubicBezTo>
                  <a:pt x="922" y="474"/>
                  <a:pt x="922" y="448"/>
                  <a:pt x="906" y="432"/>
                </a:cubicBezTo>
                <a:cubicBezTo>
                  <a:pt x="490" y="16"/>
                  <a:pt x="490" y="16"/>
                  <a:pt x="490" y="16"/>
                </a:cubicBezTo>
                <a:cubicBezTo>
                  <a:pt x="474" y="0"/>
                  <a:pt x="448" y="0"/>
                  <a:pt x="432" y="16"/>
                </a:cubicBezTo>
                <a:cubicBezTo>
                  <a:pt x="16" y="432"/>
                  <a:pt x="16" y="432"/>
                  <a:pt x="16" y="432"/>
                </a:cubicBezTo>
                <a:cubicBezTo>
                  <a:pt x="0" y="448"/>
                  <a:pt x="0" y="474"/>
                  <a:pt x="16" y="490"/>
                </a:cubicBezTo>
                <a:lnTo>
                  <a:pt x="432" y="906"/>
                </a:lnTo>
                <a:close/>
              </a:path>
            </a:pathLst>
          </a:custGeom>
          <a:solidFill>
            <a:srgbClr val="1F74AD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53" name="文本框 13"/>
          <p:cNvSpPr txBox="1"/>
          <p:nvPr/>
        </p:nvSpPr>
        <p:spPr>
          <a:xfrm>
            <a:off x="4085735" y="4600903"/>
            <a:ext cx="130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地理信息系统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文本框 12"/>
          <p:cNvSpPr txBox="1"/>
          <p:nvPr/>
        </p:nvSpPr>
        <p:spPr>
          <a:xfrm>
            <a:off x="7127908" y="466222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遥感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文本框 7"/>
          <p:cNvSpPr txBox="1"/>
          <p:nvPr/>
        </p:nvSpPr>
        <p:spPr>
          <a:xfrm>
            <a:off x="5419025" y="2228161"/>
            <a:ext cx="1503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全球卫星导航系统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任意多边形: 形状 62"/>
          <p:cNvSpPr/>
          <p:nvPr>
            <p:custDataLst>
              <p:tags r:id="rId10"/>
            </p:custDataLst>
          </p:nvPr>
        </p:nvSpPr>
        <p:spPr>
          <a:xfrm rot="4861423">
            <a:off x="6001573" y="4231385"/>
            <a:ext cx="157695" cy="951679"/>
          </a:xfrm>
          <a:custGeom>
            <a:avLst/>
            <a:gdLst>
              <a:gd name="connsiteX0" fmla="*/ 192643 w 192643"/>
              <a:gd name="connsiteY0" fmla="*/ 0 h 1056904"/>
              <a:gd name="connsiteX1" fmla="*/ 26389 w 192643"/>
              <a:gd name="connsiteY1" fmla="*/ 546265 h 1056904"/>
              <a:gd name="connsiteX2" fmla="*/ 2638 w 192643"/>
              <a:gd name="connsiteY2" fmla="*/ 105690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43" h="1056904">
                <a:moveTo>
                  <a:pt x="192643" y="0"/>
                </a:moveTo>
                <a:cubicBezTo>
                  <a:pt x="125349" y="185057"/>
                  <a:pt x="58056" y="370114"/>
                  <a:pt x="26389" y="546265"/>
                </a:cubicBezTo>
                <a:cubicBezTo>
                  <a:pt x="-5278" y="722416"/>
                  <a:pt x="-1320" y="889660"/>
                  <a:pt x="2638" y="1056904"/>
                </a:cubicBezTo>
              </a:path>
            </a:pathLst>
          </a:custGeom>
          <a:noFill/>
          <a:ln w="38100">
            <a:solidFill>
              <a:srgbClr val="000000">
                <a:lumMod val="65000"/>
                <a:lumOff val="35000"/>
              </a:srgbClr>
            </a:solidFill>
            <a:head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7" name="任意多边形: 形状 52"/>
          <p:cNvSpPr/>
          <p:nvPr>
            <p:custDataLst>
              <p:tags r:id="rId11"/>
            </p:custDataLst>
          </p:nvPr>
        </p:nvSpPr>
        <p:spPr>
          <a:xfrm rot="11765744">
            <a:off x="5159444" y="3193724"/>
            <a:ext cx="157695" cy="951679"/>
          </a:xfrm>
          <a:custGeom>
            <a:avLst/>
            <a:gdLst>
              <a:gd name="connsiteX0" fmla="*/ 192643 w 192643"/>
              <a:gd name="connsiteY0" fmla="*/ 0 h 1056904"/>
              <a:gd name="connsiteX1" fmla="*/ 26389 w 192643"/>
              <a:gd name="connsiteY1" fmla="*/ 546265 h 1056904"/>
              <a:gd name="connsiteX2" fmla="*/ 2638 w 192643"/>
              <a:gd name="connsiteY2" fmla="*/ 105690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43" h="1056904">
                <a:moveTo>
                  <a:pt x="192643" y="0"/>
                </a:moveTo>
                <a:cubicBezTo>
                  <a:pt x="125349" y="185057"/>
                  <a:pt x="58056" y="370114"/>
                  <a:pt x="26389" y="546265"/>
                </a:cubicBezTo>
                <a:cubicBezTo>
                  <a:pt x="-5278" y="722416"/>
                  <a:pt x="-1320" y="889660"/>
                  <a:pt x="2638" y="1056904"/>
                </a:cubicBezTo>
              </a:path>
            </a:pathLst>
          </a:custGeom>
          <a:noFill/>
          <a:ln w="38100">
            <a:solidFill>
              <a:srgbClr val="000000">
                <a:lumMod val="65000"/>
                <a:lumOff val="35000"/>
              </a:srgbClr>
            </a:solidFill>
            <a:head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任意多边形: 形状 61"/>
          <p:cNvSpPr/>
          <p:nvPr>
            <p:custDataLst>
              <p:tags r:id="rId12"/>
            </p:custDataLst>
          </p:nvPr>
        </p:nvSpPr>
        <p:spPr>
          <a:xfrm rot="18784995">
            <a:off x="6720668" y="3193307"/>
            <a:ext cx="157695" cy="951679"/>
          </a:xfrm>
          <a:custGeom>
            <a:avLst/>
            <a:gdLst>
              <a:gd name="connsiteX0" fmla="*/ 192643 w 192643"/>
              <a:gd name="connsiteY0" fmla="*/ 0 h 1056904"/>
              <a:gd name="connsiteX1" fmla="*/ 26389 w 192643"/>
              <a:gd name="connsiteY1" fmla="*/ 546265 h 1056904"/>
              <a:gd name="connsiteX2" fmla="*/ 2638 w 192643"/>
              <a:gd name="connsiteY2" fmla="*/ 105690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43" h="1056904">
                <a:moveTo>
                  <a:pt x="192643" y="0"/>
                </a:moveTo>
                <a:cubicBezTo>
                  <a:pt x="125349" y="185057"/>
                  <a:pt x="58056" y="370114"/>
                  <a:pt x="26389" y="546265"/>
                </a:cubicBezTo>
                <a:cubicBezTo>
                  <a:pt x="-5278" y="722416"/>
                  <a:pt x="-1320" y="889660"/>
                  <a:pt x="2638" y="1056904"/>
                </a:cubicBezTo>
              </a:path>
            </a:pathLst>
          </a:custGeom>
          <a:noFill/>
          <a:ln w="38100">
            <a:solidFill>
              <a:srgbClr val="000000">
                <a:lumMod val="65000"/>
                <a:lumOff val="35000"/>
              </a:srgbClr>
            </a:solidFill>
            <a:head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177923" y="1925431"/>
            <a:ext cx="90297" cy="3487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山上的风景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712" y="302344"/>
            <a:ext cx="11544576" cy="62533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624352" y="422600"/>
            <a:ext cx="10943296" cy="16890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cs typeface="+mn-ea"/>
                <a:sym typeface="+mn-lt"/>
              </a:rPr>
              <a:t>一种物质所产生的自身辐射或对外来辐射所产生的反射和透射，形成了该物质的一种特殊标志</a:t>
            </a:r>
            <a:r>
              <a:rPr lang="en-US" altLang="zh-CN" sz="2400" dirty="0">
                <a:cs typeface="+mn-ea"/>
                <a:sym typeface="+mn-lt"/>
              </a:rPr>
              <a:t>——</a:t>
            </a:r>
            <a:r>
              <a:rPr lang="zh-CN" altLang="en-US" sz="2400" dirty="0">
                <a:cs typeface="+mn-ea"/>
                <a:sym typeface="+mn-lt"/>
              </a:rPr>
              <a:t>波谱特征。下图显示了松林、草地、红砂岩和泥浆的反射波谱曲线，读图回答：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20" y="2780572"/>
            <a:ext cx="4080896" cy="31061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31814" y="2695627"/>
            <a:ext cx="5067746" cy="279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cs typeface="+mn-ea"/>
                <a:sym typeface="+mn-lt"/>
              </a:rPr>
              <a:t>1．红砂岩具有高反射率的波段是 </a:t>
            </a:r>
            <a:endParaRPr lang="en-US" altLang="zh-CN" sz="2400" dirty="0">
              <a:cs typeface="+mn-ea"/>
              <a:sym typeface="+mn-lt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cs typeface="+mn-ea"/>
                <a:sym typeface="+mn-lt"/>
              </a:rPr>
              <a:t>	</a:t>
            </a:r>
            <a:r>
              <a:rPr lang="zh-CN" altLang="en-US" sz="2400" dirty="0">
                <a:cs typeface="+mn-ea"/>
                <a:sym typeface="+mn-lt"/>
              </a:rPr>
              <a:t>A．红外线 </a:t>
            </a:r>
            <a:r>
              <a:rPr lang="en-US" altLang="zh-CN" sz="2400" dirty="0">
                <a:cs typeface="+mn-ea"/>
                <a:sym typeface="+mn-lt"/>
              </a:rPr>
              <a:t>		</a:t>
            </a:r>
            <a:endParaRPr lang="en-US" altLang="zh-CN" sz="2400" dirty="0">
              <a:cs typeface="+mn-ea"/>
              <a:sym typeface="+mn-lt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cs typeface="+mn-ea"/>
                <a:sym typeface="+mn-lt"/>
              </a:rPr>
              <a:t>	</a:t>
            </a:r>
            <a:r>
              <a:rPr lang="zh-CN" altLang="en-US" sz="2400" dirty="0">
                <a:cs typeface="+mn-ea"/>
                <a:sym typeface="+mn-lt"/>
              </a:rPr>
              <a:t>B．X光 </a:t>
            </a:r>
            <a:endParaRPr lang="en-US" altLang="zh-CN" sz="2400" dirty="0">
              <a:cs typeface="+mn-ea"/>
              <a:sym typeface="+mn-lt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cs typeface="+mn-ea"/>
                <a:sym typeface="+mn-lt"/>
              </a:rPr>
              <a:t>	</a:t>
            </a:r>
            <a:r>
              <a:rPr lang="zh-CN" altLang="en-US" sz="2400" dirty="0">
                <a:cs typeface="+mn-ea"/>
                <a:sym typeface="+mn-lt"/>
              </a:rPr>
              <a:t>C．可见光 </a:t>
            </a:r>
            <a:r>
              <a:rPr lang="en-US" altLang="zh-CN" sz="2400" dirty="0">
                <a:cs typeface="+mn-ea"/>
                <a:sym typeface="+mn-lt"/>
              </a:rPr>
              <a:t>		</a:t>
            </a:r>
            <a:endParaRPr lang="en-US" altLang="zh-CN" sz="2400" dirty="0">
              <a:cs typeface="+mn-ea"/>
              <a:sym typeface="+mn-lt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cs typeface="+mn-ea"/>
                <a:sym typeface="+mn-lt"/>
              </a:rPr>
              <a:t>	</a:t>
            </a:r>
            <a:r>
              <a:rPr lang="zh-CN" altLang="en-US" sz="2400" dirty="0">
                <a:cs typeface="+mn-ea"/>
                <a:sym typeface="+mn-lt"/>
              </a:rPr>
              <a:t>D．紫外线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949149" y="2780572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C</a:t>
            </a:r>
            <a:endParaRPr lang="zh-CN" altLang="en-US" sz="24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450372" y="2075402"/>
            <a:ext cx="4024861" cy="523220"/>
            <a:chOff x="1926368" y="2075406"/>
            <a:chExt cx="4024861" cy="523220"/>
          </a:xfrm>
        </p:grpSpPr>
        <p:sp>
          <p:nvSpPr>
            <p:cNvPr id="16" name="文本框 15"/>
            <p:cNvSpPr txBox="1"/>
            <p:nvPr/>
          </p:nvSpPr>
          <p:spPr>
            <a:xfrm>
              <a:off x="1926368" y="2106185"/>
              <a:ext cx="192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Part  01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027133" y="2075406"/>
              <a:ext cx="1924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遥感技术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450372" y="3180304"/>
            <a:ext cx="5434501" cy="523220"/>
            <a:chOff x="1926368" y="3037454"/>
            <a:chExt cx="5434501" cy="523220"/>
          </a:xfrm>
        </p:grpSpPr>
        <p:sp>
          <p:nvSpPr>
            <p:cNvPr id="29" name="文本框 28"/>
            <p:cNvSpPr txBox="1"/>
            <p:nvPr/>
          </p:nvSpPr>
          <p:spPr>
            <a:xfrm>
              <a:off x="1926368" y="3068233"/>
              <a:ext cx="192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Part  02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27133" y="3037454"/>
              <a:ext cx="3333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全球卫星导航系统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450369" y="4284776"/>
            <a:ext cx="4893348" cy="523220"/>
            <a:chOff x="1926368" y="3997305"/>
            <a:chExt cx="4893348" cy="523220"/>
          </a:xfrm>
        </p:grpSpPr>
        <p:sp>
          <p:nvSpPr>
            <p:cNvPr id="30" name="文本框 29"/>
            <p:cNvSpPr txBox="1"/>
            <p:nvPr/>
          </p:nvSpPr>
          <p:spPr>
            <a:xfrm>
              <a:off x="1926368" y="4028084"/>
              <a:ext cx="192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Part  03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027133" y="3997305"/>
              <a:ext cx="2792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地理信息系统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34" name="直接连接符 33"/>
          <p:cNvCxnSpPr/>
          <p:nvPr/>
        </p:nvCxnSpPr>
        <p:spPr>
          <a:xfrm>
            <a:off x="3510496" y="2767592"/>
            <a:ext cx="37279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3510496" y="3872495"/>
            <a:ext cx="499062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3510496" y="5039294"/>
            <a:ext cx="43292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032"/>
            <a:ext cx="960221" cy="1005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2235392" y="1342452"/>
            <a:ext cx="294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概念及技术系统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355648" y="1864422"/>
            <a:ext cx="270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平行四边形 12"/>
          <p:cNvSpPr/>
          <p:nvPr/>
        </p:nvSpPr>
        <p:spPr>
          <a:xfrm>
            <a:off x="7574222" y="1865672"/>
            <a:ext cx="3367168" cy="3814143"/>
          </a:xfrm>
          <a:prstGeom prst="parallelogram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1388" y="1745416"/>
            <a:ext cx="3275035" cy="3814143"/>
          </a:xfrm>
          <a:prstGeom prst="parallelogram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84046" y="2258630"/>
            <a:ext cx="5318680" cy="3194093"/>
          </a:xfrm>
          <a:prstGeom prst="rect">
            <a:avLst/>
          </a:prstGeom>
        </p:spPr>
        <p:txBody>
          <a:bodyPr vert="horz" wrap="square" lIns="101600" tIns="38100" rIns="76200" bIns="38100" rtlCol="0" anchor="ctr" anchorCtr="0">
            <a:no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遥感（</a:t>
            </a:r>
            <a:r>
              <a:rPr lang="en-US" altLang="zh-CN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Remote  Sensing</a:t>
            </a:r>
            <a:r>
              <a:rPr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，简称</a:t>
            </a:r>
            <a:r>
              <a:rPr lang="en-US" altLang="zh-CN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RS</a:t>
            </a:r>
            <a:r>
              <a:rPr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）就是“遥远的感知”，遥感技术是利用装在航空器（如飞机、高空气球）</a:t>
            </a:r>
            <a:r>
              <a:rPr lang="zh-CN" alt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或</a:t>
            </a:r>
            <a:r>
              <a:rPr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航天器（如人造卫星）的光学或电子设备，远距离获取目标物的电磁波信息，并根据电磁波的特征进行分析和应用的技术。</a:t>
            </a:r>
            <a:endParaRPr lang="zh-CN" altLang="en-US" sz="9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5" y="851945"/>
            <a:ext cx="960221" cy="100589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 rot="10800000">
            <a:off x="6481310" y="2788668"/>
            <a:ext cx="108000" cy="22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 rot="10800000">
            <a:off x="897462" y="2788668"/>
            <a:ext cx="108000" cy="22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41187" y="2249778"/>
            <a:ext cx="5591904" cy="330978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0" grpId="0"/>
      <p:bldP spid="18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836896" y="903501"/>
            <a:ext cx="3053350" cy="497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6" name="文本框 1"/>
          <p:cNvSpPr txBox="1"/>
          <p:nvPr/>
        </p:nvSpPr>
        <p:spPr>
          <a:xfrm>
            <a:off x="504096" y="2077352"/>
            <a:ext cx="5591904" cy="3053351"/>
          </a:xfrm>
          <a:prstGeom prst="rect">
            <a:avLst/>
          </a:prstGeom>
        </p:spPr>
        <p:txBody>
          <a:bodyPr vert="horz" wrap="square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sz="2400" b="0" i="0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地物在不断地吸收、发射（辐射）和反射电磁波，并且不同物体的电磁波特性不同。</a:t>
            </a:r>
            <a:endParaRPr lang="zh-CN" altLang="en-US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     遥感就是根据这个原理，利用一定的技术设备和装置，来探测地表物体对电磁波的反射和地物发射的电磁波，从而提取这些物体的信息，完成远距离识别物体。</a:t>
            </a:r>
            <a:endParaRPr lang="zh-CN" altLang="en-US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" y="843495"/>
            <a:ext cx="960221" cy="10058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05687" y="1925800"/>
            <a:ext cx="5712160" cy="340395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 rot="10800000">
            <a:off x="6063847" y="2481901"/>
            <a:ext cx="108000" cy="22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 rot="10800000">
            <a:off x="371315" y="2511779"/>
            <a:ext cx="108000" cy="22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85"/>
            <a:ext cx="951599" cy="99686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18747" y="2256373"/>
            <a:ext cx="1655183" cy="2915179"/>
            <a:chOff x="105781" y="2256371"/>
            <a:chExt cx="1655182" cy="2915178"/>
          </a:xfrm>
        </p:grpSpPr>
        <p:grpSp>
          <p:nvGrpSpPr>
            <p:cNvPr id="15" name="组合 14"/>
            <p:cNvGrpSpPr/>
            <p:nvPr/>
          </p:nvGrpSpPr>
          <p:grpSpPr>
            <a:xfrm>
              <a:off x="105781" y="2256371"/>
              <a:ext cx="1655182" cy="2915178"/>
              <a:chOff x="750407" y="1929037"/>
              <a:chExt cx="2373283" cy="4179927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750407" y="1998137"/>
                <a:ext cx="2333958" cy="4110827"/>
              </a:xfrm>
              <a:prstGeom prst="rect">
                <a:avLst/>
              </a:prstGeom>
              <a:solidFill>
                <a:srgbClr val="21A4C1">
                  <a:alpha val="7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8" name="TextBox 4"/>
              <p:cNvSpPr txBox="1">
                <a:spLocks noChangeArrowheads="1"/>
              </p:cNvSpPr>
              <p:nvPr/>
            </p:nvSpPr>
            <p:spPr bwMode="auto">
              <a:xfrm>
                <a:off x="945975" y="4205250"/>
                <a:ext cx="2177715" cy="1253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+mn-lt"/>
                    <a:cs typeface="+mn-ea"/>
                    <a:sym typeface="+mn-lt"/>
                  </a:rPr>
                  <a:t>地物反射或辐射电磁波</a:t>
                </a:r>
                <a:endParaRPr lang="zh-CN" altLang="en-US" sz="1800" b="1" dirty="0">
                  <a:solidFill>
                    <a:schemeClr val="bg1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750407" y="1929037"/>
                <a:ext cx="2333958" cy="69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" name="椭圆 9"/>
            <p:cNvSpPr/>
            <p:nvPr/>
          </p:nvSpPr>
          <p:spPr>
            <a:xfrm>
              <a:off x="532201" y="2601108"/>
              <a:ext cx="774914" cy="774914"/>
            </a:xfrm>
            <a:prstGeom prst="ellipse">
              <a:avLst/>
            </a:prstGeom>
            <a:solidFill>
              <a:srgbClr val="3593BB"/>
            </a:solidFill>
            <a:ln w="571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cs typeface="+mn-ea"/>
                  <a:sym typeface="+mn-lt"/>
                </a:rPr>
                <a:t>1</a:t>
              </a:r>
              <a:endParaRPr lang="zh-CN" altLang="en-US" sz="3600" b="1" dirty="0"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70779" y="2256372"/>
            <a:ext cx="1627755" cy="2915180"/>
            <a:chOff x="1942103" y="2256370"/>
            <a:chExt cx="1627755" cy="2915179"/>
          </a:xfrm>
        </p:grpSpPr>
        <p:grpSp>
          <p:nvGrpSpPr>
            <p:cNvPr id="27" name="组合 26"/>
            <p:cNvGrpSpPr/>
            <p:nvPr/>
          </p:nvGrpSpPr>
          <p:grpSpPr>
            <a:xfrm>
              <a:off x="1942103" y="2256370"/>
              <a:ext cx="1627755" cy="2915179"/>
              <a:chOff x="3533717" y="1929037"/>
              <a:chExt cx="2333958" cy="4179927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3533717" y="1998137"/>
                <a:ext cx="2333958" cy="411082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TextBox 4"/>
              <p:cNvSpPr txBox="1">
                <a:spLocks noChangeArrowheads="1"/>
              </p:cNvSpPr>
              <p:nvPr/>
            </p:nvSpPr>
            <p:spPr bwMode="auto">
              <a:xfrm>
                <a:off x="3541620" y="3647179"/>
                <a:ext cx="2318399" cy="2445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zh-CN" altLang="en-US" sz="1800" b="1" dirty="0">
                    <a:latin typeface="+mn-lt"/>
                    <a:cs typeface="+mn-ea"/>
                    <a:sym typeface="+mn-lt"/>
                  </a:rPr>
                  <a:t>传感器获取电磁波，并以影像胶片或数据磁带记录下来</a:t>
                </a:r>
                <a:endParaRPr lang="zh-CN" altLang="en-US" sz="1800" b="1" dirty="0"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533717" y="1929037"/>
                <a:ext cx="2333958" cy="69100"/>
              </a:xfrm>
              <a:prstGeom prst="rect">
                <a:avLst/>
              </a:prstGeom>
              <a:solidFill>
                <a:srgbClr val="21A4C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0" name="椭圆 69"/>
            <p:cNvSpPr/>
            <p:nvPr/>
          </p:nvSpPr>
          <p:spPr>
            <a:xfrm>
              <a:off x="2369831" y="2601108"/>
              <a:ext cx="774914" cy="774914"/>
            </a:xfrm>
            <a:prstGeom prst="ellipse">
              <a:avLst/>
            </a:prstGeom>
            <a:solidFill>
              <a:srgbClr val="3593BB"/>
            </a:solidFill>
            <a:ln w="571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cs typeface="+mn-ea"/>
                  <a:sym typeface="+mn-lt"/>
                </a:rPr>
                <a:t>2</a:t>
              </a:r>
              <a:endParaRPr lang="zh-CN" altLang="en-US" sz="3600" b="1" dirty="0"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295383" y="2256373"/>
            <a:ext cx="1627756" cy="2915179"/>
            <a:chOff x="3750998" y="2256371"/>
            <a:chExt cx="1627756" cy="2915178"/>
          </a:xfrm>
        </p:grpSpPr>
        <p:grpSp>
          <p:nvGrpSpPr>
            <p:cNvPr id="32" name="组合 31"/>
            <p:cNvGrpSpPr/>
            <p:nvPr/>
          </p:nvGrpSpPr>
          <p:grpSpPr>
            <a:xfrm>
              <a:off x="3750998" y="2256371"/>
              <a:ext cx="1627756" cy="2915178"/>
              <a:chOff x="6317027" y="1929037"/>
              <a:chExt cx="2333958" cy="4179927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6317027" y="1998137"/>
                <a:ext cx="2333958" cy="4110827"/>
              </a:xfrm>
              <a:prstGeom prst="rect">
                <a:avLst/>
              </a:prstGeom>
              <a:solidFill>
                <a:srgbClr val="21A4C1">
                  <a:alpha val="7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TextBox 4"/>
              <p:cNvSpPr txBox="1">
                <a:spLocks noChangeArrowheads="1"/>
              </p:cNvSpPr>
              <p:nvPr/>
            </p:nvSpPr>
            <p:spPr bwMode="auto">
              <a:xfrm>
                <a:off x="6467927" y="4242943"/>
                <a:ext cx="2052589" cy="1253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+mn-lt"/>
                    <a:cs typeface="+mn-ea"/>
                    <a:sym typeface="+mn-lt"/>
                  </a:rPr>
                  <a:t>传感器传输信息</a:t>
                </a:r>
                <a:endParaRPr lang="zh-CN" altLang="en-US" sz="1800" b="1" dirty="0">
                  <a:solidFill>
                    <a:schemeClr val="bg1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6317027" y="1929037"/>
                <a:ext cx="2333958" cy="69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1" name="椭圆 70"/>
            <p:cNvSpPr/>
            <p:nvPr/>
          </p:nvSpPr>
          <p:spPr>
            <a:xfrm>
              <a:off x="4177419" y="2601108"/>
              <a:ext cx="774914" cy="774914"/>
            </a:xfrm>
            <a:prstGeom prst="ellipse">
              <a:avLst/>
            </a:prstGeom>
            <a:solidFill>
              <a:srgbClr val="3593BB"/>
            </a:solidFill>
            <a:ln w="571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cs typeface="+mn-ea"/>
                  <a:sym typeface="+mn-lt"/>
                </a:rPr>
                <a:t>3</a:t>
              </a:r>
              <a:endParaRPr lang="zh-CN" altLang="en-US" sz="3600" b="1" dirty="0"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519988" y="2256376"/>
            <a:ext cx="1636663" cy="2915179"/>
            <a:chOff x="5565234" y="2256371"/>
            <a:chExt cx="1636663" cy="2915179"/>
          </a:xfrm>
        </p:grpSpPr>
        <p:grpSp>
          <p:nvGrpSpPr>
            <p:cNvPr id="37" name="组合 36"/>
            <p:cNvGrpSpPr/>
            <p:nvPr/>
          </p:nvGrpSpPr>
          <p:grpSpPr>
            <a:xfrm>
              <a:off x="5565234" y="2256371"/>
              <a:ext cx="1636663" cy="2915179"/>
              <a:chOff x="9100337" y="1929037"/>
              <a:chExt cx="2346729" cy="4179927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9100337" y="1998137"/>
                <a:ext cx="2333958" cy="411082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TextBox 4"/>
              <p:cNvSpPr txBox="1">
                <a:spLocks noChangeArrowheads="1"/>
              </p:cNvSpPr>
              <p:nvPr/>
            </p:nvSpPr>
            <p:spPr bwMode="auto">
              <a:xfrm>
                <a:off x="9260144" y="3647180"/>
                <a:ext cx="2186922" cy="244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zh-CN" altLang="en-US" sz="1800" b="1" dirty="0">
                    <a:latin typeface="+mn-lt"/>
                    <a:cs typeface="+mn-ea"/>
                    <a:sym typeface="+mn-lt"/>
                  </a:rPr>
                  <a:t>地面站对信息进行处理、判读、校正、分析</a:t>
                </a:r>
                <a:endParaRPr lang="zh-CN" altLang="en-US" sz="1800" b="1" dirty="0"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9100337" y="1929037"/>
                <a:ext cx="2333958" cy="69100"/>
              </a:xfrm>
              <a:prstGeom prst="rect">
                <a:avLst/>
              </a:prstGeom>
              <a:solidFill>
                <a:srgbClr val="21A4C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2" name="椭圆 71"/>
            <p:cNvSpPr/>
            <p:nvPr/>
          </p:nvSpPr>
          <p:spPr>
            <a:xfrm>
              <a:off x="6004992" y="2601108"/>
              <a:ext cx="774914" cy="774914"/>
            </a:xfrm>
            <a:prstGeom prst="ellipse">
              <a:avLst/>
            </a:prstGeom>
            <a:solidFill>
              <a:srgbClr val="3593BB"/>
            </a:solidFill>
            <a:ln w="571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cs typeface="+mn-ea"/>
                  <a:sym typeface="+mn-lt"/>
                </a:rPr>
                <a:t>4</a:t>
              </a:r>
              <a:endParaRPr lang="zh-CN" altLang="en-US" sz="3600" b="1" dirty="0"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753501" y="2256373"/>
            <a:ext cx="1647900" cy="2915179"/>
            <a:chOff x="7390319" y="2256371"/>
            <a:chExt cx="1647900" cy="2915178"/>
          </a:xfrm>
        </p:grpSpPr>
        <p:grpSp>
          <p:nvGrpSpPr>
            <p:cNvPr id="47" name="组合 46"/>
            <p:cNvGrpSpPr/>
            <p:nvPr/>
          </p:nvGrpSpPr>
          <p:grpSpPr>
            <a:xfrm>
              <a:off x="7390319" y="2256371"/>
              <a:ext cx="1647900" cy="2915178"/>
              <a:chOff x="6317027" y="1929037"/>
              <a:chExt cx="2362841" cy="4179927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6317027" y="1998137"/>
                <a:ext cx="2333958" cy="4110827"/>
              </a:xfrm>
              <a:prstGeom prst="rect">
                <a:avLst/>
              </a:prstGeom>
              <a:solidFill>
                <a:srgbClr val="21A4C1">
                  <a:alpha val="7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TextBox 4"/>
              <p:cNvSpPr txBox="1">
                <a:spLocks noChangeArrowheads="1"/>
              </p:cNvSpPr>
              <p:nvPr/>
            </p:nvSpPr>
            <p:spPr bwMode="auto">
              <a:xfrm>
                <a:off x="6330352" y="4194961"/>
                <a:ext cx="2349516" cy="1253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+mn-lt"/>
                    <a:cs typeface="+mn-ea"/>
                    <a:sym typeface="+mn-lt"/>
                  </a:rPr>
                  <a:t>制作专题地图，供用户应用</a:t>
                </a:r>
                <a:endParaRPr lang="zh-CN" altLang="en-US" sz="1800" b="1" dirty="0">
                  <a:solidFill>
                    <a:schemeClr val="bg1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6317027" y="1929037"/>
                <a:ext cx="2333958" cy="69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8" name="椭圆 77"/>
            <p:cNvSpPr/>
            <p:nvPr/>
          </p:nvSpPr>
          <p:spPr>
            <a:xfrm>
              <a:off x="7816740" y="2601108"/>
              <a:ext cx="774914" cy="774914"/>
            </a:xfrm>
            <a:prstGeom prst="ellipse">
              <a:avLst/>
            </a:prstGeom>
            <a:solidFill>
              <a:srgbClr val="3593BB"/>
            </a:solidFill>
            <a:ln w="571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cs typeface="+mn-ea"/>
                  <a:sym typeface="+mn-lt"/>
                </a:rPr>
                <a:t>5</a:t>
              </a:r>
              <a:endParaRPr lang="zh-CN" altLang="en-US" sz="3600" b="1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81472" y="2265519"/>
            <a:ext cx="2564495" cy="2210769"/>
            <a:chOff x="1757296" y="1743363"/>
            <a:chExt cx="1314130" cy="1132870"/>
          </a:xfrm>
        </p:grpSpPr>
        <p:sp>
          <p:nvSpPr>
            <p:cNvPr id="13" name="等腰三角形 12"/>
            <p:cNvSpPr/>
            <p:nvPr/>
          </p:nvSpPr>
          <p:spPr>
            <a:xfrm>
              <a:off x="1827749" y="1830214"/>
              <a:ext cx="1173225" cy="1011395"/>
            </a:xfrm>
            <a:prstGeom prst="triangle">
              <a:avLst/>
            </a:prstGeom>
            <a:noFill/>
            <a:ln>
              <a:solidFill>
                <a:srgbClr val="080055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 47"/>
            <p:cNvSpPr/>
            <p:nvPr/>
          </p:nvSpPr>
          <p:spPr>
            <a:xfrm>
              <a:off x="2255204" y="1743363"/>
              <a:ext cx="318313" cy="274407"/>
            </a:xfrm>
            <a:custGeom>
              <a:avLst/>
              <a:gdLst>
                <a:gd name="connsiteX0" fmla="*/ 103823 w 207646"/>
                <a:gd name="connsiteY0" fmla="*/ 0 h 179005"/>
                <a:gd name="connsiteX1" fmla="*/ 207646 w 207646"/>
                <a:gd name="connsiteY1" fmla="*/ 179005 h 179005"/>
                <a:gd name="connsiteX2" fmla="*/ 0 w 207646"/>
                <a:gd name="connsiteY2" fmla="*/ 179005 h 179005"/>
                <a:gd name="connsiteX3" fmla="*/ 103823 w 207646"/>
                <a:gd name="connsiteY3" fmla="*/ 0 h 179005"/>
                <a:gd name="connsiteX0-1" fmla="*/ 0 w 207646"/>
                <a:gd name="connsiteY0-2" fmla="*/ 179005 h 270445"/>
                <a:gd name="connsiteX1-3" fmla="*/ 103823 w 207646"/>
                <a:gd name="connsiteY1-4" fmla="*/ 0 h 270445"/>
                <a:gd name="connsiteX2-5" fmla="*/ 207646 w 207646"/>
                <a:gd name="connsiteY2-6" fmla="*/ 179005 h 270445"/>
                <a:gd name="connsiteX3-7" fmla="*/ 91440 w 207646"/>
                <a:gd name="connsiteY3-8" fmla="*/ 270445 h 270445"/>
                <a:gd name="connsiteX0-9" fmla="*/ 0 w 207646"/>
                <a:gd name="connsiteY0-10" fmla="*/ 179005 h 179005"/>
                <a:gd name="connsiteX1-11" fmla="*/ 103823 w 207646"/>
                <a:gd name="connsiteY1-12" fmla="*/ 0 h 179005"/>
                <a:gd name="connsiteX2-13" fmla="*/ 207646 w 207646"/>
                <a:gd name="connsiteY2-14" fmla="*/ 179005 h 1790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07646" h="179005">
                  <a:moveTo>
                    <a:pt x="0" y="179005"/>
                  </a:moveTo>
                  <a:lnTo>
                    <a:pt x="103823" y="0"/>
                  </a:lnTo>
                  <a:lnTo>
                    <a:pt x="207646" y="179005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 48"/>
            <p:cNvSpPr/>
            <p:nvPr/>
          </p:nvSpPr>
          <p:spPr>
            <a:xfrm>
              <a:off x="1757296" y="2689436"/>
              <a:ext cx="240923" cy="186797"/>
            </a:xfrm>
            <a:custGeom>
              <a:avLst/>
              <a:gdLst>
                <a:gd name="connsiteX0" fmla="*/ 70676 w 157162"/>
                <a:gd name="connsiteY0" fmla="*/ 0 h 121854"/>
                <a:gd name="connsiteX1" fmla="*/ 157162 w 157162"/>
                <a:gd name="connsiteY1" fmla="*/ 0 h 121854"/>
                <a:gd name="connsiteX2" fmla="*/ 157162 w 157162"/>
                <a:gd name="connsiteY2" fmla="*/ 121854 h 121854"/>
                <a:gd name="connsiteX3" fmla="*/ 0 w 157162"/>
                <a:gd name="connsiteY3" fmla="*/ 121854 h 121854"/>
                <a:gd name="connsiteX4" fmla="*/ 70676 w 157162"/>
                <a:gd name="connsiteY4" fmla="*/ 0 h 121854"/>
                <a:gd name="connsiteX0-1" fmla="*/ 157162 w 248602"/>
                <a:gd name="connsiteY0-2" fmla="*/ 0 h 121854"/>
                <a:gd name="connsiteX1-3" fmla="*/ 157162 w 248602"/>
                <a:gd name="connsiteY1-4" fmla="*/ 121854 h 121854"/>
                <a:gd name="connsiteX2-5" fmla="*/ 0 w 248602"/>
                <a:gd name="connsiteY2-6" fmla="*/ 121854 h 121854"/>
                <a:gd name="connsiteX3-7" fmla="*/ 70676 w 248602"/>
                <a:gd name="connsiteY3-8" fmla="*/ 0 h 121854"/>
                <a:gd name="connsiteX4-9" fmla="*/ 248602 w 248602"/>
                <a:gd name="connsiteY4-10" fmla="*/ 91440 h 121854"/>
                <a:gd name="connsiteX0-11" fmla="*/ 157162 w 157162"/>
                <a:gd name="connsiteY0-12" fmla="*/ 0 h 121854"/>
                <a:gd name="connsiteX1-13" fmla="*/ 157162 w 157162"/>
                <a:gd name="connsiteY1-14" fmla="*/ 121854 h 121854"/>
                <a:gd name="connsiteX2-15" fmla="*/ 0 w 157162"/>
                <a:gd name="connsiteY2-16" fmla="*/ 121854 h 121854"/>
                <a:gd name="connsiteX3-17" fmla="*/ 70676 w 157162"/>
                <a:gd name="connsiteY3-18" fmla="*/ 0 h 121854"/>
                <a:gd name="connsiteX0-19" fmla="*/ 157162 w 157162"/>
                <a:gd name="connsiteY0-20" fmla="*/ 121854 h 121854"/>
                <a:gd name="connsiteX1-21" fmla="*/ 0 w 157162"/>
                <a:gd name="connsiteY1-22" fmla="*/ 121854 h 121854"/>
                <a:gd name="connsiteX2-23" fmla="*/ 70676 w 157162"/>
                <a:gd name="connsiteY2-24" fmla="*/ 0 h 121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7162" h="121854">
                  <a:moveTo>
                    <a:pt x="157162" y="121854"/>
                  </a:moveTo>
                  <a:lnTo>
                    <a:pt x="0" y="121854"/>
                  </a:lnTo>
                  <a:lnTo>
                    <a:pt x="70676" y="0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任意多边形 49"/>
            <p:cNvSpPr/>
            <p:nvPr/>
          </p:nvSpPr>
          <p:spPr>
            <a:xfrm>
              <a:off x="2830509" y="2689436"/>
              <a:ext cx="240917" cy="186797"/>
            </a:xfrm>
            <a:custGeom>
              <a:avLst/>
              <a:gdLst>
                <a:gd name="connsiteX0" fmla="*/ 0 w 157158"/>
                <a:gd name="connsiteY0" fmla="*/ 0 h 121854"/>
                <a:gd name="connsiteX1" fmla="*/ 86483 w 157158"/>
                <a:gd name="connsiteY1" fmla="*/ 0 h 121854"/>
                <a:gd name="connsiteX2" fmla="*/ 157158 w 157158"/>
                <a:gd name="connsiteY2" fmla="*/ 121854 h 121854"/>
                <a:gd name="connsiteX3" fmla="*/ 0 w 157158"/>
                <a:gd name="connsiteY3" fmla="*/ 121854 h 121854"/>
                <a:gd name="connsiteX4" fmla="*/ 0 w 157158"/>
                <a:gd name="connsiteY4" fmla="*/ 0 h 121854"/>
                <a:gd name="connsiteX0-1" fmla="*/ 0 w 157158"/>
                <a:gd name="connsiteY0-2" fmla="*/ 0 h 121854"/>
                <a:gd name="connsiteX1-3" fmla="*/ 86483 w 157158"/>
                <a:gd name="connsiteY1-4" fmla="*/ 0 h 121854"/>
                <a:gd name="connsiteX2-5" fmla="*/ 157158 w 157158"/>
                <a:gd name="connsiteY2-6" fmla="*/ 121854 h 121854"/>
                <a:gd name="connsiteX3-7" fmla="*/ 0 w 157158"/>
                <a:gd name="connsiteY3-8" fmla="*/ 121854 h 121854"/>
                <a:gd name="connsiteX4-9" fmla="*/ 91440 w 157158"/>
                <a:gd name="connsiteY4-10" fmla="*/ 91440 h 121854"/>
                <a:gd name="connsiteX0-11" fmla="*/ 0 w 157158"/>
                <a:gd name="connsiteY0-12" fmla="*/ 0 h 121854"/>
                <a:gd name="connsiteX1-13" fmla="*/ 86483 w 157158"/>
                <a:gd name="connsiteY1-14" fmla="*/ 0 h 121854"/>
                <a:gd name="connsiteX2-15" fmla="*/ 157158 w 157158"/>
                <a:gd name="connsiteY2-16" fmla="*/ 121854 h 121854"/>
                <a:gd name="connsiteX3-17" fmla="*/ 0 w 157158"/>
                <a:gd name="connsiteY3-18" fmla="*/ 121854 h 121854"/>
                <a:gd name="connsiteX0-19" fmla="*/ 86483 w 157158"/>
                <a:gd name="connsiteY0-20" fmla="*/ 0 h 121854"/>
                <a:gd name="connsiteX1-21" fmla="*/ 157158 w 157158"/>
                <a:gd name="connsiteY1-22" fmla="*/ 121854 h 121854"/>
                <a:gd name="connsiteX2-23" fmla="*/ 0 w 157158"/>
                <a:gd name="connsiteY2-24" fmla="*/ 121854 h 121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7158" h="121854">
                  <a:moveTo>
                    <a:pt x="86483" y="0"/>
                  </a:moveTo>
                  <a:lnTo>
                    <a:pt x="157158" y="121854"/>
                  </a:lnTo>
                  <a:lnTo>
                    <a:pt x="0" y="121854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1954416" y="1979857"/>
              <a:ext cx="919889" cy="793005"/>
            </a:xfrm>
            <a:prstGeom prst="triangle">
              <a:avLst/>
            </a:prstGeom>
            <a:noFill/>
            <a:ln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10653" y="2245189"/>
            <a:ext cx="2569111" cy="2214748"/>
            <a:chOff x="1757296" y="1743363"/>
            <a:chExt cx="1314130" cy="1132870"/>
          </a:xfrm>
        </p:grpSpPr>
        <p:sp>
          <p:nvSpPr>
            <p:cNvPr id="22" name="等腰三角形 21"/>
            <p:cNvSpPr/>
            <p:nvPr/>
          </p:nvSpPr>
          <p:spPr>
            <a:xfrm>
              <a:off x="1827749" y="1830214"/>
              <a:ext cx="1173225" cy="1011395"/>
            </a:xfrm>
            <a:prstGeom prst="triangle">
              <a:avLst/>
            </a:prstGeom>
            <a:noFill/>
            <a:ln>
              <a:solidFill>
                <a:srgbClr val="080055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 47"/>
            <p:cNvSpPr/>
            <p:nvPr/>
          </p:nvSpPr>
          <p:spPr>
            <a:xfrm>
              <a:off x="2255204" y="1743363"/>
              <a:ext cx="318313" cy="274407"/>
            </a:xfrm>
            <a:custGeom>
              <a:avLst/>
              <a:gdLst>
                <a:gd name="connsiteX0" fmla="*/ 103823 w 207646"/>
                <a:gd name="connsiteY0" fmla="*/ 0 h 179005"/>
                <a:gd name="connsiteX1" fmla="*/ 207646 w 207646"/>
                <a:gd name="connsiteY1" fmla="*/ 179005 h 179005"/>
                <a:gd name="connsiteX2" fmla="*/ 0 w 207646"/>
                <a:gd name="connsiteY2" fmla="*/ 179005 h 179005"/>
                <a:gd name="connsiteX3" fmla="*/ 103823 w 207646"/>
                <a:gd name="connsiteY3" fmla="*/ 0 h 179005"/>
                <a:gd name="connsiteX0-1" fmla="*/ 0 w 207646"/>
                <a:gd name="connsiteY0-2" fmla="*/ 179005 h 270445"/>
                <a:gd name="connsiteX1-3" fmla="*/ 103823 w 207646"/>
                <a:gd name="connsiteY1-4" fmla="*/ 0 h 270445"/>
                <a:gd name="connsiteX2-5" fmla="*/ 207646 w 207646"/>
                <a:gd name="connsiteY2-6" fmla="*/ 179005 h 270445"/>
                <a:gd name="connsiteX3-7" fmla="*/ 91440 w 207646"/>
                <a:gd name="connsiteY3-8" fmla="*/ 270445 h 270445"/>
                <a:gd name="connsiteX0-9" fmla="*/ 0 w 207646"/>
                <a:gd name="connsiteY0-10" fmla="*/ 179005 h 179005"/>
                <a:gd name="connsiteX1-11" fmla="*/ 103823 w 207646"/>
                <a:gd name="connsiteY1-12" fmla="*/ 0 h 179005"/>
                <a:gd name="connsiteX2-13" fmla="*/ 207646 w 207646"/>
                <a:gd name="connsiteY2-14" fmla="*/ 179005 h 1790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07646" h="179005">
                  <a:moveTo>
                    <a:pt x="0" y="179005"/>
                  </a:moveTo>
                  <a:lnTo>
                    <a:pt x="103823" y="0"/>
                  </a:lnTo>
                  <a:lnTo>
                    <a:pt x="207646" y="179005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 48"/>
            <p:cNvSpPr/>
            <p:nvPr/>
          </p:nvSpPr>
          <p:spPr>
            <a:xfrm>
              <a:off x="1757296" y="2689436"/>
              <a:ext cx="240923" cy="186797"/>
            </a:xfrm>
            <a:custGeom>
              <a:avLst/>
              <a:gdLst>
                <a:gd name="connsiteX0" fmla="*/ 70676 w 157162"/>
                <a:gd name="connsiteY0" fmla="*/ 0 h 121854"/>
                <a:gd name="connsiteX1" fmla="*/ 157162 w 157162"/>
                <a:gd name="connsiteY1" fmla="*/ 0 h 121854"/>
                <a:gd name="connsiteX2" fmla="*/ 157162 w 157162"/>
                <a:gd name="connsiteY2" fmla="*/ 121854 h 121854"/>
                <a:gd name="connsiteX3" fmla="*/ 0 w 157162"/>
                <a:gd name="connsiteY3" fmla="*/ 121854 h 121854"/>
                <a:gd name="connsiteX4" fmla="*/ 70676 w 157162"/>
                <a:gd name="connsiteY4" fmla="*/ 0 h 121854"/>
                <a:gd name="connsiteX0-1" fmla="*/ 157162 w 248602"/>
                <a:gd name="connsiteY0-2" fmla="*/ 0 h 121854"/>
                <a:gd name="connsiteX1-3" fmla="*/ 157162 w 248602"/>
                <a:gd name="connsiteY1-4" fmla="*/ 121854 h 121854"/>
                <a:gd name="connsiteX2-5" fmla="*/ 0 w 248602"/>
                <a:gd name="connsiteY2-6" fmla="*/ 121854 h 121854"/>
                <a:gd name="connsiteX3-7" fmla="*/ 70676 w 248602"/>
                <a:gd name="connsiteY3-8" fmla="*/ 0 h 121854"/>
                <a:gd name="connsiteX4-9" fmla="*/ 248602 w 248602"/>
                <a:gd name="connsiteY4-10" fmla="*/ 91440 h 121854"/>
                <a:gd name="connsiteX0-11" fmla="*/ 157162 w 157162"/>
                <a:gd name="connsiteY0-12" fmla="*/ 0 h 121854"/>
                <a:gd name="connsiteX1-13" fmla="*/ 157162 w 157162"/>
                <a:gd name="connsiteY1-14" fmla="*/ 121854 h 121854"/>
                <a:gd name="connsiteX2-15" fmla="*/ 0 w 157162"/>
                <a:gd name="connsiteY2-16" fmla="*/ 121854 h 121854"/>
                <a:gd name="connsiteX3-17" fmla="*/ 70676 w 157162"/>
                <a:gd name="connsiteY3-18" fmla="*/ 0 h 121854"/>
                <a:gd name="connsiteX0-19" fmla="*/ 157162 w 157162"/>
                <a:gd name="connsiteY0-20" fmla="*/ 121854 h 121854"/>
                <a:gd name="connsiteX1-21" fmla="*/ 0 w 157162"/>
                <a:gd name="connsiteY1-22" fmla="*/ 121854 h 121854"/>
                <a:gd name="connsiteX2-23" fmla="*/ 70676 w 157162"/>
                <a:gd name="connsiteY2-24" fmla="*/ 0 h 121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7162" h="121854">
                  <a:moveTo>
                    <a:pt x="157162" y="121854"/>
                  </a:moveTo>
                  <a:lnTo>
                    <a:pt x="0" y="121854"/>
                  </a:lnTo>
                  <a:lnTo>
                    <a:pt x="70676" y="0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任意多边形 49"/>
            <p:cNvSpPr/>
            <p:nvPr/>
          </p:nvSpPr>
          <p:spPr>
            <a:xfrm>
              <a:off x="2830509" y="2689436"/>
              <a:ext cx="240917" cy="186797"/>
            </a:xfrm>
            <a:custGeom>
              <a:avLst/>
              <a:gdLst>
                <a:gd name="connsiteX0" fmla="*/ 0 w 157158"/>
                <a:gd name="connsiteY0" fmla="*/ 0 h 121854"/>
                <a:gd name="connsiteX1" fmla="*/ 86483 w 157158"/>
                <a:gd name="connsiteY1" fmla="*/ 0 h 121854"/>
                <a:gd name="connsiteX2" fmla="*/ 157158 w 157158"/>
                <a:gd name="connsiteY2" fmla="*/ 121854 h 121854"/>
                <a:gd name="connsiteX3" fmla="*/ 0 w 157158"/>
                <a:gd name="connsiteY3" fmla="*/ 121854 h 121854"/>
                <a:gd name="connsiteX4" fmla="*/ 0 w 157158"/>
                <a:gd name="connsiteY4" fmla="*/ 0 h 121854"/>
                <a:gd name="connsiteX0-1" fmla="*/ 0 w 157158"/>
                <a:gd name="connsiteY0-2" fmla="*/ 0 h 121854"/>
                <a:gd name="connsiteX1-3" fmla="*/ 86483 w 157158"/>
                <a:gd name="connsiteY1-4" fmla="*/ 0 h 121854"/>
                <a:gd name="connsiteX2-5" fmla="*/ 157158 w 157158"/>
                <a:gd name="connsiteY2-6" fmla="*/ 121854 h 121854"/>
                <a:gd name="connsiteX3-7" fmla="*/ 0 w 157158"/>
                <a:gd name="connsiteY3-8" fmla="*/ 121854 h 121854"/>
                <a:gd name="connsiteX4-9" fmla="*/ 91440 w 157158"/>
                <a:gd name="connsiteY4-10" fmla="*/ 91440 h 121854"/>
                <a:gd name="connsiteX0-11" fmla="*/ 0 w 157158"/>
                <a:gd name="connsiteY0-12" fmla="*/ 0 h 121854"/>
                <a:gd name="connsiteX1-13" fmla="*/ 86483 w 157158"/>
                <a:gd name="connsiteY1-14" fmla="*/ 0 h 121854"/>
                <a:gd name="connsiteX2-15" fmla="*/ 157158 w 157158"/>
                <a:gd name="connsiteY2-16" fmla="*/ 121854 h 121854"/>
                <a:gd name="connsiteX3-17" fmla="*/ 0 w 157158"/>
                <a:gd name="connsiteY3-18" fmla="*/ 121854 h 121854"/>
                <a:gd name="connsiteX0-19" fmla="*/ 86483 w 157158"/>
                <a:gd name="connsiteY0-20" fmla="*/ 0 h 121854"/>
                <a:gd name="connsiteX1-21" fmla="*/ 157158 w 157158"/>
                <a:gd name="connsiteY1-22" fmla="*/ 121854 h 121854"/>
                <a:gd name="connsiteX2-23" fmla="*/ 0 w 157158"/>
                <a:gd name="connsiteY2-24" fmla="*/ 121854 h 121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7158" h="121854">
                  <a:moveTo>
                    <a:pt x="86483" y="0"/>
                  </a:moveTo>
                  <a:lnTo>
                    <a:pt x="157158" y="121854"/>
                  </a:lnTo>
                  <a:lnTo>
                    <a:pt x="0" y="121854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1954416" y="1979857"/>
              <a:ext cx="919889" cy="793005"/>
            </a:xfrm>
            <a:prstGeom prst="triangle">
              <a:avLst/>
            </a:prstGeom>
            <a:noFill/>
            <a:ln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558367" y="2245192"/>
            <a:ext cx="2588073" cy="2231095"/>
            <a:chOff x="1757296" y="1743363"/>
            <a:chExt cx="1314130" cy="1132870"/>
          </a:xfrm>
        </p:grpSpPr>
        <p:sp>
          <p:nvSpPr>
            <p:cNvPr id="35" name="等腰三角形 34"/>
            <p:cNvSpPr/>
            <p:nvPr/>
          </p:nvSpPr>
          <p:spPr>
            <a:xfrm>
              <a:off x="1827749" y="1830214"/>
              <a:ext cx="1173225" cy="1011395"/>
            </a:xfrm>
            <a:prstGeom prst="triangle">
              <a:avLst/>
            </a:prstGeom>
            <a:noFill/>
            <a:ln>
              <a:solidFill>
                <a:srgbClr val="080055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 47"/>
            <p:cNvSpPr/>
            <p:nvPr/>
          </p:nvSpPr>
          <p:spPr>
            <a:xfrm>
              <a:off x="2255204" y="1743363"/>
              <a:ext cx="318313" cy="274407"/>
            </a:xfrm>
            <a:custGeom>
              <a:avLst/>
              <a:gdLst>
                <a:gd name="connsiteX0" fmla="*/ 103823 w 207646"/>
                <a:gd name="connsiteY0" fmla="*/ 0 h 179005"/>
                <a:gd name="connsiteX1" fmla="*/ 207646 w 207646"/>
                <a:gd name="connsiteY1" fmla="*/ 179005 h 179005"/>
                <a:gd name="connsiteX2" fmla="*/ 0 w 207646"/>
                <a:gd name="connsiteY2" fmla="*/ 179005 h 179005"/>
                <a:gd name="connsiteX3" fmla="*/ 103823 w 207646"/>
                <a:gd name="connsiteY3" fmla="*/ 0 h 179005"/>
                <a:gd name="connsiteX0-1" fmla="*/ 0 w 207646"/>
                <a:gd name="connsiteY0-2" fmla="*/ 179005 h 270445"/>
                <a:gd name="connsiteX1-3" fmla="*/ 103823 w 207646"/>
                <a:gd name="connsiteY1-4" fmla="*/ 0 h 270445"/>
                <a:gd name="connsiteX2-5" fmla="*/ 207646 w 207646"/>
                <a:gd name="connsiteY2-6" fmla="*/ 179005 h 270445"/>
                <a:gd name="connsiteX3-7" fmla="*/ 91440 w 207646"/>
                <a:gd name="connsiteY3-8" fmla="*/ 270445 h 270445"/>
                <a:gd name="connsiteX0-9" fmla="*/ 0 w 207646"/>
                <a:gd name="connsiteY0-10" fmla="*/ 179005 h 179005"/>
                <a:gd name="connsiteX1-11" fmla="*/ 103823 w 207646"/>
                <a:gd name="connsiteY1-12" fmla="*/ 0 h 179005"/>
                <a:gd name="connsiteX2-13" fmla="*/ 207646 w 207646"/>
                <a:gd name="connsiteY2-14" fmla="*/ 179005 h 1790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07646" h="179005">
                  <a:moveTo>
                    <a:pt x="0" y="179005"/>
                  </a:moveTo>
                  <a:lnTo>
                    <a:pt x="103823" y="0"/>
                  </a:lnTo>
                  <a:lnTo>
                    <a:pt x="207646" y="179005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任意多边形 48"/>
            <p:cNvSpPr/>
            <p:nvPr/>
          </p:nvSpPr>
          <p:spPr>
            <a:xfrm>
              <a:off x="1757296" y="2689436"/>
              <a:ext cx="240923" cy="186797"/>
            </a:xfrm>
            <a:custGeom>
              <a:avLst/>
              <a:gdLst>
                <a:gd name="connsiteX0" fmla="*/ 70676 w 157162"/>
                <a:gd name="connsiteY0" fmla="*/ 0 h 121854"/>
                <a:gd name="connsiteX1" fmla="*/ 157162 w 157162"/>
                <a:gd name="connsiteY1" fmla="*/ 0 h 121854"/>
                <a:gd name="connsiteX2" fmla="*/ 157162 w 157162"/>
                <a:gd name="connsiteY2" fmla="*/ 121854 h 121854"/>
                <a:gd name="connsiteX3" fmla="*/ 0 w 157162"/>
                <a:gd name="connsiteY3" fmla="*/ 121854 h 121854"/>
                <a:gd name="connsiteX4" fmla="*/ 70676 w 157162"/>
                <a:gd name="connsiteY4" fmla="*/ 0 h 121854"/>
                <a:gd name="connsiteX0-1" fmla="*/ 157162 w 248602"/>
                <a:gd name="connsiteY0-2" fmla="*/ 0 h 121854"/>
                <a:gd name="connsiteX1-3" fmla="*/ 157162 w 248602"/>
                <a:gd name="connsiteY1-4" fmla="*/ 121854 h 121854"/>
                <a:gd name="connsiteX2-5" fmla="*/ 0 w 248602"/>
                <a:gd name="connsiteY2-6" fmla="*/ 121854 h 121854"/>
                <a:gd name="connsiteX3-7" fmla="*/ 70676 w 248602"/>
                <a:gd name="connsiteY3-8" fmla="*/ 0 h 121854"/>
                <a:gd name="connsiteX4-9" fmla="*/ 248602 w 248602"/>
                <a:gd name="connsiteY4-10" fmla="*/ 91440 h 121854"/>
                <a:gd name="connsiteX0-11" fmla="*/ 157162 w 157162"/>
                <a:gd name="connsiteY0-12" fmla="*/ 0 h 121854"/>
                <a:gd name="connsiteX1-13" fmla="*/ 157162 w 157162"/>
                <a:gd name="connsiteY1-14" fmla="*/ 121854 h 121854"/>
                <a:gd name="connsiteX2-15" fmla="*/ 0 w 157162"/>
                <a:gd name="connsiteY2-16" fmla="*/ 121854 h 121854"/>
                <a:gd name="connsiteX3-17" fmla="*/ 70676 w 157162"/>
                <a:gd name="connsiteY3-18" fmla="*/ 0 h 121854"/>
                <a:gd name="connsiteX0-19" fmla="*/ 157162 w 157162"/>
                <a:gd name="connsiteY0-20" fmla="*/ 121854 h 121854"/>
                <a:gd name="connsiteX1-21" fmla="*/ 0 w 157162"/>
                <a:gd name="connsiteY1-22" fmla="*/ 121854 h 121854"/>
                <a:gd name="connsiteX2-23" fmla="*/ 70676 w 157162"/>
                <a:gd name="connsiteY2-24" fmla="*/ 0 h 121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7162" h="121854">
                  <a:moveTo>
                    <a:pt x="157162" y="121854"/>
                  </a:moveTo>
                  <a:lnTo>
                    <a:pt x="0" y="121854"/>
                  </a:lnTo>
                  <a:lnTo>
                    <a:pt x="70676" y="0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任意多边形 49"/>
            <p:cNvSpPr/>
            <p:nvPr/>
          </p:nvSpPr>
          <p:spPr>
            <a:xfrm>
              <a:off x="2830509" y="2689436"/>
              <a:ext cx="240917" cy="186797"/>
            </a:xfrm>
            <a:custGeom>
              <a:avLst/>
              <a:gdLst>
                <a:gd name="connsiteX0" fmla="*/ 0 w 157158"/>
                <a:gd name="connsiteY0" fmla="*/ 0 h 121854"/>
                <a:gd name="connsiteX1" fmla="*/ 86483 w 157158"/>
                <a:gd name="connsiteY1" fmla="*/ 0 h 121854"/>
                <a:gd name="connsiteX2" fmla="*/ 157158 w 157158"/>
                <a:gd name="connsiteY2" fmla="*/ 121854 h 121854"/>
                <a:gd name="connsiteX3" fmla="*/ 0 w 157158"/>
                <a:gd name="connsiteY3" fmla="*/ 121854 h 121854"/>
                <a:gd name="connsiteX4" fmla="*/ 0 w 157158"/>
                <a:gd name="connsiteY4" fmla="*/ 0 h 121854"/>
                <a:gd name="connsiteX0-1" fmla="*/ 0 w 157158"/>
                <a:gd name="connsiteY0-2" fmla="*/ 0 h 121854"/>
                <a:gd name="connsiteX1-3" fmla="*/ 86483 w 157158"/>
                <a:gd name="connsiteY1-4" fmla="*/ 0 h 121854"/>
                <a:gd name="connsiteX2-5" fmla="*/ 157158 w 157158"/>
                <a:gd name="connsiteY2-6" fmla="*/ 121854 h 121854"/>
                <a:gd name="connsiteX3-7" fmla="*/ 0 w 157158"/>
                <a:gd name="connsiteY3-8" fmla="*/ 121854 h 121854"/>
                <a:gd name="connsiteX4-9" fmla="*/ 91440 w 157158"/>
                <a:gd name="connsiteY4-10" fmla="*/ 91440 h 121854"/>
                <a:gd name="connsiteX0-11" fmla="*/ 0 w 157158"/>
                <a:gd name="connsiteY0-12" fmla="*/ 0 h 121854"/>
                <a:gd name="connsiteX1-13" fmla="*/ 86483 w 157158"/>
                <a:gd name="connsiteY1-14" fmla="*/ 0 h 121854"/>
                <a:gd name="connsiteX2-15" fmla="*/ 157158 w 157158"/>
                <a:gd name="connsiteY2-16" fmla="*/ 121854 h 121854"/>
                <a:gd name="connsiteX3-17" fmla="*/ 0 w 157158"/>
                <a:gd name="connsiteY3-18" fmla="*/ 121854 h 121854"/>
                <a:gd name="connsiteX0-19" fmla="*/ 86483 w 157158"/>
                <a:gd name="connsiteY0-20" fmla="*/ 0 h 121854"/>
                <a:gd name="connsiteX1-21" fmla="*/ 157158 w 157158"/>
                <a:gd name="connsiteY1-22" fmla="*/ 121854 h 121854"/>
                <a:gd name="connsiteX2-23" fmla="*/ 0 w 157158"/>
                <a:gd name="connsiteY2-24" fmla="*/ 121854 h 121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7158" h="121854">
                  <a:moveTo>
                    <a:pt x="86483" y="0"/>
                  </a:moveTo>
                  <a:lnTo>
                    <a:pt x="157158" y="121854"/>
                  </a:lnTo>
                  <a:lnTo>
                    <a:pt x="0" y="121854"/>
                  </a:lnTo>
                </a:path>
              </a:pathLst>
            </a:custGeom>
            <a:noFill/>
            <a:ln>
              <a:solidFill>
                <a:srgbClr val="0800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等腰三角形 38"/>
            <p:cNvSpPr/>
            <p:nvPr/>
          </p:nvSpPr>
          <p:spPr>
            <a:xfrm>
              <a:off x="1954416" y="1979857"/>
              <a:ext cx="919889" cy="793005"/>
            </a:xfrm>
            <a:prstGeom prst="triangle">
              <a:avLst/>
            </a:prstGeom>
            <a:noFill/>
            <a:ln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0" name="矩形 39"/>
          <p:cNvSpPr/>
          <p:nvPr>
            <p:custDataLst>
              <p:tags r:id="rId1"/>
            </p:custDataLst>
          </p:nvPr>
        </p:nvSpPr>
        <p:spPr>
          <a:xfrm>
            <a:off x="5294819" y="4665732"/>
            <a:ext cx="1600777" cy="782208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kern="0" spc="151" dirty="0">
                <a:solidFill>
                  <a:schemeClr val="bg1"/>
                </a:solidFill>
                <a:cs typeface="+mn-ea"/>
                <a:sym typeface="+mn-lt"/>
              </a:rPr>
              <a:t>资源普查</a:t>
            </a:r>
            <a:endParaRPr lang="zh-CN" altLang="en-US" sz="2400" b="1" kern="0" spc="15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>
            <p:custDataLst>
              <p:tags r:id="rId2"/>
            </p:custDataLst>
          </p:nvPr>
        </p:nvSpPr>
        <p:spPr>
          <a:xfrm>
            <a:off x="9052014" y="4669295"/>
            <a:ext cx="1600777" cy="77508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kern="0" spc="151" dirty="0">
                <a:solidFill>
                  <a:schemeClr val="bg1"/>
                </a:solidFill>
                <a:cs typeface="+mn-ea"/>
                <a:sym typeface="+mn-lt"/>
              </a:rPr>
              <a:t>环境监测</a:t>
            </a:r>
            <a:endParaRPr lang="zh-CN" altLang="en-US" sz="2400" b="1" kern="0" spc="15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>
            <p:custDataLst>
              <p:tags r:id="rId3"/>
            </p:custDataLst>
          </p:nvPr>
        </p:nvSpPr>
        <p:spPr>
          <a:xfrm>
            <a:off x="1604600" y="4459936"/>
            <a:ext cx="1722679" cy="1193800"/>
          </a:xfrm>
          <a:prstGeom prst="rect">
            <a:avLst/>
          </a:prstGeom>
        </p:spPr>
        <p:txBody>
          <a:bodyPr wrap="square" anchor="ctr">
            <a:normAutofit fontScale="92500"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kern="0" spc="151" dirty="0">
                <a:solidFill>
                  <a:schemeClr val="bg1"/>
                </a:solidFill>
                <a:cs typeface="+mn-ea"/>
                <a:sym typeface="+mn-lt"/>
              </a:rPr>
              <a:t>自然灾害防御与监测</a:t>
            </a:r>
            <a:endParaRPr lang="zh-CN" altLang="en-US" sz="2400" b="1" kern="0" spc="15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969066" y="3262425"/>
            <a:ext cx="97878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605824" y="3262425"/>
            <a:ext cx="97878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359427" y="3262425"/>
            <a:ext cx="97878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495"/>
            <a:ext cx="960221" cy="1005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76211" y="1062411"/>
            <a:ext cx="6340315" cy="9610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        利用遥感可以进行矿产开采监测，土地资源、陆地水资源、海洋资源调查、植被资源等方面调查。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 descr="20171102115733_45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0166" y="2931287"/>
            <a:ext cx="3976717" cy="2982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16000" dist="50800" dir="5400000" sy="-100000" algn="bl" rotWithShape="0"/>
          </a:effectLst>
        </p:spPr>
      </p:pic>
      <p:pic>
        <p:nvPicPr>
          <p:cNvPr id="4" name="图片 3" descr="20171102121151_25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792" y="2944897"/>
            <a:ext cx="3976075" cy="2982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16000" dist="50800" dir="5400000" sy="-100000" algn="bl" rotWithShape="0"/>
          </a:effectLst>
        </p:spPr>
      </p:pic>
      <p:grpSp>
        <p:nvGrpSpPr>
          <p:cNvPr id="9" name="组合 8"/>
          <p:cNvGrpSpPr/>
          <p:nvPr/>
        </p:nvGrpSpPr>
        <p:grpSpPr>
          <a:xfrm>
            <a:off x="2077088" y="2436574"/>
            <a:ext cx="2242869" cy="446706"/>
            <a:chOff x="1542578" y="1968726"/>
            <a:chExt cx="1187560" cy="446707"/>
          </a:xfrm>
        </p:grpSpPr>
        <p:sp>
          <p:nvSpPr>
            <p:cNvPr id="10" name="平行四边形 9"/>
            <p:cNvSpPr/>
            <p:nvPr/>
          </p:nvSpPr>
          <p:spPr>
            <a:xfrm>
              <a:off x="1542578" y="2046101"/>
              <a:ext cx="1114408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615730" y="1968726"/>
              <a:ext cx="1114408" cy="369332"/>
              <a:chOff x="1615730" y="1968726"/>
              <a:chExt cx="1114408" cy="369332"/>
            </a:xfrm>
          </p:grpSpPr>
          <p:sp>
            <p:nvSpPr>
              <p:cNvPr id="12" name="平行四边形 11"/>
              <p:cNvSpPr/>
              <p:nvPr/>
            </p:nvSpPr>
            <p:spPr>
              <a:xfrm>
                <a:off x="1615730" y="1978773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615731" y="1968726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全国森林资源普查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7614145" y="2450187"/>
            <a:ext cx="2640121" cy="446707"/>
            <a:chOff x="1558464" y="1968726"/>
            <a:chExt cx="1171674" cy="446707"/>
          </a:xfrm>
        </p:grpSpPr>
        <p:sp>
          <p:nvSpPr>
            <p:cNvPr id="20" name="平行四边形 19"/>
            <p:cNvSpPr/>
            <p:nvPr/>
          </p:nvSpPr>
          <p:spPr>
            <a:xfrm>
              <a:off x="1558464" y="2046101"/>
              <a:ext cx="1098523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615730" y="1968726"/>
              <a:ext cx="1114408" cy="369332"/>
              <a:chOff x="1615730" y="1968726"/>
              <a:chExt cx="1114408" cy="369332"/>
            </a:xfrm>
          </p:grpSpPr>
          <p:sp>
            <p:nvSpPr>
              <p:cNvPr id="22" name="平行四边形 21"/>
              <p:cNvSpPr/>
              <p:nvPr/>
            </p:nvSpPr>
            <p:spPr>
              <a:xfrm>
                <a:off x="1615730" y="1978773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615731" y="1968726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全国水域空间分布普查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" y="843495"/>
            <a:ext cx="960221" cy="100589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722833" y="1191900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608410" y="1191900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771884" y="1062413"/>
            <a:ext cx="6892975" cy="107816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rot="10800000">
            <a:off x="0" y="843496"/>
            <a:ext cx="12192000" cy="5471648"/>
          </a:xfrm>
          <a:prstGeom prst="rect">
            <a:avLst/>
          </a:prstGeom>
          <a:gradFill flip="none" rotWithShape="1">
            <a:gsLst>
              <a:gs pos="0">
                <a:srgbClr val="6CA1F9"/>
              </a:gs>
              <a:gs pos="80000">
                <a:srgbClr val="D67ADB"/>
              </a:gs>
              <a:gs pos="100000">
                <a:srgbClr val="FC6CD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10039" y="1144139"/>
            <a:ext cx="6764091" cy="9610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       利用遥感可以进行荒漠化、环境污染、海洋生态、全球气候变化、植被变化等方面监测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 descr="20140306143531_69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3203" y="3027771"/>
            <a:ext cx="3890979" cy="2899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pic>
        <p:nvPicPr>
          <p:cNvPr id="5" name="图片 4" descr="20140822141400_2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88" y="3020912"/>
            <a:ext cx="3890979" cy="2899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grpSp>
        <p:nvGrpSpPr>
          <p:cNvPr id="8" name="组合 7"/>
          <p:cNvGrpSpPr/>
          <p:nvPr/>
        </p:nvGrpSpPr>
        <p:grpSpPr>
          <a:xfrm>
            <a:off x="2009806" y="2506756"/>
            <a:ext cx="2242869" cy="446706"/>
            <a:chOff x="1542578" y="1968726"/>
            <a:chExt cx="1187560" cy="446707"/>
          </a:xfrm>
        </p:grpSpPr>
        <p:sp>
          <p:nvSpPr>
            <p:cNvPr id="9" name="平行四边形 8"/>
            <p:cNvSpPr/>
            <p:nvPr/>
          </p:nvSpPr>
          <p:spPr>
            <a:xfrm>
              <a:off x="1542578" y="2046101"/>
              <a:ext cx="1114408" cy="369332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15730" y="1968726"/>
              <a:ext cx="1114408" cy="369332"/>
              <a:chOff x="1615730" y="1968726"/>
              <a:chExt cx="1114408" cy="369332"/>
            </a:xfrm>
          </p:grpSpPr>
          <p:sp>
            <p:nvSpPr>
              <p:cNvPr id="11" name="平行四边形 10"/>
              <p:cNvSpPr/>
              <p:nvPr/>
            </p:nvSpPr>
            <p:spPr>
              <a:xfrm>
                <a:off x="1615730" y="1978773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615731" y="1968726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全国湿润指数数据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7619207" y="2468772"/>
            <a:ext cx="2723163" cy="452854"/>
            <a:chOff x="1557018" y="2002095"/>
            <a:chExt cx="1157236" cy="452853"/>
          </a:xfrm>
        </p:grpSpPr>
        <p:sp>
          <p:nvSpPr>
            <p:cNvPr id="14" name="平行四边形 13"/>
            <p:cNvSpPr/>
            <p:nvPr/>
          </p:nvSpPr>
          <p:spPr>
            <a:xfrm>
              <a:off x="1557018" y="2046101"/>
              <a:ext cx="1099968" cy="408847"/>
            </a:xfrm>
            <a:prstGeom prst="parallelogram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599846" y="2002095"/>
              <a:ext cx="1114408" cy="369332"/>
              <a:chOff x="1599846" y="2002095"/>
              <a:chExt cx="1114408" cy="369332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1599846" y="2015821"/>
                <a:ext cx="1114408" cy="341134"/>
              </a:xfrm>
              <a:prstGeom prst="parallelogram">
                <a:avLst/>
              </a:prstGeom>
              <a:solidFill>
                <a:srgbClr val="5AADFD"/>
              </a:solidFill>
              <a:ln w="12700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611536" y="2002095"/>
                <a:ext cx="10985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黑龙江蒸发与蒸腾数据</a:t>
                </a:r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495"/>
            <a:ext cx="960221" cy="100589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781156" y="1166451"/>
            <a:ext cx="6892975" cy="107816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32105" y="1295937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617682" y="1295937"/>
            <a:ext cx="105492" cy="81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PRESET_TEXT" val="单击此处添加大标题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46"/>
  <p:tag name="KSO_WM_UNIT_ID" val="custom20204446_9*a*1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20188463"/>
  <p:tag name="KSO_WM_UNIT_ID" val="diagram20188463_1*q_h_i*1_2_2"/>
  <p:tag name="KSO_WM_UNIT_LAYERLEVEL" val="1_1_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LOR_SCHEME_SHAPE_ID" val="38"/>
  <p:tag name="KSO_WM_UNIT_COLOR_SCHEME_PARENT_PAGE" val="0_3"/>
  <p:tag name="KSO_WM_DIAGRAM_GROUP_CODE" val="q1-1"/>
  <p:tag name="KSO_WM_UNIT_TYPE" val="q_h_i"/>
  <p:tag name="KSO_WM_UNIT_INDEX" val="1_2_2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20188463"/>
  <p:tag name="KSO_WM_UNIT_ID" val="diagram20188463_1*q_h_i*1_3_1"/>
  <p:tag name="KSO_WM_UNIT_LAYERLEVEL" val="1_1_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LOR_SCHEME_SHAPE_ID" val="37"/>
  <p:tag name="KSO_WM_UNIT_COLOR_SCHEME_PARENT_PAGE" val="0_3"/>
  <p:tag name="KSO_WM_DIAGRAM_GROUP_CODE" val="q1-1"/>
  <p:tag name="KSO_WM_UNIT_TYPE" val="q_h_i"/>
  <p:tag name="KSO_WM_UNIT_INDEX" val="1_3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20188463"/>
  <p:tag name="KSO_WM_UNIT_ID" val="diagram20188463_1*q_h_i*1_3_2"/>
  <p:tag name="KSO_WM_UNIT_LAYERLEVEL" val="1_1_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LOR_SCHEME_SHAPE_ID" val="38"/>
  <p:tag name="KSO_WM_UNIT_COLOR_SCHEME_PARENT_PAGE" val="0_3"/>
  <p:tag name="KSO_WM_DIAGRAM_GROUP_CODE" val="q1-1"/>
  <p:tag name="KSO_WM_UNIT_TYPE" val="q_h_i"/>
  <p:tag name="KSO_WM_UNIT_INDEX" val="1_3_2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63_1*q_h_i*1_2_3"/>
  <p:tag name="KSO_WM_TEMPLATE_CATEGORY" val="diagram"/>
  <p:tag name="KSO_WM_TEMPLATE_INDEX" val="20188463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2_3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63_1*q_h_i*1_3_3"/>
  <p:tag name="KSO_WM_TEMPLATE_CATEGORY" val="diagram"/>
  <p:tag name="KSO_WM_TEMPLATE_INDEX" val="20188463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3_3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63_1*q_h_i*1_1_3"/>
  <p:tag name="KSO_WM_TEMPLATE_CATEGORY" val="diagram"/>
  <p:tag name="KSO_WM_TEMPLATE_INDEX" val="20188463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3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TEMPLATE_CATEGORY" val="diagram"/>
  <p:tag name="KSO_WM_TEMPLATE_INDEX" val="20188463"/>
  <p:tag name="KSO_WM_UNIT_ID" val="diagram20188463_1*q_h_i*1_1_1"/>
  <p:tag name="KSO_WM_UNIT_LAYERLEVEL" val="1_1_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LOR_SCHEME_SHAPE_ID" val="37"/>
  <p:tag name="KSO_WM_UNIT_COLOR_SCHEME_PARENT_PAGE" val="0_3"/>
  <p:tag name="KSO_WM_DIAGRAM_GROUP_CODE" val="q1-1"/>
  <p:tag name="KSO_WM_UNIT_TYPE" val="q_h_i"/>
  <p:tag name="KSO_WM_UNIT_INDEX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TEMPLATE_CATEGORY" val="diagram"/>
  <p:tag name="KSO_WM_TEMPLATE_INDEX" val="20188463"/>
  <p:tag name="KSO_WM_UNIT_ID" val="diagram20188463_1*q_h_i*1_1_2"/>
  <p:tag name="KSO_WM_UNIT_LAYERLEVEL" val="1_1_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LOR_SCHEME_SHAPE_ID" val="38"/>
  <p:tag name="KSO_WM_UNIT_COLOR_SCHEME_PARENT_PAGE" val="0_3"/>
  <p:tag name="KSO_WM_DIAGRAM_GROUP_CODE" val="q1-1"/>
  <p:tag name="KSO_WM_UNIT_TYPE" val="q_h_i"/>
  <p:tag name="KSO_WM_UNIT_INDEX" val="1_1_2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63_1*q_h_i*1_1_3"/>
  <p:tag name="KSO_WM_TEMPLATE_CATEGORY" val="diagram"/>
  <p:tag name="KSO_WM_TEMPLATE_INDEX" val="20188463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3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63_1*q_h_i*1_2_3"/>
  <p:tag name="KSO_WM_TEMPLATE_CATEGORY" val="diagram"/>
  <p:tag name="KSO_WM_TEMPLATE_INDEX" val="20188463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2_3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LAYERLEVEL" val="1_1_1"/>
  <p:tag name="KSO_WM_TAG_VERSION" val="1.0"/>
  <p:tag name="KSO_WM_BEAUTIFY_FLAG" val="#wm#"/>
  <p:tag name="KSO_WM_UNIT_PRESET_TEXT" val="单击此处输入你的正文，文字是您思想的提炼。"/>
  <p:tag name="KSO_WM_TEMPLATE_CATEGORY" val="custom"/>
  <p:tag name="KSO_WM_TEMPLATE_INDEX" val="20204446"/>
  <p:tag name="KSO_WM_UNIT_ID" val="custom20204446_30*m_h_f*1_1_1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63_1*q_h_i*1_3_3"/>
  <p:tag name="KSO_WM_TEMPLATE_CATEGORY" val="diagram"/>
  <p:tag name="KSO_WM_TEMPLATE_INDEX" val="20188463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3_3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COMMONDATA" val="eyJoZGlkIjoiMDMzMDVkZGVjNGM1N2Q4YjU2ODNjOTA2OTE3ZDA4NmEifQ=="/>
  <p:tag name="commondata" val="eyJoZGlkIjoiOTA3MTJlNDdiNmU2NTQ0MDFhZTI3OTdkMjUxN2RkNTYifQ=="/>
</p:tagLst>
</file>

<file path=ppt/tags/tag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LAYERLEVEL" val="1_1_1"/>
  <p:tag name="KSO_WM_TAG_VERSION" val="1.0"/>
  <p:tag name="KSO_WM_BEAUTIFY_FLAG" val="#wm#"/>
  <p:tag name="KSO_WM_UNIT_PRESET_TEXT" val="单击此处输入你的正文，文字是您思想的提炼。"/>
  <p:tag name="KSO_WM_TEMPLATE_CATEGORY" val="custom"/>
  <p:tag name="KSO_WM_TEMPLATE_INDEX" val="20204446"/>
  <p:tag name="KSO_WM_UNIT_ID" val="custom20204446_30*m_h_f*1_2_1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LAYERLEVEL" val="1_1_1"/>
  <p:tag name="KSO_WM_TAG_VERSION" val="1.0"/>
  <p:tag name="KSO_WM_BEAUTIFY_FLAG" val="#wm#"/>
  <p:tag name="KSO_WM_UNIT_PRESET_TEXT" val="单击此处输入你的正文，文字是您思想的提炼。"/>
  <p:tag name="KSO_WM_TEMPLATE_CATEGORY" val="custom"/>
  <p:tag name="KSO_WM_TEMPLATE_INDEX" val="20204446"/>
  <p:tag name="KSO_WM_UNIT_ID" val="custom20204446_30*m_h_f*1_3_1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SLIDE_BACKGROUND_TYPE" val="topBottom"/>
  <p:tag name="KSO_WM_TEMPLATE_CATEGORY" val="custom"/>
  <p:tag name="KSO_WM_TEMPLATE_INDEX" val="20204446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ID" val="custom20204446_9*i*1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f"/>
  <p:tag name="KSO_WM_UNIT_INDEX" val="1_1_1"/>
  <p:tag name="KSO_WM_UNIT_ID" val="diagram20187873_3*q_h_f*1_1_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" val="单击此处添加文本具体内容，简明扼要的阐述您的观点。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f"/>
  <p:tag name="KSO_WM_UNIT_INDEX" val="1_2_1"/>
  <p:tag name="KSO_WM_UNIT_ID" val="diagram20187873_3*q_h_f*1_2_1"/>
  <p:tag name="KSO_WM_UNIT_LAYERLEVEL" val="1_1_1"/>
  <p:tag name="KSO_WM_UNIT_VALUE" val="48"/>
  <p:tag name="KSO_WM_UNIT_HIGHLIGHT" val="0"/>
  <p:tag name="KSO_WM_UNIT_COMPATIBLE" val="0"/>
  <p:tag name="KSO_WM_BEAUTIFY_FLAG" val="#wm#"/>
  <p:tag name="KSO_WM_UNIT_PRESET_TEXT" val="单击此处添加文本具体内容，简明扼要的阐述您的观点。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f"/>
  <p:tag name="KSO_WM_UNIT_INDEX" val="1_3_1"/>
  <p:tag name="KSO_WM_UNIT_ID" val="diagram20187873_3*q_h_f*1_3_1"/>
  <p:tag name="KSO_WM_UNIT_LAYERLEVEL" val="1_1_1"/>
  <p:tag name="KSO_WM_UNIT_VALUE" val="48"/>
  <p:tag name="KSO_WM_UNIT_HIGHLIGHT" val="0"/>
  <p:tag name="KSO_WM_UNIT_COMPATIBLE" val="0"/>
  <p:tag name="KSO_WM_BEAUTIFY_FLAG" val="#wm#"/>
  <p:tag name="KSO_WM_UNIT_PRESET_TEXT" val="单击此处添加文本具体内容，简明扼要的阐述您的观点。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20188463"/>
  <p:tag name="KSO_WM_UNIT_ID" val="diagram20188463_1*q_h_i*1_2_1"/>
  <p:tag name="KSO_WM_UNIT_LAYERLEVEL" val="1_1_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LOR_SCHEME_SHAPE_ID" val="37"/>
  <p:tag name="KSO_WM_UNIT_COLOR_SCHEME_PARENT_PAGE" val="0_3"/>
  <p:tag name="KSO_WM_DIAGRAM_GROUP_CODE" val="q1-1"/>
  <p:tag name="KSO_WM_UNIT_TYPE" val="q_h_i"/>
  <p:tag name="KSO_WM_UNIT_INDEX" val="1_2_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jgklxqc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1590</Words>
  <Application>WPS 演示</Application>
  <PresentationFormat>宽屏</PresentationFormat>
  <Paragraphs>190</Paragraphs>
  <Slides>22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Tahoma</vt:lpstr>
      <vt:lpstr>思源黑体 CN</vt:lpstr>
      <vt:lpstr>黑体</vt:lpstr>
      <vt:lpstr>Arial Unicode MS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地理信息技术在防灾减灾中的运用</dc:title>
  <dc:creator>微信公众号：匠心地理</dc:creator>
  <dc:subject>匠心地理课件</dc:subject>
  <cp:lastModifiedBy>与哥</cp:lastModifiedBy>
  <cp:revision>148</cp:revision>
  <dcterms:created xsi:type="dcterms:W3CDTF">2019-12-23T14:44:00Z</dcterms:created>
  <dcterms:modified xsi:type="dcterms:W3CDTF">2025-03-17T23:51:45Z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F1C46C3D62334C1D8FAF86A17B310997_12</vt:lpwstr>
  </property>
  <property fmtid="{D5CDD505-2E9C-101B-9397-08002B2CF9AE}" pid="3" name="KSOProductBuildVer">
    <vt:lpwstr>2052-12.1.0.20305</vt:lpwstr>
  </property>
</Properties>
</file>