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305" r:id="rId4"/>
    <p:sldId id="432" r:id="rId6"/>
    <p:sldId id="1321" r:id="rId7"/>
    <p:sldId id="279" r:id="rId8"/>
    <p:sldId id="283" r:id="rId9"/>
    <p:sldId id="5957" r:id="rId10"/>
    <p:sldId id="5958" r:id="rId11"/>
    <p:sldId id="5962" r:id="rId12"/>
    <p:sldId id="5963" r:id="rId13"/>
    <p:sldId id="5966" r:id="rId14"/>
    <p:sldId id="5972" r:id="rId15"/>
    <p:sldId id="5973" r:id="rId16"/>
    <p:sldId id="5974" r:id="rId17"/>
    <p:sldId id="5991" r:id="rId18"/>
    <p:sldId id="5979" r:id="rId19"/>
    <p:sldId id="5981" r:id="rId20"/>
    <p:sldId id="5983" r:id="rId21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E88AB9"/>
    <a:srgbClr val="D73888"/>
    <a:srgbClr val="FFFFFF"/>
    <a:srgbClr val="6E5EC1"/>
    <a:srgbClr val="E25760"/>
    <a:srgbClr val="111A08"/>
    <a:srgbClr val="8497B0"/>
    <a:srgbClr val="A0B29B"/>
    <a:srgbClr val="E8B5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13" autoAdjust="0"/>
    <p:restoredTop sz="88900" autoAdjust="0"/>
  </p:normalViewPr>
  <p:slideViewPr>
    <p:cSldViewPr snapToGrid="0" showGuides="1">
      <p:cViewPr varScale="1">
        <p:scale>
          <a:sx n="68" d="100"/>
          <a:sy n="68" d="100"/>
        </p:scale>
        <p:origin x="354" y="84"/>
      </p:cViewPr>
      <p:guideLst>
        <p:guide orient="horz" pos="218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tags" Target="tags/tag14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6B1671-DFAA-4266-99E8-516A580B8E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DD41E7-2915-4499-9D43-F01841A4181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DD41E7-2915-4499-9D43-F01841A418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37A3D2-5E77-424B-84A0-4708CFD00B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zh-CN" altLang="zh-CN" sz="1200" b="1" dirty="0"/>
              <a:t>根据农业生产的特点，</a:t>
            </a:r>
            <a:endParaRPr lang="zh-CN" altLang="zh-CN" sz="1200" b="1" dirty="0"/>
          </a:p>
          <a:p>
            <a:pPr>
              <a:lnSpc>
                <a:spcPct val="120000"/>
              </a:lnSpc>
            </a:pPr>
            <a:r>
              <a:rPr lang="zh-CN" altLang="zh-CN" sz="1200" b="1" dirty="0"/>
              <a:t>农业用地可以分为</a:t>
            </a:r>
            <a:r>
              <a:rPr lang="zh-CN" altLang="zh-CN" sz="1200" b="1" dirty="0">
                <a:solidFill>
                  <a:srgbClr val="C02C38"/>
                </a:solidFill>
              </a:rPr>
              <a:t>耕地、林地、草地、水域等</a:t>
            </a:r>
            <a:r>
              <a:rPr lang="zh-CN" altLang="zh-CN" sz="1200" b="1" dirty="0"/>
              <a:t>不同的类型</a:t>
            </a:r>
            <a:endParaRPr lang="zh-CN" altLang="zh-CN" sz="1200" b="1" dirty="0"/>
          </a:p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DD41E7-2915-4499-9D43-F01841A418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DD41E7-2915-4499-9D43-F01841A418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032A9-84AB-4C96-A611-ECF1ED98F9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4234F-6841-4A58-A903-459A8B48ED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032A9-84AB-4C96-A611-ECF1ED98F9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4234F-6841-4A58-A903-459A8B48ED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032A9-84AB-4C96-A611-ECF1ED98F9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4234F-6841-4A58-A903-459A8B48ED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032A9-84AB-4C96-A611-ECF1ED98F9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4234F-6841-4A58-A903-459A8B48ED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032A9-84AB-4C96-A611-ECF1ED98F9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4234F-6841-4A58-A903-459A8B48ED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032A9-84AB-4C96-A611-ECF1ED98F9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4234F-6841-4A58-A903-459A8B48ED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032A9-84AB-4C96-A611-ECF1ED98F9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4234F-6841-4A58-A903-459A8B48ED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032A9-84AB-4C96-A611-ECF1ED98F9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4234F-6841-4A58-A903-459A8B48ED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032A9-84AB-4C96-A611-ECF1ED98F9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4234F-6841-4A58-A903-459A8B48ED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032A9-84AB-4C96-A611-ECF1ED98F9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4234F-6841-4A58-A903-459A8B48ED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A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032A9-84AB-4C96-A611-ECF1ED98F9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4234F-6841-4A58-A903-459A8B48ED4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1" Type="http://schemas.openxmlformats.org/officeDocument/2006/relationships/notesSlide" Target="../notesSlides/notesSlide6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.xml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265888"/>
          </a:xfrm>
          <a:custGeom>
            <a:avLst/>
            <a:gdLst>
              <a:gd name="connsiteX0" fmla="*/ 0 w 12188952"/>
              <a:gd name="connsiteY0" fmla="*/ 0 h 6265888"/>
              <a:gd name="connsiteX1" fmla="*/ 12188952 w 12188952"/>
              <a:gd name="connsiteY1" fmla="*/ 0 h 6265888"/>
              <a:gd name="connsiteX2" fmla="*/ 12188952 w 12188952"/>
              <a:gd name="connsiteY2" fmla="*/ 5061023 h 6265888"/>
              <a:gd name="connsiteX3" fmla="*/ 12188400 w 12188952"/>
              <a:gd name="connsiteY3" fmla="*/ 5061281 h 6265888"/>
              <a:gd name="connsiteX4" fmla="*/ 6096000 w 12188952"/>
              <a:gd name="connsiteY4" fmla="*/ 6265888 h 6265888"/>
              <a:gd name="connsiteX5" fmla="*/ 3601 w 12188952"/>
              <a:gd name="connsiteY5" fmla="*/ 5061281 h 6265888"/>
              <a:gd name="connsiteX6" fmla="*/ 0 w 12188952"/>
              <a:gd name="connsiteY6" fmla="*/ 5059596 h 626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6265888">
                <a:moveTo>
                  <a:pt x="0" y="0"/>
                </a:moveTo>
                <a:lnTo>
                  <a:pt x="12188952" y="0"/>
                </a:lnTo>
                <a:lnTo>
                  <a:pt x="12188952" y="5061023"/>
                </a:lnTo>
                <a:lnTo>
                  <a:pt x="12188400" y="5061281"/>
                </a:lnTo>
                <a:cubicBezTo>
                  <a:pt x="10489511" y="5817852"/>
                  <a:pt x="8380622" y="6265888"/>
                  <a:pt x="6096000" y="6265888"/>
                </a:cubicBezTo>
                <a:cubicBezTo>
                  <a:pt x="3811379" y="6265888"/>
                  <a:pt x="1702489" y="5817852"/>
                  <a:pt x="3601" y="5061281"/>
                </a:cubicBezTo>
                <a:lnTo>
                  <a:pt x="0" y="5059596"/>
                </a:ln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图片 5" descr="建筑与房屋的城市空拍图&#10;&#10;描述已自动生成"/>
          <p:cNvPicPr>
            <a:picLocks noChangeAspect="1"/>
          </p:cNvPicPr>
          <p:nvPr/>
        </p:nvPicPr>
        <p:blipFill rotWithShape="1">
          <a:blip r:embed="rId1"/>
          <a:srcRect t="12455"/>
          <a:stretch>
            <a:fillRect/>
          </a:stretch>
        </p:blipFill>
        <p:spPr>
          <a:xfrm>
            <a:off x="1" y="10"/>
            <a:ext cx="12192000" cy="6003842"/>
          </a:xfrm>
          <a:custGeom>
            <a:avLst/>
            <a:gdLst>
              <a:gd name="connsiteX0" fmla="*/ 0 w 12187427"/>
              <a:gd name="connsiteY0" fmla="*/ 0 h 6003852"/>
              <a:gd name="connsiteX1" fmla="*/ 12187427 w 12187427"/>
              <a:gd name="connsiteY1" fmla="*/ 0 h 6003852"/>
              <a:gd name="connsiteX2" fmla="*/ 12187427 w 12187427"/>
              <a:gd name="connsiteY2" fmla="*/ 4772371 h 6003852"/>
              <a:gd name="connsiteX3" fmla="*/ 11865111 w 12187427"/>
              <a:gd name="connsiteY3" fmla="*/ 4913285 h 6003852"/>
              <a:gd name="connsiteX4" fmla="*/ 6096000 w 12187427"/>
              <a:gd name="connsiteY4" fmla="*/ 6003852 h 6003852"/>
              <a:gd name="connsiteX5" fmla="*/ 3601 w 12187427"/>
              <a:gd name="connsiteY5" fmla="*/ 4771946 h 6003852"/>
              <a:gd name="connsiteX6" fmla="*/ 0 w 12187427"/>
              <a:gd name="connsiteY6" fmla="*/ 4770223 h 600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7427" h="6003852">
                <a:moveTo>
                  <a:pt x="0" y="0"/>
                </a:moveTo>
                <a:lnTo>
                  <a:pt x="12187427" y="0"/>
                </a:lnTo>
                <a:lnTo>
                  <a:pt x="12187427" y="4772371"/>
                </a:lnTo>
                <a:lnTo>
                  <a:pt x="11865111" y="4913285"/>
                </a:lnTo>
                <a:cubicBezTo>
                  <a:pt x="10225213" y="5601147"/>
                  <a:pt x="8237833" y="6003852"/>
                  <a:pt x="6096000" y="6003852"/>
                </a:cubicBezTo>
                <a:cubicBezTo>
                  <a:pt x="3811379" y="6003852"/>
                  <a:pt x="1702489" y="5545663"/>
                  <a:pt x="3601" y="4771946"/>
                </a:cubicBezTo>
                <a:lnTo>
                  <a:pt x="0" y="4770223"/>
                </a:lnTo>
                <a:close/>
              </a:path>
            </a:pathLst>
          </a:custGeom>
        </p:spPr>
      </p:pic>
      <p:sp>
        <p:nvSpPr>
          <p:cNvPr id="9" name="标题 3"/>
          <p:cNvSpPr txBox="1"/>
          <p:nvPr>
            <p:custDataLst>
              <p:tags r:id="rId2"/>
            </p:custDataLst>
          </p:nvPr>
        </p:nvSpPr>
        <p:spPr>
          <a:xfrm>
            <a:off x="1551008" y="1949819"/>
            <a:ext cx="9016958" cy="11501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6000" dirty="0">
                <a:ln w="2857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乡村和城镇</a:t>
            </a:r>
            <a:r>
              <a:rPr lang="zh-CN" altLang="en-US" sz="6600" dirty="0">
                <a:ln w="2857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空间结构</a:t>
            </a:r>
            <a:endParaRPr lang="zh-CN" altLang="en-US" sz="6600" dirty="0">
              <a:ln w="28575" cmpd="sng">
                <a:noFill/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005875" y="6265888"/>
            <a:ext cx="2177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pc="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第二章 第一节</a:t>
            </a:r>
            <a:endParaRPr lang="zh-CN" altLang="en-US" spc="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6455" y="339725"/>
            <a:ext cx="7815580" cy="56648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192135" y="2952750"/>
            <a:ext cx="374713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/>
              <a:t>城市外缘，</a:t>
            </a:r>
            <a:endParaRPr lang="zh-CN" altLang="en-US" sz="2800" b="1"/>
          </a:p>
          <a:p>
            <a:r>
              <a:rPr lang="zh-CN" altLang="en-US" sz="2800" b="1"/>
              <a:t>沿主要的交通干线分布</a:t>
            </a:r>
            <a:endParaRPr lang="zh-CN" altLang="en-US" sz="2800" b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9385" y="381300"/>
            <a:ext cx="7282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3200" b="1" dirty="0">
                <a:solidFill>
                  <a:srgbClr val="C02C38"/>
                </a:solidFill>
                <a:latin typeface="微软雅黑" panose="020B0503020204020204" charset="-122"/>
                <a:ea typeface="微软雅黑" panose="020B0503020204020204" charset="-122"/>
              </a:rPr>
              <a:t>三、城镇内部空间结构的形成和变化</a:t>
            </a:r>
            <a:endParaRPr lang="zh-CN" altLang="en-US" sz="3200" b="1" dirty="0">
              <a:solidFill>
                <a:srgbClr val="C02C3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5515610" y="2774315"/>
            <a:ext cx="972000" cy="762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11705" y="1239966"/>
            <a:ext cx="7768590" cy="4137611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2211705" y="5678087"/>
            <a:ext cx="7768590" cy="822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城镇内部空间结构的形成，归根结底是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人类活动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的结果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而影响人类活动的关键因素之一，是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经济利益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1188848" y="2033606"/>
            <a:ext cx="0" cy="4002336"/>
          </a:xfrm>
          <a:prstGeom prst="lin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811020" y="2671845"/>
            <a:ext cx="294818" cy="9149"/>
          </a:xfrm>
          <a:prstGeom prst="lin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811020" y="3325866"/>
            <a:ext cx="294818" cy="9149"/>
          </a:xfrm>
          <a:prstGeom prst="lin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795265" y="3985628"/>
            <a:ext cx="294818" cy="9149"/>
          </a:xfrm>
          <a:prstGeom prst="lin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6" name="组合 5"/>
          <p:cNvGrpSpPr/>
          <p:nvPr/>
        </p:nvGrpSpPr>
        <p:grpSpPr>
          <a:xfrm>
            <a:off x="315698" y="1101102"/>
            <a:ext cx="6561024" cy="5683868"/>
            <a:chOff x="461503" y="1345658"/>
            <a:chExt cx="5634497" cy="4881212"/>
          </a:xfrm>
        </p:grpSpPr>
        <p:grpSp>
          <p:nvGrpSpPr>
            <p:cNvPr id="7" name="组合 6"/>
            <p:cNvGrpSpPr/>
            <p:nvPr/>
          </p:nvGrpSpPr>
          <p:grpSpPr>
            <a:xfrm>
              <a:off x="696000" y="1393118"/>
              <a:ext cx="5400000" cy="4687378"/>
              <a:chOff x="696000" y="1393118"/>
              <a:chExt cx="5400000" cy="4687378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876000" y="1393118"/>
                <a:ext cx="5220000" cy="4204601"/>
                <a:chOff x="2946000" y="1593321"/>
                <a:chExt cx="5220000" cy="4204601"/>
              </a:xfrm>
            </p:grpSpPr>
            <p:cxnSp>
              <p:nvCxnSpPr>
                <p:cNvPr id="18" name="直接连接符 17"/>
                <p:cNvCxnSpPr/>
                <p:nvPr/>
              </p:nvCxnSpPr>
              <p:spPr>
                <a:xfrm>
                  <a:off x="3711000" y="3807000"/>
                  <a:ext cx="0" cy="1976822"/>
                </a:xfrm>
                <a:prstGeom prst="line">
                  <a:avLst/>
                </a:prstGeom>
                <a:noFill/>
                <a:ln w="34925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9" name="直接连接符 18"/>
                <p:cNvCxnSpPr/>
                <p:nvPr/>
              </p:nvCxnSpPr>
              <p:spPr>
                <a:xfrm>
                  <a:off x="5286000" y="4887000"/>
                  <a:ext cx="0" cy="896821"/>
                </a:xfrm>
                <a:prstGeom prst="line">
                  <a:avLst/>
                </a:prstGeom>
                <a:noFill/>
                <a:ln w="34925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0" name="直接连接符 19"/>
                <p:cNvCxnSpPr/>
                <p:nvPr/>
              </p:nvCxnSpPr>
              <p:spPr>
                <a:xfrm>
                  <a:off x="2946000" y="2214000"/>
                  <a:ext cx="1696490" cy="3569821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连接符 20"/>
                <p:cNvCxnSpPr/>
                <p:nvPr/>
              </p:nvCxnSpPr>
              <p:spPr>
                <a:xfrm>
                  <a:off x="2946000" y="3884617"/>
                  <a:ext cx="4472624" cy="1911468"/>
                </a:xfrm>
                <a:prstGeom prst="line">
                  <a:avLst/>
                </a:prstGeom>
                <a:noFill/>
                <a:ln w="381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2" name="直接连接符 21"/>
                <p:cNvCxnSpPr/>
                <p:nvPr/>
              </p:nvCxnSpPr>
              <p:spPr>
                <a:xfrm>
                  <a:off x="2946000" y="3249000"/>
                  <a:ext cx="3591629" cy="2530070"/>
                </a:xfrm>
                <a:prstGeom prst="line">
                  <a:avLst/>
                </a:prstGeom>
                <a:noFill/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3" name="连接符: 肘形 22"/>
                <p:cNvCxnSpPr/>
                <p:nvPr/>
              </p:nvCxnSpPr>
              <p:spPr>
                <a:xfrm>
                  <a:off x="2946000" y="1593321"/>
                  <a:ext cx="5220000" cy="4204601"/>
                </a:xfrm>
                <a:prstGeom prst="bentConnector3">
                  <a:avLst>
                    <a:gd name="adj1" fmla="val 2"/>
                  </a:avLst>
                </a:prstGeom>
                <a:noFill/>
                <a:ln w="41275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4" name="文本框 13"/>
              <p:cNvSpPr txBox="1"/>
              <p:nvPr/>
            </p:nvSpPr>
            <p:spPr>
              <a:xfrm>
                <a:off x="1492915" y="5620653"/>
                <a:ext cx="481273" cy="4598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b="1">
                    <a:latin typeface="微软雅黑" panose="020B0503020204020204" charset="-122"/>
                    <a:ea typeface="微软雅黑" panose="020B0503020204020204" charset="-122"/>
                  </a:defRPr>
                </a:lvl1pPr>
              </a:lstStyle>
              <a:p>
                <a:r>
                  <a:rPr lang="en-US" altLang="zh-CN" dirty="0"/>
                  <a:t>A</a:t>
                </a:r>
                <a:endParaRPr lang="zh-CN" altLang="en-US" dirty="0"/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3062391" y="5620653"/>
                <a:ext cx="481273" cy="4598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b="1">
                    <a:latin typeface="微软雅黑" panose="020B0503020204020204" charset="-122"/>
                    <a:ea typeface="微软雅黑" panose="020B0503020204020204" charset="-122"/>
                  </a:defRPr>
                </a:lvl1pPr>
              </a:lstStyle>
              <a:p>
                <a:r>
                  <a:rPr lang="en-US" altLang="zh-CN" dirty="0"/>
                  <a:t>B</a:t>
                </a:r>
                <a:endParaRPr lang="zh-CN" altLang="en-US" dirty="0"/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5107987" y="5609857"/>
                <a:ext cx="481273" cy="4598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b="1">
                    <a:latin typeface="微软雅黑" panose="020B0503020204020204" charset="-122"/>
                    <a:ea typeface="微软雅黑" panose="020B0503020204020204" charset="-122"/>
                  </a:defRPr>
                </a:lvl1pPr>
              </a:lstStyle>
              <a:p>
                <a:r>
                  <a:rPr lang="en-US" altLang="zh-CN" dirty="0"/>
                  <a:t>C</a:t>
                </a:r>
                <a:endParaRPr lang="zh-CN" altLang="en-US" dirty="0"/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696000" y="5585697"/>
                <a:ext cx="481273" cy="4598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b="1">
                    <a:latin typeface="微软雅黑" panose="020B0503020204020204" charset="-122"/>
                    <a:ea typeface="微软雅黑" panose="020B0503020204020204" charset="-122"/>
                  </a:defRPr>
                </a:lvl1pPr>
              </a:lstStyle>
              <a:p>
                <a:r>
                  <a:rPr lang="en-US" altLang="zh-CN" dirty="0"/>
                  <a:t>O</a:t>
                </a:r>
                <a:endParaRPr lang="zh-CN" altLang="en-US" dirty="0"/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461503" y="1345658"/>
              <a:ext cx="481273" cy="1136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b="1"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dirty="0"/>
                <a:t>土地租金</a:t>
              </a:r>
              <a:endParaRPr lang="zh-CN" altLang="en-US" dirty="0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869331" y="5909694"/>
              <a:ext cx="1509998" cy="317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b="1"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dirty="0"/>
                <a:t>距市中心距离</a:t>
              </a:r>
              <a:endParaRPr lang="zh-CN" altLang="en-US" dirty="0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224589" y="2406421"/>
              <a:ext cx="8328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b="1"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dirty="0"/>
                <a:t>商业</a:t>
              </a:r>
              <a:endParaRPr lang="zh-CN" altLang="en-US" dirty="0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240286" y="3563002"/>
              <a:ext cx="8328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b="1"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dirty="0"/>
                <a:t>住宅</a:t>
              </a:r>
              <a:endParaRPr lang="zh-CN" altLang="en-US" dirty="0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4959589" y="5031964"/>
              <a:ext cx="8328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b="1"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dirty="0"/>
                <a:t>工业</a:t>
              </a:r>
              <a:endParaRPr lang="zh-CN" altLang="en-US" dirty="0"/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7377022" y="1373121"/>
            <a:ext cx="4113091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accent5">
                    <a:lumMod val="75000"/>
                  </a:schemeClr>
                </a:solidFill>
                <a:latin typeface="+mn-ea"/>
              </a:defRPr>
            </a:lvl1pPr>
          </a:lstStyle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rPr>
              <a:t>那么我们怎么读懂该图呢？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327796" y="2239159"/>
            <a:ext cx="4430338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accent5">
                    <a:lumMod val="75000"/>
                  </a:schemeClr>
                </a:solidFill>
                <a:latin typeface="+mn-ea"/>
              </a:defRPr>
            </a:lvl1pPr>
          </a:lstStyle>
          <a:p>
            <a:r>
              <a:rPr lang="zh-CN" altLang="en-US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rPr>
              <a:t>①定距离（距市中心距离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rPr>
              <a:t>OM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rPr>
              <a:t>）</a:t>
            </a:r>
            <a:endParaRPr lang="zh-CN" altLang="en-US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1103370" y="2605081"/>
            <a:ext cx="168362" cy="16836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1105927" y="3251888"/>
            <a:ext cx="168362" cy="16836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1078817" y="3917973"/>
            <a:ext cx="168362" cy="16836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992205" y="6046306"/>
            <a:ext cx="560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b="1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altLang="zh-CN" dirty="0"/>
              <a:t>M</a:t>
            </a:r>
            <a:endParaRPr lang="zh-CN" altLang="en-US" dirty="0"/>
          </a:p>
        </p:txBody>
      </p:sp>
      <p:sp>
        <p:nvSpPr>
          <p:cNvPr id="30" name="文本框 29"/>
          <p:cNvSpPr txBox="1"/>
          <p:nvPr/>
        </p:nvSpPr>
        <p:spPr>
          <a:xfrm>
            <a:off x="7327796" y="3006211"/>
            <a:ext cx="4381112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accent5">
                    <a:lumMod val="75000"/>
                  </a:schemeClr>
                </a:solidFill>
                <a:latin typeface="+mn-ea"/>
              </a:defRPr>
            </a:lvl1pPr>
          </a:lstStyle>
          <a:p>
            <a:r>
              <a:rPr lang="zh-CN" altLang="en-US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rPr>
              <a:t>②看租金高低</a:t>
            </a:r>
            <a:endParaRPr lang="zh-CN" altLang="en-US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72802" y="2441012"/>
            <a:ext cx="503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b="1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高</a:t>
            </a:r>
            <a:endParaRPr lang="zh-CN" altLang="en-US" dirty="0"/>
          </a:p>
        </p:txBody>
      </p:sp>
      <p:sp>
        <p:nvSpPr>
          <p:cNvPr id="32" name="文本框 31"/>
          <p:cNvSpPr txBox="1"/>
          <p:nvPr/>
        </p:nvSpPr>
        <p:spPr>
          <a:xfrm>
            <a:off x="329489" y="3754795"/>
            <a:ext cx="503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b="1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低</a:t>
            </a:r>
            <a:endParaRPr lang="zh-CN" altLang="en-US" dirty="0"/>
          </a:p>
        </p:txBody>
      </p:sp>
      <p:sp>
        <p:nvSpPr>
          <p:cNvPr id="33" name="文本框 32"/>
          <p:cNvSpPr txBox="1"/>
          <p:nvPr/>
        </p:nvSpPr>
        <p:spPr>
          <a:xfrm>
            <a:off x="7327795" y="3556600"/>
            <a:ext cx="4113091" cy="11350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accent5">
                    <a:lumMod val="75000"/>
                  </a:schemeClr>
                </a:solidFill>
                <a:latin typeface="+mn-ea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rPr>
              <a:t>③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rPr>
              <a:t>OM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rPr>
              <a:t>段商业用地付租能力较高，为商业区。</a:t>
            </a:r>
            <a:endParaRPr lang="zh-CN" altLang="en-US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342233" y="5879169"/>
            <a:ext cx="817289" cy="270497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7327795" y="5213705"/>
            <a:ext cx="4381111" cy="1135054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accent5">
                    <a:lumMod val="75000"/>
                  </a:schemeClr>
                </a:solidFill>
                <a:latin typeface="+mn-ea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rPr>
              <a:t>以此类推，请判断商业区、住宅区、工业区的范围。</a:t>
            </a:r>
            <a:endParaRPr lang="zh-CN" altLang="en-US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sp>
        <p:nvSpPr>
          <p:cNvPr id="37" name="文本框 6"/>
          <p:cNvSpPr txBox="1"/>
          <p:nvPr>
            <p:custDataLst>
              <p:tags r:id="rId1"/>
            </p:custDataLst>
          </p:nvPr>
        </p:nvSpPr>
        <p:spPr>
          <a:xfrm>
            <a:off x="117378" y="73022"/>
            <a:ext cx="11277690" cy="762006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45719" rIns="45719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1.</a:t>
            </a: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影响城镇内部空间结构的主因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—</a:t>
            </a: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经济因素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bldLvl="0" animBg="1"/>
      <p:bldP spid="27" grpId="0" bldLvl="0" animBg="1"/>
      <p:bldP spid="28" grpId="0" bldLvl="0" animBg="1"/>
      <p:bldP spid="29" grpId="0"/>
      <p:bldP spid="30" grpId="0"/>
      <p:bldP spid="31" grpId="0" build="allAtOnce"/>
      <p:bldP spid="32" grpId="0" build="allAtOnce"/>
      <p:bldP spid="33" grpId="0"/>
      <p:bldP spid="34" grpId="0" bldLvl="0" animBg="1"/>
      <p:bldP spid="35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图片 73" descr="C:/Users/HASEE/AppData/Local/Temp/picturecompress_20220220211851/output_1.jpgoutput_1"/>
          <p:cNvPicPr>
            <a:picLocks noChangeAspect="1"/>
          </p:cNvPicPr>
          <p:nvPr/>
        </p:nvPicPr>
        <p:blipFill>
          <a:blip r:embed="rId1">
            <a:alphaModFix amt="5000"/>
          </a:blip>
          <a:srcRect t="7851" b="7851"/>
          <a:stretch>
            <a:fillRect/>
          </a:stretch>
        </p:blipFill>
        <p:spPr>
          <a:xfrm>
            <a:off x="635" y="496"/>
            <a:ext cx="12191365" cy="6857643"/>
          </a:xfrm>
          <a:prstGeom prst="rect">
            <a:avLst/>
          </a:prstGeom>
        </p:spPr>
      </p:pic>
      <p:sp>
        <p:nvSpPr>
          <p:cNvPr id="42" name="Oval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425950" y="11113"/>
            <a:ext cx="7614285" cy="7344410"/>
          </a:xfrm>
          <a:prstGeom prst="ellipse">
            <a:avLst/>
          </a:prstGeom>
          <a:solidFill>
            <a:srgbClr val="FCDA7D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duct Sans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51" name="Oval 1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056630" y="1631633"/>
            <a:ext cx="4352925" cy="4080510"/>
          </a:xfrm>
          <a:prstGeom prst="ellipse">
            <a:avLst/>
          </a:prstGeom>
          <a:gradFill>
            <a:gsLst>
              <a:gs pos="18000">
                <a:srgbClr val="F77425">
                  <a:alpha val="30000"/>
                </a:srgbClr>
              </a:gs>
              <a:gs pos="92000">
                <a:srgbClr val="FCDA7D">
                  <a:alpha val="20000"/>
                </a:srgbClr>
              </a:gs>
              <a:gs pos="73000">
                <a:srgbClr val="FCDA7D">
                  <a:alpha val="3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duct Sans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3559810"/>
            <a:ext cx="12192635" cy="225425"/>
          </a:xfrm>
          <a:prstGeom prst="rect">
            <a:avLst/>
          </a:prstGeom>
          <a:gradFill>
            <a:gsLst>
              <a:gs pos="100000">
                <a:srgbClr val="4EAADD"/>
              </a:gs>
              <a:gs pos="6000">
                <a:srgbClr val="4EAADD">
                  <a:alpha val="0"/>
                </a:srgbClr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​​ 18"/>
          <p:cNvSpPr/>
          <p:nvPr/>
        </p:nvSpPr>
        <p:spPr>
          <a:xfrm rot="3120000">
            <a:off x="5581650" y="3095625"/>
            <a:ext cx="1073785" cy="1134745"/>
          </a:xfrm>
          <a:custGeom>
            <a:avLst/>
            <a:gdLst>
              <a:gd name="connsiteX0" fmla="*/ 475 w 1067"/>
              <a:gd name="connsiteY0" fmla="*/ 204 h 1127"/>
              <a:gd name="connsiteX1" fmla="*/ 325 w 1067"/>
              <a:gd name="connsiteY1" fmla="*/ 188 h 1127"/>
              <a:gd name="connsiteX2" fmla="*/ 0 w 1067"/>
              <a:gd name="connsiteY2" fmla="*/ 188 h 1127"/>
              <a:gd name="connsiteX3" fmla="*/ 193 w 1067"/>
              <a:gd name="connsiteY3" fmla="*/ 566 h 1127"/>
              <a:gd name="connsiteX4" fmla="*/ 201 w 1067"/>
              <a:gd name="connsiteY4" fmla="*/ 808 h 1127"/>
              <a:gd name="connsiteX5" fmla="*/ 167 w 1067"/>
              <a:gd name="connsiteY5" fmla="*/ 1107 h 1127"/>
              <a:gd name="connsiteX6" fmla="*/ 415 w 1067"/>
              <a:gd name="connsiteY6" fmla="*/ 1066 h 1127"/>
              <a:gd name="connsiteX7" fmla="*/ 630 w 1067"/>
              <a:gd name="connsiteY7" fmla="*/ 928 h 1127"/>
              <a:gd name="connsiteX8" fmla="*/ 1027 w 1067"/>
              <a:gd name="connsiteY8" fmla="*/ 951 h 1127"/>
              <a:gd name="connsiteX9" fmla="*/ 1052 w 1067"/>
              <a:gd name="connsiteY9" fmla="*/ 736 h 1127"/>
              <a:gd name="connsiteX10" fmla="*/ 900 w 1067"/>
              <a:gd name="connsiteY10" fmla="*/ 506 h 1127"/>
              <a:gd name="connsiteX11" fmla="*/ 989 w 1067"/>
              <a:gd name="connsiteY11" fmla="*/ 316 h 1127"/>
              <a:gd name="connsiteX12" fmla="*/ 1002 w 1067"/>
              <a:gd name="connsiteY12" fmla="*/ 13 h 1127"/>
              <a:gd name="connsiteX13" fmla="*/ 643 w 1067"/>
              <a:gd name="connsiteY13" fmla="*/ 58 h 1127"/>
              <a:gd name="connsiteX14" fmla="*/ 475 w 1067"/>
              <a:gd name="connsiteY14" fmla="*/ 204 h 1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68" h="1128">
                <a:moveTo>
                  <a:pt x="475" y="204"/>
                </a:moveTo>
                <a:cubicBezTo>
                  <a:pt x="424" y="214"/>
                  <a:pt x="381" y="173"/>
                  <a:pt x="325" y="188"/>
                </a:cubicBezTo>
                <a:cubicBezTo>
                  <a:pt x="269" y="203"/>
                  <a:pt x="11" y="108"/>
                  <a:pt x="0" y="188"/>
                </a:cubicBezTo>
                <a:cubicBezTo>
                  <a:pt x="-11" y="268"/>
                  <a:pt x="191" y="486"/>
                  <a:pt x="193" y="566"/>
                </a:cubicBezTo>
                <a:cubicBezTo>
                  <a:pt x="195" y="647"/>
                  <a:pt x="203" y="732"/>
                  <a:pt x="201" y="808"/>
                </a:cubicBezTo>
                <a:cubicBezTo>
                  <a:pt x="199" y="885"/>
                  <a:pt x="124" y="1050"/>
                  <a:pt x="167" y="1107"/>
                </a:cubicBezTo>
                <a:cubicBezTo>
                  <a:pt x="210" y="1165"/>
                  <a:pt x="345" y="1087"/>
                  <a:pt x="415" y="1066"/>
                </a:cubicBezTo>
                <a:cubicBezTo>
                  <a:pt x="486" y="1046"/>
                  <a:pt x="544" y="962"/>
                  <a:pt x="630" y="928"/>
                </a:cubicBezTo>
                <a:cubicBezTo>
                  <a:pt x="716" y="895"/>
                  <a:pt x="958" y="990"/>
                  <a:pt x="1027" y="951"/>
                </a:cubicBezTo>
                <a:cubicBezTo>
                  <a:pt x="1096" y="911"/>
                  <a:pt x="1056" y="805"/>
                  <a:pt x="1052" y="736"/>
                </a:cubicBezTo>
                <a:cubicBezTo>
                  <a:pt x="1048" y="667"/>
                  <a:pt x="909" y="574"/>
                  <a:pt x="900" y="506"/>
                </a:cubicBezTo>
                <a:cubicBezTo>
                  <a:pt x="890" y="439"/>
                  <a:pt x="989" y="391"/>
                  <a:pt x="989" y="316"/>
                </a:cubicBezTo>
                <a:cubicBezTo>
                  <a:pt x="989" y="242"/>
                  <a:pt x="1069" y="52"/>
                  <a:pt x="1002" y="13"/>
                </a:cubicBezTo>
                <a:cubicBezTo>
                  <a:pt x="935" y="-26"/>
                  <a:pt x="712" y="36"/>
                  <a:pt x="643" y="58"/>
                </a:cubicBezTo>
                <a:cubicBezTo>
                  <a:pt x="574" y="80"/>
                  <a:pt x="525" y="195"/>
                  <a:pt x="475" y="204"/>
                </a:cubicBezTo>
                <a:close/>
              </a:path>
            </a:pathLst>
          </a:custGeom>
          <a:solidFill>
            <a:srgbClr val="DF757F"/>
          </a:solidFill>
          <a:ln w="12700" cap="flat" cmpd="sng" algn="ctr">
            <a:noFill/>
            <a:prstDash val="solid"/>
          </a:ln>
          <a:effectLst/>
        </p:spPr>
        <p:txBody>
          <a:bodyPr rtlCol="0" anchor="ctr" anchorCtr="0"/>
          <a:lstStyle>
            <a:defPPr>
              <a:defRPr lang="zh-CN">
                <a:solidFill>
                  <a:schemeClr val="lt1"/>
                </a:solidFill>
              </a:defRPr>
            </a:defPPr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800" u="none" baseline="0">
              <a:solidFill>
                <a:srgbClr val="FFFFFF"/>
              </a:solidFill>
              <a:latin typeface="Verdana" panose="020B0604030504040204"/>
              <a:ea typeface="微软雅黑" panose="020B0503020204020204" charset="-122"/>
            </a:endParaRPr>
          </a:p>
        </p:txBody>
      </p:sp>
      <p:sp>
        <p:nvSpPr>
          <p:cNvPr id="7" name="Oval 1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425950" y="635"/>
            <a:ext cx="7648575" cy="7170420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18000">
                      <a:srgbClr val="F77425">
                        <a:alpha val="30000"/>
                      </a:srgbClr>
                    </a:gs>
                    <a:gs pos="92000">
                      <a:srgbClr val="FCDA7D">
                        <a:alpha val="20000"/>
                      </a:srgbClr>
                    </a:gs>
                    <a:gs pos="73000">
                      <a:srgbClr val="FCDA7D">
                        <a:alpha val="30000"/>
                      </a:srgbClr>
                    </a:gs>
                  </a:gsLst>
                  <a:lin ang="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duct Sans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57" name="Oval 1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285355" y="2720340"/>
            <a:ext cx="1895475" cy="1903095"/>
          </a:xfrm>
          <a:prstGeom prst="ellipse">
            <a:avLst/>
          </a:prstGeom>
          <a:gradFill>
            <a:gsLst>
              <a:gs pos="23000">
                <a:srgbClr val="C02C38"/>
              </a:gs>
              <a:gs pos="92000">
                <a:srgbClr val="C02C38">
                  <a:alpha val="35000"/>
                </a:srgbClr>
              </a:gs>
              <a:gs pos="73000">
                <a:srgbClr val="C02C38">
                  <a:alpha val="63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sz="360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大黑简体" panose="02000000000000000000" charset="-122"/>
              <a:ea typeface="方正大黑简体" panose="02000000000000000000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 rot="5400000">
            <a:off x="4804410" y="3315970"/>
            <a:ext cx="6857365" cy="225425"/>
          </a:xfrm>
          <a:prstGeom prst="rect">
            <a:avLst/>
          </a:prstGeom>
          <a:solidFill>
            <a:srgbClr val="4EA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Text Box 13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0449982" y="3026475"/>
            <a:ext cx="1590210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buClrTx/>
              <a:buSzTx/>
              <a:buFontTx/>
            </a:pPr>
            <a:r>
              <a:rPr lang="zh-CN" altLang="en-US" sz="2400" b="1">
                <a:solidFill>
                  <a:srgbClr val="C02C38"/>
                </a:solidFill>
                <a:latin typeface="微软雅黑" panose="020B0503020204020204" charset="-122"/>
                <a:ea typeface="微软雅黑" panose="020B0503020204020204" charset="-122"/>
              </a:rPr>
              <a:t>交通干线</a:t>
            </a:r>
            <a:endParaRPr lang="zh-CN" altLang="en-US" sz="2400" b="1">
              <a:solidFill>
                <a:srgbClr val="C02C3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Oval 1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056630" y="1632268"/>
            <a:ext cx="4352925" cy="4080510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18000">
                      <a:srgbClr val="F77425">
                        <a:alpha val="30000"/>
                      </a:srgbClr>
                    </a:gs>
                    <a:gs pos="92000">
                      <a:srgbClr val="FCDA7D">
                        <a:alpha val="20000"/>
                      </a:srgbClr>
                    </a:gs>
                    <a:gs pos="73000">
                      <a:srgbClr val="FCDA7D">
                        <a:alpha val="30000"/>
                      </a:srgbClr>
                    </a:gs>
                  </a:gsLst>
                  <a:lin ang="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duct Sans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4" name="Text Box 1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915025" y="5008245"/>
            <a:ext cx="885190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Tx/>
              <a:buSzTx/>
              <a:buFontTx/>
            </a:pPr>
            <a:r>
              <a:rPr lang="zh-CN" altLang="en-US" sz="2400" b="1">
                <a:solidFill>
                  <a:srgbClr val="C02C38"/>
                </a:solidFill>
                <a:latin typeface="微软雅黑" panose="020B0503020204020204" charset="-122"/>
                <a:ea typeface="微软雅黑" panose="020B0503020204020204" charset="-122"/>
              </a:rPr>
              <a:t>环线</a:t>
            </a:r>
            <a:endParaRPr lang="zh-CN" altLang="en-US" sz="2400" b="1">
              <a:solidFill>
                <a:srgbClr val="C02C3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94640" y="444500"/>
            <a:ext cx="4768850" cy="953135"/>
            <a:chOff x="750" y="760"/>
            <a:chExt cx="7510" cy="1501"/>
          </a:xfrm>
        </p:grpSpPr>
        <p:sp>
          <p:nvSpPr>
            <p:cNvPr id="16" name="文本框 15"/>
            <p:cNvSpPr txBox="1"/>
            <p:nvPr/>
          </p:nvSpPr>
          <p:spPr>
            <a:xfrm>
              <a:off x="750" y="760"/>
              <a:ext cx="6992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C02C38"/>
                  </a:solidFill>
                  <a:latin typeface="方正大黑简体" panose="02000000000000000000" charset="-122"/>
                  <a:ea typeface="方正大黑简体" panose="02000000000000000000" charset="-122"/>
                </a:rPr>
                <a:t>当城市中增加了交通线后，示意图又会如何变化呢？</a:t>
              </a:r>
              <a:endParaRPr lang="zh-CN" altLang="en-US" sz="2800" b="1" dirty="0">
                <a:solidFill>
                  <a:srgbClr val="C02C38"/>
                </a:solidFill>
                <a:latin typeface="方正大黑简体" panose="02000000000000000000" charset="-122"/>
                <a:ea typeface="方正大黑简体" panose="02000000000000000000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7742" y="760"/>
              <a:ext cx="518" cy="996"/>
            </a:xfrm>
            <a:custGeom>
              <a:avLst/>
              <a:gdLst/>
              <a:ahLst/>
              <a:cxnLst/>
              <a:rect l="l" t="t" r="r" b="b"/>
              <a:pathLst>
                <a:path w="507949" h="975665">
                  <a:moveTo>
                    <a:pt x="110642" y="0"/>
                  </a:moveTo>
                  <a:lnTo>
                    <a:pt x="507949" y="0"/>
                  </a:lnTo>
                  <a:lnTo>
                    <a:pt x="507949" y="347015"/>
                  </a:lnTo>
                  <a:cubicBezTo>
                    <a:pt x="471068" y="471069"/>
                    <a:pt x="429158" y="583388"/>
                    <a:pt x="382219" y="683972"/>
                  </a:cubicBezTo>
                  <a:cubicBezTo>
                    <a:pt x="335280" y="784555"/>
                    <a:pt x="269900" y="881786"/>
                    <a:pt x="186080" y="975665"/>
                  </a:cubicBezTo>
                  <a:lnTo>
                    <a:pt x="0" y="975665"/>
                  </a:lnTo>
                  <a:cubicBezTo>
                    <a:pt x="90526" y="885139"/>
                    <a:pt x="162611" y="792938"/>
                    <a:pt x="216256" y="699059"/>
                  </a:cubicBezTo>
                  <a:cubicBezTo>
                    <a:pt x="269900" y="605180"/>
                    <a:pt x="311810" y="504596"/>
                    <a:pt x="341986" y="397307"/>
                  </a:cubicBezTo>
                  <a:lnTo>
                    <a:pt x="110642" y="397307"/>
                  </a:lnTo>
                  <a:lnTo>
                    <a:pt x="110642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  <a:alpha val="53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endParaRPr lang="zh-CN" altLang="en-US" sz="27500" dirty="0">
                <a:latin typeface="MElle HK Light" panose="00000500000000000000" pitchFamily="2" charset="-120"/>
                <a:ea typeface="MElle HK Light" panose="00000500000000000000" pitchFamily="2" charset="-120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535555"/>
            <a:ext cx="5252085" cy="4321810"/>
          </a:xfrm>
          <a:prstGeom prst="rect">
            <a:avLst/>
          </a:prstGeom>
        </p:spPr>
      </p:pic>
      <p:sp>
        <p:nvSpPr>
          <p:cNvPr id="32" name="任意多边形​​ 18"/>
          <p:cNvSpPr/>
          <p:nvPr/>
        </p:nvSpPr>
        <p:spPr>
          <a:xfrm rot="3120000">
            <a:off x="5757116" y="3325178"/>
            <a:ext cx="677913" cy="716057"/>
          </a:xfrm>
          <a:custGeom>
            <a:avLst/>
            <a:gdLst>
              <a:gd name="connsiteX0" fmla="*/ 475 w 1067"/>
              <a:gd name="connsiteY0" fmla="*/ 204 h 1127"/>
              <a:gd name="connsiteX1" fmla="*/ 325 w 1067"/>
              <a:gd name="connsiteY1" fmla="*/ 188 h 1127"/>
              <a:gd name="connsiteX2" fmla="*/ 0 w 1067"/>
              <a:gd name="connsiteY2" fmla="*/ 188 h 1127"/>
              <a:gd name="connsiteX3" fmla="*/ 193 w 1067"/>
              <a:gd name="connsiteY3" fmla="*/ 566 h 1127"/>
              <a:gd name="connsiteX4" fmla="*/ 201 w 1067"/>
              <a:gd name="connsiteY4" fmla="*/ 808 h 1127"/>
              <a:gd name="connsiteX5" fmla="*/ 167 w 1067"/>
              <a:gd name="connsiteY5" fmla="*/ 1107 h 1127"/>
              <a:gd name="connsiteX6" fmla="*/ 415 w 1067"/>
              <a:gd name="connsiteY6" fmla="*/ 1066 h 1127"/>
              <a:gd name="connsiteX7" fmla="*/ 630 w 1067"/>
              <a:gd name="connsiteY7" fmla="*/ 928 h 1127"/>
              <a:gd name="connsiteX8" fmla="*/ 1027 w 1067"/>
              <a:gd name="connsiteY8" fmla="*/ 951 h 1127"/>
              <a:gd name="connsiteX9" fmla="*/ 1052 w 1067"/>
              <a:gd name="connsiteY9" fmla="*/ 736 h 1127"/>
              <a:gd name="connsiteX10" fmla="*/ 900 w 1067"/>
              <a:gd name="connsiteY10" fmla="*/ 506 h 1127"/>
              <a:gd name="connsiteX11" fmla="*/ 989 w 1067"/>
              <a:gd name="connsiteY11" fmla="*/ 316 h 1127"/>
              <a:gd name="connsiteX12" fmla="*/ 1002 w 1067"/>
              <a:gd name="connsiteY12" fmla="*/ 13 h 1127"/>
              <a:gd name="connsiteX13" fmla="*/ 643 w 1067"/>
              <a:gd name="connsiteY13" fmla="*/ 58 h 1127"/>
              <a:gd name="connsiteX14" fmla="*/ 475 w 1067"/>
              <a:gd name="connsiteY14" fmla="*/ 204 h 1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68" h="1128">
                <a:moveTo>
                  <a:pt x="475" y="204"/>
                </a:moveTo>
                <a:cubicBezTo>
                  <a:pt x="424" y="214"/>
                  <a:pt x="381" y="173"/>
                  <a:pt x="325" y="188"/>
                </a:cubicBezTo>
                <a:cubicBezTo>
                  <a:pt x="269" y="203"/>
                  <a:pt x="11" y="108"/>
                  <a:pt x="0" y="188"/>
                </a:cubicBezTo>
                <a:cubicBezTo>
                  <a:pt x="-11" y="268"/>
                  <a:pt x="191" y="486"/>
                  <a:pt x="193" y="566"/>
                </a:cubicBezTo>
                <a:cubicBezTo>
                  <a:pt x="195" y="647"/>
                  <a:pt x="203" y="732"/>
                  <a:pt x="201" y="808"/>
                </a:cubicBezTo>
                <a:cubicBezTo>
                  <a:pt x="199" y="885"/>
                  <a:pt x="124" y="1050"/>
                  <a:pt x="167" y="1107"/>
                </a:cubicBezTo>
                <a:cubicBezTo>
                  <a:pt x="210" y="1165"/>
                  <a:pt x="345" y="1087"/>
                  <a:pt x="415" y="1066"/>
                </a:cubicBezTo>
                <a:cubicBezTo>
                  <a:pt x="486" y="1046"/>
                  <a:pt x="544" y="962"/>
                  <a:pt x="630" y="928"/>
                </a:cubicBezTo>
                <a:cubicBezTo>
                  <a:pt x="716" y="895"/>
                  <a:pt x="958" y="990"/>
                  <a:pt x="1027" y="951"/>
                </a:cubicBezTo>
                <a:cubicBezTo>
                  <a:pt x="1096" y="911"/>
                  <a:pt x="1056" y="805"/>
                  <a:pt x="1052" y="736"/>
                </a:cubicBezTo>
                <a:cubicBezTo>
                  <a:pt x="1048" y="667"/>
                  <a:pt x="909" y="574"/>
                  <a:pt x="900" y="506"/>
                </a:cubicBezTo>
                <a:cubicBezTo>
                  <a:pt x="890" y="439"/>
                  <a:pt x="989" y="391"/>
                  <a:pt x="989" y="316"/>
                </a:cubicBezTo>
                <a:cubicBezTo>
                  <a:pt x="989" y="242"/>
                  <a:pt x="1069" y="52"/>
                  <a:pt x="1002" y="13"/>
                </a:cubicBezTo>
                <a:cubicBezTo>
                  <a:pt x="935" y="-26"/>
                  <a:pt x="712" y="36"/>
                  <a:pt x="643" y="58"/>
                </a:cubicBezTo>
                <a:cubicBezTo>
                  <a:pt x="574" y="80"/>
                  <a:pt x="525" y="195"/>
                  <a:pt x="475" y="204"/>
                </a:cubicBezTo>
                <a:close/>
              </a:path>
            </a:pathLst>
          </a:custGeom>
          <a:solidFill>
            <a:srgbClr val="C02C38"/>
          </a:solidFill>
          <a:ln w="12700" cap="flat" cmpd="sng" algn="ctr">
            <a:noFill/>
            <a:prstDash val="solid"/>
          </a:ln>
          <a:effectLst/>
        </p:spPr>
        <p:txBody>
          <a:bodyPr rtlCol="0" anchor="ctr" anchorCtr="0"/>
          <a:lstStyle>
            <a:defPPr>
              <a:defRPr lang="zh-CN">
                <a:solidFill>
                  <a:schemeClr val="lt1"/>
                </a:solidFill>
              </a:defRPr>
            </a:defPPr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800" u="none" baseline="0">
              <a:solidFill>
                <a:srgbClr val="FFFFFF"/>
              </a:solidFill>
              <a:latin typeface="Verdana" panose="020B0604030504040204"/>
              <a:ea typeface="微软雅黑" panose="020B0503020204020204" charset="-122"/>
            </a:endParaRPr>
          </a:p>
        </p:txBody>
      </p:sp>
      <p:sp>
        <p:nvSpPr>
          <p:cNvPr id="11" name="任意多边形​​ 18"/>
          <p:cNvSpPr/>
          <p:nvPr/>
        </p:nvSpPr>
        <p:spPr>
          <a:xfrm rot="3120000">
            <a:off x="7718425" y="1066165"/>
            <a:ext cx="1073785" cy="1134745"/>
          </a:xfrm>
          <a:custGeom>
            <a:avLst/>
            <a:gdLst>
              <a:gd name="connsiteX0" fmla="*/ 475 w 1067"/>
              <a:gd name="connsiteY0" fmla="*/ 204 h 1127"/>
              <a:gd name="connsiteX1" fmla="*/ 325 w 1067"/>
              <a:gd name="connsiteY1" fmla="*/ 188 h 1127"/>
              <a:gd name="connsiteX2" fmla="*/ 0 w 1067"/>
              <a:gd name="connsiteY2" fmla="*/ 188 h 1127"/>
              <a:gd name="connsiteX3" fmla="*/ 193 w 1067"/>
              <a:gd name="connsiteY3" fmla="*/ 566 h 1127"/>
              <a:gd name="connsiteX4" fmla="*/ 201 w 1067"/>
              <a:gd name="connsiteY4" fmla="*/ 808 h 1127"/>
              <a:gd name="connsiteX5" fmla="*/ 167 w 1067"/>
              <a:gd name="connsiteY5" fmla="*/ 1107 h 1127"/>
              <a:gd name="connsiteX6" fmla="*/ 415 w 1067"/>
              <a:gd name="connsiteY6" fmla="*/ 1066 h 1127"/>
              <a:gd name="connsiteX7" fmla="*/ 630 w 1067"/>
              <a:gd name="connsiteY7" fmla="*/ 928 h 1127"/>
              <a:gd name="connsiteX8" fmla="*/ 1027 w 1067"/>
              <a:gd name="connsiteY8" fmla="*/ 951 h 1127"/>
              <a:gd name="connsiteX9" fmla="*/ 1052 w 1067"/>
              <a:gd name="connsiteY9" fmla="*/ 736 h 1127"/>
              <a:gd name="connsiteX10" fmla="*/ 900 w 1067"/>
              <a:gd name="connsiteY10" fmla="*/ 506 h 1127"/>
              <a:gd name="connsiteX11" fmla="*/ 989 w 1067"/>
              <a:gd name="connsiteY11" fmla="*/ 316 h 1127"/>
              <a:gd name="connsiteX12" fmla="*/ 1002 w 1067"/>
              <a:gd name="connsiteY12" fmla="*/ 13 h 1127"/>
              <a:gd name="connsiteX13" fmla="*/ 643 w 1067"/>
              <a:gd name="connsiteY13" fmla="*/ 58 h 1127"/>
              <a:gd name="connsiteX14" fmla="*/ 475 w 1067"/>
              <a:gd name="connsiteY14" fmla="*/ 204 h 1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68" h="1128">
                <a:moveTo>
                  <a:pt x="475" y="204"/>
                </a:moveTo>
                <a:cubicBezTo>
                  <a:pt x="424" y="214"/>
                  <a:pt x="381" y="173"/>
                  <a:pt x="325" y="188"/>
                </a:cubicBezTo>
                <a:cubicBezTo>
                  <a:pt x="269" y="203"/>
                  <a:pt x="11" y="108"/>
                  <a:pt x="0" y="188"/>
                </a:cubicBezTo>
                <a:cubicBezTo>
                  <a:pt x="-11" y="268"/>
                  <a:pt x="191" y="486"/>
                  <a:pt x="193" y="566"/>
                </a:cubicBezTo>
                <a:cubicBezTo>
                  <a:pt x="195" y="647"/>
                  <a:pt x="203" y="732"/>
                  <a:pt x="201" y="808"/>
                </a:cubicBezTo>
                <a:cubicBezTo>
                  <a:pt x="199" y="885"/>
                  <a:pt x="124" y="1050"/>
                  <a:pt x="167" y="1107"/>
                </a:cubicBezTo>
                <a:cubicBezTo>
                  <a:pt x="210" y="1165"/>
                  <a:pt x="345" y="1087"/>
                  <a:pt x="415" y="1066"/>
                </a:cubicBezTo>
                <a:cubicBezTo>
                  <a:pt x="486" y="1046"/>
                  <a:pt x="544" y="962"/>
                  <a:pt x="630" y="928"/>
                </a:cubicBezTo>
                <a:cubicBezTo>
                  <a:pt x="716" y="895"/>
                  <a:pt x="958" y="990"/>
                  <a:pt x="1027" y="951"/>
                </a:cubicBezTo>
                <a:cubicBezTo>
                  <a:pt x="1096" y="911"/>
                  <a:pt x="1056" y="805"/>
                  <a:pt x="1052" y="736"/>
                </a:cubicBezTo>
                <a:cubicBezTo>
                  <a:pt x="1048" y="667"/>
                  <a:pt x="909" y="574"/>
                  <a:pt x="900" y="506"/>
                </a:cubicBezTo>
                <a:cubicBezTo>
                  <a:pt x="890" y="439"/>
                  <a:pt x="989" y="391"/>
                  <a:pt x="989" y="316"/>
                </a:cubicBezTo>
                <a:cubicBezTo>
                  <a:pt x="989" y="242"/>
                  <a:pt x="1069" y="52"/>
                  <a:pt x="1002" y="13"/>
                </a:cubicBezTo>
                <a:cubicBezTo>
                  <a:pt x="935" y="-26"/>
                  <a:pt x="712" y="36"/>
                  <a:pt x="643" y="58"/>
                </a:cubicBezTo>
                <a:cubicBezTo>
                  <a:pt x="574" y="80"/>
                  <a:pt x="525" y="195"/>
                  <a:pt x="475" y="204"/>
                </a:cubicBezTo>
                <a:close/>
              </a:path>
            </a:pathLst>
          </a:custGeom>
          <a:solidFill>
            <a:srgbClr val="DF757F"/>
          </a:solidFill>
          <a:ln w="12700" cap="flat" cmpd="sng" algn="ctr">
            <a:noFill/>
            <a:prstDash val="solid"/>
          </a:ln>
          <a:effectLst/>
        </p:spPr>
        <p:txBody>
          <a:bodyPr rtlCol="0" anchor="ctr" anchorCtr="0"/>
          <a:lstStyle>
            <a:defPPr>
              <a:defRPr lang="zh-CN">
                <a:solidFill>
                  <a:schemeClr val="lt1"/>
                </a:solidFill>
              </a:defRPr>
            </a:defPPr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800" u="none" baseline="0">
              <a:solidFill>
                <a:srgbClr val="FFFFFF"/>
              </a:solidFill>
              <a:latin typeface="Verdana" panose="020B0604030504040204"/>
              <a:ea typeface="微软雅黑" panose="020B0503020204020204" charset="-122"/>
            </a:endParaRPr>
          </a:p>
        </p:txBody>
      </p:sp>
      <p:sp>
        <p:nvSpPr>
          <p:cNvPr id="12" name="任意多边形​​ 18"/>
          <p:cNvSpPr/>
          <p:nvPr/>
        </p:nvSpPr>
        <p:spPr>
          <a:xfrm rot="3120000">
            <a:off x="7893891" y="1295718"/>
            <a:ext cx="677913" cy="716057"/>
          </a:xfrm>
          <a:custGeom>
            <a:avLst/>
            <a:gdLst>
              <a:gd name="connsiteX0" fmla="*/ 475 w 1067"/>
              <a:gd name="connsiteY0" fmla="*/ 204 h 1127"/>
              <a:gd name="connsiteX1" fmla="*/ 325 w 1067"/>
              <a:gd name="connsiteY1" fmla="*/ 188 h 1127"/>
              <a:gd name="connsiteX2" fmla="*/ 0 w 1067"/>
              <a:gd name="connsiteY2" fmla="*/ 188 h 1127"/>
              <a:gd name="connsiteX3" fmla="*/ 193 w 1067"/>
              <a:gd name="connsiteY3" fmla="*/ 566 h 1127"/>
              <a:gd name="connsiteX4" fmla="*/ 201 w 1067"/>
              <a:gd name="connsiteY4" fmla="*/ 808 h 1127"/>
              <a:gd name="connsiteX5" fmla="*/ 167 w 1067"/>
              <a:gd name="connsiteY5" fmla="*/ 1107 h 1127"/>
              <a:gd name="connsiteX6" fmla="*/ 415 w 1067"/>
              <a:gd name="connsiteY6" fmla="*/ 1066 h 1127"/>
              <a:gd name="connsiteX7" fmla="*/ 630 w 1067"/>
              <a:gd name="connsiteY7" fmla="*/ 928 h 1127"/>
              <a:gd name="connsiteX8" fmla="*/ 1027 w 1067"/>
              <a:gd name="connsiteY8" fmla="*/ 951 h 1127"/>
              <a:gd name="connsiteX9" fmla="*/ 1052 w 1067"/>
              <a:gd name="connsiteY9" fmla="*/ 736 h 1127"/>
              <a:gd name="connsiteX10" fmla="*/ 900 w 1067"/>
              <a:gd name="connsiteY10" fmla="*/ 506 h 1127"/>
              <a:gd name="connsiteX11" fmla="*/ 989 w 1067"/>
              <a:gd name="connsiteY11" fmla="*/ 316 h 1127"/>
              <a:gd name="connsiteX12" fmla="*/ 1002 w 1067"/>
              <a:gd name="connsiteY12" fmla="*/ 13 h 1127"/>
              <a:gd name="connsiteX13" fmla="*/ 643 w 1067"/>
              <a:gd name="connsiteY13" fmla="*/ 58 h 1127"/>
              <a:gd name="connsiteX14" fmla="*/ 475 w 1067"/>
              <a:gd name="connsiteY14" fmla="*/ 204 h 1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68" h="1128">
                <a:moveTo>
                  <a:pt x="475" y="204"/>
                </a:moveTo>
                <a:cubicBezTo>
                  <a:pt x="424" y="214"/>
                  <a:pt x="381" y="173"/>
                  <a:pt x="325" y="188"/>
                </a:cubicBezTo>
                <a:cubicBezTo>
                  <a:pt x="269" y="203"/>
                  <a:pt x="11" y="108"/>
                  <a:pt x="0" y="188"/>
                </a:cubicBezTo>
                <a:cubicBezTo>
                  <a:pt x="-11" y="268"/>
                  <a:pt x="191" y="486"/>
                  <a:pt x="193" y="566"/>
                </a:cubicBezTo>
                <a:cubicBezTo>
                  <a:pt x="195" y="647"/>
                  <a:pt x="203" y="732"/>
                  <a:pt x="201" y="808"/>
                </a:cubicBezTo>
                <a:cubicBezTo>
                  <a:pt x="199" y="885"/>
                  <a:pt x="124" y="1050"/>
                  <a:pt x="167" y="1107"/>
                </a:cubicBezTo>
                <a:cubicBezTo>
                  <a:pt x="210" y="1165"/>
                  <a:pt x="345" y="1087"/>
                  <a:pt x="415" y="1066"/>
                </a:cubicBezTo>
                <a:cubicBezTo>
                  <a:pt x="486" y="1046"/>
                  <a:pt x="544" y="962"/>
                  <a:pt x="630" y="928"/>
                </a:cubicBezTo>
                <a:cubicBezTo>
                  <a:pt x="716" y="895"/>
                  <a:pt x="958" y="990"/>
                  <a:pt x="1027" y="951"/>
                </a:cubicBezTo>
                <a:cubicBezTo>
                  <a:pt x="1096" y="911"/>
                  <a:pt x="1056" y="805"/>
                  <a:pt x="1052" y="736"/>
                </a:cubicBezTo>
                <a:cubicBezTo>
                  <a:pt x="1048" y="667"/>
                  <a:pt x="909" y="574"/>
                  <a:pt x="900" y="506"/>
                </a:cubicBezTo>
                <a:cubicBezTo>
                  <a:pt x="890" y="439"/>
                  <a:pt x="989" y="391"/>
                  <a:pt x="989" y="316"/>
                </a:cubicBezTo>
                <a:cubicBezTo>
                  <a:pt x="989" y="242"/>
                  <a:pt x="1069" y="52"/>
                  <a:pt x="1002" y="13"/>
                </a:cubicBezTo>
                <a:cubicBezTo>
                  <a:pt x="935" y="-26"/>
                  <a:pt x="712" y="36"/>
                  <a:pt x="643" y="58"/>
                </a:cubicBezTo>
                <a:cubicBezTo>
                  <a:pt x="574" y="80"/>
                  <a:pt x="525" y="195"/>
                  <a:pt x="475" y="204"/>
                </a:cubicBezTo>
                <a:close/>
              </a:path>
            </a:pathLst>
          </a:custGeom>
          <a:solidFill>
            <a:srgbClr val="C02C38"/>
          </a:solidFill>
          <a:ln w="12700" cap="flat" cmpd="sng" algn="ctr">
            <a:noFill/>
            <a:prstDash val="solid"/>
          </a:ln>
          <a:effectLst/>
        </p:spPr>
        <p:txBody>
          <a:bodyPr rtlCol="0" anchor="ctr" anchorCtr="0"/>
          <a:lstStyle>
            <a:defPPr>
              <a:defRPr lang="zh-CN">
                <a:solidFill>
                  <a:schemeClr val="lt1"/>
                </a:solidFill>
              </a:defRPr>
            </a:defPPr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800" u="none" baseline="0">
              <a:solidFill>
                <a:srgbClr val="FFFFFF"/>
              </a:solidFill>
              <a:latin typeface="Verdana" panose="020B0604030504040204"/>
              <a:ea typeface="微软雅黑" panose="020B0503020204020204" charset="-122"/>
            </a:endParaRPr>
          </a:p>
        </p:txBody>
      </p:sp>
      <p:sp>
        <p:nvSpPr>
          <p:cNvPr id="13" name="任意多边形​​ 18"/>
          <p:cNvSpPr/>
          <p:nvPr/>
        </p:nvSpPr>
        <p:spPr>
          <a:xfrm rot="3120000">
            <a:off x="9855835" y="3075940"/>
            <a:ext cx="1073785" cy="1134745"/>
          </a:xfrm>
          <a:custGeom>
            <a:avLst/>
            <a:gdLst>
              <a:gd name="connsiteX0" fmla="*/ 475 w 1067"/>
              <a:gd name="connsiteY0" fmla="*/ 204 h 1127"/>
              <a:gd name="connsiteX1" fmla="*/ 325 w 1067"/>
              <a:gd name="connsiteY1" fmla="*/ 188 h 1127"/>
              <a:gd name="connsiteX2" fmla="*/ 0 w 1067"/>
              <a:gd name="connsiteY2" fmla="*/ 188 h 1127"/>
              <a:gd name="connsiteX3" fmla="*/ 193 w 1067"/>
              <a:gd name="connsiteY3" fmla="*/ 566 h 1127"/>
              <a:gd name="connsiteX4" fmla="*/ 201 w 1067"/>
              <a:gd name="connsiteY4" fmla="*/ 808 h 1127"/>
              <a:gd name="connsiteX5" fmla="*/ 167 w 1067"/>
              <a:gd name="connsiteY5" fmla="*/ 1107 h 1127"/>
              <a:gd name="connsiteX6" fmla="*/ 415 w 1067"/>
              <a:gd name="connsiteY6" fmla="*/ 1066 h 1127"/>
              <a:gd name="connsiteX7" fmla="*/ 630 w 1067"/>
              <a:gd name="connsiteY7" fmla="*/ 928 h 1127"/>
              <a:gd name="connsiteX8" fmla="*/ 1027 w 1067"/>
              <a:gd name="connsiteY8" fmla="*/ 951 h 1127"/>
              <a:gd name="connsiteX9" fmla="*/ 1052 w 1067"/>
              <a:gd name="connsiteY9" fmla="*/ 736 h 1127"/>
              <a:gd name="connsiteX10" fmla="*/ 900 w 1067"/>
              <a:gd name="connsiteY10" fmla="*/ 506 h 1127"/>
              <a:gd name="connsiteX11" fmla="*/ 989 w 1067"/>
              <a:gd name="connsiteY11" fmla="*/ 316 h 1127"/>
              <a:gd name="connsiteX12" fmla="*/ 1002 w 1067"/>
              <a:gd name="connsiteY12" fmla="*/ 13 h 1127"/>
              <a:gd name="connsiteX13" fmla="*/ 643 w 1067"/>
              <a:gd name="connsiteY13" fmla="*/ 58 h 1127"/>
              <a:gd name="connsiteX14" fmla="*/ 475 w 1067"/>
              <a:gd name="connsiteY14" fmla="*/ 204 h 1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68" h="1128">
                <a:moveTo>
                  <a:pt x="475" y="204"/>
                </a:moveTo>
                <a:cubicBezTo>
                  <a:pt x="424" y="214"/>
                  <a:pt x="381" y="173"/>
                  <a:pt x="325" y="188"/>
                </a:cubicBezTo>
                <a:cubicBezTo>
                  <a:pt x="269" y="203"/>
                  <a:pt x="11" y="108"/>
                  <a:pt x="0" y="188"/>
                </a:cubicBezTo>
                <a:cubicBezTo>
                  <a:pt x="-11" y="268"/>
                  <a:pt x="191" y="486"/>
                  <a:pt x="193" y="566"/>
                </a:cubicBezTo>
                <a:cubicBezTo>
                  <a:pt x="195" y="647"/>
                  <a:pt x="203" y="732"/>
                  <a:pt x="201" y="808"/>
                </a:cubicBezTo>
                <a:cubicBezTo>
                  <a:pt x="199" y="885"/>
                  <a:pt x="124" y="1050"/>
                  <a:pt x="167" y="1107"/>
                </a:cubicBezTo>
                <a:cubicBezTo>
                  <a:pt x="210" y="1165"/>
                  <a:pt x="345" y="1087"/>
                  <a:pt x="415" y="1066"/>
                </a:cubicBezTo>
                <a:cubicBezTo>
                  <a:pt x="486" y="1046"/>
                  <a:pt x="544" y="962"/>
                  <a:pt x="630" y="928"/>
                </a:cubicBezTo>
                <a:cubicBezTo>
                  <a:pt x="716" y="895"/>
                  <a:pt x="958" y="990"/>
                  <a:pt x="1027" y="951"/>
                </a:cubicBezTo>
                <a:cubicBezTo>
                  <a:pt x="1096" y="911"/>
                  <a:pt x="1056" y="805"/>
                  <a:pt x="1052" y="736"/>
                </a:cubicBezTo>
                <a:cubicBezTo>
                  <a:pt x="1048" y="667"/>
                  <a:pt x="909" y="574"/>
                  <a:pt x="900" y="506"/>
                </a:cubicBezTo>
                <a:cubicBezTo>
                  <a:pt x="890" y="439"/>
                  <a:pt x="989" y="391"/>
                  <a:pt x="989" y="316"/>
                </a:cubicBezTo>
                <a:cubicBezTo>
                  <a:pt x="989" y="242"/>
                  <a:pt x="1069" y="52"/>
                  <a:pt x="1002" y="13"/>
                </a:cubicBezTo>
                <a:cubicBezTo>
                  <a:pt x="935" y="-26"/>
                  <a:pt x="712" y="36"/>
                  <a:pt x="643" y="58"/>
                </a:cubicBezTo>
                <a:cubicBezTo>
                  <a:pt x="574" y="80"/>
                  <a:pt x="525" y="195"/>
                  <a:pt x="475" y="204"/>
                </a:cubicBezTo>
                <a:close/>
              </a:path>
            </a:pathLst>
          </a:custGeom>
          <a:solidFill>
            <a:srgbClr val="DF757F"/>
          </a:solidFill>
          <a:ln w="12700" cap="flat" cmpd="sng" algn="ctr">
            <a:noFill/>
            <a:prstDash val="solid"/>
          </a:ln>
          <a:effectLst/>
        </p:spPr>
        <p:txBody>
          <a:bodyPr rtlCol="0" anchor="ctr" anchorCtr="0"/>
          <a:lstStyle>
            <a:defPPr>
              <a:defRPr lang="zh-CN">
                <a:solidFill>
                  <a:schemeClr val="lt1"/>
                </a:solidFill>
              </a:defRPr>
            </a:defPPr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800" u="none" baseline="0">
              <a:solidFill>
                <a:srgbClr val="FFFFFF"/>
              </a:solidFill>
              <a:latin typeface="Verdana" panose="020B0604030504040204"/>
              <a:ea typeface="微软雅黑" panose="020B0503020204020204" charset="-122"/>
            </a:endParaRPr>
          </a:p>
        </p:txBody>
      </p:sp>
      <p:sp>
        <p:nvSpPr>
          <p:cNvPr id="14" name="任意多边形​​ 18"/>
          <p:cNvSpPr/>
          <p:nvPr/>
        </p:nvSpPr>
        <p:spPr>
          <a:xfrm rot="3120000">
            <a:off x="10031301" y="3305493"/>
            <a:ext cx="677913" cy="716057"/>
          </a:xfrm>
          <a:custGeom>
            <a:avLst/>
            <a:gdLst>
              <a:gd name="connsiteX0" fmla="*/ 475 w 1067"/>
              <a:gd name="connsiteY0" fmla="*/ 204 h 1127"/>
              <a:gd name="connsiteX1" fmla="*/ 325 w 1067"/>
              <a:gd name="connsiteY1" fmla="*/ 188 h 1127"/>
              <a:gd name="connsiteX2" fmla="*/ 0 w 1067"/>
              <a:gd name="connsiteY2" fmla="*/ 188 h 1127"/>
              <a:gd name="connsiteX3" fmla="*/ 193 w 1067"/>
              <a:gd name="connsiteY3" fmla="*/ 566 h 1127"/>
              <a:gd name="connsiteX4" fmla="*/ 201 w 1067"/>
              <a:gd name="connsiteY4" fmla="*/ 808 h 1127"/>
              <a:gd name="connsiteX5" fmla="*/ 167 w 1067"/>
              <a:gd name="connsiteY5" fmla="*/ 1107 h 1127"/>
              <a:gd name="connsiteX6" fmla="*/ 415 w 1067"/>
              <a:gd name="connsiteY6" fmla="*/ 1066 h 1127"/>
              <a:gd name="connsiteX7" fmla="*/ 630 w 1067"/>
              <a:gd name="connsiteY7" fmla="*/ 928 h 1127"/>
              <a:gd name="connsiteX8" fmla="*/ 1027 w 1067"/>
              <a:gd name="connsiteY8" fmla="*/ 951 h 1127"/>
              <a:gd name="connsiteX9" fmla="*/ 1052 w 1067"/>
              <a:gd name="connsiteY9" fmla="*/ 736 h 1127"/>
              <a:gd name="connsiteX10" fmla="*/ 900 w 1067"/>
              <a:gd name="connsiteY10" fmla="*/ 506 h 1127"/>
              <a:gd name="connsiteX11" fmla="*/ 989 w 1067"/>
              <a:gd name="connsiteY11" fmla="*/ 316 h 1127"/>
              <a:gd name="connsiteX12" fmla="*/ 1002 w 1067"/>
              <a:gd name="connsiteY12" fmla="*/ 13 h 1127"/>
              <a:gd name="connsiteX13" fmla="*/ 643 w 1067"/>
              <a:gd name="connsiteY13" fmla="*/ 58 h 1127"/>
              <a:gd name="connsiteX14" fmla="*/ 475 w 1067"/>
              <a:gd name="connsiteY14" fmla="*/ 204 h 1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68" h="1128">
                <a:moveTo>
                  <a:pt x="475" y="204"/>
                </a:moveTo>
                <a:cubicBezTo>
                  <a:pt x="424" y="214"/>
                  <a:pt x="381" y="173"/>
                  <a:pt x="325" y="188"/>
                </a:cubicBezTo>
                <a:cubicBezTo>
                  <a:pt x="269" y="203"/>
                  <a:pt x="11" y="108"/>
                  <a:pt x="0" y="188"/>
                </a:cubicBezTo>
                <a:cubicBezTo>
                  <a:pt x="-11" y="268"/>
                  <a:pt x="191" y="486"/>
                  <a:pt x="193" y="566"/>
                </a:cubicBezTo>
                <a:cubicBezTo>
                  <a:pt x="195" y="647"/>
                  <a:pt x="203" y="732"/>
                  <a:pt x="201" y="808"/>
                </a:cubicBezTo>
                <a:cubicBezTo>
                  <a:pt x="199" y="885"/>
                  <a:pt x="124" y="1050"/>
                  <a:pt x="167" y="1107"/>
                </a:cubicBezTo>
                <a:cubicBezTo>
                  <a:pt x="210" y="1165"/>
                  <a:pt x="345" y="1087"/>
                  <a:pt x="415" y="1066"/>
                </a:cubicBezTo>
                <a:cubicBezTo>
                  <a:pt x="486" y="1046"/>
                  <a:pt x="544" y="962"/>
                  <a:pt x="630" y="928"/>
                </a:cubicBezTo>
                <a:cubicBezTo>
                  <a:pt x="716" y="895"/>
                  <a:pt x="958" y="990"/>
                  <a:pt x="1027" y="951"/>
                </a:cubicBezTo>
                <a:cubicBezTo>
                  <a:pt x="1096" y="911"/>
                  <a:pt x="1056" y="805"/>
                  <a:pt x="1052" y="736"/>
                </a:cubicBezTo>
                <a:cubicBezTo>
                  <a:pt x="1048" y="667"/>
                  <a:pt x="909" y="574"/>
                  <a:pt x="900" y="506"/>
                </a:cubicBezTo>
                <a:cubicBezTo>
                  <a:pt x="890" y="439"/>
                  <a:pt x="989" y="391"/>
                  <a:pt x="989" y="316"/>
                </a:cubicBezTo>
                <a:cubicBezTo>
                  <a:pt x="989" y="242"/>
                  <a:pt x="1069" y="52"/>
                  <a:pt x="1002" y="13"/>
                </a:cubicBezTo>
                <a:cubicBezTo>
                  <a:pt x="935" y="-26"/>
                  <a:pt x="712" y="36"/>
                  <a:pt x="643" y="58"/>
                </a:cubicBezTo>
                <a:cubicBezTo>
                  <a:pt x="574" y="80"/>
                  <a:pt x="525" y="195"/>
                  <a:pt x="475" y="204"/>
                </a:cubicBezTo>
                <a:close/>
              </a:path>
            </a:pathLst>
          </a:custGeom>
          <a:solidFill>
            <a:srgbClr val="C02C38"/>
          </a:solidFill>
          <a:ln w="12700" cap="flat" cmpd="sng" algn="ctr">
            <a:noFill/>
            <a:prstDash val="solid"/>
          </a:ln>
          <a:effectLst/>
        </p:spPr>
        <p:txBody>
          <a:bodyPr rtlCol="0" anchor="ctr" anchorCtr="0"/>
          <a:lstStyle>
            <a:defPPr>
              <a:defRPr lang="zh-CN">
                <a:solidFill>
                  <a:schemeClr val="lt1"/>
                </a:solidFill>
              </a:defRPr>
            </a:defPPr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800" u="none" baseline="0">
              <a:solidFill>
                <a:srgbClr val="FFFFFF"/>
              </a:solidFill>
              <a:latin typeface="Verdana" panose="020B0604030504040204"/>
              <a:ea typeface="微软雅黑" panose="020B0503020204020204" charset="-122"/>
            </a:endParaRPr>
          </a:p>
        </p:txBody>
      </p:sp>
      <p:sp>
        <p:nvSpPr>
          <p:cNvPr id="15" name="任意多边形​​ 18"/>
          <p:cNvSpPr/>
          <p:nvPr/>
        </p:nvSpPr>
        <p:spPr>
          <a:xfrm rot="3120000">
            <a:off x="7718425" y="5104130"/>
            <a:ext cx="1073785" cy="1134745"/>
          </a:xfrm>
          <a:custGeom>
            <a:avLst/>
            <a:gdLst>
              <a:gd name="connsiteX0" fmla="*/ 475 w 1067"/>
              <a:gd name="connsiteY0" fmla="*/ 204 h 1127"/>
              <a:gd name="connsiteX1" fmla="*/ 325 w 1067"/>
              <a:gd name="connsiteY1" fmla="*/ 188 h 1127"/>
              <a:gd name="connsiteX2" fmla="*/ 0 w 1067"/>
              <a:gd name="connsiteY2" fmla="*/ 188 h 1127"/>
              <a:gd name="connsiteX3" fmla="*/ 193 w 1067"/>
              <a:gd name="connsiteY3" fmla="*/ 566 h 1127"/>
              <a:gd name="connsiteX4" fmla="*/ 201 w 1067"/>
              <a:gd name="connsiteY4" fmla="*/ 808 h 1127"/>
              <a:gd name="connsiteX5" fmla="*/ 167 w 1067"/>
              <a:gd name="connsiteY5" fmla="*/ 1107 h 1127"/>
              <a:gd name="connsiteX6" fmla="*/ 415 w 1067"/>
              <a:gd name="connsiteY6" fmla="*/ 1066 h 1127"/>
              <a:gd name="connsiteX7" fmla="*/ 630 w 1067"/>
              <a:gd name="connsiteY7" fmla="*/ 928 h 1127"/>
              <a:gd name="connsiteX8" fmla="*/ 1027 w 1067"/>
              <a:gd name="connsiteY8" fmla="*/ 951 h 1127"/>
              <a:gd name="connsiteX9" fmla="*/ 1052 w 1067"/>
              <a:gd name="connsiteY9" fmla="*/ 736 h 1127"/>
              <a:gd name="connsiteX10" fmla="*/ 900 w 1067"/>
              <a:gd name="connsiteY10" fmla="*/ 506 h 1127"/>
              <a:gd name="connsiteX11" fmla="*/ 989 w 1067"/>
              <a:gd name="connsiteY11" fmla="*/ 316 h 1127"/>
              <a:gd name="connsiteX12" fmla="*/ 1002 w 1067"/>
              <a:gd name="connsiteY12" fmla="*/ 13 h 1127"/>
              <a:gd name="connsiteX13" fmla="*/ 643 w 1067"/>
              <a:gd name="connsiteY13" fmla="*/ 58 h 1127"/>
              <a:gd name="connsiteX14" fmla="*/ 475 w 1067"/>
              <a:gd name="connsiteY14" fmla="*/ 204 h 1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68" h="1128">
                <a:moveTo>
                  <a:pt x="475" y="204"/>
                </a:moveTo>
                <a:cubicBezTo>
                  <a:pt x="424" y="214"/>
                  <a:pt x="381" y="173"/>
                  <a:pt x="325" y="188"/>
                </a:cubicBezTo>
                <a:cubicBezTo>
                  <a:pt x="269" y="203"/>
                  <a:pt x="11" y="108"/>
                  <a:pt x="0" y="188"/>
                </a:cubicBezTo>
                <a:cubicBezTo>
                  <a:pt x="-11" y="268"/>
                  <a:pt x="191" y="486"/>
                  <a:pt x="193" y="566"/>
                </a:cubicBezTo>
                <a:cubicBezTo>
                  <a:pt x="195" y="647"/>
                  <a:pt x="203" y="732"/>
                  <a:pt x="201" y="808"/>
                </a:cubicBezTo>
                <a:cubicBezTo>
                  <a:pt x="199" y="885"/>
                  <a:pt x="124" y="1050"/>
                  <a:pt x="167" y="1107"/>
                </a:cubicBezTo>
                <a:cubicBezTo>
                  <a:pt x="210" y="1165"/>
                  <a:pt x="345" y="1087"/>
                  <a:pt x="415" y="1066"/>
                </a:cubicBezTo>
                <a:cubicBezTo>
                  <a:pt x="486" y="1046"/>
                  <a:pt x="544" y="962"/>
                  <a:pt x="630" y="928"/>
                </a:cubicBezTo>
                <a:cubicBezTo>
                  <a:pt x="716" y="895"/>
                  <a:pt x="958" y="990"/>
                  <a:pt x="1027" y="951"/>
                </a:cubicBezTo>
                <a:cubicBezTo>
                  <a:pt x="1096" y="911"/>
                  <a:pt x="1056" y="805"/>
                  <a:pt x="1052" y="736"/>
                </a:cubicBezTo>
                <a:cubicBezTo>
                  <a:pt x="1048" y="667"/>
                  <a:pt x="909" y="574"/>
                  <a:pt x="900" y="506"/>
                </a:cubicBezTo>
                <a:cubicBezTo>
                  <a:pt x="890" y="439"/>
                  <a:pt x="989" y="391"/>
                  <a:pt x="989" y="316"/>
                </a:cubicBezTo>
                <a:cubicBezTo>
                  <a:pt x="989" y="242"/>
                  <a:pt x="1069" y="52"/>
                  <a:pt x="1002" y="13"/>
                </a:cubicBezTo>
                <a:cubicBezTo>
                  <a:pt x="935" y="-26"/>
                  <a:pt x="712" y="36"/>
                  <a:pt x="643" y="58"/>
                </a:cubicBezTo>
                <a:cubicBezTo>
                  <a:pt x="574" y="80"/>
                  <a:pt x="525" y="195"/>
                  <a:pt x="475" y="204"/>
                </a:cubicBezTo>
                <a:close/>
              </a:path>
            </a:pathLst>
          </a:custGeom>
          <a:solidFill>
            <a:srgbClr val="DF757F"/>
          </a:solidFill>
          <a:ln w="12700" cap="flat" cmpd="sng" algn="ctr">
            <a:noFill/>
            <a:prstDash val="solid"/>
          </a:ln>
          <a:effectLst/>
        </p:spPr>
        <p:txBody>
          <a:bodyPr rtlCol="0" anchor="ctr" anchorCtr="0"/>
          <a:lstStyle>
            <a:defPPr>
              <a:defRPr lang="zh-CN">
                <a:solidFill>
                  <a:schemeClr val="lt1"/>
                </a:solidFill>
              </a:defRPr>
            </a:defPPr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800" u="none" baseline="0">
              <a:solidFill>
                <a:srgbClr val="FFFFFF"/>
              </a:solidFill>
              <a:latin typeface="Verdana" panose="020B0604030504040204"/>
              <a:ea typeface="微软雅黑" panose="020B0503020204020204" charset="-122"/>
            </a:endParaRPr>
          </a:p>
        </p:txBody>
      </p:sp>
      <p:sp>
        <p:nvSpPr>
          <p:cNvPr id="17" name="任意多边形​​ 18"/>
          <p:cNvSpPr/>
          <p:nvPr/>
        </p:nvSpPr>
        <p:spPr>
          <a:xfrm rot="3120000">
            <a:off x="7893891" y="5333683"/>
            <a:ext cx="677913" cy="716057"/>
          </a:xfrm>
          <a:custGeom>
            <a:avLst/>
            <a:gdLst>
              <a:gd name="connsiteX0" fmla="*/ 475 w 1067"/>
              <a:gd name="connsiteY0" fmla="*/ 204 h 1127"/>
              <a:gd name="connsiteX1" fmla="*/ 325 w 1067"/>
              <a:gd name="connsiteY1" fmla="*/ 188 h 1127"/>
              <a:gd name="connsiteX2" fmla="*/ 0 w 1067"/>
              <a:gd name="connsiteY2" fmla="*/ 188 h 1127"/>
              <a:gd name="connsiteX3" fmla="*/ 193 w 1067"/>
              <a:gd name="connsiteY3" fmla="*/ 566 h 1127"/>
              <a:gd name="connsiteX4" fmla="*/ 201 w 1067"/>
              <a:gd name="connsiteY4" fmla="*/ 808 h 1127"/>
              <a:gd name="connsiteX5" fmla="*/ 167 w 1067"/>
              <a:gd name="connsiteY5" fmla="*/ 1107 h 1127"/>
              <a:gd name="connsiteX6" fmla="*/ 415 w 1067"/>
              <a:gd name="connsiteY6" fmla="*/ 1066 h 1127"/>
              <a:gd name="connsiteX7" fmla="*/ 630 w 1067"/>
              <a:gd name="connsiteY7" fmla="*/ 928 h 1127"/>
              <a:gd name="connsiteX8" fmla="*/ 1027 w 1067"/>
              <a:gd name="connsiteY8" fmla="*/ 951 h 1127"/>
              <a:gd name="connsiteX9" fmla="*/ 1052 w 1067"/>
              <a:gd name="connsiteY9" fmla="*/ 736 h 1127"/>
              <a:gd name="connsiteX10" fmla="*/ 900 w 1067"/>
              <a:gd name="connsiteY10" fmla="*/ 506 h 1127"/>
              <a:gd name="connsiteX11" fmla="*/ 989 w 1067"/>
              <a:gd name="connsiteY11" fmla="*/ 316 h 1127"/>
              <a:gd name="connsiteX12" fmla="*/ 1002 w 1067"/>
              <a:gd name="connsiteY12" fmla="*/ 13 h 1127"/>
              <a:gd name="connsiteX13" fmla="*/ 643 w 1067"/>
              <a:gd name="connsiteY13" fmla="*/ 58 h 1127"/>
              <a:gd name="connsiteX14" fmla="*/ 475 w 1067"/>
              <a:gd name="connsiteY14" fmla="*/ 204 h 1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68" h="1128">
                <a:moveTo>
                  <a:pt x="475" y="204"/>
                </a:moveTo>
                <a:cubicBezTo>
                  <a:pt x="424" y="214"/>
                  <a:pt x="381" y="173"/>
                  <a:pt x="325" y="188"/>
                </a:cubicBezTo>
                <a:cubicBezTo>
                  <a:pt x="269" y="203"/>
                  <a:pt x="11" y="108"/>
                  <a:pt x="0" y="188"/>
                </a:cubicBezTo>
                <a:cubicBezTo>
                  <a:pt x="-11" y="268"/>
                  <a:pt x="191" y="486"/>
                  <a:pt x="193" y="566"/>
                </a:cubicBezTo>
                <a:cubicBezTo>
                  <a:pt x="195" y="647"/>
                  <a:pt x="203" y="732"/>
                  <a:pt x="201" y="808"/>
                </a:cubicBezTo>
                <a:cubicBezTo>
                  <a:pt x="199" y="885"/>
                  <a:pt x="124" y="1050"/>
                  <a:pt x="167" y="1107"/>
                </a:cubicBezTo>
                <a:cubicBezTo>
                  <a:pt x="210" y="1165"/>
                  <a:pt x="345" y="1087"/>
                  <a:pt x="415" y="1066"/>
                </a:cubicBezTo>
                <a:cubicBezTo>
                  <a:pt x="486" y="1046"/>
                  <a:pt x="544" y="962"/>
                  <a:pt x="630" y="928"/>
                </a:cubicBezTo>
                <a:cubicBezTo>
                  <a:pt x="716" y="895"/>
                  <a:pt x="958" y="990"/>
                  <a:pt x="1027" y="951"/>
                </a:cubicBezTo>
                <a:cubicBezTo>
                  <a:pt x="1096" y="911"/>
                  <a:pt x="1056" y="805"/>
                  <a:pt x="1052" y="736"/>
                </a:cubicBezTo>
                <a:cubicBezTo>
                  <a:pt x="1048" y="667"/>
                  <a:pt x="909" y="574"/>
                  <a:pt x="900" y="506"/>
                </a:cubicBezTo>
                <a:cubicBezTo>
                  <a:pt x="890" y="439"/>
                  <a:pt x="989" y="391"/>
                  <a:pt x="989" y="316"/>
                </a:cubicBezTo>
                <a:cubicBezTo>
                  <a:pt x="989" y="242"/>
                  <a:pt x="1069" y="52"/>
                  <a:pt x="1002" y="13"/>
                </a:cubicBezTo>
                <a:cubicBezTo>
                  <a:pt x="935" y="-26"/>
                  <a:pt x="712" y="36"/>
                  <a:pt x="643" y="58"/>
                </a:cubicBezTo>
                <a:cubicBezTo>
                  <a:pt x="574" y="80"/>
                  <a:pt x="525" y="195"/>
                  <a:pt x="475" y="204"/>
                </a:cubicBezTo>
                <a:close/>
              </a:path>
            </a:pathLst>
          </a:custGeom>
          <a:solidFill>
            <a:srgbClr val="C02C38"/>
          </a:solidFill>
          <a:ln w="12700" cap="flat" cmpd="sng" algn="ctr">
            <a:noFill/>
            <a:prstDash val="solid"/>
          </a:ln>
          <a:effectLst/>
        </p:spPr>
        <p:txBody>
          <a:bodyPr rtlCol="0" anchor="ctr" anchorCtr="0"/>
          <a:lstStyle>
            <a:defPPr>
              <a:defRPr lang="zh-CN">
                <a:solidFill>
                  <a:schemeClr val="lt1"/>
                </a:solidFill>
              </a:defRPr>
            </a:defPPr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800" u="none" baseline="0">
              <a:solidFill>
                <a:srgbClr val="FFFFFF"/>
              </a:solidFill>
              <a:latin typeface="Verdana" panose="020B0604030504040204"/>
              <a:ea typeface="微软雅黑" panose="020B0503020204020204" charset="-122"/>
            </a:endParaRPr>
          </a:p>
        </p:txBody>
      </p:sp>
      <p:sp>
        <p:nvSpPr>
          <p:cNvPr id="19" name="TextBox 21"/>
          <p:cNvSpPr txBox="1"/>
          <p:nvPr/>
        </p:nvSpPr>
        <p:spPr>
          <a:xfrm>
            <a:off x="2345055" y="1904365"/>
            <a:ext cx="1298575" cy="39878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u="none" spc="0" baseline="0">
                <a:solidFill>
                  <a:srgbClr val="C02C38"/>
                </a:solidFill>
                <a:latin typeface="Verdana" panose="020B0604030504040204"/>
                <a:ea typeface="微软雅黑" panose="020B0503020204020204" charset="-122"/>
              </a:rPr>
              <a:t>地租</a:t>
            </a:r>
            <a:r>
              <a:rPr sz="2000" b="1" u="none" baseline="0">
                <a:solidFill>
                  <a:srgbClr val="C02C38"/>
                </a:solidFill>
                <a:latin typeface="Verdana" panose="020B0604030504040204"/>
                <a:ea typeface="微软雅黑" panose="020B0503020204020204" charset="-122"/>
              </a:rPr>
              <a:t>水平</a:t>
            </a:r>
            <a:endParaRPr sz="2000" b="1" u="none" baseline="0">
              <a:solidFill>
                <a:srgbClr val="C02C38"/>
              </a:solidFill>
              <a:latin typeface="Verdana" panose="020B0604030504040204"/>
              <a:ea typeface="微软雅黑" panose="020B0503020204020204" charset="-122"/>
            </a:endParaRPr>
          </a:p>
        </p:txBody>
      </p:sp>
      <p:sp>
        <p:nvSpPr>
          <p:cNvPr id="20" name="矩形​​ 25"/>
          <p:cNvSpPr/>
          <p:nvPr/>
        </p:nvSpPr>
        <p:spPr>
          <a:xfrm>
            <a:off x="4071620" y="1435100"/>
            <a:ext cx="151765" cy="469265"/>
          </a:xfrm>
          <a:prstGeom prst="rect">
            <a:avLst/>
          </a:prstGeom>
          <a:solidFill>
            <a:srgbClr val="F7CBA1"/>
          </a:solidFill>
          <a:ln w="1270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  <p:txBody>
          <a:bodyPr rtlCol="0" anchor="ctr" anchorCtr="0"/>
          <a:lstStyle>
            <a:defPPr>
              <a:defRPr lang="zh-CN">
                <a:solidFill>
                  <a:schemeClr val="lt1"/>
                </a:solidFill>
              </a:defRPr>
            </a:defPPr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800" u="none" baseline="0">
              <a:solidFill>
                <a:srgbClr val="7F7F7F"/>
              </a:solidFill>
              <a:latin typeface="Verdana" panose="020B0604030504040204"/>
              <a:ea typeface="微软雅黑" panose="020B0503020204020204" charset="-122"/>
            </a:endParaRPr>
          </a:p>
        </p:txBody>
      </p:sp>
      <p:sp>
        <p:nvSpPr>
          <p:cNvPr id="21" name="矩形​​ 26"/>
          <p:cNvSpPr/>
          <p:nvPr/>
        </p:nvSpPr>
        <p:spPr>
          <a:xfrm>
            <a:off x="4075430" y="1915160"/>
            <a:ext cx="147955" cy="458470"/>
          </a:xfrm>
          <a:prstGeom prst="rect">
            <a:avLst/>
          </a:prstGeom>
          <a:solidFill>
            <a:srgbClr val="DF757F"/>
          </a:solidFill>
          <a:ln w="1270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  <p:txBody>
          <a:bodyPr rtlCol="0" anchor="ctr" anchorCtr="0"/>
          <a:lstStyle>
            <a:defPPr>
              <a:defRPr lang="zh-CN">
                <a:solidFill>
                  <a:schemeClr val="lt1"/>
                </a:solidFill>
              </a:defRPr>
            </a:defPPr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800" u="none" baseline="0">
              <a:solidFill>
                <a:srgbClr val="7F7F7F"/>
              </a:solidFill>
              <a:latin typeface="Verdana" panose="020B0604030504040204"/>
              <a:ea typeface="微软雅黑" panose="020B0503020204020204" charset="-122"/>
            </a:endParaRPr>
          </a:p>
        </p:txBody>
      </p:sp>
      <p:sp>
        <p:nvSpPr>
          <p:cNvPr id="22" name="矩形​​ 27"/>
          <p:cNvSpPr/>
          <p:nvPr/>
        </p:nvSpPr>
        <p:spPr>
          <a:xfrm>
            <a:off x="4075430" y="2366645"/>
            <a:ext cx="147955" cy="479425"/>
          </a:xfrm>
          <a:prstGeom prst="rect">
            <a:avLst/>
          </a:prstGeom>
          <a:solidFill>
            <a:srgbClr val="C02C38"/>
          </a:solidFill>
          <a:ln w="1270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  <p:txBody>
          <a:bodyPr rtlCol="0" anchor="ctr" anchorCtr="0"/>
          <a:lstStyle>
            <a:defPPr>
              <a:defRPr lang="zh-CN">
                <a:solidFill>
                  <a:schemeClr val="lt1"/>
                </a:solidFill>
              </a:defRPr>
            </a:defPPr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800" u="none" baseline="0">
              <a:solidFill>
                <a:srgbClr val="7F7F7F"/>
              </a:solidFill>
              <a:latin typeface="Verdana" panose="020B0604030504040204"/>
              <a:ea typeface="微软雅黑" panose="020B0503020204020204" charset="-122"/>
            </a:endParaRPr>
          </a:p>
        </p:txBody>
      </p:sp>
      <p:sp>
        <p:nvSpPr>
          <p:cNvPr id="23" name="矩形​​ 28"/>
          <p:cNvSpPr/>
          <p:nvPr/>
        </p:nvSpPr>
        <p:spPr>
          <a:xfrm>
            <a:off x="4075430" y="2839720"/>
            <a:ext cx="147955" cy="491490"/>
          </a:xfrm>
          <a:prstGeom prst="rect">
            <a:avLst/>
          </a:prstGeom>
          <a:solidFill>
            <a:srgbClr val="C00000"/>
          </a:solidFill>
          <a:ln w="1270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  <p:txBody>
          <a:bodyPr rtlCol="0" anchor="ctr" anchorCtr="0"/>
          <a:lstStyle>
            <a:defPPr>
              <a:defRPr lang="zh-CN">
                <a:solidFill>
                  <a:schemeClr val="lt1"/>
                </a:solidFill>
              </a:defRPr>
            </a:defPPr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800" u="none" baseline="0">
              <a:solidFill>
                <a:srgbClr val="7F7F7F"/>
              </a:solidFill>
              <a:latin typeface="Verdana" panose="020B0604030504040204"/>
              <a:ea typeface="微软雅黑" panose="020B0503020204020204" charset="-122"/>
            </a:endParaRPr>
          </a:p>
        </p:txBody>
      </p:sp>
      <p:sp>
        <p:nvSpPr>
          <p:cNvPr id="24" name="TextBox 31"/>
          <p:cNvSpPr txBox="1"/>
          <p:nvPr/>
        </p:nvSpPr>
        <p:spPr>
          <a:xfrm>
            <a:off x="3643538" y="1507492"/>
            <a:ext cx="411480" cy="36830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fontAlgn="base">
              <a:spcBef>
                <a:spcPct val="0"/>
              </a:spcBef>
              <a:spcAft>
                <a:spcPct val="0"/>
              </a:spcAft>
            </a:pPr>
            <a:r>
              <a:rPr u="none" spc="0" baseline="0">
                <a:solidFill>
                  <a:srgbClr val="3B3838"/>
                </a:solidFill>
                <a:latin typeface="Verdana" panose="020B0604030504040204"/>
                <a:ea typeface="微软雅黑" panose="020B0503020204020204" charset="-122"/>
              </a:rPr>
              <a:t>低</a:t>
            </a:r>
            <a:endParaRPr u="none" spc="0" baseline="0">
              <a:solidFill>
                <a:srgbClr val="3B3838"/>
              </a:solidFill>
              <a:latin typeface="Verdana" panose="020B0604030504040204"/>
              <a:ea typeface="微软雅黑" panose="020B0503020204020204" charset="-122"/>
            </a:endParaRPr>
          </a:p>
        </p:txBody>
      </p:sp>
      <p:sp>
        <p:nvSpPr>
          <p:cNvPr id="25" name="TextBox 32"/>
          <p:cNvSpPr txBox="1"/>
          <p:nvPr/>
        </p:nvSpPr>
        <p:spPr>
          <a:xfrm>
            <a:off x="3643538" y="1968595"/>
            <a:ext cx="411480" cy="36830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fontAlgn="base">
              <a:spcBef>
                <a:spcPct val="0"/>
              </a:spcBef>
              <a:spcAft>
                <a:spcPct val="0"/>
              </a:spcAft>
            </a:pPr>
            <a:r>
              <a:rPr u="none" spc="0" baseline="0">
                <a:solidFill>
                  <a:srgbClr val="3B3838"/>
                </a:solidFill>
                <a:latin typeface="Verdana" panose="020B0604030504040204"/>
                <a:ea typeface="微软雅黑" panose="020B0503020204020204" charset="-122"/>
              </a:rPr>
              <a:t>中</a:t>
            </a:r>
            <a:endParaRPr u="none" spc="0" baseline="0">
              <a:solidFill>
                <a:srgbClr val="3B3838"/>
              </a:solidFill>
              <a:latin typeface="Verdana" panose="020B0604030504040204"/>
              <a:ea typeface="微软雅黑" panose="020B0503020204020204" charset="-122"/>
            </a:endParaRPr>
          </a:p>
        </p:txBody>
      </p:sp>
      <p:sp>
        <p:nvSpPr>
          <p:cNvPr id="26" name="TextBox 33"/>
          <p:cNvSpPr txBox="1"/>
          <p:nvPr/>
        </p:nvSpPr>
        <p:spPr>
          <a:xfrm>
            <a:off x="3643538" y="2429697"/>
            <a:ext cx="411480" cy="36830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fontAlgn="base">
              <a:spcBef>
                <a:spcPct val="0"/>
              </a:spcBef>
              <a:spcAft>
                <a:spcPct val="0"/>
              </a:spcAft>
            </a:pPr>
            <a:r>
              <a:rPr u="none" spc="0" baseline="0">
                <a:solidFill>
                  <a:srgbClr val="3B3838"/>
                </a:solidFill>
                <a:latin typeface="Verdana" panose="020B0604030504040204"/>
                <a:ea typeface="微软雅黑" panose="020B0503020204020204" charset="-122"/>
              </a:rPr>
              <a:t>高</a:t>
            </a:r>
            <a:endParaRPr u="none" spc="0" baseline="0">
              <a:solidFill>
                <a:srgbClr val="3B3838"/>
              </a:solidFill>
              <a:latin typeface="Verdana" panose="020B0604030504040204"/>
              <a:ea typeface="微软雅黑" panose="020B0503020204020204" charset="-122"/>
            </a:endParaRPr>
          </a:p>
        </p:txBody>
      </p:sp>
      <p:sp>
        <p:nvSpPr>
          <p:cNvPr id="27" name="TextBox 34"/>
          <p:cNvSpPr txBox="1"/>
          <p:nvPr/>
        </p:nvSpPr>
        <p:spPr>
          <a:xfrm>
            <a:off x="3440338" y="2925089"/>
            <a:ext cx="640080" cy="36830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fontAlgn="base">
              <a:spcBef>
                <a:spcPct val="0"/>
              </a:spcBef>
              <a:spcAft>
                <a:spcPct val="0"/>
              </a:spcAft>
            </a:pPr>
            <a:r>
              <a:rPr u="none" spc="0" baseline="0">
                <a:solidFill>
                  <a:srgbClr val="3B3838"/>
                </a:solidFill>
                <a:latin typeface="Verdana" panose="020B0604030504040204"/>
                <a:ea typeface="微软雅黑" panose="020B0503020204020204" charset="-122"/>
              </a:rPr>
              <a:t>极高</a:t>
            </a:r>
            <a:endParaRPr u="none" spc="0" baseline="0">
              <a:solidFill>
                <a:srgbClr val="3B3838"/>
              </a:solidFill>
              <a:latin typeface="Verdana" panose="020B0604030504040204"/>
              <a:ea typeface="微软雅黑" panose="020B050302020402020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295155" y="2651869"/>
            <a:ext cx="4064709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结论：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穿过道路越多，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离城镇中心越近，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租金就越高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10" grpId="0" bldLvl="0" animBg="1"/>
      <p:bldP spid="10" grpId="1" animBg="1"/>
      <p:bldP spid="7" grpId="0" bldLvl="0" animBg="1"/>
      <p:bldP spid="7" grpId="1" animBg="1"/>
      <p:bldP spid="3" grpId="0" bldLvl="0" animBg="1"/>
      <p:bldP spid="3" grpId="1" animBg="1"/>
      <p:bldP spid="54" grpId="0" bldLvl="0" animBg="1"/>
      <p:bldP spid="54" grpId="1" animBg="1"/>
      <p:bldP spid="5" grpId="0" bldLvl="0" animBg="1"/>
      <p:bldP spid="5" grpId="1" animBg="1"/>
      <p:bldP spid="4" grpId="0" bldLvl="0" animBg="1"/>
      <p:bldP spid="4" grpId="1" animBg="1"/>
      <p:bldP spid="32" grpId="0" bldLvl="0" animBg="1"/>
      <p:bldP spid="32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7" grpId="0" bldLvl="0" animBg="1"/>
      <p:bldP spid="17" grpId="1" animBg="1"/>
      <p:bldP spid="19" grpId="0"/>
      <p:bldP spid="19" grpId="1"/>
      <p:bldP spid="20" grpId="0" bldLvl="0" animBg="1"/>
      <p:bldP spid="20" grpId="1" animBg="1"/>
      <p:bldP spid="21" grpId="0" bldLvl="0" animBg="1"/>
      <p:bldP spid="21" grpId="1" animBg="1"/>
      <p:bldP spid="22" grpId="0" bldLvl="0" animBg="1"/>
      <p:bldP spid="22" grpId="1" animBg="1"/>
      <p:bldP spid="23" grpId="0" bldLvl="0" animBg="1"/>
      <p:bldP spid="23" grpId="1" animBg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36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" name="文本框 28"/>
          <p:cNvSpPr txBox="1"/>
          <p:nvPr/>
        </p:nvSpPr>
        <p:spPr>
          <a:xfrm>
            <a:off x="1287623" y="894081"/>
            <a:ext cx="1514261" cy="506983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eaVert" wrap="square" rtlCol="0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3200" dirty="0">
                <a:latin typeface="+mj-ea"/>
                <a:ea typeface="+mj-ea"/>
              </a:rPr>
              <a:t>影响城镇内部空间结构的</a:t>
            </a:r>
            <a:endParaRPr lang="en-US" altLang="zh-CN" sz="3200" dirty="0">
              <a:latin typeface="+mj-ea"/>
              <a:ea typeface="+mj-ea"/>
            </a:endParaRPr>
          </a:p>
          <a:p>
            <a:pPr algn="ctr">
              <a:lnSpc>
                <a:spcPct val="120000"/>
              </a:lnSpc>
            </a:pPr>
            <a:r>
              <a:rPr lang="en-US" altLang="zh-CN" sz="4000" dirty="0">
                <a:solidFill>
                  <a:schemeClr val="accent1"/>
                </a:solidFill>
                <a:latin typeface="+mj-ea"/>
                <a:ea typeface="+mj-ea"/>
              </a:rPr>
              <a:t>-</a:t>
            </a:r>
            <a:r>
              <a:rPr lang="zh-CN" altLang="en-US" sz="4000" dirty="0">
                <a:solidFill>
                  <a:schemeClr val="accent1"/>
                </a:solidFill>
                <a:latin typeface="+mj-ea"/>
                <a:ea typeface="+mj-ea"/>
              </a:rPr>
              <a:t>其他因素</a:t>
            </a:r>
            <a:r>
              <a:rPr lang="en-US" altLang="zh-CN" sz="4000" dirty="0">
                <a:solidFill>
                  <a:schemeClr val="accent1"/>
                </a:solidFill>
                <a:latin typeface="+mj-ea"/>
                <a:ea typeface="+mj-ea"/>
              </a:rPr>
              <a:t>-</a:t>
            </a:r>
            <a:endParaRPr lang="en-US" altLang="zh-CN" sz="40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937" y="889636"/>
            <a:ext cx="6216650" cy="507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6330" y="221226"/>
            <a:ext cx="11419339" cy="62828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558165" y="1910080"/>
            <a:ext cx="3479280" cy="4510405"/>
            <a:chOff x="557895" y="505838"/>
            <a:chExt cx="3479084" cy="5914417"/>
          </a:xfrm>
        </p:grpSpPr>
        <p:sp>
          <p:nvSpPr>
            <p:cNvPr id="15" name="矩形 14"/>
            <p:cNvSpPr/>
            <p:nvPr/>
          </p:nvSpPr>
          <p:spPr>
            <a:xfrm>
              <a:off x="557895" y="505838"/>
              <a:ext cx="3479084" cy="59144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821294" y="1532765"/>
              <a:ext cx="2997595" cy="32640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Segoe UI Light" panose="020B0502040204020203" pitchFamily="34" charset="0"/>
                  <a:ea typeface="Microsoft YaHei UI Light" panose="020B0502040204020203" pitchFamily="34" charset="-122"/>
                  <a:cs typeface="Segoe UI Light" panose="020B0502040204020203" pitchFamily="34" charset="0"/>
                </a:rPr>
                <a:t>随着经济和社会的不断发展，人们对城乡土地利用提出了更新的诉求，合理规划城乡空间有利于：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Segoe UI Light" panose="020B0502040204020203" pitchFamily="34" charset="0"/>
                <a:ea typeface="Microsoft YaHei UI Light" panose="020B0502040204020203" pitchFamily="34" charset="-122"/>
                <a:cs typeface="Segoe UI Light" panose="020B0502040204020203" pitchFamily="34" charset="0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557895" y="6201986"/>
            <a:ext cx="3479084" cy="218269"/>
          </a:xfrm>
          <a:prstGeom prst="rect">
            <a:avLst/>
          </a:prstGeom>
          <a:solidFill>
            <a:srgbClr val="C02C3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736590" y="331470"/>
            <a:ext cx="5636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C02C38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</a:rPr>
              <a:t>四、合理利用城乡空间的意义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C02C38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</a:endParaRPr>
          </a:p>
        </p:txBody>
      </p:sp>
      <p:sp>
        <p:nvSpPr>
          <p:cNvPr id="45" name="矩形 44"/>
          <p:cNvSpPr/>
          <p:nvPr/>
        </p:nvSpPr>
        <p:spPr>
          <a:xfrm flipH="1">
            <a:off x="5053217" y="2450147"/>
            <a:ext cx="6202680" cy="3166745"/>
          </a:xfrm>
          <a:prstGeom prst="rect">
            <a:avLst/>
          </a:prstGeom>
          <a:solidFill>
            <a:srgbClr val="C02C38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 flipH="1">
            <a:off x="5323840" y="1463040"/>
            <a:ext cx="6183245" cy="3813175"/>
            <a:chOff x="3663" y="4686"/>
            <a:chExt cx="5407" cy="6005"/>
          </a:xfrm>
        </p:grpSpPr>
        <p:cxnSp>
          <p:nvCxnSpPr>
            <p:cNvPr id="57" name="直接连接符 56"/>
            <p:cNvCxnSpPr/>
            <p:nvPr/>
          </p:nvCxnSpPr>
          <p:spPr>
            <a:xfrm>
              <a:off x="9070" y="4686"/>
              <a:ext cx="0" cy="899"/>
            </a:xfrm>
            <a:prstGeom prst="line">
              <a:avLst/>
            </a:prstGeom>
            <a:ln w="63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文本框 57"/>
            <p:cNvSpPr txBox="1"/>
            <p:nvPr/>
          </p:nvSpPr>
          <p:spPr>
            <a:xfrm>
              <a:off x="3663" y="6476"/>
              <a:ext cx="5313" cy="4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公文小标宋" panose="02000500000000000000" charset="-122"/>
                  <a:ea typeface="方正公文小标宋" panose="02000500000000000000" charset="-122"/>
                </a:rPr>
                <a:t>1.建立可持续的人地关系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公文小标宋" panose="02000500000000000000" charset="-122"/>
                <a:ea typeface="方正公文小标宋" panose="02000500000000000000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公文小标宋" panose="02000500000000000000" charset="-122"/>
                <a:ea typeface="方正公文小标宋" panose="02000500000000000000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公文小标宋" panose="02000500000000000000" charset="-122"/>
                  <a:ea typeface="方正公文小标宋" panose="02000500000000000000" charset="-122"/>
                </a:rPr>
                <a:t>2.为生活提供便利、文化传承等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公文小标宋" panose="02000500000000000000" charset="-122"/>
                <a:ea typeface="方正公文小标宋" panose="02000500000000000000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公文小标宋" panose="02000500000000000000" charset="-122"/>
                <a:ea typeface="方正公文小标宋" panose="02000500000000000000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公文小标宋" panose="02000500000000000000" charset="-122"/>
                  <a:ea typeface="方正公文小标宋" panose="02000500000000000000" charset="-122"/>
                </a:rPr>
                <a:t>3.对于优化城镇和乡村内部的空间结构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公文小标宋" panose="02000500000000000000" charset="-122"/>
                <a:ea typeface="方正公文小标宋" panose="02000500000000000000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公文小标宋" panose="02000500000000000000" charset="-122"/>
                <a:ea typeface="方正公文小标宋" panose="02000500000000000000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公文小标宋" panose="02000500000000000000" charset="-122"/>
                  <a:ea typeface="方正公文小标宋" panose="02000500000000000000" charset="-122"/>
                </a:rPr>
                <a:t>4.推动城乡一体化发展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公文小标宋" panose="02000500000000000000" charset="-122"/>
                <a:ea typeface="方正公文小标宋" panose="02000500000000000000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312420" y="646430"/>
            <a:ext cx="3415030" cy="710565"/>
            <a:chOff x="492" y="1228"/>
            <a:chExt cx="5378" cy="1119"/>
          </a:xfrm>
        </p:grpSpPr>
        <p:cxnSp>
          <p:nvCxnSpPr>
            <p:cNvPr id="41" name="直接连接符 40"/>
            <p:cNvCxnSpPr/>
            <p:nvPr/>
          </p:nvCxnSpPr>
          <p:spPr>
            <a:xfrm flipH="1" flipV="1">
              <a:off x="492" y="1228"/>
              <a:ext cx="963" cy="4"/>
            </a:xfrm>
            <a:prstGeom prst="line">
              <a:avLst/>
            </a:prstGeom>
            <a:ln w="317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文本框 41"/>
            <p:cNvSpPr txBox="1"/>
            <p:nvPr/>
          </p:nvSpPr>
          <p:spPr>
            <a:xfrm>
              <a:off x="492" y="1525"/>
              <a:ext cx="537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sz="2800" b="0" i="0" u="none" strike="noStrike" kern="1200" cap="none" spc="30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方正大黑简体" panose="02000000000000000000" charset="-122"/>
                  <a:ea typeface="方正大黑简体" panose="02000000000000000000" charset="-122"/>
                  <a:cs typeface="方正大黑简体" panose="02000000000000000000" charset="-122"/>
                </a:rPr>
                <a:t>1.必要性</a:t>
              </a:r>
              <a:endParaRPr kumimoji="0" sz="2800" b="0" i="0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方正大黑简体" panose="02000000000000000000" charset="-122"/>
                <a:ea typeface="方正大黑简体" panose="02000000000000000000" charset="-122"/>
                <a:cs typeface="方正大黑简体" panose="02000000000000000000" charset="-122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3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3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  <p:bldP spid="45" grpId="0" bldLvl="0" animBg="1"/>
      <p:bldP spid="4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路遥地理版权声明" hidden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97126" y="1501431"/>
            <a:ext cx="3468370" cy="4426585"/>
            <a:chOff x="-7459798" y="-250221"/>
            <a:chExt cx="3468175" cy="5804505"/>
          </a:xfrm>
        </p:grpSpPr>
        <p:sp>
          <p:nvSpPr>
            <p:cNvPr id="9" name="矩形 8"/>
            <p:cNvSpPr/>
            <p:nvPr/>
          </p:nvSpPr>
          <p:spPr>
            <a:xfrm>
              <a:off x="-7459798" y="-250221"/>
              <a:ext cx="3468175" cy="58045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-7219147" y="137801"/>
              <a:ext cx="3120214" cy="45222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Segoe UI Light" panose="020B0502040204020203" pitchFamily="34" charset="0"/>
                  <a:ea typeface="Microsoft YaHei UI Light" panose="020B0502040204020203" pitchFamily="34" charset="-122"/>
                  <a:cs typeface="Segoe UI Light" panose="020B0502040204020203" pitchFamily="34" charset="0"/>
                </a:rPr>
                <a:t>(1)</a:t>
              </a: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Segoe UI Light" panose="020B0502040204020203" pitchFamily="34" charset="0"/>
                  <a:ea typeface="Microsoft YaHei UI Light" panose="020B0502040204020203" pitchFamily="34" charset="-122"/>
                  <a:cs typeface="Segoe UI Light" panose="020B0502040204020203" pitchFamily="34" charset="0"/>
                </a:rPr>
                <a:t>通过发展卫星城、合理规划工业区、保留一定规模的绿地和河湖等生态涵养空间，可以有效改善环境状况，建设宜居的生活空间。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Segoe UI Light" panose="020B0502040204020203" pitchFamily="34" charset="0"/>
                <a:ea typeface="Microsoft YaHei UI Light" panose="020B0502040204020203" pitchFamily="34" charset="-122"/>
                <a:cs typeface="Segoe UI Light" panose="020B0502040204020203" pitchFamily="34" charset="0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196850" y="5709285"/>
            <a:ext cx="3468370" cy="218440"/>
          </a:xfrm>
          <a:prstGeom prst="rect">
            <a:avLst/>
          </a:prstGeom>
          <a:solidFill>
            <a:srgbClr val="C02C3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61261" y="-91784"/>
            <a:ext cx="3415030" cy="710565"/>
            <a:chOff x="492" y="1228"/>
            <a:chExt cx="5378" cy="1119"/>
          </a:xfrm>
        </p:grpSpPr>
        <p:cxnSp>
          <p:nvCxnSpPr>
            <p:cNvPr id="20" name="直接连接符 19"/>
            <p:cNvCxnSpPr/>
            <p:nvPr/>
          </p:nvCxnSpPr>
          <p:spPr>
            <a:xfrm flipH="1" flipV="1">
              <a:off x="492" y="1228"/>
              <a:ext cx="963" cy="4"/>
            </a:xfrm>
            <a:prstGeom prst="line">
              <a:avLst/>
            </a:prstGeom>
            <a:ln w="317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>
              <a:off x="492" y="1525"/>
              <a:ext cx="537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30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方正大黑简体" panose="02000000000000000000" charset="-122"/>
                  <a:ea typeface="方正大黑简体" panose="02000000000000000000" charset="-122"/>
                  <a:cs typeface="方正大黑简体" panose="02000000000000000000" charset="-122"/>
                </a:rPr>
                <a:t>2.</a:t>
              </a:r>
              <a:r>
                <a:rPr kumimoji="0" lang="zh-CN" altLang="en-US" sz="2800" b="0" i="0" u="none" strike="noStrike" kern="1200" cap="none" spc="30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方正大黑简体" panose="02000000000000000000" charset="-122"/>
                  <a:ea typeface="方正大黑简体" panose="02000000000000000000" charset="-122"/>
                  <a:cs typeface="方正大黑简体" panose="02000000000000000000" charset="-122"/>
                </a:rPr>
                <a:t>意义</a:t>
              </a:r>
              <a:endParaRPr kumimoji="0" lang="zh-CN" altLang="en-US" sz="2800" b="0" i="0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方正大黑简体" panose="02000000000000000000" charset="-122"/>
                <a:ea typeface="方正大黑简体" panose="02000000000000000000" charset="-122"/>
                <a:cs typeface="方正大黑简体" panose="02000000000000000000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 rot="0">
            <a:off x="4018280" y="1417320"/>
            <a:ext cx="3479800" cy="4510405"/>
            <a:chOff x="-2445639" y="792275"/>
            <a:chExt cx="3241309" cy="5914417"/>
          </a:xfrm>
        </p:grpSpPr>
        <p:sp>
          <p:nvSpPr>
            <p:cNvPr id="15" name="矩形 14"/>
            <p:cNvSpPr/>
            <p:nvPr/>
          </p:nvSpPr>
          <p:spPr>
            <a:xfrm>
              <a:off x="-2445639" y="792275"/>
              <a:ext cx="3241309" cy="59144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2258888" y="903019"/>
              <a:ext cx="2868041" cy="4522202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Segoe UI Light" panose="020B0502040204020203" pitchFamily="34" charset="0"/>
                  <a:ea typeface="Microsoft YaHei UI Light" panose="020B0502040204020203" pitchFamily="34" charset="-122"/>
                  <a:cs typeface="Segoe UI Light" panose="020B0502040204020203" pitchFamily="34" charset="0"/>
                </a:rPr>
                <a:t>(2)</a:t>
              </a: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Segoe UI Light" panose="020B0502040204020203" pitchFamily="34" charset="0"/>
                  <a:ea typeface="Microsoft YaHei UI Light" panose="020B0502040204020203" pitchFamily="34" charset="-122"/>
                  <a:cs typeface="Segoe UI Light" panose="020B0502040204020203" pitchFamily="34" charset="0"/>
                </a:rPr>
                <a:t>通过合理安排居住区、基础设施、公共服务设施等，可以提高土地资源利用效率，为生产和生活提供便利。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Segoe UI Light" panose="020B0502040204020203" pitchFamily="34" charset="0"/>
                <a:ea typeface="Microsoft YaHei UI Light" panose="020B0502040204020203" pitchFamily="34" charset="-122"/>
                <a:cs typeface="Segoe UI Light" panose="020B0502040204020203" pitchFamily="34" charset="0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4018915" y="5709285"/>
            <a:ext cx="3479165" cy="218440"/>
          </a:xfrm>
          <a:prstGeom prst="rect">
            <a:avLst/>
          </a:prstGeom>
          <a:solidFill>
            <a:srgbClr val="C02C3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851775" y="1417320"/>
            <a:ext cx="3478530" cy="4510405"/>
            <a:chOff x="879" y="3008"/>
            <a:chExt cx="5478" cy="7103"/>
          </a:xfrm>
        </p:grpSpPr>
        <p:grpSp>
          <p:nvGrpSpPr>
            <p:cNvPr id="3" name="组合 2"/>
            <p:cNvGrpSpPr/>
            <p:nvPr/>
          </p:nvGrpSpPr>
          <p:grpSpPr>
            <a:xfrm>
              <a:off x="879" y="3008"/>
              <a:ext cx="5479" cy="7103"/>
              <a:chOff x="557895" y="505838"/>
              <a:chExt cx="3479084" cy="5914417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557895" y="505838"/>
                <a:ext cx="3479084" cy="59144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charset="-122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821294" y="903271"/>
                <a:ext cx="2997595" cy="45222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marR="0" lvl="0" indent="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>
                        <a:lumMod val="50000"/>
                      </a:srgbClr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Microsoft YaHei UI Light" panose="020B0502040204020203" pitchFamily="34" charset="-122"/>
                    <a:cs typeface="Segoe UI Light" panose="020B0502040204020203" pitchFamily="34" charset="0"/>
                  </a:rPr>
                  <a:t>(3)</a:t>
                </a:r>
                <a:r>
                  <a: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>
                        <a:lumMod val="50000"/>
                      </a:srgbClr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Microsoft YaHei UI Light" panose="020B0502040204020203" pitchFamily="34" charset="-122"/>
                    <a:cs typeface="Segoe UI Light" panose="020B0502040204020203" pitchFamily="34" charset="0"/>
                  </a:rPr>
                  <a:t>通过规划，确定具有历史文化价值的场所、建筑物、街区或村落等，保护地方和民族传统特色，使人类历史和文化遗产得以永续相传。</a:t>
                </a: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Segoe UI Light" panose="020B0502040204020203" pitchFamily="34" charset="0"/>
                  <a:ea typeface="Microsoft YaHei UI Light" panose="020B0502040204020203" pitchFamily="34" charset="-122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19" name="矩形 18"/>
            <p:cNvSpPr/>
            <p:nvPr/>
          </p:nvSpPr>
          <p:spPr>
            <a:xfrm>
              <a:off x="879" y="9767"/>
              <a:ext cx="5479" cy="344"/>
            </a:xfrm>
            <a:prstGeom prst="rect">
              <a:avLst/>
            </a:prstGeom>
            <a:solidFill>
              <a:srgbClr val="C02C38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</a:endParaRPr>
            </a:p>
          </p:txBody>
        </p:sp>
      </p:grp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522603" y="309555"/>
            <a:ext cx="6463958" cy="745233"/>
            <a:chOff x="2864021" y="2969627"/>
            <a:chExt cx="6463958" cy="745233"/>
          </a:xfrm>
        </p:grpSpPr>
        <p:sp>
          <p:nvSpPr>
            <p:cNvPr id="26" name="任意多边形: 形状 25"/>
            <p:cNvSpPr/>
            <p:nvPr/>
          </p:nvSpPr>
          <p:spPr>
            <a:xfrm>
              <a:off x="2864021" y="2993315"/>
              <a:ext cx="1456241" cy="721545"/>
            </a:xfrm>
            <a:custGeom>
              <a:avLst/>
              <a:gdLst>
                <a:gd name="connsiteX0" fmla="*/ 0 w 1456241"/>
                <a:gd name="connsiteY0" fmla="*/ 0 h 721545"/>
                <a:gd name="connsiteX1" fmla="*/ 1371081 w 1456241"/>
                <a:gd name="connsiteY1" fmla="*/ 0 h 721545"/>
                <a:gd name="connsiteX2" fmla="*/ 1374592 w 1456241"/>
                <a:gd name="connsiteY2" fmla="*/ 17392 h 721545"/>
                <a:gd name="connsiteX3" fmla="*/ 1432486 w 1456241"/>
                <a:gd name="connsiteY3" fmla="*/ 69881 h 721545"/>
                <a:gd name="connsiteX4" fmla="*/ 1456241 w 1456241"/>
                <a:gd name="connsiteY4" fmla="*/ 73473 h 721545"/>
                <a:gd name="connsiteX5" fmla="*/ 1456241 w 1456241"/>
                <a:gd name="connsiteY5" fmla="*/ 648073 h 721545"/>
                <a:gd name="connsiteX6" fmla="*/ 1432486 w 1456241"/>
                <a:gd name="connsiteY6" fmla="*/ 651664 h 721545"/>
                <a:gd name="connsiteX7" fmla="*/ 1374592 w 1456241"/>
                <a:gd name="connsiteY7" fmla="*/ 704153 h 721545"/>
                <a:gd name="connsiteX8" fmla="*/ 1371081 w 1456241"/>
                <a:gd name="connsiteY8" fmla="*/ 721545 h 721545"/>
                <a:gd name="connsiteX9" fmla="*/ 0 w 1456241"/>
                <a:gd name="connsiteY9" fmla="*/ 721545 h 721545"/>
                <a:gd name="connsiteX10" fmla="*/ 0 w 1456241"/>
                <a:gd name="connsiteY10" fmla="*/ 0 h 72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56241" h="721545">
                  <a:moveTo>
                    <a:pt x="0" y="0"/>
                  </a:moveTo>
                  <a:lnTo>
                    <a:pt x="1371081" y="0"/>
                  </a:lnTo>
                  <a:lnTo>
                    <a:pt x="1374592" y="17392"/>
                  </a:lnTo>
                  <a:cubicBezTo>
                    <a:pt x="1385155" y="42365"/>
                    <a:pt x="1406342" y="61750"/>
                    <a:pt x="1432486" y="69881"/>
                  </a:cubicBezTo>
                  <a:lnTo>
                    <a:pt x="1456241" y="73473"/>
                  </a:lnTo>
                  <a:lnTo>
                    <a:pt x="1456241" y="648073"/>
                  </a:lnTo>
                  <a:lnTo>
                    <a:pt x="1432486" y="651664"/>
                  </a:lnTo>
                  <a:cubicBezTo>
                    <a:pt x="1406342" y="659796"/>
                    <a:pt x="1385155" y="679181"/>
                    <a:pt x="1374592" y="704153"/>
                  </a:cubicBezTo>
                  <a:lnTo>
                    <a:pt x="1371081" y="721545"/>
                  </a:lnTo>
                  <a:lnTo>
                    <a:pt x="0" y="7215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34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charset="-122"/>
                <a:cs typeface="+mn-cs"/>
              </a:endParaRPr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4320261" y="2993315"/>
              <a:ext cx="5007718" cy="721545"/>
            </a:xfrm>
            <a:custGeom>
              <a:avLst/>
              <a:gdLst>
                <a:gd name="connsiteX0" fmla="*/ 92824 w 5007718"/>
                <a:gd name="connsiteY0" fmla="*/ 0 h 721545"/>
                <a:gd name="connsiteX1" fmla="*/ 5007718 w 5007718"/>
                <a:gd name="connsiteY1" fmla="*/ 0 h 721545"/>
                <a:gd name="connsiteX2" fmla="*/ 5007718 w 5007718"/>
                <a:gd name="connsiteY2" fmla="*/ 721545 h 721545"/>
                <a:gd name="connsiteX3" fmla="*/ 92824 w 5007718"/>
                <a:gd name="connsiteY3" fmla="*/ 721545 h 721545"/>
                <a:gd name="connsiteX4" fmla="*/ 89313 w 5007718"/>
                <a:gd name="connsiteY4" fmla="*/ 704153 h 721545"/>
                <a:gd name="connsiteX5" fmla="*/ 3832 w 5007718"/>
                <a:gd name="connsiteY5" fmla="*/ 647493 h 721545"/>
                <a:gd name="connsiteX6" fmla="*/ 0 w 5007718"/>
                <a:gd name="connsiteY6" fmla="*/ 648073 h 721545"/>
                <a:gd name="connsiteX7" fmla="*/ 0 w 5007718"/>
                <a:gd name="connsiteY7" fmla="*/ 73473 h 721545"/>
                <a:gd name="connsiteX8" fmla="*/ 3832 w 5007718"/>
                <a:gd name="connsiteY8" fmla="*/ 74052 h 721545"/>
                <a:gd name="connsiteX9" fmla="*/ 89313 w 5007718"/>
                <a:gd name="connsiteY9" fmla="*/ 17392 h 721545"/>
                <a:gd name="connsiteX10" fmla="*/ 92824 w 5007718"/>
                <a:gd name="connsiteY10" fmla="*/ 0 h 72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07718" h="721545">
                  <a:moveTo>
                    <a:pt x="92824" y="0"/>
                  </a:moveTo>
                  <a:lnTo>
                    <a:pt x="5007718" y="0"/>
                  </a:lnTo>
                  <a:lnTo>
                    <a:pt x="5007718" y="721545"/>
                  </a:lnTo>
                  <a:lnTo>
                    <a:pt x="92824" y="721545"/>
                  </a:lnTo>
                  <a:lnTo>
                    <a:pt x="89313" y="704153"/>
                  </a:lnTo>
                  <a:cubicBezTo>
                    <a:pt x="75229" y="670857"/>
                    <a:pt x="42259" y="647493"/>
                    <a:pt x="3832" y="647493"/>
                  </a:cubicBezTo>
                  <a:lnTo>
                    <a:pt x="0" y="648073"/>
                  </a:lnTo>
                  <a:lnTo>
                    <a:pt x="0" y="73473"/>
                  </a:lnTo>
                  <a:lnTo>
                    <a:pt x="3832" y="74052"/>
                  </a:lnTo>
                  <a:cubicBezTo>
                    <a:pt x="42259" y="74052"/>
                    <a:pt x="75229" y="50689"/>
                    <a:pt x="89313" y="17392"/>
                  </a:cubicBezTo>
                  <a:lnTo>
                    <a:pt x="9282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charset="-122"/>
                <a:cs typeface="+mn-cs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4320262" y="3071739"/>
              <a:ext cx="0" cy="564695"/>
            </a:xfrm>
            <a:prstGeom prst="line">
              <a:avLst/>
            </a:prstGeom>
            <a:ln w="12700">
              <a:solidFill>
                <a:srgbClr val="666666">
                  <a:alpha val="82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12"/>
            <p:cNvSpPr txBox="1"/>
            <p:nvPr/>
          </p:nvSpPr>
          <p:spPr>
            <a:xfrm>
              <a:off x="2940399" y="2969627"/>
              <a:ext cx="1288929" cy="721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聚落</a:t>
              </a:r>
              <a:endPara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4407568" y="3074496"/>
              <a:ext cx="4833104" cy="5118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25000"/>
                </a:lnSpc>
              </a:pPr>
              <a:r>
                <a:rPr kumimoji="0" lang="zh-CN" alt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人类居住的</a:t>
              </a:r>
              <a:r>
                <a:rPr lang="zh-CN" altLang="en-US" sz="2400" b="1" spc="300" dirty="0">
                  <a:solidFill>
                    <a:srgbClr val="CA343C"/>
                  </a:solidFill>
                  <a:latin typeface="微软雅黑" panose="020B0503020204020204" charset="-122"/>
                  <a:ea typeface="微软雅黑" panose="020B0503020204020204" charset="-122"/>
                </a:rPr>
                <a:t>乡村</a:t>
              </a:r>
              <a:r>
                <a:rPr kumimoji="0" lang="zh-CN" alt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和</a:t>
              </a:r>
              <a:r>
                <a:rPr lang="zh-CN" altLang="en-US" sz="2400" b="1" spc="300" dirty="0">
                  <a:solidFill>
                    <a:srgbClr val="CA343C"/>
                  </a:solidFill>
                  <a:latin typeface="微软雅黑" panose="020B0503020204020204" charset="-122"/>
                  <a:ea typeface="微软雅黑" panose="020B0503020204020204" charset="-122"/>
                </a:rPr>
                <a:t>城镇</a:t>
              </a:r>
              <a:endParaRPr kumimoji="0" lang="zh-CN" alt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CA343C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2" name="任意多边形 7"/>
          <p:cNvSpPr/>
          <p:nvPr/>
        </p:nvSpPr>
        <p:spPr>
          <a:xfrm>
            <a:off x="108585" y="5319395"/>
            <a:ext cx="5801360" cy="1147445"/>
          </a:xfrm>
          <a:custGeom>
            <a:avLst/>
            <a:gdLst>
              <a:gd name="connsiteX0" fmla="*/ 0 w 1723549"/>
              <a:gd name="connsiteY0" fmla="*/ 0 h 461665"/>
              <a:gd name="connsiteX1" fmla="*/ 1723549 w 1723549"/>
              <a:gd name="connsiteY1" fmla="*/ 0 h 461665"/>
              <a:gd name="connsiteX2" fmla="*/ 1723549 w 1723549"/>
              <a:gd name="connsiteY2" fmla="*/ 324834 h 461665"/>
              <a:gd name="connsiteX3" fmla="*/ 1586718 w 1723549"/>
              <a:gd name="connsiteY3" fmla="*/ 461665 h 461665"/>
              <a:gd name="connsiteX4" fmla="*/ 136831 w 1723549"/>
              <a:gd name="connsiteY4" fmla="*/ 461665 h 461665"/>
              <a:gd name="connsiteX5" fmla="*/ 0 w 1723549"/>
              <a:gd name="connsiteY5" fmla="*/ 324834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3549" h="461665">
                <a:moveTo>
                  <a:pt x="0" y="0"/>
                </a:moveTo>
                <a:lnTo>
                  <a:pt x="1723549" y="0"/>
                </a:lnTo>
                <a:lnTo>
                  <a:pt x="1723549" y="324834"/>
                </a:lnTo>
                <a:cubicBezTo>
                  <a:pt x="1723549" y="400404"/>
                  <a:pt x="1662288" y="461665"/>
                  <a:pt x="1586718" y="461665"/>
                </a:cubicBezTo>
                <a:lnTo>
                  <a:pt x="136831" y="461665"/>
                </a:lnTo>
                <a:cubicBezTo>
                  <a:pt x="61261" y="461665"/>
                  <a:pt x="0" y="400404"/>
                  <a:pt x="0" y="324834"/>
                </a:cubicBezTo>
                <a:close/>
              </a:path>
            </a:pathLst>
          </a:custGeom>
          <a:solidFill>
            <a:srgbClr val="00B0F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8667" y="1466215"/>
            <a:ext cx="5631931" cy="385318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6046470" y="1466215"/>
            <a:ext cx="9525" cy="3887470"/>
          </a:xfrm>
          <a:prstGeom prst="line">
            <a:avLst/>
          </a:prstGeom>
          <a:ln w="19050" cmpd="sng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585" y="1466216"/>
            <a:ext cx="5800725" cy="372462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78790" y="5599430"/>
            <a:ext cx="5109091" cy="83099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乡村是以农业经济活动（第一产业）</a:t>
            </a:r>
            <a:endParaRPr lang="en-US" altLang="zh-CN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为主的地区。</a:t>
            </a: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任意多边形 8"/>
          <p:cNvSpPr/>
          <p:nvPr/>
        </p:nvSpPr>
        <p:spPr>
          <a:xfrm>
            <a:off x="6174105" y="5319395"/>
            <a:ext cx="5901055" cy="1147445"/>
          </a:xfrm>
          <a:custGeom>
            <a:avLst/>
            <a:gdLst>
              <a:gd name="connsiteX0" fmla="*/ 0 w 1723549"/>
              <a:gd name="connsiteY0" fmla="*/ 0 h 461665"/>
              <a:gd name="connsiteX1" fmla="*/ 1723549 w 1723549"/>
              <a:gd name="connsiteY1" fmla="*/ 0 h 461665"/>
              <a:gd name="connsiteX2" fmla="*/ 1723549 w 1723549"/>
              <a:gd name="connsiteY2" fmla="*/ 324834 h 461665"/>
              <a:gd name="connsiteX3" fmla="*/ 1586718 w 1723549"/>
              <a:gd name="connsiteY3" fmla="*/ 461665 h 461665"/>
              <a:gd name="connsiteX4" fmla="*/ 136831 w 1723549"/>
              <a:gd name="connsiteY4" fmla="*/ 461665 h 461665"/>
              <a:gd name="connsiteX5" fmla="*/ 0 w 1723549"/>
              <a:gd name="connsiteY5" fmla="*/ 324834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3549" h="461665">
                <a:moveTo>
                  <a:pt x="0" y="0"/>
                </a:moveTo>
                <a:lnTo>
                  <a:pt x="1723549" y="0"/>
                </a:lnTo>
                <a:lnTo>
                  <a:pt x="1723549" y="324834"/>
                </a:lnTo>
                <a:cubicBezTo>
                  <a:pt x="1723549" y="400404"/>
                  <a:pt x="1662288" y="461665"/>
                  <a:pt x="1586718" y="461665"/>
                </a:cubicBezTo>
                <a:lnTo>
                  <a:pt x="136831" y="461665"/>
                </a:lnTo>
                <a:cubicBezTo>
                  <a:pt x="61261" y="461665"/>
                  <a:pt x="0" y="400404"/>
                  <a:pt x="0" y="324834"/>
                </a:cubicBezTo>
                <a:close/>
              </a:path>
            </a:pathLst>
          </a:custGeom>
          <a:solidFill>
            <a:srgbClr val="00B0F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286500" y="5478145"/>
            <a:ext cx="578866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城镇包括城市和镇，是以非农业经济活动（二、三产业）为主的地区。</a:t>
            </a: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6" grpId="0"/>
      <p:bldP spid="7" grpId="0" bldLvl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635"/>
            <a:ext cx="12191365" cy="685736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-6350" y="635"/>
            <a:ext cx="12198350" cy="685736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61000">
                <a:srgbClr val="FFFFFF">
                  <a:alpha val="82000"/>
                </a:srgbClr>
              </a:gs>
              <a:gs pos="10000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en-US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-285115" y="462152"/>
            <a:ext cx="43402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sz="3200" b="1" dirty="0">
                <a:solidFill>
                  <a:srgbClr val="C02C38"/>
                </a:solidFill>
              </a:rPr>
              <a:t>一、乡村的土地利用</a:t>
            </a:r>
            <a:endParaRPr lang="zh-CN" sz="3200" b="1" dirty="0">
              <a:solidFill>
                <a:srgbClr val="C02C38"/>
              </a:solidFill>
            </a:endParaRPr>
          </a:p>
        </p:txBody>
      </p:sp>
      <p:sp>
        <p:nvSpPr>
          <p:cNvPr id="9" name="平行四边形 8"/>
          <p:cNvSpPr/>
          <p:nvPr/>
        </p:nvSpPr>
        <p:spPr>
          <a:xfrm>
            <a:off x="819150" y="5726591"/>
            <a:ext cx="5180965" cy="76200"/>
          </a:xfrm>
          <a:prstGeom prst="parallelogram">
            <a:avLst>
              <a:gd name="adj" fmla="val 111170"/>
            </a:avLst>
          </a:prstGeom>
          <a:gradFill flip="none" rotWithShape="1">
            <a:gsLst>
              <a:gs pos="79000">
                <a:srgbClr val="C02C38">
                  <a:alpha val="0"/>
                </a:srgbClr>
              </a:gs>
              <a:gs pos="0">
                <a:srgbClr val="C02C38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Normal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71137" y="4873742"/>
            <a:ext cx="4295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400" b="1" dirty="0"/>
              <a:t>为了方便生产，农业用地一般分布在</a:t>
            </a:r>
            <a:r>
              <a:rPr lang="zh-CN" sz="2400" b="1" dirty="0">
                <a:solidFill>
                  <a:srgbClr val="C02C38"/>
                </a:solidFill>
              </a:rPr>
              <a:t>村落周围</a:t>
            </a:r>
            <a:endParaRPr lang="zh-CN" sz="2400" b="1" dirty="0">
              <a:solidFill>
                <a:srgbClr val="C02C38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5818505" y="5081507"/>
            <a:ext cx="5554345" cy="1218963"/>
          </a:xfrm>
          <a:prstGeom prst="rect">
            <a:avLst/>
          </a:prstGeom>
          <a:solidFill>
            <a:srgbClr val="C02C38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6091493" y="4703047"/>
            <a:ext cx="5033769" cy="1298426"/>
            <a:chOff x="1183" y="4519"/>
            <a:chExt cx="7927" cy="2262"/>
          </a:xfrm>
        </p:grpSpPr>
        <p:cxnSp>
          <p:nvCxnSpPr>
            <p:cNvPr id="57" name="直接连接符 56"/>
            <p:cNvCxnSpPr/>
            <p:nvPr/>
          </p:nvCxnSpPr>
          <p:spPr>
            <a:xfrm>
              <a:off x="9110" y="5742"/>
              <a:ext cx="0" cy="899"/>
            </a:xfrm>
            <a:prstGeom prst="line">
              <a:avLst/>
            </a:prstGeom>
            <a:ln w="63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文本框 57"/>
            <p:cNvSpPr txBox="1"/>
            <p:nvPr/>
          </p:nvSpPr>
          <p:spPr>
            <a:xfrm>
              <a:off x="1853" y="4519"/>
              <a:ext cx="711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zh-CN" altLang="en-US" sz="2400" dirty="0">
                <a:solidFill>
                  <a:schemeClr val="bg1"/>
                </a:solidFill>
                <a:latin typeface="方正公文小标宋" panose="02000500000000000000" charset="-122"/>
                <a:ea typeface="方正公文小标宋" panose="02000500000000000000" charset="-122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183" y="5505"/>
              <a:ext cx="7786" cy="1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方正悠黑体加粗" panose="02010600010101010101" charset="-122"/>
                  <a:ea typeface="方正悠黑体加粗" panose="02010600010101010101" charset="-122"/>
                </a:rPr>
                <a:t>例如，在我国川西平原部分地区，田地紧密围绕在村落住宅的周边。</a:t>
              </a:r>
              <a:endParaRPr lang="zh-CN" altLang="en-US" dirty="0">
                <a:solidFill>
                  <a:schemeClr val="bg1"/>
                </a:solidFill>
                <a:latin typeface="方正悠黑体加粗" panose="02010600010101010101" charset="-122"/>
                <a:ea typeface="方正悠黑体加粗" panose="02010600010101010101" charset="-122"/>
              </a:endParaRPr>
            </a:p>
          </p:txBody>
        </p:sp>
      </p:grpSp>
      <p:sp>
        <p:nvSpPr>
          <p:cNvPr id="30" name="椭圆 29"/>
          <p:cNvSpPr/>
          <p:nvPr/>
        </p:nvSpPr>
        <p:spPr>
          <a:xfrm>
            <a:off x="699460" y="2382632"/>
            <a:ext cx="1275715" cy="1313815"/>
          </a:xfrm>
          <a:prstGeom prst="ellipse">
            <a:avLst/>
          </a:prstGeom>
          <a:gradFill>
            <a:gsLst>
              <a:gs pos="0">
                <a:srgbClr val="C02C38">
                  <a:alpha val="82000"/>
                </a:srgbClr>
              </a:gs>
              <a:gs pos="100000">
                <a:srgbClr val="C02C3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村落</a:t>
            </a:r>
            <a:endParaRPr lang="zh-CN" altLang="en-US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3347410" y="2393427"/>
            <a:ext cx="1282700" cy="1320800"/>
          </a:xfrm>
          <a:prstGeom prst="ellipse">
            <a:avLst/>
          </a:prstGeom>
          <a:gradFill>
            <a:gsLst>
              <a:gs pos="0">
                <a:srgbClr val="C02C38">
                  <a:alpha val="82000"/>
                </a:srgbClr>
              </a:gs>
              <a:gs pos="100000">
                <a:srgbClr val="C02C3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农业用地</a:t>
            </a:r>
            <a:endParaRPr lang="zh-CN" altLang="en-US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165" y="2513442"/>
            <a:ext cx="853440" cy="1036320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5066990" y="2668382"/>
            <a:ext cx="8197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4800" b="1">
                <a:solidFill>
                  <a:srgbClr val="C02C38"/>
                </a:solidFill>
              </a:rPr>
              <a:t>＝</a:t>
            </a:r>
            <a:endParaRPr lang="zh-CN" altLang="en-US" sz="4800" b="1">
              <a:solidFill>
                <a:srgbClr val="C02C38"/>
              </a:solidFill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6480500" y="2233407"/>
            <a:ext cx="1645920" cy="1694815"/>
          </a:xfrm>
          <a:prstGeom prst="ellipse">
            <a:avLst/>
          </a:prstGeom>
          <a:gradFill>
            <a:gsLst>
              <a:gs pos="0">
                <a:srgbClr val="C02C38">
                  <a:alpha val="82000"/>
                </a:srgbClr>
              </a:gs>
              <a:gs pos="100000">
                <a:srgbClr val="C02C3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乡村</a:t>
            </a:r>
            <a:endParaRPr lang="zh-CN" altLang="en-US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65467" y="1104766"/>
            <a:ext cx="8342509" cy="11350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accent5">
                    <a:lumMod val="75000"/>
                  </a:schemeClr>
                </a:solidFill>
                <a:latin typeface="+mn-ea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rPr>
              <a:t>乡村：</a:t>
            </a:r>
            <a:r>
              <a:rPr lang="zh-CN" altLang="en-US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rPr>
              <a:t>以</a:t>
            </a:r>
            <a:r>
              <a:rPr lang="zh-CN" altLang="en-US" b="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rPr>
              <a:t>农业经济活动</a:t>
            </a:r>
            <a:r>
              <a:rPr lang="zh-CN" altLang="en-US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rPr>
              <a:t>为主的地区（即</a:t>
            </a:r>
            <a:r>
              <a:rPr lang="zh-CN" altLang="en-US" b="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rPr>
              <a:t>农业用地</a:t>
            </a:r>
            <a:r>
              <a:rPr lang="zh-CN" altLang="en-US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rPr>
              <a:t>和</a:t>
            </a:r>
            <a:r>
              <a:rPr lang="zh-CN" altLang="en-US" b="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rPr>
              <a:t>居住</a:t>
            </a:r>
            <a:r>
              <a:rPr lang="zh-CN" altLang="en-US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rPr>
              <a:t>为主）</a:t>
            </a:r>
            <a:endParaRPr lang="en-US" altLang="zh-CN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rPr>
              <a:t>农业用地可以分为耕地、林地、草地、水域等。</a:t>
            </a:r>
            <a:endParaRPr lang="en-US" altLang="zh-CN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 flipH="1">
            <a:off x="565467" y="4008929"/>
            <a:ext cx="1272119" cy="738654"/>
          </a:xfrm>
          <a:prstGeom prst="rect">
            <a:avLst/>
          </a:prstGeom>
        </p:spPr>
        <p:txBody>
          <a:bodyPr wrap="none" lIns="121908" tIns="60955" rIns="121908" bIns="60955">
            <a:spAutoFit/>
          </a:bodyPr>
          <a:lstStyle/>
          <a:p>
            <a:r>
              <a:rPr lang="zh-CN" altLang="en-US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微软雅黑" panose="020B0503020204020204" charset="-122"/>
                <a:cs typeface="Arial" panose="020B0604020202020204" pitchFamily="34" charset="0"/>
                <a:sym typeface="Segoe UI" panose="020B0502040204020203" pitchFamily="34" charset="0"/>
              </a:rPr>
              <a:t>思考</a:t>
            </a:r>
            <a:endParaRPr lang="zh-CN" altLang="en-US" sz="4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ea typeface="微软雅黑" panose="020B0503020204020204" charset="-122"/>
              <a:cs typeface="Arial" panose="020B0604020202020204" pitchFamily="34" charset="0"/>
              <a:sym typeface="Segoe UI" panose="020B0502040204020203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 flipH="1">
            <a:off x="1387669" y="4151741"/>
            <a:ext cx="4918811" cy="523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ea typeface="Microsoft YaHei UI Light" panose="020B0502040204020203" pitchFamily="34" charset="-122"/>
                <a:cs typeface="Segoe UI Light" panose="020B0502040204020203" pitchFamily="34" charset="0"/>
              </a:rPr>
              <a:t>农业用地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ea typeface="Microsoft YaHei UI Light" panose="020B0502040204020203" pitchFamily="34" charset="-122"/>
                <a:cs typeface="Segoe UI Light" panose="020B0502040204020203" pitchFamily="34" charset="0"/>
              </a:rPr>
              <a:t>在布局上有什么特点？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  <a:latin typeface="Segoe UI Light" panose="020B0502040204020203" pitchFamily="34" charset="0"/>
              <a:ea typeface="Microsoft YaHei UI Light" panose="020B0502040204020203" pitchFamily="34" charset="-122"/>
              <a:cs typeface="Segoe UI Light" panose="020B0502040204020203" pitchFamily="34" charset="0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45" grpId="0" animBg="1"/>
      <p:bldP spid="45" grpId="1" animBg="1"/>
      <p:bldP spid="30" grpId="0" animBg="1"/>
      <p:bldP spid="30" grpId="1" animBg="1"/>
      <p:bldP spid="33" grpId="0" animBg="1"/>
      <p:bldP spid="33" grpId="1" animBg="1"/>
      <p:bldP spid="36" grpId="0"/>
      <p:bldP spid="36" grpId="1"/>
      <p:bldP spid="38" grpId="0" animBg="1"/>
      <p:bldP spid="38" grpId="1" animBg="1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10816" y="163958"/>
            <a:ext cx="5586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3200" b="1" dirty="0">
                <a:solidFill>
                  <a:srgbClr val="C02C38"/>
                </a:solidFill>
              </a:rPr>
              <a:t>归纳</a:t>
            </a:r>
            <a:r>
              <a:rPr lang="zh-CN" sz="3200" b="1" dirty="0">
                <a:solidFill>
                  <a:srgbClr val="C02C38"/>
                </a:solidFill>
              </a:rPr>
              <a:t>乡村</a:t>
            </a:r>
            <a:r>
              <a:rPr lang="zh-CN" altLang="en-US" sz="3200" b="1" dirty="0">
                <a:solidFill>
                  <a:srgbClr val="C02C38"/>
                </a:solidFill>
              </a:rPr>
              <a:t>土地利用的分布特点</a:t>
            </a:r>
            <a:endParaRPr lang="zh-CN" sz="3200" b="1" dirty="0">
              <a:solidFill>
                <a:srgbClr val="C02C38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35400" y="1538897"/>
            <a:ext cx="81867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dirty="0">
                <a:solidFill>
                  <a:srgbClr val="1F497D">
                    <a:lumMod val="75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2400" b="1" dirty="0">
                <a:solidFill>
                  <a:srgbClr val="1F497D">
                    <a:lumMod val="75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乡村发展到一定规模，会出现一些满足居民社会需求的公共设施，土地简单分化，以公共服务设施为中心，住宅往往由此向外环绕分布。</a:t>
            </a:r>
            <a:endParaRPr lang="zh-CN" altLang="en-US" sz="2400" b="1" dirty="0">
              <a:solidFill>
                <a:srgbClr val="1F497D">
                  <a:lumMod val="75000"/>
                </a:srgb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93133" y="6380704"/>
            <a:ext cx="31109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b="1" dirty="0">
                <a:solidFill>
                  <a:srgbClr val="1F497D">
                    <a:lumMod val="75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浙江省诸葛村村落内部空间结构</a:t>
            </a:r>
            <a:endParaRPr lang="zh-CN" altLang="en-US" sz="1600" b="1" dirty="0">
              <a:solidFill>
                <a:srgbClr val="1F497D">
                  <a:lumMod val="75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35400" y="3667663"/>
            <a:ext cx="3906255" cy="260417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/>
          <a:srcRect b="3690"/>
          <a:stretch>
            <a:fillRect/>
          </a:stretch>
        </p:blipFill>
        <p:spPr>
          <a:xfrm>
            <a:off x="593133" y="988742"/>
            <a:ext cx="3110910" cy="5315334"/>
          </a:xfrm>
          <a:prstGeom prst="rect">
            <a:avLst/>
          </a:prstGeom>
        </p:spPr>
      </p:pic>
      <p:cxnSp>
        <p:nvCxnSpPr>
          <p:cNvPr id="13" name="直接连接符 12"/>
          <p:cNvCxnSpPr>
            <a:endCxn id="11" idx="1"/>
          </p:cNvCxnSpPr>
          <p:nvPr/>
        </p:nvCxnSpPr>
        <p:spPr>
          <a:xfrm>
            <a:off x="2258291" y="3429000"/>
            <a:ext cx="1577109" cy="15407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20dllcxj1.jpg" descr="说明: id:2147494391;FounderC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18301" y="3667663"/>
            <a:ext cx="4030815" cy="153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3974004"/>
            <a:ext cx="12192000" cy="28839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12000" y="1200593"/>
            <a:ext cx="11333073" cy="122738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accent5">
                    <a:lumMod val="75000"/>
                  </a:schemeClr>
                </a:solidFill>
                <a:latin typeface="+mn-ea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rPr>
              <a:t>城镇：</a:t>
            </a:r>
            <a:endParaRPr lang="en-US" altLang="zh-CN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rPr>
              <a:t>城镇包括城市和镇，是以非农业经济活动为主的地区。</a:t>
            </a:r>
            <a:endParaRPr lang="zh-CN" altLang="en-US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531857" y="5472741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lt"/>
              </a:rPr>
              <a:t>城市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893503" y="5472741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lt"/>
              </a:rPr>
              <a:t>镇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descr="城市的高楼大厦&#10;&#10;描述已自动生成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76" y="2756266"/>
            <a:ext cx="5445000" cy="259339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图片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424" y="2763466"/>
            <a:ext cx="5445000" cy="2593392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文本框 2"/>
          <p:cNvSpPr txBox="1"/>
          <p:nvPr/>
        </p:nvSpPr>
        <p:spPr>
          <a:xfrm>
            <a:off x="159385" y="405168"/>
            <a:ext cx="43402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3200" b="1" dirty="0">
                <a:solidFill>
                  <a:srgbClr val="C02C38"/>
                </a:solidFill>
              </a:rPr>
              <a:t>二</a:t>
            </a:r>
            <a:r>
              <a:rPr lang="zh-CN" sz="3200" b="1" dirty="0">
                <a:solidFill>
                  <a:srgbClr val="C02C38"/>
                </a:solidFill>
              </a:rPr>
              <a:t>、</a:t>
            </a:r>
            <a:r>
              <a:rPr lang="zh-CN" altLang="en-US" sz="3200" b="1" dirty="0">
                <a:solidFill>
                  <a:srgbClr val="C02C38"/>
                </a:solidFill>
              </a:rPr>
              <a:t>城镇内部空间结构</a:t>
            </a:r>
            <a:endParaRPr lang="zh-CN" sz="3200" b="1" dirty="0">
              <a:solidFill>
                <a:srgbClr val="C02C38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2630" y="414655"/>
            <a:ext cx="10428605" cy="539369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18970" y="1172845"/>
            <a:ext cx="7570470" cy="54781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67995" y="281305"/>
            <a:ext cx="99034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/>
              <a:t>住宅区</a:t>
            </a:r>
            <a:r>
              <a:rPr lang="en-US" altLang="zh-CN" sz="2800" b="1"/>
              <a:t>:</a:t>
            </a:r>
            <a:r>
              <a:rPr lang="zh-CN" altLang="en-US" sz="2800" b="1"/>
              <a:t>占地最广，一般占据城市空间的</a:t>
            </a:r>
            <a:r>
              <a:rPr lang="en-US" altLang="zh-CN" sz="2800" b="1"/>
              <a:t>40%-60%</a:t>
            </a:r>
            <a:endParaRPr lang="zh-CN" altLang="en-US" sz="2800" b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48742" y="242520"/>
            <a:ext cx="7364070" cy="522943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t="4766"/>
          <a:stretch>
            <a:fillRect/>
          </a:stretch>
        </p:blipFill>
        <p:spPr>
          <a:xfrm>
            <a:off x="1758864" y="5317586"/>
            <a:ext cx="7743825" cy="103409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2390" y="1589650"/>
            <a:ext cx="11105336" cy="49589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70" y="284568"/>
            <a:ext cx="10925175" cy="1305082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AMIC_NUM_END" val="1"/>
  <p:tag name="KSO_WM_UNIT_INDEX" val="1579610491029_1_1"/>
</p:tagLst>
</file>

<file path=ppt/tags/tag10.xml><?xml version="1.0" encoding="utf-8"?>
<p:tagLst xmlns:p="http://schemas.openxmlformats.org/presentationml/2006/main">
  <p:tag name="AS_UNIQUEID" val="308"/>
</p:tagLst>
</file>

<file path=ppt/tags/tag11.xml><?xml version="1.0" encoding="utf-8"?>
<p:tagLst xmlns:p="http://schemas.openxmlformats.org/presentationml/2006/main">
  <p:tag name="AS_UNIQUEID" val="345"/>
</p:tagLst>
</file>

<file path=ppt/tags/tag12.xml><?xml version="1.0" encoding="utf-8"?>
<p:tagLst xmlns:p="http://schemas.openxmlformats.org/presentationml/2006/main">
  <p:tag name="KSO_WM_SPECIAL_SOURCE" val="bdnull"/>
</p:tagLst>
</file>

<file path=ppt/tags/tag13.xml><?xml version="1.0" encoding="utf-8"?>
<p:tagLst xmlns:p="http://schemas.openxmlformats.org/presentationml/2006/main">
  <p:tag name="KSO_WM_SPECIAL_SOURCE" val="bdnull"/>
</p:tagLst>
</file>

<file path=ppt/tags/tag14.xml><?xml version="1.0" encoding="utf-8"?>
<p:tagLst xmlns:p="http://schemas.openxmlformats.org/presentationml/2006/main">
  <p:tag name="KSO_WPP_MARK_KEY" val="f02884d7-436e-474d-84c2-9aa5ea32ca49"/>
  <p:tag name="COMMONDATA" val="eyJoZGlkIjoiMjMxMWI3ZmEyODBjZWNjNjk3OTM5YjUzNzdlYTdjMDUifQ=="/>
</p:tagLst>
</file>

<file path=ppt/tags/tag2.xml><?xml version="1.0" encoding="utf-8"?>
<p:tagLst xmlns:p="http://schemas.openxmlformats.org/presentationml/2006/main">
  <p:tag name="AS_UNIQUEID" val="1891"/>
</p:tagLst>
</file>

<file path=ppt/tags/tag3.xml><?xml version="1.0" encoding="utf-8"?>
<p:tagLst xmlns:p="http://schemas.openxmlformats.org/presentationml/2006/main">
  <p:tag name="KSO_WM_SPECIAL_SOURCE" val="bdnull"/>
</p:tagLst>
</file>

<file path=ppt/tags/tag4.xml><?xml version="1.0" encoding="utf-8"?>
<p:tagLst xmlns:p="http://schemas.openxmlformats.org/presentationml/2006/main">
  <p:tag name="KSO_WM_UNIT_ISCONTENTSTITLE" val="0"/>
  <p:tag name="KSO_WM_UNIT_ISNUMDGMTITLE" val="0"/>
  <p:tag name="KSO_WM_UNIT_PRESET_TEXT" val="经典上下导航版"/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7_1*a*1"/>
  <p:tag name="KSO_WM_TEMPLATE_CATEGORY" val="diagram"/>
  <p:tag name="KSO_WM_TEMPLATE_INDEX" val="2022005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443f8045f8564536b28e1ce40fe340db"/>
  <p:tag name="KSO_WM_UNIT_DECORATE_INFO" val="{&quot;ReferentInfo&quot;:{&quot;Id&quot;:&quot;9fa92157b43b40c7a9efcf8b0c2fdd6a&quot;,&quot;X&quot;:{&quot;Pos&quot;:1},&quot;Y&quot;:{&quot;Pos&quot;:2}},&quot;DecorateInfoX&quot;:{&quot;Pos&quot;:1,&quot;IsAbs&quot;:true},&quot;DecorateInfoY&quot;:{&quot;Pos&quot;:2,&quot;IsAbs&quot;:true},&quot;DecorateInfoW&quot;:{&quot;IsAbs&quot;:true},&quot;DecorateInfoH&quot;:{&quot;IsAbs&quot;:true},&quot;whChangeMode&quot;:0}"/>
</p:tagLst>
</file>

<file path=ppt/tags/tag5.xml><?xml version="1.0" encoding="utf-8"?>
<p:tagLst xmlns:p="http://schemas.openxmlformats.org/presentationml/2006/main">
  <p:tag name="AS_UNIQUEID" val="299"/>
</p:tagLst>
</file>

<file path=ppt/tags/tag6.xml><?xml version="1.0" encoding="utf-8"?>
<p:tagLst xmlns:p="http://schemas.openxmlformats.org/presentationml/2006/main">
  <p:tag name="AS_UNIQUEID" val="308"/>
</p:tagLst>
</file>

<file path=ppt/tags/tag7.xml><?xml version="1.0" encoding="utf-8"?>
<p:tagLst xmlns:p="http://schemas.openxmlformats.org/presentationml/2006/main">
  <p:tag name="AS_UNIQUEID" val="308"/>
</p:tagLst>
</file>

<file path=ppt/tags/tag8.xml><?xml version="1.0" encoding="utf-8"?>
<p:tagLst xmlns:p="http://schemas.openxmlformats.org/presentationml/2006/main">
  <p:tag name="AS_UNIQUEID" val="314"/>
</p:tagLst>
</file>

<file path=ppt/tags/tag9.xml><?xml version="1.0" encoding="utf-8"?>
<p:tagLst xmlns:p="http://schemas.openxmlformats.org/presentationml/2006/main">
  <p:tag name="AS_UNIQUEID" val="34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CA343C"/>
      </a:hlink>
      <a:folHlink>
        <a:srgbClr val="002060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9050">
          <a:solidFill>
            <a:srgbClr val="CA343C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>
            <a:latin typeface="+mj-ea"/>
            <a:ea typeface="+mj-ea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931</Words>
  <Application>WPS 演示</Application>
  <PresentationFormat>宽屏</PresentationFormat>
  <Paragraphs>141</Paragraphs>
  <Slides>17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34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53" baseType="lpstr">
      <vt:lpstr>Arial</vt:lpstr>
      <vt:lpstr>宋体</vt:lpstr>
      <vt:lpstr>Wingdings</vt:lpstr>
      <vt:lpstr>思源宋体 CN Heavy</vt:lpstr>
      <vt:lpstr>微软雅黑 Light</vt:lpstr>
      <vt:lpstr>微软雅黑</vt:lpstr>
      <vt:lpstr>等线</vt:lpstr>
      <vt:lpstr>Broadway</vt:lpstr>
      <vt:lpstr>Gabriola</vt:lpstr>
      <vt:lpstr>Arial</vt:lpstr>
      <vt:lpstr>黑体</vt:lpstr>
      <vt:lpstr>Wingdings</vt:lpstr>
      <vt:lpstr>Calibri</vt:lpstr>
      <vt:lpstr>Source Han Sans Normal</vt:lpstr>
      <vt:lpstr>方正公文小标宋</vt:lpstr>
      <vt:lpstr>方正悠黑体加粗</vt:lpstr>
      <vt:lpstr>Agency FB</vt:lpstr>
      <vt:lpstr>Segoe UI</vt:lpstr>
      <vt:lpstr>Segoe UI Light</vt:lpstr>
      <vt:lpstr>Microsoft YaHei UI Light</vt:lpstr>
      <vt:lpstr>楷体</vt:lpstr>
      <vt:lpstr>Arial Unicode MS</vt:lpstr>
      <vt:lpstr>等线 Light</vt:lpstr>
      <vt:lpstr>Product Sans</vt:lpstr>
      <vt:lpstr>Verdana</vt:lpstr>
      <vt:lpstr>方正大黑简体</vt:lpstr>
      <vt:lpstr>MElle HK Light</vt:lpstr>
      <vt:lpstr>汉仪雅酷黑简</vt:lpstr>
      <vt:lpstr>Trebuchet MS</vt:lpstr>
      <vt:lpstr>华文新魏</vt:lpstr>
      <vt:lpstr>华文中宋</vt:lpstr>
      <vt:lpstr>Segoe Print</vt:lpstr>
      <vt:lpstr>MingLiU-ExtB</vt:lpstr>
      <vt:lpstr>Arial Black</vt:lpstr>
      <vt:lpstr>Office 主题​​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未雨绸缪</cp:lastModifiedBy>
  <cp:revision>84</cp:revision>
  <dcterms:created xsi:type="dcterms:W3CDTF">2020-02-02T03:17:00Z</dcterms:created>
  <dcterms:modified xsi:type="dcterms:W3CDTF">2025-02-14T06:25:50Z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08A73D412027461A8DA5BA97D7CAF43D_13</vt:lpwstr>
  </property>
  <property fmtid="{D5CDD505-2E9C-101B-9397-08002B2CF9AE}" pid="3" name="KSOProductBuildVer">
    <vt:lpwstr>2052-12.1.0.19770</vt:lpwstr>
  </property>
</Properties>
</file>