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5959" r:id="rId3"/>
    <p:sldId id="5995" r:id="rId4"/>
    <p:sldId id="6141" r:id="rId6"/>
    <p:sldId id="6039" r:id="rId7"/>
    <p:sldId id="6164" r:id="rId8"/>
    <p:sldId id="6165" r:id="rId9"/>
    <p:sldId id="6157" r:id="rId10"/>
    <p:sldId id="6158" r:id="rId11"/>
    <p:sldId id="6159" r:id="rId12"/>
    <p:sldId id="6160" r:id="rId13"/>
    <p:sldId id="6162" r:id="rId14"/>
    <p:sldId id="6163" r:id="rId15"/>
    <p:sldId id="6166" r:id="rId16"/>
    <p:sldId id="616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E811B-D8E4-4085-A8FE-27C9F0AB1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E2484-EEB3-4A18-B678-A8E7835361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200" dirty="0">
              <a:effectLst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200" dirty="0">
              <a:effectLst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200" dirty="0">
              <a:effectLst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200" dirty="0">
              <a:effectLst/>
              <a:latin typeface="+mn-lt"/>
              <a:ea typeface="+mn-ea"/>
              <a:cs typeface="+mn-cs"/>
              <a:sym typeface="Helvetica Neue" panose="020005030000000200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3E388-8A17-44FA-AE8B-AAB64D7735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613C-BB4C-47FD-B529-1D4387BF67B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A90B-7CE9-47D3-BE5F-C910AE0F1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A7E-F0FB-45F1-902E-FBBC1856A17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5" name="正文级别 1…"/>
          <p:cNvSpPr txBox="1">
            <a:spLocks noGrp="1"/>
          </p:cNvSpPr>
          <p:nvPr>
            <p:ph idx="1" hasCustomPrompt="1"/>
          </p:nvPr>
        </p:nvSpPr>
        <p:spPr>
          <a:xfrm>
            <a:off x="1551929" y="2053198"/>
            <a:ext cx="7614369" cy="354127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rgbClr val="FFFFFF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buBlip>
                <a:blip r:embed="rId2"/>
              </a:buBlip>
            </a:lvl2pPr>
            <a:lvl3pPr marL="673100" indent="0">
              <a:buFont typeface="Arial" panose="020B0604020202020204" pitchFamily="34" charset="0"/>
              <a:buNone/>
              <a:defRPr b="0">
                <a:solidFill>
                  <a:srgbClr val="FFFFFF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009650" indent="0">
              <a:buFont typeface="Arial" panose="020B0604020202020204" pitchFamily="34" charset="0"/>
              <a:buNone/>
              <a:defRPr b="0">
                <a:solidFill>
                  <a:srgbClr val="FFFFFF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346200" indent="0">
              <a:buFont typeface="Arial" panose="020B0604020202020204" pitchFamily="34" charset="0"/>
              <a:buNone/>
              <a:defRPr b="0">
                <a:solidFill>
                  <a:srgbClr val="FFFFFF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r>
              <a:rPr dirty="0" err="1"/>
              <a:t>正文级别</a:t>
            </a:r>
            <a:r>
              <a:rPr dirty="0"/>
              <a:t> 1</a:t>
            </a:r>
            <a:endParaRPr dirty="0"/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73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41300" dist="50800" dir="5400000" algn="ctr" rotWithShape="0">
              <a:schemeClr val="accent1">
                <a:alpha val="1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 rot="16200000">
            <a:off x="157354" y="49135"/>
            <a:ext cx="82081" cy="92401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锐字洪荒之力简 粗黑" panose="02010604000000000000" pitchFamily="2" charset="-122"/>
              <a:ea typeface="锐字洪荒之力简 粗黑" panose="02010604000000000000" pitchFamily="2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 rot="16200000">
            <a:off x="728220" y="468868"/>
            <a:ext cx="82081" cy="8454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锐字洪荒之力简 粗黑" panose="02010604000000000000" pitchFamily="2" charset="-122"/>
              <a:ea typeface="锐字洪荒之力简 粗黑" panose="02010604000000000000" pitchFamily="2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 rot="16200000">
            <a:off x="12044915" y="6202166"/>
            <a:ext cx="82081" cy="4178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 userDrawn="1">
            <p:ph type="body" sz="quarter" idx="10"/>
          </p:nvPr>
        </p:nvSpPr>
        <p:spPr>
          <a:xfrm>
            <a:off x="893678" y="239928"/>
            <a:ext cx="10625222" cy="460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0503408" y="6272581"/>
            <a:ext cx="1312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latin typeface="+mn-ea"/>
                <a:ea typeface="+mn-ea"/>
              </a:rPr>
              <a:t>第二节 城镇化</a:t>
            </a:r>
            <a:endParaRPr lang="zh-CN" altLang="en-US" sz="1200" dirty="0"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案例探究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98120" y="198120"/>
            <a:ext cx="11795760" cy="6461760"/>
          </a:xfrm>
          <a:prstGeom prst="roundRect">
            <a:avLst>
              <a:gd name="adj" fmla="val 216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72319" y="6658465"/>
            <a:ext cx="114473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 userDrawn="1"/>
        </p:nvGrpSpPr>
        <p:grpSpPr>
          <a:xfrm>
            <a:off x="203201" y="343940"/>
            <a:ext cx="11315699" cy="521162"/>
            <a:chOff x="203201" y="343940"/>
            <a:chExt cx="11315699" cy="521162"/>
          </a:xfrm>
        </p:grpSpPr>
        <p:sp>
          <p:nvSpPr>
            <p:cNvPr id="4" name="任意多边形: 形状 3"/>
            <p:cNvSpPr/>
            <p:nvPr/>
          </p:nvSpPr>
          <p:spPr>
            <a:xfrm flipV="1">
              <a:off x="406401" y="343940"/>
              <a:ext cx="2204719" cy="521162"/>
            </a:xfrm>
            <a:custGeom>
              <a:avLst/>
              <a:gdLst>
                <a:gd name="connsiteX0" fmla="*/ 0 w 2565563"/>
                <a:gd name="connsiteY0" fmla="*/ 0 h 606460"/>
                <a:gd name="connsiteX1" fmla="*/ 2565563 w 2565563"/>
                <a:gd name="connsiteY1" fmla="*/ 0 h 606460"/>
                <a:gd name="connsiteX2" fmla="*/ 2565563 w 2565563"/>
                <a:gd name="connsiteY2" fmla="*/ 4436 h 606460"/>
                <a:gd name="connsiteX3" fmla="*/ 1963538 w 2565563"/>
                <a:gd name="connsiteY3" fmla="*/ 606460 h 606460"/>
                <a:gd name="connsiteX4" fmla="*/ 12914 w 2565563"/>
                <a:gd name="connsiteY4" fmla="*/ 606460 h 606460"/>
                <a:gd name="connsiteX5" fmla="*/ 683 w 2565563"/>
                <a:gd name="connsiteY5" fmla="*/ 485131 h 606460"/>
                <a:gd name="connsiteX6" fmla="*/ 0 w 2565563"/>
                <a:gd name="connsiteY6" fmla="*/ 482930 h 60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5563" h="606460">
                  <a:moveTo>
                    <a:pt x="0" y="0"/>
                  </a:moveTo>
                  <a:lnTo>
                    <a:pt x="2565563" y="0"/>
                  </a:lnTo>
                  <a:lnTo>
                    <a:pt x="2565563" y="4436"/>
                  </a:lnTo>
                  <a:cubicBezTo>
                    <a:pt x="2233073" y="4436"/>
                    <a:pt x="1963538" y="273970"/>
                    <a:pt x="1963538" y="606460"/>
                  </a:cubicBezTo>
                  <a:lnTo>
                    <a:pt x="12914" y="606460"/>
                  </a:lnTo>
                  <a:cubicBezTo>
                    <a:pt x="12914" y="564899"/>
                    <a:pt x="8703" y="524321"/>
                    <a:pt x="683" y="485131"/>
                  </a:cubicBezTo>
                  <a:lnTo>
                    <a:pt x="0" y="4829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406400" y="856283"/>
              <a:ext cx="11112500" cy="0"/>
            </a:xfrm>
            <a:prstGeom prst="lin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203201" y="363231"/>
              <a:ext cx="2143764" cy="477054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案例探究</a:t>
              </a:r>
              <a:endParaRPr lang="zh-CN" altLang="en-US" sz="2800" b="1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endParaRP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11478952" y="474978"/>
            <a:ext cx="243148" cy="387832"/>
            <a:chOff x="11450374" y="635008"/>
            <a:chExt cx="142818" cy="227801"/>
          </a:xfrm>
          <a:solidFill>
            <a:schemeClr val="accent1"/>
          </a:solidFill>
        </p:grpSpPr>
        <p:sp>
          <p:nvSpPr>
            <p:cNvPr id="9" name="任意多边形: 形状 8"/>
            <p:cNvSpPr/>
            <p:nvPr/>
          </p:nvSpPr>
          <p:spPr>
            <a:xfrm flipH="1">
              <a:off x="11496309" y="635008"/>
              <a:ext cx="96883" cy="136929"/>
            </a:xfrm>
            <a:custGeom>
              <a:avLst/>
              <a:gdLst>
                <a:gd name="connsiteX0" fmla="*/ 96755 w 96883"/>
                <a:gd name="connsiteY0" fmla="*/ 116615 h 136929"/>
                <a:gd name="connsiteX1" fmla="*/ 80666 w 96883"/>
                <a:gd name="connsiteY1" fmla="*/ 64303 h 136929"/>
                <a:gd name="connsiteX2" fmla="*/ 31791 w 96883"/>
                <a:gd name="connsiteY2" fmla="*/ 5924 h 136929"/>
                <a:gd name="connsiteX3" fmla="*/ 9523 w 96883"/>
                <a:gd name="connsiteY3" fmla="*/ 2688 h 136929"/>
                <a:gd name="connsiteX4" fmla="*/ 894 w 96883"/>
                <a:gd name="connsiteY4" fmla="*/ 23429 h 136929"/>
                <a:gd name="connsiteX5" fmla="*/ 26084 w 96883"/>
                <a:gd name="connsiteY5" fmla="*/ 95178 h 136929"/>
                <a:gd name="connsiteX6" fmla="*/ 62711 w 96883"/>
                <a:gd name="connsiteY6" fmla="*/ 136929 h 136929"/>
                <a:gd name="connsiteX7" fmla="*/ 96755 w 96883"/>
                <a:gd name="connsiteY7" fmla="*/ 116615 h 136929"/>
                <a:gd name="connsiteX8" fmla="*/ 50847 w 96883"/>
                <a:gd name="connsiteY8" fmla="*/ 46484 h 136929"/>
                <a:gd name="connsiteX9" fmla="*/ 51364 w 96883"/>
                <a:gd name="connsiteY9" fmla="*/ 49225 h 136929"/>
                <a:gd name="connsiteX10" fmla="*/ 49723 w 96883"/>
                <a:gd name="connsiteY10" fmla="*/ 51675 h 136929"/>
                <a:gd name="connsiteX11" fmla="*/ 47139 w 96883"/>
                <a:gd name="connsiteY11" fmla="*/ 52439 h 136929"/>
                <a:gd name="connsiteX12" fmla="*/ 46420 w 96883"/>
                <a:gd name="connsiteY12" fmla="*/ 52371 h 136929"/>
                <a:gd name="connsiteX13" fmla="*/ 44353 w 96883"/>
                <a:gd name="connsiteY13" fmla="*/ 51023 h 136929"/>
                <a:gd name="connsiteX14" fmla="*/ 19455 w 96883"/>
                <a:gd name="connsiteY14" fmla="*/ 16710 h 136929"/>
                <a:gd name="connsiteX15" fmla="*/ 20556 w 96883"/>
                <a:gd name="connsiteY15" fmla="*/ 11474 h 136929"/>
                <a:gd name="connsiteX16" fmla="*/ 23837 w 96883"/>
                <a:gd name="connsiteY16" fmla="*/ 10800 h 136929"/>
                <a:gd name="connsiteX17" fmla="*/ 25949 w 96883"/>
                <a:gd name="connsiteY17" fmla="*/ 12148 h 136929"/>
                <a:gd name="connsiteX18" fmla="*/ 50847 w 96883"/>
                <a:gd name="connsiteY18" fmla="*/ 46484 h 13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883" h="136929">
                  <a:moveTo>
                    <a:pt x="96755" y="116615"/>
                  </a:moveTo>
                  <a:cubicBezTo>
                    <a:pt x="97766" y="97335"/>
                    <a:pt x="92845" y="76999"/>
                    <a:pt x="80666" y="64303"/>
                  </a:cubicBezTo>
                  <a:cubicBezTo>
                    <a:pt x="59026" y="41630"/>
                    <a:pt x="44780" y="22507"/>
                    <a:pt x="31791" y="5924"/>
                  </a:cubicBezTo>
                  <a:cubicBezTo>
                    <a:pt x="27073" y="-98"/>
                    <a:pt x="18039" y="-2143"/>
                    <a:pt x="9523" y="2688"/>
                  </a:cubicBezTo>
                  <a:cubicBezTo>
                    <a:pt x="1006" y="7542"/>
                    <a:pt x="-1578" y="16148"/>
                    <a:pt x="894" y="23429"/>
                  </a:cubicBezTo>
                  <a:cubicBezTo>
                    <a:pt x="6781" y="40754"/>
                    <a:pt x="16264" y="63247"/>
                    <a:pt x="26084" y="95178"/>
                  </a:cubicBezTo>
                  <a:cubicBezTo>
                    <a:pt x="31252" y="111897"/>
                    <a:pt x="44532" y="125873"/>
                    <a:pt x="62711" y="136929"/>
                  </a:cubicBezTo>
                  <a:lnTo>
                    <a:pt x="96755" y="116615"/>
                  </a:lnTo>
                  <a:close/>
                  <a:moveTo>
                    <a:pt x="50847" y="46484"/>
                  </a:moveTo>
                  <a:cubicBezTo>
                    <a:pt x="51408" y="47270"/>
                    <a:pt x="51588" y="48237"/>
                    <a:pt x="51364" y="49225"/>
                  </a:cubicBezTo>
                  <a:cubicBezTo>
                    <a:pt x="51161" y="50169"/>
                    <a:pt x="50600" y="51068"/>
                    <a:pt x="49723" y="51675"/>
                  </a:cubicBezTo>
                  <a:cubicBezTo>
                    <a:pt x="48937" y="52214"/>
                    <a:pt x="48038" y="52484"/>
                    <a:pt x="47139" y="52439"/>
                  </a:cubicBezTo>
                  <a:cubicBezTo>
                    <a:pt x="46892" y="52439"/>
                    <a:pt x="46667" y="52416"/>
                    <a:pt x="46420" y="52371"/>
                  </a:cubicBezTo>
                  <a:cubicBezTo>
                    <a:pt x="45566" y="52191"/>
                    <a:pt x="44847" y="51697"/>
                    <a:pt x="44353" y="51023"/>
                  </a:cubicBezTo>
                  <a:lnTo>
                    <a:pt x="19455" y="16710"/>
                  </a:lnTo>
                  <a:cubicBezTo>
                    <a:pt x="18309" y="15092"/>
                    <a:pt x="18781" y="12733"/>
                    <a:pt x="20556" y="11474"/>
                  </a:cubicBezTo>
                  <a:cubicBezTo>
                    <a:pt x="21545" y="10822"/>
                    <a:pt x="22736" y="10553"/>
                    <a:pt x="23837" y="10800"/>
                  </a:cubicBezTo>
                  <a:cubicBezTo>
                    <a:pt x="24736" y="10980"/>
                    <a:pt x="25455" y="11474"/>
                    <a:pt x="25949" y="12148"/>
                  </a:cubicBezTo>
                  <a:lnTo>
                    <a:pt x="50847" y="46484"/>
                  </a:lnTo>
                  <a:close/>
                </a:path>
              </a:pathLst>
            </a:custGeom>
            <a:grpFill/>
            <a:ln w="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flipH="1">
              <a:off x="11487046" y="761921"/>
              <a:ext cx="36941" cy="26196"/>
            </a:xfrm>
            <a:custGeom>
              <a:avLst/>
              <a:gdLst>
                <a:gd name="connsiteX0" fmla="*/ 675 w 36941"/>
                <a:gd name="connsiteY0" fmla="*/ 23611 h 26196"/>
                <a:gd name="connsiteX1" fmla="*/ 4068 w 36941"/>
                <a:gd name="connsiteY1" fmla="*/ 26060 h 26196"/>
                <a:gd name="connsiteX2" fmla="*/ 8450 w 36941"/>
                <a:gd name="connsiteY2" fmla="*/ 25318 h 26196"/>
                <a:gd name="connsiteX3" fmla="*/ 33842 w 36941"/>
                <a:gd name="connsiteY3" fmla="*/ 10173 h 26196"/>
                <a:gd name="connsiteX4" fmla="*/ 36291 w 36941"/>
                <a:gd name="connsiteY4" fmla="*/ 2578 h 26196"/>
                <a:gd name="connsiteX5" fmla="*/ 28494 w 36941"/>
                <a:gd name="connsiteY5" fmla="*/ 848 h 26196"/>
                <a:gd name="connsiteX6" fmla="*/ 3102 w 36941"/>
                <a:gd name="connsiteY6" fmla="*/ 16038 h 26196"/>
                <a:gd name="connsiteX7" fmla="*/ 675 w 36941"/>
                <a:gd name="connsiteY7" fmla="*/ 23611 h 2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41" h="26196">
                  <a:moveTo>
                    <a:pt x="675" y="23611"/>
                  </a:moveTo>
                  <a:cubicBezTo>
                    <a:pt x="1394" y="24914"/>
                    <a:pt x="2652" y="25745"/>
                    <a:pt x="4068" y="26060"/>
                  </a:cubicBezTo>
                  <a:cubicBezTo>
                    <a:pt x="5484" y="26375"/>
                    <a:pt x="7057" y="26150"/>
                    <a:pt x="8450" y="25318"/>
                  </a:cubicBezTo>
                  <a:lnTo>
                    <a:pt x="33842" y="10173"/>
                  </a:lnTo>
                  <a:cubicBezTo>
                    <a:pt x="36673" y="8555"/>
                    <a:pt x="37752" y="5162"/>
                    <a:pt x="36291" y="2578"/>
                  </a:cubicBezTo>
                  <a:cubicBezTo>
                    <a:pt x="34786" y="-6"/>
                    <a:pt x="31325" y="-770"/>
                    <a:pt x="28494" y="848"/>
                  </a:cubicBezTo>
                  <a:lnTo>
                    <a:pt x="3102" y="16038"/>
                  </a:lnTo>
                  <a:cubicBezTo>
                    <a:pt x="271" y="17633"/>
                    <a:pt x="-831" y="21027"/>
                    <a:pt x="675" y="23611"/>
                  </a:cubicBezTo>
                  <a:close/>
                </a:path>
              </a:pathLst>
            </a:custGeom>
            <a:grpFill/>
            <a:ln w="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 flipH="1">
              <a:off x="11450374" y="781120"/>
              <a:ext cx="67071" cy="81689"/>
            </a:xfrm>
            <a:custGeom>
              <a:avLst/>
              <a:gdLst>
                <a:gd name="connsiteX0" fmla="*/ 3727 w 67071"/>
                <a:gd name="connsiteY0" fmla="*/ 48680 h 81689"/>
                <a:gd name="connsiteX1" fmla="*/ 56444 w 67071"/>
                <a:gd name="connsiteY1" fmla="*/ 81689 h 81689"/>
                <a:gd name="connsiteX2" fmla="*/ 58691 w 67071"/>
                <a:gd name="connsiteY2" fmla="*/ 80386 h 81689"/>
                <a:gd name="connsiteX3" fmla="*/ 38917 w 67071"/>
                <a:gd name="connsiteY3" fmla="*/ 46140 h 81689"/>
                <a:gd name="connsiteX4" fmla="*/ 26423 w 67071"/>
                <a:gd name="connsiteY4" fmla="*/ 39714 h 81689"/>
                <a:gd name="connsiteX5" fmla="*/ 29861 w 67071"/>
                <a:gd name="connsiteY5" fmla="*/ 23287 h 81689"/>
                <a:gd name="connsiteX6" fmla="*/ 45793 w 67071"/>
                <a:gd name="connsiteY6" fmla="*/ 28546 h 81689"/>
                <a:gd name="connsiteX7" fmla="*/ 44826 w 67071"/>
                <a:gd name="connsiteY7" fmla="*/ 42927 h 81689"/>
                <a:gd name="connsiteX8" fmla="*/ 64511 w 67071"/>
                <a:gd name="connsiteY8" fmla="*/ 77038 h 81689"/>
                <a:gd name="connsiteX9" fmla="*/ 66983 w 67071"/>
                <a:gd name="connsiteY9" fmla="*/ 75622 h 81689"/>
                <a:gd name="connsiteX10" fmla="*/ 64691 w 67071"/>
                <a:gd name="connsiteY10" fmla="*/ 13513 h 81689"/>
                <a:gd name="connsiteX11" fmla="*/ 19726 w 67071"/>
                <a:gd name="connsiteY11" fmla="*/ 5985 h 81689"/>
                <a:gd name="connsiteX12" fmla="*/ 3727 w 67071"/>
                <a:gd name="connsiteY12" fmla="*/ 48680 h 8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071" h="81689">
                  <a:moveTo>
                    <a:pt x="3727" y="48680"/>
                  </a:moveTo>
                  <a:cubicBezTo>
                    <a:pt x="12558" y="63937"/>
                    <a:pt x="43501" y="59286"/>
                    <a:pt x="56444" y="81689"/>
                  </a:cubicBezTo>
                  <a:lnTo>
                    <a:pt x="58691" y="80386"/>
                  </a:lnTo>
                  <a:lnTo>
                    <a:pt x="38917" y="46140"/>
                  </a:lnTo>
                  <a:cubicBezTo>
                    <a:pt x="34265" y="46882"/>
                    <a:pt x="29187" y="44477"/>
                    <a:pt x="26423" y="39714"/>
                  </a:cubicBezTo>
                  <a:cubicBezTo>
                    <a:pt x="22985" y="33736"/>
                    <a:pt x="24490" y="26366"/>
                    <a:pt x="29861" y="23287"/>
                  </a:cubicBezTo>
                  <a:cubicBezTo>
                    <a:pt x="35209" y="20209"/>
                    <a:pt x="42332" y="22546"/>
                    <a:pt x="45793" y="28546"/>
                  </a:cubicBezTo>
                  <a:cubicBezTo>
                    <a:pt x="48647" y="33467"/>
                    <a:pt x="48062" y="39287"/>
                    <a:pt x="44826" y="42927"/>
                  </a:cubicBezTo>
                  <a:lnTo>
                    <a:pt x="64511" y="77038"/>
                  </a:lnTo>
                  <a:lnTo>
                    <a:pt x="66983" y="75622"/>
                  </a:lnTo>
                  <a:cubicBezTo>
                    <a:pt x="54062" y="53219"/>
                    <a:pt x="73499" y="28793"/>
                    <a:pt x="64691" y="13513"/>
                  </a:cubicBezTo>
                  <a:cubicBezTo>
                    <a:pt x="55770" y="-1902"/>
                    <a:pt x="36535" y="-3723"/>
                    <a:pt x="19726" y="5985"/>
                  </a:cubicBezTo>
                  <a:cubicBezTo>
                    <a:pt x="2873" y="15692"/>
                    <a:pt x="-5306" y="33017"/>
                    <a:pt x="3727" y="48680"/>
                  </a:cubicBezTo>
                  <a:close/>
                </a:path>
              </a:pathLst>
            </a:custGeom>
            <a:grpFill/>
            <a:ln w="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3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94382" y="418509"/>
            <a:ext cx="8646160" cy="4339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lvl1pPr marL="0" indent="0">
              <a:buNone/>
              <a:defRPr lang="zh-CN" altLang="en-US" sz="2800" dirty="0" smtClean="0"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F34C-2B28-47DF-9A0B-9E34FC88527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514-7567-452C-A44D-0CD0BD31FE9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3A782-1CF5-461A-AACF-74C2A559FA5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8852-6524-40B3-B367-931E36BCF47A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2317-3DD6-4D6C-9FB3-FB43C723673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CAB7-EBB2-44E0-984C-F69586B6B36F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1BCAA-A141-4EE6-9BCD-2195A0B2507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A730-0328-4240-85AD-3C6E6430541B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208CE-0B35-44F1-988C-F6A3E3644A83}" type="slidenum">
              <a:rPr lang="en-US" altLang="zh-CN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1.xml"/><Relationship Id="rId4" Type="http://schemas.openxmlformats.org/officeDocument/2006/relationships/image" Target="../media/image27.png"/><Relationship Id="rId3" Type="http://schemas.openxmlformats.org/officeDocument/2006/relationships/tags" Target="../tags/tag10.xml"/><Relationship Id="rId2" Type="http://schemas.openxmlformats.org/officeDocument/2006/relationships/image" Target="../media/image26.png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.xml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5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每当天气晴好，“蜀山之王”贡嘎山、幺妹峰、大雪塘等山峰就会显现，在成都遥望雪山已成为一种诗意的生活方式。摄影/嘉楠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351087" y="1042699"/>
            <a:ext cx="748982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 乡村和城镇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46000" y="2013191"/>
            <a:ext cx="610000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城镇化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占位符 2"/>
          <p:cNvSpPr txBox="1"/>
          <p:nvPr/>
        </p:nvSpPr>
        <p:spPr>
          <a:xfrm>
            <a:off x="146214" y="210633"/>
            <a:ext cx="120156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n-US"/>
            </a:defPPr>
            <a:lvl1pPr marL="342900" indent="-342900">
              <a:buFont typeface="Wingdings" panose="05000000000000000000" pitchFamily="2" charset="2"/>
              <a:buChar char="Ø"/>
              <a:defRPr sz="24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67310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2pPr>
            <a:lvl3pPr marL="1009650" marR="0" indent="-336550" algn="l" defTabSz="41275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defRPr>
            </a:lvl3pPr>
            <a:lvl4pPr marL="1346200" marR="0" indent="-336550" algn="l" defTabSz="41275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defRPr>
            </a:lvl4pPr>
            <a:lvl5pPr marL="1682750" marR="0" indent="-336550" algn="l" defTabSz="41275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defRPr>
            </a:lvl5pPr>
            <a:lvl6pPr marL="201930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6pPr>
            <a:lvl7pPr marL="235585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7pPr>
            <a:lvl8pPr marL="269240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8pPr>
            <a:lvl9pPr marL="302895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9pPr>
          </a:lstStyle>
          <a:p>
            <a:r>
              <a:rPr kumimoji="1" lang="zh-CN" altLang="en-US" sz="28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假如你是一名“城市医生”，请你针对城镇化过程中出现的问题，开出切实有效的“处方”。</a:t>
            </a:r>
            <a:endParaRPr lang="en-US" altLang="zh-CN" sz="2800" b="0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36027" y="1260996"/>
          <a:ext cx="11740242" cy="444078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747153"/>
                <a:gridCol w="4013988"/>
                <a:gridCol w="5979101"/>
              </a:tblGrid>
              <a:tr h="1104514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科室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诊断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处方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11272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城市环境科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大气、水、垃圾、噪声污染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110451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城市交通科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交通拥堵、停车困难、</a:t>
                      </a:r>
                      <a:endParaRPr lang="en-US" altLang="zh-CN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交通事故频发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110451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城市住宅科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房价高、居住质量差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6025692" y="2446826"/>
            <a:ext cx="58701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2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进行</a:t>
            </a:r>
            <a:r>
              <a:rPr lang="zh-CN" altLang="en-US" sz="22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环境</a:t>
            </a:r>
            <a:r>
              <a:rPr lang="zh-CN" altLang="zh-CN" sz="22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治理，保护和治理城市环境；加强城市绿化建设，提高城市环境质量；制定排污标准和相关法律法规，严格做到达标排放。</a:t>
            </a:r>
            <a:endParaRPr lang="zh-CN" altLang="en-US" sz="2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25692" y="3638027"/>
            <a:ext cx="56222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2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改善城市路网结构，增加城市交通线路，鼓励公共出行，合力促进地下交通发展。</a:t>
            </a:r>
            <a:endParaRPr lang="zh-CN" altLang="en-US" sz="2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39295" y="4836082"/>
            <a:ext cx="5856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20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建设卫星城，开发城市新区，保障住宅供应，控制房价，老旧小区改造。</a:t>
            </a:r>
            <a:r>
              <a:rPr lang="zh-CN" altLang="zh-CN" sz="2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lang="zh-CN" altLang="en-US" sz="2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7712" y="1963479"/>
            <a:ext cx="6300876" cy="4699591"/>
            <a:chOff x="297713" y="1939347"/>
            <a:chExt cx="5798288" cy="4418923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13" y="1939347"/>
              <a:ext cx="5798288" cy="44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1127464" y="6098959"/>
              <a:ext cx="727969" cy="204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49258" name="Group 106"/>
          <p:cNvGraphicFramePr>
            <a:graphicFrameLocks noGrp="1"/>
          </p:cNvGraphicFramePr>
          <p:nvPr/>
        </p:nvGraphicFramePr>
        <p:xfrm>
          <a:off x="5359291" y="248134"/>
          <a:ext cx="6605587" cy="1829242"/>
        </p:xfrm>
        <a:graphic>
          <a:graphicData uri="http://schemas.openxmlformats.org/drawingml/2006/table">
            <a:tbl>
              <a:tblPr/>
              <a:tblGrid>
                <a:gridCol w="1708150"/>
                <a:gridCol w="1625600"/>
                <a:gridCol w="1509712"/>
                <a:gridCol w="1762125"/>
              </a:tblGrid>
              <a:tr h="579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kumimoji="1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起步时间</a:t>
                      </a:r>
                      <a:endParaRPr kumimoji="1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目前速度</a:t>
                      </a:r>
                      <a:endParaRPr kumimoji="1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城市化水平</a:t>
                      </a:r>
                      <a:endParaRPr kumimoji="1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8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发达国家</a:t>
                      </a:r>
                      <a:endParaRPr kumimoji="1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1" lang="zh-CN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1" lang="zh-CN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1" lang="zh-CN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10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发展中国家</a:t>
                      </a:r>
                      <a:endParaRPr kumimoji="1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1" lang="zh-CN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1" lang="zh-CN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1" lang="zh-CN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9243" name="Text Box 91"/>
          <p:cNvSpPr txBox="1">
            <a:spLocks noChangeArrowheads="1"/>
          </p:cNvSpPr>
          <p:nvPr/>
        </p:nvSpPr>
        <p:spPr bwMode="auto">
          <a:xfrm>
            <a:off x="7606650" y="956541"/>
            <a:ext cx="69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244" name="Text Box 92"/>
          <p:cNvSpPr txBox="1">
            <a:spLocks noChangeArrowheads="1"/>
          </p:cNvSpPr>
          <p:nvPr/>
        </p:nvSpPr>
        <p:spPr bwMode="auto">
          <a:xfrm>
            <a:off x="7606650" y="1677266"/>
            <a:ext cx="69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245" name="Text Box 93"/>
          <p:cNvSpPr txBox="1">
            <a:spLocks noChangeArrowheads="1"/>
          </p:cNvSpPr>
          <p:nvPr/>
        </p:nvSpPr>
        <p:spPr bwMode="auto">
          <a:xfrm>
            <a:off x="9217963" y="956541"/>
            <a:ext cx="69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246" name="Text Box 94"/>
          <p:cNvSpPr txBox="1">
            <a:spLocks noChangeArrowheads="1"/>
          </p:cNvSpPr>
          <p:nvPr/>
        </p:nvSpPr>
        <p:spPr bwMode="auto">
          <a:xfrm>
            <a:off x="9217963" y="1677266"/>
            <a:ext cx="69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247" name="Text Box 95"/>
          <p:cNvSpPr txBox="1">
            <a:spLocks noChangeArrowheads="1"/>
          </p:cNvSpPr>
          <p:nvPr/>
        </p:nvSpPr>
        <p:spPr bwMode="auto">
          <a:xfrm>
            <a:off x="10918175" y="956541"/>
            <a:ext cx="69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248" name="Text Box 96"/>
          <p:cNvSpPr txBox="1">
            <a:spLocks noChangeArrowheads="1"/>
          </p:cNvSpPr>
          <p:nvPr/>
        </p:nvSpPr>
        <p:spPr bwMode="auto">
          <a:xfrm>
            <a:off x="10918175" y="1664948"/>
            <a:ext cx="69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1106" y="303667"/>
            <a:ext cx="374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世界城镇化</a:t>
            </a:r>
            <a:r>
              <a:rPr lang="zh-CN" alt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进程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43" grpId="0" autoUpdateAnimBg="0"/>
      <p:bldP spid="49244" grpId="0" autoUpdateAnimBg="0"/>
      <p:bldP spid="49245" grpId="0" autoUpdateAnimBg="0"/>
      <p:bldP spid="49246" grpId="0" autoUpdateAnimBg="0"/>
      <p:bldP spid="49247" grpId="0" autoUpdateAnimBg="0"/>
      <p:bldP spid="4924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0" y="1362251"/>
            <a:ext cx="5418882" cy="4686847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2062681" y="6102265"/>
            <a:ext cx="2564806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城镇化进程示意图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27487" y="435829"/>
            <a:ext cx="395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城镇化进程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形曲线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线形标注 2(带边框和强调线) 29"/>
          <p:cNvSpPr/>
          <p:nvPr/>
        </p:nvSpPr>
        <p:spPr>
          <a:xfrm>
            <a:off x="6355153" y="5435361"/>
            <a:ext cx="3997234" cy="61044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385"/>
              <a:gd name="adj6" fmla="val -29020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城镇化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水平较低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，发展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较慢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线形标注 2(带边框和强调线) 30"/>
          <p:cNvSpPr/>
          <p:nvPr/>
        </p:nvSpPr>
        <p:spPr>
          <a:xfrm>
            <a:off x="6353507" y="3272957"/>
            <a:ext cx="3998880" cy="20085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1987"/>
              <a:gd name="adj6" fmla="val -30690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人口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向城镇迅速聚集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，城镇化推进很快。随着人口和产业向城镇集中，城区出现了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劳动力过剩、交通拥挤、住房紧张、环境恶化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等问题。汽车普及后，许多人和企业开始迁往郊区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9" name="线形标注 2(带边框和强调线) 31"/>
          <p:cNvSpPr/>
          <p:nvPr/>
        </p:nvSpPr>
        <p:spPr>
          <a:xfrm>
            <a:off x="6353507" y="1187475"/>
            <a:ext cx="3998880" cy="20085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1987"/>
              <a:gd name="adj6" fmla="val -30690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城镇化水平比较高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，城镇人口比例的增长趋缓甚至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停滞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。在有些地区，城镇化地域不断向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农村推进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，一些大城市的人口和产业迁往离城市更远的农村和小村镇，使大城市人口减少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1106" y="303667"/>
            <a:ext cx="374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世界城镇化</a:t>
            </a:r>
            <a:r>
              <a:rPr lang="zh-CN" alt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进程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英国的城镇化进程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16903" y="1065653"/>
            <a:ext cx="5210810" cy="4534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阅读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p36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，思考以下问题。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920238" y="1642155"/>
            <a:ext cx="7112001" cy="2812676"/>
            <a:chOff x="-557541" y="1629654"/>
            <a:chExt cx="4870566" cy="192622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/>
            <a:srcRect b="5371"/>
            <a:stretch>
              <a:fillRect/>
            </a:stretch>
          </p:blipFill>
          <p:spPr>
            <a:xfrm>
              <a:off x="-557541" y="1629654"/>
              <a:ext cx="2934948" cy="192622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/>
            <a:srcRect b="5926"/>
            <a:stretch>
              <a:fillRect/>
            </a:stretch>
          </p:blipFill>
          <p:spPr>
            <a:xfrm>
              <a:off x="2468651" y="1629654"/>
              <a:ext cx="1844374" cy="192622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660400" y="4454831"/>
            <a:ext cx="10952480" cy="8535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概括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世纪到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世纪上半叶英国城镇化在地域上的变化，并推测城镇化对区域产业结构和区域文化的影响。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1035" y="5346371"/>
            <a:ext cx="10773493" cy="4534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世纪下半叶，简析英国人口向乡村回流原因。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0400" y="5765471"/>
            <a:ext cx="636397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分析英国吸引人口回到城市的原因。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60400" y="1130300"/>
            <a:ext cx="2735581" cy="4916125"/>
            <a:chOff x="660400" y="1130300"/>
            <a:chExt cx="2735581" cy="4916125"/>
          </a:xfrm>
        </p:grpSpPr>
        <p:sp>
          <p:nvSpPr>
            <p:cNvPr id="32" name="矩形 31"/>
            <p:cNvSpPr/>
            <p:nvPr/>
          </p:nvSpPr>
          <p:spPr>
            <a:xfrm>
              <a:off x="660400" y="1130300"/>
              <a:ext cx="2735581" cy="49161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987513" y="1688753"/>
              <a:ext cx="208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中心城市化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757064" y="2239956"/>
              <a:ext cx="2542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人口向中心城区迁移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247622" y="3941951"/>
              <a:ext cx="1673934" cy="1673934"/>
              <a:chOff x="1247622" y="3941951"/>
              <a:chExt cx="1673934" cy="1673934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247622" y="3941951"/>
                <a:ext cx="1673934" cy="1673934"/>
                <a:chOff x="1247622" y="3941951"/>
                <a:chExt cx="1673934" cy="1673934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1247622" y="3941951"/>
                  <a:ext cx="1673934" cy="1673934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1524514" y="4218843"/>
                  <a:ext cx="1120150" cy="112015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772317" y="4466646"/>
                  <a:ext cx="624544" cy="6245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箭头: 上 8"/>
              <p:cNvSpPr/>
              <p:nvPr/>
            </p:nvSpPr>
            <p:spPr>
              <a:xfrm>
                <a:off x="2013020" y="4935360"/>
                <a:ext cx="143138" cy="282496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箭头: 上 9"/>
              <p:cNvSpPr/>
              <p:nvPr/>
            </p:nvSpPr>
            <p:spPr>
              <a:xfrm flipV="1">
                <a:off x="2013020" y="4339980"/>
                <a:ext cx="143138" cy="272172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箭头: 上 10"/>
              <p:cNvSpPr/>
              <p:nvPr/>
            </p:nvSpPr>
            <p:spPr>
              <a:xfrm rot="5400000" flipV="1">
                <a:off x="2311016" y="4646893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箭头: 上 11"/>
              <p:cNvSpPr/>
              <p:nvPr/>
            </p:nvSpPr>
            <p:spPr>
              <a:xfrm rot="16200000" flipV="1">
                <a:off x="1714497" y="4646893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城镇化的一般规律</a:t>
            </a:r>
            <a:endParaRPr lang="zh-CN" altLang="en-US" dirty="0"/>
          </a:p>
          <a:p>
            <a:endParaRPr lang="zh-CN" altLang="en-US" dirty="0"/>
          </a:p>
        </p:txBody>
      </p:sp>
      <p:grpSp>
        <p:nvGrpSpPr>
          <p:cNvPr id="4" name="组合 3" hidden="1"/>
          <p:cNvGrpSpPr/>
          <p:nvPr/>
        </p:nvGrpSpPr>
        <p:grpSpPr>
          <a:xfrm>
            <a:off x="757064" y="3632200"/>
            <a:ext cx="10677871" cy="2414225"/>
            <a:chOff x="757064" y="3632200"/>
            <a:chExt cx="10677871" cy="241422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7064" y="3632200"/>
              <a:ext cx="2542252" cy="2414225"/>
            </a:xfrm>
            <a:prstGeom prst="rect">
              <a:avLst/>
            </a:prstGeom>
          </p:spPr>
        </p:pic>
        <p:sp>
          <p:nvSpPr>
            <p:cNvPr id="53" name="任意多边形: 形状 52"/>
            <p:cNvSpPr/>
            <p:nvPr/>
          </p:nvSpPr>
          <p:spPr>
            <a:xfrm rot="351586" flipH="1">
              <a:off x="2140086" y="3986066"/>
              <a:ext cx="849194" cy="202686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760" h="238862">
                  <a:moveTo>
                    <a:pt x="0" y="203302"/>
                  </a:moveTo>
                  <a:cubicBezTo>
                    <a:pt x="167640" y="120329"/>
                    <a:pt x="315807" y="4335"/>
                    <a:pt x="502920" y="102"/>
                  </a:cubicBezTo>
                  <a:cubicBezTo>
                    <a:pt x="690033" y="-4131"/>
                    <a:pt x="848360" y="125409"/>
                    <a:pt x="1000760" y="238862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 rot="21003395">
              <a:off x="907341" y="4024365"/>
              <a:ext cx="849194" cy="202686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760" h="238862">
                  <a:moveTo>
                    <a:pt x="0" y="203302"/>
                  </a:moveTo>
                  <a:cubicBezTo>
                    <a:pt x="167640" y="120329"/>
                    <a:pt x="315807" y="4335"/>
                    <a:pt x="502920" y="102"/>
                  </a:cubicBezTo>
                  <a:cubicBezTo>
                    <a:pt x="690033" y="-4131"/>
                    <a:pt x="848360" y="125409"/>
                    <a:pt x="1000760" y="238862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 flipH="1">
              <a:off x="2145955" y="4087409"/>
              <a:ext cx="482600" cy="162700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1313370" y="4148189"/>
              <a:ext cx="482600" cy="162700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92644" y="3632200"/>
              <a:ext cx="2542252" cy="2414225"/>
            </a:xfrm>
            <a:prstGeom prst="rect">
              <a:avLst/>
            </a:prstGeom>
          </p:spPr>
        </p:pic>
        <p:sp>
          <p:nvSpPr>
            <p:cNvPr id="63" name="任意多边形: 形状 62"/>
            <p:cNvSpPr/>
            <p:nvPr/>
          </p:nvSpPr>
          <p:spPr>
            <a:xfrm>
              <a:off x="3725126" y="4148189"/>
              <a:ext cx="482600" cy="162700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4810413" y="4148189"/>
              <a:ext cx="482600" cy="162700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5FC19E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任意多边形: 形状 83"/>
            <p:cNvSpPr/>
            <p:nvPr/>
          </p:nvSpPr>
          <p:spPr>
            <a:xfrm rot="21003395">
              <a:off x="3662660" y="3944999"/>
              <a:ext cx="849194" cy="202686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760" h="238862">
                  <a:moveTo>
                    <a:pt x="0" y="203302"/>
                  </a:moveTo>
                  <a:cubicBezTo>
                    <a:pt x="167640" y="120329"/>
                    <a:pt x="315807" y="4335"/>
                    <a:pt x="502920" y="102"/>
                  </a:cubicBezTo>
                  <a:cubicBezTo>
                    <a:pt x="690033" y="-4131"/>
                    <a:pt x="848360" y="125409"/>
                    <a:pt x="1000760" y="238862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16941" y="3632200"/>
              <a:ext cx="2542252" cy="2414225"/>
            </a:xfrm>
            <a:prstGeom prst="rect">
              <a:avLst/>
            </a:prstGeom>
          </p:spPr>
        </p:pic>
        <p:sp>
          <p:nvSpPr>
            <p:cNvPr id="41" name="任意多边形: 形状 40"/>
            <p:cNvSpPr/>
            <p:nvPr/>
          </p:nvSpPr>
          <p:spPr>
            <a:xfrm>
              <a:off x="7462520" y="3972458"/>
              <a:ext cx="1000760" cy="238862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760" h="238862">
                  <a:moveTo>
                    <a:pt x="0" y="203302"/>
                  </a:moveTo>
                  <a:cubicBezTo>
                    <a:pt x="167640" y="120329"/>
                    <a:pt x="315807" y="4335"/>
                    <a:pt x="502920" y="102"/>
                  </a:cubicBezTo>
                  <a:cubicBezTo>
                    <a:pt x="690033" y="-4131"/>
                    <a:pt x="848360" y="125409"/>
                    <a:pt x="1000760" y="238862"/>
                  </a:cubicBezTo>
                </a:path>
              </a:pathLst>
            </a:custGeom>
            <a:noFill/>
            <a:ln>
              <a:solidFill>
                <a:srgbClr val="5FC19E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7958310" y="4150221"/>
              <a:ext cx="482600" cy="162700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5FC19E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 flipH="1">
              <a:off x="6431281" y="4004447"/>
              <a:ext cx="849194" cy="202686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760" h="238862">
                  <a:moveTo>
                    <a:pt x="0" y="203302"/>
                  </a:moveTo>
                  <a:cubicBezTo>
                    <a:pt x="167640" y="120329"/>
                    <a:pt x="315807" y="4335"/>
                    <a:pt x="502920" y="102"/>
                  </a:cubicBezTo>
                  <a:cubicBezTo>
                    <a:pt x="690033" y="-4131"/>
                    <a:pt x="848360" y="125409"/>
                    <a:pt x="1000760" y="238862"/>
                  </a:cubicBezTo>
                </a:path>
              </a:pathLst>
            </a:custGeom>
            <a:noFill/>
            <a:ln>
              <a:solidFill>
                <a:srgbClr val="5FC19E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 flipH="1">
              <a:off x="6490725" y="4130971"/>
              <a:ext cx="482600" cy="162700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5FC19E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92683" y="3632200"/>
              <a:ext cx="2542252" cy="2414225"/>
            </a:xfrm>
            <a:prstGeom prst="rect">
              <a:avLst/>
            </a:prstGeom>
          </p:spPr>
        </p:pic>
        <p:sp>
          <p:nvSpPr>
            <p:cNvPr id="73" name="任意多边形: 形状 72"/>
            <p:cNvSpPr/>
            <p:nvPr/>
          </p:nvSpPr>
          <p:spPr>
            <a:xfrm>
              <a:off x="9129642" y="4167409"/>
              <a:ext cx="482600" cy="162700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 flipH="1">
              <a:off x="10711599" y="4168759"/>
              <a:ext cx="416139" cy="140294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  <a:gd name="connsiteX0-55" fmla="*/ 0 w 975360"/>
                <a:gd name="connsiteY0-56" fmla="*/ 203262 h 325182"/>
                <a:gd name="connsiteX1-57" fmla="*/ 502920 w 975360"/>
                <a:gd name="connsiteY1-58" fmla="*/ 62 h 325182"/>
                <a:gd name="connsiteX2-59" fmla="*/ 975360 w 975360"/>
                <a:gd name="connsiteY2-60" fmla="*/ 325182 h 325182"/>
                <a:gd name="connsiteX0-61" fmla="*/ 0 w 975360"/>
                <a:gd name="connsiteY0-62" fmla="*/ 55193 h 177113"/>
                <a:gd name="connsiteX1-63" fmla="*/ 431800 w 975360"/>
                <a:gd name="connsiteY1-64" fmla="*/ 4393 h 177113"/>
                <a:gd name="connsiteX2-65" fmla="*/ 975360 w 975360"/>
                <a:gd name="connsiteY2-66" fmla="*/ 177113 h 177113"/>
                <a:gd name="connsiteX0-67" fmla="*/ 34103 w 603063"/>
                <a:gd name="connsiteY0-68" fmla="*/ 188159 h 188159"/>
                <a:gd name="connsiteX1-69" fmla="*/ 59503 w 603063"/>
                <a:gd name="connsiteY1-70" fmla="*/ 199 h 188159"/>
                <a:gd name="connsiteX2-71" fmla="*/ 603063 w 603063"/>
                <a:gd name="connsiteY2-72" fmla="*/ 172919 h 188159"/>
                <a:gd name="connsiteX0-73" fmla="*/ 0 w 568960"/>
                <a:gd name="connsiteY0-74" fmla="*/ 162874 h 162874"/>
                <a:gd name="connsiteX1-75" fmla="*/ 304800 w 568960"/>
                <a:gd name="connsiteY1-76" fmla="*/ 314 h 162874"/>
                <a:gd name="connsiteX2-77" fmla="*/ 568960 w 568960"/>
                <a:gd name="connsiteY2-78" fmla="*/ 147634 h 162874"/>
                <a:gd name="connsiteX0-79" fmla="*/ 0 w 568960"/>
                <a:gd name="connsiteY0-80" fmla="*/ 162874 h 162874"/>
                <a:gd name="connsiteX1-81" fmla="*/ 304800 w 568960"/>
                <a:gd name="connsiteY1-82" fmla="*/ 314 h 162874"/>
                <a:gd name="connsiteX2-83" fmla="*/ 568960 w 568960"/>
                <a:gd name="connsiteY2-84" fmla="*/ 147634 h 162874"/>
                <a:gd name="connsiteX0-85" fmla="*/ 0 w 568960"/>
                <a:gd name="connsiteY0-86" fmla="*/ 162874 h 162874"/>
                <a:gd name="connsiteX1-87" fmla="*/ 304800 w 568960"/>
                <a:gd name="connsiteY1-88" fmla="*/ 314 h 162874"/>
                <a:gd name="connsiteX2-89" fmla="*/ 568960 w 568960"/>
                <a:gd name="connsiteY2-90" fmla="*/ 147634 h 162874"/>
                <a:gd name="connsiteX0-91" fmla="*/ 0 w 568960"/>
                <a:gd name="connsiteY0-92" fmla="*/ 162874 h 162874"/>
                <a:gd name="connsiteX1-93" fmla="*/ 304800 w 568960"/>
                <a:gd name="connsiteY1-94" fmla="*/ 314 h 162874"/>
                <a:gd name="connsiteX2-95" fmla="*/ 568960 w 568960"/>
                <a:gd name="connsiteY2-96" fmla="*/ 147634 h 162874"/>
                <a:gd name="connsiteX0-97" fmla="*/ 0 w 482600"/>
                <a:gd name="connsiteY0-98" fmla="*/ 162683 h 162683"/>
                <a:gd name="connsiteX1-99" fmla="*/ 218440 w 482600"/>
                <a:gd name="connsiteY1-100" fmla="*/ 123 h 162683"/>
                <a:gd name="connsiteX2-101" fmla="*/ 482600 w 482600"/>
                <a:gd name="connsiteY2-102" fmla="*/ 147443 h 162683"/>
                <a:gd name="connsiteX0-103" fmla="*/ 0 w 482600"/>
                <a:gd name="connsiteY0-104" fmla="*/ 162683 h 162683"/>
                <a:gd name="connsiteX1-105" fmla="*/ 218440 w 482600"/>
                <a:gd name="connsiteY1-106" fmla="*/ 123 h 162683"/>
                <a:gd name="connsiteX2-107" fmla="*/ 482600 w 482600"/>
                <a:gd name="connsiteY2-108" fmla="*/ 147443 h 162683"/>
                <a:gd name="connsiteX0-109" fmla="*/ 0 w 482600"/>
                <a:gd name="connsiteY0-110" fmla="*/ 162700 h 162700"/>
                <a:gd name="connsiteX1-111" fmla="*/ 218440 w 482600"/>
                <a:gd name="connsiteY1-112" fmla="*/ 140 h 162700"/>
                <a:gd name="connsiteX2-113" fmla="*/ 482600 w 482600"/>
                <a:gd name="connsiteY2-114" fmla="*/ 147460 h 162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82600" h="162700">
                  <a:moveTo>
                    <a:pt x="0" y="162700"/>
                  </a:moveTo>
                  <a:cubicBezTo>
                    <a:pt x="101600" y="44167"/>
                    <a:pt x="138007" y="2680"/>
                    <a:pt x="218440" y="140"/>
                  </a:cubicBezTo>
                  <a:cubicBezTo>
                    <a:pt x="298873" y="-2400"/>
                    <a:pt x="350520" y="28927"/>
                    <a:pt x="482600" y="147460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2" name="任意多边形: 形状 91"/>
            <p:cNvSpPr/>
            <p:nvPr/>
          </p:nvSpPr>
          <p:spPr>
            <a:xfrm rot="351586" flipH="1">
              <a:off x="10310832" y="3986066"/>
              <a:ext cx="849194" cy="202686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760" h="238862">
                  <a:moveTo>
                    <a:pt x="0" y="203302"/>
                  </a:moveTo>
                  <a:cubicBezTo>
                    <a:pt x="167640" y="120329"/>
                    <a:pt x="315807" y="4335"/>
                    <a:pt x="502920" y="102"/>
                  </a:cubicBezTo>
                  <a:cubicBezTo>
                    <a:pt x="690033" y="-4131"/>
                    <a:pt x="848360" y="125409"/>
                    <a:pt x="1000760" y="238862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4" name="任意多边形: 形状 93"/>
            <p:cNvSpPr/>
            <p:nvPr/>
          </p:nvSpPr>
          <p:spPr>
            <a:xfrm rot="21003395">
              <a:off x="9078087" y="4024365"/>
              <a:ext cx="849194" cy="202686"/>
            </a:xfrm>
            <a:custGeom>
              <a:avLst/>
              <a:gdLst>
                <a:gd name="connsiteX0" fmla="*/ 0 w 1021080"/>
                <a:gd name="connsiteY0" fmla="*/ 187960 h 187960"/>
                <a:gd name="connsiteX1" fmla="*/ 502920 w 1021080"/>
                <a:gd name="connsiteY1" fmla="*/ 0 h 187960"/>
                <a:gd name="connsiteX2" fmla="*/ 1021080 w 1021080"/>
                <a:gd name="connsiteY2" fmla="*/ 172720 h 187960"/>
                <a:gd name="connsiteX0-1" fmla="*/ 0 w 1021080"/>
                <a:gd name="connsiteY0-2" fmla="*/ 188000 h 188000"/>
                <a:gd name="connsiteX1-3" fmla="*/ 502920 w 1021080"/>
                <a:gd name="connsiteY1-4" fmla="*/ 40 h 188000"/>
                <a:gd name="connsiteX2-5" fmla="*/ 1021080 w 1021080"/>
                <a:gd name="connsiteY2-6" fmla="*/ 172760 h 188000"/>
                <a:gd name="connsiteX0-7" fmla="*/ 0 w 1000760"/>
                <a:gd name="connsiteY0-8" fmla="*/ 188154 h 223714"/>
                <a:gd name="connsiteX1-9" fmla="*/ 502920 w 1000760"/>
                <a:gd name="connsiteY1-10" fmla="*/ 194 h 223714"/>
                <a:gd name="connsiteX2-11" fmla="*/ 1000760 w 1000760"/>
                <a:gd name="connsiteY2-12" fmla="*/ 223714 h 223714"/>
                <a:gd name="connsiteX0-13" fmla="*/ 0 w 1000760"/>
                <a:gd name="connsiteY0-14" fmla="*/ 188154 h 223714"/>
                <a:gd name="connsiteX1-15" fmla="*/ 502920 w 1000760"/>
                <a:gd name="connsiteY1-16" fmla="*/ 194 h 223714"/>
                <a:gd name="connsiteX2-17" fmla="*/ 1000760 w 1000760"/>
                <a:gd name="connsiteY2-18" fmla="*/ 223714 h 223714"/>
                <a:gd name="connsiteX0-19" fmla="*/ 0 w 1000760"/>
                <a:gd name="connsiteY0-20" fmla="*/ 188187 h 223747"/>
                <a:gd name="connsiteX1-21" fmla="*/ 502920 w 1000760"/>
                <a:gd name="connsiteY1-22" fmla="*/ 227 h 223747"/>
                <a:gd name="connsiteX2-23" fmla="*/ 1000760 w 1000760"/>
                <a:gd name="connsiteY2-24" fmla="*/ 223747 h 223747"/>
                <a:gd name="connsiteX0-25" fmla="*/ 0 w 1000760"/>
                <a:gd name="connsiteY0-26" fmla="*/ 188187 h 223747"/>
                <a:gd name="connsiteX1-27" fmla="*/ 502920 w 1000760"/>
                <a:gd name="connsiteY1-28" fmla="*/ 227 h 223747"/>
                <a:gd name="connsiteX2-29" fmla="*/ 1000760 w 1000760"/>
                <a:gd name="connsiteY2-30" fmla="*/ 223747 h 223747"/>
                <a:gd name="connsiteX0-31" fmla="*/ 0 w 1000760"/>
                <a:gd name="connsiteY0-32" fmla="*/ 188187 h 223747"/>
                <a:gd name="connsiteX1-33" fmla="*/ 502920 w 1000760"/>
                <a:gd name="connsiteY1-34" fmla="*/ 227 h 223747"/>
                <a:gd name="connsiteX2-35" fmla="*/ 1000760 w 1000760"/>
                <a:gd name="connsiteY2-36" fmla="*/ 223747 h 223747"/>
                <a:gd name="connsiteX0-37" fmla="*/ 0 w 1000760"/>
                <a:gd name="connsiteY0-38" fmla="*/ 203401 h 238961"/>
                <a:gd name="connsiteX1-39" fmla="*/ 502920 w 1000760"/>
                <a:gd name="connsiteY1-40" fmla="*/ 201 h 238961"/>
                <a:gd name="connsiteX2-41" fmla="*/ 1000760 w 1000760"/>
                <a:gd name="connsiteY2-42" fmla="*/ 238961 h 238961"/>
                <a:gd name="connsiteX0-43" fmla="*/ 0 w 1000760"/>
                <a:gd name="connsiteY0-44" fmla="*/ 203401 h 238961"/>
                <a:gd name="connsiteX1-45" fmla="*/ 502920 w 1000760"/>
                <a:gd name="connsiteY1-46" fmla="*/ 201 h 238961"/>
                <a:gd name="connsiteX2-47" fmla="*/ 1000760 w 1000760"/>
                <a:gd name="connsiteY2-48" fmla="*/ 238961 h 238961"/>
                <a:gd name="connsiteX0-49" fmla="*/ 0 w 1000760"/>
                <a:gd name="connsiteY0-50" fmla="*/ 203302 h 238862"/>
                <a:gd name="connsiteX1-51" fmla="*/ 502920 w 1000760"/>
                <a:gd name="connsiteY1-52" fmla="*/ 102 h 238862"/>
                <a:gd name="connsiteX2-53" fmla="*/ 1000760 w 1000760"/>
                <a:gd name="connsiteY2-54" fmla="*/ 238862 h 2388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760" h="238862">
                  <a:moveTo>
                    <a:pt x="0" y="203302"/>
                  </a:moveTo>
                  <a:cubicBezTo>
                    <a:pt x="167640" y="120329"/>
                    <a:pt x="315807" y="4335"/>
                    <a:pt x="502920" y="102"/>
                  </a:cubicBezTo>
                  <a:cubicBezTo>
                    <a:pt x="690033" y="-4131"/>
                    <a:pt x="848360" y="125409"/>
                    <a:pt x="1000760" y="238862"/>
                  </a:cubicBezTo>
                </a:path>
              </a:pathLst>
            </a:custGeom>
            <a:noFill/>
            <a:ln>
              <a:solidFill>
                <a:srgbClr val="E95967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68867" y="1130300"/>
            <a:ext cx="3062694" cy="4883259"/>
            <a:chOff x="3068867" y="1130300"/>
            <a:chExt cx="3062694" cy="4883259"/>
          </a:xfrm>
        </p:grpSpPr>
        <p:sp>
          <p:nvSpPr>
            <p:cNvPr id="35" name="矩形 34"/>
            <p:cNvSpPr/>
            <p:nvPr/>
          </p:nvSpPr>
          <p:spPr>
            <a:xfrm>
              <a:off x="3395980" y="1130300"/>
              <a:ext cx="2735581" cy="48832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630856" y="1688753"/>
              <a:ext cx="208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郊区城市化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3395979" y="2206755"/>
              <a:ext cx="2542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部分人口迁往郊区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97" name="直接箭头连接符 96"/>
            <p:cNvCxnSpPr>
              <a:stCxn id="48" idx="3"/>
              <a:endCxn id="49" idx="1"/>
            </p:cNvCxnSpPr>
            <p:nvPr/>
          </p:nvCxnSpPr>
          <p:spPr>
            <a:xfrm>
              <a:off x="3068867" y="1919586"/>
              <a:ext cx="561989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组合 65"/>
            <p:cNvGrpSpPr/>
            <p:nvPr/>
          </p:nvGrpSpPr>
          <p:grpSpPr>
            <a:xfrm>
              <a:off x="3904925" y="3942849"/>
              <a:ext cx="1673934" cy="1673934"/>
              <a:chOff x="1308584" y="3942849"/>
              <a:chExt cx="1673934" cy="1673934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1308584" y="3942849"/>
                <a:ext cx="1673934" cy="1673934"/>
                <a:chOff x="1308584" y="3942849"/>
                <a:chExt cx="1673934" cy="1673934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1308584" y="3942849"/>
                  <a:ext cx="1673934" cy="1673934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  <a:alpha val="6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1585476" y="4219741"/>
                  <a:ext cx="1120150" cy="112015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1833279" y="4467544"/>
                  <a:ext cx="624544" cy="6245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68" name="箭头: 上 67"/>
              <p:cNvSpPr/>
              <p:nvPr/>
            </p:nvSpPr>
            <p:spPr>
              <a:xfrm>
                <a:off x="1984830" y="5168295"/>
                <a:ext cx="143138" cy="282496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箭头: 上 68"/>
              <p:cNvSpPr/>
              <p:nvPr/>
            </p:nvSpPr>
            <p:spPr>
              <a:xfrm>
                <a:off x="2073982" y="4340878"/>
                <a:ext cx="143138" cy="272172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箭头: 上 69"/>
              <p:cNvSpPr/>
              <p:nvPr/>
            </p:nvSpPr>
            <p:spPr>
              <a:xfrm rot="5400000" flipV="1">
                <a:off x="2595711" y="4721126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" name="箭头: 上 70"/>
              <p:cNvSpPr/>
              <p:nvPr/>
            </p:nvSpPr>
            <p:spPr>
              <a:xfrm rot="16200000" flipV="1">
                <a:off x="1559406" y="4567154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4" name="箭头: 上 13"/>
            <p:cNvSpPr/>
            <p:nvPr/>
          </p:nvSpPr>
          <p:spPr>
            <a:xfrm flipV="1">
              <a:off x="4789160" y="4118881"/>
              <a:ext cx="143138" cy="272172"/>
            </a:xfrm>
            <a:prstGeom prst="upArrow">
              <a:avLst>
                <a:gd name="adj1" fmla="val 31367"/>
                <a:gd name="adj2" fmla="val 699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箭头: 上 14"/>
            <p:cNvSpPr/>
            <p:nvPr/>
          </p:nvSpPr>
          <p:spPr>
            <a:xfrm rot="16200000" flipV="1">
              <a:off x="4994311" y="4620239"/>
              <a:ext cx="143138" cy="252600"/>
            </a:xfrm>
            <a:prstGeom prst="upArrow">
              <a:avLst>
                <a:gd name="adj1" fmla="val 31367"/>
                <a:gd name="adj2" fmla="val 699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箭头: 上 15"/>
            <p:cNvSpPr/>
            <p:nvPr/>
          </p:nvSpPr>
          <p:spPr>
            <a:xfrm flipV="1">
              <a:off x="4701071" y="4980904"/>
              <a:ext cx="143138" cy="282496"/>
            </a:xfrm>
            <a:prstGeom prst="upArrow">
              <a:avLst>
                <a:gd name="adj1" fmla="val 31367"/>
                <a:gd name="adj2" fmla="val 699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箭头: 上 17"/>
            <p:cNvSpPr/>
            <p:nvPr/>
          </p:nvSpPr>
          <p:spPr>
            <a:xfrm rot="5400000" flipV="1">
              <a:off x="4346335" y="4677783"/>
              <a:ext cx="143138" cy="252600"/>
            </a:xfrm>
            <a:prstGeom prst="upArrow">
              <a:avLst>
                <a:gd name="adj1" fmla="val 31367"/>
                <a:gd name="adj2" fmla="val 699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928736" y="1130300"/>
            <a:ext cx="2927122" cy="4883256"/>
            <a:chOff x="5928736" y="1130300"/>
            <a:chExt cx="2927122" cy="4883256"/>
          </a:xfrm>
        </p:grpSpPr>
        <p:sp>
          <p:nvSpPr>
            <p:cNvPr id="37" name="矩形 36"/>
            <p:cNvSpPr/>
            <p:nvPr/>
          </p:nvSpPr>
          <p:spPr>
            <a:xfrm>
              <a:off x="6120277" y="1130300"/>
              <a:ext cx="2735581" cy="4883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6393194" y="1688753"/>
              <a:ext cx="208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逆城市化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6131561" y="2206755"/>
              <a:ext cx="2542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人口迁往远郊或乡村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99" name="直接箭头连接符 98"/>
            <p:cNvCxnSpPr/>
            <p:nvPr/>
          </p:nvCxnSpPr>
          <p:spPr>
            <a:xfrm>
              <a:off x="5928736" y="1919586"/>
              <a:ext cx="561989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/>
            <p:cNvGrpSpPr/>
            <p:nvPr/>
          </p:nvGrpSpPr>
          <p:grpSpPr>
            <a:xfrm>
              <a:off x="6597976" y="3952197"/>
              <a:ext cx="1673934" cy="1673934"/>
              <a:chOff x="6597976" y="3952197"/>
              <a:chExt cx="1673934" cy="1673934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6597976" y="3952197"/>
                <a:ext cx="1673934" cy="1673934"/>
                <a:chOff x="1247622" y="3952197"/>
                <a:chExt cx="1673934" cy="1673934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1247622" y="3952197"/>
                  <a:ext cx="1673934" cy="1673934"/>
                  <a:chOff x="1247622" y="3952197"/>
                  <a:chExt cx="1673934" cy="1673934"/>
                </a:xfrm>
              </p:grpSpPr>
              <p:sp>
                <p:nvSpPr>
                  <p:cNvPr id="95" name="椭圆 94"/>
                  <p:cNvSpPr/>
                  <p:nvPr/>
                </p:nvSpPr>
                <p:spPr>
                  <a:xfrm>
                    <a:off x="1247622" y="3952197"/>
                    <a:ext cx="1673934" cy="1673934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96" name="椭圆 95"/>
                  <p:cNvSpPr/>
                  <p:nvPr/>
                </p:nvSpPr>
                <p:spPr>
                  <a:xfrm>
                    <a:off x="1524514" y="4229089"/>
                    <a:ext cx="1120150" cy="112015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98" name="椭圆 97"/>
                  <p:cNvSpPr/>
                  <p:nvPr/>
                </p:nvSpPr>
                <p:spPr>
                  <a:xfrm>
                    <a:off x="1772317" y="4476892"/>
                    <a:ext cx="624544" cy="624544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89" name="箭头: 上 88"/>
                <p:cNvSpPr/>
                <p:nvPr/>
              </p:nvSpPr>
              <p:spPr>
                <a:xfrm>
                  <a:off x="2013990" y="4083886"/>
                  <a:ext cx="143138" cy="494938"/>
                </a:xfrm>
                <a:prstGeom prst="upArrow">
                  <a:avLst>
                    <a:gd name="adj1" fmla="val 31367"/>
                    <a:gd name="adj2" fmla="val 6996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0" name="箭头: 上 89"/>
                <p:cNvSpPr/>
                <p:nvPr/>
              </p:nvSpPr>
              <p:spPr>
                <a:xfrm flipV="1">
                  <a:off x="2006690" y="4973362"/>
                  <a:ext cx="143138" cy="541331"/>
                </a:xfrm>
                <a:prstGeom prst="upArrow">
                  <a:avLst>
                    <a:gd name="adj1" fmla="val 31367"/>
                    <a:gd name="adj2" fmla="val 6996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1" name="箭头: 上 90"/>
                <p:cNvSpPr/>
                <p:nvPr/>
              </p:nvSpPr>
              <p:spPr>
                <a:xfrm rot="13917718" flipV="1">
                  <a:off x="2519850" y="4313292"/>
                  <a:ext cx="143138" cy="252600"/>
                </a:xfrm>
                <a:prstGeom prst="upArrow">
                  <a:avLst>
                    <a:gd name="adj1" fmla="val 31367"/>
                    <a:gd name="adj2" fmla="val 6996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9" name="箭头: 上 18"/>
              <p:cNvSpPr/>
              <p:nvPr/>
            </p:nvSpPr>
            <p:spPr>
              <a:xfrm rot="8265840" flipV="1">
                <a:off x="6887614" y="4313292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箭头: 上 19"/>
              <p:cNvSpPr/>
              <p:nvPr/>
            </p:nvSpPr>
            <p:spPr>
              <a:xfrm rot="8415273">
                <a:off x="7830137" y="5101802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箭头: 上 20"/>
              <p:cNvSpPr/>
              <p:nvPr/>
            </p:nvSpPr>
            <p:spPr>
              <a:xfrm rot="13815273">
                <a:off x="6928199" y="5051341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8561144" y="1130300"/>
            <a:ext cx="2970456" cy="4883255"/>
            <a:chOff x="8561144" y="1130300"/>
            <a:chExt cx="2970456" cy="4883255"/>
          </a:xfrm>
        </p:grpSpPr>
        <p:sp>
          <p:nvSpPr>
            <p:cNvPr id="39" name="矩形 38"/>
            <p:cNvSpPr/>
            <p:nvPr/>
          </p:nvSpPr>
          <p:spPr>
            <a:xfrm>
              <a:off x="8796019" y="1130300"/>
              <a:ext cx="2735581" cy="4883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9123133" y="1688753"/>
              <a:ext cx="208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再城市化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8922603" y="2206755"/>
              <a:ext cx="2542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人口重新内迁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0" name="直接箭头连接符 99"/>
            <p:cNvCxnSpPr/>
            <p:nvPr/>
          </p:nvCxnSpPr>
          <p:spPr>
            <a:xfrm>
              <a:off x="8561144" y="1919586"/>
              <a:ext cx="561989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组合 107"/>
            <p:cNvGrpSpPr/>
            <p:nvPr/>
          </p:nvGrpSpPr>
          <p:grpSpPr>
            <a:xfrm>
              <a:off x="9334973" y="3972458"/>
              <a:ext cx="1673934" cy="1673934"/>
              <a:chOff x="1247622" y="3972458"/>
              <a:chExt cx="1673934" cy="1673934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1247622" y="3972458"/>
                <a:ext cx="1673934" cy="1673934"/>
                <a:chOff x="1247622" y="3972458"/>
                <a:chExt cx="1673934" cy="1673934"/>
              </a:xfrm>
            </p:grpSpPr>
            <p:sp>
              <p:nvSpPr>
                <p:cNvPr id="114" name="椭圆 113"/>
                <p:cNvSpPr/>
                <p:nvPr/>
              </p:nvSpPr>
              <p:spPr>
                <a:xfrm>
                  <a:off x="1247622" y="3972458"/>
                  <a:ext cx="1673934" cy="1673934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15" name="椭圆 114"/>
                <p:cNvSpPr/>
                <p:nvPr/>
              </p:nvSpPr>
              <p:spPr>
                <a:xfrm>
                  <a:off x="1524514" y="4249350"/>
                  <a:ext cx="1120150" cy="112015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16" name="椭圆 115"/>
                <p:cNvSpPr/>
                <p:nvPr/>
              </p:nvSpPr>
              <p:spPr>
                <a:xfrm>
                  <a:off x="1772317" y="4497153"/>
                  <a:ext cx="624544" cy="6245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10" name="箭头: 上 109"/>
              <p:cNvSpPr/>
              <p:nvPr/>
            </p:nvSpPr>
            <p:spPr>
              <a:xfrm>
                <a:off x="2013020" y="4965867"/>
                <a:ext cx="143138" cy="282496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箭头: 上 110"/>
              <p:cNvSpPr/>
              <p:nvPr/>
            </p:nvSpPr>
            <p:spPr>
              <a:xfrm flipV="1">
                <a:off x="2013020" y="4370487"/>
                <a:ext cx="143138" cy="272172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箭头: 上 111"/>
              <p:cNvSpPr/>
              <p:nvPr/>
            </p:nvSpPr>
            <p:spPr>
              <a:xfrm rot="5400000" flipV="1">
                <a:off x="2311016" y="4677400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箭头: 上 112"/>
              <p:cNvSpPr/>
              <p:nvPr/>
            </p:nvSpPr>
            <p:spPr>
              <a:xfrm rot="16200000" flipV="1">
                <a:off x="1714497" y="4677400"/>
                <a:ext cx="143138" cy="252600"/>
              </a:xfrm>
              <a:prstGeom prst="upArrow">
                <a:avLst>
                  <a:gd name="adj1" fmla="val 31367"/>
                  <a:gd name="adj2" fmla="val 699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" name="矩形: 圆角 1"/>
          <p:cNvSpPr/>
          <p:nvPr/>
        </p:nvSpPr>
        <p:spPr>
          <a:xfrm>
            <a:off x="2359682" y="2797527"/>
            <a:ext cx="2035771" cy="4390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发展中国家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矩形: 圆角 53"/>
          <p:cNvSpPr/>
          <p:nvPr/>
        </p:nvSpPr>
        <p:spPr>
          <a:xfrm>
            <a:off x="7796547" y="2797527"/>
            <a:ext cx="2035771" cy="4390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发达国家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3044492" y="5998378"/>
            <a:ext cx="5961520" cy="369332"/>
            <a:chOff x="3044492" y="6115159"/>
            <a:chExt cx="5961520" cy="369332"/>
          </a:xfrm>
        </p:grpSpPr>
        <p:grpSp>
          <p:nvGrpSpPr>
            <p:cNvPr id="59" name="组合 58"/>
            <p:cNvGrpSpPr/>
            <p:nvPr/>
          </p:nvGrpSpPr>
          <p:grpSpPr>
            <a:xfrm>
              <a:off x="3044492" y="6115159"/>
              <a:ext cx="1275304" cy="369332"/>
              <a:chOff x="2628555" y="6115159"/>
              <a:chExt cx="1275304" cy="369332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2628555" y="6235700"/>
                <a:ext cx="126220" cy="1198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795863" y="611515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rPr>
                  <a:t>中心城区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4810519" y="6115159"/>
              <a:ext cx="1275304" cy="369332"/>
              <a:chOff x="2628555" y="6115159"/>
              <a:chExt cx="1275304" cy="369332"/>
            </a:xfrm>
          </p:grpSpPr>
          <p:sp>
            <p:nvSpPr>
              <p:cNvPr id="140" name="矩形 139"/>
              <p:cNvSpPr/>
              <p:nvPr/>
            </p:nvSpPr>
            <p:spPr>
              <a:xfrm>
                <a:off x="2628555" y="6235700"/>
                <a:ext cx="126220" cy="11984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1" name="文本框 140"/>
              <p:cNvSpPr txBox="1"/>
              <p:nvPr/>
            </p:nvSpPr>
            <p:spPr>
              <a:xfrm>
                <a:off x="2795863" y="611515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rPr>
                  <a:t>城市郊区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6576546" y="6115159"/>
              <a:ext cx="2429466" cy="369332"/>
              <a:chOff x="2628555" y="6115159"/>
              <a:chExt cx="2429466" cy="369332"/>
            </a:xfrm>
          </p:grpSpPr>
          <p:sp>
            <p:nvSpPr>
              <p:cNvPr id="143" name="矩形 142"/>
              <p:cNvSpPr/>
              <p:nvPr/>
            </p:nvSpPr>
            <p:spPr>
              <a:xfrm>
                <a:off x="2628555" y="6235700"/>
                <a:ext cx="126220" cy="1198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文本框 143"/>
              <p:cNvSpPr txBox="1"/>
              <p:nvPr/>
            </p:nvSpPr>
            <p:spPr>
              <a:xfrm>
                <a:off x="2795863" y="6115159"/>
                <a:ext cx="2262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pitchFamily="34" charset="-122"/>
                    <a:cs typeface="+mn-cs"/>
                  </a:rPr>
                  <a:t>远郊、乡村或小城镇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4" descr="https://timgsa.baidu.com/timg?image&amp;quality=80&amp;size=b9999_10000&amp;sec=1577189266993&amp;di=b2b3b0ae1531859359c184da73382eaa&amp;imgtype=0&amp;src=http%3A%2F%2F5b0988e595225.cdn.sohucs.com%2Fimages%2F20180123%2F65ddf58b4d234f3cbbfff4c5a6113fd6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4" y="2399441"/>
            <a:ext cx="5722271" cy="35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矩形 124"/>
          <p:cNvSpPr/>
          <p:nvPr/>
        </p:nvSpPr>
        <p:spPr>
          <a:xfrm>
            <a:off x="2084625" y="6026032"/>
            <a:ext cx="2661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1980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年以前的深圳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90" y="2399441"/>
            <a:ext cx="5411960" cy="36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矩形 125"/>
          <p:cNvSpPr/>
          <p:nvPr/>
        </p:nvSpPr>
        <p:spPr>
          <a:xfrm>
            <a:off x="7965350" y="6007414"/>
            <a:ext cx="235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今天的深圳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421354" y="1599861"/>
            <a:ext cx="1130882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rtl="0">
              <a:defRPr lang="en-US"/>
            </a:defPPr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800" b="1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defRPr>
            </a:lvl1pPr>
            <a:lvl2pPr marL="673100" marR="0" indent="-336550" defTabSz="41275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</a:defRPr>
            </a:lvl2pPr>
            <a:lvl3pPr marL="1009650" marR="0" indent="-336550" defTabSz="412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3pPr>
            <a:lvl4pPr marL="1346200" marR="0" indent="-336550" defTabSz="412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4pPr>
            <a:lvl5pPr marL="1682750" marR="0" indent="-336550" defTabSz="412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5pPr>
            <a:lvl6pPr marL="2019300" marR="0" indent="-336550" defTabSz="41275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</a:defRPr>
            </a:lvl6pPr>
            <a:lvl7pPr marL="2355850" marR="0" indent="-336550" defTabSz="41275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</a:defRPr>
            </a:lvl7pPr>
            <a:lvl8pPr marL="2692400" marR="0" indent="-336550" defTabSz="41275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</a:defRPr>
            </a:lvl8pPr>
            <a:lvl9pPr marL="3028950" marR="0" indent="-336550" defTabSz="41275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</a:defRPr>
            </a:lvl9pPr>
          </a:lstStyle>
          <a:p>
            <a:pPr marL="0" indent="0" algn="dist">
              <a:buNone/>
            </a:pPr>
            <a:r>
              <a:rPr lang="zh-CN" altLang="zh-CN" b="0" dirty="0"/>
              <a:t>一般是指</a:t>
            </a:r>
            <a:r>
              <a:rPr lang="zh-CN" altLang="zh-CN" b="0" dirty="0">
                <a:solidFill>
                  <a:srgbClr val="FF0000"/>
                </a:solidFill>
              </a:rPr>
              <a:t>乡村人口向城镇地区</a:t>
            </a:r>
            <a:r>
              <a:rPr lang="zh-CN" altLang="en-US" b="0" dirty="0">
                <a:solidFill>
                  <a:srgbClr val="FF0000"/>
                </a:solidFill>
              </a:rPr>
              <a:t>集聚</a:t>
            </a:r>
            <a:r>
              <a:rPr lang="zh-CN" altLang="zh-CN" b="0" dirty="0"/>
              <a:t>和</a:t>
            </a:r>
            <a:r>
              <a:rPr lang="zh-CN" altLang="zh-CN" b="0" dirty="0">
                <a:solidFill>
                  <a:srgbClr val="FF0000"/>
                </a:solidFill>
              </a:rPr>
              <a:t>乡村地区转变为城镇地区</a:t>
            </a:r>
            <a:r>
              <a:rPr lang="zh-CN" altLang="zh-CN" b="0" dirty="0"/>
              <a:t>的过程。</a:t>
            </a:r>
            <a:endParaRPr lang="zh-CN" altLang="en-US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479200" y="507575"/>
            <a:ext cx="3210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城镇化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4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占位符 2"/>
          <p:cNvSpPr txBox="1"/>
          <p:nvPr/>
        </p:nvSpPr>
        <p:spPr>
          <a:xfrm>
            <a:off x="311106" y="905741"/>
            <a:ext cx="9860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n-US"/>
            </a:defPPr>
            <a:lvl1pPr marL="342900" indent="-342900">
              <a:buFont typeface="Wingdings" panose="05000000000000000000" pitchFamily="2" charset="2"/>
              <a:buChar char="Ø"/>
              <a:defRPr sz="24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67310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2pPr>
            <a:lvl3pPr marL="1009650" marR="0" indent="-336550" algn="l" defTabSz="41275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defRPr>
            </a:lvl3pPr>
            <a:lvl4pPr marL="1346200" marR="0" indent="-336550" algn="l" defTabSz="41275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defRPr>
            </a:lvl4pPr>
            <a:lvl5pPr marL="1682750" marR="0" indent="-336550" algn="l" defTabSz="41275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0" u="none" strike="noStrike" cap="none" spc="0" baseline="0">
                <a:solidFill>
                  <a:srgbClr val="FFFFFF">
                    <a:alpha val="80000"/>
                  </a:srgb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defRPr>
            </a:lvl5pPr>
            <a:lvl6pPr marL="201930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6pPr>
            <a:lvl7pPr marL="235585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7pPr>
            <a:lvl8pPr marL="269240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8pPr>
            <a:lvl9pPr marL="3028950" marR="0" indent="-336550" algn="l" defTabSz="412750" rtl="0" latinLnBrk="0">
              <a:lnSpc>
                <a:spcPct val="120000"/>
              </a:lnSpc>
              <a:spcBef>
                <a:spcPct val="450000"/>
              </a:spcBef>
              <a:spcAft>
                <a:spcPts val="0"/>
              </a:spcAft>
              <a:buClrTx/>
              <a:buSzPct val="50000"/>
              <a:buFontTx/>
              <a:buBlip>
                <a:blip r:embed="rId1"/>
              </a:buBlip>
              <a:defRPr sz="2900" b="0" i="1" u="none" strike="noStrike" cap="none" spc="0" baseline="0"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Hoefler Text"/>
                <a:ea typeface="Hoefler Text"/>
                <a:cs typeface="Hoefler Text"/>
                <a:sym typeface="Hoefler Text"/>
              </a:defRPr>
            </a:lvl9pPr>
          </a:lstStyle>
          <a:p>
            <a:pPr marL="0" indent="0">
              <a:buNone/>
            </a:pPr>
            <a:r>
              <a:rPr lang="zh-CN" altLang="en-US" sz="2000" b="0" dirty="0"/>
              <a:t>说一说：阅读下图，以深圳为例概括城镇化发展的三个标志。</a:t>
            </a:r>
            <a:endParaRPr lang="en-US" altLang="zh-CN" sz="2000" b="0" dirty="0"/>
          </a:p>
        </p:txBody>
      </p:sp>
      <p:grpSp>
        <p:nvGrpSpPr>
          <p:cNvPr id="7" name="组合 6"/>
          <p:cNvGrpSpPr/>
          <p:nvPr/>
        </p:nvGrpSpPr>
        <p:grpSpPr>
          <a:xfrm>
            <a:off x="1129745" y="1469994"/>
            <a:ext cx="9932511" cy="4959651"/>
            <a:chOff x="821787" y="1469994"/>
            <a:chExt cx="9932511" cy="49596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87" y="1469994"/>
              <a:ext cx="5048072" cy="49596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9859" y="1469994"/>
              <a:ext cx="4884439" cy="4743993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1505774" y="6378130"/>
            <a:ext cx="8898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补充：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第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7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次人口普查数据显示，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2020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年底深圳常住人口为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1756.01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万，均为城镇人口。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11106" y="303667"/>
            <a:ext cx="374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城镇化的三个标志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82311" y="1445046"/>
            <a:ext cx="7888983" cy="2234422"/>
            <a:chOff x="2063036" y="1936536"/>
            <a:chExt cx="7888983" cy="2234422"/>
          </a:xfrm>
        </p:grpSpPr>
        <p:sp>
          <p:nvSpPr>
            <p:cNvPr id="18" name="圆角矩形 11"/>
            <p:cNvSpPr/>
            <p:nvPr/>
          </p:nvSpPr>
          <p:spPr>
            <a:xfrm>
              <a:off x="2063036" y="1936536"/>
              <a:ext cx="7252414" cy="2234422"/>
            </a:xfrm>
            <a:prstGeom prst="roundRect">
              <a:avLst>
                <a:gd name="adj" fmla="val 3906"/>
              </a:avLst>
            </a:prstGeom>
            <a:solidFill>
              <a:schemeClr val="bg1">
                <a:alpha val="50000"/>
              </a:schemeClr>
            </a:soli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15" name="TextBox 39"/>
            <p:cNvSpPr txBox="1"/>
            <p:nvPr/>
          </p:nvSpPr>
          <p:spPr>
            <a:xfrm>
              <a:off x="2232897" y="1936536"/>
              <a:ext cx="7719122" cy="1930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914400" lvl="1" indent="-514350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</a:pPr>
              <a:r>
                <a:rPr lang="zh-CN" altLang="en-US" sz="2800" i="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城镇人口增加</a:t>
              </a:r>
              <a:endParaRPr lang="en-US" altLang="zh-CN" sz="2800" i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  <a:p>
              <a:pPr marL="914400" lvl="1" indent="-514350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</a:pPr>
              <a:r>
                <a:rPr lang="zh-CN" altLang="en-US" sz="2800" i="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城镇人口占区域总人口的比例上升</a:t>
              </a:r>
              <a:endParaRPr lang="zh-CN" altLang="en-US" sz="2800" i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  <a:p>
              <a:pPr marL="914400" lvl="1" indent="-514350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Wingdings" panose="05000000000000000000" pitchFamily="2" charset="2"/>
                <a:buChar char="n"/>
              </a:pPr>
              <a:r>
                <a:rPr lang="zh-CN" altLang="en-US" sz="2800" i="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城镇建设用地规模扩大</a:t>
              </a:r>
              <a:endParaRPr lang="en-US" altLang="zh-CN" sz="2800" i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513875" y="2176368"/>
            <a:ext cx="6223591" cy="5387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文本框 72"/>
          <p:cNvSpPr txBox="1"/>
          <p:nvPr/>
        </p:nvSpPr>
        <p:spPr>
          <a:xfrm>
            <a:off x="7104462" y="2041120"/>
            <a:ext cx="4680379" cy="277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1.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观察圆圈中的国家，城镇人口比例与人均国内生产总值的关系。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、尝试概括城镇化与经济发展水平之间的关系。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472" y="1601896"/>
            <a:ext cx="6848795" cy="4108179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1017790" y="5888123"/>
            <a:ext cx="51090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部分国家城镇化水平与经济发展水平（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椭圆 77"/>
          <p:cNvSpPr/>
          <p:nvPr/>
        </p:nvSpPr>
        <p:spPr>
          <a:xfrm rot="5400000">
            <a:off x="5119219" y="2175074"/>
            <a:ext cx="1753533" cy="17621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1919" y="993571"/>
            <a:ext cx="9057955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阅读“部分国家城镇化水平与经济发展水平”图，完成以下思考：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 rot="5400000">
            <a:off x="2171844" y="3469705"/>
            <a:ext cx="1028354" cy="3142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106" y="303667"/>
            <a:ext cx="374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城镇化的三个标志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41680" y="1683537"/>
            <a:ext cx="5286386" cy="445056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60400" y="1157880"/>
            <a:ext cx="1346200" cy="3878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zh-CN" altLang="en-US" sz="2400" dirty="0">
                <a:latin typeface="阿里妈妈数黑体" pitchFamily="2" charset="-122"/>
                <a:ea typeface="阿里妈妈数黑体" pitchFamily="2" charset="-122"/>
              </a:rPr>
              <a:t>讨 论</a:t>
            </a:r>
            <a:endParaRPr lang="zh-CN" altLang="en-US" sz="2400" dirty="0">
              <a:latin typeface="阿里妈妈数黑体" pitchFamily="2" charset="-122"/>
              <a:ea typeface="阿里妈妈数黑体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城镇化的意义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006600" y="1056684"/>
            <a:ext cx="11649710" cy="525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运用实例或资料，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说明城镇化对区域发展的作用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（意义）。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C02_S02_005"/>
          <p:cNvPicPr>
            <a:picLocks noChangeAspect="1"/>
          </p:cNvPicPr>
          <p:nvPr/>
        </p:nvPicPr>
        <p:blipFill rotWithShape="1">
          <a:blip r:embed="rId1"/>
          <a:srcRect l="517" r="1223" b="43490"/>
          <a:stretch>
            <a:fillRect/>
          </a:stretch>
        </p:blipFill>
        <p:spPr>
          <a:xfrm>
            <a:off x="936112" y="1844040"/>
            <a:ext cx="4897522" cy="2858506"/>
          </a:xfrm>
          <a:prstGeom prst="roundRect">
            <a:avLst>
              <a:gd name="adj" fmla="val 5498"/>
            </a:avLst>
          </a:prstGeom>
          <a:effectLst>
            <a:outerShdw blurRad="127000" sx="101000" sy="101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809615" y="4773262"/>
            <a:ext cx="5286385" cy="125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污染物集中排放集中处理，提升环境质量；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平整土地、修建设施、绿化等设施，改善城乡居住环境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63935" y="1683537"/>
            <a:ext cx="5286386" cy="445056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C02_S02_006"/>
          <p:cNvPicPr>
            <a:picLocks noChangeAspect="1"/>
          </p:cNvPicPr>
          <p:nvPr/>
        </p:nvPicPr>
        <p:blipFill rotWithShape="1">
          <a:blip r:embed="rId2"/>
          <a:srcRect t="9632" r="2321" b="37875"/>
          <a:stretch>
            <a:fillRect/>
          </a:stretch>
        </p:blipFill>
        <p:spPr>
          <a:xfrm>
            <a:off x="6358366" y="1844040"/>
            <a:ext cx="4897521" cy="2858506"/>
          </a:xfrm>
          <a:prstGeom prst="roundRect">
            <a:avLst>
              <a:gd name="adj" fmla="val 5498"/>
            </a:avLst>
          </a:prstGeom>
          <a:effectLst>
            <a:outerShdw blurRad="127000" sx="101000" sy="101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6231870" y="4773262"/>
            <a:ext cx="5286385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水电天然气等设施集中，可提高土地、水资源利用效率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31"/>
          <p:cNvSpPr txBox="1">
            <a:spLocks noChangeArrowheads="1"/>
          </p:cNvSpPr>
          <p:nvPr/>
        </p:nvSpPr>
        <p:spPr bwMode="auto">
          <a:xfrm>
            <a:off x="893445" y="1844040"/>
            <a:ext cx="415607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en-US"/>
            </a:defPPr>
            <a:lvl1pPr>
              <a:lnSpc>
                <a:spcPct val="90000"/>
              </a:lnSpc>
              <a:spcBef>
                <a:spcPts val="1000"/>
              </a:spcBef>
              <a:buNone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latin typeface="+mn-ea"/>
              </a:rPr>
              <a:t>改善城乡居住环境</a:t>
            </a:r>
            <a:r>
              <a:rPr lang="en-US" altLang="zh-CN" b="1" dirty="0">
                <a:solidFill>
                  <a:srgbClr val="C00000"/>
                </a:solidFill>
                <a:latin typeface="+mn-ea"/>
              </a:rPr>
              <a:t>【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环境</a:t>
            </a:r>
            <a:r>
              <a:rPr lang="en-US" altLang="zh-CN" b="1" dirty="0">
                <a:solidFill>
                  <a:srgbClr val="C00000"/>
                </a:solidFill>
                <a:latin typeface="+mn-ea"/>
              </a:rPr>
              <a:t>】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2" name="文本框 31"/>
          <p:cNvSpPr txBox="1">
            <a:spLocks noChangeArrowheads="1"/>
          </p:cNvSpPr>
          <p:nvPr/>
        </p:nvSpPr>
        <p:spPr bwMode="auto">
          <a:xfrm>
            <a:off x="6231890" y="1789430"/>
            <a:ext cx="4908550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en-US"/>
            </a:defPPr>
            <a:lvl1pPr>
              <a:lnSpc>
                <a:spcPct val="90000"/>
              </a:lnSpc>
              <a:spcBef>
                <a:spcPts val="1000"/>
              </a:spcBef>
              <a:buNone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/>
              <a:t>提高资源利用效率</a:t>
            </a:r>
            <a:r>
              <a:rPr lang="en-US" altLang="zh-CN" sz="2800" b="1" dirty="0">
                <a:solidFill>
                  <a:srgbClr val="C00000"/>
                </a:solidFill>
              </a:rPr>
              <a:t>【</a:t>
            </a:r>
            <a:r>
              <a:rPr lang="zh-CN" altLang="en-US" sz="2800" b="1" dirty="0">
                <a:solidFill>
                  <a:srgbClr val="C00000"/>
                </a:solidFill>
              </a:rPr>
              <a:t>资源</a:t>
            </a:r>
            <a:r>
              <a:rPr lang="en-US" altLang="zh-CN" sz="2800" b="1" dirty="0">
                <a:solidFill>
                  <a:srgbClr val="C00000"/>
                </a:solidFill>
              </a:rPr>
              <a:t>】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9" grpId="0" animBg="1"/>
      <p:bldP spid="17" grpId="0" bldLvl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41680" y="1683537"/>
            <a:ext cx="5286386" cy="445056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60400" y="1157880"/>
            <a:ext cx="1346200" cy="3878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zh-CN" altLang="en-US" sz="2400" dirty="0">
                <a:latin typeface="阿里妈妈数黑体" pitchFamily="2" charset="-122"/>
                <a:ea typeface="阿里妈妈数黑体" pitchFamily="2" charset="-122"/>
              </a:rPr>
              <a:t>讨 论</a:t>
            </a:r>
            <a:endParaRPr lang="zh-CN" altLang="en-US" sz="2400" dirty="0">
              <a:latin typeface="阿里妈妈数黑体" pitchFamily="2" charset="-122"/>
              <a:ea typeface="阿里妈妈数黑体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城镇化的意义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006600" y="1056684"/>
            <a:ext cx="11649710" cy="525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运用实例或资料，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说明城镇化对区域发展的作用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（意义）。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9615" y="4773262"/>
            <a:ext cx="5286385" cy="125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有助于推动工业和服务业，改善产业结构；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基础设施、公共服务设施等拉动内需，提供持续活力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63935" y="1683537"/>
            <a:ext cx="5286386" cy="445056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231870" y="4773262"/>
            <a:ext cx="5286385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公共服务设施完善提供优质服务；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价值观念和生活方式逐渐趋同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02_S02_007"/>
          <p:cNvPicPr>
            <a:picLocks noChangeAspect="1"/>
          </p:cNvPicPr>
          <p:nvPr/>
        </p:nvPicPr>
        <p:blipFill rotWithShape="1">
          <a:blip r:embed="rId1"/>
          <a:srcRect b="42787"/>
          <a:stretch>
            <a:fillRect/>
          </a:stretch>
        </p:blipFill>
        <p:spPr>
          <a:xfrm>
            <a:off x="936112" y="1851703"/>
            <a:ext cx="4897522" cy="2858507"/>
          </a:xfrm>
          <a:prstGeom prst="roundRect">
            <a:avLst>
              <a:gd name="adj" fmla="val 5498"/>
            </a:avLst>
          </a:prstGeom>
          <a:effectLst>
            <a:outerShdw blurRad="127000" sx="101000" sy="101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</p:pic>
      <p:pic>
        <p:nvPicPr>
          <p:cNvPr id="7" name="图片 6" descr="C02_S02_008"/>
          <p:cNvPicPr>
            <a:picLocks noChangeAspect="1"/>
          </p:cNvPicPr>
          <p:nvPr/>
        </p:nvPicPr>
        <p:blipFill rotWithShape="1">
          <a:blip r:embed="rId2"/>
          <a:srcRect r="385" b="45909"/>
          <a:stretch>
            <a:fillRect/>
          </a:stretch>
        </p:blipFill>
        <p:spPr>
          <a:xfrm>
            <a:off x="6358365" y="1844040"/>
            <a:ext cx="4897521" cy="2858506"/>
          </a:xfrm>
          <a:prstGeom prst="roundRect">
            <a:avLst>
              <a:gd name="adj" fmla="val 5498"/>
            </a:avLst>
          </a:prstGeom>
          <a:effectLst>
            <a:outerShdw blurRad="127000" sx="101000" sy="101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</p:pic>
      <p:sp>
        <p:nvSpPr>
          <p:cNvPr id="85" name="文本框 31"/>
          <p:cNvSpPr txBox="1">
            <a:spLocks noChangeArrowheads="1"/>
          </p:cNvSpPr>
          <p:nvPr/>
        </p:nvSpPr>
        <p:spPr bwMode="auto">
          <a:xfrm>
            <a:off x="809625" y="1852295"/>
            <a:ext cx="5218430" cy="88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改善产业结构，促进区域经济增长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 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经济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58255" y="1716405"/>
            <a:ext cx="4038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增强区域社会和谐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【社会】</a:t>
            </a:r>
            <a:endParaRPr lang="zh-CN" alt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9" grpId="0" animBg="1"/>
      <p:bldP spid="17" grpId="0" bldLvl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42913" y="301625"/>
            <a:ext cx="11306175" cy="804863"/>
          </a:xfrm>
        </p:spPr>
        <p:txBody>
          <a:bodyPr>
            <a:normAutofit/>
          </a:bodyPr>
          <a:lstStyle/>
          <a:p>
            <a:pPr algn="dist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观看视频，概括里约热内卢的城镇化出现了哪些问题？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0001.哔哩哔哩-短视频：拉美城市化陷阱与贫民窟，城市化必须知道！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40075" y="1212850"/>
            <a:ext cx="5911850" cy="4432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timgsa.baidu.com/timg?image&amp;quality=80&amp;size=b9999_10000&amp;sec=1582703911107&amp;di=2b5f19434ce407f26274797c70b96c6c&amp;imgtype=0&amp;src=http%3A%2F%2Fwww.23book.com%2Fupload%2F2017%2F05%2F28%2Fe1b58c0a4203a81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5" y="1288858"/>
            <a:ext cx="47625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timgsa.baidu.com/timg?image&amp;quality=80&amp;size=b9999_10000&amp;sec=1582703929725&amp;di=b273ecfadde9ebb23ddfa4d273598bbe&amp;imgtype=0&amp;src=http%3A%2F%2Fwww.da-quan.net%2Fuppic%2Fhttp%3A%2F%2Fimg03.hc360.com%2Fwater%2F201503%2F201503120903131586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5" y="4074669"/>
            <a:ext cx="4762500" cy="269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timgsa.baidu.com/timg?image&amp;quality=80&amp;size=b9999_10000&amp;sec=1582703974829&amp;di=0effd1befe1bc81b769e09d5de4dc130&amp;imgtype=0&amp;src=http%3A%2F%2Fhbimg.b0.upaiyun.com%2F5c93825491a5afcc41bfdf63f5c1d1f8d49596ad31c91-XSdT73_fw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95" y="1288858"/>
            <a:ext cx="3907366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timgsa.baidu.com/timg?image&amp;quality=80&amp;size=b9999_10000&amp;sec=1582704003125&amp;di=42f1804ed46b98012a0daf26a3e9554d&amp;imgtype=0&amp;src=http%3A%2F%2Fphotocdn.sohu.com%2F20150807%2Fmp26245733_1438918345803_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96" y="4074669"/>
            <a:ext cx="3907366" cy="269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timgsa.baidu.com/timg?image&amp;quality=80&amp;size=b9999_10000&amp;sec=1582704034274&amp;di=1349b5e1de8a4f39b75cd0d485225ffd&amp;imgtype=0&amp;src=http%3A%2F%2Fwww.jzzs.com.cn%2Fdata%2Fupload%2Fueditor%2F20170531%2F592e35887717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2"/>
          <a:stretch>
            <a:fillRect/>
          </a:stretch>
        </p:blipFill>
        <p:spPr bwMode="auto">
          <a:xfrm>
            <a:off x="8876761" y="1295698"/>
            <a:ext cx="3200400" cy="277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3861400" y="3681273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大气污染</a:t>
            </a:r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92230" y="6406864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水污染</a:t>
            </a:r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68764" y="3688113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垃圾污染</a:t>
            </a:r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999597" y="6403868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光污染</a:t>
            </a:r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969165" y="3681273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噪声污染</a:t>
            </a:r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6895" y="1953359"/>
            <a:ext cx="422731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污染来源：城市生产排放的废气、汽车尾气等</a:t>
            </a:r>
            <a:endParaRPr kumimoji="1"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69396" y="1933687"/>
            <a:ext cx="3460620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污染来源：城市生产排放的固体废弃物、生活垃圾、电子垃圾等</a:t>
            </a:r>
            <a:endParaRPr kumimoji="1"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76762" y="1914015"/>
            <a:ext cx="2747391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污染来源：城市工程施工、生活装修、商家促销等</a:t>
            </a:r>
            <a:endParaRPr kumimoji="1"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6894" y="4872159"/>
            <a:ext cx="3907367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污染来源：城市生产排放的废水、生活污水等</a:t>
            </a:r>
            <a:endParaRPr kumimoji="1"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69393" y="4866168"/>
            <a:ext cx="3260207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污染来源：城市夜晚照明、高层建筑玻璃反光等</a:t>
            </a:r>
            <a:endParaRPr kumimoji="1"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12112" y="395120"/>
            <a:ext cx="395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环境问题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850" y="407152"/>
            <a:ext cx="395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城镇化</a:t>
            </a: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过程中出现的问题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timgsa.baidu.com/timg?image&amp;quality=80&amp;size=b9999_10000&amp;sec=1582646848215&amp;di=9d769cab4bb9a414f77ad3388f59dbf5&amp;imgtype=0&amp;src=http%3A%2F%2Fphotocdn.sohu.com%2F20061130%2FImg2467154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3838575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2972398" y="3556989"/>
            <a:ext cx="125640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n-US"/>
            </a:defPPr>
            <a:lvl1pPr algn="ctr">
              <a:defRPr kumimoji="1" sz="2800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800" dirty="0"/>
              <a:t>就业困难</a:t>
            </a:r>
            <a:endParaRPr lang="zh-CN" altLang="en-US" sz="1800" dirty="0"/>
          </a:p>
        </p:txBody>
      </p:sp>
      <p:pic>
        <p:nvPicPr>
          <p:cNvPr id="22" name="Picture 4" descr="https://timgsa.baidu.com/timg?image&amp;quality=80&amp;size=b9999_10000&amp;sec=1582646932022&amp;di=9e55b40778fe96e623bad2da39180b1e&amp;imgtype=0&amp;src=http%3A%2F%2Fu2.huatu.com%2Fsongxj%2F201601%2Fguahuan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75" y="1228211"/>
            <a:ext cx="3713578" cy="274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6670544" y="3556989"/>
            <a:ext cx="141430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n-US"/>
            </a:defPPr>
            <a:lvl1pPr algn="ctr">
              <a:defRPr kumimoji="1" sz="2800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800" dirty="0"/>
              <a:t>就医困难</a:t>
            </a:r>
            <a:endParaRPr lang="zh-CN" altLang="en-US" sz="1800" dirty="0"/>
          </a:p>
        </p:txBody>
      </p:sp>
      <p:pic>
        <p:nvPicPr>
          <p:cNvPr id="25" name="Picture 12" descr="https://timgsa.baidu.com/timg?image&amp;quality=80&amp;size=b9999_10000&amp;sec=1582647364106&amp;di=d88b9e5bc1a22281d5b1cb6f3a7e79b6&amp;imgtype=0&amp;src=http%3A%2F%2Fpic1.zhimg.com%2F15b0d2acfa73b021c32a1cd4396fac10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204" y="1221666"/>
            <a:ext cx="3673191" cy="270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10234666" y="3486326"/>
            <a:ext cx="172484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n-US"/>
            </a:defPPr>
            <a:lvl1pPr algn="ctr">
              <a:defRPr kumimoji="1" sz="2800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800" dirty="0"/>
              <a:t>基础设施落后</a:t>
            </a:r>
            <a:endParaRPr lang="zh-CN" altLang="en-US" sz="1800" dirty="0"/>
          </a:p>
        </p:txBody>
      </p:sp>
      <p:pic>
        <p:nvPicPr>
          <p:cNvPr id="29" name="Picture 16" descr="https://timgsa.baidu.com/timg?image&amp;quality=80&amp;size=b9999_10000&amp;sec=1582649994230&amp;di=53457d401d6c44c730b36b0d6dc920c9&amp;imgtype=0&amp;src=http%3A%2F%2Fp0.ifengimg.com%2Fpmop%2F2017%2F1124%2F7708D3CD0CAC72CB22E4B35CD5314C5F9B55887B_size49_w600_h33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204" y="4024598"/>
            <a:ext cx="3673192" cy="270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10716397" y="6226822"/>
            <a:ext cx="1239595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n-US"/>
            </a:defPPr>
            <a:lvl1pPr algn="ctr">
              <a:defRPr kumimoji="1" sz="2800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/>
              <a:t>治安混乱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" y="4041160"/>
            <a:ext cx="3819964" cy="2711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4328204" y="4024598"/>
            <a:ext cx="3813894" cy="3133286"/>
            <a:chOff x="6442841" y="1938494"/>
            <a:chExt cx="4962608" cy="373996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2841" y="1938494"/>
              <a:ext cx="4962608" cy="325015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139315" y="530912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香港的住宅楼</a:t>
              </a:r>
              <a:endParaRPr lang="zh-CN" altLang="en-US" sz="1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012112" y="395120"/>
            <a:ext cx="395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社会问题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72398" y="6217414"/>
            <a:ext cx="1239595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n-US"/>
            </a:defPPr>
            <a:lvl1pPr algn="ctr">
              <a:defRPr kumimoji="1" sz="2800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/>
              <a:t>交通拥挤</a:t>
            </a:r>
            <a:endParaRPr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902503" y="6236678"/>
            <a:ext cx="1239595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rtl="0">
              <a:defRPr lang="en-US"/>
            </a:defPPr>
            <a:lvl1pPr algn="ctr">
              <a:defRPr kumimoji="1" sz="2800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/>
              <a:t>住房紧张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38850" y="407152"/>
            <a:ext cx="395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城镇化</a:t>
            </a: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过程中出现的问题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TIMING" val="|50.3|7.8|37.5|24.9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TIMING" val="|50.3|7.8|37.5|24.9"/>
</p:tagLst>
</file>

<file path=ppt/tags/tag3.xml><?xml version="1.0" encoding="utf-8"?>
<p:tagLst xmlns:p="http://schemas.openxmlformats.org/presentationml/2006/main">
  <p:tag name="TIMING" val="|50.3|7.8|37.5|24.9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TIMING" val="|20.7"/>
</p:tagLst>
</file>

<file path=ppt/tags/tag7.xml><?xml version="1.0" encoding="utf-8"?>
<p:tagLst xmlns:p="http://schemas.openxmlformats.org/presentationml/2006/main">
  <p:tag name="TIMING" val="|20.7"/>
</p:tagLst>
</file>

<file path=ppt/tags/tag8.xml><?xml version="1.0" encoding="utf-8"?>
<p:tagLst xmlns:p="http://schemas.openxmlformats.org/presentationml/2006/main">
  <p:tag name="TIMING" val="|50.3|7.8|37.5|24.9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1448</Words>
  <Application>WPS 演示</Application>
  <PresentationFormat>宽屏</PresentationFormat>
  <Paragraphs>214</Paragraphs>
  <Slides>14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8" baseType="lpstr">
      <vt:lpstr>Arial</vt:lpstr>
      <vt:lpstr>宋体</vt:lpstr>
      <vt:lpstr>Wingdings</vt:lpstr>
      <vt:lpstr>黑体</vt:lpstr>
      <vt:lpstr>微软雅黑</vt:lpstr>
      <vt:lpstr>Hoefler Text</vt:lpstr>
      <vt:lpstr>Segoe Print</vt:lpstr>
      <vt:lpstr>Helvetica Neue</vt:lpstr>
      <vt:lpstr>方正粗黑宋简体</vt:lpstr>
      <vt:lpstr>times</vt:lpstr>
      <vt:lpstr>Times New Roman</vt:lpstr>
      <vt:lpstr>楷体</vt:lpstr>
      <vt:lpstr>Calibri</vt:lpstr>
      <vt:lpstr>Arial, sans-serif</vt:lpstr>
      <vt:lpstr>Times New Roman</vt:lpstr>
      <vt:lpstr>Tahoma</vt:lpstr>
      <vt:lpstr>仿宋</vt:lpstr>
      <vt:lpstr>Arial Unicode MS</vt:lpstr>
      <vt:lpstr>Calibri Light</vt:lpstr>
      <vt:lpstr>等线</vt:lpstr>
      <vt:lpstr>Arial</vt:lpstr>
      <vt:lpstr>锐字洪荒之力简 粗黑</vt:lpstr>
      <vt:lpstr>阿里妈妈数黑体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观看视频，概括里约热内卢的城镇化出现了哪些问题？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未雨绸缪</cp:lastModifiedBy>
  <cp:revision>12</cp:revision>
  <dcterms:created xsi:type="dcterms:W3CDTF">2023-03-15T02:40:00Z</dcterms:created>
  <dcterms:modified xsi:type="dcterms:W3CDTF">2025-02-14T06:33:23Z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4B571096488F43C79D8F39FC388833B9_13</vt:lpwstr>
  </property>
  <property fmtid="{D5CDD505-2E9C-101B-9397-08002B2CF9AE}" pid="3" name="KSOProductBuildVer">
    <vt:lpwstr>2052-12.1.0.19770</vt:lpwstr>
  </property>
</Properties>
</file>