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1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2"/>
    <p:sldMasterId id="2147483672" r:id="rId3"/>
  </p:sldMasterIdLst>
  <p:notesMasterIdLst>
    <p:notesMasterId r:id="rId24"/>
  </p:notesMasterIdLst>
  <p:handoutMasterIdLst>
    <p:handoutMasterId r:id="rId25"/>
  </p:handoutMasterIdLst>
  <p:sldIdLst>
    <p:sldId id="361" r:id="rId4"/>
    <p:sldId id="259" r:id="rId5"/>
    <p:sldId id="425" r:id="rId6"/>
    <p:sldId id="453" r:id="rId7"/>
    <p:sldId id="451" r:id="rId8"/>
    <p:sldId id="419" r:id="rId9"/>
    <p:sldId id="439" r:id="rId10"/>
    <p:sldId id="420" r:id="rId11"/>
    <p:sldId id="455" r:id="rId12"/>
    <p:sldId id="456" r:id="rId13"/>
    <p:sldId id="473" r:id="rId14"/>
    <p:sldId id="284" r:id="rId15"/>
    <p:sldId id="262" r:id="rId16"/>
    <p:sldId id="484" r:id="rId17"/>
    <p:sldId id="485" r:id="rId18"/>
    <p:sldId id="487" r:id="rId19"/>
    <p:sldId id="489" r:id="rId20"/>
    <p:sldId id="490" r:id="rId21"/>
    <p:sldId id="491" r:id="rId22"/>
    <p:sldId id="507" r:id="rId23"/>
  </p:sldIdLst>
  <p:sldSz cx="12192000" cy="6858000"/>
  <p:notesSz cx="6858000" cy="9144000"/>
  <p:embeddedFontLst>
    <p:embeddedFont>
      <p:font typeface="汉仪黑方简" panose="02010600030101010101" charset="-122"/>
      <p:regular r:id="rId26"/>
    </p:embeddedFont>
    <p:embeddedFont>
      <p:font typeface="Bradley Hand ITC" panose="03070402050302030203" pitchFamily="66" charset="0"/>
      <p:regular r:id="rId27"/>
    </p:embeddedFont>
    <p:embeddedFont>
      <p:font typeface="仿宋_GB2312" panose="02010609030101010101" pitchFamily="49" charset="-122"/>
      <p:regular r:id="rId28"/>
    </p:embeddedFont>
    <p:embeddedFont>
      <p:font typeface="黑体" panose="02010609060101010101" pitchFamily="49" charset="-122"/>
      <p:regular r:id="rId29"/>
    </p:embeddedFont>
    <p:embeddedFont>
      <p:font typeface="楷体" panose="02010609060101010101" pitchFamily="49" charset="-122"/>
      <p:regular r:id="rId30"/>
    </p:embeddedFont>
    <p:embeddedFont>
      <p:font typeface="微软雅黑" panose="020B0503020204020204" pitchFamily="34" charset="-122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6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1" name="zhaojunting" initials="z" lastIdx="0" clrIdx="0"/>
  <p:cmAuthor id="2" name="lenovo" initials="l" lastIdx="1" clrIdx="1"/>
  <p:cmAuthor id="3" name="Author" initials="A" lastIdx="0" clrIdx="2"/>
  <p:cmAuthor id="4" name="wei" initials="w" lastIdx="0" clrIdx="3"/>
  <p:cmAuthor id="5" name="xyht" initials="x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9E4"/>
    <a:srgbClr val="FFFFFF"/>
    <a:srgbClr val="7BCBCE"/>
    <a:srgbClr val="EDF1F2"/>
    <a:srgbClr val="7DCBCF"/>
    <a:srgbClr val="648BAA"/>
    <a:srgbClr val="468E5A"/>
    <a:srgbClr val="95BBA5"/>
    <a:srgbClr val="629A7B"/>
    <a:srgbClr val="558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howGuides="1">
      <p:cViewPr varScale="1">
        <p:scale>
          <a:sx n="90" d="100"/>
          <a:sy n="90" d="100"/>
        </p:scale>
        <p:origin x="128" y="100"/>
      </p:cViewPr>
      <p:guideLst>
        <p:guide orient="horz" pos="2124"/>
        <p:guide pos="36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724" y="76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2FCF1-5010-4EF9-8130-624637221B3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9F42-0518-4860-8118-8808382A89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image" Target="../media/image2.jpe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image" Target="../media/image1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slideMaster" Target="../slideMasters/slideMaster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9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tags" Target="../tags/tag204.xml"/><Relationship Id="rId18" Type="http://schemas.openxmlformats.org/officeDocument/2006/relationships/tags" Target="../tags/tag209.xml"/><Relationship Id="rId26" Type="http://schemas.openxmlformats.org/officeDocument/2006/relationships/image" Target="../media/image3.png"/><Relationship Id="rId3" Type="http://schemas.openxmlformats.org/officeDocument/2006/relationships/tags" Target="../tags/tag194.xml"/><Relationship Id="rId21" Type="http://schemas.openxmlformats.org/officeDocument/2006/relationships/tags" Target="../tags/tag212.xml"/><Relationship Id="rId7" Type="http://schemas.openxmlformats.org/officeDocument/2006/relationships/tags" Target="../tags/tag198.xml"/><Relationship Id="rId12" Type="http://schemas.openxmlformats.org/officeDocument/2006/relationships/tags" Target="../tags/tag203.xml"/><Relationship Id="rId17" Type="http://schemas.openxmlformats.org/officeDocument/2006/relationships/tags" Target="../tags/tag208.xml"/><Relationship Id="rId25" Type="http://schemas.openxmlformats.org/officeDocument/2006/relationships/slideMaster" Target="../slideMasters/slideMaster1.xml"/><Relationship Id="rId2" Type="http://schemas.openxmlformats.org/officeDocument/2006/relationships/tags" Target="../tags/tag193.xml"/><Relationship Id="rId16" Type="http://schemas.openxmlformats.org/officeDocument/2006/relationships/tags" Target="../tags/tag207.xml"/><Relationship Id="rId20" Type="http://schemas.openxmlformats.org/officeDocument/2006/relationships/tags" Target="../tags/tag211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24" Type="http://schemas.openxmlformats.org/officeDocument/2006/relationships/tags" Target="../tags/tag215.xml"/><Relationship Id="rId5" Type="http://schemas.openxmlformats.org/officeDocument/2006/relationships/tags" Target="../tags/tag196.xml"/><Relationship Id="rId15" Type="http://schemas.openxmlformats.org/officeDocument/2006/relationships/tags" Target="../tags/tag206.xml"/><Relationship Id="rId23" Type="http://schemas.openxmlformats.org/officeDocument/2006/relationships/tags" Target="../tags/tag214.xml"/><Relationship Id="rId10" Type="http://schemas.openxmlformats.org/officeDocument/2006/relationships/tags" Target="../tags/tag201.xml"/><Relationship Id="rId19" Type="http://schemas.openxmlformats.org/officeDocument/2006/relationships/tags" Target="../tags/tag210.xml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tags" Target="../tags/tag205.xml"/><Relationship Id="rId22" Type="http://schemas.openxmlformats.org/officeDocument/2006/relationships/tags" Target="../tags/tag213.xml"/><Relationship Id="rId27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tags" Target="../tags/tag228.xml"/><Relationship Id="rId18" Type="http://schemas.openxmlformats.org/officeDocument/2006/relationships/tags" Target="../tags/tag233.xml"/><Relationship Id="rId3" Type="http://schemas.openxmlformats.org/officeDocument/2006/relationships/tags" Target="../tags/tag218.xml"/><Relationship Id="rId21" Type="http://schemas.openxmlformats.org/officeDocument/2006/relationships/tags" Target="../tags/tag236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tags" Target="../tags/tag232.xml"/><Relationship Id="rId2" Type="http://schemas.openxmlformats.org/officeDocument/2006/relationships/tags" Target="../tags/tag217.xml"/><Relationship Id="rId16" Type="http://schemas.openxmlformats.org/officeDocument/2006/relationships/tags" Target="../tags/tag231.xml"/><Relationship Id="rId20" Type="http://schemas.openxmlformats.org/officeDocument/2006/relationships/tags" Target="../tags/tag235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tags" Target="../tags/tag230.xml"/><Relationship Id="rId23" Type="http://schemas.openxmlformats.org/officeDocument/2006/relationships/image" Target="../media/image5.png"/><Relationship Id="rId10" Type="http://schemas.openxmlformats.org/officeDocument/2006/relationships/tags" Target="../tags/tag225.xml"/><Relationship Id="rId19" Type="http://schemas.openxmlformats.org/officeDocument/2006/relationships/tags" Target="../tags/tag234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Relationship Id="rId2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7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tags" Target="../tags/tag3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10" Type="http://schemas.openxmlformats.org/officeDocument/2006/relationships/tags" Target="../tags/tag29.xml"/><Relationship Id="rId19" Type="http://schemas.openxmlformats.org/officeDocument/2006/relationships/slideMaster" Target="../slideMasters/slideMaster1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tags" Target="../tags/tag50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17" Type="http://schemas.openxmlformats.org/officeDocument/2006/relationships/tags" Target="../tags/tag54.xml"/><Relationship Id="rId2" Type="http://schemas.openxmlformats.org/officeDocument/2006/relationships/tags" Target="../tags/tag39.xml"/><Relationship Id="rId16" Type="http://schemas.openxmlformats.org/officeDocument/2006/relationships/tags" Target="../tags/tag53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tags" Target="../tags/tag42.xml"/><Relationship Id="rId15" Type="http://schemas.openxmlformats.org/officeDocument/2006/relationships/tags" Target="../tags/tag52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tags" Target="../tags/tag80.xml"/><Relationship Id="rId3" Type="http://schemas.openxmlformats.org/officeDocument/2006/relationships/tags" Target="../tags/tag57.xml"/><Relationship Id="rId21" Type="http://schemas.openxmlformats.org/officeDocument/2006/relationships/tags" Target="../tags/tag75.xml"/><Relationship Id="rId34" Type="http://schemas.openxmlformats.org/officeDocument/2006/relationships/tags" Target="../tags/tag88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tags" Target="../tags/tag79.xml"/><Relationship Id="rId33" Type="http://schemas.openxmlformats.org/officeDocument/2006/relationships/tags" Target="../tags/tag87.xml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29" Type="http://schemas.openxmlformats.org/officeDocument/2006/relationships/tags" Target="../tags/tag83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tags" Target="../tags/tag78.xml"/><Relationship Id="rId32" Type="http://schemas.openxmlformats.org/officeDocument/2006/relationships/tags" Target="../tags/tag86.xml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tags" Target="../tags/tag77.xml"/><Relationship Id="rId28" Type="http://schemas.openxmlformats.org/officeDocument/2006/relationships/tags" Target="../tags/tag82.xml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31" Type="http://schemas.openxmlformats.org/officeDocument/2006/relationships/tags" Target="../tags/tag85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tags" Target="../tags/tag76.xml"/><Relationship Id="rId27" Type="http://schemas.openxmlformats.org/officeDocument/2006/relationships/tags" Target="../tags/tag81.xml"/><Relationship Id="rId30" Type="http://schemas.openxmlformats.org/officeDocument/2006/relationships/tags" Target="../tags/tag84.xml"/><Relationship Id="rId35" Type="http://schemas.openxmlformats.org/officeDocument/2006/relationships/slideMaster" Target="../slideMasters/slideMaster1.xml"/><Relationship Id="rId8" Type="http://schemas.openxmlformats.org/officeDocument/2006/relationships/tags" Target="../tags/tag62.xml"/></Relationships>
</file>

<file path=ppt/slideLayouts/_rels/slideLayout5.xml.rels><?xml version="1.0" encoding="UTF-8" standalone="yes"?>
<Relationships xmlns="http://schemas.openxmlformats.org/package/2006/relationships"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26" Type="http://schemas.openxmlformats.org/officeDocument/2006/relationships/tags" Target="../tags/tag114.xml"/><Relationship Id="rId3" Type="http://schemas.openxmlformats.org/officeDocument/2006/relationships/tags" Target="../tags/tag91.xml"/><Relationship Id="rId21" Type="http://schemas.openxmlformats.org/officeDocument/2006/relationships/tags" Target="../tags/tag109.xml"/><Relationship Id="rId34" Type="http://schemas.openxmlformats.org/officeDocument/2006/relationships/tags" Target="../tags/tag122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tags" Target="../tags/tag113.xml"/><Relationship Id="rId33" Type="http://schemas.openxmlformats.org/officeDocument/2006/relationships/tags" Target="../tags/tag121.xml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0" Type="http://schemas.openxmlformats.org/officeDocument/2006/relationships/tags" Target="../tags/tag108.xml"/><Relationship Id="rId29" Type="http://schemas.openxmlformats.org/officeDocument/2006/relationships/tags" Target="../tags/tag117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tags" Target="../tags/tag112.xml"/><Relationship Id="rId32" Type="http://schemas.openxmlformats.org/officeDocument/2006/relationships/tags" Target="../tags/tag120.xml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tags" Target="../tags/tag111.xml"/><Relationship Id="rId28" Type="http://schemas.openxmlformats.org/officeDocument/2006/relationships/tags" Target="../tags/tag116.xml"/><Relationship Id="rId10" Type="http://schemas.openxmlformats.org/officeDocument/2006/relationships/tags" Target="../tags/tag98.xml"/><Relationship Id="rId19" Type="http://schemas.openxmlformats.org/officeDocument/2006/relationships/tags" Target="../tags/tag107.xml"/><Relationship Id="rId31" Type="http://schemas.openxmlformats.org/officeDocument/2006/relationships/tags" Target="../tags/tag119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tags" Target="../tags/tag110.xml"/><Relationship Id="rId27" Type="http://schemas.openxmlformats.org/officeDocument/2006/relationships/tags" Target="../tags/tag115.xml"/><Relationship Id="rId30" Type="http://schemas.openxmlformats.org/officeDocument/2006/relationships/tags" Target="../tags/tag118.xml"/><Relationship Id="rId35" Type="http://schemas.openxmlformats.org/officeDocument/2006/relationships/slideMaster" Target="../slideMasters/slideMaster1.xml"/><Relationship Id="rId8" Type="http://schemas.openxmlformats.org/officeDocument/2006/relationships/tags" Target="../tags/tag96.xml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openxmlformats.org/officeDocument/2006/relationships/tags" Target="../tags/tag148.xml"/><Relationship Id="rId3" Type="http://schemas.openxmlformats.org/officeDocument/2006/relationships/tags" Target="../tags/tag125.xml"/><Relationship Id="rId21" Type="http://schemas.openxmlformats.org/officeDocument/2006/relationships/tags" Target="../tags/tag143.xml"/><Relationship Id="rId34" Type="http://schemas.openxmlformats.org/officeDocument/2006/relationships/tags" Target="../tags/tag156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tags" Target="../tags/tag147.xml"/><Relationship Id="rId33" Type="http://schemas.openxmlformats.org/officeDocument/2006/relationships/tags" Target="../tags/tag155.xml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tags" Target="../tags/tag142.xml"/><Relationship Id="rId29" Type="http://schemas.openxmlformats.org/officeDocument/2006/relationships/tags" Target="../tags/tag151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tags" Target="../tags/tag146.xml"/><Relationship Id="rId32" Type="http://schemas.openxmlformats.org/officeDocument/2006/relationships/tags" Target="../tags/tag154.xml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23" Type="http://schemas.openxmlformats.org/officeDocument/2006/relationships/tags" Target="../tags/tag145.xml"/><Relationship Id="rId28" Type="http://schemas.openxmlformats.org/officeDocument/2006/relationships/tags" Target="../tags/tag150.xml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31" Type="http://schemas.openxmlformats.org/officeDocument/2006/relationships/tags" Target="../tags/tag153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tags" Target="../tags/tag144.xml"/><Relationship Id="rId27" Type="http://schemas.openxmlformats.org/officeDocument/2006/relationships/tags" Target="../tags/tag149.xml"/><Relationship Id="rId30" Type="http://schemas.openxmlformats.org/officeDocument/2006/relationships/tags" Target="../tags/tag152.xml"/><Relationship Id="rId35" Type="http://schemas.openxmlformats.org/officeDocument/2006/relationships/slideMaster" Target="../slideMasters/slideMaster1.xml"/><Relationship Id="rId8" Type="http://schemas.openxmlformats.org/officeDocument/2006/relationships/tags" Target="../tags/tag13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724835754,983968954&amp;fm=193"/>
          <p:cNvPicPr>
            <a:picLocks noChangeAspect="1"/>
          </p:cNvPicPr>
          <p:nvPr userDrawn="1"/>
        </p:nvPicPr>
        <p:blipFill>
          <a:blip r:embed="rId20"/>
          <a:srcRect b="4352"/>
          <a:stretch>
            <a:fillRect/>
          </a:stretch>
        </p:blipFill>
        <p:spPr>
          <a:xfrm>
            <a:off x="0" y="2540"/>
            <a:ext cx="12218035" cy="685546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7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268470" y="631084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人教版普通高中地理教科书必修第二册</a:t>
            </a: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268470" y="5104765"/>
            <a:ext cx="7967345" cy="82740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/>
              <a:t>节单击此处编辑母版标题样式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21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探究</a:t>
            </a: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Enquiry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3" name="椭圆 2"/>
            <p:cNvSpPr/>
            <p:nvPr userDrawn="1">
              <p:custDataLst>
                <p:tags r:id="rId6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 userDrawn="1">
              <p:custDataLst>
                <p:tags r:id="rId7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6" name="椭圆 5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 userDrawn="1">
            <p:custDataLst>
              <p:tags r:id="rId1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8" name="椭圆 17"/>
            <p:cNvSpPr/>
            <p:nvPr userDrawn="1">
              <p:custDataLst>
                <p:tags r:id="rId2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A2C9A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 userDrawn="1">
              <p:custDataLst>
                <p:tags r:id="rId3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5915" y="99060"/>
            <a:ext cx="1233715" cy="1008000"/>
            <a:chOff x="586" y="298"/>
            <a:chExt cx="1943" cy="1587"/>
          </a:xfrm>
        </p:grpSpPr>
        <p:sp>
          <p:nvSpPr>
            <p:cNvPr id="3" name="椭圆 2"/>
            <p:cNvSpPr/>
            <p:nvPr userDrawn="1"/>
          </p:nvSpPr>
          <p:spPr>
            <a:xfrm>
              <a:off x="586" y="298"/>
              <a:ext cx="1644" cy="1587"/>
            </a:xfrm>
            <a:prstGeom prst="ellipse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 userDrawn="1">
              <p:custDataLst>
                <p:tags r:id="rId4"/>
              </p:custDataLst>
            </p:nvPr>
          </p:nvSpPr>
          <p:spPr>
            <a:xfrm>
              <a:off x="1395" y="609"/>
              <a:ext cx="1134" cy="1134"/>
            </a:xfrm>
            <a:prstGeom prst="ellipse">
              <a:avLst/>
            </a:prstGeom>
            <a:solidFill>
              <a:srgbClr val="9EC7A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1582420" y="84455"/>
            <a:ext cx="139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总结</a:t>
            </a: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1647825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>
              <p:custDataLst>
                <p:tags r:id="rId2"/>
              </p:custDataLst>
            </p:nvPr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3"/>
              </p:custDataLst>
            </p:nvPr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 userDrawn="1">
            <p:custDataLst>
              <p:tags r:id="rId1"/>
            </p:custDataLst>
          </p:nvPr>
        </p:nvSpPr>
        <p:spPr>
          <a:xfrm>
            <a:off x="2990850" y="36131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C</a:t>
            </a:r>
            <a:r>
              <a:rPr lang="zh-CN" altLang="en-US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onclusion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1" name="组合 320"/>
          <p:cNvGrpSpPr/>
          <p:nvPr userDrawn="1">
            <p:custDataLst>
              <p:tags r:id="rId1"/>
            </p:custDataLst>
          </p:nvPr>
        </p:nvGrpSpPr>
        <p:grpSpPr>
          <a:xfrm>
            <a:off x="0" y="-39370"/>
            <a:ext cx="1368425" cy="1196975"/>
            <a:chOff x="4902992" y="1988820"/>
            <a:chExt cx="3671890" cy="3212465"/>
          </a:xfrm>
        </p:grpSpPr>
        <p:sp>
          <p:nvSpPr>
            <p:cNvPr id="322" name="PA-任意多边形 15"/>
            <p:cNvSpPr/>
            <p:nvPr>
              <p:custDataLst>
                <p:tags r:id="rId2"/>
              </p:custDataLst>
            </p:nvPr>
          </p:nvSpPr>
          <p:spPr>
            <a:xfrm>
              <a:off x="5746861" y="1988820"/>
              <a:ext cx="1107613" cy="381365"/>
            </a:xfrm>
            <a:custGeom>
              <a:avLst/>
              <a:gdLst>
                <a:gd name="connsiteX0" fmla="*/ 0 w 1931125"/>
                <a:gd name="connsiteY0" fmla="*/ 0 h 664910"/>
                <a:gd name="connsiteX1" fmla="*/ 1931125 w 1931125"/>
                <a:gd name="connsiteY1" fmla="*/ 195 h 664910"/>
                <a:gd name="connsiteX2" fmla="*/ 1921816 w 1931125"/>
                <a:gd name="connsiteY2" fmla="*/ 62267 h 664910"/>
                <a:gd name="connsiteX3" fmla="*/ 1784987 w 1931125"/>
                <a:gd name="connsiteY3" fmla="*/ 347745 h 664910"/>
                <a:gd name="connsiteX4" fmla="*/ 1784987 w 1931125"/>
                <a:gd name="connsiteY4" fmla="*/ 347746 h 664910"/>
                <a:gd name="connsiteX5" fmla="*/ 668322 w 1931125"/>
                <a:gd name="connsiteY5" fmla="*/ 504065 h 66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1125" h="664910">
                  <a:moveTo>
                    <a:pt x="0" y="0"/>
                  </a:moveTo>
                  <a:lnTo>
                    <a:pt x="1931125" y="195"/>
                  </a:lnTo>
                  <a:lnTo>
                    <a:pt x="1921816" y="62267"/>
                  </a:lnTo>
                  <a:cubicBezTo>
                    <a:pt x="1896597" y="162711"/>
                    <a:pt x="1851266" y="259866"/>
                    <a:pt x="1784987" y="347745"/>
                  </a:cubicBezTo>
                  <a:lnTo>
                    <a:pt x="1784987" y="347746"/>
                  </a:lnTo>
                  <a:cubicBezTo>
                    <a:pt x="1519862" y="699259"/>
                    <a:pt x="1019913" y="769246"/>
                    <a:pt x="668322" y="504065"/>
                  </a:cubicBezTo>
                  <a:close/>
                </a:path>
              </a:pathLst>
            </a:custGeom>
            <a:blipFill dpi="0" rotWithShape="1">
              <a:blip r:embed="rId9"/>
              <a:srcRect/>
              <a:stretch>
                <a:fillRect l="-164000" r="-243000" b="-74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3" name="PA-任意多边形 20"/>
            <p:cNvSpPr/>
            <p:nvPr>
              <p:custDataLst>
                <p:tags r:id="rId3"/>
              </p:custDataLst>
            </p:nvPr>
          </p:nvSpPr>
          <p:spPr>
            <a:xfrm>
              <a:off x="4902992" y="1988960"/>
              <a:ext cx="1951322" cy="1613641"/>
            </a:xfrm>
            <a:custGeom>
              <a:avLst/>
              <a:gdLst>
                <a:gd name="connsiteX0" fmla="*/ 1256412 w 3402132"/>
                <a:gd name="connsiteY0" fmla="*/ 0 h 2813384"/>
                <a:gd name="connsiteX1" fmla="*/ 3084838 w 3402132"/>
                <a:gd name="connsiteY1" fmla="*/ 1379056 h 2813384"/>
                <a:gd name="connsiteX2" fmla="*/ 3241264 w 3402132"/>
                <a:gd name="connsiteY2" fmla="*/ 2496017 h 2813384"/>
                <a:gd name="connsiteX3" fmla="*/ 3241265 w 3402132"/>
                <a:gd name="connsiteY3" fmla="*/ 2496014 h 2813384"/>
                <a:gd name="connsiteX4" fmla="*/ 2124319 w 3402132"/>
                <a:gd name="connsiteY4" fmla="*/ 2652560 h 2813384"/>
                <a:gd name="connsiteX5" fmla="*/ 1498 w 3402132"/>
                <a:gd name="connsiteY5" fmla="*/ 1051460 h 2813384"/>
                <a:gd name="connsiteX6" fmla="*/ 0 w 3402132"/>
                <a:gd name="connsiteY6" fmla="*/ 1050095 h 2813384"/>
                <a:gd name="connsiteX7" fmla="*/ 53 w 3402132"/>
                <a:gd name="connsiteY7" fmla="*/ 63 h 281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2132" h="2813384">
                  <a:moveTo>
                    <a:pt x="1256412" y="0"/>
                  </a:moveTo>
                  <a:lnTo>
                    <a:pt x="3084838" y="1379056"/>
                  </a:lnTo>
                  <a:cubicBezTo>
                    <a:pt x="3436470" y="1644268"/>
                    <a:pt x="3506507" y="2144349"/>
                    <a:pt x="3241264" y="2496017"/>
                  </a:cubicBezTo>
                  <a:lnTo>
                    <a:pt x="3241265" y="2496014"/>
                  </a:lnTo>
                  <a:cubicBezTo>
                    <a:pt x="2976027" y="2847688"/>
                    <a:pt x="2475947" y="2917773"/>
                    <a:pt x="2124319" y="2652560"/>
                  </a:cubicBezTo>
                  <a:lnTo>
                    <a:pt x="1498" y="1051460"/>
                  </a:lnTo>
                  <a:lnTo>
                    <a:pt x="0" y="1050095"/>
                  </a:lnTo>
                  <a:lnTo>
                    <a:pt x="53" y="63"/>
                  </a:lnTo>
                  <a:close/>
                </a:path>
              </a:pathLst>
            </a:custGeom>
            <a:blipFill dpi="0" rotWithShape="1">
              <a:blip r:embed="rId9"/>
              <a:srcRect/>
              <a:stretch>
                <a:fillRect l="-50000" r="-138000" b="-9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4" name="PA-任意多边形 21"/>
            <p:cNvSpPr/>
            <p:nvPr>
              <p:custDataLst>
                <p:tags r:id="rId4"/>
              </p:custDataLst>
            </p:nvPr>
          </p:nvSpPr>
          <p:spPr>
            <a:xfrm>
              <a:off x="4917614" y="2696684"/>
              <a:ext cx="657775" cy="1181285"/>
            </a:xfrm>
            <a:custGeom>
              <a:avLst/>
              <a:gdLst>
                <a:gd name="connsiteX0" fmla="*/ 0 w 1146831"/>
                <a:gd name="connsiteY0" fmla="*/ 0 h 2059572"/>
                <a:gd name="connsiteX1" fmla="*/ 829513 w 1146831"/>
                <a:gd name="connsiteY1" fmla="*/ 625645 h 2059572"/>
                <a:gd name="connsiteX2" fmla="*/ 986051 w 1146831"/>
                <a:gd name="connsiteY2" fmla="*/ 1742359 h 2059572"/>
                <a:gd name="connsiteX3" fmla="*/ 986050 w 1146831"/>
                <a:gd name="connsiteY3" fmla="*/ 1742360 h 2059572"/>
                <a:gd name="connsiteX4" fmla="*/ 7368 w 1146831"/>
                <a:gd name="connsiteY4" fmla="*/ 1982567 h 2059572"/>
                <a:gd name="connsiteX5" fmla="*/ 144 w 1146831"/>
                <a:gd name="connsiteY5" fmla="*/ 1978181 h 205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831" h="2059572">
                  <a:moveTo>
                    <a:pt x="0" y="0"/>
                  </a:moveTo>
                  <a:lnTo>
                    <a:pt x="829513" y="625645"/>
                  </a:lnTo>
                  <a:cubicBezTo>
                    <a:pt x="1181119" y="890837"/>
                    <a:pt x="1251203" y="1390807"/>
                    <a:pt x="986051" y="1742359"/>
                  </a:cubicBezTo>
                  <a:lnTo>
                    <a:pt x="986050" y="1742360"/>
                  </a:lnTo>
                  <a:cubicBezTo>
                    <a:pt x="754041" y="2049971"/>
                    <a:pt x="342243" y="2142019"/>
                    <a:pt x="7368" y="1982567"/>
                  </a:cubicBezTo>
                  <a:lnTo>
                    <a:pt x="144" y="1978181"/>
                  </a:lnTo>
                  <a:close/>
                </a:path>
              </a:pathLst>
            </a:custGeom>
            <a:blipFill dpi="0" rotWithShape="1">
              <a:blip r:embed="rId9"/>
              <a:srcRect/>
              <a:stretch>
                <a:fillRect l="-149000" t="-60000" r="-603000" b="-11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5" name="PA-圆角矩形 10"/>
            <p:cNvSpPr/>
            <p:nvPr>
              <p:custDataLst>
                <p:tags r:id="rId5"/>
              </p:custDataLst>
            </p:nvPr>
          </p:nvSpPr>
          <p:spPr>
            <a:xfrm>
              <a:off x="6707934" y="2067770"/>
              <a:ext cx="1866948" cy="1632977"/>
            </a:xfrm>
            <a:custGeom>
              <a:avLst/>
              <a:gdLst>
                <a:gd name="connsiteX0" fmla="*/ 839832 w 3255026"/>
                <a:gd name="connsiteY0" fmla="*/ 1083 h 2847096"/>
                <a:gd name="connsiteX1" fmla="*/ 1277862 w 3255026"/>
                <a:gd name="connsiteY1" fmla="*/ 160853 h 2847096"/>
                <a:gd name="connsiteX2" fmla="*/ 2937680 w 3255026"/>
                <a:gd name="connsiteY2" fmla="*/ 1412740 h 2847096"/>
                <a:gd name="connsiteX3" fmla="*/ 3094173 w 3255026"/>
                <a:gd name="connsiteY3" fmla="*/ 2529751 h 2847096"/>
                <a:gd name="connsiteX4" fmla="*/ 1977160 w 3255026"/>
                <a:gd name="connsiteY4" fmla="*/ 2686243 h 2847096"/>
                <a:gd name="connsiteX5" fmla="*/ 317348 w 3255026"/>
                <a:gd name="connsiteY5" fmla="*/ 1434359 h 2847096"/>
                <a:gd name="connsiteX6" fmla="*/ 160854 w 3255026"/>
                <a:gd name="connsiteY6" fmla="*/ 317350 h 2847096"/>
                <a:gd name="connsiteX7" fmla="*/ 839832 w 3255026"/>
                <a:gd name="connsiteY7" fmla="*/ 1083 h 284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6" h="2847096">
                  <a:moveTo>
                    <a:pt x="839832" y="1083"/>
                  </a:moveTo>
                  <a:cubicBezTo>
                    <a:pt x="993242" y="9077"/>
                    <a:pt x="1145989" y="61392"/>
                    <a:pt x="1277862" y="160853"/>
                  </a:cubicBezTo>
                  <a:lnTo>
                    <a:pt x="2937680" y="1412740"/>
                  </a:lnTo>
                  <a:cubicBezTo>
                    <a:pt x="3289349" y="1677978"/>
                    <a:pt x="3359412" y="2178082"/>
                    <a:pt x="3094173" y="2529751"/>
                  </a:cubicBezTo>
                  <a:cubicBezTo>
                    <a:pt x="2828930" y="2881419"/>
                    <a:pt x="2328827" y="2951484"/>
                    <a:pt x="1977160" y="2686243"/>
                  </a:cubicBezTo>
                  <a:lnTo>
                    <a:pt x="317348" y="1434359"/>
                  </a:lnTo>
                  <a:cubicBezTo>
                    <a:pt x="-34321" y="1169119"/>
                    <a:pt x="-104386" y="669016"/>
                    <a:pt x="160854" y="317350"/>
                  </a:cubicBezTo>
                  <a:cubicBezTo>
                    <a:pt x="326628" y="97556"/>
                    <a:pt x="584145" y="-12234"/>
                    <a:pt x="839832" y="1083"/>
                  </a:cubicBezTo>
                  <a:close/>
                </a:path>
              </a:pathLst>
            </a:custGeom>
            <a:blipFill dpi="0" rotWithShape="1">
              <a:blip r:embed="rId9"/>
              <a:srcRect/>
              <a:stretch>
                <a:fillRect l="-148000" t="-5000" r="-52000" b="-9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6" name="PA-圆角矩形 11"/>
            <p:cNvSpPr/>
            <p:nvPr>
              <p:custDataLst>
                <p:tags r:id="rId6"/>
              </p:custDataLst>
            </p:nvPr>
          </p:nvSpPr>
          <p:spPr>
            <a:xfrm>
              <a:off x="6675882" y="3267477"/>
              <a:ext cx="1866948" cy="1632976"/>
            </a:xfrm>
            <a:custGeom>
              <a:avLst/>
              <a:gdLst>
                <a:gd name="connsiteX0" fmla="*/ 839829 w 3255025"/>
                <a:gd name="connsiteY0" fmla="*/ 1083 h 2847095"/>
                <a:gd name="connsiteX1" fmla="*/ 1277864 w 3255025"/>
                <a:gd name="connsiteY1" fmla="*/ 160851 h 2847095"/>
                <a:gd name="connsiteX2" fmla="*/ 2937677 w 3255025"/>
                <a:gd name="connsiteY2" fmla="*/ 1412739 h 2847095"/>
                <a:gd name="connsiteX3" fmla="*/ 3094172 w 3255025"/>
                <a:gd name="connsiteY3" fmla="*/ 2529750 h 2847095"/>
                <a:gd name="connsiteX4" fmla="*/ 1977162 w 3255025"/>
                <a:gd name="connsiteY4" fmla="*/ 2686244 h 2847095"/>
                <a:gd name="connsiteX5" fmla="*/ 317347 w 3255025"/>
                <a:gd name="connsiteY5" fmla="*/ 1434357 h 2847095"/>
                <a:gd name="connsiteX6" fmla="*/ 160856 w 3255025"/>
                <a:gd name="connsiteY6" fmla="*/ 317346 h 2847095"/>
                <a:gd name="connsiteX7" fmla="*/ 839829 w 3255025"/>
                <a:gd name="connsiteY7" fmla="*/ 1083 h 284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5" h="2847095">
                  <a:moveTo>
                    <a:pt x="839829" y="1083"/>
                  </a:moveTo>
                  <a:cubicBezTo>
                    <a:pt x="993239" y="9075"/>
                    <a:pt x="1145987" y="61390"/>
                    <a:pt x="1277864" y="160851"/>
                  </a:cubicBezTo>
                  <a:lnTo>
                    <a:pt x="2937677" y="1412739"/>
                  </a:lnTo>
                  <a:cubicBezTo>
                    <a:pt x="3289346" y="1677979"/>
                    <a:pt x="3359413" y="2178080"/>
                    <a:pt x="3094172" y="2529750"/>
                  </a:cubicBezTo>
                  <a:cubicBezTo>
                    <a:pt x="2828932" y="2881415"/>
                    <a:pt x="2328829" y="2951482"/>
                    <a:pt x="1977162" y="2686244"/>
                  </a:cubicBezTo>
                  <a:lnTo>
                    <a:pt x="317347" y="1434357"/>
                  </a:lnTo>
                  <a:cubicBezTo>
                    <a:pt x="-34323" y="1169116"/>
                    <a:pt x="-104387" y="669016"/>
                    <a:pt x="160856" y="317346"/>
                  </a:cubicBezTo>
                  <a:cubicBezTo>
                    <a:pt x="326628" y="97554"/>
                    <a:pt x="584149" y="-12235"/>
                    <a:pt x="839829" y="1083"/>
                  </a:cubicBezTo>
                  <a:close/>
                </a:path>
              </a:pathLst>
            </a:custGeom>
            <a:blipFill dpi="0" rotWithShape="1">
              <a:blip r:embed="rId9"/>
              <a:srcRect/>
              <a:stretch>
                <a:fillRect l="-147000" t="-78000" r="-54000" b="-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7" name="PA-圆角矩形 12"/>
            <p:cNvSpPr/>
            <p:nvPr>
              <p:custDataLst>
                <p:tags r:id="rId7"/>
              </p:custDataLst>
            </p:nvPr>
          </p:nvSpPr>
          <p:spPr>
            <a:xfrm>
              <a:off x="5448494" y="3568307"/>
              <a:ext cx="1866947" cy="1632978"/>
            </a:xfrm>
            <a:custGeom>
              <a:avLst/>
              <a:gdLst>
                <a:gd name="connsiteX0" fmla="*/ 839829 w 3255024"/>
                <a:gd name="connsiteY0" fmla="*/ 1083 h 2847098"/>
                <a:gd name="connsiteX1" fmla="*/ 1277864 w 3255024"/>
                <a:gd name="connsiteY1" fmla="*/ 160855 h 2847098"/>
                <a:gd name="connsiteX2" fmla="*/ 2937676 w 3255024"/>
                <a:gd name="connsiteY2" fmla="*/ 1412742 h 2847098"/>
                <a:gd name="connsiteX3" fmla="*/ 3094172 w 3255024"/>
                <a:gd name="connsiteY3" fmla="*/ 2529753 h 2847098"/>
                <a:gd name="connsiteX4" fmla="*/ 1977159 w 3255024"/>
                <a:gd name="connsiteY4" fmla="*/ 2686245 h 2847098"/>
                <a:gd name="connsiteX5" fmla="*/ 317346 w 3255024"/>
                <a:gd name="connsiteY5" fmla="*/ 1434359 h 2847098"/>
                <a:gd name="connsiteX6" fmla="*/ 160853 w 3255024"/>
                <a:gd name="connsiteY6" fmla="*/ 317351 h 2847098"/>
                <a:gd name="connsiteX7" fmla="*/ 839829 w 3255024"/>
                <a:gd name="connsiteY7" fmla="*/ 1083 h 284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4" h="2847098">
                  <a:moveTo>
                    <a:pt x="839829" y="1083"/>
                  </a:moveTo>
                  <a:cubicBezTo>
                    <a:pt x="993239" y="9079"/>
                    <a:pt x="1145990" y="61392"/>
                    <a:pt x="1277864" y="160855"/>
                  </a:cubicBezTo>
                  <a:lnTo>
                    <a:pt x="2937676" y="1412742"/>
                  </a:lnTo>
                  <a:cubicBezTo>
                    <a:pt x="3289346" y="1677981"/>
                    <a:pt x="3359412" y="2178085"/>
                    <a:pt x="3094172" y="2529753"/>
                  </a:cubicBezTo>
                  <a:cubicBezTo>
                    <a:pt x="2828930" y="2881422"/>
                    <a:pt x="2328827" y="2951484"/>
                    <a:pt x="1977159" y="2686245"/>
                  </a:cubicBezTo>
                  <a:lnTo>
                    <a:pt x="317346" y="1434359"/>
                  </a:lnTo>
                  <a:cubicBezTo>
                    <a:pt x="-34321" y="1169121"/>
                    <a:pt x="-104386" y="669018"/>
                    <a:pt x="160853" y="317351"/>
                  </a:cubicBezTo>
                  <a:cubicBezTo>
                    <a:pt x="326627" y="97557"/>
                    <a:pt x="584146" y="-12235"/>
                    <a:pt x="839829" y="1083"/>
                  </a:cubicBezTo>
                  <a:close/>
                </a:path>
              </a:pathLst>
            </a:custGeom>
            <a:blipFill dpi="0" rotWithShape="1">
              <a:blip r:embed="rId9"/>
              <a:srcRect/>
              <a:stretch>
                <a:fillRect l="-81000" t="-97000" r="-1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 userDrawn="1"/>
        </p:nvSpPr>
        <p:spPr>
          <a:xfrm>
            <a:off x="11320780" y="0"/>
            <a:ext cx="871220" cy="10121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72" h="1594">
                <a:moveTo>
                  <a:pt x="0" y="458"/>
                </a:moveTo>
                <a:cubicBezTo>
                  <a:pt x="0" y="295"/>
                  <a:pt x="34" y="140"/>
                  <a:pt x="96" y="0"/>
                </a:cubicBezTo>
                <a:lnTo>
                  <a:pt x="1372" y="0"/>
                </a:lnTo>
                <a:lnTo>
                  <a:pt x="1372" y="1570"/>
                </a:lnTo>
                <a:cubicBezTo>
                  <a:pt x="1296" y="1586"/>
                  <a:pt x="1217" y="1594"/>
                  <a:pt x="1137" y="1594"/>
                </a:cubicBezTo>
                <a:cubicBezTo>
                  <a:pt x="509" y="1594"/>
                  <a:pt x="0" y="1085"/>
                  <a:pt x="0" y="458"/>
                </a:cubicBezTo>
                <a:close/>
              </a:path>
            </a:pathLst>
          </a:custGeom>
          <a:solidFill>
            <a:srgbClr val="629A7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 userDrawn="1"/>
        </p:nvSpPr>
        <p:spPr>
          <a:xfrm>
            <a:off x="11647170" y="0"/>
            <a:ext cx="551761" cy="684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8" h="964">
                <a:moveTo>
                  <a:pt x="0" y="397"/>
                </a:moveTo>
                <a:cubicBezTo>
                  <a:pt x="0" y="242"/>
                  <a:pt x="62" y="102"/>
                  <a:pt x="162" y="0"/>
                </a:cubicBezTo>
                <a:lnTo>
                  <a:pt x="718" y="0"/>
                </a:lnTo>
                <a:lnTo>
                  <a:pt x="718" y="943"/>
                </a:lnTo>
                <a:cubicBezTo>
                  <a:pt x="670" y="957"/>
                  <a:pt x="619" y="964"/>
                  <a:pt x="567" y="964"/>
                </a:cubicBezTo>
                <a:cubicBezTo>
                  <a:pt x="254" y="964"/>
                  <a:pt x="0" y="710"/>
                  <a:pt x="0" y="397"/>
                </a:cubicBez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idx="23"/>
          </p:nvPr>
        </p:nvSpPr>
        <p:spPr>
          <a:xfrm>
            <a:off x="335915" y="219075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>
          <a:xfrm>
            <a:off x="335915" y="251206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任意多边形 10"/>
          <p:cNvSpPr/>
          <p:nvPr userDrawn="1">
            <p:custDataLst>
              <p:tags r:id="rId2"/>
            </p:custDataLst>
          </p:nvPr>
        </p:nvSpPr>
        <p:spPr>
          <a:xfrm>
            <a:off x="10553700" y="0"/>
            <a:ext cx="720090" cy="1188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02" h="7631">
                <a:moveTo>
                  <a:pt x="3402" y="5967"/>
                </a:moveTo>
                <a:cubicBezTo>
                  <a:pt x="3431" y="6867"/>
                  <a:pt x="2566" y="7666"/>
                  <a:pt x="1720" y="7630"/>
                </a:cubicBezTo>
                <a:cubicBezTo>
                  <a:pt x="776" y="7671"/>
                  <a:pt x="15" y="6770"/>
                  <a:pt x="38" y="5967"/>
                </a:cubicBezTo>
                <a:lnTo>
                  <a:pt x="0" y="5967"/>
                </a:lnTo>
                <a:lnTo>
                  <a:pt x="0" y="0"/>
                </a:lnTo>
                <a:lnTo>
                  <a:pt x="3402" y="0"/>
                </a:lnTo>
                <a:lnTo>
                  <a:pt x="3402" y="5967"/>
                </a:lnTo>
                <a:lnTo>
                  <a:pt x="3402" y="5967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3"/>
            </p:custDataLst>
          </p:nvPr>
        </p:nvSpPr>
        <p:spPr>
          <a:xfrm>
            <a:off x="10055860" y="0"/>
            <a:ext cx="698500" cy="10020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02" h="7631">
                <a:moveTo>
                  <a:pt x="3402" y="5967"/>
                </a:moveTo>
                <a:cubicBezTo>
                  <a:pt x="3431" y="6867"/>
                  <a:pt x="2566" y="7666"/>
                  <a:pt x="1720" y="7630"/>
                </a:cubicBezTo>
                <a:cubicBezTo>
                  <a:pt x="776" y="7671"/>
                  <a:pt x="15" y="6770"/>
                  <a:pt x="38" y="5967"/>
                </a:cubicBezTo>
                <a:lnTo>
                  <a:pt x="0" y="5967"/>
                </a:lnTo>
                <a:lnTo>
                  <a:pt x="0" y="0"/>
                </a:lnTo>
                <a:lnTo>
                  <a:pt x="3402" y="0"/>
                </a:lnTo>
                <a:lnTo>
                  <a:pt x="3402" y="5967"/>
                </a:lnTo>
                <a:lnTo>
                  <a:pt x="3402" y="5967"/>
                </a:lnTo>
                <a:close/>
              </a:path>
            </a:pathLst>
          </a:custGeom>
          <a:gradFill rotWithShape="1">
            <a:gsLst>
              <a:gs pos="0">
                <a:srgbClr val="468E5A"/>
              </a:gs>
              <a:gs pos="100000">
                <a:srgbClr val="42925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 userDrawn="1">
            <p:custDataLst>
              <p:tags r:id="rId1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blipFill rotWithShape="0">
            <a:blip r:embed="rId26"/>
            <a:stretch>
              <a:fillRect l="-20000" r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6830695" y="1998980"/>
            <a:ext cx="3383280" cy="3689985"/>
            <a:chOff x="10065" y="2678"/>
            <a:chExt cx="5328" cy="5811"/>
          </a:xfrm>
        </p:grpSpPr>
        <p:pic>
          <p:nvPicPr>
            <p:cNvPr id="6" name="图片 5" descr="qrcode_for_gh_c5fdb1852ef6_258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0609" y="2678"/>
              <a:ext cx="4505" cy="450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TextBox 3"/>
            <p:cNvSpPr txBox="1"/>
            <p:nvPr>
              <p:custDataLst>
                <p:tags r:id="rId24"/>
              </p:custDataLst>
            </p:nvPr>
          </p:nvSpPr>
          <p:spPr>
            <a:xfrm>
              <a:off x="10065" y="7667"/>
              <a:ext cx="53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公众号：老丁侃地理</a:t>
              </a:r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2494916" y="1988185"/>
            <a:ext cx="2133600" cy="2475230"/>
            <a:chOff x="1319383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六边形 4"/>
            <p:cNvSpPr/>
            <p:nvPr>
              <p:custDataLst>
                <p:tags r:id="rId20"/>
              </p:custDataLst>
            </p:nvPr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>
                <a:solidFill>
                  <a:srgbClr val="E9A939"/>
                </a:solidFill>
              </a:endParaRPr>
            </a:p>
          </p:txBody>
        </p:sp>
        <p:sp>
          <p:nvSpPr>
            <p:cNvPr id="14" name="六边形 13"/>
            <p:cNvSpPr/>
            <p:nvPr>
              <p:custDataLst>
                <p:tags r:id="rId21"/>
              </p:custDataLst>
            </p:nvPr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dirty="0">
                <a:solidFill>
                  <a:srgbClr val="E9A939"/>
                </a:solidFill>
              </a:endParaRPr>
            </a:p>
          </p:txBody>
        </p:sp>
        <p:sp>
          <p:nvSpPr>
            <p:cNvPr id="15" name="矩形 25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457601" y="641371"/>
              <a:ext cx="1213382" cy="708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6600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文本框 15"/>
          <p:cNvSpPr txBox="1"/>
          <p:nvPr userDrawn="1">
            <p:custDataLst>
              <p:tags r:id="rId2"/>
            </p:custDataLst>
          </p:nvPr>
        </p:nvSpPr>
        <p:spPr>
          <a:xfrm flipH="1">
            <a:off x="2499995" y="2348230"/>
            <a:ext cx="2004695" cy="911860"/>
          </a:xfrm>
          <a:prstGeom prst="rect">
            <a:avLst/>
          </a:prstGeom>
          <a:noFill/>
          <a:effectLst>
            <a:reflection blurRad="6350" stA="52000" endA="300" endPos="0" dist="254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629A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感谢关注</a:t>
            </a:r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7346950" y="856615"/>
            <a:ext cx="2341245" cy="673735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 userDrawn="1">
            <p:custDataLst>
              <p:tags r:id="rId1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925" y="1855470"/>
            <a:ext cx="3240000" cy="3240000"/>
          </a:xfrm>
          <a:prstGeom prst="rect">
            <a:avLst/>
          </a:prstGeom>
        </p:spPr>
      </p:pic>
      <p:sp>
        <p:nvSpPr>
          <p:cNvPr id="26" name="任意多边形 25"/>
          <p:cNvSpPr/>
          <p:nvPr userDrawn="1">
            <p:custDataLst>
              <p:tags r:id="rId3"/>
            </p:custDataLst>
          </p:nvPr>
        </p:nvSpPr>
        <p:spPr>
          <a:xfrm>
            <a:off x="1733550" y="2560955"/>
            <a:ext cx="4544695" cy="1828165"/>
          </a:xfrm>
          <a:custGeom>
            <a:avLst/>
            <a:gdLst>
              <a:gd name="connsiteX0" fmla="*/ 368297 w 3246120"/>
              <a:gd name="connsiteY0" fmla="*/ 88606 h 705910"/>
              <a:gd name="connsiteX1" fmla="*/ 103948 w 3246120"/>
              <a:gd name="connsiteY1" fmla="*/ 352955 h 705910"/>
              <a:gd name="connsiteX2" fmla="*/ 368297 w 3246120"/>
              <a:gd name="connsiteY2" fmla="*/ 617304 h 705910"/>
              <a:gd name="connsiteX3" fmla="*/ 2887968 w 3246120"/>
              <a:gd name="connsiteY3" fmla="*/ 617304 h 705910"/>
              <a:gd name="connsiteX4" fmla="*/ 3152317 w 3246120"/>
              <a:gd name="connsiteY4" fmla="*/ 352955 h 705910"/>
              <a:gd name="connsiteX5" fmla="*/ 2887968 w 3246120"/>
              <a:gd name="connsiteY5" fmla="*/ 88606 h 705910"/>
              <a:gd name="connsiteX6" fmla="*/ 352955 w 3246120"/>
              <a:gd name="connsiteY6" fmla="*/ 0 h 705910"/>
              <a:gd name="connsiteX7" fmla="*/ 2893165 w 3246120"/>
              <a:gd name="connsiteY7" fmla="*/ 0 h 705910"/>
              <a:gd name="connsiteX8" fmla="*/ 3246120 w 3246120"/>
              <a:gd name="connsiteY8" fmla="*/ 352955 h 705910"/>
              <a:gd name="connsiteX9" fmla="*/ 2893165 w 3246120"/>
              <a:gd name="connsiteY9" fmla="*/ 705910 h 705910"/>
              <a:gd name="connsiteX10" fmla="*/ 352955 w 3246120"/>
              <a:gd name="connsiteY10" fmla="*/ 705910 h 705910"/>
              <a:gd name="connsiteX11" fmla="*/ 0 w 3246120"/>
              <a:gd name="connsiteY11" fmla="*/ 352955 h 705910"/>
              <a:gd name="connsiteX12" fmla="*/ 352955 w 3246120"/>
              <a:gd name="connsiteY12" fmla="*/ 0 h 70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6120" h="705910">
                <a:moveTo>
                  <a:pt x="368297" y="88606"/>
                </a:moveTo>
                <a:cubicBezTo>
                  <a:pt x="222301" y="88606"/>
                  <a:pt x="103948" y="206959"/>
                  <a:pt x="103948" y="352955"/>
                </a:cubicBezTo>
                <a:cubicBezTo>
                  <a:pt x="103948" y="498951"/>
                  <a:pt x="222301" y="617304"/>
                  <a:pt x="368297" y="617304"/>
                </a:cubicBezTo>
                <a:lnTo>
                  <a:pt x="2887968" y="617304"/>
                </a:lnTo>
                <a:cubicBezTo>
                  <a:pt x="3033964" y="617304"/>
                  <a:pt x="3152317" y="498951"/>
                  <a:pt x="3152317" y="352955"/>
                </a:cubicBezTo>
                <a:cubicBezTo>
                  <a:pt x="3152317" y="206959"/>
                  <a:pt x="3033964" y="88606"/>
                  <a:pt x="2887968" y="88606"/>
                </a:cubicBezTo>
                <a:close/>
                <a:moveTo>
                  <a:pt x="352955" y="0"/>
                </a:moveTo>
                <a:lnTo>
                  <a:pt x="2893165" y="0"/>
                </a:lnTo>
                <a:cubicBezTo>
                  <a:pt x="3088097" y="0"/>
                  <a:pt x="3246120" y="158023"/>
                  <a:pt x="3246120" y="352955"/>
                </a:cubicBezTo>
                <a:cubicBezTo>
                  <a:pt x="3246120" y="547887"/>
                  <a:pt x="3088097" y="705910"/>
                  <a:pt x="2893165" y="705910"/>
                </a:cubicBezTo>
                <a:lnTo>
                  <a:pt x="352955" y="705910"/>
                </a:lnTo>
                <a:cubicBezTo>
                  <a:pt x="158023" y="705910"/>
                  <a:pt x="0" y="547887"/>
                  <a:pt x="0" y="352955"/>
                </a:cubicBezTo>
                <a:cubicBezTo>
                  <a:pt x="0" y="158023"/>
                  <a:pt x="158023" y="0"/>
                  <a:pt x="352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dist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4"/>
            </p:custDataLst>
          </p:nvPr>
        </p:nvSpPr>
        <p:spPr>
          <a:xfrm>
            <a:off x="2028190" y="2766695"/>
            <a:ext cx="4001135" cy="14014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获取课件请扫码</a:t>
            </a:r>
          </a:p>
        </p:txBody>
      </p:sp>
      <p:grpSp>
        <p:nvGrpSpPr>
          <p:cNvPr id="5" name="组合 1"/>
          <p:cNvGrpSpPr/>
          <p:nvPr userDrawn="1"/>
        </p:nvGrpSpPr>
        <p:grpSpPr>
          <a:xfrm>
            <a:off x="10536555" y="6351905"/>
            <a:ext cx="1655445" cy="492760"/>
            <a:chOff x="738" y="3473"/>
            <a:chExt cx="13094" cy="3440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" name="任意多边形 9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任意多边形 10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0" name="任意多边形 39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1" name="任意多边形 40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VCG41N66637025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204000" cy="68619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635" y="6308090"/>
            <a:ext cx="8526780" cy="1091565"/>
            <a:chOff x="-1" y="9892"/>
            <a:chExt cx="9595" cy="1719"/>
          </a:xfrm>
          <a:solidFill>
            <a:srgbClr val="31654E"/>
          </a:solidFill>
        </p:grpSpPr>
        <p:sp>
          <p:nvSpPr>
            <p:cNvPr id="2" name="矩形 1"/>
            <p:cNvSpPr/>
            <p:nvPr/>
          </p:nvSpPr>
          <p:spPr>
            <a:xfrm flipH="1">
              <a:off x="-1" y="9892"/>
              <a:ext cx="8958" cy="8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 flipH="1">
              <a:off x="7996" y="9901"/>
              <a:ext cx="1598" cy="1710"/>
            </a:xfrm>
            <a:prstGeom prst="pie">
              <a:avLst>
                <a:gd name="adj1" fmla="val 1080281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335915" y="6383655"/>
            <a:ext cx="7389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湘教版普通高中地理教科书必修第</a:t>
            </a:r>
            <a:r>
              <a:rPr 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册</a:t>
            </a: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525145" y="1594485"/>
            <a:ext cx="6771640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rgbClr val="E9A939"/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/>
              <a:t>节单击此处编辑母版标题样式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567034" y="189228"/>
            <a:ext cx="1189355" cy="11893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35955" y="5070120"/>
            <a:ext cx="1624965" cy="4394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33730" y="4149090"/>
            <a:ext cx="11292840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ctr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/>
              <a:t>节单击此处编辑母版标题样式</a:t>
            </a:r>
            <a:br>
              <a:rPr lang="zh-CN" altLang="en-US"/>
            </a:br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/>
        </p:nvPicPr>
        <p:blipFill>
          <a:blip r:embed="rId2">
            <a:alphaModFix amt="60000"/>
          </a:blip>
          <a:srcRect t="55410" b="21269"/>
          <a:stretch>
            <a:fillRect/>
          </a:stretch>
        </p:blipFill>
        <p:spPr>
          <a:xfrm>
            <a:off x="1056640" y="7620"/>
            <a:ext cx="4953000" cy="877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3609340" y="3841750"/>
            <a:ext cx="7488555" cy="1739900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2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3C3C3C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>
            <a:off x="1007435" y="1796819"/>
            <a:ext cx="2208245" cy="1440160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E9A939"/>
              </a:solidFill>
            </a:endParaRPr>
          </a:p>
        </p:txBody>
      </p:sp>
      <p:sp>
        <p:nvSpPr>
          <p:cNvPr id="40" name="矩形 39"/>
          <p:cNvSpPr/>
          <p:nvPr userDrawn="1"/>
        </p:nvSpPr>
        <p:spPr>
          <a:xfrm>
            <a:off x="3609248" y="1796819"/>
            <a:ext cx="7488832" cy="1440160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2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3C3C3C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3794125" y="191039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23"/>
          </p:nvPr>
        </p:nvSpPr>
        <p:spPr>
          <a:xfrm>
            <a:off x="3794125" y="396970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1007110" y="3841750"/>
            <a:ext cx="2209165" cy="1739900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E9A939"/>
              </a:solidFill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4" hasCustomPrompt="1"/>
          </p:nvPr>
        </p:nvSpPr>
        <p:spPr>
          <a:xfrm>
            <a:off x="1466215" y="1969770"/>
            <a:ext cx="1541145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课程标准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</p:nvPr>
        </p:nvSpPr>
        <p:spPr>
          <a:xfrm>
            <a:off x="1501140" y="4149090"/>
            <a:ext cx="1221105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学习目标</a:t>
            </a: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0"/>
            <a:ext cx="5952490" cy="885825"/>
            <a:chOff x="-6" y="-39"/>
            <a:chExt cx="9374" cy="1395"/>
          </a:xfrm>
        </p:grpSpPr>
        <p:sp>
          <p:nvSpPr>
            <p:cNvPr id="16" name="圆角矩形 15"/>
            <p:cNvSpPr/>
            <p:nvPr userDrawn="1"/>
          </p:nvSpPr>
          <p:spPr>
            <a:xfrm>
              <a:off x="1657" y="-39"/>
              <a:ext cx="7711" cy="1395"/>
            </a:xfrm>
            <a:prstGeom prst="roundRect">
              <a:avLst>
                <a:gd name="adj" fmla="val 37992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38000"/>
                  </a:schemeClr>
                </a:gs>
                <a:gs pos="42000">
                  <a:srgbClr val="F7EDBA">
                    <a:alpha val="46000"/>
                  </a:srgbClr>
                </a:gs>
                <a:gs pos="100000">
                  <a:srgbClr val="E9A93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dirty="0">
                  <a:solidFill>
                    <a:srgbClr val="3C3C3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   标   解   读</a:t>
              </a:r>
            </a:p>
          </p:txBody>
        </p:sp>
        <p:sp>
          <p:nvSpPr>
            <p:cNvPr id="17" name="任意多边形 16"/>
            <p:cNvSpPr/>
            <p:nvPr userDrawn="1"/>
          </p:nvSpPr>
          <p:spPr>
            <a:xfrm>
              <a:off x="-6" y="-39"/>
              <a:ext cx="2802" cy="139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53" h="1394">
                  <a:moveTo>
                    <a:pt x="2733" y="0"/>
                  </a:moveTo>
                  <a:lnTo>
                    <a:pt x="2853" y="0"/>
                  </a:lnTo>
                  <a:lnTo>
                    <a:pt x="2853" y="12"/>
                  </a:lnTo>
                  <a:lnTo>
                    <a:pt x="2846" y="11"/>
                  </a:lnTo>
                  <a:cubicBezTo>
                    <a:pt x="2809" y="4"/>
                    <a:pt x="2772" y="0"/>
                    <a:pt x="2733" y="0"/>
                  </a:cubicBezTo>
                  <a:close/>
                  <a:moveTo>
                    <a:pt x="0" y="0"/>
                  </a:moveTo>
                  <a:lnTo>
                    <a:pt x="2733" y="0"/>
                  </a:lnTo>
                  <a:cubicBezTo>
                    <a:pt x="2380" y="0"/>
                    <a:pt x="2094" y="309"/>
                    <a:pt x="2094" y="690"/>
                  </a:cubicBezTo>
                  <a:cubicBezTo>
                    <a:pt x="2094" y="1070"/>
                    <a:pt x="2380" y="1379"/>
                    <a:pt x="2733" y="1379"/>
                  </a:cubicBezTo>
                  <a:cubicBezTo>
                    <a:pt x="2772" y="1379"/>
                    <a:pt x="2809" y="1375"/>
                    <a:pt x="2846" y="1368"/>
                  </a:cubicBezTo>
                  <a:lnTo>
                    <a:pt x="2853" y="1367"/>
                  </a:lnTo>
                  <a:lnTo>
                    <a:pt x="2853" y="1394"/>
                  </a:lnTo>
                  <a:lnTo>
                    <a:pt x="0" y="1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A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01" name="图片 100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10775675" y="5588485"/>
            <a:ext cx="1439545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130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2" y="376"/>
            <a:ext cx="3682144" cy="6857624"/>
          </a:xfrm>
          <a:prstGeom prst="rect">
            <a:avLst/>
          </a:prstGeom>
          <a:gradFill>
            <a:gsLst>
              <a:gs pos="78000">
                <a:srgbClr val="E9A939"/>
              </a:gs>
              <a:gs pos="0">
                <a:srgbClr val="F8FAFB"/>
              </a:gs>
              <a:gs pos="100000">
                <a:srgbClr val="E9A939"/>
              </a:gs>
            </a:gsLst>
            <a:lin ang="90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3" tIns="60956" rIns="121913" bIns="60956" numCol="1" anchor="t" anchorCtr="0" compatLnSpc="1"/>
          <a:lstStyle/>
          <a:p>
            <a:endParaRPr lang="zh-CN" altLang="en-US" sz="1705">
              <a:solidFill>
                <a:prstClr val="black"/>
              </a:solidFill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840416" y="219086"/>
            <a:ext cx="1365299" cy="1583748"/>
            <a:chOff x="1319382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六边形 11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5">
                <a:solidFill>
                  <a:srgbClr val="E9A939"/>
                </a:solidFill>
              </a:endParaRPr>
            </a:p>
          </p:txBody>
        </p:sp>
        <p:sp>
          <p:nvSpPr>
            <p:cNvPr id="13" name="六边形 12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5" dirty="0">
                <a:solidFill>
                  <a:srgbClr val="E9A939"/>
                </a:solidFill>
              </a:endParaRPr>
            </a:p>
          </p:txBody>
        </p:sp>
        <p:sp>
          <p:nvSpPr>
            <p:cNvPr id="14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674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4015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 userDrawn="1"/>
        </p:nvSpPr>
        <p:spPr>
          <a:xfrm flipH="1">
            <a:off x="9922304" y="512271"/>
            <a:ext cx="1283127" cy="583565"/>
          </a:xfrm>
          <a:prstGeom prst="rect">
            <a:avLst/>
          </a:prstGeom>
          <a:noFill/>
          <a:effectLst>
            <a:reflection blurRad="6350" stA="52000" endA="300" endPos="0" dist="254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16" name="文本框 15"/>
          <p:cNvSpPr txBox="1"/>
          <p:nvPr userDrawn="1"/>
        </p:nvSpPr>
        <p:spPr>
          <a:xfrm flipH="1">
            <a:off x="9922304" y="1096049"/>
            <a:ext cx="1283127" cy="338554"/>
          </a:xfrm>
          <a:prstGeom prst="rect">
            <a:avLst/>
          </a:prstGeom>
          <a:noFill/>
          <a:effectLst>
            <a:reflection stA="56000" endA="300" endPos="49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grpSp>
        <p:nvGrpSpPr>
          <p:cNvPr id="51" name="组合 50"/>
          <p:cNvGrpSpPr/>
          <p:nvPr userDrawn="1"/>
        </p:nvGrpSpPr>
        <p:grpSpPr>
          <a:xfrm>
            <a:off x="5525770" y="2145665"/>
            <a:ext cx="5532120" cy="1118870"/>
            <a:chOff x="4721209" y="3841304"/>
            <a:chExt cx="3246544" cy="705747"/>
          </a:xfrm>
        </p:grpSpPr>
        <p:sp>
          <p:nvSpPr>
            <p:cNvPr id="52" name="任意多边形 51"/>
            <p:cNvSpPr/>
            <p:nvPr/>
          </p:nvSpPr>
          <p:spPr>
            <a:xfrm>
              <a:off x="4820334" y="3928621"/>
              <a:ext cx="684934" cy="528709"/>
            </a:xfrm>
            <a:custGeom>
              <a:avLst/>
              <a:gdLst>
                <a:gd name="connsiteX0" fmla="*/ 264349 w 1524184"/>
                <a:gd name="connsiteY0" fmla="*/ 0 h 528698"/>
                <a:gd name="connsiteX1" fmla="*/ 1524184 w 1524184"/>
                <a:gd name="connsiteY1" fmla="*/ 0 h 528698"/>
                <a:gd name="connsiteX2" fmla="*/ 1524184 w 1524184"/>
                <a:gd name="connsiteY2" fmla="*/ 528698 h 528698"/>
                <a:gd name="connsiteX3" fmla="*/ 264349 w 1524184"/>
                <a:gd name="connsiteY3" fmla="*/ 528698 h 528698"/>
                <a:gd name="connsiteX4" fmla="*/ 0 w 1524184"/>
                <a:gd name="connsiteY4" fmla="*/ 264349 h 528698"/>
                <a:gd name="connsiteX5" fmla="*/ 264349 w 1524184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184" h="528698">
                  <a:moveTo>
                    <a:pt x="264349" y="0"/>
                  </a:moveTo>
                  <a:lnTo>
                    <a:pt x="1524184" y="0"/>
                  </a:lnTo>
                  <a:lnTo>
                    <a:pt x="1524184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3C3C3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721209" y="3841304"/>
              <a:ext cx="3246544" cy="705747"/>
              <a:chOff x="6095999" y="2039788"/>
              <a:chExt cx="3246121" cy="705910"/>
            </a:xfrm>
          </p:grpSpPr>
          <p:sp>
            <p:nvSpPr>
              <p:cNvPr id="55" name="任意多边形 54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圆角矩形 56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1" name="组合 60"/>
          <p:cNvGrpSpPr/>
          <p:nvPr userDrawn="1"/>
        </p:nvGrpSpPr>
        <p:grpSpPr>
          <a:xfrm>
            <a:off x="5526405" y="3919855"/>
            <a:ext cx="5565140" cy="1068070"/>
            <a:chOff x="4721209" y="4895918"/>
            <a:chExt cx="3246544" cy="705747"/>
          </a:xfrm>
        </p:grpSpPr>
        <p:sp>
          <p:nvSpPr>
            <p:cNvPr id="62" name="任意多边形 61"/>
            <p:cNvSpPr/>
            <p:nvPr/>
          </p:nvSpPr>
          <p:spPr>
            <a:xfrm>
              <a:off x="4819746" y="4997458"/>
              <a:ext cx="680500" cy="528681"/>
            </a:xfrm>
            <a:custGeom>
              <a:avLst/>
              <a:gdLst>
                <a:gd name="connsiteX0" fmla="*/ 264349 w 1334863"/>
                <a:gd name="connsiteY0" fmla="*/ 0 h 528698"/>
                <a:gd name="connsiteX1" fmla="*/ 1334863 w 1334863"/>
                <a:gd name="connsiteY1" fmla="*/ 0 h 528698"/>
                <a:gd name="connsiteX2" fmla="*/ 1334863 w 1334863"/>
                <a:gd name="connsiteY2" fmla="*/ 528698 h 528698"/>
                <a:gd name="connsiteX3" fmla="*/ 264349 w 1334863"/>
                <a:gd name="connsiteY3" fmla="*/ 528698 h 528698"/>
                <a:gd name="connsiteX4" fmla="*/ 0 w 1334863"/>
                <a:gd name="connsiteY4" fmla="*/ 264349 h 528698"/>
                <a:gd name="connsiteX5" fmla="*/ 264349 w 133486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4863" h="528698">
                  <a:moveTo>
                    <a:pt x="264349" y="0"/>
                  </a:moveTo>
                  <a:lnTo>
                    <a:pt x="1334863" y="0"/>
                  </a:lnTo>
                  <a:lnTo>
                    <a:pt x="133486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3C3C3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4721209" y="4895918"/>
              <a:ext cx="3246544" cy="705747"/>
              <a:chOff x="6095999" y="2039788"/>
              <a:chExt cx="3246121" cy="705910"/>
            </a:xfrm>
          </p:grpSpPr>
          <p:sp>
            <p:nvSpPr>
              <p:cNvPr id="65" name="任意多边形 64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圆角矩形 66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6814185" y="242919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23"/>
          </p:nvPr>
        </p:nvSpPr>
        <p:spPr>
          <a:xfrm>
            <a:off x="6814185" y="419957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6102350" y="2453640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6122670" y="4199255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5" name="Rectangle 7"/>
          <p:cNvSpPr>
            <a:spLocks noChangeArrowheads="1"/>
          </p:cNvSpPr>
          <p:nvPr userDrawn="1"/>
        </p:nvSpPr>
        <p:spPr bwMode="auto">
          <a:xfrm>
            <a:off x="0" y="1908175"/>
            <a:ext cx="5135880" cy="2727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3" tIns="60956" rIns="121913" bIns="60956" numCol="1" anchor="t" anchorCtr="0" compatLnSpc="1"/>
          <a:lstStyle/>
          <a:p>
            <a:endParaRPr lang="zh-CN" altLang="en-US" sz="1705">
              <a:solidFill>
                <a:prstClr val="black"/>
              </a:solidFill>
            </a:endParaRPr>
          </a:p>
        </p:txBody>
      </p:sp>
      <p:sp>
        <p:nvSpPr>
          <p:cNvPr id="8" name="Freeform 8"/>
          <p:cNvSpPr/>
          <p:nvPr userDrawn="1"/>
        </p:nvSpPr>
        <p:spPr bwMode="auto">
          <a:xfrm>
            <a:off x="3682365" y="4636135"/>
            <a:ext cx="1453515" cy="562610"/>
          </a:xfrm>
          <a:custGeom>
            <a:avLst/>
            <a:gdLst>
              <a:gd name="T0" fmla="*/ 0 w 615"/>
              <a:gd name="T1" fmla="*/ 0 h 111"/>
              <a:gd name="T2" fmla="*/ 615 w 615"/>
              <a:gd name="T3" fmla="*/ 0 h 111"/>
              <a:gd name="T4" fmla="*/ 0 w 615"/>
              <a:gd name="T5" fmla="*/ 111 h 111"/>
              <a:gd name="T6" fmla="*/ 0 w 615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5" h="111">
                <a:moveTo>
                  <a:pt x="0" y="0"/>
                </a:moveTo>
                <a:lnTo>
                  <a:pt x="615" y="0"/>
                </a:lnTo>
                <a:lnTo>
                  <a:pt x="0" y="11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13" tIns="60956" rIns="121913" bIns="60956" numCol="1" anchor="t" anchorCtr="0" compatLnSpc="1"/>
          <a:lstStyle/>
          <a:p>
            <a:endParaRPr lang="zh-CN" altLang="en-US" sz="1705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2916000" y="2793365"/>
            <a:ext cx="6500495" cy="1282065"/>
            <a:chOff x="4721209" y="1793328"/>
            <a:chExt cx="3246544" cy="705747"/>
          </a:xfrm>
        </p:grpSpPr>
        <p:sp>
          <p:nvSpPr>
            <p:cNvPr id="22" name="任意多边形 21"/>
            <p:cNvSpPr/>
            <p:nvPr/>
          </p:nvSpPr>
          <p:spPr>
            <a:xfrm>
              <a:off x="4820098" y="1880645"/>
              <a:ext cx="792843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820152" y="1869196"/>
              <a:ext cx="792843" cy="528628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E9A93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3A04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24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29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3" name="组合 102"/>
          <p:cNvGrpSpPr/>
          <p:nvPr userDrawn="1"/>
        </p:nvGrpSpPr>
        <p:grpSpPr>
          <a:xfrm>
            <a:off x="5413352" y="1002706"/>
            <a:ext cx="1365299" cy="1583748"/>
            <a:chOff x="1319383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" name="六边形 103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>
                <a:solidFill>
                  <a:srgbClr val="E9A939"/>
                </a:solidFill>
              </a:endParaRPr>
            </a:p>
          </p:txBody>
        </p:sp>
        <p:sp>
          <p:nvSpPr>
            <p:cNvPr id="105" name="六边形 104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 dirty="0">
                <a:solidFill>
                  <a:srgbClr val="E9A939"/>
                </a:solidFill>
              </a:endParaRPr>
            </a:p>
          </p:txBody>
        </p:sp>
        <p:sp>
          <p:nvSpPr>
            <p:cNvPr id="106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805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4800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文本框 106"/>
          <p:cNvSpPr txBox="1"/>
          <p:nvPr userDrawn="1"/>
        </p:nvSpPr>
        <p:spPr>
          <a:xfrm flipH="1">
            <a:off x="5461583" y="1346691"/>
            <a:ext cx="12831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3600" b="1" dirty="0">
              <a:solidFill>
                <a:srgbClr val="E9A9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文本框 107"/>
          <p:cNvSpPr txBox="1"/>
          <p:nvPr userDrawn="1"/>
        </p:nvSpPr>
        <p:spPr>
          <a:xfrm flipH="1">
            <a:off x="5495238" y="1988888"/>
            <a:ext cx="128312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30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2880000" y="2793365"/>
            <a:ext cx="6804000" cy="1282065"/>
            <a:chOff x="4721209" y="1793328"/>
            <a:chExt cx="3246544" cy="705747"/>
          </a:xfrm>
        </p:grpSpPr>
        <p:sp>
          <p:nvSpPr>
            <p:cNvPr id="22" name="任意多边形 21"/>
            <p:cNvSpPr/>
            <p:nvPr/>
          </p:nvSpPr>
          <p:spPr>
            <a:xfrm>
              <a:off x="4820098" y="1880645"/>
              <a:ext cx="792843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820152" y="1869196"/>
              <a:ext cx="792843" cy="528628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E9A93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3A04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24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29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3" name="组合 102"/>
          <p:cNvGrpSpPr/>
          <p:nvPr userDrawn="1"/>
        </p:nvGrpSpPr>
        <p:grpSpPr>
          <a:xfrm>
            <a:off x="5413352" y="1002706"/>
            <a:ext cx="1365299" cy="1583748"/>
            <a:chOff x="1319383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" name="六边形 103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>
                <a:solidFill>
                  <a:srgbClr val="E9A939"/>
                </a:solidFill>
              </a:endParaRPr>
            </a:p>
          </p:txBody>
        </p:sp>
        <p:sp>
          <p:nvSpPr>
            <p:cNvPr id="105" name="六边形 104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 dirty="0">
                <a:solidFill>
                  <a:srgbClr val="E9A939"/>
                </a:solidFill>
              </a:endParaRPr>
            </a:p>
          </p:txBody>
        </p:sp>
        <p:sp>
          <p:nvSpPr>
            <p:cNvPr id="106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805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4800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文本框 106"/>
          <p:cNvSpPr txBox="1"/>
          <p:nvPr userDrawn="1"/>
        </p:nvSpPr>
        <p:spPr>
          <a:xfrm flipH="1">
            <a:off x="5461583" y="1346691"/>
            <a:ext cx="12831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3600" b="1" dirty="0">
              <a:solidFill>
                <a:srgbClr val="E9A9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文本框 107"/>
          <p:cNvSpPr txBox="1"/>
          <p:nvPr userDrawn="1"/>
        </p:nvSpPr>
        <p:spPr>
          <a:xfrm flipH="1">
            <a:off x="5495238" y="1988888"/>
            <a:ext cx="128312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30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3139852" y="2793236"/>
            <a:ext cx="5896528" cy="1281811"/>
            <a:chOff x="4721209" y="1793328"/>
            <a:chExt cx="3246544" cy="705747"/>
          </a:xfrm>
        </p:grpSpPr>
        <p:sp>
          <p:nvSpPr>
            <p:cNvPr id="22" name="任意多边形 21"/>
            <p:cNvSpPr/>
            <p:nvPr/>
          </p:nvSpPr>
          <p:spPr>
            <a:xfrm>
              <a:off x="4820098" y="1880645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820098" y="1869077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E9A93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3A04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24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29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3" name="组合 102"/>
          <p:cNvGrpSpPr/>
          <p:nvPr userDrawn="1"/>
        </p:nvGrpSpPr>
        <p:grpSpPr>
          <a:xfrm>
            <a:off x="5413352" y="1002706"/>
            <a:ext cx="1365299" cy="1583748"/>
            <a:chOff x="1319383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" name="六边形 103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>
                <a:solidFill>
                  <a:srgbClr val="E9A939"/>
                </a:solidFill>
              </a:endParaRPr>
            </a:p>
          </p:txBody>
        </p:sp>
        <p:sp>
          <p:nvSpPr>
            <p:cNvPr id="105" name="六边形 104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 dirty="0">
                <a:solidFill>
                  <a:srgbClr val="E9A939"/>
                </a:solidFill>
              </a:endParaRPr>
            </a:p>
          </p:txBody>
        </p:sp>
        <p:sp>
          <p:nvSpPr>
            <p:cNvPr id="106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805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4800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文本框 106"/>
          <p:cNvSpPr txBox="1"/>
          <p:nvPr userDrawn="1"/>
        </p:nvSpPr>
        <p:spPr>
          <a:xfrm flipH="1">
            <a:off x="5461583" y="1346691"/>
            <a:ext cx="12831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3600" b="1" dirty="0">
              <a:solidFill>
                <a:srgbClr val="E9A9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文本框 107"/>
          <p:cNvSpPr txBox="1"/>
          <p:nvPr userDrawn="1"/>
        </p:nvSpPr>
        <p:spPr>
          <a:xfrm flipH="1">
            <a:off x="5415863" y="1792038"/>
            <a:ext cx="128312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090" y="324834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30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3139852" y="2793236"/>
            <a:ext cx="5896528" cy="1281811"/>
            <a:chOff x="4721209" y="1793328"/>
            <a:chExt cx="3246544" cy="705747"/>
          </a:xfrm>
        </p:grpSpPr>
        <p:sp>
          <p:nvSpPr>
            <p:cNvPr id="22" name="任意多边形 21"/>
            <p:cNvSpPr/>
            <p:nvPr/>
          </p:nvSpPr>
          <p:spPr>
            <a:xfrm>
              <a:off x="4820098" y="1880645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820098" y="1869077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E9A93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3A04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24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29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3" name="组合 102"/>
          <p:cNvGrpSpPr/>
          <p:nvPr userDrawn="1"/>
        </p:nvGrpSpPr>
        <p:grpSpPr>
          <a:xfrm>
            <a:off x="5413352" y="1002706"/>
            <a:ext cx="1365299" cy="1583748"/>
            <a:chOff x="1319383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" name="六边形 103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>
                <a:solidFill>
                  <a:srgbClr val="E9A939"/>
                </a:solidFill>
              </a:endParaRPr>
            </a:p>
          </p:txBody>
        </p:sp>
        <p:sp>
          <p:nvSpPr>
            <p:cNvPr id="105" name="六边形 104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 dirty="0">
                <a:solidFill>
                  <a:srgbClr val="E9A939"/>
                </a:solidFill>
              </a:endParaRPr>
            </a:p>
          </p:txBody>
        </p:sp>
        <p:sp>
          <p:nvSpPr>
            <p:cNvPr id="106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805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4800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文本框 106"/>
          <p:cNvSpPr txBox="1"/>
          <p:nvPr userDrawn="1"/>
        </p:nvSpPr>
        <p:spPr>
          <a:xfrm flipH="1">
            <a:off x="5461583" y="1346691"/>
            <a:ext cx="128312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3200" b="1" dirty="0">
              <a:solidFill>
                <a:srgbClr val="E9A9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文本框 107"/>
          <p:cNvSpPr txBox="1"/>
          <p:nvPr userDrawn="1"/>
        </p:nvSpPr>
        <p:spPr>
          <a:xfrm flipH="1">
            <a:off x="5461583" y="1774893"/>
            <a:ext cx="128312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E9A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090" y="324834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30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0" y="0"/>
            <a:ext cx="2560955" cy="7353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3" h="1152">
                <a:moveTo>
                  <a:pt x="3623" y="1143"/>
                </a:moveTo>
                <a:lnTo>
                  <a:pt x="3623" y="1152"/>
                </a:lnTo>
                <a:lnTo>
                  <a:pt x="3520" y="1152"/>
                </a:lnTo>
                <a:cubicBezTo>
                  <a:pt x="3551" y="1152"/>
                  <a:pt x="3582" y="1150"/>
                  <a:pt x="3612" y="1145"/>
                </a:cubicBezTo>
                <a:lnTo>
                  <a:pt x="3623" y="1143"/>
                </a:lnTo>
                <a:close/>
                <a:moveTo>
                  <a:pt x="3520" y="0"/>
                </a:moveTo>
                <a:lnTo>
                  <a:pt x="3623" y="0"/>
                </a:lnTo>
                <a:lnTo>
                  <a:pt x="3623" y="9"/>
                </a:lnTo>
                <a:lnTo>
                  <a:pt x="3612" y="7"/>
                </a:lnTo>
                <a:cubicBezTo>
                  <a:pt x="3582" y="2"/>
                  <a:pt x="3551" y="0"/>
                  <a:pt x="3520" y="0"/>
                </a:cubicBezTo>
                <a:close/>
                <a:moveTo>
                  <a:pt x="0" y="0"/>
                </a:moveTo>
                <a:lnTo>
                  <a:pt x="3520" y="0"/>
                </a:lnTo>
                <a:cubicBezTo>
                  <a:pt x="3187" y="0"/>
                  <a:pt x="2917" y="258"/>
                  <a:pt x="2917" y="576"/>
                </a:cubicBezTo>
                <a:cubicBezTo>
                  <a:pt x="2917" y="894"/>
                  <a:pt x="3187" y="1152"/>
                  <a:pt x="3520" y="1152"/>
                </a:cubicBezTo>
                <a:lnTo>
                  <a:pt x="0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E9A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292735" y="7683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  入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01" name="图片 10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692000" y="-324000"/>
            <a:ext cx="1439545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0" y="0"/>
            <a:ext cx="2560955" cy="7353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3" h="1152">
                <a:moveTo>
                  <a:pt x="3623" y="1143"/>
                </a:moveTo>
                <a:lnTo>
                  <a:pt x="3623" y="1152"/>
                </a:lnTo>
                <a:lnTo>
                  <a:pt x="3520" y="1152"/>
                </a:lnTo>
                <a:cubicBezTo>
                  <a:pt x="3551" y="1152"/>
                  <a:pt x="3582" y="1150"/>
                  <a:pt x="3612" y="1145"/>
                </a:cubicBezTo>
                <a:lnTo>
                  <a:pt x="3623" y="1143"/>
                </a:lnTo>
                <a:close/>
                <a:moveTo>
                  <a:pt x="3520" y="0"/>
                </a:moveTo>
                <a:lnTo>
                  <a:pt x="3623" y="0"/>
                </a:lnTo>
                <a:lnTo>
                  <a:pt x="3623" y="9"/>
                </a:lnTo>
                <a:lnTo>
                  <a:pt x="3612" y="7"/>
                </a:lnTo>
                <a:cubicBezTo>
                  <a:pt x="3582" y="2"/>
                  <a:pt x="3551" y="0"/>
                  <a:pt x="3520" y="0"/>
                </a:cubicBezTo>
                <a:close/>
                <a:moveTo>
                  <a:pt x="0" y="0"/>
                </a:moveTo>
                <a:lnTo>
                  <a:pt x="3520" y="0"/>
                </a:lnTo>
                <a:cubicBezTo>
                  <a:pt x="3187" y="0"/>
                  <a:pt x="2917" y="258"/>
                  <a:pt x="2917" y="576"/>
                </a:cubicBezTo>
                <a:cubicBezTo>
                  <a:pt x="2917" y="894"/>
                  <a:pt x="3187" y="1152"/>
                  <a:pt x="3520" y="1152"/>
                </a:cubicBezTo>
                <a:lnTo>
                  <a:pt x="0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E9A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292735" y="7683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究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01" name="图片 10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692000" y="-324000"/>
            <a:ext cx="1439545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0" y="0"/>
            <a:ext cx="2560955" cy="7353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3" h="1152">
                <a:moveTo>
                  <a:pt x="3623" y="1143"/>
                </a:moveTo>
                <a:lnTo>
                  <a:pt x="3623" y="1152"/>
                </a:lnTo>
                <a:lnTo>
                  <a:pt x="3520" y="1152"/>
                </a:lnTo>
                <a:cubicBezTo>
                  <a:pt x="3551" y="1152"/>
                  <a:pt x="3582" y="1150"/>
                  <a:pt x="3612" y="1145"/>
                </a:cubicBezTo>
                <a:lnTo>
                  <a:pt x="3623" y="1143"/>
                </a:lnTo>
                <a:close/>
                <a:moveTo>
                  <a:pt x="3520" y="0"/>
                </a:moveTo>
                <a:lnTo>
                  <a:pt x="3623" y="0"/>
                </a:lnTo>
                <a:lnTo>
                  <a:pt x="3623" y="9"/>
                </a:lnTo>
                <a:lnTo>
                  <a:pt x="3612" y="7"/>
                </a:lnTo>
                <a:cubicBezTo>
                  <a:pt x="3582" y="2"/>
                  <a:pt x="3551" y="0"/>
                  <a:pt x="3520" y="0"/>
                </a:cubicBezTo>
                <a:close/>
                <a:moveTo>
                  <a:pt x="0" y="0"/>
                </a:moveTo>
                <a:lnTo>
                  <a:pt x="3520" y="0"/>
                </a:lnTo>
                <a:cubicBezTo>
                  <a:pt x="3187" y="0"/>
                  <a:pt x="2917" y="258"/>
                  <a:pt x="2917" y="576"/>
                </a:cubicBezTo>
                <a:cubicBezTo>
                  <a:pt x="2917" y="894"/>
                  <a:pt x="3187" y="1152"/>
                  <a:pt x="3520" y="1152"/>
                </a:cubicBezTo>
                <a:lnTo>
                  <a:pt x="0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E9A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292735" y="7683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  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01" name="图片 10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692000" y="-324000"/>
            <a:ext cx="1439545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0" y="0"/>
            <a:ext cx="2560955" cy="7353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3" h="1152">
                <a:moveTo>
                  <a:pt x="3623" y="1143"/>
                </a:moveTo>
                <a:lnTo>
                  <a:pt x="3623" y="1152"/>
                </a:lnTo>
                <a:lnTo>
                  <a:pt x="3520" y="1152"/>
                </a:lnTo>
                <a:cubicBezTo>
                  <a:pt x="3551" y="1152"/>
                  <a:pt x="3582" y="1150"/>
                  <a:pt x="3612" y="1145"/>
                </a:cubicBezTo>
                <a:lnTo>
                  <a:pt x="3623" y="1143"/>
                </a:lnTo>
                <a:close/>
                <a:moveTo>
                  <a:pt x="3520" y="0"/>
                </a:moveTo>
                <a:lnTo>
                  <a:pt x="3623" y="0"/>
                </a:lnTo>
                <a:lnTo>
                  <a:pt x="3623" y="9"/>
                </a:lnTo>
                <a:lnTo>
                  <a:pt x="3612" y="7"/>
                </a:lnTo>
                <a:cubicBezTo>
                  <a:pt x="3582" y="2"/>
                  <a:pt x="3551" y="0"/>
                  <a:pt x="3520" y="0"/>
                </a:cubicBezTo>
                <a:close/>
                <a:moveTo>
                  <a:pt x="0" y="0"/>
                </a:moveTo>
                <a:lnTo>
                  <a:pt x="3520" y="0"/>
                </a:lnTo>
                <a:cubicBezTo>
                  <a:pt x="3187" y="0"/>
                  <a:pt x="2917" y="258"/>
                  <a:pt x="2917" y="576"/>
                </a:cubicBezTo>
                <a:cubicBezTo>
                  <a:pt x="2917" y="894"/>
                  <a:pt x="3187" y="1152"/>
                  <a:pt x="3520" y="1152"/>
                </a:cubicBezTo>
                <a:lnTo>
                  <a:pt x="0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E8A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292735" y="7683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  考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01" name="图片 10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692000" y="-324000"/>
            <a:ext cx="1439545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1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2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3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4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5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6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8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9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0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1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2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3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4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6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7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0" y="0"/>
            <a:ext cx="2560955" cy="7353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3" h="1152">
                <a:moveTo>
                  <a:pt x="3623" y="1143"/>
                </a:moveTo>
                <a:lnTo>
                  <a:pt x="3623" y="1152"/>
                </a:lnTo>
                <a:lnTo>
                  <a:pt x="3520" y="1152"/>
                </a:lnTo>
                <a:cubicBezTo>
                  <a:pt x="3551" y="1152"/>
                  <a:pt x="3582" y="1150"/>
                  <a:pt x="3612" y="1145"/>
                </a:cubicBezTo>
                <a:lnTo>
                  <a:pt x="3623" y="1143"/>
                </a:lnTo>
                <a:close/>
                <a:moveTo>
                  <a:pt x="3520" y="0"/>
                </a:moveTo>
                <a:lnTo>
                  <a:pt x="3623" y="0"/>
                </a:lnTo>
                <a:lnTo>
                  <a:pt x="3623" y="9"/>
                </a:lnTo>
                <a:lnTo>
                  <a:pt x="3612" y="7"/>
                </a:lnTo>
                <a:cubicBezTo>
                  <a:pt x="3582" y="2"/>
                  <a:pt x="3551" y="0"/>
                  <a:pt x="3520" y="0"/>
                </a:cubicBezTo>
                <a:close/>
                <a:moveTo>
                  <a:pt x="0" y="0"/>
                </a:moveTo>
                <a:lnTo>
                  <a:pt x="3520" y="0"/>
                </a:lnTo>
                <a:cubicBezTo>
                  <a:pt x="3187" y="0"/>
                  <a:pt x="2917" y="258"/>
                  <a:pt x="2917" y="576"/>
                </a:cubicBezTo>
                <a:cubicBezTo>
                  <a:pt x="2917" y="894"/>
                  <a:pt x="3187" y="1152"/>
                  <a:pt x="3520" y="1152"/>
                </a:cubicBezTo>
                <a:lnTo>
                  <a:pt x="0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E8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292735" y="7683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  读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01" name="图片 10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692000" y="-324000"/>
            <a:ext cx="1439545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0" y="0"/>
            <a:ext cx="2560955" cy="7353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3" h="1152">
                <a:moveTo>
                  <a:pt x="3623" y="1143"/>
                </a:moveTo>
                <a:lnTo>
                  <a:pt x="3623" y="1152"/>
                </a:lnTo>
                <a:lnTo>
                  <a:pt x="3520" y="1152"/>
                </a:lnTo>
                <a:cubicBezTo>
                  <a:pt x="3551" y="1152"/>
                  <a:pt x="3582" y="1150"/>
                  <a:pt x="3612" y="1145"/>
                </a:cubicBezTo>
                <a:lnTo>
                  <a:pt x="3623" y="1143"/>
                </a:lnTo>
                <a:close/>
                <a:moveTo>
                  <a:pt x="3520" y="0"/>
                </a:moveTo>
                <a:lnTo>
                  <a:pt x="3623" y="0"/>
                </a:lnTo>
                <a:lnTo>
                  <a:pt x="3623" y="9"/>
                </a:lnTo>
                <a:lnTo>
                  <a:pt x="3612" y="7"/>
                </a:lnTo>
                <a:cubicBezTo>
                  <a:pt x="3582" y="2"/>
                  <a:pt x="3551" y="0"/>
                  <a:pt x="3520" y="0"/>
                </a:cubicBezTo>
                <a:close/>
                <a:moveTo>
                  <a:pt x="0" y="0"/>
                </a:moveTo>
                <a:lnTo>
                  <a:pt x="3520" y="0"/>
                </a:lnTo>
                <a:cubicBezTo>
                  <a:pt x="3187" y="0"/>
                  <a:pt x="2917" y="258"/>
                  <a:pt x="2917" y="576"/>
                </a:cubicBezTo>
                <a:cubicBezTo>
                  <a:pt x="2917" y="894"/>
                  <a:pt x="3187" y="1152"/>
                  <a:pt x="3520" y="1152"/>
                </a:cubicBezTo>
                <a:lnTo>
                  <a:pt x="0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E9A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292735" y="7683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  践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01" name="图片 10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692000" y="-324000"/>
            <a:ext cx="1439545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0" y="0"/>
            <a:ext cx="2560955" cy="7353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3" h="1152">
                <a:moveTo>
                  <a:pt x="3623" y="1143"/>
                </a:moveTo>
                <a:lnTo>
                  <a:pt x="3623" y="1152"/>
                </a:lnTo>
                <a:lnTo>
                  <a:pt x="3520" y="1152"/>
                </a:lnTo>
                <a:cubicBezTo>
                  <a:pt x="3551" y="1152"/>
                  <a:pt x="3582" y="1150"/>
                  <a:pt x="3612" y="1145"/>
                </a:cubicBezTo>
                <a:lnTo>
                  <a:pt x="3623" y="1143"/>
                </a:lnTo>
                <a:close/>
                <a:moveTo>
                  <a:pt x="3520" y="0"/>
                </a:moveTo>
                <a:lnTo>
                  <a:pt x="3623" y="0"/>
                </a:lnTo>
                <a:lnTo>
                  <a:pt x="3623" y="9"/>
                </a:lnTo>
                <a:lnTo>
                  <a:pt x="3612" y="7"/>
                </a:lnTo>
                <a:cubicBezTo>
                  <a:pt x="3582" y="2"/>
                  <a:pt x="3551" y="0"/>
                  <a:pt x="3520" y="0"/>
                </a:cubicBezTo>
                <a:close/>
                <a:moveTo>
                  <a:pt x="0" y="0"/>
                </a:moveTo>
                <a:lnTo>
                  <a:pt x="3520" y="0"/>
                </a:lnTo>
                <a:cubicBezTo>
                  <a:pt x="3187" y="0"/>
                  <a:pt x="2917" y="258"/>
                  <a:pt x="2917" y="576"/>
                </a:cubicBezTo>
                <a:cubicBezTo>
                  <a:pt x="2917" y="894"/>
                  <a:pt x="3187" y="1152"/>
                  <a:pt x="3520" y="1152"/>
                </a:cubicBezTo>
                <a:lnTo>
                  <a:pt x="0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E9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292735" y="7683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练  习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01" name="图片 10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692000" y="-324000"/>
            <a:ext cx="1439545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 rot="16200000">
            <a:off x="10098881" y="81756"/>
            <a:ext cx="888683" cy="690880"/>
          </a:xfrm>
          <a:custGeom>
            <a:avLst/>
            <a:gdLst>
              <a:gd name="adj" fmla="val 50000"/>
              <a:gd name="maxAdj" fmla="*/ 100000 w ss"/>
              <a:gd name="a" fmla="pin 0 adj maxAdj"/>
              <a:gd name="x1" fmla="*/ ss a 100000"/>
              <a:gd name="x2" fmla="+- r 0 x1"/>
              <a:gd name="x3" fmla="*/ x2 1 2"/>
              <a:gd name="dx" fmla="+- x2 0 x1"/>
              <a:gd name="il" fmla="?: dx x1 l"/>
              <a:gd name="ir" fmla="?: dx x2 r"/>
            </a:gdLst>
            <a:ahLst/>
            <a:cxnLst>
              <a:cxn ang="3">
                <a:pos x="x3" y="t"/>
              </a:cxn>
              <a:cxn ang="cd2">
                <a:pos x="x1" y="vc"/>
              </a:cxn>
              <a:cxn ang="cd4">
                <a:pos x="x3" y="b"/>
              </a:cxn>
              <a:cxn ang="0">
                <a:pos x="r" y="vc"/>
              </a:cxn>
            </a:cxnLst>
            <a:rect l="l" t="t" r="r" b="b"/>
            <a:pathLst>
              <a:path w="1400" h="1088">
                <a:moveTo>
                  <a:pt x="0" y="0"/>
                </a:moveTo>
                <a:lnTo>
                  <a:pt x="1400" y="0"/>
                </a:lnTo>
                <a:lnTo>
                  <a:pt x="1400" y="1088"/>
                </a:lnTo>
                <a:lnTo>
                  <a:pt x="0" y="1088"/>
                </a:lnTo>
                <a:lnTo>
                  <a:pt x="544" y="544"/>
                </a:lnTo>
                <a:lnTo>
                  <a:pt x="0" y="0"/>
                </a:lnTo>
                <a:close/>
              </a:path>
            </a:pathLst>
          </a:custGeom>
          <a:solidFill>
            <a:srgbClr val="E9A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57200" y="101219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任意多边形 2"/>
          <p:cNvSpPr/>
          <p:nvPr userDrawn="1"/>
        </p:nvSpPr>
        <p:spPr>
          <a:xfrm>
            <a:off x="11320780" y="0"/>
            <a:ext cx="871220" cy="10121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72" h="1594">
                <a:moveTo>
                  <a:pt x="0" y="458"/>
                </a:moveTo>
                <a:cubicBezTo>
                  <a:pt x="0" y="295"/>
                  <a:pt x="34" y="140"/>
                  <a:pt x="96" y="0"/>
                </a:cubicBezTo>
                <a:lnTo>
                  <a:pt x="1372" y="0"/>
                </a:lnTo>
                <a:lnTo>
                  <a:pt x="1372" y="1570"/>
                </a:lnTo>
                <a:cubicBezTo>
                  <a:pt x="1296" y="1586"/>
                  <a:pt x="1217" y="1594"/>
                  <a:pt x="1137" y="1594"/>
                </a:cubicBezTo>
                <a:cubicBezTo>
                  <a:pt x="509" y="1594"/>
                  <a:pt x="0" y="1085"/>
                  <a:pt x="0" y="458"/>
                </a:cubicBezTo>
                <a:close/>
              </a:path>
            </a:pathLst>
          </a:cu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 userDrawn="1"/>
        </p:nvSpPr>
        <p:spPr>
          <a:xfrm>
            <a:off x="11735999" y="0"/>
            <a:ext cx="456001" cy="612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8" h="964">
                <a:moveTo>
                  <a:pt x="0" y="397"/>
                </a:moveTo>
                <a:cubicBezTo>
                  <a:pt x="0" y="242"/>
                  <a:pt x="62" y="102"/>
                  <a:pt x="162" y="0"/>
                </a:cubicBezTo>
                <a:lnTo>
                  <a:pt x="718" y="0"/>
                </a:lnTo>
                <a:lnTo>
                  <a:pt x="718" y="943"/>
                </a:lnTo>
                <a:cubicBezTo>
                  <a:pt x="670" y="957"/>
                  <a:pt x="619" y="964"/>
                  <a:pt x="567" y="964"/>
                </a:cubicBezTo>
                <a:cubicBezTo>
                  <a:pt x="254" y="964"/>
                  <a:pt x="0" y="710"/>
                  <a:pt x="0" y="397"/>
                </a:cubicBezTo>
                <a:close/>
              </a:path>
            </a:pathLst>
          </a:custGeom>
          <a:solidFill>
            <a:srgbClr val="E9A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659130" cy="1076325"/>
          </a:xfrm>
          <a:prstGeom prst="rect">
            <a:avLst/>
          </a:prstGeom>
          <a:solidFill>
            <a:srgbClr val="E9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 userDrawn="1"/>
        </p:nvSpPr>
        <p:spPr>
          <a:xfrm>
            <a:off x="335915" y="188595"/>
            <a:ext cx="720090" cy="72009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432000" y="219075"/>
            <a:ext cx="514350" cy="65913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23"/>
          </p:nvPr>
        </p:nvSpPr>
        <p:spPr>
          <a:xfrm>
            <a:off x="1223010" y="219075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7035" y="6418580"/>
            <a:ext cx="1624965" cy="43942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idx="23"/>
          </p:nvPr>
        </p:nvSpPr>
        <p:spPr>
          <a:xfrm>
            <a:off x="1223010" y="219075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>
            <a:off x="6830695" y="1998980"/>
            <a:ext cx="3383280" cy="3689985"/>
            <a:chOff x="10065" y="2678"/>
            <a:chExt cx="5328" cy="5811"/>
          </a:xfrm>
        </p:grpSpPr>
        <p:pic>
          <p:nvPicPr>
            <p:cNvPr id="6" name="图片 5" descr="qrcode_for_gh_c5fdb1852ef6_25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609" y="2678"/>
              <a:ext cx="4505" cy="450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TextBox 3"/>
            <p:cNvSpPr txBox="1"/>
            <p:nvPr>
              <p:custDataLst>
                <p:tags r:id="rId3"/>
              </p:custDataLst>
            </p:nvPr>
          </p:nvSpPr>
          <p:spPr>
            <a:xfrm>
              <a:off x="10065" y="7667"/>
              <a:ext cx="53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公众号：老丁侃地理</a:t>
              </a:r>
            </a:p>
          </p:txBody>
        </p:sp>
      </p:grpSp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2" y="376"/>
            <a:ext cx="5135892" cy="6857624"/>
            <a:chOff x="-1687901" y="0"/>
            <a:chExt cx="6871401" cy="5143500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1687901" y="0"/>
              <a:ext cx="4926406" cy="5143500"/>
            </a:xfrm>
            <a:prstGeom prst="rect">
              <a:avLst/>
            </a:prstGeom>
            <a:solidFill>
              <a:srgbClr val="E9A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5">
                <a:solidFill>
                  <a:prstClr val="black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-1687901" y="1419311"/>
              <a:ext cx="6871401" cy="20459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5">
                <a:solidFill>
                  <a:prstClr val="black"/>
                </a:solidFill>
              </a:endParaRPr>
            </a:p>
          </p:txBody>
        </p:sp>
      </p:grpSp>
      <p:sp>
        <p:nvSpPr>
          <p:cNvPr id="26" name="任意多边形 25"/>
          <p:cNvSpPr/>
          <p:nvPr userDrawn="1"/>
        </p:nvSpPr>
        <p:spPr>
          <a:xfrm>
            <a:off x="295910" y="404495"/>
            <a:ext cx="3120390" cy="1067435"/>
          </a:xfrm>
          <a:custGeom>
            <a:avLst/>
            <a:gdLst>
              <a:gd name="connsiteX0" fmla="*/ 368297 w 3246120"/>
              <a:gd name="connsiteY0" fmla="*/ 88606 h 705910"/>
              <a:gd name="connsiteX1" fmla="*/ 103948 w 3246120"/>
              <a:gd name="connsiteY1" fmla="*/ 352955 h 705910"/>
              <a:gd name="connsiteX2" fmla="*/ 368297 w 3246120"/>
              <a:gd name="connsiteY2" fmla="*/ 617304 h 705910"/>
              <a:gd name="connsiteX3" fmla="*/ 2887968 w 3246120"/>
              <a:gd name="connsiteY3" fmla="*/ 617304 h 705910"/>
              <a:gd name="connsiteX4" fmla="*/ 3152317 w 3246120"/>
              <a:gd name="connsiteY4" fmla="*/ 352955 h 705910"/>
              <a:gd name="connsiteX5" fmla="*/ 2887968 w 3246120"/>
              <a:gd name="connsiteY5" fmla="*/ 88606 h 705910"/>
              <a:gd name="connsiteX6" fmla="*/ 352955 w 3246120"/>
              <a:gd name="connsiteY6" fmla="*/ 0 h 705910"/>
              <a:gd name="connsiteX7" fmla="*/ 2893165 w 3246120"/>
              <a:gd name="connsiteY7" fmla="*/ 0 h 705910"/>
              <a:gd name="connsiteX8" fmla="*/ 3246120 w 3246120"/>
              <a:gd name="connsiteY8" fmla="*/ 352955 h 705910"/>
              <a:gd name="connsiteX9" fmla="*/ 2893165 w 3246120"/>
              <a:gd name="connsiteY9" fmla="*/ 705910 h 705910"/>
              <a:gd name="connsiteX10" fmla="*/ 352955 w 3246120"/>
              <a:gd name="connsiteY10" fmla="*/ 705910 h 705910"/>
              <a:gd name="connsiteX11" fmla="*/ 0 w 3246120"/>
              <a:gd name="connsiteY11" fmla="*/ 352955 h 705910"/>
              <a:gd name="connsiteX12" fmla="*/ 352955 w 3246120"/>
              <a:gd name="connsiteY12" fmla="*/ 0 h 70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6120" h="705910">
                <a:moveTo>
                  <a:pt x="368297" y="88606"/>
                </a:moveTo>
                <a:cubicBezTo>
                  <a:pt x="222301" y="88606"/>
                  <a:pt x="103948" y="206959"/>
                  <a:pt x="103948" y="352955"/>
                </a:cubicBezTo>
                <a:cubicBezTo>
                  <a:pt x="103948" y="498951"/>
                  <a:pt x="222301" y="617304"/>
                  <a:pt x="368297" y="617304"/>
                </a:cubicBezTo>
                <a:lnTo>
                  <a:pt x="2887968" y="617304"/>
                </a:lnTo>
                <a:cubicBezTo>
                  <a:pt x="3033964" y="617304"/>
                  <a:pt x="3152317" y="498951"/>
                  <a:pt x="3152317" y="352955"/>
                </a:cubicBezTo>
                <a:cubicBezTo>
                  <a:pt x="3152317" y="206959"/>
                  <a:pt x="3033964" y="88606"/>
                  <a:pt x="2887968" y="88606"/>
                </a:cubicBezTo>
                <a:close/>
                <a:moveTo>
                  <a:pt x="352955" y="0"/>
                </a:moveTo>
                <a:lnTo>
                  <a:pt x="2893165" y="0"/>
                </a:lnTo>
                <a:cubicBezTo>
                  <a:pt x="3088097" y="0"/>
                  <a:pt x="3246120" y="158023"/>
                  <a:pt x="3246120" y="352955"/>
                </a:cubicBezTo>
                <a:cubicBezTo>
                  <a:pt x="3246120" y="547887"/>
                  <a:pt x="3088097" y="705910"/>
                  <a:pt x="2893165" y="705910"/>
                </a:cubicBezTo>
                <a:lnTo>
                  <a:pt x="352955" y="705910"/>
                </a:lnTo>
                <a:cubicBezTo>
                  <a:pt x="158023" y="705910"/>
                  <a:pt x="0" y="547887"/>
                  <a:pt x="0" y="352955"/>
                </a:cubicBezTo>
                <a:cubicBezTo>
                  <a:pt x="0" y="158023"/>
                  <a:pt x="158023" y="0"/>
                  <a:pt x="352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590550" y="610235"/>
            <a:ext cx="2531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感谢关注</a:t>
            </a:r>
          </a:p>
        </p:txBody>
      </p:sp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68160" y="908685"/>
            <a:ext cx="3345815" cy="904875"/>
          </a:xfrm>
          <a:prstGeom prst="rect">
            <a:avLst/>
          </a:prstGeom>
        </p:spPr>
      </p:pic>
      <p:sp>
        <p:nvSpPr>
          <p:cNvPr id="2" name="Freeform 8"/>
          <p:cNvSpPr/>
          <p:nvPr userDrawn="1"/>
        </p:nvSpPr>
        <p:spPr bwMode="auto">
          <a:xfrm>
            <a:off x="3682365" y="4636135"/>
            <a:ext cx="1453515" cy="562610"/>
          </a:xfrm>
          <a:custGeom>
            <a:avLst/>
            <a:gdLst>
              <a:gd name="T0" fmla="*/ 0 w 615"/>
              <a:gd name="T1" fmla="*/ 0 h 111"/>
              <a:gd name="T2" fmla="*/ 615 w 615"/>
              <a:gd name="T3" fmla="*/ 0 h 111"/>
              <a:gd name="T4" fmla="*/ 0 w 615"/>
              <a:gd name="T5" fmla="*/ 111 h 111"/>
              <a:gd name="T6" fmla="*/ 0 w 615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5" h="111">
                <a:moveTo>
                  <a:pt x="0" y="0"/>
                </a:moveTo>
                <a:lnTo>
                  <a:pt x="615" y="0"/>
                </a:lnTo>
                <a:lnTo>
                  <a:pt x="0" y="11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13" tIns="60956" rIns="121913" bIns="60956" numCol="1" anchor="t" anchorCtr="0" compatLnSpc="1"/>
          <a:lstStyle/>
          <a:p>
            <a:endParaRPr lang="zh-CN" altLang="en-US" sz="1705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 flipH="1">
            <a:off x="7401691" y="0"/>
            <a:ext cx="4790308" cy="6857624"/>
            <a:chOff x="-1225538" y="0"/>
            <a:chExt cx="6409038" cy="5143500"/>
          </a:xfrm>
          <a:gradFill>
            <a:gsLst>
              <a:gs pos="78000">
                <a:srgbClr val="E9A939">
                  <a:alpha val="74000"/>
                </a:srgbClr>
              </a:gs>
              <a:gs pos="0">
                <a:srgbClr val="F8FAFB"/>
              </a:gs>
              <a:gs pos="100000">
                <a:srgbClr val="E9A939"/>
              </a:gs>
            </a:gsLst>
            <a:lin ang="9000000" scaled="0"/>
          </a:gradFill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1225538" y="0"/>
              <a:ext cx="4464041" cy="5143500"/>
            </a:xfrm>
            <a:prstGeom prst="rect">
              <a:avLst/>
            </a:prstGeom>
            <a:gradFill>
              <a:gsLst>
                <a:gs pos="78000">
                  <a:srgbClr val="E9A939">
                    <a:alpha val="74000"/>
                  </a:srgbClr>
                </a:gs>
                <a:gs pos="0">
                  <a:srgbClr val="F8FAFB"/>
                </a:gs>
                <a:gs pos="100000">
                  <a:srgbClr val="E9A939"/>
                </a:gs>
              </a:gsLst>
              <a:lin ang="9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5">
                <a:solidFill>
                  <a:prstClr val="black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-1225538" y="1419311"/>
              <a:ext cx="6409038" cy="2468018"/>
              <a:chOff x="-1225538" y="1440287"/>
              <a:chExt cx="6409038" cy="2052526"/>
            </a:xfrm>
            <a:grpFill/>
          </p:grpSpPr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-1225538" y="1440287"/>
                <a:ext cx="6409038" cy="17014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13" tIns="60956" rIns="121913" bIns="60956" numCol="1" anchor="t" anchorCtr="0" compatLnSpc="1"/>
              <a:lstStyle/>
              <a:p>
                <a:endParaRPr lang="zh-CN" altLang="en-US" sz="170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 bwMode="auto">
              <a:xfrm>
                <a:off x="3238501" y="3141764"/>
                <a:ext cx="1944999" cy="351049"/>
              </a:xfrm>
              <a:custGeom>
                <a:avLst/>
                <a:gdLst>
                  <a:gd name="T0" fmla="*/ 0 w 615"/>
                  <a:gd name="T1" fmla="*/ 0 h 111"/>
                  <a:gd name="T2" fmla="*/ 615 w 615"/>
                  <a:gd name="T3" fmla="*/ 0 h 111"/>
                  <a:gd name="T4" fmla="*/ 0 w 615"/>
                  <a:gd name="T5" fmla="*/ 111 h 111"/>
                  <a:gd name="T6" fmla="*/ 0 w 615"/>
                  <a:gd name="T7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" h="111">
                    <a:moveTo>
                      <a:pt x="0" y="0"/>
                    </a:moveTo>
                    <a:lnTo>
                      <a:pt x="615" y="0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13" tIns="60956" rIns="121913" bIns="60956" numCol="1" anchor="t" anchorCtr="0" compatLnSpc="1"/>
              <a:lstStyle/>
              <a:p>
                <a:endParaRPr lang="zh-CN" altLang="en-US" sz="1705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3" name="文本占位符 12"/>
          <p:cNvSpPr>
            <a:spLocks noGrp="1"/>
          </p:cNvSpPr>
          <p:nvPr>
            <p:ph type="body" idx="13"/>
          </p:nvPr>
        </p:nvSpPr>
        <p:spPr>
          <a:xfrm>
            <a:off x="695960" y="2348865"/>
            <a:ext cx="6341745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9840" y="5948680"/>
            <a:ext cx="3345815" cy="904875"/>
          </a:xfrm>
          <a:prstGeom prst="rect">
            <a:avLst/>
          </a:prstGeom>
        </p:spPr>
      </p:pic>
      <p:pic>
        <p:nvPicPr>
          <p:cNvPr id="2" name="图片 1" descr="VCG41N666370252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7401560" y="1892300"/>
            <a:ext cx="4788000" cy="27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09372" y="6245225"/>
            <a:ext cx="2844822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en-US" altLang="en-US" sz="1400"/>
          </a:p>
        </p:txBody>
      </p:sp>
      <p:sp>
        <p:nvSpPr>
          <p:cNvPr id="2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66214" y="6245225"/>
            <a:ext cx="3861528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/>
            <a:endParaRPr lang="en-US" altLang="en-US" sz="1400"/>
          </a:p>
        </p:txBody>
      </p:sp>
      <p:sp>
        <p:nvSpPr>
          <p:cNvPr id="3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738132" y="6245225"/>
            <a:ext cx="2844822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r" eaLnBrk="1" hangingPunct="1"/>
            <a:fld id="{31D24111-03F3-448D-AF7B-958CAD2CF86B}" type="slidenum">
              <a:rPr lang="zh-CN" altLang="en-US" sz="1400"/>
              <a:t>‹#›</a:t>
            </a:fld>
            <a:endParaRPr lang="zh-CN" altLang="en-US" sz="14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4945" y="-531420"/>
            <a:ext cx="10921365" cy="2844165"/>
          </a:xfrm>
          <a:prstGeom prst="rect">
            <a:avLst/>
          </a:prstGeom>
        </p:spPr>
      </p:pic>
      <p:grpSp>
        <p:nvGrpSpPr>
          <p:cNvPr id="32" name="组合 31"/>
          <p:cNvGrpSpPr/>
          <p:nvPr userDrawn="1"/>
        </p:nvGrpSpPr>
        <p:grpSpPr>
          <a:xfrm>
            <a:off x="674370" y="2430145"/>
            <a:ext cx="10871200" cy="2843530"/>
            <a:chOff x="1062" y="3827"/>
            <a:chExt cx="17120" cy="4478"/>
          </a:xfrm>
        </p:grpSpPr>
        <p:grpSp>
          <p:nvGrpSpPr>
            <p:cNvPr id="29" name="组合 28"/>
            <p:cNvGrpSpPr/>
            <p:nvPr userDrawn="1"/>
          </p:nvGrpSpPr>
          <p:grpSpPr>
            <a:xfrm>
              <a:off x="1062" y="3827"/>
              <a:ext cx="17120" cy="4478"/>
              <a:chOff x="1098" y="2566"/>
              <a:chExt cx="17120" cy="4478"/>
            </a:xfrm>
          </p:grpSpPr>
          <p:sp>
            <p:nvSpPr>
              <p:cNvPr id="8" name="矩形 7"/>
              <p:cNvSpPr/>
              <p:nvPr userDrawn="1"/>
            </p:nvSpPr>
            <p:spPr>
              <a:xfrm>
                <a:off x="1098" y="2566"/>
                <a:ext cx="17121" cy="4479"/>
              </a:xfrm>
              <a:prstGeom prst="rect">
                <a:avLst/>
              </a:pr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 userDrawn="1"/>
            </p:nvSpPr>
            <p:spPr>
              <a:xfrm>
                <a:off x="1531" y="3005"/>
                <a:ext cx="16214" cy="3685"/>
              </a:xfrm>
              <a:prstGeom prst="rect">
                <a:avLst/>
              </a:pr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2632" y="3424"/>
                <a:ext cx="1239" cy="2446"/>
              </a:xfrm>
              <a:custGeom>
                <a:avLst/>
                <a:gdLst>
                  <a:gd name="connsiteX0" fmla="*/ 95 w 1239"/>
                  <a:gd name="connsiteY0" fmla="*/ 189 h 2446"/>
                  <a:gd name="connsiteX1" fmla="*/ 110 w 1239"/>
                  <a:gd name="connsiteY1" fmla="*/ 267 h 2446"/>
                  <a:gd name="connsiteX2" fmla="*/ 267 w 1239"/>
                  <a:gd name="connsiteY2" fmla="*/ 330 h 2446"/>
                  <a:gd name="connsiteX3" fmla="*/ 377 w 1239"/>
                  <a:gd name="connsiteY3" fmla="*/ 408 h 2446"/>
                  <a:gd name="connsiteX4" fmla="*/ 377 w 1239"/>
                  <a:gd name="connsiteY4" fmla="*/ 486 h 2446"/>
                  <a:gd name="connsiteX5" fmla="*/ 314 w 1239"/>
                  <a:gd name="connsiteY5" fmla="*/ 424 h 2446"/>
                  <a:gd name="connsiteX6" fmla="*/ 155 w 1239"/>
                  <a:gd name="connsiteY6" fmla="*/ 407 h 2446"/>
                  <a:gd name="connsiteX7" fmla="*/ 70 w 1239"/>
                  <a:gd name="connsiteY7" fmla="*/ 491 h 2446"/>
                  <a:gd name="connsiteX8" fmla="*/ 47 w 1239"/>
                  <a:gd name="connsiteY8" fmla="*/ 565 h 2446"/>
                  <a:gd name="connsiteX9" fmla="*/ 142 w 1239"/>
                  <a:gd name="connsiteY9" fmla="*/ 674 h 2446"/>
                  <a:gd name="connsiteX10" fmla="*/ 439 w 1239"/>
                  <a:gd name="connsiteY10" fmla="*/ 863 h 2446"/>
                  <a:gd name="connsiteX11" fmla="*/ 408 w 1239"/>
                  <a:gd name="connsiteY11" fmla="*/ 910 h 2446"/>
                  <a:gd name="connsiteX12" fmla="*/ 220 w 1239"/>
                  <a:gd name="connsiteY12" fmla="*/ 768 h 2446"/>
                  <a:gd name="connsiteX13" fmla="*/ 79 w 1239"/>
                  <a:gd name="connsiteY13" fmla="*/ 737 h 2446"/>
                  <a:gd name="connsiteX14" fmla="*/ 0 w 1239"/>
                  <a:gd name="connsiteY14" fmla="*/ 800 h 2446"/>
                  <a:gd name="connsiteX15" fmla="*/ 16 w 1239"/>
                  <a:gd name="connsiteY15" fmla="*/ 863 h 2446"/>
                  <a:gd name="connsiteX16" fmla="*/ 95 w 1239"/>
                  <a:gd name="connsiteY16" fmla="*/ 1004 h 2446"/>
                  <a:gd name="connsiteX17" fmla="*/ 236 w 1239"/>
                  <a:gd name="connsiteY17" fmla="*/ 1098 h 2446"/>
                  <a:gd name="connsiteX18" fmla="*/ 361 w 1239"/>
                  <a:gd name="connsiteY18" fmla="*/ 1176 h 2446"/>
                  <a:gd name="connsiteX19" fmla="*/ 220 w 1239"/>
                  <a:gd name="connsiteY19" fmla="*/ 1270 h 2446"/>
                  <a:gd name="connsiteX20" fmla="*/ 16 w 1239"/>
                  <a:gd name="connsiteY20" fmla="*/ 1395 h 2446"/>
                  <a:gd name="connsiteX21" fmla="*/ 35 w 1239"/>
                  <a:gd name="connsiteY21" fmla="*/ 1487 h 2446"/>
                  <a:gd name="connsiteX22" fmla="*/ 142 w 1239"/>
                  <a:gd name="connsiteY22" fmla="*/ 1552 h 2446"/>
                  <a:gd name="connsiteX23" fmla="*/ 283 w 1239"/>
                  <a:gd name="connsiteY23" fmla="*/ 1442 h 2446"/>
                  <a:gd name="connsiteX24" fmla="*/ 533 w 1239"/>
                  <a:gd name="connsiteY24" fmla="*/ 1317 h 2446"/>
                  <a:gd name="connsiteX25" fmla="*/ 659 w 1239"/>
                  <a:gd name="connsiteY25" fmla="*/ 1333 h 2446"/>
                  <a:gd name="connsiteX26" fmla="*/ 957 w 1239"/>
                  <a:gd name="connsiteY26" fmla="*/ 1521 h 2446"/>
                  <a:gd name="connsiteX27" fmla="*/ 1004 w 1239"/>
                  <a:gd name="connsiteY27" fmla="*/ 2242 h 2446"/>
                  <a:gd name="connsiteX28" fmla="*/ 1019 w 1239"/>
                  <a:gd name="connsiteY28" fmla="*/ 2352 h 2446"/>
                  <a:gd name="connsiteX29" fmla="*/ 1113 w 1239"/>
                  <a:gd name="connsiteY29" fmla="*/ 2446 h 2446"/>
                  <a:gd name="connsiteX30" fmla="*/ 1239 w 1239"/>
                  <a:gd name="connsiteY30" fmla="*/ 2414 h 2446"/>
                  <a:gd name="connsiteX31" fmla="*/ 1223 w 1239"/>
                  <a:gd name="connsiteY31" fmla="*/ 2242 h 2446"/>
                  <a:gd name="connsiteX32" fmla="*/ 1207 w 1239"/>
                  <a:gd name="connsiteY32" fmla="*/ 1458 h 2446"/>
                  <a:gd name="connsiteX33" fmla="*/ 1129 w 1239"/>
                  <a:gd name="connsiteY33" fmla="*/ 1348 h 2446"/>
                  <a:gd name="connsiteX34" fmla="*/ 1019 w 1239"/>
                  <a:gd name="connsiteY34" fmla="*/ 1301 h 2446"/>
                  <a:gd name="connsiteX35" fmla="*/ 768 w 1239"/>
                  <a:gd name="connsiteY35" fmla="*/ 1160 h 2446"/>
                  <a:gd name="connsiteX36" fmla="*/ 690 w 1239"/>
                  <a:gd name="connsiteY36" fmla="*/ 1145 h 2446"/>
                  <a:gd name="connsiteX37" fmla="*/ 815 w 1239"/>
                  <a:gd name="connsiteY37" fmla="*/ 1035 h 2446"/>
                  <a:gd name="connsiteX38" fmla="*/ 1004 w 1239"/>
                  <a:gd name="connsiteY38" fmla="*/ 894 h 2446"/>
                  <a:gd name="connsiteX39" fmla="*/ 1004 w 1239"/>
                  <a:gd name="connsiteY39" fmla="*/ 753 h 2446"/>
                  <a:gd name="connsiteX40" fmla="*/ 988 w 1239"/>
                  <a:gd name="connsiteY40" fmla="*/ 690 h 2446"/>
                  <a:gd name="connsiteX41" fmla="*/ 910 w 1239"/>
                  <a:gd name="connsiteY41" fmla="*/ 674 h 2446"/>
                  <a:gd name="connsiteX42" fmla="*/ 800 w 1239"/>
                  <a:gd name="connsiteY42" fmla="*/ 737 h 2446"/>
                  <a:gd name="connsiteX43" fmla="*/ 612 w 1239"/>
                  <a:gd name="connsiteY43" fmla="*/ 894 h 2446"/>
                  <a:gd name="connsiteX44" fmla="*/ 643 w 1239"/>
                  <a:gd name="connsiteY44" fmla="*/ 816 h 2446"/>
                  <a:gd name="connsiteX45" fmla="*/ 847 w 1239"/>
                  <a:gd name="connsiteY45" fmla="*/ 643 h 2446"/>
                  <a:gd name="connsiteX46" fmla="*/ 972 w 1239"/>
                  <a:gd name="connsiteY46" fmla="*/ 580 h 2446"/>
                  <a:gd name="connsiteX47" fmla="*/ 939 w 1239"/>
                  <a:gd name="connsiteY47" fmla="*/ 456 h 2446"/>
                  <a:gd name="connsiteX48" fmla="*/ 878 w 1239"/>
                  <a:gd name="connsiteY48" fmla="*/ 392 h 2446"/>
                  <a:gd name="connsiteX49" fmla="*/ 737 w 1239"/>
                  <a:gd name="connsiteY49" fmla="*/ 424 h 2446"/>
                  <a:gd name="connsiteX50" fmla="*/ 674 w 1239"/>
                  <a:gd name="connsiteY50" fmla="*/ 502 h 2446"/>
                  <a:gd name="connsiteX51" fmla="*/ 643 w 1239"/>
                  <a:gd name="connsiteY51" fmla="*/ 486 h 2446"/>
                  <a:gd name="connsiteX52" fmla="*/ 580 w 1239"/>
                  <a:gd name="connsiteY52" fmla="*/ 283 h 2446"/>
                  <a:gd name="connsiteX53" fmla="*/ 439 w 1239"/>
                  <a:gd name="connsiteY53" fmla="*/ 142 h 2446"/>
                  <a:gd name="connsiteX54" fmla="*/ 345 w 1239"/>
                  <a:gd name="connsiteY54" fmla="*/ 32 h 2446"/>
                  <a:gd name="connsiteX55" fmla="*/ 236 w 1239"/>
                  <a:gd name="connsiteY55" fmla="*/ 0 h 2446"/>
                  <a:gd name="connsiteX56" fmla="*/ 142 w 1239"/>
                  <a:gd name="connsiteY56" fmla="*/ 0 h 2446"/>
                  <a:gd name="connsiteX57" fmla="*/ 79 w 1239"/>
                  <a:gd name="connsiteY57" fmla="*/ 95 h 2446"/>
                  <a:gd name="connsiteX58" fmla="*/ 95 w 1239"/>
                  <a:gd name="connsiteY58" fmla="*/ 189 h 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239" h="2446">
                    <a:moveTo>
                      <a:pt x="95" y="189"/>
                    </a:moveTo>
                    <a:lnTo>
                      <a:pt x="110" y="267"/>
                    </a:lnTo>
                    <a:lnTo>
                      <a:pt x="267" y="330"/>
                    </a:lnTo>
                    <a:lnTo>
                      <a:pt x="377" y="408"/>
                    </a:lnTo>
                    <a:lnTo>
                      <a:pt x="377" y="486"/>
                    </a:lnTo>
                    <a:lnTo>
                      <a:pt x="314" y="424"/>
                    </a:lnTo>
                    <a:lnTo>
                      <a:pt x="155" y="407"/>
                    </a:lnTo>
                    <a:lnTo>
                      <a:pt x="70" y="491"/>
                    </a:lnTo>
                    <a:lnTo>
                      <a:pt x="47" y="565"/>
                    </a:lnTo>
                    <a:lnTo>
                      <a:pt x="142" y="674"/>
                    </a:lnTo>
                    <a:lnTo>
                      <a:pt x="439" y="863"/>
                    </a:lnTo>
                    <a:lnTo>
                      <a:pt x="408" y="910"/>
                    </a:lnTo>
                    <a:lnTo>
                      <a:pt x="220" y="768"/>
                    </a:lnTo>
                    <a:lnTo>
                      <a:pt x="79" y="737"/>
                    </a:lnTo>
                    <a:lnTo>
                      <a:pt x="0" y="800"/>
                    </a:lnTo>
                    <a:lnTo>
                      <a:pt x="16" y="863"/>
                    </a:lnTo>
                    <a:lnTo>
                      <a:pt x="95" y="1004"/>
                    </a:lnTo>
                    <a:lnTo>
                      <a:pt x="236" y="1098"/>
                    </a:lnTo>
                    <a:lnTo>
                      <a:pt x="361" y="1176"/>
                    </a:lnTo>
                    <a:lnTo>
                      <a:pt x="220" y="1270"/>
                    </a:lnTo>
                    <a:lnTo>
                      <a:pt x="16" y="1395"/>
                    </a:lnTo>
                    <a:lnTo>
                      <a:pt x="35" y="1487"/>
                    </a:lnTo>
                    <a:lnTo>
                      <a:pt x="142" y="1552"/>
                    </a:lnTo>
                    <a:lnTo>
                      <a:pt x="283" y="1442"/>
                    </a:lnTo>
                    <a:lnTo>
                      <a:pt x="533" y="1317"/>
                    </a:lnTo>
                    <a:lnTo>
                      <a:pt x="659" y="1333"/>
                    </a:lnTo>
                    <a:lnTo>
                      <a:pt x="957" y="1521"/>
                    </a:lnTo>
                    <a:lnTo>
                      <a:pt x="1004" y="2242"/>
                    </a:lnTo>
                    <a:lnTo>
                      <a:pt x="1019" y="2352"/>
                    </a:lnTo>
                    <a:lnTo>
                      <a:pt x="1113" y="2446"/>
                    </a:lnTo>
                    <a:lnTo>
                      <a:pt x="1239" y="2414"/>
                    </a:lnTo>
                    <a:lnTo>
                      <a:pt x="1223" y="2242"/>
                    </a:lnTo>
                    <a:lnTo>
                      <a:pt x="1207" y="1458"/>
                    </a:lnTo>
                    <a:lnTo>
                      <a:pt x="1129" y="1348"/>
                    </a:lnTo>
                    <a:lnTo>
                      <a:pt x="1019" y="1301"/>
                    </a:lnTo>
                    <a:lnTo>
                      <a:pt x="768" y="1160"/>
                    </a:lnTo>
                    <a:lnTo>
                      <a:pt x="690" y="1145"/>
                    </a:lnTo>
                    <a:lnTo>
                      <a:pt x="815" y="1035"/>
                    </a:lnTo>
                    <a:lnTo>
                      <a:pt x="1004" y="894"/>
                    </a:lnTo>
                    <a:lnTo>
                      <a:pt x="1004" y="753"/>
                    </a:lnTo>
                    <a:lnTo>
                      <a:pt x="988" y="690"/>
                    </a:lnTo>
                    <a:lnTo>
                      <a:pt x="910" y="674"/>
                    </a:lnTo>
                    <a:lnTo>
                      <a:pt x="800" y="737"/>
                    </a:lnTo>
                    <a:lnTo>
                      <a:pt x="612" y="894"/>
                    </a:lnTo>
                    <a:lnTo>
                      <a:pt x="643" y="816"/>
                    </a:lnTo>
                    <a:lnTo>
                      <a:pt x="847" y="643"/>
                    </a:lnTo>
                    <a:lnTo>
                      <a:pt x="972" y="580"/>
                    </a:lnTo>
                    <a:lnTo>
                      <a:pt x="939" y="456"/>
                    </a:lnTo>
                    <a:lnTo>
                      <a:pt x="878" y="392"/>
                    </a:lnTo>
                    <a:lnTo>
                      <a:pt x="737" y="424"/>
                    </a:lnTo>
                    <a:lnTo>
                      <a:pt x="674" y="502"/>
                    </a:lnTo>
                    <a:lnTo>
                      <a:pt x="643" y="486"/>
                    </a:lnTo>
                    <a:lnTo>
                      <a:pt x="580" y="283"/>
                    </a:lnTo>
                    <a:lnTo>
                      <a:pt x="439" y="142"/>
                    </a:lnTo>
                    <a:lnTo>
                      <a:pt x="345" y="32"/>
                    </a:lnTo>
                    <a:lnTo>
                      <a:pt x="236" y="0"/>
                    </a:lnTo>
                    <a:lnTo>
                      <a:pt x="142" y="0"/>
                    </a:lnTo>
                    <a:lnTo>
                      <a:pt x="79" y="95"/>
                    </a:lnTo>
                    <a:lnTo>
                      <a:pt x="95" y="189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2759" y="4918"/>
                <a:ext cx="769" cy="812"/>
              </a:xfrm>
              <a:custGeom>
                <a:avLst/>
                <a:gdLst>
                  <a:gd name="connsiteX0" fmla="*/ 7 w 769"/>
                  <a:gd name="connsiteY0" fmla="*/ 77 h 812"/>
                  <a:gd name="connsiteX1" fmla="*/ 0 w 769"/>
                  <a:gd name="connsiteY1" fmla="*/ 557 h 812"/>
                  <a:gd name="connsiteX2" fmla="*/ 162 w 769"/>
                  <a:gd name="connsiteY2" fmla="*/ 748 h 812"/>
                  <a:gd name="connsiteX3" fmla="*/ 395 w 769"/>
                  <a:gd name="connsiteY3" fmla="*/ 812 h 812"/>
                  <a:gd name="connsiteX4" fmla="*/ 536 w 769"/>
                  <a:gd name="connsiteY4" fmla="*/ 812 h 812"/>
                  <a:gd name="connsiteX5" fmla="*/ 677 w 769"/>
                  <a:gd name="connsiteY5" fmla="*/ 812 h 812"/>
                  <a:gd name="connsiteX6" fmla="*/ 755 w 769"/>
                  <a:gd name="connsiteY6" fmla="*/ 812 h 812"/>
                  <a:gd name="connsiteX7" fmla="*/ 769 w 769"/>
                  <a:gd name="connsiteY7" fmla="*/ 727 h 812"/>
                  <a:gd name="connsiteX8" fmla="*/ 769 w 769"/>
                  <a:gd name="connsiteY8" fmla="*/ 642 h 812"/>
                  <a:gd name="connsiteX9" fmla="*/ 734 w 769"/>
                  <a:gd name="connsiteY9" fmla="*/ 600 h 812"/>
                  <a:gd name="connsiteX10" fmla="*/ 677 w 769"/>
                  <a:gd name="connsiteY10" fmla="*/ 586 h 812"/>
                  <a:gd name="connsiteX11" fmla="*/ 536 w 769"/>
                  <a:gd name="connsiteY11" fmla="*/ 508 h 812"/>
                  <a:gd name="connsiteX12" fmla="*/ 480 w 769"/>
                  <a:gd name="connsiteY12" fmla="*/ 466 h 812"/>
                  <a:gd name="connsiteX13" fmla="*/ 536 w 769"/>
                  <a:gd name="connsiteY13" fmla="*/ 360 h 812"/>
                  <a:gd name="connsiteX14" fmla="*/ 543 w 769"/>
                  <a:gd name="connsiteY14" fmla="*/ 226 h 812"/>
                  <a:gd name="connsiteX15" fmla="*/ 550 w 769"/>
                  <a:gd name="connsiteY15" fmla="*/ 106 h 812"/>
                  <a:gd name="connsiteX16" fmla="*/ 494 w 769"/>
                  <a:gd name="connsiteY16" fmla="*/ 28 h 812"/>
                  <a:gd name="connsiteX17" fmla="*/ 395 w 769"/>
                  <a:gd name="connsiteY17" fmla="*/ 21 h 812"/>
                  <a:gd name="connsiteX18" fmla="*/ 332 w 769"/>
                  <a:gd name="connsiteY18" fmla="*/ 77 h 812"/>
                  <a:gd name="connsiteX19" fmla="*/ 303 w 769"/>
                  <a:gd name="connsiteY19" fmla="*/ 197 h 812"/>
                  <a:gd name="connsiteX20" fmla="*/ 282 w 769"/>
                  <a:gd name="connsiteY20" fmla="*/ 310 h 812"/>
                  <a:gd name="connsiteX21" fmla="*/ 254 w 769"/>
                  <a:gd name="connsiteY21" fmla="*/ 416 h 812"/>
                  <a:gd name="connsiteX22" fmla="*/ 205 w 769"/>
                  <a:gd name="connsiteY22" fmla="*/ 452 h 812"/>
                  <a:gd name="connsiteX23" fmla="*/ 205 w 769"/>
                  <a:gd name="connsiteY23" fmla="*/ 275 h 812"/>
                  <a:gd name="connsiteX24" fmla="*/ 219 w 769"/>
                  <a:gd name="connsiteY24" fmla="*/ 148 h 812"/>
                  <a:gd name="connsiteX25" fmla="*/ 183 w 769"/>
                  <a:gd name="connsiteY25" fmla="*/ 42 h 812"/>
                  <a:gd name="connsiteX26" fmla="*/ 148 w 769"/>
                  <a:gd name="connsiteY26" fmla="*/ 0 h 812"/>
                  <a:gd name="connsiteX27" fmla="*/ 70 w 769"/>
                  <a:gd name="connsiteY27" fmla="*/ 7 h 812"/>
                  <a:gd name="connsiteX28" fmla="*/ 7 w 769"/>
                  <a:gd name="connsiteY28" fmla="*/ 77 h 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69" h="812">
                    <a:moveTo>
                      <a:pt x="7" y="77"/>
                    </a:moveTo>
                    <a:lnTo>
                      <a:pt x="0" y="557"/>
                    </a:lnTo>
                    <a:cubicBezTo>
                      <a:pt x="54" y="621"/>
                      <a:pt x="77" y="663"/>
                      <a:pt x="162" y="748"/>
                    </a:cubicBezTo>
                    <a:lnTo>
                      <a:pt x="395" y="812"/>
                    </a:lnTo>
                    <a:lnTo>
                      <a:pt x="536" y="812"/>
                    </a:lnTo>
                    <a:lnTo>
                      <a:pt x="677" y="812"/>
                    </a:lnTo>
                    <a:lnTo>
                      <a:pt x="755" y="812"/>
                    </a:lnTo>
                    <a:lnTo>
                      <a:pt x="769" y="727"/>
                    </a:lnTo>
                    <a:lnTo>
                      <a:pt x="769" y="642"/>
                    </a:lnTo>
                    <a:lnTo>
                      <a:pt x="734" y="600"/>
                    </a:lnTo>
                    <a:lnTo>
                      <a:pt x="677" y="586"/>
                    </a:lnTo>
                    <a:lnTo>
                      <a:pt x="536" y="508"/>
                    </a:lnTo>
                    <a:lnTo>
                      <a:pt x="480" y="466"/>
                    </a:lnTo>
                    <a:lnTo>
                      <a:pt x="536" y="360"/>
                    </a:lnTo>
                    <a:lnTo>
                      <a:pt x="543" y="226"/>
                    </a:lnTo>
                    <a:lnTo>
                      <a:pt x="550" y="106"/>
                    </a:lnTo>
                    <a:lnTo>
                      <a:pt x="494" y="28"/>
                    </a:lnTo>
                    <a:lnTo>
                      <a:pt x="395" y="21"/>
                    </a:lnTo>
                    <a:lnTo>
                      <a:pt x="332" y="77"/>
                    </a:lnTo>
                    <a:lnTo>
                      <a:pt x="303" y="197"/>
                    </a:lnTo>
                    <a:lnTo>
                      <a:pt x="282" y="310"/>
                    </a:lnTo>
                    <a:lnTo>
                      <a:pt x="254" y="416"/>
                    </a:lnTo>
                    <a:lnTo>
                      <a:pt x="205" y="452"/>
                    </a:lnTo>
                    <a:lnTo>
                      <a:pt x="205" y="275"/>
                    </a:lnTo>
                    <a:lnTo>
                      <a:pt x="219" y="148"/>
                    </a:lnTo>
                    <a:lnTo>
                      <a:pt x="183" y="42"/>
                    </a:lnTo>
                    <a:lnTo>
                      <a:pt x="148" y="0"/>
                    </a:lnTo>
                    <a:lnTo>
                      <a:pt x="70" y="7"/>
                    </a:lnTo>
                    <a:lnTo>
                      <a:pt x="7" y="77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5724" y="4092"/>
                <a:ext cx="1065" cy="1023"/>
              </a:xfrm>
              <a:custGeom>
                <a:avLst/>
                <a:gdLst>
                  <a:gd name="connsiteX0" fmla="*/ 141 w 1065"/>
                  <a:gd name="connsiteY0" fmla="*/ 42 h 1023"/>
                  <a:gd name="connsiteX1" fmla="*/ 35 w 1065"/>
                  <a:gd name="connsiteY1" fmla="*/ 99 h 1023"/>
                  <a:gd name="connsiteX2" fmla="*/ 0 w 1065"/>
                  <a:gd name="connsiteY2" fmla="*/ 176 h 1023"/>
                  <a:gd name="connsiteX3" fmla="*/ 21 w 1065"/>
                  <a:gd name="connsiteY3" fmla="*/ 332 h 1023"/>
                  <a:gd name="connsiteX4" fmla="*/ 63 w 1065"/>
                  <a:gd name="connsiteY4" fmla="*/ 551 h 1023"/>
                  <a:gd name="connsiteX5" fmla="*/ 134 w 1065"/>
                  <a:gd name="connsiteY5" fmla="*/ 734 h 1023"/>
                  <a:gd name="connsiteX6" fmla="*/ 197 w 1065"/>
                  <a:gd name="connsiteY6" fmla="*/ 854 h 1023"/>
                  <a:gd name="connsiteX7" fmla="*/ 310 w 1065"/>
                  <a:gd name="connsiteY7" fmla="*/ 932 h 1023"/>
                  <a:gd name="connsiteX8" fmla="*/ 395 w 1065"/>
                  <a:gd name="connsiteY8" fmla="*/ 988 h 1023"/>
                  <a:gd name="connsiteX9" fmla="*/ 515 w 1065"/>
                  <a:gd name="connsiteY9" fmla="*/ 1016 h 1023"/>
                  <a:gd name="connsiteX10" fmla="*/ 705 w 1065"/>
                  <a:gd name="connsiteY10" fmla="*/ 1023 h 1023"/>
                  <a:gd name="connsiteX11" fmla="*/ 790 w 1065"/>
                  <a:gd name="connsiteY11" fmla="*/ 967 h 1023"/>
                  <a:gd name="connsiteX12" fmla="*/ 910 w 1065"/>
                  <a:gd name="connsiteY12" fmla="*/ 840 h 1023"/>
                  <a:gd name="connsiteX13" fmla="*/ 988 w 1065"/>
                  <a:gd name="connsiteY13" fmla="*/ 741 h 1023"/>
                  <a:gd name="connsiteX14" fmla="*/ 1037 w 1065"/>
                  <a:gd name="connsiteY14" fmla="*/ 600 h 1023"/>
                  <a:gd name="connsiteX15" fmla="*/ 1065 w 1065"/>
                  <a:gd name="connsiteY15" fmla="*/ 431 h 1023"/>
                  <a:gd name="connsiteX16" fmla="*/ 1065 w 1065"/>
                  <a:gd name="connsiteY16" fmla="*/ 226 h 1023"/>
                  <a:gd name="connsiteX17" fmla="*/ 1044 w 1065"/>
                  <a:gd name="connsiteY17" fmla="*/ 85 h 1023"/>
                  <a:gd name="connsiteX18" fmla="*/ 960 w 1065"/>
                  <a:gd name="connsiteY18" fmla="*/ 21 h 1023"/>
                  <a:gd name="connsiteX19" fmla="*/ 691 w 1065"/>
                  <a:gd name="connsiteY19" fmla="*/ 0 h 1023"/>
                  <a:gd name="connsiteX20" fmla="*/ 444 w 1065"/>
                  <a:gd name="connsiteY20" fmla="*/ 7 h 1023"/>
                  <a:gd name="connsiteX21" fmla="*/ 211 w 1065"/>
                  <a:gd name="connsiteY21" fmla="*/ 28 h 1023"/>
                  <a:gd name="connsiteX22" fmla="*/ 141 w 1065"/>
                  <a:gd name="connsiteY22" fmla="*/ 42 h 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5" h="1023">
                    <a:moveTo>
                      <a:pt x="141" y="42"/>
                    </a:moveTo>
                    <a:lnTo>
                      <a:pt x="35" y="99"/>
                    </a:lnTo>
                    <a:lnTo>
                      <a:pt x="0" y="176"/>
                    </a:lnTo>
                    <a:lnTo>
                      <a:pt x="21" y="332"/>
                    </a:lnTo>
                    <a:lnTo>
                      <a:pt x="63" y="551"/>
                    </a:lnTo>
                    <a:lnTo>
                      <a:pt x="134" y="734"/>
                    </a:lnTo>
                    <a:lnTo>
                      <a:pt x="197" y="854"/>
                    </a:lnTo>
                    <a:lnTo>
                      <a:pt x="310" y="932"/>
                    </a:lnTo>
                    <a:lnTo>
                      <a:pt x="395" y="988"/>
                    </a:lnTo>
                    <a:lnTo>
                      <a:pt x="515" y="1016"/>
                    </a:lnTo>
                    <a:lnTo>
                      <a:pt x="705" y="1023"/>
                    </a:lnTo>
                    <a:lnTo>
                      <a:pt x="790" y="967"/>
                    </a:lnTo>
                    <a:lnTo>
                      <a:pt x="910" y="840"/>
                    </a:lnTo>
                    <a:lnTo>
                      <a:pt x="988" y="741"/>
                    </a:lnTo>
                    <a:lnTo>
                      <a:pt x="1037" y="600"/>
                    </a:lnTo>
                    <a:lnTo>
                      <a:pt x="1065" y="431"/>
                    </a:lnTo>
                    <a:lnTo>
                      <a:pt x="1065" y="226"/>
                    </a:lnTo>
                    <a:lnTo>
                      <a:pt x="1044" y="85"/>
                    </a:lnTo>
                    <a:lnTo>
                      <a:pt x="960" y="21"/>
                    </a:lnTo>
                    <a:lnTo>
                      <a:pt x="691" y="0"/>
                    </a:lnTo>
                    <a:lnTo>
                      <a:pt x="444" y="7"/>
                    </a:lnTo>
                    <a:lnTo>
                      <a:pt x="211" y="28"/>
                    </a:lnTo>
                    <a:lnTo>
                      <a:pt x="141" y="42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8654" y="3668"/>
                <a:ext cx="1207" cy="2118"/>
              </a:xfrm>
              <a:custGeom>
                <a:avLst/>
                <a:gdLst>
                  <a:gd name="connsiteX0" fmla="*/ 247 w 1207"/>
                  <a:gd name="connsiteY0" fmla="*/ 22 h 2118"/>
                  <a:gd name="connsiteX1" fmla="*/ 177 w 1207"/>
                  <a:gd name="connsiteY1" fmla="*/ 71 h 2118"/>
                  <a:gd name="connsiteX2" fmla="*/ 148 w 1207"/>
                  <a:gd name="connsiteY2" fmla="*/ 135 h 2118"/>
                  <a:gd name="connsiteX3" fmla="*/ 148 w 1207"/>
                  <a:gd name="connsiteY3" fmla="*/ 184 h 2118"/>
                  <a:gd name="connsiteX4" fmla="*/ 184 w 1207"/>
                  <a:gd name="connsiteY4" fmla="*/ 226 h 2118"/>
                  <a:gd name="connsiteX5" fmla="*/ 261 w 1207"/>
                  <a:gd name="connsiteY5" fmla="*/ 325 h 2118"/>
                  <a:gd name="connsiteX6" fmla="*/ 395 w 1207"/>
                  <a:gd name="connsiteY6" fmla="*/ 396 h 2118"/>
                  <a:gd name="connsiteX7" fmla="*/ 445 w 1207"/>
                  <a:gd name="connsiteY7" fmla="*/ 480 h 2118"/>
                  <a:gd name="connsiteX8" fmla="*/ 480 w 1207"/>
                  <a:gd name="connsiteY8" fmla="*/ 551 h 2118"/>
                  <a:gd name="connsiteX9" fmla="*/ 473 w 1207"/>
                  <a:gd name="connsiteY9" fmla="*/ 629 h 2118"/>
                  <a:gd name="connsiteX10" fmla="*/ 395 w 1207"/>
                  <a:gd name="connsiteY10" fmla="*/ 720 h 2118"/>
                  <a:gd name="connsiteX11" fmla="*/ 233 w 1207"/>
                  <a:gd name="connsiteY11" fmla="*/ 869 h 2118"/>
                  <a:gd name="connsiteX12" fmla="*/ 21 w 1207"/>
                  <a:gd name="connsiteY12" fmla="*/ 1066 h 2118"/>
                  <a:gd name="connsiteX13" fmla="*/ 0 w 1207"/>
                  <a:gd name="connsiteY13" fmla="*/ 1200 h 2118"/>
                  <a:gd name="connsiteX14" fmla="*/ 28 w 1207"/>
                  <a:gd name="connsiteY14" fmla="*/ 1285 h 2118"/>
                  <a:gd name="connsiteX15" fmla="*/ 85 w 1207"/>
                  <a:gd name="connsiteY15" fmla="*/ 1356 h 2118"/>
                  <a:gd name="connsiteX16" fmla="*/ 198 w 1207"/>
                  <a:gd name="connsiteY16" fmla="*/ 1335 h 2118"/>
                  <a:gd name="connsiteX17" fmla="*/ 332 w 1207"/>
                  <a:gd name="connsiteY17" fmla="*/ 1179 h 2118"/>
                  <a:gd name="connsiteX18" fmla="*/ 438 w 1207"/>
                  <a:gd name="connsiteY18" fmla="*/ 1059 h 2118"/>
                  <a:gd name="connsiteX19" fmla="*/ 452 w 1207"/>
                  <a:gd name="connsiteY19" fmla="*/ 1038 h 2118"/>
                  <a:gd name="connsiteX20" fmla="*/ 424 w 1207"/>
                  <a:gd name="connsiteY20" fmla="*/ 1878 h 2118"/>
                  <a:gd name="connsiteX21" fmla="*/ 459 w 1207"/>
                  <a:gd name="connsiteY21" fmla="*/ 1991 h 2118"/>
                  <a:gd name="connsiteX22" fmla="*/ 508 w 1207"/>
                  <a:gd name="connsiteY22" fmla="*/ 2076 h 2118"/>
                  <a:gd name="connsiteX23" fmla="*/ 565 w 1207"/>
                  <a:gd name="connsiteY23" fmla="*/ 2118 h 2118"/>
                  <a:gd name="connsiteX24" fmla="*/ 614 w 1207"/>
                  <a:gd name="connsiteY24" fmla="*/ 2118 h 2118"/>
                  <a:gd name="connsiteX25" fmla="*/ 664 w 1207"/>
                  <a:gd name="connsiteY25" fmla="*/ 2055 h 2118"/>
                  <a:gd name="connsiteX26" fmla="*/ 734 w 1207"/>
                  <a:gd name="connsiteY26" fmla="*/ 1963 h 2118"/>
                  <a:gd name="connsiteX27" fmla="*/ 741 w 1207"/>
                  <a:gd name="connsiteY27" fmla="*/ 1772 h 2118"/>
                  <a:gd name="connsiteX28" fmla="*/ 755 w 1207"/>
                  <a:gd name="connsiteY28" fmla="*/ 1497 h 2118"/>
                  <a:gd name="connsiteX29" fmla="*/ 741 w 1207"/>
                  <a:gd name="connsiteY29" fmla="*/ 953 h 2118"/>
                  <a:gd name="connsiteX30" fmla="*/ 819 w 1207"/>
                  <a:gd name="connsiteY30" fmla="*/ 975 h 2118"/>
                  <a:gd name="connsiteX31" fmla="*/ 868 w 1207"/>
                  <a:gd name="connsiteY31" fmla="*/ 1123 h 2118"/>
                  <a:gd name="connsiteX32" fmla="*/ 911 w 1207"/>
                  <a:gd name="connsiteY32" fmla="*/ 1278 h 2118"/>
                  <a:gd name="connsiteX33" fmla="*/ 918 w 1207"/>
                  <a:gd name="connsiteY33" fmla="*/ 1433 h 2118"/>
                  <a:gd name="connsiteX34" fmla="*/ 939 w 1207"/>
                  <a:gd name="connsiteY34" fmla="*/ 1927 h 2118"/>
                  <a:gd name="connsiteX35" fmla="*/ 967 w 1207"/>
                  <a:gd name="connsiteY35" fmla="*/ 2005 h 2118"/>
                  <a:gd name="connsiteX36" fmla="*/ 1066 w 1207"/>
                  <a:gd name="connsiteY36" fmla="*/ 2033 h 2118"/>
                  <a:gd name="connsiteX37" fmla="*/ 1158 w 1207"/>
                  <a:gd name="connsiteY37" fmla="*/ 2005 h 2118"/>
                  <a:gd name="connsiteX38" fmla="*/ 1207 w 1207"/>
                  <a:gd name="connsiteY38" fmla="*/ 1899 h 2118"/>
                  <a:gd name="connsiteX39" fmla="*/ 1186 w 1207"/>
                  <a:gd name="connsiteY39" fmla="*/ 1567 h 2118"/>
                  <a:gd name="connsiteX40" fmla="*/ 1193 w 1207"/>
                  <a:gd name="connsiteY40" fmla="*/ 1087 h 2118"/>
                  <a:gd name="connsiteX41" fmla="*/ 1137 w 1207"/>
                  <a:gd name="connsiteY41" fmla="*/ 925 h 2118"/>
                  <a:gd name="connsiteX42" fmla="*/ 1066 w 1207"/>
                  <a:gd name="connsiteY42" fmla="*/ 855 h 2118"/>
                  <a:gd name="connsiteX43" fmla="*/ 1010 w 1207"/>
                  <a:gd name="connsiteY43" fmla="*/ 805 h 2118"/>
                  <a:gd name="connsiteX44" fmla="*/ 939 w 1207"/>
                  <a:gd name="connsiteY44" fmla="*/ 770 h 2118"/>
                  <a:gd name="connsiteX45" fmla="*/ 847 w 1207"/>
                  <a:gd name="connsiteY45" fmla="*/ 770 h 2118"/>
                  <a:gd name="connsiteX46" fmla="*/ 763 w 1207"/>
                  <a:gd name="connsiteY46" fmla="*/ 763 h 2118"/>
                  <a:gd name="connsiteX47" fmla="*/ 777 w 1207"/>
                  <a:gd name="connsiteY47" fmla="*/ 410 h 2118"/>
                  <a:gd name="connsiteX48" fmla="*/ 748 w 1207"/>
                  <a:gd name="connsiteY48" fmla="*/ 346 h 2118"/>
                  <a:gd name="connsiteX49" fmla="*/ 635 w 1207"/>
                  <a:gd name="connsiteY49" fmla="*/ 212 h 2118"/>
                  <a:gd name="connsiteX50" fmla="*/ 480 w 1207"/>
                  <a:gd name="connsiteY50" fmla="*/ 78 h 2118"/>
                  <a:gd name="connsiteX51" fmla="*/ 381 w 1207"/>
                  <a:gd name="connsiteY51" fmla="*/ 0 h 2118"/>
                  <a:gd name="connsiteX52" fmla="*/ 247 w 1207"/>
                  <a:gd name="connsiteY52" fmla="*/ 22 h 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207" h="2118">
                    <a:moveTo>
                      <a:pt x="247" y="22"/>
                    </a:moveTo>
                    <a:lnTo>
                      <a:pt x="177" y="71"/>
                    </a:lnTo>
                    <a:lnTo>
                      <a:pt x="148" y="135"/>
                    </a:lnTo>
                    <a:lnTo>
                      <a:pt x="148" y="184"/>
                    </a:lnTo>
                    <a:lnTo>
                      <a:pt x="184" y="226"/>
                    </a:lnTo>
                    <a:lnTo>
                      <a:pt x="261" y="325"/>
                    </a:lnTo>
                    <a:lnTo>
                      <a:pt x="395" y="396"/>
                    </a:lnTo>
                    <a:lnTo>
                      <a:pt x="445" y="480"/>
                    </a:lnTo>
                    <a:lnTo>
                      <a:pt x="480" y="551"/>
                    </a:lnTo>
                    <a:lnTo>
                      <a:pt x="473" y="629"/>
                    </a:lnTo>
                    <a:lnTo>
                      <a:pt x="395" y="720"/>
                    </a:lnTo>
                    <a:lnTo>
                      <a:pt x="233" y="869"/>
                    </a:lnTo>
                    <a:lnTo>
                      <a:pt x="21" y="1066"/>
                    </a:lnTo>
                    <a:lnTo>
                      <a:pt x="0" y="1200"/>
                    </a:lnTo>
                    <a:lnTo>
                      <a:pt x="28" y="1285"/>
                    </a:lnTo>
                    <a:lnTo>
                      <a:pt x="85" y="1356"/>
                    </a:lnTo>
                    <a:lnTo>
                      <a:pt x="198" y="1335"/>
                    </a:lnTo>
                    <a:lnTo>
                      <a:pt x="332" y="1179"/>
                    </a:lnTo>
                    <a:lnTo>
                      <a:pt x="438" y="1059"/>
                    </a:lnTo>
                    <a:lnTo>
                      <a:pt x="452" y="1038"/>
                    </a:lnTo>
                    <a:lnTo>
                      <a:pt x="424" y="1878"/>
                    </a:lnTo>
                    <a:lnTo>
                      <a:pt x="459" y="1991"/>
                    </a:lnTo>
                    <a:lnTo>
                      <a:pt x="508" y="2076"/>
                    </a:lnTo>
                    <a:lnTo>
                      <a:pt x="565" y="2118"/>
                    </a:lnTo>
                    <a:lnTo>
                      <a:pt x="614" y="2118"/>
                    </a:lnTo>
                    <a:lnTo>
                      <a:pt x="664" y="2055"/>
                    </a:lnTo>
                    <a:lnTo>
                      <a:pt x="734" y="1963"/>
                    </a:lnTo>
                    <a:lnTo>
                      <a:pt x="741" y="1772"/>
                    </a:lnTo>
                    <a:lnTo>
                      <a:pt x="755" y="1497"/>
                    </a:lnTo>
                    <a:lnTo>
                      <a:pt x="741" y="953"/>
                    </a:lnTo>
                    <a:lnTo>
                      <a:pt x="819" y="975"/>
                    </a:lnTo>
                    <a:lnTo>
                      <a:pt x="868" y="1123"/>
                    </a:lnTo>
                    <a:lnTo>
                      <a:pt x="911" y="1278"/>
                    </a:lnTo>
                    <a:lnTo>
                      <a:pt x="918" y="1433"/>
                    </a:lnTo>
                    <a:lnTo>
                      <a:pt x="939" y="1927"/>
                    </a:lnTo>
                    <a:lnTo>
                      <a:pt x="967" y="2005"/>
                    </a:lnTo>
                    <a:lnTo>
                      <a:pt x="1066" y="2033"/>
                    </a:lnTo>
                    <a:lnTo>
                      <a:pt x="1158" y="2005"/>
                    </a:lnTo>
                    <a:lnTo>
                      <a:pt x="1207" y="1899"/>
                    </a:lnTo>
                    <a:lnTo>
                      <a:pt x="1186" y="1567"/>
                    </a:lnTo>
                    <a:lnTo>
                      <a:pt x="1193" y="1087"/>
                    </a:lnTo>
                    <a:lnTo>
                      <a:pt x="1137" y="925"/>
                    </a:lnTo>
                    <a:lnTo>
                      <a:pt x="1066" y="855"/>
                    </a:lnTo>
                    <a:lnTo>
                      <a:pt x="1010" y="805"/>
                    </a:lnTo>
                    <a:lnTo>
                      <a:pt x="939" y="770"/>
                    </a:lnTo>
                    <a:lnTo>
                      <a:pt x="847" y="770"/>
                    </a:lnTo>
                    <a:lnTo>
                      <a:pt x="763" y="763"/>
                    </a:lnTo>
                    <a:lnTo>
                      <a:pt x="777" y="410"/>
                    </a:lnTo>
                    <a:lnTo>
                      <a:pt x="748" y="346"/>
                    </a:lnTo>
                    <a:lnTo>
                      <a:pt x="635" y="212"/>
                    </a:lnTo>
                    <a:lnTo>
                      <a:pt x="480" y="78"/>
                    </a:lnTo>
                    <a:lnTo>
                      <a:pt x="381" y="0"/>
                    </a:lnTo>
                    <a:lnTo>
                      <a:pt x="247" y="22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9551" y="3781"/>
                <a:ext cx="1186" cy="1970"/>
              </a:xfrm>
              <a:custGeom>
                <a:avLst/>
                <a:gdLst>
                  <a:gd name="connsiteX0" fmla="*/ 162 w 1186"/>
                  <a:gd name="connsiteY0" fmla="*/ 106 h 1970"/>
                  <a:gd name="connsiteX1" fmla="*/ 70 w 1186"/>
                  <a:gd name="connsiteY1" fmla="*/ 212 h 1970"/>
                  <a:gd name="connsiteX2" fmla="*/ 0 w 1186"/>
                  <a:gd name="connsiteY2" fmla="*/ 311 h 1970"/>
                  <a:gd name="connsiteX3" fmla="*/ 0 w 1186"/>
                  <a:gd name="connsiteY3" fmla="*/ 403 h 1970"/>
                  <a:gd name="connsiteX4" fmla="*/ 7 w 1186"/>
                  <a:gd name="connsiteY4" fmla="*/ 558 h 1970"/>
                  <a:gd name="connsiteX5" fmla="*/ 63 w 1186"/>
                  <a:gd name="connsiteY5" fmla="*/ 629 h 1970"/>
                  <a:gd name="connsiteX6" fmla="*/ 183 w 1186"/>
                  <a:gd name="connsiteY6" fmla="*/ 720 h 1970"/>
                  <a:gd name="connsiteX7" fmla="*/ 254 w 1186"/>
                  <a:gd name="connsiteY7" fmla="*/ 734 h 1970"/>
                  <a:gd name="connsiteX8" fmla="*/ 275 w 1186"/>
                  <a:gd name="connsiteY8" fmla="*/ 784 h 1970"/>
                  <a:gd name="connsiteX9" fmla="*/ 289 w 1186"/>
                  <a:gd name="connsiteY9" fmla="*/ 911 h 1970"/>
                  <a:gd name="connsiteX10" fmla="*/ 338 w 1186"/>
                  <a:gd name="connsiteY10" fmla="*/ 996 h 1970"/>
                  <a:gd name="connsiteX11" fmla="*/ 402 w 1186"/>
                  <a:gd name="connsiteY11" fmla="*/ 1052 h 1970"/>
                  <a:gd name="connsiteX12" fmla="*/ 451 w 1186"/>
                  <a:gd name="connsiteY12" fmla="*/ 1200 h 1970"/>
                  <a:gd name="connsiteX13" fmla="*/ 458 w 1186"/>
                  <a:gd name="connsiteY13" fmla="*/ 1518 h 1970"/>
                  <a:gd name="connsiteX14" fmla="*/ 473 w 1186"/>
                  <a:gd name="connsiteY14" fmla="*/ 1864 h 1970"/>
                  <a:gd name="connsiteX15" fmla="*/ 586 w 1186"/>
                  <a:gd name="connsiteY15" fmla="*/ 1927 h 1970"/>
                  <a:gd name="connsiteX16" fmla="*/ 691 w 1186"/>
                  <a:gd name="connsiteY16" fmla="*/ 1913 h 1970"/>
                  <a:gd name="connsiteX17" fmla="*/ 755 w 1186"/>
                  <a:gd name="connsiteY17" fmla="*/ 1793 h 1970"/>
                  <a:gd name="connsiteX18" fmla="*/ 734 w 1186"/>
                  <a:gd name="connsiteY18" fmla="*/ 1490 h 1970"/>
                  <a:gd name="connsiteX19" fmla="*/ 713 w 1186"/>
                  <a:gd name="connsiteY19" fmla="*/ 974 h 1970"/>
                  <a:gd name="connsiteX20" fmla="*/ 656 w 1186"/>
                  <a:gd name="connsiteY20" fmla="*/ 862 h 1970"/>
                  <a:gd name="connsiteX21" fmla="*/ 578 w 1186"/>
                  <a:gd name="connsiteY21" fmla="*/ 777 h 1970"/>
                  <a:gd name="connsiteX22" fmla="*/ 586 w 1186"/>
                  <a:gd name="connsiteY22" fmla="*/ 720 h 1970"/>
                  <a:gd name="connsiteX23" fmla="*/ 670 w 1186"/>
                  <a:gd name="connsiteY23" fmla="*/ 727 h 1970"/>
                  <a:gd name="connsiteX24" fmla="*/ 755 w 1186"/>
                  <a:gd name="connsiteY24" fmla="*/ 826 h 1970"/>
                  <a:gd name="connsiteX25" fmla="*/ 868 w 1186"/>
                  <a:gd name="connsiteY25" fmla="*/ 960 h 1970"/>
                  <a:gd name="connsiteX26" fmla="*/ 847 w 1186"/>
                  <a:gd name="connsiteY26" fmla="*/ 1687 h 1970"/>
                  <a:gd name="connsiteX27" fmla="*/ 889 w 1186"/>
                  <a:gd name="connsiteY27" fmla="*/ 1864 h 1970"/>
                  <a:gd name="connsiteX28" fmla="*/ 1002 w 1186"/>
                  <a:gd name="connsiteY28" fmla="*/ 1970 h 1970"/>
                  <a:gd name="connsiteX29" fmla="*/ 1066 w 1186"/>
                  <a:gd name="connsiteY29" fmla="*/ 1970 h 1970"/>
                  <a:gd name="connsiteX30" fmla="*/ 1150 w 1186"/>
                  <a:gd name="connsiteY30" fmla="*/ 1850 h 1970"/>
                  <a:gd name="connsiteX31" fmla="*/ 1186 w 1186"/>
                  <a:gd name="connsiteY31" fmla="*/ 1716 h 1970"/>
                  <a:gd name="connsiteX32" fmla="*/ 1129 w 1186"/>
                  <a:gd name="connsiteY32" fmla="*/ 1631 h 1970"/>
                  <a:gd name="connsiteX33" fmla="*/ 1094 w 1186"/>
                  <a:gd name="connsiteY33" fmla="*/ 1617 h 1970"/>
                  <a:gd name="connsiteX34" fmla="*/ 1150 w 1186"/>
                  <a:gd name="connsiteY34" fmla="*/ 904 h 1970"/>
                  <a:gd name="connsiteX35" fmla="*/ 1094 w 1186"/>
                  <a:gd name="connsiteY35" fmla="*/ 784 h 1970"/>
                  <a:gd name="connsiteX36" fmla="*/ 1030 w 1186"/>
                  <a:gd name="connsiteY36" fmla="*/ 713 h 1970"/>
                  <a:gd name="connsiteX37" fmla="*/ 917 w 1186"/>
                  <a:gd name="connsiteY37" fmla="*/ 643 h 1970"/>
                  <a:gd name="connsiteX38" fmla="*/ 910 w 1186"/>
                  <a:gd name="connsiteY38" fmla="*/ 622 h 1970"/>
                  <a:gd name="connsiteX39" fmla="*/ 953 w 1186"/>
                  <a:gd name="connsiteY39" fmla="*/ 579 h 1970"/>
                  <a:gd name="connsiteX40" fmla="*/ 995 w 1186"/>
                  <a:gd name="connsiteY40" fmla="*/ 537 h 1970"/>
                  <a:gd name="connsiteX41" fmla="*/ 1009 w 1186"/>
                  <a:gd name="connsiteY41" fmla="*/ 403 h 1970"/>
                  <a:gd name="connsiteX42" fmla="*/ 1002 w 1186"/>
                  <a:gd name="connsiteY42" fmla="*/ 247 h 1970"/>
                  <a:gd name="connsiteX43" fmla="*/ 960 w 1186"/>
                  <a:gd name="connsiteY43" fmla="*/ 198 h 1970"/>
                  <a:gd name="connsiteX44" fmla="*/ 882 w 1186"/>
                  <a:gd name="connsiteY44" fmla="*/ 99 h 1970"/>
                  <a:gd name="connsiteX45" fmla="*/ 698 w 1186"/>
                  <a:gd name="connsiteY45" fmla="*/ 36 h 1970"/>
                  <a:gd name="connsiteX46" fmla="*/ 480 w 1186"/>
                  <a:gd name="connsiteY46" fmla="*/ 0 h 1970"/>
                  <a:gd name="connsiteX47" fmla="*/ 254 w 1186"/>
                  <a:gd name="connsiteY47" fmla="*/ 50 h 1970"/>
                  <a:gd name="connsiteX48" fmla="*/ 162 w 1186"/>
                  <a:gd name="connsiteY48" fmla="*/ 106 h 1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186" h="1970">
                    <a:moveTo>
                      <a:pt x="162" y="106"/>
                    </a:moveTo>
                    <a:lnTo>
                      <a:pt x="70" y="212"/>
                    </a:lnTo>
                    <a:lnTo>
                      <a:pt x="0" y="311"/>
                    </a:lnTo>
                    <a:lnTo>
                      <a:pt x="0" y="403"/>
                    </a:lnTo>
                    <a:lnTo>
                      <a:pt x="7" y="558"/>
                    </a:lnTo>
                    <a:lnTo>
                      <a:pt x="63" y="629"/>
                    </a:lnTo>
                    <a:lnTo>
                      <a:pt x="183" y="720"/>
                    </a:lnTo>
                    <a:lnTo>
                      <a:pt x="254" y="734"/>
                    </a:lnTo>
                    <a:lnTo>
                      <a:pt x="275" y="784"/>
                    </a:lnTo>
                    <a:lnTo>
                      <a:pt x="289" y="911"/>
                    </a:lnTo>
                    <a:lnTo>
                      <a:pt x="338" y="996"/>
                    </a:lnTo>
                    <a:lnTo>
                      <a:pt x="402" y="1052"/>
                    </a:lnTo>
                    <a:lnTo>
                      <a:pt x="451" y="1200"/>
                    </a:lnTo>
                    <a:lnTo>
                      <a:pt x="458" y="1518"/>
                    </a:lnTo>
                    <a:lnTo>
                      <a:pt x="473" y="1864"/>
                    </a:lnTo>
                    <a:lnTo>
                      <a:pt x="586" y="1927"/>
                    </a:lnTo>
                    <a:lnTo>
                      <a:pt x="691" y="1913"/>
                    </a:lnTo>
                    <a:lnTo>
                      <a:pt x="755" y="1793"/>
                    </a:lnTo>
                    <a:lnTo>
                      <a:pt x="734" y="1490"/>
                    </a:lnTo>
                    <a:lnTo>
                      <a:pt x="713" y="974"/>
                    </a:lnTo>
                    <a:lnTo>
                      <a:pt x="656" y="862"/>
                    </a:lnTo>
                    <a:lnTo>
                      <a:pt x="578" y="777"/>
                    </a:lnTo>
                    <a:lnTo>
                      <a:pt x="586" y="720"/>
                    </a:lnTo>
                    <a:lnTo>
                      <a:pt x="670" y="727"/>
                    </a:lnTo>
                    <a:lnTo>
                      <a:pt x="755" y="826"/>
                    </a:lnTo>
                    <a:lnTo>
                      <a:pt x="868" y="960"/>
                    </a:lnTo>
                    <a:lnTo>
                      <a:pt x="847" y="1687"/>
                    </a:lnTo>
                    <a:lnTo>
                      <a:pt x="889" y="1864"/>
                    </a:lnTo>
                    <a:lnTo>
                      <a:pt x="1002" y="1970"/>
                    </a:lnTo>
                    <a:lnTo>
                      <a:pt x="1066" y="1970"/>
                    </a:lnTo>
                    <a:lnTo>
                      <a:pt x="1150" y="1850"/>
                    </a:lnTo>
                    <a:lnTo>
                      <a:pt x="1186" y="1716"/>
                    </a:lnTo>
                    <a:lnTo>
                      <a:pt x="1129" y="1631"/>
                    </a:lnTo>
                    <a:lnTo>
                      <a:pt x="1094" y="1617"/>
                    </a:lnTo>
                    <a:lnTo>
                      <a:pt x="1150" y="904"/>
                    </a:lnTo>
                    <a:lnTo>
                      <a:pt x="1094" y="784"/>
                    </a:lnTo>
                    <a:lnTo>
                      <a:pt x="1030" y="713"/>
                    </a:lnTo>
                    <a:lnTo>
                      <a:pt x="917" y="643"/>
                    </a:lnTo>
                    <a:lnTo>
                      <a:pt x="910" y="622"/>
                    </a:lnTo>
                    <a:lnTo>
                      <a:pt x="953" y="579"/>
                    </a:lnTo>
                    <a:lnTo>
                      <a:pt x="995" y="537"/>
                    </a:lnTo>
                    <a:lnTo>
                      <a:pt x="1009" y="403"/>
                    </a:lnTo>
                    <a:lnTo>
                      <a:pt x="1002" y="247"/>
                    </a:lnTo>
                    <a:lnTo>
                      <a:pt x="960" y="198"/>
                    </a:lnTo>
                    <a:lnTo>
                      <a:pt x="882" y="99"/>
                    </a:lnTo>
                    <a:lnTo>
                      <a:pt x="698" y="36"/>
                    </a:lnTo>
                    <a:lnTo>
                      <a:pt x="480" y="0"/>
                    </a:lnTo>
                    <a:lnTo>
                      <a:pt x="254" y="50"/>
                    </a:lnTo>
                    <a:lnTo>
                      <a:pt x="162" y="106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>
                <a:off x="11842" y="4021"/>
                <a:ext cx="875" cy="1172"/>
              </a:xfrm>
              <a:custGeom>
                <a:avLst/>
                <a:gdLst>
                  <a:gd name="connsiteX0" fmla="*/ 536 w 875"/>
                  <a:gd name="connsiteY0" fmla="*/ 57 h 1172"/>
                  <a:gd name="connsiteX1" fmla="*/ 508 w 875"/>
                  <a:gd name="connsiteY1" fmla="*/ 0 h 1172"/>
                  <a:gd name="connsiteX2" fmla="*/ 409 w 875"/>
                  <a:gd name="connsiteY2" fmla="*/ 7 h 1172"/>
                  <a:gd name="connsiteX3" fmla="*/ 353 w 875"/>
                  <a:gd name="connsiteY3" fmla="*/ 36 h 1172"/>
                  <a:gd name="connsiteX4" fmla="*/ 338 w 875"/>
                  <a:gd name="connsiteY4" fmla="*/ 134 h 1172"/>
                  <a:gd name="connsiteX5" fmla="*/ 324 w 875"/>
                  <a:gd name="connsiteY5" fmla="*/ 353 h 1172"/>
                  <a:gd name="connsiteX6" fmla="*/ 324 w 875"/>
                  <a:gd name="connsiteY6" fmla="*/ 487 h 1172"/>
                  <a:gd name="connsiteX7" fmla="*/ 310 w 875"/>
                  <a:gd name="connsiteY7" fmla="*/ 551 h 1172"/>
                  <a:gd name="connsiteX8" fmla="*/ 218 w 875"/>
                  <a:gd name="connsiteY8" fmla="*/ 565 h 1172"/>
                  <a:gd name="connsiteX9" fmla="*/ 183 w 875"/>
                  <a:gd name="connsiteY9" fmla="*/ 636 h 1172"/>
                  <a:gd name="connsiteX10" fmla="*/ 183 w 875"/>
                  <a:gd name="connsiteY10" fmla="*/ 749 h 1172"/>
                  <a:gd name="connsiteX11" fmla="*/ 275 w 875"/>
                  <a:gd name="connsiteY11" fmla="*/ 805 h 1172"/>
                  <a:gd name="connsiteX12" fmla="*/ 331 w 875"/>
                  <a:gd name="connsiteY12" fmla="*/ 798 h 1172"/>
                  <a:gd name="connsiteX13" fmla="*/ 338 w 875"/>
                  <a:gd name="connsiteY13" fmla="*/ 854 h 1172"/>
                  <a:gd name="connsiteX14" fmla="*/ 310 w 875"/>
                  <a:gd name="connsiteY14" fmla="*/ 876 h 1172"/>
                  <a:gd name="connsiteX15" fmla="*/ 113 w 875"/>
                  <a:gd name="connsiteY15" fmla="*/ 890 h 1172"/>
                  <a:gd name="connsiteX16" fmla="*/ 21 w 875"/>
                  <a:gd name="connsiteY16" fmla="*/ 932 h 1172"/>
                  <a:gd name="connsiteX17" fmla="*/ 0 w 875"/>
                  <a:gd name="connsiteY17" fmla="*/ 1017 h 1172"/>
                  <a:gd name="connsiteX18" fmla="*/ 7 w 875"/>
                  <a:gd name="connsiteY18" fmla="*/ 1102 h 1172"/>
                  <a:gd name="connsiteX19" fmla="*/ 91 w 875"/>
                  <a:gd name="connsiteY19" fmla="*/ 1165 h 1172"/>
                  <a:gd name="connsiteX20" fmla="*/ 261 w 875"/>
                  <a:gd name="connsiteY20" fmla="*/ 1172 h 1172"/>
                  <a:gd name="connsiteX21" fmla="*/ 755 w 875"/>
                  <a:gd name="connsiteY21" fmla="*/ 1165 h 1172"/>
                  <a:gd name="connsiteX22" fmla="*/ 861 w 875"/>
                  <a:gd name="connsiteY22" fmla="*/ 1116 h 1172"/>
                  <a:gd name="connsiteX23" fmla="*/ 875 w 875"/>
                  <a:gd name="connsiteY23" fmla="*/ 1031 h 1172"/>
                  <a:gd name="connsiteX24" fmla="*/ 875 w 875"/>
                  <a:gd name="connsiteY24" fmla="*/ 953 h 1172"/>
                  <a:gd name="connsiteX25" fmla="*/ 811 w 875"/>
                  <a:gd name="connsiteY25" fmla="*/ 904 h 1172"/>
                  <a:gd name="connsiteX26" fmla="*/ 734 w 875"/>
                  <a:gd name="connsiteY26" fmla="*/ 890 h 1172"/>
                  <a:gd name="connsiteX27" fmla="*/ 649 w 875"/>
                  <a:gd name="connsiteY27" fmla="*/ 869 h 1172"/>
                  <a:gd name="connsiteX28" fmla="*/ 564 w 875"/>
                  <a:gd name="connsiteY28" fmla="*/ 840 h 1172"/>
                  <a:gd name="connsiteX29" fmla="*/ 571 w 875"/>
                  <a:gd name="connsiteY29" fmla="*/ 784 h 1172"/>
                  <a:gd name="connsiteX30" fmla="*/ 670 w 875"/>
                  <a:gd name="connsiteY30" fmla="*/ 770 h 1172"/>
                  <a:gd name="connsiteX31" fmla="*/ 720 w 875"/>
                  <a:gd name="connsiteY31" fmla="*/ 699 h 1172"/>
                  <a:gd name="connsiteX32" fmla="*/ 713 w 875"/>
                  <a:gd name="connsiteY32" fmla="*/ 586 h 1172"/>
                  <a:gd name="connsiteX33" fmla="*/ 713 w 875"/>
                  <a:gd name="connsiteY33" fmla="*/ 565 h 1172"/>
                  <a:gd name="connsiteX34" fmla="*/ 649 w 875"/>
                  <a:gd name="connsiteY34" fmla="*/ 544 h 1172"/>
                  <a:gd name="connsiteX35" fmla="*/ 585 w 875"/>
                  <a:gd name="connsiteY35" fmla="*/ 544 h 1172"/>
                  <a:gd name="connsiteX36" fmla="*/ 593 w 875"/>
                  <a:gd name="connsiteY36" fmla="*/ 466 h 1172"/>
                  <a:gd name="connsiteX37" fmla="*/ 536 w 875"/>
                  <a:gd name="connsiteY37" fmla="*/ 57 h 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75" h="1172">
                    <a:moveTo>
                      <a:pt x="536" y="57"/>
                    </a:moveTo>
                    <a:lnTo>
                      <a:pt x="508" y="0"/>
                    </a:lnTo>
                    <a:lnTo>
                      <a:pt x="409" y="7"/>
                    </a:lnTo>
                    <a:lnTo>
                      <a:pt x="353" y="36"/>
                    </a:lnTo>
                    <a:lnTo>
                      <a:pt x="338" y="134"/>
                    </a:lnTo>
                    <a:lnTo>
                      <a:pt x="324" y="353"/>
                    </a:lnTo>
                    <a:lnTo>
                      <a:pt x="324" y="487"/>
                    </a:lnTo>
                    <a:lnTo>
                      <a:pt x="310" y="551"/>
                    </a:lnTo>
                    <a:lnTo>
                      <a:pt x="218" y="565"/>
                    </a:lnTo>
                    <a:lnTo>
                      <a:pt x="183" y="636"/>
                    </a:lnTo>
                    <a:lnTo>
                      <a:pt x="183" y="749"/>
                    </a:lnTo>
                    <a:lnTo>
                      <a:pt x="275" y="805"/>
                    </a:lnTo>
                    <a:lnTo>
                      <a:pt x="331" y="798"/>
                    </a:lnTo>
                    <a:lnTo>
                      <a:pt x="338" y="854"/>
                    </a:lnTo>
                    <a:lnTo>
                      <a:pt x="310" y="876"/>
                    </a:lnTo>
                    <a:lnTo>
                      <a:pt x="113" y="890"/>
                    </a:lnTo>
                    <a:lnTo>
                      <a:pt x="21" y="932"/>
                    </a:lnTo>
                    <a:lnTo>
                      <a:pt x="0" y="1017"/>
                    </a:lnTo>
                    <a:lnTo>
                      <a:pt x="7" y="1102"/>
                    </a:lnTo>
                    <a:lnTo>
                      <a:pt x="91" y="1165"/>
                    </a:lnTo>
                    <a:lnTo>
                      <a:pt x="261" y="1172"/>
                    </a:lnTo>
                    <a:lnTo>
                      <a:pt x="755" y="1165"/>
                    </a:lnTo>
                    <a:lnTo>
                      <a:pt x="861" y="1116"/>
                    </a:lnTo>
                    <a:lnTo>
                      <a:pt x="875" y="1031"/>
                    </a:lnTo>
                    <a:lnTo>
                      <a:pt x="875" y="953"/>
                    </a:lnTo>
                    <a:lnTo>
                      <a:pt x="811" y="904"/>
                    </a:lnTo>
                    <a:lnTo>
                      <a:pt x="734" y="890"/>
                    </a:lnTo>
                    <a:lnTo>
                      <a:pt x="649" y="869"/>
                    </a:lnTo>
                    <a:lnTo>
                      <a:pt x="564" y="840"/>
                    </a:lnTo>
                    <a:lnTo>
                      <a:pt x="571" y="784"/>
                    </a:lnTo>
                    <a:lnTo>
                      <a:pt x="670" y="770"/>
                    </a:lnTo>
                    <a:lnTo>
                      <a:pt x="720" y="699"/>
                    </a:lnTo>
                    <a:lnTo>
                      <a:pt x="713" y="586"/>
                    </a:lnTo>
                    <a:lnTo>
                      <a:pt x="713" y="565"/>
                    </a:lnTo>
                    <a:lnTo>
                      <a:pt x="649" y="544"/>
                    </a:lnTo>
                    <a:lnTo>
                      <a:pt x="585" y="544"/>
                    </a:lnTo>
                    <a:lnTo>
                      <a:pt x="593" y="466"/>
                    </a:lnTo>
                    <a:lnTo>
                      <a:pt x="536" y="57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12653" y="3979"/>
                <a:ext cx="1327" cy="1680"/>
              </a:xfrm>
              <a:custGeom>
                <a:avLst/>
                <a:gdLst>
                  <a:gd name="connsiteX0" fmla="*/ 283 w 1327"/>
                  <a:gd name="connsiteY0" fmla="*/ 198 h 1680"/>
                  <a:gd name="connsiteX1" fmla="*/ 198 w 1327"/>
                  <a:gd name="connsiteY1" fmla="*/ 233 h 1680"/>
                  <a:gd name="connsiteX2" fmla="*/ 78 w 1327"/>
                  <a:gd name="connsiteY2" fmla="*/ 346 h 1680"/>
                  <a:gd name="connsiteX3" fmla="*/ 0 w 1327"/>
                  <a:gd name="connsiteY3" fmla="*/ 494 h 1680"/>
                  <a:gd name="connsiteX4" fmla="*/ 0 w 1327"/>
                  <a:gd name="connsiteY4" fmla="*/ 656 h 1680"/>
                  <a:gd name="connsiteX5" fmla="*/ 120 w 1327"/>
                  <a:gd name="connsiteY5" fmla="*/ 769 h 1680"/>
                  <a:gd name="connsiteX6" fmla="*/ 254 w 1327"/>
                  <a:gd name="connsiteY6" fmla="*/ 819 h 1680"/>
                  <a:gd name="connsiteX7" fmla="*/ 332 w 1327"/>
                  <a:gd name="connsiteY7" fmla="*/ 713 h 1680"/>
                  <a:gd name="connsiteX8" fmla="*/ 311 w 1327"/>
                  <a:gd name="connsiteY8" fmla="*/ 642 h 1680"/>
                  <a:gd name="connsiteX9" fmla="*/ 226 w 1327"/>
                  <a:gd name="connsiteY9" fmla="*/ 551 h 1680"/>
                  <a:gd name="connsiteX10" fmla="*/ 254 w 1327"/>
                  <a:gd name="connsiteY10" fmla="*/ 459 h 1680"/>
                  <a:gd name="connsiteX11" fmla="*/ 318 w 1327"/>
                  <a:gd name="connsiteY11" fmla="*/ 487 h 1680"/>
                  <a:gd name="connsiteX12" fmla="*/ 360 w 1327"/>
                  <a:gd name="connsiteY12" fmla="*/ 572 h 1680"/>
                  <a:gd name="connsiteX13" fmla="*/ 346 w 1327"/>
                  <a:gd name="connsiteY13" fmla="*/ 755 h 1680"/>
                  <a:gd name="connsiteX14" fmla="*/ 346 w 1327"/>
                  <a:gd name="connsiteY14" fmla="*/ 967 h 1680"/>
                  <a:gd name="connsiteX15" fmla="*/ 325 w 1327"/>
                  <a:gd name="connsiteY15" fmla="*/ 1115 h 1680"/>
                  <a:gd name="connsiteX16" fmla="*/ 318 w 1327"/>
                  <a:gd name="connsiteY16" fmla="*/ 1348 h 1680"/>
                  <a:gd name="connsiteX17" fmla="*/ 360 w 1327"/>
                  <a:gd name="connsiteY17" fmla="*/ 1560 h 1680"/>
                  <a:gd name="connsiteX18" fmla="*/ 586 w 1327"/>
                  <a:gd name="connsiteY18" fmla="*/ 1680 h 1680"/>
                  <a:gd name="connsiteX19" fmla="*/ 876 w 1327"/>
                  <a:gd name="connsiteY19" fmla="*/ 1680 h 1680"/>
                  <a:gd name="connsiteX20" fmla="*/ 1087 w 1327"/>
                  <a:gd name="connsiteY20" fmla="*/ 1680 h 1680"/>
                  <a:gd name="connsiteX21" fmla="*/ 1320 w 1327"/>
                  <a:gd name="connsiteY21" fmla="*/ 1659 h 1680"/>
                  <a:gd name="connsiteX22" fmla="*/ 1327 w 1327"/>
                  <a:gd name="connsiteY22" fmla="*/ 1553 h 1680"/>
                  <a:gd name="connsiteX23" fmla="*/ 1285 w 1327"/>
                  <a:gd name="connsiteY23" fmla="*/ 1468 h 1680"/>
                  <a:gd name="connsiteX24" fmla="*/ 1010 w 1327"/>
                  <a:gd name="connsiteY24" fmla="*/ 1475 h 1680"/>
                  <a:gd name="connsiteX25" fmla="*/ 897 w 1327"/>
                  <a:gd name="connsiteY25" fmla="*/ 1468 h 1680"/>
                  <a:gd name="connsiteX26" fmla="*/ 890 w 1327"/>
                  <a:gd name="connsiteY26" fmla="*/ 1426 h 1680"/>
                  <a:gd name="connsiteX27" fmla="*/ 932 w 1327"/>
                  <a:gd name="connsiteY27" fmla="*/ 741 h 1680"/>
                  <a:gd name="connsiteX28" fmla="*/ 960 w 1327"/>
                  <a:gd name="connsiteY28" fmla="*/ 727 h 1680"/>
                  <a:gd name="connsiteX29" fmla="*/ 1045 w 1327"/>
                  <a:gd name="connsiteY29" fmla="*/ 784 h 1680"/>
                  <a:gd name="connsiteX30" fmla="*/ 1123 w 1327"/>
                  <a:gd name="connsiteY30" fmla="*/ 769 h 1680"/>
                  <a:gd name="connsiteX31" fmla="*/ 1214 w 1327"/>
                  <a:gd name="connsiteY31" fmla="*/ 692 h 1680"/>
                  <a:gd name="connsiteX32" fmla="*/ 1264 w 1327"/>
                  <a:gd name="connsiteY32" fmla="*/ 600 h 1680"/>
                  <a:gd name="connsiteX33" fmla="*/ 1236 w 1327"/>
                  <a:gd name="connsiteY33" fmla="*/ 346 h 1680"/>
                  <a:gd name="connsiteX34" fmla="*/ 1080 w 1327"/>
                  <a:gd name="connsiteY34" fmla="*/ 191 h 1680"/>
                  <a:gd name="connsiteX35" fmla="*/ 876 w 1327"/>
                  <a:gd name="connsiteY35" fmla="*/ 155 h 1680"/>
                  <a:gd name="connsiteX36" fmla="*/ 763 w 1327"/>
                  <a:gd name="connsiteY36" fmla="*/ 106 h 1680"/>
                  <a:gd name="connsiteX37" fmla="*/ 727 w 1327"/>
                  <a:gd name="connsiteY37" fmla="*/ 14 h 1680"/>
                  <a:gd name="connsiteX38" fmla="*/ 643 w 1327"/>
                  <a:gd name="connsiteY38" fmla="*/ 14 h 1680"/>
                  <a:gd name="connsiteX39" fmla="*/ 523 w 1327"/>
                  <a:gd name="connsiteY39" fmla="*/ 0 h 1680"/>
                  <a:gd name="connsiteX40" fmla="*/ 473 w 1327"/>
                  <a:gd name="connsiteY40" fmla="*/ 106 h 1680"/>
                  <a:gd name="connsiteX41" fmla="*/ 424 w 1327"/>
                  <a:gd name="connsiteY41" fmla="*/ 155 h 1680"/>
                  <a:gd name="connsiteX42" fmla="*/ 283 w 1327"/>
                  <a:gd name="connsiteY42" fmla="*/ 198 h 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327" h="1680">
                    <a:moveTo>
                      <a:pt x="283" y="198"/>
                    </a:moveTo>
                    <a:lnTo>
                      <a:pt x="198" y="233"/>
                    </a:lnTo>
                    <a:lnTo>
                      <a:pt x="78" y="346"/>
                    </a:lnTo>
                    <a:lnTo>
                      <a:pt x="0" y="494"/>
                    </a:lnTo>
                    <a:lnTo>
                      <a:pt x="0" y="656"/>
                    </a:lnTo>
                    <a:lnTo>
                      <a:pt x="120" y="769"/>
                    </a:lnTo>
                    <a:lnTo>
                      <a:pt x="254" y="819"/>
                    </a:lnTo>
                    <a:lnTo>
                      <a:pt x="332" y="713"/>
                    </a:lnTo>
                    <a:lnTo>
                      <a:pt x="311" y="642"/>
                    </a:lnTo>
                    <a:lnTo>
                      <a:pt x="226" y="551"/>
                    </a:lnTo>
                    <a:lnTo>
                      <a:pt x="254" y="459"/>
                    </a:lnTo>
                    <a:lnTo>
                      <a:pt x="318" y="487"/>
                    </a:lnTo>
                    <a:lnTo>
                      <a:pt x="360" y="572"/>
                    </a:lnTo>
                    <a:lnTo>
                      <a:pt x="346" y="755"/>
                    </a:lnTo>
                    <a:lnTo>
                      <a:pt x="346" y="967"/>
                    </a:lnTo>
                    <a:lnTo>
                      <a:pt x="325" y="1115"/>
                    </a:lnTo>
                    <a:lnTo>
                      <a:pt x="318" y="1348"/>
                    </a:lnTo>
                    <a:lnTo>
                      <a:pt x="360" y="1560"/>
                    </a:lnTo>
                    <a:lnTo>
                      <a:pt x="586" y="1680"/>
                    </a:lnTo>
                    <a:lnTo>
                      <a:pt x="876" y="1680"/>
                    </a:lnTo>
                    <a:lnTo>
                      <a:pt x="1087" y="1680"/>
                    </a:lnTo>
                    <a:lnTo>
                      <a:pt x="1320" y="1659"/>
                    </a:lnTo>
                    <a:lnTo>
                      <a:pt x="1327" y="1553"/>
                    </a:lnTo>
                    <a:lnTo>
                      <a:pt x="1285" y="1468"/>
                    </a:lnTo>
                    <a:lnTo>
                      <a:pt x="1010" y="1475"/>
                    </a:lnTo>
                    <a:lnTo>
                      <a:pt x="897" y="1468"/>
                    </a:lnTo>
                    <a:lnTo>
                      <a:pt x="890" y="1426"/>
                    </a:lnTo>
                    <a:lnTo>
                      <a:pt x="932" y="741"/>
                    </a:lnTo>
                    <a:lnTo>
                      <a:pt x="960" y="727"/>
                    </a:lnTo>
                    <a:lnTo>
                      <a:pt x="1045" y="784"/>
                    </a:lnTo>
                    <a:lnTo>
                      <a:pt x="1123" y="769"/>
                    </a:lnTo>
                    <a:lnTo>
                      <a:pt x="1214" y="692"/>
                    </a:lnTo>
                    <a:lnTo>
                      <a:pt x="1264" y="600"/>
                    </a:lnTo>
                    <a:lnTo>
                      <a:pt x="1236" y="346"/>
                    </a:lnTo>
                    <a:lnTo>
                      <a:pt x="1080" y="191"/>
                    </a:lnTo>
                    <a:lnTo>
                      <a:pt x="876" y="155"/>
                    </a:lnTo>
                    <a:lnTo>
                      <a:pt x="763" y="106"/>
                    </a:lnTo>
                    <a:lnTo>
                      <a:pt x="727" y="14"/>
                    </a:lnTo>
                    <a:lnTo>
                      <a:pt x="643" y="14"/>
                    </a:lnTo>
                    <a:lnTo>
                      <a:pt x="523" y="0"/>
                    </a:lnTo>
                    <a:lnTo>
                      <a:pt x="473" y="106"/>
                    </a:lnTo>
                    <a:lnTo>
                      <a:pt x="424" y="155"/>
                    </a:lnTo>
                    <a:lnTo>
                      <a:pt x="283" y="198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13162" y="4332"/>
                <a:ext cx="211" cy="1101"/>
              </a:xfrm>
              <a:custGeom>
                <a:avLst/>
                <a:gdLst>
                  <a:gd name="connisteX0" fmla="*/ 40005 w 133985"/>
                  <a:gd name="connsiteY0" fmla="*/ 0 h 699135"/>
                  <a:gd name="connisteX1" fmla="*/ 57785 w 133985"/>
                  <a:gd name="connsiteY1" fmla="*/ 0 h 699135"/>
                  <a:gd name="connisteX2" fmla="*/ 107315 w 133985"/>
                  <a:gd name="connsiteY2" fmla="*/ 35560 h 699135"/>
                  <a:gd name="connisteX3" fmla="*/ 133985 w 133985"/>
                  <a:gd name="connsiteY3" fmla="*/ 93980 h 699135"/>
                  <a:gd name="connisteX4" fmla="*/ 133985 w 133985"/>
                  <a:gd name="connsiteY4" fmla="*/ 179070 h 699135"/>
                  <a:gd name="connisteX5" fmla="*/ 125095 w 133985"/>
                  <a:gd name="connsiteY5" fmla="*/ 233045 h 699135"/>
                  <a:gd name="connisteX6" fmla="*/ 89535 w 133985"/>
                  <a:gd name="connsiteY6" fmla="*/ 264160 h 699135"/>
                  <a:gd name="connisteX7" fmla="*/ 93980 w 133985"/>
                  <a:gd name="connsiteY7" fmla="*/ 313690 h 699135"/>
                  <a:gd name="connisteX8" fmla="*/ 89535 w 133985"/>
                  <a:gd name="connsiteY8" fmla="*/ 681355 h 699135"/>
                  <a:gd name="connisteX9" fmla="*/ 53340 w 133985"/>
                  <a:gd name="connsiteY9" fmla="*/ 699135 h 699135"/>
                  <a:gd name="connisteX10" fmla="*/ 31115 w 133985"/>
                  <a:gd name="connsiteY10" fmla="*/ 668020 h 699135"/>
                  <a:gd name="connisteX11" fmla="*/ 0 w 133985"/>
                  <a:gd name="connsiteY11" fmla="*/ 609600 h 699135"/>
                  <a:gd name="connisteX12" fmla="*/ 13335 w 133985"/>
                  <a:gd name="connsiteY12" fmla="*/ 45085 h 699135"/>
                  <a:gd name="connisteX13" fmla="*/ 40005 w 133985"/>
                  <a:gd name="connsiteY13" fmla="*/ 0 h 69913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</a:cxnLst>
                <a:rect l="l" t="t" r="r" b="b"/>
                <a:pathLst>
                  <a:path w="133985" h="699135">
                    <a:moveTo>
                      <a:pt x="40005" y="0"/>
                    </a:moveTo>
                    <a:lnTo>
                      <a:pt x="57785" y="0"/>
                    </a:lnTo>
                    <a:lnTo>
                      <a:pt x="107315" y="35560"/>
                    </a:lnTo>
                    <a:lnTo>
                      <a:pt x="133985" y="93980"/>
                    </a:lnTo>
                    <a:lnTo>
                      <a:pt x="133985" y="179070"/>
                    </a:lnTo>
                    <a:lnTo>
                      <a:pt x="125095" y="233045"/>
                    </a:lnTo>
                    <a:lnTo>
                      <a:pt x="89535" y="264160"/>
                    </a:lnTo>
                    <a:lnTo>
                      <a:pt x="93980" y="313690"/>
                    </a:lnTo>
                    <a:lnTo>
                      <a:pt x="89535" y="681355"/>
                    </a:lnTo>
                    <a:lnTo>
                      <a:pt x="53340" y="699135"/>
                    </a:lnTo>
                    <a:lnTo>
                      <a:pt x="31115" y="668020"/>
                    </a:lnTo>
                    <a:lnTo>
                      <a:pt x="0" y="609600"/>
                    </a:lnTo>
                    <a:lnTo>
                      <a:pt x="13335" y="45085"/>
                    </a:lnTo>
                    <a:lnTo>
                      <a:pt x="40005" y="0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>
                <a:off x="13557" y="4367"/>
                <a:ext cx="127" cy="148"/>
              </a:xfrm>
              <a:custGeom>
                <a:avLst/>
                <a:gdLst>
                  <a:gd name="connisteX0" fmla="*/ 67310 w 80645"/>
                  <a:gd name="connsiteY0" fmla="*/ 85090 h 93980"/>
                  <a:gd name="connisteX1" fmla="*/ 80645 w 80645"/>
                  <a:gd name="connsiteY1" fmla="*/ 49530 h 93980"/>
                  <a:gd name="connisteX2" fmla="*/ 80645 w 80645"/>
                  <a:gd name="connsiteY2" fmla="*/ 31750 h 93980"/>
                  <a:gd name="connisteX3" fmla="*/ 58420 w 80645"/>
                  <a:gd name="connsiteY3" fmla="*/ 17780 h 93980"/>
                  <a:gd name="connisteX4" fmla="*/ 35560 w 80645"/>
                  <a:gd name="connsiteY4" fmla="*/ 13335 h 93980"/>
                  <a:gd name="connisteX5" fmla="*/ 22225 w 80645"/>
                  <a:gd name="connsiteY5" fmla="*/ 0 h 93980"/>
                  <a:gd name="connisteX6" fmla="*/ 13335 w 80645"/>
                  <a:gd name="connsiteY6" fmla="*/ 0 h 93980"/>
                  <a:gd name="connisteX7" fmla="*/ 0 w 80645"/>
                  <a:gd name="connsiteY7" fmla="*/ 31750 h 93980"/>
                  <a:gd name="connisteX8" fmla="*/ 0 w 80645"/>
                  <a:gd name="connsiteY8" fmla="*/ 62865 h 93980"/>
                  <a:gd name="connisteX9" fmla="*/ 0 w 80645"/>
                  <a:gd name="connsiteY9" fmla="*/ 93980 h 93980"/>
                  <a:gd name="connisteX10" fmla="*/ 35560 w 80645"/>
                  <a:gd name="connsiteY10" fmla="*/ 93980 h 93980"/>
                  <a:gd name="connisteX11" fmla="*/ 67310 w 80645"/>
                  <a:gd name="connsiteY11" fmla="*/ 85090 h 939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</a:cxnLst>
                <a:rect l="l" t="t" r="r" b="b"/>
                <a:pathLst>
                  <a:path w="80645" h="93980">
                    <a:moveTo>
                      <a:pt x="67310" y="85090"/>
                    </a:moveTo>
                    <a:lnTo>
                      <a:pt x="80645" y="49530"/>
                    </a:lnTo>
                    <a:lnTo>
                      <a:pt x="80645" y="31750"/>
                    </a:lnTo>
                    <a:lnTo>
                      <a:pt x="58420" y="17780"/>
                    </a:lnTo>
                    <a:lnTo>
                      <a:pt x="35560" y="13335"/>
                    </a:lnTo>
                    <a:lnTo>
                      <a:pt x="22225" y="0"/>
                    </a:lnTo>
                    <a:lnTo>
                      <a:pt x="13335" y="0"/>
                    </a:lnTo>
                    <a:lnTo>
                      <a:pt x="0" y="31750"/>
                    </a:lnTo>
                    <a:lnTo>
                      <a:pt x="0" y="62865"/>
                    </a:lnTo>
                    <a:lnTo>
                      <a:pt x="0" y="93980"/>
                    </a:lnTo>
                    <a:lnTo>
                      <a:pt x="35560" y="93980"/>
                    </a:lnTo>
                    <a:lnTo>
                      <a:pt x="67310" y="85090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15216" y="3767"/>
                <a:ext cx="903" cy="1645"/>
              </a:xfrm>
              <a:custGeom>
                <a:avLst/>
                <a:gdLst>
                  <a:gd name="connsiteX0" fmla="*/ 190 w 903"/>
                  <a:gd name="connsiteY0" fmla="*/ 0 h 1645"/>
                  <a:gd name="connsiteX1" fmla="*/ 699 w 903"/>
                  <a:gd name="connsiteY1" fmla="*/ 0 h 1645"/>
                  <a:gd name="connsiteX2" fmla="*/ 762 w 903"/>
                  <a:gd name="connsiteY2" fmla="*/ 57 h 1645"/>
                  <a:gd name="connsiteX3" fmla="*/ 783 w 903"/>
                  <a:gd name="connsiteY3" fmla="*/ 120 h 1645"/>
                  <a:gd name="connsiteX4" fmla="*/ 776 w 903"/>
                  <a:gd name="connsiteY4" fmla="*/ 268 h 1645"/>
                  <a:gd name="connsiteX5" fmla="*/ 741 w 903"/>
                  <a:gd name="connsiteY5" fmla="*/ 290 h 1645"/>
                  <a:gd name="connsiteX6" fmla="*/ 713 w 903"/>
                  <a:gd name="connsiteY6" fmla="*/ 290 h 1645"/>
                  <a:gd name="connsiteX7" fmla="*/ 607 w 903"/>
                  <a:gd name="connsiteY7" fmla="*/ 346 h 1645"/>
                  <a:gd name="connsiteX8" fmla="*/ 586 w 903"/>
                  <a:gd name="connsiteY8" fmla="*/ 770 h 1645"/>
                  <a:gd name="connsiteX9" fmla="*/ 691 w 903"/>
                  <a:gd name="connsiteY9" fmla="*/ 770 h 1645"/>
                  <a:gd name="connsiteX10" fmla="*/ 755 w 903"/>
                  <a:gd name="connsiteY10" fmla="*/ 777 h 1645"/>
                  <a:gd name="connsiteX11" fmla="*/ 826 w 903"/>
                  <a:gd name="connsiteY11" fmla="*/ 840 h 1645"/>
                  <a:gd name="connsiteX12" fmla="*/ 840 w 903"/>
                  <a:gd name="connsiteY12" fmla="*/ 911 h 1645"/>
                  <a:gd name="connsiteX13" fmla="*/ 840 w 903"/>
                  <a:gd name="connsiteY13" fmla="*/ 1003 h 1645"/>
                  <a:gd name="connsiteX14" fmla="*/ 790 w 903"/>
                  <a:gd name="connsiteY14" fmla="*/ 1052 h 1645"/>
                  <a:gd name="connsiteX15" fmla="*/ 699 w 903"/>
                  <a:gd name="connsiteY15" fmla="*/ 1059 h 1645"/>
                  <a:gd name="connsiteX16" fmla="*/ 600 w 903"/>
                  <a:gd name="connsiteY16" fmla="*/ 1073 h 1645"/>
                  <a:gd name="connsiteX17" fmla="*/ 571 w 903"/>
                  <a:gd name="connsiteY17" fmla="*/ 1320 h 1645"/>
                  <a:gd name="connsiteX18" fmla="*/ 593 w 903"/>
                  <a:gd name="connsiteY18" fmla="*/ 1377 h 1645"/>
                  <a:gd name="connsiteX19" fmla="*/ 790 w 903"/>
                  <a:gd name="connsiteY19" fmla="*/ 1377 h 1645"/>
                  <a:gd name="connsiteX20" fmla="*/ 861 w 903"/>
                  <a:gd name="connsiteY20" fmla="*/ 1433 h 1645"/>
                  <a:gd name="connsiteX21" fmla="*/ 903 w 903"/>
                  <a:gd name="connsiteY21" fmla="*/ 1497 h 1645"/>
                  <a:gd name="connsiteX22" fmla="*/ 889 w 903"/>
                  <a:gd name="connsiteY22" fmla="*/ 1574 h 1645"/>
                  <a:gd name="connsiteX23" fmla="*/ 783 w 903"/>
                  <a:gd name="connsiteY23" fmla="*/ 1645 h 1645"/>
                  <a:gd name="connsiteX24" fmla="*/ 63 w 903"/>
                  <a:gd name="connsiteY24" fmla="*/ 1631 h 1645"/>
                  <a:gd name="connsiteX25" fmla="*/ 14 w 903"/>
                  <a:gd name="connsiteY25" fmla="*/ 1574 h 1645"/>
                  <a:gd name="connsiteX26" fmla="*/ 14 w 903"/>
                  <a:gd name="connsiteY26" fmla="*/ 1497 h 1645"/>
                  <a:gd name="connsiteX27" fmla="*/ 42 w 903"/>
                  <a:gd name="connsiteY27" fmla="*/ 1398 h 1645"/>
                  <a:gd name="connsiteX28" fmla="*/ 141 w 903"/>
                  <a:gd name="connsiteY28" fmla="*/ 1341 h 1645"/>
                  <a:gd name="connsiteX29" fmla="*/ 289 w 903"/>
                  <a:gd name="connsiteY29" fmla="*/ 1341 h 1645"/>
                  <a:gd name="connsiteX30" fmla="*/ 303 w 903"/>
                  <a:gd name="connsiteY30" fmla="*/ 1066 h 1645"/>
                  <a:gd name="connsiteX31" fmla="*/ 289 w 903"/>
                  <a:gd name="connsiteY31" fmla="*/ 1052 h 1645"/>
                  <a:gd name="connsiteX32" fmla="*/ 106 w 903"/>
                  <a:gd name="connsiteY32" fmla="*/ 1059 h 1645"/>
                  <a:gd name="connsiteX33" fmla="*/ 56 w 903"/>
                  <a:gd name="connsiteY33" fmla="*/ 1031 h 1645"/>
                  <a:gd name="connsiteX34" fmla="*/ 0 w 903"/>
                  <a:gd name="connsiteY34" fmla="*/ 967 h 1645"/>
                  <a:gd name="connsiteX35" fmla="*/ 7 w 903"/>
                  <a:gd name="connsiteY35" fmla="*/ 876 h 1645"/>
                  <a:gd name="connsiteX36" fmla="*/ 42 w 903"/>
                  <a:gd name="connsiteY36" fmla="*/ 798 h 1645"/>
                  <a:gd name="connsiteX37" fmla="*/ 141 w 903"/>
                  <a:gd name="connsiteY37" fmla="*/ 770 h 1645"/>
                  <a:gd name="connsiteX38" fmla="*/ 275 w 903"/>
                  <a:gd name="connsiteY38" fmla="*/ 770 h 1645"/>
                  <a:gd name="connsiteX39" fmla="*/ 303 w 903"/>
                  <a:gd name="connsiteY39" fmla="*/ 325 h 1645"/>
                  <a:gd name="connsiteX40" fmla="*/ 247 w 903"/>
                  <a:gd name="connsiteY40" fmla="*/ 325 h 1645"/>
                  <a:gd name="connsiteX41" fmla="*/ 141 w 903"/>
                  <a:gd name="connsiteY41" fmla="*/ 318 h 1645"/>
                  <a:gd name="connsiteX42" fmla="*/ 77 w 903"/>
                  <a:gd name="connsiteY42" fmla="*/ 283 h 1645"/>
                  <a:gd name="connsiteX43" fmla="*/ 49 w 903"/>
                  <a:gd name="connsiteY43" fmla="*/ 191 h 1645"/>
                  <a:gd name="connsiteX44" fmla="*/ 63 w 903"/>
                  <a:gd name="connsiteY44" fmla="*/ 36 h 1645"/>
                  <a:gd name="connsiteX45" fmla="*/ 190 w 903"/>
                  <a:gd name="connsiteY45" fmla="*/ 0 h 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03" h="1645">
                    <a:moveTo>
                      <a:pt x="190" y="0"/>
                    </a:moveTo>
                    <a:lnTo>
                      <a:pt x="699" y="0"/>
                    </a:lnTo>
                    <a:lnTo>
                      <a:pt x="762" y="57"/>
                    </a:lnTo>
                    <a:lnTo>
                      <a:pt x="783" y="120"/>
                    </a:lnTo>
                    <a:lnTo>
                      <a:pt x="776" y="268"/>
                    </a:lnTo>
                    <a:lnTo>
                      <a:pt x="741" y="290"/>
                    </a:lnTo>
                    <a:lnTo>
                      <a:pt x="713" y="290"/>
                    </a:lnTo>
                    <a:lnTo>
                      <a:pt x="607" y="346"/>
                    </a:lnTo>
                    <a:lnTo>
                      <a:pt x="586" y="770"/>
                    </a:lnTo>
                    <a:lnTo>
                      <a:pt x="691" y="770"/>
                    </a:lnTo>
                    <a:lnTo>
                      <a:pt x="755" y="777"/>
                    </a:lnTo>
                    <a:lnTo>
                      <a:pt x="826" y="840"/>
                    </a:lnTo>
                    <a:lnTo>
                      <a:pt x="840" y="911"/>
                    </a:lnTo>
                    <a:lnTo>
                      <a:pt x="840" y="1003"/>
                    </a:lnTo>
                    <a:lnTo>
                      <a:pt x="790" y="1052"/>
                    </a:lnTo>
                    <a:lnTo>
                      <a:pt x="699" y="1059"/>
                    </a:lnTo>
                    <a:lnTo>
                      <a:pt x="600" y="1073"/>
                    </a:lnTo>
                    <a:lnTo>
                      <a:pt x="571" y="1320"/>
                    </a:lnTo>
                    <a:lnTo>
                      <a:pt x="593" y="1377"/>
                    </a:lnTo>
                    <a:lnTo>
                      <a:pt x="790" y="1377"/>
                    </a:lnTo>
                    <a:lnTo>
                      <a:pt x="861" y="1433"/>
                    </a:lnTo>
                    <a:lnTo>
                      <a:pt x="903" y="1497"/>
                    </a:lnTo>
                    <a:lnTo>
                      <a:pt x="889" y="1574"/>
                    </a:lnTo>
                    <a:lnTo>
                      <a:pt x="783" y="1645"/>
                    </a:lnTo>
                    <a:lnTo>
                      <a:pt x="63" y="1631"/>
                    </a:lnTo>
                    <a:lnTo>
                      <a:pt x="14" y="1574"/>
                    </a:lnTo>
                    <a:lnTo>
                      <a:pt x="14" y="1497"/>
                    </a:lnTo>
                    <a:lnTo>
                      <a:pt x="42" y="1398"/>
                    </a:lnTo>
                    <a:lnTo>
                      <a:pt x="141" y="1341"/>
                    </a:lnTo>
                    <a:lnTo>
                      <a:pt x="289" y="1341"/>
                    </a:lnTo>
                    <a:lnTo>
                      <a:pt x="303" y="1066"/>
                    </a:lnTo>
                    <a:lnTo>
                      <a:pt x="289" y="1052"/>
                    </a:lnTo>
                    <a:lnTo>
                      <a:pt x="106" y="1059"/>
                    </a:lnTo>
                    <a:lnTo>
                      <a:pt x="56" y="1031"/>
                    </a:lnTo>
                    <a:lnTo>
                      <a:pt x="0" y="967"/>
                    </a:lnTo>
                    <a:lnTo>
                      <a:pt x="7" y="876"/>
                    </a:lnTo>
                    <a:lnTo>
                      <a:pt x="42" y="798"/>
                    </a:lnTo>
                    <a:lnTo>
                      <a:pt x="141" y="770"/>
                    </a:lnTo>
                    <a:lnTo>
                      <a:pt x="275" y="770"/>
                    </a:lnTo>
                    <a:lnTo>
                      <a:pt x="303" y="325"/>
                    </a:lnTo>
                    <a:lnTo>
                      <a:pt x="247" y="325"/>
                    </a:lnTo>
                    <a:lnTo>
                      <a:pt x="141" y="318"/>
                    </a:lnTo>
                    <a:lnTo>
                      <a:pt x="77" y="283"/>
                    </a:lnTo>
                    <a:lnTo>
                      <a:pt x="49" y="191"/>
                    </a:lnTo>
                    <a:lnTo>
                      <a:pt x="63" y="36"/>
                    </a:lnTo>
                    <a:lnTo>
                      <a:pt x="190" y="0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16063" y="3577"/>
                <a:ext cx="1263" cy="2054"/>
              </a:xfrm>
              <a:custGeom>
                <a:avLst/>
                <a:gdLst>
                  <a:gd name="connisteX0" fmla="*/ 210820 w 802005"/>
                  <a:gd name="connsiteY0" fmla="*/ 17780 h 1304290"/>
                  <a:gd name="connisteX1" fmla="*/ 80645 w 802005"/>
                  <a:gd name="connsiteY1" fmla="*/ 62230 h 1304290"/>
                  <a:gd name="connisteX2" fmla="*/ 53340 w 802005"/>
                  <a:gd name="connsiteY2" fmla="*/ 102870 h 1304290"/>
                  <a:gd name="connisteX3" fmla="*/ 8890 w 802005"/>
                  <a:gd name="connsiteY3" fmla="*/ 233045 h 1304290"/>
                  <a:gd name="connisteX4" fmla="*/ 0 w 802005"/>
                  <a:gd name="connsiteY4" fmla="*/ 394335 h 1304290"/>
                  <a:gd name="connisteX5" fmla="*/ 26670 w 802005"/>
                  <a:gd name="connsiteY5" fmla="*/ 514985 h 1304290"/>
                  <a:gd name="connisteX6" fmla="*/ 125095 w 802005"/>
                  <a:gd name="connsiteY6" fmla="*/ 618490 h 1304290"/>
                  <a:gd name="connisteX7" fmla="*/ 192405 w 802005"/>
                  <a:gd name="connsiteY7" fmla="*/ 662940 h 1304290"/>
                  <a:gd name="connisteX8" fmla="*/ 291465 w 802005"/>
                  <a:gd name="connsiteY8" fmla="*/ 676910 h 1304290"/>
                  <a:gd name="connisteX9" fmla="*/ 300355 w 802005"/>
                  <a:gd name="connsiteY9" fmla="*/ 694690 h 1304290"/>
                  <a:gd name="connisteX10" fmla="*/ 300355 w 802005"/>
                  <a:gd name="connsiteY10" fmla="*/ 770890 h 1304290"/>
                  <a:gd name="connisteX11" fmla="*/ 237490 w 802005"/>
                  <a:gd name="connsiteY11" fmla="*/ 784225 h 1304290"/>
                  <a:gd name="connisteX12" fmla="*/ 215265 w 802005"/>
                  <a:gd name="connsiteY12" fmla="*/ 797560 h 1304290"/>
                  <a:gd name="connisteX13" fmla="*/ 201295 w 802005"/>
                  <a:gd name="connsiteY13" fmla="*/ 851535 h 1304290"/>
                  <a:gd name="connisteX14" fmla="*/ 196850 w 802005"/>
                  <a:gd name="connsiteY14" fmla="*/ 941070 h 1304290"/>
                  <a:gd name="connisteX15" fmla="*/ 224155 w 802005"/>
                  <a:gd name="connsiteY15" fmla="*/ 972185 h 1304290"/>
                  <a:gd name="connisteX16" fmla="*/ 291465 w 802005"/>
                  <a:gd name="connsiteY16" fmla="*/ 972185 h 1304290"/>
                  <a:gd name="connisteX17" fmla="*/ 309245 w 802005"/>
                  <a:gd name="connsiteY17" fmla="*/ 1008380 h 1304290"/>
                  <a:gd name="connisteX18" fmla="*/ 309245 w 802005"/>
                  <a:gd name="connsiteY18" fmla="*/ 1102360 h 1304290"/>
                  <a:gd name="connisteX19" fmla="*/ 255270 w 802005"/>
                  <a:gd name="connsiteY19" fmla="*/ 1120140 h 1304290"/>
                  <a:gd name="connisteX20" fmla="*/ 40005 w 802005"/>
                  <a:gd name="connsiteY20" fmla="*/ 1134110 h 1304290"/>
                  <a:gd name="connisteX21" fmla="*/ 8890 w 802005"/>
                  <a:gd name="connsiteY21" fmla="*/ 1210310 h 1304290"/>
                  <a:gd name="connisteX22" fmla="*/ 26670 w 802005"/>
                  <a:gd name="connsiteY22" fmla="*/ 1286510 h 1304290"/>
                  <a:gd name="connisteX23" fmla="*/ 93980 w 802005"/>
                  <a:gd name="connsiteY23" fmla="*/ 1304290 h 1304290"/>
                  <a:gd name="connisteX24" fmla="*/ 685800 w 802005"/>
                  <a:gd name="connsiteY24" fmla="*/ 1299845 h 1304290"/>
                  <a:gd name="connisteX25" fmla="*/ 784225 w 802005"/>
                  <a:gd name="connsiteY25" fmla="*/ 1276985 h 1304290"/>
                  <a:gd name="connisteX26" fmla="*/ 802005 w 802005"/>
                  <a:gd name="connsiteY26" fmla="*/ 1228090 h 1304290"/>
                  <a:gd name="connisteX27" fmla="*/ 793115 w 802005"/>
                  <a:gd name="connsiteY27" fmla="*/ 1169670 h 1304290"/>
                  <a:gd name="connisteX28" fmla="*/ 757555 w 802005"/>
                  <a:gd name="connsiteY28" fmla="*/ 1120140 h 1304290"/>
                  <a:gd name="connisteX29" fmla="*/ 479425 w 802005"/>
                  <a:gd name="connsiteY29" fmla="*/ 1124585 h 1304290"/>
                  <a:gd name="connisteX30" fmla="*/ 470535 w 802005"/>
                  <a:gd name="connsiteY30" fmla="*/ 958850 h 1304290"/>
                  <a:gd name="connisteX31" fmla="*/ 528955 w 802005"/>
                  <a:gd name="connsiteY31" fmla="*/ 945515 h 1304290"/>
                  <a:gd name="connisteX32" fmla="*/ 622935 w 802005"/>
                  <a:gd name="connsiteY32" fmla="*/ 945515 h 1304290"/>
                  <a:gd name="connisteX33" fmla="*/ 649605 w 802005"/>
                  <a:gd name="connsiteY33" fmla="*/ 923290 h 1304290"/>
                  <a:gd name="connisteX34" fmla="*/ 654050 w 802005"/>
                  <a:gd name="connsiteY34" fmla="*/ 842645 h 1304290"/>
                  <a:gd name="connisteX35" fmla="*/ 631825 w 802005"/>
                  <a:gd name="connsiteY35" fmla="*/ 793115 h 1304290"/>
                  <a:gd name="connisteX36" fmla="*/ 564515 w 802005"/>
                  <a:gd name="connsiteY36" fmla="*/ 775335 h 1304290"/>
                  <a:gd name="connisteX37" fmla="*/ 466090 w 802005"/>
                  <a:gd name="connsiteY37" fmla="*/ 770890 h 1304290"/>
                  <a:gd name="connisteX38" fmla="*/ 470535 w 802005"/>
                  <a:gd name="connsiteY38" fmla="*/ 716915 h 1304290"/>
                  <a:gd name="connisteX39" fmla="*/ 510540 w 802005"/>
                  <a:gd name="connsiteY39" fmla="*/ 658495 h 1304290"/>
                  <a:gd name="connisteX40" fmla="*/ 681355 w 802005"/>
                  <a:gd name="connsiteY40" fmla="*/ 528955 h 1304290"/>
                  <a:gd name="connisteX41" fmla="*/ 753110 w 802005"/>
                  <a:gd name="connsiteY41" fmla="*/ 457200 h 1304290"/>
                  <a:gd name="connisteX42" fmla="*/ 788670 w 802005"/>
                  <a:gd name="connsiteY42" fmla="*/ 358140 h 1304290"/>
                  <a:gd name="connisteX43" fmla="*/ 793115 w 802005"/>
                  <a:gd name="connsiteY43" fmla="*/ 255270 h 1304290"/>
                  <a:gd name="connisteX44" fmla="*/ 730250 w 802005"/>
                  <a:gd name="connsiteY44" fmla="*/ 129540 h 1304290"/>
                  <a:gd name="connisteX45" fmla="*/ 658495 w 802005"/>
                  <a:gd name="connsiteY45" fmla="*/ 57785 h 1304290"/>
                  <a:gd name="connisteX46" fmla="*/ 537845 w 802005"/>
                  <a:gd name="connsiteY46" fmla="*/ 0 h 1304290"/>
                  <a:gd name="connisteX47" fmla="*/ 429895 w 802005"/>
                  <a:gd name="connsiteY47" fmla="*/ 0 h 1304290"/>
                  <a:gd name="connisteX48" fmla="*/ 250825 w 802005"/>
                  <a:gd name="connsiteY48" fmla="*/ 4445 h 1304290"/>
                  <a:gd name="connisteX49" fmla="*/ 210820 w 802005"/>
                  <a:gd name="connsiteY49" fmla="*/ 17780 h 13042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  <a:cxn ang="0">
                    <a:pos x="connisteX48" y="connsiteY48"/>
                  </a:cxn>
                  <a:cxn ang="0">
                    <a:pos x="connisteX49" y="connsiteY49"/>
                  </a:cxn>
                </a:cxnLst>
                <a:rect l="l" t="t" r="r" b="b"/>
                <a:pathLst>
                  <a:path w="802005" h="1304290">
                    <a:moveTo>
                      <a:pt x="210820" y="17780"/>
                    </a:moveTo>
                    <a:lnTo>
                      <a:pt x="80645" y="62230"/>
                    </a:lnTo>
                    <a:lnTo>
                      <a:pt x="53340" y="102870"/>
                    </a:lnTo>
                    <a:lnTo>
                      <a:pt x="8890" y="233045"/>
                    </a:lnTo>
                    <a:lnTo>
                      <a:pt x="0" y="394335"/>
                    </a:lnTo>
                    <a:lnTo>
                      <a:pt x="26670" y="514985"/>
                    </a:lnTo>
                    <a:lnTo>
                      <a:pt x="125095" y="618490"/>
                    </a:lnTo>
                    <a:lnTo>
                      <a:pt x="192405" y="662940"/>
                    </a:lnTo>
                    <a:lnTo>
                      <a:pt x="291465" y="676910"/>
                    </a:lnTo>
                    <a:lnTo>
                      <a:pt x="300355" y="694690"/>
                    </a:lnTo>
                    <a:lnTo>
                      <a:pt x="300355" y="770890"/>
                    </a:lnTo>
                    <a:lnTo>
                      <a:pt x="237490" y="784225"/>
                    </a:lnTo>
                    <a:lnTo>
                      <a:pt x="215265" y="797560"/>
                    </a:lnTo>
                    <a:lnTo>
                      <a:pt x="201295" y="851535"/>
                    </a:lnTo>
                    <a:lnTo>
                      <a:pt x="196850" y="941070"/>
                    </a:lnTo>
                    <a:lnTo>
                      <a:pt x="224155" y="972185"/>
                    </a:lnTo>
                    <a:lnTo>
                      <a:pt x="291465" y="972185"/>
                    </a:lnTo>
                    <a:lnTo>
                      <a:pt x="309245" y="1008380"/>
                    </a:lnTo>
                    <a:lnTo>
                      <a:pt x="309245" y="1102360"/>
                    </a:lnTo>
                    <a:lnTo>
                      <a:pt x="255270" y="1120140"/>
                    </a:lnTo>
                    <a:lnTo>
                      <a:pt x="40005" y="1134110"/>
                    </a:lnTo>
                    <a:lnTo>
                      <a:pt x="8890" y="1210310"/>
                    </a:lnTo>
                    <a:lnTo>
                      <a:pt x="26670" y="1286510"/>
                    </a:lnTo>
                    <a:lnTo>
                      <a:pt x="93980" y="1304290"/>
                    </a:lnTo>
                    <a:lnTo>
                      <a:pt x="685800" y="1299845"/>
                    </a:lnTo>
                    <a:lnTo>
                      <a:pt x="784225" y="1276985"/>
                    </a:lnTo>
                    <a:lnTo>
                      <a:pt x="802005" y="1228090"/>
                    </a:lnTo>
                    <a:lnTo>
                      <a:pt x="793115" y="1169670"/>
                    </a:lnTo>
                    <a:lnTo>
                      <a:pt x="757555" y="1120140"/>
                    </a:lnTo>
                    <a:lnTo>
                      <a:pt x="479425" y="1124585"/>
                    </a:lnTo>
                    <a:lnTo>
                      <a:pt x="470535" y="958850"/>
                    </a:lnTo>
                    <a:lnTo>
                      <a:pt x="528955" y="945515"/>
                    </a:lnTo>
                    <a:lnTo>
                      <a:pt x="622935" y="945515"/>
                    </a:lnTo>
                    <a:lnTo>
                      <a:pt x="649605" y="923290"/>
                    </a:lnTo>
                    <a:lnTo>
                      <a:pt x="654050" y="842645"/>
                    </a:lnTo>
                    <a:lnTo>
                      <a:pt x="631825" y="793115"/>
                    </a:lnTo>
                    <a:lnTo>
                      <a:pt x="564515" y="775335"/>
                    </a:lnTo>
                    <a:lnTo>
                      <a:pt x="466090" y="770890"/>
                    </a:lnTo>
                    <a:lnTo>
                      <a:pt x="470535" y="716915"/>
                    </a:lnTo>
                    <a:lnTo>
                      <a:pt x="510540" y="658495"/>
                    </a:lnTo>
                    <a:lnTo>
                      <a:pt x="681355" y="528955"/>
                    </a:lnTo>
                    <a:lnTo>
                      <a:pt x="753110" y="457200"/>
                    </a:lnTo>
                    <a:lnTo>
                      <a:pt x="788670" y="358140"/>
                    </a:lnTo>
                    <a:lnTo>
                      <a:pt x="793115" y="255270"/>
                    </a:lnTo>
                    <a:lnTo>
                      <a:pt x="730250" y="129540"/>
                    </a:lnTo>
                    <a:lnTo>
                      <a:pt x="658495" y="57785"/>
                    </a:lnTo>
                    <a:lnTo>
                      <a:pt x="537845" y="0"/>
                    </a:lnTo>
                    <a:lnTo>
                      <a:pt x="429895" y="0"/>
                    </a:lnTo>
                    <a:lnTo>
                      <a:pt x="250825" y="4445"/>
                    </a:lnTo>
                    <a:lnTo>
                      <a:pt x="210820" y="17780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16352" y="3859"/>
                <a:ext cx="212" cy="148"/>
              </a:xfrm>
              <a:custGeom>
                <a:avLst/>
                <a:gdLst>
                  <a:gd name="connsiteX0" fmla="*/ 64 w 212"/>
                  <a:gd name="connsiteY0" fmla="*/ 148 h 148"/>
                  <a:gd name="connsiteX1" fmla="*/ 198 w 212"/>
                  <a:gd name="connsiteY1" fmla="*/ 141 h 148"/>
                  <a:gd name="connsiteX2" fmla="*/ 212 w 212"/>
                  <a:gd name="connsiteY2" fmla="*/ 78 h 148"/>
                  <a:gd name="connsiteX3" fmla="*/ 198 w 212"/>
                  <a:gd name="connsiteY3" fmla="*/ 14 h 148"/>
                  <a:gd name="connsiteX4" fmla="*/ 148 w 212"/>
                  <a:gd name="connsiteY4" fmla="*/ 0 h 148"/>
                  <a:gd name="connsiteX5" fmla="*/ 43 w 212"/>
                  <a:gd name="connsiteY5" fmla="*/ 28 h 148"/>
                  <a:gd name="connsiteX6" fmla="*/ 14 w 212"/>
                  <a:gd name="connsiteY6" fmla="*/ 78 h 148"/>
                  <a:gd name="connsiteX7" fmla="*/ 0 w 212"/>
                  <a:gd name="connsiteY7" fmla="*/ 120 h 148"/>
                  <a:gd name="connsiteX8" fmla="*/ 64 w 212"/>
                  <a:gd name="connsiteY8" fmla="*/ 148 h 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" h="148">
                    <a:moveTo>
                      <a:pt x="64" y="148"/>
                    </a:moveTo>
                    <a:lnTo>
                      <a:pt x="198" y="141"/>
                    </a:lnTo>
                    <a:lnTo>
                      <a:pt x="212" y="78"/>
                    </a:lnTo>
                    <a:lnTo>
                      <a:pt x="198" y="14"/>
                    </a:lnTo>
                    <a:lnTo>
                      <a:pt x="148" y="0"/>
                    </a:lnTo>
                    <a:lnTo>
                      <a:pt x="43" y="28"/>
                    </a:lnTo>
                    <a:lnTo>
                      <a:pt x="14" y="78"/>
                    </a:lnTo>
                    <a:lnTo>
                      <a:pt x="0" y="120"/>
                    </a:lnTo>
                    <a:lnTo>
                      <a:pt x="64" y="148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16832" y="3880"/>
                <a:ext cx="170" cy="113"/>
              </a:xfrm>
              <a:custGeom>
                <a:avLst/>
                <a:gdLst>
                  <a:gd name="connisteX0" fmla="*/ 8890 w 107950"/>
                  <a:gd name="connsiteY0" fmla="*/ 0 h 71755"/>
                  <a:gd name="connisteX1" fmla="*/ 0 w 107950"/>
                  <a:gd name="connsiteY1" fmla="*/ 58420 h 71755"/>
                  <a:gd name="connisteX2" fmla="*/ 31750 w 107950"/>
                  <a:gd name="connsiteY2" fmla="*/ 71755 h 71755"/>
                  <a:gd name="connisteX3" fmla="*/ 89535 w 107950"/>
                  <a:gd name="connsiteY3" fmla="*/ 71755 h 71755"/>
                  <a:gd name="connisteX4" fmla="*/ 107950 w 107950"/>
                  <a:gd name="connsiteY4" fmla="*/ 58420 h 71755"/>
                  <a:gd name="connisteX5" fmla="*/ 62865 w 107950"/>
                  <a:gd name="connsiteY5" fmla="*/ 27305 h 71755"/>
                  <a:gd name="connisteX6" fmla="*/ 45085 w 107950"/>
                  <a:gd name="connsiteY6" fmla="*/ 8890 h 71755"/>
                  <a:gd name="connisteX7" fmla="*/ 8890 w 107950"/>
                  <a:gd name="connsiteY7" fmla="*/ 0 h 7175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107950" h="71755">
                    <a:moveTo>
                      <a:pt x="8890" y="0"/>
                    </a:moveTo>
                    <a:lnTo>
                      <a:pt x="0" y="58420"/>
                    </a:lnTo>
                    <a:lnTo>
                      <a:pt x="31750" y="71755"/>
                    </a:lnTo>
                    <a:lnTo>
                      <a:pt x="89535" y="71755"/>
                    </a:lnTo>
                    <a:lnTo>
                      <a:pt x="107950" y="58420"/>
                    </a:lnTo>
                    <a:lnTo>
                      <a:pt x="62865" y="27305"/>
                    </a:lnTo>
                    <a:lnTo>
                      <a:pt x="45085" y="8890"/>
                    </a:lnTo>
                    <a:lnTo>
                      <a:pt x="8890" y="0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任意多边形 25"/>
              <p:cNvSpPr/>
              <p:nvPr/>
            </p:nvSpPr>
            <p:spPr>
              <a:xfrm>
                <a:off x="16451" y="4268"/>
                <a:ext cx="64" cy="85"/>
              </a:xfrm>
              <a:custGeom>
                <a:avLst/>
                <a:gdLst>
                  <a:gd name="connsiteX0" fmla="*/ 0 w 64"/>
                  <a:gd name="connsiteY0" fmla="*/ 7 h 85"/>
                  <a:gd name="connsiteX1" fmla="*/ 64 w 64"/>
                  <a:gd name="connsiteY1" fmla="*/ 0 h 85"/>
                  <a:gd name="connsiteX2" fmla="*/ 64 w 64"/>
                  <a:gd name="connsiteY2" fmla="*/ 64 h 85"/>
                  <a:gd name="connsiteX3" fmla="*/ 42 w 64"/>
                  <a:gd name="connsiteY3" fmla="*/ 85 h 85"/>
                  <a:gd name="connsiteX4" fmla="*/ 7 w 64"/>
                  <a:gd name="connsiteY4" fmla="*/ 64 h 85"/>
                  <a:gd name="connsiteX5" fmla="*/ 0 w 64"/>
                  <a:gd name="connsiteY5" fmla="*/ 7 h 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" h="85">
                    <a:moveTo>
                      <a:pt x="0" y="7"/>
                    </a:moveTo>
                    <a:lnTo>
                      <a:pt x="64" y="0"/>
                    </a:lnTo>
                    <a:lnTo>
                      <a:pt x="64" y="64"/>
                    </a:lnTo>
                    <a:lnTo>
                      <a:pt x="42" y="85"/>
                    </a:lnTo>
                    <a:lnTo>
                      <a:pt x="7" y="64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16809" y="4251"/>
                <a:ext cx="64" cy="83"/>
              </a:xfrm>
              <a:custGeom>
                <a:avLst/>
                <a:gdLst>
                  <a:gd name="connsiteX0" fmla="*/ 8 w 64"/>
                  <a:gd name="connsiteY0" fmla="*/ 83 h 83"/>
                  <a:gd name="connsiteX1" fmla="*/ 0 w 64"/>
                  <a:gd name="connsiteY1" fmla="*/ 23 h 83"/>
                  <a:gd name="connsiteX2" fmla="*/ 15 w 64"/>
                  <a:gd name="connsiteY2" fmla="*/ 0 h 83"/>
                  <a:gd name="connsiteX3" fmla="*/ 64 w 64"/>
                  <a:gd name="connsiteY3" fmla="*/ 45 h 83"/>
                  <a:gd name="connsiteX4" fmla="*/ 8 w 64"/>
                  <a:gd name="connsiteY4" fmla="*/ 83 h 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" h="83">
                    <a:moveTo>
                      <a:pt x="8" y="83"/>
                    </a:moveTo>
                    <a:lnTo>
                      <a:pt x="0" y="23"/>
                    </a:lnTo>
                    <a:lnTo>
                      <a:pt x="15" y="0"/>
                    </a:lnTo>
                    <a:lnTo>
                      <a:pt x="64" y="45"/>
                    </a:lnTo>
                    <a:lnTo>
                      <a:pt x="8" y="83"/>
                    </a:lnTo>
                    <a:close/>
                  </a:path>
                </a:pathLst>
              </a:custGeom>
              <a:noFill/>
              <a:ln w="47625" cmpd="sng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任意多边形 30"/>
            <p:cNvSpPr/>
            <p:nvPr/>
          </p:nvSpPr>
          <p:spPr>
            <a:xfrm>
              <a:off x="9880" y="5332"/>
              <a:ext cx="328" cy="215"/>
            </a:xfrm>
            <a:custGeom>
              <a:avLst/>
              <a:gdLst>
                <a:gd name="connisteX0" fmla="*/ 200660 w 208280"/>
                <a:gd name="connsiteY0" fmla="*/ 48260 h 136525"/>
                <a:gd name="connisteX1" fmla="*/ 172720 w 208280"/>
                <a:gd name="connsiteY1" fmla="*/ 27940 h 136525"/>
                <a:gd name="connisteX2" fmla="*/ 124460 w 208280"/>
                <a:gd name="connsiteY2" fmla="*/ 15875 h 136525"/>
                <a:gd name="connisteX3" fmla="*/ 76200 w 208280"/>
                <a:gd name="connsiteY3" fmla="*/ 0 h 136525"/>
                <a:gd name="connisteX4" fmla="*/ 36195 w 208280"/>
                <a:gd name="connsiteY4" fmla="*/ 15875 h 136525"/>
                <a:gd name="connisteX5" fmla="*/ 0 w 208280"/>
                <a:gd name="connsiteY5" fmla="*/ 64135 h 136525"/>
                <a:gd name="connisteX6" fmla="*/ 3810 w 208280"/>
                <a:gd name="connsiteY6" fmla="*/ 84455 h 136525"/>
                <a:gd name="connisteX7" fmla="*/ 27940 w 208280"/>
                <a:gd name="connsiteY7" fmla="*/ 112395 h 136525"/>
                <a:gd name="connisteX8" fmla="*/ 64135 w 208280"/>
                <a:gd name="connsiteY8" fmla="*/ 128270 h 136525"/>
                <a:gd name="connisteX9" fmla="*/ 128270 w 208280"/>
                <a:gd name="connsiteY9" fmla="*/ 136525 h 136525"/>
                <a:gd name="connisteX10" fmla="*/ 188595 w 208280"/>
                <a:gd name="connsiteY10" fmla="*/ 124460 h 136525"/>
                <a:gd name="connisteX11" fmla="*/ 208280 w 208280"/>
                <a:gd name="connsiteY11" fmla="*/ 88265 h 136525"/>
                <a:gd name="connisteX12" fmla="*/ 200660 w 208280"/>
                <a:gd name="connsiteY12" fmla="*/ 48260 h 1365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208280" h="136525">
                  <a:moveTo>
                    <a:pt x="200660" y="48260"/>
                  </a:moveTo>
                  <a:lnTo>
                    <a:pt x="172720" y="27940"/>
                  </a:lnTo>
                  <a:lnTo>
                    <a:pt x="124460" y="15875"/>
                  </a:lnTo>
                  <a:lnTo>
                    <a:pt x="76200" y="0"/>
                  </a:lnTo>
                  <a:lnTo>
                    <a:pt x="36195" y="15875"/>
                  </a:lnTo>
                  <a:lnTo>
                    <a:pt x="0" y="64135"/>
                  </a:lnTo>
                  <a:lnTo>
                    <a:pt x="3810" y="84455"/>
                  </a:lnTo>
                  <a:lnTo>
                    <a:pt x="27940" y="112395"/>
                  </a:lnTo>
                  <a:lnTo>
                    <a:pt x="64135" y="128270"/>
                  </a:lnTo>
                  <a:lnTo>
                    <a:pt x="128270" y="136525"/>
                  </a:lnTo>
                  <a:lnTo>
                    <a:pt x="188595" y="124460"/>
                  </a:lnTo>
                  <a:lnTo>
                    <a:pt x="208280" y="88265"/>
                  </a:lnTo>
                  <a:lnTo>
                    <a:pt x="200660" y="48260"/>
                  </a:lnTo>
                  <a:close/>
                </a:path>
              </a:pathLst>
            </a:custGeom>
            <a:noFill/>
            <a:ln w="47625" cmpd="sng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1"/>
            </p:custDataLst>
          </p:nvPr>
        </p:nvSpPr>
        <p:spPr>
          <a:xfrm rot="16200000">
            <a:off x="682414" y="3801321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3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4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5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6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7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8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9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10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11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12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13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14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15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16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17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18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19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20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21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22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23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24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25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26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27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28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29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45604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O1</a:t>
            </a: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33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34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3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3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95BCA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3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1"/>
            </p:custDataLst>
          </p:nvPr>
        </p:nvSpPr>
        <p:spPr>
          <a:xfrm rot="16200000">
            <a:off x="683684" y="3801956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3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4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5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6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7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8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9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10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11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12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13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14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15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16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17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18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19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20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21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22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23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24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25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26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27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28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29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45604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O2</a:t>
            </a: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33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34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3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3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A2C9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3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1"/>
            </p:custDataLst>
          </p:nvPr>
        </p:nvSpPr>
        <p:spPr>
          <a:xfrm rot="16200000">
            <a:off x="682414" y="3801321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3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4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5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6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7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8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9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10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11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12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13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14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15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16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17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18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19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20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21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22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23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24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25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26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27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28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29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39381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O3</a:t>
            </a: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33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rgbClr val="468E5A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34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3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3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A2C9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3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6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7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1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2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95BC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3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活动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Activity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6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7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1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2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A2C9A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3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阅读</a:t>
            </a: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Reading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</p:sldLayoutIdLst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xStyles>
    <p:titleStyle>
      <a:lvl1pPr algn="l" defTabSz="1218565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8565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xStyles>
    <p:titleStyle>
      <a:lvl1pPr algn="l" defTabSz="1218565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8565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tags" Target="../tags/tag308.xml"/><Relationship Id="rId18" Type="http://schemas.openxmlformats.org/officeDocument/2006/relationships/tags" Target="../tags/tag313.xml"/><Relationship Id="rId3" Type="http://schemas.openxmlformats.org/officeDocument/2006/relationships/tags" Target="../tags/tag298.xml"/><Relationship Id="rId21" Type="http://schemas.openxmlformats.org/officeDocument/2006/relationships/tags" Target="../tags/tag316.xml"/><Relationship Id="rId7" Type="http://schemas.openxmlformats.org/officeDocument/2006/relationships/tags" Target="../tags/tag302.xml"/><Relationship Id="rId12" Type="http://schemas.openxmlformats.org/officeDocument/2006/relationships/tags" Target="../tags/tag307.xml"/><Relationship Id="rId17" Type="http://schemas.openxmlformats.org/officeDocument/2006/relationships/tags" Target="../tags/tag312.xml"/><Relationship Id="rId25" Type="http://schemas.openxmlformats.org/officeDocument/2006/relationships/slideLayout" Target="../slideLayouts/slideLayout13.xml"/><Relationship Id="rId2" Type="http://schemas.openxmlformats.org/officeDocument/2006/relationships/tags" Target="../tags/tag297.xml"/><Relationship Id="rId16" Type="http://schemas.openxmlformats.org/officeDocument/2006/relationships/tags" Target="../tags/tag311.xml"/><Relationship Id="rId20" Type="http://schemas.openxmlformats.org/officeDocument/2006/relationships/tags" Target="../tags/tag315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tags" Target="../tags/tag306.xml"/><Relationship Id="rId24" Type="http://schemas.openxmlformats.org/officeDocument/2006/relationships/tags" Target="../tags/tag319.xml"/><Relationship Id="rId5" Type="http://schemas.openxmlformats.org/officeDocument/2006/relationships/tags" Target="../tags/tag300.xml"/><Relationship Id="rId15" Type="http://schemas.openxmlformats.org/officeDocument/2006/relationships/tags" Target="../tags/tag310.xml"/><Relationship Id="rId23" Type="http://schemas.openxmlformats.org/officeDocument/2006/relationships/tags" Target="../tags/tag318.xml"/><Relationship Id="rId10" Type="http://schemas.openxmlformats.org/officeDocument/2006/relationships/tags" Target="../tags/tag305.xml"/><Relationship Id="rId19" Type="http://schemas.openxmlformats.org/officeDocument/2006/relationships/tags" Target="../tags/tag314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tags" Target="../tags/tag309.xml"/><Relationship Id="rId22" Type="http://schemas.openxmlformats.org/officeDocument/2006/relationships/tags" Target="../tags/tag3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4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261.xml"/><Relationship Id="rId18" Type="http://schemas.openxmlformats.org/officeDocument/2006/relationships/tags" Target="../tags/tag266.xml"/><Relationship Id="rId26" Type="http://schemas.openxmlformats.org/officeDocument/2006/relationships/tags" Target="../tags/tag274.xml"/><Relationship Id="rId21" Type="http://schemas.openxmlformats.org/officeDocument/2006/relationships/tags" Target="../tags/tag269.xml"/><Relationship Id="rId34" Type="http://schemas.openxmlformats.org/officeDocument/2006/relationships/image" Target="../media/image15.jpeg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tags" Target="../tags/tag265.xml"/><Relationship Id="rId25" Type="http://schemas.openxmlformats.org/officeDocument/2006/relationships/tags" Target="../tags/tag273.xml"/><Relationship Id="rId33" Type="http://schemas.openxmlformats.org/officeDocument/2006/relationships/image" Target="../media/image14.jpeg"/><Relationship Id="rId38" Type="http://schemas.openxmlformats.org/officeDocument/2006/relationships/image" Target="../media/image19.jpeg"/><Relationship Id="rId2" Type="http://schemas.openxmlformats.org/officeDocument/2006/relationships/tags" Target="../tags/tag250.xml"/><Relationship Id="rId16" Type="http://schemas.openxmlformats.org/officeDocument/2006/relationships/tags" Target="../tags/tag264.xml"/><Relationship Id="rId20" Type="http://schemas.openxmlformats.org/officeDocument/2006/relationships/tags" Target="../tags/tag268.xml"/><Relationship Id="rId29" Type="http://schemas.openxmlformats.org/officeDocument/2006/relationships/tags" Target="../tags/tag277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tags" Target="../tags/tag272.xml"/><Relationship Id="rId32" Type="http://schemas.openxmlformats.org/officeDocument/2006/relationships/slideLayout" Target="../slideLayouts/slideLayout13.xml"/><Relationship Id="rId37" Type="http://schemas.openxmlformats.org/officeDocument/2006/relationships/image" Target="../media/image18.jpeg"/><Relationship Id="rId5" Type="http://schemas.openxmlformats.org/officeDocument/2006/relationships/tags" Target="../tags/tag253.xml"/><Relationship Id="rId15" Type="http://schemas.openxmlformats.org/officeDocument/2006/relationships/tags" Target="../tags/tag263.xml"/><Relationship Id="rId23" Type="http://schemas.openxmlformats.org/officeDocument/2006/relationships/tags" Target="../tags/tag271.xml"/><Relationship Id="rId28" Type="http://schemas.openxmlformats.org/officeDocument/2006/relationships/tags" Target="../tags/tag276.xml"/><Relationship Id="rId36" Type="http://schemas.openxmlformats.org/officeDocument/2006/relationships/image" Target="../media/image17.jpeg"/><Relationship Id="rId10" Type="http://schemas.openxmlformats.org/officeDocument/2006/relationships/tags" Target="../tags/tag258.xml"/><Relationship Id="rId19" Type="http://schemas.openxmlformats.org/officeDocument/2006/relationships/tags" Target="../tags/tag267.xml"/><Relationship Id="rId31" Type="http://schemas.openxmlformats.org/officeDocument/2006/relationships/tags" Target="../tags/tag279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tags" Target="../tags/tag262.xml"/><Relationship Id="rId22" Type="http://schemas.openxmlformats.org/officeDocument/2006/relationships/tags" Target="../tags/tag270.xml"/><Relationship Id="rId27" Type="http://schemas.openxmlformats.org/officeDocument/2006/relationships/tags" Target="../tags/tag275.xml"/><Relationship Id="rId30" Type="http://schemas.openxmlformats.org/officeDocument/2006/relationships/tags" Target="../tags/tag278.xml"/><Relationship Id="rId35" Type="http://schemas.openxmlformats.org/officeDocument/2006/relationships/image" Target="../media/image16.jpeg"/><Relationship Id="rId8" Type="http://schemas.openxmlformats.org/officeDocument/2006/relationships/tags" Target="../tags/tag256.xml"/><Relationship Id="rId3" Type="http://schemas.openxmlformats.org/officeDocument/2006/relationships/tags" Target="../tags/tag2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image" Target="../media/image22.pn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285.xml"/><Relationship Id="rId10" Type="http://schemas.openxmlformats.org/officeDocument/2006/relationships/tags" Target="../tags/tag290.xml"/><Relationship Id="rId4" Type="http://schemas.openxmlformats.org/officeDocument/2006/relationships/tags" Target="../tags/tag284.xml"/><Relationship Id="rId9" Type="http://schemas.openxmlformats.org/officeDocument/2006/relationships/tags" Target="../tags/tag2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95" y="0"/>
            <a:ext cx="12215495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5915" y="1269275"/>
            <a:ext cx="1146746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第一节</a:t>
            </a:r>
            <a:r>
              <a:rPr lang="en-US" altLang="zh-CN" sz="4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4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区域发展对交通运输布局的影响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418465" y="377825"/>
            <a:ext cx="533273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（五）发挥综合运输优势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98120" y="828000"/>
            <a:ext cx="11519535" cy="10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DF1F2"/>
                </a:solidFill>
              </a14:hiddenFill>
            </a:ext>
          </a:extLst>
        </p:spPr>
        <p:txBody>
          <a:bodyPr wrap="square" lIns="360045" tIns="360045" rIns="360045" rtlCol="0">
            <a:noAutofit/>
          </a:bodyPr>
          <a:lstStyle/>
          <a:p>
            <a:pPr indent="4572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利用不同运输方式的优势，做好转运和衔接，形成立体、系统的交通网。</a:t>
            </a:r>
          </a:p>
        </p:txBody>
      </p:sp>
      <p:sp>
        <p:nvSpPr>
          <p:cNvPr id="19" name="矩形 18"/>
          <p:cNvSpPr/>
          <p:nvPr/>
        </p:nvSpPr>
        <p:spPr>
          <a:xfrm>
            <a:off x="418465" y="2700000"/>
            <a:ext cx="419163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城市综合交通涵盖了存在于城市中及与城市有关的各种交通形式，通过地上交通、地下交通、路面交通、轨道交通、水上交通等实现城市内部和对外的人及物的运输需求。</a:t>
            </a:r>
          </a:p>
        </p:txBody>
      </p:sp>
      <p:pic>
        <p:nvPicPr>
          <p:cNvPr id="100" name="图片 99"/>
          <p:cNvPicPr/>
          <p:nvPr/>
        </p:nvPicPr>
        <p:blipFill>
          <a:blip r:embed="rId3"/>
          <a:srcRect b="15207"/>
          <a:stretch>
            <a:fillRect/>
          </a:stretch>
        </p:blipFill>
        <p:spPr>
          <a:xfrm>
            <a:off x="4788000" y="2268220"/>
            <a:ext cx="6755130" cy="3883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418465" y="377825"/>
            <a:ext cx="533273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（六）其他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54735" y="1139825"/>
            <a:ext cx="4060825" cy="10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DF1F2"/>
                </a:solidFill>
              </a14:hiddenFill>
            </a:ext>
          </a:extLst>
        </p:spPr>
        <p:txBody>
          <a:bodyPr wrap="square" lIns="360045" tIns="360045" rIns="360045" rtlCol="0">
            <a:noAutofit/>
          </a:bodyPr>
          <a:lstStyle/>
          <a:p>
            <a:pPr indent="4572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平衡地区发展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27228" y="1139825"/>
            <a:ext cx="4060825" cy="10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DF1F2"/>
                </a:solidFill>
              </a14:hiddenFill>
            </a:ext>
          </a:extLst>
        </p:spPr>
        <p:txBody>
          <a:bodyPr wrap="square" lIns="360045" tIns="360045" rIns="360045" rtlCol="0">
            <a:noAutofit/>
          </a:bodyPr>
          <a:lstStyle/>
          <a:p>
            <a:pPr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适应国防需要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2597785"/>
            <a:ext cx="5668010" cy="3300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135" y="2597785"/>
            <a:ext cx="5541010" cy="329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3"/>
          </p:nvPr>
        </p:nvSpPr>
        <p:spPr>
          <a:xfrm>
            <a:off x="6264910" y="3429000"/>
            <a:ext cx="4865370" cy="1499870"/>
          </a:xfrm>
        </p:spPr>
        <p:txBody>
          <a:bodyPr/>
          <a:lstStyle/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</a:rPr>
              <a:t>交通运输需求</a:t>
            </a:r>
          </a:p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</a:rPr>
              <a:t>与交通运输布局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410"/>
            <a:ext cx="6053455" cy="3399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695960" y="648000"/>
            <a:ext cx="1028319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lstStyle/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一、交通运输的需求量</a:t>
            </a:r>
          </a:p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影响交通线标准、密度和场站规模等</a:t>
            </a:r>
          </a:p>
        </p:txBody>
      </p:sp>
      <p:sp>
        <p:nvSpPr>
          <p:cNvPr id="12" name="矩形 11"/>
          <p:cNvSpPr/>
          <p:nvPr/>
        </p:nvSpPr>
        <p:spPr>
          <a:xfrm>
            <a:off x="695920" y="1440000"/>
            <a:ext cx="1085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交通需求量较大，交通线标准高、密度大，场站规模大；交通需求量较小反之。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95960" y="2089785"/>
            <a:ext cx="4118610" cy="4252595"/>
            <a:chOff x="2230" y="3291"/>
            <a:chExt cx="6486" cy="669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b="9609"/>
            <a:stretch>
              <a:fillRect/>
            </a:stretch>
          </p:blipFill>
          <p:spPr>
            <a:xfrm>
              <a:off x="2230" y="3291"/>
              <a:ext cx="6486" cy="6697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4383" y="3291"/>
              <a:ext cx="217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北京南站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735955" y="2089785"/>
            <a:ext cx="5673725" cy="4252595"/>
            <a:chOff x="9033" y="3291"/>
            <a:chExt cx="8935" cy="66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3" y="3291"/>
              <a:ext cx="8935" cy="669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867" y="3291"/>
              <a:ext cx="327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大连旅顺火车站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695960" y="252000"/>
            <a:ext cx="1028319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lstStyle/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二、交通运输需求差异影响布局方式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43613" y="1812955"/>
          <a:ext cx="10295890" cy="4697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0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0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0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12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06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9905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运输方式</a:t>
                      </a:r>
                      <a:endParaRPr lang="en-US" alt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运输特点</a:t>
                      </a:r>
                      <a:endParaRPr lang="en-US" alt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2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运量</a:t>
                      </a:r>
                      <a:endParaRPr lang="en-US" alt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运价</a:t>
                      </a:r>
                      <a:endParaRPr lang="en-US" alt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运速</a:t>
                      </a:r>
                      <a:endParaRPr lang="en-US" alt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灵活性</a:t>
                      </a:r>
                      <a:endParaRPr lang="en-US" alt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连续性</a:t>
                      </a:r>
                      <a:endParaRPr lang="en-US" alt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成本</a:t>
                      </a:r>
                      <a:endParaRPr lang="en-US" alt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水路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铁路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21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公路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航空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14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管道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790190" y="3232785"/>
            <a:ext cx="72263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altLang="zh-CN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大</a:t>
            </a:r>
            <a:r>
              <a:rPr lang="en-US" altLang="zh-CN" sz="2400" b="1" err="1">
                <a:latin typeface="仿宋_GB2312" charset="0"/>
                <a:cs typeface="仿宋_GB2312" charset="0"/>
              </a:rPr>
              <a:t>↓</a:t>
            </a:r>
            <a:r>
              <a:rPr lang="en-US" altLang="zh-CN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小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4353560" y="3232785"/>
            <a:ext cx="52260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低↓高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5830115" y="2653024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慢</a:t>
            </a: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5659761" y="3214049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较快</a:t>
            </a: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5671575" y="4037967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较慢</a:t>
            </a: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5824610" y="4700913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快</a:t>
            </a: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7241555" y="2653024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差</a:t>
            </a: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7241555" y="3214049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差</a:t>
            </a:r>
          </a:p>
        </p:txBody>
      </p:sp>
      <p:sp>
        <p:nvSpPr>
          <p:cNvPr id="6" name="矩形 5"/>
          <p:cNvSpPr/>
          <p:nvPr>
            <p:custDataLst>
              <p:tags r:id="rId11"/>
            </p:custDataLst>
          </p:nvPr>
        </p:nvSpPr>
        <p:spPr>
          <a:xfrm>
            <a:off x="7241555" y="4037967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好</a:t>
            </a: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7241555" y="4700913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差</a:t>
            </a: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7241555" y="5567694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差</a:t>
            </a:r>
          </a:p>
        </p:txBody>
      </p:sp>
      <p:sp>
        <p:nvSpPr>
          <p:cNvPr id="19" name="矩形 18"/>
          <p:cNvSpPr/>
          <p:nvPr>
            <p:custDataLst>
              <p:tags r:id="rId14"/>
            </p:custDataLst>
          </p:nvPr>
        </p:nvSpPr>
        <p:spPr>
          <a:xfrm>
            <a:off x="8741753" y="2653024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差</a:t>
            </a: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8741753" y="3214049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好</a:t>
            </a:r>
          </a:p>
        </p:txBody>
      </p:sp>
      <p:sp>
        <p:nvSpPr>
          <p:cNvPr id="21" name="矩形 20"/>
          <p:cNvSpPr/>
          <p:nvPr>
            <p:custDataLst>
              <p:tags r:id="rId16"/>
            </p:custDataLst>
          </p:nvPr>
        </p:nvSpPr>
        <p:spPr>
          <a:xfrm>
            <a:off x="8741753" y="4037967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好</a:t>
            </a:r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8741753" y="4700913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差</a:t>
            </a:r>
          </a:p>
        </p:txBody>
      </p:sp>
      <p:sp>
        <p:nvSpPr>
          <p:cNvPr id="23" name="矩形 22"/>
          <p:cNvSpPr/>
          <p:nvPr>
            <p:custDataLst>
              <p:tags r:id="rId18"/>
            </p:custDataLst>
          </p:nvPr>
        </p:nvSpPr>
        <p:spPr>
          <a:xfrm>
            <a:off x="8741753" y="5567694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好</a:t>
            </a: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10241673" y="2653024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低</a:t>
            </a:r>
          </a:p>
        </p:txBody>
      </p:sp>
      <p:sp>
        <p:nvSpPr>
          <p:cNvPr id="25" name="矩形 24"/>
          <p:cNvSpPr/>
          <p:nvPr>
            <p:custDataLst>
              <p:tags r:id="rId20"/>
            </p:custDataLst>
          </p:nvPr>
        </p:nvSpPr>
        <p:spPr>
          <a:xfrm>
            <a:off x="9810775" y="3029264"/>
            <a:ext cx="135074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投资大占地广</a:t>
            </a:r>
          </a:p>
        </p:txBody>
      </p:sp>
      <p:sp>
        <p:nvSpPr>
          <p:cNvPr id="26" name="矩形 25"/>
          <p:cNvSpPr/>
          <p:nvPr>
            <p:custDataLst>
              <p:tags r:id="rId21"/>
            </p:custDataLst>
          </p:nvPr>
        </p:nvSpPr>
        <p:spPr>
          <a:xfrm>
            <a:off x="9771768" y="3853182"/>
            <a:ext cx="14287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短途运输成本低</a:t>
            </a:r>
          </a:p>
        </p:txBody>
      </p:sp>
      <p:sp>
        <p:nvSpPr>
          <p:cNvPr id="27" name="矩形 26"/>
          <p:cNvSpPr/>
          <p:nvPr>
            <p:custDataLst>
              <p:tags r:id="rId22"/>
            </p:custDataLst>
          </p:nvPr>
        </p:nvSpPr>
        <p:spPr>
          <a:xfrm>
            <a:off x="9935603" y="4700913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投资大</a:t>
            </a:r>
          </a:p>
        </p:txBody>
      </p:sp>
      <p:sp>
        <p:nvSpPr>
          <p:cNvPr id="28" name="矩形 27"/>
          <p:cNvSpPr/>
          <p:nvPr>
            <p:custDataLst>
              <p:tags r:id="rId23"/>
            </p:custDataLst>
          </p:nvPr>
        </p:nvSpPr>
        <p:spPr>
          <a:xfrm>
            <a:off x="9935603" y="5567694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投资大</a:t>
            </a:r>
          </a:p>
        </p:txBody>
      </p:sp>
      <p:sp>
        <p:nvSpPr>
          <p:cNvPr id="29" name="矩形 28"/>
          <p:cNvSpPr/>
          <p:nvPr>
            <p:custDataLst>
              <p:tags r:id="rId24"/>
            </p:custDataLst>
          </p:nvPr>
        </p:nvSpPr>
        <p:spPr>
          <a:xfrm>
            <a:off x="2475067" y="5567694"/>
            <a:ext cx="41617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损耗小、平稳安全、管理方便</a:t>
            </a:r>
          </a:p>
        </p:txBody>
      </p:sp>
      <p:sp>
        <p:nvSpPr>
          <p:cNvPr id="30" name="矩形 29"/>
          <p:cNvSpPr/>
          <p:nvPr/>
        </p:nvSpPr>
        <p:spPr>
          <a:xfrm>
            <a:off x="684530" y="1183005"/>
            <a:ext cx="105162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（一）运输需求有差异，区域交通运输布局要充分发挥不同运输方式的特点。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95960" y="629920"/>
            <a:ext cx="94888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（二）交通运输布局要注意不同运输方式之间的衔接和转运效率。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10" y="1330325"/>
            <a:ext cx="6577965" cy="47269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69595" y="2349500"/>
            <a:ext cx="4246245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世界上最复杂的综合交通枢纽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上海虹桥综合交通枢纽</a:t>
            </a:r>
          </a:p>
          <a:p>
            <a:pPr algn="l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可以实现民用航空、高速铁路、磁悬浮铁路、高速公路客运等集中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便捷换乘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695960" y="252000"/>
            <a:ext cx="1028319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lstStyle/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三、交通运输需求变化影响交通布局变化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5960" y="828000"/>
            <a:ext cx="107651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典例</a:t>
            </a:r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：改革开放以来，义乌逐渐发展成为我国乃至世界最大的小商品生产和销售中心，对航空运输的需求快速增长，促使义乌航空港的开通和逐步扩建。</a:t>
            </a:r>
            <a:endParaRPr lang="en-US" altLang="zh-CN" sz="24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855595" y="2397760"/>
            <a:ext cx="6480810" cy="4309110"/>
            <a:chOff x="4497" y="3776"/>
            <a:chExt cx="10206" cy="67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" y="3776"/>
              <a:ext cx="10206" cy="678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1016" y="5440"/>
              <a:ext cx="2552" cy="680"/>
            </a:xfrm>
            <a:prstGeom prst="rect">
              <a:avLst/>
            </a:prstGeom>
            <a:solidFill>
              <a:srgbClr val="D5D9E4"/>
            </a:solidFill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3"/>
          </p:nvPr>
        </p:nvSpPr>
        <p:spPr>
          <a:xfrm>
            <a:off x="6264910" y="3789045"/>
            <a:ext cx="4865370" cy="1499870"/>
          </a:xfrm>
        </p:spPr>
        <p:txBody>
          <a:bodyPr/>
          <a:lstStyle/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</a:rPr>
              <a:t>资金与交通运输布局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410"/>
            <a:ext cx="6053455" cy="3399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695960" y="252000"/>
            <a:ext cx="1028319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lstStyle/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一、资金影响交通线和站点的疏密、质量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5960" y="1014055"/>
            <a:ext cx="1076515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l" fontAlgn="auto">
              <a:lnSpc>
                <a:spcPct val="125000"/>
              </a:lnSpc>
            </a:pPr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经济较落后地区，资金紧张，交通线和站点较为稀疏，且质量较低，交通建设有滞后性；</a:t>
            </a:r>
          </a:p>
          <a:p>
            <a:pPr indent="457200" algn="l" fontAlgn="auto">
              <a:lnSpc>
                <a:spcPct val="125000"/>
              </a:lnSpc>
            </a:pPr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经济较发达地区，资金充沛，交通线和站点较为密集，且质量较高。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2708910"/>
            <a:ext cx="3653790" cy="37509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58390" y="6061075"/>
            <a:ext cx="2487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非洲铁路分布示意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000" y="2582545"/>
            <a:ext cx="4020820" cy="4015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695960" y="252000"/>
            <a:ext cx="1028319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lstStyle/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二、资金影响交通运输建设相关技术水平的提高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4000" y="1440000"/>
            <a:ext cx="5751830" cy="2684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457200" algn="just" fontAlgn="auto">
              <a:lnSpc>
                <a:spcPct val="150000"/>
              </a:lnSpc>
            </a:pPr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交通线和站点建设涉及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气象、水文、地质、工程、材料、机械</a:t>
            </a:r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等技术领域以及施工水平。交通运输的电气化、快速化、专业化，对各项技术的要求更高。</a:t>
            </a:r>
          </a:p>
          <a:p>
            <a:pPr indent="457200" algn="just" fontAlgn="auto">
              <a:lnSpc>
                <a:spcPct val="150000"/>
              </a:lnSpc>
            </a:pPr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随着区域发展，区域经济水平提升，从而有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足够资金推动交通运输建设相关技术水平的提高</a:t>
            </a:r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，使交通运输布局受自然条件的限制大为减弱。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000" y="1800000"/>
            <a:ext cx="5194935" cy="3872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3"/>
          </p:nvPr>
        </p:nvSpPr>
        <p:spPr>
          <a:xfrm>
            <a:off x="6456045" y="3528060"/>
            <a:ext cx="4069080" cy="1499870"/>
          </a:xfrm>
        </p:spPr>
        <p:txBody>
          <a:bodyPr/>
          <a:lstStyle/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</a:rPr>
              <a:t>交通运输布局的一般原则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410"/>
            <a:ext cx="6053455" cy="3399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9F754DE-2CAD-44b6-B708-469DEB6407EB-1" descr="wp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" y="-177165"/>
            <a:ext cx="11222990" cy="703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915" y="1989455"/>
            <a:ext cx="5382260" cy="3581400"/>
            <a:chOff x="529" y="3133"/>
            <a:chExt cx="8476" cy="5640"/>
          </a:xfrm>
        </p:grpSpPr>
        <p:grpSp>
          <p:nvGrpSpPr>
            <p:cNvPr id="11" name="组合 10"/>
            <p:cNvGrpSpPr/>
            <p:nvPr/>
          </p:nvGrpSpPr>
          <p:grpSpPr>
            <a:xfrm>
              <a:off x="529" y="3133"/>
              <a:ext cx="8476" cy="5641"/>
              <a:chOff x="529" y="3133"/>
              <a:chExt cx="8476" cy="5641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/>
              <a:srcRect b="8338"/>
              <a:stretch>
                <a:fillRect/>
              </a:stretch>
            </p:blipFill>
            <p:spPr>
              <a:xfrm>
                <a:off x="529" y="3133"/>
                <a:ext cx="8476" cy="5641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3363" y="6406"/>
                <a:ext cx="624" cy="397"/>
              </a:xfrm>
              <a:prstGeom prst="rect">
                <a:avLst/>
              </a:prstGeom>
              <a:solidFill>
                <a:srgbClr val="7BCBCE"/>
              </a:solidFill>
              <a:ln>
                <a:solidFill>
                  <a:srgbClr val="7DCBCF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876" y="6147"/>
              <a:ext cx="850" cy="510"/>
            </a:xfrm>
            <a:prstGeom prst="rect">
              <a:avLst/>
            </a:prstGeom>
            <a:solidFill>
              <a:srgbClr val="7BCBCE"/>
            </a:solidFill>
            <a:ln>
              <a:solidFill>
                <a:srgbClr val="7DCBC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3250" y="468000"/>
            <a:ext cx="8117205" cy="659130"/>
          </a:xfrm>
          <a:prstGeom prst="rect">
            <a:avLst/>
          </a:prstGeom>
        </p:spPr>
        <p:txBody>
          <a:bodyPr/>
          <a:lstStyle>
            <a:lvl1pPr marL="0" indent="0" algn="l" defTabSz="1218565" rtl="0" eaLnBrk="1" fontAlgn="auto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zh-CN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、交通运输布局</a:t>
            </a:r>
          </a:p>
        </p:txBody>
      </p:sp>
      <p:pic>
        <p:nvPicPr>
          <p:cNvPr id="100" name="图片 99"/>
          <p:cNvPicPr/>
          <p:nvPr/>
        </p:nvPicPr>
        <p:blipFill>
          <a:blip r:embed="rId4"/>
          <a:srcRect b="15722"/>
          <a:stretch>
            <a:fillRect/>
          </a:stretch>
        </p:blipFill>
        <p:spPr>
          <a:xfrm>
            <a:off x="7176135" y="3789045"/>
            <a:ext cx="3983990" cy="26708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箭头连接符 3"/>
          <p:cNvCxnSpPr/>
          <p:nvPr/>
        </p:nvCxnSpPr>
        <p:spPr>
          <a:xfrm flipV="1">
            <a:off x="2855595" y="2348865"/>
            <a:ext cx="4320540" cy="1440180"/>
          </a:xfrm>
          <a:prstGeom prst="straightConnector1">
            <a:avLst/>
          </a:prstGeom>
          <a:ln w="4445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l="8808" t="13246" r="11923" b="13912"/>
          <a:stretch>
            <a:fillRect/>
          </a:stretch>
        </p:blipFill>
        <p:spPr>
          <a:xfrm>
            <a:off x="7164070" y="1127125"/>
            <a:ext cx="3996000" cy="2442584"/>
          </a:xfrm>
          <a:prstGeom prst="rect">
            <a:avLst/>
          </a:prstGeom>
        </p:spPr>
      </p:pic>
      <p:cxnSp>
        <p:nvCxnSpPr>
          <p:cNvPr id="15" name="直接箭头连接符 14"/>
          <p:cNvCxnSpPr>
            <a:endCxn id="100" idx="1"/>
          </p:cNvCxnSpPr>
          <p:nvPr/>
        </p:nvCxnSpPr>
        <p:spPr>
          <a:xfrm>
            <a:off x="3935730" y="3916045"/>
            <a:ext cx="3240405" cy="1208405"/>
          </a:xfrm>
          <a:prstGeom prst="straightConnector1">
            <a:avLst/>
          </a:prstGeom>
          <a:ln w="4445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35915" y="1450975"/>
            <a:ext cx="5382260" cy="4658995"/>
          </a:xfrm>
          <a:prstGeom prst="rect">
            <a:avLst/>
          </a:prstGeom>
          <a:solidFill>
            <a:srgbClr val="EDF1F2"/>
          </a:solidFill>
        </p:spPr>
        <p:txBody>
          <a:bodyPr wrap="square" lIns="360045" tIns="360045" rIns="360045" rtlCol="0">
            <a:no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一个区域的交通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场站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（火车站、港口、汽车站、飞机场等）和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线网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（铁路线、航线、公路线等）如何组织，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客流、货流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如何分配、引导，这都是交通运输布局的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8" name="右箭头 17"/>
          <p:cNvSpPr/>
          <p:nvPr/>
        </p:nvSpPr>
        <p:spPr>
          <a:xfrm>
            <a:off x="5718175" y="3429000"/>
            <a:ext cx="1079500" cy="7200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815455" y="2348865"/>
            <a:ext cx="4686935" cy="2868930"/>
          </a:xfrm>
          <a:prstGeom prst="rect">
            <a:avLst/>
          </a:prstGeom>
          <a:solidFill>
            <a:srgbClr val="EDF1F2"/>
          </a:solidFill>
        </p:spPr>
        <p:txBody>
          <a:bodyPr wrap="square" lIns="360045" tIns="360045" rIns="360045" rtlCol="0">
            <a:no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目的：实现区域运输的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合理化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，以获得最大的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经济效益和社会效益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8" grpId="0" animBg="1"/>
      <p:bldP spid="18" grpId="1" animBg="1"/>
      <p:bldP spid="19" grpId="0" bldLvl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3250" y="468000"/>
            <a:ext cx="8117205" cy="659130"/>
          </a:xfrm>
          <a:prstGeom prst="rect">
            <a:avLst/>
          </a:prstGeom>
        </p:spPr>
        <p:txBody>
          <a:bodyPr/>
          <a:lstStyle>
            <a:lvl1pPr marL="0" indent="0" algn="l" defTabSz="1218565" rtl="0" eaLnBrk="1" fontAlgn="auto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</a:t>
            </a:r>
            <a:r>
              <a:rPr lang="zh-CN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、交通运输布局的影响因素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220210" y="1988820"/>
            <a:ext cx="3731260" cy="340614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“在哪里修”</a:t>
            </a:r>
            <a:endParaRPr lang="zh-CN" altLang="en-US" sz="2400" b="1">
              <a:solidFill>
                <a:srgbClr val="EA5E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要考虑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自然因素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，在线路选择时，尽量选择有利地形，避开不利地段，这样可以降低工程造价，保证行车安全等。</a:t>
            </a:r>
          </a:p>
          <a:p>
            <a:pPr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271510" y="1988820"/>
            <a:ext cx="3663315" cy="340677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“能不能修”</a:t>
            </a:r>
          </a:p>
          <a:p>
            <a:pPr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要考虑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技术因素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，如青藏铁路的修建就需要一定的技术支持。（为高难度交通线修建的保障因素）。</a:t>
            </a:r>
          </a:p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236855" y="1988820"/>
            <a:ext cx="3731260" cy="340614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“为什么修”</a:t>
            </a:r>
          </a:p>
          <a:p>
            <a:pPr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要考虑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社会经济因素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，它是影响交通运输线区位选择的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主导因素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；即需求量大小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地理位置、人口、城市、资源、经济发展水平、原有交通运输状况。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3250" y="468000"/>
            <a:ext cx="8117205" cy="659130"/>
          </a:xfrm>
          <a:prstGeom prst="rect">
            <a:avLst/>
          </a:prstGeom>
        </p:spPr>
        <p:txBody>
          <a:bodyPr/>
          <a:lstStyle>
            <a:lvl1pPr marL="0" indent="0" algn="l" defTabSz="1218565" rtl="0" eaLnBrk="1" fontAlgn="auto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</a:t>
            </a:r>
            <a:r>
              <a:rPr lang="zh-CN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、交通运输布局的一般原则</a:t>
            </a: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759460" y="4566285"/>
            <a:ext cx="3369678" cy="16928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25525" y="5358765"/>
            <a:ext cx="2864051" cy="3511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尽量少占耕地</a:t>
            </a:r>
          </a:p>
        </p:txBody>
      </p:sp>
      <p:pic>
        <p:nvPicPr>
          <p:cNvPr id="23" name="图片 22" descr="C:/Users/NYX/Downloads/7967970_从下往上看的纽约摩天大楼.jpg7967970_从下往上看的纽约摩天大楼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3" cstate="print"/>
          <a:srcRect/>
          <a:stretch>
            <a:fillRect/>
          </a:stretch>
        </p:blipFill>
        <p:spPr>
          <a:xfrm>
            <a:off x="2006600" y="3846195"/>
            <a:ext cx="1078231" cy="1078231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7" name="圆角矩形 106"/>
          <p:cNvSpPr/>
          <p:nvPr>
            <p:custDataLst>
              <p:tags r:id="rId5"/>
            </p:custDataLst>
          </p:nvPr>
        </p:nvSpPr>
        <p:spPr>
          <a:xfrm>
            <a:off x="759460" y="2063115"/>
            <a:ext cx="3369678" cy="16928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1012190" y="2751455"/>
            <a:ext cx="2864051" cy="3159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依据运输需求</a:t>
            </a:r>
          </a:p>
        </p:txBody>
      </p:sp>
      <p:pic>
        <p:nvPicPr>
          <p:cNvPr id="124" name="图片 123" descr="C:/Users/NYX/Downloads/7967204_广州城市天际线科技时尚未来道路公路.jpg7967204_广州城市天际线科技时尚未来道路公路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 cstate="print"/>
          <a:srcRect/>
          <a:stretch>
            <a:fillRect/>
          </a:stretch>
        </p:blipFill>
        <p:spPr>
          <a:xfrm>
            <a:off x="1948815" y="1334135"/>
            <a:ext cx="1078231" cy="1078231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2" name="圆角矩形 131"/>
          <p:cNvSpPr/>
          <p:nvPr>
            <p:custDataLst>
              <p:tags r:id="rId8"/>
            </p:custDataLst>
          </p:nvPr>
        </p:nvSpPr>
        <p:spPr>
          <a:xfrm>
            <a:off x="4402455" y="2063115"/>
            <a:ext cx="3369678" cy="16928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4657725" y="2751455"/>
            <a:ext cx="2864051" cy="3276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适度超前</a:t>
            </a:r>
          </a:p>
        </p:txBody>
      </p:sp>
      <p:pic>
        <p:nvPicPr>
          <p:cNvPr id="135" name="图片 134" descr="C:/Users/NYX/Downloads/8081799_中国南京新街口城市建筑群.jpg8081799_中国南京新街口城市建筑群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5" cstate="print"/>
          <a:srcRect/>
          <a:stretch>
            <a:fillRect/>
          </a:stretch>
        </p:blipFill>
        <p:spPr>
          <a:xfrm>
            <a:off x="5550535" y="1334135"/>
            <a:ext cx="1078231" cy="1078231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7" name="圆角矩形 136"/>
          <p:cNvSpPr/>
          <p:nvPr>
            <p:custDataLst>
              <p:tags r:id="rId11"/>
            </p:custDataLst>
          </p:nvPr>
        </p:nvSpPr>
        <p:spPr>
          <a:xfrm>
            <a:off x="8063230" y="2063115"/>
            <a:ext cx="3369678" cy="16928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8325485" y="2751455"/>
            <a:ext cx="2864051" cy="3276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因地制宜</a:t>
            </a:r>
          </a:p>
        </p:txBody>
      </p:sp>
      <p:pic>
        <p:nvPicPr>
          <p:cNvPr id="140" name="图片 139" descr="C:/Users/NYX/Downloads/7968544_上海都市黄昏观.jpg7968544_上海都市黄昏观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 cstate="print"/>
          <a:srcRect/>
          <a:stretch>
            <a:fillRect/>
          </a:stretch>
        </p:blipFill>
        <p:spPr>
          <a:xfrm>
            <a:off x="9174480" y="1334135"/>
            <a:ext cx="1078231" cy="1078231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2" name="圆角矩形 141"/>
          <p:cNvSpPr/>
          <p:nvPr>
            <p:custDataLst>
              <p:tags r:id="rId14"/>
            </p:custDataLst>
          </p:nvPr>
        </p:nvSpPr>
        <p:spPr>
          <a:xfrm>
            <a:off x="8063230" y="4566285"/>
            <a:ext cx="3369678" cy="16928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pic>
        <p:nvPicPr>
          <p:cNvPr id="145" name="图片 144" descr="C:/Users/NYX/Downloads/7805733_黑白现代简约的美术馆艺术馆结构特写.jpg7805733_黑白现代简约的美术馆艺术馆结构特写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 cstate="print"/>
          <a:srcRect/>
          <a:stretch>
            <a:fillRect/>
          </a:stretch>
        </p:blipFill>
        <p:spPr>
          <a:xfrm>
            <a:off x="9218295" y="3846195"/>
            <a:ext cx="1078231" cy="1078231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7" name="圆角矩形 146"/>
          <p:cNvSpPr/>
          <p:nvPr>
            <p:custDataLst>
              <p:tags r:id="rId16"/>
            </p:custDataLst>
          </p:nvPr>
        </p:nvSpPr>
        <p:spPr>
          <a:xfrm>
            <a:off x="4403725" y="4566285"/>
            <a:ext cx="3369678" cy="16928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pic>
        <p:nvPicPr>
          <p:cNvPr id="150" name="图片 149" descr="C:/Users/NYX/Downloads/7965859_现代，豪华公寓大楼.jpg7965859_现代，豪华公寓大楼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 cstate="print"/>
          <a:srcRect/>
          <a:stretch>
            <a:fillRect/>
          </a:stretch>
        </p:blipFill>
        <p:spPr>
          <a:xfrm>
            <a:off x="5550535" y="3846195"/>
            <a:ext cx="1078231" cy="1078231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矩形 26"/>
          <p:cNvSpPr/>
          <p:nvPr>
            <p:custDataLst>
              <p:tags r:id="rId18"/>
            </p:custDataLst>
          </p:nvPr>
        </p:nvSpPr>
        <p:spPr>
          <a:xfrm>
            <a:off x="4655820" y="5358765"/>
            <a:ext cx="2864051" cy="3511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发挥综合运输优势</a:t>
            </a:r>
          </a:p>
        </p:txBody>
      </p:sp>
      <p:sp>
        <p:nvSpPr>
          <p:cNvPr id="29" name="矩形 28"/>
          <p:cNvSpPr/>
          <p:nvPr>
            <p:custDataLst>
              <p:tags r:id="rId19"/>
            </p:custDataLst>
          </p:nvPr>
        </p:nvSpPr>
        <p:spPr>
          <a:xfrm>
            <a:off x="8315960" y="5358765"/>
            <a:ext cx="2864051" cy="3511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其他（如平衡地区发展、适应国防需要等）</a:t>
            </a:r>
          </a:p>
        </p:txBody>
      </p:sp>
      <p:sp>
        <p:nvSpPr>
          <p:cNvPr id="125" name="圆角矩形 124"/>
          <p:cNvSpPr/>
          <p:nvPr>
            <p:custDataLst>
              <p:tags r:id="rId20"/>
            </p:custDataLst>
          </p:nvPr>
        </p:nvSpPr>
        <p:spPr>
          <a:xfrm>
            <a:off x="2387600" y="2294255"/>
            <a:ext cx="202168" cy="2021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ym typeface="+mn-ea"/>
            </a:endParaRPr>
          </a:p>
        </p:txBody>
      </p:sp>
      <p:sp>
        <p:nvSpPr>
          <p:cNvPr id="19" name="任意多边形 18"/>
          <p:cNvSpPr>
            <a:spLocks noChangeAspect="1"/>
          </p:cNvSpPr>
          <p:nvPr>
            <p:custDataLst>
              <p:tags r:id="rId21"/>
            </p:custDataLst>
          </p:nvPr>
        </p:nvSpPr>
        <p:spPr>
          <a:xfrm rot="8100000">
            <a:off x="2437765" y="2353310"/>
            <a:ext cx="101084" cy="60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4" name="圆角矩形 124"/>
          <p:cNvSpPr/>
          <p:nvPr>
            <p:custDataLst>
              <p:tags r:id="rId22"/>
            </p:custDataLst>
          </p:nvPr>
        </p:nvSpPr>
        <p:spPr>
          <a:xfrm>
            <a:off x="5988685" y="2294255"/>
            <a:ext cx="202168" cy="2021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ym typeface="+mn-ea"/>
            </a:endParaRPr>
          </a:p>
        </p:txBody>
      </p:sp>
      <p:sp>
        <p:nvSpPr>
          <p:cNvPr id="8" name="任意多边形 18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 rot="8100000">
            <a:off x="6038850" y="2353310"/>
            <a:ext cx="101084" cy="60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0" name="圆角矩形 124"/>
          <p:cNvSpPr/>
          <p:nvPr>
            <p:custDataLst>
              <p:tags r:id="rId24"/>
            </p:custDataLst>
          </p:nvPr>
        </p:nvSpPr>
        <p:spPr>
          <a:xfrm>
            <a:off x="9612630" y="2294255"/>
            <a:ext cx="202168" cy="2021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ym typeface="+mn-ea"/>
            </a:endParaRPr>
          </a:p>
        </p:txBody>
      </p:sp>
      <p:sp>
        <p:nvSpPr>
          <p:cNvPr id="11" name="任意多边形 18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 rot="8100000">
            <a:off x="9662795" y="2353310"/>
            <a:ext cx="101084" cy="60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3" name="圆角矩形 124"/>
          <p:cNvSpPr/>
          <p:nvPr>
            <p:custDataLst>
              <p:tags r:id="rId26"/>
            </p:custDataLst>
          </p:nvPr>
        </p:nvSpPr>
        <p:spPr>
          <a:xfrm>
            <a:off x="2444115" y="4811395"/>
            <a:ext cx="202168" cy="2021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ym typeface="+mn-ea"/>
            </a:endParaRPr>
          </a:p>
        </p:txBody>
      </p:sp>
      <p:sp>
        <p:nvSpPr>
          <p:cNvPr id="14" name="任意多边形 18"/>
          <p:cNvSpPr>
            <a:spLocks noChangeAspect="1"/>
          </p:cNvSpPr>
          <p:nvPr>
            <p:custDataLst>
              <p:tags r:id="rId27"/>
            </p:custDataLst>
          </p:nvPr>
        </p:nvSpPr>
        <p:spPr>
          <a:xfrm rot="8100000">
            <a:off x="2494280" y="4870450"/>
            <a:ext cx="101084" cy="60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6" name="圆角矩形 124"/>
          <p:cNvSpPr/>
          <p:nvPr>
            <p:custDataLst>
              <p:tags r:id="rId28"/>
            </p:custDataLst>
          </p:nvPr>
        </p:nvSpPr>
        <p:spPr>
          <a:xfrm>
            <a:off x="5988685" y="4811395"/>
            <a:ext cx="202168" cy="2021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ym typeface="+mn-ea"/>
            </a:endParaRPr>
          </a:p>
        </p:txBody>
      </p:sp>
      <p:sp>
        <p:nvSpPr>
          <p:cNvPr id="18" name="任意多边形 18"/>
          <p:cNvSpPr>
            <a:spLocks noChangeAspect="1"/>
          </p:cNvSpPr>
          <p:nvPr>
            <p:custDataLst>
              <p:tags r:id="rId29"/>
            </p:custDataLst>
          </p:nvPr>
        </p:nvSpPr>
        <p:spPr>
          <a:xfrm rot="8100000">
            <a:off x="6038850" y="4870450"/>
            <a:ext cx="101084" cy="60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1" name="圆角矩形 124"/>
          <p:cNvSpPr/>
          <p:nvPr>
            <p:custDataLst>
              <p:tags r:id="rId30"/>
            </p:custDataLst>
          </p:nvPr>
        </p:nvSpPr>
        <p:spPr>
          <a:xfrm>
            <a:off x="9656445" y="4811395"/>
            <a:ext cx="202168" cy="2021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ym typeface="+mn-ea"/>
            </a:endParaRPr>
          </a:p>
        </p:txBody>
      </p:sp>
      <p:sp>
        <p:nvSpPr>
          <p:cNvPr id="22" name="任意多边形 18"/>
          <p:cNvSpPr>
            <a:spLocks noChangeAspect="1"/>
          </p:cNvSpPr>
          <p:nvPr>
            <p:custDataLst>
              <p:tags r:id="rId31"/>
            </p:custDataLst>
          </p:nvPr>
        </p:nvSpPr>
        <p:spPr>
          <a:xfrm rot="8100000">
            <a:off x="9707245" y="4870450"/>
            <a:ext cx="101084" cy="60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418470" y="377831"/>
            <a:ext cx="411482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（一）依据运输需求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5915" y="909230"/>
            <a:ext cx="11179810" cy="46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DF1F2"/>
                </a:solidFill>
              </a14:hiddenFill>
            </a:ext>
          </a:extLst>
        </p:spPr>
        <p:txBody>
          <a:bodyPr wrap="square" lIns="360045" tIns="360045" rIns="360045" rtlCol="0">
            <a:noAutofit/>
          </a:bodyPr>
          <a:lstStyle/>
          <a:p>
            <a:pPr indent="4572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运输方式和交通线、站的选择、标准，以及交通运输网的密度等，都应依据运输需求而定。</a:t>
            </a:r>
          </a:p>
        </p:txBody>
      </p:sp>
      <p:sp>
        <p:nvSpPr>
          <p:cNvPr id="19" name="矩形 18"/>
          <p:cNvSpPr/>
          <p:nvPr/>
        </p:nvSpPr>
        <p:spPr>
          <a:xfrm>
            <a:off x="639296" y="2448000"/>
            <a:ext cx="1117775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典例：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我国根据运输需求把普通公路分为国道、省道、县道、乡道等不同级别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6208682" y="3267958"/>
            <a:ext cx="5080194" cy="3048016"/>
            <a:chOff x="6509672" y="2145580"/>
            <a:chExt cx="5080194" cy="2818003"/>
          </a:xfrm>
        </p:grpSpPr>
        <p:pic>
          <p:nvPicPr>
            <p:cNvPr id="26" name="图片 25" descr="在路上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669" y="2145580"/>
              <a:ext cx="5028197" cy="2817967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6509672" y="4536757"/>
              <a:ext cx="800219" cy="4268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乡道</a:t>
              </a:r>
            </a:p>
          </p:txBody>
        </p:sp>
      </p:grp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847725" y="3267710"/>
            <a:ext cx="5066030" cy="3062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848012" y="5870185"/>
            <a:ext cx="800219" cy="460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418470" y="377831"/>
            <a:ext cx="411482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accent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（二）适度超前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98120" y="777875"/>
            <a:ext cx="11519535" cy="46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DF1F2"/>
                </a:solidFill>
              </a14:hiddenFill>
            </a:ext>
          </a:extLst>
        </p:spPr>
        <p:txBody>
          <a:bodyPr wrap="square" lIns="360045" tIns="360045" rIns="360045" rtlCol="0">
            <a:noAutofit/>
          </a:bodyPr>
          <a:lstStyle/>
          <a:p>
            <a:pPr indent="4572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设计标准要满足今后一定时期的运输需求，但标准过高会造成浪费，区域交通布局总是处于变化之中，交通布局变化使区域交通运输布局逐步完善、优化。</a:t>
            </a:r>
          </a:p>
        </p:txBody>
      </p:sp>
      <p:sp>
        <p:nvSpPr>
          <p:cNvPr id="19" name="矩形 18"/>
          <p:cNvSpPr/>
          <p:nvPr/>
        </p:nvSpPr>
        <p:spPr>
          <a:xfrm>
            <a:off x="592455" y="2948940"/>
            <a:ext cx="112102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典例：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560" b="3975"/>
          <a:stretch>
            <a:fillRect/>
          </a:stretch>
        </p:blipFill>
        <p:spPr>
          <a:xfrm>
            <a:off x="1597533" y="2906616"/>
            <a:ext cx="9439174" cy="1811506"/>
          </a:xfrm>
          <a:prstGeom prst="rect">
            <a:avLst/>
          </a:prstGeom>
        </p:spPr>
      </p:pic>
      <p:cxnSp>
        <p:nvCxnSpPr>
          <p:cNvPr id="6" name="直接箭头连接符 5"/>
          <p:cNvCxnSpPr/>
          <p:nvPr>
            <p:custDataLst>
              <p:tags r:id="rId3"/>
            </p:custDataLst>
          </p:nvPr>
        </p:nvCxnSpPr>
        <p:spPr>
          <a:xfrm rot="10800000">
            <a:off x="4095369" y="4480378"/>
            <a:ext cx="9144" cy="475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53335" y="4975860"/>
            <a:ext cx="21628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二号航站楼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1995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月开始建设，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1999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月投入使用，每年可接待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2650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万人次的旅客</a:t>
            </a:r>
          </a:p>
        </p:txBody>
      </p:sp>
      <p:cxnSp>
        <p:nvCxnSpPr>
          <p:cNvPr id="8" name="直接箭头连接符 7"/>
          <p:cNvCxnSpPr/>
          <p:nvPr>
            <p:custDataLst>
              <p:tags r:id="rId5"/>
            </p:custDataLst>
          </p:nvPr>
        </p:nvCxnSpPr>
        <p:spPr>
          <a:xfrm rot="10800000">
            <a:off x="5765673" y="4479562"/>
            <a:ext cx="9144" cy="475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4832984" y="4976006"/>
            <a:ext cx="186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三号航站楼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2004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年开始建设</a:t>
            </a:r>
          </a:p>
        </p:txBody>
      </p:sp>
      <p:cxnSp>
        <p:nvCxnSpPr>
          <p:cNvPr id="10" name="直接箭头连接符 9"/>
          <p:cNvCxnSpPr/>
          <p:nvPr>
            <p:custDataLst>
              <p:tags r:id="rId7"/>
            </p:custDataLst>
          </p:nvPr>
        </p:nvCxnSpPr>
        <p:spPr>
          <a:xfrm rot="10800000">
            <a:off x="7440189" y="4500081"/>
            <a:ext cx="9144" cy="475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6815729" y="4975570"/>
            <a:ext cx="186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三号航站楼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2008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年奥运前投入使用，设计年吞吐量达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8200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万人次</a:t>
            </a:r>
          </a:p>
        </p:txBody>
      </p:sp>
      <p:cxnSp>
        <p:nvCxnSpPr>
          <p:cNvPr id="12" name="直接箭头连接符 11"/>
          <p:cNvCxnSpPr/>
          <p:nvPr>
            <p:custDataLst>
              <p:tags r:id="rId9"/>
            </p:custDataLst>
          </p:nvPr>
        </p:nvCxnSpPr>
        <p:spPr>
          <a:xfrm rot="10800000">
            <a:off x="9951741" y="4500080"/>
            <a:ext cx="9144" cy="475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>
            <p:custDataLst>
              <p:tags r:id="rId10"/>
            </p:custDataLst>
          </p:nvPr>
        </p:nvSpPr>
        <p:spPr>
          <a:xfrm>
            <a:off x="9171331" y="4975817"/>
            <a:ext cx="1865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大兴机场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年开工，设计年吞吐量达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亿人次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418470" y="377831"/>
            <a:ext cx="411482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accent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（三）因地制宜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98120" y="777875"/>
            <a:ext cx="11519535" cy="46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DF1F2"/>
                </a:solidFill>
              </a14:hiddenFill>
            </a:ext>
          </a:extLst>
        </p:spPr>
        <p:txBody>
          <a:bodyPr wrap="square" lIns="360045" tIns="360045" rIns="360045" rtlCol="0">
            <a:noAutofit/>
          </a:bodyPr>
          <a:lstStyle/>
          <a:p>
            <a:pPr indent="4572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运输方式的选择，交通线、站的选址以及设计标准等要充分考虑自然条件（地形、地质、气候、水文、生态等）。</a:t>
            </a:r>
          </a:p>
        </p:txBody>
      </p:sp>
      <p:sp>
        <p:nvSpPr>
          <p:cNvPr id="19" name="矩形 18"/>
          <p:cNvSpPr/>
          <p:nvPr/>
        </p:nvSpPr>
        <p:spPr>
          <a:xfrm>
            <a:off x="592455" y="2230120"/>
            <a:ext cx="1112456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典例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地形、地质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线路尽量沿等高线修筑，尽量避开地形复杂地区，在陡坡上修筑成“之”字形；高级别道路多采用架桥、打隧道、开挖山的方式通过山地，以提高运输安全和效率。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3890010"/>
            <a:ext cx="3794125" cy="21355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620" y="3890645"/>
            <a:ext cx="3794760" cy="2136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18511"/>
          <a:stretch>
            <a:fillRect/>
          </a:stretch>
        </p:blipFill>
        <p:spPr>
          <a:xfrm>
            <a:off x="8007350" y="3891280"/>
            <a:ext cx="3792220" cy="213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>
            <p:custDataLst>
              <p:tags r:id="rId1"/>
            </p:custDataLst>
          </p:nvPr>
        </p:nvSpPr>
        <p:spPr>
          <a:xfrm>
            <a:off x="418470" y="377831"/>
            <a:ext cx="411482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260">
                <a:solidFill>
                  <a:schemeClr val="accent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（四）尽量少占土地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98120" y="777875"/>
            <a:ext cx="11519535" cy="10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DF1F2"/>
                </a:solidFill>
              </a14:hiddenFill>
            </a:ext>
          </a:extLst>
        </p:spPr>
        <p:txBody>
          <a:bodyPr wrap="square" lIns="360045" tIns="360045" rIns="360045" rtlCol="0">
            <a:noAutofit/>
          </a:bodyPr>
          <a:lstStyle/>
          <a:p>
            <a:pPr indent="4572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交通线、站布局应尽量少占土地，尤其是耕地。</a:t>
            </a:r>
          </a:p>
        </p:txBody>
      </p:sp>
      <p:sp>
        <p:nvSpPr>
          <p:cNvPr id="19" name="矩形 18"/>
          <p:cNvSpPr/>
          <p:nvPr/>
        </p:nvSpPr>
        <p:spPr>
          <a:xfrm>
            <a:off x="675005" y="1861820"/>
            <a:ext cx="1112456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京沪高铁“以桥代路”是为了少占耕地，保护有限的耕地资源。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275" y="2590800"/>
            <a:ext cx="5988685" cy="3912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4536cd7f-ce06-4004-a084-8e8ac0a9b7d3"/>
  <p:tag name="COMMONDATA" val="eyJoZGlkIjoiYmQ3NjQxYmZmN2ZkODIxYWNiNTEzMzQyMTZmNzQ1MmMifQ=="/>
  <p:tag name="RESOURCE_RECORD_KEY" val="{&quot;70&quot;:[3319542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61_1*i*1"/>
  <p:tag name="KSO_WM_TEMPLATE_CATEGORY" val="crop"/>
  <p:tag name="KSO_WM_TEMPLATE_INDEX" val="20194961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LRANGE" val="c4b14d25-5049-4c3a-b86f-43bc317505f3"/>
  <p:tag name="KSO_WM_UNIT_DIAGRAM_MODELTYPE" val="creativeCrop"/>
  <p:tag name="KSO_WM_UNIT_VALUE" val="185*536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1"/>
  <p:tag name="KSO_WM_UNIT_ID" val="crop20194961_1*ζ_h_d*1_1_1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64"/>
  <p:tag name="KSO_WM_BLIP_RECT_RIGHT" val="-243"/>
  <p:tag name="KSO_WM_BLIP_RECT_TOP" val="0"/>
  <p:tag name="KSO_WM_BLIP_RECT_BOTTOM" val="-74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LRANGE" val="c4b14d25-5049-4c3a-b86f-43bc317505f3"/>
  <p:tag name="KSO_WM_UNIT_DIAGRAM_MODELTYPE" val="creativeCrop"/>
  <p:tag name="KSO_WM_UNIT_VALUE" val="781*944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2"/>
  <p:tag name="KSO_WM_UNIT_ID" val="crop20194961_1*ζ_h_d*1_1_2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50"/>
  <p:tag name="KSO_WM_BLIP_RECT_RIGHT" val="-138"/>
  <p:tag name="KSO_WM_BLIP_RECT_TOP" val="0"/>
  <p:tag name="KSO_WM_BLIP_RECT_BOTTOM" val="-99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LRANGE" val="c4b14d25-5049-4c3a-b86f-43bc317505f3"/>
  <p:tag name="KSO_WM_UNIT_DIAGRAM_MODELTYPE" val="creativeCrop"/>
  <p:tag name="KSO_WM_UNIT_VALUE" val="572*318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3"/>
  <p:tag name="KSO_WM_UNIT_ID" val="crop20194961_1*ζ_h_d*1_1_3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9"/>
  <p:tag name="KSO_WM_BLIP_RECT_RIGHT" val="-603"/>
  <p:tag name="KSO_WM_BLIP_RECT_TOP" val="-60"/>
  <p:tag name="KSO_WM_BLIP_RECT_BOTTOM" val="-11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4"/>
  <p:tag name="KSO_WM_UNIT_ID" val="crop20194961_1*ζ_h_d*1_1_4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8"/>
  <p:tag name="KSO_WM_BLIP_RECT_RIGHT" val="-52"/>
  <p:tag name="KSO_WM_BLIP_RECT_TOP" val="-5"/>
  <p:tag name="KSO_WM_BLIP_RECT_BOTTOM" val="-9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5"/>
  <p:tag name="KSO_WM_UNIT_ID" val="crop20194961_1*ζ_h_d*1_1_5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7"/>
  <p:tag name="KSO_WM_BLIP_RECT_RIGHT" val="-54"/>
  <p:tag name="KSO_WM_BLIP_RECT_TOP" val="-78"/>
  <p:tag name="KSO_WM_BLIP_RECT_BOTTOM" val="-18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6"/>
  <p:tag name="KSO_WM_UNIT_ID" val="crop20194961_1*ζ_h_d*1_1_6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81"/>
  <p:tag name="KSO_WM_BLIP_RECT_RIGHT" val="-119"/>
  <p:tag name="KSO_WM_BLIP_RECT_TOP" val="-97"/>
  <p:tag name="KSO_WM_BLIP_RECT_BOTTOM" val="0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505,&quot;width&quot;:450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1.6251968503936,&quot;width&quot;:3562.4535433070864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799.407874015747,&quot;width&quot;:8088.01889763779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505,&quot;width&quot;:450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1.6251968503936,&quot;width&quot;:3562.4535433070864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4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14_5*l_h_a*1_4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5*l_h_d*1_4_2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4_2"/>
  <p:tag name="KSO_WM_UNIT_VALUE" val="299*299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14_5*l_h_a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5*l_h_d*1_1_1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1_1"/>
  <p:tag name="KSO_WM_UNIT_VALUE" val="299*299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14_5*l_h_a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5*l_h_d*1_2_1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2_1"/>
  <p:tag name="KSO_WM_UNIT_VALUE" val="299*299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14_5*l_h_a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5*l_h_d*1_3_1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3_1"/>
  <p:tag name="KSO_WM_UNIT_VALUE" val="299*299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6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6_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5*l_h_d*1_6_1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6_1"/>
  <p:tag name="KSO_WM_UNIT_VALUE" val="299*299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5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5*l_h_d*1_5_1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5_1"/>
  <p:tag name="KSO_WM_UNIT_VALUE" val="299*299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714_5*l_h_a*1_5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6_1"/>
  <p:tag name="KSO_WM_UNIT_ID" val="diagram20231714_5*l_h_a*1_6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1_3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]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1_2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2_3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]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2_2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3_3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]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3_2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4_3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3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]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4_2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5_3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3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]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5_2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2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6_3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6_3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DIAGRAM_USE_COLOR_VALUE" val="{&quot;color_scheme&quot;:1,&quot;color_type&quot;:1,&quot;theme_color_indexes&quot;:[]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5*l_h_i*1_6_2"/>
  <p:tag name="KSO_WM_TEMPLATE_CATEGORY" val="diagram"/>
  <p:tag name="KSO_WM_TEMPLATE_INDEX" val="2023171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6_2"/>
  <p:tag name="KSO_WM_DIAGRAM_MAX_ITEMCNT" val="6"/>
  <p:tag name="KSO_WM_DIAGRAM_MIN_ITEMCNT" val="2"/>
  <p:tag name="KSO_WM_DIAGRAM_VIRTUALLY_FRAME" val="{&quot;height&quot;:387.8111877441406,&quot;left&quot;:59.797477690929554,&quot;top&quot;:105.04306754525251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  <p:tag name="KSO_WM_UNIT_TABLE_BEAUTIFY" val="smartTable{ba37ad35-8693-4470-bbba-604e0dac55e1}"/>
  <p:tag name="TABLE_ENDDRAG_ORIGIN_RECT" val="862*422"/>
  <p:tag name="TABLE_ENDDRAG_RECT" val="42*80*862*42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3"/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29_1*a*1"/>
  <p:tag name="KSO_WM_TEMPLATE_CATEGORY" val="diagram"/>
  <p:tag name="KSO_WM_TEMPLATE_INDEX" val="2021082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1be84e141b42e09537a4024035dbb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d56a2ef534f4bc2a0382df49780fc86"/>
  <p:tag name="KSO_WM_UNIT_TEXT_FILL_FORE_SCHEMECOLOR_INDEX_BRIGHTNESS" val="0"/>
  <p:tag name="KSO_WM_UNIT_TEXT_FILL_FORE_SCHEMECOLOR_INDEX" val="13"/>
  <p:tag name="KSO_WM_UNIT_TEXT_FILL_TYPE" val="1"/>
  <p:tag name="KSO_WM_TEMPLATE_ASSEMBLE_XID" val="60656ea04054ed1e2fb7fcba"/>
  <p:tag name="KSO_WM_TEMPLATE_ASSEMBLE_GROUPID" val="60656ea04054ed1e2fb7fcb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">
      <a:dk1>
        <a:sysClr val="windowText" lastClr="000000"/>
      </a:dk1>
      <a:lt1>
        <a:sysClr val="window" lastClr="CCE8CF"/>
      </a:lt1>
      <a:dk2>
        <a:srgbClr val="000000"/>
      </a:dk2>
      <a:lt2>
        <a:srgbClr val="FFFFF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="" xmlns:wpsdc="http://www.wps.cn/officeDocument/2017/drawingmlCustomData" underline="false"/>
      </a:ext>
    </a:extLst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">
      <a:dk1>
        <a:sysClr val="windowText" lastClr="000000"/>
      </a:dk1>
      <a:lt1>
        <a:sysClr val="window" lastClr="CCE8CF"/>
      </a:lt1>
      <a:dk2>
        <a:srgbClr val="000000"/>
      </a:dk2>
      <a:lt2>
        <a:srgbClr val="FFFFF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="" xmlns:wpsdc="http://www.wps.cn/officeDocument/2017/drawingmlCustomData" underline="false"/>
      </a:ext>
    </a:extLst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g0MDUwMDQxNzU5IiwKCSJHcm91cElkIiA6ICI4NDgyNTY4NzMiLAoJIkltYWdlIiA6ICJpVkJPUncwS0dnb0FBQUFOU1VoRVVnQUFDTE1BQUFWMENBWUFBQUFtQXMwZEFBQUFBWE5TUjBJQXJzNGM2UUFBSUFCSlJFRlVlSnpzM1hkNFZHWCsvLzlYRWtKNkNJUWVFb3gwUkJCVXVnaW8xSVVWVjc0S1NIVXZVQ2xyb3lrZzBoU2xpWUNDc3BRVkZnUXBDdmlCSUM3Q1lvQkFGZ1NDS0FTU0FJRWtFTkxielB6K3lDL0hER21UZ2huTjgzRmR1VGh6em4zdSs1N0pKQmN5TDk5dkI0dkZZaEVBQUFBQUFBQUFBQUFBQUFCZ0J4ekxld01BQUFBQUFBQUFBQUFBQUFCQURzSXNBQUFBQUFBQUFBQUFBQUFBc0J1RVdRQUFBQUFBQUFBQUFBQUFBR0EzQ0xNQUFBQUFBQUFBQUFBQUFBREFiaEJtQVFBQUFBQUFBQUFBQUFBQWdOMGd6QUlBQUFBQUFBQUFBQUFBQUFDN1FaZ0ZBQUFBQUFBQUFBQUFBQUFBZG9Nd0N3QUFBQUFBQUFBQUFBQUFBT3dHWVJZQUFBQUFBQUFBQUFBQUFBRFlEY0lzQUFBQUFBQUFBQUFBQUFBQXNCdUVXUUFBQUFBQUFBQUFBQUFBQUdBM0NMTUFBQUFBQUFBQUFBQUFBQURBYmhCbUFRQUFBQUFBQUFBQUFBQUFnTjBnekFJQUFBQUFBQUFBQUFBQUFBQzdRWmdGQUFBQUFBQUFBQUFBQUFBQWRvTXdDd0FBQUFBQUFBQUFBQUFBQU93R1lSWUFBQUFBQUFBQUFBQUFBQURZRGNJc0FBQUFBQUFBQUFBQUFBQUFzQnVFV1FBQUFBQUFBQUFBQUFBQUFHQTNDTE1BQUFBQUFBQUFBQUFBQUFEQWJoQm1BUUFBQUFBQUFBQUFBQUFBZ04wZ3pBSUFBQUFBQUFBQUFBQUFBQUM3UVpnRkFBQUFBQUFBQUFBQUFBQUFkb013Q3dBQUFBQUFBQUFBQUFBQUFPd0dZUllBQUFBQUFBQUFBQUFBQUFEWURjSXNBQUFBQUFBQUFBQUFBQUFBc0J1RVdRQUFBQUFBQUFBQUFBQUFBR0EzQ0xNQUFBQUFBQUFBQUFBQUFBREFiaEJtQVFBQUFBQUFBQUFBQUFBQWdOMGd6QUlBQUFBQUFBQUFBQUFBQUFDN1FaZ0ZBQUFBQUFBQUFBQUFBQUFBZG9Nd0N3QUFBQUFBQUFBQUFBQUFBT3dHWVJZQUFBQUFBQUFBQUFBQUFBRFlEY0lzQUFBQUFBQUFBQUFBQUFBQXNCdUVXUUFBQUFBQUFBQUFBQUFBQUdBM0NMTUFBQUFBQUFBQUFBQUFBQURBYmhCbUFRQUFBQUFBQUFBQUFBQUFnTjBnekFJQUFBQUFBQUFBQUFBQUFBQzdRWmdGQUFBQUFBQUFBQUFBQUFBQWRvTXdDd0FBQUFBQUFBQUFBQUFBQU93R1lSWUFBQUFBQUFBQUFBQUFBQURZRGNJc0FBQUFBQUFBQUFBQUFBQUFzQnVFV1FBQUFBQUFBQUFBQUFBQUFHQTNDTE1BQUFBQUFBQUFBQUFBQUFEQWJoQm1BUUFBQUFBQUFBQUFBQUFBZ04wZ3pBSUFBQUFBQUFBQUFBQUFBQUM3UVpnRkFBQUFBQUFBQUFBQUFBQUFkb013Q3dBQUFBQUFBQUFBQUFBQUFPd0dZUllBQUFBQUFBQUFBQUFBQUFEWURjSXNBQUFBQUFBQUFBQUFBQUFBc0J1RVdRQUFBQUFBQUFBQUFBQUFBR0EzQ0xNQUFBQUFBQUFBQUFBQUFBREFiaEJtQVFBQUFBQUFBQUFBQUFBQWdOMGd6QUlBQUFBQUFBQUFBQUFBQUFDN1FaZ0ZBQUFBQUFBQUFBQUFBQUFBZG9Nd0N3QUFBQUFBQUFBQUFBQUFBT3dHWVJZQUFBQUFBQUFBQUFBQUFBRFlEY0lzQUFBQUFBQUFBQUFBQUFBQXNCdUVXUUFBQUFBQUFBQUFBQUFBQUdBM0NMTUFBQUFBQUFBQUFBQUFBQURBYmhCbUFRQUFBQUFBQUFBQUFBQUFnTjBnekFJQUFBQUFBQUNnd2dvTkRWVndjTEF5TXpNTEhIUDQ4R0Y5ODgwMyt1YWJiMlN4V0g3SDNVa1dpMFZIang3OTNkZTFSNmRQbnk3ejE4RWVYdGUwdExUeTNvSWtLVFUxVlZsWldlVzlEWnVrcHFicXE2KytVbHhjWEhsdlJaSVVFUkdoRlN0V2FNV0tGVHA5K3JUVnRaaVltSExhRlFBQXdCOWJwZkxlQUFBQUFBQUFBQURrZHVmT25WTGQ3K3JxS2hjWEY1dkdybG16Um1GaFlmTDA5TlNhTld2azQrT1RaOHlXTFZ0MDd0dzVTVkt2WHIzazdPeHNYUHZ4eHgvVnFsVXJ1YnU3bDJyUCtUbHo1b3lXTGwycThQQndqUjA3Vms4Ly9YU3A1c3ZNek5TdnYvNWFScnV6bmJlM3QvejgvRXA4Ly9uejUvWHh4eC9yd29VTFpmSTY1SWlLaXRLSEgzNm9mdjM2NmNrbm55eVRPWXZyMEtGRFdyeDRzYVpPbmFwSEgzMjBYUGFRWSt2V3JkcTBhWlBhdEdtajJiTm5GK3ZlWGJ0MmFlWEtsWklrTHk4dnJWcTFTcDZlbnZkaW13b0pDZEc4ZWZPVW1KaW9zTEF3VFpzMjdaNnNVeHd4TVRIYXZuMjdKS2xHalJwcTJiS2xwT3p2Nzl5NWN6Vm8wQ0FOSFRwVWpvNzgvOFVBQUFDMklzd0NBQUFBQUFBQXdLNDgrK3l6cGJwLzlPalJHamh3WUpIaklpTWpGUllXSmtrS0RBek1OOGdpU1pVclZ6YU9UU2FURVdiWnZYdTNsaXhab29DQUFMMzc3cnVxVjY5ZXFmWjlOMjl2YjBWRVJFaVNWcTllclk0ZE82cG16Wm9sbmk4K1BsNFRKa3dvcSszWnJIUG56bnJublhkS2ZMK1hsNWZDdzhNbGxjM3JJR1VIZTk1ODgwM0Z4Y1hwNHNXTGF0U29rZXJYcjI4MVp2VG8wVXBJU0NqVk9qbUdEeCt1M3IxN1c1MUxTa3JTNHNXTGxaaVlxSG56NW1uRmloV3FVNmRPbm5zaklpSjA2TkNoVXUraFRwMDY2dDY5ZTRIWHc4TENsSkdSVWV6QXhhbFRwN1JzMlRLWlRDWkoyWlZtamgwN1Z1aGFwZEdrU1JNNU9EaElrZzRlUEtnK2ZmcW9UWnMyOTJRdFcrVU91T1c4RG1heldWdTJiSkhKWk5JWFgzeWhjK2ZPYWZyMDZmY3M1QU1BQVBCblE1Z0ZBQUFBQUFBQXdEM3o2YWVmYXZmdTNUYVAzN2x6NXozY2piVzllL2NheC8zNjlTdHdYTzR3aTlsc05vNHZYTGdnS1R0c01IYnNXRTJaTWtVZE9uUW9zLzBGQkFSb3dJQUIycnAxcTlMUzByUjA2VkxObVRPbnhQTTVPRGhZZmVoZUVKUEpaRHpQL01ZWGRmMXV0b3dwakorZm53WU9IS2lOR3pjcUxTMU5hOWV1MWFSSmswbzFwN096czE1NTVSWE5uajFiNmVucG1qVnJsbGFzV0dGVjBTYzJObGFKaVltbFdpZEhhbXBxbm5PZW5wNmFQSG15cGsyYnBxU2tKTTJjT1ZNZmZmU1JYRjFkcmNaZHZueFphOWV1TGZVZUhubmtrUUlESmhhTFJlZlBuNWNrdFc3ZDJ1WTVvNktpOU82Nzc4cGtNc25OelUzKy92NjZjT0dDRmk1Y3FQcjE2NnRCZ3dhbDN2ZmR2THk4TkdMRUNDMWR1bFNTdEh6NWNxMWF0VXBPVGs1bHZwYXQ4Z3V6T0RvNmF2NzgrWm85ZTdhT0h6K3VreWRQYXNLRUNabzNiNTVxMTY1ZFhsc0ZBQUQ0d3lETUFnQUFBQUFBQU9DZXljek1WRnBhbXMzakxSYUxjZHloUXdmMTZkUEhwdnZTMHRJMGQrNWNtOWN4bVV6YXYzKy9KS2xLbFNycTNMbHpnV056aHd0eVBxaVdwTmRlZTAwMWE5YlUyclZybFpLU29uZmVlVWRqeG96UjMvNzJONXYzVVpRWFhuaEIrL2J0VTBKQ2dvNGVQYXFqUjQrcVhidDJKWnFyZXZYcTJyTm5UNUhqTm0zYXBOV3JWOHZIeDBkYnRtekpjMzN2M3IxYXNHQ0JKTmswWDFsNC92bm50WHYzYnQyNWMwZEhqaHhSWW1LaXZMeThTalZubHk1ZDFMMTdkeDA0Y0VBUkVSRmF1WEtsVmVXYUpVdVdXSDIvVFNaVGtZR0p6TXhNN2R5NVUwRkJRY1o3dVhuejVnVldEbW5YcnAyZWUrNDViZDY4V1pjdVhUSmFEdVhtNU9TVUorQlNFcmxEV1hlTGpJdzBnanUyaGxtdVhMbWlTWk1tS1RFeFVZNk9qcG94WTRZQ0F3UDEwa3N2S1Q0K1hqTm16TkRDaFF2dlNYQ2pUNTgrMnJadG02S2lvaFFSRWFFOWUvWVVHa2k3MXdvS3ZMbTV1V25PbkRsYXNHQ0Jnb0tDRkJrWnFTbFRwbWoxNnRYbEdyNEJBQUQ0SXlETUFnQUFBQUFBQU9DZTZkR2poNW8xYTJZOFRrOVAxNUlsU3lSSlR6enhoQjU1NUJHcjhibGJuTlN1WFZ2dDI3ZTNhWjJrcEtSaTdldkFnUU9LaTR1VEpQWHYzNy9RNmlFRmhWa2thY2lRSWFwWnM2WVdMRmdnczltc1R6LzlWRmV2WHRXNGNlT0szYTRsUHg0ZUhobzZkS2lXTDErdTd0Mjc1Mm1GODBjVEZoWm10SFlxcnZ2dXUwK1hMbDFTLy83OUZSUVVWT3o3Vzdac3FZWU5HMXFkR3pkdW5FNmVQS240K0hoOTg4MDNhdGV1blJFV0NnZ0lNTWFscDZmcjlkZGZWNVVxVlRSOCtIQTFhZExFYWg2ejJhenZ2dnRPYTlldTFjMmJOeVZKL3Y3K2V2SEZGOVdwVTZkQzl6Vnk1RWlkUG4xYVlXRmhPbkRnZ0pvMGFhSm5ubm5HdU42cFV5ZDk4ODAzeFg2K1JZbUxpMU5tWnFZazZlalJvNUt5cThXNHVMZ29PanJhYXF5cnE2dFZHNjZMRnk5cTh1VEp1blBuamlUcEgvLzRoL0d6L05aYmIybnk1TW02ZWZPbVhuMzFWWDN3d1FkV3IyVlpjSEp5MHFoUm8vVHh4eDlyMEtCQjZ0V3JWNW5PWDF5Ri9ZNXdkSFRVeElrVDVlenNyQU1IRG1qU3BFa0VXUUFBQUd4QW1BVUFBQUFBQUFEQVBkT2tTUk9yRC82VGtwS01NRXZqeG8zMTVKTlAyanhYV2xxYWR1ellJVWw2K09HSDFhaFJveEx0eVdLeDZNc3Z2NVFrdWJpNDZLOS8vV3VoNDkzZDNZM2o1T1JrcXcvMUplbXBwNTR5S2pDWVRDWUZCUVdwWDc5K0Nnd010QnAzL3Z4NUhUdDJyTmo3emNyS1V1Zk9uZVhuNTZkOSsvWVY2OTZ1WGJ1V2VaQ2dOSTRmUDY1Ly9ldGZwWnBqdzRZTkpicnY1WmRmemhObThmTHkwdmp4NHpWNzlteEowb0lGQy9UNTU1K3JTcFVxVnVOQ1FrSjArZkpsWldSazZQang0MnJmdnIxR2pCaWhCZzBhS0NRa1JKOTk5cGt1WGJva1NmTDE5ZFd3WWNQVXExY3Ztd0pOVGs1T21qSmxpc2FNR2FPMHREU3RYTGxTRFJzMlZNdVdMVXYwUEcwMWVmSmtYYmx5eGVwY1VsS1NoZzRkbW1mczQ0OC9ybW5UcGttU0RoNDhxSVVMRnhxdGswYU1HR0ZWUWFsMTY5WWFQWHEwVnE1Y3FiaTRPTDMyMm11YU1XT0dXclZxbFdmZWpSczM2dC8vL25lSm40UEpaTkkvLy9sUC9mT2YveXoydmYzNzk5ZW9VYU4wNXN5WkVxK2ZJejQrM2ppK2Z2MjZUcDA2bFdkTXQyN2QxS1JKRTJWbVpoclhxMWV2TGo4L3YxS3ZEd0FBOEdkRW1BVUFBQUFBQUFEQUgwSktTb3BXcjE0dEtic1NRa25ETEVlUEh0WGx5NWNsU1QxNzlzd1RYTGliaDRlSGNaelRpdVZ1blR0MzFzeVpNelYvL255OSsrNjdlWUlzVW5hWXBUUkJqc09IRHhmN25nWU5HdVFKczF5NWNrWFhyMTh2OEo2SWlBaEoyUzF6Z29PRDgxelBDVzFJeXZkNmJnOC8vTEJWMVp0S2xTcVZTY3Vja3FoVUtmOS9EdS9TcFlzNmR1eW9JMGVPcUVhTkdrcExTOHZ6bnVqVXFaUCs5YTkvYWVQR2pkcXpaNCtDZzRNVkhCeXNnSUFBNC9YeThQRFFjODg5cDJlZWVVWXVMaTdGMmx2ZHVuWDE4c3N2YS9IaXhXclZxdFU5YWMxek4zZDNkK085blp5Y0xDbjc1eXEvcWlHdXJxNHltVXhhdFdxVnRtM2JacHdmUFhxMEJnNGNtR2Y4czg4K3E2eXNMSzFldlZvSkNRbWFPSEdpbm4zMldZMGNPZExxL1pDVmxWV3NObVQ1eWFrdVU1TDdVbE5UOWVhYmI1WnEvYnNkT0hCQUJ3NGNzR2xzLy83OU5YNzgrREpkSHdBQTRNK0NNQXNBQUFBQUFBQ0FDbVhUcGszR2NiZHUzWW9jNytucGFSd1gxczZvZmZ2Mit1S0xMNnpDTDdrNU96c1hPOGhoTXBtTUQrdWRuWjJMM1o0a3YvRzdkKy9XOXUzYmk3dzNPVGxaMDZkUEwzUk1VZGMzYjk2c2F0V3FHWThIRHg2c3dZTUhGN24yNzIzY3VIRUtDQWpRc0dIRENtdzVWYTFhTlkwYk4wNy83Ly85UDMzeHhSZmF1M2V2VlpCbDRjS0ZhdENnUVluMzBLZFBIMVd0V2xYdDI3ZVhnNE5EaWVleDFkS2xTeVZKMTY1ZDAvRGh3eVZKYTlhc1VmWHExZk9NdlhEaGdzYVBINjlmZnZuRk9EZHMyREQxNk5IRGFEVjB0OTY5ZXlzaElVRmJ0bXlSeFdMUmxpMWJkT3pZTVEwZlBseWRPM2VXZzRPREhucm9vU0xmMDN2MzdqWENWeU5HakNqUmM4MVAwNlpOeTJ3dUFBQUFsRDNDTEFBQUFBQUFBQUFxak1PSEQrdnMyYlBHWTF2Q0lkN2Uzc1p4Zm1HVzlQUjB4Y2JHS2pZMlZqRXhNVlovRGhreVJJMGJONVlrOWUzYlYzMzc5aTNXZnZmdTNhc0ZDeFpJeWc1YzVHN25VbG91TGk1NTJ1NUlVa3hNakc3ZXZDa25KNmQ4UC9DUGo0L1gxYXRYSlVrUFBQQkFudXVKaVlsR3lLTWtvcU9qZGZ2MmJUVnIxcXpJc1dheldSczJiRkRQbmoxVnMyYk5FcTlabzBZTnZmamlpMWJudnYzMlc2MVlzY0ttKzVPVGsvWEtLNitvY3VYSytWN3YxS21UcGt5WlV1UThIVHAwc0dtOXNuVHk1RWxKVW1CZ1lKNGdTMHBLaXRhc1dhT2RPM2ZLWXJGSXluNnRYRjFkdFg3OWVxMWZ2NzdJK1R0MTZxU2ZmLzVac2JHeHVuTGxpbWJObXFYQXdFQjk4TUVIYXRteVpaSHRsRUpDUW5UOStuVlZxbFJKUTRZTUtlR3p6Si9aYkRhcVBaWFdoQWtUbEp5Y3JFY2VlVVF2di95eVRmZDRlWG1WeWRvQUFBQi9Sb1JaQUFBQUFBQUFBRlFJbVptWit1eXp6NHAxVDBwS2lsVWJrLzM3OXlzME5OUUlxOFRHeGhiWWVraVNPbmJzYUlSWjdFM3QyclcxWk1tU1BPYzNiZHFrMWF0WHk4dkxLOS9ydVFNMitWMFBEZzR1c21KTFFXSmlZalJ4NGtURnhjVnB3b1FKNnRXclY0RmpUU2FUM252dlBSMDhlRkE3ZCs3VWpCa3ppZ3hHRkVkeFcrQ1l6ZVlDeDZlbnB4ZDcvZHUzYit2V3JWdkZ2cThvM3Q3ZXFsR2podkg0eElrVGtxUjI3ZHJwMkxGajJyaHhveG8yYktoeDQ4WXBLeXRMd2NIQlJwRGxvWWNlMHR0dnY2MmxTNWNxSmliR3B2VmF0R2loMTE5L1hZc1dMZEovLy90ZlNWTERoZzNsNCtOajAvMDVyOTI5YUUvbDZPaVlwdzFYU1hsNGVCanRtc3BxVGdBQWdJcU1NQXNBQUFBQUFBQ0FJdDFNdXFTYW52ZVg5ellNSlduRHNtUEhEbDI3ZGkzZmEvdjM3OWUxYTllc0txdkV4TVFvSlNYRmF0elJvMGVMWE1mTnpVMDFhdFJRalJvMXFMeFFESEZ4Y1pvNGNhS2lvNk1sU1QvKytLTjY5T2doUjBmSGZNYzdPanJLMzk5ZmtuVG56aDFObkRoUkw3LzhzcDUrK3VsQzEwbElTRkJXVmxhZTgyNXVibkp6Yzh0enZucjE2a1pMbnR4U1VsTDA5Ny8vWFpJMGE5YXNmS3ZjZlBycHAvcmhoeC95bkkrT2pqYUNEM2ZMYVZXMFo4OGVyVjI3dHREblVoSjkrL2JWcTYrK0tpazdFSlJUbWFWdDI3YTZkdTJhenA0OWExUXM4dmIyMWx0dnZhV0pFeWRxNk5DaEdqaHdvQndkSFRWanhveGlyenR6NWt3RkJ3ZHI4K2JOR2p0MnJNMzM1ZndNM29zd1MxbkthUzkyOSs4TUFBQUFsQXhoRmdBQUFBQUFBQUFGK3Y3U0doMlAzS25VckVUNXVOYlNQenB0TE5iOVpyUFpLamlRdThxSnlXUlNSa2FHOGRqSnlhblF0ajhtazhrNGRuWjJMdFkrNHVMaXRHSERoZ0t2YjkyNlZSY3ZYaXh5SG1kblo5V3BVMGMxYTlaVTllclZqZEJLalJvMWpNYzVIMnJEZHRIUjBWWkJsaTVkdXVpdHQ5NHFNTWdpWlFlYWhnOGZMbjkvZnkxWXNFQ1ptWmxhdm55NXdzUEROWDc4ZUZXcWxQOC9mNy8rK3V1NmN1Vktudk5EaHc3VnNHSEQ4cHgzZEhTMHFtU1NJM2ZMS1I4Zm4zekh1TGk0NUx1SFpjdVdGUmlNQ2dvS3l2Zjh2WERtekJtbHBLVEkwOU5URHp6d1FMNWhyMmJObW1uanhvMVc3YlpLNHRkZmY1V2JtNXZlZnZ2dFl2Mk01RlM3Y1hkM0w5WDY5NXFucDZja0ZSaFNBZ0FBUVBFUVpnRUFBQUFBQUFDUVIxcFdvdjUxY3BLdUpWNHd6c1duM2RDdGxDaFZjNjluOHp5SER4L1c3Tm16ODcyMmF0VXFyVnExeW5nOFlNQUF2ZkxLS3dYdktWY0xsK0pXYVZpMGFKSHhJWE9EQmczeUJGZnExNit2bUpnWUk1RGk2K3RySEZldlhsMXo1ODVWVWxLU21qUnBvc1dMRnhkcmJYdGxNcG55YlJXVDh6cFpMSlo4citjT2NlUjNQU0Vob1ZqN0NBOFAxOVNwVXhVWEZ5ZEo2dDY5dXlaUG5seG9rQ1czN3QyN3EzYnQycG8rZmJvU0VoSzBaODhlUlVWRmFlYk1tWC9veWpoUFB2bWtXclJva2UrMWhRc1g2dnIxNjVLa2NlUEc2Yjc3N3JONVhsOWZYK1A0eUpFamtyS3JzaFQyZXJ1NXVXbk9uRG1GenZ2WVk0L3A4Y2NmTC9ENnNtWExkUGJzV1kwZE83Ykk2am01NWJ6ZjB0TFN0R1BIRHB2dnUxdmJ0bTFWdDI3ZEV0OWZsQ3BWcWtqS3JoSUVBQUNBMGlQTUFnQUFBQUFBQUNDUGYvOXZtbFdRcGE1WFk5V3YyckpZUVpheVZ0SXd5NTQ5ZTNUczJERkpVb3NXTGZUNDQ0OXIrZkxsVm1PbVRKbFNhT3NpZjM5L2hZV0Y1VnZSNDQ4cUtpcEtnd2NQTHZENm5UdDNDcjB1cWNqclJUbDI3SmptenAxcnRHYnAwYU9IM25qakRhV2xwZGxVaWNOaXNlalVxVk5xMWFxVmxpNWRxcWxUcCtyNjllczZmZnEweG84ZnIzbno1dVVKTUx6NzdydFdGWUZlZXVrbG1jM21BdGVJaTRzejJnbmR2WGFPZWZQbTVWdUZKVFkyTnQ4NXg0MGJwNUVqUnhxUC8vM3ZmK3Znd1lOV1kyclZxcVZhdFdybHVUYzBOTlFJc3JScTFVcC8vZXRmQzl4N1VmNzczLzlLa2pwMDZGRG91S3lzckR6N3U1dWZuNThSWmxtMWFwV3VYNyt1NGNPSEZ5dG9jN2VNakF5bHA2ZExrbTdldkpubjU3WTQ2dGF0VzJDWUpUdzh2TVFWVldyWHJxM3ExYXVyZXZYcWtxVDQrSGhsWldVVldCa0lBQUFBdHVGdlV3QUFBQUFBQUFDc2JEc3pWeEYzemtpU2FualUxNGlIRjh2ZHVVcUo1bnJ3d1FjMWI5NDg0M0ZhV3BwbXpab2xTZXJidDY4NmRlcGtYTXZ2Zy92Y2NnSVBVbmFsQ0Z2Y3ZIbFRuMzc2cWFUc0ZrR3Z2LzY2VHB3NGtXZGNZVUVXU2FwWHI1N0N3c0tVbUppbytQaDQrZmo0MkxTK1BYTndjQ2l3RFU1cG1Fd21xM1pTQmRtMmJadFdybHhwQkVuNjlldW5vVU9IYXRteVpUcDA2SkRXcjE5ZjVQZjV4eDkvMUR2dnZDTi9mMytOSFR2V0NMVDgrdXV2dW5yMXFzYVBINjg1Yythb1diTm14ajErZm43RmZqNUZoWmh5MmlQWnFuYnQybGFQYzZwNjJHTGR1bldTc3I5L0w3MzBVcDdyQnc0YzBFTVBQYVJxMWFvVk9rOVlXSmh1M0xnaEp5Y25QZnJvb3phdlAyM2FOS3VmbDZDZ0lBVUhCMXVOT1hIaWhDNWR1bFNzQ2l6NWlZK1BMOVg5dVJYVzJ1aVRUejVSYUdob2llWWRQWHEwQmc0Y2FGWHg1dGF0VzZwWnMyYUo1Z01BQUVBMndpd0FBQUFBQUFBQURML0dIZE5QTnc1SWtyeGNxbXZrdzB2azV1eGQ0dm1xVnExcTlVRjU3aFkxQVFFQnhmb1EvZHExYThheHJSOFVPems1R1pVZFJvNGNLWDkvLzN6RExFVUpEQXcwamk5ZHVxUTJiZG9VZXc1SmlvaUkwTml4WTIwZWJ6S1pqT05seTVicGswOCtzZm5lcFV1WFd1MzdiZ0VCQWZyODg4L3puSStOamRVNzc3eWozcjE3NjZtbm5pcDI0Q1U0T0ZqVHAwOHY4SHB5Y3JJV0xWcWtIMzc0UVpMazZPaW9NV1BHNkpsbm50R1JJMGYwelRmZlNKSjI3dHlwNTU5L3Z0QzF0bXpaSWttS2pJeVVqNCtQZkh4OHRHREJBazJmUGwwLy9mU1RFaElTTkduU0pNMllNYU5ZNzdYY3FsYXRxaGt6WnVRNW41cWFxcmZlZWt1UzlPcXJyNnArL2ZwNXhtemN1RkhIang4djBicjVPWExraU02ZVBTdEo2dG16cHhvMmJHaGNNNXZOZXZ2dHR4VVNFcUxXclZ0ci92ejVoWWEwY3ZibDQrTmp0Ty81OWRkZkpVazNidHpRaGcwYkpFbmUzdDU2OHNrbmpmczZkKzRzSnljbjQzRllXRmdaUGJ1OGJ0eTRZUncvLy96emV2SEZGNHQxLzVJbFM3Ujc5MjVKaFlkWnlrS05HaldNNDlqWVdNSXNBQUFBcFVTWUJRQUFBQUFBQUlEaHU0dXJqZU8vdFhpN1ZFR1dzaFlWRlNVcHU4SktuVHAxYkxySDE5ZFg3ZHUzVjFaV2xwNTk5dGtTcjUwN05CQVdGbGJpTUl2SlpMSnFsMVFjbVptWk5sVTh5VkZRNjV6ZXZYdXJWYXRXQmJieFdiRmloUzVjdUtBTEZ5N0laRElWdTQxTmt5Wk5OSFBtVEVtU2w1ZVgxVFdMeGFKSmt5YnB3b1hzRmxZZUhoNmFObTJhSG5ua0VVblo3VzRDQXdNVkhoNnVMNy84VW4zNjlKRzNkLzd2d1pNblQrck1tZXdLUXUzYXRWT0RCZzJNT2Q5Nzd6M05uRGxUSVNFaFNrdEwwNjFidDRyMUhISnpkblpXaXhZdDhwelBIY3k2Ly83N3JhcS81Q2pMQ2o0bWswbXJWMmYvZkxxN3UrY0pkamc2T2lvd01GQWhJU0VLRFEzVjVzMmJDdzBENWJSYWlvdUwwOXExYTYydTNiaHh3emhYcjE0OXF6REw3eWwzeFp1Q1dnUVZKbmMxSjA5UHp3TEh2ZnJxcTBwTlRjMXovcnZ2dmpNQ1U1TW1UZEw5OTkrZloweE9SWlo2OVg1cndSWVpHYW5telpzWGU3OEFBQUQ0RFdFV0FBQUFBQUFBQUpLeXE3SkVKMlpYWm1oUnE3dnErN1FzNXgxWnkybjFVcmR1WFRrNk90cDgzOS8rOWpmVnIxKy95RlpDaFduVXFKRnhYSnBLRkZXclZ0WFFvVU50SG4veDRrVWRPWEpFa3RTK2ZYdXJmZGl5Vm40Q0F3TUxyTmh5L1BoeEhUcDBTRkoyUUtSLy8vNDJyNWQ3M2R6dG8zSnpjSERRbURGak5IbnlaTldzV1ZPelo4OVdRRUNBMWZXaFE0ZHExcXhaU2t4TTFPZWZmNjdYWDM4OXp6eG1zOWxvSCtYZzRLQVJJMFpZWFhkeGNkR3NXYlAwemp2dnFFMmJOdXJaczJleG40ZTkrZnJycnhVUkVTRkpHakZpUkw1Qm1aRWpSK3JvMGFPS2lJalFtalZyMUtwVnEzeERObEoyUUt0NzkrNVc1NjVmdjY2d3NERDUrUGdZZ2EzYzdYTWthZkhpeFZZL1N6Ly8vSE9wbmxkaGN2K3NGYmM5bEdSN21LV2dvTXlwVTZlTTQzcjE2aG1CcWZ6a0RyUGtmSjhBQUFCUWNvUlpBQUFBQUFBQUFFaVNmb3pZS2tseWtJTzZOUmhSeE9qZlYyWm1wdkhCY2t4TWpNYVBINitBZ0FCTm5EaXh5SHRidGl4OUtNZlQwOU9vR0hMbXpCbVpUQ2FyVml1Mjh2SHgwYkJodzJ3ZXYzZnZYaVBNMHFGREIvWHAwNmZZYTByUzJiTm5iWHF0Y3JjMUNna0pVZCsrZlV1MDN0MGVlT0FCZmZqaGg1S3l2eCt6Wjg5V2t5Wk44bFJ1a2FUSEhudE1yVnExMHFsVHAvVHR0OStxVzdkdWF0MjZ0ZFdZcjcvK1d1SGg0Wkt5Szgza3JweVR3OW5aV1hQbXpDbFc4Q2svWnJOWk1URXhlYzduRGtyRXg4Zm5PeWFueFZWcDNiNTlXK3ZXclpNa05XalFvTUJxT2M3T3pwbzhlYkxHang4dnM5bXN1WFBuYXVYS2xmbTIyT25hdGF1NmR1MXFkVzd2M3IwS0N3dFRRRUNBcGs2ZGFwelBYYlZrNzk2OVpmR1ViSEw2OUdsSjJlM0NHamR1WE96N2M2cm5PRGs1eWRYVnRVejNkamNQRHcvNSt2b3FMaTVPbHk5ZnZxZHJBUUFBVkFTRVdRQUFBQUFBQUFBb0tTTk9sMjZka0NRMThIMVUxZHlLWHdYaFh2cnBwNStNOWp5Wm1aazZmLzY4VmZEaTk5Q3laVXVGaDRjck9UbFpaOCtlTFpPUXpPL0ZZckVVcTBXUmxCMXNLYXZYK082MWM5b0tGV1RzMkxGNjZhV1haRGFiOWY3Nzcydmx5cFZHSlpMSXlFaDk5dGxua3JMYkdJMGFOYXJBZVVvYlpKR2syTmhZRFI0OHVOQXhNMmJNS1BVNmhWbXhZb1dTazVQbDZPaW8xMTU3cmREbjFiaHhZdzBhTkVnYk5telFqUnMzdEd6Wk1rMmVQTG5NOXJKOCtYS3JJTmRYWDMybG9LQ2dNcHMvUjBSRWhGR05xWEhqeGlVS295UW1Ka3JLMis3cVhtblNwSW1PSERtaXNMQXdXU3lXVWxXREFnQUFxT2dJc3dBQUFBQUFBQURRaWF1N2plUFdkWHVWNDA2ayt2WHJTNUtxVmF0bW5OdTFhNWVrN0FvTGp6enlpSDc4OFVlcmUxeGNYUFRtbTI5S3l2NUErVjVvMjdhdGR1N2NLVWtLRGc3K1E0Vlo3ci8vZmkxZHVyVEE2OGVPSGRNWFgzd2hTZXJWcTVkTkZXQlNVbEkwZS9ac0pTY25xMUtsU3BvNWM2YTh2YjN6SGV2dTdsNnMvUVlHQm1yWXNHRmF1M2F0YnQyNnBWbXpabW4rL1BuS3lNalE3Tm16bFpHUklVbDY0NDAzVktWS2xXTE5YUklGQlNseUFsYVZLMWZPTjJDU2taRWhzOWxjcXJYMzdObWovL3puUDVLa1o1NTV4dXI5blptWnFhU2tKT01yTVRGUlNVbEo4dkx5VXFWS2xaU1ZsYVg5Ky9mcnNjY2VVOGVPSFV1MWp4d05HalN3Q3JQY3E5ZC8zNzU5eG5GSjk1NVRtYVdnOTJWWmE5YXNtWTRjT2FMRXhFUkZSa1phdGRBQ0FBQkE4UkJtQVFBQUFBQUFBS0QvWGZzL1NaS0xrNGVhMXVqMHU2K2ZrcEtpRXlkT3FIbno1dnI4ODgrdHJvV0hoK3ZRb1VPU3BIYnQydVg3d2JTenM3TjY5dXkvdWd1TEFBQWdBRWxFUVZSNVQvZll1blZydWJtNUtUVTFWZnYzNzllTEw3NVlZS3VoNU9Ua2ZGdTdsQmQzZDNjMWE5WXMzMnR4Y1hINit1dXZKVW4zM1hlZnhvOGZyOHFWS3hjNm44VmkwWnc1YzVTY25DeEpHang0c05xMWExZW1leDQwYUpCQ1EwTjE2dFFwL2ZUVFQ1bzNiNTZTazVPTjlrSjkrL1pWcDA3My9yMWFzMlpOYmRpd0ljLzVwS1FrRFJnd1FKSzBZTUdDZkYvZkR6NzRvRlJWUzc3Kyttc3RYNzdjZUJ3YUdxb1hYM3pSQ0sva2hIcUtzbVRKRWozNDRJUEZxbENTbXBxcXFLZ29SVVZGM2JPQVdFR1NrcEswZTNkMndNN0J3VUZQUFBGRWllYTVjK2VPcE44dnpKSTc0QllTRWtLWUJRQUFvQlFJc3dBQUFBQUFBQUFWWEd4S2hPTFRia2lTV3RWNVNvNE92ODgvRzhiR3htckhqaDM2OGNjZmRmcjBhV1ZsWmVuOTk5K1hyNit2TVNZckswdUxGeTgySHIvd3dndEc4S0lnMzMvL3ZXN2Z2cTN1M2JzYnJXbktnck96czdwMDZhSzllL2ZxOXUzYkNnNE9MakJNc1diTkdvV0VoT2pKSjUvVWM4ODlKMmRuNXpMYlIxa3ltODJhTjIrZUVoSVNKRWs5ZXZRb3NqV0t4V0xSMHFWTDljTVBQMGpLL2dCL3lKQWhaYjQzUjBkSHpaZ3hReE1tVE5EVnExZDErUEJoNDlwRER6MmtjZVBHbGZtYVpTMHJLMHVTQ2d3OUZTVW9LTWlxc3N2Rml4Y0xIVitwVWlWNWVuckt5OHRMbnA2ZVNrdExVM2g0dUc3ZnZxMWx5NVpwNnRTcHh0akV4RVRkdkhsVE1URXhpb21KMGMyYk4zWG16QmxKMlcyOSt2ZnZiNHhkdFdxVmNmejIyMjlidlVjaUl5Tkw5TndLczNuelpxT3FTdnYyN1ZXalJvMWl6NUdjbkd5MHlmcTl3aXhObXphVnQ3ZTNFaElTZE9qUUlUM3p6RFA1amx1d1lJR2NuWjNWc1dOSFBmcm9vNy9MM2dBQUFQNW9DTE1BQUFBQUFBQUFGZHo1bS84MWpwdlhldnllclpPUmthSFRwMDhiajdkczJaSm5URTZsanh3clY2NVVXRmlZSk9tcHA1NVNvMGFOaWx6bjBxVkwyclJwazFhdVhLbDE2OWFwZHUzYXBkejViM3IxNnFXOWUvZEtralp1M0ZoZ21PWHk1Y3U2ZXZXcU5tN2NxRUdEQnBYWittVXRKQ1JFRnk1Y01CNnZXclZLNjlldlY1czJiZFNoUXdlMWE5ZE9WYXRXTmE2bnBxYnEvZmZmMTVFalJ5Uko5ZXJWMC9UcDAvTnRzVk1XdkwyOU5XellNTDMzM252R09RY0hCLzM5NzM5WHBVcjI5Yy9iVVZGUmNuVjFsYnU3dTV5ZG5SVWVIcTZUSjA5S2tsVkFxemhHakJpaEtWT215TW5KU1lHQmdhcGR1N1pxMUtpaGF0V3FxVnExYXZMeDhaR1BqNCs4dmIzbDdlMmRwNTFUU2txS1JvMGFwYmk0T0IwNmRFakRodzlYM2JwMUpVbWpSbzFTZkh4OHZ1dGFMQlpKMmUyVjZ0U3BZN1gvRXlkT2xPaTUyT3JpeFl2YXVuV3I4WGpZc0dFbG11ZldyVnZHY1ZtRzJuSkxURXpVMWF0WGRmUG1UWFhwMGtXT2pvNXEzNzY5OXUzYnA3Tm56eW82T2pyZjN6OWhZV0dLaUloUWFHaW8xcTVkZTAvMkJnQUE4RWRuWDMvYkJ3QUFBQUFBQVBDN094K1RYZkhDMmRGVkFWVmFsT25jNGVIaENna0owWWtUSjNUNjlHbGxabVphWFhkeWNsTExsaTNWc1dOSGRlalFRYlZxMVRLdXJWMjdWanQyN0pBaytmbjUyVnlKSXpFeFVWSjIxWkhpdEZXeFJZc1dMZFNzV1RPRmhZWHB3b1VMK3VHSEg5U2xTNWM4NDNKYTRRUUVCSlM0S3Nmdm9XM2J0dHE2ZGF1T0hUdW1nd2NQNnVqUm8wcExTOU9SSTBlTXdFclRwazNWdm4xNzFhdFhUNTkvL3JtaW82TWxaUWRaUHZ6d3czc2FGRmkvZm4yZVNqd1dpMFd2dmZhYUJnMGFwT2VmZjc1VVZXOE9IVHBrVkQ1SlMwc3IxWDQvL2ZSVEhUMTZOTjlydWR2UDNDMDZPdG9xSUpLWW1HaThieDkrK0dGOTlORkh1di8rKytYcTZscnNQYm03dTJ2TW1ESGF2SG16SmsrZWJBUlpKTW5mMzEveDhmRnlkSFJVN2RxMTVlL3ZyNHlNRElXR2hxcFJvMGFhUFh1MkVXSkpUVTAxN3Z2eXl5K3R3a3ZyMXEzVE45OThVK3k5NVNjdExVM3Z2LysrVWRHbVc3ZHVhdGl3WVlubWlvMk5OWTZyVktsUzZyMGRPM1pNSVNFaHVucjFxdkdWODd1bVNwVXF4dStCM3IxN2E5KytmYkpZTE5xNmRXdWUzMXRtczFuWHJsMlRKQVVHQnBaNlh3QUFBSDlXaEZrQUFBQUFBQUNBQ2l3cEkwNVhFODVMa3U2djFsb09EbVZiWWVPVFR6NVJhR2lvMVRrUER3KzFiZHRXSFRwMFVOdTJiZVhoNFdGMTNXUXk2ZU9QUDlidTNic2xTVzV1Ym5ybm5YZnlWSjBveU8zYnR5VmxmNUIvOTl4bFllVElrWm8wYVpJa2FlblNwWHJ3d1FldHFwZGN2WHJWYU52VG9FR0RNbCsvckxtNHVPaXh4eDdUWTQ4OXB2VDBkQjA5ZWxRLy9QQ0RFV3c1Zi82OHpwOC9iM1ZQclZxMXRHalJJcXZuWFZZU0V4TzFZOGNPZmZYVlYxYVZlcDUrK21sbFpXVnAxNjVkeXN6TTFQcjE2eFVVRktSbm4zMVdQWHIwS0hiWUl5Z29TQXNXTERBZTc5eTVVMDg4OFlUTjM3UEtsU3ZyMldlZmxaUmRlYVZodzRiNWhsbDY5dXhaWUFXZk0yZk9hT2JNbWJwejU0NXhidUxFaWZyZ2d3K00xampObXplMytUbmxwMXUzYnVyU3BVdWVVTlhZc1dQbDdPeXN1blhyR2xWdTl1N2RxOURRVUxtNXVSVllUY2JiMjl0cUxoY1hsenhqbGk1ZEtyUFpuTysxZ3BqTlpzMmRPMWVYTDErV2xGMU5aZXpZc1RiZmY3ZmM3OW5DMmhUZHVYTkhOMjdjVUhSMHRHN2N1R0gxZGYzNmRXUGNGMTk4VWVBY3VRTlZMVnEwVUdCZ29NTER3L1h0dDk5cXdJQUI4dlB6TTY1ZnVYTEZDT3MwYnR5NFJNOE5BQUNnSWlETUFnQUFBQUFBQUZSZ0YrTitxd2dSV0sxMW1jL2ZzMmRQaFlhR3l0ZlhWeDA3ZGxUSGpoMzEwRU1QRmRnaUppSWlRdlBuenpkYTMzaDZldXE5OTk2enFtQ1FVeFVpSXlNajN6bWlvcUlrU1hYcTFDbkxwMkpvM2JxMXVuWHJwdSsvLzE1Mzd0elIyMisvclE4Ly9OQUl6cHc5ZTlZWSs4QUREMGpLcmppUjh3RjJjYVNucHh2SEdSa1pTa3BLS3ZZY2xTcFZzam5vNGVMaW9pNWR1cWh0MjdiNi92dnZ0V3JWcW56WHZISGpob1lQSDY2SEgzN1lDQ1dWdGtMTEw3LzhvdDI3ZDJ2Ly92MVd6OXZQejA4VEpreFFtelp0SkVtUFAvNjRGaTVjcU9qb2FGMi9mbDBmZi95eDFxeFpvejU5K3RoY3lXUFhybDM2NktPUEpHV0hNMXhkWFhYejVrMU5tVEpGYjd6eGh0cTNiNitPSFRzcUlDQkFsU3RYem5lT3lwVXJhOHlZTWNiamZ2MzY2WUVISGxCNmVycE1KcE1xVjY2c2dJQUFxeUJEYnQ5OTk1MFdMbHhvVkN2cTJiT25nb0tDZFBIaVJmMzk3My9YNk5HajFiMTc5ekpwNFpSZmRhQjdHYlFxVG9oRnlnNndMVnk0VU1IQndaS3lXMG05K2VhYkphNm9rcEdSb1QxNzloaVA3N3Z2dmdMSFRwMDZWYi84OG92TmMvdjYrc3JQejA5MTZ0U1JuNStmNnRhdHE0Q0FBS3N4bzBhTjB2VHAwNVdSa2FINTgrZHI0Y0tGUnVBbHAyMmFsRjMxQ0FBQUFQa2p6QUlBQUFBQUFBQlVZRmZpVHh2SEFUNFBsdm44blR0MzFzY2ZmNndtVFpySXdjR2h3SEVaR1JuYXRtMmIvdld2ZnhraEZWOWZYODJiTjAvMzMzKy8xZGpxMWF0TGtpSWpJeFVTRXFLSEgzNVlEZzRPTXB2TjJyZHZueUlpSWlTcHhPMUpiUEdQZi94REZ5NWMwTldyVi9YTEw3OW93b1FKZXZQTk45V2tTUlB0MjdmUEdQZmdnOW12NmJ2dnZxdVFrSkJTcmJsOCtYSXRYNzY4MlBlMWJ0MWFIM3p3UWFGakxCYUxMbCsrckZPblR1bC8vL3VmVHB3NFlkVjJ4OTNkWFQxNjlOQ3RXN2QwOU9oUnBhZW5LelUxVlljUEg5Ymh3NGZsNE9DZ1pzMmFxVU9IRGtZSXhCYlhybDNURHovOG9BTUhEaGl0bVhKVXJWcFZnd1lOVXI5Ky9hekNUdzg5OUpBKysrd3o3ZHk1VTE5KythVVNFaEtVbEpTa0w3LzhVbDkrK2FWcTFxeXBUcDA2cVgzNzltclNwRW1lNmp6YnRtM1RKNTk4SWlrN0xQWGhoeC9LWXJIb0gvLzRoK0xqNHpWOStuUzFidDFhWGJ0MlZmUG16UXVzVUhJM1gxL2ZQR096c3JLVWxwYW16TXhNWldWbHlXUXlxWHIxNnRxMGFaTldyMTR0S1R1NDhmcnJyNnRYcjE1NjRJRUh0R2pSSXQyK2ZWdno1OC9YeXBVcjFiRmpSOVd2WDErK3ZyNXlkM2RYcFVxVjh2MXlkbmFXazVPVEhCMGRsWmFXcHZUMGRLcy9jeC8zN3QyNzJJR1Qwa3BKU1pHa1BHMmgwdExTTkdmT0hLdXFOaSs5OUpMYXRXdVg3engzN3R6Ujl1M2JWYnQyYlZXdlhsMVZxMWFWbDVlWDNOemNKR1ZYUGxtelpvM1JEcXRxMWFwcTFxeFpnZnQ2OE1FSDg0UlpmSHg4Vks5ZVBmbjUrUmwvNWdSWGJBbUd0Vy9mWHUzYnQxZHdjTERDd3NMMDl0dHZHOVdsY240L09EazVGYm92QUFDQWlvNHdDd0FBQUFBQUFGQ0JYYm1kSFdhcDVPaXMybDVsSC81d2NYRXB0UHBBVGdCbDNicDFpbzJOTmM1MzZOQkJiNzc1cHRGcUpiZUhIMzVZNjlldmw5bHMxdFNwVTQwUDh6TXlNbVEybTQxeFR6enhSTmsrbVZ3OFBEdzBiOTQ4SXdBUkVSR2hDUk1teU5uWjJhaTBVYmR1WGZuNys5K3pQWlJFWW1LaVltSmlkUFBtVFVWSFIrdktsU3U2ZE9tU0xsKytiSVFOY3ZQejgxTy9mdjNVdTNkdm84MVRXbHFhZ29PRDlaLy8vRWZIamgxVFptYW1MQmFMenAwN3AzUG56bW4xNnRYeTgvTlRodzRkMUx0M2I2dGdTMFpHaHM2ZVBhc1RKMDRvT0RoWVY2NWN5Yk5tdlhyMU5HREFBUFhxMWF2QXFpaXVycTU2N3JubjFMOS9mKzNZc1VNN2R1elFyVnUzSkVrM2I5N1U5dTNidFgzN2RqazRPTWpmMzE5Tm16WlZ2Mzc5MUtoUkkyM2F0RWxTZHFoaXpwdzVSbGpxL2ZmZjEvejU4eFVkSGEzUTBOQTg3Ykdjbkp3Sy9ISndjREFDS3psLzVsZUpwMFdMRmxxOGVMRlYrNlNKRXlmcXFhZWVraVQxN3QxYnRXdlgxcUpGaXhRZEhhMzQrSGlyQ2lObG9YSGp4bnI2NmFmTFpDNnoyYXlMRnk5S2toRW1rYVNEQncvS3c4TkRucDZlY25aMjFrOC8vV1NFbFhMQ2FKSVVIaDZ1dVhQbldyMFBoZ3dab21lZWVhYkFOVDA4UExScDB5YVpUQ2FiOWpoOCtQQUNLMEZKVXRldVhlWG01aVovZjMvVnExZFA5ZXJWSzVQMlpKTW5UOWE0Y2VOMDllcFZoWWFHYXNTSUVhcFdyWm91WGJva0tmdTlVTnpXV0FBQUFCVUpZUllBQUFBQUFBQ2dna3JOVE5DdDFLdVNzcXV5T0tqMDdVeUtLems1V1JzMmJEQ0NMSjZlbmhvMWFwVDY5ZXRYNEQzTm16Zlg2TkdqdFhidFdtVmtaT1FKRG5oNmVtcmt5SkZxM2JyczJ5YmxWcmR1WFMxY3VGQXpaODVVWkdTa0pCbEJGa2w2NFlVWGpPTWhRNGFvZCsvZTkzUS9CYWxhdGFxazdOZDYyTEJoUmJZcUNnZ0kwR09QUGFiSEhuc3MzMVkwcnE2dTZ0cTFxN3AyN2FxVWxCUUZCd2Zyd0lFRE9uSGloUEY5dUhyMXFyNzY2aXNqcEpGano1NDkrVmFYY1haMlZzZU9IZFc3ZDIrMWFkT20wQ28rdWJtNXVXblFvRUY2N3JubmRQVG9VWDM3N2JjNmV2U29FV3F5V0N5S2lJaFFXbHFhWG43NVpUazVPV25nd0lGYXRXcVZwa3laWXJTQmtyTERCYXRXcmRLdVhidDA4T0JCL2Z6enoxWnJtVXdtbXdNVUJlbmV2YnNrYWVEQWdkcXhZNGVHREJtUzV6VnEzYnExUHYvOGN4MDVja1QvK2M5LzlQUFBQK3YyN2R0V1FhM1MrTXRmL2xLcSs4MW1zd1lPSEdpRW1ISmFRalZ1M05nWXMzMzdkcXQyV3ptOHZMeU1ha1hwNmVtYU9uV3E0dUxpak91dnZQS0tCZ3dZVU9qNmxTcFZrcCtmbjFHQnFTQ09qbzU2NFlVWDFMZHYzMExITld2VzdKNVVTUEgwOU5TaVJZczBmZnAwWGJod1FmSHg4WXFQanpldUZ4YllBUUFBQUdFV0FBQUFBQUFBb01LNmRPdWtjWHd2V2d6WndzdkxTN05uejlicnI3K3VKNTU0UXNPR0RaT1hsMWVSOXcwY09GQzlldlZTWkdTazR1UGpaYkZZNU9Ua3BHclZxaWtnSU9CM3EzZ1FFQkNnNWN1WGErZk9uUW9LQ3RLMWE5ZFVyVm8xUGZmY2MxWWhoUll0V3Z3dSt5bU1oNGVIL3ZhM3YybmR1blhHT1ZkWFY5MTMzMzFxM3J5NVdyUm9vUll0V2hqaEYxdTR1N3VyZS9mdTZ0Njl1eElURTNYNDhHRjkvLzMzT25YcWxIcjE2cFduUlZULy92MTE0TUFCaFlXRnljbkp5V2puMDZsVEozbDZlcGI0dVRrNk9xcERodzdxMEtHRDR1UGpGUndjcktOSGp4cnRraVpQbm16TTM2OWZQN200dUtoTGx5NTU1bkZ6YzlQQWdRTTFjT0JBcGFTa0tEWTJWcmR1M1ZKcWFxb3lNelB6L2NvSjhEZzZPc3JCd1NIUGw2T2pvM0c5VzdkdWtpUnZiMis5OTk1N0JiNHZYRnhjMUsxYk4yTzh5V1JTUWtLQ3NyS3laTEZZWkRhYlpUS1paRGFicmI3eTIwZnV4NDZPamxhVlVXemw0T0JnVkN0eGNuSlMwNlpOZGZ6NGNVblpQOE45K3ZSUm16WnRqUEdOR2pXeUNyTTRPanFxZnYzNkdqOSt2RkhoeDhYRlJkT21UZE9rU1pQazd1NnVTWk1tcVczYnRqYnQ1K1dYWDFaRVJJUlNVbEtVbXBwcXRISXltODF5Y1hGUnZYcjExTEZqUjlXcVZhdll6N1VzVmF0V1RVdVhMdFUzMzN5ai8vdS8vMU5rWktSOGZIejAvUFBQcTJQSGp1VzZOd0FBQUh2bllMRllMT1c5Q1FBQUFBQUFBQUMvdjMyL2ZLSWZJN1pLa2w1NDZIMDE4SDIwM1BhU25wNHVGeGVYMzJXdHhNUkVveEpNM2JwMWY3ZDE3VUZ5Y3JLQ2dvTGs3Kzh2ZjM5LzFheFo4NTZzRXg4Zkx5Y25wM3lEU1ZGUlVmcmxsMS9VdG0zYk1tbm5VcGlzckN4RlJrWXFNRER3bnE1VEVWa3NGbGtzRmlPc2N6ZXoyYXlNakF4WkxCWTVPenNYMk9vbk5EUlVBUUVCOHZYMXZaZmJCUUFBd0I4TVlSWUFBQUFBQUFDZ2dscDM4ZzFkdnYwL1NkS1V4NytXUzZWN0d5d0FBQUFBQU1BV3YzOFRYQUFBQUFBQUFBQjI0WHJDTDVJa2I1ZnFCRmtBQUFBQUFIYURNQXNBQUFBQUFBQlFBY1duWGxlNktWbVNWTWVyVVRudkJnQUFBQUNBM3hCbUFRQUFBQUFBQUNxZzY0bS9Hc2QxdkJ1WDQwNEFBQUFBQUxCR21BVUFBQUFBQUFDb2dLSnpoVmxxZWQ1Zmpqc0JBQUFBQU1BYVlSWUFBQUFBQUFDZ0FycWUrSXR4WE1QanZuTGNDUUFBQUFBQTFnaXpBQUFBQUFBQUFCWFF6ZVRMa2lRbmgwcXE1bDYzbkhjREFBQUFBTUJ2Q0xNQUFBQUFBQUFBRll6SmtxazdhVGNrU2RVOUF1VEFQeE1DQUFBQUFPd0kvNVVLQUFBQUFBQUFWREEzRWk4Wnh6VTg2cGZqVGdBQUFBQUF5SXN3Q3dBQUFBQUFBRkRCeENSZk1ZNXJlTnhYampzQkFBQUFBQ0F2d2l3QUFBQUFBQUJBQlpNN3pGTGR3NzhjZHdJQUFBQUFRRjZFV1FBQUFBQUFBSUFLSmliNXNuRmN6YzJ2SEhjQ0FBQUFBRUJlaEZrQUFBQUFBQUNBQ2lZMk9kSTRydUZSdnh4M0FnQUFBQUJBWG9SWkFBQUFBQUFBZ0FybWR1cDFTWkpuNVdweWNuUXU1OTBBQUFBQUFHQ05NQXNBQUFBQUFBQlFnY1NuWHBkRlprbVNyM3U5Y3Q0TkFBQUFBQUI1RVdZQkFBQUFBQUFBS3BCYnFkZU00MnJ1ZnVXNEV3QUFBQUFBOGtlWUJRQUFBQUFBQUtoQWJxVmNOWTU5Q2JNQUFBQUFBT3dRWVJZQUFBQUFBQUNnQXJtVitsdVlwYXBiM1hMY0NRQUFBQUFBK1NQTUFnQUFBQUFBQUZRZ3QxSithelBrNDFxckhIY0NBQUFBQUVEK0NMTUFBQUFBQUFBQUZjanQxT3ZHY1JYQ0xBQUFBQUFBTzBTWUJRQUFBQUFBQUtoQWN0b01WWEtzTEkvS1ZjdDVOd0FBQUFBQTVFV1lCUUFBQUFBQUFLZ2cwcklTbFdYT2tDUlZjYTFaenJzQkFBQUFBQ0IvaEZrQUFBQUFBQUNBQ2lJK05kbzQ5cUhGRUFBQUFBREFUaEZtQVFBQUFBQUFBQ3FJK0xRYnhyR1BXKzF5M0FrQUFBQUFBQVVqekFJQUFBQUFBQUJVRVBHcHY0Vlp2RjFvTXdRQUFBQUFzRStFV1FBQUFBQUFBSUFLNGs2dXlpemVyalhLY1NjQUFBQUFBQlNNTUFzQUFBQUFBQUJRUWR4SnYya2NlN3RVTDhlZEFBQUFBQUJRTU1Jc0FBQUFBQUFBUUFXUmtCWmpIQk5tQVFBQUFBRFlLOElzQUFBQUFBQUFRQVdSbUI1ckhOTm1DQUFBQUFCZ3J3aXpBQUFBQUFBQUFCV0NSUW4vZjVqRjJkRkZsWjNjeTNrL0FBQUFBQURranpBTEFBQUFBQUFBVUFFa3BzY1p4MVZjYTVYalRnQUFBQUFBS0J4aEZnQUFBQUFBQUtBQ3NHNHhWTDBjZHdJQUFBQUFRT0VJc3dBQUFBQUFBQUFWUUVLdU1JdFhaZDl5M0FrQUFBQUFBSVVqekFJQUFBQUFBQUJVQUxuRExKNHUxY3B4SndBQUFBQUFGSTR3Q3dBQUFBQUFBRkFCSktYSEdjZWVsUW16QUFBQUFBRHNGMkVXQUFBQUFBQUFvQUpJeXJobEhGT1pCUUFBQUFCZ3p3aXpBQUFBQUFBQUFCVkFVbnF1TUF1VldRQUFBQUFBZG93d0N3QUFBQUFBQUZBQkpHWGNObzQ5SzFjdHg1MEFBQUFBQUZBNHdpd0FBQUFBQUFCQUJXQlZtWVUyUXdBQUFBQUFPMGFZQlFBQUFBQUFBUGpUc3lneEkwNlM1T2pnSk5kS1h1VzhId0FBQUFBQUNrYVlCUUFBQUFBQUFQaVRTODZJTjQ2OUt2dVc0MDRBQUFBQUFDaGFwZkxlQUFBQUFBQUFBSUI3S3luanRuSHNVZG1uSEhkU1BLZFBuOWFERHo0b0J3ZUhNcHZUWXJHVTZYd2xrWmFXSmxkWDEzTGRneVNscHFiSzJkbFpsU3JaL3o4VHA2YW1hcytlUGVyYXRhdDhmY3Mva0JVUkVhRmR1M1pKa2pwMzdxeVdMVnNhMTJKaVlsU2pSbzB5WGUva3laT0tpNHRUclZxMTFMUnBVMVd1WERuUEdMUFpMRWZIUDhmL3Z4b2FHcXB6NTg3Snc4TkRUei85ZEpIamQrN2NLUmNYRjNYdTNGbWVucDVsc29jZE8zWW9NakpTTFZ1MjFPT1BQMTdvMkhQbnp1bklrU055YzNQVGtDRkR5bVI5QUFDQWl1N1A4VGRiQUFBQUFBQUFBQVZLemhWbWNmOERoRm5PbnordnNXUEg2bzAzM3RET25UdkxiTjZvcUNpOSt1cXIycjkvZjVuTldWeUhEaDNTNE1HRGRmejQ4WExiUTQ2dFc3ZnFyMy85cTZaUG4xN3NlM2Z0MnFWKy9mcXBYNzkrR2p4NHNKS1NrdTdCRHJPRmhJUm95SkFoK3ZUVFQvWEpKNS9jczNXS0l5WW1SdHUzYjlmMjdkdjE4ODgvRytjUEhUcWtvVU9IYXQyNmRUS2J6VGJObFpXVnBaOS8vcm5ROFR0MjdOQUhIM3lnTjk1NFF3a0pDWG11cDZXbGFlellzZHEwYVpQTjY5cXpZOGVPYWUzYXRkcXlaVXVSWStQajQ3VnExU290WExoUWl4Y3ZMck05SERseVJGOS8vYlZPbno1ZDVOZ0xGeTVvOCtiTjJyRmpSNW10RHdBQVVOSFpmK1FlQUFBQUFBQUFRS21rWk40eGpqMmNxNVRqVG16ajVlV2w4UEJ3U2RMcTFhdlZzV05IMWF4WnMxUnpabVptNnMwMzMxUmNYSnd1WHJ5b1JvMGFxWDc5K2xaalJvOGVuVzlRb0NTR0R4K3UzcjE3VzUxTFNrclM0c1dMbFppWXFIbno1bW5GaWhXcVU2ZE9ubnNqSWlKMDZOQ2hVdStoVHAwNjZ0NjllNEhYdzhMQ2xKR1JVZXhxSHFkT25kS3laY3RrTXBra1pRY3BqaDA3VnVoYXBkR2tTUk9qbXM3Qmd3ZlZwMDhmdFduVDVwNnNaU3RuWjJmak9PZDFNSnZOMnJKbGkwd21rNzc0NGd1ZE8zZE8wNmRQTDdKU3lILy8rMS9ObVROSFhsNWVHamR1WEw2dlkwUkVoQ1RKdzhORDFhdFh6M045OWVyVit2WFhYL1hycjc4cU9EaFlreVpOVXQyNmRXMStQa3VXTE5GMzMzMW44L2lTR2pWcWxBWU1HRkNtYzI3YnRrMFpHUm1TcEJkZWVLRk01d1lBQUVENUljd0NBQUFBQUFBQS9Na2xaOFFieHg2VnE1YmpUbXpqNStlbmdRTUhhdVBHalVwTFM5UGF0V3MxYWRLa1VzM3A3T3lzVjE1NVJiTm56MVo2ZXJwbXpacWxGU3RXeU1YRnhSZ1RHeHVyeE1URTBtNWZVblpibkx0NWVucHE4dVRKbWpadG1wS1NralJ6NWt4OTlORkhlVm9PWGI1OFdXdlhyaTMxSGg1NTVKRUNBeVlXaTBYbno1K1hKTFZ1M2RybU9hT2lvdlR1dSsvS1pETEp6YzFOL3Y3K3VuRGhnaFl1WEtqNjlldXJRWU1HcGQ3MzNieTh2RFJpeEFndFhicFVrclI4K1hLdFdyVktUazVPWmI2V3JmSUxzemc2T21yKy9QbWFQWHUyamg4L3JwTW5UMnJDaEFtYU4yK2VhdGV1WGVCY2UvYnNrU1FsSmlhcWFkT21lYTVuWm1icSt2WHJrcVRBd01CODV4ZzZkS2lpbzZNVkhCeXNzMmZQYXN5WU1Sb3pab3orOHBlLzJQUjhNakl5bEphV1p0UFkwc2pLeWlyVCtlTGk0clI5KzNaSjJkK1Rqejc2cU1DeFRrNU9Xcmh3WVptdUR3QUFnSHVITUFzQUFBQUFBQUR3SjVlUzhWdGxGdmZLOWwrWlJaS2VmLzU1N2Q2OVczZnUzTkdSSTBlVW1KZ29MeSt2VXMzWnBVc1hkZS9lWFFjT0hGQkVSSVJXcmx5cENSTW1HTmVYTEZsaUJCT2s3SkJDVVlHSnpNeE03ZHk1VTBGQlFiSllMSktrNXMyYkYxZzVwRjI3ZG5ydXVlZTBlZk5tWGJwMFNZc1hMOWJVcVZPdHhqZzVPZVVKdUpSRTVjcVZDN3dXR1JscEJIZHNEYk5jdVhKRmt5Wk5VbUppb2h3ZEhUVmp4Z3dGQmdicXBaZGVVbng4dkdiTW1LR0ZDeGNXR3R3b3FUNTkrbWpidG0yS2lvcFNSRVNFOXV6Wm8zNzkrcFg1T3JiSy9kcm1idXZqNXVhbU9YUG1hTUdDQlFyNi85aTc3K2lvNnZ6LzQ2K1o5RW9nRUVwQ01JQ0UzbFJnaVNLZ0lxQ3l3RnBBQlVUOWdTN2dLZ2lJQlVWc0tJaUxJSUt5SWphS0lqYWtySHhCbHg2SktCaUNGQWt0QkFLQkVGSW1NL1A3STg1bGhwa2treEJBaCtmam5CeHYrZHpQL2R4a2tuT1crOXIzZStWSzdkKy9YMDg4OFlUbXpKbmo4Yk9Va1pHaExWdTJTSkt1dWVZYWo5VlVEaHc0WU55anBEQkxaR1NrSms2Y3FNV0xGK3VkZDk1UmZuNisvdjN2ZjJ2ZHVuVWFOV3FVb3FPanZYcXV1TGc0alI4LzNxdXg1VEY4K0hDamVrcGxldSs5OTR3UWpzVmkwZmJ0MjBzY1cxb0ZJb3ZGWXZ6K09qaSs1emFieldYdC92NytNcHZOV3I5K3ZUSEdVVW5LWXJGbzdkcTFIdThSR1JtcEZpMWFlUEZVQUFBQWtBaXpBQUFBQUFBQUFENHYxK0pVbVNVZzZxTGVPelUxVmFtcHFSVzY5b29ycnRDZVBYdlVxMWN2clZ5NXN0elh0MnpaVWcwYk5uUTVObno0Y0czWnNrWFoyZG42NnF1djFMNTllN1Z2MzE2U0ZCOGZiNHdyS0NqUXlKRWpWYVZLRlEwYU5FaUppWWt1ODloc05uMzMzWGVhTzNldU1qTXpKVWwxNjliVkF3ODhvS1NrcEZMWE5YandZUDM4ODg5S1RVM1ZxbFdybEppWXFMNTkreHJuazVLUzlOVlhYNVg3ZWN1U2xaVWxpOFVpU2RxNGNhT2s0bW94UVVGQnlzakljQmtiSEJ5c3FLaXpuNVhkdTNkcjdOaXhPbm15T0JqMXIzLzlTMWRmZmJVazZja25uOVRZc1dPVm1abXBSeDk5VksrKytxckw5N0l5K1BuNTZmNzc3OWViYjc2cC92MzdxM3YzN3BVNmYzazVoNDJjQTFCU2NXaGk5T2pSQ2dnSTBLcFZxelJtekpnU1ExSExsaTB6dHYvKzk3OTdITE56NTA1ais5elA0Ym42OXUyclJvMGFhY0tFQ2NyT3p0Ym16WnVWbHBhbWpoMDdsdmxNVW5GSXA2VEF6UGtvTFVqeTJHT1BhZGV1WFM3SEhKL1R6TXhNdDlCU3QyN2ROR0xFQ0czZnZsMHJWcXlRSk4xMDAwMXEwcVNKeC9rWExWcWt3NGNQdTN5ZXp6Vmd3QUJsWldWNVBQZjExMS9yNjYrL052YUhEQm1pTys2NFF4TW5UalRXNlpDYm02dm5ubnZPNHp4Tm16WXR0WElNQUFBQVhCRm1BUUFBQUFBQUFIemNHYWMyUXhlN01zdm16WnYxd1FjZm5OY2NIMzMwVVlXdWUvamhoOTNDTEJFUkVSb3hZb1FtVHB3b1NabzhlYkxlZmZkZFZhbmkrbjFKVGs3Vzc3Ly9yc0xDUW0zZXZGa2RPblRRZmZmZHB3WU5HaWc1T1ZudnZQT085dXpaSTBtS2pvN1d3SUVEMWIxNzkxSmYyanY0K2ZucGlTZWUwTkNoUTVXZm42OVpzMmFwWWNPR2F0bXlaWVdlMDF0ang0N1Z2bjM3WEk2ZFBuMWFBd1lNY0J0Ny9mWFg2K21ubjVZa3JWbXpSbE9tVERGYUo5MTMzMzNxMmJPbk1iWk5tellhTW1TSVpzMmFwYXlzTEQzMjJHTWFQMzY4V3JWcTVUYnZ4eDkvckU4KythVEN6MkMxV3ZXZi8veEgvL25QZjhwOWJhOWV2WFQvL2ZkcjI3WnRGYjYvUTNiMjJkK3B3NGNQYSt2V3JSQU9Oa0FBQUNBQVNVUkJWRzVqdW5UcG9zVEVSRmtzRnVOODllclZGUnNiSzZrNEVPVUlzOVNxVlV2WFhIT054M3VscGFVWjJ5VUZOcHcxYjk1Y2I3MzFscDU5OWxsZGUrMjFYZ2RaTHBXQ2dvSlNXeHlkZTY2d3NGQUZCUVY2N2JYWFpMZmJGUnNicThjZWU4eWw5Wk5EYW1xcTBhTHAzbnZ2cmRSMXg4VEVHR0dXM054YzVlYm15cy9QejYwS1RrNU9qdkx5OHR3cXZ3QUFBS0IwaEZrQUFBQUFBQUFBSDVkck9kdG1LQ3p3NGxabThmZjNyNVNXT1JXOXR5ZWRPblZTeDQ0ZHRXN2RPdFdvVVVQNStmbHVZWmFrcENSOThNRUgrdmpqajdWMDZWSnQyTEJCR3pac1VIeDh2TkxUMHlWSllXRmh1dXV1dTlTM2IxOEZCUVdWYTIxMTZ0VFJ3dzgvcktsVHA2cFZxMVlYcERYUHVVSkRReFVXRmlhcCtPVzdWRnhoeEZQVmtPRGdZRm10VnMyZVBWdUxGeTgyamp1cVVwenI5dHR2VjFGUmtlYk1tYU5UcDA1cDlPalJ1djMyMnpWNDhHQ1hrRUZSVVZHcHdRVnZuRnNOb3p6WDVlWGw2ZkhISHordis1OXIxYXBWV3JWcWxWZGplL1hxcFJFalJrZ3FEbm81cW9GMDZOQkJCdzRjOEhqTnI3LytLdWxzYXlQSDU2OHNvMGFOVWtCQWdOdjQwTkJRVmE5ZTNlTTErL2J0VTc5Ky9ieWF2enhLKzVuZmQ5OTlPblhxbE11eC8vdS8vOU9tVFpzVUdSbXBoeDkrMk9WY2JHeXMzbjc3YlIwOGVGQ1M5T2lqajNvTXN0anRkczJjT2RPNHhqbUFkYTdYWG50TlJVVkZMc2VtVHAycTFOUlVkZW5TUmYzNzl6ZU9POElxYytmT05ZN05uRGxUaXhjdlZxTkdqVFJ0MmpTWGVSem5DTE1BQUFDVUQyRVdBQUFBQUFBQXdNZTVWR2E1eUcyRzdyNzdidDE5OTkwWDlaN2VHRDU4dU9MajR6Vnc0RUNQTDhJbHFWcTFhaG8rZkxqdXZQTk9mZmpoaDFxK2ZMbExrR1hLbENscTBLQkJoZGZRczJkUFZhMWFWUjA2ZEpESlpLcndQTjV5dkdRL2RPaVFCZzBhSkVsNjc3MzNQQVliZHU3Y3FSRWpSdWkzMzM0empnMGNPRkRkdW5VeldnMmRxMGVQSGpwMTZwUVdMVm9rdTkydVJZc1dhZE9tVFJvMGFKQ3V2ZlphbVV3bXRXN2R1c1NXT3c3TGx5ODNxbW5jZDk5OUZYcFdUeG8zYmx4cGMxVUd4ek5LMHBJbFM3Umt5WkpTeHhjV0Z1cUJCeDQ0Ny90MjdOaFJFeVpNOEhqT2FyV1cyRzduUW1uWHJwM2JzZDI3ZDJ2VHBrMEtEZzdXalRmZTZISnUrZkxsUnR1ZlBuMzZxSFhyMWg3bi9iLy8reitqeGRuOTk5OWY2dWV1YnQyNmJzY2NJYnlJaUlneVd5ODVXbzE1K2wxeVZHdXFhQWdMQUFEZ2NrV1lCUUFBQUFBQUFQQnhycFZaTG02YklXOWtaR1RveElrVFhyVlFzZGxzK3VpamozVHp6VGNySmlhbXd2ZXNVYU9HV3pEZzIyKy8xVnR2dmVYVjlibTV1ZnJuUC85cFZNczRWMUpTa3A1NDRva3k1L25iMy83bTFmMHEwNVl0V3lSSkNRa0piaS9mejV3NW8vZmVlMDlmZlBHRlVVbWlSbzBhQ2c0TzFyeDU4elJ2M3J3eTUwOUtTbEphV3BxT0hUdW1mZnYyNmZubm4xZENRb0plZmZWVnRXelpzc3gyU3NuSnlUcDgrTEQ4L2YxMXp6MzNWUEFwUGJQWmJKb3paMDZselBYSUk0OG9OemRYVjE5OXRWdjFrSkpFUkVSVXlyMHZsRHAxNm1qMDZOR1ZQdS9Zc1dOVldGaFlLWFB0M3IxYmtsU3paazMxN3QxYlI0OGVkUnRqdFZyMTdydnZTcExpNCtQVnBFa1RZMXh3Y0hDNWZ3NjV1Ym42N2JmZnRIUG5UdFd1WFZ1dFc3ZldvNDgrcXB0dXVrbTllL2MyV2tIVnJsM2I3VnBIaUlZd0N3QUFRUGtRWmdFQUFBQUFBQUI4bWwxNWxyTXRQQUw5UWkvaFd0d2RQWHBVbzBlUFZsWldsaDU1NUJGMTc5Njl4TEZXcTFVdnYveXkxcXhab3krKytFTGp4NDh2TXhoUkh1VnRnV096MlVvY1gxQlFVTzc3bnpoeFFzZVBIeS8zZFdXSmpJeFVqUm8xalAwZmYveFJrdFMrZlh0dDJyUkpIMy84c1JvMmJLamh3NGVycUtoSUd6WnNNSUlzclZ1MzFsTlBQYVZwMDZaNURBMTQwcng1YzQwY09WS3Z2LzY2MXE1ZEswbHEyTENob3FLOHF3cmsrTjVkaVBaVVpyTlo4Zkh4bFRKWFdGaVkwYTZwSW5OZWQ5MTFhdGl3WWFsakZpMWFwSFhyMWttU25ucnFxUkxiQTVWSFpHUmtpZWVDZzRQVnZIbHpqK2Ztelp1bmd3Y1Bxbm56NXJydHR0czhqbG04ZUxIUzB0TFV0R2xUL2YzdmZ6ZU85Ky9mWHhhTHhhdkFXbGtlZnZoaDVlZm5LeUFnd0tnd1ZKcjA5SFNYNmxEWFgzKzlubjc2NlJMSDUrVGthUGZ1M1VhRm1tWExsdW5MTDc4MHp2ZnQyMWM3ZHV4UWVucTY1c3labzRVTEZ5b25KMGVTMUxScFU3ZjVIQzNJblA4bVdLM1dNaXNVQVFBQVhPNElzd0FBQUFBQUFBQSs3SXhUVlpid3dLcVhjQ1h1c3JLeU5IcjBhR1ZrWkVpUzFxOWZyMjdkdWhsdE9jNWxOcHVOZGlBblQ1N1U2TkdqOWZEREQ2dDM3OTZsM3VmVXFWTXFLaXB5T3g0U0VxS1FrQkMzNDlXclZ6ZGE4amc3YythTUhuendRVW5TODg4Lzd6R0k4UGJiYit2Nzc3OTNPNTZSa1dFRUg4N2xhRlcwZE9sU3paMDd0OVJucVloYmJybEZqejc2cUtUaWwraU95aXp0MnJYVG9VT0h0SDM3ZHVQRmVtUmtwSjU4OGttTkhqMWFBd1lNMEIxMzNDR3oyYXp4NDhlWCs3N1BQZmVjTm16WW9BVUxGbWpZc0dGZVgzZm16QmxKRnliTVVwbkN3c0lrblYxdmVVVkhSeXM2T3JyVU1aTW1UWklreGNiR3FuUG56aFc2VDJYWnZIbXpkdXpZSVVrbGhsbTJidDJxZGV2V3lXcTF1b1JaN3IzMzNrcGJoOGxrMHNpUkk4dHN5K1N0bkp3Y0xWeTRVTC8vL3J2MjdObGp0QXh5Y0s0b0V4c2JxN2k0T0hYcjFrMGhJU0Zhc0dDQkVXU1Jpdi9Xbk12eE9YYituR3pac2tXelo4OVc5KzdkOVk5Ly9LTlNuZ01BQU1EWEVHWUJBQUFBQUFBQWZOZ1pwNm9zSVFFbFYyUW95WmFEM3lqNTRGYzZscHV1eGpIWHFtK3pKeXRsWFJrWkdTNUJsazZkT3VuSko1OHNNY2dpRmIvRUhqUm9rT3JXcmF2Smt5ZkxZckZveG93WjJydDNyMGFNR0NGL2Y4Ly8zRGx5NUVqdDI3ZlA3ZmlBQVFNMGNPQkF0K05tczltbGtvbkQ2ZE9uamUyb3FDaVBZeHhWR000MWZmcDBiZHk0MGVPNWxTdFhlangrSVd6YnRrMW56cHhSZUhpNG1qVnJwa09IRHJtTmFkS2tpVDcrK09OU0szaDRZOWV1WFFvSkNkRlRUejFsQkQrODRhaDJFeHI2NTZvaWRLN3c4SEJKS2pHa2RMNTI3OTd0OHZ2aGk5NTg4MDJ0V0xIQzdiaWpKVTltWnFiSDRNeEREejJrN3QyN0t5a3B5ZXQ3VFp3NFVhbXBxVzdIZzRLQzlPbW5uN29GM2t3bWsreDJ1MXExYXFWNzc3MVhWMTU1cGN2bitONTc3MVY4Zkx3bVRweG9ISHY5OWRlMWN1VktEUnMyekFpcE9UNG5wMCtmTmlxeTVPVGs2UGZmZjljSEgzeEFtQVVBQUtBRWhGa0FBQUFBQUFBQUg1Wm5PVnMxSURTZ2l0ZlhGZGtLTkgvcmVPMCtubXdjK3lYak8xMmZNRURSb1hYUGEwMTc5KzdWdUhIampEWWVYYnQyMWRpeFkwc05zampyMnJXcmF0V3FwV2VlZVVhblRwM1MwcVZMZGVEQUFUMzMzSE9LaUlnNHI3VmRTamZlZUdPSkxWNm1USm1pdzRjUFM1S0dEeCt1SzY2NHd1dDVuYXQvT0ZyV3RHdlhydFR2ZDBoSWlGNTQ0WVZTNTczdXV1dDAvZlhYbDNoKyt2VHAycjU5dTRZTkcxWm05UnhuanRCUWZuNytlVlhmYU5ldW5lclVxVlBoNjh0U3BVcng3OVBKa3lmTEdGa3hhOWFzTWJZdlZwakZaRElwUFQzZFl5VWRSNXVjMWF0WEc1K2pjem1xbVB6d3d3OGVReWkzM0hLTEhucm9JWmZ4WmJYMjhuVGVZckVvT0RpNFhOVjdBZ0lDUEI0UERBeFUwNlpObForZnI2Wk5tNnBaczJacTFxeVpYbnZ0TmFXa3BLaGV2WHBxM2JxMTIzVjc5KzQxS2pnRkJBU29kdTNhU2s5UDF5Ky8vS0ovL3ZPZjZ0Mjd0KzYvLzM2anZaYmRibGRtWnFacTE2NXRWSDhwcXpJUEFBREE1WXd3Q3dBQUFBQUFBT0REOGx3cXMzZ1g5Q2l5RmVpRExXT1VmbktieS9IYUVWZWVkNUJsMDZaTmV2SEZGNDJXRzkyNmRkT29VYU9VbjUvdlZTVU91OTJ1clZ1M3FsV3JWcG8yYlpyR2pSdW53NGNQNitlZmY5YUlFU1AwMGtzdnVRVVlKa3lZNE5JcTVLR0hIcExOWml2eEhsbFpXVVk3b1hQdjdmRFNTeTk1ck1KeTdOZ3hqM01PSHo1Y2d3Y1BOdlkvK2VRVGw3Q0NKTldzV1ZNMWE5WjB1ellsSmNVSXNyUnExY3FsZlV0NXJWMjdWcEwwdDcvOXJkUnhSVVZGYnVzN1YyeHNyQkZtbVQxN3RnNGZQcXhCZ3dhVksyaHpyc0xDUWlNMGtabVpxUmt6WmxSNHJqcDE2cFFZWnRtN2QyK0ZLNnJVcWxWTDFhdFhWL1hxMVNWSjJkblpLaW9xS3JFeVVFWFliRGFYaWozanhvMnI4RngrZm42YVAzKytWMk5OSnBPc1ZtdXBBUk9ielZabUFLV2tNWTZLS3c3ZHUzY3ZNY0MxYTljdUk4dzBZc1FJbDkrM0prMmFsSHIvOHBvOGViSk1KcFBYNDlldlg2OVhYbm5GK0RzMmZQaHdkZXZXVFFzWEx0U0hIMzRvaThXaWxKUVUrZm41cVhidDJzWjFPM2JzTUVJdmtoUVhGMWVwendFQUFPQkxDTE1BQUFBQUFBQUFQaXl2QW0yR3ZrMmJiZ1JaSWdLajFhdnA0NHFQYXFGQXY1RHpXc3ZpeFlzMWE5WXNJMGh5MjIyM2FjQ0FBWm8rZmJwKytPRUh6WnMzVHlFaHBkOWovZnIxZXZiWloxVzNibDBOR3piTUNMVHMyclZMQnc4ZTFJZ1JJL1RDQ3krNHZPeU9qWTB0MXpxdFZxdkh0a1RPSE8xZnZGV3JWaTJYZlVkVkQyKzgvLzc3a29xREJzNVZMUnhXclZxbDFxMWJxMXExYXFYT2s1cWFxaU5IanNqUHowL1hYSE9OMS9kLyt1bW5YVjcwcjF5NVVoczJiSEFaOCtPUFAyclBuajNscXNEaVNYWjI5bmxkNzZ5MDFrWXpaODVVU2twS2hlWWRNbVNJN3JqakRwZXFHc2VQSDFkTVRFeUY1dk5reTVZdExzR284L20rZUZ2eHlERTJMaTVPczJmUGRqdjM4c3N2YSsvZXZXcmZ2cjBlZU9BQmo5ZS85ZFpiK3Vtbm4zVDExVmRyeUpBaGJ1ZlBiVjNscUlMaVNYaDR1QkZtNmRxMXE5R3U1MEx3RkdSeHRCMXkvdjZkT25WS3MyYk5jbW1OTkdUSUVQWHMyVk9TZFBmZGR5c3BLVW1USjAvVzhPSEQ1ZS92ci9qNGVFVkVSQ2duSjBlZmZ2cXA2dFdyWjdRY3UvTEtLeS9ZTXdFQUFQelZFV1lCQUFBQUFBQUFmSmh6bXlGdktyTnNPN0pLV3c0dGxTVFZESyt2Z1cxZlUyaEExSG10SVRjM1Y2Ky8vcnErLy81N1NjVXZoNGNPSGFxK2ZmdHEzYnAxK3VxcnJ5UkpYM3p4aGZyMTYxZnFYSXNXTFpJazdkKy9YMUZSVVlxS2l0TGt5WlAxekRQUDZKZGZmdEdwVTZjMFpzd1lqUjgvdmx5QkRXZFZxMWJWK1BIajNZN241ZVhweVNlZmxDUTkrdWlqcWxldm50dVlqei8rV0pzM2I2N1FmVDFadDI2ZHRtL2ZMa202K2VhYjFiQmhRK09jeldiVFUwODlwZVRrWkxWcDAwYVRKazBxdGJxRVkxMVJVVkZHU0dEWHJsMlNwQ05IanVpamp6NlNWQnc0dVBIR0c0M3JycjMyV3ZuNStSbjdxYW1wbGZSMDdvNGNPV0pzOSt2WHI4VFFSRW5lZU9NTmZmUE5ONUpLRDdOVWhobzFhaGpieDQ0ZHE5UXdpK1BuNCsvdnJ6cDE2aWc5UFYydFdyVlNyMTY5dkxxK29LQkFVNlpNa2RWcU5TcklsTVpxdFVvcXJ1SVNFQkNnaElRRXR6R095aWhoWVdFZXowc3lxaXVWTnNhVDQ4ZVA2L1BQUDFkb2FLaTZkZXZtVmZ1ZDNOeGNMVisrM090N0hEMTZ0TVJ6bVptWit1bW5ueFFlSHE3QXdFQmxaV1ZweDQ0ZGtvcGJBZG50ZHMyZlAxOExGaXd3S3ZxRWhvYnEwVWNmVlpjdVhWem1xbGV2bnQ1ODgwMWozMncyS3lrcFNjdVdMZFBPblRzMWRPaFE0MXk3ZHUyOFhqOEFBTURsaGpBTEFBQUFBQUFBNE1QT09GVm1DUzJqTWt1aE5VOUwwNHBmd2tZRjE5U2d0bE84cnVaU0VydmRyakZqeG1qbnpwMlNpbDl5UC8zMDA3cjY2cXNsRmJlN1NVaEkwTjY5ZTdWdzRVTDE3Tm5UclhxRHc1WXRXN1J0VzNIRm1QYnQyNnRCZ3diR25DKy8vTEtlZSs0NUpTY25LejgvWDhlUEg2L3dtZ01DQWp5MlBqbDkrclN4WGI5K2ZZK3RUcUtpemkvNDQ4eHF0V3JPbkRtU2lsK2NueHZzTUp2TlNraElVSEp5c2xKU1VyUmd3WUpTdzBDT1ZrdFpXVm1hTzNldXk3a2pSNDRZeCtMaTRsekNMQmVUYzhXYmtsb0VsY2JSOWtWU3FaVThIbjMwVWVYbDVia2QvKzY3NzR6QTFKZ3hZMVMvZm4yM01ZNmdoWE9MbVAzNzk2dHAwNmJsWHE4bjZlbnBSdVdPRzI2NFFTMWF0TkRreVpPMWE5Y3V0V3ZYVHNIQndXWE9zWGp4WWlPZ2NzY2RkNVE1M2pFMk1ERHdQRlplY2NlT0hUTmFJYlZ2Mzk2ck1FdDJkclptenB4WktmZlB6OC9YYTYrOTVuYmNiRGFyZmZ2Mk1wbE1LaWdvTUlJc3paczMxNWd4WTF4YUNKWG12dnZ1MDlxMWE1V1RjelpjMkxGalJ6VnExS2hTMWc4QUFPQ0xDTE1BQUFBQUFBQUFQc3kxelZEcHJXMDI3Vjlpak85MjVjUG5IV1NSaXR0M0RCMDZWR1BIamxWTVRJd21UcHlvK1BoNGwvTURCZ3pRODg4L3I1eWNITDM3N3JzYU9YS2syencybTAxdnYvMjJjYzE5OTkzbmNqNG9LRWpQUC8rOG5uMzJXYlZ0MjFZMzMzenplYS85VXZ2eXl5K1ZucDR1cWZobHVLZWd6T0RCZzdWeDQwYWxwNmZydmZmZVU2dFdyVHlHYkNTcFljT0c2dHExcTh1eHc0Y1BLelUxVlZGUlVXcmJ0cTBrdVFVSnBrNmQ2bEx4SlMwdDdieWVxelRPVlYvSzJ4NUs4ajdNVWxKUVp1dldyY1oyWEZ5Y0Vaanl4RG5NNHZnNVZZYUZDeGNhMjdmZmZydHExYXFsbVRObktqYzNWOHVXTFN1emxWTnVicTRXTEZnZ3FUaGMxYU5IanpMdjZRZzZXYTFXN2QyNzErT1lnb0lDWS82U3hqaSsvNldOa2FTYU5Xc2FWVnlrNGpDSmcvUHgwZ1FFQkhnZEpwR0tBek1XaThYanVkallXRVZGUlNrL1AxOTJ1MTMrL3Y2S2pZM1YzWGZmYlZTWUdUUm9rREl6TXhVVEU2UGF0V3ZyNTU5L1Z0V3FWYjBLRjBWSFIrdnR0OS9XZ2dVTGRPalFJVFZ1M0ZqOSsvZjNldTBBQUFDWEk4SXNBQUFBQUFBQWdBL0xLM0pxTStSZmNwc2htOTJxZGZ1S1g0RFhyZEpNVFdLdXE3UTF0R3paVWhNblRsUmlZcUlpSXR6WGNOMTExNmxWcTFiYXVuV3J2djMyVzNYcDBrVnQyclJ4R2ZQbGwxOGFMOGQ3OU9qaDBtN0hJU0FnUUMrODhJTE1adk41cmRkbXMzbHNTZUljbE1qT3p2WTR4dkhDLzN5ZE9IRkM3Ny8vdmlTcFFZTUcrdnZmLys1eFhFQkFnTWFPSGFzUkkwYklaclBweFJkZjFLeFpzenkyMk9uY3ViTTZkKzdzY216NTh1VktUVTFWZkh5OHhvMGJaeHgzcmxwU25sWXU1K3ZubjMrV1ZOenVwaUpWS3h6VmMvejgvTHdLR1p5UHNMQXdSVWRIS3lzclM3Ly8vbnVsekptZW5xNlZLMWRLS3E1UWNzVVZWMGdxRHJXOC8vNzdtanQzcmpwMTZxUnExYXFWT01mTW1UT055a1JEaGd3eDJnT1Z4bEV4Wk51MmJSb3laRWlwWXpkdTNHaFVqaWxKY25LeWtwT1RTenovM0hQUEtTa3B5ZGcvZGVwczZNN1RaM2ZObWpVdXo1R1FrS0FHRFJwbzNyeDVwYTdEMmFoUm80elAxN244L1B5TWlqd2xNWmxNR2pObWpENzc3RE5Obmp4WlVuRjFGVzgvWnpFeE1Sb3hZb1RYNndVQUFMamNFV1lCQUFBQUFBQUFmRmlleFNuTUVsQnltT1hYekRWRzhPV0doZytVT0s2aUhHMkZTakpzMkRBOTlOQkRzdGxzZXVXVlZ6UnIxaXlqRXNuKy9mdjF6anZ2U0pJaUlpSjAvLzMzbHpqUCtRWlpwT0lLRG5mZmZYZXBZOGFQSDMvZTl5bk5XMis5cGR6Y1hKbk5aajMyMkdPbFBsZWpSbzNVdjM5L2ZmVFJSenB5NUlpbVQ1K3VzV1BIVnRwYVpzeVlJVDgvUDJQL3M4OCtNd0lYbFNrOVBWMzc5dTJUVlB4TUZRbWpPRUlabmtKVEYwSmlZcUxXclZ1bjFOUlUyZTEybHdvMkZmR2YvL3hITnB0TmtuVFhYWGNaeCsrNDR3NHRYYnBVUjQ4ZTFSdHZ2S0VKRXlaNHZOZjMzMzl2aEkvYXRHbWptMjY2eWF2N09zSWtmbjUrQ2dnSU1JNFhGQlRJYnJmTGJEYTd0Q0FxNmJpM25EOVBVbkU0VENwdWMrVHBaL2ZHRzIrNDdOOTk5OTJsVnMycGlFMmJOdW5FaVJObGpuTzBPcE9rdFd2WGx2dG5mdjMxMTEvd29CVUFBSUF2SU13Q0FBQUFBQUFBK0xCOHB6QkxzTDk3eFFPSFRmdVhTSkpxaE5WVHZhaFdGM3hkNTBwSVNOREFnUU0xZCs1Y0hUOStYTTgvLzd3bVRacWt3c0pDVFp3NDBXaURNbXJVS0ZXcFVucTdwTXBRMHN0bVJ6dVV3TUJBandHVHdzSkNJNHhRVVV1WEx0WHExYXNsU1gzNzlsVmlZcUp4em1LeDZQVHAwOFpYVGs2T1RwOCtyWWlJQ1BuNys2dW9xRWovL2U5L2RkMTExNmxqeDQ3bnRRNkhCZzBhdUlRUEx0VDNmOFdLRmNaMlJkZnVxTXdTR1huK0xiSzgwYVJKRTYxYnQwNDVPVG5hdjMrL1N3dXQ4dHE4ZWJQV3JsMHJxYmhhVVlzV0xZeHpRVUZCR2pac21KNTc3am10WDc5ZXMyZlAxdENoUTEydVQwMU4xYVJKa3lRVlAvK29VYU84dm5kbVpxYWs0Z0RONE1HRGplTWpSb3pRamgwN2ROMTExK25wcDU4MmpzK1pNMGZ6NTg5WFlHQ2czbnJyTGRXdFc3ZlUrVE15TWxTclZxMHk3MSs5ZW5XUDU4LzlmWFFPM0ZTV2p6LytXTnUzYnkvWE5WT21UQ24zZlp3cjBnQUFBS0JraEZrQUFBQUFBQUFBSDVaZmROcllEdllQOXpqbWFPNCs3VDlaL0JLM2JaMWJMc3E2UE9uZnY3OVNVbEswZGV0Vy9mTExMM3JwcFplVW01dHJ0QmU2NVpaYkxzcUw0SmlZR0gzMDBVZHV4MCtmUHEwK2ZmcElraVpQbnF3bVRacTRqWG4xMVZmUHEyckpsMTkrcVJrelpoajdLU2twZXVDQkI0endpaVBVVTVZMzNuaERMVnEwS0ZlRmtyeThQQjA0Y0VBSERoeHdDZEJjREtkUG45WTMzM3dqcWJpZHl3MDMzRkNoZVU2ZVBDbnA0b1ZaV3Jac2FXd25KeWRYT015U241K3ZhZE9tU1NvT1NqMzAwRU51WTVLU2t0UzNiMTh0WHJ4WW4zNzZxY0xDd25UdnZmZEtrbmJ0MnFWbm5ubEdoWVdGOHZQejA3UFBQcXVhTld0NmRlL2p4NDhiSWEyU3dpVG51dWVlZTdSeTVVcGxaV1hwcFpkZTByUnAwendHVFBidDI2ZDMzMzFYeWNuSm1qTm5qdXJVcWVOeHZpTkhqa2lTaW9xS1ZGUlVKSDkvMTFjWG4zenlpY0xEUGYvOXFpeTFhOWMyd2xDbGNWUVBDZzhQVjNSMHRGZHpuemh4UXFkT25aTEpaUExZUmdrQUFBRHVDTE1BQUFBQUFBQUFQaXpQT2N3UzRQbGw4SThIdjVZa21XUldpMXBkTDhxNlBER2J6Um8vZnJ3ZWVlUVJIVHg0VVAvNzMvK01jNjFidDlidzRjTXYyZHE4VlZSVUpNbTlqWXEzVnE1YzZWTFpaZmZ1M2FXTzkvZjNWM2g0dUNJaUloUWVIcTc4L0h6dDNidFhKMDZjMFBUcDB6VnUzRGhqYkU1T2pqSXpNM1gwNkZFZFBYcFVtWm1aUnN1VVgzNzVSYjE2OVRMR3pwNDkyOWgrNnFtblhGcXA3TisvdjBMUFZwb0ZDeFlZUVlJT0hUcW9SbzBhNVo0ak56ZFhWcXRWMHNVTHN6UnUzRmlSa1pFNmRlcVVmdmpoQi9YdDI5Zmp1TW1USnlzZ0lFQWRPM2JVTmRkYzQzWisxcXhaeXNqSWtDVDE2OWRQTVRFeEh1ZjVmLy92LzJuUG5qMzY2YWVmOVA3Nzcrdnc0Y082NFlZYk5HSENCSjA1YzBZbWswbWpSbzF5Q2RtVXhma3o1bTA0SXpnNFdJOC8vcmpHalJ1blhidDJhY3FVS1JvelpveFJyU2d6TTFQejVzMXorVHpQbWpWTEV5Wk04RGpmNzcvL2JsejM2YWVmcWwrL2ZxWGUvOWRmZnkxM0s2MkNnb0pTejNzejM3WnQyL1RZWTQ5SmtnWU5HcVRldlh0N2RlL3AwNmZyaXkrK1VIaDQrSG0zb2dJQUFMaGNFR1lCQUFBQUFBQUFmRmllNVpTeEhWUkNtNkh0Ui81UGtsUy9XaHVGQlZhOUtPc3FTV1JrcEFZT0hLaVhYMzdaT0dZeW1mVGdndys2Vld1NDFBNGNPS0RnNEdDRmhvWXFJQ0JBZS9mdTFaWXRXeVI1SHdvNDEzMzMzYWNubm5oQ2ZuNStTa2hJVUsxYXRWU2pSZzFWcTFaTjFhcFZVMVJVbEtLaW9oUVpHYW5JeUVpRmhvYTZYSC9tekJuZGYvLzl5c3JLMGc4Ly9LQkJnd1laMVREdXYvOStaV2RuZTd5djNXNlhWQnhTcUYyN3RzdjZmL3p4eHdvOWk3ZDI3OTZ0VHovOTFOZ2ZPSEJnaGVZNWZ2eTRzUjBWRlhYZTYvSWtKeWRIQnc4ZVZHWm1wanAxNmlTejJhd09IVHBveFlvVjJyNTllNG50ZEZKVFU1V2VucTZVbEJUTm5Udlg1ZHlhTld2MDlkZkZnYks2ZGV2cXpqdnZMUEgrL3Y3K21qaHhvc2FQSDYrVWxCU3RXTEhDYU05a05wdjF4Qk5QcUV1WEx1VjZwclMwTkdPN1BKVmxycjc2YXQxenp6MzY2S09QOU4xMzM4bHV0K3VCQng3UW9rV0w5TTAzMzhoaXNVZ3FEbloxNnRTcHhPQ0h4V0pSZW5xNnNmL1JSeC9wYjMvN1c2bjN0dGxzUmpXWmkybmh3b1dTaXY4bWxhY1ZWazVPY2J1MzhsUktBZ0FBdU56OXVmN1hId0FBQUFBQUFJQktVMkROTmJhRC9FSmxrdGx0eklHVHYrcDA0UWxKVXBPWVRoZHRiWjdrNU9SbzNyeDUrdkxMTDEyTzIrMTJQZmJZWStyZnY3LzY5ZXZuc1oySnQzNzQ0UWVqVXNUNXZneC8rKzIzdFhIalJvL25TcXVNa1pHUjRSSVF5Y25KTVY1eVgzWFZWZnIzdi8rdCt2WHJLemc0dU54ckNnME4xZENoUTdWZ3dRS05IVHZXcGExTDNicDFsWjJkTGJQWnJGcTFhcWx1M2JvcUxDeFVTa3FLcnJ6eVNrMmNPTkVJc2VUbDVSblhMVnk0MEtpNElVbnZ2LysrdnZycXEzS3Z6WlA4L0h5OThzb3JSa1diTGwyNnFHSERoaFdhNjlpeFk4WjJsU3BWem50dG16WnRVbkp5c2c0ZVBHaDhPVUlKVmFwVVVhZE94Yjh2UFhyMDBJb1ZLMlMzMi9YcHA1KzZWUkN5Mld3NmRPaVFKQ2toSWNIbDNKNDllelJseWhSSnhlMkZubm5tR1FVRkJaVzZydURnWUEwZVBGamJ0bTB6QWlOUzhXZW5RNGNPNVg1T3gyZXhhdFdxaW91TEs5ZTFnd1lOMHJGang3UjgrWEt0V3JWS3ExYXRNczVWclZwVnQ5NTZxMjY5OVZaVnExYXR4RG5TMHRLTW4zOWNYSndPSERpZzBhTkg2L2JiYnkveG1vU0VCRTJkT3JWY2E1MCtmWHFabFk1S3MzanhZcTFmdjE1U2NjdW5rcXJuZU9Kb2YxVVpuMHNBQUlETEJXRVdBQUFBQUFBQXdFZmxXNXhhRFBsN2JqSDBhK2IzeG5hajZ1Vi9FVjRaY25KeXRHVEpFbjMyMldmS3pUMGJ3T25kdTdlS2lvcjA5ZGRmeTJLeEdHMUxici85ZG5YcjFxM2NZWStWSzFkcTh1VEp4djRYWDN5aEcyNjRRUTBhTlBEcStzREFRT01GZTNSMHRCbzJiT2d4ekhMenpUY3JLU25KNHh6YnRtM1RjODg5Wjd6Y2xxVFJvMGZyMVZkZk5WcmpORzNhMU90bjhxUkxseTdxMUttVFc2dWpZY09HS1NBZ1FIWHExREdxM0N4ZnZsd3BLU2tLQ1FrcHNacE1aR1NreTF5ZXdoYlRwazJUeldZck00amh6R2F6NmNVWFh6UmF6RVJGUlduWXNHRmVYMyt1SFR0MkdOdWx0U2s2ZWZLa2podzVvb3lNREIwNWNzVGw2L0RodzhhNER6LzhzTVE1bkFOVnpaczNWMEpDZ3ZidTNhdHZ2LzFXZmZyMFVXeHNySEYrMzc1OVJsaWpVYU5HeHZHalI0L3F5U2VmTklKRHc0WU5jd3U3bkd2bnpwMWFzR0NCdnYvK2U3ZHptemR2MXNDQkEzWFBQZmVvZS9mdVh2MStIRDkrWEwvKytxdWswZ05ZSlRHWlRCbzVjcVJNSnBPV0xWdG1IRy9idHEwbVRKamcxUm8yYjk0c1NRb0xDOU9FQ1JQMDBFTVA2Y1NKRTVvelowNkoxNFNGaGFsNTgrYmxXbXUvZnYxMDlPaFIxYTFidDF6WFNjVi9LMmJObWlXcCtQTS9aTWlRY2wyZmxaVWxxVGpnQXdBQUFPOFFaZ0VBQUFBQUFBQjhWSDZSVTVnbHdIT1laZWV4NGtvRE1XRUppZ2lxZmxIVzVmRGJiNy9wbTIrKzBYLy8rMThWRkJRWXgyTmpZL1hJSTQrb2JkdTJrcVRycjc5ZVU2Wk1VVVpHaGc0ZlBxdzMzM3hUNzczM25ucjI3T2wxSlkrdnYvNWEvLzczdnlVVmh6T0NnNE9WbVptcEo1NTRRcU5HalZLSERoM1VzV05IeGNmSEt6QXcwT01jZ1lHQkdqcDBxTEYvMjIyM3FWbXpaaW9vS0pEVmFsVmdZS0RpNCtOZGdnek92dnZ1cWx3bWxRQUFJQUJKUkVGVU8wMlpNc1dvcG5IenpUZHI1Y3FWMnIxN3R4NTg4RUVOR1RKRVhidDJkYW1DVWxIbkJsa2tlUjNhcVlqeWhGZ2t5V3ExYXNxVUtkcXdZWU9rNGxERTQ0OC9YdUhLRllXRmhWcTZkS214ZjhVVlY1UTRkdHk0Y2ZydHQ5KzhuanM2T2xxeHNiR3FYYnUyWW1OalZhZE9IYmQyUFBmZmY3K2VlZVlaRlJZV2F0S2tTWm95WllvUmVFbE5UVFhHTlc3Y1dGSnhrR1gwNk5GR3lLRnIxNjdxMmJPbngvdm41dWJxaHg5KzBGZGZmYVdkTzNjYXgwTkRRelZnd0FDMWE5ZE9iNy85dGpadjNxenM3R3pObURGRGMrZk8xYzAzMzZ5ZVBYdXFYcjE2SlQ3YmloVXJqRXBGWmJYMmNYYnc0RUd0VzdkT2E5ZXUxYi8rOVMrTkdqVktDUWtKbWpWcmxtdzJtN1pzMmFJSEgzeFFmZnYyVmRldVhVdHQrL1MvLy8xUGt0U3FWU3ZGeDhkcjVNaVJtalJwa3JFdVNUcHk1SWpDd3ozL0RmTlc1ODZkeTMzTm5qMTdOSHYyYktONmpjbGswdGl4WTFXN2RtMnY1emg5K3JUMjc5OHZxZUx0eHdBQUFDNUhoRmtBQUFBQUFBQUFINVZueVRHMlBWVm1PVlZ3VkZsbkRraVNycXplL3FLczZkQ2hRL3IrKysrMWF0VXE3ZDI3MStWYzFhcFYxYjkvZjkxMjIyMUc1UkJKYXQyNnRkNTU1eDE5OGNVWFdyaHdvVTZkT3FYVHAwOXI0Y0tGV3Jod29XSmlZcFNVbEtRT0hUb29NVEZSWVdGaEx2TXVYcnhZTTJmT2xDU0ZoNGZydGRkZWs5MXUxNy8rOVM5bFoyZnJtV2VlVVpzMmJkUzVjMmMxYmRyVTZ4Zk8wZEhSYm1PTGlvcVVuNTh2aThXaW9xSWlXYTFXVmE5ZVhmUG56emNxVFRpcVdYVHYzbDNObWpYVDY2Ky9yaE1uVG1qU3BFbWFOV3VXT25ic3FIcjE2aWs2T2xxaG9hSHk5L2YzK0JVUUVDQS9QeitaeldibDUrZXJvS0RBNWIvTzJ6MTY5Q2gzNE9SOG5UbHpScExjMmtMbDUrZnJoUmRlY0tscTg5QkRENmw5ZTgrZndaTW5UK3J6eno5WHJWcTFWTDE2ZFZXdFdsVVJFUkVLQ1FtUlZGejU1TDMzM2xOR1JvYWs0czlSa3laTlNseFhpeFl0M01Jc1VWRlJpb3VMVTJ4c3JQRmZSM0RGbStvaUhUcDBVSWNPSGJSaHd3YWxwcWJxcWFlZTByUFBQcXZRMEZDdFdMRkNVbkhBcUVtVEpySllMQm8xYXBSUkJhWnQyN1o2L1BISFhlYkx5Y25SaGcwYjlQMzMzeXM1T2RtbzdDSVZoNnA2OXV5cHUrKysyNmowOGRKTEwybmR1blY2OTkxM3RYLy9mdVhtNW1yeDRzVmF2SGl4NHVMaWRPMjExNnB0MjdacTNMaXg4WDByS0NqUVo1OTlKcWs0NE9Wb20rVE1hclVhMjJscGFWcTdkcTNXclZ1bmZmdjJHY2Nkb1pPK2ZmdXFWYXRXZXYzMTE3Vno1MDRkT1hKRU0yZk8xS3haczlTNmRXdTFhZE5HclZxMVVrSkNndkU5M2JadG05TFQweVhKcUdaMDQ0MDN5bWF6YWVyVXFjWnpQL1RRUTJyY3VMSGF0bTJyK3ZYckt5WW1SbUZoWVFvSUNKREpaSElMZ05udGR0bnRkbG10VnRsc050bHNObG10VnVOMzBtS3h5R3ExcWttVEptNC8zNEtDQW0zWXNFSExsaTFUY25LeWNUd3lNbExqeG8zVDFWZGZiUnpMemMzVjFxMWJGUjRlcnZEd2NHTk5qblVkUG54WWMrYk1NYjZQenBWNUFBQUFVRHJDTEFBQUFBQUFBSUNQY3FuTTRoL21kbjUzMW1aanUzNjF0aGRrRFlXRmhkcStmYnQrL1BGSGJkaXd3ZVVsdUVOY1hKejY5T21qN3QyN2wxZ1ZKVGc0V0hmZGRaZDY5ZXFsSlV1V2FNbVNKVHArL0xna0tUTXpVNTkvL3JrKy8veHptVXdtMWExYlY0MGJOOVp0dDkybUs2KzhVdlBuejVkVUhLcDQ0WVVYVkw5K2ZVblNLNis4b2ttVEppa2pJME1wS1NsS1NVbHh1YWVmbjErSlh5YVR5UWlzT1A3ckhEaHdhTjY4dWFaT25lclNQbW4wNk5HNjZhYWJKRWs5ZXZSUXJWcTE5UHJycnlzakkwUFoyZGt1RlVZcVE2TkdqZFM3ZCs5S21jdG1zMm4zN3QyU1pJUWlKR25ObWpVS0N3dFRlSGk0QWdJQzlNc3Z2eGhocGVyVnoxYjgyYnQzcjE1ODhVV1h6OEU5OTl5anZuMzdsbmpQc0xBd3paOC8zeVZZVVpwQmd3YTVoS0hPMWJselo0V0VoS2h1M2JxS2k0dFRYRnljV3dDcUlzYU9IYXZodzRmcjRNR0RTa2xKMFgzMzNhZHExYXBwejU0OWtvby9DNDdneEUwMzNhUjU4K2FwV2JObW1qQmhnZ0lDQXBTZW5xNDFhOVpvOCtiTjJyRmpoK3gydTh2OEVSRVJ1dVdXVy9TUGYvekRZNldUamgwN3FrT0hEdnJ2Zi8rckR6NzR3QWozSERod1FQUG56OWY4K2ZObE5wdlZyMTgvRFI0OFdQUG16Vk4yZHJhazRpcEI1NGFPYkRhYmpodzVJcW40NTd0bXpScTNlOWF2WDE4UkVSSEdmb01HRGZUbW0yL3F1KysrMDhjZmY2d0RCdzRZbFZxMmJObGlqT3ZSbzRkR2poeHAvRzRHQmdhcVk4ZU94dmx1M2JvcE1URlJNMmJNTUg0dmQrelk0ZEpLNm56VnFGRkRIMzc0b2F4V3EvYnMyYU5mZnZuRitEdmdYQ2xLS3E0T05YVG9VTGYyVldheldjODk5NXpiejhxVGF0V3FlUXdNQVFBQXdEUENMQUFBQUFBQUFJQ1BLaWc2RzZBSUNZaDBPNy83K0IrdE0yUlNmRlNMQzdLR3BVdVhhc2FNR1c3SEF3SUMxTEZqUi9YbzBVTnQyN2FWeVdUeWFyNlFrQkQxNzk5ZmQ5MTFselp1M0todnYvMVdHemR1TktwRDJPMTJwYWVuS3o4L1h3OC8vTEQ4L1B4MHh4MTNhUGJzMlhyaWlTZlVyRmt6WTY3bXpadHI5dXpaK3ZycnI3Vm16UnFscGFXNTNNdHF0WG9kb0NoSjE2NWRKVWwzM0hHSGxpeFpvbnZ1dWNjSXNqaTBhZE5HNzc3N3J0YXRXNmZWcTFjckxTMU5KMDZjY0dtemNqNXV2ZlhXODdyZVpyUHBqanZ1a01WaWtkMXVOMTcwTzFlWitQenp6N1Y5KzNhM2F5TWlJdFNpUmZGbnE2Q2dRT1BHalROYTYwalNQLy81VC9YcDA2ZlUrL3Y3K3lzMk50YW80RkVTczltc2UrKzlWN2ZjY2t1cDQ1bzBhVkpxNVphS0NnOFAxK3V2djY1bm5ubEdPM2Z1VkhaMnRoRVdrZVFTMkxuMzNudFZXRmlvZnYzNkdRRVh1OTJ1UllzV0tTOHZ6MlhlRmkxYTZOWmJiOVYxMTEzbkZqZzVsOWxzVnJkdTNYVGpqVGZxaHg5KzBHZWZmZWJTNXFoKy9mcnEzNysvSkJuZno3Q3dNTjE1NTUxdWM2MVpzMGFuVHAxeU9XWXltZFNzV1ROZGUrMjFTa3BLVXExYXRUeXU0YWFiYnRJTk45eWd6WnMzYStYS2xWcS9mcjBLQ3dzbFNiVnExZEtERHo0b1NVcE1UTlRHalJ2VnVYTm50elpDOWVyVjA2dXZ2cXBkdTNacHpabzEyckpsaS9idDIrY1dOS21venAwN3kydzI2L3Z2djlmRWlSUGR6anYrUnZYdjM3L0VGbDBoSVNHcVU2ZU9EaDQ4V09xOVltTmo5Y3d6enlnME5MUlMxZzRBQUhBNU1ObTlpUXdEQUFBQUFBQUErTXZadVA4ekxkdjVsaVNwWFZ4djlVZ2M0WEwrMWUvN0tNOXlTckdSamZYZ05lNkJrOHBnczluMDZLT1BLalUxVlg1K2ZrWTduNlNrSkxlWDF4V1ZuWjJ0RFJzMmFPUEdqZnJ4eHgrVm41K3Z5Wk1ucTJYTGxwS0syOXFzV0xGQ3ZYcjFLbldlTTJmTzZOaXhZenArL0xqeTh2SmtzVmc4ZmprcXNKak5acGxNSnJjdlI4c1RzOW1zRzIrODBYak9iZHUycVhuejVsNDlrOVZxMWFsVHAxUlVWQ1M3M1c2MFNYRzBUSEY4ZVZxSDg3N1piRmIxNnRWTHJGU3lmUGx5NDNzMVpjb1U0M2grZnI3Njllc25xYmhOMDlOUFA2M05tNHNyK1VSRVJLaG56NTVHSUVHU1pzeVlvU1ZMbGhqN1pyTlo5ZXJWMDRnUkk0d3dpK043TUdiTUdJV0dobXJNbURGcTE2NmRWOStQNU9Sa3BhZW42OHlaTThyTHl6TmFPZGxzTmdVRkJTa3VMazRkTzNaVXpabzF2WnJ2UXJKYXJmcnFxNiswYk5reTdkKy9YMUZSVWVyWHI1OXV1KzIyTXE5ZHQyNmRubjMyV1RWbzBFQ2RPM2RXNTg2ZFBRWkd5bVBYcmwxYXNXS0Z0bXpab3BkZWVra3hNVEdTaWx2a0RCczJUTDE3OS9aWXVTYy9QMS9EaGcxVGVucTZFaE1UMWJOblQzWHMyTkZqVlppeTVPZm5hL3YyN2ZycHA1L1VwVXNYb3pxU3pXYlRQLy81VHozNTVKT0tqNDh2Y3g2YnpXYTBHU3NvS0RCYUJ6bi9mamhhRERtK3BPS2drT04zUWlvTzVkU3ZYOTlvMHpSKy9IaXRYNzllQVFFQmF0Njh1WktTa3RTMWExZVhxak1sK2QvLy9xY0RCdzY0L0g1S3hiOEQ0ZUhoYXRDZ2dabzNiKzdXQ2drQUFBQ2xJOHdDQUFBQUFBQUErS2cxZStkcDlaNzNKVW1kcnJoWFhSb01OczZkeUR1c2FldnVsU1Ixakw5VE4xMDU5SUt0NDhDQkEvcnR0OS9VcmwyN1Ntbm5VcHFpb2lMdDM3OWZDUWtKRi9RK2x5TkhPS0NrbC9JMm0wMkZoWVd5MiswS0NBZ29NVUNUa3BLaStQaDRSVWRIWDhqbC9tVmxaMmRYS0RCU0VSa1pHWXFKaVNueFo3cHYzejZkUEhuU0NJWmRDQmZ6ZVV1U2xaV2x2WHYzcWtXTEZnb0tDcnFrYXdFQUFFQXgyZ3dCQUFBQUFBQUFQc3E1elZDUXYydUlaUC9KYmNaMlhKV21GM1FkY1hGeGlvdUx1NkQzY1BEMzl5Zkljb0U0Vjdid3hHdzJHeTF6U3RPbVRadktYSmJQdVpqQmpyS3F2dFNyVisrQ3IrRlNCMWtrS1RvNm1uQVZBQURBbnd4MTdRQUFBQUFBQUFBZmxlOFVaZ2srSjh5U25uMDJ6QkpiSmZHaXJRa0FBQUFBZ0xJUVpnRUFBQUFBQUFCOFZFSFJHV1BiclRMTEgyR1cwSUJJUlFiRlhOUjFBUUFBQUFCUUdzSXNBQUFBQUFBQWdJOHFLRHB0YkR0WFppbXlGU2d6OTNkSlVteGtrNHUrTGdBQUFBQUFTa09ZQlFBQUFBQUFBUEJSem0yR25DdXpIRHExMDlpT3JkTDRvcTRKQUFBQUFJQ3lFR1lCQUFBQUFBQUFmRlNCVTVqRnVUTEw0Wnl6WVpaYUVRMHY2cG9BQUFBQUFDZ0xZUllBQUFBQUFBREFSeFVVblRHMm5TdXpIRDcxbTdGZE15emhvcTRKQUFBQUFJQ3lFR1lCQUFBQUFBQUFmRlNCOVd5WUpkQS94TmcrOUVkbGxnQnprS0pDYWwvMGRRRUFBQUFBVUJyQ0xBQUFBQUFBQUlDUEtyVG1HZHVCZnNWaGxpSmJnWTdscGt1U2FvYlh2eVRyQWdBQUFBQ2dOSVJaQUFBQUFBQUFBQjlrc2VZYjJ3SG1JSm4rK0tmQXpOTjdaWmRka2hRVFRvc2hBQUFBQU1DZkQyRVdBQUFBQUFBQXdBZTV0aGdLTmJhUDV1NHp0cW5NQWdBQUFBRDRNeUxNQWdBQUFBQUFBUGdnNXhaRFFYKzBHSkpjd3l6VncrSXY2cG9BQUFBQUFQQUdZUllBQUFBQUFBREFCeFVXbFZTWkpkM1lqZzZOdTZockFnQUFBQURBRzRSWkFBQUFBQUFBQUI5VTRGS1p4VG5NOHJza3ljOFVvQ3JCTlMvNnVnQUFBQUFBS0F0aEZnQUFBQUFBQU1BSHVWUm04UXVXSkZudEZwM0lPeXlKcWl3QUFBQUFnRDh2d2l3QUFBQUFBQUNBRHlwMHFzemlhRE9VbGJ2Zk9CWWRScGdGQUFBQUFQRG5SSmdGQUFBQUFBQUE4RUdGMW54ajIxR1pKZXZNUWVOWWRBaGhGZ0FBQUFEQW54TmhGZ0FBQUFBQUFNQUh1VlJtOFF1UkpCM1BPMkFjcXhaYTU2S3ZDUUFBQUFBQWJ4Qm1BUUFBQUFBQUFIeVF4YVV5eXg5aGxqT0hqR05WUXdpekFBQUFBQUQrbkFpekFBQUFBQUFBQUQ3SXVUSkxnTkZtNkd4bGxxb2h0Uy82bWdBQUFBQUE4QVpoRmdBQUFBQUFBTUFIRlhxc3pISlFrbVNTV1ZXQ2ExNlNkUUVBQUFBQVVCYkNMQUFBQUFBQUFJQVBjcTdNRXVnWElxdk5vcHpDTEVsU1ZBaEJGZ0FBQUFEQW54ZGhGZ0FBQUFBQUFNQUhXVndxc3dRcks4KzV4VkNkUzdFa0FBQUFBQUM4UXBnRkFBQUFBQUFBOEVIblZtWTVtWGZFMkkraXhSQUFBQUFBNEUrTU1Bc0FBQUFBQUFEZ2d3cWRLN1A0aHlnN1A4UFlyeEljY3ltV0JBQUFBQUNBVndpekFBQUFBQUFBQUQ3SXVjMVFnRGxZMlU2VldTSUpzd0FBQUFBQS9zUUlzd0FBQUFBQUFBQSt5Q1hNNGhmc1dwa2xxTWFsV0JJQUFBQUFBRjRoekFJQUFBQUFBQUQ0b0VLWE1FdVFzdlBQVm1haHpSQUFBQUFBNE0rTU1Bc0FBQUFBQUFEZ2d5eTJBbU03d0J5azdMeXpsVm1pUW1wZmlpVUJBQUFBQU9BVndpd0FBQUFBQUFDQUQ3Slk4NHh0UDNPQXpsaE9TcEpDQTZySWJQSzdWTXNDQUFBQUFLQk1oRmtBQUFBQUFBQUFIK1RjWmlqUGNzcllqZ3lxZmltV0F3QUFBQUNBMXdpekFBQUFBQUFBQUQ3R2FyTVkyLzdtQUowcU9HYnNSd1JGWDRvbEFRQUFBQURnTmNJc0FBQUFBQUFBZ0k4cGRHb3hGR0FPVm81TG1JWEtMQUFBQUFDQVB6ZkNMQUFBQUFBQUFJQ1BzZGdLak8wQXZ5Q2R5ajlxN0ZPWkJRQUFBQUR3WjBlWUJRQUFBQUFBQVBBeEZxdHptQ1dZTmtNQUFBQUFnTDhVd2l3QUFBQUFBQUNBajdHNHRCa0tjbWt6RkU2WUJRQUFBQUR3SjBlWUJRQUFBQUFBQVBBeEZsdWhzZTFXbVNXUU1Bc0FBQUFBNE0rTk1Bc0FBQUFBQUFEZ1l5eldmR003d0M5SU9RVlp4ajV0aGdBQUFBQUFmM2FFV1FBQUFBQUFBQUFmVStSVW1jWC9uRFpEaEZrQUFBQUFBSDkyaEZrQUFBQUFBQUFBSCtOY21jVXNzMngycXlRcE5DQlNrdWtTclFvQUFBQUFBTzhRWmdFQUFBQUFBQUI4ak1XcE1vdkpkRGE4RWhaWTlWSXNCd0FBQUFDQWN2Ry8xQXNBQUFBQUFBQUFVTG1jSzdQWTdEWmpPNXd3Q3dBZlpiZmJaYk1WLzczejgvTzdKR3ZJejgvWHFsV3JGQklTb2k1ZHVwVDcrdDkrKzAwN2R1eVFKSFhyMWsxQlFVR1Z2VVFBQUlDL0RNSXNBQUFBQUFBQWdJOHBzaFVZMjQ0V1E1SVVGbGp0VWl3SEFDNjQ1T1JrUGZua2s1S2tCUXNXcUZxMWkvLzM3b2tubnREMjdkc1ZGUldsRGgwNktDUWtwRnpYYjlxMFNYUG56cFVrSlNVbEVXWUJBQUNYTmNJc0FBQUFBQUFBZ0kreFdNK0dXZXhPWVJZcXN3QzRIR1ZsWlNrbEplVzg1Z2dORFZYSGpoMUxIZE8zYjE5dDM3NWQyZG5aV3JSb2tRWU9ISGhlOXdRQUFMaWNFV1lCQUFBQUFBQUFmSXpGcVRKTGtiM1EyQTRqekFMZ01yUm56eDVObWpUcHZPYW9YYnQybVdHVzY2NjdUZzBhTk5EdTNidjEyV2VmcVUrZlBvcUlpRGl2K3dJQUFGeXV6SmQ2QVFBQUFBQUFBQUFxbDNObEZvdnRiSmlGeWl3QUxrZCtmbjRLRGc0dTE1Zlo3UHI2eEdReWxYa2ZrOG1rZnYzNlNaTE9uRG1qeno3NzdJSThEd0FBd09XQXlpd0FBQUFBQUFDQWp5bHlyc3ppRkd3SkN5TE1BdUR5MDdadFczMzExVmRlalMwb0tOQzhlZlAwNmFlZkdzY1NFaEwwMkdPUGVYVjlwMDZkOU00NzcrallzV002ZnZ4NGhkWUxBQUFBd2l3QUFBQUFBQUNBejdGWUM1MjJuY0lzQVZVdXhYSUE0QzhoSlNWRlU2ZE8xZUhEaHlWSlFVRkJHakJnZ0c2Ly9YYjUrZmw1TllmWmJOYllzV05WcTFZdHhjVEVYTWpsQWdBQStEVENMQUFBQUFBQUFJQ1BjYTdNVW1qTk03WkRDYk1BZ0p1Y25Cek5talZMeTVjdk40NjFiOTllSTBhTVVNMmFOVXU4N3ZQUFA5ZWFOV3ZLZGE4bVRacG82TkNoWlk0Yk9IQmdtYTJORmkxYXBPRGc0SExkSHdBQTRLK0NNQXNBQUFBQUFBRGdZNXlyc1JRVU9ZVlpBZ216QVBBTkJRVUZzbGdzeG41K2ZyNnhmZWJNR1FVR0Jocjc0ZUhoSmM2elpzMGFUWjgrWGRuWjJaS2s2T2hvUGZ6d3c3cisrdXZMWE1QaHc0ZTFmZnYyY3EwN0pDVEVxM0VGQlFWbGpySGI3ZVc2TndBQXdGOEpZUllBQUFBQUFBREF4emdxczVna1dXeG5YL0FHK29WZW9oVUJRT1dhUFh1MnZ2enlTNC9uQmc4ZTdMTC81WmRmdW9WSWpoMDdwbW5UcG1uOSt2V1NKSlBKcEZ0dnZWVVBQUENBd3NMQ3ZGcEQrL2J0VmFWSytVS0N0V3ZYOW1yY1hYZmRWV2J3SlNBZ29GejNCZ0FBK0NzaHpBSUFBQUFBQUFENG1DSmJjYlVDdSt3cWpyUkk0WUhWTHVHS0FPRFB3VzYzNit1dnY5YTc3NzZyTTJmT1NKTHExNit2eHg1N1RJMGJOeTdYWEZkZGRaV3V1dXFxQzdGTTllM2JWOVdxOFhjYkFBQmN2Z2l6QUFBQUFBQUFBRDdHOGtkbEZxY3NpMElEYURFRXdIZjA3dDFiU1VsSnh2N09uVHMxWjg0Y1NkTFRUeit0aUlnSTQxeFFVSkFrS1QwOVhWT25UdFcyYmRza1NjSEJ3Um80Y0tENjl1MHJQeisvQ3EvRmFyWHE0TUdEaW8rUDkzaCs2dFNwU2t4TVZOdTJiVldyVnEwSzN3Y0FBT0J5UXBnRkFBQUFBQUFBOERGRjFqL0NMQ2FUY1N3MGtEQUxnRXNySTJlWENxeTVrcVRmVDJ3MWprY0YxMVNyMmplWGE2NjZkZXVxYnQyNnhyN1ZhalcyVzdSbzRWYlY1Sk5QUHRFSEgzd2dpNlc0Y2xWaVlxS0dEUnVtbWpWcjZ1VEprMTdmMTkvZlg1R1JrY2IraGcwYjlPS0xMOHBrTXVuenp6OTNDOFZrWm1acTZkS2xXcnAwcVhyMzdxMWh3NGFWNnprQkFBQXVWNFJaQUFBQUFBQUFBQjlqc1JXNkhhTXlDNENMTGIvb3ROS09ydFdPUDc1S1U2OXFLMFVGWDdpcUpZc1dMVEtDTEpLVWxwYW1SeDU1cE56ek5HN2NXRysrK2FheFg2ZE9IZVhuNTB1U1VsTlQxYng1YzVmeGUvYnNNYlpidFdwVjd2c0JBQUJjcmdpekFBQUFBQUFBQUQ2bTZJOHdpMGwyMmYvb014UWFFRm5hSlFCUWFYWWMvWisySGw1UlpvREZXYkIvK0FWY1VlVUpEZzUyMlkrUGoxZlZxbFYxNHNRSmJkbXl4UzNNc252M2JtTzdSWXNXRjJXTkFBQUF2b0F3Q3dBQUFBQUFBT0JqSEcyRzdFN0gvaW92aWdIOGRlVVhuZFlYdjc1YVlvaWxTbkJOUlFYWGxDUmRVYlcxcE9LL1RZMWpraTc0MzZoWFhubkZhRVcwYjk4K1Raa3lSWkwwK09PUEt6NCszaGczYjk0OEpTY242NG9ycnRESWtTT040Mis5OVpaMjdOamhGbWFSaWl1dXJGNjlXai8rK0tNR0Roem9jaTR0TFUyU1ZLOWVQVldwUW9Vc0FBQUFieEZtQVFBQUFBQUFBSHlNeFZiZ2Rpd2tJT0lTckFUQTVXTGovcyswZXMvN3lpL0tkVGxlTTd5K1d0ZnVyc1l4U1JlMGpWQlpHalZxWkd4djJiSkZraFFTRXFJYmI3eFJmbjUreHJrVEowNUlraElURTlXa1NSUGp1R05NU0VpSTI5eXRXN2ZXNnRXcnRXUEhEdVhtNWlvc0xNdzR0MlBIRGtsU3k1WXRqV05Iamh6UnlaTW4zZWJKeXNveXR2ZnMyYU5qeDQ1NWZKYVltQmhGUlVXVjhyUUFBQUIvZllSWkFBQUFBQUFBQUI5anN4ZFhINUJkK3FQTEVHRVdBQmRFZnRGcExmaDV2SDQvc2RYbGVQdTZmZFVoL2grWE5NQlNrbFdyVmttU3Jybm1HcGNnaThWaTBiNTkreVJKQ1FrSkx0Zms1ZVZKOGh4bWFkV3FsU1RKWnJOcCsvYnRhdGV1bmFUaTBJb2pIT01ZSTBrZmZ2aWhsaTFiVnVvYXg0MGJWK0s1WWNPR3FYZnYzcVZlRHdBQThGZG52dFFMQUFBQUFBQUFBRkI1TE5aOFk5dGtPdnZQZnlFQmtaZGlPUUI4M1BLZGI3a0VXYW9FMTlTZ3RsUFV2ZEd3UDJXUVpldldyVXBQVDVjazNYVFRUVzduaW9xS0pFbk5talZ6T2VjSXMzaHFNeFFYRjZlSWlPTEE0TFp0MjR6anp0dk9ZUllBQUFDVWpjb3NBQUFBQUFBQWdBOXhiakZrTXBsbC82TktDNVZaQUZTMlpUdG42S2ZEeTQzOTZ4TUdxblA5UVpkd1JlN09iZnN6Yjk0OFNjV3RlcTY1NWhxWHNaczJiWklraFllSHU3UWxrczZHV1VKRFF6M2VKekV4VWNuSnlmcmxsMStNWXovLy9MT2s0aW92bnRvQ3hjYkdhdnIwNlY0OWg4VmkwWjEzM3VuVldBQUFBRjlBbUFVQUFBQUFBQUR3SVZhYnhXblBibXlGK0JObUFWQjVmanE4WEJ2M0x6YjJXOVh1OXFjS3N2eisrKy82NUpOUGRPVElFYjN4eGh1U3BIWHIxaGtCazM3OStybTBHTEphclZxelpvMGs2YXFycnBMWjdGcllQamMzVjFMSllaYW1UWnNxT1RsWmFXbHBzbGdzQ2dnSTBOYXR4UlZyMnJScDQvRWFrOG1rOFBCd3I1Nm5zTERRcTNFQUFBQytnakFMQUFBQUFBQUE0RU9LYkU0dlBNOW1XUlJNWlJZQWxlVDNFei9waTE5Zk5mWmIxZTZtM2szSFhzSVZ1Wm8wYVpLMmJOa2lTVVpGbE5PblQydmF0R21TaWl1aWRPL2UzZVdhOWV2WDYvang0NUxjMnc5WnJWWlpMTVZCd1pMQ0xJMGJONVpVWEVFbExTMU50V3ZYMXNHREJ5VkpiZHUycll6SEFnQUF1S3dRWmdFQUFBQUFBQUI4aUhPWXhlNlVaZ24yOSs3Ly9ROEFaVm16ZDU2eFhUTzh2cm8zR25ZSlZ5UFo3WGJ0MjdmUDJIY0VXVUpEUTlXOWUzZlpiRGE5OHNvcnlzcktraVNOR0RGQ0FRRUJMbk1zV3JSSWtoUWRIZTNXZnNoUmxjVXhweWVOR3pkV3ExYXQxTFp0VzlXc1dkTllnNStmbjFxMmJIbWVUd2dBQUhENUljd0NBQUFBQUFBQStCQWp6R0t5eS81SGxzVWtrd0w5UWk3ZG9nRDRqQjFILzZmZlQydzE5dnUxbW5qSnduSjVlWGxhc1dLRlB2LzhjNk1LaWlSRlJFU29UNTgrNnRPbmo4TER3elZ6NWt4dDNMaFJrdFM3ZDI5ZGRkVlZMdk9zVzdkT3YvNzZxeVNwYjkrK0piWVlrcVN3c0RDUGE0bUlpTkRreVpPTi9SOS8vRkdTMUtSSkU0V0U4UGNYQUFDZ3ZBaXpBQUFBQUFBQUFENmt5RmJjQ29NV1F3QXVoT1U3M3pLMnIwOFlxS2pnV3Bka0hYUG56dFdTSlV0Y2dpWlJVVkc2ODg0N2RldXR0eG9Ca3ZmZWUwK0xGeStXVkZ3OVpjaVFJUzd6NU9mbmE5YXNXY2IxdlhyMWNydVg4ejNDdzcwTDdqZ3FzMVN2WGwxTGxpelJ6cDA3bFphV3BzR0RCNWZqS1FFQUFDNWZoRmtBQUFBQUFBQUFIK0xjWnNnaDJOOXpKUUVBS0krTW5GM0t6ajhpU1FyeUMxT0grSDljdXJWa1pCZ2hreXBWcXVpdXUrN1NiYmZkcHVEZ1lFbVMxV3JWdEduVHRIVHBVa2xTYkd5c0prNmM2TlplNk4xMzM5V2hRNGNrU1lNR0RUS3VkNWFUazJOc2V3cXoyR3cySFRwMFNMdDM3OWJldlh2MTIyKy82Y1NKRTVLazFhdFhhL1hxMWNaWXgzRUFBQUNVampBTEFBQUFBQUFBNEVNOGgxa3VUUXNRQUw1bHcvN1BqTzNHTVVtWDlHOUx6NTQ5dFhuelp0MTU1NTM2KzkvLzdoSkN5Y3JLMGdzdnZLQnQyN1pKS2c2eXZQcnFxNHFLaW5LWlkvWHExZnJpaXk4a1NjMmJOOWN0dDl6aThWNm5UcDB5dHAzRExOT21UVk5hV3ByMjdkdW5nb0tDRXRjYUZCU2srdlhyS3pFeFVZbUppZHE1YzJmNUh4Z0FBT0F5UTVnRkFBQUFBQUFBOENGVzV6WkRwdUpOS3JNQU9GLzVSYWVWZG5TdHNkK2g3cVdyeWlKSkxWdTIxRWNmZmVTeGtzckpreWUxZS9kdVNkS1ZWMTZwRjE5OFVWV3JWblVaOCt1dnYrclZWMStWSklXR2h1cnh4eCtYeVdUeWVLKzllL2RLa3Z6OC9Gd0NNYnQyN1hJTHB2ajcreHZCbFVhTkdxbFJvMGE2NG9vclpEYWJLLzZ3d1A5bjc5N2plNjc3UDQ0L3Y5L3R1L1BSSEdheklZc2NNcVRMcVNpL3JranByS1NySkVVbEtoSUtWOUdWNmtLSFMxMjRPcURvSUtLRFNKY1N1WWdTa1VPWU9XMDJzN0dONzdidjkvUDkvYkgyc2E4ZDdXRHQ2M0cvM1hicmMzaC8zcC9YZCtSVzdkbnJCUURBQllnd0N3QUFBQUFBQU9CQjZNd0NvRHJzVC85RmRzY2ZZMzM4R2lneU9LNkdLMUt4UVJaSnV1aWlpelJod2dTdFhyMWFJMGFNa0krUGo5djliZHUyNlpsbm5sRmVYbjc0Yit6WXNZcU9qaTUycit6c2JIMzk5ZGVTVkNTVTByWnRXNTA0Y1VLWFhIS0orUlVYRjFka2xGRkpEaDA2cEw1OSs1WnJMUUFBd0lXR01Bc0FBQUFBQUFEZ1FSek9vbUVXWHpxekFLaWtuWVc2c3JScjJLc0dLeW1meXkrL1hKZGZmbm1SNit2V3JkTUxMN3hnamdVYU1tU0l1blRwb2w5Ly9WVno1c3hSZ3dZTkZCUVVKRjlmWCtYazVPaUhIMzVRYW1xcUpPbktLNjkwMjJ2dzRNRjY0SUVIS2xXbjNXNnYxUE1BQUFDZWlqQUxBQUFBQUFBQTRFRWNyai9HREJXYWxrR1lCVUJsSmFadk1ZOHZxZGV0Qml1cHVMbHo1K3I5OTk4M3p3Y1BIcXgrL2ZwSmtobzNicXl0VzdlVytHeFVWSlJ1dWVVV3Qyc2xqU1VxcjRpSUNBMGZQcnhjYXgwT2g1NS8vdmxLdlE4QUFLQTJJY3dDQUFBQUFBQUFlSkRpTzdNRTFFQWxBRHhGY3VZZVpkaVBTcEo4dlFML0ZDT0dLaUlxS2txU1pMVmE5Y2dqaitpbW0yNHk3NFdFaEtoKy9mcEtTVWx4ZXlZZ0lFQmR1blRSa0NGREZCQlF0WCtXK3Z2N3ExdTM4Z1dEY25PTC90a09BQURneVFpekFBQUFBQUFBQUI3RVlmd25rU1pZQUFBZ0FFbEVRVlR4QTArWHhlek80dXRGbUFWQXhlMHYzSldsZnUzc3lpSkpmLzNyWDVXWm1hbkdqUnZyc3NzdUszSi8vdno1a2lTbjA2bTh2RHhaTEJiNSt2cFdlUjJqUm8zU3FGR2p6dWtaSHg4ZnJWeTVzc3ByQVFBQStMTWl6QUlBQUFBQUFBQjRFS2M1WnNpbGdqUUxuVmtBVk1iTzFMWG1jWlB3ZGpWWVNlWGRldXV0WmE3eDh2S1NsNWZYZWFnR0FBQUFKYkhXZEFFQUFBQUFBQUFBcW83Wm1hVVFYKy9BR3FnRWdLYzRtclhYUEc0U0hsK0RsUUFBQU9CQ1FaZ0ZBQUFBQUFBQThDQk9JNi9JTmNZTUFhaW9ESHV5N0k1c1NaS3ZWNkRDL0NKcnVDSUFBQUJjQ0FpekFBQUFBQUFBQUI3RVVWeVloVEZEQUNwb2Yvb1c4NWl1TEFBQUFEaGZDTE1BQUFBQUFBQUFIdVJNWnhhTGVjMm5sblptMmJwMXExd3VWNVh1V2RYN1ZZVGRicS9wRWlSSnAwK2Zsc1BocU9reVNyVjM3MTR0WExoUUowK2VyT2xTTGxqSm1Ydk00OGpndUJxc0JBQUFBQmNTd2l3QUFBQUFBQUNBQi9HRXppdzdkKzdVc0dIRE5HclVLQzFkdXJUSzlqMTA2SkFlZi94eGZmUE5OMVcyNTdsYXMyYU5CZ3dZb0kwYk45WllEUVUrK2VRVDNYVFRUWm93WWNJNVAvdkZGMStvYjkrKzZ0dTNyd1lNR0tDc3JLeHFxRkJhdUhDaFpzK2VyZjc5KzJ2SGpoM1Y4ZzZVcm5DWWhjNHNBQUFBT0YrOGE3b0FBQUFBQUFBQUFGWEhZZVQrY2VSU1FYY1dIeS8vR3F1bklvS0RnNVdRa0NCSmV2dnR0OVcxYTFmVnIxKy9VbnZtNWVYcHlTZWZWRnBhbXZidTNhdUxMNzVZalJzM2Rsc3paTWlRS3VzQU1uRGdRRjEzM1hWdTE3S3lzdlRLSzY4b016TlRMN3p3Z3Q1ODgwMDFiTml3eUxNSERoelFtalZyS2wxRHc0WU4xYk5uenhMdjc5aXhRN201dWJKYXorMy9lZHl5Wll0bXpKZ2hwOU1wS2IvVHpJOC8vbGpxdXlvaUl5TkRxMWV2bGlTRmhZV3BlZlBtVmJxL0pIMzU1WmVhT1hObWxlOWIyUFhYWDYrSEhucW9XdDlSblJJenRwckhkR1lCQUFEQStVS1lCUUFBQUFBQUFQQWdUalBNY29hUGQrMEtzMFJIUjZ0ZnYzNWFzR0NCN0hhNzVzeVpvNmVlZXFwU2U5cHNOajN5eUNPYVBIbXljbkp5TkduU0pMMzU1cHZ5OWZVMTF4dzdka3labVptVkxWOVMvZ2lmc3dVRkJXbk1tREVhUDM2OHNyS3k5T3l6eitxMTExNlRuNStmMjdyOSsvZHJ6cHc1bGE2aFk4ZU9KUVpNWEM2WGR1N2NLVWxxMzc1OXVmYzhkT2lRbm52dU9UbWRUdm43K3lzbUprYTdkKy9XdEduVDFMaHhZelZyMXF6U2RSZjQ4c3N2elRGSXQ5eHlpN3k4dktwczd3SjVlWG5WUHZZcEw2OW90NlRhb25CWGxsQy9Cdkx6RHFyQmFnQUFBSEFoSWN3Q0FBQUFBQUFBZUJDSGtTZFpYSkxMWWw2eldmMUtlZUxQcVgvLy92cnl5eTkxNHNRSnJWdTNUcG1abVFvT0RxN1VudDI3ZDFmUG5qMjFhdFVxSFRod1FMTm16ZEtJRVNQTSs2KysrcXJaYlVTU25FNW5tUUdLdkx3OExWMjZWQ3RYcnBUTDVaSWt0V3JWU2gwNmRDaDJmYWRPblhUbm5YZnFvNDgrMHI1OSsvVEtLNjlvM0xoeGJtdTh2THlLQkZ3cXdzZkhwOFI3Qnc4ZU5JTTc1UTJ6SkNZbTZxbW5ubEptWnFhc1Zxc21UcHlvcGsyYjZxR0hIbEpHUm9ZbVRweW9hZE9tS1RJeXN0SzFPNTFPZmY3NTU1SWtmMzkvOWVuVHA5SjdsbVhjdUhHVjdnQlUyT2pSbzgwd1RtMjFQMzJMZVJ3WlZIVkJKUUFBQUtBc2hGa0FBQUFBQUFBQUQrSjA1VW1HcFdEQ2tIeTlBbXEwbmgwN2RtakhqaDBWZXJaSmt5YmF0MitmYnJ6eFJxMWN1ZktjbjIvYnRxM2k0dHpIb2p6NjZLUDYrZWVmbFpHUm9jOC8vMXlkT25WU3AwNmRKRW14c2JIbXVweWNISTBjT1ZLaG9hRWFPSENnV3JSbzRiYVBZUmo2NzMvL3F6bHo1aWdsSlVXU0ZCTVRvOEdEQjZ0YnQyNmwxalZvMENCdDNicFZPM2JzMEtwVnE5U2lSUXZkZXV1dDV2MXUzYnFaUVk2cWxKYVdabllKMmJCaGc2VDhiakcrdnI1S1RrNTJXK3ZuNTZld3NERHpmTy9ldlJvelpveE9uRGdoU1hyc3NjZlVzV05IU2RMVFR6K3RNV1BHS0NVbFJZOC8vcmhlZnZsbHQrOWxZWjk4OG9ubXpwMWJacTB1bDBzNU9UbVM4c2NZOWUvZi94dy9iVkh4OGZGNi92bm5TN3dmRnhkWFl0MFZZYkZZeWw3MEo1ZWNkYVl6UzVQd2RqVllDUUFBQUM0MGhGa0FBQUFBQUFBQUQ1TGZtZVhNdVk5WHpZNFkycmh4bzk1Nzc3MUs3VEYvL3Z3S1BmZnd3dzhYQ2JNRUJ3ZHIrUERobWp4NXNpUnA2dFNwZXV1dHR4UWFHdXEyYnRPbVRkcS9mNzl5YzNPMWNlTkdkZTdjV2ZmZGQ1K2FOV3VtVFpzMjZULy8rWS8yN2RzblNZcUlpTkM5OTk2cjNyMTd5MnExbGxtWGw1ZVh4bzRkcTZGRGg4cHV0MnZXckZtS2k0dFQyN1p0Sy9RNXkydk1tREZLVEV4MHU1YVZsYVY3N3JtbnlOb2VQWHBvL1BqeGtxVFZxMWRyMnJScDV1aWsrKzY3ejYxVFN2djI3VFZreUJETm1qVkxhV2xwZXVLSkp6Ung0a1RGeDhjWDJkZmhjSnp6V0IrWHkxVWxvNEJ5YzR1TzRFTHBFZ3QxWm1rU1h2VFhFd0FBQUtndWhGa0FBQUFBQUFBQUQrSTA4aVM1VkpCbzhmR3UyVENMdDdkM2xZek1xZWk3aTlPOWUzZDE3ZHBWNjlhdFU3MTY5V1MzMjR1RVdicDE2NmIzM250UEN4WXMwTEpseTdSKy9YcXRYNzllc2JHeE9uRGdnQ1FwTURCUWQ5NTVwMjY5OVZiNSt2cWVVMjFSVVZGNitPR0g5Y29ycnlnK1ByNUtSdk9VSlNBZ1FJR0JnWktrN094c1Nma2RXSW9icGVUbjV5ZW4wNm5aczJkcjhlTEY1dlVoUTRhb1g3OStSZGJmZnZ2dGNqZ2NldnZ0dDNYeTVFbU5IajFhdDk5K3V3WU5HaVNieldhdTY5eTVzK3JXclZ0cW5kOTk5NTNaT2ViYWE2OHQ5eGlrc2tSRVJGVEpQaGVLREh1eU11eEhKVW0rWG9HS0RJNHI0d2tBQUFDZzZsaGNCWU5jQVFBQUFBQUFBTlI2LzE3L2dGS3lFOHp6eU9BNERmM0xyQnFzNk04cE5UVlZuMzMybWU2OTkxNjNzRVZ4VWxKUzlQNzc3MnZGaWhVeURFTlNmcEJsMnJScGF0YXNXYVhxK04vLy9xZk9uVHVmMTVFMFI0NGMwY0NCQXlWSkgzendRYkhoa3QyN2QrdlZWMS9WNzcvL2JsNjc5OTU3ZGVPTk41YTY5MGNmZmFTRkN4ZWE1NDBiTjliQWdRTjF4UlZYbE9zem5qaHhRZ01IRGxSMmRyYkN3c0kwYjk0OCtmdWZDV1FsSnlmcjlPblQ4dkh4VVhSMGRKbjdsV1hKa2lWNjQ0MDNKRW0rdnI1Vit1dFEwRTNteGh0djFQRGh3NnRzMy9ObC9ZRkZXdkg3bTVLa0ZuVzdxbi84NUJxdUNBQUFBQmNTT3JNQUFBQUFBQUFBSHNUcHluTTdyK2t4UStXUm5KeXM5UFIwdFd6WnNzeTFobUZvL3Z6NTZ0V3JsK3JYcjEvaGQ5YXJWMCtEQnc5MnUvYlZWMS9welRmZkxOZnoyZG5aZXVTUlIrVGo0MVBzL1c3ZHVtbnMyTEZsN3RPbFM1ZHl2YThxL2Z6eno1S2twazJiRmdteW5EcDFTdSsrKzY2V0xsMnFndjhQc2w2OWV2THo4OU84ZWZNMGI5NjhNdmZ2MXEyYmR1M2FwV1BIamlreE1WR1RKazFTMDZaTjlmTExMeXNzTEt6VVo5OSsrMjJ6YTh6QWdRUGRnaXlTTkgzNmRHM2V2Rm1OR2pYU3UrKytXKzdQWEI0NU9UbFZ1bDl0dHlWcGhYbDhTZjByYXJBU0FBQUFYSWdJc3dBQUFBQUFBQUFlSkgvTTBCaytYalV6NHFlOFVsTlROWHIwYUtXbHBXbkVpQkhxM2J0M2lXdWRUcWVtVEptaTFhdFhhK25TcFpvNGNhTGF0bTFiWmJVNEhBNnptMFo1R0laUjR2cUtCQ1BTMDlOMS9QanhjMzZ1TENFaElhcFhyNTU1L3ROUFAwbVNPblhxcEI5Ly9GRUxGaXhRWEZ5Y0huMzBVVGtjRHExZnY5NE1zclJyMTA3UFBQT01Ybi85ZGFXbXBwYnJmVzNhdE5ISWtTTTFmZnAwL2ZEREQ1S2t1TGk0TW9Nc3UzZnYxdkxseXlWSnNiR3g2dE9uenpsLzFzb1lOMjVjcFFKU1p4czllclFjRGtlVjdYYytyVCt3U01sWmU4M3pTK3AxcThGcUFBQUFjQ0VpekFJQUFBQUFBQUI0RUVlUk1NdWZ0ek5MV2xxYVJvOGVyZVRrWkVuNUkzZXV2ZlphV2EzV1l0ZGJyVmJGeE1SSXloOUhNM3IwYUQzODhNTzYrZWFiUzMzUHlaTW5pdzBWK1B2N0YrbjhJVWwxNjliVjY2Ky9YdVQ2cVZPbjlNQUREMGlTSmsyYXBMaTR1Q0pyWnM2Y3FlKy8vNzdJOWVUa1pMUGp5TmtLUmhVdFc3Wk1jK2JNS2ZXelZNVDExMSt2eHg5L1hGSitJS2lnTTh0Zi92SVhIVGx5Uk51M2I1ZVhsNWVrL09ETDAwOC9yZEdqUit1ZWUrNVJ2Mzc5WkxWYU5YSGl4SE4rNzdQUFBxdjE2OWZybzQ4KzByQmh3MHBkbTVlWHA2bFRwNW9obXNjZWU2ekUzd2ZWSlM0dVRyR3hzVlcyMyt1dnZ5Nlh5MVZtaU9mUEpqbHpqMVluekRYUE84WGNLai92b0Jxc0NBQUFBQmNpd2l3QUFBQUFBQUNBQjNHNjNFTWJWUkZtT1h4eWh3NmYyS2xtRVIwVkVSQlQ2ZjJrL0hCSDRTQkw5KzdkOWZUVFQ1Y2FZTEJZTEJvNGNLQmlZbUkwZGVwVTVlWGw2WTAzM2xCQ1FvS0dEeDh1YisvaS8zUG55SkVqbFppWVdPVDZQZmZjbzN2dnZiZklkYXZWNnRiSnBFQldWcFo1SEJZV1Z1d2FYMS9mWW11WU1XT0dObXpZVU95OWxTdFhGbnU5T216YnRrMm5UcDFTVUZDUVdyZHVyU05IamhSWjA3SmxTeTFZc0VBaElTR1ZldGVlUFh2azcrK3ZaNTU1Um9HQmdhV3VuVHQzcmhJU0VpUkp2WHYzcnRLT096WGw0b3N2cnJLOURwejRWZXNQTEpUZFVYd2dxcXFrWlIvVXladzA4OXpYSzFCWFhUU3dXdDhKQUFBQUZJY3dDd0FBQUFBQUFPQkJuRWF1MjdtdGdtT0c3STRzTGYzdG45cVp1dGJ0K2xQZFA1Vy9yWEloaDRTRUJJMGJOMDVwYWZrL05PL1pzNmZHakJsVDdrNGNQWHYyVkdSa3BDWk1tS0NUSjA5cTJiSmxPblRva0o1OTlsa0ZCd2RYcXJhYWRNMDExNmhObXpiRjNwczJiWnFTa3BJa1NZOCsrcWlhTkdsUzduMGpJaUxNNDNYcjFrbks3OHBTMnZmYjM5OWZ6ei8vZktuN1hubmxsZXJSbzBlSjkyZk1tS0h0MjdkcjJMQmhwWGJQMmI1OXV6NysrR05KK1NHaElVT0dsUHJlNnZMSUk0L0lZckZVMi81ejVzeHgrN1U0RjB1MnY2VDAwMGxWWEZIcGZLeit1dSt5NlhSbEFRQUFRSTBnekFJQUFBQUFBQUI0RUllUko3a2svZkV6K1lwMFprbk4zcS81dnp5dEUvYWpWVnVjcEI5Ly9GSC8rTWMvZE9yVUtVblN0ZGRlcTFHalJzbHV0eXNnSUtETTUxMHVsN1pzMmFMNCtIaTkvdnJyR2pkdW5KS1NrclIxNjFZTkh6NWNMN3p3Z3FLaW90eWVlZTY1NTVTYmV5Yms4OUJERDhrd2pCTGZrWmFXWm80VE92dmRCVjU0NFlWaXU3QWNPM2FzMkQwZmZmUlJEUm8weUR6LzRJTVB0SHIxYXJjMURSbzBVSU1HRFlvOHUzbnpaalBJRWg4ZnI1dHV1cW5FMnN2eXd3OC9TSks2ZE9sUzZqcUh3MUdrdnJORlIwZWJZWmJaczJjcktTbEpBd2NPUEtlZ1RXWm1wbDU4OFVYemUzdnk1RWtOR0RDZ3hQVUZ2NDZIRGgxUzM3NTl5OXcvTGk1T3I3enlTcmxxeWNuSktkZTZpaXFwYzlDZlZ2WGxlZ0FBQUlBeTFiSi9lZ1lBQUFBQUFBQlFHc1BsZER2M09jZk9MRHRUMStyVDdWT1U2N1NiMThMOUc2cDUzYzY2cU01bGxlcktzbmp4WXMyYU5jc01rdlR0MjFmMzNIT1Bac3lZb1RWcjFtamV2SG55OXk4OWZQTy8vLzFQZi8vNzN4VVRFNk5odzRhWmdaWTllL2JvOE9IREdqNTh1SjUvL25tMWJOblNmQ1k2T3ZxYzZuUTZuY1dPSlNxc1lEeFNlVVZHUnJxZGg0YUdsdnZadVhQblNzb2ZzL1RRUXc4VnViOXExU3ExYTlkT2RlclVLWFdmSFR0MjZPalJvL0x5OHRMbGwxOWU3dmVQSHovZXJXUEp5cFVydFg3OWVyYzFQLzMway9idDIxZHFCNWF6R1lhaEtWT211SDB2RGNPUTNXNHY1YWt6eXJQdVhBSXFUei85ZExHam95cmpzODgrMDdmZmZpdEo4dkh4cWZBK0F6dE0wK3I5Nyt0NDlxR3FLcTFZNmFlVGRESW5WWktVNnp5dHVUK1AxR1BkRnRDZEJRQUFBT2NkWVJZQUFBQUFBQURBUXppTnZDTFh6cVV6eStHVE8vVFIxcitiNTFFaExYUmJtMmRVeC8vY3dpQm55ODdPMXZUcDAvWDk5OTlMa3F4V3E0WU9IYXBiYjcxVjY5YXQwK2VmZnk1SldycDBxZnIzNzEvcVhnc1hMcFFrSFR4NFVHRmhZUW9MQzlQVXFWTTFZY0lFL2ZycnJ6cDU4cVNlZXVvcFRadzQ4WndDRzRXRmg0ZHI0c1NKUmE2ZlBuMWFUei85dENUcDhjY2ZWK1BHall1c1diQmdnVFp1M0ZpaDl4Wm4zYnAxMnI1OXV5U3BWNjllaW91TE0rOFpocUZubm5sR216WnRVdnYyN2ZYU1N5K1ZPaWFub0s2d3NEQXRXYkpFa3JSbnp4NUowdEdqUnpWLy9ueEpVa2hJaUs2NTVocnp1U3V1dUVKZVhsN20rWTRkTzZya3M4MmJONi9ZNzlWVFR6MVY0dWY0OE1NUGxaaVlxRHAxNnVqQkJ4OHNjZThGQ3hibzRNR0RaZFp3K3ZScDg3aDE2OWFxWDc5K09Tb3Z2NExmODFMbHdpeWhmZzEwNHlXanFxS2tNaVZuN3RHY24wWXF4NWt0dXlOYjMrMmJxOTdOaDUyWGR3TUFBQUFGQ0xNQUFBQUFBQUFBSHNMaCttT1VUcUVjUUhuRExJYkxxYVcvL2RNOGp3bHRyWHZhdnl6Yk9YWjJPWnZMNWRKVFR6MmwzYnQzUzVJQ0F3TTFmdng0ZGV6WVVWTCt1SnVtVFpzcUlTRkJIMy84c2ZyMDZhT1FrT0s3di96ODg4L2F0bTJiSktsVHAwNXExcXladWVlVUtWUDA3TFBQYXRPbVRiTGI3VHArL0hpRmE3YlpiR3JUcGsyUjYxbFpXZWJ4UlJkZDVOYjlwVUJZV0ZpRjMzczJwOU9wdDk5K1c1SVVFQkNnd1lNSHU5MjNXcTFxMnJTcE5tM2FwTTJiTit1amp6NHFOUXhVTUtJbkxTMU5jK2JNY2J0MzlPaFI4MXFqUm8zY3dpelZZZTNhdFdaNHh0ZlhWMjNidGpXRExUMTc5blFMenhUMjlkZGZLekV4VVFFQkFhWFcrTlZYWDVVcnpGSXc3a3JLLzNXdmFnWGZjNnZWV3VKbityT0pESTdUVlJjTjFJcmYzNVFrYlRpNFdGZGROSkR1TEFBQUFEaXZDTE1BQUFBQUFBQUFIc0pwT0lwY0syOFlaZTMrQlVyTnpoK3QwN3h1WjkxeDZiUHlzbGIraC9zV2kwVkRodzdWbURGalZMOStmVTJlUEZteHNiRnU5Kys1NXg1Tm1qUkptWm1aZXV1dHR6Unk1TWdpK3hpR29aa3paNXJQM0hmZmZXNzNmWDE5TlduU0pQMzk3MzlYaHc0ZDFLdFhyMHJYWHRNKysrd3pIVGh3UUpKMDMzMzNGUnVVR1RSb2tEWnMyS0FEQnc3bzNYZmZWWHg4ZkxFaEcwbUtpNHRUejU0OTNhNGxKU1ZweDQ0ZENnc0xVNGNPSFNSSkVSRVJibXRlZWVVVnQwNHB1M2J0cXRUbjJyWnRtMTU0NFFYemZPVElrZHEzYjErVmRyUXByK3pzYlBNNEtPaE1XR1BFaUJGS1NFZzQ1LzBlZXVnaFhYLzk5ZVo1WGw1K3Q2VEtkR1dwQ1oxamI5TXZTY3QxTkd1ZkpHbG42ZzlxMTdEMi96MEZBQUNBMm9Nd0N3QUFBQUFBQU9BaHpERkRMcGYwUi9qQTV1VmI1blBIVHgvVzZvUjVrcVJnMzdxNnMrMXpzbHFxN2o4ZHRtM2JWcE1uVDFhTEZpMFVIQnhjNVA2VlYxNnArUGg0YmRteVJWOTk5Wld1dnZwcXRXL2YzbTNOWjU5OVpvWUxycnZ1T3JkeE93VnNOcHVlZi81NVdhM1dTdFZyR0laU1UxT0xYQy9jeFNNakk2UFlOVGs1T1pWNmQ0SDA5SFROblR0WGt0U3NXVFBkZE5OTnhhNnoyV3dhTTJhTWhnOGZMc013OUk5Ly9FT3paczFTWUdCZ2tiVlhYWFdWcnJycUtyZHJLMWFzMEk0ZE94UWJHNnR4NDhhWjF3dVAzMW14WWtWVmZDUkpVbUppb2laTW1HQ0dQRzY5OVZiMTdObFQrL2J0cTdKM25JdUNNSXUvdjc5Ylo1YWNuQnpaN2ZaejNxL2djNTE5WGgxZFg2cGI1OWpidGZTM2x5VkpPMVBXRW1ZQkFBREFlVVdZQlFBQUFBQUFBUEFRam9Jd1M2RXVHdVVaTS9UTm52L0ljQm1TcEtzdnVxOUtneXdGQ3NZS2xXVFlzR0Y2NktHSFpCaUdYbnp4UmMyYU5jdnNSSEx3NEVIOTV6Ly9rU1FGQndmci92dnZMM0dmeWdaWkpPbllzV01hTUdCQXFXc21UcHhZNmZlVTVzMDMzMVIyZHJhc1ZxdWVlT0tKVWo5WDgrYk5kZGRkZDJuKy9QazZldlNvWnN5WW9URmp4bFJaTFcrODhZYmJpSnhGaXhacDVjcVZGZHJyNVpkZk5zYzFkZXJVU1VPSERxMlNHaXZxMEtGRGtvcDJveW5Rdlh2M1VuKy9GYmovL3Z0bEdFYVI2d1ZoRmwvZnNrTmxmelpOd3VQTjQxM0gxdFZnSlFBQUFMZ1FFV1lCQUFBQUFBQUFQSVRUeUMxeXJhek9MSms1eDdRelphMGtLU0tna2RwRjFVejNoYVpObStyZWUrL1ZuRGx6ZFB6NGNVMmFORWt2dmZTU2NuTnpOWG55Wk9YbTVuKzJVYU5HS1RRMHROcnI4Zk1yZmp4VFFiY09IeCtmWWdNbXVibTV4WVlhenNXeVpjdjAzWGZmU2NydlhOS2lSUXZ6WGw1ZW5yS3lzc3l2ek14TVpXVmxLVGc0V043ZTNuSTRIUHJtbTI5MDVaVlhxbXZYcnBXcW8wQ3paczNjd2l5VitmNFBHelpNVHo3NXBHSmpZL1hNTTg5VVNmaW9vZ3pEMFA3OSt5VkpqUm8xS25aTlFFQ0FvcU9qSy95T2drNDl0VEhNRXVZWHFWQy9CanBoUHlwSjJwLytpNXFFdDZ2aHFnQUFBSENoSU13Q0FBQUFBQUFBZUFpbnk1Ri9VSGpNa0xYMEg2TC83OEJDdWVTU0pGM1IrQzVaVkhQaGdydnV1a3ViTjIvV2xpMWI5T3V2ditxRkYxNVFkbmEyT1Y3byt1dXZWN2R1M2FxOWp2cjE2MnYrL1BsRnJtZGxaZW1XVzI2UkpFMmRPbFV0VzdZc3N1YmxsMSt1Y05jU0tYK2MwaHR2dkdHZWI5NjhXWU1IRHpiREt3V2hucks4K3VxcnV2VFNTNHNkNjFTUzA2ZFA2OUNoUXpwMDZKQmJnS1lxdFdyVlNoTW1URkR6NXMzbDcxOTIxNkRxZE9qUUlmUDdHUk1UVXkzdktOaS9Ob1pacFB6dUxGdVN2cFlrSldmdUpjd0NBQUNBODRZd0N3QUFBQUFBQU9BaHpERkRoZGhLR1RQa01ITDAwK0V2SlVtK1hnRzZOUEwvcXEyMjhyQmFyWm80Y2FKR2pCaWh3NGNQYSszYXRlYTlkdTNhNmRGSEg2M0I2c3JINGNnUEZCWHVaSEl1VnE1YzZkYlpaZS9ldmFXdTkvYjJWbEJRa0lLRGd4VVVGQ1M3M2E2RWhBU2xwNmRyeG93WkdqZHVuTGsyTXpOVEtTa3BTazFOVldwcXFsSlNVclJ0MnpaSjBxKy8vcW9iYjd6UlhEdDc5bXp6K0psbm5wR2wwT2lxZ3djUFZ1aXpGZWpTcFV1bG5xOHF1M2Z2Tm8rcks3eFQwTW1ucEU0L2YzWk53dHVaWVpiOTZiK29jK3h0TlZ3UkFBQUFMaFNFV1FBQUFBQUFBQUFQWVk0WktoUThLRzNNMEUrSHYxU3U4N1FrS2I3aHRmS3kycXExdnZJSUNRblJ2ZmZlcXlsVHBwalhMQmFMSG5qZ0FYbDcvN24rYythaFE0Zms1K2VuZ0lBQTJXdzJKU1FrNk9lZmY1WWtSVVJFVkdqUCsrNjdUMlBIanBXWGw1ZWFObTJxeU1oSTFhdFhUM1hxMUZHZE9uVVVGaGFtc0xBd2hZU0VLQ1FrUkFFQkFXN1BuenAxU3ZmZmY3L1MwdEswWnMwYURSdzRVRkZSVVpLaysrKy9YeGtaR2NXKzErWEs3ODdqNStlbmhnMGJ1dFgvMDA4L1ZlaXoxS1R5akhyNi92dnZ6ZVBXclZzWHUyYlZxbFZhdjM1OWhkOTMrblQrMzErMU5jd1NHZFRNUEQ2YVZYcXdDZ0FBQUtoS2Y2NS8rd01BQUFBQUFBQlFZVTdqanpGRGNrbktEN1Q0ZUpYOFEvUmZqaXczanpzMjZsdU5sWlZQWm1hbTVzMmJwODgrKzh6dHVzdmwwaE5QUEtHNzdycEwvZnYzbDgxVzhkRE5talZyek9CQlFkZU1pcG81YzZZMmJOaFE3TDIyYmR1VytGeHljckpiUUNRek05TWNCM1RaWlpmcHRkZGUwMFVYWFZTaEFFUkFRSUNHRGgycWp6NzZTR1BHakRHRExGTCtLSjJNakF4WnJWWkZSa1lxSmlaR3VibTUycng1c3k2KytHSk5uanpaRExFVWhEQWs2ZU9QUDViVmVtYjgxTnk1Yy9YNTU1K2ZjMjNuaTkxdVYySmlvcVNTeC90a1ptWnE0OGFOa3FRbVRacW9idDI2eGE3THpjMHQ5MmluNHFTbnAwdVNRa05ESzd4SFRZb01qak9QTSt4SFpYZGt5Yzg3cUFZckFnQUF3SVdDTUFzQUFBQUFBQURnSVJ5dVlzWU1XWXNQUkp5d0gxWHlINTBXWWtKYnExNWdrMnF0clRTWm1abGFzbVNKRmkxYXBPenNiUFA2elRmZkxJZkRvUysrK0VKNWVYbWFOMitlVnE1Y3FkdHZ2MTNYWG52dE9ZYzlWcTVjcWFsVHA1cm5TNWN1MWYvOTMvK3BXYk5tcFR4MWhvK1BqMjYvL1haSitaMVg0dUxpaWcyejlPclZTOTI2ZFN0MmoyM2J0dW5aWjUvVmlSTW56R3VqUjQvV3l5Ky9ySkNRRUVsU3ExYXR5djJaaW5QMTFWZXJlL2Z1UlVZZERSczJURGFiVFZGUlVXYVhteFVyVm1qejVzM3k5L2N2c1p0TVNFaUkyMTdGQlVSZWYvMTFHWVpSWW5pa3VpeGR1bFJKU1VrS0RBeVVuNStmY25OenRXN2RPbVZtWmtxU0lpTWppMzF1elpvMTVraW9rbjZ0Q3U3ZGM4ODk1YTZuY0NnbU96dmJyS09rc0V4dDBEaXNyUkl6dGtxU2tqUDNxRWw0dXhxdUNBQUFBQmNDd2l3QUFBQUFBQUNBaDNBYWVaTEZKYm55dTdKWVpDbHhkTkJ2S1dkR3JGd1dmY041cWU5c3YvLyt1Nzc4OGt0OTg4MDN5c25KTWE5SFIwZHJ4SWdSNnRDaGd5U3BSNDhlbWpadG1wS1RrNVdVbEtSLy9ldGZldmZkZDlXblR4OWRmZlhWaW91TEsra1ZwaSsrK0VLdnZmYWFwUHh3aHArZm4xSlNValIyN0ZpTkdqVktuVHQzVnRldVhSVWJHeXNmSDU5aTkvRHg4ZEhRb1VQTjg3NTkrNnAxNjliS3ljbVIwK21VajQrUFltTmpGUjBkWGV6ei8vM3ZmelZ0MmpUbDVlV0hqbnIxNnFXVksxZHE3OTY5ZXVDQkJ6Umt5QkQxN05uVHJRdEtSWjBkWkpGVTd0Qk9SWnp2RUV1QmxKUVVMVnEwcU1UNy8vZC8vMWZrV2w1ZW5qNzg4RVB6L0s5Ly9XdVJOVmRjY1lXYU4yK3VTeSs5dE1MZnQ5OSsrODA4am8yTnJkQWVmd2FSd1hGbW1HVi8raGJDTEFBQUFEZ3ZDTE1BQUFBQUFBQUFIc0pwNU9WUEdQcURyWlFSUXp0UzFraVNMTEtxVmYzdTFWMmE2Y2lSSS9yKysrKzFhdFVxSlNRa3VOMExEdy9YWFhmZHBiNTkrNXFkUXlTcFhidDIrczkvL3FPbFM1ZnE0NDgvMXNtVEo1V1ZsYVdQUC81WUgzLzhzZXJYcjY5dTNicXBjK2ZPYXRHaWhRSURBOTMyWGJ4NHNmNzk3MzlMa29LQ2d2VFBmLzVUTHBkTGp6MzJtREl5TWpSaHdnUzFiOTllVjExMWxWcTFhbFZpaDVLelJVUkVGRm5yY0Roa3Q5dVZsNWNuaDhNaHA5T3B1blhyNnNNUFA5VGJiNzh0U2JKWUxCbzVjcVI2OSs2dDFxMWJhL3IwNlVwUFQ5ZExMNzJrV2JObXFXdlhybXJjdUxFaUlpSVVFQkFnYjIvdllyOXNOcHU4dkx4a3RWcGx0OXVWazVQajl0ZkN4OWRkZDkxNUQ1eWNPblZLa2lvMUZxb3N6WnMzTDNMTllyR29ZY09HdXYzMjI5V3hZOGNpOTVjc1dhS2twQ1JKVW9jT0hZb05INTFMTjViaUdJYWh4WXNYbStlVjdiWlRrd3FQR3RxZi9vdWtnVFZYREFBQUFDNFloRmtBQUFBQUFBQUFEK0YwT2R6T1N3cXpuTTQ3cVlNbnRrdVNHb2RmV21yb3BiSnljM08xZmZ0Mi9mVFRUMXEvZnIwU0V4T0xyR25VcUpGdXVlVVc5ZTdkdThTdUtINStmcnJ6emp0MTQ0MDNhc21TSlZxeVpJbU9Iejh1S2I4N3g2ZWZmcXBQUC8xVUZvdEZNVEV4dXVTU1M5UzNiMTlkZlBIRlpoY09tODJtNTU5L1hoZGRkSkVrNmNVWFg5UkxMNzJrNU9Sa2JkNjhXWnMzYjNaN3A1ZVhWNGxmRm92RkRLd1UvTFZnYkUxaGJkcTAwU3V2dk9JMlBtbjA2TkZtTjVEcnJydE9rWkdSbWo1OXVwS1RrNVdSa2FGbHk1WlY0RHRkc3ViTm0rdm1tMit1a3IwTXc5RGV2Zm5qcWZ6OS9jM3JxMWV2Vm1CZ29JS0NnbVN6MmZUcnI3K2FZYVh5ak5pSmlJZ3dmMTBzRmt1NTYrblJvNGQ2OU9naFNYSzVYSEs1OHROY0pYVzNjVGdjK3VDREQ4enppb1pXRE1QUTNYZmZyVHAxNnFoaHc0WUtEdzgzUngyZFBuMWFHelpzTUw5UGNYRnh0Ym96UzVQd2VQUDQ2QitqeVFBQUFJRHFScGdGQUFBQUFBQUE4QkJPd3lIcFRCREFwNFNReW04cHE4M2pablV1cjlhYWxpMWJwamZlZURzZmhKUUFBQ0FBU1VSQlZLUElkWnZOcHE1ZHUrcTY2NjVUaHc0ZHloMWc4UGYzMTExMzNhVTc3N3hUR3paczBGZGZmYVVOR3piSU1BeEorWUdHQXdjT3lHNjM2K0dISDVhWGw1ZjY5ZXVuMmJObmErellzV3JkdXJXNVY1czJiVFI3OW14OThjVVhXcjE2dFhidDJ1WDJMcWZUS2FmVFdZbFBML1hzMlZPUzFLOWZQeTFac2tSMzMzMTNrYkUyN2R1MzExdHZ2YVYxNjlicHUrKyswNjVkdTVTZW5tNStwc3E2NFliS2paRXlERVA5K3ZWVFhsNmVYQzZYT1JLcWNGZVVUei85Vk51M2J5L3liSEJ3c0M2OTlOSXkzM0hMTGJmb2xsdHVxVlNkRm91bHpOOUgzdDdldXZ2dXV6Vno1a3gxN2RwVmJkcTBxZEM3ckZhclFrSkN0SHYzYnUzZXZidkVkVGFiVGNPR0RhdlFPLzRzd3Z3aTVlc1ZxQnhudHV5T2JHWFlreFhtRjFuVFpRRUFBTURERVdZQkFBQUFBQUFBUEVSK1p4YVhDZ0l0Tm12eFkyVUtSZ3hKVWx4RTBURXNWZW5HRzIvVXFsV3J0R1BIRG5sNWVabmpmTHAxNjZhZ29LQUs3MnUxV3RXbFN4ZDE2ZEpGR1JrWldyOSt2VFpzMktDZmZ2cEpkcnRkWThhTU1mZnYyN2V2ZkgxOTFiMTcwWEZLL3Y3KzZ0ZXZuL3IxNjZkVHAwN3AyTEZqT243OHVFNmZQcTI4dkx4aXZ3bzZzRml0VmpOQVVmaXJvQ3VJMVdyVjFWZGZMVWtLQ1FuUmxDbFRTZ3hQK1ByNjZ1cXJyemJYTzUxT25UeDVVZzZIUXk2WFM0Wmh5T2wweWpBTXQ2L2k2aWg4YnJWYXk5VVo1V3dXaThVYzErVGw1YVZMTHJsRUd6ZHVsSlFmVU9uVHA0ODZkT2hncnIvNDRvdmR3aXhXcTFXTkd6Zlc4T0hERlJBUWNNN3ZyMDYzM1hhYkRoNDhxTC85N1crVjJxZEpreVk2Y09CQXNSMTVJaUlpRkI4ZnJ6dnV1RVBObWpXcjFIditEQ0tEbXlreFk2c2thWC82RnJWclNKZ0ZBQUFBMWN2aUt1aTdDQUFBQUFBQUFLQlcyM0J3c1pidm5xR0NNRXRVU0FzOWVQbWJibXR5bmFmMDRuYzN5U1ZEQWJaUWplNit1TnJyT25Ub2tINy8vWGY5NVM5L01RTVMxY1hoY09qZ3dZTnEyclJwdGI3blFsUXd4cWVrRVQ2R1lTZzNOMWN1bDBzMm0wM2UzaGZHLzB2cGNEaVVrNU9qdkx3OFdTd1dCUVFFeUdhejFYUlpWV3I5Z1VWYThYditueVh4RGEvVnphM0cxSEJGQUFBQThIUVh4cjlOQUFBQUFBQUFBQmNBdytYZUlhSzR6aXo3anY4c2wvSTdlc1JGL09XODFOV29VU00xYXRUb3ZMekwyOXViSUVzMUtXdU1qOVZxbFo5ZjhhT3RQSm0zdDdmSEIzZWFoTWVieDd0U2Y2akJTZ0FBQUhDaEtENUNEd0FBQUFBQUFLRFdjUnJ1WVJadnEwK1JOUWRQbkJrRjB5UzhiYlhYQktEMml3eU9VNmhmQTBtUzNaR3Q1TXc5TlZ3UkFBQUFQQjFoRmdBQUFBQUFBTUJET0YwT0ZZd1lraVNiVjlFdUdZY3lmak9QbzBOYm5vK3lBSGlBd3QxWmR0S2RCUUFBQU5XTU1Bc0FBQUFBQUFEZ0laeEdudVJ5bWVlMnN6cXpHQzZuRHAzTUQ3TjRXMzFVTDdEeGVhMFBRTzExU2IxdTV2R1dwQlUxV0FrQUFBQXVCSVJaQUFBQUFBQUFBQS9oZERra3k1bk9MTjVldm03M2t6SjN5M0Faa3FSR29hMWs0VDhQQWlpbkp1SHQ1T3NWS0VuS3NCLzkwNDRhMnJadG0vTHk4c3ExTmlVbFJRY09ITkNSSTBlcXVTb0FBQUNjSy81dEZRQUFBQUFBQVBBUVRzTnhWbWNXOXpETHdZenQ1bkdqRUVZTUFTZy9QKzhnWFZML1RIZVc5UWNYMVdBMXhVdE9UdGFvVWFQVXYzOS9MVnUyck16MTA2Wk4wK0RCZy9YWVk0KzVYWC92dmZmMDlOTlA2OWl4WTlWVktnQUFBTXJnWGRNRkFBQUFBQUFBQUtnYVRpTlBPdE9ZUmQ1ZTdtT0dEcDc0elR5T0RyM2tmSlVGd0VOMGpybE5XNUsrbGlUdFN2MUJka2VXL0x5RGFyaXFNeFl0V2lURE1IVHk1RWxGUlVXVnVkN1B6MCtTNUhBNHpHdUhEeC9XL1BuejVYUTY5Y0FERDJqRWlCSHEyYk5ucWZ2OCtPT1BTazlQcjF6eDVWUy9mbjIxYjkvK3ZMd0xBQUNnSmhGbUFRQUFBQUFBQUR5RTRYS3FjSnJGWnZWenUzOHdZNXQ1SEJ0MjZma3FDNENIaUF5T1U2aGZBNTJ3SDVYZGthM3Y5czFWNytiRGFyb3NTVkptWnFhV0wxOHVTV3JmdnIzYXRXdFg1ak8rdnZuZHF3cVBKWXFPanRhMGFkUDBqMy84UTZtcHFab3laWW8yYjk2c1J4OTkxRngvdGdVTEZtajc5dTNGM3F0cW5UcDFJc3dDQUFBdUNJd1pBZ0FBQUFBQUFEeUUwOGlUVkdqTVVLSE9MTm01NmNyTVRaTWtoZmpXVTRBdDlIeVhCOEFEOUc3K2lIbTg0ZUJpWmRpVGE3Q2FNNVlzV1NLNzNTNUpHalJvVUxtZUtlak1VampNSWttdFc3Zld6Smt6elVETTh1WEw5ZHBycjVXNW45VnFsWitmWDdWOFdhMzhPQWNBQUZ4WTZNd0NBQUFBQUFBQWVBaW55NUdmWmZtak9ZdTM5VXdYZ1pTc0JQTzRVV2pMODF3WkFFOXhTYjByMURpc3JSSXp0a3FTUHRveVVRTXZtMTZqNDRheXM3TzFhTkVpU1ZMWHJsM1ZzbVg1L293cjZMUmlHSVlNdzNBTGpJU0VoT2pGRjEvVUcyKzhvWFhyMW1udzRNRmw3bmZsbFZkcS9QanhGZmdFWlJzM2JwdzJiZHBVTFhzREFBRDhHUkhsQlFBQUFBQUFBRHlFMDhpVExJWEhEQlVLczJTZkNiTkVCamM3cjNVQjhDeFhYVFRRUEU3TzJxc1Z1OStzd1dxa1JZc1dLVHM3VzFhcnRWeWhrd0wrL3Y3bWNVNU9UcEg3WGw1ZUdqRmloR2JObXFXSWlJZ3FxUlVBQUFEbFEyY1dBQUFBQUFBQXdFTTRYVTRWYnMzaVhXak1VRXJXZnZPNGJrRGo4MXdaQUUvU0pMeWRibXIxbEpiKzlySWs2WmVrRlpLa20xbzlkZDVyeWNqSU1MdXk5TzdkVzdHeHNaSWtsOHVscjcvK1dsZGRkWlhaZ2VWc1o0ZFovUDM5bFplWHA3UzBOS1drcENnMU5WV3BxYWx1eDFsWldYci8vZmNyWE8vWkhXQUFBQUJRUE1Jc0FBQUFBQUFBZ0lkd0dubHU1N1lTeGd6VkM0dzlielVCOEV6dEd2WlNjdVllYlRpNFdGSitvQ1hNUDFLZFltNDlyeU9IM25ubkhaMDZkVXIrL3Y0YU5HaVFlZjM3NzcvWDFLbFQ5ZmJiYjJ2MDZORzYvUExMNVhRNmxaYVdwbVBIamlrMU5WVzdkKzgyMXovMTFGUEt5TWhRZW5wNm1lL016TXhVY0hCd3NmY013OUEzMzN5alRwMDZLVFEwdE1qOTBhTkh5OC9QVDNmZWVhZmF0bTFiNmpzbVQ1NnNhNjY1UmoxNjlDaXpKZ0FBQUU5RG1BVUFBQUFBQUFEd0VFNlh3KzNjMjNxbU04dlJySDJTSklzc2lnaU1PYTkxQWZCTXZac1BrOTJScFMxSlgwdVN2dHMzVjc4Y1dhNmJXajJsSnVIdHF2MzllL2JzMGZMbHl5VkpBd1lNVUZoWW1DVEo2WFRxM1hmZmxTU2RPblZLdTNmdjFyUnAwNVNlbmk3RE1JcmRLeUVob2NnMW04Mm11blhycW43OSttNWYzdDRsLzJobDRzU0oyckJoZzY2OTlscU5IajNhN2Q3aHc0ZTFkZXRXU2RKMTExMG5TY3JOelpXUGowK1JmVmF1WEtuTm16ZnIxMTkvVmNlT0hjdjZWZ0FBQUhnY3dpd0FBQUFBQUFDQWh6Q01zOElzWHZtZFdVN1lqeXJQeUpFa1JRUTBra1dNdUFCUU5XNXVOVVlacDVPVm1KRWYwc2l3SDlYY24wZXBjOHh0NmhSN3E4TDhJcXZsdlU2blU5T21UWlBMNVZLalJvMTAyMjIzbWZlV0xWdW13NGNQUzVMdXV1c3VYWFRSUlVwTFN5dXlSMkJnb0xLenN5VkpQWHYyMU1VWFgrd1dXZ2tQRDVmRllqbW51dnIwNmFNTkd6Ym82NisvVnE5ZXZkeTZyNnhjdVZLU0ZCWVdwbzRkTytyOTk5L1gwcVZMTlhQbVRFVkVSTGp0OCtXWFgwcVN1bmZ2cmpwMTZweFREUUFBQUo2QU1Bc0FBQUFBQUFEZ0lmSTdzNXo1d1d0Qlo1YkNJNGJxQmpZKzMyVUI4SEQzWGZhS2ZrbGFvZVc3M2xDT016OGNzdjdnSXEwL3VFaVJRYzNVTHFxWEdvZkZLekk0cnNyZXVXREJBdTNaczBlU2RQUE5OeXN4TVZFNU9UbXkyKzJhTjIrZUpDa3lNbEozM0hHSHNyS3lOR2pRSURPa1VxOWVQZFdyVjA4N2R1elF5SkVqSmVWM1NtblhydkxkWkxwMjdhcU9IVHRxMDZaTmV1MjExelJyMWl4NWUzdkxNQXg5L1hWK0I1dmV2WHZMeTh0TEsxYXNVRVpHaHY3OTczOXIvUGp4NWg3YnRtM1RnUU1Iek04R0FBQndJU0xNQWdBQUFBQUFBSGdJcDVFbnlhV0NRSXNaWnNrK0UyYXBGeGhiQTVVQjhIVHRHdmJTSmZXNmFjbjJsN1RyMkRyemVuTFdYaTNmL2FZa0tjeXZnY0w4OHp1MUZJd2g4dk1PVkl0NjNjNjVnOHV2di81cUhzK1lNYVBZTmNPSEQ1Zk5abE40ZUxnR0RCaFE1SDVRVUpCNW5KV1ZkVTd2TDgwamp6eWlCeDk4VUFjT0hOREhIMytzQVFNR2FNMmFOVXBOVFpXVUg1eXgyV3dhT25Tb25udnVPYTFldlZwOSt2UlJodzRkSkVrTEZ5NlVKRFZ2M2x3dFc3YXNzcm9BQUFCcUUvcUpBZ0FBQUFBQUFCN0M2WExrWjFuK1lETTdzK3czcjlVbHpBS2dtdmg1QjZsLy9HVGQyZlk1dGFqYnRjajlEUHRSN1UvZm92M3BXL1RkdnJuNmJ0OWNMZC85cGw3NzRXN1pIZWNXSnVuWXNhUDd1LzM4RkJnWWFKNTM3OTVkZi9uTFgwcmRJeVFreER3K2VmSmt1ZDVydDl0MTdOaXhVdGZFeE1Ub2xsdHVrU1RObno5ZlNVbEordlRUVHlWSm5UcDFVbFJVbENUcGlpdXVNTHZCL090Zi8xSmVYcDRPSERpZ2Rldnl3MENGUnljQkFBQmNhT2pNQWdBQUFBQUFBSGdJdytVc1BHV28yREZEOVJnekJLQ2FYVkx2Q2wxUzd3clpIVm5hbWZxRDlxZi9vcDBwUDVnamlJcGpkMlRKenp1b3hQdG42OU9uank2Ly9IS0Zob1lxSkNSRTN0N2VHamR1bkRadDJxU0FnQUE5OHNnalplNFJIaDR1cTlVcXd6Q1VscFptWHMvT3p0Ymh3NGQxNU1nUjgrdnc0Y05LU2twU1dscWFXclpzcWRkZmY3M1V2Zi8ydDcvcHYvLzlyOUxUMC9YM3YvOWRDUW41Znc3ZmNjY2RidXNlZWVRUlBmVFFRenAwNkpBKytlUVRIVHAwU0pJVUZSV2xxNjY2cXR6ZkR3QUFBRTlEbUFVQUFBQUFBQUR3RVBsamhzN3c5dktWSktWbUh6Q3YxUTlxZWw1ckFuRGg4dk1PVXJ1R3ZkU3VZUytwbFpSaFQxYkc2V1JKMHY3MExlYTZNUC9JY3g0ekZCUVU1RFltYU5XcVZkcTBhWk1rNmNFSEgxUkVSRVNKejdwY0xoMC9mbHhIamh5UnY3Ky9zck96dFhMbFN2MzQ0NDg2ZlBpd01qTXpTMzEzVWxKU21mVUZCZ1pxOE9EQm1qcDFxaGxrYWRHaWhkcTJiZXUycm1uVHBycisrdXYxK2VlZmEvNzgrWEk0SEpLa3UrNjZTMVlyemZVQkFNQ0ZpekFMQUFBQUFBQUE0Q0djTHFma3NwamRXYnl0UHNyT1RaZlRsUjl5Q2ZLcEl5K0xyUVlyQkhBaEMvTTdFMXBwRXQ2dXl2WTlmdnk0WnN5WUlVbUtqNC9YOWRkZjczWi8xYXBWMnJWcmw1S1NrblRreUJFbEpTVXBOemZYYlUxU1VsS1JrSXJOWmxQRGhnMFZGUldscUtnb1JVZEhLeW9xU28wYU5TcFhYZGRlZTYwKy8veHo3ZHExUzFMUnJpd0ZCZzRjcUcrLy9WWlpXZm1qbHVyWHI2OXJycm1tWE84QUFBRHdWSVJaQUFBQUFBQUFBQTloR0E2M2MyK3JqOUpPSFRUUHcvelByZk1CQU5RRzA2ZFBWMlptcG54OWZUVnk1RWhaTEJhMys5OSsrNjNXcjE5ZjZoNDJtMDAzMzN5ekdWaUpqbzVXdlhyMVpMRllaQmlHY25OejVlZm5kMDUxV1N3V3QrNHhCU09FemhZYUdxbzc3cmhENzd6emppU3BiOSsrOHZibXh6Y0FBT0RDeGo4TkFRQUFBQUFBQUI3QzZYS1lYVm1rL0RCTCt1a3puUWJPZFl3SEFQelpMVnk0VUJzMmJKQWtEUjA2VkZGUlVVWFd0R3paVXNlUEh6YzdyQlQrV3JseXBkNSsrMjNsNWVYcDdydnZWbUJnWUpIbjMzcnJMVzNZc0VFVEpreFFreVpOeWwzYmp6LytxSjkrK3NrOC8rQ0REOVM3ZDIvVnFWT255TnJDNjc3Ly9udmRjY2NkakJrQ0FBQVhOTUlzQUFBQUFBQUFnSWN3L2hnbkpFbmUxdnh4UWhtbmo1clh3dndiblBlYUFLQzYvUExMTDNycnJiY2tTUjA3ZGxTZlBuMTArUEJoSlNZbUtqRXhVZnYzNzlmUm8wZjE2cXV2YXNDQUFjWHVFUmNYWng3djJyVkxIVHAwY0x1L2ZQbHlMVnk0VUpJMGVmSmt6WjQ5VzE1ZVhtWFdaaGlHWnMrZUxVbUtqWTFWVWxLUzdIYTczbm5uSFQzNTVKTnVhMWV2WHEwdFc3YVk1Ny8vL3J0V3JGaWg2NjY3cmh6ZkJRQUFBTTlFbUFVQUFBQUFBQUR3RU01Q1k0YThyYjZTcEF3N25Wa0FlSjVqeDQ3cDJXZWZsV0VZa3FSOSsvYnBoaHR1a01QaFBtNHROamEyMUgxYXRHaGhIdS9jdWRNdHpQTHR0OTlxK3ZUcGtxVHc4SEJObWpTcFhFRVdTZnJ5eXkrVm1KZ29TWHJpaVNlMGR1MWFMVnEwU0Y5Ly9iVnV2dmxtTTBTVGs1TmpobDVhdG13cFgxOWYvZkxMTDNybm5YZlV2WHYzWWp2RkFBQUFYQWpvVVFjQUFBQUFBQUI0Q0tlcmNKakZSNUtVZmpyWnZCYm1UNWdGZ0dmdzlmVlZkbmEyZVg3OCtIRzNJRXRFUklUYXRXdW4zcjE3bDdwUGNIQ3dtalp0S2lsL0xGQ0JMNzc0UWxPbVRKSEw1Vkp3Y0xCZWV1a2xSVWRIbDZ1MkV5ZE9hTTZjT1pLa0hqMTZxRTJiTnVZSUk1ZkxwWC8vKzkvbTJnOCsrRUFwS1NteVdDd2FNV0tFSG56d1FVbFNSa2FHM24vLy9YSzlEd0FBd0JQUm1RVUFBQUFBQUFEd0FDNlhJYmtrV2ZMUHo0d1pvak1MQU04VEhCeXMyTmhZT1oxT05XN2NXTEd4c1lxTmpWVk1USXhpWW1MT3FhTkp4NDRkbFpDUW9OOSsrMDNIamgzVDRzV0x6ZEZDd2NIQmV2SEZGODNBUzNtOCtlYWJPbm55cEd3Mm14bE9DUTRPMXAxMzNxbDMzbmxIVzdkdTFkcTFheFVkSGEwUFAveFFrblRERFRlWTNWcXV1dW9xZmZmZGQxcXlaSW42OXUycnFLaW9jcjhiQUFEQVV4Qm1BUUFBQUFBQUFEeUEwK1V3Z3l5UzVQVkhtS1Z3WjVady80Ym51eXdBcURadnZmV1dMQlpMMlF2TDBMVnJWeTFjdUZBdWwwdVBQdnFvMHRMU0pPV1BLSm84ZWJJWkp0bTllN2UrKys0NzllN2R1OFR4UlJzM2J0U3FWYXNrU1hmZmZiY2FOR2hnM3J2MTFsdTFkT2xTWldkbkt5VWxSUjk4OElHY1RxZENRME0xYU5BZ2M5Mzk5OSt2dFd2WHl1RndhTmFzV1hydXVlY3EvUmtCQUFCcUc4WU1BUUFBQUFBQUFCN0FLRFJpU01vZk0zUXlKMVV1R1pLa0lKODZzbHE4YXFJMEFLZ1c1UTJ5NU9YbGxYcS9kZXZXQ2dzTGt5UXp5TktwVXlmOTYxLy9jdXVLa3BDUW9JVUxGMnJ3NE1IYXQyOWZrWDNzZHJ0ZWZmVlZTVkt6WnMzVXYzOS90L3UrdnI2YU9IR2kzbnZ2UGVYbTVtcjM3dDJTcE9IRGh5czRPTmhjMTdCaFE5MXd3dzJTcEhYcjFtbkxsaTNsK3B3QUFBQ2VoTTRzQUFBQUFBQUFnQWR3R2tYRExHNGpodndaTVFUQTg3bGNMaDA4ZUZEYnRtM1Q5dTNidFgzN2RsMTIyV1VhUG54NHNlc1RFaEkwWThZTVpXUmttTmV1dlBKS2pSOC9YbGFyKy84UG5KeWMzK25LWXJFb09qcTZ5RjRuVHB4UVJFU0VqaDA3cGxHalJzbkxxMmlBc0ZXclZzckp5ZEhpeFlzbFNWZGNjWVY2OU9oUlpOM2YvdlkzZmZQTk43cnl5aXRMN0FJREFBRGd5UWl6QUFBQUFBQUFBQjdBNlhLbzhKd2hiNnVQVHRoVHpQTndQOElzQUR4UGJtNnVkdTNhcGUzYnQydmJ0bTM2N2JmZmxKbVo2YmFtUzVjdVJaNUxTVW5SL1BuenRYejVjaG1HNFhadisvYnR5czdPZHV1V0lrbjc5KytYSk1YRXhNalgxN2ZJbmcwYU5ORDQ4ZU8xWjg4ZXhjWEZsVml6cjYrdlpzNmNxWGZlZVVjUFBQQkFzV3RDUTBQMTNudnZLU2dvcU1SOUFBQUFQQmxoRmdBQUFBQUFBTUFENUk4WmNxa2cwT0psdGVsa3pqSHpmcEJ2Uk0wVUJnRFZZT0hDaFZxelpvMSsvLzEzT1J5T0l2Y3RGb3VhTm0ycXRtM2JxbWZQbnViMUkwZU82Sk5QUHRGWFgzMWxQdWZ0N2EzYmI3OWRvYUdobWpWcmxvNGZQNjRwVTZabzh1VEpidDFWOXU3ZEswbHEwYUpGcWJXVkZtUXBVS2RPSFQzNTVKT2xyaWtjWkhHNVhHWHVDUUFBNEVrSXN3QUFBQUFBQUFBZXdHazRkWFpubHN5Y05QTThtREFMQUErU25KeXNIVHQybU9jV2kwWE5talZUMjdadEZSOGZyMHN2dmRUc3JPSnl1ZlRMTDcvbzAwOC8xZi8rOXorM1lFam56cDAxWk1nUXhjVEV5T1Z5NmNjZmY5VG16WnUxY2VOR1RabzBTV1BIanBXL3Y3OTI3dHlwcEtUODBXMlhYbnJwZWYyc3VibTVabGNZbTgxMlh0OE5BQUJRVXdpekFBQUFBQUFBQUI3QTZjcHpPL2UyMmdpekFQQllYYnAwMGM2ZE94VWZINisyYmR2cTBrc3ZWV0Jnb05zYXU5MnVUejc1UkN0V3JGQnljckxidmZqNGVBMGFORWl0VzdjMnIxa3NGazJZTUVGUFBQR0VFaE1UdFc3ZE90MTc3NzNxMEtHRGZ2NzVaMG41WVpMT25UdFh5MmZhdm4yN1B2bmtFd1VIQjh2ZjMxODJtMDBPaDBNLy8veXowdEx5L3p4djFLaFJ0YndiQUFEZ3o0WXdDd0FBQUFBQUFPQUJETU45ekpDMzFVY1pwOC84OERiWXQyN05GQVlBMWFCang0N3EyTEZqcVd0OGZYMjFjK2RPTThoaXRWclZ0V3RYOWUvZnY4UlJRY0hCd2ZyblAvK3BaNTk5VnIvOTlwc3lNakswYXRVcTgvNk5OOTZvOFBEd3F2c2doWVNFaEdqdDJyVWwzdmZ6ODlQMTExOWZMZThHQUFENHN5SE1BZ0FBQUFBQUFIZ0FwOHQ5ekpDWDFhYk1YRHF6QUxod1dTd1dqUmt6Um1QSGp0WGxsMSt1UG4zNnFINzkrbVUrRng0ZXJsZGVlVVVyVnF6UTh1WEx0Vy9mUHZuNCtPaXZmLzJySG56d3dXcXJOem82V20zYXRGRnVicTZjVHFjTXc1REw1VkpRVUpCaVkyTjF4eDEzS0RJeXN0cmVEd0FBOEdkaWNSVWVEZ2tBQUFBQUFBQ2dWanA4Y29mZTJqaE1CWUdXeXh2ZHBKOE9meTdEWlVpU0p2VDhXbGFMVncxV0NBQUFBQUJBK1ZocnVnQUFBQUFBQUFBQWxlYzBIR2RkY1psQkZsK3ZRSUlzQUFBQUFJQmFnekFMQUFBQUFBQUE0QUdjTHZjd2kxSG9uQkZEQUFBQUFJRGFoREFMQUFBQUFBQUE0QUdNc3pxek9BcWRCL25XT2QvbEFBQUFBQUJRWVlSWkFBQUFBQUFBQUE5UXBETkxvVEJMb0MzMGZKY0RBQUFBQUVDRkVXWUJBQUFBQUFBQVBJRGhjcnFkTzF4NTVuR0FEMkVXQUFBQUFFRHRRWmdGQUFBQUFBQUE4QUJPd3lISllwNDdqRnp6T01BV1ZnTVZBUUFBQUFCUU1ZUlpBQUFBQUFBQUFBOWd1QnlTeTJXZTV6bnM1bkVnblZrQUFBQUFBTFVJWVJZQUFBQUFBQURBQTV3OVppalB5REdQNmN3Q0FBQUFBS2hOQ0xNQUFBQUFBQUFBSHNEcGNoYWVNcVJjNTJuek9OQ0hNQXNBQUFBQW9QWWd6QUlBQUFBQUFBQjRBTU53dUowWERyTUVNR1lJQUFBQUFGQ0xFR1lCQUFBQUFBQUFQTURaWTRic2ptenpPSkF4UXdBQUFBQ0FXb1F3Q3dBQUFBQUFBT0FCbkM3M3ppdzVoY01zakJrQ0FBQUFBTlFpaEZrQUFBQUFBQUFBRDJDNG5KS3I0TXc4a0krWHZ5UkxUWlFFQUFBQUFFQ0ZFR1lCQUFBQUFBQUFQSURoY2hTYldmRzNoWnovWWdBQUFBQUFxQVRDTEFBQUFBQUFBSUFITUZ5R3pxUlp6cVJhL0wyRGFxUWVBQUFBQUFBcWlqQUxBQUFBQUFBQTRBR2Noa1BtZUNIWG1URkQvcmJnbWlrSUFBQUFBSUFLSXN3Q0FBQUFBQUFBZUFERDVUaHpZaW5VbVlVeFF3QUFBQUNBV29Zd0N3QUFBQUFBQU9BQkRKZlRiTXhTNklET0xBQUFBQUNBV29jd0N3QUFBQUFBQU9BQjhzY00vZEdSeFhXbU00dWZOMkVXQUFBQUFFRHRRcGdGQUFBQUFBQUE4QUNHeXlsWi91aklZcUV6Q3dBQUFBQ2c5aUxNQWdBQUFBQUFBSGdBdytXVTJabEZaenF6K050Q2FxUWVBQUFBQUFBcWlqQUxBQUFBQUFBQTRBRWNSbTZ4MS8yOEE4OXpKUUFBQUFBQVZBNWhGZ0FBQUFBQUFNQURPRjE1NXJIbFRHTVcrWGtIMVVBMUFBQUFBQUJVSEdFV0FBQUFBQUFBd0FNNG5YbUZ6czZrV2VqTUFnQUFBQUNvYlFpekFBQUFBQUFBQUI3QTZYSVVlOTJYeml3QUFBQUFnRnFHTUFzQUFBQUFBQURnQVJ5RndpeXVRdGZwekFJQUFBQUFxRzBJc3dBQUFBQUFBQUFld0RBS2RXWnhHZWFoSDUxWkFBQUFBQUMxREdFV0FBQUFBQUFBd0FNWXJyejhBNHRMa2lYL1VCWjVXVzAxVnhRQUFBQUFBQlZBbUFVQUFBQUFBQUR3QUk2Q3ppeUZaZ3dGMkVKcnBoZ0FBQUFBQUNxQk1Bc0FBQUFBQUFEZ0FkekdEUDNCMXp1d0Jpb0JBQUFBQUtCeUNMTUFBQUFBQUFBQUhzQmxjUlc1NW1jTHFvRktBQUFBQUFDb0hNSXNBQUFBQUFBQWdBZHdPb3VPR2ZLak13c0FBQUFBb0JZaXpBSUFBQUFBQUFCNEFNUEZtQ0VBQUFBQWdHY2d6QUlBQUFBQUFBQjRBRVBPL0FPTHhiem02eFZRUTlVQUFBQUFBRkJ4aEZrQUFBQUFBQUFBRCtCMC9SRm1jWjJaTStUclRaZ0ZBQUFBQUZEN0VHWUJBQUFBQUFBQVBJQmhGSFJtT1hQTmg4NHNBQUFBQUlCYWlEQUxBQUFBQUFBQTRBRU1sNUYvNENvMFpzamJ2NGFxQVFBQUFBQ2c0Z2l6QUFBQUFBQUFBQjdBNVhMa0gxak9qQm1pTXdzQUFBQUFvRFlpekFJQUFBQUFBQUI0QUpjS09yT2N1ZWJyVFpnRkFBQUFBRkQ3RUdZQkFBQUFBQUFBUElCaC9KRmlzWndaTStUei8remRlWGhNWi84RzhIdG1NdGxEUWtTSXhCWkxOTlphU3BYUzJwZGFXenZ2VDF0VWtDS3hSa3BpcVliU1VrcVYyb3VxNWFYMnBVb3Q4ZHFGb0lpUWhVVDJiV2JPL1A2WTVzaElKcGxKWm95SiszTmRycDdsT2M5NVptVFNYajMzZkw4eXRoa2lJaUlpSWlJaXk4TXdDeEVSRVJFUkVSRVJVU2tnUVBYdjFvdlNMRFpzTTBSRVJFUkVSRVFXaUdFV0lpSWlJaUlpSWlLaVVrQ3RWdWM3WnMwMlEwUkVSRVJFUkdTQnJNeTlBQ0lpSWlJaUlpSWlJaW81TlZRQUpQLyswYkJobXlFaUlqS0R5TWhJMUtwVkM1SThyZS8wSVFnQ2J0KytEUUJ3ZFhWRmhRb1ZUTEU4a1VLaHdQMzc5OFg5U3BVcXdjbkp5YWozQ0E4UGgwS2hRSXNXTFNDVnZ2N2ZNVmVyMVRoMzdodzhQVDNoNGVGaDd1VzhVZ2tKQ2JoNjlTb0FvR0hEaGloWHJweVpWMFJFOUdaam1JV0lpSWlJaUlpSWlNakNxU0VBYXNtL09SWTFjZ010ck14Q1JFU3ZVbXhzTEw3NzdqdGN1SEFCQVFFQjZOaXhvMEhYWjJSa1lQejQ4UUNBUVlNRzRULy8rWThwbGluNjl0dHZjZmp3WVFDQW5aMGR0bTdkYXRUNTFXbzFsaTlmanVqb2FIaDRlR0RObWpXUXlXUkd2VWRCVHA0OGlZWU5HOExaMmRtZzZ4UUtCY2FPSFl2NzkrK2phZE9tbUQ5L3ZvbFcrSHE2YytjTzVzMmJCd0NZTjI4ZXd5eEVSR2JHTUFzUkVSRVJFUkVSRVpHRkV3UVZJSGtSWXNsbEkyT1loWWlJWGgwSEJ3ZEVSRVFBQUg3NjZTZTBidDBhOXZhdjU3K0x0bXpaSWdaWkFDQXpNeE5yMTY3RjJMRmpqWGFQMDZkUEl6bzZHZ0RRcmwwN3JTRExpUk1uc0dqUm9tTFB2WHo1Y25oNWVlVTdmdmp3WVN4Y3VCQnVibTZZTTJjT2F0YXNxZmVjY3JrY1RabzB3ZjM3OXhFZUhvNXo1ODZoUllzV3hWcmZ6cDA3aTNWZGNYaDdlNk5CZ3dhdjdINUVSUFJxTU14Q1JFUkVSRVJFUkVSazRWUnE1WXVDTEdLRkZzRGFpbTJHaUlqbzFYRnljc0tnUVlPd2F0VXFQSC8rSER0MjdNQ3dZY1BNdmF4OFRwOCtqWjkvL2hrQVlHdHJpMnJWcXVIV3JWdll0V3NYS2xXcWhENTkraGpsUHIvKytpc0F6ZnZTcjE4L3JYTktwUkpaV1ZuRm5sdWxVaFY0UEQ0K1h2em5oQWtURUJnWWlEWnQydWc5NytEQmczSGd3QUdrcDZkanpabzFhTjY4dWNIdG9nQmd4WW9WQmw5VFhMMTc5ODRYWmpsNzlpem16cDFyMER4NTM5UGc0R0NEcStoODl0bG42Tm16cDBIWEVCR1JiZ3l6RUJFUkVSRVJFUkVSV1RoQnJYelJZdWpmQjA1V1VtdElJRFhydW9pSTZNM3owVWNmWWZ2MjdXS1lwV2ZQbmdhM3V6R2xpSWdJTEZpd0FBQmdaV1dGMmJObm8wYU5HaGc5ZWpRU0VoS3djdVZLdUx1N28xV3JWaVc2ejltelozSHIxaTBBd0pBaFErRGc0S0IxM3RmWEYxT21UTkY3dnJTME5QejQ0NDlRS3BXd3Q3ZUhpNHRMZ2VNR0R4NE1kM2QzTEZxMENObloyUWdKQ2NIbzBhUFJ0MjlmUEhueUJIZnZUbnVIM2dBQUlBQkpSRUZVM2kzeVhqNCtQcmg1OHlhYU5tMktVNmRPNmJXKzk5NTdyOERRaTFRcU5WbHJKWVZDb2ZPY1NxVXFVVmhJb1ZBVU9uOUJsRXBsc2U5SFJFVDVNY3hDUkVSRVJFUkVSRVJrNFZSQzdzT1RGdytSckdXMjVsa01FUkc5MGF5dHJmSEpKNTlnelpvMTZOeTVzOG1DRE1WeDVjb1ZCQVVGSVNzckN4S0pCRk9uVGtXVEprMEFhQ3B4VEo0OEdUazVPUWdORGNYVXFWTU5xbWlTbDFxdHh0cTFhd0VBSGg0ZUJWYnJjSGQzaDd1N3UxN3pxVlFxVEo4K1hReExCQVFFRkJvUSt1Q0REK0RtNW9ZWk0yWWdNek1USzFldVJHSmlJaXBVcUlEbHk1ZnIvVHEyYjkrdTk5Z0RCdzRVK0hmZHZYdDNqQnMzVHU5NTlLVlNxZEM1YzJlZDU1czNiNDRkTzNZWU5PZkZpeGN4Zi81OEFNRE1tVFBScUZFamc2NjNzMk5GUENJaVkyS1loWWlJaUlpSWlJaUl5TUlKNm4vTDRxdGZWR2FSeS9oQWhZaUl6S043OSs1NDc3MzM0T2JtWnU2bGlNNmVQWXM1YythSTFUYkdqUnVIdG0zYml1ZDlmSHd3YmRvMGNVeElTQWcrL2ZSVGZQTEpKd2JmNi9qeDQvam5uMzhBYUZyUFdGa1YvM0djV3EzRzRzV0w4Yi8vL1E4QTBMOS9mN1J1M2JySTYrclhyNCtGQ3hkaTZ0U3B5TXpNUkwxNjlaQ1VsQVJiVzAzWVZhVlNpZStGWEM0dk1uUWtDQUp5Y25JQWFLcXRXRnRiYTUwdlRpdWl2TmF0VzRkdDI3YWhUSmt5MkxwMWE0bm1BalN2cVd6WnNnWmRZMjl2cjdWdDZQVkVSR1JjRExNUUVSRVJFUkVSRVJGWk9KWDYzOG9zRWxabUlTS2lWMnZYcmwwNGQrNWNrZU5jWEZ3UUdCajRDbGFVMzdGangvRDExMTlERUFRQWdKK2ZIM3IwNkpGdlhPdldyVEZwMGlRc1dyUUlhclVhUC8zMEU1NDhlWUx4NDhmclhXRW1LeXNMUC8zMEV3Q2dTWk1tZVBmZGQ4Vnp2L3p5QzN4OGZOQzhlWE85NWxLcjFWaTZkQ2tPSFRvRUFHaldyQmxHamh5cDE3VUFVTGR1WFlTRmhlSHg0OGZpT3JwMTZ3WUFpSStQeDRnUkk2QlFLUEQrKys4WCtYZXpkdTFhYk42OEdRRGc3KytQTGwyNjZMME9mU2lWU2lnVUNqRXdZeXg3OXV6Qm5qMTc5QnFibVprcGJpOVpza1R2U2l1elo4K0doNGRIc2RaSFJFUzZNY3hDUkVSRVJFUkVSRVJrNFFSQkNVMkxJVFZ5V3czSkdXWWhJcUpYNE1HREJ3Z1BEeTl5bkRtcXRDZ1VDcXhldlJxLy8vNDdBRUFta3lFd01CRHQyN2ZYZVUyblRwMGdsVW9SRmhZR1FSQ3dmLzkrM0x0M0Q1TW1UVUwxNnRXTHZPZUdEUnZ3OU9sVHlHUXkrUG41aWNkdjM3Nk5qUnMzQWdDNmRPbUNpUk1uRnJuMmI3NzVCc2VQSHdjQU5HclVDRjk5OVpYQmJadTh2YjNoN2UyZDc3aWJteHY2OWV1SExWdTI0UERodzJqVnFwWE9paThSRVJGaXRSUWZINTlDMi91OGJwS1NrdkR3NFVPRHI0dVBqOWQ3ckxFRE9FUkVwTUV3Q3hFUkVSRVJFUkVSa1lWVHFWWFFCRmxlWUdVV0lpSjZGWHg4ZkxRcVdyenN4SWtURUFRQmNybjhGYTRLaUltSlFXaG9LQ0lqSXdFQU5qWTJtRFZybGw1VlVUcDA2QUFYRnhmTW1UTUhtWm1adUgzN05zYU1HWU9QUC80WVE0WU15ZGRpSjllREJ3L3cyMisvQWRDMEEvTDA5QlRQclY2OUdvQ21SVTl1ZFJSZEVoTVRFUm9haW12WHJnRUFmSDE5RVJJU292Tyt1ZExUMDdGNzkyNzA3OTlmci9kNzhPREJPSFhxRktLam83Rnc0VUpVcVZJRjFhcFYweHJ6N05remZQWFZWeEFFQWJhMnRnZ0lDQ2h4UzZGWHFWdTNibmpublhmMEdudjkrbldzV0xFQ0FEQjI3RmpVcTFkUHIrdFlsWVdJeURRWVppRWlJaUlpSWlJaUlySndRbTZib1JlRldTQ1hNc3hDUkVTbTE2bFRKM1RxMUtuQWMvLzk3Mzl4N05neEFFQ3ZYcjBBQUh2MzdzV2pSNDhLSEs5UUtNVHRpeGN2RmhxU3FWYXRHcnAyN1ZyZ3VlUEhqMlBKa2lYSXlNZ0FBSlF2WHg3QndjSHc4ZkVwK2dYOXEyblRwdmorKys4eGUvWnNQSHIwQ0NxVkNsdTJiTUdmZi82Snp6Ly9IQzFidHRRS2RTaVZTaXhZc0FBcWxRcVZLMWZHMEtGRHhYT25UcDNDbFN0WEFBQjkrdlJCblRwMWRONzM0c1dMV0xCZ0FaS1Nrc1JqT1RrNXVIMzdOaG8yYktqek9rRVFNSGZ1WEZ5NGNBR25UNTlHVUZBUTNOM2RDMzJOTmpZMm1EcDFLdno5L1pHWm1ZbXBVNmNpTEN3TVZhcFVBUUFrSkNSZzh1VEpTRXhNQktCcHo1UTNvR01KeXBjdmovTGx5K3MxTnZkMUFwcUFTdTNhdFUyMUxDSWkwZ1BETEVSRVJFUkVSRVJFUkJaT0pTanpIV05sRmlJaTBrZUdJaGtaaW1Sa0tkSlFwYXgrbFNqMGtaaVlpSjkrK2drQTRPbnBpUjQ5ZWdEUUJEc3VYYnBVNVBXM2I5L0c3ZHUzZFo1djBhSkZ2akRMZ3djUDhNTVBQMmpOMzZoUkk4eVlNUVBPenM0R3Y0YXFWYXRpK2ZMbCtQNzc3M0g0OEdFQXdPUEhqeEVjSEl3cVZhcWdmLy8rNk5DaEErUnlPZGF2WDQ5NzkrNEJBTHAyN1lySXlFZ29GQW9vbFVxc1dyVUtBRkNwVWlVTUh6Njh3SHVscHFiaXh4OS94TUdEQjdYdS8vRGhRMFJHUm1MeTVNbG8yclFwUm80Y1dXRGJvS3lzTExIZFRXUmtKRWFQSG8ycFU2Y1dXWldrVHAwNjhQZjNSMWhZR0JJU0V2RGxsMTlpOXV6WnNMR3hRWEJ3TU9MaTRnQUFBd1lNMEJsYTBrZFVWQlFlUEhpZzgzeHV3RW1wVk9MUFAvOHNkSzZXTFZ0Q0twWHFQSitTa29MVTFGU0QxNWczekpLWW1JakhqeDhiUEllOXZUMWNYRndNdm82SWlQSmptSVdJaUlpSWlJaUlpTWpDaVpWWjhwQXp6RUpFUkFXSVQvc0h0NStkd2YzRXkzaVVmQjFLNFVVMWxMSTJidkJyOVF1c3BJVzNzOUhIMHFWTGtaNmVEZ0FZTldvVVpESVpBTURhMmhxMnRyci9IWldWbFFVQWtNbGtoYmJLeWR0eUp6VTFGZXZYcjhlZVBYc2dDSUo0L0pOUFBzR2RPM2UwcXFRVTE3UnAwN0J5NVVvOGYvNGNBQkFkSFkxdnYvMFdhOWV1eGF4WnMzRC8vbjF4Ykc2SUp5K0pSSUxBd01COHIxMmhVR0RQbmozWXRHbVRHTUJ3ZEhTRXY3OC8yclp0aS9Ed2NLeGN1UklQSHo1RWVIZzR3c1BEMGE1ZE80d2NPUklWSzFZVTU3RzN0OGVDQlF1d1pNa1NIRHg0RU9ucDZaZzFheFpHakJpQlFZTUdGZnJhT25YcWhJU0VCS3hkdXhaSlNVbVlOR2tTWkRJWnNyT3pBV2hhOWZ6Zi8vMWY4ZDY0ZjUwNmRRcnIxcTByY2x4bVppWkNRa0lLSGJOanh3NDRPanJxUEw5dDJ6YjgrdXV2QnE4eHI3Q3dzR0pkMTdadFc4eWNPYk5FOXlZaUlnMkdXWWlJaUlpSWlJaUlpQ3ljU3EzNnQ4WFFpM1lIMWpJNzh5MklpSWhlT3luWjhUaHlaeld1eFIzVE9TWTVPeDdKV2ZFb2IxK2xSUGZhdm4wN3pwdzVBd0Q0OE1NUDBhSkZDL0ZjYUdpb3p1dlMwdExRdTNkdkFKb2d5bi8rOHgrOTdoY2NISXhyMTY2SisyNXVidmp5eXkvUnRHbFRUSm8wU1F6SWxFVExsaTNSb2tVTHJGKy9IcnQyN1JKRE0vYjI5cWhkdXphYU4yK09zMmZQQWdDa1Vpa2NIUjJoVnF2RmdFcmZ2bjNoNit1cjlWcjM3ZHVIWGJ0MjRkbXpaK0x4OTk5L0g2TkdqWUtycXlzQVRidWpWYXRXWWQrK2ZmamxsMStRbkp5TTQ4ZVA0NisvL3NMSEgzK01BUU1HaUFFWkt5c3JUSjQ4R1pVclY4YmF0V3VoVnF1eGR1MWF1TG01NGNNUFB5ejA5UTBhTkFocGFXbll2bjA3bEVvbGxFcE5VTFpkdTNidzkvY3Y4ZnRuWTJNREp5Y25uZWV6c3JLZ1VDZ2dsVXJoNE9CUTZGeUZWV1VCQUFjSEI3MWFDeVVuSjR1dkV3QmNYRnlLbkxzb1pjcVVLZEgxUkVUMEFzTXNSRVJFUkVSRVJFUkVGazRsS0FBSjhHK2lCUUFyc3hBUjBRdG5IbTdENGJzL0ZqbXVvWHVIRWdkWnJsMjdKbFltY1hOemc1K2ZYNG5tMDhlNGNlUGc1K2NIaFVLQmp6NzZDQ05IamhRREhoOTk5QkhlZmZmZEV0OURMcGZEeXNvS1k4YU1RYmR1M2ZETEw3L2cxS2xUbURScEVteHNiTkNoUXdjMGI5NGNUazVPc0xlM2gwS2h3Tml4WTVHYW1vcXFWYXVLd1p6TGx5L2p3SUVET0gzNnRGYkl4c2ZIQjU5Kytpa2FOR2lRNzk1U3FSUTlldlJBKy9idHhUQ05RcUhBcGsyYmNPREFBWHoyMldmNDRJTVB4UEdEQmcyQ3M3TXpsaTVkaWlaTm1xQjkrL2FGdnJhb3FDaHMyN1lOUjQ0Y3lYZnUrUEhqU0VsSlFaOCtmZENrU1JOWVdSWHYwV0svZnYzUXIxOC9uZWRuenB5SmMrZk9vWDc5K25wVlJWR3BWRHJQRFJ3NEVBTUhEdFI1UGlvcUN1dldyY09wVTZjQUFBMGJOc1NRSVVQUXFGRWpuZGNrSlNYaHQ5OStRMnhzTFB6OS9Zc00zQkFSVWNreHpFSkVSRVJFUkVSRVJHVGhCSFgrQnpyV0RMTVFFYjN4bEVJMmR0LzhCdGZqanVjN1Y2UGMyNmp0K2c2cWxLMEhSMnNYbExXdFdNQU1ob21LaWtKd2NMQll0V1RjdUhHdjVLRi85ZXJWTVhYcVZMaTZ1c0xIeDBmclhKczJiWXgrUHk4dkx3UUZCU0UrUGg1dWJtNEFBRnRiVzYwV1FtdldyTUg5Ky9jaGw4c3hmZnAwc1MzU3ZYdjNjUFRvVVhHY3I2OHZCZzhlaktaTm14WjVYd2NIQjR3Wk13WWZmUEFCbGl4WmdqdDM3aUFoSVFIaDRlRmFZUllBNk5xMUt5cFVxSUI2OWVvVldHMGtLU2tKWjg2Y3dhRkRoM0RqeGcydGMyM2F0SUZFSXNISmt5Y0JBQmN2WHNURml4Zmg0T0NBWnMyYW9VbVRKdkQyOWthMWF0VUtiUVZsaUVlUEhnRUFxbFFwV1ppcU1MR3hzZGl3WVFPT0hEa0NRUkRRdUhGakRCczJUS3RpenN2aTQrT3hmZnQyN04rL0h6azVPUUEwTGE0Q0FnSk10azRpSXRKZ21JV0lpSWlJaUlpSWlNakNxZFJLYUNxeXFNVmpyTXhDUlBSbXkxRmw0cGVMRS9Fa05WTHJlRk9QSG1oYll4Z2NyY3NaOVg2eHNiRUlEQXdVMitvQVFNV0tGZkhmLy80WDE2NWR3NVFwVTByY3dxVXc3NzMzbnNubTFpVTN5UEt5di8vK0c3Lzk5aHNBNFBQUFAwZU5HalhFYzMzNzlzWHQyN2RoWjJlSG5qMTdvbWJObWdiZnQzYnQybGkyYkJsMjdkcUYwNmRQNDhzdnZ5eHdYTE5temNUdDFOUlUzTHAxQ3pkdTNFQjRlRGh1Mzc2ZGIzelRwazB4ZlBodzFLMWJGNENtMWRPR0RSdHc3dHc1Q0lLQTlQUjBuRGh4QWlkT25BQUF5R1F5dUxxNndzWEZCWTBhTmNMSWtTTU5maTJBNW1mbnlaTW5BSUJuejU1Qm9WQVlMU1NURy9iNTY2Ky9jUDc4ZVFpQ2dHYk5tbUhvMEtHb1hiczJNakl5RUJzYmk3UzBOS1NscFNFOVBWMzhaMjd3U0tWU1FTcVZvazJiTnVqWHIxKyt3QlFSRVprR3d5eEVSRVJFUkVSRVJFUVdUaENVeUJ0a0FWaVpoWWpvVGFZUXNyRHgwaFN0SUl1cnZSYythVGdicnZaZVJyL2Y0OGVQTVhYcVZDUWtKR2dkajR5TXhOS2xTd0VBWmNxVXdkaXhZNDErNzlmTjQ4ZVBzWERoUWdCQXExYXQwS3RYcjN4anBrK2ZYdUw3U0tWUzlPblRCMzM2OUNseXJFcWxncCtmbnhnWXljdlIwUkh0MnJWRHIxNjk0T1dsL2JOUnExWXR6Smt6QndrSkNUaDgrREJPbkRpQmUvZnVhYzBiRnhlSHVMZzQ5Ty9mdjlpdjVkQ2hRK0wydVhQbk1HblNKQVFIQjZOOCtmTEZuak5YVkZTVVZ0c2l1VnlPZi83NUI0R0JnVnB0bm5TeHQ3ZEg1ODZkMGFkUEgxU3NXQkZSVVZFbFhoTVJFZW1IWVJZaUlpSWlJaUlpSWlJTHg4b3NSRVNVU3lVb3NQSFNWRHhLZnRFNnBycExFd3hvTUFmV1ZuWkd2MTlFUkFSbXpweUpsSlFVQUVDbFNwVVFFeE1EUUZOQnBHZlBudGl6Wnc5MjdkcUZpaFVyb2wrL2ZrWmZBNkJwQjVPVWxHU1N1UXRUdTNadGNUc3RMUTFCUVVGSVMwdERwVXFWRUJnWUtKN0x5TWhBZEhRMEhqOStqSGJ0MnVIbXpadVlNbVZLaWU2OWF0VXFWS3BVcWNoeE1wa00vL25QZnpCMzdsd0FtZ0JMczJiTjhQNzc3OFBSMFJIWjJkbkl6czdXZWIyRGd3TWNIQnpRclZzMzFLeFpFd2tKQ2JoeDR3WWVQbnlJcUtnb09EZzRGTHN5VG1wcUtuYnUzQWtBY0hWMXhmUG56eEVSRVlHeFk4Y2lPRGk0eEZWUUdqZHVqSHIxNnVIbXpadHdjbktDcTZzcnlwUXBnekpseXFCczJiSndjbktDUkNMQnVYUG50SUk2RlN0V1JLOWV2ZENsU3hleFZkYmV2WHZ4L2ZmZm8zdjM3dkR6OHpOcHBTRWlJbUtZaFlpSWlJaUlpSWlJeU9JSmFoVUF0U2JMSXRFY2swdHR6TGtrSWlJeWs2UDMxaUFxNlpxNFg2djhPeGpRY0E2a0VwblI3eVVJQW1iTW1DRzJGdXJTcFFzYU5XcUUrZlBuaTJOR2p4Nk5pSWdJM0xsekI2dFdyWUtIaHdkYXRteHA5TFg4K3V1djJMTm5qOUhuTGNxQkF3Y2drOG1RbloyTm9LQWdQSHIwQ0FEZzQrT0RIMy84RVUrZVBFRjBkTFJZdGNiTnpRM3QycldESUFoNlZRWXBqQ0FJT3MrdFc3Y09VVkZSNk5LbEM1bzJiWW8yYmRvZ05qWVc5ZXZYaDQrUGp4akVHRE5tRE83ZXZZdldyVnNqT0RpNHdMbFNVMVB4M1hmZkFRQW1UNTZNVHAwNmFZVlgxR28xSkJKSnNWN0RraVZMa0o2ZURnQVlPM1lzYkcxdE1YdjJiQ1FrSkdEU3BFbVlNR0VDT25YcVZLeTVjNFdHaGtJbWs4SGUzbDdyK05XclY3RnYzejZjT25VS0NvVUNFb2tFVFpzMlJiZHUzZEN5WlV1dHNJb2dDUGpmLy80SHRWcU52WHYzSWlZbUJqTm56aFNETGtSRVpId01zeEFSRVJFUkVSRVJFVms0bGFBQTFCSkF3c29zUkVSdnNwalVPemdiOVp1NFg2VnNQWHpTNEN1VEJGa0FUYXViWnMyYTRkaXhZK2pidHk5R2pScUZFeWRPYUkyUnkrVUlDZ3JDbURGam9GUXFDNjBBWXNtT0hUdUc2OWV2YSswWHhOWFZGUUJRcFVvVlRKNDh1Y0F4ang4L3hwWXRXd0FBdlhyMWdyZTNkNEhqWEZ4Y2RLN242dFdydUhidEdxNWN1WUlkTzNaQUtwVml3SUFCK2NZcGxVb0FnTFcxdGM2NWlsTGNJTXVHRFJ2dzU1OS9BZ0FhTm15STFxMWJBd0FXTFZxRUdUTm1JQ2twQ1dGaFliaC8vejQrLy96ellsZENjWEp5RXJlVGs1Tng2TkFoN04rL0g5SFIwUUEwZnllZE8zZEdseTVkNE9ibVZ1QWNVcWtVUVVGQldMNThPZmJzMllQdzhIRDQrL3RqN3R5NU9xOGhJcUtTWVppRmlJaUlpSWlJaUlqSXdxblVxbitETEM4ZUpzbGxyTXhDUlBRbUVkUXEvSDVqUHRUUVZPdXdsenRqVU1PNWtFbmxKcjF2MjdadDRldnJpeDQ5ZXVnY1U2bFNKY3lZTVFPdXJxNm9YcjI2U2RZeGNPQkFkTzNhdGNoeDBkSFJtRGR2SGdSQmdLMnRMV2JObW9WeTVjb1YrNzR5bVNZb1ZMZHVYYTNqVmxaV3FGS2xDcXBXclFwUFQwOTRlWG1oU3BVcXFGS2xDZ0RBMmRsWlo4V1I2OWV2aTJHV1JvMGE0ZDEzM3pWb1RZSWc0TTZkT3dDQUJnMGFGQm8yeWNqSUFBRFkycjY2RUt4YXJjYTZkZXV3ZWZObUFKcXdTVUJBZ0hpK2R1M2FXTEprQ2FaT25ZclkyRmo4OXR0dmVQejRNV2JNbUdId090VnFOYUtpb25EbHloWDgvZmZmdUh6NU1wUktKYVJTS1ZxMmJJbXVYYnVpZWZQbStZSXlnaUFnTXpNejM1OW16WnJoenAwN2lJaUl3SU1IRHpCaHdnUjgvZlhYOFBMeUt2a2JRMFJFV2hobUlTSWlJaUlpSWlJaXNuQ0NvUGxXTmRScTROOEhWbXd6UkVUMFpya1NjeEJQMHgrSys3M3FUWUdkdkl6Sjc5dXFWU3U5eGpWcjFzeWs2M0IxZFJXcm51aVNtWmtwQmxra0VnbW1UNSt1YzEyQ0lCaFVDYVJhdFdvWVBudzRQRDA5VWIxNmRYaDRlSWhCbDFmdG4zLytFVnNZTldqUVFPYzRRUkRFOWtkRnZYZkdrcENRZ01XTEYrUDgrZk1BQUJzYkc4eVpNd2NWSzFiVUd1Zmg0WUh2dnZzT1U2Wk13ZjM3OTNIMjdGbjQrL3NqSkNRRUZTcFUwT3RlT1RrNUdERmlCSjQrZmFwMVhDYVRvWEhqeHBETDVkaTllemQrL2ZWWFpHUmthSVZXOUswZzlPelpNM3o1NVplWVAzOCthdGV1cmRjMVJFU2tINFpaaUlpSWlJaUlpSWlJTEp4S3JRUWd5VnVZaFcyR2lJamVJSUtnd29sL05vajd2aFhib1pacmN6T3U2UFgwelRmZklDb3FDZ0F3YXRRb3RHelpNdDhZdFZxTmxTdFg0c21USjVnNWN5WnNiUFFMaDBva0Vnd1pNc1NvNnkydWlJZ0ljYnQrL2ZvNng4WEd4a0tsVWdHQXlWdmxLQlFLN04yN0YrdlhyMGQ2ZWpvQVRVV1dPWFBtd05mWHQ4QnJYRnhjc0dqUklreWRPaFdSa1pHNGQrOGUvUHo4RUJJU2dwbzFheFo1VDJ0cmEzVHMyQkdiTm0zU09xNVNxUkFlSHA1dnZGUXFoVnF0aGxxdGhxMnRMYnk4dkdCblp3YzdPenZZMjl2RDF0WlczTGV6czhQejU4K3hZOGNPcEtTa1lQTGt5VmkxYWhYYzNkMkw4ZTRRRVZGQkdHWWhJaUlpSWlJaUlpS3ljRW9oOTl2REwxb05zVElMRWRHYjQycmNFYVJreHdNQXBCSXJkS3cxeHN3cmV2MXMyYklGcDA2ZEFnQjA3OTRkZmZ2MkxYRGNIMy84Z1owN2R3SUFBZ0lDRUJvYWlqSmxqRmZoUnFsVUlqTXpFMDVPVGthYjgyVzVZUlo3ZTN2VXFGRkQ1N2hyMTY2SjI5N2UzaVpiejZOSGp4QVFFQ0JXZ1FFMGJabG16SmhSWlBqRHlja0pDeGN1eFBUcDAzSHo1azBrSlNVaFBqNWVyekFMQVBUcjF3OTM3OTVGNWNxVlVhRkNCYmk0dU1EUjBSSDI5dlppU0NWdldHWGN1SEc0ZGVzV2ZIeDhzSERoUXEyNUZBb0Y1SEx0dGwzMjl2Wll2MzQ5UHY3NFl3WlppSWlNakdFV0lpSWlJaUlpSWlJaUM2ZFE1V2cyWG1SWldKbUZpT2dOOHZmRDdlSjJvMG9kNFdSVDNveXJlZjNzMjdjUFAvLzhNd0JOV3lRL1B6K2RZenQzN295clY2L2k2TkdqaUlpSXdKZGZmb212di82NjJHMTRzck96Y2Z2MmJWeTdkZzFYcjE3RmpSczNNR3JVS1BUbzBhTlk4K25qK3ZYckFJQjY5ZW9WMmlycHlKRWpBQUFIQndkVXIxN2RaT3Z4OVBSRW8wYU5jUFRvVWRqWjJXSG8wS0hvMDZlUDNtMllIQndjOFBYWFh5TTRPQmhkdTNaRjY5YXR4WW95UlhGMGRFUm9hS2k0bjVLU2d0V3JWNk56NTg2b1ZhdVczcTloLy83OTJMQmhBMGFNR0lFT0hUcUk3K3ZRb1VOUnQyNWRrN2ZSSWlKNkV6SE1Ra1JFUkVSRVJFUkVaT0hFeWl4YWJZWlltWVdJNkUwUW0zb1g4ZW4zLzkyVDRMMXFyMGVybTlmRjBhTkhzWFRwVWdCQTQ4YU5NWFBtekVKREZGS3BGSUdCZ1pCS3BUaDgrRENpb3FMZzcrK1BoUXNYb25MbHlrWGVMejQrSHJkdTNjS05HemR3OCtaTjNMMTdGMHFsVW11TXZxMkxpdVBKa3llSWlZa0JBSjN0ZXdEZzBxVkx1SHo1TWdDZ2ZmdjJoWVplakdIaXhJbW9XclVxdW5UcEFtZG5aNE92dDdXMXhkZGZmMTNzKzZ2VmFodzZkQWlyVnExQ1Nrb0tUcDgramFWTGw4TFQwN1BJYTVPU2tyQml4UXBrWldVaExDd012Ly8rTzBhTkdvWEdqUnNEQUlNc1JFUW13akFMRVJFUkVSRVJFUkdSaFZNSy8xWm15Wk5tWVdVV0lxSTN3K1dZQStKMkhkZVdjTGFyYU1iVnZGNE9IanlJeFlzWFE2MVd3OGZIQjNQbXpNblhKaVpYVGs0T01qTXp4VDlkdTNiRjNidDNjZi8rZmNURnhXSGl4SW40NXB0dmRJWWZWcXhZZ1JNblRpQXhNYkhBODJYTGxzVmJiNzBGSHg4Zk1RUmhDdWZQbnhlMzMzcnJyUUxIeE1YRmlTMTByS3lzMEx0M2I1T3RKeXNyQzArZlBnVUFmUGpoaDFBb0ZPSitTUWlDb1BmWTI3ZHZZOW15WmJoMTZ4WUFUV0Rwd3c4L1JQbnkrbFV3Y25aMnhnOC8vSUNWSzFmaS9Qbnp1SGZ2SGdJREE5R3FWU3VNSGowYWxTcFZLdFpySUNLaXdqSE1Ra1JFUkVSRVJFUkVaT0ZVZ2tLcnhaQk1ZZ1VKVFBzTmF5SWlNaitWb01UbEo0ZkUvU1llWGMyNG1zS2xwNmRqNzk2OWhZN0p5Y2tSdDIvY3VJR3RXN2NXT3Q3THl3dXRXclhLZC96bXpadll2SGt6enAwN0p4NHJXN1lzRml4WWdJeU1ER1JtWm9yL3pOMHVLaHlSa0pDQWlSTW5JaXdzREZXclZzMTNYaWFUYVFWWnlwVXJoNFlORzZKUm8wYnc5ZldGbDVjWEFDQTZPaHBYcmx3cDlGN1IwZEhpOXRXclY1R1ptVm5vK0FZTkdzRE56UTBBRUI0ZURrQVQyS2hidDI2K3NiZHUzY0xzMmJQeDdOa3pBSm8yT2ZwVUp5bXVRNGNPNGRDaFEwVVBOSUdZbUJpc1hic1d4NDhmRjQvNStQaGczTGh4QmJZWVVpcVZpSXVMQXdBNE9UbHBuZlAwOU1UY3VYTng1c3dackZpeEFyR3hzVGh6NWd3dVhMaUEvdjM3WStEQWdiQzFaWkNZaU1pWUdHWWhJaUlpSWlJaUlpS3ljRXBWRGlCNWtXWmhpeUVpb2pmRDNjVHp5RmFsQXdBY3JWMVEyN1dsbVZla1cycHFLdGFzV2FQMytDdFhyaFFaK21qYnRtMkJZWlpkdTNacEJWa0E0T3paczNyZk81ZE1Kb09EZ3dPc3JLeVFtSmlJcEtRa1RKNDhHWXNYTDg0WEFIbnZ2ZmZ3Nk5Fak5HblNCRysvL2JZWVhubFplSGc0bGk5ZnJ2Y2FkdTdjV2VTWW9LQWd1TG01UWFGUWlPOVp6Wm8xdGNJVktTa3AyTHg1TTM3Ly9YY3h1UFBCQng5Z3dJQUJlcS9GVWp4Ly9oeHIxcXpCNGNPSHhkZnE3T3lNVHovOUZCMDdkb1JFSXNINTgrZHgrZkpsdUxpNHdNSEJBVXFsRXFkUG44Yno1ODhCUUdmQXAxV3JWbmo3N2JleGZ2MTY3Tml4QXdxRkFwczNiOGFSSTBjd2E5WXMxS2xUNTVXOVRpS2kwbzVoRmlJaUlpSWlJaUlpSWd1blZDdWgxV0pJeW04R0V4RzlDZTRsWEJDM0cxVHFZTWFWdkY3KzcvLytENmRPbllKU3FRU2dxYkpScGt3Wk9EbzZpdHRPVGs1YWZ4d2RIZlA5c2JPekE2Q3AyQkVVRklUdzhIQWtKU1ZoNXN5WitQbm5ueUdUeWNSNyt2ajRJQ1FrcE1pMXllVnlvMWZ3eUYzSDlldlhrWldWQlVDN3hkQzllL2ZnNys4dm5nT0FIajE2d00vUEQxS3BhU3U1dFc3ZEduMzc5alg2dklJZ1lOS2tTUVdlczdXMXhlWExseUVJQXF5dHJkRzNiMThNR0RBQTl2YjI0cGlzckN4czM3Njl3T3Z0N096UW8wY1BuZmUyc2JIQlo1OTlodmJ0MnlNc0xBeDM3OTZGdGJXMVNTdmNFQkc5aVJobUlTSWlJaUlpSWlJaXNuQXFJUnRRcXdFSks3TVFFYjFKN3VZSnMzaVhiMjdHbFJTdFlzV0syTE5uajFIbnRMSXErREdYdTdzN0preVlnREpseXFCKy9mcjVXc1lVNXo3QndjR1lQSGt5bmp4NWdxbFRwMm9GV1F6UnJWczNkT3ZXclVUcjBVVXVsNk4rL2ZxNGZ2MDZmSHg4eE9NMWE5WkVodzRkc0hmdlhqZzdPOFBQenc5dDI3WTF5UnBlVnE1Y09majYraHA5WHBWS3BmT2NuWjBkL1AzOWNmcjBhUXdaTWdUbHk1ZlBOOGJEd3dOU3FWU3J2WlNUa3hQcTFLbURUei85dE1CclhsYXpaazBzVzdZTTI3ZHZSOHVXTGJYQ01rUkVWSElTdFZxdE52Y2lpSWlJaUlpSWlJaUlxUGcyWHA3eTc3ZnpOV0dXaW80MU1MckZhdk11aW9pSVRDb2w2eW0rUGExcEVTT1R5REc5M1Q1SUpjVUxXSkIra3BLU2tKYVdoaXBWcXBoN0tZVjYvdnc1cksydDRlRGdJQjdMeWNuQnpwMDcwYk5uVDRZdThsQ3IxV0lGSDdsY2J1YlZFQkZSWHF6TVFrUkVSRVJFUkVSRVpPRUVsVUpyWHk1bFpSWWlvdEx1VHNKWmNidDZ1VVlNc3J3Q3pzN09jSFoyTnZjeWl1VGk0cEx2bUxXMU5RWU1HR0NHMWJ6ZUpCSUpReXhFUks4cDB6YkNJeUlpSWlJaUlpSWlJcE5UcVpWYSsxWnNNMFJFVk9yZFM3d29idGNzMTlTTUt5RWlJaUl5UG9aWmlJaUlpSWlJaUlpSUxKeFNyUUR5TkJPWFM2M050eGdpSW5vbEhqNi9KbTdYS1ArMkdWZENSRVJFWkh3TXN4QVJFUkVSRVJFUkVWazRsYUFFSkMvMnJSaG1JU0lxMVZLem55RkRrUVFBc0pFNXdNMmh1cGxYUkVSRVJHUmNETE1RRVJFUkVSRVJFUkZaT0pYQU5rTkVSRytTbU5RNzRuYWxNdDVtWEFrUkVSR1JhVERNUWtSRVJFUkVSRVJFWk9FRUtKRzNOQXNyc3hBUmxXNWFZUmFuV21aY0NSRVJFWkZwTU14Q1JFUkVSRVJFUkVSazRWNnV6Q0tYc2pJTEVWRnBGcHQ2Vjl4MmQySmxGaUlpSWlwOUdHWWhJaUlpSWlJaUlpS3ljSUtnQk5RdjlsbVpoWWlvZEl0SnlWdVpwYllaVjBKRVJFUmtHZ3l6RUJFUkVSRVJFUkVSV1RpVldnVklYcVJackdRTXN4QVJsVlpaeWpRa1o4Y0RBS1FTR1Z6dFBjMjhJaUlpSWlMalk1aUZpSWlJaUlpSWlJakl3Z2xxN1RhcXFtTkRBQUFnQUVsRVFWUkRyTXhDUkZSNlBVbTVMVzVYZHFvTmlZU1Blb2lJaUtqMDRYL2hFQkVSRVJFUkVSRVJXVGhCcmRMYWwwdHR6TFFTSWlJeXRmaTBCK0oyQmNkcVpsd0pFUkVSa2Vrd3pFSkVSRVJFUkVSRVJHVGhCTFVBdk9neXhNb3NSRVNsV0dMbVkzRzduSjJIR1ZkQ1JFUkVaRG9Nc3hBUkVSRVJFUkVSRVZrNDlVdVZXYXhrck14Q1JGUmFKV2JrQ2JQWVZ6YmpTb2lJaUloTWgyRVdJaUlpSWlJaUlpSWlDeWVvQlVEeVl0OUtLamZmWW9pSXlLVHlWbVlwYjEvRmpDc2hJaUlpTWgyR1dZaUlpSWlJaUlpSWlDeWNHb0xXdmx6S3lpeEVSS1dSb0ZZaEtUTk8zQzl2NzJuRzFSQVJFUkdaRHNNc1JFUkVSRVJFUkVSRUZreWxWdVE3WmlXMU5zTktpSWpJMUpJeVk4UUFvNk4xT2Y2K0p5SWlvbEtMWVJZaUlpSWlJaUlpSWlJTHBoSUtDTFBJV0ptRmlLZzBTc3g4SW02WHMvY3c0MHFJaUlpSVRJdGhGaUlpSWlJaUlpSWlJZ3VtRXBTYURmV0xZL3ltUGhGUjZaU1FFUzF1bDJlWWhZaUlpRW94aGxtSWlJaUlpSWlJaUlnc21LYk5rQVNRdkRnbWs4ak10aDRpSWpLZHhJekg0blk1TzRaWmlJaUlxUFJpbUlXSWlJaUlpSWlJaU1pQ0tRVUZOR1ZaWHFSWjJHYUlpS2gwU3M2S0U3ZWQ3ZHpOdUJJaUlpSWkwMktZaFlpSWlJaUlpSWlJeUlLSmJZYnk5QmxpbXlFaW90SXBKZnVadUYzR3h0V01LeUVpSWlJeUxZWlppSWlJaUlpSWlJaUlMSmhLeU1sM1RDNWxaUllpb3RJb05VK1l4Y21tZ2hsWFFrUkVSR1JhRExNUUVSRVJFUkVSRVJGWk1KVmFtZThZSzdNUUVaVSthclVhYVRuUHhmMnlObTVtWEEwUkVSR1JhVEhNUWtSRVJFUkVSRVJFWk1HVWdrTFRZVWd0RVk5WnlSaG1JU0lxYlZKem5vcmI5dkt5a0VwbFpsd05FUkVSa1dreHpFSkVSRVJFUkVSRVJHVEJWSUlDa0tpQkYxa1d5Q1J5OHkySWlJaE1JalU3UWR3dVkrTnF4cFVRRVJFUm1SN0RMRVJFUkVSRVJFUkVSQlpNS2VSb0tyUDhTODRXUTBSRXBWSksxak54dTR4dEJUT3VoSWlJaU1qMEdHWWhJaUlpSWlJaUlpS3lZQ3BCb2JVdlk1aUZpS2hVU3MzT0UyYXhZWmlGaUlpSVNqZUdXWWlJaUlpSWlJaUlpQ3lZVWxBZ2I0OGhLeG5ETEVSRXBWRktuakNMRTlzTUVSRVJVU25ITUFzUkVSRVJFUkVSRVpFRlU2a1ZlYk1zYkRORVJGUkthVlZtWVpzaElpSWlLdVVZWmlFaUlpSWlJaUlpSXJKZzJjcE1RUDFpWHk2MU5kOWlpSWpJWk5KeUVzWHRzbXd6UkVSRVJLVWN3eXhFUkVSRVJFUkVSRVFXTEVlVnFWMlpSY1l3Q3hGUmFaU2NGUzl1TzlxVU0rTktpSWlJaUV5UFlSWWlJaUlpSWlJaUlpSUxwbEJsYXUxYnNjMFFFVkdwbEp6MVZOeDJzaWx2eHBVUUVSRVJtUjdETEVSRVJFUkVSRVJFUkJZc1I4alMycGZMYk15MEVpSWlNcFZzVlRxVVFqWUFRQ0tSd3RiS3ljd3JJaUlpSWpJdGhsbUlpSWlJaUlpSWlJZ3NtRktWRGFoZjdGdEpHV1loSWlwdFVyT2VpZHZPdGhYTnVCSWlJaUtpVjROaEZpSWlJaUlpSWlJaUlndVdvOHdFSkJKeFg4NDJRMFJFcFU1Szlvc3dpNU0xV3d3UkVSRlI2Y2N3Q3hFUkVSRVJFUkVSa1FWVHFMS1J0elNMRmRzTUVSR1ZPaWxaVDhWdEp4dUdXWWlJaUtqMFk1aUZpSWlJaUlpSWlJaklnaW1FYkVDZHR6SUx3eXhFUktWTlVsYXN1RjNHdG9JWlYwSkVSRVQwYWpETVFrUkVSRVJFUkVSRVpNR1VRZzRnZVZHWlJjN0tMRVJFcFU1UzVvc3dTMWxiTnpPdWhJaUlpT2pWWUppRmlJaUlpSWlJaUlqSWdpbFUycFZackZpWmhZaW8xRW5LaWhPM3k5Z3d6RUpFUkVTbEg4TXNSRVJFUkVSRVJFUkVGa3lwem42cE1vdTFHVmREUkVTbXdNb3NSRVJFOUtaaG1JV0lpSWlJaUlpSWlNaUNxVlFLQUt6TVFrUlVXcWtFQlpLejQ4VjlobG1JaUlqb1RjQXdDeEVSRVJFUkVSRVJrUVZUQ2ptQU9tOWxGbHN6cnNhNHJsNjlDbldlMTJZTXhwN1BWTzdkdTRmdDI3Y2pKU1hGM0V0NUphS2pveEVSRVFGQkVQUytKakl5RW5mdTNESG9tdExvMUtsVHVIdjM3aHYxUGlRa0pPRDQ4ZU00ZnZ3NEVoTVR6YjBjazN1VzhVamNsa25rY0xCMk1lTnFqQ004UEJ4eGNYRkZEeXloZS9mdUlUdzhIQ3FWcWxqWFJrUkVJQ1lteGdRcmU3MjhhWjhwSWlLeURBeXpFQkVSRVJFUkVSRVJXVENWV3BHM01BdmtVc3R2TTNUcjFpMk1IVHNXa3laTnd1N2R1NDAyYjNSME5QejkvWEhreUJHanpXa3EyN2R2eDZwVnF6Qmd3QUJFUkVTWWV6a210M256Wm93ZlB4NzkrdlhEMWF0WDlicG14WW9WK09LTEw5QzNiOS9YTnZTemUvZHViTml3d1dSQms0U0VCSVNFaEdETW1ERVlPM2FzU2U3eE9ycHo1dzdtelp1SGVmUG00ZDY5ZStaZWpzazlTMzhvYnJzNmVKcHhKY2FoVUNnUUdocUtJVU9HWVB6NDhTWU5ZbTNjdUJIVHBrM0Q0TUdEb1ZBb0RMbzJKQ1FFNDhlUHg5YXRXd0VBZ2lCZzU4NmR5TXJLTXNWU3plcE4rMHdSRVpGbHNETDNBb2lJaUlpSWlJaUlpS2o0bElJU2VkTXNwYUV5aTVPVEUrN2Z2dzhBV0xObURWcTFhZ1UzdDVLMTFWQW9GSmc4ZVRJU0VoSnc3OTQ5MUtwVkMxV3JWdFVhOC9ubm54c3RGREY4K0hCMDZkS2xXTmNtSlNYaDVNbVRBQUJuWjJmVXJsM2JLR3ZLYTkrK2ZWaTVjcVhSNTgyclc3ZHVHRDE2ZEpIanNyT3o4ZGRmZndIUVZNNnBVNmRPa2RjOGYvNGNOMjdjQUFCNGVucWlUSmt5QnErdlI0OGV5TW5KTWZpNlhGdTNib1dMaSs0S0daY3VYY0lQUC93QVFSQVFFeE9Ed01EQVl0OUxsNk5IajRyVmhycDM3MTZzT1hidTNHbk1KUlhLMjlzYkRSbzBlR1gzS3kyZXBrZUoyK1hzS3B0eEpjWVJIaDZPOVBSMEFFRFZxbFVobFpybWU5Y3BLU2s0ZS9Zc0FLQkJnd2FReStVR1hmOXlKYS9GaXhmajRNR0RPSEhpQkVKRFEzWCszdUZuaW9pSXlEZ1laaUVpSWlJaUlpSWlJckpnZ2xvSlFJM2NRSXRjYW1QVzlSaURoNGNIK3Zmdmo4MmJOeU1yS3d2cjFxMHJjUkJBTHBmaml5KytRRWhJQ0xLenN6Rm56aHo4OE1NUHNMRjU4WDQ5ZS9ZTXFhbXBKVjArQUNBek03UFkxKzdidHc5S3BSSUEwTHQzYjhoa01xT3NLUytGUW1IeTZnTDZWa0g0NjYrL3hQZXJTNWN1V244bnVwdytmVnA4MFB6QkJ4OFVhMzBxbFFxQ0lLQnk1Y3F3dGRVdkJLWlNxZkR3b2FaS1JtRXRxeDQvZm95UWtCQUlnZ0FiR3h2MDZkT25XR3NzU202Vm9iSmx5NkpEaHc3Rm1tUEZpaFhHWEZLaGV2ZnVuZS9CKzltelp6RjM3bHlENXNuYk1pWTRPTmpnejhobm4zMkduajE3R25TTk9jV2wvU051bDdQM01PTktqT1A0OGVQaWR1L2V2VTEybjJQSGpvbS9TMnZYcnEyenlwV3RyUzJxVjYrZTczanVaMXdpMGZ6N3RWT25Udmp6eno4UkVSR0JDUk1tWU1HQ0JhaFlzV0srNi9pWklpSWlNZzZHV1lpSWlJaUlpSWlJaUN5WVNsRG16YktVaXNvc0FEQmd3QURzMjdjUHljbkpPSFBtREZKVFUrSGs1RlNpT2R1MGFZUDI3ZHZqMkxGamlJcUt3bzgvL29qeDQ4ZUw1NWNzV2FMMVFFK2xVaFg1UUUraFVHRDM3dDA0ZlBpdytPQ3pYcjE2YU5La1NiSFdxRktwc0hmdlhnQ0FuWjBkdW5idFdxeDVEREZ0MnJRU1Y3N0pLeUFnUUh5QXJJOTkrL1lCQUtSU0tYcjE2cVhYTlVlUEhnVUFXRmxab1YyN2RvWXZNbytBZ0FENCt2cnFOVFl4TVJHZmZQSkpvV1BpNHVJUUdCZ29CcU1tVDU0TWIyL3ZmT09TazVQeDdOa3puZk80dXJxaWJObXlPcy9mdlh0WHJHRDAwVWNmd2RxNlpDM0dwRktwU1lKVFFPSEJKcFZLVmFKZ2xVS2hNTGg5akNFL242K0RtSlJJY2J1Q1E5VkNScHFmU3FYUytqMzZzdXpzYkp3NWN3WUEwTGh4WTFTcFVzWGdDa2t5bWF6SW4xVkJFUEQ3NzcrTCt6LysrS1BPc1RWcTFDandmTzd2OU56S01mWHIxOGZDaFFzeGJkbzBSRWRIWThLRUNaZy9mMzZCUVpqYzYvaVpJaUlpS2o2R1dZaUlpSWlJaUlpSWlDeVlBTzJIaHE5Ym1DVWlJa0xudCtHTFVxMWFOZnp6enovbzJiTW5EaDgrYlBEMURSbzB5QmNpOFBQencvLys5ejhrSlNWaDc5NjlhTkdpQlZxMGFBRUE4UEx5RXNkbFoyZGo0c1NKS0Z1MkxJWVBINTZ2OVkwZ0NEaDY5Q2pXclZ1SCtQaDRBSnAyTnlOSGpzUzc3NzZiYnkwN2R1ekFMNy84VXVTYTFXbzFzck96QVFCWldWa1lNR0NBWVMrNkFBMGJOa1JvYUtqTzg5N2UzbHF2dmFSeXF4am9rcEdSSVQ1b2pZdUx3N1ZyMXdBQXpabzFnNVdWRlJJVEUvTmRVNjVjT1hINzBhTkh1SDc5T2dDZ1RwMDZlUHIwS1o0K2ZWcm9QZVZ5dWM3WG1KMmRyWGNsbmR5L0cxMFNFaElRRUJBZy9reU1IRGtTNzcvL2ZvRmpqeDgvanVYTGwrdWNhK3pZc1dLNFo4eVlNWWlPanRZNm56Y3dzR1hMRm16YnRxM1F0Zm42K21MKy9QazZ6M2Z2M2gzanhvMHJkSTdpVUtsVTZOeTVzODd6elpzM3g0NGRPd3lhOCtMRmkrSnJtVGx6SmhvMWFtVFE5WFoyZGdhTk42Y3NaUnFTcytQRmZYZW4vTUdvMThtbVRadXdZY01HdmNaZXVuUUozYnAxTS9nZVE0Y094YkJod3dvZGMvVG9VVHg1OHNUZ3VmUEtEV2prRGFUVXJWc1hDeFlzUUdCZ0lGSlNVaEFYRjZjenpNTFBGQkVSVWNrd3pFSkVSRVJFUkVSRVJHVEJCRUVsVm1VQkFPdlhMTXh5NGNJRnZSOXM2ckpwMDZaaVhUZG16Smg4WVJZbkp5ZU1HemNPSVNFaEFJQ3dzREQ4OU5OUCtTcGdoSWVINDhHREI4akp5Y0dGQ3hmd3pqdnZZTVNJRWFoWnN5YkN3OE94ZXZWcS9QT1BwdlZIK2ZMbE1XellNSFR1M0ZuOEJ2L0xsRXFsd2QrVVY2dlZSbWtGWkdqVkExTmJzMllOOXV6WmsrLzR1WFBuZEZZOXlSdG0rdU9QUDhUdEd6ZHVZUFRvMFVYZTA5UFRFei8vL0hPQjU2Wk9uVnJrOWZxSWlvckM5T25URVJjWEJ3QVlQSGl3VWNKSWdDYllWTmpQZ2o2VkZJejFjN0J1M1RwczI3WU5aY3FVd2RhdFcwczhuMXd1TDdRQ1RVSHM3ZTIxdGcyOTNwSThmSDVGYTcraVkwMHpyY1J5Q0lLQUxWdTJBTkNFRk9mUG4xOWd5RzdTcEVtSWlZbUJpNHRMZ2ZNVUZHWUJOQ0c2ZWZQbUlUczd1OWhWdVBMaVo0cUlpS2hnRExNUUVSRVJFUkVSRVJGWk1EVUVyZjNYclRLTGxaVVZiRzNOc3lZcnE0TC85MmViTm0zUXFsVXJuRGx6QmhVcVZFQldWbGErQjNmdnZ2c3VObXpZZ00yYk4yUC8vdjA0ZS9Zc3pwNDlDeTh2TDBSRlJRRUFIQndjOE1rbm42QlBuejZ3c2JFcGRDM3Z2UE1PWEYxZEN4MXo0c1FKbkR0M0RnRFFzV05ITkc3Y1dOK1hXcWp5NWNzYlpaN1hRVlpXRmc0ZVBHandkYnArRmdCTlJSaG5aMmU5NXNuSnljSEpreWZ6SGI5NjlTcUNnNE9SbHBZR1FOTW1hOFNJRVhyTjZlSGhnVldyVm9uN1k4YU1FWC9HWHRhblR4Kzg5OTU3ZXMyYmEvLysvY1dxYktTTFVxbUVRcUV3ZWtocXo1NDlCWWFjQ3BLM2tzNlNKVXYwcmdveGUvWnNlSGg0Rkd0OTVuSXZNVnpjcnU1aVdMVU1jNXMyYlpwV1NLSWtNakl5Q3Ewc2xOZkJnd2Z4Nk5FakFNQ29VYU1LYktPV2xKU0VtSmdZQUpyMlFRWEpyWDRrbDh2em5YdnJyYmYwV29zKytKa2lJaUlxR01Nc1JFUkVSRVJFUkVSRUZrb2haQUZRQTNoUkRVUXVMVHhVOGFvTkdqUUlnd1lOTXZjeTh2SHo4NE9YbHhlR0RSdFc0SU5LUU5QYXhzL1BEeDkvL0RFMmJ0eUlnd2NQYWdWWkZpMWFoSm8xOWF1U1VLMWFOVlNyVmszbitlVGtaQ3hidGd3QTRPenNERDgvUDYySGliR3hzY2pNeklTMXRiWFJIeHgrOGNVWFJiWUdNa1JSRlVMeUNnb0swbm51anovK1FIaDR1TmF4L2Z2M0l5VWxCWUNtOGtuVHBrMExuWC9HakJuSXlNalErWGNNYUg1R2ZYMTk5VnB2WW1LaVZwZ2x0d0xFK3ZYcklRZ0NKQklKeG93Wmc5NjllK3MxSDZCcHkyUnRiYTIxcjB1bFNwWDBYbXV1Q3hjdUdEVGVYSktTa3ZEdzRVT0RyOHR0NmFTUDE2MUtrVDcrU2Z5ZnVGM2J0WlVaVjJLNHQ5OSsyMmdWUHBLVGsvVWV0M3IxYWdCQTA2Wk4wYng1Yyt6WnN3ZXRXN2ZXYWxkMjZkSWxjZHZOelEwOWV2VElOMWR1TmFUdDI3ZGoxNjVkT3UvWnIxOC9EQjgrWEsvMXZVcjhUQkVSa2FWam1JV0lpSWlJaUloS0xQTHBXZHlNUDRuWXRMdXdrNWZCZytlWHpiMGtJaUtUcWViU0VKbUtWTGc3ZXVNdDkzYW9WYjY1MmRhaVZPVi9pR1F0MCsvYjFLK1QyTmhZUEgvK0hENCtQa1dPRlFRQm16WnRRcWRPblFyOHRyMitLbFNvZ0pFalIyb2QrK09QUC9ERER6L29kWDE2ZWpxKytPSUxyUkJDWHUrKys2NUI3V3ZXckZtRDlQUjBBTUR3NGNQemZTdCs4ZUxGdUhUcEVxcFVxWUsxYTlmcVBhOCtzck96alRxZklkcTBhYVB6M0pVcjJ1MVZsRW9sZHV6WUFVQlRiV2J3NE1HRmhsVHlLbXhjZG5hMlZsV0N3cno4WGkxZHVoVDc5KzhIQU5qYTJpSXdNTERBeWlrblQ1NUVtelp0akJvYUttMjZkZXVHZDk1NVI2K3gxNjlmeDRvVkt3QUFZOGVPUmIxNjlmUzZ6dElxU01TblBVQkNSclM0WDdmQ3UyWmNqV1ZZdFdvVlVsTlRJWlZLTVhyMGFKdy9meDdmZi84OVZxOWVqWUVEQjZKLy8vNlF5K1ZpdFNJSEJ3ZlVyVnUzMERaZUtwVktyTkpTRUVNQ2ZLOFNQMU5FUkdUcEdHWWhJaUlpSWlLaUV0a2JzUWdxdFJMVnlqWENPMTc5NE82azN6ZlVpWWdzV1d6cVBjU20zY1cxbUtPNC9mUTB1dGY5MGl6clVBalpnRm9DL1B0OFhBSUpaRkw5SHU2L0xwNCtmWXFBZ0FBa0pDUmcvUGp4Nk55NXM4NnhLcFVLOCtmUHg4bVRKN0Y3OTI3TW1qVUxEUm8wTU5wYWxFcGxvUTgwWHlZSWdzN3hoZ1JFSWlNamNlREFBUUNBbDVjWHVuYnRxdmUxeGpCdDJyUVNCWU5lRmhBUUFLVlNhYlQ1Y3UzWnN3ZFBuejRGQUh6ODhjZDZCVmtFUWRPR3E3QTJRNGFFamw0MmJOZ3doSWVIdzhIQkFUTm56b1NYbDFlK01ldlhyOGVHRFJ2UXVuVnJUSmt5eFd4dHQxNTM1Y3VYMTdzbFZtSmlvcmp0NGVHQjJyVnJtMnBaWm5VaCtrVTFrT291amVGczUyN0cxYnord3NQRGNlalFJUUJBOSs3ZFViVnFWUWlDQUY5ZlgxeS9maDFyMTY3RmtTTkhNR1RJRUZ5OGVCR0FKbEJYb1VJRlRKa3lSV3V1dUxnNHJGdTNEb0RtOThmRWlSTjFodEdxVjY5dXdsZFZmUHhNRVJHUnBXT1loWWlJaUlpSWlJcHR4N1VRZURrM1FIUFBqOHk5RkNLaVY4cmRxU2JjbldxaVVhVk9PQmUxRXp1dnowTWYzK212ZkIwS1ZiWVlaQUVBcTllc3hWQlJFaElTRUJBUWdOallXQURBMzMvL2pZNGRPMElxbFJZNFhpcVZ3dFBURTRDbWxVUkFRQURHakJtRFhyMTZGWHFmbEpTVUFzTVZkbloyK1NxZ0FJQ3JxeXUrKys2N2ZNY3pNakx3NmFlZkFnRG16SmtEYjIvdmZHTldybHlKUC8vOHM5RDE1S1ZRS0JBV0ZnYTFXZzBBbURCaGdzN1hieXJlM3Q0RmhqQ0s2N3Z2dm9OYXJZYXpzN1BSNWt4TlRjV0dEUnNBYUZxQ2RPdldUYS9yY3FzcEZCWjhxVm16Smh3Y0hNUjl0VnFOTzNmdXdNM05MZDlyVUNnVWlJaUlFUGZMbHkrUFJZc1d3Y1hGQlRZMitUOS9KMDZjRU5jZEdSbUo5UFIwbzRSWkVoSVNFQk1UVStnWUx5OHZsQ2xUeHVDNW82S2k4T0RCQTUzbkh6MTZCRUFUL2lycVo3MWx5NWFGL2p5bnBLUWdOVFhWNERYbWZmQ2VtSmlJeDQ4Zkd6eUh2YjA5WEZ4Y0RMN3VWYmtSZHdMaGovZUsrKzFxampEamFsNS9DUWtKV0xCZ0FRREEzZDFkL0YxZHZYcDFMRjY4R0ljT0hjS0tGU3Z3Nk5FanpKOC9YN3p1d3c4L2hLMnRMVDc4OEVPdCtmNzQ0dzl4VzZsVW9tclZxc1VPZVBBelJVUkVWRHdNc3hBUkVSRVJFVkd4N0kxWUJDL24rZ3l5RU5FYnI0VlhINXlOMm9sOXQ1YWdXMTMvVjNwdnBhQmQvVU11SzNtWTVXSFNGY1NtM2tXV1V0UHlKbS9yT0dkYmQzeFVMN0RFOXdBMHJZWHlCbG5hdEdtRDZkT25GL3FRVGlLUllQanc0ZkQwOUVSWVdCZ1VDZ1dXTDErTysvZnZZOXk0Y1RxcmIweWNPQkVQSHo3TWQzem8wS0VZTm14WXZ1TlNxUlFWS2xUSWR6d3RMVTNjZG5aMkxuQk1RWUdHd3Z6eXl5KzRmLzgrQUtCejU4NUdyVFJqTHJWcTFUTDZuSGZ2M29WTUpnTUFmUDc1NTNxL3o0V0ZXU1pNbUFDVlNvV1dMVnRxUFlDZE9YTW1zckt5NE9ibXB2WFFHOUJVM0RsNjlDZ0FpQUVZZC9lQ3EyVmN2SGdSQ3hjdUJBQTRPanBpL3Z6NWVsZEpLTXFwVTZld2ZQbnlRc2NFQlFVVjJzYXBzTGx6SzFJVUpqTXpFeUVoSVlXTzJiRmpCeHdkSFhXZTM3WnRHMzc5OVZlRDE1aFhXRmhZc2E1cjI3WXRaczZjYWZCMWYwUitoL05SdTdXQ2hLYWgxbFRla21yKytYUDRCRlBmRUFEUXdMMERlcjlWL0dwRmVaMCtmYnJBd0dCeEZOWUtUS1ZTSVRRMEZNbkp5WkJJSkpneVpRcHUzYnFGc21YTG9rYU5HcEJJSk9qVXFST2FOR21DaFFzWDR2Smx6Yi9YdkwyOWRmN09QWC8rdk5iK3laTW5peDFtNFdlS2lJaW9lQmhtSVNJaUlpSWlJb05GUGowTFFhMUNjOC9DdndsUFJQU21lTWVyRDNiZW1JZTd6ODdEMjdYNUs3dXZRcFVGcUNFK1ZKVVhzekxMN2FlbmNldnBhZHg2K3BjWVlpbllGYlR3N0FOM3Avd1ZTUXh4Ly81OVRKczJEUWtKQ1FDQTl1M2JZOHFVS1hwWEpHbmZ2ajNjM2QwUkZCU0VsSlFVN04rL0g5SFIwZmpxcTYvZzVPUlVvclc5U2pkdTNNQzJiZHNBYU1JeG4zLyt1Vm5XOGNVWFgraHNuMkVNNjlhdEszR0lvM0hqeHRpNGNTTU9IejZNdG0zYjR2ejU4M2p5NUVtUlZYa0thak9VazVNRGxVcWxGZlRJKzZDOGE5ZXVPSGZ1SE1MRHczSHk1RWswYjY3OW1XN1hycDA0ZDJabUpteHNiUEw5N0Y2NmRBbXpaczJDUXFHQXRiVTFRa0pDakZyOUpwZWRuUjFxMUtpaGRTd3lNaElLaGFMWWM5clkyQlQ2T2NyS3lvSkNvWUJVS3RXcWFGT1FvajdURGc0T2V2MXNKQ2NuYTFWWGNuRnhLWEVGbytKVXJRR0FTNDhQdklJZ0N3RDgyMEpPTFlGRUF2eGJ2TW5rcnNZZXhudlZCOEhWdnVRL3I5OSsrNjBSVmxTMFo4K2VpZFZOUHZua0UzaDVlV0hreUpGSVMwdkRrQ0ZETUdEQUFNaGtNbFNvVUFHVktsVVN3eXhEaGd3cGNMN2s1R1NjUFhzV0FNUVdSUWNQSHNTSUVTUDBhbS8yTW42bWlJaUlpb2RoRmlJaUlpSWlJakxZemZpVHFGYXVrYm1YUVVUMFdxbnUwaGczNGsrKzJqQ0xrS08xYnkzVHYzMUpsaklOSi85Wmo4c3hCNG9Jc0x4UTFyWmlpWU1zNTgrZng5eTVjNUdSa1FFQTZOaXhJeVpObW9Tc3JDelkyOXNYZWIxYXJjYVZLMWZRc0dGRGZQZmRkNWcyYlJwaVltSnc5ZXBWakJzM0R2UG16VVBseXBXMXJwazllelp5Y2w2OFY2TkhqeFpERGdWSlNFZ1FXMVM4Zk85YzgrYk5LN0E2eUxObno0cDhEWUNtYmM2Q0JRdkVPVk5TVWpCbzBDQ2Q0M1BYSHgwZGpSNDllaFE1djdlM3Q5NFBrck96czRzZVZBSzZLdVlZeXRiV0ZqMTY5TUN1WGJ1d2ZQbHlTQ1FTVkt4WUVTMWJ0aXh3Zk40SHRYa2ZRTStmUHg5Ly9mV1hYdmNNRFEwdGNzektsU3RSczJaTmNmL1NwVXNJQ2dwQ1RrNE9ySzJ0RVJvYUNsOWZYNzN1WjZpcVZhdGl5WklsV3NlR0RSdFdaQXVpd3ZUcjF3LzkrdlhUZVg3bXpKazRkKzRjNnRldnIxY0ZoOXpxT0FVWk9IQWdCZzRjcVBOOFZGUVUxcTFiaDFPblRnRUFHalpzaUNGRGhxQlJJOTMvSFpxVWxJVGZmdnNOc2JHeDhQZjNMekljWUNoYnVTTVVKdjdNdkV6emUrS1ZKR2dnbFZqQnlkbzRGWVNNMFZJcnI2eXNyQUtQVjZ4WUVkOTg4dzFXckZpQjRjT0hJeWNuQjAyYU5NR3hZOGV3YnQwNm5EbHpCZ0VCQVVoSlNSSGJCOVdwVXdldFdyVXFjTDZ0VzdkQ3FWUkNLcFZpeXBRcDhQUHpRM0p5TXY3NzMvK2lkKy9lQnErYm55a2lJcUxpWVppRmlJaUlpSWlJREJhYmRoZnZlT24rSDdKRVJHOGlkeWR2bkgrMDY1WGVNMGVWb2JWdmJWVjBHQVRRdEE3YWZYTWhrckxpOHAwcmExc1IxVndhd3RsVzB6cWxta3REQUlDdGxXT0pneXc3ZCs3RWp6LytLQVpKZXZUb2dhRkRoMkxac21VNGRlb1UxcTlmWDJSTGlyLy8vaHZCd2NIdzlQVEUyTEZqeFVETDNidDM4Zmp4WTR3Yk53NmhvYUh3OGZFUnIvSHc4REJvblNxVnFzQzJSSG5sdGtjcURrRVFNSC8rZkswNUJFSFErYUQyWmZxTU15U2dNbjM2OUFKYkpwWEVuajE3Y1B6NGNRQ0F0YlcxVWVkdTBxUUpiRzF0a1pXVmhmbno1MlBac21VRlZqM1JGV2FwVktsU3Ztb21KWkgzOVIwNmRBaUxGeStHU3FVU2d5eU5HemMyMnIxZUI3a1ZNS3BVcVdLeWU4VEd4bUxEaGcwNGN1UUlCRUZBNDhhTk1XellzRUpEUWZIeDhkaStmVHYyNzk4dmhyK3NyYTBSRUJCZzFMVk5iTDBOZnozY2hKUnMvWUpyeFNOQll2cGozRXNNRi9lNzFaMWdsR29waGQ1VklrRUZoNnF3c1RKT1dHSGp4bzBvVzdhc1VlWktUazR1TkJCU3ZYcDFzYTJYbFpVVnBrMmJoaVpObW1EWnNtV0lqSXpFRjE5OElZWXdaRElaSmsyYVZHQkZxb2NQSDJMMzd0MEFOTzN2M04zZDBiRmpSMnpmdmgwYk4yNUUrL2J0amZhYWNyM3BueWtpSWlKZEdHWWhJaUlpSWlJaWc5bkpuZUR1VkxQb2dVUkViNUJLVHJWZ0szZDhwZmZNVktRQWVSN0dGZlVBTWt1Wmh0MDNGK0xXMDlOYXg4dmFWa1RkQ3UraVVhVk9KUTZzRkNROVBSMkxGeS9HbjMvK0NVRFRKbUhVcUZIbzA2Y1B6cHc1ZzcxNzl3SUFkdS9lalFFREJoUTYxL2J0MndGb0h2NDVPenZEMmRrWllXRmhDQW9Ld3JWcjE1Q1Nrb0xBd0VETW1qVUx6Wm8xSzlaNlhWeGNNR3ZXckh6SE16TXpNWDM2ZEFDQXY3OC9xbGF0bW0vTTVzMmJjZUhDaFVMblg3OStmWUZqQWdNRGRiYjcyYnAxS3g0K2ZJaHk1Y3Joczg4KzB6bjM1czJieFFlamhjbmJWdWV0dDk2Q201dGJrZGNZSXZmdkdpZzh6RkpZbFJsZHJYSzh2THpnNStlSHNMQXdaR1ptSWpnNEdNdVhMODlYMlNkdjlZSzhhekJGT3llMVdvMWZmdmtGbXpadEFxQnA5VEZuemh3MGFOREE2UGN5cDlqWVdEeDU4Z1NBcGdxUlF2SC83TjE1ZkV6My9zZngxMlNkN0ltUXhWYXhCVTBGdFZOcXE5MHRxclgyOXRlNjNkUWF0NnJVcnBaV0tWb3AxNlZjWGJpS2NpbHU5RlppVHhHVVdrT1F4SkpGMXNuTVpPYjNSNW9qSXpQSlpKTkVQOC9IdzNYbW5PLzVudThrTTlHYjg1N1BSMWVzdGl2bUpDUWtFQmtaU1VSRUJNZVBIOGRnTU5DcVZTdEdqUnBGdzRZTnljaklJRDQrbnJTME5OTFMwa2hQVDFmK3ZucjFLbUZoWVdSbloyTmpZME9uVHAxNDZhV1hURUp0cGFualV5UEtaTjVIclRyNkJuZlRyd053NFc0RW81b3ZmaXpYZlZMMDdObVRwNTkrbXZuejUzUGx5aFdTazVPQm5Pb2xBUUVCK2NablpXV3hZTUVDZERvZGRuWjJqQm8xQ29BQkF3YXdmZnQyVWxKU1dMcDBLYk5telNxMU5jcDdTZ2doaExCTXdpeENDQ0dFRUVJSUlZcnNlbEpVZVM5QkNDRXFwT3RKcHgvcjlUSzFxY0REOWhOcU84dGhHbzAramM4UERUZHBLZVJvNjhLTFQ3OVBvMm9keTJ5TlJxT1I5OTkvbjB1WExnRTVOL21uVDU5T3k1WXRBV2pYcmgwQkFRRkVSMGV6ZWZObSt2VHBnN3U3dTltNVRwNDh5Ymx6NXdCbzA2YU4wdHJGeGNXRkJRc1dNR3ZXTENJakk5Rm9OQ1FtSmhaN3pmYjI5bVkvclo2V2xxWnMxNjFiMSt4TlBVOVB6d0xuam9pSVVBSVBqbzZPTkczYVZBbTJkTzNhRlZ0Ylc3UG43ZHUzanhzM2J1RHM3RXozN3QwdHpyOW56eDZyd2l5NWJaNkFVcnR4bWxmdXAvaHRiR3dzUGlld3JzcU1PVDE3OXVUVXFWT0VoWVZ4NjlZdFB2bmtFMmJPbkdreUptOFl4dHh6akl5TTVKZGZmaW5XOVpzMGFVTHYzcjBCU0V4TVpOR2lSWnc4ZVJLQWF0V3FNWC8rZkxNM3l5dTdmZHRlOVZFQUFDQUFTVVJCVlB2MktkdkhqaDBqSkNTRW1UTm40dTFkOHJZME1URXhKaTFXN08zdHVYYnRHdSsvLzc1VnJ4Tm5aMmQ2OWVyRm9FR0Q4UFgxSlNZbXBzUnJLbS90bjNxWjdlZHpBaXpYRW4vbGdlWU9IbXJmY2w1VjVlTHY3NCsvdno5WHJsd0JvR1hMbGtwSUpTK0R3Y0M4ZWZPNGV2VXFrQk40eWEzNDVPZm54N0Jodzlpd1lRT0hEaDFpNDhhTlp1Y29EbmxQQ1NHRUVKWkptRVVJSVlRUVFnZ2hoQkJDaUVwS28wOERveW8zeTRLam5ma1dQUnA5R2wvL09za2t5QkpZdFQwdlBqMmx3QUJNYVZDcFZMejExbHRNbVRJRkh4OGY1czZkYTlJU1JxVlNNV3JVS09iTW1VTnFhaXIvK01jL21EUnBVcjU1REFZRG9hR2h5am12dmZhYXlYRkhSMGZtekpuRHpKa3phZEdpQlQxNzlpelQ1MVVjNTg2ZDQrT1BQMVllVDVvMGlXdlhyaFZheWFVc3BLYy9mQzI0dWo1OERZd2JONDdvNk9naXovZjIyMi9UdDI5ZjVYRnVrS1N3RmtPVEowKzJlQ3dzTEl4VHAwNVpQRDUrL0hqT256OVBYRndjRVJFUmJOKytuUmRmZkRIZkdpeXRJem82bXA5KytxbkE5Vm1pMVdycDNiczNGeTVjWU1hTUdVckZod1lOR2pCMzdseXpONkpMcytKQ2VVaE5UZVdISDM0QW9HclZxaVFsSlhIaHdnWEdqQm5EekprelMxeXhvWG56NWpScDBvVHo1OC9qNXVaRzFhcFZjWGQzeDkzZEhROFBEOXpjM0ZDcFZCdzdka3dKSEFENCt2cnk0b3N2MHJ0M2I2V056TTZkTzFteFlnWDkrdlhqdmZmZXc4Ykdwa1JyS3kvQi9qM1pjM0VsV1grMGxMdVNjSUpuYS9RcjUxVlZIbHF0bGdVTEZoQVJFUUhrVkhXYVBuMTZ2dGVEVnF0bC92ejVIRDE2RklEZzRHQkdqaHhwTW1ibzBLR0VoWVZ4Ky9adE5tellnSU9EQTYrODhrcUoxaWZ2S1NHRUVLSmdFbVlSUWdnaGhCQkNDQ0dFRUtLU3l0U2xnZXBoWlJZSFcvTmhsdS9QekNBKzdlR05xcisyV0VJZHIyYVBZNGtBTkczYWxMbHo1eElZR0lpYm0xdSs0ODg5OXh6QndjRkVSVVd4Wjg4ZXVuVHBRdlBtelUzRy9QampqMHJJb25mdjN0U3ZuNzhka3IyOVBmUG16U3Z4VFRhRHdjQzllL2Z5N2M5YnpTUTVPZG5zbUt5c0xMTnozcmh4ZzQ4KytrZ0pXQXdhTklpdVhidHk3ZHExRXEyMXVITERMRTVPVGlZQmk2eXNyR0pWUzNtMEpWRHU0OExDR3dXRmppNWR1bFJnbU1YSnlZbEpreWJ4OTcvL0hZRFZxMWNUSEJ5c1ZFVFI2L1hLMklKQ05ZMGFOV0xhdEdrRnJqUFh0OTkreSs3ZHU1WEh0V3ZYeHR2Ym0rVGtaUHIwNmNONzc3MW5zUXJNeXBVcm1UVnJGblhxMUxIcVdoWE5zbVhMbE5mTm1ERmpVS3ZWeko0OW00U0VCRUpDUWhnL2ZueUpRMlR6NXMzRDF0WTJYOHVvTTJmTzhKLy8vSWZ3OEhCME9oMHFsWXFXTFZ2U3QyOWYyclZyWi9LZU54Z01uRHg1RXFQUnlNNmRPNG1MaTJQNjlPbktUZm5LSnFCS2M2VTEzRlVKczFndElTR0JtVE5uY3ZIaVJRQnExYXJGb2tXTDhyME83dDY5eTd4NTg3aHc0UUlBQVFFQnpKdzVNOSsvSS9iMjlreWJObzJRa0JBeU16UDV4ei8rUVd4c0xPKysreTZPam83RldxTzhwNFFRUW9pQ1NaaEZDQ0dFRUVJSUlZUVFRb2hLS2lzN0hhVXNDK0JnNjV4dnpJN3ppMDNhdy8ybHlmdVBOY2lTSzdldGtDVmp4b3poN2JmZnhtQXdzSERoUXI3NjZpdWxaYy9ObXpkWnMyWU5BRzV1YnJ6Kyt1c1c1eW1OVDR2ZnYzK2Y0Y09IRnpobXhvd1pSWnB6OGVMRlNwdWlObTNhOE5aYmJ4VjdmYVhoMXExYkFCWmJXWFRxMUtuQXIzT3UxMTkvSFlQQmtHOS9icGlsdURkNXJkV3NXVFA2OU9uRDd0MjcwZWwwN05peGd3a1RKZ0Ntd2FLQ1FqVU9EZzc0K2ZsWmRiMUhid2k3dUxnd2I5NDh6cHc1UTlldVhjMmVrNXljek9MRmkwbEtTaUlrSklSTm16YWhWcXV0dWw1RnNYSGpSZzRlUEFqa1ZLM28yREduTmRtU0pVdVlObTBheWNuSmZQcnBwMFJIUi9QbW0yOFcrMzJZTit6MjRNRUQ5dTNieCs3ZHU1WFhhOVdxVmVuVnF4ZTllL2ZHeDhmSDdCdzJOalo4OU5GSGZQSEZGL3o0NDQ5RVJrWXlZY0lFNXMrZmIvR2NpcXhlbFpaS21PVmE0c2x5WGszUnZQcnFxNmhVcXNJSFdzRm9ORm85OXRDaFF5eGR1cFFIRHg0QU9XM2hGaTFhbEs4TjNILy8rMTlXcmx5cEJFcnExNi9QZ2dVTHpJWXU0V0hscGFsVHA2TFQ2ZGk5ZXpkbnpwemgzWGZmcFZXclZrVjZQdktlRWtJSUlRb25ZUlloaEJCQ0NDR0VFRUlJSVNxcHJPd01NQnJoajV1Rmo3WVpPaDIzbDlOeGU1WEhQUnU4U3pQL2l0ZCtCM0krRGYvcXE2K3lmdjE2RWhNVG1UTm5Eb3NXTFVLcjFUSjM3bHkwV2kwQUlTRWhlSGg0bFBsNkxJVU5jcXVXT0RnNG1MMjVxTlZxellZN3hvd1p3K1RKazZsZHV6YlRwazByMXhZTkJvT0I2OWV2QTFDelprMnpZNXlkbmFsUm8wYXhyNUViSkNuck1BdkFtMisreWErLy9rcmZ2bjFOMm43a3ZtYktlaDFWcTFhMUdHUUIrT1NUVDBoS1NnTGd0ZGRlcTFSQkZxUFJ5UHIxNi9ubW0yK0FuQnZqdVpWd0FCbzJiTWl5WmN2NDRJTVBpSStQWit2V3JkeStmWnRwMDZZVitYa2FqVVppWW1LSWlvcml5SkVqbkQ1OUdyMWVqNDJORGUzYXRhTlBuejYwYnQwNjMzdkhZRENRbVptWjcwK3JWcTI0ZlBreUZ5NWM0UHIxNjR3ZlA1NUZpeGFadERtckRHcDdCaW5iV2RrWkpHYmNvb3F6K2ZkdFJaTzNtdFhqa0pDUXdPclZxemx3NElDeXIzUG56a3lhTk1ra2lHWXdHSmcyYlJxUmtaSEt2dmJ0Mi9QQkJ4L2c1R1Mrd2xtdTRPQmdaczZjeWNjZmYweEdSZ2EzYnQzaTg4OC9KelEwMUtSbG15WHluaEpDQ0NHc0oyRVdJWVFRUWdnaGhCQkNDQ0VxS2EwK1BXOWhGaHp0VEcray9YTHRhMlU3MlA4RjJ0WWUvTGlXVml6RGhnM2oxS2xUUkVWRmNmYnNXVDcrK0dQUzA5T1Y5a0o5Ky9hbFE0Y09aYjRPSHg4Zk5tM2FsRzkvV2xvYUF3Y09CT0RUVHorbGNlUEcrY1lzWHJ5WS9mdjM1OXZmcEVrVFB2cm9JeG8yYkZqb3pkS3lkdXZXTFNYb1VhdFdyVEs1UnU3OGp5UE00dUxpd3RxMWEvTmRLMjlsbG9MV2NmbnlaY2FPSFd2VnRlN2V2VnVrdFczY3VKSGp4NDhET2RWdSt2ZnZuMjlNWm1ZbWh3NGRNbmxzcmJpNE9KWXNXV0t5TDdjYVJVa2xKQ1R3MldlZktldDNkSFJrenB3NStQcjZtb3lyVWFNR3k1Y3ZaOHFVS1VSSFIzUDA2RkVtVEpqQTNMbHpxVmF0bWxYWDBtcTF2UGJhYS9sYWQ5bmEydEs4ZVhQczdlM1pzV01IMzMvL1BSa1pHU1kzMkMyMTluclUvZnYzbVRoeElnc1dMS0JodzRaV25WTVJWSE9wZzUyTkEzcER6bnNxUHUxcXBRbXpUSnc0c2RSKzNtVm1ackowNlZLTHgyL2V2TW03Nzc2ckJBN3Q3ZTE1ODgwM2VmSEZGL09OdGJHeG9WT25Ua1JHUnVMZzRNQWJiN3pCb0VHRHJGNUxtelp0Q0EwTlpmNzgrY1RGeGJGdzRVS3JnaXp5bmhKQ0NDR0tSc0lzUWdnaGhCQkNDQ0dFRUVKVVVsblpHcFBIYWpzWFpmdC8xNzRtV1hNSEFFZGJGM28xSFBOWTExWWNOalkyekpneGczSGp4bkg3OW0waUlpS1VZODJhTmVPOTk5NHJ4OVZaUjYvWEF6azNEQi9WcmwyN3g3MGNzeTVkdXFSc0J3WUdsc2sxY204b1A2NHFKT2JDS25sdnlEbzRPRmc4VjZQUktKVnE4cDVyTkJxeHM3UER6dTdocjlGejJ5ZFpZOWV1WFd6WXNBRUFmMzkvSmsyYVpIWmNRa0lDczJiTnNucmV2QjQ4ZU1CUFAvMVVySE10MGVsMDdOeTVrdzBiTmlqdFY5emMzSmd6Wnc1QlFVRm16L0h5OG1MSmtpVjg4TUVIWExwMGlhdFhyL0xlZSs4eGQrNWM2dFdyVitnMUhSd2NlT0dGRi9LRnlMS3pzMDJxWitTeXNiSEJhRFJpTkJwUnE5WFVybDBiSnljbm5KeWNjSFoyUnExV0s0K2RuSnhJU2tyaTMvLytOeWtwS1V5ZVBKblZxMWRiM1ZxcXZLbFVObFIzRHlRbStTd0E5OUp2bFBPS3JOZWhRNGRTcTZUMTRNR0RBc01zdFdyVll0U29VYXhaczRhV0xWc3lkdXhZcWxldmJuRjg3OTY5U1U1T3BsT25Ua1dxUXFYVDZUaDE2aFN0VzdkbTJiSmwzTDE3dDhEcjVKNGo3eWtoaEJDaTZDVE1Jb1FRUWdnaGhCQkNDQ0ZFSmFYTk5tM2g0SmduekhMczVsWmx1MWZnR05SMmhYOXF2Q0p3ZDNmbjFWZGZaY0dDQmNvK2xVckY2TkdqVFVJRkZjR3RXN2RRcTlVNE96dGpiMjlQZEhRMEowK2VCTURiMjd0YzFtU3V4ZEdqRGg0OHFHdy8vZlRUWnNjY09IQ0FvMGVQRnZ0NnVkVkZ5ck9sVHQ0V0orYlcwYXRYTDlxMGFVTjJkalpWcTFiRnpjMU5PVFoyN0ZoKy8vMTNYbi85ZFlZTUdRTEFzV1BIYU5pd0lhbXBxYmk0dU9TYkw2L3c4SENXTDE4TzVOeTBuanQzcnNWemJHeHNUSTZscDZkYjlYMEU4UFB6NCtXWFh6WjdyRUdEQmxiTmtkZk5temY1KzkvL1RrSkNnckt2VWFOR1RKczJyZEFiMVc1dWJpeGV2SmdQUC95UTgrZlBrNXljek4yN2Q2MjY4UTd3MGtzdmNlWEtGYXBYcjA2MWF0WHc4dkxDMWRVVloyZG41WVo2M2h2cnVkK2p4bzBiczNqeFlwTzVkRG9kOXZiMkp2dWNuWjNac0dFREw3LzhjcVc3NmU3bldrOEpzeVJtM0M3bjFWUmNMNy84TXNIQndkU3ZYNTk1OCtiUnFsVXJPblhxWkZJMXhXQXdjUDc4ZVlLQ2doZzJiRmkrT1pLU2tnZ0xDMlBRb0VINTJ1OWN2WHFWdVhQbmN2djJiWllzV1VMVHBrMExEYkxJZTBvSUlZUW92b3IxLy82RUVFSUlJWVFRUWdnaGhCQlcwMmRyd1lqU2FpZzNzUEw3dlFnMCtweFBmM3VvZldubTM3T2NWbGcwcWFtcGJOaXdnUjkvL05Ga3Y5Rm9aT0xFaVF3Yk5veWhRNGZtdTZGV0ZPSGg0VXBRSUxkNlNIR0Zob1p5N05neHM4ZWFObTFhb3JtTFE2UFJjT05HVHRVR1MyMTFVbE5UT1hIaUJBQjE2dFNoYXRXcVpzZHB0VnFsVlZCeEpDVWxBWlJhVlliaXlOdXV4MXlZeGMzTkRXZG5aNlpPblVwTVRBeFRwa3loZWZQbVp1ZGF0V29WUC96d0F4MDdkbVRLbENrRmhuUU9IVHJFZ2dVTGxBb0g4K2ZQNTZtbm5ySTR2bnIxNnF4YnQwNTVQSHIwYU9YN2FJbW5weWQxNjlhbGJ0MjZabHNYRlZldFdyVm8xcXdaWVdGaE9EazVNV3JVS0FZTkdtUzIwcEE1TGk0dUxGcTBpSmt6WjlLblR4ODZkdXhJZG5hMlZlZTZ1cm95Yjk0ODVYRktTZ3ByMXF5aFY2OWVSUXJtN042OW00MGJOL0xhYTYvUm8wY1BKWkF3YXRRb0dqVnFSS3RXcmF5ZXE2S281dkx3OVpPUWNhc2NWMUx4QlFZR0VoNGVUa1JFQkJFUkViaTR1TkM1YzJjQXJsKy96c3laTTRtTmpXWGx5cFg1S2xQZHZIbVROOTk4RTcxZWo1T1RFMzM3OWpVNVhyVnFWVkpTVWdCWXNtUUpxMWV2THJTVm1yeW5oQkJDaU9LVE1Jc1FRZ2doaEJCQ0NDR0VFSldVTmp0TENiSUFPTm5uVkpZNEhidFgyVmNaZ2l5cHFhbHMzNzZkclZ1M0tpMFlBRjU4OFVYMGVqMjdkdTFDcDlPeFljTUc5dS9mejBzdnZjUUxMN3hRNUtvZisvZnY1OU5QUDFVZTc5aXhnMjdkdWxuOUtYY0hCd2RlZXVrbElLZnlTdjM2OWMyR1dYcjI3RW1IRGgyS3RMYWkyckZqQjNGeGNiaTR1S0JXcTlGcXRSdytmSmpVMUZRQWk1K1NEdzhQVjFvaEZiVEdEaDA2TUdyVUtLdlhremNVazU2ZXJxekRVbGdtMTk2OWV5MGV1M256cHRYWE55YzNVQVBnNU9TVTc3alJhT1N6eno3ajFLbFRBTVRGeFZrTXM5U3ZYeDhiR3hzaUlpSzRkKzhlOCtmUE54dlUyYlp0RzZ0V3JjSm9OR0pyYTh2TW1UTnAzTGh4aVo2SE9jOC8venpQUC85OHFjOExNR25TSko1NjZpbDY5KzZOcDZkbmtjOVhxOVVzV3JTbzJOYzNHbzNzMjdlUDFhdFhrNUtTd3FGRGgvajg4OCtwVmF0V29lY21KeWV6YXRVcU5Cb05uMzc2S2R1MmJlT3R0OTVTdnErVjlhWjdWWmZheXZhOTlKaHlYRW5sOE4xMzN3SGc0K05EeDQ0ZGxmMysvdjVLeUczdDJyWDVxby9VcWxXTG9LQWdUcDgremZyMTYrblNwUXZPenM3S2NROFBELzd2Ly82UDVjdVhFeHNieS9yMTYzbnJyYmNLWFkrOHA0UVFRb2ppa1RDTEVFSUlJWVFRUWdnaGhCQ1ZWSFoyRm5uVExFNTJiaVJyNHJsNC83Q3lyMW4xaWh0bXVYejVNdi81ejMvNDczLy9TMVpXbHJLL1JvMGFqQnMzamhZdFdnRFF1WE5ubGl4WlFueDhQSEZ4Y2F4WXNZSjE2OWJScDA4ZnVuVHBRdjM2OVF1OTFxNWR1L2o4ODgrQm5GWkdhcldhdTNmdjhzRUhIeEFTRWtMYnRtMXAzNzQ5dFd2WHhzSEJ3ZXdjRGc0T0pqY3UrL2Z2ejlOUFAwMVdWaGJaMmRrNE9EaFF1M1p0YXRTb1VaSXZpMVh1M3IzTDFxMWJMUjd2MXExYnZuMDZuVTY1eVF2UW8wZVBmR002ZHV4SXc0WU5lZWFaWjZ3TytUenEvUG56eW5idDJyVUxHSWxKdUtpMFhieDRVZGsyRnp3SkRRMWwzNzU5QUF3ZE9wUStmZnBZbkt0SGp4NUt1NkNMRnk4eWZ2eDRGaTVjcUlTR0RBWURYMzMxRlQvODhBT1E4MXFaTm0wYUxWdTJ0RGhuL2ZyMUdUaHdJRjVlWGliN2x5MWJSbloydHRrQVRuRVlqVWFyeG1rMEd1N2R1d2RBOSs3ZDBlbDB5dU9Tc0xabEV1Ujh6MWF1WE1udnYvOE81TFJnNnQ2OXU5VnR1enc5UGZueXl5OEpEUTNsK1BIalhMMTZsZmZmZjUvMjdkdno5dHR2NCsvdlg2em5VTjd5Vm1iUlptZVFwVTgzYVN0WFVSa01CcXVyaUZnemx6VWlJeU81ZE9rU0FFT0dEREdwZ09MbzZNaVFJVU5ZdlhvMXAwNmQ0dFNwVS9rQ2JLKy8vanJqeG8wak9UbVp6WnMzODlwcnI1a2M3OXUzTDN2MjdPSHk1Y3Y4OE1NUGRPdld6ZUsvUWZLZUVrSUlJVXBHd2l4Q0NDR0VFRUlJSVlRUVFsUlNlcU5wR3hnWEIwOU94KzFUSGovbDJSUlB0ZmtLSGVVbE5qYVdnd2NQY3VEQUFhS2pvMDJPZVhsNU1XellNUHIzNzQrZDNjTmZYVFpyMW93MWE5YXdZOGNPTm0vZVRFcEtDbWxwYVd6ZXZKbk5temZqNCtORGh3NGRhTnUyTFlHQmdiaTRtTjdrL2VHSEgxaTFhaFdRMDNiaGswOCt3V2cwTW43OGVKS1RrL25vbzQ5bzNydzV6ei8vUEUyYU5MSDZKcCszdDNlK3NYcTlIbzFHZzA2blE2L1hrNTJkWFdoMWt1Sm8yTEJodm4wcWxRcC9mMzllZXVrbHN5R0s3ZHUzRXhjWEIwQ0xGaTNNaG02S1VvM0ZISVBCb0FRNkFKbzBhVktpK1N5SmpZM0ZZREJRczJaTnM4ZC8vLzEzRGgvT0NYVTVPRGpnNit1ckhETWFqWVNHaGlycjdOMjdOMis4OFliSitia1ZndksydEdyYnRpMnpaczFpeG93WnhNWEZjZTNhTmZ6OC9MaDM3eDZmZlBLSlV1SEYzZDJkZWZQbUZWcVJKU2dvaUtDZ29IejdYVjFkQzN2NlJSSWJHd3RnTWFTVmE5KytmVXE0NTNHTGk0dGozYnAxL1B6eno4cSt4bzBiTTNic1dMUHRVUFI2UFhmdTNBRnkya1hsVmF0V0xlYlBuOC9odzRkWnRXb1Y4Zkh4SEQ1OG1CTW5UakJreUJDR0RSdFc1S3BPNWMzRndRczdHd2YwaHB5ZitRODBkL0J4clZ2T3F5cmN5eSsvL0Zpdlp6UWFXYnQyTFpEejcwbnYzcjN6amVuZnZ6L2ZmZmNkS1NrcGJOeTRNVitZcFhIanhyUnMyWkxJeUVpMmJkdkc0TUdEVFY1ak5qWTJqQjA3bG5IanhtRXdHRmkyYkJuTGx5OVhXdS9rSmU4cElZUVFvbVFrekNLRUVFSUlJWVFRUWdnaFJDV1ZiWHo0aVhkN0d3ZEF4ZTkzSTVSOWphcDFOSFBXNDZYVmF2bnR0OS80OWRkZk9YcjBLRGR1M01nM3BtYk5tZ3djT0pCZXZYcFp2T0d1VnF0NTVaVlhHREJnQU51M2IyZjc5dTBrSmlZQ09WVkt0bTNieHJadDIxQ3BWTlNxVll0R2pSclJ2MzkvR2pSb29GUWpzYmUzWjk2OGVkU3RtM01UZU9IQ2hTeGF0SWo0K0hqbFUvcDUyZHJhV3Z5alVxbVV3RXJ1MzdudGUvSUtDZ3BpNmRLbEZyOCszdDdleW5wVUtwWEZjWS9xM0xrem5UdDNCbkp1NE9aVzN6QjNReFZ5YmxSKysrMjN5dVBpaGxZTUJnTWpSb3lnU3BVcStQdjc0K1hscGJRNnlzek01Tml4WTF5OWVoWElxVHhTV0dXV0gzLzgwZUt4ME5CUWR1L2ViZmJZbFN0WG1EdDNMbTV1YmdRR0JsS3RXalU4UER4UXE5WGN2bjJibjMvK1dhbGUwTFp0VzVOUXlwbzFhNVFneXdzdnZNRHJyNy9PaFFzWDhQTHl3dDdlbnVQSGp5c3RqdktHWUNDbnBjYUhIMzZJd1dDZ2ZmdjJIRGh3Z09YTGx5dmhsK3JWcS9QeHh4OC9sdW84NW16ZnZoMlZTb1d6c3pNT0RnNWN2MzZkOFBCd0lQOXpxUWlTa3BKWXUzWXQrL2Z2Vjc1Zm5wNmVqQjQ5bWhkZWVBR1ZTc1h4NDhjNWZmcTA4bHJUNi9VY09uUklhU05scVZWSysvYnRlZmJaWjltd1lRUC8vdmUvMGVsMGZQUE5OL3ozdi85bHhvd1pCQVlHUHJibldScThuV3R5SiswYUFBODBkeXRGbU9WeE8zRGdBRmV1WEFGZzJMQmhPRG82NWh1alZxdnAyN2N2MzM3N0xXZlBuaVVxS29yZzRHQ1RNVU9IRGlVeU1wS01qQXkyYnQyYXJ6cEw0OGFONmRhdEcyRmhZVnk4ZUpGZHUzWXhZTUNBc250aVJTRHZLU0dFRUU4U0NiTUlJWVFRUWdnaGhCQkNDRkVKR1RHQTBRQ3FuUENDMmo3bms5UTNrcU9VTVkxOE9wVEwydkxhdlhzM1gzenhSYjc5OXZiMnRHL2ZudDY5ZTlPaVJRdXJneHhPVGs0TUd6YU1WMTU1aFdQSGpyRm56eDZPSFR1bTNMUXpHbzNFeE1TZzBXaDQ1NTEzc0xXMVZkcEtmUERCQnp6OTlOUEtYRUZCUWF4ZXZacGR1M2J4eXkrL21MU2xBY2pPemk1eGk0eXVYYnNXZUh6Z3dJRU1IRGl3Uk5kUXFWU0ZmdjNzN093WU1XSUVvYUdodEcvZjNteEZFR3ZZMk5qZzd1N09wVXVYbEZZZTV0amIyek5tekpoQzV5dW9sVTdlNmp5UHFsT25EZ0NwcWFsRVJrWmFIT2ZxNnBxdjZzcUFBUU00ZE9nUXJWdTM1dDEzM3lVK1BwNXg0OGJsTzdkS2xTcjVxallBUFBmY2N3RDg1ei8vWWRteVpjcis1NTkvbnZIang1ZDZaWldpT0hyMEtMLysrcXZaWTkyN2R5L3czSTRkT3pKNDhPQlNYNVBCWUNBa0pNVHNNYlZhemVuVHB6RVlERGc0T0RCNDhHQ0dEaDJLczdPek1rYWowYkJseXhhejV6czVPZEcvZjMrTDEzWjBkT1J2Zi9zYlhidDI1ZE5QUCtYS2xTczRPRGhZdkZsZmtYazUrWnVFV1NxRHFWT25tbnd2U3lJakk0TUZDeFpZUEs3UmFGaXpaZzBBUGo0KzlPdlh6K0xZQVFNR3NIbnpaZ3dHQTJmT25Na1haZ2tPRGlZd01KRGs1R1NMbGJwR2p4NU5SRVFFalJvMTRwbG5uakU3UnQ1VFFnZ2hSTWxJbUVVSUlZUVFRZ2doaEJCQ2lFcElvMHNESGdZWVhPdzl1SjUwR28wK3AwS0VoOXEzUXJRWUdqQmdBQWNPSE9EQ2hRdlkydG9xN1h3NmRPaFFvcHYrTmpZMnRHdlhqbmJ0MnBHY25NelJvMGM1ZHV3WXYvNzZLeHFOaGlsVHBpano5Ky9mSDBkSFJ6cDE2cFJ2SGljbko0WU1HY0tRSVVQSXlNamcvdjM3SkNZbWtwbVppVTZuTS9zbnR3S0xqWTJORWlUSit5ZTNPb3FOalExZHVuUXA5bk1zYllNSEQrYm16WnVNSERteVJQUFVxVk9IbUpnWXM1Vm92TDI5Q1E0TzV1V1hYNlpldlhvbHVrNUJmSDE5c2JXMXRSZzJzcmUzcDAyYk5vd2VQWnJxMWF1YkhQUHo4K09ycjc1UzJtTDQrZm5oNHVLaVZGZFJxOVUwYk5pUWQ5OTl0OERXR2IxNjllTHc0Y1A4OXR0dmpCMDdsbTdkdXBYU3N5dSsrdlhybTRSWmJHMXRxVldyRmtPSERpMDB3RlNsU3BWaWg1d0tVbEFnek1uSmlRa1RKbkRvMENGR2poeHBOamhRbzBZTmJHeHNsTUFhb0ZUa0dUMTZ0RlZ0d2VyVnE4ZktsU3Zac21VTDdkcTFLN1dBeGVQazVlU3ZiRmVXTU11enp6NkxoNGRIcWN6MTRNR0RBby9iMnRyeSt1dXZzMzM3ZGw1ODhVV1Rha3lQcWxxMUtwTW5UeVlvS0FnL1AvUC9UczZlUFJzdkx5K0wxYTZxVnEzS2wxOStXV0QxS1hsUENTR0VFQ1dqTXViV254UkNDQ0dFRUVJSUlhdzBPNndiTTd1RmxmY3loQkNpd25tY1B4K1RNdU5ZZm5nRXVZR1crdDR0OFhhdXpiR2JPZTFUMnRRYVJLK0doVmZHZUJ4dTNickY1Y3VYYWQyNk5TNHVMbVY2TGIxZXo4MmJOd2tJQ0NqVDY0aWNyM1ZXVmhZNm5VNXBiVlBRRGVSYzhmSHhTanVMeG8wYmwyZ04yZG5aWkdWbG9kVnEwV3ExNkhRNjdPenM4UGIyTHJDeWl6bTU3Wm9zM2J3Mkp5MHRqWXlNREh4OGZJcTY5REtUOXdaMVVaNUxSV2MwR3BVQWxUV3ZzeWZOOFZ2YjJYTnhCUUJOL2JvejhPbXA1YndpVWRuOTJkOVRRZ2doS2o2cHpDS0VFRUlJSVlRUVFnZ2hSQ1drMGFjQ1JuTERMTzZPUHNTblhsR08xL0VLTm45aU9haFpzeVkxYTlaOExOZXlzN09USU10alltZG5WK1RBQ09SVVFyRlVEYUdvYkcxdGNYWjJMcFdxQU5hMGEzcVVxNnRydWJZVk11ZEpDckRrcFZLcC90UTMzRDNVRHdOVHFWbjN5M0VsNGtueFozOVBDU0dFcVBpZXpQK3FGVUlJSVlRUVFnZ2hoQkRpQ1pmVFp1TGhyL2ZjSEwyNWtYeEdlVnpIcTFrNXJFb0lJVVJaY0hlc3BteW5aaVdVNDBxRUVFSUlJUjRQQ2JNSUlZUVFRZ2doaEJCQ0NGRUpwV2p1Z1lVTzRoNXFYOVIyRmF0YWhCQkNpT0p6ZDZ5cWJLZG1KWmJqU29RUVFnZ2hIZzhKc3dnaGhCQkNDQ0dFRUVJSVVRbWxQTkptSWwyYnJHeFhwQlpEUWdnaFNzN1ozaE1ibFMwQVdkbnBaQnYwNWJ3aUlZUVFRb2l5SldFV0lZUVFRZ2doaEJDVnlvTUhENGlPamk3MWVZMFdxaHRVTk45OTl4MW56cHdwZk9BVDR0aXhZeVFuSnhjKzhBOEdnNEdJaUFoU1VsTEtjRldQbDlGb1JLZlRsZmN5UkFXVWxuVWZWQThmcDJvZnRwM3djNjFmRGlzU1FnaFJWbFFxbFVsMWxwU3N1K1c0R2lHRUVFS0lzaWRoRmlHRUVFSUlJWVFRbFlMUmFHVDE2dFdNSERtUzZkT25rNW1aV1Nyekdnd0d0bTdkeXJoeDQ5Qm9OS1V5WjFtNWZmczJhOWV1SlNRa2hKa3paNWIzY3NwY1hGd2MwNmRQWjhpUUljeWFOY3VxYzZLaW9wZzllemFEQnc5bS9mcjFaYnpDeCtQMzMzOW53SUFCakJzM2pydDM1Y1pWYWNyTXpDUWtKSVNRa0JEMjdObFQzc3Nwc2pUZEE1UEh5Um54eXJhZlc3M0h2UndoaEJCbHpGM3RvMnluWmlVVU1GSUlJWVFRb3ZLeksrOEZDQ0dFRUVJSUlZUVExbENwVktTa3BLRFJhTkJvTlB6em4vOWt6Smd4Slo1MzE2NWRoSWFHQXJCOCtYTGVmLzk5aytONzkrNWwzYnAxSmI0T2dJdUxDMnZYcmkzMitUdDI3RkMyVzdkdVhScEx5bWZFaUJGbFh0VmswNlpOdUx1N0Z6cnV3SUVEeW5halJvMnNtanM4UEZ6WkRnb0tLdnJpS3FCVHAwNmgxK3U1Zi84KzFhcFZLM0JzWEZ3Y3YvMzJXNkZ6dXJpNDBLNWR1d0xINkhRNjl1L2ZYNlMxbGxTUEhqMnd0N2NISURFeGtVT0hEaFY3SHJWYVhlaTQ3T3hzcGRKUlpYeTlwR2tUeUMzTjRtam54SjMwYThxeE9sN055bWxWUWdnaHlvcWJvN2V5L1VBakFWY2hoQkJDUE5ra3pDS0VFRUlJSVlRUW90SVlQWG8wRVJFUnBLZW44K09QUC9LWHYveUZtalZybG1qT1BuMzZzSHYzYnE1ZXZjcisvZnRwM3J3NVBYcjBVSTVuWm1hU2tGQTZuM3d0U2VVWGpVYkR2bjM3QUhCM2R6ZFpZMm5Lek13czh3bzExclIwTWhxTlNwREN3Y0dCUG4zNldIWE80Y09IQWZEMDlLUkZpeFlsVzJnRmNlTEVDUUM2ZE9tQ1NxVXFjT3laTTJmNDlOTlBDNTJ6WnMyYWhZWlpNakl5V0xwMHFmVUxMUVVkT25UQXc4TURnTmpZV0pZdlgxNnNlZHEyYld0Vm1LV3l5OGg2V0puRjJjNmRMSDFPeFNwZjE3cmx0U1FoaEJCbEtHK2JvZFNzKytXNEVpR0VFRUtJc2lkaEZpR0VFRUlJSVlRUWxZYW5weWREaHc1bDdkcTFHQXdHd3NMQytPdGYvMXFpT2UzczdKZ3laUXJ2dnZzdWVyMmVGU3RXOFBUVFQxTzllblVBdW5YclJuQndzTWs1MmRuWjJOcmFGamp2MWF0WFdiOStQWGZ1M0FGQXJWWXpaTWlRWXE5ei8vNzlwS2VuQTlDL2YzOGNIQnlLUFpjMW1qZHZ6cXV2dmxwcTg0V0ZoYkZyMXk2cngwZEZSWEg3OW0wZ3A4cUdOWlZjVHA4K3JRU1B1blhyaG8xTnpGVk9IUUFBSUFCSlJFRlU1ZXl1ck5Gb09INzhPQUI2dlo3ejU4OEQ0T1RreE1HREIwM0d0bXpaRW1kblorV3h3V0JRdGowOVBmUE5uWkdSZ1ZhckxmS2FiRzF0bFlvcDFxdy9WMUVESlpiQ090N2Uzb1crNWpNek0wbE9Ualo3N01zdnYyVFBuajI0dTd1emFkT21JcTJwSXRQcTA1VnRSenRYSU9mbmpaOWIvWEpha1JCQ2lMTGs3dml3UWx0SzFyMXlYSWtRUWdnaFJObVRNSXNRUWdnaGhCQkNpSEx4d3c4L0ZPczhnOEdBU3FYaTJXZWZ4YzNOcmNqejJOdmIwNzkvZjVOOUFRRUJqQnc1a3ZYcjE1T1ptY25DaFF0WnRtd1pOalkydUxtNTRlYm1wb3o5NVpkZldMbHlKVU9HREdIQWdBSDVidGJmdVhPSGRldldFUllXQnVTRUFQcjA2Y09ycjc1cU5sd3dhTkFnZERwZG9ldk9HMERZdkhrelc3ZHVMZEx6Tm1mUm9rVTBhZExFN0RGM2QvZFNiYnR5N3R5NUFvOGJqVWFTa3BLVXh6dDM3bFMydTNidFNtSmlZcjV6bkp5Y2NISnlVaDd2M3IxYjJhNWZ2ejVYcjE0dGRGMCtQajRtMzkrS0lEazVtYmx6NStiYi8vWFhYK2ZidDNidFdtclhycTA4MXV2MXl2YVdMVnZ5alYreVpBay8vZlJUa2RjMGZQaHdxOEpOMGRIUnZQbm1td0QwN05tVHlaTW5GL2xhNWt5ZE9qVmZxT3hSZS9mdXRWaVZScXZWb3RGb3JBN2tWQlphNDhPZkM5bUdoOTk3YVRFa2hCQlBKcmM4bFZsU3BES0xFRUlJSVo1d0VtWVJRZ2doaEJCQ0NGRXVWcTFhVmFMekl5TWppWXlNTFBKNUxpNHUrY0lzQUVPSERpVThQSnlyVjY5eTRjSUZ2dm5tRzBhT0hHa3lKanM3bSszYnQ1T2NuTXlhTld2WXNtVUx3NFlObzErL2ZtUmxaZkhOTjkrd1k4Y09KWnpTcVZNblhuLzlkV3JVcUdGeFBScU54cW93UzE0Nm5hN0k1NWlUdDRwSGVVdEpTZUdWVjE0eGV5d2tKTVRzL2xHalJpa0JpOVRVVkE0ZE9xUWNXN1Jva1ZYWG5UWnRHczgvLzN3UlYvdjRlSHQ3NTZzQ1pEQVl1SC9mL0EyczNLb281UlhheUcyRkJUQjQ4T0J5V2NPZmhkRm93R2pJaGorcTJUekl1cU1jODNPdFYxN0xFa0lJVVliYzFYbkNMQnFwekNLRUVFS0lKNXVFV1lRUVFnZ2hoQkJDbEl1aXRoOHA2K3ZhMnRveWFkSWt4bzRkaTBxbE1xbjRrWGZNMHFWTGlZaUlZTU9HRFVSSFI3TnExU28yYjk2TVJxTlIyZ0FGQndmenQ3LzlqY0RBd0VMWE0zbnk1QUpESlZsWldheFlzWUxzN0d4Y1hGd1lNMmFNeFZZc1JWV3paczFTbWFjaTJMMTdkN0VDUG5aMkZmdFhJOHVXTGNQUHo4OWszNzE3OXhnK2ZMalo4U2twS1FEbFVtMG10L1VYUU92V3JRa0lDQ2lUNjl5OWU1ZFpzMllCOE1ZYmIvRHNzOCtXeVhVcXVxVE1PSlBIMnV5Y0lKT2pyWXUwR1JKQ2lDZFUzalpEcVZLWlJRZ2hoQkJQdUlyOUd4c2hoQkJDQ0NHRUVFK3N2RzFrS29xR0RSc3lldlJvbWpadFdtQVFwV1BIam5UbzBJR2ZmLzZaRFJzMmNQdjJiZVZZejU0OUNRa0pzVHB3MHJWcjF3S1ByMXUzanV6c2JDQ24xVXVQSGoyVVl4cU5ocmk0bkJ2YVBqNCt1TGk0V0hWTmE0U0hoNXV0WUZOY2VkdmZGS1pUcDA1MDd0elo3TEhNek14OHJXUjBPcDNTZHFscTFhcE1temF0d1BuRHc4T1Y5bFNWb2UxTVptWW1QLy84TXoxNjlDaDB2Ym12aDJyVnFoVTRycVJHakJpaEJHZHlHWTFHc3JLeUFEaDU4cVRWcjUrUkkwZGFyTXBqams2bjQvTGx5d0NrcGFWWmZkNlQ1dWFEMzVSdFc1VWQyY2FjOTFnam53N2x0U1FoaEJCbHpOWEJXOWxPeWJxUDBXZ3N0WkN6RUVJSUlVUkZJMkVXSVlRUVFnZ2hoQkFWVm5oNE9PM2F0Yk9xZXNhbFM1ZTRjT0VDZi9uTFgwcDB6U0ZEaHVUYk4yclVLSktUazgyT2Y3U3F5dDY5ZS9uNTU1K3hzYkV4Ty82TEw3NmdkdTNhVnEwbExpNk9MVnUyQU9EcjY4dkFnUU5OamwrNWNvV0pFeWNDOE9HSEg5S2xTeGVyNXJXR3dXQlFXdFk4Yms4OTlSU2RPblV5ZSt6Qmd3ZjU5djMwMDA4a0pTVUI4TW9ycnhBVUZGVGcvQmN2WGxTMkswT1laY0dDQlJ3NWNnU3RWc3VMTDc1b2NWeEdSZ1luVDU0RW9GNDk4MjFtY3A5dlJrWkdpZGFVbVpsWjRPdERyOWRiSFdBcVN0QUpja0l6QW00K09LdTBHTEpSMlpEOXg1ZWxVVFVKc3dnaHhKUEsxc1lPRjN0UDBuVTUvMTJhcGszQXpiRnFJV2NKSVlRUVFsUk9FbVlSUWdnaGhCQkNDRkVoYmRxMGlmWHIxeE1VRk1TTUdUUHc4dkt5T1BiY3VYTk1temFOakl3TUxsNjh5SVFKRTNCd2NDaTF0V2cwbWlJRk83UmFyY1ZqdVZWV3JMRnExU3FsZGM0YmI3enhXSU1YelpzMzU5VlhYeTIxK2NMQ3d0aTFhMWVwelpkTG85R3dhZE1tQUx5OHZPalRwMCtoNStRTklGWDBOa01Bdlh2MzVzaVJJMnpldkpsKy9mcFpIUGZsbDErU21wb0tRUHYyN2MyTzhmZjNCeUF4TVpFbFM1YlFwazBiYkcxdE1SZ00xS3RYTDE5TG84TDA3ZHVYbmoxN0Z1bWNYRk9uVGxWYWN4VkYzdS9mbi9uVDZOR0pwM00yaktBejVQek1jYlIxb1ZHMWp1VzRLaUdFRUdYTlhWMU5DYk9rWnQyWE1Jc1FRZ2dobmxnVi96YzJRZ2doaEJCQ0NDSCtkTFpzMmNMNjlldUJuT29qdDI3ZEtqRE00dUhoZ1plWEZ4a1pHZXpmdjU4Yk4yNHdhOWFzQWx1dDZIUTY1Y2IvbzZwVXFXSjIvOXR2djIyMllzaUdEUnY0NmFlZkNBNE9ac3FVS2ZtTzM3OS9uM0hqeGxsY2l6a0hEaHpneUpFakFEUnIxcXhVcTY1WXc5M2R2ZEFLSjBWUnZYcDFldmZ1RFlDcnEydXB6ZnY5OTkrVGtKQUE1RlRRc1NiRWxEZFFWQmtxczdScDB3WS9Qei9pNCtNNWNPQUF6WnMzTnptdTArbFl0bXdaKy9idEE2QkpreWEwYnQzYTdGeWRPM2ZtNjYrL0ppc3JpNTkrK29tZmZ2cEpPYlpvMGFJaWgxbXFWYXRHNDhhTmkvaU1jbGlxWGxTWXZHRVdXMXZiWXMzeEpFaktpRU9sTW1MTUUraDV2dTVmeTNGRlFnZ2hIZ2MzeDZyRXBlYTAyMHZKdWsvMWNsNlBFRUlJSVVSWmtUQ0xFRUlJSVlRUVFnZ1Q2ZG9ra2pYeHBHdVQwZWpUME9qU2N2N08vYU5MSzlQcmI5eTRrUTBiTmdEZzVPVEV4eDkvWEdpb29sYXRXcXhZc1lMWnMyY1RGUlhGcFV1WEdETm1ETE5uejdaNG8vM0lrU1BNblR2WDdMSDkrL2ViM2UvcTZtbzJJT1BrNUFUa0JDUE1IUzlLTlJhQWhJUUVWcTVjcWN3NVljS0VJcDFmRVZXcFVzVmlTS2drcmwrL0RrQkFRQUI5Ky9hMTZwektGbWF4c2JHaFg3OSsvT01mLzJEbnpwMG1ZWmEwdERUZWZ2dHRZbUppQVBEMDlHVGF0R2tXSzViNCtQZ3diOTQ4UWtORGlZNk9OZ21HV0dwTlZORlVoakRMblA5MncwZ1p0a05TcVZDcHdNakQ3N092YTEzYTFoNWNkdGNVUWdoUklYaXFmWlh0NU16NGNseUpFRUlJSVVUWmtqQ0xFRUlJSVlRUVF2ekpaQnQwSkdYR2twUVpSNUltUG1jN0k0Nmt6RGlTTlhGb3M2MXZwMU9hakVZanExYXRZdHUyYlFDNHVMaXdZTUVDcTZzK3VMbTVzWERoUWo3NzdEUDI3OTlQVWxJU0lTRWhUSjQ4bWE1ZHU1Ymwwa3Zka2lWTGxLb3hJMGFNb0VhTkdvOTlEZUhoNGZUdjM3L001bi9oaFJjWU8zWnNpZWVaT1hNbVo4K2V4YzdPRG8xR3c3cDE2eGd4WWdTZW5wNFd6OUhyOWNwMlpXZ3pCTkN6WjA5dTNyekp5SkVqVGZhN3VyclN2SGx6WW1KaThQUHpZOEdDQmZqNCtCUTRWN05telFnTkRVV3YxNU9hbW9yUmFFU2xVdUhoNFdIeEhFdmhtSzFidDdKMzc5NmlQeUZ5Z2pqRmtkdDZDeXBvR01rSVJoVkEyYlpBTWtKT1pSYWpDZysxTDY4OXU3Uk1yeWVFRUtKaXFPTDg4TDhMRXpOdmwrTktoQkJDQ0NIS1Z1WDRqWTBRUWdnaGhCQkNpR0xSWm1jU2wzcUoySlJMeEtWZUppN2xFZ2tadDhxMllrQXhhRFFhRmk1Y3lLRkRoNENjRy9TTEZpMmlidDI2YUxWYXExckhSRWRINCtYbHhmdnZ2NCt2cnkvLyt0ZS8wT2wwTEZpd2dOalkySHdoZ0dlZmZaYlZxMWNyajNmdjNzMzI3ZHNMdk1hNmRldllzbVZMdnYySmlZa0FuRHQzanRHalIrYzduamM4VVpnZmZ2aUJFeWRPS0krLy9mWmJ2dnZ1TzdOajgxYW8rT1NUVC9qc3M4OEtuWC9HakJtMGF0V3EwSEVHZ3dHTnBueUNUVVgxekRQUGtKYVd4anZ2dkVOc2JDeVhMMS9tazA4K3NSaDBNRmVaSlNvcWl1blRweitXOVpyVHBFa1RGaTFhWlBHNHA2Y25reWRQQnVEZXZYc214OTU1NXgwOFBUMFpPSEFnTGk0dVZsL1R6czZ1d1BaZFJ1UERueE9XV2dLbHBxWmFiTmRWVmlwOG1FVmxwS3lETExtTVJuaTJSbCs2MTM4VHRWM3B0ZThTUWdoUmNabUVXVElrekNLRUVFS0lKNWVFV1lRUVFnZ2hoQkRpQ1pHVm5VNWN5bVZpVXk0U20zcUp1SlRMSmY2MHByTzlPMVdkYStQcTZJMmJZeFZjSFhMKzNuNStjU210R3U3ZXZjdU1HVE80ZXZVcUFGNWVYaXhZc0lBN2QrN3c4Y2NmMDdOblQ0WU5HMWJvUElzWEwrYjY5ZXQwNmRLRnlaTW5VNjFhTlpZdFc0YlJhT1Rycjc4bVBqNmVpUk1uS20xSlhGeGNDQWdJVU00dnFKSkhyb1NFQkJJU0Vpd2UxMmcwM0xoeG85QjVMRGw3OWl4ZmZmV1Z5YjZzckN5cnp0WHBkQ1kzK1MyeHR1VlJpeFl0R0RWcWxGVmpyYVhWYXBreVpRcUFWUUdsb25CMWRlV1paNTRoTmphVzMzNzdqUlVyVmpCcDBpU3pZL09HaTNMREVObloyZVVhM3NuS3lpSXRMWTBsUzVhWWZNK1hMMStPbzZPanlWaXRWcHZ2ZkQ4L1A0NGNPVkxrNndZRUJGaHNMNVQzdFdLcG5VK2ZQbjNvMGFOSGthOExNSDM2ZE5MVDA0dDhYdDd2azFxdEx0YTF5NWFLNE9vOVNNcU1MZE5yeEtWY1FaZXR3ZFdoaWdSWmhCRGlUNlNLVTk3S0xHWDViNDBRUWdnaFJQbVNNSXNRUWdnaGhCQkNWRktadWhTdUowVVJuWFNTbU9SejNFbTdWdXk1M0J5clVzTTlFRy9uV2xSMXFZMjNjMDE4WE92Z2FHdSt5a05waFZtT0hqM0s0c1dMbGNvTzllclZZODZjT2ZqNCtQRHBwNTl5Ky9adC92M3Zmek53NE1BQ2IxcWZPbldLSzFldUFKQ2VubzZOalExOSt2UlJXaFZsWjJlemQrOWVrcE9UK2VpamovS0ZBNncxYk5nd1dyZHVuVy8vdG0zYk9IandJSTBhTmVLdHQ5N0tkend4TVpHNWMrY1dPSGRDUWdKejU4NDFxYllDMEw1OWU1NTc3am16NTl5NmRZdE5tellCTUdEQUFJc3RtV0ppWXZqMjIyOEx2SDZ1ek14TUFLcFZxMFpRVUpCVjUxZ3JiMXVaZ3NJczMzenpqZGtLT0lWNTc3MzN1SERoQWpFeE1lelpzNGZBd0VENjl1MmJiMXpla0VidU9od2NIQXB0ejFPV3FsU3BnbGFySlNJaXdtUi8zaW85bG1pMTJnS3J1aFJrK1BEaEpRcXorUGo0RlB0MVlxbmFTMkVxZnBnRlhtejhRWmxmSSt6S1A0aTQ4UzFSY2Z0NHZ1NXJaWDQ5SVlRUUZZT1gybC9aVHM2OGc4R1lqWTNLL0wvVFFnZ2hoQkNWbVlSWmhCQkNDQ0dFRUtLU1NOY21FWjEwaXV0SlVkeElpdUoreHMxaXorWHFVSVVBcjJiVXFkS2NPbDdCSnAvd2ZGeU9IRG5DakJremxNY2RPM1preXBRcHlzM3A0Y09ITTJmT0hGSlNVdmorKysvNTYxLy9hbkd1RFJzMktOc2pSb3hRdGp0MzdveVRreE96WnMxQ3A5TngvLzU5ZERwZHNjTXNOV3JVTUh2ai91REJnMEJPZFJCengrUGo0d3VjTnlzcmk5bXpaNU9VbEFUa2ZDMXlRdzExNnRTaGUvZnVaczg3ZCs2Y0VtWUpDZ3FpUzVjdVpzZEZSVVZaRldiUjZYUksxWkt5YU4rU3Q2SklRV0dXN094c3F5dkk1S1ZXcTVrK2ZUcnZ2ZmNlV3EyV2xTdFgwcUJCQXhvMmJHZ3l6bHlibXFDZ0lPVnJXVjR5TXpONTVaVlhTRTlQWjlldVhRRDA2OWN2WCt1Z2pJd01kdTdjcVR4V3FWU28xV3F5czdPVjUxWll5TU9hS2pUbUt0aFVCSG1ydWJpNi9ua3JrZ1JVYVU3RWpXOUoxdHpoVHRwVmZGM05oNUtFRUVJOFdXeHNiUEZVKzVHc2ljZUlnZVRNT0tvNDF5enZaUWtoaEJCQ2xEb0pzd2doaEJCQ0NDRkVCWldhZFo4YnlXZTRsdmdyTjVQUGN6OGpwdGh6cWUxY3FGZWxwUkplcWVwY3V4UlhXanh0MnJTaFRaczJIRHQyakJFalJ2RFh2LzRWbFVxbEhPL1lzU01CQVFGRVIwZnovZmZmMDZOSEQ2cFhyNTV2bm9NSEQzTHUzRGtncDRySm84R0YxcTFiTTJmT0hMNzY2aXNXTGx4WTRXNStHd3dHUHY3NFl5NWN1QUJBM2JwMW1UUnBVcjRLSFkrRHBaREEwYU5IbVQ5L2ZwSG5jM2QzTndtSTVBMlJGQlJtYWQrK1BlM2J0emQ3TERNemt5KysrTUxpdVFFQkFiejk5dHNzWDc0Y3ZWN1AzTGx6Q1EwTk5RbUVXTHVPeDgzSnlZblJvMGNUSHgrdmhGbGVlZVVWL1B6OFRNYmR1M2ZQSk15aVZxdlp1WE1ubHk1ZFlzeVlNUUNFaG9aU280YjVrTnFaTTJjSUNRa0JvRUdEQmhiWGs1R1JZYkkyYys3ZXZhdTgvNHJxMFNwRTFrcEpTVkcyM2R6Y2lqWEhrNkM2KzhPZmRkY1NmNVV3aXhCQy9JbFVjYTVCc2lZbkxKMllHU3RoRmlHRUVFSThrU1RNSW9RUVFnZ2hoQkFWaE42UVJYVFNhYTdjUDg2VmhCTWtadDR1MFh5K3JuVnBVTFVORGF1MnBhWkhFMVFVcjZWSFdiR3hzV0g2OU9tY1BuMmF0bTNiNWp1dVVxa1lNMllNa3lkUFJxZlQ4ZGxubjdGNDhXS1QxaVFaR1Jtc1hyMGF5S2tjOGZiYmI1dTlWc3VXTFduUm9rV3gyNXJrU2t0TDQ5NjllL24yNTdibTBlbDBaby9uVmx3eFo4V0tGUncrZkJqSXVURS9lL2JzWWxlT0thbThZUllQRHc5bE96czcyNnBLSG85NnRKcUh1WW9vNXRTclY0K2VQWHVhUGZiZ3dZTUN3eXlRVTgza2wxOStJU29xaXZqNGVENy8vSE0rL1BCRDVYaEZyVGhpU1dwcUtyLzg4Z3Y5K3ZVcmNGeURCZzJvVXFVS2lZbUpoSWVITTNUb1VMUGpmdmpoQndDOHZMeG8xNjZkeGZueWhsa2VyUTZUYS9mdTNlemV2YnV3cDFDcTd0Ky9EK1M4WHlyRDk2K3NxTzNjY0hXb1FwbzJrWnNQem1QNU95bUVFT0pKVThXcE90ZjRGWURFak52Z1hjNExFa0lJSVlRb0F4Sm1FVUlJSVlRUVFvaHlkRDhqNW8vd3luRnVKSjlCYjlBVmZwSUY5amFPQkZScFFjT3FiUWlzMWg1WGg0ci9XMjIxV20wMnlKSXJPRGlZenAwN0s4R0ViNy85MXFTTjBKZGZmc21kTzNlQW5Bb1cvdjcrRnVjcWFaQUZjcXBkaElhR1dqd2VGUlhGOE9IRHJaN3YyTEZqU2dVT096czdaczJhaForZm4wazduc2ZwMXExYnlyYTN0L25YejlLbFMvSHk4aXB3bmg5Ly9GRUpUT1NWTjh4U2xvRWRsVXJGcEVtVCtOdmYvb1pXcStYdzRjUEV4c1lxbFgyeXNyS0F5aEZrVWFsVWpCMDdsdHUzYnhNUUVNRFRUejlkNE5nT0hUcXdjK2RPOXV6Wnc4c3Z2NXp2ZFgvcDBpVU9IVG9FNUlSK2JHMXRMYzZYTjRSbHFRS0tvNk9qMmVvMldWbFp5dXZZMHJtcHFha1dyMTJRMk5oWUFIeDlmWXQxL3BQRTI3a21hZHBFYmlSRmxmZFNoQkJDUEVaVm5COVdYeXRwQUY0SUlZUVFvcUtTTUlzUVFnZ2hoQkJDUEViYTdFeXVKZjdLbFlRVFhFazR3UVBOblJMTnA3WnpKYkJxT3hyN1BFZDk3OWJZMmxUOG0vTkZOWGJzV002ZVBVdGlZaUliTm15Z1hyMTZ0RzNibHIxNzk3SjM3MTRBR2pac2FCSnlLU3YyOXZabWIvN3JkRHF5czdPeHNiRXhlMlBmYURRcUFZcThXclZxUlljT0hUaDA2QkNUSjArbWFkT21aYkp1YTEyN2RrM1pybG5UZkxsNlgxOWZxbFdyVnVBODd1N3VadmZuL1JxVWRmV1o2dFdyODlwcnJ4RVdGc2EwYWROTVdsVGxoaXpLcXdKT1lYSXIvVURPYSs3NTU1OW4wNlpOL1B2Zi95NHd6QUxRdjM5L2R1N2NTV3hzTEJFUkVYVHExRWs1WmpRYWxhbzJibTV1REI0OHVNQzU4bFlacWxxMXFzbXhXYk5tb2RmcjhmUHpNOXYrYThPR0RXemN1QkdBZGV2V21WVDZ5WFhtekJuMGVyM1o4d3R5OGVKRkFPclVxVk9rODU1RVhrNyszRWcrUTRZdWhYUnRFaTRPQlFmTmhCQkNQQm1xdVR5bGJOOU51MTZPS3hGQ0NDR0VLRHNTWmhGQ0NDR0VFRUtJTWhhZmVvV3JpWkZjU1RqQjlhVFRKWjdQeWQ2ZEpqN1AwZGluRS9XcXRDeUZGVlpzSGg0ZXZQLysrMHlkT2hXRHdjRGN1WE1aTldvVTY5ZXZCOERKeVlrUFAvd1FPN3V5LzcrNDQ4ZVBOOXYrNXNzdnYyVGJ0bTIwYU5HQ0JRc1c1RHNlSHgvUHFGR2o4dTIzc2JIaGd3OCtJRHc4bkc3ZHVwWEptb3ZpNnRXcnlyYWxNRXRKNUswNDh6aUNKSU1IRCtiRkYxL01WNEVsTjFSVFVjTXNlZHY3T0RnNDBLZFBINzc5OWxzT0hUckUzYnQzVWFsVUZzOE5DQWdnT0RpWXFLZ28xcXhaUTl1MmJaV0ExZmZmZjgvNTgrY0JHRDU4dU1YV1FibHUzMzc0U2U5SHd5eTV3YXN2di95U3hNUkUzbnZ2UFR3OVBRdDlib2NQSDJiejVzM01taldyV09HdHk1Y3ZLeFZqN3QrL1QyWm1KazVPVGtXZTUwbmhvWDVZbmVaZStnMEpzd2doeEorRW4xdDlaVHMyOVZJNXJrUUlJWVFRb3V4SW1FVUlJWVFRUWdnaHlzRDFwTk5jdUJ2TzcvY09rWkoxei9KQVkrNy8vSEZ6MnNJOWFuZkhhalQyZVk3R1BzL3hsR2Y1VnU4b0Q4OCsreXp2dnZzdVgzenhCVnF0bHJWcjF3STVZWkFaTTJaUW8wYU5RbVlvWDNxOVh0bCt0TEtMV3EybVI0OGVqM3RKWmwyNmxITXpwSGJ0Mm1VU0VOQm9OTXEyV3EwdTlma2ZaV05qWTdhOVZHNll4VndWbllyZzBUQ0xxNnNyTFZxMElESXlrdDI3ZDlPM2I5OEN6Ly9iMy83R2UrKzlSM3g4UFAvODV6OTUrKzIzT1hQbWpCSUFhOVNvRVlNR0RTcDBIVmV1WEFIQXo4L1BiUEFuS2lxS2JkdTJBVG5CbDFXclZoVTQzNWt6WjVnNWN5WUFJU0VoZlBMSkoxU3BVc1hpK0ZxMWF2SGhoeDhDOE5SVE9aOUEzNzkvdjNMODlPblRqQjgvbnJsejUrTHI2MHR3Y0xBeS90SHFRRzV1Ym5oN2UxdXNHbFJaZWFoOWxPMTc2ZGVwNDlXc0hGY2poQkRpY1hGMXFJS2puUXRaK25TeTlPazgwTnd4Q1RnS0lZUVFRandKSk13aWhCQkNDQ0dFRUtWQWI5QnlOZUVFdjk4N3hNWDdSOGpVcFpnZitFZHVSUVVZbGVDSytRUkxGYWNhU29DbGhudWpNbGgxNWRLM2IxLzI3TmxqMGdxbmJkdTJ0R2pSb2h4WGxWOWFXaHJKeWNtNHU3dmo2T2lJVHFkang0NGR5bkZ2YisvSHZpYUR3VkRvbUN0WHJoQVhGd2RRWUN1YmQ5NTVwOERLSUdBYVdza3JiL3VjeHhGbXNTUTNMRktlYXlqSXJWdTNnSndXUTdtQm14NDllbkR5NUVtejdhb2VGUmdZeUFzdnZNQytmZnZZdW5VckxpNHViTjI2bGV6c2JOUnFOZSsvLzc3WmtFOWVHUmtaWEw1OEdZRDY5ZXZuTzU2YW1zcml4WXVWeDIrKytXYWg2MnJhdENtOWUvZG16NTQ5eE1URU1IbnlaSllzV1lLWGwvbHFJaDRlSG5UcDBrVjVuSlNVeEU4Ly9RVGt2SThTRWhLSWpvNW16Smd4ekp3NWsyZWVlUVkvUHoremM3M3h4aHU4OGNZYmhhNnhzakVOczl3b3g1VUlJWVI0M0dxNk4rWnFZaVFBY2FtWEpjd2loQkJDaUNlT2hGbUVFRUlJSVlRUW9waXk5T2xjdkgrWTMrOUdjQ1VoRXAzQi9BMThNSUtSbkFDQWpSR2pBWXdxMVI5VldVeTVPWGdUNU5lRloveTY0Ky9Xb0V6WFg1bWNPSEdDTDcvOFVybkpuK3Z3NGNPTUhUdVdpUk1ubXIzaGJxMk1qQXhPbkRpaFBOWm9OTVVPT3NUR3hqSm16Qml6eCtyV3JWdG9hNWV5a0Z0eEJTeTMxamx3NElDeTNhcFZLNHR6UFhqd29OanJ5RzBQQXpsQmhmS1NHNnFwcUdHVzY5ZXZBNmF0bmpwMjdFaGdZQ0ExYXRUZzNyMENxajM5WWN5WU1mejIyMi9jdm4yYkRSczJBRG1WYXFaTm0wYXRXclVLUFQ4eU1wTHM3R3dBbWpkdmJuTE1hRFR5eVNlZmNQZnVYUUFHRFJxVWI0d2xFeVpNSUQwOW5ZTUhEM0x6NWswbDBHSk5pNkxRMEZEbGV6ZDc5bXd1WHJ6SWloVXJlUERnQVgvLys5OFpQMzQ4dlh2M3Rtb2RUd28zeDRmdG54SXliaGN3VWdnaHhKUEd6NjIrRW1hSlQ3MUNvMm9keTNsRlFnZ2hoQkNsUzhJc1FnZ2hoQkJDQ0ZFRWFkcEVmcjhid1lWN0VWeFBPbzNCbUcxK29ER25CSXRLbFpOWU1hckFpREZuNDVHaUZvNjJ6alQyZVk2bWZ0MEpxRkt4cW95VXQ2aW9LRFp1M0VoVVZKU3l6OWZYbDFkZWVZWHZ2LytlTzNmdWNPblNKY2FNR1VPWExsMFlQSGd3RFJvVUxRU1VtcHJLMUtsVHVYanhvckx2czg4K1U5cVZXS05aczJiWTJ0cFNxMVl0QWdJQ3NMVzFWWUlBdWJ5OXZaa3dZVUtSMWxaVWQrN2NZZlBtelRnN08rUHM3SXlkblIzeDhmSHMyYk5IR1dPdWNvWEJZT0IvLy9zZmtGTU5wR1hMbGhhdnNXREJBb3VWTkI3MWFQV1AzTW92VUhDRm1xdFhyN0ozNzE2engvSldkeWtPZzhGQWNuSXlRSm0wVWlvTnVlMTk4b1pPSEJ3Y2l0Uk95OG5KaWJadDI3SjE2MVpsWDZ0V3JXamR1clZWNStkV1FBRm8wNmFOeWJIdnYvK2VJMGVPQURrdGkwYVBIbTMxdW14c2JQamdndy9JeU1nZ01qS1NtSmdZcGt5WndwSWxTM0IxZGJWNDNzNmRPNVhBVmVmT25Ra01EQ1F3TUJCWFYxY1dMVnBFZG5ZMm4zMzJHZmZ1M2VQVlYxKzFlajJWbmF2RHcvZmlBODJkY2x5SkVFS0l4ODNQclo2eUhaZDZ1UnhYSW9RUVFnaFJOaVRNSW9RUVFnZ2hoQkNGU015NHhZVjc0ZngrOXhDM1VpNllIL1JIK3lBQVZVNFpGb3hHTUpvSnIrUUtyTnFlcHY3ZGFlTFR1VXpXWFZsbFptYnl2Ly85angwN2RuRDE2bFZsdjQyTkRmMzc5K2YvL3UvL2NIRnhvWHYzN3F4WnM0YWRPM2RpTUJnSUN3c2pMQ3lNWjU1NWhuNzkrdEdtVFp0Q3E2QWtKeWN6WmNvVXBYVlJnd1lOdUh6NU1qLy8vRE1xbFlxeFk4Zmk2dXJLckZtejBPdjFGaXRhdEcvZm52YnQyeXVQUC8zMFUxSlRVOUhyOVJnTUJyeTl2YWxmdjM2WlZ3SnhkM2RuNTg2ZEdJMW15djRBalJzM3h0L2ZQOS8rdlh2M0t0VStubnZ1dVh3aER6OC9QM3IxNmdYa3RMQnhjM01yMXZyT256OFBRTFZxMVFvTWtodytmSmpEaHc4WDZ4cUZ1WEhqQmxxdEZpamY2akNXM0x0M1Q2bWtFeEFRVUt3NVltTmpXYjU4T2IvKytxdkovbVBIamhFU0VzSzRjZU1LblB2R2pSdEVSdVo4MGpzNE9CaGYzNGR0Q3lJaUl2am5QLzhKZ0p1Ykd4OTk5QkgyOXZiNTVpaW90Wlc5dlQwelo4NWs4dVRKWEx4NGtXdlhydkhoaHgreWVQRmlzKytSc0xBd1ZxeFlBZVNFb041NTV4M2xXTmV1WFhGeGNXSE9uRGxvdFZvMmJ0ekkzYnQzbVRoeElyYTJ0aGJYa011YXRrMFZtWk85RzdZcU83S05lbEkwaFZmc0VVSUk4ZVRJVzhVeEx2VktPYTVFQ0NHRUVLSnNTSmhGQ0NHRUVFSUlJY3g0b0xuRG1mai84dHVkLzNFbjdacUZVWDhrV0I0SnF4aHpneTFtUWl4UGVUYmxHYjl1QlBsMndkSHU4YmVicWFoME9oMlJrWkg4OHNzdkhEcDBDSTNHdEdWVHUzYnRlUDMxMTZsVHA0Nnl6OG5KaVhIanh0R3paMC9XcjErdjNIdy9lL1lzWjgrZXhjN09qbWJObXRHK2ZYdWFOV3RHelpvMWMxbzkvU0V4TVpHLy8vM3Z4TVRFQU5DN2QyOG1UcHpJd29VTE9YRGdBQWNPSE9Ea3laTjA2ZEtGRGgwNjRPL3ZiM1dJSXlnb3lPU3h3V0JBcjllVG5wNk9YcTlIcjllalZxdEx2ZVdRazVNVHRXclZVcDVUTGhjWEY0S0NnaGczYmx5K2N6UWFEZXZYcjFjZUR4Z3dJTitZZXZYcUVSSVNVcUsxblR0M2p0OS8veDJBSmsyYWxHaXVncHc5ZTViNjlldWJEY3NZREFhKy92cHI1WEh0MnJYTGJCM0ZGUjRlcm15M2Jkdlc3QmlkVHFkczU2MStrNWlZeUpZdFc5aStmVHQ2dlI0QUx5OHZYbnZ0TmJaczJjS3RXN2M0ZCs0Y2I3NzVKczg5OXh5REJnM0s5MW9GK1BycnI1VkFWUC8rL1pYOUZ5NWNZT0hDaFJpTlJ1enM3SmcxYXhZK1BqNW0xM2pqeGcwZ3A3MmFzN056dnVOcXRaclpzMmN6WnN3WUVoSVN1SERoQXZQbXpXUDI3TmxLQ01WZ01MQnAweWFsVFpLOXZUMnpaczNLVjlXblRaczJ6SnMzajQ4KytvaXNyQ3oyN3QxTFltSWlNMmJNS0RSQWx2dHpBeWl3TWt6RnBjTFozb05VYlFJNlF4WVp1bVFpYmJCWkFBQWdBRWxFUVZTYzdRdHYyU1NFRUtMeTgzYXVoWjJOSTNwREZxbFo5M21ndVlPSDJyZndFNFVRUWdnaEtna0pzd2doaEJCQ0NDSEVIMUt6N25NMi9nQy8zZm1aMk5STEZrWVo4MlJZVkJoVmZ6dzJLbVZaUUdXYVl2Rnk4aWZZL3dXYVYrK0Z1NlA1Rzc5L1J2SHg4Wnc4ZVpMang0L3o2NisvNWd1dzJOblowYmx6WjE1KytXWHExcTFyY1o3QXdFQVdMRmpBaFFzWCtOZS8vc1dKRXljd0dvM285WG9pSXlPVm05VXVMaTRFQmdieXpEUFBNR0xFQ0E0ZVBLaUVQdHEzYjgrRUNSTlFxVlNFaElUZzV1YkdqaDA3U0U1T1p0dTJiV3pidGsyNW5vMk5EYmEydHNxZlJ4OW5aMmNyZ1JXZFRxZFVaM25VNHNXTGFkNjh1ZG5ucEZLcGxPZGNwVXFWSW4xZDE2NWRxMndiREFhTVJtT0JGU3AyN2RwRlltSWlBTTJiTitmcHA1OHUwdlZ5YmQ2OG1WMjdkdUh2NzQrdnJ5K3VycTQ0T3p0amEydkw3ZHUzK2Zubm41V3gzYnAxSzNDdW9VT0hNbno0Y0xQSFVsSlNHRGx5cE1WelAvLzhjMkppWXFoVHB3NTE2dFRCdzhNRFQwOVBNakl5T0hIaUJOSFIwY3JZRGgwNkZQRlpsaTJkVHFlMEJmTHg4YUYrL2ZvQVhMeDRrZHUzYitQbTVvWktwVEpwQWVUdDdjMjVjK2ZZdTNjdllXRmhKa0dYRGgwNk1HSENCRHc5UGVuU3BRdWhvYUhzMmJNSG85RkllSGc0NGVIaCtQdjcwN0ZqUjVvMWEwYlRwazI1Y09HQ0VxaXBVNmNPenozM25MS0dxVk9uS3BWTUprNmNTTk9tVFpWdER3OFB2THk4Y0hKeUlqNCtub2lJQ0NDbkNvKzV5aTI1YTU4elp3NFRKMDVFcTlWeTdOZ3hqaDgvVHJ0MjdZaUppV0hwMHFXY08zY095QW0vVEpzMmpVYU5HcG1kcTNuejVzeWJONC9wMDZlVGxaWEZpUk1uaUlpSW9IdjM3Z0FzV2JLRWE5ZXU0ZTd1anF1cks0Nk9qaVFsSlptRVdTeFZYcXJvbkIxeXdpd0FLWnA3RW1ZUlFvZy9rVm9lallsT09nM0F0Y1QvWisrKzQ2TXE4NzZQZjg4a2swcUFFQWdFUWtMdkVKRGVSWmRxWXhFc3U0dmxXZHV0c0tJdVZrUkJVT0ZHc1hDcldGWVdkMVVFVVhIQkJVUnNsSVFpSWtodkFaSVFDRWxJSlpPWjgvd3h5U1NUUWlhTkVQaThYeS9EekxuS3VRNmdRdkxONzdkTlBacU9xZUVUQVFBQVZCM0NMQUFBQUFDdWFCazV5ZHA5Nm52dE9yVmV4MU4zbHpMTFdhSEFHVjV4dnBMeUtyRGtqUlN0d3VMajVhZE9vVVBWdmVsSVJkYVBxb2FUMTI3WjJkbDY3TEhIbEppWVdHeXNlZlBtR2pGaWhFYU5HcVg2OVQzL29tekhqaDAxZS9ac0pTWW1hdlhxMWZydmYvL3J0bjlHUm9hMmI5K3UzcjE3eXpBTWpSNDlXdi8rOTcvVnVIRmpQZjMwMDY0S0Z6NCtQcG8wYVpLR0RSdW1iNzc1UmhzMmJGQjZlcnBySDRmRElZZkQ0UllhS0s4R0RSb29LcXIwM3hkV3ExVUxGeTZzOFA3NUNsZnRLTTN3NGNPMVlzVUtKU1FrNko1Nzdxbnd2Wm8xYTZiNCtIakZ4OGRmY0Y3Ly92M1Z2My8vQzg2eFdxMmx0aUhLYnhGVW1oWXRXdWpZc1dNNmN1U0lXM0NscUxGangxYTRqVTkxV2JseXBldjM3UERodzEzWGp4OC9yamx6NWhTYkh4VVZwWjkvL2xsejU4NTF1eDRSRWFINzc3OWZmZnIwY1YzejkvZlhJNDg4b3V1dnYxN3Z2ZmVlZnZubEYwbFNmSHk4bGk1ZHFsV3JWdW1ERHo3UWxpMWJYR3Z1dnZ0dTErK2h0TFEwZVhzN1A0MTA3NzMzYXNTSUVhNTVtWm1acnRCSlVUZmRkTk1GbjdsZHUzYWFPbldxWG43NVpUMzg4TVBxMzcrL3Z2MzJXLzN2Ly82dkt3Uld2MzU5elo0OVcrM2F0YnZnWHQyN2Q5ZnMyYk0xYmRvMDNYSEhIYTRnaStUOGQ2NXdDS2lveU1oSTllN2QrNEw3WDZvQ3JBWHRzdEp6a212d0pBQ0FpNjFWZzE2RndpemJDYk1BQUlETENtRVdBQUFBQUZlYzdOeTB2QURMOXpxVy9LdE1tY1VuNWJjS1V0NlArWlZYVE1PWlluRlZZSEZQc2JRSWpsTDNzSkhxM1BocWVWdDhxKzhoYWprL1B6OU5tVEpGVHovOXRDUm5GWXJCZ3dkcjJMQmhhdCsrZmFYMkRnME4xY1NKRS9YblAvOVp2Ly8rdTZLam94VWRIYTBqUjQ2b1I0OGV1dm5tbXlWSnZyNit1dSsrKzlTelowLzUraGIvdGVyY3ViTTZkKzZzUng5OVZHZlBubFZTVXBKU1UxT1ZrNVBqcXJwaXM5bmMzanNjRGhtRzRRb0FXQ3dXR1laUjdKL216WnQ3RkRTNUdPclZxNmZubm50T1AvMzBVNWxoZ1F0cDJyU3AvUDM5bFpXVlZXek0yOXRiclZxMTBqWFhYRk5pRzZPcTFMUnAwd3VPaDRXRmFkeTRjV1dHTEdyQzRNR0Q5ZTIzM3lvdUxrNFRKa3h3WFkrSWlKREZZbkdGTy96OS9SVVZGYVhKa3llclFZTUcrdGUvL3FXNHVEaTFiOTllRXlaTTBPREJnMHY5L2RXMmJWdk5uVHRYUjQ0YzBZb1ZLL1R6eno4ckpTVkZmLzNyWHhVU0VxSzc3NzVidTNmdlZ0MjZkVFZnd0FEWHVsNjlldW1kZDk3UnBrMmIzRm9QU2M0QTJyRmp4MlMzMnlVNWY5ODNidHhZWThhTWNmMzdkaUZYWDMyMTJyVnI1L3ExNjlldm4wSkRRNVdRa0tDaFE0ZnF3UWNmOUxoQ1VWUlVsRDc4OEVNMWJOalE3WHFyVnEzY2ZnN3poWWFHS2lvcVN2ZmNjODhGS3hoZHlnSjlDa0ovNmVmUDF1QkpBQUFYVyt1UW5scDM2SDFKMG9Ha21CbytEUUFBUU5VeVROTXM0Yk8yQUFBQUFIQjVPVy9QMEo1VFAyblhxZlU2a3J4ZERyTjQyNWY4VEl0aGtUUGdZaFlLcXBpdTNrTEYxUGRyb3Fpd0VicXEyZWdycG8zUWpIWFg2cmxyMTFWNm4yKy8vVll0V3JSd3RWT3BUb21KaWZMeDhTbFh0UmVVbjJtYU9uLyt2SEp5Y3VSd09HUzFXaFVRRUNEREtPRmZua0xzZHJ2MjczZTI5MnJZc0tFYU5XcFVxWFBrNU9TNHptR3oyV1MzMnhVVUZLUzZkZXRXYXQvcWxwbVpxWjA3ZDZwZnYzN0Z4dkxiWnhWdDI3Tm56eDc1K1Bpb2Rldlc1YjZmdytIUTNyMTcxYUZEQjFjQUpqazVXYm01dVJYNk5jZ1BkSlgxNjEyV2d3Y1A2dXpaczI3VlphcUthWm95VGJOS3psbVNxdnJ2bzZlKzJmZW1ZazU4S1VtNnR2VmZOYWhGeVMyNkFBQ1hIOU0wTmVmSG0zUStOME9TOUVEZmQ5VzRUdm4vUEFBQUFIQXBvaklMQUFBQWdNdVd6WjZ0dmFjM2FOZXA5VHFVdEVWMk03ZjRKTGNBUzk0bFUzS2xWdklydEJUNWdxZlY0cWRPalllb2U5aEl0UWlPVW9rcEY1U3BjQnVRNmhZYWVtVUVqV3FhWVJqeTgvT1RuNTlmdWRaNWVYbXBZOGVPVlhZT0h4OGYrZmo0Vk5sK0YwdEFRRUNKUVJiSitYTmJOTWdpcVZJL2J4YUxSWjA2ZFhLN0Zod2NYS245cWtKMUJ0eXFLOFJTVS95dFFhN1g2VGxVWmdHQUs0bGhHR29iMGtlN1RxMlhKQjArdTQwd0N3QUF1R3dRWmdFQUFBQndXWEdZZGgxSzJxS2RDZDlxMyttTnNqbk9GNTlrNW4wd25KOEFOcFZmZU1XVVlScXUxeVZWWWdtdjEwbFhOUjJ0em8ySHljZkx2N29mQndDQUMvTHpMZ2l6Wk9TazFPQkpBQUExb1ZXRG5xNHd5MjhKMzZsL3hDMDFmQ0lBQUlDcVFaZ0ZBQUFBd0dYaFJPcHU3VXhZcDkybjFpdlRkcTc0aEx3QWk1RlhaY1hNUzZua0YxNlJJWmtPdzlsWktQOUNua0JyZlhVTEc2NmV6YTVUU0VEemFuNFNBQUE4NTIrdDQzcWRWZEwvL3dBQWw3VU9qUWJwUDN2bnkySGFGWjkyUUtjempxcFJZSXVhUGhZQUFFQ2xFV1lCQUFBQVVHdWR6VHFwbmZGcnRUUGhXeVZueFpjOHlYUUdXTXk4Z0VwK0s2R0NBSXZwQ3JZVXJzSml5S0kySWIzVm8rbG90VzgwUUJiRHE5cWVBd0NBaXZMekxoeG1TYXZCa3dBQWFvSy9OVWp0R3ZiWDN0TS9TNUsybjF5bGtlMGVyT0ZUQVFBQVZCNWhGZ0FBQUFDMVNxWXRWYjhsck5QT2hHOFZkMjVmeVpOTVV6SU1HWkpNb3lEQUlqbnpLcVlwbVlicFRMZ1k3bjJFZ3YzRDFLUHBhUFZvT2xwMWZCcFUxMk1BQUZBbC9Ld0ZiWWF5Y2dtekFNQ1ZLQ3BzdUN2TXNpTit0YTVwL1ZkWnZYeHI3RHhwYVdrNmR1eVlKS2xObXpieTgvTXIxL3FkTzNmcThPSERrcVN4WThkVytma0syNzkvdjE1NzdUVkowcjMzM3FzZVBYcTR4a3pUMUxsejUxU3ZYcjFxUGNPbElDa3BTVHQzN3BRa1JVVkZxVUVEL2k0TUFLaDVoRmtBQUFBQVhQSnM5bXp0T2YyVGZrdFlwME5KMjJUS1VYeVNLY2t3WFFHVy9FdFMvblhEV1lVbHI4MVE0VElzM2hZZmRRb2RvaDVOUjZ0RmNQZnFmUmdBQUtwUTRjb3NtVG0wR1FLQUsxRzdrUDRLOGcxUjJ2a2taZWVtYTl2SnI5VXZZbnlObldmMzd0MTY5dGxuSlVudnZQT09XcmR1WGE3MVAvendnMWFzV0NHcCtzTXNXVmxaT25EZ2dDUm5DS2V3Zi96akgxcTllcldtVFp1bWJ0MjZWZXM1YXRxQkF3ZjA0b3N2U3BKZWZQRkZ3aXdBZ0VzQ1lSWUFBQUFBbHlSVERoMU8ycVlkOFd1MDkvVFB5blhrbERSSk1reEpocXR2a0hzVkZsT21hVWg1UlZpS1ZtRnBXcmU5ZWphN1hsMmJYQ09ycFh6ZkxRZ0F3S1hBdjFCbGx2UDJqQm84Q1FDZ3BsZ3NYaHJTY3FKVzduVldHRmwvK0orS0NodnA5djhJbE0vT25UdjE2YWVmU3BLbVRwMnEvL2YvL3A5dXZmVldqOVl1WDc2OE9vL21wazJiTnBkOTBBWUFjT1VpekFJQUFBRGdrbkkyNjZTMm4xeWxuZkZybFphVFZNSU1NeS9FSWhtR0lWTkdzUm1Hb2J3cUxBVWhsM3crWHY3cTF1UVA2aDErbzBMcnRLcXV4d0FBNEtMdzlRcHdlNStkbXlZL2I3NTRDUUJYbWg1aG83VCswQ0psMmxLVVk4L1VkNGMrMEhVZHB0VDBzV3F0YnQyNjZhNjc3dEtpUll2a2NEajAvdnZ2NjhpUkkzcnNzY2RrdFZvdnVQYnR0OSsrU0tlVS92akhQeFlMczJ6ZXZGbXpaODh1MXo1MnU5MzErcm5ubnBPWGwxZTUxdDk3NzcyNjhjWWJ5N1VHQUlDeUVHWUJBQUFBVU9QTzUyWm9aOEszMmhHL1duSG45cFV3dzVsZWNVWlNER2VWRmNtOUNvc2htUTVKUmw0MWxpSlZXSm9FdFZHdlp0ZXJXOWh3cXJBQUFDNGJQdDcrYnUvUDUyWVNaZ0dBSzVDWHhhcXJXOTJoVmZ2ZWtDUnRQZm0xK2pRZnEwYUJMV3I0WkxYWG4vLzhaelZ2M2x4ejVzeFJUazZPMXExYnA4VEVSTTJZTVVOQlFXWC92OVppc1pRN0ZPSXBtODFXNnBqZGJsZDJkbmFsOXI3US9pWEp6YzJ0OFAwQUFDZ05ZUllBQUFBQU5jSTBIVHFRRkswZDhhdTEvL1FtMmMwU1B2bGw1bVZTREVPbTZSNWVrUXJxclpqS0Q3SVV2aXA1VzN6VXBmRXc5UXEvUWMzcWRxeU94d0FBb0VZWnNzakh5MDg1ZHVjWHJiSnpNMVN2aHM4RUFLZ1p2WnJkcUcwblYrcFUraUZKMHNxOXIrdXVudk5yK0ZUdWNuSnlkT2pRb1F2T1NVNU9kcjNlczJmUEJlY0dCQVFvTWpLeVNzNVdraUZEaHFoQmd3YWFObTJhTWpJeTlOdHZ2K243NzcvWERUZmNVT2JhNjYrL1hwTW5UNjd5TTludGRvMGFOYXJVOFQ1OSttalpzbVhsMm5QYnRtMTY2YVdYSkVuVHBrMVQ5KzdkeTdYZTM5Ky83RWtBQUpRVFlSWUFBQUFBRjlYWnJKUGFkdkkvK2pWK3JUSnlra3VZa1ZlRnhjZ0xxZVJmS3NJd1RKa09veUM3VXFnUVM4T0E1dXJaN0FiMWFEcEt2dDZCVmYwSUFBQmNVbnk5NjdqQ0xPZHpNMnI0TkFDQW1tSVlocTd2OElnKzJEcEprblFzWmFkK1BQS1JoclNjV01Nbks1Q1FrS0MvL2UxdkhzOHZhMjduenAzMTJtdXZWZlpZRjlTbFN4Zk5uejlmVHo3NXBIcjM3dTFSa0tVOEZpMWFwTTgrKzB4MTY5YlZwNTkrV3VuOXJGYXI2dFVyWDdRMUlDREE3WFY1MXdNQVVCMElzd0FBQUFDb2RqWkh0bllsck5jdmNkL29lT3J1RW1hWWVWVlk4bG9JbVpKWlFvREZmYnJoRm1DeEdGN3EyR2lRZW9YZnFCYkI1ZnN1TWdBQWFqTmZyd0NsNWIwK2I4K3MwYk1BQUdwV2VMMk82aDh4WHB0aW5aVTUxaDllSkQvdklQVnBQcmJhN3ZuT08rOW81Y3FWcnZkMnU5MzErbTkvKzVzc0Zvc2t5Yy9QVDYrODhrcTFuYU02dFd6WlVtKysrYVlhTkdoUTVYdm41dWJLWnJNcEp5ZW5TdmRkc1dLRlZxeFk0ZEhjckt3czErdlhYbnZONDBvck0yYk1VTE5telNwMFBnQUF5a0tZQlFBQUFFQzFPWjY2UzcvRWZhUGRwNzUzZmNlNEc5TlpoVVdHTTVqaXJNSml1RTB4OGk4NThuc095UzNFVXRlM2tYbzJ1MTQ5bTEyblFKL2c2bmtRQUFBdVliN2VCZDlOblpPYmRZR1pBSUFyd1I5YTM2ZmpLYi9yeExuZkpVbmY3SDlUWGhhcmVqYTdybHJ1WjdQWmxKMWR3dC8zcEdJQmphWk5tMnJSb2tVWDNPK2pqejdTdW5YckpLbk11YjYrdnBLa3hNUkUvZkRERDU0ZTJTVXVMczcxZXZQbXpUcDE2bFM1OTdqcXFxdlV1blhyY3ErcmJpa3BLVHAyN0ZpNTF5VW1Kbm84dDZvRE9BQUFGRWFZQlFBQUFFQ1Z5clNsYWtmY2YvVkwzRGM2azNtOCtBUlRrbUhLa0NIVG9oSmJDRW5PM0lwcG1zNEtMS1lLZ2l4NVdqWG9xZDdoTjZwOXd3RXlERXRWUHdiSzBDSTRxcWFQQUFDWHBKcjQ3Nk5ibU1WT21BVUFyblFXaTVkdTdUWlQ3OFRjbzR5Y0ZFblNmL2ErS2wvdkFIVnBQS3pLNzNmVFRUZXBYNzkrcnZkNzkrN1Y0c1dMSlVtVEowOVdXRmlZSk1uTHkwdmUzdDVsVnZJSURDeG9GZXRwMVk4VEowN28zWGZmTGUvUjNheGR1N1pDNng1NjZLRkxNc3h5M1hYWHVmMjZYTWl1WGJ2MDl0dHZTM0krVDZkT25UeGFSMVVXQUVCMUlzd0NBQUFBb05KTTA2RURTZEg2SmU0YjdUK3pTUTdUVWRJa1owREZNQ1FaSlZaaGtlU3N1dUl3WlpwR3NRQ0xuM2VndW9lTlV1L3dHOVVnSUx3YW5nU2V5cktsS1NIdGtKb0VYWHFmdEFXQW1oS2Zka0RadG95TGZsOGZMOElzQUFCM2RYeURkZGRWOC9YaHRrZVVhWE1HV2o3Zk5VdTdUMzJ2b1MzL29pWkJiYXZzWGhFUkVZcUlpSEM5TDl4bXFIUG56aGNsNk9IdDdhMmdvS0J5clRsLy9ueXh5aUkrUGo2dWFpK2VLdS84aXlVa0pFUWhJU0VlelQxNzlxenJkYk5temRTdVhidnFPaFlBQUI0anpBSUFBQUNnd3M2ZFQ5VFdFLy9SanJqL0tpMG5xZmdFVnhzaFNZWlJXaEVXWnlzaDV3Sm53S1ZJaUtWSlVCdjFEcjlKM1pyOFFkNFduNnA4QkZSUWt6cHRsSkIra0RBTEFCU1NrSFpRVFlMYVhQVDdVcGtGQUZDU2hvRVJ1cmYzLzJuUjlrZVZtdTFzbjdQMzlNL2FlL3BudFc3UVMwTmEvbGtSOWJ2VjhDbXJScmR1M2JSOCtYS1A1OXRzTmozd3dBT0tqWTExdXg0ZUhxNjMzMzViRmt2VlZmK01qWTNWMGFOSFN4MC9mdHhaMFRRM04xYy8vdmpqQmZmcTM3Ly9CYzkyN3R3NXBhV2xsZnVNaGNNc1o4K2UxY21USjh1OVIwQkFnSUtEYWYwTEFLZzZoRmtBQUFBQWxJdkR0R3Z2NlorMS9lUktIVHE3cllRWnBtUktoc1Z3dGdpNkFFTjVyWVNNL0hjRjh5MkdsenFIRGxXZjVtTVZYcTl6RlQ0QnFrTG5Kc1AwVy95MzZoNDJzcWFQQWdDWGpNTm50NmxIMk9pTGZsL2ZRcFZaYlBic2kzNS9BTUNscTc1L0UvMVAzL2UwN3RBSDJuTGlLOWYxUTJlMzZ0RFpyWktrT2o3Qjh2TU9VcUJQZlhVTEc2NnJtbzZwcWVOZU5KOTg4b2xpWTJNVkdCaW9qQXhuVlRVL1B6OGRQbnhZYTlldTFjaVJWZmYzbko5KytrbUxGaTBxYzE1V1ZwWmVlT0dGQzg1WnRteVo2dFNwVStyNFo1OTlwaVZMbHBUN2pJWE5temV2UXV1R0RoMnFhZE9tVmVyZUFBQVVScGdGQUFBQWdFZVNzK0sxN2VUWDJoRy9SaGs1eVNWUGNvVlk4b3F5bE1Bb21PcXN4bEtrQ2tzZG53YnFGWDZEZWpXN1FZRStmRmZYcGFwdFNCL3RPNzFCMGNlWHEyL3pjVFY5SEFDb2NSdVBMWlcvdGE1YWhmUzg2UGYyOGZaM3ZjNGh6QUlBS01MWE8xQmoydjlOdmNOdjB2ckRIMnBQNGs5dTQrazV5VXJQU2RhWnpGZ2RTOW1wZGczN3FvNlBaKzFweXN0bXMybmN1QXYvL2NGbXM3bGUzM0RERFNYT0NRc0wwN3Z2dmx1aE04VEd4dXFUVHo2UkpJMGZQMTcvL09jL0pVazMzWFNUbGl4Wm9uLzg0eDhhTkdpUUFnTURLN1IvVWI2K3ZoZHNnWlNkblMyYnpTYUx4VkxtUGN1cUdCTVlHT2hSYTZIVTFGVGw1dWE2M2djSEIxZTZHazNkdW5VcnRSNEFnS0lJc3dBQUFBQW9sY1BNMWUrSlAycjd5WlU2a3J5aitBVFQrY0hJQzZTWVJ1a2hGa2t5REROdnZIakZsdWIxT3F0UDg3SHFGRHBVRnNPcktvNlBhblo5aDBlMGZOZUwybXd1Vjc4SUFpMEFybHdiWTVmcVZQcGgvYkh6RXpWeWZ4OHZQOWRyS3JNQUFFclRLREJTdDNSOVhvbnBoN1gxNU5mYWUzcWowczZmcWZiN1ptZG5Lem82V2tlUEh0WHR0OSt1N0d6UC8xOVYydHp6NTg5WDZDeW1hV3IrL1BuS3pjMVZyMTY5MUxWclY5ZFl1M2J0MUw5L2YyM2F0RW52dmZlZXBreVpVcUY3RkRWKy9IaU5IeisrMVBGcDA2WXBPanBhWGJ0MjlhZ3FpdDF1TDNYczl0dHYxKzIzMzE3cWVHeHNyQll0V3FTZmZuSUdtcUtpb3ZTWHYveEYzYnQzTDNWTlNrcUtQdi84Y3lVa0pHaktsQ2xWRnZJQkFLQXNoRmtBQUFBQUZITTI2NlMybmxpaFgrUFhLTk4ycnZnRVV6SXNabDRiSVdjbGx0SVlLZ2l3RkcwNzVHMnhxbXVUYTlXditjMEtyZE9xQ3A4QUY4dTRMazlyNWQ3WHRIelhTMnJab0x1YUJMVlJXRkRibWo0V0FGUzcrTFFEU2tnN3FNTkoyK1R2VTdmR2dpeVNaTFZRbVFVQTRMblFPcTAwcHYzREd0UCtZWjNPT0them1TZVVrWk9pVEZ1cVF1dTByTktxTEFzV0xORCsvZnVWazVPajFxMWI2NDQ3N25CVlZIbnp6VGYxMjIrL3FXblRwbnIrK2VmTDNDc2xKVVdQUC82NEpLbDkrL1lWT3MrWFgzNnBYYnQyeVdLeDZQNzc3MWRxYXFyYitGLy8rbGRGUjBkcjVjcVZHalpzbUtLaW9pcDBuL0k0ZnZ5NEpDazhQTHphN3BHUWtLQ1BQdnBJMzM3N3JSd09oM3IwNktFNzdyaERYYnAwS1hWTlltS2lsaTVkcWxXclZpa25KMGVTNU9Qam82bFRwMWJiT1FFQUtJd3dDd0FBQUFCSmt0MWgwKzdFNzdYdDVFckZwdnhXZkVKZUZSWVprbUVZTXMzaTFWWHlHYTdwcGt6REtGYUlwWjV2cUhxRjM2aWV6YTZUdjVWU3hMWGRkUjJtNk9DWkdPMU8vRUV4eDcrVW56VlFSNU4vcmVsakFVQzFhUkhjWGRtMmREVUphcVB1VFVlcmRRMjBGaXFzY0pzaEtyTUFBTXFqVVdDa0dnVkdWc2xlSjArZVZIUjB0TmF2WCsrNnRtdlhMdGRyWDE5ZkdZYWhsaTFiU3BLdXZmWmEvZmJiYjRxTGk1T1BqNCthTld0MndmMlhMRm5pZW4zOTlkZVgrM3c3ZCs3VXdvVUxKVWxqeDQ1Vml4WXQ5T3V2N245dmlZeU0xRTAzM2FRdnZ2aENMNy84c2hZdVhGaXQ3WE1TRWhJVUZ4Y25TVHB6NW94c05wdXNWbXVWN0oyVWxLU3RXN2ZxNTU5L1ZreE1qQndPaDNyMzdxMkpFeWVxWGJ0Mnlzek1WRUpDZ3RMVDA1V2VucTZNakF6WGo0Y09IZEs2ZGV0a3Q5dGxzVmcwWk1nUWpSOC9YaDA3ZHF5U3N3RUE0QW5DTEFBQUFNQVY3bXpXU2NVYy8xSy94cTlSZG01NjhRbW1LY09TRjA3SlM2VmNxQktMYzRrcEdZYnpuMElpNjNkVDMrWi9WSWRHZzJRWWxldkhqVXRMbTRaOTFLWmhuNW8rQmdCY2tkemFERGtJc3dBQUxxNTMzMzFYR3pkdTFNbVRKNHVOTlduU1JJTUhEOWFnUVlPS0JTRUdEUnFrTjk1NFF3NkhRK3ZXcmRNZGQ5eFI2ajBjRG9lKytlWWJTYzRLSnQyNmRTdlhHUk1URS9YQ0N5L0licmVyY2VQR3V2UE9PMHVkZStlZGQrckhIMy9VbVRObk5HZk9ITTJhTmN2VldyZXFyVm16eHZVNk9qcGFqejMybUo1NzdqbUZoRlMrT2s1c2JLeGIyeUtyMWFyRGh3L3I4Y2NmOTZqVlUwQkFnRWFOR3FWeDQ4YXBjZVBHaW8yTnJmU1pBQUFvRDhJc0FBQUF3QlhJWWVicTk4UWZ0ZlhFMXpxV3NyT0VHYVl6c1pJWFNESExTSzhZa25PT1lTcXZkSXRyek52aW82NU5ybFgvaUFsVjloMS9BQUNnZ0xWUW1JVTJRd0NBaTIzZHVuVTZlL2FzNjcyL3Y3K3lzcklrU2M4Ly83eGF0MjVkNHJwNjllcXBiOSsrMnJScGsxYXNXS0ZiYnJsRmZuNStKYzVkdTNhdEt5d3pZY0tFY3Awdkp5ZEhNMmJNVUVwS2lpVHA3My8vdXdJQ0FrcWRIeGdZcUVjZWVVVFRwazFUVEV5TTNudnZQZDEzMzMzbHVxY24wdExTdEh6NWNrbFN3NFlObFp5Y3JEMTc5dWloaHg3U2M4ODlWK2txS0QxNjlGQ25UcDMwKysrL0t5Z29TQTBiTmxUZHVuVlZ0MjVkMWF0WFQwRkJRVElNUTlIUjBUcDA2SkJyWGVQR2pUVjI3RmlOSGoxYWdZR0JrcVN2di81YWI3NzVwcTYvL25wTm1qUkpGZ3ZmbkFJQXFINkVXUUFBQUlBclNHcjJLY1djK0ZJNzRsWXIwNVphZklJcEdYbUJsQXQwRVpLVTMwcklHWG9wYUNWVXNLaWViNmg2Tjc5UlBadmRJRC92T2xYNEZBQUFvREFmUzZIS0xJUlpBQUFYV1dob3FDUnB5SkFoR2pac21GSlRVelY5K25TUDFvNGZQMTZiTm0xU2FtcXFWcTFhcFhIanhoV2JrNU9UbzMvKzg1K1NuRlZaUm80YzZmSFpIQTZINXM2ZHEvMzc5MHR5Qm1HNmQrOWU1cnErZmZ0cTlPalIrdWFiYjdSMDZWS0ZoWVhwaGh0dThQaStubmp0dGRlVWtaRWhTWHJvb1lmazUrZW5HVE5tS0NrcFNZODk5cGdlZnZqaGNqMXJTV2JObWlVdkw2OWk0WjJkTzNkcTVjcVYrdW1ubjJTejJXUVlobnIxNnFYcnJydE8vZnYzZHd1ck9Cd09iZCsrWGFacDZ1dXZ2MVo4Zkx5bVRadm1Dcm9BQUZCZENMTUFBQUFBbHpuVGRHanY2WisxOWVSL2RQanN0aEltcUNDRFlraW1McHhpTWZLV21LN0tMZTdqRWZXN3FsL3pjYlFTQWdEZ0lpbGNtY1ZtUDErREp3RUFYSW1lZXVvcE5XblN4QldBMkx4NXM4ZHJ1M1hycHZidDIydmZ2bjM2MTcvK3BXdXV1VWIxNjlkM20vUCsrKy9yOU9uVGtxUzc3NzViWGw1ZUh1M3RjRGowOHNzdjY0Y2ZmcEFrZGVuU1JYLzk2MTg5UHR0RER6MmtmZnYyNmZEaHczcmpqVGRrdFZvMWF0UW9qOWRmeUVjZmZhUWZmL3hSa2hRVkZhVkJnd1pKa2w1NTVSVTk4OHd6U2tsSjBieDU4M1RreUJIZGQ5OTlGYTZFRWhRVTVIcWRtcHFxTld2V2FOV3FWVHB4NG9Ra1owV1lVYU5HYWZUbzBhNVFVbEVXaTBYUFB2dXMvdS8vL2s4clZxelExcTFiTldYS0ZNMmVQYnZVTlFBQVZBWENMQUFBQU1CbEt1MzhHVzA1c1VLL3hIMmo5Snl6eFNma2gxaU13bW1XMGhuT09pd3k4OTRWWHVKbFdOVzF5VFhxSHpGZW9YVmFWY1h4QVFDQWg5ekNMQTdDTEFDQWk2dHAwNmFWV24vUFBmZG82dFNwU2t0TDA0SUZDelJ0MmpUWDJKWXRXL1RGRjE5SWNsWkxHVEpraUVkNzJ1MTJ2ZlRTUzY0Z1MyaG9xSjU5OWxtUGd6Q1M1T3ZycStuVHAydlNwRWxLVDAvWEs2KzhJcHZOVnFrS0xhWnBhdEdpUmZyNDQ0OGxPY01tVTZkT2RZMjNhOWRPcjczMm1wNTg4a2tsSkNUbzg4OC8xOG1USi9YTU04K1Uyb0xwUXZlS2pZM1ZyNy8rcWsyYk5tbkhqaDNLemMyVnhXSlIvLzc5TldiTUdQWHAwNmRZVU1iaGNDZ3JLNnZZUDcxNzk5YUJBd2UwWjg4ZUhUMTZWQTgvL0xEbXpKbWppSWlJQ3Y5OEFBQndJWVJaQUFBQWdNdk1pZFRkMm5MaWErMU1XRnZ5Qk5PVUxJWERLMlVGV1FxMUVpb2l3RnBQZlpxUFZlL3dteFJnclZmaE13TUFnSXJ6Y2F2TWtsV0RKd0VBb1B5NmQrK3VZY09HYWYzNjlmcmhoeDkwMVZWWGFjeVlNVHA2OUtoZWV1a2xTVks5ZXZYMDJHT1BlYlNmM1c3WGl5Kys2S3A4RWhnWXFGbXpacWxCZ3dibFBsdXpaczAwYytaTVBmSEVFN0xaYkhyampUY1VIeCt2ZSs2NXA5elZVcEtTa3ZUcXE2OHFKaVpHa2pNc00zUG1URFZ1M0xqWVBkOTQ0dzA5OGNRVE9uTGtpRFp2M3F3cFU2Ym9oUmRlVUtOR2pUeTZWMDVPanU2NjZ5NVhSWnQ4WGw1ZTZ0R2poNnhXcTc3NjZpc3RXYkpFbVptWmJxR1Y4K2M5QzhhZU9YTkdqenp5aUY1NjZTVzFhOWZPb3pVQUFKUUhZUllBQUFEZ01wRHJPSzlmNDlkcTY0a1ZTa2cvVkh5Q3FZSUtMSWFSWDE2bFZQbXRoRnpsVzRya1dKclY3YUMremYrb3pqRndaK29BQUNBQVNVUkJWSTJ2bHNYZ3J4VUFBTlFrcTVldjZ6VnRoZ0FBdGRFRER6eWc3ZHUzS3pVMVZXKzg4WWE4dkx6MDRZY2ZLaTB0VFJhTFJWT25UbFZ3Y0hDWis2U21wbXIyN05uNjVaZGZKRWsrUGo2YU1XT0dXclpzV2VHemRlM2FWVTg5OVpSbXpab2xoOE9ocFV1WDZ2RGh3M3I4OGNjOUNzalliRFo5L2ZYWFdyeDRzVEl5TWlRNUs3TE1uRGxUWGJwMEtYRk5jSEN3WG5ubEZUMzU1SlBhdjMrL0RoMDZwRW1USnVtRkYxNVE2OWF0eTd5bmo0K1BSb3dZb1gvLys5OXUxKzEydTdadTNWcHN2c1Zpa1dtYU1rMVRmbjUraW9pSWtMKy92L3o5L1JVUUVDQS9Qei9YZTM5L2Z5VW5KMnZac21VNmQrNmMvdjczdit2ZGQ5OVZreVpOeWp3WEFBRGx3V2VkQVFBQWdGb3NLZk80WW81L3FWL2oxK3E4UGFQSXFET0lZa2lTSVprZXRCSnlSVmhNT1VNdmhkWllESXM2aFE1VjMrYmpGRjZ2VTVXY0h3QUFWRjdoTmtOMk0xY08weTZMNFhrYkJRQUFhbHFEQmcwMGZmcDBUWjA2VlhhN1hmUG16WE9OUGZ6d3crcmJ0MitaZSt6ZnYxOHpac3hRWW1LaUpNbHF0V3JtekptS2lvcXE5UGtHRHg2c1o1NTVSck5uejViRDRkQzJiZHQwMzMzM2FmTGt5Um82ZEdpcDY0NGZQNjZwVTZjcUtTbkpkYTFEaHc1NjVwbG55Z3gvQkFVRmFlN2N1WHI2NmFmMSsrKy9LeVVsUlltSmlSNkZXU1JwL1BqeE9uandvSm8yYmFwR2pSb3BPRGhZZGVyVVVVQkFnQ3VrVWppc01ubnlaTzNkdTFjZE8zYlUzTGx6M2ZheTJXeXlXcTF1MXdJQ0FyUjQ4V0xkY3NzdEJGa0FBTldDTUFzQUFBQlFDKzA2OVoyMm5WeXBvOGs3U3A1Z21qSU1RNmJLTE1JaUthOVlpOFBNQzdESXJSS0x2M2VRZW9YZm9ON2hOeW5JdDJGbGp3NEFBS3FZMWVMbjlqN1hrU01mTC84YU9nMEFBQlhUclZzM1hYMzExZnJ1dSs5YzF3WU9IS2d4WThhVXVYYjE2dFY2L2ZYWFpiUFpKRWwrZm41Ni92bm4xYk5uenlvNzM1QWhRK1RyNjZ0WnMyWXBPenRicWFtcG1qVnJsbGF1WEtubm5udE9nWUdCeGRZMGI5NWMzYnQzMTdwMTYrVHY3NitKRXlkcTNMaHg4dkx5TEhRYUdCaW9PWFBtNkxubm50T1lNV00wYU5BZzJlMTJqOWJXcVZOSHMyYk5jcjAvZCs2YzNudnZQWTBhTlVwdDI3YjE3S0VsclZxMVNoOTk5Skh1dXVzdURSOCszTlZlYWVMRWllclFvWU42OSs3dDhWNEFBSlFIWVJZQUFBQ2dsa2c3ZjBaYlRxelFMM0dybEo2VFhIeENYa2NnU1ZKZWtLVXNodUdzd2xKUWlhVkF3NEFJOVlzWXA2aXdFZksyK0phOEFRQUFxSEVXdzBzV3cwc08wL25GclZ6SGVjSXNBSUJhSlNrcFNhKy8vcm8yYmRya2RuM0RoZzJhTzNldUprMmFwSUNBZ0JMWEppY242NjIzM25JRldZS0NndlRpaXkrcVE0Y09WWDdPdm4zN2F2NzgrWHIyMldkMTVzd1pTVko0ZUhpSlFaWjhqejc2cUNJakl6VjY5R2pWcjErLzNQZjA4L1BUbkRsektueG0welMxWnMwYXZmdnV1enAzN3B3MmJOaWcxMTkvWGMyYk55OXpiVXBLaXQ1KysyMWxaMmRyM3J4NSt1S0xMM1QvL2ZlclI0OGVra1NRQlFCUXJRaXpBQUFBQUpjMFV3ZVR0bWpyaVJYYWZ5WmFwaHhGaDUwQkZzUDVneWNCRnFsZ3JsbkNndFlOZXFwZnhIaTFDZWxUbVlNREFJQ0x5R3J4YzdVY3ROblBTOVl5RmdBQWNBbkl6czdXNTU5L3JpVkxsaWdySzB1UzFMaHhZMTEvL2ZYNitPT1BsWldWcGJWcjEycjc5dTI2Kys2NzNTcUQ1QXNPRHRhVFR6NnA2ZE9uS3lJaVFpKzg4SUthTm0xYWJXZHUwNmFOM25ubkhjMmRPMWRaV1ZtYU5HbFNxYzkyK3ZScFNkSWYvdkFIMld3MjEvdktjRGdjWlUvS3MyL2ZQaTFZc0VCNzkrNlZKRmtzRnYzaEQzOVFTRWlJUit2cjE2K3Z0OTU2UysrODg0NWlZbUowNk5BaFBmNzQ0eG93WUlBZWVPQUJoWVdGVmVnWkFBRHdCR0VXQUFBQTRCSjAzcDZoN1NkWGFldUpGVHFiRlZmQ0RGTXlEY25JUzdPWVpRZFpESm11T2FiY3E3QjRXM3dVRlRaYy9TTW1LQ1NnN08vT0FnQUFseGFybDY4cnpKTHJ5S25oMHdBQXJtUm56NTUxdlM2dG5VNUdSb1pXclZxbFpjdVd1YzBmT1hLa0huendRUVVFQkdqUW9FR2FPWE9tamh3NW9xU2tKTTJiTjArZmZmYVpicjc1WmwxNzdiWHk5UzJvSU5xL2YzODk5ZFJUNnRldlg2a1ZYS3BTdlhyMU5HdldMR1ZsWlJVTDErUmJzMmFOMXF4WlUrMW5LVWw4Zkx3Ky9QQkRyVisvM25XdFk4ZU9tang1Y29rdGhuSnpjM1hxMUNsSnpzbzJoVFZ2M2x5elo4L1d4bzBiOWZiYmJ5c2hJVUViTjI3VWxpMWJOR0hDQk4xKysrM3k4L01ydGljQUFKVkZtQVVBQUFDNGhKek9PS2JOc2N2MFc4STYyUnpuaTA4d1RSbUdzeFNMYVVncUVrb3BpU0ZuV2VHUzVnZjVoS2gzODV2VU8veEcrWGtIbGJRY0FBRFVBbGF2Z2kvbzJld2wvQmtDQUlCcXNuNzlla1ZIUjZ0dTNib3lUVlBmZmZlZGE2eFJvMFp1Yy9mdjM2ODFhOVpvOWVyVnlzN09kbDF2M2JxMUhucm9JWFh0MnRWMUxUdzhYRys5OVpZKytlUVRmZkxKSjdMWmJJcU5qZFg4K2ZQMS92dnZhL0Rnd1JveVpJaTZkKzh1THk4dlhYUE5OZFgvc0lVWWhuRlJnalBsa1p5Y3JBOCsrRUJyMTY1MVZYQ3BYNysrN3JubkhvMFlNVUtHWVNnbUprWTdkdXhRY0hDd0FnTURsWnVicXcwYk5pZzUyZG5PdUxUMlF3TUdERkRQbmoyMWVQRmlMVnUyVERhYlRSOS8vTEcrL2ZaYlRaOCtYZTNidDc5b3p3a0F1RElRWmdFQUFBQXVBYnRQZmErWTQxOG9OblZYQ2FQTzZpdUdKTk13eXRkS3lEUmxHb1prdUlkWW10WnRyMzdOYjFibnhrTmxNZmhyQVFBQXRaM1ZVaEJteVMwcEVBc0FRRFZ4T0J4YXQyNWRzZXM5ZS9aVVlHQ2dKT25NbVRONjRva25GQnNiNnphblNaTW0rdk9mLzZ3UkkwYVVXT0hFMjl0YkV5ZE8xRFhYWEtOLy9PTWYrdkhISHlWSmFXbHBXclZxbGJadDI2WUZDeGFvZnYzNjFmQmtsVE5vMENEZGZQUE5WYjZ2dytIUVk0ODlWdUtZbjUrZmR1ellJWWZESVI4Zkg5MTg4ODI2N2JiYjNFSTMyZG5aV3JwMGFZbnIvZjM5ZGNNTk41UjZiMTlmWDkxNzc3MjY1cHByTkcvZVBCMDhlRkErUGo2bEJtQUFBS2dNUG1zTkFBQUExSkNNbkdSdFBmbTF0cDc0V3VrNVowdWRaOGdaWVBFb3hHS1lNdkphRHBrcUhtTHAydmdhOVc1K2s1clg2MUtab3dNQWdFdU10MWZoTUl1dEJrOENBTGpTRkEweTFLdFhUOTI3ZDllRER6N291dGF3WVVQMTZ0WExGV2FKaUlqUStQSGpOV0xFaUZKYkVSWFdyRmt6UGZ2c3M5cS9mNzgrK2VRVGJkaXdRWDUrZnBvMWE5WWxHV1NScEFZTkdxaExsNnIvdTdmZGJpOTF6Ti9mWDFPbVROR0dEUnYwbDcvOFJTRWhJY1htTkd2V1RCYUx4Vlc1UlhLMkZtcmZ2cjN1dWVlZUV0Y1UxYnAxYXkxWXNFQkxseTVWLy83OUw3a0tOUUNBeTROaG1xYW4zOWdKQUFBQW9BckVwdXhVekltdnRDZnhKem5NSXArRU12TStXQXdQMHl0TytSMkVUSWVLZFI3eTl3N1NWYzJ1VTkvbWYxU1FiOE5LblIwQUFGeWFGbTE3Uk1kU2RrcVMvdFQ5UmJVTjZWdkRKd0lBWEVrY0RvY2NEb2NzRmt1SkZWWWt5V2F6YWVIQ2hSbzRjS0I2OU9oUnFmdkZ4OGNyT1RsWm5UcDFxdFErVnpMVE5KV2JteXRKc2xxdE5Yd2FBQUNLb3pJTEFBQUFjQkhrT25LMEsrRTdiVDcrdVU2bEh5NCt3WlN6cW9waE9DdXFsSytYVU1HYVFrR1doZ0VSNmhjeFRsRmhJK1Z0OGFuOFF3QUFnRXVXdFhCbEZqdHRoZ0FBRjllRlFpejVyRmFySmsyYVZDWDNDd3NMVTFoWVdKWHNkYVV5RElNUUN3RGdra2FZQlFBQUFLaEc1ODRuS2pyMkMyMlBXNlhzM1BUaUUweFRoc1dRYVppU2FaU2pHRXRlY3NVc2ttQ1IxTUMvcWZwRjNLemU0V01yZDNnQUFGQnJXQzBGWVJhYmd6QUxBQUFBQUtCMkk4d0NBQUFBVklNalo3Y3IrdmdYMm45bWs4eGlFWlg4OTRaa0dNNDhTdEhlUUNVd0pKbEcvbktqMEZXbmlQcGQxVDlpdkRvMEd1alJmZ0FBNFBMaFhiZ3lpOE5XZ3ljQkFBQUFBS0R5Q0xNQUFBQUFWU1RYY1Y0NzR0Y281dmdYT3AxeHJNUTVobUY2SEY0cFdDTkplZXRNOTNVV3c2Sk9vVmRyWU9RdGFoTFV0cUpIQndBQXRWemh5aXk1anB3YVBBa0FBQUFBQUpWSG1BVUFBQUNvcE5Uc1U5cDgvSFB0aVB1dnNuTXppazh3VFdkMnhaQk1zN3dWVTB5WkRpTS8wZUxpNnhXb25zMnVVNytJbXhYazI3RENad2NBQUpjSGI0dVA2M1d1blRBTEFBQUFBS0IySTh3Q0FBQUFWTkNoczFzVmMvd0xIVGdUWGJ5VmtDbkpNR1hJa0prZlJDbmFiZWhDWEoySURMY2lMdlg5bXFodjgzRzZxdGtZK1hqNVYrTDBBQURnY3VMdFZTak00amhmZ3ljQkFBQUFBS0R5Q0xNQUFBQUE1V0N6WjJ0SC9IOFZjL3hMbmNrOFhueUNLV2Y0eEdKS3B1RjVmaVUvK09Jd2l3VllKS2xaM1E0YUVIbUxPb1lPbGlGTDVSNENBQUJjZG1nekJBQUFBQUM0bkJCbUFRQUFBRHlRbW4xS20yTS8xeTl4MytpOFBiUDRCTk9VWVJneTgwSXM4clNka0dIS01DWFRZVGlYRkdvblpNaFErMFlETkNEeUZqV3YxNlZxSGdRQUFGeVczTm9NRVdZQkFBQUFBTlJ5aEZrQUFBQ0FDemlTL0l1aVl6L1gvak9iUzJrbDVDeWlZaHA1VlZnOERiSGtyNWRreXIwU2k5WGlxNml3RVJvUWVhdUMvY01xOXdBQUFPQ0s0RjJvTW92TlRwc2hBQUFBQUVEdFJwZ0ZBQUFBS01MdXNPblhoTFdLamwydXhJd2p4U2VZa21FeG5ibVY4clFTY3EwM25lRVZ3MURoRkV1Z1Q3RDZoTitrUHMzSHlzODdxT0lQQUFBQXJqaFdMeXF6QUFBQUFBQXVINFJaQUFBQWdEenBPV2NWZlh5NXRwMWNxU3pidWVJVFRGT3lHTTVLTE9XcHdPSmNuRmZKeFhCckpTUkpEUU1pMUQ5eWdxTENoc3ZMc0ZiMCtBQUE0QXBXdURKTHJzTldneWNCQUFBQUFLRHlDTE1BQUFEZ2luY2lkYmVpajMraDN4Ti9rTU4wRkJsMTFsMHhaTWcwREZjbXhWUE80SXVaRjJKeEgyc1IzRjBESW05UjI1QytsVGsrQUFDQXZDMEZsVm5zVkdZQkFBQUFBTlJ5aEZrQUFBQndSWEtZdWRwOTZnZEZIMSt1aytmMmxqRERWRjR2SU5lN2NqTk5ad0NtVUNVV2kyRlJwOUNyTmJqRjdRcXQwNm9pdXdJQUFCVGpUWnNoQUFBQUFNQmxoREFMQUFBQXJpaFp0blBhY21LRnRwNVlvYlNjcEJMbkdIa2ZLeFJna1NtWmVWVllDb1ZZZkx6OGRGWFQ2OVEvY29McStqYXEwTTRBQUFDbEtWeVpoVFpEQUFBQUFJRGFqakFMQUFBQXJnaW5NNDVwVSt4bitpMWhYUWxmNE1tUHJWU2lDa3ZoUFFxMUU2cmowMEI5bTQ5VDcvQWI1ZXNkV0tHZEFRQUF5dUllWnFFeUN3QUFBQUNnZGlQTUFnQUFnTXVZcVFObm9yVXBkcG1PSlA5U3duQmVLeUZEY2t1Z2VNcFFvZVNMKy9wR2daRWFFSEdMdW9YOVFSYURQM1lEQUlEcVZUak1ZcWN5Q3dBQUFBQ2dsdU96NmdBQUFManMyQnpaMmhHM1d0SEhseXNwODBRSk0vSkNMSmE4bCtVSnNoaW1ETk9RbVIrRUthSkZjSGNOaUx4RmJVUDZWdWpzQUFBQUZVR2JJUUFBQUFEQTVZUXdDd0FBQUM0YjU4NmZWc3p4TDdUdDVFcGw1NmE3RDVyT0Q0Wmh5TXdQb1ppZWgxaU0vT2tPdy9talViRFdZbGpVS1hTb0JyZjRrMExydEtya1V3QUFBSlFmYllZQUFBQUFBSmNUd2l3QUFBQ285ZUxPN2RQRzJNKzBKL0ZIT1V4SGtWRXpyeENMSWNrbzZBcmtJV2NuSWRNWmdDbFNqTVZxOGROVnpVWnJRT1N0cXV2YnFES1BBQUFBVUNuZUZxdnJOVzJHQUFBQUFBQzFIV0VXQUFBQTFFcW02ZER2aVQ5b2Mrem5PbkZ1VCtrVERkZUhDdHhFTW8zaTdZUUNmWUxWdC9sWTlRbi9vM3k5QXl1Mk53QUFRQldpTWdzQUFBQUE0SEpDbUFVQUFBQzF5dm5jREcwOStiVmlqbitwYytkUGx6akhjSlpUeWVzc1ZMNGdpeUd6WUYyUklFeElRTGo2UjB4UTk2WWo1V1ZZUzlrQkFBRGc0bk1QczFDWkJRQUFBQUJRdXhGbUFRQUFRSzF3TnV1a05zY3UwNDY0TmJJNXNvdU11bGRQTWN2YlM2alFIbWIrUG9VeU1PSDFPbWxnNUszcTBHaWdLbHpsQlFBQW9Cb1ZEclBZVFNxekFBQUFBQUJxTjhJc0FBQUF1S1FkVGQ2aFRiSEx0UC9NcHVLRFpsNklwVEw1a3J3cUxpVnQwcjdoQUExc2NhdWExK3RTaVJzQUFBQlVQeTlMUWRVNEtyTUFBQUFBQUdvN3dpd0FBQUM0NURoTXUzYWQrazZiWXo5WGZOcUJFbWFZTW1SSWh1SE1vVlFneldJWXBqTUxVNlFOa1pkaFZWVFljQTFzY1pzYStEZXJ3T2tCQUFCcWhwZmhMYnVaSzBteW16YmFJZ0lBQUFBQWFpM0NMQUFBQUxoa25NL04wTmFUS3hSOS9FdWxuVDlUNGh3ajcyTkZPZ2taaG1UbTlTQXlpNFJZL0x6cnFIZjRqZW9YY2JNQ3JQVXJzRHNBQUVETjhySllaYmZuaFZrY05ubDVFV1lCQUFBQUFOUk9oRmtBQUFCUTQxS3pUMm5qc2MvMFM5eC9aWE5rdXcrYWVSOE1vK0J0aFpneUhZWnJuM3gxZlJ1cGY4UjQ5UXkvWGxhTFg0VjNCd0FBcUduZUZxdHk3Rm1TbksyR2ZMeHErRUFBQUFBQUFGUVFZUllBQUFEVW1OaVUzN1FwZHBuMm5kNGdzNlNZaWlrWmx1SlZWRHhsNU85cTVvVllDbTBUR3RoQ0F5SnZWZGNtMThwaThKVWVBQUJRKzNsYmZGeXY3UTViRFo0RUFBQUFBSURLSWN3Q0FBQ0FpOG8wSGZvOThRZHRpbDJtaytmMmxqUkRNZ3dacGpPRFlsYW9uNUJ6R3pNL3ZWSW94QkpadjVzR1J0NnF0ZzM3VldCakFBQ0FTNWVYcGFDdFVLNGpwd1pQQWdBQUFBQkE1UkJtQVFBQXdFVngzcDZoN1NkWEtmcjRGMHJOUGxYaUhDUHZvMm1XdjUyUU03OWlPbCtaUmNjTWRXZzBVRU5hL2tWTmd0cVcrK3dBQUFDMVFlSEtMTGxVWmdFQUFBQUExR0tFV1FBQUFGQ3QwczZmMGFiWVpkcCtjcVhPMnpPTGpEckRKODUyUUVhNUF5eFNRZEVWMCsyZGs1ZGhWVlRZY0ExcThTY0YrNGRWWUhjQUFJRGFvM0JsRmp1VldRQUFBQUFBdFJoaEZnQUFBRlNMeFBURCt2bm9KOXFkK0wwY3BzTjkwTXlyb0dJNHd5ZG1rUkNLSi9LV2x0aUd5TTg3VUwyYTNhaitrZU1WWUsxZjdyMEJBQUJxSXlxekFBQUFBQUF1RjRSWkFBQUFVS1VPbk5tc2piRkxkVFI1UndtanBqT0Y0dXdKVkFtbVRJZFJ0QkNMZ254QzFDL2ladlVLdjFFK1h2NlZ1UUVBQUVDdDR4NW1vVElMQUFBQUFLRDJJc3dDQUFDQVNyT2JOdjBhdjFhYmppM1ZtY3pZRXVjWWhpVFR5S3VrVW9GS0xNclB2K1JYZFNrWUN3a0kxOERJV3hVVk5rSVdnei9pQWdDQUs1TjNvVFpEaEZrQUFBQUFBTFVabitrSEFBQkFoV1hucGlubStKZUtPZkdWTW5LUzNRZE5TVVplOEVRbHR3UHltR25Lek84clZDakYwcXh1QncyTXZFMGRRd2VwSWdFWkFBQ0F5NG1YVVJCbXNkTm1DQUFBQUFCUWl4Rm1BUUFBUUxrbFo4VnI0N0VsMmhHL3V2aDMvZWFGVmd4RE1pc1lNSEZXWVRIekFqRkdYbG1YQXEwYjlOS2dGcmVyUlhEM0N1MFBBQUJ3T1hLdnpFS1lCUUFBQUFCUWV4Rm1BUUFBZ01lT3ArN1N4bU9mYWQvcGpjNndpUnRuRlJabmlFWEZSajFsU0RKTk15L0VVdmk2UlowYlg2MGhMZitpUm9HUkZkd2RBQURnOHVWbDhYRzl0cHVFV1FBQUFBQUF0UmRoRmdBQUFGeVFLWWYySlA2a2pjYyswOGx6ZTB1Y0lSbjU1VlFxRm1JeFRCbW1JVk9tczVwTG9Vb3MzaFlmOVdnNlNnTWpiMU05djhZVmV3Z0FBSUFyZ0Z0bEZudk9CV1lDQUFBQUFIQnBJOHdDQUFDQUV0a2MyZHArY3BVMngzNnVsT3lFNGhOTVU0WmhGTFFTTXN2ZlVzZ3c4cXF3T0l5ODVRVjcrSG5YVWUvd205US9Zcno4clhVcjloQUFBQUJYRU85Q2xWbHlxY3dDQUFBQUFLakZDTE1BQUFEQVRYck9XVzJPL1Z6YlRuNnQ3TnlNSXFONXJZUmt5alNNQ3JjU3lxL2ZZanFNWXUyRWdud2Jxbi9FemVvVmZxT3NGcjhLM3dFQUFPQks0MVdvTW92ZFFXVVdBQUFBQUVEdFJaZ0ZBQUFBa3FURTlNUGFjT3d6N1RyMW5SeW0zWDNRbEdTWWhkNld2d3FMSkdkb3hXSG1oVmZjUXl3aEFlRWFHSG1yb3NKR3lHTHd4MVFBQUlEeWNtc3o1S0F5Q3dBQUFBQ2c5dUtyQkFBQUFGZTRnMGt4Mm5qc014MUovcVhFY1VNcTFnS29Rc3k4TUl6aHZrL1R1dTAxS1BJMmRRd2RYUGw3QUFBQVhNSGNLN01RWmdFQUFBQUExRjZFV1FBQUFLNUFkdE9tbmZGcnRTbDJtVTVuSEN0eFRuNnNwT0t0aFBLQ01LNDM3a0dWVmcxNmFsQ0wyOVV5dUVjbDdnQUFBSUI4VkdZQkFPRFNjL1RvVVRWcDBrUitmbVczVWs1UFQ5Y1hYM3loMjI2N1RWYXJ0Y3o1WlRsNThxUk9uVG9sWDE5ZmRlN2N1ZEw3bFZkMmRyWkh6MTNkc3JLeVpMVmE1ZTNObDBVOWtacWFxaTFidGtpU1dyVnFwVmF0V3JuR01qTXpsWldWcFpDUWtKbzZIb0FyQ1AvVkJnQUF1SUprNTZZcDV2aFhpam54cFRKeWt0MEhUZWNIdzNDMkVhcHdpTVV3WmNpUWFackYyaEVaTXRReGRJaUd0dnlMUXV1MEttVURBQUFBVklTM3hjZjFPdGVSVTRNbkFRQUErYVpQbjY0elo4N29sbHR1MFYxMzNWWHF2SU1IRCtxcHA1NVNTa3FLVHA4K3JVY2ZmYlRTOS83bW0yKzBaTWtTaFlXRmFmSGl4Wlhlcnp4Kyt1a256WjgvWDA4OTlaUjY5KzU5VWU5ZDFMSmx5L1RwcDUvcXFxdXUwZ3N2dkZDdXRmLzV6MyswY09GQ1NWSlFVSkRlZmZkZDFhbFRwenFPZWNtSWk0dlRuRGx6SkVrVEowNTBoVm5zZHJ0bXpweXBmZnYyYWRLa1NicjIybXRyOHBnQXJnQ0VXUUFBQUs0QXlWbngybmhzaVg2Tlh5T2I0N3o3WUY2SXhWazVwZUloRmlOdk05TmhGR3RMNUdWWUZSVTJYSU5hL0VuQi9tRVZ2QU1BQUFBdXhLdFFtSVUyUXdBQTFMeGp4NDRwUGo1ZWt0U2tTWk1Mem8yTWpGUm9hS2hTVWxMMHpUZmZxSFBuemhvNWNtUzFuZTNnd1lOS1RrNHVlNklIOHMrZUx6MDlYZlBuejFkYVdwcGVmUEZGdmZYV1d3b0xLLzc1b05qWVdQMzAwMCtWdm45WVdKaXV1ZWFhVXNmMzdObWpuSndjV1N5V2N1Mzc2NisvYXNHQ0JiTGI3WktjbFdaaVltSXVlSytTM0hiYmJjckl5Q2pYbW9wWXRHaFJ0VlpNMmJWcmwzYnMyQ0c3M2E2WFgzNVpNVEV4bWpKbGl2ejkvYXZ0bmdDdWJJUlpBQUFBTG1PeEtUdTE4ZGhTN1QrelNXYXhtSW9weVpCaGtVelRLR201Ui9LN0I1bW1jNy9DeFZoOHZRTFVNL3g2RFl5OFZRSFcraFcrQndBQUFNcm1iUlJ1TTBSbEZnQUFhdHFtVFpza1NSYUxSUU1IRHJ6Z1hLdlZxbW5UcHVuKysrOVhWbGFXRml4WW9NNmRPeXM4UEx4YXp2YlJSeDlwNDhhTlZiTFhRdzg5cExGang3cmUxNmxUUjA4ODhZU21UWnVtOVBSMFBmLzg4M3I5OWRlTHRSdzZldlNvRmkxYVZPbjc5K3JWcTlTQWlXbWEycnQzcnlTcFJ3L1BXMTJmT0hGQ00yYk1rTjF1bDcrL3Y1bzNiNjc5Ky9mcmxWZGVVV1JrcEZxM2J1M3hYdG5aMmNyT3p2WjRma1U1SEk1cTNUOHFLa3J6NXMzVEN5KzhvTE5ueitxNzc3N1R3WU1ITlhQbVREVnIxcXhhN3czZ3lrU1lCUUFBNERLMCs5VDMybkRzVThXbkhTZythRXFHVWRBQ3lLeHdQeUhuWG1aZUtLWndpaVhBV2xmOUltNVduK1ovbEs5WFlDVnVBQUFBQUU5NVdRckNMRlJtQVFDZzVrVkhSMHVTcnJycUtnVUZCWlU1UHl3c1RQZmNjNC9lZlBOTjJlMTI3ZCsvdjlyQ0xQa0NBZ0xVb0VHRENxMk5pNHNyTlVEUnQyOWYzWHJyclZxeVpJa09IejdzYWpsVW1KZVhWN0dBUzBYNCtQaVVPbmI4K0hHbHBhVko4anpNY3V6WU1UMysrT05LUzB1VHhXTFI5T25UMWJKbFN6M3d3QU5LU1VuUjlPblQ5Y29ycjVSWmJTZmZwNTkrbXZkTllKNjUvZmJibFpHUm9hbFRwMnJ3NE1FZXI2dUtuOHV5ZE9uU1JXKzk5WmFtVDUrdS9mdjNLelkyVnN1V0xkUEREejljN2ZjR2NPVWh6QUlBQUhDWnNKczIvUnEzUmh0alAxTlM1b2xTWmpuYkNabXFlQ1dXL0cxa0ZMUW15aGZzSDZZQmtiZXFSOU5SOGlyMG5jRUFBQUNvZnQ2RndpeTVKbUVXQUFCcTB1blRwN1Y3OTI1SjB0VlhYNjNjM0Z5UEttZU1IRGxTUjQ0YzBRMDMzS0R3OEhEbDVKUmRiYzFpc2NqYnUySmY4aHM0Y0tBZWYvenhDcTJkTUdHQ1VsSlNTaDIvKys2N3RYUG5UdTNaczBmZmZmZWQycmR2cjNIanhybmQrK3V2djY3UXZTOGtLU2xKTnB2enowTDVnYUk2ZGVySTE5ZFhDUWtKYm5QOS9QeFV2MzVCTmVGRGh3N3BpU2VlVUdwcXFpVHA0WWNmVnE5ZXZTUkpUei85dEo1NDRna2xKaVpxeXBRcG1qdDNyaUlpSXNvOFQwVkRKbGFyOVpKczRSTVNFcUpYWDMxVkw3LzhzbEpUVS9YZ2d3L1c5SkVBWEtZSXN3QUFBTlJ5T2ZZc2JUbnhwVGJITGxkNnpsbjN3ZnpRaVN0d1VvbDJRc3BySldUa3R4SXEyQ3NzcUswR1J0NnFUbzJIeWxENStnOERBQUNnYWxDWkJRQ0FTOGZxMWF0bG1xYjgvUHcwWk1nUVBmdnNzOXE2ZGF2SDYvL3puLzk0UEhmNDhPRVZEcVJVSnk4dkx6MzU1Sk82Ly83N2xaMmRyWVVMRjZwTm16YnExcTFidGQ3M2lTZWUwTEZqeDl5dXBhZW5hK0xFaWNYbURoMDZWTk9tVFpNay9mREREM3JsbFZlVWxaVWxTYnJycnJzMFpzd1kxOXdlUFhyb3Z2dnUwOEtGQzVXVWxLUkhIbmxFMDZkUFYxUlVWSW5uV0xod29aWXRXMWJoNTNqeHhSZjE0b3N2bG11TnhXTFI2dFdySlVueDhmSGF1WE5udWU4Ykh4L3ZlbjNvMENIWGZrWDE2OWRQV1ZsWit1Njc3NHFOUlVSRXFHUEhqdVcrTndBVVJwZ0ZBQUNnbHNxMHBXakRzU1hhZXVKcjVkaXozQWZ6SzVjV0NaMVVoR0U0V3hHWitXOEthUm5jWFFNamIxUHJrTjZWdWdjQUFBQXF6OXRTVUdJLzExSDJkM0VEQUlEcVlacW1Ld0F3Yk5pd2kxWmQ0LzMzMzllcVZhdGM3OCtmUHk5SlNraEljS3VJTW5ueTVJdHlIa2xxMnJTcC91ZC8va2Z6NTg5WFZGU1V4NjE1S2lNZ0lFQ0JnYzYyMXhrWkdaS2MxVkc4dkx5S3pmWHo4NVBkYnRlNzc3NnI1Y3VYdTY3ZmQ5OTltakJoUXJINTQ4ZVBWMjV1cmo3NDRBT2RPM2RPVTZkTzFmang0M1gzM1hmTGFyMjBxaFR2M3IxYjgrYk5xOVFlR3pkdTFNYU5HOHU5N3NZYmJ5VE1BcURTQ0xNQUFBRFVNc2xaOGZyNTZNZjZOWDZ0N0NXVWp6Y2ttUlpUTWl0WmhTWHZkZEdXdm9ZTWRRd2RyS0V0SnlxMFRxc0szd01BQUFCVnk2M05FSlZaQUFDb01UdDI3SEMxc3hrOWVyUWthY3FVS2NyTXpDeDFqY1BoMExScDAzVG16QmxKMHR5NWM5M2EzMXhJVUZDUUpDa3JLMHRwYVduRnhrM1RkTHRldUhWUlJrYUdqaHc1NHRGOWlyTGI3UjdOR3pObWpJS0RnOVd2WHo4WlJpVmJYM3ZnalRmZWtDVEZ4Y1hwemp2dmxDUjkrT0dIYXRpd1liRzUrL2Z2MStUSmszWGd3QUhYdFR2dXVFTWpSb3h3dFJvcWF2VG8wVHAzN3B5V0xsMHEwelMxZE9sU3hjVEU2TTQ3NzlTZ1FZT0tQV05nWUtDKy9QSkxqODgvZHV4WVpXUms2T21ubjlhd1ljTThXck40OFdKOTlORkhidGU4dmIwcjFPTEk0WEM0Zm85NGVYbFZLS1J6cVFWN0FOUk9oRmtBQUFCcWlZUzBBL3J4NkwrMU4vRm5tU3FTTURGTlp3VVZRekpObzhKQmx2d1FpMW00TTFFZUw4T3FxTERoR3RUaVR3cjJENnZRL2dBQUFLZytYbFJtQVFEZ2t2RFZWMTlKY29aTThxdFRORzdjK0lKcnZ2enlTMWVRUlpKQ1FrSVVFUkZScnZ1T0dqVktYYnAwY2IxZnYzNjlObTNhcFByMTYrdkJCeDkwWGUvWXNhT3Iya1pGSzIrVVYvLysvYXY5SGtWdDM3NWRrdFN5WmN0aVFaYk16RXg5K09HSCt1cXJyNXh0dFNVMWF0UklmbjUrV3J4NHNSWXZYbHptL2dNSER0UytmZnQwNXN3WkhUdDJURE5uemxUTGxpMUxEU0k1SEE1WHRaeVMrUGo0bEZnOUpqczcyM1hHb3J5OXZVc05qbHg5OWRXNit1cXJ5M3lPTWlJeU5nQUFJQUJKUkVGVW92YnMyYU8vL2UxdmtxUS8vZWxQdXVPT084cTlCd0JVQmNJc0FBQUFsN2hEU1Z1MDRkaW5PcEs4by9pZ2FjcXdHSklNWjd5bDVML1hlc0JaeWNVMDhsSXNoWUlzdmw0QjZoVitnd1pFM3FJQXEyZmZFUVFBQUlDTHoxbzR6R0luekFJQVFFMDRjdVNJTm16WUlFa2xCaE5LY3U3Y09mM3puLzkwdTdabno1NXloMW5hdG0ycnRtM2J1dDRmT25SSW16WnRrcisvZjZrVlBpd1dpM3g4ZkVvY0swdDJkbmFGMWlVbkordnMyYk1WV25zaGRldldWYU5HalZ6dnQyM2JKa25xMjdldlltSmk5UEhISDZ0Tm16YWFOR21TY25OenRYbnpabGRJcEh2Mzducm1tV2YweGh0djZQVHAweDdkcjB1WExucjAwVWYxNnF1dnVuN04yN1JwVTJwRm5YMzc5cmxDSWlVcHJSTExiYmZkNW1xWFZOVHc0Y1AxK09PUGUzUmVTYkxaYkZSTkFWQnJFR1lCQUFDNFJPMCs5YjErT3Zwdm5Vby9YUElFdy9taGxHL004SWhoU0tZamJ5L0R0YWtrS2RBbldJTWliOU5WemE2VGo5ZkY2ZTBNQUFDQWl2T21NZ3NBQURYdTQ0OC9MdmVhRHo3NFFPbnA2WktjQVJpNzNhNjllL2RxNU1pUnBhNUpUMDlYblRwMUtuek9mTmRlZSswRnd4QnZ2LzIyMHRMU05IejRjUFhvMGNOdGJNS0VDVXBKU1hHN2xwQ1FVR3J3b25YcjFwS2tWYXRXYWRHaVJaVThlWEhYWFhlZHBreVpJc25aQWltL01rdWZQbjBVRnhlbjNidDN1d0pHZGV2VzFkTlBQNjJwVTZkcTRzU0ptakJoZ2l3V2k2WlBuMTd1K3o3Ly9QUGF2SG16bGl4Wm9vY2VlcWpVZVVGQlFSb3dZRUNwNDRXRE9JWDE3ZHUzMU9CUTRmQlNXVDcvL0hOOTlkVlhtamR2bmtKRFF6MWFzMlhMbGpJcnMyUm1abXJPbkRtYU9IR2kyclJwNC9GNUFLQXNoRmtBQUFBdUlYYUhUZHZqVm1sVDdGSWxaOFc3RCthVlhqRU15WlJSaVNvc3pqb3VwcG5Ya3FoSWlLVytYMk1OaUx4VlZ6VWRJeThMMzZrQkFBQlFXM2g3K2JwZTV6cEtMMkVQQUFCS1pyTm42M1RHTVRXdDI3NUM2MCtjT0tFZmYveXhYR3QrL3ZsbnJWcTFTcExVdFd0WHRXM2JWc3VYTDllZVBYdEtYUk1kSGEyWFhucEpqenp5aUlZT0hWcWhzM3JxaHg5K1VGSlNrdHExYTFjc3pMSm8wU0tacGlsZjM0SS9neXhZc0VEUjBkRWw3clYyN2RwcVBXdGh1M2J0VW1abXB1clVxYVBPblRzckxpNnUySnlPSFR2cTQ0OC9WdDI2ZFN0MXI0TUhEOHJmMzEvUFBQT01BZ01EWGRmdnYvOSszWC8vL2E3MzRlSGhtakZqUnJuM2YrcXBwOHFjYzhjZGQxd3dkTEp4NDBhOTg4NDdrcVNwVTZmcTFWZGZWVWhJU0puNzd0MjdWekV4TWVyVHAwK0o0emFiVGM4Ly83eCsrZVVYYmR1MlRZOC8vcmlHREJsUzVyNEE0QW5DTEFBQUFQK2Z2VHVQaTZyZS93ZitPbWNXaG4wVFdVUUY5d1VYakN3WDNDcTN5amE5MXpUTk5MUDdOZS9OdXVrMTdXWjV2ZDNNVWlzcnJYNHVOMHR2V3FhMm1PVVNMcW1ndVNXYWlBS0tnT3pid0N6bjk4ZklZUVlHR0ppQmdmSDFmRHlzTStkOHp1ZnpBVnhnNWpYdmR6TlFwaS9HMGRTdmNTejFheFRyOHFwY05iVUFxZ2l4MkpGaHVUV2RaQXJEQ0phblczbTB4ZUNJeDlFNzVENElnbWp2S2tSRVJFVFV4RmlaaFlpSXFQNXVscVRnNTB1ZklDMy9keFNWNXdJQWZOMWE0N21CR3l6K2JiWEZSeDk5QktQUmFQUDQ2OWV2WS9ueTVRQUFMeTh2L09NZi84REZpeGZ4MVZkZklUazVHWGw1ZWRWYTFtemZ2aDBmZnZnaGpFWWovdk9mL3lBc0xLeGUxVGtjeVR5NFVSLzMzbnN2b3FLaXJGNTcrKzIza1o1dWVvUFhjODg5aDRpSUNKdm5OUTluSEQ1OEdJQ3BLb3NvMXZ3OGw3dTdPLzcxcjMvVk9tOXNiR3l0b2FIMzMzOGY1ODZkdyt6WnMvSHd3dy9YT0M0dExRMGZmL3h4amRjblRKaGc5ZlB5eGh0djFGaVpwVy9mdm5qa2tVZHEyYjNKd0lFRGNkOTk5MkhQbmoyNGZ2MDY1czJiaHhVclZ0Z1U1Tm13WVlQVk1JdlJhTVNiYjc2Smt5ZFB5bytWU3I3MFRFU093NzlSaUlpSWlKeW9zT3dtanFSOGlZUnJ1MUJ1cVBwRHFTbTJJa0NBWkY4aGxsdlRTYmZhQ1ZtbVdFSzlPMk53eE9QbzBYb0lxaVZjaUlpSWlLakZNSC9CVFdkZ21JV0lpS2cyWmZwaS9KejBLWTZuZlZQdFduNVpKdksxbVFqMENMZDV2c09IRDhzVlNhS2lvbkQyN05sYXg1ZVhsK1AxMTErWFcvTE1uVHNYclZ1M2hscHQrdmZjYURRaUxpNE9Eejc0SUFCVEJZd1BQL3dRTzNmdUJBQUlnb0JKa3liVnU2MkxUcWVEU2xWWmliZTR1QmpKeWNrMWpqY1lEQUNBbkp5Y1dzY3BGQXEwYTljT3p6MzNISjU2NmluNS9CZGZmSUVEQnc1WWpBME9Ea1p3Y0hDMU9VNmVQQ2tIV2ZyMDZZT0hIbnJJdGcvS2lrT0hEZ0VBQmd3WVVPczR2VjVmYlg5VnRXblRSZzZ6ckYyN0Z1bnA2WGp5eVNmckZiUUJnTUxDUWpsa1k4MndZY09zbmo5NjlHaU5yWnZxRXloNjRZVVhrSjJkalJNblRpQWxKUVdMRmkzQ1cyKzlaVkZaeDVxTEZ5OGlMaTRPc2JHeDhqbWowWWhWcTFiSm56dTFXbzNYWG5zTk1URXhOdStIaUtndURMTVFFUkVST1VGTzZUWEVKVy9DNlJzL3dTZ1phaGhsQ3BiWUUySVJ6Tyt2RW1KcDV4dUYyTWpKNkJSb3ZVd29FUkVSRWJVc2FvVzdmS3d6V24vM0xoRVJFUUc1cGRleFB1RUZGSlJsVmJzVzZ0MFpFZjU5NmhWazBXcTFXTDE2TlFCVGtHWG8wS0cxaGxrTUJnUGVlT01OSkNVbEFRQkdqUm9sdDJieDgvTkQxNjVkY2VIQ0JlemZ2eDhQUHZnZ01qTXo4ZnJycitQQ2hRc0FBRzl2Ynl4WXNBQjMzbm1uVGZ2VDYvWFlzMmNQZnZubEY2U2xwV0hkdW5WeUJabkRody9YR3JDbzhNVVhYK0NMTDc2bzhicTN0emUrK3VvcmhJU0VXSnozOWZXMWFZK0FxUUlJWUFycVBQdnNzOVd1NzkyN0YzMzc5a1ZBUUVDdDg1dy9meDRaR1JsUUtCUTJmNDRBWU5HaVJSRE1uai9iczJjUGZ2MzFWNHN4Q1FrSnVIejVjcTBWV0dyU3RXdFg3Tml4bzhickZVR21zV1BIb3F5c0RPSGhwdCtEbXpkdmhpUlpmNGF3UHBWUWxFb2xYbjMxVmZ6dGIzL0RsU3RYY1A3OGVTeGR1aFNMRnkrdXRYb05ZS28rRXgwZERTOHZMK2oxZWl4YnRnejc5dTBEQUhoNGVPQmYvL29YZXZYcVpmTmVpSWhzd1RBTEVSRVJVUk82WG5BQnZ5VC9GeGR1SHFsK1VaSUFRYkFNb0RTWUJOVFFrcWhUNEoySWpaaUVkbjY5N1Y2RmlJaUlpSm9YVVJCaGxFd3ZUaGtsUFVTQlQvOFJFUkdaeXlxK2dvMG4vaTYzRkFLQTZMRFJ1S3Z0WXdqMjZ0Q2dPVy9jdUlITXpFeUlvb2paczJmWEdtUXhHbzFZdG13WkRoNDhLSityV2oxa3lKQWh1SERoQXM2Y09ZUGR1M2RqelpvMUtDd3NCQUIwNmRJRnI3enlTclhRU0ZYcDZlbElUVTBGQUdSbFpXSFpzbVVBVE1FRHdGU2hwVGs1ZlBnd3pwMDdCOEFVN2pHdk9HTTBHckZ3NFVMRXg4Y2pPam9hYjc3NXBrWG9wS3JqeDQ4RE1BV0R0bS9mRGdDNGRPa1NBQ0FqSXdPYk5tMENBUGo0K09EZWUrK1Y3eHM4ZURBVUNvWDgrUHo1OHc3NjZFeEVVWVM3dTN1ZDQ1NTU1aG1MeHhxTnhtRjc4UER3d0d1dnZZYlpzMmVqcUtnSVI0NGN3ZDY5ZXkwK0QrYTZkKytPOCtmUEl5Y25CeDk5OUJIbXpKbURKVXVXeUZXSS9Qejg4TzkvLzl0cHJhNkl5TFh4cDFraUlpS2lKbkR4NWhFY3Vyb0ZLWGxucWwrODFmNUhFRXpoa3dZSFdRUUpnaVRJelltcTZ0NDZGa01pSmlQRW16OWNFaEVSRWJrcXBlaUdja01wQUVCdkxJZGF3YWYvaUlpSUtxUVgvb0dOSi80T3JiNElBQkRnM2dZUDk1eUh0cjVSZHMwYkVSR0JUcDA2SVNZbUJwMDZkYW94ekNKSkVsYXVYSW05ZS9mV090K1FJVVB3OGNjZlE1SWtMRisrWEQ0L1ljSUVUSjgrdmNacUhQSHg4VGg2OUNpT0h6K09hOWV1VmJzZUhCeU13WU1IdzJnMG9yemMxSkx3b1ljZXFoYWVNRGQxNmxSa1oyZmpMMy81Q3g1NDRJRWF4OVVXTHFtTHdXREFwNTkrQ3NBVXRwZ3hZNGJGZFZFVUVSa1ppZmo0ZUp3OGVSSmJ0bXpCeElrVGE1eXY0bVBMenM3Ryt2WHJMYTVsWkdUSTU4TER3MnNNY2RqcjdiZmZ4djc5K3h0bGJsdHMyclFKUGo0K1ZxK0ZoWVZoNGNLRmVPV1ZWL0QwMDAvWCtqbUlpWWxCNjlhdGNlREFBZXpldlJzWExsekFsU3RYQUFDaG9hSDR6My8rZzdDd3NFYjVHSWlJK05Nc0VSRVJVU014U2dhY3pkaUxRMWMySTdQNFN2VUJrZ1JCRkNBNXBKMlFCTWtvUUtyeXZJRW9pT2dWZkE5aUl5Y2owS090SFNzUUVSRVJVVXVnRk5WVndpd2VUdDRSRVJGUjgxQ3VMOFYvVDh5VGd5dytia0dZSHJNS25tcC9oOHovMUZOUElUbzZ1c2JyZXIwZUsxYXN3STgvL2dqQTFQSkZyOWRiSFJzU0VvS1ltQmpFeDhjRE1GVy9tRDkvUG1KaVltcmR3L0xseTVHZG5WM3R2SitmSDVZdVhZb3VYYnJJNXlvcXZmajQrTWp0YldvamlxSk40eHBpeDQ0ZFNFbEpBUUJNbXpZTmZuNSsxY1k4OWRSVE9IcjBLRkpTVXJCdTNUcjA2ZE1IM2J0M3R6cGZwMDZkTUdMRUNJdHo2ZW5wT0gvK1BQejgvTkN2WHo4QVFHQmdvTVdZRlN0V1dJUnlLdG82TlVSNWVUbTBXdWUxZmF5cExWR0ZtSmdZYk55NEVVRkJRUmJuNCtQajhja25uMWljKzcvLyt6L0V4OGVqdUxoWURySjA3OTRkcjcvK3V0V3ZGUkdSb3pETVFrUkVST1JnZW1NWkVxN3R3cEdyVzVGZmxsbmxha1hkRkFHU0lLQ09ueXR0STBtUUJNR2lHSXRTVktGdjZHZ01qbmdjdnBwZ0J5eENSRVJFUkMyQlVxeDhrVWxuS0FOVVR0d01FUkZSTTdMbjBocVU2Z3NBQU81S0gweTc0eDJIQlZrQW9ILy8valZlS3l3c3hPTEZpM0g2OUdrQWdMKy9QMmJPbkNtMy9ySG0wVWNmbGNNc1k4YU1xVFBJQXBncXIyUm5aNk50MjdZWU1tUUlybDI3aHYzNzk4UGQzZDBpeUFJQStmbjVBQUJ2Yis4NjUyMU11Ym01MkxCaEF3Q2dZOGVPZU9paGg2eU9VNmxVbUQ5L1B1Yk1tUU9qMFlpbFM1ZGl6Wm8xOFBUMHJEWjIyTEJoR0Rac21NVzUzYnQzNC96NTgyalhyaDBXTEZnZ255OHRMYlVZNHloLy8vdmY4Znp6ejlmN3ZyZmVlZ3R4Y1hHSWpJekVxbFdyR3J5K0xlMk16SU1zaVltSitPU1RUM0RxMUtscTR3SUNBakJqeGd5OCsrNjdBRXhmaTMvKzg1OE1zaEJSbzJPWWhZaUlpTWhCdFBwQy9KcXlEY2ZTdmtHcHJzRHlvblRyUDRJanFyRGNtbEs2TlovWk8wYlVDZzFpMm96RHdQWi9jdWdUTWtSRVJFVFVNcWdVYnZLeDNxaHo0azZJaUlpYWorc0ZGeEYvYmFmOCtOR29sK0h2M2pTdFVWSlRVN0ZvMFNKY3YzNGRnS2theUZ0dnZXVVJvckFtSmlZR0hUcDB3T1hMbDdGMTYxYU1IRGtTNGVIaHRkNHpZY0lFaElhR29tUEhqZ0JRcmNKR2hmTHljdVRsNVFGQXRjb2NUZTJERHo1QWNYRXhSRkhFM0xseklZcGlqV083ZE9tQ3h4OS9ISnMyYlVKR1JnYmVmLzk5eko4LzMyRjdXYjE2TlJRS2hmeDQyN1p0MkxOblQ0UG1VcWxVVUtucW55cStldlVxQUtCSGp4NDJCVkxzbFp5Y2pQWHIxK1B3NGNPMWpudmdnUWZ3MjIrLzRaZGZmb0ZPcDhPcnI3NktaY3VXV1EwVEVSRTVDc01zUkVSRVJIWXFLTXZDb1N1YmNmTDY5OUFaeTZvUGtBQkJCS1NxUFlEcVRRSWt3UlNFRVdBUlluRlhlcU4vMjBkd2Q3dkhvRkY2MmJrT0VSRVJFYlZVNXBWWjlOYStOeVVpSXJvTi9makhoL0p4OTlheDZCUjRaNU90dlh2M2JqbkkwcVpOR3l4ZHVoUnQyclRCeFlzWGE3MVBFQVE4Kyt5em1EZHZIblE2SFZhdVhJbTMzbnJMb2cxT1ZZTUhEN1pwVDlldVhaUGIwQVFIQjJQRGhnM1l1bldyMWJFVnJYTFdyRm1EVHovOTFPcVk1Y3VYbzJ2WHJqYXRiZTY3Nzc3RC92MzdBWmdxMFpqUG9kUHBVRlJVSlA4cUxDeEVVVkVSdkwyOTVSWk5QLzMwRTJKall6Rnc0TUI2cjIxTng0NGRMY0lzdnI2K0RwbTNzTERRcHBaRGVyMGVhV2xwQUlEdzhIQmtaV1hWYXgxL2YzOG9sYmE5OUp1V2xvWU5HemJJbi84S2d3WU53bDEzM1lWMzNubkg0cndnQ0pnM2J4NHlNakp3NGNJRlhMeDRFUXNYTHNUU3BVc1phQ0dpUnNNd0N4RVJFVkVEWlJWZlJkeVZUVGlYc1E5R3lXaDVVUUlFUVFJZ1FCSmdWenNoUVFCTTAxdTJFZ0lBTDdVL0JyVDdFKzRNSHdlVlF0UHdSWWlJaUlqSUpWaUdXY3FkdUJNaUlxTG1JVFh2SEs3bW1kcjdxQlFhak8zeTF5WmQvODkvL2pOMjdkcUZ5TWhJdlBiYWEvRHg4Ykg1M3Vqb2FOeDk5OTM0OWRkZmNlclVLV3pZc0FIVHBrMnplMC9KeWNrQVRBR0ZkdTNhNGNDQkEzV0dMZlI2UGZSNnZkVnJScVBSNnZuYTdOaXhBNnRYcjVZZm56eDVFak5tekpEREsrWGx0bjBmczNMbFN2VHExYXRlN1pKS1MwdVJscGFHdExTMEJvVnc2bXZ0MnJYNDRZY2Y2blhQbWpWcnNHYk5tbnJkczNyMTZtcnRwS3BLVFUzRjU1OS9qcjE3OTFwODNmcjM3NDlwMDZhaGMrZk9PSC8rdk5WNzNkemM4UHJycitPNTU1NURWbFlXenAwN2g3Lys5YTlZdW5RcFFrSkM2clZYSWlKYk1NeENSRVJFVkU5WDgwN2g0SlhOdUpSOXJQcEZTWUlnVnJRU3NxOFNpd0FKa2lTWWdqQlZwdkxUQkdOUSs0bUlEaHNEaFZqL2txVkVSRVJFNUpyTXd5dzZBeXV6RUJFUnhWMzVURDYrcCtNTWVMa0ZOT242M3Q3ZWVQWFZWeEVWRmRXZ3RqUFBQLzg4WnM2Y2ljTENRbXphdEFtaG9hRVlOV3FVWFh1cUNDdUVoNGZEemEyeVJXSDc5dTJ4Y09GQ20rWW9MQ3pFaXkrKzJPQTk3Tm16eHlKTWtaU1VWT3Q0cFZJSkx5OHZlSHQ3dzh2TEMxcXRGc25KeWNqTnpjWDc3NytQQlFzV1dPd3RNek1UV1ZsWnlNcktRbVptSnM2ZVBRc0FPSFBtRE1hTkd5ZVBYYnQyclh5OGNPRkNpOG8zcWFtcERmNzRyQkZGRWY3KzFkdUNGeFFVUUtmVFFhUFJWS3R5SWtrU2NuSnlBSmdxeFZTdHZLTFg2NUdmbjEvbjJpa3BLZGkwYVJQMjdkc25WK1VCZ042OWUyUDY5T25vMmJPblRSOURRRUFBbGk1ZGlubno1aUV2THc4cEtTbVlNMmNPWG43NVpVUkhSOXMwQnhHUnJSaG1JU0lpSXJLSmhNU3NRemgwWlRQU0NxeS9PMEVBSUFtQ1hWVll6Sll6aFdHcWhGaGFlYlRENElqSDBUdmtYZ2hDelQyRWlZaUlpT2oyeE1vc1JFUkVsVEtMcnVDUFcyOUc4bFQ3b1gvNHcwN1pSMzFmNURjYWpmanh4eDh4Y3VSSUJBWUc0c1VYWDhUaXhZc0JBQ3RXcklCS3BjS0lFU01hdko4VEowNEFBS0tpb2l6T3E5VnFSRVpHMmpSSFJjQ2lvYVpObTRaLy9PTWZVQ2dVaUl5TVJFaElDSUtDZ2hBUUVJQ0FnQUQ0K2ZuQno4OFBQajQrOFBIeGdZZUhoOFg5SlNVbG1ENTlPckt6c3hFWEY0Y25uM3dTWVdGaEFJRHAwNmNqTHkvUDZyb1ZRUTZOUm9QUTBGQUVCZ2JLMXhJU0V1ejZtT29TRmhhR2RldldWVHUvWU1FQ3hNZkhZK1RJa1pnelo0N0Z0Zno4Zkl3ZlB4NEFzR1RKRW5UdjN0M2krdG16WnpGMzd0d2ExMHhNVE1UbXpadHg2TkFoaS9PZE9uWEM5T25UY2VlZDlXKzVGUmtaaVhmZmZSY0xGaXpBdFd2WGtKZVhoM256NXVHeHh4N0RqQmt6R2hUYUlpS3lobUVXSWlJaW9sb1lKVDFPcGUvQjRhdGJjTE9rNnJzeEpFQ0NxUStRNlpIOUpNa1VZS25TL3pqVXV6TmlJeWFoZSt0WVZFdTRFQkVSRVJIZG9sSlV2cnVhWVJZaUlycmRIVWplS0IvM0QzKzRSYnd4Nk96WnMzai8vZmVSbEpTRXFLZ29oSWVIWTlDZ1FaZzZkU28yYnR3SWc4R0FOOTU0QTZtcHFaZzZkYXBGSlJGYnBLV2xJU1VsQlFEUXQyL2Z4dmdRWkRkdTNMQUlpQlFXRnNydGdPNjQ0dzZzV3JVS0hUcDBnRVpULzliWkhoNGVtRFZyRnJaczJZTDU4K2ZMUVJZQWFOdTJMZkx5OGlDS0lrSkNRdEMyYlZ1VWw1Zmo1TW1UNk55NU01WXNXU0tIV0VwTFMrWDcvdmUvLzBFVUszK1BiTml3QVR0MzdxejMzcHFMRHo3NEFGOS8vYlhGdWREUVVEejExRk1ZTm14WXZYL3ZWSjFuMWFwVldMUm9FUklURXdFQTI3WnR3N0ZqeHpCcjFpemNkZGRkZHUyZGlBaGdtSVdJaUlqSXFuSkRLZUxUZHVMWGxLMG9MTSt1Y3ZWV2lFVjBVS2hFQUdDVVRBR1dLajlFdHZQcmhkaUlTZWdVMk44eGF4RVJFUkdSUzJObEZpSWlJcFBpOGx6OG5ua0FBQ0FJSXZxRlBlRGtIZFV1TXpNVGE5ZXV4WUVEQitSemlZbUpDQThQQndCTW1USUZ1Ym01Y3JqaXM4OCtRMkppSXA1NzdqbTBhZFBHNW5XKy8vNTdBSUJLcFdyVXdNSFpzMmV4ZVBGaWl4WTRMNzMwRXBZdFd3WWZIeDhBUUk4ZVBleGFZL2p3NFJneVpBZ1VDb1hGK2RtelowT2xVaUVzTEV4dXk3Tjc5MjZjUEhrUzd1N3VGdFZZelBuNCtGak1aZDZDcWNLNzc3NExvOUZvOVZwejA3OS9mem5NNHV2cml5bFRwdUQrKysrdjFxcW9vWHg5ZmZIV1cyOWh4WW9WMkx0M0x3QlRhNlpGaXhaaDRNQ0JlTzIxMXh5eURoSGR2aGhtSVNJaUlqSlRxaXZBNFpUL0lUNXRCN1Q2NGlwWEsycXYzR3IvWTJjcEZnRVZwVTJyaDFnNkJkNkpvWkZURWU1cjN3LzFSRVJFUkhSN01RK3o2QXhsVHR3SkVSR1JjNTNMckF5RjlHdzlGRjV1L2s3Y1RYVmFyVlkrM3JWckYwNmZQbzN5Y2xNUTFkM2RIWTgvL2ppR0RCbGljYytjT1hPZzBXanc1WmRmQWdEaTQrUHg5Tk5QWS9Ma3lYamlpU2VxclNGVjZZVmRXbG9xaDFuNjkrOFBUMDlQaDM1TUZYNysrV2U4L2ZiYjBPbDBBSUJSbzBaaHo1NDlTRXBLd3ROUFA0MW5ubmtHSTBhTXNLaUMwbEJWZ3l3QTBMRmpSN3ZuclVsTENMRlVpSW1KUWYvKy9kR2hRd2RNbkRqUjVxOTNVVkdSZkZ4WDlSYU5Sb01GQ3hZZ05qWVdxMWF0a3RzN2pSdzVzdUViSnlLNmhXRVdJaUlpSWdENTJnd2N2UElGZmt2L0FYcWp6dktpQkFpaUJFaUMvYTJFQkFrQ0JFaEdRS3JTVGtpQWdHNnRCMk5ZNUZTMDl1cGc3MHBFUkVSRWRCdFNLU3JMOU91TkRMTVFFZEh0Nit5TnZmSnhuOURtOThMNitmUG41ZVA0K0hqNWVQVG8wWmcrZlRyOC9hdUhid1JCd0RQUFBJT1FrQkI4K09HSDBPdjFNQmdNaUlpSXNMckcxYXRYQVpqQ01RQ3daY3NXRkJZV0FnQWVmdmpoYXVNdlhicUVCeDk4MEtiOVZ3M0tWTmk4ZVRNKy9mUlRlYjh2dlBBQ1JvOGVqWjQ5ZStLZGQ5NUJibTR1M256elRheFpzd1lEQnc1RSsvYnRFUmdZQ0E4UER5aVZTcXUvVkNvVkZBb0ZSRkdFVnF0RldWbVp4Zi9OajhlTUdkUGtnWk9Ta2hJQXBtbzNUYTFpN1pvc1hicTAzblB1MjdkUFByYTFCZFRnd1lQUnExY3Z2UGZlZTJqZHVqVUdEUnBVNzNXSmlLcGltSVdJaUlodWE1bEZsL0ZMOG1mNFBUTU9Fb3pWcmd1My9pTko5clVVRW5BcnZDS0hXQ3F2aVlLSVhpSDNJalppRWdJOTJ0cTFEaEVSRVJIZDNsU0t5aGR2V0ptRmlJaHVWd1hhTEtUbW53TUFxQlh1NkJCd2g1TjNaQ2tuSndkYnQyNjFPTmVoUXdjOC8veno2TjY5ZTUzM2p4czNEajE3OXNTYmI3NkpZY09HWWZEZ3dRQk1yWWZPblRzSFQwOVA1T2JtNHZUcDB3Q0FzTEF3SkNjbjQzLy8reDhBb0d2WHJ1amJ0MisxZVNWSnNxZ1kweERGeFpXVmpsOTY2U1hjZDk5OUFJQXhZOFlnSkNRRTc3enpEbTdjdUlHOHZEeDg5OTEzZHExVlZaY3VYYXlHZEJyQ2FEUWlLU2tKUUdVWUNBQU9IRGdBVDA5UGVIbDVRYVZTNGN5Wk0waE9UZ1lBdEdyVnlpRnIxMmJUcGszSXpzNldReVp4Y1hIeXRacmFKOVhrdi8vOUw0NGRPd1kvUHo5NGVIaEFvVkFnS1NrSmx5OWZsc2ZVcDhxTnI2OHZGaTFhVkdQUWlZaW92aGhtSVNJaW90dlM1WndFSExxNkdaZHpUdFF3UW5KWWlBV1FUQlZkSk10MlFrcFJoZWl3TVJqVWZpSjhOY0YyclVORVJFUkVCQUFxc2ZMZHN6cFdaaUVpb3R2VTJZektxaXpkZ2daREZLcTNvbkVtTHk4dnRHclZDbmw1ZVZBcWxaZytmVG9lZSt5eGVyWGQ2ZGl4STFhdlhnMmxzdktsUGtFUUxLcThWSGpnZ1FmdzY2Ky95bTEvbm4zMldhdHpSa1JFWVBIaXhUYXRYMUJRZ0wvKzlhL1Z6aytZTUFIYnQyL0g1TW1UNVNCTGhlam9hSHp5eVNjNGZQZ3c5dS9mandzWExpQTNOeGRHWS9VM21EWEVBdzg4WU5mOVJxTVJFeVpNZ0U2bmd5UkpLQ3N6ZlMvVnBVc1hlY3pYWDMrTmMrZk9WYnZYMjlzYnZYcjFzbXQ5V3hRVUZHRG56cDNWenZmczJiUGVZUlkvUHo4a0ppYldlTDFidDI1V1EwOTFxYXMxRVJHUnJSaG1JU0lpb3R1R0JDTit6L2dGaDY1dVJucmhIMVlHU0lBb3dKUThxZmgvd3dndzNTNUpra1dBQlFEVUNnMWl3c2RoWUxzL3dWUGR2UG8xRXhFUkVWSEx4c29zUkVSRXdCbXpNRXVQMXJGTzNJbDFhclVhcjc3NktsNTU1UlU4Ly96ejZObXpaNFBtcWRyV3BsT25UbWpUcGcxME9oMUVVVVNiTm0wd2J0dzQzSEhISGVqWHJ4OHVYcndJZjM5L1JFVkYxVGhmbXpadGJGcmJ2RnFKT1I4Zkg3enh4aHMxcnVIbTVvYmh3NGRqK1BEaEFBQ0R3WUNDZ2dMbzlYcElrZ1NqMFFpRHdRQ2owV2p4Q3dCRVVZUWdDUEl2ODhlaUtEYW9Nb29nQ1BEMDlBUUFLQlFLZE92V0RjZVBId2RnQ3FpTUhUc1cvZnIxazhkMzd0elpJc3dpaWlMYXQyK1BPWFBtd01QRG85N3JBMEJzYkN3aUlpS3NmczdjM053d2Z2eDRBS2JLSzFGUlVUaDE2aFQwZWoyTVJpTzh2THpRdFd0WFRKNDh1ZDdyZHVyVUNhSW9WZ3NUQlFZR1l2RGd3WmcyYlZxOUFsWkVSSTRtU0t6MVJFUkVSQzdPSU9udzIvVWZjUGpxLzVCVGV0M3lvZ1JBQUFSSWtPQ0lkdzNjK3RaS0VsQjFPbmVsTis1cTl5anVhdnNvTkVvdkI2eEZSRVJFUkdUcFdOcDJmSC9oUFFCQS8vQ0hNYWJySENmdmlJaUlxR2tWbCtkaWVaenB4WCtscU1ZL2h1NkFRbFRWY1pkelNKTFVwRlVzS2lxTnVMbTUxVEh5OWlaSkVpUkpxakhJWVRRYVVWNWVEa21Tb0ZLcExLcmp0RVNTSk1GZ01FQ1NKQ2dVQ2daWWlLalphTmwvdXhJUkVSSFZvc3hRak9PcDMrRFgxSzlRWEo1cmVWRUNJRlJXVGJFM3lDSUl0NnF3VklSWXpLYnpVZ2RnUUxzSnVETjhIRlFLVFkxekVCRVJFUkhaU3lXcTVXTzJHU0lpb3R2UnBlemo4bkdYVmdPYWJaQUZhUHAyTEF5eDJLYWkya3ROUkZHRVJ1TTZ6L0VKZ3REaUF6bEU1SnI0TnhNUkVSRzVuQkpkSG81YzNZcmphZCtnekZCaWVmRlc0UlJCQkNUSi9pY01LaXE2U0VhWUVpMW1VL3BwZ2pHby9VUkVoNDFwMWsrY0VCRVJFWkhyTUE5UDY5bG1pSWlJYmtQSnVTZmw0ODZCL1oyNEV5SWlJcklId3l4RVJFVGtNb3JLczNId3loZEl1UFl0OU1aeXk0dVNaQkUyY1ZTalJjbEtKWlpXSHUwUUd6a0p2WUx2Z1NDd0xDY1JFUkVSTlIyVldQbU9hMVptSVNLaTI5RWZONC9KeCszOWV6dHhKMFJFUkdRUGhsbUlpSWlveGNzclRjY3ZWemJoZFBvZUdDUjk5UUVDSUVDQWcvSXJ0MGdWRTh0Q3ZUc2pObUl5dXJjZUROalp0b2lJaUlpSXFDSE1LN1BvREZvbjdvU0lpS2pwNVpTa29VU1hCd0R3VlB2RDN6M015VHNpSWlLaWhtS1loWWlJaUZxc3JPS3IrQ1g1TTV6TDJBOEp4aXBYSzhJbUVpRFpIMlFSZ0NwelZJWlYydnYxUm16RUpIUU12TlBPVllpSWlJaUk3S05TbUZkbUthOWxKQkVSa2VzeGJ6RVU2ZC9YaVRzaElpSWllekhNUWtSRVJDM09qY0kvc1AveVJseTRlYmo2UlVtQ0lBaVE1SDVDZGxaSXVaVmlzUmFHNlJUWUgwTWpweURjdDRkOWF4QVJFUkVST1loRm15RldaaUVpb3R0TWNrNWxtS1c5SDFzTUVSRVJ0V1FNc3hBUkVWR0xjU1gzTjhSZCtSeVhjeEpxR0NFQmdnUGFDZDJxNWdMcFZuVVg4MHNRMEwxMUxJWkdUa0Zycnc3MnJrUkVSRVJFNUZCSzg4b3NoakluN29TSWlLanBwZWFmazQvYit6UE1Ra1JFMUpJeHpFSkVSRVROM2gvWlJ4R1h2TW5pQ1FucjdLdHlPK040QUFBZ0FFbEVRVlRDVW5HM1ZKR0dFU3JuRXdVUnZVTHV4WkRJSnhEZzNzYXVkWWlJaUlpSUdvdDVaUmE5a1dFV0lpSzZmV2oxUlNnb3V3a0FVSXBxQkhsR09IbEhSRVJFWkErR1dZaUlpS2laa3ZCNzVpK0l1L0k1YmhSZXFuYnRWaEdXeW5aQ2RyalZTY2lzb2t2bG5FcFJoZWl3TVJnY01Raytia0YycjBWRVJFUkUxSmhVQ28xOHpNb3NSRVIwTzdsV2tDZ2ZoM2wzY2VKT2lJaUl5QkVZWmlFaUlxSm1SWktNT0gzakp4eTg4Z1Z1bHFSVXVRaEFrQ0JBTUhVQnNuTXRBYWI1VEpWWUxFTXhhb1U3N2d3Zmh3SHRKc0JUN1cvblNrUkVSRVJFVFVObDNtYUlsVm1JaU9nMmtsN3doM3djNHQzSmlUc2hJaUlpUjJDWWhZaUlpSm9GZzFHSGsray80TkNWemNqVDNyQzhlQ3UxSWdnU0pBaDJoMWdxNWpUTll4bGljVmQ2NDY1MmorS3V0bzlDby9SeXhFcEVSRVJFUkUxR0pWWldabUdiSVNJaXVwM2NLR1NZaFlpSXlKVXd6RUpFUkVST3BUZVc0WGphRGh5NStpVUt5N09yWEpVQVNaRHpKdmEyRkJJRVFKS2t5Z2Rtdk5RQkdOaCtBbUxhakxNb3pVNUVSRVJFMU5Jb1JUWDB4bklZSlNNTWtnNEtRZVhzTFJFUkVUVzZkSVpaaUlpSVhBckRMRVJFUk9RVVpmcGlIRTM5R2tkVHQ2RkVWMURsNnEyYUtZSmpxckFJQUNUSjlLdHFpTVZQRTRKQkVSTVJIVG9hQ3BGUDhoTVJFUkZSeTZkV2FLQTNsZ01BeXZXbGNGZngrMXdpSW5KdE9rTVpja3F2MzNva29MVm5wRlAzUTBSRVJQWmptSVdJaUlpYVZLbXVBSWV2L2cvSDA3NUJtYUhFOHFJazNhckNJc2dQN1dHcXhBSklrS3FGV0FJOXdoRWJNUW05USs2RElJajJMVVJFUkVSRTFJeW9GTzdBcmNDNHpxaUZPM3ljdkNNaUlxTEdsVjU0UVQ0TzlvcUVRdVRMWDBSRVJDMGQvelVuSWlLaUpsRlVubzJEVjc3QWlXdmZRV2Nzczd3b0FSQWNWNG5GMUo0SWtPUVdSWlZCbGlEUDloZ1MrUVI2QmcrREFJWllpSWlJaU1qMXFNM2FacFlidEU3Y0NSRVJVZFBJTExvaUg3UEZFQkVSa1d0Z21JV0lpSWdhVlY1cE91S3VmSTVUNlQvQ0lPbXJYUmNnUWJwVk5jWGVJSXNBQ1ZKRmNLVktKWllRNzA0WUVqRVozVnZId2p6Y1FrUkVSRVRrYXRRS2QvbFl4ekFMRVJIZEJtNldwTXJIclR6YU9YRW5SRVJFNUNnTXN4QVJFVkdqeUM1SnhZSExHM0UyWXo4a0dLMk9FWURLOElrZFRQTklWaXV4dFBIcGhpR1JUNkJMcXdGMnIwTkVSRVJFMUJLb1dKbUZpSWh1TTlubVlSYlB0azdjQ1JFUkVUa0t3eXhFUkVUa1VEY0svOENCNVA4aU1ldFE5WXNTSUlpbzZBTGttSlpDdCthQ0lGZ1VYR25uMXd0RElwOUF4NEFZUjZ4Q1JFUkVSTlJpbUxjWlltVVdJaUs2SFdTWHBNbkhnUjRNc3hBUkVia0NobG1JaUlqSUlhN21uVUpjOGlZazVTUlV2eWhKZ0FBSWdnREpBUW1XeW5aQ1VyVjJRcEgrMFJnUytRUWkvUHZhdnhBUkVSRVJVUXRrV1ptbDFJazdJU0lpYW54Nll6bHlTOU1CQUFKRUJIcUVPM2xIUkVSRTVBZ01zeEFSRVpGZExtVWZRMXp5SnFUa243VjZYUUFnM1FxY09LWVNpeVRQWjE2S3BWTmdmd3p2TUExaFBsMGRzUW9SRVJFUlVZdWxacHNoSWlLNmplU1dYcGVQL2R5RElRb0tKKzZHaUlpSUhJVmhGaUlpSW1vQUNlY3o0eEIzNVhPa0YvNWhmY2l0d2lrT0NiQll6R3RaaWFWYjBDQU03ekFOcmIwNk9Ib2xJaUlpSXFJV1NTV2F0eGxpWlJZaUluSnRPV1pobGdEM01DZnVoSWlJaUJ5SllSWWlJaUt5bVNRWmNTYmpaOFFsZjQ2YkpTbldCbFNHVFJ6U1RnaVFwT3F0aEFRSTZORjZDSVoyZUJKQm51M3RYNGlJaUlpSXlJV29GZTd5TVN1ekVCR1JxOHN2elpDUGZUWEJUdHdKRVJFUk9STERMRVJFUkZRbm82VEh5ZXZmNCtDVnpjalQzcWh5MVpSYU1XOG5aRDhKZ0dDYTJXeE9BU0o2aFl6QTBBNVRFZURleGtGckVSRVJFUkc1RnBYQ3ZESUx3eXhFUk9UYThyU1ZZUlkvZDRaWmlJaUlYSVZMaEZuMlpwekZpZHhrcEJUZlJHcEp0ck8zUTBSRTVNS2lBYlZ6ZDNBeUI5aVk4NFZ6TjBGRXNyWWVnV2p2R1lSKy9wRVlIdHpUMmRzaElpSWlBR3F6TUFzcnN4QVJrYXZMTncremFFS2N1Qk1pSWlKeXBCWWRac25YbGVEOWk3c1JuNVBrN0swUUVSRVJFZDJXVWt1eWtWcVNqWU5aaVRpYS9RZWU2eklhWGtwTjNUY1NFUkZSbzFGWmhGbEtuYmdUSWlLaXhwZFhXbGxGbUcyR2lJaUlYSWZvN0EwMDFPbThxL2hid25vR1dZaUlpSWlJbW9tajJaZncvSWtOT0Y5d3pkbGJJU0lpdXEycDJXYUlpSWh1STJ3elJFUkU1SnBhYkpqbHh4dW5rYThyY2ZZMmlJaUlpSWpJVEhaWkliNjlmc0xaMnlBaUlycXRxUlh1OGpFcnN4QVJrU3N6R2cwbzBlWExqNzNWUVU3Y0RSRVJFVGxTaXd5enhHVWw0bERXQldkdmc0aUlpSWlJckRpVWRRRnhXWW5PM2dZUkVkRnRTNjMwa0kvTDlId3pHQkVSdWE2Q3NrejUyRnNkQ0VFUW5MZ2JJaUlpY3FRV0dXYlpuZjZiczdkQVJFUkVSRVMxNFBmc1JFUkV6dVBHeWl4RVJIU2JLQ3pQbG8rOU5hMmN1Qk1pSWlKeXRCWVpac25VRmpoN0MwUkVSRVJFVkF0K3owNUVST1E4ck14Q1JFUzNpOEt5eWpDTGp4dkRMRVJFUks2a3hZVlpqSkNRWFZibzdHMFFFUkVSRVZFdHNzc0tZWkNNenQ0R0VSSFJiY2xOVVJsbUtUY3d6RUpFUks2cnNPeW1mT3pOTUFzUkVaRkxhWEZoRmhFQ2pKQ2N2UTBpSWlJaUlxcUZFUklVUW92N2NZT0lpTWdscU0zYURKWHAyV2FJaUloY0Z5dXpFQkVSdVM0K3UweEVSRVJFUkVSRVJPUkMxTXJLTUFzcnN4QVJrU3N6RDdPd01nc1JFWkZyWVppRmlJaUlpSWlJaUlqSWhRZ1FvUkxkQUFBU0pPaU5aVTdlRVJFUlVlTW9LcytSajczY0FweTRFeUlpSW5JMGhsbUlpSWlJaUlpSWlJaGNqRnJwSVIrWDZWbWRoWWlJWEZOUldhNTg3S255YytKT2lJaUl5TkVZWmlFaUlpSWlJaUlpSW5JeGJncnpWa09sVHR3SkVSRlI0eW5XNWNuSFhtNytUdHdKRVJFUk9SckRMRVJFUkVSRVJFUkVSQzZHbFZtSWlNalZTWktFNG5MenlpeHNNMFJFUk9SS0dHWWhJaUlpSWlJaUlpSnlNV3FMeWl3TXN4QVJrZXNwTWF2SzRxNzBoaUFJVHR3TkVSRVJPUnJETEVSRVJFUkVSRVJFUkM3R3ZNMVFHZHNNRVJHUkN6SnZNZVNwOW5QaVRvaUlpS2d4TU14Q1JFUkVSRVJFUkVUa1l0eVVudkp4bWI3WWlUc2hJaUpxSE1WbFppMkcxUDVPM0FrUkVSRTFCb1paaUlpSWlJaUlpSWlJWEF6RExFUkU1T29zSzdNd3pFSkVST1JxR0dZaElpSWlJaUlpSWlKeU1ScWxsM3lzWlppRmlJaGNVSW11UUQ3MlZQczZjU2V1NDlkZmY4WGF0V3NiWmU3TXpFenMzcjBidTNmdlJrRkJRZDAzTkRLdFZvdWNuSng2M1hQeDRzVkcyZzBSRVZtamRQWUdpSWlJaUlpSWlJaUl5TEUwck14Q1JFUXVydFFzek9LaGFqNWhGcDFPaDg4Kyt3d3hNVEhvMWF0WG82eFJVbEtDbkp3Y0ZCVVZvVnUzYmc2WmMvWHExZGkrZlRzQUlDb3FDZ01IRG5USXZCWCsrT01QTEYrK1hGN0x4OGZINHJva1NkRHBkQTJlWDZWU1FSQUVtOGFlUFhzV2I3MzFGdHpjM0xCeTVVcDRlSGpVZWMveDQ4Zng4c3N2bzMvLy92akxYLzZDOFBEd0J1K1ZpSWhzd3pBTEVSRVJFUkVSRVJHUml6RnZNNlRWRnpseEowUkVSSTJqcER4ZlBuWlgrZFF5c3Vub2REck1uajBieWNuSitQNzc3L0hoaHg4aU1ERFE2dGl5c2pLVWxwYWl0TFFVSlNVbEtDa3BRVkZSRVlxS2lsQmNYSXlpb2lJVUZoYWlvS0FBK2ZuNXlNL1BSMEZCQVhKemMxRldWZ1lBRUVVUk8zYnNnSnVibTkxN2YrQ0JCN0JqeHc0WWpVWjg5TkZINk4rL1A1VEtwbnNaOGZMbHkzajIyV2NiZlArcVZhdlFvMGNQbThZbUpDVGcrdlhyQUlBbFM1Wmc2ZEtsRU1XYW0xbVVsWlhodmZmZUF3QWNPM1lNSTBlT1pKaUZpS2dKTU14Q1JFUkVSRVJFUkVUa1l0aG1pSWlJWEYxSk02ek1vbEtwY1BmZGR5TTVPUm01dWJuNDE3LytoZVhMbDBPaFVNaGowdExTTUdQR0RCaU5ScnZYTXhxTlNFcEtzam5FVVp2MjdkdmovdnZ2eDg2ZE81R2VubzV2di8wV0R6MzBrTjN6TmhXTlJtUHoyQ2xUcHVEaXhZczRkdXdZNHVQanNXN2RPc3lZTWFQRzhSOTg4QUhTMDlNQkFJODg4Z2lHRGgxcTkzNkppS2h1RExNUUVSRVJFUkVSRVJHNUdMWVpJaUlpVjFlcXE2ek00dEZNS3JNQXBxREUwYU5IY2ZueVpadzlleGFmZlBJSlpzMmFKVjhQQ3d1RFdxMkdWcXV0ZHE5S3BZS1hseGZLeTh0UlhGd01VUlF4Wk1nUWVIdDd3OGZIUi82LythL1dyVnRiM2NlbVRadXdjK2ZPZXUzZHZNM1BtalZyOE1VWFg5aDg3NTEzM29rWFgzeXhYdXVaaTR5TXhOYXRXeTNPL2ZPZi84VHZ2LytPZ1FNSDRvVVhYcWgyeitYTGx6RnYzandBZ0x1N3U4MXJpYUtJZWZQbVllYk1tY2pOemNXWFgzNkpNV1BHSUN3c3JOcllBd2NPNEx2dnZnTUFSRWRIVzN3dGlZaW9jVEhNUWtSRVJFUkVSRVJFNUdJczJ3d3h6RUpFUks3SG9qS0x1bmxVWmdGTWdaVDU4K2RqOXV6WjBPdjEyTHAxSy9yMjdZdTc3cm9MZ0NsSXNXVEpFZ0NBaDRjSFBEMDk1VjhxbFFxQUtVaXlkZXRXcU5WcUxGeTRzRUg3S0NvcVFuWjJkb00vRHAxT1Y2LzdDd29xdng1dnYvMDI5dS9mYjNIZFlEREl4M1BuenEzVzFtZm56cDN3OWJYOE9oWVhtNzZIQ1F3TXJIWU5nRVhGR3c4UEQvazRLU2tKMTY1ZHEzUFBBd1lNd0E4Ly9JRHg0OGZqMHFWTHVIVHBVclV4MmRuWjhQZjNSM0Z4TVlZUEg0NURodzdWT3FkU3FjVEFnUVByWEp1SWlPckdNQXNSRVJFUkVSRVJFWkdMWVdVV0lpSnlkYzJ4elZDRkRoMDZZTXFVS1ZpM2JoMEFZTm15WlZpelpnMWF0V29GQU9qYnQyK1Q3VVdoVU9EdmYvOTdvNjlqWGlHbXZMemNhdVVaOCt0MTBlbDBTRXRMQXdDRWg0ZGJIVk5hV2lvZmUzcFdmdS96M1hmZlljZU9IWFd1VVdITGxpMDJqWHZublhmcUhPUHA2WW50MjdmYnZEWVJFZFdNWVJZaUlpSWlJaUlpSWlJWG8xRjV5Y2VzekVKRVJLNm9wTHl5elpCN00yb3pWR0hpeElrNGN1UUlFaE1USVlvaXJsKy9Mb2RabXBJb2lyajMzbnVyblgvLy9mZngzWGZmSVRRMEZKOSsrbW10Y3hnTUJvd2VQUm9BTUh2MmJEejg4TU8xamg4N2RpejY5T2xqY1M0cEtVa09tRXllUExuRzlrZ1ZUcDA2SlZkejZkS2xpOVV4ZVhsNUFBQ05SZ09sc3ZJbFR6YzNONHR3UzFOeTFycEVSSzZJWVJZaUlpSWlJaUlpSWlJWDQyWlJtYVhJaVRzaElpSnlQRW1Tb0ROV1Z2NVFLOXlkdUJ2clJGSEV2SG56c0dYTEZzeWFOUXZlM3Q3TzNwSUZ2VjRQblU0SG5VN244TG43OU9sVExjeHk2TkFoT2N3eWNPREFHZ01xRlhidDJnVUE4UEx5UW84ZVBheU95Y25KQVFENCtmbFpuSC9tbVdmd3pEUFBOR2p2UkVUVWZERE1Ra1JFUkVSRVJFUkU1R0xjRko0UUlFQ0NoREo5aWJPM1EwUkU1RkFsdWp6NTJGUGxWOHRJNTJyYnRxMUZpNS9WcTFkano1NDlkZDVYMFlaSHE5WFdXUVdsd3ViTm02SFJhS3hleTgzTlJYSnlzc1c1bXpkdnltdWRPSEdpMXJtTlJxTjhuSmFXWm5WOFJFUUVBZ0lDYk5wclhVNmZQbzFEaHc0QkFFYU9IQWxSRksyT3UzVHBFZ0E0cGVJTkVSRTFQb1paaUlpSWlJaUlpSWlJWEpCYTRZRXlRL0d0UUV1eFJiVVdJaUtpbHF4VVh5Z2ZtN2ZXYSs2MFdpMktpK3ZYL3MvVzhaSWsxWGp0dDk5K3c3Ly8vVytyMTdLenN6Ri8vbnliOS9QTk45L2dtMisrcVhaKy92ejVWdHNaMVZkR1JvYThWNDFHZy9IangrUDgrZlBJenM1R1NFZ0lQRDA5b1ZBb2NPTEVDUnc4ZUJBQTBMMTdkNnR6R1kxRzZQWDZldTlCRkVXTHRrVzFtVHAxS3RMVDB6RjA2RkFzV3JTbzNtc1JFVkhOR0dZaElpSWlJaUlpSWlKeVFlNHFMNVFaVEMrQWxlb0tHR1loSWlLWG9kVlZobG5jbGMycmZVOXRSbzBhVldQd3d0d3Z2L3lDaElRRXFGUXFQUGZjY3piTnJWYXJhN3ltMFdqUXVuVnJpM01GQlFYUWFyVVFSZEdteWlhWm1aa0FBRzl2YjdpN1YyL3JaTzFjZlowN2R3NUxsaXhCZG5ZMkFHRG16SmtJQ2dwQ1FrSUMzbjc3YmF2M3FGUXFqQmt6eHVxMWJkdTJZZTNhdGZYZVI5VmdTbng4dlB6MW1ENTllcjNuSXlLaWhtR1loWWlJaUlpSWlJaUl5QVc1cTN5UXA4MEFZSG9IdXg5Q25id2pJaUlpeHlqVm1WZG1hUjVobHFlZmZocFhyMTZ0ZG43S2xDbVlPblVxQUNBcUtncFJVVkYxenBXYW1vcUVoQVFvRkFxTUhUdlc3cjBOR0RBQUF3WU1zRGkzY3VWS2ZQdnR0d2dPRHNiR2pSdHJ2ZDlnTUdEMDZORUFUSlZJYW10OTlNWWJiK0RpeFl2VnpwZVdsc3JIcjczMldyWHd6ZGl4WS9IWlo1K2hwTVRVSHZHUlJ4N0J1SEhqQUFBZE8zYTB1bFpRVUJEKzlyZS9vVzNidHJYdTMxNi8vLzQ3dG03ZENvMUd3ekFMRVZFVFlwaUZpSWlJaUlpSWlJaklCYm1yZk9Sajh4ZjlpSWlJV2pyek5rUHV5b2EzR1VyTlA0dmtuTitRa25jR0JXVlpLTkVWb0xnOEYxSEJJL0JZMUVKSGJQVzJrNUdSZ2JTMHRGckhWRlI1TWFkU3FmRHl5eS9qOWRkZngxTlBQWVh4NDhmTDF6cDI3SWgxNjlaQnE5VkNyOWREa2lRRUJBUWdPRGpZNW4zOTk3Ly9yWFBNNHNXTGtaU1VaUE9jUkVUVXVCaG1JU0lpSWlJaUlpSWlja0h1WnU5VUw5VVZPSEVuUkVSRWpxWFZGY25IR2xYOXd5d0oxM1poWDlJNkZPdnlyRjQvbTdFWFF5S2ZRSkJuZTV2bm5EWnRHZ29LS3YrOVhibHlKU1JKcXZmZW1wckJZTUNOR3pkcUhXTTBHbTJlYitMRWljakp5YkY2TFNrcENUdDI3QUFBekpvMUN4NGVIdksxbmoxN29uMzc5dmo4ODgvaDYrdHJjWjhvaWdnUEQ3ZDVEOWFFaElUVU9VYWxVdG0xQmhFUk9SYkRMRVJFUkVSRVJFUkVSQzdJWFdrZVptRmxGaUlpY2gzbWxWazBTdHZiREtYbG44TTN2NytGbXlXcHRZNEw5ZTVjcnlBTEFBd2VQTmppOGFwVnEyb05zOFRIeHlNdnozcVlKaVVsQllBcGFQTFRUei9WT01jZGQ5d0JmMy8vZXUyenFzek1URXlaTXNXdU9jemRmZmZkTlY0N2RPaVFIR1laTVdJRUFnSUNxbzM1OXR0dnNYZnYzbnF0R1JBUWdHWExsdFZ2bzBSRTFPd3h6RUpFUkVSRVJFUkVST1NDUEZTVjcyb3UxYk15Q3hFUnVRN3p5aXp1TmxabVNiaTJDN3NTVjFRNzN5SGdEblJwZFRmQ2ZYdkFTKzBQWDQzdHJXdnM4ZGxubitIY3VYTzFqdEhwZEhqenpUZHJ2TDU4K2ZJYXd5d0dnd0dBcWFwSmJRUkJzS2lRVXBQaTR1STZ4NWo3L2ZmZnNYSGpSbmg0ZU9DbGwxNkN1N3U3VGZkbFoyZmo2dFdyOVZxcnFLaW96akhidDIrdmMweHVibTY5MWlVaW9zYkZNQXNSRVJFUkVSRVJFWkVMc213enhNb3NSRVRrT3VwYm1lWGJ4SldJdjdiVDRseE1td2N4ck1PVDhGVGJWOW5FWGg0ZUhnZ0tDcko1ZkhsNU9kTFQwK3NjcDlQcEFOVGRPaWNrSkFRYk4yNnNkWXpCWU1EbzBhTnQzaU1BWkdWbElTRWhBUUN3WU1HQ2V0MWJzYThubjN5eTFqRUhEeDdFb1VPSGJKcHY5ZXJWOWQ0REVSRTVGOE1zUkVSRVJFUkVSRVJFTG9oaEZpSWljbFhtbFZrMFNzOWF4MzUzWVpWRmtLV1ZSenY4dWM5cmFPWFJydEgyVngvOSt2WERxNisrYXZQNGl4Y3ZZdmJzMlhXT0t5c3JBMUJ6bUdYbXpKbVlPblVxRkFwRm5YTXBGQXA4L2ZYWEFBQTNOemViOXFuVmF1WDE2d3JVV09QdDdZMTc3NzIzMWpIWHIxKzNPY3dTSFIxZDU1Z0xGeTZncEtURXB2bUlpS2p4TWN4Q1JFUkVSRVJFUkVUa2d0eFZQdkp4cVk1dGhvaUl5SFdVR1NwYjNyalZFbWJabS9RcGpxZnRrQjlIK3ZmRHhONnZRNjIwcmVWTlMxWlFZUHEzMzlQVDlQa3BMQ3pFelpzM3JZN055Y21wOS93YWpRYWhvYUUxWHMvUHp3Y0FlSGxaYndNVkZ4Y243dzBBZ29PRDBhdFhyM3J2dzFiTGxpMnJjOHljT1hPUW1KallhSHNnSXFMNllaaUZpSWlJaUlpSWlJaklCVm1HV1ZpWmhZaUlYRWVadnJKNlJrMlZXUkt6RGlMdXl1Znk0ODZCZDJOaW45Y2hDblZYSW5FRkZXRVNQejgvQU1EUFAvL3MwRlk3M2JwMXczdnZ2VmZqOWJ5OFBBQkFZR0NnMWV2dnYvKyt4ZVBCZ3djM2FwaUZpSWhhSG9aWmlJaUlpSWlJaUlpSVhKQ0h5bGMrTHRIbE8zRW5SRVJFanFYVlY3WVpzbGFacFZSWGdHOStYeTQvRHZmdGdULzNYbnpiQkZrQTRNYU5Hd0FBZjM5L0FLWjJQeHFOQmdCUVhsNE9vOUVJQVBJNVc1amZKd2hDcldNek1qSUFBRUZCUVZhdnU3bTVXY3hoYS9zaUlpSzZmVERNUWtSRVJFUkVSRVJFNUlJODFaVmhsdUx5UENmdWhJaUl5TEhLOUxXM0dmcnV3bnZRNmsxVnlUeFVmcGpVWnlrVW9xcko5dWRzcGFXbGNtV1VzTEF3QU1EOTk5K1ArKysvSHdDd2I5OCsvUHZmL3dZQVBQYllZNWcyYlZxZGN4NDdkZ3hMbHk1RlNVa0p2THk4OE95eno5WTYvdnIxNndCTW9ScWowUWhSRkMydWI5eTRFUUVCQWZYN3dPd3dhOWFzT3NkY3UzYXRDWFpDUkVTMllwaUZpSWlJaUlpSWlJaklCV21VM3ZKeHFiNFFnQVNnOW5kUkV4RVJ0UVFsWnUzenFyWVp1cGFmaUxNWmUrWEhEL2VZYjlGNnI3azVmUGd3SG56d1FadkhWMVJHcVUxU1VwSjhIQjRlWHUzNjhPSEQ4Y2NmZitETEw3L0VwazJia0orZmp6bHo1bFFMbkZUWXRtMGIxcXhaQTBtU0VCQVFnUC84NXorSWpJeXNkWThwS1NrQWdPVGtaT3phdFF2anhvMnJjOS9ta3BPVE1Ybnk1RnJIRkJjWDEzcmQzT1hMbCt1MVBoRVJPUi9ETEM1T2hJQ0o3UWZKajY4V1orSFF6UXVOc3RhNE5qRm82MUhaKy9EL1hkNkhVa041bzZ4Vkg5SCtFZEFhZExpaHpVTnV1ZTNmMkZETG9oUVVjQk1yLzBvck4rcWhrd3hOdmcrMXFNVElrTjZJejBuQ0RTMUxPTnRMS1NpZ0VoWE40dThTY293QnJUcWpoMjliN0w3K0c5SktjNXk5SFplbkVFU0VhdndjOXJuMlZYbEFMU3FSVlZiZ2tQbklNZnpWbnZCVmVlQnFjUllrWjIrR2lJaUltaDB2ZFFDS3lrM2ZEeGFWNThCTEhWakhIVVJFUk0yYjNsZ095RDhCQzFDS2x1MXBmazc2UkQ2T0NoNk96cTM2TjkzbUdzQm9ORUtyMVRwMHpnc1hLbDhINnR5NXM5VXhNMmZPUkZGUkViNy8vbnZzMnJVTFdWbFptRHQzTGdJREs3OVh5TTdPeG9jZmZvZ0RCdzRBQUVKRFEvSG1tMjhpTkRTMDF2V1RrNU5SWGw3NW5PNzY5ZXNSRXhOVHI0OUJyOWNqTXpPelh2ZlU1dVdYWDY1enpQcjE2K1dLTWtSRTVId01zN2c0aFNCaVFydTc1Y2NIc3hJYkxjd1NIUkNKdm43dDVjZWZYWW1UWDRDTzhtMkxVYUY5c09iU1R5alNPL2Fic3JyOHJldFkrS284QUpnQ0R1OWYvQUZ4V1ltMTN1TW1xdkNuZGdQd1ZkcFJGT3ZMbW1LYlpLZEgydDZKU2UwSHk0Ky9TVHVPOWNrSG1teDlqYWpDNkxDK2VDajhUdmlwUEhCWHE4NTQ1ZlNXSmx2Zm5BZ0I5N2ZwaDMwWjU1cjh6NXNqaGJzSDRNWHVEeUt2dkJoTHptNkQwVVZlb2czUitPTFZYbi9DaFlKcnVGQndIU2R5azVIaHdPQlRiNzkyR0JFY1pYRXV2VFFQVzFJT08yd05lenpZSmdiZGZkcmdnYkIrK0QwL0RWK20vb3JmY3E4NGUxc3VLOW8vQWd0N1BvcXNzZ0tjeUVuR2lkeGt4R2NuTmZqUDAvMWgvVENoM2QzSUxNdkgyYnhVbk15OWdvTjEvSnZxU3JyN3RNSEZ3blFZcExyZkFkV1VIbW9UZzRmQzcwU0pvUndYQ3E3anlNMkwySFBqdExPM1JVUkVSTTJFcDlxdk1zeFNsc3N3Q3hFUnRYam1MWWJjVmQ0VzE2N2xKeUk1OXlRQVFCU1VHTm41TDAyNnR3cGZmdm1sWEVGRmttcC9IcVpQbno0MnRmbXBrSnFhaW5mZWVhZldNZkh4OFFBQWpVWlRZd1VWUVJBd2QrNWMrUGo0WU11V0xUaDY5Q2htekppQm1UTm5ZdFNvVWRpeFl3ZldyMStQMHRKU0FNQjk5OTJIMmJObnc5T3plbHVucWs2Zk5qMHZJWW9pd3NQRGtaS1NncGRlZWdtUFBmYVl6UjluYUdob25hMkI5dTNiSndkdDZqSjgrUEE2eDN6MTFWZFd3eXhLcFJJYWpRWWFqY2FtdFlpSXlERVlaaUhIcWZJTm1mSFc0NDVld1hpNTV5TndWNmpSM1RjYzd5VHV3dS81YWZXZVhvU0FSOXZlaFhQNXFiaFFjTjJtRitJOGxXNXlrQVV3VmMyNFdWWll5eDBtczd1TVFteFFOd3dQN29rMWwvYmdhUGFsZXUrMzFuMHAzT29lNUVSNnlZZ3lvODdaMjJoUlJvWDF4Wk9SUStYSFViNXRNVHEwRDM1SVA5V2srd2gzRDhCZnU0NUZaKzhROVBXUHdKS3oyNXAwZlVjWkdkSWJNenFPZ0ZwVUFwNUJtQkk1QkJ1YU1KelVtTHI2dEVHSXhoY2hHbDhNYmQwRDcxMzh3V0ZobGhDTkwxN3FQZzVlU3NzZnFsWmMrTlloODlzcjNDTVEzWDNheUk5NytJYkRQNlB1SDM2cDRRWUhkUU1BQkxuNVlGUm9IL1FMaUVSOGRsSWRkOVZzUUZBWEFFQnJOMStNQ1BhRm0wTGwwRENMQ01IMDU3NFJsUnYxRFFyejlQSnRoMWQ3alVkU1VRYmVQcjhUbWMyb09zM0FvSzRBQUErRkd0SCtFVGlkZDlYSk95SWlJcUxteEZQdEp4OFg2L0tjdUJNaUlpTEhNQSt6VkcweDlIUFN4L0p4MzlDUjhIWnIraERuNXMyYjhlbW5uOHFQdi8zMlc0d2VQUnJCd2NGV3gzdDdleU1xS3NycU5XdlVhbld0MTR1TGkzSHFsT2w1NmI1OSs5YllPZ2d3QlZxZWZ2cHBkT2pRQWF0V3JVSnhjVEZXcmx5Smp6LytXRzdoNCtQamc3bHo1Mkx3NE1FMXpsUFZrU05IQUFDZE9uWENyRm16OE9LTEx5SXpNeE5yMTY2dDgxNXZiMjhFQmdhaWJkdTJHRFJvVUsxank4cktvTlZxNGVQVHVHMmtKazJhaEVtVEpqWHFHa1JFVkIzRExPUXcxVjhZTWoxK09QeE91Q3RNMzF3RnFyMndwUGVmOGZtVmc5aVdlclJlOC9mMWo4RGtDTk0zUzZXR2NwekpTOEh5OHp0cmJTVVQ3bEg5RzlXVWtwdTFydk5nbXpzUWUrdkZQMysxSi83UjQySEVaU1hpNDBzL28xQmZXcTg5V3lOQ3dHY0Q1OWc5VDJNNm1Yc0ZyNS9kNnV4dHRDaTdyaVhnM3BCZUNIY1BrTTlOalJ5S285bVhtcXk5VmJER0YyLzNteXEvRU56UFB4TGoyOTZOcmFtLzFualB2M3IvR1NIdS9rMnlQM04vUzFoWGE5VWpmN1dYeFF2YUQ0ZmZpY3RGbVlqTE9sL24zTU5hOTBCZi93aUg3Tk1XMzZRZFIzSnhsczNqdTNoYmx1QjAxSXZPR2xHRkJUMGZxUlprQVlESDJ3L0NzWnVYb0hWeVNHMVVhQitMeDdubHhZakxyUHRyMnRoZWlYb01QWHlyOXc1Mk5xMUJoNmQrL2FEQjk2c0VCZm9IZHJJNHR6djlWSU9yc3JUemFHWHhkeHdBaDMvOTdndnRqV2M3M2VmUU9hdGEvY2R1L0hUalRMM3VDZEg0NGFVZTQ2QVFSSFR4RHNXS081N0U4dk03Y2JJWlZCWHE1aE9HSUxmS0oyeTBSaDMycExNcUN4RVJFVlh5VkptRldjcHpuYmdUSWlJaXg5Q2FoVm5jRkpWdlpzMHVTVVZ5N20rM0hnbUlqWGlpaVhjR2ZQNzU1MWkzYmgyQXl0QkpibTR1WG5ycEpjeWJOODhpdExKNDhXTG9kTHA2Vi92bzBLRURQdi84Y3dDQW41OWZ0ZXMvLy93emREclQ4NEFEQnc2MGFjNm9xQ2dNR1RJRVAvendBd0RJUVJZQUdEdDJMTHAzNzI3ei9tN2V2Q21IYWFLam85RzdkMjlNbXpZTjY5ZXZoOEZRK1hwT2ZuNCtBZ0lDcXQwL2JkbzBteXZWakJneEFpTkdqTEI1YjQzQi9HTWlJaUxIWXBqRlRJUm5FUDdlL1VGbmI4TW1oN011NFBPcmg1eTlEUXZHS3BWWktoNnRTUHdXMmVWRmVLaU5xUitpQ0FGUFJNU2lrM2NJVmlaK1ozTUZFUE8yR2U0S05UUUtkYTFCRmdCbzYyNFpac2twTDZxemJWQjZhUzRLOWFYd1Zyckw1MktEdXFHM1h6dDgrTWVQRHEvU1FxN0JJQm54OGFXZjhWcXZDZkk1ZDRVYWo3Y2ZoQS8rK0xGSjlwQ2h6VWRjVmlMdU1mdXo4bmpFSUp6TFQ4WDVnbXRXNy9GVGV5SlE3ZFVrK3pNbm91WjNBd0RBLzNGazlhY0FBQ0FBU1VSQlZGSU9vNGR2T0hyN3RaUFBQZGRsRk5KS3NwRmNYSHVmMU03ZW9SamF1b2REOW1tTGcxbUo5UXF6ZFBVSms0L1R0WGsyVll1eXhWKzdqa0U3ajFieTQ2eXlBdmtGN2hDTkg1N3BkQy9ldmZpOVE5WnFDQStGdWxyN28yK3ZuNEMrR2JScmNST1YwSWdxWjIvRDRXSUNPOHBoVWdEUVNRYTdXczhNYU5YRjRuR3h2Z3dKT1pjYlBGOUw0YWx3dzZLb1IrRnRGaFNUSkRpMFBaZzlxdjU5dHkvakhJb05iSkZJUkVSRWxUek1LN09Vc3pJTEVSRzFmT1dHeWplZHVwbFZab2xQMnlrZmQyMDFBSDd1MWl1aE5KWk5telpoL2ZyMXBuMjV1V0hwMHFVb0tpckNhNis5aHZUMGRNeWRPeGNEQmd4QWJHd3NldlRvZ2NEQVFLdGhsTG9vbFVvRUJRVUJBSFE2SFVwTFM2SFQ2ZURsNVFXajBZaXRXN2ZLZXhneVpFaU44MlJrWk9ESWtTTTRkT2dRZnZ2dE40dHJnWUdCeU03T0JtQ3FOTE5seXhaRVJVWGhqanZ1UUhSME5McDA2UUtsMHZwTGpOOTg4NDNjWXFtaXNzcmt5Wk1CUVA3OEFNQ3p6ejZMNk9obzlPM2JGNUdSa1dqVnFoVTBHZzBVQ29YVmFqSkdveEdTSk1Gb05NSmdNTUJnTU1Cb05FS3YxOE5nTUVDdjEwT3YxOWRaamFZMkZTRWdRUkJzR3ArWm1ZbWJOMDF2b0c3czZqQkVSTGNqaGxuTXFFVWwycmhYVDRFMlIvNU9lUEc1TGxJTjcvUTJRc0w2eS90eHRUZ0wvOWQ1SkpTQ0FnQndkMkJuTE9uOVovemp0MDExdmt2Y1UrR0cvcTJxdnJ2OHR4cEdWd3Izc1B4NnBwUmsxM2xQZk01bHpFM1lnQmU3UDJqUkRzTlg1WUYvOUhnWVA5NDRoVStUOXFIY3FLOXpMcnE5bk02N2ltUFpseXdxSWR3VDBnczdyeVVnMVliZmU0N3d5YVdmMGRPM0xVSTB2Z0JNNGJFWHVqMkE1eFBXdDZnWE55VUFLeEozWWVVZDArUldZV3BSaVFVOUg4YUxKemFpVUs5MTdnWWJ5RTFVSWNJelNINThLdGN4VlZrbXRoOW9FVFRJME9aai9tK2I4RlNIWWZJTDNjT0RlK0pTMFExOGQvMmtROWFzcjFHaGZlRmhGcXdvTStxd3U0bmJjTjF1N3FrU0hqcVVkUUVGdW9aWEdCdlFxclBsZkRjdk5Ib1k2VngrcWtQbTZlbmJ0a0gzcVFRRjV2VVlaL0g5b1VFeVl0bjVIYmhlNnZ4M05hc0VCV0tES3Q4WkpjRlVLWXlJaUlqSW5DZkRMRVJFNUdMS0RDWHlzVnBoZWxPcXdhakh5ZXMveU9mN3RSbmJwSHZTYXJYWXNtVUxBRlBZWlBIaXhlalR4MVNsZU5HaVJYajMzWGVSbjUrUEkwZU95QzE0QUVDbFVrR2hVTWdCanFySG9paENGRVhvOVhyb2REcjVWOFhqQ3I2K3Z0aXlaUXUrL3ZwcnBLZW5Bd0R1dWVjZWVIcWF3ajZTSkNFOVBSM256NS9IbVRObmNPYk1HYVNrcEZoOERDcVZDaU5Hak1ENDhlTVJFUkdCK1BoNGJOdTJEZkh4OFpBa1NiNXYvZnIxVUNxVmFOKytQVHAwNklEdzhIQzBidDBhWVdGaDZOR2pCNDRmUHc0QUNBa0pRYmR1M2VUNUowK2VqTjY5ZTJQMTZ0VklTa3FDMFdoRVFrSUNFaEljOTF4RzkrN2Q4ZTY3NzlvME5pRWhBUVVGQlZBcWxWQXFsVWhQVDBkeWNqSUE2eFZ2MXE5Zmo1czNiOExQenc4YWpRWmxaV1hZdTNldkhOd0pEMjkrbForSmlGbzZobG5JWVF4Vlh0QVNZSmxjM1pkeERobmFmQ3pvOGJEY0J1T0g5Sk0ydFRzWTNMb2JWTGRDTUFDUXB5dXhxVUpLVzg5V0ZvK3YybGc5SWJ1OENJdE9iY2JFOW9Qd1dMdTdJSnA5TENORCtxQ25iMXU4azdnTGw0dHFyeEJoaXl2RldmaXdpU3AzMU1SRDZZWlhvOGJiTkhiVkhiYVY5N1BGK2Z4citPalNIb2ZOMXh4c1RQNEZNWUVkNWQ4eklnVEVCblZyc2twS1dxTU83MTM4SGt0Ni8xbmVReXMzYnp6YitUNjhuYmlyMnZpUC90Z0RqY0x4RlNuYWViYkNJK0g5cmJhOE9WOXd6YWFLVEhtNkVxeEkvQmIvN0RWZS9saUMzSHd3dDlzRFdISjJhd01icFRoWFY1OVFLSVRLZHdVNG9zWFErTFozNDgvdEtzdUZGdW0xV0hKMkcvSjFKVmg3NlNmMDhBMlhLN1JNN3pBYzEwcHljTXBCclkxc3BSUkVQTkNtbjhXNW4yK2NSVkV6RFNYdHVuNENtVTZxdWpHdHd6Q0xmM01hS2tEdGhlaUFTSXR6OW9RY0lqMkQwTjRzaUFVQWUyK2NiZkI4dGpCQ3dxTFRXeHd5MTlleGY2LzNQVXBCeFB3ZUQ2RzNYM3VMODU4bTdYVlllekI3M2RXcU16eVZidkxqaEp6THpTSmtRMFJFUk0yTGw3b3ltTXMyUTBSRTVBcks5WlZobG9yS0xFazV4MUZtTUxYRzhWTDdvMHVyQVUyNko0MUdnM0hqeG1ITGxpMTQ2YVdYRUJNVEkxOGJNbVFJb3FPanNYMzdkc1RGeGNtQkNRQnlPTVZlUTRZTWdjRmdrTnNQS1pWS1RKbzBDVnF0RmdzWExzVEZpeGVoMVZwL0xpNHFLZ3IzM0hNUGhnNGRDbTl2Yi9sOFRFd01ZbUppa0ptWitmL1p1K3Z3dU1yMGIrRGY4WW5NSkptNHU2ZHBVMWNLcFVKYjJsTEZGdG5sdHl5eXNNVVdGbHRjZHhkYldGaVdGM2RwaTFSb0N4Vkt2VTNqN3U2VFNjYmwvU1BOeVp5UmpHUmk1ZjVjRnhjOXp4eDVrazVtMG5tKzU3NXg2TkFoSERwMENNWEZBeTJuOVhvOUtpc3JVVmxaeWV5L2F0VXFaR1JrWU0yYU5YajU1WmV4ZHUxYXF3b25VNlpNd1p0dnZvbmMzRndjUG53WWVYbDVxSyt2OTFpckhsZGFEaDA2ZEFnN2QrNjArZGowNmRPdHh1UnlPZmJzMldOemY0bEVnbVhMUnJkMU5pR0UvQlpSbUlWNGpGV1l4Y1phWEpHOEFYL0wvUVNQVGRtTWZhMzUrS20xMEtsekx3MmJ3dHJlMjV4bmRUMWJFbjNaWlFRckZTMU9YUThZV0VUN3BQWVhGTWpyY1cvNkdsWjdnVWd2R1o2ZmRpMWVMZDJGdyswbFRwL1RGcFZCaXpKRjg0ak9NVkxtTFpVY01XOWpNbEtkbWo2UG5XdWlhRlIxNFdCckVTNEp6VVNwb2dtZjFCd1o4MFhQSW5rRHZtODhqYldSUS85Z1doaWNodE5kVlRqUVZzVGF0OEJPMVFNaGw0L0x3cWRoZjB1K1N4VmRBa1VTWEJPN0FCZUhabG90eU5mMnQrT2ptc000NVVKYmtuTTl0Zmk2N2pnMng4eGx4bklDNHJBbFpqNCtyL3ZWNWpHZjFmNks3OGF3TWtHWDF2bm5jWnBadFNjVGdJS2VPdnM3TzJGenpEeGNFN3VBMmRhWkRIaW1jQnNhVlYwQUFLVkJpK2VMZHVDWnFWZER5T1dEeCtIaWdjd3I4UGU4TDF4NjNZbnlrbG05RHJzaVNDU0Z6S0tpbUovQUd6ZkdMM2I3bks1UUczWDRyTmIyODhXV1g5dEw3YmJtR20wM0psenNrZk5jR3BiRitoa3M3bTFFWlYrcjIrZGJGajZWdGQyZzZrS3Bvc250ODAxMFBBNFg5Nld2eFF4WkFtdDhaOU5aN0hLaU1od0FySXJJd1p6QUpNYzducmUvdFFDSDJvcVo3U1RmTU1UNUJnOXpCTEE4TEp1MTNhWHRjK3RuMVdBeTRtY25meWNqaEJCQ3lPUWpGUS85VHRHcmNiNUZLaUdFRURKUnNkc01EWHkyWGQ1eG5CbkxEaCtmVU1HbVRac2drOGxzQmlva0VnbXV1KzQ2WEhmZGRaREw1ZWpvNkVCM2R6ZFVLaFhUTXNmOFAvTldPaWFUNDl2NjVzMmJCNkZRaUsxYnQrS3BwNTdDNXMyYkVSbzZzRDZTbkp5TXZMeWgxdE0rUGo3SXljbkJyRm16TUh2MmJBUUZEZitaZjBoSUNEWnQyb1JObXphaHQ3Y1hlWGw1eU12TFExRlJFV3ByYTZGV3E4SG44NWxXUXN1WEw4ZjI3ZHV4ZXZWcXUrZWNObTBhcGsyYkJnQXdHQXlReStYbzYrdURUcWRqZlEvTVd3c05maDlNSmhQekg4QnVDV1JlQ2NhUnpNeE03TisvbjJsVHhPUHhFQndjakN1dXVBTHo1bG1Ib1JJU0VzRGxjcGxLTE1CQUJaZlUxRlRjZlBQTnJDQVFJWVFRejZBd2l3UFgvdm9xakU3OG9qRFdScnVzdnpzc3YwK1dsVmtHTmFpNmNQZlpENXh1ZFpEb0c0b2szN0NoNjhDRVBTMk9XMU9FaUtSTWU1SkJwYjJ1aDBieWVtcHgzOWtQOFdEbWVsYVFvMWVuc2hzRUlCUGYxdFJWbUdQUk1zTlRCaXR2eFBvRTQyK1pWNHpLTmJhZWZnK3R3MVNPK0xqbUY4d09URUtZZUtnYzRoK1RscUpRM29CMlRhL0Q4OStSY2hrV0JxZmh5dGg1K0s3eE5MNXJPRDFzcU1XSEw4S202TGxZRlpFRElaZjkxdEt1NmNVbk5iL2dZRnVSVzlWVVBxczlnaHhaSE90MVlFdnNQSlQyTmlMWFJsQklvVmRCb1hlL2xZcW56QWxNQXBmRDdzMDZVNWJJL0xsSDI0OHMvNWhoejZFWTVuWG15cGo1dUNwMnFDS0xDY0JycGJ1c1FoaVZmYTE0dlh3UDdrb2QrTWVqbUN2QUkxa2I4VVRCMXloM010QVM1dVdQZFZHem5OclhXUXVDVXoxNnZ1RW85Q3FYd2l5VGpaaHJYVjFwU1NnNzBMQ24rWnpOL1N5cGJWUk5Fbkw1V0J5U3pob3JrdGRiQlVaZDBhYnVkZXJuMUprNWU5cGdlN2JaRmtHVW4xc0w4WGJsZnFmUEUra2xzNnJxTWh6TG4vVjVRU25ZRUQzYjZlT0JnWENMWmNERkdXcWpqc0lzaEJCQ3lBVk1LaklMczZnN3huRW1oQkJDaUdkb3pENVRFUElHMWdCS080WmE5eVFGdXZidmFVL3g5L2ZIaGcwYkhPN241K2NIUHorL1VabkQ0c1dMb2RWcWNmSEZRemRNWFh2dHRkQm9ORWhKU1VGYVdocGlZMlBCNVhLSE9ZdDlVcWtVQ3hjdXhNS0ZDd0VNQkV0YVcxc2hsOHNSRWhJQ1lLQmQwWXN2dmdodmIrL2hUc1hnOFhpUXlXU1F5V1NPZDNiUjVzMmJzWG56WnB1UExWKytITXVYTDNmNlhHdldyTUdhTld1WUlJMjczME5DQ0NIT296Q0xBMnFEenFrMk9KN0VCV2ZNci9ucWpOOGpXQ3dkMFRuTTJ3QUJ3RnV6LytqU1YvRk94VS9ZMTVwdk5iNHlJb2UxZmF5akhKMGFoY1B6SlVuQ1dOdHluUkp0R3ZmYVJyU3E1YmovN01mNFM5b3F6QTFNaHRhb3h6T0YyOUN0N1hmcmZKT1pyWVZPWi9FNFhOYnp4RFNPaldLRVhQNm9MNUtPNXZudGhjVUdhWTE2dkY2MkIwOWtYOG5zNmMwVDRzN1VsWGpFUWR1T2RaRXpzVEE0N2Z3eElsd1pNeDlySW1kZ1I4TXBmTmQ0R2lxRGx0bFh5T1ZqZGNSMGJJeWV3MnAxQVF3RXZyNnFQNFpkVFdkSEZNQXp3b1NYUzNiaVg5T3ZaNEl5WEhCd1Y5cmx1UHZzQjA2OUhveUhyV21yaDMwT0JBaDk4TmYwdGNPZW8welJqUHR6UDJhTmNjSEJEUW1MV1pWM1RCaG9HV1d2VXRTaHRtS0VpZjF4OWZrcUxyNThNWjdJM29MbkNyZVBlY3NoNGxrU3ZoYyttSGU3dy8yMnBxNENuTWdQWFgvMGRhdVF5WUxnVkhqejJEL2Z5OE9tWW5rWXUxcUxLMTR0MitVd1BNRUZCNTh1K0l2YjEzQ0hOMCtJdjJhc3cxU0xFTXJoOW1LOFZyWnJUT2RDQ0NHRUVPSXBVdkhRalRrS0RZVlpDQ0dFVEg1YWczbWJJVzkwcTVxWTl6Z2VSNEJZZjlkdjlMaVFXTGE3a1VnaytNdGZSdWN6Rmc2SGc3Q3dNSVNGc2Rkai9QMzk3Und4K1hFNEhLdjJTWVFRUWtZSGhWbmNORnFCRXo2SGg2ZW5Yb1g4bmpwOFZudGt6Q3F3aUhrQ2p5KzhpMXc4SDg5R2l0V0hMOEtpWUhaWnVCK2F6amgxdm1SSk9HdmIyUW9FOXFpTk9qeGZ0QU5YeGM1SHZiSnpSTzBhSnJPcmo3emk5ckdySTZiai94S0hTaXgyVE5BUXdvV2lRRjZQdlMxNXJMdjBzL3lpc1NvaUJ6dWJ6dG85N3NlV1BJaDRBcXlMbXNrc1lIdnpSTGc2ZGdFdWo1eUI3UTBuc0tzcEYvT0RVbkIxM0VJRVdyU1BVUnQwK0xieEZMWTFuSURhTVBKK3I4QkErNllQcXcvaEpyUG5qemRmaUF4cEZBNjNGdzl6NUlWRnd2ZkN2ZWxya0cxVzBjVUlFMTRyM1dYVlFzclNGM1ZISVJGNDRmS0lnWDZ2Z3hWYTNxczZnTytkZkYwbHYwMGpDYTNZb3pkNnBnK3lKNFdJcEhnNGF5T2l2UU5aNDBjN3l2Qnl5YzRSL2Rhbk54bVIyMTFqTlQ3VG9vMFJJWVFRUXNob0VQRjhJT0NLb0ROcW9ERW9vVE9vSWVDSkhSOUlDQ0dFVEZBYXN6Q0xrT2VGaXM2VHpIYThiQnE0RmpmZUVrSUlJV1J5b2pDTEcwTEZmbmdrYXlPK3FUK09uenhja3YybXhFdVFJZ2xIaWlRY3N3SVQ4V3JwcnQ5c2FBSUFsb1Jtc1ZxV05DZzdVYVZvZFNwNGsySVJacW51YS9kSVlHZDcvY0F2eHNPZHl3UkE0MlFGazFScHhKamZlVDVlUXNYczBva055azRBQTkvTG01T1dqdWpjc1Q3QnJPMGNXVHlrQXVzeWhrVzlEZGpYa28rYS9uYXJTaUtUaWJQUHJ3K3FEbUtXTEJFQlFoOEFRSkc4QWNjNnlvYzlSbVhRNG91Nm8vaWg2UXpXUmM3Q21zZ1pFUE1HbnU4U3Zoalh4VjJFYTJJWE11MlVCdWxOUnZ6WWZBNWYxQjJGWEtlMGRlb1IrYjdwREdZRkppTGJQeGExL2UxNHVYUW5hdm9uYnIvM0ZsVVA4MzBEQUtuQWl3a0hHV0ZDMnpCdG9nYVpCNzRTZlVOeGY4WTZCSXVHcW1qcFRVYThWUEk5ZnUwb2MycE83MVQrQkM0NFdIVys0aFdQdzhWTmlVdVFJbzNBV3hWNzBhKzMzVXJxVEZlMVcwRzJLNkpuNGNxWW9WWklXcU1lVzArL04rWlZyU1plczhESkkxVVNnVFJwaE1mUHF6YzVEck9ZQUh6YmNOTGhmczV3MUNZcldSS09CelBYdzkvaWZlTmdXeEZlSzlzOTRnQ3p5cURCMDRYZldJMXZXM1N2VThlcmpib1JoVWx0dVM3dUlwZmJHQkZDQ0NGazh2SVRoNkpEV1FjQWtHdmFFT1E5Zk10VFFnZ2haQ0xUbWxXVkZmRzhVZFp4ak5sT2tNMFlqeWtSUWdnaFpCUlFtTVZGVVY0eVBKNjlCVEtoTCs1SVdZa0lMeGsrcWpuc2tYTXZDazdEWmVIVG1PMFk3eUE4bVgwbC9uVGl2MURvMVI2NWhqMjdtbkxoeXgvWlhUbVovbEZJbFF3dGVPMXJ6VWV2VmpYTUVXeFZmVzFXWXpIZVFhenRLTzlBdDRNZm0yUG1ZblBNWExlT2RaVkNyOEwxUjE5M2FsOHVPS1BlN21haXNCZG1FWEQ1dUNRMDA2UFhpdkVPc25yK0ROclhrbzh2Nm83YWZPeEMwMi9RNEgrViszRlAraHA4VTM4Y245WWNjWHBSdGwrdndTZTF2K0M3eHROWUh6MGJxeUttTVJXWExJTXNSenBLOFdIMUliUTZFZEFZaVZmTGRtTkZXRGErcURzNlpwV3IzSFhYbWZkWjI0OU4yY3kwTGlub3FjZmY4Nzl3K2x5WGhtYmg1cVNsckhDZnptVEFDMFhmNGxSWHBVdnplcnR5UC9yMWFteU9tY2VNTFFwT1E2WmZGTjRzMzR1VE5zNW5oTW5sRm1NQlFoK3NpMlFIQ0w1clBJMW1kWTlMNXhrUDg0TlRyVnJWVFJZNmt3Rm51NnFkM2o5SEZtL1ZKdERjSm92M3pUcGxCMDUxVnJrOHIxVVJPYXh3bDg3bytPZlhCQlBlcXo3bzhyVnNzUmRtNFFCWUh6MGJWOGN1Qk4vaWRlM3IrdU1lK3gyUEVFSUlJV1M4U2NYQlRKaEZvZTZnTUFzaGhKQkpUV3NZV25jUThyMVEwMzJPMlU2a01Bc2hoQkJ5d2FBd2l3dDRIQzRleXRvQW1WbExqWTNSY3hEaEZZQ1hTM2RDYTlTN2ZlNUlMeGx1UzE1aE5mNi95djJqSG1RQmdHME5KMFo4anF0aTU3UENMTHViY24vVFZXVXVkQ0t1QUxNRGsxeHE4UkppRldicDh2UzBKZzBCaHdjalREQ01RU0RqMTQ0eU5KLzVBTlUycXBod0FDVDRoam84eDVIMkVoVEo2N0VoZWc3U3BaRldqOGY3aENCWkV1NTBLSzVEbzNDcmVrdW5Sb0ZQYW8rNGZOeDQ0M040ck85YmJyZHpZWU1Ra1JTM0pDOUhUa0NjMVdNY2NIQm42bVZ1ejBsdk1vTEw0WUNMZ2Y2dU1xRXZIc3hjajl6dUdyeGJkUUIxeWc2M3p3MEExOGN2Wm9VWDVEb2x2cTQvUHFKempwWEJWa3lUVWI5ZWcyZUx0anU5Lzd0emI3T3FSaklvMWlmWXFnM09lMVVIY05aR3V4eEhsb1Jsc1o0UCtoSDh6dVFwUVNJSnRxYXVRcVpmTkd2Y0NCUGVLdCtISDF2TzJUbVNFRUlJSVdUeWtZcUdidmJvMVV6Y0NwZUVFRUtJTXpUNm9jOFZEVVl0TklhQktzQjhyaEFodnRUU2x4QkNDTGxRVUpqRkJRYVRFUzhVN2NBaldadVlsaDBBTUM4b0JVRWlLWjRwL0FZOWJpek9pcmdDM0oreGpyWElBd0M3bTNOZGFtTjBWK3BxZUZ1MFRlRnlPS3p0REw4b1BKUzV3ZXJZdHlyMnN0cFp1RU5uWkxjTUVIQ3BMNlV6R2xWZCtLejIxM0dkZ3hkUGlOdVNsenU5ZjdvMEVuZW1ya1NZMkIvOWVqWE9PTEV3endVSDRWNyt6TGJHcUVPN3B0ZXQrWTZuWldIWnlQQ0x3aHRsZTZCem9rMkdMV0tlQUE5bGJnQ1B3OFVMUlR2Y2V0MXdsYTBnQ3pEdyt2T1BuT3RHZlA0SXJ3RGNrM2E1MC92L3Y2cWY4VjNqNlJGZmQ3SklrMGF3cXFxY2NSQUc0SUtEeXlObjRKcTRCVXcxbkVHZEdnVk9kMWRoZWRoVVNQaGVicytwUjZmRUs2VTdjVS9hNWF3UTByU0FPTHc4NDBhYzdLekFmeXYyb1ZQYjUvSzVVeVRoV0J5U3dScjd2UFpYcUF4YXU4YzhQKzFhVnNXZmU4OSs2UEoxaVdkdGpKN0QycTdzYTNVcnlBSUFQSXZmUjV5dHJEU2FsY3Z1VHJ2Y0tweW4wS3Z3VXNrUERyL09KYUZaVUJrME9PcWdiUnNoaEJCQ3lFUWhGUSsxNXUzVmpDeTRUZ2doaEl3Mzg4b3N2WnBPNXMrUjByVHhtQTRoaEJCQ1JnbUZXVnhVM2QrT0IzSS94cU5UTmlIU1M4YU1KMHZDOEdMT2RYaXE4QnZVMmxrMHR1Zlc1R1dJOWc1a2paVXFtdkJPNVU4dW5TZEhGdWR3WVZNbTlJVk01bXMxL2lGUEJNQ3pZUmFoQnhhZ1NudWIzQXJGekFwTWdqZFB5R3lYS1pyUnJPb2U4WHljcFRJNDM0NmpWNmZDTCswbER2Y1RjUVc0TkN5TDJhN3FhMFZKYjVQRDQzeDRJaXdPSFZwVXJ1NXJRM0Z2STJzZkNkL0w2VEJMcWlRQ1QwMjlpcW5tY0h2S0N0eDUrbDMwNnpYREhoZmxIY2hhbEsvcEcvbzU2ZGVyOFpmVDd6bDFmWHVXaDJkanRWazFoWjlhQzdDajRaVFZmbjBqcUhTME9DUUR0eVF2QXhjY1JIcko4RnpSZG5TNXVORHZ5eGZqMGF4TlNEN2Z3dVNmMDYvSGMwVTdVSzVvZG50ZVpPTExQdDllQ0FDNnRIM0R2azhFQ0gzd1VPWUdKTnFvbUhPNnF3cXZsTzdFck1CRUxBK2JPdUo1NVhiWDRONnpIK0tCakNzUTV6UDA0VFlIZ0pnblJMZTIzNjN6L2wvaXBUQ1BMalNwdXJHbmVmZ3FGMG1TTU9aMVpieHBqWHFuMjNGNTJrUnBPeGZuRTR3RndhbXNzVTlIVUJXSkMzWUxIMmZDZ0Z4dzNHNHQ2SXpuaTNiZ3FhbFhJZXI4NzNQRnZZMzRaL0YzRGdOY21YNVJ1RFY1T1hnY0xyNnFPem9wcTBVUlFnZ2g1TGRIS2hyNmZWOUJZUlpDQ0NHVG5IbVlSYTRlcWc0ZkxrMGVqK2tRUWdnaFpKUlFtTVVOYlpwZS9DMzNFenlVdVFHcDBxRzJPa0VpQ1o2ZGVqVmVLUDRXdVU3ZXVid3FJc2ZxN3ZWT2JSK2VMOXJoOUYzTEU0WFd5QTV3Q0QxUW1XVmZhejcydGVhN2RJd1BYNFNGd2V3RTl1dGxlMGJjTW1POCtmSkYrR1BpcGN6MmpvYVRUb1ZaL0lVK3JPTytienh0RldaUjZGWFk4c3RMelBad2k3aWxpaVlVeXh1WXRnd3lvUzl1VGx5S2wwcC9HSFllaVJMMndyejVISXd3amZqdng3SmxqVUtuOHVqZitmeWdGTnladXBKWmJCOElzUDBPZDU1NkYvMkc0WU04NXBhSFp6TkJGbURnKy9mMDFLdnczL0o5TGovWFI0T3pDL2ptb1FOM2p2RzBQeVJjQWkrekFOdDQrYXp1VjNUYXFISTFYUmJQL0htd2t0SGN3R1RNT04vQ3BWSFZoZTBOSndFQTNkcCtsQ3RhV0dFV3JWR1BUMnFQWU1mNWZVNTJWbzY0Y3NsZ2k2dFd0UnozNTM2TWEySVhZRTNVVEhEQlFadEdqaGVMdjNVcjBMRXNqUDBjQjRCM3EzNGV0M0NJT3g3TC85THFkWEtzZkwzb25na1I2cmtwY1FsckhxVzlUVGpkVmVYMitjeXI3Z0NBM3VoZVpTdFBrdXVVZURML0t6dzM3VnJzYjgzSHB6VkhIRDVQUTBSKytHdjZPdkRQZnoyYlkrWWhXT3lIVjBwM2pzV1VDU0dFRUVMY3hxck1vcVkyUTRRUVFpWTM4elpEWGNxaHo4akRKUlJtSVlRUVFpNGtGR1p4azBLdnhxUDVYK0NldE1zeE96Q0pHZmZpQ2ZGdzVnYThVYjdIWVl1Z21iSUUzSlM0aERXbU5lcnhiT0UydCs2R0w1WTN3c2VpelJBSEhHVDRSVEhiY3AwU0RjcE95ME9oZHFHU2lEMlc1eEJ3N1QrOXVPQ00yc0xtVEZraWE5R3NSZDB6NllNc1k4R1Zsam12bCszQnl6TnVaTnFtWEJTU2ptT2RaY08yVzdDc01sRXlUZ3ZGN3BnVG1JeTcwaTVuTGV5YU1GQ2x3SlVnQ3dCOFUzOENPcU1CTnlaY3pKeFB3T0hoOXBRVmlQY053VHVWUDQzcm92OW50VWZ3WmQyeFlmZUo5SkxoM3pQL3dHeS9YcmJiNGV0ZG9OQVgvNXR6aThQckN6ak9oZUFzbjY4WGgyYU1xT1dPcCt4c09tTVZadkVUZUNQQjdQbC81bndnSUZrU2pxVmhVd0FBaGZKNkpzd0NETFIray9ERldCQ2NpdExlSnJ4V3RodU5xaTdtY1lWZURVV2YrMVdHTEdtTmVyeFhmUkJIT3Nwd1cvSnl2Rm14MTYwcVJzRWlLWDZmY0RGcjdHaEhPVTZOSUFUeFcvTnl5VTZtUmFEZXpWWm1JelV2S0JsWjV3T0xnOTZyUGpDaWMxcTJQYlNzNW1aUG9iemU3bU5DTGgvSmtuQTBxcnJRNCtEM3BreUxyMmRRbTZZWHQ1NzhIelJHeDc4SGlYa0NQSlMxSGxMQjBHdU56bVRBanc2cURvMEdYNzRZb1dJL2w0NHhtSXlvY2JGNklDR0VFRUl1SE9hVldhak5FQ0dFa01sT2F4Z0tzM1FvYTVrL1U1aUZFRUlJdWJCUW1HVUV0RVk5bmkvYWdUOGxMMlcxZStCeHVMZ2paU1VDUlJLN2k4THhQaUc0SjMyTjFkM1gveTdiamNxK1ZwdkhPUEpzMFhhck1RR0hoeThXM3NWczUvZlU0WjhsMzlzOGZuUE1QR3lJbnUzU05hODk4aXF6OEc2NUVDVG0yVytWY0cvNlduQTR3TTdHczhpWDE3bDBUVWZtQnJGL1lUMDJUTUNDdUtkWjNZUFBhby9nK3ZqRnpOZ3RTY3RSSkcrMHFwQXlLRTBheWRwMnBxck1SSEJ4U0FidU1LdklBZ3dFV2Q2cTJJdDlMZTVWVXZtdThUUWFsVjI0TjMwTnE1cklxb2djUkhrSDRzWGliMTBLRWp5UXNjNWhXNjhXZFEvK1c3SFByZm1PbFJqdklMd3k0MGFuOXIzN3pQdW9uaVNMc3RNQzRwaG5qOEZrUkc1MzdiRDdEM3FsZENmT2RGZmg1OWJDTVlzM2xTdWFjZGVaOTkwKy9zOHBsN0dlMHlxREZ2K3IzTytKcWYxbUhHNHZIdGZyQzdnODNCRFBEaVFkYVM4ZDhXdTJWV1VXSjRJNlJwandjTjduVnVOY2NMQXhaZzdUV3E1SHE3UzVuN2x0aSs2MSs1Z3pRUlllaDR2NzB0Y2l4anVJR1RNQmVLVms1N2hVOFpraFM4RFcxRlV1SGFQUXEzRDkwZGRIYVVhRUVFSUltZWo4eE5SbWlCQkN5SVhEdkRLTFFqTndBeGlYdzBPUWQ4eDRUWWtRUWdnaG80RENMQ05raEFuL0tkK0xMazAvcm9xZHozcnNtdGlGQ0JSSzhOK0tmYXhLQzRFaUNSN08yZ0N4eGVMejUzVy80bkI3eVpqTTJ4WUJoMmMxSjFkWVZtYXgxL0xEbXlmRXpNQUVDRGc4ekExTVJtVmY2NGpiWlF3U2NIaVlGaERIR2p2V09UbkNMRnh3NE1NWDIzM2M4akVoVCtCVUpRckxhajBDTHQvaGNTYVlISVlwZGpTY3dvTGdOS2JpaWxUZ2hkdVNsOXNNVlVrRlhxektGRTJxYnJ1aEZ3Q0k4QXFBeXFCMXEwS1JKNjJPbUk2YkVwZFlOZng0dTJJZjlvendUdnd6M2RWNElQY1RQSnkxQWNFaUtUT2U3UitERjNKK2gyY0t2a0dEV1NXTzRVd05pSFA0czB0MzQ0K2Z3VlpDd0VCN0xaVkI2OVJ4T3BQQlljVWJUOWtjTTQ5NURwM3FxblJyY1g1VlJBNnkvZGtmR0h4Uzh3dTZ0SDBlbVNNWkd6cWpBVzlYN3NlbTZMbElrMFpBYmREaDNSRldaUUVBcnBOdGh2WTBuM1A0K21xRUNjbVNjUGdKdkFFQW1YNVJXQlNjUG13UWFQM2hmN2c0NHlGY2NIQlAyaHBNRDRobmpiOWZmUkJIT2tyZFBpOGhoQkJDeUZnUzh5VVFjRVhRR1RYbzAzYkRhTktEeTZHUEJRa2hoRXcrSnBNUk91Tmd0V3dUY1A3VDIzQkpNamdXbno4UVFnZ2haSEtqZjdWNnlPZDF2NkpQcjdaYStGNFJQaFV5a1MvK1Vmd2R0RVk5eER3QkhzN2NBSm5RbDNYOHdiWWlmRmI3NjloTzJzT1VGZ3UwM2p5UnpmM21CcVd3V29sNGNwRjlabUFDYTFHL1c5dVBza2xTQVNSVkdvRm5wbDd0OVA0cnc2ZGhaZmcwbDYreklud3FWb1JQSFhZZlorN2VOc0tFZjVmdHhvczUxNEYvL2g4SnN3T1RzRGdrQXdmYmlsajc1Z1RFczM0dThucHNWK01SY3ZuWUZEMFg2Nk5uNFZSWEZaNHYydUg0Q3hvbFcyTG00ZXJZQmF3eEU0RC9WdXpGYmcrMWxLaFRkdUN2WnovQ3cxa2JXVzJZd3NYK2VEN25kM2l4K0Z2a2R0ZDQ1Rm9YdXNmenY3S3EvR0RMc3ZCc0xBMmR6ZllRc1FBQUlBQkpSRUZVd2hwN3JXeTN6ZlpyN21oVWRiTzJlUnd1WnNpR0ZzQlBkVmE2Zk02MWtUTVI0UlhnMGpIVi9XMHVCYTdXUkU1blFtNjllcFhMWVpZd3NUK3VqNytJTlZiWjE0cWRUV2RkT3M5RThkaVV6ZVBhN3N1V2wwdCt3UEhPaWpHNTF1bXVLcHp1cXNLQzRGUjRjWVZNNjZ3RndhbUk5d25CUnpXSFhUb2ZGeHlyVUtBcnJlMXNlYk44THpKblJzUDdmSEQyOXdrWDQyUlhoVWZhSnByakFOaWF0Z3J6TEtxKzdXdzZpeDFtcmNIR1c3dW0xK2E0RjA4STMyR0Nzb1FRUWdqNWJmSDNDa043LzBDbFNMbTZIUUZlNGVNOEkwSUlJY1IxR3JNV1F6eU9BQWFUSGdBUTdCTTdYbE1paEJCQ3lDaWhNSXNIL2RCMEJuMTZOZTVJdVl5MXFEcExsb2duczYvRXM0WGJjR2ZxS3NUNUJMT09LNVEzNE45bHU4ZDZ1c05TR2pSNHF1QWJxL0c1UWNsWUd6blQ5akY2RFd2Ym0yODd6TElvT0kyMXZiYzV6ODFaV2x0aXNVaGQwdHVJVUxHL3g4NXZTNGVtRjNxVDBlM2pUYWFKdFdEcWlwcitkbXlyUDRITk1YT1pzZjlMWElLOG5scFdWWlVjaTJvNUoyeFV5eEZ3ZUhobHhvMElPLy8zTlRjd0dYTUNrM0Y4akN2cjhEbGMzSmE4QXBlRVpyTEdEU1lqWGkzYmhVTnRubTBCMHFOVDR1RnpuK0crakxXc3UvNjllVUk4bkxrQmIxWHN3OTZXNFg5RzdDM2V1bE5waWU5RWhTWVJqLzNXd2Vmd25Uakc4Vno2OVdyOFlxYzYxYlNBdUdFWFpKMXB6eWJrOGpGTGxzZ2FPOU5kalo5YUN4d2U2NjRzdjJoV3NPOWtsK3RobHRtQmljajBpM2JwbUJPZEZhd3dDd2VBeU96dlNPMUVXeFZuY2NIQlgxSlhzYzRQQUQzYWZxdUF5M0FzNHc0M21yVXhjOVdSamxLVUsxcmNQbDdJblhpL0hobEc4RDdqcmlQdEExVkhoRncrL2k5eENaYUZaUU1ZQ0U2NEVwYXlyTW9Dc0N1ekNMbDgvR3Y2OVM3UHo3ejlXNERRQi8rZThRZVhuOXZIT3NxSERlZjhPZVV5TEFwT1o0MGRhQ3VhY08yemJqLzVqczJBMExxb1dTUDZXU0tFRUVMSWhTWFFPNG9KczNTcEdpbk1RZ2doWkZMU21vVlp1QndlRTJZSjlJNGFyeWtSUWdnaFpKUk12TldhU2U1Z1d4R1VlZzN1VFYvRFdneExrWVRqemRsL3RGcnNxMU4yNE5taWJTTUtRNHdHZzhsbzg4NzhlTjhRdThkWWhWbHN0QmtLRmttUkhUQ1VrSzVUZHFCVTRabktLZjRDYjZ2UXhMeWdGTXdMU3ZISStlMjUrOHo3cUI1QmRabUpkdmUvcTc2b080cDVRY21JOGc0RUFQanl4Ymd0ZVFXZUxod0lRL0U1WEZhYkZaVkJpL3llZXF2ejZFd0c1UFhVSWl4c0tIeDBjOUtseU8rcHRhcjZNMW9rZkMvOExmTUtwRXNqcmViMll0RzNPTmxWQ1I2SGk1WGgwM0NrbzlUdE5raCtBbSs4bVBNNy9OUmFnRDNONTlDdDdjZlRCZC9nMXVUbFdCbzJGTWppY2JpNExYazV3c1QrK0xEbWtOM3ovZjdZRzFaakFnNFBYeXk4eStXNWJZbVpoeTB4ODF3NjV0YmtaYmcxZVpuTDE3TFVxZTNEUDB1K3QvbllQM0t1ZzYvdnlLb0xySXJJWWRxU0FBTS9lKzlYSFJ6Uk9SMlpZMWJOb1ZuZGd5YUx5aTFqSmRvN0NLL011SkhaM25qNG54NTc3YmsrWVRIU3BCRlc0ek5rQ2F5ZmZWZXRpNXJsOXJFTnFxNFJoVmttSXAyZHRqeGo0WnE0aFV5UUJRRCttSGdwbWxYZGRxdHNXZUp6cmNNczVsOFBGeHhFZXNsR1BNOUFrY1RsWXl3cjVRM2ljYmk0M1VhdzhXQmJFVjR0M1RuSjM3a0pJWVFROGxzbDh4NzZ0MjYzc2drWSthOWdoQkJDeUpqVDZHMjNyemQvbnlPRUVFTEloWUhDTEtQZ1pGY2xuaXo0R2c5bXJvZVhXYURETXNqU3J1bkY0L2xmb2Q4aUJESlpXWDRkdHFvb0xBdWJ3cnFUMnBVN3V4MjVPRFRUcVRZakU0M3hmSkNwdXE4Tjk1NzkwTzUrZmdKdlBKSzFrZGsrMkZhRTd4cFBPengvaUZpS3Y2YXZZN1lQdHhkalI4T3BZWTl4cFFLQTNtVEF2OHYzNEptcFZ6Ti90ek5sQ1ZnU21vV2ZXZ3N3VTViSWVpNmM2YTZHM2s1N2lZOXJmc0hDNERTbWtvVk02SXZyNHhmanpZcTlUcy9IWGRIZWdYZ29jd05DeFg2c2NhVkJpK2NLdHlOZlhvZFpza1RjbUhBeElyd0NFQ3lXNHQycUEyNWRhM1hFZEFTTHBMZ3laajQyUnMvRndiWWkvTHRzTjE0djN3TzVUb21OMFhOWSsyK0lubzFnc1JTdmx1NmNjTUczeVVMRUZlQUtpM0RFejYyRnFGTjJESHRNbExmTXFhb3Z0bkRCd1h5ek1OMkpqcEZYR1NwVE5PTnNkN1hOeDdMOG9sMnU0REpTODROU3NNNU90YTdKN1B2RzAyaXowN1psckt5Sm5JRmdrWlRaMWhyMTR6YVh6MnQveGV6QUpJU2ZyNXpGNDNCeFgvcGEzSGYyUTdTbzVRNlA1NXUxRmh3MG5sK1BJMTQ4SWU3UFdJZXAvdXp5eElmYlMvQnE2UzRLc2hCQ0NDRmswZ3IwR3JwanZVdmxXbXRSUWdnaFpLSXdEN01ZTWZRNXM4eUx3aXlFRUVMSWhZYkNMS09rUUY2UFIvSSt4Nk5abXlBVmVGazlydENyOFhqK1YralM5bzNEN0VhSDJxaUR6bVNBNFB5aWxWVEkvcnE1NE9CU3M2b1RhcU1PQjF1TFBIWjk4M05QWkJ3T3U1WEdZRFJCYmRRTnUyZ2VhSEgzZUkrMjM2bEZkc3NXTkhLdDB1M0ZlWHRLZTV1d3Era3NWa2RNWjhadVNyd0U1M3BxY1hGb0JtdmZFNTBWZHMvVHExUGg4OXFqK0gzQ3hjelk4dkNwT05oV1pMTlNrS2RjRXBxSlB5VXR0UXFjZFdvVWVLTGdhOVFwT3hEbkU0d0hNOWN6ajYwSW40cXY2NCtqVjZkeTZWb2lyZ0NYUlV4anR2a2NMbXRSOTZPYXcralRxM0dEUlZ1SVJjRnBrQWk4OEh6aGRvKzJpUG10V0JzMWsxV1ZSVzNVNFpPYVgrenVQOVUvRnJlbExJY1BUNHk3ejd6dlZyQWh5eitHZGMwVGJyUVlzbFRXMjRUUGFuKzErZGhWc2ZQSE5Nd1M1U1hESFNrcngreDZvOG15RGM2QnRpS1B2MDY2NnBMUVRGYVl4VjRJMEpLWUo4QTFzUXVkdm83WWlSWmdLb01XTHhUdHdQUFRybVdxenZueXhmaGI1bnJjZi9aamg2OUpmSXZ2cnhFbVZtVWd0VkdIcTQrODR2U2NQY2t5SUJnbzlNVWpXUnNSYTlFUzhraDdLVjR1K1dIU1YxTWpoQkJDeUcrYitSM3JYVW9Lc3hCQ0NKbWNOR1p0aGd4bW42c0crY1NNeDNRSUlZUVFNb29vekRLS0t2dGE4V3RIR1M0TG4ycjFtSWpMUjZqWUQ0MnFybkdZMmVoUjZGUk15WDd6UlZ4Z29OMkdlVG4vL1MzNTZEZDRwaXJOOUlCNFJKbTFLRERDaE5yK2RzVDdETFJGVWhxMGVLbmtCMkNFaTFEWi9yRllFem1EMmRhYmpPaHlzZFdNNVIzcStuRnNIZUZKSDFVZnh1ekFKR2J4MVpzbndsMnBxNUVxSGVyQnJUYm9jS0xEZnBnRkFINW9Pb1BsNGRsTXl3a09nTnRTVm1EcjZmZGNxaGpqRENHWGo1dVRsdUxTMEN5cng2cjcyL0Jrd2RkTUs2R2EvbmJreStzd3hXL2dIMFdEbFQ0K3FMYmYvc2VXWldGVElER3JWR013R2JHdC9nUnJuKzBOSjlHblYrUFc1T1dzU2tiVC9HUHg1TlFyOFdEdXA5QTV1YkR0cW04YlQyRlhVKzZ3KzRTSi9mRDNLWnVaN1ErcUQrS29nNm9qQVVJZlBEUDFhby9NMFZVU3Z0aXFLc3MzOWNmdGhnazNScy9CNytJV01kdjNwSy9CZytjK2RmbjVaOWw2WjNYRWRLd01Id295eFprdGxrZDVCK0tldE10Wis1L29yTURoOWhLWHJqbFd4RndCN3M5WU4yd1FvcXF2RFErZCs5VHBjMzY4NEU3Vzg5MlZjTU8xOFl0d3VWbVl6bFVDTHZ0MWVUeGIrZ3l5ZksvUU9qa25NVmVBelRGelBUNmZtdjUydkZQNUUyNU5YczZNeFhnSDRjN1VsWGloK050aGorVnhIYi92VFlTUVhyeFBNQjdLMm1nVkh2MnhKUTl2bGUrbElBc2hoQkJDSnIxQWIvUEtMSjVwK1V3SUlZU01OUzFUbWNVRW5QOHN5VmNZQUQ1WGFQY1lRZ2doaEV4T0ZHWVpSZGZITDdZWlpBRUdGdEgvbHJrZXI1YnV3dUgyNGpHZTJlanBIU2JNc3Q1c01ka0lrMU10Y3B5MUxvcmQ1dUo0UnpsK2FTL0JmZWxyQVFEZVBDSDY5ZW9SVi9mWUVqT2Z0WDJnclJCeW5lMGVuZmJ3dWV3NzFDZHlxd1ZYcUkwNnZGSCtJLzZldFlrWnkvU0xZdTF6cUwzWTRZS2x3V1RFdTFVSDhIRG1CbVlzeWt1RzFSSFQ4VzNqOE8yUlhQVncxZ1ltbkdMdVRIYzFYaXo2MW1xdVg5WWV3NVRzb2YxWFIwekg3cVp6YU5NNGJyTUJERlJBMkdpeHlIeXdyUWp0TnFwKzdHdkpoOGFndzlhMDFhd0YvbE9kVmFNV1pBR0FQcjBhTGVxZVlmZXhiT2NsMXlrZEhxTWJ4K2Y1NXBoNThEWnIrZGFta1dONy9VbTcrNS9xcXNKVnNRdVlhaElwa25CY0Y3Y0k3MVVmZE9tNlhJc3FUT1l0aHl6NUNieXhNRGlOTmRhbTdwMndZWlk3VWxjaXlqdVFOWmJYVTRkcy82R2ZEeE5NSXdvb3VIS3NZWVRoRXdISE1zd3kvcS9MMWdHYjhaL1RqeTE1bUJZUWgzbG16K1Y1UVNsWUh6VUwyeHJzLzB3SkxGNHpISVdGK0J5ZVZUVVhUekdZakRaZlF5OExuNHJmSjF6Q1ZKNFo5SG5kcjNhcklSRkNDQ0dFVERZU1VSQjRIQUVNSmgyNlZjMHdYd1FraEJCQ0pndTEvdnpOcFdadlk5UmlpQkJDQ0xrd1VaaGxsUHhmNGhKV3l4VmIrQnd1N2twYkRSKytDTHViaDYrRU1GbDBhL3VaYWdNU2dSYzRHUGlkTXRNdkNzbVNvUW9keHpySzBhcDJMZ0RnU0p4UE1MTDlZMWxqM3plZFFXbHZFM3AwU3ZpZkQ5V3NqcGcrb2pCTFRrQWNraVZoekxZUkpxdUtHczZ3dnR0Ky9CY29QU1czdXdZL3R4YmlrdEJNbTQvdmJjNXo2anludTZwd3Ryc0dPUUZ4ek5pVnNmTndvSzNRNWJZK3czbS82aUNlekw0U1htWkJoMi9xVCtDam1rTTI3Ny9QbDllaHBMZUpxYmdoNVBMeHg2UWxlTHB3bTFQWDJ4UTlsM2srQWdPTHFsL1hIN2U3LytIMkVoaGh3dDFwbDRNTERyNXRQSVhQNjJoUjFSVVJYZ0ZZR1pIREdudXY2dUN3Z2FEYS9uWjhVWGNVMThRdVlNYldSczFDWGs4ZHpuUlhqOXBjSjR2cjR4ZGJCWE9xKzl2d2RzVSt2RGJ6RCtNMHE1SHg0clB2M0xGOFhlYUNneVN6MTM5UDZkT3IwYVRxdHZtWWRjQm0vS3ZGQU1EcjVYdVFMQWxIa0VqQ2pGMGJ0d2dsdlUxMjMyUDVGZ0VSUjRHOFB5VXR4ZEpSYWgxNG9yTUN6eFp0WjdaOWVDTGNucktDRmRBQkJ0N2ovMVArSS9hMTVJL0tQQWdoaEJCQ3hrdVFUelJhKzZxZ04yclJxK21BVkJUcytDQkNDQ0ZrQWxIcnoxZGJOc3RqbXJmU0k0UVFRc2lGZzhJc0hzWUJjR3Z5Y2l3THkyYU42MHdHL0tmOFI2eUxuSWxZczlZU0hBd3Mydmp5eGZpcS90allUbllVZEp1MTdlQ0Nnd0NoTDdxMGZWZ2ZOWnUxMzQ1aDd1QjJsZVc1YS9yYlVTUnZBQUQ4MUZLQURkRURqODhMVGtGRWJZRGRoY1BoY0FCY2JiYXdEUUJIMjh2Y09wZVhSVnNPZjZFUDVnUW1PVHhPd3ZkaWJZZDdCVGgxbk15aVhVS1lsNzlUeHcwcTdtMTBLVUR5LzZwK1JvNHNuaFhhQUFiK1hpcjZXcHcrendmVkJ6RXRJSTc1TjRrM1Q0UnI0eGJpUCtWN25UNkhJNVY5clhpaCtGczhrclVSV3FNZXI1WHV3cThkWmNNZTgySE5JVHlkZlJXelBWT1dpSm15Ukp6cXFoejJ1Q0NSaE5XaUNnQjJOZWM2ZkE0ZGFTOEZUTUNzd0VTOFczWEF3VmRFTFAwaDRSSldoWWR6UGJVNDZ1RHZHQUMrcmp1R09ZRkpTUFFOQlREd0duQkg2a3BzUGYyZTA5V1lxdnZhOEhOcm9kM0hFeVdoaVBFT0FnRDA2SlE0MjhVT3lsVGErSG1aSDV5S1JEdWhpc0VXWDZOcFZVUU9xOG9XTUJESWVMNW9CMHlteWR1Q3hiS1NtT1Zybmc5ZmpPZW5YZXZ4NjFvR0s4enh1ZTRGSCtVNkpXNC8rWTdUYzNoOTFrMVdYLzl3K3ZVYXZGSzZFMDlrWDhtOFB2TTRYTnlidmdaM24vbkE1cy9IUkt4OEF3eTBTWG9vYXoxQ1JINnNjWlZCaTMrVmZJOVRYVlhqTkROQ0NDR0VrTkVUNkQwUVpnR0FibFVUaFZrSUlZUk1PaHFtTWd0bnFESUxoVmtJSVlTUUN4S0ZXVHhJeU9YajdyVFZtQk9ZekJyWG1ReDRybkE3em5SWDQxUm5GWjdJM3NKVUx4bDBiZHhDK0FyRWVHK0NMRllMT0h3c0RzbXdHay95SGY3TzlFNU5IMnM3V0N4RmtFaUNHYklFWml5dnB3NWxpbWFQekRQR093Z0xROWl0T2I2cUd3b0Y3VzdPeGRxb0dlQnplT0NDZ3hzVExzWXpUbGJSTUhkNTVBeFdaUm05eVlEUDNLeVE0V3NSU3BubUg0dHBGcFZsbkRFN01BbXpYUWlsREJvTVh6anI3L2xmSXErbjF1bjkrL1JxdkYyeGoybnhOTWlWY3dBRDRaZkRiY1c0S0NTZEdWc2FsbzNkVGJtbzdtOTM2VnpEeWUydXdhdWx1MURkMTRZNlpZZkQvWXZrRFRqY1hvSkZaaTFoYmtsYWlxMW5HdEduVjlzOTdvK0psN0xhVi9UcVZQaXM5b2hUY3p6U1VZb2pIYVZPN1V1R1RBK0laNzMyNkUwRy9MZGluMVBIR21IQ3E2Vzc4TS9wMXpIVmxQd0Yzdmh6eW1WNHV2QWJwODV4dkxNQ3h6c3I3RDUrWGR4RlRKaWxVZG1KVjh0Mk9UeW5UT2hyRlZBYkszTURrM0ZUNGhMV21BbkFTeVUvb0ZVdFI4Z1loR2xHZzVncmdJZzdGREpVR2JTajJzckxXUUtMYWliT2hsbE1BUG9OR3FldjQwNEVxVUJlangrYXp1Qnlzd3AwTXFFdjdreGRpU2NMdnJiYTN6S1k0MHFWbVY2ZENtZEhXQkVweXk4YWdXYVZaQVoxYWhSUTZyV0FhR2lzWHRtSjU0cTJPeFZXamZBS3dPS1FESHhlK3l1TWJuMG5DU0dFRUVMR1hxRFpZbCtYc2hHeC9yYmJZeE5DQ0NFVGxhM0tMUDVpejFmVUpZUVFRc2o0b3pDTGgwajRYbmdvYXoxU0pSR3NjYTFSajJjTHR5SDMvRUsrUXEvQ28zbWY0L0hzTFlqM0NXSHR1eTV5Sm56NVlyeFJ0bWZjRjBYRVBBRzJwcTV5K2JnT1RTOXJPMWdreGZKd2RwV2FUMnQvR2RIY3pGMFh2d2hjczk5YUcxUmQrTlZzMGI5ZDA0dnZHOC9naXZPVkJHYkpFakU3TUFrbmhsbGd0aFRoRllEZnhTMWlqWDFkZnh3TnlrNjM1dXdyRUx0MTNHUWlzcWcrQXdBcndxZGlkMU11bXRVOVRwL25rOXBmTUQ4NGxhbXN3UVVITnlVdXdjTjVuM3RzcmdCd3NLM0lwZjNmcnpxQVdZR0pFSjlmQUE4VVNYQm42a3E3UWFsTFE3T3Nna2NmMXh4R3Y5NzVCZWV4c2lWbUhqWkV6eGwySDh1TzZyY2tMOGNmazVhNmRNeG9HMmdCeFo3VHR2b1RMbFZUcWxOMjRJdTZZNngyUXpObENWZ1pQZzI3THBEV2NNNUtrMGJncnJUVnJOZGJBUGlzOXNpa2I3MGtFN0hEUWM1VzNobHRBcXNBeU1Tb1pqTG93K3BEbUI0UWp3aXZBR1pzZWtBODFrVE93SGVOcDFuN2l0d001Z0JBaTdvSEw1ZnVITkZjLzVaeGhjMHdTNzlCZzhmeXY4U0xPYjlEc0VpS3crMGxlTDFzRHpSR25jTnpjc0hCMXRSVlNKYUVJOXMvRnY4cytRNGRHc1dJNWtrSUlZUVFNaFprM2xITW43dVVUZU00RTBJSUljUTlhbDJmMVpoVVRKWEdDQ0dFa0FzUmhWazhJRXpzaDBlbmJFYTQySjgxcmpicThFekJOdVRMNjFqakNyMGFqK1o5Z2NlbmJFR0NMenZRY21sb0ZzUmNBZjVWOHYyNEIxcmMwYXFXczdhWGhVM0JGTDhZWnZ0TWR6VktlajN6WVVtYU5NS3F3c2hYZGNlc3ZtdGYxaDNGSmFHWlRCdUYyNUtYbzdTM3lha0ZTejZIaXp0VFY3SXFhalNvdXZCVjNYRzM1MjNaenNGZ010cjh1K1p4dUt5RlkxdVZBaXozMFpzTUhuL1dHRTFHbC9ZWGNRVlc0Wi9COGIra3JjS0R1Wjg2L2R4dVZjdnhZL001cklySVljYTZ0SDBRY3ZrdUxZWjZXcWUyRDEvVS9vcnI0eGN6WTdOa2liZzhZanErYnpyRDJqZEU1R2RWemFLa3R3bDdXL0xHWks2dTRuTjRUQ1VTWndrNFBLczJJdU50Uzh3OGhJbUhXb2MwcTN2d1ZiM3JQN2VXN1lZQTRNYUVpM0d1cDlhdE5tTWo5WDNUR2J4YitiUE54NjZNblk4dE1mTThmazBlaDR0NzA5YXdYZ2NCNEhCN0NiNm9PK3J4NjQwMTh6QUdNRkN0dzVFajdhWDRWOG4zTGw5THpCUGc0L2wzT3JXditjK2hFU2JvWFh3dEhtMWFveDcvTHR1TnA2ZGV6WW80elExTXRncXpUT1Jnamx5bnhMT0YyNURoRjQwZkxGNi9oN01sZGg1VHNTMU5Hb0VYYzY3RExTZmVkaW9JUXdnaGhCQXluZ0xOd2l6dC9hNVZVQ1dFRUVJbUFxWXlpeGxxbTBjSUlZUmNtQ2pNTWtMWi9yRzROLzF5U0N4YXh5ajBLanhaOEEzSzdiVFQ2ZE9yOFdqKzUzaDh5aGJXSWlrQUxBaE9oWURMdzR2RjMwRS9UcTBPakREWnJEd2k0WHNoUU9oajk3aG1GYnZxUnJaRis1eFBhNXhycStJSUI4QWZFaTVoamRYMnQrT1FqUW9iU29NV245VWV3WitTbGdFWUNKUDhOWDB0SHMzL0FnWUhpNE4vVHJtTVZXM0hCT0NOc2owaituc0pFYk5iY2J4U3VoT0gyMHVzOXJzelpTVXVDYzFrdHEvLzlkOVFXeXlTTFFuTnhCMHBLNW50SFEybjhGSE5ZYmZuNWdrYm8yZmJiWU9TS29uQSt1alorTnFGVU1FWGRVZXhKRFFMamFvdS9LOXl2OGZDVUNPMXZlRWtac2dTa2VrMzlFSGdEUWtYbzE3WmlYUG5LekdKdUFMY2w3RUdYandoczQvS29NVkxKVDlNd3FqYTVKRXVqY1M2ODlXWWdLR2ZXM2NDVUxiYURRbTVmTnladXRLbFlKYkhtRXgycjJrYXBia1lURWI4cDJJdi9wWnhCWGpucXlTVjlEYmgxVkxIYlpFbWcwZ3ZHV3U3VWRYbDhCZ1Q3UDg5RE1kb2N1NFlQb2ZIQ29pTVozaHZPTVc5amZpeCtSeFdoRStGRVNac3F6K0JUMnFzcTY5WkJxRW0ydGRUM2QvdVV2dTZxZjZ4Mkd3UkhQdTI0U1FGV1FnaGhCQXlLWmkzR1dydHF4ckhtUkJDQ0NIdVVldjdyY2I4UkNFMjlpU0VFRUxJWkVkaGxoRllGelVMMThkZlpOVjJvVk9qd0dQNVg2TEJ3WUpZdjE2RHYrZDlnY2V5TnlQSmw5M1RjWFpnRWg3S1hJOW5pN2FQeTZKUHYxNk52NXgrejJwOFZVUU8vcGg0cWQzajJqVnlhSTE2cTRVckFEamFVWTZLdmhhUHpHOWxSQTV6Ui9TZzk2c1AybDFhL0xFNUR3dUMwNURsRncwQXlQQ0x3dTNKSy9CcW1mM0YyR3RpRjJKeFNBWnI3T09hd3lqdWJSelIzRVBNcWtVQWdFS25jdnRjUDdVV1lubjRWQ1p3c3o1Nk5rNTBWcURNVG9qS25rVGZVRndUdHhEdlZQNDBvbW9UZ1NJSkswUUFESVEzek1NY1Y4WE94K211S3RRNHVYQW8xeW54NExsUFVkUGZOcUVDSUNZQUw1WCtnRmVtM3dnZnZnakFRQ1dmQnpLdXdNTjVuNkc2cnczM3BxK3grdG4rYjhVK3RHbmtOczQ0TWZ6WWtvY0RyWVhEN2hNa2t1THV0TlhNOWxmMXgzQ21hL2hXTTFLQk54N0lXT2VST1E0blJPU0grelBXTWEycEFHQnZTeDRLNVBYTU5nZUFOMDhFSC83Z2YrTHovNG5nYStQL3Zud3g5Q1lqcTFLR084R3N5ZXgwVnhYK1c3RWZ0eVl2UTR0YWptY0t0NDFiMk5MVFlueUNXTnVOeXJHdnVHUEpxaTJQWVdLRlA4eDlVSDBRQ2I2aCtLRDZJT3Zuekp5UXkyNDlwM0hoOXhvT09FeExOM2R4T1o1cmRCWXNrdUtlOU10WnYvdmw5ZFJpVzhOSmoxMkRFRUlJSVdRMGVRdjg0U01NUUwrMkd6M3FGdWdNYWdoNEYzNDdaRUlJSVJjT3k4b3MzZ0kvY0xrVHEybzBJWVFRUWp5RHdpeHVFSEw1dUNQbE1pd01Uck42ckVIVmhjZnl2M1NxVFFFQTlCc0dBaTFQWkY5cFZhRmxXa0FjSHMzYWlLY0t2ckdxeU9FcFhIQ1FLQWxEdWFJWjVZcG03R2srQndCUUc3UTI5OS9aZEJZN204N2FQWjhKUUpPcUczRSs3TEorT3BNQjcxVWQ4TWljQTRRK3VOYWlqYzI1bmxxYzdhNnhlNHdSSnZ5aitEdThOUDBHcHJMTUphR1owQmgxZUt0aW45WCtLOE9uWVhQTVhOYlk0Zlppanl4Y1c3YWprbzhnekFJQWIxZnN4d3M1dndNWEhIREJ3WDNwYTNIdjJRK2RhcU1VSnZiSHRYRUxzU0E0RFJ3QXhvU0w4WFRoTnJmbmNudnlDbGFRcVZVdHgzTkYyL0ZDenUrWU5qUjhEZzliVTFmaDNyTWZPdDAybzdxL3plMDVqYVpPalFLdmwrL0dmZW5ybUdWTk1VK0FSN0kyb3FDbkhqTmxDYXo5RDdRVjRZQ042a0VUU1llbTEyRmdLOUtML1p4dFZuVTdQQ2JRVHJVZVQ0cjNDY2FEbVJ1c1dua2wrWWJocGVrM01PRVZMNTRJbmxqYXZpcDJQazUyVnFKTzJlR0JzN0g1Qzd3UjZTMURXYTlyd2JUUjlHUExPY1Q2QkdGbjAxa285Q043M1pwSVVxVVJyRzFiVmNuR21wREgvdlZzSWxmOFVCcTArR3Z1UjhQdUkrSzVYNWtsV1JLR1R4Zjh4YTI1ZVpxWUs4QURHVmV3cXZGMWEvdnhjdWxPaDhjS3VYeXIzeXM4NloyNXQ5aTlMaUdFRUVLSXBYQkpNaW82VHdBQVd2b3FFZTJYNmVBSVFnZ2haT0pRNjloaEZxbVlXZ3dSUWdnaEZ5cjZoTnRGc1Q3QnVEZnRja1I1QjFvOVZpQ3Z4L05GTzlDblY3dDBUcVZCaThmeXY4U1QyVmRhaFVBeS9hTHhXUFptUEpIL0ZaUjJBaWJ1U1BBTndlS1FEQ3dLVGdjQS9PSDRmM0N5cXhJbnV5cEhmTzZxdmxhcnIyTjcvVW1iMVNqRVhJSExRWjJiazViQzI2elNoOTVrd05zVit4MGVKOWNwOFdMeHQzZ3krMHFtVmNabDRkUGd4UlBpdGJMZFRNdWh6VEZ6Y1Uzc1F0YXg1WW9XdkZhNjI2VjUyaFBud3k1NTJLWWVXWldPeXI1V2JLOC9pUTNSc3dFQVFTSUo3czlZaDhmeXY3UzdZQ2dUK3VMSzJIbTROSFFLODcwQWdKbXlSRXp6ajBWdWordDlzMWRGNUNBbklJNDE5ditxZmtaTmZ6dStyanVPcTJMbk0rT3hQc0c0S25iQnVMZEU4b1NqSGVYNHVPWXdmbWNXc1BJVGVHTkJjQ3BydjBKNUExNHYyelBXMDVzNFBGZ1p3UllmbmdqUFRMMEdZcDUxQlljRTM5RXBNOHJuOFBEbmxCVzRQL2RqdDZvR0NjenVHQWtUKzJOcjZpcEVlc3NRNlNXREYwOElFNEF0djd6RU9rWXE4RWE4aisxL29Qc0w3TGVBODVTM0t4Mi8xazRtdm53eElpemFESG1xZ3RoSVdGWm0wUmdtYnBqRkdTS0x5aW9UdWRLTVBWeHdjRi9HV3RicmlkNWt4QXZGTzlDdHRTNXZiRW5FRlZqOWJ1RkpsdTB1Q1NHRUVFS0dFeUZKWWNJc3JYMVZGR1loaEJBeXFWaFdacEdLS014Q0NDR0VYS2dvek9LQzFSSFRjVVBDWXFiQ2hMbDlyZmw0czN3dkU0aHdWWjllamIvbmY0R25zcTlDdEVWUUpsVVNnU2V5cjhUaitWOUM0V0pReGxLU0pBeXZ6dmc5NnhydXp0bWVIaTI3SWtpbnRzOXVSWk9iazVZaXpNc2ZCMW9MY2J5endtRTFrZVZoVXpFM01KazE5azM5Q1RRNmFPazBxTGkzRWYrci9BbC9TbHJLakMwT3lVQ1FTSXAvRkgrTFRURnpzVHBpT3V1WUJsVVhuaTNhQnAwSFdtcUVpZjJZbGpRQW9OQ3IwVy9RalBpOEg5Y2NScG8wQWhsK1VRQ0FkR2trN3M5WWgyY0x0N0dxbi9nTHZMRXhlZzZXaDArMWU3ZjIycWhaTG9kWm9yeGt1Q0YrTVd2c1RIYzFUblJXQUFDK3JqK0doU0ZwaURKYk5GNGZQUnNuT3l0UnFtaHk2Vm9UMGRmMXh4RWtrdUt5OEtrMkh4OThEbDBvYlZuY0liT296T0xwMTUxK2d3Wm51NnN4THlobHhPZlNtUXpvMDZuUnB6ZjdUNmRHdjE2TkNHOFpwZ2ZFTS9zbVM4S3hKbkltdm0wOHhUb0hqOE5GcEpjTVFTSUpna1JTQkl2UC8xOGtRYUJJaWlDUkw2dHRVYUJJWXRYV3JGZW50SHJPWEJTU2pvdEMwa2Y4TlpJQlUvMWpXVlY2bXRVOTZCMWh0U3hQRUprRk5nRkFOY25ETEpZaE0xY3F6U2owS3B6cnR2MmVKQlA2TXU5N0FIQ3FxeEpxRzkrcmRMK29FVmVIdWoxbEJldG5Id0QrVjdrZkpiMlQvejJNRUVJSUliODk0ZEtoejFWYUZTTy9xWWtRUWdnWkt5YVRDUm9EZXcxQktncXlzemNoaEJCQ0pqc0tzemlCQ3c3K2xua0Zac29TclI0ekFmaXcraEMyTlp3WThYVjZkU284bXZjNW5wNTZOU0s4QWxpUGhZbjlFU2lTdUJ4bUNSUkpyTTVqaWNmaHdrL2c3VlJiR2dBUWNIaUk5UWxHb2lRVUNiNmhhRlBMbWJCS3RIY2dMbzlraDBIeWUrcnNMbHo1OEVWSWwwWWlYUnFKUHlVdnc0MUgzN0RidmlMR093ZzNKVjdDR210U2RlT3J1bU5Pelh2UTd1WmNjQUQ4TVdrcHM0aVo2UmVGdDJiZmJCWHdxT2x2eDkvenYvRFk0bWF5aE4zT29yYS8zU1BuTmNLRWY1UjhoMzlOdndIKzUxdXNUQStJeHlOWm0vQmMwWGFJZVFLc2k1cUZ5OEtuV3QwaER3dzhqOC8xMUdKMzAxbWM3SFR0Z3l4ZHBiSmdBQUFnQUVsRVFWUStoNGV0YWF0WjN6dWR5WUQvbVZYTDBadU0rRS81ajNncSt5cm1lODRGQjNlbXJzUmRaOTUzcWVYRVJIV3FxeExMdzdQQnRkSEFKcSs3RmlxOTV5b3JUVWFXUVo5Ky9jaERYSlkrcnZrRmM0S1NyZjRPVEJnSWhuUnErdENqNjBlWHRnOXlyUkp5M2NCL3ZUb1ZlblZLS0hScUtIU3FZYXRGZWZHRWVIM21UVXk3TWdDNEptNEJEclVWb2Nmc05UUkE2SU5YWnR3NG9xL0gyZGRrNHI1WmdlejM5Ukw1OE8yeUJzME5Tc1lIODI0ZmpTa0JBTHdzd2g5cTQrUisvZkN5Q09jNHFqUnpvSzJRcVpEVG8xWGllR2U1emYxbXloSllZWmEzSy9halRkUExiSFBCZ1JFbVRBdUlRNmpZRDhCQSt6dFgvU2xwR1phRVpySEd2bTA4eGJSbWRKYXQxeGF4amZka2Qydzk4ejcweHVFRGs1NE9FUkpDQ0NGazhvcVFEbFVTYmUyckdzZVpFRUlJSWE1UjZub0cvbUFDQmo4Q3BEWkRoQkJDeUlXTHdpeE9NTUtFdyswbHlBbUlaN1ZrVVJvMGVLbGtKMDU1b0RYUG9CNmRFbytjRDdTRW5WOTRVUm8wZUN6L1M5UTRHWHdJRi90amJsQUs1Z1dsSUZrU051eSsvWG9Oam5TVVFHY25UQ0RrOGhIdkU0SUUzeEFrU3NLUTZCdUthTzlBMXZmaGwvWVNBQU1obDN2VDExZ0ZRcWI2eDlxOXZyZFpsUktEeVdnM3lDTGlDcXpPYlRBWjhYTHBUcmNxcHV4cXpvWEJaTVF0eWN1WlpXL0xlWmNybXZGNHdWY2VYWFMzYk1OVHJtajIyTG03dGYxNHN1QXJQREhsU3FiNlM3Wi9ERjZaY1NQOEJONDJLN0gwNnpYNHFiVUF1NXJPb2xuZDQ5WjFiMDlaZ1VUZlVOYlloOVdIck01WEpHL0EvcFo4TEEyYndveEZlQVhndXZpTDhFN2xUMjVkZXlMd0UzampodmpGdUNUVWZsbm1WUkU1U0phRTQvWHlQUjRMTURuQ05mc1pIUXQrQW04OGtiMEYzZHArOUdqN29UTG9vRFhxd09md2tDcU5zSHFPMUxuNGZiQlhTY2hjbzZvTFB6Ym5JY0lyQUFYeU9sVDF0YUZCMllsT2pZSlZvV2drVkFZdDNxbjhDZmVtcndFd0VEaDV1MkkvSzhnQ0FCMGFCYlJHdlZQekhqeHZnYndlemFwdU5LdDYwS0xxUnIyTmlsTzEvZTEySzBFa25YK04vaTN5RjFxMFdIS2k3eE9mdzhVTVdRSnJMTGVueHFucjhUbThVVzNyWXRreXFrL24rZkRYV0RKL3J3ZHNoenJNRmNvYlVDaHZBQUJrK0VYaDl1UVZlSy9xZ0V1VnpIejVZanlZdVI3MXlnNjhYYkVmdVc2K0J0eWN0TlFxakhla3ZSVHZWaDF3NlR3S3ZRclhIMzNkYW56Ym9udmRtcGVsSm1XWFJ5cklFVUlJSWVTM1FTb0tocGp2QTdXK0h5MVVtWVVRUXNna290U2R2NG1GTTVSbW9UWkRoQkJDeUlXTHdpeE9PdFJXREpWZWl3Y3lyd0FYSE5UMnQrTzVvaDFvY1RNQU1Kd3ViZC81Q2kxWHdaY3Z4dVA1WHpGM0tOc1RKSkxnMHRBcG1CZVVqRmlmNFg5NU04S0V2TzVhL05SYWdHTWQ1ZENaRE9CeHVJajJEa1NNVHhCaXZZTVE0eE9FR0o5Z2hJcjliRmFhTU9jckdGalF1eWx4Q1dLOHJVdjZCUWg5a0NxTlFLbU5CVmdKWDh6OHVWM2RhL1U0TVBBcjZkMXBxNjNhTDMxWmQyeEVZWkJqbmVWWUdwWnROL0N6dHlYZjQ5VWpwbG1FV1R6ZG5xQ3FydzJQRjN5Rng2ZHNadTZFRHhaSnJmYXI3bS9EcnFaY0hHd3JHbEZWbEUzUmMzR3hSV3VVM080YWZOZDQydWIrNzFVZndLekFSUGlkcng0RERMVHZPdDVSamdKNXZkdnpHQTlDTGgrckk2WmpjOHhjcTZvRHRpUkx3dkN2NmRkamIzTWVQcTA5TXFwVk4wUmNBZjZhc1pZMTVteW93bDF5blJKK0FtK2Jyd0dXbWxUZHFIWXl6Q0xpQ3JBMWJaWFZ6MytVZDZETmM3eFZzZGU1Q1kvQWtZNVNMT25PUXI5ZWc3Y3I5dHNONFRXcnVsbXZ4MzE2TlJxVVhXaFFkYUpCMllVTWFTUm1CeVlCQUtyNld2Rk00VGFIMTg3dnFjTTdWVC9iZk95cTJQbS95VENMZ01OalZlY0FuR3RqTXljb0diNW03MEY2a3hHbk95ZkdYYW1XNFp4dWJaK2RQU2NIWDhzd2k1TnRrNks5QS9GZ3hucjQ4RVdZTG92SEcrVS80blNYNDcrallKRVVqMDdaaENndkdkS2xrWWoxRHNienhUdlFyZTEzZXM1Y2NQRG5sTXVzZ29wNVBiVjR1WFNuMCtjWkxRVTlkWGl1YUR1ei9WdHVZMGNJSVlRUTkwVDVaYUtpOHdSMFJqVjZWTTN3OXdvZjd5a1JRZ2doRGlsMTV5dXVtbFZtOFJPSGpOdDhDQ0dFRURLNktNemlncE5kbFhpemZDK3kvS0x4ZXZtZVVXMk4wcTdweGFONW44TlA2SU15SndJYkNiNmh1Q3AyL3JEN05LcTY4SE5ySVg1dUxVU1h0Zzhwa25EY2tib1NzVDVCaVBDU2dlOUdKWWQyVFM4YStqdHdXZmhVckxDNGM5bmNKU0daTnNNc1VyTlFRNXVkMHY5L1NGekNMUGdPS3U1dHhKZDFSMTJlTHpCd3QvYmxrZE94Sm5JbXZJY0pJZHlXdkJ3cndxZml3K3BET05kVDY5YTF6S1ZMSTFtdFNmUW1JL0k4Y0Y1TGd4VmxIc3hZRDZtQVhUbkFCT0RkcXAvdGhrMWNNUzhvR2RmRUxXU045ZXBVZUxWc2w5MWordlVhdkZQNU0rNU9XODJNY1FEY2tYb1ovbkw2UGFjWE9NZVRpQ3ZBWlJIVGNFWFVMS2Fsa3pralROaGVmeEludWlwd1o4cEtWc3N3TGpoWUVUNFZGNGRtNE1mbVBHeHZPSWt1RHk5U1MvaGlQSnkxRVNrUzlnZVJFVjRCV0IweEhUODBuZkhvOWN4Vjk3VlpCYllzNlUwR3ZGbnVYT0FrV0NURmc1bnJFV2Nqb1BmbmxNdWcwS3VSMisxY0pRMVBlNjV3dThNcUNOODFub2FBeTBPRHNndjF5azZyQUpNMHpndXpBKzBjN0dFTnlrNzgvdGdiekxiUm1kSWxFMFNxSkFKR0dLSFVhNkUwYUtBMjZLQXg2TURuOGhEaEZZQnI0eFphaGZhY0NTMVl2bWNWeXV1ZHJ2eFIzTnVJSFEwbm5mOGk3T2l5TTg5SWI1bkZmcE03ek9KblVXbEdaWERjTmlsRUpNWGZzell4bGNaa1FsL01Ea3h5S3N5aU51aWcwS21BODIrQnFkSUkvRFBuZWp4YnRBM2xpdUhEd2NCUUlIQjZRRHhyUEY5ZWg2Y0x0MDJJNEVpbnRnK2RuUlhqUFExQ0NDR0VUR0lSa2hSVWRBNjB6Rzd0cTZJd0N5R0VrRWxCeFZSbUdScnpFZnFQejJRSUlZUVFNdW9vek9LaXZTMTUyTnVTTnliWGFsSEwwV0luNEdHcFdONW9jMXh0ME9HWDloTHNhODIzQ3BQMDZsUllGSnptMVBsTkdLZ3lVTm5YaXNxK1ZsUXBXbEhkMzRZK3ZScFQvR0x3OXltYldQc2ZiQ3ZDN01Ba3BtTEY0cEFNZkZoOWlMVlF5QVVIZnNLaE1JQ3RyM1ZONUF4Y0hqR2ROZGF0N2NjTFJUdGNYb3dORi90alZlUjBMQTJkQWpGUFlQVzRRcSt5YWh1UjZCdUt4NlpzUmw1UEhiNXJQSVhUWFZWdUx3R2J0OWNCZ0NKNXZVZkRHNm1TQ0dUNlIrR2IraE1vN1czQ2ZXYy94QU9aVnlEZVp5aVp6Z0h3aDRSTE1NVS9CcC9XSEVGMWY1dGIxOHIwaThMVzFOV3NtajBtQUsrVjdYSzRpSHk0dlJoTFFqT3RRZzhoSWovVUtUdmNtZzhBK1BEWWQvNTdlcWsrUkNURnlvZ2NMQXZMWmhaWExUV3B1dkZHK1I2bVBjYmRaejdBalFtTHNTSjhHdXQ3SmVJS3NDWnlCbFpHNU9CNFJ6bDJOK2Q2cERKTm9FaUN4NlpzUnBTWHpPYmpmMGk4QkdxREZ2dGJDNWd4RTlndFAvUkd4NHUwYldvNTdqMzdJV3NiQU1vVXpjZ09pTFZaelVsbk1xQ2dweDZmMXY3aTFHSnl1alFTOTJlc1kxWHhNU2ZrOHZGdzVnWjhWSE1ZT3hwT2puazB3NWwySHViZjUvRm1oTW1xRmRKa3NTbG1EbWJLRXAzZVgyOHlvS3F2ZGRoOTRuMUNNTVV2aGpWMnFLM0k2V3QwYWhRNFBvcEJnZ1FmOWgxRnphcHVwNC8xRjNoN3JIV05wOFQ2c0NzMjllcHNWek1hRkNqMHhSUFpWeUpRSkdIR1RuUlc0QzBuZzNBS3ZRcVA1bjJCTzFNdnc2TGdkQUFEVmVLZXlyNEtMNWZ1eE5HT01ydkhob2lrVnUrZHdFRFk2YW1DYnp3ZVpQNjV0WkQ1YzNYZjJMU2hJNFFRUWdnQmdIQnBNdlBueHQ0U3BBWXZHTWZaRUVJSUljNVJhZ2ZYRUlZK2Y1U0l4dWh1TVVJSUlZU01PUXF6T0NEbUNXQTBUY3c3MkxWR1BSUG9VT2hWYUZKMU0xVWdpbnNic2E4bEgwZmFTKzIyVzJoUjk2QlUwWVJVU1lUVlk2MXFPU29VTFNqdmEwR0ZvaG1WZmEwMmd4ZFIzb0g0YThaYThNeXF1dFQwdCtPTjhoK2hNZXF4UEN3YndNRDNjVlZrRHI2c084YnNGeUR5WlMxNlc3WnNXaDB4SFg5SXVJUTFwamNaOEh6UkRxY1haUVVjSHVZRUpXTnAyQlJrKzhmYWJKaGtNQm54ZmVOcGZGcjdLeEo4UTNCejBsS3JTaERaL2pISTlvOUJtMGFPM1UyNTJOZFNZTGUxaUMwU3ZoanpnMU5aWXdmYmlwMCszaFl1T01qeWo4SGNvR1RNQ1V5Q1RPaUxUbTBmdnFrZnVMT3FUZE9MQjNJL3dhM0p5NjFhQWMyU0pXS1dMQkVsdlUzNHFiVUFSOXBMb0hUaVRubGdJTWp5Y05aR3E3WTFIMVlmeENrbjdwZ0hnRGNyOXVMVkdiOEhuOHZEOTQybjhYSE5MeU5lSUl5MGFFUGo3TmN6SEQ2SGh6bEJTYmcwZEFxbTJnbHBBQU5oa0cvcVQyQmIvUW5XSGZzYW93NXZWZXpEejYyRnVDVjVtZFhpS0ovRHhZTGdWQ3dJVGtXTFdvNGo3U1g0cGIwRU5VNjI0REVYNVIySXg3STJzUlovZ1lFV2FSZUZEQ3ptRHJiTlNKTkc0b1BxUTFEb1ZkQVlkYmo2eUNzdVhVdG5NcURTUmxqZzA5b2orTFQyQ0FRY0hvUThQdmdjSHJnY0Rvd21FeFE2bGRNQnRLV2hVL0NuNUtYZ2Mzak0yR0JWb1VndkdWTlJnOGZoNG9iNHhWZ1luSWJQYW8rTUtHeEdKcTdLdmxhWHdpeUgyeHkvbmwwVHgvNmdYcUZYNDNCYmlkMzlkVVk5SzNSUXB2QnNpemh6UG53UlVxWHM5K1VLeGZEaG5Ja3Myei9XS3BUV29iSGRWaEFZQ09VOU1XVUxRc1YrekZpQnZCNy9LUDdPcFJDcjNtVEF2MHArUUl1cUI1dGo1Z0VZQ01IZGw3NFdIOWNjeHRmMXgyM01OUWIzcHEreENyYWU2S3pBUDRxL2N5ckVadTduMWtLbXVwNjk5N2pocXBtTk5pR1g1M2duUWdnaGhGeXdJcVFweko5cnVzK040MHdJSVlRUTV5bDF2VER2TWNUaGNDSG1TNFk5aGhCQ0NDR1RGNFZaSFBoNC9wM2pQUVc3M3F6WWl6M05ReDg0SE8wb0F3Y2M3Ry9OUjVPVGQzRWZhQzFFbU5oL0lMaWlhRUc1b2hubGltWW85R3FIeDRhSi9mSEVsQzN3NVl1Wk1hVkJpeGVMdjRYV3FNY1BqV2V3TEN5YldmN2ZFRFVIKzFyeW1jb2Q0V0oyK2I5R1pSZno1M1dSTTNGandzV3N4MDBBL2wyMkI2VU9GaEY1SEM2bStFVmpVVWc2NWdhbEROdEs2SGhuT1Q2b1BzUjh2NHA3RzNIUG1RK3dJbndxcm9sYnlQcmFnSUhxSWRmSEw4WTFjWXRRSUsvSDhZNHlITytzY0ZpTjVJcW8yUkJ6aDZyQmFJeTZZZThNQndBdXh6bzRJZUR3a0NPTHg5ekFaTXdNVElURVluNld0RVk5WGluZGljTnR4YmdsZVpsVks0NDBhUVRTcEJINHY4UWx5T3VwUlY1UEhjNTExOXF0a0pMbEY0MkhzelpBeEdWWHR0bmZXb0J0THJUY2FGWEw4VWI1ajJoUWR0b01SYmdxemljWTAyWHNkaEJ5SjlxTTJNTGpjREhWUHhZTGdsTXhKekRaYmhVV1lLQlYxTDZXZkh4ZWUyVFlnRldab2huM25Qa0FsNFJtNHVyWWhRZ1NXZjhESzB6c2g0M1JjN0F4ZWc1YTFYS2M2YTdHbWE0cUZNb2JITGJrU0phRTQ1R3NqVmJQaDNjcWY4TDNUV2NnMXlteEpuSUdNNzQwYkFybUI2ZmlRR3NoRHJVWG8wTFJBb1BKT093MVhLRXpHYURUdTk2R2d3c09ia3k0bURWWFlDQnc5a3JwVGh4dUx3R1B3MFdneUpjVmJrajBEY1ZEbVJ2UW9WSGdXR2M1aXVUMXFPM3ZRSWRHTWFydDRJQ0J4WEVSbHc4aFR3QVJsdzhSVitCMnhTTmlXNlVMUVk2YS9uYThXL1h6c1B1a1NTT3N3akUvdFJZTUcxUlFHM1ZqRmpwWUh6V2JGUkR0MFNuUnBuR3VTdHRFNDhzWDQ0OUpsN0xHRENZamF2dHR2OGVFaWYzeFJQWVcxbnRWY1c4am5pNzR4dWJmaitWN3RNRkcyT1dUMmlOUUdiUzRQbjR4Z0lHUHVpNE96Y1R1NWx6MDZ3ZXF4WEhCd2VhWWVkZ1NPODhxdExpdkpSLy9LZi9ScmRaY0ZYMHRxT2h6WElscXZJU1p0Y0V6ZXZBOWdCQkNDQ0dUZzFRVUFqOVJDT1NhTmpUMkZrTnYxSUxQdGYvNUNTR0VFRElSS0hWeTh5d0wvTVdoNHpvZlFnZ2hoSXd1Q3JOY1FENnFPZXp5TVh1YXoyRjNzK3QzNEFTTHBIZ2lld3NDaEQ3TW1CRW12Rmo4TFJNTXFWTjI0RmhIT2VZRkRaU3VGZk1FdUMxNUJaNHUvQWJBd0FLOHVRWmxKNENCRmdsWHgxbVh0LzJ3K2hBTzJta0RJZjcvN04xM2ZGUDEvc2Z4VjlLbXRLV0xsZzB0Rk1vZUJRUkJRSmFESlE0dU9IOE14WXNvNEFEWmV5aWk0T0NDQ29vaVhya0t5RktxaUNDeUM2WElMQlRhTWtvWGxPNlo5ZnNqNUpqUXBFMFhMZko1M2djUGtuTys1NXh2bWxHdTMzYytIeWNON2FzMTVINi9KblR5YlZ4b0FBRWc3R1kwUDF3K2FIT1J5WUNSWCtML1l2LzFjL3dyb0F2OTY3UXJVSVhFV2FXbW5VOEQydmswWUhUUUkxeklpT2QwNmxYT1o4UnhMdjJhVlFzRlB4Y1BCdFJyYjNYODdzUXpSUVlVYmwra2U2djVRTnBXYTJBVmluRlVlRW9NNDhLKzR1bUFCeGhZcjBPQmM3aW9uZW5vMjFoWjRFM1g1bkE1K3pwWHM1SzVtcDNNdnFRSXZGM2NiUVpaenFURjh2bUYzNG85SjN2UHBhVnUxWnZocFhFalhaZERsaTZQTEYwZXVmcDg4dlE2REJpbzVsS1Y1bDcxZURxZzRBTGtoVnZmaG5kRVZlY3FkS2dXU0NlL3huU28xcWpJMTArZVFjdnZDYWZZRW51VUcza1pEbDNEaU9sNTM1ZDBqb2RxdCtFcC8wN1VyT0p0YzJ3dFYyLzYxMmxIL3pydE1HRGtVdVoxenFiSEVwa2VSM1JtRW5FNU41VmwxWVpWYXpDLzdkTUZudE8xTVh2NU9TNGNNRlUwOFhCMnBYZXRWc3ArZHljWEJ0UnR6NEM2N2NremFJbk52a2xTYmpvNStqenlEVHIwUm9PTlAwWU1SZ002b3dHRHhYYUQwWWlUU29XenlnbU4yZ2xudFJQT3FsdC8xT3BiZnp1aHVlMitlWCttTnBmM0k3YlJ6S3V1elNETDBuTS9LK0V2dmRIQWUyZTNNcWJKSXp4Y3k3cDFWL1Vxbmp4V3Q0TlZheks5MFlEV29FZG4xS08vTlhlZHdYejcxdDhHZzlWKy9hM3hSc3hoRlEydTVyQ0trOGEwelVsREZiV21RSzJlQ3hrSlRQN3J2dzY5SmlvTEZlQm0wYWFyc2kxcVg4eE00RlRhRlZTMy9xZFdtVytCU3FWQ2J6U1FtcC9GWHltWDJaMTQycW82MHUyY1ZXcGVhOUxYYWx1K1FjZFBzV0hsTXZmT2ZrMm80dVJNVW00YU4vTXlTY25Qc2h1YThYQjI1YkY2SFJqczM5bHErNEhyOWl2RzJLSTNHcmlXYzdQb2diZlVjL08xQ3M4VVpsU2ozbmhxM0xpUmw4R052QXlTOHpKSTErYVFhOUNTcDllU1o5Q2lNK2p4MHJqVHhzZWZ3ZjZkQzRRbzdRWDBtbnJXWVhxcnA2eXF1SnhQajJQQjZSK3RXcUZadXIxZFhaYWRJTzdtVzYzSVJnVDJKQ1lyaWJtbk5paEJscHBWdkhpcitXTTB2NjBhamdFai80M1p4K2JZSTBYK1hPNUdUVHhyVzRWQU03UkZoNWlGRUVJSThjL1QySzhqNFhFaEdJd0dZdFBPMHJCYXU0cWVraEJDQ0ZHb3JQeFV5dzVEZUxwSWl5RWhoQkRpbjB6Q0xQZTRrclRrcU90V2pUbHRoaFJZb1ByaTR1LzhsWExKYXRzM01YdTR6emRRQ1lOMDlHM0UyS1o5Q2JrV3pxTzNXb1VBNU9qemxUWkRxZHBzL25QK1Y5NXVNVWpadi9WYVdJRUZwY0NxTlFpdTFwRDIxUnJTMHRzZjV5SVc0M1JHQXdldW4yTno3RkV1TzlER0pVT1h5NXJvUFd5TlBjclRBUS93Y08wMlZtMVB6RlNZRnVHYVdvUnpMbVFrTVB2a0QrUWF0THpXdEs5VjBNQ0FrVzFGVkRGeFVxa0o4cXh0dGUxK3Y2QkNIOXZadE5oQ0Z6M3pEVHIrZTJrZlcyUERHRlR2UGdiV2E0KzdrKzNRaHBmR2pUYmVBYlR4RHVEWXpXaCtqZitMN0p3OG9qT1RhT0ZWVHhsM01UT0JSV2Myb3l1bnhlK21YblY0dkY3SFloOTNOVHVabUNLZTQ1YmU5V25uMDRDMjFSclF4TE9PM1JaQ2xtN2taZkJyL0YvOEZuK3lXRzJtTEdtTitsdm5PRUczR3MwWldLKzl6VlpmWm1wVU5QS29TU09QbW5BcnBKR3B5K1d0OEcrNGtaZEJZbTRhT29NZUxGNWptMk9QV3IxZmpKaGFXVnpLdXM0TERic1hDR2RWVVd0bzdGR0x4aDRWODAyRzdiZENOeEhwMXppZkhxZTBXREZnNUpQeklRV3FHT21OQmxaRTd1Q3ZsRXU4R05pclFHc2xTMDRxTlU1T2FxRDRJYkNTK0swRTRjQ3lZdGthcFRoVkpOcjRCRmg5Zm1iZld1U3ZMRkx5czVoOWNuMlpuS3UxVHdEK3Q3VWsreVh1T01uNW1XVnkvdHUxOEtyTEUvVTdXVzNMMXVlVHBjc2xSNStQMXFESGlCRVBaMWRxdW5vWCtCd3lZT1MzK0pQRnVtYUdMcGMzanExeGVQelhYVjdENTdZMlFQYW9WV3A2M3RhMnJyZzIyV2p2NCtmaXdiemJRbmtuVXkvejdwa3RlR2hjR1ZDM3ZSS2N5ZEhuNCtxa29hTnZZM3BZek9WNlhyck5kb2htVzJLUGtwS2ZSVmh5RkZuNlBGVEFnTG9kK0wrR0QrTHFaUDM1a0szUFkybkV6NFNueEpUcXNWYTBKZTJIb1RQcXlkVG1rcTNQUjJmUW96WHE4WFB4S05BNno1Ri9Gd2toaEJEaW42ZVI3MzJFeDRVQWNEbjFwSVJaaEJCQ1ZIcVorY2xXbFZrOHEwaVlSUWdoaFBnbmt6Q0xoV3hkSGlkVEwxZjBOQnlXN0dCRmlMSVU1RkdiV2EzL2haZkd6V3I3aGl1SGJGWjRTY3hONDcrWDl2RlNvOTdLdG9kcnRTbFFVU0VpL1pyVi9RTTN6dFAwbWluSXNPMWFHR3VpOTFqdEgxQzNQZjl1Yk4yNndKN2svRXgraXovQmIvRW5DbTBGWTA5S2ZoWXJMLzdPcHF0SGVLSitSeDZxMWFiQXdwY2xuVkhQbXBnOTVCcTB1RHBwQ2l5YzdrNDRUVUp1NFMwakJ2dDN0dnAydWkyNUJpMWh5VkVjU1k0aS9HWTBXWHJIRnFBemREbXN1N3lmemJGSDZGR3pCVDFydHFTNVZ6MmJVWTdyZWVsOGZONzBIN2FNd0NmblEvajR2cEc0cWpWRVpTWXk5K1FHaDY5YkV0R1p4Vy9YWW9RQ3J4ZGIrdFJxelVPMVdoYzVUbTgwRUo0U3c2NkVVeHhOamlwUnF3bGJEQmpaZHoyQ2ZkY2pDS3hhazBmckJOT3RSck1pVzBjQnJMOXlTS2tJazZQUDUrZHI0VHpib0N0Z3FuaXpOdVpQbThkdHV4Ykd3UnZuR2VMZmhaNDFXeGI2T3I2VC9reUtVRzcvNy9JQjVyWVpDcGdDY3ZzS0NXZ2R1SDZlbzhsUjlLN1Zpa2RxdDYyd01JNVp0ajYvMFBtV0pVOW5WM0wwV3FVS2liKzdIOTFxTkZQMlo5NVdvYUs1VjEyZXFuKy9VbEVqUjU5UHZrRkw5U3BlUEhaYk5aemlWUFd3ZEQwdm5lR0hWaWozOVlWVVNLa29mNlZjSWlUdU9BUHFtcXBsWmVweStkRkd1S0tzWExiUnNzM2R5YVhROW5lV3RzV0cyVzM3VmhHaVN0a3lKeVR1T0Nkcy9Ec3JPVCtUajg5dFowTHp4M0JSTzNQZytuaytQaCtDenFoSG8zZmkveG8rV09TNTkxcDhqdGhqcmdqbTZlektyTmIvS2xBaERreFZ2WmFlKzVuRUluNVAzdzF5OVZwYWVkZDNhT3dlQjZxbENTR0VFT0tmcDdIZjMxOGV1WlJ5Z3A2QmhRd1dRZ2doS29HTXZHU3J5aXhlcmpVcWJqSkNDQ0dFS0hjU1pyRVFtM09UT2FjMlZQUTBLaTEzSnhkbXRoNWNJTWp5ODdWanJMdDh3TzV4UDEwN1JtT1BXb1YrbTN0UFlzRkZsTFV4ZTRuUFNiRVprZ21KTzA0amoxcDJ3d2c2bzU2anlkSHNTanpGOFpzeFpSSkF1SjZYenBkUnUxbDNhVCtQMWdsbVlOME9WTGRSRVdKNTVBN09wc1VDcG9Xa2Q4NXM1cjNnNTNGMTBwQm4wTEx1OHY0aXIzVWx5L2JpWmI1Qng3R2IwZXkvZm82d205SGtHM1FsZmp3NStueDJ4SjlnUi93SmFsYnhvbHVONXJTcjFwRG1YblZ4VVR0andNaEg1N1piTFlvbjVxYnhiY3hlK3RScXpaeFQ2OHMxeUFKd3BaamZGTmNaRFh4eDhYZUh2azMvZGRRZnRLL1dFRjhYRDV2N296SVQyWnNVd1o5Slowa3JRUWlxT0dLeWtsaDVjU2VybzNaeG4yOWpIcXpSbkE2K2dialpXUEFPVDRuaHAydkhyTGI5Zk8wWWo5ZS9qNmpNUlA0VCtXdWgxN3FSbDhIbkYzZnlkZlFlMnZnRTBOcTdQdjVWcTFQTDFadXF6cTY0T21uUXFKd2NianRTV3ZHNXFWWXRvVTZrWGlZaS9Scm4wcTg1MUFJdDM2QlRYc2ZWWEtyU3dxc2VBVldyVTZPS0Z4N09ycmc0YVZEZmFrMWorbHR0dXExU29jYnl0bW1mU21YNmY4TkdveEVqUm94R28vTDVZVEQrL2JmeVA2TVI0NjN4eDFKaXlMUFREcVdzeldremxNWWV0VEJneEdBMEZxaE1kVEhET25TUWtwOVZhSFVuc3pSdE5wSHBqcmZvc21TRUVsY3N1cE5XUisybW5yc3Z3VDROV0IyMW13dzdyV25LUWtrREVVWk1iUUMvamRsYnRoTXFwV3ZaS1NVNlRtODBzUEhxWVg2NGZORHVtTkRraTh3OCtRUHRxalZndzVYRHl2Wk1YUzdKK1puNDJmbXNCbE5idzQxWEQ5dmRmN3NNWFM3aEtURldZUllEUnJaY1BjcTZ5L3ZSVjdKV1d5VVZrNW5vVUpqbHdQWHpCU3BnQ1NHRUVPTGU0T3JzUVYzUHBzUmxSQktiZGdhRFVZL2FSa1ZhSVlRUW9yTEl6RSt4cXN6aTdWcXpRdWNqaEJCQ2lQSWxZUmJoc0d4OVByTlBybWRxcXllcDQrb0RtQmJSVjBmL1VlU3h5ODcvZ3M1b3NCaytPWjhSWjdNOWp0NW9LSFF4Ky9NTHZ4SGdYcDBtdDlyeEdJR3phYkhzVFlyZzRJM3pCU29UbEpWc2ZUNWJZbyt5TFRhTWR0VWEwcWRXYXpyNU5jWkY3Y3pXMktQS043L05MbWRkWjFua0wweHU4VGovdTNTQWxQeXNJcThSbW55QkhmRW42SHVyRmRPVjdCdjhGSHVNL2RmUGtWc09pK1ZKZWVsc2pqM0M1dGdqT0t2VU5QV3FpNmV6YTRHS09XQUtFdTFKUEVPMlByL001M0c3YXprcDZJMkdRb01WZVFZdENUbXBuRXk5d3ZhNGNJY1hqN1AwZWF5NnVJdXBMWjlRdGtWbEpuTG9SaVFIcnA4cnNucE9lZEFaRFlRbVh5QTArUUxPS2llQ3F6V2drMjlqMmxWclNDMVhiekowT1N5M0VWYkowdWZ4eGNWZEhFMk9jbmdSTnMrZ0pleG1GR0Uzbyt5TzBhaWMwS2lkY0ZZNzRXeStmZHZmYXBWS0NYT1l3aDNtRmpmR3YwTWZSakJhM3JjWWI2dWx6U2ZuUTBvVUFrakp6K0xnalVnTzNnT0xzbWZUWW1uc1VVc0o2bGhLenNzb1VLVWlNVGVOYkgxK2tSVkJ2b241czh5cUQxVlc1cURlL3pWOHNOeXJVU1RtcEhJOUw1MnF6bFZ3ZFhJcHRKMVp2a0hIMWV4a1RxZGVZWGZpbVR0V2tlVlU2bVU4TEZwVTZRcXBxQk9iblV6WXpTaGNuVnh3YzNMQjFVbURxMXFEczlvSnRVcU5rMHFOczBxTjNtZ2dTNWRIWEU0S1o5TmkrVDN4bEVQVjVDNWt4RnVGMjh5aU1oS281dGZZNnVlbk0rcEp6RTNqMEkxSU5sMDlVbWlMSVZ1K3Yzd1FiNDA3L2VxMDQwcjJEVlpFN2lEU3hyWHZabGV5ayszdXk5SG5jeVg3Qm44a25xblE5bWhDQ0NHRXFIaU4vVG9TbHhHSnpxRGxXbm9FL3Q1RlZ6QVZRZ2doS29MQm9DZEhtdzRXL3kzTXE0cUVXWVFRUW9oL01nbXppR0s1a24yRFNjZS9aVXJMSnppVEdzc1BWK3gveTlxU0FTUExJMzhsOU1ZRkhxL2ZrU0RQMmhpTVJrSnZYR0IxOU80U0xaN3FqQWFXUkd6amxTYVBjT3htTklkdVJEb1VGQ2tyQm95RXA4UVFuaEtEdTVNTEhmMGFzei9KZG91UlF6Y2lXUkc1ZzkySnB4MCsvMWZSZitEdVhJVjlTUkVjTFNSd1VOWjBSb05TV2NhZU94RmtBZFBpN3BEOUh3S21zTDBLRlNxVnl2UTNwdWVnTk4rZ0QwMit3TWFyaDdtWmw4bVI1SXNrNTJlV3pjVExnTTZvNTlqTmFJN2RqQWFnanFzUHJrNGF1Ni94OGxpVTF4cjFhUFY2dU1QZFl2NEo3VDNLVW9ZdVYybVJabjd2blUyTFpVRGQ5bFpCcjJ4OVBpZFNMdk5OekI1eWJMeEhvek1UYWUzdGIvTWFWN0p2c09IS1lmYmZvVFpKRlMxTm04MktDenZLL1RySitabU1QckpLdWUraWRxYUsyaGtYdFRQT2FpZFVnTjVvSkZ1ZlI1YU5ZSmNqTW5RNVBMVnZTWW5uK09HNTdRNlB6ZExuOGM2WnpTVytWa2t0T3J0RnVXME90SlJGNk9xTGk3dUl5VXhpZCtKcGRQK1FhaXlXZGlhYzVQZUVrNmFxVTdlMkdTeXFUUWtoaEJCQ0FEVHl2WTk5bDlZQmNPRkdxSVJaaEJCQ1ZGb1orYUkzSTV3QUFDQUFTVVJCVkxlKytHTTBLb0VXcWN3aWhCQkMvTE9wakVialhmZGZ0RXV6YUNPRUVFTDhrNWdYcVIzNVphNUdoWXZhR1kzYTZkYVJSbkwwMmtLcmNRZ2hSR2xzZnZEdGlwNkNFRUlJSVFwaE1PcDViOC9qYUEyNWVGZXB5WnZkLzFmUlV5cmc1TW1UdEduVFJta0xXeGFNUm1PWm5xOGtjbk56Y1hWMXJkQTVBT1RrNUtEUmFIQjJycnpmZVl5S2lpSThQSnkrZmZ2aTVlVlYwZE1wZDdHeHNXUmtaTkNzV1RQVWFzZmFRRWRHUnFKU3FXamN1TEhEeDFSMmVYbDVWS2xTcGFLbklTcVJ1UFJ6ZkhGMHJOVzJ0eC9jU0ZXWGFoVTBvM3REUW9LcG5ibUhod2NlSHZiYlFCZlg4ZVBIK2V1dnZ3QVlNV0pFaVQrN01qSXlXTGZPRk14OTRJRUhhTnUyYmFubWxaeWN6THAxNitqVHB3K3RXclVxMWJtRUVFS1Uzai9qWDdaQ0NDSEVQY3FJWTBFV01GV3p5RFZveWREbGtxSExJVU9YSzBFV0lZUVFRZ2doN21GcWxSUE5hblFGSUMwdmlmaU15dE8yOWR5NWM0d2RPNWFKRXlleWRldldNanR2Ykd3c2I3NzVKci8vL251Wm5iTzQ5dTNieC9QUFA4L1JvMGNyYkE1bUd6ZHU1SWtubm1EV3JGbkZQdmJubjM5bTBLQkJEQm8waU9lZmY1N016UEtwZUx0aHd3WldyVnJGczg4K1MwUkVSTkVIM09YV3JWdkg2NisvenBBaFF6aDU4cVJEeDN6MjJXZTg5dHByL090Zi95STlQYjJjWjNobnpKMDdsMmVmZlZaWnBCWmxaOHVXTFV5Y09KR0pFeWRpTU53OWxVcFRjeE90N2p1cE5CSmtjY0NTSlVzWU1HQUFVNlpNS2RIeHc0WU5ZOWl3WVd6WXNLSEVjN0QxdVhUcTFDbldyVnZIdW5YcktNMTM3ck95c3RpNGNTTWJOMjdrL1BuekpUNFBRSHg4UE1PSEQyZmJ0bTJzWExteVZPY1NRZ2hSTmlwdjVGNElJWVFRUWdnaGhCQkNDRkd1MnRmdHgrbkUzUUNjU2R4REhjK21GVHdqRTA5UFQySmlZZ0JZdlhvMVhidDJwV2JOMHJXVDBHcTF2UDMyMnlRbkp4TVZGVVdUSmsxbzBLQ0IxWmpSbzBlWFdSaGd4SWdSOU8vZjMycGJabVltSDMzMEVSa1pHYno3N3J0OCt1bW4xS2xUcDhDeFY2NWNZZCsrZmFXZVE1MDZkZWpUcDQvZC9SRVJFZVRuNXhmN0cvRW5UcHhnK2ZMbDZQV21MMGprNXVaeTVNaVJRcTlWRXFtcHFmejU1NThBK1BqNDBMUnAyYjgrdDIvZnp1ZWZmMTdtNTdVMGNPQkF4b3daVStTNHZMdzg5dS9mRDVncUNEVnIxcXpJWTFKU1VqaHo1Z3dBL3Y3Ky80anFOVHFkanRPblQ1T2JtMHUxYWtXSEZRNGNPRUJPVGs2UjQ5cTBhVU90V3JVS0hYUDI3Rmt1WGJyazhGeExxMkhEaHJSczJWSzVmL2p3WWE1ZnYxN3M4elJvME1EaGloUnhjWEZLVU9wdUt0eWZraE9QNlN0ZHBzcGExYXZhYnFkZEdXemF0T21PWFNzb0tLalE1MTZyMWFMVmF0SHBkSGRzVHBiMGVqMy85My8vUiszYXRSazVjaVJkdTNhdGtIazRvazZkT2dRSEIzUDA2RkVpSWlMWXYzOC8zYnQzcitocENTSEVQVTNDTEVJSUlZUVFRZ2doaEJCQzNLTWErWGJBMDhXUGpQeGtUaWY4d2NOQm95dDZTZ0RVcTFlUG9VT0hzbTdkT25KemMxbXpaZzJUSjA4dTFUazFHZzJ2dmZZYUN4WXNJQzh2ai9uejUvUHBwNTlhdFRLNWNlTUdHUmtacFowK2dNM0ZkUThQRDZaTW1jTE1tVFBKek14azd0eTVmUExKSndWYURsMjZkSWsxYTlhVWVnNGRPM2EwR3pBeEdvMmNPM2NPZ1BidDJ6dDh6dGpZV09iTm00ZGVyOGZOelExL2YzOGlJeU5adW5RcERSbzBvSEhqeHFXZXQ5bjI3ZHVWQmRpbm5ub0tKeWVuTWp1M21WYXJKVGMzdDh6UGUvczFITEYvLzM3bGRkTy9mMytIMnV3Y09IQkFDU1E4OU5CREpaOWtKWExxMUNseWMzUFJhRFE4K09DRFJZNy85Tk5QU1VwS0tuTGM5T25UaXd5ejdOcTFpMjNidGprODE5SjYvUEhIcmNJc216WnQ0dmp4NDhVK1Q3OSsvVXJkWHFXeU00VlovbTRSNSt0V3QrSW1VNFRQUHZ2c2psM3JxYWVlcXRUUGZVUkVCRGs1T1VwQXRhUjBPcDN5V2VybTVsWVdVN05wMUtoUlN1VzB0V3ZYMHExYnR3cHZUU2lFRVBjeUNiTUlJWVFRUWdnaGhCQkNDSEhQVW5GZi9jZllFLzBOYVhsSlhFcy9SejJ2NWhVOUtRQ2VmZlpadG0vZlRscGFHZ2NQSGlRakl3TlBUODlTbmJOSGp4NzA2ZE9IM2J0M2MrWEtGVmF1WE1ucnI3K3U3UC80NDQrVmFpTmcra1o1VVFFS3JWYkwxcTFiMmJsenB4SXFhTm15SlIwNmRMQTV2blBuemp6enpEUDg4TU1QUkVkSDg5RkhIekZ0MmpTck1VNU9UZ1VDTGlYaDR1SmlkOS9WcTFlVjRJNmpZWmJMbHk4emVmSmtNakl5VUt2VnpKNDltOERBUU1hTUdVTnFhaXF6Wjg5bTZkS2wxSzVkdTlSejErdjEvUFRUVDRCcDRYTEFnQUdsUG1kUnBrMmJWdW9LUUpZbVRacFVyR29JMjdkdkIwQ3RWdlBrazA4NmRNeXVYYnNBY0haMnBuZnYzc1dmWkNVUkdSbEpRa0lDQUh2MjdBRk1vYmJ3OEhDcmNUVnExS0JGaXhaVzI4eXRjbHhkWFF1OGI0eEdJMmxwYVNXYWs2UHZRWjFPcHp6UEdvMm1XS0VyalVaamQzdjE2dFdMUEQ0eE1kRm1xNkRVMUZTR0RSc0d3Smd4WXhnNGNLRERjNnFzVEdHV3YvbTYxNnVnbVRoT3JWYVhTd2dQSEEvSkZlWDA2ZFBzM2JzWGdKRWpSK0x1N2w0bTV6VTdkT2dRWVBxTUtrNXc4blkvLy93eksxYXNBR0R6NXMxNGVIZ1VlY3pYWDMrdC9CNHBEcFZLaGRGb0pDWW1oc0dEQnhjcnpQTEVFMDh3WXNTSVlsOVRDQ0dFYlJKbUVVSUlJWVFRUWdnaGhCRGlIdGFoN2dEMlJIOER3SkdybTNtcTFiUWlqaWllaUlnSUlpSWlTblJzdzRZTmlZNk81dkhISDJmbnpwM0ZQcjV0MjdZRUJRVlpiUnMzYmh6aDRlR2twcWJ5MDA4LzBibHpaenAzN2d4QVFFQ0FNaTR2TDQ4SkV5Ymc3ZTNOaUJFakNyUjhNUmdNN05xMWl6VnIxaWhWSWZ6OS9SazFhaFRkdW5VcmRGNHZ2dmdpSjArZUpDSWlndDI3ZDlPc1dUTUdEeDZzN08vV3JWdUpGdUNLa3B5Y3JDeUFob2FHQXFacU1WV3FWRkdDQkdhdXJxNzQrUGdvOTZPaW9wZ3laWW9TREhqampUZm8yTEVqWUtwNE1XWEtGSktTa25qenpUZDUvLzMzclg2V2xqWnUzTWczMzN4VDVGeU5SaU41ZVhtQXFZM1JzODgrVzh4SFcxQndjREFMRnk2MHV6OG9LTWp1dkV1aXFBWFE3T3hzcFNwTVltSWlwMDZkQXFCVHAwNDRPenR6OCtiTkFzZjQrdm9xdDY5ZXZjcnAwNmNCYU5hc0dkZXZYeSt5UlkxR295blR4MWhXdG16WlV1QTlmdW5TSlJZc1dHQzFyV2ZQbnN5Y09kTnFtemxJOHZUVFR5c0JEclByMTYvei9QUFBsMmhPanI0SDU4MmJ4Lzc5KzFHcjFYejExVmRsRXVacTBhSUZTNWN1TFhMY0N5KzhZTE1xamNGZ1VGNWJaUlY2cUdncE9YRmdOTUt0OTFXTnFnMktPS0xpUGZiWVk0d2ZQNzdNejZ2WDYrblhyMStabk92aXhZdHMzcndaTUlWSXl6TE1ZakFZMkwzYjFNb3dNRERRNnZkTWFtcXFjdnZTcFV0MjI5MEZCZ2FXK1BvNU9UbWxycmFXbVpsWnJQSGxYZWxMQ0NIdU5SSm1FVUlJSVlRUVFnZ2hoQkRpSHVaWnBUcU5mRHNRZlRPY1V3bTc2TmxvT0w1dVpmZU45Nk5Iai9MdHQ5K1c2aHpmZmZkZGlZNTc5ZFZYQzRSWlBEMDlHVDkrdkxKSXZtVEpFcjc4OGt1OHZiMnR4b1dGaFhIcDBpWHk4L001ZXZRb1hicDBZZVRJa1RSdTNKaXdzREMrK09JTG9xT2pBZkR6ODJQNDhPSDA2OWZQN29LY0pTY25KNlpPbmNvcnI3eENibTR1SzFldUpDZ29xTnhiUlV5Wk1vWExseTliYmN2TXpDd1FBQURyME1DZmYvN0owcVZMbFJZNEkwZU90S3FVMHI1OWUwYVBIczNLbFN0SlRrN21yYmZlWXZiczJRUUhCeGM0cjA2bksvWmluOUZvTEpNRnd2ejgvRktmb3l5dFhyM2Faa3ViME5CUW5ubm1HWnZIV0FZK2Z2bmxGK1gybVRObkdETm1USkhYOVBmMzU2dXZ2aXJCYk84TVYxZFh2THk4Q214UFQwKzMreG93YjdkWDVhUThaV1JrY1Bqd1lRQzZkdTFhSmtFV1VaRGVvRE5WWnJFSWlOWDJEQ3JraUx2TG1qVnJXTDkrUFY1ZVhuei8vZmNWUFoxaVMwcEtRcTFXRjZnbWRQVG9VVzdjdUFIQWhRc1hHRDNhZGl2RHdqNjdTaEprdFdYOCtQSGwxaTVJcjljclZXT0VFRUtVTFFtekNDR0VFRUlJSVlRUVFnaHhqMnRmdHovUk44TXhZbVIzMUZjTWFUMnJ6TTd0N094Y0ppMXpTbnB0VzNyMDZFSFhybDA1ZVBBZ05XclVJRGMzdDBDWXBWdTNibno3N2Jlc1c3ZU9rSkFRRGg4K3pPSERod2tJQ09ES2xTc0FWSzFhbFdlZWVZYkJnd2RUcFVxVllzMnRidDI2dlBycXEzejAwVWNFQndmZmtVVndkM2QzcWxhdENrQldWaFpnQ2cvWWFvUGg2dXFLWHE5bjFhcFZiTnEwU2RrK2V2Um9oZzRkV21EOGtDRkQwT2wwckY2OW12VDBkQ1pObXNTUUlVTjQ4Y1VYclVJR1hicDBLYko5eXA0OWU1VEtNWTgrK21pcFdsTlk4dlB6SzVQelZBYTV1Ym5zMkxHajJNZlplMDlVRmc4KytDQ1RKMDh1c0gzcDBxWDgrdXV2QmJacnRWb2x6RkxhTm1RbHNXdlhMcVV5VEZsVUQ3Sm56Wm8xSERseWhOcTFhek43OXV4eXUwNWxsWkI1RVJWZ3ROaFd5Nk54UlUybnpPbDBPclJhYmFVTDNCVW1NaktTUTRjT2NlalFJYUtpb3BnN2QyNkJ6L1lmZnZpaGdtWlgwTUNCQTh1dDVWTitmcjZFV1lRUW9weFU3bis1Q2lHRUVFSUlJWVFRUWdnaHlsMnJtcjNZNC80TnlkbXhuRW5jUTgvQTRXWFd3dUg1NTU4dmNadVA4alJ1M0RnQ0FnSVlQbnk0M1lvT3ZyNitqQnMzanFlZmZwci8vdmUvN05peHd5cklzblRwVWhvM0x2bUM2b0FCQTZoV3JScGR1blFwdDIrTVcxcTJiQmtBY1hGeGpCZ3hBb0N2di83YVpyZ2tNaktTOGVQSGMrSENCV1hiOE9IRGVmVFJSNVZXUTdmcjM3OC82ZW5wYk5pd0FhUFJ5SVlOR3poeTVBZ2pSb3lnZS9mdXFGUXFHalpzU01PR0RlM09NUzB0amVYTGx3UGc0K1BEdUhIamNITnpVL1luSkNTUWs1T0RpNHNMOWVxVlhRVWhnTmRlZTYxTW40Zml0SGVaTmN0K2dPeVhYMzRoTEN6TWFsdElTQWpwNmVtQXFkV011ZVdUUFRObXpDQTdPN3RDcXBlVVJHUmtKT25wNlVVK3J2ajRlT1YyalJvMXltMCsyN2R2NS9QUFB5K3czVEo4OFBiYmJ6dDBMaWNuSjdaczJWS3M2OGZIeDNQaHdnV2w5ZGE5SmlIaklrYU1nT245R1ZpdFhjVk82QjZrMVdvNWV2UW9CdzhlNU5DaFF5UW5KMXZ0dnozUWVmTGtTYVYxMnZQUFAyL1ZTZzlNUVpjTkd6WUFzSDc5ZW9lcW1na2hoTGozU0poRkNDR0VFRUlJSVlRUVFvaDduRXFsNW9tV2sva3E3SFVBZGtkOXhUTnQ1OTJ4Nnlja0pKQ1Nra0tMRmkyS0hHc3dHUGp1dSsvbzI3Y3ZOV3ZXTFBFMWE5U293YWhSbzZ5Mi9mTExMM3o2NmFjT0haK1ZsY1ZycjcyR2k0dUx6ZjNkdW5WajZ0U3BSWjduZ1FjZWNPaDZaU2s4UEJ5QXdNREFBa0dXN094c3Z2NzZhN1p1M1lyUmFLcURVS05HRFZ4ZFhWbTdkaTFyMTY0dDh2emR1blhqL1BuejNMaHhnOHVYTHpOLy9ud0NBd041Ly8zMzhmSHhLZlRZMWF0WEsxVmpSb3dZWVJWa0Fmand3dzg1ZnZ3NDlldlg1K3V2djNiNE1UdWlJb01DUFhyMHNMdnZ4SWtUVnZkMU9oMGJOMjRFVE5WbVhuamhCWWRES25kRG1PWGl4WXVNSFRzV1B6OC92djMyMjBMbnZHL2ZQdVcycldDWjViSG0xMVZKV0ZhQXNjZlJWbGdsV2JRM3Z4ZnZWUWtaRjYzdU42M2V0WUptVXZrbEppWmFmWlpsWjJjRHB0ZW5PWXdKcHJDZ3JaWmVsakl5TXBUYkd6WnNVTUluWnU3dTdzcjVMWDhYR2d3RzVYZXB0N2Mzeno3N2JJSFBjc3VLYlY1ZVh1VlNOU1VnSUVBSnhKVm5ZRlN0Vml2WDhmZjNMN2ZyQ0NIRXZVakNMRUlJSVlRUVFnZ2hoQkJDQ1B5OVd4RmMreEZPSk96azNQWDloTVZ1bzJQOXg4djl1dGV2WDJmU3BFa2tKeWZ6K3V1djA2OWZQN3RqOVhvOWl4WXQ0czgvLzJUcjFxM01uajJidG0zYmx0bGNkRHFkd3d2U1lGcXdzemUrSk1HSWxKUVVidDY4V2V6aml1TGw1V1ZWdGVMWXNXTUFkTzdjbVNOSGpyQnUzVHFDZ29JWU4yNGNPcDJPdzRjUEs0dm43ZHExWThhTUdTeGJ0b3pyMTY4N2RMM1dyVnN6WWNJRVB2endRdzRjT0FCQVVGQlFrVUdXeU1oSXBaVk1RRUFBQXdZTUtQWmpMWTFwMDZhVktpQjF1MG1USmlrdGFNclN0bTNibE9maTZhZWZkaWlnWWpBWWdNcmZaZ2hNcjVXZ29DQXVYcnpJcjcvK3lxQkJnMnlPaTRtSlVkcVlORzNhMUdZYktSOGZIOXpjM01qSnlXSGR1bldvMVdwOGZYMHhHQXhvTkJvNmRlcFVyTG1wMVdvKy92amo0ajhvWU8vZXZVb0lxYmpNejkrZHFPQlVHVVhlQ01WY2xRV2dlWTF1RlRlWlNtN2V2SGxXRmJYTUlpTWpyUUtjSTBlTzVJVVhYaWd3N3RxMWF4dzZkSWpEaHc4cmxWVXNCUVFFMEwxN2Q3cDE2MFphV2hyVHAwOEhyTU1zeWNuSjZQVjZ3RlNWNWZZZ3k1M3kyR09QOGRoamoxbHRlK09OTjJ6K2ZFcnF2ZmZlbzIzYnRpeGF0S2pNemltRUVPSnZsZjlmcmtJSUlZUVFRZ2doaEJCQ2lEdmkwYWF2Y3Y3R1FYSjFXV3cvL3dsQXVRWmFrcE9UbVRScEVna0pDUUFjT25TSVJ4OTkxRzdsQXJWYXJYenJPUzB0alVtVEp2SHFxNi95NUpOUEZucWQ5UFIwbTZFQ056YzNtNHRzMWF0WFYxcnlXTXJPenVibGwxOEdZUDc4K1FRRkJSVVk4L25ubjdOMzc5NEMyeE1TRXV4V2hqQlhsQWdKQ1dITm1qV0ZQcGFTR0Rod0lHKysrU1pnQ2dTWks3UGNmLy85eE1YRmNlYk1HZVZiOFY1ZVhreWZQcDFKa3lZeGJOZ3doZzRkaWxxdFp2YnMyY1crN3R5NWN6bDgrREEvL1BBRFk4ZU9MWFNzVnF0bHlaSWxTb2ptalRmZXVPTnRKNEtDZ2dnSUNDaXo4eTFidGd5ajBWaGtpS2M0TWpJeStQYmJid0dvV2JNbUF3Y09kT2c0ODhMeTNWQ1pCZURKSjU5a3laSWxiTml3d2VaalBIMzZOSFBuemlVbkp3ZUFGMTk4MGU2NUhubmtFU1VBOU5GSEh5bmJXN1ZxVmV3d0MrQlFCU2xienA4L1g2TGo0Tzh3UzNsVXI2anNybWRkSWowM0VWVG1Ga1B0OFhHclhjR3pLcDRyVjY1dzZkSWx1L3V2WHIwS21BS1Z0bjUvV0hyZ2dRZks3YlB4alRmZVVINGYzNjVMbHk2TUdUUEdxcjNib1VPSGxOdVdiWVpxMUtqQnlwVXIyYlZyRjcxNjlTcVh1WmFVVnFzdFZndTRvdHpyVlpPRUVLSzhTWmhGQ0NHRUVFSUlJWVFRUWdnQmdMdkdtK2ZiTFdKdCtOdm9EUGxzUC84Slo1TDI4RURBVUpwVzc0TGxOK05MS3lFaHdTckkwcU5IRDZaUG4xN29JcDFLcFdMRWlCSDQrL3V6Wk1rU3RGb3RLMWFzSUNZbWh2SGp4OXV0T2pGaHdnUXVYNzVjWVB1d1ljTVlQbng0Z2UxcXRkcXFrb2xaWm1hbWN0dkh4OGZtR01zRlBVdkxseThuTkRUVTVyNmRPM2ZhM0Y0ZVRwOCtUWFoyTmg0ZUhyUnExWXE0dUxnQ1kxcTBhTUc2ZGV1S2JFRlJsSXNYTCtMbTVzYU1HVE9vV3JWcW9XTy8rZVliWW1KaUFPalhyMStaVnR5cEtFMmFOQ256YzE2OGVGRUpOSXdlUGRydTYrMTJkMXVZcFhmdjNxeGN1Wkw0K0hpbGtwRFp0bTNiV0xGaWhSTHdlUGJaWjVVV0g3YjgrOS8vUnExVzgvdnZ2MXU5aDIyMUphcXM3dVV3eTVZemk1VWdDMER2eGlNcmNEWWxzMi9mUG9lQ2lqazVPU3hZc0tEUU1SczNic1REdzhQdS9nVUxGbGlGTlQ3NzdETU9IanhJOCtiTm1URmpCbUFLelp3OWU1WWxTNVpZQlZMTXY0ODFHZzN0Mjdlblc3ZHVTZ0NzVWFOR1ZrRVcrUHR6QmF3cnMyemN1SkhZMkZnQXpwdzVZM09la1pHUnl1MWx5NVlWV25Xb2QrL2VkdmVWVkZCUUVDTkdqQ2pSc1ZGUlVlVVNQQlZDQ0ZHUWhGbUVFRUlJSVlRUVFnZ2hoQkFLZis5V2pMenZROWFHVHlKZm44T2xsQk5jU2ptQm4zdDl1amQ0am5aMTdiY0JjbFJNVEF6VHBrMGpPVGtaZ0Q1OStqQmx5aFNIdjIzZXAwOGZhdGV1emF4WnMwaFBUeWNrSklUWTJGam16cDJMcDZkbnFlZFhVUjUrK0dGYXQyNXRjOS9TcFV1Smo0OEhZTnk0Y1RSczJORGg4MXEyWHpsNDhDQmdxc3BTMk0vYnpjMk5oUXNYRm5yZUJ4OThrSjQ5ZTlyZHYzejVjczZjT2NQWXNXTUxyWjV6NXN3WjFxOWZENWhDUXFOSGp5NzB1dVhsdGRkZUs5YzJMbXZXckxIWkNxYzQycmR2ejMvLysxOTI3dHhKejU0OU9YTGtDSEZ4Y1VWV0o3cWIyZ3lCYVdIOHVlZWV3OGZIaC92dXU4K3FXc1Y5OTkySG01c2JXVmxaUFBmY2M3ejAwa3VGbnN2VjFaV3hZOGN5ZHV4WU1qTXp5Yy9QQjhEZDNiM1k4eklZRERZRGNJNndWNW5KRWVad1FtVUtJLzBSdFlaOU1kOWlwQndyVTZoVVlEU2lBb3lBcTdNSHV5NnVMci9yM2FKV3FXbFZxemYzMVh1czZNRU9xRktsU3FHL20zSnpjOUZxdGFqVjZpS0RmMFg5bnJ6OU04YlYxUlV3dmFkcTF6WlZ0RWxNVE9TRER6NG9jR3ozN3QzcDJiTW45OTkvdi9MK3NLeG1kRHZ6ZThueU9tQ3EySEx5NU1sQzUya3BKQ1NrMFAzRitYM25LQjhmSDdwMDZWS2lZeTJETzBJSUljclgzZkV2VnlHRUVFSUlJWVFRUWdnaHhCMVR6NnNGd3pzczRkdnd5ZVRwVFF1d3lkbXhiSTM0Z0lhKzdmQnhMWG1MaHlOSGp2RE9PKytRblowTndLT1BQc3JFaVJQSnpjMTFhSEhaYURSeTRzUUpnb09EV2Jac0dkT21UU00rUHA2VEowOHlmdng0M24zM1hlcldyV3Qxekx4NTg2d1czY2FNR2FNczd0dVNuSnlzdEJPNi9kcG03Nzc3cnMycUdEZHUzTEI1em5IanhsbTFRdm5mLy83SG4zLythVFdtVnExYTFLcFZxOEN4eDQ4ZlY0SXN3Y0hCUFBIRUUzYm5YcFFEQnc0QXBsWVZoZEhwZEFYbWQ3dDY5ZW9wWVpaVnExWVJIeC9QaUJFamlyWHdtSkdSd1h2dnZhZjhiTlBUMDNuKytlZnRqamMvajdHeHNRd2FOS2pJOHdjRkJSVzZHR3NwTHkvUG9YRWxWVlpCRWxkWFZ3WU5Hc1NXTFZ0WXNXSUZLcFdLV3JWcTJYMU9MVnRzV1lZaHBreVp3dG16Wjh0a1RpV3hjT0ZDZ29PRDdlNGZPblNvemUzMTZ0Vmo1c3laNkhTNllpOUdGMWJSQXY1K2p4Y1dHREMvRisra3loaG0yUnZ6MzF2RnVzb3ZBQWFBU21VS3pCaFY1T3F6dUp6cWVFaWlOR0pTL3FLZVYzTnFleFpzSjFkY1E0WU1ZY2lRSVhiM3o1dzVrOURRVU5xMGFjT1NKVXVLUEo5bFJaU1NxRm16Sm01dWJsU3BVZ1UvUHoraW9xSUFHRDkrUEw2K3ZnNmZKemMzVjdsdCtmdXdYYnQyVkt0V3JkQmpMMTI2cEZSTUt5d1VDVkMvZm4ybDBvc1FRb2g3aTRSWmhCQkNDQ0dFRUVJSUlZUVFCZFR6YXM2YjNiL2pWTUl1L29yL2piajA4emlwblBGd0tYeUJxakNiTm0xaTVjcVZTcEJrMEtCQkRCczJqT1hMbDdOdjN6N1dybDJMbTV0Ym9lYzRkT2dRYytiTXdkL2ZuN0ZqeHlxQmxvc1hMM0x0MmpYR2p4L1B3b1VMYWRHaXhkK1A1YmJXQ0VYUjYvVTIyeEpaTXJkamNKVDVHL0ZtM3Q3ZURoLzd6VGZmQUtZMlMyUEdqQ213Zi9mdTNiUnIxNjdJUmNpSWlBZ1NFeE54Y25LaVU2ZE9EbDkvNXN5WlZoVkxkdTdjeWVIRGg2M0dIRHQyak9qbzZDSXJoRmd5R0F3c1dyVEk2bWRwTUJpc0ZrZ0w0OGk0NGdSVXBrK2Zick4xVkdsczI3YU5QLzc0QXlqN2IvTjM2TkFCVjFkWGNuTnpXYlJvRWN1WEx5Y2dJS0RBT0h0aGxyeThQSWQvMXVWQnI5ZXpmZnQyd3NMQ2xKWWpKMDZjWU42OGVRWEdYcmh3d2VxK3Q3YzNseTlmNXZmZmZ5LzJkUjk2NkNHN0ZYak1JUUY3N1h6VWFqVkxseTR0OWpYQjFHcG0wNlpOSlRyVy9EeFpWcitvYUU1cUovUkdYZEVEeTRUNStUSlM3dUdaVzlRcVo2cTUxYmtqMTdwNjlTcGdDbTNjQ1NxVmlrOCsrWVFHRFJvb2JidEt3aHhLQmV2WDVyQmh3NG84ZHUzYXRYejc3YmNBVEpzMnJjZ1dXaEptRVVLSWU1T0VXWVFRUWdnaGhCQkNDQ0dFRURhNU9udlNxZjZUZEtyL0pNblpzYmhydkhCV0Y2eEdVcFNzckN3Ky9QQkRwVldJV3EzbWxWZGVZZkRnd1J3OGVKQ2Zmdm9KZ0sxYnQvTHNzODhXZXE0Tkd6WUFwc1UvSHg4ZmZIeDhXTEprQ2JObXplTFVxVk9rcDZjemVmSmtacytlWGF6QWhxVnExYW94ZS9ic0F0dHpjbktZUG4wNkFHKysrU1lOR2pRb01HYmR1blVjUFhxMFJOZTE1ZURCZzV3NWN3YUF2bjM3RWhUMGQ1VUFnOEhBakJrekNBc0xvMzM3OWl4ZXZMalFOam5tZWZuNCtMQmx5eFlBTGw2OENKamFUbnozM1hjQWVIbDU4ZkRERHl2SGRlL2UzV3FoTVNJaW9rd2UyOXExYTIzK3JDWlBubXozY1h6Ly9mZGN2bndaWDE5Zi92M3ZmOXM5OTdwMTY1UUY0c0xrNU9Rb3QxdTFha1hObWpVZG1MbmpMTnZqRkJabUthektqTGtxeCswQ0FnSVlOMjRjUzVZc0lTY25oemx6NXJCaXhZb0NGWTRzcXpoWXpzSFgxN2ZNSDI5eHVMaTRjT0hDQmZidjM2OXNTMHBLSWlrcHFjaGpkKy9lemNhTkcwdDAzZDY5ZTl0ZE9DOHF6QUxZYlFWV0ZQTjdyU1FxWTVobFpwOGRiRHl6Z0l5ODYrVjNFU01rcEY4azM1Q25WSUVaMm1ZVzdocWY4cnNtcHJCSGphb05xT0pjZU11ZnNwQ1FrRUJjWEJ4Z3F1eWwxV3J2U0FXZXdNREFVcC9ESEdaeGNuSzZhMXFZbVlXSGh6dFUzY3VXMGxiR0VVSUk0Ymk3NjdlTEVFSUlJWVFRUWdnaGhCQ2lRdmk1bCt3YjQwYWprY21USnl1VkY2cFdyY3JNbVRQcDJMRWpZR3AzRXhnWVNFeE1ET3ZYcjJmQWdBRjRlWG5aUEZkNGVEaW5UNThHb0hQbnpqUnUzRmc1NTZKRmk1ZzdkeTVoWVdIazV1Wnk4K2JORXMwWFROVXJiQzFZWjJabUtyY2JOV3BrVmYzRnpNZW43QlpaOVhvOXExZXZCc0RkM1oxUm8wWlo3VmVyMVFRR0JoSVdGc2J4NDhmNTRZY2ZDZzBEbVZ2MEpDY25zMmJOR3F0OWlZbUp5cmI2OWV0YmhWbkt3Lzc5KzVYd1RKVXFWV2pidHEwU2JPblRwNC9kTU1GdnYvM0c1Y3VYY1hkM0wzU092L3p5aTBOaEZzdktBdVd4Z0d6K21hdlY2a0lERWlXdGtOSzNiMStPSHovT3JsMjdpSTJONVlNUFBtRE9uRGxXWXl6RE1KYVAwVlpnNjA1TFMwdkR3OE9EME5CUUxsMjZSTU9HRGVuY3VYT0JjVWVPSENFbUprYTVyOUZvbEtvMFlHcmhWTmhpdWxhcmRXZ0IybHpGcGpLMTh3RlRJQkNLYnBOMHB3MXBOYXZjcjNIaHhtSFduWmhodW1PRTZKdmhQTlo4UXJsZjkwNzU3YmZmbE51aG9hRk1uRGlST1hQbTRPZm5WNEd6Y295NXFsWmxlMTA2b2poVndJUVFRbFFjQ2JNSUlZUVFRZ2doaEJCQ0NDSEtqVXFsNHBWWFhtSEtsQ25VckZtVEJRc1dXTFZDVWFsVURCczJqUG56NTVPUmtjR1hYMzdKaEFrRkZ5b05CZ09mZi82NWNzeklrU090OWxlcFVvWDU4K2N6Wjg0Y09uVG9RTisrZmN2M2dkMEIyN1p0NDhxVkt3Q01IRG5TWmxEbXhSZGZKRFEwbEN0WHJ2RDExMThUSEJ4c00yUURFQlFVUko4K2ZheTJ4Y2ZIRXhFUmdZK1BEeDA2ZEFBb3NJajYwVWNmV1ZWS09YLytmS2tlMStuVHAzbjMzWGVWK3hNbVRDQTZPcnBNSzlvNHlod1NBT3NGMmRkZmY5MHFQT0dvTVdQR01IRGdRT1crT1VoU1ZJdWh0OTkrMis2K1hidDJjZno0Y2J2NzMzampEYzZlUFV0OGZEejc5KzlueTVZdFZ1MmVMTU1zWmQzcXFMUzZkZXRHdDI3ZHVIbnpKcGN1WGFKSmt5YTgvUExMQmNhbHBhVlpQUjh2dmZRU0w3MzBFak5uemlRME5KUWVQWG93YmRvMHU5ZDUrKzIzT1hIaUJJR0JnWVdHaXN6aHBzTGFuWmtEZGNVVkh4OWZvdU1BMHRQVEFld0cvZjdKR3Z0MXdsbnRnczZRRHlvSXYvWXJmWnU4aHNhcDhsU3BLYW1NakF5bDlWVDE2dFZKU1VraElpS0NzV1BITW1mT0hMdWY1UlhsNXMyYmVIdDc0K1RrUkV4TURBY09IQUNnYnQyNk5zZWZPblZLYVNWME84djN3OVNwVSsxVzQ1by9mMzY1VkNScTBxUUpMNzc0WW9tT2pZcUtVb0ttUWdnaHlwZUVXWVFRUWdnaGhCQkNDQ0dFRU9XcWJkdTJMRml3Z0diTlBldnFFUUFBSUFCSlJFRlVtdUhwNlZsZy80TVBQa2h3Y0RBblRwemdsMTkrb1hmdjNyUnYzOTVxekxadDI1VEY3UDc5KzF1MTJ6SFRhRFFzWExnUXRWcGRxdmthREFhdVh5L1lPc095aWtkcWFxck5NWGw1ZWFXNnRsbEtTZ3JmZlBNTkFJMGJOK2FKSjU2d09VNmowVEJseWhUR2p4K1B3V0RnblhmZVllWEtsVlN0V3JBOVJxOWV2ZWpWcTVmVnRoMDdkaEFSRVVGQVFJQlZHTUN5L2M2T0hUdks0aUVCY1BueVpXYk5tcVVFTEFZUEhreWZQbjJJam80dXMyc1Voem5NNHVibVpsV05JeTh2cjBUZjJyKzlKWkQ1ZmxHVlBnb0xYMFZHUmhZYVpuRnpjMlBDaEFsTW1qUUpnRldyVmhFY0hLeTBFVEZYRzRIS0YyYXg1L2p4NDdpNXVkRzhlZk5DeDNYcDBvWFEwRkFPSHo1c3R6MUxkSFEwSjA2Y0FHREFnQUdGbnMvOEhyZjEvZ0hUWjhOYmI3M2x5RU1vTTFsWldjcHIwZGZYOTQ1ZXV6SlFxNXhvN051Ujh6Y09BbUJFeDhYa0k3U28yYU9DWjFaNkgzLzhzZklaTkhic1dGeGRYWmszYng3SnljbE1uRGlSTjk1NG8xSUZNMmZQbnMzNTgrZlJhRFJXbjNXMnFpbUI2ZmRZWVo5ZFpuLzk5WmZkZlphZlgyWEoyOXU3eEswSUN3dkVDU0dFS0ZzU1poRkNDQ0dFRUVJSUlZUVFRcFE3YzFzaGU4YU9IY3VZTVdNd0dBeTg5OTU3ckZ5NVVxbEVjdlhxVmI3NDRnc0FQRDA5ZWVtbGwreWVwN1JCRm9BYk4yN3cvUFBQRnpxbXZGdTBmUHJwcDJSbFphRldxM25ycmJjS2ZWeE5temJsdWVlZTQ3dnZ2aU14TVpIbHk1Y3paY3FVTXB2TGloVXJyQmJ2ZnZ6eFIzYnUzRm1pYzczLy92dEt1NmJPblR2enlpdXZsTWtjU3lvMk5oWW9XSTNHckVlUEhvVyszc3hlZXVrbERBWkRnZTNtQmQ4cVZhcVVZcFpGYTlldUhRTUdEQ0FrSkFTdFZzdldyVnQ1ODgwM0FldUFWV1ZybjNNN2xVckZybDI3ZU8rOTkralFvUU9MRnk4dWRQd0REenpBZi83ekg3S3pzOW16WncrUFBQSklnVEZmZmZVVllHclZaV3UvcFpTVUZBQ2JvVHN6ZS9zeU1qS0F2MXNnM1U2cjFaWW9JQlVYRjZmY3JsV3JWckdQL3lkb1VLMnRFbVlCRmVldUg3anJ3eXpmZnZzdGUvZnVCU0E0T0pqdTNic0RzSFRwVW1iTW1FRnFhaXBMbGl3aEppYUcwYU5IbDhudnR0SnExS2dSNTgrZnR3cXlOR3pZa0tlZWVxcklZMTk4OFVXcno1K3dzRERDdzhNQmVQbmxsNjBlMzZWTGw2emFMd2toaExoM1NaaEZDQ0dFRUVJSUlZUVFRZ2hSNFFJREF4aytmRGhyMXF6aDVzMmJ6SjgvbjhXTEY1T2ZuOCtDQlF2SXo4OEhZT0xFaVhoN2U1ZjdmT3kxTlRBdlJydTR1TmhjWE16UHo3Y1phaWlPa0pBUTl1elpBNWdxbHpScjFrelpwOVZxeWN6TVZQNWtaR1NRbVptSnA2Y256czdPNkhRNmZ2LzlkeDU4OEVHNmR1MWFxbm1ZTlc3YzJDck1VcHFmLzlpeFkzbjc3YmNKQ0FoZ3hvd1pGYnBBYXpBWXVIVHBFZ0QxNjllM09jYmQzWjE2OWVxVitCcm1JRWw1aDFrQVJvOGV6YkZqeHhnNGNDRFBQUE9Nc3QzODNybFQ4eWdKY3lVZ2pVWkRseTVkY0hWMUpUdzhuT2pvYUJvMWFtVDNPRDgvUDdwMjdjcisvZnZac0dFRER6LzhzRlc3a3JDd01FSkRRd0Y0K3VtbjdWWmNNVE5YVzZwZXZiclY5bTdkdWhFUUVJQktwU0k0T05qbTY5WWNsT25mdnovang0KzNlZTZyVjYvYWJhZGlqMlZicjRZTkd4YnIySCtLdWw1TkxlNFppYnh4cU1MbVVscEdvNUUxYTlhd2J0MDZ3QlNPTWxkVkFsTTQ4ZU9QUDJicTFLa2tKQ1R3NDQ4L2N1M2FOV2JNbUZFdTdYYUtvMCtmUHNwN3lNbkppZnIxNjlPclZ5OXljbkl3R0F4V3JkcHU5OVJUVDFtMTc4ckp5VkhDTEVPR0RMSDZIWFBnd0FFSnN3Z2hoQUFrekNLRUVFSUlJWVFRUWdnaGhLZ2tubnZ1T1k0ZlA4NkpFeWM0ZGVvVTc3NzdMbGxaV1VwN29ZRURCOUt0VzdkeW4wZk5talg1N3J2dkNtelB6TXhVdm9HK1pNa1NXclJvVVdETSsrKy9YK0txSldCcXA3Uml4UXJsL3ZIanh4azFhcFFTWHJFTUpoVG00NDgvcGsyYk5vVldtTGhkVGs0T3NiR3h4TWJHV2dWb3lsTExsaTJaTldzV1RaczJ0VnJZckFpeHNiSEt6OVBmMzc5Y3JtRSsvNTBJa1ZTdFdwWFZxMWNYdUpabFpaYktHbVl4dC9keGNYR2hhdFdxOU9uVGg1Q1FFTFpzMmNLRUNSTUtQZmFwcDU1aS8vNzl4TVRFRUJJU3dzQ0JBd0ZUcFpRbFM1WUFwdlk4Z3djUEx2UThLU2twU3FpbVJvMGFWdnRxMUtoQmpSbzFTRXBLNHNVWFgyVFVxRkgwNkZGMFpaRHM3R3plZSs4OU9uWHF4S0JCZ3dxYzF4SG1NQTdBbFN0WHFGT25UckhQY2JlclVkVXl4S01pVjVkRmNuWXNmdTYyUTJpVlZYSnlNaDkrK0NGSGpod0JUTy9IK2ZQbkY2aTRVNjllUFpZdFc4YVVLVk9JaVluaDhPSER2UG5tbXl4WXNLQkVyeUZiN0xYbEtreTdkdTFvMTY1ZGdlMDdkKzdrczg4K28xT25Ucno4OHN2bDlubGFsbTdldk1rZmYveFJvbVBOSVVnaGhCRGxUOElzUWdnaGhCQkNDQ0dFRUVLSVNrR3RWak43OW14ZWYvMTFybDI3eHY3OSs1Vjk3ZHExWTl5NGNSVTRPOGZvZERvQXEyK1pGOGZPblR1dEtydEVSVVVWT3Q3WjJSa1BEdzg4UFQzeDhQQWdOemVYbUpnWVVsSlNXTDU4T2RPbVRWUEdabVJra0pTVXhQWHIxN2wrL1RwSlNVbWNQbjBhZ0ZPblR2SDQ0NDhyWTFldFdxWGNuakZqaGxVMWlhdFhyNWJvc1prOThNQURwVHErckVSR1JpcTN5eXU4WTY3a2M2Y3FLdGdLcTFpR1dWeGNYTzdJUElyTE1zd0MwSzlmUDBKQ1F2ampqeitLYkVYVnRtMWJPbmZ1VEdob0tGOSsrU1dkT25YQ3o4K1BSWXNXa1p5Y0RNQmJiNzFWWkhqcTRzV0x5dTBHRFJvVTJHODBHdm5nZ3crSWk0dGp3WUlGekpzM3I4anFSM1Btek9HdnYvN2kwS0ZENkhTNkl0dXh2UERDQy9UdjMxOXBzWmFTa3NLeFk4ZVUvYk5temVMZi8vNDNRNGNPQldEY3VISGs1dVpTdDI1ZHEvT28xV3FsZFZaRmg4YktncnZHbTZvYUg3SzBxY3EyaEl5TGQwMllSYXZWOHROUFA3RjI3VnF5c3JJQVUwV1crZlBuMDdwMWE1dkhWS3RXamFWTGx6SjE2bFFpSXlPSmlvcGkzTGh4TEZpd2dNYU5HNWRvSG5xOW5yQ3dNSGJ0MnNXWk0yZHNoalpMSWpFeEVhMVd5OEdEQnhrNmRHaTVoRmw4Zkh5VUtrMWxVZEVyT2pxYWQ5OTl0OVRuRVVJSVViN3V5akJMRTg4NlhNaUlyK2hwQ0NHRUVFSUlJZXhvNG5udmZWdFFDQ0dFRUdYRHk4dUw0Y09IczJqUkltV2JTcVhpNVpkZnh0bTVjdjNuek5qWVdGeGRYWEYzZDBlajBSQVRFNk8wVFRBdkpCZlh5SkVqbVRwMUtrNU9UZ1FHQmxLN2RtMXExS2lCcjY4dnZyNisrUGo0NE9Qamc1ZVhGMTVlWHJpN3Uxc2RuNTJkelVzdnZVUnljakw3OXUxanhJZ1J5a0wzU3krOVJHcHFxcTNMWWpRYUFWUG9vazZkT2xienQxeE12MXM0MHVwcDc5Njl5dTFXclZyWkhMTjc5MjRPSHo1YzR1dVpLMzFVWkhzUWMxQ2tvdWRSbUd2WHJnRW9iVXBhdEdoQi9mcjEwZWwwU3V1Zndyenl5aXVFaDRlVG1abko3Tm16YWRTb0VVZVBIZ1ZNYlgrNmRPbFM1RGxPbkRpaDNBNEtDaXF3ZjlPbVRmejExMThBQkFjSE94VEtldTIxMTVnd1lRS1ptWmw4K3VtbkdJM0dRaXZFQkFjSFc5M2ZzR0VEV3EwV01IMm1KQ2NuczJyVkttSmlZbmpycmJmc3pzSEh4NGZ2di8rK3lQbmRUZnpjNjVPVjl2Zm4xL1dzdTZNNnh0V3JWNWswYVpJU3JBSm8zcnc1TTJiTW9IYnQyb1VlNitucHlmdnZ2OC8wNmRNNWUvWXNxYW1wSkNVbGxTak1FaE1UdzlOUFAwMTZlanBnQ29TVXRpV2VXVUpDZ25JN0lDQ2dUTTU1dTE2OWV0R3JWNjh5TzU5R284SEx5NnRFeDJxMVd1WG5LSVFRb254VnJ2LzM1NkRBcWpVbHpDS0VFRUlJSVVRbEZsaTFaa1ZQUVFnaGhCQjNvWXlNRE5hdVhjdTJiZHVzdGh1TlJ0NTY2eTJlZSs0NW5uMzIyV0szUnJDMGI5OCtaUUhQWERXanBENy8vSE9yRmlDVzJyWnRhL2U0aElRRXE0QklSa2FHMGc3b3Z2dnU0NU5QUHFGUm8wWWxDaDY0dTd2enlpdXY4TU1QUHpCbHloU3JpZzMrL3Y2a3BxYWlWcXVwWGJzMi92Nys1T2ZuYy96NGNabzBhY0tDQlF1VUVJczVoQUd3ZnYxNnEyL0NmL1BOTi96MDAwL0ZudHVka3B1YnkrWExsd0g3YlhVeU1qS1VzRVBEaGcycFhyMjZ6WEg1K2ZrT3QzYXlKU1VsQlFCdmIrOFNuNk8wTEovTHloaG1TVTVPSmlNakE0RDY5Zit1dERGMzdsenExNi92VUpVamYzOS9YbjMxVlpZdFcwWlVWSlJTMGFoMTY5YU1Iei9lb1htWVEwcytQajQwYk5qUWFsOUVSQVJmZlBFRllHcm5OSG55Wkt0cVJmWUVCZ2J5emp2dk1HWEtGSEp6Yy9uc3M4OVFxOVU4K2VTVFJSNTc2ZElsTm0vZURFRG56cDJaT0hFaVU2ZE9KVG82bXAwN2R4SWJHOHY4K2ZPVktpNy9kRDV1ZGJpU2RscTVuNXdkVzRHemNaeS92ei90MnJWajE2NWR1TG01TVd6WU1BWVBIdXh3OWE2cVZhdXllUEZpNXN5Wnc0QUJBK2pldlR0NnZiN1FZN1JhTGNlUEgrZmd3WVBLNTV6NVBRYW0xMlh2M3IwZENyT1kyM1lWVnIzSzNIYkgxOWUzeEFFUlM1YnpjdVI5VmhMQndjRldvZG5pQ0E4UFo4cVVLV1U4SXlHRUVMYmNsV0dXUitxMDRmZUVreGd3VnZSVWhCQkNDQ0dFRUxkUm82SnZuZUNpQndvaGhCQkMzSktSa2NHV0xWdjQ4Y2NmbFJZTUFFOCsrU1E2blk2ZmYvNFpyVmJMMnJWcjJibHpKME9HRE9IUlJ4OHQ5c0w4enAwN1diSmtpWEovNjlhdFBQVFFRdzUveTkzRnhZVWhRNFlBcGlvSlFVRkJOc01zZmZ2MnBWdTNiamJQY2ZyMGFlYk9uVXRhV3BxeWJkS2tTYnovL3Z2S0ltRExsaTBkZmt5MjlPN2RteDQ5ZWhSWUxCMDdkaXdhallhNmRlc3FWVzUyN05qQjhlUEhjWE56czF0Tnhzdkx5K3BjdGdJaXk1WXR3MkF3MkEyUGxKZXRXN2NTSHg5UDFhcFZjWFYxSlQ4L240TUhEeW9MdC9ZcUgremJ0MDlwQ1dYdnVUTHZHelpzbU1QenNRekZaR1ZsS2ZPd0Y1WXgyN0ZqaDkxOXBXM3JaQTdVUU9Wc09XUFozc2V5UFltdFZqK0Y2ZFNwRTU2ZW5sYUw5cU5IajNZby9IYnUzRGtsQU5XNWMyZXJCZlRVMUZRV0xseW9CQWdtVDU1TXpacU9oL2RidG16SjNMbHptVGx6SmpxZGpoVXJWdURtNWtiZnZuM3RIcE9abWNtOGVmUFE2WFNvVkNwR2pScWx0SjJaTVdNR1o4K2VKU0lpZ3RkZmY1MUZpeFpScjE0OWgrZHp0NnJtWmxuOTAzalhoRmtBSmt5WVFJTUdEYXhhU0JXSHE2c3JpeGN2TG5KY2NuSXl5NWN2Snl3c3JFQllzMTY5ZXZUcTFZdmV2WHRidmJjc2c0cVd3VGV6Tjk5OHM5QnI1dVRrRUJ0cmVpNXNWVFFxQ1hQWVU2UFJGS2crSm9RUTR0NXlWNFpaZ2p4cTgzRHR0dnlXY0tMb3dVSUlJWVFRUW9nN2FrRGQ5alR5a01vc1FnZ2hoQ2phaFFzWDJMNTlPNy8vL2p0NWVYbks5bnIxNnZINjY2L1RvVU1IQUhyMjdNblNwVXRKU0VnZ1BqNmUvL3puUDN6OTlkY01HRENBM3IxN083U0E5dlBQUC9QSko1OEFwbkNHcTZzclNVbEpUSjA2bFlrVEo5S2xTeGU2ZHUxS1FFQUFMaTR1TnMvaDR1TENLNis4b3R3Zk5HZ1FyVnExSWk4dkQ3MWVqNHVMQ3dFQkFYWVhsbmZ0MnNYU3BVdVZ0aUY5Ky9abDU4NmRSRVZGOGZMTEx6TjY5R2o2OU9sanRiaFlVcmErOVYrUzFoU091dE1oRnJPa3BDUisvUEZIdS9zZmV1aWhBdHUwV3ExVkM1WkhIbm1rd0pqdTNidlR0R2xUMnJScFUrS2YyOW16WjVYYlJiWGVzQXhabGJYejU4OHJ0eXV5UW93OSsvZnZCMUNDVnNWbE1CZ0lDUWxoMWFwVkJSYmozMzc3YlVhT0hNbVRUejVaYUtobDQ4YU55dTFISDMxVXVaMmZuOC9zMmJOSlNrb0M0T21ubjZacjE2NDI1MUNZKys2N2o2bFRwN0p3NFVJQVB2endROXpjM09qUm8wZUJzVmxaV1V5Yk5rMEpDQXdmUHB6QXdFREExSVpwOGVMRnpKczNqN0N3TU9MajQzbmpqVGRZdUhBaHpaczNMM1FPWnBhZnRYY1RIOWRhZjk4eHdzM3N1SXFiaklOeWMzT1ZObGtQUC93d1dxM1dvYlpaUmJIM2V2UHg4ZUhzMmJOS2tLVjY5ZXIwN05tVFBuMzYwTFJwVTV2SG1GdDdBWVNHaGhiYUJzdVduMy8rV1FsNmxUU0lHUjhmenl1dnZFS1ZLbFhRNi9WS2E3Um16Wm9WV1puRjhqMWZYbFZjaEJCQ1ZKeTdNc3dDOEVMRDdoeTZFVW1Hcm1CU1ZBZ2hoQkJDQ0ZFeGZGMDhlS0hoZ3hVOURTR0VFRUpVWW5GeGNlemR1NWZkdTNjVEV4Tmp0YTlhdFdvODk5eHpEQm8wU0trY0F0Q3VYVHUrK09JTHRtN2R5dnIxNjBsUFR5Y3pNNVAxNjllemZ2MTZhdGFzU2JkdTNlalNwUXZObWpXamF0V3FWdWZkdEdrVG4zMzJHV0JhdVB2Z2d3OHdHbzI4OGNZYnBLYW1NbXZXTE5xM2IwK3ZYcjFvMmJLbDNRb2x0L1B6OHlzd1ZxZlRrWnViaTFhclJhZlRvZGZycVY2OU90OS8vejJyVjY4R1RBdHVFeVpNb0YrL2ZyUnExWW9QUC95UWxKUVVGaTllek1xVksrbmF0U3NOR2pUQXo4OFBkM2QzbkoyZGJmN1JhRFE0T1RtaFZxdkp6YzBsTHkvUDZtL0wyLzM3OTcvamdSUHpnbVJwMmtJVnhkWUNyVXFsb2s2ZE9nd1pNb1NPSFRzVzJMOWx5eGJpNDAxdDdEdDA2R0F6ZkZTY2FpeTJHQXdHTm0zYXBOd3ZiYlVkZStMaTRqQVlERmJ0ZVN5ZE8zZU9nd2NQQXFZd1ZxMWF0V3lPcXloNnZWNlpYOGVPSGUyK1Zzd0JNTXVnbDlGb0pEUTBsSysvL3BybzZHaGwreU9QUElLZm54L2ZmLzg5K2ZuNXJGcTFpazJiTnZIMDAwL3o4TU1QS3kyOXpHSmlZdGk3ZHk5Z0NoMlpXNFFaREFiZWUrODlJaUlpQUZQRmxsR2pSdG1jbjdtcUMxaUhBeXoxN05tVEsxZXVzSGJ0V3VYY1BqNCtWaTNKcmw2OXl1elpzNVVnUy9mdTNYbmhoUmVzenVQcTZzcjgrZk9aUDM4K2h3OGZKaTB0amJmZmZwdVpNMmZTcFVzWG05YzIwMnExbkRoaCtwS3dtNXVidzYxdUtnTnZWNHN2VEtnZ1Q1K0ZWcCtMeHFueXRjNHkrKzIzMy9qdHQ5L3UyUFdjbkp3WVBIZ3dDUWtKOU83ZG16WnQyaFFaOExBTVFYM3h4UmZFeHNiU3ZIbnpJaXVmcGFXbGNlTEVDZVc5QTdiRGc0Nm9VNmNPYm01dVZoWEwvUHo4ZVBYVlY0czg5c2lSSThwdHk5Lzk1ODZkVTk1SGxzeVZtNUtUay9uOTk5OUxORi9MOS91eFk4Y0tCSlQ4L1B4bzM3NTlpYzR0aEJEQzJsMGJadkhTdVBGcHAxRXNqL3lWME9TTFJSOGdoQkJDQ0NHRUtGY2RmUnZ6WnJNQnVEcVYzMktGRUVJSUllNCsrZm41bkRsemhtUEhqbkg0OEdHclJTQ3ordlhyODlSVFQ5R3ZYeis3VlZGY1hWMTU1cGxuZVB6eHg5bXlaUXRidG16aDVzMmJnS2s2eCtiTm05bThlVE1xbFFwL2YzK2FOMi9Pb0VHRGFOS2tpVktGUTZQUnNIRGhRaG8xYWdUQWUrKzl4K0xGaTBsSVNPRDQ4ZU1jUDM3YzZwcE9UazUyLzZoVUtpV3dZdjdiM0xiR1V1dldyZm5vbzQrczJpZE5talJKcVFiU3YzOS9hdGV1elljZmZraENRZ0twcWFtRWhJU1U0Q2R0WDlPbVRYbnl5U2ZMNUZ3R2c0R29xQ2pBdW1YTm4zLytTZFdxVmZIdzhFQ2owWERxMUNrbHJGUlVpeDB3TGY2Wm41ZmlmTHUrWjgrZTlPelpFekNGRzR4R1UydDZlOVZ0ZERvZC8vdmYvNVQ3SlEydEdBd0dYbmpoQlh4OWZhbFRwdzdWcWxWVFdoM2w1T1FRR2hxcS9KeUNnb0tLck15eWJkczJ1L3MrLy94enU2K0ppeGN2c21EQkFqdzlQV25XckJrMWF0VEEyOXNiVjFkWHJsMjd4aDkvL0tGVWNlalNwVXU1Qm90S0lpUWtoUFQwZE1DNjNWTklTQWcrUGo2NHVibHg0OFlORGg4K0RKaGVTeGtaR2Z6eHh4OXMyN2JONnZQRTI5dWIxMTU3alQ1OStnQ21FTnpISDM5TVFrSUNOMjdjNE5OUFAyWFZxbFhjZi8vOWRPellrWGJ0MmxHL2ZuMldMVnVtdkc2R0R4OE9tSjdmeFlzWHMyL2ZQZ0FDQXdPWlBuMDZhcldhSFR0MnNHdlhMdno4L0pUV1lBY09IRkRtVVZoMW1XSERobkg1OG1YKy9QTlB0Rm90SzFldVpQbnk1UmdNQnJadTNjcnExYXZKejg4SDRQNzc3MmZLbENrMjN3OGFqWWJaczJlellNRUNEaDA2UkY1ZUhsOTg4UVVkTzNiRTJkbVo2T2hvM25ubkhYeDhmUEQwOU1UZDNSMkR3Y0RaczJlVklKZTlBRlJsNVdVWlpzSDBNN21aRTBjdGowWVZNNkZLNnBsbm5pblcrTHAxNi9MUVF3K3hhOWN1ZERvZFAvMzBFei85OUZPeHIvdmNjODhWYU92bTVPU2toR0tLK2x5ZlBuMDY2ZW5wcUZRcXBZMmZaYURtL1Buei9PYy8vOEhQenc5UFQwL2MzTnhJVEV6azBLRkR5aGpMY09PdnYvN0s5dTNiN1Y0dkppYkdvZFpOUmJIOGZXTFd2bjE3Q2JNSUlVUVp1V3ZETEFBZXpxNU1iZmtrZnlTZUlUd2xoc3RaMTdtYW5WelIweEpDQ0NHRUVPS2U0ZS91UjBEVjZuU29Ga2lmV3EwcmVqcENDQ0dFcUlSQ1FrSllzV0pGZ2UwYWpZYXVYYnZTdjM5L09uVG80SENBd2MzTmplZWVlNDVubm5tRzBOQlFmdm5sRjBKRFE1VUZlNlBSeUpVclY4ak56ZVhWVjEvRnljbUpvVU9Ic21yVktxWk9uVXFyVnEyVWM3VnUzWnBWcTFieDg4OC84K2VmZjFxMVl3RlQxUWh6KzRTU01pK3NEeDA2bEMxYnR2RENDeThVYUd2VHZuMTd2dnp5U3c0ZVBNaWVQWHM0Zi80OEtTa3BSYll1Y2RSamp6MVdxdU1OQmdORGh3NUZxLzEvOXU0N1BxbzYrLy80KzA1SkR5RUpCQVNrUzFOVWRFV2FZbkFSRzN5VnB1aXlsbVd0cUtDb2lLQTBHeUFXM0xXczd1cFBSVmxzS3k3Q1lrR2xxUWpMMGdSRkJFRWdra1pDMm1UbS92NlltWnNaSUpEY21SQUlyK2ZqWWJ6M3p2MTg3a2xFaGVROTUzaGttcVkxcGlUMEI0ZnZ2LysrMXE5ZmY5RGE1T1JrZGU3YytZalB1UExLSzNYbGxWZEdWS2RoR0VmOGRlUnl1WFR0dGRmcWhSZGVVSThlUFhUYWFmWitEK3R3T0ZTdlhqMXQzcnhabXpkdnJ2USt0OXV0MjIrLy9ZajdoUWFERGxWelpWcTJiQ25KMzIxZzVjcVZsZDZYbEpSVWFWZVIydUx4ZVBUR0cyOUlraElTRXNMQ0xHKy8vYllWdWdoMXpqbm5hT1RJa2ZyMTE0b1JNeTZYUzVkZWVxbXV2Lzc2c0s0clo1OTl0djcrOTcvcjNYZmYxZHk1YzdWdjN6NlZsNWRyMmJKbFdyWnNtWVlPSGFwQmd3YUZoWTZDWTMvS3lzcXNnTXRKSjUya3h4NTdUQWtKQ1pMOFg4c0RnMjlCOWV2WFArVG9vRkQzM251dmZ2MzFWemtjRGsyZE9sWGw1ZVc2L2ZiYnd6cFZYWGJaWmJyenpqc1BPM0lzTk5DeWJkczJUWnMyemZxMTBxeFpNKzNZc1VQYnQyK3ZkUDJRSVVNT1crZXhKalh1cEFPdW1OcFhrblZNaDFsNjllcWxRWU1HUlgxZm44K25lKzY1SjJyNzNYUFBQV3JVcUpIbXo1K3Z2THk4S3E5ek9CeHEwYUtGQmcwYXBINzkraDMwZXMrZVBhc2NqQW1PRmF4TTA2Wk5EL3AvZEtnenpqZ2piQ1Jjc0h0WmJUamNmN01CQU5WVEovNkxtdG5vVkdVMk92WElOd0lBVUFYN3k4cDEzbk56dEMzWDMzYlNOQ1U3STFkTkJkOG5JbzI5OEJ6ZGMxWmI1VTU3V09YYnR4N216c2dZOFFsS3ZXZUMzTzFxcG4weEFBQUFBRlRYZ0FFRDlObG5uMm5qeG8xeU9wM1dPSitlUFh0V09vNmpLaHdPaDdwMzc2N3UzYnNyTHk5UEsxYXMwTmRmZjYzdnZ2dE9KU1VsdXYvKys2MzkrL2Z2cjlqWTJFUCtrRGsrUGw1RGhnelJrQ0ZEVkZSVXBMMTc5eW9uSjBmRnhjWHllRHlIL0N2WWdjWGhjRmdCaXRDL2dqK0FkamdjeXN6TWxDVFZxMWRQanozMldLWGhpZGpZV0dWbVpscjNlNzFlNjRmdnBtbks1L1BKNi9YSzUvT0YvWFdvT2tMUEhRNUhsVHFqSE1nd0RHdGtnOVBwVkljT0hmVHR0OTlLOGdkVUxyMzAwckFmUHA1eXlpbGhZWmJnRHpudnVPTU9Ld1J3ckJnMGFKQisrZVVYL2VFUGY0aG9uNVl0VzJyNzl1Mkg3TWlUbnA2dU04NDRRME9IRGczN0FXdTBOV3JVU0U2bnM5TFFsZHZ0MXJubm5xc1JJMFljdG1OSWJYQzczUm8rZkxobXpacWxvVU9IaHYzM29GV3JWbGFZeFRBTU5XclVTRmRkZFpXNmRPbWlhNjY1UmpObXpGQkNRb0l1dXVnaURSa3lSQmtaR1pVKzQrcXJyOWJBZ1FQMTZhZWZhdUhDaGRxd1lZTXlNakkwZlBod3hjWEZhZXpZc1pvMGFaSkdqeDV0aGFIaTR1STBidHc0blhubW1UcnJyTFBDeG9rMWFkSkVicmZiK3ZkUjhnZGMyclZycDF0dnZmV3d3U1RKLysvNjFLbFRsWkNRWUhXZXVPU1NTL1RYdi81VjlldlgxMjIzM1diOWQrQklYQzZYSmt5WW9NTENRdFd2WDkrNkhoTVRvK2JObSt2bm4zOE91ejh1TGs3Tm16ZlhvRUdEcXZ5TVk0WEQ0VlNjSzBrbDVZWFd0WDJsdngxbVJlMUxTMHV6SFpnN25FaERsZ2R5dTkyNjRZWWJkTU1OTnlnL1AxOGxKU1ZXbUtzeUxwZExhV2xwaHcxY1JWTlNVcElhTm14NDBFaWZldlhxcVdmUG5ycjU1cHZEcm84Y09WSWpSNDQ4S3JVQkFHcU9ZUjdwLzBnQUFKeUExdnk2VjMxZmZGZGVuLzkvazNiaUpxWk1HWUZWaGlFdHVHbWd6bTZZb3J4Wmo2dnNmNnRDN3BPTUNBSXRoa3lacGxHeDNPbFV5cDlHS3E1WEgxdjdBUUFBQUVDMDdkaXhRei84OElPNmR1MXFCU1JxU25sNXVYNzU1UmUxYXRXcVJwOXpJZ3FPOGFuc2g1YytuOC9xYU9GMnUwK1lkNmVYbDVlcnRMUlVIbzlIaG1Fb0lTR2hTaDBCZHUvZXJkemNYRWxTeDQ0ZEk2ckI2L1dxdExSVVpXVmxLaXNyazhmamtjdmxVbnA2K2pIL3oySFpzbVU2NjZ5endrYUtCSVVHdGtLdkxWNjhXRDE2OURqa21pUEp6YzFWWVdHaFRqNzVaT3ZhNXMyYnd6b05WWWZQNTR2S0QvUS8vUEJEOWVuVEo2S1FYMlVPOVhVOEh2MWwrUTNhV3hUc05tUHEvSmJEbGRubWhscXRDVWRmVlViS0FRRHFCc0lzQUFCVTRxa3ZWMm5xb204aytZTXBraU1RT3FtR2tJeEtrM3FKK21ya1VOV1BjMnZmSzM5UjhaZWZWTnhtU2c1RDFkMDkvRGxTV0I0bWNjQVFKUTJPN0YxbUFBQUFBQUFBd0xIZ3RWWDM2T2ZjLy9wUFRGTm5OcmxZLzlmcHZ0b3RDZ0FBMUJnaWl3QUFWR0xVZVdlcGV3di9QRjVEaG1UNnFoMDJNVU1DS3IvdTI2K2IzL2xVTWh5cU4rSU9KUTBaYnQxbkJPNHo3R1pNallOSEllMy9jSzd5bm5sTUtpdXp0eWNBQUFBQUFBQndqRWlLU1EwNU01UmZzcWZXYWdFQUFEV1BNQXNBQUpVd0RPbVZxL3NxSlM0bWNHN0lxR2JXeEFqOEZWejJ5ZWJ0ZW5INVdrbFNZdi9CcW4vbldNbFowZTdYRjNwek5SMXFVRkhwZHl1VVBlVisrZmJsMjlzVUFBQUFBQUFBT0FZa3VGUEN6Z3RLYzJxcEVnQUFjRFFRWmdFQTREQWFKU1hvaGNFWFZsd3cvQ09CcWkxazBjTUxsMnZ0cnIyU3BOamZkVmZhK01ka0pDVUh0dmVuV1E0TXBWVDVNVG80MEZLKzdTZGxqeDhsei9mcmJPNEtBQUFBQUFBQTFLN0VtUG9WSjRaVVVKcGRlOFVBQUlBYVI1Z0ZBSUFqdUtoOUM5M1k5VlRyM0Roa1pPVHdETU93R3E1NHZENE5uNzFRUlo1eVNaSzdUVHMxbUR4VHppYk5namZMbEdUYUhEa1VYQlZhb1M4dlJ6bVBUVkR4bDUvWTJoTUFBQUFBQUFDb1RRbWhZUmFaS3ZYdWw5ZFhYbXYxQUFDQW1rV1lCUUNBS3BoeVNROTF5RWp6bnhpR1RCdXpnSXlRZU1rdmVRVzY4LzNGMXJtalFZYlNINW9tZDd1T0ZmY2J3ZnNqQzdWWXRabys3WHQ1bGdwbS8xMHlmYmIyQkFBQUFBQUFBR3BEZ3J2ZVFkZnlTL2ZVUWlVQUFPQm9JTXdDQUVBVnhMbWNlbTFZUDhXNm5KTDhYVStxM3puRkh5c0poa3ZlWC91ajN2aHVvL1dxa1pDb3RBZW1LcTVuWnZncTA3QTlka2lTSEFlc0xscndMK1UrT1VWbVNYRUV1d0lBQUFBQUFBQkhUNEk3cGVJazhHMjVRa1lOQVFCUVp4Rm1BUUNnaXRvMlNOSFVTM3BZNTZHamc2cnF3RkRLZlI4dDBaYnMvSW9MVHBkU2JoNmxwTUYvQ0htTy9aRkQwaUU2dEVncSs5OHFaVDk4ajN6WmUyM3ZDd0F2RTlXakFBQWdBRWxFUVZRQUFBQUFBQnd0OGFHZFdRTGZaTXN2K2ExMmlnRUFBRFdPTUFzQUFOVndZOWRUMWJkZDg0ajJNR1JZQ1pQU2NxK0d6MTZna25KdjJEMkpBNFlvNWJZeElZc00yUjAzZEtqblNwSjMxMDd0blRCS25wOStpR2hmQUFBQUFBQUFvS2FGanhueXAxa0tTbm1qRmdBQWRSVmhGZ0FBcXVtRndSY3FJeWxlVXZDUHpUWkNKa2JGdWsxWnVici9veVVIM1JMWDdUeWxQVHhkUmtKaTZLTElHT0c3bUlVRnlwa3lWaVhmTEkxOGJ3QUFBQUFBQUtDR3hMdVREN2hpYWw4cG5Wa0FBS2lyQ0xNQUFGQk45ZU5qOWNwVkY0VmNzUnN5TVJTY0h2VEdkeHYxMFlhdEI5M2hidE5PNlpObnl0bXdVZmdMRVRScE1RODg4SllyLzdscEtueHZ0djFOQVFBQUFBQUFnQnJrY3NUSzZYQ0hYZHRIWnhZQUFPb3N3aXdBQU5qUW8rVkpHbjMrV2RhNTdXeEpTQTdtOW5jLzAvYmNnb051Y1dZMFZ2cmttWEszYVhmQU9qT2lVTXVCZzR2MmZ6QkhlVTgvSW5uSzdHOEtBQUFBQUFBQTFKQUVkMHJGaVNudEs2RXpDd0FBZFJWaEZnQUFiQnA3NGUvVSthUUdrb0xaRXJQYTJSSkRraGxvejFKWTV0SHcyUXRVNXZVZGZGOWlrdEllZkV4eDNjNExYMjNZVDdPWWh2ODNBc0huUzFMcHFtK1VQZmwrK2ZibDI5NFhBQUFBQUFBQXFBbnhycEJSUTRhaEFqcXpBQUJRWnhGbUFRREFKcGZEb2RlRzlWTlNUS0M5cVdISXNOTXF4VEFVak1HczI1MnRTUXVYVi9KQWwxSnVHNlBFSzY0S1hhenFSMmdxbUpJY1JualY1ZHQrVXZiNFVTcmZzYzMydmdBQUFBQUFBRUMweGJ1VHc4NzNsZTROZTZNV0FBQ29Pd2l6QUFBUWdSYXB5Wm8xTURQa1N2WGpMSVlrSTJUZTBBdkwxMnJSNXUyVjNwODA4QnFsM0RaR2Nqb0Q2dzNKdFBOa1A5T3FRVkxnRC8rK3ZCeGxUeHlqMGpVcmJlMEpBQUFBQUFBQVJGdDRtQ1hZN1RpN2Rvb0JBQUExaWpBTEFBQVJHbkJxYTExMVpqdnIzTzdrbjlCbE44MzlSTC91MjEvcHZYSGR6bFBhQTFObHhDY0VIaXFaSVlFWTI4OFA2Uktqc2pMbHpaeXFvdm52UjdRdkFBQUFBQUFBRUEyeHJzU0trOEMzc0JnMUJBQkEzVVNZQlFDQUtKamUvM3cxVHcyOE04VGY0cVRhZTRRdTIxZFNwdXRtTDVUdk1HMVMzZTA2S1gzU0REblNHNFJkajdTenFpTTBGR09hS25qN1ZlVS9QMVB5ZWlQYkdBQUFBQUFBQUloQVhHaVlKZkF0ckgyRVdRQUFxSk1Jc3dBQUVBV0pNUzY5TnF5Zm5JNWdFTVN3TjYvWGtCVm9XYlV6UzQ5OSt1MWhiM2MyYnFvR2s1K1NxMldiaWkyQ3FaaUlPOFJVSEpVcy8wSTVqNHlUdWIvUTNxWUFBQUFBQUFCQWhNSTZzd1RrRmUrdWhVb0FBRUJOSTh3Q0FFQ1VuSDVTQTAzb2UyN0ZCWnRUZjh5UWRUTy9XS1V2dHV3ODdQMUdjajJsVDNoY3NXZitMdlNxL1hsSElZV0U3dUQ1OFh0bFR4Z3Q3NTVka2UwTEFBQUFBQUFBMkJEV21TWHd6YmVjNHNOLzd3d0FBQnlmQ0xNQUFCQkZkL1E2VTczYk5KVWtHYUZ0VnFyQlVQaW9vQkgvWEtUc29wTERMM0xIcVA3bzhVcTQ5TXF3blV5NzdWa0NoUnlZeC9IdXpWTDJoTkh5ZkwvTy9yNEFBQUFBQUFDQURiR3VwSXFUd0RmUWNvb0lzd0FBVUJjUlpnRUFJTXIrTnJTdjBoTGlBbWYyeGcwWmhxeDFPVVVsR2pGbmtZNjRqV0VvK2VycmxYTFRYWkxoQ0R6ZGtFeC9yQ1VTb1UxZXpKSmk1VHo2b0lvL1h4alJuZ0FBQUFBQUFFQjFoSFZtQ2J3TEs2ZjQxOW9wQmdBQTFDakNMQUFBUkZsNlFweitOdlQzMXJsaEdFY09vaHlDWVZUMFJmbnlwNTE2K3F0VlZWb1gxNnVQVXUrZkxDTTJFS2d4SkZPR2JCVVI0Qjk5WklZRmMvYjk0NjhxZU9ObHlmVFozaGNBQUFBQUFBQ29xcmpReml3QmVjVjc1RE85dFZBTkFBQ29TWVJaQUFDb0FSZTBhYWFSdmM2b3VIRGd2QjRiSHZ2MFczMjNJNnRLOThaMDZxeTBpVFBrU0UwTHFTRVlxckViYWpHc1RpOUJSZitacDl4cEUyV1dGTnZjRXdBQUFBQUFBS2lhV0ZlQ2RleDB4RWlTVFBtVVY3eXJ0a29DQUFBMWhEQUxBQUExWkVMZmM5WDVwQWFTQWxrVzA3UVZJd2syUS9INlRGMy8xa0xsbDVSVmFaMnI2Y2xLbi95VVhDZTNzSzRaZ1N5SzdXeU5vVUNubDRyUHBHejlHbVUvZkk5ODJYdnQ3Z29BQUFBQUFBQWNVWXl6SXN6aWtOTTZadFFRQUFCMUQyRVdBQUJxaU12aDBHdkQraWtweHUyL1lCZ3k3TVJaUXNJanYrN2JyNXZtZmxMbHBZNlUra3A3YUxwaU9uY0oyYzVRcElPQi9KOUp4ZWZpM2JWVGV4OGFMYytQMzBlNE13QUFBQUFBQUhCb3NhNTQ2emhrUXJkeWluYldRalVBQUtBbUVXWUJBS0FHdFVoTjFxeUJtU0ZYcWg5bk1VSStTdElubTdmcitXWC9xL3I2MkZpbDNqdFJpZjBIaCsxcG1tWkUwNCtNNE9yQUoyUVc3RlBPSXcrcTVKdWxFZXdLQUFBQUFBQUFIRnBvWnhiVHJIaTdWazR4WVJZQUFPb2F3aXdBQU5Td0FhZTIxalZudGJmT0RYdk5XY0k2b1R5OGNMblc3cXJlV0ora0ljT1ZjdE5ka3RQZmd0VXdiUFdKcWF3NFAyKzU4cCticHNKMzNvekd6Z0FBQUFBQUFJQWxOaVRNNHZGNXJPT3N3cDlyb3h3QUFGQ0RDTE1BQUhBVVBIN1plV3FUbnVJL01TVFppSkdFRGlueStrd05uNzFRQmFXZXc2NDVVRnl2UGtwN1lLcU1oTVN3NjJhRXNaWURPN3pzLy9DZnludjZFY2xURnRHK0FBQUFBQUFBUUpCaE9PUnl4QVRPVE90YmJMOFdiSzYxbWdBQVFNMGd6QUlBd0ZHUUdPUFNhOFA2eWUwTS9xL1hrQmxoVzVSZjhncDArN3VmVlh1ZHUxMG5wVStlS1dmRFJ0YTFZRkRHN3RnaDB6ZzRvMU82Nmh0bFQ3NWZ2bjM1Tm5jRkFBQUFBQUFBd3NVNDR5dU8zZjdqMHZMOXlpL1pVMXNsQVFDQUdrQ1lCUUNBbzZSam96Uk42dGZkT2plTTZ2ZG5PVEJzOHUrTlcvV1BiOVpYdXhablJtT2xUNTRwZDd1T1lYdjdEdkdNcWpJRG00U0dkTXEzL2FUczhhTlV2bU9ielYwQkFBQUFBQUNBQ3JHdWlsRkRqWlBhV3NlN0NuNm9qWElBQUVBTkljd0NBTUJSZEhQM3p1cmJybm5FKzRTR1lCNll2MVRmWitWVWV3OGpNVWxwRDB4VlhNL01pbXVTZkpHT0hETGtUN1FFVWkyK3ZCeGxUeHlqMGpVckk5b1hBQUFBQUFBQUNPM01raDdmeERyZVhmQmpiWlFEQUFCcUNHRVdBQUNPc2hjR1g2aU1KUDhmdXYxZFVLb2ZIZ2tkNmVQeCtqUjg5a0lWZWNxclg0elRwWlNiUnlscHlQQ1F2ZjB0WTR4SVFpMkdmKzZRR2R5anJFeDVUMDdSL24rL1ozOVBBQUFBQUFBQW5QRGlYRW5XY1VwQ3hSaHRPck1BQUZDM0VHWUJBT0FvcXg4ZnExZXV1aWpraXIzWWlCa3lwdWluN0h6ZCtmNWkyelVsOWgrcytuZU9sZHp1WUVreWJROGNDaktzWUV4UTRaelhsUC84VE1ucmpYQnZBQUFBQUFBQW5JamN6ampyT0RtbWdYVzhpODRzQUFEVUtZUlpBQUNvQlQxYW5xUjdlcDhWY3NWZWR4WWpaT1g3YTMvVUc5OTliN3VtMk45MVYvcjR4K1dvbHhMK2dtbXZQa3Q0bmtVbHk3OVF6aVBqWk80dnRMOG5BQUFBQUFBQVRraXhJV09HWXAySmNqbGlKVWtGcFh1Vlg3S250c29DQUFCUlJwZ0ZBSUJhTXZiQ2MzUjJzd3hKL2g0bXBreWIzVkFxb2lMM2ZmU1Z0bVRuMjY3SjFhcXQwcWM4SldlVGt5c3VCcnUwUkpCbjhmK0dvMklEejQvZkszdkNhSG4zN0xLL0tRQUFBQUFBQUU0NE1hNktNRXVadDFnbnAzUzB6bi9LK2E0MlNnSUFBRFdBTUFzQUFMWEVZUmo2KzlVWEtUSEdKVW1Ca1R5K2F1OWpoUFJuS1MzM2F2aWJDMVJTYm4rTWp5TTFYZWtUcHl1bWM1ZVFaMGd5N0E4ZU1nTzdtQ0dCR08vZUxHVlBHQzNQOSt0czF3b0FBQUFBQUlBVFM0d3p3VG91OHhhcGRkcnZyUE9mY2xiVlJra0FBS0FHRUdZQkFLQVdOVXRKMG5NRCsxam5odUh2MEZKOUZmOUwzL1JicnU2YjkxVkVkUmx4OFVvZDg1QVNMcm84OUtwTTA1UmgybS9SWWdUU01NRXR6SkppNVR3MlFjVmZmbUsvV0FBQUFBQUFBSnd3WWtMR0RKV1dGNnROK3RuVytRL1ozOVJHU1FBQW9BWVFaZ0VBb0pZTk9MVzFidWg2cW5YdUh6bFUzUjRvNFJHWU4xZDlyM2YvOTJOa2hSa09KZi9oejZwMzQrMFZLUlREa0sraUVZejlyVU9uRnBrKzdYdDVsZ3BlZjhsV1p4b0FBQUFBQUFDY09HSVBHRFBVT09rVXhib1NKVW1sNWZ1MXAzQkxiWlVHQUFDaWlEQUxBQURIZ0ttWDlGQ0hqTFNLQ3phNm54Z0hMTHZyZzhYYWtwMGZjVzN4RjF5azFERVB5WWlOQ3p3bmtHYUpvRU9MSkRuTThBaE8wYUovSzNmYVJKa2x4Ukh0Q3dBQUFBQUFnTG9ydEROTG1iZElobUhvbFBTdTFyVXQyZC9WUmxrQUFDREtDTE1BQUhBTWlITTU5ZHF3Zm9wMU9TVUZPcGZZeUlxRWRqd3A5cFJyK093Rkt2TkczdTBrcHZOWlNwczRRNDcwQmhVUE1veEFqZlpDTGFhaGcvclBsSzFmbyt5SDc1RXZlMjhrNVFJQUFBQUFBS0NPaW5FbVdNZGw1ZjQzUmJWT3F4ZzF0R2JYZjQ1NlRRQUFJUG9Jc3dBQWNJeG8yeUJGajE3YTB6bzNxanRwS0xoT0ZYT0FObVhsNnNINVM2TlFuZVJxZXJJYVRINUtycFp0S3A1bGhXZnNkbWtKMWxxeDNydHJwL1pPR0NYUFR6L1lMeFlBQUFBQUFBQjFVbWhubGxLdlA4elNzZUY1Y2pyY2txU3MvVnUxdXlEQzhkc0FBS0RXRVdZQkFPQVljdjA1bmRTL1UydnIzRFJOR3pFUlU1SmhqZkQ1K3pmcjlkR0dyVkdwejBpdXAvUUpqeXYyZDkwcnJzbVFlVkNQbFdydEtpdlVFdmhremNJQzVVd1pxNUp2b2hQRUFRQUFBQUFBUU4wUTZ3cnB6QklJczhTNWs5U3A0WG5XOWYvdVdualU2d0lBQU5GRm1BVUFnR1BNcklHWmFsSXZVWkpraE00TnFpNnpJbUJ5Kzd1ZmFVdDJmaFNxaytTT1VmMDd4eXB4d0JEcmtpRi84Q1l5aHI4YlRYQWZiN255bjV1bXdybXZSN2d2QUFBQUFBQUE2b3JRTUV0cCtYN3J1RXVUUzZ6ajFiOStyTkx5b3FOYUZ5S3pkKzllclZtelJtdldyRkZ1Ym01dGwxTnJpb3VMdFdYTEZtM1pza1ZaV1ZtMVhVNlkzYnQzYS9mdTNTb3NMS3p0VWdDY0lBaXpBQUJ3akVtT2RldVZxL3BhNTNiekxFYkZ0Q0VWbG5rMGZQWUNsWlI3bzFLakpDVU4vb05TYmhzak9aMkI1eG1LTk05aStqY0t1N1ovM2p2S2Uvb1J5Vk1XMmVZQUFBQUFBQUE0N3NVNkR4MW1hWm5hUlVreDZaTDhIVnUrMmZIK1VhL3RXT1R4ZUZSY1hCejF2Nkp0eVpJbEdqTm1qTWFNR2FQdnZ2c3U2dnNmeWRhdFczWEZGVmZvaWl1dTBBY2ZmSERVbngrMGNlTkczWExMTGJybGxsdjB5aXV2UkhYdkdUTm02TkpMTDlYOTk5OXZhLzN3NGNNMWZQaHd6WjA3TjZwMUFVQmxYTFZkQUFBQU9Galg1bzMxd0lYbjZMRlB2dzFjTVdYS0lhTzZzUmJEdjFZeXRDa3JWL2ZPKzFLenJzeU1XcDF4M2M2VE15MWR1VE9ueWl6YWIrVlFUSmt5SWhnOVpEVm9DV3hSdXVvYlpVKytYNm4zVHBTalhrckVkUU1BQUFBQUFPRDRGT3RLdEk1RHU2OFlocUdlTGE3U3doLytLa2xhc2YxZGRUdDVzTnpPMktOZW95VE5uajFiYjczMVZvM3RQM2p3WUYxMzNYVkh2TytOTjk3UTdObXpvLzc4ZDk1NVJ5a3BkZWY3ZEQ2ZlQvdjMrOE5SSG8rbmxxdXBHUjZQUng2UFIrWGw1YlZkQ2dCVUNXRVdBQUNPVWZmMFBsdUxmOXloNWR0MnlaQWgwL1RKTk94RVJBd3JYREo3MVNhZDE3cXBocDdSTG1wMXV0dDFVdnJrbWNxZE1VbmUzYjhHbnVpUDNUaGtyNnVNdjBPTFA5QVNETWlVYi90SjJlTkhLZlcraVhJMWF4R2Q0Z0VBQUFBQUFIQmNpWE1sV2NjbElaMVpKT21jWmdPMGROdmJLaXpMVVpFblg5L3RuS2R1elFjZjdSSWxTZVhsNVNvcEthbXgvYXNidU1qSXlOQnBwNTBXMFROTFMwdTFkT25TaVBZQUFLQ3FDTE1BQUhDTU1nenBsYXY3cXZzemJ5dS9wRXhHY042UWpZWW5vUkdZdS8vMXBjNXUxa2h0MHFQM3pnbG5SbU9sVDV5aDNKbFQ1Tm04TWZETWluTHRUaDh5alBEMXZyd2NaVThjby9xM2pWSHNXZWRHWERjQUFBQUFBQUNPTDI1bm5JTGZNZkw0U21TYVBobUdRNUxrZExoMVhzdHI5UEhtNXlSSlgyeDlRNTBiWDZqRW1OVGFLMWpTQXc4OG9JU0VoQ1BmV0FVUFBmU1FUQnV6dnR1MWE2Y0hIbmdnb21mLzl0dHZ0UlptV2IxNnRkcTJiYXZrNU9SYWVmNkpZTjI2ZGZyeXl5OGxTZGRmZjMzVWZzMENnRjJFV1FBQU9JWTFTa3JRQzRNdjFMQTNQdlpmc0o5bnNkWVZlOG8xZlBZQ2ZYYnJZTVc1bkZHcjFVaElWTm9EVTVYLzhuTXFXZnE1ZGQwbk05Q2h4ZDdZSVRQdzBWKy9JWldWS2UvcFI1VTBaTGdTKzlmT08yc0FBQUFBQUFCUWUrSmRTU291TDVBa2xYcjNLODVWRVhENFhkTUJXcmx6bm43YnYwMGw1UVg2WU1NVHV2Yk14MnVyVkVuUzJXZWZIYldSUElaaDJBcXovUGpqajNyNjZhY2plbmFrbldiV3JWdW5oUXNYNnRKTEwxWEhqaDJydE1ibjgrbi8vYi8vcHpmZmZGTWRPM2JVdEduVEZCY1hGMUVkT0xRZmYveFI3Ny8vdmlUcDZxdXZKc3dDb05ZUlpnRUE0QmgzVWZzV3VybDdaNzI0Zkswa2UwRVcvN3FLSGllYnNuSjEzN3l2OU95VkYwU255Q0NuU3lrM2o1S3JXWE1Wem5uTmVxNXBtdllMdDNZSkQvSVV6bjFkbm0wL3FmNHRkMHN1ZmtzREFBQUFBQUJ3b29oMUpWcGhscEx5OERDTHcrSFVsYWMrb0w5OWM1dE0rZlJqOXJmNmN1dnJPci9WOE5vcTk1aVFsWldsVHovOU5LSTk3SVJvUXMyWk0wY3JWcXpRZ2dVTE5HN2NPR1ZtWmxicG1SczMranRCYjl5NFVaTW1UZEtVS1ZQa3FzSHZCNzcyMm10NjY2MjNiSzE5L1BISDFhNWQ5RWE4SDIreXNyTGtjRGpVb0VHRDJpNEZRQjNBVDM0QUFEZ09UT3pYWFY5czJhbnZzM0lrU1dZZzFWRzlmSWhwZFRreFpPak5WZC9yZ3JiTk5MQnoyMmlYcThUTEJzclY1R1RsUGZlRTVQSDQ1d1haYlNrVHdpSEpaNXIra1V1U1NyOVpxdXpmOWlqdDNva3lrbWd4Q2dBQUFBQUFjQ0tJY3lWYXg2WGxSUWU5ZmxMeUtlcldmSkNXYjU4clNmcjhwMWVWR3Q5RW5SdGZlTlJxUE5iMDZORkREei84Y0VSNy9QYmJiN3JtbW10c3JkMjVjNmRXckZnaFNVcExTMU92WHIycXRNN3BkT3FoaHg3U1hYZmRwVzNidG1ubHlwV2FQbjI2eG80ZGEzMlBNTnBLUzB0VldscHFhNjNYNjQxeU5jZSt6WnMzYS9ueTVWcStmTG0yYk5taWlSTW5FbVlCRUJXRVdRQUFPQTdFT0IxNmJWZy9aZjUxcm9vODVmNXNpR242UXlMVllFZ3l6WW9Vekozdkw5WVpUUnFxVFhwMDJweUdpdTF5anRMSFA2N2NKeWZMdHkrL0lzZ1NRYWpGbE9Rd0RQbEN0aWpmK3FQMmpoK2x0UHNteWRta1djUjFBd0FBQUFBQTROZ1dHeFptS1R6a1BabXRiOUNHckMrVlg3SkhrdlQrK3NmbE1GdzZ0Vkh2bzFManNXYno1czJhTm0xYVJIdllEWGhJMHJ2dnZtc2REeG8wU0c2M3U4cHJFeE1UTlhYcVZOMXh4eDNLeTh2VFo1OTlwdFRVVk4xeXl5MjI2em1jcmwyN3FuUG56cmJXWm1Sa1JMbWFZNC9INDlHMzMzNnJaY3VXYWZueTVjck96ZzU3UFRZMnRwWXFBMURYRUdZQkFPQTQwYlpCaWg2L3ZKZnVmSCt4Sk5sKzUwRm9rNVJpVDdtR3oxNmd6MjRkckRpWE0zckZCcmhhdFZYNmxLZVVPMk9TeW4vWkZpakEzeVBHc0psb0NkYnVEK2I0QXoyK25MM0tmdmdlMVI4MVRqR25uaEd0OGdFQUFBQUFBSEFNQ3UzTVVsSysvNUQzdUoyeHV2Yk14L1RxZDZOVjVNbVhLWi9lV1RkWitTVTNxVWVMcTQ1V3FjZU1yS3dzTFZxMHFGYWVuWjJkclFVTEZranlCMU11di96eWF1L1J1SEZqVFo0OFdXUEdqRkZaV1puZWZmZGROV2pRUUlNSEQ0NTJ1VHJ6ekRNMVpNaVFxTzk3dE8zWnN5Y3NnRlJVNU85aVZGSlNvdTNidDF2WDY5ZXZyM3IxNmgxMnI0S0NBdXQ0N3R5NW1qdDNidGpyQ1FrSjF2NHhNVEVSMXc0QUVtRVdBQUNPSzllZTFVR0xObTNYdkEwL1NmS0hPZXlFV3Z4QkV2L1FvVTFadWJyL295VjY1b3FhZVZlS0l6VmRhUTlOVjk1elQ2aHN6WGNWencrTzJJMmdTNHNNd3dyR21LVWx5cDAyVWNsL0dLR0V2cGRGbzNRQUFBQUFBQUFjZzJLUE1HWW9xR0ZpQzExMzFnejk0N3ZSS2dsMGNGbjA0MHZhVmZDaitwN3laOVdMcmJrdUdqNmZ6enErNFlZYmFtVGY2dWpSbzRmR2poMGIwYk96czdOdGZTNXZ2LzIyUEI2UEpIOVhsb1NFQkZ2UDc5aXhvKzY3N3o1Tm5UcFZrdlRpaXkrcVljT0c2dDM3eE95MmN5U1RKazNTRHovOGNORDF6WnMzNjA5LytwTjFmdjMxMSt2YWE2ODk2TDZkTzNkcStmTGxXckZpaGRhdVhYdlE2ODJiTjFldlhyM1VzMmRQNWVmbmE5eTRjWklJc3dDSUhzSXNBQUFjWjJZTnpOU2FYYjlwZTI1QklNaGlaMjZQR2NpUytJTWdiM3kzVWIzYk5OWEF6bTJqWGE0a3lZaU5WZXJkRTFRdzV6VVZ6WDgvY05FZnhuSElzSEl0ZG9TdE4zMHFlUDBsbGYrOFJmWCtORkp5T0NLc0hBQUFBQUFBQU1lYU9GZVNkVnhTeVppaG9JeWsxcnFwNi9PYS9kOXgybHYwaXlScDNaN1B0RzdQWnpyMzVDdlZNdlZNblpSOGlsTGlHa1cxeHJLeU11czR0S3RGVFNvdkw3ZENJMEVYWDN5eHVuWHJwc1RFeEVwV1ZWMzkrdlgxN0xQUFNwSmNMcGVLaTR2RFhvK1BqejlvemQ2OWUvWHZmLzlia3BTY25LeUJBd2RHVkVQdjNyMjFZOGNPdmZycXE1S2tKNTU0UWcwYU5OQ3BwNTRhMGI0MTVlZWZmOVpycjcxVzVmdno4dktzNDNYcjFtblNwRWxWWHR1NmRXc05IejY4V3ZWVjVxNjc3dEx1M2JzUCtWcTNidDEweXkyM3FHblRwdGExNWN1WFc4ZU1HUUlRTFlSWkFBQTR6aVRIdXZYYXNINzYvUXZ2eXV2ekIxbnN4Rm44WTNvTWErR2Q3eS9XR1UwYXFrMTZTblFMdGg1b0tQbnE2K1Z1M2tyNUx6MHQrWHd5REVPbUtjbXc4eG40bVdGSC9qMkt2L3BVNWIvdFZ1cm84VExpN2IzVEF3QUFBQUFBQU1lbU9IZG9tT1hJUVpIVStDWWEwZlV2ZW5mdEkvb2grMnZyK3RlL3ZLK3ZmL0cvOFNyZVhVK05rOXFvYWIwT092Mmt2bXFZMkNLaUdvUGpYUXpEMFBqeDQ2dTB4dWZ6YWZyMDZTb3JLOU1wcDV5aXE2KysrcUI3cGs2ZDZoKzlmUWdmZnZpaG5uLytlZnRGUjJqQmdnVnlPc05IbWMrZVBkc0syQXdkT2pRcW9acHJyNzFXVzdaczBWZGZmU1dQeDZNSkV5Wm8xcXhaWWVHS1kwVitmcjZXTEZsaWEyMVdWcGF5c3JLcWZQLysvZUVqdDZaTW1SSVdibnIrK2VlMWJOa3lkZWpRUVE4KytLQWtmd0JxdzRZTm1qRmpSbGdnSlJoa2NidmQ2dEtsaTNyMjdLbW5ubnBLa2o4MGMrRFgydXYxV3NkMFpnRVFMWVJaQUFBNERwMStVZ005K1B1dW12eWZ3QisrYldaQlFodTdGSHZLTlh6MkFuMTI2MkRGdVp4SFdtcGJYSS9lY2piTVVPNlRVMlFXN1EvVVhUSDJ5UDdjSVVNaDJSeDV2bCt2N0FsM0svWCt5WEkyckxtV3NRQUFBQUFBQURpNjRsM0oxbkd4NS9DZFdZSmluWW02NXN4SDlXUDJOMXE2Ylk1K3p2MXYyT3ZGbm4zYW1ydGFXM05YYTluMmYrcnVYdjlVWWt4OTJ6WG01T1JJa2xKU1VuVCsrZWRYZWQzcTFhczFmLzU4YmRteVJXM2F0RGtvTkpDWm1TbXYxNnZXclZzZnRMWng0OFk2OTl4emJkY2NxUVBIb1cvYnRzM3F5bEsvZm4xZGNjVVZVWHZXZmZmZHB4MDdkbWpyMXEwcUtDalErUEhqTld2V0xDVWxKUjE1OFZGa0dJYmNibmVWNy9mNWZGWXd4REFNdVZ4Vi8xSHVnZmVtcDZlSG5jZkZ4VW55aDAwYU4yNHNTZHF6WjQrbVQ1OSswRjY5ZXZWUzc5NjkxYlZyVjJzc1ZERE1jaWlobllpQ3p3R0FTQkZtQVFEZ09IVm5yeTVhdEdtN2xtL2I1UStsMkU2MFZLemRsSldyc2Y5ZW9xZi9yMmJuekxwUDZhajBLVThyZDhaRWVYZnREQzFFa1h3ZUJ3NWQ4bWJ0VXZhRVVVcTlaNExjcDNTTXRHd0FBQUFBQUFBY0ErTGNGV0dXcW5SbUNkVTJ2YXZhcG5mVjdvSWZ0V2IzZjdSdTkrY3FMTXNKdThkbmVtWEtGMUdOd1RCTGFtcHF0ZFlOR1RKRUN4WXNrTS9uMDBzdnZYVFFtSmtISG5pZzByVTlldlJRang0OXFsOXNEWG5oaFJmazgvbS9qdGRkZDExVVF3NXhjWEdhUEhteWJydnROaFVVRkdqSGpoMmFQSG15SG52c3NZTzZ3OVNtMDA4L1hmUG56Ni95L2F0V3JkTDk5OTh2eVI5Y090dy83MmpJeU1oUWZIeThZbU5qbFo2ZXJpMWJ0a2lTN3JqakRxV2xwVlY1bjVLU0V1dVlNVU1Bb29Vd0N3QUF4eW5Ea0Y2NXVxKzZQL08yOGt2S0pCa3lUZk9nZDBCVWNUZVpNbVhJME9zck4rcjgxazAxc0hQYmFKY2N4dGt3USttVG5sVGVNNCtwYlAwYTY3b3B5V0ZLcHMwR0xZYUNJNVJNeVRCa0Z1MVh6aVBqbEhMVEtNWDFxTm1RRGdBQUFBQUFBR3Bldkt1aSswYXhwM3BobHFER3lXM1ZPTG10K3AxeW0zYnUrMTc3U3JLMDM1T3ZZczgrTlVwcXJhU1lxdjhnLzFCKytlVVhTYXIyNkp0bXpacnBzc3N1MDd4NTg3UnMyVEo5L3Zubnlzek10RjNIdmZmZXEvWHIxOXRlWDVrSkV5YW9lL2Z1bGI2K1lzVUtyVnk1VXBMVXNtVkxYWHJwcFZGNXJ0ZnIxWVlORzlTNWMyYzFidHhZRXlaTTBOaXhZMldhcHJwMDZYSlFrTVhyOWVyenp6OC80cjZoNDN4KytPRUhmZkxKSjFXdTZmZS8vMzNWUDRGampHRVlldWFaWjlTaVJRdDkrT0dIK3N0Zi9tSnJuNktpSXV1WXppd0Fvb1V3Q3dBQXg3RkdTUWw2WWZDRkd2Ykd4NUw4Zi9nSWhsS3FyMkxObmU4djFobE5HcXBOZWtxVUtxM2tpWEh4U3Ixdm9ncmVmRVZGLy9rb1VJVWhuK0dQMTlnZE9XVDZONm9JOS9oOHluOWhwc3AvK1ZsSlEvOFltSzhFQUFBQUFBQ0E0MUZvWnhhN1laWlFUZXQxVU5ONkhTTGVKeWc3TzFzRkJmNjZUajc1NUlOZTkvbDhjamdjbGE2LzdycnI5T1dYWHlvL1AxOVBQZldVV3JkdXJSWXRXdGlxeGVQeHlPUHhxRVdMRnRab21VTlp0V3FWUEI2UDJyUnBvd1lOR2h6eHZtREhsVU1wS1NuUmM4ODlaNTNmZlBQTmgvMThxK1BaWjUvVi9QbnpkZEZGRituV1cyOVZseTVkTkhMa1NHVmtaQnh5eEZKWldabWVlT0tKYWozajg4OC9yMUlBSnVoNERyTklVcXRXclNMZUl4aG1jVHFkMVJxTkJBQ0h3MzlOQUFBNHpsM1V2b1ZHbkh1YVh2NTZYZUNLdmFCRzZLU2lZays1aHM5ZW9NOXVIYXc0VncyMzVUUWNTdjdEbitWcTNrcjdYdm1MWlBxc1dnd2pFRXl4dDdFT25MNjAvOS92eWJOam0rcVB2RjhHN1M0QkFBQUFBQUNPUzNFaG5WbEt5Z3Ryc1pKRFc3ZHVuWFhjdm4zN3NOZThYcS8rL09jL3Ezbno1dXJYcjUrNmR1MTZVRGVSbEpRVTNYMzMzWHI0NFlkVlhGeXM4ZVBINjhrbm4xUkdSb2J0bWk2Ly9ISmRjY1VWbGI0K1pNZ1E1ZVhsNmFxcnJqcHNKNWlycjc1YTJkblpoMzNXSzYrOG9qMTc5a2lTdW5YcnB0Lzk3bmYyaWo3QTNMbHpyWkU5bjMvK3VTNjc3REoxNnRSSi9mdjNyOUo2cDlNcHQ5c2RsVm84SG8rOFhtOVU5cW9MZHUvZUxVbEtTa282d3AwQVVIV0VXUUFBcUFPbVhOSkRTN2IrcXUremNnSUJEbE9tNFFoME42bUdrUFRIcHF4Y2padS9WRE1IbkIvMWVnOGwvdnpmeTVYUldMa3pwOG9zS2ZhUENKS2t3TGdnV3dMTFFydlZsSzM1VGptVHhpajEza2x5cEViV0xoWUFBQUFBQUFCSFg3dzc4akZETlduTm1vcVIycDA2ZFFwN2JjR0NCZnJsbDEvMHl5Ky9hT25TcGFwZnY3NzY5dTJyaXkrK1dNMmJON2Z1NjlHamg0WU1HYUs1YytkcTkrN2RHajE2dEo1NDRnazFhOWJNVmszbDVlVXFMaTQrNG4wZWo2ZEs5MVZtMDZaTit0ZS8vaVZKaW8yTjFlMjMzMjU3cjFELytjOS85TGUvL2MwNkh6Tm16RUZmMnlNWlBIaXdSb3dZRVpWNlpzMmFwUTgvL0RBcWV4MlBjbkp5bEpLU0lxZlRxYTFidDJycDBxV1NwQ1pObXRSeVpRRHFFc0lzQUFEVUFURk9oMTRiMWsvbi80OTdtbU1BQUNBQVNVUkJWT1dmS2kzM0JzSWZQdG5yMGxJeHF1aTFiemVvVjZzbUd0aTViWFFMcm9TN3cybEtuL0tVY3A5NFNONjlnVG0xZ1ZDTFlYL3FrRC9JRXJLK2ZNZDJaVThZcGRSN0o4clZvblVVS2djQUFBQUFBTURSRXVlcUdETlVVbjVzaFZsOFBwK1dMVnNtU1dyVHBvMVNVMVBEWG0vVnFwVjY5T2loRlN0V3lPZnpLUzh2VDNQbnp0WGN1WFBWcFVzWFhYSEZGZXJXclpzY0RvZEdqQmloWGJ0MmFjbVNKY3JLeXRMdHQ5K3VlKys5VjcxNjlhcDJYUysrK0tKZWZQSEZJOTQzZmZwMFRaOCt2ZHI3QjdWdTNWb2pSb3pRNjYrL3JtdXZ2ZmF3bzQycWF0NjhlWHIyMldldDh6Lys4WS9xMDZkUHhQdkN2b2NlZWtpYk5tMlMyKzJXeCtPeHJoOXExQk1BMkVXWUJRQ0FPcUp0Z3hROWNra1BqWm4zbFNSL2dNTnUvc01JV1hYbis0dDFScE9HYXBPZUVwMUNqOERaNkNSL29PV1pSK1g1Zm4yZ0hrV1daZ2x1WWxZYysvYmxLM3Z5ZlVxNWViVGl1dmFNckdnQUFBQUFBQUFjTlRIT2VBVy8yVlBtTFpGcCttUVlqdG91UzVMMHYvLzl6eHJEMDYxYnQ0TmU3OVNwa3laTm1xUTllL2JvWC8vNmx4WXNXS0NDQW44Z1ovWHExVnE5ZXJVeU1qSTBZTUFBWFhubGxSbzNicHdlZmZSUkxWbXlSRVZGUlpvMGFaTE9QLzk4M1hycnJXclFvRUdWNnpybm5IUFVvVU9IU2wrZk8zZXVTa3BLMUt0WEw3VnExYXJTKzk1NTU1M0RkbTV4dTkwYU9uU29Nak16RHdyeUhJN0Q0WkRENGJDT2crYk1tYU9YWDM3Wk9oODhlTENHRHg5ZTVYMVJNMXEzYnExTm16YUZCVmxhdG15cEs2KzhzaGFyQWxEWEVHWUJBS0FPdWFIcnFWcTRhWnNXYmQ0dUtaai9DRTF4VkoxcG1qSU1ROFdlY2cyZnZVQ0xieHVpR09mUithYUFrWmlrdExGVHRlK1Y1MVQ4MWFmQnE5Ykg2bjgyWVZ0VWRHbnhlSlQvM0RTVi85OVFKUTI4eHY0NEl3QUFBQUFBQUJ4VlNUR3BLaXpMa1NUdDkrUXFLU2E5bGl2eUM0N1lrYVFMTDd5dzB2c2FOV3FrbTI2NlNYLzg0eCsxYU5FaS9mT2YvOVR1M2JzbFNWbFpXVnEwYUpHR0RCa2loOE9oQ1JNbTZKbG5udEg4K2ZNbFNWOSsrYVdXTDErdWl5KytXSU1IRDY3U2FKZXVYYnZxaWl1dXFQVDFlZlBtcWFTa1JPZWZmNzR5TXpNcnZXLysvUGxWR2tQVXNHSERJOTRUYXNDQUFSb3dZSUIxWGxKU29oa3padWlMTDc2d3JsMXp6VFc2NFlZYnFyVXZha2FmUG4yVW1KZ29TWEk2bldyV3JKa3V1T0FDRlJjWHkrZnpLU2twNlFnN0FNQ1JFV1lCQUtDT2VXSHdoZXIrN052S0tpeVdmN3FPYWErZmlXRllnWlpOV2JsNmNQNVNUZTkvWHJUTHJaekRvWHAvdmxPdTVxMVVNUHZ2a3VtVEpQa0NJNUFpY2VBUXB2My8rcWM4UDI5Ui9aSDN5NGlOaldodkFBQUFBQUFBMUx3RWR6MHJ6RkxrMlhkTWhGbDI3dHlwcFV1WFNwSTZkKzZzazA4KytZaHI0dUxpMUw5L2YxMTIyV1g2L1BQUE5XZk9IRzNkdWxYWFgzOTlXS2VTMGFOSHEzMzc5bnJ1dWVmazhYams4WGcwYjk0OHpaczNUNmVmZnJvbVQ1NXNoUXNPNWROUFA5WG16WnNyZlgzLy92MlMvS0dXYjcvOXR0TDdDZ3NMai9nNVJXcjc5dTJhUEhteXRtM2JabDI3OGNZYk5XellzQnAvOW9uSTQvSEk3WFpYYTgyWlo1NnBNODg4ODZEcml4WXQwdlBQUDY5enpqbEhJMGFNcU5LL0F3QlFHY0lzQUFEVU1mWGpZL1hLVlJlcC95ditkNEVZa2t5eitrMUhERW1tWVZoci8vN05ldlZ1MDB5WGQ2cTh6V2hOU09qWFg2NW16WlgzOUtNeVMwdXNJSXNaUWFqRk5DU0gvRitYNEJabGE3NVR6cVF4U3IzbllUblNxOTZpRlFBQUFBQUFBRWRmdkx1ZWRWenMyVmVMbFZSNDZhV1haSnIrbnNKRGhneXAxbHFIdzZFTEw3eFFmZnIwMFgvLys5OURCZ1V1dmZSU2RlN2NXVE5uenRTNmRldXM2MjNidGoxc2tFV1N2di8rZTMzLy9mZEhyR1B0MnJWYXUzWnR0V3FQRm8vSG83ZmZmbHR2dmZXV05iNG1QajVlWThlT1ZZOGVQV3FscHJySzYvVnE1Y3FWK3ZUVFQ3VisvWHE5K2VhYlVkbDN6NTQ5OG5nOFdyWnNtWVlNR1VLWUJVQkVDTE1BQUZBSDlXaDVrdTdwZlphZS9HS1ZKUHZUYy95QmxvcnoyOS85VEtlZk5GVE5VNU1qTDdJYVlrNDlRK21UbmxUT3RJZmx5OWticU0wL2NNaVFZV3Zza09uZnBHTGtrS1R5SGR1MWQ4SW9wWTUrVU81VE9rYWxkZ0FBQUFBQUFFUmZRa3lLZFZ4VVZ2dGhscFVyVjJyWnNtV1NwRFp0MnFoYnQyN1dhejZmVDFPbVRORXBwNXlpbmoxN3FrV0xGcFh1WXhpR3VuVHBVdW5ySjU5OHNtYk9uS2xQUHZsRXI3MzJtaElTRWpSaXhJaEs3MDlLU2xKeWNyS3V2LzU2OWUzYnQ5TDcvdmpIUHlvdkwwLzMzbnV2emp1djh1N01kOTU1cDdLenM2dmR5ZU5JVnE5ZXJlZWVlMDdidDIrM3JqVnIxa3lUSmsxUzgrYk5vL3FzRTkzV3JWczFkT2hRN2R2bi8vZkc0WERJNS9ORlplL2dxQ3hKL0hNREVESENMQUFBMUZIamZ0OVZYL3kwVXl0LzJTUEozOGxFTm5xWitEdTcrTWNORlpaNU5IejJBaTI2WlpCaW5JNW9sM3hZemliTjFHRHEwOHFkT1ZXZUg0UHZJakhDeGdYWkVneTBCSTdOd2dMbFBESk85VzY4WGZIbi96NlNuUUVBQUFBQUFGQkRFa0k2c3hSNThtdXhFditJbmhrelpsam50OTU2cTR5UWQ1Y3RXTEJBUzVZczBaSWxTL1NQZi94RFRaczJWYTlldlhUZWVlZXBmZnYyMVg2ZVlSanEyN2V2THJqZ0F1M2J0KytnWUVscGFha1ZUbmp3d1FkdGZsYUg5dXl6ejFySHhjWEZrcVRZMkZockpGSjFyVnUzVHErKytxcldyRmxqWFRNTVExZGVlYVZ1dU9FR3hjWEZSVmJ3Q2M3ajhXajE2dFZhdG15Wk5UNnFvS0RBZXIxVnExYkt6TXlzVXBqbHNzc3VrNlREL3ByOStlZWZKVWxwYVdtcVY2OWVwZmNCUUZVUVpnRUFvQTc3KzFWOTFlUFpPU29zOC9nN21OaVpOeVJKaG1FMU1GbTNPMXZqNWkvVmpQNlZ2ME9qcGhoSnlVcDc4Rkhsdi9TTVNwWi80YjhtaFhWWHNiZHhSV2hIaGlINWZOcjM4aXlWYjkrcTVHditKTm44d3pnQUFBQUFBQUJxeHJFMFppZytQbDd0MjdmWHNtWEwxS2RQSDUxeHhobGhyM3U5WGpWdjN0enFPckp6NTA3Tm1UTkhjK2JNVVVaR2hucjE2cVhldlh1clk4ZU9ZU0dZSTNHNzNVcFBUei9vK3UyMzM2NXQyN2JaK2x5bVQ1K3U2ZE9uVjJ2TmxDbFR3anJSSEluUDU5T0tGU3Ywd1FjZmFQWHExV0d2blh6eXlSb3pab3c2ZGVwVXJSb1FManM3Vzg4OTk1eFdybHlwa3BLU3NOZWFObTJxQ3k2NFFKbVptV0ZkZ2tJRFNjR2dVcWhSbzBZZDlwbkZ4Y1hhc1dPSEpQL29Ld0NJRkdFV0FBRHFzS1lwU1pvMU1GTTN2UDBmU2Y1M05RUzdyRlJIc0hsSk1PdnhqMi9XNjRJMnpYUjVwMWJSTC9wSW5FNmwzSHEzWE0xYnF2Q2YveTlRbEwvelRQWDd6bFR3angweXdvSXhSZi81U0o3dFc1VTZlcnlNK0lSb1ZBOEFBQUFBQUlBb1NIQ0hqQm1xNVRDTHcrSFF1SEhqTkgzNmRJMGNPZktnMS92Mzc2LysvZnRyNjlhdCt1S0xMN1I0OFdMdDNMbFRrcFNWbGFYMzNudFA3NzMzbmpJeU1uVCsrZWVyZCsvZTZ0Q2hnKzE2ZXZic3FYYnQybFZyemVMRmkrWHhlTlM1YzJjMWJ0eTRXbXNiTm14WXBmdDI3dHlwVHo3NVJCOS8vTEd5czdQRFhrdE5UZFcxMTE2cnl5NjdUQzdYOGYvankyWExsbW5EaGczVlhyZG56eDdyZU11V0xYcjU1WmVydllmRDRkQjExMTJuRFJzMldFR1dCZzBhcUhmdjN1clRwMCtsdnphU2twS3M0NisvL2xvREJ3NnMxbk0vK3VnamViMWVTU0tNQkNBcUROTTB6U1BmQmdBQWptY2ozL3RjYjYzZUpLa2lrR0pIYUdBa0tjYXRyMFlPVmZQVTVHaVZXVzJsYTFZcWI5WVRVbGxab01BSVBybkRjR2FjcE5SN0g1YXowVWxSM3hzQUFBQUFBQURWdDJiWFFuMndZWm9rNmN5VCt1bi9PdDFYeXhWVno1WXRXN1I0OFdKOThjVVgyclZyMTBHdk4yN2NXSDM2OUZGbVpxWmF0bXhaNC9VTUdUSkVlWGw1R2pkdW5ESXpNNk95cDJtYTJyeDVzNVl1WGFwbHk1WWRzbHRNdlhyMU5HalFJQTBjT0xCR1Jnb1ZGeGRyd0lBQmt2d2hENmZUR1pWOXZWNnZOWnBuMGFKRkI3MCthOVlzZmZqaGgxRjVWblU1SEE0dFhMaFFjK2JNMGU3ZHU1V1ptYW5PblRzZjhRMk92Lzc2cTY2NzdqcEprc3ZsMGlXWFhLSU9IVG9jOFo5TGZuNisxcXhab3krLy9GTEJIenUvL3ZycjFRNUZBY0NCQ0xNQUFIQUMyRjlXcmd2K09sYy9aUWZuQjl1Znl4TzY4clRHNlZwMHl5REZPR3R2REUvNWptM0tuVFpSdnJ3YzY1b3B5Ukg0dXozQmxSVmZJeU11WHZYdmVrQXhwNTV4NkNVQUFBQUFBQUE0YW43SS9scXovenRPa25SS2VsZGRjK1pqdFZ5UmZXdlhydFdDQlF2MDVaZGZIalFTUnBMdXV1c3VYWDc1NVVmYzU4MDMzOVRtelp0dDFmRHR0OS9LNC9Hb1hidDJhdENnZ2EwOTdycnJMdTNZc1VOcjE2N1YrdlhydFdIREJ1M2Z2LytROTdacjEwNERCZ3hRWm1hbVltSmliRDJ2S2tMRExEWGxXQTJ6MlBINDQ0L3IwMDgvamVqNXc0WU4wNDAzM2hqUkhnQWdFV1lCQU9DRThYMVdqaTc0Nnp2eWVQM3ZHTENiWnpFbEtXUlUwWi9PUFZYVExqOHZXbVhhNHR1WHI5enBFMVcrN1Nmcm1tbWFjaGhHQklFV1NUSURYNmZBRjhvd2xEenNCaVZjL0g4UjdRb0FBQUFBQUlESTdDcllySmUrdVZXUzFDUzVuZjdjOWZsYXJpaHlSVVZGV3J4NHNSWXNXS0NOR3pkS2toSVRFL1htbTI4cU1USHhpT3ZIangrdnI3Lyt1cWJMck5TcnI3NnFkOTk5Vi9QbXpUdms2NDBiTjFhdlhyMTB3UVVYcUgzNzlrZWxwdEF3UzQ4ZVBYVGhoUmRHWmQrUFAvNVlLMWV1bEhUb01Jdkg0MUY1ZVhsVW5sVmRobUhZN25MajhYajB4aHR2YVA3OCtjckx5NnZ5T29mRG9SWXRXbWpRb0VIcTE2K2ZyV2NEd0lFSXN3QUFjQUw1K3pmcmRlKzhyNnp6MExGQjFXRUdQZ1F6SHE4TjY2ZkxPN1dLVHBGMmVjcVU5K0xUS3YxbXFYWEpsT1F3SlRPaXlVTUhmNVhpdXZkV3lwL3ZsT3JBL0Y0QUFBQUFBSURqMGI3UzMvVFVrcXNsU2ZWaUcycDByN2RydWFMbzJyNTl1eFlzV0tEVTFGUU5HVEtrU212S3lzcms5WHBydUxMS3hjWEZxYWlvU0RmZWVLTnljbklVRXhPakRoMDY2UFRUVDFmMzd0M1ZybDI3bzE1VGFKamxxcXV1MG9nUkk2S3liMmpubFVPRldlcUMvUHg4bFpTVTZFZy9TbmE1WEVwTFM1UERVWHZkdXdIVVRZUlpBQUE0d2Z4eDlrTDllK05XU2Y2WWhtekZXU1F6Sk15U0ZPUFdWeU9IcW5scWN0VHF0R3YvQjNOVStON3NpZ3VtSk1QK1dDVUZscHNIN09GcTFWYXA5endrUjcwVTIvc0NBQUFBQUFEQUhxL1BvNm1mWHl4SmNoZ3VUZWhqYjZ3S29tL1RwazN5ZUR4cTM3NjkzRzUzYlplai9Iei82UFhZMkZqYkhVc0FBRWNmRVRrQUFFNHdmeG5VUjAzcStkdVNHb0VnaTUxa3EyRlVyQ3NzODJqNDdBVXFDNDR3cWtXSlYxeWwrcVBHU2NFL0tCditENUUwWnpFTi80ZlFyMVA1MWgrVlBYNlV5bmRzaTJCbkFBQUFBQUFBMk9GMHVCWG44bitQeTJlV3E2UzhzSllyUWxENzl1MTEybW1uSFJOQkZrbEtTVWxSU2tvS1FSWUFPTTRRWmdFQTRBU1RIT3ZXcThQNnllbW9pSGNZRWZScEN6WjVXN2M3V3hNK1hoWnBlVkVSZTlhNVNuOW9XbGpYRkZPQmJqSjJOelg4YTBONzJ2bnljcFE5Y1l4S1Y5WGVMR0lBQUFBQUFJQVRWV0pNcW5XOHZ5eTNGaXNCQUFEUlJwZ0ZBSUFUME5uTk1qU2g3N2tWRnd5YjNWa2t5VENzZ01mTFg2L1RSeHUyUnFIQ3lMbGF0RmI2bEtmbGF0YmN1bVlZa2kvQ0NZdkIwVXBtOEN0V1ZxYThweDlWNFh0dlJiUXZBQUFBQUFBQXFpY3BKczA2TGlUTUFnQkFuVUtZQlFDQUU5UWR2YzdVK2EyYld1ZDJPNVljdU83MmR6L1Q5dHdDMjNWRmt5TTFUV2tQejFEc1dWMnRhNFpoTTdsejRONEhKSUQyZi9DMjhwNStSR1pwYWVTYkF3QUFBQUFBNEloQ083TVVsbWJYWWlVQUFDRGFDTE1BQUhBQ2UvbXF2c3BJaWcrN1pxdERTMGl1bzdETW8rR3pGNmpNNjR1NHZtZ3dZbU5WZjlTRFN2eS9vU0VYUXpxcjJHUmErMVFvWGZXTmNpYU5rUzk3YjBSN0F3QUFBQUFBNE1pU1l5czZzeFFRWmdFQW9FNGh6QUlBd0Frc1BTRk8vN2o2SW10MGppUXBnakU4Wm1EdHV0M1plbmpCOGdpcmk2NmtRZGNxWmVSOWt0c3RTVEprU0tacHV5Tk5rRVBoZ1pieUhkdTFkOElvZVg3WUdPSE9BQUFBQUFBQU9KemsySFRybURBTEFBQjFDMkVXQUFCT2NOMWFuS1I3TC9pZGRXNFk5dUlkaG4reGxZVjVhY1ZhZmJSaGErUUZSbEZjMTU1S2YyaWFIUFVENzlveGpFQVF4YlE5ZXNoVTRITVBDUUdaaFFYS2VXU2NTcFo5RVZHOUFBQUFBQUFBcUZ4eWJBUHJ1S0NVVHJrQUFOUWxoRmtBQUlEdXpUeGI1elp2SEhiTjFyaWhBODV2Zi9jemJjOHRzRjFYVFhDMWFLMzBxVS9MMWFwdHlGVkRNaUliTytSdmJ4TVNpdkg1bFAvQ1RCVzgrWXBrSGhzamx3QUFBQUFBQU9xU3NEQkxHWjFaQUFDb1N3aXpBQUFBT1F4RC94aDJrZElTNGtLdTJndDNHRWJGeXNJeWo0YlBYcUF5NzdFVjVuRFVTMUg2aENjVTI3Vm55TlZJQnc3NTl3aEVXaXhGQ3o5VTdyU0pNb3VMb3JBL0FBQUFBQUFBZ2hnekJBQkEzVVdZQlFBQVNKSWFKU1hvNWFGOXJYTkRoa3k3czNja21ZR3hPK3QyWjJ2aXd1VVIxeGQxTHBmcWo3eFBTVmRkRitpcTRtZWFrY1ZhVENQd0c2eVFMMTNaK2pYS25uQzN2SHQyUmJBekFBQUFBQUFBUXRVTEd6TkVtQVVBZ0xxRU1Bc0FBTEQwYnROVXQvVTh3em8zYk1ZNkRFa3lEQVh5TEhweCtWb3Qycnc5OGdKclFPSmxBMVgvN3ZFeVl2MWRhWUtkWmZ5bDJ3dnptSklPYk5IaXpkcWw3QW1qVmJaK1RVVDFBZ0FBQUFBQXdDL0dtU0Mzdy84OW5USnZzVHpla2xxdUNBQUFSQXRoRmdBQUVPYmhpODdWYVkwcldyVGE3YzV5WUF6bXBybWY2TmQ5K3lPb3JPYkVudkU3cFU5NlVzNEdHZFkxdy9wb3Z6dU45VVVJYkdHV0ZDdDMya1FWTFp4bmYwOEFBQUFBQUFCWVV1SXF2cCtUVS94ckxWWUNBQUNpaVRBTEFBQUk0M0k0OVBvMUZ5c3B4aTBwMEozRlpwN0RDRm02cjZSTTE4MWVxSEtmTHpxRlJwbXpTVE9sVDNsSzdnNm5obDAzclEvMkdZWmt0YWt4ZlNwNDgyWGxQejlUOG5vajJ4Z0FBQUFBQU9BRWx4cmYyRHJPSzlsZGk1VUFBSUJvSXN3Q0FBQU8wancxV1g4WjFLZmlnbUcvUTRza21ZRWd4NnFkV1pxNGNFV2s1ZFVZSXpGSmFXT25LdjY4Q3l1dXlaQXAwK2JBSlQvLzJLSHdVRkRKOGkrVTg4ZzRtWVVGRWV3TUFBQUFBQUJ3WXFzZkVtYkpMOTVUaTVVQUFJQm9Jc3dDQUFBTzZmSk9yWFQ5T1owcUxwaUdyVGlMSVVtR1lUVW1lWDdaL3pSLzQ4OVJxTENHT0J5cTkrYzdWZSs2V3lTSC83ZEtobFYvcEMxYXdrODlQMzZ2dmVOSHFYekh0c2oyQlFBQUFBQUFPRUhWanp2Sk9xWXpDd0FBZFFkaEZnQUFVS2xITHUycDlobXBrZ0tqY21RdnpuRmdWNU5iMy9sVTIzT1A3WTRrOFJkZW9yU3hVMlFrSlBvditGTTVFWFdvOFRPdFRqV1M1TXZacSt5SlkxUzY2dXNJOXdVQUFBQUFBRGp4MUk5dlpCM25sZENaQlFDQXVvSXdDd0FBcUZTY3k2blhyN2xZOFc2WHBFQ2V3N1FYNWdpZHNsTlk1dEVmWmkrUXgrdUxTcDAxeGQzaE5LVlBlVnJPazVwYTF5SWZPMlRJTUl6d3IyVlptZktlZmxUN1A1Z1RXY0VBQUFBQUFBQW5tTlQ0aXM0c3VVVy8xbUlsQUFBZ21naXpBQUNBdzJxVG5xTHAvYyt6emczRDNyaWhvR0JYa3ZXN3MvWGd4MHNqcks3bU9SdG1LSDNTazRvNTlRenJtai9RSWhrUmZDRk0vMFpoWDh2QzkyWXI3K2xIWkphVzJ0OFlBQUFBQUFEZ0JKSVdYL0VtcE4vMmI2L0ZTZ0FBUURRUlpnRUFBRWMwckV0N1hkbTViY2dWZThOMi9KTjZES3NoeVN0ZnI5ZjhqVDlIWG1BTk0rTGlsWHJmUkNWY2VtWFk5VWdIRGttR0hHYjRUcVdydmxIT3BESHk1ZVpFdkRzQUFBQUFBRUJkRit0S1ZLSzd2aVRKYTNwVVVMcTNsaXNDQUFEUlFKZ0ZBQUJVeWJOWFhxRFc2U21TL0oxSmpNQlJkUjI0NHRaM1B0VlAyZm1SbGxmekRJZVNyNzVlS2JmY0xUbGRnV3RoZjdQRk5Ld1Axclh5SGR1VlBXR1VQRC85RU1IT0FBQUFBQUFBSjRiMGhHYldjWGJSamxxc0JBQUFSQXRoRmdBQVVDVUpicGRldjZhZjNNNkszejdZNjg4aUdTSGpkUXJMUFByRG13dFVVdTZOUXBVMUw2NUhiNlZOZUZ5T2VpbldOVk9TYVVZUWF2RzNyTEZHTUVtU2IxKytjcWFNVmNteUx5S29GZ0FBQUFBQW9PNUxUenpaT3M0cDJsbUxsUUFBZ0dnaHpBSUFBS3FzUTBhYXBsN1N3em9QN3lkU2ZjSHd4cWJmY25YL1Iwc2lLKzRvY3JjK1JlbFRucGFyV1hQcm1tRklQak95d1VPRzRZL0RXQ0VoYjdueVg1aXBncmYrSVptK2lQWUdBQUFBQUFDb3E4STZzeFRUbVFVQWdMcUFNQXNBQUtpV0VlZWVwc3M2dG9wNEgzOHpFa1BCL01jYjMyM1VCK3UyUkx6djBlSklUVlBhd3pNVWUxWlg2NW9SMm5JbWtyMFZ2ay9SeHg4b2Q5cEVtY1ZGa1c4T0FBQUFBQUJReHpST2FtTWQ3eWs0ZnI2L0JBQUFLa2VZQlFBQVZOdGZCdlZSazNxSmtpcTZzOWpKY0JqV0I3K1I3MzJ1VFZtNWtSZDRsQml4c2FvLzZrRWxEUndXY3RIKytLVWdNN2hQU0tlWHN2VnJsRDNoYm5uMzdJcG9id0FBQUFBQWdMcW1hYjJPMXZIT2ZadHJzUklBQUJBdGhGa0FBRUMxSmNlNjllcXdmbkk2L0VrVVE1SmhNNzhST3FxbzJGT3VhOS84V0VXZThtaVVlZFFrWG5HMTZvOGFKOFhFU0pJTWZ4SWxOS2RqaThNd3dtSXgzcXhkeXA0d1dwN3YxMFc0TXdBQUFBQUFRTjBSNTA1U2NreTZKS21rdkVDRlpkbTFYQkVBQUlnVVlSWUFBR0RMMmMweU5QNzM1MVpjTUtSSVp1d0V1NUJzemRtbmtlOTlIbGx4dFNEMnJIT1ZQbkdHSEdrTi9CZXNJSXBwKzh0aVNnY0ZZc3lTWXVVOE5rRkZpLzV0dTFZQUFBQUFBSUM2cG5GeVcrdDRONk9HQUFBNDdoRm1BUUFBdHQzUjYweWQzN3BweUJVamduRkRob0pUZGY2MWJvdGVYN2t4OGdLUE1sZXpGbW93OVdtNVdyVU51V3BJaG1tN2MwMkZrRkNNNlZQQjZ5OXAzOStlbGJ6ZVNEY0dBQUFBQUFBNDdwMlVmSXAxdkx2Z3gxcXNCQUFBUkFOaEZnQUFZSnRoU0M5ZjFWY1pTZkVoVjAzYmdSWWpwQTNKL2Y5ZW9rMVp1UkZXZVBRWlNjbEtuL0NFNHJyM0RyMHFYNFNkYXdMRGk4SVVmL1dwY2g0Wko3T3dJSUo5QVFBQUFBQUFqbi9oblZrSXN3QUFjTHdqekFJQUFDS1NuaENuZjF4OWtYVitjT1NpbWdMdFdVckx2YnIyelk5VlVPcUpiTC9hNEhJcDVkYTdsVHpzUml1aEUveG9yM2VOMy85bjc4N0RvcXplUDQ2L254bUdmUlUxY0VkeHgwd3JOZmMxbDh3dE5UVnpUeXV0M0pmSzFDd3JjODhsTFg5cGFlNm1abXFhbFpaTGFwcUtpZ3N1aUtFUUFySUlETXo4L2hqbWtaRkZaZ1lGL042djY2Sm16anpuUEdjV3VHVG13MzBibGF6ZG5QU1hRdmp2L1pHa2hWK3pZOE5DQ0NHRUVFSUlJWVFRUlp0LzVqQkxnclFaRWtJSUlZbzZDYk1JSVlRUXdtNE55dnN6cnZuVDZuVUZPMnFRS0lvNitjcnRPN3l4Y2ErOTJ5c3dydTA3NHpOK0dvcnp2Y28xUmhTN0NyUVlJY3NEYkxqOUg5RlR4NUp5OHBqdEN3c2hoQkJDQ0NHRUVFSVVZZDR1L2pnNXVBRVFuUlJPU2xwU0FlOUlDQ0dFRVBhUU1Jc1FRZ2doOHNYNGxzOVF2NXlmZWwyeHI2T08ycXhvWjhoVnZ2NHIyTTdkRlJ6SG1yWHhuVDRYYlVuL2U0TjJwWDB5clFGcUpSdFNVNG1kUFozRWJSdnNYRmdJSVlRUVFnZ2hoQkNpYUNyclZVTzlmRFgybndMY2lSQkNDQ0hzSldFV0lZUVFRdVFMamFMd1RlL244WFIyTkEwb1lEVGFtV2pKOE42T2d3VGZqTFp2Z3dWSSs0US92dFBuNEZqN1h2VWFjNkRGenFaTUtJcHlMOUFDSkd4Y1JlekNtYUJQdFhObElZUVFRZ2doaEJCQ2lLS2xnczlUNnVWck1hY0tjQ2RDQ0NHRXNKZUVXWVFRUWdpUmI1NXdkMlZaajlicWRVV3hQYXFoZ0JyU1NETVk2THQ2Ri9FcGVqdDNXSEFVRjFkOFJrL0c3Y1h1bVFiQllHbzhaRE5UMnlITDFrVXBSdzRRL2VFRURERzM3VmhaQ0NHRUVFSUlJWVFRb21nSnlCUm1DWXM5WFlBN0VVSUlJWVM5Sk13aWhCQkNpSHpWcGtvNTNtajRaUDRzbGlta2NUMDJuamMyN3MyZmRRdUtvdURlNDFXOFJvd0huYzQwaElJUjg5MjBvNUxOZlltWXRHdVhpWjQ4RXYzbGk3YXZLWVFRUWdnaGhCQkNDRkdFK0h0VVFhZDFCdURHbmZPa3BVdmxXaUdFRUtLb2tqQ0xFRUlJSWZMZDFMWU5DUEx6VmE4YjdReHBtT2Z2RExuSzRnTW43ZDFlZ1hPdTF3amZEMmFpS1ZaY0hWTXkvbXRmMnlGajVvNURHTzdFY1h2NlJKSVA3ck5yVlNHRUVFSUlJWVFRUW9paVFGRTBWUEN1blhITlNGaWNWR2NSUWdnaGlpb0pzd2doaEJBaTN6bG9OSHpYcHgzdWp2ZXFqOWlUWjhsczZ1N0RITDhSbVQrTEZTQ0g4aFVwL3RFOGRJSFZMTWFOZ0dMelk2V2dLSll0bWtoUEkrN0xPU1NzVzRsRjBrVUlJWVFRUWdnaGhCRGlNUlJRN0Y2cm9XdXhwd3B3SjBJSUlZU3doNFJaaEJCQ0NQRlFsUFB4WU5GTExlOE5LTFpuS1V5dGVFeVQwdzFHK3EzK21iamtvbDhtVm5IM29OaDdNM0JwMHNwaTNONldRMGJnL3Z4UTRrK2JpWmt6SFdQeVhadlhGVUlJSVlRUVFnZ2hoQ2pzS3ZqVVVTOWZpajVhZ0RzUlFnZ2hoRDBrekNLRUVFS0loNlpqalFENlAxdER2YTdZMFVOSFFhT21NeUxpRXhteWZzL2pVV2hFcThYenRiZng3UDg2YURMK2FhWUFSdXhzT2FTZ01VTG1TRXZxeWIrSm5qS0c5S2lpWDlsR0NDR0VFRUlJSVlRUUlqdCs3b0c0T2ZvQThPK2Q4OFNuUkJmd2pvUVFRZ2hoQ3dtekNDR0VFT0tobXRHaEVWVkwrcWpYalRaWEhERmlWTzdOLy9YaWRlYjljVHdmZGxnNHVMUnFUN0dKMDFIY1BVd0Rpbkt2UW91TkQ1bFJVZitqanFWSDNDQjY4a2owSWNIMmJWZ0lJWVFRUWdnaGhCQ2lFRklVaFZwKzk2b0ZuN24xZXdIdVJnZ2hoQkMya2pDTEVFSUlJUjRxWndjdDMvVnBoNHZPQVRDMURMSTFuS0dBeGR5UGZ6bkNYMkUzN2Q1allhR3JGa1R4NmZOd0tGTXUwNmdDaXUyQkZ0T0RwbURNVk1iR21KVEk3VThuYzNmdlRqdDJLNFFRUWdnaGhCQkNDRkU0QlQxeEw4eHlObkpmQWU1RUNDR0VFTGFTTUlzUVFnZ2hIcnBLdmw0czZOcjgzb0JpZTRVV1JWSFV1VVlqOVAvK1oyNG5KZWZITmdzRmpXOXhpazJaaFZQZGVwbEdUZmZabnJaRFNrYVBKL1Z4TnhpNHMvSkw3bnkxQU5MVDdWaFpDQ0dFRUVJSUlZUVFvbkFwN1ZrTlQ2ZVNBRnlQT3lPdGhvUVFRb2dpU0R0MTZ0U3BCYjBKSVlRUVFqeitxajlSaklqNFJFNzkreCtRVWFIRlJnb2FVNlVTQlpMMGFaeTRFVW12cDZxaTJKUDJLRVFVQndlY0d6UkYwV3BKUFh2YU5LWW9wdlFPQ3Zha1dqVG15amdaYTZTRlhTSDF6RW1jbjNrT3hkSFI3cjBMSVlRUVFnZ2hoQkJDRkFaSnFiR0V4Wm5hTExzNWVsUE9PNmlBZDJUcCtQSGpCQWNIazVpWWlJK1BEMXF0TnNzeEJvTkIvUU9sb2k0ME5CUlhWMWNjSEJ6eVBDY3VMbzRkTzNaUXJWcTFJdjA0SkNjblczVy9INWE3ZCsraUtBb2FUZUdvZFdBMEdndjBlZDJ5WlF0Nzl1d2hPVG1aQ2hVcTVIcnMyYk5uMmJwMUsrZk9uZVBKSjU5OFJEdDgrRkpUVXdrT0R1YldyVnM0T1RuaDR1Smk4MXJCd2NGRVJFU1FucDZPcDZlbjFmTkRRMFB4OFBESTltZGhkdlI2UGFtcHFhU25weGVLN3kveGNCU09uMVpDQ0NHRStKL3c2UXVOcVZyU1I3MXVhM1VXTUdJMFp6dUFQNi84eWRHODFBQUFJQUJKUkVGVXk4emZqdG0vd1VMR3JWTlB2TWRNUm5GeU5nMG9waUNMMFdoN25zVUlHV3ZjZSt6MWwwS0luanlLOUgvRDdkMnlFRUlJSVlRUVFnZ2hSS0VRNU5kQ3ZYemsraGFNUnNNak8zZGFXaHJuejUvSFlNajVuRnUyYkdIbXpKbU1HVE9HTzNmdVpMazlPVG1aNGNPSHMzYnQybHpYeWMyYU5Xdm8xcTBicjc3NnFrM3o4MHRLU2dvVEpreWdaOCtlckZpeElrOXpUcHc0d1lBQkExaXlaQW1yVnExNnlEczBPWGp3SU8zYXRhTnQyN2EwYTllT2d3Y1AycjNtSDMvOFFaOCtmVGg2OUdnKzdOQStHemR1cEhQbnpreWVQTm5xdWR1M2IrZkZGMS9reFJkZnBFK2ZQaVFrSk5pOW54a3paakIrL0hoKyt1a24wdExTc2oybVY2OWVkT2pRZ2M4Kys4eGlQRDA5M2U3bjUrREJnMnpidG8xVHAwNDk4TmdMRnk2d2J0MDZ0bXpaWXRjNUM1dmJ0Mjh6ZHV4WXhvNGR5OTkvLzIzWFdoOTg4QUZqeDQ1bDY5YXRWcy9WNi9XTUhqMmFsMTU2aVVXTEZ1VnB6cGRmZmttblRwM28wNmVQMWVjVFJZZkVsSVFRUWdqeHlEZzdhUG11VHp1YUxkckFYWDJhcVRwTHBpb2gxbERBSWdvejg3ZGpOS3pnVDVPS3BmTnB0NFdEVSsxbjhKMDJtNWhaMDBqL0x4SXdaVm9NZHY3bGdrWlJNSER2b1UvL0w1TG9LV1B3R2pFT3A5clAyTDl4SVlRUVFnZ2hoQkJDaUFMMGhIc2xTbmxVNWQvNDg5eEppZUw4ZndlcFZxTHhJem4zZ1FNSCtPaWpqL0R3OEdERWlCRzBiTmt5eXpGaFlXRUF1TG01VWJ4NDhTeTNMMSsrbkV1WExuSHAwaVVPSHo3TStQSGpLVldxbEZYN1NFNU9KajQrUHRzd3pELy8vTU8vLy81cjFYbzUwZWwwdEduVEpzZmJkKzdjU1Z4Y0hBREZpaFhMMDVwVnFsVEIwOU9UaElRRXZ2MzJXNnBYcjg0enp6eTg5Nnh1M0xqQnpKa3pTYy9VampzeU10S3VOUk1TRXBnN2R5N3g4ZkhNbURHRHhZc1g0Ky92bitXNHNMQXcvdmpqRDd2T0JlRHY3NS90YTgzczNMbHpwS2FtV2wyWjVlVEpreXhjdUZCOWJKS1Rremx5NUVpdTUzcVFwS1FrRGg0OFNHcHFLaEVSRVhUbzBDSGI0MUpUVTlIcjllajFlb3Z4SlV1V3NIWHJWdXJWcThmbzBhUHg5ZlcxZVMraTRQMzExMThrSlNVQnBwOG5RcGhKbUVVSUlZUVFqMVFsWHk4V2RHM09hK3QvTVEwb3Bnb3R0clFkVXN5SmxveXBBOWZ1NXVEYnZTanBibnM1eE1KSVc2b012dFBuRXJ0d0pxbG5UZ0xZWFlJenV3eVJNU1daMkRrZjRkNjlMMjR2ZHJkcmZTR0VFRUlJSVlRUVFvaUMxaVNnRCt0T1RRRk0xVmtlVlpobHg0NGRBTVRIeDFPdFdyVXN0K3YxZWlJaUlnQUlDQWpJZG8xWFgzMlZtemR2Y3Zqd1ljNmNPY093WWNNWU5td1lIVHQyekpjOWJ0KytuWDM3OXVYTFdtNXViam1HV2RMVDA5bXdZUU1BcFVxVnlqRzBrTjJha3lkUDVxMjMzaUl0TFkyWk0yZnl6VGZmNE9ibWxpOTd6aXdtSm9hSkV5ZVNtSmdJbUQ1TTErdjFMRjY4bU9MRmk5TzRzVzJ2RzNkM2R5Wk1tTUQ3Nzc5UFFrSUNVNmRPWmY3OCtUZzdPMXNjZC9YcTFUeFhyTW5OTTg4OGsyUEF4R2cwRWhJU0FrQ2RPblh5dkdaNGVEalRwazBqUFQwZEZ4Y1h5cFl0eTRVTEY1ZzllemJseTVlblVxVktOdTMxd0lFRHBLYW1BdEN1WFR1cjN1dlU2L1ZjdlhvVmdDTkhqdkRhYTY4eGN1Ukltalp0YXROZVJNSDc5ZGRmMWN2dDI3Y3Z3SjJJd2tiQ0xFSUlJWVI0NUxyVkNtVC81UnQ4ZCt3Y2dFMUJGak5qeGxRRmlMbWJRdjgxUC9QVGtNNW9pbkFmM2V3b2J1NzRqSjlLL1BmZmtQVHpOblhjYUFTTmdzME5tekpXTVQyUWltbkJoQTNmb2I5MkdlOWhJMEhuYU9mT2hSQkNDQ0dFRUVJSUlRcEcxZUtOOEhVdFEzUlNPRmRpVG5BNzZWK0t1VnBYM2NSYU4yL2U1UGp4NHdBOCsreXoyVlpUQ1E4UFY2dWw1QlJtOGZUMFpQcjA2V3pldkptdnZ2cUs1T1JrNXMrZno4R0RCeGt6Wmt5K1ZhTFE2WFQ0K1BnOCtNQnNKQ1VsUGJEZHpJNGRPOVFLSjRNSEQ4YkJ3ZktqeVpzM2IzTDM3dDFzNTJxMVd0cTBhY09lUFh0NDRZVVhIbGdwcFZTcFVqZzVPVmx4RDB5Qm8wbVRKbkh6NWszQUZLeG8xNjRkNDhhTlE2L1hNMlBHREdiT25FbFFVSkJWNjVyVnIxK2ZsMTkrbVhYcjFuSDU4bVhtenAzTHBFbVRMSTdSYXJWWkFpNjJjSFRNK1gyODY5ZXZFeDhmRCtROXpITHQyalhHang5UGZIdzhHbzJHRHo3NGdJQ0FBRjUvL1hWaVkyUDU0SU1QbUQxN05uNStmbGJ2MVJ4ZTBHZzB0RzNiTnNmanpOOG5tYXZKNkhRNlpzNmN5WW9WSzFpelpnM3g4ZkZNbno2ZEYxOThrVGZlZUNQYnloNTZ2ZDZpN1hybXRRMEdneHFzQVhCd2NFQ2owWERvMENIMW1DdFhycWpySERod0lOdTllbnA2VXF0V3JRZmU5NEowOHVSSmkrdTNiOTlXTDRlRmhXVzUzUnJteWoxUlVWRloxaWxWcWhRbFNwVElkbDVpWWlLSER4OEdJQ2dvaUxKbHl3Snc4ZUpGd3NQRDBlbDBOZ2ZLUk5FbllSWWhoQkJDRkloUFgyak1rYkNibkkrTUFleW96cEx4ZjZQUlZLbmxTTmhOUHRwemhBK2VyNStQdXkwa0ZBMGVyd3hHVnk2QXVLL21tNGJNUVJZYjJ6VmxMSHh2blF3cFJ3NFFIWFVMbjFIdm9mSE9XL2xYSVlRUVFnZ2hoQkJDaU1KRVVSUWFsWCtaYmVkbUE3RG4wbEplZm5MYVF6M25ybDI3MU11ZE8zZk85cGdMRnk2b2w2dFdyWnJyZXQyNmRhTktsU3BNbXphTjJOaFlqaDQ5eXZuejUybllzR0crN0xkMjdkcDg4c2tuNm5XRHdVQnNiR3llMmdGdDJMQ0JaY3VXNVhoN2NuSXlxMWV2QnFCV3JWclpWczc0OU5OUE9YUG16QVBQdFdyVktsYXRXcFhyTVFzV0xLQjY5ZW9QWE1zc05qYVc4ZVBIcTBHRk9uWHE4TTQ3NytEZzRNQ2tTWk9ZUG4wNmVyMmV5Wk1uTTIzYU5KNTg4c2s4cjUzWndJRURPWFhxRk9mT25lUFhYMytsYXRXcWRPdldUYjI5VWFORy9QampqemF0blp2bzZHaTFQYzlmZi8wRm1LckZPRGs1cWVFZE0yZG5aN3k5dmRYcm9hR2hUSmd3UVcwUDljNDc3Nmh0bnQ1OTkxMG1USmhBWkdRa0kwZU9aT2JNbVpRclZ5N1ArN3AxNjVZYStIcm1tV2V5YmJObFpnNUkzTjhhU2FQUk1HalFJR3JXck1tTUdUTklTa3JpeHg5L0pEbzZtbW5Uc242UHYvcnFxMFJIUjJkN2p1M2J0N045KzNiMSt0Q2hRK25SbzRmNi9HZVdtSmpJMUtsVHMxMm5SbzBheko4L1A4ZjdVaGlNSFRzMng5dldyRm5EbWpWcjdEN0huMy8reVo5Ly9ta3g5c1liYjFpODVqUDcrZWVmMWNjNWMrV21YYnQyc1czYk50emMzQ1RNOGovTXVxWm9RZ2doaEJENXhObEJ5M2Q5MnVHaU0yVnJGZXdzTDVJcHlESC9qeFBzdlhqZHZnMFdZczVOV2xKczZpdzBubDczQnRWMlRiWlJzekNabm9PMEs1ZUlmbjhrK3NzWGJkK3NFRUlJSVlRUVFnZ2hSQUdxN2RjV1Y1M3BRL3FRcUQrNStOK1JoM1l1ZzhHZ2hsbjgvUHg0OXRsbnN6M3UvUG56NnVXOGhDK0Nnb0pZdkhneGxTdFhadURBZ1RrR1dkTFQwMGxOVFZXL3pGVWxBSXZ4K3l0VVpIYm8wQ0ZlZnZsbEJnOGV6RC8vL1BQQXZlWG1oeDkrSURvNkdrVlJlUFBOTjNNOVZxUFI0T3pzYlBXWHRaVll6SzVmdjg0Nzc3eWpCbG1DZ29LWU5tMmFXam1tU1pNbWpCNDlHa1ZSU0VoSVlNS0VDZXpldmR1bWMybTFXaVpPbktoV1gxbTZkQ21uVHAyeWFTMXJUSmd3Z1ZkZmZaVlhYMzFWRFIwbEpDU29ZNW0vRmk1Y3FNN2J0MjhmbzBhTlVvTXNBd1lNc0FnWjFLbFRoNkZEaHdLbXdNeW9VYU9zcXVpeGVmTm05YlhacVZPblhJODFoMW51citoalZyOStmZWJObTBmSmtpWFJhclYwNzU1L3JkTkxsaXlwZnBuYlcybTFXb3Z4a2lWTDR1Smlhbm1mMi9lVnlKN0JZT0NISDM0QW9GaXhZalJ2M3J5QWR5UUtHNm5NSW9RUVFvZ0NVOG5YaXdWZG0vUGErbDlNQThxOUNpdldVckFzVGpKay9SNE92UFV5cFR6enY0OXVZYUNyV0JuZjZmT0ltZmN4YVZjdUFhWkFrRDIvTWhsTmkxZzhrSVk3Y2R5ZVBoSFBnVy9nMHJTMWZac1dRZ2doaEJCQ0NDR0VlTVEwR2kzdHFyeko1ak16QU5nZU1vY1J6NjFFcDdVdEJKR2JvMGVQcXRVZkdqUm9RSGg0ZUxiSG5UMTdGcmpYRmlZc0xDeFA2NDhaTXdhZFRwZmxlRmRYVjRvWEw4N2l4WXZadG0xYmxubUppWW04OE1JTDZ2VUZDeGJrZUk3MTY5Y0RwdllqbFN0WHp0TytzdlBmZi8rcFZSNDZkdXhJWUdDZ2V0dStmZnRvMkxDaFJUdVlWcTFhTVg3OGVLdlBFeFlXeHVEQmc2MmFjK3pZTVQ3KytHTzFSVkt0V3JXWU1XTkdsbFkvN2RxMVE2dlY4dm5ubjVPV2xzYm5uMzlPZUhnNEF3Y09STEh5RGN4U3BVcnh4aHR2TUhmdVhHclhybTFUYXg1cnVicTZxaUdNeE1SRXdGU0JSYXZWWmpuVzJkbVo5UFIwbGkxYnh1Yk5tOVZ4YzVXUyszWHYzcDIwdERTV0wxL09uVHQzR0RkdUhOMjdkMmZnd0lIWnR2a3hTMHhNVkFOZjVjdVhwMTY5ZXJuZWg3UzBOSUJzOTJ3V0VCREF3b1VMT1hQbVRJNXRmc3pQWVdaejU4N2wzTGx6dEdqUmd0NjllNnZqNWhaZUsxYXNVTWVXTEZuQzVzMmJxVktsU3BidkgvTnRSU0hNWWc2T21FVkdSakpzMkRBQVJvNGNTYk5teld4ZXUxKy9mc1RIeDlPeFk4Y3MzNU01aGM3Ky9QTlB0VXBRMTY1ZGMzM3RXT1BHalJzRUJ3Y1RIQnpNbVRObkdETm1ERFZyMXN5WHRjV2pKV0VXSVlRUVFoU29iclVDMlJkNmcxVi9uMVBIN09xWWs1R0d1Wk9jU3IvdmQ3RnJhRmNjTkk5bk1UcU5UekY4cDgwbWJ1azhrZy84bHVrV1kwWW14Y1pIVVFFbGM1Mlg5RFR1ZlAwRmFXRlg4ZWc3eE41dEN5R0VFRUlJSVlRUVFqeFN0ZnhhY2ZybVhpNUcvOFdkbENnMm4vbVlucldtV1IxSWVKQ0lpQWoxOHBZdFc5aXlaVXV1eDZlbXBsb2R4TWhPdzRZTnMyMnRrcHZldlh2VHRtMWJ2THp1VmY0OWRlcVVHclRwM3IyN0dvVElTWk1tVGFoUW9VSzJWVE1XTDE3TTNidDM4ZmIyWnRDZ1FlcjQvdjM3K2Vpamp5aGV2RGdqUjQ2MGFzLzJNaGdNZlB2dHQzei8vZmRxOEtCWnMyYU1IejllRFJiZHIwMmJOcmk0dVBEcHA1K1NrcExDbWpWckNBa0pZZVRJa1pRcVZjcXE4M2ZvMEFFZkh4OGFOR2lRNzYrOTdKaERGLy8rK3kvOSsvY0g0SnR2dnNtMnJjK0ZDeGQ0NjYyM3VIanhYb1htZnYzNjhmenp6NnNWV3U3WHZuMTc3dHk1dzRZTkd6QWFqV3pZc0lFalI0N1F2MzkvR2pkdW5PMTkzTGx6SjBsSlNRRDA3Tmt6MThkQnI5ZXJ6MU5PejQrWmo0OVBycTFveXBZdG0yWE1IRjd5OFBBZ0lDQWcxL1VqSXlNQnNuM3N6QzJRN205SlZCaTV1N3RiWERjSHVzQVVPTG4vZGx2b2RMbzhyN054NDBiQTlGeDA3TmpScHZNWmpVYk9uajNMbVRObjFQREsvYS9aQjcxK1JPRWxZUlloaEJCQ0ZMalBPamJtNlBXYm5JK01RY25vTm1STG9FVUJpN0l1SjI1RU1mWG53M3pVUG45NkNCZFdYc05Hb2lzZlFQeWFGV0EwQUFwR294R2pZalMxYjdLQk9RNlRlWVdrM1QraUQ3dU16enZ2b3JqWi80dU5FRUlJSVlRUVFnZ2h4S1BTdWNZNEZoNGFTSEphUENGUkI5aHphU25QVjM2OW9MZVZyL3IwNldQeGdmQ1dMVnZZc1dNSExpNHV6SjgvWHgwdldiS2sya0lvS2lxS3FLZ280TjRIeXhxTmhwSWxTM0xnd0lFOG5UYzFOWldvcUNoS2xDZ0JtQ3JVL1BISEh3QzgvdnJyNmdmYnFhbXBhcnVidUxnNFNwY3ViYy9kdFVwNGVEaWZmLzY1R3RZQjZOV3JGNE1HRFhwZ3NLUng0OGJNbVRPSDk5OS9uNWlZR0U2Y09NRnJyNzFHdjM3OTZONjllNjVWUSs3MzNIUFAyWHdmYkhYOCtISEFWTUhrL2pCR1VsSVMzM3p6RFZ1M2JsV0RJeVZLbE1EWjJabHZ2LzJXYjcvOTlvSHJOMnJVaVBQbnovUGZmLzl4N2RvMVB2endRd0lDQXBnNWN5YmUzdDdxY2NuSnlXcmxIMTlmWDFxMmJJbGVyMmZQbmozWnJwdWFtcXBlRGc4UFo4ZU9IVmJkNzVvMWExSytmUGs4SFp1WW1NakZpeGU1Y09FQy92NytQUFhVVTR3Y09aSTJiZHJRcFVzWHRUV1l2NzkvbHJubTU3OG9oRmtLazRNSEQzTHVuT2tQWEZ1MmJKbm5BRXhjWEJ4bnpweFJnMWNKQ1FtODg4NDd1YzZ4dFIyWktIZ1NaaEZDQ0NGRWdYTjIwUEpkbjNZMFc3U0J1L28wVTR6QzFuNURrQkhBTVAzeXRlVGdLUnBXS0VXSDZoWHljY2VGajJ1N3pqaVVyVURzRjU5aFRFb0VKU09FWWxlWkd3V05NVlA3SVVBZmNvYm95YVB3SHZVK0RtWHo5c3VnRUVJSUlZUVFRZ2doUkVGemMvU2hZN1YzMkJqOEVRQ0h3amJnNVZ5UyttVzc1ZHM1bWpScFl0Rk9KenNiTm16ZzRNR0RBTHozM252WlZucXdscWVuSjJBS0NKaGJwQUJxa0VDajBWaFVub2lMaTJQcTFLazVybWN3R0pnNWM2WlZlNWd3WVFLdFc3Y21QajZlMmJObkExQ3ZYajFhdFdxbEhyTjI3VnB1M2JvRndDdXZ2RUtaTW1XWU0yY09ScVBSNWtvbDVjcVZVOXZXWkJjcVNVdExZOU9tVFh6NzdiZHFPTUxOelkyeFk4Zm1Xc25qZmxXcVZHSEpraVY4OHNrbm5EeDVrdFRVVkw3KyttdCsrKzAzWG52dE5aNSsrbW1yOXg0VEU4UHQyN2V0bnZjZ25wNmVhckFJNE8rLy93YWdmdjM2SERseWhPKy8vNTdBd0VCR2pCaEJXbG9haHc4ZlZvTXNUejMxRk8rOTl4NExGaXhRUTA0UEVoUVV4T2pSbzVrelo0NGFnQW9NRExRSXNvRHArWStKaVZIbk9EZzRFQmNYeDl5NWN4OTRqbVBIam5IczJMRTg3Y2RzK1BEaDJZWlo0dVBqQ1EwTlZWdUM3ZHExeTZJOVY3ZHUzUWdKQ1NFc0xJemx5NWV6ZnYxNjR1UGpBYWhSbzBhVzljeEJpWlNVRkhVc1BUM2RxcEJUWVhEeDRrVmNYRnhzbm45L0c2ZmNwS2VuOC9YWFg2dlhQVHc4Y2oxMng0NGRuRDE3bHVEZ1lHN2N1Skh0Y2E2dXJsU3ZYcDJnb0NDQ2dvSzRmdjI2V3AxSUtyTVVYUkptRVVJSUlVU2hVTW5YaXdWZG0vUGErbDhBVUJRRlcvTXNDa2FMdVc5czNNc2ZJM3BTemlmbmZ4US9EaHhyMXNaMytqeGlaazBsUFNMakgvWEt2Zi9aMHJYVm1ERXhjeVltL2I5SW9xZU54ZnZOc1RqVnJXLzN2b1VRUWdnaGhCQkNDQ0VlaFpwUHRDQTIrU2EvWERKOWlMcnJ3aUxDNDg3UnB2SnJlRHFWdEh2OSs4TWsyZm5zczg4QUtGMjZOTTJiTjdmN25MWlFGRVZ0c1dLV25Kd01tSUl2dG56d2EyNDFOR2ZPSEtLam85Rm9OTFJyMTQ3VHAwK2oxK3RKU0VoZzdkcTFBRlNvVUlHWFgzNVpQVjl3Y0xEVlZUY3lLMU9tREgzNjlNa3lmdXpZTVJZdFdrUjRlTGc2NXVIaHdZZ1JJL0QxOVZXclFsaGo0TUNCckYyN2xzT0hEd01RR2hyS3hJa1RDUXdNcEZldlhqUnAwZ1NOUnNQTm16ZEpURXpNZG8xS2xTb0JzR1BIRGxhc1dHSDFIaDdraFJkZVVGczRwYWVucTVWWjZ0V3J4Ny8vL3N1Wk0yZlVvSVducHlmdnZ2c3U0OGFONDlWWFg2VkhqeDVvTkJvKytPQURxODg3ZGVwVURoOCt6THAxNnhnK2ZMakZiZEhSMFdybG44eXlleTJhR1F3R05ZQ2swK25RYXJWV3ZVNTFPaDFnQ3Erc1g3K2VxMWV2Y3ZueVpiVmxrRm5tQ2pDbFM1ZW1USmt5UFAvODg3aTR1TEJ1M1RvMXlBSnc1ODZkTE9jeDc5L2NQZ2xNMVhDV0xWdEd1M2J0ZU9tbGwzTGRaMkd4ZWZObU5tL2UvRWpPdFdQSERxNWZ2NTVsUERrNW1aQ1FFSUtEZzlVUVZuSnljcmFCSjQxR2c4Rmd3TVhGaGRteloxT3BVaVcxNVJPWTJtdVpTV1dXb2t2Q0xFSUlJWVFvTkxyVkNtUmY2QTFXL1gzdkYwbWJDNHVZMHhzS0pLVHE2ZnY5THZhKy9oSTZyZVpCTTRzMGJZbVMrRTZiVGV5aXowazkrYmM2YmdRVVkwWTR4VnBLTnM5QmFpcXg4MmJnMXJrbjdpKzlZc2VPaFJCQ0NDR0VFRUlJSVI2ZFJ1Vjc0Nkx6NHNkenB1b2h3YmQrSmZqV3IxUXYwUmcvajBCS2VWWWwwTGZlUXpsM2FHZ29OMi9lQktCcDA2WVA1Ung1NGVucHlZOC8vcWhlUDNQbWpCcCtHRFJva0JvMHNaYlJhQ1E0T0Jnd0JSRSsvUERETE1kb05CckdqUnVuaGw4QWJ0eTRrV09ybWJ5b1diT21SWmdsSkNTRTVjdVhxNjJVd0ZTMXBYTGx5b1NFaFBESko1L1lmQzZ6T25YcWtKU1VwTGFmdVhUcEVoOTk5QkZseXBSaDRjS0ZMRnk0a0wvKytpdmJ1ZmJjVjJzRkJ3ZVRsSlNFdTdzN05Xdld0UGlBMzZ4NjllcDgvLzMzYW9VZlcxMjZkQWtYRnhmZWUrODkzTnpjTEc1YnZueTVSZVVTcy90ZmkvZnZmZFNvVVFDTUdqV0tsaTFiMHE1ZE93RGF0Mit2dm1ZZnhNbkppWTBiTjJhcEhHTDZZMG9qdFd2WHBtL2Z2bFN1WE5saTMzMzc5cVZjdVhKTW56NWRIWnN6Wnc1Nzl1eGgrUERoYWlqSjNCNG5JU0ZCcmNnU0h4L1AxYXRYK2U2Nzc0cE1tTVVjR0xLVk9XajBJUEh4OFRtMnJ4bzVjaVNob2FIWjNsYStmSGxxMXF4SlVGQVFOV3ZXWk5PbVRXemJ0ZzBIQndjcVY2NmM1ZmpNSVNXcHpGSjBTWmhGQ0NHRUVJWEtaeDBiYy9UNlRjNUh4cUFvcGhDR0xZRVdCVk53UThtWWZPWm1OTy91T01Ebkx6Yko5ejBYTm9xekN6NmpKNU80WlIwSlA2eFJ4NDBXRFpoc1pTN1RZbnBHRXJldUorMzZWYnhlSDQzaWJIc1pTaUdFRUVJSUlZUVFRb2hIcFc2cER2aTVWK1RIa0xuY2pMOEV3TG1vUHprWDlTY0FYazRsR2RGd0pRNmEvUDBBZE4rK2ZlcmxnZ3l6M00vYzdzUEh4NGZPblR1cjQyUEdqT0htelp1MGF0V0tRWU1HUFhBZFJWRjQ5dGxuMWJDR2c0TUQ3dTd1SkNjbnF4OTA5K3paa3lwVnFsak1xMXk1TWdNR0RMQjUveVZMV2xiVldiMTZ0VVdRNWNrbm4rU2RkOTRoT0RpWWtKQVFtOCtUV2RteVpSaytmRGcvL2ZRVEsxZXVKQzR1RG9BR0RScGtDWExrcEhYcjFnUUZCV1Y3Mit6WnM0bUlpQUJneElnUlZLaVE5eGJxbWFzRG1WdGExYXRYejZKcXhmMWNYRno0NktPUGNsMjNTWk1tTkd2V0xNZmJGeTVjeUprelp4ZytmRGhkdW5SUng0OGRPMlpUZ0NkekZSUjdnamFPam83VXFGR0Q1T1JrYXRTb1FjMmFOYWxac3lhZmYvNDVKMDZjb0h6NThqejExRk5aNWwyNWNrVnRVNlBUNmZEMzl5Y3NMSXpUcDAvejVwdHYwcVZMRndZTkdxUzJVeklhalVSR1J1THY3NjlXZjNsUXBhYkNaUFRvMGJSdTNkcm0rZDI2ZGJPb1lwT1RCUXNXRUJzYm0rMXRGU3BVSURRMEZFZEhSNXljbklpUGo4ZkZ4WVh2di85ZURRM2xsVjZ2Vnk5TG1LWG9rakNMRUVJSUlRb1Zad2N0My9WcFI3TkZHN2lyVHpPRlVtenNONlFHV2pLdS85K1JNN1FJTEV1SDZubi81YS9JVWhUY3V2YkNvVUlsNGhaL2pqRWxCUlJ6a01YbWVqZW9aVm95TFpGeS9BalJVOGJnTTNZcTJoTDJsK1FWUWdnaGhCQkNDQ0dFZU5oS2VWWmpXTDJsSEwveEU3OWMrb3E3YWZjK2hJMUxpU1F1T1JKZjF6TDVkajZEd1dEeGdmNmtTWk5zWGt1cjFhb3RlMnpkaXpuWWNQandZYldheWl1dnZHTFI4aVVxS29ySXlNaHNXNnZrWk9qUW9mVHIxdzh2THk5Y1hGeUlqbzVtOE9EQmdLbXlRcjkrL2JMTXFWaXhJaFVyVnJUNS90eHZ6Smd4REJvMENCY1hGNFlNR1VLTEZpMEE4UGYzejdjUWtVNm5RNlBSOE9LTEw5SzZkV3MyYmRyRW9VT0hHRGh3SUdBS29KZ3ZBNnhaczhZaXpBVHd4Qk5QOE1RVFQyUlorOFNKRTJxUXBYYnQyaFlCSTJzZE9IQUFnT2VlZXk3WDQ5TFMwckxzNzM2bFM1ZFd3eXpMbGkwaklpS0MvdjM3NXhxMFNVaElZTmFzV1lEcGRldnU3cTRHZng0a3Y4SXNBTE5telVLeDR2M2xRNGNPOGVtbm42cXRnMGFNR01Ienp6L1ArdlhyV2JWcUZYcTluaE1uVHFEVmF2SDM5MWZuaFlTRXFLRVhNTFhBRXZmczM3K2YzMy8vSFlDZ29DQ3VYYnRtRVlEcDFxMGJuVHAxb2txVktpeFpzb1J0MjdhaDBXaXNEcklBYWlVZ2pVYWp0cHdTUlkrRVdZUVFRZ2hSNkZUeTlXSkIxK2E4dHY0WElLUGtZMFpWRVd1WmNoZjM1cjZ4Y1MrL3ZkbWRpcjVlK2JubFFzdXB6clA0ZmppWG1Oa2ZraDU1TTJOVXdaUVBzaVBVY3QrMDlJZ2JSRThlaWZkYkUzQ3NXZHVlTFFzaGhCQkNDQ0dFRUVJOE1uVkx2MERkMGk4UUZudWE2M0ZudUI0YlRESFgwdmthWkFFNGZ2dzQvLzMzbjNvOXA4b0VlWkZiaFkyY2hJV0ZjZkRnUVE0ZVBFano1czNwMXEwYmFXbHBmUFhWVjRBcDZQSENDeS9ZdkNjemM1VUtzOW16WjVPWW1JaURnd01USjA1OEpCOHFlM3Q3TTNQbVRNcVdMWXVUazVNNnJ0UHBIc3I1WFZ4YzZOdTNMMzM3OWxYSC9QejhMSTd4OHNyN2U1RXJWNjRFVE8rSnZ2NzY2MWx1Ly9YWFgzbnFxYWNvVnF4WXJ1dWNPM2VPVzdkdW9kVnFlZmJaWi9OOC92ZmZmOThpK0xGbnp4NE9IejVzY2N6ZmYvL041Y3VYTFNxd1pHZmh3b1ZFUjBjRHByRFVvVU9IOGh4bU1RZENJT3ZqYWEzc2dpem10a09adjUvdTNMbkQwcVZMMmIxN3R6bzJkT2hRT25Ub0FFQ2ZQbjFvMUtnUnMyYk5Zc1NJRVRnNE9GQ3VYRGs4UER5SWo0OW40OGFObEM5ZlhtMHhsVjM3bS85VjhmSHhGcFZ1eG93Wnc5dHZ2MjF4elAxVm0reGhyZ2FWK1dlQUtIb2t6Q0tFRUVLSVFxbGJyVUQyaFlhejZ1K00wcDlHeGFMS2lqWE1yWFVVSUNGVlQ5L1Z1L2oxemU0NE85amVBN1FvMGZxWHhuZjZYR0lYemlUMTlBa2dvOUJOUnFERmFIT1ZGc3VXUThha1JHSm1Uc1dqejBCYzIzYktsNzBMSVlRUVFnZ2hoQkJDUEFybHZHdFJ6cnNXbEg4NDYyL1pzZ1V3dGQ0cFZhb1VZV0ZoMUs1ZG0wNmQ4dlllU2twS0NyTm56eVk5UFozaXhZcy84UGpVMUZSdTM3NE5RR0ppb2xvZEJhQk5tellBYk55NFVRME1EQmt5QkFlSC9QM1ljUFBtelJ3OWVoU0FBUU1HRUJnWW1LL3I1K1pSbmlzL0hUeDRrRE5uemdEUXRtMWJpL3RoTUJoNDc3MzNPSGJzR0hYcTFPR3p6ejdMdGRxSStiSDM5dlpXWDMrWExwbmFhdDI2ZFl2VnExY0RwcW9ubWR2TE5HN2NHSzMyM3Z1bTU4NmRzK20rR0kxR3RkMVRwVXFWNk4yN040Y09IY3J6L0d2WHJnSGc0ZUdCajQ4UDZlbnBOdTBESURJeWtuLysrUWQzZDNjY0hSMkpqbzVXVzA3NSt2cGlOQnBadTNZdDY5YXRJekV4RVFCWFYxZEdqaHlwVnZZeEsxKytQRjk4OFlWNlhhUFIwS2hSSTNidDJzV0ZDeGNZTm15WWVsdTlldlZzM3ZPak5tL2VQQll1WEdqemZQUGpsaE9kVHFkV1N4azBhTkJEcjFwanJxb2pZWmFpVGNJc1FnZ2hoQ2kwUHV2WWhLUFhiM0UrTWdaRk1lVW1iSzBsa3JsQ3kvbW9HQ1pzLzRQNVhacm43NFlMTWNYRkZaK3hVMGpjc282RUg5WmtEQ29ZalViMXNiVmhWZlhKVUt2ZkdBM0VyMTZPL3ZJbHZGNTdHL0w1VFJBaGhCQkNDQ0dFRUVLSW9pWXNMRXl0MU5DcVZTdHExYXJGckZtenVIVHBFdlhxMWJObzdaT1R6WnMzcXgvbTkralJJOXRqcmwyN3hwRWpSemgrL0RpblRwMGlOVFUxeXpIT3pzNFVMMTZjdUxnNE5jeGdycWF5Zi85K2kyUE5sUTBpSWlLeTNKWlpqUm8xc2dSc0xseTRvRlo5cVYyN2RyWjdUa3BLNHRhdFd6bXVheTEzZDNkS2xDaVJiK3M5YXVucDZTeGZ2aHd3QlNreUI1REFGSm9JQ0FqZzJMRmpuRGh4Z25YcjF0R3JWNjhjMXpNLy85SFIwYXhZc2NMaXRsdTNicWxqWmNxVXNRaXo1QmRGVVdqWnNpWGJ0MjluOHVUSlZvV2xqRVlqRnk1Y0FNaTFqVkZlSlNjbjgvbm5uMmNaMTJnMDFLOWZIMFZSU0VsSlVRTVpRVUZCakI4LzNxS0ZVRzRHREJqQWdRTUhMRnJtTkd6WU1GOHJqVHhzS1NrcGF0amtZWEIyZHFaaHc0WWtKaWJ5MGtzdlBiVHptSmtyQXRuYm9rb1VMUGwwUVFnaGhCQ0Zsck9EbHUvNnRLUFpvZzNjMWFlWkFpbW0vamcycmFlZ3dSemJXUFYzQ0MwQ3k5SWxxRkwrYmJpd1V4VGN1dmJDb1VJbDRoWi9qakVseFJSb0FXeVBDWmxvTWxvWG1aZElQclNQdEpzMzhCbjVIaHFmM0V1ZUNpSHV5aEZnQUFBZ0FFbEVRVlNFRUVJSUlZUVFRanpPMXE5ZnIxN3UzcjA3Zm41K0xGbXloTVRFUkhidDJ2WEFWaTJKaVltc1c3Y09NQVZQMnJkdm4rMXhYM3p4QlNkUG5zd3lydFZxNmRteko4ODg4d3cxYXRUQXdjR0JLMWV1cUdHVjJOaFlwaytmbnVQNWp4OC96dkhqeDNPOGZmTGt5VFJ0MmxTOUhoc2J5OVNwVTBsTFM4UGIyNXRKa3labDJ4cnB4SWtUVEowNk5jZDFyZFd5WlVzbVRacVVaVHc4UEp3MzNuZ2ozODZUMmV1dnY1NHY3WmtBdG0zYnBsYktHVEJnUUphV1RRQURCdzdrcjcvK0lpd3NqRysrK1liYXRXdFR2WHIxYk5jTERBeWtaY3VXRm1NUkVSR2NPM2NPYjI5djZ0YXRDNWdxazJRMmQrNWNpNG92NTgrZnQvayt0VzdkbW1yVnFsRzZkR21yNW9XR2hxcXR1SjU4OGttYnoyOVd1blJwdkwyOVNVNU94bWcwNHVEZ1FPblNwZW5UcHc4QkFRRUE5Ty9mbjhqSVNFcVdMSW0vdnorblRwM0N4OGNuVDJFelgxOWZ2dnp5UzlhdFc4ZS8vLzVMdFdyVjZOMjd0OTM3ZnBTNmRPbENyVnExYko0L2E5WXM3dDY5bStzeFhidDJwVlNwVXJsV0ZNb1BkKzdjVVg4V2xpeFo4cUdlU3p4Y0VtWVJRZ2doUktGV3lkZUxCVjJiODlyNlh3QlRvbCt0QW1JMW8wVmtZOFRtMzZoZXNoaFZTL3JrMTNhTEJLYzZ6K0w3NFZ4aVpuOUlldVROakZGVEdFVlJiQXUxR01GYy9rYWRubmJsRXYrOS93N0Z4azdCSWFCb2xuWVZRZ2doaEJCQ0NDR0VzRWRZV0JoNzl1d0JvSDc5K21xVmllN2R1N055NVVwV3JGaEIwNlpOS1ZZczV6OEdXckpraWRveWFPalFvVG0yemZEdzhBQ2dlUEhpUFAzMDAwUkhSM1BzMkRHY25aMFpOR2lReGJGYXJWWTlQaWNKQ1FrWWpVWjBPbDJ1SCtqcmREcjFja3BLQ2xPbVRDRXFLZ3BGVVJnMWFoU3hzYkdjUEhtU3NMQXdybDY5eXRXclYxbXlaQWxhcmZhQlFZSDA5SFQwZWowQWpvNk8yWVppekJ3ZEhiTWROeGdNYW5BbnY1bjNacStZbUJoV3Jsd0ptRnJ5ZE83Y09kdmpkRG9kRXlaTTRLMjMzc0pnTVBEeHh4K3pkT2xTM056Y3NoemJ2SGx6bWplM3JFejk4ODgvYys3Y09jcVZLMmNSL01rY1F2ajU1NS96NHk0QlVMRmlSU3BXckdqMVBIT0xKSUNubjM3YTduMW90Vm8yYk5pUTZ6R0tvakIrL0hnMmJkckVyRm16QUZOMWxieUVXY0FVbW5qcnJiZnMzbXRCcVZxMXFrVW96VnJ6NXMxNzRESFZxbFd6ZWYzY0pDY25NM2p3WUx5OHZQRHc4T0RLbFN0cWxaMkhkVTd4YUVpWVJRZ2hoQkNGWHJkYWdld0xEV2ZWMzZZK3BoZ1ZqSXJ0N1liTWlZdTcralJlV2IyVC9TTjY0cXI3My9wbmtkYS9OTDdUNXhLN2NDYXBwMDhBR1FWdk1nSXRSbHVydE53WGFESEczeUg2d3dsNERSbUJjNk1XdWMwVVFnZ2hoQkJDQ0NHRWVPejgzLy85SHdhREFZQ1hYMzVaSGUvUm93YzdkdXdnS2lxS2VmUG1NVzNhdEd5ckZlemZ2MThORjlTcFU0YzJiZHJrZUs2dVhic3lZTUFBeXBjdkQ4QTMzM3pEc1dQSHNqMjJYTGx5Yk42OE9kZTk5K3ZYajRpSUNKNS8vbmxHamh5Wit4M044UFhYWDNQMjdGbjErdFNwVTAyVmxqTnhkM2ZIeGNXRkJnMGE4T09QUCthNjNzbVRKeGs3ZGl3QUN4WXNvRklsKzZvc3QyelprdHExYTl1MVJreE1USmEyUGZaYXZIZ3hpWW1KYURRYVJvMGFsV3RvcDBxVkt2VHUzWnZWcTFkejY5WXRGaTVjeUlRSkUvSnRMNHNXTFVLcjFhclhOMjNhcEFheUhwWGR1M2NEcG9CV1RwVm5ySFhreUJGaVltSWVlRnh3Y0xCNitjQ0JBMVpYRVduV3JGbWVBekFpZnpnN082UFJhTGg0OGFMRnVKdWJXNDZWckVUUjhMLzFxWTBRUWdnaGlxelBPamJoNlBWYm5JK01RVkZNZVFsYkcrTVlVY0JvUkZFVXJ0eSt3NGpOdi9GL0wrZjhSc0RqU25GeHhXZnNGQkorV0V2aWxyVVpnd3BHbzFGOWpHMWIrRjZtQllEME5PS1d6aVAxMG5rOCs3NEdtWDRaRmtJSUlZUVFRZ2doaEhoY0hUMTZsQU1IRGdEUXBFa1RpeFllVGs1T0RCOCtuS2xUcDNMbzBDR1dMVnZHc0dIRExPYWZPM2VPeno3N0RBQlBUMC9HakJtVDYvbnlveDJMdlRLM3hza2NZbkZ5Y3FKTW1UTDQrL3RUbzBhTkxQTVNFeE9KaUlnZ01ERHYxWDJ2WExtaXRvakpxK3JWcTlPaFF3ZXI1dHd2TEN3c1g4TXNPM2JzNFBmZmZ3ZWdXN2R1VksxYVZiMU5yOWVUa0pDZ2ZzWEh4NU9Ra0lDSGh3Y09EZzZrcGFYeHl5Ky8wS1JKRXhvMmJKZ3YrNmxVcVpKRm1NWEx5eXRmMXMycjRPQmd3c1BEQVZQNHlNSEJ1byt6UTBKQ3FGQ2hRcFpBeWZmZmY4K1pNMmVzV212MjdObFdIUS9RcUZFanErY0krelZ2M3B4VHAwNlJscGFHbzZNakZTdFdwRnUzYnJpNXVXRXdHSElOaUluQ1M4SXNRZ2doaENnU25CMjBmTmVuSGMwV2JlQ3VQczBVbGpEMXhiRjZMUVV3S3VhMk9yQTFPSlRsRlVveHVIN05mTjkzb2Fjb3VIZnJqUzRna0xqRm4yTk1TVEVGV2dEYjQwTDNnaXlaVjdpN2R5ZHBWMFB4R2ZNQmludnVaV3lGRUVJSUlZUVFRZ2doaXJMazVHUVdMRmdBbU5yZnZQNzY2MW1PYWRTb0VkMjZkV1B6NXMxczNMZ1JOemMzK3ZidEM4Q2xTNWVZUEhreXFhbXBhTFZhcGt5WndoTlBQUEZJNzRNdGF0ZXVUVUJBQUlHQmdRUUVCQkFRRUVDNWN1VW9VYUpFcmhVdXRtelp3b29WSzZoUm93YnZ2ZmNlSlV1V3pQSFlxMWV2TW4vK2ZJS0RnNWt6WjQ1RlNLaW8yYlp0RzRzV0xWS3Zuemh4Z3NHREI2dmhsZFRVMUR5dE0yL2VQR3JWcXZYQTFsR1ozYjE3bC9Ed2NNTER3eTBDTkFWdDdkcTE2dVcyYmR0YVBmK2JiNzRoSkNTRTFxMWJXN1Q5OGZmM0p5RWg0WUh6cjEyN0JwZ3FDUG42K3VicG5ERXhNZHk1Y3dkRlViSnQrVlFZeko0OVd3MU5tV1VPbk0yWk00ZjU4K2Zidkw2NWxkZTJiZHZZdVhObmx0dVhMVnVHdjcrL3plcy95T0RCZzdNZFg3ZHVIWnMzYjZacDA2YjA2dFVyejgrcEtCd2t6Q0tFRUVLSUlxT1NyeGNMdWpibnRmVy9BS1krcGpibVdUSXFoOXlMV3J5NzR3RDF5L3NSNVBlLytZOVpwenJQNHZ2aFhHSm1mMGg2NU0yTVVmUGphM3VvUllNUm94SDFTZEtIWHVDLzk5N0JaOHhrSE1wWjk1Y3pRZ2doaEJCQ0NDR0VFRVhGMHFWTHVYblQ5QjVMcjE2OWNneG52UGJhYTF5K2ZKbC8vdm1IbFN0WEVoRVJRYXRXclpnMmJScEpTVWtvaXNLWU1XUHlyZXBLVWxJU3AwNmR5dE94S1NrcEFFUkdSbkw0OE9GY2ozVndjT0NaWjU0aEtDaUlaY3VXV2JXbnUzZnZzbW5USnNBVUNpaGV2SGl1eDN0NGVIRDU4bVhBRk9MNDhzc3YwZWwwVnAyenNOaXpaNC9haGdvZ05EUTAxK01kSEJ4d2QzZkh3OE1EZDNkM2twT1R1WExsQ2pFeE1TeGN1SkJKa3lhcHg4Ykh4eE1aR1VsVVZCUlJVVkZFUmthcUxYUk9uejVOcDA2ZDFHTXpQMmZ2dmZlZVJmRG8rdlhyZHQvUHZEcDM3aHgvL2ZVWFlBcEdWYTVjMmVvMUVoSVNTRXBLNHNpUkl4YmplV25GRkJ3Y3pLaFJvd0RvMzc4L1hicDB5ZE01Rnk1Y3lOYXRXM0YzZDdlcUxkSGV2WHM1ZmZvMEFPM2F0YU5hdFdwNW5tdXQxTlJVTlhDU0hiMWVqMTZ2dC9zODZlbnBwS2VuWnhuUC9EcC9sQ0lqSTdsOSt6WmJ0bXloWGJ0MkVtWXBZaVRNSW9RUVFvZ2lwVnV0UVBhRmhyUHE3eEIxek5hb2haSlJnVVFCMGd3RytxN2V4YjdoUGZCeWRzeW4zUll0V3YvUytFNmZTK3pDbWFTZVBnRmtaRkF5QWkxR0d4NWxJNHBseXlIQUVCTk45TlN4ZUw4NUZxZG5uc3VYdlFzaGhCQkNDQ0dFRUVJVUZ2djI3V1A3OXUwQWxDMWJscDQ5ZStaNHJJT0RBOU9uVCtlRER6N2d4SWtUN042OW05Mjdkd09nMFdpWU9IRWlMVnEweUxlOTNicDFpOG1USjFzMTUralJveHc5ZWpUWFk5emMzTml5Wll0TmU5cTZkU3Z4OGZFQTlPN2QrNEh0UUh4OWZlbmZ2ejlMbGl3aExDeU05ZXZYODhvcnI5aDA3b0kyWU1BQUprNmNpRmFySlNBZ0FEOC9QMHFVS0VHeFlzVW9WcXdZM3Q3ZWVIdDc0K25waWFlbko2NnVyaGJ6azVLU0dEUm9FTkhSMGZ6eHh4LzA3OStmVXFWS0FUQm8wQ0JpWTJPelBhKzVJb2V6c3pQKy92NFdIL0QvL2ZmZkQrbmU1czVnTUxCNDhXTDFldi8rL1cxYUp5NHVEb0FTSlVwWVBYZjkrdldBNlgxamE5bzJtVisvMWxUR0FmamhoeDg0Zi80OHdFTi9EWGZzMkpHNmRldm02ZGk4dE9YUjYvVldoY2g4Zkh6eWZHeCt1blhyRm1CNlRzdVVLVk1nZXhDMmt6Q0xFRUlJSVlxY3p6bzI0ZWoxVzV5UGpFRlJURUVKMjJ1SDNKdDhQVGFlSWV2M3NLSGZDL20yMTZKR2NYSEZaK3dVRW41WVErS1dkUm1EOTBJL3h0d201OENZOGNTWVdrTmxYRWhMSTNiQnA3aTI3NEpIci82Z1NNOVNJWVFRUWdnaGhCQkNGSDJYTDE5bTl1elpnS205ME9USmszRnljc3AxanJPek13TUhEaVE0T05paU1zTFRUejlOZ3dZTjhuVi9XcTBXWjJmblBCMXJydUtnMFdod2RNejlqNy95dXViOWtwS1MyTGh4STJCcUEvUDg4OC9uYVY3bnpwM1p2bjA3MTY5ZlovWHExYlJwMHliWDFrUUY2ZWJObXhZQmtmajRlRFgwOFBUVFR6Ti8vbndxVnF4bzAyUG82dXJLc0dIRFdMZHVIUk1tVEZDRExHQUtVc1hHeHFMUmFQRHo4Nk5zMmJLa3BxWnk0c1FKS2xldXpQVHAwOVVReTkyN2Q5VjU2OWV2dHdneXJGeTVraDkvL05IcXZWbHIwNlpOaElTWS9vQ3hmdjM2TnJXUE1ocU4zTDU5RzhEcXRseWJOMi9tMEtGRGdLa0ZtRFd2SjNPQXhzdkxLODl6VWxKU3VIVHBFZ0JWcTFhMUtYeGpqVnExYWozd01ZMkxpMlBseXBXY1BYdVdCUXNXNVBwOS8rNjc3eElkSFUzSGpoMXAxYXBWbHFEVnd4WVlHRWpqeG8wZjJOYkozRGJLejgvdmdUK0xSZUVqWVJZaGhCQkNGRG5PRGxxKzY5T09ab3MyY0ZlZmxoR1NzSzNma0pMeEgyTkdEWkZmTDE1bjd2N2pqR3FhdDVUNlkwbFJjTy9XQjExQVplSVdmNDR4bzZTc1VmMnZiYkVoSTFtbkp1M2NRdHExVUx6Zm5vVGlXamo3eVFvaGhCQkNDQ0dFRUVMa1JWUlVGTysrKzY0YURCZytmRGdCQWJtM1diNXc0UUxyMXExai8vNzlXVzQ3ZXZRby9mcjE0NVZYWHFGZHUzWTJCMFl5SzFldVhKNkRDZjM2OVNNaUlvTDI3ZHN6Y3VSSW04NW5OQnFKakl6azZ0V3JYTGx5aGN1WEx4TWFHa3FYTGwxNDhjVVhXYmx5cFJvRTZOZXZIMXF0TmsvcmFyVmFoZzBieHZ2dnY0OWVyMmY1OHVVV0xYWUtpK0RnWUtaT25hcmVSNEJ4NDhZeGMrWk1QRDA5QWFoUm80WmQ1MmpSb2dWTm16Yk44dGdOSHo0Y25VNUhxVktsY0hBd2ZTVDg4ODgvYytMRUNWeGNYSEpzdCtMcDZXbXhWbllCZ0FVTEZtQXdHUEl0SEhEcDBpVldyRmdCbUlKUmI3MzFsazNyUkVWRnFZR3d6TUdlQjltNmRTdExseTRGVFBkMzZOQ2hWcDAzT2pvYXNLNzZ5UG56NTlWMlBJMGJON2JxZlBrdE1UR1JIMzc0Z1kwYk41S1ltQWlZV2srTkdERWkyK1AzN05talZtdGFzR0FCeTVZdG8zWHIxblRxMU9tQlAvUHl5dHl1S1NVbEpkdEtNZTNidDZkOSsvYTVybkgzN2wyMTNWdlZxbFh6WlYvaTBaSXdpeEJDQ0NHS3BFcStYaXpvMnB6WDF2OENaTFFNc2kzUFltSlUxS0RGeDc4Y29XR0ZVdFF2NTVjL215MmluT284aSsrSGM0bVovU0hwa1RjelJoWDF2N1pVYWJrMzkxNG9KdlhzYWY1Nzd4MktqWitHMXIrMG5ic1dRZ2doaEJCQ0NDR0VlUFNpb3FJWU4yNmMrcUYyeTVZdDZkQ2hRN2JISmlZbThzY2ZmL0Rqano5eTRjSUZkZHpWMVpWWFgzMlZldlhxOGVXWFgzTDA2RkZpWTJOWnRHZ1JLMWFzb0czYnRuVG8wSUh5NWNzL2t2dGtMYjFlejRFREI3aHg0d1kzYnR6ZzJyVnJoSVdGcVJWZU12UHk4dUx5NWN0cWE2SktsU3JSc21YTExNZVpQK3pQVHYzNjlYbnl5U2M1ZGVvVXYvNzZLMTI3ZHFWYXRXcjVkNGZzdEhmdlhtYlBucTJHSzlxMmJjdWVQWHNJRFExbHlKQWhEQjA2bEpZdFd6NnduVXRlWkJjQ3FsU3BrdDNyNWlRL0sxekV4c2J5d1FjZmtKcWFDc0Rnd1lPenJhcWkxV296M2dNMnFxMWo3bmZ3NEVIMWNybHk1UjU0N3N1WEw3TnMyVEsxY282aUtFeVlNQUYvZi84ODd6OGhJWUhyMTY4RDVCZ1F5azV3Y0xCNjJacVdSdmtwSmlhR3JWdTNzbVhMRmpYRUFoQVFFTUN6eno2YjQ3d2FOV3JRcFVzWGR1L2VUVkpTRXNuSnlXemZ2cDN0MjdmejVKTlAwcVZMRnhvMWFtVFhhOXZGeFFXQXRMUTBMbHk0WU5QMzl0NjllOVhMMWF0WHQza3ZvdUJJbUVVSUlZUVFSVmEzV29IOGZpbWMxY2REMURGYjY0WW9tYXF6R0kzUS8vdWYyVCtpSnlYZFhmSnR2MFdSMXI4MHZ0UG5FcmRrTmluL0hGUEgxY2ZLaGpWTno1RmlFV2d4UkVjUi9jRW92TjRjaDFPZG5IOVJFa0lJSVlRUVFnZ2hoQ2hzOUhvOVk4YU1JU0lpQW9DNmRlc3lkdXhZaTJQaTQrTTVmUGd3Ky9mdjU5aXhZNlNscGFtM09UbzYwcUZEQi9yMDZhTldkcGd4WXdZSER4N2s2NisvNXZyMTZ5UW1Kcko1ODJZMmI5NU1tVEpsYU55NE1YWHIxcVZhdFdycWg3NzN1M1BuRGtDK2hDWHlRcXZWTW52MjdHekRLeHFOaGpKbHloQVFFRUNGQ2hXb1hyMDZIMy84TVFhREFZQmh3NFpsdTgvUTBGRDFjbmIzYzhpUUliejk5dHNBZlBYVlYycUxwNXdzWHJ5WUpVdVdXSFcvYkxGMjdWcVdMMThPbUFJU28wZVBwbDI3ZHRTc1daTTVjK1lRRXhQRFo1OTl4dEtsUzJuWXNDSGx5NWZIMTljWFYxZFhIQndjc3YzUzZYUm90Vm8wR2czSnljbWtwS1JZL0QvejVmYnQyei95bGlwSlNVa0E2SFM2UE05SlRFemsvZmZmSnlvcUNvQ21UWnZTcFV1WEhJOHZVYUlFa1pHUkhEdDJqSG56NWxHMWFsVTBHZzBHZzRHclY2K3FWWWMwR2cyMWE5Zk9kbzJVbEJRT0h6N01ybDI3T0hiczN2dWRucDZlVEpvMGlXZWVlY1ppZnlkUG5zVGQzUjEzZDNmYzNOelE2WFRvZERvVVJTRWlJb0xseTVlcm9hc3FWYXJrK2I2Zk9YTUdNSVZ1OGhLOHlVOFhMMTdraHg5KzRMZmZmclA0V2VUbjUwZS9mdjFvMWFwVnJqODNTcGN1emZEaHd4azBhQkM3ZCs5bTY5YXRhcURuMUtsVG5EcDFpcElsUzlLMWExYzZkT2hnVXd1aXdNQkE5ZktubjM3SzBLRkRDUWdJVUtzTTVjUm9OQkliRzh0ZmYvM0ZtalZyQU5Qcm9XblRwbGJ2UVJROENiTUlJWVFRb2tpYitXSVRqb1hmNG54a1RFWWd4WTVBQ3hwTTVWMGdLdkV1L2RmOHpFOURPcU94dWR6TDQwRnhjY1Y3OUdRU3Q2MG5ZZFAzcHNmSUlzaGkvU051bXF0WVZIZ3hwcVFRTy9jajNMcThqSHZYM25hVTJSRkNDQ0dFRUVJSUlZUjRkSFE2SFczYXRPSGJiNytsWnMyYVRKczJEWjFPUjFoWUdQdjI3ZVBvMGFPRWhJU1kybVJuNHVIaHdRc3Z2TUJMTDcyRXQ3ZDNsblViTm14SWd3WU4rT1dYWC9qdXUrL1VkaG5oNGVHc1hidVd0V3ZYb3RGbzZOV3JGd01IRHVUMzMzL252Ly8rdzluWm1iaTRPSDc1eFZUUnVIang0Zy8vUWNEMGdYR05HalVJRGc2bVVxVktCQVlHcWw4QkFRRVdJWWZVMUZScTFLakJwVXVYcUYrL1BuWHExT0g0OGVQY3VuVUxOemMzSEJ3Y0NBc0xVeitNZG5Cd3lMWmFSL1hxMWFsZnZ6NWFyWlloUTRZOGNJOUdvekhMOC9Bd1pLNXlNVzdjT05xMGFRT1lXcVA0K2ZreFo4NGNidDY4U1d4c0xEdDI3TWpYYzFlcFVpWFhRSWcxREFhREdpaktIQ2JhdDI4ZmJtNXV1THU3bzlQcE9IMzZORmV1WEFIeS9ucExURXhrMHFSSm5EOS9Ib0FLRlNvd2J0eTRYT2MwYmRxVWpSczNBdkRUVHoveDAwOC9aWHRjMjdadDFlK3A5UFIwTGwrK3pPblRwemx4NGdRblRwd2dKYU90dWxtelpzMFlObXdZSlVxVXNCalhhRFJNblRvMVQ2K1pZc1dLNVRrd1lUUWFPWHYyTEFDTkdqWEsweHg3eGNmSDgrdXZ2N0p6NTA2TGtCaUF2Nzgvcjd6eUNxMWJ0ODV6cXk4d3ZTWTZkKzVNNTg2ZE9YNzhPQnMzYmxUYkQwVkdSckowNlZKV3JWcEZwMDZkNk5PbmoxV3QwaG8yYklpZm54ODNiOTdreG8wYlRKa3lKYzl6NzlldFc3ZEg5bk5RNUM4SnN3Z2hoQkNpU0hOMjBQSmRuM1kwVzdTQnUvbzBVempDNW41RFJvd1o2UXBGZ1NOaE41bSs1eSttUE44Z24zZGROTGwxNm9rdUlKRFlMMlppVEw1cmNadXRiWWZNc1JoVFBzYjBuQ1Z1V1ljKzlBTGViMDlFY2JLL0Y3UVFRZ2doaEJCQ0NDSEV3OWEzYjE5U1UxUHAxYXVYK29HdDBXaGt3NFlOM0wxcitUNUtyVnExNk5peEkwMmFOSGxnRlF1TlJzUHp6ejlQNjlhdCtlT1BQOWkwYVJQbnpwMVRiNjlZc1NLOWUvY0dJQ1FraEUyYk5tVlo0N25ubnJQMzd1WFp1KysraTRlSHh3T3J3VGc2T2pKMDZGQjY5T2lCa3ZHZTBOV3JWM09zbXRLcFU2Y2NQMlNmTW1WS25xdUJkT3pZa2ZyMTYrZnAySnhFUlVXeFlNR0NYSS9wMGFNSFc3WnM0WlZYWGxHRExHWjE2dFRoNjYrLzV1REJnL3orKysrY1AzK2VtSmdZdFVxTnZUcDI3R2pYZklQQlFJOGVQZERyOVJpTlJqWDRrYm5xeUE4Ly9LQldGc25NdzhPRFdyVnE1ZWs4ZXIxZXJlYmk1K2ZIakJrekhoaDJHRGh3SU9ucDZlemR1MWV0UEpTWnQ3YzNyVnExWXZEZ3dlcllnUU1IbUQ1OWVwWmpkVG9kRFJzMnBIZnYzam0yWkhKeGNhRlVxVkxjdUhFajEzMlZMbDJheVpNbjU3a0N5YlZyMTBoSVNBQ2djZVBHZVpwanI3VnIxN0orL1hxTHNjREFRSHIwNkVIejVzM3RydUJVdDI1ZDZ0YXR5OFdMRjFtMWFwWGE4aWt4TVpIOSsvZlR2MzkvcTliVDZYUjgrdW1uZlBycHA0U0VoRHg0UWpaOGZYM3AyclVyTDcvOHNrM3pSY0dUTUlzUVFnZ2hpcnhLdmw0czZOcWMxOWFiL3RwRVVSUTdxck5ZaGpJVy9QRVBqUU5LMDZweTJYellhZEhuV0tzdXZoL05KWGJ1eDZUZHVKNHhxbUF3R3RVM0hxeGxSQUhGTWdxVGV2b0UwWk5INHpOMk10cVNlZTlSSzRRUVFnZ2hoQkJDQ0ZFUUZFV3grQUFkb0h6NThreWNPSkVwVTZaUXFWSWxtamR2VHZQbXpmSHo4N042ZlkxR1E3Tm16V2pXckJtWExsMWk5KzdkSEQ5K25HblRwcWtCZ0FvVktsak1jWGQzcDBXTEZ2VHAwOGYyTzJZbEx5OHZxNDQzdDFVQ3k3WWlZR3BiNU9mblIrdldyWFA5TU5xYXRqYmx5NWVuUVFQNy9uQXRMQ3pzZ2NkNGVucnl5U2VmRUJRVWxPM3RUazVPdEdqUmdoWXRXZ0NtNmlGMzd0d2hMUzBObzlHSXdXQWdQVDBkZzhGZzhRV20xNEtpS09wWDV1c2FqY2FtQ2hTS291RG01Z2FZSHZkcTFhcXBGVFk4UER6bzBLRURkZXZXVlkrdlhMbXlSWmhGbzlGUXZueDUzbnJyclR3SE9yeTl2WmsxYXhZelo4N2s3YmZmemxJVkpUdU9qbzY4K2VhYnZQbm1tOXk5ZTFjTjNDaUtnazZueTdZVlZkT21UWG51dWVjNGRPZ1FPcDJPb0tBZ0dqVnFSTXVXTGZIdzhIamdPWWNNR1VKNGVMakY4Mkcreis3dTdsU3FWSW1nb0NDcndpRG14NjU0OGVKV3RTYXl4eXV2dk1MT25UdEpURXlrUVlNR2RPblNoVHAxNnVUN2VTcFhyc3kwYWRPNGN1VUszMy8vUGZ2MjdXUGd3SUZXVlh3eEsxMjZORjk4OFFVM2J0d2dQRHljMU5UVVBGWEpjWFYxcFhqeDRwUXRXOWFtODRyQ1F6RStpbHBhUWdnaGhCQ1B3TnMvL003cTQ2YVVka1luSEpzQ0xhWUZVQ2Q3T2p1eTc4MGVsUE41OEM4My96TlNVNG45Y2c0cHh3NnBRMGFNcGt5S0hlMkI3ZzhoS2M0dWVMODFIc2RhZFhPYUlvUVFRZ2doaEJCQ0NGR294Y2JHWnR0R0tMK2xwcVlTR3h1TG9pZzRPenZqN3U1dTh4OGZGU1J6S3lCelFNTmVCb05CclFEaTVPUmtWZmpsZjVuNWVjZ3BwR0V3R05Sd2dVNm53OEdoOE5aUWlJNk81c3FWSzlTcVZRc25KNmVDM2s2QitlZWZmeWhkdW5TZWdrUDVKU0lpQWo4L3Z5TDVzMGdVUEFtekNDR0VFT0t4a1p5V1Rzc2xHemtmR1FQY3E3QmlXOE1oVURLMUs2cnA1OHZlMTE5Q3A3V3YzT0xqSm1ublZ1TFhyZ0JqL3BSQmhZeFFUT1puVFZGd2Y2a1BicDE2NXRzNWhCQkNDQ0dFRUVJSUlZUVFRZ2hSZUVtWVJRZ2hoQkNQbGREb09Kb3Qyc0JkZlJxQStsY2MrV0hBc3pXWTNhbHB2cXoxT05HZlAwUE0vRTh3SnNUZkc3UzNOSTR4STFDVWFiN1RVOC9nTlh3Y2lsUHV2WE9GRUVJSUlZUVFRZ2doaEJCQ0NGRzB5WjhXQ3lHRUVPS3hVc25YaXdWZG02dlhGVVhKVXgvTm5CZ3pwVEZXSEQzTGx1QlFlN2IzV05KVnJVbnhqK2JoVURaVFgyWjdBMFFaT1pqTXoxM0tQOGVJbmp5YTlNZ0krOVlXUWdnaGhCQkNDQ0dFRUVJSUlVU2hKcFZaaEJCQ0NQRllldnVIMzFsOVBBVElqeUloOTlyZXVPZ2MyUHY2UzFRdDZaTS9HMzJjNlBYRS9kOUNrZy84cmc0WmphQlI3clY4c3BhQzZmSFAvT3dwemk1NHZ6VWV4MXAxN2RxdUVFSUlJWVFRUWdnaGhCQkNDQ0VLSndtekNDR0VFT0t4bEp5V1Rzc2xHemtmR1FOa1ZQaFFGSnNDTFVaQXlaU25DQ2pteWY0UlBYSFZPZVRYZGg4cmQvZnU1TTZxcnlBOVhSMHpZa1NEWW1Pb3hUTE1Bb0NpNE42OUwyNHZkcmRqcDBJSUlZUVFRZ2doaEJCQ0NDR0VLSXdrekNLRUVFS0l4MVpvZEJ6TkZtM2dyajR0WXlTYlVFUWUzUjlvNlJ4VWlmOTd1VTArN1BMeHBMOTBucGk1SDJHTXY2T09HUUZOUnAwYld5aUF3V2pad2NqcHFXZndIakVCSEIzdDI3QVFRZ2doaEJCQ0NDR0VFRUlJSVFvTlRVRnZRQWdoaEJEaVlhbms2OFhDYmkweWpkaGFHU1NqM1UybUVNWFc0RkMrL2l2WWp0MDkzblNCVlNuKzhYeDBsYXFvWXdwZ3NMblowNzBvVXVZc2Rzby94NGllTWhyRGY1RzJiMVlJSVlRUVFnZ2hoQkJDQ0NHRUVJV0tWR1lSUWdnaHhHTnY1Tlo5Zkhmc25IcmQ5dm9zWU14VUdjUkJvMkhuMEM3VUxWM1M3ajArdHRMVHViUHFLKzd1M1drNWJyeXZ4SW9WRkV4dGl6SS9pNHFyRzk1dlQ4U3h4cE8yNzFVSUlZUVFRZ2doaEJCQ0NDR0VFSVdDaEZtRUVFSUk4ZGhMVGt2bithV2JPWE16MmpSZ1Q1cmx2Z1g4UGR3NDhQYkxlRGxMbTV2Y0pCLzRqYmpsQ3lFdExkT29YYkdpckhNVkJmZWUvWEI3b1p1TmF3b2hoQkJDQ0NHRUVFSUlJWVFRb2pDUU1Jc1FRZ2doL2llRXhjVFRaT0Y2RWxMMWdQMHhDakNpWkt6UXNuSloxci82Z3EyRlJ2NW5wSVZkSVdidXgvL1AzcDNIUlZXdmZ3RC9uQm4ySFJjVWNFbkZMYzB0dDl3cWIrYVdhYVpwbHBvL3V4bHVtWXFXdWVDZTVWS0tta3UzTXBmTXpOQ3JhU2E1aFJ1SmxWNFVsZHhZQk5sM2hwbnorK013aHhsbWdOa0FsYy83ZGVzeTN6bm56QU5uR0lqem1lZUJKamxKL3c0clRvWUFRRk9peVl0angyZmc5ZTUwd0lFQkl5SWlJaUlpSWlJaUlpS2lSNUdpcWdzZ0lpSWlxZ3dOdk4yeGNkaS81TnZTcUJyTENBQUVLS0NOQklkZHY0czFKeTlhVytKano2NUJJOVJhK2prY25tcXZ0eTRDZ0lYNWFtME9SamVmblI5eEJza0xwa1B6SU5IaVdvbUlpSWlJaUlpSWlJaUlxT29vZzRPRGc2dTZDQ0lpSXFMSzBMUzJGekx5OGhGeFR3bzVXTjFJUlNnK3h1bC9ZdkZNUTE4MDlQYXc5cWlQTmNIZUFjN2RuZ1VnUW5YMWlyUW1TUDhTUlJHQ0plMXRCRUFoQ0JCMU9yUm9Nak9RZXlvTTlvMmJRbG03anMzcUp5SWlJaUlpSWlJaUlpS2lpc2N4UTBSRVJGU3RGR28wNkxkNUh5SmppMGZkV0ROeVNEZEI0ZTNzaVBDcEkrSGo1bXgxbmRWQmZ1UUZwRzljQlRFdlYxNFR4YUp6WWVFSkVYWEdQd0VBQkFGdXc5NkU2NkJoVnRWS1JFUkVSRVJFUkVSRVJFU1ZoMkVXSWlJaXFuYmlNckxSZmQxdVpPUVZTQXNpSUFyV0JGb2c3OXk1UVYwY2ZIc3dGSlowR0ttRzFJbnhTRnV6RklXeGQ0c1hyVW9YQVJDTElpMDZ4M0JzMXhHZWs0SWdPRHBaY1dBaUlpSWlJaUlpSWlJaUlxb01pcW91Z0lpSWlLaXkrWG00WW1DRzdta0FBQ0FBU1VSQlZPdHJmWW9YQkVDQUZmbGVRZW9JQWdEbjd5UmcwUy9uckt5dytsRDYrS0xtd3RWdzZ0S2plRkVPb1ZoNFRnU3BONHR1Wmp2L1VnU1M1MDJIT2pIZTBsS0ppSWlJaUlpSWlJaUlpS2lTS0lPRGc0T3J1Z2dpSWlLaXl0YTRwaWRVYWczTzN0YUdHd1JZMnhKRU85N20vSjBFZEt4ZkI0MXJlbHBkWjdXZ1ZNS3BjM2NvM0R4UWNPV1NOR3NJZ1BaY1dIUkdCQlIxeHlrK3AySldKbkpQSG9QOUU0MmhyT05yZzhLSmlJaUlpSWlJaUlpSWlLZ2ljTXdRRVJFUlZWc2FVY1RBcmFFNGZ5ZkJKc2NyR200REFQQndjc0NKaWNQUndOdmRKc2V1TGxRM3JpSHQ4K1hRcEtmcXJPcUhXOHdqRnVWWmRQWVZCTGdOSFFYWHdhOVpYaWdSRVJFUkVSRVJFUkVSRVZVWWhsbUlpSWlvV2t2TXlrV3ZrTytSbEowckxZZ2lSRUd3c0QrTEFGSFVRQ2dLVHJTcVd4UEgzbjBWOWtwT2RqU0hKaU1kYVd1V1FIVXp1bmhSRkNFSWdHanhtUUUwb242bXhiRmRSM2hPQ29MZzZHUmR3VVJFUkVSRVJFUkVSRVJFWkZPOHNrSkVSRVRWbW8rYk03NFoxYmM0NUNBSUVDeU8rb29RQkVHZWtuTWxJUm16RDU2MlFaWFZpOExERXpYbWZneVh2b09LRjR1K3JpSXNPem5HQmtqbFg0cEE4cnpwVUNmR0c5dUZpSWlJaUlpSWlJaUlpSWlxaURJNE9EaTRxb3NnSWlJaXFrcjFQTjFncDFEZ1ZFeXN0Q0Rvand3eW55aDNaL2t6TGduTmZielJ3cWVHYllxdExoUUtPTGJwQUR2ZmVzaS9GQUZvMUZMUXFPaWNDTWJTS2VVcDJsNTNWekVyRTdrbmo4R3VYa1BZK2ZyYnFIZ2lJaUlpSWlJaUlpSWlJcklHeHd3UkVSRVJBUkJGNExWdkR5THMrbDM1TmdUejh4TEdPTnZiNGRpN3I2SzVqN2NOamxiOUZONjdnN1RQbGtLZG1DQ3ZpUkNoZ0dCaG54WkFGSXNHRnVuTUhYSWRNaEp1cjR6VW4wVkVSRVJFUkVSRVJFUkVSRVNWam1FV0lpSWlvaUxwZVFYb3ZuWTM0ak96cFFVUlJjRUc4Mzlka3JJd3hUMUFHdFh3d01uSnI4SEYzczVXNVZZclltNE8wamV1a3JxMGFOZEVRQ0ZJUFhRc095Z01Xcnc0UE5VZVhwTm5RWEIyc2E1Z0lpSWlJaUlpSWlJaUlpS3lHTU1zUkVSRVJEb3V4aWFpMytaOVVHdWtYNUdzR1RkVWNoTE80TlpOOEo4UmZhd3ZzaHJML3U5ZVpPM1pEb2dhZVUwRW9JQWxrU1BwL0pUY1QrbFRGMTdUUG9KZHZRYVdGMHBFUkVSRVJFUkVSRVJFUkJaVEJnY0hCMWQxRVVSRVJFUVBDMThQVjdnNU9pRHNoalJ1U0lCZ2NhQkZHNVRRN25rdE1SVTFYSnp3ZEQwZm05VmIzVGcwZXhLT0xWc2o3MUlFVUpBUFFQdDF0angwSkNrK1UySjJGbkpQSG9POWYzM1krZFczdW1ZaUlpSWlJaUlpSWlJaUlqSVBPN01RRVJFUkdmSG1qc1A0K2VvdEFOWUhKVVN4YUZvUkFEdUZBaisvTXdRZC9CbG9zWVltUFJWcGE1WkNGWE5kWjdWa0x4enpDQUJFM1pNRndIWGdVTGk5TmhvUUZCWWZsNGlJaUlpSWlJaUlpSWlJek1Nd0N4RVJFWkVSbWZrcTlBejVIbmZUTXFVRjYzSVNlZ2Z3ZFhmRjcxTkh3TlBKd2NvcXF6bTFHcG5mZlkyY0kvdjFsa3ZrVWN3aVFJUW9RdThBRGs4K0JhL0pzeUc0dVZ0UkxCRVJFUkVSRVJFUkVSRVJtWXBoRmlJaUlxSlNYRTVJeG91YmZrUitvVnBhc0NJbElSYjlXOXZocFhmVCt2aCs5RUNMUXhkVUxQL2llYVJ2WEFreFAxOW4xWnIwa2ZiWDQrTDlGZDQxNFQxakh1d2FOTEx3bUVSRVJFUkVSRVJFUkVSRVpDcGxjSEJ3Y0ZVWFFVUkVSUFF3OG5GelFXMDNGeHk1ZGx0YUVBU0lvZ2pCZ2dTS29QMTNVUjdtbjVRTTJDa1Y2UGFFcnkxTHJwYnNmUDNoMUxrNzhxLzhDVEV6bzJoVktCb1BKWDFzSHNGZ3JKU1lsNHZjazcvQ3JwWVBBeTFFUkVSRVJFUkVSRVJFUkJXTW5WbUlpSWlJeXZGL3U0OGk5UEpOQUNnYVFXTmR6dy90dm9JQTdIdHJFSG8yOXJkQmxZU0NBcVJ0V29QOEMrSEZhMWFPaHhJQWlDVTY4cmk4TUFEdWI3d05LSldXSDVpSWlJaUlpSWlJaUlpSWlFckZNQXNSRVJGUk9YSlVoWGhoNDE1Y1Mwb0ZVQnh1c01XRUlHOW5SNFJQSFFrZk4yY2JISTBBSVBmWXo4all2aFZRRjhwcm9zNklKM01KRUtFQjlQYTNiOUlNWHU5OUNJVlhEV3ZMSlNJaUlpSWlJaUlpSWlLaUVoaG1JU0lpSWpKQlRISTZlcTNmZzF5VkZKQ3dzdUdIM2dFNk42aUxBK05maHAxQ1lXV1ZwRlY0T3dhcHF4ZERrNXFpczJyTldUT013d2p1SHZCK2Z5N3NBNXBiWGlnUkVSRVJFUkVSRVJFUkVSbFFCZ2NIQjFkMUVVUkVSRVFQTzI4WEp6U3U2WW45VjJJQWFNZlA2RTJmTVk5UUhJK0lUYzlDWG1FaG5nK29iN042cXp1Rmx6ZGNldjRMcWxzM29VNjZYN1FxV05HaFJZQUNVbGNlUVh2U0MvS1Jlem9NU25jUDJEZHVhcVBLaVlpSWlJaUlpSWlJaUlpSVlSWWlJaUlpRTdYd3FZSDdXVG40TXk0SmdEYklZa1YvRmhGeU1PTDhuZnQ0eXJjV210YjJzcjVRQWdBSURvNXc3djRjQUVCMTliSzBKcDh2eTBJdFF0RjRLVG5JSklySS96TUM2c1FFT0xYdENDaVZ0aW1laUlpSWlJaUlpSWlJaUtnYTQ1Z2hJaUlpSWpPbzFCcjg2NHU5dUpLUURNRFk4Qm56NkhiNmNIT3d4Nm5KcjZHQnQ3dE5hcVZpQlZmK1JOcmFqeUhtNXNocjFwdzdRUlNoZ2FEWG1jZXUvaFB3ZnY4aktHcjVXRnN1RVJFUkVSRVJFUkVSRVZHMXhqQUxFUkVSa1pudXBHYWlaOGozeUNwUUFRQkVXTjZmUllRVWpOQ21JcDZzVXdPL3Z2c3FITzNZNGNQV05NbEpTUDFzR1FwdngraXNpaEJFUUxSZ1hwUUFLUkNqZS9ZRkYxZDRUWm9KaDZjNldGMHZFUkVSRVJFUkVSRVJFVkYxeFRGRFJFUkVSR2J5ZEhaRWM1OGEyUGYzRFFEUUh6dGpKZ0ZGUVlxaURpMUoyYm00azVhSmw1NXNiTk9hU1FxYXVQUjZBWnFzVEJUK2MwTzdDZ2dDUkloUVdCaEowdXZ2b2xJaDc4eEpDQUxnMEx5VlpVOEtJaUlpSWlJaUlpSWlJcUpxam1FV0lpSWlJZ3MwcmUyRnpQd0NSTnk5RDhDNnpJSUF5S09HQU9CLzkxUGc3K21LTm42MXJheVNEQ2dVY0d6WEVmYitEWkQvWndTZ1ZnTUFCQWdRQVNqTVBxQVVaSkhPWG5HWGxvS295MURkdkFhbjlwMGcyRHZZcUhnaUlpSWlJaUlpSWlJaW91cUJZNGFJaUlpSUxGU28wYURmNW4ySWpFMlMxNndhT2FUVDNjVkJxY0N2Nzc2S1ZuVnJXbDBuR2FkT2lFUHFaMHVoanJ0WHZDaHF1K1dZZnp3QmdLWkVoeDVGemRyd25qRWZkdlVhV0ZzdUVSRVJFUkVSRVJFUkVWRzF3VEFMRVJFUmtSWGlNckxSSytSN3BPYm1Td3VpRklTd1BOQWl5bDFhNm5tNjRlVGsxK0RweE00ZUZhYWdBT2xmcmtQZW1aUEZhNklJVVJBc1A0Y29jZjd0SGVENTc2bHc2dHJUOGpxSmlJaUlpSWlJaUlpSWlLb1JobG1JaUlpSXJIUXFKaFpEdmpxZ3MySk5meGI5L1o4UHFJYzlZMTZ5YW93UmxTLzMrQy9JK0hZem9GSVZMMXB4R2dWSW5YWjA5M2Q1WVNEYzN4Z1BLSlZXVkVwRVJFUkVSRVJFUkVSRTlQaFRCZ2NIQjFkMUVVUkVSRVNQc29iZUhsQnJORGh6Tzc1b1JkQWJHV1EraGZ6UnJaUU0yQ2tWNlBhRXI3VmxVaG5zbjJnQ3B3NWRVUEQzSHhCenNxVkZBUkFoUW1GaG9rVVFSSWdvN3ZDaWlybU9nc3VSY0d6WEVZS1RzMjBLSnlJaUlpSWlJaUlpSWlKNkRMRXpDeEVSRVpFTmFFUVJyM3gxQUtmL2liUEo4WFJqRUlJQS9EVHVaZlJvNUdlVFkxUHB4THhjcEc5Y2pmekk4M3JyQXFSR0xlWVNJRUlEL1pGRmdyc0h2S2QrQVB2bXJhd3BsWWlJaUlpSWlJaUlpSWpvc2NVd0N4RVJFWkdOcE9Ua29kdmEzVWpLenBVV1JCR2lJRmc4Y0VoM1NvMjNzeU5PVG40TmZoNnVOcWlVeXBOelpEOHl2L3NhVUt2MTFnVVJFTTA4b1FJQURVcE1MRklvNFA3Nk9MajBmZG5LU29tSWlJaUlpSWlJaUlpSUhqOE1zeEFSRVJIWjBMazdDUmk0OVNmSXYySHBKbExNSkVJS1QyajNiK3RYQzBmZUdRcDdwYUtzM2NoR1ZEZWprYloyT1RTcEtmS2ExREVIc09Ta1NxRVdVYTlQaTJQN3p2Q2NPQU9DbzVQVjlSSVJFUkVSRVJFUkVSRVJQUzZVd2NIQndWVmRCQkVSRWRIam9wNm5HeHlVU3B5TWlaVVdCRUFVcFZGQjVoSzAreGNGSU81bjVpQXROeDk5bWpXd1pjbFVDbVdObW5EcCtTK29idDJFT3VrK0FFaEJGTEZvNkpBRkoxV0FBRkVVSVJUdHEwNklSZDc1MytIWXBnTVVidTYyTEorSWlJaUlpSWlJaUlpSTZKSEZ6aXhFUkVSRUZXRDR0b01JdTM0WGdCUm1nV0J4Z3hZRC94bjVJZ2EzYW15am8xRzVSQkhaQi9ZZ2ErOHVRTlRvM1dXcnNVT0NveU04QTJmQ3NVTm5hNnNsSWlJaUlpSWlJaUlpSW5ya01jeENSRVJFVkFIUzh3clFmZTF1eEdkbVN3dFdqQnNDb05mTnc5bmVEc2NDWDBYejJ0N1dGMG9tVTEyOWpOUjFLeUJtWnNocjFvd2RFa1ZBS05IaHhhWGZZTGlQZkF0UWNKUVVFUkVSRVJFUkVSRVJFVlZmRExNUUVSRVJWWkJMY1Vub3Uya2ZDaldhOGpjdWh3aEEwSmxYMUtpR0I0NVBHZzQzQjN1cmowMm0wNlNuSW0zOXAxQmR2Vks4cVAxMTJwSlpVb0JCME1rK29BVzgzdnNBQ2srR2xZaUlpSWlJaUlpSWlJaW9lbElHQndjSFYzVVJSRVJFUkkranV1NnVxT25xaEtQUmQrUTEzUTRyNWhBQWlJSWdaeDdTY3ZNUmRUOEZyN1pwYXB0aXlTU0Nrek9jZXp3UEFGQmQrMS9Sb2lBSFdRUUxPdkFJQXZRQ0xacVVCOGc5SFFhSFppMmhyRm5iSm5VVEVSRVJFUkVSRVJFUkVUMUtHR1loSWlJaXFrRHQvWDF3TlRFRjE1SlNpMVlFN2YvTVZpTHpnSnZKNmZCd2NrQ24rblZzVWl1WlNCRGcwUElwT0xac2pieExFVUJCdm55WEtGZzJka2phV21ma1VFRStjaytIUWVIa0RQdUFGcmFwbTRpSWlJaUlpSWlJaUlqb0VjRXhRMFJFUkVRVkxFZFZpSDl0L0FIUlNXa0FBTEVva21MaFVCcm9UQnVDVWlIZzROdERHR2lwSXFXT0hiSjA1QkNrNTRmdXM4T3hmV2Q0VHB3QndkSEptbEtKaUlpSWlJaUlpSWlJaUI0WkRMTVFFUkVSVllLWTVIUTh0MkVQc2dzS2kxWXNtRWVqcDNqLzJxN09PRG41TmZpNE9WdFpKVmxFMUNCcjMyNWtoKzZXZ2l3NkJCRVFMVGpOSlFNdHlqcSs4SjR4SDhxNmZ0WldTMFJFUkVSRVJFUkVSRVQwMEdPWWhZaUlpS2lTSEw1NkcyL3MrRm0rTFlvaUJBczdlSWpTQWVUOU85YXZnNS8vUFFRS0t6cUNrSFZVVnk4amRkMEtpSmtaOHBvVVNnSE1EeTRaaHAwRVIwZDRCczZFWTRmT1ZsWktSRVJFUkVSRVJFUkVSUFJ3VXdZSEJ3ZFhkUkZFUkVSRTFVRkFMUzlrNWhjZzR1NTlBTEE0eUFKSU1RZEJFT1NKTm5FWjJjaFRxZkZjUUQwYlZVdm1VdGJ5Z1hPUDU2SDY1em8wRDVJQUZBMlRFbUhCMkNFakVSaTFHbmxuVDBITXlZRmo2M1pXalRJaUlpSWlJaUlpSWlJaUlucVlzVE1MRVJFUlVTVXExR2d3Y0d1b0hHZ1JpOUlvbHNZU1NuWjMyZkZHZi9ScjBkQUdsWkxGU2hrN0pFS0VRaFRNSGpza0FOQ1VHRHRrMyt4SmVFMzlBQW9QVHhzVlRVUkVSRVJFUkVSRVJFVDA4R0NZaFlpSWlLaVNKV2Jsb2xmSTkwakt6cFVXUkJHaUZZRVczWkUwcmc1Mk9ENXhPQnJYWk1paHFoa2JPMlJrZXBCSnBFQ0wvcTRLVDI5NFQ1OEx1MFlCMWhWS1JFUkVSRVJFUkVSRVJQU1FZWmlGaUlpSXFBcGN1SHNmL2Jmc2t4dDNsT3l3WWg0Qm9xaVI5MjlXMnd2SEp3NkhvNTNTTnNXU3hUVHBxVWhiL3lsVVY2OFVMeGFOaGhMTlRMWUkwcTc2bEhid0dQMXZPUGZ1WjROcWlZaUlpSWlJaUlpSWlJZ2VEc3JnNE9EZ3FpNkNpSWlJcUxyeDkzU0RvNTBTSjI3R0FnQUVRYkMwYVVmeC9rVWhpZVNjUE54Snk4UkxUemEyV2Ixa0djSEpHYzQ5bm9jZ0tGQndyU2pRVW5TU3BmTnRlVDhlNlNBYTVGK0tnRG94QVU1dE93SktCcGlJaUlpSWlJaUlpSWlJNk5ISHppeEVSRVJFVldqVTlwOXg1TnB0QUZLbkR0c01HNUtzZXJrWDN1cjBwSFVGa3MwWUd6c2tpaUlVUlVFbXM1VTQ0WGIxbjREM2pIbFExS2hsYmFsRVJFUkVSRVJFUkVSRVJGV0tZUllpSWlLaUtwUlZvRUwzdGJ0eEx6MUxXaEFCVWJDOFE0dHVJTVpPb2NDUkNhK2duVjl0MnhSTFZ0T2tweUY5dzBvVVJQMWR2Q2lLRUFYelkweUNDR2dnZGVPUjE5emM0VFY1Rmh5ZWJHT0xjb21JaUlpSWlJaUlpSWlJcWdURExFUkVSRVJWN0VwQ01sNzRZaThLMUJvQWhoMVd6RmQ4QkY5M1YvdytkUVE4blJ5c3JKSnNSaFNSL2QrOXlOcTdBOUJvaXBjaEJWVE1QZm1DS0VJVVVMeWpvSURiOERmaCt0S3JOaXFZaUlpSWlJaUlpSWlJaUtoeU1jeENSRVJFOUJENC9zOW9CUDRRSnQrMlp1U1FsSWNvVGtVOEgxQVBlOGE4cE5mQmc2cWU2c1kxcElWOEFrM0tnK0pGVWVxMFlvdXhRNDd0T3NKOTFIZ282L3BaV1NrUkVSRVJFUkVSRVJFUlVlVlNCZ2NIQjFkMUVVUkVSRVRWWGF1Nk5SR1hrWTIvNHFWZ2d4UmtzU3g5SXUybGtHL2ZTc21BSUFEZEd6SFU4REJSMXFnRmwxNHZvRER1THRUeHNkSmkwU2tYUlJFS2M5TkhKVFpYSjhRaDkrU3ZzS3ZyQnp2L0J0WVhURVJFUkVSRVJFUkVSRVJVU2RpWmhZaUlpT2doa1Yrb3hndGY3TVgvN3FjVXJWalRuOFZ3WE5HZXNRUFJPNkMrZFVWU2hjajU5U0F5ZC80SEtDeVUxMFFSVUZqWXBVVXM2dkNpNWZMQ1FMaVArai9BenM3NllvbUlpSWlJaUlpSWlJaUlLaGpETEVSRVJFUVBrYnRwbWVpMWZnOHk4Z3FLVmtwR1VzeWp1N2VIa3dOK256SUNmaDZ1VmxaSkZhSHczaDJrZmJZVTZzUUVlVTJFQ0VFVXpINEtDQUEwSmFKUWRvMEM0RDMxQXlocTFyWlJ4VVJFUkVSRVJFUkVSRVJFRlVOUi9pWkVSRVJFVkZucWU3bmp5eEY5ZEZZRWlCYjE1aWltelM1bjVCWGd6UjAvUTZYV1dIVThxaGgyOVJxZzV0SzFjT3JjWFY0VFVCUmtFVVdZMDZORkJLQ1FkcFRYQ3YrNWdRZHpwcUxneno5c1ZqTVJFUkVSRVJFUkVSRVJVVVZRQmdjSEIxZDFFVVJFUkVSVXJGRU5UeFJxTkRoek94NkFGR2dRUlJHQ1lINkhGZ0dBSUFqeXdLTDdtVGw0a0oyTHZzMGIycmhxc2dYQnpnNU9uYnZEenFjdUNpNUhBbXAxMFIwQ0xPdlFJeFJGV29xNnRCU3FrSGZtQktCU3dhSGxVL3F6aUlpSWlJaUlpSWlJaUlpSUhoSWNNMFJFUkVUMEVOS0lJb1o4ZFFDLy94TUhRR3JNWVUzdVFDd3hjbWJqc041NHJXMHphOHVrQ3FST2pFZmFtcVVvakwycnQ2N2ZiOFVjK2lPcjdBTmF3T3U5RDZEdzlMYWlTaUlpSWlJaUlpSWlJaUlpMjJPWWhZaUlpT2dobFpLVGgxNGhleENmbVEwQVJkMVpGTEEweXFBYlpuQlFLbkI4MG5BMHI4MGd3ME5OcFVMbXJ2OGc1OWREZXN1aUtFSWhDT1kvRS9UekxCRGNQZUE5WlRic1c3UzJ0bElpSWlJaUlpSWlJaUlpSXB0aG1JV0lpSWpvSVhZcExna3Zidm9SYW8zMlY3WVNhUVN6Q0JCRmpUeXVxRkVORHh5Zk5CeHVEdmEyS0pVcVVQNmxDS1Ivc1JwaVRuYnhZdEhvS1hOL21UZm83Q0lvNFBicUtMZ09Hc2F4UTBSRVJFUkVSRVJFUkVUMFVHQ1loWWlJaU9naHQrbk0zNWh6NkhmNXRsZ1VZckNVN3NpaXZzMGJZdWViL2EwdGtTcUJKaTBGYVNHZlFCVWRwYmR1MGZOQkJFUkJmL1NVUTZ1MjhKb1VCTUhOM1JibEVoRVJFUkVSRVJFUkVSRlpUQmtjSEJ4YzFVVVFFUkVSVWVrNjFxK0RxNGtwdUphVUtpMEkwQXNobUs4NC9IQXpPUjB1RG5ibzBxQ3U5WVZTaFJLY25PSGNzemNFZXdjVVhMMHNwWklBNlZ5S1lsSERIaE9mRndLZ0VBVzl6ZFZKOTVFYmZod096WjZFc2taTm05ZFBSRVJFUkVSRVJFUkVSR1FxaGxtSWlJaUlIZ0V2Tm0rSW4vNitnYlRjZkFnUUlCYTFWN0VrMGlLTnBpbnV5bkVpNWg2ZUQ2Z1BmMDgzMnhaTnRpY0ljR2orSkp6YWRrVEI1VXZGWTRjRW9hampqaG5QQ0VIbi80cW1WNGw1dWNnOUhRYUZpd3ZzbXpTM2NmRkVSRVJFUk5iNTY2Ky80T1BqWTFXbnlwS3M3WHhwQzNsNWViQ3pzNnZTR2dBZ056Y1hnaUJBb1ZCVWRTbVBoUFQwZEp3K2ZSb3hNVEVBQUc5dmIvbStuSndjWkdSa3dNWEZwYXJLcS9aT25Ub0ZsVW9GTHkrdlN2c2VmMXhmbzNSZHZud1ozdDdlVUNxVjVXNmJtSmlJNU9Sa1pHZG53OTNkK2k2d0twVUtCdzRjd05XclYrSHI2d3NuSnllcmoxbFJMbHk0QUxWYURVOVBUNFA3VHA4K2pmdjM3OFBmMzc4S0txdDhrWkdSaUkrUGg2K3ZiNVhXY2Zic1dSdzZkQWhQUC8xMGxkWmhhNklvUXFQUlFCVEZLdnY1blplWGgxOSsrUVgzN3QxRG8wYU56TjcvK3ZYckNBOFBSM1IwTko1NDRnbUxmeWRLUzB0RFltS2l6VjV6ekpXZG5ZMTE2OWJoekpremFONjhlWm0vQTJnMEdxeGV2UnBuenB4QlFFQUFYRjFkRGJiWnNXTUhUcHc0QVdkblo5U3BVNmNpUzMrbzhiZFNJaUlpb2tlQWk3MGRkcnpaSDg3MjBpL3pnaUJBZ09YVElxVWdpN1MvS0FLamR4eEdZbGF1TFVxbFNtRFhLQUExbDYyRlUvZm41VFg5UDI2Wi90d1FJWTJkRXJYN3FOWEkzTDRWYVd1V1FzempjNEtJaUlpSXF0N1ZxMWN4YWRJa3pKZ3hBNkdob1RZNzdyMTc5ekJ0MmpUOCt1dXZOanVtdVU2ZE9vVlJvMGJod29VTFZWYUQxZzgvL0lEQmd3ZGozcng1WnUvNzMvLytGNE1HRGNLZ1FZTXdhdFFvWkdWbFZVQ0ZENWU0dURpc1dMRUNLMWFzd09uVHArVjF0VnFOUllzVzRlMjMzOGF4WThjc1ByNUtwVUp1YnE3Ti8za1loSWFHNHR0dnY0VkdvNm1RNHljbkoyUHg0c1VJREF6RXBFbVRLdVF4ZEQzT3IxRzZFaElTTUdQR0RJd2NPUktIRGgwcWQvdFZxMVpoL1BqeGVPKzk5L1RXdi8zMlc4eVpNd2NQSGp3dzYvSHo4L094ZnYxNnJGKy8zdXg5SzFOK2ZqNldMMStPOGVQSFkvbnk1WHIzZmZycHAxaTRjQ0dXTFZ1R2hJU0VLcXF3Y29paWlGbXpabUhXckZuNC9QUFBvVmFycTZ5VzlldlhZOTY4ZWRpelp3L0N3OE1yNVRIejh2SncrZkxsQ2ovUEVSRVI2TmV2SC9yMTY0ZVVsSlFLZmF6U2ZQREJCMWl6WmcwMmJOaGcwYytaOCtmUFkrM2F0Vmk3ZGkyeXM3TXRybVAzN3QwWVAzNDhnb0tDTEQ2R05mTHo4M0g0OEdFY1Bud1lHUmtaWlc0cmlxSzhiV1ptcHRGdGZ2MzFWK3pmdjE4T3pWWlhWUi8zSmlJaUlpS1ROSy90amZXdjlzYi9mZmRMMFlwK2h4VnpTWHRLTFRtU3NuTXhldWRoSEh4N01PejRMcnhIZ3VEa0RNOEowK0RZcmlNeXRxNkRtSjlYZktjSVFDaHF0MklDYVV2dHMwR1NIM2tleVhPbXd1dTlEMkhYc0xGdGl5Y2lJaUlpTW9PN3V6disrZWNmQU1DWFgzNkpidDI2d2NmSHg2cGpxbFFxekp3NUU4bkp5Ymg1OHlhYU5tMktoZzBiNm0zenpqdnZsSHN4d2xSang0NUYvLzc5OWRheXNyS3daczBhWkdabVl0bXlaZGl3WVlQUmQ2N2Z1WE1IcDA2ZHNyb0dYMTlmOU83ZHU5VDdvNktpVUZCUVlQWTd1Ly84ODArRWhJVElGeXJ6OHZKdy92ejVNaC9MbUpFalIxcDFFY3RVWDMvOU5XcldyTGpScXBjdlg4YWxTNWVnVnF2eDhjY2Y0L3o1ODVnMmJScWNuWjNOT3M3MjdkdXhjK2RPbTlmM3d3OC9HTzBXb1RWbzBDQVVGQlJZZlB6dnZ2dE9yMHROU1pHUmtkaXdZUU0wR2czaTQrTXhhOVlzaXgrck5NZU9IWk02MmdKNDZhV1hiSDc4a2g3WDE2aVM5dTdkQzQxR2c0eU1EUGo1K1pWN1RHM25sTUxDUW5rdE5qWVdPM2JzZ0ZxdHh0dHZ2NDJwVTZlYS9WcFJsaXRYcnBSNllkaFVqUnMzMWp0L2lZbUpDQXNMdzhpUkkwM2FQeXdzVEs3aG1XZWUwYnV2WThlTytPV1hYNUNWbFlWbHk1Wmh6Wm8xSm5XNWVSUUpnb0Rtelpzak1qSVNjWEZ4T0hMa0NBWU1HRkFsdGJ6MDBrdll2MzgvTkJvTnZ2amlDM1R1M05tbUhkR3lzckp3NjlZdFJFZEg0L3IxNjRpT2pzYmR1M2NoaWlJR0R4Nk15Wk1uMit5eHpKR2NuSXpJeUVpcmp1SGk0b0p1M2JxVnVjM1FvVU54NWNvVnBLV2xZYytlUFJnelpveFZqMWxSVkNvVmhnNGRhdkgrL2Z2M3g4U0pFMjFZRVptQ1lSWWlJaUtpUjhqZ1ZvM3g3NjZ0c2VYc1pRQ0dBUVJ6U1Bzb29PM2lFWEgzUG9LUG5NV1MvbVgvQndvOVhKeTY5SUI5NDJaSVcvY3hDbS9kbEJibFVWTG1rVVlPaWZJeDFBOFNrYnd3Q082anhzUGxoYXI1Z3dNUkVSRVJrYisvUDRZUEg0NmRPM2NpTHk4UFgzLzl0ZFVYd08zdDdURng0a1FzWHJ3WStmbjVXTFJvRVRaczJBQkhSMGQ1bXdjUEhsaDlVVlRMMkR1VjNkemNNSHYyYk15ZE94ZFpXVmtJRGc3RzU1OS9iakE2NDlhdFcvajY2Nit0cnFGang0NmxYalFXUlJGWHIxNEZBTFJ2Mzk3a1k5NjdkdzhMRnk2RVdxMkdzN016NnRldmoram9hS3hhdFFvTkd6WkVreVpOVEQ1V1hsNGU4dkx5eXQvUVNoWFZEVVNyYmR1MldMbHlKUll2WG95VWxCU0VoWVhoeG8wYldMUm9rVVZqUlh4OGZOQzZkV3VyYXNyUHo4ZnZ2Lzl1MHJacXRSb2FqUVorZm40bWozRlJxOVc0ZmZzMkFNZ2hFbU5pWTJPeGVQRmlhRFFhT0RvNlduVlJzU3phVGlhZW5wN28wNmRQaFR5R3JzZjFOVXBYWm1ZbURoOCtERUI2aldqWHJsMjV4OVRXcWxLcDVEVi9mMytzV3JVS1M1Y3VSVkpTRXBZdlg0N0l5RWhNbmp4WjczT3oxSll0VzNEbHloV3JqdkgrKysvTG9ZdkxseTlqNGNLRlNFdExnNE9EZzBuUFdXMTNIajgvUC9UcTFVdnZ2dWVmZng1bnpwekJiNy85aHFpb0tPellzZU9odmZCZlVrNU9qdG12MFMrKytDSkNRME9SbTV1TDdkdTNvM1Buem1ZSEpqMDlQYTBPL0RSczJCQURCdzdFZ1FNSEVCOGZqNE1IRDJMdzRNRm1IK2ZXclZ1NGZ2MDY0dUxpNUg5aVkyUEwvRDZNaUlpd3BuU3J4TVRFWU1XS0ZWWWR3OWZYdDl3d1M4K2VQZEdrU1JQY3ZIa1RlL2Z1eFN1dnZGSWxZMzdLSTRxaVZiOW5XQnIwVktsVTJMdDNyOTZhN3U4aWh3OGZOaHF5MVQ2dkxsNjhhRkMzblowZGhnMGJabEU5anhxR1dZaUlpSWdlTVV2NmQ4UDVPd240TTA1cXFhb2RHR1JwZnhaZEc4UC9RbzlHL3VqWG9tRXAyOVBEU0ZuYkJ6VVhyVWJXRHp1UXZmOTdBQ2p1MkNPSzBod2hVeFZ0SzNmOUtTeEU1clpOS0lqNkc1Ny9uZ3JCeWJ4M0V4SVJFUkVSMmNMSWtTTng4T0JCcEtlbkl6dzhISm1abVZaZktPblZxeGQ2OSs2TnNMQXczTGx6QjVzMmJjTFVxVlBsK3ovNzdETzlzUWhxdGJyY0Myb3FsUXFob2FFNGV2U29mRkgveVNlZlJJY09IWXh1MzZWTEY0d1lNUUs3ZCs5R1RFd00xcXhaZ3c4Ly9GQnZHNlZTYVhLb29Dd09EZzZsM25mMzdsMzVvb21wWVpiYnQyOWoxcXhaeU16TWhFS2h3UHo1ODlHb1VTTzgrKzY3U0V0THcvejU4N0ZxMVNyVXJWdlhwT045OTkxM1pRWWhTbnI5OWRlUm5aMk5vS0FnOU96WjArVDliUEcxTEUvcjFxMnhZY01Heko4L0g5SFIwYmh6NXc1KytPRUhnM0VycG1qV3JKbkJjOEpjU1VsSkpvZFp0SUtDZ2t3TzBhU2twR0RFaUJGbGJuUC8vbjM1K1FJQU0yZk9SRUJBZ01GMjZlbnBaWTZRcVZXclZwbWRaVzdjdUNGM1NSazhlSENaejN0YmVseGZvN1IrK3VrbitXTHF1SEhqVEtwZis3Mm1HMllCZ0ZhdFd1R0xMNzdBNHNXTGNlblNKUncrZkJocXRkb21YWG9jSFIydC9oN1g3ZGpoNk9nb2Q0emF0R2tUL1AzOTBhVkxsMUwzallpSXdNMmIwaHVOUm93WVlUUzRNV1hLRkVSR1JpSXJLOHNtQVo3Szh1V1hYMkwvL3YwVzc1K1VsSVRYWDMvZDdQM1dyMStQWnMyYTZhM3QyTEVEQnc0Y01PczR1cy9EVFpzMllkZXVYU2J2MjZsVEo4eVlNUU8vLy81N21lRlNOemMzdEdqUkFnRUJBUWdJQ0VDVEprMzBRb3cvL3ZpaldUVnJ0VzNiMXF4d3FKWWx2ejhVRkJUb0JTMEVFLzZtS0FnQ1JvNGNpYVZMbHlJbkp3ZDd4Q2hWNlFBQUlBQkpSRUZVOSs3RlcyKzlaWGE5bFdubzBLRm8xYXFWU2R0dTJiTEZxbkZSK2ZuNStQTExMMHU5LzZlZmZpcHovek5uenVETW1UTjZhMDVPVGd5ekVCRVJFZEhEeVU2aHdQWTMrcU5YeVBkSXpjMEhBQWlpQ0ZHd2RPQ1FmaGptblQxSGNYemljRFN1V2ZvZmgramg1RGJzRFRpMmFZKzBkWjlBazU0cUxRcVdkZTlSUUpDYXRCVHRtSDhoSE1tM2JzQnJLc2NPRVJFUkVaSGxvcUtpRUJVVlpkRytUenp4QkdKaVl2RHl5eS9qNk5Halp1L2ZwazBiZzR2bmt5ZFB4c1dMRjVHV2xvWURCdzZnUzVjdThvWEtCZzBheU52bDUrZGordlRwOFBUMHhOaXhZOUc4ZVhPOTQyZzBHaHc3ZGd4ZmYvMDFFaE1UQVFEMTY5ZkgrUEhqMGIxNzl6THJHamR1SFA3NjZ5OUVSVVVoTEN3TXpaczMxM3YzZi9mdTNjMithR2VLNU9SaytlTGV1WFBuQUVnWDRod2RIUTB1MmpnNU9jSEx5MHUrZmZQbVRjeWVQUnZwNmVrQWdQZmVldzhkTzNZRUFNeVpNd2V6Wjg5R1ltSWlwazJiaGs4KytVVHZhMWthU3k5QTI5dmJtejNDcHpMVXJGa1RxMWV2eHNjZmY0ejA5SFNMUnhQY3VIRURuMzMybVZXMVdQSk85UHo4L0hLN2RlaHVXNWJrNUdRRUJRWEozeHZqeDQvSGM4ODlaM1RiMzM3N0RldlhyeS8xV0pNbVRjS1FJVU1BQUlHQmdiaDM3NTdlL2JyaGpsMjdkdUg3Nzc4dnM3YldyVnRqK2ZMbDhtMitSaG5LenM2V3V3cDA2OVlOTFZ1Mk5PbnowUVkxTkJvTk5CcU5YckREdzhNREgzLzhNZGF2WDQvdzhIQ01Iei9lcEdPV3g5b3VGQ1UxYmRvVTc3MzNIbGF1WEFtTlJvT2xTNWRpM2JwMUJpT2Z0TDc2NmlzQVV1aXF0SzVBN3U3dW1ETm5Ecnk4dk5Db1VTT2IxbHRkWkdWbElUazUyZUw5VlNxVldmdHJ4M24xNk5FRHUzZnZocCtmSDN4OWZlSHY3dzgvUHo5czNyd1oyZG5aNk5ldkh5Wk1tRkRxY1RadTNHaFJ2Wk1tVGJJb3pOS2hRd2VUZjMvSXo4L0h0bTNiOE1NUFA4aHJqUm8xd3Z2dnYyL1MvcjE2OWNLV0xWdnc0TUVEcEtTa21GMXJaV3ZSb29WQjU2VFNmUGZkZDFhRldlenQ3VEZ3NEVDOU5WRVVjZWpRSVFCU1p4c1BEdytEL1k0ZlA0N3M3R3kwYnQzYTREV25zb0thRHdPR1dZaUlpSWdlUVg0ZXJ2ajY5YjRZOHRYK29zQ0I1VUVXTFZFVUlRZ0NzZ3NLOGNhT24zRXNjQmhjN1BucjRxUEd2dG1UcVBWeENOSzNyRVgrUmVrUDB0cm5oaWdXZFZzeDRja2k2dTVZUkoyVWlPUjU3OFA5elgvRDVjV0tuenRPUkVSRVJJK2ZDeGN1NE50dnY3WHFHRHQyN0xCb3Y4REFRSU1MeGU3dTdwZ3laUW9XTDE0TUFGaTVjaVcyYnQxcTBQa2hJaUlDdDI3ZFFrRkJBUzVjdUlDdVhidmlyYmZlUXBNbVRSQVJFWUV0VzdZZ0ppWUdnQlJpR0RObURQcjE2MmZTT0FXbFVva1BQdmdBRXlaTVFGNWVIalp0Mm9TQWdBQzBhZFBHb3MvVFZMTm56NVpIdzJobFpXVmg5T2pSQnRzKysreXptRHQzTGdEZ3hJa1RXTFZxbFJ4MGVPdXR0K1NSSElEVTJlV2RkOTdCcGsyYmtKeWNqUGZmZngvejU4OUgyN1p0amRheGFkTW12WXRuNWxxMmJCbVdMVnRtMWo0S2hRSkhqaHdCQU1USHgrT3Z2LzR5KzNIajQrUGxqMi9ldkNrZnI2U3VYYnNpTnpjWFlXRmhCdmMxYU5DZzNHQkFZbUlpamgwN1puWjl1c3pwZUtQMXdRY2ZXUFdZV25mdTNNR2NPWE53Ly81OUFNQWJiN3lCa1NOSDJ1VFk1WTJtVXFsVUJsMUJTaW81Tm9LdlVZYjI3dDJMN094c0tCUUtzMEludWlHei9QeDhnOUNaVXFuRTFLbFRNWGJzMkRLNzdWUzF2bjM3NHRxMWF6aHc0QUJ5YzNPeFlNRUNoSVNFd00zTlRXKzc4UEJ3UkVkSEE1QzZGVms3UnF0Ly8vNFdoK0FxMmllZmZBSjdlL3R5dDB0S1NrS3RXclZNNnU2aEt6dzhISHYyN0NsM082VlNpWmt6WjVwMWJFdjQrUGdBa01ZVkdldE9vdzB4bVVxcFZKYjc5Uk5Gc2R5Z29LMUVSa1ppelpvMThzODFSMGRIakI0OUdzT0dEVE41eEpOQ29jRHMyYk5SdDI1ZCtldFZrVlFxbGQ3UFlhQjRMSTlhcmNhZE8zZjA3dlAwOUt5eTRLdWpveU9tVFp1bXQ2WldxK1V3eXh0dnZHRTByUFRubjM4aU96c2J6ejc3ckJ6aXJJNTRkWUtJaUlqb0VkV2prUjgrNk4wSnk0OWRrTmZNblNpakpRQkZIVHlrc0VOMFVob203UTNEVnlOZnRGbTlWSGtFVnpkNFRadUQvRC9PSW4zTFdvZzVVa3RjUVJDQW9rQ0x1WC9LbE1jT0FjamN2Z1VGVi82RVorQjBqaDBpSWlJaUlyUFkyZGxWeXBpWDBoN2JtRjY5ZXFGYnQyNElEdzlIN2RxMWtaZVhaM0JodFh2Mzd2ajIyMit4YytkT0hEcDBDR2ZQbnNYWnMyZlJvRUVEK1lLSnE2c3JSb3dZZ2FGRGg1bzlPc0xQencrQmdZRllzMllOMnJadGEvSm9IbXU0dUxqQTFkVVZBT1F4R2s1T1RrWXZYRGs1T1VHdFZtUHo1czE2WXhMZWVlY2REQjgrM0dEN1ljT0dvYkN3RUY5KytTVXlNaklRRkJTRVljT0dZZHk0Y1NaZEFLMU1WNjVjd2NxVks2MDZSbmg0T01MRHc4M2U3K1dYWHk0M3pOS3RXemNzV0xEQTB0SUFTQmVVUjQwYVpkWStuVHAxMHV2R1U1YUNnZ0tjT0hIQ1lQMnZ2LzdDZ2dVTGtKV1ZCVUFheFdQcTZBbC9mMzlzM3J4WnZoMFlHR2h3Y1ZKcjZOQ2habzJhQW9CRGh3NFo3WjdDMXloOWFXbHBjbGVXZnYzNnlkMWdSRkhFTDcvOGd1ZWVlNjdVWXhrTHMyZzdZaVFtSmlJcEtRbEpTVWw2SDJkbFpXSDc5dTBBZ0FFREJwUWFSbnIzM1hmMWJyLzg4c3VZTW1XS1NaK1RKUUlEQXhFZEhZMXIxNjRoTmpZV3k1WXR3NUlsUytRd2tFYWowUXMwYURRYWl6b2k2U29adEhxWXRHclZxdHpPRUJjdlhzVG5uMytPRGgwNllOYXNXV1YrWDZXbHBlbTkzbWhIaFpWSG9WRGdoUmRlTUZnUENRbkJvVU9INE92clcrWjRGMEFLRmZUcjF3K0FmdWVuaWpSdzRNQnluNjkzN3R5eFdjZWkwbVJtWm1MVHBrMTZZY3d1WGJwZ3lwUXBxRk9uVHFuNzdkdTN6K2hyZmxsYXRteFpadGNhclRGanhwUWJmdHF6Wnc4U0V4TkwvZm9rSnljYjNEZHExQ2k4OGNZYnBSNHpNaklTdDIvZlJxMWF0ZENqUjQ5eTZ3U2tzSWwyckJnQTVPVGt5QjhmTzNZTU5XclVrRzkzN05qUnBDNTFaSWhoRmlJaUlxSkgyTXpubnNiNU93azRkdjB1QUNuSVlsbFVRYXY0UHhiMlg0bkI1ck4vNDUydVQ5bWdVcW9Lams5M1JhMG16WkMrY1RVS292NldGZ1hkWjRmcEE0Z014ZzVGbmtmeVIxTTVkb2lJaUlpSXpESnExQ2l6TDZwWGhzbVRKNk5CZ3dZWU0yWk1xV0dMR2pWcVlQTGt5WGp0dGRld2ZmdDJIRGx5Uk84aThhcFZxeXdhQTZBMVlNQUFlSHQ3bzJ2WHJtYS9pOTBTYTlldUJRREV4Y1ZoN05peEFLUjNsOWVxVmN0ZzIram9hRXlaTWdYWHIxK1gxOGFNR1lNWFgzeFJIalZVVXYvKy9aR1JrWUU5ZS9aQUZFWHMyYk1INTgrZng5aXhZOUdqUncrRHo5SFYxUlUvL2ZTVHlmVVBHVElFMmRuWm1ETm5EcDUvL25tVDl0bTJiWnRCMXcxTHd3c2FqVWErMkd6S3UreU5NV1dmNk9ob2ZQTEpKMllmVzVjbDcrNGZOV29VV3JkdWJkSzJLU2twZWhjMk5Sb05kdTNhaFczYnRrR2owVUFRQkFRR0J1S1ZWMTR4K2ZFRlFkQzdXRjdXOTRTdnI2L0p0V3BkdUhEQjZEcGZvL1Q5NXovL1FVNU9EcHlkblRGdTNEaDUvZVRKazFpNWNpVysvUEpMQkFVRm9WT25UbENyMVVoT1RzYURCdytRbEpRa2R5a0JnRm16WmlFdExRMnBxYW5sUG1abVppYmMzZDNOcXJPaTJkdmJZKzdjdVhqMzNYZVJuWjJOQ3hjdVlQdjI3Umd6Wmd3QXFYdk5yVnUzQUVqaHYvbno1NWQ2clAzNzkrUHMyYlBsYmxjWjNTMXNLVDA5SFdxMUdpNHVMbkJ5Y2tKa1pDU3lzN054NnRRcHhNWEZZZG15WlhvWDk3V09IRG1DalJzMzRzMDMzOFN3WWNOc1VrdGhZYUZKblprZVJmbjUrWHFmbDI1b0tpY25SKzkxczJUM0lGMG5UcHhBU0VnSTB0TFNBRWdkbXdJREEvSHNzOCtXVzBOOGZEeXVYTGxpVnQybWRrVXg1ZWVWSmQzR3luUDA2RkVjUFhvVXJWcTFNam5NY3ZMa1NhT2RlZ0JnOSs3ZGVyZG56NTZ0RjJaUktwWHlTTDE2OWVvWlBjYUNCUXRRVUZEd3lMMFcyQnJETEVSRVJFU1B1QzJ2OVVHdmtPOXhMMTE2cDVNZ2lxYm1Fd3hJdXhVbkZ1YitISTcyL2o3b1ZMLzBORDQ5M0JSZU5lRDl3V0xrL1B3VE12ZHNCOVNGeFhlS1FsRUFxbnphc1VNaVJBaEZvNjNVU1lsSURnNkMrK3ZqT0hhSWlJaUlpR3dtSVNFQnFhbXA1WGFzQUtTTDVqdDI3RURmdm4ydCttTi83ZHExRGQ3RisvUFBQMlBEaGcwbTdaK2RuWTJKRXllVytrNzE3dDI3bXpTMjVabG5uakhwOFd6cDRzV0xBSUJHalJvWkJGbHljbkx3MVZkZklUUTBWTDU0Vkx0MmJUZzVPV0hidG0zWXRtMWJ1Y2Z2M3IwN3JsMjdoZ2NQSHVEMjdkdFl0R2dSR2pWcWhFOCsrY1JvNXcrTlJsUG14U3dIQndlajNXUHk4dkpLdmNCbFoyZFhhZ0RndWVlZXczUFBQVmZ1NTFGU1ZGUVVwazZkQ2tBS1FHZ3ZhdHRhWW1LaTBRNGlGUzAvUDE4ZUpXWEt0cm8rLy94emVYeUNrNU1UWnMyYVpiUnp5b2tUSjlDclY2OUtDVy9aVW5WNWpicHg0d1lPSHo0TVFIcU9hNzlmMVdxMTNJVWtKeWNIMGRIUldMVnFGVkpUVTZIUmFJd2UzMWluRFh0N2U5U3FWUXMrUGo1Ni8yZzcxSHorK2VkNjM5UGg0ZUh5Q0tjUFAveFE3d0t3cVYyRXJGRzNibDFNbno0ZGl4Y3ZScDA2ZGVTTC9vbUppWHF2aFVxbEVwMDZkU3IxT0dmUG5qVnB1NGROaXhZdDVDNUxDb1VDeWNuSnFGbXpwbnovbENsVEVCOGZMM2MzR1Q5K1BCd2NITEJ0MnpiY3ZIa1QwNlpOdzRvVksrRHI2d3RBK3JxdFdiTUdFUkVSQUlDdFc3ZWljK2ZPYU5DZ0FlclZxNGZldlhzREFEdzhQTXFzS3pVMTFlRDU5ZURCQXdCU2R4dnR6N2pTNkQ1bjc5MjdaM1Q3SjU1NHdtZ1FweXBzM3J5NTFBQ0ZidUFNa0lKVEpVTWtEeDQ4d05xMWEzSG16QmtBVWxEd3BaZGV3dmp4NCtWdWJlWHAwcVdMMmFQQnRPZTlQQ05HakNnMytHSnZiNC82OWV2ajRNR0RldXRidDI3RnZuMzc0T1BqWXpENlNhbFVRcTFXbTFWemVabzBhWUp1M2JySnQyTmlZcENRa0FBQWFOZXVIVnhjWE9UN2ZIeDhjUERnUVh6eHhSZFdQYVpTcVRRcitQczRZSmlGaUlpSTZCSG42ZVNBYmFQNm9mZkdvaG5qVnY4TlNBRVJHZ2dRb05hSUdMdnpDSTVQR2c0Zk40NlRlV1FKQWx3R3ZBS0gxdTJRRnZJcDFBbXhSZXZTdXhrRXdmUmVQZ0tFNGxBTEJFQmRXRHgyYU1JMENDNm0vWWN2RVJFUkVaRXhTVWxKQ0FvS1FuSnlNcVpPblNxMy9qZEdyVlpqK2ZMbE9ISGlCRUpEUXpGLy9ueTBhZFBHWnJVVUZoYWFOU2FpckxFU2xuVEdTRTFOUlVwS2l0bjdsY2ZEd3dPMWE5ZVdiLy94eHg4QXBJdFQ1OCtmeDg2ZE94RVFFSURKa3llanNMQVFaOCtlbFM4b3QydlhEaDk5OUJIV3JsMkxwS1Fra3g2dmRldldtRDU5T2xhdlhvM2ZmLzhkQUJBUUVGRHF4ZWRyMTY3SklSRmpTdXZFTW5Ma1NIbGNVa2w5K3ZUQnJGbXpUS29YQUZRcTFVTXpEcWxidDI0bUJhSEtrcHljYkhDUnN6eldQT2FZTVdNUUVSRUJWMWRYekowNzEraG9CVzJYbkI0OWVtRDI3TmxWTnRySFhOWGxOVXF0Vm1QVnFsVVFSUkgxNnRYRHE2KytLdDkzNk5BaHhNWktmMWQ0L2ZYWDBiaHhZeVFuSnhzYzA5WFZWZjZlN04yN041bzJiYW9YV3ZIMjlpNHp5TlMwYVZPOTI3b1hjQnMyYkdoVkp5eEw5ZXJWQzRHQmdYaisrZWZoN2UwTlFPcHlaZTFJb1VkQm56NTkwS2RQSHdEUzk4R1lNV01RRUJDQUNSTW1sTm9aYWZUbzBkQm9OTmkrZlR2eTh2S1FrNU9Ed3NKQzdOMjdWMTREaXJ1Q05HalFBQVVGQldqZnZqM2F0Mjl2VWwyWExsM0NzbVhMak42WG5KeU0yYk5ubS93NWhvYUdJalEwMUdCOTl1elo2TmF0bThGNEs2Mk1qQXdBVXNCTSszTk9WNTgrZlRCNjlHaVQ2NmdJb2lqaXYvLzlMN1p1M1NxUHcybmN1REhlZi85OXRHalJ3cXhqUGYzMDAzajY2YWNyb2t3TUhUclU1T0JReVhDZWR1eVhRcUV3R3R5emRaaGx3SUFCR0RCZ2dIeDc2dFNwY3BobDRzU0phTlNva2Q3Mk1URXhWcjlXYUQvSDZvUmhGaUlpSXFMSFFGdS9XbGd6K0ZtOEgxcmMxbGNVcGJGRDVpc2FWRlFVY3JpZmxZUFJPdy9qNE51RFlWY05mMkYrbk5nMWFJUmFTejlEeHZhdHlQMnRhQjV1VVpERjNPZUxBRUZ2U2xGKzVIazgrR2dxdkNiUGhuMlRacll1bllpSWlJaXFnZVRrWkFRRkJja1hBczZjT1lNWFgzeXgxRC9jS3hRSzFLOWZINEEwM2lBb0tBaUJnWUVZTW1SSW1ZK1RrWkdCd3NKQ2czVm5aMmVqN3dhdVZhdVdQSkpIVjA1T0R0NSsrMjBBd0tKRml4QVFFR0N3elJkZmZJR1RKMDhhckNja0pKUWF2TkJlb0QxMDZCQysvdnJyTWo4WFN3d2NPQkRUcGswRElGM1kwYjRMdlhQbnpvaUxpOE9WSzFma3ppY2VIaDZZTTJjT2dvS0NNSHIwYUF3ZlBod0toYUxNMFJpbENRNE94dG16WjdGNzkyNU1talNwMU8zYzNkMzEzdWxja200UVIxZVhMbDFLdlVoVThxSjRXZmJ1M1l2UTBGQ3NYTG5TNUU0YUZ5NWNLTGN6UzA1T0RsYXNXSUhSbzBjYlBGZTBJekYwOWV2WEQxMjdkalg1bmZKbDhmTHlrcC9EZG5aMkJoMVhqRDN2bXpScG92ZllvaWppK3ZYcjhQSHhNUWdpcVZRcVJFVkZ5YmRyMXF5SlZhdFd3ZHZiRzQ2T2pnYkhQbjc4dUR6dUtUbzZHdG5aMlRZSnN5UW5KeU0rUHI3TWJSbzBhRkJ1cDRleWpsOWRYcU4yN3R5Skd6ZHVBSkJHZXQyK2ZSdjUrZm5JeTh1VHU1RFVyVnNYcjczMkdyS3lzakJ1M0RnNXBGSzdkbTNVcmwwYlVWRlJtRDU5T2dCcDdGaTdkdTNLL0x6TFUxNkhqY295ZE9oUStlT2Zmdm9KNTg2ZEF5Q2Q3OUk2MHp4dXZ2LytleFFXRnVMNjlldEdSOVBwR2p0MkxGeGNYTkN6WjAvRXg4ZGp3b1FKOHZnclFSRHc4c3N2WTl5NGNYQjFkY1hObXpleGJOa3k5T3paRTIrOTlaWkp0VGc1T1JtOFZtZGtaQ0F2THc4S2hhTGMrZ0NwU3d3Zy9md3g5ajNtN093TWpVWlQ3dXRMZG5hMjBaL3QybEUrdGpCa3lCQjA3OTVkdmgwZEhZMHZ2L3dTQURCMzdseTlFVjNhMTk4N2QrNWd6Wm8xdUh6NU1nRHBhelptekJnTUhUclVhS2N6VTZuVmFzVEd4aG9OTEFMQW1qVnIwTHg1YzNUbzBBRjE2OWExK0hGTXBRM2VWa1czcjR5TURGeTlldFdrYmIyOHZFenFiS2ZyOTk5L3g0b1ZLeXdwN1pISE1Bc1JFUkhSWTJKTXg1WUl2eFdIUFg5S004d0YvYXlCMlhSLzhZKzRleC9CUjg1aVNmL1MvNkJJandoN0IzaU1td2pITmgyUXZtVXR4QnpwUDdJRnVkc0tZUEt6UnRBUHdXaVNIeUJseVFkd0h6a09MbjBIVlVUMVJFUkVSRlFGVk5GUktJajZHd1hSLzRNbTVRRTBtUm5RWktURHFXdFBlRTZjYVpQSFNFaEkwTHRJM0t0WEw4eVpNNmZNZDZBS2dvQ3hZOGVpZnYzNldMbHlKVlFxRmRhdlg0OS8vdmtIVTZaTWtVZFZsRFI5K25UY3ZuM2JZSDMwNk5GR0F3a0toY0pvZ0VJN2JnR1FMa3dZMjhiWWhYd0FDQWtKa1MrQWxsU1pJMlV1WDc2TW5Kd2N1TG01b1ZXclZvaUxpelBZcG1YTGx0aTVjNmZGQVFDdEd6ZHV3Tm5aR1I5OTlKRmVTR0xDaEFtWU1HR0NmTHRldlhwWXVIQ2gyY2YvOE1NUHk5MW16Smd4WllaT3dzUEQ1UkVBUVVGQldMMTZ0ZDRZamRKY3ZYb1Y1OCtmUitmT25ZM2VyMUtwRUJ3Y2pNaklTUHp4eHgrWU5Xc1dldlhxSmQrL2YvOStiTnk0c2R6SHFTaUhEeCtXTDJpKzk5NTdVS3ZWZU9hWlorVE9FNEIwa1RRdkx3OCtQajVZdm55NTN2NzUrZms0ZHV3WUFNam50clFMbDMvODhRYysrZVFUQUlDYm14dVdMMTl1MHRmWUZLZE9uY0w2OWV2TDNHYmV2SGw2WDN0VFZiZlhxTC8vL2x2K09DUWt4T2cyVTZaTWdiMjlQYnk5dlRGcTFDaUQrOTNjM0l6V1lva2JOMjRZN2Y2aTllT1BQMkxyMXExV1BZWXVIeCtmY3NPRTE2OWZ4K2JObXdGSWdhSTJiZG9nTEN6TVpqVThyQklURStYeExuMzY5REVwcE5DeFkwZXNXN2NPNTgrZmw5ZmF0V3VId01CQU5HN2NXRjdidFdzWDd0eTVneDA3ZHFCbXpab1lOS2o4dnkwOTg4d3pCaVA2UHZ2c014dzhlQkIxNnRRcE56U2dWcXZsRGt0anhvd3BOV3hXV0ZpSWVmUG1HYXovOHNzdjhzL3pybDI3eXQxcmRQbjcrNWY3ZVppcWZ2MzZja2dPME84Mjh0UlRUeGwwTmRtMWF4ZSsvZlpiT1REWnZIbHpUSm8wQ1hYcTFFRjZlcnJKajJ0blo2ZjNlOERaczJleGRPbFNDSUtBZmZ2MkdZUmlFaE1UY2VqUUlSdzZkQWhEaGd3cE04UnFLOW93aXpVQkhVdURNT2ZPblN0MTFLRXg1WTFTS3FtMEVYSFZBY01zUkVSRVJJK1J6NGM4aHlzSnlmamYvYUpXMU5ha1dVcnN2akg4TDNScVVCZURXelV1YXhkNlJEZyszUlcxbWpSRCtzYlZLSWlTL2tpbDdiWWl3dlF1TGRydGlzY09xWkc1WXlzSy92Y1h4dzRSRVJFUlBlSnlmenVDckwwN29Na3dmckVqNyt3cHVBNGVBVHYvK2tidk45VS8vL3lERHovOFVMNVEyYnQzYjh5ZVBkdmtWdXE5ZS9kRzNicDFNVy9lUEdSa1pPRFFvVU80ZCs4ZWdvT0Q5ZDZoL0toNTRZVVhTaDNkc0dyVkt2a2Q0cE1uVDhZVFR6eGg4bkYxZ3dQaDRlRUFwSzRzWlgyOW5aMmRzV1RKa2pLUDI3Tm5Ueno3N0xPbDNoOFNFb0lyVjY1ZzBxUkpaWGFtdUhmdkhyWnMyVkxxL2NPSER6ZjZkVm0rZkhtcG5WbmF0V3VIVjE1NXBZenFKZDI2ZFVPZlBuMXc5T2hSeE1YRllkYXNXVml6Wm8xSlFaNXZ2dm5HYUpoRm85Rmd4WW9WaUl5TWxHK1hEREhVclZzWFhicDBLZmN4S29vZ0NDZ29LSUJhcmRZTGV1aDJjQmt3WUFET25UdUhpSWdJbkRoeHd1QnoxWTUrMG1nMHlNM05oYU9qbzhGektqSXlFdlBuejRkS3BZS0Rnd01XTDE1YzZqdjZyZUhzN0t4M2dSeVF1aGVVN0g1anF1cjRHdFd4WTBmNU9RdEluUnlVU3FYY2RhSlhyMTZsaHJlMGRMOXZ0R05ZeXBPWGw0ZXNyQ3lEYmhyR1FuN256cDFEeDQ0ZG9WUXFvVmFyTFQ2L3hwUjNMRkVVc1dMRkNubTdvS0FnZWJ4TWRuWjJtU0VNN1Q1bGJkZWhRd2VMUW4yVllldldyVkNwVkZBb0ZFWkRUTG9TRWhLd2JkczIvUHJyci9LRmZuOS9mN3p6emp0eUI2NkVoQVE1RUROanhnemN1blVMdDIvZnhycDE2MUN6WnMweU8zVlZKanM3TzRNZ25FYWp3YVpObStUYjllclZzeWdzVjVIMjdObWo5M3d1YjVSZmFWcTBhSUYxNjliSnQvMzgvT1NmdVZGUlVRWS9sMk5pWXVTUDI3WnRhL2JqV1VMYkdjbVNNSXQyMUZwcEljUHkvUGJiYjNxM016TXpzV3ZYTHJ6Kyt1c0cyNHFpYVBLb1J0M2pWVmNNc3hBUkVSRTlSaHp0bE5qNVpuOTBYN2NiMlFXRjFuZG5BYUI3aEVsN3c5REN4eHZOYTN1WHNSYzlLaFJlTmVEOXdXTGtITm1Qek8rM0FZV0ZnQ0NkYlhPZk53S0U0a0FMaXNZT3paa0tyOG16WUIvUXZDTEtKeUlpSXFJS29ycHhGZWxiMWtJZEgxdm1kbllORzFzZFpEbC8vanlXTGwyS25Kd2NBTUNMTDc2SUdUTm1JQzh2RHk0dUx1WHVMNG9pL3Z6elQ3UnQyeFpyMTY3Rmh4OStpUGo0ZVB6MTExK1lNbVVLbGkxYkJqOC9QNzE5Rmk1Y2lJS0NBdm4ydSsrK1crWm9pT1RrWkhsVVI4bkgxbHEyYkpuUkRnY1BIand3ZXN6Smt5ZGozTGh4OHUxZHUzYmh4SWtUZXR2VXFWTUhkZXJVTWRnM01qSlNEckswYmRzV2d3Y1BMclgyOG1ndnZwWjhWM3RKaFlXRkJ2V1Y1Ty92TDRkWk5tL2VqUGo0ZUl3ZE85YXNvQTBnWGJEUmhteU1lZTY1NTR5dW56dDNydFRSVGVhTTZwaytmVHFTazVOeDhlSkYzTGx6QjNQbnpzV25uMzVhYWdjTHJlam9hSnc2ZFFvOWUvYVUxelFhRFQ3Ly9IUDVhK2ZnNElDRkN4ZWlZOGVPZXZ0MjY5YXR5aS9ZTGwrK0hLZFBuelpwMi9LQ1RZQTB2a1k3TWd1UW5yZno1czFEUVVFQkhCd2NzR1RKa2xMRFd0WnEyTEFoUHZ2c003MjFNV1BHbERzaXhKanEraG8xWU1BQWRPclVDWjZlbnZEdzhJQ2RuUjArL1BCRFJFUkV3TVhGQlJNblRpejNjL2YyOXBaSDcraDJWY25Pemtac2JDemk0dUxrZjJKall4RWZINC9rNUdTMGJObFNiMnlTV3ExR1dGaVlIRm9CZ05EUVVQejg4OC9vMUtrVDVzK2ZqNTQ5ZTViN1d2UGJiNy9oNk5HalVDcVZXTHg0Y1puYmx2ZjlMZ2dDSmsyYWhJOCsrZ2dEQmd4QWh3NGQ1TmRUQUtVRzYwb3FiVHZkOC84d3VYVHBrbnpSL3VXWFg0YXZyNi9SN2U3ZXZZdGR1M2JoMkxGajhuTzNkdTNhZU9PTk45Q3ZYeis5c01IOCtmTlJXRmlJWWNPR1ljQ0FBVmkwYUJFbVRacUVyS3dzTEYrK0hHdlhya1dqUm8wc3FsZXRWc3ZkbEVwanpXaW9pSWdJZVVUUjQ2N2tLTGdHRFJyQTI5c2JxYW1wdUhqeG9zSHIrYzJiTitXUG4zcnFLWnZYazVpWWFEQytTZnQ2VmxoWWlPam9hSU45R2pac1dPcnhyQW16cEthbTRvOC8vdEJiQ3c0T1JtWm1KZ29LQ2pCMjdGaTkrOUxUMDhzTmdsRXhobG1JaUlpSUhqUDF2ZHp4OWV0OU1md2JxZVduRkV3b0RobVlTeXlhSlNNSUFuSlZoWGhqKzg4NFBtazQzQnpzYlZnMVZSbEJnRXUvd1hCczB3RnBJWitpOEo3VXlyaGtrTW1rUTZFNENBTUFtaFJwN0pEYnEyL0E5YVZYVFcvM1FrUkVSRVJWSnZlM0k4ajRhb1BCdWtPcnRuQnMzd24yVFpwRDZlVU5SVTNEY1JYbSt2SEhIN0ZwMHliNVF0S2dRWU13ZXZSb2hJU0U0TlNwVTlpMmJWdTViZGpQbkRtREJRc1dvSDc5K3BnMGFaSjhzZmpHalJ1SWpZM0ZsQ2xUc0dUSkVyUnMyVkxleDl4Mi8ycTEydWpJRDEzbFhTd3JxZVJZQms5UFQ1UDMvZWFiYndCSUYxUGZmZmRkZy92RHdzTFFybDA3ZzFFREpVVkZSZUgrL2Z0UUtwWG8xS21UeVk4L2QrNWN2VGI4UjQ4ZXhkbXpaL1cyK2VPUFB4QVRFMU5tQjViU05HL2VIUHYzN3kvMWZtMnIvUUVEQmlBL1B4LzE2dFVEQUh6MzNYZWx0dmczNStLVW5aMGRGaXhZZ1BmZWV3KzNidDFDVkZRVWxpNWRpdURnNEhJN2NZU0VoS0I5Ky9ad2MzTkRZV0VoUHZua0UvbkNyNHVMQzVZc1dXTHlSYjJnb0NCY3VYTEY1THBOTlcvZVBLUGhKVjlmWDROdUp0YlFIWW53eXkrL1lQWHExVkNyMVhLUXBYMzc5alo3cklwU25WK2ozTnpjOU1ZRWhZV0ZJU0lpQWdEdzczLy91OHpSVUtJb0lpVWxCWEZ4Y1hCMmRrWjJkamFPSGoySzgrZlBJelkydHR3T0F5VkRSNmRQbjBaYVdobzZkdXdvMTZBTnRWeTRjQUV6Wjg3RTh1WEx5MzBkMDE3Y1ZpZ1VacjNtbFhUaXhBbDA2ZElGN2R1M1IzQndNTnEwYWFOM3Y1T1RVNWxkVlVKRFF4RWVIbDdtZHViOFRLZ3NCUVVGV0xWcUZRQ3B2cElYNkxYMjd0MkxEUnMyeUsvSE5XclV3SWdSSXpCbzBDRFkyK3YvTFZHajBTQXVMZzc1K2ZtNGR1MGFCZ3dZQUQ4L1B3UUZCV0hCZ2dYSXk4dkQvUG56c1duVEpwUENZeVVsSmlaaTlPalJadTluS21NL3EwNmNPSUVPSFRvOE5GMlhQdjc0WS9uNzVmYnQyL0k1bkRsenBsNW5yRzNidGlFaUlnSlBQUEVFcGsrZkxxOXYyTEFCVjY5ZU5RaXpBRktnOXZqeDQvampqejhNUnFCZHUzWU5nQlFncVlqbjgrN2R1MHY5WFNFMk50Ym9XS045Ky9hVmVqeHRtTVdjOEt1V05yVFZwRWtUT2NUVHUzZHZoSWFHWXZ2MjdhaGJ0eTc2OXUwcmI2OVFLUFJHUlpraUp5Zkg3RzR1and1R1dZaUlpSWdlUTcwRDZtUEdzeDJ3NnNSRkFJWmRNOHdoQUlCUXZQOC9LUmw0NS90ZnNmUE4vcll0bXFxVTBxOCthaTVlamN6dnYwWE96ejhWcldxZkwyTFJjNmc4Z2h4L0ViVWZhRFRJMnZNdENpNWZndWZFbVZCNGVsVkkvVVJFUkVSa3ZZeXZ2MEJ1Mk05NmE4NjkrOEh0bGRkdCtudGNkblkyVnE5OW5GSWpBQUFnQUVsRVFWUmVqWk1uVHdLUS9xZy9ZY0lFREIwNkZPSGg0VGh3NEFBQTZZTGZ5SkVqeXp6V25qMTdBRWp2QXZmeThvS1hseGRXcmx5SmVmUG00ZSsvLzBaR1JnWm16WnFGK2ZQblczengwdHZiRy9Qbnp6ZFl6ODNOeFp3NWN3QUEwNlpOTS9xTzM1MDdkK0xDaFFzV1BhNHg0ZUhoY3NDaGI5KytDQWdJa08vVGFEVDQ2S09QRUJFUmdmYnQyMlBGaWhWNm9aT1N0SFY1ZVhuaHA1K2svd2E0Y2VNR0FPRCsvZnZZc1dNSEFHbFV5QXN2dkNEdjE2TkhENzEzMVVkRlJkbm9zNU1vRklweUF3SUE4TTQ3NytqZE5uYWh6Vkl1TGk1WXVIQ2gzQjNnekprekNBc0wwL3M2NkdyWnNpV2lvcUtRa3BLQ0w3NzRBbE9tVE1IaXhZdHg3dHc1QU5MWGVObXlaV2phdEtuSk5haFVLcWhVS2pSczJOQWcvS1RyNHNXTFVLbFVhTktraWNGb0ZtUGJsZGFGb09UWDB4WkVVY1EzMzN3alA1ZGNYVjJ4YU5FaWc0di9EeHUrUnVsTFNVbEJTRWdJQU9uaTljQ0JBL1h1RHdzTHc3VnIxeEFmSDQrNHVEakV4OGNiZEJhSmo0ODNDS25ZMjl2RDE5Y1hmbjUrOFBQemc3Ky9QL3o4L09TQW10WjMzMzBIUU9yS3BBMnpEQjA2RkRWcjFzU3VYYnR3N2RvMUJBVUY0ZE5QUDYzd0FFRktTZ3FXTEZrQ1YxZFhCQVlHNmwyZzFsSXFsZWpRb1VPcHg5QjJjQ2x2dTRlTmc0TURGaTFhaEgzNzlxRlZxMVp5MkNrek14UEhqaDFEYW1vcWdPTGdsSitmSDRZUEg0NitmZnNhaEZpMGJ0eTRJWWNJZEFOZDNicDF3eXV2dklKRGh3N2g5ZGRmTndpeWFNTVo1UVVNQlVFd0tRUlRXbGV2c3R5OGVWTitqZGNLRHcvSER6LzhnSVlORytMamp6OHU4elc1c2pScjFreisrT0pGNmUvRXpzN09lT0dGRi9SK2xtdlBYL1BtemZYT2hYWWJZeitYMjdWcmgrUEhqK1BxMWF2SXpzN1dDNEpjdlhvVkFQUmU3Ky9mdjQvMGRNUFJsYnFkbTJKaVlrcnRHT1hqNHdNdnI0cjV1NksyQm5OZlF6UWFEVUpEUXdGSTQ5ZTBZWmFCQXdmQ3djRUJlL2Jzd1pvMWErRGo0eVB2NCtIaGdhMWJ0NXIxT0NkUG5peTNvOVRqaW1FV0lpSWlvc2ZVaC8vcWpJdXhpZmp0eGoxcFFSUWdDcVpGRW93ci9pUG9rV3UzRVhMNlQwenVVVGt6VDZtU0tPM2cvdm80T0xYdmpMU05LLytmdmZ1T2I2cHMzd0IrbmFSN0x5cXpXSVN5ZDlsRHFCWUJBVUdab3Z6WXFGQVFrRDFmU21XSkFySUZSUkZGOXBJaHloQkJLVlUycGF5eUtaM3BvaVBqL1A1SWM1cTBTWnMySFVDdjcvdmhOVGtyVDl2VGs3YlBkZTRibW9UNHJCWFpZU1p6emg0UjJpSXNtcXlLUGdDUUdYNFpzZFBHd0czTUZOalVLZnJ5b2tSRVJFUmttYVR2RFlNczhvcVY0VDUyR3VRVksrZXhWOEdKb29qSmt5ZExkOGc3T2pwaTVzeVpVdHVWVnExYXdkZlhGNUdSa2RpMmJSdTZkdTBLRnhjWG84ZjY3Ny8vY09YS0ZRQkFpeFl0cEpZbWpvNk9XTEJnQWViT25ZdXdzRENrcDZjalBqN2U2REhNWVcxdGJiUWRTa3BLaXZTNFdyVnFCcE0vT2tVNTZhSldxN0Z4NDBZQTJyREZzR0hERE5iTFpETDQrdm9pTEN3TTU4K2Z4eSsvL0pMblJMdHVzamt1TGc2Yk5tMHlXUGYwNlZOcFdlWEtsVTJHT0N5MWRPbFNuRGh4b2xpT2JZNHRXN2FZUEw4cVZxeUlHVE5tWU5hc1dSZytmSGllbndOL2YzOTRlM3ZqNU1tVE9ITGtDQ0lpSW5EMzdsMEEyb29uQ3hjdXpOVkt4bHpkdW5YTHM4Sk5uejU5b0ZBbzBLOWZQM1RzMk5Ia2R2Mzc5emVZTURRbExDd3MzNVpTcHRTcFV3ZGR1bWh2ZkltUGo4ZWlSWXVreWROeTVjb2hKQ1NrME8xQ1NncXZVYmw5K2VXWFNFNU9ocTJ0TFNaTW1KQXJKSGY4K1BGYzFabU1qYkZuejU1U1lLVlNwVW9vVjY0Y0JFR0FScU5CWm1hbTBVQmFhR2dvYnQyNkJVZEh4MXhobjZGRGh5STVPUmtIRGh5QXQ3ZTN0UCtsUzVlUW1abUpKazJhNUJ0MkFMU1Q1ekV4TVdqUm9rVysyK3Bhb0tXbXBwcDE3SmVOcjY4dkpreVlBSTFHZzdDd01CdytmQmhuenB5QlVxazAyTzdOTjkvRXBFbVQ4dndjcGFhbVl2UG16ZEx6bkNHM0VTTkdvRWVQSHJuQ1RRQ2sxek1Wa3RFcFg3NDhmdmpoaHp5M1VhdlY2Tnk1YzU3YkdQUFRUejhCMEg1T0VoSVNvRkFvWUd0ckM1bE1obnYzN21IY3VIRll0R2lSMGZHWGxtUEhqZ0VBbWpWclpoQmtVU3FWVW5Xbm5OZm90TFEwQU1iRExBMGJhdjh1ck5Gb2NQWHFWVFJ2M2h5QTltY0lYVGhHdHcwQS9Qampqemg4K0hDZVk1dzJiWnJKZGFOSGo1YmVENE9DZ2hBVUZKUnIvWTBiTi9EbW0yOWl5cFFwdWZiUHEzMlhydXBKUVFOSXAwK2ZSbFJVRk9SeU9WcTNibzN2dnZ0T1dqZDgrSERjdUhFRGx5OWZ4cU5IZWJmdUpOTVlaaUVpSWlKNlNRa0NzTEZmSjdSZnVRMFBFMU95T3J4b1VKQzJNUWJIQTZEZmRtYnViMytqVWFWeWFPdGJ1RC9JMGZQTHVsWmRlQzFjaGFSTmE1RCs5NTlaUzdWQkZsSFVWZXZKK3hqYVFJdTJGcEJHMUo2UFlrb3lFaGJPaE9QYjc4S3A5d2VBM2kvT1JFUkVSRlI2VXJadlJ0b2YyVUVXbTdvTjRUcHVHbVIyK1ZmSEtDaEJFREJxMUNoTW1USUYzdDdlQ0E0T05paHpMd2dDUHZ6d1E4eWJOdy9KeWNuWXNHR0RRYmw3SFkxR2c3VnIxMHI3REI0ODJHQzlyYTB0NXMyYmh6bHo1cUJKa3laRzc1NS8wZXpidHcvMzc5OEhBQXdlUE5qb0pQU1FJVU53OXV4WjNMOS9IOTk5OXgwYU5teG9kQUliQUtwWHI0NkFnQUNEWlUrZVBFRjRlRGpjM055a2lnRTUyNGw4OWRWWEJwUFp1bFlDaFpHWm1ZbjA5UFJDNzI4cFUyMkpkUHo5L2ZIRER6K2dYRG5EdGxwaFlXRzU3cXIrNUpOUEVCWVdodFRVVkNuSVVydDJiY3liTjgraVVKTktwWkltRS9PaVZDck4yaTQva1pHUitVNDJtcEtabVlrdVhib2dQRHdjczJmUGhrS2hBQURVcUZFRHdjSEJSbHZUS0pYS2ZDZWtTeEt2VVlhMmI5OHVWWjhZTldxVTBWQlc3ZHExRVI4ZkwxVlkwZjkzOU9oUmJOeTRFVXFsRWdNSERqVGF3bVBEaGcwNGUvWXNaczJhaFZkZmZWVmFydEZvcEluaFRwMDZHYlN1MGdrS0NrTGx5cFhSbzBjUDZUeGFzMllOYnQyNmhRb1ZLdUNiYjc2QnJhMnR5WTl2K2ZMbE9IRGdBTnpjM0xCNTgrWjhLenpwd2l4V1ZsWm8zYnAxbnR1K2JOUnFOUzVldklpLy92b0xwMCtmTmdoZ1dWdGJvMW16WnZqbm4zK2cwV2p3KysrLzQ5U3BVeWJieTZqVmFpUWtKRWlWb2hvMWFwVHIzTEsydGpZWkJORlZjekYxN1JneFlnUUdEUnBrRU5nd1JTNlhTKzFuOGpwWDlOMjZkUXVuVHAwQ0FQVHMyVk02VDVzMmJZbytmZnBneVpJbGlJNk94b1FKRS9ERkYxOFlYRU5LeThXTEY2V2ZJUUlEQTNPdFU2bFVBSUM2ZGVzYXJOTzlyeGo3M3FoY3VUS2NuWjJSbkp5TUsxZXVTR0VXWFlnUE1BeXpGRGRkZ005VXdOQ1VoSVFFNldlUnZDcWhHYU9ySE5XNmRldGNyeXVUeVRCejVremN2MzhmRFJvMGtLcmdLUlFLZE8zYXRVQ3ZZNnFxV2xuQU1Bc1JFUkhSUzh6VnpnWS9mZEFGYjY3ZGlVeTFOc2dpWmdVTENrY0dVZFJBRUxUSEdmenpFWndaMngvZVRrWC9SMjRxWFlLOUExdy9uZ2k3WnEyUnVINDV4SFR0TDYrQ1FRK2gvT21xdE9oTC9YVVhNcTVlaFB1NDZaQjVsbjdKVlNJaUlxS3lMT1BpdjBqZHYwTjZidFBJSDI2ZlRvY2dLNzdnY1lNR0RSQWNISXlhTldzYUxlZmVybDA3Tkd6WUVCY3ZYc1NoUTRmUXNXTkhORzdjMkdDYmZmdjJJVEl5RWdEUXBVc1hnM1k3T3RiVzFwZy9mNzdGZDg5ck5CcnBqbDE5ejU0OWt4NHJGQXFqMitnbTNDeVZrSkNBNzcvL0hnRHcybXV2NFoxMzNqRzZuYlcxTmFaTW1ZS2dvQ0JvTkJxRWhJUmczYnAxUmllUU8zVG9nQTRkT2hnc08zTGtDTUxEdytIajQyTndkN1IrU09MSWtTTkY4U0VCQUQ3NzdETjgrdW1uQmQ1dnlaSWxPSFhxRkh4OWZiRjgrZkpDdjc0NTdZejBneXpYcjEvSGhnMGJjUEhpeFZ6YmVYaDRZTml3WVZpeFlnVUE3ZGRpOXV6WkZsZm5XYmR1SGRhdFc1ZnZka3VXTE1HU0pVc3NlaTE5dFdyVndvd1pNOHphOXVlZmY4YkJnd2VsNXo0K1B2RDA5SlFtN01hTUdXTjAwamtzTEF3clY2N0UzTGx6RFVJTXBZM1hLSzBMRnk1SW9TMS9mMzkwN2RvVmp4NDl3cjE3OTNEdjNqM2N2WHNYVDU4K3hiSmx5L0QrKys4YlBZYit4eDBSRVpHcnJjN2h3NGVsVmt6QndjRll2MzY5RkVBNGRPaVExUHFzVzdkdVJvOHZrOG53M252dkdZeFp0MCtkT25YeURTZm9XaThwRkFyczI3Y1BmZnYyTmJsdGFtb3FMbHk0QUVBYldqQjJYWDFaclYrL0hvY1BIMFp5Y3JMQjhnb1ZLdUR0dDk5RzU4NmQ0ZXJxaW1QSGptSEZpaFZJVFUxRlJrWUdvcU9qOHoxMjdkcTFNWFhxMUFLTkp5a3BDUUNrcjBGeWNyTEoxalNGcVhwa1oyZUhDaFVxbUZ5L2F0VXFpS0lJZDNkM3ZQSEdHd2JWT0FJREE2RldxN0YwNlZJa0pDUmc0c1NKV0xKa1NZbGY0M0syL2RGVnFQSDI5czVWNVNnME5CUUE0T1RrWk5DV0NNaCsvemZWcnFsbXpab0lDd3ZENWN1WHBXV1hMbDBDb0szeVl1dzlzRktsU2xMcnN2d29sY284dnk5MU5CcU5kTDc5OTk5L1VDZ1Vaci8vWHJ0MlRYcnM2dXFLK1BoNE9Eczc1eHUwUEhueXBGVEZ5MVE0UmRkZUxxZWMxWXpJTklaWmlJaUlpRjV5ZGN0N1lubXZEdmg0aDdhVXBDREFna0NMbUJWazBmNDNJUzBESC81MEdMOE9md2RXWmJDOGFsbGc2OThLWHEvNVFiRjZLWlFSVjdVTEJRRVFqUWRWVERQY1FYWDNObUtuQjhGMTVEallObTFaRENNbklpSWlvdnhvVXBLUnVENDdDR0JkdlJiY3hrNHQxaUNManE1bGh5bWpSNC9HUng5OUJJMUdnNFVMRjJMZHVuWFNaTUNEQncvd3pUZmZBQUNjbloweGRPaFFrOGNwaWpZUXNiR3hKaWRxZFdiUG5tM3g2K1JsOWVyVlVsdUw4ZVBINS9seCtmbjVZY0NBQWRpeVpRdWVQbjJLbFN0WEdpMjNYMWlyVnEweXVOdDk1ODZkT0hyMGFLR09aVzF0WGFpcUhMcDJDSFhxMURFcmtHS3B5TWhJYk5xMFNhcktZRXEzYnQxdzRjSUYvUG5ubjFBcWxaZ3padzRXTDE1czBhUjNzMmJOVUt0V0xaUHJ0Mi9manZUMGRMUnQyemJQRmo0N2R1d29VT1VXR3hzYnMrOVF6em5KNmVqb2lQbno1K1BTcFV1NXF2L29LQlFLTEY2OFdKcnMzYkpsUzc1Vk1VcFNXYjlHeGNiR1l1N2N1VkkxZ0R0MzdxQmJ0MjVTOVFhZC9DcE8xS3haVTNwOC9mcDFnekRMOGVQSDhlV1hYd0lBM04zZE1XL2VQT25ha3BxYWltKy8vUllBMEtaTkcvajQrQmkwVFRKRkY0d0JnSDc5K3VXN2ZaY3VYYkJseXhZb0ZBcHMyN1lOUFhyME1Ia2U2cmZUZWYzMTEwMGVNelUxRmQyN2R6ZTVYbmVNdkxhcldiTW12dmppaTN6SFgxSzh2YjJsSUl1OXZUM2F0bTJMd01CQU5HclV5S0JTVjBCQUFOcTFhNGZ3OEhERXg4Zm5PbC8wT1RnNG9GS2xTbEtncUNBU0V4TUJaTGZKK3VPUFA3QnExYW9DSDhlVVdyVnE0ZXV2dnphNjd2ang0MUxsa2ZmZmY5OW9ZS3B6NTg1SVRFekVoZzBia0pTVWhNZVBINWRZbU9YdTNidjQrZWVmcGFBWm9EMTNkUUdUL3YzN0c3eUhxOVZxcWJWYzA2Wk5jMTJUVWxOVEFaZ09zOVNwVXdkaFlXR0lpSWlRS20zcEFwODVRMzQ2Z2lEQXljbkpySThucjlaQStoNC9maXlkYjNmdjNzWEVpUk94ZVBGaW94WEJjcnA2VmZ2M1RybGNMZ1Y1di9qaWkzeXJ5dno0NDQ4QXRLRzRwazJiU3EyVlRLbFFvUUphdEdnQkp5ZW5YQlc5TGx5NGdCa3pac0RlM2g0N2R1ekl0Vzk0ZURpMmI5OWVKdHViTWN4Q1JFUkVWQWIwYmVpSDA1RlA4T08vNFFBc3FjeUNyUDJ6RHhEMjRDbG1IRHlEUmQzYVduWlFlbTdKM0QzaE1UMEV6MzQ3Z09SdDN3TktKU0JvYTdPSUFHUlovODFiMWc0UXM1cFZDUkRUbmtHeGZBSHNBenJEWmVCdzREa3FMVTFFUkVSVUZpUnYvZ1ppc25aQ1NIQjBndHVFbVJDc25vK2Z5WHg5ZlRGbzBDQnMyclFKOGZIeG1EZHZIaFl0V29UTXpFd0VCd2RMa3hzVEowNDAyY2FnS0ptYTNOU1ZwYmV4c1RFNndaQ1ptV2x4YWZpREJ3L2l4SWtUQUlCMzMzM1hZSEpZcVZRaUpTVkYrcGVjbkl5VWxCUTRPenZEeXNvS0twVUt2Ly8rTzlxMWExZGtMVEZlZSswMWc0bXdvdnI4Snljbm05VnlTS1ZTNGVIRGh3QzBMUTZNVlp2SWk3dTdPNnlzekpzYWVmandJYjcvL252cDg2L1RwazBidEdqUlFwcUkxeEVFQVpNblQ4YlRwMDhSRVJHQkd6ZHVZTWFNR1FnSkNTbDBvS1Y1OCtibzJiT255Zlg3OSs5SGVubzYycmR2ajQ0ZE81cmM3dURCZzBYU2hzaGNYbDVlSm9Nc2dMYVNqRzdpYi9EZ3djOVZrTVVjTC9zMXl0YldWcHJFQm5KWHQvRDA5RVNWS2xXa3RpS21PRHM3dzlmWEY1R1JrUWdORFpWQ053Y09ITUNLRlNzZ2lpS2NuWjJ4YU5FaVZLcFV5ZUQxZFczQVB2end3enhmUStmbXpadFNoWW5XclZ2bkdlN1NmNTNldlh0anc0WU5TRXhNekxNNmkyN0MzNXdXUSthMlR6TzFYVkZWOVNvcTNicDF3NjFidCtEdjc0OVdyVnJsV2ZIRzJ0b2FEUm8wQUtBTnJjMmFOUXNBMEtOSGoxenRiUW9yS2lvS2dQWjZybnROM2ZlQS9qbGRrT3VLL242Q2lUK2NLaFFLckY2OUdvQTI0UFAyMjIrYlBGNi9mdjJRa0pBQVB6Ky9FbXRKdFdqUkl2ejMzMzhBc29NK0tTa3BVc1d3U3BVcW9YUG56Z2I3L1AzMzM5TDNkODZ2ajFxdGxzSlhwc0lzdXJDbFVxbEVSRVFFS2xTb2dFZVBIZ0ZBcmtwTXhVa1hNQklFQVQ0K1ByaDM3eDdHangrUEpVdVc0SlZYWHBIVzFhaFJBd0NrcWxzYWpVYjYzcTVYcjU3UnltdERodzVGY25LeXdUVUswSVpZN3Q2OWk0RURCNW84Wi9TMWFORUNMVnEwTUxwT2R5MXdjWEV4MmxLdFljT0dKZHF5NlhuQ01Bc1JFUkZSR2ZGRjkzYTQvQ1FHRngvcnltNmEzeXJHR1AyOU41eTlndGErRmZGTzNXb1dqcEtlVzRJQWg3ZTZ3N1orSXlqV2ZBblZ2VHZheFFBMEVDR0RZRWFnUmJ1SE52eVNmUWFsSFRzTVpjUlZ1STJkQm5tRlNubnVUVVJFUkVSRkkvTldCTkwvUGlrOWR4a2VCSmxUN25ZYXBXbkFnQUU0Zi80OExsNjhpTXVYTCtQenp6OUhhbXFxMUxyajdiZmZScHMyYllwOUhON2UzdGl5WlV1dTVTa3BLZWpWcXhjQTdSMjh0V3ZYenJYTjRzV0xDMTIxQk5DMkt0Ry8yL3o4K2ZNWU5teVlGRjR4OTQ3bFpjdVdvWDc5K2taYnBwaVNscGFHaHc4ZjR1SERod1lCbXVLaWEyTlJFT2EyNE5HM2F0V3FYRzBVY25ydzRBRisrdWtuSER0MnpHQ2l2M256NWhnOGVEQnExS2lCOFBCd28vdmEydHBpM3J4NUdETm1ER0ppWW5EMTZsV01IVHNXSVNFaFpsYzYwZmZISDM5SWJReU0wUVVPOXUvZmozUG56cG5jenB5cUZ2cHUzcnlKb0tBZ3M3WTFwNVdJdnMyYk4wdWhnL2J0Mnh1dFRwR1dsb2JUcDA4YlBEZlhreWRQc0hUcFVvTmx1a29PUmVsbHZrWTVPenZEeDhjSGFyVWFWYXRXaFkrUEQzeDhmRkNsU2hWVXFWS2xRT0VzZjM5L1JFWkc0dHExYTRpTmpjV3VYYnVrQ2lyT3pzNVl1SEJocnVDSmxaVVZBZ0lDa0o2ZWp0ZGVlODJzMTlGVlNRRE1EOEFBUVBmdTNiRjE2MWFrcEtSZysvYnRScXV6cEtTazROOS8vd1dRZjRzaE96czcvTzkvL3pPNWZ1L2V2VGh6NWt5ZTJ6MXZMWXlzckt6dzJXZWZTYytEZzRPUm5Kd01mMy8vUEZ2QUtKVktYTDkrSFFEeS9WN1FhRFJTdTZHZVBYdWFESUNrcGFWQm9WQUFBQ3BXckFoQSs3Mm1DNVljUDM0Y24zLytPUURndmZmZXcrREJnL1A5K0VKRFF4RVNFb0puejU3Qnlja0pIMzMwa2RIdGxpMWJKcjMycUZHajhxMHNadW80UlVVVVJhbFNHUUFweU9MZzRJRE9uVHRMbGFQaTR1SUFBRUZCUWJuR3JQdGU5UFQwek5WK1NEL1FsbGVZcFdIRGhtalNwQWxlZWVVVmFReHl1VndLTlpXRTgrZlBBOUJXcDVzelp3N0dqQm1ESjArZVlNS0VDVmk2ZENuS2x5OFBhMnRyS1l5azgrKy8vMHJ2WVczYnRqVWFaakZWcWV1dHQ5NUNkSFIwcnBhTk9hV21wdVpacFFqUS90d0JhRnNXbXZ0KzVlTGlZbGFJNWtYSE1Bc1JFUkZSR1dFdGwrSEhnVjNRZnVVMkpLUmxBTWhxRlNNVUx0S2lMYktSM2E5bzlNNWpxT1h0anBybDNJdHcxUFM4a1Zlc0FzKzVYeUJsN3phazd0c0dhRFRhS2lzd3YwcUxDRUFRQldqMHpqM1Zvd2VJbmZVcFhENGNCZnZYM3l6T0Q0R0lpSWlJQUtUdStrbDZiTmU4RGV5ZXc5YVBNcGtNczJmUHh0aXhZL0hvMFNQODlkZGYwcnBHalJwaHpKZ3hwVGc2OCtnbUwvUXJtUlRFMGFOSERjSVV0Mi9mem5ON0t5c3JPRGs1d2RuWkdVNU9Ua2hQVDBka1pDUVNFaEt3Y3VWS3FYdytvSzJFRWgwZGpaaVlHTVRFeENBNk9scTZzL255NWN2bzBhT0h0TzM2OWV1bHh6Tm16RENZUE5GTndCUVZtVXdtM1cydkx5a3BDVXFsRW5aMmRya21la1ZSbE80c2QzVjF6VlY1UmFWU21UVTVkUC8rZld6WnNnWEhqeCtYcWtJQVFJTUdEVEIwNkZEVXJWdlhySS9CdzhNRElTRWhtRHg1TWhRS0JlN2Z2NCtnb0NCTW56N2RaTnNGVTY1ZnZ5NU5CdWZsOHVYTHVIejVjb0dPblpmMDlIVGN2WHZYWUZsR1JnWkVVWVNWbFpYQjUxaDM1NzQ1RGh3NGdCOSsrQUdBdHVWQ3psWUxPbkZ4Y1pnN2QyNGhScTROcmhRMEdGVVlML3MxYXNPR0RVVXlVZHE2ZFd0czM3NGRvaWhpekpneDBzUzZqNDhQZ29PRHBVRENqUnMzY09MRUNYVHUzQmsrUGo3bzNyMjcwV3VCTWJkdTNaTGFnTFZxMVFyVnExYzNlM3dPRGc3bzFhc1hObS9lRElWQ2dZTUhEK0xkZDk4MTJPYmt5WlBTNXlxdkZrT0E5bk9aVjBVS1hVZ3J2KzJlWjVjdVhZSkNvWUNYbDFlUkhWTVVSU21Ra0ZjbEUvMzN3Y3FWSytkYTM3RmpSOXk4ZVJQYnQyL0hsaTFia0ppWWlLQ2dJSlB0V1hidTNJbDE2OVpCRkVWNGVIZ1lEVmNCMnRDZTdtdlh1SEZqdEcvZnZrQWZYMUZLUzB2RGI3LzlodDI3ZDB0VlVBQnRPS3hYcjE3bzFhc1huSnljc0diTkdwdzlleGFBTmlEVXRHbFRnK09jT1hNRzE2NWRBNkN0L0dhcXhSQmdPbURsN094czBCSkxGL3FxWGJ0MmliUUJCTFR2UWYvODh3OEFiZWkwWExseUNBNE94b1FKRXhBZEhZMkpFeWRLZ1JaOUdvMUdhbWZtNmVtSmxpMWI1dG11NnRhdFc3aDM3eDVlZi8xMVdGbFpvV25UcHFoWXNXSysxOGtGQ3haSVg0ZjhoSWVIbzNmdjNtWnQrOHN2djhERHc4T3NiVjlrRExNUUVSRVJsU0VWWFJ5eGFjQmI2UG5kUG9oWmhURXMrYk9FS0FqUy9tbEtGUWIrZUFnblJ2ZUJrODN6VVpxY2lvbGNEcWQzQjhDMmtUOFMxeXlGK3VrVEFGbHRoN0x5VGZrR1dyTE9QZDArRUFCa1ppSnA0OWZJdlB3ZlhJWUhRYkFybVY5NmlZaUlpTXFhekZzUnlMeHlRZnRFSm9QVEI4TkxkMEI1Y0hGeHdhQkJnN0Jnd1FKcG1TQUlHRDU4dU5tdFlrckt3NGNQWVdkbkJ3Y0hCMWhiV3lNeU1sSzZROW5UMDdOUXh4dzhlRENtVHAwS3VWd09YMTlmbEM5Zkh1WEtsWU9IaHdjOFBEemc1dVlHTnpjM3VMaTR3TVhGSmRlZDA4K2VQY1BRb1VNUkZ4ZUhVNmRPNGYvKzcvK2tpZU9oUTRkS2Q1am5wQXR5Mk5uWm9VS0ZDZ2JqMTAxVUZaZUtGU3ZpdSsrK3k3VjgyclJwQ0FzTFE2ZE9uWEpWREVsTVRKUW1mNEtEZzNOVm9MaHk1UXJHang5djhqV3ZYNytPclZ1M0dsUUNBWURxMWF0ajZOQ2h1ZTVXTjRldnJ5OVdyRmlCYWRPbTRkR2pSMUFvRkpnOGVUTGVlKzg5REJzMkxOODcrbldocE1HREIrZlptbVBRb0VGUUtCU1lOR2tTMnJWclozSzdzV1BISWk0dUx0L1g3ZHk1TTFxMGFBRzFXZzB2THkrRGFqNUJRVUc0ZnYwNmhnNGRpajU5K2dBQXpwNDlDejgvUHlRbkorZGJUZUxVcVZOU3V3dG5aMmNFQndlYjNFY21reG1zUzAxTk5idGxWL255NVUxV2k5QzFtQ2dxTC9NMXl0d2dpMUtwelBPOHFsdTNMdHpjM0tCUUtLUWdTNHNXTFRCOStuU0RhMVprWkNTMmI5K083ZHUzWTkyNmRhaFd6Znpxdjk5ODg0MzArUC8rNy8vTTNrL25uWGZld2RhdFc2RlVLckZ0MnpaMDc5N2Q0R1BTVmE4eHA4VlFjUkZGRVZGUlVhaFFvVUtwdlA3eklpSWlRbnBzNnZ0NXhJZ1JTRWxKd2FGRGgzRGd3QUhFeE1SZy9QanhCdWQ1WEZ3YzFxeFpJN1dZcVZDaEFoWXRXbVR5OCt2dDdZMG1UWnJnMnJWcmViNmZGTGRObXpaaHo1NDlCa0VUTnpjMzlPM2JGOTI2ZFpNQ0pOOTk5eDEyN2RvRlFGczlaZVRJa1FiSFNVOVBseXFidWJtNUdRUllkZlJmdzhuSnlheng2YTRwWGw1ZTJMTm5EMjdjdUlHSWlBZ01HVEtrQUI5bHdmejU1NTk0OXV3WkFLQmxTMjA0MjgvUEQ1TW1UY0w4K2ZOTkJsb09IanlJVzdkdUFRRDY5KytmYi9ENHdZTUhXTGh3SWRhdVhZdWxTNWZDeDhjblYrc2hZMlF5bWNrd0ZhRDkzdFlQME9yMnlVOVpxTW9DTU14Q1JFUkVWT2EwOWEySUdXODJ4L3lqb2RJeVVSUUw5UU93Ymc5ZGdDRXlQZ2tqdC8yT256N29Va1NqcGVlWmRiVWE4UHA4QlpKLytSN1BmanVnWFpnVlpDbFFsUllBR21TZlQrbWhwNkc4Y3hOdVFWTmc1V3YrM1ZSRVJFUkVaQjc5cWl6MjdRSWdkM3MrNytwTVRrN0dEei84Z0gzNzloa3NGMFVSNDhlUHg0QUJBOUMvZi85OEorZnpjdXJVS1dtQ1BEMDkzYUx4cmwyNzF1U2R0M21WMm8rS2lqSUlpQ1FuSjBzQmdxWk5tMkw1OHVXb1ZxMWFycllYNW5Cd2NNQ29VYVB3eXkrL1lNcVVLVktRQlFDcVZLa0NoVUlCbVV5Rzh1WExvMHFWS3NqTXpNVDU4K2RSbzBZTkJBY0hTeE4vK2kxZXRtM2JaakRKOHYzMzMyUC8vdjBGSHR2ell2WHExZGk5ZTdmQnNnb1ZLbURJa0NIbzBLR0RSWk5GRlNwVXdQTGx5ekZ6NWt5cHVzck9uVHNSR2hxS1VhTkdvVVdMRmdiYloyUmtTT2ZqakJrekN2MjZ4dWhDSkVEMjE5UFcxamJYaEptenN6TWNIQnd3YmRvMDNMOS9IMU9tVERGWlRXYk5talhZdFdzWDJyWnRpeWxUcHVSNWpwNCtmUm9MRml5QUtJcXdzN05EU0VnSXFsYXRhbkw3bktHbTRjT0hHN1RUTU1iTnpRM1ZxbFZEdFdyVmpMWXVLbXBsNVJxbFR4UkZQSGp3QUZldVhNSFZxMWR4OWVwVk5HM2ExR1JMcXNqSVNLeGN1ZElnT05ldVhUdk1uRGt6MTdrWEZSVUZRRHRCYTg0RXNjNzU4K2VsQ2ZTT0hUdWEzWlpJbjZ1ckt3SUNBbkRreUJIRXhjWGh0OTkrazlyV1JFVkY0ZXJWcXdDMDdVWktxd1hRNnRXcmNlalFJVXllUExsVXE0S1V0ckN3TUFEYXNLV3hDaXFBOWh3YVAzNDhYRnhjOE1zdnYrRHMyYk1ZTm13WVJvd1lnYmZlZWd2Nzl1M0RwazJicEd0aFlHQWdSbzhlbmUvWHRtZlBubWpYcnAzRmdTSlJGS0ZXcS9QY3hsUjRMeW9xU2dxWnVMcTZvbCsvZnVqZXZidDAvVldyMVZpeFlnVU9IandJQUtoVXFSS0NnNE56WFljMmJOaUF4NDhmQTlBR3dJeGR2NU9UazZYSHhzSXNHbzBHang4L3h1M2J0eEVaR1ltYk4yOGlJU0VCQUhEaXhBbWNPSEZDMmxhM3ZEam8zc09yVmF0bTBFYnc5ZGRmUjNoNE9IYnUzSW5vNkdqTW1qVUw2OWF0ZzB3bXcrM2J0N0YyN1ZvQTJzL1IyMisvYlRMZ3E2TTdYM1EvTzVscjNyeDVlYTdYdFh2ejhQQ1FXa2dHQmdaaS9QanhoYTdzOXpKaG1JV0lpSWlvREJyZnZnbk8zb3ZDMFJ2M3RRdUtNTWg5Sk9JZWx2MTVIcCsyTDFqcFpIcEJXZHZBK1lNUnNHM2NISW5ybDBHVG9DM3RMU0E3cUdKdWxSYjl0bFhxMkdqRXpac001ejRmd3FGTFQyazVFUkVSRVZsRzllUlJkbFVXUVlEak8vMUtkMEJHSkNjblk4K2VQZGk1YzZmQlhjRTllL2FFU3FYQ2dRTUhvRlFxOGNNUFArRG8wYVBvM2JzM09uWHFWT0N3eDlHalJ3MUs0Ky9kdXhkdnZQR0cyUk9oTmpZMlVqVVFUNFI0VmtrQUFDQUFTVVJCVkU5UFZLOWUzZWhFOFZ0dnZZVTJiZG9ZUGNhVksxY3dkKzVjZ3hZNGt5Wk53dUxGaStIaTRnSUFxRk9uanRrZmt6RWRPM1pFKy9idGMwMklqQjQ5R3RiVzFxaFlzYUpVUWVMSWtTTTRmLzQ4N08zdFRWYVRjWEZ4TVRpV3JhMXRybTFXckZnQmpVWmpkTjN6cG5uejV0SkVtS3VyS3o3ODhFTzgvZmJiUlZaVnc5WFZGVXVXTE1GWFgzMkZZOGVPQWREZTNUMXo1a3kwYnQwYS8vdmYvNlJ0UjQ4ZW5XOWd3NVFsUzVaZ3laSWxCZG9uT0RoWXVvdGRSeFJGZlBubGwxSzdqeWRQbnBnTXMxU3ZYaDB5bVF4Ly9mVVhZbUppRUJJU0FsZFgxMXpiN2Q2OUcydldySUVvaXBETDVaZ3paMDZ1NmpsRm9VT0hEdWpRb1VPUkh6ZW5zblNOeXN6TVJFUkVCSzVldllvclY2N2cyclZyQmhQY2dMYXRUMDdSMGRIWXNtVUxEaDgrbkd0Uy91clZxMGhOVFRXbytnTkFhbXRWcFVvVnM2OGRhclZhYWdzaWw4c0xWWlZGNTczMzNzT1JJMGNBQU51M2IwZVhMbDBnazhrTVdsYVZWb2prNXMyYjJMZHZIelFhRFlLRGd6RjQ4R0FNSERpd1ZNWlNtbEpUVTNIeDRrVUEybFplZVFVS2RCV1NxbFdyaHVYTGx5TTFOUlhMbGkzRE45OThJMzNmdXJpNFlQejQ4V2pidHExWnI5K2lSWXNDaFJoTTJiOS9mNkZEb0YyN2RzVzVjK2ZRdDI5ZnZQUE9Pd2JYbGJpNE9NeWZQMTlxR1ZpcFVpVXNYcndZYm01dUJzYzRjZUlFOXU3ZEN3Q29WNitlRk56S0tTa3BTWHFzSDJaWnNXSUZJaUlpY08vZVBXUmtaSmdjcTYydExhcFZxNGFhTld1aVpzMmF1SEhqUnNFLzRIeWNQWHRXcXRaakxNUTRZc1FJUkVSRTRPYk5tMUs3S1lWQ2dkbXpaMHRqbnpCaGdsbWhRLzNQUjJFcjd1blRhRFJZdDI2ZFZQbnAwMDgvbGRyWEhUbHlCQWtKQ1pnNmRXcXVhMlZad3pBTEVSRVJVUm0xb1Y4ZzNseXpFemRqRlJDeXltbUloV3c3cEcwckkwTFhkR2orNzJmaFgrVVZ0UFd0bU0rZTlMS3dxZHNRWGd0WEllbUhkVWcvblgzbmhZaXN5ai9tOUxTUytoTmxoVnJVYWlSdjNZU01pLy9DOVpQUElITjF5K2NBUkVSRVJKU2Z0Qk5IcE1lMmpacEI3dVZkaXFNeGRQUG1UZno2NjYvNC9mZmZEU1pIS2xXcWhMRmp4NkpKa3lZQXRIZmFMbDI2RkZGUlVYank1QW0rL3ZwcmZQZmRkK2phdFNzNmR1eUk2dFh6cis1MzRNQUJMRisrSElCMk1zdk96ZzdSMGRHWU9uVXFKazZjaUpZdFc2SjE2OWJ3OGZHQmpZMk4wV1BZMk5oZzFLaFIwdlB1M2J1amJ0MjZ5TWpJZ0ZxdGhvMk5UWjRsNlAvNDR3OHNYYm9VU3FVU2dIWkMrZWpSbzdoOSt6YUdEeCtPa1NOSElpQWdvRWdtem96ZDJWdVk2Z1htZWhGQ0xEcisvdjVvM3J3NXFsV3Jodjc5KzV0ZGRTRWxKVVY2bkYvMUZqczdPMHliTmczdDJyWEQ4dVhMcGJ1L08zWHFaTEJkbXpadERPNHFOOGVKRXllZ1ZDcFJ2MzU5Zy9ZSjVpaFhybHl1Wld2WHJzVnZ2LzBHUU50Mm9XdlhyaWIzRHd3TWxOb0ZSVVJFWU55NGNWaTRjS0UwRHQxRW5hN1ZoWTJORFdiTW1BRi9mMytUeDZ4ZXZUcDY5ZW9GZDNkM2crWExsaTJEV3EyV1dtaFlLbWRMQjNPVXBXdlU5dTNiY2VyVUtkeThlUk1xbFNyWGVrRVE0T3ZyaXdZTkdpQWdJRUJhL3ZqeFkrellzUU9IRGgyUzlyT3lza0x2M3IzaDZ1cUtkZXZXSVQ0K0hnc1dMRUJ3Y0xEQnRlbjI3ZHNBZ0pvMWErYjcrZEg1OWRkZnBRQllqeDQ5OHF6b2tsOWxHMTlmWHpScTFBZ1hMbHpBbzBlUGNPN2NPVFJyMWt3S3MxaGJXNXZWWWtpdFZ1YzVhYThMTCthM0hRRHBlbENqUmczTW56OGY4K2JOUTNwNk9qWnQyb1JIang1aDRzU0paYXB5d3g5Ly9DRzlaNXJiN3FsZXZYcG8zNzY5OUhYVUQ2QjE3ZHExUU1HNm9uZy90bFNEQmcyd1pjc1dvK0c0eE1SRTZmdW9SbzBhQ0FrSnlYVXR2WGJ0R2hZdlhneEFXNzN0czg4K00va2VGaGtaQ1VEN000UitJT2JXclZ1NXpsMHJLeXNwdU9MbjV3Yy9Qeis4K3VxcnhmbzVVNnZWMkxoeEl3QnRWYkUzM25najF6Wnl1Und6Wjg3RW8wZVAwS0JCQThURnhXSHk1TW1Jam80R0FBd2NPTkRzeWxTNjZqSk9UazRXdnhkRlJrWml4WW9WVXZCbzBLQkJVakJ3eXBRcFdMUm9FVUpEUXpGa3lCQ01HREVDblRwMUtqTnRoWEppbUlXSWlJaW9qSEt5c2NiUEgzYkY2NnUySVRWVFpYRjFGZ0ZDZGlVT0VSajg4eEg4T2FZdktycVVUdmxWS25tQ3ZRTmNSNDJIWGRPV1NQeDJGY1FVN2QxYWdpQm9Ud3J0czN3T29qMlhOSHF0cnpMREx5TjIyaGk0ZlR3Uk52Vlo4WWVJaUlpb3NFU05CbW1uamtuUDdUc0VsdUpvdEI0L2Zvdy8vL3dUeDQ0ZGt5Wk5kTnpkM1RGZ3dBQjA3OTdkb0VwR28wYU44TTAzMzJEdjNyM1l0bTBia3BLU2tKS1NnbTNidG1IYnRtM3c5dlpHbXpadDBMSmxTOVNzV1ROWE9HSFhybDFZczJZTkFPMkV4SklsU3lDS0lzYU5Hd2VGUW9GWnMyYWhjZVBHNk5DaEErclVxV1AyM2JlZW5wNjV0bFdwVkVoUFQ0ZFNxWVJLcFlKYXJZYVhseGUyYnQwcVRjQUlnb0FKRXlhZ2MrZk9xRnUzTHI3ODhrc2tKQ1JnMGFKRldMZHVIVnEzYm8ycVZhdkMwOU1URGc0T3NMS3lNdnJQMnRvYWNya2NNcGtNNmVucHlNaklNUGl2L3VNdVhicVVlT0RrMmJObkFHQlJ5eFZMWDl1VWtKQ1FBaC96K1BIajBtTnpLMjYwYmRzVzlldlh4OWRmZnkyZHAvcUdEQmxTNEhHY08zY09Db1VDM2J0M1I4ZU9IUXU4djQ0b2lsaTdkcTBVUE9uU3BRdUdEUnRtc0kxdUVsai9hOWl5WlV2TW5Uc1hzMmZQeHBNblQzRG56aDJVTDE4ZU1URXhXTEpraVZUaHhjWEZCZlBuejg5MzRyaGV2WHFvVjY5ZXJ1WEdXbHhZUXRkZXcxUVFSSCs3c25pTmlvcUtRbmg0dUxTZElBaDQ3YlhYMEtCQkF6UnMyQkQxNjllWHFnV0lvb2dMRnk1ZzkrN2QrUHZ2dncyQ1FpMWJ0c1RJa1NOUnBVb1ZpS0tJME5CUW5EOS9IdWZPbmNPOGVmTXdkZXBVMk52YjQvcjE2M2p5NUFrQW9INzkrbVo5UElEMlBMV3pzOFBldlh2eDRZY2Y1cm10cmxWUVh0ZSszcjE3dzhiR0J1Kzk5eDZhTkdtQ3MyZlBJaTR1RG9DMjdaczVZYmYwOUhTTUhqMjZTTFk3ZlBpd0ZGWnAxcXdadnZ6eVM4eVlNUU1KQ1FrNGV2UW9FaE1UTVd2V3JFSzFvU3NLang4L2xxclpHS01mK3J0eDQwYWUyK1lYTUZPcFZOaXhZd2NBN2Rjd3J5bzVUNTgreGQ5Ly80M1RwMC9qd29VTEJ1czhQVDJscituV3JWdnh5eSsvb0Y2OWVtamF0Q2thTjI0TVB6Ky9JcXZNWlVyejVzM3pEQW9DUUd4c0xGYXVYR2wwbmFtdmQ3VnExVEJyMWl5Y1BIa1NZOGVPelhWOXUzTGxDbWJNbUNFRmdxWk9uV295QUphYW1pb0ZHM09HVWhvMGFJREV4RVRVcWxWTCtsZTllbld6Mzk4ZlBueFlKSzNnZHUzYUpWMlhCdzRjYURKZ29ydjJQWDM2RkpNblQ1YXUveTFhdE1DZ1FZT2s3ZlQzMTUwait1N2N1UU1BaFc0enBidFc3dHUzRDZkUG41YXFsWTBjT1JMdnZ2dXV0RjFBUUFDOHZiMHhmLzU4eE1YRjRZc3Z2c0MyYmR2UXVYTm5CQVlHNXFxMDg3SmptSVdJaUlpb0RQUDFjTUdHdm9FWThPTWhBTHFXTU5rVlZncEtGMlFSQkNBaExRTWZiRG1FSXlQZmhiVzg5Tzljb0pKajY5OEtYbjUxa0xUeGEyU2NQNmRkYUZCMUJjZ3IxQ0pDKzRjeUFZQW02M3dTVTVLUnNHUXVITHIwaEhQZkR3RTVmNVVoSWlJaUtxak1DMkZTNEZqbTZnYmJ4czFMZmd5Wm1iaDY5U3IrL2ZkZi9QUFBQMFpicWxTdVhCbTlldlZDNTg2ZFRVNDAyOW5ab1YrL2Z1alJvd2YyN05tRFBYdjJJRDVlMi9JeU9qb2F1M2Z2eHU3ZHV5RUlBcXBVcVlKYXRXcWhlL2Z1cUZHakJyWnUzUXBBT3lFL2YvNThWS3RXRFFDd2NPRkNMRnEwQ0ZGUlVUaC8vcncwQ2E4amw4dE4vaE1FUVpvTTF2M1hXRFdEZXZYcTRhdXZ2aks0TTN6U3BFa0lETlFHaTdwMDZZTHk1Y3ZqeXkrL1JGUlVGQlFLQlE0ZVBGaUl6N1JwZm41KzZObXpaNUVjUzZQUlNIZUI2MDhDblR4NUVvNk9qbkJ5Y29LMXRUVXVYNzRzVFRoNWVYa1Z5V3ZuWmN1V0xZaUxpNU1tL0U2ZE9pV3RLMmhyZ00yYk55TTBOQlJ1Ym01d2NIQ0FYQzdIN2R1M3BVa3RvR0JWYmx4ZFhURno1a3lEaWRzdFc3WVV1djJDN2x6YXNXTUhUcHc0a2MvV3hvMGJOdzQ3ZHV5UWdpeWRPblhDMEtGREVSNGVEbmQzZDFoYld5TTBOQlFQSGp3QUFMenl5aXNHK3pkcjFnelRwMCtIUnFOQjY5YXRjZXpZTWF4WXNVSWFXOFdLRmZINTU1L25XVFdqT08zWnN3ZUNJTURCd1FFMk5qYTRlL2V1ZEU3ay9GaDRqZEplbzFxMWFvWHIxNitqWWNPR2FOQ2dBZXJYcjU4cnlKR2VubzRkTzNiZ3lKRWppSXFLTWxqWHNHRkREQmt5QkhYcjFwV1dDWUtBV2JObVlmejQ4YmgzN3g3T25EbURRWU1Hb1VtVEp2anZ2LytranpsbjY2dThXRnRibzFPblRnWlZqa0pEUTNIcTFDbTR1N3ZEM3Q0ZWNya2NWNjVjd2VYTGx3RUFQajQrSm8vWG9rVUx0R2pSUW5ydTcrK1BhZE9tWWZmdTNRVnFNVlJVNFpLY2xSaHExS2lCNWN1WFkrTEVpWWlKaVVGb2FDaW1UWnVHa0pBUU9EZzRGTWxyRnNUVnExZWxrRkIrVHAwNlpYQXRMcWpkdTNkTGdhYzMzbmhET2g5RlVjU1RKMDhRSGg2T3k1Y3Y0L0xseTdoLy83N0J2dGJXMWdnSUNFRHYzcjN4NnF1dklpd3NERHQzN2tSWVdCaEVVWlQyMjdScEU2eXNyRkMxYWxWVXExWU5sU3RYaHJlM055cFdyR2h4eXo5OTVjdVhOOW5hU3lmbngyQ3VaczJhb1ZtelpybVduemx6QnA5Ly9ybFVWV3JreUpGbzFhcVY5SEcvOHNvcmNISnlncTJ0TFRJeU1uRDY5R25FeE1RQUFOcTFhMmR3ckdIRGhtSDQ4T0dGR3A5T2ZwV1M4blAzN2wxczJyUUpnUGJ6MmFOSGp6eTN2M2p4SW9LRGc2WEtTTFZyMThiTW1UTU5RanBPVGs1d2RIUkVhbW9xTm0zYUJKbE1CbmQzZDJnMEdseThlRkVLUmpWcTFNanNjY2JGeGVIS2xTdjQ3Ny8vRE1KeGdQYm5zWEhqeGhtdHlGYXZYajJzVzdjT3ExYXR3dkhqeDNILy9uMnNYNzhlR3pac1FOV3FWVkc3ZG0zMDdkdTMxTjVYU3hML0FreEVSRVJVeG5XcVdSV1RPalRGa2hQL0FqQ3NzRklvUW5hZzVlTGpXRXc3ZUJwZmRHK1gvMzcwVXBHNXVNSnQvRXlrbno2QnBNM3JJVDVMMVF1eG1GZk9XUnRxTVZ6MjdOQWVaRjY1QUxkeFV5SDNMdHlkRUVSRVJFUmxWY2EvLzBpUDdkc0c1TEZsOFRsNDhDQldyVnFWYTdtdWZVT1hMbDNRcEVrVHMwdXAyOXZiWThDQUFlalhyeC9PbmoyTFE0Y080ZXpaczlCb05BQzBrMXozNzk5SGVubzZQdjc0WThqbGN2VHAwd2ZyMTYvSDFLbFREU1phNjlXcmgvWHIxK1BBZ1FNNGVmSWtJaUlpREY1THJWWkRyVlpiOE5GRGFzZlJwMDhmN05tekJ3TUhEcFNDTERxTkd6ZkdoZzBiY09iTUdadzRjUUlSRVJGSVNFaVFQaVpMZGV2V3phTDlOUm9OK3ZUcEE2VlNDVkVVcFlreC9jbVkzYnQzRzUzZ2RIWjJMbERWaGNKS1NrckMvdjM3Y3kydlc3ZHVnY01zYm01dXVINzl1c24xdFdyVkt0REVsbzcrT1I0ZUhvNnpaODhXK0JqNmJ0eTRVZWhBek1pUkk5R2pSdytjUG4wYXpaczN4eWVmZklLb3FDaU1IVHMyMTdZZUhoNW8zRGgzeFV6ZFpPZXZ2LzZLWmN1V1NjczdkT2lBY2VQR0ZYbGxsWUw0NTU5LzhPKy8veHBkOSthYmJ4bzg1elZLZTQzeTkvZlBzeDBVb0syT2NmMzZkU25JSXBQSjBMcDFhL1R2Mzk5a3F5Qm5aMmNzV2JJRWMrZk94YlZyMTZCUUtIRHNXSGJGc0I0OWV1UnFpMUpRY3JsY2FpbGpUSDZUM2ptUEZSQVFnSUNBQUxPdndZNk9qdGl6WjQvWnIxRlFGU3BVd0JkZmZJRUpFeVlnTGk0T0R4NDhRRnhjWEltR1dlenM3SXFsR295cGdFTm1aaVorK3VrbkFOcDJOdSsvL3o3UzA5TXhZOFlNM0xoeHcrUis5ZXJWd3h0dnZJSFhYMzlkcWlRRVpKL2YwZEhSK1BQUFAvSG5uMzlLbFloVUtoVnUzNzR0QlRVQmJUdWlvZ3l6bExUdnYvOGVQLzc0by9SODJMQmg2Tk9uRHdDZ2F0V3F1SFRwa3NsOUsxYXNpRjY5ZWhrc3M3VGRqYWVuSjRLQ2dzemFWcVZTWWY3OCtibVc3OWl4QTVtWm1RQ0FNV1BHNUZrVlp2ZnUzVmk3ZHEzMFBWeW5UaDE4L3ZublJzL2hybDI3WXZ2MjdYank1SW5ScW0zMjl2WUYramxxNzk2OStQbm5udzJXMWE1ZEc3MTc5MGE3ZHUzeS9GeTZ1cnBpK3ZUcDZOZXZINzc5OWx1RWhvWkNvOUVnTWpJU01wa3NWeGp6WmNVd0N4RVJFUkZoU2tBemhENkl3c25iandCa3h3MEs4NnRKenFqQ2Q2RlgwZHpuRmZSdFdMQyszL1J5c0d2VEFUWjE2aU54M1RKa1h0UDljcXhOUEdXSFZmSTUwNlNLTHRydFZBL3VJbmI2V0xpT0dBZTdGbTJMYmV4RVJFUkVMeE5SRkpGK1BsUjZidHUwUlI1YkY1OGVQWHJnMkxGakNBOFBoMXd1bDFwbHRHblR4cUxKYnBsTWhsYXRXcUZWcTFaUUtCVDQ1NTkvY1Bic1dmejc3NzlJVDAvSGxDbFRwT04zNzk3ZFpJc0NlM3Q3OU9uVEIzMzY5TUd6Wjg4UUd4dUwrUGg0cEtXbFFhbFVHdjJucTI0Z2s4bTBGUVp6L05QZDlTdVR5YVEyTUM0dUxsaXdZSUhSZGlxQWRwSzRZOGVPMHZacXRScEpTVWxRcVZRUVJSRWFqUVpxdFJvYWpjYmduN0Z4NkQrWHlXU0Zxb3dpQ0lKMEY3eGNMa2V0V3JWdzdweTJDcU96c3pPNmR1MktKazJhU052WHFGSERJTXdpazhsUXRXcFZCQVVGRlhyQ3RWMjdkbmoxMVZlTmZzNXNiVzNSdTNkdkFOcEpzbnIxNnVIaXhZdFFxVlRRYURSd2NuSkN6Wm8xTVhEZ3dBSy9idlhxMVNHVHlYSk5aSHQ2ZXFKdDI3WVlQSGl3d1ozZGhURjc5bXlMUXdpV3NMT3pneUFJV0xkdW5UUzVWNzU4ZWVrT2RkMDJmbjUrK09TVFQvS2N4TzdjdVRQT25EbURxMWV2SWlnb0NHKzg4VWFKZkF4NXFWNjl1a0dZUlM2WG8wcVZLdWpmdjMrdTg0blhLUE5iVlFtQ2dDbFRwbURxMUtsbzFxd1p1bmJ0Q205djczejNjM2QzeDFkZmZZVWpSNDdnOE9IRHVIUG5EbXhzYkJBWUdJZ1JJMGFZL2ZxbVZLMWFOZGYzckV3bVE2VktsZkRlZSs4VitweTA5UHU4S0ZXc1dCRkxseTdGLy83M1AweWJOZzFWcWxRcDBkZmZ2SGx6a1I5VHJWYWpjK2ZPUnRmWjJOamcwMDgveGZ6NTg5R25UeDlwRXI5R2pSb0dRUXhIUjBjMGJ0d1l6Wm8xUS9QbXpmTjl2L1AyOWtidjNyM1J1M2R2SkNVbDRkS2xTN2gwNlJLdVhidUdlL2Z1SVQwOUhWWldWb1Y2N3pCbThPREJBR0F5N0tYUHpjMU4ydDdTSUUzRmloVUJhTS9oVHo3NUJPKzg4NDYwenNYRkJkN2Uzb2lPampiWXg4SEJBYTFhdGNMSWtTT0xQQ2hsYjIrZmIyVWFIVjFnSmFkQmd3YmhyNy8rUWtCQWdFRTFKV05jWFYybGFtaisvdjZZTTJlT3lmZXhJVU9HUUM2WDQ4U0pFM2o2OUttMG42T2pJMnJVcUlGaHc0WkpuMDl6dlAvKysvanR0OS9nNHVLQ2xpMWJJaUFnQUsrKytxclord1BhNm04aElTRjQrdlFwamg4L2psT25UdUd6eno0cjluWll6d3RCeks4SkdSRVJFUkdWQ1VucG1laTRaZ2Z1eGlkcEY0Z2lSS0d3RFllMGZ5elhwY3R0NURMOC90RjdxRnUrWUhmQTBjc2w3ZGhoSlAvOExjU3NPemUxekk5TjZkcFk2Vzl1MTZZalhBWi9EQ0dQbnRkRVJFUkVCS2dpYnlGdXprUUFnT0RrakhLck5sdDhaMjFoUFh6NEVEZHYza1R6NXMxenRhMG9haXFWQ2c4ZVBJQ3ZyMit4dms1WkpJb2lSRkUwT2NHcjBXaVFtWmtKVVJSaGJXMzl3ays2aUtJSXRWb05VUlFobDh1ZnE0bnQ0cFRmMTltWWxKUVVQSHYyekt4Z1EwbkpHV3pJQzY5Ukx3L2RGR2hwdmQ4Vk4vMi92WlVGUjQ4ZVJZY09IYVFxSE1uSnlmajIyMi9oNStlSFdyVnFTVUdtb2lDS0lwNCtmWXJFeEVTendpZlB1MTI3ZHFGcTFhcG8yclNweVczVWFqV1VTaVVFUVlEdEMvQjN0ckN3TU5Tdlg5K3NzUjQ0Y0FCMzc5N0ZKNTk4VXVMdjM1bVptU1piMGxIK0dHWWhJaUlpSXNtTkdBVUMxdXhBbWxKNzE0NGx2eFRyZnNqVTdWM1oxUW1ueC9hRGs0M3Bzby8wOGxOSFJ5Rng3VmRRM3RJcjA2MzN4Nlg4ZnprUmMvVWZrbnVYaDl2WXFiRHk0Ui8vaUlpSWlFeDVkbmd2a24vNkZnQmcxL3AxdUg0MG9aUkhSRVJFUkVSRVpGclppQTRURVJFUmtWbjh5cm5oMjM3Wi9kb0ZRVUJoczg4Q2RFRVc3ZjRQRTFNdzZLZkRZSlM2YkpON2w0ZkhyQVZ3SGpnTXNNNjZLMEVRQUxQUE5VSGJwUWlRUWpEcTZDakV6ZmtNcWIvdUFrOHdJaUlpSXVPVWQyNUtqNjE5cTVmaVNJaUlpSWlJaVBMSE1Bc1JFUkVSR2VoVXN5bytiZDlZYjRrNTFUTHlrbDFCNCtUdFIxaDhQTXlpbzlGTFFKREI0YTBlOFBwOEJheHIxTlpibm4ydUNIbWVkTHIyVjBKMkNTQzFDaW0vZkkvNHoyZEFreEJYNUVNbUlpSWlldEVwYjBWSWoyMzg2cFRpU0lpSWlJaUlpUExITUFzUkVSRVI1VExqemVaNC9iVktBTEx5QlJZV3V4RDFEckQ0ZUJoTzNINW8yUUhwcFNCL3BRSThaaTZBODRjakllVG9iNnZKTzgyaUplak96K3h0bFJGWEVUdGxORExDL2k3aTBSSVJFUkc5dURUSlNWREhSbXVmV0Z0RFhyVmE2UTZJaUlpSWlJZ29Id3l6RUJFUkVWRXVNa0hBcHY1dm9aS3JFNERzUUV0aE15MENCSVB1TDROLy9nMlI4VWtXajVOZUFvSUFoOEMzNGZuNVNvTXFMYnJhSy9tZGRHTFdNYkw2RG1tWHBhZEJzV0loRXRkOUJURTlyVGhHVFVSRVJQUkNVVVpjbFI3YjFLZ05RY1kvQ3hNUkVSRVIwZk9OdjdVUUVSRVJrVkV1ZGpiWSttRlgyTWl6Zm1RVUxHczRKT2gxaEVuT3lNU0F6UWZ4VEtteWZLRDBVcENYODRiSHpBVncrYitQSU5qYVphOFFBRkVVODJrN0JCakx2cVNmUG9IWWFVRlEzZ3d2NnVFU0VSRVJ2VkF5YjE2WEhsdXp4UkFSRVJFUkViMEFHR1loSWlJaUlwUHF2T0tCcjkvdHFMZEVnQ2hhRUdnQnBQMXZ4aXJ3OFk0L0xCc2d2VndFQWZadmRJSFh3bFd3cVZWUGI3RUFNU3VzSXVSOUFPMDVwaGRwMGNURklINytkS1RzK0JGUXE0dGoxRVJFUkVUUFBkVzkyOUpqYTkvWFNuRWtSRVJFUkVSRTVtR1loWWlJaUlqeTFMdEJEWXhvV1U5dlNkNXhndndJUXZiK0I2NUZZdTNmbHkwNkhyMThaSjVlY0o4ZUFwZWhveUU0T0Jxc0U4Mm9EaVJGV25UQksxR0QxSDNiRVRmM002aWpIaGZEaUltSWlJaWViNnFIOTZYSFZwVjhTbkVrUkVSRVJFUkU1bUdZaFlpSWlJanlGZEtsRGZ3cmV3UEliaGRVK1Bvc2h2dk9PblFHWVErZVdqSThla25aZCtnRXI4VnJZTnZRWDIrcE5nd2x3b3dxTFlKdVN5M1Z2VHVJblRFT3o0NytXdVJqSlNJaUlucGVhVktTb1VsSzFENlJXMEh1WGI1MEIwUkVSRVJFUkdRR2hsbUlpSWlJS0Y5eW1ZQWZQK2dDTDBkN0FOb1FnV0JodXlGazdhOFJSUXpjY2hneHFXbVdENVJlT2pJWFY3aE5uQVczb0NtUXVicEp5N1cxVjdSdHEweUhXZ1RvaDE4QUFNcE1KRzllajRTRnM2QkpUQ2l1WVJNUkVSRTlOOVNQOUtxeVZLbGFpaU1oSWlJaUlpSXlIOE1zUkVSRVJHU1djbzcyMkRLd002eGtXVDlDQ3JvNFFlR0lnaUR0SFp1YWhnOStQQVNsV21QeE9PbmxaTnVzTmJ3V3JZWjl1emNNbGd1Q2tOMU9LQS82QVNvQXlMeDJDYkZUUmlNajdPOGlIaWtSRVJIUjgwWDFpQzJHaUlpSWlJam94Y013Q3hFUkVSR1p6Yi9LSzFqd2RodTlKZVlGQ1l6UjFjd1FzeUl0WVErak1mM2dhWXZIU0M4dndjRVJMaVBHd24zcWZNZzh5K210RUFCUmxNNGwwd2NRSUNCN08vRlpLaFFyRmlKeDNWY1EwNTRWNDhpSmlJaUlTby9xMFFQcHNWVmxobG1JaUlpSWlPakZ3REFMRVJFUkVSWEkwT1oxOFY2RDZucExCT1RWNkNWLzJmdCtHM29WT3k3ZHRPQllWQmJZMUttUGNvdFd3K0d0SGxrVmdwQVZWTkZHVmZJNkcwWG90c3VXZnZvRVlxZU1SbWI0NWVJY05oRVJFVkdwVUQxNUpEMjJxbEM1RkVkQ1JFUkVSRVJrUGtFczdLMjBSRVJFUkZSbVphalU2THgrTnk0OWljMWFJbWFGQkFwTGhDN1VZaU9YNFkrUGU2UE9LeDZXRDVSZWVxcDdkNUM0YmhsVUQrOFpyaEFCUWNnNzJpSUEyc3BDUXZZMkRtOTJoWFAvSVlDTlRUR04rT1dWZnY0Y01zNmRodXBlSkdST3pnd0hFUkZSbVdGVHF4NDBxU213cXVvTHV4YnRZTnV3YVdrUHlVRHNaeDlCSGYwRUFPRDUrZGVzemtKRVJFUkVSQzhFaGxtSWlJaUlxRkNlSktlaTdkZmJvRWpMMEM3SUVRb29DQkdBa0oxblFTVlhKL3cxcGk5YzdCZ29JRE5vTkhoMlpEOVNkbTJCbUpHaHQwTE1WWVVsSndHQUprY1VTKzdsRGRmUmsyRDltbDl4amZpbGs3UnhKVVNOR2phMTZzT3FxaStzZlh4TGUwaEVSRVFsU25rL0VxcDdrY2k0ZWdFeVd6dTREUG1rdElja2VmcC92UUJSQXdEdzNyZ0RnclYxS1krSWlJaUlpSWdvZnd5ekVCRVJFVkdobmJuN0JEMiszUXZkVDVSNmVaUkN5ajdDNjY5VndzNy82MTdZZkF5VlFacllhQ1IrdXdxWlZ5NFlyc2pLV1puNnhVY0FvQkZGQ1Bvbm15REFvVXRQT1BmK0FMQ3lLcTRodnhRVXE1YkFwbVlkT0x6NWRta1BoWWlJNkxtUSt0dCtLTy9jaE50SEUwcDdLRkRIUkNOMjRnZ0FnTXpOQStWV2ZGZktJeUlpSWlJaUlqS1BmTzdjdVhOTGV4QkVSRVJFOUdLcTR1WU1lMnNybkxqOUVJQ2xRUmJESTl4TFNJWktvMEg3YXBVc1BpcVZEWUtESSt6YmRJUlZKUjhvSTY1Q3pFalBXbUhHdm9JQVFNd3FNS1RkUVhuek90TFBub1pOelRxUXVib1gzOEJmWUVrYlY4THF0WnB3WkpDRmlJaElZdk5hVGFqalk1Ris2aGhzR3pVcjFiR283dDFHK2wvSEFRQldQcS9DdnYyYnBUb2VJaUlpSWlJaWM4bEtld0JFUkVSRTlHSUxhdHNJM2Vwa3R4U3h0UENmL3U1Zm52d1B2MFhjcytoNFZQYllOVzhEcjBXcllSL1FPZmRLRVJCTW5xT0N0b0tMM25wMTFDUEV6WjZBMU4xYkFiVzZlQWI4Z3NvNGZ3NmlSZ1BITjd1VzlsQ0lpSWllTzQ2ZHVrTk1UMFA2cGY5S2RSenE2Q2pwc2R5N1FpbU9oSWlJaUlpSXFHQVlaaUVpSWlJaWk2M3AvUVpxZUxrQjBGYTFzQ1RPb2kyS2tYMkU0ZHVPSWpJK3lhTHhVZGtqT0RqQ1pmREg4Smk5R1BLS2xmVldBR0pXRlJiampZY0VDSUtRVmN3bGE3MUdnNVRkUHlOdTlnU29IdDR2N3FHL01OTFBuWVpOclhxbFBRd2lJcUxubGszdEJzZ0kvYXRVeDZDT2VTbzl0dkl1WDRvaklTSWlJaUlpS2hpR1dZaUlpSWpJWWc3V1Z2ajV3NjV3dExFQ0FNTWdRS0ZrQjJKU00xVVlzUGtnVWpLVmxnMlN5aVRyNmpYaEZiSUNUdjMrRDRLdHJkNGFJU3ZPSWhydFFpUUNFQ0JBMUR1UFZRL3VJbTdXZUtUdTNjWXFMUUJVOXlKaFZkVTMvdzJKaUlqS0tLdXExYUM2ZDZkVXg2Qisra1I2TEgrRllSWWlJaUlpSW5weE1NeENSRVJFUkVYQzE4TUZHL29HNmkwUllFbkhJUUhaN1Y1dXhpb3cvSmVqRm8yUHlqQzVISTV2dnd1dnhXdGg2OTlLV2l4ay9jL1VhYW9MdEFnaXN2dGZxVlZJMmJtRlZWb0F5QnlkWU8zRE1Bc1JFWkVwMXE5V2c4emVxVlRIb05LcnpNSTJRMFJFUkVSRTlDSmhtSVdJaUlpSWlreW5tbFV4dWFPLzlGd1FMS3pQSW1UWHpEaDY0ejZXbnpwdndkR29ySk81ZThCdDdGUzRUNW9EdVpkM3J2V2k5SDg1bGd1NjlsazVxN1I4aXRROXY1VFpLaTJaMTYrVTloQ0lpSWllZTVuWEw1ZnE2MnZpWXFUSGNxOXlwVGdTSWlJaUlpS2lnbUdZaFlpSWlJaUsxT1NPL2dqMDg1R2VDN0FzMEtJZklBZytlaFpuN2o3SlkydWkvTm5VYndLdlJhdmgxR3NBWUcwdExSY0FpSUsyN1pDUTQ2UTFYcVZGalpSZFA3RktDeEVSRVQyWFJMVWFtcVJFNmJuZzRsYUtveUVpSWlJaUlpb1lobG1JaUlpSXFFZ0pBckNoWHlCZUE5UGs0d0FBSUFCSlJFRlU5WEFwbXVOQmtNSURvZ2g4K05OaFBFeE1LWkpqVXhsbWJRM0hYdjNodFhBMWJPbzNsaGJyMmc2Sk9kTXNXZktxMHBLeTYyZEFyU3J1a1JNUkVSR1pSVlRFUzQ5bEhsNEdWUStKaUlpSWlJaWVkd3l6RUJFUkVWR1JjN0t4eHM4ZmRJV2pqUlVBYmNVTFMrcXppSHAvZUZla1phRC81b1BJVUpYTjFpNVV0T1Rsdk9FK2FTN2N4azZGek5OTGI0M3VyQlhOcnRLU3VtY3JZbWVNZ3lyeVZra01uWWlJaUNoUDZvUTQ2YkhjM2FNVVIwSkVSRVJFUkZSd0RMTVFFUkVSVWJId0srZUdEWDBEOVpZSWhZNno2S0lzdXR4QStOTjRCTzArYnNIb2lBelorcmVDMThMVmNIeW5iNDdXUTFsVldFUWdaeUJMRkpCMWNtWXZWejkraUxpNW55SDVwMitCek15U0dEb1JFUkdSVVpvRXZjb3M3cDZsT0JJaUlpSWlJcUtDWTVpRmlJaUlpSXBOcDVwVk1ibWp2L1RjNHNMbWVnZlllZWtXTnA2OWF1a1JpU1NDclMyYzNodUljb3RXdzlhL2xkNEtBWHJkcm5MdUJTbnlvdHRBRlBIczhGN0VUUGtFeWdpZW8wUkVSRlE2RENxenVMRXlDeEVSRVJFUnZWZ1laaUVpSWlLaVlqVzVvejhDL1h6MGxvZ1dWV2pSMzN2NndkTUllL0RVa3VFUjVTTHo4b2JiMktud21CNENxMHBWcE9XQ3J0MlZrVlNMQ0FFeVFjZ090QURReE1VZ1BtUTZramF1aEppZVZ1empKaUlpSXRKbldKbUZZUllpSWlJaUlucXhNTXhDUkVSRVJNVktFSUFOL1FMeHFvZUxib2xseDlNcmthSFNhREJ3eTJIRXBESW9RRVhQdWxZOWVINitBczZEUmtGd2RNcGVrUlZxeWRsNVNJUTI4Skl6ZEpWMjhpaGlKMzJNOU5EVEpURnNJaUlpSWdBNUtyTjRzTTBRRVJFUkVSRzlXQmhtSVNJaUlxSmk1MlJqalo4LzZBcEhHeXNBdWpoTFlldXpBS0lnU0h2SHBxYmhneDhQUWEwcC9QR0lUQkprY0hpeks4b3RYUStITjdzQ1F2YXZVTnJRQ2lDS29rRkVTOVN0MHpzbE5Za0pTRnk1R0FtTDUwQVRHMTB5WXljaUlxSXlUYU5Ja0I3TDNCbG1JU0lpSWlLaUZ3dkRMRVJFUkVSVUl2ekt1V0ZEMzBDOUpZWXRXUXBDZ0dITG9iQ0gwWmh4aUZVdnFQZ0lEbzV3SGpRS1hvdFd3cVorayt6bGdyWWFpMFlLdE9qT2FVRzdEakJJdFdSZXVZQ1lxYU9SK3VzdVFLTXB1UStBaUlpSXloeDFmSFpsRnBtTFd5bU9oSWlJaUlpSXFPQVlaaUVpSWlLaUV0T3BabFZNNnRCVWVpNElsclVjZ3BpOS96Zi9YTUdPU3pjdE94NVJQdVRsSzhGOTBoeDRUQStCdkdKbGFibWdxeGFVSTU4bGFsY2FOdGZLekVUS0w5OGpidWFuVUVYZUt2WXhFeEVSVWRta2pvK1JIc3ZkUFVweEpFUkVSRVJFUkFYSE1Bc1JFUkVSbGFncEFjMFE2T2VqdDBRc2RNTWhiUlltZSsrZ1hjZHg3V204QmFNak1vOTFyWHJ3V3ZBMVhJYU9oc3pGTlh1RmtGMmZKV2Zyb1p4VUQrOGhidTVuU1BwdU5jUm5xY1U1WENJaUlpcGp4TFJuUUdhbTlvbE1Cc0hScVhRSFJFUkVSRVJFVkVBTXN4QVJFUkZSaVJJRVlFTy9RTHpxNGFKYkFzRDRaTDg1UkFqU3pwbHFEZnB2UG9pRXRBeUx4MG1VTDBFRyt3NmQ0TFYwUFJ4NzlBR3NiYkpYUVh0YUd1dWtKUURaTGJaRUVXbkhqeUJtMGtkSU8vVkhTWXlhaUlpSXlnQk5RbmJBVys1WnJoUkhRa1JFUkVSRVZEZ01zeEFSRVJGUmlYT3lzY2JQSDNTRm80MFZnS3c0aTdGWmZ6TUkyUWNBQUR4S1RNR0hXdzVEVThqakVSV1VZR3NIcDk0Zm9Od1g2MkQvZWlBZ1pQK2FKV2lUS3dCRUtYUWxBcEFKQWlDSzBta3ZKaWNoNlpzVmlKODNCYXBIRDByNlF5QWlJcUtYakRvaFRub3NZNHNoSWlJaUlpSjZBVEhNUWtSRVJFU2x3cStjR3piMERaU2VDNEpRNk9vc1dVZVFnZ0YvMzN1Q2ViK2R0ZWhvUkFVbGMvZUF5N0F4OEZxMEVyYityYkpYQ0FJQVFhOWNTMWF1UlJBZ0NJWnR0cFMzcmlOdXhsZ2svL1F0eFBTMGtodytFUkVSdlVUVWNUSFNZN2tid3l4RVJFUkVSUFRpWVppRmlJaUlpRXBOcDVwVk1hbERVK201WVBFUnMyTUJYLzkxQWZ1djNiSDRpRVFGSlM5ZkNXNWpwOEx6ZjB0aFhhTzI0VW9CZ0NCS0R3RWgrN3pYbmI0YURaNGQzb3ZZeVo4Zy9mVHhRbGN0SWlJaW9ySkxIUnN0UFpaNWVKWGlTSWlJaUlpSWlBcUhZUllpSWlJaUtsVlRBcG9oME05SGI0bFk2QW90Z2lCQTFKdjQvM2pITWR5SVVWZzBQcUxDc3ZLdERvOVpDK0UrYVE2c2ZIejExbWpqSzdwVFZkQ2Rzb0lvVlc0QkFJMGlIb25ybGlGdXprU29JbStWMUxDSmlJam9KYUNPeVE2enlEMFpaaUVpSWlJaW9oY1B3eXhFUkVSRVZLb0VBZGpRTHhDdmVyam9sbGg4UUYwMklFMnB3b0FmRHlJcFBkT3lZeEpad0taK0Uzak9Yd2JYTVpNaHIxZ2xlMFhXcVM0Q2dDaENFSVhzWlhxSkx0WGQyNGliTXhGSjN5eUhKaW14cElaTlJFUkVMekIxbkg2WXBWd3Bqb1NJaUlpSWlLaHdHR1loSWlJaW9sTG5aR09Obnovb0NrY2JLd0JTM1lwQ0hTczdDcVBkLzI1OEVnWnZQY0pPTFZUcTdKcTNnZGZDbFhEOWVDTGs1U3RscnhDZ0RXRUoycnBFZ3FBTmVRbWlhRkNuS08zVU1jUitOZ3Fwdis0QzFLcVMvd0NJaUlqb2hhRmZtWVZ0aG9pSWlJaUk2RVhFTUFzUkVSRVJQUmY4eXJsaFE5OUF2U1ZDb1FNb2d0Ny9BOERKMjQrdzhOZzVDMFpIVkhUc1dyV0gxK0xWY0IwMUh2SlhLaGlzRTZDdExDU0tJa1FCa0VHQWdPeEtMV0o2R2xKKytSNnhrejlCK3RtL1NuenNSRVJFOVB3VFZVcG80bUtrNTZ6TVFrUkVSRVJFTHlLR1dZaUlpSWpvdWRHcFpsVk1DZkNYbmd0Q1lldXphSWw2YVpndlR2eUwzeUx1V1hBMG9xSmwxNllEdkphc2hldUljWkNYZThWZ25TQUkwQWE2dExWWlpJSm84TDJnam5tS3hGVkxFRGRuSXBRM3drdHkyTStGeE1SRVJFWkdGdmx4eGVlZ2hGTjZlbnBwRHdFQWtKeWNYTnBEZUtHY1AzOGV2Ly8rTzM3Ly9mZGM2eDQrZkZna3I3RjkrM1pzM2JvVkowNmNLSkxqRlFkK2J4YS9GK0Y3Yyt2V3JiaDA2VkpwRDZOTVV6OTVuUDNFeWdveVY3ZlNHMHdSdTNUcFVwRmZFM2lOeVphV2xnYVZpaFVBelpXWW1DaTkvOSs1YzhkZzNiTm56eEFYRjFka3IzWHk1RW5zMnJXcndQc2xKU1Zod1lJRmVQVG9VWkdOaGN4MzZ0UXAzTHAxQ3hxTnBzUmVrOWZKNHZVaVhDZHYzNzZON2R1M0l5a3BxYlNIUWtSa01ZWlppSWlJaU9pNU1ybWpQd0w5ZktUblFoN2I1a2NiQ01qK284dndiVWNSR2M5ZjV1bjVZdGN1QUY1TDE4UDFvd213cXV4anVGTFFmZ2RvSUVpL3ZPbi9HVkVWZVF2eDg2ZEM4VlVJMUZFdi94K29SVkhFK3ZYcjhjRUhIMkRtekpsSVMwc3JrdU5xTkJyczNMa1RZOGVPTGJVL2tpWW5KMlB1M0xtWVBuMDYxR3AxcVl4QlI2VlNvVisvZnZqZ2d3OFFHaHBhb0gxVFUxTXhjdVJJZE8vZUhkMjdkOGZXclZ1TGFaVFBsMjNidG1IUm9rVll0R2lSd2ZMLy92c1B3NGNQeDZ4WnM1Q1FrRkRvNDJka1pHRDkrdlhZdUhFalRwOCtiZWx3aXh5L04wdkdpL0M5K2VqUkkyemN1QkVUSjA3RW5EbHppdVUxS0grcXh3K2t4MWI2clExZllOZXZYOGZvMGFNeGNlSkU3TjI3dDhpTysvRGhRM3o2NmFkR3c0Z2w1ZFNwVTNqLy9mZHg3bHpwVjVMY3NXTUgzbm5uSGN5YU5hdkEreDQ0Y0VDNnhyei8vdnRJU1VrcGhoRStYeDQvZml5OS8vLzFWM2JWUkxWYWpYbno1bUg0OE9INDQ0OC9MSDZkQXdjT1lQNzgrVml6WmczMjc5OXY5bjVLcFJKejVzekJzV1BITUhMa1NGeThlTkhpc2J4TTl1N2RpODJiTnhkYjBDUXVMZzdCd2NINCtPT1BNWHIwNkdKNURYMjhUcGFNRitFNnVmMy8yVHZ6c0NhTy80Ky9Fd2lFVTBEQkV4UkZiTDBRYWtVUjczcmhXWXRmVDhTcUZSWHhCa1FRRVJRVXhSTVB0UDVFclBkTlBhb1VQRkFVcFZBcUZFV1Jpc2dsVU9RTWhDUy9QOUtzaEd4Q0VvTG52SjZuVDVQZG5kblpzRE03N3VjOTc4K1pNemh3NEFDbVRwMkt0TFF2Yi9FTGdVRDR2RkQvMEEwZ0VBZ0VBb0ZBSUJEcTgvT1U0Zmh1M3prOEt5d0JJQXplS3k5cVlWRGxLMnBxTWUzb1ZmeSs4QWZvYXJCVTBsWUNRVld3N1FhQmJUY0kxVWtQVWZIcldYQ2ZQNlgyaVdSWkFnakFCQ0FBUTVoNzZEK3hTM1hTUTFRblBZVFdnS0hRblRRZHpNODBuUUNEd1VCcGFTazRIQTQ0SEE3KzcvLytUeVV2aGk5ZnZvejkrL2NEQUhidDJnVVBEdyt4L2Rldlg4Zmh3NGNiZlI0QTBOSFJ3YUZEaHlTMlIwWkdVaUtGc0xBd0xGcTBpTGI4bFN0WFVGSlMwdWgyakJ3NUVpMWF0S0RkOS96NWMzQzVYT1RuNTZONTgrWnkxOG5uODdGaHd3WXhaNDVidDI1aDRzU0pZTFBaY3RjVEdSbUpnd2NQeW4yOHNvd1lNUUp1Ym01TmVvNlRKMCtDeCtQaHdZTUhtRDkvUGp3OFBQRHR0OThxWEU5aFlTSDEyY2pJU0pWTlZBbWtiMzRaZlZNZTZnYlArdlRwbzlLNlJjeVlNYVBKVnhvZk8zWU0rdnI2VFhxT3BvU1grODRScW41S3cwOFZQVDA5Nmg0K2RPZ1E3T3pzWUdKaTBxZzZ1Vnd1VnExYWhhS2lJbVJrWktCejU4NW8zNzY5MkRIejU4OVgyZjNtN095TTBhTkhpMjByTHkvSDl1M2JVVlpXaHNEQVFPemR1eGV0VzB2K3piS3lzaEFiRzl2b05yUnUzUnBEaHc2VnVqOHRMUTAxTlRWZ01oVmJBNXVjbkl6UTBGQks5TWZoY1BEdzRVT1o1NkpqNnRTcHFLaW9VS2lNTW9TSGh5czBqaXBLU2tvSy92enpUL0I0UEd6YXRBa1BIejdFc21YTG9LV2xwVlI5Z3dZTnd0bXpaL0g2OVd2czJyVUxiRFlidzRjUGwxbUd4K05odzRZTlNFbEpBUUQwNjljUFBYcjBrUHVjVFRrZk16RXhvWDNtMW1YY3VIR29xYWxSK2h3blQ1NkVvYUdoMVAxSlNVbll1M2N2K0h3K2NuTnpKZVlZcWlBNk9wcHlOQms3ZHF6SzY2OFBHU2UvakhHeUlVcEtTbkQ3OW0wQWdJR0JBU3d0TFZWYVB5Q2M5NHJtNkUzRm1ERmpzR0RCZ2lZOUI0RkErRFFnWWhZQ2dVQWdFQWdFd2tlSHJnWUxKNXdjTUdUdldaUlYxd2dEK2UvaTlvM2lXV0VKNXAyS3dra25oOFpYUmlBMEFacldmYUJwM1FmY0o2a28vL1VzYWg0blV2c1kvNG16QkFJQkdBd0dHQUQ0RUlEeG45eXJLallHVmJFeDBCbzZDcm9UcDRCcDhQRUZ2UnZMdkhuemNQZnVYVlJVVkNBeU1oSVRKa3hBdTNidEdsV25nNE1Ecmw2OWlveU1ERVJGUmNIYTJsb3NRRkJWVmFVeW0zaHA3aEpUcDA3Rm8wZVBrSnFhaWdzWExxQkxseTRZTm15WXhIRVhMbHpBeTVlTlQ1bG1ZMk1qTldBdVdyMm5yNitQamgwN3lsM252bjM3a0pDUUFBRG8yYk1uSGo5K2pJeU1ER3pmdmgxZVhsNXkxMU5iVy90ZVhEZ2FFeUNSbDQwYk4yTDM3dDI0ZHUwYVNrcEs0TzN0RFdkblo4eVlNVU9oZXVyZWYwMFpmR3NNcEc5Ky9uMnpJVGdjRG03Y3VFRzFzYUZBcTdKVVZWVTErUmp4TWFSVGFBemNySCtvejUrTG1LVnQyN2FZUEhreWpoOC9EZzZIZy9EdzhFWUhuMWtzRmhZdFdvU0FnQUJVVjFmRDM5OGZlL2Z1aGFhbUpuVk1ZV0doeXRKNzBibFc2ZXJxd3RQVEV6NCtQaWd2TDRlZm54OTI3dHdwSVRUNzU1OS9FQjRlM3VnMjlPN2RXMnJnVkNBUTRNbVRKd0FBYTJ0cnVldk16czdHK3ZYcndlUHhvS1dsQlZOVFU2U25weU1rSkFUdDI3ZEhwMDZkNUs1TEpJcHNhcG82NVl1VmxSVzJidDJLZ0lBQUZCY1hJeVltQnMrZlA0ZS92ei9hdGxYY0xVbFBUdzhiTjI3RWtpVkxVRnBhaXExYnQwSkxTd3YyOXZaU3l3UUhCeU11TGc0QVlHOXZEeTh2TDRXQzcwMDVINU9uWGg2UEJ6NmZqelp0MnNndHZPVHhlTlN6V05ZNC92cjFhd1FFQklEUDUwTlRVeE9USmsyU3IrRUtJbkl5YWRhc1daTTlFK3RDeHNrdlk1eHNpQ3RYcmxCcGtMNy8vbnVvcWFtcHJHNFJYQzYzeWNkcUxwZmJwUFVUQ0lSUEJ5Sm1JUkFJQkFLQlFDQjhsSmdiNlNOODJnZzRIcmxNQ1ZtVUZiU0lYQzFFUmFQU3M3RDExaDlZTmZnYkZiYVlRRkF0cksrNndmQ3JicWg5L1FxVjF5Nmk2djV0NEw4WE9nd3EvWkRndi90YTNMK29LdVkzVk1WR1Ezdm9hT2lPbnd5RzNxZTd1cncrQmdZR21EcDFLZzRkT2dRK240L282R2c0T3pzM3FrNTFkWFY0ZW5waTBhSkZxSzJ0eGU3ZHU5R3RXemUwYWRNR0FEQnMyREJZV1ZtSmxlSHhlQTIrR016SXlFQjRlRGp5OC9NQkFHdzJHNU1uVDZZOVZrMU5EZDdlM2xpd1lBRktTMHV4ZmZ0MmRPalFRZUxGcHFhbXBrcWNGR1FGTTFKVFV3RUF2WHIxb3U2MWh0aTdkeTh1WHJ4SWxRc0tDc0l2di95Q1k4ZU9JU1ltQnExYnQ4YnMyYlBscW12OCtQRVNLekpsRVJrWmlaOS8vaGx0MjdiRnZuMzc1QzZucnQ3MHIwUllMQlpXckZpQnpwMDdJelEwRkh3K0h5ZFBuc1NRSVVPbyswc2U2Z28yUGtabkZvRDB6UytoYnpaRVZGUVU1YWd3YnR3NGFHaG9xS1JlYVZoYlcyUFdyRmtxcXk4Nk9ocVhMMTlXV1gwZkVtN21jK3F6ZWx2VEQ5Z1MxVEoxNmxSY3VYSUZiOSsrUlZ4Y0hNckt5cUNucDllb09nY09ISWloUTRjaUppWUdXVmxaQ0FzTHc1SWxTNmo5TzNic0VFc3hKczhZdytWeWNlblNKVVJGUlZFQjlhNWR1OExHeG9iMmVGdGJXMHlaTWdXblRwM0NpeGN2YUlWbWFtcHFLaGxqWlBYTFY2OWVVUUZwZVlPMEwxKytoSWVIQjhyS3lzQmtNdUhyNnd0emMzTXNXTEFBSlNVbDhQWDFSVWhJQ0ZxMWFpVlhmU2RQbmxSSVREWnQyalJVVkZUQTNkMGRBd1lNa0x1Y3FsMnA2T2pldlR2Mjd0MExYMTlmcEtlbkl5c3JDMmZQbnNYU3BVdGxsdU55dWJTL2diR3hNWHg4ZkxCbXpScDA3TmdSN2R1M2x5bk03ZGV2SDJKalk5R3JWeSs0dTd1RHgrUFJwc3RqTXBrTnpva0NBZ0pVTXFhZlBYdFc0VFF4N3U3dTZONjl1MXpIRmhjWFk4cVVLVEtQeWMvUHArNVpBRmkxYWhVc0xDd2tqbnY3OXEyWU0xNTlXclJvZ1diTm1rbmQvL3o1YzhvbFpjS0VDVTMrVEJSQnhzblBmNXlVQlkvSG8xS1JhV2xwd2NHaDZSZHhlWGw1TmRvQnFDN3U3dTZVR0lkQUlCQUFJbVloRUFnRUFvRkFJSHpFRE83VUR1dEc5SVhmOVFjQS9oTzBRTG1VUTBKQnl6c0hpNkRvUitodDJoS0RPelZ1MVRpQjBOU290eldGL2p3MzZQNXZGcXBpcnFIeTk2dmdsNzRGQU9wK3BvWExSZVgxU0ZUR1hJUDJrSkhRR2YwOW1NM3BWL3QvS002ZlA2OVVPVDZmRHdhRGdXKysrUVo2ZW5vSzE4TmlzVEJ1M0RpeGJlYm01cGc1Y3liQ3c4TlJWVldGVFpzMlljZU9IV0F5bWREVDB4TjdDWHo3OW0yRWhvWmk4dVRKR0Q5K3ZNUkwwL3o4ZkJ3K2ZCalIwZEVBaEM5V0hSd2NNR3ZXTEJnWUdFaHRsN0d4TVR3OFBPRGo0NFBxNm1yNCtmbGg3OTY5WXVmZXMyZVBRdGNxRHh3T1J5dzlpaWhnM3FGREIrVGw1VWtjMzZKRkN5cm9JUkFJc0hQblRseTVjZ1VBMEw1OWUvajUrVUZkWFIyelpzMUNTa29La3BPVGNlellNWEE0SExtc290WFYxUlVTbXJCWXdyUnhEQVpEYWZ2K3BtYmN1SEZvM2JvMUFnTUQ0ZW5wcVpDUUJSQlBNL1R5NVV2Y3ZIbFQxVTBFQU5qWjJVRlRVNVAwelhwODZYMXowcVJKY3EyT3JSdFVQWDM2Tk02ZE95ZmZoY3BnOCtiTjZOcTFLKzArZlgxOXVRT2M4aUJLeGZHcHc2K3NBTC9vRGZXZFpXYitBVnREVDFwYUd1VTBwQ2dkT25UQWl4Y3ZNSDc4ZUVSRlJTbGN2bWZQbmhLQjY4V0xGeU14TVJFbEpTWDQ5ZGRmWVd0ckMxdGJXd0NBbVprWmRWeDFkVFZXckZpQlpzMmF3ZG5aR1YyNmRCR3JSeVRrQ3c4UFIwRkJBUURBMU5RVWMrZk9SZi8rL1dXMjY4Y2ZmOFJmZi8yRnRMUTB4TVRFb0V1WExtSnVFZjM3OTZjQ2xLcWtxS2lJNnQveDhmRUFoQzRJbXBxYUV1TU1tODBXR3lzek1qTGc2ZW1KdDIrRjg5S2xTNWVpZCsvZUFJQTFhOWJBMDlNVEJRVUZXTFpzR1lLRGc4VitTMmtvRzRobXNWZ2Y1UnlnZWZQbTJMWnRHelp0Mm9TM2I5OUtUVlZYbDdGanh6Ym9ISk9lbm80NWMrYkkxWVpIang1aHdvUUpVdmZiMnRwaXc0WU5NdXV3c3JKU3llK3J6UHlsdXJxYTFxMUQyckd5S0NvcWdydTdPOVUvNTg2ZGk4R0RCOU1lZS9QbVRablBkbGRYVjB5Y09CRUFzSERoUW1Sblo0dnRyeXZ1T0hIaUJFNmZQaTJ6YmQyN2QwZFFVQkQxbll5VGtueko0K1RaczJkeDVNaVJCdHNxRUFpb2ZzRGhjREIxNmxRRnIxWVNLeXNybVdPRWhZV0ZYT083dk1ncjJDWVFDRjhPUk14Q0lCQUlCQUtCUVBpb2NiUHZoY2U1aFRqMzEzOHJUSlZWczBBVStIOVh3ZXdUTjNCemtTUE1qVDRmMXdyQzV3dFR2eGwwSms2RnpqaEhjTzdmUWNYMVgxSDc4a1hEQmJsY1ZONjRqTXJmcjRMZGJ4QjB4djd3MGF6U1ZzUkZnNDZFaEFRcWRZWWk2T2pvU0FUTUFlRkt4dGpZV0dSa1pDQXRMUTNIangvSHpKa3p4WTdoOFhpNGVQRWlTa3BLY1BEZ1FadzVjd2JUcGszRDJMRmpVVjFkamVQSGorUFNwVXZVQzgrQkF3ZGl6cHc1Y2x2SzI5cmFZdXpZc2JoOCtUTHk4dklRR0JpSWpSczNLcHlUWFJFZVBueUlnSUFBaWUwUkVSR0lpSWlRMkg3bzBDR1ltWm1ockt3TW16WnR3c09IRHdFQXJWcTFRbUJnSUhSMGRBQUlWL3A2ZTN0ajJiSmx5TW5Kd2JsejUxQmFXb29sUzViUUJxdXFxcW93ZnZ4NHBhOGpPenRiS1F2MzJiTm5VMmwvUkdseUZLV3UyT1Q2OWV0U2ozTnlja0pKU1FudE1VT0hEcVdFT2ZXcDY4eHk4dVJKaGRzbkw4ZVBINGV4c1RIcG16Ujh5WDJUdytFb2JQWE81WEpWWWcvZjFLbEFQa2U0VDFMRnZxdTNsejhsMWZ2aTBhTkhPSHIwYUtQcU9IYnNtRkxsRmk1Y0tCR2sxZFBUZzV1Ykc5WGZ0bTdkaXA5Ly9sbkNkU0VoSVFILy9QTVBhbXBxOE9qUkkvVHQyeGV6Wjg5R3AwNmRrSkNRZ0lNSEQrTEZDK0hjckhuejVwZzFheFpHalJvbDF6aWhwcWFHMWF0WHc4WEZCUndPQjJGaFliQ3dzRURQbmoyVnVrNTU4ZlQwbEVpUlZsNWVEaWNuSjRsakJ3MGFCQjhmSHdCQzhXQklTQWdsTXBnOWU3YVlBNEMxdFRYbXo1K1BzTEF3RkJVVllmbnk1ZkQxOVpWdzB4SVJGaGFHczJmUEtuMGRnWUdCQ0F3TVZLZ01rOG1rbnNlNXVibjQ2NisvRkQ1dmJtNHU5VGtqSTBQcUhLQnYzNzZvcXFwQ1RFeU14RDR6TXpOOC9mWFhDcC83UzJIMTZ0VXFxU2NyS3d0cjFxeWhYTmxtekppaGtrQS8wSEI2TEhtZWlmVmRkc2c0S2NtWFBFNHFrL1pMSUJDb0pCWFErMGpOU2lBUUNMSWdZaFlDZ1VBZ0VBZ0V3a2ZQN3UrSDRPLzhZcVRsRjFOcGhwVFh0RENvc21YVk5aaDI5Q3BpRmpsQ20wV214b1JQQkRWMXNPMkhnbTAvRk56blQxRjE2d2FxSHR3Qkduckp4T2VEYys4bU9QZHVRcU9IRFhSR2pZZEdEL256ZkRjRjc4UGlYWkh6cXFtcFljV0tGWEJ6YzVQcThxR21wb2J0Mjdmajd0MjdpSWlJUUdabUp2YnQyNGZUcDArRHcrRlFRZ2dyS3l2ODlOTlBFcXNSNWNIRnhRVkpTVWtvTGk2R3ZiMTlrd2JMQWFFVGlpaklYVk5UQXk2WEN5YVRLWFVGcnBxYUd0TFQwK0h2NzA4RkJFeE5UYkZseXhZMGI5NWM3RmhEUTBPRWhJUmc1Y3FWeU1uSlFWUlVGUDcrKzIrc1diTUdscGFXVFhwZHluRGd3QUd4d0pReWJOMjZWYWx5ZmZ2MmxXcFhYMWZNOGo0Z2ZaT2VMN1Z2cmxxMVNxYW9wTHE2R3J0Mzd3YVB4NE9Pamc1Y1hWMVZ0cXEyWFR2aW9LY29OYWwvVXA4MXV2YjRnQzJSanJxNitnY2JaNlE1ZncwY09CQjJkbmFJaTR1RHNiRXhPQnlPeEpqY3YzOS9IRDE2Rk1lUEg4ZlZxMWZ4NE1FRFBIandBR1ptWnNqS3lnSWdGT1ZObVRJRmt5Wk5ncWFtcGtKdGE5T21EUll1WElqdDI3ZkR5c3BLSlNrbkdrSmJXNXNhWjBUakpKdk5wazBSd21hendlUHhjT0RBQVRIbnJmbno1OU9tYW5OMGRFUnRiUzBPSFRxRTB0SlN1THU3dzlIUkVULysrS05VOGVhSElqVTFWZW5udDRpNHVEakV4Y1VwWEc3OCtQRmlZcGF3c0RDNVV5MWR2MzZkY3NGeWNYSEJOOThvbmtaWDlQZi9XUG4yMjI5bHVxZlZwYWFtQnJkdjM1YlkvdGRmZjJIZHVuVW9MeThISUJUSnlwdGlyMjNidGpodzRBRDFmZUhDaFZSL3I4K2tTWk1VU25jRkFGZXZYcVYxVHlIakpEMWY2ampadDI5ZnRHZ2gyMlgxMXExYmxIUE1pQkVqNUU2RDFCRDE1NUFFQW9Id3ZpRnY3QWtFQW9GQUlCQUlIejJhNm1vNDZlU0FRWHZPb0tSS2FKbktFQWdBSlFNbGRVczlLeXpCd3JQUk9ESnRwQXBhU2lDOFgxZ1dYY0N5NkFLOW1mUEFpYnVGeXBzMzVISnJxWG1jaUpySGlWQnJZd3FkVWVPaDFYOEk4QUdDQ2sxaEE5MVlMQzB0TVcvZVBQVHMyVk5tc052ZTNoNzkrL2ZIelpzM0VSRVJnZGV2WDFQN1JvNGNpWlVyVnlvZHpHV3oyZkQxOVlXMnR2WjdlVUZyWjJlSGl4Y3ZBZ0EyYmRxRTZPaG9qQm8xQ3N1WEw1YzRsc3ZsNHNTSkV6aDU4aVMxd3JSVnExWll0MjRkMU5YVktRdnR1ckJZTFBqNitzTGIyeHRGUlVWNC9mbzEzTnpjTUc3Y09FeWRPcFgyeGV6Q2hRdkZiTU5sY2Y3OGVlemJ0dy90MnJYRDRjT0g1YjV1T2hjWE5wdXRWT0NncHFhR0N2WXJHM2lRZGIrSXhDd3NGZ3UvL1BLTFV2WExneWhZUlBvbVBWOXEzeHc2ZEtqTWRoNCtmSmhLcHpCOStuU3h2c1hoY0NpQm1JbUppVXFEcHJHeHNiUk9Qc3BTVzF1cnNybytKTldwNzl3bE5LMzdmTUNXU0dmNjlPbVlQbjM2aDI2R0JJc1hMNGFabVJsbXpab2xWV3hoWkdTRXhZc1g0My8vK3g5KytlVVhYTDkrWFN4QUd4SVNnazZkT2luZEJnY0hCeGdhR3FKdjM3N3ZKZFhDcmwyN0FBQTVPVGx3ZG5ZR0lPelRkTS9tOVBSMHVMbTU0ZG16WjlTMldiTm1ZY1NJRWJSakRBQ01IajBhcGFXbE9IUG1EQVFDQWM2Y09ZT0hEeC9DMmRrWjl2YjJFdGVvbzZORGpYdnlNSEhpUkZSVVZHRE5talVZTW1TSVhHVWlJaUlrSEMrVUZRN3crWHpLdFVCTlRVMHBrVTc5TWgwNmRKQzdiSHA2T2dCaCswZVBIdDFrd3BURXhFUm9hR2cwdXA2NlRuYnlNbjM2ZExsVHloVVhGNHVKV2ZoOFBrNmNPSUdJaUFncUZlTENoUXZ4L2ZmZnkzMStCb01oZHUyeSttWHIxcTBWVG4vMzZORWoydTFrbkpUT2x6aE9kdWpRUWViWThQYnRXNFNHaGdJUXp1Y1hMMTRzSm43T3k4dERWVlVWTkRRMDVIWWxsSmRGaXhhcDlPK2dDbWMvQW9Id2VVSEVMQVFDZ1VBZ0VBaUVUNEoyelhSeGRQb29UUGkvU1BBcElZdnkvaXgxUzE3K094TTc3aVJoMmNBUDYxSkJJQ2dMZzYwRnJhR2pvVFYwTkdvem42UHk1blZ3SHNSQ3dKR2RYNTZYOHdxbC83Y0haU2ZEd2U0M0VOb0R2NE82dVlYTU11K2IyTmhZOU92WFQrb0t3YnFrcDZjakxTME5FeVpNYU5RNTZWYk5pZExEMEZIZnNlRDY5ZXU0ZWZPbVZOZUdQWHYyTkpoWHZHUEhENU1XSWlrcENZQndGU3pkdnAwN2Q0cUpBMnhzYkpDWW1JaDU4K1kxV0xlNnVqckdqQm1ESzFldWdNL240OUtsUzdoNjlTcm16WnNuVmJoU1UxTkRCY25ydzJBd2FBTlB0YlcxTWwrQ3N0bHNxUzljNjY2OFZRUXZMeThxclU1VENFRkVZaFlqSXlNWUdSbXB2SDVsSUgzei9mS3g5VTBSdWJtNU9IUG1EQUNnWmN1V0VnSEM1OCtmVStJYlJZTE44c0RuODFWaW4vODVVZnM2Qzd5Y1Y5UjNUUnZiRDlpYXhwR1hsNGQvLy8xWHJ2UXJmRDRmeDQ0ZHc4aVJJMkZpWXFMME9ZMk5qVEYzN2x5eGJkZXVYY1Bldlh2bEtsOVJVWUZGaXhaSkRmcjM3OTlmcnBRcC9mcjFrK3Q4cWlReE1SRUFZRzV1TGhHZ3JheXN4T0hEaDNIcDBpWEtNY1RZMkJoc05sdHEyclA2OU8vZkgwK2ZQa1ZoWVNGZXZud0pmMzkvbUp1Ykl6ZzRtTloxZzgvbm83cTZXbXA5R2hvYXRLNElIQTVIcXF1SnVycTYxT0Q3NE1HRE1Yanc0QWFja1dLRkFBQWdBRWxFUVZTdm96NXBhV2xZc21RSkFLSDRZTmFzV1FyWG9Td2xKU1ZJU1VrQklCenptOUpoeGMvUHI4bnF6c3ZMa3lrUXJhNnVwdEswTkVUOWUyYm56cDI0ZXZVcUFPSDh6OFBEZzlZNTVmYnQyeGc0Y09CN0VVYW9FakpPdmw4K3RuR3lMb2NPSGFKY1k1eWRuU1ZjL0xadDI0YWtwQ1NGeGYveUlHdXNKaEFJQkZWQXhDd0VBb0ZBSUJBSWhFOEd1dzZ0RVRTbVB6d3YzLzF2Q3dQS0dyVFVsOEpzK0QwZXZkb2FZM0FuWW1kUCtMUlJON2VBdnJrRjlKMStBdWZSZlhBUzdxTTZPUUdRRWR3WFZGYWdLdm9hcXFLdlFhMU5PMmpaRDRWbVR4dW9tNW0veDVaTGN1ellNWVNIaDZONzkrN3c5ZldGb2FHaDFHTlRVbExnN2UyTnlzcEtQSDM2Rk11V0xWUEpDbElSSEE1SG9hQ3ByTnppMHNRWnNzakl5RkM0akR4MDZOQ0JDZ1psWm1haXVMZ1lhbXBxc0xHeGdiKy9QNHFMaTdGNDhXSllXRmdnSXlPRENwWnJhbXBpNmRLbE1EYzNwM1dKb0lQRlltSFpzbVd3dHJiR3pwMDdVVlpXQmlhVEtkTVNmOTI2ZFpSSXBEN1NYc1pHUmtaaTM3NTlVdXM4ZXZTbzNLNGFYQzczbzBpRklCS3pmQ3cyMzZSdnZ1Tkw3WnNpOXUzYlI0bkg1czZkKzE3N2k3VzF0VW9EeDlIUjBiaDgrYkxLNnZzUVZFWmRvVDVyZE8wQk5lT1dIN0ExeXZQbXpSdTR1N3VqcUtnSVM1WXN3YWhSbzZRZXkrUHhFQlFVaE51M2IrUFNwVXZ3OWZWRno1NDlWZGFXMnRwYWhjWVlXU0lyWlFKKy8vNzdMNHFMaXhVdTF4RDYrdm93TmphbXZ2L3h4eDhBQUZ0Yld6eDgrQkRIangrSGhZVUZGaTllak5yYVdqeDQ4SUFLMFBicTFRdmUzdDdZdFdzWDNyeDVJOWY1dW5mdmpoVXJWbURidG0yNGQrOGVBTURDd2tKcWdQYnAwNmVVU0lRT2FlSzRxVk9uVWdIZCtnd2ZQaHdlSGg1eXRSZjRjSE9BcDArZll0V3FWUTBleCtmenFiL0pIMy84b1pSVGxiT3pNeHdkSFJzOFRsWHBidW82MlFIQ3Z1N2s1RVNONTNTdUp2SUlHNlF4YTlZc0pDUWtRRWRIQno0K1ByU0NWWkZUajcyOVBUdzlQVDlZYWg5RkllUGtPNzdVY1ZKRWVubzZmdnZ0TndDQW1aa1pIQndjRkw3V3h1RGw1ZFVvZ1ZSOTNOM2RQeHUzUEFLQm9CcUltSVZBSUJBSUJBS0I4RWt4ejdZN2tuUGU0SGppMDBiWHhRQW9NWXhBQU13K2NRTTNGem5DM0VpLzhRMGxFRDQwTEEydzdRYUJiVGNJZ21vT09BL3ZvVHJoUHFwVGtnR3VqR0J1VGpiS1QwZWcvSFFFR0hyNllIL1RGNnoySGFIZTFoUnFyZHVCMlV5K25QV041Y3laTXdnUER3Y2dYTm1mblowdE0yRGVyRmt6R0JvYW9yS3lFbEZSVVhqNThpWDgvUHpFWGtEV2g4dmxvcXlzakhhZk5QZUxCUXNXWU9EQWdSTGJJeUlpOE50dnY4SEt5Z3FlbnA0Uyt3c0xDMm1ETXRYVjFjak96cVk5bDZHaElkV09SWXNXU2JoTXFJSlRwMDVSNTNqNDhDRUFvRWVQSHREVzFzYlRwMDlSVUZCQUJZVWNIUjN4NTU5L29xU2tCSjZlbmpBMU5RV2d1QlBKb0VHRFlHMXRqVU9IRHFGOSsvWm8zNzY5MUdPN2R1MHFWZmdnTFc5ODY5YXRZV2RuSjdWT2VZTVVCUVVGV0x0MkxlenQ3ZUhrNUNSWEdVQm9GMC9ubmxHWDZPaG9wS2VudzhYRlJhcExpSWp5OG5McXhmN0hJR1loZlpQMFRSRXhNVEc0Zi84K0FHSFFScFd1Sy9LZ3I2K3ZjRG9IV2JScDB3YWpSNDhHQU9qcTZxcXMzdmRGZFhJQ3FtSitvNzdyVHB6MkFWdWpQRVZGUlhCM2QwZGVYaDRBNFA3OSt4Z3hZb1RVc1pMSlpGTDMvTnUzYitIdTdvNkZDeGRpNHNTSk1zOVRXbHBLR3l6VDB0S1NXTkVPQ0o4NW9sUVRkYW1zcktRY2tQejkvV0ZoSWVsd3QzLy9mdHk1YzBkaWUxNWVubFRoaFNnRng5V3JWNmt4VjVXTUdUTUd5NVl0QXlBTWRJc2NCL3IwNllPY25CeWtwcVpTZ2pwOWZYMnNXYk1HN3U3dWNISnl3dVRKazhGa011SHI2NnZ3ZWYzOC9QRGd3UU9jT25VS3JxNnVVby9UMDlPVCtTeVg5Z3l4dGJXVkdpVHYzTG16M08wOGQrNGNMbDI2aEsxYnQ4b2RwSDMwNkZHREFydkt5a3BzM3J3WlRrNU90UGNLb0p6ckZJL0hVMHFRS1cvQStQVHAwN1Q5UWxIQ3c4TngrL1p0YWc3MzRvVXdQV3BTVWhLR0RSdEdPNlozNnRSSnpIVkdJQkRnMmJObk1ERXhrUWp5YzdsY3BLV2xVZCtiTjIrT2tKQVFHQm9hUWxOVFU2THVXN2R1VVNtbjB0UFRVVkZSb1JJeFMxRlJFWlZpVHhwbVptYlExMWZ1dlFNWko0Vjg2ZU1rSUx6bnQyN2RTb2xvbGk1ZDJ1Qy9MVlNOaFlWRmc4NkdpckJyMXk0SUJJSUdSVHdFQXVITGdZaFpDQVFDZ1VBZ0VBaWZITnZHRDBKNndiOUl5QzRRQ2xHZ2JMSWhpSlV2cTY3QnRLTlhFYlBJRWRvc01sVW1mRDR3Tk5uUUdqQU1XZ09HQVFCcVVwTlJrL0lucXYvNkE3V3ZYa290SnlnclJkV3RHeEF6OW1acFFLMkpYeXdkUFhxVXNtTFcwdEpDWUdCZ2d3RkxVMU5UN042OUcrdlhyMGR5Y2pMUzA5UGg2dXFLOWV2WFM3WGV2bi8vUGdJQ0FtajNSVVZGMFc3WDFkV2xEYUNJWHVpeVdDemEvZElDREM5ZnZwVDZrdExKeWVtOTJ0V0xBdWEydHRMVFVuaDVlWUhOWnROYSs4dExXVmtaTWpNek1YejRjTEcvcTVhV2xzVHZyb2lJUkVTL2Z2M2tzaDZYOWpjR2hJRVNYMTlmdkhqeEFpOWV2SUNtcGliKzk3Ly95WFgrSTBlT3lCU3pQSHIwQ0Z1MmJBR1B4OFBMbHkvaDQrTWpNM0F1Y21VQlByeVloZlJOSVY5YTM2U2pxS2dJb2FHaEFONDV1M3pxTkdVYXIveWZwa0FnUTBqYVdCZ0FCRHdlTlNGbWFPbWc3UHl4SmpzZmRWNG1FMnpiQWRBYU1sSWw5ZVhsNVlrRmFBY09ISWcxYTliSURNd3hHQXc0T3p2RDFOUVVXN2R1QlpmTHhaNDllNUNabVFrM056ZXBxZEJXckZpQmx5OGw1MERTK2plVHlhUWRROHJMeTZuUEJnWUd0TWZRQmRFQklEUTBGUEh4OGJUN1pEMmpWRTFLU2dvcUt5dWhxNnVMYnQyNklTY25SK0tZcjcvK0dzZVBIMWM2K0M3aStmUG4wTkxTZ3JlM3Q1aEF3Y1hGQlM0dUx0VDNkdTNhWWYzNjlRclg3K1hsMWVBeHMyYk5ram1HeDhYRllmLysvUUNFRGdIYnRtMlQ2L243NU1rVFBIejRFSDM2OUtIZHorVnk0ZWZuaDZTa0pQenh4eC93OFBDZ0ZXR2FtNXRqejU0OU1zK1ZrWkdCYmR1MkFSRE9lMmJPbk5sZysraVFKZ3l1ajdUVVRZb3llL1pzeko0OW0vcWVtcHBLZmJheXNoSTdkdW5TcGVEeGVPalhyNStZYU5iSHh3Y2NEZ2NtSmlZSUNnb1NLMU5kWFkzbzZHZ0FvTzR2YVc1OGYvenhCNEtEZ3dFSTV4QkJRVUVxbTJmRnhzWTIrRGRjdTNZdDdkKy9JY2c0K1k0dmJaeWs0OGlSSThqTXpBUUFqQm8xU3FXT094OEtSWVNIQkFMaHk0QzhvU2NRQ0FRQ2dVQWdmSEt3MUpqNFplWm8yTzgramNLS0tpcGxFS0NjcUtWdW1XZUZKVmg0TmhwSHBxbm1wVHlCOERHaTBjMEtHdDJzb0R2RkdmelN0Nmg1bklTYUo0OVI4L2RmNEwwcGtGMllXOVB3TVVvaUVBaXdiOTgrWExod0FZRHdKWFJRVUpCY2VlQUI0U3JlVFpzMllkdTJiWWlLaXNLLy8vNkxsU3RYWXRXcVZSZzZkR2lUdFBsOXNXWExGdHBBUWtwS0NyVVMwZExTRXZQbnoxZW9YajA5UFFEQ2xaY3BLU2tBWk9lZzE5SFJRWFIwTk9YR0lBMVpMOVdmUFhzR1QwOVA2T25wNGZ6NTh6THJPWHIwS0o0L2YwNjdyMFdMRm5CemM1UFlmdi8rZmNwcW00N2x5NWMzdU5LUHdXREEzZDBkeTVjdlIxVlZGUTRlUEFoTlRVMU1tREJCWmpsQW1CNGdQajZlVm5pUWxwWUdmMzkvU2tEQjUvT2xCaEJFVkZaV1VwOS8vZlZYbWRlbUREWTJOZzBHREVuZmxNNlgyamREUWtJbzk1d1pNMmFnYmR1Mk1vOXZDbUpqWTVWS3F5RXZJMGFNb0IxakZFVWdFSUJSelZGYWVDMHZqUC95YmdvQW9Lb1MzQ2VwTW85WEZUVi9Qd2FyWTJlb3QrL1lxSG95TXpQaDVlVkZDZmlHRGgwS1QwOVB1VmVZRHgwNkZLMWF0Y0xhdFd0UldscUtxMWV2SWpzN0czNStmbFIvK2hUNTdydnZwSXJMUWtKQ0tQZUh4WXNYbzBPSERuTFhXemRvSHhjWEIwRG9OaURyOTliUzBzS0dEUnRrMWp0Z3dBQU1HalJJNnY3UTBGQ2twcWJDMWRWVnBpdEVkblkyRGg0OEtIWC81TW1UYVgrWG9LQWdxYTRtdlhyMXd2ZmZmeStqOVVMczdPd3dmUGh3UkVWRklTY25CeDRlSHRpK2ZidGNBZW9qUjQ3UWlsbjRmRDQyYjk2TXBLUWs2cnUwNXorYnpZYWxwYVhNODlTZEMweVlNS0hCNDVXaHJyZ2dMeThQSFRzMnJvL1hoOC9uVTZsVVdyVnFSWWxPYW1wcXdPUHh4SVFlVlZYdnBQVU9EZzZJajQ5SFFrSUNidCsrTGZGN2kxekMrSHcrcXFxcW9LbXBLWEZmSnlVbHdkZlhGMXd1RnhvYUdnZ0lDRkNwczRRSUxTMHRpZDh0UFQyZFNzK25LR1NjcE9kTEhTZFRVMU54K3ZScEFFS1JrS0p6VFZXeGFORWlhZzdTRklTSGgzOXdRVCtCUVBpd0VERUxnVUFnRUFnRUF1R1R4RmhIQzhkbWpNS1lueStobHMvSHU5ZjN5djBqdW03SnkzOW5ZdnVkUkN3ZmFLT1N0aElJSHpOTS9XWmc5eDhNZHYvQkFBQitjU0ZxVXY4Q04vc2xlRVZ2d1ArM1dQai80c0ltYlFlSHc4R21UWnVvbDlxNnVycll2SGt6T25ic2lKcWFHcW1wWnVxU21aa0pRME5EZUhoNG9HWExsdmpsbDEvQTVYSVJGQlNFbkp3Y2lWV3IzM3p6RFE0Y09FQjl2M3IxS2k1ZXZDanpISWNQSDhhWk0yY2t0b3Z5dEtla3BGQTIybldSWnVQZXZuMTdhdlV2SUZ5NXVHclZLb25qcEsyeU8zTGtDUFhaeGNWRjZkVjQ5Ky9mQjUvUGg2bXBhWU5CNmVmUG4rUDI3ZHN5anhHdGpINzY5Q2xPbmp5SkRoMDZ3Tm5aV2VGMi9mMzMzMGhJU0tEZDE2NWRPOXJ0dWJtNTFBdG5PaFl1WENqWHVUdDE2b1IxNjliQjI5c2JQQjRQZS9ic2daR1JFUVlNR05CZzJjT0hEK1BiYjc4VmU5bWRrWkVCYjI5dktzaldwMDhmckZ1M1RxNTdXNFN5YVFSa3dXS3haTzRuZlZNSTZadnZPSC8rUEI0OWVrUjlQM0hpQkU2ZVBFbDdiTjBVVEZ1MmJLR2NCR1RoNit2YllLb3VVZDJLcHVMNEVEUzFpSVh1ZkFLQm9Fa0RTMktvcVlOcFF1OThJQzhQSHo3RXhvMGJLZkhlaUJFanNITGxTbkE0SEdocmF6ZFlYaUFRSURrNUdWWldWdGkxYXhlOHZMeVFtNXVMdi83NkMyNXViZ2dNREVTYk5tM0V5cXhmdng0MU5lL2NjaFlzV0NBelpWaFJVUkh0R0ZKWHpCWVlHRWpyTGxCWVNEK0hXcng0TVg3ODhVZnErNGtUSnlUNmNNdVdMZEd5WlV1SnNrbEpTVlNBMXNyS1NpNnhwVFJFNDN0RHJtYTF0YlVOampGdDI3YWxnclFIRGh4QWJtNHVuSjJkRlFvZ0EwS25LRm5QOHNHREI5TnVqNCtQbDVxU3BDR0hnN3FzV0xFQ1JVVkZTRXhNUkZaV0ZueDhmTEJseXhhcDdoRWkwdFBURVJzYkt6Wlg0UFA1MkxsekovWGJhV2hvWVAzNjllamR1N2ZjN2FsTFJVVUY1VDVpWW1JQ2EydHJwZXBwaUxxcDVyWnYzNDZmZnZwSjdwUkxzdUR4ZUNnb0tNRDU4K2VSbFpVRlFQenZHUlFVaEx0Mzc4cFZWME9pQVVDWXZrYVVqZ1lROXAyMWE5ZFNjNWdOR3phb05HVmRYZHEzYjQ4ZE8zYUliWnMxYTFhREtZam9JT09rRURKT0Npa3JLOE9tVFp1bzM3YTB0QlRUcDArWGVyem83NWlkblMyWEVOakN3Z0xidDIrWHF5MmlkS2hOUlVQQ2Z3S0I4UGxEUmdFQ2dVQWdFQWdFd2lkTGI5T1cyRFpoSUpaY3VQWGZGZ1lFQW1IcUlFVVJ2dmgvVjNaRDFFTll0elhCNEU3MHdWSUM0WE9GYWRRQzdBRkRRWmN0WGxCWkFVRlZKZmlWbFNqeVhxS3ljeFlVRk1EWDF4Y1pHUmtBQUVORFF3UUZCU0UvUHgrQmdZRVlPWElrcGsyYjFtQTl3Y0hCK09lZmZ6Qmt5QkNzV3JVS3hzYkcyTEZqQndRQ0FZNGNPWUs4dkR3c1g3NmNTc09obzZNRGMzTnpxcnc4ZWJtTGlvckUwcjdVaDhQaDBOcHhTME5UVTFQc0JmdmJ0Mi9sTHB1WW1JakhqeDhERUs0aXJoOHNMeW9xUW5KeXNsek9GN2R1M2FMcWtSZDdlM3RxOVNzZ2ZFbTZlZk5tc1dNS0N3dHg5KzVkbEphV3lsMXZYZGF2WHk5VnZDRUsxSGJxMUFuang0K24wb09NSHo4ZW8wZVBsbG9ubTAxM2Q5UHp6VGZmWVBueTVWUXUrcUNnSUJnYUdqWVk5TWpJeU1EcDA2Y3hkZXBVQUVJaGhZK1BEeFZnR3pSb0VGYXZYaTNYeTlrV0xWb29sVzVKRmh3T2h4Sit5QXJ1a2I1SittWjlIajkrakxDd01MRnQ4Z1l4dUZ5dVhLdlI1UlZzMmRqWXFMeHYxTlRVd05QVEV3QVVFcHJKaE1HQXZ1Tk0xSllVcTZZK3VsTkFBRzVlTG1wUy92enZsQXdZdUxxRG9kK3N5YzRwT285YUcxTXd0Um9PcEVyai9QbnpDQXNMb3dLazQ4YU5nNU9URTBKRFF4RWJHNHVJaUFncVhaZzA3dCsvajNYcjFzSFUxQlN1cnE1VW9QYjU4K2Q0L2ZvMTNOemNzR0hEQmpFM0tVWGRoRVNwNFdRaFN2c2hML1hUbnpSckp2L2ZTeVNZWXpBWVdMQmdnY1QrbUpnWTlPclZxOEhVV1dscGFjalB6NGVhbXBwY0lqSVJQajQrWW9LcHFLZ29QSGp3UU95WVAvNzRBeTlldkpEcExDQ05MbDI2SURJeVV1cCtVZjkwY0hCQWRYVTFKWEE5ZWZLazFKUTRpZ1JFMWRYVnNXN2RPaXhkdWhULy9QTVAwdExTc0hIalJ2ajUrVFhvZ2hFYUdncHJhMnZvNnVxaXRyWVd3Y0hCdUhuekpnQkFXMXNiR3pac1FJOGVQU1RLdlhuekJ2bjUrUTIyTFM0dWpoSTBkTzNhRlgvLy9iZmMxeVVOSnBPSnJsMjdpbTNyMXEwYkxDd3M4UHo1Y3p4NThnUXJWNjVzOUhub01EWTJ4ZzgvL0VCOWI5MjZ0VXBkWU9xTzVUZHUzTUMyYmR2QTQvRW9JVXRUaVlGVUNSa24zMEhHU2FGQUxpZ29TT3kzVkVUZ0s4OXhpZ2hVMXF4WlE1czZxakZFUmtaUzQ2Yks1bU1FQXVHVGhZaFpDQVFDZ1VBZ0VBaWZORE5zdnNKZk9ZWDRPVDZsMFhVSjN6Tzg4MmlaZmVJR2JpNXloTGxSNDNJZUV3aWZDd3h0SFRDMGRjQlVvY3Z2Z3djUEVCd2NUS1dyNk5TcEUvejkvV0ZpWW9LdFc3Zmk5ZXZYT0h2MkxMNy8vbnVaSW9Ta3BDUXFIVTFGUlFXWVRDWWNIQnlvZENnOEhnL1hyMTlIU1VrSjFxNWQyK0RLV21sTW16YU4xajcrd29VTHVIUG5Ecjc2Nml1NHVMaEk3Qzh1TGtaQVFJQlM1NlJESUJEZzU1OS9CaUIwMXFoL3pvY1BIeUl3TUJDVmxaVm8zcnc1ckt5c3BOYkY0L0dRbUpnSVFCamdQbmJzR0FCUXdvdW9xQ2dxelltOXZUMVZ6c3pNVEtvRnZLcVE1K1dsbFpXVjJQV3BxNnVyZEFYZnlKRWo4Zno1YzF5OGVCRmNMaGNoSVNFNGRPaVExR0RXMTE5L2piUzBORVJFUkdEQWdBSEl5Y25CK3ZYcnFaZkNEZzRPV0xwMHFkeVc4TWJHeHBnMWE1YktyZ2NRdXRlSXhDeTZ1cnEweDVDK3FSeWZjOThzS2lwQ1FFQ0F4S3BzT3pzN3FZNUYyZG5aVkx2SGp4OHZOVFZWVmxZV1RwdzRJVmM3Uk5kamJHeXM4dFgwNWVYbDFHZFZCaysweGs5V1dWMnlLRnJqaHRwc29kTkJkV295OU9lNHZwZnpLa05GUlFXMmJkdUdPM2Z1QUJBRzAxMWNYREJwMGlURXhjWGgxMTkvQlFCY3VuU0pFZ1pLUXpTZXZYcjFDZ1lHQmpBd01NRFdyVnV4ZHUxYVBINzhHS1dscGZEdzhKRGI5WWNPUTBORCtQcjZTbXl2cXFyQ21qVnJBQURMbGkwVGM3TVFjZno0Y1RFM284WVNGeGVIMUZSaEdxbVJJMGZDd3NLQzJzZm44K0h0N1kyRWhBUllXMXRqOCtiTk1sMTZSTzB5TURDZ0hMQkVZM1orZmo3VmYvWDE5ZkhkZDk5UjVlenQ3U2tCSWlBTTlxb1NKcFBaWUhBZWdFUmFEVVVFcXcyaHJhMk45ZXZYdzlYVkZlWGw1YmgvL3o1aVltTEVmb2U2aUo3L3hjWEYyTDkvUDl6YzNCQVFFSUQ0K0hnQXd0ODRNREFRblR0M3BpMGZIUjJOUTRjT0tkVEdXN2R1VWFMSHhzQm1zNmsrSjRMQllHRGp4bzNZdFdzWDR1UGpwVHFaTmVhY0F3WU13T3paczhWRXEwMlJLa1VrbmhYZHp6bzZPdkQzOTFmYU5lMTlRY1pKNWZtY3g4bUlpQWphMzhyRHcwUHFkWnc4ZVJJdlg3NkVrWkVSZnZycEo2bDFIejkrSEs5ZXZXcXdEWFhubHQyNmRWT0phMU5kUlBjOFFNUXNCQUtCaUZrSUJBS0JRQ0FRQ0o4QmdRNzlrWnBYaFBzdmN5bEJpZ0FNSlczZEdaU2NwYXk2QnRPT1hrWE1Ja2RvczhqVW1VQlFOZmZ2M3hkNzRXbHZidzlQVDA4cUVERjkrblQ0Ky91anRMUVVwMDZka3BrS0l5SWlndm84WThZTTZ2T2dRWU9ncGFVRlB6OC9jTGxjRkJZV2dzdmxLaDB3Yjl1MkxXM3dWUFRDVFZkWGwzYS9vcXNRRytMbXpadDQ5dXdaQU9DSEgzNlFzQVVYcldnVnVZa2NPSEFBK3ZyMHdqd2VqMGNGcDBXMjlYVzVmdjA2OWJuK2VWUkZibTd1Qjh2ekRnQmp4b3loWGJFcFlzR0NCY2pNekVSNWVUbjgvZjFsQ2xHV0wxK09CUXNXZ012bHdzZkhCN201dVpUVHhNeVpNNVZLdDZScVJDdTZBWHBuRnRJM2xlZHo2NXNpcXF1cnNYNzlldno3Nzc4QWhQZUVLQTFFaHc0ZHBBWjNVMUpTcUNCUDkrN2R4UnhqNnBLY25DeVhtSVhMNVZJQjFZWlNaQ2xEM1hRS24yTHdSR2YwOTNoN2NDY0FvT3B1RFBTYzVvUFJCTDlUWXhFSUJQRHc4RUI2ZWpvQTRUams0K05EcFYzcDE2OGZ6TTNOa1ptWmlkT25UOFBCd1VGcVAwbE1US1JFWGJhMnRwU2pra2d3NStmbmg0U0VCSEE0SENydG1ES3dXQ3phTWFTdUFLcGp4NDYwZ2kxNTNLWGtoY2ZqVVlJSGJXMXR6SjA3VjJ3L2s4bUV1Yms1RWhJU2tKU1VoRk9uVHNrTWNvdnUrYUtpSW9TSGg0dnR5OC9QcDdhMWE5ZE9hajl2TENFaElTb1JaQ2pMc1dQSHBONWZiZHEwZ2JlM045YXVYWXQ1OCtiSi9BMTY5KzRORXhNVDNMNTlHOWV2WDhmVHAwL3h6ei8vQUJDNmpXemF0RW5tV0sydXJ0NmdHS2V1bzRLR2hvYmN3dGlHa0haZUl5TWo2amxkVWxLQzVPUmsxTlRVd01qSVNPNlVLQzlmdmtSWldSblliRFlsS05EUjBZR2VucDdNY2drSkNRMm1hNUZHMTY1ZEtaZSs0dUppYk42OG1SS0hHaHNiWStQR2pXSU9jQjhqWkp4VW5zOXhuQlJ4OSs1ZGFsNmxxYW1KbmoxN1VzS1dvVU9IaW9sbjZuTGp4ZzI4ZlBrUzJ0cmFNdHQ0N2RvMXVjUXNkZjh0MFpUek1TYVRLZldhQ0FUQ2x3TjVJMDhnRUFnRUFvRkErT1JSWXpKd2RNWW9EQXc5alp6U0NnQU1LSjF2Q0JBVHdUd3JMTUhDczlFNE1tMmtTdHBLSUJEZVlXdHJDMXRiVzhUSHgyUEdqQmx3ZG5ZV1cwMW1iMjlQdmFROWRlb1VoZzhmVGhzRXVIUG5EdldDMXM3T0RwYVdsbUw3Ky9UcEEzOS9mNFNGaFdIVHBrMVNuU2crRlRnY0RnNGVQQWhBK0VLZUxqOTZpeFl0NE9ycWl1RGdZQlFWRldITGxpMVMzU2VZVENadHVwTzR1RGh3T0J4WVcxdkQwTkFRZ05EcVcvUlNQVDQrWHV5RnQ3eXBRZWhReEJxN0tXZ285WW1hbWhyV3JWc0hGb3NsRnZBcExTM0ZpUk1ua0p5Y1RHMHpOemVIbzZNalRwOCtqZXpzYktyODBxVkxaYVkvZXArSW5EMEFlbWNXMGplVjQzUHNtNEN3ZndZR0JsSXJpanQyN0lnVksxWlFZcGIzaWJSNzk4R0RCOWk0Y2FQQzllbnI2MU5CSVVCOExQZ1V4U3pzQVVOUmV2UUFCSndxb0xZV05hbkowT3pWKzBNM1N3SUdnd0VYRnhkNGVuckN4TVFFQVFFQk1ETXpFOXZ2NU9RRWYzOS9sSldWNGVlZmY4YUtGU3NrNnVIeitkaS9mejlWWnZiczJXTDdOVFUxNGUvdmozWHIxc0hHeGdZalIzNzY4L25JeUVoa1pRbmRkK283V29qNDhjY2ZFUjhmajZ5c0xCdytmQmhXVmxaU1haRXNMQ3dreHBuYzNGeWtwYVhCd01BQU5qWTJBSURtemNWdCtiWnYzeTcyWEhqNjlLblMxMVJUVS9OQjV3RFMwaEtKNk4yN055SWlJaVRTYUNRa0pGQk9YQ0lXTFZxRWhJUUVWRlJVVUVLV3I3LytHdjcrL2cwRzZ4MGRIZUhvNkNoMWYweE1ESUtDZ2dBSTNkSjI3OTdkSkVGa09sZ3NGb3lOalhIdzRFRVVGeGRqNk5DaDhQTHlrcXRzYUdnbzR1UGowYTVkT3h3K2ZGanVjMlptWnVLMzMzNVRxcjAxTlRVWVBYbzAwdExTNE92cmk1S1NFZ0JBNTg2ZEVSQVFJSEUvQThMeC8zMzludkpBeGtubCtSekhTVUFvRUE0TURLUytyMWl4QWk5ZXZGQ3BvNDI4U0p1UExWbXlCSm1abVFyWHQyREJBb3daTTRiNkxwcVBmWXB6TVFLQm9IcUltSVZBSUJBSUJBS0I4RmxncUtXSjA3UEc0THY5NThDcDVRbGZHcnpMR0tRd2RZdGUvanNUMjI0bllzVWdHeFcxbGtBZ0FNSkFyWStQRC83ODgwLzA3ZHRYWWorRHdZQ3JxeXRXclZvRkxwZUxiZHUySVRnNFdHd1ZhbVZsSlE0Y09BQkErS0pkbXJ0Rzc5NjlZV05qMCtnVnJPWGw1WGp6NW8zRWRwSFZNcGZMcGQwdmNqTlFCY2VPSFVOaFlTRUFZZEJFbWczLzhPSERjZmZ1WGNURnhlSEJnd2U0Y09FQ3Z2LytlNG5qMU5YVmFRTVNNMmJNQUlmRHdZd1pNOFJTb1lpY0xqSXlNcENSa2FHS1MwS2JObTBRR1JtcGNMblhyMTlqNGNLRkFJVDUydW51STNtUUp5MVIzUlhFSEE0SDU4K2Z4K25UcDhWZTVvcHdjbkxDblR0M0tOZVBzV1BIZmpSQ0ZrQjhoU3lkZ0lUMFRlWDRIUHNtQU96ZXZSdHhjWEVBaFAxZy9mcjFTanZvTkphNi9hMVpzMmJVWng2UHAxUXd2SDdnc3E2WTVXTUthaXFDUnRlZXFFNFVwaldwL2pQaG94U3pBRURQbmowUkVCQ0FMbDI2MERvMERCZ3dBRlpXVmtoT1RzYTFhOWN3Wk1nUVdGdGJpeDBUR1JsSkJjMUdqeDR0bGtaQ0JJdkZ3b1lOR3hvOXh2RDVmTm94cE83cTlKS1NFdHBqUkdubUdzdS8vLzZMSTBlT0FCQ0tHU1pNbUVCN0hJdkZncWVuSjl6YzNNRG44N0Z4NDBhRWhZWFJPbkVOSGp3WWd3Y1BGdHQyL2ZwMXBLV2x3Y3pNVEd3TXFwdFdvcTR6VkdOWnRXb1ZsaTFicG5DNUxWdTJJRFkyRnVibTV0aTVjNmZTNTVjbm5WRmRJY3VUSjAvdzg4OC9pd2xaUlJnWkdXSHUzTG5ZdFdzWEFPSGZ3dGZYdDlHdUV5OWV2TUMyYmRzQUNKMG1mSHg4UHNnWUpYSUxVNVVqakR4ODlkVlg4UGIybHV2WUV5ZE80T3JWcTlSM016TXpORy9lSENVbEpYQndjTURpeFl0cGY3ZUVoQVNFaG9iQ3o4OVBic2VaOXdFWkp4WG5jeDBuWDc1OGliVnIxMUx6bEVtVEptSG8wS0Y0OGVLRnlzNmhDS0w1bUphV2xsaWZxcTZ1Vm1vK1ZuOWhnZWo3cHpvWEl4QUlxb1dJV1FnRUFvRkFJQkFJbncxZnR6VENnZjk5aDFuSC8zdHAwQWlERmdiRWt4VnQvUDBoYk5xWllIQ25kcXByTUlGQUFKdk5saWxBc0xLeXdxQkJnM0Q3OW0wcURVWGRWQ1Y3OSs1RmZuNCtBR0RLbENsbzNicTExTHBVOGVKOS8vNzkxT3BHT3BLVGsybmRHRlJGWm1ZbWxmTytiOSsrc0xlM2wzbjhzbVhMa0pLU2d0TFNVaHc4ZUJBMk5qYTBlZXFWWWZUbzBXSXZpS3VycTdGMDZWS2w2bUl3R0hJRmsrcnordlZyNnJPVmxaVlNkU2dDbDh2RmxTdFhjUHo0Y1praUNEYWJEUjhmSDZ4WXNRSTFOVFdJakl6RVYxOTkxYUQxZUdabXBrckZGZlg1NnF1dm9LMnRMU1pta1dielQvcW1Zbnl1ZlRNK1BoNlhMMThHSUJUWCtQbjVvVldyVm1McGVONG5JcmNqUUhJRnRJanQyN2RUampYU2lJeU14UG56NXlXMjF3Mm1mQ2pCVG1QUjdHSDlUc3lTL0FpQTlCUnFIeHBSdWd4cHVMcTZZc0dDQmVEeitkaTBhUlBDd3NJb1VjQ3JWNjhvSnlROVBUM01tVE5IYWoycUdHTUtDd3NiSEVQcXBtZHJDdmJ1M1l1S2lnb3dtVXdzWDc1YzVuVlpXbHBpMnJScE9IYnNHUEx6OHhFYUdncFBUMCtWdFdYUG5qMWlxUi9PblR1SHFLZ29wZXBpc1ZoS0JTeGZ2bndKUUpoU3BxbWYvNEJ3bkE4UEQ2ZkVmZElZTzNZcy92enpUOXk1Y3dkY0xoZnIxcTFEY0hBd2JaQmNIb3FLaXJCdTNUcFVWMWVEeVdSaTdkcTFhTmZ1dy95YjlFTzRKV2hvYUtCVnExWnlIYXV0clMzMlhVZEhCeHMyYk1CZmYvMUY2M1FHQ01VVndjSEIrUGZmZjdGeTVVb2NPM2Fzd1hSUDd4TXlUaXJHNXpwT0JxNEpsL2tBQUNBQVNVUkJWQWNIVS9OM1cxdGJ1TGk0cUtTTnlpS2FqMG1iaXcwY09GRG0vU1ppenB3NWxFaXVMcUt4NWxPZGl4RUlCTlZDeEN3RUFvRkFJQkFJaE0rS01WK2J3Mk5JYndUZlRBQWdGTElvYTlEQytFL1NJaW85KzhRTjNGemtDSE1qK2x6VUJBS2hhWEJ6YzhQang0OVJYRnlNaUlnSWRPclVDWDM3OXNYMTY5ZXBGVytXbHBaaWdmU21nc1ZpMGVidDVuSzU0UEY0WURLWnRDLzRCUUpCbzFjY1ZsUlVZTU9HRGVEeGVORFcxaFlMVGdzRUFsUldWcUs4dkp6NnI2eXNER1ZsWmVqU3BRc2VQWG9FTHBlTDRPQmc3TjY5V3lVdnJBME5EZEdwVXlmcWU5MlZpSTJCeitlanFLaElybU5UVTFNQkNGK2s4bmc4MnBXZTB0RFUxSVMrdm56ak9ZL0h3L1hyMS9ITEw3K0luY1BJeUFqVHBrM0QzYnQzSlZab2QrblNCUjRlSHRpd1lRTUVBZ0cyYk5rQ2RYVjFpWldkZFltSWlHalMxQzE3OXV5QnBhV2xtSmhGM3QrQUR0STNoWHpPZmZQYmI3OUYvLzc5Y2UvZVBheGF0UW85ZS9ac2RQc2FROTBWeU5LQ3VTMWJ0cFJJQjFJZmFmZDkzWHZoVXcyZ3NDeTdVcC81UllYZy8xc01wcUhSQjJ5UjhwaWJtMlBXckZrSUR3OUhjWEV4L1AzOXNYbnpadFRVMUNBZ0lJQVNWYTFjdVZMTXFhZXBrQmJnRnExQzE5RFFvTzNETlRVMXRNRTZSYmg2OVNwdTNib0ZRTGdpdjB1WEx0UStMcGNyTWNhVWw1ZERUMDhQNnVycXFLMnR4ZSsvLzQ0QkF3YkF6czZ1VWUwUTBhbFRKN0V4VjFXL2YxbFptVnlyK210cmE2bGdhcnQyN1JSNi9nUENjVkllVnpaQUdMUTljdVFJOWZ1TDZOKy9QMnh0YlNuSEZCRU1CZ01lSGg3SXo4L0gwNmRQa1o2ZURtOXZiMnpjdUZGaFFVdHhjVEZXcmx4Sk9iMEpCQUtzWDc5ZW9UcWs4ZE5QUDJIOCtQRmkyOHJLeW1UZXEzV2ZKMi9mdnBYclBMVzF0UUNFOHp0WlpUUTFOWnRFUk5LaVJRdXBRaFpBNlBBakVoTFBuajM3b3hLeXlBTVpKOS94T1krVElrZEVNek16ZUh0N3YxZDNwUHJ3K1h3cWpacTB1WmkydGpiYXRtMnI5RGxFODdGUGRTNUdJQkJVQ3hHekVBZ0VBb0ZBSUJBK096eUc5RVpLWGlHdXBnbi9nUTBCSUdBb20zR0lRY2xaeXFwck1PM29WZnkrOEFmb2FoQzdVd0xoZmRHc1dUTjRlSGpBeThzTGZENGZBUUVCY0hKeVFuaDRPQUNodmZHYU5XdmtEa28waHFWTGw5TG1rdCs3ZHk4dVhMZ0FHeHNiQkFVRlNlelB5OHVEazVPVDB1Y3RMQ3pFdW5YcnFQenZMQllMUGo0K3FLaW9RSGw1T1NvcUtpQVFDQnFzSnowOUhhZE9uY0swYWRQa1ByZEFJRUIrZmo2eXM3UGxPa2RqS1NvcVV0aEJRNWt5dHJhMjJMQmhnOHhqYW10ckVSVVZoZVBIajFPQkpFQjRUMDZaTWdYang0K0hwcVltNHVQamFjc1BHalFJcjErL3h1SERoeWtMODd5OFBFeWRPbFdodHFxYTB0SlM2ck0wWnhaNUlIM3o4KytiVENZVHExZXZSbXhzTElZTkc5WWs1MUNFdXVtVG1zS1pvSzdqektjYVFGRnJhd3F3TkFDdThGcHFYLzBEalU5VXpBSUEwNlpOUTFKU0VwS1RrL0g0OFdNRUJnYWlvcUtDU3BzeFpzd1k5Ty9mdjhuYllXSmlnbVBIamtsc0x5OHZwOUtFYmQyNkZWOS8vYlhFTWNIQndVcXZ4Z2VFVGtKNzl1eWh2aWNsSldIdTNMbFVVRlplcDZRZE8zYWdSNDhlQ28zN1ZWVlZ5TTdPUm5aMnRsaGd1S2s0Y09BQWZ2dnRONFhLaElXRklTd3NUS0V5SW5HbkxGNjllb1hqeDQ4akppWkdMTWplcDA4ZnpKNDlHNTA3ZDBaYVdocHRXVTFOVGZqNysyUHg0c1Y0OCtZTlVsTlRzV1RKRW16Y3VGRnVsNUUzYjk1ZzllclZsQXRkMzc1OThlREJBNlZTZU5BaEVwblV4ZG5aR1dWbFpRMld2WHIxcWxnNkgzbkl5Y21CbzZPajFQM2p4NCtIbTV1YnhQWm56NTdSYnFlam9LQkFvVFlkUFhvVUR4OCtCQ0Iwa2hnM2JwekVNVlZWVmJoMzc1N1lkM25KemMxRlNFaUkyRFo1UlVDS1FNYkp6MytjN05xMUs5YXVYUXRMUzh2MzRrUWxpK3pzYk9yM05EVTFiWkp6aU9yL1ZPZGlCQUpCdFJBeEM0RkFJQkFJQkFMaHM0UEJBQTVNL2c3ZjdUK1BKd1hGUW5jV2dRQUNCa05KaDVaM1BDc3N3YnhUVVRqcDVLQ3E1aElJQkRuNDVwdHZzR2pSSXV6WnN3YzFOVFU0ZE9nUUFHR2cxZGZYdDFFcnY5NEhkUU1HZE80UkRaR1ptWW4wOUhUcSs5dTNieHQ4R2E2dHJRMDlQVDNvNnVwQ1YxY1hUNTgrQllmRFFVUkVCUHIyN1F0emMzT3FiWVdGaFhqejVnM2V2SG1EZ29JQ0ZCUVVVSUlIVDA5UEtvZ3pmUGh3YWxWaFRFeU1XSnQ0UEo3QzE5VVFlbnA2RW00YXRiVzExTFViR1JtQlVTK1hYRVZGQlRnY0RsZ3NGcTM3UW1scHFVUmU5dnB3dVZ6Y3VIRURKMDZjb0ZMbEFNTGYxTkhSRVk2T2puSy9TSjQrZlRvS0N3dng2NisvQWdBT0hUcUVyS3dzTEZteVJHTDFxb3VMQzJiT25DbFh2Y29nQ3Y3WEZiTTB4cGtGSUgzelMraWJiRFlidzRjUGIxUWRxa0owWFdabVprMFN6S2tiSlA3VVZ1ZUxZRENaWUpsM0FqZGRHR1RuWm1WQ282Zk5CMjZWOG9qR2tpVkxsdUQxNjlkaTdsVzlldlhDNHNXTFAyRHI1RU0wemlnenhnQkFWRlNVbUppaXJxaUxEblYxZGVqcTZsTGpESWZEb2RMWWhZYUd3c3ZMaXpxMnJLd01CUVVGWXVOTVNrb0tBT0R4NDhkaXpoMEhEaHlnUG50N2U0czlmMSs5ZXFYVXRVbUR5V1RTcGdzVFBjUFpiTGFFeTRsQUlFQnhjVEVBb2RpeXZwQ3k3dnhCRmxsWldUaDI3Qmh1M3J3cEpoVHMyYk1uNXN5WmcyN2R1c2wxRFVaR1J0aTRjU004UER4UVVsS0NyS3dzdUxtNVljMmFOYkMydHBaWjl1blRwL0QxOWFXdTU3dnZ2c095WmN1bzFFclNXTHQyTFlxTGk5R2xTeGNzV2JKRTVyRW1KaVp5WGNlSGhzUGhVQzRRSXFxcnF5RVFDS0N1cmk3MmQyNW9mbGVYeTVjdkl5SWlBZ0RRdW5WcnJGaXhndmE0b3FJaStQbjVLZEZ5NFp4QVVYR1dNcEJ4OHNzWUovdjE2OWVvOHFxaTdoeXpxY1E3b3ZuWXB6b1hJeEFJcW9XSVdRZ0VBb0ZBSUJBSW55VmFMSFdjbnVXQWdYdk9vS1NxR2d5RzBHRkZXZXFtS29wS3owTHd6UVI0REpHZHY1cEFJS2lXTVdQRzROcTFhMkpwSnZyMjdRc2JtNDhyU0ZkZVhvNlNraExvNit0RFUxTVRYQzRYbHk1ZG92Wkx5eTB1aTIrLy9SWmR1M2JGMzMvL0RTTWpJN1J2M3g0bUppWm8wYUlGREEwTllXaG9DQU1EQXpScjFnek5taldEbnA2ZXhNdmdNMmZPNE1DQkE2aXRyY1g1OCtleGN1VktBTUMxYTlld2E5Y3VxZWNXdlJodTNydzVMQzB0S1hGSFhsNmVtRnRKVStEbTVvWWhRNGFJYlV0TFM2TUNOQWNPSEpDdzdONjllemNpSXlOaFpXVkY2OFRoNGVHQnBLUWsydk5WVlZYaHlwVXJPSHYyckZpcUl4YUxoWWtUSjJMYXRHbEtPWmtzV2JJRVJrWkdPSExrQ0FEaEMvZlUxRlNzWHIxYWJIV3F2S3UxRzR2SVRwL0paQ3FjOG9BTzBqZS92TDZwYXVSSkxmRDgrWFBrNXVZQ2dNeGc4c0tGQ3lWRWJ2V1I1bXhRZDhYOXB4eEFZWm1aVTJJV1htNzJCMjVONDlIWDE4ZXNXYlBFeG5RR2c0RjU4K2E5RitjblJjak96Z2FiellhMnRqWllMQll5TXpPUm1KZ0lRTGt4QmhDbVBsbTllalhVMU5SZ2JtNk9WcTFhd2RqWUdFWkdSakF5TW9LQmdRRU1EQXlncjY4UGZYMTlhR3RyaTVXdnJLekVuRGx6VUZSVWhOallXRGc3TzZOTm16WUFnRGx6NXFDa3BJVDJ2Q0loQjV2TlJ1dldyY1hhLzhjZmZ5aDFMZkxTcGswYkhENThXR0s3bDVjWEVoSVNNR0xFQ0FtM2pyZHYzMUxPSHdFQkFSTHVEeWtwS1ZpK2ZMblVjejU1OGdRblQ1NFVjK0VBQUFzTEM4eVpNd2ZmZnZ1dHd0ZGhibTZPWGJ0MndjdkxDNjlmdjBaSlNRazhQRHp3d3c4L1lPN2N1V0N4Sk4wK1kySmlFQklTUWprVERCczJETzd1N21BeW1RMjZ5WWo2ZzdhMmRvUEgwaEVTRWlKMVBMNTM3eDZPSGowS0FIQjNkeGRMWnllTDBOQlFwS1Nrb0dYTGxqSlRKTldmejQwYU5RcTJ0cmJnOFhobzBhS0YyUHpMemMwTlQ1NDh3Wnc1Y3pCNThtUUFRSHg4UEN3dExWRldWdGJnM0NZMk5wWjZ2dXJwNlNFZ0lFQnFtZnB6cFlxS0NyblQ0YlJxMVFyLys5Ly9hUGQxN3R4WnJqcmtoWXlUWDk0NDJSVEljMi9mdVhPSCtpeHRQaFlURTRNSER4NG9mVDdSZk94VG5vc1JDQVRWOFhFOXhRZ0VBb0ZBSUJBSUJCWFN0cGt1anMwWWhYR0hJc0VYQ01DQThHVkRRd0VPT29SbGhhNHZBTEE1SmdHOTJoaGpSSmYyS20wemdVQ2c1OUdqUjlpN2R5K3lzOFdEY25GeGNYQnpjOFB5NWN0aFlXR2hkUDJWbFpWNDlPZ1I5WjNENFNqOThpd25Kd2V1cnE2MCt6cDI3Q2p6QmZ2bHk1ZXB6L1Z0M3IyOHZDQVFDTkM2ZFd1bDJqVnAwaVJFUjBlamYvLytZaWw1NnRwRDYrcnF3dFRVRk8zYXRjTzllL2RRV1ZrSkR3OFBEQnc0a0xKNUZsbjUvL0RERDJJcFVUZ2NUcE82aWpRMU9UazVXTHg0c2RqdnptUXlNWHo0Y0RnN084UFkyTGhSOWMrY09SUEd4c2JZdG0wYitIdytjbkp5c0d6Wk1vd2JOdzVPVGs0U1FaeW1STFF5WFU5UFQ2bG5ZbDFJM3lSOVV4WFVYZVVyelZJK0ppYUcraXdycU55WUZBNGlvUmNnR1ZqOWxGQnI4KzdlcWMzL3RJUk45U2tySzBORVJBUWlJeVBGdGdzRUFpeGZ2aHpUcGszRDFLbFRhVVVCOGhJYkcwc0YxQnFid21YLy92MVNVOC8xN05sVGFybTh2RHl4d0dkWldSa1Z2UC9tbTIrd2MrZE9kT3pZVWFueFQxdGJHeTR1TGpoMTZoUThQVDJwQUMwZ0hHZEtTa3JBWkRMUnFsVXJtSnFhb3FhbUJrbEpTZWpjdVRNQ0FnS280R3hkc2RmcDA2ZkJaREtwNzBlT0hLRWN5RDVGUkNucDZ0SzZkV3Y4K09PUEdEeDRjS09lbGExYnQ4Yk9uVHZoNCtPREowK2VBQURPblR1SGh3OGZ3c1hGQmJhMnRnQ0VJb25RMEZEOC92dnZWTm14WThmQ3pjMU43TGR1U2tUT1lIVDg4c3N2QUlSem8zNzkrc2t0N2hVOVcxa3NsdHdDR0VBNFI5SFcxb2FYbHhleXNyTGc2ZWtwMWRGbTM3NTlPSC8rUE96dDdlSHA2U216bjl5N2R3OUJRVUVRQ0FSZ3M5bll1SEVqMnJlWC9tLzYrc0txZWZQbU5laVFZMkJnZ0k0ZE82Smp4NDYwcVl0VURSa255VGlwQ2pnY0RuVnZTNXVMbFpXVlVmUHlEaDA2b0VXTEZyVEgxZFRVeUozYWlRN1JmT3hUbm9zUkNBVFZRY1FzQkFLQlFDQVFDSVRQbXI3dFcyUFRHSHQ0WEk0RklGeWRWRmVVb2dqQ011ODhXdWFkanNMdkN4eGhhV3lnc3ZZU0NBUnhrcE9UY2ZUb1VTUW5KMVBiV3Jac2lTbFRwdURVcVZQSXo4OUhlbm82WEYxZE1XVElFUHp3d3c4S3IzUXNLeXVEbDVjWG5qNTlTbTNidG0wYjFxeFpJM2NkdlhyMWdwcWFHa3hOVFdGdWJnNDFOVFdKMUI3Tm16ZkhzbVhMYU10enVWenMyTEVETjI3Y29MWmR2SGdSNXVibWNIQVFwalZyckd1SG1wb2FRa05ESlZabmR1blNCZHUzYjBlN2R1MWdZUEJ1UEpzeFl3WXFLeXRoWW1KQyswSlRVMU5UN0FWai9YUkFnTkFPT3pJeThyMEZZUnBEbXpadFlHcHFpci8vL2h1QTBGbmtwNTkrZ3BtWm1jck9NWExrU0RSdjNoeWJOMjlHU1VrSitIdytMbDI2aE45Ly94M3IxNitIbFpXVnlzNGxpNXljSEFCb2xFQ0g5RTNTTjVVaFB6OGZwMCtmaHJhMk5yUzF0YUd1cm82OHZEeGN1M2FOT29idTkrVHorYmgxNnhZQVlVQzBkMi9wN25oQlFVRzA2VW5vcUgvOUl1Y1hRUG5WNFI4RDZuWEVMTHlDVDFQTVVsWldob3NYTCtMY3VYT29xS2lndGsrY09CRzF0Ylc0ZlBreXVGd3VJaUlpRUJVVkJVZEhSNHdZTVVMaElHWlVWQlMyYnQxS2ZiOTA2UktHRFJzbWQ5QmRRME9EY2dOcDNydzVMQ3dzYUlPMEkwZU9SUC8rL1duclNFbEpnWitmbjVnUXk5M2RIY0hCd1ZRcXVLNWR1OHA5VFhRTUdUSUVBd2NPbEhDR2NuVjFCWXZGUXBzMmJhZ3g2UHIxNjBoS1NvS1dscGJVZnFDdnJ5OVdGOTFZdEd2WEx2RDVmS2xCMFkrSlBuMzZVR0tXWnMyYXdjbkpDV1BHakZHWm8wV3paczJ3WmNzV2JOKytuUkxtdlhyMUNqNCtQckN6czRPcnF5dVdMMStPZ29JQ0FPOGNOYVM1ZXJ4dkVoTVRxZFExMXRiV1NyblVLWXBBSU1DMmJkc29ONzNjM0Z5cFloWUxDd3N3bVV6Y3ZYc1hiOTY4d2NhTkcybUQ0QmN1WE1DK2Zmc2dFQWlncHFhR2RldldTVGo0cUlMQmd3ZGo4T0RCS3ErM1BtU2NKT09rc2x5NmRBbTV1Ym5RMGRFQm04MUdUVTBONHVMaUtNRzJ0TGx0Ykd3c2xSSksydDlLdE0vSnlVbnU5dFFWeFZSVVZGRHRrQ2FXSVJBSVh4WkV6RUlnRUFnRUFvRkErT3laYTlzTmlkbjVPUGxuZXNNSE53aURrck5VMU5SaTJpOVhjZHQxTW5RMWxGL2xSQ0FReEttcXFzS3RXN2R3NmRJbHNYem5UQ1lUNDhhTnc0OC8vZ2dkSFIxODk5MTNPSGp3SUg3OTlWZncrWHhFUjBjak9qb2FQWHIwd05peFkyRnJhOXVnelhoSlNRazhQVDJwOUNpZE8zZkdzMmZQY1BQbVRUQVlETGk1dVVGWFZ4ZCtmbjZvcmEwVmMwcW9pNTJkSGV6czdLanZXN2R1UlZsWkdXcHJhOEhuODZrWHQzUXZqOHZLeXJCdTNUbzhmdndZQU5DK2ZYdm82dW9pTlRVVjI3ZHZSMkppSXViUG53OFRFeE9GZjh2NjBBVmx0TFMwMEwxNzkwYlhUUWVUeVlTV2xsYVQxTjBVekowN0YyRmhZWEJ4Y1pHNU1yUSs1ZVhsY2gvYnUzZHZIRHAwQ0x0MjdjTHQyN2NCQUdabVpvMStBUzh2NmVucFZBb2xSVlpJQTZSdmtyN1plUFQxOWZIcnI3OVN0dnoxK2ZycnIya2RicTVmdjQ0M2I5NEFBQVlNR0NEUjlsYXRXbUhVcUZFQWhDSWdaUU90SWpHYnNiSHhKelYyMVVlOTdidit3QzhwaG9ESEE2TmVjTzVqNWRtelo3aHk1UXArLy8xM1ZGZFhVOXZidG0yTEpVdVdVT25MQmcwYWhKQ1FFT1RsNVNFM054ZTdkKy9HNGNPSDRlRGdnQ0ZEaHNqbENIWDU4bVhzM0xrVGdQRGVaTFBaS0Nnb3dPclZxN0Z5NVVyMDdkc1hkbloyTURNem94V0ZBY0lncll1TEMvVjkzTGh4Nk5hdEc2cXJxOEhqOGFDaG9RRXpNek8wYmR1V3RueDBkRFJDUWtMQTVYSUJDSU81VVZGUnlNakl3THg1OHpCLy9ud01IVHBVSmNLeitnRmFRUEhuZ0NKOENpSVdFYjE3OTBhZlBuM1FzV05IVEowNlZlNFVmSFdmL3cyNXQ3RFpiSGg1ZVdIQWdBSFl1WE1ubGJaa3hJZ1JhTkdpQlV4TVRGQlFVQUJkWFYxNGVucWliOSsreWwrUUN2bnp6eitwOUVBTUJnT3paODkrTCtmZHYzOC9KU1NkT25VcUpTQ2xZL2p3NFZTNm9LZFBuMkxwMHFYWXRHa1RGWkRuOC9rSUN3dkQrZlBuQVFqN3JiZTN0MHhocElXRkJiNy8vbnNKY2VTT0hUdkE0L0ZVOW95UTlqeVVCUmtueVRqWldBb0tDbkR1M0RtcCs0Y05HeWF4amN2bDR1VEprOVQzNGNPSFN4eGpiMjhQUzB0TDlPalJRK25mVFRRWEE2RFNSUVVFQXVIVGhZaFpDQVFDZ1VBZ0VBaGZCRHNtRGtabWNTbmlzL0lvaHhVQkdGRGVNRm9vYWZtbnVCVHpUa1hoeEV3SHBkeGVDQVNDRUM2WGk0U0VCTnkrZlJ2Mzd0MlRzSy91MTY4ZjVzeVpndzRkT2xEYnRMUzBzR1RKRW93Y09STGg0ZUZJU0VnQUFEeCsvQmlQSHorR3VybzZldlhxQlRzN08vVHExUXZ0MnJVVEN6UVVGeGZEM2QwZFdWbFpBSURSbzBkaitmTGwyTFJwRTJKaVloQVRFNFBFeEVRTUdUSUUvZnYzUit2V3JlVU9rTllQUVBQNWZOVFcxcUtpb2dLMXRiV29yYTBGbTgxR1JVVUZQRHc4OFByMWF3Q0FwYVVsZ29LQ3dHUXlzV0xGQ21SbVp1TDI3ZHU0YytjT3VuWHJCaHNiR3hnYkc4UEF3QUFzRmdzc0ZndHFhbXBTLzE5Ylc0dnE2bXB3T0J4d09CeUp6NmFtcHUvTkRVUkVaV1VsQURUSzZsd1Y1NmVqWjgrZTJMTm56Lyt6ZDk5eFRWM3ZIOEEvTnhBMnlGQ2NvQ2l1aWxKdHJYdCtxM1ZYVzNIVzNWb1hhclZvWFlDQWFLMnJmclUvdGJhdU9tcHRxNjNpeGxVSGlGcXRmckV1RkZCd01KUk5TUEw3SStaS0pJRWtCQkg1dkY4djJ0eWJjODg5V1FmTWVlN3pHTlJmYkd3c2J0MjZCVUQvdXU0T0RnNllPM2N1T25Ub2dBMGJObURldkhtdjVQbElTVW5CMHFWTHhlM0NGbkhVK05ua1o5T1VySzJ0NGVibUpyNjJhcmEydHZEeThzTGt5Wk1MSEpPZG5ZMk5HemVLMjMzNjlDblFwazZkT3BnK2ZYcXh4bmIxNmxXeEJNaXJDaTRyS1pJS2pvRFVBcENwVXZ3cmtoN0J6Tlc0TWxpdndvTUhEM0R5NUVtRWg0Y2pKaVpHNHo0bkp5Y01IandZdlh2MzFnajZldnZ0dC9IOTk5OWp6NTQ5Mkxseko1NDllNGIwOUhUczNMa1RPM2Z1aEt1cks5cTBhWU9XTFZ1aWZ2MzZCWUlUZnZ2dE4vemYvLzBmQUZVWnIyKysrUVpLcFJKVHBreEJhbW9xNXMyYmg2Wk5tNkpqeDQ1NDY2MjM5TTdVNCtMaVVxQnRYbDRlc3JPeklaUEprSmVYQjdsY2pvb1ZLMkxIamgzNDRZY2ZBS2lDQktaTm00WnUzYnFoVWFOR1dMWnNHVkpTVXZEMTExOWo3ZHExYU4yNk5XcldyQWtYRnhjeHE1RzJIL1VjSTVGSU5PWVdiZk5OOSs3ZFgvbENhbW4rRFZEWTczOEFXTEJnZ2NGOUhqdDJUTHl0Nzk4QWJkdTJSZVBHamZIZi8vNVhmSjhDd1BUcDA3Rml4UXI0K2ZtaGN1WEtBRlMvRDEvT0psWVlkUmtZbVV3bUJnRHF3OGJHcHNCbkpDTWpBMXUzYnNXdnYvNHE5dnZwcDUraVFZTUdldmRyREtWU2lUVnIxb2lCSjkyN2Q4ZVlNV01LakEzUWZCKzFiTmtTZ1lHQjhQZjNSMEpDQXU3Y3VZTXFWYXJnOGVQSCtPYWJiOFFNTHc0T0RnZ0pDU2t5STR1WGw1ZldnRkk3Tzd0aVBiNlhxYlBsNlFvRXlkK084eVRuU1ZPcFY2OWVnWDJDSUtCcTFhcm8zNysvMW44ajdONjlXOHhnMTZ4Wk02M0JSNFprWTlGR29WQ0luMzJnN1A4OVJrU213V0FXSWlJaUlpb1hwR1lTYlAya085cXYyb2tIenpJQUNEQzIzcER3L0wvcXd3L2ZpRVhvMFVqTWVmODlFNCthNk0yV21KaUlpeGN2SWpJeUVoY3VYQ2l3U0c1dWJvNE9IVHBnd0lBQnFGMjd0czUrNnRldmo0VUxGeUk2T2hvLy9mUVR6cDgvRDZWU2lieThQRVJGUllrTDZiYTJ0cWhmdno0YU4yNk1vVU9INHVUSmsrS0NhdXZXclRGMTZsUUlnb0RwMDZmRDN0NGVlL2JzUVdwcUtuNy8vWGN4OVR5Z3ltaGdabVltL3J5OExaZkx4VVZ4OVJleTZrV0EvQll2WG93NmRlcG9aTWxZdkhpeCtFWHlpaFVyc0g3OWVqR0x3ZFdyVjNIMTZ0WGlQZWt2Q1FrSk1WbGZOMi9lQkFEeEMySkFGZWh4OSs1ZE9EazV3ZHJhR2xsWldmajU1NThCdkpxMDBiR3hzZGl4WXdmczdlMWhZV0dCeE1SRXNXU05vU1ZFMHRMU01HM2FORGc1T2NIZTNoNldscGJJek16RWhRc1h4SFRiaGw2QjJLNWRPN1J0MjdiSXE3bUxzbmp4WXR5NWN3Y1ZLbFNBblowZDdPenNZR05qQTB0TFMwaWxVaWlWU3R5L2Z4OW56cHdSdnlCM2NYRkJxMWF0dFBiSHp5WS9tMFVSQkVGODdaMmRuUTBhajNwUkNsQXRXcWpMUGVpeWQrOWVKQ2NuQTFDVnQyalVxSkZCNTFQYnVYTW45dTdkaTZwVnE2Snk1Y3JpNThUTXpBejM3OS9YV0pUV2RrVnlXV05lcFNyeTR1NEJBT1JQbnJ4V3dTeTV1Ym00ZHUwYUxseTRnSFBuenVIZXZYc0YydFNvVVFQOSt2VkR0MjdkZEM3eVdsbFpZZURBZ2VqVHB3OTI3OTZOM2J0M2krK1ZSNDhlaVhPRUlBaHdjM05EZ3dZTjBMdDNiOVN0VzFlOHVsd3FsU0lrSkVSOFB5OWF0QWhmZi8wMUVoTVRjZW5TSlhFQlhDMy9uUEx5anlBSTR0eWkvci82OTBOK1hsNWVXTDU4dVVaWkVEOC9QL0VxOSs3ZHU2TktsU3BZdG13WkVoTVRrWnFhaXJDd01DT2VhZDNxMWF1SHZuMzdtcVF2aFVJaFp1dktuNjNpeElrVHNMVzFoWjJkSGFSU0tmNzU1eDl4RWY1Vi9BMndkZXRXSkNVbGlVRW1wMDZkRXU4ejlHK0FMVnUySURJeUVvNk9qdUs4Y2Z2MmJURjdHR0RZM3dBVktsVEEzTGx6TmJKeTFLaFJRNk9VQ3dCTW5UcFZvL3ladnE1ZXZZb2hRNGJvM1g3Z3dJSDQ5Tk5QQWFoK1B4dzRjQUJoWVdIaWUxUVFCSHoyMldmdzhmRXhlQ3lHK3Y3Nzc4WEY3SzVkdTJMMDZOR0lqbzZHazVNVHBGSXBJaU1qRVJjWEJ3QmkwSTlhOCtiTk1YdjJiQ2dVQ3JSdTNScmg0ZUZZdVhLbCtEaXFWYXVHME5CUW5SbEFTdHJ1M2JzaENBSnNiR3hnWVdHQnUzZnZpdS9MbHg4TDUwbk9rL3JNa3k0dUx1THJZc2kvSnpwMDZJQU9IVG9BVUFXUXFlY2lYZGx0OHZMeXNIMzdkbkhiMktBVmhVS0JvVU9Id3RuWkdWV3JWb1dUazVOWTZpZ3JLd3NSRVJIaTgrVHA2Y25NTEVRRWdNRXNSRVJFUkZTT09GbGJZdWZ3bm5oL3phL0l6cE9yL3JHdnJobGtoUHpmRlN3N2NSRk5xbFZFNzdkMEwrb1IwUXZaMmRtWVBuMDZIajE2Vk9BK056YzNkTzNhRmQyNmRZT2pvNlBlZlRaczJCQUxGaXpBbzBlUGNQRGdRUnc0Y0VDai80eU1ERnk4ZUJITm16ZUhJQWpvM3IwN3RtN2Rpc3FWSzJQMjdObmlsM2NXRmhhWU5Ha1NPblhxaFAzNzkrUDA2ZE1hYWVRVkNnVVVDb1dZNnRvWXpzN084UGIyaGtRaVFkKytmWEhzMkRHRWhvWnFYQkZwWTJPRHlaTW5vMi9mdmpoNjlDak9uVHVIaElRRVpHVmxHWDNlL0Z4ZFhkRzhlZk5pOWJGcjF5Nzg4TU1Qc0xTMEZMOXN6bitsMzVNblR4QWNIS3oxMkxadDJ4YnIzUHB3Y1hIQjRjT0h0ZDdYdm4xN2cvcXl0N2RIYW1vcTd0NjlxN1BOb0VHRERPb1RNT3lMWjEyY25aMTFQazV0cEZJcFpzeVlvZlZLVTM0MitkblU1N01wbFVxeGR1M2FZbzBSMEwxb2tsK1hMbDN3eHg5L0lERXhVVnhzTlViMTZ0V1JrSkJRNU1Kd3ExYXRkQVo2bFNWbWxTcS9DR1pKS3ZoNUxrMWhZV0ZhczJCSnBWSzBidDBhM2J0M1I3Tm16ZlNlSDYydHJURjQ4R0FNSERnUUVSRVIyTDkvUHlJaUlzUmdOYVZTaWRqWVdHUm5aMlA4K1BFd016T0RqNDhQMXExYmg2Kysra29qUU1yTHl3dnIxcTNEM3IxN2NlTEVDVEVBVWswdWx4dVVLVU9ienAwN0F3QjhmSHl3ZS9kdURCMDZ0RUM1aHFaTm0yTDkrdlU0YytZTWpoOC9qbi8vL1JjcEtTbGFBL0NNMGF0WHIySWRyMUFvNE9QakE1bE1CcVZTS1pZNnlUL1AvUDc3NzdoMjdWcUJZKzN0N2RHNGNlTmluVjhmejU0OXc1OS8vbGxnZjZOR2pRd09abkYwZEJRek4yblRvRUVEdlAzMjJ3YVAwUlIvQTVqYXp6Ly9MSmIzQVZSbFByNzQ0b3NTSzN2M3NqNTkrdUQwNmRONDc3MzNNR0hDQkNRbUptck4ydVhzN0l5bVRac1cyTit1WFRzQXdMNTkrN0JpeFFweGY4ZU9IVEZseWhTVFoxWXh4TGx6NTNEaHdnV3Q5NzMvL3ZzYTI1d25PVS9xTTAvMjY5Y1AvZnIxSzlZNEJVRW84bjFrYm02T29VT0hZczJhTldqZHVyWFI4NEZFSW9HRGd3TnUzTGlCR3pkMGx3R1hTcVdZT0hHaVVlY2dvamNQZzFtSWlJaUlxRnhwV05rWjZ3YThqK0hiRHFwMkdKK2dCWURxU3gvMVAvekg3d3BIL2ZIT3FGZEovd1Urb3ZMS3lzb0tVNmRPeGV6WnN3R29GbS9idFd1SFRwMDZvWDc5K3NYcTI5WFZGY09HRGNQUW9VUHh2Ly85RHhFUkVZaUlpRUJNVEF5YU5tMktqei8rR0lDcVJ2bllzV1B4emp2dmFGM1ViOVNvRVJvMWFvUnAwNlloT1RrWlNVbEplUHIwS1hKemM4V3JDV1V5bWNhMlFxR0FJQWppQXExRUloRy9JTXovNCtibUpyYng4ZkZCMTY1ZGRXWTNjSGQzeDZoUm96QnExQ2dBcW9YLzdPeHN5T1Z5Y2ZGZS9TT1h5OFdyNi9LZjcrVnhTQ1FTV0Z0YkcxVmIzdExTRXJhMnRyQ3dzRUNqUm8zRUt5b2xFZ2s4UFQweFpjb1VzYTJucDJlQjQrM3M3TkNwVXlmeGRUQ1VpNHNMK3Zmdkw0N2xaYzJhTllPRmhRWGMzTnhnYTJ1TGQ5NTVSMHpUTDVGSTRPcnFpaDQ5ZXVDZGQ5NHgrTnoxNnRWRFpHU2t4ajZwVklwNjllcGg4T0RCYU5HaWhWR1BxYmpxMWFzSEt5c3JuVmUzQjA0K0VBQUFJQUJKUkVGVUFxcjNZclZxMWNUUGdLNnJrdm5aNUdmVDJNOW1TYWxRb1FJQ0FnSnc2dFFwcldueDlWV3RXalV4QzgzTHpNM05VYnQyYlhUdTNGbHJHYU95eUt6U2k2djhGVW42bHh0NUZmcjA2WVB3OEhCRVIwZkR6TXhNTEZQUnBrMmJZaTAwU3lRU01SZ3BOVFVWNTg2ZFEwUkVoSmhoYXViTW1XTC92WHYzaHFXbHBkYkFSbXRyYS9qNCtNREh4d2VabVpsNDh1UUprcE9Ua1pXVkpjNHZMLytvNTE1ZGMwdit1YWRUcDA0QVZPVk9GaTVjcUhOUjBOTFNFcDA2ZFJMYnkrVnlQSHYyREhsNWVWQXFsZUxjOHZKOG8yMGMrYmNsRW9sUm1WRUVRUkFEKzh6TXpOQ2dRUU9jUDM4ZWdHcmh0VWVQSG1qV3JKbll2bTdkdWhxTHRCS0pCRFZyMW9TdnJ5OXNiR3dNUGorZ0NsU29WYXVXMXVmTTB0SlMvUHZBeGNVRlhsNWV1SHo1c3BpRnk4N09EdlhyMThmUW9VTU5QcStucHlja0VrbUJSWElYRnhlMGJkc1dJMGVPTkdyZUxzcnExYXROdGpCZm1QeS9hNmRPbllvSER4NGdJeU1ESDMvOE1icDA2VklpajAyWEtsV3FZTzNhdFdKR25TcFZxc0RXMWxZTXpMU3lza0s5ZXZVd1ljS0VRa3M3ZGV2V0RXZk9uTUcxYTlmZzYrdjdXbVRjOHZUMDFBaG1NVE16ZzV1Ykd3WU5HbFRnUGMxNWt2T2tzZk5rU2ZuNDQ0OFJGeGVIVHo3NXBGajkxS3BWQzdHeHNWci96ZUxpNGdKdmIyOE1HRERBNEl5WFJQVG1FcFQ1YzlrUkVSRVJFWlVUQzQrZXg1TGpMNzVJTWpaQml4S0FrTy9nV3M0T09EYStQeHlzQ3E5NVRWVFdQUnorSVNwdjNsUHNmbzRjT1lKYXRXcHBYVmcxdFVlUEhzSEN3c0tnakJLa0gzV2dnSzZyK25KemN5R1hxekppRmJid1VGYW92eFFIU3JhZXZiSFVYOXlyZjh6TXpBeCszdm5aZkRPVXQ4K21QdFJYUitmbTVrS2hVRUFxbGNMR3hxYkVNaVNZNnZlbG9USVAvWW0wbjlZREFLdzdkb1hENk5mckN1ZjQrSGpjdkhrVDc3MzNua2JtbzVLUWw1ZUh1TGc0ZUhoNGxPaDV5aU4xa0o2dVlBZUZRb0hjM0Z3b2xVcElwVktZbTVmdGEydVZTcVVZbktndVovY21rc2xrcjkzZk4wVzkxN1JKVDA5SFptWW1YRjFkUzNCa2hza2ZuRlRVWStFOCtXWW9iL09rdnZMeThwQ1Rrd09aVENhVzMzcmQ1aDBpZWowd21JV0lpSWlJeWlXbEVoaTRaUitPM293VHQ0dXpocEgvK0E1MXFtUFhpRjZRdklacG80bE1wYlFXNTRpSWlNcVMwdnA5bVhQaEhGSy9YUWdBc1BSK0Y0N1Q1NzN5TVJBUkVSRVJFUlhIbXhrNlRFUkVSRVJVQkVFQWZoelVGUTFjbmNYdFlzVjVDNEFTcXVOUDNMNlArWWZPbVdLWVJFUkVSRVFHa3ppK0tJOGxUMDB1eFpFUUVSRVJFUkVaaDhFc1JFUkVSRlJ1MlZsSXNYTjREemhhcTJxRUM0SUFLQUZqUWxvRUFGQyt5TVN5NnEvTCtQTi9kMHd5VGlJaUlpSWlRNWc1dTRpM0ZReG1JU0lpSWlLaU1vakJMRVJFUkVSVXJsV3ZZSWR0bjNSL1VSSklBQVFqRTdTb3VuaHg4UGhkNGZqZlF5NGVFQkVSRWRHckplVEx6S0o0bWxxOERJUkVSRVJFUkVTbGdNRXNSRVJFUkZUdXRYQ3ZnbVY5MnIvWUlRREdmdCt2aENDR3MyVEo4akJvU3hoU3NuS0tQVVlpSWlJaUluMEpnZ0JKQlVkeFc4bnNMRVJFUkVSRVZNWXdtSVdJaUlpSUNNQ3dkeHZpczVaZTRyWWdGTks0RU1MekgzVkF5LzJuNlJpMjlRRGtDbDROUzBSRVJFU3Zqc1M1b25oYm5zSmdGaUlpSWlJaUtsc1l6RUpFUkVSRTlOeUM3bTNRMXFPYXVLMVVLbUZzQ0lxQUY5bGR6dDVMd014OWZ4VjdmRVJFUkVSRStqSnpjaEZ2SzVJZWwrSklpSWlJaUlpSURNZGdGaUlpSWlLaTU4d2tBbjRhMmcxMVhDb0FVS1ZuUnpFQ1d2TGJFSGtOV3k5ZU4wRlBSRVJFUkVSRk0zTitFY3dpVDBrcXhaRVFFUkVSRVJFWmpzRXNSRVJFUkVUNTJGdGE0SmNSdldCdktRVlF2SUFXSVg5NkZnRFQ5cHhFVk54RDB3eVVpSWlJaUtnUWtueVpXZVRKREdZaElpSWlJcUt5aGNFc1JFUkVSRVF2cWVsa2p5MUR1a0VpQ0FDZUI3UVltNTlGRU1SRDh4UUtETjE2QUFscEdhWVpLQkVSRVJHUkR2a3pzeWlZbVlXSWlJaUlpTW9ZQnJNUUVSRVJFV25Scm5aMWhQWm9JMjRMRUl6dkxGOHN6Sk9NTEF6WnNoODVlZkxpRFpDSWlJaUlxQkFhbVZrWXpFSkVSRVJFUkdVTWcxbUlpSWlJaUhUNHJLVVhQbm1ub1drNkV3RGw4NUpEVnhLZXdQZjNZNmJwbDRpSWlJaElDNDNNTEN3elJFUkVSRVJFWlF5RFdZaUlpSWlJQ3JHc1QzdTg1MTdseFE2bGtlV0dvQzVYcFBMcmxWdFk5ZGZsNGd5TmlJaUlpRWduamN3c1NZOUxjU1JFUkVSRVJFU0dZekFMRVJFUkVWRWh6Q1FDdG4vU0hlNU85cW9kZ2lDV0RES0dNbDh3VE9DaHN6aCtPNzZZSXlRcUhSWU52RXA3Q0VSRVJLKzkwdng5S1ZoYVFiQzJVVzNJNVZDbXA1WGFXSWlJaUlpSWlBekZZQllpSWlJaW9pSTRXbHZpbCtHOVlHdGhydG9oQU1aR3RBajVnbUdVU21EazlrT0lTWDVta25FU3ZVcUtqSFRJWW1OS2V4aEVSRVN2TGRuZE8xQmtaWlRxR1BLWEdwS25zTlFRRVJFUkVSR1ZIUXhtSVNJaUlpTFNnMmZGQ3RnNDZBTzhxQlFrR0Y5eVNIaVJvU1V0SnhlRHQ0UWhQVmRta25FU3ZTcm1OVDJRZDQvQkxFUkVSTHJrM2JzRDg1cTFTM1VNK1VzTktaSVp6RUpFUkVSRVJHVUhnMW1JaUlpSWlQVFV1YTRiZ3J1MWZyRkRFS0EwdHVhUUlFQ2RvdVhtazFTTTNuSEk2TmdZb3RKZzJhSWRjcS85WGRyRElDSWllbTNsWFBzYlZpM2JsK29ZelBJRnM4aWZQQ3JGa1JBUkVSRVJFUm1Hd1N4RVJFUkVSQVlZMzdvSmZMenJ2dGloRkhRM0xvVHcvTC9xQUphak4rT3c0RWhrY1lkSDlNcFllYjhEd2RJS21ZZitMTzJoRUJFUnZYWXk5dStHeE00ZWxsNXZsK280ekNxNWlyZnpIaWFVNGtpSWlJaUlpSWdNdzJBV0lpSWlJaUlEL2JkZko3em5YZ1dBT3NGS2NWS3F2RGgyK2NtTDJCZk5zaTFVZGppTW1vRGNPemVSY1pBQkxVUkVSR29aKzNjakwvWXVISVovWHRwRGdWbmxhdUp0T1lOWmlJaUlpSWlvREdFd0N4RVJFUkdSZ2FSbUVtei9wRHVxT2RpcWRnZ0NvSVJSQlllRWZPV0dBR0RzemlPNGt2REVKT01rZWhVY3gwMkRQQ0VlVDljc1I5YUpJNURkdlZQYVF5SWlJbnJsWkhmdklPdkVFYVN1WGdMNTQ0ZW84UG5VMGg0U0FNQzh5b3RnRm1abUlTSWlJaUtpc2tSUUtvdDFHU2tSRVJFUlVibjE3Nk1VZEZuN0t6Snk4d0FBU3FVU0VBUVlXbmhJK2Z3L3d2TURLOXZaNE9Ra0gxUzB0VGJsY0lsS1ZNNlZpOGlPL0F0NTkrNUFZbTJMM090WFMzdElSRVJFcjRSRnc4WlFaS2JEdkdadFdMVnNYK3FsaGZKVFpHWGk4ZWVEVlJ0U0M3aXUzL2s4bUpxSWlJaUlpT2oxeG1BV0lpSWlJcUppQ0w4Wmh3RmI5b21WaHBSUXd2QndGdld4RUk5c1Z0MFZZWi8xaGRTTXlSU0ppSWlJeUhpUEpud0NaWG9hQUtEUzhoOGdjYWxZeWlNaUlpSWlJaUlxR3I4Wkp5SWlJaUlxaHM1MTNSRGNyYlc0TFVBd3F0eVE2bGlJUVRFWDd6L0MxTjNIaXowK0lpSWlJaXJmTkVvTlBXS3BJU0lpSWlJaUtoc1l6RUpFUkVSRVZFempXemZCSis4MEZMZUxrN2c5ZjliM0hYL2Z3UGZuV0txRmlJaUlpSXhuVnZsRk1JdjhJWU5aaUlpSWlJaW9iR0F3Q3hFUkVSR1JDU3pyMHg1dFBWNHNGQ2lWTURwRFMvNUNvTFBEVHVQY1BTNDZFQkVSRVpGeHpDdFhGVzh6bUlXSWlJaUlpTW9LQnJNUUVSRVJFWm1BbVVUQVQwTzdvWTVMQlFEUE02d29qUXRuRVFSQStmeFloVktKb1ZzUDRQN1RkRk1ObFlpSWlJaktFYlA4WllZZXhKWGlTSWlJaUlpSWlQVEhZQllpSWlJaUloT3h0N1RBTHlONm9ZS1ZCUUJBRUFUQXlBd3RnaUNJQVMycFdUa1lzRGtNNmJreUU0NldpSWlJaU1vRDgrcnU0bTNaM1R1bE9CSWlJaUlpSWlMOU1aaUZpSWlJaU1pRWFqclpZL3V3SGpDWFBQOVRXd0FFSStzTnFZSmhWQWRmZjVTTTBUc09HWnZzaFlpSWlJaktLYlBxYm9DWkdRQkFrWklFUlFZei9oRVJFUkVSMGV1UHdTeEVSRVJFUkNiV3dyMEsvdnRSeHhjN0JFQnBWSDRXUUNrSVlnREwwWnR4V0JSKzNnUWpKQ0lpSXFMeVFwQklZTzd1SVc3bjNiMWRpcU1oSWlJaUlpTFNENE5aaUlpSWlJaEt3QUR2ZXBqUXhsdmNGaUFZMVk4Zy9rZGx5ZkVMMkJjZFU3ekJFUkVSRVZHNUlxMVZSN3lkZDQrbGhvaUlpSWlJNlBYSFlCWWlJaUlpb2hJeS80T1c2T3pwSm00cmxUQXFQNHNxbHVYRmtXTjNIa0gwdytUaURvK0lpSWlJeW9uOHdTd3lCck1RRVJFUkVWRVp3R0FXSWlJaUlxSVNJaEVFYkJqY0ZmVXJPUUVBQkFFUW9JVFNpQ3d0U3J3b041U2RKOGVBemZ2d0pDUExsTU1sSWlJaW9qZVVlYzNhNG0zWlBXYjVJeUlpSWlLaTF4K0RXWWlJaUlpSVNwQ2RoUlMvak9nSkZ4dXI1M3NFQUFxRCt4R2dDb1pSNTJkNThDd0RnN2ZzaDB4dWVGOUVSRVJFVkw2WXUzdW8vcGdFSUUrSWh5STlyWlJIUkVSRVJFUkVWRGdHc3hBUkVSRVJsYkRxRmV5d1kzZ1BXSmlwL3Z3V0lCaFZia2gxTE1RTUxSZnZQOExVM2NkTk1rWWlJaUlpZW5NSjV1YVExcTZyMmxBcUlmdmZsZElkRUJFUkVSRVJVUkVZekVKRVJFUkU5QW8wcSs2S05mMy9JMjRMQUpSR2hyUUkrYW9VN2ZqN0J0YWQrNmVZb3lNaUlpS2lONTFGSTIveGRzNjF5NlU0RWlJaUlpSWlvcUl4bUlXSWlJaUk2Qlg1MEtzT1puUjZWOXd1VG9ZV3BmTEZrWFBDenVEY3ZZUmlqbzZJaUlpSTNtVDVnMWx5R2N4Q1JFUkVSRVN2T1FhekVCRVJFUkc5UWpNN3Y0c1BHOVVXdDFVWldnd25DSUpZYjBpaFZHTG8xZ080bS96TU5JTWtJaUlpb2plT3RONWJnRlFLQUpBL1NvVDg4Y05TSGhFUkVSRVJFWkZ1REdZaElpSWlJbnJGL3EvL2YvQjJ0VW92ZGlpTkxEaVVMNkFsTlNzSEE3ZnNRM3F1ekNSakpDSWlJcUkzaTJCbUJvc0dYdUkyczdNUUVSRVJFZEhyak1Fc1JFUkVSRVN2bUtXNUdYYU82SWxxRHJZQW5tZFpNWllnRVVzTzNYcnlGS04zSElMUzJOcEZSRVJFUlBSR3M4eFhhaWo3L0psU0hBa1JFUkVSRVZIaEdNeENSRVJFUkZRS1hHeXNzR3RrTDloYnFsSzlHeC9Pb29RZ0NHSUF5OUdiY1FnNUVtR0tJUklSRVJIUkc4YXllV3Z4ZHU0L2x5QlBTUzdGMFJBUkVSRVJFZW5HWUJZaUlpSWlvbEpTdjVJVHRuN1NIWko4bVZtTUxEaUUvTWxkVnB5OGhOLy91VlhjNFJFUkVSSFJHOGFzVW1WWU5Hd3NibWYvRlY2S295RWlJaUlpSXRLTndTeEVSRVJFUktXb1RhMXFXTkczZzdndFFBQ01ER2pKSHdnejRkZHduTHB6djdqREl5SWlJcUkzakhYNy80aTNNNDhkTE1XUkdPN0tsU3RpaVUxVE1YVi94c2pPemk3dElRQUFzckt5a0plWFY5ckRLRE9lUG4yS0kwZU80TWlSSTdoejU0N0dmWm1abVVoS1NpcnhNY2hrTW9TRmhTRXJLNnZFejNYdjNyMFNQOGViNXRTcFU3aDE2eFlVQ3NVck8rZWJPay9xNC9idDIvamxsMS93N05tejBoN0thNEh6QXhHOUNjd0NBd01EUzNzUVJFUkVSRVRsV1pPcUZaRXBreUV5OXVIelBjWVZIUklncU9KZ0JFQ3VWR0pmZEF6Nk5hNExSMnRMazQyVmlJaUlpTW8yc3lyVmtYSGdEMEF1aHpJekE5TGFkV0ZlcFZwcEQ2dFExNjlmUjBCQUFMWnYzdzRIQndjMGFOREFKUDNHeDhmRDM5OGZVcWtVdFd2WE5rbWZoanAxNmhUOC9QeFF1M1p0Vks5ZXZWVEdvTFpqeHc3TW5Uc1gxNjlmUitmT25RMDZkdS9ldlpnK2ZUcTJiOStPdlh2MzRvTVBQb0NGaFVVSmpmVDFFQk1UZzdsejUrTDA2ZE53Y25LQ3Q3YzNBRUF1bHlNZ0lBQWJObXhBcFVxVlN1eTlkZXZXTGZqNitpSThQQnpaMmRsbzNyeDVpWndIQUc3Y3VJRng0OGJod0lFRHlNek1GQjlyZnZmdTNjUE1tVE94ZCs5ZVpHVmxvVkdqUmlVMkhsUFlzMmNQenA4L2o4YU5HME1RakMvOHEwdFNVaEltVDU2TXZYdjM0dHk1YytqVnE1Zkp6NUhmbXp4UDZtdmR1blhZdFdzWGZ2LzlkelJyMWd5VktsVXE3U0dWR3M0UFJQU21NQy90QVJBUkVSRVJFUkRZdFJWdVBFN0ZvWDlWVjdNb2xacWxnL1FtcURLMENCQ1FsaU9EejZhOU9EcitZOWhidnRsZkpCTVJFUkdSZmdRTEM5ajhwenN5OSs4R0FLVHYrZ21XM3UrVzhxZ0taMjl2ajVpWUdBREFEei84Z05hdFc4UFYxYlZZZmNwa01uejU1WmRJU2tyQzdkdTNVYmR1WGRTc1dWT2p6ZGl4WTAxMmhmK0lFU1BRdlh0M2pYM3A2ZWxZdm53NTB0TFNFQm9haXUrKyt3NVZxMVl0Y0d4c2JDeE9uVHBWN0RGVXJWcTEwQ0NWNk9obzVPYm1RaUl4TEtINzVjdVhzV3JWS3NqbGNnQ3FURE9Sa1pFR0I4UU1HalFJR1JrWkJoMWpqSTBiTjhMRnhhWEUrcjk2OVNyKy92dHZ5T1Z5TEZxMENKR1JrWmc2ZFNxc3JhMU5lcDZhTld2Q3hzWUdTVWxKMkxObkQ3cDA2WUs2ZGV1YTlCeHFSNDRjQVFBOGZ2eFk1L3NqSnlkSHpGQ2piVEhiRUwxNzkwWnVicTdSeCsvWXNRTk9UazQ2Nzc5MDZSSysrKzQ3S0JRS0pDUWtZTWFNR1VhZlM1ZWpSNCtLR1UxS09wQUZlSFBuU1gybHBxYml4SWtUQUFCSFIwZlVxMWZQSkdQS2I5KytmVml6Wm8zSis4MnZaOCtlR0RkdVhMSDdlWlBuQnlJcVh4ak1Ra1JFUkVUMEdoQUU0TWVCWGRCci9SNzgvZUN4S3BERjZJZ1dDUUFGQUFHM2s1NWk5TStIOGN2d25xWWRNQkVSRVJHVldiYTlQa2Jta1RCQWxvdThlekhJdVJnSnkyYnZsZmF3ZEtwZXZUcDhmSHl3YmRzMlpHZG5ZK1BHamNWZWZKWktwWmd3WVFLQ2c0T1JrNU9Eb0tBZ2ZQZmRkN0MwZkpIVjhNbVRKMGhMU3l2dThBRkFhNWtIT3pzN3pKdzVFM1BuemtWNmVqb0NBd1B4N2JmZndzcktTcVBkM2J0M3NYSGp4bUtQNGQxMzM5VVpZS0pVS25IOStuVUFRTk9tVGZYdU16NCtIdlBuejRkY0xvZTF0VFhjM054dzQ4WU5MRjI2RkRWcjFrU2RPblgwN2lzN08vdVZsRndxNlpJdjN0N2VXTEprQ1lLRGc1R2NuSXp3OEhEY3VuVUxRVUZCSnMyK28zNFB6NW8xQ3dxRkFxdFhyOGFLRlN0TTFyK2FYQzdIc1dQSEFBQm1abVpHQnhzWWVrNkZRb0ZxMWFvVitEd1Vkb3k2MUVsaFpYSHUzNytQNE9CZ0tCUUtXRnBhNHFPUFBqTEptRittWHVDdlVLRUN1blRwVWlMbnlPOU5uU2YxdFcvZlByRk1XcjkrL1dCbVptYVNNZVVuazhsS2ZJNlN5V1FtNmVkTm5oK0lxSHhoTUFzUkVSRVIwV3ZDV21xT25TTjZvdVBxWC9EZ1djYnpRSmJuZFlNTUlJaTVXVlRDYjhaaFR0aHBMT2pSeHRSREppSWlJcUl5U0dMdkFKdjN1eU56L3g0QVFOcTJIMkRoNVEzQjR2VXRUemxvMENEczI3Y1BUNTgreFprelo1Q1dsZ1o3ZS90aTlkbStmWHQwN3R3WjRlSGhpSTJOeGRxMWF6RjU4bVR4L2hVclZvalpSZ0RWb2wxUkM2UXltUXg3OXV6QjRjT0h4UVgxdDk1NkM4MmFOZFBhdmtXTEZoZzRjQ0IrL3ZsbjNMbHpCOHVYTDhlc1diTTAycGlabWVtOW9GK1l3c3IreE1YRmlRdlMrZ2F6M0x0M0R6Tm16RUJhV2hva0VnbjgvZjNoNGVHQmNlUEdJVFUxRmY3Ky9saTZkQ21xVkttaVYzODdkdXdvTkFqaFpZTUhEMFpHUmdiOC9QelFybDA3dlk4enhYTlpGQzh2TDN6MzNYZnc5L2ZIalJzM0VCc2JpMTI3ZG1IS2xDbGEyeWNsSmVIYXRXdEduYXRLbFNwSVRFeEU1Y3FWY2ZMa1NZT1A5L0R3Z0p1Ym04NzdvNktpa0pxYUNnQm8yN1l0bkoyZGpScm55NUtUazR2c3k4L1BEMTVlWG5yM04zRGd3RUxiUEh6NFVIelBBc0NYWDM0SlQwL1BBdTJlUG4yS0owK2U2T3luWXNXS3FGQ2hnczc3YjkyNkpXWkorZkRERDE5WnlhMDNkWjRzaWx3dXg1OS8vZ2tBc0xhMlJvOGVQWXpxeHhDelpzMHFkdWFiL1B6OC9NUmduSmR4ZmlDaThvekJMRVJFUkVSRXJ4RVhHeXZzR3RrTDcvL2ZyOGlVNVVFVnlLS0VFaElJMFArTDNaY1R1Nnc1K3crOHExZkNBRy9UcDlvbElpSWlvckxIdGxkL1pCN1pEOGh5SVgrVWlQUmZmb0w5MERFbGZ0N282R2hFUjBjYmRXeXRXclZ3NTg0ZDlPblRCNGNQSHpiNCtDWk5taFJZdUo0MGFSSXVYcnlJMU5SVS9Qbm5uMmpSb2dWYXRHZ0JBSEIzZHhmYjVlVGtZTnEwYWFoUW9RSkdqQmlCK3ZYcmEvU2pVQ2h3OU9oUmJOeTRFWThlUFFJQXVMbTVZY3lZTVdqVHB2Q2c4bEdqUnVIS2xTdUlqbzVHZUhnNDZ0ZXZyNUV0b2syYk51SkNyU2tsSlNXSldRQWlJaUlBcUxMRldGcGFJakV4VWFPdGxaVVZIQjBkeGUzYnQyOWo1c3laZVByMEtRQmd5cFFwZVBkZFZibXEyYk5uWStiTW1YajA2QkdtVHAyS3hZc1hhenlYdWhnYlpDS1ZTazFld3NjVVhGeGNzR3paTWl4YXRBaFBuejdGaEFrVGRMYTlmdjA2Z29PRGkzVys4UEJ3aEllSEczemNtREZqTUdqUUlKMzMvL2JiYitMdHZuMzdHalcybDBWR1JpSXdNQkNqUm8xQy8vNzlJZWpJU0pxVGs2TjN0bzZjbkp4QzcwOUtTb0tmbjUvNCtSd3paZ3c2ZHV5b3RlMnhZOGV3ZXZWcW5YMU5uRGhSZkM3R2p4K1ArUGg0amZ2ekIzZHMzNzRkTzNmdUxIUnNYbDVlV0xod29iak5lVkpsMTY1ZDJMUnBVNUZqVmlxVjR1dWZuWjFkNlB0Wlg5N2UzZ2dKQ2RGNXY2ZW5wMTd6bXI1MGZRWUF6ZytGUFRkRTlPWmpNQXNSRVJFUjBXdW1maVVuYkI3U0RRTTI3NE5DcWNyTUlpaVZoaVpvS1pEWXhmZTM0NmpwNUlBVzd2cGRHVWxFUkVSRWJ5Nkp2UVBzUHg2Q3RCMnE4aldaQi8rQVZjdDJrTllwMmVEbjgrZlBZOHVXTGNYcVkrdldyVVlkTjM3OCtBS0x0UGIyOXZEMTlSVVhDcGNzV1lMMTY5Y1h5TG9RRlJXRnUzZnZJamMzRitmUG4wZkxsaTB4Y3VSSTFLbFRCMUZSVWZqKysrOXg1ODRkQUtvZ2h1SERoNk5idDI2UVNDUkZqc3ZNekF4ZmZmVVZQdi84YzJSbloyUHQyclh3OVBSRWt5Wk5qSHFjK3BvNWM2Wllsa1V0UFQwZHc0WU5LOUMyUTRjT21EdDNMZ0RneElrVFdMcDBxUmhrTUhMa1NJMU1DRTJiTnNYWXNXT3hkdTFhSkNVbDRZc3Z2b0MvdnorOHZiMjFqbVB0MnJYWXRXdVgwWThqTkRRVW9hR2hCaDBqa1VodzhPQkJBRUJDUWdLdVhMbGk4SGtURWhMRTI3ZHYzeGI3ZTFuTGxpMlJsWldsZFNIWjNkMGREUnMyMUR2N1R2NUZlNmxVV2lBRFJsNWVucGpkUWQvZ0lITnozY3RFdDI3ZHdzV0xGd0dvTW1mb215V2xNQWtKQ1ZpNGNDRmtNaG5XclZzSHFWU3FjeEg4cTYrK0t2YjVBQ0EyTmhhelo4L0d3NGNQQVFCRGh3NDFTY0FEVUhSNUxKbE1WbVRwbU56Y1hJMXR6cE1xZVhsNUJwZjFVU3FWSmlrRjlQSnJVcG80UDVnbVNJYUl5aVlHc3hBUkVSRVJ2WVk2ZWRiQWlyNGRNUG4zNDZvZGdqRUZod0NsQUFqUEQ4eFRLREI0U3hoT1RScUE2aFhzVER4aUlpSWlJaXByckx2M1JYYlVPY2h1WFFjQXBINGJDdWVBYjJEbVVxbkV6bWx1YnY1S3lyem9PcmMyN2R1M1IrdldyWEhtekJsVXFsUUoyZG5aQlJacDI3UnBneTFidG1EYnRtMElDd3ZEdVhQbmNPN2NPYmk3dXlNMk5oWUFZR3RyaTRFREIrS2pqejZDcGFWaEpadXFWYXVHOGVQSFkvbnk1ZkQyOXRhN05FOXgyTmpZd05iV0ZnQ1FrWkVCUUxYQXFhMUVpSldWRmVSeU9kYXRXNmR4SmY3WXNXUGg0K05Ub0gzLy92MlJsNWVISDM3NEFjK2VQWU9mbngvNjkrK1BVYU5HUVNxVmx0QWpNczYxYTlld1pNbVNZdlZ4NXN3Wm5EbHp4dURqK3ZUcGc0WU5HNkpseTVaNlpkL0pYMHBuMHFSSkJjcXA3TjY5Vzh3b3NuMzdkdGpaRmUvZmZUdDI3QkJ2RHg0OHVGaDlBYXIzV1VCQUFOTFQwd0dvRnNCNzl1eXBzMzN6NXMwMU1nSVZKamMzRnlkT25DaXcvOHFWS3hybkhEUm9FRWFPSEtsWG45V3JWOGU2ZGV2RTdmSGp4NHVmOTVkOTlORkhCcFc3QW9Dd3NEQ3QyVk00VDZxMGJOa1NGU3RXTExUTjhlUEh4Y3hTWGJ0MjFidE1XbEZjWEZ4TTBvOHBjSDRnb3ZLTXdTeEVSRVJFUksrcG9jMGE0SCtKU1ZoejloOEFCVXNINlVONC9oK2xVZ2xCRVBBME94YyttL2JoMExpUFlHZnhlbjJKVEVSRVJFU3ZsaUFJcUREeFN6eVpPUkhJellFaU5RVXBvWFBnTkhjUnpKeWNTK1NjUTRZTXdaQWhRMHFrNytLWU5Ha1MzTjNkTVh6NGNKM0JGczdPenBnMGFSSUdEQmlBbjM3NkNRY1BIdFJZb0YyNmRDbnExS2xqOUJoNjlPZ0JKeWNudEd6WjhwV1VWVmk1Y2lVQTRNR0RCeGd4WWdRQVlNT0dEVm9YajIvY3VBRmZYMS9jdkhsVDNEZDgrSEIwN2RwVkxEWDBzdTdkdStQWnMyZjQ1WmRmb0ZRcThjc3Z2eUF5TWhJalJveEEyN1p0Q3p4R1cxdGI3TjY5VysveDkrM2JGeGtaR1pnOWV6WTZkZXFrMXpHYk4yOHVrUEhDMk1BQmhVSWhabTh3TXpNektraW5xR015TWpMRWdLUGl5TTNOaFlXRmhVSEhQSGp3QUtkT25RSUFlSGg0aUdWbGpDV1R5UkFRRUlDWW1CZ0FxbUNCZ0lDQVFwK0RJVU9HNkozdElUazVXU09ZUmFGUVlQdjI3ZGk4ZVRNVUNnVUVRY0Q0OGVQUnIxOC92Y2NzQ0lMRzgxYlk1N0pxMWFvR1o2WTRmLzY4MXYyY0oxVnExYXFGV3JWcTZiei82ZE9uV0xWcUZRREEwZEVSa3laTjBpZzVscGlZaUt5c0xGaFlXS0I2OWVyNlBreTlUSmd3d2FUemRGSFplN1FwNy9NREVaVVBER1loSWlJaUlucU5CWGR2alR2SnozRG8zeGZwdjQzSjBDSUlnaGdJOCsvakZJemFmZ2c3aC9jMEtEQ0dpSWlJaU40OFppNlY0RGhsRmxLWEJnRUtCZVNQSHlKNXZoK2N2dlNIZVkyYXBUS214TVJFcEtTa29HSERoa1cyVlNnVTJMcDFLejc0NEFPNHVyb2FmYzVLbFNwaHpKZ3hHdnYyNzkrUDc3NzdUcS9qTXpJeU1HSENCSjBMZ20zYXROR3JaRXFyVnEzME9wOHBxY3RFZUhoNEZBaGt5Y3pNeElZTkc3Qm56eDRvbFVvQXF1Zkt5c29LbXpkdnh1Yk5tNHZzdjAyYk52ajMzMy94NU1rVDNMdDNEMEZCUWZEdzhNRGl4WXUxWnQxUUtCUmlxUXh0TEN3c3RHYVB5YzdPRnNmNE1uTnpjNTJMb2gwN2RrVEhqaDJMZkJ3dmk0Nk94dVRKa3dHb2dnK0dEeDl1Y0IrRlNVeE14SlFwVS9EaGh4OFdLN0RoN3QyN21EZHZIcnAwNldMUUdOZXZYdytGUWdFQWFOeTRjYkVXN2hVS0JSWXVYSWpMbHk4RFVHWDZDUW9LZ3JOejRVRnpPVGs1WWptcm9yejhudm4yMjI4UkZoWW1ubS9HakJsYU02ZWNPSEVDN2R1M2Z5VUJaS1pVbnVkSnRSOSsrRUhNS2pWaXhBaU5RQllBV0xac0dTNWR1b1FhTldwZ3c0WU5ldmVyajhMbXFGZUI4d01SbFJjTVppRWlJaUlpZW8xSkJBRS9EdXlDcm10L3cvOGVKa040bm1YRm1DaVUvSWVFMzRwRDBPRnpDT2phMG9TakpTSWlJcUt5eUxKeFV6aE8rQktwcXhZREFCVEpUNUFVOENVY2hvNkdkZWZ1cjNRc2p4OC9ocCtmSDVLU2tqQjU4bVIwNjlaTloxdTVYSTZGQ3hmaXhJa1QyTE5uRC96OS9kR2tTUk9UalNVdkx3L1oyZGw2dDFjb0ZEcmJHN1B3bVpLU2d1VGtaSU9QSzRxRGd3TXFWWHBSU3VyQ2hRc0FnQll0V2lBeU1oTGJ0bTJEcDZjbkprMmFoTHk4UEp3N2QwNE1Fbm43N2JjeFo4NGNyRnk1RW84ZlA5YnJmRjVlWHBnMmJScVdMVnVHMDZkUEF3QThQVDExbG8vNTk5OS94U0FSYlhSbFloazBhSkM0c1AyeUxsMjZZTWFNR1hxTkYxQmxDU2pOakFCcGFXbVlQWHMya3BPVHNXSERCdFN0V3hmTm16YzNxcThmZi93UmlZbUoyTEpsQzFKVFUrSHI2MXZrd3ZPVksxZkVyQXZGcGY2Y3F2dVRTcVVJQ1FsQnZYcjFpanpXa01DR2x3MGZQaHhSVVZHd3RiWEYzTGx6NGU3dVhxQ05PbE5QMjdadE1YUG16RklyN1dNb3pwT3FiRkVIRGh3QUFMaTd1eGNvcVZQU1pzMmFWYXpBb0pmNStma2hMeTlQcjdhY0g0aW9QR0V3Q3hFUkVSSDY0T1JZQUFBZ0FFbEVRVlRSYTg1YWFvNWRJM3VoNCtwZjhDZzk2M21XRlZWQWk2RWhMZm16dXF3ODlUZmVybFlKSDNvWm53cWRpSWlJaU40TWx1KzFnZVAwZVhpNjZoc29jN0lCV1M2ZWJWeURqRVA3WU8vekNTemZLZmtnNktTa0pQajUrU0V4TVJFQWNQYnNXWFR0MmhVU2lVUnJlNGxFQWpjM053Q3FjaE4rZm40WVAzNDgrdmJ0VytoNW5qMTdwblhSME5yYXVzQ1YvUUJRc1dKRnNTUlBmcG1abWZqMDAwOEJBRUZCUWZEMDlDelFaczJhTlRoNThtU0IvWW1KaVRvREw5UWxPTUxDd3JCeDQ4WkNINHN4ZXZic2lhbFRwd0pRTFNTcU03Tzg5OTU3ZVBEZ0FhNWR1eVptUG5Gd2NNRHMyYlBoNStlSFljT0d3Y2ZIQnhLSkJQNysvZ2FmTnpBd0VPZk9uY1BQUC8rTWlSTW42bXhuYjIrUDFxMWI2N3cvZnlCT2ZpMWF0TkM1U0Y2M2JsMjl4L25ycjc5aXo1NDlXTEpraWQ2TDFlZlBueTh5cTBGbVppYSsvdnByREJzMlRPdDdSVTBtazhIZjN4OXhjWEVBVkZsZmpGMm9Cb0E1YytiQTM5OGZGeTlleEo5Ly9vbU1qQXpNbURGRGEzWWJRQlZzb0crbWphTElaREtFaG9iaXI3LytBcUFxeHhRUUVBQnZiMis5anE5VHA0NUdHUldsVW9tYk4yL0MxZFcxUURDVVRDWkRkSFMwdU8zaTRvS2xTNWZDeWNrSmxwYVdCZm8rZnZ5NFdITHF4bzBieU1qSU1Fa3dTMUpTRWhJU0VncHQ0Kzd1RGdjSEI2UDdMeS96cEM0eW1ReExsaXdSZyt5bVRKbWk4L0dYRkU5UFQ2MEJVc1phdVhJbGxFcWx6aUEvTmM0UFJGVGVNSmlGaUlpSWlLZ01xR3huZzEwamVxSGJ1dCtSS2N0VEJiUVkwWThBYUVTMGpOdDFGRzVPOW1oVzNYUlhGQkVSRVJGUjJXVHAvUzZjQXhZajVadjVVS1FrQVFEa0QrS1ErdTFDQ0paV3NHamNWQ3c5SkVna3NHemVHdWJWM1V4eTdzVEVSSTBGMnZidDIyUDI3Tm1GTGxBS2dvQVJJMGJBemMwTlM1WXNnVXdtdytyVnF4RVRFd05mWDErWW0ydi8rbnZhdEdtNGQrOWVnZjNEaGczVEdwQWdrVWkwQmxDa3A2ZUx0eDBkSGJXMjBiYUlEZ0NyVnExQ1JFU0UxdnNPSHo2c2RYOUp1SHIxS2pJek0yRm5aNGRHalJyaHdZTUhCZG8wYk5nUTI3WnRNM3J4WGUzV3JWdXd0cmJHbkRsek5BSVVQdi84YzN6KytlZmlkbzBhTlRCLy9ueUQrNTgxYTFhUmJZWVBIMTVvME1tWk0yZXdaczBhQUtwTUNjdVdMWU9MaTB1Ui9WNi9maDJSa1pGNDc3MzN0TjR2azhrUUdCaUlTNWN1NGNLRkM1Z3hZd2JhdDIrdnRkMkNCUXR3OWVwVkFFQ2ZQbjB3YXRTb0lzOWZHRXRMUzRTRWhHRCsvUG1JaUloQWVIZzRjbkp5TUhmdVhLMmZrZjM3OStQMjdkdkZPaWVneWg0UkdCaUlLMWV1QUZCbFhKZ3padzVhdEdoUjVMRlRwa3lCWEM1SHExYXQ0T1RrSk82Zk8zY3Vzck96NGVycWlvVUxGMm9jazVPVGc2Tkhqd0tBK1A2cVVxV0sxdjR2WExpQXhZdFZtYWpzN095d2NPRkN2VjVuZlp3NmRRcXJWNjh1dE0yOGVmTzB2djVGS1cvenBDNmJObTFDVEV3TUFLQmJ0MjRtelRSVFd2UUp1T1A4UUVUbEVZTlppSWlJaUlqS2lFWlZYTEI1U0RjTTJMd1BDcVVTQWpRenJlaExLUURDODh3dXVYSUZCbTBPdzdFSi9WRzlnbDBKakpxSWlJaUl5aEx6R2pWUmNjRzN5TmozR3pLUDdvY3lPd3NBb016SlJrN1VXZVJFblJYYnB2KzJEWlZXYlliRW9VS3h6aGtURTROWnMyWWhLVWtWUU5PNWMyZk1uRGxUN3l2dE8zZnVqQ3BWcW1EZXZIbDQ5dXdad3NMQ0VCOGZqOERBUU5qYjJ4ZHJiS1hwL2ZmZmg1ZVhsOWI3bGk1ZEttWi9tRFJwRW1yVnFxVjN2L2tYN2MrY09RTkFsWldsc09mYjJ0b2FJU0VoaGZiYnJsMDdkT2pRUWVmOXExYXR3clZyMXpCeDRzUkNzMExFeDhmaisrKy8xM20vajQrUDF1ZGw0Y0tGT2pPenZQMzIyK2pYcjE4aG8xZHAzYm8xdW5UcGdzT0hEK1BCZ3dlWU1XTUdsaTlmcmxjZ3o2Wk5tN1FHc3lnVUNuejk5ZGU0ZE9tU3VLMXRrVGc3T3h2ejU4OUhWRlFVQU5YclAyblNwQ0xQcXcrcFZJcUFnQUFFQndmajdObXpPSDM2TklLQ2dqQnYzanlOY2txUEhqMHE5TG5YVjJKaUlpWlBub3o0K0hnQXF1Q1NvS0NnSW9NT2NuTnpJWmZMTlFJOXNyS3l4TnM5ZXZSQVJFUUVvcUtpY09MRWlRTFB0N3I4bEVLaFFGWldGaXd0TFF1OHJ5OWR1Z1IvZjMvSVpESllXRmdnT0RqWXBCazIxS3l0clZHN2RtMk5mVGR1M0lCTUpqT3FQODZUS3RldVhjUE9uVHNCcUlKanhvNGRXeXJqbURCaFFwSGxlSXBqNDhhTkduTTE1d2NpS3E4WXpFSkVSRVJFVklaMDhxeUJGWDA3WVBMdnh3RVV6TFNpRHdFQUJBbVVTZ1VFUVVCU1pqWjhOdTNEb1hFZndjNmk5T3JDRXhFUkVkSHJRYkN6aDkzQUViRDljQUN5amgxQzF1bGp5SXVOMGQ1WUlTL1d1U0lqSTdGZ3dRSmtabVlDQUxwMjdZcnAwNmNqT3pzYk5qWTJSUjZ2VkNweCtmSmxlSHQ3WStYS2xaZzFheFlTRWhKdzVjb1YrUHI2SWpRMEZOV3FWZE00WnY3OCtjak56UlczeDQwYkI0VkNvZk1jU1VsSllwbU1sOCt0RmhvYXFqVzd3Sk1uVDdUMk9XblNKSTByNnJkdjM0NFRKMDVvdEtsY3VUSXFWNjVjNE5oTGx5NkpnU3plM3Q3NDhNTVBkWTY5S0tkUG53WUF0R3JWcXRCMmVYbDVCY2Izc3VyVnE0dkJMT3ZXclVOQ1FnSkdqQmhoVUtBTm9McGlYeDFrbzAzSGpoMjE3bytJaU5CWnVpbC9KcGlpVEpzMkRVbEpTYmg0OFNKaVkyTXhkKzVjZlBQTk4wVm1qN2h4NHdaT25UcUZkdTNhaWZzVUNnVysvZlpiOGJtenNMREEvUG56OGU2Nzcyb2NtNUdSZ2JsejU0b1pGOTUvLzMzNCtmbVpkTEZjS3BWaTNyeDVtRHQzTGk1ZXZJaXpaODhpSkNRRS92NytNRE16ZzFLcHhPTEZpOFhuc0dmUG50aTNiNTlSNXpwNzlrWFFtN096TTBKRFE4WHlXWVZadUhDaFdIS2tLRVVGVndHcThqWDV6M3ZwMGlYTW16Y1B1Ym01c0xDd1FFaElpTTZBc2VLcVdiTW1WcXhZb2JGditQRGhSWllnMHFhOHpwTXZTMHRMdzZKRmk4UStuejE3aGlGRGh1aHNyeDUvZkh3OGV2ZnVYV1QvbnA2ZVdMNTh1VjVqeWNuSjBhdWRzZklIdkhGK0lLTHlqTUVzUkVSRVJFUmx6TkJtRFhEamNRcFcvWFZadFVNd0prT0xVbFdxU0pXZ0JmOCtUc0dvN1lld2MzaFBsT0RGUlVSRVJFUlVoZ2hXMXJEcC9pRnN1bjhJK2NNRVpFZWRoZkw1QXA0Z0NEQ3ZWUnNTUjJlaisvL3R0OSt3ZHUxYWNZRzBkKy9lR0Rac0dGYXRXb1ZUcDA1aDgrYk5zTGEyTHJTUHMyZlBJaUFnQUc1dWJwZzRjYUs0VUh2cjFpM2N2MzhmdnI2K0NBa0pRY09HRGNWanFsZXZidEE0NVhLNTFuSWIrYW5MZnVqcjVmSW5GU3JvbjkxbTA2Wk5BRlN2d2JoeDR3cmNIeDRlanJmZmZodk96b1cvTnRIUjBYajQ4Q0hNek16UXZIbHp2YzgvZCs1Y2pVWFV3NGNQNDl5NWN4cHRMbHk0Z0R0MzdoU2FnVVdYK3ZYcjQ0OC8vdEI1djRXRkJRQlZsbzZjbkJ6VXFGRURBTEJqeHc2TmhmUDhkSlZTMGRVMklDQUFVNlpNd2QyN2R4RWRIWTBGQ3hZZ01EQ3d5Q3dZcTFhdFF0T21UV0ZuWjRlOHZEd3NYcndZeDQ0ZEF3RFkyTmdnSkNRRWpSczNMbkRjcmwyN3hJWHFidDI2NFlzdnZ0QjZMa0VReFAzYTdyZTJ0b2FqbzZQWTltVlNxUlR6NTgvSHJGbXpjUFhxVlp3L2Z4Ny8rOS8vMExoeFkvejIyMis0ZkZuMWI4eTZkZXRpd0lBQlJpOVdxelZzMkJBQkFRRjZsL0NwV3JWcWdXd214YUYrcndEQW9VT0hzR3paTXNqbGNqR1FwV25UcGlZN1Ywa3B6L05rZmdxRkFnc1hMdFRvUTZGUTZNekc5REo5MmhrU29ESjc5bXl0SlpPSzQ0OC8vaERuaS96dlhjNFBSRlNlTVppRmlJaUlpS2dNQ3V6YUN2ZVMwL0RuLys0QU1MelVrRnIrN3kvQ2I4VWg4TkJaelArZzhLc3lpWWlJaUtqOE1hdGNGYlk5UHpKSlh4a1pHVmkyYkJsT25qd0pRTFhvOXZubm4rT2pqejdDbVRObjhPZWZmd0lBOXV6WmcwR0RCaFhhMXkrLy9BSUFpSXVMZzZPakl4d2RIYkZreVJMTW16Y1AvL3p6RDU0OWU0WVpNMmJBMzkvZm9JQ04vSnljbk9EdjcxOWdmMVpXRm1iUG5nMEFtRHAxS21yV3JGbWd6Ylp0MjNEKy9IbWp6cXZObVRObmNPM2FOUURBQng5OEFFOVBUL0UraFVLQk9YUG1JQ29xQ2syYk5zWFhYMzlkNkpYNzZuRTVPanBpOSs3ZEFJQmJ0MjRCQUI0K2ZJaXRXN2NDQUJ3Y0hQRCsrKytMeDdWdDJ4Wm1abWJpZG5SMHRJa2VuWXBFSWlseWNSNUFnZklpVmxaV0podURqWTBONXMrZmo0a1RKeUk5UFIxbno1NUZlSGk0eHZPUVg4T0dEUkVkSFkzazVHU3NXYk1HdnI2K0NBNE9Sa1JFQkFEVmN4d2FHb3E2ZGV0cVBYNzQ4T0ZRS0JSSVMwdURyNit2enRmTnlja0pCdzhlMURudUR6NzRBQjk4OEVHaGo4M0t5Z29oSVNGWXNtUUpQdm5rRTlTcFV3ZloyZG40NFljZkFLZ1d0UDM4L1BRdVh3T28zZ012WjdUbzA2Y1B4bzhmYjFBZ1VVbVVqRkVxbGRpMGFaUDRmaTRySlUwNFQycmF2SG16MWpZelpzelErWG5ac1dNSDd0MjdCMmRuWjN6MjJXYzYrOTYyYlJ2aTR1SUtQVCtnV2ZLcVVhTkdjSFYxTGZJWVE2aGZhMEF6bUlYekF4R1ZaNXdsaUlpSWlJaktJRUVBMXZyOEJ3ay9aaUFxN2lFQVFBa2xCQ1BDV3BSS3BmaGx5S3EvTHFOUkZSY004SzVuMHZFU0VSRVJFUUdxdnoxbnpKaUJHemR1QUZBdExNK2RPMWNzdTlLcVZTdDRlSGdnSmlZR08zZnVSSThlUGVEZzRLQzFyNHNYTDRwWHE3ZG8wVUlzVTJCcmE0dUZDeGNpTURBUVVWRlJ5TTdPUm5KeXN0Rmpsa3FsV2t1UnBLZW5pN2RyMTY2dGtkVkFUWDBWdkNuSTVYSnhRZEhHeGdaanhvelJ1Rjhpa2NERHd3TlJVVkc0ZE9rU2Z2NzU1MElYdWRVbE9KS1NrckJ4NDBhTit4NCtmQ2p1cTFHamhzNGdqdUphdW5RcGpoOC9YaUo5NjJQcjFxMDYzMS9WcWxYRG5EbHpNRy9lUEh6NjZhZUZQZ2Z2dnZzdVhGMWRjZUxFQ1J3OGVCRC8vdnN2N3Q2OUMwQ1ZiV1RSb2tVRnlyamtKd2lDV0hicTNyMTc0dUsvS1hsNWVXSFdyRmtBVkorUmdJQUE4VDRyS3l0NGVYbmgwcVZMR0R0MkxEdzhQUFRLb3BHWm1Za05HelpnejU0OUdsbHh1bmJ0Q2w5Zlg2UEhHaFVWVldSWksxM2VldXN0ZE8vZUhRQ1FuSnlNcjcvK0doY3ZYZ1FBVktwVUNRc1dMSUNIaDRmUlkzc1ZPRTlxK3V1dnY4UmdKRXRMU3pScDBrUU1iT25jdWJOR2NGMStodzRkd3IxNzkyQmpZMVBvNTNmLy92MTZCYk9veXp3QnFzZHJhdW81V1NLUmFEd216ZzlFVko0eG1JV0lpSWlJcUl5eU5EZkR6OE42b09OM3V4Q1htcVlLWkZFcW9SUU1DMmtSQk0wNlJiNi9IVWROSndlMGNLOVM2SEZFUkVSRVJJWVNCQUdmZi80NVpzNmNDVmRYVndRSEI4UGQzVjNqL21IRGhpRW9LQWhwYVdsWXYzNDlwazJiVnFBZmhVS0JOV3ZXaU1lTUhEbFM0MzVMUzBzRUJRVWhJQ0FBelpvMUsvSnE5TExnanovK1FHeHNMQUJnNU1pUldoZUFSNDBhaFlpSUNNVEd4bUxEaGczdzl2Yld1bmdNQUo2ZW51amN1YlBHdm9TRUJFUkhSOFBSMFJITm1qVURnQUlsSUpZdlg2NlJHZURmZi84MStqSGw1dWJxWFNha0pPZ3FTNlQyN3J2dll2UG16UVhLaVVSRlJXSDkrdlVhK3laTW1JQ29xQ2hrWkdTSWdTd05HelpFVUZDUVFVRk5lWGw1ZVBUb2tkN3Q5WldTa2xMby9mMzY5WU90cmExZXBhRVVDZ1dPSGoyS0gzLzhFVStlUENsd3Y2MnRyZEhqQklDWW1CZ2NPSERBcUdOemMzUFJ2WHQzUkVkSHc5L2ZINm1wcVFCVXBWR0NnNE8xbGpTUnlXUWxFcHhnTE02VEwxeTllaFdob2FIaTlyUnAwM0RuemgyVFpyelNWMFpHaG5qYnpzNU92RDE1OG1URXhNUVkzTis0Y2VQUXMyZFBjVnNta3dIUXpNcnlNczRQUkZUZU1KaUZpSWlJaUtnTWM3UzJ4SzhqZTZITG1sL3hORHRYczI2UUFaVFBEeE1BNUNrVUdMUWxETWNuK0tDbWs3M3BCa3RFUkVSRUJLQkpreVlJRGc1Ry9mcjFZVzlmOE8vTmR1M2F3ZHZiRzVjdlg4YisvZnZScVZNbk5HM2FWS1BOSDMvOElTNGVkdS9lWGFQY2pwcFVLa1ZJU0loQjVSQzBVU2dVZVB6NGNZSDkrYS9TVDAxTjFkb21KeWVuV09kV1MwbEp3YVpObXdBQWRlclV3WWNmZnFpMW5WUXF4Y3laTStIcjZ3dUZRb0VGQ3haZzdkcTFXaGNQTzNic2lJNGRPMnJzTzNqd0lLS2pvK0h1N2k1ZXBROW9sdGNvckl5Rm9iNzg4a3RNblRyVjRPTysrZVlibkRwMUNoNGVIdmoyMjIrTlByOCs1WXp5QjdKY3YzNGQ2OWV2eCtYTGx3dTBjM1oyeHBneFk3Qnk1VW9BcXRmQzM5L2Y0T3c4cnE2dW1EbHpwcmg5NTg0ZHNVek1XMis5aGQ2OWUrdmQxODZkTzhYUFNhMWF0UXB0MjdKbHl5Skw3eWlWU3B3OGVSS2JOMjhXQTZzQW9FS0ZDdmpQZi82RDMzNzdUZSt4NmFOQmd3YVlNMmVPWG0yM2I5K09zTEF3Y2R2ZDNSMHVMaTVJVFUxRmp4NDlNR25TSkswQksxRlJVVmkxYWhVQ0F3T0xmSTVlSmM2VHFpd2s4K2JORTRNOFB2cm9JM1R1M0JsMzd0d3AxbGlOcFE1bXNiYTIxbmd2NWVUa0dCV1VwMzVjTDI4WEZsakYrWUdJeWhzR3N4QVJFUkVSbFhGMVhDcmc1K0U5MFczZDd3RFVDVmJ5cFZyUmc3cWx1dVRRcyt4YytHemFpL0FKL1dGbjhmcGNvVVpFUkVSRWJ3WjF1UXhkSms2Y2lISGp4a0doVUdEUm9rVll1M2F0R0JRUUZ4ZUg3Ny8vSGdCZ2IyK1AwYU5INit5bnVBdTBBUERreVJNTUdUS2swRGIrL3Y3RlBrOWh2dnZ1TzJSa1pFQWlrZUNMTDc0bzlISFZxMWNQZ3djUHh0YXRXL0h3NFVPc1dyVktZL0d6dUZhdlhxMVJBdVBYWDMvRjRjT0hqZXBMS3BVYWxSSGozcjE3QUZTTHQvb0VwQlJYVEV3TU5tN2NpRE5uemhUYXJsZXZYdmo3Nzc5eDh1Ukp5R1F5QkFRRVlQSGl4UVpsSXJDM3R5OVFFdVgyN2R1NGVQRWlvcU9qTVdMRUNERnJUbUYrK3VrbmNhSGF5OHNMbjMzMldhSHRCVUVvZEp3S2hRTFRwazNEdFd2WE5JN3AxYXNYUm84ZWpRY1BIcGg4c2RyQ3dnSlZxdWlYTWRUR3hrWmoyOWJXRmlFaEliaHk1VXFCREVScXFhbXBXTHg0TVZKU1VqQjkrblJzM2JvVlZsWld4UjYzcVpUM2VYTHg0c1ZpbWFJV0xWcmc4ODgvTjNwOHBoQWZIdytnWUxZcXRmYnQyeGY2UEt1TkhqMGFDb1dpd0g1MU1JdWxwYVhPWXprL0VGRjVVL3pmVUVSRVJFUkVWT3FhdTFYR0R3Tzc1TnNqb0lpTTJkb0pncGhxKzNiU1U0emFmZ2dLb3pvaUlpSWlJaktlaDRjSGhnOGZEZ0JJVGs1R1VGQVFaRElaTWpJeUVCd2NqTnpjWEFEQTlPblRVYUZDaFJJZmo1V1ZsZFlmTlFzTEM2MzNtMktST0N3c0RNZVBId2VneWt4UXYzNTk4VDZaVElhVWxCVEV4Y1VoT2pvYWtaR1JDQThQaDcyOVBjek5WZGV5SGpseXBNZ2dERVBVcVZOSDQ4ZFV6MzlhV2hvZVAzNWM1RTlDUW9LNHFGeWpSZzI5anNuL2s1ZVhwL2VZNHVQanNXREJBb3dkTzFiak9XelRwbzNXc2k2Q0lHREdqQm5pYTNUanhnM01tVE5Ib3p5Sk1iNzg4a3M0T2pwQ3FWUWlKQ1JFSSt1Qk5qLysrS09ZeWNmZDNSMkJnWUhGTHFNamtVZzBGdEZidDI2TnRXdlhZdkxreVJvbFZ3eHgrUEJoSkNjbkYydGNoYWxZc2FMT1FCWkFsZUZIWFY1bDVNaVJyMVVnaXo3ZTlIbHk0c1NKa0VxbHFGT25EdWJNbVdPUytkUllDb1ZDTEI5V28wWU5yVzFzYkd4UXZYcjFJbjkwVVdlb0tTeVlSUnZPRDBUMEptTm1GaUlpSWlLaU4wUmZyenE0bS93TXdZY2pBS2dxRHFrenJlaExVQi80WFBpdE9Nd0pPNE9GUGR1WWVMUkVSRVJFUklVYlBIZ3dMbDI2aE11WEwrT2ZmLzVCYUdnb01qSXl4S3ZKZS9ic2lUWnRTdjd2VkZkWFYyemR1clhBL3ZUMGRQVHIxdzhBc0dUSkVqUnMyTEJBbThXTEZ4dWR0UVJRbFFsWnZYcTF1SDNwMGlXTUdUTUc2ZW5wU0U5UEZ4ZXJpN0ppeFFvMGJ0eFlhN2tTWGJLeXNoQWZINC80K0hpTkFKcVNzbTdkT2h3NGNNQ2dZOWF1WFl1MWE5Y2FkTXpxMWF0UnIxNjlRdHZFeGNWaDI3WnRDQThQMThpZzhONTc3MkhreUpHb1c3Y3VvcU9qdFI1cmFXbUpvS0FnVEpvMENZOGZQOGExYTljd2VmSmtMRml3UU84c0l5K3JWS2tTQWdJQzRPZm5oN1MwTk15Y09SUGZmUE5OZ1VYMTdPeHNMRisrSE9IaDRRQlVDOVZMbGl3eFdTQkRyMTY5OFBEaFE3UnQyOVlrNzRsbHk1WkJMcGVqWmN1V0NBb0tLbkQvelpzMzRldnJxMWRmang0OU11amNXN1pzUVdSa0pBQlZSZzF0NVZteXNySncrdlJwalcxOUpTUWtZT25TcFJyN25qNTlhdEFZOWZFbXo1TnZ2ZlVXNXMyYmgzcjE2cjJTREV5RmlZK1BGK2RiTnplM0VqbUh1bjlEZzFuSzYveEFST1VEZzFtSWlJaUlpTjRnVTlzM3hlMmtWR3k3K0M4QTFaV0JoZ2EwQUpwQk1Pdk8vWU8zS2p0ajJMc0Z2M1FpSWlJaUlpb3BFb2tFL3Y3K21EeDVNdTdmdjQrLy92cEx2Ty90dDkvR3BFbVRTbkYwK2xGbkFjbGZsc2NRaHc4ZjFnaW11SDM3ZHFIdHpjM05ZV2RuQjN0N2U5aloyU0U3T3hzeE1URklTVW5CcWxXck1HdldMTEZ0V2xvYUhqMTZKR1lzZWZUb0VhNWV2UW9BK09lZmY5Q25UeCt4N2JwMTY4VGJjK2JNMGZqM1JWeGNuRkdQVFJlSlJBSW5KNmNDKzU4OWV3YVpUQVlySzZzQzVTNlVTcVY0QlgrRkNoWEVyRFJxZVhsNWVnVVN4TWJHWXV2V3JUaDI3SmlZc1JJQW1qUnBndEdqUjZOUm8wWjZQUVpuWjJjc1dMQUFNMmJNUUdwcUttSmpZK0hyNjR2WnMyZWphZE9tZXZYeE1pOHZMM3oxMVZjSURRM0ZreWRQTUhueVpBUUZCY0hMeXd1QXFoUlNhR2lvbUQyaVljT0dDQW9LRXN2T21NcVlNV05NMGs5R1JvYjQrZEFWaUpLZG5TMCtIcldjbkJ3b2xVcVltNXRydk03cUVpMzYyTHQzTHpadjNnd0FxRnExcXRZc093Q1FsSlNFd01CQXZmdk43K25UcHdZSFp4bmpUWjhuVzdWcTlhcUhvOVdOR3pmRTJ5VVYzSmVkblEwQVJtVUlLby96QXhHVkR3eG1JU0lpSWlKNncveTNYeWM4ZUpxQjQ3ZFZxYmNORFdSUkg2UEU4MHd0QUtidU9ZR2F6ZzVvWDF0M1Nsd2lJaUlpSWxOemNIREE4T0hEc1hEaFFuR2ZJQWo0OU5OUEN3UXNsTGI0K0hoWVdWbkJ4c1lHVXFrVU1URXh1SGp4SWdEQXhjWEZxRDVIamh5SnI3NzZDbVptWnZEdzhFQ1ZLbFZRcVZJbE9Eczd3OW5aR1k2T2puQjBkSVNEZ3dNY0hCeGdZMk9qY1h4bVppWkdqeDZOcEtRa25EcDFDaU5HakVDMWF0VUFBS05IajBacWFxclc4Nm9ET2F5c3JGQzFhbFdOOFYrNGNNR294Nkt2YXRXcVljT0dEUVgyejVvMUMxRlJVZWphdFd1QmJCMVBuejVGLy83OUFRREJ3Y0VGc2o5Y3ZYb1ZYM3p4aGM1elhyOStIVHQyN05ESXdnRUFucDZlR0QxNk5KbzNiMjd3NC9EdzhNREtsU3N4YTlZczNMOS9INm1wcVpneFl3WSsvdmhqakJrenhxaXlIaDA2ZElCU3FjU2lSWXVRbHBhRzZkT25ZL0Rnd1pCSUpOaStmYnU0K051NWMyZE1uejRkRmhZV0JwL2pWVWxLU2hKdlY2cFVTZU8rYnQyNm9VV0xGcERMNWFoWXNhSkdSaUZmWDE5Y3YzNGRvMGVQaG8rUER3QWdJaUlDOWVyVlExcGFXb0ZBcDVlZE9uVUtLMWV1QkFEWTI5c2pPRGhZNXpFU2lVVGp2b3lNREkzZ3NzSlVxVklGQXdZTTBIcGYzYnAxOWVwRFgrVjluaXd1ZlY3VGt5ZFBpcmQxQmJXRmg0ZmozTGx6UnA5UG5mbkgySEpYNVdWK0lLTHk1Zlg2TFVaRVJFUkVSQ2F4ZVVnMy9PZi9kdUhtRTlXWDA4cm5rU21HaExXbzJyNElhUm0rN1FDT2p1K1BPaTRsWDJ1YmlJaituNzA3ajdPcC91TTQvcjUzWnBqTkdBYk4ySmV4WlFuSk1pUWtXMFlJRVpKb1FiVGlwMElxa1doUnRqYXlwMmpzVzVRczJUSUp5Wll0WmpLR01XUEdiUGZlM3gvWEhIZk1kbWZNV0YvUHgyTnF6dmQrenpuZmU5MTcxVDN2Ky9rQUFHSmlZalJyMWl3dFhibzAxYmpOWnRNcnI3eWk3dDI3cTF1M2Jqa0tCYVRZdEdtVGNXRXg1VnZ4T1RWdDJqUnQzNzQ5M2R0cTFxeVo0WDdoNGVHcEFpSXhNVEhHeGZ2Nzc3OWZuMzc2cWNxWEw1K2pDNXllbnA1Ni92bm45ZDEzMzJuWXNHRkdrRVd5dDhxSWlvcVMyV3lXdjcrL1NwVXFwY1RFUklXR2hxcGl4WXA2OTkxM2pZdkxqdTFWRmk1Y0tMUFpiR3gvKysyM1dyWnNXYmJYZHF1WU1tV0tmdnp4eDFSakFRRUI2dE9uajVvMmJacWpMd2M0SHVmVFR6L1ZXMis5cGIvLy9sdVN0R2pSSXUzWXNVUFBQLys4NnRldm4rMWpObTNhVklVTEY5Ym8wYU1WSFIyZHFyV0x1N3U3Qmc0Y3FOYXRXK2Q0elRlS1kwVWZ4K2VsWkErWmVIcDZhdmp3NFRwNThxU0dEUnVXWVVXYnFWT25hdkhpeFdyY3VMR0dEUnVXNmV0a3k1WXRHanQyckd3Mm05emQzVFZtekJpVktWTW13L25YQnF2NjlldW5FeWRPWkhxL2ZIMTlWYjU4ZVpVdlh6N2Qxa1c1N1c1NW44d3I4Zkh4eHA5cFJ1MTlZbUppdEhQblRrbFMyYkpsVmFSSWtYVG5KU1ltT3QzNkxUMFhMbHlRcE90cSszTTN2RDhBdUxzUVpnRUFBQUR1UUY3NVhMVzRUN0NhVC9sQkViR1haVExKbm1qSjlnZXhWOXNVeFNRazZmR1p5L1hMZ003eTljaGVEMmNBQUFEQVdURXhNUW9KQ2RHaVJZc1VHeHRyakhmbzBFSEp5Y2xhdm55NWtwS1NOR3ZXTEsxYnQwNmRPM2RXeTVZdHN4MzJXTGR1blNaTW1HQnNMMW15UkE4Ly9MQXFWS2pnMVA3NTh1VXpxb0g0K2ZrcE1EQXczWXUwclZxMVVxTkdqZEk5eHI1OSsvVDIyMituYW9FelpNZ1FqUjgvWGo0K1BwS2tlKys5MStuN2xKNW16WnFwU1pNbWFWcDREQnc0VUc1dWJpcGV2TGhSdldITm1qVUtEUTJWaDRkSGhsVVNmSHg4VWgwcnZRdkFreVpOa3RWcXpmRGk4SzJrWHIxNlJwaWxZTUdDNnRXcmx4NTk5TkZjcTJoUnNHQkJmZmpoaC9yNDQ0KzFZY01HU2ZZTHRXKzk5WmFDZ29JMGV2VG9iQjN2L1BuejJyZHZYN3BWRmZ6OS9lWG01cWFrcEtUckNpOWNyNVFLRUpseGJCOVV1blRwVkxmWmJEWjk5TkZIQ2cwTmxTU0ZoWVZsR0dZSkRBeVUyV3pXNXMyYkZSRVJvVEZqeHFRYkJ2anh4eDgxZGVwVTJXdzJ1Ymk0YU5Tb1VXa3ErT1NHcGsyYnFtblRwcmwrM0d2ZFRlK1R1V1hKa2lVS0N3dVRsNWVYM04zZGxaaVlxSzFidHlvbUprYVMvZldUbmsyYk5oblA2Y3pXMktoUkkvWHExY3ZwOVRpR1ltSmpZNDExWkJTV2NjYmQ4UDRBNE81Q21BVUFBQUM0UXhYMzhkTGlQc0ZxTlgyeDRwS1M3VUVXbTJUTGJvVVdrOGtJd3B5S2l0RVRzMWRxZWQvSDVPWml6bnBuQUFBQXdFbUhEeC9XaWhVcjlOTlBQeWtoSWNFWUwxR2loQVlQSHF3NmRlcElzcmRTbURoeG9zTER3eFVXRnFiUFB2dE1NMmJNVU51MmJkV3NXVE1GQmdabWVhN2x5NWZyMDA4L2xXUVBaN2k3dSt2czJiUDYzLy8rcDlkZWUwME5HalJRVUZDUVNwY3VuV0VyaG56NTh1bjU1NTgzdG9PRGcxV3RXalVsSkNUSVlyRW9YNzU4S2wyNnRFcVVTTDlWNS9yMTZ6Vng0a1FsSlNWSnNsL01YYmR1blk0ZVBhcCsvZnJwdWVlZVUvUG16Vk5WUWNtcGE0TXNrcHkrR0owVHQwT0lKVVhkdW5WVnIxNDlsUzlmWHQyNmRjdXlUVTJLUzVjdUdiOW5WYjNGM2QxZHc0Y1AxNE1QUHFoUFAvM1VhTy9Vc21WTHA4NFZGUldsclZ1M2F1dldyZHE1YzJlcU5pV1ZLbFhTaFFzWEZCRVJvZVBIajJ2Y3VIR2FNbVdLSG5yb0lkV3RXMWUxYTllV2g0ZUhVK2U1SG80dHJ2NzY2eTlacmRZTW43dEpTVWxHc0VkU210ZnN0R25UdEhidFdrbFN0MjdkMUxadDJ3elArOGdqanhqdGdnNGVQS2lYWG5wSjQ4YU5NNElKVnF0VjA2ZFAxK0xGaXlYWlg3ZHZ2dm1tNnRhdG0rRXhBd01EMWJGalJ4VXFWQ2pWK0NlZmZDS0x4WkpyanpxNDg3c0FBQ0FBU1VSQlZHZEtPNi9zdU52ZUozUFQyYk5udFdqUm9neHZmL2poaDlPTUpTVWxhY0dDQmNiMkk0ODhrbVpPNDhhTlZhbFNKZFdvVVNQSDc2dC8vZldYOFh0Mnd4dDMyL3NEZ0xzTFlSWUFBQURnRG5idlBZVTF1MGRyZGZsMmhhdzJtNzNWME5YT1FjNHptWXpDTHJ0Ty9hZUJpemZvaXk0dDhtTEpBQUFBdUl1Y09YTkd2Lzc2cXpaczJLQmp4NDZsdXExUW9VTHEzcjI3Z29PRFUxWEpxRldybHI3ODhrc3RXYkpFQ3hjdVZIUjB0QzVkdXFTRkN4ZHE0Y0tGS2xhc21CbzFhcVFHRFJxb2N1WEthY0lKaXhjdjF0U3BVeVZKM3Q3ZSt2REREMld6MmZUU1N5OHBLaXBLSTBhTVVPM2F0ZFcwYVZQZGUrKzlHVllvdVphZm4xK2F1Y25KeVlxUGoxZFNVcEtTazVObHNWaFVwRWdSTFZpd1FGOS8vYlVrZXhEaTFWZGZWZXZXclZXdFdqVjk5TkZIdW5EaGdqNzQ0QU5Obno1ZFFVRkJLbE9talB6OC9PVHA2U2xYVjlkMGY5emMzT1RpNGlLejJhejQrSGdsSkNTaytyZmo3MjNhdExuaGdaTzR1RGhKdWlrVkFWTE9uWkV4WThaays1Zy8vL3l6OGJ1ejFTNGFOMjZzR2pWcTZMUFBQak9lcCttNWZQbXk5dS9mcnoxNzltalBuajM2KysrLzB3UWY2dGV2cjY1ZHU2cG16WnBLU2tyUzZ0V3J0V0RCQXAwOWUxYlIwZEZhdG15WmxpMWJKaGNYRjFXdFdsV0JnWUVxWDc2OEtsU29vQklsU2pnZDJuRlc4ZUxGNWVYbHBkallXQjA5ZWxURGhnMVRnd1lOMGx3b3YzVHBrbjcrK1dlZFBIbFNrdjExVTZsU0pVbjJjTWUwYWRPTTRFbWJObTNVdDIvZlZQdW5WQ0Z4ZkI0MWFOQkFiNy85dGthT0hLbXdzREQ5ODg4Lzh2ZjNWMFJFaEQ3ODhFT2p3b3VQajQvZWUrKzlMQ3V5Vks5ZVhkV3JWMDh6N3UzdG5aMkhKRXRuenB5UnBBeURJSTd6N3NiM3lkeVc4anh6WkRLWkZCQVFvTTZkTzZjYmNBb0pDVkZZV0pna3FVNmRPdW1HYnJKVGpTVTlWcXZWZU01TFdWZmp1bHZmSHdEY25RaXpBQUFBQUhlNHBoVkthbExIcG5weDhaVVBXM1BjY3VpcVJYOGVVZFY3Q3V1VkpuVnlaNUVBQUFDNEt5UW1KbXIvL3YzNi9mZmZ0VzNiTnAwNGNTTE5uSklsUzZwang0NXEzYnAxaGhkNTNkM2Q5Y1FUVDZoOSsvWUtDUWxSU0VpSXpwOC9MOG4rN2ZzZmYveFJQLzc0bzB3bWswcVZLcVVxVmFvb09EaFlGU3RXTkw1bDcrYm1wdmZlZTAvbHk1ZVhKSTBiTjA0ZmZQQ0J3c1BERlJvYWFsd0FUK0hpNHBMaGo4bGtNaTdFcHZ3N3ZWWUsxYXRYMThjZmY1eXFMY2lRSVVPTWIvdTNhZE5HL3Y3Kyt1aWpqeFFlSHE2b3FDaXRYTGt5QjQ5MHhpcFZxcVFPSFRya3lyR3NWcXVPSGowcVNha3VTbTdjdUZGZVhsN3k5dmFXbTV1Yjl1N2RhMXlFejR1TDFOZWFPM2V1SWlNampaREpwazJiak51Y3ZlaWVZdmJzMmRxeFk0ZDhmWDNsNmVrcEZ4Y1hIVDE2VlAvODg0OHhKenZWR0FvV0xLaTMzbm9yMWNYbkF3Y082T0RCZ3pweTVJaU9IRG1pWThlT3BhcXVrS0preVpKcTBhS0ZXclJvb1h2dXVjY1lkM056VTNCd3NOcTBhYU50MjdacC9mcjEyclp0bXhFTTJMZHZuL2J0MjVmcVdPN3U3dkx6ODFQTm1qWDE2cXV2WnVjaFNaZlpiRmEzYnQyTWtOWWZmL3loUC83NEk4djlCZzRjYUZTMitmTExMNDJMK2kxYnR0UXp6enlqQXdjT3FGQ2hRbkp6YzlPT0hUdDA2dFFwU1VwMS95WHBnUWNlMEJ0dnZDR3IxYXFnb0NCdDJMQkJreVpOTWw1cnhZc1gxL3Z2djM5REtvQ2tKeVFrUkNhVFNaNmVuc3FYTDUrT0h6OXVQQyt2dlMrOFQ5cmZKelBpNStkbnJDZXJxa2lPSG5yb0lUMzAwRU9TN01HcGxOZGdSaFZDa3BPVE5YLytmR003cDZFVnE5V3FIajE2cUhEaHdnb0lDRkNoUW9XTVZrZVhMMS9XOXUzYmpmZlJ3TURBTkpWWmVIL0krV2RYQUc1L2hGa0FBQUNBdTBEMzJwVjE4a0tNeHYrOHl6NXdwZVZRZGlxMDJEOC91THJUZSt0MjZONTcvTlNxY3BsY1hpMEFBQUR1VkN0WHJ0VGt5WlBUakx1NXVTa29LRWh0MnJSUm5UcDFuTDU0NWVIaG9lN2R1K3VKSjU3UTl1M2J0V3JWS20zZnZ0MjQwR2V6MlhUeTVFbkZ4OGVyZi8vK2NuRnhVWmN1WGZURkYxL29mLy83bjZwVnEyWWNxM3IxNnZyaWl5KzBmUGx5YmR5NFVRY1BIa3gxTG92RklvdkZjaDMzWG1yZXZMa2txVXVYTGdvSkNWR1BIajNTdEsyb1hidTJ2dnJxSzIzZHVsVy8vUEtMRGg0OHFBc1hMcVI3OFRJbjJyVnJkMTM3VzYxV2RlblNSVWxKU2JMWmJFYXJFOGR2ei8vNDQ0L2F2MzkvbW4wTEZDaWdHalZxWE5mNW5aRlNlZUJhMWFwVnkzYVl4ZGZYVjMvLy9YZUd0MWVwVWtXMWF0WEs5aG9kbitQYnRtM1R2SG56MHAxWHFWSWxOV2pRUUEwYU5GREZpaFV6UGFhcnE2c2FOMjZzeG8wYkt5WW1SbHUzYnRYdTNidjF4eDkvR0NHR0ZQSHg4UW9MQzlQUW9VT3p2ZmFNZE92V1RaNmVuZ29KQ1RGQ0orbHhkM2RYWUdDZ2V2VG9rYW9hUnZ2MjdiVmx5eGJWcTFkUEF3WU1VSGg0dUFZUEhweG0vOEtGQzZ0MjdkcHB4aDk4OEVGSjBvb1ZLL1RKSjU4WTQwMmJOdFZMTDcyVTY1VlZzbVBidG0zNi9mZmYwNzJ0Ull2VVZVOTVuMnllNmUwZE8zWlV4NDRkcitzY0pwTXB5OGZQMWRWVlBYcjAwTFJwMHhRVUZKUnV0UjVubU0xbStmajQ2TkNoUXpwMDZGQ0c4OXpjM0RSdzRNQTA0N3cvQUxpYkVXWUJBQUFBN2hMRG10ZlZ5UXZSV3ZESGxROVBzcDlua1dTU1RUYVpydXoxeklLMVd2dDhKMVh6ejk0SHdnQUFBTGc3dFcvZlhoczJiTkNCQXdmazR1Sml0S2xvMUtqUmRWMW9OcHZOYXRpd29SbzJiS2lvcUNodDI3Wk4yN2R2MSsrLy82NzQrSGdOR3piTU9INXdjTER5NTgrdkprMmFwRG1PaDRlSHVuVHBvaTVkdWlndUxrN256cDNUK2ZQbmRmbnlaU1VsSmFYN2sxSlp3R3cyR3hkSUhYOVN2dlZ2TnB2VnJGa3pTZloySjJQSGpzM3c0bWorL1BuVnJGa3pZNzdGWWxGMGRMU1NrNU5sczlsa3RWcGxzVmhrdFZwVC9hUzNEc2R0czltY284b29KcFBKYUR2aDR1S2lLbFdxYU9mT25aTHNBWlcyYmR1cVRwMnJWUnNyVnF5WUtzeGlOcHRWcGt3WkRSbzBTSjZlbnRrK3YyUVBLcFF0V3piZHh5eC8vdnpxM0xtekpIdlZodXJWcTJ2UG5qMUtUazZXMVdxVnQ3ZTNLbGV1ckI0OWVtVDd2SUdCZ1RLYnpXbkNSSDUrZm1yY3VMR2VmdnJwRENzN09LdFhyMTVHZFlhVSsxaWpSZzNWcVZOSHZyNitPVHBtZ1FJRjFLcFZLN1ZxMVVxU2RQTGtTUjA0Y0VESGpoM1RzV1BIZFB6NGNiVnMyVExMbGliWjFiNTllN1Z2MzE3SnljbEtTRWhJMC83RWJEWm4rQnp3OS9mWDlPblRqWW82L3Y3K1Jtc1N5WDZSdTFLbFNob3dZRUNtcloxYXQyNnRyVnUzYXYvKy9SbzBhSkFlZnZqaFhMcDNPUmNZR0pncXpPTGk0cUpTcFVxcFc3ZHVhWjdUdkU4MnkvRjl6RzJQUC82NFRwMDZwWjQ5ZTE3WGNjcVdMYXVUSjArbVc0bkd6ODlQOTkxM243cDI3WnB1bFNmZUh3RGN6VXkyYTk4cEFBQUFBTnl4TEZhYnVzeGFybzFIVHh0ajJRKzBwRmJNMjBPL0RPeWllN3o1d0FFQUFBQlorL2ZmZjNYNDhHSFZxMWZQQ0Vqa2xlVGtaSjA2ZFVybHlwWEwwL1BjalZMYWRHUVU1TEJhclVwTVRKVE5acE9ibTV0Y1hXL3Y3OWJhYkRaWkxCYlpiRGE1dUxoY2Q0RGxXbEZSVVhKeGNWR0JBZ1Z5OWJoM2dxeWVhK201ZE9tUzR1TGlWS3hZc1R4Y1dmWTRCcUt5dWkrOFQ5NlpVa0ljU1VsSlJ0c3BOemUzTFBmai9RSEEzWW93Q3dBQUFIQ1hpVTFNVnFzdkZ1dkFmL1l5c2paYlNndWg3TEhaYkVaWjNudnZLYXpWejNXU1Y3N2Ird05xQUFBQUFBQUFBTURObDd2UllRQUFBQUMzUEs5OHJscjhkTEFDQ3RpLzNXVzYwbTRvdTB3bWsxRVM5cS8venV1cGVhdGxKU3NQQUFBQUFBQUFBTGhPaEZrQUFBQ0F1MUF4YncvOStFeXdmTnp6U2JyU1pzaVdnMUNMUTBtWFg0NytxNUdyZjh1dEpRSUFBQUFBQUFBQTdsS0VXUUFBQUlDN1ZNVWl2dnFoZHp1NXVWejUzd0tUWkpJdFc0R1dhN3NUVGQzNnArYnUvanUzbGdnQUFBQUFBQUFBdUFzUlpnRUFBQUR1WXZlWExLWVozVm82RkZneHlTU2Iwc1pVc3VDUWdIazVaS08ySEQrVFN5c0VBQUFBQUFBQUFOeHRDTE1BQUFBQWQ3azJWY3JxazhjZWNoZ3hTYlpzTmh3eXlRaTBXRzAyOVppelNrY2pMK2JXRWdFQUFBQUFBQUFBZHhIQ0xBQUFBQURVOC82cWV2V2hPbGNIVE1wbXc2R1VmZXhpRXBMMCtNemxpb3lMejdVMUFnQUFBQUFBQUFEdURvUlpBQUFBQUVpUzNteFJUMTN1cTJoc214ekxyV1NMZlo5VFVUSHErdTBLSlNSYmNtZUJBQUFBQUFBQUFJQzdBbUVXQUFBQUFJYkpuWnJyd2ZJbEhFWk0yYXJRWWtyWjU4b3VmNXlKMFBQZnI4OTIxeUlBQUFBQUFBQUF3TjJMTUFzQUFBQUFnNHZacExrOTJxaEdRQkZqekhRbG9wSWRKb2RkbHYzMWowYXYzWllieXdNQUFBQUFBQUFBM0FVSXN3QUFBQUJJeFN1ZnF4WS8zVTVsQy9zWVkvYktLdGtMdFRnV1kvbHM4eCthdS92dlhGa2ZBQUFBQUFBQUFPRE9ScGdGQUFBQVFCcUZQZDIxNUpuMkt1U1JYMUpLcFpYc05CeTZFbjF4Mk9IbGtJM2FjdnhNN2kwU0FBQUFBQUFBQUhCSElzd0NBQUFBSUYwbEMzcHJjWjlnZWJxNU9veG1MOUFpMDlVOGk5Vm1VNDg1cTNRdzRrTHVMUklBQUFBQUFBQUFjTWNoekFJQUFBQWdRelVEaW1odXp6WnlNZHRiREpsa2tpa0hGVnBTNXNja0pLbnp6T1dLakl2UDdhVUNBQUFBQUFBQUFPNFFoRmtBQUFBQVpLcEorUkw2c2tzTGh4RjdvT1ZLSXlHbjJXejJTTXVaNkZoMS9YYUZMaWNsNTk0aUFRQUFBQUFBQUFCM0RNSXNBQUFBQUxMMFdQVUsrcUJkWTRjUmsyUnp2a0tMU1pMSlpOS1ZQSXYrT0JPaFo3NWJaMndEQUFBQUFBQUFBSkNDTUFzQUFBQUFwL1NyWDEydlBWVG42b0JKVXJZYURra21oMkl1YXcrZTBJalZXM05sYlFBQUFBQUFBQUNBT3dkaEZnQUFBQUJPZTZORlBmVzh2NHF4Ylc4NGxQUHlLbE8zL3FsdmR1elBqYVVCQUFBQUFBQUFBTzRRaEZrQUFBQUFaTXZIanoyazFsWEtHTnM1Q2JRNHpoKzZmSlBXSER5UmErc0RBQUFBQUFBQUFOemVDTE1BQUFBQXlCYXp5YVFaM1ZxcGZtbC9ZOHdlYUhHZVl3REdacE9lV2JCV29hY2pjbm1sQUFBQUFBQUFBSURiRVdFV0FBQUFBTm1XejhXczc1NTZWRldLRmI0Nm1NMXVReWFaakozaWt5M3FPbXVGemtUSDV0NGlBUUFBQUFBQUFBQzNKY0lzQUFBQUFIS2tRSDQzL2RnbldDVUtla3VTVENaN2xSWEpsSTJqWEEyMG5JK0wxK016bHlrbUlURzNsd29BQUFBQUFBQUF1STBRWmdFQUFBQ1FZOFc4UGJUMG1mWXE0dVVoeVI1b2tkRkF5RmxHQ2thSElxTDA1SnhWU3JKWWMzbWxBQUFBQUFBQUFJRGJCV0VXQUFBQUFOZWxiR0VmTFhrbVdONzUzQnhHc3hkbnNabE1LWGtXYlQwZXBvR0xOK1RlQWdFQUFBQUFBQUFBdHhYQ0xBQUFBQUN1VzVWaWhmVjk3MGVWMzlWRmttU1NLVnQ1RnBQeEQ3dEZmeDdSMlBVN2MzV05BQUFBQUFBQUFJRGJBMkVXQUFBQUFMbWlYbWwvemVuUldtYlRsVlJLOXZJc01zbm9OaVJKbXZETDcvcmh6OE81dVVRQUFBQUFBQUFBd0cyQU1Bc0FBQUNBWE5NOHNKU21kWDdZMkRiSkhtaHhOdFJpU3RuaGlvR0xmdGFXNDJkeWNZVUFBQUFBQUFBQWdGc2RZUllBQUFBQXVlcnhtb0dhRVB5Z3NXMVNxZzVDV1hPbzZKSnN0YXJIbkZVNkZCR1ZpeXNFQUFBQUFBQUFBTnpLQ0xNQUFBQUF5SFY5NmxYVGF3L1ZTVFZteTBiVEljZndTMHhDa2pyTldLWXowYkc1dERvQUFBQUFBQUFBd0syTU1Bc0FBQUNBUFBGR2kzcnFYcnV5c1czU05UMkVuSkF5T3l3bVZwMW1MRk5NUW1MdUxSQUFBQUFBQUFBQWNFc2l6QUlBQUFBZ3ozemVxWmtlcTFiZVljUWtteTE3Z1pZVWg4OUZxY2ZjMWJtek1BQUFBQUFBQUFEQUxZc3dDd0FBQUlBODlVWFhGbW9XV05MWU5wbE1UdGRuU1drM2xKSi8yWExzalBwK3R5NVgxd2NBQUFBQUFBQUF1TFVRWmdFQUFBQ1FwMXpOWnMzcDBVWVBsTHJIR0RObE1qOWREanVFN0R1cWQ5ZHR6NVcxQVFBQUFBQUFBQUJ1UFlSWkFBQUFBT1E1ZDFjWGZkKzduYXI1K3hsak5wdXlWYUhGY2U0bnY0YnEyNTEvNWVJS0FRQUFBQUFBQUFDM0NzSXNBQUFBQUc2SUF2bmRGTkluV0JYOENrcVNUQ1pKc21VdjBHSzdPdnUxWmI5cTNhR1R1YjFNQUFBQUFBQUFBTUJOUnBnRkFBQUF3QTFUMk5OZFMvcTJWM0VmTDBtU0tVM05sY3laVEZmbjIyelMwL1BYYU0rWmMzbXdVZ0FBQUFBQUFBREF6VUtZQlFBQUFNQU5GVkRBUzh2NlBpYi9BcDZTN0lFVzUrTXNrazFtWTM1OHNrV2R2MTJ1VTFFeHViNU9BQUFBQUFBQUFNRE5RWmdGQUFBQXdBMVh0ckNQbGp6em1BcDU1SmRrYnlFa09WZWp4WWkrWFBuWCtiaDRkWnl4VEZHWEUzSjluUUFBQUFBQUFBQ0FHNDh3Q3dBQUFJQ2JJckJJUVlVODAxN2UrZHdjUnAycjBXS1NaRE5kblgvc2ZMUzZmTHRDOGNtVzNGNG1BQUFBQUFBQUFPQUdJOHdDQUFBQTRLYXA3dStuNzNzL3F2eXVMcEt1dEJ5eTJXUXphclZrekhUbG55bnhsOTJuejZyWHZOV3lXTFBUdEFnQUFBQUFBQUFBY0tzaHpBSUFBQURncHFwWDJsL3plcmFSaS9sS1BNVmtra2xXcC9jM1NiSmRpYlJzT0h4S0F4ZHZ5SXRsQWdBQUFBQUFBQUJ1RU1Jc0FBQUFBRzY2cGhWS2FrYTNsaktiVWlxeXBGUm9jWTdKb1pMTDkzc09hK3o2bmJtK1JnQUFBQUFBQUFEQWpVR1lCUUFBQU1BdDRkR3E1ZlJGbDRlVmttY3htVXd5Mlp4dkdlUTRjOEl2djJ2Tzd3ZHlkNEVBQUFBQUFBQUFnQnVDTUFzQUFBQ0FXMGJIR29HYTNLbjUxUUdUU1RiSnFRb3RqdTJHSk9ubEpSdTE2dS9qdWIxRUFBQUFBQUFBQUVBZUk4d0NBQUFBNEpieVJLMUsrdml4aDR4dGt5U1RreTJIVERJWmdSYWJUZXF6WUsxKy8vZHMzaXdVQUFBQUFBQUFBSkFuQ0xNQUFBQUF1T1U4VmJlcVJyZHFlSFhnU3NzaDU1b09tWXhTTGtrV3F6cC91MXlIejBYbHdTb0JBQUFBQUFBQUFIbUJNQXNBQUFDQVc5S0xqZS9UMEdaMXJ3Nlk3Q0dWckFJdHBpdHpVK1pGeHllcXd6ZExGUllUbXpjTEJRQUFBQUFBQUFEa0tzSXNBQUFBQUc1Wnc1clhWYi82MVkxdGswa09qWVF5WTdPSFdxNU1ESStKVTRkdmxpb21JU2x2RmdvQUFBQUFBQUFBeURXRVdRQUFBQURjMGo1bzExaTk2bFoxR0RISjVHVERJWmxrQkZxT25MdW9KMmF0VUh5eUpiZVhDQUFBQUFBQUFBRElSWVJaQUFBQUFOenlQbTcvVUpwQWk1TnhsaXQ5aCt5Mm53eFhyM21yWmJFNnZUY0FBQUFBQUFBQTRBWWp6QUlBQUFEZ2xtY3kyUU10WGUrcmRIVk1rcHlPdEpoa3V6SjF3K0ZUR3JoNFF5NnZFQUFBQUFBQUFBQ1FXd2l6QUFBQUFMZ3RtRXpTNU1lYnFVUDFDbzZqY2k3UVlwUEpvVUxMOTNzTzY1MjEyM041aFFBQUFBQUFBQUNBM0VDWUJRQUFBTUJ0dzJ3eTZZc3VMZElFV213MjV5cTAyQnlDTDU5dUN0VlgyL2ZsOGdvQkFBQUFBQUFBQU5mTFpIUDJVMThBQUFBQXVFVllyRFk5dldDTlZoNDRmblhRcHBUZVExbElQZkdiSng3Ulk2bkNNUUFBQUFBQUFBQ0FtNG5LTEFBQUFBQnVPeTVtazJaMGE2bTJWY3RlSFhTMjQ1Qk1xU3EwUFB2OVQxcC8rRlJ1THhFQUFBQUFBQUFBa0VPRVdRQUFBQURjbGx6TlpzM28xbEl0S3BXK09taHlMczlpY2dpMFdLdzI5WnEzV3IvL2V6WnZGZ29BQUFBQUFBQUF5QmJDTEFBQUFBQnVXNjVtczJZLzJWb1BWU2hoakRsZG9NVWgrWktRYkZIbmI1ZnI4TG1vUEZnbEFBQUFBQUFBQUNBN0NMTUFBQUFBdUszbGN6RnJYcysyYWw2eGxESG1US0RGSkVtbXF4VmFvdU1UMWVHYnBUcDk4VkplTFJVQUFBQUFBQUFBNEFUQ0xBQUFBQUJ1ZSs2dUxwcmJvMDJhUUV2V2tSYWJKSk5zTnZ1ODhKZzRCWCs5UkJHeGwvTm9wUUFBQUFBQUFBQ0FyQkJtQVFBQUFIQkh5T2RpVGhOb2NhWkdpMG1TeVdReXRrOWNpTkZqM3l6VnhmakVQRmtuQUFBQUFBQUFBQ0J6aEZrQUFBQUEzREV5Q3JSa1ZaOGxSVXJMb1lObkwranhtY3NVbDVTYzYyc0VBQUFBQUFBQUFHU09NQXNBQUFDQU8wcEtvS1YxbFRMR1dOYjFXUnhuMm9XZWpsQzMyU3VWYUxIbTloSUJBQUFBQUFBQUFKa2d6QUlBQUFEZ2pwUFB4YXh2dTdkS0UyakpLdEdTRW1WSm1iYmwyQm4xbnI5R0ZxdXp0VjBBQUFBQUFBQUFBTmVMTUFzQUFBQ0FPNUtyT1cyZ3hka1NMZlpwOW9sckQ1N1FDeitzejVNMUFnQUFBQUFBQUFEU0lzd0NBQUFBNEk2VkVtaDV0R3E1cTRNbXlXWnpwdExLMVpaRGkvY2UwUnNydCtUK0FnRUFBQUFBQUFBQWFSQm1BUUFBQUhCSGN6V2JOYU5iUzNXc0VXaU1tVXdtcDFvTzJSd0NMZE4vMjZzUE51ektvMVVDQUFBQUFBQUFBRklRWmdFQUFBQnd4M014bS9SbGx4WjZvbGFscTROT3RCd3lHYzJHN01iL3ZFdlRmdHViRjBzRUFBQUFBQUFBQUZ4Qm1BVUFBQURBWGNGa2tpWjNhcTUrOWFzN0REcXhueVRIMU11Yks3ZG94bzc5dWIwOEFBQUFBQUFBQU1BVmhGa0FBQUFBM0RWTUp1bURkbzAxc05GOXFjWnRTdDFTS0owOVUyMjl2bXlURnYxNUpQY1hDQUFBQUFBQUFBQ1F5V2F6WlZGWUd3QUFBQUR1UEdQWDc5U0VYMzUzR0xFcHExSXROcHROSnBOOWp0bGswcHdlcmRXcWNwbThXeVFBQUFBQUFBQUEzSVVJc3dBQUFBQzRhMzIrZVk5R3Jma3QxVmhXa1JiSDI5MWN6SnJYczQyYUI1YktveFVDQUFBQUFBQUF3TjJITUFzQUFBQ0F1OW8zTy9acnlMSk54clk5ckdLNjhsdEdya1phOHJ1NktLUlBzT3FWOXMvTFpRSUFjRmVKaW9yU3BrMmJWS05HRFpVcFU4YW9qSGFqMld3MmJkKytYUmFMUlpKVXNtUkpsU2xEVlRaSjJyUnBrd0lDQWxTK2ZIbVp6VGVtbS8yZmYvNnBHalZxNU9yendiSHkzcTFnMzc1OXFseTVzdHpjM0xLY2UvYnNXY1hIeDh2VjFWWEZpeGZQdFRYOCsrKy9pb21KVWVYS2xaMytzejEwNkpCTUpwTXFWS2h3dzU0UDE3SmFyVnE3ZHEzS2xTdW55cFVyMzVCemhvYUd5bWF6cVU2ZE9qZmtmTGd6SFBqdnZQNCtlMTU3dzg1cGIxaWs5b1dma3lSVjl5K2lHZ0YrcWhsUVZGV0tGVktWZXdyZjVKVUNBSEJ6RVdZQkFBQUFjTmY3ZnM5aDlWKzBYczcrMzVGTmtod3VmSGpuYzlPUHp3U3JUb2xpZWJaR0FBQnVkek5tek5DbFM1ZjA3TFBQeXQzZFBkTzV5NVl0MDZSSmt5UkpYMzc1cGNxV0xYc2pscGpHL1BuejljMDMzeGpiTTJmT1ZJa1NKVzdLV3JKanlaSWxpbzZPVm84ZVBmSWtXQkFaR2FudTNidkxack1wTURCUVU2ZE96ZlZ6T1ByNzc3LzEyV2VmNmRDaFF4bzRjS0E2ZE9pUUs4Zjk5OTkvOWVHSEh5bzRPRmd0V3JUSWxXTmVqL0R3Y1BYdTNWdmUzdDdxMjdldjJyWnRtK244WWNPR2FmZnUzZkwxOWRYMzMzOXZqTStlUFZzSERoelFxNisrcWlKRmltUjdIZVBIajllNmRldFVvRUFCdmYzMjI2cFpzMmFXKzd6eXlpdmF0MitmdkwyOTllMjMzOHJIeHlmYjU3MWVvMGVQMXViTm0xV29VQ0Y5L3ZubktsWXM3LzdiM0dhemFkaXdZUW9ORFZYeDRzWDF6VGZmeU1YRkpjL09kN3RMVEV4VVZGU1VMbHk0b01qSVNGMjRjRUhuejUvWCtmUG4xYmR2WDNsN2UyZTRiMUpTa3BLVGszTjlUUjRlSHJsK1RHY01YUHl6d3FOajVldVJYelVDN09HVjZ2NzIxK20rY0h1NDVjK3dDRVhISjZxNGo3Y21kV3g2VTlZSkFNQ3R3UFZtTHdBQUFBQUFicll1OTFXVVZ6NDNQYjFnalN4V2U2TEY1bENqNVZvbVNUYVRTYkxaSkpOSmx4S1QxR25HY3Ezbzk1aXErZnZkeUtVREFIQmJDQTBOMWJ4NTh5UkpPM2JzMEpBaFF6SzlRTDV4NDBaSlVtQmc0RTBMc3V6YXRVc3paODVNTmZibGwxOXExS2hSMTFYSkl6ZzRXSW1KaVRuZWY4R0NCU3BVcUZDR3Q0ZUdobXJLbENteVdxMEtDd3ZUMEtGRGMzeXVqS3hmdjE0cDM1RnMxNjVkcmgvL1dnVUtGTkN4WThja1NWOS8vYldDZ29LdU82aVFsSlNrMTE5L1haR1JrVHA2OUtncVZxeVlwdXJPYzg4OXAram82T3M2VDRyZXZYdXJUWnMybWM1WnRHaVJyRmFyb3FPam5hcTBraElLYzd6UWYvcjBhYzJkTzFjV2kwWDkrdlhUNE1HRDFieDVjNmZYbVpDUW9NMmJOMHV5QnphY3FYQnk0Y0lGN2QrL1g1SlVxbFNwbXhKa2thVHUzYnRyKy9idHVuRGhna2FQSHExUFB2bkVxUW8zT1dFeW1WUzVjbVdGaG9icXpKa3pXck5tVFpiaG85dkpqaDA3WkxGWVpMVmFaYkZZMHZ5ZWtKQ1E1aWMrUGw0SkNRbTZkT21TWW1OamRlblNKY1hFeENnMk5sWkpTVWtabnF0aXhZcVpQblp6NXN3eC92N0lUVC84OElNS0ZpeVk2OGZOeUsvL25GYXZlYXMxcm0xamRhK1QvdXZxbmdLbDlYREYwc2Iybk4vL1Z2a3gzMmgyajlacVZEYjNxaThCQUhDN0lNd0NBQUFBQUpMYVZpMnJlVDNhcU5lODFVcTBXTzB4bGl0aGxmU2tCRnBNVjBJdk1RbUphdi9OVXExOHRvTXFGODM0QWhNQUFIZWptalZycWx1M2J2cnV1KzhVSGg2dTExNTdUUjA2ZEZEZnZuM1RWR2s1ZHV5WTl1elpJMGtxVTZhTXRtM2JscU56Rml4WVVGV3JWczNSdmdjUEh0VG8wYU5sdFZxVkwxOCszWHZ2dmZyamp6KzBaY3NXZmZiWlp4bzhlSENPaml2SnVDaGN2SGp4TEN2VU9PNXo0c1FKU1ZKbWhiWlBuejZ0ZDk5OVYxYXJWZm56NTFlblRwMXl2TTdNL1BUVFQ1THNqL0Vqanp5U0orZHdWS0pFQ1hYcDBrWHo1czFUZkh5OFpzNmNlZDBoSFRjM053MFlNRUR2dnZ1dUVoSVM5TTQ3NzJqS2xDbktueisvTWVmY3VYT0tpWW01M3VWTGtpNWZ2cHpwN1RFeE1WcTllclVrcVhidDJxcFZxMWFXeDB4WnEyTlFvRVNKRXBvNGNhTEdqQm1qaUlnSWpSMDdWcUdob1hyeHhSZFQzYmVNYk42ODJWaHJtelp0bk5wbnk1WXR4dlB5NFljZnpuSytvM1hyMXFVSmpXWG13dzgvekREb1U2bFNKZlhyMTA5VHAwN1ZvVU9ITkdQR0REMzMzSE5PSFRjdUxrN3g4ZkZPcjBPU1dyWnNxU1ZMbHVqeTVjdWFNMmVPNnRXcmwrMUtTQVVMRnJ3bEs3cTgrZWFiTitROGJtNXUrdjMzMzUwS0FoVXJWa3pWcTFlL3J2TWxKQ1JveTVZdDEzV01uSmo0eSsvYTlNOXA3WHU5bHdxNDUzTjZ2NTczVjFHN2U4dXAxN3pWZXJoaWFiM2NwSFllcmhJQWdGc1BZUllBQUFBQXVLSkZwZEphM0NkWVhiOWRvYmlrWk1sa2tzMmhuZEMxVEZmK21USW42bktDZ3I5YW9tWDlIaVBRQWdDQUF4Y1hGL1h0MjFmMzMzKy94bzBicDhqSVNJV0VoR2pIamgyYVBIbHlxaFlUanUxUzFxOWZyL1hyMStmb25MVnIxOWI0OGVPenZkLysvZnYxNXB0dktqNCtYbWF6V1crKythWWVlT0FCdmZubW13b05EZFd5WmN0a05wczFjT0RBNjZyUU1tVElFS2N2eko0L2YxNVBQUEZFcG5QKysrOC9EUjA2MUFoZnZQNzY2d29NREV3ejcrTEZpenAzN2x5R3h5bFNwRWltMVFxT0hEbGlWRWw1N0xISGxDK2Y4eGRtcjBlM2J0MjBZc1VLWGJ4NFVWdTNibFZNVEl3S0ZDaHdYY2RzMHFTSm1qZHZyZzBiTnVqa3laT2FQbjE2cXFEU0o1OThJb3ZGWW14YkxKWXNnd2RKU1VsYXNtU0oxcTFiWndRODdyMzNYdFdwVXlmVC9VSkNRb3d3Ulo4K2ZaeGFmMG9ZNnRxcUY5V3FWZE8wYWRQMDdydnY2bzgvL3REcTFhdGxzVmljQ2dDdFdMRkNrbVEybTUxdTU1VHlHblYxZFZXelpzMmMyaWRGYkd5c3pwNDk2L1Q4cEtRa1JVUkVaSGg3NDhhTnRYYnRXdm41K2FsRml4YVp6dlh6OHpQQ0oxOS8vYldXTGwzcS9NS3ZFUkVSb2U3ZHUyZDc4MzBtaVFBQUlBQkpSRUZVdjhtVEo2dFNwVW81UG05ZU01dk55cGN2bjl6YzNPVHE2bXI4dUxtNXljM05UZm56NTFmKy9QbVZMMTgrdWJ1N0cvOTJkM2VYcDZlblBEMDlqZDg5UER6azdlMXQvQlFvVUNCYjd4K1ZLbFhTOE9IRHIrditSRVJFM1BBd3k4UmZmdGQvTVhFS2VhWjlqdmIzOWNpdlpYMGYwMnRMZjlYSHYrN1dLMDB5Znk4QkFPQk9RcGdGQUFBQUFCdzBMQk9nWmYwZVU4Y1p5eFFkbnlpVHlTU2JiQmswSExLelg4aXlWMmlKakl0WDhGZEx0T3E1anFyZ2QrUEtWZ01BY0R1b1ZhdVdwazJicHJGangycjM3dDFxMXF4WnFpRExrU05IakF2amZuNSs4dkR3U0xWL1RFeU1MbDY4S0VrcVhyeDRtaW9JeWNuSkNnOFBsNlFjVlR2NDdiZmY5UDc3N3h1aGdwZGVla2xCUVVHU3BMZmZmbHREaGd6Um9VT0h0R1RKRWtWRlJXbllzR0U1Ym1PU2tKQ1FaYlVPeDdtWmlZeU0xSkFoUTR4UVFOKytmZFcwYWROMDUvNzg4OCthUEhseWhzY2FPSENnRVdMbzM3Ky8vdjMzMzFTM080WTc1cytmcjRVTEYyYTZ0dXJWcTJ2czJMSEc5b0VEQjNUZ3dJRk05OGxJMmJKbDljOC8vNmg5Ky9aYXQyNWR0dmV2V2JObW1vRFBpeSsrcU4yN2R5c3FLa3JMbGkxVC9mcjFWYjkrZlVsUzZkSlgyMzBrSkNUbzFWZGZWY0dDQmRXN2QrODA3WGVzVnF2V3IxK3ZtVE5uR244T3BVcVZVdCsrZmRXb1VhTk0xeFViRzZ0Rml4Wkprb0tDZ3B5dUtKUlNOY1ZxdGNwcXRhWjZQZmo0K0dqY3VIR2FQSG15dG03ZHFyNTkrNlo3RE1lS0pQLzk5NS8yN3QwclNYcmdnUWZrNnVxcTgrZlBwOW1uY09IQ3h1K25UcDNTdm4zN0pFbVZLMWRXUkVSRXBnRVN5VjZOSStXeHJWS2xpbnIxNnBYaFhJdkZvb1VMRnlvNU9WbWVucDZ5Mld4Njhza25NejIrSkIwOWVsUTdkdXpJZE02TmJqTnpPMnJYcnAwR0RScms5UHczM25oRFlXRmhxbGF0bXROVmNaeDE1TWdSZmZMSko5ZDFqT3hXMzdsZXYvNXpXcHYrT1ozaklJdWppZTJicU4xWFMxUy90TCtDYURrRUFMaExFR1lCQUFBQWdHdlVLbDVVcTUvdHFQYmZMTlc1Mk1zeXlTU2JQYXVTV2FURitNMHgwRkttMFBWOVl4Z0FnRHVOcjYrdnhvNGRxMTkrK1NWVkZRZXIxYXBKa3liSmFyWEt5OHRMMDZkUFQzT2grYU9QUHRLcVZhdms2K3VyR1RObXBBbXpmUC85OS9yaWl5OGtTYTFhdFhKNlRUYWJUZlBuejlmTW1UTmxzOWxrTnBzMWRPalFWQzFUUEQwOTljRUhIK2lOTjk3UWdRTUh0SEhqUm9XRmhXbkVpQkh5OS9mUDl1UHd2Ly85TDl2N3BPZmt5Wk42NDQwMzlOOS8vMG1TZXZUb29XN2R1dVhLc2VQajR6TzkrSnVVbEpTbUtzaTFFaE1UVTIzdjNMbFRzMmZQdnE1MXpaMDdOMGY3OWUvZlAwMllwVUNCQWhvMGFKRGVmZmRkU2RLRUNSUDAxVmRmcFhudTdkcTFTOGVQSDFkaVlxSjI3dHlwQmcwYTZPbW5uMWFGQ2hXMGE5Y3VmZm5sbC9ybm4zOGsyWU5ZVHozMWxGcTNidTFVMjVsRml4WXBOalpXWnJNNXc5QkplaHpEWGdrSkNXbkNYeTR1TGhvOGVMQjY5KzZkWVdnam80b2syN2R2ejdBYWtHT1FhTldxVmNidisvZnYxd3N2dkpEbHVrdVZLcVZ2dnZsR2tqM01VcVZLbFF6bnpwMDdWOG5KeVpLa0FRTUd5TmZYTjkzMlhJN1BVMmZiZDJWVVdXbjgrUEZPaGRRaUlpSlVwRWlSYkZkbzJycDFhNm9LVkhlU3NMQXcvZnZ2dnlwYXRHaXVIL3ZzMmJNNXJ0U1ZJck0yYlhtaDE3elYydmQ2eG1HdDdKcjlaQ3ZWL1dTK2pyN2hYUFVtQUFCdWQ0UlpBQUFBQUNBZGxZc1YwcnJuTzZuOU4wdDFLaXBHS1o5Ulg4bTBwTXZ4dHY4dXhhbmRWeUZhM3E4RGdSWUFBSzVoTnB2VnZIbHpTZlpBaEp1Ym0rYk1tV05VN09qWnMyZWFpKzlKU1VuYXZuMjdKS2xPblRwcFFnS3hzYkdhUDMrK0pLbGN1WEo2NktHSG5GckwrZlBuOWVHSEgyclhybDJTN0JmQzMzenpUVFZvMENETlhHOXZiNDBmUDE0alI0NVVhR2lvRGgwNnBCZGVlRUdEQnc4MjdvK3pIbmpnQWZuNitqbzFOekV4VVJzM2Jrd3ovdWVmZjJyVXFGRzZkT21TSkhzcm5xZWZmdHFwWTVZb1VjSUkva2oyb01mSmt5ZlRuZHVwVXljOStPQ0RUaDAzeGNxVks5T3RudUxxNnVwMDJDQzN1YnFtLzNGNGt5Wk5GQlFVcEsxYnQ2cG8wYUtLajQ5UDgveHIxS2lSWnMrZXJYbno1bW5seXBYYXRtMmJ0bTNicHRLbFN4dVBtNWVYbDU1NDRnbDE2dFRKcUpxU2xhaW9LS01xUyt2V3JZMktKVGFiVFd2WHJsWFRwazB6UEZaNllaYWtwQ1JGUmticTdObXpScFVVeDk4dlhicWtPWFBtT0xXMnJNVEh4MnZObWpYWjNpK2pQNGRySFQ5KzNGaHJ3NFlOallEYXNtWExVczFiczJhTkpreVlJRW5xMHFYTGRWY0VxVmF0V3BidGIzYnYzcTFQUC8xVWRlclUwZENoUXpOOVRrZEZSYVY2cmFlMDZVTDJCQVVGYWRTb1VkZDFqSWlJQ0tjcSsrU0dnWXQvMXJpMmpWWEFQZXRXU3NsV3F4Nzlhb21hQjViU3NPWjFNNXhYeU5OZGI3ZHNvSmRDZnRHbkhkS3Z2Z1VBd0oyRU1Bc0FBQUFBWktCMG9RSmE5MEluZFp5eFRBZitzNWRZTjBrWkpscFNtZzNwU2x1aU05R3hhdmRWaUZZLzExRWxDbnFuM1FFQWdMdmM1czJiOWNVWFgyalVxRkZhc0dDQkpDa3dNTkJvYytNb0pDVEVhSG15ZmZ0MmhZZUhwNnFJc21EQkFzWEV4RWlTK3ZUcDQxUzFoUFhyMTJ2S2xDbUtqbzZXWkE5NHZQMzIyeXBidG15Rys3aTd1MnZNbURHYU5HbVNWcTllcmRqWVdLUFN6SXN2dnFoaXhZbzVkZCtmZlBKSlZhOWUzYW01NTgrZlR4Vm1zVnF0bWo5L3ZtYk5taVdyMVNxVHlhVCsvZnVyWThlT1RoMVBzbGVsY0x4Z245bmpGUkFRNFBSYVUremN1VFBkOFNlZmZQS0dYVXpPamhkZmZGR2xTNWZXVTA4OWxXRlZqc0tGQyt2RkYxOVUxNjVkTldmT0hLMVpzeVpWa0dYaXhJbXFVS0ZDdHM3N3pUZmZLQzR1VGg0ZUh1clQ1MnExaFY5Ly9WVVRKa3pRMTE5L3JTRkRodWlCQng2UXhXSlJaR1NrenAwN3A0aUlDQjA2ZE1pWVAzVG9VRVZGUmVuQ2hRdFpuak1tSmtZRkNxUU5XNDhZTVNMRGZWYXRXbVVFdmxLc1hMblNlTzMwNk5GRGRldG1mQkZla3Q1ODgwM0Z4Y1U1VmZYRWFyWHF3dzgvVkhKeXNnb1dMS2hYWDMwMTNYbC8vLzIzUHYzMFUwbjJrRnUvZnYxUzNaNlFrS0NmZi81WnJWcTF5bllGRlVjWEwxNlV4V0tScDZlbjNOM2RGUm9hcXRqWVdHM2F0RWxuenB6UisrKy9uNnI5VW9vMWE5Wm82dFNwNnRtenB6cDM3cHpqODk5TVlXRmhPbno0c0ZOelUxcW5SVVZGNmRkZmYzVnFueUpGaXVqZWUrL05jdDZoUTRjMGZ2eDRwNDZaa2F4YXR1V1dBLytkVi9qRlMrcGVwM0tXYytPVExScnd3M3J0T3ZXZm1nZVd5bkorcjdwVnRXanZFUjJLdUtCS1JRdmx4bklCQUxobEVXWUJBQUFBZ0V3VTlmTFFxbWM3cXVmY1ZkcDg3SXg5MEdUL3RteDZINGlicnZ3ejVmWXowYkZxOS9VU3JYcTJvL3dMZU43SXBkOVFhLzgrb1pEOVI3VXZQRktGUFBOcjh6OW5idmFTQUNEUE5DcFhYRkdYRTFUZDMwK1Axd3pVd3hWTDMrd2wzWFlzRm91Ky92cHJvOVhHaGcwYk5HWEtGRTJiTmswREJneElVN25oenovLzFOZGZmMjFzeDhiRzZuLy8rNThtVHB3b1B6OC9TZEtqano0cXlWN05vV0hEaHBtZS85U3BVL3I4ODgrMWUvZHVZeXdvS0VoRGh3NlZsNWRYbHV0M2MzUFRhNis5cGdvVkttanExS215V3EzNjdiZmZ0R3ZYTG5YcDBrVmR1M2JOOGpnSkNRbkdoZCtzWEhzQjl0TlBQOVhLbFNzbDJjTTFRNGNPVGJkeXlzYU5HOVdrU1pQcnVvaC9NNFNIaCt2Q2hRdXFXclZxbG5PdFZxdm16cDJyVnExYU9SMGtTay9Sb2tYVHRQaFp0V3FWcGt5WjR0VCtzYkd4R2pCZ1FJWVZQUm8xYXBTbXRkU1JJMGUwZXZWcVNmYVFUMHIxRG92Rm9oa3paa2lTNHVMaWRPalFJVTJjT0ZFWExseVExV3BOOS9qcFZmdHdjM05Ua1NKRlZLeFlzVlEvbVZXb3ljaWVQWHRTYlNjbkordUhIMzZRWkcrcjFLTkhENmRDS2lucnlzcml4WXVOc003TEw3K2NiaFdqOCtmUDYrMjMzMVpTVXBKS2x5NnRrU05IcHFyWUZCTVRvNWRmZmxrblQ1N1VYMy85cFZkZWVTWEQxMEtWS2xXTUNrZG1zMW1Sa1pIR2U0c2tEUm8wU0dGaFlSbzRjS0E2ZE9pZ3ZuMzdLbCsrZkpvMWE1YU9IajJxbDE5K1dSOTg4SUVDQWdJazJWdmlmUHp4eDBZQTZLdXZ2bEs5ZXZWVXVuUnBsU3haMHFqazVPUGo0OHhEZGxQdDJyVkxreVpOeXRZK3g0NGRNMXAzWlNVb0tFaWpSNC9PY3Q3WnMyZlRyZlowSy9yNzdIbjVlbVpkZ1dyN3lYQU5XYlpKSnk5Y3JRVHFERi8zL1ByNzdIbkNMQUNBT3g1aEZnQUFBQURJUW9IOGJ2cWhkenYxVzdoT3kvK3lYeWd3bVV5WnRoeHkvS0Q4NUlVWXRmc3FSRXY3UHFiaVBsbGZJTHZkdkJ5eVVVbFdpNXFVTDZFQlFUVlZQYURJelY0U0FPUzVmV0hudEM4OFV0L3ZPYXlWQjQ1cll2dU1Md0lqdGZQbnordTk5OTdUM3IxN0pVbjU4K2RYbVRKbFZMWnNXWTBiTnk3Ti9FMmJObW5jdUhHeVdDeEdWWlR4NDhmcjlPblRldkhGRnpWeTVFaFZyVnBWL3Y3K2FjSUkxNHFLaXRMczJiTzFmUGx5SXhUZzRlR2gvdjM3cTAyYk50bStMeDA2ZEZDVktsVTBidHc0blQ1OVdrbEpTWm8zYjU2V0xGbWlqaDA3cW1QSGpobGVyTDQyMkpBZFR6MzFsSGJ0MmlVdkx5Kzk5ZFpiUm1zYVI3Tm16ZExzMmJQVnVIRmpEUnMyN0thMTlzbXVpSWdJRFJreVJKR1JrUm84ZUxCYXQyNmQ0VnlMeGFLeFk4ZHE0OGFOV3JKa2lVYU9IS21hTld2bTJscVNrNU1WSHgvdjlIeXIxWnJoL0dzRFNSYUxSUk1uVHBUTlpsUEpraVgxK09PUEc3ZXRYTGxTcDArZmxpUjE3OTVkNWN1WFYyUmtaSnBqZW5sNUtUWTJWcExVdkhselZheFlNVlZvcFZDaFFua1daRnE2ZEtraUlpSWtTVjI3ZG5XNjJvcVV0czNRNXMyYnRYcjFhcFVvVVVMOSsvZVhKSjA0Y1VLU1ZMZHVYVFZ1M0RqTnNXSmpZelZ5NUVoRlJrYXFjT0hDR2pObVRKb0FXWUVDQlJRVUZLU1RKMDlxMWFwVmNuZDMxNEFCQTlKZDJ5T1BQS0pISG5sRWt2MDUrTlJUVHlrd01GRFBQLzk4aGxXSmV2WHFKYXZWcWpsejVpZytQbDV4Y1hGS1RrN1dva1dMakRISkh2YnAzNysvU3BjdXJjVEVSTld1WFZ1MWE5Zk84dkc2VmVUUG56L2RTajdwaVkyTmxkVnFsWXVMaXp3OW5RdnlPenN2S0Nqb3V0NDNKU2t5TWpKVkJhUzhzamZzbkdvNDhmOUVQZWV1VnEzaVJmVnQ5MVlLbXJUQTZlUGZWN3lJOXB3NXAvYlZzbGNKQ2dDQTJ3MWhGZ0FBQUFCd2dwdUxXVE83dGRJclN6ZHE5cTREa2xLQ0xKbEZXcTQ2ZGo1YWJiOE0wY3BuTzl4UmdaYSszNjFUVU5rQTlhMmZ2ZFlEQUhDN3F4NVFSTlVEaXFoYjdjcWF2dlZQUGYvOVQ1cmVwY1hOWHRZdGI4dVdMZnI0NDQ5MThlSkZTVks1Y3VVeURHTkVSRVRvcTYrKzBvWU5HeVRaTDZpT0hqMWFOV3ZXMUxoeDQvVEtLNi9vM0xsemV2bmxsOVdoUXdmMTdOa3p3d3V1Rnk5ZTFBOC8vS0NRa0pCVVlZTkNoUXJwc2NjZWs1dWJtMzc2NmFjYzM2OHVYYnBvNGNLRkNnOFBsOVZxVld4c3JPYk1tYVB2dnZ0T3paczMxMU5QUFpXbWFraUZDaFZTWFh5MzJXdzZmUGl3aWhVcmxxWUtSVkpTa2c0Y09HQnMrL241YWVMRWlTcFVxSkR5NTgrZlpqMi8vUEtMWnMrZUxjbmVtaU0yTmpaWHdpeVJrWkVLQ3d2TGRFN3AwcVZ6WEcwaU1qSlNRNFlNVVhoNHVDVHB0OTkrVTh1V0xWTlYyM0JrTnB0VnFwUzlMY2ZGaXhjMVpNZ1E5ZS9mUDkwMlZZNmlvNk9Wbkp5Y1p0ekR3ME1lSGg1cHhvc1VLWkp1WllxNHVEaWpyYzA3Nzd5andNREFOSE9tVFp1V2JydVZlZlBtNmNpUkk1THNvYWdUSjA0b0lTRkI4Zkh4bWpWcmxpVEozOTlmWGJ0MjFhVkxsOVNuVHg4anBGSzBhRkVWTFZwVUJ3NGNNTnJ2dEduVFJyVnExY3IwZnVlV21KZ1k0L2xWckZneG95cFNWaXdXaTZTMGxWbkN3c0swZmZ0MlZheFlNYzArNlQyWFltTmpOWHo0Y0IwOGVGQmVYbDRhTzNac3FwWmpqdnIyN2F1b3FDaXRYcjFhUC83NG8zeDhmTlN6Wjg5TTE3bHc0VUlsSnlmcjhPSERLbElrODBCQzc5Njk1ZW5wcVFjZmZGQmhZV0Y2L3ZubmpkWlRKcE5KN2R1M1Y1OCtmZVRsNWFXalI0L3EvZmZmMTRNUFBxaW5uMzQ2MCtQZVNscTJiS21XTFZzNk5iZFBuejc2OTk5L1ZiTm16UnkxQkVwT1RsWlNVbEtxc2RhdFc2dEJnd1pPVmMzS2lxK3ZyL0ZhZG5WMVRWTWRLNzNYZjA3c0RZdlVDMEUxc3B3WDBpZFkxZno5c3B4M3JSb0JSZlRGdHIwNVdSb0FBTGNWd2l3QUFBQUE0Q1NUU2Zya3NZZFVvcUMzeHEzZm1USXFad010cDZKaTdxaEF5OHNoRzlXd3JEOUJGZ0IzdmVlRGFtcjZiMy9xOWFXL2FzSnRYcUhsWW55aVZoNDRwbE5STVRwNUlVWW5vMklrMmI5bEhoMmZxT3IrZnRvNHNFdTJqeHNYRjZjcFU2Wm96Wm8xeGxod2NMQmVlT0dGTkcxWkRoOCtyQlVyVm1qdDJyWEdSYzJBZ0FDTkdESEN1Tmhkc21SSlRaNDhXV1BHak5GZmYvMmx4WXNYYS9YcTFXcmR1clVlZmZUUk5PR1lVYU5HYWYvKy9jYTJqNCtQbm52dU9WMjhlRkZmZnZsbHR1OVBlZ0lDQWpSMTZsUk5tVExGYU1tU2xKU2szYnQzcDZvRzhkSkxMOGxpc2FoaHc0WXFWT2hxaTRpMzNucEw4Zkh4S2xhc21NYU9IWnZxMkFrSkNWcS9mcjBrR1JkME03cDQvL3Z2dnhzWGtiMjl2VFYyN05oVTdWS3V4NlpObXpSNTh1Uk01NHdZTVNMVGRqVVpDUThQVHhWa2FkS2tpZDU0NDQwTWd5eVNQU3pRdTNkdmxTcFZTaE1tVEZCU1VwSW1UNTZzWThlT2FkQ2dRUm0yMDNuMTFWZU55aCtPZXZYcXBhZWVlaXJOdU5sc1Z0R2lSZE9NcDdTbGtld1h5ZE9iazE3WVNKSlJtVWlTUHYvODgzVG5EQm8wU0c1dWJpcFVxSkNlZlBMSk5MZDdlM3VudTVhOGR1VElFYm00dUVpU25udnV1UXp2NDdVeUNyTmtSMXhjbklZUEg2NERCdzdJM2QxZGI3MzFsbng4ZkhUbXpCa2xKQ1FvTVRGUjhmSHh1bno1c3VMaTRoUWZINjlTcFVySjA5TlRjWEZ4K3ZiYmIxV2tTSkVNSy82Y1BYdFdLMWFza0dTdjFwTFI2OHhSM2JwMTlkbG5uMm5IamgzR1dLMWF0ZFMvZjMrVkwxL2VHSnMvZjc1T25qeXB1WFBueXMvUFQ4SEJ3VGwrSE81VVM1Y3UxZFNwVTIvYStWZXZYbTA4dDYvSHZ2QnpxdTZmZFdXV25BUlpKSHVZWlcvWXVSenRDd0RBN1lRd0N3QUFBQUJrMDVDbTl5dWdnSmRlV2JKUlZ0dVZJSXR6ZVJZajBMTDBtZllxWGNpNWN0MjNvalVIVHlqWmFsVy8rbGwvNHhBQTdnYlBONnlwRjM1WXIvV0hUK3JoaW1tcmpOektVZ0lzOXAvam1jN2RGeDZwa3hkaXN2VjMySjkvL3FueDQ4ZnJ2Ly8razJSdktmSGFhNitsQ2p6czI3ZFAyN2R2MTlhdFc0MnFCcEw5b3Zmamp6K3VIajE2cEtrc1VxeFlNWDMwMFVlYVBYdTJmdmpoQjhYRnhXbng0c1ZhdkhpeHlwVXJwNFlORzZwMjdkcXFWYXVXQmcwYVpBUksyclZycDZlZmZsb0ZDaFRROTk5LzcvVDljRWI1OHVVMVljSUViZHUyVGZQbXpkT0JBd2YweWl1dnlOUFRVNG1KaWJKWUxLbnV0Mk5WZ0xadDIycjc5dTNhdFd1WE5tN2NxSHIxNnFVNmRyTm16U1RaVzdWY3ZueForZlBuVHhQMENBME4xY2lSSTVXVWxLUjgrZkxwM1hmZlRiZnF6Zlh5OFBCSWRaRmVzbGVBdWJhaWdyT09IVHVtNGNPSEc2MTBtamR2cm1IRGhtVWFaSEhVdkhseitmdjdhOFNJRVlxT2p0YktsU3YxNzcvLzZ1MjMzM2E2UGNxTlZyZHVYWVdHaGhyYjd1N3VjbkZ4TWRvR05XblNKTTF6NEZxT1ZVdWlvNk9kT205OGZMd3VYYnFVWmNXUnpOU3VYVnR6NXN6UnVuWHI5TkJERDJuSGpoMDZjK1pNbGhWeE1tb3psQjByVnF3d3FoVEZ4OGRyK1BEaDJUN0d4eDkvckdMRmlxbE9uVHBwYnZ2cXE2K1VsSlFrczltY2JvRElVWGg0dUdiTm1xV2ZmdnBKTnB0TmtsU2lSQWs5OTl4ekNnb0tNdWFrQkdKZWUrMDFIVDkrWENkT25OQm5uMzBtUHo4L1l4N3MvUDM5VmI5Ky9adDIvcnhxeXdVQUFIS0dNQXNBQUFBQTVFRFArNnVvcEsrM2VzNWRyY3RKeWZZOGk4MG1tVXhaWmxwT1JjWG8wYTlDdEtKZmg5czIwTEprMzFFMUtWL2laaThEQUc0cEQ1WXJvWkI5UjIrYk1NdkpDekY2YzlXV0xBTXNqdHBVS1p2dHY3dkN3c0tNSUV1RkNoVTBZc1FJbFNpUit1K1E0OGVQYThHQ0JjYTJqNCtQMnJScG8wNmRPcWx3NGNJWkh0dkZ4VVZQUC8yMDJyZHZyemx6NW1qVnFsVktUazdXc1dQSGRPellNU1VuSjZ0V3JWcXFVS0dDaGd3Wm9rcVZLcVVLZDNUcDBrVmR1bVJjYWViaXhZdnEzTG16cEl5cmRxU25RWU1HYXRDZ2dZNGRPNlp5NWNwSmtzYU9IYXZObXpjN3RmOTc3NzJYNVp4cDA2YXBRb1VLeG5ab2FLaEdqQmloeE1SRTVjdVhUKys5OTU2cVY4K2I2bWxseXBUUko1OThrbXJzcWFlZXlySUZVWHAyN05paE1XUEdLQzR1VHBLOXBjbHJyNzJtK1BoNGVYcDZacm0veldiVG5qMTdkTjk5OTJuU3BFa2FQbnk0d3NMQzlPZWZmMnJRb0VGNi8vMzNWYng0OFZUN2pCNDlXb21KaWNiMkN5KzhZQVF0MGhNWkdXbTBFN3IyM0NuZWYvLzlkQ3VVbkR1WGZ2V0V0bTNiNm9FSEhsREJnZ1hsNCtNalYxZFhEUjgrWEx0MjdaS25wMmVxYWo0WktWU29rTXhtczZ4V3F4RUVrdXh0ZUU2ZlBxMHpaODRZUDZkUG4xWllXSmdpSXlOVnRXclZkTnNtWlllN3U3dUNnNE1WRWhLaXlaTW55MlF5Nlo1NzdsSERoZzNUbmUvWTF1bDZLck5VcWxRcDNYRVhGeGQ1ZTN2THk4dExYbDVlOHZUMGxKZVhsOXpkM2VYaDRTRjNkM2U1dTd0cjBhSkZpbytQMXp2dnZLUHAwNmZybm52dU1ZN3h4eDkvNk9lZmY1WWt0Vy9mWGdFQkFlbWU2OVNwVTVvL2Y3N1dyMTl2UEcrS0ZpMnFIajE2cUhYcjFxa3FlNHdjT1ZMSnljbnEzTG16MnJadHEzZmVlVWNEQnc3VXBVdVhOSGJzV0UyYU5NbDRqN2dWT1lZN3dzTENkUGp3NFV6bnB3VDBvcUtpMG0ydjVhaGl4WXBwSHVPZ29LQTdJdUJUM2IrSTlvV2YwejBGOHVhL0IvYUduVk9OZ0p3SDBnQUF1RjBRWmdFQUFBQ0FIR3Bhb2FSV1BkdEJYV2V0ME5sTGwyVXltV1RMb2tKTHlzMW5vbU52NjBETHZ2QklEUWlxZWJPWEFRQzNsQm9CUmZUbDlyMVpUN3dGVFB0dHJ6N1lzRlBSOFlscGJxdm03NmRIcTVaVEtkOEN4dDlSTlFLS3FLQjd2alJ6bmRHcVZTc2RQSGhReWNuSmV2SEZGOU8wRlpMczFWSk9uRGloeU1oSU5XM2FWQTBiTnN6V0JlL0NoUXRyOE9EQjZ0Mjd0MzcrK1dldFc3ZE9rdFNuVHg5alRvc1dMWEswL3V2aGVKRTZJQ0FnVFRXVDYrSDRPSzVkdTFZZmZmU1JMQmFMRVdTcFhidDJycDBycnl4ZXZGalRwMDgzQWdIQndjSHExYXVYUHYvOGMyM2F0RW16WnMyU2g0ZEhwc2Y0N2JmZk5HclVLSlVxVlVvREJ3NDBBaTFIamh6UjZkT25OV2pRSUwzMzNudXFXcldxc2MrMVlhcXNXQ3lXZE5zU09VcHBqK1FzYjIvdlZHMkNObXpZb0YyN2RrbVNubjMyMlV4YlE5bHNOcDAvZjE1bnpweVJoNGVIWW1OanRXN2RPdTNZc1VPblQ1OVdURXhNcHVmT1NlZ29JM1hxMUpHN3U3dmk0K00xZHV4WWZmNzU1K2xXQThwcG1HWGp4bzNhdm4yN3NmMzU1NS9yOWRkZlYrSENoZVhyNnlzZkh4LzUrUGhrK1R4eFBQZk1tVE5WdjM3OVZHMmhFaE1UTlhIaVJFbFN3WUlGMWJ0MzczVDNYN1Jva2FaTW1XSUVtUW9YTHF3bm5uaEN3Y0hCYWU2WDFXbzEyaDhkUEhoUWJkdTJWZkhpeFRWa3lCQ05HalZLOGZIeEdqbHlwS1pQbis1VWNPdEdjUXgyT1ZaSDJyVnJsOU1ocUdQSGp1bmRkOS9OZE03Z3dZT2RhclUwWk1pUVZHM2ljc3VJRVNNeURGOWRyeG9CZnRvYkZwbG40VmJDTEFDQXV3VmhGZ0FBQUFDNERqVUNpbWg5Lzg3cU9HT3BqcHk3S09QTGk1bUVXbXcybTB3bWs4NUV4NnJ0bHlINjhabGdWU3ppZTZPV25DdDhQZktyT2grZ0FrQXFOWXNYVVVIM3RKVVpiaVVuTDhUb3hSOS8xcFpqWjFLTnQ2bFNWbzNLRmRlalZjdmxTY2h5MEtCQnhqZjhvNktpMUt0WHJ3em43dHk1TThmbmVlR0ZGOVNoUXdkMTZOQkJ5Y25KMTlYT0pMYzk5OXh6dVg1TW04Mm1iNy85Vm5QbnpwVWtlWGw1NloxMzNsSE5tcmQyNERRMk5sWWZmZlNSVWJuQmJEYnIrZWVmVjZkT25iUjE2MVl0VzdaTWtyUmt5UkoxNjlZdDAyT2x0SW82ZGVxVWZIMTk1ZXZycXdrVEptakVpQkhhdTNldm9xT2pOWFRvVUkwY09WSVBQUEJBanRaYnFGQWhqUnc1TXMzNDVjdVg5Y1liYjBpU1h2NC9lL2NkWDlQOXgzSDhkVE5JUkJERWlCbDdKc1NJRVpzaVJtbXJWcW1XTmkyMTFTd05RVlNVcXRxVUg5VWhhczhxTVJJRXRZSVFJNlZJa0VTR3hFMXVjdS92ajl1YzVzcTkyVEhhei9QeDBKNTd6dmQ4ei9jbTk5NVd6anVmejVneFZLcFVLZDJZSDMvOE1kUFhkRlJVRk45OTl4MEF6czdPZE92V3plRDQ0Y09IdVg3OU9tRmhZVHg0OElDd3NEQ0R5aktnRDZnOEgxS3h0TFNrYk5teU9EZzQ0T0RnUUxseTVYQndjS0I4K2ZKRzE1RlJzTUJVQzZtS0ZTdnkyV2Vmc1dEQkFwNDllOGFYWDM3SjBxVkwwNFV6VWxKU2xHMWpnVFpUVWxKU2xOWkxvRzlSMUxsejV5eWYvN3crZmZvUUd4dUxoNGVIUVZDalFJRUN6Sm8xaTIzYnRsRzNibDBsYUJRWEY4ZWhRNGQ0OHVRSjhFOW95Y0hCZ1Q1OSt0QzVjMmVUNFp5Yk4yK1NtSmdJWUJDbWF0R2lCYjE3OTJidjNyMzA3OS8vbFFxeWdHSHd5TlJuYU9IQ2hYUFVra2VuMC9IMDZkTnNuYVBSYU5Cb05GU3FWRWxwMldUTXVYUG4wR2cwVksxYU5jTTJXcW5qTXFyR2xGdE9aZTNaZWZWV3ZzMS80Y0ZqM25HcW5tL3pDeUdFRUsrS1YrZHZjMElJSVlRUVFnanhtbklvWXNOQmo3ZnBzMkVQWi8vU3QxSFFCMWwwNkRCc082UUNkQ29WcVdtWHNEaDlvR1hYMEo3VUttVzZqY0tyNXZtYm9FSUlJZlQ4WCtIUHg2Q3dDSHArdjlPZ0drdjVvb1ZaK25aNzNCd2RNamd6OTlMZTlOUnF0YWpWNm55NVR0b2I3cTlTa0NXdHMyZlBjdlRvMFJ5ZFc2ZE9IYnAyN1Fyb0F4QmZmZlVWNTg2ZEEvUnRUdWJNbWZOS3R5d0IvYzNzaVJNbkVoSVNBdWdET0Y5ODhRV05HemNHb0huejVqZzZPaElhR3NybXpadHhkM2VuU0pFaVJ1YzZkKzRjbHk5ZkJzRFYxVlZwdTJSalk0TzN0emVlbnA2Y1BYc1d0VnBOVkZSVWp0ZHNhV2xwdEdWVDJwdnlWYXBVTVFnc3BDcFdMUFBBOHNLRkM0bUxpNk5nd1lLTUd6Y3VYVWpBejgrUFU2ZE9aYnJHWHIxNktZR1ZjdVhLWVc5dmowcWxRcXZWa3BTVWhKV1ZWWVp6NVBSOTJibHpaODZmUDgraFE0ZTRkKzhlUGo0K2ZQbmxsd1pqMHI0M3MxT1pwVVdMRm56NjZhZks0OVJxS252MjdFR3IxZEs4ZVhNbHVCQWNIRXh3Y0RBbFM1YWtkZXZXeWpsSGp4NGxOamFXK3ZYclU3bHlaWVA1MG5KMGRHVGN1SEZvdFZyT25qM0wvdjM3T1hIaVJMb2dUOGVPSGZuODg4OE53akRQaTQrUForUEdqY3JqNXdObUgzMzBFVDE3OWpRWkxIcVpzbEpGWjlXcVZRYVZiYkxxOGVQSERCZ3dJRWZyNnQ2OU83MTY5VEo1dkUrZlBrUkhSOU8zYjEvYXRXdG5jbHkvZnYwTTJuTGxoNXFsaWhGN0xuM2xzN3dTcTA2aVZpbTdmSnRmQ0NHRWVGVzhtbitqRTBJSUlZUVFRb2pYVEJHckF1ejhzQ2VmYmpuRWppdTMvOTZyUW1Xa1FvdnE3MyttUmwyaUV0UzRyOTdPamc5N1NybG9JWVFRK1NKR25aUXV5REt4WFdNbXRXLzhFbGNGN3U3dU5HM2FORmR6UEgzNmxBVUxGbVI1L09YTGw3bDc5MjZXeHFZeHJSY0xBQUFnQUVsRVFWUzl1WC9qeGczMjd0MmJwZlBNek16bzBxV0wwV09ob2FIczM3OC9TL004THlrcGlhNWR1eEljSE15TUdUT0lqbzRHb0hyMTZuaDVlUmx0VGFQUmFMSVZIc2h2S3BVS0R3OFBKazJhUktsU3BmRHk4akpvUzZOU3FSZzBhQkN6WnMwaUxpNk9OV3ZXTUc3Y3VIVHphTFZhVnF4WW9ad3paTWdRZytNRkN4WmsxcXhaZlBubGw3aTR1T1NxbWtkKzh2WDFWZHJvZUhoNDRPQ1FQbGhXdTNadG9xS2lsQW9yYWY4Y1BIaVF0V3ZYb3RGb0dEaHdJRFkyTnVuT1g3Tm1EWUdCZ1V5ZlBwM0tsU3ViWE11RUNSTk1IanQwNkJEbno1ODNlWHowNk5GY3ZYcVZzTEF3L1AzOTJiNTl1MEh3SUcwZ0pEdVZXYXlzckl4VzQvajIyMi9SYXJXVUsxZE9DYk9jT1hPR2pSczM0dVRrWkJCbTJiaHhJM2Z1M0dIRWlCRW1uMzlLU2dvWEwxN0UzOStmZ0lBQWcvQ1RwYVVsVFpvMDRkU3BVMmkxV243Ly9YZU9IejlPMGFKRlRjNzE1TWtUcGZKSGd3WU4wbjFmTFMwdFg4a2dDMEJDUW9LeW5kWDJUYW44L2YxNTh1UUo5dmIyTkd2V0xFL1hsWnljekxObnp6SWRwOUZvc2pRdVA5VXVYWUt5Uld6WTlNYzFCamFxbGFkei8rL01WU29YTDBKMWV3bXpDQ0dFK1BlVE1Jc1FRZ2doaEJCQzVKR0NGdVo4Mys4TjV2NSttcStQNm45TEd0VS9iWVdlcDBLbEhJdFJKOUZqN1E0MkQrNUcwNHFteTJjTElZUVEyUldqVHFMbjJoMUtrTVcyWUFGMkRYMDFBcFNPam82MGJOblM2TEg0K0hpbDNZeXJxNnZKaWlQWnJiaHg0TUNCSElWSlRwMDZsV2wxakZRWmhWbFMxYXBWaTJuVHBtVnB2cDkrK3NrZ1NGT3hZa1ZLbENoQmRIUTA3dTd1ZlBiWlowWURLMmZQbnVXNzc3N0QwOU16d3hERGkrYms1SVNYbHhjMWE5YkUxalo5VzZ0V3JWcmg3T3pNeFlzWDJiZHZIKzNhdGFOaHc0WUdZM2J1M0Vsb2FDZ0FYYnQycFZxMWF1bm1zYlMwWlBiczJSbFcwTWdLclZiTDQ4ZVAwKzFQZTlNL09qcmE2SmpVTmpQR1hMaHdnVFZyMWdEUXVIRmozTjNkdVgvL1BuZnUzT0hPblR2OCtlZWZQSHo0a0crKytjWmtOWXUwei92NjlldTR1TGdZSE4rL2Y3L1Npc25MeTR0VnExWmhibTV1ZEs2TUFqOGhJU0VaaGxtc3JhMFpOMjRjbjMvK09hQ3YzT0hzN0t5OGI5TlcrOGhPbU1VVW5VNEhrS05XTjg5YnRXb1YrL2Z2Snk0dXptQi8yYkpsNmRhdEcxMjZkS0ZvMGFJY1BueVliNy85bHZqNGVCSVRFM24wNkZHbWM5ZXVYWnZKa3lmbmVvMHZVdHF2ZzZtcVNLYjg5Tk5QaElTRTBMQmh3endQczZ4Y3VaS1ZLMWRtT3M3SHh3Y2ZINTg4dlhaT0xPbmRqaXB6dnFkYkhVZUtXV2ZlZ2pETU0vTldkQkh4ejVqeisybENwZ3pKZEt3UVFnanhieUJoRmlHRUVFSUlJWVRJWTFNN05xVlc2ZUlNLy9Vd21oUXRLcFhLU01NaFBWV2Fsa054aVJwNnI5dkZMNE83NVh1N0J5R0VFUDhkbjIwOXpPWHdmMW9xL0RDd3l5c1JaTW5Na3lkUFdMdDJMUUNsU3BYS3MvWTVCUW9VeUxUZFNscXAxVm5NemMyelhPSEVWRmpnK1hVWXF6aGhUS0ZDaFF3ZTI5allNSHYyYkM1ZHVrVDc5dTJObmhNZEhjMzgrZk41OHVRSjQ4ZVBaOU9tVGRsNjN2a3R0YTJRS1NOR2pPQ1RUejVCcTlVeWI5NDhWcTVjcWJUcytldXZ2MWk5ZWpVQXRyYTJmUGpoaHlibnlXMlFCU0FpSWlMVDFpZ3pac3pJOXB5ZW5wNUs5WTdidDIvVHZYdDNnOUFIWUZDMXhwaWFOV3NxMjlldVhUTUlzL2o1K2JGdzRVSUE3T3pzbURWclZwWmVtem5Wb0VFRDNOM2QyYnQzTHhxTmhoMDdkakJtekJqQU1OU1QyMHBCS1NrcFNwZ2xMNm9PbFNwVlNnbHdXRnRiNCtibVJxZE9uV2pRb0lGQldLWjkrL2EwYXRXSzRPQmdvcUtpMG4ydjBpcFVxQkRseXBXalVxVkt1VjdmaXhZYkc2dHNaemZNa3BLU0F1VE4rKzU1VFpvMG9WWXQwMVZPZkgxOVVhdlZ1TG01WmZqZml5MWJ0cnl3eWkwYkIzUmgwSS83MlRYMHpUeVpiOUNQKzlrNElPT2dwQkJDQ1BGdkltRVdJWVFRUWdnaGhNZ0hiOVd2UmtXN0l2VGZ1SmVvQkxVU1pERVdhdEhweTdlZ1VxbFFKNmZRNTMrNytWLy96cnhSOC9YNzRiY1FRb2hYeS9JVGw5Z2IvS2Z5ZUVudmRxOU5ZREp0VzVLOERHR01IRG1Ta1NOSEFuRDQ4R0ZjWFYyTnRtWUJpSW1KNFoxMzNnRmd3SUFCREI0ODJPaTRaOCtlc1h2M2JucjE2dlhDV3ZxVUxGblNaSkFGOU5VSm5qeDVBc0NRSVVOZXFTQkxWamc2T2pKNDhHRFdyMTlQVkZRVXMyYk40cXV2dmlJcEtRa3ZMeStTa3ZTVmhzYVBIMit5M1V0ZU12WDFTdzA3RlNoUXdPZ04vS1NrSkNXd2tsYkJnZ1dKajQ5WEhqOWZZYWhFaVJKVXFGQWgwelpjdHJhMk9EbzZFaG9heXVuVHA1WFF6ZTdkdS9uMjIyL1I2WFRZMnRyeTFWZGZVYTVjdVl5ZlpCNzQrT09QK2VPUFAraldyUnQ5Ky9aVjlxZCt2MEQvM0hNajdXZERYcnpmdW5mdnpzMmJOMm5jdURITm16ZlBjSDJXbHBZNE9Ua0Irc0RZOU9uVEFlalpzeWVkT25YSzlWcGVCUThmUGxTMjdlM3RzM1Z1NnZjNXQ5OWpZNW8yYldyUXV1cDV1M2J0UXExVzA3cDFhOXExYTJkeTNONjllMTlZbUtXbG93TWRxbGRrL001amZOMnpkZVluWkdEczlxTjBxKzJJYXlXcDRpbUVFT0svUThJc1FnZ2hoQkJDQ0pGUEdwY3ZoZC93ZDNqM2YzdTQvbGgvTTBtRkN0M2Z4MVZwL3ExVC9kTnlLQ2xGeTNzLzdtZHQzMDcwcUZQbFpTeGRDQ0hFdjBDTU9vbjVmbWVWeHhQYk5XYUFTODBNem5pMVJFYitVMDNHV0N1YTNFaEpTV0hSb2tVY09IQ0FldlhxNGUzdG5hdXd4NElGQ3poMjdCajc5dTFqeG93WldXcnBjK1BHRFNWVWs1bXN0RE5KYStQR2padytmUnFBMXExYjA2TkhqM1JqbmoxN1JrQkFnTUhqckFvTEMrUHJyNzgyMkJjVEU1T3ROV1pGLy83OU9YLytQQmN2WGlRb0tJaTVjK2NTSHgrdnRCZnExcTJieVRaVmVhbFVxVkpzMnJRcDNmNm5UNS9TdTNkdlFQOGFxRjI3ZHJveDgrZlA1K0RCZytuMjI5cmFVckZpUlZKU1VxaFVxUklWSzFha1lzV0tWS2hRZ1FvVktwZ01XQm5UdUhGalFrTkR1WHIxS2hFUkVXemR1bFZwTFdScmE4dThlZlB5ckxKUlpteHNiRmk3ZG0yNk1FUGF5aXk1RFRxa3JSeVNuYStUS1JZV0ZreVlNRUY1N09YbFJWeGNISTBiTitiZGQ5ODFlWjVHbytIYXRXc0FtYjRPdFZxdDBtNm9WNjlldEdqUkl0ZnJ6aS9oNGVIS2RsYXJSNlZLL2Q3a3hmZmxlWWNPSFNJa0pNVGs4ZFJ3Mks1ZHV6aHo1b3pKY1UrZlBzM3p0V1ZrVE91R0xEcDJqdTVyZHJCeFFHZnNDbVh2dnpVUjhjOFk5T01CdXRXdXpHZHVEZkpwbFVJSUljU3JTY0lzUWdnaGhCQkNDSkdQeWhjdHpHK2Z2TVhBSC9iaEgvb0ErRHU4b2dPZHlqRFFna3Bmb1FXVmloU3RqaUUvL2NhaU45c3d1SEg2R3lOQ0NDRkVabGFjdUVTc1d2OWI4dVdMRm1aUys0emJ1cnhxd3NMQ2xPM3NWZ2ZJakxtNXVkSnU1ZkxseTh5Y09aTlpzMmJscU1yRGxpMWJPSGJzR0tCdlVWSzZkT2tzbmFkV3Evbnp6ejhOOWlVbUpxTFQ2YkN3c01EQzRwOGYzYWF0UkpHWjNidDNzMkhEQmdES2xpM0x1SEhqakk2TGpJekUwOU16eS9PbUZSTVR3Lzc5KzNOMGJuYVltWmt4WThZTVJvMGF4ZjM3OS9IMzkxZU9OV2pRZ004Kyt5emYxNUJicWExb2pMWDNXYk5talVFYm01eHEwYUlGdnI2KzZIUTZQdnZzTXlVSVZyRmlSYnk4dkhCdzBGZGpDZ2tKNGNpUkkzVHAwaVhUOWtXNVlTeXNramJNVXFCQWdWek5uN2FLaloyZFhiYlB2My8vUHZIeDhkU29VY1BvOFV1WExoRWRIVTNKa25uWGprMm4wM0grL0htQVZ6cklBdnFXVndDRkN4Zk9WdFdqWjgrZUthRzJ2UDdNQm4wYnJkVHdVRWFDZ29JSUNncks4K3ZueHRqV0xyaFdMRVBqYjM3Qzg0MW1ETXJpMysvK2QrWXFjMzQvemNhQlhYQ3RLQlZaaEJCQy9QZEltRVVJSVlRUVFnZ2g4bG5oQXBac0hkSUR6OTlPc1N6Z0lwQ2FXOUVIVnd5b1ZLQkRTYm1NM1hHVThMaDRKclo3dlc1QUNpR0VlUGxXbkx5a2JFOXEzK1FscmlSbkxseTRBT2piZXVUSGpkSFJvMGNUR1JsSllHQWdaOCtleGR2Ym15KysrTUpvcXhoVC9QMzlXYjE2TmFBUGpzeVpNd2RyYStzTXorblNwUXV1cnE2a3BLUlFzbVJKZzZvekkwZU81TnExYTN6NDRZZjA2ZE1IZ01EQVFHclVxRUZjWEZ5bTFRNk9Iei9PdDk5K0MrZ3Jjbmg1ZVprOHg4ek16T0JZZkh5ODBYWTR4cFFwVThaa3hZcnExYXRuYVk2c0tsS2tDSU1IRDhiYjIxdlpwMUtwR0Rac21FSGc1MVZ3Nzk0OXJLeXNLRlNvRUphV2xvU0dobkx1M0RsQTN6Ym9lVmtOc21nMG1neURWblhyMXFWWXNXSkVSMGNyUVJaWFYxZW1UcDFLb1VLRmxIR2hvYUg0K3ZyaTYrdkx5cFVycVZMbHhWVUFURWhJVUxaelVnVXBQRHljRXlkTzRPN3V6dDI3ZDVWNWNsSUI1UDc5KzB5Yk5nMW5aMmNXTEZpUTdmUHprMDZuSXp3OG5MSmx5NzYwTmR5OGVST0FhdFdxWmV1OEd6ZHVLTnU1RFN5bFZiaHdZV3h0YlJreVpFaUdyWndHRHg1TWRIUTBuMy8rT2ExYXRUSTVidFNvVVVSR1JyNndsbkNwV2xSMjROYlVEeGk5L1FpL1hycEpNZXVDT0R1VXBINVovUitBb0xBSWdzSWl1UERnTWJIcUpDb1hMMExJbENFdmRKMUNDQ0hFcStUVityOTlJWVFRUWdnaGhQaVhNamRUNGRXbE9TN2w3Qm4rNjJHU1VyU29WQ3FNNVZtVTBpMS9IL2pxOEZrZXhNYXpxR2ViOUdPRkVFSUlJMzQ4ZDkyZ0tzdnIxRjRJOUZWWlRwdzRBZWh2NUE4Y09KQldyVnJScGswYjZ0YXRteWZWTE16TXpQamlpeThZTzNZc04yL2U1UGp4NHl4Y3VKRHg0OGRuYWY0TEZ5NHdkKzVjdEZvdFJZc1d4ZHZibTJMRmltVjZucTJ0TFlVS0ZXTEtsQ25jdlh1WFNaTW0wYkJoUTZOamx5OWZ6dGF0VzNGemMyUFNwRWtaaGdBQ0FnTHc5dlpHcDlOaFpXWEZuRGx6cUZTcGtzbnhEZzRPckZ1M1RuazhiTmd3N3R5NWsrSGFpeFVyUnBVcVZhaFNwWXJSMWtWNUxTNHVqZzBiTnJCejUwNkQvVHFkanJGang5Sy9mMy82OWV1WHE1dlN4NDhmVjBJOGFyVTZWK3Rkc1dJRmdZR0JSbzg1T1RsbGFRNmRUc2RmZi8zRjVjdVh1WExsQ2xldVhLRlJvMFltVzFLRmhvYnkzWGZmRVIwZHJleHIxYXFWMFdCV2F2c1lsVXBGdVhMbHNyU2V2SksyalZWMndpelhybDNEdzhPRDI3ZHZvMUtwNk5XckY5ZXZYd2ZJVWpzdlkxS3I1ZnoxMTE4NU9qOC9MVnUyakgzNzlqRng0a1JhdDI3OXdxOGZIaDdPdzRjUEFVeFdyakZsejU0OXl2YjY5ZXZ4OS9lblQ1OCt0R25UeG1obG9vd2tKaVlxNzh0cDA2Wmw2OXpNcEFiKzRKL1haY0dDQmJNVlpNeU54YjNhY3VQeEU0SWZSWEh4UVFTclRnVVJGQllCb0FSYjNuR3FUcTFTZGxTM3ozN2xJU0dFRU9MZlJNSXNRZ2doaEJCQ0NQRUM5YTVmamVyMmR2VGZ1SmNIc2ZGS09FV0hEakJEaFU2LzQ3bWJhQnZQQnZNa1FjM2F2cDJ3ZUVFL2FCVkNDUEg2K3ZuQ2RXWDdreFpadTRuK29saFpXZEc3ZDIvQStHLytoNGVIODhVWFh5ZzNuRUhmRW1mNzl1MXMzNzZka2lWTDBycDFhOXEwYVVQdDJyVXpuUyt6dGN5Y09aTVJJMFlRSFIzTjJiTm5lZlRvVWFhdGdqUWFEVDQrUG1nMEdxeXNySmc3ZDI2V3d3RTZuWTZGQ3hjcUxVZkN3c0pNaGxtcVZhdUdtWmtaL3Y3K1BINzhtRGx6NWhodCs3RnQyemFXTDErT1RxZkQzTnljTDcvOGt0cTE4NzVOWWR1MmJXbmJ0bTJlei91OHVMZzR0bS9menErLy9rcDhmTHl5djFldlhpUW5KN043OTI0MEdnMGJObXpnNE1HRHZQUE9PN3p4eGh2WnJ2aHg4T0JCZzhvY08zYnNvRU9IRGxTdFdqVkw1eGNvVUlCMzNua0gwRmRlcVZhdG10RXdTK2ZPblduWnNxWFJPWktTa3JoKy9UcFhybHpoOHVYTFhMMTZsYmk0T0lNeHpaczNUM2ZlbzBlUDJMUnBFL3YzNzA5WFVlZktsU3ZFeDhjYlZQMEJsTFpXRlNwVU1Ob0s2TUNCQXlhZmEyNkRIMCtlUEZHMlRWVXZTa3BLd3MvUGo5T25UM1B5NUVrQUhqeDRvQnhQclRJVEVCQUFRTTJhT1F2cHBiNm1zdE5DNTBXNGNlTUdPM2Z1Ukt2VjR1WGx4WkFoUXhnNGNPQUxYVVBhMTYrTGk0dkJzZTdkdStQdTdnNmtiNXQxNE1BQkRoOCtET2cvVjlWcU5UZHYzc1RiMjVzMWE5YlF1M2R2M04zZHNiZTNWMXFVWlJRZUdURmlSS2JoT2xOOGZIenc4ZkhKMWpsZVhsNDBhOVlzUjlmTGllcjIrcUJLejdwWis2d1JRZ2doL3Fza3pDS0VFRUlJSVlRUUwxaTlNaVU0T3FJUGczNDh3S2s3WVFDbzlPVlkwbllZQXZRZGgvaTdTTXZ1cTZIMDI3aVhqUU82WUcwcGY1MFRRZ2hoM04wbmNRU0Uvbk1EZUlCTHJaZTRtdlFLRlNyRThPSEQwKzJQalkxbHg0NGQrUHI2S3I4dDM2bFRKOTUrKzIxKy8vMTNEaDgrVEZSVUZCRVJFV3pkdXBXdFc3ZFNxbFFwMnJadFM5ZXVYWEYwZE16UmVrcVZLc1dNR1RQWXRHa1RreWRQemxKMUZVdExTeFlzV0tEY2NNNU9CWU1WSzFidzIyKy9BZEN2WHovbDVyQXhuVHAxVXRvRlhiOStuZEdqUnpOdjNqektsQ2tEZ0ZhclplWEtsV3pkdWhYUWh5dW1UWnRHNDhhbTJ4TldxMWFOM3IxN1kyZG4rQnYvMzN6ekRTa3BLWm0yU2NvcW5VNlg3WE51M0xqQm5qMTcrUDMzMzBsTVRGVDJseXRYamxHalJpazMxOXUwYWNQWFgzOU5lSGc0WVdGaExGbXloSFhyMXVIdTdrNjdkdTJ5RkdyYXZYczNpeGN2QnZTdGpLeXNySGowNkJHVEowOW0vUGp4Tkd2V2pCWXRXbEN4WWtXVExWTUtGQ2lBaDRlSDhyaEhqeDdVclZ1WHhNUkVVbEpTS0ZDZ0FCVXJWalFhZFBMMTllWDQ4ZVBjdUhIRElMaVZTcVZTNGVqb2lKT1RFKzNidDFmMlAzandnQzFidHJCdjN6N2xQQXNMQzk1NTV4MktGaTNLeXBVcmlZcUt3dHZiR3k4dkw0UFF3YTFidHdEVElaRDhiTG1UV2swRi9nbVJhTFZhZ29LQ3VIUkozeEx0enAwN3pKMDcxK0M4MHFWTDQrcnFTck5teldqUW9BRjc5dXhSV2lrWkMvbGtSV3hzTEVDK3RDL0xqZXJWcXpONzlteG16WnFGV3ExbS9mcjEzTDkvbi9IangyZTdza2xPSFR4NEVOQlhLcWxmdjc3Qk1aVktsVzRkOGZIeHJGKy9udTNidHdQNjk5S3FWYXU0ZWZNbW16WnRJamc0bU1lUEg3TnExU3ArK09FSHVuWHJ4anZ2dkVQeDRzVXpYRWZMbGkyelhSbm15SkVqYURRYTZ0ZXZyM3hHWnRXcjlsb1FRZ2doaEo3ODlGTUlJWVFRUWdnaFhvTGloYXpZK1dGUFp1dy93WXFUUWNwK2xVNkhUcVZTQWkwcVFLZlMzeEJTcVZUNDNieEg5elU3K0dXd095VnQ4dVpta3hCQ2lIK1hQY0doeW5iWFdwVXBhbVg4UnZ6THB0VnF1WGZ2SGhjdlh1VDA2ZE9jT1hPR2xKUVU1WGpuenAwWk0yWU1GaFlXVksxYWxZOCsrb2h6NTg1eDhPQkIvUDM5U1VwSzR0R2pSMnpldkpuTm16ZFR0V3BWT25YcVJMdDI3WXplS0EwT0RpWW1Kc2JrZW5yMTZzVzFhOWNNOWlVa0pDamI5KzdkNDlTcFV3YkhCdzBhaEZhclRiYy9yYnAxNjJKcmE0dE9wMlBGaWhWSzhLUnIxNjRNSFRyVVlHeHF4WWkwYlhPYU5XdUdwNmNuTTJiTUlDd3NqTnUzYjFPbVRCa2VQMzZNajQrUFV1R2xTSkVpeko0OU85T0tMUFhxMWFOZXZYcnA5aGN1WERqRDg3SXJ0YUtHcVNCSTJuSEhqaDNqOE9IRGhJYUdHaHl6czdPamYvLys5T2pSQXd1TGYzNlUzYUJCQTFhdlhzMk9IVHZZdkhrenNiR3hQSDM2VkhrdGxDcFZpcFl0VzlLc1dUTnExcXlKalkyTndieGJ0MjVsK2ZMbGdQNTUrL2o0b05QcEdEMTZOTkhSMFV5ZlBwMkdEUnZTdG0xYjZ0U3BRNGtTSmJMMG5FdVVLSkZ1YkhKeU1tcTFHbzFHUTNKeU1pa3BLWlFzV1pMdzhIQ0NnNE9WY1NxVmlxcFZxK0xrNUlTenN6UDE2OWRYS3F2b2REb3VYTGpBdG0zYk9IbnlwRUZRcUZtelpuejg4Y2RVcUZBQm5VN0g2ZE9uT1gvK1BHZk9uR0hXckZsTW5qd1phMnRycmwyN1JsaVlQa1Q5ZkVnaHR4NDhlSUJXcTZWOCtmSkdqMSs3ZGsxcEcxYWdRQUdsOGxGS1Nnb1RKMDQwcUN5alVxbW9VNmNPelpzM3g5WFYxYUNWMFBYcjExbTVjaVdnYnpGa3FxTFI4MUxiaHFWKzNWSXIxR1FXZUhqdzRFR0cxV3FlUG4ycWJJZUVoR1E0TnF2aHJpWk5tckJ3NFVLbVRadkdreWRQT0hqd0lERXhNVXlmUGozYmxZZXlLemc0V0FrZHVibTVaZmpldlgvL1B2djM3MmZYcmwzSzUxYXhZc1dZTjIrZThqNXdkWFhsM0xsei9QREREd1FGQlpHUWtJQ3ZyeS9idDIrbmE5ZXU5TzNibDFLbFNobWQvNE1QUHNqMitzK2NPVU4wZERROWV2U2dYYnQyMlQ1ZkNDR0VFSzhlQ2JNSUlZUVFRZ2doeEV0aWJxWmlqbnRMbWxZcXkyZS9IaVpCa3d5cFFSYWRUbWsxcEFKUXFaUmRGeDQ4cHNQeVg5a3lwRHZWUzJiKzIrTkNDQ0grVzlKV1pYR3ZuYk5xSlhrcE9UbVp5NWN2RXhFUndlUEhqN2wvL3o3Mzd0M2o5dTNiU2dXV3RLcFhyODZISDM2WXJycUltWmtaalJzM3BuSGp4c1RIeDNQMDZGRisrKzAzcmx5NUF1aXJUdHk2ZFl0VnExYlJxRkVqSmRpU2F0MjZkVXJ3SXlmOC9Qenc4L1BMOW5tTEZpMmlYcjE2ckY2OVdnbXl2UEhHRzN6NDRZY0VCd2RqWjJlSHBhVWxwMCtmVmxxNVBOL21xRW1USmt5ZE9oV3RWa3VMRmkwNGZQZ3czMzc3clhJVDJjSEJJVnV0anZMYTl1M2JVYWxVRkNwVWlBSUZDdkRubjM5eS9QaHhJUDF6U1VwSzRzcVZLL3p4eHgrY09uWEthQ3VSOHVYTDA3dDNiN3AwNldMeWhycVZsUlY5Ky9hbFo4K2VTZ3VxcUtnb1FOK0NaOXUyYld6YnRnMlZTa1dGQ2hXb1Zhc1dQWHIwb0hyMTZ2ejg4OCtBUGpRMGUvWnNxbFNwQXNDOGVmUDQ2cXV2Q0E4UDUvejU4K2xlTCtibTVpYi9xRlFxSmJDUyttOWpGVmZxMWF2SG9rV0xhTjY4T2RldVhjUFoyUmtuSnlmcTE2K2ZMblNqVnF2WnNtVUxCdzRjSUR3ODNPQ1lzN016SDN6d0FYWHIxbFgycVZRcXBrK2Z6dGl4WTdsejV3NG5UcHhnOE9EQnVMaTRjTzdjT2VVNW0ycW5zblBuVHFQN1FWOVJhTy9ldlVhUDNieDVFeTh2TDJ4dGJhbFpzeWIyOXZZVUxWb1VLeXNyN3QrL2o1K2ZueEpZYWRhc21STFdzclMwcEZLbFN0eTVjd2RuWjJkYXRXcEZ5NVl0alliUkFnTURtVHQzTG9tSmlaaVptZkhaWjU5bDJLWW1yZFNnbHArZkh6cWRqaU5IamdCa1d2bmp5cFVyeXVkTFpvNGZQNjY4NW5PcmV2WHFMRjY4bVBIangvUDQ4V05Pbno3TmxDbFRtRE5uanRKcUthL3BkRHJXckZtalBPN2F0YXZCOGFkUG4zTDE2bFdDZ29JSURBeE1GenhyMHFRSjQ4ZVBUeGZtY25GeHdjWEZoVXVYTHJGaHd3WXVYcnlJUnFOaDU4NmQ3Tm16aDQ0ZE85S3ZYejhsQ0xWcDB5WkNRa0p5OUJ4U1B3KzNiTm1pZkkremEvVG8wWmxXalJGQ0NDSEVpeU5oRmlHRUVFSUlJWVI0eWQ2c1c0VjZaVXJ3M3FaOWhEeU8xdTlVcVVDbnI4cWl0QjFLMDMvb1hzeFRPcTNZaXUvNzNXaFNvZlR6VXdvaGhQZ1AyM2Z0VDJYYnpkSGhKYTVFejhMQ2d1Ky8vOTZnQ3NYejdPenNjSE56bzMzNzlrYXJoanpQeHNZR2QzZDMzTjNkdVh2M0x2djI3ZVAzMzM4bk9qb2FyVmJMbVRObktGeTQ4Q3YxMi9rOWUvWWtJQ0NBcGsyYk1uejRjTUxEd3hrMWFsUzZjY1dMRnpkYWNhSlZxMVlBN05temgyKysrVWJaMzdadFcwYVBIcDNubFZXeTQ5U3BVL3p4eHg5R2ozWHMyTkhnOGQ2OWUxbTZkR202Y1phV2xyUm8wWUt1WGJ2aTR1S2lWTlBJakxXMU5mMzc5NmR2Mzc0RUJnYXliOTgrQWdNRGxmQ0VUcWZqN3QyN3FOVnFQdjMwVTh6TnplblRwdytyVnExaTh1VEpCbUdRZXZYcXNXclZLbmJ2M3MzUm8wY05XdU9BdnBKSTJ1cEJPWkhhTWlnMW1KV1JnZ1VMY3UzYU5TWElZbVptUm9zV0xlalhyNS9KVmtHMnRyYjQrUGpnNmVuSjFhdFhpWTZPNXZEaHc4cnhuajE3cG1zeGxTcWpGbE5wSytNOEw3VjZTbHhjSEdmUG5qVTVybkRod3VtcUVZMGRPNWJ5NWNzclZXaWVwMWFyV2JwMEtmdjM3MWYyZVhoNDRPenNiUEk2ejZ0ZHV6YVhMMThtT0RoWStSeXlzckxDMWRYVjZIZ3JLNnQ4cVlLaVZxdXpQTFpzMmJJc1dMQ0FjZVBHRVJrWnlWOS8vVVZrWkdTK2hWa0NBZ0tVZGs5MTZ0VEIyZGtaclZhTHQ3ZTN3V3Z3ZVEwYU5LQmZ2MzQwYXRRb3cvbWRuSnhZc0dBQlo4NmNZZTNhdGR5NmRZdVVsQlFPSERqQWI3Lzl4b29WSzZoU3BRckJ3Y0VFQmdibTZybUVoSVRrT0JEejhjY2Y1K3JhUWdnaGhNaGJFbVlSUWdnaGhCQkNpRmRBMVJKRk9menBPNHplZm9SZkw5M1U3MVR4ZDRVV00wQ25md2gvYjZ1SVMweWk1OW9kckhpbkEyL1dxL3F5bGk2RUVPSVZrcmJGVU4weUphaG9aL3dHOFl2bTRlSEJtREZqQUgxMWl3b1ZLbEM5ZW5WcTFLaUJzN016am80NXJ5QlRzV0pGUER3OEdEcDBLQUVCQWV6WnM0Zmc0R0NHRFJ0bU1HNzY5T2xvTkpwY1BZK2NLRktrQ0tCdmFiSnk1VXJsSm5tWk1tV3dzYkZScWdsWVdWbFJvMFlOaGc4Zm51R045QzVkdW5EaXhBbXVYTG5DeUpFajZkQ2hRLzQvaVV4VXExYk5JTXlTK2ozdTE2OWZ1bkJTejU0OU9YejRNTUhCd1ppYm15dnRmRnEyYkptclFJNlptUm5ObXplbmVmUG1SRWRIYytyVUtRSURBL25qano5UXE5Vk1talJKbWI5SGp4NFVMRmlRMXExYnA1dkgydHFhUG4zNjBLZFBIeElTRW9pSWlDQXFLb3BuejU2aDBXaU0va210d0dKbVpvWktwVXIzSjdXQ2lKbVpXYllDVmlxVmlrbVRKakY1OG1TYU5HbUN1N3U3eWJZc2FkbloyYkZvMFNJT0hEakEvdjM3dVgzN05nVUtGS0JUcDA1ODlORkhXYjUrVnBVdVhScHpjM09UUVI5TFMwdGNYVjBaTm13WURnNkdBYnZNMm1LbERaYVltWmt4Y3VSSXVuZnZucTMxOWV2WGo3dDM3M0wrL0htU2twSW9VNllNdzRjUHAxZ3g0eFVPTjI3Y21LMzVzeUlsSllVdVhicGs2eHdIQndlKy92cHJaczZjeVpRcFU2aFFvVUtlcnl0VjZudm41TW1UeW12RXpNeU1NbVhLcEt0eVVyVnFWVnEyYkVuYnRtMnp2YVltVFpyUXVIRmovUHo4V0w5K1BXRmhZVFJ0MmxTcGpqUmp4b3hjQjhaeUk3OWJPUWtoaEJBaWUxUzZyRFpyRkVJSUlZUVFRZ2p4UW13NEc4emtQZjRrSnYvemcxeWREdmk3U2t2YVFFdXE2WjFjR2RNNi9XOXg1NWNTMDFjUTZmWEpDN3VlRUVLOExsNzI1K1BVdlFHc1BCa0VnRWZ6K3N4MWIvblMxdks4b0tBZ2loY3ZUcGt5WlRBM044L1hhejE5K3ZTbFZpckpEcDFPaDA2bnkzTExGTkEvdjRTRWhDd0ZHMTZVMUVvb1FLYlA1ZDY5ZTl5NGNZT21UWnVtYTYyVDE1S1RrL25ycjc5eUZaajZOd3NQRCtmSmt5ZEE1c0dTektTa3BKQ1ltRWhTVWhKSlNVbG9OQm9zTEN3b1VhSkVocFZkTXFQVDZWaTJiQmtkTzNZMFdaSG0zMHluMDJXNVVsRnVKQ1VsNGVmblIrZk9uWlY5Y1hGeCtQajRVTGx5WldyV3JJbVRrNVBKS2pyWmxaeWN6TjY5ZTJuVXFORkxhNUVtaEJCQ2lGZWJoRm1FRUVJSUlZUVE0aFYwL2ZFVGh2eDA0SisyUStoL2tJMHFiWVRsNzRUTDM5NXhxczZTdDlwUndEenJOOE55Nm1YZnJCVkNpRmZWeS81ODdMRjJCeWYrREFOZ3c0RE9kS3N0Ti9DRkVFSUlJWVFRUXJ4Kzh2OG5uRUlJSVlRUVFnZ2hzcTJtdlIwblIvWERvM2w5Wlo4cU5jaWkvRTZDQ2wyYWgxc3UzY0I5OVRhaUV0UXZlTFZDQ0NGZUZhbEJGZ0EzUi9sTmR5R0VFRUlJSVlRUXJ5Y0pzd2doaEJCQ0NDSEVLMnl1ZTB1MkR1bEJTUnZyZjNhcS9nNnhvSy9Mb3E4NnJrKzBuTC8vbURaTGZRbCtHUFhpRnl1RUVPS2w4Zzk5b0d5WEwxcVlvbFlGWHVKcWhCQkNDQ0dFRUVLSW5KTXdpNFVva2U4QUFDQUFTVVJCVkJCQ0NDR0VFRUs4NHRwVUxjZnBNZjE1cTM0MVpaOEtVQmwwalZVcEZWb2V4TWJUY2NXdjdMcDYrNFd1VXdnaHhNc1ZrQ2JNNHVibzhCSlhJb1FRUWdnaGhCQkM1STZFV1lRUVFnZ2hoQkRpTlZEVXFnQ3IzKzNJK3Y1dlVDVDFOKzMxSlZrQW5iNHVpNHJVQWkyb2sxTVk4dE52ZkhuZ0pGcUQwTXZyemQvZm44REFRT0xqNDEvcU91N2R1MGRBUUFBQkFRR2NPSEVDclZhYjU5Znc5ZlhsNTU5LzVzaVJJM2srZDE2SmlZa2hORFEweitmVnZRS3ZXYlg2MVdqWEZSY1g5N0tYa0ttZmYvNlpTNWN1dmV4bENPRHVrMWhsdTE3WmtpOXhKVUlJSVlRUVFnZ2hSTzVZdk93RkNDR0VFRUlJSVlUSXVoNTFxdEMwWWhrKzhUM0VzZHYzLzk2citpZkhvZ0owT2lYbzhwMy9SYzdkZThTYXZwMG9YYmpReTFsMEJoNC9mb3lYbHhkRGh3N0YyZGs1dzdGYXJaWWxTNVlRRlJWRjY5YXRtVDU5K2d0YXBhR1ltQmdtVEpoQVpHUWtBQjA3ZHFSRml4WjVlbzNFeEVSV3JWb0ZRTnUyYlduYnRtMmV6cDliT3AyTzFhdFhzMnZYTG9vVUtjS2FOV3V3dHJiTy9NUk1hTFZhdG0zYnhwRWpSL0R4OGNIS3lpb1BWcHM5Y1hGeGZQMzExOFRHeHVMajQ0TzV1ZmtMWDBPcTVPUmsrdmJ0Uy9IaXhSazFhaFJObXpiTjhybng4ZkdNSFR1V3NMQXdBQVlPSEVpL2Z2M3lmSTMzNzk5bjdkcTFBTFJvMFlLWk0yZm0rVFZFMWwwT2oxUzI2MHVZUlFnaGhCQkNDQ0hFYTB6Q0xFSUlJWVFRUWdqeG1pbGR1QkRiUHVqQnBuUFhtTDd2QkRIcUpDQk5ZUmFWUHR5Q1RyL3p4SjlodEZxeW1WWHZkcVJ0MWZJdmJkM0dlSHQ3RXh3Y3pJUUpFM2p6elRjWk5teVl5UURENWN1WGlZcUtBdlFCa3BkQm85RXdlL1pzSmNnQ2NQVG9VWHIyN0VudDJyWHo3RG9SRVJIS2R2SGl4Zk5zM3J5aVVxbUlqWTFGclZhalZxdjUvdnZ2R1RGaVJLN24zYjE3Tnl0V3JBRGcyMisvWmVMRWlRYkhEeHc0d0xwMTYzSjlIUUFiR3hzbGhKSFd6cDA3Q1FnSUFHRGx5cFVNSHo3YzZQbDc5dXdoT2pvNjErdm8zTGt6SlVzYUR4M2N2SGtUalViRHc0Y1BLVkdpUkpibjFHcTF6SjQ5MjZCcXpwRWpSK2pWcTFlZUI0UjI3TmloYkdjbmJKTWRBd2NPSkRZMk52T0J1YkJwMHlhS0ZDbVNyOWQ0RWRLR1dhVE5rQkJDQ0NHRUVFS0kxNW1FV1lRUVFnZ2hoQkRpTlRYUXBSWnYxS3pFbEQwQmJBdTZDZWdETGFDdm5LRlNxVkx6TEVRbXFIbDcvVzdHdFhGaFdzZjh1ZUdjRThPSEQyZk9uRG5jdTNlUEhUdDJjUHIwYVNaTW1JQ1RrMU82c2R1MmJRUEF3c0lDclZiTHFWT25jblROdW5YclltdHJtKzN6dEZvdDgrZlA1OEtGQ3dBMGFOQ0E0T0JnRWhNVG1UNTlPZ3NXTEtCeTVjbzVXdFB6MG9abHNoTmllSkdHRFJ1R3Y3OC84Zkh4N055NWt6ZmZmSlB5NVhNWGxuSjNkMmZ2M3IzY3VuV0xnd2NQMHJCaFF6cDE2cVFjZi9ic21jSFhKamRNdFJIcTE2OGZaODZjNGNxVksyemJ0bzJhTld2U29VT0hkT08yYmR2R25UdDNjcjBPRnhjWGsyR1c0T0JnQUlvVUtVS1ZLbFd5UE9meTVjczVlL1lzQUU1T1RnUUZCWEhyMWkwV0xWckVsQ2xUY3IzbVZHcTFtdDkrKzAxWlk5cnZWVjU2OXV4WnZyZDllaFZhVytXV2YrZ0RaYnR1bVZmemMwTUlJWVFRUWdnaGhNZ3FDYk1JSVlRUVFnZ2h4R3ZNM3NhYU5lOTJaSUJMVFVadk84S0QySGhBWHprRGRLaFFwZTA2eE1LajUvQzcrUmNyKzNTa2FvbWlMMi9oZjZ0V3JSckxseTluNmRLbDdOKy9uN0N3TU1hUEg4L3c0Y1BwM2J1M011N0Jnd2RLdFl6azVHUThQVDF6Zk0xRml4WlJyMTY5YkoyVGtwTEMvUG56T1hMa0NBRDE2dFZqenB3NVhMeDRrZW5UcHhNVEU4UG5uMy9PL1BuemNYUjB6UEhhVXFVTmJMeUtsVmtBaWhVclJyOSsvVmk3ZGkxYXJaWkRodzd4L3Z2djUycE9Dd3NMSmsyYXhQRGh3MGxPVG1iSmtpWFVyVnNYQndkOWhZa09IVHFrYTBlVmtwS1NhU3VnVzdkdXNYNzllaDQrZkFpQWxaVVZmZnIwTVRyVzNOeWNhZE9tOGNrbm54QWJHOHVpUll1b1hMa3lWYXRXTlJoWHNHREJQS2x5WW1abVp2TFlsU3RYQUgxd1NwWDZKczdFc21YTDJMNTl1M0tldDdjM1AvendBNXMyYmVMdzRjT1VMVnVXSVVPRzVIcmRBQWNQSGlRK1h2K1owNk5IRHdvVUtKQW44NXJTc0dGREJnOGVuR2Z6SFRwMGlOMjdkK2ZaZkM5YlVOZy9GWjNxUzVoRkNDR0VFRUlJSWNSclRzSXNRZ2doaEJCQ0NQRXYwTDVhQlFMSDlHZnhzZk44NTM4QmRYSUtxWFZhOUMySC9rbTBuTC8vbURaTGZmbnlqV1o4MUN4N29ZNzhZR1ZseGZqeDQzRjJkbWJ4NHNWWVcxdmo1dVptTUdibHlwWG9kRG9zTEN3b1U2Wk11am51M2JzSDZGdkgyTm5acFRzZUZSVkZRa0lDUUtiQmgrY2xKQ1F3ZCs1Y0FnTURBYWhTcFFxelpzMmlRSUVDTkduU2hJa1RKekp2M2p5aW82TVpPM1lzbnA2ZU5HalFJRnZYZUY3YU5rTjM3dHpCejg4dlYvT1owcUpGQ3dvV0xNaldyVnR6ZEw1V3EwV2xVdEdvVVNOc2JXMnpQWStscFNVOWV2UXcyT2ZvNk1oNzc3M0grdlhyZWZic0dmUG16ZU9iYjc3QnpNd01XMXRiZzZvNlI0OGU1YnZ2dnFOUG56NzA3Tmt6WGJqazRjT0hyRnUzamtPSERnSDY3NzI3dXp1REJ3K21XTEZpSnRkbGIyL1B4SWtUK2VLTEwwaE1UTVRUMDVObHk1WVpYSHZwMHFYWmVxNVpvVmFyRFZvWHBZWlpLbGV1VEhoNGVMcnhKVXVXeE1KQy82TWRuVTdINHNXTDJiTm5Ed0NWS2xYQzA5TVRDd3NMQmc4ZXpPWExsN2w0OFNLYk5tMUNyVmJ6eVNlZm1GekhXMis5aFVhanlYUzlTVWxKeXZibXpadjU5ZGRmcy9aRU0vRFZWMTlScDA0ZG84ZUtGQ21TN1NCYVJpNWZ2cHhuYzcwS0F0SlVabW5wV080bHJrUUlJWVFRUWdnaGhNZzlDYk1JSVlRUVFnZ2h4TDlFSVVzTHBuUm93dURHdFpuNTJ5bCt2YVJ2UGFSUHN4aFdkWGltU1dieUhuLzJCSWV5cEhkYktoVExmdHVkdk5heFkwZHExS2hCWW1JaTl2YjJ5djR6Wjg1dzRzUUpBTjU5OTEwKytPQURnL01pSXlQcDE2OGZBQjk4OEFGdnZ2bW13WEcxV3MzZ3dZTkpTRWlnWXNXSzFLeFpNOHRydW4vL1BqTm16T0R1M2JzQTFLbFRoemx6NWxDNGNHRmxUUHYyN2RIcGRNeWZQNS80K0hnbVQ1N014eDkvekZ0dnZaVzlMOEJ6enluVnp6Ly9uT041TXZQamp6OWliMi9QOHVYTGN6WFAyYk5ubGJZMjJXRmpZNU11ekFMNlZqL0hqeC9uMXExYkJBY0g4K09QUC9MZWUrOFpqRWxKU1dINzl1MUVSMGV6ZXZWcWZIMTk2ZCsvUDkyN2R5Y3hNWkVmZi95UkhUdDJLS0dNMXExYjgrR0hIMUt1WE5adThydTZ1dEs5ZTNkMjc5NU5lSGc0YytmT1pjNmNPUmxXVXNtdDA2ZFA0K1hsbFc3L2hnMGIyTEJoUTdyOWE5ZXVwV0xGaXNURnhURnYzanhPbno0TlFKa3laWmc3ZHk0Mk5qYUF2dnJMdEduVEdETm1EQThlUE9EWFgzOGxOamFXVWFOR0dhMHVvMWFyc3hSbVNVdWowV1Q3SEdPMFdtMnU1L2l2Q3Zqem56Q0xtNlBEUzF5SkVFSUlJWVFRUWdpUmV4Sm1FVUlJSVlRUVFvaC9tWEpGQzdPcVQwZUd1dGJqODEzSHVSSWVhWExzOGR2M2NWdXltYWtkbS9KUnMzcVlaYkdWU1g2cFdMRWlvSzh5a1pLU1FteHNMRDQrUG9DKzNVNXFhQ1d0WThlT0tkdU5HemRPZDN6TGxpMDhlZklFMElkZHNocEdPSGp3SUV1V0xPSFpzMmVBUHR6d3hSZGZHTDM1MzZGREI2eXRyWms5ZXpZYWpZYmx5NWR6NGNJRnhvNGRhN1JTVEdiU2hsbGVoTHhvbDVPWDF6VTNOMmZjdUhHTUhEa1NsVXFGdGJXMTBUR0xGaTNDMzkrZkRSczJFQm9heXZMbHk5bThlVE5xdFZwcGYrUHM3TXhISDMyVXJSQlRLZzhQRDg2ZlAwOVVWQlJ1Ym03NUdtUUJmWnVsMUFCS1VsSVNHbzBHTXpNem84OGY5RitEa0pBUVpzMmFwYlJRcWxDaEFqNCtQcFFvWWRobXhzN09qcSsvL3ByeDQ4Zno0TUVERGg0OHlOV3JWNWs2ZFNvMWF0UXdHRHRod29RTVF5V0ppWWtzV2JLRWxKUVViR3hzR0RGaVJKYmJJR1dtZlBueWVUTFBmMDFRV0FTeGFuMmxuUEpGQzFQUjd1VUhGSVVRUWdnaGhCQkNpTnhRNlhRNjNjdGVoQkJDQ0NHRUVFS0kvTFBqOGkzbUhqck56WWlZRE1mVkwxdVNSVysyb1dFNSt3ekhBWlNZdm9KSUw5TnRTbkxqNmRPbnpKOC9uNW8xYS9MNDhXT2xiY3FYWDM2WnJ2MVFmSHc4UTRjT1ZjSWZ2WHIxWXNTSUVjcnhtSmdZcFNwTDllclZXYnAwYWFZMzNTTWpJL251dSsvdzkvZFg5ZzBZTUlEMzMzOC8wekREbFN0WDhQVDBWRnJGMk5yYTR1SGh3UnR2dkpHdG0vM2p4bzBqS0NnSVMwdExmdmpoaHl5ZmwxM0ZpaFhMOTRCR2J2ajYrdUxrNUpScEVFV24wK0huNThlR0RSdTRmLysrc3I5ejU4Nk1IejgrVjBHTDI3ZHZVNmhRSWFQdHJmTFR2SG56T0hUb0VPN3U3b3dkT3piZGNZMUd3MDgvL2NUUFAvK3NWRVFwVTZZTXMyZlB6ckNGVWtSRUJOT21UVlBlTTJabVp2VG8wWU4rL2ZwUnNtVEpMSzF0M2JwMS9Qampqd0I4OU5GSHZQdnV1OG94dFZwTldGZ1lBS1ZLbFZMQ09ibngxbHR2RVJjWGg1bVpHUVVLRk1qMWZLbVNrNU5KVGs0RzlLRzNva1dMNXNtOCtmbjVhTXJVdlFHc1BCa0VRTDhHTlZqNmR2c1hlbjBoaEJCQ0NDR0VFQ0t2U1dVV0lZUVFRZ2doaFBpWGU3TmVWWHJVcmNLdmwyNHkzKzhzdHlPTmgxcUN3aUxvdU9KWE90ZXN4T2Z0R21jcDFKTFhidDI2aGFlbkorSGg0Vnk0Y0lIdnYvOGVCd2NId3NQRDB3VlprcE9UOGZiMk5xaGlzbjM3ZHV6dDdaV2I2NFVMRjJiQ2hBbnMycldMZDk5OU44TlFRMHBLQ3J0MjdXTGR1blVrSkNRWW5OK3laY3NzcmI5dTNib3NXN2FNTDcvOGtoczNiaEFYRjhlQ0JRdll1WE1uSGg0ZU9EazVaV21lMU9kVXZIaHhpaGN2bnFWejh0dng0OGRwM3J3NUZoYVoveWdoSkNTRTRPRGdkQzJmc3F0UG56N3A5ZzBhTkVnSkN6M3YrV29pQnc0Y3dNL1B6MlJnWituU3BVbzFJRk9xVkttU3hkWG1yZlBuendQUXBFa1RvOGNXTDE1c0VOeHhjWEhoM0xsekRCczJMTk81TFN3czZOYXRHM3YyN0VHcjFiSmp4dzcyN3QzTHNHSERNbTJQRlJZV2hxK3ZMd0NsUzVlbWQrL2VCc2R2M3J5cGhHK21UcDFLdTNidE1sMVBWbW0xV3RScWRaN045Mit5Ti9oUFpkdTlqdU5MWElrUVFnZ2hoQkJDQ0pFM0pNd2loQkJDQ0NHRUVQOEJaaW9WZlp5cjA4ZTVPcHZPWGNQSDd3LytpbzR6T3ZiQTlUc2N1SDZIVmxYS01jQ2xKajNyVnNYS3dqemYxN2gvLzM2Ky9mWmJwY3BFelpvMXNiQ3dNS2o2a0NvdUxvNjVjK2R5OXV4WkFOemQzU2xidGl4cjE2NWw5ZXJWUEhyMENBOFBEeXd0TFduVnFoV3RXclhLOE5vblQ1NWs5ZXJWL1BYWFg4cStSbzBhTVdIQ2hDeFhxMGhsYjIvUDRzV0xXYmR1SFZ1MmJFR24weEVTRXNMNDhlTnhkblptNE1DQk5HellNTU01VXNNc3o3ZUtlVmsyYmRyRSt2WHJxVmV2SGpObXpNaXdkZExseTVlWk5tMGFDUWtKWEw5K25URmp4dVJwTlEyMVdwMnRRRU5TVXBMSll5a3BLZG0rL3ExYnQ3SjlUbFpVcmx3WmMzUDkreXcwTkpTb3FDak16YzF4Y1hGaDFxeFpSRVZGOGRsbm4xR3RXalZ1M2JxbEJGa0tGaXpJNk5HamNYUjBORnJCeFJoTFMwdkdqQmxEdzRZTldieDRzVkwxcEZHalJwbWV1M3o1Y3VVOU9uVG9VQ3d0TFhQNGpMT3ZZY09HREI0OE9NL21PM1RvRUx0Mzc4NnorVjZXcnc2ZlZUN1BiUXNXb0Z0dENiTUlJWVFRUWdnaGhIajlTWmhGQ0NHRUVFSUlJZjVqQnJyVVlxQkxMWFpkdmMzM2dWYzRkdnUrMFhISGI5L24rTzM3ak45eGpHNTFIT2xhcXpJZGExVENwa0RlL2xVeUxpNk94WXNYYy9Ub1VVRGY5bVR3NE1IMDc5OC9YVVVOblU3SDBhTkhXYlpzR1UrZVBBSEExZFdWa1NOSFltRmh3Wk1uVDlpNmRTczdkdXpnL1BuemZQcnBwelJ1M05qa3RjK2NPY1BHalJzSkRnNVc5bGxaV1ZHalJnMDZkdXpJaFFzWGN2eThxbFNwUXRldVhmbjk5OStWUU1YRml4ZTVlUEVpbFNwVm9rK2ZQblR1M0RuZGVVK2ZQaVV4TVJGNE5jSXN2cjYrckYrL0h0QlgzYmgzNzE2R1laYWlSWXRpWjJkSFFrSUNCdzhlNU02ZE8zaDZlbUp2YjdyU2owYWpJUzdPZUxqS1ZHV2FUejc1aE5hdFc2ZmJ2MkhEQnZidjM0K3pzek9USmsxS2R6d2lJb0pSbzBhbDI1K1ltTWk5ZS9lTVhzdk96azVaeC9EaHc5TlZnTWtMdi96eWkzS04wNmRQQTFDL2ZuMEtGU3JFOWV2WGVmVG9FZkh4OFFDODg4NDdYTGh3Z2Vqb2FDWk5ta1NGQ2hVQTJMVnJWN2F1MmFaTkd4bzJiTWphdFd1cFZLa1NsU3BWeW5EODRjT0hPWG55SkFBTkdqVEkwNm9yV1ZHa1NCSHExYXVYWi9NNU9EalF0V3RYUUYrRjZYVVRvMDdpcC9QWG1lOTNWdGszcWIzcHp6c2hoQkJDQ0NHRUVPSjFJbUVXSVlRUVFnZ2hoUGlQNmxHbkNqM3FWT0ZtUkF5clR3V3hOZWdtVVFucEsxNGthSkx4dlhnRDM0czNBQ2hqV3lqUDFuRDI3RmtXTEZpZ1ZDSXBWYW9VVTZaTVNYZkRPaUVoZ1dQSGp2SHJyNy95NTUvL3ROTjQrKzIzK2Zqamo1WFF5NmVmZmtxNWN1VllzV0lGZCsvZVpjcVVLZFNwVTRjMzMzd1ROemMzZ3dvaDU4NmRZK3JVcVFiWGFkR2lCU05HakdEbzBLRmN1blFwVDU3aitQSGppWW1KWWRPbVRUeDc5Z3lBTzNmdUtNR0U1NlZ0bS9TeXd5d2JOMjVrdzRZTkFGaGJXek4zN3R4TXd3UVZLbFJneVpJbHpKdzVrNHNYTHhJU0VzS0lFU09ZT1hNbXRXdlhObnJPeVpNbjhmTHlNbnJzNE1HRFJ2Y1hMbHpZYUVERzJ0b2EwRmNmTVhiY1ZEV1dPM2Z1TUdMRUNLUEhCZzBhbEtjVlFUS1RHbVp4ZFhVMU9XYktsQ2xZV1ZrcDFWeHlJaTR1anREUVVEcDE2cFRwOXpVeU1wTHZ2dnNPK0tleXkrc3VQOXQ0MVpuL1A1NXBzbC81Snp0aTFZbm9NQ08xZVZyZE1pWDR0RVhXV3BrSklZUVFRZ2doaEJDdk9nbXpDQ0dFRUVJSUljUi9YTFdTUmZtcXV4dnp1cmx4TWV3eHYxMi93NEZyZDdqdzRMSFI4ZUZ4Q2JtK3BscXRadlhxMWV6Y3VWUFo1K3JxeXFSSms3QzF0UVVnTmphV2dJQUF6cHc1dytuVHA1VnFKUURWcTFkbitQRGhSbS9BOSt6Wmt6cDE2ckJvMFNKQ1FrSzRldlVxVjY5ZXhjcktDbGRYVjF4Y1hHaldyQmt1TGk2MGF0V0s0OGVQVTZGQ0JUdzhQRElNRCtTVWhZVUZmZnYycFhQbnptemV2Sm5kdTNkVHVYSmxldlhxWlhSOFFzSS9YOTlkdTNheGYvLytQRjJQaTRzTE0yZk96SENNVHFkaitmTGxiTnUyRFFBYkd4dTh2YjFOaGxHZVoydHJ5N3g1ODFpNGNDRUhEeDdreVpNbmpCOC9uZ2tUSnRDK2ZmdGNQNGVYeWNmSEI1MU9sMjcvNWN1WGxRbzJOV3JVNE9PUFA4N1d2R2xmOTVjdlh3YWdlZlBtSnNmYjJOaHc2TkFocFZLS0tWT25UazFYNFNqVmpSczNsUGZjMXExYk01em42NisvVnFybkRCdzRrSExseW1VNFBqOGNQMzZjSGoxNjVOdjhiN3p4QmlOSGpzejlSRHA0R1BjczkvTmtTb1VLSFRwMEZMTzJZdGZRTjEvQU5ZVVFRZ2doaEJCQ2lCZER3aXhDQ0NHRUVFSUlJUUJRcWFDQmd6ME5IT3laMks0eFVRbHFmYXVoMEFmNDM3N1BqWWpvUEx1V1RxZmo0c1dMZ0w2dDBBY2ZmRURmdm4xUnFWVEtHRE16TTdaczJjTGR1M2VWZmM3T3pyejk5dHMwYTliTVlPenpxbFdyeHRLbFMvSDM5MmZkdW5YY3ZYc1h0VnJOMGFOSE9YZnVIRTJhTkFGZzFLaFJOR2pRZ0c3ZHVobFV1TWlzWGN1U0pVdVVJSTZweWlIUEsxYXNHQjkvL0RIOSsvZEhyVmFiREJpa2xaS1NZcktTU0U1WldscG1lRnl0VmpOdjNqd0NBZ0lBZlFXVXI3NzZpaXBWcXBDVWxHUlEzY2FVME5CUTdPenNtRGh4SXFWTGwrYUhIMzVBbzlIZzdlM05nd2NQZU8rOTl3ekdOMnJVaUZXclZpbVA5KzdkeS9idDJ6Tzh4cnAxNi9EMTlVMjNQeW9xQ3RDSFM0WU5HNWJ1ZUhKeXN0SDVLbFdxeElvVks1VEhUNTgrWmNLRUNlbkdPVGtacjN6eHYvLzlUOW4yOFBBd09TNHpKMCtlUkt2VlVxRkNoVXdESXpkdjNsVGFjNWt5WmNvVUFLNWZ2ODdQUC85TTVjcVZlZi85OTdPMXBxMWJ0M0xtekJubDhVOC8vY1RQUC85c2RHemFGa3crUGo0c1hMZ3cwL2xuekppaHZDY3pvdFZxVWF2VFY0OTY1YWgwZ09uUHB6eS9IQ3BpbmlXeTUyb29BMXhxdnJEckNpR0VFRUlJSVlRUStVbkNMRUlJSVlRUVFnZ2hqQ3BleUlvMzYxWGx6WHBWbFgzaGNRbEVQMVBUY3NubVhNMXRiVzNOekprem1URmpCbVBHaktGKy9mcnB4aFF1WEJoUFQwL216WnVIcTZzckhUcDB5SFkxQ0RjM04xcTJiRWxRVUJDLy8vNDd4NDRkWTl5NGNVcjdtV0xGaXRHelo4OWNQWmZzc3JXMVZhcHdHRk95WkVrR0RScVVwOWRVcTlWSzhNUEd4c2JrdUVlUEhqRmp4Z3h1M2JvRmdKMmRIZDdlM2p4OCtKQzVjK2ZTdVhObit2ZnZuK24xNXMrZno1OS8va203ZHUyWU1HRUM5dmIyZlBQTk4raDBPdjczdi84UkhoN08yTEZqbFFDUmpZME5qbzZPeXZuRmloWEw5QnFSa1pFR0xabU1QZWM3ZCs1a09rK3FnZ1VMVXJYcVA2LzFtSmlZTEo5Nzd0dzVnb0tDQUgycnF1ZURMSkdSa1Z5OGVERkxWV21PSERtaXpKTlZibTV1dEd2WFRubWNsSlRFVjE5OVpUQW1JaUlDZjM5L1ltTmpzend2UUZCUUVDdFhyalRZbDdaS1VrWTBHZzBhalNiVGNWa05iTG00dU9UNWV5TXBLWWxKa3lZQlpDbW9sVFVxMXJ6YmtmQ24rVnVkNWZ5OWh3VGVDZWRlekZNQVJtN3p3ODNSZ1lwMnBqOWZoQkJDQ0NHRUVFS0kxNFdFV1lRUVFnZ2hoQkJDWkZrWjIwS1VzUzJVSjNPVksxZU9OV3ZXS0JWV2xpMWJ4cjU5KzR5T3ZYdjNydEVxSEZsUnBFZ1JObTNhaEpPVEU2TkdqY0xDNHRYK3E3Qzl2VDJEQncvTzB6bkR3c0tVcjEvaHdvV05qamwxNmhUejU4OVhXc2xVclZxVldiTm1VYXBVS1JZc1dNRDkrL2Zac21VTHZYdjN4c3JLeXVTMXpwOC96ODJiTndHSWo0L0h6TXdNZDNkM3BWVlJTa29LQnc0Y0lEbzZtdW5UcDFPd1lNRWNQYWYrL2Z2VHRHblRkUHUzYmR2R3NXUEhxRldyRmg0ZUh1bU9SMFZGNGVYbGxhTnJHcVBUNlZpelpnMmdyM3J6L0RWUG56N04zTGx6U1VoSW9FU0pFamc3TzV1Y0t5VWxoWFBuemdINjhNbW1UWnNBL2RjUjlGV0FVbHNRdWJtNUtlZFZyRmlSMXExYks0K2ZQY3ViRUVWa1pDUmVYbDRHMVZaQUg3UnAxYXFWMFhQdTNidW5yTHRuejU0bVcxUGR2WHVYbjM3NktVdnJTSDArOXZiMlJsdUw1Y2JUcDArVjdid0xzMER2K3RYeWJDN1Q2aE9qVHFMSDJoMWNDZGNIdXo3YjVzZk9EMTlzUUU4SUlZUVFRZ2doaE1nUHIvWlA4SVFRUWdnaGhCQkMvS3VsYlJXVWxKU1VMeTFFMHJiVmVkV0RMUGtsSVNGQjJUWldtZVhreVpQTW1ERkRlZXptNXNha1NaT1UwTXFBQVFPWU5Xc1dzYkd4L1BMTEx4bTJxZG13WVlPeVBYRGdRR1c3VFpzMldGdGI0K25waVVhaklTSWlBbzFHaytNd1M3bHk1WXdHRzQ0ZE93Ym9RenZHam9lSGgrZm9lcWI0K2ZseDQ4WU5BTjUrKzIwY0hCd01qbGVwVWdYUWgxNjh2YjFadFdvVlJZb1VNVHBYU2txS0VodzVkT2hRdXVNSERoeFF0cCsvVGw1TFRFeGs1c3laUEhueUJOQy9Kdno5L1FHb1hMa3lIVHQyTkhyZTVjdVhsVEJMdlhyMURDckdwSFh4NHNVc2hWazBHbzNTR2lxekZsazVrWlNVcEd6blpaamxSU2xxVllDbGI3V2o3Ykl0QUFTRVB1RHVremlwemlLRUVFSUlJWVFRNHJYMzMvd3BuaEJDQ0NHRUVFS0lWNWExdGJYUzlpTTNkdS9lemRtelo3TTBWcTFXYy9qdzRTelBuYlo5emQ2OWU3TjhYczJhTlExYTJid29xWlU5d0hobEZsZFhWMXhkWFFrTURHVGd3SUc4Ly83N0JrRWpOemMzSEIwZENRME41WmRmZnFGVHAwNUd3eFRIamgxVEtvZTBhTkdDR2pWcUdCeHYyclFwczJiTll1WEtsY3liTjg5a2xaalhoVnF0WnZYcTFZQythc2lBQVFQU2pTbFpzaVFqUm94Zy92ejVSRVpHNHVQalk3SXlqSm1abWRGV1JDZE9uRUN0VnRPd1lVUHM3T3dBS0ZPbURDRWhJUUFFQmdZU0ZSV2xqTTlxMng1VHRGb3RjK2ZPSlRnNEdOQUhjc2FORzZlRVdWNGtVNi9kVTZkT01XZk9uR3pQbDFxcEtWWGFOa2l2WTVnRm9IN1prblN0VlpsOTEvNEVZRTl3S0orMmNNcmtMQ0dFRUVJSUlZUVE0dFVtWVJZaGhCQkNDQ0dFRUs4VUN3c0xXclpzYWZKNFlHQWdvYUdoMk5qWTBLTkhENVBqenB3NWsrVnJ4c1hGc1dqUm9teXRNMVYyemhzeVpNaExDYk9rYmFWaUxFQmlabWJHRjE5OHdZVUxGMmpXckZtNjR5cVZpaEVqUmpCaHdnUTBHZzBMRnk1ay92ejVtSm1aS1dNU0VoSll0V29Wb0srZzhja25ueGhkUytQR2pYRnhjVEU0TjZmUDZmSGp4K24ycDdhazBXZzBSbytuVmhySkM1czJiU0lpSWdLQTRjT0hZMjF0YlhSY3AwNmQ4UGYzNThTSkU1dzZkWXB0MjdiUnUzZnZkT01zTEN5WU1tVkt1djBEQnc1RXJWWXpjT0JBZ3paRnFWVm9idDI2eGExYnQvTGlLUUd3Wk1rU1RwdzRBWUN0clMwelo4N01jUVdkM0VvYlppbGF0S2l5blpLU2txTktUczlYZDBrYlpzbVB5aTh2aW50dFJ5WE1zbGZDTEVJSUlZUVFRZ2doL2dVa3pDS0VFRUlJSVlRUTRyVnk2TkFoL1B6OEtGZXVYSVpobHV3d016TlRXdXBraFVhalVhcGZaT2U4NTlzY2hZYUc1bW00NG5tMWF0V2lVS0ZDQm1FV1cxdmo3VWVzckt5TUJsbFNPVHM3MDZaTkc0NGVQYXEwaUVuYlJtalpzbVU4ZlBnUWdMNTkrMUsyYkZtVGMrVTJ5QUt3WXNVS1ZxeFlZZkw0eFlzWGpWWkt5U3Vob2FINCt2b0MwS3haTTl6YzNESWNQMmJNR0M1ZnZreHNiQ3lyVjYvR3hjV0ZTcFVxNWNsYXVuYnR5cHR2dnFrOFRreE1aUFRvMFRtYUt6QXdrTjI3ZHdQNjE2dW5weWRseXBReGFNZnpJdDI3ZDAvWkxsR2loTkV4aXhZdFVpcldtTEp6NTA2MmJ0MmFibi9hTU12TEN1emtoVzUxSEJtNXpRK0FFMytHdmVUVkNDR0VFRUlJSVlRUXVTZGhGaUdFRUVJSUlZUVFyNVhVbTgvWkNaRmtwa1NKRXV6YXRRdUF5TWhJcmwrL1Rvc1dMVXlPWDdKa0NUdDM3Z1JRempQbStQSGpsQzVkT2wyN25WUWJObXpJMTlZdFM1Y3VwVWFOR2daaGxpSkZpdVI0dnBFalJ4SVVGRVJVVkJRYk5teWdhdFdxTkd2V2pBTUhEbkRnd0FFQWF0U29ZUkJ5eVMrV2xwYVltNXVuMjU4YU5ESXpNelBhTmthbjA1R1ltSmlyYThmSHh6Tjc5bXhTVWxJb1ZLaVFRWEJFcDlPUmtKREEwNmRQbFQ5eGNYSEV4Y1ZSczJaTnpwdzVnMGFqWWY3OCtTeFpzaVJQZ2oxMmRuWUdGWDlTcTlQa1JKTW1UV2pac2lVQkFRRk1tREFCSjZlWFcrSGo5dTNieW5iNTh1V05qaWxkdWpUMjl2WVp6bVBxZFovMnRmQTZoMW1LV2hXZ2Jwa1NYQW1QQk1BLzlBRnVqdWxiZ1FraGhCQkNDQ0dFRUs4TENiTUlJWVFRUWdnaGhIaXRSRWJxYjlhYXFqQ1NHMWV2WHNYVDA1T1ltQmltVDUrZWFiV05qTnk0Y1FOdmIyOVNVbEo0OTkxM0dUcDBhQjZ1Tkh0aVkyT1Y3ZHg4M1lvV0xjckVpUk9aTW1VS1dxMFdMeTh2QmcwYXhQcjE2d0d3dHJabTZ0U3A2U3JRNUlmUm8wZlR1WFBuZFB1WExWdkd0bTNiY0hGeHdkdmJPOTN4OFBCd0JnMGFsT1ByUmtSRThPV1hYM0wzN2wxQUg2cjU0b3N2aUkrUDUrblRwOFRIeDZQVDZUS2RKeVFraEY5KytZWCsvZnRuK2RvNm5ZNkhEeDl5Nzk2OUxGMGpKOHpNekpnOGVUTEhqeCtuUTRjTytYS043RWpiUHNsVW1DVTMwbGFjZVozRExBQnVqZzVLbUNWQXdpeENDQ0dFRUVJSUlWNXpFbVlSUWdnaGhCQkNDUEZhQ1F2VDBLTm5MQUFBSUFCSlJFRlV0OURJckJKRFRoUXFWSWlrcENTMFdpMXo1c3hoOXV6Wk5HclVLTnZ6eE1YRk1YUG1US1dLaktPam85RnhIaDRldlBmZWU3bGFjMFpTYi82bkRiUGtwaklMUUtOR2pSZytmRGhMbHk0bEtTbUp0V3ZYQXZvUXhJd1pNeWhYcmx5dTVzOXZ5Y25KeXJheHlpNlpDUTBOSlNRa1JIa2NFeE5EVEV4TWh1Y1VLbFFJVzF0YkNoY3VUT0hDaGJsKy9UcHF0Wm9OR3piUXJGa3o1ZldSbkp4TXhQL1p1L080bXZQOUQrQ3ZUdnRlU29RaVJhSlNEV1BMVXZic3hqS2prVzJ1WldTWEpra0lZV3hqYkZsbWpOMWtqRDFiZGhFcExVUW9FaFdsdEo3TzZaenorK1A4enZkMk92c3B3bjAvSHcrUGU4NzVmcjdmNytmc3pmMjh6dnVkbDRkMzc5N2gzYnQzZVB2MkxkNitmY3M4ZjRHQmdlRHorUUNBM3IxN3c5VFVGQUJ3K2ZKbHNUbUpXbUNwUzA5UEQ3MTc5NjdSTVdxTDZIN1oydHBDWDErLzFvL1Back9aeTdWWjdha3VkTEZyaElqYnlRQ0FteG12RVloMmRUd2pRZ2doaEJCQ0NDRkVmUlJtSVlRUVFnZ2hoQkR5eFhqNThpVUtDd3NCNEtPRUpwbzFhNFpseTViaGwxOStBWmZMeFpJbFM3QnExU3EwYWRORzZXTlVWRlFnSkNRRXVibTVBSVNCRlc5dmI2bGpHelpzV0N2elZxU2dvQUNBTUhCaWFHaFk0K01OR0RBQVVWRlJZaTFnT25ic0NBOFBqeG9mdXphVmxKU2dzTEFRSmlZbTBOWFZCWmZMeFlrVEo1anRGaFlXS2gremZmdjJhTjI2TlI0OWVvUjY5ZXFoYWRPbXNMS3lncVdsSmN6TnpXRnViZzR6TXpPWW1wckMxTlFVeHNiR0VxR1p5TWhJN05peEE1V1ZsVGgyN0JqbXpac0hBSWlLaXNLbVRadGtubHNVWkxHd3NFRExsaTJaMTFoT1RnNXljbkpVdmk5MVNYUmY1SG4yN0JrVFhwUDNIcHcyYlJvME5EVGtIcXRxYUtXcXFpMlp2dlF3aTB0RFMrWnl5djlYYUNHRUVFSUlJWVFRUXI1VUZHWWhoQkJDQ0NHRUVQTEZPSHIwS0hONTc5NjlTRXhNUlBmdTNlSHA2Y2xVcWFncFYxZFhCQVFFWU9YS2xXQ3oyUWdPRHNhNmRldGdiMit2Y0Y4ZWo0ZGx5NWJoNGNPSEFJRHZ2dnNPSTBhTXFKVjUxWVNvY29peHNiSENSWDlGN3QyN2g2MWJ0eUlySzB2czlwaVlHTXlZTVFOejVzeUJnNE9EMnNjdkt5dkR2WHYzbU90c05sdnRrTUdiTjI4d2ZmcDBxZHVhTjI4dU45aHordlJwNW5KeGNiSFl0cUNnSUFnRUFsaGJXNnMxcitIRGh5TTZPaHBkdW5UQm1ERmptTnR0Ykd5WXkwWkdSckN4c1VHVEprMXc2OVl0bEpXVlljR0NCZWpXclJ2VERpY2lJZ0tBOEhWV3RWMFJtODMrcUJWL2FrUFZTakt5MnZ0Y3ZueVp1ZHkrZlh1WngxSlVHVWNlVWRBTFFLMTlodFFWVzNOakdPdnFvTGlDZ3lJMkI1a0Z4YkExci8xMmJJUVFRZ2doaEJCQ3lLZEFZUlpDQ0NHRUVFSUlJWjhGZDNkMzZPam95R3dsOHZmZmYrUGN1WFBNZFQ2Zmo0U0VCQ1FrSkdEVHBrMXdjM05EOSs3ZDBiVnJWeGdiR3lzOG5qeGVYbDVJVDAvSDRjT0hVVnBhaXV2WHJ5c1Zab21LaXNMZHUzY0JBTjI3ZDhlVUtWTlVQdmZIOE9iTkd3QTFhODJVbUppSWZmdjJJVEV4a2JtdFFZTUdHRDE2Tkk0Y09ZTGMzRnlrcGFWaCt2VHA4UEx5d25mZmZZY1dMVnFvZEk3aTRtSUVCUVhoeVpNbnpHM3IxNi9Id29VTGxUNkdtNXNiTkRVMVlXTmpBenM3TzJocWFrcTAzYkd3c01EczJiT2w3cy9sY3JGeDQwWmN1SENCdWUzNDhlT3dzN09EajQ4UGdKcFgxTkhVMU1UbXpadWhwU1grZjhzNE9qcGl3NFlOYU5La0Njek16SmpiZlgxOVVWWldCaXNySzZuQkQxMWRYYkVnaG82T2pzU1lUcDA2NGVUSmsyQ3hXRFdhdTZweWMzUHg5OTkvdzhEQUFBWUdCdERTMGtKT1RnNmlvcUtZTWRJZVR6NmZqNnRYcndJQXRMVzEwYTZkN0pZNTRlSGhNRGMzVjJvKzFlKy9xUElMb0Y2bG5zK05pN1VGWWw0STcxTnlUaDZGV1FnaGhCQkNDQ0dFZkxFb3pFSUlJWVFRUWdnaDVMUFF2WHQzZE8vZVhlTDJCdzhlWU8vZXZVaE9UZ1lnWExoZnUzWXRYcjE2aFV1WExpRWhJUUY4UGgveDhmR0lqNC9IYjcvOUJnOFBEL1RxMVFzVEowNVV1NnJIaEFrVDhQcjFhM1RxMUFtOWUvZFdhcCtCQXdlaXJLd005Ky9mUjJCZ1lJMnJvTlNHdExRMDVPY0xXNDRvRThpcHFyeThIRmV2WHNXSkV5ZncvUGx6NW5ZV2k0VkJnd1pod29RSk1EUTBSSzlldmJCejUwNmNPblVLZkQ0ZjBkSFJpSTZPaG91TEN3WU9ISWdPSFRvb2JHOVVXRmlJd01CQXBuVlJpeFl0OFBUcFUxeTVjZ1VhR2hxWU1XTUdqSXlNc0dUSkVsUldWb3BWTWFtcWMrZk82Tnk1TTNOOTdkcTFLQzR1Um1WbEpmaDhQaXdzTE9EZzRDRDFkVkZjWEl6UTBGRG10ZGEwYVZNWUdSbmg0Y09IMkxCaEErTGo0ekY1OG1SWVdWbXA5RGhLVXozSUFnRDYrdnB3ZG5hdThiR2xZYkZZYWdXN2FzckV4QVNuVHAyQ1FDQ1F1dDNKeVVscWhadno1OC9qM2J0M0FJQ3VYYnRLekwxaHc0Ym8xNjhmQUdFSXlOaFl2ZERHbzBlUEFBaURYblh4K05RMlQ3dkdUSmdsSlRzZkE1enM2bmhHaEJCQ0NDR0VFRUtJZWlqTVFnZ2hoQkJDQ0NIa3MxSmFXb3JVMUZURXg4Zmp4bzBieU1uSlliYVptWmxoeVpJbGFOV3FGVnExYW9YZXZYc2pQejhmMGRIUnVIRGhBbDYrZkFrK240KzR1RGpFeGNWQlQwOFBYYnQyUmUvZXZkRzJiVnVKcWd6RnhjVk1TeUJwK3ZUcEF3QzRjK2VPMk8yNXVibk01ZXJiYkcxdFlXTmpnL3YzNzhzOHJxbXBLWnljbkJRL0dEVlVVRkNBZGV2V01kZmxWYmNRNFhLNWlJdUx3N1ZyMTNEcjFpMncyV3l4N1owNmRjTEVpUlBSckZrejVqWjlmWDNNbkRrVGZmdjJ4WjQ5ZXhBWEZ3Y0FTRTVPUm5KeU1yUzB0T0RtNW9iT25UdkR6YzBOVFpvMEVRdjZ2SC8vSGdFQkFjak16QVFBOU8vZkgzUG16TUdxVmF0dytmSmxYTDU4R2ZIeDhmRHk4a0tYTGwxZ2JXMnRkSGloZWppRXorZWpzcklTcGFXbHFLeXNSR1ZsSmZUMDlGQmFXb29GQ3hiZzlldlhBSUNXTFZzaVBEd2NMQllMYytmT1JVWkdCcTVkdTRicjE2K2pUWnMyOFBEd1FQMzY5V0ZtWmdadGJXMW9hMnREVTFOVDV2OVdWbGFpb3FJQ2JEWWJiRFpiNHJLTmpRM2F0bTJyMUgycUxXVmxaUUNFbFU4K0ZuMTlmZGpZMkREUHJZaWhvU0djbloweGMrWk1pWDNZYkRiMjdObkRYQjg4ZUxERUdIdDdlOHliTjY5R2MwdEpTY0hqeDQ4QkFLMWJ0NjdSc1Q0WHp0Yi9yUzV6TStNMUFxSDRQVThJSVlRUVFnZ2hoSHlPS014Q0NDR0VFRUlJSWFST1pHZG5JeU1qQS9uNStjak96a1pXVmhaZXZuekp0TVNwU2s5UER6NCtQaGc3ZGl5TWpJekV0bGxZV0dEVXFGRVlOV29VMHRMU2NPSENCVVJIUjZPa3BBUnNOaHNYTDE3RXhZc1hZV2xwaVo0OWUyTGd3SUZNVzVPWEwxOGlKQ1NrUnZkRG5mM2QzZDJ4WnMwYXRjKzVaczBhcEtlbnc5VFVGRVpHUmpBeU1vS0JnUUYwZFhXaHJhME5nVUNBMTY5Zkl5WW1oZ2tzV0ZoWW9GT25UbEtQbDVPVGcvajRlTnk5ZXhmMzc5K1hDTEJvYVdtaGUvZnVHRFZxRkpvM2J5NXpYbzZPamdnUEQwZHFhaXIyNzkrUGUvZnVRU0FRb0xLeWtna1lBY0lnZzZPakkxeGNYT0RyNjR2cjE2OHpZWWZPblR0ajl1elowTkRRd0x4NTgyQnNiSXdUSjA2Z3NMQVEvLzc3TC83OTkxL21mQ3dXQzVxYW1zeS82dGQ1UEI0VFdPRnl1VXgxRm1tUHA3Mjl2VmdGbXpWcjFqRFZaRFp1M0loZHUzWXhGVVpTVWxLUWtwS2k3Tk9sbE9YTGw5ZmFzWjQrZlFvQVRKQUdBREl6TS9IaXhRdVltNXREWDE4ZjVlWGxPSExrQ0FEQTB0SlM0VEUxTkRTWTU3NWV2WG9xeldmMzd0M01aVDZmRDRGQXdNeExtdE9uVCtQOSsvY0FoTytWTm0zYXFIUStrYi8vL2h1blQ1K0d0YlUxR2pSb3dMeFBORFUxOGZyMWExeTVjb1VaMjdOblQ3WE84Ymx4YWZqZjUxSlVvWVVRUWdnaGhCQkNDUGtTVVppRkVFSUlJWVFRUWtpZGVQMzZOVUpEUTJWdVo3RllhTk9tRFhyMDZBRXZMeStsS25HMGJOa1NMVnUyeE9USmszSHo1azFFUlVYaHdZTUhBSUM4dkR4RVJrYWlWNjlldFhZZjZrcTlldlZ3OGVKRnBjZHJhMnRqd1lJRjBOWFZsZGpHWnJNeGI5NDh2SDM3Vm1LYmpZME4rdlRwZzM3OStzSE16RXpwOHprNU9XSEZpaFY0Ky9ZdHpwOC9qM1Buem9rZHY3UzBGUEh4OFdqZnZqMDBORFRRdjM5L0hEaHdBQTBhTk1EQ2hRdVpDam82T2pydzkvZUhsNWNYb3FLaWNPdldMWlNVbERESDRmUDU0UFA1NEhLNVNzK3R1bnIxNmpGVmU0WU9IWW9yVjY1ZzVjcVZZbTJSREF3TU1IUG1UQXdkT2hUUjBkRzRjK2NPc3JPelVWNWVydlo1cTdLeXNrTDc5dTFyZEl5alI0OWk5KzdkME5YVlJXbHBLUURoKzBFa0x5OFBZV0ZoVXZmMTlQUlVlSHh0YlcxRVJFVFVhSTRBSktvalNkTzdkMitjUEhrU09UazUrT21ubjlRK1YrUEdqWkdkblkzc2JQbWhqazZkT3NrTWVuMXBiTTJOMGNUVUNGa2ZoTytUNU93OHVGZ3JEaXNSUWdnaGhCQkNDQ0dmR3dxekVFSUlJWVFRUWdpcEUrM2F0Y00zMzN6RHRPTXhOVFdGdmIwOVdyWnNpZGF0VzhQVjFWVXNVS0FLSFIwZGVIdDd3OXZiRzIvZXZNR1pNMmR3NGNJRmRPL2VYYXc5VHF0V3JaanFGSjlTVGR1NnRHelpFbnA2ZWt6VkVXbFlMQllhTldvRWQzZDNmUGZkZDJqY3VMSFVjWHA2ZXBnOWV6WVdMbHdJUUJpczZOcTFLN3k4dk9EbzZGaWplVnBaV1dIczJMSHc5ZlhGbzBlUEVCc2JpOWpZV0dSa1pERHpBZ0JkWFYxTW5qd1ozM3p6amRUQVRaczJiZENtVFJ2TW5Uc1g3OSsvUjM1K1BqNTgrQUFPaDhOVVhlRnl1V0xYK1h3K05EUTBtUEFFaThXQ2hvYUd4RDhiR3h0bXpNaVJJOUduVHgrWmxVZHNiVzB4WWNJRVRKZ3dBWUF3bE1ObXM4SGo4WmhnamVnZmo4ZURRQ0NBUUNBUU8xLzFlYkJZTE9qcjZ5c1Y4cWhPVjFjWGhvYUcwTkhSUVpzMmJaalhBNHZGZ29PREEyYk5tc1dNZFhCd2tOamZ5TWdJWGw1ZXpQUHd1VEExTlVWb2FDaHUzTGdoRnNoUlZhTkdqWmdxTk5WcGFXbWhlZlBtOFBiMmx0ckc2RXZtWW0zSmhGbHVacnloTUFzaGhCQkNDQ0dFa0MrU2hrQWdFTlQxSkFnaGhCQkNDQ0dFZkZrc1FyWWpQMnhxalkvejd0MDc1T1hsb1VtVEprcFZYcWtKMFVLL25wN2VSejFQWFJDRkowVC9ORFUxVmI2Zmx5NWRRck5temFTR0htcmIyN2R2b2FPam8xSzFGNkljVVloSFEwTkQ2bllPaHdNZWp3Y05EWTJ2OHIwZ2pVQWdRRVZGQlRnY0R2aDhQclMxdFdGZ1lDRHpNYXFwMnZwOFZOZTJtQ1FzaW9vQkFQUnYxUXo3ZmZ2VjJWd0lJWVFRUWdnaGhCQjFVV1VXUWdnaGhCQkNDQ0YxcG43OStxaGZ2LzRuT1plV2xoYTB0TDdPL3d4bXNWaGdzVmcxcXZqeUtkc3ZXVmxaZmJKei9hOVJWT0ZGUjBmbkU4M2s4eUVLN3Z5dmhIY0dPTmt4WVpaYkw5N1U4V3dJSVlRUVFnZ2hoQkQxcUY3RGxoQkNDQ0dFRUVJSUlZUVE4bG15TlRkR0UxTWpBRUFSbTRPYkdSUm9JWVFRUWdnaGhCRHk1YUV3Q3lHRUVFSUlJWVFRUWdnaFg1RUJyZTJZeTJkVE0rcHdKb1FRUWdnaGhCQkNpSG9vekVJSUlZUVFRZ2doaEJCQ3lGZWtpMTBqNXZMWjFCZDFPQk5DQ0NHRUVFSUlJVVE5WDJlemNFSUlJWVFRUWdnaGhCQkMva2NOY0xLRHNhNE9paXM0ZUZWWWpET3BHUmpnWktkNHg4OUlZV0VoYnR5NEFSY1hGelJ0MmhRYUdocDFNZytCUUlEWTJGandlRHdBUUpNbVRkQzBhZE02bWN2bjVzYU5HN0MydGtiejVzM0JZbjJhMzB3bUpTWEJ4Y1dsVmw4UEFvR2d6bDVmSW13MkczcDZlblU2QndBb0x5K0h0clkydExTK3ZHV0Q1OCtmNDltelo5RFYxVVdQSGozcWVqcTE0dmJ0MjBoUFQ0ZTF0VFc4dmIzcmRDNXhjWEZ3Y1hHQnJxNnV5dnMrZnZ3WXVycTZzTE5UL1h1b3VMZ1lMMSsrQkFBNE9EaW8vRDVKU2twQ2VubzZBR0RvMEtFcW4xOFZhV2xwMkxoeEl3RGdQLy81RDl6ZDNabHRBb0VBUlVWRk1EVTEvYWh6WUxQWnFLaW9BSUNQZnE2NmxKV1ZoZUxpWWpnNk9pcjkvWk9XbGdZTkRRM1kyOXZYNkRzckpTVUZQQjRQVmxaV3NMYTJWdnM0bndLSHc4SDE2OWZSdUhGak9EazUxZlYwRkVyTmZZL0hiOThqT1RzUHlkbjVTTW5KQXdBNE43U0VpN1VGWEszcnc5SEtERTROTE9wNHBvU1FUK25MKzZ1VUVFSUlJWVFRUWdnaGhCQWkxeGdQUjBUY1RnWUFuSDMwZVlSWi92enpUNVNVbE9BLy8vbVB3Z1hKR3pkdVlOT21UUUNBblR0M29sbXpacDlpaWhJT0h6Nk1QLzc0ZzdtK1o4K2VPcG1IcWs2Y09JR2lvaUw0K3ZwK2xLQkpmbjQrd3NMQ0lCQUk0T0RnZ0czYnR0WDZPYXA2L1BneGZ2LzlkNlNscFdINjlPbTF0aWlkbFpXRlgzLzlGWU1HRFVLdlhyMXE1WmlxdW5IakJqWnMySUNnb0NDMGI5KytUdVlnY3ZUb1VSdytmQmdlSGg0SUN3dFRhZC9UcDA4aklpSUNBR0JzYkl3ZE8zYkF5TWpvWTB4VHFsdTNibUhmdm4wd016T3JjWmdsTmpZVzMzNzdiWjJIbkc3Y3VJR0xGeStpWGJ0MmRScG1pWXlNeEk0ZE8rRHM3SXl3c0RDVm50ZUtpZ3FzWExrU3VibTU2TnUzTHlaT25BZ3pNek9sOTMvNDhDRkNRa0lBQU51M2I0ZTl2YjFLYzc5MjdScE9uandKNE9PSFdjckx5L0gwNlZNQXdoQk9WWC84OFFmT256K1BSWXNXd2RYVjlhUE5ZZWZPbmN6OVBYUG1ESFIwZEQ3YXVlclN3WU1IY2ZIaVJSZ2JHMlBKa2lWS1BhYmJ0bTFEU2tvS2pJeU04TmRmZjhIRXhFU3RjeTlldkJqRnhjVVlQWG8wZnZycEo3V084U21VbDVkai9QanhlUC8rUFJ3ZEhiRjU4K2E2bnBKYzA0OWRRVTVSS2N6MGRlRmliWW1wblYzZzNOQVNBSkNTSXd5M25IejBIRVh4SEZpYkdPTDNZVjUxUEdOQ3lLZENZUlpDQ0NHRUVFSUlJWVFRUXI0eVV6dTVNbUdXd3cvU0VPamRIcmJteG5VMm40U0VCQnc4ZUJBQWNQZnVYUVFFQk1oZGZMcDI3Um9BNFMveDZ5cklFaGNYSnhGZTJibHpKMEpEUTJ1MHlEMW8wQ0J3T0J5MTl6OTgrRERNemMxbGJrOUlTTURXclZ2QjUvT1JuWjJOQlFzV3FIMHVXYUtqb3lFUUNBQUFBd2NPclBYalYyZHNiSXlNakF3QXdPN2R1OUc1YzJkWVdWblY2SmhjTGhmejU4OUhmbjQrbmo5L2poWXRXa2hVM1prOGVUS0tpb3BxZEI2UmNlUEdvWC8vL21LM2xaU1VZTU9HRFNndUxzYktsU3V4ZGV0V3FiLzB6OHpNeEkwYk4ybzhCMFVWUGxKVFU4SGhjRlFPUUNVbUptTHo1czFNQlNNMm00MjdkKy9XZVRVUlZmSDVmR3pldkJtblRwM0M4T0hETVczYU5KbGp1Vnd1aGc4ZnJ2STVJaU1qYTYwS1QwRkJBWEp5Y21wMGpIcjE2cUZCZ3dZeXQxZFdWaUkyTmhhQXNDTEYzTGx6RVI0ZURnc0w1U29qN05tekI5bloyUUNFSWFGeDQ4YlZhTDVmb3FTa0pCdytmQmdBRUJBUWdJa1RKMkwwNk5GMVBDdmxaR1ptWXZyMDZaLzBuTUhCd2VqWXNhUE03UlVWRmJoNTh5WUFZY1ViUjBkSGhjY3NLQ2pBdzRjUEFRQTJOalpxQjFtVWNmTGtTV3pac2tYdC9aczFhOFlFQTJ0Q1gxOGZ2WHIxd3Q5Ly80MG5UNTdnNXMyYjhQVDByUEZ4YTl2MTlOY1llL0FjVnZsNDRnY1A2YzlsQTJOYjlHeGh5MXcvY1A4eG1xLzRBL3ZHOUJOcnJVa0krVHBSbUlVUVFnZ2hoQkJDQ0NHRWtLK01yYmt4T2plelJzd0w0U0xpNnN2M3NPVzd1bHRZZG5WMXhmZmZmNDhqUjQ0Z0p5Y0g4K2JOdzlDaFF6RnAwaVNKaGQyTWpBd2tKaVlDQUpvMmJZbzdkKzZvZFU1VFUxTzF5K28vZWZJRVM1Y3VCWi9QaDQ2T0RscTNibzBIRHg3ZzFxMWIrUDMzM3pGejVreTFqZ3NBUEI0UGZENGZqUm8xVW5wUm04ZmpNYTAyUkNFU2FWNi9mbzJ3c0REdytYem82dXFxdGRpdWpFdVhMZ0VRUHNhOWUvZitLT2VvcW5IanhoZzVjaVFPSGp3SU5wdU5QWHYyMURpa282MnRqWjkvL2hsaFlXR29xS2pBc21YTHNIWHJWckUyS25sNWVSSVZGdFJWWGw0dWNadVJrUkVDQXdPeGFORWlsSlNVWU1tU0pmanR0OThrWGhjdlhyeW9sYXBBOGlwOENBUUNQSDc4R0FERTJxTW9rcFdWaGFWTGw0TEg0MEZmWHg4Mk5qWklTMHZEdW5YcjBMUnBVNFdWTkhKeWNsQlFVQ0IzREl2RmdxT2pJMHBMUzVHWm1TbDF6THQzN3dBSTN5dXBxYWt5ajlXd1lVT1pZYkNDZ2dKbWtmellzV013TWpMQzJMRmpwWTRWQ0FSZ3M5bHk1eTFydjlweTdkcTFHaTJhQThDd1ljUHc4ODgveTl5dXBhV0ZGU3RXWU5HaVJYanc0QUV5TWpJd1o4NGMvUHJycjNKRE1JQ3dyY3V4WThjQUFKcWFtZ2dKQ1ZFNkJQTTFjWFYxeGZqeDQ3Rm56eDd3K1h6czJyVUxHUmtabURkdkhyUzF0ZXQ2ZW5MeGVEeTFYdWMxUGFjOE4yL2VaRDVQKy9mdnIxVHJxMXUzYmpIdnZaNDllOVo4a25MdytYencrWHkxOTVkMi96TXpNeFYrVGtyajVPUUVGb3NGUHArUFAvLzhFOGJHNm9XYTI3UnA4MUhhejYyN2VoODMwbDhqWmY1WUdPc3BYMFhJOTV0V0dORGFEbU1QbmtQUEZyYVkzVTM1N3l4Q3lKZUh3aXlFRUVJSUlZUVFRZ2doaEh5RkFyM2JZOGdmd25ZRGh4K2tZV3BuVjdoWVc5YkpYRFExTlRGcDBpUjg4ODAzV0xWcUZmTHo4M0g4K0hIY3ZYc1hXN1pzRVd0YkVSa1p5VnlPam81R2RIUzBXdWQwZDNmSG1qVnJWTjd2NGNPSENBNE9CcHZOQm92RlFuQndNTnEzYjQvZzRHQWtKQ1RnMUtsVFlMRlltRDU5ZW8wcXRBUUVCTURaMlZtcHNlL2Z2MWY0Uy83YzNGd3NXTENBQ1YvTW56OGZEZzRPRXVNK2ZQaUF2THc4bWNleHRMU0VxYW1wek8zUG5qMWpxcVFNR1RMa2s3V3grUDc3NzNIbXpCbDgrUEFCTVRFeEtDNHVWbnRoVHFSYnQyN3c5dmJHNWN1WGtabVppWWlJQ0xHZzBzYU5HOFVXRm5rOEhqUTFOZVVlazh2bDRzU0pFN2g0OFNLemVOcTZkV3Q0ZUhoSUhkK2hRd2VNSGowYVI0NGNRWHA2T3ROeXFDcE5UYzFhcWVZaDc3bDY5ZW9WODlwUk5zenk4dVZMNWpYSFlyR3dlUEZpMk5uWlllclVxU2dzTE1UaXhZdXhidDA2Tkd6WVVPWXhJaU1qbWJZb3N1anA2ZUhVcVZONDl1d1o1cytmTDNkc2NYR3gzTENadkRaVkZoWVdXTEZpQmViT25RczJtNDI5ZS9mQzBOQlFZU2lzUTRjT2FOZXVuY3p0OGZIeHVIMzd0dHhqMUpTcW9RZ3VsNnYwV0YxZFhZU0ZoU0VvS0FncEtTbkl6czdHM0xsenNXYk5HalJ1M0ZqcVBod09CNnRYcjJZVzlhZE9uYXIwNTkzWHlOZlhGelkyTmxpOWVqVTRIQTZpbzZQeDl1MWJMRjI2dE1hZll4K1RtWm1aeWxWa01qTXptZGQ3aHc0ZFZLNnUxcVJKRTduYno1dzVBMEFZY2xPMmRaVG83d2d0TFMxNGVYMmE5alQxNnRYRGpoMDdsQjUvNU1nUnNiOS9xanB3NEFBdVg3NWNvL2xrWm1ZcS9QeVU1ZWpSbzNML0xsREh1cXYza1Z0Y2h1TVRCNnUxdjVtK0xrNU5Hb0o1SjY5ancvVjR6T2ttL1R1V0VQTGxvekFMSVlRUVFnZ2hoQkJDQ0NGZklVKzdSdWpmcWhtaUhyOEFBUGdmdTRLVGs0YkFWSVZmdjlZMk56YzNiTisrSGVIaDRZaVBqNGVYbDVkWWtPWFpzMmZNb3BPRmhRWDA5ZlhGOWk4dUxzYUhEeDhBQUkwYU5aSm9oMUpaV2NtMDNWQVVPcERtOXUzYldMbHlKZk5MOUZtelpxRno1ODRBZ0NWTGxpQWdJQUJwYVdrNGNlSUVDZ3NMRVJnWXFQWXY2eXNxS3FSVzY1QTFWcDc4L0h3RUJBVGc3ZHUzQUlCSmt5YWhSNDhlVXNkZXVYSkZialdIcW92OTA2Wk5RMVpXbHRqMnF1R09RNGNPNGUrLy81WTdOMmRuWjRTSGh6UFhVMU5UNVZiT2tLZFpzMlpJVDAvSDRNR0RjZkhpUlpYM2QzVjFsUWo0K1B2N0l6NCtIb1dGaFRoMTZoUTZkT2lBRGgwNkFBQnNiZi9iMXFDaW9nSno1ODZGcWFrcHhvMGJKOUhhZ3Mvbkl6bzZHbnYyN0dHZUJ4c2JHMHlhTkFsZHVuU1JPNjhKRXlZZ0tTa0pxYW1wdUh6NU1od2RIY1VDRkYyNmRNR3BVNmRVdnIrSzVPZm5NNkVHVVNzWkl5TWo2T3JxU3JTdjBkUFRnNW1aR1hQOStmUG5DQXdNWk42UHMyYk5ZZ0lkQ3hjdVJHQmdJTjYrZll2WnMyZGp6Wm8xWW85bFZWcGFXakxmUTlVREY4Ykd4akpESTY5ZnYwWjJkamEwdExUZzV1WW1zZjNCZ3dlb3JLeVV1bTlWTFZxMHdLSkZpeEFTRWdLQlFJQnQyN2JCME5BUWZmdjJGUnRYdGZLQ3M3T3ozRVYxTnB2OTBjTXN4NDhmVnlsWTV1dnJ5N3hPbGFHbnA0Zmx5NWRqL3Z6NWVQYnNHZDYrZll2RXhFU1pZWlkvL3ZpRHFhTFR0MjlmcFVNSHF1QndPSGorL0xuY01WV3JXU2o2M0RFd01KQm9OVmFidW5YcmhucjE2bUhSb2tVb0xTMUZjbkl5cmw2OWlrR0RCbjIwY3lxanNySlNadFVOYzNOei9QVFRUeW9kNzhxVks4enJ2VWVQSHVqVnExZU41bGRXVnNaOEorZm01aUk1V2RoQ3NYMzc5dERTMHNMNzkrOGw5cWxYcng1eitkV3JWMGhKU1FFQU9EbzY0dDI3ZDB3bEoxbTB0YlZsZm1ZcFMwTkRRNlVBaUx6QW9wbVpXWTFiNjlXRXFxM25GTG1lL2hvMzBsK3JIV1NwYXQzZ2JoaTQ2d1E2MkRaRTUyYlVjb2lRcnhHRldRZ2hoQkJDQ0NHRUVFSUkrVXF0OU9tQ214bHZVRnpCUVVwT1BnYnZQbEhuZ1JZek16T0VoNGZqNnRXcllyK1E1dlA1MkxScEUvaDhQZ3dORFJFUkVTR3hFTFIrL1hwRVJVWEJ6TXdNZi83NXA4UUNTMlJrSlBOTDZPcUx6L0lJQkFJY09uUUllL2JzZ1VBZ0FJdkZ3b0lGQzhUYUVSZ1lHR0QxNnRWWXVIQWhVbE5UY2UzYU5XUm5aeU1rSkVSdTVRbFpmdm5sRjVYM2tTWXpNeE1MRnk1RWJtNHVBT0VpOWZmZmYxOHJ4MmF6MlhKYlRIQzVYSVVWSGpnY2p0ajFlL2Z1WWQrK2ZUV2ExNEVEQjlUYWI5cTBhUkpoRm1Oalk4eVlNUU5oWVdFQWdMVnIxMkxYcmwwU3I3MjR1RGk4ZVBFQ0hBNEg5KzdkUThlT0hURisvSGpZMjlzakxpNE9PM2Z1UkhwNk9nQmhFTXZQencvOSt2VlRhaEZRVTFNVHYvenlDNlpNbVFJMm00MklpQWc0T0RqQTFkVlZyZnVwck1EQVFLWjlsVWhKU1luVTFqcmR1M2ZIb2tXTEFBamIyNnhidDQ0Slk0MGZQeDQrUGo3TVdIZDNkMHllUEJrUkVSSEl6OC9IbkRsenNIanhZclJ0MjFiaXVOT21UY08wYWRNa2JqOTI3QmkyYmRzR1FGZ0JDQUNhTjI4dUZveXFhdS9ldmRpM2J4K01qSXlramhrNWNpUUtDd3VsN2x0ZGh3NGRNSDc4ZVB6NTU1OEFnRTJiTnFGZHUzWmlMWEtxdHA4eU1EQlE2cmhmT2tORFE0U0hoeU1nSUFDK3ZyNHlBM05KU1VsTWV5RkhSMGZNbWpYcm84d25KeWRIcFpadmlzYTJhZE1HR3pkdXJPbTA1SEoyZHNhR0RSdnd5eSsvb0gzNzloODF5UEx3NFVPRlZaYnUzYnVIMzMvL0hXRmhZVW9GZWJLenMyRnRiVjFiVTRSQUlFQnljckxjejdyZHUzZExyZDRVR3hzcnMycE0xYkJqVkZRVWMvbmh3NGVZT25XcXdubloyTmpnanovK0FDQU0yVmI5SGhRRjJkNjllOGVFWkFCaDJ6MGJHeHV4Y1lwQ00xV1ZscGJLM0NicmMvSkxOZmJnT2FUTWw5N0NUUjM3eHZSRnU0Mkg4SHpoaEZvN0ppSGs4MEZoRmtJSUlZUVFRZ2doaEJCQ3ZsSzI1c2JZOHAwWC9BNmVCd0NrNU9RaitPd3RiQjcrYWNyc3k4SmlzZUR0N1ExQUdJalExdGJHL3YzN21WL08vL2pqanhKaEFpNlh5MVNQOFBEd2tBZ0psSmFXNHRDaFF3QUFPenM3ZE8vZVhhbTV2SC8vSHIvKytpdmk0dUlBQ0g4ZEhSd2NqSTRkTzBxTU5USXl3cG8xYTdCNDhXSWtKQ1FnTFMwTlU2ZE94Y3laTTVuN282ejI3ZHVMVmJxUWg4UGg0TnExYXhLM0p5VWxJVFEwRkNVbEpRQ0VyWGpHangrdjFERWJOMjRzMWdKaDJyUnBUQ1dGNm9ZUEg0NnVYYnNxZFZ5UnMyZlBTcTJlb3FXbFZTc3RjOVFocS9wQXQyN2QwTGtVdGV5TkFBQWdBRWxFUVZSelo4VEV4S0IrL2ZwZ3M5a1NyNzh1WGJwZzM3NTlPSGp3SU02ZVBZczdkKzdnenAwN3NMVzFaUjQzUTBORGpCNDlHc09IRDRldXJxNUtjMnZVcUJHbVRadUdEUnMyb0czYnRtb0ZwRlJsWUdBQVEwTkRBUDlkU05YVDA1TmExVWhQVHc4OEhnODdkdXhnZ2dvQU1IbnlaSXdjT1ZKaS9JZ1JJMUJaV1luZHUzZWpxS2dJQVFFQkdERmlCQ1pNbUtDd21sRktTZ29pSWlJQUNJTXhFeWRPVlBzK3F1dUhIMzdBa3lkUGtKaVlpTkRRVUxFZ0N3Q2twYVV4bHhzMXFuazFnSTBiTjBxMFZCTUZ3ZUxqNHlWQ0Q4b3N5S3NyS3l0TDdzSTVuOC9IdW5YcnNHN2RPcW5iT1J3TzAySXJQVDFkYnB1bTBhTkg0OGNmZjJTdWI5KytuV2tqQTRoWGdwbzVjeWJ6dWErbnB5ZnovSjg3T3pzNy9QNzc3MkxWUXo2R2t5ZFB5ZzJ6UEhueUJNdVdMUU9iemNhc1diT3didDA2Mk52YlN4MWJYRnlNMzMvL0hUZHYzc1NHRFJza0tsT3A2OFNKRTlpeVpRdTZkdTBLZjMvL1duOU0yR3cyenA4L3IvSitWYjhyVnExYUpSSDZBNERMbHkrTHRmNnBHdmdEaEZXQnhvd1pvL0s1bFNVUUNPU0dUZFhCWXJGVS91NVMxZlJqVjdES3h4UEdja0xWVjU5bklUejZIaDdsNU1ORVR3ZkRYQnp3UzgvMk1OS1IvdDFoYnFDSEpYMDZZdGJ4cS9odHFQU1FIU0hreTBWaEZrSUlJWVFRUWdnaGhCQkN2bUlEbk96dyt6QXZ6UGozQ2dEZ1VNSVRmR0JYWVBOdzd6cXQwQUlBTjIvZXhJNGRPeEFhR29yRGh3OERBQndjSEtTMnBEaCsvRGpUVGlBMk5oWTVPVGxpQy82SER4OW1xaVZNbURBQkdob2FDczhmSFIyTnJWdTNvcWlvQ0lBdzRMRmt5UkkwYTlaTTVqNTZlbnBZc1dJRk5tM2FoSFBuenFHMHRKU3BOT1B2NzY5MEs0QXhZOGJBMmRsWnFiSHYzNzhYQzdQdytYd2NPblFJZS9mdUJaL1BoNGFHQnFaTm00Wmh3NFlwZFR4QTJBS2hhbHNTZVkrWHRiVzEwbk1WdVhmdm50VGJ4NHdaODFFWCtOVGw3KzhQVzF0YitQbjV5UXhiMUt0WEQvNysvaGcxYWhUMjc5K1A4K2ZQaXdWWjVDMEdLOFBIeHdmbTV1Ym8yTEdqVXEvZm10cTBhUk1BNE0yYk54ZzNiaHdBNE04Ly80U2xwYVhFMkxTME5NeVlNUU5Qbno1bGJ2UHo4ME9mUG4yWVZrUFY5ZS9mSDBWRlJZaU1qSVJBSUVCa1pDVHUzcjJMY2VQR3dkUFRVK3A5ek0vUHg3Smx5OERuODJGbFpZWGc0R0N3V0N5a3BLUklWUG1wS2pzN0c0Q3daVXA4Zkx6RWRsR0xvYXlzTEdhN3ZyNCtuSnljcEI1UFEwTURnWUdCeU12TGs5cHVSQlRVMHRUVXJKV0ZmUTZISTNOaG1zL25TMnhUVkJHcEpxU2RUMTJLcWpkVjM4YmxjbVdldS9yejM2aFJJK3paczBmdStmZnQyOGVFaEJTTkZTM2l2MzM3Vm1wNFVKRTNiOTR3bCsvY3VjTlV5MUtGaDRjSDdPM3RrWkdSd1FRc0ZXbllzS0hVc0dGTVRBenk4L01sZ2xpQU1HUVVGQlRFUE5idTd1NXlLN05rWldYaDJyVnI0UFA1Q0EwTnhkYXRXMnNjUE1uTXpNVE9uVHNCQURkdTNJQ25wNmZDVUdoSVNJak1iVkZSVVJLUDJkbXpaNW52ZDE5Zlg1bHR5a1NDZzROUlZsWW05aDJncTZzckZzQVVQV2FhbXBwaTQ2cTMrZExRMEJCcm82aElSVVdGM00rNDZuSnpjNlZXMGFxSkZpMWFZT3ZXcmJWNnpLcFNjOThqNTBNSmZ2Q1EvWmw1NTJVMlJ1MDlnNEd0bStNWDcvWjRWVmlNSmVkdjQxbGVJUTZQOVpHNTM5aDJUdmduK1JuUzNoV2daWDN6anpGOVFrZ2RvVEFMSVlRUVFnZ2hoQkNWZGJHamZ0U0VFQ0xONS9yNU9NYkRFYmN5WHVQd0EyRTFnYk9wTCtDMmJqOVcrblRCRCs2MTh3dHJWZkI0UE96ZXZSdVJrWkVBaEw5dzNycDFLN1p2MzQ2ZmYvNVpvb0pHVWxJU2R1L2V6Vnd2TFMzRkw3LzhnblhyMWpFTGRRTUdEQUFBdkhqeEFwMDZkWko3L2xldlhtSHo1czFpaTk2ZE8zZkdnZ1VMbUVvVjhtaHJhMlBldkhtd3Q3Zkh0bTNid09memNmdjJiY1RGeFdIa3lKRVlOV3FVd3VOVVZGUXdiVm9VcWFpb0VMdisyMisvNGV6WnN3Q0U0Wm9GQ3haSVhjeThkdTBhdW5YcjlrbUNFYlVwSnljSEJRVUZNb01HVmZINWZCdzRjQUI5Ky9aVk9rZ2tUZjM2OVRGcDBpU3gyNktpb3BSZTJDc3RMY1hQUC84c3NhQXAwcVZMRjZWYVN5bDY3WDRNb3ZlQm5aMmRSSkNsckt3TWYvNzVKMDZjT01GVTI2aGZ2ejcwOVBTd2QrOWU3TjI3VitIeHUzVHBnaWRQbmlBdkx3OHZYNzdFc21YTFlHZG5oelZyMW9oVko2cXNyRVJZV0JnS0NncWdyYTJOME5CUXBrSk9lSGc0M3I1OXEvQmNKU1VsQ0F3TWxMbjl4SWtUT0hIaUJBQmgyeUpSQlJocERBd01wQVpaRWhNVGNldldMUURDQ2t2R3hzWnk1MVQxTlpHVmxZVVdMVnBJalBIejg1TUk4YTFldlJxWm1abHdjbktDdjcrLzJEWXJLeXRjdlhwVjdublZaV1ptcG5TRkowQlk0ZVAyN2RzQWhOVXA3T3pzbE43WHhjVkY3UHFRSVVQRXFtSTlmdnlZZVkzTm1ER0RhWEdqcWFrSkxTMHRORzdjV083eHEzNE9LeG9ya3BXVkpWYTFTaDNTcWxJcFkvcjA2YkMzdDBkcWFxclNjMmpYcnAzVXozOCtuNDlUcDA1SlBKY3ZYcnpBZ2dVTG1QQm45KzdkRVJRVUpMVWlrNGlUa3hNbVRKaUEzYnQzSXo4L0gwdVhMc1hhdFdzVlZsbVNoY2ZqWWZYcTFVeDRvMi9mdmtwVk4rdldyWnZNYlltSmlXTFhLeXNyY2ZUb1VRREMxbSsrdnI1S3o3ZnF1QzFidG9odEd6NThPSXFMaXpGaXhBajg5Tk5QTW85UnIxNDlKcVNyREZHck5IVm9hMnZMZmY0VTRYQTRUUHVraitueDIvY3dNNUJmbWUyM0d3OWdiMkdLblNON1FaTWwvTnVGdytNaDhQUk5aTHd2Z2wwOUU1bjdtdW5wNHZIYjl4Um1JZVFyUTJFV1FnZ2hoQkJDQ0NFcUt5eXZRRXAySHB5dEpYKzVTd2doLzZ1UzN1U2hpRjJoZUdBZDJmS2ROMHoxZFJGeE94a0FVTVRtd1AvWUZSeEtlSUlWL1R2RDVSTjlwcjkvL3g3TGx5OUhjckp3SHJxNnVtamF0Q21hTld1R1ZhdFdTWXkvY2VNR1ZxMWFCUjZQeDFSRldiTm1EVjYvZmcxL2YzOHNYcndZVGs1T2FOaXdvVVFZb2JyQ3drTHMyN2NQcDArZlpoWnU5UFgxTVczYU5QVHYzMS9sK3pKMDZGQzBhdFVLcTFhdHd1dlhyOEhsY25IdzRFR2NPSEVDdzRZTnc3Qmh3MkJpSW4zaFJabGdneXgrZm42SWk0dURvYUVoRmkxYUpIWEJYYlF3NXVucGljREF3RHByN2FPcWQrL2VJU0FnQVBuNStaZzVjeWI2OWVzbmN5eVB4ME40ZURpdVhidUdFeWRPWVBIaXhYQjFkYTIxdVZSV1ZxcFVvVUplUll2cWdTUmxGQlFVTU5XSWFwT0ppUW5xMTYvUFhMOS8vejRBb0VPSERyaDc5eTRPSGp3SUJ3Y0grUHY3bzdLeUVuZnUzR0dDTEc1dWJnZ09Ec2FtVFp2dzd0MDdwYzduN095TXVYUG5ZdjM2OVV3SXhNSEJRYUxOVmtSRUJCNCtmQWhBMkZLbVpjdVdZc2NvS0NpUWVZN3M3R3prNU9SQVMwdExJaUFCQU1uSnlhaXNyRVNUSmsyWSs2NU9lNkRNekV3c1g3NGNnTER5UXRVV09iSTBhTkNBdVJ3WUdBZ1hGeGV4Tm1rTEZ5NUV3NFlOeFNwTkZSWVc0dFdyVndDRWdZeXFqOFhIWm1KaUFsOWZYNlhIbnpwMWlnbXplSHA2b2tjUDlkdDgyTnJhaW4yZVZXMHoxS1pObXhwVlBsS1dscGFXd29CU2RkS3FhdWpvNktqY3NxVzJXN3djUDM0Y0kwYU1ZQ3FFcEtXbElTZ29pS2xXMHFOSER3UUZCVW0wN1pObTlPalJTRXBLd3IxNzkvRG8wU05zM3J3WmMrYk1VV3RlKy9idFkxcDFOVzNhVkNLc1ZSdE9uanpKZkVhTkdqVktxU0NMNk84Q1dTM3BQbGUvL1BLTDNLQ1BJc3VYTDFlckdwR3FrclB6RlA2dHVhSi9aNVJ4SzVrZ0N3RG9hd3VmajRyL3I3QWxTOXRHbGtoOGs0ZkJiVDcrNXdRaDVOUDVzajZSQ1NHRUVFSUlJWVI4RnB3YldpQWxKNS9DTElRUVVvVXkveWQ5WFZ2cDB3VStUbmFZL3M5bFpIMG9BUURjeW5pREhsdVB3a1JQQndPYzdPRGpaQWNmSjlsdGRtcmkxcTFiMkxCaEE5T1d4TTdPVG1ZWTQ5MjdkOWkxYXhjdVg3NE1RTGpJdDNUcFVyaTZ1bUxWcWxXWU0yY084dkx5TUh2MmJBd2RPaFEvL3ZpanpBWElEeDgrNE9qUm96aCsvTGhZMk1EYzNCeERoZ3lCdHJZMkxsMjZwUGI5R2pseUpQNysrMi9rNU9TQXorZWp0TFFVKy9mdng1RWpSK0R0N1EwL1B6K0pxaUgyOXZaaVZRTUVBZ0dlUG4wS0t5c3JpVVYrTHBlTDFOUlU1cnFGaFFYV3JWc0hjM056cVl1ZlY2OWVaWDdoblphV2h0TFMwbG9KcytUbjV6UHRYR1N4dGJXVkdlQlI1dmdCQVFISXlja0JBTnkrZlJ0OSt2U1J1ZERLWXJGZ1kyTURRUGdjQndRRVlOcTBhVkxiVkZWVlZGVEV0SjJwU2w5ZkgvcjYraEszVzFwYU1pMTVxaW9ySzJOK21iOXMyVEk0T0RoSWpObStmVHV1WDc4dWNYdE9UZzVLUzB1bHprKzBZSC8yN0ZtRnJWSFVNV0RBQU15ZVBSdUFNQ3dncXN6eTdiZmY0czJiTjNqNDhDSHpLMzhURXhNc1hMZ1FBUUVCR0R0MkxFYU9IQWtXaTRYRml4ZXJmTjRsUzViZ3pwMDdPSExrQ0taUG55NjJMVG82R3NlUEh3Y2diTGRVUGNRVUZCUWs5OWlpOEphUmtSSFdyRmtqc1gza3lKRW9MQ3pFa0NGREpGNGYxNjVka3hxVXNiUzBoS2VuSjNNOU5qWVdxMWV2WmlwYWpCbzFTcWtXUSszYnQwZjkrdlh4N3QwN0ZCY1hJeVltaHRtbXA2Y25kWkU5SmlhR0NSQXA0N3Z2dmxONkxJQmFheU5VM1pkV0JVb2FWMWRYSER0MlRPbnhYQzRYVTZkT1pWcU9pVFJwMGdUYnRtMVRLaWhTblkrUEQzeDhaTGRVcWFpb3dMQmh3OERsY3VXMnhTc3RMY1d4WThmZzUrZUhCdzhlSURRMEZHVmxaUUNBM3IxN1kvNzgrVXJQVDlSNmE4cVVLY2pQejhmWnMyZmg1dVlHTHk4dmxlNWJURXdNRGg0OENFQlkvV2pwMHFXMUhyWXNMaTVtdmdPdHJLeVl5bTJLaU1KVDZsYWNxWXJQNXlzZCtBTWc4L3ZnYTVLY25ZK3BuU1hEaGxVMXR6QmxMbGZ5K2Jqek1nZXJvdStoY3pOcnRMS1MzOXJLeGRvU08rNGsxOHBjQ1NHZkR3cXpFRUlJSVlRUVFnaFIyWGN1RG9oTWVvcnY2NkExQlNHRWZLNnVQbjhGWDQ5V2RUME5oVHp0R3VHNi95aXN2bnlQcWRJQ0NDdTFIRXA0Z2tNSlR3QUFObWJHc0RVWGhrTmNHbHJBVkY4WC9WczFVeXV3VTFaV2hxMWJ0K0w4K2ZQTWJZTUdEY0xVcVZNbDJySThmZm9VWjg2Y3dZVUxGOERsY2dFQTF0YldDQWtKWWRwek5HblNCRnUyYk1HS0ZTdnc2TkVqSER0MkRPZk9uVU8vZnYwd1lNQUFpWEJNYUdnb1UvRUJFQzdRVDU0OEdSOCtmTURPblR0VnZqL1NXRnRiWTl1MmJkaTZkU3ZUN29ETDVTSStQaDQvLy93ek0yN1dyRm5nOFhqbzFLa1R6TTMvV3dwLzBhSkZZTFBac0xLeVFuaDR1Tml4S3lvcUVCMGREZUMvYlRPcVZuR282djc5Kzh4aXZwR1JFY0xEdzVsV1REVjE0OFlOaVpZTDFZV0VoS2oxQy9HY25CeXhJRXUzYnQyd2NPRkN1UXV0R2hvYUdEZHVIR3hzYkxCMjdWcHd1VnhzMmJJRkdSa1ptREZqaHN4ZjE4K2RPeGN2WDc2VXVIM3MyTEh3OC9PVHVKM0ZZb2xWTWhFcEtTbGhMcHVabVVrZEk2dlN3dWJObXhFYkd5dDFtN290U3RTUmtwS0Nzckl5R0JrWm9VMmJObmp6NW8zRUdDY25KeHc4ZUZEdGtKTElzMmZQb0srdmorRGdZTEVnVjNwNk9qWnMyQUFBY0hSMC9DaFZHdVE1Y3VRSW5qNTlLbkc3cTZzckUyYUpqSXdVYS92U3ExY3ZUSnc0VWFuajYram80TGZmZnNPaFE0Znc2dFVyNW5NTmdFUmJKNUViTjI2b2NoYytXamhGR2FxRWJyNUdodzRkUW1abUpnd05EWmxBZ3A2ZUh0TFQwM0h4NGtYMDdkdTMxcy81NE1FRDVuWDA3YmZmU2gzVHRtMWJKQ1ltNHRpeFl6QXhNY0gyN2R1WnNNWVBQL3lnOU91M0tsTlRVd1FGQldIKy9Qa0FoQzN2MnJScG8zU0x0NmRQbnlJOFBKeDV6UVFHQmlyZC9ra1Z6NTQ5WXdKNWt5ZFBWcnJpVFUzQ0xGd3VWMnkvZ29JQ2pCa3pSdVhqcU9QZHUzZkl5TWhRZS85UEZhUkp5Y21EYzBQbC9vWXM1MWJDTm13MytBSUJMQTMxc1dxQXA4SjlYS3d0a1p5ZFY5TnBFa0krTXhSbUlZUVFRZ2doaEJDaXNwNHRiWEgyOFF0RTNFN0NsRTYxVjg2ZkVFSytWRnR2SnNMY1FBODlIR3pxZWlwS01kWFR3VXFmTHZqQjNSR0hFcDdnektNTXBsS0x5S3ZDWXJ3cUZGWWd1SlVoWE9CZWZUa082Y0VUWWFxbkkzRk1XWktTa3JCbXpScms1dVlDRVA0U2U5NjhlV0tCaDVTVUZNVEd4aUltSmticzErM2EydHI0N3J2djRPdnJLL0hMYlNzcks2eGZ2eDc3OXUzRDBhTkhVVlpXaG1QSGp1SFlzV093czdORHAwNmQ0Tzd1RGpjM044eVlNWU1KbEF3Y09CRGp4NCtIc2JFeElpTWpWWGpVRkd2ZXZEbldybDJMTzNmdTRPREJnMGhOVGNXY09YTmdZR0FBRG9jREhvOG5kci9MeTh1Wnl6NCtQb2lOalVWY1hCeXVYYnNtc1VBcCt2VTduODlIZVhrNWRIVjFKWUllQ1FrSldMeDRNYmhjTG5SMGRCQVdGaWExNmsxTjZldnJvM256NW1LM3BhV2xpUzNTcXlJakl3TkJRVUhJejg4SEFIaDdleU13TUZEcGlnSGUzdDVvMkxBaFFrSkNVRlJVaExObnp5SXJLd3RMbGl4UnVWM0k1NlJYcjE1d2RuYVd1bTNkdW5WTWxSeC9mMys1MVJtcXF4cHVFbFVKK2ZiYmIrVSszdnI2K2t4N0hWbTZkdTJLN3QyN3k5eStlZk5tUEh6NEVOT25UeGVyanJKaXhRcW1EWk8zdHpmVHNrWkVXMXNiblRwMXd0dTNiMlcyd2hDRjFTb3FLcVMrcitXMWVUSTNOeGQ3VElxS2lpUmV5d01IRHNTdFc3Znc1TWtUakJzM0R0OS8vNzNNNDBsVHYzNTl6Snc1VTZteE9UazVUT3Nua2J5OFBBZ0VBcW1CS1FEWXVuV3JTcTFScXI3ZmFrclVtZ1g0dEpWWnVGd3VoZzhmcm5DTXlLQkJnNlNPc2JhMkZnc3FxU0l6TXhPSERoMENBSXdZTVFKLy9mVVhBR0RJa0NFNGN1UUkvdmpqRDNoNmVvcUZ0MnFEcUYyWG9hR2gxTFphZ0xCeVVHSmlJa3BMUzVrUUlvdkZ3cXhacytSV2ZWR2tiZHUyR0R4NE1FNmVQSW5TMGxLRWg0ZGozYnAxQ2ordjgvTHlFQklTd2dTdnhvOGZqODZkTzZzOUQzbmMzZDJ4Zi85K1hMeDRFZDI3ZDhmZHUzZng1czBiaFZXN1ZHMHp4T2Z6Y2ZQbVRSdzhlQkIrZm40UzkwZVZpak5jTGxlc3JaWXF0bS9mcnRaK243dW8vd3hGS2FjU2E2L0dvZCtPZjNGODRtQjgwMFM1NEJRaDVPdEJZUlpDQ0NHRUVFSUlJV3BaTjdnYnBrUmVva0FMSWVSLzNwWmJpWGlZbTQrdDMzblg5VlJVNW1KdENSZHJTNnowNllMazdEeVp3WmFxUHBSWHFCUm15YzdPWm9Jczl2YjJDQWtKa2ZnbDlvc1hMM0Q0OEdIbXVvbUpDZnIzNzQvaHc0ZWpYajNaWmVVMU5UVXhmdng0REI0OEdQdjM3MGRVVkJRcUt5dVJrWkdCakl3TVZGWld3czNORGZiMjlnZ0lDRURMbGkzRndoMGpSNDdFeUpFalpkL1hEeDh3WXNRSUFMS3Jka2pUc1dOSGRPellFUmtaR2JDenN3TUFoSWVINCtiTm0wcnRyeWcwQUFnWHIwVHRhQUJoa0NVa0pBUWNEZ2M2T2pwWXZueTV6Q0JFVFRWdDJoUWJOMjRVdTgzUHowOWhDeUpwN3Q2OWl4VXJWakN0TC9yMDZZTjU4K2FCeldiRHdNQkE0ZjRDZ1FDSmlZbG8yN1l0Tm0zYWhLQ2dJR1JuWnlNcEtRa3pac3pBeXBVcjBhaFJJN0Y5bGk1ZENnNkh3MXlmT25XcTJJSjhkZm41K1V3N29lcm5GbG01Y3FYVVgvL241VW4vbGJpL3Z6OG1USmpBWEQ5MDZKQkVVS05CZ3dabzBLQ0J4TDRKQ1FuTVk5MjJiVnNNR1RKRTV0d1ZFUzJLZCtyVVNlNjR5c3BLbVVFU2tjYU5Hek5obGgwN2RpQTdPeHZqeG8xVEdMU3BHcXJZdG0yYnhIWmpZMk1jTzNZTTJkblpDa01INWVYbEtnY1RWcXhZSVhaOTBhSkZFbFZ6OVBYMUVSNGVqb2NQSDZKSmt5Wk1CU0YxR0JvYXlnMVpuVGx6UnV5MVZWeGNqTURBUVBCNFBHellzRUdzb3BOSTA2Wk5KYXBjeVNPcVdsRWJxczVWblpZNnFtQ3oyWWlOamNXTEZ5L3d3dzgvcUZTUlJ0WlllVUVuZVFRQ0FUWnMySURLeWtxMGE5ZE9MRlRTc21WTGRPclVDYmR2MzhiT25UdVp0bDYxZ2NQaE1LM0xQRDA5WlFZdjNOemM0T1RreExTbzA5ZlhSMGhJQ05xM2IxL2pPZnowMDArSWpZMUZibTR1VWxKUzhNOC8vOGo5THVYeitRZ0pDV0hlNnoxNzlvU3ZyMitONXlHUG5wNGVCZzBhaE9QSGoyUExsaTNRME5CQWd3WU5aSDdXVlcwOXAweGxsb2NQSCtJLy8va1BFOEFWM1Rjckt5dTR1N3ZEMU5RVXdjSEJTcy8zNHNXTHVIanhvc3lxYS9MVXIxOWZxZTlMV2ZMeThqNUpkUmJuaHBaSXljbERBMlBGSVZ0OWJTMjBzeEYrLzNrMHNVTGJ0ZnZ3Mi9VRTdCMGp1OUxSbDlEdWt4Q2lPZ3F6RUVJSUlZUVFRZ2hSVzhUSVhwaC84anFtSFkyR3AxMWp1Rmhid3JVUi9SOUloSkN2WDlLYlBDUm41K0hxOHl5WUcraCtrVUdXNnFvR1d3QWdzNkFZbWRVcXN6aGJXekN0aDVUVnQyOWZQSG55QkpXVmxmRDM5NWU2NERwdzRFQzhmUGtTK2ZuNTZOR2pCenAxNnFSU21mOTY5ZXBoNXN5WkdEZHVISzVjdWNLMGFha2FGdWpWcTVkSzg2NE5vaUFMSVB6MWYvVnFKalZSOVhHOGNPRUMxcTlmRHg2UHh3UlozTjNkYSsxY0g4dXhZOGNRRVJIQkJFa0dEUnFFc1dQSFl2UG16Ymh4NHdiMjd0MExmWDE5dWNlNGZmczJRa05EWVdOamcrblRwek9CbG1mUG51SDE2OWVZTVdNR2xpOWZEaWNuSjJZZlZkdGE4SGc4cVcySnFsSTEzRkI5d2RMVTFGVHBmVVhWSHpRME5EQjE2bFNKN1pjdlg0YWJtNXZjSUJnQXBLYW1JamMzRjVxYW1pb3RjQzlhdEVpc0FzZkZpeGR4NTg0ZHNUSDM3OTlIZW5xNndrb0lnUEN4RUlXWnFpb3VMa1pKU1FrVHZMQzJ0c2FrU1pPa0hpTStQaDRKQ1FuUTA5T1R1a2grNE1DQkdyZmkwZGZYUjFCUVVJMk9BUUREaGcwVGF6MVdGWnZOeHJsejV3QUlRenpGeGNVb0tDaEFRVUVCdUZ3dUFnTURzVzdkdW85U2NZalA1K1BSbzBjcTc1ZVZsU1YyT1NVbFJlVmpXRnRiSzJ5SHRubnpacVNscFlIRDRjRGUzaDUrZm41TWNPbjMzMzlIY25JeUdqVnFoQ1ZMbGlnOFgyRmhJUllzV0FCQTJOcEtIY2VQSDBkS1NncFlMQmFtVEptQ0R4OCtpRzJmTkdrU1ltTmpjZWJNR1hoNWVhRnQyN1pxbmFlNmE5ZXVNY0VEYjIvNWYzdjg5Tk5QbURkdkhnQ2dXYk5tK09hYmIycGxEdnI2K3BnM2J4NFdMRmdBZDNkM2hkK3ZMQllMdnI2K1dMVnFGVnEzYnMzTTZWUHc4UENBbnA0ZTJHdzJ3c1BEc1huelpxa1Z5MVFOczFSOW5kdmEyc0xCd1FFQTBMbHpaN1VxenZUdTNSdTllL2RXZXJ5MnRqWmF0UksydHB3MGFSTGMzTnhVUHFmSXJsMjdjTy9lUGRqWWZOenFnaTdXRmtqT3prZlBGdExETEFJQkVKbVVocWJtSnVoZys5L3ZTR05kYlRRMU4wSFdoMks1eDZjd0N5RmZKd3F6RUVJSUlZUVFRZ2lwa2JXRHV5RTZMUlBISHo3SHp0aGttT2pwTW91ZWhCRHlOZkpzM2dnZnlpdmdZbTBKWDQ5VzZPSFFwSzZuOUZIWW1oc3p3UlZQdTBZS1JzczNZOFlNWnZHN3NMQVFZOGVPbFRuMjNyMTdhcDluNnRTcEdEcDBLSVlPSFlyS3lrcVYybTU4YkpNblQ2NzFZd29FQXZ6MTExODRjT0FBQUdIRmgyWExsc0hWOWZPdW1GWmFXb3IxNjljejFRVkVpOEhEaHc5SFRFd01UcDA2QlFBNGNlS0V3bll1b3BZeXIxNjlncG1aR2N6TXpMQjI3VnFFaElRZ09Ua1pSVVZGV0xCZ0FSWXZYcXgyUlFKemMzTXNYcnhZNHZieThuSXNYTGdRQURCNzltdzBiZHBVWXN6Qmd3ZHI5SnF1TGlZbWhtbXAwN2R2WDJZQkZSQ0dFWUtEZ3hFWEZ3ZDNkM2VzWHIxYWJ0c1gwYnpNek14dy9QaHhBTUN6Wjg4QUFMbTV1Y3pyeXNURVJHeXgydFBUVTZ5eWg2anlnN3BrdGNqWXRHa1RUcDA2eFZTbnNiS3lrdmw2NEhBNFRKaEYycGlXTFZ1Q3crR28xSTZwTHB3OGVSS0ZoWVV3TVRIQk45OThneXRYcnNEVzFoWS8vZlFUVnE1Y2lZeU1EQVFIQjJQTm1qVzFmdTZ5c2pMTW1UT25Sc2ZZdlh1M1d2dFZiejMxK3ZWcnhNYkc0c3FWSzh4dFZjTUR1cnE2ME5EUVlBS0RQWHYyUkhKeU10NjhlUU1kSFIyRmdiVWpSNDR3bHdjT0hLanlmSk9Ta2hBUkVRRUFHRHAwS0pvMWE0YkV4RVN4TVUyYk5zV1FJVVB3NzcvL1l0V3FWWWlJaUlDSmlZbks1NnJ1Nk5HakFJU1ZteFFGR0Z4ZFhmSHR0OS9pN3QyN1NFMU5SV1JrSkVhUEhsM2pPUURDVmo0clZxeEF1M2J0bEtySTQrbnBpZDkrK3czVzF0WXFoVldya3RVcUNvRE1ObmUydHJidzkvZkgyclZyVVY1ZWp0RFFVR3pac2tXaWtrblZGai9WUTdkY0xoZVhMMS9HUC8vOGcrTGkvd1lxTEN3czRPZm5oejU5K3VEVnExZkl5TWhRNTI3SnBLK3ZMeFo4WkxQWlRPaEdWMWNYNGVIaHpMYVNFdGtWOVJUNS92dnZtYy9OcXNmUjFkVlYrN21TeHRXNlBrNCtlaTV6dTRZRzhOdjFCOURYMXNTRktjUEIrdi92cjFlRnhYanlyZ0FqWEZ2SVBmNkROKzhVamlHRWZIaytuLythSTRRUVFnZ2hoQkR5eGVyWjBoWTlXeW91RjB3SUllUi9VOVVGZFQ2ZlgrTUtDYkpVWGN6Nm5JSXNWY1hGeFNsczF5Skw2OWF0MGI5L2Z3REErL2Z2c1hyMWFzVEh4d01RdGhsWXNXS0ZXRFdZejVGQUlNQ0NCUXVRbHBZR1FCakFXYlJvRWRxMWF3ZEEyTzdHenM0T0dSa1orUHZ2ditIajR5TnpBVGcrUHA1WjRPN1FvUVBUZHNuUTBCRGg0ZUZZc21RSjR1TGl3R2F6OGY3OWU3WG5ySzJ0TGJWbFU5VkZ2K2JObTR0VmZ4RXhNek5UKzd6VjhYZzhKaXhnWUdBZ1VhV0V4V0xCenM0T2NYRnhTRWhJd0pFalIrU0dnVVN0bHZMejg3Rm56eDZ4YmJtNXVjeHRUWm8wK2FpVmpWSlRVNUdlbm80QkF3YUkzUzVxcGFScUpSMXBQRHc4YW53TVFCaUN5TXZMdy9UcDB3RUFjK2JNUWNlT0hSWHV0My8vZmlha0phcW1VRjFaV1JrVHN1alRwNDlZcFE4dkx5OWtaV1ZoNzk2OVNFMU54ZkxseTVuM3pOZGt4NDRkaUltSndldlhyeVcyTld6WUVGMjdkb1ducDZmRWU4M1QweE9iTm0wQ244OUhkSFMwM0pad2ZENGZVVkZSQUlTdmJWWERmMi9mdmtWWVdCaDRQQjRhTkdpQWNlUEd5Unc3YnR3NFhMOStIWGw1ZVZpOWVqV1dMMTh1TjJDbVNHeHNMTkxUMHdFQVE0WU1VU3BFOHZQUFB5TWhJUUZjTGhkLy9mVVh2djMyMjFyN252ajIyMjlWR2wrMU5aNDYxUDNib1cvZnZraElTRUIwZERTeXNyTHc2NisvSWpRMFZHeE0xYjhmUkFFT0hvK0hBd2NPNE5TcFV5Z3NMQlFiMzdselp5eGN1QkM2dXJvb0x5Ly9LSUhWTm0zYWlMWDBXN3g0TVJJU0VtcjlQTEpNbXpZTnc0Y1ByN1hqT1ZxWm9TaWVJM2RNVU0vMkdIZm9QQ1lkdVFoZmoxWjRXMUtPdFZmallLU2pqZms5NUZjV0ttSnowTXBLc2cwYkllVEw5bm4rRngwaGhCQkNDQ0dFRUVJSUllU3I1K1Bqby9KaVdIVWxKU1ZZdTNhdDB1TlRVbEtRbVptcDFOaXFDMmRQbno3RjJiTm5sZHFQeFdLaFg3OStVcmRsWkdRd2JVUlV4ZUZ3MEw5L2Y2U21wbUx4NHNYTTRscUxGaTBRRmhZbXRVMEhsOHV0MVY5VzE1U0doZ2FtVEptQ3dNQkFXRmxaSVN3c1RLemxnNGFHQnNhT0hZdGx5NWFodUxnWXUzYnR3dHk1Y3lXT3crZnptWW9lR2hvYUdEOSt2TmgyWFYxZExGdTJES0dob2ZEdzhFRGZ2bjAvN2gzN0JFNmVQTW04ZHNlUEh5ODFLRE5od2dURXhzWWlNek1UZi83NUo5cTJiU3MxWkFNQURnNE9FbTFLc3JPemtacWFDak16TXlZQVV2MTF0V0hEQnJFRitTZFBucWg5bjY1Y3VZS1ZLMWZDd01BQS9mcjFFNnY0SW1ydEpHcDlzV1BIRHBudlFWRXdwN0N3VUdGcm8zMzc5cW5kcHFkZXZYcW9WNjhlMnJadGk4VEVSSnc3ZHc0K1BqNXk5L253NFFQVCtzelcxaFk5ZXZTUU91N1FvVU1vS2lvQ2k4dHNsL2dBQUNBQVNVUkJWTVhDMEtGRG1YWlNJbVBIamtWV1ZoWXVYNzZzZG1zY2VRd01ETEJwMHlhVjlpa3FLc0tpUll2RWpoRVdGcWJ5WjQ2bytrUjBkTFJZOEV4Zlh4L2w1ZVVBZ0NWTGxzZ01RNWlhbXFKRGh3NjRmZnMyVHA0OGlWR2pSa0ZQVDAvcTJJc1hMekpobVpFalI2bzBUdzZIZzZWTGx6S2Z2ZlBuejVlbzhGR1ZvYUVoNXN5WmcwV0xGdUh1M2J2WXVYT24ycUVIZ1VDQVAvNzRBd0NncDZjbjh6dW11c2FORzJQTW1ESDQ2Nisvd09WeUVSNGVqazJiTnNsOGZFVFdyMStQUzVjdXFUeFBVZHM0QUZpN2RpM1dyMSt2OGpIYzNOeXdjdVZLaWR2bno1OHZjNS9vNkdpNVFZOVpzMmJoMGFOSHlNN094czJiTjNIOCtIR3h6NHFxWVJaUlpSWU5EUTBjT0hDQXVVK0dob1pnczluZzhYaXdzYkdCcnE0dU0wN1I0eWtpK3J0Q1MwdExZZWhXZFB5dmhWTURDMWliR09MQS9jZncvVVo2cUc5Z2F6c2MvTEUvMWwrOWp3bUhMMEJIU3hNOTdKdGdjWitPY3R0Yy9uWHZFWnJWTTBHTCtoUm1JZVJyUTJFV1FnZ2hoQkJDQ0NHRUVFSkluYkN6czBPWExsMmtiaXN0TFdVcUdYVG8wRUhtTDhsVnJiaHgvdng1dGNJa2QrN2N3WjA3ZDVRYUt5L01JdEtxVlNzRUJ3Y3JkYnhEaHc2SkxlTGIydHJDd3NJQ2hZV0Y4UEh4Z2IrL3Y5VEY0N2k0T0d6ZXZCbExsaXo1ck5xcnVMcTZJaXdzREk2T2psSkRCVjI3ZG1YQ0FsRlJVZkR5OG9LN3U3dlltSk1uVHpJdEhmcjM3eS9XYmtkRVcxc2J5NWN2VjZwNmdUeDhQaC92M3IyVHVMMnNySXk1WEZoWUtIVk1SVVZGamM0dFVsQlF3SVFiN08zdE1XVElFS25qdExXMUVSZ1lpQmt6Wm9EUDUyUEZpaFdJaUlpQW9hR2h4TmdlUFhwSUJDdk9ueitQMU5SVTJOcmFJaWdvaUxsZEZDZ1FqYWt0SGg0ZTBORFFRRmxaR1pLVGs1bTJLZm41K2N6ajJhWk5Hd0RDeGVhcTg2aXE2Z0s2ckRFaUFvR2d4dk1lUEhnd0VoTVRrWnFhaXBpWUdIVHUzRm5tMkwxNzl6SUwySDUrZmxKZmp4a1pHVXpMTEM4dkw2YTFVblh6NTg5SDI3WnQ0ZVBqdzdTR0FvRGJ0MityVkkxSzJ1dVN4V0xKREQ3SlVuVU9nUEE5OGV6Wk03V3JPVmhaV1FFQXVuWHJCaTh2TDN6NDhFRnFpeTlwUm93WWdkdTNiK1BEaHc4NGUvYXMxRGx3T0J6bWZkU2tTUk9WUW01OFBoOXIxcXhocWtxTkhEbFNZWnNmUVBqOTFiOS9mMFJGUlNFeU1oTFcxdFp5MitYSWN1SENCYVlxeTlDaFExVUtaSDMvL2ZlSWlZbkIwNmRQa1pHUmdSVXJWbURwMHFWeVB4c3JLeXRsdHU1UkZvL0hFMnZmb3l4Uks1M3E1RDFmYVdscGNzTXMrdnI2bUR0M0xnSUNBZ0FJdzNGdDI3WmwvcmFvZWs1Um1JWEZZc0hTMGhJOEhnL0Rody9Id0lFRDhlT1BQNHExR2dLRTRTTFIzeXVLOU8zYkYzdytIMU9tVEZFWXZKT2xYYnQyWWkyR2FoT1B4MU02S0tXTzM0ZDVvZm1LUHpDZ3RSM005S1dIZGZvNk5rVmZSOG0yZmJMa2xaWmp4YVc3U0FzYXIzZ3dJZVNMUTJFV1FnZ2hoQkJDQ0NHRUVFTElaNmVnb0lCcHFXSmxaVlZyYlJGMGRIU1UvZ1UxOE45ZlVXdHFhaXBkYmFCcWRRbDU4eEJWSTFDaytpLy9EUTBOc1h6NWNpUWxKVWxVMWhBcExDekVtalZyVUZCUWdIbno1dUhBZ1FNcTNlK1BUVkdMbE9uVHAyUHExS25nOC9sWXRXb1ZJaUlpbUVva3IxNjl3czZkT3dFQXhzYkdtRGh4b3N6ajFEVElBZ0I1ZVhrWU0yYU0zREhLTHJpcmErdldyU2d0TFFXTHhjS2NPWFBrM3ErV0xWdmloeDkrd0lFREI1Q2JtNHZObXpjak1EQ3cxdWF5WmNzV3NkZjRQLy84dzFRZVVaV3BxU2xjWEZ5UWxKU0VTNWN1TWVHQXhNUkVBTUxuVDlTV1ovcjA2VXg3bityMjd0MkxmZnYyd2N6TWpBbUZmRXhkdTNhRmc0TURuajE3aGkxYnRzRER3MFBxK3lzcEtRa25UNTRFSUF6dWRPL2VYZXJ4Tm16WUFCNlBCMDFOVFl3ZE8xYm1lYlcxdGFWV2dsbStmTG1hOTBSOWxaV1ZUSmhGVzFzYnRyYTJlUDc4T2ZidDI0ZHUzYnJCMHRKUzVXTUdCUVdoWWNPR3pPdGIyUUFoSUF6Sk9UbzY0c21USjlpL2Z6Kzh2YjBscWhmdDJyV0xDVWxObURCQnFjOXFBTXpua0toRm5MT3pzMFNiTDNtbVQ1K09KMCtlSUQwOUhaczJiWUsydHJaS2dZSGk0bUxzMkxFRGdEQTRvV3BGR1MwdExTeGN1QkRUcGswRG04M0duVHQzRUJFUmdXblRwc25jcDB1WExrcC9SMVdWa1pHQm16ZHZNc2RvM3J5NXlzZXd0clpXZVI5bHVMbTV3Y2ZIQjJmUG5nV1h5OFdKRXljd2UvWnNBT0lCcjZyZjlYUG16RUhidG0yVi92NC9mZm8wZHUzYUJSYUxoY2pJU0tWZlkvOUw5bzNwaDdFSHorSFVKT21oVEZXTlBYZ08rOFo4dkFBT0lhUnVVWmlGRUVJSUlZUVFRZ2doaEJEeTJhbjZpL0RhREdITW1ERURNMmJNQUFCY3Zud1pIVHAwa0ZxMUFoQzJCeGt4WWdRQVlNeVlNZkR6ODVNNnJyeThIS2RQbjhiUW9VTS9XVXNmUzB0TG1VRVdBUGoxMTE5UlVGQUFRTmlTNW5NS3NpakR6czRPZm41KzJMTm5EOTYvZjQ5bHk1Wmg5ZXJWNEhBNENBc0xZOXJLekpzM0Q2YW1waDk5UHJJZVAxSFlTVWRIUjJyQWhNUGhpRlVOVWNmWnMyZHg5ZXBWQU1EdzRjUEZXc3h3dVZ5VWxKUXcvNHFMaTFGU1VnSmpZMk5vYVdtaHNySVNseTVkUXRldVhlVldEMUdGdmIyOTJBSnRUUi8vdm4zN0lpa3BDZGV1WGNPVUtWTmdiR3pNTElZN096dERYMSsvUnNmL0dEUTBOREI1OHYrMWQrL2hNZDc1LzhkZm1SeEVJaUZPVGVOY29WcTBxQ1YxaWtQaldNcGlzV3JiYXBiZGxCS3FhQ3JPc2syZDF6SHRZdlhxMXFvS2l0YWgxSEVkU3FyNFVYVm9DY21HRUpMSWNXWitmK1RLL2MzSWFSS2gwKy8zK2JpdXVjemNjOStmK2N4a1pwTEw1M1cvM3lQMDdydnZLaUVoUVFzV0xMQ3BaQ1A5VDZCTXlta1hFaG9hV3VoNHVlK3ZQbjM2cUVhTkdpV2VUKzNhdFcxYVB4VW5OamEyVkJVejh0cXlaWXZScnFkTGx5NTY2YVdYOU00Nzd5Z2xKVVdSa1pINjRJTVBTalFuU2ZMejgzdW9PUVVIQjJ2Q2hBbEtUazdXa2lWTGJGb2dIVDkrWE5IUjBaSnlxcVYwNk5EQnJqSE5ack1pSWlLTUlFdjE2dFUxWmNxVUVvVVV5cFVycC9Ed2NJMGFOVW9wS1NtYU4yK2Vzckt5N0s3UXNuejVjdDI3ZDArU05IVG9VSGw3ZTl2OTJMbHExcXlwME5CUW82TEh4bzBiVmJWcTFVS0RNVzNidGkyMGNscFI5dTdkYTN4KzI3VnJwNWRlZXFuRVl6eEtJMGFNMElrVEo5U3JWeThOR2pUSTJKNzdPMFd5YmU5VFhQRHlRVmV1WEZGcWFxcXFWYXYyV0lNc2d3Y1BWbXBxYW9tUDY5S2xpeEhvZVZ6YTF2TlRsd2ExTlg3TGZzM3JZOS9uc0RDaG0vYXAxelAxMUxwT3lZTlhBSDRiQ0xNQUFBQUFBQUFBY0RpSmlZbkc5WkswVTdDSDJXeldnZ1VMdEdQSERqVnAwa1FSRVJFUEZmYVlPM2V1OXUvZnI2Kysra3JoNGVGMnRmVDU2YWVmakZCTmNSSVNFa28wbjA4KytVVEhqaDJUbE5PdW82QUYwN1MwTkIwNmRNam10cjNpNHVJMGI5NDhtMjEzNzk0dDBSenRNV1RJRU1YRXhPalVxVk02ZmZxMDVzeVpvOVRVVktPOVVLOWV2VXExMkZwUzFhdFgxNmVmZnBwdmUwcEtpdnIxNnljcDV6MVFVSXVXeU1qSVVsY3RrWElDQTB1WExqVnV4OFRFNk0wMzN6VENLM2tYWUl1eWNPRkNOVzNhdEVTZnBiUzBOTVhHeGlvMk50WW1RRlBXQWdNRHRYejVjcVdrcEdqVHBrM3EyN2V2OGY3TmJZT1VtWmxaWlBnaWIvak5udmV5aTR0TGlZTm5HUmtaY25KeU1scVFORy9lM0dnZnMyZlBIdm43K3h2QmdJeU1ERTJaTWtYLy9lOS9KZVdFNklxcWN0RzdkMi9GeHNicXRkZGVLOUdjY2kxZnZ0eVlsejJHRGgxYTR1K1Z2SzVjdWFKVnExWkp5cWxpTVhqd1lOV29VVVB0MnJYVHdZTUhGUk1UbzZpb0tJMGNPYkxVajFFYXpabzFVNmRPbmJSMzcxN3QyN2RQTFZxMFVNK2VQZlh6eno4YklZNktGU3RxL1BqeGRvMW5OcHMxWjg0YzdkKy9YOUwvVk1XcVhMbHlpZWRXbzBZTnpaZ3hReE1uVGxSV1ZwWVdMMTZzdUxnNEJRY0hGMWxwYWQrK2ZjWjNTSTBhTmRTL2YvOFNQM2F1enAwNzYrTEZpMGIxb3Fpb0tHVm1abXJvMEtHbEh2TzN4dFBUVS8vNHh6OXNBaXVTYldXV0IrOHJpZGpZV0VsU25UcEZ0OGxadTNadGtWV2srdmJ0VzZJS1BPbnA2VWE0c2lUcy9SMVMxc1oyYUs0RiswL3E1WTgzNjVNL2RwT1BSOG4rQnJ1Vm1xWmgvL3Bhdlo2cHAxSHRpbS8zQmVDM2l6QUxBQUFBQUFBQUFJY1RGeGRuWEs5V3JWcVpqdTNzN0d5Y01YM216QmxObno1ZE0yYk1LRlZWbFEwYk5oZ0xuZVhMbDljVFR6eGgxM0hwNmVuNitlZWZiYlpsWkdUSWFyWEt4Y1ZGTGk3LzgxKzNlUmZxaTdOMTYxYXRYYnRXVWs2cmhuSGp4aFc0WDJKaW9xWk5tMmIzdUhuZHZYdFhYMy85ZGFtT0xRbVR5YVR3OEhDOS9mYmJ1bjc5dW5HMnY1U3phRDFxMUtoSFBvZUhsWjJkTGNtKzFsTUYyYlZybDAxbGwwdVhMaFc1djR1TGl5cFVxQ0F2THk5VnFGQkI2ZW5wdW5MbGl1N2N1YU1sUzViWVZBOUpUazVXUWtLQ2J0NjhxWnMzYnlvaElVRm56cHlSSkowK2ZWcDkrdlF4OXMxdGNTSkpZV0ZoTmhVM3JsMjdWcXJubHF0Y3VYSWFNR0NBMXF4Wm8vWHIxeXM1T1ZrWkdSbHljWEZSKy9idEpVbnZ2LysrWW1KaWloMHJLU25KWnQ2RjZkZXZuMEpDUXV5ZTQ3bHo1eFFaR2FtcFU2ZmFoTlZDUWtMMHd3OC82UHIxNjRxS2lsTDU4dVVWR0Jpb0tWT202UHo1ODVLa1YxNTVSZDI2ZFN0eS9EWnQyc2pIeDZmUUtsR09KQ2twU2RPblR6Y1cvd2NOR21SVWt4a3pab3grK09FSDNidDNUeHMyYkpDM3Q3ZUdEQm55V09mM2w3LzhSU2RQbnRUZHUzZTFlUEZpT1RzN2EvWHExVXBPVHBiSlpOS0VDUlBrNCtOVDdEaDM3OTdWN05tempmZWRtNXVicGsrZi9sQXQ3NW8yYmFySmt5ZHIxcXhac2xncyt2enp6M1g1OG1XOSsrNjdCUVprNHVQanRYRGhRdVAybURGakhycjZWM0J3c0s1ZnY2N0RodzlMa3Rhc1dhUDA5UFFTdFUzNnJTc29ySkkzekZLU1lGaGVWcXZWQ0ZzV0ZHN01Lems1V2NuSnlZWGVuNUtTVXFvNWpCbzFTbDI3ZGkxMnY5bXpaK3ZvMGFPbGVveXlFdHFoaFZyWDlsWExoWjlwV3RjQURXdFo5R3VXNjUvSC81OW03ejZtVC83WW5Zb3N3UDhCaEZrQUFBQUFBQUFBT0p6dnYvOWVVczVaLzJVZFpwRnlGZ1VURXhOMTlPaFJmZmZkZDRxSWlORDc3NzlmNUJueUR6cDQ4S0ErK3VnalNUbkJrZG16WnhmYkVxVjc5KzVxM2JxMXpHYXpxbGF0YWxNcFkvVG8wVHAvL3J5R0R4OXVuSkY5OU9oUk5XellVTW5KeWNVdWRCODRjRUNMRnkrV2xGUE5adWJNbVlVZVl6S1piTzVMVFUyMXV4Mk9yNit2L3ZDSFB4UjRYNE1HRGV3YXcxN2UzdDc2MDUvK1pGUlZrSEphdkFRSEI5c0VmaHhCYkd5czNOM2Q1ZUhoSVZkWFYxMjVja1VuVDU2VUpGV3BVcVZVWTc3Kyt1dWFOR21TbkoyZFZhOWVQZm42K3FwYXRXcXFYTG15S2xldXJFcVZLcWxTcFVyeTl2YVd0N2UzUER3OGJJNi9mLysraGc4ZnJzVEVSQjA0Y0VDdnZmYWEwY3BsK1BEaFNrcEtLdkJ4clZhcnBKejJOMDgrK2FUTi9FK2NPRkdxNTFLVWZ2MzZhZE9tVFVwS1NqSmF3WFRwMGtXVktsV1NsRk5ObzZqWDhQNzkrMHBMUzVPVGs1TmRWVE1xVktoZzE3eXlzckswZHUxYXJWKy9YaGFMeFdqMWtzdmQzVjJ6WjgvVzJMRmpsWlNVcEVXTEZ1blRUei9WclZ1M0pPVlVSdnJyWC85YTdPTTRPenVyU1pNbWRzM3AxNVNZbUtoMzMzM1hhQy9VdEdsVG02b2VsU3BWMHZ2dnY2L0preWZMYkRacjFhcFZ1blBuanY3eWw3K1U2THYxWVZTdVhGbmg0ZUdhTUdHQ3pHYXo1czZkYTl3M1pzd1l0VzdkdXRneExseTRvT25UcHh2VmExeGRYVFZqeGd3OS8venpEejIvOXUzYkt5d3NUTE5uejViRll0R0pFeWMwWXNRSWpSNDlXb0dCZ2NaKzZlbnBDZzhQTjBJTnI3enlpcG8zYi83UWoyOHltWXlmMGFsVHB5Uko2OWF0VTF4Y25NYVBIKytRYmIwZWgvdjM3eHZYUzF1cDdlelpzMFo3djVpWUdBMGRPclRRSU9QZ3dZT055bE1Gc1Nkd1ZSQlhWMWU3Zm9hUHN3VlNVZHJVOWRPbDk5N1FtRTNmNm9zZkxxcFMrWEo2M3ErcW1qNlpjNUdrMDNHM2REcnVscjYvY1ZQMzBqTlZ0N0szTGt4Ky9WZWVPWURIeGJIKzJnY0FBQUFBQUFEd2YxNWNYSnh4MW5oV1ZwYUdEaDJxOXUzYkt6QXdVSTBiTjdhcENsRmF1UXQ2b2FHaHVuanhvZzRjT0tENTgrZHIvUGp4ZG8zLy9mZmZhODZjT2JKWUxLcFlzYUlpSWlLTWhmZWllSGw1eWNQRFE1TW5UOWJWcTFjMWNlTEVRaGNvbHk5ZnJvMGJONnBkdTNhYU9IRmlrUXRzaHc0ZFVrUkVoS3hXcTdIQVhsU2JBejgvUDYxZXZkcTRIUndjckY5KythWEl1VmVxVkVsUFBmV1VubnJxcVFKYkY1VzE1T1JrclYyN1ZsdTJiTEhaYnJWYUZSb2FxaUZEaG1qdzRNRVBWYW5nd0lFRFJvaW5OQzBhOGxxeFlrV2haN28vOTl4emhSNFhIeDl2RXhCSlRrNDJRazR2dlBDQ0ZpMWFwS2VlZXFwVUM2d2VIaDRhT1hLay92M3ZmMnZpeElsR2tFV1NhdFdxcGFTa0pKbE1Kdm42K3FwV3JWckt6TXhVVEV5TUdqUm9vSmt6WnhvQmtyeXRlOWF2WDI4VFRQam5QLytwTDcvOHNzUnplM0Nlb2FHaG1qcDFxckh0OTcvL3ZYRTlMQ3lzeU9QWHJsMnJUejc1UkJVclZ0UzZkZXNlYWk2NWJUZHUzYnFsa0pBUW80S1NtNXRiZ1JVZGF0U29vWmt6WjJyTW1ER3lXQ3cyUVphd3NMREhGdUo0MU02ZE82ZFpzMllaQVE4L1B6K0ZoNGZuQzVVMWI5NWNvYUdoUm9na09qcGFQLy84c3laTW1QQklnb2tGZWU2NTU5U3hZMGZ0MmJQSDJOYTJiVnYxN05tejJHTjM3TmloUllzV0dSV3gzTjNkTlczYU5MM3d3Z3RsTnI4T0hUcW9YTGx5bWpWcmx0TFQwM1gzN2wzTm1qVkwyN1p0MDlTcFUxVytmSGxGUmtZYVZUN3ExcTJyNE9EZ01udDhWMWRYelp3NVUyRmhZVHA5K3JTa25IWkdseTlmMXRTcFU0dHRrZk8vVWQ3dnVOS0dXYjc5OWx2aitwa3paN1IwNlZLTkhqMjZ3TDhwcWxTcG92cjE2NWZxY1lxU2xaVmxWNnUxb3RxMi9Sb1c5ZTJvbjI3ZTBibUUyenAxNDVhaWpwelc2YmljNzlMY1lNdUE1eHFvVVhVZk5haFd1cUFQZ044bXdpd0FBQUFBQUFBQUhodDNkM2YxNjlkUGt1VHY3NS92L3ZqNGVMMy8vdnRHZXhZcHB4ckFwazJidEduVEpsV3RXbFVkT25SUVlHQ2dubm5tbVdMSEsyNHUwNmRQMTF0dnZhV2twQ1I5OTkxM1NraElLTFpWVUZaV2xqNzg4RU5sWldYSjNkMWRjK2JNTWRwc0ZNZHF0V3IrL1BsRzY0cTR1TGhDd3l6Ky92NHltVXc2ZVBDZ2J0NjhxZG16WjZ0aXhZcjU5b3VPanRieTVjdGx0VnJsN095c3FWT25GdHZpb0RRNmR1eFk1Sm5rWlNVNU9WbWJObTNTRjE5OG9kVFVWR043Mzc1OWxaMmRyYTFidHhvVk0zYnQycVVCQXdhb2E5ZXVKVjZBM0xWcmwwM1ZoczJiTjZ0TGx5NTJMekM2dWJscHdJQUJrbklXSnYzOS9Rc01zM1RyMWsxdDI3WXRjSXd6Wjg1bzJyUnB1bnYzcnJGdHdvUUppb3lNbExlM3R5VHAyV2VmdGZzNUZhUlRwMDdxMEtGRHZqUHgzM3JyTGJtNnVzclB6ODhJSk96WXNVTXhNVEVxWDc1OG9aVlF2TDI5YmNZcUtPQ3hlUEZpV1N5V0F1OHJqSWVIaDV5Y25JeXFNSFBtek5HNGNlTWUrdm1YaE5WcTFkV3JWeVZKTjI3Y01MWTNhZEpFNzd6elRvR2Y4OE9IRHlzcUtpcGZaYU1USjA1bzgrYk42dE9uajhOVVFTZ05zOW1zRFJzMmFNMmFOY2IzY3UzYXRSVVpHVmxvZ0s5YnQyNXljbkxTdkhuelpMRllGQk1Ub3ovLytjOTY4ODAzMWJObnowZjZlaVFtSm1yUm9rWDZ6My8rWTdQOTBLRkRpb3lNMUtoUm8vSlZNTXAxNTg0ZExWdTJ6QWl5ZUhsNWFjNmNPV3JVcUZHWno3TjE2OVphc0dDQnBreVpZZ1NnYXRhc0tVOVBUeTFidGt3SERoeVFsUE81bURadFdxa0RGb1VwWDc2OElpSWlOSFhxVkNOTWQrM2FOVVZIUjJ2czJMRmwrbGhsWmNlT0hZWGU5N0R0em5JcnFrZ3FWWFdhKy9mdkcyRVdQejgvM2JoeFExOSsrYVV5TWpJMGR1elloMjRQWmE4bFM1Wm95WklsaitXeHlscURhamxCbFQ2Tnl6N2tBK0MzaXpBTEFBQUFBQUFBZ01mR3c4TkRJU0VoK2JiZnUzZFBtemR2MXVlZmYyNmNWUndVRktUKy9mdHI5KzdkMnJObmoyN2Z2cTFidDI1cDQ4YU4ycmh4bzZwWHI2Nk9IVHVxUjQ4ZXFsZXZYcW5tVTcxNmRZV0hoK3ZUVHovVnBFbVQ3S3F1NHVycXFybHo1MnJtekpsNi9mWFgxYkJoUTdzZmI4V0tGZHE1YzZla25EWURSVlVLQ0FvS010b0YvZmpqanhvelpveis5cmUveWRmWFY1SmtzVmkwY3VWS2JkeTRVVkpPdUNJc0xFd3RXN1lzZEV4L2YzLzE2OWN2WHd1RGhRc1h5bXcybDFtTGlkeEFRa244OU5OUDJyWnRtM2J2M3EyTWpBeGplNDBhTmZUMjIyK3JSWXNXa3FUQXdFRE5temRQOGZIeGlvdUwwOS8vL25ldFhyMWFQWHYyVktkT25ld0tOVzNkdWxXTEZpMlNsQlBPY0hkM1YwSkNnaVpObXFUeDQ4Y3JJQ0JBYmRxMFVlM2F0ZVhtNWxiZ0dHNXViaG81Y3FSeHUzZnYzbXJjdUxFeU1qSmtOcHZsNXVhbTJyVnJGeHAwK3VhYmJ6UnYzanhqNGJ4YnQyN2F0V3VYTGwyNnBPRGdZSTBZTVVLZE8zY3VrOG9lQllVSEhrVlZnRndsQ2JGSU9hR3VHVE5tR0pXRjB0UFQ5Y3N2djJqczJMRnEyYktsZ29LQzFLWk5teEtQVzFJN2QrNVVZbUtpY2R2VjFWVnZ2UEdHK3ZmdmIvTnpzRmdzT25qd29ENy8vSE9kUDMvZTJGNjNibDNWclZ0WDMzNzdyVkpUVTdWczJUSnQyclJKL2ZyMVUvZnUzY3M4a0pBckxpNnVSRzIzN0szS2NPclVLUzFac3NTb1RpTkpMVnEwVUZoWW1CRzJLa3pYcmwxVnFWSWxSVVJFS0NVbFJhbXBxVnE4ZUxHaW82TTFiTml3QWdOV0R5TTlQVjFmZlBHRi92M3ZmeHUvUTU1NDRnbTkvUExMK3RlLy9xVzB0RFR0MnJWTEowK2UxQnR2dktHZ29LQjhueTBmSHg5Tm1qUko0ZUhocWwyN3RtYk9uR2xUemFpcytmdjdhOFdLRllxTWpGUmFXcHBHalJxbDFOUlVIVHQyVEZKT0JiSEpreWZiSFpiTTJ6Yk1udmREYm5XWWhRc1hhc2VPSFdyZHVyVkdqeDVkdWlmekdPUU5INWExSDMvODBiaGVVR2kwT0o5ODhva1JTZ3dQRDFkMGRMUjI3TmloblR0MzZ0eTVjeG85ZW5TWnRJa3FqcXVyYTRrK1Z3Lytmc3NiSkFZQVIwQ1lCUUFBQUFBQUFNQmpaN0ZZRkJzYnExT25UdW5Zc1dNNmZ2eTR6UUpydDI3ZE5IYnNXTG00dUtoKy9mcjY4NS8vckpNblQyclhybDA2ZVBDZ01qTXpsWkNRb1BYcjEydjkrdldxWDcrK2dvS0MxS2xUSjFXdVhEbmY0NTA3ZDg2bStzV0QrdmJ0YTdNb0xlV2NhWjByTmpaV1I0NGNzYmwvMkxCaHNsZ3MrYmJuMWJoeFkzbDVlY2xxdFdyRmloVkc4S1JIang1Njg4MDNiZmJOclVLUzl3enVnSUFBVFpzMlRlSGg0WXFMaTlQbHk1Zmw2K3VybXpkdjZzTVBQelFxdkhoN2UydldyRm5GVm1ScDBxU0ptalJwa205N2hRb1Zpanl1cEhLcldoUVdCTW03My83OSs3Vm56eDZqcFVZdUh4OGZEUmt5UkwxNzk3WlptRzNXckprKyt1Z2piZDY4V2V2WHI5ZTllL2VVa3BKaXZCZXFWNit1dG0zYktpQWdRRTgvL2JROFBUMXR4dDI0Y2FPV0wxOHVLZWQ1Zi9qaGg3SmFyUm96Wm95U2twSTBaY29VTlcvZVhCMDdkdFN6eno1YmFJV1NCMVdwVWlYZnZ0bloyVXBQVDFkV1ZwYXlzN05sTnB0VnRXcFZyVnUzVHYvNHh6OGtTVTVPVGhvM2JweTZkKyt1eG8wYmEvNzgrYnB6NTQ0KytPQURyVnk1VW0zYXRGR2RPblZVcFVvVmVYaDR5TVhGcGNCTDdpS215V1JTZW5xNk1qSXliUDdOZTcxSGp4NlBQQmp5b056UDA0TVZDbTdldkttd3NEQWxKeWZMMWRWVmtaR1J1bmZ2bnViUG42L2J0Mi9yK1BIak9uNzh1RnhkWFZXdlhqMzUrL3VyYnQyNjh2YjJsb2VIaHp3OVBkV3NXVE05Kyt5emNuRngwZVhMbDJXMVdvMkwyV3cyWHZ2czdHeGxabVlhbC9idDI5c0VUUEpXWjZoWHI1N2VlKzg5MWExYjE5ajIzLy8rVjd0Mzc5YlhYMyt0K1BoNFk3dTd1N3VHRFJ1bS92Mzd5OW5aV1YyNmROSENoUXVWbUppb0d6ZHVhT25TcFZxelpvM2F0bTJyRGgwNnFFV0xGbVZhcWFFc1c5QklVa3hNakQ3OTlGT2RPblhLMk9iczdLdy8vdkdQZXZYVlYrME9XTFZxMVVyTGxpMVRSRVNFenAwN0p5bW5nc2FjT1hPMGN1Vks5ZXJWUzUwNmRWTE5talVMUFA3MjdkczJqMStRMU5SVWJkKytYUnMyYkxEWnYxdTNiZ29KQ1pHSGg0ZmF0V3VuR1RObTZNcVZLMHBNVE5UY3VYTzFmdjE2OWUvZlgxMjZkTEg1TEx6NDRvdWFQSG15QWdJQ0NxM2dVcFlxVnF5b1diTm1LUzB0VFNhVFNaNmVucG8vZjc3R2poMnJRWU1HS1NBZ3dLNXhybDI3Wm9SZ2ZIeDg3UDRadWJpNDZKMTMzbEhqeG8zVnNXUEgzM1FWb2NMY3VIRkRGb3VsMFBmWitmUG5qZGFHYm01dWhWWm5zMXF0UnZndzcrdDA5ZXBWUlVkSFM4cXB1Rk8vZm4yTkd6ZE9KcE5KWDMzMWxhNWR1NlozMzMxWDllclZNeW80WldWbHlXcTFGdGlDeUdxMUd0OVJucDZlSlFvMGpobzF5cTUyV29VNWMrYU1jZDJlY0M4QVBHcUVXUUFBQUFBQUFBQThNdG5aMlRwejVveHUzYnFsbXpkdjZ2cjE2NHFOamRYbHk1ZU5zK2Z6YXRDZ2dZWVBINTZ2dW9qSlpGTExsaTNWc21WTHBhYW1hdCsrZmRxNWM2Zk9uajByU2JwMDZaSXVYYnFrcUtnb3ZmRENDMGF3SmRmcTFhdU40RWRwN04yN1YzdjM3aTN4Y1FzV0xGQ1RKazMwMFVjZkdVR1dybDI3YXZqdzRUcDM3cHg4Zkh6azZ1cXFZOGVPR1cwU0hseEkrOTN2ZnFmMzNudFBGb3RGYmRxMDBaNDllN1I0OFdJai9PTG41MWVpVmtkbGJkT21UWEp5Y3BLSGg0ZmMzTnowODg4L0d5MHlIbnd1bVptWk9udjJyRTZjT0tFalI0N29sMTkreVRkZXpabzFqVW9XaFlWaDNOM2ROV2pRSVBYcDA4ZG9RWlc3a0oyUWtLRG82R2hGUjBmTHljbEp0V3JWVXFOR2pkUzdkMjgxYU5CQTY5YXRrNVFUcXBnMWE1YWVldW9wU2RMZi92WTNmZkRCQjRxUGoxZE1URXkrOTR1enMzT2hGeWNuSnlPd2t2dHZRV2U0TjJuU1JBc1dMTEJwbnpSaHdnUUZCUVZKeWdrNStmcjZhdjc4K1lxUGoxZFNVcEsyYjk5dTE4L0JYZzBiTmxUZnZuM0xaQ3lMeGFKTGx5NUpzbTNOc1cvZlBubDZlcXBDaFFweWRYWFY2ZE9uamJCUzFhcFZqZjB1WGJxa3NMQXdveHBLYUdpb0VjajYrT09QdFdYTEZtM2Z2bDBKQ1FuS3lzclNoUXNYZE9IQ2hUS1plNTA2ZFl6WFBkZWdRWU4wOHVSSitmbjVLU1FrUkc1dWJrYVE3ZkRod3pwOStyVE4vdTd1N3VyVHA0Lys4SWMvMkZSekNBZ0kwSm8xYS9UNTU1OGIxYVpTVTFPMWMrZE83ZHk1VTI1dWJucjY2YWZWdEdsVERSczJyRVJWVlI2VjVPUmtmZlBOTjlxK2ZYdStZTmt6enp5ajBORFFVbFhBZXZMSko3Vnc0VUp0MmJKRnExZXZOa0pOaVltSldydDJyZGF1WGF2dTNidHIvUGp4MnJ0M3I0NGVQU3B2YjI5WnJWYnQyYlBIR0tkYXRXbzI0MTY0Y0VFN2QrN1VqaDA3bEo2ZWJteXZYNysrM25yckxUVnQydFRZVnJObVRTMWJ0a3lmZmZhWlB2dnNNMlZsWmVucTFhdGFzR0NCUHY3NFk3VnYzMTRkT25SUXMyYk41T3pzck02ZE81ZjRlVDZNM08vUFhKVXJWOWJ5NWN2ekJmR2tuTERCM0xsejVlUGpJMDlQVDdtNXVTazVPVmxuejU0MWdoYTVWYXhLb2tlUEhxVi9Bby9KbGkxYkNyMXZ4WW9WaFg1WFhyeDRVVE5uenBTWGw1ZWVmdnBwVmF0V1RSVXJWcFM3dTd1dVg3K3V2WHYzY0dEVUxnQUFDdlZKUkVGVUdpR1RnSUFBSTJobXRWbzFaODRjZVh0N3EzejU4cnArL2JyeFhzc056ZDYrZlZ0VHBreVIyV3lXczdPelJvd1lJU25uYjVaeDQ4YXBXYk5taW9xS1VtSmlvczNuS2lvcVNoOTk5SkhjM055TVFJdlZhaldDZDVMazZlbXBEUnMyMkJWbVdicDBxY3htczkzaHk5MjdkMnY3OXUzeTl2YVdwNmVueXBVcnA1U1VGQ1BVSTZuVUZlOEFvQ3o5K244aEFRQUFBQUFBQVBoZnk4WEZSYXRXclRMT3lpK0lqNCtQMnJWcnA4NmRPeGRZTmVSQm5wNmU2dG16cDNyMjdLbXJWNi9xcTYrKzB1N2R1NVdVbENTTHhhTGp4NCtyUW9VS05tR1dYMXVmUG4xMDZOQWh0V3JWU2lFaElZcVBqOWZiYjcrZGI3L0tsU3NYMklxZ2ZmdjJrcVJ0MjdacDRjS0Z4dmFPSFR0cXpKZ3haVjVacFNTT0hEbWlFeWRPRkhqZlN5KzlaSE43Ky9idFdycDBhYjc5WEYxZDFhWk5HL1hvMFVNdFdyUW84R3oxZ3BRdlgxNURoZ3pSb0VHRGRQVG9VWDMxMVZjNmV2U29zVEJwdFZwMTllcFZwYWVuNjY5Ly9hdWNuWjAxY09CQVJVVkZhZEtrU1dyY3VMRXhWcE1tVFJRVkZhV3RXN2RxMzc1OU5tMG5wSnpXTFBhMlp5bE03aUw1d0lFRHRXblRKZzBkT2pSZm9LSjU4K2I2K09PUGRmandZWDM3N2JmNjhjY2ZkZWZPSGVNNVBheVhYMzc1b1k2M1dDd2FPSENnVVZrZ3R5VlUzblpiMGRIUlJ0QXNMeTh2TDV1UXdmTGx5NDBneTRnUkkyeGVDeTh2THcwZE9sUkRoZ3pScVZPbmRQYnNXWjAvZjE1WHJselIzYnQzYlZwUmxjWXJyN3lTYjV1VGs1Tm16NTV0TEdZZlAzNWM3NzMzWHI3OXFsV3JwbDY5ZXVubGwxOHV0Q1ZKYnJXV1BuMzY2TXN2djlUV3JWdU41NXFabWFuVHAwK3JXYk5tWlJKaytlS0xMMHBVNlNVNE9GZ0pDUWsyMjA2ZVBKbnZzMW1yVmkyOTl0cHI2dENoZzkyZnlZS1lUQ2IxN2R0WG5UdDMxcnAxNjdSNTgyWmxabVpLeWdrVjVRWUFMQmFMdnZubW0zekh2L0RDQzBhdzQ5YXRXNW80Y2FLdVhyMXFzNCt2cjYrR0RoMnFybDI3RnJqNDcrTGlvbUhEaHFsejU4NWF0V3FWOXUvZkx5a254TE45KzNhZE9IRkNTNVlzY1pocUZBVUZXYVNjMSt2NjlldTZmdjE2b2NjTkd6YnNVVTd0VjFOVUc3eWlQa2U1MVpXU2s1UDEzWGZmRmJwZmhRb1ZiQ3FtT1RrNTZmejU4elpWbUtTYzkzUHIxcTJWbXBxcVNaTW1HWlhJM25qakRkV3VYZHRtMzg2ZE82dDkrL1k2Y09DQURodzRvRE5uemhqdG9QSitmeGFrVmF0V2RuOC9sRFRNV3IxNjlYemh2THdDQXdNSnN3QndDSVJaQUFBQUFBQUFBRHhTSTBlTzFOaXhZeVhsVkxlb1ZhdVdHalJvb0lZTkcrcjU1NTkvcUFXVDJyVnJhK1RJa1hyenpUZDE2TkFoYmR1MlRlZk9uY3ZYZG1QS2xDbkdXZXVQazdlM3Q2U2NoZGFWSzFjYUxVMThmWDNsNmVscFZPaHdkM2RYdzRZTkZSSVNZdFAyNUVIZHUzZlg0Y09IZGZic1dZMGVQVnBkdW5SNTlFK2lHUDcrL2paaGx0eWY4ZURCZy9PRmsvcjA2YU05ZS9ibzNMbHpjbloyTnRyNXRHM2I5cUVDT1NhVFNTKysrS0plZlBGRkpTVWw2Y2lSSXpwNjlLaE9uRGloOVBSMFRadzQwUmkvZCsvZUtsZXVuRHAwNkpCdm5QTGx5MnZnd0lFYU9IQ2c3dCsvcjF1M2J1bjI3ZHRLUzB0VFZsWldnWmZjQ2l3bWswbE9Uazc1THJrTDZ5YVR5UWhZZVh0N0t5SWlvdER3VnJseTVkU3BVeWRqZjdQWnJIdjM3aWs3TzF0V3ExVVdpMFZtczFrV2k4WG1VdEE4OHQ0Mm1VdzJsVkhzNWVUa1pDeXVPenM3cTFHalJqcCsvTGlrbk5CSno1NDliYXBCTkdqUXdDYk1ZaktaVktkT0hZMGVQZHFtQXNWYmI3Mmx0OTkrVzZHaG9ZVld3ekNaVEdyZXZIbStrSmZaYkZacWFxcnh1YzdiV2lqMzh1RDJ2TGQ5ZlgwTGZMeThvWkRmL2U1M0Nnb0swcTVkdStUbTVxWldyVm9wS0NoSUFRRUJkcmYrcUZpeG9sNTk5VlVOSGp6WUNDZ2RPM1pNalJvMTBxdXZ2bHJvY2U3dTd2TDA5Q3p5K3lEdnZzVzE5Q3BPWUdDZ0xsNjhxSFhyMXFsUm8wYjYvZTkvcjhEQXdCSzFPQ21PdDdlM1Jvd1lvVUdEQm1uYnRtMDZmUGl3d3NQRDVlWGxKU2tuUEpOWHhZb1YxYXhaTTRXRWhCamJxbGF0cXBZdFd4cGhsdHExYTJ2QWdBSHEycldyWFMxeWF0U29vU2xUcHVqQ2hRdjY3TFBQZE9qUUlibTd1MnZXckZrT0UyUXBpcGVYbDZwVXFXSUVvM0xsdmxhdnZmYmFyMWFseTFFOThjUVRjbloyTGpTTTZPcnFxdGF0V3lzNE9GaCtmbjQyOTlXclYwKzNidDJTczdPelBEdzhWTE5tVFEwZVBGaSt2cjZ5V3EwS0NnclNxbFdyRkJBUW9JRURCeFk2ZnVmT25ZM3Z1TlRVVkNVbEpTa3RMVTBaR1JuS3lzcFNabVptdnQ4bGRlclVLY05Yd1ZiOSt2WDEvUFBQR3lGTnM5a3NKeWNuVmF0V1RjMmJOMy9vMENNQWxCVW5hKzVmY0FBQUFBQUFBQUR3aUp3K2ZWcVZLMWVXcjYrdlhRdU9EeU1sSmVWWHJWUlNFcmtMNnlWWk1FNUpTZEg5Ky9kVnZYcjFSeml6a3NsYk5hUzQ1eEliRzZ1ZmZ2cEpyVnExS3JUNlFGbkp6czdXdFd2WE9NUDhFU2p1dld1eFdKU1ptU21yMVNwWFY5ZENLd3drSmliYTNScmoxNUNXbHFiLy9PYy9DZ2dJc0FuaVBJejA5SFJsWjJjNzNQZVV4V0xSNWN1WDVlL3YvNnZPd1dLeHlHUXlGZnJleXNySzBzcVZLOVcyYmRzQ0sxbVZSRnhjbk83Y3VhTm5uMzMyb2NiNU5lUU5hWlZsNk1pUnhNZkg2ODZkTzVKa3RDQXJMYlBackl5TURHVm1aaW96TTFOWldWbHljWEZSbFNwVkhxcEMwcFVyVjFTelpzMFNWVWNDQU5pSE1Bc0FBQUFBQUFBQUFBQUFBQUFjeHYvT3FDWUFBQUFBQUFBQUFBQUFBQUIra3dpekFBQUFBQUFBQUFBQUFBQUF3R0VRWmdFQUFBQUFBQUFBQUFBQUFJRERJTXdDQUFBQUFBQUFBQUFBQUFBQWgwR1lCUUFBQUFBQUFBQUFBQUFBQUE2RE1Bc0FBQUFBQUFBQUFBQUFBQUFjQm1FV0FBQUFBQUFBQUFBQUFBQUFPQXpDTEFBQUFBQUFBQUFBQUFBQUFIQVloRmtBQUFBQUFBQUFBQUFBQUFEZ01BaXpBQUFBQUFBQUFBQUFBQUFBd0dFUVpnRUFBQUFBQUFBQUFBQUFBSURESU13Q0FBQUFBQUFBQUFBQUFBQUFoMEdZQlFBQUFBQUFBQUFBQUFBQUFBNkRNQXNBQUFBQUFBQUFBQUFBQUFBY0JtRVdBQUFBQUFBQUFBQUFBQUFBT0F6Q0xBQUFBQUFBQUFBQUFBQUFBSEFZaEZrQUFBQUFBQUFBQUFBQUFBRGdNQWl6QUFBQUFBQUFBQUFBQUFBQXdHRVFaZ0VBQUFBQUFBQUFBQUFBQUlERElNd0NBQUFBQUFBQUFBQUFBQUFBaDBHWUJRQUFBQUFBQUFBQUFBQUFBQTZETUFzQUFBQUFBQUFBQUFBQUFBQWNCbUVXQUFBQUFBQUFBQUFBQUFBQU9BekNMQUFBQUFBQUFBQUFBQUFBQUhBWWhGa0FBQUFBQUFBQUFBQUFBQURnTUFpekFBQUFBQUFBQUFBQUFBQUF3R0VRWmdFQUFBQUFBQUFBQUFBQUFJRERJTXdDQUFBQUFBQUFBQUFBQUFBQWgwR1lCUUFBQUFBQUFBQUFBQUFBQUE2RE1Bc0FBQUFBQUFBQUFBQUFBQUFjQm1FV0FBQUFBQUFBQUFBQUFBQUFPQXpDTEFBQUFBQUFBQUFBQUFBQUFIQVloRmtBQUFBQUFBQUFBQUFBQUFEZ01BaXpBQUFBQUFBQUFBQUFBQUFBd0dFUVpnRUFBQUFBQUFBQUFBQUFBSURESU13Q0FBQUFBQUFBQUFBQUFBQUFoMEdZQlFBQUFBQUFBQUFBQUFBQUFBNkRNQXNBQUFBQUFBQUFBQUFBQUFBY0JtRVdBQUFBQUFBQUFBQUFBQUFBT0F6Q0xBQUFBQUFBQUFBQUFBQUFBSEFZaEZrQUFBQUFBQUFBQUFBQUFBRGdNQWl6QUFBQUFBQUFBQUFBQUFBQXdHRVFaZ0VBQUFBQUFBQUFBQUFBQUlERElNd0NBQUFBQUFBQUFBQUFBQUFBaDBHWUJRQUFBQUFBQUFBQUFBQUFBQTZETUFzQUFBQUFBQUFBQUFBQUFBQWNCbUVXQUFBQUFBQUFBQUFBQUFBQU9BekNMQUFBQUFBQUFBQUFBQUFBQUhBWWhGa0FBQUFBQUFBQUFBQUFBQURnTUFpekFBQUFBQUFBQUFBQUFBQUF3R0VRWmdFQUFBQUFBQUFBQUFBQUFJRERJTXdDQUFBQUFBQUFBQUFBQUFBQWgwR1lCUUFBQUFBQUFBQUFBQUFBQUE3ai93UGZzZ2pZVkNOS0d3QUFBQUJKUlU1RXJrSmdnZz09IiwKCSJUaGVtZSIgOiAiIiwKCSJUeXBlIiA6ICJtaW5kIiwKCSJWZXJzaW9uIiA6ICI1NCIKfQo="/>
    </extobj>
  </extobjs>
</s:customData>
</file>

<file path=customXml/itemProps1.xml><?xml version="1.0" encoding="utf-8"?>
<ds:datastoreItem xmlns:ds="http://schemas.openxmlformats.org/officeDocument/2006/customXml" ds:itemID="{3789867F-103C-4D38-832F-196BE96F34DD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972</Words>
  <Application>Microsoft Office PowerPoint</Application>
  <PresentationFormat>宽屏</PresentationFormat>
  <Paragraphs>100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Calibri</vt:lpstr>
      <vt:lpstr>仿宋_GB2312</vt:lpstr>
      <vt:lpstr>Times New Roman</vt:lpstr>
      <vt:lpstr>微软雅黑</vt:lpstr>
      <vt:lpstr>楷体</vt:lpstr>
      <vt:lpstr>Kozuka Gothic Pro H</vt:lpstr>
      <vt:lpstr>Arial</vt:lpstr>
      <vt:lpstr>Bradley Hand ITC</vt:lpstr>
      <vt:lpstr>黑体</vt:lpstr>
      <vt:lpstr>汉仪黑方简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keywords>更多模版：亮亮图文旗舰店https:/liangliangtuwen.tmall.com</cp:keywords>
  <dc:description>更多模版：亮亮图文旗舰店https://liangliangtuwen.tmall.com</dc:description>
  <cp:lastModifiedBy>雄 阳</cp:lastModifiedBy>
  <cp:revision>622</cp:revision>
  <dcterms:created xsi:type="dcterms:W3CDTF">2017-11-29T02:16:00Z</dcterms:created>
  <dcterms:modified xsi:type="dcterms:W3CDTF">2025-02-14T13:50:30Z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E32FF9D37B2E41F9877425BE39A9FB24_12</vt:lpwstr>
  </property>
</Properties>
</file>