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heme/theme3.xml" ContentType="application/vnd.openxmlformats-officedocument.theme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notesSlides/notesSlide1.xml" ContentType="application/vnd.openxmlformats-officedocument.presentationml.notesSlide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notesSlides/notesSlide2.xml" ContentType="application/vnd.openxmlformats-officedocument.presentationml.notesSlide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notesSlides/notesSlide3.xml" ContentType="application/vnd.openxmlformats-officedocument.presentationml.notesSlide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notesSlides/notesSlide4.xml" ContentType="application/vnd.openxmlformats-officedocument.presentationml.notesSlide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8" r:id="rId2"/>
  </p:sldMasterIdLst>
  <p:notesMasterIdLst>
    <p:notesMasterId r:id="rId23"/>
  </p:notesMasterIdLst>
  <p:sldIdLst>
    <p:sldId id="260" r:id="rId3"/>
    <p:sldId id="267" r:id="rId4"/>
    <p:sldId id="259" r:id="rId5"/>
    <p:sldId id="332" r:id="rId6"/>
    <p:sldId id="334" r:id="rId7"/>
    <p:sldId id="336" r:id="rId8"/>
    <p:sldId id="339" r:id="rId9"/>
    <p:sldId id="340" r:id="rId10"/>
    <p:sldId id="347" r:id="rId11"/>
    <p:sldId id="351" r:id="rId12"/>
    <p:sldId id="314" r:id="rId13"/>
    <p:sldId id="315" r:id="rId14"/>
    <p:sldId id="317" r:id="rId15"/>
    <p:sldId id="318" r:id="rId16"/>
    <p:sldId id="320" r:id="rId17"/>
    <p:sldId id="321" r:id="rId18"/>
    <p:sldId id="3193" r:id="rId19"/>
    <p:sldId id="3186" r:id="rId20"/>
    <p:sldId id="2709" r:id="rId21"/>
    <p:sldId id="3191" r:id="rId22"/>
  </p:sldIdLst>
  <p:sldSz cx="12192000" cy="6858000"/>
  <p:notesSz cx="6858000" cy="9144000"/>
  <p:custDataLst>
    <p:tags r:id="rId24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3" userDrawn="1">
          <p15:clr>
            <a:srgbClr val="A4A3A4"/>
          </p15:clr>
        </p15:guide>
        <p15:guide id="2" pos="389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" lastIdx="0" clrIdx="1"/>
  <p:cmAuthor id="2" name="廖 明林" initials="" lastIdx="0" clrIdx="0"/>
  <p:cmAuthor id="3" name="User" initials="" lastIdx="0" clrIdx="2"/>
  <p:cmAuthor id="4" name="wei" initials="" lastIdx="0" clrIdx="3"/>
  <p:cmAuthor id="5" name="宗金东" initials="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5000" autoAdjust="0"/>
  </p:normalViewPr>
  <p:slideViewPr>
    <p:cSldViewPr showGuides="1">
      <p:cViewPr varScale="1">
        <p:scale>
          <a:sx n="78" d="100"/>
          <a:sy n="78" d="100"/>
        </p:scale>
        <p:origin x="101" y="58"/>
      </p:cViewPr>
      <p:guideLst>
        <p:guide orient="horz" pos="2123"/>
        <p:guide pos="389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40.xml"/><Relationship Id="rId7" Type="http://schemas.openxmlformats.org/officeDocument/2006/relationships/tags" Target="../tags/tag144.xml"/><Relationship Id="rId2" Type="http://schemas.openxmlformats.org/officeDocument/2006/relationships/tags" Target="../tags/tag139.xml"/><Relationship Id="rId1" Type="http://schemas.openxmlformats.org/officeDocument/2006/relationships/theme" Target="../theme/theme3.xml"/><Relationship Id="rId6" Type="http://schemas.openxmlformats.org/officeDocument/2006/relationships/tags" Target="../tags/tag143.xml"/><Relationship Id="rId5" Type="http://schemas.openxmlformats.org/officeDocument/2006/relationships/tags" Target="../tags/tag142.xml"/><Relationship Id="rId4" Type="http://schemas.openxmlformats.org/officeDocument/2006/relationships/tags" Target="../tags/tag14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noProof="1" smtClean="0"/>
            </a:lvl1pPr>
          </a:lstStyle>
          <a:p>
            <a:pPr>
              <a:defRPr/>
            </a:pPr>
            <a:fld id="{0B35EEAD-A8B1-4281-A896-5A66F3F0A2DF}" type="datetimeFigureOut">
              <a:rPr lang="zh-CN" altLang="en-US"/>
              <a:t>2025/2/14</a:t>
            </a:fld>
            <a:endParaRPr lang="zh-CN" altLang="en-US"/>
          </a:p>
        </p:txBody>
      </p:sp>
      <p:sp>
        <p:nvSpPr>
          <p:cNvPr id="19460" name="幻灯片图像占位符 3"/>
          <p:cNvSpPr>
            <a:spLocks noGrp="1" noRot="1" noChangeAspect="1" noChangeArrowheads="1"/>
          </p:cNvSpPr>
          <p:nvPr>
            <p:ph type="sldImg" idx="4294967295"/>
            <p:custDataLst>
              <p:tags r:id="rId4"/>
            </p:custDataLst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备注占位符 4"/>
          <p:cNvSpPr>
            <a:spLocks noGrp="1" noChangeArrowheads="1"/>
          </p:cNvSpPr>
          <p:nvPr>
            <p:ph type="body" sz="quarter" idx="9"/>
            <p:custDataLst>
              <p:tags r:id="rId5"/>
            </p:custDataLst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4E9D1F9-E7F0-4A79-9C5A-250EAFA23296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5" Type="http://schemas.openxmlformats.org/officeDocument/2006/relationships/slide" Target="../slides/slide7.xml"/><Relationship Id="rId4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把概念改为了什么是环境问题</a:t>
            </a:r>
            <a:r>
              <a:rPr lang="zh-CN" altLang="en-US"/>
              <a:t>，这里只是</a:t>
            </a:r>
            <a:r>
              <a:rPr lang="zh-CN" altLang="en-US" dirty="0"/>
              <a:t>一种描述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E9D1F9-E7F0-4A79-9C5A-250EAFA2329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396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34E9D1F9-E7F0-4A79-9C5A-250EAFA23296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E9D1F9-E7F0-4A79-9C5A-250EAFA2329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681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3A74A-C55F-FC29-BA0E-686BA7625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AB374B6-BDC6-095D-92BC-F78733FA04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1E1006C-99AC-776D-B534-259B93A860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7A217D7-84CC-A618-32BD-EB455DCED8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E9D1F9-E7F0-4A79-9C5A-250EAFA2329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976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2.xml"/><Relationship Id="rId4" Type="http://schemas.openxmlformats.org/officeDocument/2006/relationships/tags" Target="../tags/tag8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7.xml"/><Relationship Id="rId4" Type="http://schemas.openxmlformats.org/officeDocument/2006/relationships/tags" Target="../tags/tag8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92.xml"/><Relationship Id="rId4" Type="http://schemas.openxmlformats.org/officeDocument/2006/relationships/tags" Target="../tags/tag9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06.xml"/><Relationship Id="rId3" Type="http://schemas.openxmlformats.org/officeDocument/2006/relationships/tags" Target="../tags/tag101.xml"/><Relationship Id="rId7" Type="http://schemas.openxmlformats.org/officeDocument/2006/relationships/tags" Target="../tags/tag105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9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1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4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30.xml"/><Relationship Id="rId4" Type="http://schemas.openxmlformats.org/officeDocument/2006/relationships/tags" Target="../tags/tag129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35.xml"/><Relationship Id="rId4" Type="http://schemas.openxmlformats.org/officeDocument/2006/relationships/tags" Target="../tags/tag13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ECB3F-A166-4F03-A596-3E7F71EBBB4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11341-3036-489E-887E-FD828899E6E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38"/>
            <a:ext cx="8070574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42834-59DD-469E-B457-6A95AAD08CA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  <p:custDataLst>
              <p:tags r:id="rId1"/>
            </p:custDataLst>
          </p:nvPr>
        </p:nvSpPr>
        <p:spPr>
          <a:xfrm>
            <a:off x="2277474" y="1442604"/>
            <a:ext cx="1874838" cy="1874838"/>
          </a:xfrm>
          <a:custGeom>
            <a:avLst/>
            <a:gdLst>
              <a:gd name="connsiteX0" fmla="*/ 937419 w 1874838"/>
              <a:gd name="connsiteY0" fmla="*/ 0 h 1874838"/>
              <a:gd name="connsiteX1" fmla="*/ 1874838 w 1874838"/>
              <a:gd name="connsiteY1" fmla="*/ 937419 h 1874838"/>
              <a:gd name="connsiteX2" fmla="*/ 1874838 w 1874838"/>
              <a:gd name="connsiteY2" fmla="*/ 1874838 h 1874838"/>
              <a:gd name="connsiteX3" fmla="*/ 937419 w 1874838"/>
              <a:gd name="connsiteY3" fmla="*/ 1874838 h 1874838"/>
              <a:gd name="connsiteX4" fmla="*/ 0 w 1874838"/>
              <a:gd name="connsiteY4" fmla="*/ 937419 h 1874838"/>
              <a:gd name="connsiteX5" fmla="*/ 937419 w 1874838"/>
              <a:gd name="connsiteY5" fmla="*/ 0 h 187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4838" h="1874838">
                <a:moveTo>
                  <a:pt x="937419" y="0"/>
                </a:moveTo>
                <a:cubicBezTo>
                  <a:pt x="1455141" y="0"/>
                  <a:pt x="1874838" y="419697"/>
                  <a:pt x="1874838" y="937419"/>
                </a:cubicBezTo>
                <a:lnTo>
                  <a:pt x="1874838" y="1874838"/>
                </a:lnTo>
                <a:lnTo>
                  <a:pt x="937419" y="1874838"/>
                </a:lnTo>
                <a:cubicBezTo>
                  <a:pt x="419697" y="1874838"/>
                  <a:pt x="0" y="1455141"/>
                  <a:pt x="0" y="937419"/>
                </a:cubicBezTo>
                <a:cubicBezTo>
                  <a:pt x="0" y="419697"/>
                  <a:pt x="419697" y="0"/>
                  <a:pt x="937419" y="0"/>
                </a:cubicBezTo>
                <a:close/>
              </a:path>
            </a:pathLst>
          </a:cu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rtlCol="0" fromWordArt="0" anchor="ctr" forceAA="0"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lvl="0"/>
            <a:endParaRPr lang="zh-CN" altLang="en-US" noProof="1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  <p:custDataLst>
              <p:tags r:id="rId2"/>
            </p:custDataLst>
          </p:nvPr>
        </p:nvSpPr>
        <p:spPr>
          <a:xfrm>
            <a:off x="4283117" y="1428357"/>
            <a:ext cx="1889084" cy="1889084"/>
          </a:xfrm>
          <a:custGeom>
            <a:avLst/>
            <a:gdLst>
              <a:gd name="connsiteX0" fmla="*/ 944542 w 1889084"/>
              <a:gd name="connsiteY0" fmla="*/ 0 h 1889084"/>
              <a:gd name="connsiteX1" fmla="*/ 1889084 w 1889084"/>
              <a:gd name="connsiteY1" fmla="*/ 944542 h 1889084"/>
              <a:gd name="connsiteX2" fmla="*/ 944542 w 1889084"/>
              <a:gd name="connsiteY2" fmla="*/ 1889084 h 1889084"/>
              <a:gd name="connsiteX3" fmla="*/ 0 w 1889084"/>
              <a:gd name="connsiteY3" fmla="*/ 1889084 h 1889084"/>
              <a:gd name="connsiteX4" fmla="*/ 0 w 1889084"/>
              <a:gd name="connsiteY4" fmla="*/ 944543 h 1889084"/>
              <a:gd name="connsiteX5" fmla="*/ 944542 w 1889084"/>
              <a:gd name="connsiteY5" fmla="*/ 1 h 188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9084" h="1889084">
                <a:moveTo>
                  <a:pt x="944542" y="0"/>
                </a:moveTo>
                <a:cubicBezTo>
                  <a:pt x="1466198" y="0"/>
                  <a:pt x="1889084" y="422886"/>
                  <a:pt x="1889084" y="944542"/>
                </a:cubicBezTo>
                <a:cubicBezTo>
                  <a:pt x="1889084" y="1466198"/>
                  <a:pt x="1466198" y="1889084"/>
                  <a:pt x="944542" y="1889084"/>
                </a:cubicBezTo>
                <a:lnTo>
                  <a:pt x="0" y="1889084"/>
                </a:lnTo>
                <a:lnTo>
                  <a:pt x="0" y="944543"/>
                </a:lnTo>
                <a:cubicBezTo>
                  <a:pt x="0" y="422887"/>
                  <a:pt x="422886" y="1"/>
                  <a:pt x="944542" y="1"/>
                </a:cubicBezTo>
                <a:close/>
              </a:path>
            </a:pathLst>
          </a:cu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rtlCol="0" fromWordArt="0" anchor="ctr" forceAA="0"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lvl="0"/>
            <a:endParaRPr lang="zh-CN" altLang="en-US" noProof="1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  <p:custDataLst>
              <p:tags r:id="rId3"/>
            </p:custDataLst>
          </p:nvPr>
        </p:nvSpPr>
        <p:spPr>
          <a:xfrm>
            <a:off x="1561512" y="3437787"/>
            <a:ext cx="2590800" cy="2590800"/>
          </a:xfrm>
          <a:custGeom>
            <a:avLst/>
            <a:gdLst>
              <a:gd name="connsiteX0" fmla="*/ 1295400 w 2590800"/>
              <a:gd name="connsiteY0" fmla="*/ 0 h 2590800"/>
              <a:gd name="connsiteX1" fmla="*/ 2590800 w 2590800"/>
              <a:gd name="connsiteY1" fmla="*/ 0 h 2590800"/>
              <a:gd name="connsiteX2" fmla="*/ 2590800 w 2590800"/>
              <a:gd name="connsiteY2" fmla="*/ 1295400 h 2590800"/>
              <a:gd name="connsiteX3" fmla="*/ 1295400 w 2590800"/>
              <a:gd name="connsiteY3" fmla="*/ 2590800 h 2590800"/>
              <a:gd name="connsiteX4" fmla="*/ 0 w 2590800"/>
              <a:gd name="connsiteY4" fmla="*/ 1295400 h 2590800"/>
              <a:gd name="connsiteX5" fmla="*/ 1295400 w 2590800"/>
              <a:gd name="connsiteY5" fmla="*/ 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800" h="2590800">
                <a:moveTo>
                  <a:pt x="1295400" y="0"/>
                </a:moveTo>
                <a:lnTo>
                  <a:pt x="2590800" y="0"/>
                </a:lnTo>
                <a:lnTo>
                  <a:pt x="2590800" y="1295400"/>
                </a:lnTo>
                <a:cubicBezTo>
                  <a:pt x="2590800" y="2010830"/>
                  <a:pt x="2010830" y="2590800"/>
                  <a:pt x="1295400" y="2590800"/>
                </a:cubicBezTo>
                <a:cubicBezTo>
                  <a:pt x="579970" y="2590800"/>
                  <a:pt x="0" y="2010830"/>
                  <a:pt x="0" y="1295400"/>
                </a:cubicBezTo>
                <a:cubicBezTo>
                  <a:pt x="0" y="579970"/>
                  <a:pt x="579970" y="0"/>
                  <a:pt x="1295400" y="0"/>
                </a:cubicBezTo>
                <a:close/>
              </a:path>
            </a:pathLst>
          </a:cu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rtlCol="0" fromWordArt="0" anchor="ctr" forceAA="0"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lvl="0"/>
            <a:endParaRPr lang="zh-CN" altLang="en-US" noProof="1"/>
          </a:p>
        </p:txBody>
      </p:sp>
      <p:sp>
        <p:nvSpPr>
          <p:cNvPr id="2" name="日期占位符 1027"/>
          <p:cNvSpPr>
            <a:spLocks noGrp="1"/>
          </p:cNvSpPr>
          <p:nvPr>
            <p:ph type="dt" sz="half" idx="13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1028"/>
          <p:cNvSpPr>
            <a:spLocks noGrp="1"/>
          </p:cNvSpPr>
          <p:nvPr>
            <p:ph type="ftr" sz="quarter" idx="14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1029"/>
          <p:cNvSpPr>
            <a:spLocks noGrp="1"/>
          </p:cNvSpPr>
          <p:nvPr>
            <p:ph type="sldNum" sz="quarter" idx="15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9B8C7-85F8-494D-9A18-A15176F960A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6A8689A-8295-433B-A159-E40F141FBBF6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15DF88EB-ECBF-4358-9A89-837974A1A9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53378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6A8689A-8295-433B-A159-E40F141FBBF6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15DF88EB-ECBF-4358-9A89-837974A1A9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54751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6A8689A-8295-433B-A159-E40F141FBBF6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15DF88EB-ECBF-4358-9A89-837974A1A9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81227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6A8689A-8295-433B-A159-E40F141FBBF6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15DF88EB-ECBF-4358-9A89-837974A1A9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89687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86A8689A-8295-433B-A159-E40F141FBBF6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15DF88EB-ECBF-4358-9A89-837974A1A9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12395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86A8689A-8295-433B-A159-E40F141FBBF6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15DF88EB-ECBF-4358-9A89-837974A1A9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7966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6280F-EE44-4BCF-90E6-82E64C54B6D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86A8689A-8295-433B-A159-E40F141FBBF6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15DF88EB-ECBF-4358-9A89-837974A1A9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131139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6A8689A-8295-433B-A159-E40F141FBBF6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15DF88EB-ECBF-4358-9A89-837974A1A9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98798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6A8689A-8295-433B-A159-E40F141FBBF6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15DF88EB-ECBF-4358-9A89-837974A1A9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17140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6A8689A-8295-433B-A159-E40F141FBBF6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15DF88EB-ECBF-4358-9A89-837974A1A9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82159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6A8689A-8295-433B-A159-E40F141FBBF6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15DF88EB-ECBF-4358-9A89-837974A1A9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62030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01140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86127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54140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81808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内容占位符 2"/>
          <p:cNvSpPr>
            <a:spLocks noGrp="1"/>
          </p:cNvSpPr>
          <p:nvPr>
            <p:ph orient="vert" sz="quarter" idx="10"/>
            <p:custDataLst>
              <p:tags r:id="rId1"/>
            </p:custDataLst>
          </p:nvPr>
        </p:nvSpPr>
        <p:spPr>
          <a:xfrm>
            <a:off x="2707798" y="843179"/>
            <a:ext cx="7705725" cy="468788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69028578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04A5B-1BC3-4934-B0F9-532ABFA99AE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桌子上放着蓝色的星球  中度可信度描述已自动生成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r="44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52BB7"/>
              </a:gs>
              <a:gs pos="100000">
                <a:srgbClr val="052BB7">
                  <a:alpha val="0"/>
                </a:srgbClr>
              </a:gs>
            </a:gsLst>
            <a:lin ang="16200000" scaled="1"/>
          </a:gra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16200000" scaled="1"/>
            </a:gradFill>
          </a:ln>
        </p:spPr>
      </p:pic>
      <p:sp>
        <p:nvSpPr>
          <p:cNvPr id="2" name="矩形: 圆角 1"/>
          <p:cNvSpPr/>
          <p:nvPr userDrawn="1">
            <p:custDataLst>
              <p:tags r:id="rId2"/>
            </p:custDataLst>
          </p:nvPr>
        </p:nvSpPr>
        <p:spPr>
          <a:xfrm>
            <a:off x="378594" y="392230"/>
            <a:ext cx="11434813" cy="6073541"/>
          </a:xfrm>
          <a:prstGeom prst="roundRect">
            <a:avLst>
              <a:gd name="adj" fmla="val 2544"/>
            </a:avLst>
          </a:prstGeom>
          <a:solidFill>
            <a:schemeClr val="bg1"/>
          </a:solidFill>
          <a:ln>
            <a:solidFill>
              <a:srgbClr val="052BB7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41618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A9BF7-B5AB-4AE8-85D4-553962B7546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186774" y="1778438"/>
            <a:ext cx="4873574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256938" y="1778438"/>
            <a:ext cx="4897576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1027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1028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1029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F27AF-42EE-4265-9E75-2B0A04CD9AB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102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102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102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D2AFB-5343-4F7A-96FE-9C8BEC494D9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027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1028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1029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517F8-761D-470F-9EE1-EC3BCD25262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AA16F-3CF9-49CB-9C48-FBEE87F0844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F20C4-551E-4A48-B350-287B9ABC5E2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20" Type="http://schemas.openxmlformats.org/officeDocument/2006/relationships/tags" Target="../tags/tag7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22" Type="http://schemas.openxmlformats.org/officeDocument/2006/relationships/image" Target="file:///D:\qq&#25991;&#20214;\712321467\Image\C2C\Image2\%7b75232B38-A165-1FB7-499C-2E1C792CACB5%7d.png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26" Type="http://schemas.openxmlformats.org/officeDocument/2006/relationships/image" Target="file:///D:\qq&#25991;&#20214;\712321467\Image\C2C\Image2\%7b75232B38-A165-1FB7-499C-2E1C792CACB5%7d.png" TargetMode="External"/><Relationship Id="rId3" Type="http://schemas.openxmlformats.org/officeDocument/2006/relationships/slideLayout" Target="../slideLayouts/slideLayout16.xml"/><Relationship Id="rId21" Type="http://schemas.openxmlformats.org/officeDocument/2006/relationships/tags" Target="../tags/tag7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ags" Target="../tags/tag7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tags" Target="../tags/tag7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tags" Target="../tags/tag76.xml"/><Relationship Id="rId10" Type="http://schemas.openxmlformats.org/officeDocument/2006/relationships/slideLayout" Target="../slideLayouts/slideLayout23.xml"/><Relationship Id="rId19" Type="http://schemas.openxmlformats.org/officeDocument/2006/relationships/tags" Target="../tags/tag7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tags" Target="../tags/tag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 noChangeArrowheads="1"/>
          </p:cNvSpPr>
          <p:nvPr>
            <p:ph type="title" idx="4294967295"/>
            <p:custDataLst>
              <p:tags r:id="rId15"/>
            </p:custDataLst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 noChangeArrowheads="1"/>
          </p:cNvSpPr>
          <p:nvPr>
            <p:ph type="body" idx="9"/>
            <p:custDataLst>
              <p:tags r:id="rId16"/>
            </p:custDataLst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defRPr sz="14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 eaLnBrk="1" hangingPunct="1">
              <a:defRPr sz="14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2DFA1BA-D7FC-4F10-A84A-163213D7FDB3}" type="slidenum">
              <a:rPr lang="zh-CN" altLang="en-US"/>
              <a:t>‹#›</a:t>
            </a:fld>
            <a:endParaRPr lang="zh-CN" altLang="en-US"/>
          </a:p>
        </p:txBody>
      </p:sp>
      <p:pic>
        <p:nvPicPr>
          <p:cNvPr id="1031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8689A-8295-433B-A159-E40F141FBBF6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F88EB-ECBF-4358-9A89-837974A1A90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 r:link="rId2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91655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47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tags" Target="../tags/tag14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32.xml"/><Relationship Id="rId7" Type="http://schemas.openxmlformats.org/officeDocument/2006/relationships/tags" Target="../tags/tag236.xml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tags" Target="../tags/tag235.xml"/><Relationship Id="rId5" Type="http://schemas.openxmlformats.org/officeDocument/2006/relationships/tags" Target="../tags/tag234.xml"/><Relationship Id="rId10" Type="http://schemas.openxmlformats.org/officeDocument/2006/relationships/image" Target="../media/image6.png"/><Relationship Id="rId4" Type="http://schemas.openxmlformats.org/officeDocument/2006/relationships/tags" Target="../tags/tag233.xml"/><Relationship Id="rId9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44.xml"/><Relationship Id="rId13" Type="http://schemas.openxmlformats.org/officeDocument/2006/relationships/tags" Target="../tags/tag249.xml"/><Relationship Id="rId18" Type="http://schemas.openxmlformats.org/officeDocument/2006/relationships/image" Target="file:///C:\Users\EPYZG2-05-08\AppData\Local\Temp\wps\INetCache\3abc50ceb02946ab3fd8aa4661fd2884" TargetMode="External"/><Relationship Id="rId3" Type="http://schemas.openxmlformats.org/officeDocument/2006/relationships/tags" Target="../tags/tag239.xml"/><Relationship Id="rId21" Type="http://schemas.openxmlformats.org/officeDocument/2006/relationships/image" Target="file:///C:\Users\EPYZG2-05-08\AppData\Local\Temp\wps\INetCache\3f4771bb3e2de715daed8cac3f282e67" TargetMode="External"/><Relationship Id="rId7" Type="http://schemas.openxmlformats.org/officeDocument/2006/relationships/tags" Target="../tags/tag243.xml"/><Relationship Id="rId12" Type="http://schemas.openxmlformats.org/officeDocument/2006/relationships/tags" Target="../tags/tag248.xml"/><Relationship Id="rId17" Type="http://schemas.openxmlformats.org/officeDocument/2006/relationships/image" Target="../media/image13.jpeg"/><Relationship Id="rId2" Type="http://schemas.openxmlformats.org/officeDocument/2006/relationships/tags" Target="../tags/tag238.xml"/><Relationship Id="rId16" Type="http://schemas.openxmlformats.org/officeDocument/2006/relationships/image" Target="../media/image6.png"/><Relationship Id="rId20" Type="http://schemas.openxmlformats.org/officeDocument/2006/relationships/image" Target="../media/image15.jpeg"/><Relationship Id="rId1" Type="http://schemas.openxmlformats.org/officeDocument/2006/relationships/tags" Target="../tags/tag237.xml"/><Relationship Id="rId6" Type="http://schemas.openxmlformats.org/officeDocument/2006/relationships/tags" Target="../tags/tag242.xml"/><Relationship Id="rId11" Type="http://schemas.openxmlformats.org/officeDocument/2006/relationships/tags" Target="../tags/tag247.xml"/><Relationship Id="rId5" Type="http://schemas.openxmlformats.org/officeDocument/2006/relationships/tags" Target="../tags/tag241.xml"/><Relationship Id="rId15" Type="http://schemas.openxmlformats.org/officeDocument/2006/relationships/image" Target="../media/image12.jpeg"/><Relationship Id="rId10" Type="http://schemas.openxmlformats.org/officeDocument/2006/relationships/tags" Target="../tags/tag246.xml"/><Relationship Id="rId19" Type="http://schemas.openxmlformats.org/officeDocument/2006/relationships/image" Target="../media/image14.jpeg"/><Relationship Id="rId4" Type="http://schemas.openxmlformats.org/officeDocument/2006/relationships/tags" Target="../tags/tag240.xml"/><Relationship Id="rId9" Type="http://schemas.openxmlformats.org/officeDocument/2006/relationships/tags" Target="../tags/tag245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57.xml"/><Relationship Id="rId13" Type="http://schemas.openxmlformats.org/officeDocument/2006/relationships/slideLayout" Target="../slideLayouts/slideLayout2.xml"/><Relationship Id="rId18" Type="http://schemas.openxmlformats.org/officeDocument/2006/relationships/image" Target="file:///C:\Users\EPYZG2-05-08\AppData\Local\Temp\wps\INetCache\fdf26060f72f4199d58cf0077ed3ae82" TargetMode="External"/><Relationship Id="rId3" Type="http://schemas.openxmlformats.org/officeDocument/2006/relationships/tags" Target="../tags/tag252.xml"/><Relationship Id="rId7" Type="http://schemas.openxmlformats.org/officeDocument/2006/relationships/tags" Target="../tags/tag256.xml"/><Relationship Id="rId12" Type="http://schemas.openxmlformats.org/officeDocument/2006/relationships/tags" Target="../tags/tag261.xml"/><Relationship Id="rId17" Type="http://schemas.openxmlformats.org/officeDocument/2006/relationships/image" Target="../media/image18.jpeg"/><Relationship Id="rId2" Type="http://schemas.openxmlformats.org/officeDocument/2006/relationships/tags" Target="../tags/tag251.xml"/><Relationship Id="rId16" Type="http://schemas.openxmlformats.org/officeDocument/2006/relationships/image" Target="../media/image17.png"/><Relationship Id="rId1" Type="http://schemas.openxmlformats.org/officeDocument/2006/relationships/tags" Target="../tags/tag250.xml"/><Relationship Id="rId6" Type="http://schemas.openxmlformats.org/officeDocument/2006/relationships/tags" Target="../tags/tag255.xml"/><Relationship Id="rId11" Type="http://schemas.openxmlformats.org/officeDocument/2006/relationships/tags" Target="../tags/tag260.xml"/><Relationship Id="rId5" Type="http://schemas.openxmlformats.org/officeDocument/2006/relationships/tags" Target="../tags/tag254.xml"/><Relationship Id="rId15" Type="http://schemas.openxmlformats.org/officeDocument/2006/relationships/image" Target="../media/image6.png"/><Relationship Id="rId10" Type="http://schemas.openxmlformats.org/officeDocument/2006/relationships/tags" Target="../tags/tag259.xml"/><Relationship Id="rId19" Type="http://schemas.openxmlformats.org/officeDocument/2006/relationships/image" Target="../media/image19.jpeg"/><Relationship Id="rId4" Type="http://schemas.openxmlformats.org/officeDocument/2006/relationships/tags" Target="../tags/tag253.xml"/><Relationship Id="rId9" Type="http://schemas.openxmlformats.org/officeDocument/2006/relationships/tags" Target="../tags/tag258.xml"/><Relationship Id="rId1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64.xml"/><Relationship Id="rId7" Type="http://schemas.openxmlformats.org/officeDocument/2006/relationships/tags" Target="../tags/tag268.xml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tags" Target="../tags/tag267.xml"/><Relationship Id="rId5" Type="http://schemas.openxmlformats.org/officeDocument/2006/relationships/tags" Target="../tags/tag266.xml"/><Relationship Id="rId4" Type="http://schemas.openxmlformats.org/officeDocument/2006/relationships/tags" Target="../tags/tag265.xml"/><Relationship Id="rId9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71.xml"/><Relationship Id="rId7" Type="http://schemas.openxmlformats.org/officeDocument/2006/relationships/tags" Target="../tags/tag275.xml"/><Relationship Id="rId2" Type="http://schemas.openxmlformats.org/officeDocument/2006/relationships/tags" Target="../tags/tag270.xml"/><Relationship Id="rId1" Type="http://schemas.openxmlformats.org/officeDocument/2006/relationships/tags" Target="../tags/tag269.xml"/><Relationship Id="rId6" Type="http://schemas.openxmlformats.org/officeDocument/2006/relationships/tags" Target="../tags/tag274.xml"/><Relationship Id="rId5" Type="http://schemas.openxmlformats.org/officeDocument/2006/relationships/tags" Target="../tags/tag273.xml"/><Relationship Id="rId4" Type="http://schemas.openxmlformats.org/officeDocument/2006/relationships/tags" Target="../tags/tag272.xml"/><Relationship Id="rId9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83.xml"/><Relationship Id="rId3" Type="http://schemas.openxmlformats.org/officeDocument/2006/relationships/tags" Target="../tags/tag278.xml"/><Relationship Id="rId7" Type="http://schemas.openxmlformats.org/officeDocument/2006/relationships/tags" Target="../tags/tag282.xml"/><Relationship Id="rId2" Type="http://schemas.openxmlformats.org/officeDocument/2006/relationships/tags" Target="../tags/tag277.xml"/><Relationship Id="rId1" Type="http://schemas.openxmlformats.org/officeDocument/2006/relationships/tags" Target="../tags/tag276.xml"/><Relationship Id="rId6" Type="http://schemas.openxmlformats.org/officeDocument/2006/relationships/tags" Target="../tags/tag281.xml"/><Relationship Id="rId5" Type="http://schemas.openxmlformats.org/officeDocument/2006/relationships/tags" Target="../tags/tag280.xml"/><Relationship Id="rId10" Type="http://schemas.openxmlformats.org/officeDocument/2006/relationships/image" Target="../media/image22.jpeg"/><Relationship Id="rId4" Type="http://schemas.openxmlformats.org/officeDocument/2006/relationships/tags" Target="../tags/tag279.xml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86.xml"/><Relationship Id="rId7" Type="http://schemas.openxmlformats.org/officeDocument/2006/relationships/tags" Target="../tags/tag290.xml"/><Relationship Id="rId2" Type="http://schemas.openxmlformats.org/officeDocument/2006/relationships/tags" Target="../tags/tag285.xml"/><Relationship Id="rId1" Type="http://schemas.openxmlformats.org/officeDocument/2006/relationships/tags" Target="../tags/tag284.xml"/><Relationship Id="rId6" Type="http://schemas.openxmlformats.org/officeDocument/2006/relationships/tags" Target="../tags/tag289.xml"/><Relationship Id="rId5" Type="http://schemas.openxmlformats.org/officeDocument/2006/relationships/tags" Target="../tags/tag288.xml"/><Relationship Id="rId4" Type="http://schemas.openxmlformats.org/officeDocument/2006/relationships/tags" Target="../tags/tag287.xml"/><Relationship Id="rId9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98.xml"/><Relationship Id="rId3" Type="http://schemas.openxmlformats.org/officeDocument/2006/relationships/tags" Target="../tags/tag293.xml"/><Relationship Id="rId7" Type="http://schemas.openxmlformats.org/officeDocument/2006/relationships/tags" Target="../tags/tag297.xml"/><Relationship Id="rId2" Type="http://schemas.openxmlformats.org/officeDocument/2006/relationships/tags" Target="../tags/tag292.xml"/><Relationship Id="rId1" Type="http://schemas.openxmlformats.org/officeDocument/2006/relationships/tags" Target="../tags/tag291.xml"/><Relationship Id="rId6" Type="http://schemas.openxmlformats.org/officeDocument/2006/relationships/tags" Target="../tags/tag296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295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94.xml"/><Relationship Id="rId9" Type="http://schemas.openxmlformats.org/officeDocument/2006/relationships/tags" Target="../tags/tag29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02.xml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30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306.xml"/><Relationship Id="rId2" Type="http://schemas.openxmlformats.org/officeDocument/2006/relationships/tags" Target="../tags/tag305.xml"/><Relationship Id="rId1" Type="http://schemas.openxmlformats.org/officeDocument/2006/relationships/tags" Target="../tags/tag304.xml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30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58.xml"/><Relationship Id="rId3" Type="http://schemas.openxmlformats.org/officeDocument/2006/relationships/tags" Target="../tags/tag153.xml"/><Relationship Id="rId7" Type="http://schemas.openxmlformats.org/officeDocument/2006/relationships/tags" Target="../tags/tag157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10" Type="http://schemas.openxmlformats.org/officeDocument/2006/relationships/image" Target="../media/image4.jpeg"/><Relationship Id="rId4" Type="http://schemas.openxmlformats.org/officeDocument/2006/relationships/tags" Target="../tags/tag154.xml"/><Relationship Id="rId9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309.xml"/><Relationship Id="rId1" Type="http://schemas.openxmlformats.org/officeDocument/2006/relationships/tags" Target="../tags/tag30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63.xml"/><Relationship Id="rId4" Type="http://schemas.openxmlformats.org/officeDocument/2006/relationships/tags" Target="../tags/tag16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66.xml"/><Relationship Id="rId7" Type="http://schemas.openxmlformats.org/officeDocument/2006/relationships/tags" Target="../tags/tag170.xml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tags" Target="../tags/tag169.xml"/><Relationship Id="rId11" Type="http://schemas.openxmlformats.org/officeDocument/2006/relationships/image" Target="../media/image6.png"/><Relationship Id="rId5" Type="http://schemas.openxmlformats.org/officeDocument/2006/relationships/tags" Target="../tags/tag168.xml"/><Relationship Id="rId10" Type="http://schemas.openxmlformats.org/officeDocument/2006/relationships/image" Target="../media/image5.jpeg"/><Relationship Id="rId4" Type="http://schemas.openxmlformats.org/officeDocument/2006/relationships/tags" Target="../tags/tag167.xml"/><Relationship Id="rId9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78.xml"/><Relationship Id="rId13" Type="http://schemas.openxmlformats.org/officeDocument/2006/relationships/tags" Target="../tags/tag183.xml"/><Relationship Id="rId3" Type="http://schemas.openxmlformats.org/officeDocument/2006/relationships/tags" Target="../tags/tag173.xml"/><Relationship Id="rId7" Type="http://schemas.openxmlformats.org/officeDocument/2006/relationships/tags" Target="../tags/tag177.xml"/><Relationship Id="rId12" Type="http://schemas.openxmlformats.org/officeDocument/2006/relationships/tags" Target="../tags/tag182.xml"/><Relationship Id="rId17" Type="http://schemas.openxmlformats.org/officeDocument/2006/relationships/image" Target="../media/image7.jpeg"/><Relationship Id="rId2" Type="http://schemas.openxmlformats.org/officeDocument/2006/relationships/tags" Target="../tags/tag172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71.xml"/><Relationship Id="rId6" Type="http://schemas.openxmlformats.org/officeDocument/2006/relationships/tags" Target="../tags/tag176.xml"/><Relationship Id="rId11" Type="http://schemas.openxmlformats.org/officeDocument/2006/relationships/tags" Target="../tags/tag181.xml"/><Relationship Id="rId5" Type="http://schemas.openxmlformats.org/officeDocument/2006/relationships/tags" Target="../tags/tag175.xml"/><Relationship Id="rId15" Type="http://schemas.openxmlformats.org/officeDocument/2006/relationships/tags" Target="../tags/tag185.xml"/><Relationship Id="rId10" Type="http://schemas.openxmlformats.org/officeDocument/2006/relationships/tags" Target="../tags/tag180.xml"/><Relationship Id="rId4" Type="http://schemas.openxmlformats.org/officeDocument/2006/relationships/tags" Target="../tags/tag174.xml"/><Relationship Id="rId9" Type="http://schemas.openxmlformats.org/officeDocument/2006/relationships/tags" Target="../tags/tag179.xml"/><Relationship Id="rId14" Type="http://schemas.openxmlformats.org/officeDocument/2006/relationships/tags" Target="../tags/tag18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88.xml"/><Relationship Id="rId7" Type="http://schemas.openxmlformats.org/officeDocument/2006/relationships/tags" Target="../tags/tag192.xml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tags" Target="../tags/tag191.xml"/><Relationship Id="rId5" Type="http://schemas.openxmlformats.org/officeDocument/2006/relationships/tags" Target="../tags/tag190.xml"/><Relationship Id="rId4" Type="http://schemas.openxmlformats.org/officeDocument/2006/relationships/tags" Target="../tags/tag189.xml"/><Relationship Id="rId9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00.xml"/><Relationship Id="rId3" Type="http://schemas.openxmlformats.org/officeDocument/2006/relationships/tags" Target="../tags/tag195.xml"/><Relationship Id="rId7" Type="http://schemas.openxmlformats.org/officeDocument/2006/relationships/tags" Target="../tags/tag199.xml"/><Relationship Id="rId12" Type="http://schemas.openxmlformats.org/officeDocument/2006/relationships/image" Target="../media/image9.jpeg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tags" Target="../tags/tag198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197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96.xml"/><Relationship Id="rId9" Type="http://schemas.openxmlformats.org/officeDocument/2006/relationships/tags" Target="../tags/tag20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12.xml"/><Relationship Id="rId13" Type="http://schemas.openxmlformats.org/officeDocument/2006/relationships/tags" Target="../tags/tag217.xml"/><Relationship Id="rId18" Type="http://schemas.openxmlformats.org/officeDocument/2006/relationships/image" Target="../media/image10.png"/><Relationship Id="rId3" Type="http://schemas.openxmlformats.org/officeDocument/2006/relationships/tags" Target="../tags/tag207.xml"/><Relationship Id="rId7" Type="http://schemas.openxmlformats.org/officeDocument/2006/relationships/tags" Target="../tags/tag211.xml"/><Relationship Id="rId12" Type="http://schemas.openxmlformats.org/officeDocument/2006/relationships/tags" Target="../tags/tag216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206.xml"/><Relationship Id="rId16" Type="http://schemas.openxmlformats.org/officeDocument/2006/relationships/tags" Target="../tags/tag220.xml"/><Relationship Id="rId1" Type="http://schemas.openxmlformats.org/officeDocument/2006/relationships/tags" Target="../tags/tag205.xml"/><Relationship Id="rId6" Type="http://schemas.openxmlformats.org/officeDocument/2006/relationships/tags" Target="../tags/tag210.xml"/><Relationship Id="rId11" Type="http://schemas.openxmlformats.org/officeDocument/2006/relationships/tags" Target="../tags/tag215.xml"/><Relationship Id="rId5" Type="http://schemas.openxmlformats.org/officeDocument/2006/relationships/tags" Target="../tags/tag209.xml"/><Relationship Id="rId15" Type="http://schemas.openxmlformats.org/officeDocument/2006/relationships/tags" Target="../tags/tag219.xml"/><Relationship Id="rId10" Type="http://schemas.openxmlformats.org/officeDocument/2006/relationships/tags" Target="../tags/tag214.xml"/><Relationship Id="rId4" Type="http://schemas.openxmlformats.org/officeDocument/2006/relationships/tags" Target="../tags/tag208.xml"/><Relationship Id="rId9" Type="http://schemas.openxmlformats.org/officeDocument/2006/relationships/tags" Target="../tags/tag213.xml"/><Relationship Id="rId14" Type="http://schemas.openxmlformats.org/officeDocument/2006/relationships/tags" Target="../tags/tag2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28.xml"/><Relationship Id="rId3" Type="http://schemas.openxmlformats.org/officeDocument/2006/relationships/tags" Target="../tags/tag223.xml"/><Relationship Id="rId7" Type="http://schemas.openxmlformats.org/officeDocument/2006/relationships/tags" Target="../tags/tag227.xml"/><Relationship Id="rId2" Type="http://schemas.openxmlformats.org/officeDocument/2006/relationships/tags" Target="../tags/tag222.xml"/><Relationship Id="rId1" Type="http://schemas.openxmlformats.org/officeDocument/2006/relationships/tags" Target="../tags/tag221.xml"/><Relationship Id="rId6" Type="http://schemas.openxmlformats.org/officeDocument/2006/relationships/tags" Target="../tags/tag226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225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24.xml"/><Relationship Id="rId9" Type="http://schemas.openxmlformats.org/officeDocument/2006/relationships/tags" Target="../tags/tag2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图片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" b="58"/>
          <a:stretch>
            <a:fillRect/>
          </a:stretch>
        </p:blipFill>
        <p:spPr bwMode="auto">
          <a:xfrm>
            <a:off x="0" y="1588"/>
            <a:ext cx="12192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: 圆角 9"/>
          <p:cNvSpPr/>
          <p:nvPr>
            <p:custDataLst>
              <p:tags r:id="rId2"/>
            </p:custDataLst>
          </p:nvPr>
        </p:nvSpPr>
        <p:spPr>
          <a:xfrm>
            <a:off x="1366838" y="2478088"/>
            <a:ext cx="9458325" cy="1901825"/>
          </a:xfrm>
          <a:prstGeom prst="roundRect">
            <a:avLst>
              <a:gd name="adj" fmla="val 7881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>
              <a:ea typeface="微软雅黑" panose="020B0503020204020204" pitchFamily="34" charset="-122"/>
            </a:endParaRPr>
          </a:p>
        </p:txBody>
      </p:sp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</p:nvPr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noProof="1"/>
          </a:p>
        </p:txBody>
      </p:sp>
      <p:cxnSp>
        <p:nvCxnSpPr>
          <p:cNvPr id="18" name="直接连接符 17"/>
          <p:cNvCxnSpPr/>
          <p:nvPr>
            <p:custDataLst>
              <p:tags r:id="rId4"/>
            </p:custDataLst>
          </p:nvPr>
        </p:nvCxnSpPr>
        <p:spPr>
          <a:xfrm flipV="1">
            <a:off x="1001713" y="841375"/>
            <a:ext cx="10223500" cy="28575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文本框 1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02625" y="348138"/>
            <a:ext cx="9520950" cy="492443"/>
          </a:xfrm>
          <a:prstGeom prst="rect">
            <a:avLst/>
          </a:prstGeom>
          <a:solidFill>
            <a:schemeClr val="bg1">
              <a:alpha val="2980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zh-CN" altLang="en-US" sz="2600" b="1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人教版</a:t>
            </a:r>
            <a:r>
              <a:rPr lang="en-US" altLang="zh-CN" sz="2600" b="1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600" b="1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必修第二册</a:t>
            </a:r>
            <a:r>
              <a:rPr lang="en-US" altLang="zh-CN" sz="2600" b="1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600" b="1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第五章</a:t>
            </a:r>
            <a:r>
              <a:rPr lang="en-US" altLang="zh-CN" sz="2600" b="1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600" b="1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第一节</a:t>
            </a:r>
            <a:r>
              <a:rPr lang="en-US" altLang="zh-CN" sz="2600" b="1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</a:p>
        </p:txBody>
      </p:sp>
      <p:sp>
        <p:nvSpPr>
          <p:cNvPr id="20488" name="文本框 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365250" y="2897188"/>
            <a:ext cx="94583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6600" b="1" noProof="1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人类面临的主要环境问题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图片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613" y="2833688"/>
            <a:ext cx="11788775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6238875" y="52388"/>
            <a:ext cx="5548313" cy="2781300"/>
            <a:chOff x="13009" y="701"/>
            <a:chExt cx="5073" cy="3416"/>
          </a:xfrm>
        </p:grpSpPr>
        <p:sp>
          <p:nvSpPr>
            <p:cNvPr id="4" name="矩形 3"/>
            <p:cNvSpPr/>
            <p:nvPr>
              <p:custDataLst>
                <p:tags r:id="rId6"/>
              </p:custDataLst>
            </p:nvPr>
          </p:nvSpPr>
          <p:spPr>
            <a:xfrm>
              <a:off x="13444" y="701"/>
              <a:ext cx="4638" cy="3061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600">
                  <a:solidFill>
                    <a:srgbClr val="257F6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文泉驿等宽微米黑" panose="020B0606030804020204" charset="-122"/>
                </a:rPr>
                <a:t>随着全球人口的增长和经济的发展，人类对资源的需求日益增加，资源环境问题也日益凸显。</a:t>
              </a:r>
            </a:p>
          </p:txBody>
        </p:sp>
        <p:pic>
          <p:nvPicPr>
            <p:cNvPr id="49165" name="图片 4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531"/>
            <a:stretch>
              <a:fillRect/>
            </a:stretch>
          </p:blipFill>
          <p:spPr bwMode="auto">
            <a:xfrm>
              <a:off x="13009" y="3829"/>
              <a:ext cx="48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263525" y="457200"/>
            <a:ext cx="6481763" cy="666750"/>
            <a:chOff x="11985" y="895"/>
            <a:chExt cx="6322" cy="1050"/>
          </a:xfrm>
        </p:grpSpPr>
        <p:sp>
          <p:nvSpPr>
            <p:cNvPr id="7" name="矩形 6"/>
            <p:cNvSpPr/>
            <p:nvPr>
              <p:custDataLst>
                <p:tags r:id="rId4"/>
              </p:custDataLst>
            </p:nvPr>
          </p:nvSpPr>
          <p:spPr>
            <a:xfrm>
              <a:off x="11985" y="1065"/>
              <a:ext cx="4782" cy="880"/>
            </a:xfrm>
            <a:prstGeom prst="rect">
              <a:avLst/>
            </a:prstGeom>
            <a:gradFill>
              <a:gsLst>
                <a:gs pos="35000">
                  <a:srgbClr val="239F61"/>
                </a:gs>
                <a:gs pos="100000">
                  <a:srgbClr val="1AA482">
                    <a:alpha val="0"/>
                  </a:srgbClr>
                </a:gs>
                <a:gs pos="0">
                  <a:srgbClr val="257F65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r>
                <a:rPr sz="2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未来荧黑 Normal" panose="020B0400000000000000" charset="-122"/>
                  <a:sym typeface="+mn-ea"/>
                </a:rPr>
                <a:t>1.主要环境问题及其表现</a:t>
              </a:r>
            </a:p>
          </p:txBody>
        </p:sp>
        <p:sp>
          <p:nvSpPr>
            <p:cNvPr id="8" name="矩形 7"/>
            <p:cNvSpPr/>
            <p:nvPr>
              <p:custDataLst>
                <p:tags r:id="rId5"/>
              </p:custDataLst>
            </p:nvPr>
          </p:nvSpPr>
          <p:spPr>
            <a:xfrm>
              <a:off x="11985" y="895"/>
              <a:ext cx="6322" cy="170"/>
            </a:xfrm>
            <a:prstGeom prst="rect">
              <a:avLst/>
            </a:prstGeom>
            <a:gradFill>
              <a:gsLst>
                <a:gs pos="35000">
                  <a:srgbClr val="239F61"/>
                </a:gs>
                <a:gs pos="100000">
                  <a:srgbClr val="1AA482">
                    <a:alpha val="0"/>
                  </a:srgbClr>
                </a:gs>
                <a:gs pos="0">
                  <a:srgbClr val="257F65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600">
                <a:ea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http://photo-static-api.fotomore.com/creative/vcg/400/new/VCG41N1313437796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4362450" y="1143000"/>
            <a:ext cx="7399338" cy="3611563"/>
            <a:chOff x="11816" y="1020"/>
            <a:chExt cx="6493" cy="2199"/>
          </a:xfrm>
        </p:grpSpPr>
        <p:sp>
          <p:nvSpPr>
            <p:cNvPr id="4" name="矩形 3"/>
            <p:cNvSpPr/>
            <p:nvPr>
              <p:custDataLst>
                <p:tags r:id="rId12"/>
              </p:custDataLst>
            </p:nvPr>
          </p:nvSpPr>
          <p:spPr>
            <a:xfrm>
              <a:off x="11816" y="1020"/>
              <a:ext cx="6493" cy="1516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600">
                  <a:solidFill>
                    <a:srgbClr val="257F6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城市：人口高度集聚，交通和工业活动排放大量废弃物，环境问题主要表现为环境污染</a:t>
              </a:r>
            </a:p>
            <a:p>
              <a:pPr eaLnBrk="1" fontAlgn="auto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600">
                  <a:solidFill>
                    <a:srgbClr val="257F6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主要表现为环境污染，如大气污染、水污染、噪声污染等</a:t>
              </a:r>
            </a:p>
          </p:txBody>
        </p:sp>
        <p:pic>
          <p:nvPicPr>
            <p:cNvPr id="57362" name="图片 4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531"/>
            <a:stretch>
              <a:fillRect/>
            </a:stretch>
          </p:blipFill>
          <p:spPr bwMode="auto">
            <a:xfrm>
              <a:off x="13153" y="2931"/>
              <a:ext cx="48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334963" y="1143000"/>
            <a:ext cx="3854450" cy="2532063"/>
          </a:xfrm>
          <a:prstGeom prst="rect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2600"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>
            <p:custDataLst>
              <p:tags r:id="rId4"/>
            </p:custDataLst>
          </p:nvPr>
        </p:nvGrpSpPr>
        <p:grpSpPr>
          <a:xfrm>
            <a:off x="192088" y="447675"/>
            <a:ext cx="7723187" cy="612775"/>
            <a:chOff x="11956" y="895"/>
            <a:chExt cx="12164" cy="965"/>
          </a:xfrm>
        </p:grpSpPr>
        <p:sp>
          <p:nvSpPr>
            <p:cNvPr id="8" name="矩形 7"/>
            <p:cNvSpPr/>
            <p:nvPr>
              <p:custDataLst>
                <p:tags r:id="rId10"/>
              </p:custDataLst>
            </p:nvPr>
          </p:nvSpPr>
          <p:spPr>
            <a:xfrm>
              <a:off x="11956" y="980"/>
              <a:ext cx="8948" cy="880"/>
            </a:xfrm>
            <a:prstGeom prst="rect">
              <a:avLst/>
            </a:prstGeom>
            <a:gradFill>
              <a:gsLst>
                <a:gs pos="35000">
                  <a:srgbClr val="239F61"/>
                </a:gs>
                <a:gs pos="100000">
                  <a:srgbClr val="1AA482">
                    <a:alpha val="0"/>
                  </a:srgbClr>
                </a:gs>
                <a:gs pos="0">
                  <a:srgbClr val="257F65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r>
                <a:rPr sz="2600" b="1">
                  <a:latin typeface="微软雅黑" panose="020B0503020204020204" pitchFamily="34" charset="-122"/>
                  <a:ea typeface="微软雅黑" panose="020B0503020204020204" pitchFamily="34" charset="-122"/>
                  <a:cs typeface="未来荧黑 Normal" panose="020B0400000000000000" charset="-122"/>
                  <a:sym typeface="+mn-ea"/>
                </a:rPr>
                <a:t>2.环境问题表现的地域差异</a:t>
              </a:r>
            </a:p>
          </p:txBody>
        </p:sp>
        <p:sp>
          <p:nvSpPr>
            <p:cNvPr id="9" name="矩形 8"/>
            <p:cNvSpPr/>
            <p:nvPr>
              <p:custDataLst>
                <p:tags r:id="rId11"/>
              </p:custDataLst>
            </p:nvPr>
          </p:nvSpPr>
          <p:spPr>
            <a:xfrm>
              <a:off x="11985" y="895"/>
              <a:ext cx="12135" cy="170"/>
            </a:xfrm>
            <a:prstGeom prst="rect">
              <a:avLst/>
            </a:prstGeom>
            <a:gradFill>
              <a:gsLst>
                <a:gs pos="35000">
                  <a:srgbClr val="239F61"/>
                </a:gs>
                <a:gs pos="100000">
                  <a:srgbClr val="1AA482">
                    <a:alpha val="0"/>
                  </a:srgbClr>
                </a:gs>
                <a:gs pos="0">
                  <a:srgbClr val="257F65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600"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57350" name="文本框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11163" y="1860550"/>
            <a:ext cx="28098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5000"/>
              </a:lnSpc>
            </a:pPr>
            <a:r>
              <a:rPr lang="en-US" altLang="zh-CN" sz="2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(1)</a:t>
            </a:r>
            <a:r>
              <a:rPr lang="zh-CN" altLang="en-US" sz="2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城市和乡村</a:t>
            </a:r>
          </a:p>
        </p:txBody>
      </p:sp>
      <p:pic>
        <p:nvPicPr>
          <p:cNvPr id="11" name="图片 1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 r:link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32"/>
          <a:stretch>
            <a:fillRect/>
          </a:stretch>
        </p:blipFill>
        <p:spPr bwMode="auto">
          <a:xfrm>
            <a:off x="334963" y="3962400"/>
            <a:ext cx="38544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http://photo-static-api.fotomore.com/creative/vcg/veer/400/new/VCG41N531278103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2913" y="3962400"/>
            <a:ext cx="3698875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0" r:link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7" t="12131"/>
          <a:stretch>
            <a:fillRect/>
          </a:stretch>
        </p:blipFill>
        <p:spPr bwMode="auto">
          <a:xfrm>
            <a:off x="4370388" y="3962400"/>
            <a:ext cx="3565525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/>
          <a:stretch>
            <a:fillRect/>
          </a:stretch>
        </p:blipFill>
        <p:spPr>
          <a:xfrm flipH="1">
            <a:off x="12534900" y="107569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  <p:cond evt="onBegin" delay="0">
                          <p:tn val="32"/>
                        </p:cond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73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http://photo-static-api.fotomore.com/creative/vcg/400/new/VCG41N1313437796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4365625" y="1143000"/>
            <a:ext cx="7337425" cy="3609975"/>
            <a:chOff x="10976" y="1285"/>
            <a:chExt cx="7115" cy="1934"/>
          </a:xfrm>
        </p:grpSpPr>
        <p:sp>
          <p:nvSpPr>
            <p:cNvPr id="4" name="矩形 3"/>
            <p:cNvSpPr/>
            <p:nvPr>
              <p:custDataLst>
                <p:tags r:id="rId11"/>
              </p:custDataLst>
            </p:nvPr>
          </p:nvSpPr>
          <p:spPr>
            <a:xfrm>
              <a:off x="10976" y="1285"/>
              <a:ext cx="7115" cy="1356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600">
                  <a:solidFill>
                    <a:srgbClr val="257F6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乡村：广大的乡村地区因利用资源的方式不当或强度过大，环境问题主要表现为生态破坏</a:t>
              </a:r>
            </a:p>
            <a:p>
              <a:pPr eaLnBrk="1" fontAlgn="auto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600">
                  <a:solidFill>
                    <a:srgbClr val="257F6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主要表现为生态破坏，如水土流失、土地荒漠化、森林减少、水源枯竭、物种减少等</a:t>
              </a:r>
            </a:p>
          </p:txBody>
        </p:sp>
        <p:pic>
          <p:nvPicPr>
            <p:cNvPr id="58385" name="图片 4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531"/>
            <a:stretch>
              <a:fillRect/>
            </a:stretch>
          </p:blipFill>
          <p:spPr bwMode="auto">
            <a:xfrm>
              <a:off x="13153" y="2931"/>
              <a:ext cx="48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组合 6"/>
          <p:cNvGrpSpPr/>
          <p:nvPr>
            <p:custDataLst>
              <p:tags r:id="rId3"/>
            </p:custDataLst>
          </p:nvPr>
        </p:nvGrpSpPr>
        <p:grpSpPr>
          <a:xfrm>
            <a:off x="119063" y="374650"/>
            <a:ext cx="7705725" cy="666750"/>
            <a:chOff x="11985" y="895"/>
            <a:chExt cx="12135" cy="1050"/>
          </a:xfrm>
        </p:grpSpPr>
        <p:sp>
          <p:nvSpPr>
            <p:cNvPr id="8" name="矩形 7"/>
            <p:cNvSpPr/>
            <p:nvPr>
              <p:custDataLst>
                <p:tags r:id="rId9"/>
              </p:custDataLst>
            </p:nvPr>
          </p:nvSpPr>
          <p:spPr>
            <a:xfrm>
              <a:off x="11985" y="1065"/>
              <a:ext cx="8948" cy="880"/>
            </a:xfrm>
            <a:prstGeom prst="rect">
              <a:avLst/>
            </a:prstGeom>
            <a:gradFill>
              <a:gsLst>
                <a:gs pos="35000">
                  <a:srgbClr val="239F61"/>
                </a:gs>
                <a:gs pos="100000">
                  <a:srgbClr val="1AA482">
                    <a:alpha val="0"/>
                  </a:srgbClr>
                </a:gs>
                <a:gs pos="0">
                  <a:srgbClr val="257F65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r>
                <a:rPr sz="2600" b="1">
                  <a:latin typeface="微软雅黑" panose="020B0503020204020204" pitchFamily="34" charset="-122"/>
                  <a:ea typeface="微软雅黑" panose="020B0503020204020204" pitchFamily="34" charset="-122"/>
                  <a:cs typeface="未来荧黑 Normal" panose="020B0400000000000000" charset="-122"/>
                  <a:sym typeface="+mn-ea"/>
                </a:rPr>
                <a:t>2.环境问题表现的地域差异</a:t>
              </a:r>
            </a:p>
          </p:txBody>
        </p:sp>
        <p:sp>
          <p:nvSpPr>
            <p:cNvPr id="9" name="矩形 8"/>
            <p:cNvSpPr/>
            <p:nvPr>
              <p:custDataLst>
                <p:tags r:id="rId10"/>
              </p:custDataLst>
            </p:nvPr>
          </p:nvSpPr>
          <p:spPr>
            <a:xfrm>
              <a:off x="11985" y="895"/>
              <a:ext cx="12135" cy="170"/>
            </a:xfrm>
            <a:prstGeom prst="rect">
              <a:avLst/>
            </a:prstGeom>
            <a:gradFill>
              <a:gsLst>
                <a:gs pos="35000">
                  <a:srgbClr val="239F61"/>
                </a:gs>
                <a:gs pos="100000">
                  <a:srgbClr val="1AA482">
                    <a:alpha val="0"/>
                  </a:srgbClr>
                </a:gs>
                <a:gs pos="0">
                  <a:srgbClr val="257F65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600" b="1"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11" name="图片 1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875" y="3979863"/>
            <a:ext cx="3954463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5625" y="3979863"/>
            <a:ext cx="37465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334963" y="1143000"/>
            <a:ext cx="3854450" cy="2532063"/>
          </a:xfrm>
          <a:prstGeom prst="rect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2600">
              <a:ea typeface="微软雅黑" panose="020B0503020204020204" pitchFamily="34" charset="-122"/>
            </a:endParaRPr>
          </a:p>
        </p:txBody>
      </p:sp>
      <p:sp>
        <p:nvSpPr>
          <p:cNvPr id="58376" name="文本框 1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11163" y="1860550"/>
            <a:ext cx="28098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5000"/>
              </a:lnSpc>
            </a:pPr>
            <a:r>
              <a:rPr lang="en-US" altLang="zh-CN" sz="2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(1)</a:t>
            </a:r>
            <a:r>
              <a:rPr lang="zh-CN" altLang="en-US" sz="2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城市和乡村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50"/>
          <a:stretch>
            <a:fillRect/>
          </a:stretch>
        </p:blipFill>
        <p:spPr bwMode="auto">
          <a:xfrm>
            <a:off x="8253412" y="3946920"/>
            <a:ext cx="3471545" cy="256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837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图片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 bwMode="auto">
          <a:xfrm>
            <a:off x="-17463" y="15875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317500" y="1484864"/>
            <a:ext cx="5778500" cy="1782211"/>
          </a:xfrm>
          <a:prstGeom prst="rect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317500" y="465138"/>
            <a:ext cx="7705725" cy="666750"/>
            <a:chOff x="11985" y="895"/>
            <a:chExt cx="12135" cy="1050"/>
          </a:xfrm>
        </p:grpSpPr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11985" y="1065"/>
              <a:ext cx="8948" cy="880"/>
            </a:xfrm>
            <a:prstGeom prst="rect">
              <a:avLst/>
            </a:prstGeom>
            <a:gradFill>
              <a:gsLst>
                <a:gs pos="35000">
                  <a:srgbClr val="239F61"/>
                </a:gs>
                <a:gs pos="100000">
                  <a:srgbClr val="1AA482">
                    <a:alpha val="0"/>
                  </a:srgbClr>
                </a:gs>
                <a:gs pos="0">
                  <a:srgbClr val="257F65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r>
                <a:rPr sz="2600" b="1">
                  <a:latin typeface="微软雅黑" panose="020B0503020204020204" pitchFamily="34" charset="-122"/>
                  <a:ea typeface="微软雅黑" panose="020B0503020204020204" pitchFamily="34" charset="-122"/>
                  <a:cs typeface="未来荧黑 Normal" panose="020B0400000000000000" charset="-122"/>
                  <a:sym typeface="+mn-ea"/>
                </a:rPr>
                <a:t>2.环境问题表现的地域差异</a:t>
              </a:r>
            </a:p>
          </p:txBody>
        </p:sp>
        <p:sp>
          <p:nvSpPr>
            <p:cNvPr id="6" name="矩形 5"/>
            <p:cNvSpPr/>
            <p:nvPr>
              <p:custDataLst>
                <p:tags r:id="rId7"/>
              </p:custDataLst>
            </p:nvPr>
          </p:nvSpPr>
          <p:spPr>
            <a:xfrm>
              <a:off x="11985" y="895"/>
              <a:ext cx="12135" cy="170"/>
            </a:xfrm>
            <a:prstGeom prst="rect">
              <a:avLst/>
            </a:prstGeom>
            <a:gradFill>
              <a:gsLst>
                <a:gs pos="35000">
                  <a:srgbClr val="239F61"/>
                </a:gs>
                <a:gs pos="100000">
                  <a:srgbClr val="1AA482">
                    <a:alpha val="0"/>
                  </a:srgbClr>
                </a:gs>
                <a:gs pos="0">
                  <a:srgbClr val="257F65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600" b="1"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60421" name="文本框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07988" y="2101850"/>
            <a:ext cx="490855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5000"/>
              </a:lnSpc>
            </a:pPr>
            <a:r>
              <a:rPr lang="en-US" alt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(2)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发达国家与发展中国家</a:t>
            </a: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276225" y="3590925"/>
            <a:ext cx="11639550" cy="2801938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00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发达国家：</a:t>
            </a:r>
          </a:p>
          <a:p>
            <a:pPr eaLnBrk="1" fontAlgn="auto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00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主要表现：过度消耗资源带来的环境影响。</a:t>
            </a:r>
          </a:p>
          <a:p>
            <a:pPr eaLnBrk="1" fontAlgn="auto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00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原因：发达国家消耗了世界上绝大多数的自然资源，人均自然资源消耗量及污染物排放量远远高于发展中国家。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1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图片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85738" y="1426710"/>
            <a:ext cx="5476875" cy="1570260"/>
          </a:xfrm>
          <a:prstGeom prst="rect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192088" y="330200"/>
            <a:ext cx="7705725" cy="666750"/>
            <a:chOff x="11985" y="895"/>
            <a:chExt cx="12135" cy="1050"/>
          </a:xfrm>
        </p:grpSpPr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11985" y="1065"/>
              <a:ext cx="8948" cy="880"/>
            </a:xfrm>
            <a:prstGeom prst="rect">
              <a:avLst/>
            </a:prstGeom>
            <a:gradFill>
              <a:gsLst>
                <a:gs pos="35000">
                  <a:srgbClr val="239F61"/>
                </a:gs>
                <a:gs pos="100000">
                  <a:srgbClr val="1AA482">
                    <a:alpha val="0"/>
                  </a:srgbClr>
                </a:gs>
                <a:gs pos="0">
                  <a:srgbClr val="257F65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r>
                <a:rPr sz="2600" b="1">
                  <a:latin typeface="微软雅黑" panose="020B0503020204020204" pitchFamily="34" charset="-122"/>
                  <a:ea typeface="微软雅黑" panose="020B0503020204020204" pitchFamily="34" charset="-122"/>
                  <a:cs typeface="未来荧黑 Normal" panose="020B0400000000000000" charset="-122"/>
                  <a:sym typeface="+mn-ea"/>
                </a:rPr>
                <a:t>2.环境问题表现的地域差异</a:t>
              </a:r>
            </a:p>
          </p:txBody>
        </p:sp>
        <p:sp>
          <p:nvSpPr>
            <p:cNvPr id="6" name="矩形 5"/>
            <p:cNvSpPr/>
            <p:nvPr>
              <p:custDataLst>
                <p:tags r:id="rId7"/>
              </p:custDataLst>
            </p:nvPr>
          </p:nvSpPr>
          <p:spPr>
            <a:xfrm>
              <a:off x="11985" y="895"/>
              <a:ext cx="12135" cy="170"/>
            </a:xfrm>
            <a:prstGeom prst="rect">
              <a:avLst/>
            </a:prstGeom>
            <a:gradFill>
              <a:gsLst>
                <a:gs pos="35000">
                  <a:srgbClr val="239F61"/>
                </a:gs>
                <a:gs pos="100000">
                  <a:srgbClr val="1AA482">
                    <a:alpha val="0"/>
                  </a:srgbClr>
                </a:gs>
                <a:gs pos="0">
                  <a:srgbClr val="257F65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600" b="1"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61445" name="文本框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39713" y="1720398"/>
            <a:ext cx="490855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5000"/>
              </a:lnSpc>
            </a:pPr>
            <a:r>
              <a:rPr lang="en-US" alt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(2)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发达国家与发展中国家</a:t>
            </a: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192088" y="3536950"/>
            <a:ext cx="11736387" cy="282575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00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发展中国家：</a:t>
            </a:r>
          </a:p>
          <a:p>
            <a:pPr eaLnBrk="1" fontAlgn="auto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00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主要表现在掠夺式开发带来的生态破坏，以及快速工业化导致的环境污染</a:t>
            </a:r>
          </a:p>
          <a:p>
            <a:pPr eaLnBrk="1" fontAlgn="auto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00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原因：环境承受着经济发展与人口增长的双重压力；发达国家将污染严重的工业转移到发展中国家。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图片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" b="780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6667500" y="523875"/>
            <a:ext cx="5056188" cy="676275"/>
            <a:chOff x="929" y="4308"/>
            <a:chExt cx="7962" cy="1064"/>
          </a:xfrm>
        </p:grpSpPr>
        <p:grpSp>
          <p:nvGrpSpPr>
            <p:cNvPr id="63495" name="组合 3"/>
            <p:cNvGrpSpPr/>
            <p:nvPr>
              <p:custDataLst>
                <p:tags r:id="rId5"/>
              </p:custDataLst>
            </p:nvPr>
          </p:nvGrpSpPr>
          <p:grpSpPr>
            <a:xfrm>
              <a:off x="929" y="4369"/>
              <a:ext cx="7962" cy="1003"/>
              <a:chOff x="10129636" y="238265"/>
              <a:chExt cx="2571533" cy="324000"/>
            </a:xfrm>
          </p:grpSpPr>
          <p:sp>
            <p:nvSpPr>
              <p:cNvPr id="6" name="矩形: 圆角 5"/>
              <p:cNvSpPr/>
              <p:nvPr>
                <p:custDataLst>
                  <p:tags r:id="rId7"/>
                </p:custDataLst>
              </p:nvPr>
            </p:nvSpPr>
            <p:spPr>
              <a:xfrm>
                <a:off x="10129636" y="237924"/>
                <a:ext cx="2571533" cy="324341"/>
              </a:xfrm>
              <a:prstGeom prst="roundRect">
                <a:avLst>
                  <a:gd name="adj" fmla="val 50000"/>
                </a:avLst>
              </a:prstGeom>
              <a:solidFill>
                <a:srgbClr val="257F6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600">
                  <a:solidFill>
                    <a:prstClr val="white"/>
                  </a:solidFill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63498" name="detective-magnifying-glass_14877"/>
              <p:cNvSpPr>
                <a:spLocks noChangeAspect="1"/>
              </p:cNvSpPr>
              <p:nvPr>
                <p:custDataLst>
                  <p:tags r:id="rId8"/>
                </p:custDataLst>
              </p:nvPr>
            </p:nvSpPr>
            <p:spPr bwMode="auto">
              <a:xfrm flipH="1">
                <a:off x="10263787" y="311885"/>
                <a:ext cx="180000" cy="176558"/>
              </a:xfrm>
              <a:custGeom>
                <a:avLst/>
                <a:gdLst>
                  <a:gd name="T0" fmla="*/ 177997 w 629"/>
                  <a:gd name="T1" fmla="*/ 166844 h 618"/>
                  <a:gd name="T2" fmla="*/ 131351 w 629"/>
                  <a:gd name="T3" fmla="*/ 120277 h 618"/>
                  <a:gd name="T4" fmla="*/ 147949 w 629"/>
                  <a:gd name="T5" fmla="*/ 73709 h 618"/>
                  <a:gd name="T6" fmla="*/ 74118 w 629"/>
                  <a:gd name="T7" fmla="*/ 0 h 618"/>
                  <a:gd name="T8" fmla="*/ 0 w 629"/>
                  <a:gd name="T9" fmla="*/ 73709 h 618"/>
                  <a:gd name="T10" fmla="*/ 74118 w 629"/>
                  <a:gd name="T11" fmla="*/ 147703 h 618"/>
                  <a:gd name="T12" fmla="*/ 123339 w 629"/>
                  <a:gd name="T13" fmla="*/ 128562 h 618"/>
                  <a:gd name="T14" fmla="*/ 169698 w 629"/>
                  <a:gd name="T15" fmla="*/ 174844 h 618"/>
                  <a:gd name="T16" fmla="*/ 173704 w 629"/>
                  <a:gd name="T17" fmla="*/ 176558 h 618"/>
                  <a:gd name="T18" fmla="*/ 177997 w 629"/>
                  <a:gd name="T19" fmla="*/ 174844 h 618"/>
                  <a:gd name="T20" fmla="*/ 177997 w 629"/>
                  <a:gd name="T21" fmla="*/ 166844 h 618"/>
                  <a:gd name="T22" fmla="*/ 7727 w 629"/>
                  <a:gd name="T23" fmla="*/ 73709 h 618"/>
                  <a:gd name="T24" fmla="*/ 74118 w 629"/>
                  <a:gd name="T25" fmla="*/ 7428 h 618"/>
                  <a:gd name="T26" fmla="*/ 140223 w 629"/>
                  <a:gd name="T27" fmla="*/ 73709 h 618"/>
                  <a:gd name="T28" fmla="*/ 122194 w 629"/>
                  <a:gd name="T29" fmla="*/ 119134 h 618"/>
                  <a:gd name="T30" fmla="*/ 122194 w 629"/>
                  <a:gd name="T31" fmla="*/ 119134 h 618"/>
                  <a:gd name="T32" fmla="*/ 121908 w 629"/>
                  <a:gd name="T33" fmla="*/ 119419 h 618"/>
                  <a:gd name="T34" fmla="*/ 74118 w 629"/>
                  <a:gd name="T35" fmla="*/ 139989 h 618"/>
                  <a:gd name="T36" fmla="*/ 7727 w 629"/>
                  <a:gd name="T37" fmla="*/ 73709 h 61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29" h="618">
                    <a:moveTo>
                      <a:pt x="622" y="584"/>
                    </a:moveTo>
                    <a:lnTo>
                      <a:pt x="459" y="421"/>
                    </a:lnTo>
                    <a:cubicBezTo>
                      <a:pt x="495" y="377"/>
                      <a:pt x="517" y="320"/>
                      <a:pt x="517" y="258"/>
                    </a:cubicBezTo>
                    <a:cubicBezTo>
                      <a:pt x="517" y="116"/>
                      <a:pt x="401" y="0"/>
                      <a:pt x="259" y="0"/>
                    </a:cubicBezTo>
                    <a:cubicBezTo>
                      <a:pt x="116" y="0"/>
                      <a:pt x="0" y="116"/>
                      <a:pt x="0" y="258"/>
                    </a:cubicBezTo>
                    <a:cubicBezTo>
                      <a:pt x="0" y="401"/>
                      <a:pt x="116" y="517"/>
                      <a:pt x="259" y="517"/>
                    </a:cubicBezTo>
                    <a:cubicBezTo>
                      <a:pt x="325" y="517"/>
                      <a:pt x="385" y="491"/>
                      <a:pt x="431" y="450"/>
                    </a:cubicBezTo>
                    <a:lnTo>
                      <a:pt x="593" y="612"/>
                    </a:lnTo>
                    <a:cubicBezTo>
                      <a:pt x="597" y="616"/>
                      <a:pt x="602" y="618"/>
                      <a:pt x="607" y="618"/>
                    </a:cubicBezTo>
                    <a:cubicBezTo>
                      <a:pt x="613" y="618"/>
                      <a:pt x="618" y="616"/>
                      <a:pt x="622" y="612"/>
                    </a:cubicBezTo>
                    <a:cubicBezTo>
                      <a:pt x="629" y="604"/>
                      <a:pt x="629" y="591"/>
                      <a:pt x="622" y="584"/>
                    </a:cubicBezTo>
                    <a:close/>
                    <a:moveTo>
                      <a:pt x="27" y="258"/>
                    </a:moveTo>
                    <a:cubicBezTo>
                      <a:pt x="27" y="130"/>
                      <a:pt x="131" y="26"/>
                      <a:pt x="259" y="26"/>
                    </a:cubicBezTo>
                    <a:cubicBezTo>
                      <a:pt x="386" y="26"/>
                      <a:pt x="490" y="130"/>
                      <a:pt x="490" y="258"/>
                    </a:cubicBezTo>
                    <a:cubicBezTo>
                      <a:pt x="490" y="319"/>
                      <a:pt x="466" y="375"/>
                      <a:pt x="427" y="417"/>
                    </a:cubicBezTo>
                    <a:cubicBezTo>
                      <a:pt x="427" y="417"/>
                      <a:pt x="427" y="417"/>
                      <a:pt x="427" y="417"/>
                    </a:cubicBezTo>
                    <a:cubicBezTo>
                      <a:pt x="426" y="417"/>
                      <a:pt x="426" y="418"/>
                      <a:pt x="426" y="418"/>
                    </a:cubicBezTo>
                    <a:cubicBezTo>
                      <a:pt x="384" y="462"/>
                      <a:pt x="324" y="490"/>
                      <a:pt x="259" y="490"/>
                    </a:cubicBezTo>
                    <a:cubicBezTo>
                      <a:pt x="131" y="490"/>
                      <a:pt x="27" y="386"/>
                      <a:pt x="27" y="25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63496" name="矩形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317" y="4308"/>
              <a:ext cx="5409" cy="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zh-CN" sz="2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污染产业转移</a:t>
              </a:r>
            </a:p>
          </p:txBody>
        </p:sp>
      </p:grp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3935413" y="1989138"/>
            <a:ext cx="7788275" cy="2474912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50000"/>
              </a:lnSpc>
              <a:defRPr/>
            </a:pPr>
            <a:endParaRPr lang="zh-CN" altLang="en-US" sz="2600"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4062412" y="2315369"/>
            <a:ext cx="7534275" cy="182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en-US" sz="2600" spc="160">
                <a:ln w="3175">
                  <a:noFill/>
                  <a:prstDash val="dash"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未来荧黑 Normal" panose="020B0400000000000000" charset="-122"/>
              </a:rPr>
              <a:t>发达国家利用一些发展中国家对经济发展的需要，将污染严重的工业转移到发展中国家，也使得目前发展中国家的环境问题更加严峻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图片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2"/>
          <a:stretch>
            <a:fillRect/>
          </a:stretch>
        </p:blipFill>
        <p:spPr bwMode="auto">
          <a:xfrm>
            <a:off x="339725" y="0"/>
            <a:ext cx="1151255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 flipH="1">
            <a:off x="3470275" y="3913188"/>
            <a:ext cx="8456613" cy="2517775"/>
            <a:chOff x="544" y="3679"/>
            <a:chExt cx="7987" cy="3494"/>
          </a:xfrm>
        </p:grpSpPr>
        <p:sp>
          <p:nvSpPr>
            <p:cNvPr id="4" name="矩形 3"/>
            <p:cNvSpPr/>
            <p:nvPr>
              <p:custDataLst>
                <p:tags r:id="rId3"/>
              </p:custDataLst>
            </p:nvPr>
          </p:nvSpPr>
          <p:spPr>
            <a:xfrm>
              <a:off x="544" y="3680"/>
              <a:ext cx="7987" cy="3492"/>
            </a:xfrm>
            <a:prstGeom prst="rect">
              <a:avLst/>
            </a:prstGeom>
            <a:gradFill>
              <a:gsLst>
                <a:gs pos="35000">
                  <a:srgbClr val="239F61"/>
                </a:gs>
                <a:gs pos="100000">
                  <a:srgbClr val="1AA482">
                    <a:alpha val="78000"/>
                  </a:srgbClr>
                </a:gs>
                <a:gs pos="0">
                  <a:srgbClr val="257F65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64520" name="组合 4"/>
            <p:cNvGrpSpPr/>
            <p:nvPr>
              <p:custDataLst>
                <p:tags r:id="rId4"/>
              </p:custDataLst>
            </p:nvPr>
          </p:nvGrpSpPr>
          <p:grpSpPr>
            <a:xfrm>
              <a:off x="544" y="3679"/>
              <a:ext cx="7390" cy="3241"/>
              <a:chOff x="7024380" y="1044772"/>
              <a:chExt cx="4692972" cy="2058248"/>
            </a:xfrm>
          </p:grpSpPr>
          <p:sp>
            <p:nvSpPr>
              <p:cNvPr id="7" name="矩形 6"/>
              <p:cNvSpPr/>
              <p:nvPr>
                <p:custDataLst>
                  <p:tags r:id="rId6"/>
                </p:custDataLst>
              </p:nvPr>
            </p:nvSpPr>
            <p:spPr>
              <a:xfrm>
                <a:off x="10458778" y="1044772"/>
                <a:ext cx="1258740" cy="647767"/>
              </a:xfrm>
              <a:prstGeom prst="rect">
                <a:avLst/>
              </a:prstGeom>
            </p:spPr>
            <p:txBody>
              <a:bodyPr lIns="121908" tIns="60955" rIns="121908" bIns="60955">
                <a:spAutoFit/>
              </a:bodyPr>
              <a:lstStyle/>
              <a:p>
                <a:pPr eaLnBrk="1" hangingPunct="1">
                  <a:defRPr/>
                </a:pPr>
                <a:r>
                  <a:rPr lang="zh-CN" altLang="en-US" sz="40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gency FB" panose="020B0503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Segoe UI" panose="020B0502040204020203" pitchFamily="34" charset="0"/>
                  </a:rPr>
                  <a:t>思考</a:t>
                </a:r>
              </a:p>
            </p:txBody>
          </p:sp>
          <p:sp>
            <p:nvSpPr>
              <p:cNvPr id="64523" name="矩形 7"/>
              <p:cNvSpPr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7024380" y="1691177"/>
                <a:ext cx="4692972" cy="14118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30000"/>
                  </a:lnSpc>
                </a:pPr>
                <a:r>
                  <a:rPr lang="zh-CN" altLang="zh-CN" sz="26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Segoe UI Light" panose="020B0502040204020203" pitchFamily="34" charset="0"/>
                  </a:rPr>
                  <a:t>1.选择图示某个案例，思考其环境问题形成的原因和影响。</a:t>
                </a:r>
              </a:p>
              <a:p>
                <a:pPr eaLnBrk="1" hangingPunct="1">
                  <a:lnSpc>
                    <a:spcPct val="130000"/>
                  </a:lnSpc>
                </a:pPr>
                <a:r>
                  <a:rPr lang="zh-CN" altLang="zh-CN" sz="26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Segoe UI Light" panose="020B0502040204020203" pitchFamily="34" charset="0"/>
                  </a:rPr>
                  <a:t>2.图示哪些环境问题可能会影响其他地区甚至全球？</a:t>
                </a:r>
              </a:p>
            </p:txBody>
          </p:sp>
        </p:grpSp>
        <p:sp>
          <p:nvSpPr>
            <p:cNvPr id="6" name="矩形 5"/>
            <p:cNvSpPr/>
            <p:nvPr>
              <p:custDataLst>
                <p:tags r:id="rId5"/>
              </p:custDataLst>
            </p:nvPr>
          </p:nvSpPr>
          <p:spPr>
            <a:xfrm>
              <a:off x="8014" y="3679"/>
              <a:ext cx="276" cy="349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4C18A-79A6-F6BC-F812-F3E89D1D9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9" name="组合 6">
            <a:extLst>
              <a:ext uri="{FF2B5EF4-FFF2-40B4-BE49-F238E27FC236}">
                <a16:creationId xmlns:a16="http://schemas.microsoft.com/office/drawing/2014/main" id="{BC83330A-3378-6FF1-3413-84E3474DE16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0963" y="230188"/>
            <a:ext cx="7891462" cy="530225"/>
            <a:chOff x="39" y="387"/>
            <a:chExt cx="12428" cy="836"/>
          </a:xfrm>
        </p:grpSpPr>
        <p:sp>
          <p:nvSpPr>
            <p:cNvPr id="44052" name="矩形 7">
              <a:extLst>
                <a:ext uri="{FF2B5EF4-FFF2-40B4-BE49-F238E27FC236}">
                  <a16:creationId xmlns:a16="http://schemas.microsoft.com/office/drawing/2014/main" id="{99E99C66-2D12-DCEE-3EEC-7806594AC8CB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412" y="387"/>
              <a:ext cx="1293" cy="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3200" b="1">
                  <a:solidFill>
                    <a:srgbClr val="257F6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7335D12-73E9-9078-A18D-933508E7D33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9" y="740"/>
              <a:ext cx="1078" cy="120"/>
            </a:xfrm>
            <a:prstGeom prst="rect">
              <a:avLst/>
            </a:prstGeom>
            <a:solidFill>
              <a:srgbClr val="3B7DCA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600">
                <a:solidFill>
                  <a:srgbClr val="5054B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2" name="平行四边形 11">
              <a:extLst>
                <a:ext uri="{FF2B5EF4-FFF2-40B4-BE49-F238E27FC236}">
                  <a16:creationId xmlns:a16="http://schemas.microsoft.com/office/drawing/2014/main" id="{6D62678E-6541-A852-2110-5D65F1748F0F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4308" y="1103"/>
              <a:ext cx="8159" cy="120"/>
            </a:xfrm>
            <a:prstGeom prst="parallelogram">
              <a:avLst>
                <a:gd name="adj" fmla="val 111170"/>
              </a:avLst>
            </a:prstGeom>
            <a:gradFill flip="none" rotWithShape="1">
              <a:gsLst>
                <a:gs pos="79000">
                  <a:srgbClr val="239F61">
                    <a:alpha val="0"/>
                  </a:srgbClr>
                </a:gs>
                <a:gs pos="0">
                  <a:srgbClr val="257F65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600">
                <a:solidFill>
                  <a:srgbClr val="5054B7"/>
                </a:solidFill>
                <a:latin typeface="Source Han Sans Normal"/>
                <a:ea typeface="微软雅黑" panose="020B0503020204020204" pitchFamily="34" charset="-122"/>
              </a:endParaRPr>
            </a:p>
          </p:txBody>
        </p:sp>
      </p:grpSp>
      <p:sp>
        <p:nvSpPr>
          <p:cNvPr id="44040" name="文本框 12">
            <a:extLst>
              <a:ext uri="{FF2B5EF4-FFF2-40B4-BE49-F238E27FC236}">
                <a16:creationId xmlns:a16="http://schemas.microsoft.com/office/drawing/2014/main" id="{3E218217-EB7F-E64B-E8E8-126E2D3C57B6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010019" y="104596"/>
            <a:ext cx="6184900" cy="56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zh-CN" sz="2800" b="1" dirty="0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悠黑体"/>
                <a:sym typeface="+mn-ea"/>
              </a:rPr>
              <a:t>分析小岛国的忧虑</a:t>
            </a:r>
          </a:p>
        </p:txBody>
      </p:sp>
      <p:sp>
        <p:nvSpPr>
          <p:cNvPr id="44048" name="文本框 15">
            <a:extLst>
              <a:ext uri="{FF2B5EF4-FFF2-40B4-BE49-F238E27FC236}">
                <a16:creationId xmlns:a16="http://schemas.microsoft.com/office/drawing/2014/main" id="{844AF818-A755-2E6C-88DC-5205A29A3907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7015" y="772286"/>
            <a:ext cx="11627380" cy="53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zh-CN" sz="2600" b="1" dirty="0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pitchFamily="2" charset="-122"/>
              </a:rPr>
              <a:t>1. 小岛国的忧虑是什么？你认为他们的担心有道理吗？</a:t>
            </a:r>
          </a:p>
        </p:txBody>
      </p:sp>
      <p:sp>
        <p:nvSpPr>
          <p:cNvPr id="44046" name="文本框 22">
            <a:extLst>
              <a:ext uri="{FF2B5EF4-FFF2-40B4-BE49-F238E27FC236}">
                <a16:creationId xmlns:a16="http://schemas.microsoft.com/office/drawing/2014/main" id="{BB9B5131-CEDC-D338-4367-560623C8DD25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7015" y="1211846"/>
            <a:ext cx="11941832" cy="122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2600" b="1" dirty="0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小岛国忧虑的主要是海平面上升。小岛国被淹没有道理：全球气候变暖，会导致海水膨胀，两极冰川融化，海平面上升，沿海低地和岛屿会被淹没。</a:t>
            </a:r>
          </a:p>
        </p:txBody>
      </p:sp>
      <p:sp>
        <p:nvSpPr>
          <p:cNvPr id="2" name="文本框 16">
            <a:extLst>
              <a:ext uri="{FF2B5EF4-FFF2-40B4-BE49-F238E27FC236}">
                <a16:creationId xmlns:a16="http://schemas.microsoft.com/office/drawing/2014/main" id="{95287D60-0830-F392-5EBA-049F5334D4C0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7015" y="2453862"/>
            <a:ext cx="12111037" cy="242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257F6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pitchFamily="2" charset="-122"/>
              </a:rPr>
              <a:t>2.找出下列地理事实的内在联系，试着绘出联系框图，并说明全球变暖所带来的一系列影响。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257F6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pitchFamily="2" charset="-122"/>
              </a:rPr>
              <a:t>两极冰川融化    全球变暖 砍伐森林     燃烧化石能源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257F6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pitchFamily="2" charset="-122"/>
              </a:rPr>
              <a:t>海平面上升 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257F6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pitchFamily="2" charset="-122"/>
              </a:rPr>
              <a:t>   </a:t>
            </a:r>
            <a:r>
              <a:rPr kumimoji="0" lang="zh-C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257F6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pitchFamily="2" charset="-122"/>
              </a:rPr>
              <a:t>大气二氧化碳含量增加 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257F6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pitchFamily="2" charset="-122"/>
              </a:rPr>
              <a:t>   </a:t>
            </a:r>
            <a:r>
              <a:rPr kumimoji="0" lang="zh-C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257F6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pitchFamily="2" charset="-122"/>
              </a:rPr>
              <a:t>淹没岛屿和沿海低地</a:t>
            </a:r>
          </a:p>
        </p:txBody>
      </p:sp>
      <p:sp>
        <p:nvSpPr>
          <p:cNvPr id="5" name="文本框 16">
            <a:extLst>
              <a:ext uri="{FF2B5EF4-FFF2-40B4-BE49-F238E27FC236}">
                <a16:creationId xmlns:a16="http://schemas.microsoft.com/office/drawing/2014/main" id="{EB8AAEB5-5729-A8F8-C2C8-85C9256E2CF1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7015" y="5474745"/>
            <a:ext cx="11786812" cy="122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lnSpc>
                <a:spcPct val="150000"/>
              </a:lnSpc>
            </a:pPr>
            <a:r>
              <a:rPr lang="en-US" altLang="zh-CN" sz="2600" b="1" dirty="0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①</a:t>
            </a:r>
            <a:r>
              <a:rPr lang="en-US" altLang="zh-CN" sz="2600" b="1" dirty="0" err="1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保护森林，植树种草</a:t>
            </a:r>
            <a:r>
              <a:rPr lang="en-US" altLang="zh-CN" sz="2600" b="1" dirty="0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；②</a:t>
            </a:r>
            <a:r>
              <a:rPr lang="en-US" altLang="zh-CN" sz="2600" b="1" dirty="0" err="1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开发新能源，减少化石燃料的使用</a:t>
            </a:r>
            <a:r>
              <a:rPr lang="en-US" altLang="zh-CN" sz="2600" b="1" dirty="0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；③</a:t>
            </a:r>
            <a:r>
              <a:rPr lang="en-US" altLang="zh-CN" sz="2600" b="1" dirty="0" err="1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发展清洁燃烧技术，提高能源利用率</a:t>
            </a:r>
            <a:r>
              <a:rPr lang="en-US" altLang="zh-CN" sz="2600" b="1" dirty="0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F7D5015-8F3B-FFC6-6742-CF37A6DFB84D}"/>
              </a:ext>
            </a:extLst>
          </p:cNvPr>
          <p:cNvSpPr txBox="1"/>
          <p:nvPr/>
        </p:nvSpPr>
        <p:spPr>
          <a:xfrm>
            <a:off x="157015" y="4876128"/>
            <a:ext cx="11877970" cy="1131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zh-CN" sz="2600" b="1" dirty="0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pitchFamily="2" charset="-122"/>
              </a:rPr>
              <a:t>3.根据所绘框图，找出产生上述问题的关键环节，就解决这一问题提出你的看法。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600" b="1" i="0" u="none" strike="noStrike" kern="1200" cap="none" spc="0" normalizeH="0" baseline="0" noProof="0" dirty="0">
              <a:ln>
                <a:noFill/>
              </a:ln>
              <a:solidFill>
                <a:srgbClr val="257F6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808948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6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695625" y="332785"/>
            <a:ext cx="10454640" cy="5573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      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读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“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人类社会与环境的相关模式图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”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，回答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1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～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2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题。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1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．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图中箭头③表示的人类活动可能引起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(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　　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)</a:t>
            </a: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    A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．台风、寒潮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                  B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．地震、海啸</a:t>
            </a: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    C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．滑坡、泥石流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               D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．土地荒漠化、盐碱化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2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．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为了防止风沙侵袭包兰铁路，在宁夏沙坡头地区，人们用草方格沙障来固定流沙，从而很好地保护了包兰铁路，人们的这种做法与图中对应的环节是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(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　　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)</a:t>
            </a: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    A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．①</a:t>
            </a:r>
            <a:r>
              <a:rPr lang="en-US" altLang="zh-CN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      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B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．②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        C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．③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        D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．④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6312015" y="1916895"/>
            <a:ext cx="500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t>C</a:t>
            </a:r>
          </a:p>
        </p:txBody>
      </p:sp>
      <p:pic>
        <p:nvPicPr>
          <p:cNvPr id="3" name="图片 2"/>
          <p:cNvPicPr/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135" y="764815"/>
            <a:ext cx="2106270" cy="20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DE62C95-9FDA-982E-94A9-8559C661A35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11640" y="4797095"/>
            <a:ext cx="9442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t>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263595" y="188775"/>
            <a:ext cx="10454640" cy="7225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kern="1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   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水荒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主要是由人为原因造成的，其人为原因主要表现在以下方面：城市规模扩大，用水增多；水体污染越来越严重。读图，完成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～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题。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能正确反映华北地区土壤含盐量变化规律的曲线是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</a:t>
            </a:r>
            <a:r>
              <a:rPr lang="zh-CN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　　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)</a:t>
            </a:r>
            <a:endParaRPr lang="zh-CN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A</a:t>
            </a:r>
            <a:r>
              <a:rPr lang="zh-CN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．甲曲线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B</a:t>
            </a:r>
            <a:r>
              <a:rPr lang="zh-CN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．乙曲线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C</a:t>
            </a:r>
            <a:r>
              <a:rPr lang="zh-CN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．丙曲线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D</a:t>
            </a:r>
            <a:r>
              <a:rPr lang="zh-CN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．丁曲线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、华北地区地下水位最低值形成的原因是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　　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)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．工业用水量大                  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．农业生产用水量大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．沙性土壤，渗漏严重        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．伏旱严重，降水少</a:t>
            </a:r>
            <a:endParaRPr lang="zh-CN" altLang="en-US" sz="2400" dirty="0">
              <a:solidFill>
                <a:prstClr val="black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sz="240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7680110" y="4084292"/>
            <a:ext cx="9442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B</a:t>
            </a:r>
          </a:p>
        </p:txBody>
      </p:sp>
      <p:pic>
        <p:nvPicPr>
          <p:cNvPr id="3" name="图片 2"/>
          <p:cNvPicPr/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45" y="1556870"/>
            <a:ext cx="4165734" cy="22902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C06E56A-F23D-CBC7-6809-518ACDC7373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168005" y="5157120"/>
            <a:ext cx="9442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组合 40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6858000"/>
            <a:chOff x="0" y="0"/>
            <a:chExt cx="11727543" cy="6858000"/>
          </a:xfrm>
        </p:grpSpPr>
        <p:sp>
          <p:nvSpPr>
            <p:cNvPr id="42" name="矩形 41"/>
            <p:cNvSpPr/>
            <p:nvPr>
              <p:custDataLst>
                <p:tags r:id="rId6"/>
              </p:custDataLst>
            </p:nvPr>
          </p:nvSpPr>
          <p:spPr>
            <a:xfrm>
              <a:off x="0" y="0"/>
              <a:ext cx="590959" cy="6858000"/>
            </a:xfrm>
            <a:prstGeom prst="rect">
              <a:avLst/>
            </a:prstGeom>
            <a:solidFill>
              <a:srgbClr val="257F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noProof="1">
                <a:solidFill>
                  <a:srgbClr val="257F65"/>
                </a:solidFill>
                <a:ea typeface="微软雅黑" panose="020B0503020204020204" pitchFamily="34" charset="-122"/>
              </a:endParaRPr>
            </a:p>
          </p:txBody>
        </p:sp>
        <p:cxnSp>
          <p:nvCxnSpPr>
            <p:cNvPr id="43" name="直接连接符 42"/>
            <p:cNvCxnSpPr/>
            <p:nvPr>
              <p:custDataLst>
                <p:tags r:id="rId7"/>
              </p:custDataLst>
            </p:nvPr>
          </p:nvCxnSpPr>
          <p:spPr>
            <a:xfrm>
              <a:off x="464215" y="319088"/>
              <a:ext cx="9774480" cy="0"/>
            </a:xfrm>
            <a:prstGeom prst="line">
              <a:avLst/>
            </a:prstGeom>
            <a:ln w="28575">
              <a:solidFill>
                <a:srgbClr val="257F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>
              <p:custDataLst>
                <p:tags r:id="rId8"/>
              </p:custDataLst>
            </p:nvPr>
          </p:nvCxnSpPr>
          <p:spPr>
            <a:xfrm>
              <a:off x="464215" y="6632575"/>
              <a:ext cx="11263328" cy="0"/>
            </a:xfrm>
            <a:prstGeom prst="line">
              <a:avLst/>
            </a:prstGeom>
            <a:ln w="28575">
              <a:solidFill>
                <a:srgbClr val="257F6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31" name="文本框 5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3025" y="1647825"/>
            <a:ext cx="415925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</a:t>
            </a:r>
            <a:endParaRPr lang="en-US" altLang="zh-CN" sz="3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endParaRPr lang="en-US" altLang="zh-CN" sz="3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endParaRPr lang="en-US" altLang="zh-CN" sz="3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endParaRPr lang="en-US" altLang="zh-CN" sz="3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</a:t>
            </a:r>
            <a:endParaRPr lang="en-US" altLang="zh-CN" sz="3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endParaRPr lang="en-US" altLang="zh-CN" sz="3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</a:t>
            </a:r>
          </a:p>
        </p:txBody>
      </p:sp>
      <p:sp>
        <p:nvSpPr>
          <p:cNvPr id="22533" name="文本框 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17575" y="476250"/>
            <a:ext cx="107569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2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1972</a:t>
            </a:r>
            <a:r>
              <a:rPr lang="zh-CN" altLang="en-US" sz="2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年</a:t>
            </a:r>
            <a:r>
              <a:rPr lang="en-US" altLang="zh-CN" sz="2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6</a:t>
            </a:r>
            <a:r>
              <a:rPr lang="zh-CN" altLang="en-US" sz="2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月，联合国人类环境会议在瑞典斯德哥尔摩召开，大会通过了</a:t>
            </a:r>
            <a:r>
              <a:rPr lang="en-US" altLang="zh-CN" sz="2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《</a:t>
            </a:r>
            <a:r>
              <a:rPr lang="zh-CN" altLang="en-US" sz="2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人类环境宣言</a:t>
            </a:r>
            <a:r>
              <a:rPr lang="en-US" altLang="zh-CN" sz="2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》</a:t>
            </a:r>
            <a:r>
              <a:rPr lang="zh-CN" altLang="en-US" sz="2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，并决定成立联合国环境规划署。这次会议标志着人类对环境问题的觉醒，也是人类第一次在全球范围内携手面对环境问题挑战。</a:t>
            </a:r>
          </a:p>
        </p:txBody>
      </p:sp>
      <p:sp>
        <p:nvSpPr>
          <p:cNvPr id="11" name="文本框 1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55688" y="3027363"/>
            <a:ext cx="3817937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7" tIns="34289" rIns="68537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zh-CN" altLang="en-US" sz="2600" b="1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思考题：</a:t>
            </a:r>
          </a:p>
          <a:p>
            <a:pPr algn="just" eaLnBrk="1" hangingPunct="1">
              <a:lnSpc>
                <a:spcPct val="150000"/>
              </a:lnSpc>
            </a:pPr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  <a:sym typeface="思源黑体 CN Heavy" pitchFamily="34" charset="-122"/>
              </a:rPr>
              <a:t>你了解这次大会是在什么背景下召开的吗</a:t>
            </a:r>
            <a:r>
              <a:rPr lang="en-US" altLang="zh-CN" sz="2600">
                <a:latin typeface="微软雅黑" panose="020B0503020204020204" pitchFamily="34" charset="-122"/>
                <a:ea typeface="微软雅黑" panose="020B0503020204020204" pitchFamily="34" charset="-122"/>
                <a:sym typeface="思源黑体 CN Heavy" pitchFamily="34" charset="-122"/>
              </a:rPr>
              <a:t>?</a:t>
            </a:r>
          </a:p>
          <a:p>
            <a:pPr algn="just" eaLnBrk="1" hangingPunct="1">
              <a:lnSpc>
                <a:spcPct val="150000"/>
              </a:lnSpc>
            </a:pPr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  <a:sym typeface="思源黑体 CN Heavy" pitchFamily="34" charset="-122"/>
              </a:rPr>
              <a:t>为什么大会议题引发了全人类对环境问题的关注</a:t>
            </a:r>
            <a:r>
              <a:rPr lang="en-US" altLang="zh-CN" sz="2600">
                <a:latin typeface="微软雅黑" panose="020B0503020204020204" pitchFamily="34" charset="-122"/>
                <a:ea typeface="微软雅黑" panose="020B0503020204020204" pitchFamily="34" charset="-122"/>
                <a:sym typeface="思源黑体 CN Heavy" pitchFamily="34" charset="-122"/>
              </a:rPr>
              <a:t>? </a:t>
            </a:r>
          </a:p>
        </p:txBody>
      </p:sp>
      <p:pic>
        <p:nvPicPr>
          <p:cNvPr id="22535" name="图片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" r="5482"/>
          <a:stretch>
            <a:fillRect/>
          </a:stretch>
        </p:blipFill>
        <p:spPr bwMode="auto">
          <a:xfrm>
            <a:off x="5580063" y="2673350"/>
            <a:ext cx="6094412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899160" y="828040"/>
            <a:ext cx="10454640" cy="5631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kern="1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   </a:t>
            </a:r>
            <a:r>
              <a:rPr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废油排入海洋形成油膜浮在海面，抑制海水的蒸发，使海上空气变得干燥。同时又减少了海面潜热的转移，导致海水温度日变化、年变化加大，使海洋调节气温的作用减弱，产生“海洋沙漠化效应”。据此</a:t>
            </a:r>
            <a:r>
              <a:rPr lang="zh-CN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完成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题。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产生“海洋沙漠化效应”污染物的主要来源是</a:t>
            </a:r>
            <a:r>
              <a:rPr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   ）</a:t>
            </a:r>
          </a:p>
          <a:p>
            <a:pPr>
              <a:lnSpc>
                <a:spcPct val="150000"/>
              </a:lnSpc>
            </a:pPr>
            <a:r>
              <a:rPr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A．人类生活污染</a:t>
            </a:r>
            <a:endParaRPr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B．陆上工业生产排污</a:t>
            </a:r>
            <a:endParaRPr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C．近海石油的开采、加工和运输</a:t>
            </a:r>
            <a:endParaRPr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D．港口建设</a:t>
            </a:r>
            <a:endParaRPr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7693660" y="3526155"/>
            <a:ext cx="9442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C00000"/>
                </a:solidFill>
              </a:rPr>
              <a:t>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1397000"/>
            <a:ext cx="12192000" cy="3838575"/>
          </a:xfrm>
          <a:prstGeom prst="rect">
            <a:avLst/>
          </a:prstGeom>
          <a:solidFill>
            <a:srgbClr val="257F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>
            <p:custDataLst>
              <p:tags r:id="rId2"/>
            </p:custDataLst>
          </p:nvPr>
        </p:nvSpPr>
        <p:spPr>
          <a:xfrm>
            <a:off x="238125" y="254000"/>
            <a:ext cx="11715750" cy="6350000"/>
          </a:xfrm>
          <a:prstGeom prst="roundRect">
            <a:avLst>
              <a:gd name="adj" fmla="val 3060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>
              <a:ea typeface="微软雅黑" panose="020B0503020204020204" pitchFamily="34" charset="-122"/>
            </a:endParaRPr>
          </a:p>
        </p:txBody>
      </p:sp>
      <p:sp>
        <p:nvSpPr>
          <p:cNvPr id="23556" name="文本框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9600" y="260350"/>
            <a:ext cx="11115675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zh-CN" altLang="zh-CN" sz="3200" b="1" noProof="1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3200" b="1" noProof="1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课程标准</a:t>
            </a:r>
            <a:r>
              <a:rPr lang="zh-CN" altLang="zh-CN" sz="3200" b="1" noProof="1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3200" noProof="1">
              <a:solidFill>
                <a:srgbClr val="257F6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zh-CN" altLang="en-US" sz="280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运用资料，归纳人类面临的主要环境问题，说明协调人地关系和可持续发展的主要途径及其缘由。</a:t>
            </a:r>
          </a:p>
          <a:p>
            <a:pPr algn="just" eaLnBrk="1" hangingPunct="1">
              <a:lnSpc>
                <a:spcPct val="150000"/>
              </a:lnSpc>
            </a:pPr>
            <a:endParaRPr lang="zh-CN" altLang="en-US" sz="2400" noProof="1">
              <a:solidFill>
                <a:srgbClr val="3232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7" name="文本框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09600" y="2306638"/>
            <a:ext cx="11115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3200" b="1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3200" b="1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学习目标</a:t>
            </a:r>
            <a:r>
              <a:rPr lang="en-US" altLang="zh-CN" sz="3200" b="1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3200">
              <a:solidFill>
                <a:srgbClr val="257F6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2400">
                <a:ea typeface="微软雅黑" panose="020B0503020204020204" pitchFamily="34" charset="-122"/>
              </a:rPr>
              <a:t>  </a:t>
            </a:r>
            <a:endParaRPr lang="zh-CN" altLang="en-US" sz="240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8" name="文本框 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25488" y="3141663"/>
            <a:ext cx="10999787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690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tabLst>
                <a:tab pos="690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tabLst>
                <a:tab pos="690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tabLst>
                <a:tab pos="690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tabLst>
                <a:tab pos="690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90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90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90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90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1.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运用人类与环境的相关模式图，并结合实例，解释环境问题及环境问题的产生。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2.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利用图表，认识并归纳人类面临的主要环境问题及其表现。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3.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根据相关资料，举例说明环境问题的地域差异和全球化趋势，认识协调人地关系的重要性。</a:t>
            </a:r>
          </a:p>
        </p:txBody>
      </p:sp>
    </p:spTree>
  </p:cSld>
  <p:clrMapOvr>
    <a:masterClrMapping/>
  </p:clrMapOvr>
  <p:transition spd="slow" advClick="0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图片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5"/>
          <a:stretch>
            <a:fillRect/>
          </a:stretch>
        </p:blipFill>
        <p:spPr bwMode="auto">
          <a:xfrm>
            <a:off x="-22567" y="0"/>
            <a:ext cx="12192000" cy="701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7751763" y="647700"/>
            <a:ext cx="3840162" cy="4105275"/>
            <a:chOff x="13153" y="1020"/>
            <a:chExt cx="5743" cy="2199"/>
          </a:xfrm>
        </p:grpSpPr>
        <p:sp>
          <p:nvSpPr>
            <p:cNvPr id="4" name="矩形 3"/>
            <p:cNvSpPr/>
            <p:nvPr>
              <p:custDataLst>
                <p:tags r:id="rId6"/>
              </p:custDataLst>
            </p:nvPr>
          </p:nvSpPr>
          <p:spPr>
            <a:xfrm>
              <a:off x="13317" y="1020"/>
              <a:ext cx="5579" cy="1911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600">
                  <a:solidFill>
                    <a:srgbClr val="257F6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说明：环境问题与人类活动密切相关。在人与环境相互作用的过程中，人类对环境不同的态度和行为，会产生不同的环境效应</a:t>
              </a:r>
            </a:p>
          </p:txBody>
        </p:sp>
        <p:pic>
          <p:nvPicPr>
            <p:cNvPr id="28687" name="图片 4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531"/>
            <a:stretch>
              <a:fillRect/>
            </a:stretch>
          </p:blipFill>
          <p:spPr bwMode="auto">
            <a:xfrm>
              <a:off x="13153" y="2931"/>
              <a:ext cx="48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600075" y="647700"/>
            <a:ext cx="6791325" cy="3568700"/>
          </a:xfrm>
          <a:prstGeom prst="rect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50000"/>
              </a:lnSpc>
              <a:defRPr/>
            </a:pPr>
            <a:endParaRPr lang="zh-CN" altLang="en-US" sz="2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928688" y="836820"/>
            <a:ext cx="4663173" cy="899905"/>
          </a:xfrm>
          <a:prstGeom prst="rect">
            <a:avLst/>
          </a:prstGeom>
          <a:gradFill>
            <a:gsLst>
              <a:gs pos="35000">
                <a:srgbClr val="239F61"/>
              </a:gs>
              <a:gs pos="100000">
                <a:srgbClr val="1AA482">
                  <a:alpha val="0"/>
                </a:srgbClr>
              </a:gs>
              <a:gs pos="0">
                <a:srgbClr val="257F6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/>
            <a:r>
              <a:rPr lang="en-US" altLang="zh-CN" sz="2600" dirty="0">
                <a:latin typeface="微软雅黑" panose="020B0503020204020204" pitchFamily="34" charset="-122"/>
                <a:ea typeface="微软雅黑" panose="020B0503020204020204" pitchFamily="34" charset="-122"/>
                <a:cs typeface="未来荧黑 Normal" panose="020B0400000000000000" charset="-122"/>
                <a:sym typeface="+mn-ea"/>
              </a:rPr>
              <a:t>1.</a:t>
            </a:r>
            <a:r>
              <a:rPr lang="zh-CN" altLang="en-US" sz="28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什么是环境问题？</a:t>
            </a:r>
          </a:p>
        </p:txBody>
      </p:sp>
      <p:sp>
        <p:nvSpPr>
          <p:cNvPr id="28678" name="文本框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28688" y="2189163"/>
            <a:ext cx="6319837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人类对环境采取了</a:t>
            </a:r>
            <a:r>
              <a:rPr lang="zh-CN" altLang="en-US" sz="26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不恰当、不友好</a:t>
            </a:r>
            <a:r>
              <a:rPr lang="zh-CN" altLang="en-US" sz="2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的态度和做法所导致的结果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67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992083"/>
            <a:ext cx="12192000" cy="4367442"/>
          </a:xfrm>
          <a:prstGeom prst="rect">
            <a:avLst/>
          </a:prstGeom>
          <a:solidFill>
            <a:srgbClr val="0559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23" name="图片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4850" y="2036489"/>
            <a:ext cx="4104808" cy="410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143247" y="5785593"/>
            <a:ext cx="38074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SzPct val="25000"/>
            </a:pPr>
            <a:r>
              <a:rPr lang="zh-CN" altLang="zh-CN" sz="2000" b="1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图</a:t>
            </a:r>
            <a:r>
              <a:rPr lang="en-US" altLang="zh-CN" sz="2000" b="1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5.2</a:t>
            </a:r>
            <a:r>
              <a:rPr lang="zh-CN" altLang="zh-CN" sz="2000" b="1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人类社会与环境相关模式</a:t>
            </a:r>
          </a:p>
        </p:txBody>
      </p:sp>
      <p:grpSp>
        <p:nvGrpSpPr>
          <p:cNvPr id="6" name="组合 5"/>
          <p:cNvGrpSpPr/>
          <p:nvPr>
            <p:custDataLst>
              <p:tags r:id="rId4"/>
            </p:custDataLst>
          </p:nvPr>
        </p:nvGrpSpPr>
        <p:grpSpPr>
          <a:xfrm flipH="1">
            <a:off x="6257925" y="173038"/>
            <a:ext cx="5934075" cy="1531937"/>
            <a:chOff x="544" y="3679"/>
            <a:chExt cx="7987" cy="3000"/>
          </a:xfrm>
        </p:grpSpPr>
        <p:sp>
          <p:nvSpPr>
            <p:cNvPr id="7" name="矩形 6"/>
            <p:cNvSpPr/>
            <p:nvPr>
              <p:custDataLst>
                <p:tags r:id="rId11"/>
              </p:custDataLst>
            </p:nvPr>
          </p:nvSpPr>
          <p:spPr>
            <a:xfrm>
              <a:off x="544" y="3679"/>
              <a:ext cx="7987" cy="3000"/>
            </a:xfrm>
            <a:prstGeom prst="rect">
              <a:avLst/>
            </a:prstGeom>
            <a:solidFill>
              <a:srgbClr val="257F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30739" name="组合 7"/>
            <p:cNvGrpSpPr/>
            <p:nvPr>
              <p:custDataLst>
                <p:tags r:id="rId12"/>
              </p:custDataLst>
            </p:nvPr>
          </p:nvGrpSpPr>
          <p:grpSpPr>
            <a:xfrm>
              <a:off x="989" y="3889"/>
              <a:ext cx="6464" cy="2559"/>
              <a:chOff x="7307274" y="1177979"/>
              <a:chExt cx="4104769" cy="1624872"/>
            </a:xfrm>
          </p:grpSpPr>
          <p:sp>
            <p:nvSpPr>
              <p:cNvPr id="10" name="矩形 9"/>
              <p:cNvSpPr/>
              <p:nvPr>
                <p:custDataLst>
                  <p:tags r:id="rId14"/>
                </p:custDataLst>
              </p:nvPr>
            </p:nvSpPr>
            <p:spPr>
              <a:xfrm>
                <a:off x="10152228" y="1178867"/>
                <a:ext cx="1259157" cy="913953"/>
              </a:xfrm>
              <a:prstGeom prst="rect">
                <a:avLst/>
              </a:prstGeom>
            </p:spPr>
            <p:txBody>
              <a:bodyPr lIns="121908" tIns="60955" rIns="121908" bIns="60955">
                <a:spAutoFit/>
              </a:bodyPr>
              <a:lstStyle/>
              <a:p>
                <a:pPr eaLnBrk="1" hangingPunct="1">
                  <a:defRPr/>
                </a:pPr>
                <a:r>
                  <a:rPr lang="zh-CN" altLang="en-US" sz="40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gency FB" panose="020B0503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Segoe UI" panose="020B0502040204020203" pitchFamily="34" charset="0"/>
                  </a:rPr>
                  <a:t>思考</a:t>
                </a:r>
              </a:p>
            </p:txBody>
          </p:sp>
          <p:sp>
            <p:nvSpPr>
              <p:cNvPr id="30742" name="矩形 10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7307274" y="2093137"/>
                <a:ext cx="4104769" cy="7097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30000"/>
                  </a:lnSpc>
                </a:pPr>
                <a:r>
                  <a:rPr lang="zh-CN" altLang="zh-CN" sz="2600">
                    <a:solidFill>
                      <a:schemeClr val="bg1"/>
                    </a:solidFill>
                    <a:latin typeface="Segoe UI Light" panose="020B0502040204020203" pitchFamily="34" charset="0"/>
                    <a:ea typeface="微软雅黑" panose="020B0503020204020204" pitchFamily="34" charset="-122"/>
                    <a:cs typeface="Segoe UI Light" panose="020B0502040204020203" pitchFamily="34" charset="0"/>
                  </a:rPr>
                  <a:t>图中箭头表示什么含义</a:t>
                </a:r>
                <a:endParaRPr lang="en-US" altLang="zh-CN" sz="2600">
                  <a:solidFill>
                    <a:schemeClr val="bg1"/>
                  </a:solidFill>
                  <a:latin typeface="Segoe UI Light" panose="020B0502040204020203" pitchFamily="34" charset="0"/>
                  <a:ea typeface="微软雅黑" panose="020B0503020204020204" pitchFamily="34" charset="-122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9" name="矩形 8"/>
            <p:cNvSpPr/>
            <p:nvPr>
              <p:custDataLst>
                <p:tags r:id="rId13"/>
              </p:custDataLst>
            </p:nvPr>
          </p:nvSpPr>
          <p:spPr>
            <a:xfrm>
              <a:off x="8014" y="3679"/>
              <a:ext cx="276" cy="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文本框 1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9063" y="2159000"/>
            <a:ext cx="7502525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（1）人类通过生产活动从自然界获取所需的资源，并把资源转化成消费品，以此满足人类的消费需求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2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（2）人类生产活动和消费活动产生的废弃物，包括废气、废水和固体废弃物等，又被排放到环境中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2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（3）对人类社会而言，物质和能量的输入和输出，一方面维系着人类自身的生存和发展，另一方面又深刻地影响着人类赖以生存的环境</a:t>
            </a:r>
          </a:p>
        </p:txBody>
      </p:sp>
      <p:grpSp>
        <p:nvGrpSpPr>
          <p:cNvPr id="3" name="组合 2"/>
          <p:cNvGrpSpPr/>
          <p:nvPr>
            <p:custDataLst>
              <p:tags r:id="rId6"/>
            </p:custDataLst>
          </p:nvPr>
        </p:nvGrpSpPr>
        <p:grpSpPr>
          <a:xfrm>
            <a:off x="199142" y="770447"/>
            <a:ext cx="4038932" cy="870063"/>
            <a:chOff x="479610" y="249169"/>
            <a:chExt cx="4038932" cy="870063"/>
          </a:xfrm>
        </p:grpSpPr>
        <p:grpSp>
          <p:nvGrpSpPr>
            <p:cNvPr id="13" name="组合 12"/>
            <p:cNvGrpSpPr/>
            <p:nvPr>
              <p:custDataLst>
                <p:tags r:id="rId7"/>
              </p:custDataLst>
            </p:nvPr>
          </p:nvGrpSpPr>
          <p:grpSpPr>
            <a:xfrm>
              <a:off x="505342" y="452482"/>
              <a:ext cx="4013200" cy="666750"/>
              <a:chOff x="11985" y="895"/>
              <a:chExt cx="6322" cy="1050"/>
            </a:xfrm>
          </p:grpSpPr>
          <p:sp>
            <p:nvSpPr>
              <p:cNvPr id="14" name="矩形 13"/>
              <p:cNvSpPr/>
              <p:nvPr>
                <p:custDataLst>
                  <p:tags r:id="rId9"/>
                </p:custDataLst>
              </p:nvPr>
            </p:nvSpPr>
            <p:spPr>
              <a:xfrm>
                <a:off x="11985" y="1065"/>
                <a:ext cx="6096" cy="880"/>
              </a:xfrm>
              <a:prstGeom prst="rect">
                <a:avLst/>
              </a:prstGeom>
              <a:gradFill>
                <a:gsLst>
                  <a:gs pos="35000">
                    <a:srgbClr val="239F61"/>
                  </a:gs>
                  <a:gs pos="100000">
                    <a:srgbClr val="1AA482">
                      <a:alpha val="0"/>
                    </a:srgbClr>
                  </a:gs>
                  <a:gs pos="0">
                    <a:srgbClr val="257F65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1" hangingPunct="1">
                  <a:defRPr/>
                </a:pPr>
                <a:r>
                  <a:rPr sz="2600">
                    <a:latin typeface="微软雅黑" panose="020B0503020204020204" pitchFamily="34" charset="-122"/>
                    <a:ea typeface="微软雅黑" panose="020B0503020204020204" pitchFamily="34" charset="-122"/>
                    <a:cs typeface="未来荧黑 Normal" panose="020B0400000000000000" charset="-122"/>
                    <a:sym typeface="+mn-ea"/>
                  </a:rPr>
                  <a:t>2.人类与环境的关系</a:t>
                </a:r>
              </a:p>
            </p:txBody>
          </p:sp>
          <p:sp>
            <p:nvSpPr>
              <p:cNvPr id="15" name="矩形 14"/>
              <p:cNvSpPr/>
              <p:nvPr>
                <p:custDataLst>
                  <p:tags r:id="rId10"/>
                </p:custDataLst>
              </p:nvPr>
            </p:nvSpPr>
            <p:spPr>
              <a:xfrm>
                <a:off x="11985" y="895"/>
                <a:ext cx="6322" cy="170"/>
              </a:xfrm>
              <a:prstGeom prst="rect">
                <a:avLst/>
              </a:prstGeom>
              <a:gradFill>
                <a:gsLst>
                  <a:gs pos="35000">
                    <a:srgbClr val="239F61"/>
                  </a:gs>
                  <a:gs pos="100000">
                    <a:srgbClr val="1AA482">
                      <a:alpha val="0"/>
                    </a:srgbClr>
                  </a:gs>
                  <a:gs pos="0">
                    <a:srgbClr val="257F65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 sz="2600">
                  <a:ea typeface="微软雅黑" panose="020B0503020204020204" pitchFamily="34" charset="-122"/>
                  <a:sym typeface="+mn-ea"/>
                </a:endParaRPr>
              </a:p>
            </p:txBody>
          </p:sp>
        </p:grpSp>
        <p:sp>
          <p:nvSpPr>
            <p:cNvPr id="19" name="矩形 18"/>
            <p:cNvSpPr/>
            <p:nvPr>
              <p:custDataLst>
                <p:tags r:id="rId8"/>
              </p:custDataLst>
            </p:nvPr>
          </p:nvSpPr>
          <p:spPr bwMode="auto">
            <a:xfrm>
              <a:off x="479610" y="249169"/>
              <a:ext cx="4014787" cy="108133"/>
            </a:xfrm>
            <a:prstGeom prst="rect">
              <a:avLst/>
            </a:prstGeom>
            <a:gradFill>
              <a:gsLst>
                <a:gs pos="35000">
                  <a:srgbClr val="239F61"/>
                </a:gs>
                <a:gs pos="100000">
                  <a:srgbClr val="1AA482">
                    <a:alpha val="0"/>
                  </a:srgbClr>
                </a:gs>
                <a:gs pos="0">
                  <a:srgbClr val="257F65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lnSpc>
                  <a:spcPct val="150000"/>
                </a:lnSpc>
                <a:defRPr/>
              </a:pPr>
              <a:endPara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图片 7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: 圆角 44"/>
          <p:cNvSpPr/>
          <p:nvPr>
            <p:custDataLst>
              <p:tags r:id="rId2"/>
            </p:custDataLst>
          </p:nvPr>
        </p:nvSpPr>
        <p:spPr>
          <a:xfrm>
            <a:off x="428625" y="431800"/>
            <a:ext cx="4845050" cy="1062038"/>
          </a:xfrm>
          <a:prstGeom prst="roundRect">
            <a:avLst>
              <a:gd name="adj" fmla="val 8012"/>
            </a:avLst>
          </a:prstGeom>
          <a:solidFill>
            <a:srgbClr val="257F65">
              <a:alpha val="55000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人类过度索取</a:t>
            </a:r>
          </a:p>
        </p:txBody>
      </p:sp>
      <p:sp>
        <p:nvSpPr>
          <p:cNvPr id="3" name="椭圆 2"/>
          <p:cNvSpPr/>
          <p:nvPr>
            <p:custDataLst>
              <p:tags r:id="rId3"/>
            </p:custDataLst>
          </p:nvPr>
        </p:nvSpPr>
        <p:spPr>
          <a:xfrm>
            <a:off x="5274310" y="431165"/>
            <a:ext cx="3307080" cy="3406140"/>
          </a:xfrm>
          <a:prstGeom prst="ellipse">
            <a:avLst/>
          </a:prstGeom>
          <a:gradFill>
            <a:gsLst>
              <a:gs pos="0">
                <a:srgbClr val="0844A8">
                  <a:alpha val="0"/>
                </a:srgbClr>
              </a:gs>
              <a:gs pos="100000">
                <a:srgbClr val="257F65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7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资源</a:t>
            </a:r>
          </a:p>
        </p:txBody>
      </p:sp>
      <p:sp>
        <p:nvSpPr>
          <p:cNvPr id="4" name="矩形 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28625" y="5408613"/>
            <a:ext cx="11607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超过环境承受能力时，就会出现自然资源枯竭、生态破坏等问题</a:t>
            </a: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0" y="5176838"/>
            <a:ext cx="428625" cy="1047750"/>
          </a:xfrm>
          <a:prstGeom prst="rect">
            <a:avLst/>
          </a:prstGeom>
          <a:solidFill>
            <a:srgbClr val="257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11972925" y="5176838"/>
            <a:ext cx="219075" cy="1047750"/>
          </a:xfrm>
          <a:prstGeom prst="rect">
            <a:avLst/>
          </a:prstGeom>
          <a:solidFill>
            <a:srgbClr val="257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428625" y="2550795"/>
            <a:ext cx="3327400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9600">
                <a:gradFill flip="none" rotWithShape="1">
                  <a:gsLst>
                    <a:gs pos="50000">
                      <a:srgbClr val="F5D0A4"/>
                    </a:gs>
                    <a:gs pos="100000">
                      <a:srgbClr val="CE8E51"/>
                    </a:gs>
                    <a:gs pos="0">
                      <a:srgbClr val="FFF4E1"/>
                    </a:gs>
                  </a:gsLst>
                  <a:lin ang="2700000" scaled="1"/>
                </a:gradFill>
                <a:effectLst>
                  <a:outerShdw blurRad="254000" dist="50800" dir="5400000" algn="ctr" rotWithShape="0">
                    <a:srgbClr val="F0C899">
                      <a:alpha val="39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限度！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图片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938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482600" y="5176838"/>
            <a:ext cx="5640388" cy="1308884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: 圆角 44"/>
          <p:cNvSpPr/>
          <p:nvPr>
            <p:custDataLst>
              <p:tags r:id="rId3"/>
            </p:custDataLst>
          </p:nvPr>
        </p:nvSpPr>
        <p:spPr>
          <a:xfrm>
            <a:off x="428625" y="431800"/>
            <a:ext cx="4845050" cy="1062038"/>
          </a:xfrm>
          <a:prstGeom prst="roundRect">
            <a:avLst>
              <a:gd name="adj" fmla="val 8012"/>
            </a:avLst>
          </a:prstGeom>
          <a:solidFill>
            <a:srgbClr val="257F65">
              <a:alpha val="82000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人类</a:t>
            </a:r>
            <a:r>
              <a:rPr 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过度排放</a:t>
            </a:r>
          </a:p>
        </p:txBody>
      </p:sp>
      <p:sp>
        <p:nvSpPr>
          <p:cNvPr id="5" name="椭圆 4"/>
          <p:cNvSpPr/>
          <p:nvPr>
            <p:custDataLst>
              <p:tags r:id="rId4"/>
            </p:custDataLst>
          </p:nvPr>
        </p:nvSpPr>
        <p:spPr>
          <a:xfrm>
            <a:off x="1287780" y="2418080"/>
            <a:ext cx="1275715" cy="1313815"/>
          </a:xfrm>
          <a:prstGeom prst="ellipse">
            <a:avLst/>
          </a:prstGeom>
          <a:gradFill>
            <a:gsLst>
              <a:gs pos="0">
                <a:srgbClr val="0844A8">
                  <a:alpha val="0"/>
                </a:srgbClr>
              </a:gs>
              <a:gs pos="100000">
                <a:srgbClr val="257F65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净化</a:t>
            </a:r>
          </a:p>
        </p:txBody>
      </p:sp>
      <p:sp>
        <p:nvSpPr>
          <p:cNvPr id="6" name="矩形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38175" y="5162550"/>
            <a:ext cx="5457825" cy="130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超过环境自身的净化能力，就会产生环境污染等问题</a:t>
            </a: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0" y="5176838"/>
            <a:ext cx="482600" cy="1294596"/>
          </a:xfrm>
          <a:prstGeom prst="rect">
            <a:avLst/>
          </a:prstGeom>
          <a:solidFill>
            <a:srgbClr val="257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>
            <p:custDataLst>
              <p:tags r:id="rId7"/>
            </p:custDataLst>
          </p:nvPr>
        </p:nvSpPr>
        <p:spPr>
          <a:xfrm>
            <a:off x="6122988" y="5176838"/>
            <a:ext cx="6069012" cy="1308884"/>
          </a:xfrm>
          <a:prstGeom prst="rect">
            <a:avLst/>
          </a:prstGeom>
          <a:solidFill>
            <a:srgbClr val="257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>
            <p:custDataLst>
              <p:tags r:id="rId8"/>
            </p:custDataLst>
          </p:nvPr>
        </p:nvSpPr>
        <p:spPr>
          <a:xfrm>
            <a:off x="3579495" y="3501390"/>
            <a:ext cx="617855" cy="636905"/>
          </a:xfrm>
          <a:prstGeom prst="ellipse">
            <a:avLst/>
          </a:prstGeom>
          <a:gradFill>
            <a:gsLst>
              <a:gs pos="0">
                <a:srgbClr val="0844A8">
                  <a:alpha val="0"/>
                </a:srgbClr>
              </a:gs>
              <a:gs pos="100000">
                <a:srgbClr val="257F65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" name="椭圆 9"/>
          <p:cNvSpPr/>
          <p:nvPr>
            <p:custDataLst>
              <p:tags r:id="rId9"/>
            </p:custDataLst>
          </p:nvPr>
        </p:nvSpPr>
        <p:spPr>
          <a:xfrm>
            <a:off x="481965" y="4138295"/>
            <a:ext cx="304165" cy="313690"/>
          </a:xfrm>
          <a:prstGeom prst="ellipse">
            <a:avLst/>
          </a:prstGeom>
          <a:gradFill>
            <a:gsLst>
              <a:gs pos="0">
                <a:schemeClr val="bg1">
                  <a:alpha val="43000"/>
                </a:schemeClr>
              </a:gs>
              <a:gs pos="100000">
                <a:srgbClr val="257F65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图片 17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903413"/>
            <a:ext cx="12192000" cy="495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-6350" y="-8890"/>
            <a:ext cx="12198985" cy="6856730"/>
          </a:xfrm>
          <a:prstGeom prst="rect">
            <a:avLst/>
          </a:prstGeom>
          <a:gradFill>
            <a:gsLst>
              <a:gs pos="30000">
                <a:srgbClr val="239F61"/>
              </a:gs>
              <a:gs pos="100000">
                <a:srgbClr val="1AA482">
                  <a:alpha val="0"/>
                </a:srgbClr>
              </a:gs>
              <a:gs pos="0">
                <a:srgbClr val="257F6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 flipV="1">
            <a:off x="471488" y="390525"/>
            <a:ext cx="173037" cy="658813"/>
          </a:xfrm>
          <a:prstGeom prst="rect">
            <a:avLst/>
          </a:prstGeom>
          <a:gradFill>
            <a:gsLst>
              <a:gs pos="22000">
                <a:schemeClr val="bg1"/>
              </a:gs>
              <a:gs pos="100000">
                <a:schemeClr val="bg1">
                  <a:alpha val="41000"/>
                </a:schemeClr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chemeClr val="bg1"/>
              </a:solidFill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14388" y="458788"/>
            <a:ext cx="309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SzPct val="25000"/>
            </a:pPr>
            <a:r>
              <a:rPr lang="zh-CN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图</a:t>
            </a: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5.3</a:t>
            </a:r>
            <a:r>
              <a:rPr lang="zh-CN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污染的形成</a:t>
            </a:r>
          </a:p>
        </p:txBody>
      </p:sp>
      <p:grpSp>
        <p:nvGrpSpPr>
          <p:cNvPr id="6" name="组合 5"/>
          <p:cNvGrpSpPr/>
          <p:nvPr>
            <p:custDataLst>
              <p:tags r:id="rId5"/>
            </p:custDataLst>
          </p:nvPr>
        </p:nvGrpSpPr>
        <p:grpSpPr>
          <a:xfrm flipH="1">
            <a:off x="3727450" y="981075"/>
            <a:ext cx="8561388" cy="1974850"/>
            <a:chOff x="446" y="4063"/>
            <a:chExt cx="8085" cy="3110"/>
          </a:xfrm>
        </p:grpSpPr>
        <p:sp>
          <p:nvSpPr>
            <p:cNvPr id="7" name="矩形 6"/>
            <p:cNvSpPr/>
            <p:nvPr>
              <p:custDataLst>
                <p:tags r:id="rId12"/>
              </p:custDataLst>
            </p:nvPr>
          </p:nvSpPr>
          <p:spPr>
            <a:xfrm>
              <a:off x="544" y="4063"/>
              <a:ext cx="7987" cy="3109"/>
            </a:xfrm>
            <a:prstGeom prst="rect">
              <a:avLst/>
            </a:prstGeom>
            <a:gradFill>
              <a:gsLst>
                <a:gs pos="35000">
                  <a:srgbClr val="239F61">
                    <a:lumMod val="97000"/>
                    <a:lumOff val="3000"/>
                  </a:srgbClr>
                </a:gs>
                <a:gs pos="100000">
                  <a:srgbClr val="1AA482">
                    <a:alpha val="78000"/>
                  </a:srgbClr>
                </a:gs>
                <a:gs pos="0">
                  <a:srgbClr val="257F65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36883" name="组合 7"/>
            <p:cNvGrpSpPr/>
            <p:nvPr>
              <p:custDataLst>
                <p:tags r:id="rId13"/>
              </p:custDataLst>
            </p:nvPr>
          </p:nvGrpSpPr>
          <p:grpSpPr>
            <a:xfrm>
              <a:off x="446" y="4083"/>
              <a:ext cx="7544" cy="2928"/>
              <a:chOff x="6961342" y="1300769"/>
              <a:chExt cx="4790574" cy="1858901"/>
            </a:xfrm>
          </p:grpSpPr>
          <p:sp>
            <p:nvSpPr>
              <p:cNvPr id="10" name="矩形 9"/>
              <p:cNvSpPr/>
              <p:nvPr>
                <p:custDataLst>
                  <p:tags r:id="rId15"/>
                </p:custDataLst>
              </p:nvPr>
            </p:nvSpPr>
            <p:spPr>
              <a:xfrm>
                <a:off x="10452314" y="1300769"/>
                <a:ext cx="1258540" cy="736450"/>
              </a:xfrm>
              <a:prstGeom prst="rect">
                <a:avLst/>
              </a:prstGeom>
            </p:spPr>
            <p:txBody>
              <a:bodyPr lIns="121908" tIns="60955" rIns="121908" bIns="60955">
                <a:spAutoFit/>
              </a:bodyPr>
              <a:lstStyle/>
              <a:p>
                <a:pPr eaLnBrk="1" hangingPunct="1">
                  <a:defRPr/>
                </a:pPr>
                <a:r>
                  <a:rPr lang="zh-CN" altLang="en-US" sz="40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gency FB" panose="020B0503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Segoe UI" panose="020B0502040204020203" pitchFamily="34" charset="0"/>
                  </a:rPr>
                  <a:t>思考</a:t>
                </a:r>
              </a:p>
            </p:txBody>
          </p:sp>
          <p:sp>
            <p:nvSpPr>
              <p:cNvPr id="36886" name="矩形 10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6961342" y="2077952"/>
                <a:ext cx="4790574" cy="10817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30000"/>
                  </a:lnSpc>
                </a:pPr>
                <a:r>
                  <a:rPr lang="zh-CN" altLang="zh-CN" sz="26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Segoe UI Light" panose="020B0502040204020203" pitchFamily="34" charset="0"/>
                  </a:rPr>
                  <a:t>1.图中所示的环境污染可能有哪些？</a:t>
                </a:r>
              </a:p>
              <a:p>
                <a:pPr eaLnBrk="1" hangingPunct="1">
                  <a:lnSpc>
                    <a:spcPct val="130000"/>
                  </a:lnSpc>
                </a:pPr>
                <a:r>
                  <a:rPr lang="zh-CN" altLang="zh-CN" sz="26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Segoe UI Light" panose="020B0502040204020203" pitchFamily="34" charset="0"/>
                  </a:rPr>
                  <a:t>2.你周围有哪些环境污染？造成污染的原因是什么？</a:t>
                </a:r>
              </a:p>
            </p:txBody>
          </p:sp>
        </p:grpSp>
        <p:sp>
          <p:nvSpPr>
            <p:cNvPr id="9" name="矩形 8"/>
            <p:cNvSpPr/>
            <p:nvPr>
              <p:custDataLst>
                <p:tags r:id="rId14"/>
              </p:custDataLst>
            </p:nvPr>
          </p:nvSpPr>
          <p:spPr>
            <a:xfrm>
              <a:off x="7991" y="4063"/>
              <a:ext cx="298" cy="311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线形标注 2(无边框) 8"/>
          <p:cNvSpPr/>
          <p:nvPr>
            <p:custDataLst>
              <p:tags r:id="rId6"/>
            </p:custDataLst>
          </p:nvPr>
        </p:nvSpPr>
        <p:spPr>
          <a:xfrm>
            <a:off x="8262938" y="2801938"/>
            <a:ext cx="1449945" cy="457200"/>
          </a:xfrm>
          <a:prstGeom prst="callout2">
            <a:avLst/>
          </a:prstGeom>
          <a:solidFill>
            <a:srgbClr val="257F65"/>
          </a:solidFill>
          <a:ln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大气污染</a:t>
            </a:r>
          </a:p>
        </p:txBody>
      </p:sp>
      <p:sp>
        <p:nvSpPr>
          <p:cNvPr id="13" name="线形标注 2(无边框) 12"/>
          <p:cNvSpPr/>
          <p:nvPr>
            <p:custDataLst>
              <p:tags r:id="rId7"/>
            </p:custDataLst>
          </p:nvPr>
        </p:nvSpPr>
        <p:spPr>
          <a:xfrm>
            <a:off x="11028363" y="5351463"/>
            <a:ext cx="1188386" cy="457200"/>
          </a:xfrm>
          <a:prstGeom prst="callout2">
            <a:avLst/>
          </a:prstGeom>
          <a:solidFill>
            <a:srgbClr val="257F65"/>
          </a:solidFill>
          <a:ln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水污染</a:t>
            </a:r>
          </a:p>
        </p:txBody>
      </p:sp>
      <p:sp>
        <p:nvSpPr>
          <p:cNvPr id="14" name="线形标注 2(无边框) 14"/>
          <p:cNvSpPr/>
          <p:nvPr>
            <p:custDataLst>
              <p:tags r:id="rId8"/>
            </p:custDataLst>
          </p:nvPr>
        </p:nvSpPr>
        <p:spPr>
          <a:xfrm flipH="1">
            <a:off x="635000" y="4205288"/>
            <a:ext cx="1449946" cy="457200"/>
          </a:xfrm>
          <a:prstGeom prst="callout2">
            <a:avLst/>
          </a:prstGeom>
          <a:solidFill>
            <a:srgbClr val="257F65"/>
          </a:solidFill>
          <a:ln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土壤污染</a:t>
            </a:r>
          </a:p>
        </p:txBody>
      </p:sp>
      <p:sp>
        <p:nvSpPr>
          <p:cNvPr id="15" name="线形标注 2(无边框) 16"/>
          <p:cNvSpPr/>
          <p:nvPr>
            <p:custDataLst>
              <p:tags r:id="rId9"/>
            </p:custDataLst>
          </p:nvPr>
        </p:nvSpPr>
        <p:spPr>
          <a:xfrm flipH="1">
            <a:off x="814388" y="3016250"/>
            <a:ext cx="2401412" cy="457200"/>
          </a:xfrm>
          <a:prstGeom prst="callout2">
            <a:avLst/>
          </a:prstGeom>
          <a:solidFill>
            <a:srgbClr val="257F65"/>
          </a:solidFill>
          <a:ln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固体废弃物污染</a:t>
            </a:r>
          </a:p>
        </p:txBody>
      </p:sp>
      <p:sp>
        <p:nvSpPr>
          <p:cNvPr id="16" name="线形标注 2(无边框) 17"/>
          <p:cNvSpPr/>
          <p:nvPr>
            <p:custDataLst>
              <p:tags r:id="rId10"/>
            </p:custDataLst>
          </p:nvPr>
        </p:nvSpPr>
        <p:spPr>
          <a:xfrm flipH="1">
            <a:off x="3044825" y="5503863"/>
            <a:ext cx="1449946" cy="457200"/>
          </a:xfrm>
          <a:prstGeom prst="callout2">
            <a:avLst/>
          </a:prstGeom>
          <a:solidFill>
            <a:srgbClr val="257F65"/>
          </a:solidFill>
          <a:ln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噪声污染</a:t>
            </a:r>
          </a:p>
        </p:txBody>
      </p:sp>
      <p:sp>
        <p:nvSpPr>
          <p:cNvPr id="17" name="线形标注 2(无边框) 18"/>
          <p:cNvSpPr/>
          <p:nvPr>
            <p:custDataLst>
              <p:tags r:id="rId11"/>
            </p:custDataLst>
          </p:nvPr>
        </p:nvSpPr>
        <p:spPr>
          <a:xfrm flipH="1">
            <a:off x="9877425" y="3694113"/>
            <a:ext cx="1449946" cy="457200"/>
          </a:xfrm>
          <a:prstGeom prst="callout2">
            <a:avLst/>
          </a:prstGeom>
          <a:solidFill>
            <a:srgbClr val="257F65"/>
          </a:solidFill>
          <a:ln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海洋污染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9" name="组合 6"/>
          <p:cNvGrpSpPr/>
          <p:nvPr>
            <p:custDataLst>
              <p:tags r:id="rId1"/>
            </p:custDataLst>
          </p:nvPr>
        </p:nvGrpSpPr>
        <p:grpSpPr>
          <a:xfrm>
            <a:off x="80963" y="230188"/>
            <a:ext cx="7891462" cy="530225"/>
            <a:chOff x="39" y="387"/>
            <a:chExt cx="12428" cy="836"/>
          </a:xfrm>
        </p:grpSpPr>
        <p:sp>
          <p:nvSpPr>
            <p:cNvPr id="44052" name="矩形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412" y="387"/>
              <a:ext cx="1293" cy="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3200" b="1">
                  <a:solidFill>
                    <a:srgbClr val="257F6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</a:t>
              </a:r>
            </a:p>
          </p:txBody>
        </p:sp>
        <p:sp>
          <p:nvSpPr>
            <p:cNvPr id="10" name="矩形 9"/>
            <p:cNvSpPr/>
            <p:nvPr>
              <p:custDataLst>
                <p:tags r:id="rId8"/>
              </p:custDataLst>
            </p:nvPr>
          </p:nvSpPr>
          <p:spPr>
            <a:xfrm>
              <a:off x="39" y="740"/>
              <a:ext cx="1078" cy="120"/>
            </a:xfrm>
            <a:prstGeom prst="rect">
              <a:avLst/>
            </a:prstGeom>
            <a:solidFill>
              <a:srgbClr val="3B7DCA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600">
                <a:solidFill>
                  <a:srgbClr val="5054B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2" name="平行四边形 11"/>
            <p:cNvSpPr/>
            <p:nvPr>
              <p:custDataLst>
                <p:tags r:id="rId9"/>
              </p:custDataLst>
            </p:nvPr>
          </p:nvSpPr>
          <p:spPr>
            <a:xfrm>
              <a:off x="4308" y="1103"/>
              <a:ext cx="8159" cy="120"/>
            </a:xfrm>
            <a:prstGeom prst="parallelogram">
              <a:avLst>
                <a:gd name="adj" fmla="val 111170"/>
              </a:avLst>
            </a:prstGeom>
            <a:gradFill flip="none" rotWithShape="1">
              <a:gsLst>
                <a:gs pos="79000">
                  <a:srgbClr val="239F61">
                    <a:alpha val="0"/>
                  </a:srgbClr>
                </a:gs>
                <a:gs pos="0">
                  <a:srgbClr val="257F65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600">
                <a:solidFill>
                  <a:srgbClr val="5054B7"/>
                </a:solidFill>
                <a:latin typeface="Source Han Sans Normal"/>
                <a:ea typeface="微软雅黑" panose="020B0503020204020204" pitchFamily="34" charset="-122"/>
              </a:endParaRPr>
            </a:p>
          </p:txBody>
        </p:sp>
      </p:grpSp>
      <p:sp>
        <p:nvSpPr>
          <p:cNvPr id="44040" name="文本框 1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010019" y="104596"/>
            <a:ext cx="6184900" cy="56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zh-CN" sz="2800" b="1" dirty="0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悠黑体"/>
                <a:sym typeface="+mn-ea"/>
              </a:rPr>
              <a:t>认识过度垦荒带来的环境影响</a:t>
            </a:r>
          </a:p>
        </p:txBody>
      </p:sp>
      <p:sp>
        <p:nvSpPr>
          <p:cNvPr id="44048" name="文本框 1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7015" y="772286"/>
            <a:ext cx="6447079" cy="53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zh-CN" sz="2600" b="1" dirty="0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pitchFamily="2" charset="-122"/>
              </a:rPr>
              <a:t>1.推测驱使人们垦荒的原因可能有哪些。</a:t>
            </a:r>
          </a:p>
        </p:txBody>
      </p:sp>
      <p:sp>
        <p:nvSpPr>
          <p:cNvPr id="44046" name="文本框 2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7015" y="1211846"/>
            <a:ext cx="11941832" cy="62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2600" b="1" dirty="0" err="1">
                <a:solidFill>
                  <a:srgbClr val="257F65"/>
                </a:solidFill>
                <a:ea typeface="微软雅黑" panose="020B0503020204020204" pitchFamily="34" charset="-122"/>
                <a:sym typeface="+mn-ea"/>
              </a:rPr>
              <a:t>人口增长过快；耕地面积下降，粮食不足，单产不高，不能满足人们的生活需要</a:t>
            </a:r>
            <a:r>
              <a:rPr lang="en-US" altLang="zh-CN" sz="2600" b="1" dirty="0">
                <a:solidFill>
                  <a:srgbClr val="257F65"/>
                </a:solidFill>
                <a:ea typeface="微软雅黑" panose="020B0503020204020204" pitchFamily="34" charset="-122"/>
                <a:sym typeface="+mn-ea"/>
              </a:rPr>
              <a:t>。</a:t>
            </a:r>
          </a:p>
        </p:txBody>
      </p:sp>
      <p:sp>
        <p:nvSpPr>
          <p:cNvPr id="2" name="文本框 16">
            <a:extLst>
              <a:ext uri="{FF2B5EF4-FFF2-40B4-BE49-F238E27FC236}">
                <a16:creationId xmlns:a16="http://schemas.microsoft.com/office/drawing/2014/main" id="{72AF95BA-5DF4-BF66-7BF4-236A7487AB45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7015" y="1838168"/>
            <a:ext cx="12111037" cy="53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zh-CN" sz="2600" b="1" dirty="0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pitchFamily="2" charset="-122"/>
              </a:rPr>
              <a:t>2.图示垦荒方式有哪些？分别对环境带来了哪些负面影响？</a:t>
            </a:r>
          </a:p>
        </p:txBody>
      </p:sp>
      <p:sp>
        <p:nvSpPr>
          <p:cNvPr id="5" name="文本框 16">
            <a:extLst>
              <a:ext uri="{FF2B5EF4-FFF2-40B4-BE49-F238E27FC236}">
                <a16:creationId xmlns:a16="http://schemas.microsoft.com/office/drawing/2014/main" id="{8DB52F60-A07E-A7E3-4431-0D8CACC4AC9B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7015" y="2369917"/>
            <a:ext cx="11786812" cy="197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zh-CN" sz="2600" b="1" dirty="0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①围湖造田：使湖泊面积减小，一方面调蓄洪水的能力下降，加剧下游洪涝灾害，另一方面会使气候的调节能力下降，使局地气候异常现象增加。②</a:t>
            </a:r>
            <a:r>
              <a:rPr lang="en-US" altLang="zh-CN" sz="2600" b="1" dirty="0" err="1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开垦草场：致使植被破坏，生物多样性减少，土地荒漠化</a:t>
            </a:r>
            <a:r>
              <a:rPr lang="en-US" altLang="zh-CN" sz="2600" b="1" dirty="0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。③</a:t>
            </a:r>
            <a:r>
              <a:rPr lang="en-US" altLang="zh-CN" sz="2600" b="1" dirty="0" err="1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毁林开荒：致使植被破坏，水土流失加剧；导致生物多样性减少和对气候的调节能力下降，气候异常现象增加</a:t>
            </a:r>
            <a:r>
              <a:rPr lang="en-US" altLang="zh-CN" sz="2600" b="1" dirty="0">
                <a:solidFill>
                  <a:srgbClr val="257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zh-CN" sz="2600" b="1" dirty="0">
              <a:solidFill>
                <a:srgbClr val="257F6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中宋" panose="0201060004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C2CD608-2862-2704-8188-C0643520CA14}"/>
              </a:ext>
            </a:extLst>
          </p:cNvPr>
          <p:cNvSpPr txBox="1"/>
          <p:nvPr/>
        </p:nvSpPr>
        <p:spPr>
          <a:xfrm>
            <a:off x="157015" y="4342060"/>
            <a:ext cx="11877970" cy="1492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257F6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pitchFamily="2" charset="-122"/>
              </a:rPr>
              <a:t>3.耕地面积虽然扩大了，但并没有像人们期待的那样解决了吃饭问题，反而越垦越贫穷。请讲讲其中道理。</a:t>
            </a:r>
            <a:endParaRPr kumimoji="0" lang="en-US" altLang="zh-CN" sz="2600" b="1" i="0" u="none" strike="noStrike" kern="1200" cap="none" spc="0" normalizeH="0" baseline="0" noProof="0" dirty="0">
              <a:ln>
                <a:noFill/>
              </a:ln>
              <a:solidFill>
                <a:srgbClr val="257F6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华文中宋" panose="0201060004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600" b="1" i="0" u="none" strike="noStrike" kern="1200" cap="none" spc="0" normalizeH="0" baseline="0" noProof="0" dirty="0">
              <a:ln>
                <a:noFill/>
              </a:ln>
              <a:solidFill>
                <a:srgbClr val="257F6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+mn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645081C-BF7E-C4AA-379F-166496DE8E3A}"/>
              </a:ext>
            </a:extLst>
          </p:cNvPr>
          <p:cNvSpPr txBox="1"/>
          <p:nvPr/>
        </p:nvSpPr>
        <p:spPr>
          <a:xfrm>
            <a:off x="157014" y="5328131"/>
            <a:ext cx="11786811" cy="1492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257F6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该地区人口文化素质较低，生态意识淡薄，人们长期采用有害于环境的生产方法盲目扩大耕地面积，结果使生态系统遭到破坏，自然生产力下降，形成恶性循环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2600" b="1" i="0" u="none" strike="noStrike" kern="1200" cap="none" spc="0" normalizeH="0" baseline="0" noProof="0" dirty="0">
              <a:ln>
                <a:noFill/>
              </a:ln>
              <a:solidFill>
                <a:srgbClr val="257F6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华文中宋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6" grpId="0"/>
      <p:bldP spid="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I3M2M2MGFiOTI5Y2M2MjM3Yjg2NWVjNTA5ZGJmYT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9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7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8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6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8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5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5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5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53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54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6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6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6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7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4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7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8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9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8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8"/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7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8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9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9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7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8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7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9"/>
  <p:tag name="KSO_WM_ASSEMBLE_CHIP_INDEX" val="ec11e9dedab741f69120be7e7515eb4d"/>
  <p:tag name="KSO_WM_BEAUTIFY_FLAG" val="#wm#"/>
  <p:tag name="KSO_WM_CHIP_FILLAREA_FILL_RULE" val="{&quot;fill_align&quot;:&quot;lb&quot;,&quot;fill_mode&quot;:&quot;full&quot;,&quot;sacle_strategy&quot;:&quot;smart&quot;}"/>
  <p:tag name="KSO_WM_CHIP_GROUPID" val="5e7881253197e252a37019b5"/>
  <p:tag name="KSO_WM_CHIP_XID" val="5e7881253197e252a37019b6"/>
  <p:tag name="KSO_WM_FULL_TEXT_BEAUTIFY_COPY_ID" val="7"/>
  <p:tag name="KSO_WM_TAG_VERSION" val="1.0"/>
  <p:tag name="KSO_WM_TEMPLATE_ASSEMBLE_GROUPID" val="60656e794054ed1e2fb7f99c"/>
  <p:tag name="KSO_WM_TEMPLATE_ASSEMBLE_XID" val="60656e794054ed1e2fb7f99c"/>
  <p:tag name="KSO_WM_TEMPLATE_CATEGORY" val="diagram"/>
  <p:tag name="KSO_WM_TEMPLATE_INDEX" val="20208183"/>
  <p:tag name="KSO_WM_UNIT_BLOCK" val="0"/>
  <p:tag name="KSO_WM_UNIT_COMPATIBLE" val="0"/>
  <p:tag name="KSO_WM_UNIT_DEC_AREA_ID" val="43e463d69417497e83e2109ae302c59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EFAULT_FONT" val="24;44;4"/>
  <p:tag name="KSO_WM_UNIT_DIAGRAM_ISNUMVISUAL" val="0"/>
  <p:tag name="KSO_WM_UNIT_DIAGRAM_ISREFERUNIT" val="0"/>
  <p:tag name="KSO_WM_UNIT_HIGHLIGHT" val="0"/>
  <p:tag name="KSO_WM_UNIT_ID" val="diagram20208183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添加标题"/>
  <p:tag name="KSO_WM_UNIT_SHOW_EDIT_AREA_INDICATION" val="1"/>
  <p:tag name="KSO_WM_UNIT_SM_LIMIT_TYPE" val="2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7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6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4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5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3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6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4"/>
  <p:tag name="KSO_WM_ASSEMBLE_CHIP_INDEX" val="ec11e9dedab741f69120be7e7515eb4d"/>
  <p:tag name="KSO_WM_BEAUTIFY_FLAG" val="#wm#"/>
  <p:tag name="KSO_WM_CHIP_FILLAREA_FILL_RULE" val="{&quot;fill_align&quot;:&quot;lb&quot;,&quot;fill_mode&quot;:&quot;full&quot;,&quot;sacle_strategy&quot;:&quot;smart&quot;}"/>
  <p:tag name="KSO_WM_CHIP_GROUPID" val="5e7881253197e252a37019b5"/>
  <p:tag name="KSO_WM_CHIP_XID" val="5e7881253197e252a37019b6"/>
  <p:tag name="KSO_WM_FULL_TEXT_BEAUTIFY_COPY_ID" val="7"/>
  <p:tag name="KSO_WM_TAG_VERSION" val="1.0"/>
  <p:tag name="KSO_WM_TEMPLATE_ASSEMBLE_GROUPID" val="60656e794054ed1e2fb7f99c"/>
  <p:tag name="KSO_WM_TEMPLATE_ASSEMBLE_XID" val="60656e794054ed1e2fb7f99c"/>
  <p:tag name="KSO_WM_TEMPLATE_CATEGORY" val="diagram"/>
  <p:tag name="KSO_WM_TEMPLATE_INDEX" val="20208183"/>
  <p:tag name="KSO_WM_UNIT_BLOCK" val="0"/>
  <p:tag name="KSO_WM_UNIT_COMPATIBLE" val="0"/>
  <p:tag name="KSO_WM_UNIT_DEC_AREA_ID" val="43e463d69417497e83e2109ae302c59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EFAULT_FONT" val="24;44;4"/>
  <p:tag name="KSO_WM_UNIT_DIAGRAM_ISNUMVISUAL" val="0"/>
  <p:tag name="KSO_WM_UNIT_DIAGRAM_ISREFERUNIT" val="0"/>
  <p:tag name="KSO_WM_UNIT_HIGHLIGHT" val="0"/>
  <p:tag name="KSO_WM_UNIT_ID" val="diagram20208183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添加标题"/>
  <p:tag name="KSO_WM_UNIT_SHOW_EDIT_AREA_INDICATION" val="1"/>
  <p:tag name="KSO_WM_UNIT_SM_LIMIT_TYPE" val="2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2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7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8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9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6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7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3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9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9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3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4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4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7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6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7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9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2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5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9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2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3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4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4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8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7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9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9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8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8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6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7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8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7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4"/>
  <p:tag name="KSO_WM_ASSEMBLE_CHIP_INDEX" val="ec11e9dedab741f69120be7e7515eb4d"/>
  <p:tag name="KSO_WM_BEAUTIFY_FLAG" val="#wm#"/>
  <p:tag name="KSO_WM_CHIP_FILLAREA_FILL_RULE" val="{&quot;fill_align&quot;:&quot;lb&quot;,&quot;fill_mode&quot;:&quot;full&quot;,&quot;sacle_strategy&quot;:&quot;smart&quot;}"/>
  <p:tag name="KSO_WM_CHIP_GROUPID" val="5e7881253197e252a37019b5"/>
  <p:tag name="KSO_WM_CHIP_XID" val="5e7881253197e252a37019b6"/>
  <p:tag name="KSO_WM_FULL_TEXT_BEAUTIFY_COPY_ID" val="7"/>
  <p:tag name="KSO_WM_TAG_VERSION" val="1.0"/>
  <p:tag name="KSO_WM_TEMPLATE_ASSEMBLE_GROUPID" val="60656e794054ed1e2fb7f99c"/>
  <p:tag name="KSO_WM_TEMPLATE_ASSEMBLE_XID" val="60656e794054ed1e2fb7f99c"/>
  <p:tag name="KSO_WM_TEMPLATE_CATEGORY" val="diagram"/>
  <p:tag name="KSO_WM_TEMPLATE_INDEX" val="20208183"/>
  <p:tag name="KSO_WM_UNIT_BLOCK" val="0"/>
  <p:tag name="KSO_WM_UNIT_COMPATIBLE" val="0"/>
  <p:tag name="KSO_WM_UNIT_DEC_AREA_ID" val="43e463d69417497e83e2109ae302c59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EFAULT_FONT" val="24;44;4"/>
  <p:tag name="KSO_WM_UNIT_DIAGRAM_ISNUMVISUAL" val="0"/>
  <p:tag name="KSO_WM_UNIT_DIAGRAM_ISREFERUNIT" val="0"/>
  <p:tag name="KSO_WM_UNIT_HIGHLIGHT" val="0"/>
  <p:tag name="KSO_WM_UNIT_ID" val="diagram20208183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添加标题"/>
  <p:tag name="KSO_WM_UNIT_SHOW_EDIT_AREA_INDICATION" val="1"/>
  <p:tag name="KSO_WM_UNIT_SM_LIMIT_TYPE" val="2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7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1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2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3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4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9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8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4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5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9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9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9"/>
  <p:tag name="KSO_WM_ASSEMBLE_CHIP_INDEX" val="ec11e9dedab741f69120be7e7515eb4d"/>
  <p:tag name="KSO_WM_BEAUTIFY_FLAG" val="#wm#"/>
  <p:tag name="KSO_WM_CHIP_FILLAREA_FILL_RULE" val="{&quot;fill_align&quot;:&quot;lb&quot;,&quot;fill_mode&quot;:&quot;full&quot;,&quot;sacle_strategy&quot;:&quot;smart&quot;}"/>
  <p:tag name="KSO_WM_CHIP_GROUPID" val="5e7881253197e252a37019b5"/>
  <p:tag name="KSO_WM_CHIP_XID" val="5e7881253197e252a37019b6"/>
  <p:tag name="KSO_WM_FULL_TEXT_BEAUTIFY_COPY_ID" val="7"/>
  <p:tag name="KSO_WM_TAG_VERSION" val="1.0"/>
  <p:tag name="KSO_WM_TEMPLATE_ASSEMBLE_GROUPID" val="60656e794054ed1e2fb7f99c"/>
  <p:tag name="KSO_WM_TEMPLATE_ASSEMBLE_XID" val="60656e794054ed1e2fb7f99c"/>
  <p:tag name="KSO_WM_TEMPLATE_CATEGORY" val="diagram"/>
  <p:tag name="KSO_WM_TEMPLATE_INDEX" val="20208183"/>
  <p:tag name="KSO_WM_UNIT_BLOCK" val="0"/>
  <p:tag name="KSO_WM_UNIT_COMPATIBLE" val="0"/>
  <p:tag name="KSO_WM_UNIT_DEC_AREA_ID" val="43e463d69417497e83e2109ae302c59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EFAULT_FONT" val="24;44;4"/>
  <p:tag name="KSO_WM_UNIT_DIAGRAM_ISNUMVISUAL" val="0"/>
  <p:tag name="KSO_WM_UNIT_DIAGRAM_ISREFERUNIT" val="0"/>
  <p:tag name="KSO_WM_UNIT_HIGHLIGHT" val="0"/>
  <p:tag name="KSO_WM_UNIT_ID" val="diagram20208183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添加标题"/>
  <p:tag name="KSO_WM_UNIT_SHOW_EDIT_AREA_INDICATION" val="1"/>
  <p:tag name="KSO_WM_UNIT_SM_LIMIT_TYPE" val="2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7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5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0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4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7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0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9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2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3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8"/>
  <p:tag name="KSO_WM_ASSEMBLE_CHIP_INDEX" val="ec11e9dedab741f69120be7e7515eb4d"/>
  <p:tag name="KSO_WM_BEAUTIFY_FLAG" val="#wm#"/>
  <p:tag name="KSO_WM_CHIP_FILLAREA_FILL_RULE" val="{&quot;fill_align&quot;:&quot;lb&quot;,&quot;fill_mode&quot;:&quot;full&quot;,&quot;sacle_strategy&quot;:&quot;smart&quot;}"/>
  <p:tag name="KSO_WM_CHIP_GROUPID" val="5e7881253197e252a37019b5"/>
  <p:tag name="KSO_WM_CHIP_XID" val="5e7881253197e252a37019b6"/>
  <p:tag name="KSO_WM_FULL_TEXT_BEAUTIFY_COPY_ID" val="7"/>
  <p:tag name="KSO_WM_TAG_VERSION" val="1.0"/>
  <p:tag name="KSO_WM_TEMPLATE_ASSEMBLE_GROUPID" val="60656e794054ed1e2fb7f99c"/>
  <p:tag name="KSO_WM_TEMPLATE_ASSEMBLE_XID" val="60656e794054ed1e2fb7f99c"/>
  <p:tag name="KSO_WM_TEMPLATE_CATEGORY" val="diagram"/>
  <p:tag name="KSO_WM_TEMPLATE_INDEX" val="20208183"/>
  <p:tag name="KSO_WM_UNIT_BLOCK" val="0"/>
  <p:tag name="KSO_WM_UNIT_COMPATIBLE" val="0"/>
  <p:tag name="KSO_WM_UNIT_DEC_AREA_ID" val="43e463d69417497e83e2109ae302c59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EFAULT_FONT" val="24;44;4"/>
  <p:tag name="KSO_WM_UNIT_DIAGRAM_ISNUMVISUAL" val="0"/>
  <p:tag name="KSO_WM_UNIT_DIAGRAM_ISREFERUNIT" val="0"/>
  <p:tag name="KSO_WM_UNIT_HIGHLIGHT" val="0"/>
  <p:tag name="KSO_WM_UNIT_ID" val="diagram20208183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添加标题"/>
  <p:tag name="KSO_WM_UNIT_SHOW_EDIT_AREA_INDICATION" val="1"/>
  <p:tag name="KSO_WM_UNIT_SM_LIMIT_TYPE" val="2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7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5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6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6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7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0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8"/>
  <p:tag name="KSO_WM_ASSEMBLE_CHIP_INDEX" val="ec11e9dedab741f69120be7e7515eb4d"/>
  <p:tag name="KSO_WM_BEAUTIFY_FLAG" val="#wm#"/>
  <p:tag name="KSO_WM_CHIP_FILLAREA_FILL_RULE" val="{&quot;fill_align&quot;:&quot;lb&quot;,&quot;fill_mode&quot;:&quot;full&quot;,&quot;sacle_strategy&quot;:&quot;smart&quot;}"/>
  <p:tag name="KSO_WM_CHIP_GROUPID" val="5e7881253197e252a37019b5"/>
  <p:tag name="KSO_WM_CHIP_XID" val="5e7881253197e252a37019b6"/>
  <p:tag name="KSO_WM_FULL_TEXT_BEAUTIFY_COPY_ID" val="7"/>
  <p:tag name="KSO_WM_TAG_VERSION" val="1.0"/>
  <p:tag name="KSO_WM_TEMPLATE_ASSEMBLE_GROUPID" val="60656e794054ed1e2fb7f99c"/>
  <p:tag name="KSO_WM_TEMPLATE_ASSEMBLE_XID" val="60656e794054ed1e2fb7f99c"/>
  <p:tag name="KSO_WM_TEMPLATE_CATEGORY" val="diagram"/>
  <p:tag name="KSO_WM_TEMPLATE_INDEX" val="20208183"/>
  <p:tag name="KSO_WM_UNIT_BLOCK" val="0"/>
  <p:tag name="KSO_WM_UNIT_COMPATIBLE" val="0"/>
  <p:tag name="KSO_WM_UNIT_DEC_AREA_ID" val="43e463d69417497e83e2109ae302c59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EFAULT_FONT" val="24;44;4"/>
  <p:tag name="KSO_WM_UNIT_DIAGRAM_ISNUMVISUAL" val="0"/>
  <p:tag name="KSO_WM_UNIT_DIAGRAM_ISREFERUNIT" val="0"/>
  <p:tag name="KSO_WM_UNIT_HIGHLIGHT" val="0"/>
  <p:tag name="KSO_WM_UNIT_ID" val="diagram20208183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添加标题"/>
  <p:tag name="KSO_WM_UNIT_SHOW_EDIT_AREA_INDICATION" val="1"/>
  <p:tag name="KSO_WM_UNIT_SM_LIMIT_TYPE" val="2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7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9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4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5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8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9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6"/>
  <p:tag name="KSO_WM_ASSEMBLE_CHIP_INDEX" val="ec11e9dedab741f69120be7e7515eb4d"/>
  <p:tag name="KSO_WM_BEAUTIFY_FLAG" val="#wm#"/>
  <p:tag name="KSO_WM_CHIP_FILLAREA_FILL_RULE" val="{&quot;fill_align&quot;:&quot;lb&quot;,&quot;fill_mode&quot;:&quot;full&quot;,&quot;sacle_strategy&quot;:&quot;smart&quot;}"/>
  <p:tag name="KSO_WM_CHIP_GROUPID" val="5e7881253197e252a37019b5"/>
  <p:tag name="KSO_WM_CHIP_XID" val="5e7881253197e252a37019b6"/>
  <p:tag name="KSO_WM_FULL_TEXT_BEAUTIFY_COPY_ID" val="7"/>
  <p:tag name="KSO_WM_TAG_VERSION" val="1.0"/>
  <p:tag name="KSO_WM_TEMPLATE_ASSEMBLE_GROUPID" val="60656e794054ed1e2fb7f99c"/>
  <p:tag name="KSO_WM_TEMPLATE_ASSEMBLE_XID" val="60656e794054ed1e2fb7f99c"/>
  <p:tag name="KSO_WM_TEMPLATE_CATEGORY" val="diagram"/>
  <p:tag name="KSO_WM_TEMPLATE_INDEX" val="20208183"/>
  <p:tag name="KSO_WM_UNIT_BLOCK" val="0"/>
  <p:tag name="KSO_WM_UNIT_COMPATIBLE" val="0"/>
  <p:tag name="KSO_WM_UNIT_DEC_AREA_ID" val="43e463d69417497e83e2109ae302c59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EFAULT_FONT" val="24;44;4"/>
  <p:tag name="KSO_WM_UNIT_DIAGRAM_ISNUMVISUAL" val="0"/>
  <p:tag name="KSO_WM_UNIT_DIAGRAM_ISREFERUNIT" val="0"/>
  <p:tag name="KSO_WM_UNIT_HIGHLIGHT" val="0"/>
  <p:tag name="KSO_WM_UNIT_ID" val="diagram20208183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添加标题"/>
  <p:tag name="KSO_WM_UNIT_SHOW_EDIT_AREA_INDICATION" val="1"/>
  <p:tag name="KSO_WM_UNIT_SM_LIMIT_TYPE" val="2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7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7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6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7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2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8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1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9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0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8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5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6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7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0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5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9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5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9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5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9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8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8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6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7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46"/>
  <p:tag name="KSO_WM_BEAUTIFY_FLAG" val="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47"/>
  <p:tag name="KSO_WM_BEAUTIFY_FLAG" val="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1"/>
  <p:tag name="KSO_WM_BEAUTIFY_FLAG" val="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78"/>
  <p:tag name="KSO_WM_BEAUTIFY_FLAG" val="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14"/>
  <p:tag name="KSO_WM_BEAUTIFY_FLAG" val="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15"/>
  <p:tag name="KSO_WM_BEAUTIFY_FLAG" val="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3"/>
  <p:tag name="KSO_WM_BEAUTIFY_FLAG" val="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46"/>
  <p:tag name="KSO_WM_BEAUTIFY_FLAG" val="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76"/>
  <p:tag name="KSO_WM_BEAUTIFY_FLAG" val="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77"/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6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6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6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6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6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7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8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8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89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9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2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 charset="0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1256</Words>
  <Application>Microsoft Office PowerPoint</Application>
  <PresentationFormat>宽屏</PresentationFormat>
  <Paragraphs>127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1" baseType="lpstr">
      <vt:lpstr>Source Han Sans Normal</vt:lpstr>
      <vt:lpstr>微软雅黑</vt:lpstr>
      <vt:lpstr>Agency FB</vt:lpstr>
      <vt:lpstr>Arial</vt:lpstr>
      <vt:lpstr>Calibri</vt:lpstr>
      <vt:lpstr>Calibri Light</vt:lpstr>
      <vt:lpstr>Segoe UI Light</vt:lpstr>
      <vt:lpstr>Times New Roman</vt:lpstr>
      <vt:lpstr>Wingdings</vt:lpstr>
      <vt:lpstr>默认设计模板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rbm.xkw.com</dc:creator>
  <cp:lastModifiedBy>jinxin li</cp:lastModifiedBy>
  <cp:revision>6</cp:revision>
  <cp:lastPrinted>2024-08-18T12:48:32Z</cp:lastPrinted>
  <dcterms:created xsi:type="dcterms:W3CDTF">2024-08-18T12:48:32Z</dcterms:created>
  <dcterms:modified xsi:type="dcterms:W3CDTF">2025-02-14T08:56:48Z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