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9" r:id="rId2"/>
    <p:sldId id="296" r:id="rId3"/>
    <p:sldId id="294" r:id="rId4"/>
    <p:sldId id="271" r:id="rId5"/>
    <p:sldId id="256" r:id="rId6"/>
    <p:sldId id="258" r:id="rId7"/>
    <p:sldId id="311" r:id="rId8"/>
    <p:sldId id="305" r:id="rId9"/>
    <p:sldId id="261" r:id="rId10"/>
    <p:sldId id="310" r:id="rId11"/>
    <p:sldId id="263" r:id="rId12"/>
    <p:sldId id="321" r:id="rId13"/>
    <p:sldId id="281" r:id="rId14"/>
    <p:sldId id="325" r:id="rId15"/>
    <p:sldId id="328" r:id="rId16"/>
    <p:sldId id="332" r:id="rId17"/>
    <p:sldId id="269" r:id="rId18"/>
    <p:sldId id="338" r:id="rId19"/>
    <p:sldId id="339" r:id="rId20"/>
    <p:sldId id="341" r:id="rId21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 snapToGrid="0">
      <p:cViewPr varScale="1">
        <p:scale>
          <a:sx n="82" d="100"/>
          <a:sy n="82" d="100"/>
        </p:scale>
        <p:origin x="4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/D:\qq&#25991;&#20214;\712321467\Image\C2C\Image2\%7b75232B38-A165-1FB7-499C-2E1C792CACB5%7d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13" r:link="rId1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19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1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17.png"/><Relationship Id="rId5" Type="http://schemas.openxmlformats.org/officeDocument/2006/relationships/tags" Target="../tags/tag7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6.xml"/><Relationship Id="rId9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F2FCBE7-574C-A360-1C69-6CF8288DC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3C15EE8-A104-370B-5921-D0DFEF8AB9D8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dk1">
              <a:alpha val="2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6C9A7E2-6988-883E-8136-BE991E617434}"/>
              </a:ext>
            </a:extLst>
          </p:cNvPr>
          <p:cNvGrpSpPr/>
          <p:nvPr/>
        </p:nvGrpSpPr>
        <p:grpSpPr>
          <a:xfrm>
            <a:off x="2771775" y="2881283"/>
            <a:ext cx="6648450" cy="1095435"/>
            <a:chOff x="2771775" y="2891909"/>
            <a:chExt cx="6648450" cy="1095435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9047EEC9-F70A-337C-5CB0-86143D75A323}"/>
                </a:ext>
              </a:extLst>
            </p:cNvPr>
            <p:cNvSpPr txBox="1"/>
            <p:nvPr/>
          </p:nvSpPr>
          <p:spPr>
            <a:xfrm>
              <a:off x="2771775" y="2891909"/>
              <a:ext cx="664845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中国国家发展战略举例</a:t>
              </a: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E067025-4EA1-1FCE-C414-C9A13AFEBFC0}"/>
                </a:ext>
              </a:extLst>
            </p:cNvPr>
            <p:cNvSpPr txBox="1"/>
            <p:nvPr/>
          </p:nvSpPr>
          <p:spPr>
            <a:xfrm>
              <a:off x="3048000" y="3587234"/>
              <a:ext cx="60960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The example of China's national development strategy</a:t>
              </a:r>
              <a:endPara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0048F703-F041-27E2-6991-829A6DB6A37E}"/>
              </a:ext>
            </a:extLst>
          </p:cNvPr>
          <p:cNvGrpSpPr/>
          <p:nvPr/>
        </p:nvGrpSpPr>
        <p:grpSpPr>
          <a:xfrm>
            <a:off x="8791889" y="5836593"/>
            <a:ext cx="2887694" cy="461665"/>
            <a:chOff x="8820481" y="5730359"/>
            <a:chExt cx="2887694" cy="461665"/>
          </a:xfrm>
        </p:grpSpPr>
        <p:sp>
          <p:nvSpPr>
            <p:cNvPr id="10" name="文本框 5">
              <a:extLst>
                <a:ext uri="{FF2B5EF4-FFF2-40B4-BE49-F238E27FC236}">
                  <a16:creationId xmlns:a16="http://schemas.microsoft.com/office/drawing/2014/main" id="{9D843C69-1688-CC75-BFDA-9D65C6A5A80F}"/>
                </a:ext>
              </a:extLst>
            </p:cNvPr>
            <p:cNvSpPr txBox="1"/>
            <p:nvPr/>
          </p:nvSpPr>
          <p:spPr>
            <a:xfrm>
              <a:off x="8886442" y="5730359"/>
              <a:ext cx="282173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第五章 环境与发展</a:t>
              </a:r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F7337782-C119-DE79-EFB3-841BEA030358}"/>
                </a:ext>
              </a:extLst>
            </p:cNvPr>
            <p:cNvCxnSpPr/>
            <p:nvPr/>
          </p:nvCxnSpPr>
          <p:spPr>
            <a:xfrm flipH="1">
              <a:off x="8820481" y="5766246"/>
              <a:ext cx="0" cy="38989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281470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EAD9871-6468-CBFC-D324-3ACC66800D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221"/>
          <a:stretch>
            <a:fillRect/>
          </a:stretch>
        </p:blipFill>
        <p:spPr>
          <a:xfrm>
            <a:off x="5311385" y="1997188"/>
            <a:ext cx="6477357" cy="437354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1E61687-2324-CC34-8745-F2E133240D4B}"/>
              </a:ext>
            </a:extLst>
          </p:cNvPr>
          <p:cNvGrpSpPr/>
          <p:nvPr/>
        </p:nvGrpSpPr>
        <p:grpSpPr>
          <a:xfrm>
            <a:off x="8550064" y="5936473"/>
            <a:ext cx="3197935" cy="338554"/>
            <a:chOff x="607929" y="6280904"/>
            <a:chExt cx="3197935" cy="338554"/>
          </a:xfrm>
        </p:grpSpPr>
        <p:sp>
          <p:nvSpPr>
            <p:cNvPr id="8" name="文本框 65">
              <a:extLst>
                <a:ext uri="{FF2B5EF4-FFF2-40B4-BE49-F238E27FC236}">
                  <a16:creationId xmlns:a16="http://schemas.microsoft.com/office/drawing/2014/main" id="{E30C678C-6367-5300-426D-915E9EE90752}"/>
                </a:ext>
              </a:extLst>
            </p:cNvPr>
            <p:cNvSpPr txBox="1"/>
            <p:nvPr/>
          </p:nvSpPr>
          <p:spPr>
            <a:xfrm>
              <a:off x="751930" y="6280904"/>
              <a:ext cx="30539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>
                  <a:latin typeface="Times New Roman" panose="02020603050405020304" pitchFamily="18" charset="0"/>
                  <a:ea typeface="微软雅黑" panose="020B0503020204020204" pitchFamily="34" charset="-122"/>
                </a:rPr>
                <a:t>图</a:t>
              </a:r>
              <a:r>
                <a:rPr lang="en-US" altLang="zh-CN" sz="1600">
                  <a:latin typeface="Times New Roman" panose="02020603050405020304" pitchFamily="18" charset="0"/>
                  <a:ea typeface="微软雅黑" panose="020B0503020204020204" pitchFamily="34" charset="-122"/>
                </a:rPr>
                <a:t>22 </a:t>
              </a:r>
              <a:r>
                <a:rPr lang="zh-CN" altLang="en-US" sz="1600">
                  <a:latin typeface="Times New Roman" panose="02020603050405020304" pitchFamily="18" charset="0"/>
                  <a:ea typeface="微软雅黑" panose="020B0503020204020204" pitchFamily="34" charset="-122"/>
                </a:rPr>
                <a:t>长江经济带发展战略示意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67A6FED-65F9-E30D-6A76-EC414B443157}"/>
                </a:ext>
              </a:extLst>
            </p:cNvPr>
            <p:cNvSpPr/>
            <p:nvPr/>
          </p:nvSpPr>
          <p:spPr>
            <a:xfrm>
              <a:off x="607929" y="6381544"/>
              <a:ext cx="144000" cy="144000"/>
            </a:xfrm>
            <a:prstGeom prst="rect">
              <a:avLst/>
            </a:prstGeom>
            <a:solidFill>
              <a:srgbClr val="3BAAC8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0CA3F92-2E63-4256-AC3A-4AF4E4B93DF1}"/>
              </a:ext>
            </a:extLst>
          </p:cNvPr>
          <p:cNvSpPr txBox="1"/>
          <p:nvPr/>
        </p:nvSpPr>
        <p:spPr>
          <a:xfrm>
            <a:off x="444000" y="781642"/>
            <a:ext cx="11303999" cy="1134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长江经济带的发展规划明确提出要形成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“一轴、两翼、三极、多点”的空间格局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，建立区域协同合作机制，更好地推进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长江上下游协同发展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、东中西部互动合作。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F86F594-0B6D-8E9D-D7D3-D52F8E1235CD}"/>
              </a:ext>
            </a:extLst>
          </p:cNvPr>
          <p:cNvSpPr txBox="1"/>
          <p:nvPr/>
        </p:nvSpPr>
        <p:spPr>
          <a:xfrm>
            <a:off x="444000" y="1916504"/>
            <a:ext cx="4826643" cy="4454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>
                <a:latin typeface="Times New Roman" panose="02020603050405020304" pitchFamily="18" charset="0"/>
                <a:ea typeface="仿宋" panose="02010609060101010101" pitchFamily="49" charset="-122"/>
              </a:rPr>
              <a:t>一轴：</a:t>
            </a:r>
            <a:r>
              <a:rPr lang="zh-CN" altLang="en-US" sz="2400">
                <a:latin typeface="Times New Roman" panose="02020603050405020304" pitchFamily="18" charset="0"/>
                <a:ea typeface="仿宋" panose="02010609060101010101" pitchFamily="49" charset="-122"/>
              </a:rPr>
              <a:t>依托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长江黄金水道</a:t>
            </a:r>
            <a:r>
              <a:rPr lang="zh-CN" altLang="en-US" sz="2400">
                <a:latin typeface="Times New Roman" panose="02020603050405020304" pitchFamily="18" charset="0"/>
                <a:ea typeface="仿宋" panose="02010609060101010101" pitchFamily="49" charset="-122"/>
              </a:rPr>
              <a:t>，发挥上海、武汉、重庆的核心作用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>
                <a:latin typeface="Times New Roman" panose="02020603050405020304" pitchFamily="18" charset="0"/>
                <a:ea typeface="仿宋" panose="02010609060101010101" pitchFamily="49" charset="-122"/>
              </a:rPr>
              <a:t>两翼：</a:t>
            </a:r>
            <a:r>
              <a:rPr lang="zh-CN" altLang="en-US" sz="2400">
                <a:latin typeface="Times New Roman" panose="02020603050405020304" pitchFamily="18" charset="0"/>
                <a:ea typeface="仿宋" panose="02010609060101010101" pitchFamily="49" charset="-122"/>
              </a:rPr>
              <a:t>沪瑞和沪蓉南北两大运输通道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>
                <a:latin typeface="Times New Roman" panose="02020603050405020304" pitchFamily="18" charset="0"/>
                <a:ea typeface="仿宋" panose="02010609060101010101" pitchFamily="49" charset="-122"/>
              </a:rPr>
              <a:t>三极：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长江三角洲城市群、长江中游城市群、成渝城市群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>
                <a:latin typeface="Times New Roman" panose="02020603050405020304" pitchFamily="18" charset="0"/>
                <a:ea typeface="仿宋" panose="02010609060101010101" pitchFamily="49" charset="-122"/>
              </a:rPr>
              <a:t>多点：</a:t>
            </a:r>
            <a:r>
              <a:rPr lang="zh-CN" altLang="en-US" sz="2400">
                <a:latin typeface="Times New Roman" panose="02020603050405020304" pitchFamily="18" charset="0"/>
                <a:ea typeface="仿宋" panose="02010609060101010101" pitchFamily="49" charset="-122"/>
              </a:rPr>
              <a:t>发挥三大城市群以外地级城市的支撑作用</a:t>
            </a:r>
          </a:p>
        </p:txBody>
      </p:sp>
      <p:sp>
        <p:nvSpPr>
          <p:cNvPr id="10" name="文本框 31">
            <a:extLst>
              <a:ext uri="{FF2B5EF4-FFF2-40B4-BE49-F238E27FC236}">
                <a16:creationId xmlns:a16="http://schemas.microsoft.com/office/drawing/2014/main" id="{7ABCC16A-E8DA-31A2-ED90-BF816139EC75}"/>
              </a:ext>
            </a:extLst>
          </p:cNvPr>
          <p:cNvSpPr txBox="1"/>
          <p:nvPr/>
        </p:nvSpPr>
        <p:spPr>
          <a:xfrm>
            <a:off x="1046211" y="219300"/>
            <a:ext cx="35257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/>
              <a:t>长江经济带发展成效</a:t>
            </a:r>
          </a:p>
        </p:txBody>
      </p:sp>
      <p:sp>
        <p:nvSpPr>
          <p:cNvPr id="11" name="two-left-arrows_44887">
            <a:extLst>
              <a:ext uri="{FF2B5EF4-FFF2-40B4-BE49-F238E27FC236}">
                <a16:creationId xmlns:a16="http://schemas.microsoft.com/office/drawing/2014/main" id="{449BBC64-E913-B62C-236E-A7DF58845EA6}"/>
              </a:ext>
            </a:extLst>
          </p:cNvPr>
          <p:cNvSpPr/>
          <p:nvPr/>
        </p:nvSpPr>
        <p:spPr>
          <a:xfrm flipH="1">
            <a:off x="499929" y="310049"/>
            <a:ext cx="504000" cy="324000"/>
          </a:xfrm>
          <a:custGeom>
            <a:avLst/>
            <a:gdLst>
              <a:gd name="connsiteX0" fmla="*/ 453146 w 608558"/>
              <a:gd name="connsiteY0" fmla="*/ 0 h 400600"/>
              <a:gd name="connsiteX1" fmla="*/ 601522 w 608558"/>
              <a:gd name="connsiteY1" fmla="*/ 0 h 400600"/>
              <a:gd name="connsiteX2" fmla="*/ 607511 w 608558"/>
              <a:gd name="connsiteY2" fmla="*/ 9687 h 400600"/>
              <a:gd name="connsiteX3" fmla="*/ 447073 w 608558"/>
              <a:gd name="connsiteY3" fmla="*/ 188761 h 400600"/>
              <a:gd name="connsiteX4" fmla="*/ 447073 w 608558"/>
              <a:gd name="connsiteY4" fmla="*/ 208218 h 400600"/>
              <a:gd name="connsiteX5" fmla="*/ 607511 w 608558"/>
              <a:gd name="connsiteY5" fmla="*/ 390914 h 400600"/>
              <a:gd name="connsiteX6" fmla="*/ 601522 w 608558"/>
              <a:gd name="connsiteY6" fmla="*/ 400600 h 400600"/>
              <a:gd name="connsiteX7" fmla="*/ 453146 w 608558"/>
              <a:gd name="connsiteY7" fmla="*/ 400600 h 400600"/>
              <a:gd name="connsiteX8" fmla="*/ 437372 w 608558"/>
              <a:gd name="connsiteY8" fmla="*/ 390914 h 400600"/>
              <a:gd name="connsiteX9" fmla="*/ 277018 w 608558"/>
              <a:gd name="connsiteY9" fmla="*/ 208218 h 400600"/>
              <a:gd name="connsiteX10" fmla="*/ 277018 w 608558"/>
              <a:gd name="connsiteY10" fmla="*/ 188761 h 400600"/>
              <a:gd name="connsiteX11" fmla="*/ 412404 w 608558"/>
              <a:gd name="connsiteY11" fmla="*/ 37651 h 400600"/>
              <a:gd name="connsiteX12" fmla="*/ 453146 w 608558"/>
              <a:gd name="connsiteY12" fmla="*/ 0 h 400600"/>
              <a:gd name="connsiteX13" fmla="*/ 178152 w 608558"/>
              <a:gd name="connsiteY13" fmla="*/ 0 h 400600"/>
              <a:gd name="connsiteX14" fmla="*/ 326528 w 608558"/>
              <a:gd name="connsiteY14" fmla="*/ 0 h 400600"/>
              <a:gd name="connsiteX15" fmla="*/ 332517 w 608558"/>
              <a:gd name="connsiteY15" fmla="*/ 9687 h 400600"/>
              <a:gd name="connsiteX16" fmla="*/ 172163 w 608558"/>
              <a:gd name="connsiteY16" fmla="*/ 188761 h 400600"/>
              <a:gd name="connsiteX17" fmla="*/ 172163 w 608558"/>
              <a:gd name="connsiteY17" fmla="*/ 208218 h 400600"/>
              <a:gd name="connsiteX18" fmla="*/ 332517 w 608558"/>
              <a:gd name="connsiteY18" fmla="*/ 390914 h 400600"/>
              <a:gd name="connsiteX19" fmla="*/ 326528 w 608558"/>
              <a:gd name="connsiteY19" fmla="*/ 400600 h 400600"/>
              <a:gd name="connsiteX20" fmla="*/ 178152 w 608558"/>
              <a:gd name="connsiteY20" fmla="*/ 400600 h 400600"/>
              <a:gd name="connsiteX21" fmla="*/ 162378 w 608558"/>
              <a:gd name="connsiteY21" fmla="*/ 390914 h 400600"/>
              <a:gd name="connsiteX22" fmla="*/ 2024 w 608558"/>
              <a:gd name="connsiteY22" fmla="*/ 208218 h 400600"/>
              <a:gd name="connsiteX23" fmla="*/ 2024 w 608558"/>
              <a:gd name="connsiteY23" fmla="*/ 188761 h 400600"/>
              <a:gd name="connsiteX24" fmla="*/ 153521 w 608558"/>
              <a:gd name="connsiteY24" fmla="*/ 19710 h 400600"/>
              <a:gd name="connsiteX25" fmla="*/ 178152 w 608558"/>
              <a:gd name="connsiteY25" fmla="*/ 0 h 4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558" h="400600">
                <a:moveTo>
                  <a:pt x="453146" y="0"/>
                </a:moveTo>
                <a:lnTo>
                  <a:pt x="601522" y="0"/>
                </a:lnTo>
                <a:cubicBezTo>
                  <a:pt x="607511" y="0"/>
                  <a:pt x="610210" y="4380"/>
                  <a:pt x="607511" y="9687"/>
                </a:cubicBezTo>
                <a:lnTo>
                  <a:pt x="447073" y="188761"/>
                </a:lnTo>
                <a:cubicBezTo>
                  <a:pt x="444458" y="194151"/>
                  <a:pt x="444458" y="202827"/>
                  <a:pt x="447073" y="208218"/>
                </a:cubicBezTo>
                <a:lnTo>
                  <a:pt x="607511" y="390914"/>
                </a:lnTo>
                <a:cubicBezTo>
                  <a:pt x="610210" y="396304"/>
                  <a:pt x="607511" y="400600"/>
                  <a:pt x="601522" y="400600"/>
                </a:cubicBezTo>
                <a:lnTo>
                  <a:pt x="453146" y="400600"/>
                </a:lnTo>
                <a:cubicBezTo>
                  <a:pt x="447157" y="400600"/>
                  <a:pt x="440071" y="396304"/>
                  <a:pt x="437372" y="390914"/>
                </a:cubicBezTo>
                <a:lnTo>
                  <a:pt x="277018" y="208218"/>
                </a:lnTo>
                <a:cubicBezTo>
                  <a:pt x="274319" y="202827"/>
                  <a:pt x="274319" y="194151"/>
                  <a:pt x="277018" y="188761"/>
                </a:cubicBezTo>
                <a:cubicBezTo>
                  <a:pt x="277862" y="187076"/>
                  <a:pt x="396630" y="55255"/>
                  <a:pt x="412404" y="37651"/>
                </a:cubicBezTo>
                <a:cubicBezTo>
                  <a:pt x="421345" y="27628"/>
                  <a:pt x="439397" y="0"/>
                  <a:pt x="453146" y="0"/>
                </a:cubicBezTo>
                <a:close/>
                <a:moveTo>
                  <a:pt x="178152" y="0"/>
                </a:moveTo>
                <a:lnTo>
                  <a:pt x="326528" y="0"/>
                </a:lnTo>
                <a:cubicBezTo>
                  <a:pt x="332517" y="0"/>
                  <a:pt x="335216" y="4380"/>
                  <a:pt x="332517" y="9687"/>
                </a:cubicBezTo>
                <a:lnTo>
                  <a:pt x="172163" y="188761"/>
                </a:lnTo>
                <a:cubicBezTo>
                  <a:pt x="169464" y="194151"/>
                  <a:pt x="169464" y="202827"/>
                  <a:pt x="172163" y="208218"/>
                </a:cubicBezTo>
                <a:lnTo>
                  <a:pt x="332517" y="390914"/>
                </a:lnTo>
                <a:cubicBezTo>
                  <a:pt x="335216" y="396220"/>
                  <a:pt x="332517" y="400600"/>
                  <a:pt x="326528" y="400600"/>
                </a:cubicBezTo>
                <a:lnTo>
                  <a:pt x="178152" y="400600"/>
                </a:lnTo>
                <a:cubicBezTo>
                  <a:pt x="172163" y="400600"/>
                  <a:pt x="165077" y="396220"/>
                  <a:pt x="162378" y="390914"/>
                </a:cubicBezTo>
                <a:lnTo>
                  <a:pt x="2024" y="208218"/>
                </a:lnTo>
                <a:cubicBezTo>
                  <a:pt x="-675" y="202827"/>
                  <a:pt x="-675" y="194151"/>
                  <a:pt x="2024" y="188761"/>
                </a:cubicBezTo>
                <a:cubicBezTo>
                  <a:pt x="26065" y="161975"/>
                  <a:pt x="144917" y="29565"/>
                  <a:pt x="153521" y="19710"/>
                </a:cubicBezTo>
                <a:cubicBezTo>
                  <a:pt x="159932" y="12214"/>
                  <a:pt x="166849" y="0"/>
                  <a:pt x="178152" y="0"/>
                </a:cubicBezTo>
                <a:close/>
              </a:path>
            </a:pathLst>
          </a:custGeom>
          <a:solidFill>
            <a:srgbClr val="3BA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CF4856F-5C6D-8F7F-673D-CB22BEF2F99D}"/>
              </a:ext>
            </a:extLst>
          </p:cNvPr>
          <p:cNvCxnSpPr/>
          <p:nvPr/>
        </p:nvCxnSpPr>
        <p:spPr>
          <a:xfrm>
            <a:off x="444000" y="752250"/>
            <a:ext cx="1130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本框 34">
            <a:extLst>
              <a:ext uri="{FF2B5EF4-FFF2-40B4-BE49-F238E27FC236}">
                <a16:creationId xmlns:a16="http://schemas.microsoft.com/office/drawing/2014/main" id="{6AE5CE5D-8C89-22A0-94F4-52B9758A3DE6}"/>
              </a:ext>
            </a:extLst>
          </p:cNvPr>
          <p:cNvSpPr txBox="1"/>
          <p:nvPr/>
        </p:nvSpPr>
        <p:spPr>
          <a:xfrm>
            <a:off x="4346606" y="366892"/>
            <a:ext cx="6102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latin typeface="Times New Roman" panose="02020603050405020304" pitchFamily="18" charset="0"/>
              </a:rPr>
              <a:t>Progress in the development of the Yangtze Economic Belt</a:t>
            </a:r>
          </a:p>
        </p:txBody>
      </p:sp>
    </p:spTree>
    <p:extLst>
      <p:ext uri="{BB962C8B-B14F-4D97-AF65-F5344CB8AC3E}">
        <p14:creationId xmlns:p14="http://schemas.microsoft.com/office/powerpoint/2010/main" val="2495899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1">
            <a:extLst>
              <a:ext uri="{FF2B5EF4-FFF2-40B4-BE49-F238E27FC236}">
                <a16:creationId xmlns:a16="http://schemas.microsoft.com/office/drawing/2014/main" id="{24DE03A4-8EB8-3081-C357-8D3CFC3D43F4}"/>
              </a:ext>
            </a:extLst>
          </p:cNvPr>
          <p:cNvSpPr txBox="1"/>
          <p:nvPr/>
        </p:nvSpPr>
        <p:spPr>
          <a:xfrm>
            <a:off x="1046211" y="219300"/>
            <a:ext cx="35257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/>
              <a:t>长江经济带发展成效</a:t>
            </a:r>
          </a:p>
        </p:txBody>
      </p:sp>
      <p:sp>
        <p:nvSpPr>
          <p:cNvPr id="3" name="two-left-arrows_44887">
            <a:extLst>
              <a:ext uri="{FF2B5EF4-FFF2-40B4-BE49-F238E27FC236}">
                <a16:creationId xmlns:a16="http://schemas.microsoft.com/office/drawing/2014/main" id="{DB51D304-42AE-3E3A-567A-40B38B4B7560}"/>
              </a:ext>
            </a:extLst>
          </p:cNvPr>
          <p:cNvSpPr/>
          <p:nvPr/>
        </p:nvSpPr>
        <p:spPr>
          <a:xfrm flipH="1">
            <a:off x="499929" y="310049"/>
            <a:ext cx="504000" cy="324000"/>
          </a:xfrm>
          <a:custGeom>
            <a:avLst/>
            <a:gdLst>
              <a:gd name="connsiteX0" fmla="*/ 453146 w 608558"/>
              <a:gd name="connsiteY0" fmla="*/ 0 h 400600"/>
              <a:gd name="connsiteX1" fmla="*/ 601522 w 608558"/>
              <a:gd name="connsiteY1" fmla="*/ 0 h 400600"/>
              <a:gd name="connsiteX2" fmla="*/ 607511 w 608558"/>
              <a:gd name="connsiteY2" fmla="*/ 9687 h 400600"/>
              <a:gd name="connsiteX3" fmla="*/ 447073 w 608558"/>
              <a:gd name="connsiteY3" fmla="*/ 188761 h 400600"/>
              <a:gd name="connsiteX4" fmla="*/ 447073 w 608558"/>
              <a:gd name="connsiteY4" fmla="*/ 208218 h 400600"/>
              <a:gd name="connsiteX5" fmla="*/ 607511 w 608558"/>
              <a:gd name="connsiteY5" fmla="*/ 390914 h 400600"/>
              <a:gd name="connsiteX6" fmla="*/ 601522 w 608558"/>
              <a:gd name="connsiteY6" fmla="*/ 400600 h 400600"/>
              <a:gd name="connsiteX7" fmla="*/ 453146 w 608558"/>
              <a:gd name="connsiteY7" fmla="*/ 400600 h 400600"/>
              <a:gd name="connsiteX8" fmla="*/ 437372 w 608558"/>
              <a:gd name="connsiteY8" fmla="*/ 390914 h 400600"/>
              <a:gd name="connsiteX9" fmla="*/ 277018 w 608558"/>
              <a:gd name="connsiteY9" fmla="*/ 208218 h 400600"/>
              <a:gd name="connsiteX10" fmla="*/ 277018 w 608558"/>
              <a:gd name="connsiteY10" fmla="*/ 188761 h 400600"/>
              <a:gd name="connsiteX11" fmla="*/ 412404 w 608558"/>
              <a:gd name="connsiteY11" fmla="*/ 37651 h 400600"/>
              <a:gd name="connsiteX12" fmla="*/ 453146 w 608558"/>
              <a:gd name="connsiteY12" fmla="*/ 0 h 400600"/>
              <a:gd name="connsiteX13" fmla="*/ 178152 w 608558"/>
              <a:gd name="connsiteY13" fmla="*/ 0 h 400600"/>
              <a:gd name="connsiteX14" fmla="*/ 326528 w 608558"/>
              <a:gd name="connsiteY14" fmla="*/ 0 h 400600"/>
              <a:gd name="connsiteX15" fmla="*/ 332517 w 608558"/>
              <a:gd name="connsiteY15" fmla="*/ 9687 h 400600"/>
              <a:gd name="connsiteX16" fmla="*/ 172163 w 608558"/>
              <a:gd name="connsiteY16" fmla="*/ 188761 h 400600"/>
              <a:gd name="connsiteX17" fmla="*/ 172163 w 608558"/>
              <a:gd name="connsiteY17" fmla="*/ 208218 h 400600"/>
              <a:gd name="connsiteX18" fmla="*/ 332517 w 608558"/>
              <a:gd name="connsiteY18" fmla="*/ 390914 h 400600"/>
              <a:gd name="connsiteX19" fmla="*/ 326528 w 608558"/>
              <a:gd name="connsiteY19" fmla="*/ 400600 h 400600"/>
              <a:gd name="connsiteX20" fmla="*/ 178152 w 608558"/>
              <a:gd name="connsiteY20" fmla="*/ 400600 h 400600"/>
              <a:gd name="connsiteX21" fmla="*/ 162378 w 608558"/>
              <a:gd name="connsiteY21" fmla="*/ 390914 h 400600"/>
              <a:gd name="connsiteX22" fmla="*/ 2024 w 608558"/>
              <a:gd name="connsiteY22" fmla="*/ 208218 h 400600"/>
              <a:gd name="connsiteX23" fmla="*/ 2024 w 608558"/>
              <a:gd name="connsiteY23" fmla="*/ 188761 h 400600"/>
              <a:gd name="connsiteX24" fmla="*/ 153521 w 608558"/>
              <a:gd name="connsiteY24" fmla="*/ 19710 h 400600"/>
              <a:gd name="connsiteX25" fmla="*/ 178152 w 608558"/>
              <a:gd name="connsiteY25" fmla="*/ 0 h 4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558" h="400600">
                <a:moveTo>
                  <a:pt x="453146" y="0"/>
                </a:moveTo>
                <a:lnTo>
                  <a:pt x="601522" y="0"/>
                </a:lnTo>
                <a:cubicBezTo>
                  <a:pt x="607511" y="0"/>
                  <a:pt x="610210" y="4380"/>
                  <a:pt x="607511" y="9687"/>
                </a:cubicBezTo>
                <a:lnTo>
                  <a:pt x="447073" y="188761"/>
                </a:lnTo>
                <a:cubicBezTo>
                  <a:pt x="444458" y="194151"/>
                  <a:pt x="444458" y="202827"/>
                  <a:pt x="447073" y="208218"/>
                </a:cubicBezTo>
                <a:lnTo>
                  <a:pt x="607511" y="390914"/>
                </a:lnTo>
                <a:cubicBezTo>
                  <a:pt x="610210" y="396304"/>
                  <a:pt x="607511" y="400600"/>
                  <a:pt x="601522" y="400600"/>
                </a:cubicBezTo>
                <a:lnTo>
                  <a:pt x="453146" y="400600"/>
                </a:lnTo>
                <a:cubicBezTo>
                  <a:pt x="447157" y="400600"/>
                  <a:pt x="440071" y="396304"/>
                  <a:pt x="437372" y="390914"/>
                </a:cubicBezTo>
                <a:lnTo>
                  <a:pt x="277018" y="208218"/>
                </a:lnTo>
                <a:cubicBezTo>
                  <a:pt x="274319" y="202827"/>
                  <a:pt x="274319" y="194151"/>
                  <a:pt x="277018" y="188761"/>
                </a:cubicBezTo>
                <a:cubicBezTo>
                  <a:pt x="277862" y="187076"/>
                  <a:pt x="396630" y="55255"/>
                  <a:pt x="412404" y="37651"/>
                </a:cubicBezTo>
                <a:cubicBezTo>
                  <a:pt x="421345" y="27628"/>
                  <a:pt x="439397" y="0"/>
                  <a:pt x="453146" y="0"/>
                </a:cubicBezTo>
                <a:close/>
                <a:moveTo>
                  <a:pt x="178152" y="0"/>
                </a:moveTo>
                <a:lnTo>
                  <a:pt x="326528" y="0"/>
                </a:lnTo>
                <a:cubicBezTo>
                  <a:pt x="332517" y="0"/>
                  <a:pt x="335216" y="4380"/>
                  <a:pt x="332517" y="9687"/>
                </a:cubicBezTo>
                <a:lnTo>
                  <a:pt x="172163" y="188761"/>
                </a:lnTo>
                <a:cubicBezTo>
                  <a:pt x="169464" y="194151"/>
                  <a:pt x="169464" y="202827"/>
                  <a:pt x="172163" y="208218"/>
                </a:cubicBezTo>
                <a:lnTo>
                  <a:pt x="332517" y="390914"/>
                </a:lnTo>
                <a:cubicBezTo>
                  <a:pt x="335216" y="396220"/>
                  <a:pt x="332517" y="400600"/>
                  <a:pt x="326528" y="400600"/>
                </a:cubicBezTo>
                <a:lnTo>
                  <a:pt x="178152" y="400600"/>
                </a:lnTo>
                <a:cubicBezTo>
                  <a:pt x="172163" y="400600"/>
                  <a:pt x="165077" y="396220"/>
                  <a:pt x="162378" y="390914"/>
                </a:cubicBezTo>
                <a:lnTo>
                  <a:pt x="2024" y="208218"/>
                </a:lnTo>
                <a:cubicBezTo>
                  <a:pt x="-675" y="202827"/>
                  <a:pt x="-675" y="194151"/>
                  <a:pt x="2024" y="188761"/>
                </a:cubicBezTo>
                <a:cubicBezTo>
                  <a:pt x="26065" y="161975"/>
                  <a:pt x="144917" y="29565"/>
                  <a:pt x="153521" y="19710"/>
                </a:cubicBezTo>
                <a:cubicBezTo>
                  <a:pt x="159932" y="12214"/>
                  <a:pt x="166849" y="0"/>
                  <a:pt x="178152" y="0"/>
                </a:cubicBezTo>
                <a:close/>
              </a:path>
            </a:pathLst>
          </a:custGeom>
          <a:solidFill>
            <a:srgbClr val="3BA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A31C7C0-DD43-F3CE-FC6A-5F73E696B23A}"/>
              </a:ext>
            </a:extLst>
          </p:cNvPr>
          <p:cNvCxnSpPr/>
          <p:nvPr/>
        </p:nvCxnSpPr>
        <p:spPr>
          <a:xfrm>
            <a:off x="444000" y="752250"/>
            <a:ext cx="1130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文本框 34">
            <a:extLst>
              <a:ext uri="{FF2B5EF4-FFF2-40B4-BE49-F238E27FC236}">
                <a16:creationId xmlns:a16="http://schemas.microsoft.com/office/drawing/2014/main" id="{A9A59298-6117-88E2-9677-81F7E4EBDEB7}"/>
              </a:ext>
            </a:extLst>
          </p:cNvPr>
          <p:cNvSpPr txBox="1"/>
          <p:nvPr/>
        </p:nvSpPr>
        <p:spPr>
          <a:xfrm>
            <a:off x="4346606" y="366892"/>
            <a:ext cx="6102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latin typeface="Times New Roman" panose="02020603050405020304" pitchFamily="18" charset="0"/>
              </a:rPr>
              <a:t>Progress in the development of the Yangtze Economic Belt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A6A2860-DD4F-D55A-5BDD-2F74460C242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4389120"/>
            <a:ext cx="4206240" cy="230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坚持生态优先、绿色发展，把修复长江生态环境放在首要位置。加强流城重点生态功能区保护和修复，增强水源涵养、水土保持等生态功能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2752E66-148D-2AA8-FA45-0E5347BCAE2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2112" y="3867086"/>
            <a:ext cx="3791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建设沿江绿色生态廊道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935ED4C-187F-6998-1419-94AB91B7565E}"/>
              </a:ext>
            </a:extLst>
          </p:cNvPr>
          <p:cNvPicPr/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1002030"/>
            <a:ext cx="3822700" cy="2797175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5FFA5005-8BFE-6F70-46C5-9574DFE9A6C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352290" y="4413885"/>
            <a:ext cx="3436620" cy="230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加快推进长江干线航道系统治理是提升长江黄金水道功能；统筹建设铁路、公路、航空、管道建设。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18C1D8F-4265-3102-4C77-F561F7B17DD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256814" y="3867365"/>
            <a:ext cx="3791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建设综合立体交通走廊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C3EC3D4-8395-819B-58FA-BED78723E0E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848600" y="4457065"/>
            <a:ext cx="4343400" cy="230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发挥大城市的引领和带动作用，加快发展中小城市和特色小城镇，统筹城乡发展。引导产业合理布局，增强自主创新能力，打造优势产业集群。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34376DA-C17E-BD7A-5277-CCCACAA665B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006245" y="3866868"/>
            <a:ext cx="27093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推进新型城镇化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05C50692-354C-A723-E72B-DF2D4059C254}"/>
              </a:ext>
            </a:extLst>
          </p:cNvPr>
          <p:cNvPicPr/>
          <p:nvPr>
            <p:custDataLst>
              <p:tags r:id="rId8"/>
            </p:custDataLst>
          </p:nvPr>
        </p:nvPicPr>
        <p:blipFill>
          <a:blip r:embed="rId12"/>
          <a:srcRect l="1559" t="5507" r="48790" b="5218"/>
          <a:stretch>
            <a:fillRect/>
          </a:stretch>
        </p:blipFill>
        <p:spPr>
          <a:xfrm>
            <a:off x="4206875" y="1002030"/>
            <a:ext cx="3838575" cy="279717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2965F5C-5229-20AF-3CC8-2C873AAA7E6B}"/>
              </a:ext>
            </a:extLst>
          </p:cNvPr>
          <p:cNvPicPr/>
          <p:nvPr>
            <p:custDataLst>
              <p:tags r:id="rId9"/>
            </p:custDataLst>
          </p:nvPr>
        </p:nvPicPr>
        <p:blipFill>
          <a:blip r:embed="rId13"/>
          <a:srcRect l="53151" t="5193" b="5531"/>
          <a:stretch>
            <a:fillRect/>
          </a:stretch>
        </p:blipFill>
        <p:spPr>
          <a:xfrm>
            <a:off x="8366760" y="1001466"/>
            <a:ext cx="3825240" cy="279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622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1">
            <a:extLst>
              <a:ext uri="{FF2B5EF4-FFF2-40B4-BE49-F238E27FC236}">
                <a16:creationId xmlns:a16="http://schemas.microsoft.com/office/drawing/2014/main" id="{BDB3726C-0258-B24D-95B6-32000C2022F7}"/>
              </a:ext>
            </a:extLst>
          </p:cNvPr>
          <p:cNvSpPr txBox="1"/>
          <p:nvPr/>
        </p:nvSpPr>
        <p:spPr>
          <a:xfrm>
            <a:off x="1046212" y="219300"/>
            <a:ext cx="50497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/>
              <a:t>03 </a:t>
            </a:r>
            <a:r>
              <a:rPr lang="zh-CN" altLang="en-US" sz="2800" b="1" dirty="0"/>
              <a:t>拓展蓝色经济空间</a:t>
            </a:r>
          </a:p>
        </p:txBody>
      </p:sp>
      <p:sp>
        <p:nvSpPr>
          <p:cNvPr id="5" name="two-left-arrows_44887">
            <a:extLst>
              <a:ext uri="{FF2B5EF4-FFF2-40B4-BE49-F238E27FC236}">
                <a16:creationId xmlns:a16="http://schemas.microsoft.com/office/drawing/2014/main" id="{CAD433A3-C715-FA01-264F-8A77CD00D6EA}"/>
              </a:ext>
            </a:extLst>
          </p:cNvPr>
          <p:cNvSpPr/>
          <p:nvPr/>
        </p:nvSpPr>
        <p:spPr>
          <a:xfrm flipH="1">
            <a:off x="499929" y="310049"/>
            <a:ext cx="504000" cy="324000"/>
          </a:xfrm>
          <a:custGeom>
            <a:avLst/>
            <a:gdLst>
              <a:gd name="connsiteX0" fmla="*/ 453146 w 608558"/>
              <a:gd name="connsiteY0" fmla="*/ 0 h 400600"/>
              <a:gd name="connsiteX1" fmla="*/ 601522 w 608558"/>
              <a:gd name="connsiteY1" fmla="*/ 0 h 400600"/>
              <a:gd name="connsiteX2" fmla="*/ 607511 w 608558"/>
              <a:gd name="connsiteY2" fmla="*/ 9687 h 400600"/>
              <a:gd name="connsiteX3" fmla="*/ 447073 w 608558"/>
              <a:gd name="connsiteY3" fmla="*/ 188761 h 400600"/>
              <a:gd name="connsiteX4" fmla="*/ 447073 w 608558"/>
              <a:gd name="connsiteY4" fmla="*/ 208218 h 400600"/>
              <a:gd name="connsiteX5" fmla="*/ 607511 w 608558"/>
              <a:gd name="connsiteY5" fmla="*/ 390914 h 400600"/>
              <a:gd name="connsiteX6" fmla="*/ 601522 w 608558"/>
              <a:gd name="connsiteY6" fmla="*/ 400600 h 400600"/>
              <a:gd name="connsiteX7" fmla="*/ 453146 w 608558"/>
              <a:gd name="connsiteY7" fmla="*/ 400600 h 400600"/>
              <a:gd name="connsiteX8" fmla="*/ 437372 w 608558"/>
              <a:gd name="connsiteY8" fmla="*/ 390914 h 400600"/>
              <a:gd name="connsiteX9" fmla="*/ 277018 w 608558"/>
              <a:gd name="connsiteY9" fmla="*/ 208218 h 400600"/>
              <a:gd name="connsiteX10" fmla="*/ 277018 w 608558"/>
              <a:gd name="connsiteY10" fmla="*/ 188761 h 400600"/>
              <a:gd name="connsiteX11" fmla="*/ 412404 w 608558"/>
              <a:gd name="connsiteY11" fmla="*/ 37651 h 400600"/>
              <a:gd name="connsiteX12" fmla="*/ 453146 w 608558"/>
              <a:gd name="connsiteY12" fmla="*/ 0 h 400600"/>
              <a:gd name="connsiteX13" fmla="*/ 178152 w 608558"/>
              <a:gd name="connsiteY13" fmla="*/ 0 h 400600"/>
              <a:gd name="connsiteX14" fmla="*/ 326528 w 608558"/>
              <a:gd name="connsiteY14" fmla="*/ 0 h 400600"/>
              <a:gd name="connsiteX15" fmla="*/ 332517 w 608558"/>
              <a:gd name="connsiteY15" fmla="*/ 9687 h 400600"/>
              <a:gd name="connsiteX16" fmla="*/ 172163 w 608558"/>
              <a:gd name="connsiteY16" fmla="*/ 188761 h 400600"/>
              <a:gd name="connsiteX17" fmla="*/ 172163 w 608558"/>
              <a:gd name="connsiteY17" fmla="*/ 208218 h 400600"/>
              <a:gd name="connsiteX18" fmla="*/ 332517 w 608558"/>
              <a:gd name="connsiteY18" fmla="*/ 390914 h 400600"/>
              <a:gd name="connsiteX19" fmla="*/ 326528 w 608558"/>
              <a:gd name="connsiteY19" fmla="*/ 400600 h 400600"/>
              <a:gd name="connsiteX20" fmla="*/ 178152 w 608558"/>
              <a:gd name="connsiteY20" fmla="*/ 400600 h 400600"/>
              <a:gd name="connsiteX21" fmla="*/ 162378 w 608558"/>
              <a:gd name="connsiteY21" fmla="*/ 390914 h 400600"/>
              <a:gd name="connsiteX22" fmla="*/ 2024 w 608558"/>
              <a:gd name="connsiteY22" fmla="*/ 208218 h 400600"/>
              <a:gd name="connsiteX23" fmla="*/ 2024 w 608558"/>
              <a:gd name="connsiteY23" fmla="*/ 188761 h 400600"/>
              <a:gd name="connsiteX24" fmla="*/ 153521 w 608558"/>
              <a:gd name="connsiteY24" fmla="*/ 19710 h 400600"/>
              <a:gd name="connsiteX25" fmla="*/ 178152 w 608558"/>
              <a:gd name="connsiteY25" fmla="*/ 0 h 4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558" h="400600">
                <a:moveTo>
                  <a:pt x="453146" y="0"/>
                </a:moveTo>
                <a:lnTo>
                  <a:pt x="601522" y="0"/>
                </a:lnTo>
                <a:cubicBezTo>
                  <a:pt x="607511" y="0"/>
                  <a:pt x="610210" y="4380"/>
                  <a:pt x="607511" y="9687"/>
                </a:cubicBezTo>
                <a:lnTo>
                  <a:pt x="447073" y="188761"/>
                </a:lnTo>
                <a:cubicBezTo>
                  <a:pt x="444458" y="194151"/>
                  <a:pt x="444458" y="202827"/>
                  <a:pt x="447073" y="208218"/>
                </a:cubicBezTo>
                <a:lnTo>
                  <a:pt x="607511" y="390914"/>
                </a:lnTo>
                <a:cubicBezTo>
                  <a:pt x="610210" y="396304"/>
                  <a:pt x="607511" y="400600"/>
                  <a:pt x="601522" y="400600"/>
                </a:cubicBezTo>
                <a:lnTo>
                  <a:pt x="453146" y="400600"/>
                </a:lnTo>
                <a:cubicBezTo>
                  <a:pt x="447157" y="400600"/>
                  <a:pt x="440071" y="396304"/>
                  <a:pt x="437372" y="390914"/>
                </a:cubicBezTo>
                <a:lnTo>
                  <a:pt x="277018" y="208218"/>
                </a:lnTo>
                <a:cubicBezTo>
                  <a:pt x="274319" y="202827"/>
                  <a:pt x="274319" y="194151"/>
                  <a:pt x="277018" y="188761"/>
                </a:cubicBezTo>
                <a:cubicBezTo>
                  <a:pt x="277862" y="187076"/>
                  <a:pt x="396630" y="55255"/>
                  <a:pt x="412404" y="37651"/>
                </a:cubicBezTo>
                <a:cubicBezTo>
                  <a:pt x="421345" y="27628"/>
                  <a:pt x="439397" y="0"/>
                  <a:pt x="453146" y="0"/>
                </a:cubicBezTo>
                <a:close/>
                <a:moveTo>
                  <a:pt x="178152" y="0"/>
                </a:moveTo>
                <a:lnTo>
                  <a:pt x="326528" y="0"/>
                </a:lnTo>
                <a:cubicBezTo>
                  <a:pt x="332517" y="0"/>
                  <a:pt x="335216" y="4380"/>
                  <a:pt x="332517" y="9687"/>
                </a:cubicBezTo>
                <a:lnTo>
                  <a:pt x="172163" y="188761"/>
                </a:lnTo>
                <a:cubicBezTo>
                  <a:pt x="169464" y="194151"/>
                  <a:pt x="169464" y="202827"/>
                  <a:pt x="172163" y="208218"/>
                </a:cubicBezTo>
                <a:lnTo>
                  <a:pt x="332517" y="390914"/>
                </a:lnTo>
                <a:cubicBezTo>
                  <a:pt x="335216" y="396220"/>
                  <a:pt x="332517" y="400600"/>
                  <a:pt x="326528" y="400600"/>
                </a:cubicBezTo>
                <a:lnTo>
                  <a:pt x="178152" y="400600"/>
                </a:lnTo>
                <a:cubicBezTo>
                  <a:pt x="172163" y="400600"/>
                  <a:pt x="165077" y="396220"/>
                  <a:pt x="162378" y="390914"/>
                </a:cubicBezTo>
                <a:lnTo>
                  <a:pt x="2024" y="208218"/>
                </a:lnTo>
                <a:cubicBezTo>
                  <a:pt x="-675" y="202827"/>
                  <a:pt x="-675" y="194151"/>
                  <a:pt x="2024" y="188761"/>
                </a:cubicBezTo>
                <a:cubicBezTo>
                  <a:pt x="26065" y="161975"/>
                  <a:pt x="144917" y="29565"/>
                  <a:pt x="153521" y="19710"/>
                </a:cubicBezTo>
                <a:cubicBezTo>
                  <a:pt x="159932" y="12214"/>
                  <a:pt x="166849" y="0"/>
                  <a:pt x="178152" y="0"/>
                </a:cubicBezTo>
                <a:close/>
              </a:path>
            </a:pathLst>
          </a:custGeom>
          <a:solidFill>
            <a:srgbClr val="3BA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0DCA052E-105A-6A20-6F24-934D6225C9BE}"/>
              </a:ext>
            </a:extLst>
          </p:cNvPr>
          <p:cNvCxnSpPr/>
          <p:nvPr/>
        </p:nvCxnSpPr>
        <p:spPr>
          <a:xfrm>
            <a:off x="444000" y="752250"/>
            <a:ext cx="1130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8C488625-FE3E-FA56-4E90-593DEBC7485C}"/>
              </a:ext>
            </a:extLst>
          </p:cNvPr>
          <p:cNvSpPr txBox="1"/>
          <p:nvPr/>
        </p:nvSpPr>
        <p:spPr>
          <a:xfrm>
            <a:off x="443999" y="1013502"/>
            <a:ext cx="241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3BAAC8"/>
                </a:solidFill>
                <a:latin typeface="Times New Roman" panose="02020603050405020304" pitchFamily="18" charset="0"/>
              </a:rPr>
              <a:t>中国的海洋国情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05D397D-9E5F-9050-BB80-387D8015BFD3}"/>
              </a:ext>
            </a:extLst>
          </p:cNvPr>
          <p:cNvSpPr txBox="1"/>
          <p:nvPr/>
        </p:nvSpPr>
        <p:spPr>
          <a:xfrm>
            <a:off x="443999" y="1755881"/>
            <a:ext cx="5966327" cy="3346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1.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海域辽阔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2.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受气候影响明显</a:t>
            </a:r>
            <a:endParaRPr lang="en-US" altLang="zh-CN" sz="2400" dirty="0">
              <a:solidFill>
                <a:srgbClr val="C00000"/>
              </a:solidFill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3.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海洋资源十分丰富</a:t>
            </a:r>
            <a:endParaRPr lang="en-US" altLang="zh-CN" sz="2400" dirty="0">
              <a:solidFill>
                <a:srgbClr val="C00000"/>
              </a:solidFill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4.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海洋灾害种类多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5.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海洋生态系统类型多样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6.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海洋环境状况不容乐观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56E7D54-6680-31B8-049B-589F12A2D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" b="2175"/>
          <a:stretch>
            <a:fillRect/>
          </a:stretch>
        </p:blipFill>
        <p:spPr bwMode="auto">
          <a:xfrm>
            <a:off x="6756962" y="883814"/>
            <a:ext cx="4991038" cy="571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095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1">
            <a:extLst>
              <a:ext uri="{FF2B5EF4-FFF2-40B4-BE49-F238E27FC236}">
                <a16:creationId xmlns:a16="http://schemas.microsoft.com/office/drawing/2014/main" id="{EFD902AD-6AD4-1029-0960-E30211C87789}"/>
              </a:ext>
            </a:extLst>
          </p:cNvPr>
          <p:cNvSpPr txBox="1"/>
          <p:nvPr/>
        </p:nvSpPr>
        <p:spPr>
          <a:xfrm>
            <a:off x="1046211" y="219300"/>
            <a:ext cx="38210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/>
              <a:t>我国海洋经济开发格局</a:t>
            </a:r>
          </a:p>
        </p:txBody>
      </p:sp>
      <p:sp>
        <p:nvSpPr>
          <p:cNvPr id="3" name="two-left-arrows_44887">
            <a:extLst>
              <a:ext uri="{FF2B5EF4-FFF2-40B4-BE49-F238E27FC236}">
                <a16:creationId xmlns:a16="http://schemas.microsoft.com/office/drawing/2014/main" id="{272F8AE0-60A5-4B7D-5A03-8B396DE72427}"/>
              </a:ext>
            </a:extLst>
          </p:cNvPr>
          <p:cNvSpPr/>
          <p:nvPr/>
        </p:nvSpPr>
        <p:spPr>
          <a:xfrm flipH="1">
            <a:off x="499929" y="310049"/>
            <a:ext cx="504000" cy="324000"/>
          </a:xfrm>
          <a:custGeom>
            <a:avLst/>
            <a:gdLst>
              <a:gd name="connsiteX0" fmla="*/ 453146 w 608558"/>
              <a:gd name="connsiteY0" fmla="*/ 0 h 400600"/>
              <a:gd name="connsiteX1" fmla="*/ 601522 w 608558"/>
              <a:gd name="connsiteY1" fmla="*/ 0 h 400600"/>
              <a:gd name="connsiteX2" fmla="*/ 607511 w 608558"/>
              <a:gd name="connsiteY2" fmla="*/ 9687 h 400600"/>
              <a:gd name="connsiteX3" fmla="*/ 447073 w 608558"/>
              <a:gd name="connsiteY3" fmla="*/ 188761 h 400600"/>
              <a:gd name="connsiteX4" fmla="*/ 447073 w 608558"/>
              <a:gd name="connsiteY4" fmla="*/ 208218 h 400600"/>
              <a:gd name="connsiteX5" fmla="*/ 607511 w 608558"/>
              <a:gd name="connsiteY5" fmla="*/ 390914 h 400600"/>
              <a:gd name="connsiteX6" fmla="*/ 601522 w 608558"/>
              <a:gd name="connsiteY6" fmla="*/ 400600 h 400600"/>
              <a:gd name="connsiteX7" fmla="*/ 453146 w 608558"/>
              <a:gd name="connsiteY7" fmla="*/ 400600 h 400600"/>
              <a:gd name="connsiteX8" fmla="*/ 437372 w 608558"/>
              <a:gd name="connsiteY8" fmla="*/ 390914 h 400600"/>
              <a:gd name="connsiteX9" fmla="*/ 277018 w 608558"/>
              <a:gd name="connsiteY9" fmla="*/ 208218 h 400600"/>
              <a:gd name="connsiteX10" fmla="*/ 277018 w 608558"/>
              <a:gd name="connsiteY10" fmla="*/ 188761 h 400600"/>
              <a:gd name="connsiteX11" fmla="*/ 412404 w 608558"/>
              <a:gd name="connsiteY11" fmla="*/ 37651 h 400600"/>
              <a:gd name="connsiteX12" fmla="*/ 453146 w 608558"/>
              <a:gd name="connsiteY12" fmla="*/ 0 h 400600"/>
              <a:gd name="connsiteX13" fmla="*/ 178152 w 608558"/>
              <a:gd name="connsiteY13" fmla="*/ 0 h 400600"/>
              <a:gd name="connsiteX14" fmla="*/ 326528 w 608558"/>
              <a:gd name="connsiteY14" fmla="*/ 0 h 400600"/>
              <a:gd name="connsiteX15" fmla="*/ 332517 w 608558"/>
              <a:gd name="connsiteY15" fmla="*/ 9687 h 400600"/>
              <a:gd name="connsiteX16" fmla="*/ 172163 w 608558"/>
              <a:gd name="connsiteY16" fmla="*/ 188761 h 400600"/>
              <a:gd name="connsiteX17" fmla="*/ 172163 w 608558"/>
              <a:gd name="connsiteY17" fmla="*/ 208218 h 400600"/>
              <a:gd name="connsiteX18" fmla="*/ 332517 w 608558"/>
              <a:gd name="connsiteY18" fmla="*/ 390914 h 400600"/>
              <a:gd name="connsiteX19" fmla="*/ 326528 w 608558"/>
              <a:gd name="connsiteY19" fmla="*/ 400600 h 400600"/>
              <a:gd name="connsiteX20" fmla="*/ 178152 w 608558"/>
              <a:gd name="connsiteY20" fmla="*/ 400600 h 400600"/>
              <a:gd name="connsiteX21" fmla="*/ 162378 w 608558"/>
              <a:gd name="connsiteY21" fmla="*/ 390914 h 400600"/>
              <a:gd name="connsiteX22" fmla="*/ 2024 w 608558"/>
              <a:gd name="connsiteY22" fmla="*/ 208218 h 400600"/>
              <a:gd name="connsiteX23" fmla="*/ 2024 w 608558"/>
              <a:gd name="connsiteY23" fmla="*/ 188761 h 400600"/>
              <a:gd name="connsiteX24" fmla="*/ 153521 w 608558"/>
              <a:gd name="connsiteY24" fmla="*/ 19710 h 400600"/>
              <a:gd name="connsiteX25" fmla="*/ 178152 w 608558"/>
              <a:gd name="connsiteY25" fmla="*/ 0 h 4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558" h="400600">
                <a:moveTo>
                  <a:pt x="453146" y="0"/>
                </a:moveTo>
                <a:lnTo>
                  <a:pt x="601522" y="0"/>
                </a:lnTo>
                <a:cubicBezTo>
                  <a:pt x="607511" y="0"/>
                  <a:pt x="610210" y="4380"/>
                  <a:pt x="607511" y="9687"/>
                </a:cubicBezTo>
                <a:lnTo>
                  <a:pt x="447073" y="188761"/>
                </a:lnTo>
                <a:cubicBezTo>
                  <a:pt x="444458" y="194151"/>
                  <a:pt x="444458" y="202827"/>
                  <a:pt x="447073" y="208218"/>
                </a:cubicBezTo>
                <a:lnTo>
                  <a:pt x="607511" y="390914"/>
                </a:lnTo>
                <a:cubicBezTo>
                  <a:pt x="610210" y="396304"/>
                  <a:pt x="607511" y="400600"/>
                  <a:pt x="601522" y="400600"/>
                </a:cubicBezTo>
                <a:lnTo>
                  <a:pt x="453146" y="400600"/>
                </a:lnTo>
                <a:cubicBezTo>
                  <a:pt x="447157" y="400600"/>
                  <a:pt x="440071" y="396304"/>
                  <a:pt x="437372" y="390914"/>
                </a:cubicBezTo>
                <a:lnTo>
                  <a:pt x="277018" y="208218"/>
                </a:lnTo>
                <a:cubicBezTo>
                  <a:pt x="274319" y="202827"/>
                  <a:pt x="274319" y="194151"/>
                  <a:pt x="277018" y="188761"/>
                </a:cubicBezTo>
                <a:cubicBezTo>
                  <a:pt x="277862" y="187076"/>
                  <a:pt x="396630" y="55255"/>
                  <a:pt x="412404" y="37651"/>
                </a:cubicBezTo>
                <a:cubicBezTo>
                  <a:pt x="421345" y="27628"/>
                  <a:pt x="439397" y="0"/>
                  <a:pt x="453146" y="0"/>
                </a:cubicBezTo>
                <a:close/>
                <a:moveTo>
                  <a:pt x="178152" y="0"/>
                </a:moveTo>
                <a:lnTo>
                  <a:pt x="326528" y="0"/>
                </a:lnTo>
                <a:cubicBezTo>
                  <a:pt x="332517" y="0"/>
                  <a:pt x="335216" y="4380"/>
                  <a:pt x="332517" y="9687"/>
                </a:cubicBezTo>
                <a:lnTo>
                  <a:pt x="172163" y="188761"/>
                </a:lnTo>
                <a:cubicBezTo>
                  <a:pt x="169464" y="194151"/>
                  <a:pt x="169464" y="202827"/>
                  <a:pt x="172163" y="208218"/>
                </a:cubicBezTo>
                <a:lnTo>
                  <a:pt x="332517" y="390914"/>
                </a:lnTo>
                <a:cubicBezTo>
                  <a:pt x="335216" y="396220"/>
                  <a:pt x="332517" y="400600"/>
                  <a:pt x="326528" y="400600"/>
                </a:cubicBezTo>
                <a:lnTo>
                  <a:pt x="178152" y="400600"/>
                </a:lnTo>
                <a:cubicBezTo>
                  <a:pt x="172163" y="400600"/>
                  <a:pt x="165077" y="396220"/>
                  <a:pt x="162378" y="390914"/>
                </a:cubicBezTo>
                <a:lnTo>
                  <a:pt x="2024" y="208218"/>
                </a:lnTo>
                <a:cubicBezTo>
                  <a:pt x="-675" y="202827"/>
                  <a:pt x="-675" y="194151"/>
                  <a:pt x="2024" y="188761"/>
                </a:cubicBezTo>
                <a:cubicBezTo>
                  <a:pt x="26065" y="161975"/>
                  <a:pt x="144917" y="29565"/>
                  <a:pt x="153521" y="19710"/>
                </a:cubicBezTo>
                <a:cubicBezTo>
                  <a:pt x="159932" y="12214"/>
                  <a:pt x="166849" y="0"/>
                  <a:pt x="178152" y="0"/>
                </a:cubicBezTo>
                <a:close/>
              </a:path>
            </a:pathLst>
          </a:custGeom>
          <a:solidFill>
            <a:srgbClr val="3BA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73BE1164-54D9-027B-0CFF-726C15BFEEA2}"/>
              </a:ext>
            </a:extLst>
          </p:cNvPr>
          <p:cNvCxnSpPr/>
          <p:nvPr/>
        </p:nvCxnSpPr>
        <p:spPr>
          <a:xfrm>
            <a:off x="444000" y="752250"/>
            <a:ext cx="1130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文本框 34">
            <a:extLst>
              <a:ext uri="{FF2B5EF4-FFF2-40B4-BE49-F238E27FC236}">
                <a16:creationId xmlns:a16="http://schemas.microsoft.com/office/drawing/2014/main" id="{2E36C9EF-83CA-832F-49BC-3644CF685A74}"/>
              </a:ext>
            </a:extLst>
          </p:cNvPr>
          <p:cNvSpPr txBox="1"/>
          <p:nvPr/>
        </p:nvSpPr>
        <p:spPr>
          <a:xfrm>
            <a:off x="4689506" y="366891"/>
            <a:ext cx="5197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latin typeface="Times New Roman" panose="02020603050405020304" pitchFamily="18" charset="0"/>
              </a:rPr>
              <a:t>Development pattern of Marine economy in China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E2D57F4-774C-8F42-A8C7-AACA6F53CBD4}"/>
              </a:ext>
            </a:extLst>
          </p:cNvPr>
          <p:cNvSpPr txBox="1"/>
          <p:nvPr/>
        </p:nvSpPr>
        <p:spPr>
          <a:xfrm>
            <a:off x="443999" y="866446"/>
            <a:ext cx="7547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3BAAC8"/>
                </a:solidFill>
                <a:latin typeface="Times New Roman" panose="02020603050405020304" pitchFamily="18" charset="0"/>
              </a:rPr>
              <a:t>【</a:t>
            </a:r>
            <a:r>
              <a:rPr lang="zh-CN" altLang="en-US" sz="2400" b="1">
                <a:solidFill>
                  <a:srgbClr val="3BAAC8"/>
                </a:solidFill>
                <a:latin typeface="Times New Roman" panose="02020603050405020304" pitchFamily="18" charset="0"/>
              </a:rPr>
              <a:t>案例分析</a:t>
            </a:r>
            <a:r>
              <a:rPr lang="en-US" altLang="zh-CN" sz="2400" b="1">
                <a:solidFill>
                  <a:srgbClr val="3BAAC8"/>
                </a:solidFill>
                <a:latin typeface="Times New Roman" panose="02020603050405020304" pitchFamily="18" charset="0"/>
              </a:rPr>
              <a:t>】</a:t>
            </a:r>
            <a:r>
              <a:rPr lang="zh-CN" altLang="en-US" sz="2400" b="1">
                <a:solidFill>
                  <a:srgbClr val="3BAAC8"/>
                </a:solidFill>
                <a:latin typeface="Times New Roman" panose="02020603050405020304" pitchFamily="18" charset="0"/>
              </a:rPr>
              <a:t>“一带九区多点”的海洋经济开发格局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E8EF458-E7B3-D40E-4DCB-2DF7640B4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794" y="981076"/>
            <a:ext cx="3881206" cy="5510033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21183D64-20C4-2E43-6B2E-24FDBC312199}"/>
              </a:ext>
            </a:extLst>
          </p:cNvPr>
          <p:cNvGrpSpPr/>
          <p:nvPr/>
        </p:nvGrpSpPr>
        <p:grpSpPr>
          <a:xfrm>
            <a:off x="4124193" y="6152555"/>
            <a:ext cx="3742601" cy="338554"/>
            <a:chOff x="607929" y="6280904"/>
            <a:chExt cx="3742601" cy="338554"/>
          </a:xfrm>
        </p:grpSpPr>
        <p:sp>
          <p:nvSpPr>
            <p:cNvPr id="12" name="文本框 65">
              <a:extLst>
                <a:ext uri="{FF2B5EF4-FFF2-40B4-BE49-F238E27FC236}">
                  <a16:creationId xmlns:a16="http://schemas.microsoft.com/office/drawing/2014/main" id="{86D7C982-A8B7-7A1C-49D4-2DEF171A65A6}"/>
                </a:ext>
              </a:extLst>
            </p:cNvPr>
            <p:cNvSpPr txBox="1"/>
            <p:nvPr/>
          </p:nvSpPr>
          <p:spPr>
            <a:xfrm>
              <a:off x="751929" y="6280904"/>
              <a:ext cx="35986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>
                  <a:latin typeface="Times New Roman" panose="02020603050405020304" pitchFamily="18" charset="0"/>
                  <a:ea typeface="微软雅黑" panose="020B0503020204020204" pitchFamily="34" charset="-122"/>
                </a:rPr>
                <a:t>图</a:t>
              </a:r>
              <a:r>
                <a:rPr lang="en-US" altLang="zh-CN" sz="1600">
                  <a:latin typeface="Times New Roman" panose="02020603050405020304" pitchFamily="18" charset="0"/>
                  <a:ea typeface="微软雅黑" panose="020B0503020204020204" pitchFamily="34" charset="-122"/>
                </a:rPr>
                <a:t>38 </a:t>
              </a:r>
              <a:r>
                <a:rPr lang="zh-CN" altLang="en-US" sz="1600">
                  <a:latin typeface="Times New Roman" panose="02020603050405020304" pitchFamily="18" charset="0"/>
                  <a:ea typeface="微软雅黑" panose="020B0503020204020204" pitchFamily="34" charset="-122"/>
                </a:rPr>
                <a:t>全国海洋主体功能区规划示意图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1A6718E-6510-5ED7-1617-9ADD2DF5B45C}"/>
                </a:ext>
              </a:extLst>
            </p:cNvPr>
            <p:cNvSpPr/>
            <p:nvPr/>
          </p:nvSpPr>
          <p:spPr>
            <a:xfrm>
              <a:off x="607929" y="6381544"/>
              <a:ext cx="144000" cy="144000"/>
            </a:xfrm>
            <a:prstGeom prst="rect">
              <a:avLst/>
            </a:prstGeom>
            <a:solidFill>
              <a:srgbClr val="3BAAC8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14F17ACB-7C72-D156-4DD2-DB306C499DE8}"/>
              </a:ext>
            </a:extLst>
          </p:cNvPr>
          <p:cNvSpPr txBox="1"/>
          <p:nvPr/>
        </p:nvSpPr>
        <p:spPr>
          <a:xfrm>
            <a:off x="443998" y="1328111"/>
            <a:ext cx="7422795" cy="4454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Times New Roman" panose="02020603050405020304" pitchFamily="18" charset="0"/>
                <a:ea typeface="仿宋" panose="02010609060101010101" pitchFamily="49" charset="-122"/>
              </a:rPr>
              <a:t>我国海洋经济开发呈“一带九区多点”的分布格局。</a:t>
            </a:r>
            <a:endParaRPr lang="en-US" altLang="zh-CN" sz="240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“一带”</a:t>
            </a:r>
            <a:r>
              <a:rPr lang="zh-CN" altLang="en-US" sz="2400">
                <a:latin typeface="Times New Roman" panose="02020603050405020304" pitchFamily="18" charset="0"/>
                <a:ea typeface="仿宋" panose="02010609060101010101" pitchFamily="49" charset="-122"/>
              </a:rPr>
              <a:t>是指海岸带；</a:t>
            </a:r>
            <a:endParaRPr lang="en-US" altLang="zh-CN" sz="240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“九区”</a:t>
            </a:r>
            <a:r>
              <a:rPr lang="zh-CN" altLang="en-US" sz="2400">
                <a:latin typeface="Times New Roman" panose="02020603050405020304" pitchFamily="18" charset="0"/>
                <a:ea typeface="仿宋" panose="02010609060101010101" pitchFamily="49" charset="-122"/>
              </a:rPr>
              <a:t>是指辽东半岛海域、渤海湾海域、山东半岛海域、苏北海域、长江口及其两翼海域、海峡西部海域、珠江口及其两翼海域、北部湾海域、海南岛海域共</a:t>
            </a:r>
            <a:r>
              <a:rPr lang="en-US" altLang="zh-CN" sz="2400">
                <a:latin typeface="Times New Roman" panose="02020603050405020304" pitchFamily="18" charset="0"/>
                <a:ea typeface="仿宋" panose="02010609060101010101" pitchFamily="49" charset="-122"/>
              </a:rPr>
              <a:t>9</a:t>
            </a:r>
            <a:r>
              <a:rPr lang="zh-CN" altLang="en-US" sz="2400">
                <a:latin typeface="Times New Roman" panose="02020603050405020304" pitchFamily="18" charset="0"/>
                <a:ea typeface="仿宋" panose="02010609060101010101" pitchFamily="49" charset="-122"/>
              </a:rPr>
              <a:t>个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近岸海域</a:t>
            </a:r>
            <a:r>
              <a:rPr lang="zh-CN" altLang="en-US" sz="2400">
                <a:latin typeface="Times New Roman" panose="02020603050405020304" pitchFamily="18" charset="0"/>
                <a:ea typeface="仿宋" panose="02010609060101010101" pitchFamily="49" charset="-122"/>
              </a:rPr>
              <a:t>；</a:t>
            </a:r>
            <a:endParaRPr lang="en-US" altLang="zh-CN" sz="240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“多点”</a:t>
            </a:r>
            <a:r>
              <a:rPr lang="zh-CN" altLang="en-US" sz="2400">
                <a:latin typeface="Times New Roman" panose="02020603050405020304" pitchFamily="18" charset="0"/>
                <a:ea typeface="仿宋" panose="02010609060101010101" pitchFamily="49" charset="-122"/>
              </a:rPr>
              <a:t>是重点城市、重点产业区和重大基础设施建设区。</a:t>
            </a:r>
          </a:p>
        </p:txBody>
      </p:sp>
    </p:spTree>
    <p:extLst>
      <p:ext uri="{BB962C8B-B14F-4D97-AF65-F5344CB8AC3E}">
        <p14:creationId xmlns:p14="http://schemas.microsoft.com/office/powerpoint/2010/main" val="2262027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1">
            <a:extLst>
              <a:ext uri="{FF2B5EF4-FFF2-40B4-BE49-F238E27FC236}">
                <a16:creationId xmlns:a16="http://schemas.microsoft.com/office/drawing/2014/main" id="{EFD902AD-6AD4-1029-0960-E30211C87789}"/>
              </a:ext>
            </a:extLst>
          </p:cNvPr>
          <p:cNvSpPr txBox="1"/>
          <p:nvPr/>
        </p:nvSpPr>
        <p:spPr>
          <a:xfrm>
            <a:off x="1046211" y="219300"/>
            <a:ext cx="38210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/>
              <a:t>我国海洋经济开发格局</a:t>
            </a:r>
          </a:p>
        </p:txBody>
      </p:sp>
      <p:sp>
        <p:nvSpPr>
          <p:cNvPr id="3" name="two-left-arrows_44887">
            <a:extLst>
              <a:ext uri="{FF2B5EF4-FFF2-40B4-BE49-F238E27FC236}">
                <a16:creationId xmlns:a16="http://schemas.microsoft.com/office/drawing/2014/main" id="{272F8AE0-60A5-4B7D-5A03-8B396DE72427}"/>
              </a:ext>
            </a:extLst>
          </p:cNvPr>
          <p:cNvSpPr/>
          <p:nvPr/>
        </p:nvSpPr>
        <p:spPr>
          <a:xfrm flipH="1">
            <a:off x="499929" y="310049"/>
            <a:ext cx="504000" cy="324000"/>
          </a:xfrm>
          <a:custGeom>
            <a:avLst/>
            <a:gdLst>
              <a:gd name="connsiteX0" fmla="*/ 453146 w 608558"/>
              <a:gd name="connsiteY0" fmla="*/ 0 h 400600"/>
              <a:gd name="connsiteX1" fmla="*/ 601522 w 608558"/>
              <a:gd name="connsiteY1" fmla="*/ 0 h 400600"/>
              <a:gd name="connsiteX2" fmla="*/ 607511 w 608558"/>
              <a:gd name="connsiteY2" fmla="*/ 9687 h 400600"/>
              <a:gd name="connsiteX3" fmla="*/ 447073 w 608558"/>
              <a:gd name="connsiteY3" fmla="*/ 188761 h 400600"/>
              <a:gd name="connsiteX4" fmla="*/ 447073 w 608558"/>
              <a:gd name="connsiteY4" fmla="*/ 208218 h 400600"/>
              <a:gd name="connsiteX5" fmla="*/ 607511 w 608558"/>
              <a:gd name="connsiteY5" fmla="*/ 390914 h 400600"/>
              <a:gd name="connsiteX6" fmla="*/ 601522 w 608558"/>
              <a:gd name="connsiteY6" fmla="*/ 400600 h 400600"/>
              <a:gd name="connsiteX7" fmla="*/ 453146 w 608558"/>
              <a:gd name="connsiteY7" fmla="*/ 400600 h 400600"/>
              <a:gd name="connsiteX8" fmla="*/ 437372 w 608558"/>
              <a:gd name="connsiteY8" fmla="*/ 390914 h 400600"/>
              <a:gd name="connsiteX9" fmla="*/ 277018 w 608558"/>
              <a:gd name="connsiteY9" fmla="*/ 208218 h 400600"/>
              <a:gd name="connsiteX10" fmla="*/ 277018 w 608558"/>
              <a:gd name="connsiteY10" fmla="*/ 188761 h 400600"/>
              <a:gd name="connsiteX11" fmla="*/ 412404 w 608558"/>
              <a:gd name="connsiteY11" fmla="*/ 37651 h 400600"/>
              <a:gd name="connsiteX12" fmla="*/ 453146 w 608558"/>
              <a:gd name="connsiteY12" fmla="*/ 0 h 400600"/>
              <a:gd name="connsiteX13" fmla="*/ 178152 w 608558"/>
              <a:gd name="connsiteY13" fmla="*/ 0 h 400600"/>
              <a:gd name="connsiteX14" fmla="*/ 326528 w 608558"/>
              <a:gd name="connsiteY14" fmla="*/ 0 h 400600"/>
              <a:gd name="connsiteX15" fmla="*/ 332517 w 608558"/>
              <a:gd name="connsiteY15" fmla="*/ 9687 h 400600"/>
              <a:gd name="connsiteX16" fmla="*/ 172163 w 608558"/>
              <a:gd name="connsiteY16" fmla="*/ 188761 h 400600"/>
              <a:gd name="connsiteX17" fmla="*/ 172163 w 608558"/>
              <a:gd name="connsiteY17" fmla="*/ 208218 h 400600"/>
              <a:gd name="connsiteX18" fmla="*/ 332517 w 608558"/>
              <a:gd name="connsiteY18" fmla="*/ 390914 h 400600"/>
              <a:gd name="connsiteX19" fmla="*/ 326528 w 608558"/>
              <a:gd name="connsiteY19" fmla="*/ 400600 h 400600"/>
              <a:gd name="connsiteX20" fmla="*/ 178152 w 608558"/>
              <a:gd name="connsiteY20" fmla="*/ 400600 h 400600"/>
              <a:gd name="connsiteX21" fmla="*/ 162378 w 608558"/>
              <a:gd name="connsiteY21" fmla="*/ 390914 h 400600"/>
              <a:gd name="connsiteX22" fmla="*/ 2024 w 608558"/>
              <a:gd name="connsiteY22" fmla="*/ 208218 h 400600"/>
              <a:gd name="connsiteX23" fmla="*/ 2024 w 608558"/>
              <a:gd name="connsiteY23" fmla="*/ 188761 h 400600"/>
              <a:gd name="connsiteX24" fmla="*/ 153521 w 608558"/>
              <a:gd name="connsiteY24" fmla="*/ 19710 h 400600"/>
              <a:gd name="connsiteX25" fmla="*/ 178152 w 608558"/>
              <a:gd name="connsiteY25" fmla="*/ 0 h 4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558" h="400600">
                <a:moveTo>
                  <a:pt x="453146" y="0"/>
                </a:moveTo>
                <a:lnTo>
                  <a:pt x="601522" y="0"/>
                </a:lnTo>
                <a:cubicBezTo>
                  <a:pt x="607511" y="0"/>
                  <a:pt x="610210" y="4380"/>
                  <a:pt x="607511" y="9687"/>
                </a:cubicBezTo>
                <a:lnTo>
                  <a:pt x="447073" y="188761"/>
                </a:lnTo>
                <a:cubicBezTo>
                  <a:pt x="444458" y="194151"/>
                  <a:pt x="444458" y="202827"/>
                  <a:pt x="447073" y="208218"/>
                </a:cubicBezTo>
                <a:lnTo>
                  <a:pt x="607511" y="390914"/>
                </a:lnTo>
                <a:cubicBezTo>
                  <a:pt x="610210" y="396304"/>
                  <a:pt x="607511" y="400600"/>
                  <a:pt x="601522" y="400600"/>
                </a:cubicBezTo>
                <a:lnTo>
                  <a:pt x="453146" y="400600"/>
                </a:lnTo>
                <a:cubicBezTo>
                  <a:pt x="447157" y="400600"/>
                  <a:pt x="440071" y="396304"/>
                  <a:pt x="437372" y="390914"/>
                </a:cubicBezTo>
                <a:lnTo>
                  <a:pt x="277018" y="208218"/>
                </a:lnTo>
                <a:cubicBezTo>
                  <a:pt x="274319" y="202827"/>
                  <a:pt x="274319" y="194151"/>
                  <a:pt x="277018" y="188761"/>
                </a:cubicBezTo>
                <a:cubicBezTo>
                  <a:pt x="277862" y="187076"/>
                  <a:pt x="396630" y="55255"/>
                  <a:pt x="412404" y="37651"/>
                </a:cubicBezTo>
                <a:cubicBezTo>
                  <a:pt x="421345" y="27628"/>
                  <a:pt x="439397" y="0"/>
                  <a:pt x="453146" y="0"/>
                </a:cubicBezTo>
                <a:close/>
                <a:moveTo>
                  <a:pt x="178152" y="0"/>
                </a:moveTo>
                <a:lnTo>
                  <a:pt x="326528" y="0"/>
                </a:lnTo>
                <a:cubicBezTo>
                  <a:pt x="332517" y="0"/>
                  <a:pt x="335216" y="4380"/>
                  <a:pt x="332517" y="9687"/>
                </a:cubicBezTo>
                <a:lnTo>
                  <a:pt x="172163" y="188761"/>
                </a:lnTo>
                <a:cubicBezTo>
                  <a:pt x="169464" y="194151"/>
                  <a:pt x="169464" y="202827"/>
                  <a:pt x="172163" y="208218"/>
                </a:cubicBezTo>
                <a:lnTo>
                  <a:pt x="332517" y="390914"/>
                </a:lnTo>
                <a:cubicBezTo>
                  <a:pt x="335216" y="396220"/>
                  <a:pt x="332517" y="400600"/>
                  <a:pt x="326528" y="400600"/>
                </a:cubicBezTo>
                <a:lnTo>
                  <a:pt x="178152" y="400600"/>
                </a:lnTo>
                <a:cubicBezTo>
                  <a:pt x="172163" y="400600"/>
                  <a:pt x="165077" y="396220"/>
                  <a:pt x="162378" y="390914"/>
                </a:cubicBezTo>
                <a:lnTo>
                  <a:pt x="2024" y="208218"/>
                </a:lnTo>
                <a:cubicBezTo>
                  <a:pt x="-675" y="202827"/>
                  <a:pt x="-675" y="194151"/>
                  <a:pt x="2024" y="188761"/>
                </a:cubicBezTo>
                <a:cubicBezTo>
                  <a:pt x="26065" y="161975"/>
                  <a:pt x="144917" y="29565"/>
                  <a:pt x="153521" y="19710"/>
                </a:cubicBezTo>
                <a:cubicBezTo>
                  <a:pt x="159932" y="12214"/>
                  <a:pt x="166849" y="0"/>
                  <a:pt x="178152" y="0"/>
                </a:cubicBezTo>
                <a:close/>
              </a:path>
            </a:pathLst>
          </a:custGeom>
          <a:solidFill>
            <a:srgbClr val="3BA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73BE1164-54D9-027B-0CFF-726C15BFEEA2}"/>
              </a:ext>
            </a:extLst>
          </p:cNvPr>
          <p:cNvCxnSpPr/>
          <p:nvPr/>
        </p:nvCxnSpPr>
        <p:spPr>
          <a:xfrm>
            <a:off x="444000" y="752250"/>
            <a:ext cx="1130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文本框 34">
            <a:extLst>
              <a:ext uri="{FF2B5EF4-FFF2-40B4-BE49-F238E27FC236}">
                <a16:creationId xmlns:a16="http://schemas.microsoft.com/office/drawing/2014/main" id="{2E36C9EF-83CA-832F-49BC-3644CF685A74}"/>
              </a:ext>
            </a:extLst>
          </p:cNvPr>
          <p:cNvSpPr txBox="1"/>
          <p:nvPr/>
        </p:nvSpPr>
        <p:spPr>
          <a:xfrm>
            <a:off x="4689506" y="366891"/>
            <a:ext cx="5197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latin typeface="Times New Roman" panose="02020603050405020304" pitchFamily="18" charset="0"/>
              </a:rPr>
              <a:t>Development pattern of Marine economy in China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E2D57F4-774C-8F42-A8C7-AACA6F53CBD4}"/>
              </a:ext>
            </a:extLst>
          </p:cNvPr>
          <p:cNvSpPr txBox="1"/>
          <p:nvPr/>
        </p:nvSpPr>
        <p:spPr>
          <a:xfrm>
            <a:off x="443999" y="866446"/>
            <a:ext cx="7547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3BAAC8"/>
                </a:solidFill>
                <a:latin typeface="Times New Roman" panose="02020603050405020304" pitchFamily="18" charset="0"/>
              </a:rPr>
              <a:t>【</a:t>
            </a:r>
            <a:r>
              <a:rPr lang="zh-CN" altLang="en-US" sz="2400" b="1">
                <a:solidFill>
                  <a:srgbClr val="3BAAC8"/>
                </a:solidFill>
                <a:latin typeface="Times New Roman" panose="02020603050405020304" pitchFamily="18" charset="0"/>
              </a:rPr>
              <a:t>案例分析</a:t>
            </a:r>
            <a:r>
              <a:rPr lang="en-US" altLang="zh-CN" sz="2400" b="1">
                <a:solidFill>
                  <a:srgbClr val="3BAAC8"/>
                </a:solidFill>
                <a:latin typeface="Times New Roman" panose="02020603050405020304" pitchFamily="18" charset="0"/>
              </a:rPr>
              <a:t>】</a:t>
            </a:r>
            <a:r>
              <a:rPr lang="zh-CN" altLang="en-US" sz="2400" b="1">
                <a:solidFill>
                  <a:srgbClr val="3BAAC8"/>
                </a:solidFill>
                <a:latin typeface="Times New Roman" panose="02020603050405020304" pitchFamily="18" charset="0"/>
              </a:rPr>
              <a:t>“一带九区多点”的海洋经济开发格局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E8EF458-E7B3-D40E-4DCB-2DF7640B4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794" y="981076"/>
            <a:ext cx="3881206" cy="5510033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21183D64-20C4-2E43-6B2E-24FDBC312199}"/>
              </a:ext>
            </a:extLst>
          </p:cNvPr>
          <p:cNvGrpSpPr/>
          <p:nvPr/>
        </p:nvGrpSpPr>
        <p:grpSpPr>
          <a:xfrm>
            <a:off x="4124193" y="6152555"/>
            <a:ext cx="3742601" cy="338554"/>
            <a:chOff x="607929" y="6280904"/>
            <a:chExt cx="3742601" cy="338554"/>
          </a:xfrm>
        </p:grpSpPr>
        <p:sp>
          <p:nvSpPr>
            <p:cNvPr id="12" name="文本框 65">
              <a:extLst>
                <a:ext uri="{FF2B5EF4-FFF2-40B4-BE49-F238E27FC236}">
                  <a16:creationId xmlns:a16="http://schemas.microsoft.com/office/drawing/2014/main" id="{86D7C982-A8B7-7A1C-49D4-2DEF171A65A6}"/>
                </a:ext>
              </a:extLst>
            </p:cNvPr>
            <p:cNvSpPr txBox="1"/>
            <p:nvPr/>
          </p:nvSpPr>
          <p:spPr>
            <a:xfrm>
              <a:off x="751929" y="6280904"/>
              <a:ext cx="35986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>
                  <a:latin typeface="Times New Roman" panose="02020603050405020304" pitchFamily="18" charset="0"/>
                  <a:ea typeface="微软雅黑" panose="020B0503020204020204" pitchFamily="34" charset="-122"/>
                </a:rPr>
                <a:t>图</a:t>
              </a:r>
              <a:r>
                <a:rPr lang="en-US" altLang="zh-CN" sz="1600">
                  <a:latin typeface="Times New Roman" panose="02020603050405020304" pitchFamily="18" charset="0"/>
                  <a:ea typeface="微软雅黑" panose="020B0503020204020204" pitchFamily="34" charset="-122"/>
                </a:rPr>
                <a:t>38 </a:t>
              </a:r>
              <a:r>
                <a:rPr lang="zh-CN" altLang="en-US" sz="1600">
                  <a:latin typeface="Times New Roman" panose="02020603050405020304" pitchFamily="18" charset="0"/>
                  <a:ea typeface="微软雅黑" panose="020B0503020204020204" pitchFamily="34" charset="-122"/>
                </a:rPr>
                <a:t>全国海洋主体功能区规划示意图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1A6718E-6510-5ED7-1617-9ADD2DF5B45C}"/>
                </a:ext>
              </a:extLst>
            </p:cNvPr>
            <p:cNvSpPr/>
            <p:nvPr/>
          </p:nvSpPr>
          <p:spPr>
            <a:xfrm>
              <a:off x="607929" y="6381544"/>
              <a:ext cx="144000" cy="144000"/>
            </a:xfrm>
            <a:prstGeom prst="rect">
              <a:avLst/>
            </a:prstGeom>
            <a:solidFill>
              <a:srgbClr val="3BAAC8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14F17ACB-7C72-D156-4DD2-DB306C499DE8}"/>
              </a:ext>
            </a:extLst>
          </p:cNvPr>
          <p:cNvSpPr txBox="1"/>
          <p:nvPr/>
        </p:nvSpPr>
        <p:spPr>
          <a:xfrm>
            <a:off x="443998" y="1328111"/>
            <a:ext cx="7422795" cy="4776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sz="2200">
                <a:latin typeface="Times New Roman" panose="02020603050405020304" pitchFamily="18" charset="0"/>
                <a:ea typeface="仿宋" panose="02010609060101010101" pitchFamily="49" charset="-122"/>
              </a:rPr>
              <a:t>我国海洋经济开发的主要表现：</a:t>
            </a:r>
            <a:endParaRPr lang="en-US" altLang="zh-CN" sz="220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sz="2200" b="1">
                <a:solidFill>
                  <a:srgbClr val="C0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第一，合理创造更多发展空间。</a:t>
            </a:r>
            <a:r>
              <a:rPr lang="zh-CN" altLang="en-US" sz="2200">
                <a:latin typeface="Times New Roman" panose="02020603050405020304" pitchFamily="18" charset="0"/>
                <a:ea typeface="仿宋" panose="02010609060101010101" pitchFamily="49" charset="-122"/>
              </a:rPr>
              <a:t>如填海造陆、现代化港口、跨海桥梁和海底隧道等重大基础设施建设。</a:t>
            </a:r>
            <a:endParaRPr lang="en-US" altLang="zh-CN" sz="220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sz="2200" b="1">
                <a:solidFill>
                  <a:srgbClr val="C0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第二，开发更多资源。</a:t>
            </a:r>
            <a:r>
              <a:rPr lang="zh-CN" altLang="en-US" sz="2200">
                <a:latin typeface="Times New Roman" panose="02020603050405020304" pitchFamily="18" charset="0"/>
                <a:ea typeface="仿宋" panose="02010609060101010101" pitchFamily="49" charset="-122"/>
              </a:rPr>
              <a:t>例如，提高海洋资源勘探技术，推进形成储近用远的海洋油气资源开发格局，积极开发海洋可再生能源。</a:t>
            </a:r>
            <a:endParaRPr lang="en-US" altLang="zh-CN" sz="220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sz="2200" b="1">
                <a:solidFill>
                  <a:srgbClr val="C0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第三，升级海洋产业结构。</a:t>
            </a:r>
            <a:r>
              <a:rPr lang="zh-CN" altLang="en-US" sz="2200">
                <a:latin typeface="Times New Roman" panose="02020603050405020304" pitchFamily="18" charset="0"/>
                <a:ea typeface="仿宋" panose="02010609060101010101" pitchFamily="49" charset="-122"/>
              </a:rPr>
              <a:t>改造和升级传统海洋重化工业，大力发展海洋高新技术产业，积极发展海洋服务业。我国海洋经济开发需要严格控制污染物排放，开展蓝色海湾整治等工作，实现海洋经济绿色发展。</a:t>
            </a:r>
          </a:p>
        </p:txBody>
      </p:sp>
    </p:spTree>
    <p:extLst>
      <p:ext uri="{BB962C8B-B14F-4D97-AF65-F5344CB8AC3E}">
        <p14:creationId xmlns:p14="http://schemas.microsoft.com/office/powerpoint/2010/main" val="26389248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D43D47A-9676-6CF7-9728-323F3C3F6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4299"/>
            <a:ext cx="12192000" cy="547370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26772DE-6AFD-AB99-7A09-4D2B76668512}"/>
              </a:ext>
            </a:extLst>
          </p:cNvPr>
          <p:cNvSpPr/>
          <p:nvPr/>
        </p:nvSpPr>
        <p:spPr>
          <a:xfrm>
            <a:off x="0" y="0"/>
            <a:ext cx="12192000" cy="1685109"/>
          </a:xfrm>
          <a:prstGeom prst="rect">
            <a:avLst/>
          </a:prstGeom>
          <a:gradFill>
            <a:gsLst>
              <a:gs pos="0">
                <a:srgbClr val="EDF8FE"/>
              </a:gs>
              <a:gs pos="74000">
                <a:srgbClr val="EDF8FE"/>
              </a:gs>
              <a:gs pos="83000">
                <a:srgbClr val="EDF8FE"/>
              </a:gs>
              <a:gs pos="100000">
                <a:srgbClr val="EDF8FE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31">
            <a:extLst>
              <a:ext uri="{FF2B5EF4-FFF2-40B4-BE49-F238E27FC236}">
                <a16:creationId xmlns:a16="http://schemas.microsoft.com/office/drawing/2014/main" id="{B482D2C7-D45A-4C7E-40C7-67C61E997053}"/>
              </a:ext>
            </a:extLst>
          </p:cNvPr>
          <p:cNvSpPr txBox="1"/>
          <p:nvPr/>
        </p:nvSpPr>
        <p:spPr>
          <a:xfrm>
            <a:off x="1046212" y="219300"/>
            <a:ext cx="2909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/>
              <a:t>04 </a:t>
            </a:r>
            <a:r>
              <a:rPr lang="zh-CN" altLang="en-US" sz="2800" b="1" dirty="0"/>
              <a:t>维护海洋权益</a:t>
            </a:r>
          </a:p>
        </p:txBody>
      </p:sp>
      <p:sp>
        <p:nvSpPr>
          <p:cNvPr id="3" name="two-left-arrows_44887">
            <a:extLst>
              <a:ext uri="{FF2B5EF4-FFF2-40B4-BE49-F238E27FC236}">
                <a16:creationId xmlns:a16="http://schemas.microsoft.com/office/drawing/2014/main" id="{A2E2ED67-2C7C-969C-B607-0BF85C2F7AD7}"/>
              </a:ext>
            </a:extLst>
          </p:cNvPr>
          <p:cNvSpPr/>
          <p:nvPr/>
        </p:nvSpPr>
        <p:spPr>
          <a:xfrm flipH="1">
            <a:off x="499929" y="310049"/>
            <a:ext cx="504000" cy="324000"/>
          </a:xfrm>
          <a:custGeom>
            <a:avLst/>
            <a:gdLst>
              <a:gd name="connsiteX0" fmla="*/ 453146 w 608558"/>
              <a:gd name="connsiteY0" fmla="*/ 0 h 400600"/>
              <a:gd name="connsiteX1" fmla="*/ 601522 w 608558"/>
              <a:gd name="connsiteY1" fmla="*/ 0 h 400600"/>
              <a:gd name="connsiteX2" fmla="*/ 607511 w 608558"/>
              <a:gd name="connsiteY2" fmla="*/ 9687 h 400600"/>
              <a:gd name="connsiteX3" fmla="*/ 447073 w 608558"/>
              <a:gd name="connsiteY3" fmla="*/ 188761 h 400600"/>
              <a:gd name="connsiteX4" fmla="*/ 447073 w 608558"/>
              <a:gd name="connsiteY4" fmla="*/ 208218 h 400600"/>
              <a:gd name="connsiteX5" fmla="*/ 607511 w 608558"/>
              <a:gd name="connsiteY5" fmla="*/ 390914 h 400600"/>
              <a:gd name="connsiteX6" fmla="*/ 601522 w 608558"/>
              <a:gd name="connsiteY6" fmla="*/ 400600 h 400600"/>
              <a:gd name="connsiteX7" fmla="*/ 453146 w 608558"/>
              <a:gd name="connsiteY7" fmla="*/ 400600 h 400600"/>
              <a:gd name="connsiteX8" fmla="*/ 437372 w 608558"/>
              <a:gd name="connsiteY8" fmla="*/ 390914 h 400600"/>
              <a:gd name="connsiteX9" fmla="*/ 277018 w 608558"/>
              <a:gd name="connsiteY9" fmla="*/ 208218 h 400600"/>
              <a:gd name="connsiteX10" fmla="*/ 277018 w 608558"/>
              <a:gd name="connsiteY10" fmla="*/ 188761 h 400600"/>
              <a:gd name="connsiteX11" fmla="*/ 412404 w 608558"/>
              <a:gd name="connsiteY11" fmla="*/ 37651 h 400600"/>
              <a:gd name="connsiteX12" fmla="*/ 453146 w 608558"/>
              <a:gd name="connsiteY12" fmla="*/ 0 h 400600"/>
              <a:gd name="connsiteX13" fmla="*/ 178152 w 608558"/>
              <a:gd name="connsiteY13" fmla="*/ 0 h 400600"/>
              <a:gd name="connsiteX14" fmla="*/ 326528 w 608558"/>
              <a:gd name="connsiteY14" fmla="*/ 0 h 400600"/>
              <a:gd name="connsiteX15" fmla="*/ 332517 w 608558"/>
              <a:gd name="connsiteY15" fmla="*/ 9687 h 400600"/>
              <a:gd name="connsiteX16" fmla="*/ 172163 w 608558"/>
              <a:gd name="connsiteY16" fmla="*/ 188761 h 400600"/>
              <a:gd name="connsiteX17" fmla="*/ 172163 w 608558"/>
              <a:gd name="connsiteY17" fmla="*/ 208218 h 400600"/>
              <a:gd name="connsiteX18" fmla="*/ 332517 w 608558"/>
              <a:gd name="connsiteY18" fmla="*/ 390914 h 400600"/>
              <a:gd name="connsiteX19" fmla="*/ 326528 w 608558"/>
              <a:gd name="connsiteY19" fmla="*/ 400600 h 400600"/>
              <a:gd name="connsiteX20" fmla="*/ 178152 w 608558"/>
              <a:gd name="connsiteY20" fmla="*/ 400600 h 400600"/>
              <a:gd name="connsiteX21" fmla="*/ 162378 w 608558"/>
              <a:gd name="connsiteY21" fmla="*/ 390914 h 400600"/>
              <a:gd name="connsiteX22" fmla="*/ 2024 w 608558"/>
              <a:gd name="connsiteY22" fmla="*/ 208218 h 400600"/>
              <a:gd name="connsiteX23" fmla="*/ 2024 w 608558"/>
              <a:gd name="connsiteY23" fmla="*/ 188761 h 400600"/>
              <a:gd name="connsiteX24" fmla="*/ 153521 w 608558"/>
              <a:gd name="connsiteY24" fmla="*/ 19710 h 400600"/>
              <a:gd name="connsiteX25" fmla="*/ 178152 w 608558"/>
              <a:gd name="connsiteY25" fmla="*/ 0 h 4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558" h="400600">
                <a:moveTo>
                  <a:pt x="453146" y="0"/>
                </a:moveTo>
                <a:lnTo>
                  <a:pt x="601522" y="0"/>
                </a:lnTo>
                <a:cubicBezTo>
                  <a:pt x="607511" y="0"/>
                  <a:pt x="610210" y="4380"/>
                  <a:pt x="607511" y="9687"/>
                </a:cubicBezTo>
                <a:lnTo>
                  <a:pt x="447073" y="188761"/>
                </a:lnTo>
                <a:cubicBezTo>
                  <a:pt x="444458" y="194151"/>
                  <a:pt x="444458" y="202827"/>
                  <a:pt x="447073" y="208218"/>
                </a:cubicBezTo>
                <a:lnTo>
                  <a:pt x="607511" y="390914"/>
                </a:lnTo>
                <a:cubicBezTo>
                  <a:pt x="610210" y="396304"/>
                  <a:pt x="607511" y="400600"/>
                  <a:pt x="601522" y="400600"/>
                </a:cubicBezTo>
                <a:lnTo>
                  <a:pt x="453146" y="400600"/>
                </a:lnTo>
                <a:cubicBezTo>
                  <a:pt x="447157" y="400600"/>
                  <a:pt x="440071" y="396304"/>
                  <a:pt x="437372" y="390914"/>
                </a:cubicBezTo>
                <a:lnTo>
                  <a:pt x="277018" y="208218"/>
                </a:lnTo>
                <a:cubicBezTo>
                  <a:pt x="274319" y="202827"/>
                  <a:pt x="274319" y="194151"/>
                  <a:pt x="277018" y="188761"/>
                </a:cubicBezTo>
                <a:cubicBezTo>
                  <a:pt x="277862" y="187076"/>
                  <a:pt x="396630" y="55255"/>
                  <a:pt x="412404" y="37651"/>
                </a:cubicBezTo>
                <a:cubicBezTo>
                  <a:pt x="421345" y="27628"/>
                  <a:pt x="439397" y="0"/>
                  <a:pt x="453146" y="0"/>
                </a:cubicBezTo>
                <a:close/>
                <a:moveTo>
                  <a:pt x="178152" y="0"/>
                </a:moveTo>
                <a:lnTo>
                  <a:pt x="326528" y="0"/>
                </a:lnTo>
                <a:cubicBezTo>
                  <a:pt x="332517" y="0"/>
                  <a:pt x="335216" y="4380"/>
                  <a:pt x="332517" y="9687"/>
                </a:cubicBezTo>
                <a:lnTo>
                  <a:pt x="172163" y="188761"/>
                </a:lnTo>
                <a:cubicBezTo>
                  <a:pt x="169464" y="194151"/>
                  <a:pt x="169464" y="202827"/>
                  <a:pt x="172163" y="208218"/>
                </a:cubicBezTo>
                <a:lnTo>
                  <a:pt x="332517" y="390914"/>
                </a:lnTo>
                <a:cubicBezTo>
                  <a:pt x="335216" y="396220"/>
                  <a:pt x="332517" y="400600"/>
                  <a:pt x="326528" y="400600"/>
                </a:cubicBezTo>
                <a:lnTo>
                  <a:pt x="178152" y="400600"/>
                </a:lnTo>
                <a:cubicBezTo>
                  <a:pt x="172163" y="400600"/>
                  <a:pt x="165077" y="396220"/>
                  <a:pt x="162378" y="390914"/>
                </a:cubicBezTo>
                <a:lnTo>
                  <a:pt x="2024" y="208218"/>
                </a:lnTo>
                <a:cubicBezTo>
                  <a:pt x="-675" y="202827"/>
                  <a:pt x="-675" y="194151"/>
                  <a:pt x="2024" y="188761"/>
                </a:cubicBezTo>
                <a:cubicBezTo>
                  <a:pt x="26065" y="161975"/>
                  <a:pt x="144917" y="29565"/>
                  <a:pt x="153521" y="19710"/>
                </a:cubicBezTo>
                <a:cubicBezTo>
                  <a:pt x="159932" y="12214"/>
                  <a:pt x="166849" y="0"/>
                  <a:pt x="178152" y="0"/>
                </a:cubicBezTo>
                <a:close/>
              </a:path>
            </a:pathLst>
          </a:custGeom>
          <a:solidFill>
            <a:srgbClr val="3BA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402EF859-5A96-E338-4693-E5097A18B4F8}"/>
              </a:ext>
            </a:extLst>
          </p:cNvPr>
          <p:cNvCxnSpPr/>
          <p:nvPr/>
        </p:nvCxnSpPr>
        <p:spPr>
          <a:xfrm>
            <a:off x="444000" y="752250"/>
            <a:ext cx="1130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0D847957-20A2-4D71-E9B5-0DFFC8554CD7}"/>
              </a:ext>
            </a:extLst>
          </p:cNvPr>
          <p:cNvSpPr txBox="1"/>
          <p:nvPr/>
        </p:nvSpPr>
        <p:spPr>
          <a:xfrm>
            <a:off x="444000" y="781642"/>
            <a:ext cx="8823825" cy="58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 New Roman" panose="02020603050405020304" pitchFamily="18" charset="0"/>
              </a:rPr>
              <a:t>海洋权益是指国家领土向海洋延伸形成的一些权利和利益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。</a:t>
            </a:r>
            <a:endParaRPr lang="zh-CN" altLang="en-US" sz="2400" dirty="0">
              <a:latin typeface="Times New Roman" panose="02020603050405020304" pitchFamily="18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78156BA5-300E-CDAF-7D1A-E9575451EC1F}"/>
              </a:ext>
            </a:extLst>
          </p:cNvPr>
          <p:cNvGrpSpPr/>
          <p:nvPr/>
        </p:nvGrpSpPr>
        <p:grpSpPr>
          <a:xfrm>
            <a:off x="644025" y="6109206"/>
            <a:ext cx="3076707" cy="338554"/>
            <a:chOff x="607929" y="6280904"/>
            <a:chExt cx="3076707" cy="338554"/>
          </a:xfrm>
        </p:grpSpPr>
        <p:sp>
          <p:nvSpPr>
            <p:cNvPr id="13" name="文本框 65">
              <a:extLst>
                <a:ext uri="{FF2B5EF4-FFF2-40B4-BE49-F238E27FC236}">
                  <a16:creationId xmlns:a16="http://schemas.microsoft.com/office/drawing/2014/main" id="{B72F4AFF-2787-1173-E376-83C8965CCC10}"/>
                </a:ext>
              </a:extLst>
            </p:cNvPr>
            <p:cNvSpPr txBox="1"/>
            <p:nvPr/>
          </p:nvSpPr>
          <p:spPr>
            <a:xfrm>
              <a:off x="751929" y="6280904"/>
              <a:ext cx="29327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图</a:t>
              </a:r>
              <a:r>
                <a:rPr lang="en-US" altLang="zh-CN" sz="160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39 </a:t>
              </a:r>
              <a:r>
                <a:rPr lang="zh-CN" altLang="en-US" sz="160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有关海洋权益的几个概念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7D0D1FB-ECAD-103E-959A-65C81B7D3F07}"/>
                </a:ext>
              </a:extLst>
            </p:cNvPr>
            <p:cNvSpPr/>
            <p:nvPr/>
          </p:nvSpPr>
          <p:spPr>
            <a:xfrm>
              <a:off x="607929" y="6381544"/>
              <a:ext cx="144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631725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1">
            <a:extLst>
              <a:ext uri="{FF2B5EF4-FFF2-40B4-BE49-F238E27FC236}">
                <a16:creationId xmlns:a16="http://schemas.microsoft.com/office/drawing/2014/main" id="{4C2D0951-C556-301D-A004-6A5AF8885BF6}"/>
              </a:ext>
            </a:extLst>
          </p:cNvPr>
          <p:cNvSpPr txBox="1"/>
          <p:nvPr/>
        </p:nvSpPr>
        <p:spPr>
          <a:xfrm>
            <a:off x="1046212" y="219300"/>
            <a:ext cx="3449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/>
              <a:t>我国的海洋权益举例</a:t>
            </a:r>
          </a:p>
        </p:txBody>
      </p:sp>
      <p:sp>
        <p:nvSpPr>
          <p:cNvPr id="3" name="two-left-arrows_44887">
            <a:extLst>
              <a:ext uri="{FF2B5EF4-FFF2-40B4-BE49-F238E27FC236}">
                <a16:creationId xmlns:a16="http://schemas.microsoft.com/office/drawing/2014/main" id="{DEF3D6FD-AF3A-0514-A87E-4BB1F692AA79}"/>
              </a:ext>
            </a:extLst>
          </p:cNvPr>
          <p:cNvSpPr/>
          <p:nvPr/>
        </p:nvSpPr>
        <p:spPr>
          <a:xfrm flipH="1">
            <a:off x="499929" y="310049"/>
            <a:ext cx="504000" cy="324000"/>
          </a:xfrm>
          <a:custGeom>
            <a:avLst/>
            <a:gdLst>
              <a:gd name="connsiteX0" fmla="*/ 453146 w 608558"/>
              <a:gd name="connsiteY0" fmla="*/ 0 h 400600"/>
              <a:gd name="connsiteX1" fmla="*/ 601522 w 608558"/>
              <a:gd name="connsiteY1" fmla="*/ 0 h 400600"/>
              <a:gd name="connsiteX2" fmla="*/ 607511 w 608558"/>
              <a:gd name="connsiteY2" fmla="*/ 9687 h 400600"/>
              <a:gd name="connsiteX3" fmla="*/ 447073 w 608558"/>
              <a:gd name="connsiteY3" fmla="*/ 188761 h 400600"/>
              <a:gd name="connsiteX4" fmla="*/ 447073 w 608558"/>
              <a:gd name="connsiteY4" fmla="*/ 208218 h 400600"/>
              <a:gd name="connsiteX5" fmla="*/ 607511 w 608558"/>
              <a:gd name="connsiteY5" fmla="*/ 390914 h 400600"/>
              <a:gd name="connsiteX6" fmla="*/ 601522 w 608558"/>
              <a:gd name="connsiteY6" fmla="*/ 400600 h 400600"/>
              <a:gd name="connsiteX7" fmla="*/ 453146 w 608558"/>
              <a:gd name="connsiteY7" fmla="*/ 400600 h 400600"/>
              <a:gd name="connsiteX8" fmla="*/ 437372 w 608558"/>
              <a:gd name="connsiteY8" fmla="*/ 390914 h 400600"/>
              <a:gd name="connsiteX9" fmla="*/ 277018 w 608558"/>
              <a:gd name="connsiteY9" fmla="*/ 208218 h 400600"/>
              <a:gd name="connsiteX10" fmla="*/ 277018 w 608558"/>
              <a:gd name="connsiteY10" fmla="*/ 188761 h 400600"/>
              <a:gd name="connsiteX11" fmla="*/ 412404 w 608558"/>
              <a:gd name="connsiteY11" fmla="*/ 37651 h 400600"/>
              <a:gd name="connsiteX12" fmla="*/ 453146 w 608558"/>
              <a:gd name="connsiteY12" fmla="*/ 0 h 400600"/>
              <a:gd name="connsiteX13" fmla="*/ 178152 w 608558"/>
              <a:gd name="connsiteY13" fmla="*/ 0 h 400600"/>
              <a:gd name="connsiteX14" fmla="*/ 326528 w 608558"/>
              <a:gd name="connsiteY14" fmla="*/ 0 h 400600"/>
              <a:gd name="connsiteX15" fmla="*/ 332517 w 608558"/>
              <a:gd name="connsiteY15" fmla="*/ 9687 h 400600"/>
              <a:gd name="connsiteX16" fmla="*/ 172163 w 608558"/>
              <a:gd name="connsiteY16" fmla="*/ 188761 h 400600"/>
              <a:gd name="connsiteX17" fmla="*/ 172163 w 608558"/>
              <a:gd name="connsiteY17" fmla="*/ 208218 h 400600"/>
              <a:gd name="connsiteX18" fmla="*/ 332517 w 608558"/>
              <a:gd name="connsiteY18" fmla="*/ 390914 h 400600"/>
              <a:gd name="connsiteX19" fmla="*/ 326528 w 608558"/>
              <a:gd name="connsiteY19" fmla="*/ 400600 h 400600"/>
              <a:gd name="connsiteX20" fmla="*/ 178152 w 608558"/>
              <a:gd name="connsiteY20" fmla="*/ 400600 h 400600"/>
              <a:gd name="connsiteX21" fmla="*/ 162378 w 608558"/>
              <a:gd name="connsiteY21" fmla="*/ 390914 h 400600"/>
              <a:gd name="connsiteX22" fmla="*/ 2024 w 608558"/>
              <a:gd name="connsiteY22" fmla="*/ 208218 h 400600"/>
              <a:gd name="connsiteX23" fmla="*/ 2024 w 608558"/>
              <a:gd name="connsiteY23" fmla="*/ 188761 h 400600"/>
              <a:gd name="connsiteX24" fmla="*/ 153521 w 608558"/>
              <a:gd name="connsiteY24" fmla="*/ 19710 h 400600"/>
              <a:gd name="connsiteX25" fmla="*/ 178152 w 608558"/>
              <a:gd name="connsiteY25" fmla="*/ 0 h 4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558" h="400600">
                <a:moveTo>
                  <a:pt x="453146" y="0"/>
                </a:moveTo>
                <a:lnTo>
                  <a:pt x="601522" y="0"/>
                </a:lnTo>
                <a:cubicBezTo>
                  <a:pt x="607511" y="0"/>
                  <a:pt x="610210" y="4380"/>
                  <a:pt x="607511" y="9687"/>
                </a:cubicBezTo>
                <a:lnTo>
                  <a:pt x="447073" y="188761"/>
                </a:lnTo>
                <a:cubicBezTo>
                  <a:pt x="444458" y="194151"/>
                  <a:pt x="444458" y="202827"/>
                  <a:pt x="447073" y="208218"/>
                </a:cubicBezTo>
                <a:lnTo>
                  <a:pt x="607511" y="390914"/>
                </a:lnTo>
                <a:cubicBezTo>
                  <a:pt x="610210" y="396304"/>
                  <a:pt x="607511" y="400600"/>
                  <a:pt x="601522" y="400600"/>
                </a:cubicBezTo>
                <a:lnTo>
                  <a:pt x="453146" y="400600"/>
                </a:lnTo>
                <a:cubicBezTo>
                  <a:pt x="447157" y="400600"/>
                  <a:pt x="440071" y="396304"/>
                  <a:pt x="437372" y="390914"/>
                </a:cubicBezTo>
                <a:lnTo>
                  <a:pt x="277018" y="208218"/>
                </a:lnTo>
                <a:cubicBezTo>
                  <a:pt x="274319" y="202827"/>
                  <a:pt x="274319" y="194151"/>
                  <a:pt x="277018" y="188761"/>
                </a:cubicBezTo>
                <a:cubicBezTo>
                  <a:pt x="277862" y="187076"/>
                  <a:pt x="396630" y="55255"/>
                  <a:pt x="412404" y="37651"/>
                </a:cubicBezTo>
                <a:cubicBezTo>
                  <a:pt x="421345" y="27628"/>
                  <a:pt x="439397" y="0"/>
                  <a:pt x="453146" y="0"/>
                </a:cubicBezTo>
                <a:close/>
                <a:moveTo>
                  <a:pt x="178152" y="0"/>
                </a:moveTo>
                <a:lnTo>
                  <a:pt x="326528" y="0"/>
                </a:lnTo>
                <a:cubicBezTo>
                  <a:pt x="332517" y="0"/>
                  <a:pt x="335216" y="4380"/>
                  <a:pt x="332517" y="9687"/>
                </a:cubicBezTo>
                <a:lnTo>
                  <a:pt x="172163" y="188761"/>
                </a:lnTo>
                <a:cubicBezTo>
                  <a:pt x="169464" y="194151"/>
                  <a:pt x="169464" y="202827"/>
                  <a:pt x="172163" y="208218"/>
                </a:cubicBezTo>
                <a:lnTo>
                  <a:pt x="332517" y="390914"/>
                </a:lnTo>
                <a:cubicBezTo>
                  <a:pt x="335216" y="396220"/>
                  <a:pt x="332517" y="400600"/>
                  <a:pt x="326528" y="400600"/>
                </a:cubicBezTo>
                <a:lnTo>
                  <a:pt x="178152" y="400600"/>
                </a:lnTo>
                <a:cubicBezTo>
                  <a:pt x="172163" y="400600"/>
                  <a:pt x="165077" y="396220"/>
                  <a:pt x="162378" y="390914"/>
                </a:cubicBezTo>
                <a:lnTo>
                  <a:pt x="2024" y="208218"/>
                </a:lnTo>
                <a:cubicBezTo>
                  <a:pt x="-675" y="202827"/>
                  <a:pt x="-675" y="194151"/>
                  <a:pt x="2024" y="188761"/>
                </a:cubicBezTo>
                <a:cubicBezTo>
                  <a:pt x="26065" y="161975"/>
                  <a:pt x="144917" y="29565"/>
                  <a:pt x="153521" y="19710"/>
                </a:cubicBezTo>
                <a:cubicBezTo>
                  <a:pt x="159932" y="12214"/>
                  <a:pt x="166849" y="0"/>
                  <a:pt x="1781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文本框 34">
            <a:extLst>
              <a:ext uri="{FF2B5EF4-FFF2-40B4-BE49-F238E27FC236}">
                <a16:creationId xmlns:a16="http://schemas.microsoft.com/office/drawing/2014/main" id="{782006C6-D0A9-20C2-B315-6B84C3D749B8}"/>
              </a:ext>
            </a:extLst>
          </p:cNvPr>
          <p:cNvSpPr txBox="1"/>
          <p:nvPr/>
        </p:nvSpPr>
        <p:spPr>
          <a:xfrm>
            <a:off x="4327556" y="366890"/>
            <a:ext cx="42544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latin typeface="Times New Roman" panose="02020603050405020304" pitchFamily="18" charset="0"/>
              </a:rPr>
              <a:t>China's maritime rights as an example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4E7BFF7-3F5C-4400-27BD-FD2EB08A6BD2}"/>
              </a:ext>
            </a:extLst>
          </p:cNvPr>
          <p:cNvSpPr txBox="1"/>
          <p:nvPr/>
        </p:nvSpPr>
        <p:spPr>
          <a:xfrm>
            <a:off x="444000" y="781642"/>
            <a:ext cx="11499184" cy="2109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</a:rPr>
              <a:t>1.</a:t>
            </a:r>
            <a:r>
              <a:rPr lang="zh-CN" altLang="en-US" sz="2400" b="1" dirty="0">
                <a:latin typeface="Times New Roman" panose="02020603050405020304" pitchFamily="18" charset="0"/>
              </a:rPr>
              <a:t>中国对南海诸岛拥有无可争辩的主权</a:t>
            </a:r>
          </a:p>
          <a:p>
            <a:pPr>
              <a:lnSpc>
                <a:spcPct val="150000"/>
              </a:lnSpc>
            </a:pPr>
            <a:r>
              <a:rPr lang="zh-CN" altLang="en-US" sz="2200" dirty="0">
                <a:latin typeface="Times New Roman" panose="02020603050405020304" pitchFamily="18" charset="0"/>
              </a:rPr>
              <a:t>中国对南海诸岛，包括东沙群岛、西沙群岛、中沙群岛和南沙群岛拥有主权，</a:t>
            </a:r>
            <a:r>
              <a:rPr lang="zh-CN" altLang="en-US" sz="2200" b="1" dirty="0">
                <a:latin typeface="Times New Roman" panose="02020603050405020304" pitchFamily="18" charset="0"/>
              </a:rPr>
              <a:t>中国在南海拥有历史性权利</a:t>
            </a:r>
            <a:r>
              <a:rPr lang="zh-CN" altLang="en-US" sz="2200" dirty="0">
                <a:latin typeface="Times New Roman" panose="02020603050405020304" pitchFamily="18" charset="0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en-US" altLang="zh-CN" sz="2200" dirty="0">
                <a:latin typeface="Times New Roman" panose="02020603050405020304" pitchFamily="18" charset="0"/>
              </a:rPr>
              <a:t>2012</a:t>
            </a:r>
            <a:r>
              <a:rPr lang="zh-CN" altLang="en-US" sz="2200" dirty="0">
                <a:latin typeface="Times New Roman" panose="02020603050405020304" pitchFamily="18" charset="0"/>
              </a:rPr>
              <a:t>年在海南省设立三沙市，把永兴岛作为市政府驻地，便于进行有效的行政管理。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1663917D-5A07-1DD8-E410-7C1D9E1E41C6}"/>
              </a:ext>
            </a:extLst>
          </p:cNvPr>
          <p:cNvCxnSpPr/>
          <p:nvPr/>
        </p:nvCxnSpPr>
        <p:spPr>
          <a:xfrm>
            <a:off x="444000" y="752250"/>
            <a:ext cx="1130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58EA5B8B-FFC6-2A31-1C10-54AD6D383E7F}"/>
              </a:ext>
            </a:extLst>
          </p:cNvPr>
          <p:cNvSpPr txBox="1"/>
          <p:nvPr/>
        </p:nvSpPr>
        <p:spPr>
          <a:xfrm>
            <a:off x="443999" y="2920841"/>
            <a:ext cx="11303999" cy="58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</a:rPr>
              <a:t>2.</a:t>
            </a:r>
            <a:r>
              <a:rPr lang="zh-CN" altLang="en-US" sz="2400" b="1" dirty="0">
                <a:latin typeface="Times New Roman" panose="02020603050405020304" pitchFamily="18" charset="0"/>
              </a:rPr>
              <a:t>中国对钓鱼岛及其附属岛屿拥有无可争辩的主权</a:t>
            </a:r>
            <a:endParaRPr lang="zh-CN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A7ED854-1A20-E68F-28BB-7774EC51295F}"/>
              </a:ext>
            </a:extLst>
          </p:cNvPr>
          <p:cNvSpPr txBox="1"/>
          <p:nvPr/>
        </p:nvSpPr>
        <p:spPr>
          <a:xfrm>
            <a:off x="444000" y="3501706"/>
            <a:ext cx="11303998" cy="2795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</a:rPr>
              <a:t>①历史角度：钓鱼岛等岛屿是中国人最早发现、命名和利用的，中国渔民历来在这些岛屿及其附近海域从事生产活动；早在明朝，钓鱼岛等岛屿就已纳入中国海防管辖范围，是中国台湾的附属岛屿。②地质角度：钓鱼岛地处我国东海大陆架，是台湾东部山岭的自然延伸，与琉球群岛以冲绳海槽隔开。</a:t>
            </a:r>
          </a:p>
          <a:p>
            <a:pPr>
              <a:lnSpc>
                <a:spcPct val="150000"/>
              </a:lnSpc>
            </a:pPr>
            <a:endParaRPr lang="zh-CN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26" name="two-left-arrows_44887">
            <a:extLst>
              <a:ext uri="{FF2B5EF4-FFF2-40B4-BE49-F238E27FC236}">
                <a16:creationId xmlns:a16="http://schemas.microsoft.com/office/drawing/2014/main" id="{60E883B5-4E57-2925-EFBA-76F35EB41F8D}"/>
              </a:ext>
            </a:extLst>
          </p:cNvPr>
          <p:cNvSpPr/>
          <p:nvPr/>
        </p:nvSpPr>
        <p:spPr>
          <a:xfrm flipH="1">
            <a:off x="542212" y="299818"/>
            <a:ext cx="504000" cy="324000"/>
          </a:xfrm>
          <a:custGeom>
            <a:avLst/>
            <a:gdLst>
              <a:gd name="connsiteX0" fmla="*/ 453146 w 608558"/>
              <a:gd name="connsiteY0" fmla="*/ 0 h 400600"/>
              <a:gd name="connsiteX1" fmla="*/ 601522 w 608558"/>
              <a:gd name="connsiteY1" fmla="*/ 0 h 400600"/>
              <a:gd name="connsiteX2" fmla="*/ 607511 w 608558"/>
              <a:gd name="connsiteY2" fmla="*/ 9687 h 400600"/>
              <a:gd name="connsiteX3" fmla="*/ 447073 w 608558"/>
              <a:gd name="connsiteY3" fmla="*/ 188761 h 400600"/>
              <a:gd name="connsiteX4" fmla="*/ 447073 w 608558"/>
              <a:gd name="connsiteY4" fmla="*/ 208218 h 400600"/>
              <a:gd name="connsiteX5" fmla="*/ 607511 w 608558"/>
              <a:gd name="connsiteY5" fmla="*/ 390914 h 400600"/>
              <a:gd name="connsiteX6" fmla="*/ 601522 w 608558"/>
              <a:gd name="connsiteY6" fmla="*/ 400600 h 400600"/>
              <a:gd name="connsiteX7" fmla="*/ 453146 w 608558"/>
              <a:gd name="connsiteY7" fmla="*/ 400600 h 400600"/>
              <a:gd name="connsiteX8" fmla="*/ 437372 w 608558"/>
              <a:gd name="connsiteY8" fmla="*/ 390914 h 400600"/>
              <a:gd name="connsiteX9" fmla="*/ 277018 w 608558"/>
              <a:gd name="connsiteY9" fmla="*/ 208218 h 400600"/>
              <a:gd name="connsiteX10" fmla="*/ 277018 w 608558"/>
              <a:gd name="connsiteY10" fmla="*/ 188761 h 400600"/>
              <a:gd name="connsiteX11" fmla="*/ 412404 w 608558"/>
              <a:gd name="connsiteY11" fmla="*/ 37651 h 400600"/>
              <a:gd name="connsiteX12" fmla="*/ 453146 w 608558"/>
              <a:gd name="connsiteY12" fmla="*/ 0 h 400600"/>
              <a:gd name="connsiteX13" fmla="*/ 178152 w 608558"/>
              <a:gd name="connsiteY13" fmla="*/ 0 h 400600"/>
              <a:gd name="connsiteX14" fmla="*/ 326528 w 608558"/>
              <a:gd name="connsiteY14" fmla="*/ 0 h 400600"/>
              <a:gd name="connsiteX15" fmla="*/ 332517 w 608558"/>
              <a:gd name="connsiteY15" fmla="*/ 9687 h 400600"/>
              <a:gd name="connsiteX16" fmla="*/ 172163 w 608558"/>
              <a:gd name="connsiteY16" fmla="*/ 188761 h 400600"/>
              <a:gd name="connsiteX17" fmla="*/ 172163 w 608558"/>
              <a:gd name="connsiteY17" fmla="*/ 208218 h 400600"/>
              <a:gd name="connsiteX18" fmla="*/ 332517 w 608558"/>
              <a:gd name="connsiteY18" fmla="*/ 390914 h 400600"/>
              <a:gd name="connsiteX19" fmla="*/ 326528 w 608558"/>
              <a:gd name="connsiteY19" fmla="*/ 400600 h 400600"/>
              <a:gd name="connsiteX20" fmla="*/ 178152 w 608558"/>
              <a:gd name="connsiteY20" fmla="*/ 400600 h 400600"/>
              <a:gd name="connsiteX21" fmla="*/ 162378 w 608558"/>
              <a:gd name="connsiteY21" fmla="*/ 390914 h 400600"/>
              <a:gd name="connsiteX22" fmla="*/ 2024 w 608558"/>
              <a:gd name="connsiteY22" fmla="*/ 208218 h 400600"/>
              <a:gd name="connsiteX23" fmla="*/ 2024 w 608558"/>
              <a:gd name="connsiteY23" fmla="*/ 188761 h 400600"/>
              <a:gd name="connsiteX24" fmla="*/ 153521 w 608558"/>
              <a:gd name="connsiteY24" fmla="*/ 19710 h 400600"/>
              <a:gd name="connsiteX25" fmla="*/ 178152 w 608558"/>
              <a:gd name="connsiteY25" fmla="*/ 0 h 4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558" h="400600">
                <a:moveTo>
                  <a:pt x="453146" y="0"/>
                </a:moveTo>
                <a:lnTo>
                  <a:pt x="601522" y="0"/>
                </a:lnTo>
                <a:cubicBezTo>
                  <a:pt x="607511" y="0"/>
                  <a:pt x="610210" y="4380"/>
                  <a:pt x="607511" y="9687"/>
                </a:cubicBezTo>
                <a:lnTo>
                  <a:pt x="447073" y="188761"/>
                </a:lnTo>
                <a:cubicBezTo>
                  <a:pt x="444458" y="194151"/>
                  <a:pt x="444458" y="202827"/>
                  <a:pt x="447073" y="208218"/>
                </a:cubicBezTo>
                <a:lnTo>
                  <a:pt x="607511" y="390914"/>
                </a:lnTo>
                <a:cubicBezTo>
                  <a:pt x="610210" y="396304"/>
                  <a:pt x="607511" y="400600"/>
                  <a:pt x="601522" y="400600"/>
                </a:cubicBezTo>
                <a:lnTo>
                  <a:pt x="453146" y="400600"/>
                </a:lnTo>
                <a:cubicBezTo>
                  <a:pt x="447157" y="400600"/>
                  <a:pt x="440071" y="396304"/>
                  <a:pt x="437372" y="390914"/>
                </a:cubicBezTo>
                <a:lnTo>
                  <a:pt x="277018" y="208218"/>
                </a:lnTo>
                <a:cubicBezTo>
                  <a:pt x="274319" y="202827"/>
                  <a:pt x="274319" y="194151"/>
                  <a:pt x="277018" y="188761"/>
                </a:cubicBezTo>
                <a:cubicBezTo>
                  <a:pt x="277862" y="187076"/>
                  <a:pt x="396630" y="55255"/>
                  <a:pt x="412404" y="37651"/>
                </a:cubicBezTo>
                <a:cubicBezTo>
                  <a:pt x="421345" y="27628"/>
                  <a:pt x="439397" y="0"/>
                  <a:pt x="453146" y="0"/>
                </a:cubicBezTo>
                <a:close/>
                <a:moveTo>
                  <a:pt x="178152" y="0"/>
                </a:moveTo>
                <a:lnTo>
                  <a:pt x="326528" y="0"/>
                </a:lnTo>
                <a:cubicBezTo>
                  <a:pt x="332517" y="0"/>
                  <a:pt x="335216" y="4380"/>
                  <a:pt x="332517" y="9687"/>
                </a:cubicBezTo>
                <a:lnTo>
                  <a:pt x="172163" y="188761"/>
                </a:lnTo>
                <a:cubicBezTo>
                  <a:pt x="169464" y="194151"/>
                  <a:pt x="169464" y="202827"/>
                  <a:pt x="172163" y="208218"/>
                </a:cubicBezTo>
                <a:lnTo>
                  <a:pt x="332517" y="390914"/>
                </a:lnTo>
                <a:cubicBezTo>
                  <a:pt x="335216" y="396220"/>
                  <a:pt x="332517" y="400600"/>
                  <a:pt x="326528" y="400600"/>
                </a:cubicBezTo>
                <a:lnTo>
                  <a:pt x="178152" y="400600"/>
                </a:lnTo>
                <a:cubicBezTo>
                  <a:pt x="172163" y="400600"/>
                  <a:pt x="165077" y="396220"/>
                  <a:pt x="162378" y="390914"/>
                </a:cubicBezTo>
                <a:lnTo>
                  <a:pt x="2024" y="208218"/>
                </a:lnTo>
                <a:cubicBezTo>
                  <a:pt x="-675" y="202827"/>
                  <a:pt x="-675" y="194151"/>
                  <a:pt x="2024" y="188761"/>
                </a:cubicBezTo>
                <a:cubicBezTo>
                  <a:pt x="26065" y="161975"/>
                  <a:pt x="144917" y="29565"/>
                  <a:pt x="153521" y="19710"/>
                </a:cubicBezTo>
                <a:cubicBezTo>
                  <a:pt x="159932" y="12214"/>
                  <a:pt x="166849" y="0"/>
                  <a:pt x="178152" y="0"/>
                </a:cubicBezTo>
                <a:close/>
              </a:path>
            </a:pathLst>
          </a:custGeom>
          <a:solidFill>
            <a:srgbClr val="3BA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795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26B7F59E-F790-3C24-6EA9-2B879C8FB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9BD528CF-4CA6-71E4-3B70-EBD7334501F6}"/>
              </a:ext>
            </a:extLst>
          </p:cNvPr>
          <p:cNvSpPr/>
          <p:nvPr/>
        </p:nvSpPr>
        <p:spPr>
          <a:xfrm>
            <a:off x="1" y="3609974"/>
            <a:ext cx="12192000" cy="3248025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1">
            <a:extLst>
              <a:ext uri="{FF2B5EF4-FFF2-40B4-BE49-F238E27FC236}">
                <a16:creationId xmlns:a16="http://schemas.microsoft.com/office/drawing/2014/main" id="{B77E4517-2BE4-C3DC-13F7-F597F520E28E}"/>
              </a:ext>
            </a:extLst>
          </p:cNvPr>
          <p:cNvSpPr txBox="1"/>
          <p:nvPr/>
        </p:nvSpPr>
        <p:spPr>
          <a:xfrm>
            <a:off x="1046212" y="219300"/>
            <a:ext cx="3449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chemeClr val="bg1"/>
                </a:solidFill>
              </a:rPr>
              <a:t>我国的海洋权益举例</a:t>
            </a:r>
          </a:p>
        </p:txBody>
      </p:sp>
      <p:sp>
        <p:nvSpPr>
          <p:cNvPr id="6" name="two-left-arrows_44887">
            <a:extLst>
              <a:ext uri="{FF2B5EF4-FFF2-40B4-BE49-F238E27FC236}">
                <a16:creationId xmlns:a16="http://schemas.microsoft.com/office/drawing/2014/main" id="{45708384-B429-D6C5-B772-90A93CDD7BFE}"/>
              </a:ext>
            </a:extLst>
          </p:cNvPr>
          <p:cNvSpPr/>
          <p:nvPr/>
        </p:nvSpPr>
        <p:spPr>
          <a:xfrm flipH="1">
            <a:off x="499929" y="310049"/>
            <a:ext cx="504000" cy="324000"/>
          </a:xfrm>
          <a:custGeom>
            <a:avLst/>
            <a:gdLst>
              <a:gd name="connsiteX0" fmla="*/ 453146 w 608558"/>
              <a:gd name="connsiteY0" fmla="*/ 0 h 400600"/>
              <a:gd name="connsiteX1" fmla="*/ 601522 w 608558"/>
              <a:gd name="connsiteY1" fmla="*/ 0 h 400600"/>
              <a:gd name="connsiteX2" fmla="*/ 607511 w 608558"/>
              <a:gd name="connsiteY2" fmla="*/ 9687 h 400600"/>
              <a:gd name="connsiteX3" fmla="*/ 447073 w 608558"/>
              <a:gd name="connsiteY3" fmla="*/ 188761 h 400600"/>
              <a:gd name="connsiteX4" fmla="*/ 447073 w 608558"/>
              <a:gd name="connsiteY4" fmla="*/ 208218 h 400600"/>
              <a:gd name="connsiteX5" fmla="*/ 607511 w 608558"/>
              <a:gd name="connsiteY5" fmla="*/ 390914 h 400600"/>
              <a:gd name="connsiteX6" fmla="*/ 601522 w 608558"/>
              <a:gd name="connsiteY6" fmla="*/ 400600 h 400600"/>
              <a:gd name="connsiteX7" fmla="*/ 453146 w 608558"/>
              <a:gd name="connsiteY7" fmla="*/ 400600 h 400600"/>
              <a:gd name="connsiteX8" fmla="*/ 437372 w 608558"/>
              <a:gd name="connsiteY8" fmla="*/ 390914 h 400600"/>
              <a:gd name="connsiteX9" fmla="*/ 277018 w 608558"/>
              <a:gd name="connsiteY9" fmla="*/ 208218 h 400600"/>
              <a:gd name="connsiteX10" fmla="*/ 277018 w 608558"/>
              <a:gd name="connsiteY10" fmla="*/ 188761 h 400600"/>
              <a:gd name="connsiteX11" fmla="*/ 412404 w 608558"/>
              <a:gd name="connsiteY11" fmla="*/ 37651 h 400600"/>
              <a:gd name="connsiteX12" fmla="*/ 453146 w 608558"/>
              <a:gd name="connsiteY12" fmla="*/ 0 h 400600"/>
              <a:gd name="connsiteX13" fmla="*/ 178152 w 608558"/>
              <a:gd name="connsiteY13" fmla="*/ 0 h 400600"/>
              <a:gd name="connsiteX14" fmla="*/ 326528 w 608558"/>
              <a:gd name="connsiteY14" fmla="*/ 0 h 400600"/>
              <a:gd name="connsiteX15" fmla="*/ 332517 w 608558"/>
              <a:gd name="connsiteY15" fmla="*/ 9687 h 400600"/>
              <a:gd name="connsiteX16" fmla="*/ 172163 w 608558"/>
              <a:gd name="connsiteY16" fmla="*/ 188761 h 400600"/>
              <a:gd name="connsiteX17" fmla="*/ 172163 w 608558"/>
              <a:gd name="connsiteY17" fmla="*/ 208218 h 400600"/>
              <a:gd name="connsiteX18" fmla="*/ 332517 w 608558"/>
              <a:gd name="connsiteY18" fmla="*/ 390914 h 400600"/>
              <a:gd name="connsiteX19" fmla="*/ 326528 w 608558"/>
              <a:gd name="connsiteY19" fmla="*/ 400600 h 400600"/>
              <a:gd name="connsiteX20" fmla="*/ 178152 w 608558"/>
              <a:gd name="connsiteY20" fmla="*/ 400600 h 400600"/>
              <a:gd name="connsiteX21" fmla="*/ 162378 w 608558"/>
              <a:gd name="connsiteY21" fmla="*/ 390914 h 400600"/>
              <a:gd name="connsiteX22" fmla="*/ 2024 w 608558"/>
              <a:gd name="connsiteY22" fmla="*/ 208218 h 400600"/>
              <a:gd name="connsiteX23" fmla="*/ 2024 w 608558"/>
              <a:gd name="connsiteY23" fmla="*/ 188761 h 400600"/>
              <a:gd name="connsiteX24" fmla="*/ 153521 w 608558"/>
              <a:gd name="connsiteY24" fmla="*/ 19710 h 400600"/>
              <a:gd name="connsiteX25" fmla="*/ 178152 w 608558"/>
              <a:gd name="connsiteY25" fmla="*/ 0 h 4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558" h="400600">
                <a:moveTo>
                  <a:pt x="453146" y="0"/>
                </a:moveTo>
                <a:lnTo>
                  <a:pt x="601522" y="0"/>
                </a:lnTo>
                <a:cubicBezTo>
                  <a:pt x="607511" y="0"/>
                  <a:pt x="610210" y="4380"/>
                  <a:pt x="607511" y="9687"/>
                </a:cubicBezTo>
                <a:lnTo>
                  <a:pt x="447073" y="188761"/>
                </a:lnTo>
                <a:cubicBezTo>
                  <a:pt x="444458" y="194151"/>
                  <a:pt x="444458" y="202827"/>
                  <a:pt x="447073" y="208218"/>
                </a:cubicBezTo>
                <a:lnTo>
                  <a:pt x="607511" y="390914"/>
                </a:lnTo>
                <a:cubicBezTo>
                  <a:pt x="610210" y="396304"/>
                  <a:pt x="607511" y="400600"/>
                  <a:pt x="601522" y="400600"/>
                </a:cubicBezTo>
                <a:lnTo>
                  <a:pt x="453146" y="400600"/>
                </a:lnTo>
                <a:cubicBezTo>
                  <a:pt x="447157" y="400600"/>
                  <a:pt x="440071" y="396304"/>
                  <a:pt x="437372" y="390914"/>
                </a:cubicBezTo>
                <a:lnTo>
                  <a:pt x="277018" y="208218"/>
                </a:lnTo>
                <a:cubicBezTo>
                  <a:pt x="274319" y="202827"/>
                  <a:pt x="274319" y="194151"/>
                  <a:pt x="277018" y="188761"/>
                </a:cubicBezTo>
                <a:cubicBezTo>
                  <a:pt x="277862" y="187076"/>
                  <a:pt x="396630" y="55255"/>
                  <a:pt x="412404" y="37651"/>
                </a:cubicBezTo>
                <a:cubicBezTo>
                  <a:pt x="421345" y="27628"/>
                  <a:pt x="439397" y="0"/>
                  <a:pt x="453146" y="0"/>
                </a:cubicBezTo>
                <a:close/>
                <a:moveTo>
                  <a:pt x="178152" y="0"/>
                </a:moveTo>
                <a:lnTo>
                  <a:pt x="326528" y="0"/>
                </a:lnTo>
                <a:cubicBezTo>
                  <a:pt x="332517" y="0"/>
                  <a:pt x="335216" y="4380"/>
                  <a:pt x="332517" y="9687"/>
                </a:cubicBezTo>
                <a:lnTo>
                  <a:pt x="172163" y="188761"/>
                </a:lnTo>
                <a:cubicBezTo>
                  <a:pt x="169464" y="194151"/>
                  <a:pt x="169464" y="202827"/>
                  <a:pt x="172163" y="208218"/>
                </a:cubicBezTo>
                <a:lnTo>
                  <a:pt x="332517" y="390914"/>
                </a:lnTo>
                <a:cubicBezTo>
                  <a:pt x="335216" y="396220"/>
                  <a:pt x="332517" y="400600"/>
                  <a:pt x="326528" y="400600"/>
                </a:cubicBezTo>
                <a:lnTo>
                  <a:pt x="178152" y="400600"/>
                </a:lnTo>
                <a:cubicBezTo>
                  <a:pt x="172163" y="400600"/>
                  <a:pt x="165077" y="396220"/>
                  <a:pt x="162378" y="390914"/>
                </a:cubicBezTo>
                <a:lnTo>
                  <a:pt x="2024" y="208218"/>
                </a:lnTo>
                <a:cubicBezTo>
                  <a:pt x="-675" y="202827"/>
                  <a:pt x="-675" y="194151"/>
                  <a:pt x="2024" y="188761"/>
                </a:cubicBezTo>
                <a:cubicBezTo>
                  <a:pt x="26065" y="161975"/>
                  <a:pt x="144917" y="29565"/>
                  <a:pt x="153521" y="19710"/>
                </a:cubicBezTo>
                <a:cubicBezTo>
                  <a:pt x="159932" y="12214"/>
                  <a:pt x="166849" y="0"/>
                  <a:pt x="1781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B1AD62D-630A-DC93-32EF-BD7AED8B8DF9}"/>
              </a:ext>
            </a:extLst>
          </p:cNvPr>
          <p:cNvCxnSpPr/>
          <p:nvPr/>
        </p:nvCxnSpPr>
        <p:spPr>
          <a:xfrm>
            <a:off x="444000" y="752250"/>
            <a:ext cx="1130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文本框 34">
            <a:extLst>
              <a:ext uri="{FF2B5EF4-FFF2-40B4-BE49-F238E27FC236}">
                <a16:creationId xmlns:a16="http://schemas.microsoft.com/office/drawing/2014/main" id="{A73D87B0-64B8-2378-05AD-E8BF1FF339FD}"/>
              </a:ext>
            </a:extLst>
          </p:cNvPr>
          <p:cNvSpPr txBox="1"/>
          <p:nvPr/>
        </p:nvSpPr>
        <p:spPr>
          <a:xfrm>
            <a:off x="4327556" y="366890"/>
            <a:ext cx="42544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chemeClr val="bg1"/>
                </a:solidFill>
                <a:latin typeface="Times New Roman" panose="02020603050405020304" pitchFamily="18" charset="0"/>
              </a:rPr>
              <a:t>China's maritime rights as an example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12DE4DF-4ACE-0EC3-B90F-90DA7809AA97}"/>
              </a:ext>
            </a:extLst>
          </p:cNvPr>
          <p:cNvSpPr txBox="1"/>
          <p:nvPr/>
        </p:nvSpPr>
        <p:spPr>
          <a:xfrm>
            <a:off x="444000" y="781642"/>
            <a:ext cx="4909050" cy="58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</a:rPr>
              <a:t>3.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中国维护海洋权益的主张和意义</a:t>
            </a:r>
            <a:endParaRPr lang="zh-CN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3D79458-EC8D-CB42-C231-7BCE1485E07C}"/>
              </a:ext>
            </a:extLst>
          </p:cNvPr>
          <p:cNvSpPr txBox="1"/>
          <p:nvPr/>
        </p:nvSpPr>
        <p:spPr>
          <a:xfrm>
            <a:off x="444000" y="3813270"/>
            <a:ext cx="11303999" cy="2803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chemeClr val="bg1"/>
                </a:solidFill>
              </a:rPr>
              <a:t>海洋事关国家安全和经济社会长远发展大局。我国政府一贯主张，与相关国家通过</a:t>
            </a:r>
            <a:r>
              <a:rPr lang="zh-CN" altLang="en-US" sz="2400" b="1">
                <a:solidFill>
                  <a:srgbClr val="FFC000"/>
                </a:solidFill>
              </a:rPr>
              <a:t>双边协商，公平合理</a:t>
            </a:r>
            <a:r>
              <a:rPr lang="zh-CN" altLang="en-US" sz="2400">
                <a:solidFill>
                  <a:schemeClr val="bg1"/>
                </a:solidFill>
              </a:rPr>
              <a:t>地解决海洋争端。</a:t>
            </a:r>
            <a:endParaRPr lang="en-US" altLang="zh-CN" sz="240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chemeClr val="bg1"/>
                </a:solidFill>
              </a:rPr>
              <a:t>维护海洋权益不仅可以为</a:t>
            </a:r>
            <a:r>
              <a:rPr lang="zh-CN" altLang="en-US" sz="2400" b="1">
                <a:solidFill>
                  <a:srgbClr val="FFC000"/>
                </a:solidFill>
              </a:rPr>
              <a:t>海洋开发活动</a:t>
            </a:r>
            <a:r>
              <a:rPr lang="zh-CN" altLang="en-US" sz="2400">
                <a:solidFill>
                  <a:schemeClr val="bg1"/>
                </a:solidFill>
              </a:rPr>
              <a:t>提供和平、稳定的周边及外部环境，而且能够</a:t>
            </a:r>
            <a:r>
              <a:rPr lang="zh-CN" altLang="en-US" sz="2400" b="1">
                <a:solidFill>
                  <a:srgbClr val="FFC000"/>
                </a:solidFill>
              </a:rPr>
              <a:t>巩固海防</a:t>
            </a:r>
            <a:r>
              <a:rPr lang="zh-CN" altLang="en-US" sz="2400">
                <a:solidFill>
                  <a:schemeClr val="bg1"/>
                </a:solidFill>
              </a:rPr>
              <a:t>，打击海上恐怖活动、走私和跨国犯罪，营造和平、良好的</a:t>
            </a:r>
            <a:r>
              <a:rPr lang="zh-CN" altLang="en-US" sz="2400" b="1">
                <a:solidFill>
                  <a:srgbClr val="FFC000"/>
                </a:solidFill>
              </a:rPr>
              <a:t>国际海上安全秩序</a:t>
            </a:r>
            <a:r>
              <a:rPr lang="zh-CN" altLang="en-US" sz="2400">
                <a:solidFill>
                  <a:schemeClr val="bg1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491968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A8779-6CE5-F9C5-10E2-678798359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New picture">
            <a:extLst>
              <a:ext uri="{FF2B5EF4-FFF2-40B4-BE49-F238E27FC236}">
                <a16:creationId xmlns:a16="http://schemas.microsoft.com/office/drawing/2014/main" id="{43E7B7C0-E6C9-EC5C-C40B-78BF03CC59B7}"/>
              </a:ext>
            </a:extLst>
          </p:cNvPr>
          <p:cNvPicPr/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23500" y="11264900"/>
            <a:ext cx="342900" cy="254000"/>
          </a:xfrm>
          <a:prstGeom prst="cube">
            <a:avLst/>
          </a:prstGeom>
        </p:spPr>
      </p:pic>
      <p:sp>
        <p:nvSpPr>
          <p:cNvPr id="22" name="文本框 31">
            <a:extLst>
              <a:ext uri="{FF2B5EF4-FFF2-40B4-BE49-F238E27FC236}">
                <a16:creationId xmlns:a16="http://schemas.microsoft.com/office/drawing/2014/main" id="{BA4E2194-FF14-F3C1-56C9-F189117EC0F7}"/>
              </a:ext>
            </a:extLst>
          </p:cNvPr>
          <p:cNvSpPr txBox="1"/>
          <p:nvPr/>
        </p:nvSpPr>
        <p:spPr>
          <a:xfrm>
            <a:off x="1117444" y="227091"/>
            <a:ext cx="3449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/>
              <a:t>练习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08F9C47-37B6-0379-03B0-9D57980BBFC6}"/>
              </a:ext>
            </a:extLst>
          </p:cNvPr>
          <p:cNvSpPr txBox="1"/>
          <p:nvPr/>
        </p:nvSpPr>
        <p:spPr>
          <a:xfrm>
            <a:off x="314758" y="1020475"/>
            <a:ext cx="1156248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5600" algn="just"/>
            <a:r>
              <a:rPr lang="zh-CN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根据资源环境承载力、现有开发密度和发展潜力，统筹考虑未来我国经济布局、国土利用和城镇化格局，环境保护部和中科院共同编制完成的《中国生态功能区划》，全国被划分为优化开发、重点开发、限制开发和禁止开发四类主体功能区和</a:t>
            </a:r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216</a:t>
            </a:r>
            <a:r>
              <a:rPr lang="zh-CN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个生态功能区。下图为我国“十二五”中规划的生态功能区（以保护林草、湿地和多样性等为主的区域）分布图。据此回答下列各题。</a:t>
            </a:r>
            <a:endParaRPr lang="en-US" altLang="zh-CN" sz="24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algn="just"/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1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．划分主体功能区的主要目的是（     ）</a:t>
            </a:r>
          </a:p>
          <a:p>
            <a:pPr algn="just"/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A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．进一步了解区域差异，因地制宜地开发利用</a:t>
            </a:r>
          </a:p>
          <a:p>
            <a:pPr algn="just"/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B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．引导人口有序流动</a:t>
            </a:r>
          </a:p>
          <a:p>
            <a:pPr algn="just"/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C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．有计划地施加影响，使其趋于一致</a:t>
            </a:r>
          </a:p>
          <a:p>
            <a:pPr algn="just"/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D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．划定区域的界限，明确区域的归属</a:t>
            </a:r>
          </a:p>
          <a:p>
            <a:pPr algn="just"/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2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．关于主体功能区划分的说法，不正确的是（     ）</a:t>
            </a:r>
          </a:p>
          <a:p>
            <a:pPr algn="just"/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A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．主体功能区之间具有较明显的差异性</a:t>
            </a:r>
          </a:p>
          <a:p>
            <a:pPr algn="just"/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B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．主体功能区都是独立的空间单元，相互之间没有影响</a:t>
            </a:r>
          </a:p>
          <a:p>
            <a:pPr algn="just"/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C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．主体功能区都具有一定的面积、范围和界线</a:t>
            </a:r>
          </a:p>
          <a:p>
            <a:pPr algn="just"/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D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．每个主体功能区都具有明确的区位特征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A9FBB636-E685-1523-441E-850C84736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245" y="2617759"/>
            <a:ext cx="4204997" cy="2766070"/>
          </a:xfrm>
          <a:prstGeom prst="rect">
            <a:avLst/>
          </a:prstGeom>
          <a:ln>
            <a:solidFill>
              <a:srgbClr val="0000FF"/>
            </a:solidFill>
          </a:ln>
        </p:spPr>
      </p:pic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7A3A229B-E996-A1FF-393E-925F1277680C}"/>
              </a:ext>
            </a:extLst>
          </p:cNvPr>
          <p:cNvCxnSpPr/>
          <p:nvPr/>
        </p:nvCxnSpPr>
        <p:spPr>
          <a:xfrm>
            <a:off x="444000" y="752250"/>
            <a:ext cx="1130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67428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D1E75-6A80-CBC7-13E7-AE3F55003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New picture">
            <a:extLst>
              <a:ext uri="{FF2B5EF4-FFF2-40B4-BE49-F238E27FC236}">
                <a16:creationId xmlns:a16="http://schemas.microsoft.com/office/drawing/2014/main" id="{66BC6694-5257-831E-E4E0-537DFCAB5561}"/>
              </a:ext>
            </a:extLst>
          </p:cNvPr>
          <p:cNvPicPr/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23500" y="11264900"/>
            <a:ext cx="342900" cy="254000"/>
          </a:xfrm>
          <a:prstGeom prst="cube">
            <a:avLst/>
          </a:prstGeom>
        </p:spPr>
      </p:pic>
      <p:sp>
        <p:nvSpPr>
          <p:cNvPr id="22" name="文本框 31">
            <a:extLst>
              <a:ext uri="{FF2B5EF4-FFF2-40B4-BE49-F238E27FC236}">
                <a16:creationId xmlns:a16="http://schemas.microsoft.com/office/drawing/2014/main" id="{6597E385-53CA-D2E3-15F6-0D0631E5499F}"/>
              </a:ext>
            </a:extLst>
          </p:cNvPr>
          <p:cNvSpPr txBox="1"/>
          <p:nvPr/>
        </p:nvSpPr>
        <p:spPr>
          <a:xfrm>
            <a:off x="1117444" y="227091"/>
            <a:ext cx="3449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/>
              <a:t>练习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201E69A-A226-07AA-0662-0E777B7E860F}"/>
              </a:ext>
            </a:extLst>
          </p:cNvPr>
          <p:cNvSpPr txBox="1"/>
          <p:nvPr/>
        </p:nvSpPr>
        <p:spPr>
          <a:xfrm>
            <a:off x="314758" y="998598"/>
            <a:ext cx="1156248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5600" algn="just"/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党的十八大以来，党中央着眼于我国“十三五”时期和更长时期的发展，逐步明确了“一带一路”、京津冀协同发展、长江经济带三大发展战略。下图为“长江经济带示意图”。据此完成下列小题。</a:t>
            </a:r>
            <a:endParaRPr lang="en-US" altLang="zh-CN" sz="24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indent="355600" algn="just"/>
            <a:endParaRPr lang="en-US" altLang="zh-CN" sz="24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indent="355600" algn="just"/>
            <a:endParaRPr lang="en-US" altLang="zh-CN" sz="24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indent="355600" algn="just"/>
            <a:endParaRPr lang="en-US" altLang="zh-CN" sz="24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indent="355600" algn="just"/>
            <a:endParaRPr lang="en-US" altLang="zh-CN" sz="24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indent="355600" algn="just"/>
            <a:endParaRPr lang="en-US" altLang="zh-CN" sz="24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indent="355600" algn="just"/>
            <a:endParaRPr lang="en-US" altLang="zh-CN" sz="24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indent="355600" algn="just"/>
            <a:endParaRPr lang="en-US" altLang="zh-CN" sz="24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indent="355600" algn="just"/>
            <a:endParaRPr lang="en-US" altLang="zh-CN" sz="24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indent="355600" algn="just"/>
            <a:endParaRPr lang="en-US" altLang="zh-CN" sz="24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indent="355600" algn="just"/>
            <a:endParaRPr lang="en-US" altLang="zh-CN" sz="24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algn="just"/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3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．长江经济带发展中，要优先考虑（   ）</a:t>
            </a:r>
          </a:p>
          <a:p>
            <a:pPr algn="just"/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A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．生态保护	</a:t>
            </a:r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B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．经济建设	</a:t>
            </a:r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C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．灾害防御	</a:t>
            </a:r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D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．城市建设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F2229D0-58A0-C1F9-8EF2-0F4DFC2EFD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397" y="2190373"/>
            <a:ext cx="4575206" cy="2964873"/>
          </a:xfrm>
          <a:prstGeom prst="rect">
            <a:avLst/>
          </a:prstGeom>
          <a:noFill/>
        </p:spPr>
      </p:pic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28764E2-0E3C-E996-48E0-4FD1D966032E}"/>
              </a:ext>
            </a:extLst>
          </p:cNvPr>
          <p:cNvCxnSpPr/>
          <p:nvPr/>
        </p:nvCxnSpPr>
        <p:spPr>
          <a:xfrm>
            <a:off x="444000" y="752250"/>
            <a:ext cx="1130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87682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F2FCBE7-574C-A360-1C69-6CF8288DC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3C15EE8-A104-370B-5921-D0DFEF8AB9D8}"/>
              </a:ext>
            </a:extLst>
          </p:cNvPr>
          <p:cNvSpPr/>
          <p:nvPr/>
        </p:nvSpPr>
        <p:spPr>
          <a:xfrm>
            <a:off x="1" y="3156977"/>
            <a:ext cx="12192000" cy="3701023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0C4F8F4-DB00-71BE-2CEC-5681129FA6A9}"/>
              </a:ext>
            </a:extLst>
          </p:cNvPr>
          <p:cNvSpPr txBox="1"/>
          <p:nvPr/>
        </p:nvSpPr>
        <p:spPr>
          <a:xfrm>
            <a:off x="389255" y="3204602"/>
            <a:ext cx="11413490" cy="3397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【</a:t>
            </a:r>
            <a:r>
              <a:rPr lang="zh-CN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教学目标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】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1.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运用不同类型的专题地图，说明主体功能区战略的地理背景；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2.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以长江经济带发展战略为例，说明我国区域发展战略的地理背景；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3.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结合实例，说明国家海洋权益、海洋发展战略及其重要意义；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4.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运用资料，说明南海诸岛是中国领土的组成部分，钓鱼岛及其附属岛屿是中国固有领土，中国对其拥有无可争辩的主权。</a:t>
            </a:r>
          </a:p>
        </p:txBody>
      </p:sp>
      <p:sp>
        <p:nvSpPr>
          <p:cNvPr id="8" name="iconfont-10357-5072110">
            <a:extLst>
              <a:ext uri="{FF2B5EF4-FFF2-40B4-BE49-F238E27FC236}">
                <a16:creationId xmlns:a16="http://schemas.microsoft.com/office/drawing/2014/main" id="{96B3D346-CCE4-AA2F-3387-F37D83DBB921}"/>
              </a:ext>
            </a:extLst>
          </p:cNvPr>
          <p:cNvSpPr>
            <a:spLocks noChangeAspect="1"/>
          </p:cNvSpPr>
          <p:nvPr/>
        </p:nvSpPr>
        <p:spPr bwMode="auto">
          <a:xfrm>
            <a:off x="10964966" y="-6532"/>
            <a:ext cx="377617" cy="609685"/>
          </a:xfrm>
          <a:custGeom>
            <a:avLst/>
            <a:gdLst>
              <a:gd name="T0" fmla="*/ 0 w 7928"/>
              <a:gd name="T1" fmla="*/ 0 h 12800"/>
              <a:gd name="T2" fmla="*/ 0 w 7928"/>
              <a:gd name="T3" fmla="*/ 12800 h 12800"/>
              <a:gd name="T4" fmla="*/ 3964 w 7928"/>
              <a:gd name="T5" fmla="*/ 9989 h 12800"/>
              <a:gd name="T6" fmla="*/ 7928 w 7928"/>
              <a:gd name="T7" fmla="*/ 12800 h 12800"/>
              <a:gd name="T8" fmla="*/ 7928 w 7928"/>
              <a:gd name="T9" fmla="*/ 0 h 12800"/>
              <a:gd name="T10" fmla="*/ 0 w 7928"/>
              <a:gd name="T11" fmla="*/ 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8" h="12800">
                <a:moveTo>
                  <a:pt x="0" y="0"/>
                </a:moveTo>
                <a:lnTo>
                  <a:pt x="0" y="12800"/>
                </a:lnTo>
                <a:lnTo>
                  <a:pt x="3964" y="9989"/>
                </a:lnTo>
                <a:lnTo>
                  <a:pt x="7928" y="12800"/>
                </a:lnTo>
                <a:lnTo>
                  <a:pt x="792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317348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006A8-42C7-1E95-D0BF-F56DEC759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New picture">
            <a:extLst>
              <a:ext uri="{FF2B5EF4-FFF2-40B4-BE49-F238E27FC236}">
                <a16:creationId xmlns:a16="http://schemas.microsoft.com/office/drawing/2014/main" id="{F4272513-1FEC-AA14-28F8-09881E352A48}"/>
              </a:ext>
            </a:extLst>
          </p:cNvPr>
          <p:cNvPicPr/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23500" y="11264900"/>
            <a:ext cx="342900" cy="254000"/>
          </a:xfrm>
          <a:prstGeom prst="cube">
            <a:avLst/>
          </a:prstGeom>
        </p:spPr>
      </p:pic>
      <p:sp>
        <p:nvSpPr>
          <p:cNvPr id="22" name="文本框 31">
            <a:extLst>
              <a:ext uri="{FF2B5EF4-FFF2-40B4-BE49-F238E27FC236}">
                <a16:creationId xmlns:a16="http://schemas.microsoft.com/office/drawing/2014/main" id="{7586BA1B-D9C0-0F53-A0E6-EC3BE66E2817}"/>
              </a:ext>
            </a:extLst>
          </p:cNvPr>
          <p:cNvSpPr txBox="1"/>
          <p:nvPr/>
        </p:nvSpPr>
        <p:spPr>
          <a:xfrm>
            <a:off x="1117444" y="227091"/>
            <a:ext cx="3449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/>
              <a:t>练习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EA41488-2C52-0BB8-F2E9-44EF266A6E9E}"/>
              </a:ext>
            </a:extLst>
          </p:cNvPr>
          <p:cNvSpPr txBox="1"/>
          <p:nvPr/>
        </p:nvSpPr>
        <p:spPr>
          <a:xfrm>
            <a:off x="314758" y="937348"/>
            <a:ext cx="1156248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5600" algn="just"/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图为海洋空间的划分示意图。据此完成下面小题。</a:t>
            </a:r>
            <a:endParaRPr lang="en-US" altLang="zh-CN" sz="24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algn="just"/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4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．根据</a:t>
            </a:r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《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联合国海洋法公约</a:t>
            </a:r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》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，下列序号所代表</a:t>
            </a:r>
            <a:endParaRPr lang="en-US" altLang="zh-CN" sz="24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algn="just"/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的海域及其海洋权益正确的是（     ）</a:t>
            </a:r>
          </a:p>
          <a:p>
            <a:pPr algn="just"/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A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．①为领海，沿海国对其享有与领陆一样的主权</a:t>
            </a:r>
          </a:p>
          <a:p>
            <a:pPr algn="just"/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B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．②为内水，沿海国对其享有与领陆一样的主权</a:t>
            </a:r>
          </a:p>
          <a:p>
            <a:pPr algn="just"/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C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．③为毗连区，属于专属经济区，沿海国对其享</a:t>
            </a:r>
            <a:endParaRPr lang="en-US" altLang="zh-CN" sz="24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algn="just"/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有管制权</a:t>
            </a:r>
          </a:p>
          <a:p>
            <a:pPr algn="just"/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D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．④为公海，各国开发利用应出于和平目的</a:t>
            </a:r>
          </a:p>
          <a:p>
            <a:pPr algn="just"/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5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．专属经济区是临海国家的重要海洋国土，关于其叙述正确的是（     ）</a:t>
            </a:r>
          </a:p>
          <a:p>
            <a:pPr algn="just"/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A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．指从各国领海外缘向外延伸至</a:t>
            </a:r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200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海里范围内的海域</a:t>
            </a:r>
          </a:p>
          <a:p>
            <a:pPr algn="just"/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B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．临海国对专属经济区拥有绝对主权</a:t>
            </a:r>
          </a:p>
          <a:p>
            <a:pPr algn="just"/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C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．</a:t>
            </a:r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《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联合国海洋法公约</a:t>
            </a:r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》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规定，临海国的专属经济区面积不超过其陆地面积</a:t>
            </a:r>
          </a:p>
          <a:p>
            <a:pPr algn="just"/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D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．临海国对其享有勘探、开发、利用、养护、管理海床上覆水域及底土自然资源的主权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97998A7-E1A4-7223-460B-423ADD61A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064" y="1453861"/>
            <a:ext cx="4825178" cy="2328429"/>
          </a:xfrm>
          <a:prstGeom prst="rect">
            <a:avLst/>
          </a:prstGeom>
          <a:ln>
            <a:solidFill>
              <a:srgbClr val="0000FF"/>
            </a:solidFill>
          </a:ln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961DCCC-2710-1A4B-2739-5D2B9CA989F4}"/>
              </a:ext>
            </a:extLst>
          </p:cNvPr>
          <p:cNvCxnSpPr/>
          <p:nvPr/>
        </p:nvCxnSpPr>
        <p:spPr>
          <a:xfrm>
            <a:off x="444000" y="752250"/>
            <a:ext cx="1130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28372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1">
            <a:extLst>
              <a:ext uri="{FF2B5EF4-FFF2-40B4-BE49-F238E27FC236}">
                <a16:creationId xmlns:a16="http://schemas.microsoft.com/office/drawing/2014/main" id="{A8E6221E-D33A-CBCB-1F58-7FC2488C7F46}"/>
              </a:ext>
            </a:extLst>
          </p:cNvPr>
          <p:cNvSpPr txBox="1"/>
          <p:nvPr/>
        </p:nvSpPr>
        <p:spPr>
          <a:xfrm>
            <a:off x="1046211" y="219300"/>
            <a:ext cx="31543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/>
              <a:t>01 </a:t>
            </a:r>
            <a:r>
              <a:rPr lang="zh-CN" altLang="en-US" sz="2800" b="1" dirty="0"/>
              <a:t>建设主体功能区</a:t>
            </a:r>
          </a:p>
        </p:txBody>
      </p:sp>
      <p:sp>
        <p:nvSpPr>
          <p:cNvPr id="3" name="two-left-arrows_44887">
            <a:extLst>
              <a:ext uri="{FF2B5EF4-FFF2-40B4-BE49-F238E27FC236}">
                <a16:creationId xmlns:a16="http://schemas.microsoft.com/office/drawing/2014/main" id="{A734B627-EDDA-5FDF-3CD0-FC33C63E59C7}"/>
              </a:ext>
            </a:extLst>
          </p:cNvPr>
          <p:cNvSpPr/>
          <p:nvPr/>
        </p:nvSpPr>
        <p:spPr>
          <a:xfrm flipH="1">
            <a:off x="499929" y="310049"/>
            <a:ext cx="504000" cy="324000"/>
          </a:xfrm>
          <a:custGeom>
            <a:avLst/>
            <a:gdLst>
              <a:gd name="connsiteX0" fmla="*/ 453146 w 608558"/>
              <a:gd name="connsiteY0" fmla="*/ 0 h 400600"/>
              <a:gd name="connsiteX1" fmla="*/ 601522 w 608558"/>
              <a:gd name="connsiteY1" fmla="*/ 0 h 400600"/>
              <a:gd name="connsiteX2" fmla="*/ 607511 w 608558"/>
              <a:gd name="connsiteY2" fmla="*/ 9687 h 400600"/>
              <a:gd name="connsiteX3" fmla="*/ 447073 w 608558"/>
              <a:gd name="connsiteY3" fmla="*/ 188761 h 400600"/>
              <a:gd name="connsiteX4" fmla="*/ 447073 w 608558"/>
              <a:gd name="connsiteY4" fmla="*/ 208218 h 400600"/>
              <a:gd name="connsiteX5" fmla="*/ 607511 w 608558"/>
              <a:gd name="connsiteY5" fmla="*/ 390914 h 400600"/>
              <a:gd name="connsiteX6" fmla="*/ 601522 w 608558"/>
              <a:gd name="connsiteY6" fmla="*/ 400600 h 400600"/>
              <a:gd name="connsiteX7" fmla="*/ 453146 w 608558"/>
              <a:gd name="connsiteY7" fmla="*/ 400600 h 400600"/>
              <a:gd name="connsiteX8" fmla="*/ 437372 w 608558"/>
              <a:gd name="connsiteY8" fmla="*/ 390914 h 400600"/>
              <a:gd name="connsiteX9" fmla="*/ 277018 w 608558"/>
              <a:gd name="connsiteY9" fmla="*/ 208218 h 400600"/>
              <a:gd name="connsiteX10" fmla="*/ 277018 w 608558"/>
              <a:gd name="connsiteY10" fmla="*/ 188761 h 400600"/>
              <a:gd name="connsiteX11" fmla="*/ 412404 w 608558"/>
              <a:gd name="connsiteY11" fmla="*/ 37651 h 400600"/>
              <a:gd name="connsiteX12" fmla="*/ 453146 w 608558"/>
              <a:gd name="connsiteY12" fmla="*/ 0 h 400600"/>
              <a:gd name="connsiteX13" fmla="*/ 178152 w 608558"/>
              <a:gd name="connsiteY13" fmla="*/ 0 h 400600"/>
              <a:gd name="connsiteX14" fmla="*/ 326528 w 608558"/>
              <a:gd name="connsiteY14" fmla="*/ 0 h 400600"/>
              <a:gd name="connsiteX15" fmla="*/ 332517 w 608558"/>
              <a:gd name="connsiteY15" fmla="*/ 9687 h 400600"/>
              <a:gd name="connsiteX16" fmla="*/ 172163 w 608558"/>
              <a:gd name="connsiteY16" fmla="*/ 188761 h 400600"/>
              <a:gd name="connsiteX17" fmla="*/ 172163 w 608558"/>
              <a:gd name="connsiteY17" fmla="*/ 208218 h 400600"/>
              <a:gd name="connsiteX18" fmla="*/ 332517 w 608558"/>
              <a:gd name="connsiteY18" fmla="*/ 390914 h 400600"/>
              <a:gd name="connsiteX19" fmla="*/ 326528 w 608558"/>
              <a:gd name="connsiteY19" fmla="*/ 400600 h 400600"/>
              <a:gd name="connsiteX20" fmla="*/ 178152 w 608558"/>
              <a:gd name="connsiteY20" fmla="*/ 400600 h 400600"/>
              <a:gd name="connsiteX21" fmla="*/ 162378 w 608558"/>
              <a:gd name="connsiteY21" fmla="*/ 390914 h 400600"/>
              <a:gd name="connsiteX22" fmla="*/ 2024 w 608558"/>
              <a:gd name="connsiteY22" fmla="*/ 208218 h 400600"/>
              <a:gd name="connsiteX23" fmla="*/ 2024 w 608558"/>
              <a:gd name="connsiteY23" fmla="*/ 188761 h 400600"/>
              <a:gd name="connsiteX24" fmla="*/ 153521 w 608558"/>
              <a:gd name="connsiteY24" fmla="*/ 19710 h 400600"/>
              <a:gd name="connsiteX25" fmla="*/ 178152 w 608558"/>
              <a:gd name="connsiteY25" fmla="*/ 0 h 4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558" h="400600">
                <a:moveTo>
                  <a:pt x="453146" y="0"/>
                </a:moveTo>
                <a:lnTo>
                  <a:pt x="601522" y="0"/>
                </a:lnTo>
                <a:cubicBezTo>
                  <a:pt x="607511" y="0"/>
                  <a:pt x="610210" y="4380"/>
                  <a:pt x="607511" y="9687"/>
                </a:cubicBezTo>
                <a:lnTo>
                  <a:pt x="447073" y="188761"/>
                </a:lnTo>
                <a:cubicBezTo>
                  <a:pt x="444458" y="194151"/>
                  <a:pt x="444458" y="202827"/>
                  <a:pt x="447073" y="208218"/>
                </a:cubicBezTo>
                <a:lnTo>
                  <a:pt x="607511" y="390914"/>
                </a:lnTo>
                <a:cubicBezTo>
                  <a:pt x="610210" y="396304"/>
                  <a:pt x="607511" y="400600"/>
                  <a:pt x="601522" y="400600"/>
                </a:cubicBezTo>
                <a:lnTo>
                  <a:pt x="453146" y="400600"/>
                </a:lnTo>
                <a:cubicBezTo>
                  <a:pt x="447157" y="400600"/>
                  <a:pt x="440071" y="396304"/>
                  <a:pt x="437372" y="390914"/>
                </a:cubicBezTo>
                <a:lnTo>
                  <a:pt x="277018" y="208218"/>
                </a:lnTo>
                <a:cubicBezTo>
                  <a:pt x="274319" y="202827"/>
                  <a:pt x="274319" y="194151"/>
                  <a:pt x="277018" y="188761"/>
                </a:cubicBezTo>
                <a:cubicBezTo>
                  <a:pt x="277862" y="187076"/>
                  <a:pt x="396630" y="55255"/>
                  <a:pt x="412404" y="37651"/>
                </a:cubicBezTo>
                <a:cubicBezTo>
                  <a:pt x="421345" y="27628"/>
                  <a:pt x="439397" y="0"/>
                  <a:pt x="453146" y="0"/>
                </a:cubicBezTo>
                <a:close/>
                <a:moveTo>
                  <a:pt x="178152" y="0"/>
                </a:moveTo>
                <a:lnTo>
                  <a:pt x="326528" y="0"/>
                </a:lnTo>
                <a:cubicBezTo>
                  <a:pt x="332517" y="0"/>
                  <a:pt x="335216" y="4380"/>
                  <a:pt x="332517" y="9687"/>
                </a:cubicBezTo>
                <a:lnTo>
                  <a:pt x="172163" y="188761"/>
                </a:lnTo>
                <a:cubicBezTo>
                  <a:pt x="169464" y="194151"/>
                  <a:pt x="169464" y="202827"/>
                  <a:pt x="172163" y="208218"/>
                </a:cubicBezTo>
                <a:lnTo>
                  <a:pt x="332517" y="390914"/>
                </a:lnTo>
                <a:cubicBezTo>
                  <a:pt x="335216" y="396220"/>
                  <a:pt x="332517" y="400600"/>
                  <a:pt x="326528" y="400600"/>
                </a:cubicBezTo>
                <a:lnTo>
                  <a:pt x="178152" y="400600"/>
                </a:lnTo>
                <a:cubicBezTo>
                  <a:pt x="172163" y="400600"/>
                  <a:pt x="165077" y="396220"/>
                  <a:pt x="162378" y="390914"/>
                </a:cubicBezTo>
                <a:lnTo>
                  <a:pt x="2024" y="208218"/>
                </a:lnTo>
                <a:cubicBezTo>
                  <a:pt x="-675" y="202827"/>
                  <a:pt x="-675" y="194151"/>
                  <a:pt x="2024" y="188761"/>
                </a:cubicBezTo>
                <a:cubicBezTo>
                  <a:pt x="26065" y="161975"/>
                  <a:pt x="144917" y="29565"/>
                  <a:pt x="153521" y="19710"/>
                </a:cubicBezTo>
                <a:cubicBezTo>
                  <a:pt x="159932" y="12214"/>
                  <a:pt x="166849" y="0"/>
                  <a:pt x="178152" y="0"/>
                </a:cubicBezTo>
                <a:close/>
              </a:path>
            </a:pathLst>
          </a:custGeom>
          <a:solidFill>
            <a:srgbClr val="3BA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43581FF-0C6B-C995-5913-147A51F2DD7F}"/>
              </a:ext>
            </a:extLst>
          </p:cNvPr>
          <p:cNvCxnSpPr/>
          <p:nvPr/>
        </p:nvCxnSpPr>
        <p:spPr>
          <a:xfrm>
            <a:off x="444000" y="752250"/>
            <a:ext cx="1130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2D5C0D8E-7968-29EA-0EC5-2C9099ECF821}"/>
              </a:ext>
            </a:extLst>
          </p:cNvPr>
          <p:cNvSpPr txBox="1"/>
          <p:nvPr/>
        </p:nvSpPr>
        <p:spPr>
          <a:xfrm>
            <a:off x="443999" y="866446"/>
            <a:ext cx="3051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3BAAC8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1.</a:t>
            </a:r>
            <a:r>
              <a:rPr lang="zh-CN" altLang="en-US" sz="2400" b="1">
                <a:solidFill>
                  <a:srgbClr val="3BAAC8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主体功能区的概念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FA27E1D-758F-06E2-8B51-1F2659B7D111}"/>
              </a:ext>
            </a:extLst>
          </p:cNvPr>
          <p:cNvSpPr txBox="1"/>
          <p:nvPr/>
        </p:nvSpPr>
        <p:spPr>
          <a:xfrm>
            <a:off x="443998" y="1328111"/>
            <a:ext cx="11303999" cy="1141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/>
              <a:t>我国国土辽阔，区域差异大。一个区域可以同时具有多种功能，其中</a:t>
            </a:r>
            <a:r>
              <a:rPr lang="zh-CN" altLang="en-US" sz="2400">
                <a:solidFill>
                  <a:srgbClr val="C00000"/>
                </a:solidFill>
              </a:rPr>
              <a:t>最主要、最核心</a:t>
            </a:r>
            <a:r>
              <a:rPr lang="zh-CN" altLang="en-US" sz="2400"/>
              <a:t>的功能被称为主体功能。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A43C911-4D1B-520D-D0E6-FDF17E1ED90B}"/>
              </a:ext>
            </a:extLst>
          </p:cNvPr>
          <p:cNvGrpSpPr/>
          <p:nvPr/>
        </p:nvGrpSpPr>
        <p:grpSpPr>
          <a:xfrm>
            <a:off x="595073" y="2621404"/>
            <a:ext cx="3240000" cy="3830196"/>
            <a:chOff x="595073" y="2621404"/>
            <a:chExt cx="3240000" cy="3830196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034B137-036E-529B-F459-40FA6E088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073" y="2621404"/>
              <a:ext cx="3240000" cy="299938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B777E73-A89F-13F9-8EBC-E83EB126C0E6}"/>
                </a:ext>
              </a:extLst>
            </p:cNvPr>
            <p:cNvSpPr/>
            <p:nvPr/>
          </p:nvSpPr>
          <p:spPr>
            <a:xfrm>
              <a:off x="595073" y="5619750"/>
              <a:ext cx="3240000" cy="831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15F15B9B-F7A9-5377-3B18-D5F974F69EEA}"/>
                </a:ext>
              </a:extLst>
            </p:cNvPr>
            <p:cNvSpPr txBox="1"/>
            <p:nvPr/>
          </p:nvSpPr>
          <p:spPr>
            <a:xfrm>
              <a:off x="888587" y="5770280"/>
              <a:ext cx="26529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提供农业产品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5287C8B4-75FB-6932-B3C6-C16AC83723EE}"/>
              </a:ext>
            </a:extLst>
          </p:cNvPr>
          <p:cNvGrpSpPr/>
          <p:nvPr/>
        </p:nvGrpSpPr>
        <p:grpSpPr>
          <a:xfrm>
            <a:off x="4476000" y="2621404"/>
            <a:ext cx="3240000" cy="3826412"/>
            <a:chOff x="4476000" y="2621404"/>
            <a:chExt cx="3240000" cy="3826412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BBF89C8-20E9-41E7-AF4B-BF880D311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6000" y="2621404"/>
              <a:ext cx="3239999" cy="29907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7F9F4BE-C453-8149-57BF-2A352703DA28}"/>
                </a:ext>
              </a:extLst>
            </p:cNvPr>
            <p:cNvSpPr/>
            <p:nvPr/>
          </p:nvSpPr>
          <p:spPr>
            <a:xfrm>
              <a:off x="4476000" y="5615965"/>
              <a:ext cx="3240000" cy="8318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CFF33083-5242-02BA-8F41-7F4D74BD98BF}"/>
                </a:ext>
              </a:extLst>
            </p:cNvPr>
            <p:cNvSpPr txBox="1"/>
            <p:nvPr/>
          </p:nvSpPr>
          <p:spPr>
            <a:xfrm>
              <a:off x="4742540" y="5770280"/>
              <a:ext cx="26529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提供工业产品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140EEBF-7AED-FAFF-81E1-A9914266AE38}"/>
              </a:ext>
            </a:extLst>
          </p:cNvPr>
          <p:cNvGrpSpPr/>
          <p:nvPr/>
        </p:nvGrpSpPr>
        <p:grpSpPr>
          <a:xfrm>
            <a:off x="8356927" y="2617804"/>
            <a:ext cx="3240000" cy="3830013"/>
            <a:chOff x="8356927" y="2617804"/>
            <a:chExt cx="3240000" cy="3830013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8535ECBE-FC01-D73D-C207-3202806A5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26"/>
            <a:stretch>
              <a:fillRect/>
            </a:stretch>
          </p:blipFill>
          <p:spPr>
            <a:xfrm>
              <a:off x="8356927" y="2617804"/>
              <a:ext cx="3240000" cy="29981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ACED0BF-B187-48A7-2D00-6CE907B614E4}"/>
                </a:ext>
              </a:extLst>
            </p:cNvPr>
            <p:cNvSpPr/>
            <p:nvPr/>
          </p:nvSpPr>
          <p:spPr>
            <a:xfrm>
              <a:off x="8356927" y="5615965"/>
              <a:ext cx="3240000" cy="8318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6D909C3-9DF8-147C-2774-82401D0F657D}"/>
                </a:ext>
              </a:extLst>
            </p:cNvPr>
            <p:cNvSpPr txBox="1"/>
            <p:nvPr/>
          </p:nvSpPr>
          <p:spPr>
            <a:xfrm>
              <a:off x="8650440" y="5770280"/>
              <a:ext cx="26529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提供生态产品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7123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CB5BAB91-BE48-2799-E358-911BA2B1CCB9}"/>
              </a:ext>
            </a:extLst>
          </p:cNvPr>
          <p:cNvSpPr txBox="1"/>
          <p:nvPr/>
        </p:nvSpPr>
        <p:spPr>
          <a:xfrm>
            <a:off x="443999" y="866446"/>
            <a:ext cx="3708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3BAAC8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2.</a:t>
            </a:r>
            <a:r>
              <a:rPr lang="zh-CN" altLang="en-US" sz="2400" b="1" dirty="0">
                <a:solidFill>
                  <a:srgbClr val="3BAAC8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建设主体功能区的意义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4C4FD7F-5CBF-C4E8-1249-D72AADACDE1E}"/>
              </a:ext>
            </a:extLst>
          </p:cNvPr>
          <p:cNvSpPr txBox="1"/>
          <p:nvPr/>
        </p:nvSpPr>
        <p:spPr>
          <a:xfrm>
            <a:off x="443998" y="1328111"/>
            <a:ext cx="11303999" cy="1141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/>
              <a:t>建设主体功能区是生态文明理念下提出的国土开发和保护重大战略。主体功能区规划促使区域发展由盲目追求经济增长，转向依据主体功能</a:t>
            </a:r>
            <a:r>
              <a:rPr lang="zh-CN" altLang="en-US" sz="2400">
                <a:solidFill>
                  <a:srgbClr val="C00000"/>
                </a:solidFill>
              </a:rPr>
              <a:t>因地制宜、有序开发</a:t>
            </a:r>
            <a:r>
              <a:rPr lang="zh-CN" altLang="en-US" sz="2400"/>
              <a:t>。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C2D042FD-F347-C63E-53BD-3ABC07A96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" r="687"/>
          <a:stretch>
            <a:fillRect/>
          </a:stretch>
        </p:blipFill>
        <p:spPr>
          <a:xfrm>
            <a:off x="6362701" y="2630376"/>
            <a:ext cx="5081720" cy="33878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44987CA-D36D-7B5C-9FBF-07FE6926D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80" y="2630376"/>
            <a:ext cx="5081720" cy="33878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9B89583-AB3F-7DBF-4B0C-46A21262828F}"/>
              </a:ext>
            </a:extLst>
          </p:cNvPr>
          <p:cNvGrpSpPr/>
          <p:nvPr/>
        </p:nvGrpSpPr>
        <p:grpSpPr>
          <a:xfrm>
            <a:off x="747580" y="6141016"/>
            <a:ext cx="3605344" cy="338554"/>
            <a:chOff x="607929" y="6278040"/>
            <a:chExt cx="3605344" cy="338554"/>
          </a:xfrm>
        </p:grpSpPr>
        <p:sp>
          <p:nvSpPr>
            <p:cNvPr id="19" name="文本框 65">
              <a:extLst>
                <a:ext uri="{FF2B5EF4-FFF2-40B4-BE49-F238E27FC236}">
                  <a16:creationId xmlns:a16="http://schemas.microsoft.com/office/drawing/2014/main" id="{89CDCDBE-8F1F-B2C5-6822-0755CE5C6F6D}"/>
                </a:ext>
              </a:extLst>
            </p:cNvPr>
            <p:cNvSpPr txBox="1"/>
            <p:nvPr/>
          </p:nvSpPr>
          <p:spPr>
            <a:xfrm>
              <a:off x="751928" y="6278040"/>
              <a:ext cx="34613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>
                  <a:latin typeface="Times New Roman" panose="02020603050405020304" pitchFamily="18" charset="0"/>
                  <a:ea typeface="微软雅黑" panose="020B0503020204020204" pitchFamily="34" charset="-122"/>
                </a:rPr>
                <a:t>图</a:t>
              </a:r>
              <a:r>
                <a:rPr lang="en-US" altLang="zh-CN" sz="1600">
                  <a:latin typeface="Times New Roman" panose="02020603050405020304" pitchFamily="18" charset="0"/>
                  <a:ea typeface="微软雅黑" panose="020B0503020204020204" pitchFamily="34" charset="-122"/>
                </a:rPr>
                <a:t>2 </a:t>
              </a:r>
              <a:r>
                <a:rPr lang="zh-CN" altLang="en-US" sz="1600">
                  <a:latin typeface="Times New Roman" panose="02020603050405020304" pitchFamily="18" charset="0"/>
                  <a:ea typeface="微软雅黑" panose="020B0503020204020204" pitchFamily="34" charset="-122"/>
                </a:rPr>
                <a:t>早年的余村：盲目追求经济增长</a:t>
              </a: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1E3242FB-B166-437F-DFBB-8BC86535FFDA}"/>
                </a:ext>
              </a:extLst>
            </p:cNvPr>
            <p:cNvSpPr/>
            <p:nvPr/>
          </p:nvSpPr>
          <p:spPr>
            <a:xfrm>
              <a:off x="607929" y="6375317"/>
              <a:ext cx="144000" cy="144000"/>
            </a:xfrm>
            <a:prstGeom prst="rect">
              <a:avLst/>
            </a:prstGeom>
            <a:solidFill>
              <a:srgbClr val="3BAAC8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E7085DF2-FC2A-6790-3115-F30BFAEFA7CC}"/>
              </a:ext>
            </a:extLst>
          </p:cNvPr>
          <p:cNvGrpSpPr/>
          <p:nvPr/>
        </p:nvGrpSpPr>
        <p:grpSpPr>
          <a:xfrm>
            <a:off x="6362701" y="6141016"/>
            <a:ext cx="3886198" cy="338554"/>
            <a:chOff x="607929" y="6278040"/>
            <a:chExt cx="3886198" cy="338554"/>
          </a:xfrm>
        </p:grpSpPr>
        <p:sp>
          <p:nvSpPr>
            <p:cNvPr id="22" name="文本框 65">
              <a:extLst>
                <a:ext uri="{FF2B5EF4-FFF2-40B4-BE49-F238E27FC236}">
                  <a16:creationId xmlns:a16="http://schemas.microsoft.com/office/drawing/2014/main" id="{19697CF8-7012-F781-BAC7-CD6026562152}"/>
                </a:ext>
              </a:extLst>
            </p:cNvPr>
            <p:cNvSpPr txBox="1"/>
            <p:nvPr/>
          </p:nvSpPr>
          <p:spPr>
            <a:xfrm>
              <a:off x="751928" y="6278040"/>
              <a:ext cx="37421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>
                  <a:latin typeface="Times New Roman" panose="02020603050405020304" pitchFamily="18" charset="0"/>
                  <a:ea typeface="微软雅黑" panose="020B0503020204020204" pitchFamily="34" charset="-122"/>
                </a:rPr>
                <a:t>图</a:t>
              </a:r>
              <a:r>
                <a:rPr lang="en-US" altLang="zh-CN" sz="1600">
                  <a:latin typeface="Times New Roman" panose="02020603050405020304" pitchFamily="18" charset="0"/>
                  <a:ea typeface="微软雅黑" panose="020B0503020204020204" pitchFamily="34" charset="-122"/>
                </a:rPr>
                <a:t>3 </a:t>
              </a:r>
              <a:r>
                <a:rPr lang="zh-CN" altLang="en-US" sz="1600">
                  <a:latin typeface="Times New Roman" panose="02020603050405020304" pitchFamily="18" charset="0"/>
                  <a:ea typeface="微软雅黑" panose="020B0503020204020204" pitchFamily="34" charset="-122"/>
                </a:rPr>
                <a:t>现在的余村：因地制宜，有序开发</a:t>
              </a: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37DE087-8267-A171-1986-5CDB11B8C268}"/>
                </a:ext>
              </a:extLst>
            </p:cNvPr>
            <p:cNvSpPr/>
            <p:nvPr/>
          </p:nvSpPr>
          <p:spPr>
            <a:xfrm>
              <a:off x="607929" y="6375317"/>
              <a:ext cx="144000" cy="144000"/>
            </a:xfrm>
            <a:prstGeom prst="rect">
              <a:avLst/>
            </a:prstGeom>
            <a:solidFill>
              <a:srgbClr val="3BAAC8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4" name="文本框 31">
            <a:extLst>
              <a:ext uri="{FF2B5EF4-FFF2-40B4-BE49-F238E27FC236}">
                <a16:creationId xmlns:a16="http://schemas.microsoft.com/office/drawing/2014/main" id="{469A657C-1C86-A77D-3E5C-109C77362939}"/>
              </a:ext>
            </a:extLst>
          </p:cNvPr>
          <p:cNvSpPr txBox="1"/>
          <p:nvPr/>
        </p:nvSpPr>
        <p:spPr>
          <a:xfrm>
            <a:off x="1046211" y="219300"/>
            <a:ext cx="31543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/>
              <a:t>主体功能区的意义</a:t>
            </a:r>
          </a:p>
        </p:txBody>
      </p:sp>
      <p:sp>
        <p:nvSpPr>
          <p:cNvPr id="25" name="two-left-arrows_44887">
            <a:extLst>
              <a:ext uri="{FF2B5EF4-FFF2-40B4-BE49-F238E27FC236}">
                <a16:creationId xmlns:a16="http://schemas.microsoft.com/office/drawing/2014/main" id="{D63FAFB7-7618-B625-1714-80A49AED2E83}"/>
              </a:ext>
            </a:extLst>
          </p:cNvPr>
          <p:cNvSpPr/>
          <p:nvPr/>
        </p:nvSpPr>
        <p:spPr>
          <a:xfrm flipH="1">
            <a:off x="499929" y="310049"/>
            <a:ext cx="504000" cy="324000"/>
          </a:xfrm>
          <a:custGeom>
            <a:avLst/>
            <a:gdLst>
              <a:gd name="connsiteX0" fmla="*/ 453146 w 608558"/>
              <a:gd name="connsiteY0" fmla="*/ 0 h 400600"/>
              <a:gd name="connsiteX1" fmla="*/ 601522 w 608558"/>
              <a:gd name="connsiteY1" fmla="*/ 0 h 400600"/>
              <a:gd name="connsiteX2" fmla="*/ 607511 w 608558"/>
              <a:gd name="connsiteY2" fmla="*/ 9687 h 400600"/>
              <a:gd name="connsiteX3" fmla="*/ 447073 w 608558"/>
              <a:gd name="connsiteY3" fmla="*/ 188761 h 400600"/>
              <a:gd name="connsiteX4" fmla="*/ 447073 w 608558"/>
              <a:gd name="connsiteY4" fmla="*/ 208218 h 400600"/>
              <a:gd name="connsiteX5" fmla="*/ 607511 w 608558"/>
              <a:gd name="connsiteY5" fmla="*/ 390914 h 400600"/>
              <a:gd name="connsiteX6" fmla="*/ 601522 w 608558"/>
              <a:gd name="connsiteY6" fmla="*/ 400600 h 400600"/>
              <a:gd name="connsiteX7" fmla="*/ 453146 w 608558"/>
              <a:gd name="connsiteY7" fmla="*/ 400600 h 400600"/>
              <a:gd name="connsiteX8" fmla="*/ 437372 w 608558"/>
              <a:gd name="connsiteY8" fmla="*/ 390914 h 400600"/>
              <a:gd name="connsiteX9" fmla="*/ 277018 w 608558"/>
              <a:gd name="connsiteY9" fmla="*/ 208218 h 400600"/>
              <a:gd name="connsiteX10" fmla="*/ 277018 w 608558"/>
              <a:gd name="connsiteY10" fmla="*/ 188761 h 400600"/>
              <a:gd name="connsiteX11" fmla="*/ 412404 w 608558"/>
              <a:gd name="connsiteY11" fmla="*/ 37651 h 400600"/>
              <a:gd name="connsiteX12" fmla="*/ 453146 w 608558"/>
              <a:gd name="connsiteY12" fmla="*/ 0 h 400600"/>
              <a:gd name="connsiteX13" fmla="*/ 178152 w 608558"/>
              <a:gd name="connsiteY13" fmla="*/ 0 h 400600"/>
              <a:gd name="connsiteX14" fmla="*/ 326528 w 608558"/>
              <a:gd name="connsiteY14" fmla="*/ 0 h 400600"/>
              <a:gd name="connsiteX15" fmla="*/ 332517 w 608558"/>
              <a:gd name="connsiteY15" fmla="*/ 9687 h 400600"/>
              <a:gd name="connsiteX16" fmla="*/ 172163 w 608558"/>
              <a:gd name="connsiteY16" fmla="*/ 188761 h 400600"/>
              <a:gd name="connsiteX17" fmla="*/ 172163 w 608558"/>
              <a:gd name="connsiteY17" fmla="*/ 208218 h 400600"/>
              <a:gd name="connsiteX18" fmla="*/ 332517 w 608558"/>
              <a:gd name="connsiteY18" fmla="*/ 390914 h 400600"/>
              <a:gd name="connsiteX19" fmla="*/ 326528 w 608558"/>
              <a:gd name="connsiteY19" fmla="*/ 400600 h 400600"/>
              <a:gd name="connsiteX20" fmla="*/ 178152 w 608558"/>
              <a:gd name="connsiteY20" fmla="*/ 400600 h 400600"/>
              <a:gd name="connsiteX21" fmla="*/ 162378 w 608558"/>
              <a:gd name="connsiteY21" fmla="*/ 390914 h 400600"/>
              <a:gd name="connsiteX22" fmla="*/ 2024 w 608558"/>
              <a:gd name="connsiteY22" fmla="*/ 208218 h 400600"/>
              <a:gd name="connsiteX23" fmla="*/ 2024 w 608558"/>
              <a:gd name="connsiteY23" fmla="*/ 188761 h 400600"/>
              <a:gd name="connsiteX24" fmla="*/ 153521 w 608558"/>
              <a:gd name="connsiteY24" fmla="*/ 19710 h 400600"/>
              <a:gd name="connsiteX25" fmla="*/ 178152 w 608558"/>
              <a:gd name="connsiteY25" fmla="*/ 0 h 4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558" h="400600">
                <a:moveTo>
                  <a:pt x="453146" y="0"/>
                </a:moveTo>
                <a:lnTo>
                  <a:pt x="601522" y="0"/>
                </a:lnTo>
                <a:cubicBezTo>
                  <a:pt x="607511" y="0"/>
                  <a:pt x="610210" y="4380"/>
                  <a:pt x="607511" y="9687"/>
                </a:cubicBezTo>
                <a:lnTo>
                  <a:pt x="447073" y="188761"/>
                </a:lnTo>
                <a:cubicBezTo>
                  <a:pt x="444458" y="194151"/>
                  <a:pt x="444458" y="202827"/>
                  <a:pt x="447073" y="208218"/>
                </a:cubicBezTo>
                <a:lnTo>
                  <a:pt x="607511" y="390914"/>
                </a:lnTo>
                <a:cubicBezTo>
                  <a:pt x="610210" y="396304"/>
                  <a:pt x="607511" y="400600"/>
                  <a:pt x="601522" y="400600"/>
                </a:cubicBezTo>
                <a:lnTo>
                  <a:pt x="453146" y="400600"/>
                </a:lnTo>
                <a:cubicBezTo>
                  <a:pt x="447157" y="400600"/>
                  <a:pt x="440071" y="396304"/>
                  <a:pt x="437372" y="390914"/>
                </a:cubicBezTo>
                <a:lnTo>
                  <a:pt x="277018" y="208218"/>
                </a:lnTo>
                <a:cubicBezTo>
                  <a:pt x="274319" y="202827"/>
                  <a:pt x="274319" y="194151"/>
                  <a:pt x="277018" y="188761"/>
                </a:cubicBezTo>
                <a:cubicBezTo>
                  <a:pt x="277862" y="187076"/>
                  <a:pt x="396630" y="55255"/>
                  <a:pt x="412404" y="37651"/>
                </a:cubicBezTo>
                <a:cubicBezTo>
                  <a:pt x="421345" y="27628"/>
                  <a:pt x="439397" y="0"/>
                  <a:pt x="453146" y="0"/>
                </a:cubicBezTo>
                <a:close/>
                <a:moveTo>
                  <a:pt x="178152" y="0"/>
                </a:moveTo>
                <a:lnTo>
                  <a:pt x="326528" y="0"/>
                </a:lnTo>
                <a:cubicBezTo>
                  <a:pt x="332517" y="0"/>
                  <a:pt x="335216" y="4380"/>
                  <a:pt x="332517" y="9687"/>
                </a:cubicBezTo>
                <a:lnTo>
                  <a:pt x="172163" y="188761"/>
                </a:lnTo>
                <a:cubicBezTo>
                  <a:pt x="169464" y="194151"/>
                  <a:pt x="169464" y="202827"/>
                  <a:pt x="172163" y="208218"/>
                </a:cubicBezTo>
                <a:lnTo>
                  <a:pt x="332517" y="390914"/>
                </a:lnTo>
                <a:cubicBezTo>
                  <a:pt x="335216" y="396220"/>
                  <a:pt x="332517" y="400600"/>
                  <a:pt x="326528" y="400600"/>
                </a:cubicBezTo>
                <a:lnTo>
                  <a:pt x="178152" y="400600"/>
                </a:lnTo>
                <a:cubicBezTo>
                  <a:pt x="172163" y="400600"/>
                  <a:pt x="165077" y="396220"/>
                  <a:pt x="162378" y="390914"/>
                </a:cubicBezTo>
                <a:lnTo>
                  <a:pt x="2024" y="208218"/>
                </a:lnTo>
                <a:cubicBezTo>
                  <a:pt x="-675" y="202827"/>
                  <a:pt x="-675" y="194151"/>
                  <a:pt x="2024" y="188761"/>
                </a:cubicBezTo>
                <a:cubicBezTo>
                  <a:pt x="26065" y="161975"/>
                  <a:pt x="144917" y="29565"/>
                  <a:pt x="153521" y="19710"/>
                </a:cubicBezTo>
                <a:cubicBezTo>
                  <a:pt x="159932" y="12214"/>
                  <a:pt x="166849" y="0"/>
                  <a:pt x="178152" y="0"/>
                </a:cubicBezTo>
                <a:close/>
              </a:path>
            </a:pathLst>
          </a:custGeom>
          <a:solidFill>
            <a:srgbClr val="3BA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8A0B2580-1602-36ED-334F-3728949CFAF8}"/>
              </a:ext>
            </a:extLst>
          </p:cNvPr>
          <p:cNvCxnSpPr/>
          <p:nvPr/>
        </p:nvCxnSpPr>
        <p:spPr>
          <a:xfrm>
            <a:off x="444000" y="752250"/>
            <a:ext cx="1130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4307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1">
            <a:extLst>
              <a:ext uri="{FF2B5EF4-FFF2-40B4-BE49-F238E27FC236}">
                <a16:creationId xmlns:a16="http://schemas.microsoft.com/office/drawing/2014/main" id="{944CA5CE-54A7-37AB-938A-914BBCD08AF5}"/>
              </a:ext>
            </a:extLst>
          </p:cNvPr>
          <p:cNvSpPr txBox="1"/>
          <p:nvPr/>
        </p:nvSpPr>
        <p:spPr>
          <a:xfrm>
            <a:off x="1046211" y="219300"/>
            <a:ext cx="38686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/>
              <a:t>建设主体功能区的背景</a:t>
            </a:r>
          </a:p>
        </p:txBody>
      </p:sp>
      <p:sp>
        <p:nvSpPr>
          <p:cNvPr id="12" name="two-left-arrows_44887">
            <a:extLst>
              <a:ext uri="{FF2B5EF4-FFF2-40B4-BE49-F238E27FC236}">
                <a16:creationId xmlns:a16="http://schemas.microsoft.com/office/drawing/2014/main" id="{341484C8-53EB-5206-98F2-CF6622D17DAF}"/>
              </a:ext>
            </a:extLst>
          </p:cNvPr>
          <p:cNvSpPr/>
          <p:nvPr/>
        </p:nvSpPr>
        <p:spPr>
          <a:xfrm flipH="1">
            <a:off x="499929" y="310049"/>
            <a:ext cx="504000" cy="324000"/>
          </a:xfrm>
          <a:custGeom>
            <a:avLst/>
            <a:gdLst>
              <a:gd name="connsiteX0" fmla="*/ 453146 w 608558"/>
              <a:gd name="connsiteY0" fmla="*/ 0 h 400600"/>
              <a:gd name="connsiteX1" fmla="*/ 601522 w 608558"/>
              <a:gd name="connsiteY1" fmla="*/ 0 h 400600"/>
              <a:gd name="connsiteX2" fmla="*/ 607511 w 608558"/>
              <a:gd name="connsiteY2" fmla="*/ 9687 h 400600"/>
              <a:gd name="connsiteX3" fmla="*/ 447073 w 608558"/>
              <a:gd name="connsiteY3" fmla="*/ 188761 h 400600"/>
              <a:gd name="connsiteX4" fmla="*/ 447073 w 608558"/>
              <a:gd name="connsiteY4" fmla="*/ 208218 h 400600"/>
              <a:gd name="connsiteX5" fmla="*/ 607511 w 608558"/>
              <a:gd name="connsiteY5" fmla="*/ 390914 h 400600"/>
              <a:gd name="connsiteX6" fmla="*/ 601522 w 608558"/>
              <a:gd name="connsiteY6" fmla="*/ 400600 h 400600"/>
              <a:gd name="connsiteX7" fmla="*/ 453146 w 608558"/>
              <a:gd name="connsiteY7" fmla="*/ 400600 h 400600"/>
              <a:gd name="connsiteX8" fmla="*/ 437372 w 608558"/>
              <a:gd name="connsiteY8" fmla="*/ 390914 h 400600"/>
              <a:gd name="connsiteX9" fmla="*/ 277018 w 608558"/>
              <a:gd name="connsiteY9" fmla="*/ 208218 h 400600"/>
              <a:gd name="connsiteX10" fmla="*/ 277018 w 608558"/>
              <a:gd name="connsiteY10" fmla="*/ 188761 h 400600"/>
              <a:gd name="connsiteX11" fmla="*/ 412404 w 608558"/>
              <a:gd name="connsiteY11" fmla="*/ 37651 h 400600"/>
              <a:gd name="connsiteX12" fmla="*/ 453146 w 608558"/>
              <a:gd name="connsiteY12" fmla="*/ 0 h 400600"/>
              <a:gd name="connsiteX13" fmla="*/ 178152 w 608558"/>
              <a:gd name="connsiteY13" fmla="*/ 0 h 400600"/>
              <a:gd name="connsiteX14" fmla="*/ 326528 w 608558"/>
              <a:gd name="connsiteY14" fmla="*/ 0 h 400600"/>
              <a:gd name="connsiteX15" fmla="*/ 332517 w 608558"/>
              <a:gd name="connsiteY15" fmla="*/ 9687 h 400600"/>
              <a:gd name="connsiteX16" fmla="*/ 172163 w 608558"/>
              <a:gd name="connsiteY16" fmla="*/ 188761 h 400600"/>
              <a:gd name="connsiteX17" fmla="*/ 172163 w 608558"/>
              <a:gd name="connsiteY17" fmla="*/ 208218 h 400600"/>
              <a:gd name="connsiteX18" fmla="*/ 332517 w 608558"/>
              <a:gd name="connsiteY18" fmla="*/ 390914 h 400600"/>
              <a:gd name="connsiteX19" fmla="*/ 326528 w 608558"/>
              <a:gd name="connsiteY19" fmla="*/ 400600 h 400600"/>
              <a:gd name="connsiteX20" fmla="*/ 178152 w 608558"/>
              <a:gd name="connsiteY20" fmla="*/ 400600 h 400600"/>
              <a:gd name="connsiteX21" fmla="*/ 162378 w 608558"/>
              <a:gd name="connsiteY21" fmla="*/ 390914 h 400600"/>
              <a:gd name="connsiteX22" fmla="*/ 2024 w 608558"/>
              <a:gd name="connsiteY22" fmla="*/ 208218 h 400600"/>
              <a:gd name="connsiteX23" fmla="*/ 2024 w 608558"/>
              <a:gd name="connsiteY23" fmla="*/ 188761 h 400600"/>
              <a:gd name="connsiteX24" fmla="*/ 153521 w 608558"/>
              <a:gd name="connsiteY24" fmla="*/ 19710 h 400600"/>
              <a:gd name="connsiteX25" fmla="*/ 178152 w 608558"/>
              <a:gd name="connsiteY25" fmla="*/ 0 h 4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558" h="400600">
                <a:moveTo>
                  <a:pt x="453146" y="0"/>
                </a:moveTo>
                <a:lnTo>
                  <a:pt x="601522" y="0"/>
                </a:lnTo>
                <a:cubicBezTo>
                  <a:pt x="607511" y="0"/>
                  <a:pt x="610210" y="4380"/>
                  <a:pt x="607511" y="9687"/>
                </a:cubicBezTo>
                <a:lnTo>
                  <a:pt x="447073" y="188761"/>
                </a:lnTo>
                <a:cubicBezTo>
                  <a:pt x="444458" y="194151"/>
                  <a:pt x="444458" y="202827"/>
                  <a:pt x="447073" y="208218"/>
                </a:cubicBezTo>
                <a:lnTo>
                  <a:pt x="607511" y="390914"/>
                </a:lnTo>
                <a:cubicBezTo>
                  <a:pt x="610210" y="396304"/>
                  <a:pt x="607511" y="400600"/>
                  <a:pt x="601522" y="400600"/>
                </a:cubicBezTo>
                <a:lnTo>
                  <a:pt x="453146" y="400600"/>
                </a:lnTo>
                <a:cubicBezTo>
                  <a:pt x="447157" y="400600"/>
                  <a:pt x="440071" y="396304"/>
                  <a:pt x="437372" y="390914"/>
                </a:cubicBezTo>
                <a:lnTo>
                  <a:pt x="277018" y="208218"/>
                </a:lnTo>
                <a:cubicBezTo>
                  <a:pt x="274319" y="202827"/>
                  <a:pt x="274319" y="194151"/>
                  <a:pt x="277018" y="188761"/>
                </a:cubicBezTo>
                <a:cubicBezTo>
                  <a:pt x="277862" y="187076"/>
                  <a:pt x="396630" y="55255"/>
                  <a:pt x="412404" y="37651"/>
                </a:cubicBezTo>
                <a:cubicBezTo>
                  <a:pt x="421345" y="27628"/>
                  <a:pt x="439397" y="0"/>
                  <a:pt x="453146" y="0"/>
                </a:cubicBezTo>
                <a:close/>
                <a:moveTo>
                  <a:pt x="178152" y="0"/>
                </a:moveTo>
                <a:lnTo>
                  <a:pt x="326528" y="0"/>
                </a:lnTo>
                <a:cubicBezTo>
                  <a:pt x="332517" y="0"/>
                  <a:pt x="335216" y="4380"/>
                  <a:pt x="332517" y="9687"/>
                </a:cubicBezTo>
                <a:lnTo>
                  <a:pt x="172163" y="188761"/>
                </a:lnTo>
                <a:cubicBezTo>
                  <a:pt x="169464" y="194151"/>
                  <a:pt x="169464" y="202827"/>
                  <a:pt x="172163" y="208218"/>
                </a:cubicBezTo>
                <a:lnTo>
                  <a:pt x="332517" y="390914"/>
                </a:lnTo>
                <a:cubicBezTo>
                  <a:pt x="335216" y="396220"/>
                  <a:pt x="332517" y="400600"/>
                  <a:pt x="326528" y="400600"/>
                </a:cubicBezTo>
                <a:lnTo>
                  <a:pt x="178152" y="400600"/>
                </a:lnTo>
                <a:cubicBezTo>
                  <a:pt x="172163" y="400600"/>
                  <a:pt x="165077" y="396220"/>
                  <a:pt x="162378" y="390914"/>
                </a:cubicBezTo>
                <a:lnTo>
                  <a:pt x="2024" y="208218"/>
                </a:lnTo>
                <a:cubicBezTo>
                  <a:pt x="-675" y="202827"/>
                  <a:pt x="-675" y="194151"/>
                  <a:pt x="2024" y="188761"/>
                </a:cubicBezTo>
                <a:cubicBezTo>
                  <a:pt x="26065" y="161975"/>
                  <a:pt x="144917" y="29565"/>
                  <a:pt x="153521" y="19710"/>
                </a:cubicBezTo>
                <a:cubicBezTo>
                  <a:pt x="159932" y="12214"/>
                  <a:pt x="166849" y="0"/>
                  <a:pt x="178152" y="0"/>
                </a:cubicBezTo>
                <a:close/>
              </a:path>
            </a:pathLst>
          </a:custGeom>
          <a:solidFill>
            <a:srgbClr val="3BA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6537F3EC-7BE4-BE62-88DB-F16AB9D9D23F}"/>
              </a:ext>
            </a:extLst>
          </p:cNvPr>
          <p:cNvCxnSpPr/>
          <p:nvPr/>
        </p:nvCxnSpPr>
        <p:spPr>
          <a:xfrm>
            <a:off x="444000" y="752250"/>
            <a:ext cx="1130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文本框 34">
            <a:extLst>
              <a:ext uri="{FF2B5EF4-FFF2-40B4-BE49-F238E27FC236}">
                <a16:creationId xmlns:a16="http://schemas.microsoft.com/office/drawing/2014/main" id="{F65F8C79-BC3C-014B-569D-69BD954BBE80}"/>
              </a:ext>
            </a:extLst>
          </p:cNvPr>
          <p:cNvSpPr txBox="1"/>
          <p:nvPr/>
        </p:nvSpPr>
        <p:spPr>
          <a:xfrm>
            <a:off x="4699031" y="366894"/>
            <a:ext cx="6797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latin typeface="Times New Roman" panose="02020603050405020304" pitchFamily="18" charset="0"/>
              </a:rPr>
              <a:t>The background of the construction of development priority zone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1F191E8-A592-A60C-1734-8349DFB32389}"/>
              </a:ext>
            </a:extLst>
          </p:cNvPr>
          <p:cNvSpPr txBox="1"/>
          <p:nvPr/>
        </p:nvSpPr>
        <p:spPr>
          <a:xfrm>
            <a:off x="443999" y="860721"/>
            <a:ext cx="11304000" cy="520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</a:rPr>
              <a:t>确定区域的主体功能时，需要考虑哪些因素？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33EDB48-026C-4B29-0347-3733FBEE3E7C}"/>
              </a:ext>
            </a:extLst>
          </p:cNvPr>
          <p:cNvSpPr txBox="1"/>
          <p:nvPr/>
        </p:nvSpPr>
        <p:spPr>
          <a:xfrm>
            <a:off x="443999" y="1796669"/>
            <a:ext cx="5552340" cy="2921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</a:rPr>
              <a:t>综合考虑：</a:t>
            </a:r>
          </a:p>
          <a:p>
            <a:pPr>
              <a:lnSpc>
                <a:spcPct val="13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</a:rPr>
              <a:t>土地适宜开发的程度</a:t>
            </a:r>
          </a:p>
          <a:p>
            <a:pPr>
              <a:lnSpc>
                <a:spcPct val="13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</a:rPr>
              <a:t>自然资源的丰富度</a:t>
            </a:r>
          </a:p>
          <a:p>
            <a:pPr>
              <a:lnSpc>
                <a:spcPct val="13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</a:rPr>
              <a:t>生态环境的脆弱度</a:t>
            </a:r>
          </a:p>
          <a:p>
            <a:pPr>
              <a:lnSpc>
                <a:spcPct val="13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</a:rPr>
              <a:t>经济发展水平</a:t>
            </a:r>
          </a:p>
          <a:p>
            <a:pPr>
              <a:lnSpc>
                <a:spcPct val="13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</a:rPr>
              <a:t>等地理背景。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A7B716A-8CA8-83BA-F0E2-122C53C4DC8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4611098" y="1381569"/>
            <a:ext cx="6851239" cy="4991239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42177963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1">
            <a:extLst>
              <a:ext uri="{FF2B5EF4-FFF2-40B4-BE49-F238E27FC236}">
                <a16:creationId xmlns:a16="http://schemas.microsoft.com/office/drawing/2014/main" id="{B251EB0E-3947-97CD-0160-47A421316829}"/>
              </a:ext>
            </a:extLst>
          </p:cNvPr>
          <p:cNvSpPr txBox="1"/>
          <p:nvPr/>
        </p:nvSpPr>
        <p:spPr>
          <a:xfrm>
            <a:off x="1046211" y="219300"/>
            <a:ext cx="38686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/>
              <a:t>我国主体功能区的类型</a:t>
            </a:r>
          </a:p>
        </p:txBody>
      </p:sp>
      <p:sp>
        <p:nvSpPr>
          <p:cNvPr id="4" name="two-left-arrows_44887">
            <a:extLst>
              <a:ext uri="{FF2B5EF4-FFF2-40B4-BE49-F238E27FC236}">
                <a16:creationId xmlns:a16="http://schemas.microsoft.com/office/drawing/2014/main" id="{82DD1F6F-21F3-DFF5-1BF0-117FD11AB38A}"/>
              </a:ext>
            </a:extLst>
          </p:cNvPr>
          <p:cNvSpPr/>
          <p:nvPr/>
        </p:nvSpPr>
        <p:spPr>
          <a:xfrm flipH="1">
            <a:off x="499929" y="310049"/>
            <a:ext cx="504000" cy="324000"/>
          </a:xfrm>
          <a:custGeom>
            <a:avLst/>
            <a:gdLst>
              <a:gd name="connsiteX0" fmla="*/ 453146 w 608558"/>
              <a:gd name="connsiteY0" fmla="*/ 0 h 400600"/>
              <a:gd name="connsiteX1" fmla="*/ 601522 w 608558"/>
              <a:gd name="connsiteY1" fmla="*/ 0 h 400600"/>
              <a:gd name="connsiteX2" fmla="*/ 607511 w 608558"/>
              <a:gd name="connsiteY2" fmla="*/ 9687 h 400600"/>
              <a:gd name="connsiteX3" fmla="*/ 447073 w 608558"/>
              <a:gd name="connsiteY3" fmla="*/ 188761 h 400600"/>
              <a:gd name="connsiteX4" fmla="*/ 447073 w 608558"/>
              <a:gd name="connsiteY4" fmla="*/ 208218 h 400600"/>
              <a:gd name="connsiteX5" fmla="*/ 607511 w 608558"/>
              <a:gd name="connsiteY5" fmla="*/ 390914 h 400600"/>
              <a:gd name="connsiteX6" fmla="*/ 601522 w 608558"/>
              <a:gd name="connsiteY6" fmla="*/ 400600 h 400600"/>
              <a:gd name="connsiteX7" fmla="*/ 453146 w 608558"/>
              <a:gd name="connsiteY7" fmla="*/ 400600 h 400600"/>
              <a:gd name="connsiteX8" fmla="*/ 437372 w 608558"/>
              <a:gd name="connsiteY8" fmla="*/ 390914 h 400600"/>
              <a:gd name="connsiteX9" fmla="*/ 277018 w 608558"/>
              <a:gd name="connsiteY9" fmla="*/ 208218 h 400600"/>
              <a:gd name="connsiteX10" fmla="*/ 277018 w 608558"/>
              <a:gd name="connsiteY10" fmla="*/ 188761 h 400600"/>
              <a:gd name="connsiteX11" fmla="*/ 412404 w 608558"/>
              <a:gd name="connsiteY11" fmla="*/ 37651 h 400600"/>
              <a:gd name="connsiteX12" fmla="*/ 453146 w 608558"/>
              <a:gd name="connsiteY12" fmla="*/ 0 h 400600"/>
              <a:gd name="connsiteX13" fmla="*/ 178152 w 608558"/>
              <a:gd name="connsiteY13" fmla="*/ 0 h 400600"/>
              <a:gd name="connsiteX14" fmla="*/ 326528 w 608558"/>
              <a:gd name="connsiteY14" fmla="*/ 0 h 400600"/>
              <a:gd name="connsiteX15" fmla="*/ 332517 w 608558"/>
              <a:gd name="connsiteY15" fmla="*/ 9687 h 400600"/>
              <a:gd name="connsiteX16" fmla="*/ 172163 w 608558"/>
              <a:gd name="connsiteY16" fmla="*/ 188761 h 400600"/>
              <a:gd name="connsiteX17" fmla="*/ 172163 w 608558"/>
              <a:gd name="connsiteY17" fmla="*/ 208218 h 400600"/>
              <a:gd name="connsiteX18" fmla="*/ 332517 w 608558"/>
              <a:gd name="connsiteY18" fmla="*/ 390914 h 400600"/>
              <a:gd name="connsiteX19" fmla="*/ 326528 w 608558"/>
              <a:gd name="connsiteY19" fmla="*/ 400600 h 400600"/>
              <a:gd name="connsiteX20" fmla="*/ 178152 w 608558"/>
              <a:gd name="connsiteY20" fmla="*/ 400600 h 400600"/>
              <a:gd name="connsiteX21" fmla="*/ 162378 w 608558"/>
              <a:gd name="connsiteY21" fmla="*/ 390914 h 400600"/>
              <a:gd name="connsiteX22" fmla="*/ 2024 w 608558"/>
              <a:gd name="connsiteY22" fmla="*/ 208218 h 400600"/>
              <a:gd name="connsiteX23" fmla="*/ 2024 w 608558"/>
              <a:gd name="connsiteY23" fmla="*/ 188761 h 400600"/>
              <a:gd name="connsiteX24" fmla="*/ 153521 w 608558"/>
              <a:gd name="connsiteY24" fmla="*/ 19710 h 400600"/>
              <a:gd name="connsiteX25" fmla="*/ 178152 w 608558"/>
              <a:gd name="connsiteY25" fmla="*/ 0 h 4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558" h="400600">
                <a:moveTo>
                  <a:pt x="453146" y="0"/>
                </a:moveTo>
                <a:lnTo>
                  <a:pt x="601522" y="0"/>
                </a:lnTo>
                <a:cubicBezTo>
                  <a:pt x="607511" y="0"/>
                  <a:pt x="610210" y="4380"/>
                  <a:pt x="607511" y="9687"/>
                </a:cubicBezTo>
                <a:lnTo>
                  <a:pt x="447073" y="188761"/>
                </a:lnTo>
                <a:cubicBezTo>
                  <a:pt x="444458" y="194151"/>
                  <a:pt x="444458" y="202827"/>
                  <a:pt x="447073" y="208218"/>
                </a:cubicBezTo>
                <a:lnTo>
                  <a:pt x="607511" y="390914"/>
                </a:lnTo>
                <a:cubicBezTo>
                  <a:pt x="610210" y="396304"/>
                  <a:pt x="607511" y="400600"/>
                  <a:pt x="601522" y="400600"/>
                </a:cubicBezTo>
                <a:lnTo>
                  <a:pt x="453146" y="400600"/>
                </a:lnTo>
                <a:cubicBezTo>
                  <a:pt x="447157" y="400600"/>
                  <a:pt x="440071" y="396304"/>
                  <a:pt x="437372" y="390914"/>
                </a:cubicBezTo>
                <a:lnTo>
                  <a:pt x="277018" y="208218"/>
                </a:lnTo>
                <a:cubicBezTo>
                  <a:pt x="274319" y="202827"/>
                  <a:pt x="274319" y="194151"/>
                  <a:pt x="277018" y="188761"/>
                </a:cubicBezTo>
                <a:cubicBezTo>
                  <a:pt x="277862" y="187076"/>
                  <a:pt x="396630" y="55255"/>
                  <a:pt x="412404" y="37651"/>
                </a:cubicBezTo>
                <a:cubicBezTo>
                  <a:pt x="421345" y="27628"/>
                  <a:pt x="439397" y="0"/>
                  <a:pt x="453146" y="0"/>
                </a:cubicBezTo>
                <a:close/>
                <a:moveTo>
                  <a:pt x="178152" y="0"/>
                </a:moveTo>
                <a:lnTo>
                  <a:pt x="326528" y="0"/>
                </a:lnTo>
                <a:cubicBezTo>
                  <a:pt x="332517" y="0"/>
                  <a:pt x="335216" y="4380"/>
                  <a:pt x="332517" y="9687"/>
                </a:cubicBezTo>
                <a:lnTo>
                  <a:pt x="172163" y="188761"/>
                </a:lnTo>
                <a:cubicBezTo>
                  <a:pt x="169464" y="194151"/>
                  <a:pt x="169464" y="202827"/>
                  <a:pt x="172163" y="208218"/>
                </a:cubicBezTo>
                <a:lnTo>
                  <a:pt x="332517" y="390914"/>
                </a:lnTo>
                <a:cubicBezTo>
                  <a:pt x="335216" y="396220"/>
                  <a:pt x="332517" y="400600"/>
                  <a:pt x="326528" y="400600"/>
                </a:cubicBezTo>
                <a:lnTo>
                  <a:pt x="178152" y="400600"/>
                </a:lnTo>
                <a:cubicBezTo>
                  <a:pt x="172163" y="400600"/>
                  <a:pt x="165077" y="396220"/>
                  <a:pt x="162378" y="390914"/>
                </a:cubicBezTo>
                <a:lnTo>
                  <a:pt x="2024" y="208218"/>
                </a:lnTo>
                <a:cubicBezTo>
                  <a:pt x="-675" y="202827"/>
                  <a:pt x="-675" y="194151"/>
                  <a:pt x="2024" y="188761"/>
                </a:cubicBezTo>
                <a:cubicBezTo>
                  <a:pt x="26065" y="161975"/>
                  <a:pt x="144917" y="29565"/>
                  <a:pt x="153521" y="19710"/>
                </a:cubicBezTo>
                <a:cubicBezTo>
                  <a:pt x="159932" y="12214"/>
                  <a:pt x="166849" y="0"/>
                  <a:pt x="178152" y="0"/>
                </a:cubicBezTo>
                <a:close/>
              </a:path>
            </a:pathLst>
          </a:custGeom>
          <a:solidFill>
            <a:srgbClr val="3BA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D9C637B-B1C5-9139-BC4F-2A1EF607525C}"/>
              </a:ext>
            </a:extLst>
          </p:cNvPr>
          <p:cNvCxnSpPr/>
          <p:nvPr/>
        </p:nvCxnSpPr>
        <p:spPr>
          <a:xfrm>
            <a:off x="444000" y="752250"/>
            <a:ext cx="1130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文本框 34">
            <a:extLst>
              <a:ext uri="{FF2B5EF4-FFF2-40B4-BE49-F238E27FC236}">
                <a16:creationId xmlns:a16="http://schemas.microsoft.com/office/drawing/2014/main" id="{B4646B45-AC64-98C7-FB86-C8AB9FDA078A}"/>
              </a:ext>
            </a:extLst>
          </p:cNvPr>
          <p:cNvSpPr txBox="1"/>
          <p:nvPr/>
        </p:nvSpPr>
        <p:spPr>
          <a:xfrm>
            <a:off x="4699031" y="366893"/>
            <a:ext cx="5157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latin typeface="Times New Roman" panose="02020603050405020304" pitchFamily="18" charset="0"/>
              </a:rPr>
              <a:t>The type of development priority zone in China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8D514A4-90ED-ECA7-4882-00B81CCE21E6}"/>
              </a:ext>
            </a:extLst>
          </p:cNvPr>
          <p:cNvSpPr txBox="1"/>
          <p:nvPr/>
        </p:nvSpPr>
        <p:spPr>
          <a:xfrm>
            <a:off x="444000" y="824175"/>
            <a:ext cx="11464466" cy="1141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/>
              <a:t>依据地理国情和国土开发状况，我国的主体功能区划分为优化开发区域、重点开发区域、限制开发区域和禁止开发区域。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7C064427-8B07-8098-8DE1-07189286A955}"/>
              </a:ext>
            </a:extLst>
          </p:cNvPr>
          <p:cNvGrpSpPr/>
          <p:nvPr/>
        </p:nvGrpSpPr>
        <p:grpSpPr>
          <a:xfrm>
            <a:off x="442686" y="2131854"/>
            <a:ext cx="2448000" cy="4143577"/>
            <a:chOff x="442686" y="2131854"/>
            <a:chExt cx="2448000" cy="4143577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B413338-C423-C41B-7940-A0492C9EA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44" t="11464" r="17148" b="7628"/>
            <a:stretch>
              <a:fillRect/>
            </a:stretch>
          </p:blipFill>
          <p:spPr>
            <a:xfrm>
              <a:off x="442687" y="2131854"/>
              <a:ext cx="2447999" cy="13769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DC82E527-25A2-D970-C782-CC0FE8486287}"/>
                </a:ext>
              </a:extLst>
            </p:cNvPr>
            <p:cNvSpPr/>
            <p:nvPr/>
          </p:nvSpPr>
          <p:spPr>
            <a:xfrm>
              <a:off x="442686" y="3503431"/>
              <a:ext cx="2448000" cy="27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3C5B8345-6D34-3728-A665-651CB626FD53}"/>
                </a:ext>
              </a:extLst>
            </p:cNvPr>
            <p:cNvSpPr txBox="1"/>
            <p:nvPr/>
          </p:nvSpPr>
          <p:spPr>
            <a:xfrm>
              <a:off x="545052" y="3629917"/>
              <a:ext cx="224327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优化开发区域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34535DC1-CF65-37D4-C8AC-9256CD80EF72}"/>
                </a:ext>
              </a:extLst>
            </p:cNvPr>
            <p:cNvSpPr txBox="1"/>
            <p:nvPr/>
          </p:nvSpPr>
          <p:spPr>
            <a:xfrm>
              <a:off x="499929" y="4118015"/>
              <a:ext cx="2345635" cy="19447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>
                  <a:latin typeface="Times New Roman" panose="02020603050405020304" pitchFamily="18" charset="0"/>
                  <a:ea typeface="楷体" panose="02010609060101010101" pitchFamily="49" charset="-122"/>
                </a:rPr>
                <a:t>国土开发密度已经较高，资源环境承载能力开始减弱的区域。</a:t>
              </a: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BDFAE2CE-7097-F873-92FA-4BB90F02793C}"/>
              </a:ext>
            </a:extLst>
          </p:cNvPr>
          <p:cNvGrpSpPr/>
          <p:nvPr/>
        </p:nvGrpSpPr>
        <p:grpSpPr>
          <a:xfrm>
            <a:off x="3395988" y="2126431"/>
            <a:ext cx="2448000" cy="4149000"/>
            <a:chOff x="3395988" y="2126431"/>
            <a:chExt cx="2448000" cy="4149000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AA23A2DF-38E8-EB3D-D737-7F11CA2F4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5988" y="2126431"/>
              <a:ext cx="2446722" cy="1377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C383F5B5-4426-52EB-49AC-676FB0738147}"/>
                </a:ext>
              </a:extLst>
            </p:cNvPr>
            <p:cNvSpPr/>
            <p:nvPr/>
          </p:nvSpPr>
          <p:spPr>
            <a:xfrm>
              <a:off x="3395988" y="3503431"/>
              <a:ext cx="2448000" cy="27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D636CCA-DF6D-6534-00F1-BE0D98EBD96A}"/>
                </a:ext>
              </a:extLst>
            </p:cNvPr>
            <p:cNvSpPr txBox="1"/>
            <p:nvPr/>
          </p:nvSpPr>
          <p:spPr>
            <a:xfrm>
              <a:off x="3447170" y="4118015"/>
              <a:ext cx="2345635" cy="19447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>
                  <a:latin typeface="Times New Roman" panose="02020603050405020304" pitchFamily="18" charset="0"/>
                  <a:ea typeface="楷体" panose="02010609060101010101" pitchFamily="49" charset="-122"/>
                </a:rPr>
                <a:t>资源环境承载能力较强，经济和人口集聚条件较好的区域。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D649A5B1-2110-8A92-1BF8-D9A6D5101C26}"/>
                </a:ext>
              </a:extLst>
            </p:cNvPr>
            <p:cNvSpPr txBox="1"/>
            <p:nvPr/>
          </p:nvSpPr>
          <p:spPr>
            <a:xfrm>
              <a:off x="3498351" y="3629917"/>
              <a:ext cx="224327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重点开发区域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29EC46A-20EC-6F71-1D9B-1FBAA408EA87}"/>
              </a:ext>
            </a:extLst>
          </p:cNvPr>
          <p:cNvGrpSpPr/>
          <p:nvPr/>
        </p:nvGrpSpPr>
        <p:grpSpPr>
          <a:xfrm>
            <a:off x="6348012" y="2126430"/>
            <a:ext cx="2471839" cy="4149001"/>
            <a:chOff x="6348012" y="2126430"/>
            <a:chExt cx="2471839" cy="4149001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88A1651B-A896-D194-C122-06F935859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8012" y="2126430"/>
              <a:ext cx="2446722" cy="13871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D1496618-CA18-AED0-6F3A-1975E70BDFD7}"/>
                </a:ext>
              </a:extLst>
            </p:cNvPr>
            <p:cNvSpPr/>
            <p:nvPr/>
          </p:nvSpPr>
          <p:spPr>
            <a:xfrm>
              <a:off x="6349290" y="3503431"/>
              <a:ext cx="2448000" cy="27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DE85E3B5-F824-331F-4EAA-A786B3FF72FC}"/>
                </a:ext>
              </a:extLst>
            </p:cNvPr>
            <p:cNvSpPr txBox="1"/>
            <p:nvPr/>
          </p:nvSpPr>
          <p:spPr>
            <a:xfrm>
              <a:off x="6371851" y="4118015"/>
              <a:ext cx="2448000" cy="20697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200">
                  <a:latin typeface="Times New Roman" panose="02020603050405020304" pitchFamily="18" charset="0"/>
                  <a:ea typeface="楷体" panose="02010609060101010101" pitchFamily="49" charset="-122"/>
                </a:rPr>
                <a:t>承载能力较弱，经济和人口条件较落后，关系到全国或较大区域范围生态安全的区域。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CEC44714-C1AE-B246-B68D-03C2713D829A}"/>
                </a:ext>
              </a:extLst>
            </p:cNvPr>
            <p:cNvSpPr txBox="1"/>
            <p:nvPr/>
          </p:nvSpPr>
          <p:spPr>
            <a:xfrm>
              <a:off x="6451653" y="3629917"/>
              <a:ext cx="224327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限制开发区域</a:t>
              </a: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65D8FE5B-77D7-6D15-78BE-03BF93D122E0}"/>
              </a:ext>
            </a:extLst>
          </p:cNvPr>
          <p:cNvGrpSpPr/>
          <p:nvPr/>
        </p:nvGrpSpPr>
        <p:grpSpPr>
          <a:xfrm>
            <a:off x="9298758" y="2121371"/>
            <a:ext cx="2451835" cy="4154060"/>
            <a:chOff x="9298758" y="2121371"/>
            <a:chExt cx="2451835" cy="4154060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F9C65806-386F-BB13-5BEA-132DEF95D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8758" y="2121371"/>
              <a:ext cx="2446722" cy="13871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A98AF967-F09D-9E2D-0494-9A67558EF8B2}"/>
                </a:ext>
              </a:extLst>
            </p:cNvPr>
            <p:cNvSpPr/>
            <p:nvPr/>
          </p:nvSpPr>
          <p:spPr>
            <a:xfrm>
              <a:off x="9302593" y="3503431"/>
              <a:ext cx="2448000" cy="27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FF63B081-6E9D-5104-F1D8-31A3BE9193A9}"/>
                </a:ext>
              </a:extLst>
            </p:cNvPr>
            <p:cNvSpPr txBox="1"/>
            <p:nvPr/>
          </p:nvSpPr>
          <p:spPr>
            <a:xfrm>
              <a:off x="9359836" y="4118015"/>
              <a:ext cx="2345635" cy="1481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>
                  <a:latin typeface="Times New Roman" panose="02020603050405020304" pitchFamily="18" charset="0"/>
                  <a:ea typeface="楷体" panose="02010609060101010101" pitchFamily="49" charset="-122"/>
                </a:rPr>
                <a:t>指依法设立的各类自然保护区、遗产地等。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BC666695-E333-87E5-413D-D74A7052D426}"/>
                </a:ext>
              </a:extLst>
            </p:cNvPr>
            <p:cNvSpPr txBox="1"/>
            <p:nvPr/>
          </p:nvSpPr>
          <p:spPr>
            <a:xfrm>
              <a:off x="9404957" y="3629917"/>
              <a:ext cx="224327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禁止开发区域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1622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1C71E1-B64B-5D8D-D3E2-E8A7EB03F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A4BAAB0-DAF6-30BB-43C1-1F7DC7367852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dk1">
              <a:alpha val="2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31">
            <a:extLst>
              <a:ext uri="{FF2B5EF4-FFF2-40B4-BE49-F238E27FC236}">
                <a16:creationId xmlns:a16="http://schemas.microsoft.com/office/drawing/2014/main" id="{A97E61F4-7874-E6AA-C795-510CBF0B701E}"/>
              </a:ext>
            </a:extLst>
          </p:cNvPr>
          <p:cNvSpPr txBox="1"/>
          <p:nvPr/>
        </p:nvSpPr>
        <p:spPr>
          <a:xfrm>
            <a:off x="1046211" y="219300"/>
            <a:ext cx="38686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>
                <a:solidFill>
                  <a:schemeClr val="bg1"/>
                </a:solidFill>
              </a:rPr>
              <a:t>我国主体功能区的类型</a:t>
            </a:r>
          </a:p>
        </p:txBody>
      </p:sp>
      <p:sp>
        <p:nvSpPr>
          <p:cNvPr id="4" name="two-left-arrows_44887">
            <a:extLst>
              <a:ext uri="{FF2B5EF4-FFF2-40B4-BE49-F238E27FC236}">
                <a16:creationId xmlns:a16="http://schemas.microsoft.com/office/drawing/2014/main" id="{430A6DA9-A7A5-DC48-C6DE-622414A70138}"/>
              </a:ext>
            </a:extLst>
          </p:cNvPr>
          <p:cNvSpPr/>
          <p:nvPr/>
        </p:nvSpPr>
        <p:spPr>
          <a:xfrm flipH="1">
            <a:off x="499929" y="310049"/>
            <a:ext cx="504000" cy="324000"/>
          </a:xfrm>
          <a:custGeom>
            <a:avLst/>
            <a:gdLst>
              <a:gd name="connsiteX0" fmla="*/ 453146 w 608558"/>
              <a:gd name="connsiteY0" fmla="*/ 0 h 400600"/>
              <a:gd name="connsiteX1" fmla="*/ 601522 w 608558"/>
              <a:gd name="connsiteY1" fmla="*/ 0 h 400600"/>
              <a:gd name="connsiteX2" fmla="*/ 607511 w 608558"/>
              <a:gd name="connsiteY2" fmla="*/ 9687 h 400600"/>
              <a:gd name="connsiteX3" fmla="*/ 447073 w 608558"/>
              <a:gd name="connsiteY3" fmla="*/ 188761 h 400600"/>
              <a:gd name="connsiteX4" fmla="*/ 447073 w 608558"/>
              <a:gd name="connsiteY4" fmla="*/ 208218 h 400600"/>
              <a:gd name="connsiteX5" fmla="*/ 607511 w 608558"/>
              <a:gd name="connsiteY5" fmla="*/ 390914 h 400600"/>
              <a:gd name="connsiteX6" fmla="*/ 601522 w 608558"/>
              <a:gd name="connsiteY6" fmla="*/ 400600 h 400600"/>
              <a:gd name="connsiteX7" fmla="*/ 453146 w 608558"/>
              <a:gd name="connsiteY7" fmla="*/ 400600 h 400600"/>
              <a:gd name="connsiteX8" fmla="*/ 437372 w 608558"/>
              <a:gd name="connsiteY8" fmla="*/ 390914 h 400600"/>
              <a:gd name="connsiteX9" fmla="*/ 277018 w 608558"/>
              <a:gd name="connsiteY9" fmla="*/ 208218 h 400600"/>
              <a:gd name="connsiteX10" fmla="*/ 277018 w 608558"/>
              <a:gd name="connsiteY10" fmla="*/ 188761 h 400600"/>
              <a:gd name="connsiteX11" fmla="*/ 412404 w 608558"/>
              <a:gd name="connsiteY11" fmla="*/ 37651 h 400600"/>
              <a:gd name="connsiteX12" fmla="*/ 453146 w 608558"/>
              <a:gd name="connsiteY12" fmla="*/ 0 h 400600"/>
              <a:gd name="connsiteX13" fmla="*/ 178152 w 608558"/>
              <a:gd name="connsiteY13" fmla="*/ 0 h 400600"/>
              <a:gd name="connsiteX14" fmla="*/ 326528 w 608558"/>
              <a:gd name="connsiteY14" fmla="*/ 0 h 400600"/>
              <a:gd name="connsiteX15" fmla="*/ 332517 w 608558"/>
              <a:gd name="connsiteY15" fmla="*/ 9687 h 400600"/>
              <a:gd name="connsiteX16" fmla="*/ 172163 w 608558"/>
              <a:gd name="connsiteY16" fmla="*/ 188761 h 400600"/>
              <a:gd name="connsiteX17" fmla="*/ 172163 w 608558"/>
              <a:gd name="connsiteY17" fmla="*/ 208218 h 400600"/>
              <a:gd name="connsiteX18" fmla="*/ 332517 w 608558"/>
              <a:gd name="connsiteY18" fmla="*/ 390914 h 400600"/>
              <a:gd name="connsiteX19" fmla="*/ 326528 w 608558"/>
              <a:gd name="connsiteY19" fmla="*/ 400600 h 400600"/>
              <a:gd name="connsiteX20" fmla="*/ 178152 w 608558"/>
              <a:gd name="connsiteY20" fmla="*/ 400600 h 400600"/>
              <a:gd name="connsiteX21" fmla="*/ 162378 w 608558"/>
              <a:gd name="connsiteY21" fmla="*/ 390914 h 400600"/>
              <a:gd name="connsiteX22" fmla="*/ 2024 w 608558"/>
              <a:gd name="connsiteY22" fmla="*/ 208218 h 400600"/>
              <a:gd name="connsiteX23" fmla="*/ 2024 w 608558"/>
              <a:gd name="connsiteY23" fmla="*/ 188761 h 400600"/>
              <a:gd name="connsiteX24" fmla="*/ 153521 w 608558"/>
              <a:gd name="connsiteY24" fmla="*/ 19710 h 400600"/>
              <a:gd name="connsiteX25" fmla="*/ 178152 w 608558"/>
              <a:gd name="connsiteY25" fmla="*/ 0 h 4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558" h="400600">
                <a:moveTo>
                  <a:pt x="453146" y="0"/>
                </a:moveTo>
                <a:lnTo>
                  <a:pt x="601522" y="0"/>
                </a:lnTo>
                <a:cubicBezTo>
                  <a:pt x="607511" y="0"/>
                  <a:pt x="610210" y="4380"/>
                  <a:pt x="607511" y="9687"/>
                </a:cubicBezTo>
                <a:lnTo>
                  <a:pt x="447073" y="188761"/>
                </a:lnTo>
                <a:cubicBezTo>
                  <a:pt x="444458" y="194151"/>
                  <a:pt x="444458" y="202827"/>
                  <a:pt x="447073" y="208218"/>
                </a:cubicBezTo>
                <a:lnTo>
                  <a:pt x="607511" y="390914"/>
                </a:lnTo>
                <a:cubicBezTo>
                  <a:pt x="610210" y="396304"/>
                  <a:pt x="607511" y="400600"/>
                  <a:pt x="601522" y="400600"/>
                </a:cubicBezTo>
                <a:lnTo>
                  <a:pt x="453146" y="400600"/>
                </a:lnTo>
                <a:cubicBezTo>
                  <a:pt x="447157" y="400600"/>
                  <a:pt x="440071" y="396304"/>
                  <a:pt x="437372" y="390914"/>
                </a:cubicBezTo>
                <a:lnTo>
                  <a:pt x="277018" y="208218"/>
                </a:lnTo>
                <a:cubicBezTo>
                  <a:pt x="274319" y="202827"/>
                  <a:pt x="274319" y="194151"/>
                  <a:pt x="277018" y="188761"/>
                </a:cubicBezTo>
                <a:cubicBezTo>
                  <a:pt x="277862" y="187076"/>
                  <a:pt x="396630" y="55255"/>
                  <a:pt x="412404" y="37651"/>
                </a:cubicBezTo>
                <a:cubicBezTo>
                  <a:pt x="421345" y="27628"/>
                  <a:pt x="439397" y="0"/>
                  <a:pt x="453146" y="0"/>
                </a:cubicBezTo>
                <a:close/>
                <a:moveTo>
                  <a:pt x="178152" y="0"/>
                </a:moveTo>
                <a:lnTo>
                  <a:pt x="326528" y="0"/>
                </a:lnTo>
                <a:cubicBezTo>
                  <a:pt x="332517" y="0"/>
                  <a:pt x="335216" y="4380"/>
                  <a:pt x="332517" y="9687"/>
                </a:cubicBezTo>
                <a:lnTo>
                  <a:pt x="172163" y="188761"/>
                </a:lnTo>
                <a:cubicBezTo>
                  <a:pt x="169464" y="194151"/>
                  <a:pt x="169464" y="202827"/>
                  <a:pt x="172163" y="208218"/>
                </a:cubicBezTo>
                <a:lnTo>
                  <a:pt x="332517" y="390914"/>
                </a:lnTo>
                <a:cubicBezTo>
                  <a:pt x="335216" y="396220"/>
                  <a:pt x="332517" y="400600"/>
                  <a:pt x="326528" y="400600"/>
                </a:cubicBezTo>
                <a:lnTo>
                  <a:pt x="178152" y="400600"/>
                </a:lnTo>
                <a:cubicBezTo>
                  <a:pt x="172163" y="400600"/>
                  <a:pt x="165077" y="396220"/>
                  <a:pt x="162378" y="390914"/>
                </a:cubicBezTo>
                <a:lnTo>
                  <a:pt x="2024" y="208218"/>
                </a:lnTo>
                <a:cubicBezTo>
                  <a:pt x="-675" y="202827"/>
                  <a:pt x="-675" y="194151"/>
                  <a:pt x="2024" y="188761"/>
                </a:cubicBezTo>
                <a:cubicBezTo>
                  <a:pt x="26065" y="161975"/>
                  <a:pt x="144917" y="29565"/>
                  <a:pt x="153521" y="19710"/>
                </a:cubicBezTo>
                <a:cubicBezTo>
                  <a:pt x="159932" y="12214"/>
                  <a:pt x="166849" y="0"/>
                  <a:pt x="1781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1E7868C8-9FCA-BA70-F911-C17CE369CBFD}"/>
              </a:ext>
            </a:extLst>
          </p:cNvPr>
          <p:cNvCxnSpPr/>
          <p:nvPr/>
        </p:nvCxnSpPr>
        <p:spPr>
          <a:xfrm>
            <a:off x="444000" y="752250"/>
            <a:ext cx="1130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文本框 34">
            <a:extLst>
              <a:ext uri="{FF2B5EF4-FFF2-40B4-BE49-F238E27FC236}">
                <a16:creationId xmlns:a16="http://schemas.microsoft.com/office/drawing/2014/main" id="{8E77923C-3FC9-404D-E0BF-971CACBABC02}"/>
              </a:ext>
            </a:extLst>
          </p:cNvPr>
          <p:cNvSpPr txBox="1"/>
          <p:nvPr/>
        </p:nvSpPr>
        <p:spPr>
          <a:xfrm>
            <a:off x="4699031" y="366893"/>
            <a:ext cx="5157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chemeClr val="bg1"/>
                </a:solidFill>
                <a:latin typeface="Times New Roman" panose="02020603050405020304" pitchFamily="18" charset="0"/>
              </a:rPr>
              <a:t>The type of development priority zone in China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DDE5CF9-A2AE-7150-2F12-631FA318436E}"/>
              </a:ext>
            </a:extLst>
          </p:cNvPr>
          <p:cNvSpPr txBox="1"/>
          <p:nvPr/>
        </p:nvSpPr>
        <p:spPr>
          <a:xfrm>
            <a:off x="443999" y="1328111"/>
            <a:ext cx="11304000" cy="2795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各类主体功能区在我国经济社会发展中都很重要，只是主体功能不同，发展的首要任务不同。</a:t>
            </a:r>
            <a:r>
              <a:rPr lang="zh-CN" altLang="en-US" sz="2400" b="1" dirty="0">
                <a:solidFill>
                  <a:schemeClr val="accent3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明确一定区域的主体功能，并不排斥该区域发挥其他功能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。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各类主体功能区之间要</a:t>
            </a:r>
            <a:r>
              <a:rPr lang="zh-CN" altLang="en-US" sz="24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分工协作、相互促进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，以最终实现人口分布、经济布局和环境承载力相协调，区域协调发展。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BE5FE85-305D-6707-89BB-2F4B6A58532F}"/>
              </a:ext>
            </a:extLst>
          </p:cNvPr>
          <p:cNvSpPr txBox="1"/>
          <p:nvPr/>
        </p:nvSpPr>
        <p:spPr>
          <a:xfrm>
            <a:off x="443999" y="866446"/>
            <a:ext cx="4051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【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总结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】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主体功能区的关系</a:t>
            </a:r>
          </a:p>
        </p:txBody>
      </p:sp>
    </p:spTree>
    <p:extLst>
      <p:ext uri="{BB962C8B-B14F-4D97-AF65-F5344CB8AC3E}">
        <p14:creationId xmlns:p14="http://schemas.microsoft.com/office/powerpoint/2010/main" val="3570378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3F9D2ABE-5CA9-1119-DF8A-7BBF2BA4DA54}"/>
              </a:ext>
            </a:extLst>
          </p:cNvPr>
          <p:cNvSpPr txBox="1"/>
          <p:nvPr/>
        </p:nvSpPr>
        <p:spPr>
          <a:xfrm>
            <a:off x="444000" y="781642"/>
            <a:ext cx="11303999" cy="1141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为逐步缩小我国区域发展差距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，近年来，国家制定了各有侧重的区域发展战略，如长江经济带发展战略、京津冀协同发展战略、粤港澳大湾区建设等。</a:t>
            </a:r>
          </a:p>
        </p:txBody>
      </p:sp>
      <p:sp>
        <p:nvSpPr>
          <p:cNvPr id="13" name="ïšḷíḑe">
            <a:extLst>
              <a:ext uri="{FF2B5EF4-FFF2-40B4-BE49-F238E27FC236}">
                <a16:creationId xmlns:a16="http://schemas.microsoft.com/office/drawing/2014/main" id="{2DF4EEE6-F7A7-579E-E0B6-742104AD41D8}"/>
              </a:ext>
            </a:extLst>
          </p:cNvPr>
          <p:cNvSpPr/>
          <p:nvPr/>
        </p:nvSpPr>
        <p:spPr>
          <a:xfrm>
            <a:off x="1008438" y="2135367"/>
            <a:ext cx="254601" cy="267020"/>
          </a:xfrm>
          <a:prstGeom prst="halfFrame">
            <a:avLst>
              <a:gd name="adj1" fmla="val 11382"/>
              <a:gd name="adj2" fmla="val 8943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işlîḓe">
            <a:extLst>
              <a:ext uri="{FF2B5EF4-FFF2-40B4-BE49-F238E27FC236}">
                <a16:creationId xmlns:a16="http://schemas.microsoft.com/office/drawing/2014/main" id="{0410C8F8-3C2D-AB01-D1A3-126723D9EF6C}"/>
              </a:ext>
            </a:extLst>
          </p:cNvPr>
          <p:cNvSpPr/>
          <p:nvPr/>
        </p:nvSpPr>
        <p:spPr>
          <a:xfrm flipV="1">
            <a:off x="1008438" y="6108126"/>
            <a:ext cx="254601" cy="267020"/>
          </a:xfrm>
          <a:prstGeom prst="halfFrame">
            <a:avLst>
              <a:gd name="adj1" fmla="val 11382"/>
              <a:gd name="adj2" fmla="val 8943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îšļïḍè">
            <a:extLst>
              <a:ext uri="{FF2B5EF4-FFF2-40B4-BE49-F238E27FC236}">
                <a16:creationId xmlns:a16="http://schemas.microsoft.com/office/drawing/2014/main" id="{AC93A5E4-673A-B4B6-AF18-1753C0FC0991}"/>
              </a:ext>
            </a:extLst>
          </p:cNvPr>
          <p:cNvSpPr/>
          <p:nvPr/>
        </p:nvSpPr>
        <p:spPr>
          <a:xfrm flipH="1">
            <a:off x="10730662" y="2135367"/>
            <a:ext cx="254601" cy="267020"/>
          </a:xfrm>
          <a:prstGeom prst="halfFrame">
            <a:avLst>
              <a:gd name="adj1" fmla="val 11382"/>
              <a:gd name="adj2" fmla="val 8943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iş1ïdé">
            <a:extLst>
              <a:ext uri="{FF2B5EF4-FFF2-40B4-BE49-F238E27FC236}">
                <a16:creationId xmlns:a16="http://schemas.microsoft.com/office/drawing/2014/main" id="{77834014-77A2-CD3E-0B92-72B194BC1E00}"/>
              </a:ext>
            </a:extLst>
          </p:cNvPr>
          <p:cNvSpPr/>
          <p:nvPr/>
        </p:nvSpPr>
        <p:spPr>
          <a:xfrm flipH="1" flipV="1">
            <a:off x="10746418" y="6103430"/>
            <a:ext cx="254601" cy="267020"/>
          </a:xfrm>
          <a:prstGeom prst="halfFrame">
            <a:avLst>
              <a:gd name="adj1" fmla="val 11382"/>
              <a:gd name="adj2" fmla="val 8943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31">
            <a:extLst>
              <a:ext uri="{FF2B5EF4-FFF2-40B4-BE49-F238E27FC236}">
                <a16:creationId xmlns:a16="http://schemas.microsoft.com/office/drawing/2014/main" id="{C4AD8501-2720-A521-339C-4363F637031F}"/>
              </a:ext>
            </a:extLst>
          </p:cNvPr>
          <p:cNvSpPr txBox="1"/>
          <p:nvPr/>
        </p:nvSpPr>
        <p:spPr>
          <a:xfrm>
            <a:off x="1046211" y="219300"/>
            <a:ext cx="37895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/>
              <a:t>02 </a:t>
            </a:r>
            <a:r>
              <a:rPr lang="zh-CN" altLang="en-US" sz="2800" b="1" dirty="0"/>
              <a:t>推动区域协调发展</a:t>
            </a:r>
          </a:p>
        </p:txBody>
      </p:sp>
      <p:sp>
        <p:nvSpPr>
          <p:cNvPr id="7" name="two-left-arrows_44887">
            <a:extLst>
              <a:ext uri="{FF2B5EF4-FFF2-40B4-BE49-F238E27FC236}">
                <a16:creationId xmlns:a16="http://schemas.microsoft.com/office/drawing/2014/main" id="{A37DD9EB-3BE7-5382-5658-AA2AED0C1B42}"/>
              </a:ext>
            </a:extLst>
          </p:cNvPr>
          <p:cNvSpPr/>
          <p:nvPr/>
        </p:nvSpPr>
        <p:spPr>
          <a:xfrm flipH="1">
            <a:off x="499929" y="310049"/>
            <a:ext cx="504000" cy="324000"/>
          </a:xfrm>
          <a:custGeom>
            <a:avLst/>
            <a:gdLst>
              <a:gd name="connsiteX0" fmla="*/ 453146 w 608558"/>
              <a:gd name="connsiteY0" fmla="*/ 0 h 400600"/>
              <a:gd name="connsiteX1" fmla="*/ 601522 w 608558"/>
              <a:gd name="connsiteY1" fmla="*/ 0 h 400600"/>
              <a:gd name="connsiteX2" fmla="*/ 607511 w 608558"/>
              <a:gd name="connsiteY2" fmla="*/ 9687 h 400600"/>
              <a:gd name="connsiteX3" fmla="*/ 447073 w 608558"/>
              <a:gd name="connsiteY3" fmla="*/ 188761 h 400600"/>
              <a:gd name="connsiteX4" fmla="*/ 447073 w 608558"/>
              <a:gd name="connsiteY4" fmla="*/ 208218 h 400600"/>
              <a:gd name="connsiteX5" fmla="*/ 607511 w 608558"/>
              <a:gd name="connsiteY5" fmla="*/ 390914 h 400600"/>
              <a:gd name="connsiteX6" fmla="*/ 601522 w 608558"/>
              <a:gd name="connsiteY6" fmla="*/ 400600 h 400600"/>
              <a:gd name="connsiteX7" fmla="*/ 453146 w 608558"/>
              <a:gd name="connsiteY7" fmla="*/ 400600 h 400600"/>
              <a:gd name="connsiteX8" fmla="*/ 437372 w 608558"/>
              <a:gd name="connsiteY8" fmla="*/ 390914 h 400600"/>
              <a:gd name="connsiteX9" fmla="*/ 277018 w 608558"/>
              <a:gd name="connsiteY9" fmla="*/ 208218 h 400600"/>
              <a:gd name="connsiteX10" fmla="*/ 277018 w 608558"/>
              <a:gd name="connsiteY10" fmla="*/ 188761 h 400600"/>
              <a:gd name="connsiteX11" fmla="*/ 412404 w 608558"/>
              <a:gd name="connsiteY11" fmla="*/ 37651 h 400600"/>
              <a:gd name="connsiteX12" fmla="*/ 453146 w 608558"/>
              <a:gd name="connsiteY12" fmla="*/ 0 h 400600"/>
              <a:gd name="connsiteX13" fmla="*/ 178152 w 608558"/>
              <a:gd name="connsiteY13" fmla="*/ 0 h 400600"/>
              <a:gd name="connsiteX14" fmla="*/ 326528 w 608558"/>
              <a:gd name="connsiteY14" fmla="*/ 0 h 400600"/>
              <a:gd name="connsiteX15" fmla="*/ 332517 w 608558"/>
              <a:gd name="connsiteY15" fmla="*/ 9687 h 400600"/>
              <a:gd name="connsiteX16" fmla="*/ 172163 w 608558"/>
              <a:gd name="connsiteY16" fmla="*/ 188761 h 400600"/>
              <a:gd name="connsiteX17" fmla="*/ 172163 w 608558"/>
              <a:gd name="connsiteY17" fmla="*/ 208218 h 400600"/>
              <a:gd name="connsiteX18" fmla="*/ 332517 w 608558"/>
              <a:gd name="connsiteY18" fmla="*/ 390914 h 400600"/>
              <a:gd name="connsiteX19" fmla="*/ 326528 w 608558"/>
              <a:gd name="connsiteY19" fmla="*/ 400600 h 400600"/>
              <a:gd name="connsiteX20" fmla="*/ 178152 w 608558"/>
              <a:gd name="connsiteY20" fmla="*/ 400600 h 400600"/>
              <a:gd name="connsiteX21" fmla="*/ 162378 w 608558"/>
              <a:gd name="connsiteY21" fmla="*/ 390914 h 400600"/>
              <a:gd name="connsiteX22" fmla="*/ 2024 w 608558"/>
              <a:gd name="connsiteY22" fmla="*/ 208218 h 400600"/>
              <a:gd name="connsiteX23" fmla="*/ 2024 w 608558"/>
              <a:gd name="connsiteY23" fmla="*/ 188761 h 400600"/>
              <a:gd name="connsiteX24" fmla="*/ 153521 w 608558"/>
              <a:gd name="connsiteY24" fmla="*/ 19710 h 400600"/>
              <a:gd name="connsiteX25" fmla="*/ 178152 w 608558"/>
              <a:gd name="connsiteY25" fmla="*/ 0 h 4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558" h="400600">
                <a:moveTo>
                  <a:pt x="453146" y="0"/>
                </a:moveTo>
                <a:lnTo>
                  <a:pt x="601522" y="0"/>
                </a:lnTo>
                <a:cubicBezTo>
                  <a:pt x="607511" y="0"/>
                  <a:pt x="610210" y="4380"/>
                  <a:pt x="607511" y="9687"/>
                </a:cubicBezTo>
                <a:lnTo>
                  <a:pt x="447073" y="188761"/>
                </a:lnTo>
                <a:cubicBezTo>
                  <a:pt x="444458" y="194151"/>
                  <a:pt x="444458" y="202827"/>
                  <a:pt x="447073" y="208218"/>
                </a:cubicBezTo>
                <a:lnTo>
                  <a:pt x="607511" y="390914"/>
                </a:lnTo>
                <a:cubicBezTo>
                  <a:pt x="610210" y="396304"/>
                  <a:pt x="607511" y="400600"/>
                  <a:pt x="601522" y="400600"/>
                </a:cubicBezTo>
                <a:lnTo>
                  <a:pt x="453146" y="400600"/>
                </a:lnTo>
                <a:cubicBezTo>
                  <a:pt x="447157" y="400600"/>
                  <a:pt x="440071" y="396304"/>
                  <a:pt x="437372" y="390914"/>
                </a:cubicBezTo>
                <a:lnTo>
                  <a:pt x="277018" y="208218"/>
                </a:lnTo>
                <a:cubicBezTo>
                  <a:pt x="274319" y="202827"/>
                  <a:pt x="274319" y="194151"/>
                  <a:pt x="277018" y="188761"/>
                </a:cubicBezTo>
                <a:cubicBezTo>
                  <a:pt x="277862" y="187076"/>
                  <a:pt x="396630" y="55255"/>
                  <a:pt x="412404" y="37651"/>
                </a:cubicBezTo>
                <a:cubicBezTo>
                  <a:pt x="421345" y="27628"/>
                  <a:pt x="439397" y="0"/>
                  <a:pt x="453146" y="0"/>
                </a:cubicBezTo>
                <a:close/>
                <a:moveTo>
                  <a:pt x="178152" y="0"/>
                </a:moveTo>
                <a:lnTo>
                  <a:pt x="326528" y="0"/>
                </a:lnTo>
                <a:cubicBezTo>
                  <a:pt x="332517" y="0"/>
                  <a:pt x="335216" y="4380"/>
                  <a:pt x="332517" y="9687"/>
                </a:cubicBezTo>
                <a:lnTo>
                  <a:pt x="172163" y="188761"/>
                </a:lnTo>
                <a:cubicBezTo>
                  <a:pt x="169464" y="194151"/>
                  <a:pt x="169464" y="202827"/>
                  <a:pt x="172163" y="208218"/>
                </a:cubicBezTo>
                <a:lnTo>
                  <a:pt x="332517" y="390914"/>
                </a:lnTo>
                <a:cubicBezTo>
                  <a:pt x="335216" y="396220"/>
                  <a:pt x="332517" y="400600"/>
                  <a:pt x="326528" y="400600"/>
                </a:cubicBezTo>
                <a:lnTo>
                  <a:pt x="178152" y="400600"/>
                </a:lnTo>
                <a:cubicBezTo>
                  <a:pt x="172163" y="400600"/>
                  <a:pt x="165077" y="396220"/>
                  <a:pt x="162378" y="390914"/>
                </a:cubicBezTo>
                <a:lnTo>
                  <a:pt x="2024" y="208218"/>
                </a:lnTo>
                <a:cubicBezTo>
                  <a:pt x="-675" y="202827"/>
                  <a:pt x="-675" y="194151"/>
                  <a:pt x="2024" y="188761"/>
                </a:cubicBezTo>
                <a:cubicBezTo>
                  <a:pt x="26065" y="161975"/>
                  <a:pt x="144917" y="29565"/>
                  <a:pt x="153521" y="19710"/>
                </a:cubicBezTo>
                <a:cubicBezTo>
                  <a:pt x="159932" y="12214"/>
                  <a:pt x="166849" y="0"/>
                  <a:pt x="178152" y="0"/>
                </a:cubicBezTo>
                <a:close/>
              </a:path>
            </a:pathLst>
          </a:custGeom>
          <a:solidFill>
            <a:srgbClr val="3BA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3F77C7CE-DE94-11D1-9883-90E266C37C8A}"/>
              </a:ext>
            </a:extLst>
          </p:cNvPr>
          <p:cNvCxnSpPr/>
          <p:nvPr/>
        </p:nvCxnSpPr>
        <p:spPr>
          <a:xfrm>
            <a:off x="444000" y="752250"/>
            <a:ext cx="1130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组合 3">
            <a:extLst>
              <a:ext uri="{FF2B5EF4-FFF2-40B4-BE49-F238E27FC236}">
                <a16:creationId xmlns:a16="http://schemas.microsoft.com/office/drawing/2014/main" id="{C6FF0D83-561B-A971-138B-4A1B27E1C196}"/>
              </a:ext>
            </a:extLst>
          </p:cNvPr>
          <p:cNvGrpSpPr/>
          <p:nvPr/>
        </p:nvGrpSpPr>
        <p:grpSpPr>
          <a:xfrm>
            <a:off x="1164313" y="2246324"/>
            <a:ext cx="9786505" cy="4057278"/>
            <a:chOff x="1164313" y="2246324"/>
            <a:chExt cx="9786505" cy="405727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8BCB163-AA5F-7BD5-357B-4ABA63E10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7524" y="2246324"/>
              <a:ext cx="5903294" cy="3960001"/>
            </a:xfrm>
            <a:prstGeom prst="rect">
              <a:avLst/>
            </a:prstGeom>
          </p:spPr>
        </p:pic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521A950A-8160-BA4D-2D9D-751205A7D57A}"/>
                </a:ext>
              </a:extLst>
            </p:cNvPr>
            <p:cNvGrpSpPr/>
            <p:nvPr/>
          </p:nvGrpSpPr>
          <p:grpSpPr>
            <a:xfrm>
              <a:off x="7027239" y="5965048"/>
              <a:ext cx="3846479" cy="338554"/>
              <a:chOff x="607929" y="6278040"/>
              <a:chExt cx="3846479" cy="338554"/>
            </a:xfrm>
          </p:grpSpPr>
          <p:sp>
            <p:nvSpPr>
              <p:cNvPr id="18" name="文本框 65">
                <a:extLst>
                  <a:ext uri="{FF2B5EF4-FFF2-40B4-BE49-F238E27FC236}">
                    <a16:creationId xmlns:a16="http://schemas.microsoft.com/office/drawing/2014/main" id="{8DE0A7E1-DB3E-87B3-C09C-E7E4607AB828}"/>
                  </a:ext>
                </a:extLst>
              </p:cNvPr>
              <p:cNvSpPr txBox="1"/>
              <p:nvPr/>
            </p:nvSpPr>
            <p:spPr>
              <a:xfrm>
                <a:off x="751930" y="6278040"/>
                <a:ext cx="370247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1600">
                    <a:latin typeface="Times New Roman" panose="02020603050405020304" pitchFamily="18" charset="0"/>
                    <a:ea typeface="微软雅黑" panose="020B0503020204020204" pitchFamily="34" charset="-122"/>
                  </a:rPr>
                  <a:t>图</a:t>
                </a:r>
                <a:r>
                  <a:rPr lang="en-US" altLang="zh-CN" sz="1600">
                    <a:latin typeface="Times New Roman" panose="02020603050405020304" pitchFamily="18" charset="0"/>
                    <a:ea typeface="微软雅黑" panose="020B0503020204020204" pitchFamily="34" charset="-122"/>
                  </a:rPr>
                  <a:t>14 </a:t>
                </a:r>
                <a:r>
                  <a:rPr lang="zh-CN" altLang="en-US" sz="1600">
                    <a:latin typeface="Times New Roman" panose="02020603050405020304" pitchFamily="18" charset="0"/>
                    <a:ea typeface="微软雅黑" panose="020B0503020204020204" pitchFamily="34" charset="-122"/>
                  </a:rPr>
                  <a:t>京津冀和长江经济带发展战略示意</a:t>
                </a: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4F62719E-13E3-39F7-CA1F-2184A66E6076}"/>
                  </a:ext>
                </a:extLst>
              </p:cNvPr>
              <p:cNvSpPr/>
              <p:nvPr/>
            </p:nvSpPr>
            <p:spPr>
              <a:xfrm>
                <a:off x="607929" y="6375317"/>
                <a:ext cx="144000" cy="144000"/>
              </a:xfrm>
              <a:prstGeom prst="rect">
                <a:avLst/>
              </a:prstGeom>
              <a:solidFill>
                <a:srgbClr val="3BAAC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A1881C1-67EB-B581-9ECA-841FF4B26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4313" y="2268877"/>
              <a:ext cx="3676207" cy="3956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7660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1">
            <a:extLst>
              <a:ext uri="{FF2B5EF4-FFF2-40B4-BE49-F238E27FC236}">
                <a16:creationId xmlns:a16="http://schemas.microsoft.com/office/drawing/2014/main" id="{5767479C-592C-8701-9176-2E9C6A2D488C}"/>
              </a:ext>
            </a:extLst>
          </p:cNvPr>
          <p:cNvSpPr txBox="1"/>
          <p:nvPr/>
        </p:nvSpPr>
        <p:spPr>
          <a:xfrm>
            <a:off x="1046211" y="219300"/>
            <a:ext cx="35257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/>
              <a:t>长江经济带发展优势</a:t>
            </a:r>
          </a:p>
        </p:txBody>
      </p:sp>
      <p:sp>
        <p:nvSpPr>
          <p:cNvPr id="6" name="two-left-arrows_44887">
            <a:extLst>
              <a:ext uri="{FF2B5EF4-FFF2-40B4-BE49-F238E27FC236}">
                <a16:creationId xmlns:a16="http://schemas.microsoft.com/office/drawing/2014/main" id="{64439F1E-738B-6BB5-4B2B-0A3BAE34D4B3}"/>
              </a:ext>
            </a:extLst>
          </p:cNvPr>
          <p:cNvSpPr/>
          <p:nvPr/>
        </p:nvSpPr>
        <p:spPr>
          <a:xfrm flipH="1">
            <a:off x="499929" y="310049"/>
            <a:ext cx="504000" cy="324000"/>
          </a:xfrm>
          <a:custGeom>
            <a:avLst/>
            <a:gdLst>
              <a:gd name="connsiteX0" fmla="*/ 453146 w 608558"/>
              <a:gd name="connsiteY0" fmla="*/ 0 h 400600"/>
              <a:gd name="connsiteX1" fmla="*/ 601522 w 608558"/>
              <a:gd name="connsiteY1" fmla="*/ 0 h 400600"/>
              <a:gd name="connsiteX2" fmla="*/ 607511 w 608558"/>
              <a:gd name="connsiteY2" fmla="*/ 9687 h 400600"/>
              <a:gd name="connsiteX3" fmla="*/ 447073 w 608558"/>
              <a:gd name="connsiteY3" fmla="*/ 188761 h 400600"/>
              <a:gd name="connsiteX4" fmla="*/ 447073 w 608558"/>
              <a:gd name="connsiteY4" fmla="*/ 208218 h 400600"/>
              <a:gd name="connsiteX5" fmla="*/ 607511 w 608558"/>
              <a:gd name="connsiteY5" fmla="*/ 390914 h 400600"/>
              <a:gd name="connsiteX6" fmla="*/ 601522 w 608558"/>
              <a:gd name="connsiteY6" fmla="*/ 400600 h 400600"/>
              <a:gd name="connsiteX7" fmla="*/ 453146 w 608558"/>
              <a:gd name="connsiteY7" fmla="*/ 400600 h 400600"/>
              <a:gd name="connsiteX8" fmla="*/ 437372 w 608558"/>
              <a:gd name="connsiteY8" fmla="*/ 390914 h 400600"/>
              <a:gd name="connsiteX9" fmla="*/ 277018 w 608558"/>
              <a:gd name="connsiteY9" fmla="*/ 208218 h 400600"/>
              <a:gd name="connsiteX10" fmla="*/ 277018 w 608558"/>
              <a:gd name="connsiteY10" fmla="*/ 188761 h 400600"/>
              <a:gd name="connsiteX11" fmla="*/ 412404 w 608558"/>
              <a:gd name="connsiteY11" fmla="*/ 37651 h 400600"/>
              <a:gd name="connsiteX12" fmla="*/ 453146 w 608558"/>
              <a:gd name="connsiteY12" fmla="*/ 0 h 400600"/>
              <a:gd name="connsiteX13" fmla="*/ 178152 w 608558"/>
              <a:gd name="connsiteY13" fmla="*/ 0 h 400600"/>
              <a:gd name="connsiteX14" fmla="*/ 326528 w 608558"/>
              <a:gd name="connsiteY14" fmla="*/ 0 h 400600"/>
              <a:gd name="connsiteX15" fmla="*/ 332517 w 608558"/>
              <a:gd name="connsiteY15" fmla="*/ 9687 h 400600"/>
              <a:gd name="connsiteX16" fmla="*/ 172163 w 608558"/>
              <a:gd name="connsiteY16" fmla="*/ 188761 h 400600"/>
              <a:gd name="connsiteX17" fmla="*/ 172163 w 608558"/>
              <a:gd name="connsiteY17" fmla="*/ 208218 h 400600"/>
              <a:gd name="connsiteX18" fmla="*/ 332517 w 608558"/>
              <a:gd name="connsiteY18" fmla="*/ 390914 h 400600"/>
              <a:gd name="connsiteX19" fmla="*/ 326528 w 608558"/>
              <a:gd name="connsiteY19" fmla="*/ 400600 h 400600"/>
              <a:gd name="connsiteX20" fmla="*/ 178152 w 608558"/>
              <a:gd name="connsiteY20" fmla="*/ 400600 h 400600"/>
              <a:gd name="connsiteX21" fmla="*/ 162378 w 608558"/>
              <a:gd name="connsiteY21" fmla="*/ 390914 h 400600"/>
              <a:gd name="connsiteX22" fmla="*/ 2024 w 608558"/>
              <a:gd name="connsiteY22" fmla="*/ 208218 h 400600"/>
              <a:gd name="connsiteX23" fmla="*/ 2024 w 608558"/>
              <a:gd name="connsiteY23" fmla="*/ 188761 h 400600"/>
              <a:gd name="connsiteX24" fmla="*/ 153521 w 608558"/>
              <a:gd name="connsiteY24" fmla="*/ 19710 h 400600"/>
              <a:gd name="connsiteX25" fmla="*/ 178152 w 608558"/>
              <a:gd name="connsiteY25" fmla="*/ 0 h 4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558" h="400600">
                <a:moveTo>
                  <a:pt x="453146" y="0"/>
                </a:moveTo>
                <a:lnTo>
                  <a:pt x="601522" y="0"/>
                </a:lnTo>
                <a:cubicBezTo>
                  <a:pt x="607511" y="0"/>
                  <a:pt x="610210" y="4380"/>
                  <a:pt x="607511" y="9687"/>
                </a:cubicBezTo>
                <a:lnTo>
                  <a:pt x="447073" y="188761"/>
                </a:lnTo>
                <a:cubicBezTo>
                  <a:pt x="444458" y="194151"/>
                  <a:pt x="444458" y="202827"/>
                  <a:pt x="447073" y="208218"/>
                </a:cubicBezTo>
                <a:lnTo>
                  <a:pt x="607511" y="390914"/>
                </a:lnTo>
                <a:cubicBezTo>
                  <a:pt x="610210" y="396304"/>
                  <a:pt x="607511" y="400600"/>
                  <a:pt x="601522" y="400600"/>
                </a:cubicBezTo>
                <a:lnTo>
                  <a:pt x="453146" y="400600"/>
                </a:lnTo>
                <a:cubicBezTo>
                  <a:pt x="447157" y="400600"/>
                  <a:pt x="440071" y="396304"/>
                  <a:pt x="437372" y="390914"/>
                </a:cubicBezTo>
                <a:lnTo>
                  <a:pt x="277018" y="208218"/>
                </a:lnTo>
                <a:cubicBezTo>
                  <a:pt x="274319" y="202827"/>
                  <a:pt x="274319" y="194151"/>
                  <a:pt x="277018" y="188761"/>
                </a:cubicBezTo>
                <a:cubicBezTo>
                  <a:pt x="277862" y="187076"/>
                  <a:pt x="396630" y="55255"/>
                  <a:pt x="412404" y="37651"/>
                </a:cubicBezTo>
                <a:cubicBezTo>
                  <a:pt x="421345" y="27628"/>
                  <a:pt x="439397" y="0"/>
                  <a:pt x="453146" y="0"/>
                </a:cubicBezTo>
                <a:close/>
                <a:moveTo>
                  <a:pt x="178152" y="0"/>
                </a:moveTo>
                <a:lnTo>
                  <a:pt x="326528" y="0"/>
                </a:lnTo>
                <a:cubicBezTo>
                  <a:pt x="332517" y="0"/>
                  <a:pt x="335216" y="4380"/>
                  <a:pt x="332517" y="9687"/>
                </a:cubicBezTo>
                <a:lnTo>
                  <a:pt x="172163" y="188761"/>
                </a:lnTo>
                <a:cubicBezTo>
                  <a:pt x="169464" y="194151"/>
                  <a:pt x="169464" y="202827"/>
                  <a:pt x="172163" y="208218"/>
                </a:cubicBezTo>
                <a:lnTo>
                  <a:pt x="332517" y="390914"/>
                </a:lnTo>
                <a:cubicBezTo>
                  <a:pt x="335216" y="396220"/>
                  <a:pt x="332517" y="400600"/>
                  <a:pt x="326528" y="400600"/>
                </a:cubicBezTo>
                <a:lnTo>
                  <a:pt x="178152" y="400600"/>
                </a:lnTo>
                <a:cubicBezTo>
                  <a:pt x="172163" y="400600"/>
                  <a:pt x="165077" y="396220"/>
                  <a:pt x="162378" y="390914"/>
                </a:cubicBezTo>
                <a:lnTo>
                  <a:pt x="2024" y="208218"/>
                </a:lnTo>
                <a:cubicBezTo>
                  <a:pt x="-675" y="202827"/>
                  <a:pt x="-675" y="194151"/>
                  <a:pt x="2024" y="188761"/>
                </a:cubicBezTo>
                <a:cubicBezTo>
                  <a:pt x="26065" y="161975"/>
                  <a:pt x="144917" y="29565"/>
                  <a:pt x="153521" y="19710"/>
                </a:cubicBezTo>
                <a:cubicBezTo>
                  <a:pt x="159932" y="12214"/>
                  <a:pt x="166849" y="0"/>
                  <a:pt x="178152" y="0"/>
                </a:cubicBezTo>
                <a:close/>
              </a:path>
            </a:pathLst>
          </a:custGeom>
          <a:solidFill>
            <a:srgbClr val="3BA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E0C43716-80FF-D63F-695B-864584432B94}"/>
              </a:ext>
            </a:extLst>
          </p:cNvPr>
          <p:cNvCxnSpPr/>
          <p:nvPr/>
        </p:nvCxnSpPr>
        <p:spPr>
          <a:xfrm>
            <a:off x="444000" y="752250"/>
            <a:ext cx="1130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文本框 34">
            <a:extLst>
              <a:ext uri="{FF2B5EF4-FFF2-40B4-BE49-F238E27FC236}">
                <a16:creationId xmlns:a16="http://schemas.microsoft.com/office/drawing/2014/main" id="{912BF60B-680F-3917-0445-23CE631E7598}"/>
              </a:ext>
            </a:extLst>
          </p:cNvPr>
          <p:cNvSpPr txBox="1"/>
          <p:nvPr/>
        </p:nvSpPr>
        <p:spPr>
          <a:xfrm>
            <a:off x="4346605" y="366892"/>
            <a:ext cx="68833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latin typeface="Times New Roman" panose="02020603050405020304" pitchFamily="18" charset="0"/>
              </a:rPr>
              <a:t>The development advantages of the Yangtze River Economic Belt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962933D-4718-092E-FC17-4C37ACE834A8}"/>
              </a:ext>
            </a:extLst>
          </p:cNvPr>
          <p:cNvSpPr txBox="1"/>
          <p:nvPr/>
        </p:nvSpPr>
        <p:spPr>
          <a:xfrm>
            <a:off x="444000" y="1967458"/>
            <a:ext cx="97916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3BAAC8"/>
                </a:solidFill>
                <a:latin typeface="Times New Roman" panose="02020603050405020304" pitchFamily="18" charset="0"/>
              </a:rPr>
              <a:t>位置与交通：交通便利，区位优势明显；</a:t>
            </a:r>
          </a:p>
          <a:p>
            <a:r>
              <a:rPr lang="zh-CN" altLang="en-US" sz="2400" b="1" dirty="0">
                <a:solidFill>
                  <a:srgbClr val="3BAAC8"/>
                </a:solidFill>
                <a:latin typeface="Times New Roman" panose="02020603050405020304" pitchFamily="18" charset="0"/>
              </a:rPr>
              <a:t>资源：资源储量充足，种类丰富；</a:t>
            </a:r>
          </a:p>
          <a:p>
            <a:r>
              <a:rPr lang="zh-CN" altLang="en-US" sz="2400" b="1" dirty="0">
                <a:solidFill>
                  <a:srgbClr val="3BAAC8"/>
                </a:solidFill>
                <a:latin typeface="Times New Roman" panose="02020603050405020304" pitchFamily="18" charset="0"/>
              </a:rPr>
              <a:t>产业基础：工业基础雄厚，产业优势明显；</a:t>
            </a:r>
          </a:p>
          <a:p>
            <a:r>
              <a:rPr lang="zh-CN" altLang="en-US" sz="2400" b="1" dirty="0">
                <a:solidFill>
                  <a:srgbClr val="3BAAC8"/>
                </a:solidFill>
                <a:latin typeface="Times New Roman" panose="02020603050405020304" pitchFamily="18" charset="0"/>
              </a:rPr>
              <a:t>人才优势：人才荟萃，科教事业发达，技术与管理先进；</a:t>
            </a:r>
          </a:p>
          <a:p>
            <a:r>
              <a:rPr lang="zh-CN" altLang="en-US" sz="2400" b="1" dirty="0">
                <a:solidFill>
                  <a:srgbClr val="3BAAC8"/>
                </a:solidFill>
                <a:latin typeface="Times New Roman" panose="02020603050405020304" pitchFamily="18" charset="0"/>
              </a:rPr>
              <a:t>市场优势：人口众多，城市密集，经济发达，收入高，市场广阔。</a:t>
            </a:r>
          </a:p>
          <a:p>
            <a:endParaRPr lang="zh-CN" altLang="en-US" sz="2400" b="1" dirty="0">
              <a:solidFill>
                <a:srgbClr val="3BAAC8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16108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2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"/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</TotalTime>
  <Words>1940</Words>
  <Application>Microsoft Office PowerPoint</Application>
  <PresentationFormat>宽屏</PresentationFormat>
  <Paragraphs>149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6" baseType="lpstr">
      <vt:lpstr>等线</vt:lpstr>
      <vt:lpstr>楷体</vt:lpstr>
      <vt:lpstr>Arial</vt:lpstr>
      <vt:lpstr>Calibri</vt:lpstr>
      <vt:lpstr>Times New Roman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jinxin li</cp:lastModifiedBy>
  <cp:revision>51</cp:revision>
  <dcterms:created xsi:type="dcterms:W3CDTF">2023-08-09T12:44:55Z</dcterms:created>
  <dcterms:modified xsi:type="dcterms:W3CDTF">2025-02-14T10:33:07Z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2052-12.1.0.15259</vt:lpwstr>
  </property>
</Properties>
</file>