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5.xml" ContentType="application/vnd.openxmlformats-officedocument.them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heme/theme16.xml" ContentType="application/vnd.openxmlformats-officedocument.them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1.xml" ContentType="application/vnd.openxmlformats-officedocument.presentationml.notesSlide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notesSlides/notesSlide2.xml" ContentType="application/vnd.openxmlformats-officedocument.presentationml.notesSlide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0" r:id="rId4"/>
    <p:sldMasterId id="2147483696" r:id="rId5"/>
    <p:sldMasterId id="2147483708" r:id="rId6"/>
    <p:sldMasterId id="2147483744" r:id="rId7"/>
    <p:sldMasterId id="2147483750" r:id="rId8"/>
    <p:sldMasterId id="2147483774" r:id="rId9"/>
    <p:sldMasterId id="2147483780" r:id="rId10"/>
    <p:sldMasterId id="2147483786" r:id="rId11"/>
    <p:sldMasterId id="2147483816" r:id="rId12"/>
    <p:sldMasterId id="2147483840" r:id="rId13"/>
    <p:sldMasterId id="2147483853" r:id="rId14"/>
    <p:sldMasterId id="2147483877" r:id="rId15"/>
  </p:sldMasterIdLst>
  <p:notesMasterIdLst>
    <p:notesMasterId r:id="rId36"/>
  </p:notesMasterIdLst>
  <p:sldIdLst>
    <p:sldId id="257" r:id="rId16"/>
    <p:sldId id="261" r:id="rId17"/>
    <p:sldId id="263" r:id="rId18"/>
    <p:sldId id="264" r:id="rId19"/>
    <p:sldId id="332" r:id="rId20"/>
    <p:sldId id="307" r:id="rId21"/>
    <p:sldId id="308" r:id="rId22"/>
    <p:sldId id="333" r:id="rId23"/>
    <p:sldId id="268" r:id="rId24"/>
    <p:sldId id="322" r:id="rId25"/>
    <p:sldId id="275" r:id="rId26"/>
    <p:sldId id="317" r:id="rId27"/>
    <p:sldId id="280" r:id="rId28"/>
    <p:sldId id="281" r:id="rId29"/>
    <p:sldId id="282" r:id="rId30"/>
    <p:sldId id="283" r:id="rId31"/>
    <p:sldId id="320" r:id="rId32"/>
    <p:sldId id="288" r:id="rId33"/>
    <p:sldId id="292" r:id="rId34"/>
    <p:sldId id="294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2" Type="http://schemas.openxmlformats.org/officeDocument/2006/relationships/tags" Target="../tags/tag478.xml"/><Relationship Id="rId1" Type="http://schemas.openxmlformats.org/officeDocument/2006/relationships/theme" Target="../theme/theme16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E84A5-72C3-4E3A-B388-540D9AA172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CE5D-61B2-463D-B949-4A9700C9F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4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4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70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latin typeface="+mn-ea"/>
                <a:sym typeface="+mn-ea"/>
              </a:rPr>
              <a:t>（将某时区中央经线的度数分别加减</a:t>
            </a:r>
            <a:r>
              <a:rPr lang="en-US" altLang="zh-CN">
                <a:latin typeface="+mn-ea"/>
                <a:sym typeface="+mn-ea"/>
              </a:rPr>
              <a:t>7.5°</a:t>
            </a:r>
            <a:r>
              <a:rPr lang="zh-CN" altLang="en-US">
                <a:latin typeface="+mn-ea"/>
                <a:sym typeface="+mn-ea"/>
              </a:rPr>
              <a:t>所得和与差即为该时区的范围。）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5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0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3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6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8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1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24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253.xml"/><Relationship Id="rId4" Type="http://schemas.openxmlformats.org/officeDocument/2006/relationships/tags" Target="../tags/tag25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27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4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281.xml"/><Relationship Id="rId4" Type="http://schemas.openxmlformats.org/officeDocument/2006/relationships/tags" Target="../tags/tag28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292.xml"/><Relationship Id="rId4" Type="http://schemas.openxmlformats.org/officeDocument/2006/relationships/tags" Target="../tags/tag29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30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309.xml"/><Relationship Id="rId4" Type="http://schemas.openxmlformats.org/officeDocument/2006/relationships/tags" Target="../tags/tag30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32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4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337.xml"/><Relationship Id="rId4" Type="http://schemas.openxmlformats.org/officeDocument/2006/relationships/tags" Target="../tags/tag33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348.xml"/><Relationship Id="rId4" Type="http://schemas.openxmlformats.org/officeDocument/2006/relationships/tags" Target="../tags/tag34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35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4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377.xml"/><Relationship Id="rId4" Type="http://schemas.openxmlformats.org/officeDocument/2006/relationships/tags" Target="../tags/tag37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382.xml"/><Relationship Id="rId4" Type="http://schemas.openxmlformats.org/officeDocument/2006/relationships/tags" Target="../tags/tag38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387.xml"/><Relationship Id="rId4" Type="http://schemas.openxmlformats.org/officeDocument/2006/relationships/tags" Target="../tags/tag38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Relationship Id="rId9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40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4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425.xml"/><Relationship Id="rId4" Type="http://schemas.openxmlformats.org/officeDocument/2006/relationships/tags" Target="../tags/tag42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4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4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44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45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45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46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4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4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47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77.xml"/><Relationship Id="rId1" Type="http://schemas.openxmlformats.org/officeDocument/2006/relationships/tags" Target="../tags/tag47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852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90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109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787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080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346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58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850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433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41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43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99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120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070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229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248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40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195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21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842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785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2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8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255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231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757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708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285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8782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360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242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217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782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7600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914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0974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5055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230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320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2820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2840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88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489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716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00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6604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93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024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826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414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2897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614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8184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656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638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3782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6660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445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2583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1839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6481482"/>
            <a:ext cx="12192000" cy="3765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九月寄语：锲而舍之，朽木不折；锲而不舍，金石可镂。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荀子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·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劝学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5109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276BB77-DEAD-42EE-80E0-0429D2E77E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21CDC0-7E0F-4BBC-B021-04D552DF719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3914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8FDC3E-3ADB-4390-8AB4-6F414BBDDA3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458514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21FD96-ECA9-4FDE-BFA3-5C814803E697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027508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14DBAF-D683-4954-AFCA-2D43C4C4D716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436705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02167" y="1905000"/>
            <a:ext cx="5592233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905000"/>
            <a:ext cx="5592233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B66B5-4AFB-4D22-B420-B6ADF085A3C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8277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0797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  <p:custDataLst>
              <p:tags r:id="rId6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  <p:custDataLst>
              <p:tags r:id="rId7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  <p:custDataLst>
              <p:tags r:id="rId8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FBC0680-91B1-4C3A-A6DB-97D64BF8612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68220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  <p:custDataLst>
              <p:tags r:id="rId2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DA572C7-6809-489F-B08C-7B215C5687F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780345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39B4F46-7708-4E1C-9478-9FEF8AB1053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94428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FE0A33-C285-4C79-91CD-1F81E2652073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745823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608103-DE3A-4399-8DE9-F71241631B5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91098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058E802-B783-423E-9C7E-8381DB22BE63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794212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942917" y="609600"/>
            <a:ext cx="2846916" cy="54895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02167" y="609600"/>
            <a:ext cx="8337551" cy="54895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3D1ABD-15B7-42B1-856C-3924926EBBB1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36719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42156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5B422D-FD83-437F-8919-D9534ECDB59C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80977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182FAD4-68DB-4389-B216-C83818D71538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73455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0774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436688"/>
            <a:ext cx="53848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436688"/>
            <a:ext cx="53848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3EA471-64DD-4665-B1ED-55843F3D025C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67671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4"/>
            <p:custDataLst>
              <p:tags r:id="rId6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48C3A0-E359-443A-8EE3-1215413704A6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608930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5A8DA4-A364-4120-93AB-3A9C550644C7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680093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A102F3-CA1D-4C00-8012-4BE7EC4E66E6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063744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A14741-0CCC-4FC0-8789-B827614AB7CD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296184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A4ADB2-300B-47CC-8DB4-DC1627DF13F8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324239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9630C5-AB5D-4EE9-99DE-AC06EA1FDB53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862552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331788"/>
            <a:ext cx="2743200" cy="58213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331788"/>
            <a:ext cx="8026400" cy="58213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226667-8EBF-495E-86D8-462C3418AA6F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23985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09600" y="331788"/>
            <a:ext cx="10972800" cy="58213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A683C70-F1B8-4373-9092-2C53F4AA3115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2080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331788"/>
            <a:ext cx="7965017" cy="56356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09600" y="1436688"/>
            <a:ext cx="5384800" cy="47164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436688"/>
            <a:ext cx="5384800" cy="47164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384461-9B1F-45E9-8CA2-74B933928DB8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76008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0799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144177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11" Type="http://schemas.openxmlformats.org/officeDocument/2006/relationships/tags" Target="../tags/tag258.xml"/><Relationship Id="rId5" Type="http://schemas.openxmlformats.org/officeDocument/2006/relationships/slideLayout" Target="../slideLayouts/slideLayout50.xml"/><Relationship Id="rId10" Type="http://schemas.openxmlformats.org/officeDocument/2006/relationships/tags" Target="../tags/tag257.xml"/><Relationship Id="rId4" Type="http://schemas.openxmlformats.org/officeDocument/2006/relationships/slideLayout" Target="../slideLayouts/slideLayout49.xml"/><Relationship Id="rId9" Type="http://schemas.openxmlformats.org/officeDocument/2006/relationships/tags" Target="../tags/tag256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11" Type="http://schemas.openxmlformats.org/officeDocument/2006/relationships/tags" Target="../tags/tag286.xml"/><Relationship Id="rId5" Type="http://schemas.openxmlformats.org/officeDocument/2006/relationships/slideLayout" Target="../slideLayouts/slideLayout55.xml"/><Relationship Id="rId10" Type="http://schemas.openxmlformats.org/officeDocument/2006/relationships/tags" Target="../tags/tag285.xml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284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11" Type="http://schemas.openxmlformats.org/officeDocument/2006/relationships/tags" Target="../tags/tag314.xml"/><Relationship Id="rId5" Type="http://schemas.openxmlformats.org/officeDocument/2006/relationships/slideLayout" Target="../slideLayouts/slideLayout60.xml"/><Relationship Id="rId10" Type="http://schemas.openxmlformats.org/officeDocument/2006/relationships/tags" Target="../tags/tag313.xml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312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11" Type="http://schemas.openxmlformats.org/officeDocument/2006/relationships/tags" Target="../tags/tag342.xml"/><Relationship Id="rId5" Type="http://schemas.openxmlformats.org/officeDocument/2006/relationships/slideLayout" Target="../slideLayouts/slideLayout65.xml"/><Relationship Id="rId10" Type="http://schemas.openxmlformats.org/officeDocument/2006/relationships/tags" Target="../tags/tag341.xml"/><Relationship Id="rId4" Type="http://schemas.openxmlformats.org/officeDocument/2006/relationships/slideLayout" Target="../slideLayouts/slideLayout64.xml"/><Relationship Id="rId9" Type="http://schemas.openxmlformats.org/officeDocument/2006/relationships/tags" Target="../tags/tag340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3" Type="http://schemas.openxmlformats.org/officeDocument/2006/relationships/slideLayout" Target="../slideLayouts/slideLayout68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14.xml"/><Relationship Id="rId17" Type="http://schemas.openxmlformats.org/officeDocument/2006/relationships/tags" Target="../tags/tag370.xml"/><Relationship Id="rId2" Type="http://schemas.openxmlformats.org/officeDocument/2006/relationships/slideLayout" Target="../slideLayouts/slideLayout67.xml"/><Relationship Id="rId16" Type="http://schemas.openxmlformats.org/officeDocument/2006/relationships/tags" Target="../tags/tag36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ags" Target="../tags/tag368.xml"/><Relationship Id="rId10" Type="http://schemas.openxmlformats.org/officeDocument/2006/relationships/slideLayout" Target="../slideLayouts/slideLayout75.xml"/><Relationship Id="rId19" Type="http://schemas.openxmlformats.org/officeDocument/2006/relationships/tags" Target="../tags/tag372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ags" Target="../tags/tag3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ags" Target="../tags/tag433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436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ags" Target="../tags/tag432.xml"/><Relationship Id="rId2" Type="http://schemas.openxmlformats.org/officeDocument/2006/relationships/slideLayout" Target="../slideLayouts/slideLayout78.xml"/><Relationship Id="rId16" Type="http://schemas.openxmlformats.org/officeDocument/2006/relationships/tags" Target="../tags/tag431.xml"/><Relationship Id="rId20" Type="http://schemas.openxmlformats.org/officeDocument/2006/relationships/tags" Target="../tags/tag43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15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86.xml"/><Relationship Id="rId19" Type="http://schemas.openxmlformats.org/officeDocument/2006/relationships/tags" Target="../tags/tag434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tags" Target="../tags/tag34.xml"/><Relationship Id="rId5" Type="http://schemas.openxmlformats.org/officeDocument/2006/relationships/slideLayout" Target="../slideLayouts/slideLayout10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2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tags" Target="../tags/tag62.xml"/><Relationship Id="rId5" Type="http://schemas.openxmlformats.org/officeDocument/2006/relationships/slideLayout" Target="../slideLayouts/slideLayout15.xml"/><Relationship Id="rId10" Type="http://schemas.openxmlformats.org/officeDocument/2006/relationships/tags" Target="../tags/tag61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60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11" Type="http://schemas.openxmlformats.org/officeDocument/2006/relationships/tags" Target="../tags/tag90.xml"/><Relationship Id="rId5" Type="http://schemas.openxmlformats.org/officeDocument/2006/relationships/slideLayout" Target="../slideLayouts/slideLayout20.xml"/><Relationship Id="rId10" Type="http://schemas.openxmlformats.org/officeDocument/2006/relationships/tags" Target="../tags/tag89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88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11" Type="http://schemas.openxmlformats.org/officeDocument/2006/relationships/tags" Target="../tags/tag118.xml"/><Relationship Id="rId5" Type="http://schemas.openxmlformats.org/officeDocument/2006/relationships/slideLayout" Target="../slideLayouts/slideLayout25.xml"/><Relationship Id="rId10" Type="http://schemas.openxmlformats.org/officeDocument/2006/relationships/tags" Target="../tags/tag117.xml"/><Relationship Id="rId4" Type="http://schemas.openxmlformats.org/officeDocument/2006/relationships/slideLayout" Target="../slideLayouts/slideLayout24.xml"/><Relationship Id="rId9" Type="http://schemas.openxmlformats.org/officeDocument/2006/relationships/tags" Target="../tags/tag116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30.xml"/><Relationship Id="rId10" Type="http://schemas.openxmlformats.org/officeDocument/2006/relationships/tags" Target="../tags/tag145.xml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144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11" Type="http://schemas.openxmlformats.org/officeDocument/2006/relationships/tags" Target="../tags/tag174.xml"/><Relationship Id="rId5" Type="http://schemas.openxmlformats.org/officeDocument/2006/relationships/slideLayout" Target="../slideLayouts/slideLayout35.xml"/><Relationship Id="rId10" Type="http://schemas.openxmlformats.org/officeDocument/2006/relationships/tags" Target="../tags/tag173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172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11" Type="http://schemas.openxmlformats.org/officeDocument/2006/relationships/tags" Target="../tags/tag202.xml"/><Relationship Id="rId5" Type="http://schemas.openxmlformats.org/officeDocument/2006/relationships/slideLayout" Target="../slideLayouts/slideLayout40.xml"/><Relationship Id="rId10" Type="http://schemas.openxmlformats.org/officeDocument/2006/relationships/tags" Target="../tags/tag201.xml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200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11" Type="http://schemas.openxmlformats.org/officeDocument/2006/relationships/tags" Target="../tags/tag230.xml"/><Relationship Id="rId5" Type="http://schemas.openxmlformats.org/officeDocument/2006/relationships/slideLayout" Target="../slideLayouts/slideLayout45.xml"/><Relationship Id="rId10" Type="http://schemas.openxmlformats.org/officeDocument/2006/relationships/tags" Target="../tags/tag229.xml"/><Relationship Id="rId4" Type="http://schemas.openxmlformats.org/officeDocument/2006/relationships/slideLayout" Target="../slideLayouts/slideLayout44.xml"/><Relationship Id="rId9" Type="http://schemas.openxmlformats.org/officeDocument/2006/relationships/tags" Target="../tags/tag228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71174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178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2818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31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091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/>
          </p:cNvSpPr>
          <p:nvPr>
            <p:ph type="title"/>
            <p:custDataLst>
              <p:tags r:id="rId13"/>
            </p:custDataLst>
          </p:nvPr>
        </p:nvSpPr>
        <p:spPr>
          <a:xfrm>
            <a:off x="402167" y="6096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/>
          </p:cNvSpPr>
          <p:nvPr>
            <p:ph type="body" idx="5"/>
            <p:custDataLst>
              <p:tags r:id="rId14"/>
            </p:custDataLst>
          </p:nvPr>
        </p:nvSpPr>
        <p:spPr>
          <a:xfrm>
            <a:off x="402167" y="1905000"/>
            <a:ext cx="11387667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8737600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ED2DD6-35C9-41C6-8FD3-57A64E405518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7A7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</a:endParaRPr>
          </a:p>
        </p:txBody>
      </p:sp>
      <p:pic>
        <p:nvPicPr>
          <p:cNvPr id="512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8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5928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2800" y="190500"/>
            <a:ext cx="74168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735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Arial"/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body"/>
            <p:custDataLst>
              <p:tags r:id="rId17"/>
            </p:custDataLst>
          </p:nvPr>
        </p:nvSpPr>
        <p:spPr>
          <a:xfrm>
            <a:off x="609600" y="1436688"/>
            <a:ext cx="10972800" cy="47164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08000" y="6229350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 noProof="1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9B05DDA-2FDB-4744-A87F-2011BEA0DCD7}" type="slidenum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ea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Arial"/>
            </a:endParaRPr>
          </a:p>
        </p:txBody>
      </p:sp>
      <p:sp>
        <p:nvSpPr>
          <p:cNvPr id="3" name="Rectangle 6"/>
          <p:cNvSpPr>
            <a:spLocks noGrp="1"/>
          </p:cNvSpPr>
          <p:nvPr>
            <p:ph type="title" idx="5"/>
            <p:custDataLst>
              <p:tags r:id="rId19"/>
            </p:custDataLst>
          </p:nvPr>
        </p:nvSpPr>
        <p:spPr>
          <a:xfrm>
            <a:off x="914400" y="331788"/>
            <a:ext cx="7965017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30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1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1610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楷体_GB2312" pitchFamily="49" charset="-122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楷体_GB2312" pitchFamily="49" charset="-122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楷体_GB2312" pitchFamily="49" charset="-122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楷体_GB2312" pitchFamily="49" charset="-122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楷体_GB2312" pitchFamily="49" charset="-122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楷体_GB2312" pitchFamily="49" charset="-122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楷体_GB2312" pitchFamily="49" charset="-122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楷体_GB2312" pitchFamily="49" charset="-122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63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24338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1825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0545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39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198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6966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998855"/>
            <a:ext cx="10515600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381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image" Target="../media/image3.jpeg"/><Relationship Id="rId5" Type="http://schemas.openxmlformats.org/officeDocument/2006/relationships/tags" Target="../tags/tag488.xml"/><Relationship Id="rId10" Type="http://schemas.openxmlformats.org/officeDocument/2006/relationships/image" Target="../media/image2.png"/><Relationship Id="rId4" Type="http://schemas.openxmlformats.org/officeDocument/2006/relationships/tags" Target="../tags/tag487.xml"/><Relationship Id="rId9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tags" Target="../tags/tag645.xml"/><Relationship Id="rId3" Type="http://schemas.openxmlformats.org/officeDocument/2006/relationships/tags" Target="../tags/tag630.xml"/><Relationship Id="rId21" Type="http://schemas.openxmlformats.org/officeDocument/2006/relationships/slideLayout" Target="../slideLayouts/slideLayout38.xml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tags" Target="../tags/tag644.xml"/><Relationship Id="rId2" Type="http://schemas.openxmlformats.org/officeDocument/2006/relationships/tags" Target="../tags/tag629.xml"/><Relationship Id="rId16" Type="http://schemas.openxmlformats.org/officeDocument/2006/relationships/tags" Target="../tags/tag643.xml"/><Relationship Id="rId20" Type="http://schemas.openxmlformats.org/officeDocument/2006/relationships/tags" Target="../tags/tag647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5" Type="http://schemas.openxmlformats.org/officeDocument/2006/relationships/tags" Target="../tags/tag632.xml"/><Relationship Id="rId15" Type="http://schemas.openxmlformats.org/officeDocument/2006/relationships/tags" Target="../tags/tag642.xml"/><Relationship Id="rId10" Type="http://schemas.openxmlformats.org/officeDocument/2006/relationships/tags" Target="../tags/tag637.xml"/><Relationship Id="rId19" Type="http://schemas.openxmlformats.org/officeDocument/2006/relationships/tags" Target="../tags/tag646.xml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tags" Target="../tags/tag641.xml"/><Relationship Id="rId2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13" Type="http://schemas.openxmlformats.org/officeDocument/2006/relationships/tags" Target="../tags/tag660.xml"/><Relationship Id="rId18" Type="http://schemas.openxmlformats.org/officeDocument/2006/relationships/tags" Target="../tags/tag665.xml"/><Relationship Id="rId3" Type="http://schemas.openxmlformats.org/officeDocument/2006/relationships/tags" Target="../tags/tag650.xml"/><Relationship Id="rId21" Type="http://schemas.openxmlformats.org/officeDocument/2006/relationships/tags" Target="../tags/tag668.xml"/><Relationship Id="rId7" Type="http://schemas.openxmlformats.org/officeDocument/2006/relationships/tags" Target="../tags/tag654.xml"/><Relationship Id="rId12" Type="http://schemas.openxmlformats.org/officeDocument/2006/relationships/tags" Target="../tags/tag659.xml"/><Relationship Id="rId17" Type="http://schemas.openxmlformats.org/officeDocument/2006/relationships/tags" Target="../tags/tag664.xml"/><Relationship Id="rId2" Type="http://schemas.openxmlformats.org/officeDocument/2006/relationships/tags" Target="../tags/tag649.xml"/><Relationship Id="rId16" Type="http://schemas.openxmlformats.org/officeDocument/2006/relationships/tags" Target="../tags/tag663.xml"/><Relationship Id="rId20" Type="http://schemas.openxmlformats.org/officeDocument/2006/relationships/tags" Target="../tags/tag667.xml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tags" Target="../tags/tag658.xml"/><Relationship Id="rId5" Type="http://schemas.openxmlformats.org/officeDocument/2006/relationships/tags" Target="../tags/tag652.xml"/><Relationship Id="rId15" Type="http://schemas.openxmlformats.org/officeDocument/2006/relationships/tags" Target="../tags/tag662.xml"/><Relationship Id="rId10" Type="http://schemas.openxmlformats.org/officeDocument/2006/relationships/tags" Target="../tags/tag657.xml"/><Relationship Id="rId19" Type="http://schemas.openxmlformats.org/officeDocument/2006/relationships/tags" Target="../tags/tag666.xml"/><Relationship Id="rId4" Type="http://schemas.openxmlformats.org/officeDocument/2006/relationships/tags" Target="../tags/tag651.xml"/><Relationship Id="rId9" Type="http://schemas.openxmlformats.org/officeDocument/2006/relationships/tags" Target="../tags/tag656.xml"/><Relationship Id="rId14" Type="http://schemas.openxmlformats.org/officeDocument/2006/relationships/tags" Target="../tags/tag661.xml"/><Relationship Id="rId22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71.xml"/><Relationship Id="rId7" Type="http://schemas.openxmlformats.org/officeDocument/2006/relationships/image" Target="../media/image18.jpeg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6" Type="http://schemas.openxmlformats.org/officeDocument/2006/relationships/slideLayout" Target="../slideLayouts/slideLayout43.xml"/><Relationship Id="rId5" Type="http://schemas.openxmlformats.org/officeDocument/2006/relationships/tags" Target="../tags/tag673.xml"/><Relationship Id="rId4" Type="http://schemas.openxmlformats.org/officeDocument/2006/relationships/tags" Target="../tags/tag67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tags" Target="../tags/tag699.xml"/><Relationship Id="rId39" Type="http://schemas.openxmlformats.org/officeDocument/2006/relationships/tags" Target="../tags/tag712.xml"/><Relationship Id="rId21" Type="http://schemas.openxmlformats.org/officeDocument/2006/relationships/tags" Target="../tags/tag694.xml"/><Relationship Id="rId34" Type="http://schemas.openxmlformats.org/officeDocument/2006/relationships/tags" Target="../tags/tag707.xml"/><Relationship Id="rId42" Type="http://schemas.openxmlformats.org/officeDocument/2006/relationships/tags" Target="../tags/tag715.xml"/><Relationship Id="rId47" Type="http://schemas.openxmlformats.org/officeDocument/2006/relationships/tags" Target="../tags/tag720.xml"/><Relationship Id="rId50" Type="http://schemas.openxmlformats.org/officeDocument/2006/relationships/tags" Target="../tags/tag723.xml"/><Relationship Id="rId7" Type="http://schemas.openxmlformats.org/officeDocument/2006/relationships/tags" Target="../tags/tag680.xml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9" Type="http://schemas.openxmlformats.org/officeDocument/2006/relationships/tags" Target="../tags/tag702.xml"/><Relationship Id="rId11" Type="http://schemas.openxmlformats.org/officeDocument/2006/relationships/tags" Target="../tags/tag684.xml"/><Relationship Id="rId24" Type="http://schemas.openxmlformats.org/officeDocument/2006/relationships/tags" Target="../tags/tag697.xml"/><Relationship Id="rId32" Type="http://schemas.openxmlformats.org/officeDocument/2006/relationships/tags" Target="../tags/tag705.xml"/><Relationship Id="rId37" Type="http://schemas.openxmlformats.org/officeDocument/2006/relationships/tags" Target="../tags/tag710.xml"/><Relationship Id="rId40" Type="http://schemas.openxmlformats.org/officeDocument/2006/relationships/tags" Target="../tags/tag713.xml"/><Relationship Id="rId45" Type="http://schemas.openxmlformats.org/officeDocument/2006/relationships/tags" Target="../tags/tag718.xml"/><Relationship Id="rId5" Type="http://schemas.openxmlformats.org/officeDocument/2006/relationships/tags" Target="../tags/tag678.xml"/><Relationship Id="rId15" Type="http://schemas.openxmlformats.org/officeDocument/2006/relationships/tags" Target="../tags/tag688.xml"/><Relationship Id="rId23" Type="http://schemas.openxmlformats.org/officeDocument/2006/relationships/tags" Target="../tags/tag696.xml"/><Relationship Id="rId28" Type="http://schemas.openxmlformats.org/officeDocument/2006/relationships/tags" Target="../tags/tag701.xml"/><Relationship Id="rId36" Type="http://schemas.openxmlformats.org/officeDocument/2006/relationships/tags" Target="../tags/tag709.xml"/><Relationship Id="rId49" Type="http://schemas.openxmlformats.org/officeDocument/2006/relationships/tags" Target="../tags/tag722.xml"/><Relationship Id="rId10" Type="http://schemas.openxmlformats.org/officeDocument/2006/relationships/tags" Target="../tags/tag683.xml"/><Relationship Id="rId19" Type="http://schemas.openxmlformats.org/officeDocument/2006/relationships/tags" Target="../tags/tag692.xml"/><Relationship Id="rId31" Type="http://schemas.openxmlformats.org/officeDocument/2006/relationships/tags" Target="../tags/tag704.xml"/><Relationship Id="rId44" Type="http://schemas.openxmlformats.org/officeDocument/2006/relationships/tags" Target="../tags/tag717.xml"/><Relationship Id="rId52" Type="http://schemas.openxmlformats.org/officeDocument/2006/relationships/notesSlide" Target="../notesSlides/notesSlide1.xml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tags" Target="../tags/tag695.xml"/><Relationship Id="rId27" Type="http://schemas.openxmlformats.org/officeDocument/2006/relationships/tags" Target="../tags/tag700.xml"/><Relationship Id="rId30" Type="http://schemas.openxmlformats.org/officeDocument/2006/relationships/tags" Target="../tags/tag703.xml"/><Relationship Id="rId35" Type="http://schemas.openxmlformats.org/officeDocument/2006/relationships/tags" Target="../tags/tag708.xml"/><Relationship Id="rId43" Type="http://schemas.openxmlformats.org/officeDocument/2006/relationships/tags" Target="../tags/tag716.xml"/><Relationship Id="rId48" Type="http://schemas.openxmlformats.org/officeDocument/2006/relationships/tags" Target="../tags/tag721.xml"/><Relationship Id="rId8" Type="http://schemas.openxmlformats.org/officeDocument/2006/relationships/tags" Target="../tags/tag681.xml"/><Relationship Id="rId51" Type="http://schemas.openxmlformats.org/officeDocument/2006/relationships/slideLayout" Target="../slideLayouts/slideLayout49.xml"/><Relationship Id="rId3" Type="http://schemas.openxmlformats.org/officeDocument/2006/relationships/tags" Target="../tags/tag676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tags" Target="../tags/tag698.xml"/><Relationship Id="rId33" Type="http://schemas.openxmlformats.org/officeDocument/2006/relationships/tags" Target="../tags/tag706.xml"/><Relationship Id="rId38" Type="http://schemas.openxmlformats.org/officeDocument/2006/relationships/tags" Target="../tags/tag711.xml"/><Relationship Id="rId46" Type="http://schemas.openxmlformats.org/officeDocument/2006/relationships/tags" Target="../tags/tag719.xml"/><Relationship Id="rId20" Type="http://schemas.openxmlformats.org/officeDocument/2006/relationships/tags" Target="../tags/tag693.xml"/><Relationship Id="rId41" Type="http://schemas.openxmlformats.org/officeDocument/2006/relationships/tags" Target="../tags/tag714.xml"/><Relationship Id="rId1" Type="http://schemas.openxmlformats.org/officeDocument/2006/relationships/tags" Target="../tags/tag674.xml"/><Relationship Id="rId6" Type="http://schemas.openxmlformats.org/officeDocument/2006/relationships/tags" Target="../tags/tag6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33.xml"/><Relationship Id="rId13" Type="http://schemas.openxmlformats.org/officeDocument/2006/relationships/tags" Target="../tags/tag738.xml"/><Relationship Id="rId18" Type="http://schemas.openxmlformats.org/officeDocument/2006/relationships/tags" Target="../tags/tag743.xml"/><Relationship Id="rId3" Type="http://schemas.openxmlformats.org/officeDocument/2006/relationships/tags" Target="../tags/tag728.xml"/><Relationship Id="rId7" Type="http://schemas.openxmlformats.org/officeDocument/2006/relationships/tags" Target="../tags/tag732.xml"/><Relationship Id="rId12" Type="http://schemas.openxmlformats.org/officeDocument/2006/relationships/tags" Target="../tags/tag737.xml"/><Relationship Id="rId17" Type="http://schemas.openxmlformats.org/officeDocument/2006/relationships/tags" Target="../tags/tag742.xml"/><Relationship Id="rId2" Type="http://schemas.openxmlformats.org/officeDocument/2006/relationships/tags" Target="../tags/tag727.xml"/><Relationship Id="rId16" Type="http://schemas.openxmlformats.org/officeDocument/2006/relationships/tags" Target="../tags/tag741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726.xml"/><Relationship Id="rId6" Type="http://schemas.openxmlformats.org/officeDocument/2006/relationships/tags" Target="../tags/tag731.xml"/><Relationship Id="rId11" Type="http://schemas.openxmlformats.org/officeDocument/2006/relationships/tags" Target="../tags/tag736.xml"/><Relationship Id="rId5" Type="http://schemas.openxmlformats.org/officeDocument/2006/relationships/tags" Target="../tags/tag730.xml"/><Relationship Id="rId15" Type="http://schemas.openxmlformats.org/officeDocument/2006/relationships/tags" Target="../tags/tag740.xml"/><Relationship Id="rId10" Type="http://schemas.openxmlformats.org/officeDocument/2006/relationships/tags" Target="../tags/tag735.xml"/><Relationship Id="rId19" Type="http://schemas.openxmlformats.org/officeDocument/2006/relationships/slideLayout" Target="../slideLayouts/slideLayout49.xml"/><Relationship Id="rId4" Type="http://schemas.openxmlformats.org/officeDocument/2006/relationships/tags" Target="../tags/tag729.xml"/><Relationship Id="rId9" Type="http://schemas.openxmlformats.org/officeDocument/2006/relationships/tags" Target="../tags/tag734.xml"/><Relationship Id="rId14" Type="http://schemas.openxmlformats.org/officeDocument/2006/relationships/tags" Target="../tags/tag7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8.xml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4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56.xml"/><Relationship Id="rId13" Type="http://schemas.openxmlformats.org/officeDocument/2006/relationships/tags" Target="../tags/tag761.xml"/><Relationship Id="rId18" Type="http://schemas.openxmlformats.org/officeDocument/2006/relationships/tags" Target="../tags/tag766.xml"/><Relationship Id="rId3" Type="http://schemas.openxmlformats.org/officeDocument/2006/relationships/tags" Target="../tags/tag751.xml"/><Relationship Id="rId21" Type="http://schemas.openxmlformats.org/officeDocument/2006/relationships/slideLayout" Target="../slideLayouts/slideLayout83.xml"/><Relationship Id="rId7" Type="http://schemas.openxmlformats.org/officeDocument/2006/relationships/tags" Target="../tags/tag755.xml"/><Relationship Id="rId12" Type="http://schemas.openxmlformats.org/officeDocument/2006/relationships/tags" Target="../tags/tag760.xml"/><Relationship Id="rId17" Type="http://schemas.openxmlformats.org/officeDocument/2006/relationships/tags" Target="../tags/tag765.xml"/><Relationship Id="rId2" Type="http://schemas.openxmlformats.org/officeDocument/2006/relationships/tags" Target="../tags/tag750.xml"/><Relationship Id="rId16" Type="http://schemas.openxmlformats.org/officeDocument/2006/relationships/tags" Target="../tags/tag764.xml"/><Relationship Id="rId20" Type="http://schemas.openxmlformats.org/officeDocument/2006/relationships/tags" Target="../tags/tag768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tags" Target="../tags/tag759.xml"/><Relationship Id="rId5" Type="http://schemas.openxmlformats.org/officeDocument/2006/relationships/tags" Target="../tags/tag753.xml"/><Relationship Id="rId15" Type="http://schemas.openxmlformats.org/officeDocument/2006/relationships/tags" Target="../tags/tag763.xml"/><Relationship Id="rId10" Type="http://schemas.openxmlformats.org/officeDocument/2006/relationships/tags" Target="../tags/tag758.xml"/><Relationship Id="rId19" Type="http://schemas.openxmlformats.org/officeDocument/2006/relationships/tags" Target="../tags/tag767.xml"/><Relationship Id="rId4" Type="http://schemas.openxmlformats.org/officeDocument/2006/relationships/tags" Target="../tags/tag752.xml"/><Relationship Id="rId9" Type="http://schemas.openxmlformats.org/officeDocument/2006/relationships/tags" Target="../tags/tag757.xml"/><Relationship Id="rId14" Type="http://schemas.openxmlformats.org/officeDocument/2006/relationships/tags" Target="../tags/tag7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76.xml"/><Relationship Id="rId13" Type="http://schemas.openxmlformats.org/officeDocument/2006/relationships/tags" Target="../tags/tag781.xml"/><Relationship Id="rId18" Type="http://schemas.openxmlformats.org/officeDocument/2006/relationships/tags" Target="../tags/tag786.xml"/><Relationship Id="rId3" Type="http://schemas.openxmlformats.org/officeDocument/2006/relationships/tags" Target="../tags/tag771.xml"/><Relationship Id="rId21" Type="http://schemas.openxmlformats.org/officeDocument/2006/relationships/slideLayout" Target="../slideLayouts/slideLayout58.xml"/><Relationship Id="rId7" Type="http://schemas.openxmlformats.org/officeDocument/2006/relationships/tags" Target="../tags/tag775.xml"/><Relationship Id="rId12" Type="http://schemas.openxmlformats.org/officeDocument/2006/relationships/tags" Target="../tags/tag780.xml"/><Relationship Id="rId17" Type="http://schemas.openxmlformats.org/officeDocument/2006/relationships/tags" Target="../tags/tag785.xml"/><Relationship Id="rId2" Type="http://schemas.openxmlformats.org/officeDocument/2006/relationships/tags" Target="../tags/tag770.xml"/><Relationship Id="rId16" Type="http://schemas.openxmlformats.org/officeDocument/2006/relationships/tags" Target="../tags/tag784.xml"/><Relationship Id="rId20" Type="http://schemas.openxmlformats.org/officeDocument/2006/relationships/tags" Target="../tags/tag788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11" Type="http://schemas.openxmlformats.org/officeDocument/2006/relationships/tags" Target="../tags/tag779.xml"/><Relationship Id="rId5" Type="http://schemas.openxmlformats.org/officeDocument/2006/relationships/tags" Target="../tags/tag773.xml"/><Relationship Id="rId15" Type="http://schemas.openxmlformats.org/officeDocument/2006/relationships/tags" Target="../tags/tag783.xml"/><Relationship Id="rId10" Type="http://schemas.openxmlformats.org/officeDocument/2006/relationships/tags" Target="../tags/tag778.xml"/><Relationship Id="rId19" Type="http://schemas.openxmlformats.org/officeDocument/2006/relationships/tags" Target="../tags/tag787.xml"/><Relationship Id="rId4" Type="http://schemas.openxmlformats.org/officeDocument/2006/relationships/tags" Target="../tags/tag772.xml"/><Relationship Id="rId9" Type="http://schemas.openxmlformats.org/officeDocument/2006/relationships/tags" Target="../tags/tag777.xml"/><Relationship Id="rId14" Type="http://schemas.openxmlformats.org/officeDocument/2006/relationships/tags" Target="../tags/tag7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" Type="http://schemas.openxmlformats.org/officeDocument/2006/relationships/tags" Target="../tags/tag789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slideLayout" Target="../slideLayouts/slideLayout9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10" Type="http://schemas.openxmlformats.org/officeDocument/2006/relationships/tags" Target="../tags/tag501.xml"/><Relationship Id="rId19" Type="http://schemas.openxmlformats.org/officeDocument/2006/relationships/image" Target="../media/image4.png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94.xml"/><Relationship Id="rId2" Type="http://schemas.openxmlformats.org/officeDocument/2006/relationships/tags" Target="../tags/tag793.xml"/><Relationship Id="rId1" Type="http://schemas.openxmlformats.org/officeDocument/2006/relationships/tags" Target="../tags/tag792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12" Type="http://schemas.openxmlformats.org/officeDocument/2006/relationships/image" Target="../media/image6.png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image" Target="../media/image5.jpeg"/><Relationship Id="rId5" Type="http://schemas.openxmlformats.org/officeDocument/2006/relationships/tags" Target="../tags/tag513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512.xml"/><Relationship Id="rId9" Type="http://schemas.openxmlformats.org/officeDocument/2006/relationships/tags" Target="../tags/tag5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image" Target="../media/image8.gif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image" Target="../media/image7.gif"/><Relationship Id="rId2" Type="http://schemas.openxmlformats.org/officeDocument/2006/relationships/tags" Target="../tags/tag519.xml"/><Relationship Id="rId16" Type="http://schemas.openxmlformats.org/officeDocument/2006/relationships/slideLayout" Target="../slideLayouts/slideLayout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10" Type="http://schemas.openxmlformats.org/officeDocument/2006/relationships/tags" Target="../tags/tag527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7" Type="http://schemas.openxmlformats.org/officeDocument/2006/relationships/image" Target="../media/image9.png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37.xml"/><Relationship Id="rId4" Type="http://schemas.openxmlformats.org/officeDocument/2006/relationships/tags" Target="../tags/tag5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3" Type="http://schemas.openxmlformats.org/officeDocument/2006/relationships/tags" Target="../tags/tag540.xml"/><Relationship Id="rId21" Type="http://schemas.openxmlformats.org/officeDocument/2006/relationships/image" Target="../media/image10.png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slideLayout" Target="../slideLayouts/slideLayout24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10" Type="http://schemas.openxmlformats.org/officeDocument/2006/relationships/tags" Target="../tags/tag547.xml"/><Relationship Id="rId19" Type="http://schemas.openxmlformats.org/officeDocument/2006/relationships/tags" Target="../tags/tag556.xml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3" Type="http://schemas.openxmlformats.org/officeDocument/2006/relationships/tags" Target="../tags/tag559.xml"/><Relationship Id="rId21" Type="http://schemas.openxmlformats.org/officeDocument/2006/relationships/image" Target="../media/image10.png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image" Target="../media/image11.gif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10" Type="http://schemas.openxmlformats.org/officeDocument/2006/relationships/tags" Target="../tags/tag566.xml"/><Relationship Id="rId19" Type="http://schemas.openxmlformats.org/officeDocument/2006/relationships/slideLayout" Target="../slideLayouts/slideLayout24.xml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12" Type="http://schemas.openxmlformats.org/officeDocument/2006/relationships/image" Target="../media/image14.wmf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image" Target="../media/image13.wmf"/><Relationship Id="rId5" Type="http://schemas.openxmlformats.org/officeDocument/2006/relationships/tags" Target="../tags/tag579.xml"/><Relationship Id="rId10" Type="http://schemas.openxmlformats.org/officeDocument/2006/relationships/image" Target="../media/image12.wmf"/><Relationship Id="rId4" Type="http://schemas.openxmlformats.org/officeDocument/2006/relationships/tags" Target="../tags/tag578.xml"/><Relationship Id="rId9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tags" Target="../tags/tag608.xml"/><Relationship Id="rId39" Type="http://schemas.openxmlformats.org/officeDocument/2006/relationships/tags" Target="../tags/tag621.xml"/><Relationship Id="rId21" Type="http://schemas.openxmlformats.org/officeDocument/2006/relationships/tags" Target="../tags/tag603.xml"/><Relationship Id="rId34" Type="http://schemas.openxmlformats.org/officeDocument/2006/relationships/tags" Target="../tags/tag616.xml"/><Relationship Id="rId42" Type="http://schemas.openxmlformats.org/officeDocument/2006/relationships/tags" Target="../tags/tag624.xml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9" Type="http://schemas.openxmlformats.org/officeDocument/2006/relationships/tags" Target="../tags/tag611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tags" Target="../tags/tag614.xml"/><Relationship Id="rId37" Type="http://schemas.openxmlformats.org/officeDocument/2006/relationships/tags" Target="../tags/tag619.xml"/><Relationship Id="rId40" Type="http://schemas.openxmlformats.org/officeDocument/2006/relationships/tags" Target="../tags/tag622.xml"/><Relationship Id="rId45" Type="http://schemas.openxmlformats.org/officeDocument/2006/relationships/image" Target="../media/image14.wmf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tags" Target="../tags/tag618.xml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tags" Target="../tags/tag613.xml"/><Relationship Id="rId44" Type="http://schemas.openxmlformats.org/officeDocument/2006/relationships/image" Target="../media/image12.wmf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tags" Target="../tags/tag617.xml"/><Relationship Id="rId43" Type="http://schemas.openxmlformats.org/officeDocument/2006/relationships/slideLayout" Target="../slideLayouts/slideLayout29.xml"/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tags" Target="../tags/tag615.xml"/><Relationship Id="rId38" Type="http://schemas.openxmlformats.org/officeDocument/2006/relationships/tags" Target="../tags/tag620.xml"/><Relationship Id="rId46" Type="http://schemas.openxmlformats.org/officeDocument/2006/relationships/image" Target="../media/image13.wmf"/><Relationship Id="rId20" Type="http://schemas.openxmlformats.org/officeDocument/2006/relationships/tags" Target="../tags/tag602.xml"/><Relationship Id="rId41" Type="http://schemas.openxmlformats.org/officeDocument/2006/relationships/tags" Target="../tags/tag6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36701" y="462281"/>
            <a:ext cx="9101455" cy="570039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 b="39018"/>
          <a:stretch>
            <a:fillRect/>
          </a:stretch>
        </p:blipFill>
        <p:spPr bwMode="auto">
          <a:xfrm>
            <a:off x="1524000" y="2598420"/>
            <a:ext cx="9144000" cy="16611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2527091"/>
            <a:ext cx="9144000" cy="69850"/>
          </a:xfrm>
          <a:prstGeom prst="rect">
            <a:avLst/>
          </a:prstGeom>
          <a:gradFill rotWithShape="1">
            <a:gsLst>
              <a:gs pos="0">
                <a:srgbClr val="FFCC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536700" y="4259688"/>
            <a:ext cx="9144000" cy="698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167563" y="3013716"/>
            <a:ext cx="773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 </a:t>
            </a:r>
            <a:r>
              <a:rPr lang="en-US" altLang="zh-CN" sz="4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地球自转的地理意义</a:t>
            </a:r>
          </a:p>
        </p:txBody>
      </p:sp>
      <p:sp>
        <p:nvSpPr>
          <p:cNvPr id="20" name="TextBox 1"/>
          <p:cNvSpPr txBox="1"/>
          <p:nvPr>
            <p:custDataLst>
              <p:tags r:id="rId6"/>
            </p:custDataLst>
          </p:nvPr>
        </p:nvSpPr>
        <p:spPr>
          <a:xfrm>
            <a:off x="2560001" y="4518960"/>
            <a:ext cx="21513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昼夜交替</a:t>
            </a:r>
          </a:p>
        </p:txBody>
      </p:sp>
      <p:sp>
        <p:nvSpPr>
          <p:cNvPr id="21" name="TextBox 8"/>
          <p:cNvSpPr txBox="1"/>
          <p:nvPr>
            <p:custDataLst>
              <p:tags r:id="rId7"/>
            </p:custDataLst>
          </p:nvPr>
        </p:nvSpPr>
        <p:spPr>
          <a:xfrm>
            <a:off x="5028427" y="4518960"/>
            <a:ext cx="17024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   差</a:t>
            </a:r>
          </a:p>
        </p:txBody>
      </p:sp>
      <p:sp>
        <p:nvSpPr>
          <p:cNvPr id="22" name="TextBox 9"/>
          <p:cNvSpPr txBox="1"/>
          <p:nvPr>
            <p:custDataLst>
              <p:tags r:id="rId8"/>
            </p:custDataLst>
          </p:nvPr>
        </p:nvSpPr>
        <p:spPr>
          <a:xfrm>
            <a:off x="7040924" y="4518960"/>
            <a:ext cx="25577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地转偏向力</a:t>
            </a:r>
          </a:p>
        </p:txBody>
      </p:sp>
    </p:spTree>
    <p:extLst>
      <p:ext uri="{BB962C8B-B14F-4D97-AF65-F5344CB8AC3E}">
        <p14:creationId xmlns:p14="http://schemas.microsoft.com/office/powerpoint/2010/main" val="385916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981075"/>
            <a:ext cx="5805170" cy="5960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05170" y="981075"/>
            <a:ext cx="6218555" cy="595122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787525" y="202565"/>
            <a:ext cx="9447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/>
              <a:t>问题:为什么两地上课时间差异显著？</a:t>
            </a:r>
          </a:p>
        </p:txBody>
      </p:sp>
    </p:spTree>
    <p:extLst>
      <p:ext uri="{BB962C8B-B14F-4D97-AF65-F5344CB8AC3E}">
        <p14:creationId xmlns:p14="http://schemas.microsoft.com/office/powerpoint/2010/main" val="41882428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6979122" y="419905"/>
            <a:ext cx="5129530" cy="5089129"/>
            <a:chOff x="7330" y="3529"/>
            <a:chExt cx="6350" cy="6320"/>
          </a:xfrm>
        </p:grpSpPr>
        <p:sp>
          <p:nvSpPr>
            <p:cNvPr id="15365" name="椭圆 15364"/>
            <p:cNvSpPr/>
            <p:nvPr>
              <p:custDataLst>
                <p:tags r:id="rId7"/>
              </p:custDataLst>
            </p:nvPr>
          </p:nvSpPr>
          <p:spPr>
            <a:xfrm>
              <a:off x="10185" y="6514"/>
              <a:ext cx="228" cy="190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5366" name="椭圆 15365"/>
            <p:cNvSpPr/>
            <p:nvPr>
              <p:custDataLst>
                <p:tags r:id="rId8"/>
              </p:custDataLst>
            </p:nvPr>
          </p:nvSpPr>
          <p:spPr>
            <a:xfrm>
              <a:off x="9165" y="6059"/>
              <a:ext cx="225" cy="190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5367" name="椭圆 15366"/>
            <p:cNvSpPr/>
            <p:nvPr>
              <p:custDataLst>
                <p:tags r:id="rId9"/>
              </p:custDataLst>
            </p:nvPr>
          </p:nvSpPr>
          <p:spPr>
            <a:xfrm>
              <a:off x="11318" y="7079"/>
              <a:ext cx="227" cy="190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5368" name="文本框 15367"/>
            <p:cNvSpPr txBox="1"/>
            <p:nvPr>
              <p:custDataLst>
                <p:tags r:id="rId10"/>
              </p:custDataLst>
            </p:nvPr>
          </p:nvSpPr>
          <p:spPr>
            <a:xfrm>
              <a:off x="11205" y="6344"/>
              <a:ext cx="11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</a:t>
              </a:r>
              <a:endParaRPr lang="zh-CN" altLang="en-US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369" name="文本框 15368"/>
            <p:cNvSpPr txBox="1"/>
            <p:nvPr>
              <p:custDataLst>
                <p:tags r:id="rId11"/>
              </p:custDataLst>
            </p:nvPr>
          </p:nvSpPr>
          <p:spPr>
            <a:xfrm>
              <a:off x="9958" y="5774"/>
              <a:ext cx="11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B</a:t>
              </a:r>
              <a:endParaRPr lang="zh-CN" altLang="en-US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370" name="文本框 15369"/>
            <p:cNvSpPr txBox="1"/>
            <p:nvPr>
              <p:custDataLst>
                <p:tags r:id="rId12"/>
              </p:custDataLst>
            </p:nvPr>
          </p:nvSpPr>
          <p:spPr>
            <a:xfrm>
              <a:off x="8710" y="5319"/>
              <a:ext cx="11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</a:t>
              </a:r>
              <a:endParaRPr lang="zh-CN" altLang="en-US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371" name="箭头 274"/>
            <p:cNvSpPr/>
            <p:nvPr>
              <p:custDataLst>
                <p:tags r:id="rId13"/>
              </p:custDataLst>
            </p:nvPr>
          </p:nvSpPr>
          <p:spPr>
            <a:xfrm>
              <a:off x="8825" y="9769"/>
              <a:ext cx="3060" cy="0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pic>
          <p:nvPicPr>
            <p:cNvPr id="15372" name="图片 15371" descr="1.19 昼半球和夜半球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7330" y="3529"/>
              <a:ext cx="6350" cy="6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3" name="椭圆 15372"/>
            <p:cNvSpPr/>
            <p:nvPr>
              <p:custDataLst>
                <p:tags r:id="rId15"/>
              </p:custDataLst>
            </p:nvPr>
          </p:nvSpPr>
          <p:spPr>
            <a:xfrm>
              <a:off x="10165" y="6514"/>
              <a:ext cx="228" cy="190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5374" name="椭圆 15373"/>
            <p:cNvSpPr/>
            <p:nvPr>
              <p:custDataLst>
                <p:tags r:id="rId16"/>
              </p:custDataLst>
            </p:nvPr>
          </p:nvSpPr>
          <p:spPr>
            <a:xfrm>
              <a:off x="9145" y="6059"/>
              <a:ext cx="225" cy="190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5375" name="椭圆 15374"/>
            <p:cNvSpPr/>
            <p:nvPr>
              <p:custDataLst>
                <p:tags r:id="rId17"/>
              </p:custDataLst>
            </p:nvPr>
          </p:nvSpPr>
          <p:spPr>
            <a:xfrm>
              <a:off x="11298" y="7079"/>
              <a:ext cx="227" cy="190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5376" name="文本框 15375"/>
            <p:cNvSpPr txBox="1"/>
            <p:nvPr>
              <p:custDataLst>
                <p:tags r:id="rId18"/>
              </p:custDataLst>
            </p:nvPr>
          </p:nvSpPr>
          <p:spPr>
            <a:xfrm>
              <a:off x="11185" y="6344"/>
              <a:ext cx="11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</a:t>
              </a:r>
              <a:endParaRPr lang="zh-CN" altLang="en-US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377" name="文本框 15376"/>
            <p:cNvSpPr txBox="1"/>
            <p:nvPr>
              <p:custDataLst>
                <p:tags r:id="rId19"/>
              </p:custDataLst>
            </p:nvPr>
          </p:nvSpPr>
          <p:spPr>
            <a:xfrm>
              <a:off x="9938" y="5774"/>
              <a:ext cx="11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B</a:t>
              </a:r>
              <a:endParaRPr lang="zh-CN" altLang="en-US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378" name="文本框 15377"/>
            <p:cNvSpPr txBox="1"/>
            <p:nvPr>
              <p:custDataLst>
                <p:tags r:id="rId20"/>
              </p:custDataLst>
            </p:nvPr>
          </p:nvSpPr>
          <p:spPr>
            <a:xfrm>
              <a:off x="8690" y="5319"/>
              <a:ext cx="11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</a:t>
              </a:r>
              <a:endParaRPr lang="zh-CN" altLang="en-US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1128" y="160640"/>
            <a:ext cx="2915790" cy="542925"/>
          </a:xfrm>
        </p:spPr>
        <p:txBody>
          <a:bodyPr/>
          <a:lstStyle/>
          <a:p>
            <a:pPr algn="ctr"/>
            <a:r>
              <a:rPr lang="zh-CN" altLang="en-US"/>
              <a:t>一、</a:t>
            </a:r>
            <a:r>
              <a:rPr lang="en-US" altLang="zh-CN"/>
              <a:t> </a:t>
            </a:r>
            <a:r>
              <a:rPr lang="zh-CN" altLang="en-US"/>
              <a:t>地方时</a:t>
            </a:r>
          </a:p>
        </p:txBody>
      </p:sp>
      <p:sp>
        <p:nvSpPr>
          <p:cNvPr id="15363" name="文本框 15362"/>
          <p:cNvSpPr txBox="1"/>
          <p:nvPr>
            <p:custDataLst>
              <p:tags r:id="rId3"/>
            </p:custDataLst>
          </p:nvPr>
        </p:nvSpPr>
        <p:spPr>
          <a:xfrm>
            <a:off x="133985" y="905140"/>
            <a:ext cx="8935720" cy="1168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概念：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因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经度而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不同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时刻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叫地方时。</a:t>
            </a:r>
          </a:p>
          <a:p>
            <a:pPr algn="ctr">
              <a:spcBef>
                <a:spcPct val="50000"/>
              </a:spcBef>
            </a:pPr>
            <a:endParaRPr lang="zh-CN" altLang="en-US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2"/>
          <p:cNvSpPr txBox="1"/>
          <p:nvPr>
            <p:custDataLst>
              <p:tags r:id="rId4"/>
            </p:custDataLst>
          </p:nvPr>
        </p:nvSpPr>
        <p:spPr>
          <a:xfrm>
            <a:off x="184313" y="1442041"/>
            <a:ext cx="7450743" cy="22571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</a:p>
          <a:p>
            <a:pPr marL="514350" indent="-5143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经度相同，地方时相同；</a:t>
            </a:r>
            <a:endParaRPr lang="en-US" altLang="zh-CN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14350" indent="-5143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同一纬度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东边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的比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西边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的先看到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日出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（时间东早西晚，时间数字同天东大西小）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ts val="1200"/>
              </a:spcBef>
              <a:buNone/>
            </a:pP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375756" y="3759039"/>
            <a:ext cx="5036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Arial"/>
              </a:rPr>
              <a:t>地球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Arial"/>
              </a:rPr>
              <a:t>1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Arial"/>
              </a:rPr>
              <a:t>小时转多少度？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Arial"/>
              </a:rPr>
              <a:t>地球转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Arial"/>
              </a:rPr>
              <a:t>1</a:t>
            </a:r>
            <a:r>
              <a:rPr lang="en-US" altLang="zh-CN" sz="320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/>
              </a:rPr>
              <a:t>°</a:t>
            </a:r>
            <a:r>
              <a:rPr lang="zh-CN" altLang="en-US" sz="320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/>
              </a:rPr>
              <a:t>需要多长时间？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Arial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78906" y="4945204"/>
            <a:ext cx="7537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③经度差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15°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，地方时差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小时；（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15°=1h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en-US" altLang="zh-CN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spcBef>
                <a:spcPts val="12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经度差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1°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，地方时差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分钟。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(1°=4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 sz="28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62E7FD-6A47-3C52-7C99-B07AEF0856E9}"/>
              </a:ext>
            </a:extLst>
          </p:cNvPr>
          <p:cNvSpPr txBox="1"/>
          <p:nvPr/>
        </p:nvSpPr>
        <p:spPr>
          <a:xfrm>
            <a:off x="8186783" y="6002977"/>
            <a:ext cx="149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笔记</a:t>
            </a:r>
          </a:p>
        </p:txBody>
      </p:sp>
    </p:spTree>
    <p:extLst>
      <p:ext uri="{BB962C8B-B14F-4D97-AF65-F5344CB8AC3E}">
        <p14:creationId xmlns:p14="http://schemas.microsoft.com/office/powerpoint/2010/main" val="1303128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组合 33"/>
          <p:cNvGrpSpPr/>
          <p:nvPr>
            <p:custDataLst>
              <p:tags r:id="rId1"/>
            </p:custDataLst>
          </p:nvPr>
        </p:nvGrpSpPr>
        <p:grpSpPr>
          <a:xfrm>
            <a:off x="-110067" y="3369398"/>
            <a:ext cx="12302067" cy="1109133"/>
            <a:chOff x="1941" y="3639"/>
            <a:chExt cx="15966" cy="1310"/>
          </a:xfrm>
        </p:grpSpPr>
        <p:grpSp>
          <p:nvGrpSpPr>
            <p:cNvPr id="56331" name="组合 34"/>
            <p:cNvGrpSpPr/>
            <p:nvPr>
              <p:custDataLst>
                <p:tags r:id="rId10"/>
              </p:custDataLst>
            </p:nvPr>
          </p:nvGrpSpPr>
          <p:grpSpPr>
            <a:xfrm>
              <a:off x="2815" y="3639"/>
              <a:ext cx="14036" cy="509"/>
              <a:chOff x="2815" y="3763"/>
              <a:chExt cx="12297" cy="385"/>
            </a:xfrm>
          </p:grpSpPr>
          <p:cxnSp>
            <p:nvCxnSpPr>
              <p:cNvPr id="36" name="直接连接符 35"/>
              <p:cNvCxnSpPr>
                <a:endCxn id="41" idx="6"/>
              </p:cNvCxnSpPr>
              <p:nvPr>
                <p:custDataLst>
                  <p:tags r:id="rId16"/>
                </p:custDataLst>
              </p:nvPr>
            </p:nvCxnSpPr>
            <p:spPr>
              <a:xfrm>
                <a:off x="3060" y="3929"/>
                <a:ext cx="12053" cy="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>
                <p:custDataLst>
                  <p:tags r:id="rId17"/>
                </p:custDataLst>
              </p:nvPr>
            </p:nvSpPr>
            <p:spPr>
              <a:xfrm>
                <a:off x="5650" y="3765"/>
                <a:ext cx="385" cy="3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662" y="3765"/>
                <a:ext cx="385" cy="3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19"/>
                </p:custDataLst>
              </p:nvPr>
            </p:nvSpPr>
            <p:spPr>
              <a:xfrm>
                <a:off x="8598" y="3763"/>
                <a:ext cx="383" cy="3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endParaRPr>
              </a:p>
            </p:txBody>
          </p:sp>
          <p:sp>
            <p:nvSpPr>
              <p:cNvPr id="40" name="椭圆 39"/>
              <p:cNvSpPr/>
              <p:nvPr>
                <p:custDataLst>
                  <p:tags r:id="rId20"/>
                </p:custDataLst>
              </p:nvPr>
            </p:nvSpPr>
            <p:spPr>
              <a:xfrm>
                <a:off x="2815" y="3765"/>
                <a:ext cx="385" cy="3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endParaRPr>
              </a:p>
            </p:txBody>
          </p:sp>
          <p:sp>
            <p:nvSpPr>
              <p:cNvPr id="41" name="椭圆 40"/>
              <p:cNvSpPr/>
              <p:nvPr>
                <p:custDataLst>
                  <p:tags r:id="rId21"/>
                </p:custDataLst>
              </p:nvPr>
            </p:nvSpPr>
            <p:spPr>
              <a:xfrm>
                <a:off x="14728" y="3765"/>
                <a:ext cx="385" cy="3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Arial"/>
                </a:endParaRPr>
              </a:p>
            </p:txBody>
          </p:sp>
        </p:grpSp>
        <p:sp>
          <p:nvSpPr>
            <p:cNvPr id="56332" name="Text Box 32"/>
            <p:cNvSpPr txBox="1"/>
            <p:nvPr>
              <p:custDataLst>
                <p:tags r:id="rId11"/>
              </p:custDataLst>
            </p:nvPr>
          </p:nvSpPr>
          <p:spPr>
            <a:xfrm>
              <a:off x="12217" y="4148"/>
              <a:ext cx="2875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90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°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E</a:t>
              </a:r>
            </a:p>
          </p:txBody>
        </p:sp>
        <p:sp>
          <p:nvSpPr>
            <p:cNvPr id="56333" name="Text Box 32"/>
            <p:cNvSpPr txBox="1"/>
            <p:nvPr>
              <p:custDataLst>
                <p:tags r:id="rId12"/>
              </p:custDataLst>
            </p:nvPr>
          </p:nvSpPr>
          <p:spPr>
            <a:xfrm>
              <a:off x="8906" y="4148"/>
              <a:ext cx="2133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°</a:t>
              </a:r>
            </a:p>
          </p:txBody>
        </p:sp>
        <p:sp>
          <p:nvSpPr>
            <p:cNvPr id="56334" name="Text Box 32"/>
            <p:cNvSpPr txBox="1"/>
            <p:nvPr>
              <p:custDataLst>
                <p:tags r:id="rId13"/>
              </p:custDataLst>
            </p:nvPr>
          </p:nvSpPr>
          <p:spPr>
            <a:xfrm>
              <a:off x="5208" y="4260"/>
              <a:ext cx="2672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90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°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W</a:t>
              </a:r>
            </a:p>
          </p:txBody>
        </p:sp>
        <p:sp>
          <p:nvSpPr>
            <p:cNvPr id="56335" name="Text Box 32"/>
            <p:cNvSpPr txBox="1"/>
            <p:nvPr>
              <p:custDataLst>
                <p:tags r:id="rId14"/>
              </p:custDataLst>
            </p:nvPr>
          </p:nvSpPr>
          <p:spPr>
            <a:xfrm>
              <a:off x="1941" y="4260"/>
              <a:ext cx="2133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180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°</a:t>
              </a:r>
            </a:p>
          </p:txBody>
        </p:sp>
        <p:sp>
          <p:nvSpPr>
            <p:cNvPr id="56336" name="Text Box 32"/>
            <p:cNvSpPr txBox="1"/>
            <p:nvPr>
              <p:custDataLst>
                <p:tags r:id="rId15"/>
              </p:custDataLst>
            </p:nvPr>
          </p:nvSpPr>
          <p:spPr>
            <a:xfrm>
              <a:off x="15774" y="4147"/>
              <a:ext cx="2133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180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Arial"/>
                </a:rPr>
                <a:t>°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0670" y="908504"/>
            <a:ext cx="974818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zh-CN" altLang="en-US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kumimoji="0" lang="en-US" altLang="zh-CN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60°E</a:t>
            </a:r>
            <a:r>
              <a:rPr kumimoji="0" lang="zh-CN" altLang="en-US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地方时为</a:t>
            </a:r>
            <a:r>
              <a:rPr kumimoji="0" lang="en-US" altLang="zh-CN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kumimoji="0" lang="zh-CN" altLang="en-US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时，求</a:t>
            </a:r>
            <a:r>
              <a:rPr kumimoji="0" lang="en-US" altLang="zh-CN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60°W</a:t>
            </a:r>
            <a:r>
              <a:rPr kumimoji="0" lang="zh-CN" altLang="en-US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的地方时。</a:t>
            </a:r>
            <a:endParaRPr kumimoji="0" lang="zh-CN" altLang="en-US" sz="3600" i="0" u="none" strike="noStrike" kern="1200" cap="none" spc="0" normalizeH="0" baseline="0" noProof="1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Arial"/>
            </a:endParaRPr>
          </a:p>
        </p:txBody>
      </p:sp>
      <p:sp>
        <p:nvSpPr>
          <p:cNvPr id="62" name="心形 61"/>
          <p:cNvSpPr/>
          <p:nvPr>
            <p:custDataLst>
              <p:tags r:id="rId3"/>
            </p:custDataLst>
          </p:nvPr>
        </p:nvSpPr>
        <p:spPr>
          <a:xfrm>
            <a:off x="7401717" y="3319445"/>
            <a:ext cx="577851" cy="575733"/>
          </a:xfrm>
          <a:custGeom>
            <a:avLst/>
            <a:gdLst/>
            <a:ahLst/>
            <a:cxnLst>
              <a:cxn ang="0">
                <a:pos x="218130" y="107950"/>
              </a:cxn>
              <a:cxn ang="0">
                <a:pos x="218130" y="431800"/>
              </a:cxn>
              <a:cxn ang="0">
                <a:pos x="218130" y="107950"/>
              </a:cxn>
            </a:cxnLst>
            <a:rect l="l" t="t" r="r" b="b"/>
            <a:pathLst>
              <a:path w="432434" h="431800">
                <a:moveTo>
                  <a:pt x="216217" y="107950"/>
                </a:moveTo>
                <a:cubicBezTo>
                  <a:pt x="306308" y="-143933"/>
                  <a:pt x="657661" y="107950"/>
                  <a:pt x="216217" y="431800"/>
                </a:cubicBezTo>
                <a:cubicBezTo>
                  <a:pt x="-225226" y="107950"/>
                  <a:pt x="126126" y="-143933"/>
                  <a:pt x="216217" y="107950"/>
                </a:cubicBezTo>
                <a:close/>
              </a:path>
            </a:pathLst>
          </a:custGeom>
          <a:solidFill>
            <a:srgbClr val="FF33CC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Arial"/>
            </a:endParaRPr>
          </a:p>
        </p:txBody>
      </p:sp>
      <p:sp>
        <p:nvSpPr>
          <p:cNvPr id="64" name="心形 63"/>
          <p:cNvSpPr/>
          <p:nvPr>
            <p:custDataLst>
              <p:tags r:id="rId4"/>
            </p:custDataLst>
          </p:nvPr>
        </p:nvSpPr>
        <p:spPr>
          <a:xfrm>
            <a:off x="3946611" y="3302781"/>
            <a:ext cx="575733" cy="575733"/>
          </a:xfrm>
          <a:custGeom>
            <a:avLst/>
            <a:gdLst/>
            <a:ahLst/>
            <a:cxnLst>
              <a:cxn ang="0">
                <a:pos x="214950" y="107950"/>
              </a:cxn>
              <a:cxn ang="0">
                <a:pos x="214950" y="431800"/>
              </a:cxn>
              <a:cxn ang="0">
                <a:pos x="214950" y="107950"/>
              </a:cxn>
            </a:cxnLst>
            <a:rect l="l" t="t" r="r" b="b"/>
            <a:pathLst>
              <a:path w="432434" h="431800">
                <a:moveTo>
                  <a:pt x="216217" y="107950"/>
                </a:moveTo>
                <a:cubicBezTo>
                  <a:pt x="306308" y="-143933"/>
                  <a:pt x="657661" y="107950"/>
                  <a:pt x="216217" y="431800"/>
                </a:cubicBezTo>
                <a:cubicBezTo>
                  <a:pt x="-225226" y="107950"/>
                  <a:pt x="126126" y="-143933"/>
                  <a:pt x="216217" y="107950"/>
                </a:cubicBezTo>
                <a:close/>
              </a:path>
            </a:pathLst>
          </a:custGeom>
          <a:solidFill>
            <a:srgbClr val="9900CC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>
              <a:ln>
                <a:noFill/>
              </a:ln>
              <a:solidFill>
                <a:srgbClr val="007A77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Arial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156395" y="112354"/>
            <a:ext cx="12035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marR="0" lvl="0" indent="-17208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计算方法：</a:t>
            </a: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定位置，</a:t>
            </a: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定经度差，</a:t>
            </a: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定时间差，</a:t>
            </a: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定早晚，</a:t>
            </a: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求值</a:t>
            </a:r>
            <a:endParaRPr kumimoji="0" lang="zh-CN" altLang="zh-CN" sz="3200" b="0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427277" y="4304013"/>
            <a:ext cx="9663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marR="0" lvl="0" indent="-17208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40°E</a:t>
            </a:r>
            <a:r>
              <a:rPr kumimoji="0" lang="zh-CN" altLang="en-US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地方时为</a:t>
            </a:r>
            <a:r>
              <a:rPr kumimoji="0" lang="en-US" altLang="zh-CN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时，求</a:t>
            </a:r>
            <a:r>
              <a:rPr kumimoji="0" lang="en-US" altLang="zh-CN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70°E</a:t>
            </a:r>
            <a:r>
              <a:rPr kumimoji="0" lang="zh-CN" altLang="en-US" sz="360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的地方时。</a:t>
            </a:r>
            <a:endParaRPr kumimoji="0" lang="en-US" altLang="zh-CN" sz="360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Text Box 32"/>
          <p:cNvSpPr txBox="1"/>
          <p:nvPr>
            <p:custDataLst>
              <p:tags r:id="rId7"/>
            </p:custDataLst>
          </p:nvPr>
        </p:nvSpPr>
        <p:spPr>
          <a:xfrm>
            <a:off x="9473207" y="4381345"/>
            <a:ext cx="180551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Arial"/>
              </a:rPr>
              <a:t>14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Arial"/>
              </a:rPr>
              <a:t>时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909259" y="1490873"/>
            <a:ext cx="9375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①找出两点的位置；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②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确定经度差（同经相减，异经相加，自西向东确定）； 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③确定时间差（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15°/1°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④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确定早晚（向东无限近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180°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最早）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⑤确定时差（早加晚减）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42" name="Text Box 32"/>
          <p:cNvSpPr txBox="1"/>
          <p:nvPr>
            <p:custDataLst>
              <p:tags r:id="rId9"/>
            </p:custDataLst>
          </p:nvPr>
        </p:nvSpPr>
        <p:spPr>
          <a:xfrm>
            <a:off x="9645729" y="1290573"/>
            <a:ext cx="180551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Arial"/>
              </a:rPr>
              <a:t>4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Arial"/>
              </a:rPr>
              <a:t>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C160BB-4431-417A-D351-A532097808A8}"/>
              </a:ext>
            </a:extLst>
          </p:cNvPr>
          <p:cNvSpPr txBox="1"/>
          <p:nvPr/>
        </p:nvSpPr>
        <p:spPr>
          <a:xfrm>
            <a:off x="6370522" y="5764830"/>
            <a:ext cx="633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笔记</a:t>
            </a:r>
          </a:p>
        </p:txBody>
      </p:sp>
    </p:spTree>
    <p:extLst>
      <p:ext uri="{BB962C8B-B14F-4D97-AF65-F5344CB8AC3E}">
        <p14:creationId xmlns:p14="http://schemas.microsoft.com/office/powerpoint/2010/main" val="779680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" grpId="0" animBg="1"/>
      <p:bldP spid="64" grpId="0" animBg="1"/>
      <p:bldP spid="3" grpId="0"/>
      <p:bldP spid="35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94484" y="82714"/>
            <a:ext cx="3495203" cy="542925"/>
          </a:xfrm>
        </p:spPr>
        <p:txBody>
          <a:bodyPr/>
          <a:lstStyle/>
          <a:p>
            <a:pPr algn="ctr"/>
            <a:r>
              <a:rPr lang="zh-CN" altLang="en-US"/>
              <a:t>二、时区和区时</a:t>
            </a:r>
          </a:p>
        </p:txBody>
      </p:sp>
      <p:sp>
        <p:nvSpPr>
          <p:cNvPr id="17411" name="文本框 23553"/>
          <p:cNvSpPr txBox="1"/>
          <p:nvPr>
            <p:custDataLst>
              <p:tags r:id="rId2"/>
            </p:custDataLst>
          </p:nvPr>
        </p:nvSpPr>
        <p:spPr>
          <a:xfrm>
            <a:off x="429208" y="1148715"/>
            <a:ext cx="10087663" cy="9669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spcBef>
                <a:spcPts val="50"/>
              </a:spcBef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划分规则：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全球共分为24个时区，每时区跨15°经度。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just" eaLnBrk="0" hangingPunct="0">
              <a:spcBef>
                <a:spcPts val="50"/>
              </a:spcBef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特别时区：中时区、东西十二区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83771" y="635179"/>
            <a:ext cx="296427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Calibri"/>
                <a:ea typeface="微软雅黑" panose="020B0503020204020204" pitchFamily="34" charset="-122"/>
                <a:sym typeface="+mn-ea"/>
              </a:rPr>
              <a:t>时区（区域）</a:t>
            </a:r>
          </a:p>
        </p:txBody>
      </p:sp>
      <p:pic>
        <p:nvPicPr>
          <p:cNvPr id="6" name="图片 5" descr="1.20 时区和国际日界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94515" y="2115646"/>
            <a:ext cx="8463885" cy="4764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298558" y="342792"/>
            <a:ext cx="8893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全球划分了多少个时区？每个时区跨了多少度？</a:t>
            </a:r>
          </a:p>
        </p:txBody>
      </p:sp>
    </p:spTree>
    <p:extLst>
      <p:ext uri="{BB962C8B-B14F-4D97-AF65-F5344CB8AC3E}">
        <p14:creationId xmlns:p14="http://schemas.microsoft.com/office/powerpoint/2010/main" val="2876864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44"/>
          <p:cNvCxnSpPr/>
          <p:nvPr>
            <p:custDataLst>
              <p:tags r:id="rId1"/>
            </p:custDataLst>
          </p:nvPr>
        </p:nvCxnSpPr>
        <p:spPr>
          <a:xfrm flipH="1">
            <a:off x="5205095" y="2889251"/>
            <a:ext cx="0" cy="26422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 flipH="1">
            <a:off x="7025005" y="2858771"/>
            <a:ext cx="0" cy="26422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3"/>
            </p:custDataLst>
          </p:nvPr>
        </p:nvCxnSpPr>
        <p:spPr>
          <a:xfrm flipH="1">
            <a:off x="6094095" y="2889251"/>
            <a:ext cx="0" cy="26422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711701" y="3023235"/>
            <a:ext cx="27666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>
            <a:off x="8529956" y="3023235"/>
            <a:ext cx="18472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6"/>
            </p:custDataLst>
          </p:nvPr>
        </p:nvCxnSpPr>
        <p:spPr>
          <a:xfrm>
            <a:off x="1664971" y="3023235"/>
            <a:ext cx="18472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 flipH="1">
            <a:off x="4702810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 flipH="1">
            <a:off x="5648325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9"/>
            </p:custDataLst>
          </p:nvPr>
        </p:nvCxnSpPr>
        <p:spPr>
          <a:xfrm flipH="1">
            <a:off x="6573520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10"/>
            </p:custDataLst>
          </p:nvPr>
        </p:nvCxnSpPr>
        <p:spPr>
          <a:xfrm flipH="1">
            <a:off x="7478395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1"/>
            </p:custDataLst>
          </p:nvPr>
        </p:nvCxnSpPr>
        <p:spPr>
          <a:xfrm flipH="1">
            <a:off x="8529955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12"/>
            </p:custDataLst>
          </p:nvPr>
        </p:nvCxnSpPr>
        <p:spPr>
          <a:xfrm flipH="1">
            <a:off x="9508490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3"/>
            </p:custDataLst>
          </p:nvPr>
        </p:nvCxnSpPr>
        <p:spPr>
          <a:xfrm flipH="1">
            <a:off x="10377170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4"/>
            </p:custDataLst>
          </p:nvPr>
        </p:nvCxnSpPr>
        <p:spPr>
          <a:xfrm flipH="1">
            <a:off x="3512185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5"/>
            </p:custDataLst>
          </p:nvPr>
        </p:nvCxnSpPr>
        <p:spPr>
          <a:xfrm flipH="1">
            <a:off x="2588895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6"/>
            </p:custDataLst>
          </p:nvPr>
        </p:nvCxnSpPr>
        <p:spPr>
          <a:xfrm flipH="1">
            <a:off x="1664970" y="2907666"/>
            <a:ext cx="0" cy="26422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7"/>
            </p:custDataLst>
          </p:nvPr>
        </p:nvCxnSpPr>
        <p:spPr>
          <a:xfrm flipH="1">
            <a:off x="2136140" y="2898776"/>
            <a:ext cx="0" cy="26422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8"/>
            </p:custDataLst>
          </p:nvPr>
        </p:nvCxnSpPr>
        <p:spPr>
          <a:xfrm flipH="1">
            <a:off x="9925050" y="2889886"/>
            <a:ext cx="0" cy="26422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9"/>
            </p:custDataLst>
          </p:nvPr>
        </p:nvCxnSpPr>
        <p:spPr>
          <a:xfrm flipH="1">
            <a:off x="5203825" y="2889885"/>
            <a:ext cx="1270" cy="1625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20"/>
            </p:custDataLst>
          </p:nvPr>
        </p:nvCxnSpPr>
        <p:spPr>
          <a:xfrm flipH="1">
            <a:off x="6094095" y="2889885"/>
            <a:ext cx="1270" cy="1625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21"/>
            </p:custDataLst>
          </p:nvPr>
        </p:nvCxnSpPr>
        <p:spPr>
          <a:xfrm flipH="1">
            <a:off x="7025005" y="2889885"/>
            <a:ext cx="1270" cy="16256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22"/>
            </p:custDataLst>
          </p:nvPr>
        </p:nvSpPr>
        <p:spPr>
          <a:xfrm>
            <a:off x="5995036" y="2393950"/>
            <a:ext cx="52260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0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sp>
        <p:nvSpPr>
          <p:cNvPr id="22" name="文本框 21"/>
          <p:cNvSpPr txBox="1"/>
          <p:nvPr>
            <p:custDataLst>
              <p:tags r:id="rId23"/>
            </p:custDataLst>
          </p:nvPr>
        </p:nvSpPr>
        <p:spPr>
          <a:xfrm>
            <a:off x="6320156" y="2393950"/>
            <a:ext cx="76771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7.5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sp>
        <p:nvSpPr>
          <p:cNvPr id="23" name="文本框 22"/>
          <p:cNvSpPr txBox="1"/>
          <p:nvPr>
            <p:custDataLst>
              <p:tags r:id="rId24"/>
            </p:custDataLst>
          </p:nvPr>
        </p:nvSpPr>
        <p:spPr>
          <a:xfrm>
            <a:off x="5414646" y="2393950"/>
            <a:ext cx="76771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7.5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sp>
        <p:nvSpPr>
          <p:cNvPr id="24" name="文本框 23"/>
          <p:cNvSpPr txBox="1"/>
          <p:nvPr>
            <p:custDataLst>
              <p:tags r:id="rId25"/>
            </p:custDataLst>
          </p:nvPr>
        </p:nvSpPr>
        <p:spPr>
          <a:xfrm>
            <a:off x="4235450" y="2393950"/>
            <a:ext cx="9347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22.5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sp>
        <p:nvSpPr>
          <p:cNvPr id="25" name="文本框 24"/>
          <p:cNvSpPr txBox="1"/>
          <p:nvPr>
            <p:custDataLst>
              <p:tags r:id="rId26"/>
            </p:custDataLst>
          </p:nvPr>
        </p:nvSpPr>
        <p:spPr>
          <a:xfrm>
            <a:off x="7283450" y="2393950"/>
            <a:ext cx="93472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22.5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sp>
        <p:nvSpPr>
          <p:cNvPr id="26" name="文本框 25"/>
          <p:cNvSpPr txBox="1"/>
          <p:nvPr>
            <p:custDataLst>
              <p:tags r:id="rId27"/>
            </p:custDataLst>
          </p:nvPr>
        </p:nvSpPr>
        <p:spPr>
          <a:xfrm>
            <a:off x="4958715" y="2393950"/>
            <a:ext cx="68961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sp>
        <p:nvSpPr>
          <p:cNvPr id="27" name="文本框 26"/>
          <p:cNvSpPr txBox="1"/>
          <p:nvPr>
            <p:custDataLst>
              <p:tags r:id="rId28"/>
            </p:custDataLst>
          </p:nvPr>
        </p:nvSpPr>
        <p:spPr>
          <a:xfrm>
            <a:off x="6806565" y="2393950"/>
            <a:ext cx="68961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sp>
        <p:nvSpPr>
          <p:cNvPr id="28" name="文本框 27"/>
          <p:cNvSpPr txBox="1"/>
          <p:nvPr>
            <p:custDataLst>
              <p:tags r:id="rId29"/>
            </p:custDataLst>
          </p:nvPr>
        </p:nvSpPr>
        <p:spPr>
          <a:xfrm>
            <a:off x="1821181" y="2393950"/>
            <a:ext cx="85661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180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sp>
        <p:nvSpPr>
          <p:cNvPr id="29" name="文本框 28"/>
          <p:cNvSpPr txBox="1"/>
          <p:nvPr>
            <p:custDataLst>
              <p:tags r:id="rId30"/>
            </p:custDataLst>
          </p:nvPr>
        </p:nvSpPr>
        <p:spPr>
          <a:xfrm>
            <a:off x="9623426" y="2393950"/>
            <a:ext cx="85661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180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°</a:t>
            </a:r>
          </a:p>
        </p:txBody>
      </p:sp>
      <p:cxnSp>
        <p:nvCxnSpPr>
          <p:cNvPr id="30" name="直接连接符 29"/>
          <p:cNvCxnSpPr/>
          <p:nvPr>
            <p:custDataLst>
              <p:tags r:id="rId31"/>
            </p:custDataLst>
          </p:nvPr>
        </p:nvCxnSpPr>
        <p:spPr>
          <a:xfrm flipV="1">
            <a:off x="3449956" y="3014345"/>
            <a:ext cx="1360805" cy="889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32"/>
            </p:custDataLst>
          </p:nvPr>
        </p:nvCxnSpPr>
        <p:spPr>
          <a:xfrm>
            <a:off x="7478395" y="3014345"/>
            <a:ext cx="1050290" cy="889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33"/>
            </p:custDataLst>
          </p:nvPr>
        </p:nvCxnSpPr>
        <p:spPr>
          <a:xfrm>
            <a:off x="3778886" y="4250690"/>
            <a:ext cx="64071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34"/>
            </p:custDataLst>
          </p:nvPr>
        </p:nvCxnSpPr>
        <p:spPr>
          <a:xfrm>
            <a:off x="7748271" y="4210685"/>
            <a:ext cx="64071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35"/>
            </p:custDataLst>
          </p:nvPr>
        </p:nvSpPr>
        <p:spPr>
          <a:xfrm>
            <a:off x="5777866" y="3470911"/>
            <a:ext cx="633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中时区</a:t>
            </a:r>
          </a:p>
        </p:txBody>
      </p:sp>
      <p:sp>
        <p:nvSpPr>
          <p:cNvPr id="35" name="文本框 34"/>
          <p:cNvSpPr txBox="1"/>
          <p:nvPr>
            <p:custDataLst>
              <p:tags r:id="rId36"/>
            </p:custDataLst>
          </p:nvPr>
        </p:nvSpPr>
        <p:spPr>
          <a:xfrm>
            <a:off x="6708776" y="3470911"/>
            <a:ext cx="633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东一区</a:t>
            </a:r>
          </a:p>
        </p:txBody>
      </p:sp>
      <p:sp>
        <p:nvSpPr>
          <p:cNvPr id="36" name="文本框 35"/>
          <p:cNvSpPr txBox="1"/>
          <p:nvPr>
            <p:custDataLst>
              <p:tags r:id="rId37"/>
            </p:custDataLst>
          </p:nvPr>
        </p:nvSpPr>
        <p:spPr>
          <a:xfrm>
            <a:off x="4887596" y="3470911"/>
            <a:ext cx="633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西一区</a:t>
            </a:r>
          </a:p>
        </p:txBody>
      </p:sp>
      <p:sp>
        <p:nvSpPr>
          <p:cNvPr id="37" name="文本框 36"/>
          <p:cNvSpPr txBox="1"/>
          <p:nvPr>
            <p:custDataLst>
              <p:tags r:id="rId38"/>
            </p:custDataLst>
          </p:nvPr>
        </p:nvSpPr>
        <p:spPr>
          <a:xfrm>
            <a:off x="8702676" y="3194051"/>
            <a:ext cx="6330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东十一区</a:t>
            </a:r>
          </a:p>
        </p:txBody>
      </p:sp>
      <p:sp>
        <p:nvSpPr>
          <p:cNvPr id="38" name="文本框 37"/>
          <p:cNvSpPr txBox="1"/>
          <p:nvPr>
            <p:custDataLst>
              <p:tags r:id="rId39"/>
            </p:custDataLst>
          </p:nvPr>
        </p:nvSpPr>
        <p:spPr>
          <a:xfrm>
            <a:off x="2734311" y="3194051"/>
            <a:ext cx="6330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西十一区</a:t>
            </a:r>
          </a:p>
        </p:txBody>
      </p:sp>
      <p:sp>
        <p:nvSpPr>
          <p:cNvPr id="39" name="文本框 38"/>
          <p:cNvSpPr txBox="1"/>
          <p:nvPr>
            <p:custDataLst>
              <p:tags r:id="rId40"/>
            </p:custDataLst>
          </p:nvPr>
        </p:nvSpPr>
        <p:spPr>
          <a:xfrm>
            <a:off x="9434831" y="3358515"/>
            <a:ext cx="6330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东十二区</a:t>
            </a:r>
          </a:p>
        </p:txBody>
      </p:sp>
      <p:sp>
        <p:nvSpPr>
          <p:cNvPr id="40" name="文本框 39"/>
          <p:cNvSpPr txBox="1"/>
          <p:nvPr>
            <p:custDataLst>
              <p:tags r:id="rId41"/>
            </p:custDataLst>
          </p:nvPr>
        </p:nvSpPr>
        <p:spPr>
          <a:xfrm>
            <a:off x="1664971" y="3358515"/>
            <a:ext cx="6330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东十二区</a:t>
            </a:r>
          </a:p>
        </p:txBody>
      </p:sp>
      <p:sp>
        <p:nvSpPr>
          <p:cNvPr id="41" name="文本框 40"/>
          <p:cNvSpPr txBox="1"/>
          <p:nvPr>
            <p:custDataLst>
              <p:tags r:id="rId42"/>
            </p:custDataLst>
          </p:nvPr>
        </p:nvSpPr>
        <p:spPr>
          <a:xfrm>
            <a:off x="9889491" y="3357245"/>
            <a:ext cx="6330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西十二区</a:t>
            </a:r>
          </a:p>
        </p:txBody>
      </p:sp>
      <p:sp>
        <p:nvSpPr>
          <p:cNvPr id="42" name="文本框 41"/>
          <p:cNvSpPr txBox="1"/>
          <p:nvPr>
            <p:custDataLst>
              <p:tags r:id="rId43"/>
            </p:custDataLst>
          </p:nvPr>
        </p:nvSpPr>
        <p:spPr>
          <a:xfrm>
            <a:off x="2101216" y="3373120"/>
            <a:ext cx="6330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西十二区</a:t>
            </a:r>
          </a:p>
        </p:txBody>
      </p:sp>
      <p:sp>
        <p:nvSpPr>
          <p:cNvPr id="98312" name="TextBox 18"/>
          <p:cNvSpPr txBox="1"/>
          <p:nvPr>
            <p:custDataLst>
              <p:tags r:id="rId44"/>
            </p:custDataLst>
          </p:nvPr>
        </p:nvSpPr>
        <p:spPr>
          <a:xfrm>
            <a:off x="3011171" y="5501006"/>
            <a:ext cx="2403475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40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中央经线</a:t>
            </a:r>
          </a:p>
        </p:txBody>
      </p:sp>
      <p:cxnSp>
        <p:nvCxnSpPr>
          <p:cNvPr id="47" name="直接箭头连接符 46"/>
          <p:cNvCxnSpPr/>
          <p:nvPr>
            <p:custDataLst>
              <p:tags r:id="rId45"/>
            </p:custDataLst>
          </p:nvPr>
        </p:nvCxnSpPr>
        <p:spPr>
          <a:xfrm flipV="1">
            <a:off x="5205096" y="5594350"/>
            <a:ext cx="890905" cy="373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>
            <p:custDataLst>
              <p:tags r:id="rId46"/>
            </p:custDataLst>
          </p:nvPr>
        </p:nvSpPr>
        <p:spPr>
          <a:xfrm>
            <a:off x="429209" y="280036"/>
            <a:ext cx="9947961" cy="1969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区时（时间）</a:t>
            </a:r>
            <a:r>
              <a:rPr lang="zh-CN" altLang="en-US" sz="3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：是本时区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中央经线</a:t>
            </a:r>
            <a:r>
              <a:rPr lang="zh-CN" altLang="en-US" sz="3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地方时</a:t>
            </a:r>
            <a:r>
              <a:rPr lang="zh-CN" altLang="en-US" sz="3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3200" b="1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同一时区内，区时相同。</a:t>
            </a:r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相邻时区，区时相差1小时。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TextBox 18"/>
          <p:cNvSpPr txBox="1"/>
          <p:nvPr>
            <p:custDataLst>
              <p:tags r:id="rId47"/>
            </p:custDataLst>
          </p:nvPr>
        </p:nvSpPr>
        <p:spPr>
          <a:xfrm>
            <a:off x="1183201" y="1634233"/>
            <a:ext cx="8702040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世界标准时：中时区区时或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°经线地方时。</a:t>
            </a:r>
          </a:p>
        </p:txBody>
      </p:sp>
      <p:sp>
        <p:nvSpPr>
          <p:cNvPr id="50" name="TextBox 18"/>
          <p:cNvSpPr txBox="1"/>
          <p:nvPr>
            <p:custDataLst>
              <p:tags r:id="rId48"/>
            </p:custDataLst>
          </p:nvPr>
        </p:nvSpPr>
        <p:spPr>
          <a:xfrm>
            <a:off x="7481766" y="2101266"/>
            <a:ext cx="2403475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（伦敦时间）</a:t>
            </a:r>
          </a:p>
        </p:txBody>
      </p:sp>
      <p:sp>
        <p:nvSpPr>
          <p:cNvPr id="20482" name="Rectangle 7"/>
          <p:cNvSpPr/>
          <p:nvPr>
            <p:custDataLst>
              <p:tags r:id="rId49"/>
            </p:custDataLst>
          </p:nvPr>
        </p:nvSpPr>
        <p:spPr>
          <a:xfrm>
            <a:off x="1820546" y="6207760"/>
            <a:ext cx="2990215" cy="53213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vert="horz" wrap="none" anchor="ctr"/>
          <a:lstStyle/>
          <a:p>
            <a:r>
              <a:rPr lang="zh-CN" altLang="en-US" sz="3200" b="1">
                <a:solidFill>
                  <a:prstClr val="white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注意概念区分</a:t>
            </a:r>
          </a:p>
        </p:txBody>
      </p:sp>
      <p:sp>
        <p:nvSpPr>
          <p:cNvPr id="51" name="文本框 50"/>
          <p:cNvSpPr txBox="1"/>
          <p:nvPr>
            <p:custDataLst>
              <p:tags r:id="rId50"/>
            </p:custDataLst>
          </p:nvPr>
        </p:nvSpPr>
        <p:spPr>
          <a:xfrm>
            <a:off x="5039996" y="6181726"/>
            <a:ext cx="5420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时区和区时、区时和地方时</a:t>
            </a:r>
          </a:p>
        </p:txBody>
      </p:sp>
    </p:spTree>
    <p:extLst>
      <p:ext uri="{BB962C8B-B14F-4D97-AF65-F5344CB8AC3E}">
        <p14:creationId xmlns:p14="http://schemas.microsoft.com/office/powerpoint/2010/main" val="2946274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49" grpId="0"/>
      <p:bldP spid="50" grpId="0" animBg="1"/>
      <p:bldP spid="20482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7265" y="1604280"/>
            <a:ext cx="1960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当地经度</a:t>
            </a:r>
          </a:p>
        </p:txBody>
      </p:sp>
      <p:sp>
        <p:nvSpPr>
          <p:cNvPr id="46085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945052" y="2061479"/>
            <a:ext cx="1522412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29215" y="2061479"/>
            <a:ext cx="1673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15°</a:t>
            </a:r>
          </a:p>
        </p:txBody>
      </p:sp>
      <p:sp>
        <p:nvSpPr>
          <p:cNvPr id="4608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67735" y="1756410"/>
            <a:ext cx="32118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/>
              <a:t>=商（整数）…余数</a:t>
            </a:r>
          </a:p>
        </p:txBody>
      </p:sp>
      <p:sp>
        <p:nvSpPr>
          <p:cNvPr id="46088" name="AutoShape 8"/>
          <p:cNvSpPr/>
          <p:nvPr>
            <p:custDataLst>
              <p:tags r:id="rId5"/>
            </p:custDataLst>
          </p:nvPr>
        </p:nvSpPr>
        <p:spPr bwMode="auto">
          <a:xfrm>
            <a:off x="6495052" y="1630950"/>
            <a:ext cx="159432" cy="920545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67534" y="1442355"/>
            <a:ext cx="335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余数&lt;7.5,时区数取</a:t>
            </a:r>
            <a:r>
              <a:rPr lang="zh-CN" altLang="en-US" sz="2400" b="1">
                <a:solidFill>
                  <a:srgbClr val="FF0000"/>
                </a:solidFill>
              </a:rPr>
              <a:t>整数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67534" y="2243090"/>
            <a:ext cx="369093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余数&gt;7.5,时区数取</a:t>
            </a:r>
            <a:r>
              <a:rPr lang="zh-CN" altLang="en-US" sz="2400" b="1">
                <a:solidFill>
                  <a:srgbClr val="FF0000"/>
                </a:solidFill>
              </a:rPr>
              <a:t>整数</a:t>
            </a:r>
            <a:r>
              <a:rPr lang="zh-CN" altLang="en-US" sz="3200" b="1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31813" y="245366"/>
            <a:ext cx="2898140" cy="58356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区时的计算</a:t>
            </a: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370592" y="875906"/>
            <a:ext cx="5729991" cy="63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</a:t>
            </a:r>
            <a:r>
              <a:rPr lang="en-US" altLang="zh-CN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）已知某地经度，推算时区。</a:t>
            </a:r>
          </a:p>
        </p:txBody>
      </p:sp>
      <p:sp>
        <p:nvSpPr>
          <p:cNvPr id="17" name="Text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86161" y="3443792"/>
            <a:ext cx="1600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东七区</a:t>
            </a:r>
          </a:p>
        </p:txBody>
      </p:sp>
      <p:sp>
        <p:nvSpPr>
          <p:cNvPr id="18" name="Text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86361" y="3448250"/>
            <a:ext cx="21774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西十二区</a:t>
            </a: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370592" y="4320944"/>
            <a:ext cx="8517769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</a:t>
            </a:r>
            <a:r>
              <a:rPr lang="en-US" altLang="zh-CN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</a:t>
            </a:r>
          </a:p>
        </p:txBody>
      </p:sp>
      <p:sp>
        <p:nvSpPr>
          <p:cNvPr id="20" name="矩形 19"/>
          <p:cNvSpPr/>
          <p:nvPr>
            <p:custDataLst>
              <p:tags r:id="rId13"/>
            </p:custDataLst>
          </p:nvPr>
        </p:nvSpPr>
        <p:spPr>
          <a:xfrm>
            <a:off x="1037124" y="4350543"/>
            <a:ext cx="8508092" cy="6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该时区中央经线度数</a:t>
            </a:r>
            <a:r>
              <a:rPr lang="en-US" altLang="zh-CN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=</a:t>
            </a: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某地时区序数 × </a:t>
            </a:r>
            <a:r>
              <a:rPr lang="en-US" altLang="zh-CN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15°</a:t>
            </a: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370592" y="2750175"/>
            <a:ext cx="9212011" cy="680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00025" algn="l"/>
                <a:tab pos="1533525" algn="l"/>
                <a:tab pos="2867025" algn="l"/>
                <a:tab pos="4200525" algn="l"/>
              </a:tabLst>
            </a:pP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楷体" panose="02010600040101010101" charset="-122"/>
                <a:sym typeface="+mn-ea"/>
              </a:rPr>
              <a:t>例：求</a:t>
            </a:r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楷体" panose="02010600040101010101" charset="-122"/>
                <a:sym typeface="+mn-ea"/>
              </a:rPr>
              <a:t>65°W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楷体" panose="02010600040101010101" charset="-122"/>
                <a:sym typeface="+mn-ea"/>
              </a:rPr>
              <a:t>、</a:t>
            </a:r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楷体" panose="02010600040101010101" charset="-122"/>
                <a:sym typeface="+mn-ea"/>
              </a:rPr>
              <a:t>105°E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楷体" panose="02010600040101010101" charset="-122"/>
                <a:sym typeface="+mn-ea"/>
              </a:rPr>
              <a:t>、</a:t>
            </a:r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楷体" panose="02010600040101010101" charset="-122"/>
                <a:sym typeface="+mn-ea"/>
              </a:rPr>
              <a:t>173°W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楷体" panose="02010600040101010101" charset="-122"/>
                <a:sym typeface="+mn-ea"/>
              </a:rPr>
              <a:t>分别所在的时区。</a:t>
            </a:r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  <a:cs typeface="华文楷体" panose="02010600040101010101" charset="-122"/>
            </a:endParaRPr>
          </a:p>
        </p:txBody>
      </p:sp>
      <p:sp>
        <p:nvSpPr>
          <p:cNvPr id="103432" name="Text Box 8"/>
          <p:cNvSpPr txBox="1"/>
          <p:nvPr>
            <p:custDataLst>
              <p:tags r:id="rId15"/>
            </p:custDataLst>
          </p:nvPr>
        </p:nvSpPr>
        <p:spPr>
          <a:xfrm>
            <a:off x="606458" y="5342749"/>
            <a:ext cx="82089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华文楷体" panose="02010600040101010101" charset="-122"/>
              </a:rPr>
              <a:t>例：求西七区、东八区的中央经线分别是那一条？</a:t>
            </a:r>
          </a:p>
        </p:txBody>
      </p:sp>
      <p:sp>
        <p:nvSpPr>
          <p:cNvPr id="103433" name="Text Box 9"/>
          <p:cNvSpPr txBox="1"/>
          <p:nvPr>
            <p:custDataLst>
              <p:tags r:id="rId16"/>
            </p:custDataLst>
          </p:nvPr>
        </p:nvSpPr>
        <p:spPr>
          <a:xfrm>
            <a:off x="2012998" y="6040756"/>
            <a:ext cx="1814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105°W</a:t>
            </a:r>
          </a:p>
        </p:txBody>
      </p:sp>
      <p:sp>
        <p:nvSpPr>
          <p:cNvPr id="103434" name="Text Box 10"/>
          <p:cNvSpPr txBox="1"/>
          <p:nvPr>
            <p:custDataLst>
              <p:tags r:id="rId17"/>
            </p:custDataLst>
          </p:nvPr>
        </p:nvSpPr>
        <p:spPr>
          <a:xfrm>
            <a:off x="3942398" y="6040756"/>
            <a:ext cx="27368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120°E</a:t>
            </a:r>
          </a:p>
        </p:txBody>
      </p:sp>
      <p:sp>
        <p:nvSpPr>
          <p:cNvPr id="3" name="TextBox 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35387" y="3477849"/>
            <a:ext cx="1600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西四区</a:t>
            </a:r>
          </a:p>
        </p:txBody>
      </p:sp>
    </p:spTree>
    <p:extLst>
      <p:ext uri="{BB962C8B-B14F-4D97-AF65-F5344CB8AC3E}">
        <p14:creationId xmlns:p14="http://schemas.microsoft.com/office/powerpoint/2010/main" val="1145722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 animBg="1"/>
      <p:bldP spid="46086" grpId="0"/>
      <p:bldP spid="46087" grpId="0"/>
      <p:bldP spid="46088" grpId="0" animBg="1"/>
      <p:bldP spid="46089" grpId="0"/>
      <p:bldP spid="46090" grpId="0" animBg="1"/>
      <p:bldP spid="17" grpId="0" animBg="1"/>
      <p:bldP spid="18" grpId="0" animBg="1"/>
      <p:bldP spid="20" grpId="0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92360" y="346019"/>
            <a:ext cx="8969627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</a:t>
            </a:r>
            <a:r>
              <a:rPr lang="en-US" altLang="zh-CN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）已知某一时区的区时，求另一时区的区时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65459" y="1032137"/>
            <a:ext cx="8838980" cy="6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所求地的区时</a:t>
            </a:r>
            <a:r>
              <a:rPr lang="en-US" altLang="zh-CN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=</a:t>
            </a: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已知地的区时 </a:t>
            </a:r>
            <a:r>
              <a:rPr lang="en-US" altLang="zh-CN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± </a:t>
            </a: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两地的时区差数</a:t>
            </a:r>
          </a:p>
        </p:txBody>
      </p:sp>
      <p:sp>
        <p:nvSpPr>
          <p:cNvPr id="105476" name="Rectangle 4"/>
          <p:cNvSpPr/>
          <p:nvPr>
            <p:custDataLst>
              <p:tags r:id="rId3"/>
            </p:custDataLst>
          </p:nvPr>
        </p:nvSpPr>
        <p:spPr>
          <a:xfrm>
            <a:off x="974202" y="1697518"/>
            <a:ext cx="7704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Calibri"/>
                <a:ea typeface="微软雅黑" panose="020B0503020204020204" pitchFamily="34" charset="-122"/>
              </a:rPr>
              <a:t>（“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±</a:t>
            </a:r>
            <a:r>
              <a:rPr lang="zh-CN" altLang="en-US" b="1" dirty="0">
                <a:solidFill>
                  <a:srgbClr val="0000FF"/>
                </a:solidFill>
                <a:latin typeface="Calibri"/>
                <a:ea typeface="微软雅黑" panose="020B0503020204020204" pitchFamily="34" charset="-122"/>
              </a:rPr>
              <a:t>”：东加西减       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时区差</a:t>
            </a:r>
            <a:r>
              <a:rPr lang="zh-CN" altLang="en-US" b="1" dirty="0">
                <a:solidFill>
                  <a:srgbClr val="0000FF"/>
                </a:solidFill>
                <a:latin typeface="Calibri"/>
                <a:ea typeface="微软雅黑" panose="020B0503020204020204" pitchFamily="34" charset="-122"/>
              </a:rPr>
              <a:t>：异加同减）</a:t>
            </a:r>
          </a:p>
        </p:txBody>
      </p:sp>
    </p:spTree>
    <p:extLst>
      <p:ext uri="{BB962C8B-B14F-4D97-AF65-F5344CB8AC3E}">
        <p14:creationId xmlns:p14="http://schemas.microsoft.com/office/powerpoint/2010/main" val="147721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54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51180" y="2709122"/>
            <a:ext cx="8640233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2085" marR="0" lvl="0" indent="-17208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例：西三区为</a:t>
            </a:r>
            <a:r>
              <a:rPr kumimoji="0" lang="en-US" altLang="zh-CN" sz="3735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3735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时，求西八区时间。</a:t>
            </a:r>
            <a:endParaRPr kumimoji="0" lang="zh-CN" altLang="zh-CN" sz="3735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6563" name="组合 46"/>
          <p:cNvGrpSpPr/>
          <p:nvPr>
            <p:custDataLst>
              <p:tags r:id="rId2"/>
            </p:custDataLst>
          </p:nvPr>
        </p:nvGrpSpPr>
        <p:grpSpPr>
          <a:xfrm>
            <a:off x="-130386" y="1007322"/>
            <a:ext cx="12501033" cy="1198880"/>
            <a:chOff x="1941" y="3639"/>
            <a:chExt cx="16219" cy="1652"/>
          </a:xfrm>
        </p:grpSpPr>
        <p:grpSp>
          <p:nvGrpSpPr>
            <p:cNvPr id="66571" name="组合 47"/>
            <p:cNvGrpSpPr/>
            <p:nvPr>
              <p:custDataLst>
                <p:tags r:id="rId9"/>
              </p:custDataLst>
            </p:nvPr>
          </p:nvGrpSpPr>
          <p:grpSpPr>
            <a:xfrm>
              <a:off x="2815" y="3639"/>
              <a:ext cx="14036" cy="509"/>
              <a:chOff x="2815" y="3763"/>
              <a:chExt cx="12297" cy="385"/>
            </a:xfrm>
          </p:grpSpPr>
          <p:cxnSp>
            <p:nvCxnSpPr>
              <p:cNvPr id="12" name="直接连接符 11"/>
              <p:cNvCxnSpPr>
                <a:endCxn id="17" idx="6"/>
              </p:cNvCxnSpPr>
              <p:nvPr>
                <p:custDataLst>
                  <p:tags r:id="rId15"/>
                </p:custDataLst>
              </p:nvPr>
            </p:nvCxnSpPr>
            <p:spPr>
              <a:xfrm>
                <a:off x="3060" y="3928"/>
                <a:ext cx="12051" cy="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649" y="3765"/>
                <a:ext cx="385" cy="3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楷体_GB2312"/>
                  <a:ea typeface="楷体_GB2312"/>
                  <a:cs typeface="Arial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659" y="3765"/>
                <a:ext cx="385" cy="3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楷体_GB2312"/>
                  <a:ea typeface="楷体_GB2312"/>
                  <a:cs typeface="Arial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18"/>
                </p:custDataLst>
              </p:nvPr>
            </p:nvSpPr>
            <p:spPr>
              <a:xfrm>
                <a:off x="8596" y="3763"/>
                <a:ext cx="383" cy="38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楷体_GB2312"/>
                  <a:ea typeface="楷体_GB2312"/>
                  <a:cs typeface="Arial"/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19"/>
                </p:custDataLst>
              </p:nvPr>
            </p:nvSpPr>
            <p:spPr>
              <a:xfrm>
                <a:off x="2814" y="3765"/>
                <a:ext cx="385" cy="3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楷体_GB2312"/>
                  <a:ea typeface="楷体_GB2312"/>
                  <a:cs typeface="Arial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20"/>
                </p:custDataLst>
              </p:nvPr>
            </p:nvSpPr>
            <p:spPr>
              <a:xfrm>
                <a:off x="14726" y="3765"/>
                <a:ext cx="385" cy="3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楷体_GB2312"/>
                  <a:ea typeface="楷体_GB2312"/>
                  <a:cs typeface="Arial"/>
                </a:endParaRPr>
              </a:p>
            </p:txBody>
          </p:sp>
        </p:grpSp>
        <p:sp>
          <p:nvSpPr>
            <p:cNvPr id="66572" name="Text Box 32"/>
            <p:cNvSpPr txBox="1"/>
            <p:nvPr>
              <p:custDataLst>
                <p:tags r:id="rId10"/>
              </p:custDataLst>
            </p:nvPr>
          </p:nvSpPr>
          <p:spPr>
            <a:xfrm>
              <a:off x="11831" y="4260"/>
              <a:ext cx="2603" cy="10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265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/>
                  <a:cs typeface="Arial"/>
                </a:rPr>
                <a:t>东六区</a:t>
              </a:r>
            </a:p>
          </p:txBody>
        </p:sp>
        <p:sp>
          <p:nvSpPr>
            <p:cNvPr id="66573" name="Text Box 32"/>
            <p:cNvSpPr txBox="1"/>
            <p:nvPr>
              <p:custDataLst>
                <p:tags r:id="rId11"/>
              </p:custDataLst>
            </p:nvPr>
          </p:nvSpPr>
          <p:spPr>
            <a:xfrm>
              <a:off x="8620" y="4260"/>
              <a:ext cx="2705" cy="10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265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/>
                  <a:cs typeface="Arial"/>
                </a:rPr>
                <a:t>中时区</a:t>
              </a:r>
            </a:p>
          </p:txBody>
        </p:sp>
        <p:sp>
          <p:nvSpPr>
            <p:cNvPr id="66574" name="Text Box 32"/>
            <p:cNvSpPr txBox="1"/>
            <p:nvPr>
              <p:custDataLst>
                <p:tags r:id="rId12"/>
              </p:custDataLst>
            </p:nvPr>
          </p:nvSpPr>
          <p:spPr>
            <a:xfrm>
              <a:off x="5208" y="4260"/>
              <a:ext cx="2672" cy="10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265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/>
                  <a:cs typeface="Arial"/>
                </a:rPr>
                <a:t>西六区</a:t>
              </a:r>
            </a:p>
          </p:txBody>
        </p:sp>
        <p:sp>
          <p:nvSpPr>
            <p:cNvPr id="66575" name="Text Box 32"/>
            <p:cNvSpPr txBox="1"/>
            <p:nvPr>
              <p:custDataLst>
                <p:tags r:id="rId13"/>
              </p:custDataLst>
            </p:nvPr>
          </p:nvSpPr>
          <p:spPr>
            <a:xfrm>
              <a:off x="1941" y="4260"/>
              <a:ext cx="3265" cy="10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265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/>
                  <a:cs typeface="Arial"/>
                </a:rPr>
                <a:t>西十二区</a:t>
              </a:r>
            </a:p>
          </p:txBody>
        </p:sp>
        <p:sp>
          <p:nvSpPr>
            <p:cNvPr id="66576" name="Text Box 32"/>
            <p:cNvSpPr txBox="1"/>
            <p:nvPr>
              <p:custDataLst>
                <p:tags r:id="rId14"/>
              </p:custDataLst>
            </p:nvPr>
          </p:nvSpPr>
          <p:spPr>
            <a:xfrm>
              <a:off x="14069" y="4260"/>
              <a:ext cx="4091" cy="10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265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/>
                  <a:cs typeface="Arial"/>
                </a:rPr>
                <a:t>东十二区</a:t>
              </a:r>
            </a:p>
          </p:txBody>
        </p:sp>
      </p:grpSp>
      <p:sp>
        <p:nvSpPr>
          <p:cNvPr id="18" name="心形 61"/>
          <p:cNvSpPr/>
          <p:nvPr>
            <p:custDataLst>
              <p:tags r:id="rId3"/>
            </p:custDataLst>
          </p:nvPr>
        </p:nvSpPr>
        <p:spPr>
          <a:xfrm>
            <a:off x="2339763" y="903606"/>
            <a:ext cx="575733" cy="575733"/>
          </a:xfrm>
          <a:custGeom>
            <a:avLst/>
            <a:gdLst/>
            <a:ahLst/>
            <a:cxnLst>
              <a:cxn ang="0">
                <a:pos x="214950" y="107950"/>
              </a:cxn>
              <a:cxn ang="0">
                <a:pos x="214950" y="431800"/>
              </a:cxn>
              <a:cxn ang="0">
                <a:pos x="214950" y="107950"/>
              </a:cxn>
            </a:cxnLst>
            <a:rect l="l" t="t" r="r" b="b"/>
            <a:pathLst>
              <a:path w="432434" h="431800">
                <a:moveTo>
                  <a:pt x="216217" y="107950"/>
                </a:moveTo>
                <a:cubicBezTo>
                  <a:pt x="306308" y="-143933"/>
                  <a:pt x="657661" y="107950"/>
                  <a:pt x="216217" y="431800"/>
                </a:cubicBezTo>
                <a:cubicBezTo>
                  <a:pt x="-225226" y="107950"/>
                  <a:pt x="126126" y="-143933"/>
                  <a:pt x="216217" y="107950"/>
                </a:cubicBezTo>
                <a:close/>
              </a:path>
            </a:pathLst>
          </a:custGeom>
          <a:solidFill>
            <a:srgbClr val="FF33CC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Arial"/>
            </a:endParaRPr>
          </a:p>
        </p:txBody>
      </p:sp>
      <p:sp>
        <p:nvSpPr>
          <p:cNvPr id="19" name="心形 63"/>
          <p:cNvSpPr/>
          <p:nvPr>
            <p:custDataLst>
              <p:tags r:id="rId4"/>
            </p:custDataLst>
          </p:nvPr>
        </p:nvSpPr>
        <p:spPr>
          <a:xfrm>
            <a:off x="4776047" y="882439"/>
            <a:ext cx="577849" cy="575733"/>
          </a:xfrm>
          <a:custGeom>
            <a:avLst/>
            <a:gdLst/>
            <a:ahLst/>
            <a:cxnLst>
              <a:cxn ang="0">
                <a:pos x="218127" y="107950"/>
              </a:cxn>
              <a:cxn ang="0">
                <a:pos x="218127" y="431800"/>
              </a:cxn>
              <a:cxn ang="0">
                <a:pos x="218127" y="107950"/>
              </a:cxn>
            </a:cxnLst>
            <a:rect l="l" t="t" r="r" b="b"/>
            <a:pathLst>
              <a:path w="432434" h="431800">
                <a:moveTo>
                  <a:pt x="216217" y="107950"/>
                </a:moveTo>
                <a:cubicBezTo>
                  <a:pt x="306308" y="-143933"/>
                  <a:pt x="657661" y="107950"/>
                  <a:pt x="216217" y="431800"/>
                </a:cubicBezTo>
                <a:cubicBezTo>
                  <a:pt x="-225226" y="107950"/>
                  <a:pt x="126126" y="-143933"/>
                  <a:pt x="216217" y="107950"/>
                </a:cubicBezTo>
                <a:close/>
              </a:path>
            </a:pathLst>
          </a:custGeom>
          <a:solidFill>
            <a:srgbClr val="9900CC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Arial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157991" y="5572648"/>
            <a:ext cx="1210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085" marR="0" lvl="0" indent="-17208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计算方法：一定位置、二定时区、三定时区差、四定方向、五求值</a:t>
            </a:r>
            <a:endParaRPr kumimoji="0" lang="zh-CN" altLang="zh-CN" sz="32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811337" y="3286805"/>
            <a:ext cx="9628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①找出两点的位置；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②确定时区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③确定时区差和时间差（同时区相减，异时区相加）；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④确定东西方向；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⑤求值</a:t>
            </a: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35360" y="234561"/>
            <a:ext cx="258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）计算</a:t>
            </a: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662601" y="2916708"/>
            <a:ext cx="119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44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31085F-4F06-68F4-6C1F-07A95945ADD4}"/>
              </a:ext>
            </a:extLst>
          </p:cNvPr>
          <p:cNvSpPr txBox="1"/>
          <p:nvPr/>
        </p:nvSpPr>
        <p:spPr>
          <a:xfrm>
            <a:off x="5967789" y="6261301"/>
            <a:ext cx="2046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笔记</a:t>
            </a:r>
          </a:p>
        </p:txBody>
      </p:sp>
    </p:spTree>
    <p:extLst>
      <p:ext uri="{BB962C8B-B14F-4D97-AF65-F5344CB8AC3E}">
        <p14:creationId xmlns:p14="http://schemas.microsoft.com/office/powerpoint/2010/main" val="1469512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9290" y="308910"/>
            <a:ext cx="3265714" cy="542925"/>
          </a:xfrm>
        </p:spPr>
        <p:txBody>
          <a:bodyPr/>
          <a:lstStyle/>
          <a:p>
            <a:pPr algn="ctr"/>
            <a:r>
              <a:rPr lang="zh-CN" altLang="en-US"/>
              <a:t>三、日界线</a:t>
            </a:r>
          </a:p>
        </p:txBody>
      </p:sp>
      <p:sp>
        <p:nvSpPr>
          <p:cNvPr id="25612" name="文本框 16"/>
          <p:cNvSpPr txBox="1"/>
          <p:nvPr>
            <p:custDataLst>
              <p:tags r:id="rId2"/>
            </p:custDataLst>
          </p:nvPr>
        </p:nvSpPr>
        <p:spPr>
          <a:xfrm>
            <a:off x="465138" y="980759"/>
            <a:ext cx="632754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自然日界线：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点所在经线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动态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zh-CN" altLang="en-US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3" name="文本框 18"/>
          <p:cNvSpPr txBox="1"/>
          <p:nvPr>
            <p:custDataLst>
              <p:tags r:id="rId3"/>
            </p:custDataLst>
          </p:nvPr>
        </p:nvSpPr>
        <p:spPr>
          <a:xfrm>
            <a:off x="386408" y="1504065"/>
            <a:ext cx="6228329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人为日界线：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180</a:t>
            </a: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°经线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静态</a:t>
            </a:r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</p:txBody>
      </p:sp>
      <p:sp>
        <p:nvSpPr>
          <p:cNvPr id="3" name="任意多边形 2"/>
          <p:cNvSpPr/>
          <p:nvPr>
            <p:custDataLst>
              <p:tags r:id="rId4"/>
            </p:custDataLst>
          </p:nvPr>
        </p:nvSpPr>
        <p:spPr>
          <a:xfrm>
            <a:off x="8941435" y="2183765"/>
            <a:ext cx="471170" cy="4136390"/>
          </a:xfrm>
          <a:custGeom>
            <a:avLst/>
            <a:gdLst>
              <a:gd name="connisteX0" fmla="*/ 204470 w 471170"/>
              <a:gd name="connsiteY0" fmla="*/ 0 h 4136390"/>
              <a:gd name="connisteX1" fmla="*/ 222250 w 471170"/>
              <a:gd name="connsiteY1" fmla="*/ 560705 h 4136390"/>
              <a:gd name="connisteX2" fmla="*/ 471170 w 471170"/>
              <a:gd name="connsiteY2" fmla="*/ 862965 h 4136390"/>
              <a:gd name="connisteX3" fmla="*/ 0 w 471170"/>
              <a:gd name="connsiteY3" fmla="*/ 1290320 h 4136390"/>
              <a:gd name="connisteX4" fmla="*/ 231140 w 471170"/>
              <a:gd name="connsiteY4" fmla="*/ 1441450 h 4136390"/>
              <a:gd name="connisteX5" fmla="*/ 204470 w 471170"/>
              <a:gd name="connsiteY5" fmla="*/ 2553335 h 4136390"/>
              <a:gd name="connisteX6" fmla="*/ 364490 w 471170"/>
              <a:gd name="connsiteY6" fmla="*/ 2713355 h 4136390"/>
              <a:gd name="connisteX7" fmla="*/ 364490 w 471170"/>
              <a:gd name="connsiteY7" fmla="*/ 3308985 h 4136390"/>
              <a:gd name="connisteX8" fmla="*/ 213360 w 471170"/>
              <a:gd name="connsiteY8" fmla="*/ 3469640 h 4136390"/>
              <a:gd name="connisteX9" fmla="*/ 195580 w 471170"/>
              <a:gd name="connsiteY9" fmla="*/ 4136390 h 41363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471170" h="4136390">
                <a:moveTo>
                  <a:pt x="204470" y="0"/>
                </a:moveTo>
                <a:lnTo>
                  <a:pt x="222250" y="560705"/>
                </a:lnTo>
                <a:lnTo>
                  <a:pt x="471170" y="862965"/>
                </a:lnTo>
                <a:lnTo>
                  <a:pt x="0" y="1290320"/>
                </a:lnTo>
                <a:lnTo>
                  <a:pt x="231140" y="1441450"/>
                </a:lnTo>
                <a:lnTo>
                  <a:pt x="204470" y="2553335"/>
                </a:lnTo>
                <a:lnTo>
                  <a:pt x="364490" y="2713355"/>
                </a:lnTo>
                <a:lnTo>
                  <a:pt x="364490" y="3308985"/>
                </a:lnTo>
                <a:lnTo>
                  <a:pt x="213360" y="3469640"/>
                </a:lnTo>
                <a:lnTo>
                  <a:pt x="195580" y="4136390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25606" name="文本框 7"/>
          <p:cNvSpPr txBox="1"/>
          <p:nvPr>
            <p:custDataLst>
              <p:tags r:id="rId5"/>
            </p:custDataLst>
          </p:nvPr>
        </p:nvSpPr>
        <p:spPr>
          <a:xfrm>
            <a:off x="7722185" y="3544135"/>
            <a:ext cx="198002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向东日期减一天</a:t>
            </a:r>
          </a:p>
        </p:txBody>
      </p:sp>
      <p:cxnSp>
        <p:nvCxnSpPr>
          <p:cNvPr id="9" name="直接箭头连接符 8"/>
          <p:cNvCxnSpPr/>
          <p:nvPr>
            <p:custDataLst>
              <p:tags r:id="rId6"/>
            </p:custDataLst>
          </p:nvPr>
        </p:nvCxnSpPr>
        <p:spPr>
          <a:xfrm flipV="1">
            <a:off x="8411210" y="3971608"/>
            <a:ext cx="1563688" cy="14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7"/>
            </p:custDataLst>
          </p:nvPr>
        </p:nvCxnSpPr>
        <p:spPr>
          <a:xfrm flipH="1" flipV="1">
            <a:off x="8401686" y="4325621"/>
            <a:ext cx="1501775" cy="111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文本框 11"/>
          <p:cNvSpPr txBox="1"/>
          <p:nvPr>
            <p:custDataLst>
              <p:tags r:id="rId8"/>
            </p:custDataLst>
          </p:nvPr>
        </p:nvSpPr>
        <p:spPr>
          <a:xfrm>
            <a:off x="8059321" y="4372174"/>
            <a:ext cx="198002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向西日期加一天</a:t>
            </a:r>
          </a:p>
        </p:txBody>
      </p:sp>
      <p:sp>
        <p:nvSpPr>
          <p:cNvPr id="25614" name="文本框 19"/>
          <p:cNvSpPr txBox="1"/>
          <p:nvPr>
            <p:custDataLst>
              <p:tags r:id="rId9"/>
            </p:custDataLst>
          </p:nvPr>
        </p:nvSpPr>
        <p:spPr>
          <a:xfrm>
            <a:off x="8116571" y="2581593"/>
            <a:ext cx="98296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0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东</a:t>
            </a:r>
            <a:r>
              <a:rPr lang="en-US" altLang="zh-CN" sz="20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20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区</a:t>
            </a:r>
          </a:p>
        </p:txBody>
      </p:sp>
      <p:sp>
        <p:nvSpPr>
          <p:cNvPr id="25615" name="文本框 20"/>
          <p:cNvSpPr txBox="1"/>
          <p:nvPr>
            <p:custDataLst>
              <p:tags r:id="rId10"/>
            </p:custDataLst>
          </p:nvPr>
        </p:nvSpPr>
        <p:spPr>
          <a:xfrm>
            <a:off x="9412289" y="2581593"/>
            <a:ext cx="98296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0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西</a:t>
            </a:r>
            <a:r>
              <a:rPr lang="en-US" altLang="zh-CN" sz="20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20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区</a:t>
            </a:r>
          </a:p>
        </p:txBody>
      </p:sp>
      <p:sp>
        <p:nvSpPr>
          <p:cNvPr id="4" name="文本框 19"/>
          <p:cNvSpPr txBox="1"/>
          <p:nvPr>
            <p:custDataLst>
              <p:tags r:id="rId11"/>
            </p:custDataLst>
          </p:nvPr>
        </p:nvSpPr>
        <p:spPr>
          <a:xfrm>
            <a:off x="8015764" y="951360"/>
            <a:ext cx="3775393" cy="95410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日期变化（加减一天）</a:t>
            </a:r>
          </a:p>
          <a:p>
            <a:pPr eaLnBrk="0" hangingPunct="0"/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区时相同</a:t>
            </a: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155556" y="2184865"/>
            <a:ext cx="62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注意：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180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°和人为日界线不完全重合</a:t>
            </a:r>
          </a:p>
        </p:txBody>
      </p:sp>
      <p:grpSp>
        <p:nvGrpSpPr>
          <p:cNvPr id="8" name="组合 7"/>
          <p:cNvGrpSpPr/>
          <p:nvPr>
            <p:custDataLst>
              <p:tags r:id="rId13"/>
            </p:custDataLst>
          </p:nvPr>
        </p:nvGrpSpPr>
        <p:grpSpPr>
          <a:xfrm>
            <a:off x="2355534" y="2797811"/>
            <a:ext cx="3553142" cy="3282315"/>
            <a:chOff x="2355534" y="2797811"/>
            <a:chExt cx="3553142" cy="3282315"/>
          </a:xfrm>
        </p:grpSpPr>
        <p:sp>
          <p:nvSpPr>
            <p:cNvPr id="6" name="饼形 5"/>
            <p:cNvSpPr/>
            <p:nvPr>
              <p:custDataLst>
                <p:tags r:id="rId14"/>
              </p:custDataLst>
            </p:nvPr>
          </p:nvSpPr>
          <p:spPr>
            <a:xfrm rot="5760000">
              <a:off x="2625090" y="2805430"/>
              <a:ext cx="3277870" cy="3270250"/>
            </a:xfrm>
            <a:prstGeom prst="pie">
              <a:avLst>
                <a:gd name="adj1" fmla="val 2347728"/>
                <a:gd name="adj2" fmla="val 16200000"/>
              </a:avLst>
            </a:prstGeom>
            <a:solidFill>
              <a:srgbClr val="5B9BD5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15"/>
              </p:custDataLst>
            </p:nvPr>
          </p:nvSpPr>
          <p:spPr>
            <a:xfrm>
              <a:off x="2623821" y="2797811"/>
              <a:ext cx="3284855" cy="3282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7657" name="文本框 6"/>
            <p:cNvSpPr txBox="1"/>
            <p:nvPr>
              <p:custDataLst>
                <p:tags r:id="rId16"/>
              </p:custDataLst>
            </p:nvPr>
          </p:nvSpPr>
          <p:spPr>
            <a:xfrm rot="300000">
              <a:off x="4428178" y="4173825"/>
              <a:ext cx="1279517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0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180</a:t>
              </a:r>
              <a:r>
                <a:rPr lang="zh-CN" altLang="en-US" sz="20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°经线</a:t>
              </a:r>
            </a:p>
          </p:txBody>
        </p:sp>
        <p:sp>
          <p:nvSpPr>
            <p:cNvPr id="27658" name="文本框 7"/>
            <p:cNvSpPr txBox="1"/>
            <p:nvPr>
              <p:custDataLst>
                <p:tags r:id="rId17"/>
              </p:custDataLst>
            </p:nvPr>
          </p:nvSpPr>
          <p:spPr>
            <a:xfrm rot="-2760000">
              <a:off x="2740895" y="4694525"/>
              <a:ext cx="162576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0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lang="zh-CN" altLang="en-US" sz="20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点所在经线</a:t>
              </a:r>
            </a:p>
          </p:txBody>
        </p:sp>
        <p:sp>
          <p:nvSpPr>
            <p:cNvPr id="12" name="任意多边形 11"/>
            <p:cNvSpPr/>
            <p:nvPr>
              <p:custDataLst>
                <p:tags r:id="rId18"/>
              </p:custDataLst>
            </p:nvPr>
          </p:nvSpPr>
          <p:spPr>
            <a:xfrm rot="7200000">
              <a:off x="2331721" y="4648200"/>
              <a:ext cx="588963" cy="541338"/>
            </a:xfrm>
            <a:custGeom>
              <a:avLst/>
              <a:gdLst>
                <a:gd name="connisteX0" fmla="*/ 0 w 617855"/>
                <a:gd name="connsiteY0" fmla="*/ 492125 h 492125"/>
                <a:gd name="connisteX1" fmla="*/ 405765 w 617855"/>
                <a:gd name="connsiteY1" fmla="*/ 337820 h 492125"/>
                <a:gd name="connisteX2" fmla="*/ 617855 w 617855"/>
                <a:gd name="connsiteY2" fmla="*/ 0 h 49212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617855" h="492125">
                  <a:moveTo>
                    <a:pt x="0" y="492125"/>
                  </a:moveTo>
                  <a:cubicBezTo>
                    <a:pt x="76835" y="467995"/>
                    <a:pt x="281940" y="436245"/>
                    <a:pt x="405765" y="337820"/>
                  </a:cubicBezTo>
                  <a:cubicBezTo>
                    <a:pt x="529590" y="239395"/>
                    <a:pt x="583565" y="64770"/>
                    <a:pt x="61785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7660" name="文本框 9"/>
            <p:cNvSpPr txBox="1"/>
            <p:nvPr>
              <p:custDataLst>
                <p:tags r:id="rId19"/>
              </p:custDataLst>
            </p:nvPr>
          </p:nvSpPr>
          <p:spPr>
            <a:xfrm>
              <a:off x="4124008" y="4934585"/>
              <a:ext cx="1054100" cy="520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2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今天</a:t>
              </a:r>
            </a:p>
          </p:txBody>
        </p:sp>
        <p:sp>
          <p:nvSpPr>
            <p:cNvPr id="27661" name="文本框 11"/>
            <p:cNvSpPr txBox="1"/>
            <p:nvPr>
              <p:custDataLst>
                <p:tags r:id="rId20"/>
              </p:custDataLst>
            </p:nvPr>
          </p:nvSpPr>
          <p:spPr>
            <a:xfrm>
              <a:off x="3725545" y="3354070"/>
              <a:ext cx="1081088" cy="522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2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昨天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4A71743-E146-DD13-7787-1996B116173B}"/>
              </a:ext>
            </a:extLst>
          </p:cNvPr>
          <p:cNvSpPr txBox="1"/>
          <p:nvPr/>
        </p:nvSpPr>
        <p:spPr>
          <a:xfrm>
            <a:off x="997527" y="5949538"/>
            <a:ext cx="124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笔记</a:t>
            </a:r>
          </a:p>
        </p:txBody>
      </p:sp>
    </p:spTree>
    <p:extLst>
      <p:ext uri="{BB962C8B-B14F-4D97-AF65-F5344CB8AC3E}">
        <p14:creationId xmlns:p14="http://schemas.microsoft.com/office/powerpoint/2010/main" val="3654946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3" grpId="0"/>
      <p:bldP spid="3" grpId="0" animBg="1"/>
      <p:bldP spid="25606" grpId="0"/>
      <p:bldP spid="25609" grpId="0"/>
      <p:bldP spid="25614" grpId="0"/>
      <p:bldP spid="25615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43075"/>
            <a:ext cx="12136016" cy="7040779"/>
          </a:xfrm>
          <a:prstGeom prst="rect">
            <a:avLst/>
          </a:prstGeom>
        </p:spPr>
      </p:pic>
      <p:sp>
        <p:nvSpPr>
          <p:cNvPr id="14" name="TextBox 11"/>
          <p:cNvSpPr txBox="1"/>
          <p:nvPr>
            <p:custDataLst>
              <p:tags r:id="rId2"/>
            </p:custDataLst>
          </p:nvPr>
        </p:nvSpPr>
        <p:spPr>
          <a:xfrm>
            <a:off x="1194319" y="4168102"/>
            <a:ext cx="8270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（二）地 转 偏 向 力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50373" y="812593"/>
            <a:ext cx="1148934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44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charset="-122"/>
              </a:rPr>
              <a:t>高坪江滩与顺庆江滩相比，哪边宽？为什么？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135668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昼夜现象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47503" y="3748476"/>
            <a:ext cx="10616247" cy="29276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7" name="Rectangle 3"/>
          <p:cNvSpPr/>
          <p:nvPr>
            <p:custDataLst>
              <p:tags r:id="rId2"/>
            </p:custDataLst>
          </p:nvPr>
        </p:nvSpPr>
        <p:spPr>
          <a:xfrm>
            <a:off x="521630" y="1403808"/>
            <a:ext cx="3743325" cy="685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地球</a:t>
            </a:r>
            <a:r>
              <a:rPr lang="zh-CN" altLang="en-US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本身不发光</a:t>
            </a:r>
          </a:p>
        </p:txBody>
      </p:sp>
      <p:sp>
        <p:nvSpPr>
          <p:cNvPr id="72708" name="Rectangle 4"/>
          <p:cNvSpPr/>
          <p:nvPr>
            <p:custDataLst>
              <p:tags r:id="rId3"/>
            </p:custDataLst>
          </p:nvPr>
        </p:nvSpPr>
        <p:spPr>
          <a:xfrm>
            <a:off x="564217" y="2061483"/>
            <a:ext cx="3713163" cy="685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地球是</a:t>
            </a:r>
            <a:r>
              <a:rPr lang="zh-CN" altLang="en-US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不透明</a:t>
            </a:r>
            <a:r>
              <a:rPr lang="zh-CN" altLang="en-US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体</a:t>
            </a:r>
          </a:p>
        </p:txBody>
      </p:sp>
      <p:grpSp>
        <p:nvGrpSpPr>
          <p:cNvPr id="72709" name="Group 5"/>
          <p:cNvGrpSpPr/>
          <p:nvPr>
            <p:custDataLst>
              <p:tags r:id="rId4"/>
            </p:custDataLst>
          </p:nvPr>
        </p:nvGrpSpPr>
        <p:grpSpPr>
          <a:xfrm>
            <a:off x="4118294" y="1720397"/>
            <a:ext cx="1655762" cy="936625"/>
            <a:chOff x="0" y="0"/>
            <a:chExt cx="1225" cy="772"/>
          </a:xfrm>
        </p:grpSpPr>
        <p:sp>
          <p:nvSpPr>
            <p:cNvPr id="78869" name="AutoShape 6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81" cy="772"/>
            </a:xfrm>
            <a:prstGeom prst="rightBrace">
              <a:avLst>
                <a:gd name="adj1" fmla="val 35543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endParaRPr lang="zh-CN" altLang="en-US" sz="18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11" name="Line 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7" y="410"/>
              <a:ext cx="998" cy="0"/>
            </a:xfrm>
            <a:prstGeom prst="line">
              <a:avLst/>
            </a:prstGeom>
            <a:noFill/>
            <a:ln w="57150" cmpd="sng">
              <a:solidFill>
                <a:srgbClr val="0070C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2712" name="Rectangle 8"/>
          <p:cNvSpPr/>
          <p:nvPr>
            <p:custDataLst>
              <p:tags r:id="rId5"/>
            </p:custDataLst>
          </p:nvPr>
        </p:nvSpPr>
        <p:spPr>
          <a:xfrm>
            <a:off x="3839111" y="1493410"/>
            <a:ext cx="2520950" cy="685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28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太阳照射</a:t>
            </a:r>
          </a:p>
        </p:txBody>
      </p:sp>
      <p:sp>
        <p:nvSpPr>
          <p:cNvPr id="72713" name="Rectangle 9"/>
          <p:cNvSpPr/>
          <p:nvPr>
            <p:custDataLst>
              <p:tags r:id="rId6"/>
            </p:custDataLst>
          </p:nvPr>
        </p:nvSpPr>
        <p:spPr>
          <a:xfrm>
            <a:off x="6059329" y="1780796"/>
            <a:ext cx="2305050" cy="685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昼夜现象</a:t>
            </a:r>
          </a:p>
        </p:txBody>
      </p:sp>
      <p:sp>
        <p:nvSpPr>
          <p:cNvPr id="72714" name="Text Box 10"/>
          <p:cNvSpPr txBox="1"/>
          <p:nvPr>
            <p:custDataLst>
              <p:tags r:id="rId7"/>
            </p:custDataLst>
          </p:nvPr>
        </p:nvSpPr>
        <p:spPr>
          <a:xfrm>
            <a:off x="6115042" y="2457564"/>
            <a:ext cx="18161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地球自转</a:t>
            </a:r>
          </a:p>
        </p:txBody>
      </p:sp>
      <p:grpSp>
        <p:nvGrpSpPr>
          <p:cNvPr id="72715" name="Group 11"/>
          <p:cNvGrpSpPr/>
          <p:nvPr>
            <p:custDataLst>
              <p:tags r:id="rId8"/>
            </p:custDataLst>
          </p:nvPr>
        </p:nvGrpSpPr>
        <p:grpSpPr>
          <a:xfrm>
            <a:off x="8233374" y="2030567"/>
            <a:ext cx="647700" cy="936625"/>
            <a:chOff x="0" y="0"/>
            <a:chExt cx="1225" cy="772"/>
          </a:xfrm>
        </p:grpSpPr>
        <p:sp>
          <p:nvSpPr>
            <p:cNvPr id="78867" name="AutoShape 12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181" cy="772"/>
            </a:xfrm>
            <a:prstGeom prst="rightBrace">
              <a:avLst>
                <a:gd name="adj1" fmla="val 35543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None/>
              </a:pPr>
              <a:endParaRPr lang="zh-CN" altLang="en-US" sz="18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717" name="Line 1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8" y="410"/>
              <a:ext cx="997" cy="0"/>
            </a:xfrm>
            <a:prstGeom prst="line">
              <a:avLst/>
            </a:prstGeom>
            <a:noFill/>
            <a:ln w="57150" cmpd="sng">
              <a:solidFill>
                <a:srgbClr val="0070C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2718" name="Text Box 14"/>
          <p:cNvSpPr txBox="1"/>
          <p:nvPr>
            <p:custDataLst>
              <p:tags r:id="rId9"/>
            </p:custDataLst>
          </p:nvPr>
        </p:nvSpPr>
        <p:spPr>
          <a:xfrm>
            <a:off x="9013051" y="2217827"/>
            <a:ext cx="25201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昼夜交替</a:t>
            </a:r>
          </a:p>
        </p:txBody>
      </p:sp>
      <p:sp>
        <p:nvSpPr>
          <p:cNvPr id="7" name="TextBox 6"/>
          <p:cNvSpPr txBox="1"/>
          <p:nvPr>
            <p:custDataLst>
              <p:tags r:id="rId10"/>
            </p:custDataLst>
          </p:nvPr>
        </p:nvSpPr>
        <p:spPr>
          <a:xfrm rot="21420000">
            <a:off x="1319356" y="4648977"/>
            <a:ext cx="6889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夜</a:t>
            </a:r>
          </a:p>
        </p:txBody>
      </p:sp>
      <p:sp>
        <p:nvSpPr>
          <p:cNvPr id="8" name="TextBox 7"/>
          <p:cNvSpPr txBox="1"/>
          <p:nvPr>
            <p:custDataLst>
              <p:tags r:id="rId11"/>
            </p:custDataLst>
          </p:nvPr>
        </p:nvSpPr>
        <p:spPr>
          <a:xfrm rot="21420000">
            <a:off x="2167867" y="4814101"/>
            <a:ext cx="4508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昼</a:t>
            </a:r>
          </a:p>
        </p:txBody>
      </p:sp>
      <p:sp>
        <p:nvSpPr>
          <p:cNvPr id="22" name="TextBox 21"/>
          <p:cNvSpPr txBox="1"/>
          <p:nvPr>
            <p:custDataLst>
              <p:tags r:id="rId12"/>
            </p:custDataLst>
          </p:nvPr>
        </p:nvSpPr>
        <p:spPr>
          <a:xfrm>
            <a:off x="565543" y="548349"/>
            <a:ext cx="381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CN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1.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昼夜交替的原因</a:t>
            </a:r>
          </a:p>
        </p:txBody>
      </p:sp>
      <p:sp>
        <p:nvSpPr>
          <p:cNvPr id="3" name="TextBox 21"/>
          <p:cNvSpPr txBox="1"/>
          <p:nvPr>
            <p:custDataLst>
              <p:tags r:id="rId13"/>
            </p:custDataLst>
          </p:nvPr>
        </p:nvSpPr>
        <p:spPr>
          <a:xfrm>
            <a:off x="507809" y="3034669"/>
            <a:ext cx="555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CN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周期：</a:t>
            </a:r>
            <a:r>
              <a:rPr lang="en-US" altLang="zh-CN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24h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，一个太阳日</a:t>
            </a:r>
          </a:p>
        </p:txBody>
      </p:sp>
    </p:spTree>
    <p:extLst>
      <p:ext uri="{BB962C8B-B14F-4D97-AF65-F5344CB8AC3E}">
        <p14:creationId xmlns:p14="http://schemas.microsoft.com/office/powerpoint/2010/main" val="3513683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/>
      <p:bldP spid="72712" grpId="0"/>
      <p:bldP spid="72718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8.sinaimg.cn/bmiddle/4eb24a48gaccfc69b6a07&amp;69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6550089" y="1067339"/>
            <a:ext cx="5505062" cy="5790661"/>
          </a:xfrm>
          <a:prstGeom prst="rect">
            <a:avLst/>
          </a:prstGeom>
          <a:noFill/>
        </p:spPr>
      </p:pic>
      <p:sp>
        <p:nvSpPr>
          <p:cNvPr id="38914" name="文本框 38913"/>
          <p:cNvSpPr txBox="1"/>
          <p:nvPr>
            <p:custDataLst>
              <p:tags r:id="rId2"/>
            </p:custDataLst>
          </p:nvPr>
        </p:nvSpPr>
        <p:spPr>
          <a:xfrm>
            <a:off x="307912" y="461140"/>
            <a:ext cx="11150080" cy="107721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概念：</a:t>
            </a:r>
            <a:r>
              <a:rPr lang="zh-CN" altLang="en-US" sz="32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使地表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水平运动的物体</a:t>
            </a:r>
            <a:r>
              <a:rPr lang="zh-CN" altLang="en-US" sz="32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运动方向</a:t>
            </a:r>
            <a:r>
              <a:rPr lang="zh-CN" altLang="en-US" sz="32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发生一定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偏转</a:t>
            </a:r>
            <a:r>
              <a:rPr lang="zh-CN" altLang="en-US" sz="32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的力，叫地转偏向力。（如</a:t>
            </a:r>
            <a:r>
              <a:rPr lang="zh-CN" altLang="en-US" sz="32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气流、水流</a:t>
            </a:r>
            <a:r>
              <a:rPr lang="zh-CN" altLang="en-US" sz="32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等）</a:t>
            </a:r>
          </a:p>
        </p:txBody>
      </p:sp>
      <p:sp>
        <p:nvSpPr>
          <p:cNvPr id="3" name="内容占位符 2"/>
          <p:cNvSpPr txBox="1"/>
          <p:nvPr>
            <p:custDataLst>
              <p:tags r:id="rId3"/>
            </p:custDataLst>
          </p:nvPr>
        </p:nvSpPr>
        <p:spPr>
          <a:xfrm>
            <a:off x="261261" y="2144557"/>
            <a:ext cx="6372806" cy="3886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CN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规律：</a:t>
            </a:r>
          </a:p>
          <a:p>
            <a:pPr marL="0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北半球向右偏；</a:t>
            </a:r>
          </a:p>
          <a:p>
            <a:pPr marL="0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南半球向左偏；</a:t>
            </a:r>
          </a:p>
          <a:p>
            <a:pPr marL="0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赤道无偏转。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zh-CN" sz="28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3.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特点：只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改变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物体运动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方向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不改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变物体运动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速度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1514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4" descr="地球自转导致昼夜更替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7501767" y="2780381"/>
            <a:ext cx="3960812" cy="3960813"/>
          </a:xfrm>
          <a:prstGeom prst="ellipse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 rot="1200000">
            <a:off x="8340668" y="3253846"/>
            <a:ext cx="76009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夜半球</a:t>
            </a: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 rot="960000">
            <a:off x="9993748" y="4154650"/>
            <a:ext cx="11258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昼半球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9724300" y="1326818"/>
            <a:ext cx="18669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  <a:sym typeface="+mn-ea"/>
              </a:rPr>
              <a:t>晨昏线</a:t>
            </a:r>
          </a:p>
        </p:txBody>
      </p:sp>
      <p:sp>
        <p:nvSpPr>
          <p:cNvPr id="37894" name="箭头 168"/>
          <p:cNvSpPr/>
          <p:nvPr>
            <p:custDataLst>
              <p:tags r:id="rId5"/>
            </p:custDataLst>
          </p:nvPr>
        </p:nvSpPr>
        <p:spPr>
          <a:xfrm rot="180000" flipH="1">
            <a:off x="10093959" y="1944541"/>
            <a:ext cx="539750" cy="932815"/>
          </a:xfrm>
          <a:prstGeom prst="line">
            <a:avLst/>
          </a:prstGeom>
          <a:ln w="101600" cap="flat" cmpd="sng">
            <a:solidFill>
              <a:srgbClr val="FF0000"/>
            </a:solidFill>
            <a:prstDash val="solid"/>
            <a:bevel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" name="TextBox 21"/>
          <p:cNvSpPr txBox="1"/>
          <p:nvPr>
            <p:custDataLst>
              <p:tags r:id="rId6"/>
            </p:custDataLst>
          </p:nvPr>
        </p:nvSpPr>
        <p:spPr>
          <a:xfrm>
            <a:off x="1049533" y="1397532"/>
            <a:ext cx="56474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昼半球与夜半球的分界线。</a:t>
            </a:r>
            <a:endParaRPr lang="en-US" altLang="zh-CN" sz="3600">
              <a:solidFill>
                <a:prstClr val="black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just">
              <a:spcBef>
                <a:spcPts val="2400"/>
              </a:spcBef>
            </a:pP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由</a:t>
            </a:r>
            <a:r>
              <a:rPr lang="zh-CN" altLang="en-US" sz="36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晨线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和</a:t>
            </a:r>
            <a:r>
              <a:rPr lang="zh-CN" altLang="en-US" sz="36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昏线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组成</a:t>
            </a:r>
            <a:r>
              <a:rPr lang="zh-CN" altLang="en-US" sz="3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2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1"/>
          <p:cNvSpPr txBox="1"/>
          <p:nvPr>
            <p:custDataLst>
              <p:tags r:id="rId7"/>
            </p:custDataLst>
          </p:nvPr>
        </p:nvSpPr>
        <p:spPr>
          <a:xfrm>
            <a:off x="398831" y="468966"/>
            <a:ext cx="519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CN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3.</a:t>
            </a:r>
            <a:r>
              <a:rPr lang="zh-CN" altLang="en-US" sz="36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什么是晨昏线（圈）？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6" t="29623" r="24995" b="32898"/>
          <a:stretch>
            <a:fillRect/>
          </a:stretch>
        </p:blipFill>
        <p:spPr bwMode="auto">
          <a:xfrm>
            <a:off x="1344995" y="3187872"/>
            <a:ext cx="3477739" cy="33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21"/>
          <p:cNvSpPr txBox="1"/>
          <p:nvPr>
            <p:custDataLst>
              <p:tags r:id="rId9"/>
            </p:custDataLst>
          </p:nvPr>
        </p:nvSpPr>
        <p:spPr>
          <a:xfrm>
            <a:off x="5431141" y="547455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找出图中晨昏线的位置？</a:t>
            </a:r>
          </a:p>
        </p:txBody>
      </p:sp>
    </p:spTree>
    <p:extLst>
      <p:ext uri="{BB962C8B-B14F-4D97-AF65-F5344CB8AC3E}">
        <p14:creationId xmlns:p14="http://schemas.microsoft.com/office/powerpoint/2010/main" val="2141825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2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221865" y="1842771"/>
            <a:ext cx="3290570" cy="4387215"/>
          </a:xfrm>
          <a:prstGeom prst="rect">
            <a:avLst/>
          </a:prstGeom>
        </p:spPr>
      </p:pic>
      <p:sp>
        <p:nvSpPr>
          <p:cNvPr id="5" name="弦形 4"/>
          <p:cNvSpPr/>
          <p:nvPr>
            <p:custDataLst>
              <p:tags r:id="rId2"/>
            </p:custDataLst>
          </p:nvPr>
        </p:nvSpPr>
        <p:spPr>
          <a:xfrm rot="9000000">
            <a:off x="3079115" y="3014345"/>
            <a:ext cx="1574800" cy="1690370"/>
          </a:xfrm>
          <a:prstGeom prst="chord">
            <a:avLst>
              <a:gd name="adj1" fmla="val 6945065"/>
              <a:gd name="adj2" fmla="val 18066528"/>
            </a:avLst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6" name="图片 5" descr="timg (3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604511" y="2550795"/>
            <a:ext cx="4752975" cy="2419350"/>
          </a:xfrm>
          <a:prstGeom prst="rect">
            <a:avLst/>
          </a:prstGeom>
        </p:spPr>
      </p:pic>
      <p:sp>
        <p:nvSpPr>
          <p:cNvPr id="7" name="弦形 6"/>
          <p:cNvSpPr/>
          <p:nvPr>
            <p:custDataLst>
              <p:tags r:id="rId4"/>
            </p:custDataLst>
          </p:nvPr>
        </p:nvSpPr>
        <p:spPr>
          <a:xfrm rot="19860000">
            <a:off x="7193915" y="2915285"/>
            <a:ext cx="1574800" cy="1690370"/>
          </a:xfrm>
          <a:prstGeom prst="chord">
            <a:avLst>
              <a:gd name="adj1" fmla="val 6945065"/>
              <a:gd name="adj2" fmla="val 18066528"/>
            </a:avLst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835151" y="4819016"/>
            <a:ext cx="4037965" cy="1646555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997711" y="1145541"/>
            <a:ext cx="4037965" cy="1494155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9079866" y="4713606"/>
            <a:ext cx="1307465" cy="446405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7536815" y="4984750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  <a:sym typeface="+mn-ea"/>
              </a:rPr>
              <a:t>晨线</a:t>
            </a: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164205" y="4984750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  <a:sym typeface="+mn-ea"/>
              </a:rPr>
              <a:t>昏线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268854" y="1352157"/>
            <a:ext cx="7002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顺着地球自转，从夜进入昼的过渡线</a:t>
            </a: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96621" y="1228967"/>
            <a:ext cx="110109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FF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晨线</a:t>
            </a: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2268854" y="2039439"/>
            <a:ext cx="7002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顺着地球自转，从昼进入夜的过渡线</a:t>
            </a: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896621" y="2012240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FF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昏线</a:t>
            </a:r>
          </a:p>
        </p:txBody>
      </p:sp>
      <p:sp>
        <p:nvSpPr>
          <p:cNvPr id="15" name="TextBox 21"/>
          <p:cNvSpPr txBox="1"/>
          <p:nvPr>
            <p:custDataLst>
              <p:tags r:id="rId14"/>
            </p:custDataLst>
          </p:nvPr>
        </p:nvSpPr>
        <p:spPr>
          <a:xfrm>
            <a:off x="588807" y="285749"/>
            <a:ext cx="336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CN" sz="360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4.</a:t>
            </a:r>
            <a:r>
              <a:rPr lang="zh-CN" altLang="en-US" sz="360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晨昏线的判断</a:t>
            </a: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4377085" y="277821"/>
            <a:ext cx="740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B0F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推测图中哪个是昏线哪个是晨线？</a:t>
            </a:r>
            <a:endParaRPr lang="en-US" altLang="zh-CN" sz="3600">
              <a:solidFill>
                <a:srgbClr val="00B0F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600">
                <a:solidFill>
                  <a:srgbClr val="00B0F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怎么判断的？</a:t>
            </a:r>
          </a:p>
        </p:txBody>
      </p:sp>
    </p:spTree>
    <p:extLst>
      <p:ext uri="{BB962C8B-B14F-4D97-AF65-F5344CB8AC3E}">
        <p14:creationId xmlns:p14="http://schemas.microsoft.com/office/powerpoint/2010/main" val="252811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570" y="1571261"/>
            <a:ext cx="11275885" cy="37154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56570" y="302759"/>
            <a:ext cx="2905473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kumimoji="0" lang="zh-CN" altLang="en-US" sz="32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晨昏线</a:t>
            </a: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的判读</a:t>
            </a:r>
            <a:endParaRPr lang="zh-CN" altLang="en-US" sz="1400" b="1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167687" y="5624077"/>
            <a:ext cx="1085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晨线</a:t>
            </a:r>
            <a:endParaRPr lang="zh-CN" altLang="en-US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008470" y="5624077"/>
            <a:ext cx="2110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左边晨线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右边昏线</a:t>
            </a:r>
            <a:endParaRPr lang="zh-CN" altLang="en-US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9257009" y="5549432"/>
            <a:ext cx="2110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左边昏线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右边晨线</a:t>
            </a:r>
            <a:endParaRPr lang="zh-CN" altLang="en-US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8967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46442" y="227821"/>
            <a:ext cx="354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  <a:sym typeface="宋体" panose="02010600030101010101" pitchFamily="2" charset="-122"/>
              </a:rPr>
              <a:t>5.</a:t>
            </a:r>
            <a:r>
              <a:rPr lang="zh-CN" altLang="en-US" sz="36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  <a:sym typeface="宋体" panose="02010600030101010101" pitchFamily="2" charset="-122"/>
              </a:rPr>
              <a:t>晨昏线特点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73149" y="2090778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①晨昏线所在平面始终与太阳光线</a:t>
            </a:r>
            <a:r>
              <a:rPr kumimoji="1"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垂直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012555" y="2060124"/>
            <a:ext cx="4099552" cy="3966467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73149" y="1126054"/>
            <a:ext cx="1077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思考①：晨昏线所在的平面与太阳光线的关系？</a:t>
            </a:r>
          </a:p>
        </p:txBody>
      </p:sp>
      <p:grpSp>
        <p:nvGrpSpPr>
          <p:cNvPr id="31" name="Group 7"/>
          <p:cNvGrpSpPr/>
          <p:nvPr>
            <p:custDataLst>
              <p:tags r:id="rId5"/>
            </p:custDataLst>
          </p:nvPr>
        </p:nvGrpSpPr>
        <p:grpSpPr>
          <a:xfrm>
            <a:off x="942392" y="3219061"/>
            <a:ext cx="3452325" cy="2880770"/>
            <a:chOff x="3519" y="230"/>
            <a:chExt cx="2340" cy="1968"/>
          </a:xfrm>
        </p:grpSpPr>
        <p:pic>
          <p:nvPicPr>
            <p:cNvPr id="32" name="Picture 8" descr="earth"/>
            <p:cNvPicPr>
              <a:picLocks noChangeAspect="1" noChangeArrowheads="1" noCrop="1"/>
            </p:cNvPicPr>
            <p:nvPr>
              <p:custDataLst>
                <p:tags r:id="rId8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3519" y="230"/>
              <a:ext cx="2064" cy="19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3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707" y="288"/>
              <a:ext cx="115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4" name="Line 1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4707" y="2120"/>
              <a:ext cx="115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5" name="Arc 11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3703" y="288"/>
              <a:ext cx="872" cy="1824"/>
            </a:xfrm>
            <a:custGeom>
              <a:avLst/>
              <a:gdLst>
                <a:gd name="T0" fmla="*/ 0 w 21949"/>
                <a:gd name="T1" fmla="*/ 0 h 43200"/>
                <a:gd name="T2" fmla="*/ 0 w 21949"/>
                <a:gd name="T3" fmla="*/ 0 h 43200"/>
                <a:gd name="T4" fmla="*/ 0 w 21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49"/>
                <a:gd name="T10" fmla="*/ 0 h 43200"/>
                <a:gd name="T11" fmla="*/ 21949 w 21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49" h="43200" fill="none" extrusionOk="0">
                  <a:moveTo>
                    <a:pt x="348" y="0"/>
                  </a:moveTo>
                  <a:cubicBezTo>
                    <a:pt x="12278" y="0"/>
                    <a:pt x="21949" y="9670"/>
                    <a:pt x="21949" y="21600"/>
                  </a:cubicBezTo>
                  <a:cubicBezTo>
                    <a:pt x="21949" y="33529"/>
                    <a:pt x="12278" y="43200"/>
                    <a:pt x="349" y="43200"/>
                  </a:cubicBezTo>
                  <a:cubicBezTo>
                    <a:pt x="232" y="43200"/>
                    <a:pt x="116" y="43199"/>
                    <a:pt x="-1" y="43197"/>
                  </a:cubicBezTo>
                </a:path>
                <a:path w="21949" h="43200" stroke="0" extrusionOk="0">
                  <a:moveTo>
                    <a:pt x="348" y="0"/>
                  </a:moveTo>
                  <a:cubicBezTo>
                    <a:pt x="12278" y="0"/>
                    <a:pt x="21949" y="9670"/>
                    <a:pt x="21949" y="21600"/>
                  </a:cubicBezTo>
                  <a:cubicBezTo>
                    <a:pt x="21949" y="33529"/>
                    <a:pt x="12278" y="43200"/>
                    <a:pt x="349" y="43200"/>
                  </a:cubicBezTo>
                  <a:cubicBezTo>
                    <a:pt x="232" y="43200"/>
                    <a:pt x="116" y="43199"/>
                    <a:pt x="-1" y="43197"/>
                  </a:cubicBezTo>
                  <a:lnTo>
                    <a:pt x="349" y="21600"/>
                  </a:ln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5443" y="1174"/>
              <a:ext cx="24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7" name="Oval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696" y="295"/>
              <a:ext cx="1728" cy="18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 anchor="ctr">
              <a:spAutoFit/>
            </a:bodyPr>
            <a:lstStyle/>
            <a:p>
              <a:pPr>
                <a:buFont typeface="Arial"/>
                <a:buNone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AutoShap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984" y="288"/>
              <a:ext cx="576" cy="1824"/>
            </a:xfrm>
            <a:prstGeom prst="moon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buFont typeface="Arial"/>
                <a:buNone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AutoShap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10796574">
              <a:off x="4560" y="295"/>
              <a:ext cx="576" cy="1824"/>
            </a:xfrm>
            <a:prstGeom prst="moon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buFont typeface="Arial"/>
                <a:buNone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560" y="288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1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744" y="912"/>
              <a:ext cx="16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2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696" y="1255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3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744" y="1584"/>
              <a:ext cx="16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4" name="TextBox 8"/>
          <p:cNvSpPr txBox="1"/>
          <p:nvPr>
            <p:custDataLst>
              <p:tags r:id="rId6"/>
            </p:custDataLst>
          </p:nvPr>
        </p:nvSpPr>
        <p:spPr>
          <a:xfrm>
            <a:off x="1467336" y="6199032"/>
            <a:ext cx="1969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二分日</a:t>
            </a:r>
          </a:p>
        </p:txBody>
      </p:sp>
      <p:sp>
        <p:nvSpPr>
          <p:cNvPr id="45" name="Text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70564" y="6099831"/>
            <a:ext cx="178087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zh-CN" altLang="en-US" sz="36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夏至日</a:t>
            </a:r>
          </a:p>
        </p:txBody>
      </p:sp>
    </p:spTree>
    <p:extLst>
      <p:ext uri="{BB962C8B-B14F-4D97-AF65-F5344CB8AC3E}">
        <p14:creationId xmlns:p14="http://schemas.microsoft.com/office/powerpoint/2010/main" val="4196585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3833476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②晨昏线</a:t>
            </a:r>
            <a:r>
              <a:rPr kumimoji="1"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平分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地球，是过地球球心的</a:t>
            </a:r>
            <a:r>
              <a:rPr kumimoji="1"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大圆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04133" y="5684955"/>
            <a:ext cx="157447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zh-CN" altLang="en-US" sz="36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夏至日</a:t>
            </a:r>
          </a:p>
        </p:txBody>
      </p:sp>
      <p:grpSp>
        <p:nvGrpSpPr>
          <p:cNvPr id="15" name="Group 7"/>
          <p:cNvGrpSpPr/>
          <p:nvPr>
            <p:custDataLst>
              <p:tags r:id="rId3"/>
            </p:custDataLst>
          </p:nvPr>
        </p:nvGrpSpPr>
        <p:grpSpPr>
          <a:xfrm>
            <a:off x="7773762" y="9832"/>
            <a:ext cx="3472054" cy="2910999"/>
            <a:chOff x="3519" y="230"/>
            <a:chExt cx="2340" cy="1968"/>
          </a:xfrm>
        </p:grpSpPr>
        <p:pic>
          <p:nvPicPr>
            <p:cNvPr id="16" name="Picture 8" descr="earth"/>
            <p:cNvPicPr>
              <a:picLocks noChangeAspect="1" noChangeArrowheads="1" noCrop="1"/>
            </p:cNvPicPr>
            <p:nvPr>
              <p:custDataLst>
                <p:tags r:id="rId7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3519" y="230"/>
              <a:ext cx="2064" cy="19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7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4707" y="288"/>
              <a:ext cx="115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8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707" y="2120"/>
              <a:ext cx="115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9" name="Arc 11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3703" y="288"/>
              <a:ext cx="872" cy="1824"/>
            </a:xfrm>
            <a:custGeom>
              <a:avLst/>
              <a:gdLst>
                <a:gd name="T0" fmla="*/ 0 w 21949"/>
                <a:gd name="T1" fmla="*/ 0 h 43200"/>
                <a:gd name="T2" fmla="*/ 0 w 21949"/>
                <a:gd name="T3" fmla="*/ 0 h 43200"/>
                <a:gd name="T4" fmla="*/ 0 w 219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1949"/>
                <a:gd name="T10" fmla="*/ 0 h 43200"/>
                <a:gd name="T11" fmla="*/ 21949 w 219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49" h="43200" fill="none" extrusionOk="0">
                  <a:moveTo>
                    <a:pt x="348" y="0"/>
                  </a:moveTo>
                  <a:cubicBezTo>
                    <a:pt x="12278" y="0"/>
                    <a:pt x="21949" y="9670"/>
                    <a:pt x="21949" y="21600"/>
                  </a:cubicBezTo>
                  <a:cubicBezTo>
                    <a:pt x="21949" y="33529"/>
                    <a:pt x="12278" y="43200"/>
                    <a:pt x="349" y="43200"/>
                  </a:cubicBezTo>
                  <a:cubicBezTo>
                    <a:pt x="232" y="43200"/>
                    <a:pt x="116" y="43199"/>
                    <a:pt x="-1" y="43197"/>
                  </a:cubicBezTo>
                </a:path>
                <a:path w="21949" h="43200" stroke="0" extrusionOk="0">
                  <a:moveTo>
                    <a:pt x="348" y="0"/>
                  </a:moveTo>
                  <a:cubicBezTo>
                    <a:pt x="12278" y="0"/>
                    <a:pt x="21949" y="9670"/>
                    <a:pt x="21949" y="21600"/>
                  </a:cubicBezTo>
                  <a:cubicBezTo>
                    <a:pt x="21949" y="33529"/>
                    <a:pt x="12278" y="43200"/>
                    <a:pt x="349" y="43200"/>
                  </a:cubicBezTo>
                  <a:cubicBezTo>
                    <a:pt x="232" y="43200"/>
                    <a:pt x="116" y="43199"/>
                    <a:pt x="-1" y="43197"/>
                  </a:cubicBezTo>
                  <a:lnTo>
                    <a:pt x="349" y="21600"/>
                  </a:ln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443" y="1174"/>
              <a:ext cx="24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2" name="Oval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96" y="295"/>
              <a:ext cx="1728" cy="18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 anchor="ctr">
              <a:spAutoFit/>
            </a:bodyPr>
            <a:lstStyle/>
            <a:p>
              <a:pPr>
                <a:buFont typeface="Arial"/>
                <a:buNone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84" y="288"/>
              <a:ext cx="576" cy="1824"/>
            </a:xfrm>
            <a:prstGeom prst="moon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buFont typeface="Arial"/>
                <a:buNone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AutoShap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10796574">
              <a:off x="4560" y="295"/>
              <a:ext cx="576" cy="1824"/>
            </a:xfrm>
            <a:prstGeom prst="moon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buFont typeface="Arial"/>
                <a:buNone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560" y="288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744" y="912"/>
              <a:ext cx="16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96" y="1255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744" y="1584"/>
              <a:ext cx="16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9" name="TextBox 8"/>
          <p:cNvSpPr txBox="1"/>
          <p:nvPr>
            <p:custDataLst>
              <p:tags r:id="rId4"/>
            </p:custDataLst>
          </p:nvPr>
        </p:nvSpPr>
        <p:spPr>
          <a:xfrm>
            <a:off x="6357586" y="598706"/>
            <a:ext cx="16543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二分日</a:t>
            </a:r>
          </a:p>
        </p:txBody>
      </p:sp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214604" y="1434406"/>
            <a:ext cx="705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思考②：晨昏线把地球分为几部分？分配均匀吗？</a:t>
            </a: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298426" y="2851634"/>
            <a:ext cx="3990110" cy="38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5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幻灯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 r="29259" b="5083"/>
          <a:stretch>
            <a:fillRect/>
          </a:stretch>
        </p:blipFill>
        <p:spPr>
          <a:xfrm>
            <a:off x="259769" y="1531002"/>
            <a:ext cx="3421745" cy="34578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7" descr="幻灯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 r="28526" b="5107"/>
          <a:stretch>
            <a:fillRect/>
          </a:stretch>
        </p:blipFill>
        <p:spPr>
          <a:xfrm>
            <a:off x="3809334" y="1435509"/>
            <a:ext cx="3761505" cy="3722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9" descr="幻灯片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l="28104" t="2281" b="4982"/>
          <a:stretch>
            <a:fillRect/>
          </a:stretch>
        </p:blipFill>
        <p:spPr>
          <a:xfrm>
            <a:off x="7698659" y="1435509"/>
            <a:ext cx="3923071" cy="38098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59769" y="582869"/>
            <a:ext cx="823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思考③：观察晨昏线与赤道的关系？</a:t>
            </a:r>
            <a:endParaRPr lang="en-US" altLang="zh-CN" sz="3600" dirty="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07657" y="5631734"/>
            <a:ext cx="534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③晨昏线永远平分赤道</a:t>
            </a:r>
            <a:endParaRPr lang="en-US" altLang="zh-CN" sz="4000" dirty="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970641" y="4952962"/>
            <a:ext cx="101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</a:rPr>
              <a:t>夏至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942094" y="5159271"/>
            <a:ext cx="101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</a:rPr>
              <a:t>冬至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664843" y="5071686"/>
            <a:ext cx="159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</a:rPr>
              <a:t>春秋分</a:t>
            </a:r>
          </a:p>
        </p:txBody>
      </p:sp>
    </p:spTree>
    <p:extLst>
      <p:ext uri="{BB962C8B-B14F-4D97-AF65-F5344CB8AC3E}">
        <p14:creationId xmlns:p14="http://schemas.microsoft.com/office/powerpoint/2010/main" val="3530404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1887794" y="4000689"/>
            <a:ext cx="2516818" cy="2450119"/>
            <a:chOff x="6718608" y="3099475"/>
            <a:chExt cx="1952173" cy="1952173"/>
          </a:xfrm>
        </p:grpSpPr>
        <p:sp>
          <p:nvSpPr>
            <p:cNvPr id="4" name="椭圆 3"/>
            <p:cNvSpPr/>
            <p:nvPr>
              <p:custDataLst>
                <p:tags r:id="rId35"/>
              </p:custDataLst>
            </p:nvPr>
          </p:nvSpPr>
          <p:spPr>
            <a:xfrm>
              <a:off x="6718608" y="3099475"/>
              <a:ext cx="1952173" cy="19521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>
              <a:stCxn id="4" idx="2"/>
              <a:endCxn id="4" idx="6"/>
            </p:cNvCxnSpPr>
            <p:nvPr>
              <p:custDataLst>
                <p:tags r:id="rId36"/>
              </p:custDataLst>
            </p:nvPr>
          </p:nvCxnSpPr>
          <p:spPr>
            <a:xfrm>
              <a:off x="6718608" y="4075562"/>
              <a:ext cx="1952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4" idx="0"/>
              <a:endCxn id="4" idx="4"/>
            </p:cNvCxnSpPr>
            <p:nvPr>
              <p:custDataLst>
                <p:tags r:id="rId37"/>
              </p:custDataLst>
            </p:nvPr>
          </p:nvCxnSpPr>
          <p:spPr>
            <a:xfrm flipH="1">
              <a:off x="7694695" y="3099475"/>
              <a:ext cx="0" cy="1952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4" idx="1"/>
              <a:endCxn id="4" idx="5"/>
            </p:cNvCxnSpPr>
            <p:nvPr>
              <p:custDataLst>
                <p:tags r:id="rId38"/>
              </p:custDataLst>
            </p:nvPr>
          </p:nvCxnSpPr>
          <p:spPr>
            <a:xfrm>
              <a:off x="7004497" y="3385364"/>
              <a:ext cx="1380395" cy="138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4" idx="7"/>
              <a:endCxn id="4" idx="3"/>
            </p:cNvCxnSpPr>
            <p:nvPr>
              <p:custDataLst>
                <p:tags r:id="rId39"/>
              </p:custDataLst>
            </p:nvPr>
          </p:nvCxnSpPr>
          <p:spPr>
            <a:xfrm flipH="1">
              <a:off x="7004497" y="3385364"/>
              <a:ext cx="1380395" cy="138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>
              <p:custDataLst>
                <p:tags r:id="rId40"/>
              </p:custDataLst>
            </p:nvPr>
          </p:nvSpPr>
          <p:spPr>
            <a:xfrm>
              <a:off x="6924018" y="3307354"/>
              <a:ext cx="1536414" cy="153641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41"/>
              </p:custDataLst>
            </p:nvPr>
          </p:nvSpPr>
          <p:spPr>
            <a:xfrm>
              <a:off x="7444514" y="3779472"/>
              <a:ext cx="572117" cy="57211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1" name="饼形 125"/>
            <p:cNvSpPr/>
            <p:nvPr>
              <p:custDataLst>
                <p:tags r:id="rId42"/>
              </p:custDataLst>
            </p:nvPr>
          </p:nvSpPr>
          <p:spPr>
            <a:xfrm>
              <a:off x="6721952" y="3099475"/>
              <a:ext cx="976086" cy="1952155"/>
            </a:xfrm>
            <a:custGeom>
              <a:avLst/>
              <a:gdLst>
                <a:gd name="connsiteX0" fmla="*/ 970394 w 1952172"/>
                <a:gd name="connsiteY0" fmla="*/ 1952155 h 1952172"/>
                <a:gd name="connsiteX1" fmla="*/ 4 w 1952172"/>
                <a:gd name="connsiteY1" fmla="*/ 973240 h 1952172"/>
                <a:gd name="connsiteX2" fmla="*/ 976086 w 1952172"/>
                <a:gd name="connsiteY2" fmla="*/ 0 h 1952172"/>
                <a:gd name="connsiteX3" fmla="*/ 976086 w 1952172"/>
                <a:gd name="connsiteY3" fmla="*/ 976086 h 1952172"/>
                <a:gd name="connsiteX4" fmla="*/ 970394 w 1952172"/>
                <a:gd name="connsiteY4" fmla="*/ 1952155 h 1952172"/>
                <a:gd name="connsiteX0-1" fmla="*/ 970394 w 976086"/>
                <a:gd name="connsiteY0-2" fmla="*/ 1952155 h 1952155"/>
                <a:gd name="connsiteX1-3" fmla="*/ 4 w 976086"/>
                <a:gd name="connsiteY1-4" fmla="*/ 973240 h 1952155"/>
                <a:gd name="connsiteX2-5" fmla="*/ 976086 w 976086"/>
                <a:gd name="connsiteY2-6" fmla="*/ 0 h 1952155"/>
                <a:gd name="connsiteX3-7" fmla="*/ 756167 w 976086"/>
                <a:gd name="connsiteY3-8" fmla="*/ 976086 h 1952155"/>
                <a:gd name="connsiteX4-9" fmla="*/ 970394 w 976086"/>
                <a:gd name="connsiteY4-10" fmla="*/ 1952155 h 1952155"/>
                <a:gd name="connsiteX0-11" fmla="*/ 970394 w 976086"/>
                <a:gd name="connsiteY0-12" fmla="*/ 1952155 h 1952155"/>
                <a:gd name="connsiteX1-13" fmla="*/ 4 w 976086"/>
                <a:gd name="connsiteY1-14" fmla="*/ 973240 h 1952155"/>
                <a:gd name="connsiteX2-15" fmla="*/ 976086 w 976086"/>
                <a:gd name="connsiteY2-16" fmla="*/ 0 h 1952155"/>
                <a:gd name="connsiteX3-17" fmla="*/ 756167 w 976086"/>
                <a:gd name="connsiteY3-18" fmla="*/ 976086 h 1952155"/>
                <a:gd name="connsiteX4-19" fmla="*/ 970394 w 976086"/>
                <a:gd name="connsiteY4-20" fmla="*/ 1952155 h 1952155"/>
                <a:gd name="connsiteX0-21" fmla="*/ 970394 w 976086"/>
                <a:gd name="connsiteY0-22" fmla="*/ 1952155 h 1952155"/>
                <a:gd name="connsiteX1-23" fmla="*/ 4 w 976086"/>
                <a:gd name="connsiteY1-24" fmla="*/ 973240 h 1952155"/>
                <a:gd name="connsiteX2-25" fmla="*/ 976086 w 976086"/>
                <a:gd name="connsiteY2-26" fmla="*/ 0 h 1952155"/>
                <a:gd name="connsiteX3-27" fmla="*/ 756167 w 976086"/>
                <a:gd name="connsiteY3-28" fmla="*/ 976086 h 1952155"/>
                <a:gd name="connsiteX4-29" fmla="*/ 970394 w 976086"/>
                <a:gd name="connsiteY4-30" fmla="*/ 1952155 h 1952155"/>
                <a:gd name="connsiteX0-31" fmla="*/ 970394 w 976086"/>
                <a:gd name="connsiteY0-32" fmla="*/ 1952155 h 1952155"/>
                <a:gd name="connsiteX1-33" fmla="*/ 4 w 976086"/>
                <a:gd name="connsiteY1-34" fmla="*/ 973240 h 1952155"/>
                <a:gd name="connsiteX2-35" fmla="*/ 976086 w 976086"/>
                <a:gd name="connsiteY2-36" fmla="*/ 0 h 1952155"/>
                <a:gd name="connsiteX3-37" fmla="*/ 725449 w 976086"/>
                <a:gd name="connsiteY3-38" fmla="*/ 979158 h 1952155"/>
                <a:gd name="connsiteX4-39" fmla="*/ 970394 w 976086"/>
                <a:gd name="connsiteY4-40" fmla="*/ 1952155 h 19521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6085" h="1952155">
                  <a:moveTo>
                    <a:pt x="970394" y="1952155"/>
                  </a:moveTo>
                  <a:cubicBezTo>
                    <a:pt x="432437" y="1949018"/>
                    <a:pt x="-1565" y="1511204"/>
                    <a:pt x="4" y="973240"/>
                  </a:cubicBezTo>
                  <a:cubicBezTo>
                    <a:pt x="1572" y="435276"/>
                    <a:pt x="438119" y="0"/>
                    <a:pt x="976086" y="0"/>
                  </a:cubicBezTo>
                  <a:cubicBezTo>
                    <a:pt x="802466" y="302213"/>
                    <a:pt x="725449" y="653796"/>
                    <a:pt x="725449" y="979158"/>
                  </a:cubicBezTo>
                  <a:cubicBezTo>
                    <a:pt x="723552" y="1304514"/>
                    <a:pt x="810245" y="1649948"/>
                    <a:pt x="970394" y="195215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2"/>
            </p:custDataLst>
          </p:nvPr>
        </p:nvGrpSpPr>
        <p:grpSpPr>
          <a:xfrm>
            <a:off x="8221335" y="4000974"/>
            <a:ext cx="2633477" cy="2379651"/>
            <a:chOff x="6718608" y="3099475"/>
            <a:chExt cx="1952173" cy="1952173"/>
          </a:xfrm>
        </p:grpSpPr>
        <p:sp>
          <p:nvSpPr>
            <p:cNvPr id="44" name="椭圆 43"/>
            <p:cNvSpPr/>
            <p:nvPr>
              <p:custDataLst>
                <p:tags r:id="rId27"/>
              </p:custDataLst>
            </p:nvPr>
          </p:nvSpPr>
          <p:spPr>
            <a:xfrm>
              <a:off x="6718608" y="3099475"/>
              <a:ext cx="1952173" cy="19521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45" name="直接连接符 44"/>
            <p:cNvCxnSpPr>
              <a:stCxn id="44" idx="2"/>
              <a:endCxn id="44" idx="6"/>
            </p:cNvCxnSpPr>
            <p:nvPr>
              <p:custDataLst>
                <p:tags r:id="rId28"/>
              </p:custDataLst>
            </p:nvPr>
          </p:nvCxnSpPr>
          <p:spPr>
            <a:xfrm>
              <a:off x="6718608" y="4075562"/>
              <a:ext cx="1952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4" idx="0"/>
              <a:endCxn id="44" idx="4"/>
            </p:cNvCxnSpPr>
            <p:nvPr>
              <p:custDataLst>
                <p:tags r:id="rId29"/>
              </p:custDataLst>
            </p:nvPr>
          </p:nvCxnSpPr>
          <p:spPr>
            <a:xfrm flipH="1">
              <a:off x="7694695" y="3099475"/>
              <a:ext cx="0" cy="1952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4" idx="1"/>
              <a:endCxn id="44" idx="5"/>
            </p:cNvCxnSpPr>
            <p:nvPr>
              <p:custDataLst>
                <p:tags r:id="rId30"/>
              </p:custDataLst>
            </p:nvPr>
          </p:nvCxnSpPr>
          <p:spPr>
            <a:xfrm>
              <a:off x="7004497" y="3385364"/>
              <a:ext cx="1380395" cy="138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4" idx="7"/>
              <a:endCxn id="44" idx="3"/>
            </p:cNvCxnSpPr>
            <p:nvPr>
              <p:custDataLst>
                <p:tags r:id="rId31"/>
              </p:custDataLst>
            </p:nvPr>
          </p:nvCxnSpPr>
          <p:spPr>
            <a:xfrm flipH="1">
              <a:off x="7004497" y="3385364"/>
              <a:ext cx="1380395" cy="138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/>
            <p:cNvSpPr/>
            <p:nvPr>
              <p:custDataLst>
                <p:tags r:id="rId32"/>
              </p:custDataLst>
            </p:nvPr>
          </p:nvSpPr>
          <p:spPr>
            <a:xfrm>
              <a:off x="6924018" y="3307354"/>
              <a:ext cx="1536414" cy="153641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33"/>
              </p:custDataLst>
            </p:nvPr>
          </p:nvSpPr>
          <p:spPr>
            <a:xfrm>
              <a:off x="7356066" y="3739403"/>
              <a:ext cx="672318" cy="6723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51" name="饼形 125"/>
            <p:cNvSpPr/>
            <p:nvPr>
              <p:custDataLst>
                <p:tags r:id="rId34"/>
              </p:custDataLst>
            </p:nvPr>
          </p:nvSpPr>
          <p:spPr>
            <a:xfrm>
              <a:off x="6721953" y="3099475"/>
              <a:ext cx="1311201" cy="1952155"/>
            </a:xfrm>
            <a:custGeom>
              <a:avLst/>
              <a:gdLst>
                <a:gd name="connsiteX0" fmla="*/ 970394 w 1952172"/>
                <a:gd name="connsiteY0" fmla="*/ 1952155 h 1952172"/>
                <a:gd name="connsiteX1" fmla="*/ 4 w 1952172"/>
                <a:gd name="connsiteY1" fmla="*/ 973240 h 1952172"/>
                <a:gd name="connsiteX2" fmla="*/ 976086 w 1952172"/>
                <a:gd name="connsiteY2" fmla="*/ 0 h 1952172"/>
                <a:gd name="connsiteX3" fmla="*/ 976086 w 1952172"/>
                <a:gd name="connsiteY3" fmla="*/ 976086 h 1952172"/>
                <a:gd name="connsiteX4" fmla="*/ 970394 w 1952172"/>
                <a:gd name="connsiteY4" fmla="*/ 1952155 h 1952172"/>
                <a:gd name="connsiteX0-1" fmla="*/ 970394 w 976086"/>
                <a:gd name="connsiteY0-2" fmla="*/ 1952155 h 1952155"/>
                <a:gd name="connsiteX1-3" fmla="*/ 4 w 976086"/>
                <a:gd name="connsiteY1-4" fmla="*/ 973240 h 1952155"/>
                <a:gd name="connsiteX2-5" fmla="*/ 976086 w 976086"/>
                <a:gd name="connsiteY2-6" fmla="*/ 0 h 1952155"/>
                <a:gd name="connsiteX3-7" fmla="*/ 756167 w 976086"/>
                <a:gd name="connsiteY3-8" fmla="*/ 976086 h 1952155"/>
                <a:gd name="connsiteX4-9" fmla="*/ 970394 w 976086"/>
                <a:gd name="connsiteY4-10" fmla="*/ 1952155 h 1952155"/>
                <a:gd name="connsiteX0-11" fmla="*/ 970394 w 976086"/>
                <a:gd name="connsiteY0-12" fmla="*/ 1952155 h 1952155"/>
                <a:gd name="connsiteX1-13" fmla="*/ 4 w 976086"/>
                <a:gd name="connsiteY1-14" fmla="*/ 973240 h 1952155"/>
                <a:gd name="connsiteX2-15" fmla="*/ 976086 w 976086"/>
                <a:gd name="connsiteY2-16" fmla="*/ 0 h 1952155"/>
                <a:gd name="connsiteX3-17" fmla="*/ 756167 w 976086"/>
                <a:gd name="connsiteY3-18" fmla="*/ 976086 h 1952155"/>
                <a:gd name="connsiteX4-19" fmla="*/ 970394 w 976086"/>
                <a:gd name="connsiteY4-20" fmla="*/ 1952155 h 1952155"/>
                <a:gd name="connsiteX0-21" fmla="*/ 970394 w 976086"/>
                <a:gd name="connsiteY0-22" fmla="*/ 1952155 h 1952155"/>
                <a:gd name="connsiteX1-23" fmla="*/ 4 w 976086"/>
                <a:gd name="connsiteY1-24" fmla="*/ 973240 h 1952155"/>
                <a:gd name="connsiteX2-25" fmla="*/ 976086 w 976086"/>
                <a:gd name="connsiteY2-26" fmla="*/ 0 h 1952155"/>
                <a:gd name="connsiteX3-27" fmla="*/ 756167 w 976086"/>
                <a:gd name="connsiteY3-28" fmla="*/ 976086 h 1952155"/>
                <a:gd name="connsiteX4-29" fmla="*/ 970394 w 976086"/>
                <a:gd name="connsiteY4-30" fmla="*/ 1952155 h 1952155"/>
                <a:gd name="connsiteX0-31" fmla="*/ 970394 w 976086"/>
                <a:gd name="connsiteY0-32" fmla="*/ 1952155 h 1952155"/>
                <a:gd name="connsiteX1-33" fmla="*/ 4 w 976086"/>
                <a:gd name="connsiteY1-34" fmla="*/ 973240 h 1952155"/>
                <a:gd name="connsiteX2-35" fmla="*/ 976086 w 976086"/>
                <a:gd name="connsiteY2-36" fmla="*/ 0 h 1952155"/>
                <a:gd name="connsiteX3-37" fmla="*/ 725449 w 976086"/>
                <a:gd name="connsiteY3-38" fmla="*/ 979158 h 1952155"/>
                <a:gd name="connsiteX4-39" fmla="*/ 970394 w 976086"/>
                <a:gd name="connsiteY4-40" fmla="*/ 1952155 h 1952155"/>
                <a:gd name="connsiteX0-41" fmla="*/ 970394 w 1311202"/>
                <a:gd name="connsiteY0-42" fmla="*/ 1952155 h 1952155"/>
                <a:gd name="connsiteX1-43" fmla="*/ 4 w 1311202"/>
                <a:gd name="connsiteY1-44" fmla="*/ 973240 h 1952155"/>
                <a:gd name="connsiteX2-45" fmla="*/ 976086 w 1311202"/>
                <a:gd name="connsiteY2-46" fmla="*/ 0 h 1952155"/>
                <a:gd name="connsiteX3-47" fmla="*/ 1311202 w 1311202"/>
                <a:gd name="connsiteY3-48" fmla="*/ 989618 h 1952155"/>
                <a:gd name="connsiteX4-49" fmla="*/ 970394 w 1311202"/>
                <a:gd name="connsiteY4-50" fmla="*/ 1952155 h 1952155"/>
                <a:gd name="connsiteX0-51" fmla="*/ 970394 w 1311202"/>
                <a:gd name="connsiteY0-52" fmla="*/ 1952155 h 1952155"/>
                <a:gd name="connsiteX1-53" fmla="*/ 4 w 1311202"/>
                <a:gd name="connsiteY1-54" fmla="*/ 973240 h 1952155"/>
                <a:gd name="connsiteX2-55" fmla="*/ 976086 w 1311202"/>
                <a:gd name="connsiteY2-56" fmla="*/ 0 h 1952155"/>
                <a:gd name="connsiteX3-57" fmla="*/ 1311202 w 1311202"/>
                <a:gd name="connsiteY3-58" fmla="*/ 969341 h 1952155"/>
                <a:gd name="connsiteX4-59" fmla="*/ 970394 w 1311202"/>
                <a:gd name="connsiteY4-60" fmla="*/ 1952155 h 1952155"/>
                <a:gd name="connsiteX0-61" fmla="*/ 970394 w 1311202"/>
                <a:gd name="connsiteY0-62" fmla="*/ 1952155 h 1952155"/>
                <a:gd name="connsiteX1-63" fmla="*/ 4 w 1311202"/>
                <a:gd name="connsiteY1-64" fmla="*/ 973240 h 1952155"/>
                <a:gd name="connsiteX2-65" fmla="*/ 976086 w 1311202"/>
                <a:gd name="connsiteY2-66" fmla="*/ 0 h 1952155"/>
                <a:gd name="connsiteX3-67" fmla="*/ 1311202 w 1311202"/>
                <a:gd name="connsiteY3-68" fmla="*/ 969341 h 1952155"/>
                <a:gd name="connsiteX4-69" fmla="*/ 970394 w 1311202"/>
                <a:gd name="connsiteY4-70" fmla="*/ 1952155 h 1952155"/>
                <a:gd name="connsiteX0-71" fmla="*/ 970394 w 1311202"/>
                <a:gd name="connsiteY0-72" fmla="*/ 1952155 h 1952155"/>
                <a:gd name="connsiteX1-73" fmla="*/ 4 w 1311202"/>
                <a:gd name="connsiteY1-74" fmla="*/ 973240 h 1952155"/>
                <a:gd name="connsiteX2-75" fmla="*/ 976086 w 1311202"/>
                <a:gd name="connsiteY2-76" fmla="*/ 0 h 1952155"/>
                <a:gd name="connsiteX3-77" fmla="*/ 1311202 w 1311202"/>
                <a:gd name="connsiteY3-78" fmla="*/ 969341 h 1952155"/>
                <a:gd name="connsiteX4-79" fmla="*/ 970394 w 1311202"/>
                <a:gd name="connsiteY4-80" fmla="*/ 1952155 h 19521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11202" h="1952155">
                  <a:moveTo>
                    <a:pt x="970394" y="1952155"/>
                  </a:moveTo>
                  <a:cubicBezTo>
                    <a:pt x="432437" y="1949018"/>
                    <a:pt x="-1565" y="1511204"/>
                    <a:pt x="4" y="973240"/>
                  </a:cubicBezTo>
                  <a:cubicBezTo>
                    <a:pt x="1572" y="435276"/>
                    <a:pt x="438119" y="0"/>
                    <a:pt x="976086" y="0"/>
                  </a:cubicBezTo>
                  <a:cubicBezTo>
                    <a:pt x="1253651" y="266727"/>
                    <a:pt x="1311202" y="643979"/>
                    <a:pt x="1311202" y="969341"/>
                  </a:cubicBezTo>
                  <a:cubicBezTo>
                    <a:pt x="1309305" y="1294697"/>
                    <a:pt x="1195527" y="1710782"/>
                    <a:pt x="970394" y="195215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092960" y="4802693"/>
            <a:ext cx="4502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N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073516" y="4777741"/>
            <a:ext cx="4502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N</a:t>
            </a:r>
          </a:p>
        </p:txBody>
      </p:sp>
      <p:sp>
        <p:nvSpPr>
          <p:cNvPr id="33" name="内容占位符 2"/>
          <p:cNvSpPr txBox="1"/>
          <p:nvPr>
            <p:custDataLst>
              <p:tags r:id="rId5"/>
            </p:custDataLst>
          </p:nvPr>
        </p:nvSpPr>
        <p:spPr>
          <a:xfrm>
            <a:off x="3353853" y="6302622"/>
            <a:ext cx="908685" cy="6076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夏至</a:t>
            </a:r>
          </a:p>
        </p:txBody>
      </p:sp>
      <p:sp>
        <p:nvSpPr>
          <p:cNvPr id="13" name="内容占位符 2"/>
          <p:cNvSpPr txBox="1"/>
          <p:nvPr>
            <p:custDataLst>
              <p:tags r:id="rId6"/>
            </p:custDataLst>
          </p:nvPr>
        </p:nvSpPr>
        <p:spPr>
          <a:xfrm>
            <a:off x="9156532" y="6399115"/>
            <a:ext cx="908685" cy="6076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冬至</a:t>
            </a:r>
          </a:p>
        </p:txBody>
      </p:sp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4965408" y="4000689"/>
            <a:ext cx="2489566" cy="2450095"/>
            <a:chOff x="6718484" y="3099475"/>
            <a:chExt cx="1952297" cy="1952200"/>
          </a:xfrm>
        </p:grpSpPr>
        <p:sp>
          <p:nvSpPr>
            <p:cNvPr id="15" name="椭圆 14"/>
            <p:cNvSpPr/>
            <p:nvPr>
              <p:custDataLst>
                <p:tags r:id="rId19"/>
              </p:custDataLst>
            </p:nvPr>
          </p:nvSpPr>
          <p:spPr>
            <a:xfrm>
              <a:off x="6718608" y="3099475"/>
              <a:ext cx="1952173" cy="19521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>
              <a:stCxn id="15" idx="2"/>
              <a:endCxn id="15" idx="6"/>
            </p:cNvCxnSpPr>
            <p:nvPr>
              <p:custDataLst>
                <p:tags r:id="rId20"/>
              </p:custDataLst>
            </p:nvPr>
          </p:nvCxnSpPr>
          <p:spPr>
            <a:xfrm>
              <a:off x="6718608" y="4075562"/>
              <a:ext cx="1952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5" idx="0"/>
              <a:endCxn id="15" idx="4"/>
            </p:cNvCxnSpPr>
            <p:nvPr>
              <p:custDataLst>
                <p:tags r:id="rId21"/>
              </p:custDataLst>
            </p:nvPr>
          </p:nvCxnSpPr>
          <p:spPr>
            <a:xfrm flipH="1">
              <a:off x="7694695" y="3099475"/>
              <a:ext cx="0" cy="1952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15" idx="1"/>
              <a:endCxn id="15" idx="5"/>
            </p:cNvCxnSpPr>
            <p:nvPr>
              <p:custDataLst>
                <p:tags r:id="rId22"/>
              </p:custDataLst>
            </p:nvPr>
          </p:nvCxnSpPr>
          <p:spPr>
            <a:xfrm>
              <a:off x="7004497" y="3385364"/>
              <a:ext cx="1380395" cy="138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5" idx="7"/>
              <a:endCxn id="15" idx="3"/>
            </p:cNvCxnSpPr>
            <p:nvPr>
              <p:custDataLst>
                <p:tags r:id="rId23"/>
              </p:custDataLst>
            </p:nvPr>
          </p:nvCxnSpPr>
          <p:spPr>
            <a:xfrm flipH="1">
              <a:off x="7004497" y="3385364"/>
              <a:ext cx="1380395" cy="1380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>
              <p:custDataLst>
                <p:tags r:id="rId24"/>
              </p:custDataLst>
            </p:nvPr>
          </p:nvSpPr>
          <p:spPr>
            <a:xfrm>
              <a:off x="6924018" y="3307354"/>
              <a:ext cx="1536414" cy="153641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25"/>
              </p:custDataLst>
            </p:nvPr>
          </p:nvSpPr>
          <p:spPr>
            <a:xfrm>
              <a:off x="7444514" y="3779472"/>
              <a:ext cx="572117" cy="57211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2" name="饼形 125"/>
            <p:cNvSpPr/>
            <p:nvPr>
              <p:custDataLst>
                <p:tags r:id="rId26"/>
              </p:custDataLst>
            </p:nvPr>
          </p:nvSpPr>
          <p:spPr>
            <a:xfrm>
              <a:off x="6718484" y="3099475"/>
              <a:ext cx="976575" cy="1952200"/>
            </a:xfrm>
            <a:custGeom>
              <a:avLst/>
              <a:gdLst>
                <a:gd name="connsiteX0" fmla="*/ 1691 w 1701"/>
                <a:gd name="connsiteY0" fmla="*/ 3402 h 3402"/>
                <a:gd name="connsiteX1" fmla="*/ 0 w 1701"/>
                <a:gd name="connsiteY1" fmla="*/ 1696 h 3402"/>
                <a:gd name="connsiteX2" fmla="*/ 1701 w 1701"/>
                <a:gd name="connsiteY2" fmla="*/ 0 h 3402"/>
                <a:gd name="connsiteX3" fmla="*/ 1681 w 1701"/>
                <a:gd name="connsiteY3" fmla="*/ 1709 h 3402"/>
                <a:gd name="connsiteX4" fmla="*/ 1691 w 1701"/>
                <a:gd name="connsiteY4" fmla="*/ 3402 h 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" h="3402">
                  <a:moveTo>
                    <a:pt x="1691" y="3402"/>
                  </a:moveTo>
                  <a:cubicBezTo>
                    <a:pt x="754" y="3396"/>
                    <a:pt x="-3" y="2633"/>
                    <a:pt x="0" y="1696"/>
                  </a:cubicBezTo>
                  <a:cubicBezTo>
                    <a:pt x="3" y="759"/>
                    <a:pt x="763" y="0"/>
                    <a:pt x="1701" y="0"/>
                  </a:cubicBezTo>
                  <a:cubicBezTo>
                    <a:pt x="1703" y="638"/>
                    <a:pt x="1703" y="-346"/>
                    <a:pt x="1681" y="1709"/>
                  </a:cubicBezTo>
                  <a:cubicBezTo>
                    <a:pt x="1703" y="3524"/>
                    <a:pt x="1659" y="1731"/>
                    <a:pt x="1691" y="340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6374766" y="4777741"/>
            <a:ext cx="4502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prstClr val="black"/>
                </a:solidFill>
                <a:latin typeface="Calibri"/>
                <a:ea typeface="微软雅黑" panose="020B0503020204020204" pitchFamily="34" charset="-122"/>
              </a:rPr>
              <a:t>N</a:t>
            </a:r>
          </a:p>
        </p:txBody>
      </p:sp>
      <p:sp>
        <p:nvSpPr>
          <p:cNvPr id="25" name="内容占位符 2"/>
          <p:cNvSpPr txBox="1"/>
          <p:nvPr>
            <p:custDataLst>
              <p:tags r:id="rId9"/>
            </p:custDataLst>
          </p:nvPr>
        </p:nvSpPr>
        <p:spPr>
          <a:xfrm>
            <a:off x="5413017" y="6333983"/>
            <a:ext cx="2268855" cy="6076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春分、秋分</a:t>
            </a: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224541" y="1237162"/>
            <a:ext cx="554037" cy="138620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lstStyle/>
          <a:p>
            <a:r>
              <a: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侧视图</a:t>
            </a: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287536" y="4458366"/>
            <a:ext cx="554037" cy="138620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vert="horz" wrap="square" lIns="90170" tIns="46990" rIns="90170" bIns="46990" anchor="t">
            <a:spAutoFit/>
          </a:bodyPr>
          <a:lstStyle/>
          <a:p>
            <a:r>
              <a: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俯视图</a:t>
            </a:r>
          </a:p>
        </p:txBody>
      </p:sp>
      <p:sp>
        <p:nvSpPr>
          <p:cNvPr id="28" name="内容占位符 2"/>
          <p:cNvSpPr txBox="1"/>
          <p:nvPr>
            <p:custDataLst>
              <p:tags r:id="rId12"/>
            </p:custDataLst>
          </p:nvPr>
        </p:nvSpPr>
        <p:spPr>
          <a:xfrm>
            <a:off x="2795110" y="3508786"/>
            <a:ext cx="908685" cy="6076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夏至</a:t>
            </a:r>
          </a:p>
        </p:txBody>
      </p:sp>
      <p:sp>
        <p:nvSpPr>
          <p:cNvPr id="30" name="内容占位符 2"/>
          <p:cNvSpPr txBox="1"/>
          <p:nvPr>
            <p:custDataLst>
              <p:tags r:id="rId13"/>
            </p:custDataLst>
          </p:nvPr>
        </p:nvSpPr>
        <p:spPr>
          <a:xfrm>
            <a:off x="5348279" y="3493266"/>
            <a:ext cx="2268855" cy="6076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春分、秋分</a:t>
            </a:r>
          </a:p>
        </p:txBody>
      </p:sp>
      <p:sp>
        <p:nvSpPr>
          <p:cNvPr id="42" name="文本框 41"/>
          <p:cNvSpPr txBox="1"/>
          <p:nvPr>
            <p:custDataLst>
              <p:tags r:id="rId14"/>
            </p:custDataLst>
          </p:nvPr>
        </p:nvSpPr>
        <p:spPr>
          <a:xfrm>
            <a:off x="224540" y="-22770"/>
            <a:ext cx="533068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据图晨昏线的特点判断节气</a:t>
            </a:r>
          </a:p>
        </p:txBody>
      </p:sp>
      <p:pic>
        <p:nvPicPr>
          <p:cNvPr id="71" name="Picture 8" descr="幻灯片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/>
          <a:srcRect r="29259" b="5083"/>
          <a:stretch>
            <a:fillRect/>
          </a:stretch>
        </p:blipFill>
        <p:spPr>
          <a:xfrm>
            <a:off x="1689205" y="760643"/>
            <a:ext cx="2751522" cy="278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Picture 9" descr="幻灯片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/>
          <a:srcRect l="28104" t="2281" b="4982"/>
          <a:stretch>
            <a:fillRect/>
          </a:stretch>
        </p:blipFill>
        <p:spPr>
          <a:xfrm>
            <a:off x="7957989" y="675410"/>
            <a:ext cx="2854479" cy="27720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" name="Picture 7" descr="幻灯片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/>
          <a:srcRect r="28526" b="5107"/>
          <a:stretch>
            <a:fillRect/>
          </a:stretch>
        </p:blipFill>
        <p:spPr>
          <a:xfrm>
            <a:off x="4703924" y="675410"/>
            <a:ext cx="2817103" cy="27877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" name="内容占位符 2"/>
          <p:cNvSpPr txBox="1"/>
          <p:nvPr>
            <p:custDataLst>
              <p:tags r:id="rId18"/>
            </p:custDataLst>
          </p:nvPr>
        </p:nvSpPr>
        <p:spPr>
          <a:xfrm>
            <a:off x="9165511" y="3414607"/>
            <a:ext cx="1179421" cy="6076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冬至</a:t>
            </a:r>
          </a:p>
        </p:txBody>
      </p:sp>
    </p:spTree>
    <p:extLst>
      <p:ext uri="{BB962C8B-B14F-4D97-AF65-F5344CB8AC3E}">
        <p14:creationId xmlns:p14="http://schemas.microsoft.com/office/powerpoint/2010/main" val="888042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5" grpId="0"/>
      <p:bldP spid="28" grpId="0"/>
      <p:bldP spid="30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1"/>
  <p:tag name="KSO_WM_UNIT_PLACING_PICTURE_USER_VIEWPORT" val="{&quot;height&quot;:6237.5007874015746,&quot;width&quot;:6237.4992125984254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7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4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4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6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8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2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3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5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7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2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2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5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2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3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7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7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2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2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5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8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4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5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7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9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2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3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4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5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6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8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4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5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7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8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Left"/>
          <a:lightRig rig="legacyFlat3" dir="t"/>
        </a:scene3d>
        <a:sp3d extrusionH="277800" prstMaterial="legacyMatte">
          <a:bevelT w="13500" h="13500" prst="angle"/>
          <a:bevelB w="13500" h="13500" prst="angle"/>
          <a:extrusionClr>
            <a:srgbClr val="FFFFCC"/>
          </a:extrusionClr>
        </a:sp3d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Left"/>
          <a:lightRig rig="legacyFlat3" dir="t"/>
        </a:scene3d>
        <a:sp3d extrusionH="277800" prstMaterial="legacyMatte">
          <a:bevelT w="13500" h="13500" prst="angle"/>
          <a:bevelB w="13500" h="13500" prst="angle"/>
          <a:extrusionClr>
            <a:srgbClr val="FFFFCC"/>
          </a:extrusionClr>
        </a:sp3d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28TGp_report_light_v2">
  <a:themeElements>
    <a:clrScheme name="228TGp_report_light_v2 2">
      <a:dk1>
        <a:srgbClr val="4D4D4D"/>
      </a:dk1>
      <a:lt1>
        <a:srgbClr val="FFFFFF"/>
      </a:lt1>
      <a:dk2>
        <a:srgbClr val="0D8797"/>
      </a:dk2>
      <a:lt2>
        <a:srgbClr val="C0C0C0"/>
      </a:lt2>
      <a:accent1>
        <a:srgbClr val="8BB44E"/>
      </a:accent1>
      <a:accent2>
        <a:srgbClr val="4CB06D"/>
      </a:accent2>
      <a:accent3>
        <a:srgbClr val="FFFFFF"/>
      </a:accent3>
      <a:accent4>
        <a:srgbClr val="404040"/>
      </a:accent4>
      <a:accent5>
        <a:srgbClr val="C4D6B2"/>
      </a:accent5>
      <a:accent6>
        <a:srgbClr val="449F62"/>
      </a:accent6>
      <a:hlink>
        <a:srgbClr val="7B9CB5"/>
      </a:hlink>
      <a:folHlink>
        <a:srgbClr val="B3C1A1"/>
      </a:folHlink>
    </a:clrScheme>
    <a:fontScheme name="228TGp_report_light_v2">
      <a:majorFont>
        <a:latin typeface="楷体_GB2312"/>
        <a:ea typeface="楷体_GB2312"/>
        <a:cs typeface="Arial"/>
      </a:majorFont>
      <a:minorFont>
        <a:latin typeface="楷体_GB2312"/>
        <a:ea typeface="楷体_GB231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Left"/>
          <a:lightRig rig="legacyFlat3" dir="t"/>
        </a:scene3d>
        <a:sp3d extrusionH="277800" prstMaterial="legacyMatte">
          <a:bevelT w="13500" h="13500" prst="angle"/>
          <a:bevelB w="13500" h="13500" prst="angle"/>
          <a:extrusionClr>
            <a:srgbClr val="FFFFCC"/>
          </a:extrusionClr>
        </a:sp3d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Left"/>
          <a:lightRig rig="legacyFlat3" dir="t"/>
        </a:scene3d>
        <a:sp3d extrusionH="277800" prstMaterial="legacyMatte">
          <a:bevelT w="13500" h="13500" prst="angle"/>
          <a:bevelB w="13500" h="13500" prst="angle"/>
          <a:extrusionClr>
            <a:srgbClr val="FFFFCC"/>
          </a:extrusionClr>
        </a:sp3d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228TGp_report_light_v2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8TGp_report_light_v2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8TGp_report_light_v2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1099</Words>
  <Application>Microsoft Office PowerPoint</Application>
  <PresentationFormat>宽屏</PresentationFormat>
  <Paragraphs>184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15</vt:i4>
      </vt:variant>
      <vt:variant>
        <vt:lpstr>幻灯片标题</vt:lpstr>
      </vt:variant>
      <vt:variant>
        <vt:i4>20</vt:i4>
      </vt:variant>
    </vt:vector>
  </HeadingPairs>
  <TitlesOfParts>
    <vt:vector size="47" baseType="lpstr">
      <vt:lpstr>等线</vt:lpstr>
      <vt:lpstr>方正粗黑宋简体</vt:lpstr>
      <vt:lpstr>黑体</vt:lpstr>
      <vt:lpstr>华文楷体</vt:lpstr>
      <vt:lpstr>楷体_GB2312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Office 主题</vt:lpstr>
      <vt:lpstr>2_Office 主题</vt:lpstr>
      <vt:lpstr>4_Office 主题</vt:lpstr>
      <vt:lpstr>5_Office 主题</vt:lpstr>
      <vt:lpstr>6_Office 主题</vt:lpstr>
      <vt:lpstr>8_Office 主题</vt:lpstr>
      <vt:lpstr>14_Office 主题</vt:lpstr>
      <vt:lpstr>15_Office 主题</vt:lpstr>
      <vt:lpstr>19_Office 主题</vt:lpstr>
      <vt:lpstr>20_Office 主题</vt:lpstr>
      <vt:lpstr>21_Office 主题</vt:lpstr>
      <vt:lpstr>26_Office 主题</vt:lpstr>
      <vt:lpstr>30_Office 主题</vt:lpstr>
      <vt:lpstr>诗情画意</vt:lpstr>
      <vt:lpstr>228TGp_report_light_v2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 地方时</vt:lpstr>
      <vt:lpstr>PowerPoint 演示文稿</vt:lpstr>
      <vt:lpstr>二、时区和区时</vt:lpstr>
      <vt:lpstr>PowerPoint 演示文稿</vt:lpstr>
      <vt:lpstr>PowerPoint 演示文稿</vt:lpstr>
      <vt:lpstr>PowerPoint 演示文稿</vt:lpstr>
      <vt:lpstr>PowerPoint 演示文稿</vt:lpstr>
      <vt:lpstr>三、日界线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co co</cp:lastModifiedBy>
  <cp:revision>4</cp:revision>
  <cp:lastPrinted>2023-07-12T15:36:48Z</cp:lastPrinted>
  <dcterms:created xsi:type="dcterms:W3CDTF">2023-07-12T15:36:48Z</dcterms:created>
  <dcterms:modified xsi:type="dcterms:W3CDTF">2025-03-19T13:19:24Z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