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7" r:id="rId3"/>
    <p:sldId id="260" r:id="rId4"/>
    <p:sldId id="261" r:id="rId5"/>
    <p:sldId id="338" r:id="rId6"/>
    <p:sldId id="340" r:id="rId7"/>
    <p:sldId id="300" r:id="rId8"/>
    <p:sldId id="302" r:id="rId9"/>
    <p:sldId id="303" r:id="rId10"/>
    <p:sldId id="305" r:id="rId11"/>
    <p:sldId id="304" r:id="rId12"/>
    <p:sldId id="307" r:id="rId13"/>
    <p:sldId id="273" r:id="rId14"/>
    <p:sldId id="274" r:id="rId15"/>
    <p:sldId id="275" r:id="rId16"/>
    <p:sldId id="333" r:id="rId17"/>
    <p:sldId id="334" r:id="rId18"/>
    <p:sldId id="335" r:id="rId19"/>
    <p:sldId id="276" r:id="rId20"/>
    <p:sldId id="33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6630-DA71-4DA2-81BB-F4E5BEEB483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D904-2458-4432-97BE-66FE65B191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26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08023A0-88D5-4066-8AB1-67342C4924C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5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AFF17-853E-608D-21DC-5F52F2309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A8CBBA-143D-7C98-488E-8E971DC2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76D0C1-2FC5-80C8-2FD6-A025A7E1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A0C178-A29D-0FF6-38EB-B603F334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C7108A-F319-A063-247E-24835859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9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11265-3445-28DA-8D88-78B7FC48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9B9DC6-4583-0ABA-609E-8DDB482EE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2D3FF9-F144-67E4-6147-6A75E98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31C0D-57EA-F871-C3B6-48C1E2CF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403ECC-8B88-B806-F63B-D8E68E5B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2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C3A09A-C6B1-6F3B-3D8D-110BCAA0A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47B9E6-6237-17A4-F57E-A0B50C2E2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E21B44-878B-9639-5CAB-520C434D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BDA9BF-2FDD-EC1E-B4D1-FABDEE34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44B5AC-76D9-7819-4817-D7CABD04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6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271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tx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1433689"/>
            <a:ext cx="12192000" cy="5424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51"/>
          <p:cNvSpPr txBox="1"/>
          <p:nvPr userDrawn="1">
            <p:custDataLst>
              <p:tags r:id="rId5"/>
            </p:custDataLst>
          </p:nvPr>
        </p:nvSpPr>
        <p:spPr>
          <a:xfrm>
            <a:off x="3030120" y="505247"/>
            <a:ext cx="335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及时巩固　素养达成</a:t>
            </a:r>
            <a:endParaRPr lang="zh-CN" altLang="zh-CN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文本框 32"/>
          <p:cNvSpPr txBox="1"/>
          <p:nvPr userDrawn="1">
            <p:custDataLst>
              <p:tags r:id="rId6"/>
            </p:custDataLst>
          </p:nvPr>
        </p:nvSpPr>
        <p:spPr>
          <a:xfrm>
            <a:off x="519364" y="385614"/>
            <a:ext cx="229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对点落实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7"/>
            </p:custDataLst>
          </p:nvPr>
        </p:nvCxnSpPr>
        <p:spPr>
          <a:xfrm flipH="1">
            <a:off x="2855640" y="505247"/>
            <a:ext cx="0" cy="46024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299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4AD49-6D62-2DFE-D1EC-9F571EE1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1DEEDB-6E2A-EA17-2ECD-7F61192E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5A3A35-5A82-83A4-6B89-C192E1DE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768A5E-5C1A-A35A-DA15-70D504ED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0BF6D-FD53-B13E-1E31-181BD2E6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0E001-E181-E18D-086F-A3E4BB71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291BD6-FCA5-9E04-49BE-A209BA883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F28B3C-AC70-EF0A-3CF1-705AFDAF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18CAA-8D8E-FC8B-1ABF-8BB354C9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2D739-1423-5127-9ED1-789EFD63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5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F06DB-7296-9A0F-D60C-7120795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2382FC-0AB4-E2FB-D61B-9D904B2D8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E2E78B-8590-3963-5664-D434AD612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576FD9-2D7C-1980-4BBD-A3D373E1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642805-A1F9-199E-8706-CE64FBEA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E18852-1DA5-6D83-591D-ACDD0CCE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6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9EAE2-84DE-08E2-D2BD-30E33986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62D1F0-B022-26DF-FC68-FFEDCED4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A9D185-F151-B87C-EDBE-E6E3A7F6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FC2AFB-933F-4F1E-10AF-250B0F421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3BF0B0-C0F1-EF9B-42E8-669F36849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EC79EC-3A85-1625-C901-56CAA628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23525A-2C2F-BC77-CB47-053475BD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FBBDEC-B5AC-2BBC-87EC-DB57E0C5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20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656F3-08CF-104F-86A4-4A74E312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BCE715-55CC-DF0E-B85E-FFA6EAA1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2751FC-0C40-ED83-4B46-FD1F8AD9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528136-A8C0-C49E-2425-EA1D97E7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0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CA981D-9955-C08F-7D66-C05FB5AE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A45A90-0FC8-1E7B-422E-5FF21E9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B2CFB0-9580-AA71-88BD-A5BF40DC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8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45B3-E244-1070-EE5D-D704BE2D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41310D-1281-5A40-6032-225F4FBF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F9C225-57CE-8E50-3AB4-E907B31C6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E5942E-8254-3228-0AAB-AEC37C01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DC2ADA-A38C-5132-0BDB-0F32F933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81A1B8-F961-B2CB-12C7-D416596A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C3F88-4807-9D72-0C13-F03FF0B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F27FA-7635-3664-0651-9DE5577E7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8E91FF-5F82-6DFB-2460-08DDA279E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4C848-C2B3-98BB-A1BA-C335D252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87203A-CEB3-0ABF-DA61-5F13CD32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3DDE78-61EF-380B-ABA6-CE9A4429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2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737540-3759-456C-1B13-A56F190C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C7E024-4946-546F-5CC1-7CBFDD72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4AA94-23BD-F434-1640-2CD8657C4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5AC0-2AB3-49D7-A33C-90D1461FAE3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760C05-BAB7-79A9-9D97-6AA74E557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22495-A2AE-EAB3-3078-71D8C59D9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BA43-AE1D-4B95-B500-9B18456173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5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.jpeg"/><Relationship Id="rId5" Type="http://schemas.openxmlformats.org/officeDocument/2006/relationships/tags" Target="../tags/tag16.xml"/><Relationship Id="rId10" Type="http://schemas.openxmlformats.org/officeDocument/2006/relationships/image" Target="../media/image1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10" Type="http://schemas.openxmlformats.org/officeDocument/2006/relationships/image" Target="../media/image8.jpeg"/><Relationship Id="rId4" Type="http://schemas.openxmlformats.org/officeDocument/2006/relationships/tags" Target="../tags/tag258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88.xml"/><Relationship Id="rId21" Type="http://schemas.openxmlformats.org/officeDocument/2006/relationships/tags" Target="../tags/tag283.xml"/><Relationship Id="rId42" Type="http://schemas.openxmlformats.org/officeDocument/2006/relationships/tags" Target="../tags/tag304.xml"/><Relationship Id="rId47" Type="http://schemas.openxmlformats.org/officeDocument/2006/relationships/tags" Target="../tags/tag309.xml"/><Relationship Id="rId63" Type="http://schemas.openxmlformats.org/officeDocument/2006/relationships/tags" Target="../tags/tag325.xml"/><Relationship Id="rId68" Type="http://schemas.openxmlformats.org/officeDocument/2006/relationships/tags" Target="../tags/tag330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9" Type="http://schemas.openxmlformats.org/officeDocument/2006/relationships/tags" Target="../tags/tag291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tags" Target="../tags/tag299.xml"/><Relationship Id="rId40" Type="http://schemas.openxmlformats.org/officeDocument/2006/relationships/tags" Target="../tags/tag302.xml"/><Relationship Id="rId45" Type="http://schemas.openxmlformats.org/officeDocument/2006/relationships/tags" Target="../tags/tag307.xml"/><Relationship Id="rId53" Type="http://schemas.openxmlformats.org/officeDocument/2006/relationships/tags" Target="../tags/tag315.xml"/><Relationship Id="rId58" Type="http://schemas.openxmlformats.org/officeDocument/2006/relationships/tags" Target="../tags/tag320.xml"/><Relationship Id="rId66" Type="http://schemas.openxmlformats.org/officeDocument/2006/relationships/tags" Target="../tags/tag328.xml"/><Relationship Id="rId5" Type="http://schemas.openxmlformats.org/officeDocument/2006/relationships/tags" Target="../tags/tag267.xml"/><Relationship Id="rId61" Type="http://schemas.openxmlformats.org/officeDocument/2006/relationships/tags" Target="../tags/tag323.xml"/><Relationship Id="rId19" Type="http://schemas.openxmlformats.org/officeDocument/2006/relationships/tags" Target="../tags/tag28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tags" Target="../tags/tag297.xml"/><Relationship Id="rId43" Type="http://schemas.openxmlformats.org/officeDocument/2006/relationships/tags" Target="../tags/tag305.xml"/><Relationship Id="rId48" Type="http://schemas.openxmlformats.org/officeDocument/2006/relationships/tags" Target="../tags/tag310.xml"/><Relationship Id="rId56" Type="http://schemas.openxmlformats.org/officeDocument/2006/relationships/tags" Target="../tags/tag318.xml"/><Relationship Id="rId64" Type="http://schemas.openxmlformats.org/officeDocument/2006/relationships/tags" Target="../tags/tag326.xml"/><Relationship Id="rId69" Type="http://schemas.openxmlformats.org/officeDocument/2006/relationships/tags" Target="../tags/tag331.xml"/><Relationship Id="rId8" Type="http://schemas.openxmlformats.org/officeDocument/2006/relationships/tags" Target="../tags/tag270.xml"/><Relationship Id="rId51" Type="http://schemas.openxmlformats.org/officeDocument/2006/relationships/tags" Target="../tags/tag313.xml"/><Relationship Id="rId72" Type="http://schemas.openxmlformats.org/officeDocument/2006/relationships/slideLayout" Target="../slideLayouts/slideLayout6.xml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tags" Target="../tags/tag300.xml"/><Relationship Id="rId46" Type="http://schemas.openxmlformats.org/officeDocument/2006/relationships/tags" Target="../tags/tag308.xml"/><Relationship Id="rId59" Type="http://schemas.openxmlformats.org/officeDocument/2006/relationships/tags" Target="../tags/tag321.xml"/><Relationship Id="rId67" Type="http://schemas.openxmlformats.org/officeDocument/2006/relationships/tags" Target="../tags/tag329.xml"/><Relationship Id="rId20" Type="http://schemas.openxmlformats.org/officeDocument/2006/relationships/tags" Target="../tags/tag282.xml"/><Relationship Id="rId41" Type="http://schemas.openxmlformats.org/officeDocument/2006/relationships/tags" Target="../tags/tag303.xml"/><Relationship Id="rId54" Type="http://schemas.openxmlformats.org/officeDocument/2006/relationships/tags" Target="../tags/tag316.xml"/><Relationship Id="rId62" Type="http://schemas.openxmlformats.org/officeDocument/2006/relationships/tags" Target="../tags/tag324.xml"/><Relationship Id="rId70" Type="http://schemas.openxmlformats.org/officeDocument/2006/relationships/tags" Target="../tags/tag332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tags" Target="../tags/tag298.xml"/><Relationship Id="rId49" Type="http://schemas.openxmlformats.org/officeDocument/2006/relationships/tags" Target="../tags/tag311.xml"/><Relationship Id="rId57" Type="http://schemas.openxmlformats.org/officeDocument/2006/relationships/tags" Target="../tags/tag319.xml"/><Relationship Id="rId10" Type="http://schemas.openxmlformats.org/officeDocument/2006/relationships/tags" Target="../tags/tag272.xml"/><Relationship Id="rId31" Type="http://schemas.openxmlformats.org/officeDocument/2006/relationships/tags" Target="../tags/tag293.xml"/><Relationship Id="rId44" Type="http://schemas.openxmlformats.org/officeDocument/2006/relationships/tags" Target="../tags/tag306.xml"/><Relationship Id="rId52" Type="http://schemas.openxmlformats.org/officeDocument/2006/relationships/tags" Target="../tags/tag314.xml"/><Relationship Id="rId60" Type="http://schemas.openxmlformats.org/officeDocument/2006/relationships/tags" Target="../tags/tag322.xml"/><Relationship Id="rId65" Type="http://schemas.openxmlformats.org/officeDocument/2006/relationships/tags" Target="../tags/tag327.xml"/><Relationship Id="rId73" Type="http://schemas.openxmlformats.org/officeDocument/2006/relationships/notesSlide" Target="../notesSlides/notesSlide2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39" Type="http://schemas.openxmlformats.org/officeDocument/2006/relationships/tags" Target="../tags/tag301.xml"/><Relationship Id="rId34" Type="http://schemas.openxmlformats.org/officeDocument/2006/relationships/tags" Target="../tags/tag296.xml"/><Relationship Id="rId50" Type="http://schemas.openxmlformats.org/officeDocument/2006/relationships/tags" Target="../tags/tag312.xml"/><Relationship Id="rId55" Type="http://schemas.openxmlformats.org/officeDocument/2006/relationships/tags" Target="../tags/tag317.xml"/><Relationship Id="rId7" Type="http://schemas.openxmlformats.org/officeDocument/2006/relationships/tags" Target="../tags/tag269.xml"/><Relationship Id="rId71" Type="http://schemas.openxmlformats.org/officeDocument/2006/relationships/tags" Target="../tags/tag3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image" Target="../media/image10.png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5" Type="http://schemas.openxmlformats.org/officeDocument/2006/relationships/tags" Target="../tags/tag341.xml"/><Relationship Id="rId10" Type="http://schemas.openxmlformats.org/officeDocument/2006/relationships/tags" Target="../tags/tag346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image" Target="../media/image11.png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5" Type="http://schemas.openxmlformats.org/officeDocument/2006/relationships/tags" Target="../tags/tag35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3" Type="http://schemas.openxmlformats.org/officeDocument/2006/relationships/tags" Target="../tags/tag361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image" Target="../media/image13.png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.jpe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slide" Target="slide15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slide" Target="slide19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414.xml"/><Relationship Id="rId15" Type="http://schemas.openxmlformats.org/officeDocument/2006/relationships/image" Target="../media/image14.png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34" Type="http://schemas.openxmlformats.org/officeDocument/2006/relationships/hyperlink" Target="&#35838;&#20214;&#21160;&#30011;/&#26172;&#22812;&#38271;&#30701;/&#26172;&#24359;&#22812;&#24359;&#27839;&#32447;&#21464;&#21270;.avi" TargetMode="Externa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5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tags" Target="../tags/tag61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8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6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image" Target="../media/image7.jpe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8" Type="http://schemas.openxmlformats.org/officeDocument/2006/relationships/tags" Target="../tags/tag96.xml"/><Relationship Id="rId3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tags" Target="../tags/tag149.xml"/><Relationship Id="rId21" Type="http://schemas.openxmlformats.org/officeDocument/2006/relationships/tags" Target="../tags/tag144.xml"/><Relationship Id="rId34" Type="http://schemas.openxmlformats.org/officeDocument/2006/relationships/tags" Target="../tags/tag157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tags" Target="../tags/tag156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tags" Target="../tags/tag152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tags" Target="../tags/tag155.xml"/><Relationship Id="rId37" Type="http://schemas.openxmlformats.org/officeDocument/2006/relationships/image" Target="../media/image8.jpe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tags" Target="../tags/tag154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tags" Target="../tags/tag150.xml"/><Relationship Id="rId30" Type="http://schemas.openxmlformats.org/officeDocument/2006/relationships/tags" Target="../tags/tag153.xml"/><Relationship Id="rId35" Type="http://schemas.openxmlformats.org/officeDocument/2006/relationships/tags" Target="../tags/tag158.xml"/><Relationship Id="rId8" Type="http://schemas.openxmlformats.org/officeDocument/2006/relationships/tags" Target="../tags/tag131.xml"/><Relationship Id="rId3" Type="http://schemas.openxmlformats.org/officeDocument/2006/relationships/tags" Target="../tags/tag12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" Type="http://schemas.openxmlformats.org/officeDocument/2006/relationships/tags" Target="../tags/tag161.xml"/><Relationship Id="rId21" Type="http://schemas.openxmlformats.org/officeDocument/2006/relationships/tags" Target="../tags/tag17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tags" Target="../tags/tag187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image" Target="../media/image9.jpeg"/><Relationship Id="rId8" Type="http://schemas.openxmlformats.org/officeDocument/2006/relationships/tags" Target="../tags/tag16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image" Target="../media/image10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8" Type="http://schemas.openxmlformats.org/officeDocument/2006/relationships/tags" Target="../tags/tag19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34" Type="http://schemas.openxmlformats.org/officeDocument/2006/relationships/image" Target="../media/image10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tags" Target="../tags/tag251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8" Type="http://schemas.openxmlformats.org/officeDocument/2006/relationships/tags" Target="../tags/tag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36701" y="462281"/>
            <a:ext cx="9101455" cy="57003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39018"/>
          <a:stretch>
            <a:fillRect/>
          </a:stretch>
        </p:blipFill>
        <p:spPr bwMode="auto">
          <a:xfrm>
            <a:off x="1524000" y="2598421"/>
            <a:ext cx="9144000" cy="12973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2527091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24000" y="3895833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en-US" sz="16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416483" y="2862586"/>
            <a:ext cx="7184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</a:t>
            </a:r>
            <a:r>
              <a:rPr lang="en-US" altLang="zh-CN" sz="3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地球公转的地理意义</a:t>
            </a:r>
          </a:p>
        </p:txBody>
      </p:sp>
      <p:sp>
        <p:nvSpPr>
          <p:cNvPr id="20" name="TextBox 1"/>
          <p:cNvSpPr txBox="1"/>
          <p:nvPr>
            <p:custDataLst>
              <p:tags r:id="rId6"/>
            </p:custDataLst>
          </p:nvPr>
        </p:nvSpPr>
        <p:spPr>
          <a:xfrm>
            <a:off x="1820861" y="3965874"/>
            <a:ext cx="2659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昼夜长短变化</a:t>
            </a:r>
          </a:p>
        </p:txBody>
      </p:sp>
      <p:sp>
        <p:nvSpPr>
          <p:cNvPr id="21" name="TextBox 8"/>
          <p:cNvSpPr txBox="1"/>
          <p:nvPr>
            <p:custDataLst>
              <p:tags r:id="rId7"/>
            </p:custDataLst>
          </p:nvPr>
        </p:nvSpPr>
        <p:spPr>
          <a:xfrm>
            <a:off x="4597896" y="3965874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正午太阳高度变化</a:t>
            </a:r>
          </a:p>
        </p:txBody>
      </p:sp>
      <p:sp>
        <p:nvSpPr>
          <p:cNvPr id="22" name="TextBox 9"/>
          <p:cNvSpPr txBox="1"/>
          <p:nvPr>
            <p:custDataLst>
              <p:tags r:id="rId8"/>
            </p:custDataLst>
          </p:nvPr>
        </p:nvSpPr>
        <p:spPr>
          <a:xfrm>
            <a:off x="8001392" y="3947568"/>
            <a:ext cx="30149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四季更替和五带</a:t>
            </a:r>
          </a:p>
        </p:txBody>
      </p:sp>
    </p:spTree>
    <p:extLst>
      <p:ext uri="{BB962C8B-B14F-4D97-AF65-F5344CB8AC3E}">
        <p14:creationId xmlns:p14="http://schemas.microsoft.com/office/powerpoint/2010/main" val="18731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/>
          <p:nvPr>
            <p:custDataLst>
              <p:tags r:id="rId1"/>
            </p:custDataLst>
          </p:nvPr>
        </p:nvSpPr>
        <p:spPr>
          <a:xfrm>
            <a:off x="187817" y="4207884"/>
            <a:ext cx="11595748" cy="430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</a:rPr>
              <a:t>太阳直射哪个半球，哪个半球昼长夜短，且纬度越高昼越长夜越短； 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458" y="4557388"/>
            <a:ext cx="11938466" cy="95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50"/>
              </a:spcBef>
            </a:pP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）同一纬线上各点昼夜长短相同；</a:t>
            </a:r>
            <a:endParaRPr lang="en-US" altLang="zh-CN" sz="2800" b="1" dirty="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spcBef>
                <a:spcPts val="50"/>
              </a:spcBef>
            </a:pPr>
            <a:r>
              <a:rPr lang="en-US" altLang="zh-CN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南北半球相同纬度：北半球昼长</a:t>
            </a:r>
            <a:r>
              <a:rPr lang="en-US" altLang="zh-CN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800" b="1" dirty="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南半球夜长。</a:t>
            </a:r>
          </a:p>
        </p:txBody>
      </p:sp>
      <p:sp>
        <p:nvSpPr>
          <p:cNvPr id="25602" name="文本框 25601"/>
          <p:cNvSpPr txBox="1"/>
          <p:nvPr>
            <p:custDataLst>
              <p:tags r:id="rId3"/>
            </p:custDataLst>
          </p:nvPr>
        </p:nvSpPr>
        <p:spPr>
          <a:xfrm>
            <a:off x="128070" y="5516873"/>
            <a:ext cx="8959946" cy="13013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(3)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太阳往哪个半球移动，哪个半球昼变长夜变短；</a:t>
            </a:r>
            <a:endParaRPr lang="en-US" altLang="zh-CN" sz="2800" b="1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纬度越高，昼夜长短的变化幅度越大。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>
                <a:latin typeface="微软雅黑"/>
                <a:ea typeface="微软雅黑"/>
                <a:cs typeface="微软雅黑" panose="020B0503020204020204" charset="-122"/>
              </a:rPr>
              <a:t>  (5)  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极昼极夜最低纬度：</a:t>
            </a:r>
            <a:r>
              <a:rPr lang="en-US" altLang="zh-CN" sz="2800" b="1">
                <a:latin typeface="微软雅黑"/>
                <a:ea typeface="微软雅黑"/>
                <a:cs typeface="微软雅黑" panose="020B0503020204020204" charset="-122"/>
              </a:rPr>
              <a:t>90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°</a:t>
            </a:r>
            <a:r>
              <a:rPr lang="en-US" altLang="zh-CN" sz="2800" b="1">
                <a:latin typeface="微软雅黑"/>
                <a:ea typeface="微软雅黑"/>
                <a:cs typeface="微软雅黑" panose="020B0503020204020204" charset="-122"/>
              </a:rPr>
              <a:t>-</a:t>
            </a:r>
            <a:r>
              <a:rPr lang="zh-CN" altLang="en-US" sz="2800" b="1">
                <a:latin typeface="微软雅黑"/>
                <a:ea typeface="微软雅黑"/>
                <a:cs typeface="微软雅黑" panose="020B0503020204020204" charset="-122"/>
              </a:rPr>
              <a:t>直射点纬度。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39604" y="3619959"/>
            <a:ext cx="209359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规律小结：</a:t>
            </a:r>
          </a:p>
        </p:txBody>
      </p:sp>
      <p:pic>
        <p:nvPicPr>
          <p:cNvPr id="8" name="Picture 3" descr="北半球夏至日太阳直射情况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09952" y="176508"/>
            <a:ext cx="4327424" cy="37906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北半球冬至日太阳直射情况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90027" y="158778"/>
            <a:ext cx="4190696" cy="3784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9995E6-B3D5-3305-B094-8D2B8B0BFCB0}"/>
              </a:ext>
            </a:extLst>
          </p:cNvPr>
          <p:cNvSpPr txBox="1"/>
          <p:nvPr/>
        </p:nvSpPr>
        <p:spPr>
          <a:xfrm>
            <a:off x="9351818" y="5516873"/>
            <a:ext cx="112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笔记</a:t>
            </a:r>
          </a:p>
        </p:txBody>
      </p:sp>
    </p:spTree>
    <p:extLst>
      <p:ext uri="{BB962C8B-B14F-4D97-AF65-F5344CB8AC3E}">
        <p14:creationId xmlns:p14="http://schemas.microsoft.com/office/powerpoint/2010/main" val="36840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4" grpId="0"/>
      <p:bldP spid="2560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5444114" y="1934648"/>
            <a:ext cx="1152128" cy="1584176"/>
            <a:chOff x="755576" y="2708920"/>
            <a:chExt cx="1448544" cy="2016224"/>
          </a:xfrm>
          <a:solidFill>
            <a:schemeClr val="bg1"/>
          </a:solidFill>
        </p:grpSpPr>
        <p:cxnSp>
          <p:nvCxnSpPr>
            <p:cNvPr id="4" name="直接连接符 3"/>
            <p:cNvCxnSpPr/>
            <p:nvPr>
              <p:custDataLst>
                <p:tags r:id="rId64"/>
              </p:custDataLst>
            </p:nvPr>
          </p:nvCxnSpPr>
          <p:spPr>
            <a:xfrm flipH="1">
              <a:off x="1187624" y="2708920"/>
              <a:ext cx="504056" cy="20162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>
              <p:custDataLst>
                <p:tags r:id="rId65"/>
              </p:custDataLst>
            </p:nvPr>
          </p:nvSpPr>
          <p:spPr>
            <a:xfrm>
              <a:off x="755576" y="2996952"/>
              <a:ext cx="1440160" cy="1440160"/>
            </a:xfrm>
            <a:prstGeom prst="ellipse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66"/>
              </p:custDataLst>
            </p:nvPr>
          </p:nvCxnSpPr>
          <p:spPr>
            <a:xfrm>
              <a:off x="812836" y="3515756"/>
              <a:ext cx="1368152" cy="360040"/>
            </a:xfrm>
            <a:prstGeom prst="line">
              <a:avLst/>
            </a:prstGeom>
            <a:grpFill/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67"/>
              </p:custDataLst>
            </p:nvPr>
          </p:nvCxnSpPr>
          <p:spPr>
            <a:xfrm>
              <a:off x="770324" y="37022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68"/>
              </p:custDataLst>
            </p:nvPr>
          </p:nvCxnSpPr>
          <p:spPr>
            <a:xfrm>
              <a:off x="907976" y="32849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9"/>
              </p:custDataLst>
            </p:nvPr>
          </p:nvCxnSpPr>
          <p:spPr>
            <a:xfrm>
              <a:off x="1316892" y="3024716"/>
              <a:ext cx="720080" cy="216024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0"/>
              </p:custDataLst>
            </p:nvPr>
          </p:nvCxnSpPr>
          <p:spPr>
            <a:xfrm>
              <a:off x="958584" y="4193324"/>
              <a:ext cx="733096" cy="243788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>
              <p:custDataLst>
                <p:tags r:id="rId71"/>
              </p:custDataLst>
            </p:nvPr>
          </p:nvSpPr>
          <p:spPr>
            <a:xfrm>
              <a:off x="1502407" y="2772697"/>
              <a:ext cx="358999" cy="179159"/>
            </a:xfrm>
            <a:custGeom>
              <a:avLst/>
              <a:gdLst>
                <a:gd name="connsiteX0" fmla="*/ 16677 w 358999"/>
                <a:gd name="connsiteY0" fmla="*/ 0 h 179159"/>
                <a:gd name="connsiteX1" fmla="*/ 1928 w 358999"/>
                <a:gd name="connsiteY1" fmla="*/ 44245 h 179159"/>
                <a:gd name="connsiteX2" fmla="*/ 60922 w 358999"/>
                <a:gd name="connsiteY2" fmla="*/ 162232 h 179159"/>
                <a:gd name="connsiteX3" fmla="*/ 105167 w 358999"/>
                <a:gd name="connsiteY3" fmla="*/ 176980 h 179159"/>
                <a:gd name="connsiteX4" fmla="*/ 326393 w 358999"/>
                <a:gd name="connsiteY4" fmla="*/ 162232 h 179159"/>
                <a:gd name="connsiteX5" fmla="*/ 355890 w 358999"/>
                <a:gd name="connsiteY5" fmla="*/ 117987 h 179159"/>
                <a:gd name="connsiteX6" fmla="*/ 341141 w 358999"/>
                <a:gd name="connsiteY6" fmla="*/ 44245 h 179159"/>
                <a:gd name="connsiteX7" fmla="*/ 326393 w 358999"/>
                <a:gd name="connsiteY7" fmla="*/ 14748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99" h="179159">
                  <a:moveTo>
                    <a:pt x="16677" y="0"/>
                  </a:moveTo>
                  <a:cubicBezTo>
                    <a:pt x="11761" y="14748"/>
                    <a:pt x="0" y="28819"/>
                    <a:pt x="1928" y="44245"/>
                  </a:cubicBezTo>
                  <a:cubicBezTo>
                    <a:pt x="4031" y="61071"/>
                    <a:pt x="39488" y="145085"/>
                    <a:pt x="60922" y="162232"/>
                  </a:cubicBezTo>
                  <a:cubicBezTo>
                    <a:pt x="73061" y="171943"/>
                    <a:pt x="90419" y="172064"/>
                    <a:pt x="105167" y="176980"/>
                  </a:cubicBezTo>
                  <a:cubicBezTo>
                    <a:pt x="178909" y="172064"/>
                    <a:pt x="254452" y="179159"/>
                    <a:pt x="326393" y="162232"/>
                  </a:cubicBezTo>
                  <a:cubicBezTo>
                    <a:pt x="343647" y="158172"/>
                    <a:pt x="353691" y="135575"/>
                    <a:pt x="355890" y="117987"/>
                  </a:cubicBezTo>
                  <a:cubicBezTo>
                    <a:pt x="358999" y="93113"/>
                    <a:pt x="348028" y="68348"/>
                    <a:pt x="341141" y="44245"/>
                  </a:cubicBezTo>
                  <a:cubicBezTo>
                    <a:pt x="338121" y="33675"/>
                    <a:pt x="331309" y="24580"/>
                    <a:pt x="326393" y="14748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2851826" y="2726736"/>
            <a:ext cx="6408712" cy="3312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2419778" y="3518824"/>
            <a:ext cx="1152128" cy="1584176"/>
            <a:chOff x="755576" y="2708920"/>
            <a:chExt cx="1448544" cy="2016224"/>
          </a:xfrm>
        </p:grpSpPr>
        <p:cxnSp>
          <p:nvCxnSpPr>
            <p:cNvPr id="14" name="直接连接符 13"/>
            <p:cNvCxnSpPr/>
            <p:nvPr>
              <p:custDataLst>
                <p:tags r:id="rId56"/>
              </p:custDataLst>
            </p:nvPr>
          </p:nvCxnSpPr>
          <p:spPr>
            <a:xfrm flipH="1">
              <a:off x="1187624" y="2708920"/>
              <a:ext cx="504056" cy="20162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>
              <p:custDataLst>
                <p:tags r:id="rId57"/>
              </p:custDataLst>
            </p:nvPr>
          </p:nvSpPr>
          <p:spPr>
            <a:xfrm>
              <a:off x="755576" y="2996952"/>
              <a:ext cx="1440160" cy="1440160"/>
            </a:xfrm>
            <a:prstGeom prst="ellipse">
              <a:avLst/>
            </a:prstGeom>
            <a:solidFill>
              <a:srgbClr val="0099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58"/>
              </p:custDataLst>
            </p:nvPr>
          </p:nvCxnSpPr>
          <p:spPr>
            <a:xfrm>
              <a:off x="812836" y="3515756"/>
              <a:ext cx="1368152" cy="36004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59"/>
              </p:custDataLst>
            </p:nvPr>
          </p:nvCxnSpPr>
          <p:spPr>
            <a:xfrm>
              <a:off x="770324" y="3702284"/>
              <a:ext cx="1296144" cy="360040"/>
            </a:xfrm>
            <a:prstGeom prst="line">
              <a:avLst/>
            </a:prstGeom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60"/>
              </p:custDataLst>
            </p:nvPr>
          </p:nvCxnSpPr>
          <p:spPr>
            <a:xfrm>
              <a:off x="907976" y="3284984"/>
              <a:ext cx="1296144" cy="360040"/>
            </a:xfrm>
            <a:prstGeom prst="line">
              <a:avLst/>
            </a:prstGeom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61"/>
              </p:custDataLst>
            </p:nvPr>
          </p:nvCxnSpPr>
          <p:spPr>
            <a:xfrm>
              <a:off x="1316892" y="3024716"/>
              <a:ext cx="720080" cy="216024"/>
            </a:xfrm>
            <a:prstGeom prst="line">
              <a:avLst/>
            </a:prstGeom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62"/>
              </p:custDataLst>
            </p:nvPr>
          </p:nvCxnSpPr>
          <p:spPr>
            <a:xfrm>
              <a:off x="958584" y="4193324"/>
              <a:ext cx="733096" cy="243788"/>
            </a:xfrm>
            <a:prstGeom prst="line">
              <a:avLst/>
            </a:prstGeom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 20"/>
            <p:cNvSpPr/>
            <p:nvPr>
              <p:custDataLst>
                <p:tags r:id="rId63"/>
              </p:custDataLst>
            </p:nvPr>
          </p:nvSpPr>
          <p:spPr>
            <a:xfrm>
              <a:off x="1502407" y="2772697"/>
              <a:ext cx="358999" cy="179159"/>
            </a:xfrm>
            <a:custGeom>
              <a:avLst/>
              <a:gdLst>
                <a:gd name="connsiteX0" fmla="*/ 16677 w 358999"/>
                <a:gd name="connsiteY0" fmla="*/ 0 h 179159"/>
                <a:gd name="connsiteX1" fmla="*/ 1928 w 358999"/>
                <a:gd name="connsiteY1" fmla="*/ 44245 h 179159"/>
                <a:gd name="connsiteX2" fmla="*/ 60922 w 358999"/>
                <a:gd name="connsiteY2" fmla="*/ 162232 h 179159"/>
                <a:gd name="connsiteX3" fmla="*/ 105167 w 358999"/>
                <a:gd name="connsiteY3" fmla="*/ 176980 h 179159"/>
                <a:gd name="connsiteX4" fmla="*/ 326393 w 358999"/>
                <a:gd name="connsiteY4" fmla="*/ 162232 h 179159"/>
                <a:gd name="connsiteX5" fmla="*/ 355890 w 358999"/>
                <a:gd name="connsiteY5" fmla="*/ 117987 h 179159"/>
                <a:gd name="connsiteX6" fmla="*/ 341141 w 358999"/>
                <a:gd name="connsiteY6" fmla="*/ 44245 h 179159"/>
                <a:gd name="connsiteX7" fmla="*/ 326393 w 358999"/>
                <a:gd name="connsiteY7" fmla="*/ 14748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99" h="179159">
                  <a:moveTo>
                    <a:pt x="16677" y="0"/>
                  </a:moveTo>
                  <a:cubicBezTo>
                    <a:pt x="11761" y="14748"/>
                    <a:pt x="0" y="28819"/>
                    <a:pt x="1928" y="44245"/>
                  </a:cubicBezTo>
                  <a:cubicBezTo>
                    <a:pt x="4031" y="61071"/>
                    <a:pt x="39488" y="145085"/>
                    <a:pt x="60922" y="162232"/>
                  </a:cubicBezTo>
                  <a:cubicBezTo>
                    <a:pt x="73061" y="171943"/>
                    <a:pt x="90419" y="172064"/>
                    <a:pt x="105167" y="176980"/>
                  </a:cubicBezTo>
                  <a:cubicBezTo>
                    <a:pt x="178909" y="172064"/>
                    <a:pt x="254452" y="179159"/>
                    <a:pt x="326393" y="162232"/>
                  </a:cubicBezTo>
                  <a:cubicBezTo>
                    <a:pt x="343647" y="158172"/>
                    <a:pt x="353691" y="135575"/>
                    <a:pt x="355890" y="117987"/>
                  </a:cubicBezTo>
                  <a:cubicBezTo>
                    <a:pt x="358999" y="93113"/>
                    <a:pt x="348028" y="68348"/>
                    <a:pt x="341141" y="44245"/>
                  </a:cubicBezTo>
                  <a:cubicBezTo>
                    <a:pt x="338121" y="33675"/>
                    <a:pt x="331309" y="24580"/>
                    <a:pt x="326393" y="14748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箭头连接符 21"/>
          <p:cNvCxnSpPr>
            <a:stCxn id="12" idx="0"/>
          </p:cNvCxnSpPr>
          <p:nvPr>
            <p:custDataLst>
              <p:tags r:id="rId4"/>
            </p:custDataLst>
          </p:nvPr>
        </p:nvCxnSpPr>
        <p:spPr>
          <a:xfrm>
            <a:off x="6056182" y="2726736"/>
            <a:ext cx="252028" cy="2880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5"/>
            </p:custDataLst>
          </p:nvPr>
        </p:nvCxnSpPr>
        <p:spPr>
          <a:xfrm>
            <a:off x="3602970" y="4238904"/>
            <a:ext cx="489654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>
            <p:custDataLst>
              <p:tags r:id="rId6"/>
            </p:custDataLst>
          </p:nvPr>
        </p:nvSpPr>
        <p:spPr>
          <a:xfrm>
            <a:off x="5804154" y="3806856"/>
            <a:ext cx="864096" cy="792088"/>
          </a:xfrm>
          <a:prstGeom prst="ellipse">
            <a:avLst/>
          </a:prstGeom>
          <a:gradFill flip="none" rotWithShape="1">
            <a:gsLst>
              <a:gs pos="100000">
                <a:srgbClr val="FF0000">
                  <a:shade val="30000"/>
                  <a:satMod val="115000"/>
                  <a:alpha val="2000"/>
                </a:srgbClr>
              </a:gs>
              <a:gs pos="2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2419778" y="3518824"/>
            <a:ext cx="1152128" cy="1584176"/>
            <a:chOff x="755576" y="2708920"/>
            <a:chExt cx="1448544" cy="2016224"/>
          </a:xfrm>
          <a:solidFill>
            <a:schemeClr val="bg1"/>
          </a:solidFill>
        </p:grpSpPr>
        <p:cxnSp>
          <p:nvCxnSpPr>
            <p:cNvPr id="26" name="直接连接符 25"/>
            <p:cNvCxnSpPr/>
            <p:nvPr>
              <p:custDataLst>
                <p:tags r:id="rId48"/>
              </p:custDataLst>
            </p:nvPr>
          </p:nvCxnSpPr>
          <p:spPr>
            <a:xfrm flipH="1">
              <a:off x="1187624" y="2708920"/>
              <a:ext cx="504056" cy="20162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>
              <p:custDataLst>
                <p:tags r:id="rId49"/>
              </p:custDataLst>
            </p:nvPr>
          </p:nvSpPr>
          <p:spPr>
            <a:xfrm>
              <a:off x="755576" y="2996952"/>
              <a:ext cx="1440160" cy="1440160"/>
            </a:xfrm>
            <a:prstGeom prst="ellipse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>
              <p:custDataLst>
                <p:tags r:id="rId50"/>
              </p:custDataLst>
            </p:nvPr>
          </p:nvCxnSpPr>
          <p:spPr>
            <a:xfrm>
              <a:off x="812836" y="3515756"/>
              <a:ext cx="1368152" cy="360040"/>
            </a:xfrm>
            <a:prstGeom prst="line">
              <a:avLst/>
            </a:prstGeom>
            <a:grpFill/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51"/>
              </p:custDataLst>
            </p:nvPr>
          </p:nvCxnSpPr>
          <p:spPr>
            <a:xfrm>
              <a:off x="770324" y="37022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52"/>
              </p:custDataLst>
            </p:nvPr>
          </p:nvCxnSpPr>
          <p:spPr>
            <a:xfrm>
              <a:off x="907976" y="32849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53"/>
              </p:custDataLst>
            </p:nvPr>
          </p:nvCxnSpPr>
          <p:spPr>
            <a:xfrm>
              <a:off x="1316892" y="3024716"/>
              <a:ext cx="720080" cy="216024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54"/>
              </p:custDataLst>
            </p:nvPr>
          </p:nvCxnSpPr>
          <p:spPr>
            <a:xfrm>
              <a:off x="958584" y="4193324"/>
              <a:ext cx="733096" cy="243788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任意多边形 32"/>
            <p:cNvSpPr/>
            <p:nvPr>
              <p:custDataLst>
                <p:tags r:id="rId55"/>
              </p:custDataLst>
            </p:nvPr>
          </p:nvSpPr>
          <p:spPr>
            <a:xfrm>
              <a:off x="1502407" y="2772697"/>
              <a:ext cx="358999" cy="179159"/>
            </a:xfrm>
            <a:custGeom>
              <a:avLst/>
              <a:gdLst>
                <a:gd name="connsiteX0" fmla="*/ 16677 w 358999"/>
                <a:gd name="connsiteY0" fmla="*/ 0 h 179159"/>
                <a:gd name="connsiteX1" fmla="*/ 1928 w 358999"/>
                <a:gd name="connsiteY1" fmla="*/ 44245 h 179159"/>
                <a:gd name="connsiteX2" fmla="*/ 60922 w 358999"/>
                <a:gd name="connsiteY2" fmla="*/ 162232 h 179159"/>
                <a:gd name="connsiteX3" fmla="*/ 105167 w 358999"/>
                <a:gd name="connsiteY3" fmla="*/ 176980 h 179159"/>
                <a:gd name="connsiteX4" fmla="*/ 326393 w 358999"/>
                <a:gd name="connsiteY4" fmla="*/ 162232 h 179159"/>
                <a:gd name="connsiteX5" fmla="*/ 355890 w 358999"/>
                <a:gd name="connsiteY5" fmla="*/ 117987 h 179159"/>
                <a:gd name="connsiteX6" fmla="*/ 341141 w 358999"/>
                <a:gd name="connsiteY6" fmla="*/ 44245 h 179159"/>
                <a:gd name="connsiteX7" fmla="*/ 326393 w 358999"/>
                <a:gd name="connsiteY7" fmla="*/ 14748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99" h="179159">
                  <a:moveTo>
                    <a:pt x="16677" y="0"/>
                  </a:moveTo>
                  <a:cubicBezTo>
                    <a:pt x="11761" y="14748"/>
                    <a:pt x="0" y="28819"/>
                    <a:pt x="1928" y="44245"/>
                  </a:cubicBezTo>
                  <a:cubicBezTo>
                    <a:pt x="4031" y="61071"/>
                    <a:pt x="39488" y="145085"/>
                    <a:pt x="60922" y="162232"/>
                  </a:cubicBezTo>
                  <a:cubicBezTo>
                    <a:pt x="73061" y="171943"/>
                    <a:pt x="90419" y="172064"/>
                    <a:pt x="105167" y="176980"/>
                  </a:cubicBezTo>
                  <a:cubicBezTo>
                    <a:pt x="178909" y="172064"/>
                    <a:pt x="254452" y="179159"/>
                    <a:pt x="326393" y="162232"/>
                  </a:cubicBezTo>
                  <a:cubicBezTo>
                    <a:pt x="343647" y="158172"/>
                    <a:pt x="353691" y="135575"/>
                    <a:pt x="355890" y="117987"/>
                  </a:cubicBezTo>
                  <a:cubicBezTo>
                    <a:pt x="358999" y="93113"/>
                    <a:pt x="348028" y="68348"/>
                    <a:pt x="341141" y="44245"/>
                  </a:cubicBezTo>
                  <a:cubicBezTo>
                    <a:pt x="338121" y="33675"/>
                    <a:pt x="331309" y="24580"/>
                    <a:pt x="326393" y="14748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8"/>
            </p:custDataLst>
          </p:nvPr>
        </p:nvGrpSpPr>
        <p:grpSpPr>
          <a:xfrm>
            <a:off x="5660138" y="4958984"/>
            <a:ext cx="1152128" cy="1584176"/>
            <a:chOff x="755576" y="2708920"/>
            <a:chExt cx="1448544" cy="2016224"/>
          </a:xfrm>
          <a:solidFill>
            <a:schemeClr val="bg1"/>
          </a:solidFill>
        </p:grpSpPr>
        <p:cxnSp>
          <p:nvCxnSpPr>
            <p:cNvPr id="35" name="直接连接符 34"/>
            <p:cNvCxnSpPr/>
            <p:nvPr>
              <p:custDataLst>
                <p:tags r:id="rId40"/>
              </p:custDataLst>
            </p:nvPr>
          </p:nvCxnSpPr>
          <p:spPr>
            <a:xfrm flipH="1">
              <a:off x="1187624" y="2708920"/>
              <a:ext cx="504056" cy="20162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>
              <p:custDataLst>
                <p:tags r:id="rId41"/>
              </p:custDataLst>
            </p:nvPr>
          </p:nvSpPr>
          <p:spPr>
            <a:xfrm>
              <a:off x="755576" y="2996952"/>
              <a:ext cx="1440160" cy="1440160"/>
            </a:xfrm>
            <a:prstGeom prst="ellipse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>
              <p:custDataLst>
                <p:tags r:id="rId42"/>
              </p:custDataLst>
            </p:nvPr>
          </p:nvCxnSpPr>
          <p:spPr>
            <a:xfrm>
              <a:off x="812836" y="3515756"/>
              <a:ext cx="1368152" cy="360040"/>
            </a:xfrm>
            <a:prstGeom prst="line">
              <a:avLst/>
            </a:prstGeom>
            <a:grpFill/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43"/>
              </p:custDataLst>
            </p:nvPr>
          </p:nvCxnSpPr>
          <p:spPr>
            <a:xfrm>
              <a:off x="770324" y="37022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44"/>
              </p:custDataLst>
            </p:nvPr>
          </p:nvCxnSpPr>
          <p:spPr>
            <a:xfrm>
              <a:off x="907976" y="32849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45"/>
              </p:custDataLst>
            </p:nvPr>
          </p:nvCxnSpPr>
          <p:spPr>
            <a:xfrm>
              <a:off x="1316892" y="3024716"/>
              <a:ext cx="720080" cy="216024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46"/>
              </p:custDataLst>
            </p:nvPr>
          </p:nvCxnSpPr>
          <p:spPr>
            <a:xfrm>
              <a:off x="958584" y="4193324"/>
              <a:ext cx="733096" cy="243788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任意多边形 41"/>
            <p:cNvSpPr/>
            <p:nvPr>
              <p:custDataLst>
                <p:tags r:id="rId47"/>
              </p:custDataLst>
            </p:nvPr>
          </p:nvSpPr>
          <p:spPr>
            <a:xfrm>
              <a:off x="1502407" y="2772697"/>
              <a:ext cx="358999" cy="179159"/>
            </a:xfrm>
            <a:custGeom>
              <a:avLst/>
              <a:gdLst>
                <a:gd name="connsiteX0" fmla="*/ 16677 w 358999"/>
                <a:gd name="connsiteY0" fmla="*/ 0 h 179159"/>
                <a:gd name="connsiteX1" fmla="*/ 1928 w 358999"/>
                <a:gd name="connsiteY1" fmla="*/ 44245 h 179159"/>
                <a:gd name="connsiteX2" fmla="*/ 60922 w 358999"/>
                <a:gd name="connsiteY2" fmla="*/ 162232 h 179159"/>
                <a:gd name="connsiteX3" fmla="*/ 105167 w 358999"/>
                <a:gd name="connsiteY3" fmla="*/ 176980 h 179159"/>
                <a:gd name="connsiteX4" fmla="*/ 326393 w 358999"/>
                <a:gd name="connsiteY4" fmla="*/ 162232 h 179159"/>
                <a:gd name="connsiteX5" fmla="*/ 355890 w 358999"/>
                <a:gd name="connsiteY5" fmla="*/ 117987 h 179159"/>
                <a:gd name="connsiteX6" fmla="*/ 341141 w 358999"/>
                <a:gd name="connsiteY6" fmla="*/ 44245 h 179159"/>
                <a:gd name="connsiteX7" fmla="*/ 326393 w 358999"/>
                <a:gd name="connsiteY7" fmla="*/ 14748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99" h="179159">
                  <a:moveTo>
                    <a:pt x="16677" y="0"/>
                  </a:moveTo>
                  <a:cubicBezTo>
                    <a:pt x="11761" y="14748"/>
                    <a:pt x="0" y="28819"/>
                    <a:pt x="1928" y="44245"/>
                  </a:cubicBezTo>
                  <a:cubicBezTo>
                    <a:pt x="4031" y="61071"/>
                    <a:pt x="39488" y="145085"/>
                    <a:pt x="60922" y="162232"/>
                  </a:cubicBezTo>
                  <a:cubicBezTo>
                    <a:pt x="73061" y="171943"/>
                    <a:pt x="90419" y="172064"/>
                    <a:pt x="105167" y="176980"/>
                  </a:cubicBezTo>
                  <a:cubicBezTo>
                    <a:pt x="178909" y="172064"/>
                    <a:pt x="254452" y="179159"/>
                    <a:pt x="326393" y="162232"/>
                  </a:cubicBezTo>
                  <a:cubicBezTo>
                    <a:pt x="343647" y="158172"/>
                    <a:pt x="353691" y="135575"/>
                    <a:pt x="355890" y="117987"/>
                  </a:cubicBezTo>
                  <a:cubicBezTo>
                    <a:pt x="358999" y="93113"/>
                    <a:pt x="348028" y="68348"/>
                    <a:pt x="341141" y="44245"/>
                  </a:cubicBezTo>
                  <a:cubicBezTo>
                    <a:pt x="338121" y="33675"/>
                    <a:pt x="331309" y="24580"/>
                    <a:pt x="326393" y="14748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9"/>
            </p:custDataLst>
          </p:nvPr>
        </p:nvGrpSpPr>
        <p:grpSpPr>
          <a:xfrm>
            <a:off x="8540458" y="3446816"/>
            <a:ext cx="1152128" cy="1584176"/>
            <a:chOff x="755576" y="2708920"/>
            <a:chExt cx="1448544" cy="2016224"/>
          </a:xfrm>
          <a:solidFill>
            <a:schemeClr val="bg1"/>
          </a:solidFill>
        </p:grpSpPr>
        <p:cxnSp>
          <p:nvCxnSpPr>
            <p:cNvPr id="44" name="直接连接符 43"/>
            <p:cNvCxnSpPr/>
            <p:nvPr>
              <p:custDataLst>
                <p:tags r:id="rId32"/>
              </p:custDataLst>
            </p:nvPr>
          </p:nvCxnSpPr>
          <p:spPr>
            <a:xfrm flipH="1">
              <a:off x="1187624" y="2708920"/>
              <a:ext cx="504056" cy="2016224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>
              <p:custDataLst>
                <p:tags r:id="rId33"/>
              </p:custDataLst>
            </p:nvPr>
          </p:nvSpPr>
          <p:spPr>
            <a:xfrm>
              <a:off x="755576" y="2996952"/>
              <a:ext cx="1440160" cy="1440160"/>
            </a:xfrm>
            <a:prstGeom prst="ellipse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34"/>
              </p:custDataLst>
            </p:nvPr>
          </p:nvCxnSpPr>
          <p:spPr>
            <a:xfrm>
              <a:off x="812836" y="3515756"/>
              <a:ext cx="1368152" cy="360040"/>
            </a:xfrm>
            <a:prstGeom prst="line">
              <a:avLst/>
            </a:prstGeom>
            <a:grpFill/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35"/>
              </p:custDataLst>
            </p:nvPr>
          </p:nvCxnSpPr>
          <p:spPr>
            <a:xfrm>
              <a:off x="770324" y="37022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36"/>
              </p:custDataLst>
            </p:nvPr>
          </p:nvCxnSpPr>
          <p:spPr>
            <a:xfrm>
              <a:off x="907976" y="3284984"/>
              <a:ext cx="1296144" cy="360040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37"/>
              </p:custDataLst>
            </p:nvPr>
          </p:nvCxnSpPr>
          <p:spPr>
            <a:xfrm>
              <a:off x="1316892" y="3024716"/>
              <a:ext cx="720080" cy="216024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38"/>
              </p:custDataLst>
            </p:nvPr>
          </p:nvCxnSpPr>
          <p:spPr>
            <a:xfrm>
              <a:off x="958584" y="4193324"/>
              <a:ext cx="733096" cy="243788"/>
            </a:xfrm>
            <a:prstGeom prst="line">
              <a:avLst/>
            </a:prstGeom>
            <a:grpFill/>
            <a:ln w="1905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任意多边形 50"/>
            <p:cNvSpPr/>
            <p:nvPr>
              <p:custDataLst>
                <p:tags r:id="rId39"/>
              </p:custDataLst>
            </p:nvPr>
          </p:nvSpPr>
          <p:spPr>
            <a:xfrm>
              <a:off x="1502407" y="2772697"/>
              <a:ext cx="358999" cy="179159"/>
            </a:xfrm>
            <a:custGeom>
              <a:avLst/>
              <a:gdLst>
                <a:gd name="connsiteX0" fmla="*/ 16677 w 358999"/>
                <a:gd name="connsiteY0" fmla="*/ 0 h 179159"/>
                <a:gd name="connsiteX1" fmla="*/ 1928 w 358999"/>
                <a:gd name="connsiteY1" fmla="*/ 44245 h 179159"/>
                <a:gd name="connsiteX2" fmla="*/ 60922 w 358999"/>
                <a:gd name="connsiteY2" fmla="*/ 162232 h 179159"/>
                <a:gd name="connsiteX3" fmla="*/ 105167 w 358999"/>
                <a:gd name="connsiteY3" fmla="*/ 176980 h 179159"/>
                <a:gd name="connsiteX4" fmla="*/ 326393 w 358999"/>
                <a:gd name="connsiteY4" fmla="*/ 162232 h 179159"/>
                <a:gd name="connsiteX5" fmla="*/ 355890 w 358999"/>
                <a:gd name="connsiteY5" fmla="*/ 117987 h 179159"/>
                <a:gd name="connsiteX6" fmla="*/ 341141 w 358999"/>
                <a:gd name="connsiteY6" fmla="*/ 44245 h 179159"/>
                <a:gd name="connsiteX7" fmla="*/ 326393 w 358999"/>
                <a:gd name="connsiteY7" fmla="*/ 14748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99" h="179159">
                  <a:moveTo>
                    <a:pt x="16677" y="0"/>
                  </a:moveTo>
                  <a:cubicBezTo>
                    <a:pt x="11761" y="14748"/>
                    <a:pt x="0" y="28819"/>
                    <a:pt x="1928" y="44245"/>
                  </a:cubicBezTo>
                  <a:cubicBezTo>
                    <a:pt x="4031" y="61071"/>
                    <a:pt x="39488" y="145085"/>
                    <a:pt x="60922" y="162232"/>
                  </a:cubicBezTo>
                  <a:cubicBezTo>
                    <a:pt x="73061" y="171943"/>
                    <a:pt x="90419" y="172064"/>
                    <a:pt x="105167" y="176980"/>
                  </a:cubicBezTo>
                  <a:cubicBezTo>
                    <a:pt x="178909" y="172064"/>
                    <a:pt x="254452" y="179159"/>
                    <a:pt x="326393" y="162232"/>
                  </a:cubicBezTo>
                  <a:cubicBezTo>
                    <a:pt x="343647" y="158172"/>
                    <a:pt x="353691" y="135575"/>
                    <a:pt x="355890" y="117987"/>
                  </a:cubicBezTo>
                  <a:cubicBezTo>
                    <a:pt x="358999" y="93113"/>
                    <a:pt x="348028" y="68348"/>
                    <a:pt x="341141" y="44245"/>
                  </a:cubicBezTo>
                  <a:cubicBezTo>
                    <a:pt x="338121" y="33675"/>
                    <a:pt x="331309" y="24580"/>
                    <a:pt x="326393" y="14748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51"/>
          <p:cNvCxnSpPr/>
          <p:nvPr>
            <p:custDataLst>
              <p:tags r:id="rId10"/>
            </p:custDataLst>
          </p:nvPr>
        </p:nvCxnSpPr>
        <p:spPr>
          <a:xfrm flipV="1">
            <a:off x="6524234" y="3734848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1"/>
            </p:custDataLst>
          </p:nvPr>
        </p:nvCxnSpPr>
        <p:spPr>
          <a:xfrm flipV="1">
            <a:off x="5804154" y="467095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2"/>
            </p:custDataLst>
          </p:nvPr>
        </p:nvCxnSpPr>
        <p:spPr>
          <a:xfrm>
            <a:off x="6596242" y="4598944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3"/>
            </p:custDataLst>
          </p:nvPr>
        </p:nvCxnSpPr>
        <p:spPr>
          <a:xfrm>
            <a:off x="5660138" y="3806856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14"/>
            </p:custDataLst>
          </p:nvPr>
        </p:nvSpPr>
        <p:spPr>
          <a:xfrm>
            <a:off x="3571906" y="380685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夏至</a:t>
            </a:r>
          </a:p>
        </p:txBody>
      </p:sp>
      <p:sp>
        <p:nvSpPr>
          <p:cNvPr id="57" name="TextBox 56"/>
          <p:cNvSpPr txBox="1"/>
          <p:nvPr>
            <p:custDataLst>
              <p:tags r:id="rId15"/>
            </p:custDataLst>
          </p:nvPr>
        </p:nvSpPr>
        <p:spPr>
          <a:xfrm>
            <a:off x="6380218" y="1862641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春分</a:t>
            </a:r>
          </a:p>
        </p:txBody>
      </p:sp>
      <p:sp>
        <p:nvSpPr>
          <p:cNvPr id="58" name="TextBox 57"/>
          <p:cNvSpPr txBox="1"/>
          <p:nvPr>
            <p:custDataLst>
              <p:tags r:id="rId16"/>
            </p:custDataLst>
          </p:nvPr>
        </p:nvSpPr>
        <p:spPr>
          <a:xfrm>
            <a:off x="6812266" y="596709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秋分</a:t>
            </a:r>
          </a:p>
        </p:txBody>
      </p:sp>
      <p:sp>
        <p:nvSpPr>
          <p:cNvPr id="59" name="TextBox 58"/>
          <p:cNvSpPr txBox="1"/>
          <p:nvPr>
            <p:custDataLst>
              <p:tags r:id="rId17"/>
            </p:custDataLst>
          </p:nvPr>
        </p:nvSpPr>
        <p:spPr>
          <a:xfrm>
            <a:off x="7388330" y="380685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冬至</a:t>
            </a:r>
          </a:p>
        </p:txBody>
      </p:sp>
      <p:sp>
        <p:nvSpPr>
          <p:cNvPr id="60" name="TextBox 59"/>
          <p:cNvSpPr txBox="1"/>
          <p:nvPr>
            <p:custDataLst>
              <p:tags r:id="rId18"/>
            </p:custDataLst>
          </p:nvPr>
        </p:nvSpPr>
        <p:spPr>
          <a:xfrm>
            <a:off x="5994114" y="2266123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3.21</a:t>
            </a:r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前后）</a:t>
            </a:r>
          </a:p>
        </p:txBody>
      </p:sp>
      <p:sp>
        <p:nvSpPr>
          <p:cNvPr id="61" name="TextBox 60"/>
          <p:cNvSpPr txBox="1"/>
          <p:nvPr>
            <p:custDataLst>
              <p:tags r:id="rId19"/>
            </p:custDataLst>
          </p:nvPr>
        </p:nvSpPr>
        <p:spPr>
          <a:xfrm>
            <a:off x="3360525" y="4310912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6.22</a:t>
            </a:r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前后）</a:t>
            </a:r>
          </a:p>
        </p:txBody>
      </p:sp>
      <p:sp>
        <p:nvSpPr>
          <p:cNvPr id="62" name="TextBox 61"/>
          <p:cNvSpPr txBox="1"/>
          <p:nvPr>
            <p:custDataLst>
              <p:tags r:id="rId20"/>
            </p:custDataLst>
          </p:nvPr>
        </p:nvSpPr>
        <p:spPr>
          <a:xfrm>
            <a:off x="6392957" y="6221857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9.23</a:t>
            </a:r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前后）</a:t>
            </a:r>
          </a:p>
        </p:txBody>
      </p:sp>
      <p:sp>
        <p:nvSpPr>
          <p:cNvPr id="63" name="TextBox 62"/>
          <p:cNvSpPr txBox="1"/>
          <p:nvPr>
            <p:custDataLst>
              <p:tags r:id="rId21"/>
            </p:custDataLst>
          </p:nvPr>
        </p:nvSpPr>
        <p:spPr>
          <a:xfrm>
            <a:off x="6812266" y="4238904"/>
            <a:ext cx="1833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12.22</a:t>
            </a:r>
            <a:r>
              <a:rPr lang="zh-CN" altLang="en-US" sz="20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前后）</a:t>
            </a:r>
          </a:p>
        </p:txBody>
      </p:sp>
      <p:sp>
        <p:nvSpPr>
          <p:cNvPr id="64" name="TextBox 63"/>
          <p:cNvSpPr txBox="1"/>
          <p:nvPr>
            <p:custDataLst>
              <p:tags r:id="rId22"/>
            </p:custDataLst>
          </p:nvPr>
        </p:nvSpPr>
        <p:spPr>
          <a:xfrm rot="20340764">
            <a:off x="2455562" y="2195744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昼渐长，夜渐短</a:t>
            </a:r>
          </a:p>
        </p:txBody>
      </p:sp>
      <p:sp>
        <p:nvSpPr>
          <p:cNvPr id="65" name="TextBox 64"/>
          <p:cNvSpPr txBox="1"/>
          <p:nvPr>
            <p:custDataLst>
              <p:tags r:id="rId23"/>
            </p:custDataLst>
          </p:nvPr>
        </p:nvSpPr>
        <p:spPr>
          <a:xfrm rot="1541814">
            <a:off x="2323431" y="5534094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昼渐短，夜渐长</a:t>
            </a:r>
          </a:p>
        </p:txBody>
      </p:sp>
      <p:sp>
        <p:nvSpPr>
          <p:cNvPr id="66" name="TextBox 65"/>
          <p:cNvSpPr txBox="1"/>
          <p:nvPr>
            <p:custDataLst>
              <p:tags r:id="rId24"/>
            </p:custDataLst>
          </p:nvPr>
        </p:nvSpPr>
        <p:spPr>
          <a:xfrm rot="20083500">
            <a:off x="7347518" y="5202576"/>
            <a:ext cx="3240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昼渐短，夜渐长</a:t>
            </a:r>
          </a:p>
        </p:txBody>
      </p:sp>
      <p:sp>
        <p:nvSpPr>
          <p:cNvPr id="78" name="TextBox 77"/>
          <p:cNvSpPr txBox="1"/>
          <p:nvPr>
            <p:custDataLst>
              <p:tags r:id="rId25"/>
            </p:custDataLst>
          </p:nvPr>
        </p:nvSpPr>
        <p:spPr>
          <a:xfrm>
            <a:off x="1736825" y="3807480"/>
            <a:ext cx="1402080" cy="1076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昼最长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夜最短</a:t>
            </a:r>
          </a:p>
        </p:txBody>
      </p:sp>
      <p:sp>
        <p:nvSpPr>
          <p:cNvPr id="79" name="TextBox 78"/>
          <p:cNvSpPr txBox="1"/>
          <p:nvPr>
            <p:custDataLst>
              <p:tags r:id="rId26"/>
            </p:custDataLst>
          </p:nvPr>
        </p:nvSpPr>
        <p:spPr>
          <a:xfrm>
            <a:off x="8967698" y="3715727"/>
            <a:ext cx="1527526" cy="1076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昼最短夜最长</a:t>
            </a: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5103773" y="2393368"/>
            <a:ext cx="1808480" cy="5835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昼夜等长</a:t>
            </a: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5300098" y="5463041"/>
            <a:ext cx="1808480" cy="5835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昼夜等长</a:t>
            </a:r>
          </a:p>
        </p:txBody>
      </p:sp>
      <p:sp>
        <p:nvSpPr>
          <p:cNvPr id="67" name="TextBox 66"/>
          <p:cNvSpPr txBox="1"/>
          <p:nvPr>
            <p:custDataLst>
              <p:tags r:id="rId29"/>
            </p:custDataLst>
          </p:nvPr>
        </p:nvSpPr>
        <p:spPr>
          <a:xfrm rot="1324425">
            <a:off x="7211456" y="2723376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昼渐长，夜渐短</a:t>
            </a:r>
          </a:p>
        </p:txBody>
      </p:sp>
      <p:sp>
        <p:nvSpPr>
          <p:cNvPr id="69" name="文本框 68"/>
          <p:cNvSpPr txBox="1"/>
          <p:nvPr>
            <p:custDataLst>
              <p:tags r:id="rId30"/>
            </p:custDataLst>
          </p:nvPr>
        </p:nvSpPr>
        <p:spPr>
          <a:xfrm>
            <a:off x="166633" y="1281192"/>
            <a:ext cx="30572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（以北半球为例）</a:t>
            </a:r>
          </a:p>
        </p:txBody>
      </p:sp>
      <p:sp>
        <p:nvSpPr>
          <p:cNvPr id="70" name="文本框 69"/>
          <p:cNvSpPr txBox="1"/>
          <p:nvPr>
            <p:custDataLst>
              <p:tags r:id="rId31"/>
            </p:custDataLst>
          </p:nvPr>
        </p:nvSpPr>
        <p:spPr>
          <a:xfrm>
            <a:off x="316047" y="307840"/>
            <a:ext cx="1122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请在地球公转轨道上标出：二分二至的昼夜长短情况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                               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其余轨道上的昼夜长短变化情况。</a:t>
            </a:r>
          </a:p>
        </p:txBody>
      </p:sp>
    </p:spTree>
    <p:extLst>
      <p:ext uri="{BB962C8B-B14F-4D97-AF65-F5344CB8AC3E}">
        <p14:creationId xmlns:p14="http://schemas.microsoft.com/office/powerpoint/2010/main" val="23711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78" grpId="0" animBg="1"/>
      <p:bldP spid="79" grpId="0" animBg="1"/>
      <p:bldP spid="80" grpId="0" animBg="1"/>
      <p:bldP spid="81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45109" y="326390"/>
            <a:ext cx="933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描述下列节日期间，北京昼夜长短及其变化情况。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45110" y="2050298"/>
            <a:ext cx="19608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国庆期间：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49023" y="2697778"/>
            <a:ext cx="58724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北京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昼短夜长，且昼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长夜渐短。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3743" y="2697778"/>
            <a:ext cx="16052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元旦节：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43743" y="3365500"/>
            <a:ext cx="16052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植树节：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33130" y="4083477"/>
            <a:ext cx="16052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劳动节：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949023" y="3345258"/>
            <a:ext cx="58724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北京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昼短夜长，且昼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长夜渐短。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825172" y="4083477"/>
            <a:ext cx="58724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北京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昼长夜短，且昼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长夜渐短。</a:t>
            </a: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343743" y="994410"/>
            <a:ext cx="660273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注意：昼夜长短情况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≠ 昼夜长短变化情况</a:t>
            </a: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2118840" y="2039879"/>
            <a:ext cx="58724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北京市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+mn-ea"/>
              </a:rPr>
              <a:t>昼短夜长，且昼渐短夜渐长。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315201" y="3661378"/>
            <a:ext cx="4746000" cy="27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1710" y="384117"/>
            <a:ext cx="4848860" cy="431800"/>
          </a:xfrm>
        </p:spPr>
        <p:txBody>
          <a:bodyPr>
            <a:normAutofit fontScale="90000"/>
          </a:bodyPr>
          <a:lstStyle/>
          <a:p>
            <a:r>
              <a:rPr lang="zh-CN" altLang="en-US" sz="3600"/>
              <a:t>四、昼夜长短的计算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3596" y="972445"/>
            <a:ext cx="333989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方法</a:t>
            </a:r>
            <a:r>
              <a:rPr lang="en-US" altLang="zh-CN" sz="3200" b="1">
                <a:solidFill>
                  <a:srgbClr val="C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：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2859" y="1556010"/>
            <a:ext cx="67640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昼长</a:t>
            </a:r>
            <a:r>
              <a:rPr lang="en-US" altLang="zh-CN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昼弧跨过的经度</a:t>
            </a:r>
            <a:r>
              <a:rPr lang="en-US" altLang="zh-CN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/15°</a:t>
            </a:r>
            <a:endParaRPr lang="en-US" altLang="zh-CN" sz="3200" b="1">
              <a:solidFill>
                <a:srgbClr val="0070C0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>
              <a:defRPr/>
            </a:pP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夜长</a:t>
            </a:r>
            <a:r>
              <a:rPr lang="en-US" altLang="zh-CN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夜弧跨过的经度</a:t>
            </a:r>
            <a:r>
              <a:rPr lang="en-US" altLang="zh-CN" sz="3200" b="1">
                <a:solidFill>
                  <a:srgbClr val="0070C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/15°</a:t>
            </a:r>
          </a:p>
        </p:txBody>
      </p:sp>
      <p:sp>
        <p:nvSpPr>
          <p:cNvPr id="139280" name="Text Box 16"/>
          <p:cNvSpPr txBox="1"/>
          <p:nvPr>
            <p:custDataLst>
              <p:tags r:id="rId4"/>
            </p:custDataLst>
          </p:nvPr>
        </p:nvSpPr>
        <p:spPr>
          <a:xfrm>
            <a:off x="987995" y="3729296"/>
            <a:ext cx="409257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pitchFamily="34" charset="-122"/>
              </a:rPr>
              <a:t>例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微软雅黑" panose="020B0503020204020204" pitchFamily="34" charset="-122"/>
              </a:rPr>
              <a:t>.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</a:rPr>
              <a:t>读右图，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</a:rPr>
              <a:t>A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</a:rPr>
              <a:t>点的昼长是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</a:rPr>
              <a:t>____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</a:rPr>
              <a:t>小时，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点的夜长是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____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小时 。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点的昼长是</a:t>
            </a:r>
            <a:r>
              <a:rPr lang="en-US" altLang="zh-CN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____</a:t>
            </a:r>
            <a:r>
              <a:rPr lang="zh-CN" altLang="en-US" b="1">
                <a:solidFill>
                  <a:prstClr val="black"/>
                </a:solidFill>
                <a:latin typeface="黑体" panose="02010609060101010101" charset="-122"/>
                <a:ea typeface="微软雅黑" panose="020B0503020204020204" pitchFamily="34" charset="-122"/>
                <a:sym typeface="+mn-ea"/>
              </a:rPr>
              <a:t>小时 。</a:t>
            </a:r>
            <a:endParaRPr lang="zh-CN" altLang="en-US" b="1">
              <a:solidFill>
                <a:prstClr val="black"/>
              </a:solidFill>
              <a:latin typeface="黑体" panose="0201060906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081198" y="42126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</a:rPr>
              <a:t>24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455417" y="470920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</a:rPr>
              <a:t>12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3184146" y="520573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</a:rPr>
              <a:t>18</a:t>
            </a:r>
          </a:p>
        </p:txBody>
      </p: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5010540" y="1996752"/>
            <a:ext cx="7101470" cy="4636646"/>
            <a:chOff x="6589" y="4906"/>
            <a:chExt cx="7710" cy="503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589" y="4906"/>
              <a:ext cx="7710" cy="5030"/>
            </a:xfrm>
            <a:prstGeom prst="rect">
              <a:avLst/>
            </a:prstGeom>
          </p:spPr>
        </p:pic>
        <p:sp>
          <p:nvSpPr>
            <p:cNvPr id="13" name="饼形 125"/>
            <p:cNvSpPr/>
            <p:nvPr>
              <p:custDataLst>
                <p:tags r:id="rId11"/>
              </p:custDataLst>
            </p:nvPr>
          </p:nvSpPr>
          <p:spPr>
            <a:xfrm>
              <a:off x="7554" y="5373"/>
              <a:ext cx="2009" cy="4096"/>
            </a:xfrm>
            <a:custGeom>
              <a:avLst/>
              <a:gdLst>
                <a:gd name="connsiteX0" fmla="*/ 2009 w 2009"/>
                <a:gd name="connsiteY0" fmla="*/ 4094 h 4095"/>
                <a:gd name="connsiteX1" fmla="*/ 0 w 2009"/>
                <a:gd name="connsiteY1" fmla="*/ 2039 h 4095"/>
                <a:gd name="connsiteX2" fmla="*/ 1995 w 2009"/>
                <a:gd name="connsiteY2" fmla="*/ 3 h 4095"/>
                <a:gd name="connsiteX3" fmla="*/ 1212 w 2009"/>
                <a:gd name="connsiteY3" fmla="*/ 2052 h 4095"/>
                <a:gd name="connsiteX4" fmla="*/ 2009 w 2009"/>
                <a:gd name="connsiteY4" fmla="*/ 4094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4096">
                  <a:moveTo>
                    <a:pt x="2009" y="4094"/>
                  </a:moveTo>
                  <a:cubicBezTo>
                    <a:pt x="930" y="4136"/>
                    <a:pt x="-3" y="3177"/>
                    <a:pt x="0" y="2039"/>
                  </a:cubicBezTo>
                  <a:cubicBezTo>
                    <a:pt x="3" y="901"/>
                    <a:pt x="1000" y="-66"/>
                    <a:pt x="1995" y="3"/>
                  </a:cubicBezTo>
                  <a:cubicBezTo>
                    <a:pt x="1546" y="592"/>
                    <a:pt x="1212" y="1363"/>
                    <a:pt x="1212" y="2052"/>
                  </a:cubicBezTo>
                  <a:cubicBezTo>
                    <a:pt x="1209" y="2740"/>
                    <a:pt x="1560" y="3451"/>
                    <a:pt x="2009" y="409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26065" y="256997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纬度相同，昼长相同</a:t>
            </a:r>
          </a:p>
        </p:txBody>
      </p:sp>
    </p:spTree>
    <p:extLst>
      <p:ext uri="{BB962C8B-B14F-4D97-AF65-F5344CB8AC3E}">
        <p14:creationId xmlns:p14="http://schemas.microsoft.com/office/powerpoint/2010/main" val="1914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9280" grpId="0"/>
      <p:bldP spid="10" grpId="0"/>
      <p:bldP spid="11" grpId="0"/>
      <p:bldP spid="1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1870" y="1632857"/>
            <a:ext cx="7552172" cy="2034074"/>
          </a:xfrm>
          <a:prstGeom prst="rect">
            <a:avLst/>
          </a:prstGeom>
        </p:spPr>
      </p:pic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6356" y="4272696"/>
            <a:ext cx="62760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</a:rPr>
              <a:t>昼长时数 </a:t>
            </a:r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=</a:t>
            </a: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12-</a:t>
            </a: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日出时间）</a:t>
            </a:r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×2</a:t>
            </a:r>
          </a:p>
          <a:p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           =</a:t>
            </a: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（日落时间</a:t>
            </a:r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-12</a:t>
            </a: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×2</a:t>
            </a:r>
          </a:p>
          <a:p>
            <a:r>
              <a:rPr lang="en-US" altLang="zh-CN" sz="3200" b="1">
                <a:solidFill>
                  <a:srgbClr val="0070C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                    </a:t>
            </a:r>
            <a:r>
              <a:rPr lang="en-US" altLang="zh-CN" sz="3200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= 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日落时刻</a:t>
            </a:r>
            <a:r>
              <a:rPr lang="zh-CN" altLang="zh-CN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–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日出时刻</a:t>
            </a:r>
            <a:endParaRPr lang="en-US" altLang="zh-CN" sz="3200" b="1">
              <a:solidFill>
                <a:srgbClr val="0070C0"/>
              </a:solidFill>
              <a:latin typeface="Calibri"/>
              <a:ea typeface="微软雅黑" panose="020B0503020204020204" pitchFamily="34" charset="-122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                        =24-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夜长时间</a:t>
            </a:r>
            <a:endParaRPr lang="zh-CN" altLang="en-US" sz="3200" b="1">
              <a:solidFill>
                <a:srgbClr val="0070C0"/>
              </a:solidFill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843482"/>
            <a:ext cx="53921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方法</a:t>
            </a:r>
            <a:r>
              <a:rPr lang="en-US" altLang="zh-CN" sz="3200" b="1">
                <a:solidFill>
                  <a:srgbClr val="C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微软雅黑"/>
                <a:ea typeface="微软雅黑"/>
              </a:rPr>
              <a:t>   已知日出或日落时间</a:t>
            </a:r>
          </a:p>
        </p:txBody>
      </p:sp>
      <p:grpSp>
        <p:nvGrpSpPr>
          <p:cNvPr id="22" name="组合 21"/>
          <p:cNvGrpSpPr/>
          <p:nvPr>
            <p:custDataLst>
              <p:tags r:id="rId4"/>
            </p:custDataLst>
          </p:nvPr>
        </p:nvGrpSpPr>
        <p:grpSpPr>
          <a:xfrm>
            <a:off x="7529398" y="195943"/>
            <a:ext cx="4492996" cy="4898571"/>
            <a:chOff x="9070" y="-169"/>
            <a:chExt cx="5330" cy="5929"/>
          </a:xfrm>
        </p:grpSpPr>
        <p:grpSp>
          <p:nvGrpSpPr>
            <p:cNvPr id="10" name="组合 9"/>
            <p:cNvGrpSpPr/>
            <p:nvPr>
              <p:custDataLst>
                <p:tags r:id="rId5"/>
              </p:custDataLst>
            </p:nvPr>
          </p:nvGrpSpPr>
          <p:grpSpPr>
            <a:xfrm>
              <a:off x="9070" y="401"/>
              <a:ext cx="4948" cy="4759"/>
              <a:chOff x="2131" y="1354"/>
              <a:chExt cx="4336" cy="4170"/>
            </a:xfrm>
          </p:grpSpPr>
          <p:grpSp>
            <p:nvGrpSpPr>
              <p:cNvPr id="14" name="组合 13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2131" y="1354"/>
                <a:ext cx="4336" cy="4170"/>
                <a:chOff x="6718608" y="3099475"/>
                <a:chExt cx="1952173" cy="1952173"/>
              </a:xfrm>
            </p:grpSpPr>
            <p:sp>
              <p:nvSpPr>
                <p:cNvPr id="15" name="椭圆 1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6718608" y="3099475"/>
                  <a:ext cx="1952173" cy="195217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6" name="直接连接符 15"/>
                <p:cNvCxnSpPr>
                  <a:stCxn id="15" idx="2"/>
                  <a:endCxn id="15" idx="6"/>
                </p:cNvCxnSpPr>
                <p:nvPr>
                  <p:custDataLst>
                    <p:tags r:id="rId15"/>
                  </p:custDataLst>
                </p:nvPr>
              </p:nvCxnSpPr>
              <p:spPr>
                <a:xfrm>
                  <a:off x="6718608" y="4075562"/>
                  <a:ext cx="1952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stCxn id="15" idx="0"/>
                  <a:endCxn id="15" idx="4"/>
                </p:cNvCxnSpPr>
                <p:nvPr>
                  <p:custDataLst>
                    <p:tags r:id="rId16"/>
                  </p:custDataLst>
                </p:nvPr>
              </p:nvCxnSpPr>
              <p:spPr>
                <a:xfrm flipH="1">
                  <a:off x="7694695" y="3099475"/>
                  <a:ext cx="0" cy="19521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stCxn id="15" idx="1"/>
                  <a:endCxn id="15" idx="5"/>
                </p:cNvCxnSpPr>
                <p:nvPr>
                  <p:custDataLst>
                    <p:tags r:id="rId17"/>
                  </p:custDataLst>
                </p:nvPr>
              </p:nvCxnSpPr>
              <p:spPr>
                <a:xfrm>
                  <a:off x="7004497" y="3385364"/>
                  <a:ext cx="1380395" cy="13803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stCxn id="15" idx="7"/>
                  <a:endCxn id="15" idx="3"/>
                </p:cNvCxnSpPr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7004497" y="3385364"/>
                  <a:ext cx="1380395" cy="13803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022797" y="3383339"/>
                  <a:ext cx="1338667" cy="1338914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椭圆 2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389717" y="3738166"/>
                  <a:ext cx="604826" cy="629667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饼形 125"/>
              <p:cNvSpPr/>
              <p:nvPr>
                <p:custDataLst>
                  <p:tags r:id="rId13"/>
                </p:custDataLst>
              </p:nvPr>
            </p:nvSpPr>
            <p:spPr>
              <a:xfrm>
                <a:off x="2138" y="1354"/>
                <a:ext cx="2160" cy="4170"/>
              </a:xfrm>
              <a:custGeom>
                <a:avLst/>
                <a:gdLst>
                  <a:gd name="connsiteX0" fmla="*/ 970394 w 1952172"/>
                  <a:gd name="connsiteY0" fmla="*/ 1952155 h 1952172"/>
                  <a:gd name="connsiteX1" fmla="*/ 4 w 1952172"/>
                  <a:gd name="connsiteY1" fmla="*/ 973240 h 1952172"/>
                  <a:gd name="connsiteX2" fmla="*/ 976086 w 1952172"/>
                  <a:gd name="connsiteY2" fmla="*/ 0 h 1952172"/>
                  <a:gd name="connsiteX3" fmla="*/ 976086 w 1952172"/>
                  <a:gd name="connsiteY3" fmla="*/ 976086 h 1952172"/>
                  <a:gd name="connsiteX4" fmla="*/ 970394 w 1952172"/>
                  <a:gd name="connsiteY4" fmla="*/ 1952155 h 1952172"/>
                  <a:gd name="connsiteX0-1" fmla="*/ 970394 w 976086"/>
                  <a:gd name="connsiteY0-2" fmla="*/ 1952155 h 1952155"/>
                  <a:gd name="connsiteX1-3" fmla="*/ 4 w 976086"/>
                  <a:gd name="connsiteY1-4" fmla="*/ 973240 h 1952155"/>
                  <a:gd name="connsiteX2-5" fmla="*/ 976086 w 976086"/>
                  <a:gd name="connsiteY2-6" fmla="*/ 0 h 1952155"/>
                  <a:gd name="connsiteX3-7" fmla="*/ 756167 w 976086"/>
                  <a:gd name="connsiteY3-8" fmla="*/ 976086 h 1952155"/>
                  <a:gd name="connsiteX4-9" fmla="*/ 970394 w 976086"/>
                  <a:gd name="connsiteY4-10" fmla="*/ 1952155 h 1952155"/>
                  <a:gd name="connsiteX0-11" fmla="*/ 970394 w 976086"/>
                  <a:gd name="connsiteY0-12" fmla="*/ 1952155 h 1952155"/>
                  <a:gd name="connsiteX1-13" fmla="*/ 4 w 976086"/>
                  <a:gd name="connsiteY1-14" fmla="*/ 973240 h 1952155"/>
                  <a:gd name="connsiteX2-15" fmla="*/ 976086 w 976086"/>
                  <a:gd name="connsiteY2-16" fmla="*/ 0 h 1952155"/>
                  <a:gd name="connsiteX3-17" fmla="*/ 756167 w 976086"/>
                  <a:gd name="connsiteY3-18" fmla="*/ 976086 h 1952155"/>
                  <a:gd name="connsiteX4-19" fmla="*/ 970394 w 976086"/>
                  <a:gd name="connsiteY4-20" fmla="*/ 1952155 h 1952155"/>
                  <a:gd name="connsiteX0-21" fmla="*/ 970394 w 976086"/>
                  <a:gd name="connsiteY0-22" fmla="*/ 1952155 h 1952155"/>
                  <a:gd name="connsiteX1-23" fmla="*/ 4 w 976086"/>
                  <a:gd name="connsiteY1-24" fmla="*/ 973240 h 1952155"/>
                  <a:gd name="connsiteX2-25" fmla="*/ 976086 w 976086"/>
                  <a:gd name="connsiteY2-26" fmla="*/ 0 h 1952155"/>
                  <a:gd name="connsiteX3-27" fmla="*/ 756167 w 976086"/>
                  <a:gd name="connsiteY3-28" fmla="*/ 976086 h 1952155"/>
                  <a:gd name="connsiteX4-29" fmla="*/ 970394 w 976086"/>
                  <a:gd name="connsiteY4-30" fmla="*/ 1952155 h 1952155"/>
                  <a:gd name="connsiteX0-31" fmla="*/ 970394 w 976086"/>
                  <a:gd name="connsiteY0-32" fmla="*/ 1952155 h 1952155"/>
                  <a:gd name="connsiteX1-33" fmla="*/ 4 w 976086"/>
                  <a:gd name="connsiteY1-34" fmla="*/ 973240 h 1952155"/>
                  <a:gd name="connsiteX2-35" fmla="*/ 976086 w 976086"/>
                  <a:gd name="connsiteY2-36" fmla="*/ 0 h 1952155"/>
                  <a:gd name="connsiteX3-37" fmla="*/ 725449 w 976086"/>
                  <a:gd name="connsiteY3-38" fmla="*/ 979158 h 1952155"/>
                  <a:gd name="connsiteX4-39" fmla="*/ 970394 w 976086"/>
                  <a:gd name="connsiteY4-40" fmla="*/ 1952155 h 1952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6085" h="1952155">
                    <a:moveTo>
                      <a:pt x="970394" y="1952155"/>
                    </a:moveTo>
                    <a:cubicBezTo>
                      <a:pt x="432437" y="1949018"/>
                      <a:pt x="-1565" y="1511204"/>
                      <a:pt x="4" y="973240"/>
                    </a:cubicBezTo>
                    <a:cubicBezTo>
                      <a:pt x="1572" y="435276"/>
                      <a:pt x="438119" y="0"/>
                      <a:pt x="976086" y="0"/>
                    </a:cubicBezTo>
                    <a:cubicBezTo>
                      <a:pt x="802466" y="302213"/>
                      <a:pt x="725449" y="653796"/>
                      <a:pt x="725449" y="979158"/>
                    </a:cubicBezTo>
                    <a:cubicBezTo>
                      <a:pt x="723552" y="1304514"/>
                      <a:pt x="810245" y="1649948"/>
                      <a:pt x="970394" y="195215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11161" y="2171"/>
              <a:ext cx="753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N</a:t>
              </a:r>
            </a:p>
          </p:txBody>
        </p:sp>
        <p:sp>
          <p:nvSpPr>
            <p:cNvPr id="140293" name="Text Box 5"/>
            <p:cNvSpPr txBox="1"/>
            <p:nvPr>
              <p:custDataLst>
                <p:tags r:id="rId7"/>
              </p:custDataLst>
            </p:nvPr>
          </p:nvSpPr>
          <p:spPr>
            <a:xfrm>
              <a:off x="10951" y="5040"/>
              <a:ext cx="1255" cy="72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日出</a:t>
              </a:r>
            </a:p>
          </p:txBody>
        </p:sp>
        <p:sp>
          <p:nvSpPr>
            <p:cNvPr id="140294" name="Text Box 6"/>
            <p:cNvSpPr txBox="1"/>
            <p:nvPr>
              <p:custDataLst>
                <p:tags r:id="rId8"/>
              </p:custDataLst>
            </p:nvPr>
          </p:nvSpPr>
          <p:spPr>
            <a:xfrm>
              <a:off x="11054" y="-169"/>
              <a:ext cx="1250" cy="72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日落</a:t>
              </a:r>
            </a:p>
          </p:txBody>
        </p:sp>
        <p:sp>
          <p:nvSpPr>
            <p:cNvPr id="140295" name="Text Box 7"/>
            <p:cNvSpPr txBox="1"/>
            <p:nvPr>
              <p:custDataLst>
                <p:tags r:id="rId9"/>
              </p:custDataLst>
            </p:nvPr>
          </p:nvSpPr>
          <p:spPr>
            <a:xfrm>
              <a:off x="13145" y="2384"/>
              <a:ext cx="1255" cy="72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正午</a:t>
              </a:r>
            </a:p>
          </p:txBody>
        </p:sp>
        <p:sp>
          <p:nvSpPr>
            <p:cNvPr id="12" name="Text Box 5"/>
            <p:cNvSpPr txBox="1"/>
            <p:nvPr>
              <p:custDataLst>
                <p:tags r:id="rId10"/>
              </p:custDataLst>
            </p:nvPr>
          </p:nvSpPr>
          <p:spPr>
            <a:xfrm>
              <a:off x="10387" y="3447"/>
              <a:ext cx="1250" cy="72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晨线</a:t>
              </a:r>
            </a:p>
          </p:txBody>
        </p:sp>
        <p:sp>
          <p:nvSpPr>
            <p:cNvPr id="13" name="Text Box 5"/>
            <p:cNvSpPr txBox="1"/>
            <p:nvPr>
              <p:custDataLst>
                <p:tags r:id="rId11"/>
              </p:custDataLst>
            </p:nvPr>
          </p:nvSpPr>
          <p:spPr>
            <a:xfrm>
              <a:off x="10387" y="1255"/>
              <a:ext cx="1250" cy="72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</a:rPr>
                <a:t>昏线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8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3224" y="903243"/>
            <a:ext cx="995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1.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如果某地昼长为</a:t>
            </a: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16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小时，则该地何时日出？何时日落？</a:t>
            </a:r>
          </a:p>
        </p:txBody>
      </p:sp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3265" y="2545988"/>
            <a:ext cx="100930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2.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如果某地</a:t>
            </a: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7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：</a:t>
            </a: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30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日出，则该地的昼长为？何时日落？</a:t>
            </a: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224" y="4262847"/>
            <a:ext cx="86544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Calibri"/>
              </a:rPr>
              <a:t>3.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如果某地</a:t>
            </a:r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15</a:t>
            </a:r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时日落？则该地何时日出？昼长为？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31935" y="1703592"/>
            <a:ext cx="4535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点日出    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点日落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14094" y="3357646"/>
            <a:ext cx="7113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昼长为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个小时    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16:30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日落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4094" y="5136061"/>
            <a:ext cx="5851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点日出    昼长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个小时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944745" y="31940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737419" y="5919019"/>
            <a:ext cx="1046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小结：日出越早，日落越晚，昼长越长；反之则短</a:t>
            </a:r>
          </a:p>
        </p:txBody>
      </p:sp>
    </p:spTree>
    <p:extLst>
      <p:ext uri="{BB962C8B-B14F-4D97-AF65-F5344CB8AC3E}">
        <p14:creationId xmlns:p14="http://schemas.microsoft.com/office/powerpoint/2010/main" val="16661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北半球夏至日太阳直射情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871586"/>
            <a:ext cx="6110188" cy="53522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13987" y="757084"/>
            <a:ext cx="5506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夏至日时，北半球所有地方的日出时间随纬度变化有什么规律？南半球呢？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213987" y="3352800"/>
            <a:ext cx="5978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①太阳直射北半球时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北半球：纬度越高，日出越早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（时间小）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昼越长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南半球：纬度越高，日出越晚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（时间大）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昼越短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44128" y="206477"/>
            <a:ext cx="558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补充：日出早晚与纬度的关系</a:t>
            </a:r>
          </a:p>
        </p:txBody>
      </p:sp>
    </p:spTree>
    <p:extLst>
      <p:ext uri="{BB962C8B-B14F-4D97-AF65-F5344CB8AC3E}">
        <p14:creationId xmlns:p14="http://schemas.microsoft.com/office/powerpoint/2010/main" val="42777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北半球冬至日太阳直射情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8842" y="733934"/>
            <a:ext cx="5610461" cy="50670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213987" y="757084"/>
            <a:ext cx="5506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冬至日时，北半球所有地方的日出时间随纬度变化有什么规律？南半球呢？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213987" y="3352800"/>
            <a:ext cx="5978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②太阳直射南半球时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北半球：纬度越低，日出越早，昼越长；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南半球：纬度越高，日出越早，昼越长</a:t>
            </a:r>
          </a:p>
        </p:txBody>
      </p:sp>
    </p:spTree>
    <p:extLst>
      <p:ext uri="{BB962C8B-B14F-4D97-AF65-F5344CB8AC3E}">
        <p14:creationId xmlns:p14="http://schemas.microsoft.com/office/powerpoint/2010/main" val="19517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春分和秋分太阳直射情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4525" y="787600"/>
            <a:ext cx="5823363" cy="507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213987" y="757084"/>
            <a:ext cx="5506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二分日时，全球所有地方的日出时间随纬度变化有什么规律？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213987" y="3352800"/>
            <a:ext cx="5775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③太阳直射赤道时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全球日出时间一样，昼长一样</a:t>
            </a:r>
            <a:endParaRPr lang="en-US" altLang="zh-CN" sz="32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3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527166" y="1035686"/>
            <a:ext cx="4065905" cy="40278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944745" y="31940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1181" y="1262381"/>
            <a:ext cx="5240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读图，回答：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此日，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点的夜长为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_____</a:t>
            </a: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小时，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日出时间是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___________</a:t>
            </a: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42536" y="1955165"/>
            <a:ext cx="72834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72535" y="2600325"/>
            <a:ext cx="18224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00</a:t>
            </a: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05141" y="3923665"/>
            <a:ext cx="14039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昏线</a:t>
            </a: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H="1">
            <a:off x="7957186" y="1564641"/>
            <a:ext cx="1556385" cy="29622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8686800" y="1360171"/>
            <a:ext cx="8890" cy="3380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5410" y="4091305"/>
            <a:ext cx="18224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00</a:t>
            </a:r>
          </a:p>
        </p:txBody>
      </p:sp>
      <p:cxnSp>
        <p:nvCxnSpPr>
          <p:cNvPr id="13" name="直接箭头连接符 12"/>
          <p:cNvCxnSpPr>
            <a:stCxn id="12" idx="3"/>
          </p:cNvCxnSpPr>
          <p:nvPr>
            <p:custDataLst>
              <p:tags r:id="rId10"/>
            </p:custDataLst>
          </p:nvPr>
        </p:nvCxnSpPr>
        <p:spPr>
          <a:xfrm flipV="1">
            <a:off x="7007861" y="3806191"/>
            <a:ext cx="1322705" cy="6076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47185" y="3446145"/>
            <a:ext cx="18224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00</a:t>
            </a:r>
          </a:p>
        </p:txBody>
      </p:sp>
      <p:cxnSp>
        <p:nvCxnSpPr>
          <p:cNvPr id="15" name="直接箭头连接符 14"/>
          <p:cNvCxnSpPr>
            <a:stCxn id="14" idx="3"/>
          </p:cNvCxnSpPr>
          <p:nvPr>
            <p:custDataLst>
              <p:tags r:id="rId12"/>
            </p:custDataLst>
          </p:nvPr>
        </p:nvCxnSpPr>
        <p:spPr>
          <a:xfrm flipV="1">
            <a:off x="5969635" y="3352801"/>
            <a:ext cx="1587500" cy="415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09586" y="4740275"/>
            <a:ext cx="14039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日落</a:t>
            </a:r>
          </a:p>
        </p:txBody>
      </p:sp>
    </p:spTree>
    <p:extLst>
      <p:ext uri="{BB962C8B-B14F-4D97-AF65-F5344CB8AC3E}">
        <p14:creationId xmlns:p14="http://schemas.microsoft.com/office/powerpoint/2010/main" val="561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000ae63640530689719c01">
            <a:hlinkHover r:id="" action="ppaction://hlinkshowjump?jump=nextslid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96863" y="755650"/>
            <a:ext cx="5897562" cy="371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1" descr="20080213_36fa2ccaaf7bbea12c129uVRWE604ke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94425" y="755650"/>
            <a:ext cx="5472113" cy="3736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00" name="内容占位符 4099"/>
          <p:cNvGraphicFramePr>
            <a:graphicFrameLocks noGrp="1"/>
          </p:cNvGraphicFramePr>
          <p:nvPr>
            <p:ph idx="4294967295"/>
            <p:custDataLst>
              <p:tags r:id="rId3"/>
            </p:custDataLst>
          </p:nvPr>
        </p:nvGraphicFramePr>
        <p:xfrm>
          <a:off x="296863" y="4492625"/>
          <a:ext cx="11369675" cy="2316480"/>
        </p:xfrm>
        <a:graphic>
          <a:graphicData uri="http://schemas.openxmlformats.org/drawingml/2006/table">
            <a:tbl>
              <a:tblPr/>
              <a:tblGrid>
                <a:gridCol w="2554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1F2DA8"/>
                          </a:solidFill>
                          <a:latin typeface="微软雅黑"/>
                          <a:ea typeface="微软雅黑"/>
                        </a:rPr>
                        <a:t>升旗时间（日出时间）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1F2DA8"/>
                          </a:solidFill>
                          <a:latin typeface="微软雅黑"/>
                          <a:ea typeface="微软雅黑"/>
                        </a:rPr>
                        <a:t>降旗时间（日落时间）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6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月</a:t>
                      </a: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22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日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9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月</a:t>
                      </a: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23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日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12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月</a:t>
                      </a:r>
                      <a:r>
                        <a:rPr lang="en-US" altLang="zh-CN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22</a:t>
                      </a:r>
                      <a:r>
                        <a:rPr lang="zh-CN" altLang="en-US" sz="3200" b="1">
                          <a:latin typeface="微软雅黑"/>
                          <a:ea typeface="微软雅黑"/>
                          <a:cs typeface="微软雅黑" panose="020B0503020204020204" charset="-122"/>
                        </a:rPr>
                        <a:t>日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微软雅黑"/>
                        <a:ea typeface="微软雅黑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2" name="Text Box 72"/>
          <p:cNvSpPr txBox="1"/>
          <p:nvPr>
            <p:custDataLst>
              <p:tags r:id="rId4"/>
            </p:custDataLst>
          </p:nvPr>
        </p:nvSpPr>
        <p:spPr>
          <a:xfrm>
            <a:off x="8359775" y="5026025"/>
            <a:ext cx="33067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19:47</a:t>
            </a:r>
          </a:p>
        </p:txBody>
      </p:sp>
      <p:sp>
        <p:nvSpPr>
          <p:cNvPr id="4123" name="Text Box 73"/>
          <p:cNvSpPr txBox="1"/>
          <p:nvPr>
            <p:custDataLst>
              <p:tags r:id="rId5"/>
            </p:custDataLst>
          </p:nvPr>
        </p:nvSpPr>
        <p:spPr>
          <a:xfrm>
            <a:off x="4328478" y="5605780"/>
            <a:ext cx="33067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06:02</a:t>
            </a:r>
          </a:p>
        </p:txBody>
      </p:sp>
      <p:sp>
        <p:nvSpPr>
          <p:cNvPr id="4124" name="Text Box 74"/>
          <p:cNvSpPr txBox="1"/>
          <p:nvPr>
            <p:custDataLst>
              <p:tags r:id="rId6"/>
            </p:custDataLst>
          </p:nvPr>
        </p:nvSpPr>
        <p:spPr>
          <a:xfrm>
            <a:off x="8356600" y="6185535"/>
            <a:ext cx="33099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16:53</a:t>
            </a:r>
          </a:p>
        </p:txBody>
      </p:sp>
      <p:sp>
        <p:nvSpPr>
          <p:cNvPr id="4125" name="Text Box 75"/>
          <p:cNvSpPr txBox="1"/>
          <p:nvPr>
            <p:custDataLst>
              <p:tags r:id="rId7"/>
            </p:custDataLst>
          </p:nvPr>
        </p:nvSpPr>
        <p:spPr>
          <a:xfrm>
            <a:off x="4329113" y="6229350"/>
            <a:ext cx="33067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07:33</a:t>
            </a:r>
          </a:p>
        </p:txBody>
      </p:sp>
      <p:sp>
        <p:nvSpPr>
          <p:cNvPr id="4126" name="Text Box 79"/>
          <p:cNvSpPr txBox="1"/>
          <p:nvPr>
            <p:custDataLst>
              <p:tags r:id="rId8"/>
            </p:custDataLst>
          </p:nvPr>
        </p:nvSpPr>
        <p:spPr>
          <a:xfrm>
            <a:off x="4329430" y="5827395"/>
            <a:ext cx="3306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Arial"/>
            </a:endParaRPr>
          </a:p>
        </p:txBody>
      </p:sp>
      <p:sp>
        <p:nvSpPr>
          <p:cNvPr id="4127" name="Text Box 87"/>
          <p:cNvSpPr txBox="1"/>
          <p:nvPr>
            <p:custDataLst>
              <p:tags r:id="rId9"/>
            </p:custDataLst>
          </p:nvPr>
        </p:nvSpPr>
        <p:spPr>
          <a:xfrm>
            <a:off x="8359458" y="5605780"/>
            <a:ext cx="3308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18:12</a:t>
            </a:r>
          </a:p>
        </p:txBody>
      </p:sp>
      <p:sp>
        <p:nvSpPr>
          <p:cNvPr id="4128" name="Text Box 98"/>
          <p:cNvSpPr txBox="1"/>
          <p:nvPr>
            <p:custDataLst>
              <p:tags r:id="rId10"/>
            </p:custDataLst>
          </p:nvPr>
        </p:nvSpPr>
        <p:spPr>
          <a:xfrm>
            <a:off x="4328478" y="5026025"/>
            <a:ext cx="17224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Arial"/>
              </a:rPr>
              <a:t>04:46</a:t>
            </a:r>
          </a:p>
        </p:txBody>
      </p:sp>
      <p:sp>
        <p:nvSpPr>
          <p:cNvPr id="4129" name="Text Box 11"/>
          <p:cNvSpPr txBox="1"/>
          <p:nvPr>
            <p:custDataLst>
              <p:tags r:id="rId11"/>
            </p:custDataLst>
          </p:nvPr>
        </p:nvSpPr>
        <p:spPr>
          <a:xfrm>
            <a:off x="3662363" y="-6350"/>
            <a:ext cx="6091237" cy="75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2" charset="0"/>
                <a:ea typeface="微软雅黑"/>
                <a:cs typeface="Arial"/>
              </a:rPr>
              <a:t>天安门升国旗</a:t>
            </a:r>
          </a:p>
        </p:txBody>
      </p:sp>
    </p:spTree>
    <p:extLst>
      <p:ext uri="{BB962C8B-B14F-4D97-AF65-F5344CB8AC3E}">
        <p14:creationId xmlns:p14="http://schemas.microsoft.com/office/powerpoint/2010/main" val="26317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4125" grpId="0"/>
      <p:bldP spid="4127" grpId="0"/>
      <p:bldP spid="4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90000" y="1553547"/>
            <a:ext cx="1141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09600"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图为我国某地某天的部分气象信息。读图完成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椭圆 15">
            <a:hlinkClick r:id="rId12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162541" y="1057580"/>
            <a:ext cx="270934" cy="27093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rPr>
              <a:t>2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9564786" y="1050489"/>
            <a:ext cx="270934" cy="27093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rPr>
              <a:t>3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967030" y="1050489"/>
            <a:ext cx="270934" cy="270934"/>
          </a:xfrm>
          <a:prstGeom prst="ellips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ker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微软雅黑" panose="020B0503020204020204" pitchFamily="34" charset="-122"/>
              </a:rPr>
              <a:t>4</a:t>
            </a:r>
            <a:endParaRPr kumimoji="1" lang="zh-CN" altLang="en-US" kern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760296" y="1057580"/>
            <a:ext cx="270934" cy="2709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prstClr val="white"/>
                </a:solidFill>
                <a:latin typeface="Arial"/>
                <a:ea typeface="微软雅黑" panose="020B0503020204020204" pitchFamily="34" charset="-122"/>
              </a:rPr>
              <a:t>1</a:t>
            </a:r>
            <a:endParaRPr kumimoji="1" lang="zh-CN" altLang="en-US">
              <a:solidFill>
                <a:prstClr val="white"/>
              </a:solidFill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8194" name="Picture 2" descr="1-64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341" y="2424911"/>
            <a:ext cx="7187407" cy="17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390000" y="2391995"/>
            <a:ext cx="1141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图示气象信息可能是哪一天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18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B.9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C.8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28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19"/>
          <p:cNvSpPr txBox="1"/>
          <p:nvPr>
            <p:custDataLst>
              <p:tags r:id="rId8"/>
            </p:custDataLst>
          </p:nvPr>
        </p:nvSpPr>
        <p:spPr>
          <a:xfrm>
            <a:off x="225252" y="28963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390000" y="4338438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图示气象信息当天，以下四地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昼最长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广州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北京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哈尔滨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19"/>
          <p:cNvSpPr txBox="1"/>
          <p:nvPr>
            <p:custDataLst>
              <p:tags r:id="rId10"/>
            </p:custDataLst>
          </p:nvPr>
        </p:nvSpPr>
        <p:spPr>
          <a:xfrm>
            <a:off x="2044502" y="481127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77209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6454439" y="2362332"/>
            <a:ext cx="4053651" cy="3915103"/>
            <a:chOff x="8045" y="3925"/>
            <a:chExt cx="6384" cy="6166"/>
          </a:xfrm>
        </p:grpSpPr>
        <p:pic>
          <p:nvPicPr>
            <p:cNvPr id="12" name="Picture 8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5" y="3925"/>
              <a:ext cx="6384" cy="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弧形 12"/>
            <p:cNvSpPr/>
            <p:nvPr>
              <p:custDataLst>
                <p:tags r:id="rId26"/>
              </p:custDataLst>
            </p:nvPr>
          </p:nvSpPr>
          <p:spPr>
            <a:xfrm rot="5400000">
              <a:off x="10813" y="4065"/>
              <a:ext cx="944" cy="3459"/>
            </a:xfrm>
            <a:prstGeom prst="arc">
              <a:avLst>
                <a:gd name="adj1" fmla="val 9835683"/>
                <a:gd name="adj2" fmla="val 362529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27"/>
              </p:custDataLst>
            </p:nvPr>
          </p:nvSpPr>
          <p:spPr>
            <a:xfrm>
              <a:off x="11359" y="6141"/>
              <a:ext cx="206" cy="2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7" name="弧形 16"/>
            <p:cNvSpPr/>
            <p:nvPr>
              <p:custDataLst>
                <p:tags r:id="rId28"/>
              </p:custDataLst>
            </p:nvPr>
          </p:nvSpPr>
          <p:spPr>
            <a:xfrm rot="16200000">
              <a:off x="9910" y="4057"/>
              <a:ext cx="1000" cy="3397"/>
            </a:xfrm>
            <a:prstGeom prst="arc">
              <a:avLst>
                <a:gd name="adj1" fmla="val 10878658"/>
                <a:gd name="adj2" fmla="val 33549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9"/>
              </p:custDataLst>
            </p:nvPr>
          </p:nvSpPr>
          <p:spPr>
            <a:xfrm>
              <a:off x="11183" y="5129"/>
              <a:ext cx="947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4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30"/>
              </p:custDataLst>
            </p:nvPr>
          </p:nvSpPr>
          <p:spPr>
            <a:xfrm>
              <a:off x="8608" y="7329"/>
              <a:ext cx="206" cy="2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1"/>
              </p:custDataLst>
            </p:nvPr>
          </p:nvSpPr>
          <p:spPr>
            <a:xfrm>
              <a:off x="8234" y="6364"/>
              <a:ext cx="983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prstClr val="black"/>
                  </a:solidFill>
                </a:rPr>
                <a:t>M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2750" y="144146"/>
            <a:ext cx="4489838" cy="431800"/>
          </a:xfrm>
        </p:spPr>
        <p:txBody>
          <a:bodyPr>
            <a:noAutofit/>
          </a:bodyPr>
          <a:lstStyle/>
          <a:p>
            <a:r>
              <a:rPr lang="zh-CN" altLang="en-US" sz="3600"/>
              <a:t>一、</a:t>
            </a:r>
            <a:r>
              <a:rPr lang="zh-CN" altLang="en-US" sz="3600">
                <a:sym typeface="+mn-ea"/>
              </a:rPr>
              <a:t>昼夜长短的判断</a:t>
            </a:r>
            <a:endParaRPr lang="zh-CN" altLang="en-US" sz="3600"/>
          </a:p>
        </p:txBody>
      </p:sp>
      <p:sp>
        <p:nvSpPr>
          <p:cNvPr id="13314" name="文本框 13313"/>
          <p:cNvSpPr txBox="1"/>
          <p:nvPr>
            <p:custDataLst>
              <p:tags r:id="rId3"/>
            </p:custDataLst>
          </p:nvPr>
        </p:nvSpPr>
        <p:spPr>
          <a:xfrm>
            <a:off x="102637" y="666367"/>
            <a:ext cx="8344339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昼夜长短用</a:t>
            </a:r>
            <a:r>
              <a:rPr lang="zh-CN" altLang="en-US" sz="2800" b="1">
                <a:solidFill>
                  <a:srgbClr val="0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4" action="ppaction://hlinkfile"/>
              </a:rPr>
              <a:t>昼弧和夜弧</a:t>
            </a:r>
            <a:r>
              <a:rPr lang="zh-CN" altLang="en-US" sz="2800" b="1">
                <a:solidFill>
                  <a:srgbClr val="0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“长短比例”来表示</a:t>
            </a:r>
            <a:r>
              <a:rPr lang="zh-CN" altLang="en-US" sz="2800" b="1">
                <a:solidFill>
                  <a:prstClr val="black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en-US" altLang="zh-CN" sz="2800" b="1">
              <a:solidFill>
                <a:prstClr val="black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圆角矩形标注 14"/>
          <p:cNvSpPr/>
          <p:nvPr>
            <p:custDataLst>
              <p:tags r:id="rId4"/>
            </p:custDataLst>
          </p:nvPr>
        </p:nvSpPr>
        <p:spPr>
          <a:xfrm>
            <a:off x="8689503" y="2460990"/>
            <a:ext cx="1304572" cy="489825"/>
          </a:xfrm>
          <a:prstGeom prst="wedgeRoundRectCallout">
            <a:avLst>
              <a:gd name="adj1" fmla="val -47189"/>
              <a:gd name="adj2" fmla="val 10782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prstClr val="white"/>
                </a:solidFill>
                <a:latin typeface="微软雅黑"/>
                <a:ea typeface="微软雅黑"/>
              </a:rPr>
              <a:t>昼弧</a:t>
            </a:r>
          </a:p>
        </p:txBody>
      </p:sp>
      <p:sp>
        <p:nvSpPr>
          <p:cNvPr id="16" name="圆角矩形标注 15"/>
          <p:cNvSpPr/>
          <p:nvPr>
            <p:custDataLst>
              <p:tags r:id="rId5"/>
            </p:custDataLst>
          </p:nvPr>
        </p:nvSpPr>
        <p:spPr>
          <a:xfrm>
            <a:off x="6414771" y="2492107"/>
            <a:ext cx="1267618" cy="458208"/>
          </a:xfrm>
          <a:prstGeom prst="wedgeRoundRectCallout">
            <a:avLst>
              <a:gd name="adj1" fmla="val -5817"/>
              <a:gd name="adj2" fmla="val 20186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prstClr val="white"/>
                </a:solidFill>
                <a:latin typeface="微软雅黑"/>
                <a:ea typeface="微软雅黑"/>
              </a:rPr>
              <a:t>夜弧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560945" y="627761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春 、秋分</a:t>
            </a:r>
          </a:p>
        </p:txBody>
      </p: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2387601" y="2807970"/>
            <a:ext cx="3353435" cy="3225800"/>
            <a:chOff x="6718608" y="3099475"/>
            <a:chExt cx="1952173" cy="1952173"/>
          </a:xfrm>
        </p:grpSpPr>
        <p:sp>
          <p:nvSpPr>
            <p:cNvPr id="11" name="椭圆 10"/>
            <p:cNvSpPr/>
            <p:nvPr>
              <p:custDataLst>
                <p:tags r:id="rId18"/>
              </p:custDataLst>
            </p:nvPr>
          </p:nvSpPr>
          <p:spPr>
            <a:xfrm>
              <a:off x="6718608" y="3099475"/>
              <a:ext cx="1952173" cy="19521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>
              <a:stCxn id="11" idx="2"/>
              <a:endCxn id="11" idx="6"/>
            </p:cNvCxnSpPr>
            <p:nvPr>
              <p:custDataLst>
                <p:tags r:id="rId19"/>
              </p:custDataLst>
            </p:nvPr>
          </p:nvCxnSpPr>
          <p:spPr>
            <a:xfrm>
              <a:off x="6718608" y="4075562"/>
              <a:ext cx="1952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1" idx="0"/>
              <a:endCxn id="11" idx="4"/>
            </p:cNvCxnSpPr>
            <p:nvPr>
              <p:custDataLst>
                <p:tags r:id="rId20"/>
              </p:custDataLst>
            </p:nvPr>
          </p:nvCxnSpPr>
          <p:spPr>
            <a:xfrm flipH="1">
              <a:off x="7694695" y="3099475"/>
              <a:ext cx="0" cy="195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1" idx="1"/>
              <a:endCxn id="11" idx="5"/>
            </p:cNvCxnSpPr>
            <p:nvPr>
              <p:custDataLst>
                <p:tags r:id="rId21"/>
              </p:custDataLst>
            </p:nvPr>
          </p:nvCxnSpPr>
          <p:spPr>
            <a:xfrm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1" idx="7"/>
              <a:endCxn id="11" idx="3"/>
            </p:cNvCxnSpPr>
            <p:nvPr>
              <p:custDataLst>
                <p:tags r:id="rId22"/>
              </p:custDataLst>
            </p:nvPr>
          </p:nvCxnSpPr>
          <p:spPr>
            <a:xfrm flipH="1"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>
              <p:custDataLst>
                <p:tags r:id="rId23"/>
              </p:custDataLst>
            </p:nvPr>
          </p:nvSpPr>
          <p:spPr>
            <a:xfrm>
              <a:off x="6924018" y="3307354"/>
              <a:ext cx="1536414" cy="153641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24"/>
              </p:custDataLst>
            </p:nvPr>
          </p:nvSpPr>
          <p:spPr>
            <a:xfrm>
              <a:off x="7444514" y="3779472"/>
              <a:ext cx="572117" cy="57211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饼形 125"/>
          <p:cNvSpPr/>
          <p:nvPr>
            <p:custDataLst>
              <p:tags r:id="rId8"/>
            </p:custDataLst>
          </p:nvPr>
        </p:nvSpPr>
        <p:spPr>
          <a:xfrm>
            <a:off x="2392046" y="2807971"/>
            <a:ext cx="1673225" cy="3225165"/>
          </a:xfrm>
          <a:custGeom>
            <a:avLst/>
            <a:gdLst>
              <a:gd name="connsiteX0" fmla="*/ 970394 w 1952172"/>
              <a:gd name="connsiteY0" fmla="*/ 1952155 h 1952172"/>
              <a:gd name="connsiteX1" fmla="*/ 4 w 1952172"/>
              <a:gd name="connsiteY1" fmla="*/ 973240 h 1952172"/>
              <a:gd name="connsiteX2" fmla="*/ 976086 w 1952172"/>
              <a:gd name="connsiteY2" fmla="*/ 0 h 1952172"/>
              <a:gd name="connsiteX3" fmla="*/ 976086 w 1952172"/>
              <a:gd name="connsiteY3" fmla="*/ 976086 h 1952172"/>
              <a:gd name="connsiteX4" fmla="*/ 970394 w 1952172"/>
              <a:gd name="connsiteY4" fmla="*/ 1952155 h 1952172"/>
              <a:gd name="connsiteX0-1" fmla="*/ 970394 w 976086"/>
              <a:gd name="connsiteY0-2" fmla="*/ 1952155 h 1952155"/>
              <a:gd name="connsiteX1-3" fmla="*/ 4 w 976086"/>
              <a:gd name="connsiteY1-4" fmla="*/ 973240 h 1952155"/>
              <a:gd name="connsiteX2-5" fmla="*/ 976086 w 976086"/>
              <a:gd name="connsiteY2-6" fmla="*/ 0 h 1952155"/>
              <a:gd name="connsiteX3-7" fmla="*/ 756167 w 976086"/>
              <a:gd name="connsiteY3-8" fmla="*/ 976086 h 1952155"/>
              <a:gd name="connsiteX4-9" fmla="*/ 970394 w 976086"/>
              <a:gd name="connsiteY4-10" fmla="*/ 1952155 h 1952155"/>
              <a:gd name="connsiteX0-11" fmla="*/ 970394 w 976086"/>
              <a:gd name="connsiteY0-12" fmla="*/ 1952155 h 1952155"/>
              <a:gd name="connsiteX1-13" fmla="*/ 4 w 976086"/>
              <a:gd name="connsiteY1-14" fmla="*/ 973240 h 1952155"/>
              <a:gd name="connsiteX2-15" fmla="*/ 976086 w 976086"/>
              <a:gd name="connsiteY2-16" fmla="*/ 0 h 1952155"/>
              <a:gd name="connsiteX3-17" fmla="*/ 756167 w 976086"/>
              <a:gd name="connsiteY3-18" fmla="*/ 976086 h 1952155"/>
              <a:gd name="connsiteX4-19" fmla="*/ 970394 w 976086"/>
              <a:gd name="connsiteY4-20" fmla="*/ 1952155 h 1952155"/>
              <a:gd name="connsiteX0-21" fmla="*/ 970394 w 976086"/>
              <a:gd name="connsiteY0-22" fmla="*/ 1952155 h 1952155"/>
              <a:gd name="connsiteX1-23" fmla="*/ 4 w 976086"/>
              <a:gd name="connsiteY1-24" fmla="*/ 973240 h 1952155"/>
              <a:gd name="connsiteX2-25" fmla="*/ 976086 w 976086"/>
              <a:gd name="connsiteY2-26" fmla="*/ 0 h 1952155"/>
              <a:gd name="connsiteX3-27" fmla="*/ 756167 w 976086"/>
              <a:gd name="connsiteY3-28" fmla="*/ 976086 h 1952155"/>
              <a:gd name="connsiteX4-29" fmla="*/ 970394 w 976086"/>
              <a:gd name="connsiteY4-30" fmla="*/ 1952155 h 1952155"/>
              <a:gd name="connsiteX0-31" fmla="*/ 970394 w 976086"/>
              <a:gd name="connsiteY0-32" fmla="*/ 1952155 h 1952155"/>
              <a:gd name="connsiteX1-33" fmla="*/ 4 w 976086"/>
              <a:gd name="connsiteY1-34" fmla="*/ 973240 h 1952155"/>
              <a:gd name="connsiteX2-35" fmla="*/ 976086 w 976086"/>
              <a:gd name="connsiteY2-36" fmla="*/ 0 h 1952155"/>
              <a:gd name="connsiteX3-37" fmla="*/ 725449 w 976086"/>
              <a:gd name="connsiteY3-38" fmla="*/ 979158 h 1952155"/>
              <a:gd name="connsiteX4-39" fmla="*/ 970394 w 976086"/>
              <a:gd name="connsiteY4-40" fmla="*/ 1952155 h 1952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6085" h="1952155">
                <a:moveTo>
                  <a:pt x="970394" y="1952155"/>
                </a:moveTo>
                <a:cubicBezTo>
                  <a:pt x="432437" y="1949018"/>
                  <a:pt x="-1565" y="1511204"/>
                  <a:pt x="4" y="973240"/>
                </a:cubicBezTo>
                <a:cubicBezTo>
                  <a:pt x="1572" y="435276"/>
                  <a:pt x="438119" y="0"/>
                  <a:pt x="976086" y="0"/>
                </a:cubicBezTo>
                <a:cubicBezTo>
                  <a:pt x="802466" y="302213"/>
                  <a:pt x="725449" y="653796"/>
                  <a:pt x="725449" y="979158"/>
                </a:cubicBezTo>
                <a:cubicBezTo>
                  <a:pt x="723552" y="1304514"/>
                  <a:pt x="810245" y="1649948"/>
                  <a:pt x="970394" y="19521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3874770" y="4125595"/>
            <a:ext cx="598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3368040" y="618998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夏至日</a:t>
            </a:r>
          </a:p>
        </p:txBody>
      </p:sp>
      <p:sp>
        <p:nvSpPr>
          <p:cNvPr id="40" name="任意多边形 39"/>
          <p:cNvSpPr/>
          <p:nvPr>
            <p:custDataLst>
              <p:tags r:id="rId11"/>
            </p:custDataLst>
          </p:nvPr>
        </p:nvSpPr>
        <p:spPr>
          <a:xfrm>
            <a:off x="3898265" y="3153042"/>
            <a:ext cx="1489234" cy="2541840"/>
          </a:xfrm>
          <a:custGeom>
            <a:avLst/>
            <a:gdLst>
              <a:gd name="connsiteX0" fmla="*/ 0 w 2345"/>
              <a:gd name="connsiteY0" fmla="*/ 6 h 4002"/>
              <a:gd name="connsiteX1" fmla="*/ 491 w 2345"/>
              <a:gd name="connsiteY1" fmla="*/ 19 h 4002"/>
              <a:gd name="connsiteX2" fmla="*/ 1107 w 2345"/>
              <a:gd name="connsiteY2" fmla="*/ 159 h 4002"/>
              <a:gd name="connsiteX3" fmla="*/ 1569 w 2345"/>
              <a:gd name="connsiteY3" fmla="*/ 440 h 4002"/>
              <a:gd name="connsiteX4" fmla="*/ 1947 w 2345"/>
              <a:gd name="connsiteY4" fmla="*/ 847 h 4002"/>
              <a:gd name="connsiteX5" fmla="*/ 2228 w 2345"/>
              <a:gd name="connsiteY5" fmla="*/ 1351 h 4002"/>
              <a:gd name="connsiteX6" fmla="*/ 2340 w 2345"/>
              <a:gd name="connsiteY6" fmla="*/ 1883 h 4002"/>
              <a:gd name="connsiteX7" fmla="*/ 2298 w 2345"/>
              <a:gd name="connsiteY7" fmla="*/ 2373 h 4002"/>
              <a:gd name="connsiteX8" fmla="*/ 2130 w 2345"/>
              <a:gd name="connsiteY8" fmla="*/ 2864 h 4002"/>
              <a:gd name="connsiteX9" fmla="*/ 1821 w 2345"/>
              <a:gd name="connsiteY9" fmla="*/ 3340 h 4002"/>
              <a:gd name="connsiteX10" fmla="*/ 1051 w 2345"/>
              <a:gd name="connsiteY10" fmla="*/ 3830 h 4002"/>
              <a:gd name="connsiteX11" fmla="*/ 407 w 2345"/>
              <a:gd name="connsiteY11" fmla="*/ 3998 h 4002"/>
              <a:gd name="connsiteX12" fmla="*/ 0 w 2345"/>
              <a:gd name="connsiteY12" fmla="*/ 3956 h 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5" h="4002">
                <a:moveTo>
                  <a:pt x="0" y="6"/>
                </a:moveTo>
                <a:cubicBezTo>
                  <a:pt x="92" y="0"/>
                  <a:pt x="182" y="-9"/>
                  <a:pt x="491" y="19"/>
                </a:cubicBezTo>
                <a:cubicBezTo>
                  <a:pt x="800" y="47"/>
                  <a:pt x="883" y="61"/>
                  <a:pt x="1107" y="159"/>
                </a:cubicBezTo>
                <a:cubicBezTo>
                  <a:pt x="1331" y="257"/>
                  <a:pt x="1398" y="305"/>
                  <a:pt x="1569" y="440"/>
                </a:cubicBezTo>
                <a:cubicBezTo>
                  <a:pt x="1740" y="575"/>
                  <a:pt x="1815" y="665"/>
                  <a:pt x="1947" y="847"/>
                </a:cubicBezTo>
                <a:cubicBezTo>
                  <a:pt x="2079" y="1029"/>
                  <a:pt x="2149" y="1144"/>
                  <a:pt x="2228" y="1351"/>
                </a:cubicBezTo>
                <a:cubicBezTo>
                  <a:pt x="2307" y="1558"/>
                  <a:pt x="2326" y="1679"/>
                  <a:pt x="2340" y="1883"/>
                </a:cubicBezTo>
                <a:cubicBezTo>
                  <a:pt x="2354" y="2087"/>
                  <a:pt x="2340" y="2177"/>
                  <a:pt x="2298" y="2373"/>
                </a:cubicBezTo>
                <a:cubicBezTo>
                  <a:pt x="2256" y="2569"/>
                  <a:pt x="2225" y="2671"/>
                  <a:pt x="2130" y="2864"/>
                </a:cubicBezTo>
                <a:cubicBezTo>
                  <a:pt x="2035" y="3057"/>
                  <a:pt x="1956" y="3192"/>
                  <a:pt x="1821" y="3340"/>
                </a:cubicBezTo>
                <a:cubicBezTo>
                  <a:pt x="1686" y="3488"/>
                  <a:pt x="1261" y="3752"/>
                  <a:pt x="1051" y="3830"/>
                </a:cubicBezTo>
                <a:cubicBezTo>
                  <a:pt x="841" y="3908"/>
                  <a:pt x="617" y="3978"/>
                  <a:pt x="407" y="3998"/>
                </a:cubicBezTo>
                <a:cubicBezTo>
                  <a:pt x="197" y="4018"/>
                  <a:pt x="69" y="3967"/>
                  <a:pt x="0" y="39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>
            <p:custDataLst>
              <p:tags r:id="rId12"/>
            </p:custDataLst>
          </p:nvPr>
        </p:nvSpPr>
        <p:spPr>
          <a:xfrm>
            <a:off x="2732406" y="3155950"/>
            <a:ext cx="1147445" cy="2522220"/>
          </a:xfrm>
          <a:custGeom>
            <a:avLst/>
            <a:gdLst>
              <a:gd name="connisteX0" fmla="*/ 1147636 w 1147636"/>
              <a:gd name="connsiteY0" fmla="*/ 0 h 2522220"/>
              <a:gd name="connisteX1" fmla="*/ 915226 w 1147636"/>
              <a:gd name="connsiteY1" fmla="*/ 49530 h 2522220"/>
              <a:gd name="connisteX2" fmla="*/ 686626 w 1147636"/>
              <a:gd name="connsiteY2" fmla="*/ 148590 h 2522220"/>
              <a:gd name="connisteX3" fmla="*/ 484696 w 1147636"/>
              <a:gd name="connsiteY3" fmla="*/ 285750 h 2522220"/>
              <a:gd name="connisteX4" fmla="*/ 328486 w 1147636"/>
              <a:gd name="connsiteY4" fmla="*/ 426720 h 2522220"/>
              <a:gd name="connisteX5" fmla="*/ 221806 w 1147636"/>
              <a:gd name="connsiteY5" fmla="*/ 563880 h 2522220"/>
              <a:gd name="connisteX6" fmla="*/ 137986 w 1147636"/>
              <a:gd name="connsiteY6" fmla="*/ 704850 h 2522220"/>
              <a:gd name="connisteX7" fmla="*/ 54166 w 1147636"/>
              <a:gd name="connsiteY7" fmla="*/ 910590 h 2522220"/>
              <a:gd name="connisteX8" fmla="*/ 12256 w 1147636"/>
              <a:gd name="connsiteY8" fmla="*/ 1116330 h 2522220"/>
              <a:gd name="connisteX9" fmla="*/ 826 w 1147636"/>
              <a:gd name="connsiteY9" fmla="*/ 1291590 h 2522220"/>
              <a:gd name="connisteX10" fmla="*/ 23686 w 1147636"/>
              <a:gd name="connsiteY10" fmla="*/ 1470660 h 2522220"/>
              <a:gd name="connisteX11" fmla="*/ 73216 w 1147636"/>
              <a:gd name="connsiteY11" fmla="*/ 1661160 h 2522220"/>
              <a:gd name="connisteX12" fmla="*/ 145606 w 1147636"/>
              <a:gd name="connsiteY12" fmla="*/ 1828800 h 2522220"/>
              <a:gd name="connisteX13" fmla="*/ 225616 w 1147636"/>
              <a:gd name="connsiteY13" fmla="*/ 1962150 h 2522220"/>
              <a:gd name="connisteX14" fmla="*/ 347536 w 1147636"/>
              <a:gd name="connsiteY14" fmla="*/ 2114550 h 2522220"/>
              <a:gd name="connisteX15" fmla="*/ 473266 w 1147636"/>
              <a:gd name="connsiteY15" fmla="*/ 2236470 h 2522220"/>
              <a:gd name="connisteX16" fmla="*/ 595186 w 1147636"/>
              <a:gd name="connsiteY16" fmla="*/ 2312670 h 2522220"/>
              <a:gd name="connisteX17" fmla="*/ 709486 w 1147636"/>
              <a:gd name="connsiteY17" fmla="*/ 2388870 h 2522220"/>
              <a:gd name="connisteX18" fmla="*/ 827596 w 1147636"/>
              <a:gd name="connsiteY18" fmla="*/ 2434590 h 2522220"/>
              <a:gd name="connisteX19" fmla="*/ 945706 w 1147636"/>
              <a:gd name="connsiteY19" fmla="*/ 2480310 h 2522220"/>
              <a:gd name="connisteX20" fmla="*/ 1033336 w 1147636"/>
              <a:gd name="connsiteY20" fmla="*/ 2503170 h 2522220"/>
              <a:gd name="connisteX21" fmla="*/ 1147636 w 1147636"/>
              <a:gd name="connsiteY21" fmla="*/ 2522220 h 25222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1147637" h="2522220">
                <a:moveTo>
                  <a:pt x="1147637" y="0"/>
                </a:moveTo>
                <a:cubicBezTo>
                  <a:pt x="1105727" y="7620"/>
                  <a:pt x="1007302" y="19685"/>
                  <a:pt x="915227" y="49530"/>
                </a:cubicBezTo>
                <a:cubicBezTo>
                  <a:pt x="823152" y="79375"/>
                  <a:pt x="772987" y="101600"/>
                  <a:pt x="686627" y="148590"/>
                </a:cubicBezTo>
                <a:cubicBezTo>
                  <a:pt x="600267" y="195580"/>
                  <a:pt x="556452" y="229870"/>
                  <a:pt x="484697" y="285750"/>
                </a:cubicBezTo>
                <a:cubicBezTo>
                  <a:pt x="412942" y="341630"/>
                  <a:pt x="381192" y="370840"/>
                  <a:pt x="328487" y="426720"/>
                </a:cubicBezTo>
                <a:cubicBezTo>
                  <a:pt x="275782" y="482600"/>
                  <a:pt x="259907" y="508000"/>
                  <a:pt x="221807" y="563880"/>
                </a:cubicBezTo>
                <a:cubicBezTo>
                  <a:pt x="183707" y="619760"/>
                  <a:pt x="171642" y="635635"/>
                  <a:pt x="137987" y="704850"/>
                </a:cubicBezTo>
                <a:cubicBezTo>
                  <a:pt x="104332" y="774065"/>
                  <a:pt x="79567" y="828040"/>
                  <a:pt x="54167" y="910590"/>
                </a:cubicBezTo>
                <a:cubicBezTo>
                  <a:pt x="28767" y="993140"/>
                  <a:pt x="23052" y="1040130"/>
                  <a:pt x="12257" y="1116330"/>
                </a:cubicBezTo>
                <a:cubicBezTo>
                  <a:pt x="1462" y="1192530"/>
                  <a:pt x="-1713" y="1220470"/>
                  <a:pt x="827" y="1291590"/>
                </a:cubicBezTo>
                <a:cubicBezTo>
                  <a:pt x="3367" y="1362710"/>
                  <a:pt x="9082" y="1397000"/>
                  <a:pt x="23687" y="1470660"/>
                </a:cubicBezTo>
                <a:cubicBezTo>
                  <a:pt x="38292" y="1544320"/>
                  <a:pt x="49087" y="1589405"/>
                  <a:pt x="73217" y="1661160"/>
                </a:cubicBezTo>
                <a:cubicBezTo>
                  <a:pt x="97347" y="1732915"/>
                  <a:pt x="115127" y="1768475"/>
                  <a:pt x="145607" y="1828800"/>
                </a:cubicBezTo>
                <a:cubicBezTo>
                  <a:pt x="176087" y="1889125"/>
                  <a:pt x="184977" y="1905000"/>
                  <a:pt x="225617" y="1962150"/>
                </a:cubicBezTo>
                <a:cubicBezTo>
                  <a:pt x="266257" y="2019300"/>
                  <a:pt x="298007" y="2059940"/>
                  <a:pt x="347537" y="2114550"/>
                </a:cubicBezTo>
                <a:cubicBezTo>
                  <a:pt x="397067" y="2169160"/>
                  <a:pt x="423737" y="2197100"/>
                  <a:pt x="473267" y="2236470"/>
                </a:cubicBezTo>
                <a:cubicBezTo>
                  <a:pt x="522797" y="2275840"/>
                  <a:pt x="548197" y="2282190"/>
                  <a:pt x="595187" y="2312670"/>
                </a:cubicBezTo>
                <a:cubicBezTo>
                  <a:pt x="642177" y="2343150"/>
                  <a:pt x="663132" y="2364740"/>
                  <a:pt x="709487" y="2388870"/>
                </a:cubicBezTo>
                <a:cubicBezTo>
                  <a:pt x="755842" y="2413000"/>
                  <a:pt x="780607" y="2416175"/>
                  <a:pt x="827597" y="2434590"/>
                </a:cubicBezTo>
                <a:cubicBezTo>
                  <a:pt x="874587" y="2453005"/>
                  <a:pt x="904432" y="2466340"/>
                  <a:pt x="945707" y="2480310"/>
                </a:cubicBezTo>
                <a:cubicBezTo>
                  <a:pt x="986982" y="2494280"/>
                  <a:pt x="992697" y="2494915"/>
                  <a:pt x="1033337" y="2503170"/>
                </a:cubicBezTo>
                <a:cubicBezTo>
                  <a:pt x="1073977" y="2511425"/>
                  <a:pt x="1126682" y="2519045"/>
                  <a:pt x="1147637" y="2522220"/>
                </a:cubicBezTo>
              </a:path>
            </a:pathLst>
          </a:cu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2" name="圆角矩形标注 41"/>
          <p:cNvSpPr/>
          <p:nvPr>
            <p:custDataLst>
              <p:tags r:id="rId13"/>
            </p:custDataLst>
          </p:nvPr>
        </p:nvSpPr>
        <p:spPr>
          <a:xfrm>
            <a:off x="4473103" y="2460990"/>
            <a:ext cx="1304572" cy="489825"/>
          </a:xfrm>
          <a:prstGeom prst="wedgeRoundRectCallout">
            <a:avLst>
              <a:gd name="adj1" fmla="val -47189"/>
              <a:gd name="adj2" fmla="val 10782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prstClr val="white"/>
                </a:solidFill>
                <a:latin typeface="微软雅黑"/>
                <a:ea typeface="微软雅黑"/>
              </a:rPr>
              <a:t>昼弧</a:t>
            </a:r>
          </a:p>
        </p:txBody>
      </p:sp>
      <p:sp>
        <p:nvSpPr>
          <p:cNvPr id="43" name="圆角矩形标注 42"/>
          <p:cNvSpPr/>
          <p:nvPr>
            <p:custDataLst>
              <p:tags r:id="rId14"/>
            </p:custDataLst>
          </p:nvPr>
        </p:nvSpPr>
        <p:spPr>
          <a:xfrm>
            <a:off x="2392046" y="2460992"/>
            <a:ext cx="1267618" cy="458208"/>
          </a:xfrm>
          <a:prstGeom prst="wedgeRoundRectCallout">
            <a:avLst>
              <a:gd name="adj1" fmla="val -5817"/>
              <a:gd name="adj2" fmla="val 20186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prstClr val="white"/>
                </a:solidFill>
                <a:latin typeface="微软雅黑"/>
                <a:ea typeface="微软雅黑"/>
              </a:rPr>
              <a:t>夜弧</a:t>
            </a:r>
          </a:p>
        </p:txBody>
      </p:sp>
      <p:sp>
        <p:nvSpPr>
          <p:cNvPr id="31777" name="Text Box 10"/>
          <p:cNvSpPr txBox="1"/>
          <p:nvPr>
            <p:custDataLst>
              <p:tags r:id="rId15"/>
            </p:custDataLst>
          </p:nvPr>
        </p:nvSpPr>
        <p:spPr>
          <a:xfrm>
            <a:off x="5249937" y="1662912"/>
            <a:ext cx="5943600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/>
                <a:ea typeface="微软雅黑"/>
              </a:rPr>
              <a:t>同一纬圈上，昼弧＋夜弧＝</a:t>
            </a:r>
            <a:r>
              <a:rPr lang="en-US" altLang="zh-CN" sz="2800" b="1">
                <a:solidFill>
                  <a:srgbClr val="0070C0"/>
                </a:solidFill>
                <a:latin typeface="微软雅黑"/>
                <a:ea typeface="微软雅黑"/>
              </a:rPr>
              <a:t>24</a:t>
            </a:r>
            <a:r>
              <a:rPr lang="zh-CN" altLang="en-US" sz="2800" b="1">
                <a:solidFill>
                  <a:srgbClr val="0070C0"/>
                </a:solidFill>
                <a:latin typeface="微软雅黑"/>
                <a:ea typeface="微软雅黑"/>
              </a:rPr>
              <a:t>小时</a:t>
            </a:r>
            <a:r>
              <a:rPr lang="zh-CN" altLang="en-US" sz="3200" b="1">
                <a:solidFill>
                  <a:srgbClr val="0070C0"/>
                </a:solidFill>
                <a:latin typeface="微软雅黑"/>
                <a:ea typeface="微软雅黑"/>
              </a:rPr>
              <a:t> </a:t>
            </a: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60545" y="1263981"/>
            <a:ext cx="920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同一纬线圈上，昼弧和夜弧之和的时间为多少？</a:t>
            </a:r>
          </a:p>
        </p:txBody>
      </p: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43410" y="3387797"/>
            <a:ext cx="2199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请找出右图中的昼弧和夜弧；再判断长短关系</a:t>
            </a:r>
          </a:p>
        </p:txBody>
      </p:sp>
    </p:spTree>
    <p:extLst>
      <p:ext uri="{BB962C8B-B14F-4D97-AF65-F5344CB8AC3E}">
        <p14:creationId xmlns:p14="http://schemas.microsoft.com/office/powerpoint/2010/main" val="235981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2" grpId="0" animBg="1"/>
      <p:bldP spid="43" grpId="0" animBg="1"/>
      <p:bldP spid="31777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5016" y="220027"/>
            <a:ext cx="4881465" cy="431800"/>
          </a:xfrm>
        </p:spPr>
        <p:txBody>
          <a:bodyPr>
            <a:noAutofit/>
          </a:bodyPr>
          <a:lstStyle/>
          <a:p>
            <a:r>
              <a:rPr lang="zh-CN" altLang="en-US" sz="3600"/>
              <a:t>一、昼夜长短的判断</a:t>
            </a:r>
          </a:p>
        </p:txBody>
      </p:sp>
      <p:sp>
        <p:nvSpPr>
          <p:cNvPr id="14348" name="文本框 14347"/>
          <p:cNvSpPr txBox="1"/>
          <p:nvPr>
            <p:custDataLst>
              <p:tags r:id="rId2"/>
            </p:custDataLst>
          </p:nvPr>
        </p:nvSpPr>
        <p:spPr>
          <a:xfrm>
            <a:off x="383227" y="1540465"/>
            <a:ext cx="6017573" cy="584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据图说出昼夜长短的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种情况。</a:t>
            </a:r>
            <a:endParaRPr lang="zh-CN" altLang="en-US" sz="3200" b="1">
              <a:solidFill>
                <a:srgbClr val="C00000"/>
              </a:solidFill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6657442" y="1414610"/>
            <a:ext cx="5534558" cy="5370465"/>
            <a:chOff x="6226175" y="1339850"/>
            <a:chExt cx="4210050" cy="3968750"/>
          </a:xfrm>
        </p:grpSpPr>
        <p:pic>
          <p:nvPicPr>
            <p:cNvPr id="14340" name="图片 1433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6399213" y="1339850"/>
              <a:ext cx="4037012" cy="3968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椭圆 14340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161214" y="2101850"/>
              <a:ext cx="179387" cy="179388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42" name="椭圆 1434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8207375" y="2578100"/>
              <a:ext cx="179388" cy="179388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43" name="椭圆 1434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9796464" y="3292475"/>
              <a:ext cx="179387" cy="179388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44" name="文本框 14343"/>
            <p:cNvSpPr txBox="1"/>
            <p:nvPr>
              <p:custDataLst>
                <p:tags r:id="rId11"/>
              </p:custDataLst>
            </p:nvPr>
          </p:nvSpPr>
          <p:spPr>
            <a:xfrm rot="1260000">
              <a:off x="7083426" y="1644650"/>
              <a:ext cx="53816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A</a:t>
              </a:r>
            </a:p>
          </p:txBody>
        </p:sp>
        <p:sp>
          <p:nvSpPr>
            <p:cNvPr id="14345" name="文本框 14344"/>
            <p:cNvSpPr txBox="1"/>
            <p:nvPr>
              <p:custDataLst>
                <p:tags r:id="rId12"/>
              </p:custDataLst>
            </p:nvPr>
          </p:nvSpPr>
          <p:spPr>
            <a:xfrm rot="1260000">
              <a:off x="8310563" y="2155825"/>
              <a:ext cx="538162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B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46" name="文本框 14345"/>
            <p:cNvSpPr txBox="1"/>
            <p:nvPr>
              <p:custDataLst>
                <p:tags r:id="rId13"/>
              </p:custDataLst>
            </p:nvPr>
          </p:nvSpPr>
          <p:spPr>
            <a:xfrm rot="1260000">
              <a:off x="9858375" y="2867025"/>
              <a:ext cx="5397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C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47" name="文本框 14346"/>
            <p:cNvSpPr txBox="1"/>
            <p:nvPr>
              <p:custDataLst>
                <p:tags r:id="rId14"/>
              </p:custDataLst>
            </p:nvPr>
          </p:nvSpPr>
          <p:spPr>
            <a:xfrm rot="1620000">
              <a:off x="8547101" y="3082925"/>
              <a:ext cx="145097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30°N</a:t>
              </a:r>
            </a:p>
          </p:txBody>
        </p:sp>
        <p:sp>
          <p:nvSpPr>
            <p:cNvPr id="14349" name="文本框 14348"/>
            <p:cNvSpPr txBox="1"/>
            <p:nvPr>
              <p:custDataLst>
                <p:tags r:id="rId15"/>
              </p:custDataLst>
            </p:nvPr>
          </p:nvSpPr>
          <p:spPr>
            <a:xfrm rot="360000">
              <a:off x="6226175" y="3136900"/>
              <a:ext cx="5397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G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50" name="文本框 14349"/>
            <p:cNvSpPr txBox="1"/>
            <p:nvPr>
              <p:custDataLst>
                <p:tags r:id="rId16"/>
              </p:custDataLst>
            </p:nvPr>
          </p:nvSpPr>
          <p:spPr>
            <a:xfrm rot="1260000">
              <a:off x="8210551" y="4027488"/>
              <a:ext cx="53816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H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51" name="文本框 14350"/>
            <p:cNvSpPr txBox="1"/>
            <p:nvPr>
              <p:custDataLst>
                <p:tags r:id="rId17"/>
              </p:custDataLst>
            </p:nvPr>
          </p:nvSpPr>
          <p:spPr>
            <a:xfrm rot="1260000">
              <a:off x="9380538" y="4437063"/>
              <a:ext cx="5397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I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52" name="文本框 14351"/>
            <p:cNvSpPr txBox="1"/>
            <p:nvPr>
              <p:custDataLst>
                <p:tags r:id="rId18"/>
              </p:custDataLst>
            </p:nvPr>
          </p:nvSpPr>
          <p:spPr>
            <a:xfrm rot="1620000">
              <a:off x="6757036" y="3218815"/>
              <a:ext cx="95440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FF00"/>
                  </a:solidFill>
                  <a:latin typeface="Times New Roman" panose="02020603050405020304" pitchFamily="2" charset="0"/>
                  <a:ea typeface="楷体_GB2312" pitchFamily="1" charset="-122"/>
                </a:rPr>
                <a:t>30°S</a:t>
              </a:r>
            </a:p>
          </p:txBody>
        </p:sp>
        <p:sp>
          <p:nvSpPr>
            <p:cNvPr id="14353" name="椭圆 1435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6657975" y="3190876"/>
              <a:ext cx="179388" cy="18097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4" name="椭圆 1435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8208964" y="3919539"/>
              <a:ext cx="179387" cy="179387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5" name="椭圆 1435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9293225" y="4365625"/>
              <a:ext cx="179388" cy="179388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6" name="椭圆 1435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6792914" y="2614614"/>
              <a:ext cx="179387" cy="179387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7" name="椭圆 1435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8216900" y="3241676"/>
              <a:ext cx="179388" cy="18097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8" name="椭圆 1435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9653589" y="3881439"/>
              <a:ext cx="179387" cy="179387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359" name="文本框 14358"/>
            <p:cNvSpPr txBox="1"/>
            <p:nvPr>
              <p:custDataLst>
                <p:tags r:id="rId25"/>
              </p:custDataLst>
            </p:nvPr>
          </p:nvSpPr>
          <p:spPr>
            <a:xfrm rot="1260000">
              <a:off x="6411913" y="2308225"/>
              <a:ext cx="538162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D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60" name="文本框 14359"/>
            <p:cNvSpPr txBox="1"/>
            <p:nvPr>
              <p:custDataLst>
                <p:tags r:id="rId26"/>
              </p:custDataLst>
            </p:nvPr>
          </p:nvSpPr>
          <p:spPr>
            <a:xfrm rot="1260000">
              <a:off x="8318500" y="2971800"/>
              <a:ext cx="5397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2" charset="0"/>
                  <a:ea typeface="楷体_GB2312" pitchFamily="1" charset="-122"/>
                </a:rPr>
                <a:t>E</a:t>
              </a: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361" name="文本框 14360"/>
            <p:cNvSpPr txBox="1"/>
            <p:nvPr>
              <p:custDataLst>
                <p:tags r:id="rId27"/>
              </p:custDataLst>
            </p:nvPr>
          </p:nvSpPr>
          <p:spPr>
            <a:xfrm rot="1260000">
              <a:off x="9791700" y="3872240"/>
              <a:ext cx="539750" cy="4482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en-US" altLang="zh-CN" sz="3200" b="1">
                  <a:solidFill>
                    <a:prstClr val="black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F</a:t>
              </a:r>
              <a:endParaRPr lang="zh-CN" altLang="en-US" sz="3200" b="1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sp>
        <p:nvSpPr>
          <p:cNvPr id="14362" name="文本框 14361"/>
          <p:cNvSpPr txBox="1"/>
          <p:nvPr>
            <p:custDataLst>
              <p:tags r:id="rId4"/>
            </p:custDataLst>
          </p:nvPr>
        </p:nvSpPr>
        <p:spPr>
          <a:xfrm>
            <a:off x="613716" y="2263525"/>
            <a:ext cx="4769485" cy="33239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①若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昼弧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夜弧，则</a:t>
            </a:r>
            <a:r>
              <a:rPr lang="zh-CN" altLang="en-US" sz="2800" b="1">
                <a:solidFill>
                  <a:srgbClr val="0070C0"/>
                </a:solidFill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昼夜等长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②若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昼弧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&gt;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夜弧，则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昼长夜短</a:t>
            </a: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③若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昼弧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&lt;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夜弧，则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昼短夜长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28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若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全为昼弧，为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极昼</a:t>
            </a:r>
            <a:endParaRPr lang="en-US" altLang="zh-CN" sz="2800" b="1">
              <a:solidFill>
                <a:prstClr val="black"/>
              </a:solidFill>
              <a:latin typeface="宋体" panose="02010600030101010101" pitchFamily="2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28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sym typeface="+mn-ea"/>
              </a:rPr>
              <a:t>若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全为夜弧，为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极夜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874023" y="6230609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夏至日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47869" y="849086"/>
            <a:ext cx="44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</a:rPr>
              <a:t>2.</a:t>
            </a:r>
            <a:r>
              <a:rPr lang="zh-CN" altLang="en-US" sz="3200" b="1">
                <a:solidFill>
                  <a:srgbClr val="0070C0"/>
                </a:solidFill>
              </a:rPr>
              <a:t>昼夜长短的</a:t>
            </a:r>
            <a:r>
              <a:rPr lang="en-US" altLang="zh-CN" sz="3200" b="1">
                <a:solidFill>
                  <a:srgbClr val="0070C0"/>
                </a:solidFill>
              </a:rPr>
              <a:t>5</a:t>
            </a:r>
            <a:r>
              <a:rPr lang="zh-CN" altLang="en-US" sz="3200" b="1">
                <a:solidFill>
                  <a:srgbClr val="0070C0"/>
                </a:solidFill>
              </a:rPr>
              <a:t>种情况：</a:t>
            </a:r>
          </a:p>
        </p:txBody>
      </p:sp>
    </p:spTree>
    <p:extLst>
      <p:ext uri="{BB962C8B-B14F-4D97-AF65-F5344CB8AC3E}">
        <p14:creationId xmlns:p14="http://schemas.microsoft.com/office/powerpoint/2010/main" val="33396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2917" y="2461914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夏至日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-26740" y="2880221"/>
            <a:ext cx="7362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北半球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昼长夜短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，且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昼最长、夜最短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北半球纬度越高昼越长，夜越短；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北极圈及其以北出现极昼。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2277" y="92650"/>
            <a:ext cx="5667165" cy="43180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二、昼夜长短的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静态</a:t>
            </a:r>
            <a:r>
              <a:rPr lang="zh-CN" altLang="en-US">
                <a:sym typeface="+mn-ea"/>
              </a:rPr>
              <a:t>变化规律</a:t>
            </a:r>
            <a:endParaRPr lang="zh-CN" altLang="en-US"/>
          </a:p>
        </p:txBody>
      </p:sp>
      <p:sp>
        <p:nvSpPr>
          <p:cNvPr id="31779" name="文本框 1"/>
          <p:cNvSpPr txBox="1"/>
          <p:nvPr>
            <p:custDataLst>
              <p:tags r:id="rId4"/>
            </p:custDataLst>
          </p:nvPr>
        </p:nvSpPr>
        <p:spPr>
          <a:xfrm>
            <a:off x="5729635" y="20787"/>
            <a:ext cx="393172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微软雅黑"/>
                <a:ea typeface="微软雅黑"/>
              </a:rPr>
              <a:t>（同一时刻不同维度）</a:t>
            </a:r>
          </a:p>
        </p:txBody>
      </p:sp>
      <p:sp>
        <p:nvSpPr>
          <p:cNvPr id="14" name="文本框 1"/>
          <p:cNvSpPr txBox="1"/>
          <p:nvPr>
            <p:custDataLst>
              <p:tags r:id="rId5"/>
            </p:custDataLst>
          </p:nvPr>
        </p:nvSpPr>
        <p:spPr>
          <a:xfrm>
            <a:off x="9483099" y="1193817"/>
            <a:ext cx="28467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>
                <a:solidFill>
                  <a:srgbClr val="C00000"/>
                </a:solidFill>
                <a:latin typeface="微软雅黑"/>
                <a:ea typeface="微软雅黑"/>
              </a:rPr>
              <a:t>南半球呢？</a:t>
            </a:r>
          </a:p>
        </p:txBody>
      </p:sp>
      <p:grpSp>
        <p:nvGrpSpPr>
          <p:cNvPr id="15" name="组合 14"/>
          <p:cNvGrpSpPr/>
          <p:nvPr>
            <p:custDataLst>
              <p:tags r:id="rId6"/>
            </p:custDataLst>
          </p:nvPr>
        </p:nvGrpSpPr>
        <p:grpSpPr>
          <a:xfrm>
            <a:off x="4659086" y="4866979"/>
            <a:ext cx="2186407" cy="1804808"/>
            <a:chOff x="1342" y="3677"/>
            <a:chExt cx="3688" cy="3124"/>
          </a:xfrm>
        </p:grpSpPr>
        <p:grpSp>
          <p:nvGrpSpPr>
            <p:cNvPr id="43" name="组合 42"/>
            <p:cNvGrpSpPr/>
            <p:nvPr>
              <p:custDataLst>
                <p:tags r:id="rId23"/>
              </p:custDataLst>
            </p:nvPr>
          </p:nvGrpSpPr>
          <p:grpSpPr>
            <a:xfrm>
              <a:off x="1342" y="3699"/>
              <a:ext cx="3080" cy="3080"/>
              <a:chOff x="6718608" y="3099475"/>
              <a:chExt cx="1952173" cy="1952173"/>
            </a:xfrm>
          </p:grpSpPr>
          <p:sp>
            <p:nvSpPr>
              <p:cNvPr id="44" name="椭圆 43"/>
              <p:cNvSpPr/>
              <p:nvPr>
                <p:custDataLst>
                  <p:tags r:id="rId28"/>
                </p:custDataLst>
              </p:nvPr>
            </p:nvSpPr>
            <p:spPr>
              <a:xfrm>
                <a:off x="6718608" y="3099475"/>
                <a:ext cx="1952173" cy="1952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>
                <a:stCxn id="44" idx="2"/>
                <a:endCxn id="44" idx="6"/>
              </p:cNvCxnSpPr>
              <p:nvPr>
                <p:custDataLst>
                  <p:tags r:id="rId29"/>
                </p:custDataLst>
              </p:nvPr>
            </p:nvCxnSpPr>
            <p:spPr>
              <a:xfrm>
                <a:off x="6718608" y="4075562"/>
                <a:ext cx="1952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4" idx="0"/>
                <a:endCxn id="44" idx="4"/>
              </p:cNvCxnSpPr>
              <p:nvPr>
                <p:custDataLst>
                  <p:tags r:id="rId30"/>
                </p:custDataLst>
              </p:nvPr>
            </p:nvCxnSpPr>
            <p:spPr>
              <a:xfrm flipH="1">
                <a:off x="7694695" y="3099475"/>
                <a:ext cx="0" cy="19521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stCxn id="44" idx="1"/>
                <a:endCxn id="44" idx="5"/>
              </p:cNvCxnSpPr>
              <p:nvPr>
                <p:custDataLst>
                  <p:tags r:id="rId31"/>
                </p:custDataLst>
              </p:nvPr>
            </p:nvCxnSpPr>
            <p:spPr>
              <a:xfrm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44" idx="7"/>
                <a:endCxn id="44" idx="3"/>
              </p:cNvCxnSpPr>
              <p:nvPr>
                <p:custDataLst>
                  <p:tags r:id="rId32"/>
                </p:custDataLst>
              </p:nvPr>
            </p:nvCxnSpPr>
            <p:spPr>
              <a:xfrm flipH="1"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>
                <p:custDataLst>
                  <p:tags r:id="rId33"/>
                </p:custDataLst>
              </p:nvPr>
            </p:nvSpPr>
            <p:spPr>
              <a:xfrm>
                <a:off x="6924018" y="3307354"/>
                <a:ext cx="1536414" cy="15364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34"/>
                </p:custDataLst>
              </p:nvPr>
            </p:nvSpPr>
            <p:spPr>
              <a:xfrm>
                <a:off x="7356066" y="3739403"/>
                <a:ext cx="672318" cy="6723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饼形 125"/>
              <p:cNvSpPr/>
              <p:nvPr>
                <p:custDataLst>
                  <p:tags r:id="rId35"/>
                </p:custDataLst>
              </p:nvPr>
            </p:nvSpPr>
            <p:spPr>
              <a:xfrm>
                <a:off x="6721953" y="3099475"/>
                <a:ext cx="1311201" cy="1952155"/>
              </a:xfrm>
              <a:custGeom>
                <a:avLst/>
                <a:gdLst>
                  <a:gd name="connsiteX0" fmla="*/ 970394 w 1952172"/>
                  <a:gd name="connsiteY0" fmla="*/ 1952155 h 1952172"/>
                  <a:gd name="connsiteX1" fmla="*/ 4 w 1952172"/>
                  <a:gd name="connsiteY1" fmla="*/ 973240 h 1952172"/>
                  <a:gd name="connsiteX2" fmla="*/ 976086 w 1952172"/>
                  <a:gd name="connsiteY2" fmla="*/ 0 h 1952172"/>
                  <a:gd name="connsiteX3" fmla="*/ 976086 w 1952172"/>
                  <a:gd name="connsiteY3" fmla="*/ 976086 h 1952172"/>
                  <a:gd name="connsiteX4" fmla="*/ 970394 w 1952172"/>
                  <a:gd name="connsiteY4" fmla="*/ 1952155 h 1952172"/>
                  <a:gd name="connsiteX0-1" fmla="*/ 970394 w 976086"/>
                  <a:gd name="connsiteY0-2" fmla="*/ 1952155 h 1952155"/>
                  <a:gd name="connsiteX1-3" fmla="*/ 4 w 976086"/>
                  <a:gd name="connsiteY1-4" fmla="*/ 973240 h 1952155"/>
                  <a:gd name="connsiteX2-5" fmla="*/ 976086 w 976086"/>
                  <a:gd name="connsiteY2-6" fmla="*/ 0 h 1952155"/>
                  <a:gd name="connsiteX3-7" fmla="*/ 756167 w 976086"/>
                  <a:gd name="connsiteY3-8" fmla="*/ 976086 h 1952155"/>
                  <a:gd name="connsiteX4-9" fmla="*/ 970394 w 976086"/>
                  <a:gd name="connsiteY4-10" fmla="*/ 1952155 h 1952155"/>
                  <a:gd name="connsiteX0-11" fmla="*/ 970394 w 976086"/>
                  <a:gd name="connsiteY0-12" fmla="*/ 1952155 h 1952155"/>
                  <a:gd name="connsiteX1-13" fmla="*/ 4 w 976086"/>
                  <a:gd name="connsiteY1-14" fmla="*/ 973240 h 1952155"/>
                  <a:gd name="connsiteX2-15" fmla="*/ 976086 w 976086"/>
                  <a:gd name="connsiteY2-16" fmla="*/ 0 h 1952155"/>
                  <a:gd name="connsiteX3-17" fmla="*/ 756167 w 976086"/>
                  <a:gd name="connsiteY3-18" fmla="*/ 976086 h 1952155"/>
                  <a:gd name="connsiteX4-19" fmla="*/ 970394 w 976086"/>
                  <a:gd name="connsiteY4-20" fmla="*/ 1952155 h 1952155"/>
                  <a:gd name="connsiteX0-21" fmla="*/ 970394 w 976086"/>
                  <a:gd name="connsiteY0-22" fmla="*/ 1952155 h 1952155"/>
                  <a:gd name="connsiteX1-23" fmla="*/ 4 w 976086"/>
                  <a:gd name="connsiteY1-24" fmla="*/ 973240 h 1952155"/>
                  <a:gd name="connsiteX2-25" fmla="*/ 976086 w 976086"/>
                  <a:gd name="connsiteY2-26" fmla="*/ 0 h 1952155"/>
                  <a:gd name="connsiteX3-27" fmla="*/ 756167 w 976086"/>
                  <a:gd name="connsiteY3-28" fmla="*/ 976086 h 1952155"/>
                  <a:gd name="connsiteX4-29" fmla="*/ 970394 w 976086"/>
                  <a:gd name="connsiteY4-30" fmla="*/ 1952155 h 1952155"/>
                  <a:gd name="connsiteX0-31" fmla="*/ 970394 w 976086"/>
                  <a:gd name="connsiteY0-32" fmla="*/ 1952155 h 1952155"/>
                  <a:gd name="connsiteX1-33" fmla="*/ 4 w 976086"/>
                  <a:gd name="connsiteY1-34" fmla="*/ 973240 h 1952155"/>
                  <a:gd name="connsiteX2-35" fmla="*/ 976086 w 976086"/>
                  <a:gd name="connsiteY2-36" fmla="*/ 0 h 1952155"/>
                  <a:gd name="connsiteX3-37" fmla="*/ 725449 w 976086"/>
                  <a:gd name="connsiteY3-38" fmla="*/ 979158 h 1952155"/>
                  <a:gd name="connsiteX4-39" fmla="*/ 970394 w 976086"/>
                  <a:gd name="connsiteY4-40" fmla="*/ 1952155 h 1952155"/>
                  <a:gd name="connsiteX0-41" fmla="*/ 970394 w 1311202"/>
                  <a:gd name="connsiteY0-42" fmla="*/ 1952155 h 1952155"/>
                  <a:gd name="connsiteX1-43" fmla="*/ 4 w 1311202"/>
                  <a:gd name="connsiteY1-44" fmla="*/ 973240 h 1952155"/>
                  <a:gd name="connsiteX2-45" fmla="*/ 976086 w 1311202"/>
                  <a:gd name="connsiteY2-46" fmla="*/ 0 h 1952155"/>
                  <a:gd name="connsiteX3-47" fmla="*/ 1311202 w 1311202"/>
                  <a:gd name="connsiteY3-48" fmla="*/ 989618 h 1952155"/>
                  <a:gd name="connsiteX4-49" fmla="*/ 970394 w 1311202"/>
                  <a:gd name="connsiteY4-50" fmla="*/ 1952155 h 1952155"/>
                  <a:gd name="connsiteX0-51" fmla="*/ 970394 w 1311202"/>
                  <a:gd name="connsiteY0-52" fmla="*/ 1952155 h 1952155"/>
                  <a:gd name="connsiteX1-53" fmla="*/ 4 w 1311202"/>
                  <a:gd name="connsiteY1-54" fmla="*/ 973240 h 1952155"/>
                  <a:gd name="connsiteX2-55" fmla="*/ 976086 w 1311202"/>
                  <a:gd name="connsiteY2-56" fmla="*/ 0 h 1952155"/>
                  <a:gd name="connsiteX3-57" fmla="*/ 1311202 w 1311202"/>
                  <a:gd name="connsiteY3-58" fmla="*/ 969341 h 1952155"/>
                  <a:gd name="connsiteX4-59" fmla="*/ 970394 w 1311202"/>
                  <a:gd name="connsiteY4-60" fmla="*/ 1952155 h 1952155"/>
                  <a:gd name="connsiteX0-61" fmla="*/ 970394 w 1311202"/>
                  <a:gd name="connsiteY0-62" fmla="*/ 1952155 h 1952155"/>
                  <a:gd name="connsiteX1-63" fmla="*/ 4 w 1311202"/>
                  <a:gd name="connsiteY1-64" fmla="*/ 973240 h 1952155"/>
                  <a:gd name="connsiteX2-65" fmla="*/ 976086 w 1311202"/>
                  <a:gd name="connsiteY2-66" fmla="*/ 0 h 1952155"/>
                  <a:gd name="connsiteX3-67" fmla="*/ 1311202 w 1311202"/>
                  <a:gd name="connsiteY3-68" fmla="*/ 969341 h 1952155"/>
                  <a:gd name="connsiteX4-69" fmla="*/ 970394 w 1311202"/>
                  <a:gd name="connsiteY4-70" fmla="*/ 1952155 h 1952155"/>
                  <a:gd name="connsiteX0-71" fmla="*/ 970394 w 1311202"/>
                  <a:gd name="connsiteY0-72" fmla="*/ 1952155 h 1952155"/>
                  <a:gd name="connsiteX1-73" fmla="*/ 4 w 1311202"/>
                  <a:gd name="connsiteY1-74" fmla="*/ 973240 h 1952155"/>
                  <a:gd name="connsiteX2-75" fmla="*/ 976086 w 1311202"/>
                  <a:gd name="connsiteY2-76" fmla="*/ 0 h 1952155"/>
                  <a:gd name="connsiteX3-77" fmla="*/ 1311202 w 1311202"/>
                  <a:gd name="connsiteY3-78" fmla="*/ 969341 h 1952155"/>
                  <a:gd name="connsiteX4-79" fmla="*/ 970394 w 1311202"/>
                  <a:gd name="connsiteY4-80" fmla="*/ 1952155 h 1952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11202" h="1952155">
                    <a:moveTo>
                      <a:pt x="970394" y="1952155"/>
                    </a:moveTo>
                    <a:cubicBezTo>
                      <a:pt x="432437" y="1949018"/>
                      <a:pt x="-1565" y="1511204"/>
                      <a:pt x="4" y="973240"/>
                    </a:cubicBezTo>
                    <a:cubicBezTo>
                      <a:pt x="1572" y="435276"/>
                      <a:pt x="438119" y="0"/>
                      <a:pt x="976086" y="0"/>
                    </a:cubicBezTo>
                    <a:cubicBezTo>
                      <a:pt x="1253651" y="266727"/>
                      <a:pt x="1311202" y="643979"/>
                      <a:pt x="1311202" y="969341"/>
                    </a:cubicBezTo>
                    <a:cubicBezTo>
                      <a:pt x="1309305" y="1294697"/>
                      <a:pt x="1195527" y="1710782"/>
                      <a:pt x="970394" y="195215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24"/>
              </p:custDataLst>
            </p:nvPr>
          </p:nvSpPr>
          <p:spPr>
            <a:xfrm>
              <a:off x="2523" y="4709"/>
              <a:ext cx="589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S</a:t>
              </a:r>
            </a:p>
          </p:txBody>
        </p:sp>
        <p:cxnSp>
          <p:nvCxnSpPr>
            <p:cNvPr id="16" name="直接箭头连接符 15"/>
            <p:cNvCxnSpPr/>
            <p:nvPr>
              <p:custDataLst>
                <p:tags r:id="rId25"/>
              </p:custDataLst>
            </p:nvPr>
          </p:nvCxnSpPr>
          <p:spPr>
            <a:xfrm flipH="1">
              <a:off x="4422" y="5239"/>
              <a:ext cx="608" cy="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26"/>
              </p:custDataLst>
            </p:nvPr>
          </p:nvCxnSpPr>
          <p:spPr>
            <a:xfrm flipH="1">
              <a:off x="2882" y="3677"/>
              <a:ext cx="1616" cy="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>
              <p:custDataLst>
                <p:tags r:id="rId27"/>
              </p:custDataLst>
            </p:nvPr>
          </p:nvCxnSpPr>
          <p:spPr>
            <a:xfrm flipH="1">
              <a:off x="2882" y="6764"/>
              <a:ext cx="1643" cy="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>
            <a:off x="1907458" y="4866979"/>
            <a:ext cx="2350353" cy="1743392"/>
            <a:chOff x="1434" y="7349"/>
            <a:chExt cx="3785" cy="3177"/>
          </a:xfrm>
        </p:grpSpPr>
        <p:grpSp>
          <p:nvGrpSpPr>
            <p:cNvPr id="20" name="组合 19"/>
            <p:cNvGrpSpPr/>
            <p:nvPr>
              <p:custDataLst>
                <p:tags r:id="rId10"/>
              </p:custDataLst>
            </p:nvPr>
          </p:nvGrpSpPr>
          <p:grpSpPr>
            <a:xfrm>
              <a:off x="1434" y="7349"/>
              <a:ext cx="3177" cy="3177"/>
              <a:chOff x="6718608" y="3099475"/>
              <a:chExt cx="1952173" cy="1952173"/>
            </a:xfrm>
          </p:grpSpPr>
          <p:sp>
            <p:nvSpPr>
              <p:cNvPr id="26" name="椭圆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6718608" y="3099475"/>
                <a:ext cx="1952173" cy="1952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7" name="直接连接符 26"/>
              <p:cNvCxnSpPr>
                <a:stCxn id="26" idx="2"/>
                <a:endCxn id="26" idx="6"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6718608" y="4075562"/>
                <a:ext cx="1952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6" idx="0"/>
                <a:endCxn id="26" idx="4"/>
              </p:cNvCxnSpPr>
              <p:nvPr>
                <p:custDataLst>
                  <p:tags r:id="rId17"/>
                </p:custDataLst>
              </p:nvPr>
            </p:nvCxnSpPr>
            <p:spPr>
              <a:xfrm flipH="1">
                <a:off x="7694695" y="3099475"/>
                <a:ext cx="0" cy="19521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6" idx="1"/>
                <a:endCxn id="26" idx="5"/>
              </p:cNvCxnSpPr>
              <p:nvPr>
                <p:custDataLst>
                  <p:tags r:id="rId18"/>
                </p:custDataLst>
              </p:nvPr>
            </p:nvCxnSpPr>
            <p:spPr>
              <a:xfrm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26" idx="7"/>
                <a:endCxn id="26" idx="3"/>
              </p:cNvCxnSpPr>
              <p:nvPr>
                <p:custDataLst>
                  <p:tags r:id="rId19"/>
                </p:custDataLst>
              </p:nvPr>
            </p:nvCxnSpPr>
            <p:spPr>
              <a:xfrm flipH="1"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/>
              <p:cNvSpPr/>
              <p:nvPr>
                <p:custDataLst>
                  <p:tags r:id="rId20"/>
                </p:custDataLst>
              </p:nvPr>
            </p:nvSpPr>
            <p:spPr>
              <a:xfrm>
                <a:off x="6924018" y="3307354"/>
                <a:ext cx="1536414" cy="15364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7444514" y="3779472"/>
                <a:ext cx="572117" cy="5721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饼形 125"/>
              <p:cNvSpPr/>
              <p:nvPr>
                <p:custDataLst>
                  <p:tags r:id="rId22"/>
                </p:custDataLst>
              </p:nvPr>
            </p:nvSpPr>
            <p:spPr>
              <a:xfrm>
                <a:off x="6721952" y="3099475"/>
                <a:ext cx="976086" cy="1952155"/>
              </a:xfrm>
              <a:custGeom>
                <a:avLst/>
                <a:gdLst>
                  <a:gd name="connsiteX0" fmla="*/ 970394 w 1952172"/>
                  <a:gd name="connsiteY0" fmla="*/ 1952155 h 1952172"/>
                  <a:gd name="connsiteX1" fmla="*/ 4 w 1952172"/>
                  <a:gd name="connsiteY1" fmla="*/ 973240 h 1952172"/>
                  <a:gd name="connsiteX2" fmla="*/ 976086 w 1952172"/>
                  <a:gd name="connsiteY2" fmla="*/ 0 h 1952172"/>
                  <a:gd name="connsiteX3" fmla="*/ 976086 w 1952172"/>
                  <a:gd name="connsiteY3" fmla="*/ 976086 h 1952172"/>
                  <a:gd name="connsiteX4" fmla="*/ 970394 w 1952172"/>
                  <a:gd name="connsiteY4" fmla="*/ 1952155 h 1952172"/>
                  <a:gd name="connsiteX0-1" fmla="*/ 970394 w 976086"/>
                  <a:gd name="connsiteY0-2" fmla="*/ 1952155 h 1952155"/>
                  <a:gd name="connsiteX1-3" fmla="*/ 4 w 976086"/>
                  <a:gd name="connsiteY1-4" fmla="*/ 973240 h 1952155"/>
                  <a:gd name="connsiteX2-5" fmla="*/ 976086 w 976086"/>
                  <a:gd name="connsiteY2-6" fmla="*/ 0 h 1952155"/>
                  <a:gd name="connsiteX3-7" fmla="*/ 756167 w 976086"/>
                  <a:gd name="connsiteY3-8" fmla="*/ 976086 h 1952155"/>
                  <a:gd name="connsiteX4-9" fmla="*/ 970394 w 976086"/>
                  <a:gd name="connsiteY4-10" fmla="*/ 1952155 h 1952155"/>
                  <a:gd name="connsiteX0-11" fmla="*/ 970394 w 976086"/>
                  <a:gd name="connsiteY0-12" fmla="*/ 1952155 h 1952155"/>
                  <a:gd name="connsiteX1-13" fmla="*/ 4 w 976086"/>
                  <a:gd name="connsiteY1-14" fmla="*/ 973240 h 1952155"/>
                  <a:gd name="connsiteX2-15" fmla="*/ 976086 w 976086"/>
                  <a:gd name="connsiteY2-16" fmla="*/ 0 h 1952155"/>
                  <a:gd name="connsiteX3-17" fmla="*/ 756167 w 976086"/>
                  <a:gd name="connsiteY3-18" fmla="*/ 976086 h 1952155"/>
                  <a:gd name="connsiteX4-19" fmla="*/ 970394 w 976086"/>
                  <a:gd name="connsiteY4-20" fmla="*/ 1952155 h 1952155"/>
                  <a:gd name="connsiteX0-21" fmla="*/ 970394 w 976086"/>
                  <a:gd name="connsiteY0-22" fmla="*/ 1952155 h 1952155"/>
                  <a:gd name="connsiteX1-23" fmla="*/ 4 w 976086"/>
                  <a:gd name="connsiteY1-24" fmla="*/ 973240 h 1952155"/>
                  <a:gd name="connsiteX2-25" fmla="*/ 976086 w 976086"/>
                  <a:gd name="connsiteY2-26" fmla="*/ 0 h 1952155"/>
                  <a:gd name="connsiteX3-27" fmla="*/ 756167 w 976086"/>
                  <a:gd name="connsiteY3-28" fmla="*/ 976086 h 1952155"/>
                  <a:gd name="connsiteX4-29" fmla="*/ 970394 w 976086"/>
                  <a:gd name="connsiteY4-30" fmla="*/ 1952155 h 1952155"/>
                  <a:gd name="connsiteX0-31" fmla="*/ 970394 w 976086"/>
                  <a:gd name="connsiteY0-32" fmla="*/ 1952155 h 1952155"/>
                  <a:gd name="connsiteX1-33" fmla="*/ 4 w 976086"/>
                  <a:gd name="connsiteY1-34" fmla="*/ 973240 h 1952155"/>
                  <a:gd name="connsiteX2-35" fmla="*/ 976086 w 976086"/>
                  <a:gd name="connsiteY2-36" fmla="*/ 0 h 1952155"/>
                  <a:gd name="connsiteX3-37" fmla="*/ 725449 w 976086"/>
                  <a:gd name="connsiteY3-38" fmla="*/ 979158 h 1952155"/>
                  <a:gd name="connsiteX4-39" fmla="*/ 970394 w 976086"/>
                  <a:gd name="connsiteY4-40" fmla="*/ 1952155 h 1952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6085" h="1952155">
                    <a:moveTo>
                      <a:pt x="970394" y="1952155"/>
                    </a:moveTo>
                    <a:cubicBezTo>
                      <a:pt x="432437" y="1949018"/>
                      <a:pt x="-1565" y="1511204"/>
                      <a:pt x="4" y="973240"/>
                    </a:cubicBezTo>
                    <a:cubicBezTo>
                      <a:pt x="1572" y="435276"/>
                      <a:pt x="438119" y="0"/>
                      <a:pt x="976086" y="0"/>
                    </a:cubicBezTo>
                    <a:cubicBezTo>
                      <a:pt x="802466" y="302213"/>
                      <a:pt x="725449" y="653796"/>
                      <a:pt x="725449" y="979158"/>
                    </a:cubicBezTo>
                    <a:cubicBezTo>
                      <a:pt x="723552" y="1304514"/>
                      <a:pt x="810245" y="1649948"/>
                      <a:pt x="970394" y="195215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35"/>
            <p:cNvSpPr txBox="1"/>
            <p:nvPr>
              <p:custDataLst>
                <p:tags r:id="rId11"/>
              </p:custDataLst>
            </p:nvPr>
          </p:nvSpPr>
          <p:spPr>
            <a:xfrm>
              <a:off x="2789" y="8483"/>
              <a:ext cx="701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N</a:t>
              </a:r>
            </a:p>
          </p:txBody>
        </p:sp>
        <p:cxnSp>
          <p:nvCxnSpPr>
            <p:cNvPr id="37" name="直接箭头连接符 36"/>
            <p:cNvCxnSpPr/>
            <p:nvPr>
              <p:custDataLst>
                <p:tags r:id="rId12"/>
              </p:custDataLst>
            </p:nvPr>
          </p:nvCxnSpPr>
          <p:spPr>
            <a:xfrm flipH="1">
              <a:off x="4611" y="8938"/>
              <a:ext cx="608" cy="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2986" y="7363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>
              <p:custDataLst>
                <p:tags r:id="rId14"/>
              </p:custDataLst>
            </p:nvPr>
          </p:nvCxnSpPr>
          <p:spPr>
            <a:xfrm flipH="1">
              <a:off x="2995" y="10504"/>
              <a:ext cx="1616" cy="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70049" y="618713"/>
            <a:ext cx="8885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思考：图示是哪个节气的光照图？</a:t>
            </a:r>
            <a:endParaRPr lang="en-US" altLang="zh-CN" sz="3200" dirty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这一天，北半球的昼夜长短情况怎么样？</a:t>
            </a:r>
            <a:endParaRPr lang="en-US" altLang="zh-CN" sz="3200" dirty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北半球的昼长的纬度变化规律是怎样的？</a:t>
            </a:r>
            <a:endParaRPr lang="en-US" altLang="zh-CN" sz="3200" dirty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北极圈出现了什么现象？</a:t>
            </a:r>
          </a:p>
        </p:txBody>
      </p:sp>
      <p:pic>
        <p:nvPicPr>
          <p:cNvPr id="40" name="Picture 3" descr="北半球夏至日太阳直射情况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134404" y="2164702"/>
            <a:ext cx="5018637" cy="46466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70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6865" y="189184"/>
            <a:ext cx="7028800" cy="4318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二、昼夜长短的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静态</a:t>
            </a:r>
            <a:r>
              <a:rPr lang="zh-CN" altLang="en-US" dirty="0">
                <a:sym typeface="+mn-ea"/>
              </a:rPr>
              <a:t>变化规律</a:t>
            </a:r>
            <a:endParaRPr lang="zh-CN" altLang="en-US" dirty="0"/>
          </a:p>
        </p:txBody>
      </p:sp>
      <p:sp>
        <p:nvSpPr>
          <p:cNvPr id="31779" name="文本框 1"/>
          <p:cNvSpPr txBox="1"/>
          <p:nvPr>
            <p:custDataLst>
              <p:tags r:id="rId2"/>
            </p:custDataLst>
          </p:nvPr>
        </p:nvSpPr>
        <p:spPr>
          <a:xfrm>
            <a:off x="6756737" y="148399"/>
            <a:ext cx="2635524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（同一时刻）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0" y="2998986"/>
            <a:ext cx="7225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北半球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昼短夜长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，且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昼最短、夜最长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北半球纬度越高昼越短，夜越长；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北极圈及其以内出现极夜。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251480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冬至日</a:t>
            </a:r>
          </a:p>
        </p:txBody>
      </p:sp>
      <p:sp>
        <p:nvSpPr>
          <p:cNvPr id="14" name="文本框 1"/>
          <p:cNvSpPr txBox="1"/>
          <p:nvPr>
            <p:custDataLst>
              <p:tags r:id="rId5"/>
            </p:custDataLst>
          </p:nvPr>
        </p:nvSpPr>
        <p:spPr>
          <a:xfrm>
            <a:off x="8582317" y="1248650"/>
            <a:ext cx="262230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南半球呢？</a:t>
            </a:r>
          </a:p>
        </p:txBody>
      </p: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1696692" y="4641217"/>
            <a:ext cx="2341880" cy="1983105"/>
            <a:chOff x="1342" y="3677"/>
            <a:chExt cx="3688" cy="3123"/>
          </a:xfrm>
        </p:grpSpPr>
        <p:grpSp>
          <p:nvGrpSpPr>
            <p:cNvPr id="43" name="组合 42"/>
            <p:cNvGrpSpPr/>
            <p:nvPr>
              <p:custDataLst>
                <p:tags r:id="rId23"/>
              </p:custDataLst>
            </p:nvPr>
          </p:nvGrpSpPr>
          <p:grpSpPr>
            <a:xfrm>
              <a:off x="1342" y="3699"/>
              <a:ext cx="3080" cy="3080"/>
              <a:chOff x="6718608" y="3099475"/>
              <a:chExt cx="1952173" cy="1952173"/>
            </a:xfrm>
          </p:grpSpPr>
          <p:sp>
            <p:nvSpPr>
              <p:cNvPr id="44" name="椭圆 43"/>
              <p:cNvSpPr/>
              <p:nvPr>
                <p:custDataLst>
                  <p:tags r:id="rId28"/>
                </p:custDataLst>
              </p:nvPr>
            </p:nvSpPr>
            <p:spPr>
              <a:xfrm>
                <a:off x="6718608" y="3099475"/>
                <a:ext cx="1952173" cy="1952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5" name="直接连接符 44"/>
              <p:cNvCxnSpPr>
                <a:cxnSpLocks/>
                <a:stCxn id="44" idx="2"/>
                <a:endCxn id="44" idx="6"/>
              </p:cNvCxnSpPr>
              <p:nvPr>
                <p:custDataLst>
                  <p:tags r:id="rId29"/>
                </p:custDataLst>
              </p:nvPr>
            </p:nvCxnSpPr>
            <p:spPr>
              <a:xfrm>
                <a:off x="6718608" y="4075562"/>
                <a:ext cx="1952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cxnSpLocks/>
                <a:stCxn id="44" idx="0"/>
                <a:endCxn id="44" idx="4"/>
              </p:cNvCxnSpPr>
              <p:nvPr>
                <p:custDataLst>
                  <p:tags r:id="rId30"/>
                </p:custDataLst>
              </p:nvPr>
            </p:nvCxnSpPr>
            <p:spPr>
              <a:xfrm flipH="1">
                <a:off x="7694695" y="3099475"/>
                <a:ext cx="0" cy="19521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cxnSpLocks/>
                <a:stCxn id="44" idx="1"/>
                <a:endCxn id="44" idx="5"/>
              </p:cNvCxnSpPr>
              <p:nvPr>
                <p:custDataLst>
                  <p:tags r:id="rId31"/>
                </p:custDataLst>
              </p:nvPr>
            </p:nvCxnSpPr>
            <p:spPr>
              <a:xfrm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cxnSpLocks/>
                <a:stCxn id="44" idx="7"/>
                <a:endCxn id="44" idx="3"/>
              </p:cNvCxnSpPr>
              <p:nvPr>
                <p:custDataLst>
                  <p:tags r:id="rId32"/>
                </p:custDataLst>
              </p:nvPr>
            </p:nvCxnSpPr>
            <p:spPr>
              <a:xfrm flipH="1"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>
                <p:custDataLst>
                  <p:tags r:id="rId33"/>
                </p:custDataLst>
              </p:nvPr>
            </p:nvSpPr>
            <p:spPr>
              <a:xfrm>
                <a:off x="6924018" y="3307354"/>
                <a:ext cx="1536414" cy="15364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34"/>
                </p:custDataLst>
              </p:nvPr>
            </p:nvSpPr>
            <p:spPr>
              <a:xfrm>
                <a:off x="7356066" y="3739403"/>
                <a:ext cx="672318" cy="6723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饼形 125"/>
              <p:cNvSpPr/>
              <p:nvPr>
                <p:custDataLst>
                  <p:tags r:id="rId35"/>
                </p:custDataLst>
              </p:nvPr>
            </p:nvSpPr>
            <p:spPr>
              <a:xfrm>
                <a:off x="6721953" y="3099475"/>
                <a:ext cx="1311201" cy="1952155"/>
              </a:xfrm>
              <a:custGeom>
                <a:avLst/>
                <a:gdLst>
                  <a:gd name="connsiteX0" fmla="*/ 970394 w 1952172"/>
                  <a:gd name="connsiteY0" fmla="*/ 1952155 h 1952172"/>
                  <a:gd name="connsiteX1" fmla="*/ 4 w 1952172"/>
                  <a:gd name="connsiteY1" fmla="*/ 973240 h 1952172"/>
                  <a:gd name="connsiteX2" fmla="*/ 976086 w 1952172"/>
                  <a:gd name="connsiteY2" fmla="*/ 0 h 1952172"/>
                  <a:gd name="connsiteX3" fmla="*/ 976086 w 1952172"/>
                  <a:gd name="connsiteY3" fmla="*/ 976086 h 1952172"/>
                  <a:gd name="connsiteX4" fmla="*/ 970394 w 1952172"/>
                  <a:gd name="connsiteY4" fmla="*/ 1952155 h 1952172"/>
                  <a:gd name="connsiteX0-1" fmla="*/ 970394 w 976086"/>
                  <a:gd name="connsiteY0-2" fmla="*/ 1952155 h 1952155"/>
                  <a:gd name="connsiteX1-3" fmla="*/ 4 w 976086"/>
                  <a:gd name="connsiteY1-4" fmla="*/ 973240 h 1952155"/>
                  <a:gd name="connsiteX2-5" fmla="*/ 976086 w 976086"/>
                  <a:gd name="connsiteY2-6" fmla="*/ 0 h 1952155"/>
                  <a:gd name="connsiteX3-7" fmla="*/ 756167 w 976086"/>
                  <a:gd name="connsiteY3-8" fmla="*/ 976086 h 1952155"/>
                  <a:gd name="connsiteX4-9" fmla="*/ 970394 w 976086"/>
                  <a:gd name="connsiteY4-10" fmla="*/ 1952155 h 1952155"/>
                  <a:gd name="connsiteX0-11" fmla="*/ 970394 w 976086"/>
                  <a:gd name="connsiteY0-12" fmla="*/ 1952155 h 1952155"/>
                  <a:gd name="connsiteX1-13" fmla="*/ 4 w 976086"/>
                  <a:gd name="connsiteY1-14" fmla="*/ 973240 h 1952155"/>
                  <a:gd name="connsiteX2-15" fmla="*/ 976086 w 976086"/>
                  <a:gd name="connsiteY2-16" fmla="*/ 0 h 1952155"/>
                  <a:gd name="connsiteX3-17" fmla="*/ 756167 w 976086"/>
                  <a:gd name="connsiteY3-18" fmla="*/ 976086 h 1952155"/>
                  <a:gd name="connsiteX4-19" fmla="*/ 970394 w 976086"/>
                  <a:gd name="connsiteY4-20" fmla="*/ 1952155 h 1952155"/>
                  <a:gd name="connsiteX0-21" fmla="*/ 970394 w 976086"/>
                  <a:gd name="connsiteY0-22" fmla="*/ 1952155 h 1952155"/>
                  <a:gd name="connsiteX1-23" fmla="*/ 4 w 976086"/>
                  <a:gd name="connsiteY1-24" fmla="*/ 973240 h 1952155"/>
                  <a:gd name="connsiteX2-25" fmla="*/ 976086 w 976086"/>
                  <a:gd name="connsiteY2-26" fmla="*/ 0 h 1952155"/>
                  <a:gd name="connsiteX3-27" fmla="*/ 756167 w 976086"/>
                  <a:gd name="connsiteY3-28" fmla="*/ 976086 h 1952155"/>
                  <a:gd name="connsiteX4-29" fmla="*/ 970394 w 976086"/>
                  <a:gd name="connsiteY4-30" fmla="*/ 1952155 h 1952155"/>
                  <a:gd name="connsiteX0-31" fmla="*/ 970394 w 976086"/>
                  <a:gd name="connsiteY0-32" fmla="*/ 1952155 h 1952155"/>
                  <a:gd name="connsiteX1-33" fmla="*/ 4 w 976086"/>
                  <a:gd name="connsiteY1-34" fmla="*/ 973240 h 1952155"/>
                  <a:gd name="connsiteX2-35" fmla="*/ 976086 w 976086"/>
                  <a:gd name="connsiteY2-36" fmla="*/ 0 h 1952155"/>
                  <a:gd name="connsiteX3-37" fmla="*/ 725449 w 976086"/>
                  <a:gd name="connsiteY3-38" fmla="*/ 979158 h 1952155"/>
                  <a:gd name="connsiteX4-39" fmla="*/ 970394 w 976086"/>
                  <a:gd name="connsiteY4-40" fmla="*/ 1952155 h 1952155"/>
                  <a:gd name="connsiteX0-41" fmla="*/ 970394 w 1311202"/>
                  <a:gd name="connsiteY0-42" fmla="*/ 1952155 h 1952155"/>
                  <a:gd name="connsiteX1-43" fmla="*/ 4 w 1311202"/>
                  <a:gd name="connsiteY1-44" fmla="*/ 973240 h 1952155"/>
                  <a:gd name="connsiteX2-45" fmla="*/ 976086 w 1311202"/>
                  <a:gd name="connsiteY2-46" fmla="*/ 0 h 1952155"/>
                  <a:gd name="connsiteX3-47" fmla="*/ 1311202 w 1311202"/>
                  <a:gd name="connsiteY3-48" fmla="*/ 989618 h 1952155"/>
                  <a:gd name="connsiteX4-49" fmla="*/ 970394 w 1311202"/>
                  <a:gd name="connsiteY4-50" fmla="*/ 1952155 h 1952155"/>
                  <a:gd name="connsiteX0-51" fmla="*/ 970394 w 1311202"/>
                  <a:gd name="connsiteY0-52" fmla="*/ 1952155 h 1952155"/>
                  <a:gd name="connsiteX1-53" fmla="*/ 4 w 1311202"/>
                  <a:gd name="connsiteY1-54" fmla="*/ 973240 h 1952155"/>
                  <a:gd name="connsiteX2-55" fmla="*/ 976086 w 1311202"/>
                  <a:gd name="connsiteY2-56" fmla="*/ 0 h 1952155"/>
                  <a:gd name="connsiteX3-57" fmla="*/ 1311202 w 1311202"/>
                  <a:gd name="connsiteY3-58" fmla="*/ 969341 h 1952155"/>
                  <a:gd name="connsiteX4-59" fmla="*/ 970394 w 1311202"/>
                  <a:gd name="connsiteY4-60" fmla="*/ 1952155 h 1952155"/>
                  <a:gd name="connsiteX0-61" fmla="*/ 970394 w 1311202"/>
                  <a:gd name="connsiteY0-62" fmla="*/ 1952155 h 1952155"/>
                  <a:gd name="connsiteX1-63" fmla="*/ 4 w 1311202"/>
                  <a:gd name="connsiteY1-64" fmla="*/ 973240 h 1952155"/>
                  <a:gd name="connsiteX2-65" fmla="*/ 976086 w 1311202"/>
                  <a:gd name="connsiteY2-66" fmla="*/ 0 h 1952155"/>
                  <a:gd name="connsiteX3-67" fmla="*/ 1311202 w 1311202"/>
                  <a:gd name="connsiteY3-68" fmla="*/ 969341 h 1952155"/>
                  <a:gd name="connsiteX4-69" fmla="*/ 970394 w 1311202"/>
                  <a:gd name="connsiteY4-70" fmla="*/ 1952155 h 1952155"/>
                  <a:gd name="connsiteX0-71" fmla="*/ 970394 w 1311202"/>
                  <a:gd name="connsiteY0-72" fmla="*/ 1952155 h 1952155"/>
                  <a:gd name="connsiteX1-73" fmla="*/ 4 w 1311202"/>
                  <a:gd name="connsiteY1-74" fmla="*/ 973240 h 1952155"/>
                  <a:gd name="connsiteX2-75" fmla="*/ 976086 w 1311202"/>
                  <a:gd name="connsiteY2-76" fmla="*/ 0 h 1952155"/>
                  <a:gd name="connsiteX3-77" fmla="*/ 1311202 w 1311202"/>
                  <a:gd name="connsiteY3-78" fmla="*/ 969341 h 1952155"/>
                  <a:gd name="connsiteX4-79" fmla="*/ 970394 w 1311202"/>
                  <a:gd name="connsiteY4-80" fmla="*/ 1952155 h 1952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11202" h="1952155">
                    <a:moveTo>
                      <a:pt x="970394" y="1952155"/>
                    </a:moveTo>
                    <a:cubicBezTo>
                      <a:pt x="432437" y="1949018"/>
                      <a:pt x="-1565" y="1511204"/>
                      <a:pt x="4" y="973240"/>
                    </a:cubicBezTo>
                    <a:cubicBezTo>
                      <a:pt x="1572" y="435276"/>
                      <a:pt x="438119" y="0"/>
                      <a:pt x="976086" y="0"/>
                    </a:cubicBezTo>
                    <a:cubicBezTo>
                      <a:pt x="1253651" y="266727"/>
                      <a:pt x="1311202" y="643979"/>
                      <a:pt x="1311202" y="969341"/>
                    </a:cubicBezTo>
                    <a:cubicBezTo>
                      <a:pt x="1309305" y="1294697"/>
                      <a:pt x="1195527" y="1710782"/>
                      <a:pt x="970394" y="195215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24"/>
              </p:custDataLst>
            </p:nvPr>
          </p:nvSpPr>
          <p:spPr>
            <a:xfrm>
              <a:off x="2523" y="4709"/>
              <a:ext cx="709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N</a:t>
              </a:r>
            </a:p>
          </p:txBody>
        </p:sp>
        <p:cxnSp>
          <p:nvCxnSpPr>
            <p:cNvPr id="22" name="直接箭头连接符 21"/>
            <p:cNvCxnSpPr/>
            <p:nvPr>
              <p:custDataLst>
                <p:tags r:id="rId25"/>
              </p:custDataLst>
            </p:nvPr>
          </p:nvCxnSpPr>
          <p:spPr>
            <a:xfrm flipH="1">
              <a:off x="4422" y="5239"/>
              <a:ext cx="608" cy="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26"/>
              </p:custDataLst>
            </p:nvPr>
          </p:nvCxnSpPr>
          <p:spPr>
            <a:xfrm flipH="1">
              <a:off x="2882" y="3677"/>
              <a:ext cx="1616" cy="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27"/>
              </p:custDataLst>
            </p:nvPr>
          </p:nvCxnSpPr>
          <p:spPr>
            <a:xfrm flipH="1">
              <a:off x="2882" y="6764"/>
              <a:ext cx="1643" cy="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>
            <a:off x="4353262" y="4641217"/>
            <a:ext cx="2403475" cy="2017395"/>
            <a:chOff x="1434" y="7349"/>
            <a:chExt cx="3785" cy="3177"/>
          </a:xfrm>
        </p:grpSpPr>
        <p:grpSp>
          <p:nvGrpSpPr>
            <p:cNvPr id="6" name="组合 5"/>
            <p:cNvGrpSpPr/>
            <p:nvPr>
              <p:custDataLst>
                <p:tags r:id="rId10"/>
              </p:custDataLst>
            </p:nvPr>
          </p:nvGrpSpPr>
          <p:grpSpPr>
            <a:xfrm>
              <a:off x="1434" y="7349"/>
              <a:ext cx="3177" cy="3177"/>
              <a:chOff x="6718608" y="3099475"/>
              <a:chExt cx="1952173" cy="1952173"/>
            </a:xfrm>
          </p:grpSpPr>
          <p:sp>
            <p:nvSpPr>
              <p:cNvPr id="8" name="椭圆 7"/>
              <p:cNvSpPr/>
              <p:nvPr>
                <p:custDataLst>
                  <p:tags r:id="rId15"/>
                </p:custDataLst>
              </p:nvPr>
            </p:nvSpPr>
            <p:spPr>
              <a:xfrm>
                <a:off x="6718608" y="3099475"/>
                <a:ext cx="1952173" cy="1952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10" name="直接连接符 9"/>
              <p:cNvCxnSpPr>
                <a:cxnSpLocks/>
                <a:stCxn id="8" idx="2"/>
                <a:endCxn id="8" idx="6"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6718608" y="4075562"/>
                <a:ext cx="1952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  <a:stCxn id="8" idx="0"/>
                <a:endCxn id="8" idx="4"/>
              </p:cNvCxnSpPr>
              <p:nvPr>
                <p:custDataLst>
                  <p:tags r:id="rId17"/>
                </p:custDataLst>
              </p:nvPr>
            </p:nvCxnSpPr>
            <p:spPr>
              <a:xfrm flipH="1">
                <a:off x="7694695" y="3099475"/>
                <a:ext cx="0" cy="19521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cxnSpLocks/>
                <a:stCxn id="8" idx="1"/>
                <a:endCxn id="8" idx="5"/>
              </p:cNvCxnSpPr>
              <p:nvPr>
                <p:custDataLst>
                  <p:tags r:id="rId18"/>
                </p:custDataLst>
              </p:nvPr>
            </p:nvCxnSpPr>
            <p:spPr>
              <a:xfrm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cxnSpLocks/>
                <a:stCxn id="8" idx="7"/>
                <a:endCxn id="8" idx="3"/>
              </p:cNvCxnSpPr>
              <p:nvPr>
                <p:custDataLst>
                  <p:tags r:id="rId19"/>
                </p:custDataLst>
              </p:nvPr>
            </p:nvCxnSpPr>
            <p:spPr>
              <a:xfrm flipH="1"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>
                <p:custDataLst>
                  <p:tags r:id="rId20"/>
                </p:custDataLst>
              </p:nvPr>
            </p:nvSpPr>
            <p:spPr>
              <a:xfrm>
                <a:off x="6924018" y="3307354"/>
                <a:ext cx="1536414" cy="15364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7444514" y="3779472"/>
                <a:ext cx="572117" cy="5721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饼形 125"/>
              <p:cNvSpPr/>
              <p:nvPr>
                <p:custDataLst>
                  <p:tags r:id="rId22"/>
                </p:custDataLst>
              </p:nvPr>
            </p:nvSpPr>
            <p:spPr>
              <a:xfrm>
                <a:off x="6721952" y="3099475"/>
                <a:ext cx="976086" cy="1952155"/>
              </a:xfrm>
              <a:custGeom>
                <a:avLst/>
                <a:gdLst>
                  <a:gd name="connsiteX0" fmla="*/ 970394 w 1952172"/>
                  <a:gd name="connsiteY0" fmla="*/ 1952155 h 1952172"/>
                  <a:gd name="connsiteX1" fmla="*/ 4 w 1952172"/>
                  <a:gd name="connsiteY1" fmla="*/ 973240 h 1952172"/>
                  <a:gd name="connsiteX2" fmla="*/ 976086 w 1952172"/>
                  <a:gd name="connsiteY2" fmla="*/ 0 h 1952172"/>
                  <a:gd name="connsiteX3" fmla="*/ 976086 w 1952172"/>
                  <a:gd name="connsiteY3" fmla="*/ 976086 h 1952172"/>
                  <a:gd name="connsiteX4" fmla="*/ 970394 w 1952172"/>
                  <a:gd name="connsiteY4" fmla="*/ 1952155 h 1952172"/>
                  <a:gd name="connsiteX0-1" fmla="*/ 970394 w 976086"/>
                  <a:gd name="connsiteY0-2" fmla="*/ 1952155 h 1952155"/>
                  <a:gd name="connsiteX1-3" fmla="*/ 4 w 976086"/>
                  <a:gd name="connsiteY1-4" fmla="*/ 973240 h 1952155"/>
                  <a:gd name="connsiteX2-5" fmla="*/ 976086 w 976086"/>
                  <a:gd name="connsiteY2-6" fmla="*/ 0 h 1952155"/>
                  <a:gd name="connsiteX3-7" fmla="*/ 756167 w 976086"/>
                  <a:gd name="connsiteY3-8" fmla="*/ 976086 h 1952155"/>
                  <a:gd name="connsiteX4-9" fmla="*/ 970394 w 976086"/>
                  <a:gd name="connsiteY4-10" fmla="*/ 1952155 h 1952155"/>
                  <a:gd name="connsiteX0-11" fmla="*/ 970394 w 976086"/>
                  <a:gd name="connsiteY0-12" fmla="*/ 1952155 h 1952155"/>
                  <a:gd name="connsiteX1-13" fmla="*/ 4 w 976086"/>
                  <a:gd name="connsiteY1-14" fmla="*/ 973240 h 1952155"/>
                  <a:gd name="connsiteX2-15" fmla="*/ 976086 w 976086"/>
                  <a:gd name="connsiteY2-16" fmla="*/ 0 h 1952155"/>
                  <a:gd name="connsiteX3-17" fmla="*/ 756167 w 976086"/>
                  <a:gd name="connsiteY3-18" fmla="*/ 976086 h 1952155"/>
                  <a:gd name="connsiteX4-19" fmla="*/ 970394 w 976086"/>
                  <a:gd name="connsiteY4-20" fmla="*/ 1952155 h 1952155"/>
                  <a:gd name="connsiteX0-21" fmla="*/ 970394 w 976086"/>
                  <a:gd name="connsiteY0-22" fmla="*/ 1952155 h 1952155"/>
                  <a:gd name="connsiteX1-23" fmla="*/ 4 w 976086"/>
                  <a:gd name="connsiteY1-24" fmla="*/ 973240 h 1952155"/>
                  <a:gd name="connsiteX2-25" fmla="*/ 976086 w 976086"/>
                  <a:gd name="connsiteY2-26" fmla="*/ 0 h 1952155"/>
                  <a:gd name="connsiteX3-27" fmla="*/ 756167 w 976086"/>
                  <a:gd name="connsiteY3-28" fmla="*/ 976086 h 1952155"/>
                  <a:gd name="connsiteX4-29" fmla="*/ 970394 w 976086"/>
                  <a:gd name="connsiteY4-30" fmla="*/ 1952155 h 1952155"/>
                  <a:gd name="connsiteX0-31" fmla="*/ 970394 w 976086"/>
                  <a:gd name="connsiteY0-32" fmla="*/ 1952155 h 1952155"/>
                  <a:gd name="connsiteX1-33" fmla="*/ 4 w 976086"/>
                  <a:gd name="connsiteY1-34" fmla="*/ 973240 h 1952155"/>
                  <a:gd name="connsiteX2-35" fmla="*/ 976086 w 976086"/>
                  <a:gd name="connsiteY2-36" fmla="*/ 0 h 1952155"/>
                  <a:gd name="connsiteX3-37" fmla="*/ 725449 w 976086"/>
                  <a:gd name="connsiteY3-38" fmla="*/ 979158 h 1952155"/>
                  <a:gd name="connsiteX4-39" fmla="*/ 970394 w 976086"/>
                  <a:gd name="connsiteY4-40" fmla="*/ 1952155 h 1952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76085" h="1952155">
                    <a:moveTo>
                      <a:pt x="970394" y="1952155"/>
                    </a:moveTo>
                    <a:cubicBezTo>
                      <a:pt x="432437" y="1949018"/>
                      <a:pt x="-1565" y="1511204"/>
                      <a:pt x="4" y="973240"/>
                    </a:cubicBezTo>
                    <a:cubicBezTo>
                      <a:pt x="1572" y="435276"/>
                      <a:pt x="438119" y="0"/>
                      <a:pt x="976086" y="0"/>
                    </a:cubicBezTo>
                    <a:cubicBezTo>
                      <a:pt x="802466" y="302213"/>
                      <a:pt x="725449" y="653796"/>
                      <a:pt x="725449" y="979158"/>
                    </a:cubicBezTo>
                    <a:cubicBezTo>
                      <a:pt x="723552" y="1304514"/>
                      <a:pt x="810245" y="1649948"/>
                      <a:pt x="970394" y="1952155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2789" y="8483"/>
              <a:ext cx="589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S</a:t>
              </a:r>
            </a:p>
          </p:txBody>
        </p:sp>
        <p:cxnSp>
          <p:nvCxnSpPr>
            <p:cNvPr id="25" name="直接箭头连接符 24"/>
            <p:cNvCxnSpPr/>
            <p:nvPr>
              <p:custDataLst>
                <p:tags r:id="rId12"/>
              </p:custDataLst>
            </p:nvPr>
          </p:nvCxnSpPr>
          <p:spPr>
            <a:xfrm flipH="1">
              <a:off x="4611" y="8938"/>
              <a:ext cx="608" cy="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2986" y="7363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>
              <p:custDataLst>
                <p:tags r:id="rId14"/>
              </p:custDataLst>
            </p:nvPr>
          </p:nvCxnSpPr>
          <p:spPr>
            <a:xfrm flipH="1">
              <a:off x="2995" y="10504"/>
              <a:ext cx="1616" cy="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>
          <a:xfrm>
            <a:off x="46301" y="651635"/>
            <a:ext cx="853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思考：图示是哪个节气的光照图？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          这一天，北半球的昼夜长短情况怎么样？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          北半球的昼长的纬度变化规律是怎样的？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          北极圈出现了什么现象？</a:t>
            </a:r>
          </a:p>
        </p:txBody>
      </p:sp>
      <p:pic>
        <p:nvPicPr>
          <p:cNvPr id="37" name="Picture 4" descr="北半球冬至日太阳直射情况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201088" y="2359742"/>
            <a:ext cx="4912254" cy="443651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7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2760" y="2764120"/>
            <a:ext cx="5358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全球昼夜平分，均为</a:t>
            </a: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12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小时。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1353" y="3405857"/>
            <a:ext cx="620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赤道全年昼夜平分，均为</a:t>
            </a: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12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pitchFamily="34" charset="-122"/>
              </a:rPr>
              <a:t>小时。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23703" y="2148629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Calibri"/>
                <a:ea typeface="微软雅黑" panose="020B0503020204020204" pitchFamily="34" charset="-122"/>
              </a:rPr>
              <a:t>春、秋分日</a:t>
            </a:r>
          </a:p>
        </p:txBody>
      </p:sp>
      <p:sp>
        <p:nvSpPr>
          <p:cNvPr id="8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10515" y="234316"/>
            <a:ext cx="6054788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Calibri"/>
                <a:ea typeface="微软雅黑" panose="020B0503020204020204" pitchFamily="34" charset="-122"/>
              </a:rPr>
              <a:t>二、</a:t>
            </a:r>
            <a:r>
              <a:rPr lang="zh-CN" altLang="en-US">
                <a:latin typeface="Calibri"/>
                <a:ea typeface="微软雅黑" panose="020B0503020204020204" pitchFamily="34" charset="-122"/>
                <a:sym typeface="+mn-ea"/>
              </a:rPr>
              <a:t>昼夜长短的</a:t>
            </a:r>
            <a:r>
              <a:rPr lang="zh-CN" altLang="en-US">
                <a:solidFill>
                  <a:srgbClr val="C00000"/>
                </a:solidFill>
                <a:latin typeface="Calibri"/>
                <a:ea typeface="微软雅黑" panose="020B0503020204020204" pitchFamily="34" charset="-122"/>
                <a:sym typeface="+mn-ea"/>
              </a:rPr>
              <a:t>静态</a:t>
            </a:r>
            <a:r>
              <a:rPr lang="zh-CN" altLang="en-US">
                <a:latin typeface="Calibri"/>
                <a:ea typeface="微软雅黑" panose="020B0503020204020204" pitchFamily="34" charset="-122"/>
                <a:sym typeface="+mn-ea"/>
              </a:rPr>
              <a:t>变化规律</a:t>
            </a:r>
          </a:p>
        </p:txBody>
      </p:sp>
      <p:grpSp>
        <p:nvGrpSpPr>
          <p:cNvPr id="38" name="组合 37"/>
          <p:cNvGrpSpPr/>
          <p:nvPr>
            <p:custDataLst>
              <p:tags r:id="rId5"/>
            </p:custDataLst>
          </p:nvPr>
        </p:nvGrpSpPr>
        <p:grpSpPr>
          <a:xfrm>
            <a:off x="3594300" y="4339376"/>
            <a:ext cx="2410460" cy="2171700"/>
            <a:chOff x="1169" y="6852"/>
            <a:chExt cx="3796" cy="3420"/>
          </a:xfrm>
        </p:grpSpPr>
        <p:sp>
          <p:nvSpPr>
            <p:cNvPr id="12" name="椭圆 11"/>
            <p:cNvSpPr/>
            <p:nvPr>
              <p:custDataLst>
                <p:tags r:id="rId22"/>
              </p:custDataLst>
            </p:nvPr>
          </p:nvSpPr>
          <p:spPr>
            <a:xfrm>
              <a:off x="1169" y="6852"/>
              <a:ext cx="3402" cy="3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>
              <a:stCxn id="12" idx="2"/>
              <a:endCxn id="12" idx="6"/>
            </p:cNvCxnSpPr>
            <p:nvPr>
              <p:custDataLst>
                <p:tags r:id="rId23"/>
              </p:custDataLst>
            </p:nvPr>
          </p:nvCxnSpPr>
          <p:spPr>
            <a:xfrm>
              <a:off x="1169" y="8553"/>
              <a:ext cx="34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2" idx="0"/>
              <a:endCxn id="12" idx="4"/>
            </p:cNvCxnSpPr>
            <p:nvPr>
              <p:custDataLst>
                <p:tags r:id="rId24"/>
              </p:custDataLst>
            </p:nvPr>
          </p:nvCxnSpPr>
          <p:spPr>
            <a:xfrm flipH="1">
              <a:off x="2870" y="6852"/>
              <a:ext cx="0" cy="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2" idx="1"/>
              <a:endCxn id="12" idx="5"/>
            </p:cNvCxnSpPr>
            <p:nvPr>
              <p:custDataLst>
                <p:tags r:id="rId25"/>
              </p:custDataLst>
            </p:nvPr>
          </p:nvCxnSpPr>
          <p:spPr>
            <a:xfrm>
              <a:off x="1667" y="7351"/>
              <a:ext cx="2406" cy="2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2" idx="7"/>
              <a:endCxn id="12" idx="3"/>
            </p:cNvCxnSpPr>
            <p:nvPr>
              <p:custDataLst>
                <p:tags r:id="rId26"/>
              </p:custDataLst>
            </p:nvPr>
          </p:nvCxnSpPr>
          <p:spPr>
            <a:xfrm flipH="1">
              <a:off x="1667" y="7351"/>
              <a:ext cx="2406" cy="2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>
              <p:custDataLst>
                <p:tags r:id="rId27"/>
              </p:custDataLst>
            </p:nvPr>
          </p:nvSpPr>
          <p:spPr>
            <a:xfrm>
              <a:off x="1527" y="7215"/>
              <a:ext cx="2677" cy="26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28"/>
              </p:custDataLst>
            </p:nvPr>
          </p:nvSpPr>
          <p:spPr>
            <a:xfrm>
              <a:off x="2434" y="8037"/>
              <a:ext cx="997" cy="99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9" name="饼形 125"/>
            <p:cNvSpPr/>
            <p:nvPr>
              <p:custDataLst>
                <p:tags r:id="rId29"/>
              </p:custDataLst>
            </p:nvPr>
          </p:nvSpPr>
          <p:spPr>
            <a:xfrm>
              <a:off x="1169" y="6852"/>
              <a:ext cx="1702" cy="3402"/>
            </a:xfrm>
            <a:custGeom>
              <a:avLst/>
              <a:gdLst>
                <a:gd name="connsiteX0" fmla="*/ 1691 w 1701"/>
                <a:gd name="connsiteY0" fmla="*/ 3402 h 3402"/>
                <a:gd name="connsiteX1" fmla="*/ 0 w 1701"/>
                <a:gd name="connsiteY1" fmla="*/ 1696 h 3402"/>
                <a:gd name="connsiteX2" fmla="*/ 1701 w 1701"/>
                <a:gd name="connsiteY2" fmla="*/ 0 h 3402"/>
                <a:gd name="connsiteX3" fmla="*/ 1681 w 1701"/>
                <a:gd name="connsiteY3" fmla="*/ 1709 h 3402"/>
                <a:gd name="connsiteX4" fmla="*/ 1691 w 1701"/>
                <a:gd name="connsiteY4" fmla="*/ 3402 h 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" h="3402">
                  <a:moveTo>
                    <a:pt x="1691" y="3402"/>
                  </a:moveTo>
                  <a:cubicBezTo>
                    <a:pt x="754" y="3396"/>
                    <a:pt x="-3" y="2633"/>
                    <a:pt x="0" y="1696"/>
                  </a:cubicBezTo>
                  <a:cubicBezTo>
                    <a:pt x="3" y="759"/>
                    <a:pt x="763" y="0"/>
                    <a:pt x="1701" y="0"/>
                  </a:cubicBezTo>
                  <a:cubicBezTo>
                    <a:pt x="1703" y="638"/>
                    <a:pt x="1703" y="-346"/>
                    <a:pt x="1681" y="1709"/>
                  </a:cubicBezTo>
                  <a:cubicBezTo>
                    <a:pt x="1703" y="3524"/>
                    <a:pt x="1659" y="1731"/>
                    <a:pt x="1691" y="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30"/>
              </p:custDataLst>
            </p:nvPr>
          </p:nvSpPr>
          <p:spPr>
            <a:xfrm>
              <a:off x="2733" y="8093"/>
              <a:ext cx="589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S</a:t>
              </a:r>
            </a:p>
          </p:txBody>
        </p:sp>
        <p:cxnSp>
          <p:nvCxnSpPr>
            <p:cNvPr id="31" name="直接箭头连接符 30"/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2875" y="6852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>
              <p:custDataLst>
                <p:tags r:id="rId32"/>
              </p:custDataLst>
            </p:nvPr>
          </p:nvCxnSpPr>
          <p:spPr>
            <a:xfrm flipH="1">
              <a:off x="4576" y="8543"/>
              <a:ext cx="389" cy="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2876" y="10254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>
            <p:custDataLst>
              <p:tags r:id="rId6"/>
            </p:custDataLst>
          </p:nvPr>
        </p:nvGrpSpPr>
        <p:grpSpPr>
          <a:xfrm>
            <a:off x="790840" y="4322548"/>
            <a:ext cx="2407285" cy="2171700"/>
            <a:chOff x="1174" y="3125"/>
            <a:chExt cx="3791" cy="3420"/>
          </a:xfrm>
        </p:grpSpPr>
        <p:grpSp>
          <p:nvGrpSpPr>
            <p:cNvPr id="14" name="组合 13"/>
            <p:cNvGrpSpPr/>
            <p:nvPr>
              <p:custDataLst>
                <p:tags r:id="rId9"/>
              </p:custDataLst>
            </p:nvPr>
          </p:nvGrpSpPr>
          <p:grpSpPr>
            <a:xfrm>
              <a:off x="1174" y="3125"/>
              <a:ext cx="3402" cy="3402"/>
              <a:chOff x="6718484" y="3099475"/>
              <a:chExt cx="1952297" cy="1952200"/>
            </a:xfrm>
          </p:grpSpPr>
          <p:sp>
            <p:nvSpPr>
              <p:cNvPr id="15" name="椭圆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18608" y="3099475"/>
                <a:ext cx="1952173" cy="1952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>
                <a:stCxn id="15" idx="2"/>
                <a:endCxn id="15" idx="6"/>
              </p:cNvCxnSpPr>
              <p:nvPr>
                <p:custDataLst>
                  <p:tags r:id="rId15"/>
                </p:custDataLst>
              </p:nvPr>
            </p:nvCxnSpPr>
            <p:spPr>
              <a:xfrm>
                <a:off x="6718608" y="4075562"/>
                <a:ext cx="1952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4"/>
              </p:cNvCxnSpPr>
              <p:nvPr>
                <p:custDataLst>
                  <p:tags r:id="rId16"/>
                </p:custDataLst>
              </p:nvPr>
            </p:nvCxnSpPr>
            <p:spPr>
              <a:xfrm flipH="1">
                <a:off x="7694695" y="3099475"/>
                <a:ext cx="0" cy="19521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1"/>
                <a:endCxn id="15" idx="5"/>
              </p:cNvCxnSpPr>
              <p:nvPr>
                <p:custDataLst>
                  <p:tags r:id="rId17"/>
                </p:custDataLst>
              </p:nvPr>
            </p:nvCxnSpPr>
            <p:spPr>
              <a:xfrm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5" idx="7"/>
                <a:endCxn id="15" idx="3"/>
              </p:cNvCxnSpPr>
              <p:nvPr>
                <p:custDataLst>
                  <p:tags r:id="rId18"/>
                </p:custDataLst>
              </p:nvPr>
            </p:nvCxnSpPr>
            <p:spPr>
              <a:xfrm flipH="1">
                <a:off x="7004497" y="3385364"/>
                <a:ext cx="1380395" cy="1380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6924018" y="3307354"/>
                <a:ext cx="1536414" cy="15364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20"/>
                </p:custDataLst>
              </p:nvPr>
            </p:nvSpPr>
            <p:spPr>
              <a:xfrm>
                <a:off x="7444514" y="3779472"/>
                <a:ext cx="572117" cy="5721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饼形 125"/>
              <p:cNvSpPr/>
              <p:nvPr>
                <p:custDataLst>
                  <p:tags r:id="rId21"/>
                </p:custDataLst>
              </p:nvPr>
            </p:nvSpPr>
            <p:spPr>
              <a:xfrm>
                <a:off x="6718484" y="3099475"/>
                <a:ext cx="976575" cy="1952200"/>
              </a:xfrm>
              <a:custGeom>
                <a:avLst/>
                <a:gdLst>
                  <a:gd name="connsiteX0" fmla="*/ 1691 w 1701"/>
                  <a:gd name="connsiteY0" fmla="*/ 3402 h 3402"/>
                  <a:gd name="connsiteX1" fmla="*/ 0 w 1701"/>
                  <a:gd name="connsiteY1" fmla="*/ 1696 h 3402"/>
                  <a:gd name="connsiteX2" fmla="*/ 1701 w 1701"/>
                  <a:gd name="connsiteY2" fmla="*/ 0 h 3402"/>
                  <a:gd name="connsiteX3" fmla="*/ 1681 w 1701"/>
                  <a:gd name="connsiteY3" fmla="*/ 1709 h 3402"/>
                  <a:gd name="connsiteX4" fmla="*/ 1691 w 1701"/>
                  <a:gd name="connsiteY4" fmla="*/ 3402 h 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" h="3402">
                    <a:moveTo>
                      <a:pt x="1691" y="3402"/>
                    </a:moveTo>
                    <a:cubicBezTo>
                      <a:pt x="754" y="3396"/>
                      <a:pt x="-3" y="2633"/>
                      <a:pt x="0" y="1696"/>
                    </a:cubicBezTo>
                    <a:cubicBezTo>
                      <a:pt x="3" y="759"/>
                      <a:pt x="763" y="0"/>
                      <a:pt x="1701" y="0"/>
                    </a:cubicBezTo>
                    <a:cubicBezTo>
                      <a:pt x="1703" y="638"/>
                      <a:pt x="1703" y="-346"/>
                      <a:pt x="1681" y="1709"/>
                    </a:cubicBezTo>
                    <a:cubicBezTo>
                      <a:pt x="1703" y="3524"/>
                      <a:pt x="1659" y="1731"/>
                      <a:pt x="1691" y="3402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2875" y="4349"/>
              <a:ext cx="709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</a:rPr>
                <a:t>N</a:t>
              </a:r>
            </a:p>
          </p:txBody>
        </p:sp>
        <p:cxnSp>
          <p:nvCxnSpPr>
            <p:cNvPr id="34" name="直接箭头连接符 33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2876" y="3125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>
              <p:custDataLst>
                <p:tags r:id="rId12"/>
              </p:custDataLst>
            </p:nvPr>
          </p:nvCxnSpPr>
          <p:spPr>
            <a:xfrm flipH="1">
              <a:off x="4577" y="4816"/>
              <a:ext cx="389" cy="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2877" y="6527"/>
              <a:ext cx="1609" cy="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374422" y="752441"/>
            <a:ext cx="82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思考：图示是哪个节气的光照图？</a:t>
            </a:r>
            <a:endParaRPr lang="en-US" altLang="zh-CN" sz="320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这一天，全球的昼夜长短情况怎么样？</a:t>
            </a:r>
            <a:endParaRPr lang="en-US" altLang="zh-CN" sz="320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3200" i="1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</a:t>
            </a:r>
            <a:r>
              <a:rPr lang="zh-CN" altLang="en-US" sz="320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总结赤道全年昼夜长短情况怎样？          </a:t>
            </a:r>
          </a:p>
        </p:txBody>
      </p:sp>
      <p:pic>
        <p:nvPicPr>
          <p:cNvPr id="40" name="Picture 2" descr="春分和秋分太阳直射情况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6978784" y="2282104"/>
            <a:ext cx="5213216" cy="45409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730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77952" y="4355871"/>
            <a:ext cx="4174490" cy="24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677" y="316549"/>
            <a:ext cx="7472507" cy="4318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三、昼夜长短的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动态</a:t>
            </a:r>
            <a:r>
              <a:rPr lang="zh-CN" altLang="en-US" dirty="0">
                <a:sym typeface="+mn-ea"/>
              </a:rPr>
              <a:t>变化规律</a:t>
            </a:r>
            <a:endParaRPr lang="zh-CN" altLang="en-US" dirty="0"/>
          </a:p>
        </p:txBody>
      </p:sp>
      <p:grpSp>
        <p:nvGrpSpPr>
          <p:cNvPr id="30" name="组合 29"/>
          <p:cNvGrpSpPr/>
          <p:nvPr>
            <p:custDataLst>
              <p:tags r:id="rId3"/>
            </p:custDataLst>
          </p:nvPr>
        </p:nvGrpSpPr>
        <p:grpSpPr>
          <a:xfrm rot="1630311">
            <a:off x="6939575" y="2799436"/>
            <a:ext cx="3034132" cy="3006288"/>
            <a:chOff x="2380589" y="1845974"/>
            <a:chExt cx="3984713" cy="3948148"/>
          </a:xfrm>
        </p:grpSpPr>
        <p:sp>
          <p:nvSpPr>
            <p:cNvPr id="31" name="饼形 30"/>
            <p:cNvSpPr/>
            <p:nvPr>
              <p:custDataLst>
                <p:tags r:id="rId30"/>
              </p:custDataLst>
            </p:nvPr>
          </p:nvSpPr>
          <p:spPr>
            <a:xfrm rot="14555379">
              <a:off x="2419264" y="1845974"/>
              <a:ext cx="3946038" cy="3946038"/>
            </a:xfrm>
            <a:prstGeom prst="pie">
              <a:avLst>
                <a:gd name="adj1" fmla="val 0"/>
                <a:gd name="adj2" fmla="val 10752512"/>
              </a:avLst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32" name="饼形 31"/>
            <p:cNvSpPr/>
            <p:nvPr>
              <p:custDataLst>
                <p:tags r:id="rId31"/>
              </p:custDataLst>
            </p:nvPr>
          </p:nvSpPr>
          <p:spPr>
            <a:xfrm rot="3835380">
              <a:off x="2380590" y="1848084"/>
              <a:ext cx="3946037" cy="3946039"/>
            </a:xfrm>
            <a:prstGeom prst="pie">
              <a:avLst>
                <a:gd name="adj1" fmla="val 0"/>
                <a:gd name="adj2" fmla="val 10803931"/>
              </a:avLst>
            </a:prstGeom>
            <a:solidFill>
              <a:srgbClr val="7030A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>
            <p:custDataLst>
              <p:tags r:id="rId4"/>
            </p:custDataLst>
          </p:nvPr>
        </p:nvGrpSpPr>
        <p:grpSpPr>
          <a:xfrm>
            <a:off x="6971365" y="2801559"/>
            <a:ext cx="2999638" cy="3000510"/>
            <a:chOff x="1390985" y="3374964"/>
            <a:chExt cx="2999638" cy="3000510"/>
          </a:xfrm>
        </p:grpSpPr>
        <p:grpSp>
          <p:nvGrpSpPr>
            <p:cNvPr id="82" name="组合 81"/>
            <p:cNvGrpSpPr/>
            <p:nvPr>
              <p:custDataLst>
                <p:tags r:id="rId16"/>
              </p:custDataLst>
            </p:nvPr>
          </p:nvGrpSpPr>
          <p:grpSpPr>
            <a:xfrm>
              <a:off x="1390985" y="3374964"/>
              <a:ext cx="2999638" cy="3000510"/>
              <a:chOff x="1126665" y="3110567"/>
              <a:chExt cx="3528278" cy="3529304"/>
            </a:xfrm>
          </p:grpSpPr>
          <p:sp>
            <p:nvSpPr>
              <p:cNvPr id="36" name="椭圆​​ 22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26665" y="3110964"/>
                <a:ext cx="3528278" cy="352827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7" name="直接连接符​​ 23"/>
              <p:cNvCxnSpPr>
                <a:stCxn id="36" idx="2"/>
                <a:endCxn id="36" idx="6"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1126665" y="4875103"/>
                <a:ext cx="352827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​​ 24"/>
              <p:cNvCxnSpPr>
                <a:stCxn id="36" idx="4"/>
                <a:endCxn id="36" idx="0"/>
              </p:cNvCxnSpPr>
              <p:nvPr>
                <p:custDataLst>
                  <p:tags r:id="rId20"/>
                </p:custDataLst>
              </p:nvPr>
            </p:nvCxnSpPr>
            <p:spPr>
              <a:xfrm flipH="1" flipV="1">
                <a:off x="2890804" y="3110964"/>
                <a:ext cx="0" cy="352827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1638843" y="3110567"/>
                <a:ext cx="2469796" cy="3529304"/>
                <a:chOff x="3005826" y="1859699"/>
                <a:chExt cx="2772308" cy="3961590"/>
              </a:xfrm>
            </p:grpSpPr>
            <p:sp>
              <p:nvSpPr>
                <p:cNvPr id="40" name="弧形 3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3005826" y="1860850"/>
                  <a:ext cx="2772308" cy="3960439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弧形 40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3677588" y="1859699"/>
                  <a:ext cx="1428784" cy="3960439"/>
                </a:xfrm>
                <a:prstGeom prst="arc">
                  <a:avLst>
                    <a:gd name="adj1" fmla="val 16200000"/>
                    <a:gd name="adj2" fmla="val 537745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>
                <p:custDataLst>
                  <p:tags r:id="rId22"/>
                </p:custDataLst>
              </p:nvPr>
            </p:nvGrpSpPr>
            <p:grpSpPr>
              <a:xfrm flipH="1">
                <a:off x="1689080" y="3110567"/>
                <a:ext cx="2469796" cy="3529304"/>
                <a:chOff x="3005826" y="1844824"/>
                <a:chExt cx="2772308" cy="3961590"/>
              </a:xfrm>
            </p:grpSpPr>
            <p:sp>
              <p:nvSpPr>
                <p:cNvPr id="43" name="弧形 42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3005826" y="1845974"/>
                  <a:ext cx="2772308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弧形 43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3677588" y="1844824"/>
                  <a:ext cx="1428784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Calibri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45" name="直接连接符​​ 31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198140" y="6501343"/>
                <a:ext cx="137415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39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268039" y="550688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40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2276151" y="3229638"/>
                <a:ext cx="1230139" cy="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​​ 41"/>
            <p:cNvCxnSpPr/>
            <p:nvPr>
              <p:custDataLst>
                <p:tags r:id="rId17"/>
              </p:custDataLst>
            </p:nvPr>
          </p:nvCxnSpPr>
          <p:spPr>
            <a:xfrm>
              <a:off x="1552893" y="4284961"/>
              <a:ext cx="27131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>
            <p:custDataLst>
              <p:tags r:id="rId5"/>
            </p:custDataLst>
          </p:nvPr>
        </p:nvGrpSpPr>
        <p:grpSpPr>
          <a:xfrm>
            <a:off x="5440032" y="4253560"/>
            <a:ext cx="6106338" cy="102311"/>
            <a:chOff x="1018372" y="3764951"/>
            <a:chExt cx="6854275" cy="114842"/>
          </a:xfrm>
        </p:grpSpPr>
        <p:cxnSp>
          <p:nvCxnSpPr>
            <p:cNvPr id="47" name="直接箭头​​连接符 36"/>
            <p:cNvCxnSpPr/>
            <p:nvPr>
              <p:custDataLst>
                <p:tags r:id="rId13"/>
              </p:custDataLst>
            </p:nvPr>
          </p:nvCxnSpPr>
          <p:spPr>
            <a:xfrm>
              <a:off x="1018372" y="3826269"/>
              <a:ext cx="340237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​​ 37"/>
            <p:cNvSpPr/>
            <p:nvPr>
              <p:custDataLst>
                <p:tags r:id="rId14"/>
              </p:custDataLst>
            </p:nvPr>
          </p:nvSpPr>
          <p:spPr>
            <a:xfrm>
              <a:off x="2697464" y="3764951"/>
              <a:ext cx="114843" cy="1148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箭头​​连接符 38"/>
            <p:cNvCxnSpPr/>
            <p:nvPr>
              <p:custDataLst>
                <p:tags r:id="rId15"/>
              </p:custDataLst>
            </p:nvPr>
          </p:nvCxnSpPr>
          <p:spPr>
            <a:xfrm>
              <a:off x="4470269" y="3824564"/>
              <a:ext cx="3402378" cy="0"/>
            </a:xfrm>
            <a:prstGeom prst="straightConnector1">
              <a:avLst/>
            </a:prstGeom>
            <a:ln>
              <a:solidFill>
                <a:srgbClr val="FF0000">
                  <a:alpha val="0"/>
                </a:srgb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7392670" y="3257550"/>
            <a:ext cx="2124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392670" y="2802256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P</a:t>
            </a:r>
          </a:p>
        </p:txBody>
      </p:sp>
      <p:sp>
        <p:nvSpPr>
          <p:cNvPr id="16399" name="文本框 16398"/>
          <p:cNvSpPr txBox="1"/>
          <p:nvPr>
            <p:custDataLst>
              <p:tags r:id="rId8"/>
            </p:custDataLst>
          </p:nvPr>
        </p:nvSpPr>
        <p:spPr>
          <a:xfrm>
            <a:off x="113301" y="2068273"/>
            <a:ext cx="2575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春分到夏至：</a:t>
            </a:r>
          </a:p>
        </p:txBody>
      </p:sp>
      <p:sp>
        <p:nvSpPr>
          <p:cNvPr id="16407" name="文本框 16406"/>
          <p:cNvSpPr txBox="1"/>
          <p:nvPr>
            <p:custDataLst>
              <p:tags r:id="rId9"/>
            </p:custDataLst>
          </p:nvPr>
        </p:nvSpPr>
        <p:spPr>
          <a:xfrm>
            <a:off x="934322" y="2571460"/>
            <a:ext cx="526986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北半球各地昼渐长、夜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渐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短</a:t>
            </a: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90046" y="3156804"/>
            <a:ext cx="23793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夏至到秋分</a:t>
            </a:r>
            <a:r>
              <a:rPr lang="en-US" altLang="zh-CN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50077" y="3669995"/>
            <a:ext cx="527050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北半球各地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昼渐短、夜渐长</a:t>
            </a: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313759" y="1011318"/>
            <a:ext cx="9627325" cy="107721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观察直射点动态图，思考春分到夏至，夏至到秋分，北半球的昼夜长短变化情况。</a:t>
            </a:r>
          </a:p>
        </p:txBody>
      </p:sp>
    </p:spTree>
    <p:extLst>
      <p:ext uri="{BB962C8B-B14F-4D97-AF65-F5344CB8AC3E}">
        <p14:creationId xmlns:p14="http://schemas.microsoft.com/office/powerpoint/2010/main" val="39522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84983" y="2038199"/>
            <a:ext cx="2396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秋分到冬至：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3591" y="2604262"/>
            <a:ext cx="538797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北半球各地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昼渐短、夜渐长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56804"/>
            <a:ext cx="3295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冬至到次年春分：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00412" y="3711556"/>
            <a:ext cx="521970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北半球各地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昼渐长、夜渐短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94228" y="197725"/>
            <a:ext cx="7248074" cy="4318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三、昼夜长短的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动态</a:t>
            </a:r>
            <a:r>
              <a:rPr lang="zh-CN" altLang="en-US" dirty="0">
                <a:sym typeface="+mn-ea"/>
              </a:rPr>
              <a:t>变化规律</a:t>
            </a:r>
            <a:endParaRPr lang="zh-CN" altLang="en-US" dirty="0"/>
          </a:p>
        </p:txBody>
      </p:sp>
      <p:grpSp>
        <p:nvGrpSpPr>
          <p:cNvPr id="85" name="组合 84"/>
          <p:cNvGrpSpPr/>
          <p:nvPr>
            <p:custDataLst>
              <p:tags r:id="rId6"/>
            </p:custDataLst>
          </p:nvPr>
        </p:nvGrpSpPr>
        <p:grpSpPr>
          <a:xfrm>
            <a:off x="6971365" y="2801559"/>
            <a:ext cx="2999638" cy="3000510"/>
            <a:chOff x="1390985" y="3374964"/>
            <a:chExt cx="2999638" cy="3000510"/>
          </a:xfrm>
        </p:grpSpPr>
        <p:grpSp>
          <p:nvGrpSpPr>
            <p:cNvPr id="82" name="组合 81"/>
            <p:cNvGrpSpPr/>
            <p:nvPr>
              <p:custDataLst>
                <p:tags r:id="rId19"/>
              </p:custDataLst>
            </p:nvPr>
          </p:nvGrpSpPr>
          <p:grpSpPr>
            <a:xfrm>
              <a:off x="1390985" y="3374964"/>
              <a:ext cx="2999638" cy="3000510"/>
              <a:chOff x="1126665" y="3110567"/>
              <a:chExt cx="3528278" cy="3529304"/>
            </a:xfrm>
          </p:grpSpPr>
          <p:sp>
            <p:nvSpPr>
              <p:cNvPr id="36" name="椭圆​​ 22"/>
              <p:cNvSpPr/>
              <p:nvPr>
                <p:custDataLst>
                  <p:tags r:id="rId21"/>
                </p:custDataLst>
              </p:nvPr>
            </p:nvSpPr>
            <p:spPr>
              <a:xfrm>
                <a:off x="1126665" y="3110964"/>
                <a:ext cx="3528278" cy="352827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37" name="直接连接符​​ 23"/>
              <p:cNvCxnSpPr>
                <a:stCxn id="36" idx="2"/>
                <a:endCxn id="36" idx="6"/>
              </p:cNvCxnSpPr>
              <p:nvPr>
                <p:custDataLst>
                  <p:tags r:id="rId22"/>
                </p:custDataLst>
              </p:nvPr>
            </p:nvCxnSpPr>
            <p:spPr>
              <a:xfrm>
                <a:off x="1126665" y="4875103"/>
                <a:ext cx="352827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​​ 24"/>
              <p:cNvCxnSpPr>
                <a:stCxn id="36" idx="4"/>
                <a:endCxn id="36" idx="0"/>
              </p:cNvCxnSpPr>
              <p:nvPr>
                <p:custDataLst>
                  <p:tags r:id="rId23"/>
                </p:custDataLst>
              </p:nvPr>
            </p:nvCxnSpPr>
            <p:spPr>
              <a:xfrm flipH="1" flipV="1">
                <a:off x="2890804" y="3110964"/>
                <a:ext cx="0" cy="352827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1638843" y="3110567"/>
                <a:ext cx="2469796" cy="3529304"/>
                <a:chOff x="3005826" y="1859699"/>
                <a:chExt cx="2772308" cy="3961590"/>
              </a:xfrm>
            </p:grpSpPr>
            <p:sp>
              <p:nvSpPr>
                <p:cNvPr id="40" name="弧形 39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005826" y="1860850"/>
                  <a:ext cx="2772308" cy="3960439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1" name="弧形 40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677588" y="1859699"/>
                  <a:ext cx="1428784" cy="3960439"/>
                </a:xfrm>
                <a:prstGeom prst="arc">
                  <a:avLst>
                    <a:gd name="adj1" fmla="val 16200000"/>
                    <a:gd name="adj2" fmla="val 537745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2" name="组合 41"/>
              <p:cNvGrpSpPr/>
              <p:nvPr>
                <p:custDataLst>
                  <p:tags r:id="rId25"/>
                </p:custDataLst>
              </p:nvPr>
            </p:nvGrpSpPr>
            <p:grpSpPr>
              <a:xfrm flipH="1">
                <a:off x="1689080" y="3110567"/>
                <a:ext cx="2469796" cy="3529304"/>
                <a:chOff x="3005826" y="1844824"/>
                <a:chExt cx="2772308" cy="3961590"/>
              </a:xfrm>
            </p:grpSpPr>
            <p:sp>
              <p:nvSpPr>
                <p:cNvPr id="43" name="弧形 4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3005826" y="1845974"/>
                  <a:ext cx="2772308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4" name="弧形 4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3677588" y="1844824"/>
                  <a:ext cx="1428784" cy="3960440"/>
                </a:xfrm>
                <a:prstGeom prst="arc">
                  <a:avLst>
                    <a:gd name="adj1" fmla="val 16200000"/>
                    <a:gd name="adj2" fmla="val 5220717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cxnSp>
            <p:nvCxnSpPr>
              <p:cNvPr id="45" name="直接连接符​​ 31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2198140" y="6501343"/>
                <a:ext cx="137415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3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1268039" y="550688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4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2276151" y="3229638"/>
                <a:ext cx="1230139" cy="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​​ 41"/>
            <p:cNvCxnSpPr/>
            <p:nvPr>
              <p:custDataLst>
                <p:tags r:id="rId20"/>
              </p:custDataLst>
            </p:nvPr>
          </p:nvCxnSpPr>
          <p:spPr>
            <a:xfrm>
              <a:off x="1552893" y="4284961"/>
              <a:ext cx="271314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7392670" y="3257550"/>
            <a:ext cx="2124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7392670" y="2802256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P</a:t>
            </a:r>
          </a:p>
        </p:txBody>
      </p: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 rot="1630311">
            <a:off x="6939575" y="2799436"/>
            <a:ext cx="3034132" cy="3006288"/>
            <a:chOff x="2380589" y="1845974"/>
            <a:chExt cx="3984713" cy="3948148"/>
          </a:xfrm>
        </p:grpSpPr>
        <p:sp>
          <p:nvSpPr>
            <p:cNvPr id="31" name="饼形 30"/>
            <p:cNvSpPr/>
            <p:nvPr>
              <p:custDataLst>
                <p:tags r:id="rId17"/>
              </p:custDataLst>
            </p:nvPr>
          </p:nvSpPr>
          <p:spPr>
            <a:xfrm rot="14555379">
              <a:off x="2419264" y="1845974"/>
              <a:ext cx="3946038" cy="3946038"/>
            </a:xfrm>
            <a:prstGeom prst="pie">
              <a:avLst>
                <a:gd name="adj1" fmla="val 0"/>
                <a:gd name="adj2" fmla="val 10752512"/>
              </a:avLst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饼形 31"/>
            <p:cNvSpPr/>
            <p:nvPr>
              <p:custDataLst>
                <p:tags r:id="rId18"/>
              </p:custDataLst>
            </p:nvPr>
          </p:nvSpPr>
          <p:spPr>
            <a:xfrm rot="3835380">
              <a:off x="2380590" y="1848084"/>
              <a:ext cx="3946037" cy="3946039"/>
            </a:xfrm>
            <a:prstGeom prst="pie">
              <a:avLst>
                <a:gd name="adj1" fmla="val 0"/>
                <a:gd name="adj2" fmla="val 10803931"/>
              </a:avLst>
            </a:prstGeom>
            <a:solidFill>
              <a:srgbClr val="7030A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394228" y="4473034"/>
            <a:ext cx="4174490" cy="2422525"/>
          </a:xfrm>
          <a:prstGeom prst="rect">
            <a:avLst/>
          </a:prstGeom>
        </p:spPr>
      </p:pic>
      <p:grpSp>
        <p:nvGrpSpPr>
          <p:cNvPr id="46" name="组合 45"/>
          <p:cNvGrpSpPr/>
          <p:nvPr>
            <p:custDataLst>
              <p:tags r:id="rId11"/>
            </p:custDataLst>
          </p:nvPr>
        </p:nvGrpSpPr>
        <p:grpSpPr>
          <a:xfrm>
            <a:off x="5440032" y="4253560"/>
            <a:ext cx="6106338" cy="102311"/>
            <a:chOff x="1018372" y="3764951"/>
            <a:chExt cx="6854275" cy="114842"/>
          </a:xfrm>
        </p:grpSpPr>
        <p:cxnSp>
          <p:nvCxnSpPr>
            <p:cNvPr id="47" name="直接箭头​​连接符 36"/>
            <p:cNvCxnSpPr/>
            <p:nvPr>
              <p:custDataLst>
                <p:tags r:id="rId14"/>
              </p:custDataLst>
            </p:nvPr>
          </p:nvCxnSpPr>
          <p:spPr>
            <a:xfrm>
              <a:off x="1018372" y="3826269"/>
              <a:ext cx="340237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​​ 37"/>
            <p:cNvSpPr/>
            <p:nvPr>
              <p:custDataLst>
                <p:tags r:id="rId15"/>
              </p:custDataLst>
            </p:nvPr>
          </p:nvSpPr>
          <p:spPr>
            <a:xfrm>
              <a:off x="2697464" y="3764951"/>
              <a:ext cx="114843" cy="1148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9" name="直接箭头​​连接符 38"/>
            <p:cNvCxnSpPr/>
            <p:nvPr>
              <p:custDataLst>
                <p:tags r:id="rId16"/>
              </p:custDataLst>
            </p:nvPr>
          </p:nvCxnSpPr>
          <p:spPr>
            <a:xfrm>
              <a:off x="4470269" y="3824564"/>
              <a:ext cx="3402378" cy="0"/>
            </a:xfrm>
            <a:prstGeom prst="straightConnector1">
              <a:avLst/>
            </a:prstGeom>
            <a:ln>
              <a:solidFill>
                <a:srgbClr val="FF0000">
                  <a:alpha val="0"/>
                </a:srgb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84983" y="917839"/>
            <a:ext cx="9627325" cy="107721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观察直射点动态图，思考秋分到冬至，冬至到春分，北半球的昼夜长短变化情况。</a:t>
            </a:r>
          </a:p>
        </p:txBody>
      </p:sp>
      <p:sp>
        <p:nvSpPr>
          <p:cNvPr id="34" name="文本框 3"/>
          <p:cNvSpPr txBox="1"/>
          <p:nvPr>
            <p:custDataLst>
              <p:tags r:id="rId13"/>
            </p:custDataLst>
          </p:nvPr>
        </p:nvSpPr>
        <p:spPr>
          <a:xfrm>
            <a:off x="5592416" y="5780782"/>
            <a:ext cx="6145494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/>
                <a:ea typeface="微软雅黑"/>
                <a:cs typeface="微软雅黑" panose="020B0503020204020204" charset="-122"/>
              </a:rPr>
              <a:t>规律：太阳直射点向哪个半球移动，哪个半球昼渐长，夜渐短。</a:t>
            </a:r>
          </a:p>
        </p:txBody>
      </p:sp>
    </p:spTree>
    <p:extLst>
      <p:ext uri="{BB962C8B-B14F-4D97-AF65-F5344CB8AC3E}">
        <p14:creationId xmlns:p14="http://schemas.microsoft.com/office/powerpoint/2010/main" val="35919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6"/>
  <p:tag name="KSO_WM_UNIT_TABLE_BEAUTIFY" val="smartTable{9d48bc24-1992-4f79-a09b-cc3373ab5dca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1375</Words>
  <Application>Microsoft Office PowerPoint</Application>
  <PresentationFormat>宽屏</PresentationFormat>
  <Paragraphs>202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等线</vt:lpstr>
      <vt:lpstr>等线 Light</vt:lpstr>
      <vt:lpstr>方正粗黑宋简体</vt:lpstr>
      <vt:lpstr>黑体</vt:lpstr>
      <vt:lpstr>华文楷体</vt:lpstr>
      <vt:lpstr>华文细黑</vt:lpstr>
      <vt:lpstr>华文行楷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一、昼夜长短的判断</vt:lpstr>
      <vt:lpstr>一、昼夜长短的判断</vt:lpstr>
      <vt:lpstr>二、昼夜长短的静态变化规律</vt:lpstr>
      <vt:lpstr>二、昼夜长短的静态变化规律</vt:lpstr>
      <vt:lpstr>PowerPoint 演示文稿</vt:lpstr>
      <vt:lpstr>三、昼夜长短的动态变化规律</vt:lpstr>
      <vt:lpstr>三、昼夜长短的动态变化规律</vt:lpstr>
      <vt:lpstr>PowerPoint 演示文稿</vt:lpstr>
      <vt:lpstr>PowerPoint 演示文稿</vt:lpstr>
      <vt:lpstr>PowerPoint 演示文稿</vt:lpstr>
      <vt:lpstr>四、昼夜长短的计算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 co</dc:creator>
  <cp:lastModifiedBy>co co</cp:lastModifiedBy>
  <cp:revision>4</cp:revision>
  <dcterms:created xsi:type="dcterms:W3CDTF">2024-05-24T14:50:02Z</dcterms:created>
  <dcterms:modified xsi:type="dcterms:W3CDTF">2025-03-19T13:49:19Z</dcterms:modified>
</cp:coreProperties>
</file>