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3" r:id="rId2"/>
    <p:sldId id="260" r:id="rId3"/>
    <p:sldId id="259" r:id="rId4"/>
    <p:sldId id="261" r:id="rId5"/>
    <p:sldId id="262" r:id="rId6"/>
    <p:sldId id="264" r:id="rId7"/>
    <p:sldId id="265" r:id="rId8"/>
    <p:sldId id="301" r:id="rId9"/>
    <p:sldId id="302" r:id="rId10"/>
    <p:sldId id="303" r:id="rId11"/>
    <p:sldId id="266" r:id="rId12"/>
    <p:sldId id="267" r:id="rId13"/>
    <p:sldId id="271" r:id="rId14"/>
    <p:sldId id="278" r:id="rId15"/>
    <p:sldId id="280" r:id="rId16"/>
    <p:sldId id="279" r:id="rId17"/>
    <p:sldId id="276" r:id="rId18"/>
    <p:sldId id="277" r:id="rId19"/>
    <p:sldId id="274" r:id="rId20"/>
    <p:sldId id="29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F9680D"/>
    <a:srgbClr val="F35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0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12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082925" y="888365"/>
            <a:ext cx="62680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mu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082925" y="888365"/>
            <a:ext cx="626808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719405" y="980728"/>
            <a:ext cx="787287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8" y="365125"/>
            <a:ext cx="10603231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8" y="975999"/>
            <a:ext cx="10603231" cy="5201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rsapp.nsmc.org.cn/geofy/?i=31&amp;isPlay=true&amp;speed=2&amp;sat=fy-4a&amp;pro=geos&amp;type=full_disk&amp;band=1&amp;overlay=&amp;x=0&amp;y=0&amp;z=0&amp;area=1&amp;ll=0&amp;county=1&amp;duration=36&amp;interval=1&amp;c=false&amp;cp=0.5&amp;st=&amp;et=&amp;ac=&amp;hide=1&amp;s=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4" y="-1729775"/>
            <a:ext cx="10984916" cy="109849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87155" y="2786031"/>
            <a:ext cx="9631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  <a:cs typeface="方正正准黑简体" panose="02000000000000000000" charset="-122"/>
              </a:rPr>
              <a:t>第一课时 气压带风带的形成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19281" y="1990587"/>
            <a:ext cx="5230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第二章第二节 气压带和风带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r="13224" b="1544"/>
          <a:stretch/>
        </p:blipFill>
        <p:spPr bwMode="auto">
          <a:xfrm>
            <a:off x="1893338" y="107577"/>
            <a:ext cx="886431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60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中高纬环流</a:t>
            </a:r>
            <a:r>
              <a:rPr kumimoji="1" lang="zh-CN" altLang="en-US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北半球</a:t>
            </a:r>
            <a:r>
              <a:rPr kumimoji="1" lang="zh-CN" altLang="en-US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立体图</a:t>
            </a:r>
          </a:p>
        </p:txBody>
      </p:sp>
      <p:cxnSp>
        <p:nvCxnSpPr>
          <p:cNvPr id="80" name="直接箭头连接符 79"/>
          <p:cNvCxnSpPr/>
          <p:nvPr/>
        </p:nvCxnSpPr>
        <p:spPr>
          <a:xfrm rot="5400000">
            <a:off x="6776720" y="3295015"/>
            <a:ext cx="1055688" cy="1071563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 flipV="1">
            <a:off x="2911161" y="4820603"/>
            <a:ext cx="1071563" cy="922338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右箭头 46"/>
          <p:cNvSpPr/>
          <p:nvPr/>
        </p:nvSpPr>
        <p:spPr>
          <a:xfrm rot="20314405">
            <a:off x="2942918" y="5128578"/>
            <a:ext cx="3298825" cy="3746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8" name="右箭头 47"/>
          <p:cNvSpPr/>
          <p:nvPr/>
        </p:nvSpPr>
        <p:spPr>
          <a:xfrm rot="20334509" flipH="1">
            <a:off x="5338444" y="3482340"/>
            <a:ext cx="2344739" cy="395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rot="5400000" flipH="1" flipV="1">
            <a:off x="5433695" y="3160085"/>
            <a:ext cx="3098800" cy="28575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5400000" flipH="1" flipV="1">
            <a:off x="2248383" y="1074898"/>
            <a:ext cx="2968625" cy="3071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 Box 29"/>
          <p:cNvSpPr txBox="1">
            <a:spLocks noChangeArrowheads="1"/>
          </p:cNvSpPr>
          <p:nvPr/>
        </p:nvSpPr>
        <p:spPr bwMode="auto">
          <a:xfrm>
            <a:off x="5625784" y="6073156"/>
            <a:ext cx="1584325" cy="4895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58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30 °N</a:t>
            </a:r>
          </a:p>
        </p:txBody>
      </p:sp>
      <p:sp>
        <p:nvSpPr>
          <p:cNvPr id="9225" name="Text Box 30"/>
          <p:cNvSpPr txBox="1">
            <a:spLocks noChangeArrowheads="1"/>
          </p:cNvSpPr>
          <p:nvPr/>
        </p:nvSpPr>
        <p:spPr bwMode="auto">
          <a:xfrm>
            <a:off x="6983095" y="4423737"/>
            <a:ext cx="1295400" cy="4901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58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60 °N</a:t>
            </a:r>
          </a:p>
        </p:txBody>
      </p:sp>
      <p:sp>
        <p:nvSpPr>
          <p:cNvPr id="9226" name="Text Box 31"/>
          <p:cNvSpPr txBox="1">
            <a:spLocks noChangeArrowheads="1"/>
          </p:cNvSpPr>
          <p:nvPr/>
        </p:nvSpPr>
        <p:spPr bwMode="auto">
          <a:xfrm>
            <a:off x="8554730" y="2775912"/>
            <a:ext cx="1428751" cy="4901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58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90 °N</a:t>
            </a:r>
          </a:p>
        </p:txBody>
      </p:sp>
      <p:cxnSp>
        <p:nvCxnSpPr>
          <p:cNvPr id="40" name="直接连接符 39"/>
          <p:cNvCxnSpPr/>
          <p:nvPr/>
        </p:nvCxnSpPr>
        <p:spPr>
          <a:xfrm>
            <a:off x="5268597" y="1126490"/>
            <a:ext cx="3143251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Rectangle 2"/>
          <p:cNvSpPr>
            <a:spLocks noChangeArrowheads="1"/>
          </p:cNvSpPr>
          <p:nvPr/>
        </p:nvSpPr>
        <p:spPr bwMode="auto">
          <a:xfrm>
            <a:off x="5268597" y="1126490"/>
            <a:ext cx="3143251" cy="1912938"/>
          </a:xfrm>
          <a:prstGeom prst="rect">
            <a:avLst/>
          </a:prstGeom>
          <a:solidFill>
            <a:srgbClr val="CCFFFF">
              <a:alpha val="34901"/>
            </a:srgbClr>
          </a:solidFill>
          <a:ln w="28575">
            <a:solidFill>
              <a:schemeClr val="tx1"/>
            </a:solidFill>
            <a:prstDash val="dash"/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21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rot="5400000">
            <a:off x="2183289" y="3052928"/>
            <a:ext cx="3098800" cy="307181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rot="5400000">
            <a:off x="7456170" y="2082165"/>
            <a:ext cx="1912938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上箭头 54"/>
          <p:cNvSpPr/>
          <p:nvPr/>
        </p:nvSpPr>
        <p:spPr>
          <a:xfrm rot="14099768" flipV="1">
            <a:off x="5378144" y="1477329"/>
            <a:ext cx="328613" cy="766763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7" name="上箭头 56"/>
          <p:cNvSpPr/>
          <p:nvPr/>
        </p:nvSpPr>
        <p:spPr>
          <a:xfrm flipV="1">
            <a:off x="7840347" y="1655128"/>
            <a:ext cx="357188" cy="11207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6" name="平行四边形 65"/>
          <p:cNvSpPr/>
          <p:nvPr/>
        </p:nvSpPr>
        <p:spPr>
          <a:xfrm>
            <a:off x="3625543" y="2050418"/>
            <a:ext cx="3929063" cy="2638425"/>
          </a:xfrm>
          <a:prstGeom prst="parallelogram">
            <a:avLst/>
          </a:prstGeom>
          <a:solidFill>
            <a:srgbClr val="FFFF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25226" y="4424060"/>
            <a:ext cx="3222625" cy="376257"/>
          </a:xfrm>
          <a:prstGeom prst="rect">
            <a:avLst/>
          </a:prstGeom>
          <a:solidFill>
            <a:srgbClr val="F9680D"/>
          </a:solidFill>
          <a:ln>
            <a:solidFill>
              <a:srgbClr val="F9680D"/>
            </a:solidFill>
          </a:ln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1845" b="1" i="1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副极地低气压带（动力原因）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268597" y="2775918"/>
            <a:ext cx="3143251" cy="3762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45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极地高气压带（热力原因）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68731" y="5149223"/>
            <a:ext cx="174561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2800" b="1" i="1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盛行西风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697481" y="3633477"/>
            <a:ext cx="174561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2800" b="1" i="1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极地东风</a:t>
            </a:r>
          </a:p>
        </p:txBody>
      </p:sp>
      <p:sp>
        <p:nvSpPr>
          <p:cNvPr id="53" name="上箭头 52"/>
          <p:cNvSpPr/>
          <p:nvPr/>
        </p:nvSpPr>
        <p:spPr>
          <a:xfrm rot="11680310" flipV="1">
            <a:off x="4106547" y="2586990"/>
            <a:ext cx="357188" cy="1989138"/>
          </a:xfrm>
          <a:prstGeom prst="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2" name="上箭头 51"/>
          <p:cNvSpPr/>
          <p:nvPr/>
        </p:nvSpPr>
        <p:spPr>
          <a:xfrm rot="11680310" flipV="1">
            <a:off x="6463983" y="2586990"/>
            <a:ext cx="357188" cy="1989138"/>
          </a:xfrm>
          <a:prstGeom prst="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240" name="Rectangle 2"/>
          <p:cNvSpPr>
            <a:spLocks noChangeArrowheads="1"/>
          </p:cNvSpPr>
          <p:nvPr/>
        </p:nvSpPr>
        <p:spPr bwMode="auto">
          <a:xfrm>
            <a:off x="2196783" y="4095115"/>
            <a:ext cx="3352800" cy="2039938"/>
          </a:xfrm>
          <a:prstGeom prst="rect">
            <a:avLst/>
          </a:prstGeom>
          <a:solidFill>
            <a:srgbClr val="CCFFFF">
              <a:alpha val="32941"/>
            </a:srgbClr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21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5" name="上箭头 34"/>
          <p:cNvSpPr/>
          <p:nvPr/>
        </p:nvSpPr>
        <p:spPr>
          <a:xfrm flipV="1">
            <a:off x="2482535" y="4555506"/>
            <a:ext cx="357188" cy="1122363"/>
          </a:xfrm>
          <a:prstGeom prst="up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196785" y="5941393"/>
            <a:ext cx="3357563" cy="3762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45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副热带高气压带（动力原因）</a:t>
            </a:r>
          </a:p>
        </p:txBody>
      </p:sp>
      <p:cxnSp>
        <p:nvCxnSpPr>
          <p:cNvPr id="34" name="直接连接符 33"/>
          <p:cNvCxnSpPr/>
          <p:nvPr/>
        </p:nvCxnSpPr>
        <p:spPr>
          <a:xfrm rot="5400000" flipH="1" flipV="1">
            <a:off x="5498783" y="1182055"/>
            <a:ext cx="2968625" cy="2857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476658" y="1523368"/>
            <a:ext cx="468590" cy="10509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eaVert"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1845" b="1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受冷下沉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90410" y="4622165"/>
            <a:ext cx="468590" cy="10490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eaVert"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1845" b="1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被迫下沉</a:t>
            </a:r>
          </a:p>
        </p:txBody>
      </p:sp>
      <p:sp>
        <p:nvSpPr>
          <p:cNvPr id="84" name="TextBox 83"/>
          <p:cNvSpPr txBox="1"/>
          <p:nvPr/>
        </p:nvSpPr>
        <p:spPr>
          <a:xfrm rot="731870">
            <a:off x="4759346" y="3009265"/>
            <a:ext cx="468590" cy="11382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eaVert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1845" b="1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被迫上升</a:t>
            </a:r>
          </a:p>
        </p:txBody>
      </p:sp>
      <p:sp>
        <p:nvSpPr>
          <p:cNvPr id="88" name="上箭头 87"/>
          <p:cNvSpPr/>
          <p:nvPr/>
        </p:nvSpPr>
        <p:spPr>
          <a:xfrm rot="15230628" flipV="1">
            <a:off x="6159189" y="1137619"/>
            <a:ext cx="328613" cy="754063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9" name="上箭头 88"/>
          <p:cNvSpPr/>
          <p:nvPr/>
        </p:nvSpPr>
        <p:spPr>
          <a:xfrm rot="16200000" flipV="1">
            <a:off x="7208531" y="1034429"/>
            <a:ext cx="328613" cy="779463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0" name="上箭头 89"/>
          <p:cNvSpPr/>
          <p:nvPr/>
        </p:nvSpPr>
        <p:spPr>
          <a:xfrm rot="3966445" flipV="1">
            <a:off x="4075589" y="3121188"/>
            <a:ext cx="412750" cy="766763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1" name="上箭头 90"/>
          <p:cNvSpPr/>
          <p:nvPr/>
        </p:nvSpPr>
        <p:spPr>
          <a:xfrm rot="4935757" flipV="1">
            <a:off x="2995295" y="3417258"/>
            <a:ext cx="414338" cy="960439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4" name="上箭头 53"/>
          <p:cNvSpPr/>
          <p:nvPr/>
        </p:nvSpPr>
        <p:spPr>
          <a:xfrm rot="3272951" flipV="1">
            <a:off x="5005070" y="2453648"/>
            <a:ext cx="414338" cy="944563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6" name="云形标注 55"/>
          <p:cNvSpPr/>
          <p:nvPr/>
        </p:nvSpPr>
        <p:spPr>
          <a:xfrm>
            <a:off x="4054159" y="1983740"/>
            <a:ext cx="3214688" cy="725488"/>
          </a:xfrm>
          <a:prstGeom prst="cloudCallout">
            <a:avLst>
              <a:gd name="adj1" fmla="val -15977"/>
              <a:gd name="adj2" fmla="val 42633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94" name="直接连接符 93"/>
          <p:cNvCxnSpPr/>
          <p:nvPr/>
        </p:nvCxnSpPr>
        <p:spPr>
          <a:xfrm rot="10800000">
            <a:off x="3696971" y="4622165"/>
            <a:ext cx="32146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8" grpId="0" bldLvl="0" animBg="1"/>
      <p:bldP spid="55" grpId="0" bldLvl="0" animBg="1"/>
      <p:bldP spid="57" grpId="0" bldLvl="0" animBg="1"/>
      <p:bldP spid="66" grpId="0" bldLvl="0" animBg="1"/>
      <p:bldP spid="68" grpId="0" bldLvl="0" animBg="1"/>
      <p:bldP spid="69" grpId="0" bldLvl="0" animBg="1"/>
      <p:bldP spid="74" grpId="0" bldLvl="0" animBg="1"/>
      <p:bldP spid="75" grpId="0" bldLvl="0" animBg="1"/>
      <p:bldP spid="53" grpId="0" bldLvl="0" animBg="1"/>
      <p:bldP spid="52" grpId="0" bldLvl="0" animBg="1"/>
      <p:bldP spid="35" grpId="0" bldLvl="0" animBg="1"/>
      <p:bldP spid="67" grpId="0" bldLvl="0" animBg="1"/>
      <p:bldP spid="82" grpId="0" bldLvl="0" animBg="1"/>
      <p:bldP spid="83" grpId="0" bldLvl="0" animBg="1"/>
      <p:bldP spid="84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54" grpId="0" bldLvl="0" animBg="1"/>
      <p:bldP spid="5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12612" r="45469" b="13333"/>
          <a:stretch>
            <a:fillRect/>
          </a:stretch>
        </p:blipFill>
        <p:spPr>
          <a:xfrm>
            <a:off x="5999480" y="-58420"/>
            <a:ext cx="6192520" cy="691642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/>
        </p:nvSpPr>
        <p:spPr>
          <a:xfrm>
            <a:off x="1710056" y="362585"/>
            <a:ext cx="3072765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CN" altLang="en-US" dirty="0">
                <a:solidFill>
                  <a:schemeClr val="tx1"/>
                </a:solidFill>
                <a:sym typeface="+mn-ea"/>
              </a:rPr>
              <a:t>气压带和风带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358271" y="902335"/>
            <a:ext cx="37763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358774" y="1613535"/>
            <a:ext cx="5480051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7FEB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分布特点：</a:t>
            </a:r>
          </a:p>
          <a:p>
            <a:pPr marL="514350" indent="-514350" algn="l" eaLnBrk="1" hangingPunct="1">
              <a:lnSpc>
                <a:spcPct val="100000"/>
              </a:lnSpc>
              <a:spcBef>
                <a:spcPct val="50000"/>
              </a:spcBef>
              <a:buFont typeface="+mj-ea"/>
              <a:buAutoNum type="circleNumDbPlain"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气压带：高低气压带相间分布</a:t>
            </a:r>
          </a:p>
          <a:p>
            <a:pPr marL="514350" indent="-514350" algn="l" eaLnBrk="1" hangingPunct="1">
              <a:lnSpc>
                <a:spcPct val="100000"/>
              </a:lnSpc>
              <a:spcBef>
                <a:spcPct val="50000"/>
              </a:spcBef>
              <a:buFont typeface="+mj-ea"/>
              <a:buAutoNum type="circleNumDbPlain"/>
            </a:pP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14350" indent="-514350" algn="l" eaLnBrk="1" hangingPunct="1">
              <a:lnSpc>
                <a:spcPct val="100000"/>
              </a:lnSpc>
              <a:spcBef>
                <a:spcPct val="50000"/>
              </a:spcBef>
              <a:buFont typeface="+mj-ea"/>
              <a:buAutoNum type="circleNumDbPlain"/>
            </a:pP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14350" indent="-514350" algn="l" eaLnBrk="1" hangingPunct="1">
              <a:lnSpc>
                <a:spcPct val="100000"/>
              </a:lnSpc>
              <a:spcBef>
                <a:spcPct val="50000"/>
              </a:spcBef>
              <a:buFont typeface="+mj-ea"/>
              <a:buAutoNum type="circleNumDbPlain"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风   带：南北对称</a:t>
            </a:r>
          </a:p>
          <a:p>
            <a:pPr marL="514350" indent="-514350" algn="l" eaLnBrk="1" hangingPunct="1">
              <a:lnSpc>
                <a:spcPct val="100000"/>
              </a:lnSpc>
              <a:spcBef>
                <a:spcPct val="50000"/>
              </a:spcBef>
              <a:buFont typeface="+mj-ea"/>
              <a:buAutoNum type="circleNumDbPlain"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气压带和风带：南北对称，相间分布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78215" y="288988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/>
              <a:t>热力原因：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8215" y="352171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/>
              <a:t>动力原因：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72080" y="288988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/>
              <a:t>赤道低压带、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82820" y="2889893"/>
            <a:ext cx="196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极地高压带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72080" y="352171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/>
              <a:t>副高、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73805" y="3521711"/>
            <a:ext cx="2469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副极地低压带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600" dirty="0"/>
              <a:t>气压带和风带的</a:t>
            </a:r>
            <a:r>
              <a:rPr lang="zh-CN" altLang="en-US" sz="3600" dirty="0">
                <a:solidFill>
                  <a:srgbClr val="FF0000"/>
                </a:solidFill>
              </a:rPr>
              <a:t>季节移动</a:t>
            </a:r>
            <a:endParaRPr lang="zh-CN" altLang="en-US" sz="28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4571367" y="1431290"/>
            <a:ext cx="5572760" cy="5097145"/>
            <a:chOff x="5312" y="2286"/>
            <a:chExt cx="8776" cy="80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" y="2286"/>
              <a:ext cx="7226" cy="8027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5329" y="6044"/>
              <a:ext cx="761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329" y="5026"/>
              <a:ext cx="7618" cy="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329" y="3862"/>
              <a:ext cx="7618" cy="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312" y="7103"/>
              <a:ext cx="7618" cy="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329" y="8211"/>
              <a:ext cx="7618" cy="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2992" y="5634"/>
              <a:ext cx="808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/>
                <a:t>0</a:t>
              </a:r>
              <a:r>
                <a:rPr lang="zh-CN" altLang="en-US" sz="2800"/>
                <a:t>°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992" y="6693"/>
              <a:ext cx="109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/>
                <a:t>30</a:t>
              </a:r>
              <a:r>
                <a:rPr lang="zh-CN" altLang="en-US" sz="2800"/>
                <a:t>°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975" y="7801"/>
              <a:ext cx="109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/>
                <a:t>60</a:t>
              </a:r>
              <a:r>
                <a:rPr lang="zh-CN" altLang="en-US" sz="2800"/>
                <a:t>°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930" y="4616"/>
              <a:ext cx="109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/>
                <a:t>30</a:t>
              </a:r>
              <a:r>
                <a:rPr lang="zh-CN" altLang="en-US" sz="2800"/>
                <a:t>°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947" y="3452"/>
              <a:ext cx="109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/>
                <a:t>60</a:t>
              </a:r>
              <a:r>
                <a:rPr lang="zh-CN" altLang="en-US" sz="2800"/>
                <a:t>°</a:t>
              </a:r>
            </a:p>
          </p:txBody>
        </p:sp>
      </p:grpSp>
      <p:sp>
        <p:nvSpPr>
          <p:cNvPr id="4" name="圆角矩形标注 3"/>
          <p:cNvSpPr/>
          <p:nvPr/>
        </p:nvSpPr>
        <p:spPr>
          <a:xfrm>
            <a:off x="10125711" y="2235200"/>
            <a:ext cx="1686560" cy="935990"/>
          </a:xfrm>
          <a:prstGeom prst="wedgeRoundRectCallout">
            <a:avLst>
              <a:gd name="adj1" fmla="val -141905"/>
              <a:gd name="adj2" fmla="val 54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副热带</a:t>
            </a:r>
            <a:br>
              <a:rPr lang="en-US" altLang="zh-CN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高气压带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10137140" y="3647440"/>
            <a:ext cx="1675765" cy="935990"/>
          </a:xfrm>
          <a:prstGeom prst="wedgeRoundRectCallout">
            <a:avLst>
              <a:gd name="adj1" fmla="val -162150"/>
              <a:gd name="adj2" fmla="val -2190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赤道</a:t>
            </a:r>
            <a:b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低气压带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12443" y="974090"/>
            <a:ext cx="61645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sym typeface="+mn-ea"/>
              </a:rPr>
              <a:t>考虑太阳辐射、地球自转、地球公转</a:t>
            </a: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23192" y="1828801"/>
            <a:ext cx="425259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2095" indent="-457200" algn="ctr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zh-CN" altLang="zh-CN" sz="3200" b="1" kern="100" dirty="0">
                <a:latin typeface="方正正准黑简体" panose="02000000000000000000" charset="-122"/>
                <a:ea typeface="方正正准黑简体" panose="02000000000000000000" charset="-122"/>
                <a:cs typeface="Times New Roman" panose="02020603050405020304"/>
              </a:rPr>
              <a:t>移动的规律</a:t>
            </a:r>
            <a:endParaRPr lang="zh-CN" altLang="zh-CN" sz="3200" kern="100" dirty="0">
              <a:latin typeface="方正正准黑简体" panose="02000000000000000000" charset="-122"/>
              <a:ea typeface="方正正准黑简体" panose="02000000000000000000" charset="-122"/>
              <a:cs typeface="Courier New" panose="02070309020205020404"/>
            </a:endParaRPr>
          </a:p>
          <a:p>
            <a:pPr marL="514350" indent="-514350" algn="just">
              <a:lnSpc>
                <a:spcPct val="100000"/>
              </a:lnSpc>
              <a:spcAft>
                <a:spcPts val="0"/>
              </a:spcAft>
              <a:buFont typeface="+mj-ea"/>
              <a:buAutoNum type="circleNumDbPlain"/>
              <a:tabLst>
                <a:tab pos="0" algn="l"/>
              </a:tabLst>
            </a:pPr>
            <a:r>
              <a:rPr lang="zh-CN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北半球</a:t>
            </a:r>
            <a:r>
              <a:rPr lang="zh-CN" altLang="zh-CN" sz="32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夏季偏北，冬季偏南</a:t>
            </a:r>
            <a:r>
              <a:rPr lang="zh-CN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zh-CN" sz="32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14350" indent="-514350" algn="just">
              <a:lnSpc>
                <a:spcPct val="100000"/>
              </a:lnSpc>
              <a:spcAft>
                <a:spcPts val="0"/>
              </a:spcAft>
              <a:buFont typeface="+mj-ea"/>
              <a:buAutoNum type="circleNumDbPlain"/>
              <a:tabLst>
                <a:tab pos="0" algn="l"/>
              </a:tabLst>
            </a:pPr>
            <a:r>
              <a:rPr lang="zh-CN" altLang="zh-CN" sz="32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年移动幅度约</a:t>
            </a:r>
            <a:r>
              <a:rPr lang="en-US" altLang="zh-CN" sz="32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10°</a:t>
            </a:r>
            <a:r>
              <a:rPr lang="zh-CN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。夏季向北半球偏</a:t>
            </a:r>
            <a:r>
              <a:rPr lang="en-US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个纬度，冬季向南半球偏</a:t>
            </a:r>
            <a:r>
              <a:rPr lang="en-US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个纬度。</a:t>
            </a:r>
            <a:r>
              <a:rPr lang="en-US" altLang="zh-CN" sz="32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200" b="1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气压带、风带的性质与天气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3070" y="988064"/>
            <a:ext cx="794159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请用冷暖、干湿描述各气压带风带的性质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654175" y="353060"/>
            <a:ext cx="5514975" cy="6151880"/>
            <a:chOff x="1835696" y="-315416"/>
            <a:chExt cx="6211171" cy="734973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379" b="11722"/>
            <a:stretch>
              <a:fillRect/>
            </a:stretch>
          </p:blipFill>
          <p:spPr>
            <a:xfrm>
              <a:off x="1835696" y="-315416"/>
              <a:ext cx="5724128" cy="734973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 rot="1037387">
              <a:off x="7038755" y="2986861"/>
              <a:ext cx="1008112" cy="27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6228184" y="1844824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4125083">
              <a:off x="6813302" y="4357743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80087" y="1668780"/>
            <a:ext cx="6340197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提示：（气流运动会携带热量和水汽）</a:t>
            </a: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气流上升则湿润，气流下沉则干燥；</a:t>
            </a: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风从低纬吹向高纬或从海洋吹向陆地则湿润；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7025643" y="3479165"/>
            <a:ext cx="1821180" cy="584835"/>
            <a:chOff x="11064" y="5479"/>
            <a:chExt cx="2868" cy="921"/>
          </a:xfrm>
        </p:grpSpPr>
        <p:sp>
          <p:nvSpPr>
            <p:cNvPr id="16450" name="文本框 15425"/>
            <p:cNvSpPr txBox="1"/>
            <p:nvPr/>
          </p:nvSpPr>
          <p:spPr>
            <a:xfrm>
              <a:off x="11064" y="5479"/>
              <a:ext cx="1642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湿热</a:t>
              </a:r>
            </a:p>
          </p:txBody>
        </p:sp>
        <p:cxnSp>
          <p:nvCxnSpPr>
            <p:cNvPr id="17" name="直接箭头连接符 16"/>
            <p:cNvCxnSpPr>
              <a:stCxn id="16450" idx="3"/>
            </p:cNvCxnSpPr>
            <p:nvPr/>
          </p:nvCxnSpPr>
          <p:spPr>
            <a:xfrm>
              <a:off x="12706" y="5940"/>
              <a:ext cx="1226" cy="2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7025641" y="2823853"/>
            <a:ext cx="1720851" cy="584835"/>
            <a:chOff x="11064" y="4447"/>
            <a:chExt cx="2710" cy="921"/>
          </a:xfrm>
        </p:grpSpPr>
        <p:sp>
          <p:nvSpPr>
            <p:cNvPr id="11" name="文本框 15425"/>
            <p:cNvSpPr txBox="1"/>
            <p:nvPr/>
          </p:nvSpPr>
          <p:spPr>
            <a:xfrm>
              <a:off x="11064" y="4447"/>
              <a:ext cx="1642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干热</a:t>
              </a:r>
            </a:p>
          </p:txBody>
        </p:sp>
        <p:cxnSp>
          <p:nvCxnSpPr>
            <p:cNvPr id="18" name="直接箭头连接符 17"/>
            <p:cNvCxnSpPr>
              <a:stCxn id="11" idx="3"/>
            </p:cNvCxnSpPr>
            <p:nvPr/>
          </p:nvCxnSpPr>
          <p:spPr>
            <a:xfrm>
              <a:off x="12706" y="4908"/>
              <a:ext cx="1068" cy="1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7255511" y="2161547"/>
            <a:ext cx="1501140" cy="584835"/>
            <a:chOff x="11426" y="3404"/>
            <a:chExt cx="2364" cy="921"/>
          </a:xfrm>
        </p:grpSpPr>
        <p:sp>
          <p:nvSpPr>
            <p:cNvPr id="12" name="文本框 15425"/>
            <p:cNvSpPr txBox="1"/>
            <p:nvPr/>
          </p:nvSpPr>
          <p:spPr>
            <a:xfrm>
              <a:off x="11426" y="3404"/>
              <a:ext cx="1642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冷湿</a:t>
              </a:r>
            </a:p>
          </p:txBody>
        </p:sp>
        <p:cxnSp>
          <p:nvCxnSpPr>
            <p:cNvPr id="20" name="直接箭头连接符 19"/>
            <p:cNvCxnSpPr>
              <a:stCxn id="12" idx="3"/>
            </p:cNvCxnSpPr>
            <p:nvPr/>
          </p:nvCxnSpPr>
          <p:spPr>
            <a:xfrm>
              <a:off x="13068" y="3865"/>
              <a:ext cx="722" cy="1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8373111" y="1571628"/>
            <a:ext cx="1272540" cy="584835"/>
            <a:chOff x="13186" y="2475"/>
            <a:chExt cx="2004" cy="921"/>
          </a:xfrm>
        </p:grpSpPr>
        <p:sp>
          <p:nvSpPr>
            <p:cNvPr id="13" name="文本框 15425"/>
            <p:cNvSpPr txBox="1"/>
            <p:nvPr/>
          </p:nvSpPr>
          <p:spPr>
            <a:xfrm>
              <a:off x="13186" y="2475"/>
              <a:ext cx="1642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冷干</a:t>
              </a:r>
            </a:p>
          </p:txBody>
        </p:sp>
        <p:cxnSp>
          <p:nvCxnSpPr>
            <p:cNvPr id="21" name="直接箭头连接符 20"/>
            <p:cNvCxnSpPr>
              <a:stCxn id="13" idx="3"/>
            </p:cNvCxnSpPr>
            <p:nvPr/>
          </p:nvCxnSpPr>
          <p:spPr>
            <a:xfrm>
              <a:off x="14828" y="2936"/>
              <a:ext cx="362" cy="4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5982972" y="4062731"/>
            <a:ext cx="2244725" cy="584835"/>
            <a:chOff x="9422" y="6398"/>
            <a:chExt cx="3535" cy="921"/>
          </a:xfrm>
        </p:grpSpPr>
        <p:sp>
          <p:nvSpPr>
            <p:cNvPr id="14" name="文本框 15425"/>
            <p:cNvSpPr txBox="1"/>
            <p:nvPr/>
          </p:nvSpPr>
          <p:spPr>
            <a:xfrm>
              <a:off x="9422" y="6398"/>
              <a:ext cx="1642" cy="9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干热</a:t>
              </a:r>
            </a:p>
          </p:txBody>
        </p:sp>
        <p:cxnSp>
          <p:nvCxnSpPr>
            <p:cNvPr id="22" name="直接箭头连接符 21"/>
            <p:cNvCxnSpPr>
              <a:stCxn id="14" idx="3"/>
            </p:cNvCxnSpPr>
            <p:nvPr/>
          </p:nvCxnSpPr>
          <p:spPr>
            <a:xfrm flipV="1">
              <a:off x="11064" y="6791"/>
              <a:ext cx="1893" cy="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7330449" y="5500379"/>
            <a:ext cx="1556385" cy="596900"/>
            <a:chOff x="11544" y="8662"/>
            <a:chExt cx="2451" cy="940"/>
          </a:xfrm>
        </p:grpSpPr>
        <p:sp>
          <p:nvSpPr>
            <p:cNvPr id="16" name="文本框 15425"/>
            <p:cNvSpPr txBox="1"/>
            <p:nvPr/>
          </p:nvSpPr>
          <p:spPr>
            <a:xfrm>
              <a:off x="11544" y="8681"/>
              <a:ext cx="1642" cy="9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冷干</a:t>
              </a:r>
            </a:p>
          </p:txBody>
        </p:sp>
        <p:cxnSp>
          <p:nvCxnSpPr>
            <p:cNvPr id="24" name="直接箭头连接符 23"/>
            <p:cNvCxnSpPr>
              <a:stCxn id="16" idx="3"/>
            </p:cNvCxnSpPr>
            <p:nvPr/>
          </p:nvCxnSpPr>
          <p:spPr>
            <a:xfrm flipV="1">
              <a:off x="13186" y="8662"/>
              <a:ext cx="809" cy="4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433076" y="3407410"/>
            <a:ext cx="59823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试推断气压带风带控制下各地的天气状况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6553845" y="4819022"/>
            <a:ext cx="2033271" cy="584835"/>
            <a:chOff x="10321" y="7589"/>
            <a:chExt cx="3202" cy="921"/>
          </a:xfrm>
        </p:grpSpPr>
        <p:sp>
          <p:nvSpPr>
            <p:cNvPr id="15" name="文本框 15425"/>
            <p:cNvSpPr txBox="1"/>
            <p:nvPr/>
          </p:nvSpPr>
          <p:spPr>
            <a:xfrm>
              <a:off x="10321" y="7589"/>
              <a:ext cx="1642" cy="9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暖湿</a:t>
              </a:r>
            </a:p>
          </p:txBody>
        </p:sp>
        <p:cxnSp>
          <p:nvCxnSpPr>
            <p:cNvPr id="23" name="直接箭头连接符 22"/>
            <p:cNvCxnSpPr>
              <a:stCxn id="15" idx="3"/>
            </p:cNvCxnSpPr>
            <p:nvPr/>
          </p:nvCxnSpPr>
          <p:spPr>
            <a:xfrm flipV="1">
              <a:off x="11963" y="7734"/>
              <a:ext cx="1560" cy="3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气压带、风带的性质与天气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3080" y="988064"/>
            <a:ext cx="8762335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请用冷暖、干湿等词描述各气压带风带的性质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654175" y="353060"/>
            <a:ext cx="5514975" cy="6151880"/>
            <a:chOff x="1835696" y="-315416"/>
            <a:chExt cx="6211171" cy="734973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379" b="11722"/>
            <a:stretch>
              <a:fillRect/>
            </a:stretch>
          </p:blipFill>
          <p:spPr>
            <a:xfrm>
              <a:off x="1835696" y="-315416"/>
              <a:ext cx="5724128" cy="734973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 rot="1037387">
              <a:off x="7038755" y="2986861"/>
              <a:ext cx="1008112" cy="27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6228184" y="1844824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4125083">
              <a:off x="6813302" y="4357743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15415" y="3479166"/>
            <a:ext cx="2431415" cy="584835"/>
            <a:chOff x="10103" y="5479"/>
            <a:chExt cx="3829" cy="921"/>
          </a:xfrm>
        </p:grpSpPr>
        <p:sp>
          <p:nvSpPr>
            <p:cNvPr id="16450" name="文本框 15425"/>
            <p:cNvSpPr txBox="1"/>
            <p:nvPr/>
          </p:nvSpPr>
          <p:spPr>
            <a:xfrm>
              <a:off x="10103" y="5479"/>
              <a:ext cx="2603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多阴雨</a:t>
              </a:r>
            </a:p>
          </p:txBody>
        </p:sp>
        <p:cxnSp>
          <p:nvCxnSpPr>
            <p:cNvPr id="17" name="直接箭头连接符 16"/>
            <p:cNvCxnSpPr>
              <a:stCxn id="16450" idx="3"/>
            </p:cNvCxnSpPr>
            <p:nvPr/>
          </p:nvCxnSpPr>
          <p:spPr>
            <a:xfrm>
              <a:off x="12706" y="5940"/>
              <a:ext cx="1226" cy="2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6155691" y="2823853"/>
            <a:ext cx="2590800" cy="584835"/>
            <a:chOff x="9694" y="4447"/>
            <a:chExt cx="4080" cy="921"/>
          </a:xfrm>
        </p:grpSpPr>
        <p:sp>
          <p:nvSpPr>
            <p:cNvPr id="11" name="文本框 15425"/>
            <p:cNvSpPr txBox="1"/>
            <p:nvPr/>
          </p:nvSpPr>
          <p:spPr>
            <a:xfrm>
              <a:off x="9694" y="4447"/>
              <a:ext cx="3012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晴朗少雨</a:t>
              </a:r>
            </a:p>
          </p:txBody>
        </p:sp>
        <p:cxnSp>
          <p:nvCxnSpPr>
            <p:cNvPr id="18" name="直接箭头连接符 17"/>
            <p:cNvCxnSpPr>
              <a:stCxn id="11" idx="3"/>
            </p:cNvCxnSpPr>
            <p:nvPr/>
          </p:nvCxnSpPr>
          <p:spPr>
            <a:xfrm>
              <a:off x="12706" y="4908"/>
              <a:ext cx="1068" cy="1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6744337" y="2161548"/>
            <a:ext cx="2012315" cy="584835"/>
            <a:chOff x="10621" y="3404"/>
            <a:chExt cx="3169" cy="921"/>
          </a:xfrm>
        </p:grpSpPr>
        <p:sp>
          <p:nvSpPr>
            <p:cNvPr id="12" name="文本框 15425"/>
            <p:cNvSpPr txBox="1"/>
            <p:nvPr/>
          </p:nvSpPr>
          <p:spPr>
            <a:xfrm>
              <a:off x="10621" y="3404"/>
              <a:ext cx="2447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多阴雨</a:t>
              </a:r>
            </a:p>
          </p:txBody>
        </p:sp>
        <p:cxnSp>
          <p:nvCxnSpPr>
            <p:cNvPr id="20" name="直接箭头连接符 19"/>
            <p:cNvCxnSpPr>
              <a:stCxn id="12" idx="3"/>
            </p:cNvCxnSpPr>
            <p:nvPr/>
          </p:nvCxnSpPr>
          <p:spPr>
            <a:xfrm>
              <a:off x="13068" y="3865"/>
              <a:ext cx="722" cy="1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7596516" y="1571628"/>
            <a:ext cx="2049145" cy="584835"/>
            <a:chOff x="11963" y="2475"/>
            <a:chExt cx="3227" cy="921"/>
          </a:xfrm>
        </p:grpSpPr>
        <p:sp>
          <p:nvSpPr>
            <p:cNvPr id="13" name="文本框 15425"/>
            <p:cNvSpPr txBox="1"/>
            <p:nvPr/>
          </p:nvSpPr>
          <p:spPr>
            <a:xfrm>
              <a:off x="11963" y="2475"/>
              <a:ext cx="2865" cy="921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晴朗少雨</a:t>
              </a:r>
            </a:p>
          </p:txBody>
        </p:sp>
        <p:cxnSp>
          <p:nvCxnSpPr>
            <p:cNvPr id="21" name="直接箭头连接符 20"/>
            <p:cNvCxnSpPr>
              <a:stCxn id="13" idx="3"/>
            </p:cNvCxnSpPr>
            <p:nvPr/>
          </p:nvCxnSpPr>
          <p:spPr>
            <a:xfrm>
              <a:off x="14828" y="2936"/>
              <a:ext cx="362" cy="4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5982972" y="4062731"/>
            <a:ext cx="2244725" cy="584835"/>
            <a:chOff x="9422" y="6398"/>
            <a:chExt cx="3535" cy="921"/>
          </a:xfrm>
        </p:grpSpPr>
        <p:sp>
          <p:nvSpPr>
            <p:cNvPr id="14" name="文本框 15425"/>
            <p:cNvSpPr txBox="1"/>
            <p:nvPr/>
          </p:nvSpPr>
          <p:spPr>
            <a:xfrm>
              <a:off x="9422" y="6398"/>
              <a:ext cx="1642" cy="9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少雨</a:t>
              </a:r>
            </a:p>
          </p:txBody>
        </p:sp>
        <p:cxnSp>
          <p:nvCxnSpPr>
            <p:cNvPr id="22" name="直接箭头连接符 21"/>
            <p:cNvCxnSpPr>
              <a:stCxn id="14" idx="3"/>
            </p:cNvCxnSpPr>
            <p:nvPr/>
          </p:nvCxnSpPr>
          <p:spPr>
            <a:xfrm flipV="1">
              <a:off x="11064" y="6791"/>
              <a:ext cx="1893" cy="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7330450" y="5500378"/>
            <a:ext cx="1556385" cy="596900"/>
            <a:chOff x="11544" y="8662"/>
            <a:chExt cx="2451" cy="940"/>
          </a:xfrm>
        </p:grpSpPr>
        <p:sp>
          <p:nvSpPr>
            <p:cNvPr id="16" name="文本框 15425"/>
            <p:cNvSpPr txBox="1"/>
            <p:nvPr/>
          </p:nvSpPr>
          <p:spPr>
            <a:xfrm>
              <a:off x="11544" y="8681"/>
              <a:ext cx="1642" cy="9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少雨</a:t>
              </a:r>
            </a:p>
          </p:txBody>
        </p:sp>
        <p:cxnSp>
          <p:nvCxnSpPr>
            <p:cNvPr id="24" name="直接箭头连接符 23"/>
            <p:cNvCxnSpPr>
              <a:stCxn id="16" idx="3"/>
            </p:cNvCxnSpPr>
            <p:nvPr/>
          </p:nvCxnSpPr>
          <p:spPr>
            <a:xfrm flipV="1">
              <a:off x="13186" y="8662"/>
              <a:ext cx="809" cy="4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433076" y="3407410"/>
            <a:ext cx="59823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试推断气压带风带控制下各地的天气状况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6553845" y="4819023"/>
            <a:ext cx="2033271" cy="584835"/>
            <a:chOff x="10321" y="7589"/>
            <a:chExt cx="3202" cy="921"/>
          </a:xfrm>
        </p:grpSpPr>
        <p:sp>
          <p:nvSpPr>
            <p:cNvPr id="15" name="文本框 15425"/>
            <p:cNvSpPr txBox="1"/>
            <p:nvPr/>
          </p:nvSpPr>
          <p:spPr>
            <a:xfrm>
              <a:off x="10321" y="7589"/>
              <a:ext cx="1642" cy="9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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多雨</a:t>
              </a:r>
            </a:p>
          </p:txBody>
        </p:sp>
        <p:cxnSp>
          <p:nvCxnSpPr>
            <p:cNvPr id="23" name="直接箭头连接符 22"/>
            <p:cNvCxnSpPr>
              <a:stCxn id="15" idx="3"/>
            </p:cNvCxnSpPr>
            <p:nvPr/>
          </p:nvCxnSpPr>
          <p:spPr>
            <a:xfrm flipV="1">
              <a:off x="11963" y="7734"/>
              <a:ext cx="1560" cy="3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15425"/>
          <p:cNvSpPr txBox="1"/>
          <p:nvPr/>
        </p:nvSpPr>
        <p:spPr>
          <a:xfrm>
            <a:off x="10415907" y="2822900"/>
            <a:ext cx="1562100" cy="584775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马纬度</a:t>
            </a:r>
          </a:p>
        </p:txBody>
      </p:sp>
      <p:sp>
        <p:nvSpPr>
          <p:cNvPr id="76" name="文本框 15425"/>
          <p:cNvSpPr txBox="1"/>
          <p:nvPr/>
        </p:nvSpPr>
        <p:spPr>
          <a:xfrm>
            <a:off x="9540241" y="4575183"/>
            <a:ext cx="233235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咆哮西风带</a:t>
            </a:r>
          </a:p>
        </p:txBody>
      </p:sp>
      <p:sp>
        <p:nvSpPr>
          <p:cNvPr id="79" name="文本框 15425"/>
          <p:cNvSpPr txBox="1"/>
          <p:nvPr/>
        </p:nvSpPr>
        <p:spPr>
          <a:xfrm>
            <a:off x="10310495" y="3952560"/>
            <a:ext cx="1562100" cy="584775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贸易风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0087" y="1668780"/>
            <a:ext cx="6340197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提示：（气流运动会携带热量和水汽）</a:t>
            </a: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气流上升则湿润，气流下沉则干燥；</a:t>
            </a:r>
          </a:p>
          <a:p>
            <a:pPr algn="l" eaLnBrk="1" hangingPunct="1"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风从低纬吹向高纬或从海洋吹向陆地则湿润；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239" y="3459480"/>
            <a:ext cx="3699511" cy="30708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95" y="901065"/>
            <a:ext cx="4907280" cy="8686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973071" y="1065530"/>
            <a:ext cx="2413000" cy="539750"/>
          </a:xfrm>
        </p:spPr>
        <p:txBody>
          <a:bodyPr/>
          <a:lstStyle/>
          <a:p>
            <a:pPr algn="dist"/>
            <a:r>
              <a:rPr lang="zh-CN" altLang="en-US"/>
              <a:t>副高</a:t>
            </a:r>
            <a:r>
              <a:rPr lang="en-US" altLang="zh-CN"/>
              <a:t>-</a:t>
            </a:r>
            <a:r>
              <a:rPr lang="zh-CN" altLang="en-US"/>
              <a:t>马纬度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3080" y="1769745"/>
            <a:ext cx="1124521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/>
              <a:t>由于20°～35°附近的低层风很弱，这个纬度带也被称为马纬度（horse latitudes）。这个名字来源于西班牙帆船队在横渡大西洋时，</a:t>
            </a:r>
            <a:r>
              <a:rPr lang="zh-CN" altLang="en-US" sz="2800" b="1"/>
              <a:t>有时会因无风而长时间无法航行</a:t>
            </a:r>
            <a:r>
              <a:rPr lang="zh-CN" altLang="en-US" sz="2800"/>
              <a:t>，滞留在该水域，当船上马匹的食物和水不足时，水手们不得不将马抛下船。</a:t>
            </a:r>
            <a:r>
              <a:rPr lang="zh-CN" altLang="en-US" sz="2800">
                <a:solidFill>
                  <a:srgbClr val="FF0000"/>
                </a:solidFill>
              </a:rPr>
              <a:t>为什么此处会长时间无风呢？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0866" y="4715518"/>
            <a:ext cx="729742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/>
              <a:t>该名称的由来是因为早期的帆船借助该区域</a:t>
            </a:r>
            <a:r>
              <a:rPr lang="zh-CN" altLang="en-US" sz="2800" b="1"/>
              <a:t>信风有规律的风向变化</a:t>
            </a:r>
            <a:r>
              <a:rPr lang="zh-CN" altLang="en-US" sz="2800"/>
              <a:t>往来于欧洲和北美之间运输货物进行贸易。在北半球，信风的风向为东北风，南半球为东南风。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322069" y="3834130"/>
            <a:ext cx="4992371" cy="881380"/>
            <a:chOff x="1450" y="5622"/>
            <a:chExt cx="7862" cy="138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" y="5622"/>
              <a:ext cx="7862" cy="1388"/>
            </a:xfrm>
            <a:prstGeom prst="rect">
              <a:avLst/>
            </a:prstGeom>
          </p:spPr>
        </p:pic>
        <p:sp>
          <p:nvSpPr>
            <p:cNvPr id="3" name="标题 1"/>
            <p:cNvSpPr>
              <a:spLocks noGrp="1"/>
            </p:cNvSpPr>
            <p:nvPr/>
          </p:nvSpPr>
          <p:spPr>
            <a:xfrm>
              <a:off x="4050" y="5891"/>
              <a:ext cx="3800" cy="8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dist"/>
              <a:r>
                <a:rPr lang="zh-CN" altLang="en-US"/>
                <a:t>信风</a:t>
              </a:r>
              <a:r>
                <a:rPr lang="en-US" altLang="zh-CN"/>
                <a:t>-</a:t>
              </a:r>
              <a:r>
                <a:rPr lang="zh-CN" altLang="en-US"/>
                <a:t>贸易风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38562" y="166373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气压带风带的性质与天气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课堂练习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52849" y="305377"/>
            <a:ext cx="8229600" cy="906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4" name="TextBox 2"/>
          <p:cNvSpPr txBox="1"/>
          <p:nvPr/>
        </p:nvSpPr>
        <p:spPr>
          <a:xfrm>
            <a:off x="323528" y="1196752"/>
            <a:ext cx="905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（</a:t>
            </a:r>
            <a:r>
              <a:rPr lang="en-US" altLang="zh-CN" sz="2800" dirty="0"/>
              <a:t>1</a:t>
            </a:r>
            <a:r>
              <a:rPr lang="zh-CN" altLang="en-US" sz="2800" dirty="0"/>
              <a:t>）北半球副热带高气压带气流运动方向是（             ） 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827584" y="2348880"/>
            <a:ext cx="1656184" cy="0"/>
          </a:xfrm>
          <a:prstGeom prst="line">
            <a:avLst/>
          </a:prstGeom>
          <a:ln w="2635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259632" y="1844824"/>
            <a:ext cx="43204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1547664" y="2492896"/>
            <a:ext cx="504056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843808" y="2348880"/>
            <a:ext cx="1656184" cy="0"/>
          </a:xfrm>
          <a:prstGeom prst="line">
            <a:avLst/>
          </a:prstGeom>
          <a:ln w="2635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3457699" y="1800127"/>
            <a:ext cx="43204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3383868" y="2490591"/>
            <a:ext cx="576064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788024" y="2348880"/>
            <a:ext cx="1656184" cy="0"/>
          </a:xfrm>
          <a:prstGeom prst="line">
            <a:avLst/>
          </a:prstGeom>
          <a:ln w="2635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5148064" y="1772816"/>
            <a:ext cx="576064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364088" y="2492896"/>
            <a:ext cx="504056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588224" y="2348880"/>
            <a:ext cx="1656184" cy="0"/>
          </a:xfrm>
          <a:prstGeom prst="line">
            <a:avLst/>
          </a:prstGeom>
          <a:ln w="2635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7524328" y="1844824"/>
            <a:ext cx="432048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7308304" y="2492896"/>
            <a:ext cx="504056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31653" y="3068976"/>
            <a:ext cx="667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A                            B                           C                             D</a:t>
            </a:r>
            <a:endParaRPr lang="zh-CN" alt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8003381" y="1064802"/>
            <a:ext cx="7056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3538" y="3789040"/>
            <a:ext cx="62889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（</a:t>
            </a:r>
            <a:r>
              <a:rPr lang="en-US" altLang="zh-CN" sz="2800" dirty="0"/>
              <a:t>2</a:t>
            </a:r>
            <a:r>
              <a:rPr lang="zh-CN" altLang="en-US" sz="2800" dirty="0"/>
              <a:t>）如右图，</a:t>
            </a:r>
            <a:r>
              <a:rPr lang="en-US" altLang="zh-CN" sz="2800" dirty="0"/>
              <a:t>A</a:t>
            </a:r>
            <a:r>
              <a:rPr lang="zh-CN" altLang="en-US" sz="2800" dirty="0"/>
              <a:t>地表示的风向是（    ）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     A </a:t>
            </a:r>
            <a:r>
              <a:rPr lang="zh-CN" altLang="en-US" sz="2800" dirty="0"/>
              <a:t>东北风</a:t>
            </a:r>
            <a:r>
              <a:rPr lang="en-US" altLang="zh-CN" sz="2800" dirty="0"/>
              <a:t>    B </a:t>
            </a:r>
            <a:r>
              <a:rPr lang="zh-CN" altLang="en-US" sz="2800" dirty="0"/>
              <a:t>西南风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    C </a:t>
            </a:r>
            <a:r>
              <a:rPr lang="zh-CN" altLang="en-US" sz="2800" dirty="0"/>
              <a:t>西北风</a:t>
            </a:r>
            <a:r>
              <a:rPr lang="en-US" altLang="zh-CN" sz="2800" dirty="0"/>
              <a:t>     D</a:t>
            </a:r>
            <a:r>
              <a:rPr lang="zh-CN" altLang="en-US" sz="2800" dirty="0"/>
              <a:t> 东南风</a:t>
            </a:r>
          </a:p>
        </p:txBody>
      </p:sp>
      <p:pic>
        <p:nvPicPr>
          <p:cNvPr id="21510" name="Picture 6" descr="1-138.TIF"/>
          <p:cNvPicPr>
            <a:picLocks noChangeAspect="1" noChangeArrowheads="1"/>
          </p:cNvPicPr>
          <p:nvPr/>
        </p:nvPicPr>
        <p:blipFill>
          <a:blip r:embed="rId2" r:link="rId3" cstate="print"/>
          <a:srcRect l="29557" t="11859" r="39830"/>
          <a:stretch>
            <a:fillRect/>
          </a:stretch>
        </p:blipFill>
        <p:spPr bwMode="auto">
          <a:xfrm>
            <a:off x="6698626" y="3450590"/>
            <a:ext cx="3324225" cy="340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807423" y="3990835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55176" y="3685030"/>
            <a:ext cx="6447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课堂练习</a:t>
            </a: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290829" y="965203"/>
            <a:ext cx="848741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若下图为三圈环流中的中纬环流侧视图，读图回答：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3.a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四点气压由高到低排序正确的是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A.a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 		</a:t>
            </a:r>
            <a:r>
              <a:rPr lang="en-US" altLang="zh-CN" sz="2800" b="1" kern="1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B.b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C.a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 		</a:t>
            </a:r>
            <a:r>
              <a:rPr lang="en-US" altLang="zh-CN" sz="2800" b="1" kern="1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D.d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4.b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之间是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副热带高气压带 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B.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副极地低气压带</a:t>
            </a:r>
            <a:endParaRPr lang="zh-CN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干冷的气流 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		D.</a:t>
            </a:r>
            <a:r>
              <a:rPr lang="zh-CN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西风带</a:t>
            </a:r>
            <a:r>
              <a:rPr lang="en-US" altLang="zh-CN" sz="2800" b="1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</p:txBody>
      </p:sp>
      <p:pic>
        <p:nvPicPr>
          <p:cNvPr id="17410" name="Picture 2" descr="X19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1129030"/>
            <a:ext cx="3738245" cy="29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762095" y="2395127"/>
            <a:ext cx="8290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2736" y="1288539"/>
            <a:ext cx="6447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20980" y="4463415"/>
            <a:ext cx="680720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>
                <a:latin typeface="Times New Roman" panose="02020603050405020304"/>
                <a:cs typeface="Times New Roman" panose="02020603050405020304"/>
                <a:sym typeface="+mn-ea"/>
              </a:rPr>
              <a:t>5.</a:t>
            </a:r>
            <a:r>
              <a:rPr lang="zh-CN" altLang="zh-CN" sz="2800" b="1" kern="100" dirty="0">
                <a:latin typeface="Times New Roman" panose="02020603050405020304"/>
                <a:cs typeface="Times New Roman" panose="02020603050405020304"/>
                <a:sym typeface="+mn-ea"/>
              </a:rPr>
              <a:t>五星红旗在南极恩克斯堡岛上迎风飘扬。推测红旗常年飘扬的主要方向是</a:t>
            </a:r>
            <a:r>
              <a:rPr lang="en-US" altLang="zh-CN" sz="2800" b="1" kern="100" dirty="0">
                <a:latin typeface="Times New Roman" panose="02020603050405020304"/>
                <a:cs typeface="Courier New" panose="02070309020205020404"/>
                <a:sym typeface="+mn-ea"/>
              </a:rPr>
              <a:t>(</a:t>
            </a:r>
            <a:r>
              <a:rPr lang="zh-CN" altLang="zh-CN" sz="2800" b="1" kern="100" dirty="0">
                <a:latin typeface="Times New Roman" panose="02020603050405020304"/>
                <a:cs typeface="Times New Roman" panose="02020603050405020304"/>
                <a:sym typeface="+mn-ea"/>
              </a:rPr>
              <a:t>　　</a:t>
            </a:r>
            <a:r>
              <a:rPr lang="en-US" altLang="zh-CN" sz="2800" b="1" kern="100" dirty="0">
                <a:latin typeface="Times New Roman" panose="02020603050405020304"/>
                <a:cs typeface="Courier New" panose="02070309020205020404"/>
                <a:sym typeface="+mn-ea"/>
              </a:rPr>
              <a:t>)</a:t>
            </a:r>
            <a:endParaRPr lang="zh-CN" altLang="zh-CN" sz="28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>
                <a:latin typeface="Times New Roman" panose="02020603050405020304" pitchFamily="18" charset="0"/>
                <a:cs typeface="Courier New" panose="02070309020205020404"/>
                <a:sym typeface="+mn-ea"/>
              </a:rPr>
              <a:t>A.</a:t>
            </a:r>
            <a:r>
              <a:rPr lang="zh-CN" altLang="zh-CN" sz="2800" b="1" kern="100" dirty="0">
                <a:latin typeface="Times New Roman" panose="02020603050405020304" pitchFamily="18" charset="0"/>
                <a:cs typeface="Times New Roman" panose="02020603050405020304"/>
                <a:sym typeface="+mn-ea"/>
              </a:rPr>
              <a:t>东北方向</a:t>
            </a:r>
            <a:r>
              <a:rPr lang="zh-CN" altLang="zh-CN" sz="2800" b="1" kern="100" dirty="0">
                <a:latin typeface="Times New Roman" panose="02020603050405020304" pitchFamily="18" charset="0"/>
                <a:ea typeface="Times New Roman" panose="02020603050405020304"/>
                <a:cs typeface="Courier New" panose="02070309020205020404"/>
                <a:sym typeface="+mn-ea"/>
              </a:rPr>
              <a:t> </a:t>
            </a:r>
            <a:r>
              <a:rPr lang="en-US" altLang="zh-CN" sz="2800" b="1" kern="100" dirty="0">
                <a:latin typeface="Times New Roman" panose="02020603050405020304" pitchFamily="18" charset="0"/>
                <a:ea typeface="Times New Roman" panose="02020603050405020304"/>
                <a:cs typeface="Courier New" panose="02070309020205020404"/>
                <a:sym typeface="+mn-ea"/>
              </a:rPr>
              <a:t>		B.</a:t>
            </a:r>
            <a:r>
              <a:rPr lang="zh-CN" altLang="zh-CN" sz="2800" b="1" kern="100" dirty="0">
                <a:latin typeface="Times New Roman" panose="02020603050405020304" pitchFamily="18" charset="0"/>
                <a:cs typeface="Times New Roman" panose="02020603050405020304"/>
                <a:sym typeface="+mn-ea"/>
              </a:rPr>
              <a:t>西南方向</a:t>
            </a:r>
            <a:r>
              <a:rPr lang="en-US" altLang="zh-CN" sz="2800" b="1" kern="100" dirty="0">
                <a:latin typeface="Times New Roman" panose="02020603050405020304" pitchFamily="18" charset="0"/>
                <a:cs typeface="Times New Roman" panose="02020603050405020304"/>
                <a:sym typeface="+mn-ea"/>
              </a:rPr>
              <a:t>		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tabLst>
                <a:tab pos="2286000" algn="l"/>
              </a:tabLst>
            </a:pPr>
            <a:r>
              <a:rPr lang="en-US" altLang="zh-CN" sz="2800" b="1" kern="100" dirty="0">
                <a:latin typeface="Times New Roman" panose="02020603050405020304" pitchFamily="18" charset="0"/>
                <a:cs typeface="Courier New" panose="02070309020205020404"/>
                <a:sym typeface="+mn-ea"/>
              </a:rPr>
              <a:t>C.</a:t>
            </a:r>
            <a:r>
              <a:rPr lang="zh-CN" altLang="zh-CN" sz="2800" b="1" kern="100" dirty="0">
                <a:latin typeface="Times New Roman" panose="02020603050405020304" pitchFamily="18" charset="0"/>
                <a:cs typeface="Times New Roman" panose="02020603050405020304"/>
                <a:sym typeface="+mn-ea"/>
              </a:rPr>
              <a:t>东南方向</a:t>
            </a:r>
            <a:r>
              <a:rPr lang="zh-CN" altLang="zh-CN" sz="2800" b="1" kern="100" dirty="0">
                <a:latin typeface="Times New Roman" panose="02020603050405020304" pitchFamily="18" charset="0"/>
                <a:ea typeface="Times New Roman" panose="02020603050405020304"/>
                <a:cs typeface="Courier New" panose="02070309020205020404"/>
                <a:sym typeface="+mn-ea"/>
              </a:rPr>
              <a:t> </a:t>
            </a:r>
            <a:r>
              <a:rPr lang="en-US" altLang="zh-CN" sz="2800" b="1" kern="100" dirty="0">
                <a:latin typeface="Times New Roman" panose="02020603050405020304" pitchFamily="18" charset="0"/>
                <a:ea typeface="Times New Roman" panose="02020603050405020304"/>
                <a:cs typeface="Courier New" panose="02070309020205020404"/>
                <a:sym typeface="+mn-ea"/>
              </a:rPr>
              <a:t>		D.</a:t>
            </a:r>
            <a:r>
              <a:rPr lang="zh-CN" altLang="zh-CN" sz="2800" b="1" kern="100" dirty="0">
                <a:latin typeface="Times New Roman" panose="02020603050405020304" pitchFamily="18" charset="0"/>
                <a:cs typeface="Times New Roman" panose="02020603050405020304"/>
                <a:sym typeface="+mn-ea"/>
              </a:rPr>
              <a:t>西北方向</a:t>
            </a:r>
            <a:endParaRPr lang="zh-CN" altLang="en-US" sz="2800"/>
          </a:p>
        </p:txBody>
      </p:sp>
      <p:pic>
        <p:nvPicPr>
          <p:cNvPr id="4" name="Picture 2" descr="18GD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4248801"/>
            <a:ext cx="5045075" cy="24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五角星 5"/>
          <p:cNvSpPr/>
          <p:nvPr/>
        </p:nvSpPr>
        <p:spPr>
          <a:xfrm>
            <a:off x="9046221" y="4721860"/>
            <a:ext cx="200025" cy="199390"/>
          </a:xfrm>
          <a:prstGeom prst="star5">
            <a:avLst/>
          </a:prstGeom>
          <a:solidFill>
            <a:srgbClr val="FF0000"/>
          </a:solidFill>
          <a:ln>
            <a:solidFill>
              <a:srgbClr val="F35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29"/>
          <p:cNvSpPr txBox="1"/>
          <p:nvPr/>
        </p:nvSpPr>
        <p:spPr>
          <a:xfrm>
            <a:off x="5315437" y="4618897"/>
            <a:ext cx="8290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作业：绘图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598548" y="706120"/>
            <a:ext cx="5514975" cy="6151880"/>
            <a:chOff x="1835696" y="-315416"/>
            <a:chExt cx="6211171" cy="734973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379" b="11722"/>
            <a:stretch>
              <a:fillRect/>
            </a:stretch>
          </p:blipFill>
          <p:spPr>
            <a:xfrm>
              <a:off x="1835696" y="-315416"/>
              <a:ext cx="5724128" cy="734973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 rot="1037387">
              <a:off x="7038755" y="2986861"/>
              <a:ext cx="1008112" cy="27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6228184" y="1844824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4125083">
              <a:off x="6813302" y="4357743"/>
              <a:ext cx="136815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418206" y="904879"/>
            <a:ext cx="550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要求：科学准确、整洁美观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49153"/>
          <p:cNvSpPr/>
          <p:nvPr/>
        </p:nvSpPr>
        <p:spPr>
          <a:xfrm>
            <a:off x="227331" y="663488"/>
            <a:ext cx="11541760" cy="513986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【激疑导趣】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二战后期，日本战败。为了扭转不利局面，日本搞了一次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“风战”。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根据日本军事气象学家荒川秀俊的建议，日本制作一万多个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“气球”，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使用定时装置携带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燃烧弹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从万米高空（日本领土大部分在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30N—60°N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），两三天后飘到美国降落，使得美国森林大火此伏彼起，防不胜防，给美国带来不少伤亡。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1945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4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月末， “气球炸弹”作战计划被迫中止。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思考：你知道日军释放的氢气球是怎么漂洋过海到美国？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地理活动：在乒乓球上，绘制六风七带。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1090" t="22463" r="32668" b="21894"/>
          <a:stretch>
            <a:fillRect/>
          </a:stretch>
        </p:blipFill>
        <p:spPr>
          <a:xfrm>
            <a:off x="1369063" y="981075"/>
            <a:ext cx="4752340" cy="5472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27566" t="15384" r="36884" b="26045"/>
          <a:stretch>
            <a:fillRect/>
          </a:stretch>
        </p:blipFill>
        <p:spPr>
          <a:xfrm>
            <a:off x="6420495" y="981713"/>
            <a:ext cx="4427855" cy="54717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云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76" y="590550"/>
            <a:ext cx="6054725" cy="56769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78685" y="362585"/>
            <a:ext cx="2164080" cy="539750"/>
          </a:xfrm>
        </p:spPr>
        <p:txBody>
          <a:bodyPr/>
          <a:lstStyle/>
          <a:p>
            <a:pPr algn="dist"/>
            <a:r>
              <a:rPr lang="zh-CN" altLang="en-US" dirty="0">
                <a:solidFill>
                  <a:schemeClr val="bg1"/>
                </a:solidFill>
                <a:sym typeface="+mn-ea"/>
              </a:rPr>
              <a:t>大气环流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234" y="1083313"/>
            <a:ext cx="6318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概念：</a:t>
            </a:r>
            <a:r>
              <a:rPr lang="zh-CN" altLang="en-US" sz="2800" b="1" u="sng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全球性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2800" b="1" u="sng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有规律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的大气运动，通称为大气环流。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它反映了大气运动</a:t>
            </a:r>
            <a:r>
              <a:rPr lang="zh-CN" altLang="en-US" sz="2800" u="sng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长时期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的平均状态。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251" y="4476631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主要影响因素：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9261" y="4937315"/>
            <a:ext cx="458279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①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太阳辐射 </a:t>
            </a:r>
            <a:r>
              <a:rPr lang="zh-CN" altLang="en-US" sz="32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②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地球自转</a:t>
            </a:r>
            <a:r>
              <a:rPr lang="zh-CN" altLang="en-US" sz="32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③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地球公转 </a:t>
            </a:r>
            <a:r>
              <a:rPr lang="zh-CN" altLang="en-US" sz="32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④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海陆分布</a:t>
            </a:r>
          </a:p>
        </p:txBody>
      </p:sp>
      <p:sp>
        <p:nvSpPr>
          <p:cNvPr id="5" name="文本框 4">
            <a:hlinkClick r:id="rId4"/>
          </p:cNvPr>
          <p:cNvSpPr txBox="1"/>
          <p:nvPr/>
        </p:nvSpPr>
        <p:spPr>
          <a:xfrm>
            <a:off x="8219440" y="62674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solidFill>
                  <a:schemeClr val="bg1"/>
                </a:solidFill>
              </a:rPr>
              <a:t>风云四号气象卫星云图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356235" y="2747014"/>
            <a:ext cx="5780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意义：①使高低纬之间、海陆之间的</a:t>
            </a:r>
            <a:r>
              <a:rPr lang="zh-CN" altLang="en-US" sz="2800" b="1" u="sng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热量和水汽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得到交换；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是各种</a:t>
            </a:r>
            <a:r>
              <a:rPr lang="zh-CN" altLang="en-US" sz="2800" b="1" u="sng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天气变化和气候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形成的重要因素。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358271" y="902335"/>
            <a:ext cx="37763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644319" y="570129"/>
            <a:ext cx="7135972" cy="6508755"/>
            <a:chOff x="3323684" y="617481"/>
            <a:chExt cx="7135972" cy="6508755"/>
          </a:xfrm>
        </p:grpSpPr>
        <p:grpSp>
          <p:nvGrpSpPr>
            <p:cNvPr id="21" name="组合 20"/>
            <p:cNvGrpSpPr/>
            <p:nvPr/>
          </p:nvGrpSpPr>
          <p:grpSpPr>
            <a:xfrm>
              <a:off x="3724904" y="617481"/>
              <a:ext cx="6734752" cy="6508755"/>
              <a:chOff x="3600873" y="-92103"/>
              <a:chExt cx="8246920" cy="797018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3600873" y="-92103"/>
                <a:ext cx="8246920" cy="7970180"/>
                <a:chOff x="4320953" y="-92103"/>
                <a:chExt cx="8246920" cy="797018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4320953" y="-92103"/>
                  <a:ext cx="8246920" cy="7970180"/>
                </a:xfrm>
                <a:prstGeom prst="ellipse">
                  <a:avLst/>
                </a:prstGeom>
                <a:gradFill flip="none" rotWithShape="1">
                  <a:gsLst>
                    <a:gs pos="24000">
                      <a:schemeClr val="bg1">
                        <a:alpha val="0"/>
                      </a:schemeClr>
                    </a:gs>
                    <a:gs pos="70000">
                      <a:schemeClr val="bg1">
                        <a:alpha val="0"/>
                      </a:schemeClr>
                    </a:gs>
                    <a:gs pos="33000">
                      <a:srgbClr val="00B0F0">
                        <a:alpha val="5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4621099" y="1300698"/>
                  <a:ext cx="5184576" cy="518457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20" name="弧形 19"/>
              <p:cNvSpPr/>
              <p:nvPr/>
            </p:nvSpPr>
            <p:spPr>
              <a:xfrm rot="10800000">
                <a:off x="5037467" y="3501008"/>
                <a:ext cx="5177844" cy="1152128"/>
              </a:xfrm>
              <a:prstGeom prst="arc">
                <a:avLst>
                  <a:gd name="adj1" fmla="val 10878989"/>
                  <a:gd name="adj2" fmla="val 0"/>
                </a:avLst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323684" y="398960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赤道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50631" y="151062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北极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63811" y="613091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南极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单圈环流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66093" y="3202305"/>
            <a:ext cx="1829435" cy="982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</a:rPr>
              <a:t>只考虑</a:t>
            </a:r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太阳辐射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 flipH="1">
            <a:off x="10812741" y="3913874"/>
            <a:ext cx="744539" cy="377825"/>
          </a:xfrm>
          <a:prstGeom prst="leftArrow">
            <a:avLst>
              <a:gd name="adj1" fmla="val 50000"/>
              <a:gd name="adj2" fmla="val 492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8221873" y="772000"/>
            <a:ext cx="371475" cy="850900"/>
          </a:xfrm>
          <a:prstGeom prst="downArrow">
            <a:avLst>
              <a:gd name="adj1" fmla="val 50000"/>
              <a:gd name="adj2" fmla="val 57265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1462678" y="39159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高压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07503" y="28719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低压</a:t>
            </a: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5332732" y="1483906"/>
            <a:ext cx="129984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/>
            <a:r>
              <a:rPr lang="zh-CN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单圈环流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71479" y="3155322"/>
            <a:ext cx="1824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高低纬热量差异</a:t>
            </a:r>
          </a:p>
        </p:txBody>
      </p:sp>
      <p:sp>
        <p:nvSpPr>
          <p:cNvPr id="36" name="右箭头 35"/>
          <p:cNvSpPr/>
          <p:nvPr/>
        </p:nvSpPr>
        <p:spPr>
          <a:xfrm rot="20400000">
            <a:off x="4956577" y="2927886"/>
            <a:ext cx="360040" cy="36004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右箭头 39"/>
          <p:cNvSpPr/>
          <p:nvPr/>
        </p:nvSpPr>
        <p:spPr>
          <a:xfrm>
            <a:off x="2295695" y="3464466"/>
            <a:ext cx="360040" cy="36004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77621" y="748665"/>
            <a:ext cx="2838451" cy="2062103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  <a:sym typeface="+mn-ea"/>
              </a:rPr>
              <a:t>假设条件</a:t>
            </a:r>
            <a:endParaRPr lang="zh-CN" altLang="en-US" sz="3200" b="1" dirty="0">
              <a:solidFill>
                <a:schemeClr val="bg1"/>
              </a:solidFill>
              <a:latin typeface="方正正准黑简体" panose="02000000000000000000" charset="-122"/>
              <a:ea typeface="方正正准黑简体" panose="02000000000000000000" charset="-122"/>
              <a:sym typeface="+mn-ea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地球不自转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地球不公转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地表均一</a:t>
            </a:r>
          </a:p>
        </p:txBody>
      </p:sp>
      <p:sp>
        <p:nvSpPr>
          <p:cNvPr id="11" name="任意多边形 10"/>
          <p:cNvSpPr/>
          <p:nvPr/>
        </p:nvSpPr>
        <p:spPr>
          <a:xfrm>
            <a:off x="6323485" y="3923264"/>
            <a:ext cx="4216623" cy="618551"/>
          </a:xfrm>
          <a:custGeom>
            <a:avLst/>
            <a:gdLst>
              <a:gd name="connsiteX0" fmla="*/ 7 w 6640"/>
              <a:gd name="connsiteY0" fmla="*/ 24 h 974"/>
              <a:gd name="connsiteX1" fmla="*/ 972 w 6640"/>
              <a:gd name="connsiteY1" fmla="*/ 225 h 974"/>
              <a:gd name="connsiteX2" fmla="*/ 2389 w 6640"/>
              <a:gd name="connsiteY2" fmla="*/ 428 h 974"/>
              <a:gd name="connsiteX3" fmla="*/ 3931 w 6640"/>
              <a:gd name="connsiteY3" fmla="*/ 459 h 974"/>
              <a:gd name="connsiteX4" fmla="*/ 5426 w 6640"/>
              <a:gd name="connsiteY4" fmla="*/ 303 h 974"/>
              <a:gd name="connsiteX5" fmla="*/ 6516 w 6640"/>
              <a:gd name="connsiteY5" fmla="*/ 7 h 974"/>
              <a:gd name="connsiteX6" fmla="*/ 6562 w 6640"/>
              <a:gd name="connsiteY6" fmla="*/ 476 h 974"/>
              <a:gd name="connsiteX7" fmla="*/ 5784 w 6640"/>
              <a:gd name="connsiteY7" fmla="*/ 724 h 974"/>
              <a:gd name="connsiteX8" fmla="*/ 4149 w 6640"/>
              <a:gd name="connsiteY8" fmla="*/ 926 h 974"/>
              <a:gd name="connsiteX9" fmla="*/ 2436 w 6640"/>
              <a:gd name="connsiteY9" fmla="*/ 942 h 974"/>
              <a:gd name="connsiteX10" fmla="*/ 69 w 6640"/>
              <a:gd name="connsiteY10" fmla="*/ 521 h 974"/>
              <a:gd name="connsiteX11" fmla="*/ 7 w 6640"/>
              <a:gd name="connsiteY11" fmla="*/ 24 h 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40" h="974">
                <a:moveTo>
                  <a:pt x="7" y="24"/>
                </a:moveTo>
                <a:cubicBezTo>
                  <a:pt x="185" y="-20"/>
                  <a:pt x="492" y="122"/>
                  <a:pt x="972" y="225"/>
                </a:cubicBezTo>
                <a:cubicBezTo>
                  <a:pt x="1452" y="328"/>
                  <a:pt x="1797" y="381"/>
                  <a:pt x="2389" y="428"/>
                </a:cubicBezTo>
                <a:cubicBezTo>
                  <a:pt x="2981" y="475"/>
                  <a:pt x="3324" y="484"/>
                  <a:pt x="3931" y="459"/>
                </a:cubicBezTo>
                <a:cubicBezTo>
                  <a:pt x="4538" y="434"/>
                  <a:pt x="4909" y="393"/>
                  <a:pt x="5426" y="303"/>
                </a:cubicBezTo>
                <a:cubicBezTo>
                  <a:pt x="5943" y="213"/>
                  <a:pt x="6279" y="72"/>
                  <a:pt x="6516" y="7"/>
                </a:cubicBezTo>
                <a:cubicBezTo>
                  <a:pt x="6753" y="-58"/>
                  <a:pt x="6581" y="379"/>
                  <a:pt x="6562" y="476"/>
                </a:cubicBezTo>
                <a:cubicBezTo>
                  <a:pt x="6543" y="573"/>
                  <a:pt x="6257" y="631"/>
                  <a:pt x="5784" y="724"/>
                </a:cubicBezTo>
                <a:cubicBezTo>
                  <a:pt x="5311" y="817"/>
                  <a:pt x="4819" y="882"/>
                  <a:pt x="4149" y="926"/>
                </a:cubicBezTo>
                <a:cubicBezTo>
                  <a:pt x="3479" y="970"/>
                  <a:pt x="3196" y="1001"/>
                  <a:pt x="2436" y="942"/>
                </a:cubicBezTo>
                <a:cubicBezTo>
                  <a:pt x="1676" y="883"/>
                  <a:pt x="141" y="664"/>
                  <a:pt x="69" y="521"/>
                </a:cubicBezTo>
                <a:cubicBezTo>
                  <a:pt x="-3" y="378"/>
                  <a:pt x="-9" y="242"/>
                  <a:pt x="7" y="24"/>
                </a:cubicBez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F3541A">
                  <a:alpha val="100000"/>
                </a:srgbClr>
              </a:gs>
              <a:gs pos="55000">
                <a:srgbClr val="FF0000">
                  <a:alpha val="55000"/>
                </a:srgbClr>
              </a:gs>
            </a:gsLst>
            <a:lin ang="16200000" scaled="0"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0012526" y="39159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低压</a:t>
            </a:r>
          </a:p>
        </p:txBody>
      </p:sp>
      <p:sp>
        <p:nvSpPr>
          <p:cNvPr id="4" name="TextBox 23"/>
          <p:cNvSpPr txBox="1"/>
          <p:nvPr/>
        </p:nvSpPr>
        <p:spPr>
          <a:xfrm>
            <a:off x="8251503" y="4174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热</a:t>
            </a:r>
          </a:p>
        </p:txBody>
      </p:sp>
      <p:sp>
        <p:nvSpPr>
          <p:cNvPr id="12" name="任意多边形 11"/>
          <p:cNvSpPr/>
          <p:nvPr/>
        </p:nvSpPr>
        <p:spPr>
          <a:xfrm>
            <a:off x="7631389" y="1707547"/>
            <a:ext cx="1701543" cy="273679"/>
          </a:xfrm>
          <a:custGeom>
            <a:avLst/>
            <a:gdLst>
              <a:gd name="connsiteX0" fmla="*/ 1342 w 2679"/>
              <a:gd name="connsiteY0" fmla="*/ 1 h 430"/>
              <a:gd name="connsiteX1" fmla="*/ 594 w 2679"/>
              <a:gd name="connsiteY1" fmla="*/ 80 h 430"/>
              <a:gd name="connsiteX2" fmla="*/ 2 w 2679"/>
              <a:gd name="connsiteY2" fmla="*/ 350 h 430"/>
              <a:gd name="connsiteX3" fmla="*/ 798 w 2679"/>
              <a:gd name="connsiteY3" fmla="*/ 427 h 430"/>
              <a:gd name="connsiteX4" fmla="*/ 2075 w 2679"/>
              <a:gd name="connsiteY4" fmla="*/ 394 h 430"/>
              <a:gd name="connsiteX5" fmla="*/ 2668 w 2679"/>
              <a:gd name="connsiteY5" fmla="*/ 330 h 430"/>
              <a:gd name="connsiteX6" fmla="*/ 2126 w 2679"/>
              <a:gd name="connsiteY6" fmla="*/ 102 h 430"/>
              <a:gd name="connsiteX7" fmla="*/ 1342 w 2679"/>
              <a:gd name="connsiteY7" fmla="*/ 1 h 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" h="431">
                <a:moveTo>
                  <a:pt x="1342" y="1"/>
                </a:moveTo>
                <a:cubicBezTo>
                  <a:pt x="1064" y="-5"/>
                  <a:pt x="821" y="33"/>
                  <a:pt x="594" y="80"/>
                </a:cubicBezTo>
                <a:cubicBezTo>
                  <a:pt x="367" y="128"/>
                  <a:pt x="-35" y="312"/>
                  <a:pt x="2" y="350"/>
                </a:cubicBezTo>
                <a:cubicBezTo>
                  <a:pt x="39" y="387"/>
                  <a:pt x="368" y="408"/>
                  <a:pt x="798" y="427"/>
                </a:cubicBezTo>
                <a:cubicBezTo>
                  <a:pt x="1229" y="446"/>
                  <a:pt x="1720" y="397"/>
                  <a:pt x="2075" y="394"/>
                </a:cubicBezTo>
                <a:cubicBezTo>
                  <a:pt x="2430" y="391"/>
                  <a:pt x="2743" y="375"/>
                  <a:pt x="2668" y="330"/>
                </a:cubicBezTo>
                <a:cubicBezTo>
                  <a:pt x="2593" y="286"/>
                  <a:pt x="2369" y="152"/>
                  <a:pt x="2126" y="102"/>
                </a:cubicBezTo>
                <a:cubicBezTo>
                  <a:pt x="1883" y="51"/>
                  <a:pt x="1619" y="7"/>
                  <a:pt x="1342" y="1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  <a:effectLst>
            <a:glow rad="6096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23"/>
          <p:cNvSpPr txBox="1"/>
          <p:nvPr/>
        </p:nvSpPr>
        <p:spPr>
          <a:xfrm>
            <a:off x="8590308" y="1614194"/>
            <a:ext cx="487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冷</a:t>
            </a:r>
          </a:p>
        </p:txBody>
      </p:sp>
      <p:sp>
        <p:nvSpPr>
          <p:cNvPr id="8" name="TextBox 27"/>
          <p:cNvSpPr txBox="1"/>
          <p:nvPr/>
        </p:nvSpPr>
        <p:spPr>
          <a:xfrm>
            <a:off x="8007502" y="164793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高压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94066" y="5006341"/>
            <a:ext cx="4407535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sz="3200" b="1" dirty="0">
                <a:solidFill>
                  <a:schemeClr val="tx1"/>
                </a:solidFill>
                <a:latin typeface="方正正准黑简体" panose="02000000000000000000" charset="-122"/>
                <a:ea typeface="方正正准黑简体" panose="02000000000000000000" charset="-122"/>
                <a:sym typeface="+mn-ea"/>
              </a:rPr>
              <a:t>学生活动</a:t>
            </a:r>
          </a:p>
          <a:p>
            <a:pPr indent="0" algn="l">
              <a:buFont typeface="+mj-ea"/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绘制南半球的单圈环流</a:t>
            </a:r>
          </a:p>
        </p:txBody>
      </p:sp>
      <p:sp>
        <p:nvSpPr>
          <p:cNvPr id="16" name="弧形 15"/>
          <p:cNvSpPr/>
          <p:nvPr/>
        </p:nvSpPr>
        <p:spPr>
          <a:xfrm>
            <a:off x="5644319" y="748855"/>
            <a:ext cx="6147575" cy="6330027"/>
          </a:xfrm>
          <a:prstGeom prst="arc">
            <a:avLst>
              <a:gd name="adj1" fmla="val 16140198"/>
              <a:gd name="adj2" fmla="val 105394"/>
            </a:avLst>
          </a:prstGeom>
          <a:ln w="63500">
            <a:solidFill>
              <a:schemeClr val="accent5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弧形 41"/>
          <p:cNvSpPr/>
          <p:nvPr/>
        </p:nvSpPr>
        <p:spPr>
          <a:xfrm>
            <a:off x="6323485" y="1463273"/>
            <a:ext cx="4489259" cy="5014719"/>
          </a:xfrm>
          <a:prstGeom prst="arc">
            <a:avLst>
              <a:gd name="adj1" fmla="val 16200000"/>
              <a:gd name="adj2" fmla="val 21577548"/>
            </a:avLst>
          </a:prstGeom>
          <a:ln w="635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5" grpId="0"/>
      <p:bldP spid="26" grpId="0"/>
      <p:bldP spid="38" grpId="0"/>
      <p:bldP spid="36" grpId="0" bldLvl="0" animBg="1"/>
      <p:bldP spid="6" grpId="0" bldLvl="0" animBg="1"/>
      <p:bldP spid="11" grpId="0" animBg="1"/>
      <p:bldP spid="24" grpId="0"/>
      <p:bldP spid="4" grpId="0"/>
      <p:bldP spid="12" grpId="0" animBg="1"/>
      <p:bldP spid="10" grpId="0"/>
      <p:bldP spid="8" grpId="0"/>
      <p:bldP spid="13" grpId="0" animBg="1"/>
      <p:bldP spid="16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三圈环流（北半球）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6235587" y="1049843"/>
            <a:ext cx="6734752" cy="6508755"/>
            <a:chOff x="3635896" y="692696"/>
            <a:chExt cx="6734752" cy="6508755"/>
          </a:xfrm>
        </p:grpSpPr>
        <p:grpSp>
          <p:nvGrpSpPr>
            <p:cNvPr id="3" name="组合 2"/>
            <p:cNvGrpSpPr/>
            <p:nvPr/>
          </p:nvGrpSpPr>
          <p:grpSpPr>
            <a:xfrm>
              <a:off x="3635896" y="692696"/>
              <a:ext cx="6734752" cy="6508755"/>
              <a:chOff x="3635896" y="692696"/>
              <a:chExt cx="6734752" cy="6508755"/>
            </a:xfrm>
          </p:grpSpPr>
          <p:grpSp>
            <p:nvGrpSpPr>
              <p:cNvPr id="4" name="组合 20"/>
              <p:cNvGrpSpPr/>
              <p:nvPr/>
            </p:nvGrpSpPr>
            <p:grpSpPr>
              <a:xfrm>
                <a:off x="3635896" y="692696"/>
                <a:ext cx="6734752" cy="6508755"/>
                <a:chOff x="3491880" y="0"/>
                <a:chExt cx="8246920" cy="7970180"/>
              </a:xfrm>
            </p:grpSpPr>
            <p:grpSp>
              <p:nvGrpSpPr>
                <p:cNvPr id="8" name="组合 18"/>
                <p:cNvGrpSpPr/>
                <p:nvPr/>
              </p:nvGrpSpPr>
              <p:grpSpPr>
                <a:xfrm>
                  <a:off x="3491880" y="0"/>
                  <a:ext cx="8246920" cy="7970180"/>
                  <a:chOff x="4211960" y="0"/>
                  <a:chExt cx="8246920" cy="7970180"/>
                </a:xfrm>
              </p:grpSpPr>
              <p:sp>
                <p:nvSpPr>
                  <p:cNvPr id="10" name="椭圆 9"/>
                  <p:cNvSpPr/>
                  <p:nvPr/>
                </p:nvSpPr>
                <p:spPr>
                  <a:xfrm>
                    <a:off x="4211960" y="0"/>
                    <a:ext cx="8246920" cy="7970180"/>
                  </a:xfrm>
                  <a:prstGeom prst="ellipse">
                    <a:avLst/>
                  </a:prstGeom>
                  <a:gradFill flip="none" rotWithShape="1">
                    <a:gsLst>
                      <a:gs pos="24000">
                        <a:schemeClr val="bg1">
                          <a:alpha val="0"/>
                        </a:schemeClr>
                      </a:gs>
                      <a:gs pos="70000">
                        <a:schemeClr val="bg1">
                          <a:alpha val="0"/>
                        </a:schemeClr>
                      </a:gs>
                      <a:gs pos="33000">
                        <a:srgbClr val="00B0F0">
                          <a:alpha val="5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2700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椭圆 10"/>
                  <p:cNvSpPr/>
                  <p:nvPr/>
                </p:nvSpPr>
                <p:spPr>
                  <a:xfrm>
                    <a:off x="5724128" y="1412776"/>
                    <a:ext cx="5184576" cy="518457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sp>
              <p:nvSpPr>
                <p:cNvPr id="9" name="弧形 8"/>
                <p:cNvSpPr/>
                <p:nvPr/>
              </p:nvSpPr>
              <p:spPr>
                <a:xfrm rot="10800000">
                  <a:off x="5037467" y="3501008"/>
                  <a:ext cx="5177844" cy="1152128"/>
                </a:xfrm>
                <a:prstGeom prst="arc">
                  <a:avLst>
                    <a:gd name="adj1" fmla="val 10878989"/>
                    <a:gd name="adj2" fmla="val 0"/>
                  </a:avLst>
                </a:prstGeom>
                <a:ln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8497669" y="3817075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赤道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92280" y="1556792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北极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797516" y="608044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南极</a:t>
                </a:r>
              </a:p>
            </p:txBody>
          </p:sp>
        </p:grpSp>
        <p:sp>
          <p:nvSpPr>
            <p:cNvPr id="14" name="弧形 13"/>
            <p:cNvSpPr/>
            <p:nvPr/>
          </p:nvSpPr>
          <p:spPr>
            <a:xfrm rot="10800000">
              <a:off x="5076056" y="2708920"/>
              <a:ext cx="3888432" cy="864096"/>
            </a:xfrm>
            <a:prstGeom prst="arc">
              <a:avLst>
                <a:gd name="adj1" fmla="val 10878989"/>
                <a:gd name="adj2" fmla="val 0"/>
              </a:avLst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弧形 14"/>
            <p:cNvSpPr/>
            <p:nvPr/>
          </p:nvSpPr>
          <p:spPr>
            <a:xfrm rot="10800000">
              <a:off x="5724128" y="1988840"/>
              <a:ext cx="2520280" cy="580832"/>
            </a:xfrm>
            <a:prstGeom prst="arc">
              <a:avLst>
                <a:gd name="adj1" fmla="val 10878989"/>
                <a:gd name="adj2" fmla="val 0"/>
              </a:avLst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97669" y="2924944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30°</a:t>
              </a:r>
              <a:endParaRPr lang="zh-CN" alt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42943" y="2016875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60°</a:t>
              </a:r>
              <a:endParaRPr lang="zh-CN" altLang="en-US" dirty="0"/>
            </a:p>
          </p:txBody>
        </p:sp>
        <p:sp>
          <p:nvSpPr>
            <p:cNvPr id="18" name="弧形 17"/>
            <p:cNvSpPr/>
            <p:nvPr/>
          </p:nvSpPr>
          <p:spPr>
            <a:xfrm rot="10800000">
              <a:off x="5220072" y="4797151"/>
              <a:ext cx="3528392" cy="576061"/>
            </a:xfrm>
            <a:prstGeom prst="arc">
              <a:avLst>
                <a:gd name="adj1" fmla="val 10878989"/>
                <a:gd name="adj2" fmla="val 0"/>
              </a:avLst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6596261" y="4276249"/>
            <a:ext cx="744539" cy="377825"/>
          </a:xfrm>
          <a:prstGeom prst="leftArrow">
            <a:avLst>
              <a:gd name="adj1" fmla="val 50000"/>
              <a:gd name="adj2" fmla="val 492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9465149" y="1251897"/>
            <a:ext cx="371475" cy="850900"/>
          </a:xfrm>
          <a:prstGeom prst="downArrow">
            <a:avLst>
              <a:gd name="adj1" fmla="val 50000"/>
              <a:gd name="adj2" fmla="val 57265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云形 20"/>
          <p:cNvSpPr/>
          <p:nvPr/>
        </p:nvSpPr>
        <p:spPr>
          <a:xfrm>
            <a:off x="5732165" y="3844185"/>
            <a:ext cx="720080" cy="1008112"/>
          </a:xfrm>
          <a:prstGeom prst="cloud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21"/>
          <p:cNvSpPr/>
          <p:nvPr/>
        </p:nvSpPr>
        <p:spPr>
          <a:xfrm rot="10800000">
            <a:off x="7244333" y="4160251"/>
            <a:ext cx="4680520" cy="648072"/>
          </a:xfrm>
          <a:prstGeom prst="arc">
            <a:avLst>
              <a:gd name="adj1" fmla="val 11045959"/>
              <a:gd name="adj2" fmla="val 21345612"/>
            </a:avLst>
          </a:prstGeom>
          <a:ln w="2540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525386" y="456269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赤道低气压带</a:t>
            </a:r>
          </a:p>
        </p:txBody>
      </p:sp>
      <p:sp>
        <p:nvSpPr>
          <p:cNvPr id="26" name="椭圆 25"/>
          <p:cNvSpPr/>
          <p:nvPr/>
        </p:nvSpPr>
        <p:spPr>
          <a:xfrm>
            <a:off x="9347805" y="2174508"/>
            <a:ext cx="648072" cy="216024"/>
          </a:xfrm>
          <a:prstGeom prst="ellipse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8937740" y="208218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极地高气压带</a:t>
            </a:r>
          </a:p>
        </p:txBody>
      </p:sp>
      <p:sp>
        <p:nvSpPr>
          <p:cNvPr id="28" name="Arc 9">
            <a:hlinkClick r:id="rId2" action="ppaction://hlinksldjump"/>
          </p:cNvPr>
          <p:cNvSpPr/>
          <p:nvPr/>
        </p:nvSpPr>
        <p:spPr bwMode="auto">
          <a:xfrm rot="5131698" flipH="1" flipV="1">
            <a:off x="6632991" y="3262363"/>
            <a:ext cx="784977" cy="1078263"/>
          </a:xfrm>
          <a:custGeom>
            <a:avLst/>
            <a:gdLst>
              <a:gd name="G0" fmla="+- 1259 0 0"/>
              <a:gd name="G1" fmla="+- 21600 0 0"/>
              <a:gd name="G2" fmla="+- 21600 0 0"/>
              <a:gd name="T0" fmla="*/ 0 w 16514"/>
              <a:gd name="T1" fmla="*/ 37 h 21600"/>
              <a:gd name="T2" fmla="*/ 16514 w 16514"/>
              <a:gd name="T3" fmla="*/ 6308 h 21600"/>
              <a:gd name="T4" fmla="*/ 1259 w 1651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514" h="21600" fill="none" extrusionOk="0">
                <a:moveTo>
                  <a:pt x="-1" y="36"/>
                </a:moveTo>
                <a:cubicBezTo>
                  <a:pt x="419" y="12"/>
                  <a:pt x="839" y="-1"/>
                  <a:pt x="1259" y="0"/>
                </a:cubicBezTo>
                <a:cubicBezTo>
                  <a:pt x="6978" y="0"/>
                  <a:pt x="12464" y="2268"/>
                  <a:pt x="16513" y="6308"/>
                </a:cubicBezTo>
              </a:path>
              <a:path w="16514" h="21600" stroke="0" extrusionOk="0">
                <a:moveTo>
                  <a:pt x="-1" y="36"/>
                </a:moveTo>
                <a:cubicBezTo>
                  <a:pt x="419" y="12"/>
                  <a:pt x="839" y="-1"/>
                  <a:pt x="1259" y="0"/>
                </a:cubicBezTo>
                <a:cubicBezTo>
                  <a:pt x="6978" y="0"/>
                  <a:pt x="12464" y="2268"/>
                  <a:pt x="16513" y="6308"/>
                </a:cubicBezTo>
                <a:lnTo>
                  <a:pt x="1259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 rot="19389628">
            <a:off x="7059091" y="3614970"/>
            <a:ext cx="1954624" cy="1954624"/>
            <a:chOff x="1512904" y="1270486"/>
            <a:chExt cx="1954624" cy="1954624"/>
          </a:xfrm>
        </p:grpSpPr>
        <p:sp>
          <p:nvSpPr>
            <p:cNvPr id="32" name="椭圆 31"/>
            <p:cNvSpPr/>
            <p:nvPr/>
          </p:nvSpPr>
          <p:spPr>
            <a:xfrm>
              <a:off x="1512904" y="1270486"/>
              <a:ext cx="1954624" cy="1954624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3" name="直接箭头连接符 32"/>
            <p:cNvCxnSpPr/>
            <p:nvPr/>
          </p:nvCxnSpPr>
          <p:spPr>
            <a:xfrm rot="2210372" flipV="1">
              <a:off x="2659703" y="1728204"/>
              <a:ext cx="3621" cy="575911"/>
            </a:xfrm>
            <a:prstGeom prst="straightConnector1">
              <a:avLst/>
            </a:prstGeom>
            <a:ln w="57150">
              <a:solidFill>
                <a:srgbClr val="0033C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rot="2210372" flipV="1">
              <a:off x="2432401" y="2399763"/>
              <a:ext cx="520644" cy="2053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接箭头连接符 34"/>
          <p:cNvCxnSpPr/>
          <p:nvPr/>
        </p:nvCxnSpPr>
        <p:spPr>
          <a:xfrm flipV="1">
            <a:off x="8029576" y="4160520"/>
            <a:ext cx="10795" cy="4318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10"/>
          <p:cNvSpPr/>
          <p:nvPr/>
        </p:nvSpPr>
        <p:spPr bwMode="auto">
          <a:xfrm rot="10449010" flipH="1" flipV="1">
            <a:off x="7017220" y="3391926"/>
            <a:ext cx="528637" cy="1222375"/>
          </a:xfrm>
          <a:custGeom>
            <a:avLst/>
            <a:gdLst>
              <a:gd name="G0" fmla="+- 1738 0 0"/>
              <a:gd name="G1" fmla="+- 21600 0 0"/>
              <a:gd name="G2" fmla="+- 21600 0 0"/>
              <a:gd name="T0" fmla="*/ 0 w 11833"/>
              <a:gd name="T1" fmla="*/ 70 h 21600"/>
              <a:gd name="T2" fmla="*/ 11833 w 11833"/>
              <a:gd name="T3" fmla="*/ 2504 h 21600"/>
              <a:gd name="T4" fmla="*/ 1738 w 118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833" h="21600" fill="none" extrusionOk="0">
                <a:moveTo>
                  <a:pt x="0" y="70"/>
                </a:moveTo>
                <a:cubicBezTo>
                  <a:pt x="578" y="23"/>
                  <a:pt x="1157" y="-1"/>
                  <a:pt x="1738" y="0"/>
                </a:cubicBezTo>
                <a:cubicBezTo>
                  <a:pt x="5256" y="0"/>
                  <a:pt x="8722" y="859"/>
                  <a:pt x="11832" y="2504"/>
                </a:cubicBezTo>
              </a:path>
              <a:path w="11833" h="21600" stroke="0" extrusionOk="0">
                <a:moveTo>
                  <a:pt x="0" y="70"/>
                </a:moveTo>
                <a:cubicBezTo>
                  <a:pt x="578" y="23"/>
                  <a:pt x="1157" y="-1"/>
                  <a:pt x="1738" y="0"/>
                </a:cubicBezTo>
                <a:cubicBezTo>
                  <a:pt x="5256" y="0"/>
                  <a:pt x="8722" y="859"/>
                  <a:pt x="11832" y="2504"/>
                </a:cubicBezTo>
                <a:lnTo>
                  <a:pt x="1738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" name="弧形 37"/>
          <p:cNvSpPr/>
          <p:nvPr/>
        </p:nvSpPr>
        <p:spPr>
          <a:xfrm rot="10800000">
            <a:off x="7460357" y="3008124"/>
            <a:ext cx="4211960" cy="792088"/>
          </a:xfrm>
          <a:prstGeom prst="arc">
            <a:avLst>
              <a:gd name="adj1" fmla="val 11045959"/>
              <a:gd name="adj2" fmla="val 21327357"/>
            </a:avLst>
          </a:prstGeom>
          <a:noFill/>
          <a:ln w="254000">
            <a:solidFill>
              <a:srgbClr val="0033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8396461" y="355457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副热带高气压带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620597" y="4160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低纬高空</a:t>
            </a:r>
          </a:p>
        </p:txBody>
      </p:sp>
      <p:sp>
        <p:nvSpPr>
          <p:cNvPr id="41" name="Arc 11"/>
          <p:cNvSpPr/>
          <p:nvPr/>
        </p:nvSpPr>
        <p:spPr bwMode="auto">
          <a:xfrm rot="17495491" flipV="1">
            <a:off x="6689500" y="3227304"/>
            <a:ext cx="565150" cy="104933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0949"/>
              <a:gd name="T1" fmla="*/ 0 h 21600"/>
              <a:gd name="T2" fmla="*/ 10949 w 10949"/>
              <a:gd name="T3" fmla="*/ 2981 h 21600"/>
              <a:gd name="T4" fmla="*/ 0 w 1094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949" h="21600" fill="none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</a:path>
              <a:path w="10949" h="21600" stroke="0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3" name="Group 52"/>
          <p:cNvGrpSpPr/>
          <p:nvPr/>
        </p:nvGrpSpPr>
        <p:grpSpPr bwMode="auto">
          <a:xfrm>
            <a:off x="4147989" y="3368165"/>
            <a:ext cx="1520825" cy="518064"/>
            <a:chOff x="0" y="0"/>
            <a:chExt cx="894" cy="279"/>
          </a:xfrm>
          <a:solidFill>
            <a:srgbClr val="0070C0"/>
          </a:solidFill>
        </p:grpSpPr>
        <p:sp>
          <p:nvSpPr>
            <p:cNvPr id="44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894" cy="269"/>
            </a:xfrm>
            <a:prstGeom prst="rect">
              <a:avLst/>
            </a:prstGeom>
            <a:grpFill/>
            <a:ln w="9525" cmpd="sng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</a:endParaRPr>
            </a:p>
          </p:txBody>
        </p:sp>
        <p:sp>
          <p:nvSpPr>
            <p:cNvPr id="45" name="Text Box 54"/>
            <p:cNvSpPr txBox="1">
              <a:spLocks noChangeArrowheads="1"/>
            </p:cNvSpPr>
            <p:nvPr/>
          </p:nvSpPr>
          <p:spPr bwMode="auto">
            <a:xfrm>
              <a:off x="37" y="30"/>
              <a:ext cx="836" cy="249"/>
            </a:xfrm>
            <a:prstGeom prst="rect">
              <a:avLst/>
            </a:prstGeom>
            <a:grp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zh-CN" sz="2400" b="1">
                  <a:solidFill>
                    <a:schemeClr val="bg1"/>
                  </a:solidFill>
                  <a:latin typeface="方正正准黑简体" panose="02000000000000000000" charset="-122"/>
                  <a:ea typeface="方正正准黑简体" panose="02000000000000000000" charset="-122"/>
                </a:rPr>
                <a:t>低纬环流</a:t>
              </a:r>
            </a:p>
          </p:txBody>
        </p:sp>
      </p:grpSp>
      <p:sp>
        <p:nvSpPr>
          <p:cNvPr id="46" name="Arc 12"/>
          <p:cNvSpPr/>
          <p:nvPr/>
        </p:nvSpPr>
        <p:spPr bwMode="auto">
          <a:xfrm rot="4892746" flipH="1" flipV="1">
            <a:off x="7580479" y="2597098"/>
            <a:ext cx="912359" cy="1008737"/>
          </a:xfrm>
          <a:custGeom>
            <a:avLst/>
            <a:gdLst>
              <a:gd name="G0" fmla="+- 0 0 0"/>
              <a:gd name="G1" fmla="+- 21050 0 0"/>
              <a:gd name="G2" fmla="+- 21600 0 0"/>
              <a:gd name="T0" fmla="*/ 4841 w 19063"/>
              <a:gd name="T1" fmla="*/ 0 h 21050"/>
              <a:gd name="T2" fmla="*/ 19063 w 19063"/>
              <a:gd name="T3" fmla="*/ 10893 h 21050"/>
              <a:gd name="T4" fmla="*/ 0 w 19063"/>
              <a:gd name="T5" fmla="*/ 21050 h 2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63" h="21050" fill="none" extrusionOk="0">
                <a:moveTo>
                  <a:pt x="4841" y="-1"/>
                </a:moveTo>
                <a:cubicBezTo>
                  <a:pt x="10935" y="1400"/>
                  <a:pt x="16122" y="5374"/>
                  <a:pt x="19062" y="10893"/>
                </a:cubicBezTo>
              </a:path>
              <a:path w="19063" h="21050" stroke="0" extrusionOk="0">
                <a:moveTo>
                  <a:pt x="4841" y="-1"/>
                </a:moveTo>
                <a:cubicBezTo>
                  <a:pt x="10935" y="1400"/>
                  <a:pt x="16122" y="5374"/>
                  <a:pt x="19062" y="10893"/>
                </a:cubicBezTo>
                <a:lnTo>
                  <a:pt x="0" y="21050"/>
                </a:lnTo>
                <a:close/>
              </a:path>
            </a:pathLst>
          </a:custGeom>
          <a:noFill/>
          <a:ln w="28575">
            <a:solidFill>
              <a:srgbClr val="F9680D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147828" y="1297941"/>
            <a:ext cx="285115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sym typeface="+mn-ea"/>
              </a:rPr>
              <a:t>考虑太阳辐射和地球自转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958217" y="1049659"/>
            <a:ext cx="2838451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  <a:sym typeface="+mn-ea"/>
              </a:rPr>
              <a:t>假设条件</a:t>
            </a:r>
            <a:endParaRPr lang="zh-CN" altLang="en-US" sz="3200" b="1" dirty="0">
              <a:solidFill>
                <a:schemeClr val="bg1"/>
              </a:solidFill>
              <a:latin typeface="方正正准黑简体" panose="02000000000000000000" charset="-122"/>
              <a:ea typeface="方正正准黑简体" panose="02000000000000000000" charset="-122"/>
              <a:sym typeface="+mn-ea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地球不公转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地表均一</a:t>
            </a:r>
          </a:p>
        </p:txBody>
      </p:sp>
      <p:sp>
        <p:nvSpPr>
          <p:cNvPr id="53" name="Arc 13"/>
          <p:cNvSpPr/>
          <p:nvPr/>
        </p:nvSpPr>
        <p:spPr bwMode="auto">
          <a:xfrm rot="8806397" flipH="1" flipV="1">
            <a:off x="8438429" y="2096297"/>
            <a:ext cx="1201217" cy="107891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3974"/>
              <a:gd name="T1" fmla="*/ 0 h 21600"/>
              <a:gd name="T2" fmla="*/ 13974 w 13974"/>
              <a:gd name="T3" fmla="*/ 5129 h 21600"/>
              <a:gd name="T4" fmla="*/ 0 w 139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974" h="21600" fill="none" extrusionOk="0">
                <a:moveTo>
                  <a:pt x="-1" y="0"/>
                </a:moveTo>
                <a:cubicBezTo>
                  <a:pt x="5118" y="0"/>
                  <a:pt x="10070" y="1817"/>
                  <a:pt x="13973" y="5129"/>
                </a:cubicBezTo>
              </a:path>
              <a:path w="13974" h="21600" stroke="0" extrusionOk="0">
                <a:moveTo>
                  <a:pt x="-1" y="0"/>
                </a:moveTo>
                <a:cubicBezTo>
                  <a:pt x="5118" y="0"/>
                  <a:pt x="10070" y="1817"/>
                  <a:pt x="13973" y="512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C 0.0026 -0.02106 0.01996 -0.05856 0.04305 -0.07754 C 0.06562 -0.09444 0.08888 -0.09375 0.10382 -0.09375 " pathEditMode="relative" rAng="0" ptsTypes="fsf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47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46 C 0.00278 -0.02152 0.02049 -0.05926 0.04254 -0.07731 C 0.06511 -0.09444 0.08785 -0.09398 0.10244 -0.09398 " pathEditMode="relative" rAng="0" ptsTypes="fsf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47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7" grpId="0" bldLvl="0" animBg="1"/>
      <p:bldP spid="38" grpId="0" bldLvl="0" animBg="1"/>
      <p:bldP spid="39" grpId="0"/>
      <p:bldP spid="40" grpId="0"/>
      <p:bldP spid="41" grpId="0" bldLvl="0" animBg="1"/>
      <p:bldP spid="46" grpId="0" bldLvl="0" animBg="1"/>
      <p:bldP spid="5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4354829" y="4768215"/>
            <a:ext cx="3581400" cy="274320"/>
          </a:xfrm>
          <a:prstGeom prst="parallelogram">
            <a:avLst>
              <a:gd name="adj" fmla="val 9219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21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低纬环</a:t>
            </a:r>
            <a:r>
              <a:rPr lang="zh-CN" altLang="en-US">
                <a:sym typeface="+mn-ea"/>
              </a:rPr>
              <a:t>流北半球</a:t>
            </a:r>
            <a:r>
              <a:rPr lang="zh-CN" altLang="en-US"/>
              <a:t>立体图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430905" y="3837944"/>
            <a:ext cx="3352800" cy="2040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195"/>
                  </a:srgbClr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21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11855" y="2726690"/>
            <a:ext cx="4419600" cy="1111250"/>
          </a:xfrm>
          <a:prstGeom prst="parallelogram">
            <a:avLst>
              <a:gd name="adj" fmla="val 92195"/>
            </a:avLst>
          </a:prstGeom>
          <a:solidFill>
            <a:srgbClr val="3366FF">
              <a:alpha val="50195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21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364" name="Line 4"/>
          <p:cNvSpPr/>
          <p:nvPr/>
        </p:nvSpPr>
        <p:spPr>
          <a:xfrm flipH="1">
            <a:off x="7830821" y="2726690"/>
            <a:ext cx="635" cy="217741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65" name="Line 5"/>
          <p:cNvSpPr/>
          <p:nvPr/>
        </p:nvSpPr>
        <p:spPr>
          <a:xfrm flipH="1">
            <a:off x="6760855" y="4908566"/>
            <a:ext cx="1069975" cy="98361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66" name="Line 6"/>
          <p:cNvSpPr/>
          <p:nvPr/>
        </p:nvSpPr>
        <p:spPr>
          <a:xfrm>
            <a:off x="4478655" y="2726379"/>
            <a:ext cx="0" cy="218122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</p:sp>
      <p:sp>
        <p:nvSpPr>
          <p:cNvPr id="15367" name="Line 7"/>
          <p:cNvSpPr/>
          <p:nvPr/>
        </p:nvSpPr>
        <p:spPr>
          <a:xfrm flipH="1">
            <a:off x="3412491" y="4907915"/>
            <a:ext cx="1066165" cy="98425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</p:sp>
      <p:sp>
        <p:nvSpPr>
          <p:cNvPr id="15368" name="Line 8"/>
          <p:cNvSpPr/>
          <p:nvPr/>
        </p:nvSpPr>
        <p:spPr>
          <a:xfrm>
            <a:off x="4478655" y="4907598"/>
            <a:ext cx="3352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</p:sp>
      <p:sp>
        <p:nvSpPr>
          <p:cNvPr id="55305" name="AutoShape 9"/>
          <p:cNvSpPr/>
          <p:nvPr/>
        </p:nvSpPr>
        <p:spPr>
          <a:xfrm>
            <a:off x="3594103" y="3943985"/>
            <a:ext cx="393700" cy="1828800"/>
          </a:xfrm>
          <a:prstGeom prst="upArrow">
            <a:avLst>
              <a:gd name="adj1" fmla="val 50000"/>
              <a:gd name="adj2" fmla="val 1625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08" name="AutoShape 12"/>
          <p:cNvSpPr/>
          <p:nvPr/>
        </p:nvSpPr>
        <p:spPr>
          <a:xfrm rot="4091749">
            <a:off x="4753293" y="2948623"/>
            <a:ext cx="209550" cy="609600"/>
          </a:xfrm>
          <a:prstGeom prst="upArrow">
            <a:avLst>
              <a:gd name="adj1" fmla="val 50000"/>
              <a:gd name="adj2" fmla="val 67097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09" name="AutoShape 13"/>
          <p:cNvSpPr/>
          <p:nvPr/>
        </p:nvSpPr>
        <p:spPr>
          <a:xfrm rot="4557368">
            <a:off x="5513706" y="2735898"/>
            <a:ext cx="211138" cy="609600"/>
          </a:xfrm>
          <a:prstGeom prst="upArrow">
            <a:avLst>
              <a:gd name="adj1" fmla="val 50000"/>
              <a:gd name="adj2" fmla="val 66592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10" name="AutoShape 14"/>
          <p:cNvSpPr/>
          <p:nvPr/>
        </p:nvSpPr>
        <p:spPr>
          <a:xfrm rot="4663575">
            <a:off x="6278880" y="2597785"/>
            <a:ext cx="209550" cy="609600"/>
          </a:xfrm>
          <a:prstGeom prst="upArrow">
            <a:avLst>
              <a:gd name="adj1" fmla="val 50000"/>
              <a:gd name="adj2" fmla="val 67097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11" name="AutoShape 15"/>
          <p:cNvSpPr/>
          <p:nvPr/>
        </p:nvSpPr>
        <p:spPr>
          <a:xfrm>
            <a:off x="6855143" y="2726389"/>
            <a:ext cx="747712" cy="211137"/>
          </a:xfrm>
          <a:prstGeom prst="rightArrow">
            <a:avLst>
              <a:gd name="adj1" fmla="val 50000"/>
              <a:gd name="adj2" fmla="val 81680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12" name="AutoShape 16"/>
          <p:cNvSpPr/>
          <p:nvPr/>
        </p:nvSpPr>
        <p:spPr>
          <a:xfrm>
            <a:off x="7450455" y="3078798"/>
            <a:ext cx="228600" cy="1687512"/>
          </a:xfrm>
          <a:prstGeom prst="downArrow">
            <a:avLst>
              <a:gd name="adj1" fmla="val 50000"/>
              <a:gd name="adj2" fmla="val 199825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9525" cap="flat" cmpd="sng">
            <a:solidFill>
              <a:srgbClr val="00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13" name="Line 17"/>
          <p:cNvSpPr/>
          <p:nvPr/>
        </p:nvSpPr>
        <p:spPr>
          <a:xfrm rot="-10185635" flipV="1">
            <a:off x="6511925" y="4912360"/>
            <a:ext cx="868680" cy="909320"/>
          </a:xfrm>
          <a:prstGeom prst="line">
            <a:avLst/>
          </a:prstGeom>
          <a:ln w="76200" cap="flat" cmpd="sng">
            <a:solidFill>
              <a:srgbClr val="000000"/>
            </a:solidFill>
            <a:prstDash val="sysDash"/>
            <a:miter/>
            <a:headEnd type="none" w="med" len="med"/>
            <a:tailEnd type="triangle" w="med" len="med"/>
          </a:ln>
        </p:spPr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6764655" y="5666439"/>
            <a:ext cx="1143000" cy="4895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258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0°</a:t>
            </a:r>
            <a:endParaRPr kumimoji="1" lang="zh-CN" altLang="en-US" sz="258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7831457" y="4682189"/>
            <a:ext cx="1692275" cy="4324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221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30°N</a:t>
            </a:r>
            <a:endParaRPr kumimoji="1" lang="zh-CN" altLang="en-US" sz="2215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407034" y="1106810"/>
            <a:ext cx="2752091" cy="13849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赤道受热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，空气膨胀上升，近地面形成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低压</a:t>
            </a:r>
          </a:p>
        </p:txBody>
      </p:sp>
      <p:sp>
        <p:nvSpPr>
          <p:cNvPr id="8233" name="Text Box 25"/>
          <p:cNvSpPr txBox="1">
            <a:spLocks noChangeArrowheads="1"/>
          </p:cNvSpPr>
          <p:nvPr/>
        </p:nvSpPr>
        <p:spPr bwMode="auto">
          <a:xfrm>
            <a:off x="3580141" y="1106810"/>
            <a:ext cx="3203575" cy="13849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赤道上空北上气流受地转偏向力影响，右偏成西南风</a:t>
            </a:r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4250057" y="3357881"/>
            <a:ext cx="1006475" cy="49013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58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南风</a:t>
            </a:r>
          </a:p>
        </p:txBody>
      </p:sp>
      <p:sp>
        <p:nvSpPr>
          <p:cNvPr id="55326" name="Text Box 30"/>
          <p:cNvSpPr txBox="1">
            <a:spLocks noChangeArrowheads="1"/>
          </p:cNvSpPr>
          <p:nvPr/>
        </p:nvSpPr>
        <p:spPr bwMode="auto">
          <a:xfrm>
            <a:off x="4654551" y="4682506"/>
            <a:ext cx="2971165" cy="431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21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副热带高气压带</a:t>
            </a:r>
            <a:endParaRPr kumimoji="1" lang="zh-CN" altLang="en-US" sz="221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4194809" y="4980305"/>
            <a:ext cx="2547939" cy="7734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21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近地面气流右偏成东北风</a:t>
            </a:r>
          </a:p>
        </p:txBody>
      </p:sp>
      <p:sp>
        <p:nvSpPr>
          <p:cNvPr id="55328" name="Text Box 32"/>
          <p:cNvSpPr txBox="1">
            <a:spLocks noChangeArrowheads="1"/>
          </p:cNvSpPr>
          <p:nvPr/>
        </p:nvSpPr>
        <p:spPr bwMode="auto">
          <a:xfrm>
            <a:off x="8093114" y="3141980"/>
            <a:ext cx="639406" cy="162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EF55D"/>
                </a:solidFill>
              </a14:hiddenFill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95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被迫下沉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2178061" y="3943988"/>
            <a:ext cx="1033145" cy="5470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95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阴雨 </a:t>
            </a: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7907657" y="2595895"/>
            <a:ext cx="1014731" cy="5470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95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晴朗</a:t>
            </a: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7454583" y="5610240"/>
            <a:ext cx="2371162" cy="54707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955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(</a:t>
            </a:r>
            <a:r>
              <a:rPr kumimoji="0" lang="zh-CN" altLang="en-US" sz="2955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热力原因</a:t>
            </a:r>
            <a:r>
              <a:rPr kumimoji="0" lang="en-US" altLang="zh-CN" sz="2955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)</a:t>
            </a:r>
            <a:r>
              <a:rPr kumimoji="0" lang="zh-CN" altLang="en-US" sz="2955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　</a:t>
            </a: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8732520" y="4585033"/>
            <a:ext cx="2371162" cy="54707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955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(</a:t>
            </a:r>
            <a:r>
              <a:rPr kumimoji="0" lang="zh-CN" altLang="en-US" sz="2955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动力原因</a:t>
            </a:r>
            <a:r>
              <a:rPr kumimoji="0" lang="en-US" altLang="zh-CN" sz="2955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)</a:t>
            </a:r>
            <a:r>
              <a:rPr kumimoji="0" lang="zh-CN" altLang="en-US" sz="2955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　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5180332" y="4963160"/>
            <a:ext cx="2270125" cy="711200"/>
          </a:xfrm>
          <a:prstGeom prst="straightConnector1">
            <a:avLst/>
          </a:prstGeom>
          <a:ln w="1111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7" name="AutoShape 11"/>
          <p:cNvSpPr/>
          <p:nvPr/>
        </p:nvSpPr>
        <p:spPr>
          <a:xfrm rot="2947574">
            <a:off x="4104006" y="3262948"/>
            <a:ext cx="211138" cy="609600"/>
          </a:xfrm>
          <a:prstGeom prst="upArrow">
            <a:avLst>
              <a:gd name="adj1" fmla="val 50000"/>
              <a:gd name="adj2" fmla="val 66592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306" name="Line 10"/>
          <p:cNvSpPr/>
          <p:nvPr/>
        </p:nvSpPr>
        <p:spPr>
          <a:xfrm flipV="1">
            <a:off x="3792855" y="2797810"/>
            <a:ext cx="914400" cy="9842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283595" y="5772150"/>
            <a:ext cx="3640455" cy="261620"/>
          </a:xfrm>
          <a:prstGeom prst="parallelogram">
            <a:avLst>
              <a:gd name="adj" fmla="val 92195"/>
            </a:avLst>
          </a:prstGeom>
          <a:solidFill>
            <a:srgbClr val="F3541A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21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4250066" y="5674361"/>
            <a:ext cx="2055495" cy="4331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21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赤道低气压带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28841" y="1106810"/>
            <a:ext cx="3956051" cy="1384995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8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到北纬</a:t>
            </a:r>
            <a:r>
              <a:rPr kumimoji="1" lang="en-US" altLang="zh-CN" sz="28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30</a:t>
            </a:r>
            <a:r>
              <a:rPr kumimoji="1" lang="zh-CN" altLang="en-US" sz="28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度上空偏转成西风。气流无法北上在此堆积后不断下沉</a:t>
            </a:r>
          </a:p>
        </p:txBody>
      </p:sp>
      <p:sp>
        <p:nvSpPr>
          <p:cNvPr id="21" name="云形 20"/>
          <p:cNvSpPr/>
          <p:nvPr/>
        </p:nvSpPr>
        <p:spPr>
          <a:xfrm rot="4260000">
            <a:off x="3427106" y="3322957"/>
            <a:ext cx="607695" cy="889635"/>
          </a:xfrm>
          <a:prstGeom prst="cloud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7679066" y="5131443"/>
            <a:ext cx="174561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2800" b="1" i="1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东北信风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3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5305" grpId="0" bldLvl="0" animBg="1"/>
      <p:bldP spid="55308" grpId="0" bldLvl="0" animBg="1"/>
      <p:bldP spid="55309" grpId="0" bldLvl="0" animBg="1"/>
      <p:bldP spid="55310" grpId="0" bldLvl="0" animBg="1"/>
      <p:bldP spid="55311" grpId="0" bldLvl="0" animBg="1"/>
      <p:bldP spid="55312" grpId="0" bldLvl="0" animBg="1"/>
      <p:bldP spid="55322" grpId="0"/>
      <p:bldP spid="55326" grpId="0"/>
      <p:bldP spid="55327" grpId="0"/>
      <p:bldP spid="55328" grpId="0" bldLvl="0" animBg="1"/>
      <p:bldP spid="36" grpId="0" bldLvl="0" animBg="1"/>
      <p:bldP spid="37" grpId="0" bldLvl="0" animBg="1"/>
      <p:bldP spid="40" grpId="0"/>
      <p:bldP spid="44" grpId="0"/>
      <p:bldP spid="55307" grpId="0" bldLvl="0" animBg="1"/>
      <p:bldP spid="6" grpId="0" bldLvl="0" animBg="1"/>
      <p:bldP spid="8" grpId="0"/>
      <p:bldP spid="21" grpId="0" bldLvl="0" animBg="1"/>
      <p:bldP spid="7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三圈环流（北半球）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6235587" y="1049843"/>
            <a:ext cx="6734752" cy="6508755"/>
            <a:chOff x="3635896" y="692696"/>
            <a:chExt cx="6734752" cy="6508755"/>
          </a:xfrm>
        </p:grpSpPr>
        <p:grpSp>
          <p:nvGrpSpPr>
            <p:cNvPr id="3" name="组合 2"/>
            <p:cNvGrpSpPr/>
            <p:nvPr/>
          </p:nvGrpSpPr>
          <p:grpSpPr>
            <a:xfrm>
              <a:off x="3635896" y="692696"/>
              <a:ext cx="6734752" cy="6508755"/>
              <a:chOff x="3635896" y="692696"/>
              <a:chExt cx="6734752" cy="6508755"/>
            </a:xfrm>
          </p:grpSpPr>
          <p:grpSp>
            <p:nvGrpSpPr>
              <p:cNvPr id="4" name="组合 20"/>
              <p:cNvGrpSpPr/>
              <p:nvPr/>
            </p:nvGrpSpPr>
            <p:grpSpPr>
              <a:xfrm>
                <a:off x="3635896" y="692696"/>
                <a:ext cx="6734752" cy="6508755"/>
                <a:chOff x="3491880" y="0"/>
                <a:chExt cx="8246920" cy="7970180"/>
              </a:xfrm>
            </p:grpSpPr>
            <p:grpSp>
              <p:nvGrpSpPr>
                <p:cNvPr id="8" name="组合 18"/>
                <p:cNvGrpSpPr/>
                <p:nvPr/>
              </p:nvGrpSpPr>
              <p:grpSpPr>
                <a:xfrm>
                  <a:off x="3491880" y="0"/>
                  <a:ext cx="8246920" cy="7970180"/>
                  <a:chOff x="4211960" y="0"/>
                  <a:chExt cx="8246920" cy="7970180"/>
                </a:xfrm>
              </p:grpSpPr>
              <p:sp>
                <p:nvSpPr>
                  <p:cNvPr id="10" name="椭圆 9"/>
                  <p:cNvSpPr/>
                  <p:nvPr/>
                </p:nvSpPr>
                <p:spPr>
                  <a:xfrm>
                    <a:off x="4211960" y="0"/>
                    <a:ext cx="8246920" cy="7970180"/>
                  </a:xfrm>
                  <a:prstGeom prst="ellipse">
                    <a:avLst/>
                  </a:prstGeom>
                  <a:gradFill flip="none" rotWithShape="1">
                    <a:gsLst>
                      <a:gs pos="24000">
                        <a:schemeClr val="bg1">
                          <a:alpha val="0"/>
                        </a:schemeClr>
                      </a:gs>
                      <a:gs pos="70000">
                        <a:schemeClr val="bg1">
                          <a:alpha val="0"/>
                        </a:schemeClr>
                      </a:gs>
                      <a:gs pos="33000">
                        <a:srgbClr val="00B0F0">
                          <a:alpha val="5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2700"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椭圆 10"/>
                  <p:cNvSpPr/>
                  <p:nvPr/>
                </p:nvSpPr>
                <p:spPr>
                  <a:xfrm>
                    <a:off x="5724128" y="1412776"/>
                    <a:ext cx="5184576" cy="518457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CN" altLang="en-US" dirty="0">
                        <a:solidFill>
                          <a:srgbClr val="FF0000"/>
                        </a:solidFill>
                      </a:rPr>
                      <a:t>                       </a:t>
                    </a:r>
                    <a:endParaRPr lang="zh-CN" altLang="en-US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9" name="弧形 8"/>
                <p:cNvSpPr/>
                <p:nvPr/>
              </p:nvSpPr>
              <p:spPr>
                <a:xfrm rot="10800000">
                  <a:off x="5037467" y="3501008"/>
                  <a:ext cx="5177844" cy="1152128"/>
                </a:xfrm>
                <a:prstGeom prst="arc">
                  <a:avLst>
                    <a:gd name="adj1" fmla="val 10878989"/>
                    <a:gd name="adj2" fmla="val 0"/>
                  </a:avLst>
                </a:prstGeom>
                <a:ln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8497669" y="3817075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赤道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92280" y="1556792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北极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876256" y="6156012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南极</a:t>
                </a:r>
              </a:p>
            </p:txBody>
          </p:sp>
        </p:grpSp>
        <p:sp>
          <p:nvSpPr>
            <p:cNvPr id="14" name="弧形 13"/>
            <p:cNvSpPr/>
            <p:nvPr/>
          </p:nvSpPr>
          <p:spPr>
            <a:xfrm rot="10800000">
              <a:off x="5076056" y="2708920"/>
              <a:ext cx="3888432" cy="864096"/>
            </a:xfrm>
            <a:prstGeom prst="arc">
              <a:avLst>
                <a:gd name="adj1" fmla="val 10878989"/>
                <a:gd name="adj2" fmla="val 0"/>
              </a:avLst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弧形 14"/>
            <p:cNvSpPr/>
            <p:nvPr/>
          </p:nvSpPr>
          <p:spPr>
            <a:xfrm rot="10800000">
              <a:off x="5724128" y="1988840"/>
              <a:ext cx="2520280" cy="580832"/>
            </a:xfrm>
            <a:prstGeom prst="arc">
              <a:avLst>
                <a:gd name="adj1" fmla="val 10878989"/>
                <a:gd name="adj2" fmla="val 0"/>
              </a:avLst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97669" y="2924944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30°</a:t>
              </a:r>
              <a:endParaRPr lang="zh-CN" alt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42943" y="2016875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60°</a:t>
              </a:r>
              <a:endParaRPr lang="zh-CN" altLang="en-US" dirty="0"/>
            </a:p>
          </p:txBody>
        </p:sp>
        <p:sp>
          <p:nvSpPr>
            <p:cNvPr id="18" name="弧形 17"/>
            <p:cNvSpPr/>
            <p:nvPr/>
          </p:nvSpPr>
          <p:spPr>
            <a:xfrm rot="10800000">
              <a:off x="5220072" y="4797151"/>
              <a:ext cx="3528392" cy="576061"/>
            </a:xfrm>
            <a:prstGeom prst="arc">
              <a:avLst>
                <a:gd name="adj1" fmla="val 10878989"/>
                <a:gd name="adj2" fmla="val 0"/>
              </a:avLst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云形 63"/>
          <p:cNvSpPr/>
          <p:nvPr/>
        </p:nvSpPr>
        <p:spPr>
          <a:xfrm rot="19653031">
            <a:off x="7744151" y="1688424"/>
            <a:ext cx="864096" cy="504056"/>
          </a:xfrm>
          <a:prstGeom prst="cloud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6596261" y="4276249"/>
            <a:ext cx="744539" cy="377825"/>
          </a:xfrm>
          <a:prstGeom prst="leftArrow">
            <a:avLst>
              <a:gd name="adj1" fmla="val 50000"/>
              <a:gd name="adj2" fmla="val 492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9465149" y="1251897"/>
            <a:ext cx="371475" cy="850900"/>
          </a:xfrm>
          <a:prstGeom prst="downArrow">
            <a:avLst>
              <a:gd name="adj1" fmla="val 50000"/>
              <a:gd name="adj2" fmla="val 57265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云形 20"/>
          <p:cNvSpPr/>
          <p:nvPr/>
        </p:nvSpPr>
        <p:spPr>
          <a:xfrm>
            <a:off x="5732165" y="3844185"/>
            <a:ext cx="720080" cy="1008112"/>
          </a:xfrm>
          <a:prstGeom prst="cloud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21"/>
          <p:cNvSpPr/>
          <p:nvPr/>
        </p:nvSpPr>
        <p:spPr>
          <a:xfrm rot="10800000">
            <a:off x="7244333" y="4160251"/>
            <a:ext cx="4680520" cy="648072"/>
          </a:xfrm>
          <a:prstGeom prst="arc">
            <a:avLst>
              <a:gd name="adj1" fmla="val 11045959"/>
              <a:gd name="adj2" fmla="val 21345612"/>
            </a:avLst>
          </a:prstGeom>
          <a:ln w="2540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525386" y="456269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赤道低气压带</a:t>
            </a:r>
          </a:p>
        </p:txBody>
      </p:sp>
      <p:sp>
        <p:nvSpPr>
          <p:cNvPr id="26" name="椭圆 25"/>
          <p:cNvSpPr/>
          <p:nvPr/>
        </p:nvSpPr>
        <p:spPr>
          <a:xfrm>
            <a:off x="9347805" y="2174508"/>
            <a:ext cx="648072" cy="216024"/>
          </a:xfrm>
          <a:prstGeom prst="ellipse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8937740" y="208218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极地高气压带</a:t>
            </a:r>
          </a:p>
        </p:txBody>
      </p:sp>
      <p:sp>
        <p:nvSpPr>
          <p:cNvPr id="28" name="Arc 9">
            <a:hlinkClick r:id="rId2" action="ppaction://hlinksldjump"/>
          </p:cNvPr>
          <p:cNvSpPr/>
          <p:nvPr/>
        </p:nvSpPr>
        <p:spPr bwMode="auto">
          <a:xfrm rot="5131698" flipH="1" flipV="1">
            <a:off x="6632991" y="3262363"/>
            <a:ext cx="784977" cy="1078263"/>
          </a:xfrm>
          <a:custGeom>
            <a:avLst/>
            <a:gdLst>
              <a:gd name="G0" fmla="+- 1259 0 0"/>
              <a:gd name="G1" fmla="+- 21600 0 0"/>
              <a:gd name="G2" fmla="+- 21600 0 0"/>
              <a:gd name="T0" fmla="*/ 0 w 16514"/>
              <a:gd name="T1" fmla="*/ 37 h 21600"/>
              <a:gd name="T2" fmla="*/ 16514 w 16514"/>
              <a:gd name="T3" fmla="*/ 6308 h 21600"/>
              <a:gd name="T4" fmla="*/ 1259 w 1651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514" h="21600" fill="none" extrusionOk="0">
                <a:moveTo>
                  <a:pt x="-1" y="36"/>
                </a:moveTo>
                <a:cubicBezTo>
                  <a:pt x="419" y="12"/>
                  <a:pt x="839" y="-1"/>
                  <a:pt x="1259" y="0"/>
                </a:cubicBezTo>
                <a:cubicBezTo>
                  <a:pt x="6978" y="0"/>
                  <a:pt x="12464" y="2268"/>
                  <a:pt x="16513" y="6308"/>
                </a:cubicBezTo>
              </a:path>
              <a:path w="16514" h="21600" stroke="0" extrusionOk="0">
                <a:moveTo>
                  <a:pt x="-1" y="36"/>
                </a:moveTo>
                <a:cubicBezTo>
                  <a:pt x="419" y="12"/>
                  <a:pt x="839" y="-1"/>
                  <a:pt x="1259" y="0"/>
                </a:cubicBezTo>
                <a:cubicBezTo>
                  <a:pt x="6978" y="0"/>
                  <a:pt x="12464" y="2268"/>
                  <a:pt x="16513" y="6308"/>
                </a:cubicBezTo>
                <a:lnTo>
                  <a:pt x="1259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7" name="Arc 10"/>
          <p:cNvSpPr/>
          <p:nvPr/>
        </p:nvSpPr>
        <p:spPr bwMode="auto">
          <a:xfrm rot="10449010" flipH="1" flipV="1">
            <a:off x="7017220" y="3391926"/>
            <a:ext cx="528637" cy="1222375"/>
          </a:xfrm>
          <a:custGeom>
            <a:avLst/>
            <a:gdLst>
              <a:gd name="G0" fmla="+- 1738 0 0"/>
              <a:gd name="G1" fmla="+- 21600 0 0"/>
              <a:gd name="G2" fmla="+- 21600 0 0"/>
              <a:gd name="T0" fmla="*/ 0 w 11833"/>
              <a:gd name="T1" fmla="*/ 70 h 21600"/>
              <a:gd name="T2" fmla="*/ 11833 w 11833"/>
              <a:gd name="T3" fmla="*/ 2504 h 21600"/>
              <a:gd name="T4" fmla="*/ 1738 w 118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833" h="21600" fill="none" extrusionOk="0">
                <a:moveTo>
                  <a:pt x="0" y="70"/>
                </a:moveTo>
                <a:cubicBezTo>
                  <a:pt x="578" y="23"/>
                  <a:pt x="1157" y="-1"/>
                  <a:pt x="1738" y="0"/>
                </a:cubicBezTo>
                <a:cubicBezTo>
                  <a:pt x="5256" y="0"/>
                  <a:pt x="8722" y="859"/>
                  <a:pt x="11832" y="2504"/>
                </a:cubicBezTo>
              </a:path>
              <a:path w="11833" h="21600" stroke="0" extrusionOk="0">
                <a:moveTo>
                  <a:pt x="0" y="70"/>
                </a:moveTo>
                <a:cubicBezTo>
                  <a:pt x="578" y="23"/>
                  <a:pt x="1157" y="-1"/>
                  <a:pt x="1738" y="0"/>
                </a:cubicBezTo>
                <a:cubicBezTo>
                  <a:pt x="5256" y="0"/>
                  <a:pt x="8722" y="859"/>
                  <a:pt x="11832" y="2504"/>
                </a:cubicBezTo>
                <a:lnTo>
                  <a:pt x="1738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" name="弧形 37"/>
          <p:cNvSpPr/>
          <p:nvPr/>
        </p:nvSpPr>
        <p:spPr>
          <a:xfrm rot="10800000">
            <a:off x="7460357" y="3008124"/>
            <a:ext cx="4211960" cy="792088"/>
          </a:xfrm>
          <a:prstGeom prst="arc">
            <a:avLst>
              <a:gd name="adj1" fmla="val 11045959"/>
              <a:gd name="adj2" fmla="val 21327357"/>
            </a:avLst>
          </a:prstGeom>
          <a:noFill/>
          <a:ln w="254000">
            <a:solidFill>
              <a:srgbClr val="0033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8396461" y="355457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副热带高气压带</a:t>
            </a:r>
          </a:p>
        </p:txBody>
      </p:sp>
      <p:sp>
        <p:nvSpPr>
          <p:cNvPr id="41" name="Arc 11"/>
          <p:cNvSpPr/>
          <p:nvPr/>
        </p:nvSpPr>
        <p:spPr bwMode="auto">
          <a:xfrm rot="17495491" flipV="1">
            <a:off x="6689500" y="3227304"/>
            <a:ext cx="565150" cy="104933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0949"/>
              <a:gd name="T1" fmla="*/ 0 h 21600"/>
              <a:gd name="T2" fmla="*/ 10949 w 10949"/>
              <a:gd name="T3" fmla="*/ 2981 h 21600"/>
              <a:gd name="T4" fmla="*/ 0 w 1094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949" h="21600" fill="none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</a:path>
              <a:path w="10949" h="21600" stroke="0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3" name="Group 52"/>
          <p:cNvGrpSpPr/>
          <p:nvPr/>
        </p:nvGrpSpPr>
        <p:grpSpPr bwMode="auto">
          <a:xfrm>
            <a:off x="4147989" y="3368165"/>
            <a:ext cx="1520825" cy="518064"/>
            <a:chOff x="0" y="0"/>
            <a:chExt cx="894" cy="279"/>
          </a:xfrm>
          <a:solidFill>
            <a:srgbClr val="0070C0"/>
          </a:solidFill>
        </p:grpSpPr>
        <p:sp>
          <p:nvSpPr>
            <p:cNvPr id="44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894" cy="269"/>
            </a:xfrm>
            <a:prstGeom prst="rect">
              <a:avLst/>
            </a:prstGeom>
            <a:grpFill/>
            <a:ln w="9525" cmpd="sng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</a:endParaRPr>
            </a:p>
          </p:txBody>
        </p:sp>
        <p:sp>
          <p:nvSpPr>
            <p:cNvPr id="45" name="Text Box 54"/>
            <p:cNvSpPr txBox="1">
              <a:spLocks noChangeArrowheads="1"/>
            </p:cNvSpPr>
            <p:nvPr/>
          </p:nvSpPr>
          <p:spPr bwMode="auto">
            <a:xfrm>
              <a:off x="37" y="30"/>
              <a:ext cx="836" cy="249"/>
            </a:xfrm>
            <a:prstGeom prst="rect">
              <a:avLst/>
            </a:prstGeom>
            <a:grp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zh-CN" sz="2400" b="1">
                  <a:solidFill>
                    <a:schemeClr val="bg1"/>
                  </a:solidFill>
                  <a:latin typeface="方正正准黑简体" panose="02000000000000000000" charset="-122"/>
                  <a:ea typeface="方正正准黑简体" panose="02000000000000000000" charset="-122"/>
                </a:rPr>
                <a:t>低纬环流</a:t>
              </a:r>
            </a:p>
          </p:txBody>
        </p:sp>
      </p:grpSp>
      <p:sp>
        <p:nvSpPr>
          <p:cNvPr id="46" name="Arc 12"/>
          <p:cNvSpPr/>
          <p:nvPr/>
        </p:nvSpPr>
        <p:spPr bwMode="auto">
          <a:xfrm rot="4892746" flipH="1" flipV="1">
            <a:off x="7580479" y="2597098"/>
            <a:ext cx="912359" cy="1008737"/>
          </a:xfrm>
          <a:custGeom>
            <a:avLst/>
            <a:gdLst>
              <a:gd name="G0" fmla="+- 0 0 0"/>
              <a:gd name="G1" fmla="+- 21050 0 0"/>
              <a:gd name="G2" fmla="+- 21600 0 0"/>
              <a:gd name="T0" fmla="*/ 4841 w 19063"/>
              <a:gd name="T1" fmla="*/ 0 h 21050"/>
              <a:gd name="T2" fmla="*/ 19063 w 19063"/>
              <a:gd name="T3" fmla="*/ 10893 h 21050"/>
              <a:gd name="T4" fmla="*/ 0 w 19063"/>
              <a:gd name="T5" fmla="*/ 21050 h 2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63" h="21050" fill="none" extrusionOk="0">
                <a:moveTo>
                  <a:pt x="4841" y="-1"/>
                </a:moveTo>
                <a:cubicBezTo>
                  <a:pt x="10935" y="1400"/>
                  <a:pt x="16122" y="5374"/>
                  <a:pt x="19062" y="10893"/>
                </a:cubicBezTo>
              </a:path>
              <a:path w="19063" h="21050" stroke="0" extrusionOk="0">
                <a:moveTo>
                  <a:pt x="4841" y="-1"/>
                </a:moveTo>
                <a:cubicBezTo>
                  <a:pt x="10935" y="1400"/>
                  <a:pt x="16122" y="5374"/>
                  <a:pt x="19062" y="10893"/>
                </a:cubicBezTo>
                <a:lnTo>
                  <a:pt x="0" y="21050"/>
                </a:lnTo>
                <a:close/>
              </a:path>
            </a:pathLst>
          </a:custGeom>
          <a:noFill/>
          <a:ln w="28575">
            <a:solidFill>
              <a:srgbClr val="F9680D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7" name="Arc 13"/>
          <p:cNvSpPr/>
          <p:nvPr/>
        </p:nvSpPr>
        <p:spPr bwMode="auto">
          <a:xfrm rot="8806397" flipH="1" flipV="1">
            <a:off x="8438429" y="2096297"/>
            <a:ext cx="1201217" cy="107891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3974"/>
              <a:gd name="T1" fmla="*/ 0 h 21600"/>
              <a:gd name="T2" fmla="*/ 13974 w 13974"/>
              <a:gd name="T3" fmla="*/ 5129 h 21600"/>
              <a:gd name="T4" fmla="*/ 0 w 139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974" h="21600" fill="none" extrusionOk="0">
                <a:moveTo>
                  <a:pt x="-1" y="0"/>
                </a:moveTo>
                <a:cubicBezTo>
                  <a:pt x="5118" y="0"/>
                  <a:pt x="10070" y="1817"/>
                  <a:pt x="13973" y="5129"/>
                </a:cubicBezTo>
              </a:path>
              <a:path w="13974" h="21600" stroke="0" extrusionOk="0">
                <a:moveTo>
                  <a:pt x="-1" y="0"/>
                </a:moveTo>
                <a:cubicBezTo>
                  <a:pt x="5118" y="0"/>
                  <a:pt x="10070" y="1817"/>
                  <a:pt x="13973" y="512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 flipH="1">
            <a:off x="8108429" y="1783988"/>
            <a:ext cx="216024" cy="9361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14"/>
          <p:cNvSpPr/>
          <p:nvPr/>
        </p:nvSpPr>
        <p:spPr bwMode="auto">
          <a:xfrm rot="16707254">
            <a:off x="7701887" y="2128914"/>
            <a:ext cx="738515" cy="45719"/>
          </a:xfrm>
          <a:custGeom>
            <a:avLst/>
            <a:gdLst>
              <a:gd name="G0" fmla="+- 2240 0 0"/>
              <a:gd name="G1" fmla="+- 21600 0 0"/>
              <a:gd name="G2" fmla="+- 21600 0 0"/>
              <a:gd name="T0" fmla="*/ 0 w 15476"/>
              <a:gd name="T1" fmla="*/ 116 h 21600"/>
              <a:gd name="T2" fmla="*/ 15476 w 15476"/>
              <a:gd name="T3" fmla="*/ 4530 h 21600"/>
              <a:gd name="T4" fmla="*/ 2240 w 1547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76" h="21600" fill="none" extrusionOk="0">
                <a:moveTo>
                  <a:pt x="0" y="116"/>
                </a:moveTo>
                <a:cubicBezTo>
                  <a:pt x="744" y="38"/>
                  <a:pt x="1491" y="-1"/>
                  <a:pt x="2240" y="0"/>
                </a:cubicBezTo>
                <a:cubicBezTo>
                  <a:pt x="7032" y="0"/>
                  <a:pt x="11688" y="1593"/>
                  <a:pt x="15475" y="4530"/>
                </a:cubicBezTo>
              </a:path>
              <a:path w="15476" h="21600" stroke="0" extrusionOk="0">
                <a:moveTo>
                  <a:pt x="0" y="116"/>
                </a:moveTo>
                <a:cubicBezTo>
                  <a:pt x="744" y="38"/>
                  <a:pt x="1491" y="-1"/>
                  <a:pt x="2240" y="0"/>
                </a:cubicBezTo>
                <a:cubicBezTo>
                  <a:pt x="7032" y="0"/>
                  <a:pt x="11688" y="1593"/>
                  <a:pt x="15475" y="4530"/>
                </a:cubicBezTo>
                <a:lnTo>
                  <a:pt x="2240" y="21600"/>
                </a:lnTo>
                <a:close/>
              </a:path>
            </a:pathLst>
          </a:custGeom>
          <a:noFill/>
          <a:ln w="38100">
            <a:solidFill>
              <a:srgbClr val="F9680D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7" name="Arc 17"/>
          <p:cNvSpPr/>
          <p:nvPr/>
        </p:nvSpPr>
        <p:spPr bwMode="auto">
          <a:xfrm rot="8601279" flipH="1" flipV="1">
            <a:off x="8655194" y="1343184"/>
            <a:ext cx="843567" cy="928934"/>
          </a:xfrm>
          <a:custGeom>
            <a:avLst/>
            <a:gdLst>
              <a:gd name="G0" fmla="+- 1259 0 0"/>
              <a:gd name="G1" fmla="+- 21600 0 0"/>
              <a:gd name="G2" fmla="+- 21600 0 0"/>
              <a:gd name="T0" fmla="*/ 0 w 16142"/>
              <a:gd name="T1" fmla="*/ 37 h 21600"/>
              <a:gd name="T2" fmla="*/ 16142 w 16142"/>
              <a:gd name="T3" fmla="*/ 5946 h 21600"/>
              <a:gd name="T4" fmla="*/ 1259 w 1614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42" h="21600" fill="none" extrusionOk="0">
                <a:moveTo>
                  <a:pt x="-1" y="36"/>
                </a:moveTo>
                <a:cubicBezTo>
                  <a:pt x="419" y="12"/>
                  <a:pt x="839" y="-1"/>
                  <a:pt x="1259" y="0"/>
                </a:cubicBezTo>
                <a:cubicBezTo>
                  <a:pt x="6798" y="0"/>
                  <a:pt x="12127" y="2128"/>
                  <a:pt x="16142" y="5945"/>
                </a:cubicBezTo>
              </a:path>
              <a:path w="16142" h="21600" stroke="0" extrusionOk="0">
                <a:moveTo>
                  <a:pt x="-1" y="36"/>
                </a:moveTo>
                <a:cubicBezTo>
                  <a:pt x="419" y="12"/>
                  <a:pt x="839" y="-1"/>
                  <a:pt x="1259" y="0"/>
                </a:cubicBezTo>
                <a:cubicBezTo>
                  <a:pt x="6798" y="0"/>
                  <a:pt x="12127" y="2128"/>
                  <a:pt x="16142" y="5945"/>
                </a:cubicBezTo>
                <a:lnTo>
                  <a:pt x="1259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8" name="弧形 57"/>
          <p:cNvSpPr/>
          <p:nvPr/>
        </p:nvSpPr>
        <p:spPr>
          <a:xfrm rot="10800000">
            <a:off x="8221965" y="2216036"/>
            <a:ext cx="2736304" cy="720080"/>
          </a:xfrm>
          <a:prstGeom prst="arc">
            <a:avLst>
              <a:gd name="adj1" fmla="val 11045959"/>
              <a:gd name="adj2" fmla="val 21327357"/>
            </a:avLst>
          </a:prstGeom>
          <a:noFill/>
          <a:ln w="2540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8433623" y="264810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副极地低气压带</a:t>
            </a:r>
          </a:p>
        </p:txBody>
      </p:sp>
      <p:sp>
        <p:nvSpPr>
          <p:cNvPr id="62" name="Arc 15"/>
          <p:cNvSpPr/>
          <p:nvPr/>
        </p:nvSpPr>
        <p:spPr bwMode="auto">
          <a:xfrm rot="6323127" flipH="1" flipV="1">
            <a:off x="7321137" y="1759646"/>
            <a:ext cx="854075" cy="1041400"/>
          </a:xfrm>
          <a:custGeom>
            <a:avLst/>
            <a:gdLst>
              <a:gd name="G0" fmla="+- 0 0 0"/>
              <a:gd name="G1" fmla="+- 21437 0 0"/>
              <a:gd name="G2" fmla="+- 21600 0 0"/>
              <a:gd name="T0" fmla="*/ 2649 w 16471"/>
              <a:gd name="T1" fmla="*/ 0 h 21437"/>
              <a:gd name="T2" fmla="*/ 16471 w 16471"/>
              <a:gd name="T3" fmla="*/ 7464 h 21437"/>
              <a:gd name="T4" fmla="*/ 0 w 16471"/>
              <a:gd name="T5" fmla="*/ 21437 h 21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471" h="21437" fill="none" extrusionOk="0">
                <a:moveTo>
                  <a:pt x="2648" y="0"/>
                </a:moveTo>
                <a:cubicBezTo>
                  <a:pt x="8029" y="664"/>
                  <a:pt x="12963" y="3329"/>
                  <a:pt x="16471" y="7463"/>
                </a:cubicBezTo>
              </a:path>
              <a:path w="16471" h="21437" stroke="0" extrusionOk="0">
                <a:moveTo>
                  <a:pt x="2648" y="0"/>
                </a:moveTo>
                <a:cubicBezTo>
                  <a:pt x="8029" y="664"/>
                  <a:pt x="12963" y="3329"/>
                  <a:pt x="16471" y="7463"/>
                </a:cubicBezTo>
                <a:lnTo>
                  <a:pt x="0" y="21437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" name="Arc 16"/>
          <p:cNvSpPr/>
          <p:nvPr/>
        </p:nvSpPr>
        <p:spPr bwMode="auto">
          <a:xfrm rot="5004040" flipH="1" flipV="1">
            <a:off x="6874917" y="2385127"/>
            <a:ext cx="773112" cy="1042987"/>
          </a:xfrm>
          <a:custGeom>
            <a:avLst/>
            <a:gdLst>
              <a:gd name="G0" fmla="+- 0 0 0"/>
              <a:gd name="G1" fmla="+- 21437 0 0"/>
              <a:gd name="G2" fmla="+- 21600 0 0"/>
              <a:gd name="T0" fmla="*/ 2649 w 14992"/>
              <a:gd name="T1" fmla="*/ 0 h 21437"/>
              <a:gd name="T2" fmla="*/ 14992 w 14992"/>
              <a:gd name="T3" fmla="*/ 5887 h 21437"/>
              <a:gd name="T4" fmla="*/ 0 w 14992"/>
              <a:gd name="T5" fmla="*/ 21437 h 21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92" h="21437" fill="none" extrusionOk="0">
                <a:moveTo>
                  <a:pt x="2648" y="0"/>
                </a:moveTo>
                <a:cubicBezTo>
                  <a:pt x="7292" y="573"/>
                  <a:pt x="11623" y="2639"/>
                  <a:pt x="14991" y="5887"/>
                </a:cubicBezTo>
              </a:path>
              <a:path w="14992" h="21437" stroke="0" extrusionOk="0">
                <a:moveTo>
                  <a:pt x="2648" y="0"/>
                </a:moveTo>
                <a:cubicBezTo>
                  <a:pt x="7292" y="573"/>
                  <a:pt x="11623" y="2639"/>
                  <a:pt x="14991" y="5887"/>
                </a:cubicBezTo>
                <a:lnTo>
                  <a:pt x="0" y="21437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65" name="Group 52"/>
          <p:cNvGrpSpPr/>
          <p:nvPr/>
        </p:nvGrpSpPr>
        <p:grpSpPr bwMode="auto">
          <a:xfrm>
            <a:off x="5156101" y="1928004"/>
            <a:ext cx="1520825" cy="519921"/>
            <a:chOff x="0" y="0"/>
            <a:chExt cx="894" cy="280"/>
          </a:xfrm>
          <a:solidFill>
            <a:srgbClr val="0070C0"/>
          </a:solidFill>
        </p:grpSpPr>
        <p:sp>
          <p:nvSpPr>
            <p:cNvPr id="66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894" cy="269"/>
            </a:xfrm>
            <a:prstGeom prst="rect">
              <a:avLst/>
            </a:prstGeom>
            <a:grpFill/>
            <a:ln w="9525" cmpd="sng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</a:endParaRPr>
            </a:p>
          </p:txBody>
        </p:sp>
        <p:sp>
          <p:nvSpPr>
            <p:cNvPr id="67" name="Text Box 54"/>
            <p:cNvSpPr txBox="1">
              <a:spLocks noChangeArrowheads="1"/>
            </p:cNvSpPr>
            <p:nvPr/>
          </p:nvSpPr>
          <p:spPr bwMode="auto">
            <a:xfrm>
              <a:off x="36" y="31"/>
              <a:ext cx="836" cy="249"/>
            </a:xfrm>
            <a:prstGeom prst="rect">
              <a:avLst/>
            </a:prstGeom>
            <a:grp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正准黑简体" panose="02000000000000000000" charset="-122"/>
                  <a:ea typeface="方正正准黑简体" panose="02000000000000000000" charset="-122"/>
                </a:rPr>
                <a:t>中</a:t>
              </a:r>
              <a:r>
                <a:rPr lang="zh-CN" sz="2400" b="1" dirty="0">
                  <a:solidFill>
                    <a:schemeClr val="bg1"/>
                  </a:solidFill>
                  <a:latin typeface="方正正准黑简体" panose="02000000000000000000" charset="-122"/>
                  <a:ea typeface="方正正准黑简体" panose="02000000000000000000" charset="-122"/>
                </a:rPr>
                <a:t>纬环流</a:t>
              </a:r>
            </a:p>
          </p:txBody>
        </p:sp>
      </p:grpSp>
      <p:grpSp>
        <p:nvGrpSpPr>
          <p:cNvPr id="68" name="Group 52"/>
          <p:cNvGrpSpPr/>
          <p:nvPr/>
        </p:nvGrpSpPr>
        <p:grpSpPr bwMode="auto">
          <a:xfrm>
            <a:off x="6919977" y="847381"/>
            <a:ext cx="1520825" cy="519921"/>
            <a:chOff x="0" y="0"/>
            <a:chExt cx="894" cy="280"/>
          </a:xfrm>
          <a:solidFill>
            <a:srgbClr val="0070C0"/>
          </a:solidFill>
        </p:grpSpPr>
        <p:sp>
          <p:nvSpPr>
            <p:cNvPr id="69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894" cy="269"/>
            </a:xfrm>
            <a:prstGeom prst="rect">
              <a:avLst/>
            </a:prstGeom>
            <a:grpFill/>
            <a:ln w="9525" cmpd="sng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</a:endParaRPr>
            </a:p>
          </p:txBody>
        </p:sp>
        <p:sp>
          <p:nvSpPr>
            <p:cNvPr id="70" name="Text Box 54"/>
            <p:cNvSpPr txBox="1">
              <a:spLocks noChangeArrowheads="1"/>
            </p:cNvSpPr>
            <p:nvPr/>
          </p:nvSpPr>
          <p:spPr bwMode="auto">
            <a:xfrm>
              <a:off x="36" y="31"/>
              <a:ext cx="836" cy="249"/>
            </a:xfrm>
            <a:prstGeom prst="rect">
              <a:avLst/>
            </a:prstGeom>
            <a:grpFill/>
            <a:ln w="9525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方正正准黑简体" panose="02000000000000000000" charset="-122"/>
                  <a:ea typeface="方正正准黑简体" panose="02000000000000000000" charset="-122"/>
                </a:rPr>
                <a:t>高</a:t>
              </a:r>
              <a:r>
                <a:rPr lang="zh-CN" sz="2400" b="1" dirty="0">
                  <a:solidFill>
                    <a:schemeClr val="bg1"/>
                  </a:solidFill>
                  <a:latin typeface="方正正准黑简体" panose="02000000000000000000" charset="-122"/>
                  <a:ea typeface="方正正准黑简体" panose="02000000000000000000" charset="-122"/>
                </a:rPr>
                <a:t>纬环流</a:t>
              </a:r>
            </a:p>
          </p:txBody>
        </p:sp>
      </p:grpSp>
      <p:sp>
        <p:nvSpPr>
          <p:cNvPr id="72" name="Text Box 26"/>
          <p:cNvSpPr txBox="1">
            <a:spLocks noChangeArrowheads="1"/>
          </p:cNvSpPr>
          <p:nvPr/>
        </p:nvSpPr>
        <p:spPr bwMode="auto">
          <a:xfrm>
            <a:off x="1283566" y="3451523"/>
            <a:ext cx="223651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圈环流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1955" y="4653930"/>
            <a:ext cx="43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气压带、风带的形成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096655" y="1988185"/>
            <a:ext cx="285115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sym typeface="+mn-ea"/>
              </a:rPr>
              <a:t>考虑太阳辐射和地球自转</a:t>
            </a:r>
          </a:p>
        </p:txBody>
      </p:sp>
      <p:sp>
        <p:nvSpPr>
          <p:cNvPr id="30" name="右箭头 29"/>
          <p:cNvSpPr/>
          <p:nvPr/>
        </p:nvSpPr>
        <p:spPr>
          <a:xfrm rot="5400000">
            <a:off x="2263309" y="3105056"/>
            <a:ext cx="360040" cy="36004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右箭头 35"/>
          <p:cNvSpPr/>
          <p:nvPr/>
        </p:nvSpPr>
        <p:spPr>
          <a:xfrm rot="5400000">
            <a:off x="2263309" y="4149631"/>
            <a:ext cx="360040" cy="36004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102996" y="287022"/>
            <a:ext cx="2838451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  <a:latin typeface="方正正准黑简体" panose="02000000000000000000" charset="-122"/>
                <a:ea typeface="方正正准黑简体" panose="02000000000000000000" charset="-122"/>
                <a:sym typeface="+mn-ea"/>
              </a:rPr>
              <a:t>假设条件</a:t>
            </a:r>
            <a:endParaRPr lang="zh-CN" altLang="en-US" sz="3200" b="1" dirty="0">
              <a:solidFill>
                <a:schemeClr val="bg1"/>
              </a:solidFill>
              <a:latin typeface="方正正准黑简体" panose="02000000000000000000" charset="-122"/>
              <a:ea typeface="方正正准黑简体" panose="02000000000000000000" charset="-122"/>
              <a:sym typeface="+mn-ea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地球不公转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514350" indent="-514350" algn="l">
              <a:buFont typeface="+mj-ea"/>
              <a:buAutoNum type="circleNumDbPlain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地表均一</a:t>
            </a:r>
          </a:p>
        </p:txBody>
      </p:sp>
      <p:sp>
        <p:nvSpPr>
          <p:cNvPr id="49" name="Arc 93"/>
          <p:cNvSpPr/>
          <p:nvPr/>
        </p:nvSpPr>
        <p:spPr bwMode="auto">
          <a:xfrm rot="19572113" flipV="1">
            <a:off x="8500111" y="3364236"/>
            <a:ext cx="637540" cy="112585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0949"/>
              <a:gd name="T1" fmla="*/ 0 h 21600"/>
              <a:gd name="T2" fmla="*/ 10949 w 10949"/>
              <a:gd name="T3" fmla="*/ 2981 h 21600"/>
              <a:gd name="T4" fmla="*/ 0 w 1094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949" h="21600" fill="none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</a:path>
              <a:path w="10949" h="21600" stroke="0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" name="Line 91"/>
          <p:cNvSpPr>
            <a:spLocks noChangeShapeType="1"/>
          </p:cNvSpPr>
          <p:nvPr/>
        </p:nvSpPr>
        <p:spPr bwMode="auto">
          <a:xfrm>
            <a:off x="9328527" y="4076324"/>
            <a:ext cx="0" cy="508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tail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1" name="Line 91"/>
          <p:cNvSpPr>
            <a:spLocks noChangeShapeType="1"/>
          </p:cNvSpPr>
          <p:nvPr/>
        </p:nvSpPr>
        <p:spPr bwMode="auto">
          <a:xfrm>
            <a:off x="9761425" y="2446127"/>
            <a:ext cx="1" cy="310351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tail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2" name="Arc 93"/>
          <p:cNvSpPr/>
          <p:nvPr/>
        </p:nvSpPr>
        <p:spPr bwMode="auto">
          <a:xfrm rot="19572113" flipV="1">
            <a:off x="9336924" y="1934432"/>
            <a:ext cx="299683" cy="74193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0949"/>
              <a:gd name="T1" fmla="*/ 0 h 21600"/>
              <a:gd name="T2" fmla="*/ 10949 w 10949"/>
              <a:gd name="T3" fmla="*/ 2981 h 21600"/>
              <a:gd name="T4" fmla="*/ 0 w 1094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949" h="21600" fill="none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</a:path>
              <a:path w="10949" h="21600" stroke="0" extrusionOk="0">
                <a:moveTo>
                  <a:pt x="-1" y="0"/>
                </a:moveTo>
                <a:cubicBezTo>
                  <a:pt x="3850" y="0"/>
                  <a:pt x="7630" y="1029"/>
                  <a:pt x="10949" y="298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9" name="Line 103"/>
          <p:cNvSpPr>
            <a:spLocks noChangeShapeType="1"/>
          </p:cNvSpPr>
          <p:nvPr/>
        </p:nvSpPr>
        <p:spPr bwMode="auto">
          <a:xfrm>
            <a:off x="9225304" y="3050013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 type="non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0" name="Arc 104"/>
          <p:cNvSpPr/>
          <p:nvPr/>
        </p:nvSpPr>
        <p:spPr bwMode="auto">
          <a:xfrm rot="4356667" flipH="1" flipV="1">
            <a:off x="9188315" y="3173361"/>
            <a:ext cx="506412" cy="511175"/>
          </a:xfrm>
          <a:custGeom>
            <a:avLst/>
            <a:gdLst>
              <a:gd name="G0" fmla="+- 0 0 0"/>
              <a:gd name="G1" fmla="+- 20166 0 0"/>
              <a:gd name="G2" fmla="+- 21600 0 0"/>
              <a:gd name="T0" fmla="*/ 7739 w 21600"/>
              <a:gd name="T1" fmla="*/ 0 h 25235"/>
              <a:gd name="T2" fmla="*/ 20997 w 21600"/>
              <a:gd name="T3" fmla="*/ 25235 h 25235"/>
              <a:gd name="T4" fmla="*/ 0 w 21600"/>
              <a:gd name="T5" fmla="*/ 20166 h 25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5235" fill="none" extrusionOk="0">
                <a:moveTo>
                  <a:pt x="7739" y="-1"/>
                </a:moveTo>
                <a:cubicBezTo>
                  <a:pt x="16088" y="3204"/>
                  <a:pt x="21600" y="11222"/>
                  <a:pt x="21600" y="20166"/>
                </a:cubicBezTo>
                <a:cubicBezTo>
                  <a:pt x="21600" y="21873"/>
                  <a:pt x="21397" y="23575"/>
                  <a:pt x="20996" y="25234"/>
                </a:cubicBezTo>
              </a:path>
              <a:path w="21600" h="25235" stroke="0" extrusionOk="0">
                <a:moveTo>
                  <a:pt x="7739" y="-1"/>
                </a:moveTo>
                <a:cubicBezTo>
                  <a:pt x="16088" y="3204"/>
                  <a:pt x="21600" y="11222"/>
                  <a:pt x="21600" y="20166"/>
                </a:cubicBezTo>
                <a:cubicBezTo>
                  <a:pt x="21600" y="21873"/>
                  <a:pt x="21397" y="23575"/>
                  <a:pt x="20996" y="25234"/>
                </a:cubicBezTo>
                <a:lnTo>
                  <a:pt x="0" y="20166"/>
                </a:lnTo>
                <a:close/>
              </a:path>
            </a:pathLst>
          </a:custGeom>
          <a:noFill/>
          <a:ln w="38100">
            <a:solidFill>
              <a:srgbClr val="CC0099"/>
            </a:solidFill>
            <a:round/>
            <a:tailEnd type="triangle" w="sm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5311" y="5548631"/>
            <a:ext cx="4407535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sz="3200" b="1" dirty="0">
                <a:solidFill>
                  <a:schemeClr val="tx1"/>
                </a:solidFill>
                <a:latin typeface="方正正准黑简体" panose="02000000000000000000" charset="-122"/>
                <a:ea typeface="方正正准黑简体" panose="02000000000000000000" charset="-122"/>
                <a:sym typeface="+mn-ea"/>
              </a:rPr>
              <a:t>学生活动</a:t>
            </a:r>
          </a:p>
          <a:p>
            <a:pPr indent="0" algn="l">
              <a:buFont typeface="+mj-ea"/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绘制南半球的三圈环流</a:t>
            </a:r>
          </a:p>
        </p:txBody>
      </p:sp>
      <p:sp>
        <p:nvSpPr>
          <p:cNvPr id="74" name="Text Box 94"/>
          <p:cNvSpPr txBox="1">
            <a:spLocks noChangeArrowheads="1"/>
          </p:cNvSpPr>
          <p:nvPr/>
        </p:nvSpPr>
        <p:spPr bwMode="auto">
          <a:xfrm>
            <a:off x="5520595" y="5858060"/>
            <a:ext cx="43195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00"/>
                </a:solidFill>
                <a:latin typeface="Arial" charset="0"/>
                <a:ea typeface="宋体" charset="-122"/>
              </a:rPr>
              <a:t>低高低高，东西东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ldLvl="0" animBg="1"/>
      <p:bldP spid="28" grpId="0" bldLvl="0" animBg="1"/>
      <p:bldP spid="37" grpId="0" bldLvl="0" animBg="1"/>
      <p:bldP spid="38" grpId="0" bldLvl="0" animBg="1"/>
      <p:bldP spid="39" grpId="0"/>
      <p:bldP spid="41" grpId="0" bldLvl="0" animBg="1"/>
      <p:bldP spid="46" grpId="0" bldLvl="0" animBg="1"/>
      <p:bldP spid="47" grpId="0" bldLvl="0" animBg="1"/>
      <p:bldP spid="56" grpId="0" bldLvl="0" animBg="1"/>
      <p:bldP spid="57" grpId="0" bldLvl="0" animBg="1"/>
      <p:bldP spid="58" grpId="0" bldLvl="0" animBg="1"/>
      <p:bldP spid="59" grpId="0"/>
      <p:bldP spid="62" grpId="0" bldLvl="0" animBg="1"/>
      <p:bldP spid="63" grpId="0" bldLvl="0" animBg="1"/>
      <p:bldP spid="72" grpId="0"/>
      <p:bldP spid="73" grpId="0"/>
      <p:bldP spid="30" grpId="0" bldLvl="0" animBg="1"/>
      <p:bldP spid="36" grpId="0" bldLvl="0" animBg="1"/>
      <p:bldP spid="51" grpId="0" bldLvl="0" animBg="1"/>
      <p:bldP spid="71" grpId="0" bldLvl="0" animBg="1"/>
      <p:bldP spid="79" grpId="0" bldLvl="0" animBg="1"/>
      <p:bldP spid="80" grpId="0" bldLvl="0" animBg="1"/>
      <p:bldP spid="12" grpId="0" bldLvl="0" animBg="1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" y="887505"/>
            <a:ext cx="6301705" cy="556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23" y="887505"/>
            <a:ext cx="6303963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83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12981"/>
          <a:stretch/>
        </p:blipFill>
        <p:spPr bwMode="auto">
          <a:xfrm>
            <a:off x="1869085" y="152581"/>
            <a:ext cx="8861667" cy="670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256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1118</Words>
  <Application>Microsoft Office PowerPoint</Application>
  <PresentationFormat>宽屏</PresentationFormat>
  <Paragraphs>184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方正正准黑简体</vt:lpstr>
      <vt:lpstr>宋体</vt:lpstr>
      <vt:lpstr>Arial</vt:lpstr>
      <vt:lpstr>Calibri</vt:lpstr>
      <vt:lpstr>Times New Roman</vt:lpstr>
      <vt:lpstr>华文楷体</vt:lpstr>
      <vt:lpstr>微软雅黑</vt:lpstr>
      <vt:lpstr>Office 主题</vt:lpstr>
      <vt:lpstr>PowerPoint 演示文稿</vt:lpstr>
      <vt:lpstr>PowerPoint 演示文稿</vt:lpstr>
      <vt:lpstr>大气环流</vt:lpstr>
      <vt:lpstr>单圈环流</vt:lpstr>
      <vt:lpstr>三圈环流（北半球）</vt:lpstr>
      <vt:lpstr>低纬环流北半球立体图</vt:lpstr>
      <vt:lpstr>三圈环流（北半球）</vt:lpstr>
      <vt:lpstr>PowerPoint 演示文稿</vt:lpstr>
      <vt:lpstr>PowerPoint 演示文稿</vt:lpstr>
      <vt:lpstr>PowerPoint 演示文稿</vt:lpstr>
      <vt:lpstr>中高纬环流北半球立体图</vt:lpstr>
      <vt:lpstr>PowerPoint 演示文稿</vt:lpstr>
      <vt:lpstr>气压带和风带的季节移动</vt:lpstr>
      <vt:lpstr>气压带、风带的性质与天气</vt:lpstr>
      <vt:lpstr>气压带、风带的性质与天气</vt:lpstr>
      <vt:lpstr>副高-马纬度</vt:lpstr>
      <vt:lpstr>课堂练习</vt:lpstr>
      <vt:lpstr>课堂练习</vt:lpstr>
      <vt:lpstr>作业：绘图</vt:lpstr>
      <vt:lpstr>地理活动：在乒乓球上，绘制六风七带。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坤 陈</cp:lastModifiedBy>
  <cp:revision>94</cp:revision>
  <dcterms:created xsi:type="dcterms:W3CDTF">2020-10-25T08:38:00Z</dcterms:created>
  <dcterms:modified xsi:type="dcterms:W3CDTF">2025-03-21T03:17:23Z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