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3"/>
  </p:notesMasterIdLst>
  <p:sldIdLst>
    <p:sldId id="413" r:id="rId3"/>
    <p:sldId id="563" r:id="rId4"/>
    <p:sldId id="533" r:id="rId5"/>
    <p:sldId id="535" r:id="rId6"/>
    <p:sldId id="534" r:id="rId7"/>
    <p:sldId id="537" r:id="rId8"/>
    <p:sldId id="441" r:id="rId9"/>
    <p:sldId id="442" r:id="rId10"/>
    <p:sldId id="439" r:id="rId11"/>
    <p:sldId id="456" r:id="rId12"/>
    <p:sldId id="443" r:id="rId13"/>
    <p:sldId id="448" r:id="rId14"/>
    <p:sldId id="475" r:id="rId15"/>
    <p:sldId id="419" r:id="rId16"/>
    <p:sldId id="1507" r:id="rId17"/>
    <p:sldId id="458" r:id="rId18"/>
    <p:sldId id="457" r:id="rId19"/>
    <p:sldId id="459" r:id="rId20"/>
    <p:sldId id="460" r:id="rId21"/>
    <p:sldId id="414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danka" initials="z" lastIdx="1" clrIdx="0"/>
  <p:cmAuthor id="2" name="作者" initials="A" lastIdx="0" clrIdx="1"/>
  <p:cmAuthor id="3" name="胡冬兰" initials="胡" lastIdx="7" clrIdx="2"/>
  <p:cmAuthor id="4" name="admin" initials="a" lastIdx="1" clrIdx="3"/>
  <p:cmAuthor id="5" name="ph" initials="p" lastIdx="1" clrIdx="4"/>
  <p:cmAuthor id="6" name="ND" initials="N" lastIdx="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0066"/>
    <a:srgbClr val="FFFFFF"/>
    <a:srgbClr val="F49FAC"/>
    <a:srgbClr val="56CA95"/>
    <a:srgbClr val="BBEAD5"/>
    <a:srgbClr val="F7F7F7"/>
    <a:srgbClr val="76ED33"/>
    <a:srgbClr val="F0CE8E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49" autoAdjust="0"/>
    <p:restoredTop sz="71819" autoAdjust="0"/>
  </p:normalViewPr>
  <p:slideViewPr>
    <p:cSldViewPr snapToGrid="0">
      <p:cViewPr varScale="1">
        <p:scale>
          <a:sx n="69" d="100"/>
          <a:sy n="69" d="100"/>
        </p:scale>
        <p:origin x="808" y="44"/>
      </p:cViewPr>
      <p:guideLst>
        <p:guide orient="horz" pos="2159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2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图；</a:t>
            </a:r>
            <a:r>
              <a:rPr lang="en-US" altLang="zh-CN" dirty="0"/>
              <a:t>2</a:t>
            </a:r>
            <a:r>
              <a:rPr lang="zh-CN" altLang="en-US" dirty="0"/>
              <a:t>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8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7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3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094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划分气候的依据：气温和降水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spc="300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Arial"/>
              </a:rPr>
              <a:t>如何来描述某地的气候特征？有哪些词语来描述某地的气候特征</a:t>
            </a:r>
          </a:p>
          <a:p>
            <a:r>
              <a:rPr lang="zh-CN" altLang="en-US" dirty="0"/>
              <a:t>感觉，热。高温。</a:t>
            </a:r>
          </a:p>
        </p:txBody>
      </p:sp>
    </p:spTree>
    <p:extLst>
      <p:ext uri="{BB962C8B-B14F-4D97-AF65-F5344CB8AC3E}">
        <p14:creationId xmlns:p14="http://schemas.microsoft.com/office/powerpoint/2010/main" val="395625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2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1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2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1371524" y="510667"/>
            <a:ext cx="3658681" cy="4286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5858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660400" y="930000"/>
            <a:ext cx="10858500" cy="0"/>
          </a:xfrm>
          <a:prstGeom prst="line">
            <a:avLst/>
          </a:prstGeom>
          <a:ln>
            <a:solidFill>
              <a:srgbClr val="1C7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961957" y="930000"/>
            <a:ext cx="440447" cy="0"/>
          </a:xfrm>
          <a:prstGeom prst="line">
            <a:avLst/>
          </a:prstGeom>
          <a:ln w="63500">
            <a:solidFill>
              <a:srgbClr val="1C7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660400" y="388633"/>
            <a:ext cx="3658681" cy="4286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453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60401" y="787940"/>
            <a:ext cx="1857247" cy="240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723316" y="573627"/>
            <a:ext cx="1731416" cy="42862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484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 userDrawn="1"/>
        </p:nvSpPr>
        <p:spPr>
          <a:xfrm flipV="1">
            <a:off x="791181" y="0"/>
            <a:ext cx="1232171" cy="749030"/>
          </a:xfrm>
          <a:prstGeom prst="triangle">
            <a:avLst>
              <a:gd name="adj" fmla="val 49184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 userDrawn="1"/>
        </p:nvSpPr>
        <p:spPr>
          <a:xfrm flipV="1">
            <a:off x="535146" y="-155642"/>
            <a:ext cx="1744242" cy="1060314"/>
          </a:xfrm>
          <a:prstGeom prst="triangle">
            <a:avLst>
              <a:gd name="adj" fmla="val 49184"/>
            </a:avLst>
          </a:prstGeom>
          <a:noFill/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58963" y="411163"/>
            <a:ext cx="8885237" cy="49371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zh-CN" altLang="en-US" b="1" smtClean="0">
                <a:solidFill>
                  <a:srgbClr val="C55A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buNone/>
            </a:pPr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3067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60400" y="0"/>
            <a:ext cx="438826" cy="836579"/>
          </a:xfrm>
          <a:prstGeom prst="rect">
            <a:avLst/>
          </a:prstGeom>
          <a:solidFill>
            <a:srgbClr val="1C7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660400" y="836579"/>
            <a:ext cx="438826" cy="77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099226" y="456841"/>
            <a:ext cx="103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练习</a:t>
            </a:r>
          </a:p>
        </p:txBody>
      </p:sp>
    </p:spTree>
    <p:extLst>
      <p:ext uri="{BB962C8B-B14F-4D97-AF65-F5344CB8AC3E}">
        <p14:creationId xmlns:p14="http://schemas.microsoft.com/office/powerpoint/2010/main" val="5738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0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775" y="313694"/>
            <a:ext cx="11297285" cy="70548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4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05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24746"/>
            <a:ext cx="10972800" cy="50014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8173-DB7E-4DA5-8D2C-56904414377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8E74-830E-4826-8671-A394E54D8FD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719405" y="980728"/>
            <a:ext cx="787287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92A712A-6659-40A7-9B80-52EA8812F75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7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6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87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855BF-C9EE-4898-8B14-86A809E82C58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0468-4B05-44CF-99D5-6F61440D7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25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一、世界主要的气候类型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8613" y="1578511"/>
            <a:ext cx="5731635" cy="388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弧形 11"/>
          <p:cNvSpPr/>
          <p:nvPr/>
        </p:nvSpPr>
        <p:spPr>
          <a:xfrm rot="10800000">
            <a:off x="6214636" y="2442610"/>
            <a:ext cx="5328592" cy="449203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弧形 12"/>
          <p:cNvSpPr/>
          <p:nvPr/>
        </p:nvSpPr>
        <p:spPr>
          <a:xfrm>
            <a:off x="6168755" y="3810763"/>
            <a:ext cx="5328592" cy="449203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弧形 13"/>
          <p:cNvSpPr/>
          <p:nvPr/>
        </p:nvSpPr>
        <p:spPr>
          <a:xfrm rot="10800000">
            <a:off x="7006724" y="1578511"/>
            <a:ext cx="3816424" cy="377194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6862708" y="4602847"/>
            <a:ext cx="3960440" cy="432048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57557" y="3332833"/>
            <a:ext cx="5616624" cy="130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74679" y="3090681"/>
            <a:ext cx="936103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热带</a:t>
            </a:r>
          </a:p>
        </p:txBody>
      </p:sp>
      <p:sp>
        <p:nvSpPr>
          <p:cNvPr id="20" name="TextBox 19"/>
          <p:cNvSpPr txBox="1"/>
          <p:nvPr/>
        </p:nvSpPr>
        <p:spPr>
          <a:xfrm rot="708948">
            <a:off x="6680783" y="2565635"/>
            <a:ext cx="1261884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亚热带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6764" y="2154577"/>
            <a:ext cx="1008112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温带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74878" y="1506503"/>
            <a:ext cx="902811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寒带</a:t>
            </a:r>
          </a:p>
        </p:txBody>
      </p:sp>
      <p:sp>
        <p:nvSpPr>
          <p:cNvPr id="23" name="TextBox 22"/>
          <p:cNvSpPr txBox="1"/>
          <p:nvPr/>
        </p:nvSpPr>
        <p:spPr>
          <a:xfrm rot="728707">
            <a:off x="7401582" y="1704773"/>
            <a:ext cx="1261884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亚寒带</a:t>
            </a:r>
          </a:p>
        </p:txBody>
      </p:sp>
      <p:sp>
        <p:nvSpPr>
          <p:cNvPr id="31" name="TextBox 3"/>
          <p:cNvSpPr txBox="1"/>
          <p:nvPr/>
        </p:nvSpPr>
        <p:spPr>
          <a:xfrm>
            <a:off x="612709" y="923717"/>
            <a:ext cx="335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气候类型及其分布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79451" y="1588135"/>
            <a:ext cx="4781551" cy="718820"/>
            <a:chOff x="1183" y="2507"/>
            <a:chExt cx="7530" cy="1132"/>
          </a:xfrm>
        </p:grpSpPr>
        <p:sp>
          <p:nvSpPr>
            <p:cNvPr id="190" name="圆角矩形 189"/>
            <p:cNvSpPr/>
            <p:nvPr/>
          </p:nvSpPr>
          <p:spPr>
            <a:xfrm>
              <a:off x="1183" y="2507"/>
              <a:ext cx="7530" cy="113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91" name="圆角矩形 190"/>
            <p:cNvSpPr/>
            <p:nvPr/>
          </p:nvSpPr>
          <p:spPr>
            <a:xfrm>
              <a:off x="1183" y="2507"/>
              <a:ext cx="1855" cy="113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21693" y="16865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19608" y="160972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热带雨林气候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626488" y="160972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热带草原气候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910082" y="189928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热带季风气候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616962" y="189928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热带沙漠气候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684531" y="2490470"/>
            <a:ext cx="4781551" cy="496570"/>
            <a:chOff x="1183" y="2507"/>
            <a:chExt cx="7530" cy="782"/>
          </a:xfrm>
        </p:grpSpPr>
        <p:sp>
          <p:nvSpPr>
            <p:cNvPr id="29" name="圆角矩形 28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612775" y="2465707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亚热带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888491" y="253936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亚热带季风气候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876040" y="252730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地中海气候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84531" y="4058285"/>
            <a:ext cx="4781551" cy="496570"/>
            <a:chOff x="1183" y="2507"/>
            <a:chExt cx="7530" cy="782"/>
          </a:xfrm>
        </p:grpSpPr>
        <p:sp>
          <p:nvSpPr>
            <p:cNvPr id="39" name="圆角矩形 38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12775" y="40335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亚寒带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888491" y="410718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亚寒带针叶林气候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679451" y="3163570"/>
            <a:ext cx="4781551" cy="718820"/>
            <a:chOff x="1183" y="2507"/>
            <a:chExt cx="7530" cy="1132"/>
          </a:xfrm>
        </p:grpSpPr>
        <p:sp>
          <p:nvSpPr>
            <p:cNvPr id="46" name="圆角矩形 45"/>
            <p:cNvSpPr/>
            <p:nvPr/>
          </p:nvSpPr>
          <p:spPr>
            <a:xfrm>
              <a:off x="1183" y="2507"/>
              <a:ext cx="7530" cy="113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1183" y="2507"/>
              <a:ext cx="1855" cy="113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821693" y="32619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919607" y="318516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温带海洋性气候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3815717" y="31851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温带季风气候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910082" y="347472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温带大陆性气候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429898" y="5469892"/>
            <a:ext cx="2084705" cy="523240"/>
            <a:chOff x="1183" y="2468"/>
            <a:chExt cx="3283" cy="824"/>
          </a:xfrm>
        </p:grpSpPr>
        <p:sp>
          <p:nvSpPr>
            <p:cNvPr id="56" name="圆角矩形 55"/>
            <p:cNvSpPr/>
            <p:nvPr/>
          </p:nvSpPr>
          <p:spPr>
            <a:xfrm>
              <a:off x="1183" y="2507"/>
              <a:ext cx="3024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512" y="2468"/>
              <a:ext cx="2954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高山气候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9451" y="4760595"/>
            <a:ext cx="4781551" cy="496570"/>
            <a:chOff x="1183" y="2507"/>
            <a:chExt cx="7530" cy="782"/>
          </a:xfrm>
        </p:grpSpPr>
        <p:sp>
          <p:nvSpPr>
            <p:cNvPr id="62" name="圆角矩形 61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821692" y="4735832"/>
            <a:ext cx="103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寒带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883411" y="48094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苔原气候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3870960" y="479742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冰原气候</a:t>
            </a:r>
          </a:p>
        </p:txBody>
      </p:sp>
    </p:spTree>
    <p:extLst>
      <p:ext uri="{BB962C8B-B14F-4D97-AF65-F5344CB8AC3E}">
        <p14:creationId xmlns:p14="http://schemas.microsoft.com/office/powerpoint/2010/main" val="35221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16" grpId="0"/>
      <p:bldP spid="18" grpId="0"/>
      <p:bldP spid="24" grpId="0"/>
      <p:bldP spid="25" grpId="0"/>
      <p:bldP spid="35" grpId="0"/>
      <p:bldP spid="36" grpId="0"/>
      <p:bldP spid="42" grpId="0"/>
      <p:bldP spid="49" grpId="0"/>
      <p:bldP spid="50" grpId="0"/>
      <p:bldP spid="51" grpId="0"/>
      <p:bldP spid="65" grpId="0"/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2125400" y="591232"/>
            <a:ext cx="7696200" cy="2697163"/>
            <a:chOff x="662608" y="1412776"/>
            <a:chExt cx="7696200" cy="2697163"/>
          </a:xfrm>
        </p:grpSpPr>
        <p:pic>
          <p:nvPicPr>
            <p:cNvPr id="3" name="Picture 6" descr="中国西北地区的降水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08" y="1412776"/>
              <a:ext cx="7696200" cy="269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任意多边形 12"/>
            <p:cNvSpPr/>
            <p:nvPr/>
          </p:nvSpPr>
          <p:spPr>
            <a:xfrm>
              <a:off x="7757160" y="1752600"/>
              <a:ext cx="441960" cy="746760"/>
            </a:xfrm>
            <a:custGeom>
              <a:avLst/>
              <a:gdLst>
                <a:gd name="connsiteX0" fmla="*/ 91440 w 441960"/>
                <a:gd name="connsiteY0" fmla="*/ 0 h 746760"/>
                <a:gd name="connsiteX1" fmla="*/ 15240 w 441960"/>
                <a:gd name="connsiteY1" fmla="*/ 137160 h 746760"/>
                <a:gd name="connsiteX2" fmla="*/ 0 w 441960"/>
                <a:gd name="connsiteY2" fmla="*/ 182880 h 746760"/>
                <a:gd name="connsiteX3" fmla="*/ 30480 w 441960"/>
                <a:gd name="connsiteY3" fmla="*/ 533400 h 746760"/>
                <a:gd name="connsiteX4" fmla="*/ 45720 w 441960"/>
                <a:gd name="connsiteY4" fmla="*/ 579120 h 746760"/>
                <a:gd name="connsiteX5" fmla="*/ 91440 w 441960"/>
                <a:gd name="connsiteY5" fmla="*/ 609600 h 746760"/>
                <a:gd name="connsiteX6" fmla="*/ 121920 w 441960"/>
                <a:gd name="connsiteY6" fmla="*/ 655320 h 746760"/>
                <a:gd name="connsiteX7" fmla="*/ 167640 w 441960"/>
                <a:gd name="connsiteY7" fmla="*/ 701040 h 746760"/>
                <a:gd name="connsiteX8" fmla="*/ 182880 w 441960"/>
                <a:gd name="connsiteY8" fmla="*/ 746760 h 746760"/>
                <a:gd name="connsiteX9" fmla="*/ 259080 w 441960"/>
                <a:gd name="connsiteY9" fmla="*/ 731520 h 746760"/>
                <a:gd name="connsiteX10" fmla="*/ 274320 w 441960"/>
                <a:gd name="connsiteY10" fmla="*/ 670560 h 746760"/>
                <a:gd name="connsiteX11" fmla="*/ 289560 w 441960"/>
                <a:gd name="connsiteY11" fmla="*/ 624840 h 746760"/>
                <a:gd name="connsiteX12" fmla="*/ 304800 w 441960"/>
                <a:gd name="connsiteY12" fmla="*/ 487680 h 746760"/>
                <a:gd name="connsiteX13" fmla="*/ 350520 w 441960"/>
                <a:gd name="connsiteY13" fmla="*/ 457200 h 746760"/>
                <a:gd name="connsiteX14" fmla="*/ 365760 w 441960"/>
                <a:gd name="connsiteY14" fmla="*/ 411480 h 746760"/>
                <a:gd name="connsiteX15" fmla="*/ 426720 w 441960"/>
                <a:gd name="connsiteY15" fmla="*/ 320040 h 746760"/>
                <a:gd name="connsiteX16" fmla="*/ 441960 w 441960"/>
                <a:gd name="connsiteY16" fmla="*/ 28956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1960" h="746760">
                  <a:moveTo>
                    <a:pt x="91440" y="0"/>
                  </a:moveTo>
                  <a:cubicBezTo>
                    <a:pt x="62538" y="48170"/>
                    <a:pt x="37104" y="86145"/>
                    <a:pt x="15240" y="137160"/>
                  </a:cubicBezTo>
                  <a:cubicBezTo>
                    <a:pt x="8912" y="151925"/>
                    <a:pt x="5080" y="167640"/>
                    <a:pt x="0" y="182880"/>
                  </a:cubicBezTo>
                  <a:cubicBezTo>
                    <a:pt x="39633" y="381043"/>
                    <a:pt x="-8938" y="119511"/>
                    <a:pt x="30480" y="533400"/>
                  </a:cubicBezTo>
                  <a:cubicBezTo>
                    <a:pt x="32003" y="549392"/>
                    <a:pt x="35685" y="566576"/>
                    <a:pt x="45720" y="579120"/>
                  </a:cubicBezTo>
                  <a:cubicBezTo>
                    <a:pt x="57162" y="593423"/>
                    <a:pt x="76200" y="599440"/>
                    <a:pt x="91440" y="609600"/>
                  </a:cubicBezTo>
                  <a:cubicBezTo>
                    <a:pt x="101600" y="624840"/>
                    <a:pt x="110194" y="641249"/>
                    <a:pt x="121920" y="655320"/>
                  </a:cubicBezTo>
                  <a:cubicBezTo>
                    <a:pt x="135718" y="671877"/>
                    <a:pt x="155685" y="683107"/>
                    <a:pt x="167640" y="701040"/>
                  </a:cubicBezTo>
                  <a:cubicBezTo>
                    <a:pt x="176551" y="714406"/>
                    <a:pt x="177800" y="731520"/>
                    <a:pt x="182880" y="746760"/>
                  </a:cubicBezTo>
                  <a:cubicBezTo>
                    <a:pt x="208280" y="741680"/>
                    <a:pt x="239181" y="748103"/>
                    <a:pt x="259080" y="731520"/>
                  </a:cubicBezTo>
                  <a:cubicBezTo>
                    <a:pt x="275171" y="718111"/>
                    <a:pt x="268566" y="690699"/>
                    <a:pt x="274320" y="670560"/>
                  </a:cubicBezTo>
                  <a:cubicBezTo>
                    <a:pt x="278733" y="655114"/>
                    <a:pt x="284480" y="640080"/>
                    <a:pt x="289560" y="624840"/>
                  </a:cubicBezTo>
                  <a:cubicBezTo>
                    <a:pt x="294640" y="579120"/>
                    <a:pt x="289079" y="530912"/>
                    <a:pt x="304800" y="487680"/>
                  </a:cubicBezTo>
                  <a:cubicBezTo>
                    <a:pt x="311059" y="470467"/>
                    <a:pt x="339078" y="471503"/>
                    <a:pt x="350520" y="457200"/>
                  </a:cubicBezTo>
                  <a:cubicBezTo>
                    <a:pt x="360555" y="444656"/>
                    <a:pt x="357958" y="425523"/>
                    <a:pt x="365760" y="411480"/>
                  </a:cubicBezTo>
                  <a:cubicBezTo>
                    <a:pt x="383550" y="379458"/>
                    <a:pt x="410337" y="352805"/>
                    <a:pt x="426720" y="320040"/>
                  </a:cubicBezTo>
                  <a:lnTo>
                    <a:pt x="441960" y="28956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873240" y="2301240"/>
              <a:ext cx="1447800" cy="1188720"/>
            </a:xfrm>
            <a:custGeom>
              <a:avLst/>
              <a:gdLst>
                <a:gd name="connsiteX0" fmla="*/ 1525676 w 1525676"/>
                <a:gd name="connsiteY0" fmla="*/ 0 h 1188720"/>
                <a:gd name="connsiteX1" fmla="*/ 1495196 w 1525676"/>
                <a:gd name="connsiteY1" fmla="*/ 304800 h 1188720"/>
                <a:gd name="connsiteX2" fmla="*/ 1479956 w 1525676"/>
                <a:gd name="connsiteY2" fmla="*/ 350520 h 1188720"/>
                <a:gd name="connsiteX3" fmla="*/ 1449476 w 1525676"/>
                <a:gd name="connsiteY3" fmla="*/ 396240 h 1188720"/>
                <a:gd name="connsiteX4" fmla="*/ 1403756 w 1525676"/>
                <a:gd name="connsiteY4" fmla="*/ 487680 h 1188720"/>
                <a:gd name="connsiteX5" fmla="*/ 1312316 w 1525676"/>
                <a:gd name="connsiteY5" fmla="*/ 502920 h 1188720"/>
                <a:gd name="connsiteX6" fmla="*/ 1251356 w 1525676"/>
                <a:gd name="connsiteY6" fmla="*/ 518160 h 1188720"/>
                <a:gd name="connsiteX7" fmla="*/ 1205636 w 1525676"/>
                <a:gd name="connsiteY7" fmla="*/ 548640 h 1188720"/>
                <a:gd name="connsiteX8" fmla="*/ 1159916 w 1525676"/>
                <a:gd name="connsiteY8" fmla="*/ 563880 h 1188720"/>
                <a:gd name="connsiteX9" fmla="*/ 1114196 w 1525676"/>
                <a:gd name="connsiteY9" fmla="*/ 655320 h 1188720"/>
                <a:gd name="connsiteX10" fmla="*/ 1053236 w 1525676"/>
                <a:gd name="connsiteY10" fmla="*/ 701040 h 1188720"/>
                <a:gd name="connsiteX11" fmla="*/ 961796 w 1525676"/>
                <a:gd name="connsiteY11" fmla="*/ 746760 h 1188720"/>
                <a:gd name="connsiteX12" fmla="*/ 809396 w 1525676"/>
                <a:gd name="connsiteY12" fmla="*/ 685800 h 1188720"/>
                <a:gd name="connsiteX13" fmla="*/ 824636 w 1525676"/>
                <a:gd name="connsiteY13" fmla="*/ 640080 h 1188720"/>
                <a:gd name="connsiteX14" fmla="*/ 809396 w 1525676"/>
                <a:gd name="connsiteY14" fmla="*/ 579120 h 1188720"/>
                <a:gd name="connsiteX15" fmla="*/ 763676 w 1525676"/>
                <a:gd name="connsiteY15" fmla="*/ 563880 h 1188720"/>
                <a:gd name="connsiteX16" fmla="*/ 717956 w 1525676"/>
                <a:gd name="connsiteY16" fmla="*/ 518160 h 1188720"/>
                <a:gd name="connsiteX17" fmla="*/ 626516 w 1525676"/>
                <a:gd name="connsiteY17" fmla="*/ 472440 h 1188720"/>
                <a:gd name="connsiteX18" fmla="*/ 580796 w 1525676"/>
                <a:gd name="connsiteY18" fmla="*/ 502920 h 1188720"/>
                <a:gd name="connsiteX19" fmla="*/ 565556 w 1525676"/>
                <a:gd name="connsiteY19" fmla="*/ 563880 h 1188720"/>
                <a:gd name="connsiteX20" fmla="*/ 489356 w 1525676"/>
                <a:gd name="connsiteY20" fmla="*/ 701040 h 1188720"/>
                <a:gd name="connsiteX21" fmla="*/ 443636 w 1525676"/>
                <a:gd name="connsiteY21" fmla="*/ 716280 h 1188720"/>
                <a:gd name="connsiteX22" fmla="*/ 321716 w 1525676"/>
                <a:gd name="connsiteY22" fmla="*/ 731520 h 1188720"/>
                <a:gd name="connsiteX23" fmla="*/ 215036 w 1525676"/>
                <a:gd name="connsiteY23" fmla="*/ 807720 h 1188720"/>
                <a:gd name="connsiteX24" fmla="*/ 123596 w 1525676"/>
                <a:gd name="connsiteY24" fmla="*/ 868680 h 1188720"/>
                <a:gd name="connsiteX25" fmla="*/ 77876 w 1525676"/>
                <a:gd name="connsiteY25" fmla="*/ 899160 h 1188720"/>
                <a:gd name="connsiteX26" fmla="*/ 47396 w 1525676"/>
                <a:gd name="connsiteY26" fmla="*/ 1066800 h 1188720"/>
                <a:gd name="connsiteX27" fmla="*/ 1676 w 1525676"/>
                <a:gd name="connsiteY27" fmla="*/ 1158240 h 1188720"/>
                <a:gd name="connsiteX28" fmla="*/ 1676 w 1525676"/>
                <a:gd name="connsiteY28" fmla="*/ 118872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5676" h="1188720">
                  <a:moveTo>
                    <a:pt x="1525676" y="0"/>
                  </a:moveTo>
                  <a:cubicBezTo>
                    <a:pt x="1514572" y="177671"/>
                    <a:pt x="1528788" y="187228"/>
                    <a:pt x="1495196" y="304800"/>
                  </a:cubicBezTo>
                  <a:cubicBezTo>
                    <a:pt x="1490783" y="320246"/>
                    <a:pt x="1487140" y="336152"/>
                    <a:pt x="1479956" y="350520"/>
                  </a:cubicBezTo>
                  <a:cubicBezTo>
                    <a:pt x="1471765" y="366903"/>
                    <a:pt x="1457667" y="379857"/>
                    <a:pt x="1449476" y="396240"/>
                  </a:cubicBezTo>
                  <a:cubicBezTo>
                    <a:pt x="1437455" y="420283"/>
                    <a:pt x="1432873" y="473121"/>
                    <a:pt x="1403756" y="487680"/>
                  </a:cubicBezTo>
                  <a:cubicBezTo>
                    <a:pt x="1376118" y="501499"/>
                    <a:pt x="1342616" y="496860"/>
                    <a:pt x="1312316" y="502920"/>
                  </a:cubicBezTo>
                  <a:cubicBezTo>
                    <a:pt x="1291777" y="507028"/>
                    <a:pt x="1271676" y="513080"/>
                    <a:pt x="1251356" y="518160"/>
                  </a:cubicBezTo>
                  <a:cubicBezTo>
                    <a:pt x="1236116" y="528320"/>
                    <a:pt x="1222019" y="540449"/>
                    <a:pt x="1205636" y="548640"/>
                  </a:cubicBezTo>
                  <a:cubicBezTo>
                    <a:pt x="1191268" y="555824"/>
                    <a:pt x="1172460" y="553845"/>
                    <a:pt x="1159916" y="563880"/>
                  </a:cubicBezTo>
                  <a:cubicBezTo>
                    <a:pt x="1081548" y="626574"/>
                    <a:pt x="1169413" y="589059"/>
                    <a:pt x="1114196" y="655320"/>
                  </a:cubicBezTo>
                  <a:cubicBezTo>
                    <a:pt x="1097935" y="674833"/>
                    <a:pt x="1073905" y="686277"/>
                    <a:pt x="1053236" y="701040"/>
                  </a:cubicBezTo>
                  <a:cubicBezTo>
                    <a:pt x="1001535" y="737969"/>
                    <a:pt x="1018415" y="727887"/>
                    <a:pt x="961796" y="746760"/>
                  </a:cubicBezTo>
                  <a:cubicBezTo>
                    <a:pt x="912816" y="740637"/>
                    <a:pt x="821847" y="760504"/>
                    <a:pt x="809396" y="685800"/>
                  </a:cubicBezTo>
                  <a:cubicBezTo>
                    <a:pt x="806755" y="669954"/>
                    <a:pt x="819556" y="655320"/>
                    <a:pt x="824636" y="640080"/>
                  </a:cubicBezTo>
                  <a:cubicBezTo>
                    <a:pt x="819556" y="619760"/>
                    <a:pt x="822480" y="595476"/>
                    <a:pt x="809396" y="579120"/>
                  </a:cubicBezTo>
                  <a:cubicBezTo>
                    <a:pt x="799361" y="566576"/>
                    <a:pt x="777042" y="572791"/>
                    <a:pt x="763676" y="563880"/>
                  </a:cubicBezTo>
                  <a:cubicBezTo>
                    <a:pt x="745743" y="551925"/>
                    <a:pt x="734513" y="531958"/>
                    <a:pt x="717956" y="518160"/>
                  </a:cubicBezTo>
                  <a:cubicBezTo>
                    <a:pt x="678565" y="485334"/>
                    <a:pt x="672338" y="487714"/>
                    <a:pt x="626516" y="472440"/>
                  </a:cubicBezTo>
                  <a:cubicBezTo>
                    <a:pt x="611276" y="482600"/>
                    <a:pt x="590956" y="487680"/>
                    <a:pt x="580796" y="502920"/>
                  </a:cubicBezTo>
                  <a:cubicBezTo>
                    <a:pt x="569178" y="520348"/>
                    <a:pt x="571575" y="543818"/>
                    <a:pt x="565556" y="563880"/>
                  </a:cubicBezTo>
                  <a:cubicBezTo>
                    <a:pt x="545675" y="630149"/>
                    <a:pt x="546112" y="663202"/>
                    <a:pt x="489356" y="701040"/>
                  </a:cubicBezTo>
                  <a:cubicBezTo>
                    <a:pt x="475990" y="709951"/>
                    <a:pt x="459441" y="713406"/>
                    <a:pt x="443636" y="716280"/>
                  </a:cubicBezTo>
                  <a:cubicBezTo>
                    <a:pt x="403340" y="723606"/>
                    <a:pt x="362356" y="726440"/>
                    <a:pt x="321716" y="731520"/>
                  </a:cubicBezTo>
                  <a:cubicBezTo>
                    <a:pt x="189378" y="797689"/>
                    <a:pt x="326248" y="721222"/>
                    <a:pt x="215036" y="807720"/>
                  </a:cubicBezTo>
                  <a:cubicBezTo>
                    <a:pt x="186120" y="830210"/>
                    <a:pt x="154076" y="848360"/>
                    <a:pt x="123596" y="868680"/>
                  </a:cubicBezTo>
                  <a:lnTo>
                    <a:pt x="77876" y="899160"/>
                  </a:lnTo>
                  <a:cubicBezTo>
                    <a:pt x="42925" y="1004012"/>
                    <a:pt x="81861" y="877242"/>
                    <a:pt x="47396" y="1066800"/>
                  </a:cubicBezTo>
                  <a:cubicBezTo>
                    <a:pt x="32375" y="1149418"/>
                    <a:pt x="34214" y="1076896"/>
                    <a:pt x="1676" y="1158240"/>
                  </a:cubicBezTo>
                  <a:cubicBezTo>
                    <a:pt x="-2097" y="1167673"/>
                    <a:pt x="1676" y="1178560"/>
                    <a:pt x="1676" y="1188720"/>
                  </a:cubicBez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499874" y="2564904"/>
              <a:ext cx="1448390" cy="1418916"/>
            </a:xfrm>
            <a:custGeom>
              <a:avLst/>
              <a:gdLst>
                <a:gd name="connsiteX0" fmla="*/ 1448390 w 1448390"/>
                <a:gd name="connsiteY0" fmla="*/ 0 h 1418916"/>
                <a:gd name="connsiteX1" fmla="*/ 1402670 w 1448390"/>
                <a:gd name="connsiteY1" fmla="*/ 91440 h 1418916"/>
                <a:gd name="connsiteX2" fmla="*/ 1341710 w 1448390"/>
                <a:gd name="connsiteY2" fmla="*/ 182880 h 1418916"/>
                <a:gd name="connsiteX3" fmla="*/ 1326470 w 1448390"/>
                <a:gd name="connsiteY3" fmla="*/ 243840 h 1418916"/>
                <a:gd name="connsiteX4" fmla="*/ 1204550 w 1448390"/>
                <a:gd name="connsiteY4" fmla="*/ 350520 h 1418916"/>
                <a:gd name="connsiteX5" fmla="*/ 1158830 w 1448390"/>
                <a:gd name="connsiteY5" fmla="*/ 365760 h 1418916"/>
                <a:gd name="connsiteX6" fmla="*/ 1113110 w 1448390"/>
                <a:gd name="connsiteY6" fmla="*/ 411480 h 1418916"/>
                <a:gd name="connsiteX7" fmla="*/ 1082630 w 1448390"/>
                <a:gd name="connsiteY7" fmla="*/ 457200 h 1418916"/>
                <a:gd name="connsiteX8" fmla="*/ 1036910 w 1448390"/>
                <a:gd name="connsiteY8" fmla="*/ 472440 h 1418916"/>
                <a:gd name="connsiteX9" fmla="*/ 991190 w 1448390"/>
                <a:gd name="connsiteY9" fmla="*/ 502920 h 1418916"/>
                <a:gd name="connsiteX10" fmla="*/ 854030 w 1448390"/>
                <a:gd name="connsiteY10" fmla="*/ 518160 h 1418916"/>
                <a:gd name="connsiteX11" fmla="*/ 549230 w 1448390"/>
                <a:gd name="connsiteY11" fmla="*/ 548640 h 1418916"/>
                <a:gd name="connsiteX12" fmla="*/ 488270 w 1448390"/>
                <a:gd name="connsiteY12" fmla="*/ 563880 h 1418916"/>
                <a:gd name="connsiteX13" fmla="*/ 473030 w 1448390"/>
                <a:gd name="connsiteY13" fmla="*/ 609600 h 1418916"/>
                <a:gd name="connsiteX14" fmla="*/ 503510 w 1448390"/>
                <a:gd name="connsiteY14" fmla="*/ 655320 h 1418916"/>
                <a:gd name="connsiteX15" fmla="*/ 549230 w 1448390"/>
                <a:gd name="connsiteY15" fmla="*/ 762000 h 1418916"/>
                <a:gd name="connsiteX16" fmla="*/ 503510 w 1448390"/>
                <a:gd name="connsiteY16" fmla="*/ 899160 h 1418916"/>
                <a:gd name="connsiteX17" fmla="*/ 427310 w 1448390"/>
                <a:gd name="connsiteY17" fmla="*/ 1036320 h 1418916"/>
                <a:gd name="connsiteX18" fmla="*/ 381590 w 1448390"/>
                <a:gd name="connsiteY18" fmla="*/ 1051560 h 1418916"/>
                <a:gd name="connsiteX19" fmla="*/ 305390 w 1448390"/>
                <a:gd name="connsiteY19" fmla="*/ 1127760 h 1418916"/>
                <a:gd name="connsiteX20" fmla="*/ 229190 w 1448390"/>
                <a:gd name="connsiteY20" fmla="*/ 1203960 h 1418916"/>
                <a:gd name="connsiteX21" fmla="*/ 168230 w 1448390"/>
                <a:gd name="connsiteY21" fmla="*/ 1295400 h 1418916"/>
                <a:gd name="connsiteX22" fmla="*/ 92030 w 1448390"/>
                <a:gd name="connsiteY22" fmla="*/ 1371600 h 1418916"/>
                <a:gd name="connsiteX23" fmla="*/ 590 w 1448390"/>
                <a:gd name="connsiteY23" fmla="*/ 1417320 h 1418916"/>
                <a:gd name="connsiteX24" fmla="*/ 15830 w 1448390"/>
                <a:gd name="connsiteY24" fmla="*/ 1417320 h 14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48390" h="1418916">
                  <a:moveTo>
                    <a:pt x="1448390" y="0"/>
                  </a:moveTo>
                  <a:cubicBezTo>
                    <a:pt x="1433150" y="30480"/>
                    <a:pt x="1419841" y="62004"/>
                    <a:pt x="1402670" y="91440"/>
                  </a:cubicBezTo>
                  <a:cubicBezTo>
                    <a:pt x="1384212" y="123082"/>
                    <a:pt x="1341710" y="182880"/>
                    <a:pt x="1341710" y="182880"/>
                  </a:cubicBezTo>
                  <a:cubicBezTo>
                    <a:pt x="1336630" y="203200"/>
                    <a:pt x="1335837" y="225106"/>
                    <a:pt x="1326470" y="243840"/>
                  </a:cubicBezTo>
                  <a:cubicBezTo>
                    <a:pt x="1271544" y="353692"/>
                    <a:pt x="1290955" y="325833"/>
                    <a:pt x="1204550" y="350520"/>
                  </a:cubicBezTo>
                  <a:cubicBezTo>
                    <a:pt x="1189104" y="354933"/>
                    <a:pt x="1174070" y="360680"/>
                    <a:pt x="1158830" y="365760"/>
                  </a:cubicBezTo>
                  <a:cubicBezTo>
                    <a:pt x="1143590" y="381000"/>
                    <a:pt x="1126908" y="394923"/>
                    <a:pt x="1113110" y="411480"/>
                  </a:cubicBezTo>
                  <a:cubicBezTo>
                    <a:pt x="1101384" y="425551"/>
                    <a:pt x="1096933" y="445758"/>
                    <a:pt x="1082630" y="457200"/>
                  </a:cubicBezTo>
                  <a:cubicBezTo>
                    <a:pt x="1070086" y="467235"/>
                    <a:pt x="1051278" y="465256"/>
                    <a:pt x="1036910" y="472440"/>
                  </a:cubicBezTo>
                  <a:cubicBezTo>
                    <a:pt x="1020527" y="480631"/>
                    <a:pt x="1008959" y="498478"/>
                    <a:pt x="991190" y="502920"/>
                  </a:cubicBezTo>
                  <a:cubicBezTo>
                    <a:pt x="946562" y="514077"/>
                    <a:pt x="899842" y="513995"/>
                    <a:pt x="854030" y="518160"/>
                  </a:cubicBezTo>
                  <a:cubicBezTo>
                    <a:pt x="720224" y="530324"/>
                    <a:pt x="667177" y="527195"/>
                    <a:pt x="549230" y="548640"/>
                  </a:cubicBezTo>
                  <a:cubicBezTo>
                    <a:pt x="528622" y="552387"/>
                    <a:pt x="508590" y="558800"/>
                    <a:pt x="488270" y="563880"/>
                  </a:cubicBezTo>
                  <a:cubicBezTo>
                    <a:pt x="483190" y="579120"/>
                    <a:pt x="470389" y="593754"/>
                    <a:pt x="473030" y="609600"/>
                  </a:cubicBezTo>
                  <a:cubicBezTo>
                    <a:pt x="476041" y="627667"/>
                    <a:pt x="494423" y="639417"/>
                    <a:pt x="503510" y="655320"/>
                  </a:cubicBezTo>
                  <a:cubicBezTo>
                    <a:pt x="533641" y="708050"/>
                    <a:pt x="532132" y="710707"/>
                    <a:pt x="549230" y="762000"/>
                  </a:cubicBezTo>
                  <a:cubicBezTo>
                    <a:pt x="523539" y="890453"/>
                    <a:pt x="550832" y="788742"/>
                    <a:pt x="503510" y="899160"/>
                  </a:cubicBezTo>
                  <a:cubicBezTo>
                    <a:pt x="485618" y="940908"/>
                    <a:pt x="476812" y="1019819"/>
                    <a:pt x="427310" y="1036320"/>
                  </a:cubicBezTo>
                  <a:lnTo>
                    <a:pt x="381590" y="1051560"/>
                  </a:lnTo>
                  <a:cubicBezTo>
                    <a:pt x="300310" y="1173480"/>
                    <a:pt x="406990" y="1026160"/>
                    <a:pt x="305390" y="1127760"/>
                  </a:cubicBezTo>
                  <a:cubicBezTo>
                    <a:pt x="203790" y="1229360"/>
                    <a:pt x="351110" y="1122680"/>
                    <a:pt x="229190" y="1203960"/>
                  </a:cubicBezTo>
                  <a:cubicBezTo>
                    <a:pt x="201484" y="1314784"/>
                    <a:pt x="238394" y="1225236"/>
                    <a:pt x="168230" y="1295400"/>
                  </a:cubicBezTo>
                  <a:cubicBezTo>
                    <a:pt x="107270" y="1356360"/>
                    <a:pt x="173310" y="1330960"/>
                    <a:pt x="92030" y="1371600"/>
                  </a:cubicBezTo>
                  <a:cubicBezTo>
                    <a:pt x="42450" y="1396390"/>
                    <a:pt x="44266" y="1373644"/>
                    <a:pt x="590" y="1417320"/>
                  </a:cubicBezTo>
                  <a:cubicBezTo>
                    <a:pt x="-3002" y="1420912"/>
                    <a:pt x="10750" y="1417320"/>
                    <a:pt x="15830" y="141732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676400" y="1996440"/>
              <a:ext cx="1236955" cy="565471"/>
            </a:xfrm>
            <a:custGeom>
              <a:avLst/>
              <a:gdLst>
                <a:gd name="connsiteX0" fmla="*/ 335280 w 1236955"/>
                <a:gd name="connsiteY0" fmla="*/ 0 h 565471"/>
                <a:gd name="connsiteX1" fmla="*/ 487680 w 1236955"/>
                <a:gd name="connsiteY1" fmla="*/ 15240 h 565471"/>
                <a:gd name="connsiteX2" fmla="*/ 502920 w 1236955"/>
                <a:gd name="connsiteY2" fmla="*/ 91440 h 565471"/>
                <a:gd name="connsiteX3" fmla="*/ 594360 w 1236955"/>
                <a:gd name="connsiteY3" fmla="*/ 152400 h 565471"/>
                <a:gd name="connsiteX4" fmla="*/ 624840 w 1236955"/>
                <a:gd name="connsiteY4" fmla="*/ 198120 h 565471"/>
                <a:gd name="connsiteX5" fmla="*/ 701040 w 1236955"/>
                <a:gd name="connsiteY5" fmla="*/ 213360 h 565471"/>
                <a:gd name="connsiteX6" fmla="*/ 746760 w 1236955"/>
                <a:gd name="connsiteY6" fmla="*/ 228600 h 565471"/>
                <a:gd name="connsiteX7" fmla="*/ 914400 w 1236955"/>
                <a:gd name="connsiteY7" fmla="*/ 243840 h 565471"/>
                <a:gd name="connsiteX8" fmla="*/ 1051560 w 1236955"/>
                <a:gd name="connsiteY8" fmla="*/ 274320 h 565471"/>
                <a:gd name="connsiteX9" fmla="*/ 1143000 w 1236955"/>
                <a:gd name="connsiteY9" fmla="*/ 335280 h 565471"/>
                <a:gd name="connsiteX10" fmla="*/ 1188720 w 1236955"/>
                <a:gd name="connsiteY10" fmla="*/ 365760 h 565471"/>
                <a:gd name="connsiteX11" fmla="*/ 1219200 w 1236955"/>
                <a:gd name="connsiteY11" fmla="*/ 411480 h 565471"/>
                <a:gd name="connsiteX12" fmla="*/ 1219200 w 1236955"/>
                <a:gd name="connsiteY12" fmla="*/ 502920 h 565471"/>
                <a:gd name="connsiteX13" fmla="*/ 381000 w 1236955"/>
                <a:gd name="connsiteY13" fmla="*/ 518160 h 565471"/>
                <a:gd name="connsiteX14" fmla="*/ 304800 w 1236955"/>
                <a:gd name="connsiteY14" fmla="*/ 533400 h 565471"/>
                <a:gd name="connsiteX15" fmla="*/ 182880 w 1236955"/>
                <a:gd name="connsiteY15" fmla="*/ 563880 h 565471"/>
                <a:gd name="connsiteX16" fmla="*/ 0 w 1236955"/>
                <a:gd name="connsiteY16" fmla="*/ 563880 h 5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6955" h="565471">
                  <a:moveTo>
                    <a:pt x="335280" y="0"/>
                  </a:moveTo>
                  <a:cubicBezTo>
                    <a:pt x="386080" y="5080"/>
                    <a:pt x="442860" y="-9207"/>
                    <a:pt x="487680" y="15240"/>
                  </a:cubicBezTo>
                  <a:cubicBezTo>
                    <a:pt x="510420" y="27644"/>
                    <a:pt x="491336" y="68272"/>
                    <a:pt x="502920" y="91440"/>
                  </a:cubicBezTo>
                  <a:cubicBezTo>
                    <a:pt x="525752" y="137103"/>
                    <a:pt x="553720" y="138853"/>
                    <a:pt x="594360" y="152400"/>
                  </a:cubicBezTo>
                  <a:cubicBezTo>
                    <a:pt x="604520" y="167640"/>
                    <a:pt x="608937" y="189033"/>
                    <a:pt x="624840" y="198120"/>
                  </a:cubicBezTo>
                  <a:cubicBezTo>
                    <a:pt x="647330" y="210971"/>
                    <a:pt x="675910" y="207078"/>
                    <a:pt x="701040" y="213360"/>
                  </a:cubicBezTo>
                  <a:cubicBezTo>
                    <a:pt x="716625" y="217256"/>
                    <a:pt x="730857" y="226328"/>
                    <a:pt x="746760" y="228600"/>
                  </a:cubicBezTo>
                  <a:cubicBezTo>
                    <a:pt x="802306" y="236535"/>
                    <a:pt x="858520" y="238760"/>
                    <a:pt x="914400" y="243840"/>
                  </a:cubicBezTo>
                  <a:cubicBezTo>
                    <a:pt x="922417" y="245443"/>
                    <a:pt x="1037212" y="267146"/>
                    <a:pt x="1051560" y="274320"/>
                  </a:cubicBezTo>
                  <a:cubicBezTo>
                    <a:pt x="1084325" y="290703"/>
                    <a:pt x="1112520" y="314960"/>
                    <a:pt x="1143000" y="335280"/>
                  </a:cubicBezTo>
                  <a:lnTo>
                    <a:pt x="1188720" y="365760"/>
                  </a:lnTo>
                  <a:cubicBezTo>
                    <a:pt x="1198880" y="381000"/>
                    <a:pt x="1211009" y="395097"/>
                    <a:pt x="1219200" y="411480"/>
                  </a:cubicBezTo>
                  <a:cubicBezTo>
                    <a:pt x="1220601" y="414283"/>
                    <a:pt x="1258439" y="500117"/>
                    <a:pt x="1219200" y="502920"/>
                  </a:cubicBezTo>
                  <a:cubicBezTo>
                    <a:pt x="940464" y="522830"/>
                    <a:pt x="660400" y="513080"/>
                    <a:pt x="381000" y="518160"/>
                  </a:cubicBezTo>
                  <a:cubicBezTo>
                    <a:pt x="355600" y="523240"/>
                    <a:pt x="329930" y="527118"/>
                    <a:pt x="304800" y="533400"/>
                  </a:cubicBezTo>
                  <a:cubicBezTo>
                    <a:pt x="245977" y="548106"/>
                    <a:pt x="256336" y="559559"/>
                    <a:pt x="182880" y="563880"/>
                  </a:cubicBezTo>
                  <a:cubicBezTo>
                    <a:pt x="122025" y="567460"/>
                    <a:pt x="60960" y="563880"/>
                    <a:pt x="0" y="5638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5" name="任意多边形 4"/>
          <p:cNvSpPr/>
          <p:nvPr/>
        </p:nvSpPr>
        <p:spPr>
          <a:xfrm>
            <a:off x="2665730" y="1171416"/>
            <a:ext cx="6929755" cy="1421665"/>
          </a:xfrm>
          <a:custGeom>
            <a:avLst/>
            <a:gdLst>
              <a:gd name="connsiteX0" fmla="*/ 10913 w 10913"/>
              <a:gd name="connsiteY0" fmla="*/ 0 h 2238"/>
              <a:gd name="connsiteX1" fmla="*/ 8932 w 10913"/>
              <a:gd name="connsiteY1" fmla="*/ 1682 h 2238"/>
              <a:gd name="connsiteX2" fmla="*/ 7123 w 10913"/>
              <a:gd name="connsiteY2" fmla="*/ 2154 h 2238"/>
              <a:gd name="connsiteX3" fmla="*/ 5196 w 10913"/>
              <a:gd name="connsiteY3" fmla="*/ 2215 h 2238"/>
              <a:gd name="connsiteX4" fmla="*/ 2626 w 10913"/>
              <a:gd name="connsiteY4" fmla="*/ 1462 h 2238"/>
              <a:gd name="connsiteX5" fmla="*/ 0 w 10913"/>
              <a:gd name="connsiteY5" fmla="*/ 1509 h 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13" h="2239">
                <a:moveTo>
                  <a:pt x="10913" y="0"/>
                </a:moveTo>
                <a:cubicBezTo>
                  <a:pt x="10394" y="487"/>
                  <a:pt x="9705" y="1550"/>
                  <a:pt x="8932" y="1682"/>
                </a:cubicBezTo>
                <a:cubicBezTo>
                  <a:pt x="8160" y="1814"/>
                  <a:pt x="7823" y="1990"/>
                  <a:pt x="7123" y="2154"/>
                </a:cubicBezTo>
                <a:cubicBezTo>
                  <a:pt x="6422" y="2318"/>
                  <a:pt x="6058" y="2189"/>
                  <a:pt x="5196" y="2215"/>
                </a:cubicBezTo>
                <a:cubicBezTo>
                  <a:pt x="4334" y="2239"/>
                  <a:pt x="3640" y="1520"/>
                  <a:pt x="2626" y="1462"/>
                </a:cubicBezTo>
                <a:cubicBezTo>
                  <a:pt x="1612" y="1403"/>
                  <a:pt x="469" y="1510"/>
                  <a:pt x="0" y="1509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18600" y="3700782"/>
            <a:ext cx="2958253" cy="2470573"/>
            <a:chOff x="10770" y="4371"/>
            <a:chExt cx="3494" cy="291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0" y="4371"/>
              <a:ext cx="3494" cy="2918"/>
            </a:xfrm>
            <a:prstGeom prst="rect">
              <a:avLst/>
            </a:prstGeom>
          </p:spPr>
        </p:pic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0903" y="4438"/>
              <a:ext cx="824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hlink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森林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65967" y="3677923"/>
            <a:ext cx="6253480" cy="2478193"/>
            <a:chOff x="3385" y="4344"/>
            <a:chExt cx="7386" cy="2927"/>
          </a:xfrm>
        </p:grpSpPr>
        <p:pic>
          <p:nvPicPr>
            <p:cNvPr id="166920" name="Picture 8" descr="http://pic.baike.soso.com/p/20131221/20131221013339-172216537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5" y="4344"/>
              <a:ext cx="3842" cy="2927"/>
            </a:xfrm>
            <a:prstGeom prst="rect">
              <a:avLst/>
            </a:prstGeom>
            <a:noFill/>
          </p:spPr>
        </p:pic>
        <p:grpSp>
          <p:nvGrpSpPr>
            <p:cNvPr id="12" name="组合 11"/>
            <p:cNvGrpSpPr/>
            <p:nvPr/>
          </p:nvGrpSpPr>
          <p:grpSpPr>
            <a:xfrm>
              <a:off x="3605" y="4353"/>
              <a:ext cx="7166" cy="2918"/>
              <a:chOff x="3605" y="4353"/>
              <a:chExt cx="7166" cy="2918"/>
            </a:xfrm>
          </p:grpSpPr>
          <p:grpSp>
            <p:nvGrpSpPr>
              <p:cNvPr id="7" name="Group 14"/>
              <p:cNvGrpSpPr/>
              <p:nvPr/>
            </p:nvGrpSpPr>
            <p:grpSpPr bwMode="auto">
              <a:xfrm>
                <a:off x="7227" y="4353"/>
                <a:ext cx="3544" cy="2918"/>
                <a:chOff x="3648" y="2592"/>
                <a:chExt cx="1890" cy="1556"/>
              </a:xfrm>
            </p:grpSpPr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48" y="2592"/>
                  <a:ext cx="1890" cy="1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790" y="2638"/>
                  <a:ext cx="43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chemeClr val="accent2"/>
                          </a:gs>
                        </a:gsLst>
                        <a:lin ang="27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+mn-cs"/>
                    </a:rPr>
                    <a:t>草原</a:t>
                  </a:r>
                </a:p>
              </p:txBody>
            </p:sp>
          </p:grp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05" y="4438"/>
                <a:ext cx="1430" cy="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accent2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荒漠草原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-33018" y="3700784"/>
            <a:ext cx="2928620" cy="2454487"/>
            <a:chOff x="-39" y="4371"/>
            <a:chExt cx="3459" cy="2899"/>
          </a:xfrm>
        </p:grpSpPr>
        <p:pic>
          <p:nvPicPr>
            <p:cNvPr id="166916" name="Picture 4" descr="http://www.iuchina.cn/edit/uploadfile/200712/2007122901481386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9" y="4371"/>
              <a:ext cx="3459" cy="2899"/>
            </a:xfrm>
            <a:prstGeom prst="rect">
              <a:avLst/>
            </a:prstGeom>
            <a:noFill/>
          </p:spPr>
        </p:pic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48" y="4438"/>
              <a:ext cx="824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hlink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荒漠</a:t>
              </a:r>
            </a:p>
          </p:txBody>
        </p:sp>
      </p:grpSp>
      <p:cxnSp>
        <p:nvCxnSpPr>
          <p:cNvPr id="17" name="直接箭头连接符 16"/>
          <p:cNvCxnSpPr>
            <a:endCxn id="6" idx="0"/>
          </p:cNvCxnSpPr>
          <p:nvPr/>
        </p:nvCxnSpPr>
        <p:spPr>
          <a:xfrm>
            <a:off x="9415781" y="1321439"/>
            <a:ext cx="1182371" cy="2379345"/>
          </a:xfrm>
          <a:prstGeom prst="straightConnector1">
            <a:avLst/>
          </a:prstGeom>
          <a:ln w="15875">
            <a:solidFill>
              <a:srgbClr val="0070C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endCxn id="18" idx="0"/>
          </p:cNvCxnSpPr>
          <p:nvPr/>
        </p:nvCxnSpPr>
        <p:spPr>
          <a:xfrm flipH="1">
            <a:off x="7619367" y="2169799"/>
            <a:ext cx="837565" cy="1515745"/>
          </a:xfrm>
          <a:prstGeom prst="straightConnector1">
            <a:avLst/>
          </a:prstGeom>
          <a:ln w="15875">
            <a:solidFill>
              <a:srgbClr val="0070C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endCxn id="166920" idx="0"/>
          </p:cNvCxnSpPr>
          <p:nvPr/>
        </p:nvCxnSpPr>
        <p:spPr>
          <a:xfrm flipH="1">
            <a:off x="4492627" y="2579370"/>
            <a:ext cx="2256791" cy="1098550"/>
          </a:xfrm>
          <a:prstGeom prst="straightConnector1">
            <a:avLst/>
          </a:prstGeom>
          <a:ln w="15875">
            <a:solidFill>
              <a:srgbClr val="0070C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166916" idx="0"/>
          </p:cNvCxnSpPr>
          <p:nvPr/>
        </p:nvCxnSpPr>
        <p:spPr>
          <a:xfrm flipH="1">
            <a:off x="1431291" y="2080260"/>
            <a:ext cx="2552700" cy="1620520"/>
          </a:xfrm>
          <a:prstGeom prst="straightConnector1">
            <a:avLst/>
          </a:prstGeom>
          <a:ln w="15875">
            <a:solidFill>
              <a:srgbClr val="0070C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522" y="649607"/>
            <a:ext cx="1064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海陆位置：越往大陆内部，距海越遥远，水汽越难到达，降水越少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139440" y="66041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自东向西，景观为何有变化？</a:t>
            </a:r>
          </a:p>
        </p:txBody>
      </p:sp>
    </p:spTree>
    <p:extLst>
      <p:ext uri="{BB962C8B-B14F-4D97-AF65-F5344CB8AC3E}">
        <p14:creationId xmlns:p14="http://schemas.microsoft.com/office/powerpoint/2010/main" val="3399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340" y="338503"/>
            <a:ext cx="67687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比较温带季风气候和温带大陆性气候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92084" y="1153962"/>
          <a:ext cx="9306560" cy="20275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2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33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异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11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温带季风气候</a:t>
                      </a: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温带大陆性气候</a:t>
                      </a: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21041" y="2089787"/>
            <a:ext cx="189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冬冷夏热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0521" y="1802132"/>
            <a:ext cx="380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降水较多，集中在夏季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3251" y="2582549"/>
            <a:ext cx="29425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全年降水稀少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6171" y="3617562"/>
            <a:ext cx="67687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比较温带季风气候和亚热带季风气候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92086" y="4134574"/>
          <a:ext cx="9318626" cy="219392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33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异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66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0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亚热带季风气候</a:t>
                      </a: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温带季风气候</a:t>
                      </a: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98461" y="4981577"/>
            <a:ext cx="2366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夏季高温多雨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（雨热同期）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9225" y="4677414"/>
            <a:ext cx="3851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冬季最冷月均温在</a:t>
            </a: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0°</a:t>
            </a: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；降水较多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9225" y="5507359"/>
            <a:ext cx="4039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冬季最冷月均温在</a:t>
            </a: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0°</a:t>
            </a: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以下</a:t>
            </a:r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；降水较少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495741" y="248330"/>
            <a:ext cx="2808312" cy="576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高原山地气候</a:t>
            </a:r>
          </a:p>
        </p:txBody>
      </p:sp>
      <p:pic>
        <p:nvPicPr>
          <p:cNvPr id="12" name="Picture 3" descr="G:\t初中备课\七上地理\cankao\bd91e98a5530c0dc0164e58dc083fbf0.jpg"/>
          <p:cNvPicPr>
            <a:picLocks noChangeAspect="1" noChangeArrowheads="1"/>
          </p:cNvPicPr>
          <p:nvPr/>
        </p:nvPicPr>
        <p:blipFill>
          <a:blip r:embed="rId3" cstate="print"/>
          <a:srcRect b="6519"/>
          <a:stretch>
            <a:fillRect/>
          </a:stretch>
        </p:blipFill>
        <p:spPr bwMode="auto">
          <a:xfrm>
            <a:off x="123825" y="2939415"/>
            <a:ext cx="5337811" cy="3829050"/>
          </a:xfrm>
          <a:prstGeom prst="rect">
            <a:avLst/>
          </a:prstGeom>
          <a:noFill/>
        </p:spPr>
      </p:pic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09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CE8E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CE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CE8E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CE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lum bright="-6000" contrast="24000"/>
          </a:blip>
          <a:stretch>
            <a:fillRect/>
          </a:stretch>
        </p:blipFill>
        <p:spPr>
          <a:xfrm>
            <a:off x="5593717" y="2849880"/>
            <a:ext cx="6264911" cy="399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427" y="1666879"/>
            <a:ext cx="2563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高大的山地、高原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745" y="1594643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水热垂直变化明显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9660" y="1466215"/>
            <a:ext cx="3148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青藏高原、南美安第斯山脉、阿尔卑斯山等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750" y="1666649"/>
            <a:ext cx="2042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地势高、地形起伏大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1441451" y="2939417"/>
            <a:ext cx="28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山地垂直自然带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2277291" y="57820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草原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3387906" y="434122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森林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1747064" y="360907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</a:rPr>
              <a:t>高山冰雪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>
                <a:sym typeface="+mn-ea"/>
              </a:rPr>
              <a:t>世界气候类型的分布一一图上落实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5162" y="878842"/>
            <a:ext cx="10213340" cy="57800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①只分布在北半球的气候（南半球缺失）</a:t>
            </a:r>
            <a:r>
              <a:rPr lang="zh-CN" altLang="en-US" sz="2800" dirty="0"/>
              <a:t>（</a:t>
            </a:r>
            <a:r>
              <a:rPr lang="en-US" altLang="zh-CN" sz="2800" dirty="0"/>
              <a:t>3</a:t>
            </a:r>
            <a:r>
              <a:rPr lang="zh-CN" altLang="en-US" sz="2800" dirty="0"/>
              <a:t>种）∶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热带季风气候、温带季风气候、亚寒带针叶林气候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②大陆东岸独有的气候（3种）∶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热带季风气候、亚热带季风气候、温带季风气候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</a:rPr>
              <a:t>③大陆西岸独有的气候（3种）∶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热带沙漠气候、地中海气候、温带海洋性气候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</a:rPr>
              <a:t>④分布大洲最多的气候∶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地中海气候（除南极洲外），高山气候（除南极洲和大洋洲外）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</a:rPr>
              <a:t>⑤气候类型分布最多的大洲∶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北美洲 11种（缺少温带季风气候与热带季风气候）</a:t>
            </a:r>
          </a:p>
          <a:p>
            <a:pPr>
              <a:lnSpc>
                <a:spcPct val="120000"/>
              </a:lnSpc>
            </a:pPr>
            <a:r>
              <a:rPr lang="zh-CN" altLang="en-US" sz="2800" dirty="0"/>
              <a:t>亚洲10种（缺少热带草原气候、温带海洋性气候与冰原气候）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724901" y="2635252"/>
            <a:ext cx="293497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争做三多人：</a:t>
            </a:r>
          </a:p>
          <a:p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多看</a:t>
            </a:r>
            <a:r>
              <a:rPr lang="en-US" altLang="zh-CN" sz="2800" b="1" dirty="0">
                <a:solidFill>
                  <a:srgbClr val="FF0000"/>
                </a:solidFill>
                <a:effectLst/>
                <a:sym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多画</a:t>
            </a:r>
            <a:r>
              <a:rPr lang="en-US" altLang="zh-CN" sz="2800" b="1" dirty="0">
                <a:solidFill>
                  <a:srgbClr val="FF0000"/>
                </a:solidFill>
                <a:effectLst/>
                <a:sym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多记，形成</a:t>
            </a:r>
            <a:r>
              <a:rPr lang="en-US" altLang="zh-CN" sz="2800" b="1" dirty="0">
                <a:solidFill>
                  <a:srgbClr val="FF0000"/>
                </a:solidFill>
                <a:effectLst/>
                <a:sym typeface="+mn-ea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脑图</a:t>
            </a:r>
            <a:r>
              <a:rPr lang="en-US" altLang="zh-CN" sz="2800" b="1" dirty="0">
                <a:solidFill>
                  <a:srgbClr val="FF0000"/>
                </a:solidFill>
                <a:effectLst/>
                <a:sym typeface="+mn-ea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2120901" y="1556792"/>
            <a:ext cx="7559675" cy="511256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9999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1" name="Line 3"/>
          <p:cNvSpPr>
            <a:spLocks noChangeShapeType="1"/>
          </p:cNvSpPr>
          <p:nvPr/>
        </p:nvSpPr>
        <p:spPr bwMode="auto">
          <a:xfrm>
            <a:off x="2120902" y="2060848"/>
            <a:ext cx="7561263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2" name="Line 4"/>
          <p:cNvSpPr>
            <a:spLocks noChangeShapeType="1"/>
          </p:cNvSpPr>
          <p:nvPr/>
        </p:nvSpPr>
        <p:spPr bwMode="auto">
          <a:xfrm>
            <a:off x="2135560" y="2636912"/>
            <a:ext cx="7560840" cy="144016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2120902" y="6093296"/>
            <a:ext cx="7561263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H="1">
            <a:off x="6672064" y="2780928"/>
            <a:ext cx="792088" cy="3312368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2120902" y="5445224"/>
            <a:ext cx="4679951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2120901" y="4797152"/>
            <a:ext cx="4895851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7" name="Line 9"/>
          <p:cNvSpPr>
            <a:spLocks noChangeShapeType="1"/>
          </p:cNvSpPr>
          <p:nvPr/>
        </p:nvSpPr>
        <p:spPr bwMode="auto">
          <a:xfrm flipH="1">
            <a:off x="4208465" y="2708920"/>
            <a:ext cx="15329" cy="2016224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2120900" y="4005064"/>
            <a:ext cx="2087563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79" name="Line 11"/>
          <p:cNvSpPr>
            <a:spLocks noChangeShapeType="1"/>
          </p:cNvSpPr>
          <p:nvPr/>
        </p:nvSpPr>
        <p:spPr bwMode="auto">
          <a:xfrm>
            <a:off x="6945313" y="5157192"/>
            <a:ext cx="2736851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>
            <a:off x="7104112" y="4365104"/>
            <a:ext cx="2578051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4189415" y="6055124"/>
            <a:ext cx="4987925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  带  雨  林  气  候</a:t>
            </a: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2820988" y="5513861"/>
            <a:ext cx="29718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热带草原气候</a:t>
            </a: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3324225" y="4865789"/>
            <a:ext cx="311785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热带沙漠气候</a:t>
            </a:r>
          </a:p>
        </p:txBody>
      </p:sp>
      <p:sp>
        <p:nvSpPr>
          <p:cNvPr id="211984" name="Text Box 16"/>
          <p:cNvSpPr txBox="1">
            <a:spLocks noChangeArrowheads="1"/>
          </p:cNvSpPr>
          <p:nvPr/>
        </p:nvSpPr>
        <p:spPr bwMode="auto">
          <a:xfrm>
            <a:off x="7016753" y="5407424"/>
            <a:ext cx="268446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热带季风气候</a:t>
            </a:r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6960096" y="4293100"/>
            <a:ext cx="2736304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亚热带季风和季风性湿润气候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7824194" y="3140972"/>
            <a:ext cx="1531937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温带季风气候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2063553" y="4005066"/>
            <a:ext cx="246856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地中海气候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207260" y="2853056"/>
            <a:ext cx="2000885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温带海洋性气候</a:t>
            </a: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3733800" y="2057475"/>
            <a:ext cx="520541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亚 寒 带 针叶林气 候</a:t>
            </a:r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4511826" y="1484786"/>
            <a:ext cx="347662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极  地  气  候</a:t>
            </a:r>
          </a:p>
        </p:txBody>
      </p:sp>
      <p:sp>
        <p:nvSpPr>
          <p:cNvPr id="211991" name="Text Box 23"/>
          <p:cNvSpPr txBox="1">
            <a:spLocks noChangeArrowheads="1"/>
          </p:cNvSpPr>
          <p:nvPr/>
        </p:nvSpPr>
        <p:spPr bwMode="auto">
          <a:xfrm>
            <a:off x="1668463" y="6428188"/>
            <a:ext cx="48282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1544639" y="5780488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1544639" y="5204052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4" name="Text Box 26"/>
          <p:cNvSpPr txBox="1">
            <a:spLocks noChangeArrowheads="1"/>
          </p:cNvSpPr>
          <p:nvPr/>
        </p:nvSpPr>
        <p:spPr bwMode="auto">
          <a:xfrm>
            <a:off x="1524000" y="4555980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1524000" y="3789044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6" name="Text Box 28"/>
          <p:cNvSpPr txBox="1">
            <a:spLocks noChangeArrowheads="1"/>
          </p:cNvSpPr>
          <p:nvPr/>
        </p:nvSpPr>
        <p:spPr bwMode="auto">
          <a:xfrm>
            <a:off x="1524000" y="2348884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7" name="Text Box 29"/>
          <p:cNvSpPr txBox="1">
            <a:spLocks noChangeArrowheads="1"/>
          </p:cNvSpPr>
          <p:nvPr/>
        </p:nvSpPr>
        <p:spPr bwMode="auto">
          <a:xfrm>
            <a:off x="1524000" y="1819676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8" name="Text Box 30"/>
          <p:cNvSpPr txBox="1">
            <a:spLocks noChangeArrowheads="1"/>
          </p:cNvSpPr>
          <p:nvPr/>
        </p:nvSpPr>
        <p:spPr bwMode="auto">
          <a:xfrm>
            <a:off x="1524001" y="1340772"/>
            <a:ext cx="122396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1999" name="Text Box 31"/>
          <p:cNvSpPr txBox="1">
            <a:spLocks noChangeArrowheads="1"/>
          </p:cNvSpPr>
          <p:nvPr/>
        </p:nvSpPr>
        <p:spPr bwMode="auto">
          <a:xfrm>
            <a:off x="9669463" y="6356751"/>
            <a:ext cx="48282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0" name="Text Box 32"/>
          <p:cNvSpPr txBox="1">
            <a:spLocks noChangeArrowheads="1"/>
          </p:cNvSpPr>
          <p:nvPr/>
        </p:nvSpPr>
        <p:spPr bwMode="auto">
          <a:xfrm>
            <a:off x="9609139" y="5809063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1" name="Text Box 33"/>
          <p:cNvSpPr txBox="1">
            <a:spLocks noChangeArrowheads="1"/>
          </p:cNvSpPr>
          <p:nvPr/>
        </p:nvSpPr>
        <p:spPr bwMode="auto">
          <a:xfrm>
            <a:off x="9624392" y="4869164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25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2" name="Text Box 34"/>
          <p:cNvSpPr txBox="1">
            <a:spLocks noChangeArrowheads="1"/>
          </p:cNvSpPr>
          <p:nvPr/>
        </p:nvSpPr>
        <p:spPr bwMode="auto">
          <a:xfrm>
            <a:off x="9624392" y="4077076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35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3" name="Text Box 35"/>
          <p:cNvSpPr txBox="1">
            <a:spLocks noChangeArrowheads="1"/>
          </p:cNvSpPr>
          <p:nvPr/>
        </p:nvSpPr>
        <p:spPr bwMode="auto">
          <a:xfrm>
            <a:off x="9604378" y="2636916"/>
            <a:ext cx="106362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55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4" name="Text Box 36"/>
          <p:cNvSpPr txBox="1">
            <a:spLocks noChangeArrowheads="1"/>
          </p:cNvSpPr>
          <p:nvPr/>
        </p:nvSpPr>
        <p:spPr bwMode="auto">
          <a:xfrm>
            <a:off x="9609139" y="1844825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70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5" name="Text Box 37"/>
          <p:cNvSpPr txBox="1">
            <a:spLocks noChangeArrowheads="1"/>
          </p:cNvSpPr>
          <p:nvPr/>
        </p:nvSpPr>
        <p:spPr bwMode="auto">
          <a:xfrm>
            <a:off x="9609139" y="1412780"/>
            <a:ext cx="65434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90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°</a:t>
            </a:r>
          </a:p>
        </p:txBody>
      </p:sp>
      <p:sp>
        <p:nvSpPr>
          <p:cNvPr id="212006" name="Text Box 38"/>
          <p:cNvSpPr txBox="1">
            <a:spLocks noChangeArrowheads="1"/>
          </p:cNvSpPr>
          <p:nvPr/>
        </p:nvSpPr>
        <p:spPr bwMode="auto">
          <a:xfrm>
            <a:off x="4367808" y="3140969"/>
            <a:ext cx="2304256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温带大陆性气候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95602" y="1070748"/>
            <a:ext cx="7276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大陆西岸                    大陆中部                    大陆东岸</a:t>
            </a:r>
          </a:p>
        </p:txBody>
      </p:sp>
      <p:sp>
        <p:nvSpPr>
          <p:cNvPr id="53" name="Text Box 50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221356" y="95888"/>
            <a:ext cx="6186805" cy="10788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</a:rPr>
              <a:t>北半球气候分布模式图</a:t>
            </a:r>
            <a:br>
              <a:rPr lang="en-US" altLang="zh-CN" sz="3200" b="1" dirty="0">
                <a:solidFill>
                  <a:schemeClr val="tx1"/>
                </a:solidFill>
              </a:rPr>
            </a:br>
            <a:r>
              <a:rPr lang="zh-CN" altLang="en-US" sz="3200" b="1" dirty="0">
                <a:solidFill>
                  <a:schemeClr val="tx1"/>
                </a:solidFill>
              </a:rPr>
              <a:t>（记住此图）</a:t>
            </a:r>
          </a:p>
        </p:txBody>
      </p:sp>
      <p:sp>
        <p:nvSpPr>
          <p:cNvPr id="2" name="矩形 1"/>
          <p:cNvSpPr/>
          <p:nvPr/>
        </p:nvSpPr>
        <p:spPr>
          <a:xfrm>
            <a:off x="124460" y="6356354"/>
            <a:ext cx="1544320" cy="37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460" y="4609469"/>
            <a:ext cx="1544320" cy="37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460" y="2637159"/>
            <a:ext cx="1544320" cy="37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4460" y="1412879"/>
            <a:ext cx="1544320" cy="37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508635" y="5280025"/>
            <a:ext cx="829945" cy="69977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94998" y="3528695"/>
            <a:ext cx="743585" cy="68834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50242" y="1962787"/>
            <a:ext cx="632460" cy="50863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20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1" grpId="0"/>
      <p:bldP spid="211982" grpId="0"/>
      <p:bldP spid="211983" grpId="0"/>
      <p:bldP spid="211984" grpId="0"/>
      <p:bldP spid="211985" grpId="0"/>
      <p:bldP spid="211986" grpId="0"/>
      <p:bldP spid="211987" grpId="0"/>
      <p:bldP spid="211988" grpId="0"/>
      <p:bldP spid="211989" grpId="0"/>
      <p:bldP spid="211990" grpId="0"/>
      <p:bldP spid="2120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92B6B6-D48A-4619-8D1E-B66E707D22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1891" y="187963"/>
            <a:ext cx="9552940" cy="64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41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6923" y="557889"/>
            <a:ext cx="5336717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、东非高原的热带草原气候</a:t>
            </a:r>
          </a:p>
        </p:txBody>
      </p:sp>
      <p:sp>
        <p:nvSpPr>
          <p:cNvPr id="7" name="矩形 6"/>
          <p:cNvSpPr/>
          <p:nvPr/>
        </p:nvSpPr>
        <p:spPr>
          <a:xfrm>
            <a:off x="965022" y="1126999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地处赤道附近，却形成了热带草原气候。为什么呢？</a:t>
            </a:r>
          </a:p>
        </p:txBody>
      </p:sp>
      <p:sp>
        <p:nvSpPr>
          <p:cNvPr id="8" name="矩形 7"/>
          <p:cNvSpPr/>
          <p:nvPr/>
        </p:nvSpPr>
        <p:spPr>
          <a:xfrm>
            <a:off x="589915" y="1882141"/>
            <a:ext cx="3548380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原因：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地势较高，气温低，上升气流弱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，因此形成了气候凉爽、降水较少的热带草原气候。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4138298" y="1567819"/>
            <a:ext cx="8053705" cy="5059045"/>
          </a:xfrm>
          <a:prstGeom prst="rect">
            <a:avLst/>
          </a:prstGeom>
        </p:spPr>
      </p:pic>
      <p:sp>
        <p:nvSpPr>
          <p:cNvPr id="269318" name="椭圆 4"/>
          <p:cNvSpPr/>
          <p:nvPr>
            <p:custDataLst>
              <p:tags r:id="rId1"/>
            </p:custDataLst>
          </p:nvPr>
        </p:nvSpPr>
        <p:spPr>
          <a:xfrm>
            <a:off x="5219065" y="3883660"/>
            <a:ext cx="557531" cy="42799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9915" y="4405632"/>
            <a:ext cx="3548380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把南北半球的热带草原连成一片，为非洲草原动物大迁徙提供了通道。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55231C39-784B-5F52-D635-E9855F6A0F51}"/>
              </a:ext>
            </a:extLst>
          </p:cNvPr>
          <p:cNvSpPr>
            <a:spLocks noGrp="1"/>
          </p:cNvSpPr>
          <p:nvPr/>
        </p:nvSpPr>
        <p:spPr>
          <a:xfrm>
            <a:off x="616923" y="-63175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五</a:t>
            </a:r>
            <a:r>
              <a:rPr kumimoji="0" lang="zh-CN" altLang="en-US" sz="3200" b="1" i="0" u="none" strike="noStrike" kern="1200" cap="none" spc="30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、特殊地区气候类型的分布</a:t>
            </a:r>
          </a:p>
        </p:txBody>
      </p:sp>
    </p:spTree>
    <p:extLst>
      <p:ext uri="{BB962C8B-B14F-4D97-AF65-F5344CB8AC3E}">
        <p14:creationId xmlns:p14="http://schemas.microsoft.com/office/powerpoint/2010/main" val="7694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2959" y="1019083"/>
            <a:ext cx="5747086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、回归线附近的热带雨林气候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lum contrast="24000"/>
          </a:blip>
          <a:stretch>
            <a:fillRect/>
          </a:stretch>
        </p:blipFill>
        <p:spPr>
          <a:xfrm>
            <a:off x="4190077" y="1830088"/>
            <a:ext cx="7729220" cy="4867275"/>
          </a:xfrm>
          <a:prstGeom prst="rect">
            <a:avLst/>
          </a:prstGeom>
        </p:spPr>
      </p:pic>
      <p:sp>
        <p:nvSpPr>
          <p:cNvPr id="269318" name="椭圆 4"/>
          <p:cNvSpPr/>
          <p:nvPr>
            <p:custDataLst>
              <p:tags r:id="rId1"/>
            </p:custDataLst>
          </p:nvPr>
        </p:nvSpPr>
        <p:spPr>
          <a:xfrm>
            <a:off x="5718177" y="4563110"/>
            <a:ext cx="311151" cy="6477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 rot="20400000">
            <a:off x="7847967" y="4534539"/>
            <a:ext cx="311151" cy="5048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 rot="1440000">
            <a:off x="11471277" y="4634234"/>
            <a:ext cx="311151" cy="5048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 rot="17580000">
            <a:off x="4565018" y="3811273"/>
            <a:ext cx="220345" cy="5048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18180000">
            <a:off x="10593073" y="3488694"/>
            <a:ext cx="220345" cy="5048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12775" y="313694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五</a:t>
            </a:r>
            <a:r>
              <a:rPr kumimoji="0" lang="zh-CN" altLang="en-US" sz="3200" b="1" i="0" u="none" strike="noStrike" kern="1200" cap="none" spc="30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、特殊地区气候类型的分布</a:t>
            </a:r>
          </a:p>
        </p:txBody>
      </p:sp>
      <p:sp>
        <p:nvSpPr>
          <p:cNvPr id="16" name="矩形 15"/>
          <p:cNvSpPr/>
          <p:nvPr/>
        </p:nvSpPr>
        <p:spPr>
          <a:xfrm>
            <a:off x="380365" y="1648464"/>
            <a:ext cx="11286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马达加斯加岛的东侧、澳大利亚的东北部、巴西高原东南沿海和中美洲的东北部，虽远离赤道，却形成了热带雨林气候。为什么呢？</a:t>
            </a:r>
          </a:p>
        </p:txBody>
      </p:sp>
      <p:sp>
        <p:nvSpPr>
          <p:cNvPr id="12" name="矩形 11"/>
          <p:cNvSpPr/>
          <p:nvPr/>
        </p:nvSpPr>
        <p:spPr>
          <a:xfrm>
            <a:off x="477436" y="2845167"/>
            <a:ext cx="50529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答：（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纬度低，气温较高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；</a:t>
            </a:r>
          </a:p>
        </p:txBody>
      </p:sp>
      <p:sp>
        <p:nvSpPr>
          <p:cNvPr id="13" name="矩形 12"/>
          <p:cNvSpPr/>
          <p:nvPr/>
        </p:nvSpPr>
        <p:spPr>
          <a:xfrm>
            <a:off x="99126" y="5608489"/>
            <a:ext cx="64892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）附近海域有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暖流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流经，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增温增湿；</a:t>
            </a:r>
          </a:p>
        </p:txBody>
      </p:sp>
      <p:sp>
        <p:nvSpPr>
          <p:cNvPr id="14" name="矩形 13"/>
          <p:cNvSpPr/>
          <p:nvPr/>
        </p:nvSpPr>
        <p:spPr>
          <a:xfrm>
            <a:off x="380366" y="3610983"/>
            <a:ext cx="417316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均处于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来自海洋的信风的迎风地带，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再加上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的抬升，带来丰富的地形雨。</a:t>
            </a:r>
          </a:p>
        </p:txBody>
      </p:sp>
    </p:spTree>
    <p:extLst>
      <p:ext uri="{BB962C8B-B14F-4D97-AF65-F5344CB8AC3E}">
        <p14:creationId xmlns:p14="http://schemas.microsoft.com/office/powerpoint/2010/main" val="8036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9554" y="312594"/>
            <a:ext cx="541205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、巴塔哥尼亚的温带大陆性气候</a:t>
            </a:r>
          </a:p>
        </p:txBody>
      </p:sp>
      <p:sp>
        <p:nvSpPr>
          <p:cNvPr id="7" name="矩形 6"/>
          <p:cNvSpPr/>
          <p:nvPr/>
        </p:nvSpPr>
        <p:spPr>
          <a:xfrm>
            <a:off x="436880" y="927739"/>
            <a:ext cx="113176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巴塔哥尼亚高原位于南美洲南部安第斯山脉的东侧，这里东西距海均较近，且处于西风带范围内，却形成了温带大陆性气候。为什么呢？</a:t>
            </a:r>
          </a:p>
        </p:txBody>
      </p:sp>
      <p:sp>
        <p:nvSpPr>
          <p:cNvPr id="10" name="矩形 9"/>
          <p:cNvSpPr/>
          <p:nvPr/>
        </p:nvSpPr>
        <p:spPr>
          <a:xfrm>
            <a:off x="318136" y="2545081"/>
            <a:ext cx="2728595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原因：位于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山脉东侧的背风坡地带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，受山地的阻挡，雨水稀少。</a:t>
            </a:r>
          </a:p>
        </p:txBody>
      </p:sp>
      <p:pic>
        <p:nvPicPr>
          <p:cNvPr id="9" name="Picture 2" descr="地形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3045976" y="2305571"/>
            <a:ext cx="5148064" cy="3861048"/>
          </a:xfrm>
          <a:prstGeom prst="rect">
            <a:avLst/>
          </a:prstGeom>
          <a:noFill/>
        </p:spPr>
      </p:pic>
      <p:pic>
        <p:nvPicPr>
          <p:cNvPr id="3" name="Picture 2" descr="D:\D\粤教版教材\工作室成员课件\地理七年级上册(图片）\地理七年级上册(图片）\P68图4-14世界气候 [转换].jpg"/>
          <p:cNvPicPr>
            <a:picLocks noChangeAspect="1" noChangeArrowheads="1"/>
          </p:cNvPicPr>
          <p:nvPr/>
        </p:nvPicPr>
        <p:blipFill>
          <a:blip r:embed="rId4" cstate="print"/>
          <a:srcRect l="78427" t="32785" b="27239"/>
          <a:stretch>
            <a:fillRect/>
          </a:stretch>
        </p:blipFill>
        <p:spPr bwMode="auto">
          <a:xfrm>
            <a:off x="8456298" y="1984377"/>
            <a:ext cx="3207385" cy="43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椭圆 7"/>
          <p:cNvSpPr/>
          <p:nvPr/>
        </p:nvSpPr>
        <p:spPr>
          <a:xfrm rot="2482602">
            <a:off x="9207501" y="5061069"/>
            <a:ext cx="414823" cy="9979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8573135" y="4787269"/>
            <a:ext cx="469900" cy="520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9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9552" y="312594"/>
            <a:ext cx="5052986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、西欧和北美温带海洋性气候</a:t>
            </a:r>
          </a:p>
        </p:txBody>
      </p:sp>
      <p:pic>
        <p:nvPicPr>
          <p:cNvPr id="113666" name="Picture 2" descr="5b35ffdf330a56e48c1029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0"/>
          <a:stretch>
            <a:fillRect/>
          </a:stretch>
        </p:blipFill>
        <p:spPr bwMode="auto">
          <a:xfrm>
            <a:off x="3303905" y="975360"/>
            <a:ext cx="4134485" cy="483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北美洲气候类型分布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91" y="975360"/>
            <a:ext cx="4419600" cy="48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 3"/>
          <p:cNvSpPr/>
          <p:nvPr/>
        </p:nvSpPr>
        <p:spPr>
          <a:xfrm>
            <a:off x="5492118" y="1720852"/>
            <a:ext cx="648335" cy="989965"/>
          </a:xfrm>
          <a:custGeom>
            <a:avLst/>
            <a:gdLst>
              <a:gd name="connisteX0" fmla="*/ 498298 w 648158"/>
              <a:gd name="connsiteY0" fmla="*/ 0 h 989846"/>
              <a:gd name="connisteX1" fmla="*/ 438608 w 648158"/>
              <a:gd name="connsiteY1" fmla="*/ 259715 h 989846"/>
              <a:gd name="connisteX2" fmla="*/ 338913 w 648158"/>
              <a:gd name="connsiteY2" fmla="*/ 389255 h 989846"/>
              <a:gd name="connisteX3" fmla="*/ 159208 w 648158"/>
              <a:gd name="connsiteY3" fmla="*/ 558800 h 989846"/>
              <a:gd name="connisteX4" fmla="*/ 29033 w 648158"/>
              <a:gd name="connsiteY4" fmla="*/ 758825 h 989846"/>
              <a:gd name="connisteX5" fmla="*/ 19508 w 648158"/>
              <a:gd name="connsiteY5" fmla="*/ 888365 h 989846"/>
              <a:gd name="connisteX6" fmla="*/ 199213 w 648158"/>
              <a:gd name="connsiteY6" fmla="*/ 858520 h 989846"/>
              <a:gd name="connisteX7" fmla="*/ 388443 w 648158"/>
              <a:gd name="connsiteY7" fmla="*/ 858520 h 989846"/>
              <a:gd name="connisteX8" fmla="*/ 578308 w 648158"/>
              <a:gd name="connsiteY8" fmla="*/ 978535 h 989846"/>
              <a:gd name="connisteX9" fmla="*/ 648158 w 648158"/>
              <a:gd name="connsiteY9" fmla="*/ 978535 h 9898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648159" h="989847">
                <a:moveTo>
                  <a:pt x="498299" y="0"/>
                </a:moveTo>
                <a:cubicBezTo>
                  <a:pt x="488139" y="49530"/>
                  <a:pt x="470359" y="181610"/>
                  <a:pt x="438609" y="259715"/>
                </a:cubicBezTo>
                <a:cubicBezTo>
                  <a:pt x="406859" y="337820"/>
                  <a:pt x="394794" y="329565"/>
                  <a:pt x="338914" y="389255"/>
                </a:cubicBezTo>
                <a:cubicBezTo>
                  <a:pt x="283034" y="448945"/>
                  <a:pt x="221439" y="485140"/>
                  <a:pt x="159209" y="558800"/>
                </a:cubicBezTo>
                <a:cubicBezTo>
                  <a:pt x="96979" y="632460"/>
                  <a:pt x="56974" y="692785"/>
                  <a:pt x="29034" y="758825"/>
                </a:cubicBezTo>
                <a:cubicBezTo>
                  <a:pt x="1094" y="824865"/>
                  <a:pt x="-14781" y="868680"/>
                  <a:pt x="19509" y="888365"/>
                </a:cubicBezTo>
                <a:cubicBezTo>
                  <a:pt x="53799" y="908050"/>
                  <a:pt x="125554" y="864235"/>
                  <a:pt x="199214" y="858520"/>
                </a:cubicBezTo>
                <a:cubicBezTo>
                  <a:pt x="272874" y="852805"/>
                  <a:pt x="312879" y="834390"/>
                  <a:pt x="388444" y="858520"/>
                </a:cubicBezTo>
                <a:cubicBezTo>
                  <a:pt x="464009" y="882650"/>
                  <a:pt x="526239" y="954405"/>
                  <a:pt x="578309" y="978535"/>
                </a:cubicBezTo>
                <a:cubicBezTo>
                  <a:pt x="630379" y="1002665"/>
                  <a:pt x="637999" y="981075"/>
                  <a:pt x="648159" y="9785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3604261" y="3328036"/>
            <a:ext cx="2528571" cy="1249045"/>
          </a:xfrm>
          <a:custGeom>
            <a:avLst/>
            <a:gdLst>
              <a:gd name="connisteX0" fmla="*/ 2406650 w 2528704"/>
              <a:gd name="connsiteY0" fmla="*/ 0 h 1248823"/>
              <a:gd name="connisteX1" fmla="*/ 2446655 w 2528704"/>
              <a:gd name="connsiteY1" fmla="*/ 429895 h 1248823"/>
              <a:gd name="connisteX2" fmla="*/ 2506345 w 2528704"/>
              <a:gd name="connsiteY2" fmla="*/ 679450 h 1248823"/>
              <a:gd name="connisteX3" fmla="*/ 2526030 w 2528704"/>
              <a:gd name="connsiteY3" fmla="*/ 878840 h 1248823"/>
              <a:gd name="connisteX4" fmla="*/ 2466340 w 2528704"/>
              <a:gd name="connsiteY4" fmla="*/ 948690 h 1248823"/>
              <a:gd name="connisteX5" fmla="*/ 2246630 w 2528704"/>
              <a:gd name="connsiteY5" fmla="*/ 859155 h 1248823"/>
              <a:gd name="connisteX6" fmla="*/ 2047240 w 2528704"/>
              <a:gd name="connsiteY6" fmla="*/ 808990 h 1248823"/>
              <a:gd name="connisteX7" fmla="*/ 1737360 w 2528704"/>
              <a:gd name="connsiteY7" fmla="*/ 819150 h 1248823"/>
              <a:gd name="connisteX8" fmla="*/ 1517650 w 2528704"/>
              <a:gd name="connsiteY8" fmla="*/ 948690 h 1248823"/>
              <a:gd name="connisteX9" fmla="*/ 1447800 w 2528704"/>
              <a:gd name="connsiteY9" fmla="*/ 1108710 h 1248823"/>
              <a:gd name="connisteX10" fmla="*/ 1318260 w 2528704"/>
              <a:gd name="connsiteY10" fmla="*/ 1108710 h 1248823"/>
              <a:gd name="connisteX11" fmla="*/ 1208405 w 2528704"/>
              <a:gd name="connsiteY11" fmla="*/ 1108710 h 1248823"/>
              <a:gd name="connisteX12" fmla="*/ 988695 w 2528704"/>
              <a:gd name="connsiteY12" fmla="*/ 1218565 h 1248823"/>
              <a:gd name="connisteX13" fmla="*/ 948690 w 2528704"/>
              <a:gd name="connsiteY13" fmla="*/ 1248410 h 1248823"/>
              <a:gd name="connisteX14" fmla="*/ 669290 w 2528704"/>
              <a:gd name="connsiteY14" fmla="*/ 1208405 h 1248823"/>
              <a:gd name="connisteX15" fmla="*/ 419735 w 2528704"/>
              <a:gd name="connsiteY15" fmla="*/ 1148715 h 1248823"/>
              <a:gd name="connisteX16" fmla="*/ 219710 w 2528704"/>
              <a:gd name="connsiteY16" fmla="*/ 1098550 h 1248823"/>
              <a:gd name="connisteX17" fmla="*/ 149860 w 2528704"/>
              <a:gd name="connsiteY17" fmla="*/ 1128395 h 1248823"/>
              <a:gd name="connisteX18" fmla="*/ 0 w 2528704"/>
              <a:gd name="connsiteY18" fmla="*/ 1038860 h 12488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2528704" h="1248824">
                <a:moveTo>
                  <a:pt x="2406650" y="0"/>
                </a:moveTo>
                <a:cubicBezTo>
                  <a:pt x="2413635" y="81280"/>
                  <a:pt x="2426970" y="294005"/>
                  <a:pt x="2446655" y="429895"/>
                </a:cubicBezTo>
                <a:cubicBezTo>
                  <a:pt x="2466340" y="565785"/>
                  <a:pt x="2490470" y="589915"/>
                  <a:pt x="2506345" y="679450"/>
                </a:cubicBezTo>
                <a:cubicBezTo>
                  <a:pt x="2522220" y="768985"/>
                  <a:pt x="2534285" y="824865"/>
                  <a:pt x="2526030" y="878840"/>
                </a:cubicBezTo>
                <a:cubicBezTo>
                  <a:pt x="2517775" y="932815"/>
                  <a:pt x="2522220" y="952500"/>
                  <a:pt x="2466340" y="948690"/>
                </a:cubicBezTo>
                <a:cubicBezTo>
                  <a:pt x="2410460" y="944880"/>
                  <a:pt x="2330450" y="887095"/>
                  <a:pt x="2246630" y="859155"/>
                </a:cubicBezTo>
                <a:cubicBezTo>
                  <a:pt x="2162810" y="831215"/>
                  <a:pt x="2148840" y="817245"/>
                  <a:pt x="2047240" y="808990"/>
                </a:cubicBezTo>
                <a:cubicBezTo>
                  <a:pt x="1945640" y="800735"/>
                  <a:pt x="1843405" y="791210"/>
                  <a:pt x="1737360" y="819150"/>
                </a:cubicBezTo>
                <a:cubicBezTo>
                  <a:pt x="1631315" y="847090"/>
                  <a:pt x="1575435" y="890905"/>
                  <a:pt x="1517650" y="948690"/>
                </a:cubicBezTo>
                <a:cubicBezTo>
                  <a:pt x="1459865" y="1006475"/>
                  <a:pt x="1487805" y="1076960"/>
                  <a:pt x="1447800" y="1108710"/>
                </a:cubicBezTo>
                <a:cubicBezTo>
                  <a:pt x="1407795" y="1140460"/>
                  <a:pt x="1365885" y="1108710"/>
                  <a:pt x="1318260" y="1108710"/>
                </a:cubicBezTo>
                <a:cubicBezTo>
                  <a:pt x="1270635" y="1108710"/>
                  <a:pt x="1274445" y="1086485"/>
                  <a:pt x="1208405" y="1108710"/>
                </a:cubicBezTo>
                <a:cubicBezTo>
                  <a:pt x="1142365" y="1130935"/>
                  <a:pt x="1040765" y="1190625"/>
                  <a:pt x="988695" y="1218565"/>
                </a:cubicBezTo>
                <a:cubicBezTo>
                  <a:pt x="936625" y="1246505"/>
                  <a:pt x="1012825" y="1250315"/>
                  <a:pt x="948690" y="1248410"/>
                </a:cubicBezTo>
                <a:cubicBezTo>
                  <a:pt x="884555" y="1246505"/>
                  <a:pt x="775335" y="1228090"/>
                  <a:pt x="669290" y="1208405"/>
                </a:cubicBezTo>
                <a:cubicBezTo>
                  <a:pt x="563245" y="1188720"/>
                  <a:pt x="509905" y="1170940"/>
                  <a:pt x="419735" y="1148715"/>
                </a:cubicBezTo>
                <a:cubicBezTo>
                  <a:pt x="329565" y="1126490"/>
                  <a:pt x="273685" y="1102360"/>
                  <a:pt x="219710" y="1098550"/>
                </a:cubicBezTo>
                <a:cubicBezTo>
                  <a:pt x="165735" y="1094740"/>
                  <a:pt x="193675" y="1140460"/>
                  <a:pt x="149860" y="1128395"/>
                </a:cubicBezTo>
                <a:cubicBezTo>
                  <a:pt x="106045" y="1116330"/>
                  <a:pt x="28575" y="1057275"/>
                  <a:pt x="0" y="103886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8246747" y="2120269"/>
            <a:ext cx="423545" cy="1997075"/>
          </a:xfrm>
          <a:custGeom>
            <a:avLst/>
            <a:gdLst>
              <a:gd name="connisteX0" fmla="*/ 0 w 423645"/>
              <a:gd name="connsiteY0" fmla="*/ 0 h 1997075"/>
              <a:gd name="connisteX1" fmla="*/ 120015 w 423645"/>
              <a:gd name="connsiteY1" fmla="*/ 70485 h 1997075"/>
              <a:gd name="connisteX2" fmla="*/ 269875 w 423645"/>
              <a:gd name="connsiteY2" fmla="*/ 280035 h 1997075"/>
              <a:gd name="connisteX3" fmla="*/ 360045 w 423645"/>
              <a:gd name="connsiteY3" fmla="*/ 539750 h 1997075"/>
              <a:gd name="connisteX4" fmla="*/ 339725 w 423645"/>
              <a:gd name="connsiteY4" fmla="*/ 889000 h 1997075"/>
              <a:gd name="connisteX5" fmla="*/ 360045 w 423645"/>
              <a:gd name="connsiteY5" fmla="*/ 1068705 h 1997075"/>
              <a:gd name="connisteX6" fmla="*/ 419735 w 423645"/>
              <a:gd name="connsiteY6" fmla="*/ 1228725 h 1997075"/>
              <a:gd name="connisteX7" fmla="*/ 399415 w 423645"/>
              <a:gd name="connsiteY7" fmla="*/ 1398270 h 1997075"/>
              <a:gd name="connisteX8" fmla="*/ 289560 w 423645"/>
              <a:gd name="connsiteY8" fmla="*/ 1617980 h 1997075"/>
              <a:gd name="connisteX9" fmla="*/ 200025 w 423645"/>
              <a:gd name="connsiteY9" fmla="*/ 1927225 h 1997075"/>
              <a:gd name="connisteX10" fmla="*/ 140335 w 423645"/>
              <a:gd name="connsiteY10" fmla="*/ 1997075 h 19970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423646" h="1997075">
                <a:moveTo>
                  <a:pt x="0" y="0"/>
                </a:moveTo>
                <a:cubicBezTo>
                  <a:pt x="20955" y="10160"/>
                  <a:pt x="66040" y="14605"/>
                  <a:pt x="120015" y="70485"/>
                </a:cubicBezTo>
                <a:cubicBezTo>
                  <a:pt x="173990" y="126365"/>
                  <a:pt x="221615" y="186055"/>
                  <a:pt x="269875" y="280035"/>
                </a:cubicBezTo>
                <a:cubicBezTo>
                  <a:pt x="318135" y="374015"/>
                  <a:pt x="346075" y="417830"/>
                  <a:pt x="360045" y="539750"/>
                </a:cubicBezTo>
                <a:cubicBezTo>
                  <a:pt x="374015" y="661670"/>
                  <a:pt x="339725" y="782955"/>
                  <a:pt x="339725" y="889000"/>
                </a:cubicBezTo>
                <a:cubicBezTo>
                  <a:pt x="339725" y="995045"/>
                  <a:pt x="344170" y="1000760"/>
                  <a:pt x="360045" y="1068705"/>
                </a:cubicBezTo>
                <a:cubicBezTo>
                  <a:pt x="375920" y="1136650"/>
                  <a:pt x="412115" y="1162685"/>
                  <a:pt x="419735" y="1228725"/>
                </a:cubicBezTo>
                <a:cubicBezTo>
                  <a:pt x="427355" y="1294765"/>
                  <a:pt x="425450" y="1320165"/>
                  <a:pt x="399415" y="1398270"/>
                </a:cubicBezTo>
                <a:cubicBezTo>
                  <a:pt x="373380" y="1476375"/>
                  <a:pt x="329565" y="1511935"/>
                  <a:pt x="289560" y="1617980"/>
                </a:cubicBezTo>
                <a:cubicBezTo>
                  <a:pt x="249555" y="1724025"/>
                  <a:pt x="229870" y="1851660"/>
                  <a:pt x="200025" y="1927225"/>
                </a:cubicBezTo>
                <a:cubicBezTo>
                  <a:pt x="170180" y="2002790"/>
                  <a:pt x="150495" y="1989455"/>
                  <a:pt x="140335" y="1997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30315" y="31242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比较二者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位置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范围的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差异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9885" y="975361"/>
            <a:ext cx="276415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西欧：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分布范围较大，且向纵深发展；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49885" y="2569847"/>
            <a:ext cx="276415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北美：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分布范围较小，呈南北狭长分布；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9885" y="4803777"/>
            <a:ext cx="233553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地形和洋流</a:t>
            </a:r>
          </a:p>
        </p:txBody>
      </p:sp>
    </p:spTree>
    <p:extLst>
      <p:ext uri="{BB962C8B-B14F-4D97-AF65-F5344CB8AC3E}">
        <p14:creationId xmlns:p14="http://schemas.microsoft.com/office/powerpoint/2010/main" val="16825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0" b="36250"/>
          <a:stretch/>
        </p:blipFill>
        <p:spPr>
          <a:xfrm>
            <a:off x="-1" y="2331719"/>
            <a:ext cx="12225237" cy="268833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0399" y="3291166"/>
            <a:ext cx="9841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/>
                <a:ea typeface="思源黑体 CN Heavy"/>
                <a:cs typeface="+mn-cs"/>
              </a:rPr>
              <a:t>季风环流控制下的气候类型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57200" y="1107440"/>
            <a:ext cx="4709160" cy="19085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>
              <a:lnSpc>
                <a:spcPct val="150000"/>
              </a:lnSpc>
              <a:defRPr sz="8800" b="1" spc="140">
                <a:gradFill>
                  <a:gsLst>
                    <a:gs pos="56000">
                      <a:schemeClr val="bg1"/>
                    </a:gs>
                    <a:gs pos="54000">
                      <a:srgbClr val="1C7C3C"/>
                    </a:gs>
                    <a:gs pos="0">
                      <a:srgbClr val="1C7C3C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140" normalizeH="0" baseline="0" noProof="0" dirty="0">
                <a:ln>
                  <a:noFill/>
                </a:ln>
                <a:gradFill>
                  <a:gsLst>
                    <a:gs pos="56000">
                      <a:prstClr val="white"/>
                    </a:gs>
                    <a:gs pos="54000">
                      <a:srgbClr val="1C7C3C"/>
                    </a:gs>
                    <a:gs pos="0">
                      <a:srgbClr val="1C7C3C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ea typeface="思源黑体 CN Heavy" panose="020B0A00000000000000" pitchFamily="34" charset="-122"/>
                <a:cs typeface="Arial" panose="020B0604020202020204" pitchFamily="34" charset="0"/>
              </a:rPr>
              <a:t>PART 4</a:t>
            </a:r>
            <a:endParaRPr kumimoji="0" lang="zh-CN" altLang="en-US" sz="8800" b="1" i="0" u="none" strike="noStrike" kern="1200" cap="none" spc="140" normalizeH="0" baseline="0" noProof="0" dirty="0">
              <a:ln>
                <a:noFill/>
              </a:ln>
              <a:gradFill>
                <a:gsLst>
                  <a:gs pos="56000">
                    <a:prstClr val="white"/>
                  </a:gs>
                  <a:gs pos="54000">
                    <a:srgbClr val="1C7C3C"/>
                  </a:gs>
                  <a:gs pos="0">
                    <a:srgbClr val="1C7C3C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587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92143" y="54456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影响气候形成的主要因素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705" y="154093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太阳辐射（纬度）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6298126" y="1558568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大气环流（气压带风带、季风环流）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12707" y="2188002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下垫面（海陆位置、地形、洋流）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6320213" y="218800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④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人类活动</a:t>
            </a:r>
          </a:p>
        </p:txBody>
      </p:sp>
      <p:grpSp>
        <p:nvGrpSpPr>
          <p:cNvPr id="8" name="组合 21"/>
          <p:cNvGrpSpPr/>
          <p:nvPr/>
        </p:nvGrpSpPr>
        <p:grpSpPr>
          <a:xfrm>
            <a:off x="0" y="3162300"/>
            <a:ext cx="12192000" cy="3695700"/>
            <a:chOff x="0" y="3163078"/>
            <a:chExt cx="12192000" cy="3694922"/>
          </a:xfrm>
        </p:grpSpPr>
        <p:sp>
          <p:nvSpPr>
            <p:cNvPr id="18" name="矩形 17"/>
            <p:cNvSpPr/>
            <p:nvPr/>
          </p:nvSpPr>
          <p:spPr>
            <a:xfrm>
              <a:off x="0" y="6354869"/>
              <a:ext cx="12192000" cy="50313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3347" name="文本框 3"/>
            <p:cNvSpPr txBox="1"/>
            <p:nvPr/>
          </p:nvSpPr>
          <p:spPr>
            <a:xfrm>
              <a:off x="1272138" y="6396335"/>
              <a:ext cx="1415772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太阳辐射</a:t>
              </a:r>
            </a:p>
          </p:txBody>
        </p:sp>
        <p:sp>
          <p:nvSpPr>
            <p:cNvPr id="313348" name="文本框 9"/>
            <p:cNvSpPr txBox="1"/>
            <p:nvPr/>
          </p:nvSpPr>
          <p:spPr>
            <a:xfrm>
              <a:off x="6602342" y="6396335"/>
              <a:ext cx="1415772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海陆分布</a:t>
              </a:r>
            </a:p>
          </p:txBody>
        </p:sp>
        <p:sp>
          <p:nvSpPr>
            <p:cNvPr id="313349" name="文本框 10"/>
            <p:cNvSpPr txBox="1"/>
            <p:nvPr/>
          </p:nvSpPr>
          <p:spPr>
            <a:xfrm>
              <a:off x="10018477" y="6396334"/>
              <a:ext cx="800219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洋流</a:t>
              </a:r>
            </a:p>
          </p:txBody>
        </p:sp>
        <p:grpSp>
          <p:nvGrpSpPr>
            <p:cNvPr id="9" name="组合 13"/>
            <p:cNvGrpSpPr/>
            <p:nvPr/>
          </p:nvGrpSpPr>
          <p:grpSpPr>
            <a:xfrm>
              <a:off x="636417" y="3666930"/>
              <a:ext cx="10921716" cy="2687216"/>
              <a:chOff x="636417" y="2062065"/>
              <a:chExt cx="10921716" cy="2687216"/>
            </a:xfrm>
            <a:gradFill flip="none" rotWithShape="1">
              <a:gsLst>
                <a:gs pos="1200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p:grpSpPr>
          <p:sp>
            <p:nvSpPr>
              <p:cNvPr id="10" name="椭圆 9"/>
              <p:cNvSpPr/>
              <p:nvPr/>
            </p:nvSpPr>
            <p:spPr>
              <a:xfrm>
                <a:off x="636417" y="2062065"/>
                <a:ext cx="2687216" cy="2687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温度带</a:t>
                </a: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8563301" y="3790948"/>
                <a:ext cx="958333" cy="9583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0068689" y="4049486"/>
                <a:ext cx="699795" cy="6997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1240893" y="4432041"/>
                <a:ext cx="317240" cy="3172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45336" y="2649623"/>
                <a:ext cx="2099658" cy="20996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6604213" y="3337248"/>
                <a:ext cx="1412033" cy="14120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313351" name="文本框 14"/>
            <p:cNvSpPr txBox="1"/>
            <p:nvPr/>
          </p:nvSpPr>
          <p:spPr>
            <a:xfrm>
              <a:off x="4256037" y="6396333"/>
              <a:ext cx="1415772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大气环流</a:t>
              </a:r>
            </a:p>
          </p:txBody>
        </p:sp>
        <p:sp>
          <p:nvSpPr>
            <p:cNvPr id="313352" name="文本框 15"/>
            <p:cNvSpPr txBox="1"/>
            <p:nvPr/>
          </p:nvSpPr>
          <p:spPr>
            <a:xfrm>
              <a:off x="8642358" y="6396333"/>
              <a:ext cx="800219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地形</a:t>
              </a:r>
            </a:p>
          </p:txBody>
        </p:sp>
        <p:sp>
          <p:nvSpPr>
            <p:cNvPr id="313353" name="文本框 16"/>
            <p:cNvSpPr txBox="1"/>
            <p:nvPr/>
          </p:nvSpPr>
          <p:spPr>
            <a:xfrm>
              <a:off x="10999402" y="6396333"/>
              <a:ext cx="800219" cy="461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其它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636588" y="3163078"/>
              <a:ext cx="11082337" cy="249185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355" name="文本框 20"/>
            <p:cNvSpPr txBox="1"/>
            <p:nvPr/>
          </p:nvSpPr>
          <p:spPr>
            <a:xfrm rot="744594">
              <a:off x="5599066" y="3949687"/>
              <a:ext cx="1980029" cy="523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宋体" panose="02010600030101010101" pitchFamily="2" charset="-122"/>
                  <a:cs typeface="+mn-cs"/>
                </a:rPr>
                <a:t>影响力渐弱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85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file4.mafengwo.net/M00/74/AD/wKgBm04ULcD79vo0AADlTAtholo80.ginfowlink.w600.jpeg"/>
          <p:cNvPicPr>
            <a:picLocks noChangeAspect="1" noChangeArrowheads="1"/>
          </p:cNvPicPr>
          <p:nvPr/>
        </p:nvPicPr>
        <p:blipFill>
          <a:blip r:embed="rId2" cstate="print"/>
          <a:srcRect l="16380" b="18659"/>
          <a:stretch>
            <a:fillRect/>
          </a:stretch>
        </p:blipFill>
        <p:spPr bwMode="auto">
          <a:xfrm>
            <a:off x="34924" y="3947799"/>
            <a:ext cx="5627371" cy="2883535"/>
          </a:xfrm>
          <a:prstGeom prst="rect">
            <a:avLst/>
          </a:prstGeom>
          <a:noFill/>
        </p:spPr>
      </p:pic>
      <p:pic>
        <p:nvPicPr>
          <p:cNvPr id="145412" name="Picture 4" descr="http://pic.baike.soso.com/p/20140729/20140729164013-1768452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4" y="60325"/>
            <a:ext cx="4964431" cy="3723005"/>
          </a:xfrm>
          <a:prstGeom prst="rect">
            <a:avLst/>
          </a:prstGeom>
          <a:noFill/>
        </p:spPr>
      </p:pic>
      <p:pic>
        <p:nvPicPr>
          <p:cNvPr id="145416" name="Picture 8" descr="http://img.hc360.com/infoeap/200912/17/12/1261024528420603156291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8723" y="60325"/>
            <a:ext cx="5250815" cy="3723005"/>
          </a:xfrm>
          <a:prstGeom prst="rect">
            <a:avLst/>
          </a:prstGeom>
          <a:noFill/>
        </p:spPr>
      </p:pic>
      <p:pic>
        <p:nvPicPr>
          <p:cNvPr id="145418" name="Picture 10" descr="http://s1.sinaimg.cn/middle/10bc43ea4bf7132cc3ce0&amp;960"/>
          <p:cNvPicPr>
            <a:picLocks noChangeAspect="1" noChangeArrowheads="1"/>
          </p:cNvPicPr>
          <p:nvPr/>
        </p:nvPicPr>
        <p:blipFill>
          <a:blip r:embed="rId5" cstate="print"/>
          <a:srcRect r="34481" b="22281"/>
          <a:stretch>
            <a:fillRect/>
          </a:stretch>
        </p:blipFill>
        <p:spPr bwMode="auto">
          <a:xfrm>
            <a:off x="5662296" y="3947795"/>
            <a:ext cx="4586605" cy="28892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67102" y="160023"/>
            <a:ext cx="571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</a:rPr>
              <a:t>中南半岛：热带季雨林 和  高脚屋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103" y="4037334"/>
            <a:ext cx="461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</a:rPr>
              <a:t>印度德干高原：热带稀树草原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37549" y="503395"/>
            <a:ext cx="682919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</a:rPr>
              <a:t>热带季雨林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南亚旱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7" y="812166"/>
            <a:ext cx="4051935" cy="29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南亚雨季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7" y="3789045"/>
            <a:ext cx="4051300" cy="30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10507983" y="3100705"/>
            <a:ext cx="1257935" cy="13335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9FF33"/>
              </a:gs>
              <a:gs pos="100000">
                <a:srgbClr val="33CC33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rgbClr val="33CC3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</a:rPr>
              <a:t>热带季风气候</a:t>
            </a:r>
          </a:p>
        </p:txBody>
      </p:sp>
      <p:pic>
        <p:nvPicPr>
          <p:cNvPr id="36865" name="Picture 1" descr="G:\t初中备课\七上地理\cankao\dbe254af9f14cc6121197068fad9734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5416" y="826553"/>
            <a:ext cx="4176463" cy="2916895"/>
          </a:xfrm>
          <a:prstGeom prst="rect">
            <a:avLst/>
          </a:prstGeom>
          <a:noFill/>
        </p:spPr>
      </p:pic>
      <p:pic>
        <p:nvPicPr>
          <p:cNvPr id="36866" name="Picture 2" descr="G:\t初中备课\七上地理\cankao\d6b87515ce5ae8392198a4de3699b382.jpg"/>
          <p:cNvPicPr>
            <a:picLocks noChangeAspect="1" noChangeArrowheads="1"/>
          </p:cNvPicPr>
          <p:nvPr/>
        </p:nvPicPr>
        <p:blipFill>
          <a:blip r:embed="rId5" cstate="print"/>
          <a:srcRect t="12552" r="10769"/>
          <a:stretch>
            <a:fillRect/>
          </a:stretch>
        </p:blipFill>
        <p:spPr bwMode="auto">
          <a:xfrm>
            <a:off x="1455420" y="3789045"/>
            <a:ext cx="4176395" cy="3007360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314962" y="3058160"/>
            <a:ext cx="1140460" cy="1314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9FF33"/>
              </a:gs>
              <a:gs pos="100000">
                <a:srgbClr val="33CC33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rgbClr val="33CC3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</a:rPr>
              <a:t>热带草原气候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4040" y="908722"/>
            <a:ext cx="1008112" cy="584775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FF6600"/>
                </a:solidFill>
                <a:latin typeface="微软雅黑" panose="020B0503020204020204" pitchFamily="34" charset="-122"/>
              </a:rPr>
              <a:t>干季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536" y="3861049"/>
            <a:ext cx="1008112" cy="584775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FF6600"/>
                </a:solidFill>
                <a:latin typeface="微软雅黑" panose="020B0503020204020204" pitchFamily="34" charset="-122"/>
              </a:rPr>
              <a:t>湿季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6040" y="908722"/>
            <a:ext cx="1080120" cy="584775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旱季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6040" y="3789042"/>
            <a:ext cx="1152128" cy="584775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雨季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6240" y="3058301"/>
            <a:ext cx="3312368" cy="584775"/>
          </a:xfrm>
          <a:prstGeom prst="rect">
            <a:avLst/>
          </a:prstGeom>
          <a:solidFill>
            <a:schemeClr val="tx1">
              <a:alpha val="52941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ln>
                  <a:solidFill>
                    <a:srgbClr val="FF6600"/>
                  </a:solidFill>
                </a:ln>
                <a:solidFill>
                  <a:srgbClr val="FFFF00"/>
                </a:solidFill>
                <a:latin typeface="微软雅黑" panose="020B0503020204020204" pitchFamily="34" charset="-122"/>
              </a:rPr>
              <a:t>降水季节变化大！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83900" y="19816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</a:rPr>
              <a:t>比较热带草原气候和热带季风气候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6000751" y="812165"/>
            <a:ext cx="0" cy="591121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068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8015" y="162605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</a:rPr>
              <a:t>比较热带草原气候和热带季风气候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3269" y="684694"/>
          <a:ext cx="11118851" cy="266827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716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42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热带草原气候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6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热带季风气候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79331" y="188023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终年高温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1836" y="1268732"/>
            <a:ext cx="6503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降水量少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，年降水量</a:t>
            </a:r>
            <a:r>
              <a:rPr lang="en-US" altLang="zh-CN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750-1000mm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；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分干、湿两季，</a:t>
            </a: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降水季节变化小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0095" y="2259967"/>
            <a:ext cx="59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降水量多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，年降水量</a:t>
            </a:r>
            <a:r>
              <a:rPr lang="en-US" altLang="zh-CN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1500-2000mm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；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分雨、旱两季，</a:t>
            </a: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降水季节变化大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。</a:t>
            </a:r>
          </a:p>
        </p:txBody>
      </p:sp>
      <p:grpSp>
        <p:nvGrpSpPr>
          <p:cNvPr id="10" name="组合 13"/>
          <p:cNvGrpSpPr/>
          <p:nvPr/>
        </p:nvGrpSpPr>
        <p:grpSpPr>
          <a:xfrm>
            <a:off x="2711624" y="3185592"/>
            <a:ext cx="3174159" cy="3672408"/>
            <a:chOff x="5161127" y="2348880"/>
            <a:chExt cx="3174159" cy="3672408"/>
          </a:xfrm>
        </p:grpSpPr>
        <p:grpSp>
          <p:nvGrpSpPr>
            <p:cNvPr id="11" name="组合 1"/>
            <p:cNvGrpSpPr/>
            <p:nvPr/>
          </p:nvGrpSpPr>
          <p:grpSpPr>
            <a:xfrm>
              <a:off x="5161127" y="2348880"/>
              <a:ext cx="3174159" cy="3443321"/>
              <a:chOff x="4933919" y="1635346"/>
              <a:chExt cx="2783791" cy="3130292"/>
            </a:xfrm>
          </p:grpSpPr>
          <p:pic>
            <p:nvPicPr>
              <p:cNvPr id="13" name="图片 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69638" y="1653306"/>
                <a:ext cx="648072" cy="3112332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0" t="1927" r="59842" b="55446"/>
            <a:stretch>
              <a:fillRect/>
            </a:stretch>
          </p:blipFill>
          <p:spPr>
            <a:xfrm>
              <a:off x="5868143" y="2348880"/>
              <a:ext cx="1944216" cy="3672408"/>
            </a:xfrm>
            <a:prstGeom prst="rect">
              <a:avLst/>
            </a:prstGeom>
          </p:spPr>
        </p:pic>
      </p:grpSp>
      <p:grpSp>
        <p:nvGrpSpPr>
          <p:cNvPr id="15" name="组合 13"/>
          <p:cNvGrpSpPr/>
          <p:nvPr/>
        </p:nvGrpSpPr>
        <p:grpSpPr>
          <a:xfrm>
            <a:off x="6600057" y="3140968"/>
            <a:ext cx="3155291" cy="3600400"/>
            <a:chOff x="5161126" y="2348880"/>
            <a:chExt cx="3155291" cy="3600400"/>
          </a:xfrm>
        </p:grpSpPr>
        <p:grpSp>
          <p:nvGrpSpPr>
            <p:cNvPr id="16" name="组合 1"/>
            <p:cNvGrpSpPr/>
            <p:nvPr/>
          </p:nvGrpSpPr>
          <p:grpSpPr>
            <a:xfrm>
              <a:off x="5161126" y="2348880"/>
              <a:ext cx="3155291" cy="3434879"/>
              <a:chOff x="4933919" y="1635346"/>
              <a:chExt cx="2767244" cy="3122617"/>
            </a:xfrm>
          </p:grpSpPr>
          <p:pic>
            <p:nvPicPr>
              <p:cNvPr id="18" name="图片 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53091" y="1700808"/>
                <a:ext cx="648072" cy="3057155"/>
              </a:xfrm>
              <a:prstGeom prst="rect">
                <a:avLst/>
              </a:prstGeom>
            </p:spPr>
          </p:pic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50" t="1927" r="42281" b="56299"/>
            <a:stretch>
              <a:fillRect/>
            </a:stretch>
          </p:blipFill>
          <p:spPr>
            <a:xfrm>
              <a:off x="5796135" y="2420888"/>
              <a:ext cx="2016224" cy="352839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494272" y="55909"/>
            <a:ext cx="4293235" cy="50419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</a:rPr>
              <a:t>亚热带季风和季风性湿润气候</a:t>
            </a:r>
          </a:p>
        </p:txBody>
      </p:sp>
      <p:grpSp>
        <p:nvGrpSpPr>
          <p:cNvPr id="6" name="组合 7"/>
          <p:cNvGrpSpPr/>
          <p:nvPr/>
        </p:nvGrpSpPr>
        <p:grpSpPr>
          <a:xfrm>
            <a:off x="1038860" y="2874645"/>
            <a:ext cx="3580765" cy="3757295"/>
            <a:chOff x="624623" y="2538778"/>
            <a:chExt cx="2952328" cy="333849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7" r="1231" b="55895"/>
            <a:stretch>
              <a:fillRect/>
            </a:stretch>
          </p:blipFill>
          <p:spPr>
            <a:xfrm>
              <a:off x="1137451" y="2564904"/>
              <a:ext cx="2439500" cy="331236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685" b="57791"/>
            <a:stretch>
              <a:fillRect/>
            </a:stretch>
          </p:blipFill>
          <p:spPr>
            <a:xfrm>
              <a:off x="624623" y="2538778"/>
              <a:ext cx="669907" cy="3214234"/>
            </a:xfrm>
            <a:prstGeom prst="rect">
              <a:avLst/>
            </a:prstGeom>
          </p:spPr>
        </p:pic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09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lum bright="-6000" contrast="30000"/>
          </a:blip>
          <a:stretch>
            <a:fillRect/>
          </a:stretch>
        </p:blipFill>
        <p:spPr>
          <a:xfrm>
            <a:off x="5144771" y="2903224"/>
            <a:ext cx="6096000" cy="3838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7603" y="1642749"/>
            <a:ext cx="2548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25-35°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大陆东岸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5468" y="1704977"/>
            <a:ext cx="271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夏季：高温多雨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冬季：温和少雨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0762" y="1519555"/>
            <a:ext cx="31667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亚洲东部和澳大利亚、南北美洲东南部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009" y="1971481"/>
            <a:ext cx="4170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海陆热力性质差异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EF21E5F-6C7A-EC57-0CEF-F68139121750}"/>
              </a:ext>
            </a:extLst>
          </p:cNvPr>
          <p:cNvSpPr>
            <a:spLocks noGrp="1"/>
          </p:cNvSpPr>
          <p:nvPr/>
        </p:nvSpPr>
        <p:spPr>
          <a:xfrm>
            <a:off x="-245889" y="193298"/>
            <a:ext cx="5791378" cy="705485"/>
          </a:xfrm>
          <a:prstGeom prst="rect">
            <a:avLst/>
          </a:prstGeom>
          <a:ln>
            <a:noFill/>
          </a:ln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季风环流控制下的气候类型</a:t>
            </a:r>
          </a:p>
          <a:p>
            <a:endParaRPr lang="zh-CN" altLang="en-US" sz="2800" dirty="0">
              <a:solidFill>
                <a:srgbClr val="00B050"/>
              </a:solidFill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EFE0BBD-70B4-CCCB-1BA2-C77C877515FF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rgbClr val="F49F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8681510" y="39483"/>
            <a:ext cx="2952328" cy="50405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温带季风气候</a:t>
            </a:r>
          </a:p>
        </p:txBody>
      </p:sp>
      <p:grpSp>
        <p:nvGrpSpPr>
          <p:cNvPr id="2" name="组合 13"/>
          <p:cNvGrpSpPr/>
          <p:nvPr/>
        </p:nvGrpSpPr>
        <p:grpSpPr>
          <a:xfrm>
            <a:off x="1788585" y="2996952"/>
            <a:ext cx="3155291" cy="3699792"/>
            <a:chOff x="5161126" y="2348880"/>
            <a:chExt cx="3155291" cy="3699792"/>
          </a:xfrm>
        </p:grpSpPr>
        <p:grpSp>
          <p:nvGrpSpPr>
            <p:cNvPr id="3" name="组合 1"/>
            <p:cNvGrpSpPr/>
            <p:nvPr/>
          </p:nvGrpSpPr>
          <p:grpSpPr>
            <a:xfrm>
              <a:off x="5161126" y="2348880"/>
              <a:ext cx="3155291" cy="3434879"/>
              <a:chOff x="4933919" y="1635346"/>
              <a:chExt cx="2767244" cy="3122617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53091" y="1700808"/>
                <a:ext cx="648072" cy="3057155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3" t="51219" r="42105" b="7381"/>
            <a:stretch>
              <a:fillRect/>
            </a:stretch>
          </p:blipFill>
          <p:spPr>
            <a:xfrm>
              <a:off x="5896570" y="2492896"/>
              <a:ext cx="1889664" cy="3555776"/>
            </a:xfrm>
            <a:prstGeom prst="rect">
              <a:avLst/>
            </a:prstGeom>
          </p:spPr>
        </p:pic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09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318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lum bright="-6000" contrast="24000"/>
          </a:blip>
          <a:stretch>
            <a:fillRect/>
          </a:stretch>
        </p:blipFill>
        <p:spPr>
          <a:xfrm>
            <a:off x="5214620" y="2897509"/>
            <a:ext cx="6096000" cy="3705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1409" y="1661798"/>
            <a:ext cx="2559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35-55°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大陆东岸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720" y="1661797"/>
            <a:ext cx="332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夏季：高温多雨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冬季：寒冷干燥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0463" y="1661798"/>
            <a:ext cx="2873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我国北方、日本、朝鲜半岛北部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006" y="1901415"/>
            <a:ext cx="312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海陆热力性质差异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35EE680-A862-D32A-772F-D66B94AD51D1}"/>
              </a:ext>
            </a:extLst>
          </p:cNvPr>
          <p:cNvSpPr>
            <a:spLocks noGrp="1"/>
          </p:cNvSpPr>
          <p:nvPr/>
        </p:nvSpPr>
        <p:spPr>
          <a:xfrm>
            <a:off x="-371660" y="199837"/>
            <a:ext cx="5791378" cy="705485"/>
          </a:xfrm>
          <a:prstGeom prst="rect">
            <a:avLst/>
          </a:prstGeom>
          <a:ln>
            <a:noFill/>
          </a:ln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rgbClr val="00B0F0"/>
                </a:solidFill>
              </a:rPr>
              <a:t>季风环流控制下的气候类型</a:t>
            </a:r>
          </a:p>
          <a:p>
            <a:endParaRPr lang="zh-CN" altLang="en-US" sz="2800" dirty="0">
              <a:solidFill>
                <a:srgbClr val="00B050"/>
              </a:solidFill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E8A4D2A-E7C3-DC16-D530-2611EC9B8FB1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6" name="Picture 8" descr="http://img4.ph.126.net/rcX_xFhHWXw_M4_cE-nJpw==/2818127466844450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020" y="1"/>
            <a:ext cx="4957445" cy="371538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5875020" cy="3715385"/>
          </a:xfrm>
          <a:prstGeom prst="rect">
            <a:avLst/>
          </a:prstGeom>
        </p:spPr>
      </p:pic>
      <p:pic>
        <p:nvPicPr>
          <p:cNvPr id="165890" name="Picture 2" descr="http://img.bimg.126.net/photo/UaKTDo7QZ6PkgF5hegDFiA==/3165749063065398387.jpg"/>
          <p:cNvPicPr>
            <a:picLocks noChangeAspect="1" noChangeArrowheads="1"/>
          </p:cNvPicPr>
          <p:nvPr/>
        </p:nvPicPr>
        <p:blipFill>
          <a:blip r:embed="rId4" cstate="print"/>
          <a:srcRect r="1852" b="4643"/>
          <a:stretch>
            <a:fillRect/>
          </a:stretch>
        </p:blipFill>
        <p:spPr bwMode="auto">
          <a:xfrm>
            <a:off x="2" y="3017520"/>
            <a:ext cx="5874385" cy="3835400"/>
          </a:xfrm>
          <a:prstGeom prst="rect">
            <a:avLst/>
          </a:prstGeom>
          <a:noFill/>
        </p:spPr>
      </p:pic>
      <p:pic>
        <p:nvPicPr>
          <p:cNvPr id="165894" name="Picture 6" descr="http://k.zol-img.com.cn/dcbbs/14078/a14077117_01000.jpg"/>
          <p:cNvPicPr>
            <a:picLocks noChangeAspect="1" noChangeArrowheads="1"/>
          </p:cNvPicPr>
          <p:nvPr/>
        </p:nvPicPr>
        <p:blipFill>
          <a:blip r:embed="rId5" cstate="print"/>
          <a:srcRect l="22034"/>
          <a:stretch>
            <a:fillRect/>
          </a:stretch>
        </p:blipFill>
        <p:spPr bwMode="auto">
          <a:xfrm>
            <a:off x="5874385" y="3017520"/>
            <a:ext cx="4958080" cy="38404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92569" y="190230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夏</a:t>
            </a:r>
            <a:r>
              <a:rPr lang="en-US" altLang="zh-CN" sz="3200" dirty="0">
                <a:solidFill>
                  <a:schemeClr val="bg1"/>
                </a:solidFill>
              </a:rPr>
              <a:t>·</a:t>
            </a:r>
            <a:r>
              <a:rPr lang="zh-CN" altLang="en-US" sz="3200" dirty="0">
                <a:solidFill>
                  <a:schemeClr val="bg1"/>
                </a:solidFill>
              </a:rPr>
              <a:t>葱绿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4972" y="6124911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冬</a:t>
            </a:r>
            <a:r>
              <a:rPr lang="en-US" altLang="zh-CN" sz="3200" dirty="0">
                <a:solidFill>
                  <a:schemeClr val="bg1"/>
                </a:solidFill>
              </a:rPr>
              <a:t>·</a:t>
            </a:r>
            <a:r>
              <a:rPr lang="zh-CN" altLang="en-US" sz="3200" dirty="0">
                <a:solidFill>
                  <a:schemeClr val="bg1"/>
                </a:solidFill>
              </a:rPr>
              <a:t>叶落 只剩枝干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3505" y="2509521"/>
            <a:ext cx="3663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</a:rPr>
              <a:t>（温带海洋性气候、</a:t>
            </a:r>
            <a:endParaRPr lang="en-US" altLang="zh-CN" sz="3200" b="1" dirty="0">
              <a:solidFill>
                <a:srgbClr val="FFFF00"/>
              </a:solidFill>
            </a:endParaRPr>
          </a:p>
          <a:p>
            <a:r>
              <a:rPr lang="en-US" altLang="zh-CN" sz="3200" b="1" dirty="0">
                <a:solidFill>
                  <a:srgbClr val="FFFF00"/>
                </a:solidFill>
              </a:rPr>
              <a:t>     </a:t>
            </a:r>
            <a:r>
              <a:rPr lang="zh-CN" altLang="en-US" sz="3200" b="1" dirty="0">
                <a:solidFill>
                  <a:srgbClr val="FFFF00"/>
                </a:solidFill>
              </a:rPr>
              <a:t>温带季风气候）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2064" y="6125184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秋</a:t>
            </a:r>
            <a:r>
              <a:rPr lang="en-US" altLang="zh-CN" sz="3200" dirty="0">
                <a:solidFill>
                  <a:schemeClr val="bg1"/>
                </a:solidFill>
              </a:rPr>
              <a:t>·</a:t>
            </a:r>
            <a:r>
              <a:rPr lang="zh-CN" altLang="en-US" sz="3200" dirty="0">
                <a:solidFill>
                  <a:schemeClr val="bg1"/>
                </a:solidFill>
              </a:rPr>
              <a:t>枯黄飘落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1957885" y="190230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春</a:t>
            </a:r>
            <a:r>
              <a:rPr lang="en-US" altLang="zh-CN" sz="3200" dirty="0">
                <a:solidFill>
                  <a:schemeClr val="bg1"/>
                </a:solidFill>
              </a:rPr>
              <a:t>·</a:t>
            </a:r>
            <a:r>
              <a:rPr lang="zh-CN" altLang="en-US" sz="3200" dirty="0">
                <a:solidFill>
                  <a:schemeClr val="bg1"/>
                </a:solidFill>
              </a:rPr>
              <a:t>萌芽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1174097" y="970915"/>
            <a:ext cx="559435" cy="396938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温带落叶阔叶林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  <p:bldP spid="3" grpId="0"/>
      <p:bldP spid="6" grpId="0" bldLvl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675447" y="250488"/>
            <a:ext cx="2952328" cy="50405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温带大陆性气候</a:t>
            </a:r>
          </a:p>
        </p:txBody>
      </p:sp>
      <p:grpSp>
        <p:nvGrpSpPr>
          <p:cNvPr id="2" name="组合 20"/>
          <p:cNvGrpSpPr/>
          <p:nvPr/>
        </p:nvGrpSpPr>
        <p:grpSpPr>
          <a:xfrm>
            <a:off x="905511" y="2904490"/>
            <a:ext cx="3332480" cy="3685540"/>
            <a:chOff x="539553" y="3167094"/>
            <a:chExt cx="2664296" cy="32361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61" t="48914" r="24225" b="7522"/>
            <a:stretch>
              <a:fillRect/>
            </a:stretch>
          </p:blipFill>
          <p:spPr>
            <a:xfrm>
              <a:off x="1043609" y="3167094"/>
              <a:ext cx="1800200" cy="323614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6" r="92632" b="10367"/>
            <a:stretch>
              <a:fillRect/>
            </a:stretch>
          </p:blipFill>
          <p:spPr>
            <a:xfrm>
              <a:off x="539553" y="3212976"/>
              <a:ext cx="673883" cy="290336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6" t="49796" b="10367"/>
            <a:stretch>
              <a:fillRect/>
            </a:stretch>
          </p:blipFill>
          <p:spPr>
            <a:xfrm>
              <a:off x="2597355" y="3241618"/>
              <a:ext cx="606494" cy="2934869"/>
            </a:xfrm>
            <a:prstGeom prst="rect">
              <a:avLst/>
            </a:prstGeom>
          </p:spPr>
        </p:pic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10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lum bright="-6000" contrast="24000"/>
          </a:blip>
          <a:stretch>
            <a:fillRect/>
          </a:stretch>
        </p:blipFill>
        <p:spPr>
          <a:xfrm>
            <a:off x="5134611" y="2904494"/>
            <a:ext cx="6096000" cy="3762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1249" y="1661798"/>
            <a:ext cx="2569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南北纬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40-60°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大陆内部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2955" y="1661901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冬冷夏热，全年降水稀少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3017" y="1520827"/>
            <a:ext cx="2846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亚欧大陆、北美大陆内部；南美东部。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13" y="1661798"/>
            <a:ext cx="2106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深居内陆，远离海洋</a:t>
            </a:r>
          </a:p>
        </p:txBody>
      </p:sp>
    </p:spTree>
    <p:extLst>
      <p:ext uri="{BB962C8B-B14F-4D97-AF65-F5344CB8AC3E}">
        <p14:creationId xmlns:p14="http://schemas.microsoft.com/office/powerpoint/2010/main" val="41570605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LIDE" val="1|2|NoFill|#FFFFFF|False|True|"/>
  <p:tag name="RESOURCELIBID_SMARTLAYOUT" val="5560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4306e989-b183-442e-acc7-faf81a1d7da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6510283-84f1-4062-a158-e3012553dcd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1c0d92-d08c-403c-9c3c-999d1c33005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f9f236a-0eb8-42e6-91d4-b4975ebc2c0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044fc97c-9304-4732-929b-f8dee56daaa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5aee2df1-486d-4bbb-9c8f-5c3f829664b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e852a9ba-78ee-40f7-9062-16846bd2291f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23.9842519685035,&quot;width&quot;:9026.195275590551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思源黑体 CN Heavy"/>
        <a:ea typeface="思源黑体 CN Heavy"/>
        <a:cs typeface=""/>
      </a:majorFont>
      <a:minorFont>
        <a:latin typeface="思源黑体 CN Heavy"/>
        <a:ea typeface="思源黑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1007</Words>
  <Application>Microsoft Office PowerPoint</Application>
  <PresentationFormat>宽屏</PresentationFormat>
  <Paragraphs>206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等线</vt:lpstr>
      <vt:lpstr>黑体</vt:lpstr>
      <vt:lpstr>思源黑体 CN Heavy</vt:lpstr>
      <vt:lpstr>微软雅黑</vt:lpstr>
      <vt:lpstr>微软雅黑 Light</vt:lpstr>
      <vt:lpstr>Arial</vt:lpstr>
      <vt:lpstr>Calibri</vt:lpstr>
      <vt:lpstr>Times New Roman</vt:lpstr>
      <vt:lpstr>Verdana</vt:lpstr>
      <vt:lpstr>Wingdings</vt:lpstr>
      <vt:lpstr>Office 主题​​</vt:lpstr>
      <vt:lpstr>1_Office 主题​​</vt:lpstr>
      <vt:lpstr>一、世界主要的气候类型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世界气候类型的分布一一图上落实</vt:lpstr>
      <vt:lpstr>北半球气候分布模式图 （记住此图）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坤 陈</cp:lastModifiedBy>
  <cp:revision>335</cp:revision>
  <dcterms:created xsi:type="dcterms:W3CDTF">2019-06-19T02:08:00Z</dcterms:created>
  <dcterms:modified xsi:type="dcterms:W3CDTF">2025-03-20T06:10:13Z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