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9" r:id="rId3"/>
    <p:sldId id="260" r:id="rId4"/>
    <p:sldId id="261" r:id="rId5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0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0" clrIdx="0"/>
  <p:cmAuthor id="7" name="熊仪_aYju7RJj" initials="熊" lastIdx="0" clrIdx="0"/>
  <p:cmAuthor id="8" name="yifei" initials="y" lastIdx="0" clrIdx="7"/>
  <p:cmAuthor id="2" name="kingsoft" initials="k" lastIdx="0" clrIdx="1"/>
  <p:cmAuthor id="9" name="ADMIN" initials="A" lastIdx="0" clrIdx="8"/>
  <p:cmAuthor id="3" name="zhouzean" initials="z" lastIdx="0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0" name="Administrator" initials="A" lastIdx="0" clrIdx="0"/>
  <p:cmAuthor id="10" name="123" initials="1" lastIdx="0" clrIdx="9"/>
  <p:cmAuthor id="11" name="寿霞" initials="寿" lastIdx="0" clrIdx="0"/>
  <p:cmAuthor id="13" name="CommUser" initials="C" lastIdx="0" clrIdx="0"/>
  <p:cmAuthor id="14" name="zq" initials="z" lastIdx="0" clrIdx="0"/>
  <p:cmAuthor id="15" name="viola_yang" initials="v" lastIdx="0" clrIdx="0"/>
  <p:cmAuthor id="16" name="志龙 姜" initials="志" lastIdx="0" clrIdx="0"/>
  <p:cmAuthor id="17" name="SHMILY" initials="S" lastIdx="0" clrIdx="0"/>
  <p:cmAuthor id="18" name="admin" initials="a" lastIdx="0" clrIdx="0"/>
  <p:cmAuthor id="19" name="Tracy Chen" initials="T" lastIdx="0" clrIdx="0"/>
  <p:cmAuthor id="20" name="dongwc0205" initials="d" lastIdx="0" clrIdx="15"/>
  <p:cmAuthor id="21" name="Hi_ Young" initials="H" lastIdx="0" clrIdx="0"/>
  <p:cmAuthor id="22" name="pangyt" initials="p" lastIdx="0" clrIdx="0"/>
  <p:cmAuthor id="23" name="easonyoun" initials="e" lastIdx="0" clrIdx="0"/>
  <p:cmAuthor id="24" name="zhouyangfan" initials="z" lastIdx="0" clrIdx="0"/>
  <p:cmAuthor id="25" name="tplife" initials="t" lastIdx="0" clrIdx="0"/>
  <p:cmAuthor id="26" name="??" initials="?" lastIdx="0" clrIdx="0"/>
  <p:cmAuthor id="75" name="作者" initials="A" lastIdx="0" clrIdx="24"/>
  <p:cmAuthor id="12" name="Admin" initials="A" lastIdx="0" clrIdx="1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0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e5edaa5b-a7c5-481b-8d4d-e96315d13be8}"/>
      </c:ext>
    </c:extLst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5" Type="http://schemas.openxmlformats.org/officeDocument/2006/relationships/tags" Target="../tags/tag207.xml"/><Relationship Id="rId4" Type="http://schemas.openxmlformats.org/officeDocument/2006/relationships/tags" Target="../tags/tag206.xml"/><Relationship Id="rId3" Type="http://schemas.openxmlformats.org/officeDocument/2006/relationships/tags" Target="../tags/tag20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4" Type="http://schemas.openxmlformats.org/officeDocument/2006/relationships/tags" Target="../tags/tag217.xml"/><Relationship Id="rId3" Type="http://schemas.openxmlformats.org/officeDocument/2006/relationships/tags" Target="../tags/tag21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zh-CN" altLang="zh-CN" sz="1200" dirty="0">
                <a:latin typeface="微软雅黑" panose="020B0503020204020204" charset="-122"/>
                <a:ea typeface="微软雅黑" panose="020B0503020204020204" charset="-122"/>
              </a:rPr>
              <a:t>目前人类</a:t>
            </a:r>
            <a:r>
              <a:rPr lang="zh-CN" altLang="zh-CN" sz="1200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</a:rPr>
              <a:t>直接利用的淡水</a:t>
            </a:r>
            <a:r>
              <a:rPr lang="zh-CN" altLang="zh-CN" sz="1200" dirty="0">
                <a:latin typeface="微软雅黑" panose="020B0503020204020204" charset="-122"/>
                <a:ea typeface="微软雅黑" panose="020B0503020204020204" charset="-122"/>
              </a:rPr>
              <a:t>资源主要是：</a:t>
            </a:r>
            <a:r>
              <a:rPr lang="zh-CN" altLang="zh-CN" sz="1200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</a:rPr>
              <a:t>河流水、淡水湖泊水和浅层地下水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，储量仅占全球水体总量的十万分之七。应当珍惜和合理利用现有的宝贵的水资源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dirty="0"/>
              <a:t>冰川水是陆地水的主体，但主要分布在两极和高山地区，直接利用的不多。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462AD-1F97-4C1C-8076-BDD44AE9AD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i="0" dirty="0">
                <a:solidFill>
                  <a:srgbClr val="666666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 科罗拉多河的水源主要是冰雪融水</a:t>
            </a:r>
            <a:r>
              <a:rPr lang="zh-CN" altLang="en-US" b="0" i="0" dirty="0">
                <a:solidFill>
                  <a:srgbClr val="666666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，径流时空分布很不均匀。 夏季气温较高，上游山区冰雪融水量大，河流获得的补给量也较大，因此夏季径流量大。 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462AD-1F97-4C1C-8076-BDD44AE9AD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540E3B-F9C0-48B6-A129-4D327DD306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冰川积雪融水为人类提供优质水源</a:t>
            </a:r>
            <a:endParaRPr lang="en-US" altLang="zh-CN" sz="1200" kern="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航运：</a:t>
            </a:r>
            <a:r>
              <a:rPr lang="zh-CN" altLang="en-US" dirty="0"/>
              <a:t>长江水系航道通航里程占全国内河通航里程的</a:t>
            </a:r>
            <a:r>
              <a:rPr lang="en-US" altLang="zh-CN" dirty="0"/>
              <a:t>51%</a:t>
            </a:r>
            <a:r>
              <a:rPr lang="zh-CN" altLang="en-US" dirty="0"/>
              <a:t>，连续</a:t>
            </a:r>
            <a:r>
              <a:rPr lang="en-US" altLang="zh-CN" dirty="0"/>
              <a:t>13</a:t>
            </a:r>
            <a:r>
              <a:rPr lang="zh-CN" altLang="en-US" dirty="0"/>
              <a:t>年蝉联世界内河运输第一位，成为世界上内河运输船舶数量最多、船舶大型化发展速度最快的通航货运大河，被称为“黄金水道”。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不利影响：长江上游滑坡、泥石流灾害多发；长江中下游洪涝灾害多发</a:t>
            </a:r>
            <a:endParaRPr lang="zh-CN" altLang="en-US" sz="1200" kern="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200" kern="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462AD-1F97-4C1C-8076-BDD44AE9AD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dirty="0">
                <a:solidFill>
                  <a:prstClr val="black"/>
                </a:solidFill>
                <a:latin typeface="Times New Roman" panose="02020603050405020304"/>
                <a:ea typeface="微软雅黑" panose="020B0503020204020204" charset="-122"/>
                <a:cs typeface="+mn-ea"/>
                <a:sym typeface="+mn-lt"/>
              </a:rPr>
              <a:t>湖宽度＞河宽度</a:t>
            </a:r>
            <a:endParaRPr lang="zh-CN" altLang="en-US" sz="1200" b="1" dirty="0">
              <a:solidFill>
                <a:prstClr val="black"/>
              </a:solidFill>
              <a:latin typeface="Times New Roman" panose="020206030504050203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462AD-1F97-4C1C-8076-BDD44AE9AD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>
                <a:solidFill>
                  <a:srgbClr val="FF0000"/>
                </a:solidFill>
                <a:sym typeface="+mn-ea"/>
              </a:rPr>
              <a:t>湖泊调蓄河流水位(削峰补枯)</a:t>
            </a:r>
            <a:endParaRPr lang="zh-CN" altLang="en-US">
              <a:solidFill>
                <a:srgbClr val="FF0000"/>
              </a:solidFill>
              <a:sym typeface="+mn-ea"/>
            </a:endParaRPr>
          </a:p>
          <a:p>
            <a:r>
              <a:rPr lang="zh-CN" altLang="en-US">
                <a:solidFill>
                  <a:srgbClr val="FF0000"/>
                </a:solidFill>
                <a:sym typeface="+mn-ea"/>
              </a:rPr>
              <a:t>洞里萨河因不同季节而逆向改流。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7E79BF44-F5CE-455C-A9FE-73A15FC422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 dirty="0"/>
              <a:t>河流与地下水相互补给，使得部分河流在丰水期时水位不至于过高，在枯水期时也能长流不断，河流的径流的季节变化减少。</a:t>
            </a:r>
            <a:endParaRPr lang="en-US" altLang="zh-CN" dirty="0"/>
          </a:p>
          <a:p>
            <a:r>
              <a:rPr lang="zh-CN" altLang="en-US" dirty="0"/>
              <a:t>河流和地下水一定相互补给吗？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F97CF3-ED3B-4C2A-8841-2243C44D0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457200" eaLnBrk="1" fontAlgn="auto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i="0" dirty="0">
                <a:solidFill>
                  <a:srgbClr val="11111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汛期 ：汛期是一个水利名词，是指河水在一年中有规律显著上涨的时期。 “汛”就是水盛的样子，“汛期”也是河流水盛的时期，汛期不等于水灾，但是水灾一般都在汛期。 丰水期：</a:t>
            </a:r>
            <a:r>
              <a:rPr lang="zh-CN" altLang="en-US" b="0" i="0" dirty="0">
                <a:solidFill>
                  <a:srgbClr val="11111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指江河水流依靠降雨或融雪补给的时期。 持续的时间长短不同 丰水期持续时间长于汛期。 丰水期包括期，时间比丰水期短。 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462AD-1F97-4C1C-8076-BDD44AE9AD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绘制示意图，理解陆地水体之间的关系。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dirty="0">
                <a:latin typeface="黑体" panose="02010609060101010101" charset="-122"/>
                <a:ea typeface="黑体" panose="02010609060101010101" charset="-122"/>
              </a:rPr>
              <a:t>区域特征不同</a:t>
            </a:r>
            <a:r>
              <a:rPr lang="en-US" altLang="zh-CN" sz="1200" dirty="0">
                <a:latin typeface="黑体" panose="02010609060101010101" charset="-122"/>
                <a:ea typeface="黑体" panose="02010609060101010101" charset="-122"/>
              </a:rPr>
              <a:t>——</a:t>
            </a:r>
            <a:r>
              <a:rPr lang="zh-CN" altLang="en-US" dirty="0"/>
              <a:t>河流的主要补给方式也不相同</a:t>
            </a:r>
            <a:r>
              <a:rPr lang="en-US" altLang="zh-CN" dirty="0"/>
              <a:t>——</a:t>
            </a:r>
            <a:r>
              <a:rPr lang="zh-CN" altLang="en-US"/>
              <a:t>河流特征存在区域差异</a:t>
            </a: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200" dirty="0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F462AD-1F97-4C1C-8076-BDD44AE9AD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036944" y="6376105"/>
            <a:ext cx="273656" cy="2642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441688" y="6217851"/>
            <a:ext cx="295912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2.xml"/><Relationship Id="rId18" Type="http://schemas.openxmlformats.org/officeDocument/2006/relationships/tags" Target="../tags/tag6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image" Target="../media/image1.jpeg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8" Type="http://schemas.openxmlformats.org/officeDocument/2006/relationships/notesSlide" Target="../notesSlides/notesSlide5.xml"/><Relationship Id="rId37" Type="http://schemas.openxmlformats.org/officeDocument/2006/relationships/slideLayout" Target="../slideLayouts/slideLayout1.xml"/><Relationship Id="rId36" Type="http://schemas.openxmlformats.org/officeDocument/2006/relationships/tags" Target="../tags/tag165.xml"/><Relationship Id="rId35" Type="http://schemas.openxmlformats.org/officeDocument/2006/relationships/tags" Target="../tags/tag164.xml"/><Relationship Id="rId34" Type="http://schemas.openxmlformats.org/officeDocument/2006/relationships/tags" Target="../tags/tag163.xml"/><Relationship Id="rId33" Type="http://schemas.openxmlformats.org/officeDocument/2006/relationships/tags" Target="../tags/tag162.xml"/><Relationship Id="rId32" Type="http://schemas.openxmlformats.org/officeDocument/2006/relationships/tags" Target="../tags/tag161.xml"/><Relationship Id="rId31" Type="http://schemas.openxmlformats.org/officeDocument/2006/relationships/tags" Target="../tags/tag160.xml"/><Relationship Id="rId30" Type="http://schemas.openxmlformats.org/officeDocument/2006/relationships/tags" Target="../tags/tag159.xml"/><Relationship Id="rId3" Type="http://schemas.openxmlformats.org/officeDocument/2006/relationships/image" Target="../media/image21.png"/><Relationship Id="rId29" Type="http://schemas.openxmlformats.org/officeDocument/2006/relationships/tags" Target="../tags/tag158.xml"/><Relationship Id="rId28" Type="http://schemas.openxmlformats.org/officeDocument/2006/relationships/tags" Target="../tags/tag157.xml"/><Relationship Id="rId27" Type="http://schemas.openxmlformats.org/officeDocument/2006/relationships/tags" Target="../tags/tag156.xml"/><Relationship Id="rId26" Type="http://schemas.openxmlformats.org/officeDocument/2006/relationships/tags" Target="../tags/tag155.xml"/><Relationship Id="rId25" Type="http://schemas.openxmlformats.org/officeDocument/2006/relationships/tags" Target="../tags/tag154.xml"/><Relationship Id="rId24" Type="http://schemas.openxmlformats.org/officeDocument/2006/relationships/tags" Target="../tags/tag153.xml"/><Relationship Id="rId23" Type="http://schemas.openxmlformats.org/officeDocument/2006/relationships/tags" Target="../tags/tag152.xml"/><Relationship Id="rId22" Type="http://schemas.openxmlformats.org/officeDocument/2006/relationships/tags" Target="../tags/tag151.xml"/><Relationship Id="rId21" Type="http://schemas.openxmlformats.org/officeDocument/2006/relationships/tags" Target="../tags/tag150.xml"/><Relationship Id="rId20" Type="http://schemas.openxmlformats.org/officeDocument/2006/relationships/tags" Target="../tags/tag149.xml"/><Relationship Id="rId2" Type="http://schemas.openxmlformats.org/officeDocument/2006/relationships/tags" Target="../tags/tag132.xml"/><Relationship Id="rId19" Type="http://schemas.openxmlformats.org/officeDocument/2006/relationships/tags" Target="../tags/tag148.xml"/><Relationship Id="rId18" Type="http://schemas.openxmlformats.org/officeDocument/2006/relationships/tags" Target="../tags/tag147.xml"/><Relationship Id="rId17" Type="http://schemas.openxmlformats.org/officeDocument/2006/relationships/tags" Target="../tags/tag146.xml"/><Relationship Id="rId16" Type="http://schemas.openxmlformats.org/officeDocument/2006/relationships/tags" Target="../tags/tag145.xml"/><Relationship Id="rId15" Type="http://schemas.openxmlformats.org/officeDocument/2006/relationships/tags" Target="../tags/tag144.xml"/><Relationship Id="rId14" Type="http://schemas.openxmlformats.org/officeDocument/2006/relationships/tags" Target="../tags/tag143.xml"/><Relationship Id="rId13" Type="http://schemas.openxmlformats.org/officeDocument/2006/relationships/tags" Target="../tags/tag142.xml"/><Relationship Id="rId12" Type="http://schemas.openxmlformats.org/officeDocument/2006/relationships/tags" Target="../tags/tag141.xml"/><Relationship Id="rId11" Type="http://schemas.openxmlformats.org/officeDocument/2006/relationships/tags" Target="../tags/tag140.xml"/><Relationship Id="rId10" Type="http://schemas.openxmlformats.org/officeDocument/2006/relationships/tags" Target="../tags/tag139.xml"/><Relationship Id="rId1" Type="http://schemas.openxmlformats.org/officeDocument/2006/relationships/tags" Target="../tags/tag131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3" Type="http://schemas.openxmlformats.org/officeDocument/2006/relationships/tags" Target="../tags/tag170.xml"/><Relationship Id="rId2" Type="http://schemas.openxmlformats.org/officeDocument/2006/relationships/image" Target="../media/image22.png"/><Relationship Id="rId1" Type="http://schemas.openxmlformats.org/officeDocument/2006/relationships/tags" Target="../tags/tag16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82.xml"/><Relationship Id="rId8" Type="http://schemas.openxmlformats.org/officeDocument/2006/relationships/tags" Target="../tags/tag181.xml"/><Relationship Id="rId7" Type="http://schemas.openxmlformats.org/officeDocument/2006/relationships/tags" Target="../tags/tag180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33" Type="http://schemas.openxmlformats.org/officeDocument/2006/relationships/notesSlide" Target="../notesSlides/notesSlide6.xml"/><Relationship Id="rId32" Type="http://schemas.openxmlformats.org/officeDocument/2006/relationships/slideLayout" Target="../slideLayouts/slideLayout2.xml"/><Relationship Id="rId31" Type="http://schemas.openxmlformats.org/officeDocument/2006/relationships/tags" Target="../tags/tag204.xml"/><Relationship Id="rId30" Type="http://schemas.openxmlformats.org/officeDocument/2006/relationships/tags" Target="../tags/tag203.xml"/><Relationship Id="rId3" Type="http://schemas.openxmlformats.org/officeDocument/2006/relationships/tags" Target="../tags/tag176.xml"/><Relationship Id="rId29" Type="http://schemas.openxmlformats.org/officeDocument/2006/relationships/tags" Target="../tags/tag202.xml"/><Relationship Id="rId28" Type="http://schemas.openxmlformats.org/officeDocument/2006/relationships/tags" Target="../tags/tag201.xml"/><Relationship Id="rId27" Type="http://schemas.openxmlformats.org/officeDocument/2006/relationships/tags" Target="../tags/tag200.xml"/><Relationship Id="rId26" Type="http://schemas.openxmlformats.org/officeDocument/2006/relationships/tags" Target="../tags/tag199.xml"/><Relationship Id="rId25" Type="http://schemas.openxmlformats.org/officeDocument/2006/relationships/tags" Target="../tags/tag198.xml"/><Relationship Id="rId24" Type="http://schemas.openxmlformats.org/officeDocument/2006/relationships/tags" Target="../tags/tag197.xml"/><Relationship Id="rId23" Type="http://schemas.openxmlformats.org/officeDocument/2006/relationships/tags" Target="../tags/tag196.xml"/><Relationship Id="rId22" Type="http://schemas.openxmlformats.org/officeDocument/2006/relationships/tags" Target="../tags/tag195.xml"/><Relationship Id="rId21" Type="http://schemas.openxmlformats.org/officeDocument/2006/relationships/tags" Target="../tags/tag194.xml"/><Relationship Id="rId20" Type="http://schemas.openxmlformats.org/officeDocument/2006/relationships/tags" Target="../tags/tag193.xml"/><Relationship Id="rId2" Type="http://schemas.openxmlformats.org/officeDocument/2006/relationships/tags" Target="../tags/tag175.xml"/><Relationship Id="rId19" Type="http://schemas.openxmlformats.org/officeDocument/2006/relationships/tags" Target="../tags/tag192.xml"/><Relationship Id="rId18" Type="http://schemas.openxmlformats.org/officeDocument/2006/relationships/tags" Target="../tags/tag191.xml"/><Relationship Id="rId17" Type="http://schemas.openxmlformats.org/officeDocument/2006/relationships/tags" Target="../tags/tag190.xml"/><Relationship Id="rId16" Type="http://schemas.openxmlformats.org/officeDocument/2006/relationships/tags" Target="../tags/tag189.xml"/><Relationship Id="rId15" Type="http://schemas.openxmlformats.org/officeDocument/2006/relationships/tags" Target="../tags/tag188.xml"/><Relationship Id="rId14" Type="http://schemas.openxmlformats.org/officeDocument/2006/relationships/tags" Target="../tags/tag187.xml"/><Relationship Id="rId13" Type="http://schemas.openxmlformats.org/officeDocument/2006/relationships/tags" Target="../tags/tag186.xml"/><Relationship Id="rId12" Type="http://schemas.openxmlformats.org/officeDocument/2006/relationships/tags" Target="../tags/tag185.xml"/><Relationship Id="rId11" Type="http://schemas.openxmlformats.org/officeDocument/2006/relationships/tags" Target="../tags/tag184.xml"/><Relationship Id="rId10" Type="http://schemas.openxmlformats.org/officeDocument/2006/relationships/tags" Target="../tags/tag183.xml"/><Relationship Id="rId1" Type="http://schemas.openxmlformats.org/officeDocument/2006/relationships/tags" Target="../tags/tag174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15.xml"/><Relationship Id="rId8" Type="http://schemas.openxmlformats.org/officeDocument/2006/relationships/tags" Target="../tags/tag214.xml"/><Relationship Id="rId7" Type="http://schemas.openxmlformats.org/officeDocument/2006/relationships/tags" Target="../tags/tag213.xml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3" Type="http://schemas.openxmlformats.org/officeDocument/2006/relationships/image" Target="../media/image23.jpeg"/><Relationship Id="rId2" Type="http://schemas.openxmlformats.org/officeDocument/2006/relationships/tags" Target="../tags/tag209.xml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25.png"/><Relationship Id="rId10" Type="http://schemas.openxmlformats.org/officeDocument/2006/relationships/image" Target="../media/image24.jpeg"/><Relationship Id="rId1" Type="http://schemas.openxmlformats.org/officeDocument/2006/relationships/tags" Target="../tags/tag208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3" Type="http://schemas.openxmlformats.org/officeDocument/2006/relationships/tags" Target="../tags/tag219.xml"/><Relationship Id="rId2" Type="http://schemas.openxmlformats.org/officeDocument/2006/relationships/tags" Target="../tags/tag218.xml"/><Relationship Id="rId1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225.xml"/><Relationship Id="rId6" Type="http://schemas.openxmlformats.org/officeDocument/2006/relationships/tags" Target="../tags/tag224.xml"/><Relationship Id="rId5" Type="http://schemas.openxmlformats.org/officeDocument/2006/relationships/tags" Target="../tags/tag223.xml"/><Relationship Id="rId4" Type="http://schemas.openxmlformats.org/officeDocument/2006/relationships/tags" Target="../tags/tag222.xml"/><Relationship Id="rId3" Type="http://schemas.openxmlformats.org/officeDocument/2006/relationships/tags" Target="../tags/tag221.xml"/><Relationship Id="rId2" Type="http://schemas.openxmlformats.org/officeDocument/2006/relationships/image" Target="../media/image30.jpeg"/><Relationship Id="rId1" Type="http://schemas.openxmlformats.org/officeDocument/2006/relationships/tags" Target="../tags/tag2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6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33.xml"/><Relationship Id="rId7" Type="http://schemas.openxmlformats.org/officeDocument/2006/relationships/tags" Target="../tags/tag232.xml"/><Relationship Id="rId6" Type="http://schemas.openxmlformats.org/officeDocument/2006/relationships/image" Target="../media/image31.jpeg"/><Relationship Id="rId5" Type="http://schemas.openxmlformats.org/officeDocument/2006/relationships/tags" Target="../tags/tag231.xml"/><Relationship Id="rId4" Type="http://schemas.openxmlformats.org/officeDocument/2006/relationships/tags" Target="../tags/tag230.xml"/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" Type="http://schemas.openxmlformats.org/officeDocument/2006/relationships/tags" Target="../tags/tag227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41.xml"/><Relationship Id="rId8" Type="http://schemas.openxmlformats.org/officeDocument/2006/relationships/tags" Target="../tags/tag240.xml"/><Relationship Id="rId7" Type="http://schemas.openxmlformats.org/officeDocument/2006/relationships/tags" Target="../tags/tag239.xml"/><Relationship Id="rId6" Type="http://schemas.openxmlformats.org/officeDocument/2006/relationships/image" Target="../media/image31.jpeg"/><Relationship Id="rId5" Type="http://schemas.openxmlformats.org/officeDocument/2006/relationships/tags" Target="../tags/tag238.xml"/><Relationship Id="rId4" Type="http://schemas.openxmlformats.org/officeDocument/2006/relationships/tags" Target="../tags/tag237.xml"/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2" Type="http://schemas.openxmlformats.org/officeDocument/2006/relationships/notesSlide" Target="../notesSlides/notesSlide10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2.png"/><Relationship Id="rId1" Type="http://schemas.openxmlformats.org/officeDocument/2006/relationships/tags" Target="../tags/tag234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74.xml"/><Relationship Id="rId2" Type="http://schemas.openxmlformats.org/officeDocument/2006/relationships/image" Target="../media/image2.png"/><Relationship Id="rId1" Type="http://schemas.openxmlformats.org/officeDocument/2006/relationships/tags" Target="../tags/tag73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49.xml"/><Relationship Id="rId8" Type="http://schemas.openxmlformats.org/officeDocument/2006/relationships/image" Target="../media/image33.jpeg"/><Relationship Id="rId7" Type="http://schemas.openxmlformats.org/officeDocument/2006/relationships/tags" Target="../tags/tag248.xml"/><Relationship Id="rId6" Type="http://schemas.openxmlformats.org/officeDocument/2006/relationships/tags" Target="../tags/tag247.xml"/><Relationship Id="rId5" Type="http://schemas.openxmlformats.org/officeDocument/2006/relationships/tags" Target="../tags/tag246.xml"/><Relationship Id="rId4" Type="http://schemas.openxmlformats.org/officeDocument/2006/relationships/tags" Target="../tags/tag245.xml"/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251.xml"/><Relationship Id="rId10" Type="http://schemas.openxmlformats.org/officeDocument/2006/relationships/tags" Target="../tags/tag250.xml"/><Relationship Id="rId1" Type="http://schemas.openxmlformats.org/officeDocument/2006/relationships/tags" Target="../tags/tag2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6.xml"/><Relationship Id="rId7" Type="http://schemas.openxmlformats.org/officeDocument/2006/relationships/tags" Target="../tags/tag7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tags" Target="../tags/tag80.xml"/><Relationship Id="rId7" Type="http://schemas.openxmlformats.org/officeDocument/2006/relationships/image" Target="../media/image11.png"/><Relationship Id="rId6" Type="http://schemas.openxmlformats.org/officeDocument/2006/relationships/tags" Target="../tags/tag79.xml"/><Relationship Id="rId5" Type="http://schemas.openxmlformats.org/officeDocument/2006/relationships/image" Target="../media/image10.png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2" Type="http://schemas.openxmlformats.org/officeDocument/2006/relationships/slideLayout" Target="../slideLayouts/slideLayout7.xml"/><Relationship Id="rId21" Type="http://schemas.openxmlformats.org/officeDocument/2006/relationships/tags" Target="../tags/tag92.xml"/><Relationship Id="rId20" Type="http://schemas.openxmlformats.org/officeDocument/2006/relationships/tags" Target="../tags/tag91.xml"/><Relationship Id="rId2" Type="http://schemas.openxmlformats.org/officeDocument/2006/relationships/tags" Target="../tags/tag76.xml"/><Relationship Id="rId19" Type="http://schemas.openxmlformats.org/officeDocument/2006/relationships/tags" Target="../tags/tag90.xml"/><Relationship Id="rId18" Type="http://schemas.openxmlformats.org/officeDocument/2006/relationships/tags" Target="../tags/tag89.xml"/><Relationship Id="rId17" Type="http://schemas.openxmlformats.org/officeDocument/2006/relationships/tags" Target="../tags/tag88.xml"/><Relationship Id="rId16" Type="http://schemas.openxmlformats.org/officeDocument/2006/relationships/tags" Target="../tags/tag87.xml"/><Relationship Id="rId15" Type="http://schemas.openxmlformats.org/officeDocument/2006/relationships/tags" Target="../tags/tag86.xml"/><Relationship Id="rId14" Type="http://schemas.openxmlformats.org/officeDocument/2006/relationships/tags" Target="../tags/tag85.xml"/><Relationship Id="rId13" Type="http://schemas.openxmlformats.org/officeDocument/2006/relationships/tags" Target="../tags/tag84.xml"/><Relationship Id="rId12" Type="http://schemas.openxmlformats.org/officeDocument/2006/relationships/tags" Target="../tags/tag83.xml"/><Relationship Id="rId11" Type="http://schemas.openxmlformats.org/officeDocument/2006/relationships/image" Target="../media/image12.jpeg"/><Relationship Id="rId10" Type="http://schemas.openxmlformats.org/officeDocument/2006/relationships/tags" Target="../tags/tag82.xml"/><Relationship Id="rId1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eg"/><Relationship Id="rId8" Type="http://schemas.openxmlformats.org/officeDocument/2006/relationships/tags" Target="../tags/tag99.xml"/><Relationship Id="rId7" Type="http://schemas.openxmlformats.org/officeDocument/2006/relationships/image" Target="../media/image13.jpeg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104.xml"/><Relationship Id="rId13" Type="http://schemas.openxmlformats.org/officeDocument/2006/relationships/tags" Target="../tags/tag103.xml"/><Relationship Id="rId12" Type="http://schemas.openxmlformats.org/officeDocument/2006/relationships/tags" Target="../tags/tag102.xml"/><Relationship Id="rId11" Type="http://schemas.openxmlformats.org/officeDocument/2006/relationships/tags" Target="../tags/tag101.xml"/><Relationship Id="rId10" Type="http://schemas.openxmlformats.org/officeDocument/2006/relationships/tags" Target="../tags/tag100.xml"/><Relationship Id="rId1" Type="http://schemas.openxmlformats.org/officeDocument/2006/relationships/tags" Target="../tags/tag9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tags" Target="../tags/tag109.xml"/><Relationship Id="rId7" Type="http://schemas.openxmlformats.org/officeDocument/2006/relationships/image" Target="../media/image17.jpeg"/><Relationship Id="rId6" Type="http://schemas.openxmlformats.org/officeDocument/2006/relationships/tags" Target="../tags/tag108.xml"/><Relationship Id="rId5" Type="http://schemas.openxmlformats.org/officeDocument/2006/relationships/image" Target="../media/image16.png"/><Relationship Id="rId4" Type="http://schemas.openxmlformats.org/officeDocument/2006/relationships/tags" Target="../tags/tag107.xml"/><Relationship Id="rId3" Type="http://schemas.openxmlformats.org/officeDocument/2006/relationships/image" Target="../media/image15.png"/><Relationship Id="rId2" Type="http://schemas.openxmlformats.org/officeDocument/2006/relationships/tags" Target="../tags/tag106.xml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12.xml"/><Relationship Id="rId10" Type="http://schemas.openxmlformats.org/officeDocument/2006/relationships/tags" Target="../tags/tag110.xml"/><Relationship Id="rId1" Type="http://schemas.openxmlformats.org/officeDocument/2006/relationships/tags" Target="../tags/tag10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tags" Target="../tags/tag118.xml"/><Relationship Id="rId7" Type="http://schemas.openxmlformats.org/officeDocument/2006/relationships/image" Target="../media/image20.png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2" Type="http://schemas.openxmlformats.org/officeDocument/2006/relationships/notesSlide" Target="../notesSlides/notesSlide4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130.xml"/><Relationship Id="rId2" Type="http://schemas.openxmlformats.org/officeDocument/2006/relationships/image" Target="../media/image19.jpeg"/><Relationship Id="rId19" Type="http://schemas.openxmlformats.org/officeDocument/2006/relationships/tags" Target="../tags/tag129.xml"/><Relationship Id="rId18" Type="http://schemas.openxmlformats.org/officeDocument/2006/relationships/tags" Target="../tags/tag128.xml"/><Relationship Id="rId17" Type="http://schemas.openxmlformats.org/officeDocument/2006/relationships/tags" Target="../tags/tag127.xml"/><Relationship Id="rId16" Type="http://schemas.openxmlformats.org/officeDocument/2006/relationships/tags" Target="../tags/tag126.xml"/><Relationship Id="rId15" Type="http://schemas.openxmlformats.org/officeDocument/2006/relationships/tags" Target="../tags/tag125.xml"/><Relationship Id="rId14" Type="http://schemas.openxmlformats.org/officeDocument/2006/relationships/tags" Target="../tags/tag124.xml"/><Relationship Id="rId13" Type="http://schemas.openxmlformats.org/officeDocument/2006/relationships/tags" Target="../tags/tag123.xml"/><Relationship Id="rId12" Type="http://schemas.openxmlformats.org/officeDocument/2006/relationships/tags" Target="../tags/tag122.xml"/><Relationship Id="rId11" Type="http://schemas.openxmlformats.org/officeDocument/2006/relationships/tags" Target="../tags/tag121.xml"/><Relationship Id="rId10" Type="http://schemas.openxmlformats.org/officeDocument/2006/relationships/tags" Target="../tags/tag120.xml"/><Relationship Id="rId1" Type="http://schemas.openxmlformats.org/officeDocument/2006/relationships/tags" Target="../tags/tag1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矩形 40"/>
          <p:cNvSpPr/>
          <p:nvPr>
            <p:custDataLst>
              <p:tags r:id="rId1"/>
            </p:custDataLst>
          </p:nvPr>
        </p:nvSpPr>
        <p:spPr>
          <a:xfrm>
            <a:off x="435928" y="155575"/>
            <a:ext cx="44640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情境导入：洞里萨河</a:t>
            </a:r>
            <a:endParaRPr lang="zh-CN" altLang="en-US" sz="3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43" name="组合 42"/>
          <p:cNvGrpSpPr/>
          <p:nvPr>
            <p:custDataLst>
              <p:tags r:id="rId2"/>
            </p:custDataLst>
          </p:nvPr>
        </p:nvGrpSpPr>
        <p:grpSpPr>
          <a:xfrm>
            <a:off x="516255" y="1075055"/>
            <a:ext cx="11449050" cy="2607945"/>
            <a:chOff x="515938" y="1243782"/>
            <a:chExt cx="11449049" cy="3183076"/>
          </a:xfrm>
        </p:grpSpPr>
        <p:sp>
          <p:nvSpPr>
            <p:cNvPr id="14" name="矩形: 圆角 13"/>
            <p:cNvSpPr/>
            <p:nvPr>
              <p:custDataLst>
                <p:tags r:id="rId3"/>
              </p:custDataLst>
            </p:nvPr>
          </p:nvSpPr>
          <p:spPr>
            <a:xfrm>
              <a:off x="515938" y="1243782"/>
              <a:ext cx="11449049" cy="3183076"/>
            </a:xfrm>
            <a:prstGeom prst="roundRect">
              <a:avLst>
                <a:gd name="adj" fmla="val 4653"/>
              </a:avLst>
            </a:prstGeom>
            <a:noFill/>
            <a:ln w="12700" cap="flat" cmpd="sng" algn="ctr">
              <a:gradFill flip="none" rotWithShape="1">
                <a:gsLst>
                  <a:gs pos="0">
                    <a:srgbClr val="C92A2E">
                      <a:alpha val="40000"/>
                    </a:srgbClr>
                  </a:gs>
                  <a:gs pos="46000">
                    <a:srgbClr val="C92A2E">
                      <a:alpha val="0"/>
                    </a:srgbClr>
                  </a:gs>
                </a:gsLst>
                <a:lin ang="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4"/>
              </p:custDataLst>
            </p:nvPr>
          </p:nvSpPr>
          <p:spPr>
            <a:xfrm>
              <a:off x="752793" y="1410415"/>
              <a:ext cx="5342890" cy="292653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0" lang="zh-CN" altLang="en-US" sz="2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</a:rPr>
                <a:t>洞里萨河是世界上少有的因不同季节而</a:t>
              </a:r>
              <a:r>
                <a:rPr lang="zh-CN" altLang="en-US" sz="2600" kern="0">
                  <a:solidFill>
                    <a:srgbClr val="C92A2E"/>
                  </a:solidFill>
                  <a:effectLst>
                    <a:outerShdw blurRad="88900" dist="63500" dir="2700000" algn="tl" rotWithShape="0">
                      <a:srgbClr val="C8272C">
                        <a:alpha val="20000"/>
                      </a:srgbClr>
                    </a:outerShdw>
                  </a:effectLst>
                  <a:latin typeface="思源黑体 CN Bold" panose="020B0800000000000000" charset="-122"/>
                  <a:ea typeface="思源黑体 CN Bold" panose="020B0800000000000000" charset="-122"/>
                </a:rPr>
                <a:t>逆向改流的河流</a:t>
              </a:r>
              <a:r>
                <a:rPr kumimoji="0" lang="zh-CN" altLang="en-US" sz="2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</a:rPr>
                <a:t>。每年在</a:t>
              </a:r>
              <a:r>
                <a:rPr kumimoji="0" lang="en-US" altLang="zh-CN" sz="2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</a:rPr>
                <a:t>6-9</a:t>
              </a:r>
              <a:r>
                <a:rPr kumimoji="0" lang="zh-CN" altLang="en-US" sz="2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</a:rPr>
                <a:t>月份的雨季里</a:t>
              </a:r>
              <a:r>
                <a:rPr kumimoji="0" lang="zh-CN" altLang="en-US" sz="2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</a:rPr>
                <a:t>，</a:t>
              </a:r>
              <a:r>
                <a:rPr kumimoji="0" lang="zh-CN" altLang="en-US" sz="2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</a:rPr>
                <a:t>河水</a:t>
              </a:r>
              <a:r>
                <a:rPr kumimoji="0" lang="zh-CN" altLang="en-US" sz="2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</a:rPr>
                <a:t>就从</a:t>
              </a:r>
              <a:r>
                <a:rPr kumimoji="0" lang="zh-CN" altLang="en-US" sz="2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</a:rPr>
                <a:t>湄公河</a:t>
              </a:r>
              <a:r>
                <a:rPr kumimoji="0" lang="zh-CN" altLang="en-US" sz="2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</a:rPr>
                <a:t>通过洞里萨河流入</a:t>
              </a:r>
              <a:r>
                <a:rPr kumimoji="0" lang="zh-CN" altLang="en-US" sz="2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</a:rPr>
                <a:t>洞里萨湖</a:t>
              </a:r>
              <a:r>
                <a:rPr kumimoji="0" lang="zh-CN" altLang="en-US" sz="2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</a:rPr>
                <a:t>，而</a:t>
              </a:r>
              <a:r>
                <a:rPr kumimoji="0" lang="en-US" altLang="zh-CN" sz="2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</a:rPr>
                <a:t>1</a:t>
              </a:r>
              <a:r>
                <a:rPr kumimoji="0" lang="en-US" altLang="zh-CN" sz="2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</a:rPr>
                <a:t>0</a:t>
              </a:r>
              <a:r>
                <a:rPr kumimoji="0" lang="zh-CN" altLang="en-US" sz="2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</a:rPr>
                <a:t>月到第二年的</a:t>
              </a:r>
              <a:r>
                <a:rPr kumimoji="0" lang="en-US" altLang="zh-CN" sz="2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</a:rPr>
                <a:t>5</a:t>
              </a:r>
              <a:r>
                <a:rPr kumimoji="0" lang="zh-CN" altLang="en-US" sz="2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</a:rPr>
                <a:t>月</a:t>
              </a:r>
              <a:r>
                <a:rPr kumimoji="0" lang="zh-CN" altLang="en-US" sz="2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</a:rPr>
                <a:t>，河水则</a:t>
              </a:r>
              <a:r>
                <a:rPr kumimoji="0" lang="zh-CN" altLang="en-US" sz="2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</a:rPr>
                <a:t>倒流回湄公河</a:t>
              </a:r>
              <a:r>
                <a:rPr kumimoji="0" lang="zh-CN" altLang="en-US" sz="2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ea"/>
                </a:rPr>
                <a:t>。</a:t>
              </a:r>
              <a:endParaRPr lang="zh-CN" altLang="en-US" sz="260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975" y="1074870"/>
            <a:ext cx="5350467" cy="4862287"/>
          </a:xfrm>
          <a:prstGeom prst="roundRect">
            <a:avLst>
              <a:gd name="adj" fmla="val 3018"/>
            </a:avLst>
          </a:prstGeom>
          <a:ln w="114300">
            <a:solidFill>
              <a:sysClr val="window" lastClr="FFFFFF"/>
            </a:solidFill>
          </a:ln>
          <a:effectLst>
            <a:outerShdw blurRad="101600" dist="50800" dir="5400000" algn="ctr" rotWithShape="0">
              <a:srgbClr val="C92A2E">
                <a:alpha val="13000"/>
              </a:srgbClr>
            </a:outerShdw>
          </a:effectLst>
        </p:spPr>
      </p:pic>
      <p:grpSp>
        <p:nvGrpSpPr>
          <p:cNvPr id="42" name="组合 41"/>
          <p:cNvGrpSpPr/>
          <p:nvPr>
            <p:custDataLst>
              <p:tags r:id="rId7"/>
            </p:custDataLst>
          </p:nvPr>
        </p:nvGrpSpPr>
        <p:grpSpPr>
          <a:xfrm>
            <a:off x="541973" y="3854762"/>
            <a:ext cx="5375275" cy="1782445"/>
            <a:chOff x="515938" y="4826949"/>
            <a:chExt cx="5375275" cy="1782445"/>
          </a:xfrm>
        </p:grpSpPr>
        <p:grpSp>
          <p:nvGrpSpPr>
            <p:cNvPr id="40" name="组合 39"/>
            <p:cNvGrpSpPr/>
            <p:nvPr>
              <p:custDataLst>
                <p:tags r:id="rId8"/>
              </p:custDataLst>
            </p:nvPr>
          </p:nvGrpSpPr>
          <p:grpSpPr>
            <a:xfrm>
              <a:off x="515938" y="4826949"/>
              <a:ext cx="5375275" cy="1782445"/>
              <a:chOff x="515938" y="4836740"/>
              <a:chExt cx="5375275" cy="1782445"/>
            </a:xfrm>
          </p:grpSpPr>
          <p:sp>
            <p:nvSpPr>
              <p:cNvPr id="11" name="文本框 10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515938" y="4836740"/>
                <a:ext cx="2000548" cy="400110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0" lang="en-US" altLang="zh-CN" sz="2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 panose="020B0800000000000000" charset="-122"/>
                    <a:ea typeface="思源黑体 CN Bold" panose="020B0800000000000000" charset="-122"/>
                    <a:cs typeface="+mn-ea"/>
                  </a:rPr>
                  <a:t>【</a:t>
                </a:r>
                <a:r>
                  <a:rPr kumimoji="0" lang="zh-CN" altLang="en-US" sz="2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 panose="020B0800000000000000" charset="-122"/>
                    <a:ea typeface="思源黑体 CN Bold" panose="020B0800000000000000" charset="-122"/>
                    <a:cs typeface="+mn-ea"/>
                  </a:rPr>
                  <a:t>提出问题</a:t>
                </a:r>
                <a:r>
                  <a:rPr kumimoji="0" lang="en-US" altLang="zh-CN" sz="2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Bold" panose="020B0800000000000000" charset="-122"/>
                    <a:ea typeface="思源黑体 CN Bold" panose="020B0800000000000000" charset="-122"/>
                    <a:cs typeface="+mn-ea"/>
                  </a:rPr>
                  <a:t>】</a:t>
                </a:r>
                <a:endParaRPr lang="zh-CN" altLang="en-US" sz="2600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12" name="文本框 11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647383" y="5299655"/>
                <a:ext cx="5243830" cy="1319530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altLang="zh-CN" sz="2600">
                    <a:latin typeface="思源黑体 CN Normal" panose="020B0400000000000000" pitchFamily="34" charset="-122"/>
                    <a:ea typeface="思源黑体 CN Normal" panose="020B0400000000000000" pitchFamily="34" charset="-122"/>
                  </a:rPr>
                  <a:t>1</a:t>
                </a:r>
                <a:r>
                  <a:rPr lang="zh-CN" altLang="en-US" sz="2600">
                    <a:latin typeface="思源黑体 CN Normal" panose="020B0400000000000000" pitchFamily="34" charset="-122"/>
                    <a:ea typeface="思源黑体 CN Normal" panose="020B0400000000000000" pitchFamily="34" charset="-122"/>
                  </a:rPr>
                  <a:t>、洞里萨河为什么会逆向改流？</a:t>
                </a:r>
                <a:endParaRPr lang="zh-CN" altLang="en-US" sz="2600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altLang="zh-CN" sz="2600">
                    <a:latin typeface="思源黑体 CN Normal" panose="020B0400000000000000" pitchFamily="34" charset="-122"/>
                    <a:ea typeface="思源黑体 CN Normal" panose="020B0400000000000000" pitchFamily="34" charset="-122"/>
                  </a:rPr>
                  <a:t>2</a:t>
                </a:r>
                <a:r>
                  <a:rPr lang="zh-CN" altLang="en-US" sz="2600">
                    <a:latin typeface="思源黑体 CN Normal" panose="020B0400000000000000" pitchFamily="34" charset="-122"/>
                    <a:ea typeface="思源黑体 CN Normal" panose="020B0400000000000000" pitchFamily="34" charset="-122"/>
                  </a:rPr>
                  <a:t>、陆地自然界中除了河水和湖水，</a:t>
                </a:r>
                <a:endParaRPr lang="zh-CN" altLang="en-US" sz="2600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zh-CN" altLang="en-US" sz="2600">
                    <a:latin typeface="思源黑体 CN Normal" panose="020B0400000000000000" pitchFamily="34" charset="-122"/>
                    <a:ea typeface="思源黑体 CN Normal" panose="020B0400000000000000" pitchFamily="34" charset="-122"/>
                  </a:rPr>
                  <a:t> </a:t>
                </a:r>
                <a:r>
                  <a:rPr lang="en-US" altLang="zh-CN" sz="2600">
                    <a:latin typeface="思源黑体 CN Normal" panose="020B0400000000000000" pitchFamily="34" charset="-122"/>
                    <a:ea typeface="思源黑体 CN Normal" panose="020B0400000000000000" pitchFamily="34" charset="-122"/>
                  </a:rPr>
                  <a:t>  </a:t>
                </a:r>
                <a:r>
                  <a:rPr lang="zh-CN" altLang="en-US" sz="2600">
                    <a:latin typeface="思源黑体 CN Normal" panose="020B0400000000000000" pitchFamily="34" charset="-122"/>
                    <a:ea typeface="思源黑体 CN Normal" panose="020B0400000000000000" pitchFamily="34" charset="-122"/>
                  </a:rPr>
                  <a:t>你还知道哪些水体存在？</a:t>
                </a:r>
                <a:endParaRPr lang="zh-CN" altLang="en-US" sz="2600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</p:grpSp>
        <p:cxnSp>
          <p:nvCxnSpPr>
            <p:cNvPr id="10" name="直接连接符 9"/>
            <p:cNvCxnSpPr/>
            <p:nvPr>
              <p:custDataLst>
                <p:tags r:id="rId11"/>
              </p:custDataLst>
            </p:nvPr>
          </p:nvCxnSpPr>
          <p:spPr>
            <a:xfrm flipH="1">
              <a:off x="515938" y="4844061"/>
              <a:ext cx="0" cy="1726518"/>
            </a:xfrm>
            <a:prstGeom prst="line">
              <a:avLst/>
            </a:prstGeom>
            <a:noFill/>
            <a:ln w="38100" cap="flat" cmpd="sng" algn="ctr">
              <a:solidFill>
                <a:srgbClr val="C92A2E"/>
              </a:solidFill>
              <a:prstDash val="solid"/>
              <a:miter lim="800000"/>
            </a:ln>
            <a:effectLst/>
          </p:spPr>
        </p:cxnSp>
      </p:grp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组合 53"/>
          <p:cNvGrpSpPr/>
          <p:nvPr>
            <p:custDataLst>
              <p:tags r:id="rId1"/>
            </p:custDataLst>
          </p:nvPr>
        </p:nvGrpSpPr>
        <p:grpSpPr>
          <a:xfrm>
            <a:off x="4237990" y="1472565"/>
            <a:ext cx="3425190" cy="3448050"/>
            <a:chOff x="2317" y="3153"/>
            <a:chExt cx="5394" cy="5430"/>
          </a:xfrm>
        </p:grpSpPr>
        <p:pic>
          <p:nvPicPr>
            <p:cNvPr id="55" name="图片 5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rcRect l="6043" t="103" r="1669" b="-1"/>
            <a:stretch>
              <a:fillRect/>
            </a:stretch>
          </p:blipFill>
          <p:spPr>
            <a:xfrm>
              <a:off x="2317" y="3153"/>
              <a:ext cx="5394" cy="543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57" name="文本框 56"/>
            <p:cNvSpPr txBox="1"/>
            <p:nvPr>
              <p:custDataLst>
                <p:tags r:id="rId4"/>
              </p:custDataLst>
            </p:nvPr>
          </p:nvSpPr>
          <p:spPr>
            <a:xfrm>
              <a:off x="3666" y="3856"/>
              <a:ext cx="2409" cy="58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zh-CN" altLang="en-US" sz="24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湄公河</a:t>
              </a:r>
              <a:endParaRPr lang="zh-CN" altLang="en-US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8" name="文本框 57"/>
            <p:cNvSpPr txBox="1"/>
            <p:nvPr>
              <p:custDataLst>
                <p:tags r:id="rId5"/>
              </p:custDataLst>
            </p:nvPr>
          </p:nvSpPr>
          <p:spPr>
            <a:xfrm>
              <a:off x="5377" y="7118"/>
              <a:ext cx="1863" cy="1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洞里萨湖</a:t>
              </a:r>
              <a:endPara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9" name="任意多边形: 形状 23"/>
            <p:cNvSpPr/>
            <p:nvPr>
              <p:custDataLst>
                <p:tags r:id="rId6"/>
              </p:custDataLst>
            </p:nvPr>
          </p:nvSpPr>
          <p:spPr>
            <a:xfrm>
              <a:off x="3056" y="4452"/>
              <a:ext cx="1460" cy="346"/>
            </a:xfrm>
            <a:custGeom>
              <a:avLst/>
              <a:gdLst>
                <a:gd name="connsiteX0" fmla="*/ 0 w 735724"/>
                <a:gd name="connsiteY0" fmla="*/ 0 h 155852"/>
                <a:gd name="connsiteX1" fmla="*/ 399393 w 735724"/>
                <a:gd name="connsiteY1" fmla="*/ 147145 h 155852"/>
                <a:gd name="connsiteX2" fmla="*/ 735724 w 735724"/>
                <a:gd name="connsiteY2" fmla="*/ 126124 h 155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5724" h="155852">
                  <a:moveTo>
                    <a:pt x="0" y="0"/>
                  </a:moveTo>
                  <a:cubicBezTo>
                    <a:pt x="138386" y="63062"/>
                    <a:pt x="276772" y="126124"/>
                    <a:pt x="399393" y="147145"/>
                  </a:cubicBezTo>
                  <a:cubicBezTo>
                    <a:pt x="522014" y="168166"/>
                    <a:pt x="628869" y="147145"/>
                    <a:pt x="735724" y="126124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任意多边形: 形状 25"/>
            <p:cNvSpPr/>
            <p:nvPr>
              <p:custDataLst>
                <p:tags r:id="rId7"/>
              </p:custDataLst>
            </p:nvPr>
          </p:nvSpPr>
          <p:spPr>
            <a:xfrm>
              <a:off x="5879" y="3854"/>
              <a:ext cx="1140" cy="583"/>
            </a:xfrm>
            <a:custGeom>
              <a:avLst/>
              <a:gdLst>
                <a:gd name="connsiteX0" fmla="*/ 0 w 399393"/>
                <a:gd name="connsiteY0" fmla="*/ 304800 h 304800"/>
                <a:gd name="connsiteX1" fmla="*/ 325820 w 399393"/>
                <a:gd name="connsiteY1" fmla="*/ 73573 h 304800"/>
                <a:gd name="connsiteX2" fmla="*/ 399393 w 399393"/>
                <a:gd name="connsiteY2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9393" h="304800">
                  <a:moveTo>
                    <a:pt x="0" y="304800"/>
                  </a:moveTo>
                  <a:cubicBezTo>
                    <a:pt x="129627" y="214586"/>
                    <a:pt x="259255" y="124373"/>
                    <a:pt x="325820" y="73573"/>
                  </a:cubicBezTo>
                  <a:cubicBezTo>
                    <a:pt x="392385" y="22773"/>
                    <a:pt x="395889" y="11386"/>
                    <a:pt x="399393" y="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337820" y="570865"/>
            <a:ext cx="11430635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画出湄公河与洞里萨湖不同季节之间的水体流动方向并解释原因。</a:t>
            </a:r>
            <a:endParaRPr lang="zh-CN" altLang="en-US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cxnSp>
        <p:nvCxnSpPr>
          <p:cNvPr id="10" name="直接连接符 9"/>
          <p:cNvCxnSpPr/>
          <p:nvPr>
            <p:custDataLst>
              <p:tags r:id="rId9"/>
            </p:custDataLst>
          </p:nvPr>
        </p:nvCxnSpPr>
        <p:spPr>
          <a:xfrm>
            <a:off x="328295" y="1324610"/>
            <a:ext cx="11518265" cy="5715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</a:gra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42" name="组合 41"/>
          <p:cNvGrpSpPr/>
          <p:nvPr>
            <p:custDataLst>
              <p:tags r:id="rId10"/>
            </p:custDataLst>
          </p:nvPr>
        </p:nvGrpSpPr>
        <p:grpSpPr>
          <a:xfrm>
            <a:off x="445770" y="1490345"/>
            <a:ext cx="3425190" cy="3448050"/>
            <a:chOff x="2317" y="3153"/>
            <a:chExt cx="5394" cy="5430"/>
          </a:xfrm>
        </p:grpSpPr>
        <p:pic>
          <p:nvPicPr>
            <p:cNvPr id="20" name="图片 19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"/>
            <a:srcRect l="6043" t="103" r="1669" b="-1"/>
            <a:stretch>
              <a:fillRect/>
            </a:stretch>
          </p:blipFill>
          <p:spPr>
            <a:xfrm>
              <a:off x="2317" y="3153"/>
              <a:ext cx="5394" cy="543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22" name="文本框 21"/>
            <p:cNvSpPr txBox="1"/>
            <p:nvPr>
              <p:custDataLst>
                <p:tags r:id="rId12"/>
              </p:custDataLst>
            </p:nvPr>
          </p:nvSpPr>
          <p:spPr>
            <a:xfrm>
              <a:off x="3666" y="3856"/>
              <a:ext cx="2516" cy="556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zh-CN" altLang="en-US" sz="24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湄公河</a:t>
              </a:r>
              <a:endParaRPr lang="zh-CN" altLang="en-US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3"/>
              </p:custDataLst>
            </p:nvPr>
          </p:nvSpPr>
          <p:spPr>
            <a:xfrm>
              <a:off x="5377" y="7118"/>
              <a:ext cx="1863" cy="1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洞里萨湖</a:t>
              </a:r>
              <a:endPara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任意多边形: 形状 23"/>
            <p:cNvSpPr/>
            <p:nvPr>
              <p:custDataLst>
                <p:tags r:id="rId14"/>
              </p:custDataLst>
            </p:nvPr>
          </p:nvSpPr>
          <p:spPr>
            <a:xfrm>
              <a:off x="3056" y="4452"/>
              <a:ext cx="1460" cy="346"/>
            </a:xfrm>
            <a:custGeom>
              <a:avLst/>
              <a:gdLst>
                <a:gd name="connsiteX0" fmla="*/ 0 w 735724"/>
                <a:gd name="connsiteY0" fmla="*/ 0 h 155852"/>
                <a:gd name="connsiteX1" fmla="*/ 399393 w 735724"/>
                <a:gd name="connsiteY1" fmla="*/ 147145 h 155852"/>
                <a:gd name="connsiteX2" fmla="*/ 735724 w 735724"/>
                <a:gd name="connsiteY2" fmla="*/ 126124 h 155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5724" h="155852">
                  <a:moveTo>
                    <a:pt x="0" y="0"/>
                  </a:moveTo>
                  <a:cubicBezTo>
                    <a:pt x="138386" y="63062"/>
                    <a:pt x="276772" y="126124"/>
                    <a:pt x="399393" y="147145"/>
                  </a:cubicBezTo>
                  <a:cubicBezTo>
                    <a:pt x="522014" y="168166"/>
                    <a:pt x="628869" y="147145"/>
                    <a:pt x="735724" y="126124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: 形状 25"/>
            <p:cNvSpPr/>
            <p:nvPr>
              <p:custDataLst>
                <p:tags r:id="rId15"/>
              </p:custDataLst>
            </p:nvPr>
          </p:nvSpPr>
          <p:spPr>
            <a:xfrm>
              <a:off x="5879" y="3854"/>
              <a:ext cx="1140" cy="583"/>
            </a:xfrm>
            <a:custGeom>
              <a:avLst/>
              <a:gdLst>
                <a:gd name="connsiteX0" fmla="*/ 0 w 399393"/>
                <a:gd name="connsiteY0" fmla="*/ 304800 h 304800"/>
                <a:gd name="connsiteX1" fmla="*/ 325820 w 399393"/>
                <a:gd name="connsiteY1" fmla="*/ 73573 h 304800"/>
                <a:gd name="connsiteX2" fmla="*/ 399393 w 399393"/>
                <a:gd name="connsiteY2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9393" h="304800">
                  <a:moveTo>
                    <a:pt x="0" y="304800"/>
                  </a:moveTo>
                  <a:cubicBezTo>
                    <a:pt x="129627" y="214586"/>
                    <a:pt x="259255" y="124373"/>
                    <a:pt x="325820" y="73573"/>
                  </a:cubicBezTo>
                  <a:cubicBezTo>
                    <a:pt x="392385" y="22773"/>
                    <a:pt x="395889" y="11386"/>
                    <a:pt x="399393" y="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文本框 37"/>
          <p:cNvSpPr txBox="1"/>
          <p:nvPr>
            <p:custDataLst>
              <p:tags r:id="rId16"/>
            </p:custDataLst>
          </p:nvPr>
        </p:nvSpPr>
        <p:spPr>
          <a:xfrm>
            <a:off x="370205" y="1468755"/>
            <a:ext cx="1069340" cy="53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l">
              <a:spcBef>
                <a:spcPts val="1200"/>
              </a:spcBef>
            </a:pP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雨季</a:t>
            </a:r>
            <a:endParaRPr lang="zh-CN" altLang="en-US" sz="24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9" name="文本框 38"/>
          <p:cNvSpPr txBox="1"/>
          <p:nvPr>
            <p:custDataLst>
              <p:tags r:id="rId17"/>
            </p:custDataLst>
          </p:nvPr>
        </p:nvSpPr>
        <p:spPr>
          <a:xfrm>
            <a:off x="4197350" y="1468755"/>
            <a:ext cx="1069340" cy="53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l">
              <a:spcBef>
                <a:spcPts val="1200"/>
              </a:spcBef>
            </a:pP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旱季</a:t>
            </a:r>
            <a:endParaRPr lang="zh-CN" altLang="en-US" sz="24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40" name="直接箭头连接符 39"/>
          <p:cNvCxnSpPr/>
          <p:nvPr>
            <p:custDataLst>
              <p:tags r:id="rId18"/>
            </p:custDataLst>
          </p:nvPr>
        </p:nvCxnSpPr>
        <p:spPr>
          <a:xfrm flipH="1">
            <a:off x="2290907" y="2398082"/>
            <a:ext cx="260985" cy="961390"/>
          </a:xfrm>
          <a:prstGeom prst="straightConnector1">
            <a:avLst/>
          </a:prstGeom>
          <a:ln w="76200">
            <a:gradFill>
              <a:gsLst>
                <a:gs pos="0">
                  <a:srgbClr val="C00000">
                    <a:alpha val="0"/>
                  </a:srgbClr>
                </a:gs>
                <a:gs pos="100000">
                  <a:srgbClr val="FF0000"/>
                </a:gs>
              </a:gsLst>
              <a:lin ang="5400000" scaled="1"/>
            </a:gra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>
            <p:custDataLst>
              <p:tags r:id="rId19"/>
            </p:custDataLst>
          </p:nvPr>
        </p:nvCxnSpPr>
        <p:spPr>
          <a:xfrm flipV="1">
            <a:off x="6082623" y="2374419"/>
            <a:ext cx="307340" cy="1047750"/>
          </a:xfrm>
          <a:prstGeom prst="straightConnector1">
            <a:avLst/>
          </a:prstGeom>
          <a:ln w="76200">
            <a:gradFill>
              <a:gsLst>
                <a:gs pos="0">
                  <a:srgbClr val="C00000">
                    <a:alpha val="0"/>
                  </a:srgbClr>
                </a:gs>
                <a:gs pos="100000">
                  <a:srgbClr val="FF0000"/>
                </a:gs>
              </a:gsLst>
              <a:lin ang="5400000" scaled="1"/>
            </a:gra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>
            <p:custDataLst>
              <p:tags r:id="rId20"/>
            </p:custDataLst>
          </p:nvPr>
        </p:nvSpPr>
        <p:spPr>
          <a:xfrm>
            <a:off x="0" y="0"/>
            <a:ext cx="5155565" cy="415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30000"/>
              </a:lnSpc>
              <a:spcBef>
                <a:spcPct val="50000"/>
              </a:spcBef>
              <a:buFont typeface="+mj-lt"/>
              <a:buNone/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2.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河流与湖泊水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6" name="直接连接符 15"/>
          <p:cNvCxnSpPr/>
          <p:nvPr>
            <p:custDataLst>
              <p:tags r:id="rId21"/>
            </p:custDataLst>
          </p:nvPr>
        </p:nvCxnSpPr>
        <p:spPr>
          <a:xfrm flipV="1">
            <a:off x="44" y="566863"/>
            <a:ext cx="4813300" cy="4572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矩形 3"/>
          <p:cNvSpPr/>
          <p:nvPr>
            <p:custDataLst>
              <p:tags r:id="rId22"/>
            </p:custDataLst>
          </p:nvPr>
        </p:nvSpPr>
        <p:spPr>
          <a:xfrm>
            <a:off x="7789545" y="1524000"/>
            <a:ext cx="4170045" cy="319659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23"/>
            </p:custDataLst>
          </p:nvPr>
        </p:nvSpPr>
        <p:spPr>
          <a:xfrm>
            <a:off x="7789545" y="1869440"/>
            <a:ext cx="4170045" cy="2787015"/>
          </a:xfrm>
          <a:custGeom>
            <a:avLst/>
            <a:gdLst>
              <a:gd name="connisteX0" fmla="*/ 0 w 3629660"/>
              <a:gd name="connsiteY0" fmla="*/ 2085852 h 2085852"/>
              <a:gd name="connisteX1" fmla="*/ 635000 w 3629660"/>
              <a:gd name="connsiteY1" fmla="*/ 1979807 h 2085852"/>
              <a:gd name="connisteX2" fmla="*/ 952500 w 3629660"/>
              <a:gd name="connsiteY2" fmla="*/ 1747397 h 2085852"/>
              <a:gd name="connisteX3" fmla="*/ 1343660 w 3629660"/>
              <a:gd name="connsiteY3" fmla="*/ 1069852 h 2085852"/>
              <a:gd name="connisteX4" fmla="*/ 1661160 w 3629660"/>
              <a:gd name="connsiteY4" fmla="*/ 180852 h 2085852"/>
              <a:gd name="connisteX5" fmla="*/ 2063115 w 3629660"/>
              <a:gd name="connsiteY5" fmla="*/ 74807 h 2085852"/>
              <a:gd name="connisteX6" fmla="*/ 2275205 w 3629660"/>
              <a:gd name="connsiteY6" fmla="*/ 815852 h 2085852"/>
              <a:gd name="connisteX7" fmla="*/ 2444115 w 3629660"/>
              <a:gd name="connsiteY7" fmla="*/ 1567057 h 2085852"/>
              <a:gd name="connisteX8" fmla="*/ 2856865 w 3629660"/>
              <a:gd name="connsiteY8" fmla="*/ 1800102 h 2085852"/>
              <a:gd name="connisteX9" fmla="*/ 3629660 w 3629660"/>
              <a:gd name="connsiteY9" fmla="*/ 1927102 h 208585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</a:cxnLst>
            <a:rect l="l" t="t" r="r" b="b"/>
            <a:pathLst>
              <a:path w="3629660" h="2085852">
                <a:moveTo>
                  <a:pt x="0" y="2085852"/>
                </a:moveTo>
                <a:cubicBezTo>
                  <a:pt x="120650" y="2069342"/>
                  <a:pt x="444500" y="2047752"/>
                  <a:pt x="635000" y="1979807"/>
                </a:cubicBezTo>
                <a:cubicBezTo>
                  <a:pt x="825500" y="1911862"/>
                  <a:pt x="810895" y="1929642"/>
                  <a:pt x="952500" y="1747397"/>
                </a:cubicBezTo>
                <a:cubicBezTo>
                  <a:pt x="1094105" y="1565152"/>
                  <a:pt x="1202055" y="1382907"/>
                  <a:pt x="1343660" y="1069852"/>
                </a:cubicBezTo>
                <a:cubicBezTo>
                  <a:pt x="1485265" y="756797"/>
                  <a:pt x="1517015" y="379607"/>
                  <a:pt x="1661160" y="180852"/>
                </a:cubicBezTo>
                <a:cubicBezTo>
                  <a:pt x="1805305" y="-17903"/>
                  <a:pt x="1940560" y="-52193"/>
                  <a:pt x="2063115" y="74807"/>
                </a:cubicBezTo>
                <a:cubicBezTo>
                  <a:pt x="2185670" y="201807"/>
                  <a:pt x="2199005" y="517402"/>
                  <a:pt x="2275205" y="815852"/>
                </a:cubicBezTo>
                <a:cubicBezTo>
                  <a:pt x="2351405" y="1114302"/>
                  <a:pt x="2327910" y="1370207"/>
                  <a:pt x="2444115" y="1567057"/>
                </a:cubicBezTo>
                <a:cubicBezTo>
                  <a:pt x="2560320" y="1763907"/>
                  <a:pt x="2620010" y="1728347"/>
                  <a:pt x="2856865" y="1800102"/>
                </a:cubicBezTo>
                <a:cubicBezTo>
                  <a:pt x="3093720" y="1871857"/>
                  <a:pt x="3483610" y="1906147"/>
                  <a:pt x="3629660" y="1927102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>
            <p:custDataLst>
              <p:tags r:id="rId24"/>
            </p:custDataLst>
          </p:nvPr>
        </p:nvSpPr>
        <p:spPr>
          <a:xfrm>
            <a:off x="7800340" y="2854325"/>
            <a:ext cx="4180205" cy="1135380"/>
          </a:xfrm>
          <a:custGeom>
            <a:avLst/>
            <a:gdLst>
              <a:gd name="connisteX0" fmla="*/ 0 w 4180205"/>
              <a:gd name="connsiteY0" fmla="*/ 741174 h 741174"/>
              <a:gd name="connisteX1" fmla="*/ 454660 w 4180205"/>
              <a:gd name="connsiteY1" fmla="*/ 518924 h 741174"/>
              <a:gd name="connisteX2" fmla="*/ 1036955 w 4180205"/>
              <a:gd name="connsiteY2" fmla="*/ 233174 h 741174"/>
              <a:gd name="connisteX3" fmla="*/ 1618615 w 4180205"/>
              <a:gd name="connsiteY3" fmla="*/ 63629 h 741174"/>
              <a:gd name="connisteX4" fmla="*/ 2348865 w 4180205"/>
              <a:gd name="connsiteY4" fmla="*/ 129 h 741174"/>
              <a:gd name="connisteX5" fmla="*/ 2962910 w 4180205"/>
              <a:gd name="connsiteY5" fmla="*/ 74424 h 741174"/>
              <a:gd name="connisteX6" fmla="*/ 3418205 w 4180205"/>
              <a:gd name="connsiteY6" fmla="*/ 158879 h 741174"/>
              <a:gd name="connisteX7" fmla="*/ 4180205 w 4180205"/>
              <a:gd name="connsiteY7" fmla="*/ 328424 h 74117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rect l="l" t="t" r="r" b="b"/>
            <a:pathLst>
              <a:path w="4180204" h="741174">
                <a:moveTo>
                  <a:pt x="0" y="741174"/>
                </a:moveTo>
                <a:cubicBezTo>
                  <a:pt x="79375" y="702439"/>
                  <a:pt x="247015" y="620524"/>
                  <a:pt x="454660" y="518924"/>
                </a:cubicBezTo>
                <a:cubicBezTo>
                  <a:pt x="662305" y="417324"/>
                  <a:pt x="803910" y="323979"/>
                  <a:pt x="1036955" y="233174"/>
                </a:cubicBezTo>
                <a:cubicBezTo>
                  <a:pt x="1270000" y="142369"/>
                  <a:pt x="1356360" y="109984"/>
                  <a:pt x="1618615" y="63629"/>
                </a:cubicBezTo>
                <a:cubicBezTo>
                  <a:pt x="1880870" y="17274"/>
                  <a:pt x="2080260" y="-1776"/>
                  <a:pt x="2348865" y="129"/>
                </a:cubicBezTo>
                <a:cubicBezTo>
                  <a:pt x="2617470" y="2034"/>
                  <a:pt x="2748915" y="42674"/>
                  <a:pt x="2962910" y="74424"/>
                </a:cubicBezTo>
                <a:cubicBezTo>
                  <a:pt x="3176905" y="106174"/>
                  <a:pt x="3175000" y="108079"/>
                  <a:pt x="3418205" y="158879"/>
                </a:cubicBezTo>
                <a:cubicBezTo>
                  <a:pt x="3661410" y="209679"/>
                  <a:pt x="4036695" y="296039"/>
                  <a:pt x="4180205" y="328424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25"/>
            </p:custDataLst>
          </p:nvPr>
        </p:nvSpPr>
        <p:spPr>
          <a:xfrm>
            <a:off x="7823835" y="1526540"/>
            <a:ext cx="1004570" cy="39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l">
              <a:spcBef>
                <a:spcPts val="1200"/>
              </a:spcBef>
            </a:pP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流量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26"/>
            </p:custDataLst>
          </p:nvPr>
        </p:nvSpPr>
        <p:spPr>
          <a:xfrm>
            <a:off x="7789545" y="4720590"/>
            <a:ext cx="1004570" cy="39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l">
              <a:spcBef>
                <a:spcPts val="1200"/>
              </a:spcBef>
            </a:pPr>
            <a:r>
              <a:rPr lang="en-US" altLang="zh-CN"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27"/>
            </p:custDataLst>
          </p:nvPr>
        </p:nvSpPr>
        <p:spPr>
          <a:xfrm>
            <a:off x="9595485" y="4720590"/>
            <a:ext cx="1004570" cy="39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l">
              <a:spcBef>
                <a:spcPts val="1200"/>
              </a:spcBef>
            </a:pPr>
            <a:r>
              <a:rPr lang="en-US" altLang="zh-CN"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28"/>
            </p:custDataLst>
          </p:nvPr>
        </p:nvSpPr>
        <p:spPr>
          <a:xfrm>
            <a:off x="10963275" y="4720590"/>
            <a:ext cx="1004570" cy="39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r">
              <a:spcBef>
                <a:spcPts val="1200"/>
              </a:spcBef>
            </a:pPr>
            <a:r>
              <a:rPr lang="en-US" altLang="zh-CN"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12</a:t>
            </a: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9"/>
            </p:custDataLst>
          </p:nvPr>
        </p:nvSpPr>
        <p:spPr>
          <a:xfrm>
            <a:off x="8233410" y="2796540"/>
            <a:ext cx="56070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①</a:t>
            </a:r>
            <a:endParaRPr lang="zh-CN" altLang="en-US" sz="2800" b="1">
              <a:solidFill>
                <a:schemeClr val="tx1"/>
              </a:solidFill>
              <a:latin typeface="+mn-ea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30"/>
            </p:custDataLst>
          </p:nvPr>
        </p:nvSpPr>
        <p:spPr>
          <a:xfrm>
            <a:off x="10183495" y="1784350"/>
            <a:ext cx="67818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②</a:t>
            </a:r>
            <a:endParaRPr lang="zh-CN" altLang="en-US" sz="2800" b="1">
              <a:solidFill>
                <a:schemeClr val="tx1"/>
              </a:solidFill>
              <a:latin typeface="+mn-ea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53" name="文本框 52"/>
          <p:cNvSpPr txBox="1"/>
          <p:nvPr>
            <p:custDataLst>
              <p:tags r:id="rId31"/>
            </p:custDataLst>
          </p:nvPr>
        </p:nvSpPr>
        <p:spPr>
          <a:xfrm>
            <a:off x="133985" y="5314950"/>
            <a:ext cx="11846560" cy="609600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/>
          <a:p>
            <a:pPr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zh-CN" altLang="en-US" sz="240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湖泊对</a:t>
            </a:r>
            <a:r>
              <a:rPr lang="en-US" altLang="zh-CN" sz="2400" b="1">
                <a:solidFill>
                  <a:srgbClr val="C00000"/>
                </a:solidFill>
                <a:latin typeface="+mj-ea"/>
                <a:ea typeface="+mj-ea"/>
                <a:sym typeface="+mn-ea"/>
              </a:rPr>
              <a:t>下游段</a:t>
            </a:r>
            <a:r>
              <a:rPr lang="zh-CN" altLang="en-US" sz="240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的河流径流量具有</a:t>
            </a:r>
            <a:r>
              <a:rPr lang="en-US" altLang="zh-CN" sz="2400" b="1">
                <a:solidFill>
                  <a:srgbClr val="C00000"/>
                </a:solidFill>
                <a:latin typeface="+mj-ea"/>
                <a:ea typeface="+mj-ea"/>
                <a:sym typeface="+mn-ea"/>
              </a:rPr>
              <a:t>调蓄作用（削</a:t>
            </a:r>
            <a:r>
              <a:rPr lang="zh-CN" altLang="en-US" sz="2400" b="1">
                <a:solidFill>
                  <a:srgbClr val="C00000"/>
                </a:solidFill>
                <a:latin typeface="+mj-ea"/>
                <a:ea typeface="+mj-ea"/>
                <a:sym typeface="+mn-ea"/>
              </a:rPr>
              <a:t>峰</a:t>
            </a:r>
            <a:r>
              <a:rPr lang="en-US" altLang="zh-CN" sz="2400" b="1">
                <a:solidFill>
                  <a:srgbClr val="C00000"/>
                </a:solidFill>
                <a:latin typeface="+mj-ea"/>
                <a:ea typeface="+mj-ea"/>
                <a:sym typeface="+mn-ea"/>
              </a:rPr>
              <a:t>补枯）</a:t>
            </a:r>
            <a:r>
              <a:rPr lang="zh-CN" altLang="en-US" sz="240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，使其</a:t>
            </a:r>
            <a:r>
              <a:rPr lang="en-US" altLang="zh-CN" sz="2400" b="1">
                <a:solidFill>
                  <a:srgbClr val="C00000"/>
                </a:solidFill>
                <a:latin typeface="+mj-ea"/>
                <a:ea typeface="+mj-ea"/>
                <a:sym typeface="+mn-ea"/>
              </a:rPr>
              <a:t>下游段河流径流量更稳定</a:t>
            </a:r>
            <a:endParaRPr lang="zh-CN" altLang="en-US" sz="2400">
              <a:solidFill>
                <a:schemeClr val="tx1"/>
              </a:solidFill>
              <a:latin typeface="+mj-ea"/>
              <a:ea typeface="+mj-ea"/>
            </a:endParaRPr>
          </a:p>
          <a:p>
            <a:pPr marR="0" lvl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defRPr/>
            </a:pPr>
            <a:endParaRPr kumimoji="0" lang="zh-CN" altLang="en-US" sz="24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32"/>
            </p:custDataLst>
          </p:nvPr>
        </p:nvSpPr>
        <p:spPr>
          <a:xfrm>
            <a:off x="205740" y="5304155"/>
            <a:ext cx="11774805" cy="64452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33"/>
            </p:custDataLst>
          </p:nvPr>
        </p:nvSpPr>
        <p:spPr>
          <a:xfrm>
            <a:off x="457200" y="4316095"/>
            <a:ext cx="9823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</a:rPr>
              <a:t>削峰</a:t>
            </a:r>
            <a:endParaRPr lang="zh-CN" altLang="en-US" sz="28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8" name="文本框 17"/>
          <p:cNvSpPr txBox="1"/>
          <p:nvPr>
            <p:custDataLst>
              <p:tags r:id="rId34"/>
            </p:custDataLst>
          </p:nvPr>
        </p:nvSpPr>
        <p:spPr>
          <a:xfrm>
            <a:off x="4237990" y="4350385"/>
            <a:ext cx="10287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补枯</a:t>
            </a:r>
            <a:endParaRPr lang="zh-CN" altLang="en-US" sz="2800" b="1">
              <a:solidFill>
                <a:srgbClr val="FF0000"/>
              </a:solidFill>
              <a:highlight>
                <a:srgbClr val="FFFF00"/>
              </a:highlight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35"/>
            </p:custDataLst>
          </p:nvPr>
        </p:nvSpPr>
        <p:spPr>
          <a:xfrm>
            <a:off x="6512560" y="1485265"/>
            <a:ext cx="9112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rgbClr val="FF0000"/>
                </a:solidFill>
              </a:rPr>
              <a:t>A</a:t>
            </a:r>
            <a:endParaRPr lang="en-US" altLang="zh-CN" sz="4800" b="1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>
            <p:custDataLst>
              <p:tags r:id="rId36"/>
            </p:custDataLst>
          </p:nvPr>
        </p:nvSpPr>
        <p:spPr>
          <a:xfrm>
            <a:off x="2811145" y="1433195"/>
            <a:ext cx="9112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rgbClr val="FF0000"/>
                </a:solidFill>
              </a:rPr>
              <a:t>A</a:t>
            </a:r>
            <a:endParaRPr lang="en-US" altLang="zh-CN" sz="4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3" grpId="0" bldLvl="0" animBg="1"/>
      <p:bldP spid="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1404620"/>
            <a:ext cx="11923395" cy="218249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0" y="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/>
              <a:t>拓展提升:湖泊位置与补给关系</a:t>
            </a:r>
            <a:endParaRPr lang="zh-CN" altLang="en-US" sz="2400"/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2471420" y="63817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思考：以下湖泊与河流的位置关系如何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695450" y="3982085"/>
          <a:ext cx="8533765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6565"/>
                <a:gridCol w="4266565"/>
              </a:tblGrid>
              <a:tr h="45720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湖泊位置</a:t>
                      </a:r>
                      <a:endParaRPr lang="zh-CN" altLang="en-US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河流与湖泊的补给关系</a:t>
                      </a:r>
                      <a:endParaRPr lang="zh-CN" altLang="en-US" sz="2400"/>
                    </a:p>
                  </a:txBody>
                  <a:tcPr vert="horz"/>
                </a:tc>
              </a:tr>
              <a:tr h="38100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湖泊位于河流的源头</a:t>
                      </a:r>
                      <a:endParaRPr lang="zh-CN" altLang="en-US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湖泊单向补给河流</a:t>
                      </a:r>
                      <a:endParaRPr lang="zh-CN" altLang="en-US" sz="2400"/>
                    </a:p>
                  </a:txBody>
                  <a:tcPr vert="horz"/>
                </a:tc>
              </a:tr>
              <a:tr h="38100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湖泊位于河流的中下游</a:t>
                      </a:r>
                      <a:endParaRPr lang="zh-CN" altLang="en-US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河流与湖泊相互补给</a:t>
                      </a:r>
                      <a:endParaRPr lang="zh-CN" altLang="en-US" sz="2400"/>
                    </a:p>
                  </a:txBody>
                  <a:tcPr vert="horz"/>
                </a:tc>
              </a:tr>
              <a:tr h="38100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湖泊位于内流河终点</a:t>
                      </a:r>
                      <a:endParaRPr lang="zh-CN" altLang="en-US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河流单向补给湖泊</a:t>
                      </a:r>
                      <a:endParaRPr lang="zh-CN" altLang="en-US" sz="2400"/>
                    </a:p>
                  </a:txBody>
                  <a:tcPr vert="horz"/>
                </a:tc>
              </a:tr>
            </a:tbl>
          </a:graphicData>
        </a:graphic>
      </p:graphicFrame>
      <p:cxnSp>
        <p:nvCxnSpPr>
          <p:cNvPr id="16" name="直接连接符 15"/>
          <p:cNvCxnSpPr/>
          <p:nvPr>
            <p:custDataLst>
              <p:tags r:id="rId6"/>
            </p:custDataLst>
          </p:nvPr>
        </p:nvCxnSpPr>
        <p:spPr>
          <a:xfrm flipV="1">
            <a:off x="44" y="566863"/>
            <a:ext cx="4813300" cy="4572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Line 2"/>
          <p:cNvSpPr/>
          <p:nvPr>
            <p:custDataLst>
              <p:tags r:id="rId1"/>
            </p:custDataLst>
          </p:nvPr>
        </p:nvSpPr>
        <p:spPr>
          <a:xfrm flipH="1">
            <a:off x="4216148" y="4319567"/>
            <a:ext cx="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9458" name="Text Box 3"/>
          <p:cNvSpPr txBox="1"/>
          <p:nvPr>
            <p:custDataLst>
              <p:tags r:id="rId2"/>
            </p:custDataLst>
          </p:nvPr>
        </p:nvSpPr>
        <p:spPr>
          <a:xfrm>
            <a:off x="1461836" y="3592493"/>
            <a:ext cx="138564" cy="346249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  <a:sym typeface="Calibri" panose="020F0502020204030204" charset="0"/>
            </a:endParaRPr>
          </a:p>
        </p:txBody>
      </p:sp>
      <p:sp>
        <p:nvSpPr>
          <p:cNvPr id="19459" name="Text Box 4"/>
          <p:cNvSpPr txBox="1"/>
          <p:nvPr>
            <p:custDataLst>
              <p:tags r:id="rId3"/>
            </p:custDataLst>
          </p:nvPr>
        </p:nvSpPr>
        <p:spPr>
          <a:xfrm>
            <a:off x="1832195" y="2494524"/>
            <a:ext cx="1582737" cy="377026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Calibri" panose="020F0502020204030204" charset="0"/>
              </a:rPr>
              <a:t>地下水位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Calibri" panose="020F0502020204030204" charset="0"/>
            </a:endParaRPr>
          </a:p>
        </p:txBody>
      </p:sp>
      <p:sp>
        <p:nvSpPr>
          <p:cNvPr id="19460" name="Text Box 5"/>
          <p:cNvSpPr txBox="1"/>
          <p:nvPr>
            <p:custDataLst>
              <p:tags r:id="rId4"/>
            </p:custDataLst>
          </p:nvPr>
        </p:nvSpPr>
        <p:spPr>
          <a:xfrm>
            <a:off x="3277937" y="2909867"/>
            <a:ext cx="651460" cy="377026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Calibri" panose="020F0502020204030204" charset="0"/>
              </a:rPr>
              <a:t>河流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Calibri" panose="020F0502020204030204" charset="0"/>
            </a:endParaRPr>
          </a:p>
        </p:txBody>
      </p:sp>
      <p:sp>
        <p:nvSpPr>
          <p:cNvPr id="9222" name="Text Box 6"/>
          <p:cNvSpPr txBox="1"/>
          <p:nvPr>
            <p:custDataLst>
              <p:tags r:id="rId5"/>
            </p:custDataLst>
          </p:nvPr>
        </p:nvSpPr>
        <p:spPr>
          <a:xfrm>
            <a:off x="2608460" y="5738561"/>
            <a:ext cx="2292935" cy="438582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Calibri" panose="020F0502020204030204" charset="0"/>
              </a:rPr>
              <a:t>河水补给地下水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Calibri" panose="020F0502020204030204" charset="0"/>
            </a:endParaRPr>
          </a:p>
        </p:txBody>
      </p:sp>
      <p:grpSp>
        <p:nvGrpSpPr>
          <p:cNvPr id="19462" name="Group 8"/>
          <p:cNvGrpSpPr/>
          <p:nvPr>
            <p:custDataLst>
              <p:tags r:id="rId6"/>
            </p:custDataLst>
          </p:nvPr>
        </p:nvGrpSpPr>
        <p:grpSpPr>
          <a:xfrm>
            <a:off x="1658687" y="3016230"/>
            <a:ext cx="3913187" cy="2106612"/>
            <a:chOff x="0" y="0"/>
            <a:chExt cx="2704" cy="2151"/>
          </a:xfrm>
        </p:grpSpPr>
        <p:sp>
          <p:nvSpPr>
            <p:cNvPr id="19463" name="Freeform 9"/>
            <p:cNvSpPr/>
            <p:nvPr>
              <p:custDataLst>
                <p:tags r:id="rId7"/>
              </p:custDataLst>
            </p:nvPr>
          </p:nvSpPr>
          <p:spPr>
            <a:xfrm>
              <a:off x="0" y="0"/>
              <a:ext cx="2704" cy="2151"/>
            </a:xfrm>
            <a:custGeom>
              <a:avLst/>
              <a:gdLst/>
              <a:ahLst/>
              <a:cxnLst>
                <a:cxn ang="0">
                  <a:pos x="0" y="152"/>
                </a:cxn>
                <a:cxn ang="0">
                  <a:pos x="0" y="2151"/>
                </a:cxn>
                <a:cxn ang="0">
                  <a:pos x="209" y="2143"/>
                </a:cxn>
                <a:cxn ang="0">
                  <a:pos x="209" y="175"/>
                </a:cxn>
                <a:cxn ang="0">
                  <a:pos x="187" y="35"/>
                </a:cxn>
                <a:cxn ang="0">
                  <a:pos x="174" y="35"/>
                </a:cxn>
                <a:cxn ang="0">
                  <a:pos x="160" y="94"/>
                </a:cxn>
                <a:cxn ang="0">
                  <a:pos x="146" y="188"/>
                </a:cxn>
                <a:cxn ang="0">
                  <a:pos x="140" y="540"/>
                </a:cxn>
                <a:cxn ang="0">
                  <a:pos x="132" y="823"/>
                </a:cxn>
                <a:cxn ang="0">
                  <a:pos x="119" y="1081"/>
                </a:cxn>
                <a:cxn ang="0">
                  <a:pos x="107" y="1210"/>
                </a:cxn>
                <a:cxn ang="0">
                  <a:pos x="91" y="1105"/>
                </a:cxn>
                <a:cxn ang="0">
                  <a:pos x="80" y="858"/>
                </a:cxn>
                <a:cxn ang="0">
                  <a:pos x="70" y="564"/>
                </a:cxn>
                <a:cxn ang="0">
                  <a:pos x="64" y="176"/>
                </a:cxn>
                <a:cxn ang="0">
                  <a:pos x="47" y="35"/>
                </a:cxn>
                <a:cxn ang="0">
                  <a:pos x="36" y="0"/>
                </a:cxn>
                <a:cxn ang="0">
                  <a:pos x="22" y="47"/>
                </a:cxn>
                <a:cxn ang="0">
                  <a:pos x="0" y="152"/>
                </a:cxn>
              </a:cxnLst>
              <a:rect l="0" t="0" r="0" b="0"/>
              <a:pathLst>
                <a:path w="5127" h="2151">
                  <a:moveTo>
                    <a:pt x="0" y="152"/>
                  </a:moveTo>
                  <a:lnTo>
                    <a:pt x="0" y="2151"/>
                  </a:lnTo>
                  <a:lnTo>
                    <a:pt x="5127" y="2143"/>
                  </a:lnTo>
                  <a:lnTo>
                    <a:pt x="5127" y="175"/>
                  </a:lnTo>
                  <a:lnTo>
                    <a:pt x="4596" y="35"/>
                  </a:lnTo>
                  <a:lnTo>
                    <a:pt x="4267" y="35"/>
                  </a:lnTo>
                  <a:lnTo>
                    <a:pt x="3914" y="94"/>
                  </a:lnTo>
                  <a:lnTo>
                    <a:pt x="3562" y="188"/>
                  </a:lnTo>
                  <a:lnTo>
                    <a:pt x="3421" y="540"/>
                  </a:lnTo>
                  <a:lnTo>
                    <a:pt x="3232" y="823"/>
                  </a:lnTo>
                  <a:lnTo>
                    <a:pt x="2915" y="1081"/>
                  </a:lnTo>
                  <a:lnTo>
                    <a:pt x="2609" y="1210"/>
                  </a:lnTo>
                  <a:lnTo>
                    <a:pt x="2222" y="1105"/>
                  </a:lnTo>
                  <a:lnTo>
                    <a:pt x="1951" y="858"/>
                  </a:lnTo>
                  <a:lnTo>
                    <a:pt x="1728" y="564"/>
                  </a:lnTo>
                  <a:lnTo>
                    <a:pt x="1563" y="176"/>
                  </a:lnTo>
                  <a:lnTo>
                    <a:pt x="1164" y="35"/>
                  </a:lnTo>
                  <a:lnTo>
                    <a:pt x="870" y="0"/>
                  </a:lnTo>
                  <a:lnTo>
                    <a:pt x="529" y="47"/>
                  </a:lnTo>
                  <a:lnTo>
                    <a:pt x="0" y="152"/>
                  </a:lnTo>
                  <a:close/>
                </a:path>
              </a:pathLst>
            </a:custGeom>
            <a:gradFill rotWithShape="0">
              <a:gsLst>
                <a:gs pos="0">
                  <a:srgbClr val="FFCC66"/>
                </a:gs>
                <a:gs pos="100000">
                  <a:srgbClr val="765E2F"/>
                </a:gs>
              </a:gsLst>
              <a:lin ang="5400000" scaled="1"/>
            </a:gra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9464" name="Freeform 10"/>
            <p:cNvSpPr/>
            <p:nvPr>
              <p:custDataLst>
                <p:tags r:id="rId8"/>
              </p:custDataLst>
            </p:nvPr>
          </p:nvSpPr>
          <p:spPr>
            <a:xfrm>
              <a:off x="862" y="364"/>
              <a:ext cx="985" cy="867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9" y="435"/>
                </a:cxn>
                <a:cxn ang="0">
                  <a:pos x="21" y="682"/>
                </a:cxn>
                <a:cxn ang="0">
                  <a:pos x="30" y="795"/>
                </a:cxn>
                <a:cxn ang="0">
                  <a:pos x="41" y="867"/>
                </a:cxn>
                <a:cxn ang="0">
                  <a:pos x="55" y="682"/>
                </a:cxn>
                <a:cxn ang="0">
                  <a:pos x="71" y="312"/>
                </a:cxn>
                <a:cxn ang="0">
                  <a:pos x="76" y="0"/>
                </a:cxn>
                <a:cxn ang="0">
                  <a:pos x="0" y="12"/>
                </a:cxn>
              </a:cxnLst>
              <a:rect l="0" t="0" r="0" b="0"/>
              <a:pathLst>
                <a:path w="1869" h="865">
                  <a:moveTo>
                    <a:pt x="0" y="12"/>
                  </a:moveTo>
                  <a:lnTo>
                    <a:pt x="222" y="435"/>
                  </a:lnTo>
                  <a:lnTo>
                    <a:pt x="503" y="682"/>
                  </a:lnTo>
                  <a:lnTo>
                    <a:pt x="736" y="795"/>
                  </a:lnTo>
                  <a:lnTo>
                    <a:pt x="1009" y="867"/>
                  </a:lnTo>
                  <a:lnTo>
                    <a:pt x="1347" y="682"/>
                  </a:lnTo>
                  <a:lnTo>
                    <a:pt x="1740" y="312"/>
                  </a:lnTo>
                  <a:lnTo>
                    <a:pt x="186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hlink"/>
            </a:solidFill>
            <a:ln w="9525" cap="rnd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grpSp>
        <p:nvGrpSpPr>
          <p:cNvPr id="19465" name="Group 10"/>
          <p:cNvGrpSpPr/>
          <p:nvPr>
            <p:custDataLst>
              <p:tags r:id="rId9"/>
            </p:custDataLst>
          </p:nvPr>
        </p:nvGrpSpPr>
        <p:grpSpPr>
          <a:xfrm>
            <a:off x="1658687" y="3184788"/>
            <a:ext cx="3763649" cy="1007166"/>
            <a:chOff x="0" y="124"/>
            <a:chExt cx="7905" cy="2116"/>
          </a:xfrm>
        </p:grpSpPr>
        <p:sp>
          <p:nvSpPr>
            <p:cNvPr id="19466" name="Line 11"/>
            <p:cNvSpPr/>
            <p:nvPr>
              <p:custDataLst>
                <p:tags r:id="rId10"/>
              </p:custDataLst>
            </p:nvPr>
          </p:nvSpPr>
          <p:spPr>
            <a:xfrm flipH="1">
              <a:off x="0" y="520"/>
              <a:ext cx="2618" cy="1167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9467" name="Line 12"/>
            <p:cNvSpPr/>
            <p:nvPr>
              <p:custDataLst>
                <p:tags r:id="rId11"/>
              </p:custDataLst>
            </p:nvPr>
          </p:nvSpPr>
          <p:spPr>
            <a:xfrm rot="4140000" flipH="1">
              <a:off x="5856" y="191"/>
              <a:ext cx="2116" cy="1981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4" name="Group 13"/>
          <p:cNvGrpSpPr/>
          <p:nvPr>
            <p:custDataLst>
              <p:tags r:id="rId12"/>
            </p:custDataLst>
          </p:nvPr>
        </p:nvGrpSpPr>
        <p:grpSpPr>
          <a:xfrm>
            <a:off x="2013952" y="3775430"/>
            <a:ext cx="3288506" cy="207199"/>
            <a:chOff x="0" y="-29"/>
            <a:chExt cx="2762" cy="461"/>
          </a:xfrm>
        </p:grpSpPr>
        <p:sp>
          <p:nvSpPr>
            <p:cNvPr id="19469" name="AutoShape 14"/>
            <p:cNvSpPr/>
            <p:nvPr>
              <p:custDataLst>
                <p:tags r:id="rId13"/>
              </p:custDataLst>
            </p:nvPr>
          </p:nvSpPr>
          <p:spPr>
            <a:xfrm rot="12504989">
              <a:off x="1946" y="-29"/>
              <a:ext cx="816" cy="432"/>
            </a:xfrm>
            <a:prstGeom prst="leftArrow">
              <a:avLst>
                <a:gd name="adj1" fmla="val 50000"/>
                <a:gd name="adj2" fmla="val 47178"/>
              </a:avLst>
            </a:prstGeom>
            <a:solidFill>
              <a:schemeClr val="hlink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Calibri" panose="020F0502020204030204" charset="0"/>
              </a:endParaRPr>
            </a:p>
          </p:txBody>
        </p:sp>
        <p:sp>
          <p:nvSpPr>
            <p:cNvPr id="19470" name="AutoShape 15"/>
            <p:cNvSpPr/>
            <p:nvPr>
              <p:custDataLst>
                <p:tags r:id="rId14"/>
              </p:custDataLst>
            </p:nvPr>
          </p:nvSpPr>
          <p:spPr>
            <a:xfrm rot="-1846950">
              <a:off x="0" y="0"/>
              <a:ext cx="816" cy="432"/>
            </a:xfrm>
            <a:prstGeom prst="leftArrow">
              <a:avLst>
                <a:gd name="adj1" fmla="val 50000"/>
                <a:gd name="adj2" fmla="val 47178"/>
              </a:avLst>
            </a:prstGeom>
            <a:solidFill>
              <a:schemeClr val="hlink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Calibri" panose="020F0502020204030204" charset="0"/>
              </a:endParaRPr>
            </a:p>
          </p:txBody>
        </p:sp>
      </p:grpSp>
      <p:grpSp>
        <p:nvGrpSpPr>
          <p:cNvPr id="19471" name="Group 16"/>
          <p:cNvGrpSpPr/>
          <p:nvPr>
            <p:custDataLst>
              <p:tags r:id="rId15"/>
            </p:custDataLst>
          </p:nvPr>
        </p:nvGrpSpPr>
        <p:grpSpPr>
          <a:xfrm>
            <a:off x="6381498" y="2906951"/>
            <a:ext cx="3619500" cy="2159000"/>
            <a:chOff x="0" y="0"/>
            <a:chExt cx="2587" cy="1219"/>
          </a:xfrm>
        </p:grpSpPr>
        <p:sp>
          <p:nvSpPr>
            <p:cNvPr id="19472" name="Freeform 17"/>
            <p:cNvSpPr/>
            <p:nvPr>
              <p:custDataLst>
                <p:tags r:id="rId16"/>
              </p:custDataLst>
            </p:nvPr>
          </p:nvSpPr>
          <p:spPr>
            <a:xfrm>
              <a:off x="0" y="0"/>
              <a:ext cx="2587" cy="121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126"/>
                </a:cxn>
                <a:cxn ang="0">
                  <a:pos x="168" y="125"/>
                </a:cxn>
                <a:cxn ang="0">
                  <a:pos x="168" y="10"/>
                </a:cxn>
                <a:cxn ang="0">
                  <a:pos x="150" y="2"/>
                </a:cxn>
                <a:cxn ang="0">
                  <a:pos x="140" y="2"/>
                </a:cxn>
                <a:cxn ang="0">
                  <a:pos x="128" y="6"/>
                </a:cxn>
                <a:cxn ang="0">
                  <a:pos x="117" y="11"/>
                </a:cxn>
                <a:cxn ang="0">
                  <a:pos x="112" y="32"/>
                </a:cxn>
                <a:cxn ang="0">
                  <a:pos x="105" y="48"/>
                </a:cxn>
                <a:cxn ang="0">
                  <a:pos x="95" y="63"/>
                </a:cxn>
                <a:cxn ang="0">
                  <a:pos x="85" y="71"/>
                </a:cxn>
                <a:cxn ang="0">
                  <a:pos x="73" y="65"/>
                </a:cxn>
                <a:cxn ang="0">
                  <a:pos x="64" y="50"/>
                </a:cxn>
                <a:cxn ang="0">
                  <a:pos x="57" y="33"/>
                </a:cxn>
                <a:cxn ang="0">
                  <a:pos x="51" y="10"/>
                </a:cxn>
                <a:cxn ang="0">
                  <a:pos x="38" y="2"/>
                </a:cxn>
                <a:cxn ang="0">
                  <a:pos x="29" y="0"/>
                </a:cxn>
                <a:cxn ang="0">
                  <a:pos x="17" y="3"/>
                </a:cxn>
                <a:cxn ang="0">
                  <a:pos x="0" y="9"/>
                </a:cxn>
              </a:cxnLst>
              <a:rect l="0" t="0" r="0" b="0"/>
              <a:pathLst>
                <a:path w="5127" h="2151">
                  <a:moveTo>
                    <a:pt x="0" y="152"/>
                  </a:moveTo>
                  <a:lnTo>
                    <a:pt x="0" y="2151"/>
                  </a:lnTo>
                  <a:lnTo>
                    <a:pt x="5127" y="2143"/>
                  </a:lnTo>
                  <a:lnTo>
                    <a:pt x="5127" y="175"/>
                  </a:lnTo>
                  <a:lnTo>
                    <a:pt x="4596" y="35"/>
                  </a:lnTo>
                  <a:lnTo>
                    <a:pt x="4267" y="35"/>
                  </a:lnTo>
                  <a:lnTo>
                    <a:pt x="3914" y="94"/>
                  </a:lnTo>
                  <a:lnTo>
                    <a:pt x="3562" y="188"/>
                  </a:lnTo>
                  <a:lnTo>
                    <a:pt x="3421" y="540"/>
                  </a:lnTo>
                  <a:lnTo>
                    <a:pt x="3232" y="823"/>
                  </a:lnTo>
                  <a:lnTo>
                    <a:pt x="2915" y="1081"/>
                  </a:lnTo>
                  <a:lnTo>
                    <a:pt x="2609" y="1210"/>
                  </a:lnTo>
                  <a:lnTo>
                    <a:pt x="2222" y="1105"/>
                  </a:lnTo>
                  <a:lnTo>
                    <a:pt x="1951" y="858"/>
                  </a:lnTo>
                  <a:lnTo>
                    <a:pt x="1728" y="564"/>
                  </a:lnTo>
                  <a:lnTo>
                    <a:pt x="1563" y="176"/>
                  </a:lnTo>
                  <a:lnTo>
                    <a:pt x="1164" y="35"/>
                  </a:lnTo>
                  <a:lnTo>
                    <a:pt x="870" y="0"/>
                  </a:lnTo>
                  <a:lnTo>
                    <a:pt x="529" y="47"/>
                  </a:lnTo>
                  <a:lnTo>
                    <a:pt x="0" y="152"/>
                  </a:lnTo>
                  <a:close/>
                </a:path>
              </a:pathLst>
            </a:custGeom>
            <a:gradFill rotWithShape="0">
              <a:gsLst>
                <a:gs pos="0">
                  <a:srgbClr val="FFCC66"/>
                </a:gs>
                <a:gs pos="100000">
                  <a:srgbClr val="765E2F"/>
                </a:gs>
              </a:gsLst>
              <a:lin ang="5400000" scaled="1"/>
            </a:gra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9473" name="Freeform 18"/>
            <p:cNvSpPr/>
            <p:nvPr>
              <p:custDataLst>
                <p:tags r:id="rId17"/>
              </p:custDataLst>
            </p:nvPr>
          </p:nvSpPr>
          <p:spPr>
            <a:xfrm>
              <a:off x="960" y="453"/>
              <a:ext cx="683" cy="24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8" y="18"/>
                </a:cxn>
                <a:cxn ang="0">
                  <a:pos x="15" y="23"/>
                </a:cxn>
                <a:cxn ang="0">
                  <a:pos x="24" y="26"/>
                </a:cxn>
                <a:cxn ang="0">
                  <a:pos x="35" y="19"/>
                </a:cxn>
                <a:cxn ang="0">
                  <a:pos x="44" y="0"/>
                </a:cxn>
                <a:cxn ang="0">
                  <a:pos x="0" y="2"/>
                </a:cxn>
              </a:cxnLst>
              <a:rect l="0" t="0" r="0" b="0"/>
              <a:pathLst>
                <a:path w="1352" h="432">
                  <a:moveTo>
                    <a:pt x="0" y="24"/>
                  </a:moveTo>
                  <a:lnTo>
                    <a:pt x="235" y="306"/>
                  </a:lnTo>
                  <a:lnTo>
                    <a:pt x="466" y="396"/>
                  </a:lnTo>
                  <a:lnTo>
                    <a:pt x="739" y="432"/>
                  </a:lnTo>
                  <a:lnTo>
                    <a:pt x="1058" y="329"/>
                  </a:lnTo>
                  <a:lnTo>
                    <a:pt x="1352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hlink"/>
            </a:solidFill>
            <a:ln w="9525" cap="rnd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19474" name="Line 19"/>
          <p:cNvSpPr/>
          <p:nvPr>
            <p:custDataLst>
              <p:tags r:id="rId18"/>
            </p:custDataLst>
          </p:nvPr>
        </p:nvSpPr>
        <p:spPr>
          <a:xfrm>
            <a:off x="6557907" y="3468612"/>
            <a:ext cx="1155700" cy="260350"/>
          </a:xfrm>
          <a:prstGeom prst="line">
            <a:avLst/>
          </a:prstGeom>
          <a:ln w="57150" cap="flat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9475" name="Line 20"/>
          <p:cNvSpPr/>
          <p:nvPr>
            <p:custDataLst>
              <p:tags r:id="rId19"/>
            </p:custDataLst>
          </p:nvPr>
        </p:nvSpPr>
        <p:spPr>
          <a:xfrm flipH="1">
            <a:off x="8718496" y="3413050"/>
            <a:ext cx="1125537" cy="292100"/>
          </a:xfrm>
          <a:prstGeom prst="line">
            <a:avLst/>
          </a:prstGeom>
          <a:ln w="57150" cap="flat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6" name="Group 21"/>
          <p:cNvGrpSpPr/>
          <p:nvPr>
            <p:custDataLst>
              <p:tags r:id="rId20"/>
            </p:custDataLst>
          </p:nvPr>
        </p:nvGrpSpPr>
        <p:grpSpPr>
          <a:xfrm>
            <a:off x="7057195" y="3737520"/>
            <a:ext cx="2235856" cy="220592"/>
            <a:chOff x="101" y="-68"/>
            <a:chExt cx="2317" cy="202"/>
          </a:xfrm>
        </p:grpSpPr>
        <p:sp>
          <p:nvSpPr>
            <p:cNvPr id="19477" name="AutoShape 22"/>
            <p:cNvSpPr/>
            <p:nvPr>
              <p:custDataLst>
                <p:tags r:id="rId21"/>
              </p:custDataLst>
            </p:nvPr>
          </p:nvSpPr>
          <p:spPr>
            <a:xfrm rot="9849844">
              <a:off x="1806" y="-68"/>
              <a:ext cx="612" cy="157"/>
            </a:xfrm>
            <a:prstGeom prst="rightArrow">
              <a:avLst>
                <a:gd name="adj1" fmla="val 50000"/>
                <a:gd name="adj2" fmla="val 97361"/>
              </a:avLst>
            </a:prstGeom>
            <a:solidFill>
              <a:schemeClr val="hlink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Calibri" panose="020F0502020204030204" charset="0"/>
              </a:endParaRPr>
            </a:p>
          </p:txBody>
        </p:sp>
        <p:sp>
          <p:nvSpPr>
            <p:cNvPr id="19478" name="AutoShape 23"/>
            <p:cNvSpPr/>
            <p:nvPr>
              <p:custDataLst>
                <p:tags r:id="rId22"/>
              </p:custDataLst>
            </p:nvPr>
          </p:nvSpPr>
          <p:spPr>
            <a:xfrm rot="631381">
              <a:off x="101" y="-41"/>
              <a:ext cx="757" cy="175"/>
            </a:xfrm>
            <a:prstGeom prst="rightArrow">
              <a:avLst>
                <a:gd name="adj1" fmla="val 50000"/>
                <a:gd name="adj2" fmla="val 106797"/>
              </a:avLst>
            </a:prstGeom>
            <a:solidFill>
              <a:schemeClr val="hlink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Calibri" panose="020F0502020204030204" charset="0"/>
              </a:endParaRPr>
            </a:p>
          </p:txBody>
        </p:sp>
      </p:grpSp>
      <p:sp>
        <p:nvSpPr>
          <p:cNvPr id="19479" name="Text Box 24"/>
          <p:cNvSpPr txBox="1"/>
          <p:nvPr>
            <p:custDataLst>
              <p:tags r:id="rId23"/>
            </p:custDataLst>
          </p:nvPr>
        </p:nvSpPr>
        <p:spPr>
          <a:xfrm>
            <a:off x="7850144" y="3273981"/>
            <a:ext cx="651460" cy="377026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Calibri" panose="020F0502020204030204" charset="0"/>
              </a:rPr>
              <a:t>河流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Calibri" panose="020F0502020204030204" charset="0"/>
            </a:endParaRPr>
          </a:p>
        </p:txBody>
      </p:sp>
      <p:sp>
        <p:nvSpPr>
          <p:cNvPr id="19480" name="Rectangle 25"/>
          <p:cNvSpPr/>
          <p:nvPr>
            <p:custDataLst>
              <p:tags r:id="rId24"/>
            </p:custDataLst>
          </p:nvPr>
        </p:nvSpPr>
        <p:spPr>
          <a:xfrm>
            <a:off x="6348627" y="2771392"/>
            <a:ext cx="1164421" cy="377026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Calibri" panose="020F0502020204030204" charset="0"/>
              </a:rPr>
              <a:t>地下水位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Calibri" panose="020F0502020204030204" charset="0"/>
            </a:endParaRPr>
          </a:p>
        </p:txBody>
      </p:sp>
      <p:sp>
        <p:nvSpPr>
          <p:cNvPr id="9242" name="Text Box 26"/>
          <p:cNvSpPr txBox="1"/>
          <p:nvPr>
            <p:custDataLst>
              <p:tags r:id="rId25"/>
            </p:custDataLst>
          </p:nvPr>
        </p:nvSpPr>
        <p:spPr>
          <a:xfrm>
            <a:off x="7295485" y="5713829"/>
            <a:ext cx="2292935" cy="438582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Calibri" panose="020F0502020204030204" charset="0"/>
              </a:rPr>
              <a:t>地下水补给河水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Calibri" panose="020F0502020204030204" charset="0"/>
            </a:endParaRPr>
          </a:p>
        </p:txBody>
      </p:sp>
      <p:sp>
        <p:nvSpPr>
          <p:cNvPr id="19482" name="Line 27"/>
          <p:cNvSpPr/>
          <p:nvPr>
            <p:custDataLst>
              <p:tags r:id="rId26"/>
            </p:custDataLst>
          </p:nvPr>
        </p:nvSpPr>
        <p:spPr>
          <a:xfrm>
            <a:off x="2468311" y="3016230"/>
            <a:ext cx="55562" cy="4572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9483" name="Line 30"/>
          <p:cNvSpPr/>
          <p:nvPr>
            <p:custDataLst>
              <p:tags r:id="rId27"/>
            </p:custDataLst>
          </p:nvPr>
        </p:nvSpPr>
        <p:spPr>
          <a:xfrm>
            <a:off x="7311969" y="3176594"/>
            <a:ext cx="111126" cy="425367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5131" name="Text Box 11"/>
          <p:cNvSpPr txBox="1"/>
          <p:nvPr>
            <p:custDataLst>
              <p:tags r:id="rId28"/>
            </p:custDataLst>
          </p:nvPr>
        </p:nvSpPr>
        <p:spPr>
          <a:xfrm>
            <a:off x="2697705" y="5203168"/>
            <a:ext cx="1835150" cy="43858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丰水期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5132" name="Text Box 12"/>
          <p:cNvSpPr txBox="1"/>
          <p:nvPr>
            <p:custDataLst>
              <p:tags r:id="rId29"/>
            </p:custDataLst>
          </p:nvPr>
        </p:nvSpPr>
        <p:spPr>
          <a:xfrm>
            <a:off x="7393737" y="5187003"/>
            <a:ext cx="1787525" cy="377026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枯水期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30"/>
            </p:custDataLst>
          </p:nvPr>
        </p:nvSpPr>
        <p:spPr>
          <a:xfrm>
            <a:off x="282676" y="209109"/>
            <a:ext cx="413446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rPr>
              <a:t>二、陆地水体的相互关系</a:t>
            </a:r>
            <a:endParaRPr kumimoji="0" lang="zh-CN" altLang="en-US" sz="28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1"/>
            </p:custDataLst>
          </p:nvPr>
        </p:nvSpPr>
        <p:spPr>
          <a:xfrm>
            <a:off x="822619" y="840217"/>
            <a:ext cx="2770310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rPr>
              <a:t>2. 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rPr>
              <a:t>河流与地下水</a:t>
            </a:r>
            <a:endParaRPr kumimoji="0" lang="zh-CN" altLang="en-US" sz="28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22619" y="1508517"/>
            <a:ext cx="1072686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等线" panose="02010600030101010101" charset="-122"/>
              </a:rPr>
              <a:t>    在湄公河流域，随着当地气候的变化，河流与地下水的流向也随之变化，请结合教材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等线" panose="02010600030101010101" charset="-122"/>
              </a:rPr>
              <a:t>66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等线" panose="02010600030101010101" charset="-122"/>
              </a:rPr>
              <a:t>页第二自然段，绘图说明河流与地下水之间的补给关系。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等线" panose="0201060003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9242" grpId="0"/>
      <p:bldP spid="5131" grpId="0"/>
      <p:bldP spid="51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82676" y="209109"/>
            <a:ext cx="413446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rPr>
              <a:t>二、陆地水体的相互关系</a:t>
            </a:r>
            <a:endParaRPr kumimoji="0" lang="zh-CN" altLang="en-US" sz="28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21607" y="881275"/>
            <a:ext cx="2770310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rPr>
              <a:t>2. 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rPr>
              <a:t>河流与地下水</a:t>
            </a:r>
            <a:endParaRPr kumimoji="0" lang="zh-CN" altLang="en-US" sz="28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+mn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07" y="1746958"/>
            <a:ext cx="6130323" cy="288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文本框 24"/>
          <p:cNvSpPr txBox="1"/>
          <p:nvPr>
            <p:custDataLst>
              <p:tags r:id="rId4"/>
            </p:custDataLst>
          </p:nvPr>
        </p:nvSpPr>
        <p:spPr>
          <a:xfrm>
            <a:off x="6929705" y="1336440"/>
            <a:ext cx="5177245" cy="1688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思考：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  <a:p>
            <a:pPr marL="87630" marR="0" lvl="0" indent="-8763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黄河下游河南、山东河段，流域狭长，面积较小的原因？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51482" y="872864"/>
            <a:ext cx="2691725" cy="523218"/>
          </a:xfrm>
          <a:prstGeom prst="rect">
            <a:avLst/>
          </a:prstGeom>
          <a:noFill/>
          <a:ln w="38100" cap="flat">
            <a:solidFill>
              <a:srgbClr val="C00000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等线" panose="02010600030101010101" charset="-122"/>
              </a:rPr>
              <a:t>关键看水位高低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等线" panose="02010600030101010101" charset="-122"/>
            </a:endParaRPr>
          </a:p>
        </p:txBody>
      </p:sp>
      <p:grpSp>
        <p:nvGrpSpPr>
          <p:cNvPr id="5" name="组合 4"/>
          <p:cNvGrpSpPr/>
          <p:nvPr>
            <p:custDataLst>
              <p:tags r:id="rId5"/>
            </p:custDataLst>
          </p:nvPr>
        </p:nvGrpSpPr>
        <p:grpSpPr>
          <a:xfrm>
            <a:off x="7248427" y="4947524"/>
            <a:ext cx="4239967" cy="656732"/>
            <a:chOff x="1941940" y="5829440"/>
            <a:chExt cx="2965969" cy="656835"/>
          </a:xfrm>
        </p:grpSpPr>
        <p:sp>
          <p:nvSpPr>
            <p:cNvPr id="6" name="文本框 5"/>
            <p:cNvSpPr txBox="1"/>
            <p:nvPr>
              <p:custDataLst>
                <p:tags r:id="rId6"/>
              </p:custDataLst>
            </p:nvPr>
          </p:nvSpPr>
          <p:spPr>
            <a:xfrm>
              <a:off x="3852237" y="5964223"/>
              <a:ext cx="1055672" cy="522052"/>
            </a:xfrm>
            <a:prstGeom prst="rect">
              <a:avLst/>
            </a:prstGeom>
            <a:noFill/>
            <a:ln w="38100">
              <a:solidFill>
                <a:srgbClr val="1784AD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rPr>
                <a:t>地下水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7" name="直接箭头连接符 6"/>
            <p:cNvCxnSpPr>
              <a:stCxn id="8" idx="3"/>
            </p:cNvCxnSpPr>
            <p:nvPr>
              <p:custDataLst>
                <p:tags r:id="rId7"/>
              </p:custDataLst>
            </p:nvPr>
          </p:nvCxnSpPr>
          <p:spPr>
            <a:xfrm flipV="1">
              <a:off x="2668885" y="6206165"/>
              <a:ext cx="1183352" cy="19084"/>
            </a:xfrm>
            <a:prstGeom prst="straightConnector1">
              <a:avLst/>
            </a:prstGeom>
            <a:ln w="38100">
              <a:solidFill>
                <a:srgbClr val="1784AD"/>
              </a:solidFill>
              <a:tailEnd type="arrow"/>
            </a:ln>
          </p:spPr>
          <p:style>
            <a:lnRef idx="1">
              <a:srgbClr val="4472C4"/>
            </a:lnRef>
            <a:fillRef idx="0">
              <a:srgbClr val="4472C4"/>
            </a:fillRef>
            <a:effectRef idx="0">
              <a:srgbClr val="4472C4"/>
            </a:effectRef>
            <a:fontRef idx="minor">
              <a:sysClr val="windowText" lastClr="000000"/>
            </a:fontRef>
          </p:style>
        </p:cxn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1941940" y="5964223"/>
              <a:ext cx="726945" cy="522052"/>
            </a:xfrm>
            <a:prstGeom prst="rect">
              <a:avLst/>
            </a:prstGeom>
            <a:noFill/>
            <a:ln w="38100">
              <a:solidFill>
                <a:srgbClr val="1784AD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rPr>
                <a:t>黄河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2832564" y="5829440"/>
              <a:ext cx="953530" cy="4001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思源黑体 CN" charset="0"/>
                </a:rPr>
                <a:t>单向补给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6924314" y="3593416"/>
            <a:ext cx="4888195" cy="11344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2.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在河南、山东河段，黄河与地下水的补给关系是怎样的，为什么？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pic>
        <p:nvPicPr>
          <p:cNvPr id="16" name="幻灯片缩放定位 15">
            <a:hlinkClick r:id="" action="ppaction://noaction"/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97216" y="123455"/>
            <a:ext cx="1112108" cy="625561"/>
          </a:xfrm>
          <a:prstGeom prst="rect">
            <a:avLst/>
          </a:prstGeom>
          <a:ln w="3175">
            <a:solidFill>
              <a:prstClr val="lightGray"/>
            </a:solidFill>
          </a:ln>
        </p:spPr>
      </p:pic>
      <p:grpSp>
        <p:nvGrpSpPr>
          <p:cNvPr id="19" name="组合 18"/>
          <p:cNvGrpSpPr/>
          <p:nvPr/>
        </p:nvGrpSpPr>
        <p:grpSpPr>
          <a:xfrm>
            <a:off x="146778" y="4695542"/>
            <a:ext cx="7047230" cy="1913074"/>
            <a:chOff x="146778" y="4695542"/>
            <a:chExt cx="7047230" cy="1913074"/>
          </a:xfrm>
        </p:grpSpPr>
        <p:grpSp>
          <p:nvGrpSpPr>
            <p:cNvPr id="17" name="组合 16"/>
            <p:cNvGrpSpPr/>
            <p:nvPr/>
          </p:nvGrpSpPr>
          <p:grpSpPr>
            <a:xfrm>
              <a:off x="146778" y="4695542"/>
              <a:ext cx="7047230" cy="1913074"/>
              <a:chOff x="146778" y="4695542"/>
              <a:chExt cx="7047230" cy="1913074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146778" y="4695542"/>
                <a:ext cx="7047230" cy="1913074"/>
                <a:chOff x="230505" y="2145318"/>
                <a:chExt cx="7047230" cy="1913074"/>
              </a:xfrm>
            </p:grpSpPr>
            <p:pic>
              <p:nvPicPr>
                <p:cNvPr id="11" name="图片 10"/>
                <p:cNvPicPr>
                  <a:picLocks noChangeAspect="1"/>
                </p:cNvPicPr>
                <p:nvPr/>
              </p:nvPicPr>
              <p:blipFill rotWithShape="1">
                <a:blip r:embed="rId11"/>
                <a:srcRect t="18819"/>
                <a:stretch>
                  <a:fillRect/>
                </a:stretch>
              </p:blipFill>
              <p:spPr>
                <a:xfrm>
                  <a:off x="230505" y="2145318"/>
                  <a:ext cx="7047230" cy="1913074"/>
                </a:xfrm>
                <a:prstGeom prst="rect">
                  <a:avLst/>
                </a:prstGeom>
              </p:spPr>
            </p:pic>
            <p:sp>
              <p:nvSpPr>
                <p:cNvPr id="12" name="矩形 11"/>
                <p:cNvSpPr/>
                <p:nvPr/>
              </p:nvSpPr>
              <p:spPr>
                <a:xfrm>
                  <a:off x="3503816" y="2987040"/>
                  <a:ext cx="723275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zh-CN" altLang="en-US" sz="1400" dirty="0">
                      <a:latin typeface="黑体" panose="02010609060101010101" charset="-122"/>
                      <a:ea typeface="黑体" panose="02010609060101010101" charset="-122"/>
                    </a:rPr>
                    <a:t>高水位</a:t>
                  </a:r>
                  <a:endParaRPr lang="zh-CN" altLang="en-US" sz="1400" dirty="0"/>
                </a:p>
              </p:txBody>
            </p:sp>
            <p:sp>
              <p:nvSpPr>
                <p:cNvPr id="13" name="矩形 12"/>
                <p:cNvSpPr/>
                <p:nvPr/>
              </p:nvSpPr>
              <p:spPr>
                <a:xfrm>
                  <a:off x="2853997" y="2947967"/>
                  <a:ext cx="723275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zh-CN" altLang="en-US" sz="1400" dirty="0">
                      <a:latin typeface="黑体" panose="02010609060101010101" charset="-122"/>
                      <a:ea typeface="黑体" panose="02010609060101010101" charset="-122"/>
                    </a:rPr>
                    <a:t>低水位</a:t>
                  </a:r>
                  <a:endParaRPr lang="zh-CN" altLang="en-US" sz="1400" dirty="0"/>
                </a:p>
              </p:txBody>
            </p:sp>
          </p:grpSp>
          <p:sp>
            <p:nvSpPr>
              <p:cNvPr id="15" name="文本框 14"/>
              <p:cNvSpPr txBox="1"/>
              <p:nvPr/>
            </p:nvSpPr>
            <p:spPr>
              <a:xfrm>
                <a:off x="6651179" y="5531732"/>
                <a:ext cx="231354" cy="7694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11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等线" panose="02010600030101010101" charset="-122"/>
                  </a:rPr>
                  <a:t>开封铁塔</a:t>
                </a:r>
                <a:endParaRPr kumimoji="0" lang="zh-CN" altLang="en-US" sz="11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等线" panose="02010600030101010101" charset="-122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1497699" y="5121701"/>
              <a:ext cx="3487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黄河下游</a:t>
              </a:r>
              <a:r>
                <a:rPr lang="en-US" altLang="zh-CN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“</a:t>
              </a:r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地上河</a:t>
              </a:r>
              <a:r>
                <a:rPr lang="en-US" altLang="zh-CN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”</a:t>
              </a:r>
              <a:endParaRPr lang="en-US" altLang="zh-CN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新疆阿克苏河流域洪水演变趋势研究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2" y="2550347"/>
            <a:ext cx="4969975" cy="305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282676" y="209109"/>
            <a:ext cx="413446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rPr>
              <a:t>二、陆地水体的相互关系</a:t>
            </a:r>
            <a:endParaRPr kumimoji="0" lang="zh-CN" altLang="en-US" sz="28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714133" y="769154"/>
            <a:ext cx="348845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rPr>
              <a:t>3. 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rPr>
              <a:t>河流与冰川、积雪</a:t>
            </a:r>
            <a:endParaRPr kumimoji="0" lang="zh-CN" altLang="en-US" sz="28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194" y="1281192"/>
            <a:ext cx="10499832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等线" panose="02010600030101010101" charset="-122"/>
              </a:rPr>
              <a:t>       下图是阿克苏河流域及阿克苏河年内各月径流量比率变化图，说出阿克苏河流量较大的季节，并分析原因。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等线" panose="0201060003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56407" y="5827237"/>
            <a:ext cx="10358619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等线" panose="02010600030101010101" charset="-122"/>
              </a:rPr>
              <a:t>夏季    以冰川融水补给为主，夏季温度高，冰川融化，补给河流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等线" panose="0201060003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033" y="2557679"/>
            <a:ext cx="6210316" cy="329923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07" y="1321209"/>
            <a:ext cx="4347259" cy="323204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63305" y="5988865"/>
            <a:ext cx="1157673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等线" panose="02010600030101010101" charset="-122"/>
              </a:rPr>
              <a:t>季节性积雪融水   春季气温大于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等线" panose="02010600030101010101" charset="-122"/>
              </a:rPr>
              <a:t>0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等线" panose="02010600030101010101" charset="-122"/>
              </a:rPr>
              <a:t>℃时，积雪融化补给河流，形成春汛；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等线" panose="0201060003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1884" y="5349404"/>
            <a:ext cx="1165011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等线" panose="02010600030101010101" charset="-122"/>
              </a:rPr>
              <a:t>2.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等线" panose="02010600030101010101" charset="-122"/>
              </a:rPr>
              <a:t>结合佳木斯水文站资料，指出</a:t>
            </a:r>
            <a:r>
              <a:rPr lang="zh-CN" altLang="en-US" sz="2800" b="1" dirty="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  <a:sym typeface="等线" panose="02010600030101010101" charset="-122"/>
              </a:rPr>
              <a:t>春汛的补给方式，并说明理由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等线" panose="02010600030101010101" charset="-122"/>
              </a:rPr>
              <a:t>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等线" panose="0201060003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6174" y="4715369"/>
            <a:ext cx="877845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等线" panose="02010600030101010101" charset="-122"/>
              </a:rPr>
              <a:t>1.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等线" panose="02010600030101010101" charset="-122"/>
              </a:rPr>
              <a:t>结合佳木斯水文站资料，推测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等线" panose="02010600030101010101" charset="-122"/>
              </a:rPr>
              <a:t>7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等线" panose="02010600030101010101" charset="-122"/>
              </a:rPr>
              <a:t>、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等线" panose="02010600030101010101" charset="-122"/>
              </a:rPr>
              <a:t>8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等线" panose="02010600030101010101" charset="-122"/>
              </a:rPr>
              <a:t>月的汛期的成因。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等线" panose="0201060003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274630" y="4730782"/>
            <a:ext cx="1724682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等线" panose="02010600030101010101" charset="-122"/>
              </a:rPr>
              <a:t>雨水补给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72069" y="276012"/>
            <a:ext cx="9815470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latin typeface="+mn-ea"/>
                <a:sym typeface="+mn-ea"/>
              </a:rPr>
              <a:t>       松花江位于我国东北地区，是黑龙江在中国境内最大的支流。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cs typeface="+mn-cs"/>
                <a:sym typeface="等线" panose="02010600030101010101" charset="-122"/>
              </a:rPr>
              <a:t>下图为佳木斯的气温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cs typeface="+mn-cs"/>
                <a:sym typeface="等线" panose="02010600030101010101" charset="-122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cs typeface="+mn-cs"/>
                <a:sym typeface="等线" panose="02010600030101010101" charset="-122"/>
              </a:rPr>
              <a:t>降水量图和松花江年内径流量比率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ea"/>
              <a:cs typeface="+mn-cs"/>
              <a:sym typeface="等线" panose="0201060003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348" y="1454580"/>
            <a:ext cx="6022921" cy="319967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6" t="90196" r="35574" b="1855"/>
          <a:stretch>
            <a:fillRect/>
          </a:stretch>
        </p:blipFill>
        <p:spPr>
          <a:xfrm>
            <a:off x="5879804" y="4239230"/>
            <a:ext cx="1743740" cy="26305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825563" y="4239230"/>
            <a:ext cx="1924493" cy="369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等线" panose="0201060003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611052" y="4419886"/>
            <a:ext cx="708847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汛期指河水在一年中有规律显著上涨的时期，即河流水盛的时期。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9" grpId="0" bldLvl="0" animBg="1"/>
      <p:bldP spid="14" grpId="0" bldLvl="0" animBg="1"/>
      <p:bldP spid="14" grpId="1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53944" y="379544"/>
            <a:ext cx="1779373" cy="584773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等线" panose="02010600030101010101" charset="-122"/>
              </a:rPr>
              <a:t>知识梳理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等线" panose="0201060003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62504" y="1183220"/>
            <a:ext cx="5340989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等线" panose="02010600030101010101" charset="-122"/>
              </a:rPr>
              <a:t>1.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等线" panose="02010600030101010101" charset="-122"/>
              </a:rPr>
              <a:t>说明河流与冰川、积雪之间的关系。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等线" panose="02010600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53943" y="4070141"/>
            <a:ext cx="10851475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等线" panose="02010600030101010101" charset="-122"/>
              </a:rPr>
              <a:t>2.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等线" panose="02010600030101010101" charset="-122"/>
              </a:rPr>
              <a:t>你能比较出河流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等线" panose="02010600030101010101" charset="-122"/>
              </a:rPr>
              <a:t>冰川融水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等线" panose="02010600030101010101" charset="-122"/>
              </a:rPr>
              <a:t>补给和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等线" panose="02010600030101010101" charset="-122"/>
              </a:rPr>
              <a:t>季节性积雪融水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等线" panose="02010600030101010101" charset="-122"/>
              </a:rPr>
              <a:t>补给的不同点吗？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等线" panose="0201060003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478" y="859971"/>
            <a:ext cx="6006949" cy="3193294"/>
          </a:xfrm>
          <a:prstGeom prst="rect">
            <a:avLst/>
          </a:prstGeom>
        </p:spPr>
      </p:pic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856291" y="2801057"/>
            <a:ext cx="4947202" cy="665101"/>
            <a:chOff x="1191709" y="5829440"/>
            <a:chExt cx="3460699" cy="665206"/>
          </a:xfrm>
        </p:grpSpPr>
        <p:sp>
          <p:nvSpPr>
            <p:cNvPr id="7" name="文本框 6"/>
            <p:cNvSpPr txBox="1"/>
            <p:nvPr>
              <p:custDataLst>
                <p:tags r:id="rId4"/>
              </p:custDataLst>
            </p:nvPr>
          </p:nvSpPr>
          <p:spPr>
            <a:xfrm>
              <a:off x="3852237" y="5964223"/>
              <a:ext cx="800171" cy="522052"/>
            </a:xfrm>
            <a:prstGeom prst="rect">
              <a:avLst/>
            </a:prstGeom>
            <a:noFill/>
            <a:ln w="38100">
              <a:solidFill>
                <a:srgbClr val="1784AD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rPr>
                <a:t>河流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8" name="直接箭头连接符 7"/>
            <p:cNvCxnSpPr>
              <a:stCxn id="9" idx="3"/>
            </p:cNvCxnSpPr>
            <p:nvPr>
              <p:custDataLst>
                <p:tags r:id="rId5"/>
              </p:custDataLst>
            </p:nvPr>
          </p:nvCxnSpPr>
          <p:spPr>
            <a:xfrm>
              <a:off x="2668885" y="6212291"/>
              <a:ext cx="1183352" cy="995"/>
            </a:xfrm>
            <a:prstGeom prst="straightConnector1">
              <a:avLst/>
            </a:prstGeom>
            <a:ln w="38100">
              <a:solidFill>
                <a:srgbClr val="1784AD"/>
              </a:solidFill>
              <a:tailEnd type="arrow"/>
            </a:ln>
          </p:spPr>
          <p:style>
            <a:lnRef idx="1">
              <a:srgbClr val="4472C4"/>
            </a:lnRef>
            <a:fillRef idx="0">
              <a:srgbClr val="4472C4"/>
            </a:fillRef>
            <a:effectRef idx="0">
              <a:srgbClr val="4472C4"/>
            </a:effectRef>
            <a:fontRef idx="minor">
              <a:sysClr val="windowText" lastClr="000000"/>
            </a:fontRef>
          </p:style>
        </p:cxnSp>
        <p:sp>
          <p:nvSpPr>
            <p:cNvPr id="9" name="文本框 8"/>
            <p:cNvSpPr txBox="1"/>
            <p:nvPr>
              <p:custDataLst>
                <p:tags r:id="rId6"/>
              </p:custDataLst>
            </p:nvPr>
          </p:nvSpPr>
          <p:spPr>
            <a:xfrm>
              <a:off x="1191709" y="5971344"/>
              <a:ext cx="1477176" cy="523302"/>
            </a:xfrm>
            <a:prstGeom prst="rect">
              <a:avLst/>
            </a:prstGeom>
            <a:noFill/>
            <a:ln w="38100">
              <a:solidFill>
                <a:srgbClr val="1784AD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rPr>
                <a:t>冰川、积雪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7"/>
              </p:custDataLst>
            </p:nvPr>
          </p:nvSpPr>
          <p:spPr>
            <a:xfrm>
              <a:off x="2832564" y="5829440"/>
              <a:ext cx="953530" cy="4001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思源黑体 CN" charset="0"/>
                </a:rPr>
                <a:t>单向补给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352190" y="4960535"/>
            <a:ext cx="5392739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等线" panose="02010600030101010101" charset="-122"/>
              </a:rPr>
              <a:t>季节性积雪融水补给形成春汛；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等线" panose="02010600030101010101" charset="-122"/>
            </a:endParaRP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等线" panose="02010600030101010101" charset="-122"/>
              </a:rPr>
              <a:t>冰川融水补给形成夏汛</a:t>
            </a:r>
            <a:r>
              <a:rPr lang="zh-CN" altLang="en-US" sz="2800" b="1" dirty="0">
                <a:solidFill>
                  <a:srgbClr val="C00000"/>
                </a:solidFill>
                <a:latin typeface="Arial" panose="020B0604020202020204"/>
                <a:ea typeface="微软雅黑" panose="020B0503020204020204" charset="-122"/>
                <a:sym typeface="等线" panose="02010600030101010101" charset="-122"/>
              </a:rPr>
              <a:t>；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等线" panose="02010600030101010101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8632442" y="935190"/>
            <a:ext cx="966652" cy="940526"/>
          </a:xfrm>
          <a:prstGeom prst="ellipse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等线" panose="02010600030101010101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7394013" y="2216703"/>
            <a:ext cx="966652" cy="940526"/>
          </a:xfrm>
          <a:prstGeom prst="ellipse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等线" panose="0201060003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779587" y="989955"/>
            <a:ext cx="966651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400" b="1" dirty="0">
                <a:solidFill>
                  <a:srgbClr val="C00000"/>
                </a:solidFill>
                <a:sym typeface="等线" panose="02010600030101010101" charset="-122"/>
              </a:rPr>
              <a:t>冰川融水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+mn-cs"/>
              <a:sym typeface="等线" panose="0201060003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495140" y="2271468"/>
            <a:ext cx="866766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400" b="1" dirty="0">
                <a:solidFill>
                  <a:srgbClr val="C00000"/>
                </a:solidFill>
                <a:sym typeface="等线" panose="02010600030101010101" charset="-122"/>
              </a:rPr>
              <a:t>积雪融水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+mn-cs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303837" y="772224"/>
            <a:ext cx="1584325" cy="584775"/>
          </a:xfrm>
          <a:prstGeom prst="rect">
            <a:avLst/>
          </a:prstGeom>
          <a:noFill/>
          <a:ln w="3810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湖泊水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03837" y="3145537"/>
            <a:ext cx="1584325" cy="584775"/>
          </a:xfrm>
          <a:prstGeom prst="rect">
            <a:avLst/>
          </a:prstGeom>
          <a:noFill/>
          <a:ln w="3810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河流水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03837" y="5595049"/>
            <a:ext cx="1584325" cy="584775"/>
          </a:xfrm>
          <a:prstGeom prst="rect">
            <a:avLst/>
          </a:prstGeom>
          <a:noFill/>
          <a:ln w="3810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地下水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16949" y="3145537"/>
            <a:ext cx="2319189" cy="584775"/>
          </a:xfrm>
          <a:prstGeom prst="rect">
            <a:avLst/>
          </a:prstGeom>
          <a:noFill/>
          <a:ln w="3810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冰川、积雪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65337" y="3215387"/>
            <a:ext cx="1584325" cy="584775"/>
          </a:xfrm>
          <a:prstGeom prst="rect">
            <a:avLst/>
          </a:prstGeom>
          <a:noFill/>
          <a:ln w="3810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大气水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9" name="直接连接符 8"/>
          <p:cNvSpPr/>
          <p:nvPr/>
        </p:nvSpPr>
        <p:spPr>
          <a:xfrm rot="16200000" flipV="1">
            <a:off x="7715249" y="2610549"/>
            <a:ext cx="0" cy="1655762"/>
          </a:xfrm>
          <a:prstGeom prst="line">
            <a:avLst/>
          </a:prstGeom>
          <a:ln w="50800" cap="rnd" cmpd="sng">
            <a:solidFill>
              <a:srgbClr val="4D68E8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378699" y="2961387"/>
            <a:ext cx="936625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13F5B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融化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D13F5B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2" name="直接连接符 11"/>
          <p:cNvSpPr/>
          <p:nvPr/>
        </p:nvSpPr>
        <p:spPr>
          <a:xfrm rot="16200000">
            <a:off x="4525434" y="2657646"/>
            <a:ext cx="0" cy="1413932"/>
          </a:xfrm>
          <a:prstGeom prst="line">
            <a:avLst/>
          </a:prstGeom>
          <a:ln w="50800" cap="rnd" cmpd="sng">
            <a:solidFill>
              <a:srgbClr val="4D68E8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161189" y="2926788"/>
            <a:ext cx="936625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13F5B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降雨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D13F5B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7" name="直接连接符 26"/>
          <p:cNvSpPr/>
          <p:nvPr/>
        </p:nvSpPr>
        <p:spPr>
          <a:xfrm rot="16200000" flipV="1">
            <a:off x="4488922" y="2921153"/>
            <a:ext cx="0" cy="1340908"/>
          </a:xfrm>
          <a:prstGeom prst="line">
            <a:avLst/>
          </a:prstGeom>
          <a:ln w="50800" cap="rnd" cmpd="sng">
            <a:solidFill>
              <a:srgbClr val="4D68E8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173805" y="3620979"/>
            <a:ext cx="936625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13F5B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蒸发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D13F5B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5" name="直接连接符 24"/>
          <p:cNvSpPr/>
          <p:nvPr/>
        </p:nvSpPr>
        <p:spPr>
          <a:xfrm flipH="1">
            <a:off x="3000374" y="1141250"/>
            <a:ext cx="2232025" cy="1979206"/>
          </a:xfrm>
          <a:prstGeom prst="line">
            <a:avLst/>
          </a:prstGeom>
          <a:ln w="50800" cap="rnd" cmpd="sng">
            <a:solidFill>
              <a:srgbClr val="4D68E8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 rot="19047550">
            <a:off x="3851274" y="2100348"/>
            <a:ext cx="936625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13F5B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蒸发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D13F5B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8" name="直接连接符 17"/>
          <p:cNvSpPr/>
          <p:nvPr/>
        </p:nvSpPr>
        <p:spPr>
          <a:xfrm flipV="1">
            <a:off x="2568574" y="835724"/>
            <a:ext cx="2663825" cy="2361954"/>
          </a:xfrm>
          <a:prstGeom prst="line">
            <a:avLst/>
          </a:prstGeom>
          <a:ln w="50800" cap="rnd" cmpd="sng">
            <a:solidFill>
              <a:srgbClr val="4D68E8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 rot="19206324">
            <a:off x="3403599" y="1474187"/>
            <a:ext cx="936625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13F5B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降雨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D13F5B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1" name="直接连接符 20"/>
          <p:cNvSpPr/>
          <p:nvPr/>
        </p:nvSpPr>
        <p:spPr>
          <a:xfrm rot="5400000" flipV="1">
            <a:off x="3119003" y="3751420"/>
            <a:ext cx="1925712" cy="2310608"/>
          </a:xfrm>
          <a:prstGeom prst="line">
            <a:avLst/>
          </a:prstGeom>
          <a:ln w="50800" cap="rnd" cmpd="sng">
            <a:solidFill>
              <a:srgbClr val="4D68E8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 rot="2393676" flipH="1">
            <a:off x="3185246" y="4935578"/>
            <a:ext cx="1635125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13F5B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降水下渗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D13F5B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5" name="直接连接符 34"/>
          <p:cNvSpPr/>
          <p:nvPr/>
        </p:nvSpPr>
        <p:spPr>
          <a:xfrm flipV="1">
            <a:off x="6240462" y="1421512"/>
            <a:ext cx="0" cy="1655762"/>
          </a:xfrm>
          <a:prstGeom prst="line">
            <a:avLst/>
          </a:prstGeom>
          <a:ln w="50800" cap="rnd" cmpd="sng">
            <a:solidFill>
              <a:srgbClr val="4D68E8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348096" y="1664399"/>
            <a:ext cx="492443" cy="861774"/>
          </a:xfrm>
          <a:prstGeom prst="rect">
            <a:avLst/>
          </a:prstGeom>
          <a:noFill/>
          <a:ln w="9525">
            <a:noFill/>
          </a:ln>
        </p:spPr>
        <p:txBody>
          <a:bodyPr vert="eaVert" wrap="non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13F5B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丰水期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D13F5B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8" name="直接连接符 37"/>
          <p:cNvSpPr/>
          <p:nvPr/>
        </p:nvSpPr>
        <p:spPr>
          <a:xfrm>
            <a:off x="5808662" y="1450087"/>
            <a:ext cx="0" cy="1655762"/>
          </a:xfrm>
          <a:prstGeom prst="line">
            <a:avLst/>
          </a:prstGeom>
          <a:ln w="50800" cap="rnd" cmpd="sng">
            <a:solidFill>
              <a:srgbClr val="4D68E8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5298110" y="1638999"/>
            <a:ext cx="492443" cy="861774"/>
          </a:xfrm>
          <a:prstGeom prst="rect">
            <a:avLst/>
          </a:prstGeom>
          <a:noFill/>
          <a:ln w="9525">
            <a:noFill/>
          </a:ln>
        </p:spPr>
        <p:txBody>
          <a:bodyPr vert="eaVert" wrap="non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13F5B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枯水期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D13F5B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0" name="文本框 39">
            <a:hlinkClick r:id="" action="ppaction://noaction"/>
          </p:cNvPr>
          <p:cNvSpPr txBox="1"/>
          <p:nvPr/>
        </p:nvSpPr>
        <p:spPr>
          <a:xfrm>
            <a:off x="6224984" y="4125024"/>
            <a:ext cx="615553" cy="92398"/>
          </a:xfrm>
          <a:prstGeom prst="rect">
            <a:avLst/>
          </a:prstGeom>
          <a:noFill/>
          <a:ln w="9525">
            <a:noFill/>
          </a:ln>
        </p:spPr>
        <p:txBody>
          <a:bodyPr vert="eaVert" wrap="non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2" name="直接连接符 41"/>
          <p:cNvSpPr/>
          <p:nvPr/>
        </p:nvSpPr>
        <p:spPr>
          <a:xfrm>
            <a:off x="5808662" y="3897446"/>
            <a:ext cx="0" cy="1622991"/>
          </a:xfrm>
          <a:prstGeom prst="line">
            <a:avLst/>
          </a:prstGeom>
          <a:ln w="50800" cap="rnd" cmpd="sng">
            <a:solidFill>
              <a:srgbClr val="4D68E8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3" name="学科网易水寒课件直接连接符 42"/>
          <p:cNvSpPr/>
          <p:nvPr/>
        </p:nvSpPr>
        <p:spPr>
          <a:xfrm flipV="1">
            <a:off x="6240462" y="3869437"/>
            <a:ext cx="0" cy="1622991"/>
          </a:xfrm>
          <a:prstGeom prst="line">
            <a:avLst/>
          </a:prstGeom>
          <a:ln w="50800" cap="rnd" cmpd="sng">
            <a:solidFill>
              <a:srgbClr val="4D68E8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4" name="文本框 43">
            <a:hlinkClick r:id="" action="ppaction://noaction"/>
          </p:cNvPr>
          <p:cNvSpPr txBox="1"/>
          <p:nvPr/>
        </p:nvSpPr>
        <p:spPr>
          <a:xfrm>
            <a:off x="5340034" y="4074839"/>
            <a:ext cx="492443" cy="861774"/>
          </a:xfrm>
          <a:prstGeom prst="rect">
            <a:avLst/>
          </a:prstGeom>
          <a:noFill/>
          <a:ln w="9525">
            <a:noFill/>
          </a:ln>
        </p:spPr>
        <p:txBody>
          <a:bodyPr vert="eaVert" wrap="non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13F5B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丰水期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D13F5B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307137" y="3964358"/>
            <a:ext cx="869950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13F5B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枯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D13F5B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13F5B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水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D13F5B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13F5B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期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D13F5B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2568574" y="3865807"/>
            <a:ext cx="6842126" cy="2481707"/>
            <a:chOff x="3013347" y="4149270"/>
            <a:chExt cx="6842126" cy="2833673"/>
          </a:xfrm>
        </p:grpSpPr>
        <p:sp>
          <p:nvSpPr>
            <p:cNvPr id="31" name="未知"/>
            <p:cNvSpPr/>
            <p:nvPr/>
          </p:nvSpPr>
          <p:spPr>
            <a:xfrm>
              <a:off x="3013347" y="4165190"/>
              <a:ext cx="1588" cy="2816162"/>
            </a:xfrm>
            <a:custGeom>
              <a:avLst/>
              <a:gdLst/>
              <a:ahLst/>
              <a:cxnLst/>
              <a:rect l="0" t="0" r="0" b="0"/>
              <a:pathLst>
                <a:path w="1" h="1769">
                  <a:moveTo>
                    <a:pt x="0" y="0"/>
                  </a:moveTo>
                  <a:cubicBezTo>
                    <a:pt x="0" y="0"/>
                    <a:pt x="0" y="884"/>
                    <a:pt x="0" y="1769"/>
                  </a:cubicBezTo>
                </a:path>
              </a:pathLst>
            </a:custGeom>
            <a:noFill/>
            <a:ln w="50800" cap="rnd" cmpd="sng">
              <a:solidFill>
                <a:srgbClr val="4D68E8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2" name="未知"/>
            <p:cNvSpPr/>
            <p:nvPr/>
          </p:nvSpPr>
          <p:spPr>
            <a:xfrm>
              <a:off x="3013347" y="6981351"/>
              <a:ext cx="6840538" cy="1592"/>
            </a:xfrm>
            <a:custGeom>
              <a:avLst/>
              <a:gdLst/>
              <a:ahLst/>
              <a:cxnLst/>
              <a:rect l="0" t="0" r="0" b="0"/>
              <a:pathLst>
                <a:path w="4309" h="1">
                  <a:moveTo>
                    <a:pt x="0" y="0"/>
                  </a:moveTo>
                  <a:cubicBezTo>
                    <a:pt x="0" y="0"/>
                    <a:pt x="2154" y="0"/>
                    <a:pt x="4309" y="0"/>
                  </a:cubicBezTo>
                </a:path>
              </a:pathLst>
            </a:custGeom>
            <a:noFill/>
            <a:ln w="50800" cap="rnd" cmpd="sng">
              <a:solidFill>
                <a:srgbClr val="4D68E8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3" name="未知"/>
            <p:cNvSpPr/>
            <p:nvPr/>
          </p:nvSpPr>
          <p:spPr>
            <a:xfrm flipV="1">
              <a:off x="9853885" y="4149270"/>
              <a:ext cx="1588" cy="2816162"/>
            </a:xfrm>
            <a:custGeom>
              <a:avLst/>
              <a:gdLst/>
              <a:ahLst/>
              <a:cxnLst/>
              <a:rect l="0" t="0" r="0" b="0"/>
              <a:pathLst>
                <a:path w="1" h="1769">
                  <a:moveTo>
                    <a:pt x="0" y="0"/>
                  </a:moveTo>
                  <a:cubicBezTo>
                    <a:pt x="0" y="0"/>
                    <a:pt x="0" y="884"/>
                    <a:pt x="0" y="1769"/>
                  </a:cubicBezTo>
                </a:path>
              </a:pathLst>
            </a:custGeom>
            <a:noFill/>
            <a:ln w="50800" cap="rnd" cmpd="sng">
              <a:solidFill>
                <a:srgbClr val="4D68E8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5832477" y="6346120"/>
            <a:ext cx="936625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400" i="0">
                <a:solidFill>
                  <a:srgbClr val="D13F5B"/>
                </a:solidFill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13F5B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sym typeface="+mn-lt"/>
              </a:rPr>
              <a:t>降雪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D13F5B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+mn-lt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05709" y="249004"/>
            <a:ext cx="413446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rPr>
              <a:t>二、陆地水体的相互关系</a:t>
            </a:r>
            <a:endParaRPr kumimoji="0" lang="zh-CN" altLang="en-US" sz="28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907750" y="6870055"/>
            <a:ext cx="8162185" cy="954108"/>
            <a:chOff x="880529" y="1441376"/>
            <a:chExt cx="8162185" cy="954108"/>
          </a:xfrm>
        </p:grpSpPr>
        <p:sp>
          <p:nvSpPr>
            <p:cNvPr id="11" name="文本框 10"/>
            <p:cNvSpPr txBox="1"/>
            <p:nvPr/>
          </p:nvSpPr>
          <p:spPr>
            <a:xfrm>
              <a:off x="880529" y="1441377"/>
              <a:ext cx="150893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dirty="0">
                  <a:latin typeface="黑体" panose="02010609060101010101" charset="-122"/>
                  <a:ea typeface="黑体" panose="02010609060101010101" charset="-122"/>
                </a:rPr>
                <a:t>区域特征不同</a:t>
              </a:r>
              <a:endParaRPr lang="zh-CN" altLang="en-US" sz="2800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216828" y="1441377"/>
              <a:ext cx="273684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2800">
                  <a:latin typeface="黑体" panose="02010609060101010101" charset="-122"/>
                  <a:ea typeface="黑体" panose="02010609060101010101" charset="-122"/>
                </a:defRPr>
              </a:lvl1pPr>
            </a:lstStyle>
            <a:p>
              <a:r>
                <a:rPr lang="zh-CN" altLang="en-US" dirty="0"/>
                <a:t>河流的主要补给方式也不相同</a:t>
              </a:r>
              <a:endParaRPr lang="zh-CN" altLang="en-US" dirty="0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909114" y="1441376"/>
              <a:ext cx="213360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2800">
                  <a:latin typeface="黑体" panose="02010609060101010101" charset="-122"/>
                  <a:ea typeface="黑体" panose="02010609060101010101" charset="-122"/>
                </a:defRPr>
              </a:lvl1pPr>
            </a:lstStyle>
            <a:p>
              <a:r>
                <a:rPr lang="zh-CN" altLang="en-US" dirty="0"/>
                <a:t>河流特征存在区域差异</a:t>
              </a:r>
              <a:endParaRPr lang="zh-CN" altLang="en-US" dirty="0"/>
            </a:p>
          </p:txBody>
        </p:sp>
        <p:cxnSp>
          <p:nvCxnSpPr>
            <p:cNvPr id="16" name="直接箭头连接符 15"/>
            <p:cNvCxnSpPr/>
            <p:nvPr/>
          </p:nvCxnSpPr>
          <p:spPr>
            <a:xfrm>
              <a:off x="2184400" y="1919161"/>
              <a:ext cx="9271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/>
            <p:nvPr/>
          </p:nvCxnSpPr>
          <p:spPr>
            <a:xfrm>
              <a:off x="5829300" y="1947958"/>
              <a:ext cx="9906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  <p:bldP spid="12" grpId="0" bldLvl="0" animBg="1"/>
      <p:bldP spid="13" grpId="0"/>
      <p:bldP spid="27" grpId="0" bldLvl="0" animBg="1"/>
      <p:bldP spid="28" grpId="0"/>
      <p:bldP spid="25" grpId="0" bldLvl="0" animBg="1"/>
      <p:bldP spid="26" grpId="0"/>
      <p:bldP spid="18" grpId="0" bldLvl="0" animBg="1"/>
      <p:bldP spid="19" grpId="0"/>
      <p:bldP spid="21" grpId="0" bldLvl="0" animBg="1"/>
      <p:bldP spid="22" grpId="0"/>
      <p:bldP spid="35" grpId="0" bldLvl="0" animBg="1"/>
      <p:bldP spid="36" grpId="0"/>
      <p:bldP spid="38" grpId="0" bldLvl="0" animBg="1"/>
      <p:bldP spid="39" grpId="0"/>
      <p:bldP spid="42" grpId="0" bldLvl="0" animBg="1"/>
      <p:bldP spid="43" grpId="0" bldLvl="0" animBg="1"/>
      <p:bldP spid="44" grpId="0"/>
      <p:bldP spid="45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953" y="-15364"/>
            <a:ext cx="2316945" cy="549353"/>
            <a:chOff x="0" y="29"/>
            <a:chExt cx="5104" cy="1236"/>
          </a:xfrm>
        </p:grpSpPr>
        <p:sp>
          <p:nvSpPr>
            <p:cNvPr id="5" name="矩形 2"/>
            <p:cNvSpPr/>
            <p:nvPr>
              <p:custDataLst>
                <p:tags r:id="rId2"/>
              </p:custDataLst>
            </p:nvPr>
          </p:nvSpPr>
          <p:spPr>
            <a:xfrm>
              <a:off x="0" y="29"/>
              <a:ext cx="5104" cy="1236"/>
            </a:xfrm>
            <a:custGeom>
              <a:avLst/>
              <a:gdLst>
                <a:gd name="connsiteX0" fmla="*/ 0 w 6877050"/>
                <a:gd name="connsiteY0" fmla="*/ 0 h 783320"/>
                <a:gd name="connsiteX1" fmla="*/ 6877050 w 6877050"/>
                <a:gd name="connsiteY1" fmla="*/ 0 h 783320"/>
                <a:gd name="connsiteX2" fmla="*/ 6877050 w 6877050"/>
                <a:gd name="connsiteY2" fmla="*/ 783320 h 783320"/>
                <a:gd name="connsiteX3" fmla="*/ 0 w 6877050"/>
                <a:gd name="connsiteY3" fmla="*/ 783320 h 783320"/>
                <a:gd name="connsiteX4" fmla="*/ 0 w 6877050"/>
                <a:gd name="connsiteY4" fmla="*/ 0 h 783320"/>
                <a:gd name="connsiteX0-1" fmla="*/ 0 w 6877050"/>
                <a:gd name="connsiteY0-2" fmla="*/ 0 h 784750"/>
                <a:gd name="connsiteX1-3" fmla="*/ 6877050 w 6877050"/>
                <a:gd name="connsiteY1-4" fmla="*/ 0 h 784750"/>
                <a:gd name="connsiteX2-5" fmla="*/ 6877050 w 6877050"/>
                <a:gd name="connsiteY2-6" fmla="*/ 783320 h 784750"/>
                <a:gd name="connsiteX3-7" fmla="*/ 6505575 w 6877050"/>
                <a:gd name="connsiteY3-8" fmla="*/ 784750 h 784750"/>
                <a:gd name="connsiteX4-9" fmla="*/ 0 w 6877050"/>
                <a:gd name="connsiteY4-10" fmla="*/ 783320 h 784750"/>
                <a:gd name="connsiteX5" fmla="*/ 0 w 6877050"/>
                <a:gd name="connsiteY5" fmla="*/ 0 h 784750"/>
                <a:gd name="connsiteX0-11" fmla="*/ 0 w 6877050"/>
                <a:gd name="connsiteY0-12" fmla="*/ 0 h 784750"/>
                <a:gd name="connsiteX1-13" fmla="*/ 6877050 w 6877050"/>
                <a:gd name="connsiteY1-14" fmla="*/ 0 h 784750"/>
                <a:gd name="connsiteX2-15" fmla="*/ 6505575 w 6877050"/>
                <a:gd name="connsiteY2-16" fmla="*/ 784750 h 784750"/>
                <a:gd name="connsiteX3-17" fmla="*/ 0 w 6877050"/>
                <a:gd name="connsiteY3-18" fmla="*/ 783320 h 784750"/>
                <a:gd name="connsiteX4-19" fmla="*/ 0 w 6877050"/>
                <a:gd name="connsiteY4-20" fmla="*/ 0 h 7847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877050" h="784750">
                  <a:moveTo>
                    <a:pt x="0" y="0"/>
                  </a:moveTo>
                  <a:lnTo>
                    <a:pt x="6877050" y="0"/>
                  </a:lnTo>
                  <a:lnTo>
                    <a:pt x="6505575" y="784750"/>
                  </a:lnTo>
                  <a:lnTo>
                    <a:pt x="0" y="783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48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" name="TextBox 17"/>
            <p:cNvSpPr txBox="1"/>
            <p:nvPr>
              <p:custDataLst>
                <p:tags r:id="rId3"/>
              </p:custDataLst>
            </p:nvPr>
          </p:nvSpPr>
          <p:spPr>
            <a:xfrm>
              <a:off x="400" y="29"/>
              <a:ext cx="4704" cy="1097"/>
            </a:xfrm>
            <a:prstGeom prst="rect">
              <a:avLst/>
            </a:prstGeom>
            <a:noFill/>
          </p:spPr>
          <p:txBody>
            <a:bodyPr wrap="square" lIns="121863" tIns="60931" rIns="121863" bIns="60931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+mn-ea"/>
                </a:rPr>
                <a:t>活动探究</a:t>
              </a:r>
              <a:endPara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endParaRPr>
            </a:p>
          </p:txBody>
        </p:sp>
      </p:grp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215887" y="708167"/>
            <a:ext cx="11593288" cy="2235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   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科罗拉多河发源于美国西部的落基山脉，源头海拔超过3000米，自东北向西南流入太平洋，全长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2300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多千米。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上游山区年平均降水量400-500毫米，贡献了86%的河流径流量。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下游地处温带半干旱和干旱区，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年降水量不足100毫米。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科罗拉多河年内径流量变化显著，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夏季径流量占全国的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70%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。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干流上陆续修建了胡佛大坝等多座水坝。图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4.7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示意胡佛大坝修建前后坝下某斯面流量的年际变化。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385" y="2532619"/>
            <a:ext cx="3185109" cy="390969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477145" y="2944164"/>
            <a:ext cx="7728917" cy="694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ea"/>
              </a:rPr>
              <a:t>1.  说出科罗拉多河上游和下游河流的主要补给。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</a:endParaRPr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2403784" y="175259"/>
            <a:ext cx="6433856" cy="662782"/>
          </a:xfrm>
        </p:spPr>
        <p:txBody>
          <a:bodyPr>
            <a:normAutofit fontScale="975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等线 Light" panose="02010600030101010101" charset="-122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等线 Light" panose="02010600030101010101" charset="-122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等线 Light" panose="02010600030101010101" charset="-122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等线 Light" panose="02010600030101010101" charset="-122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等线 Light" panose="02010600030101010101" charset="-122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等线 Light" panose="02010600030101010101" charset="-122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等线 Light" panose="02010600030101010101" charset="-122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等线 Light" panose="02010600030101010101" charset="-122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等线 Light" panose="02010600030101010101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sym typeface="等线 Light" panose="02010600030101010101" charset="-122"/>
              </a:rPr>
              <a:t>了解影响科罗拉多河径流的因素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等线 Light" panose="0201060003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70673" y="3908409"/>
            <a:ext cx="6988926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+mn-ea"/>
              </a:rPr>
              <a:t>上游：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+mn-ea"/>
              </a:rPr>
              <a:t>冰雪融水、山地降水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+mn-ea"/>
              </a:rPr>
              <a:t>；下游：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+mn-ea"/>
              </a:rPr>
              <a:t>地下水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953" y="-15364"/>
            <a:ext cx="2316945" cy="549353"/>
            <a:chOff x="0" y="29"/>
            <a:chExt cx="5104" cy="1236"/>
          </a:xfrm>
        </p:grpSpPr>
        <p:sp>
          <p:nvSpPr>
            <p:cNvPr id="5" name="矩形 2"/>
            <p:cNvSpPr/>
            <p:nvPr>
              <p:custDataLst>
                <p:tags r:id="rId2"/>
              </p:custDataLst>
            </p:nvPr>
          </p:nvSpPr>
          <p:spPr>
            <a:xfrm>
              <a:off x="0" y="29"/>
              <a:ext cx="5104" cy="1236"/>
            </a:xfrm>
            <a:custGeom>
              <a:avLst/>
              <a:gdLst>
                <a:gd name="connsiteX0" fmla="*/ 0 w 6877050"/>
                <a:gd name="connsiteY0" fmla="*/ 0 h 783320"/>
                <a:gd name="connsiteX1" fmla="*/ 6877050 w 6877050"/>
                <a:gd name="connsiteY1" fmla="*/ 0 h 783320"/>
                <a:gd name="connsiteX2" fmla="*/ 6877050 w 6877050"/>
                <a:gd name="connsiteY2" fmla="*/ 783320 h 783320"/>
                <a:gd name="connsiteX3" fmla="*/ 0 w 6877050"/>
                <a:gd name="connsiteY3" fmla="*/ 783320 h 783320"/>
                <a:gd name="connsiteX4" fmla="*/ 0 w 6877050"/>
                <a:gd name="connsiteY4" fmla="*/ 0 h 783320"/>
                <a:gd name="connsiteX0-1" fmla="*/ 0 w 6877050"/>
                <a:gd name="connsiteY0-2" fmla="*/ 0 h 784750"/>
                <a:gd name="connsiteX1-3" fmla="*/ 6877050 w 6877050"/>
                <a:gd name="connsiteY1-4" fmla="*/ 0 h 784750"/>
                <a:gd name="connsiteX2-5" fmla="*/ 6877050 w 6877050"/>
                <a:gd name="connsiteY2-6" fmla="*/ 783320 h 784750"/>
                <a:gd name="connsiteX3-7" fmla="*/ 6505575 w 6877050"/>
                <a:gd name="connsiteY3-8" fmla="*/ 784750 h 784750"/>
                <a:gd name="connsiteX4-9" fmla="*/ 0 w 6877050"/>
                <a:gd name="connsiteY4-10" fmla="*/ 783320 h 784750"/>
                <a:gd name="connsiteX5" fmla="*/ 0 w 6877050"/>
                <a:gd name="connsiteY5" fmla="*/ 0 h 784750"/>
                <a:gd name="connsiteX0-11" fmla="*/ 0 w 6877050"/>
                <a:gd name="connsiteY0-12" fmla="*/ 0 h 784750"/>
                <a:gd name="connsiteX1-13" fmla="*/ 6877050 w 6877050"/>
                <a:gd name="connsiteY1-14" fmla="*/ 0 h 784750"/>
                <a:gd name="connsiteX2-15" fmla="*/ 6505575 w 6877050"/>
                <a:gd name="connsiteY2-16" fmla="*/ 784750 h 784750"/>
                <a:gd name="connsiteX3-17" fmla="*/ 0 w 6877050"/>
                <a:gd name="connsiteY3-18" fmla="*/ 783320 h 784750"/>
                <a:gd name="connsiteX4-19" fmla="*/ 0 w 6877050"/>
                <a:gd name="connsiteY4-20" fmla="*/ 0 h 7847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877050" h="784750">
                  <a:moveTo>
                    <a:pt x="0" y="0"/>
                  </a:moveTo>
                  <a:lnTo>
                    <a:pt x="6877050" y="0"/>
                  </a:lnTo>
                  <a:lnTo>
                    <a:pt x="6505575" y="784750"/>
                  </a:lnTo>
                  <a:lnTo>
                    <a:pt x="0" y="783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48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" name="TextBox 17"/>
            <p:cNvSpPr txBox="1"/>
            <p:nvPr>
              <p:custDataLst>
                <p:tags r:id="rId3"/>
              </p:custDataLst>
            </p:nvPr>
          </p:nvSpPr>
          <p:spPr>
            <a:xfrm>
              <a:off x="400" y="29"/>
              <a:ext cx="4704" cy="1097"/>
            </a:xfrm>
            <a:prstGeom prst="rect">
              <a:avLst/>
            </a:prstGeom>
            <a:noFill/>
          </p:spPr>
          <p:txBody>
            <a:bodyPr wrap="square" lIns="121863" tIns="60931" rIns="121863" bIns="60931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+mn-ea"/>
                </a:rPr>
                <a:t>活动探究</a:t>
              </a:r>
              <a:endPara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endParaRPr>
            </a:p>
          </p:txBody>
        </p:sp>
      </p:grp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215887" y="708167"/>
            <a:ext cx="11593288" cy="2235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   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科罗拉多河发源于美国西部的落基山脉，源头海拔超过3000米，自东北向西南流入太平洋，全长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2300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多千米。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上游山区年平均降水量400-500毫米，贡献了86%的河流径流量。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下游地处温带半干旱和干旱区，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年降水量不足100毫米。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科罗拉多河年内径流量变化显著，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夏季径流量占全国的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70%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。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干流上陆续修建了胡佛大坝等多座水坝。图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4.7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示意胡佛大坝修建前后坝下某斯面流量的年际变化。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154" y="2621110"/>
            <a:ext cx="3185109" cy="390969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144335" y="2944164"/>
            <a:ext cx="7728917" cy="694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ea"/>
              </a:rPr>
              <a:t>2. 推测科罗拉多河夏季径流量较大的原因。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</a:endParaRPr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2403784" y="175259"/>
            <a:ext cx="6433856" cy="662782"/>
          </a:xfrm>
        </p:spPr>
        <p:txBody>
          <a:bodyPr>
            <a:normAutofit fontScale="975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等线 Light" panose="02010600030101010101" charset="-122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等线 Light" panose="02010600030101010101" charset="-122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等线 Light" panose="02010600030101010101" charset="-122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等线 Light" panose="02010600030101010101" charset="-122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等线 Light" panose="02010600030101010101" charset="-122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等线 Light" panose="02010600030101010101" charset="-122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等线 Light" panose="02010600030101010101" charset="-122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等线 Light" panose="02010600030101010101" charset="-122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等线 Light" panose="02010600030101010101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sym typeface="等线 Light" panose="02010600030101010101" charset="-122"/>
              </a:rPr>
              <a:t>了解影响科罗拉多河径流的因素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等线 Light" panose="02010600030101010101" charset="-122"/>
            </a:endParaRPr>
          </a:p>
        </p:txBody>
      </p:sp>
      <p:sp>
        <p:nvSpPr>
          <p:cNvPr id="2" name="矩形 1"/>
          <p:cNvSpPr/>
          <p:nvPr>
            <p:custDataLst>
              <p:tags r:id="rId9"/>
            </p:custDataLst>
          </p:nvPr>
        </p:nvSpPr>
        <p:spPr>
          <a:xfrm>
            <a:off x="716337" y="3704039"/>
            <a:ext cx="5598579" cy="2380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+mn-ea"/>
              </a:rPr>
              <a:t>科罗拉多河发源于落基山脉，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+mn-ea"/>
              </a:rPr>
              <a:t>源头海拔高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+mn-ea"/>
              </a:rPr>
              <a:t>，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+mn-ea"/>
              </a:rPr>
              <a:t>冬春季节受西风影响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+mn-ea"/>
              </a:rPr>
              <a:t>，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+mn-ea"/>
              </a:rPr>
              <a:t>降水较多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+mn-ea"/>
              </a:rPr>
              <a:t>，上游及源头地区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+mn-ea"/>
              </a:rPr>
              <a:t>冰雪量大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+mn-ea"/>
              </a:rPr>
              <a:t>，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+mn-ea"/>
              </a:rPr>
              <a:t>夏季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+mn-ea"/>
              </a:rPr>
              <a:t>，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+mn-ea"/>
              </a:rPr>
              <a:t>气温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+mn-ea"/>
              </a:rPr>
              <a:t>显著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+mn-ea"/>
              </a:rPr>
              <a:t>升高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+mn-ea"/>
              </a:rPr>
              <a:t>，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+mn-ea"/>
              </a:rPr>
              <a:t>冰雪融水量大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+mn-ea"/>
              </a:rPr>
              <a:t>，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+mn-ea"/>
              </a:rPr>
              <a:t>径流量大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+mn-ea"/>
              </a:rPr>
              <a:t>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1409" y="3061484"/>
            <a:ext cx="5064756" cy="362701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9297" b="929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027237" y="2525195"/>
            <a:ext cx="81375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第一节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陆地</a:t>
            </a: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水</a:t>
            </a: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体</a:t>
            </a: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及其相互关系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953" y="-15364"/>
            <a:ext cx="2316945" cy="549353"/>
            <a:chOff x="0" y="29"/>
            <a:chExt cx="5104" cy="1236"/>
          </a:xfrm>
        </p:grpSpPr>
        <p:sp>
          <p:nvSpPr>
            <p:cNvPr id="5" name="矩形 2"/>
            <p:cNvSpPr/>
            <p:nvPr>
              <p:custDataLst>
                <p:tags r:id="rId2"/>
              </p:custDataLst>
            </p:nvPr>
          </p:nvSpPr>
          <p:spPr>
            <a:xfrm>
              <a:off x="0" y="29"/>
              <a:ext cx="5104" cy="1236"/>
            </a:xfrm>
            <a:custGeom>
              <a:avLst/>
              <a:gdLst>
                <a:gd name="connsiteX0" fmla="*/ 0 w 6877050"/>
                <a:gd name="connsiteY0" fmla="*/ 0 h 783320"/>
                <a:gd name="connsiteX1" fmla="*/ 6877050 w 6877050"/>
                <a:gd name="connsiteY1" fmla="*/ 0 h 783320"/>
                <a:gd name="connsiteX2" fmla="*/ 6877050 w 6877050"/>
                <a:gd name="connsiteY2" fmla="*/ 783320 h 783320"/>
                <a:gd name="connsiteX3" fmla="*/ 0 w 6877050"/>
                <a:gd name="connsiteY3" fmla="*/ 783320 h 783320"/>
                <a:gd name="connsiteX4" fmla="*/ 0 w 6877050"/>
                <a:gd name="connsiteY4" fmla="*/ 0 h 783320"/>
                <a:gd name="connsiteX0-1" fmla="*/ 0 w 6877050"/>
                <a:gd name="connsiteY0-2" fmla="*/ 0 h 784750"/>
                <a:gd name="connsiteX1-3" fmla="*/ 6877050 w 6877050"/>
                <a:gd name="connsiteY1-4" fmla="*/ 0 h 784750"/>
                <a:gd name="connsiteX2-5" fmla="*/ 6877050 w 6877050"/>
                <a:gd name="connsiteY2-6" fmla="*/ 783320 h 784750"/>
                <a:gd name="connsiteX3-7" fmla="*/ 6505575 w 6877050"/>
                <a:gd name="connsiteY3-8" fmla="*/ 784750 h 784750"/>
                <a:gd name="connsiteX4-9" fmla="*/ 0 w 6877050"/>
                <a:gd name="connsiteY4-10" fmla="*/ 783320 h 784750"/>
                <a:gd name="connsiteX5" fmla="*/ 0 w 6877050"/>
                <a:gd name="connsiteY5" fmla="*/ 0 h 784750"/>
                <a:gd name="connsiteX0-11" fmla="*/ 0 w 6877050"/>
                <a:gd name="connsiteY0-12" fmla="*/ 0 h 784750"/>
                <a:gd name="connsiteX1-13" fmla="*/ 6877050 w 6877050"/>
                <a:gd name="connsiteY1-14" fmla="*/ 0 h 784750"/>
                <a:gd name="connsiteX2-15" fmla="*/ 6505575 w 6877050"/>
                <a:gd name="connsiteY2-16" fmla="*/ 784750 h 784750"/>
                <a:gd name="connsiteX3-17" fmla="*/ 0 w 6877050"/>
                <a:gd name="connsiteY3-18" fmla="*/ 783320 h 784750"/>
                <a:gd name="connsiteX4-19" fmla="*/ 0 w 6877050"/>
                <a:gd name="connsiteY4-20" fmla="*/ 0 h 7847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877050" h="784750">
                  <a:moveTo>
                    <a:pt x="0" y="0"/>
                  </a:moveTo>
                  <a:lnTo>
                    <a:pt x="6877050" y="0"/>
                  </a:lnTo>
                  <a:lnTo>
                    <a:pt x="6505575" y="784750"/>
                  </a:lnTo>
                  <a:lnTo>
                    <a:pt x="0" y="783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48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" name="TextBox 17"/>
            <p:cNvSpPr txBox="1"/>
            <p:nvPr>
              <p:custDataLst>
                <p:tags r:id="rId3"/>
              </p:custDataLst>
            </p:nvPr>
          </p:nvSpPr>
          <p:spPr>
            <a:xfrm>
              <a:off x="400" y="29"/>
              <a:ext cx="4704" cy="1097"/>
            </a:xfrm>
            <a:prstGeom prst="rect">
              <a:avLst/>
            </a:prstGeom>
            <a:noFill/>
          </p:spPr>
          <p:txBody>
            <a:bodyPr wrap="square" lIns="121863" tIns="60931" rIns="121863" bIns="60931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+mn-ea"/>
                </a:rPr>
                <a:t>活动探究</a:t>
              </a:r>
              <a:endPara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endParaRPr>
            </a:p>
          </p:txBody>
        </p:sp>
      </p:grp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215887" y="708167"/>
            <a:ext cx="7990175" cy="30873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   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科罗拉多河发源于美国西部的落基山脉，源头海拔超过3000米，自东北向西南流入太平洋，全长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2300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多千米。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上游山区年平均降水量400-500毫米，贡献了86%的河流径流量。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下游地处温带半干旱和干旱区，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年降水量不足100毫米。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科罗拉多河年内径流量变化显著，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夏季径流量占全国的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70%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。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干流上陆续修建了胡佛大坝等多座水坝。图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4.7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示意胡佛大坝修建前后坝下某斯面流量的年际变化。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477145" y="3795551"/>
            <a:ext cx="7728917" cy="13835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ea"/>
              </a:rPr>
              <a:t>3. 比较胡佛大坝建成前后大坝以下河段流量年际变化特征。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</a:endParaRPr>
          </a:p>
        </p:txBody>
      </p:sp>
      <p:sp>
        <p:nvSpPr>
          <p:cNvPr id="10" name="标题 1"/>
          <p:cNvSpPr txBox="1"/>
          <p:nvPr>
            <p:custDataLst>
              <p:tags r:id="rId6"/>
            </p:custDataLst>
          </p:nvPr>
        </p:nvSpPr>
        <p:spPr>
          <a:xfrm>
            <a:off x="2403784" y="175259"/>
            <a:ext cx="6433856" cy="662782"/>
          </a:xfrm>
        </p:spPr>
        <p:txBody>
          <a:bodyPr>
            <a:normAutofit fontScale="975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等线 Light" panose="02010600030101010101" charset="-122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等线 Light" panose="02010600030101010101" charset="-122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等线 Light" panose="02010600030101010101" charset="-122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等线 Light" panose="02010600030101010101" charset="-122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等线 Light" panose="02010600030101010101" charset="-122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等线 Light" panose="02010600030101010101" charset="-122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等线 Light" panose="02010600030101010101" charset="-122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等线 Light" panose="02010600030101010101" charset="-122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 baseline="0">
                <a:solidFill>
                  <a:srgbClr val="000000"/>
                </a:solidFill>
                <a:uFillTx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等线 Light" panose="02010600030101010101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sym typeface="等线 Light" panose="02010600030101010101" charset="-122"/>
              </a:rPr>
              <a:t>了解影响科罗拉多河径流的因素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等线 Light" panose="0201060003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769" y="1196752"/>
            <a:ext cx="3665182" cy="4733818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9552543" y="1772816"/>
            <a:ext cx="432048" cy="11988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</a:rPr>
              <a:t>建成前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10704671" y="2492896"/>
            <a:ext cx="432048" cy="11988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</a:rPr>
              <a:t>建成后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12" name="矩形 11"/>
          <p:cNvSpPr/>
          <p:nvPr>
            <p:custDataLst>
              <p:tags r:id="rId11"/>
            </p:custDataLst>
          </p:nvPr>
        </p:nvSpPr>
        <p:spPr>
          <a:xfrm>
            <a:off x="1052908" y="5179135"/>
            <a:ext cx="6811305" cy="1221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+mn-ea"/>
              </a:rPr>
              <a:t>建成前，大坝以下河段流量的</a:t>
            </a:r>
            <a:r>
              <a:rPr kumimoji="0" lang="zh-C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+mn-ea"/>
              </a:rPr>
              <a:t>年际变化大</a:t>
            </a:r>
            <a:r>
              <a:rPr kumimoji="0" lang="zh-CN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+mn-ea"/>
              </a:rPr>
              <a:t>；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+mn-ea"/>
              </a:rPr>
              <a:t>   </a:t>
            </a:r>
            <a:r>
              <a:rPr kumimoji="0" lang="zh-CN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+mn-ea"/>
              </a:rPr>
              <a:t>建成后</a:t>
            </a:r>
            <a:r>
              <a:rPr kumimoji="0" lang="zh-C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+mn-ea"/>
              </a:rPr>
              <a:t>年际变化减小</a:t>
            </a:r>
            <a:r>
              <a:rPr kumimoji="0" lang="zh-CN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+mn-ea"/>
              </a:rPr>
              <a:t>。</a:t>
            </a:r>
            <a:endParaRPr kumimoji="0" lang="zh-CN" altLang="zh-C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/>
              <a:sym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1" grpId="0" bldLvl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521" y="944814"/>
            <a:ext cx="6672650" cy="3838109"/>
          </a:xfrm>
          <a:prstGeom prst="rect">
            <a:avLst/>
          </a:prstGeom>
        </p:spPr>
      </p:pic>
      <p:sp>
        <p:nvSpPr>
          <p:cNvPr id="6" name="文本占位符 1"/>
          <p:cNvSpPr txBox="1"/>
          <p:nvPr/>
        </p:nvSpPr>
        <p:spPr>
          <a:xfrm>
            <a:off x="340929" y="4893917"/>
            <a:ext cx="8206767" cy="145680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3200" kern="1200" smtClean="0">
                <a:solidFill>
                  <a:schemeClr val="tx1"/>
                </a:solidFill>
                <a:latin typeface="+mn-lt"/>
                <a:ea typeface="+mn-ea"/>
                <a:cs typeface="+mn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思考：</a:t>
            </a:r>
            <a:r>
              <a:rPr lang="en-US" altLang="zh-CN" sz="2400" b="1" dirty="0">
                <a:latin typeface="+mn-ea"/>
              </a:rPr>
              <a:t> 1. </a:t>
            </a:r>
            <a:r>
              <a:rPr kumimoji="0" lang="zh-CN" altLang="en-US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+mn-lt"/>
              </a:rPr>
              <a:t>地球水圈各种水体中，哪种水体类型占主体？</a:t>
            </a:r>
            <a:endParaRPr kumimoji="0" lang="en-US" altLang="zh-CN" sz="2400" b="1" i="0" u="none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ea"/>
              <a:sym typeface="+mn-lt"/>
            </a:endParaRPr>
          </a:p>
          <a:p>
            <a:pPr>
              <a:lnSpc>
                <a:spcPct val="100000"/>
              </a:lnSpc>
              <a:defRPr/>
            </a:pPr>
            <a:r>
              <a:rPr lang="en-US" altLang="zh-CN" sz="2400" b="1" dirty="0">
                <a:latin typeface="+mn-ea"/>
                <a:sym typeface="+mn-lt"/>
              </a:rPr>
              <a:t>           2. </a:t>
            </a:r>
            <a:r>
              <a:rPr lang="zh-CN" altLang="en-US" sz="2400" b="1" dirty="0">
                <a:latin typeface="+mn-ea"/>
                <a:sym typeface="+mn-lt"/>
              </a:rPr>
              <a:t>淡水中，哪种水体类型占主体？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  <a:p>
            <a:pPr lvl="0">
              <a:lnSpc>
                <a:spcPct val="100000"/>
              </a:lnSpc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           3. </a:t>
            </a:r>
            <a:r>
              <a:rPr lang="zh-CN" altLang="en-US" sz="2400" b="1" dirty="0">
                <a:latin typeface="+mn-ea"/>
              </a:rPr>
              <a:t>目前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人类直接利用的淡水资源主要有哪些？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67025" y="5388289"/>
            <a:ext cx="5650060" cy="470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00" b="0" i="0" u="none" strike="noStrike" cap="none" spc="30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cs typeface="+mn-ea"/>
              </a:defRPr>
            </a:lvl1pPr>
          </a:lstStyle>
          <a:p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lt"/>
              </a:rPr>
              <a:t>冰川（占淡水的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lt"/>
              </a:rPr>
              <a:t>68.72%)</a:t>
            </a:r>
            <a:endParaRPr lang="en-US" altLang="zh-CN" sz="24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53450" y="6289281"/>
            <a:ext cx="6818204" cy="469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00" b="0" i="0" u="none" strike="noStrike" cap="none" spc="30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cs typeface="+mn-ea"/>
              </a:defRPr>
            </a:lvl1pPr>
          </a:lstStyle>
          <a:p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lt"/>
              </a:rPr>
              <a:t>河流水、淡水湖泊水和浅层地下水</a:t>
            </a:r>
            <a:endParaRPr lang="zh-CN" altLang="en-US" sz="24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3910" y="310602"/>
            <a:ext cx="1240342" cy="523218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ea"/>
                <a:cs typeface="+mn-cs"/>
                <a:sym typeface="等线" panose="02010600030101010101" charset="-122"/>
              </a:rPr>
              <a:t>说一说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ea"/>
              <a:cs typeface="+mn-cs"/>
              <a:sym typeface="等线" panose="0201060003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30627" y="310602"/>
            <a:ext cx="425896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cs typeface="+mn-cs"/>
                <a:sym typeface="等线" panose="02010600030101010101" charset="-122"/>
              </a:rPr>
              <a:t>看下图，描述水圈的构成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cs typeface="+mn-cs"/>
              <a:sym typeface="等线" panose="0201060003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717640" y="4887175"/>
            <a:ext cx="1266619" cy="469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cs typeface="+mn-ea"/>
                <a:sym typeface="+mn-lt"/>
              </a:rPr>
              <a:t>海洋水</a:t>
            </a:r>
            <a:endParaRPr kumimoji="0" lang="en-US" altLang="zh-CN" b="1" i="0" u="none" strike="noStrike" kern="120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cs typeface="+mn-ea"/>
              <a:sym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295153" y="89476"/>
            <a:ext cx="10425554" cy="632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一、陆地水体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43748" y="836735"/>
            <a:ext cx="354253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</a:rPr>
              <a:t>1.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</a:rPr>
              <a:t>陆地水体的</a:t>
            </a:r>
            <a:r>
              <a:rPr lang="zh-CN" altLang="en-US" sz="26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</a:rPr>
              <a:t>主要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</a:rPr>
              <a:t>类型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3223358" y="2286019"/>
            <a:ext cx="6470464" cy="3745259"/>
            <a:chOff x="2440614" y="2208834"/>
            <a:chExt cx="7019578" cy="412351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440614" y="2208834"/>
              <a:ext cx="7019578" cy="3926919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3078812" y="2639164"/>
              <a:ext cx="13509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rPr>
                <a:t>冰川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568121" y="4049355"/>
              <a:ext cx="13509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rPr>
                <a:t>湖泊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 rot="719908">
              <a:off x="4267225" y="4695417"/>
              <a:ext cx="13509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rPr>
                <a:t>地下水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4695628" y="3865890"/>
              <a:ext cx="13509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rPr>
                <a:t>河   流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030458" y="3453569"/>
              <a:ext cx="13509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rPr>
                <a:t>沼泽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633719" y="5932238"/>
              <a:ext cx="457014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rPr>
                <a:t>陆地水体的存在形式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006429" y="2023090"/>
            <a:ext cx="2792846" cy="1798769"/>
            <a:chOff x="390448" y="1486757"/>
            <a:chExt cx="2792846" cy="179876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448" y="1486757"/>
              <a:ext cx="1919560" cy="143967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cxnSp>
          <p:nvCxnSpPr>
            <p:cNvPr id="32" name="直接连接符 31"/>
            <p:cNvCxnSpPr>
              <a:stCxn id="23" idx="1"/>
              <a:endCxn id="7" idx="6"/>
            </p:cNvCxnSpPr>
            <p:nvPr/>
          </p:nvCxnSpPr>
          <p:spPr>
            <a:xfrm flipH="1" flipV="1">
              <a:off x="2310008" y="2206592"/>
              <a:ext cx="873286" cy="5835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文本框 41"/>
            <p:cNvSpPr txBox="1"/>
            <p:nvPr/>
          </p:nvSpPr>
          <p:spPr>
            <a:xfrm>
              <a:off x="916055" y="2885416"/>
              <a:ext cx="135094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rPr>
                <a:t>冰川水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4768173" y="836735"/>
            <a:ext cx="2397160" cy="3162667"/>
            <a:chOff x="4152192" y="300402"/>
            <a:chExt cx="2397160" cy="3162667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4954" y="762611"/>
              <a:ext cx="2204398" cy="1655205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cxnSp>
          <p:nvCxnSpPr>
            <p:cNvPr id="35" name="直接连接符 34"/>
            <p:cNvCxnSpPr/>
            <p:nvPr/>
          </p:nvCxnSpPr>
          <p:spPr>
            <a:xfrm flipV="1">
              <a:off x="4152192" y="2422252"/>
              <a:ext cx="1154890" cy="10408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文本框 42"/>
            <p:cNvSpPr txBox="1"/>
            <p:nvPr/>
          </p:nvSpPr>
          <p:spPr>
            <a:xfrm>
              <a:off x="4919065" y="300402"/>
              <a:ext cx="135094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rPr>
                <a:t>湖泊水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091844" y="1263420"/>
            <a:ext cx="4270357" cy="2337209"/>
            <a:chOff x="6572007" y="831125"/>
            <a:chExt cx="4643555" cy="278013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63391" y="831125"/>
              <a:ext cx="2400027" cy="197755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cxnSp>
          <p:nvCxnSpPr>
            <p:cNvPr id="40" name="直接连接符 39"/>
            <p:cNvCxnSpPr>
              <a:endCxn id="21" idx="3"/>
            </p:cNvCxnSpPr>
            <p:nvPr/>
          </p:nvCxnSpPr>
          <p:spPr>
            <a:xfrm flipV="1">
              <a:off x="6572007" y="2519070"/>
              <a:ext cx="1442860" cy="10921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/>
            <p:cNvSpPr txBox="1"/>
            <p:nvPr/>
          </p:nvSpPr>
          <p:spPr>
            <a:xfrm>
              <a:off x="9864618" y="2217413"/>
              <a:ext cx="135094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rPr>
                <a:t>沼泽水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6284576" y="3639674"/>
            <a:ext cx="5503632" cy="2195825"/>
            <a:chOff x="5111705" y="4317434"/>
            <a:chExt cx="5503632" cy="2195825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62485" y="4732512"/>
              <a:ext cx="2252852" cy="178074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cxnSp>
          <p:nvCxnSpPr>
            <p:cNvPr id="38" name="直接连接符 37"/>
            <p:cNvCxnSpPr/>
            <p:nvPr/>
          </p:nvCxnSpPr>
          <p:spPr>
            <a:xfrm flipH="1" flipV="1">
              <a:off x="5111705" y="4608347"/>
              <a:ext cx="3276667" cy="10446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9077841" y="4317434"/>
              <a:ext cx="135094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rPr>
                <a:t>河流水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552864" y="3883584"/>
            <a:ext cx="3860472" cy="1639887"/>
            <a:chOff x="164614" y="4418687"/>
            <a:chExt cx="4680765" cy="2147396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4614" y="4418687"/>
              <a:ext cx="2743200" cy="203835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cxnSp>
          <p:nvCxnSpPr>
            <p:cNvPr id="36" name="直接连接符 35"/>
            <p:cNvCxnSpPr/>
            <p:nvPr/>
          </p:nvCxnSpPr>
          <p:spPr>
            <a:xfrm flipH="1">
              <a:off x="2861101" y="5190796"/>
              <a:ext cx="1984278" cy="902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本框 45"/>
            <p:cNvSpPr txBox="1"/>
            <p:nvPr/>
          </p:nvSpPr>
          <p:spPr>
            <a:xfrm>
              <a:off x="2498649" y="6165973"/>
              <a:ext cx="135094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rPr>
                <a:t>地下水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endParaRPr>
            </a:p>
          </p:txBody>
        </p:sp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" name="图表 52"/>
          <p:cNvGraphicFramePr/>
          <p:nvPr>
            <p:custDataLst>
              <p:tags r:id="rId2"/>
            </p:custDataLst>
          </p:nvPr>
        </p:nvGraphicFramePr>
        <p:xfrm>
          <a:off x="2377462" y="591141"/>
          <a:ext cx="3940066" cy="2626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42" name="组合 41"/>
          <p:cNvGrpSpPr/>
          <p:nvPr>
            <p:custDataLst>
              <p:tags r:id="rId3"/>
            </p:custDataLst>
          </p:nvPr>
        </p:nvGrpSpPr>
        <p:grpSpPr>
          <a:xfrm>
            <a:off x="59614" y="820797"/>
            <a:ext cx="6103083" cy="4577778"/>
            <a:chOff x="4310113" y="345552"/>
            <a:chExt cx="7789739" cy="5874599"/>
          </a:xfrm>
        </p:grpSpPr>
        <p:pic>
          <p:nvPicPr>
            <p:cNvPr id="43" name="图片 4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10113" y="345552"/>
              <a:ext cx="7714613" cy="5874599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1433102" y="1674850"/>
              <a:ext cx="666750" cy="2677656"/>
            </a:xfrm>
            <a:prstGeom prst="rect">
              <a:avLst/>
            </a:prstGeom>
          </p:spPr>
        </p:pic>
      </p:grpSp>
      <p:sp>
        <p:nvSpPr>
          <p:cNvPr id="47" name="文本框 46"/>
          <p:cNvSpPr txBox="1"/>
          <p:nvPr>
            <p:custDataLst>
              <p:tags r:id="rId8"/>
            </p:custDataLst>
          </p:nvPr>
        </p:nvSpPr>
        <p:spPr>
          <a:xfrm>
            <a:off x="-23514" y="5318663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>
                <a:latin typeface="Times New Roman" panose="02020603050405020304" pitchFamily="18" charset="0"/>
              </a:rPr>
              <a:t>中国河流、湖泊、冰川及沼泽分布</a:t>
            </a:r>
            <a:endParaRPr lang="zh-CN" altLang="en-US"/>
          </a:p>
        </p:txBody>
      </p:sp>
      <p:sp>
        <p:nvSpPr>
          <p:cNvPr id="48" name="文本框 47"/>
          <p:cNvSpPr txBox="1"/>
          <p:nvPr>
            <p:custDataLst>
              <p:tags r:id="rId9"/>
            </p:custDataLst>
          </p:nvPr>
        </p:nvSpPr>
        <p:spPr>
          <a:xfrm>
            <a:off x="5677799" y="5323950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>
                <a:latin typeface="Times New Roman" panose="02020603050405020304" pitchFamily="18" charset="0"/>
              </a:rPr>
              <a:t>中国气候类型分布</a:t>
            </a:r>
            <a:endParaRPr lang="zh-CN" altLang="en-US"/>
          </a:p>
        </p:txBody>
      </p:sp>
      <p:pic>
        <p:nvPicPr>
          <p:cNvPr id="46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0"/>
          <a:stretch>
            <a:fillRect/>
          </a:stretch>
        </p:blipFill>
        <p:spPr bwMode="auto">
          <a:xfrm>
            <a:off x="5969419" y="555666"/>
            <a:ext cx="6509807" cy="503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注: 弯曲线形 1"/>
          <p:cNvSpPr/>
          <p:nvPr>
            <p:custDataLst>
              <p:tags r:id="rId12"/>
            </p:custDataLst>
          </p:nvPr>
        </p:nvSpPr>
        <p:spPr>
          <a:xfrm>
            <a:off x="4908873" y="4290285"/>
            <a:ext cx="2643964" cy="652258"/>
          </a:xfrm>
          <a:prstGeom prst="borderCallout2">
            <a:avLst>
              <a:gd name="adj1" fmla="val 51328"/>
              <a:gd name="adj2" fmla="val 532"/>
              <a:gd name="adj3" fmla="val 21865"/>
              <a:gd name="adj4" fmla="val -14660"/>
              <a:gd name="adj5" fmla="val -37962"/>
              <a:gd name="adj6" fmla="val -491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latin typeface="黑体" panose="02010609060101010101" charset="-122"/>
                <a:ea typeface="黑体" panose="02010609060101010101" charset="-122"/>
              </a:rPr>
              <a:t>气候湿润的地区河网密度大，水量丰富</a:t>
            </a:r>
            <a:endParaRPr lang="zh-CN" altLang="en-US" sz="200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7" name="组合 6"/>
          <p:cNvGrpSpPr/>
          <p:nvPr>
            <p:custDataLst>
              <p:tags r:id="rId13"/>
            </p:custDataLst>
          </p:nvPr>
        </p:nvGrpSpPr>
        <p:grpSpPr>
          <a:xfrm>
            <a:off x="268106" y="2030095"/>
            <a:ext cx="2643964" cy="3210003"/>
            <a:chOff x="268741" y="2527300"/>
            <a:chExt cx="2643964" cy="3210003"/>
          </a:xfrm>
        </p:grpSpPr>
        <p:sp>
          <p:nvSpPr>
            <p:cNvPr id="18" name="标注: 弯曲线形 17"/>
            <p:cNvSpPr/>
            <p:nvPr>
              <p:custDataLst>
                <p:tags r:id="rId14"/>
              </p:custDataLst>
            </p:nvPr>
          </p:nvSpPr>
          <p:spPr>
            <a:xfrm>
              <a:off x="268741" y="5085045"/>
              <a:ext cx="2643964" cy="652258"/>
            </a:xfrm>
            <a:prstGeom prst="borderCallout2">
              <a:avLst>
                <a:gd name="adj1" fmla="val 703"/>
                <a:gd name="adj2" fmla="val 22147"/>
                <a:gd name="adj3" fmla="val -28759"/>
                <a:gd name="adj4" fmla="val 32413"/>
                <a:gd name="adj5" fmla="val -115846"/>
                <a:gd name="adj6" fmla="val 632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>
                  <a:latin typeface="黑体" panose="02010609060101010101" charset="-122"/>
                  <a:ea typeface="黑体" panose="02010609060101010101" charset="-122"/>
                </a:rPr>
                <a:t>高海拔和高纬地区冰川发育</a:t>
              </a:r>
              <a:endParaRPr lang="zh-CN" altLang="en-US" sz="20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cxnSp>
          <p:nvCxnSpPr>
            <p:cNvPr id="4" name="直接连接符 3"/>
            <p:cNvCxnSpPr/>
            <p:nvPr>
              <p:custDataLst>
                <p:tags r:id="rId15"/>
              </p:custDataLst>
            </p:nvPr>
          </p:nvCxnSpPr>
          <p:spPr>
            <a:xfrm flipV="1">
              <a:off x="866101" y="2527300"/>
              <a:ext cx="251499" cy="2557745"/>
            </a:xfrm>
            <a:prstGeom prst="lin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5" name="组合 14"/>
          <p:cNvGrpSpPr/>
          <p:nvPr>
            <p:custDataLst>
              <p:tags r:id="rId16"/>
            </p:custDataLst>
          </p:nvPr>
        </p:nvGrpSpPr>
        <p:grpSpPr>
          <a:xfrm>
            <a:off x="4411818" y="2206878"/>
            <a:ext cx="3556797" cy="1736336"/>
            <a:chOff x="4412453" y="2704083"/>
            <a:chExt cx="3556797" cy="1736336"/>
          </a:xfrm>
        </p:grpSpPr>
        <p:sp>
          <p:nvSpPr>
            <p:cNvPr id="23" name="标注: 弯曲线形 22"/>
            <p:cNvSpPr/>
            <p:nvPr>
              <p:custDataLst>
                <p:tags r:id="rId17"/>
              </p:custDataLst>
            </p:nvPr>
          </p:nvSpPr>
          <p:spPr>
            <a:xfrm>
              <a:off x="5325286" y="2704083"/>
              <a:ext cx="2643964" cy="652258"/>
            </a:xfrm>
            <a:prstGeom prst="borderCallout2">
              <a:avLst>
                <a:gd name="adj1" fmla="val 59116"/>
                <a:gd name="adj2" fmla="val -1389"/>
                <a:gd name="adj3" fmla="val 27706"/>
                <a:gd name="adj4" fmla="val -4573"/>
                <a:gd name="adj5" fmla="val -160629"/>
                <a:gd name="adj6" fmla="val -2605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>
                  <a:latin typeface="黑体" panose="02010609060101010101" charset="-122"/>
                  <a:ea typeface="黑体" panose="02010609060101010101" charset="-122"/>
                </a:rPr>
                <a:t>地势低平的地区容易积水形成湖泊、沼泽</a:t>
              </a:r>
              <a:endParaRPr lang="zh-CN" altLang="en-US" sz="20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cxnSp>
          <p:nvCxnSpPr>
            <p:cNvPr id="24" name="直接连接符 23"/>
            <p:cNvCxnSpPr>
              <a:endCxn id="23" idx="2"/>
            </p:cNvCxnSpPr>
            <p:nvPr>
              <p:custDataLst>
                <p:tags r:id="rId18"/>
              </p:custDataLst>
            </p:nvPr>
          </p:nvCxnSpPr>
          <p:spPr>
            <a:xfrm flipV="1">
              <a:off x="4412453" y="3030212"/>
              <a:ext cx="912833" cy="1410207"/>
            </a:xfrm>
            <a:prstGeom prst="lin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7" name="平行四边形 26"/>
          <p:cNvSpPr/>
          <p:nvPr>
            <p:custDataLst>
              <p:tags r:id="rId19"/>
            </p:custDataLst>
          </p:nvPr>
        </p:nvSpPr>
        <p:spPr>
          <a:xfrm>
            <a:off x="268106" y="5671093"/>
            <a:ext cx="11288259" cy="523220"/>
          </a:xfrm>
          <a:prstGeom prst="parallelogram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F19D1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914400"/>
            <a:r>
              <a:rPr lang="zh-CN" altLang="en-US" sz="240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区域自然环境（地形、气候等）影响水体特征（类型、</a:t>
            </a:r>
            <a:r>
              <a:rPr lang="zh-CN" altLang="en-US" sz="240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分布、</a:t>
            </a:r>
            <a:r>
              <a:rPr lang="zh-CN" altLang="en-US" sz="240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水量）</a:t>
            </a:r>
            <a:endParaRPr lang="zh-CN" altLang="en-US" sz="2400" ker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0"/>
            </p:custDataLst>
          </p:nvPr>
        </p:nvSpPr>
        <p:spPr>
          <a:xfrm>
            <a:off x="6221730" y="114300"/>
            <a:ext cx="56089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70C0"/>
                </a:solidFill>
              </a:rPr>
              <a:t>（</a:t>
            </a:r>
            <a:r>
              <a:rPr lang="en-US" altLang="zh-CN" sz="2800" b="1">
                <a:solidFill>
                  <a:srgbClr val="0070C0"/>
                </a:solidFill>
              </a:rPr>
              <a:t>1</a:t>
            </a:r>
            <a:r>
              <a:rPr lang="zh-CN" altLang="en-US" sz="2800" b="1">
                <a:solidFill>
                  <a:srgbClr val="0070C0"/>
                </a:solidFill>
              </a:rPr>
              <a:t>）自然环境对陆地水体的影响</a:t>
            </a:r>
            <a:endParaRPr lang="zh-CN" altLang="en-US" sz="2800" b="1">
              <a:solidFill>
                <a:srgbClr val="0070C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21"/>
            </p:custDataLst>
          </p:nvPr>
        </p:nvSpPr>
        <p:spPr>
          <a:xfrm>
            <a:off x="375417" y="20435"/>
            <a:ext cx="8823031" cy="6618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defTabSz="685800">
              <a:lnSpc>
                <a:spcPct val="150000"/>
              </a:lnSpc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</a:rPr>
              <a:t>2. </a:t>
            </a:r>
            <a:r>
              <a:rPr lang="zh-CN" altLang="en-US" sz="28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</a:rPr>
              <a:t>陆地水体与自然环境的相互关系</a:t>
            </a:r>
            <a:endParaRPr lang="en-US" altLang="zh-CN" sz="2800" b="1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7" grpId="0" bldLvl="0" animBg="1"/>
      <p:bldGraphic spid="5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31115" y="879622"/>
            <a:ext cx="7310082" cy="562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lnSpc>
                <a:spcPts val="4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zh-CN" altLang="en-US" sz="28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①河流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、湖泊、沼泽对周边气候具有调节作用</a:t>
            </a:r>
            <a:endParaRPr lang="zh-CN" altLang="en-US" sz="2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72023" y="2796376"/>
            <a:ext cx="6644103" cy="562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lnSpc>
                <a:spcPts val="4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zh-CN" altLang="en-US" sz="28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②冰川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、河流是塑造地表形态的主要动力</a:t>
            </a:r>
            <a:endParaRPr lang="zh-CN" altLang="en-US" sz="2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矩形 25"/>
          <p:cNvSpPr/>
          <p:nvPr>
            <p:custDataLst>
              <p:tags r:id="rId3"/>
            </p:custDataLst>
          </p:nvPr>
        </p:nvSpPr>
        <p:spPr>
          <a:xfrm>
            <a:off x="457199" y="1547756"/>
            <a:ext cx="6382140" cy="9677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800" b="1" spc="600" smtClean="0">
                <a:latin typeface="微软雅黑" panose="020B0503020204020204" charset="-122"/>
                <a:ea typeface="微软雅黑" panose="020B0503020204020204" charset="-122"/>
              </a:rPr>
              <a:t>温差</a:t>
            </a:r>
            <a:r>
              <a:rPr lang="zh-CN" altLang="en-US" sz="2800" b="1" spc="600">
                <a:latin typeface="微软雅黑" panose="020B0503020204020204" charset="-122"/>
                <a:ea typeface="微软雅黑" panose="020B0503020204020204" charset="-122"/>
              </a:rPr>
              <a:t>（日较差、年较差）减小</a:t>
            </a:r>
            <a:endParaRPr lang="zh-CN" altLang="en-US" sz="2800" b="1" spc="60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CN" altLang="en-US" sz="2800" b="1" spc="600" smtClean="0">
                <a:latin typeface="微软雅黑" panose="020B0503020204020204" charset="-122"/>
                <a:ea typeface="微软雅黑" panose="020B0503020204020204" charset="-122"/>
              </a:rPr>
              <a:t>空气湿度</a:t>
            </a:r>
            <a:r>
              <a:rPr lang="zh-CN" altLang="en-US" sz="2800" b="1" spc="600">
                <a:latin typeface="微软雅黑" panose="020B0503020204020204" charset="-122"/>
                <a:ea typeface="微软雅黑" panose="020B0503020204020204" charset="-122"/>
              </a:rPr>
              <a:t>增大，可能降水量增大</a:t>
            </a:r>
            <a:endParaRPr lang="zh-CN" altLang="en-US" sz="2800" b="1" spc="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矩形 26"/>
          <p:cNvSpPr/>
          <p:nvPr>
            <p:custDataLst>
              <p:tags r:id="rId4"/>
            </p:custDataLst>
          </p:nvPr>
        </p:nvSpPr>
        <p:spPr>
          <a:xfrm>
            <a:off x="327225" y="3527757"/>
            <a:ext cx="3066850" cy="5429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pc="600">
                <a:latin typeface="微软雅黑" panose="020B0503020204020204" charset="-122"/>
                <a:ea typeface="微软雅黑" panose="020B0503020204020204" charset="-122"/>
              </a:rPr>
              <a:t>塑造冰川地貌</a:t>
            </a:r>
            <a:endParaRPr lang="zh-CN" altLang="en-US" sz="2800" b="1" spc="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矩形 27"/>
          <p:cNvSpPr/>
          <p:nvPr>
            <p:custDataLst>
              <p:tags r:id="rId5"/>
            </p:custDataLst>
          </p:nvPr>
        </p:nvSpPr>
        <p:spPr>
          <a:xfrm>
            <a:off x="3599348" y="3459196"/>
            <a:ext cx="3044047" cy="82105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pc="600">
                <a:latin typeface="微软雅黑" panose="020B0503020204020204" charset="-122"/>
                <a:ea typeface="微软雅黑" panose="020B0503020204020204" charset="-122"/>
              </a:rPr>
              <a:t>塑造河流地貌</a:t>
            </a:r>
            <a:endParaRPr lang="zh-CN" altLang="en-US" sz="2800" b="1" spc="60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800" b="1" spc="600">
                <a:latin typeface="微软雅黑" panose="020B0503020204020204" charset="-122"/>
                <a:ea typeface="微软雅黑" panose="020B0503020204020204" charset="-122"/>
              </a:rPr>
              <a:t>和喀斯特地貌</a:t>
            </a:r>
            <a:endParaRPr lang="zh-CN" altLang="en-US" sz="2800" b="1" spc="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9645" y="879475"/>
            <a:ext cx="4297045" cy="2882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6135" y="3900170"/>
            <a:ext cx="4440555" cy="2697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106436" y="4618113"/>
            <a:ext cx="6621612" cy="1260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spc="60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涵养水源、调节流量、蓄洪防旱、降解污染、净化水质、美化环境、为野生动物提供栖息地等</a:t>
            </a:r>
            <a:r>
              <a:rPr lang="zh-CN" altLang="en-US" sz="2800" b="1">
                <a:latin typeface="+mj-ea"/>
                <a:ea typeface="+mj-ea"/>
                <a:cs typeface="+mj-ea"/>
                <a:sym typeface="+mn-ea"/>
              </a:rPr>
              <a:t>。</a:t>
            </a:r>
            <a:endParaRPr lang="zh-CN" altLang="en-US" sz="2800" b="1"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1510" name="矩形 40"/>
          <p:cNvSpPr/>
          <p:nvPr>
            <p:custDataLst>
              <p:tags r:id="rId11"/>
            </p:custDataLst>
          </p:nvPr>
        </p:nvSpPr>
        <p:spPr>
          <a:xfrm>
            <a:off x="551180" y="0"/>
            <a:ext cx="50895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0</a:t>
            </a:r>
            <a:r>
              <a:rPr lang="en-US" altLang="zh-CN" sz="2800" b="1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2</a:t>
            </a:r>
            <a:r>
              <a:rPr lang="zh-CN" altLang="en-US" sz="2800" b="1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陆地水体与自然环境的关系</a:t>
            </a:r>
            <a:endParaRPr lang="en-US" altLang="zh-CN" sz="2800" b="1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2"/>
            </p:custDataLst>
          </p:nvPr>
        </p:nvSpPr>
        <p:spPr>
          <a:xfrm>
            <a:off x="509988" y="113215"/>
            <a:ext cx="8823031" cy="6618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defTabSz="685800">
              <a:lnSpc>
                <a:spcPct val="150000"/>
              </a:lnSpc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</a:rPr>
              <a:t>2. </a:t>
            </a:r>
            <a:r>
              <a:rPr lang="zh-CN" altLang="en-US" sz="28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</a:rPr>
              <a:t>陆地水体与自然环境的相互关系</a:t>
            </a:r>
            <a:endParaRPr lang="en-US" altLang="zh-CN" sz="2800" b="1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3"/>
            </p:custDataLst>
          </p:nvPr>
        </p:nvSpPr>
        <p:spPr>
          <a:xfrm>
            <a:off x="6221730" y="114300"/>
            <a:ext cx="56089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70C0"/>
                </a:solidFill>
              </a:rPr>
              <a:t>（</a:t>
            </a:r>
            <a:r>
              <a:rPr lang="en-US" altLang="zh-CN" sz="2800" b="1">
                <a:solidFill>
                  <a:srgbClr val="0070C0"/>
                </a:solidFill>
              </a:rPr>
              <a:t>2</a:t>
            </a:r>
            <a:r>
              <a:rPr lang="zh-CN" altLang="en-US" sz="2800" b="1">
                <a:solidFill>
                  <a:srgbClr val="0070C0"/>
                </a:solidFill>
              </a:rPr>
              <a:t>）陆地水体对</a:t>
            </a:r>
            <a:r>
              <a:rPr lang="zh-CN" altLang="en-US" sz="2800" b="1">
                <a:solidFill>
                  <a:srgbClr val="0070C0"/>
                </a:solidFill>
                <a:sym typeface="+mn-ea"/>
              </a:rPr>
              <a:t>自然环境</a:t>
            </a:r>
            <a:r>
              <a:rPr lang="zh-CN" altLang="en-US" sz="2800" b="1">
                <a:solidFill>
                  <a:srgbClr val="0070C0"/>
                </a:solidFill>
              </a:rPr>
              <a:t>的影响</a:t>
            </a:r>
            <a:endParaRPr lang="zh-CN" altLang="en-US" sz="2800" b="1">
              <a:solidFill>
                <a:srgbClr val="0070C0"/>
              </a:solidFill>
            </a:endParaRPr>
          </a:p>
        </p:txBody>
      </p:sp>
    </p:spTree>
    <p:custDataLst>
      <p:tags r:id="rId1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26" grpId="0" bldLvl="0" animBg="1"/>
      <p:bldP spid="27" grpId="0" bldLvl="0" animBg="1"/>
      <p:bldP spid="28" grpId="0" bldLvl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28356" y="5869776"/>
            <a:ext cx="11951990" cy="6093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ctr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charset="0"/>
            </a:pPr>
            <a:r>
              <a:rPr lang="zh-CN" altLang="zh-CN" sz="2800" b="1" spc="160" dirty="0">
                <a:ln w="3175">
                  <a:noFill/>
                  <a:prstDash val="dash"/>
                </a:ln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提供</a:t>
            </a:r>
            <a:r>
              <a:rPr lang="zh-CN" altLang="zh-CN" sz="2800" b="1" spc="160" dirty="0">
                <a:ln w="3175">
                  <a:noFill/>
                  <a:prstDash val="dash"/>
                </a:ln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淡水资源，</a:t>
            </a:r>
            <a:r>
              <a:rPr lang="zh-CN" altLang="zh-CN" sz="2800" b="1" spc="160" dirty="0">
                <a:ln w="3175">
                  <a:noFill/>
                  <a:prstDash val="dash"/>
                </a:ln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具有</a:t>
            </a:r>
            <a:r>
              <a:rPr lang="zh-CN" altLang="zh-CN" sz="2800" b="1" spc="160" dirty="0">
                <a:ln w="3175">
                  <a:noFill/>
                  <a:prstDash val="dash"/>
                </a:ln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航运、发电、灌溉、水产养殖、生态服务</a:t>
            </a:r>
            <a:r>
              <a:rPr lang="zh-CN" altLang="zh-CN" sz="2800" b="1" spc="160" dirty="0">
                <a:ln w="3175">
                  <a:noFill/>
                  <a:prstDash val="dash"/>
                </a:ln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等价值。</a:t>
            </a:r>
            <a:endParaRPr lang="zh-CN" altLang="zh-CN" sz="2800" b="1" spc="160" dirty="0">
              <a:ln w="3175">
                <a:noFill/>
                <a:prstDash val="dash"/>
              </a:ln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15959" y="1099423"/>
            <a:ext cx="5887190" cy="23354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20707" b="20707"/>
          <a:stretch>
            <a:fillRect/>
          </a:stretch>
        </p:blipFill>
        <p:spPr>
          <a:xfrm>
            <a:off x="6308753" y="1100104"/>
            <a:ext cx="5491631" cy="23800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56" y="3429000"/>
            <a:ext cx="5868000" cy="227110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t="19080" b="19080"/>
          <a:stretch>
            <a:fillRect/>
          </a:stretch>
        </p:blipFill>
        <p:spPr>
          <a:xfrm>
            <a:off x="6293534" y="3428999"/>
            <a:ext cx="5491305" cy="225161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14" name="矩形 13"/>
          <p:cNvSpPr/>
          <p:nvPr>
            <p:custDataLst>
              <p:tags r:id="rId10"/>
            </p:custDataLst>
          </p:nvPr>
        </p:nvSpPr>
        <p:spPr>
          <a:xfrm>
            <a:off x="679132" y="343129"/>
            <a:ext cx="54168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Arial" panose="020B0604020202020204" pitchFamily="34" charset="0"/>
                <a:ea typeface="微软雅黑" panose="020B0503020204020204" charset="-122"/>
              </a:rPr>
              <a:t>3.</a:t>
            </a:r>
            <a:r>
              <a:rPr lang="zh-CN" altLang="en-US" sz="3200" b="1" dirty="0">
                <a:latin typeface="Arial" panose="020B0604020202020204" pitchFamily="34" charset="0"/>
                <a:ea typeface="微软雅黑" panose="020B0503020204020204" charset="-122"/>
              </a:rPr>
              <a:t>陆地水体对</a:t>
            </a:r>
            <a:r>
              <a:rPr lang="zh-CN" alt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人类活动</a:t>
            </a:r>
            <a:r>
              <a:rPr lang="zh-CN" altLang="en-US" sz="3200" b="1" dirty="0">
                <a:latin typeface="Arial" panose="020B0604020202020204" pitchFamily="34" charset="0"/>
                <a:ea typeface="微软雅黑" panose="020B0503020204020204" charset="-122"/>
              </a:rPr>
              <a:t>的影响</a:t>
            </a:r>
            <a:endParaRPr lang="zh-CN" altLang="en-US" sz="3200" b="1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13908" y="612168"/>
            <a:ext cx="4911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4.1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陆地水体及其相互关系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19497" y="1548339"/>
            <a:ext cx="4911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一、陆地水体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75713" y="2215380"/>
            <a:ext cx="354253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1.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陆地水体的主要类型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1875713" y="2742655"/>
            <a:ext cx="882303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6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2. 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陆地水体与自然环境的相互关系</a:t>
            </a:r>
            <a:endParaRPr kumimoji="0" lang="en-US" altLang="zh-C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1875713" y="3255028"/>
            <a:ext cx="446468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3.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陆地水体对人类活动的影响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19497" y="3857790"/>
            <a:ext cx="4911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</a:rPr>
              <a:t>二、陆地水体的相互关系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5" descr="IMG_3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81493" y="2418065"/>
            <a:ext cx="4400478" cy="430935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4822043" y="740219"/>
            <a:ext cx="7391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思考：根据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P66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材料，绘制并分析洞里萨河的流向。</a:t>
            </a:r>
            <a:endParaRPr lang="zh-CN" altLang="en-US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40063" y="116830"/>
            <a:ext cx="413446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defRPr/>
            </a:pPr>
            <a:r>
              <a:rPr lang="zh-CN" altLang="en-US" sz="2800" b="1" noProof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二、陆地水体的相互关系</a:t>
            </a:r>
            <a:endParaRPr lang="zh-CN" altLang="en-US" sz="2800" b="1" noProof="1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135963" y="712855"/>
            <a:ext cx="2379177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defRPr/>
            </a:pPr>
            <a:r>
              <a:rPr lang="en-US" altLang="zh-CN" sz="2800" b="1" noProof="1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1. </a:t>
            </a:r>
            <a:r>
              <a:rPr lang="zh-CN" altLang="en-US" sz="2800" b="1" noProof="1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河流与湖泊</a:t>
            </a:r>
            <a:endParaRPr lang="zh-CN" altLang="en-US" sz="2800" b="1" noProof="1">
              <a:highlight>
                <a:srgbClr val="FFFF00"/>
              </a:highlight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7219" t="8268" b="6622"/>
          <a:stretch>
            <a:fillRect/>
          </a:stretch>
        </p:blipFill>
        <p:spPr>
          <a:xfrm>
            <a:off x="362889" y="1224656"/>
            <a:ext cx="2960777" cy="220434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700174" y="1217880"/>
            <a:ext cx="6094602" cy="5808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河面宽度＜湖面宽度</a:t>
            </a:r>
            <a:endParaRPr lang="zh-CN" altLang="en-US" sz="2400" b="1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929805" y="2544125"/>
            <a:ext cx="3150716" cy="2827879"/>
            <a:chOff x="2870622" y="1696478"/>
            <a:chExt cx="3150716" cy="2827879"/>
          </a:xfrm>
        </p:grpSpPr>
        <p:sp>
          <p:nvSpPr>
            <p:cNvPr id="14" name="TextBox 21"/>
            <p:cNvSpPr txBox="1"/>
            <p:nvPr>
              <p:custDataLst>
                <p:tags r:id="rId8"/>
              </p:custDataLst>
            </p:nvPr>
          </p:nvSpPr>
          <p:spPr>
            <a:xfrm>
              <a:off x="4095357" y="1696478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rPr>
                <a:t>雨季</a:t>
              </a:r>
              <a:endPara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9"/>
              </p:custDataLst>
            </p:nvPr>
          </p:nvSpPr>
          <p:spPr>
            <a:xfrm>
              <a:off x="2870622" y="2643766"/>
              <a:ext cx="2449470" cy="1880591"/>
            </a:xfrm>
            <a:prstGeom prst="rect">
              <a:avLst/>
            </a:prstGeom>
            <a:solidFill>
              <a:srgbClr val="00B0F0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kern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rPr>
                <a:t>洞里萨湖</a:t>
              </a:r>
              <a:endParaRPr lang="zh-CN" altLang="en-US" sz="2400" b="1" kern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10"/>
              </p:custDataLst>
            </p:nvPr>
          </p:nvSpPr>
          <p:spPr>
            <a:xfrm>
              <a:off x="5318549" y="1945272"/>
              <a:ext cx="702789" cy="2576878"/>
            </a:xfrm>
            <a:prstGeom prst="rect">
              <a:avLst/>
            </a:prstGeom>
            <a:solidFill>
              <a:srgbClr val="00B050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kern="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rPr>
                <a:t>湄公河</a:t>
              </a:r>
              <a:endParaRPr lang="zh-CN" altLang="en-US" sz="2400" b="1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459543" y="2603745"/>
            <a:ext cx="3508039" cy="2788088"/>
            <a:chOff x="8459543" y="2603745"/>
            <a:chExt cx="3508039" cy="2788088"/>
          </a:xfrm>
        </p:grpSpPr>
        <p:sp>
          <p:nvSpPr>
            <p:cNvPr id="10" name="TextBox 22"/>
            <p:cNvSpPr txBox="1"/>
            <p:nvPr>
              <p:custDataLst>
                <p:tags r:id="rId11"/>
              </p:custDataLst>
            </p:nvPr>
          </p:nvSpPr>
          <p:spPr>
            <a:xfrm>
              <a:off x="10075630" y="2603745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rPr>
                <a:t>旱季</a:t>
              </a:r>
              <a:endPara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2"/>
              </p:custDataLst>
            </p:nvPr>
          </p:nvSpPr>
          <p:spPr>
            <a:xfrm>
              <a:off x="8459543" y="3892378"/>
              <a:ext cx="2808337" cy="1499455"/>
            </a:xfrm>
            <a:prstGeom prst="rect">
              <a:avLst/>
            </a:prstGeom>
            <a:solidFill>
              <a:srgbClr val="00B0F0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kern="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rPr>
                <a:t>洞里萨湖</a:t>
              </a:r>
              <a:endParaRPr lang="zh-CN" altLang="en-US" sz="2400" b="1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13"/>
              </p:custDataLst>
            </p:nvPr>
          </p:nvSpPr>
          <p:spPr>
            <a:xfrm>
              <a:off x="11264793" y="4201297"/>
              <a:ext cx="702789" cy="1190535"/>
            </a:xfrm>
            <a:prstGeom prst="rect">
              <a:avLst/>
            </a:prstGeom>
            <a:solidFill>
              <a:srgbClr val="00B050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kern="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rPr>
                <a:t>湄公河</a:t>
              </a:r>
              <a:endParaRPr lang="zh-CN" altLang="en-US" sz="2400" b="1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17" name="TextBox 19"/>
          <p:cNvSpPr txBox="1"/>
          <p:nvPr>
            <p:custDataLst>
              <p:tags r:id="rId14"/>
            </p:custDataLst>
          </p:nvPr>
        </p:nvSpPr>
        <p:spPr>
          <a:xfrm>
            <a:off x="5700174" y="1727394"/>
            <a:ext cx="5732262" cy="58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河流水位变化速度＞湖泊水位变化速度</a:t>
            </a:r>
            <a:endParaRPr lang="zh-CN" altLang="en-US" sz="2400" b="1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>
            <p:custDataLst>
              <p:tags r:id="rId15"/>
            </p:custDataLst>
          </p:nvPr>
        </p:nvSpPr>
        <p:spPr>
          <a:xfrm>
            <a:off x="4898987" y="5508796"/>
            <a:ext cx="326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Arial" panose="020B0604020202020204" pitchFamily="34" charset="0"/>
                <a:ea typeface="微软雅黑" panose="020B0503020204020204" charset="-122"/>
              </a:rPr>
              <a:t>河流丰水期：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charset="-122"/>
              </a:rPr>
              <a:t>河水补给湖水</a:t>
            </a:r>
            <a:endParaRPr lang="zh-CN" altLang="en-US" sz="2000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16"/>
            </p:custDataLst>
          </p:nvPr>
        </p:nvSpPr>
        <p:spPr>
          <a:xfrm>
            <a:off x="8566305" y="5508796"/>
            <a:ext cx="326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Arial" panose="020B0604020202020204" pitchFamily="34" charset="0"/>
                <a:ea typeface="微软雅黑" panose="020B0503020204020204" charset="-122"/>
              </a:rPr>
              <a:t>河流枯水期：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charset="-122"/>
              </a:rPr>
              <a:t>湖水补给河水</a:t>
            </a:r>
            <a:endParaRPr lang="zh-CN" altLang="en-US" sz="2000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17"/>
            </p:custDataLst>
          </p:nvPr>
        </p:nvSpPr>
        <p:spPr>
          <a:xfrm>
            <a:off x="4822043" y="5908906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（削减、延缓洪峰）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8"/>
            </p:custDataLst>
          </p:nvPr>
        </p:nvSpPr>
        <p:spPr>
          <a:xfrm>
            <a:off x="9032768" y="5926413"/>
            <a:ext cx="223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（补枯）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19"/>
            </p:custDataLst>
          </p:nvPr>
        </p:nvSpPr>
        <p:spPr>
          <a:xfrm>
            <a:off x="5116374" y="1377054"/>
            <a:ext cx="6316062" cy="927818"/>
          </a:xfrm>
          <a:prstGeom prst="rect">
            <a:avLst/>
          </a:prstGeom>
          <a:solidFill>
            <a:srgbClr val="1784AD"/>
          </a:solidFill>
          <a:ln w="38100">
            <a:solidFill>
              <a:srgbClr val="1784AD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rPr>
              <a:t>湖泊对河流径流起着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rPr>
              <a:t>调节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rPr>
              <a:t>作用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23" name="文本框 22"/>
          <p:cNvSpPr txBox="1"/>
          <p:nvPr>
            <p:custDataLst>
              <p:tags r:id="rId20"/>
            </p:custDataLst>
          </p:nvPr>
        </p:nvSpPr>
        <p:spPr>
          <a:xfrm>
            <a:off x="8627909" y="1332686"/>
            <a:ext cx="223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C000"/>
                </a:solidFill>
                <a:latin typeface="Arial" panose="020B0604020202020204" pitchFamily="34" charset="0"/>
                <a:ea typeface="微软雅黑" panose="020B0503020204020204" charset="-122"/>
              </a:rPr>
              <a:t>（削锋补枯）</a:t>
            </a:r>
            <a:endParaRPr lang="zh-CN" altLang="en-US" sz="2400" b="1" dirty="0">
              <a:solidFill>
                <a:srgbClr val="FFC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7" grpId="0"/>
      <p:bldP spid="18" grpId="0"/>
      <p:bldP spid="19" grpId="0"/>
      <p:bldP spid="20" grpId="0"/>
      <p:bldP spid="21" grpId="0"/>
      <p:bldP spid="22" grpId="0" bldLvl="0" animBg="1"/>
      <p:bldP spid="23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AS_UNIQUEID" val="3443"/>
  <p:tag name="KSO_WM_FULL_TEXT_BEAUTIFY_COPY_ID" val="5"/>
</p:tagLst>
</file>

<file path=ppt/tags/tag101.xml><?xml version="1.0" encoding="utf-8"?>
<p:tagLst xmlns:p="http://schemas.openxmlformats.org/presentationml/2006/main">
  <p:tag name="AS_UNIQUEID" val="1166"/>
</p:tagLst>
</file>

<file path=ppt/tags/tag102.xml><?xml version="1.0" encoding="utf-8"?>
<p:tagLst xmlns:p="http://schemas.openxmlformats.org/presentationml/2006/main">
  <p:tag name="AS_UNIQUEID" val="7358"/>
</p:tagLst>
</file>

<file path=ppt/tags/tag103.xml><?xml version="1.0" encoding="utf-8"?>
<p:tagLst xmlns:p="http://schemas.openxmlformats.org/presentationml/2006/main">
  <p:tag name="AS_UNIQUEID" val="12111"/>
</p:tagLst>
</file>

<file path=ppt/tags/tag104.xml><?xml version="1.0" encoding="utf-8"?>
<p:tagLst xmlns:p="http://schemas.openxmlformats.org/presentationml/2006/main">
  <p:tag name="KSO_WM_FULL_TEXT_BEAUTIFY_COPY_ID" val="150995877"/>
</p:tagLst>
</file>

<file path=ppt/tags/tag105.xml><?xml version="1.0" encoding="utf-8"?>
<p:tagLst xmlns:p="http://schemas.openxmlformats.org/presentationml/2006/main">
  <p:tag name="AS_UNIQUEID" val="1978"/>
</p:tagLst>
</file>

<file path=ppt/tags/tag106.xml><?xml version="1.0" encoding="utf-8"?>
<p:tagLst xmlns:p="http://schemas.openxmlformats.org/presentationml/2006/main">
  <p:tag name="AS_UNIQUEID" val="3474"/>
  <p:tag name="KSO_WM_UNIT_PLACING_PICTURE_USER_VIEWPORT" val="{&quot;height&quot;:2998,&quot;width&quot;:8149}"/>
</p:tagLst>
</file>

<file path=ppt/tags/tag107.xml><?xml version="1.0" encoding="utf-8"?>
<p:tagLst xmlns:p="http://schemas.openxmlformats.org/presentationml/2006/main">
  <p:tag name="AS_UNIQUEID" val="722"/>
  <p:tag name="KSO_WM_ASSEMBLE_CHIP_INDEX" val="5dbd024f9fb844879040f5a3a739b800"/>
  <p:tag name="KSO_WM_BEAUTIFY_FLAG" val="#wm#"/>
  <p:tag name="KSO_WM_CHIP_FILLAREA_FILL_RULE" val="{&quot;fill_align&quot;:&quot;lm&quot;,&quot;fill_mode&quot;:&quot;full&quot;,&quot;sacle_strategy&quot;:&quot;smart&quot;}"/>
  <p:tag name="KSO_WM_CHIP_GROUPID" val="5e7310da9a230a26b9e88a19"/>
  <p:tag name="KSO_WM_CHIP_XID" val="5e7310da9a230a26b9e88a1a"/>
  <p:tag name="KSO_WM_TAG_VERSION" val="1.0"/>
  <p:tag name="KSO_WM_TEMPLATE_ASSEMBLE_GROUPID" val="5fd0b9771fa9d42129dd4cc9"/>
  <p:tag name="KSO_WM_TEMPLATE_ASSEMBLE_XID" val="5fd0b9771fa9d42129dd4cc9"/>
  <p:tag name="KSO_WM_TEMPLATE_CATEGORY" val="diagram"/>
  <p:tag name="KSO_WM_TEMPLATE_INDEX" val="20213292"/>
  <p:tag name="KSO_WM_UNIT_DEC_AREA_ID" val="f73a2acb64c14c5295dbf8d1eddb8d6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13292_1*d*1"/>
  <p:tag name="KSO_WM_UNIT_INDEX" val="1"/>
  <p:tag name="KSO_WM_UNIT_LAYERLEVEL" val="1"/>
  <p:tag name="KSO_WM_UNIT_PLACING_PICTURE" val="5dbd024f9fb844879040f5a3a739b800"/>
  <p:tag name="KSO_WM_UNIT_PLACING_PICTURE_INFO" val="{&quot;code&quot;:&quot;&quot;,&quot;full_picture&quot;:false,&quot;scheme&quot;:&quot;4-0&quot;,&quot;spacing&quot;:5}"/>
  <p:tag name="KSO_WM_UNIT_PLACING_PICTURE_USER_RELATIVERECTANGLE_SMARTMENU" val="{&quot;bottom&quot;:0.20707135938004514,&quot;left&quot;:0,&quot;right&quot;:0,&quot;top&quot;:0.20707135938004514}"/>
  <p:tag name="KSO_WM_UNIT_PLACING_PICTURE_USER_VIEWPORT" val="{&quot;height&quot;:3316,&quot;width&quot;:8150}"/>
  <p:tag name="KSO_WM_UNIT_PLACING_PICTURE_USER_VIEWPORT_SMARTMENU" val="{&quot;height&quot;:2835,&quot;width&quot;:8149.9999999999982}"/>
  <p:tag name="KSO_WM_UNIT_SM_LIMIT_TYPE" val="2"/>
  <p:tag name="KSO_WM_UNIT_SUPPORT_UNIT_TYPE" val="[&quot;l&quot;,&quot;m&quot;,&quot;n&quot;,&quot;o&quot;,&quot;p&quot;,&quot;q&quot;,&quot;r&quot;,&quot;δ&quot;,&quot;ε&quot;,&quot;ζ&quot;,&quot;η&quot;,&quot;d&quot;,&quot;α&quot;,&quot;β&quot;]"/>
  <p:tag name="KSO_WM_UNIT_TYPE" val="d"/>
  <p:tag name="KSO_WM_UNIT_VALUE" val="1100*2242"/>
</p:tagLst>
</file>

<file path=ppt/tags/tag108.xml><?xml version="1.0" encoding="utf-8"?>
<p:tagLst xmlns:p="http://schemas.openxmlformats.org/presentationml/2006/main">
  <p:tag name="AS_UNIQUEID" val="3559"/>
  <p:tag name="KSO_WM_UNIT_PLACING_PICTURE_USER_VIEWPORT" val="{&quot;height&quot;:3301,&quot;width&quot;:9523}"/>
</p:tagLst>
</file>

<file path=ppt/tags/tag109.xml><?xml version="1.0" encoding="utf-8"?>
<p:tagLst xmlns:p="http://schemas.openxmlformats.org/presentationml/2006/main">
  <p:tag name="AS_UNIQUEID" val="723"/>
  <p:tag name="KSO_WM_ASSEMBLE_CHIP_INDEX" val="5dbd024f9fb844879040f5a3a739b800"/>
  <p:tag name="KSO_WM_BEAUTIFY_FLAG" val="#wm#"/>
  <p:tag name="KSO_WM_CHIP_FILLAREA_FILL_RULE" val="{&quot;fill_align&quot;:&quot;lm&quot;,&quot;fill_mode&quot;:&quot;full&quot;,&quot;sacle_strategy&quot;:&quot;smart&quot;}"/>
  <p:tag name="KSO_WM_CHIP_GROUPID" val="5e7310da9a230a26b9e88a19"/>
  <p:tag name="KSO_WM_CHIP_XID" val="5e7310da9a230a26b9e88a1a"/>
  <p:tag name="KSO_WM_TAG_VERSION" val="1.0"/>
  <p:tag name="KSO_WM_TEMPLATE_ASSEMBLE_GROUPID" val="5fd0b9771fa9d42129dd4cc9"/>
  <p:tag name="KSO_WM_TEMPLATE_ASSEMBLE_XID" val="5fd0b9771fa9d42129dd4cc9"/>
  <p:tag name="KSO_WM_TEMPLATE_CATEGORY" val="diagram"/>
  <p:tag name="KSO_WM_TEMPLATE_INDEX" val="20213292"/>
  <p:tag name="KSO_WM_UNIT_DEC_AREA_ID" val="f73a2acb64c14c5295dbf8d1eddb8d6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13292_1*d*1"/>
  <p:tag name="KSO_WM_UNIT_INDEX" val="1"/>
  <p:tag name="KSO_WM_UNIT_LAYERLEVEL" val="1"/>
  <p:tag name="KSO_WM_UNIT_PLACING_PICTURE" val="5dbd024f9fb844879040f5a3a739b800"/>
  <p:tag name="KSO_WM_UNIT_PLACING_PICTURE_INFO" val="{&quot;code&quot;:&quot;&quot;,&quot;full_picture&quot;:false,&quot;scheme&quot;:&quot;4-0&quot;,&quot;spacing&quot;:5}"/>
  <p:tag name="KSO_WM_UNIT_PLACING_PICTURE_USER_RELATIVERECTANGLE_SMARTMENU" val="{&quot;bottom&quot;:0.19079754601226986,&quot;left&quot;:0,&quot;right&quot;:0,&quot;top&quot;:0.19079754601226986}"/>
  <p:tag name="KSO_WM_UNIT_PLACING_PICTURE_USER_VIEWPORT" val="{&quot;height&quot;:3040,&quot;width&quot;:8538}"/>
  <p:tag name="KSO_WM_UNIT_PLACING_PICTURE_USER_VIEWPORT_SMARTMENU" val="{&quot;height&quot;:2835,&quot;width&quot;:8149.9999999999982}"/>
  <p:tag name="KSO_WM_UNIT_SM_LIMIT_TYPE" val="2"/>
  <p:tag name="KSO_WM_UNIT_SUPPORT_UNIT_TYPE" val="[&quot;l&quot;,&quot;m&quot;,&quot;n&quot;,&quot;o&quot;,&quot;p&quot;,&quot;q&quot;,&quot;r&quot;,&quot;δ&quot;,&quot;ε&quot;,&quot;ζ&quot;,&quot;η&quot;,&quot;d&quot;,&quot;α&quot;,&quot;β&quot;]"/>
  <p:tag name="KSO_WM_UNIT_TYPE" val="d"/>
  <p:tag name="KSO_WM_UNIT_VALUE" val="1100*224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AS_UNIQUEID" val="6699"/>
</p:tagLst>
</file>

<file path=ppt/tags/tag111.xml><?xml version="1.0" encoding="utf-8"?>
<p:tagLst xmlns:p="http://schemas.openxmlformats.org/presentationml/2006/main">
  <p:tag name="AS_UNIQUEID" val="7358"/>
</p:tagLst>
</file>

<file path=ppt/tags/tag112.xml><?xml version="1.0" encoding="utf-8"?>
<p:tagLst xmlns:p="http://schemas.openxmlformats.org/presentationml/2006/main">
  <p:tag name="AS_UNIQUEID" val="6699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AS_UNIQUEID" val="6237"/>
</p:tagLst>
</file>

<file path=ppt/tags/tag115.xml><?xml version="1.0" encoding="utf-8"?>
<p:tagLst xmlns:p="http://schemas.openxmlformats.org/presentationml/2006/main">
  <p:tag name="AS_UNIQUEID" val="7661"/>
  <p:tag name="KSO_WM_BEAUTIFY_FLAG" val=""/>
</p:tagLst>
</file>

<file path=ppt/tags/tag116.xml><?xml version="1.0" encoding="utf-8"?>
<p:tagLst xmlns:p="http://schemas.openxmlformats.org/presentationml/2006/main">
  <p:tag name="AS_UNIQUEID" val="7661"/>
  <p:tag name="KSO_WM_BEAUTIFY_FLAG" val=""/>
</p:tagLst>
</file>

<file path=ppt/tags/tag117.xml><?xml version="1.0" encoding="utf-8"?>
<p:tagLst xmlns:p="http://schemas.openxmlformats.org/presentationml/2006/main">
  <p:tag name="AS_UNIQUEID" val="5755"/>
</p:tagLst>
</file>

<file path=ppt/tags/tag118.xml><?xml version="1.0" encoding="utf-8"?>
<p:tagLst xmlns:p="http://schemas.openxmlformats.org/presentationml/2006/main">
  <p:tag name="AS_UNIQUEID" val="2937"/>
</p:tagLst>
</file>

<file path=ppt/tags/tag119.xml><?xml version="1.0" encoding="utf-8"?>
<p:tagLst xmlns:p="http://schemas.openxmlformats.org/presentationml/2006/main">
  <p:tag name="AS_UNIQUEID" val="2939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AS_UNIQUEID" val="2940"/>
</p:tagLst>
</file>

<file path=ppt/tags/tag121.xml><?xml version="1.0" encoding="utf-8"?>
<p:tagLst xmlns:p="http://schemas.openxmlformats.org/presentationml/2006/main">
  <p:tag name="AS_UNIQUEID" val="2938"/>
</p:tagLst>
</file>

<file path=ppt/tags/tag122.xml><?xml version="1.0" encoding="utf-8"?>
<p:tagLst xmlns:p="http://schemas.openxmlformats.org/presentationml/2006/main">
  <p:tag name="AS_UNIQUEID" val="2942"/>
</p:tagLst>
</file>

<file path=ppt/tags/tag123.xml><?xml version="1.0" encoding="utf-8"?>
<p:tagLst xmlns:p="http://schemas.openxmlformats.org/presentationml/2006/main">
  <p:tag name="AS_UNIQUEID" val="2943"/>
</p:tagLst>
</file>

<file path=ppt/tags/tag124.xml><?xml version="1.0" encoding="utf-8"?>
<p:tagLst xmlns:p="http://schemas.openxmlformats.org/presentationml/2006/main">
  <p:tag name="AS_UNIQUEID" val="2935"/>
</p:tagLst>
</file>

<file path=ppt/tags/tag125.xml><?xml version="1.0" encoding="utf-8"?>
<p:tagLst xmlns:p="http://schemas.openxmlformats.org/presentationml/2006/main">
  <p:tag name="AS_UNIQUEID" val="2077"/>
</p:tagLst>
</file>

<file path=ppt/tags/tag126.xml><?xml version="1.0" encoding="utf-8"?>
<p:tagLst xmlns:p="http://schemas.openxmlformats.org/presentationml/2006/main">
  <p:tag name="AS_UNIQUEID" val="2078"/>
</p:tagLst>
</file>

<file path=ppt/tags/tag127.xml><?xml version="1.0" encoding="utf-8"?>
<p:tagLst xmlns:p="http://schemas.openxmlformats.org/presentationml/2006/main">
  <p:tag name="AS_UNIQUEID" val="2079"/>
</p:tagLst>
</file>

<file path=ppt/tags/tag128.xml><?xml version="1.0" encoding="utf-8"?>
<p:tagLst xmlns:p="http://schemas.openxmlformats.org/presentationml/2006/main">
  <p:tag name="AS_UNIQUEID" val="2080"/>
</p:tagLst>
</file>

<file path=ppt/tags/tag129.xml><?xml version="1.0" encoding="utf-8"?>
<p:tagLst xmlns:p="http://schemas.openxmlformats.org/presentationml/2006/main">
  <p:tag name="AS_UNIQUEID" val="2198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AS_UNIQUEID" val="2080"/>
</p:tagLst>
</file>

<file path=ppt/tags/tag131.xml><?xml version="1.0" encoding="utf-8"?>
<p:tagLst xmlns:p="http://schemas.openxmlformats.org/presentationml/2006/main">
  <p:tag name="AS_UNIQUEID" val="11732"/>
  <p:tag name="KSO_WM_DIAGRAM_VIRTUALLY_FRAME" val="{&quot;height&quot;:273.2,&quot;left&quot;:109.9,&quot;top&quot;:147.15,&quot;width&quot;:648.1}"/>
</p:tagLst>
</file>

<file path=ppt/tags/tag132.xml><?xml version="1.0" encoding="utf-8"?>
<p:tagLst xmlns:p="http://schemas.openxmlformats.org/presentationml/2006/main">
  <p:tag name="AS_UNIQUEID" val="2902"/>
  <p:tag name="KSO_WM_DIAGRAM_VIRTUALLY_FRAME" val="{&quot;height&quot;:273.2,&quot;left&quot;:109.9,&quot;top&quot;:147.15,&quot;width&quot;:648.1}"/>
</p:tagLst>
</file>

<file path=ppt/tags/tag133.xml><?xml version="1.0" encoding="utf-8"?>
<p:tagLst xmlns:p="http://schemas.openxmlformats.org/presentationml/2006/main">
  <p:tag name="AS_UNIQUEID" val="2904"/>
  <p:tag name="KSO_WM_DIAGRAM_VIRTUALLY_FRAME" val="{&quot;height&quot;:273.2,&quot;left&quot;:109.9,&quot;top&quot;:147.15,&quot;width&quot;:648.1}"/>
</p:tagLst>
</file>

<file path=ppt/tags/tag134.xml><?xml version="1.0" encoding="utf-8"?>
<p:tagLst xmlns:p="http://schemas.openxmlformats.org/presentationml/2006/main">
  <p:tag name="AS_UNIQUEID" val="2905"/>
  <p:tag name="KSO_WM_DIAGRAM_VIRTUALLY_FRAME" val="{&quot;height&quot;:273.2,&quot;left&quot;:109.9,&quot;top&quot;:147.15,&quot;width&quot;:648.1}"/>
</p:tagLst>
</file>

<file path=ppt/tags/tag135.xml><?xml version="1.0" encoding="utf-8"?>
<p:tagLst xmlns:p="http://schemas.openxmlformats.org/presentationml/2006/main">
  <p:tag name="AS_UNIQUEID" val="2906"/>
  <p:tag name="KSO_WM_DIAGRAM_VIRTUALLY_FRAME" val="{&quot;height&quot;:273.2,&quot;left&quot;:109.9,&quot;top&quot;:147.15,&quot;width&quot;:648.1}"/>
</p:tagLst>
</file>

<file path=ppt/tags/tag136.xml><?xml version="1.0" encoding="utf-8"?>
<p:tagLst xmlns:p="http://schemas.openxmlformats.org/presentationml/2006/main">
  <p:tag name="AS_UNIQUEID" val="2908"/>
  <p:tag name="KSO_WM_DIAGRAM_VIRTUALLY_FRAME" val="{&quot;height&quot;:273.2,&quot;left&quot;:109.9,&quot;top&quot;:147.15,&quot;width&quot;:648.1}"/>
</p:tagLst>
</file>

<file path=ppt/tags/tag137.xml><?xml version="1.0" encoding="utf-8"?>
<p:tagLst xmlns:p="http://schemas.openxmlformats.org/presentationml/2006/main">
  <p:tag name="AS_UNIQUEID" val="11733"/>
</p:tagLst>
</file>

<file path=ppt/tags/tag138.xml><?xml version="1.0" encoding="utf-8"?>
<p:tagLst xmlns:p="http://schemas.openxmlformats.org/presentationml/2006/main">
  <p:tag name="AS_UNIQUEID" val="8347"/>
</p:tagLst>
</file>

<file path=ppt/tags/tag139.xml><?xml version="1.0" encoding="utf-8"?>
<p:tagLst xmlns:p="http://schemas.openxmlformats.org/presentationml/2006/main">
  <p:tag name="AS_UNIQUEID" val="11734"/>
  <p:tag name="KSO_WM_DIAGRAM_VIRTUALLY_FRAME" val="{&quot;height&quot;:273.2,&quot;left&quot;:109.9,&quot;top&quot;:147.15,&quot;width&quot;:648.1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AS_UNIQUEID" val="2902"/>
  <p:tag name="KSO_WM_DIAGRAM_VIRTUALLY_FRAME" val="{&quot;height&quot;:273.2,&quot;left&quot;:109.9,&quot;top&quot;:147.15,&quot;width&quot;:648.1}"/>
</p:tagLst>
</file>

<file path=ppt/tags/tag141.xml><?xml version="1.0" encoding="utf-8"?>
<p:tagLst xmlns:p="http://schemas.openxmlformats.org/presentationml/2006/main">
  <p:tag name="AS_UNIQUEID" val="2904"/>
  <p:tag name="KSO_WM_DIAGRAM_VIRTUALLY_FRAME" val="{&quot;height&quot;:273.2,&quot;left&quot;:109.9,&quot;top&quot;:147.15,&quot;width&quot;:648.1}"/>
</p:tagLst>
</file>

<file path=ppt/tags/tag142.xml><?xml version="1.0" encoding="utf-8"?>
<p:tagLst xmlns:p="http://schemas.openxmlformats.org/presentationml/2006/main">
  <p:tag name="AS_UNIQUEID" val="2905"/>
  <p:tag name="KSO_WM_DIAGRAM_VIRTUALLY_FRAME" val="{&quot;height&quot;:273.2,&quot;left&quot;:109.9,&quot;top&quot;:147.15,&quot;width&quot;:648.1}"/>
</p:tagLst>
</file>

<file path=ppt/tags/tag143.xml><?xml version="1.0" encoding="utf-8"?>
<p:tagLst xmlns:p="http://schemas.openxmlformats.org/presentationml/2006/main">
  <p:tag name="AS_UNIQUEID" val="2906"/>
  <p:tag name="KSO_WM_DIAGRAM_VIRTUALLY_FRAME" val="{&quot;height&quot;:273.2,&quot;left&quot;:109.9,&quot;top&quot;:147.15,&quot;width&quot;:648.1}"/>
</p:tagLst>
</file>

<file path=ppt/tags/tag144.xml><?xml version="1.0" encoding="utf-8"?>
<p:tagLst xmlns:p="http://schemas.openxmlformats.org/presentationml/2006/main">
  <p:tag name="AS_UNIQUEID" val="2908"/>
  <p:tag name="KSO_WM_DIAGRAM_VIRTUALLY_FRAME" val="{&quot;height&quot;:273.2,&quot;left&quot;:109.9,&quot;top&quot;:147.15,&quot;width&quot;:648.1}"/>
</p:tagLst>
</file>

<file path=ppt/tags/tag145.xml><?xml version="1.0" encoding="utf-8"?>
<p:tagLst xmlns:p="http://schemas.openxmlformats.org/presentationml/2006/main">
  <p:tag name="AS_UNIQUEID" val="11735"/>
  <p:tag name="KSO_WM_DIAGRAM_VIRTUALLY_FRAME" val="{&quot;height&quot;:273.2,&quot;left&quot;:109.9,&quot;top&quot;:147.15,&quot;width&quot;:648.1}"/>
</p:tagLst>
</file>

<file path=ppt/tags/tag146.xml><?xml version="1.0" encoding="utf-8"?>
<p:tagLst xmlns:p="http://schemas.openxmlformats.org/presentationml/2006/main">
  <p:tag name="AS_UNIQUEID" val="11736"/>
  <p:tag name="KSO_WM_DIAGRAM_VIRTUALLY_FRAME" val="{&quot;height&quot;:273.2,&quot;left&quot;:109.9,&quot;top&quot;:147.15,&quot;width&quot;:648.1}"/>
</p:tagLst>
</file>

<file path=ppt/tags/tag147.xml><?xml version="1.0" encoding="utf-8"?>
<p:tagLst xmlns:p="http://schemas.openxmlformats.org/presentationml/2006/main">
  <p:tag name="AS_UNIQUEID" val="1699"/>
  <p:tag name="KSO_WM_DIAGRAM_VIRTUALLY_FRAME" val="{&quot;height&quot;:273.2,&quot;left&quot;:109.9,&quot;top&quot;:147.15,&quot;width&quot;:648.1}"/>
</p:tagLst>
</file>

<file path=ppt/tags/tag148.xml><?xml version="1.0" encoding="utf-8"?>
<p:tagLst xmlns:p="http://schemas.openxmlformats.org/presentationml/2006/main">
  <p:tag name="AS_UNIQUEID" val="1700"/>
  <p:tag name="KSO_WM_DIAGRAM_VIRTUALLY_FRAME" val="{&quot;height&quot;:273.2,&quot;left&quot;:109.9,&quot;top&quot;:147.15,&quot;width&quot;:648.1}"/>
</p:tagLst>
</file>

<file path=ppt/tags/tag149.xml><?xml version="1.0" encoding="utf-8"?>
<p:tagLst xmlns:p="http://schemas.openxmlformats.org/presentationml/2006/main">
  <p:tag name="AS_UNIQUEID" val="11031"/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AS_UNIQUEID" val="11032"/>
  <p:tag name="KSO_WM_BEAUTIFY_FLAG" val=""/>
</p:tagLst>
</file>

<file path=ppt/tags/tag151.xml><?xml version="1.0" encoding="utf-8"?>
<p:tagLst xmlns:p="http://schemas.openxmlformats.org/presentationml/2006/main">
  <p:tag name="AS_UNIQUEID" val="11744"/>
</p:tagLst>
</file>

<file path=ppt/tags/tag152.xml><?xml version="1.0" encoding="utf-8"?>
<p:tagLst xmlns:p="http://schemas.openxmlformats.org/presentationml/2006/main">
  <p:tag name="AS_UNIQUEID" val="11745"/>
</p:tagLst>
</file>

<file path=ppt/tags/tag153.xml><?xml version="1.0" encoding="utf-8"?>
<p:tagLst xmlns:p="http://schemas.openxmlformats.org/presentationml/2006/main">
  <p:tag name="AS_UNIQUEID" val="11746"/>
</p:tagLst>
</file>

<file path=ppt/tags/tag154.xml><?xml version="1.0" encoding="utf-8"?>
<p:tagLst xmlns:p="http://schemas.openxmlformats.org/presentationml/2006/main">
  <p:tag name="AS_UNIQUEID" val="11747"/>
</p:tagLst>
</file>

<file path=ppt/tags/tag155.xml><?xml version="1.0" encoding="utf-8"?>
<p:tagLst xmlns:p="http://schemas.openxmlformats.org/presentationml/2006/main">
  <p:tag name="AS_UNIQUEID" val="11748"/>
</p:tagLst>
</file>

<file path=ppt/tags/tag156.xml><?xml version="1.0" encoding="utf-8"?>
<p:tagLst xmlns:p="http://schemas.openxmlformats.org/presentationml/2006/main">
  <p:tag name="AS_UNIQUEID" val="11749"/>
</p:tagLst>
</file>

<file path=ppt/tags/tag157.xml><?xml version="1.0" encoding="utf-8"?>
<p:tagLst xmlns:p="http://schemas.openxmlformats.org/presentationml/2006/main">
  <p:tag name="AS_UNIQUEID" val="11750"/>
</p:tagLst>
</file>

<file path=ppt/tags/tag158.xml><?xml version="1.0" encoding="utf-8"?>
<p:tagLst xmlns:p="http://schemas.openxmlformats.org/presentationml/2006/main">
  <p:tag name="AS_UNIQUEID" val="11751"/>
</p:tagLst>
</file>

<file path=ppt/tags/tag159.xml><?xml version="1.0" encoding="utf-8"?>
<p:tagLst xmlns:p="http://schemas.openxmlformats.org/presentationml/2006/main">
  <p:tag name="AS_UNIQUEID" val="11752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AS_UNIQUEID" val="2898"/>
</p:tagLst>
</file>

<file path=ppt/tags/tag161.xml><?xml version="1.0" encoding="utf-8"?>
<p:tagLst xmlns:p="http://schemas.openxmlformats.org/presentationml/2006/main">
  <p:tag name="AS_UNIQUEID" val="2850"/>
</p:tagLst>
</file>

<file path=ppt/tags/tag162.xml><?xml version="1.0" encoding="utf-8"?>
<p:tagLst xmlns:p="http://schemas.openxmlformats.org/presentationml/2006/main">
  <p:tag name="AS_UNIQUEID" val="12184"/>
</p:tagLst>
</file>

<file path=ppt/tags/tag163.xml><?xml version="1.0" encoding="utf-8"?>
<p:tagLst xmlns:p="http://schemas.openxmlformats.org/presentationml/2006/main">
  <p:tag name="AS_UNIQUEID" val="12185"/>
</p:tagLst>
</file>

<file path=ppt/tags/tag164.xml><?xml version="1.0" encoding="utf-8"?>
<p:tagLst xmlns:p="http://schemas.openxmlformats.org/presentationml/2006/main">
  <p:tag name="AS_UNIQUEID" val="12186"/>
</p:tagLst>
</file>

<file path=ppt/tags/tag165.xml><?xml version="1.0" encoding="utf-8"?>
<p:tagLst xmlns:p="http://schemas.openxmlformats.org/presentationml/2006/main">
  <p:tag name="AS_UNIQUEID" val="12187"/>
</p:tagLst>
</file>

<file path=ppt/tags/tag166.xml><?xml version="1.0" encoding="utf-8"?>
<p:tagLst xmlns:p="http://schemas.openxmlformats.org/presentationml/2006/main">
  <p:tag name="AS_UNIQUEID" val="11728"/>
</p:tagLst>
</file>

<file path=ppt/tags/tag167.xml><?xml version="1.0" encoding="utf-8"?>
<p:tagLst xmlns:p="http://schemas.openxmlformats.org/presentationml/2006/main">
  <p:tag name="AS_UNIQUEID" val="11729"/>
</p:tagLst>
</file>

<file path=ppt/tags/tag168.xml><?xml version="1.0" encoding="utf-8"?>
<p:tagLst xmlns:p="http://schemas.openxmlformats.org/presentationml/2006/main">
  <p:tag name="AS_UNIQUEID" val="11730"/>
</p:tagLst>
</file>

<file path=ppt/tags/tag169.xml><?xml version="1.0" encoding="utf-8"?>
<p:tagLst xmlns:p="http://schemas.openxmlformats.org/presentationml/2006/main">
  <p:tag name="AS_UNIQUEID" val="12189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AS_UNIQUEID" val="12190"/>
</p:tagLst>
</file>

<file path=ppt/tags/tag171.xml><?xml version="1.0" encoding="utf-8"?>
<p:tagLst xmlns:p="http://schemas.openxmlformats.org/presentationml/2006/main">
  <p:tag name="AS_UNIQUEID" val="12191"/>
</p:tagLst>
</file>

<file path=ppt/tags/tag172.xml><?xml version="1.0" encoding="utf-8"?>
<p:tagLst xmlns:p="http://schemas.openxmlformats.org/presentationml/2006/main">
  <p:tag name="AS_UNIQUEID" val="12192"/>
</p:tagLst>
</file>

<file path=ppt/tags/tag173.xml><?xml version="1.0" encoding="utf-8"?>
<p:tagLst xmlns:p="http://schemas.openxmlformats.org/presentationml/2006/main">
  <p:tag name="AS_UNIQUEID" val="11032"/>
  <p:tag name="KSO_WM_BEAUTIFY_FLAG" val=""/>
</p:tagLst>
</file>

<file path=ppt/tags/tag174.xml><?xml version="1.0" encoding="utf-8"?>
<p:tagLst xmlns:p="http://schemas.openxmlformats.org/presentationml/2006/main">
  <p:tag name="AS_UNIQUEID" val="7452"/>
</p:tagLst>
</file>

<file path=ppt/tags/tag175.xml><?xml version="1.0" encoding="utf-8"?>
<p:tagLst xmlns:p="http://schemas.openxmlformats.org/presentationml/2006/main">
  <p:tag name="AS_UNIQUEID" val="7453"/>
</p:tagLst>
</file>

<file path=ppt/tags/tag176.xml><?xml version="1.0" encoding="utf-8"?>
<p:tagLst xmlns:p="http://schemas.openxmlformats.org/presentationml/2006/main">
  <p:tag name="AS_UNIQUEID" val="7454"/>
</p:tagLst>
</file>

<file path=ppt/tags/tag177.xml><?xml version="1.0" encoding="utf-8"?>
<p:tagLst xmlns:p="http://schemas.openxmlformats.org/presentationml/2006/main">
  <p:tag name="AS_UNIQUEID" val="7455"/>
</p:tagLst>
</file>

<file path=ppt/tags/tag178.xml><?xml version="1.0" encoding="utf-8"?>
<p:tagLst xmlns:p="http://schemas.openxmlformats.org/presentationml/2006/main">
  <p:tag name="AS_UNIQUEID" val="7456"/>
</p:tagLst>
</file>

<file path=ppt/tags/tag179.xml><?xml version="1.0" encoding="utf-8"?>
<p:tagLst xmlns:p="http://schemas.openxmlformats.org/presentationml/2006/main">
  <p:tag name="AS_UNIQUEID" val="7457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AS_UNIQUEID" val="7458"/>
</p:tagLst>
</file>

<file path=ppt/tags/tag181.xml><?xml version="1.0" encoding="utf-8"?>
<p:tagLst xmlns:p="http://schemas.openxmlformats.org/presentationml/2006/main">
  <p:tag name="AS_UNIQUEID" val="7459"/>
</p:tagLst>
</file>

<file path=ppt/tags/tag182.xml><?xml version="1.0" encoding="utf-8"?>
<p:tagLst xmlns:p="http://schemas.openxmlformats.org/presentationml/2006/main">
  <p:tag name="AS_UNIQUEID" val="7460"/>
</p:tagLst>
</file>

<file path=ppt/tags/tag183.xml><?xml version="1.0" encoding="utf-8"?>
<p:tagLst xmlns:p="http://schemas.openxmlformats.org/presentationml/2006/main">
  <p:tag name="AS_UNIQUEID" val="7461"/>
</p:tagLst>
</file>

<file path=ppt/tags/tag184.xml><?xml version="1.0" encoding="utf-8"?>
<p:tagLst xmlns:p="http://schemas.openxmlformats.org/presentationml/2006/main">
  <p:tag name="AS_UNIQUEID" val="7462"/>
</p:tagLst>
</file>

<file path=ppt/tags/tag185.xml><?xml version="1.0" encoding="utf-8"?>
<p:tagLst xmlns:p="http://schemas.openxmlformats.org/presentationml/2006/main">
  <p:tag name="AS_UNIQUEID" val="7463"/>
</p:tagLst>
</file>

<file path=ppt/tags/tag186.xml><?xml version="1.0" encoding="utf-8"?>
<p:tagLst xmlns:p="http://schemas.openxmlformats.org/presentationml/2006/main">
  <p:tag name="AS_UNIQUEID" val="7464"/>
</p:tagLst>
</file>

<file path=ppt/tags/tag187.xml><?xml version="1.0" encoding="utf-8"?>
<p:tagLst xmlns:p="http://schemas.openxmlformats.org/presentationml/2006/main">
  <p:tag name="AS_UNIQUEID" val="7465"/>
</p:tagLst>
</file>

<file path=ppt/tags/tag188.xml><?xml version="1.0" encoding="utf-8"?>
<p:tagLst xmlns:p="http://schemas.openxmlformats.org/presentationml/2006/main">
  <p:tag name="AS_UNIQUEID" val="7466"/>
</p:tagLst>
</file>

<file path=ppt/tags/tag189.xml><?xml version="1.0" encoding="utf-8"?>
<p:tagLst xmlns:p="http://schemas.openxmlformats.org/presentationml/2006/main">
  <p:tag name="AS_UNIQUEID" val="7467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AS_UNIQUEID" val="7468"/>
</p:tagLst>
</file>

<file path=ppt/tags/tag191.xml><?xml version="1.0" encoding="utf-8"?>
<p:tagLst xmlns:p="http://schemas.openxmlformats.org/presentationml/2006/main">
  <p:tag name="AS_UNIQUEID" val="7469"/>
</p:tagLst>
</file>

<file path=ppt/tags/tag192.xml><?xml version="1.0" encoding="utf-8"?>
<p:tagLst xmlns:p="http://schemas.openxmlformats.org/presentationml/2006/main">
  <p:tag name="AS_UNIQUEID" val="7470"/>
</p:tagLst>
</file>

<file path=ppt/tags/tag193.xml><?xml version="1.0" encoding="utf-8"?>
<p:tagLst xmlns:p="http://schemas.openxmlformats.org/presentationml/2006/main">
  <p:tag name="AS_UNIQUEID" val="7471"/>
</p:tagLst>
</file>

<file path=ppt/tags/tag194.xml><?xml version="1.0" encoding="utf-8"?>
<p:tagLst xmlns:p="http://schemas.openxmlformats.org/presentationml/2006/main">
  <p:tag name="AS_UNIQUEID" val="7472"/>
</p:tagLst>
</file>

<file path=ppt/tags/tag195.xml><?xml version="1.0" encoding="utf-8"?>
<p:tagLst xmlns:p="http://schemas.openxmlformats.org/presentationml/2006/main">
  <p:tag name="AS_UNIQUEID" val="7473"/>
</p:tagLst>
</file>

<file path=ppt/tags/tag196.xml><?xml version="1.0" encoding="utf-8"?>
<p:tagLst xmlns:p="http://schemas.openxmlformats.org/presentationml/2006/main">
  <p:tag name="AS_UNIQUEID" val="7474"/>
</p:tagLst>
</file>

<file path=ppt/tags/tag197.xml><?xml version="1.0" encoding="utf-8"?>
<p:tagLst xmlns:p="http://schemas.openxmlformats.org/presentationml/2006/main">
  <p:tag name="AS_UNIQUEID" val="7475"/>
</p:tagLst>
</file>

<file path=ppt/tags/tag198.xml><?xml version="1.0" encoding="utf-8"?>
<p:tagLst xmlns:p="http://schemas.openxmlformats.org/presentationml/2006/main">
  <p:tag name="AS_UNIQUEID" val="7476"/>
</p:tagLst>
</file>

<file path=ppt/tags/tag199.xml><?xml version="1.0" encoding="utf-8"?>
<p:tagLst xmlns:p="http://schemas.openxmlformats.org/presentationml/2006/main">
  <p:tag name="AS_UNIQUEID" val="7477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AS_UNIQUEID" val="7478"/>
</p:tagLst>
</file>

<file path=ppt/tags/tag201.xml><?xml version="1.0" encoding="utf-8"?>
<p:tagLst xmlns:p="http://schemas.openxmlformats.org/presentationml/2006/main">
  <p:tag name="AS_UNIQUEID" val="7479"/>
</p:tagLst>
</file>

<file path=ppt/tags/tag202.xml><?xml version="1.0" encoding="utf-8"?>
<p:tagLst xmlns:p="http://schemas.openxmlformats.org/presentationml/2006/main">
  <p:tag name="AS_UNIQUEID" val="7480"/>
</p:tagLst>
</file>

<file path=ppt/tags/tag203.xml><?xml version="1.0" encoding="utf-8"?>
<p:tagLst xmlns:p="http://schemas.openxmlformats.org/presentationml/2006/main">
  <p:tag name="AS_UNIQUEID" val="7661"/>
  <p:tag name="KSO_WM_BEAUTIFY_FLAG" val=""/>
</p:tagLst>
</file>

<file path=ppt/tags/tag204.xml><?xml version="1.0" encoding="utf-8"?>
<p:tagLst xmlns:p="http://schemas.openxmlformats.org/presentationml/2006/main">
  <p:tag name="AS_UNIQUEID" val="7661"/>
  <p:tag name="KSO_WM_BEAUTIFY_FLAG" val=""/>
</p:tagLst>
</file>

<file path=ppt/tags/tag205.xml><?xml version="1.0" encoding="utf-8"?>
<p:tagLst xmlns:p="http://schemas.openxmlformats.org/presentationml/2006/main">
  <p:tag name="AS_UNIQUEID" val="7447"/>
</p:tagLst>
</file>

<file path=ppt/tags/tag206.xml><?xml version="1.0" encoding="utf-8"?>
<p:tagLst xmlns:p="http://schemas.openxmlformats.org/presentationml/2006/main">
  <p:tag name="AS_UNIQUEID" val="7448"/>
</p:tagLst>
</file>

<file path=ppt/tags/tag207.xml><?xml version="1.0" encoding="utf-8"?>
<p:tagLst xmlns:p="http://schemas.openxmlformats.org/presentationml/2006/main">
  <p:tag name="AS_UNIQUEID" val="7449"/>
</p:tagLst>
</file>

<file path=ppt/tags/tag208.xml><?xml version="1.0" encoding="utf-8"?>
<p:tagLst xmlns:p="http://schemas.openxmlformats.org/presentationml/2006/main">
  <p:tag name="AS_UNIQUEID" val="7661"/>
  <p:tag name="KSO_WM_BEAUTIFY_FLAG" val=""/>
</p:tagLst>
</file>

<file path=ppt/tags/tag209.xml><?xml version="1.0" encoding="utf-8"?>
<p:tagLst xmlns:p="http://schemas.openxmlformats.org/presentationml/2006/main">
  <p:tag name="AS_UNIQUEID" val="7661"/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AS_UNIQUEID" val="2077"/>
</p:tagLst>
</file>

<file path=ppt/tags/tag211.xml><?xml version="1.0" encoding="utf-8"?>
<p:tagLst xmlns:p="http://schemas.openxmlformats.org/presentationml/2006/main">
  <p:tag name="AS_UNIQUEID" val="6148"/>
</p:tagLst>
</file>

<file path=ppt/tags/tag212.xml><?xml version="1.0" encoding="utf-8"?>
<p:tagLst xmlns:p="http://schemas.openxmlformats.org/presentationml/2006/main">
  <p:tag name="AS_UNIQUEID" val="6149"/>
</p:tagLst>
</file>

<file path=ppt/tags/tag213.xml><?xml version="1.0" encoding="utf-8"?>
<p:tagLst xmlns:p="http://schemas.openxmlformats.org/presentationml/2006/main">
  <p:tag name="AS_UNIQUEID" val="6150"/>
</p:tagLst>
</file>

<file path=ppt/tags/tag214.xml><?xml version="1.0" encoding="utf-8"?>
<p:tagLst xmlns:p="http://schemas.openxmlformats.org/presentationml/2006/main">
  <p:tag name="AS_UNIQUEID" val="6151"/>
</p:tagLst>
</file>

<file path=ppt/tags/tag215.xml><?xml version="1.0" encoding="utf-8"?>
<p:tagLst xmlns:p="http://schemas.openxmlformats.org/presentationml/2006/main">
  <p:tag name="AS_UNIQUEID" val="6152"/>
</p:tagLst>
</file>

<file path=ppt/tags/tag216.xml><?xml version="1.0" encoding="utf-8"?>
<p:tagLst xmlns:p="http://schemas.openxmlformats.org/presentationml/2006/main">
  <p:tag name="AS_UNIQUEID" val="6351"/>
</p:tagLst>
</file>

<file path=ppt/tags/tag217.xml><?xml version="1.0" encoding="utf-8"?>
<p:tagLst xmlns:p="http://schemas.openxmlformats.org/presentationml/2006/main">
  <p:tag name="AS_UNIQUEID" val="6352"/>
</p:tagLst>
</file>

<file path=ppt/tags/tag218.xml><?xml version="1.0" encoding="utf-8"?>
<p:tagLst xmlns:p="http://schemas.openxmlformats.org/presentationml/2006/main">
  <p:tag name="AS_UNIQUEID" val="7661"/>
  <p:tag name="KSO_WM_BEAUTIFY_FLAG" val=""/>
</p:tagLst>
</file>

<file path=ppt/tags/tag219.xml><?xml version="1.0" encoding="utf-8"?>
<p:tagLst xmlns:p="http://schemas.openxmlformats.org/presentationml/2006/main">
  <p:tag name="AS_UNIQUEID" val="7661"/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AS_UNIQUEID" val="6407"/>
</p:tagLst>
</file>

<file path=ppt/tags/tag221.xml><?xml version="1.0" encoding="utf-8"?>
<p:tagLst xmlns:p="http://schemas.openxmlformats.org/presentationml/2006/main">
  <p:tag name="AS_UNIQUEID" val="6148"/>
</p:tagLst>
</file>

<file path=ppt/tags/tag222.xml><?xml version="1.0" encoding="utf-8"?>
<p:tagLst xmlns:p="http://schemas.openxmlformats.org/presentationml/2006/main">
  <p:tag name="AS_UNIQUEID" val="6149"/>
</p:tagLst>
</file>

<file path=ppt/tags/tag223.xml><?xml version="1.0" encoding="utf-8"?>
<p:tagLst xmlns:p="http://schemas.openxmlformats.org/presentationml/2006/main">
  <p:tag name="AS_UNIQUEID" val="6150"/>
</p:tagLst>
</file>

<file path=ppt/tags/tag224.xml><?xml version="1.0" encoding="utf-8"?>
<p:tagLst xmlns:p="http://schemas.openxmlformats.org/presentationml/2006/main">
  <p:tag name="AS_UNIQUEID" val="6151"/>
</p:tagLst>
</file>

<file path=ppt/tags/tag225.xml><?xml version="1.0" encoding="utf-8"?>
<p:tagLst xmlns:p="http://schemas.openxmlformats.org/presentationml/2006/main">
  <p:tag name="AS_UNIQUEID" val="6152"/>
</p:tagLst>
</file>

<file path=ppt/tags/tag226.xml><?xml version="1.0" encoding="utf-8"?>
<p:tagLst xmlns:p="http://schemas.openxmlformats.org/presentationml/2006/main">
  <p:tag name="AS_UNIQUEID" val="7661"/>
  <p:tag name="KSO_WM_BEAUTIFY_FLAG" val=""/>
</p:tagLst>
</file>

<file path=ppt/tags/tag227.xml><?xml version="1.0" encoding="utf-8"?>
<p:tagLst xmlns:p="http://schemas.openxmlformats.org/presentationml/2006/main">
  <p:tag name="AS_UNIQUEID" val="6531"/>
</p:tagLst>
</file>

<file path=ppt/tags/tag228.xml><?xml version="1.0" encoding="utf-8"?>
<p:tagLst xmlns:p="http://schemas.openxmlformats.org/presentationml/2006/main">
  <p:tag name="AS_UNIQUEID" val="6532"/>
</p:tagLst>
</file>

<file path=ppt/tags/tag229.xml><?xml version="1.0" encoding="utf-8"?>
<p:tagLst xmlns:p="http://schemas.openxmlformats.org/presentationml/2006/main">
  <p:tag name="AS_UNIQUEID" val="6533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AS_UNIQUEID" val="5979"/>
</p:tagLst>
</file>

<file path=ppt/tags/tag231.xml><?xml version="1.0" encoding="utf-8"?>
<p:tagLst xmlns:p="http://schemas.openxmlformats.org/presentationml/2006/main">
  <p:tag name="AS_UNIQUEID" val="5980"/>
</p:tagLst>
</file>

<file path=ppt/tags/tag232.xml><?xml version="1.0" encoding="utf-8"?>
<p:tagLst xmlns:p="http://schemas.openxmlformats.org/presentationml/2006/main">
  <p:tag name="AS_UNIQUEID" val="2494"/>
</p:tagLst>
</file>

<file path=ppt/tags/tag233.xml><?xml version="1.0" encoding="utf-8"?>
<p:tagLst xmlns:p="http://schemas.openxmlformats.org/presentationml/2006/main">
  <p:tag name="AS_UNIQUEID" val="5981"/>
</p:tagLst>
</file>

<file path=ppt/tags/tag234.xml><?xml version="1.0" encoding="utf-8"?>
<p:tagLst xmlns:p="http://schemas.openxmlformats.org/presentationml/2006/main">
  <p:tag name="AS_UNIQUEID" val="6531"/>
</p:tagLst>
</file>

<file path=ppt/tags/tag235.xml><?xml version="1.0" encoding="utf-8"?>
<p:tagLst xmlns:p="http://schemas.openxmlformats.org/presentationml/2006/main">
  <p:tag name="AS_UNIQUEID" val="6532"/>
</p:tagLst>
</file>

<file path=ppt/tags/tag236.xml><?xml version="1.0" encoding="utf-8"?>
<p:tagLst xmlns:p="http://schemas.openxmlformats.org/presentationml/2006/main">
  <p:tag name="AS_UNIQUEID" val="6533"/>
</p:tagLst>
</file>

<file path=ppt/tags/tag237.xml><?xml version="1.0" encoding="utf-8"?>
<p:tagLst xmlns:p="http://schemas.openxmlformats.org/presentationml/2006/main">
  <p:tag name="AS_UNIQUEID" val="5979"/>
</p:tagLst>
</file>

<file path=ppt/tags/tag238.xml><?xml version="1.0" encoding="utf-8"?>
<p:tagLst xmlns:p="http://schemas.openxmlformats.org/presentationml/2006/main">
  <p:tag name="AS_UNIQUEID" val="5980"/>
</p:tagLst>
</file>

<file path=ppt/tags/tag239.xml><?xml version="1.0" encoding="utf-8"?>
<p:tagLst xmlns:p="http://schemas.openxmlformats.org/presentationml/2006/main">
  <p:tag name="AS_UNIQUEID" val="2494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AS_UNIQUEID" val="5981"/>
</p:tagLst>
</file>

<file path=ppt/tags/tag241.xml><?xml version="1.0" encoding="utf-8"?>
<p:tagLst xmlns:p="http://schemas.openxmlformats.org/presentationml/2006/main">
  <p:tag name="AS_UNIQUEID" val="6810"/>
</p:tagLst>
</file>

<file path=ppt/tags/tag242.xml><?xml version="1.0" encoding="utf-8"?>
<p:tagLst xmlns:p="http://schemas.openxmlformats.org/presentationml/2006/main">
  <p:tag name="AS_UNIQUEID" val="6531"/>
</p:tagLst>
</file>

<file path=ppt/tags/tag243.xml><?xml version="1.0" encoding="utf-8"?>
<p:tagLst xmlns:p="http://schemas.openxmlformats.org/presentationml/2006/main">
  <p:tag name="AS_UNIQUEID" val="6532"/>
</p:tagLst>
</file>

<file path=ppt/tags/tag244.xml><?xml version="1.0" encoding="utf-8"?>
<p:tagLst xmlns:p="http://schemas.openxmlformats.org/presentationml/2006/main">
  <p:tag name="AS_UNIQUEID" val="6533"/>
</p:tagLst>
</file>

<file path=ppt/tags/tag245.xml><?xml version="1.0" encoding="utf-8"?>
<p:tagLst xmlns:p="http://schemas.openxmlformats.org/presentationml/2006/main">
  <p:tag name="AS_UNIQUEID" val="5979"/>
</p:tagLst>
</file>

<file path=ppt/tags/tag246.xml><?xml version="1.0" encoding="utf-8"?>
<p:tagLst xmlns:p="http://schemas.openxmlformats.org/presentationml/2006/main">
  <p:tag name="AS_UNIQUEID" val="2494"/>
</p:tagLst>
</file>

<file path=ppt/tags/tag247.xml><?xml version="1.0" encoding="utf-8"?>
<p:tagLst xmlns:p="http://schemas.openxmlformats.org/presentationml/2006/main">
  <p:tag name="AS_UNIQUEID" val="5981"/>
</p:tagLst>
</file>

<file path=ppt/tags/tag248.xml><?xml version="1.0" encoding="utf-8"?>
<p:tagLst xmlns:p="http://schemas.openxmlformats.org/presentationml/2006/main">
  <p:tag name="AS_UNIQUEID" val="5980"/>
</p:tagLst>
</file>

<file path=ppt/tags/tag249.xml><?xml version="1.0" encoding="utf-8"?>
<p:tagLst xmlns:p="http://schemas.openxmlformats.org/presentationml/2006/main">
  <p:tag name="AS_UNIQUEID" val="6808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AS_UNIQUEID" val="6809"/>
</p:tagLst>
</file>

<file path=ppt/tags/tag251.xml><?xml version="1.0" encoding="utf-8"?>
<p:tagLst xmlns:p="http://schemas.openxmlformats.org/presentationml/2006/main">
  <p:tag name="AS_UNIQUEID" val="6807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AS_UNIQUEID" val="1166"/>
</p:tagLst>
</file>

<file path=ppt/tags/tag64.xml><?xml version="1.0" encoding="utf-8"?>
<p:tagLst xmlns:p="http://schemas.openxmlformats.org/presentationml/2006/main">
  <p:tag name="AS_UNIQUEID" val="12067"/>
</p:tagLst>
</file>

<file path=ppt/tags/tag65.xml><?xml version="1.0" encoding="utf-8"?>
<p:tagLst xmlns:p="http://schemas.openxmlformats.org/presentationml/2006/main">
  <p:tag name="AS_UNIQUEID" val="12068"/>
</p:tagLst>
</file>

<file path=ppt/tags/tag66.xml><?xml version="1.0" encoding="utf-8"?>
<p:tagLst xmlns:p="http://schemas.openxmlformats.org/presentationml/2006/main">
  <p:tag name="AS_UNIQUEID" val="12069"/>
</p:tagLst>
</file>

<file path=ppt/tags/tag67.xml><?xml version="1.0" encoding="utf-8"?>
<p:tagLst xmlns:p="http://schemas.openxmlformats.org/presentationml/2006/main">
  <p:tag name="AS_UNIQUEID" val="12074"/>
</p:tagLst>
</file>

<file path=ppt/tags/tag68.xml><?xml version="1.0" encoding="utf-8"?>
<p:tagLst xmlns:p="http://schemas.openxmlformats.org/presentationml/2006/main">
  <p:tag name="AS_UNIQUEID" val="12075"/>
</p:tagLst>
</file>

<file path=ppt/tags/tag69.xml><?xml version="1.0" encoding="utf-8"?>
<p:tagLst xmlns:p="http://schemas.openxmlformats.org/presentationml/2006/main">
  <p:tag name="AS_UNIQUEID" val="120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AS_UNIQUEID" val="12077"/>
</p:tagLst>
</file>

<file path=ppt/tags/tag71.xml><?xml version="1.0" encoding="utf-8"?>
<p:tagLst xmlns:p="http://schemas.openxmlformats.org/presentationml/2006/main">
  <p:tag name="AS_UNIQUEID" val="12078"/>
</p:tagLst>
</file>

<file path=ppt/tags/tag72.xml><?xml version="1.0" encoding="utf-8"?>
<p:tagLst xmlns:p="http://schemas.openxmlformats.org/presentationml/2006/main">
  <p:tag name="AS_UNIQUEID" val="12079"/>
</p:tagLst>
</file>

<file path=ppt/tags/tag73.xml><?xml version="1.0" encoding="utf-8"?>
<p:tagLst xmlns:p="http://schemas.openxmlformats.org/presentationml/2006/main">
  <p:tag name="AS_UNIQUEID" val="2046"/>
</p:tagLst>
</file>

<file path=ppt/tags/tag74.xml><?xml version="1.0" encoding="utf-8"?>
<p:tagLst xmlns:p="http://schemas.openxmlformats.org/presentationml/2006/main">
  <p:tag name="AS_UNIQUEID" val="2047"/>
</p:tagLst>
</file>

<file path=ppt/tags/tag75.xml><?xml version="1.0" encoding="utf-8"?>
<p:tagLst xmlns:p="http://schemas.openxmlformats.org/presentationml/2006/main">
  <p:tag name="TIMING" val="|0.9|0.6|1.9|1.4|0.9|2.4|1"/>
</p:tagLst>
</file>

<file path=ppt/tags/tag76.xml><?xml version="1.0" encoding="utf-8"?>
<p:tagLst xmlns:p="http://schemas.openxmlformats.org/presentationml/2006/main">
  <p:tag name="AS_UNIQUEID" val="12096"/>
</p:tagLst>
</file>

<file path=ppt/tags/tag77.xml><?xml version="1.0" encoding="utf-8"?>
<p:tagLst xmlns:p="http://schemas.openxmlformats.org/presentationml/2006/main">
  <p:tag name="AS_UNIQUEID" val="12097"/>
</p:tagLst>
</file>

<file path=ppt/tags/tag78.xml><?xml version="1.0" encoding="utf-8"?>
<p:tagLst xmlns:p="http://schemas.openxmlformats.org/presentationml/2006/main">
  <p:tag name="AS_UNIQUEID" val="12098"/>
</p:tagLst>
</file>

<file path=ppt/tags/tag79.xml><?xml version="1.0" encoding="utf-8"?>
<p:tagLst xmlns:p="http://schemas.openxmlformats.org/presentationml/2006/main">
  <p:tag name="AS_UNIQUEID" val="12099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AS_UNIQUEID" val="12100"/>
</p:tagLst>
</file>

<file path=ppt/tags/tag81.xml><?xml version="1.0" encoding="utf-8"?>
<p:tagLst xmlns:p="http://schemas.openxmlformats.org/presentationml/2006/main">
  <p:tag name="AS_UNIQUEID" val="12101"/>
</p:tagLst>
</file>

<file path=ppt/tags/tag82.xml><?xml version="1.0" encoding="utf-8"?>
<p:tagLst xmlns:p="http://schemas.openxmlformats.org/presentationml/2006/main">
  <p:tag name="AS_UNIQUEID" val="12102"/>
</p:tagLst>
</file>

<file path=ppt/tags/tag83.xml><?xml version="1.0" encoding="utf-8"?>
<p:tagLst xmlns:p="http://schemas.openxmlformats.org/presentationml/2006/main">
  <p:tag name="AS_UNIQUEID" val="12103"/>
</p:tagLst>
</file>

<file path=ppt/tags/tag84.xml><?xml version="1.0" encoding="utf-8"?>
<p:tagLst xmlns:p="http://schemas.openxmlformats.org/presentationml/2006/main">
  <p:tag name="AS_UNIQUEID" val="12104"/>
</p:tagLst>
</file>

<file path=ppt/tags/tag85.xml><?xml version="1.0" encoding="utf-8"?>
<p:tagLst xmlns:p="http://schemas.openxmlformats.org/presentationml/2006/main">
  <p:tag name="AS_UNIQUEID" val="12105"/>
</p:tagLst>
</file>

<file path=ppt/tags/tag86.xml><?xml version="1.0" encoding="utf-8"?>
<p:tagLst xmlns:p="http://schemas.openxmlformats.org/presentationml/2006/main">
  <p:tag name="AS_UNIQUEID" val="12106"/>
</p:tagLst>
</file>

<file path=ppt/tags/tag87.xml><?xml version="1.0" encoding="utf-8"?>
<p:tagLst xmlns:p="http://schemas.openxmlformats.org/presentationml/2006/main">
  <p:tag name="AS_UNIQUEID" val="12107"/>
</p:tagLst>
</file>

<file path=ppt/tags/tag88.xml><?xml version="1.0" encoding="utf-8"?>
<p:tagLst xmlns:p="http://schemas.openxmlformats.org/presentationml/2006/main">
  <p:tag name="AS_UNIQUEID" val="12108"/>
</p:tagLst>
</file>

<file path=ppt/tags/tag89.xml><?xml version="1.0" encoding="utf-8"?>
<p:tagLst xmlns:p="http://schemas.openxmlformats.org/presentationml/2006/main">
  <p:tag name="AS_UNIQUEID" val="12109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AS_UNIQUEID" val="12110"/>
</p:tagLst>
</file>

<file path=ppt/tags/tag91.xml><?xml version="1.0" encoding="utf-8"?>
<p:tagLst xmlns:p="http://schemas.openxmlformats.org/presentationml/2006/main">
  <p:tag name="AS_UNIQUEID" val="12111"/>
</p:tagLst>
</file>

<file path=ppt/tags/tag92.xml><?xml version="1.0" encoding="utf-8"?>
<p:tagLst xmlns:p="http://schemas.openxmlformats.org/presentationml/2006/main">
  <p:tag name="AS_UNIQUEID" val="7358"/>
</p:tagLst>
</file>

<file path=ppt/tags/tag93.xml><?xml version="1.0" encoding="utf-8"?>
<p:tagLst xmlns:p="http://schemas.openxmlformats.org/presentationml/2006/main">
  <p:tag name="AS_UNIQUEID" val="3436"/>
  <p:tag name="KSO_WM_FULL_TEXT_BEAUTIFY_COPY_ID" val="11"/>
</p:tagLst>
</file>

<file path=ppt/tags/tag94.xml><?xml version="1.0" encoding="utf-8"?>
<p:tagLst xmlns:p="http://schemas.openxmlformats.org/presentationml/2006/main">
  <p:tag name="AS_UNIQUEID" val="3437"/>
  <p:tag name="KSO_WM_FULL_TEXT_BEAUTIFY_COPY_ID" val="15"/>
</p:tagLst>
</file>

<file path=ppt/tags/tag95.xml><?xml version="1.0" encoding="utf-8"?>
<p:tagLst xmlns:p="http://schemas.openxmlformats.org/presentationml/2006/main">
  <p:tag name="AS_UNIQUEID" val="3438"/>
  <p:tag name="KSO_WM_FULL_TEXT_BEAUTIFY_COPY_ID" val="26"/>
</p:tagLst>
</file>

<file path=ppt/tags/tag96.xml><?xml version="1.0" encoding="utf-8"?>
<p:tagLst xmlns:p="http://schemas.openxmlformats.org/presentationml/2006/main">
  <p:tag name="AS_UNIQUEID" val="3439"/>
  <p:tag name="KSO_WM_FULL_TEXT_BEAUTIFY_COPY_ID" val="27"/>
</p:tagLst>
</file>

<file path=ppt/tags/tag97.xml><?xml version="1.0" encoding="utf-8"?>
<p:tagLst xmlns:p="http://schemas.openxmlformats.org/presentationml/2006/main">
  <p:tag name="AS_UNIQUEID" val="3440"/>
  <p:tag name="KSO_WM_FULL_TEXT_BEAUTIFY_COPY_ID" val="28"/>
</p:tagLst>
</file>

<file path=ppt/tags/tag98.xml><?xml version="1.0" encoding="utf-8"?>
<p:tagLst xmlns:p="http://schemas.openxmlformats.org/presentationml/2006/main">
  <p:tag name="AS_UNIQUEID" val="3441"/>
  <p:tag name="KSO_WM_FULL_TEXT_BEAUTIFY_COPY_ID" val="1028"/>
</p:tagLst>
</file>

<file path=ppt/tags/tag99.xml><?xml version="1.0" encoding="utf-8"?>
<p:tagLst xmlns:p="http://schemas.openxmlformats.org/presentationml/2006/main">
  <p:tag name="AS_UNIQUEID" val="3442"/>
  <p:tag name="KSO_WM_FULL_TEXT_BEAUTIFY_COPY_ID" val="1030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2637</Words>
  <Application>WPS 演示</Application>
  <PresentationFormat>宽屏</PresentationFormat>
  <Paragraphs>360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Arial</vt:lpstr>
      <vt:lpstr>微软雅黑</vt:lpstr>
      <vt:lpstr>等线</vt:lpstr>
      <vt:lpstr>思源黑体 CN Normal</vt:lpstr>
      <vt:lpstr>黑体</vt:lpstr>
      <vt:lpstr>思源黑体 CN Bold</vt:lpstr>
      <vt:lpstr>Times New Roman</vt:lpstr>
      <vt:lpstr>Times New Roman</vt:lpstr>
      <vt:lpstr>Arial Unicode MS</vt:lpstr>
      <vt:lpstr>Calibri</vt:lpstr>
      <vt:lpstr>楷体</vt:lpstr>
      <vt:lpstr>思源黑体 CN</vt:lpstr>
      <vt:lpstr>等线 Light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彭儿</cp:lastModifiedBy>
  <cp:revision>156</cp:revision>
  <dcterms:created xsi:type="dcterms:W3CDTF">2019-06-19T02:08:00Z</dcterms:created>
  <dcterms:modified xsi:type="dcterms:W3CDTF">2025-03-17T02:51:06Z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C1169479CF8246D9BB659348D292B806_11</vt:lpwstr>
  </property>
</Properties>
</file>