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7" r:id="rId3"/>
    <p:sldId id="273" r:id="rId4"/>
    <p:sldId id="274" r:id="rId5"/>
    <p:sldId id="275" r:id="rId6"/>
    <p:sldId id="276" r:id="rId7"/>
    <p:sldId id="277" r:id="rId8"/>
    <p:sldId id="278" r:id="rId9"/>
    <p:sldId id="279" r:id="rId10"/>
    <p:sldId id="280" r:id="rId11"/>
    <p:sldId id="281" r:id="rId12"/>
    <p:sldId id="282" r:id="rId13"/>
    <p:sldId id="283" r:id="rId14"/>
    <p:sldId id="284" r:id="rId15"/>
    <p:sldId id="265" r:id="rId16"/>
    <p:sldId id="266" r:id="rId18"/>
    <p:sldId id="267"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 QC" initials="LQ" lastIdx="0" clrIdx="0"/>
  <p:cmAuthor id="3" name="Author" initials="A" lastIdx="0" clrIdx="2"/>
  <p:cmAuthor id="5" name="作者" initials="A" lastIdx="0" clrIdx="2"/>
  <p:cmAuthor id="4" name="wei" initials="w" lastIdx="0" clrIdx="3"/>
  <p:cmAuthor id="0" name="新课标第一网" initials="" lastIdx="0" clrIdx="0"/>
  <p:cmAuthor id="2" name="孙文纯" initials="孙" lastIdx="0" clrIdx="0"/>
  <p:cmAuthor id="6" name="wyg" initials="w" lastIdx="0" clrIdx="5"/>
  <p:cmAuthor id="8" name="Administrator" initials="A" lastIdx="0" clrIdx="7"/>
  <p:cmAuthor id="7" name="1206988966@qq.com" initials="1" lastIdx="0" clrIdx="2"/>
  <p:cmAuthor id="10" name="123" initials="1" lastIdx="0" clrIdx="9"/>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fontAlgn="base">
              <a:spcBef>
                <a:spcPct val="0"/>
              </a:spcBef>
              <a:spcAft>
                <a:spcPct val="0"/>
              </a:spcAft>
            </a:pPr>
            <a:fld id="{F8A7FC8E-AF76-4B5A-9EB7-42FCF9B81B7F}" type="slidenum">
              <a:rPr lang="zh-CN" altLang="en-US" smtClean="0">
                <a:latin typeface="Calibri" panose="020F0502020204030204" charset="0"/>
                <a:ea typeface="宋体" panose="02010600030101010101" pitchFamily="2" charset="-122"/>
              </a:rPr>
            </a:fld>
            <a:endParaRPr lang="zh-CN" altLang="en-US">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fontAlgn="base">
              <a:spcBef>
                <a:spcPct val="0"/>
              </a:spcBef>
              <a:spcAft>
                <a:spcPct val="0"/>
              </a:spcAft>
            </a:pPr>
            <a:fld id="{F8A7FC8E-AF76-4B5A-9EB7-42FCF9B81B7F}" type="slidenum">
              <a:rPr lang="zh-CN" altLang="en-US" smtClean="0">
                <a:latin typeface="Calibri" panose="020F0502020204030204" charset="0"/>
                <a:ea typeface="宋体" panose="02010600030101010101" pitchFamily="2" charset="-122"/>
              </a:rPr>
            </a:fld>
            <a:endParaRPr lang="zh-CN" altLang="en-US">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fontAlgn="base">
              <a:spcBef>
                <a:spcPct val="0"/>
              </a:spcBef>
              <a:spcAft>
                <a:spcPct val="0"/>
              </a:spcAft>
            </a:pPr>
            <a:fld id="{F8A7FC8E-AF76-4B5A-9EB7-42FCF9B81B7F}" type="slidenum">
              <a:rPr lang="zh-CN" altLang="en-US" smtClean="0">
                <a:latin typeface="Calibri" panose="020F0502020204030204" charset="0"/>
                <a:ea typeface="宋体" panose="02010600030101010101" pitchFamily="2" charset="-122"/>
              </a:rPr>
            </a:fld>
            <a:endParaRPr lang="zh-CN" altLang="en-US">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9" Type="http://schemas.openxmlformats.org/officeDocument/2006/relationships/slideLayout" Target="../slideLayouts/slideLayout7.xml"/><Relationship Id="rId38" Type="http://schemas.openxmlformats.org/officeDocument/2006/relationships/tags" Target="../tags/tag214.xml"/><Relationship Id="rId37" Type="http://schemas.openxmlformats.org/officeDocument/2006/relationships/tags" Target="../tags/tag213.xml"/><Relationship Id="rId36" Type="http://schemas.openxmlformats.org/officeDocument/2006/relationships/tags" Target="../tags/tag212.xml"/><Relationship Id="rId35" Type="http://schemas.openxmlformats.org/officeDocument/2006/relationships/tags" Target="../tags/tag211.xml"/><Relationship Id="rId34" Type="http://schemas.openxmlformats.org/officeDocument/2006/relationships/tags" Target="../tags/tag210.xml"/><Relationship Id="rId33" Type="http://schemas.openxmlformats.org/officeDocument/2006/relationships/tags" Target="../tags/tag209.xml"/><Relationship Id="rId32" Type="http://schemas.openxmlformats.org/officeDocument/2006/relationships/tags" Target="../tags/tag208.xml"/><Relationship Id="rId31" Type="http://schemas.openxmlformats.org/officeDocument/2006/relationships/tags" Target="../tags/tag207.xml"/><Relationship Id="rId30" Type="http://schemas.openxmlformats.org/officeDocument/2006/relationships/tags" Target="../tags/tag206.xml"/><Relationship Id="rId3" Type="http://schemas.openxmlformats.org/officeDocument/2006/relationships/tags" Target="../tags/tag181.xml"/><Relationship Id="rId29" Type="http://schemas.openxmlformats.org/officeDocument/2006/relationships/tags" Target="../tags/tag205.xml"/><Relationship Id="rId28" Type="http://schemas.openxmlformats.org/officeDocument/2006/relationships/tags" Target="../tags/tag204.xml"/><Relationship Id="rId27" Type="http://schemas.openxmlformats.org/officeDocument/2006/relationships/tags" Target="../tags/tag203.xml"/><Relationship Id="rId26" Type="http://schemas.openxmlformats.org/officeDocument/2006/relationships/tags" Target="../tags/tag202.xml"/><Relationship Id="rId25" Type="http://schemas.openxmlformats.org/officeDocument/2006/relationships/tags" Target="../tags/tag201.xml"/><Relationship Id="rId24" Type="http://schemas.openxmlformats.org/officeDocument/2006/relationships/tags" Target="../tags/tag200.xml"/><Relationship Id="rId23" Type="http://schemas.openxmlformats.org/officeDocument/2006/relationships/tags" Target="../tags/tag199.xml"/><Relationship Id="rId22" Type="http://schemas.openxmlformats.org/officeDocument/2006/relationships/tags" Target="../tags/tag198.xml"/><Relationship Id="rId21" Type="http://schemas.openxmlformats.org/officeDocument/2006/relationships/tags" Target="../tags/tag197.xml"/><Relationship Id="rId20" Type="http://schemas.openxmlformats.org/officeDocument/2006/relationships/tags" Target="../tags/tag196.xml"/><Relationship Id="rId2" Type="http://schemas.openxmlformats.org/officeDocument/2006/relationships/tags" Target="../tags/tag180.xml"/><Relationship Id="rId19" Type="http://schemas.openxmlformats.org/officeDocument/2006/relationships/tags" Target="../tags/tag195.xml"/><Relationship Id="rId18" Type="http://schemas.openxmlformats.org/officeDocument/2006/relationships/tags" Target="../tags/tag194.xml"/><Relationship Id="rId17" Type="http://schemas.openxmlformats.org/officeDocument/2006/relationships/tags" Target="../tags/tag193.xml"/><Relationship Id="rId16" Type="http://schemas.openxmlformats.org/officeDocument/2006/relationships/tags" Target="../tags/tag192.xml"/><Relationship Id="rId15" Type="http://schemas.openxmlformats.org/officeDocument/2006/relationships/image" Target="../media/image13.png"/><Relationship Id="rId14" Type="http://schemas.openxmlformats.org/officeDocument/2006/relationships/tags" Target="../tags/tag191.xml"/><Relationship Id="rId13" Type="http://schemas.openxmlformats.org/officeDocument/2006/relationships/tags" Target="../tags/tag190.xml"/><Relationship Id="rId12" Type="http://schemas.openxmlformats.org/officeDocument/2006/relationships/image" Target="../media/image12.png"/><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tags" Target="../tags/tag179.xml"/></Relationships>
</file>

<file path=ppt/slides/_rels/slide11.xml.rels><?xml version="1.0" encoding="UTF-8" standalone="yes"?>
<Relationships xmlns="http://schemas.openxmlformats.org/package/2006/relationships"><Relationship Id="rId9" Type="http://schemas.openxmlformats.org/officeDocument/2006/relationships/image" Target="../media/image8.jpeg"/><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3" Type="http://schemas.openxmlformats.org/officeDocument/2006/relationships/slideLayout" Target="../slideLayouts/slideLayout7.xml"/><Relationship Id="rId12" Type="http://schemas.openxmlformats.org/officeDocument/2006/relationships/tags" Target="../tags/tag224.xml"/><Relationship Id="rId11" Type="http://schemas.openxmlformats.org/officeDocument/2006/relationships/image" Target="../media/image9.png"/><Relationship Id="rId10" Type="http://schemas.openxmlformats.org/officeDocument/2006/relationships/tags" Target="../tags/tag223.xml"/><Relationship Id="rId1" Type="http://schemas.openxmlformats.org/officeDocument/2006/relationships/tags" Target="../tags/tag215.xml"/></Relationships>
</file>

<file path=ppt/slides/_rels/slide12.xml.rels><?xml version="1.0" encoding="UTF-8" standalone="yes"?>
<Relationships xmlns="http://schemas.openxmlformats.org/package/2006/relationships"><Relationship Id="rId9" Type="http://schemas.openxmlformats.org/officeDocument/2006/relationships/image" Target="../media/image8.jpeg"/><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3" Type="http://schemas.openxmlformats.org/officeDocument/2006/relationships/slideLayout" Target="../slideLayouts/slideLayout7.xml"/><Relationship Id="rId12" Type="http://schemas.openxmlformats.org/officeDocument/2006/relationships/tags" Target="../tags/tag234.xml"/><Relationship Id="rId11" Type="http://schemas.openxmlformats.org/officeDocument/2006/relationships/image" Target="../media/image9.png"/><Relationship Id="rId10" Type="http://schemas.openxmlformats.org/officeDocument/2006/relationships/tags" Target="../tags/tag233.xml"/><Relationship Id="rId1" Type="http://schemas.openxmlformats.org/officeDocument/2006/relationships/tags" Target="../tags/tag225.xml"/></Relationships>
</file>

<file path=ppt/slides/_rels/slide13.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image" Target="file:///C:\Users\1V994W2\PycharmProjects\PPT_Background_Generation\pic_temp\1_pic_quater_right_up.png" TargetMode="External"/><Relationship Id="rId50" Type="http://schemas.openxmlformats.org/officeDocument/2006/relationships/slideLayout" Target="../slideLayouts/slideLayout7.xml"/><Relationship Id="rId5" Type="http://schemas.openxmlformats.org/officeDocument/2006/relationships/image" Target="../media/image15.png"/><Relationship Id="rId49" Type="http://schemas.openxmlformats.org/officeDocument/2006/relationships/tags" Target="../tags/tag279.xml"/><Relationship Id="rId48" Type="http://schemas.openxmlformats.org/officeDocument/2006/relationships/tags" Target="../tags/tag278.xml"/><Relationship Id="rId47" Type="http://schemas.openxmlformats.org/officeDocument/2006/relationships/tags" Target="../tags/tag277.xml"/><Relationship Id="rId46" Type="http://schemas.openxmlformats.org/officeDocument/2006/relationships/tags" Target="../tags/tag276.xml"/><Relationship Id="rId45" Type="http://schemas.openxmlformats.org/officeDocument/2006/relationships/tags" Target="../tags/tag275.xml"/><Relationship Id="rId44" Type="http://schemas.openxmlformats.org/officeDocument/2006/relationships/tags" Target="../tags/tag274.xml"/><Relationship Id="rId43" Type="http://schemas.openxmlformats.org/officeDocument/2006/relationships/tags" Target="../tags/tag273.xml"/><Relationship Id="rId42" Type="http://schemas.openxmlformats.org/officeDocument/2006/relationships/tags" Target="../tags/tag272.xml"/><Relationship Id="rId41" Type="http://schemas.openxmlformats.org/officeDocument/2006/relationships/tags" Target="../tags/tag271.xml"/><Relationship Id="rId40" Type="http://schemas.openxmlformats.org/officeDocument/2006/relationships/tags" Target="../tags/tag270.xml"/><Relationship Id="rId4" Type="http://schemas.openxmlformats.org/officeDocument/2006/relationships/tags" Target="../tags/tag236.xml"/><Relationship Id="rId39" Type="http://schemas.openxmlformats.org/officeDocument/2006/relationships/tags" Target="../tags/tag269.xml"/><Relationship Id="rId38" Type="http://schemas.openxmlformats.org/officeDocument/2006/relationships/tags" Target="../tags/tag268.xml"/><Relationship Id="rId37" Type="http://schemas.openxmlformats.org/officeDocument/2006/relationships/tags" Target="../tags/tag267.xml"/><Relationship Id="rId36" Type="http://schemas.openxmlformats.org/officeDocument/2006/relationships/tags" Target="../tags/tag266.xml"/><Relationship Id="rId35" Type="http://schemas.openxmlformats.org/officeDocument/2006/relationships/tags" Target="../tags/tag265.xml"/><Relationship Id="rId34" Type="http://schemas.openxmlformats.org/officeDocument/2006/relationships/tags" Target="../tags/tag264.xml"/><Relationship Id="rId33" Type="http://schemas.openxmlformats.org/officeDocument/2006/relationships/tags" Target="../tags/tag263.xml"/><Relationship Id="rId32" Type="http://schemas.openxmlformats.org/officeDocument/2006/relationships/tags" Target="../tags/tag262.xml"/><Relationship Id="rId31" Type="http://schemas.openxmlformats.org/officeDocument/2006/relationships/tags" Target="../tags/tag261.xml"/><Relationship Id="rId30" Type="http://schemas.openxmlformats.org/officeDocument/2006/relationships/tags" Target="../tags/tag260.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259.xml"/><Relationship Id="rId28" Type="http://schemas.openxmlformats.org/officeDocument/2006/relationships/tags" Target="../tags/tag258.xml"/><Relationship Id="rId27" Type="http://schemas.openxmlformats.org/officeDocument/2006/relationships/tags" Target="../tags/tag257.xml"/><Relationship Id="rId26" Type="http://schemas.openxmlformats.org/officeDocument/2006/relationships/tags" Target="../tags/tag256.xml"/><Relationship Id="rId25" Type="http://schemas.openxmlformats.org/officeDocument/2006/relationships/tags" Target="../tags/tag255.xml"/><Relationship Id="rId24" Type="http://schemas.openxmlformats.org/officeDocument/2006/relationships/tags" Target="../tags/tag254.xml"/><Relationship Id="rId23" Type="http://schemas.openxmlformats.org/officeDocument/2006/relationships/tags" Target="../tags/tag253.xml"/><Relationship Id="rId22" Type="http://schemas.openxmlformats.org/officeDocument/2006/relationships/tags" Target="../tags/tag252.xml"/><Relationship Id="rId21" Type="http://schemas.openxmlformats.org/officeDocument/2006/relationships/tags" Target="../tags/tag251.xml"/><Relationship Id="rId20" Type="http://schemas.openxmlformats.org/officeDocument/2006/relationships/tags" Target="../tags/tag250.xml"/><Relationship Id="rId2" Type="http://schemas.openxmlformats.org/officeDocument/2006/relationships/image" Target="../media/image14.png"/><Relationship Id="rId19" Type="http://schemas.openxmlformats.org/officeDocument/2006/relationships/tags" Target="../tags/tag249.xml"/><Relationship Id="rId18" Type="http://schemas.openxmlformats.org/officeDocument/2006/relationships/tags" Target="../tags/tag248.xml"/><Relationship Id="rId17" Type="http://schemas.openxmlformats.org/officeDocument/2006/relationships/tags" Target="../tags/tag247.xml"/><Relationship Id="rId16" Type="http://schemas.openxmlformats.org/officeDocument/2006/relationships/tags" Target="../tags/tag246.xml"/><Relationship Id="rId15" Type="http://schemas.openxmlformats.org/officeDocument/2006/relationships/tags" Target="../tags/tag245.xml"/><Relationship Id="rId14" Type="http://schemas.openxmlformats.org/officeDocument/2006/relationships/tags" Target="../tags/tag244.xml"/><Relationship Id="rId13" Type="http://schemas.openxmlformats.org/officeDocument/2006/relationships/tags" Target="../tags/tag243.xml"/><Relationship Id="rId12" Type="http://schemas.openxmlformats.org/officeDocument/2006/relationships/tags" Target="../tags/tag242.xml"/><Relationship Id="rId11" Type="http://schemas.openxmlformats.org/officeDocument/2006/relationships/tags" Target="../tags/tag241.xml"/><Relationship Id="rId10" Type="http://schemas.openxmlformats.org/officeDocument/2006/relationships/tags" Target="../tags/tag240.xml"/><Relationship Id="rId1" Type="http://schemas.openxmlformats.org/officeDocument/2006/relationships/tags" Target="../tags/tag235.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280.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281.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282.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4" Type="http://schemas.openxmlformats.org/officeDocument/2006/relationships/slideLayout" Target="../slideLayouts/slideLayout7.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image" Target="../media/image2.png"/><Relationship Id="rId10" Type="http://schemas.openxmlformats.org/officeDocument/2006/relationships/tags" Target="../tags/tag71.xml"/><Relationship Id="rId1" Type="http://schemas.openxmlformats.org/officeDocument/2006/relationships/tags" Target="../tags/tag63.xml"/></Relationships>
</file>

<file path=ppt/slides/_rels/slide3.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image" Target="../media/image4.jpeg"/><Relationship Id="rId6" Type="http://schemas.openxmlformats.org/officeDocument/2006/relationships/tags" Target="../tags/tag77.xml"/><Relationship Id="rId5" Type="http://schemas.openxmlformats.org/officeDocument/2006/relationships/image" Target="../media/image3.png"/><Relationship Id="rId4" Type="http://schemas.openxmlformats.org/officeDocument/2006/relationships/tags" Target="../tags/tag76.xml"/><Relationship Id="rId3" Type="http://schemas.openxmlformats.org/officeDocument/2006/relationships/image" Target="../media/image1.jpeg"/><Relationship Id="rId2" Type="http://schemas.openxmlformats.org/officeDocument/2006/relationships/tags" Target="../tags/tag75.xml"/><Relationship Id="rId17" Type="http://schemas.openxmlformats.org/officeDocument/2006/relationships/slideLayout" Target="../slideLayouts/slideLayout7.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tags" Target="../tags/tag74.xml"/></Relationships>
</file>

<file path=ppt/slides/_rels/slide4.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image" Target="../media/image2.png"/><Relationship Id="rId4" Type="http://schemas.openxmlformats.org/officeDocument/2006/relationships/tags" Target="../tags/tag89.xml"/><Relationship Id="rId3" Type="http://schemas.openxmlformats.org/officeDocument/2006/relationships/image" Target="../media/image1.jpeg"/><Relationship Id="rId2" Type="http://schemas.openxmlformats.org/officeDocument/2006/relationships/tags" Target="../tags/tag88.xml"/><Relationship Id="rId15" Type="http://schemas.openxmlformats.org/officeDocument/2006/relationships/slideLayout" Target="../slideLayouts/slideLayout7.xml"/><Relationship Id="rId14" Type="http://schemas.openxmlformats.org/officeDocument/2006/relationships/tags" Target="../tags/tag98.xml"/><Relationship Id="rId13" Type="http://schemas.openxmlformats.org/officeDocument/2006/relationships/tags" Target="../tags/tag97.xml"/><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tags" Target="../tags/tag87.xml"/></Relationships>
</file>

<file path=ppt/slides/_rels/slide5.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3" Type="http://schemas.openxmlformats.org/officeDocument/2006/relationships/slideLayout" Target="../slideLayouts/slideLayout7.xml"/><Relationship Id="rId32" Type="http://schemas.openxmlformats.org/officeDocument/2006/relationships/tags" Target="../tags/tag129.xml"/><Relationship Id="rId31" Type="http://schemas.openxmlformats.org/officeDocument/2006/relationships/tags" Target="../tags/tag128.xml"/><Relationship Id="rId30" Type="http://schemas.openxmlformats.org/officeDocument/2006/relationships/tags" Target="../tags/tag127.xml"/><Relationship Id="rId3" Type="http://schemas.openxmlformats.org/officeDocument/2006/relationships/tags" Target="../tags/tag100.xml"/><Relationship Id="rId29" Type="http://schemas.openxmlformats.org/officeDocument/2006/relationships/tags" Target="../tags/tag126.xml"/><Relationship Id="rId28" Type="http://schemas.openxmlformats.org/officeDocument/2006/relationships/tags" Target="../tags/tag125.xml"/><Relationship Id="rId27" Type="http://schemas.openxmlformats.org/officeDocument/2006/relationships/tags" Target="../tags/tag124.xml"/><Relationship Id="rId26" Type="http://schemas.openxmlformats.org/officeDocument/2006/relationships/tags" Target="../tags/tag123.xml"/><Relationship Id="rId25" Type="http://schemas.openxmlformats.org/officeDocument/2006/relationships/tags" Target="../tags/tag122.xml"/><Relationship Id="rId24" Type="http://schemas.openxmlformats.org/officeDocument/2006/relationships/tags" Target="../tags/tag121.xml"/><Relationship Id="rId23" Type="http://schemas.openxmlformats.org/officeDocument/2006/relationships/tags" Target="../tags/tag120.xml"/><Relationship Id="rId22" Type="http://schemas.openxmlformats.org/officeDocument/2006/relationships/tags" Target="../tags/tag119.xml"/><Relationship Id="rId21" Type="http://schemas.openxmlformats.org/officeDocument/2006/relationships/tags" Target="../tags/tag118.xml"/><Relationship Id="rId20" Type="http://schemas.openxmlformats.org/officeDocument/2006/relationships/tags" Target="../tags/tag117.xml"/><Relationship Id="rId2" Type="http://schemas.openxmlformats.org/officeDocument/2006/relationships/image" Target="../media/image5.jpeg"/><Relationship Id="rId19" Type="http://schemas.openxmlformats.org/officeDocument/2006/relationships/tags" Target="../tags/tag116.xml"/><Relationship Id="rId18" Type="http://schemas.openxmlformats.org/officeDocument/2006/relationships/tags" Target="../tags/tag115.xml"/><Relationship Id="rId17" Type="http://schemas.openxmlformats.org/officeDocument/2006/relationships/tags" Target="../tags/tag114.xml"/><Relationship Id="rId16" Type="http://schemas.openxmlformats.org/officeDocument/2006/relationships/tags" Target="../tags/tag113.xml"/><Relationship Id="rId15" Type="http://schemas.openxmlformats.org/officeDocument/2006/relationships/tags" Target="../tags/tag112.xml"/><Relationship Id="rId14" Type="http://schemas.openxmlformats.org/officeDocument/2006/relationships/tags" Target="../tags/tag111.xml"/><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tags" Target="../tags/tag99.xml"/></Relationships>
</file>

<file path=ppt/slides/_rels/slide6.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image" Target="../media/image6.jpeg"/><Relationship Id="rId19" Type="http://schemas.openxmlformats.org/officeDocument/2006/relationships/slideLayout" Target="../slideLayouts/slideLayout7.xml"/><Relationship Id="rId18" Type="http://schemas.openxmlformats.org/officeDocument/2006/relationships/tags" Target="../tags/tag146.xml"/><Relationship Id="rId17" Type="http://schemas.openxmlformats.org/officeDocument/2006/relationships/tags" Target="../tags/tag145.xml"/><Relationship Id="rId16" Type="http://schemas.openxmlformats.org/officeDocument/2006/relationships/tags" Target="../tags/tag144.xml"/><Relationship Id="rId15" Type="http://schemas.openxmlformats.org/officeDocument/2006/relationships/tags" Target="../tags/tag143.xml"/><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tags" Target="../tags/tag130.xml"/></Relationships>
</file>

<file path=ppt/slides/_rels/slide7.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2" Type="http://schemas.openxmlformats.org/officeDocument/2006/relationships/slideLayout" Target="../slideLayouts/slideLayout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tags" Target="../tags/tag147.xml"/></Relationships>
</file>

<file path=ppt/slides/_rels/slide8.xml.rels><?xml version="1.0" encoding="UTF-8" standalone="yes"?>
<Relationships xmlns="http://schemas.openxmlformats.org/package/2006/relationships"><Relationship Id="rId9" Type="http://schemas.openxmlformats.org/officeDocument/2006/relationships/image" Target="../media/image8.jpeg"/><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3" Type="http://schemas.openxmlformats.org/officeDocument/2006/relationships/slideLayout" Target="../slideLayouts/slideLayout7.xml"/><Relationship Id="rId12" Type="http://schemas.openxmlformats.org/officeDocument/2006/relationships/tags" Target="../tags/tag166.xml"/><Relationship Id="rId11" Type="http://schemas.openxmlformats.org/officeDocument/2006/relationships/image" Target="../media/image9.png"/><Relationship Id="rId10" Type="http://schemas.openxmlformats.org/officeDocument/2006/relationships/tags" Target="../tags/tag165.xml"/><Relationship Id="rId1" Type="http://schemas.openxmlformats.org/officeDocument/2006/relationships/tags" Target="../tags/tag157.xml"/></Relationships>
</file>

<file path=ppt/slides/_rels/slide9.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image" Target="../media/image10.jpeg"/><Relationship Id="rId2" Type="http://schemas.openxmlformats.org/officeDocument/2006/relationships/tags" Target="../tags/tag168.xml"/><Relationship Id="rId15" Type="http://schemas.openxmlformats.org/officeDocument/2006/relationships/slideLayout" Target="../slideLayouts/slideLayout7.xml"/><Relationship Id="rId14" Type="http://schemas.openxmlformats.org/officeDocument/2006/relationships/tags" Target="../tags/tag178.xml"/><Relationship Id="rId13" Type="http://schemas.openxmlformats.org/officeDocument/2006/relationships/tags" Target="../tags/tag177.xml"/><Relationship Id="rId12" Type="http://schemas.openxmlformats.org/officeDocument/2006/relationships/image" Target="../media/image11.png"/><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tags" Target="../tags/tag1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27"/>
          <p:cNvSpPr/>
          <p:nvPr/>
        </p:nvSpPr>
        <p:spPr>
          <a:xfrm>
            <a:off x="-1487651" y="879015"/>
            <a:ext cx="7504169" cy="7504169"/>
          </a:xfrm>
          <a:prstGeom prst="ellipse">
            <a:avLst/>
          </a:prstGeom>
          <a:solidFill>
            <a:srgbClr val="0080F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p:nvSpPr>
        <p:spPr>
          <a:xfrm>
            <a:off x="703995" y="1522649"/>
            <a:ext cx="10814905" cy="1943100"/>
          </a:xfrm>
          <a:prstGeom prst="roundRect">
            <a:avLst>
              <a:gd name="adj" fmla="val 50000"/>
            </a:avLst>
          </a:prstGeom>
          <a:solidFill>
            <a:srgbClr val="274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1" name="组合 20"/>
          <p:cNvGrpSpPr/>
          <p:nvPr/>
        </p:nvGrpSpPr>
        <p:grpSpPr>
          <a:xfrm>
            <a:off x="904066" y="1702816"/>
            <a:ext cx="1564813" cy="1564813"/>
            <a:chOff x="904067" y="3393245"/>
            <a:chExt cx="868680" cy="868680"/>
          </a:xfrm>
        </p:grpSpPr>
        <p:sp>
          <p:nvSpPr>
            <p:cNvPr id="19" name="椭圆 18"/>
            <p:cNvSpPr/>
            <p:nvPr/>
          </p:nvSpPr>
          <p:spPr>
            <a:xfrm>
              <a:off x="904067" y="3393245"/>
              <a:ext cx="868680" cy="868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iconfont-11899-5651480"/>
            <p:cNvSpPr>
              <a:spLocks noChangeAspect="1"/>
            </p:cNvSpPr>
            <p:nvPr/>
          </p:nvSpPr>
          <p:spPr bwMode="auto">
            <a:xfrm>
              <a:off x="1168560" y="3669340"/>
              <a:ext cx="376957" cy="316490"/>
            </a:xfrm>
            <a:custGeom>
              <a:avLst/>
              <a:gdLst>
                <a:gd name="T0" fmla="*/ 9793 w 10428"/>
                <a:gd name="T1" fmla="*/ 1087 h 8756"/>
                <a:gd name="T2" fmla="*/ 544 w 10428"/>
                <a:gd name="T3" fmla="*/ 1087 h 8756"/>
                <a:gd name="T4" fmla="*/ 0 w 10428"/>
                <a:gd name="T5" fmla="*/ 544 h 8756"/>
                <a:gd name="T6" fmla="*/ 544 w 10428"/>
                <a:gd name="T7" fmla="*/ 0 h 8756"/>
                <a:gd name="T8" fmla="*/ 9793 w 10428"/>
                <a:gd name="T9" fmla="*/ 0 h 8756"/>
                <a:gd name="T10" fmla="*/ 10336 w 10428"/>
                <a:gd name="T11" fmla="*/ 544 h 8756"/>
                <a:gd name="T12" fmla="*/ 9793 w 10428"/>
                <a:gd name="T13" fmla="*/ 1087 h 8756"/>
                <a:gd name="T14" fmla="*/ 2176 w 10428"/>
                <a:gd name="T15" fmla="*/ 3626 h 8756"/>
                <a:gd name="T16" fmla="*/ 544 w 10428"/>
                <a:gd name="T17" fmla="*/ 3626 h 8756"/>
                <a:gd name="T18" fmla="*/ 0 w 10428"/>
                <a:gd name="T19" fmla="*/ 3082 h 8756"/>
                <a:gd name="T20" fmla="*/ 544 w 10428"/>
                <a:gd name="T21" fmla="*/ 2539 h 8756"/>
                <a:gd name="T22" fmla="*/ 2176 w 10428"/>
                <a:gd name="T23" fmla="*/ 2539 h 8756"/>
                <a:gd name="T24" fmla="*/ 2720 w 10428"/>
                <a:gd name="T25" fmla="*/ 3082 h 8756"/>
                <a:gd name="T26" fmla="*/ 2176 w 10428"/>
                <a:gd name="T27" fmla="*/ 3626 h 8756"/>
                <a:gd name="T28" fmla="*/ 2176 w 10428"/>
                <a:gd name="T29" fmla="*/ 6165 h 8756"/>
                <a:gd name="T30" fmla="*/ 544 w 10428"/>
                <a:gd name="T31" fmla="*/ 6165 h 8756"/>
                <a:gd name="T32" fmla="*/ 0 w 10428"/>
                <a:gd name="T33" fmla="*/ 5621 h 8756"/>
                <a:gd name="T34" fmla="*/ 544 w 10428"/>
                <a:gd name="T35" fmla="*/ 5077 h 8756"/>
                <a:gd name="T36" fmla="*/ 2176 w 10428"/>
                <a:gd name="T37" fmla="*/ 5077 h 8756"/>
                <a:gd name="T38" fmla="*/ 2720 w 10428"/>
                <a:gd name="T39" fmla="*/ 5621 h 8756"/>
                <a:gd name="T40" fmla="*/ 2176 w 10428"/>
                <a:gd name="T41" fmla="*/ 6165 h 8756"/>
                <a:gd name="T42" fmla="*/ 9448 w 10428"/>
                <a:gd name="T43" fmla="*/ 8545 h 8756"/>
                <a:gd name="T44" fmla="*/ 7716 w 10428"/>
                <a:gd name="T45" fmla="*/ 6814 h 8756"/>
                <a:gd name="T46" fmla="*/ 7716 w 10428"/>
                <a:gd name="T47" fmla="*/ 6045 h 8756"/>
                <a:gd name="T48" fmla="*/ 8485 w 10428"/>
                <a:gd name="T49" fmla="*/ 6045 h 8756"/>
                <a:gd name="T50" fmla="*/ 10216 w 10428"/>
                <a:gd name="T51" fmla="*/ 7776 h 8756"/>
                <a:gd name="T52" fmla="*/ 10216 w 10428"/>
                <a:gd name="T53" fmla="*/ 8545 h 8756"/>
                <a:gd name="T54" fmla="*/ 9448 w 10428"/>
                <a:gd name="T55" fmla="*/ 8545 h 8756"/>
                <a:gd name="T56" fmla="*/ 4624 w 10428"/>
                <a:gd name="T57" fmla="*/ 8704 h 8756"/>
                <a:gd name="T58" fmla="*/ 544 w 10428"/>
                <a:gd name="T59" fmla="*/ 8704 h 8756"/>
                <a:gd name="T60" fmla="*/ 0 w 10428"/>
                <a:gd name="T61" fmla="*/ 8160 h 8756"/>
                <a:gd name="T62" fmla="*/ 544 w 10428"/>
                <a:gd name="T63" fmla="*/ 7616 h 8756"/>
                <a:gd name="T64" fmla="*/ 4624 w 10428"/>
                <a:gd name="T65" fmla="*/ 7616 h 8756"/>
                <a:gd name="T66" fmla="*/ 5168 w 10428"/>
                <a:gd name="T67" fmla="*/ 8160 h 8756"/>
                <a:gd name="T68" fmla="*/ 4624 w 10428"/>
                <a:gd name="T69" fmla="*/ 8704 h 8756"/>
                <a:gd name="T70" fmla="*/ 6518 w 10428"/>
                <a:gd name="T71" fmla="*/ 1582 h 8756"/>
                <a:gd name="T72" fmla="*/ 3663 w 10428"/>
                <a:gd name="T73" fmla="*/ 4439 h 8756"/>
                <a:gd name="T74" fmla="*/ 6519 w 10428"/>
                <a:gd name="T75" fmla="*/ 7295 h 8756"/>
                <a:gd name="T76" fmla="*/ 9374 w 10428"/>
                <a:gd name="T77" fmla="*/ 4439 h 8756"/>
                <a:gd name="T78" fmla="*/ 6518 w 10428"/>
                <a:gd name="T79" fmla="*/ 1582 h 8756"/>
                <a:gd name="T80" fmla="*/ 6518 w 10428"/>
                <a:gd name="T81" fmla="*/ 6437 h 8756"/>
                <a:gd name="T82" fmla="*/ 4519 w 10428"/>
                <a:gd name="T83" fmla="*/ 4439 h 8756"/>
                <a:gd name="T84" fmla="*/ 6518 w 10428"/>
                <a:gd name="T85" fmla="*/ 2440 h 8756"/>
                <a:gd name="T86" fmla="*/ 8518 w 10428"/>
                <a:gd name="T87" fmla="*/ 4439 h 8756"/>
                <a:gd name="T88" fmla="*/ 6518 w 10428"/>
                <a:gd name="T89" fmla="*/ 6437 h 8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28" h="8756">
                  <a:moveTo>
                    <a:pt x="9793" y="1087"/>
                  </a:moveTo>
                  <a:lnTo>
                    <a:pt x="544" y="1087"/>
                  </a:lnTo>
                  <a:cubicBezTo>
                    <a:pt x="245" y="1087"/>
                    <a:pt x="0" y="842"/>
                    <a:pt x="0" y="544"/>
                  </a:cubicBezTo>
                  <a:cubicBezTo>
                    <a:pt x="0" y="245"/>
                    <a:pt x="245" y="0"/>
                    <a:pt x="544" y="0"/>
                  </a:cubicBezTo>
                  <a:lnTo>
                    <a:pt x="9793" y="0"/>
                  </a:lnTo>
                  <a:cubicBezTo>
                    <a:pt x="10091" y="0"/>
                    <a:pt x="10336" y="245"/>
                    <a:pt x="10336" y="544"/>
                  </a:cubicBezTo>
                  <a:cubicBezTo>
                    <a:pt x="10336" y="842"/>
                    <a:pt x="10091" y="1087"/>
                    <a:pt x="9793" y="1087"/>
                  </a:cubicBezTo>
                  <a:close/>
                  <a:moveTo>
                    <a:pt x="2176" y="3626"/>
                  </a:moveTo>
                  <a:lnTo>
                    <a:pt x="544" y="3626"/>
                  </a:lnTo>
                  <a:cubicBezTo>
                    <a:pt x="245" y="3626"/>
                    <a:pt x="0" y="3381"/>
                    <a:pt x="0" y="3082"/>
                  </a:cubicBezTo>
                  <a:cubicBezTo>
                    <a:pt x="0" y="2784"/>
                    <a:pt x="245" y="2539"/>
                    <a:pt x="544" y="2539"/>
                  </a:cubicBezTo>
                  <a:lnTo>
                    <a:pt x="2176" y="2539"/>
                  </a:lnTo>
                  <a:cubicBezTo>
                    <a:pt x="2475" y="2539"/>
                    <a:pt x="2720" y="2784"/>
                    <a:pt x="2720" y="3082"/>
                  </a:cubicBezTo>
                  <a:cubicBezTo>
                    <a:pt x="2720" y="3381"/>
                    <a:pt x="2475" y="3626"/>
                    <a:pt x="2176" y="3626"/>
                  </a:cubicBezTo>
                  <a:close/>
                  <a:moveTo>
                    <a:pt x="2176" y="6165"/>
                  </a:moveTo>
                  <a:lnTo>
                    <a:pt x="544" y="6165"/>
                  </a:lnTo>
                  <a:cubicBezTo>
                    <a:pt x="245" y="6165"/>
                    <a:pt x="0" y="5920"/>
                    <a:pt x="0" y="5621"/>
                  </a:cubicBezTo>
                  <a:cubicBezTo>
                    <a:pt x="0" y="5322"/>
                    <a:pt x="245" y="5077"/>
                    <a:pt x="544" y="5077"/>
                  </a:cubicBezTo>
                  <a:lnTo>
                    <a:pt x="2176" y="5077"/>
                  </a:lnTo>
                  <a:cubicBezTo>
                    <a:pt x="2475" y="5077"/>
                    <a:pt x="2720" y="5322"/>
                    <a:pt x="2720" y="5621"/>
                  </a:cubicBezTo>
                  <a:cubicBezTo>
                    <a:pt x="2720" y="5920"/>
                    <a:pt x="2475" y="6165"/>
                    <a:pt x="2176" y="6165"/>
                  </a:cubicBezTo>
                  <a:close/>
                  <a:moveTo>
                    <a:pt x="9448" y="8545"/>
                  </a:moveTo>
                  <a:lnTo>
                    <a:pt x="7716" y="6814"/>
                  </a:lnTo>
                  <a:cubicBezTo>
                    <a:pt x="7505" y="6602"/>
                    <a:pt x="7505" y="6256"/>
                    <a:pt x="7716" y="6045"/>
                  </a:cubicBezTo>
                  <a:cubicBezTo>
                    <a:pt x="7928" y="5834"/>
                    <a:pt x="8274" y="5834"/>
                    <a:pt x="8485" y="6045"/>
                  </a:cubicBezTo>
                  <a:lnTo>
                    <a:pt x="10216" y="7776"/>
                  </a:lnTo>
                  <a:cubicBezTo>
                    <a:pt x="10428" y="7987"/>
                    <a:pt x="10428" y="8334"/>
                    <a:pt x="10216" y="8545"/>
                  </a:cubicBezTo>
                  <a:cubicBezTo>
                    <a:pt x="10005" y="8756"/>
                    <a:pt x="9659" y="8756"/>
                    <a:pt x="9448" y="8545"/>
                  </a:cubicBezTo>
                  <a:close/>
                  <a:moveTo>
                    <a:pt x="4624" y="8704"/>
                  </a:moveTo>
                  <a:lnTo>
                    <a:pt x="544" y="8704"/>
                  </a:lnTo>
                  <a:cubicBezTo>
                    <a:pt x="245" y="8704"/>
                    <a:pt x="0" y="8459"/>
                    <a:pt x="0" y="8160"/>
                  </a:cubicBezTo>
                  <a:cubicBezTo>
                    <a:pt x="0" y="7861"/>
                    <a:pt x="245" y="7616"/>
                    <a:pt x="544" y="7616"/>
                  </a:cubicBezTo>
                  <a:lnTo>
                    <a:pt x="4624" y="7616"/>
                  </a:lnTo>
                  <a:cubicBezTo>
                    <a:pt x="4922" y="7616"/>
                    <a:pt x="5168" y="7861"/>
                    <a:pt x="5168" y="8160"/>
                  </a:cubicBezTo>
                  <a:cubicBezTo>
                    <a:pt x="5169" y="8459"/>
                    <a:pt x="4924" y="8704"/>
                    <a:pt x="4624" y="8704"/>
                  </a:cubicBezTo>
                  <a:close/>
                  <a:moveTo>
                    <a:pt x="6518" y="1582"/>
                  </a:moveTo>
                  <a:cubicBezTo>
                    <a:pt x="4941" y="1582"/>
                    <a:pt x="3663" y="2861"/>
                    <a:pt x="3663" y="4439"/>
                  </a:cubicBezTo>
                  <a:cubicBezTo>
                    <a:pt x="3663" y="6016"/>
                    <a:pt x="4941" y="7295"/>
                    <a:pt x="6519" y="7295"/>
                  </a:cubicBezTo>
                  <a:cubicBezTo>
                    <a:pt x="8096" y="7295"/>
                    <a:pt x="9374" y="6016"/>
                    <a:pt x="9374" y="4439"/>
                  </a:cubicBezTo>
                  <a:cubicBezTo>
                    <a:pt x="9374" y="2861"/>
                    <a:pt x="8095" y="1582"/>
                    <a:pt x="6518" y="1582"/>
                  </a:cubicBezTo>
                  <a:close/>
                  <a:moveTo>
                    <a:pt x="6518" y="6437"/>
                  </a:moveTo>
                  <a:cubicBezTo>
                    <a:pt x="5414" y="6437"/>
                    <a:pt x="4519" y="5542"/>
                    <a:pt x="4519" y="4439"/>
                  </a:cubicBezTo>
                  <a:cubicBezTo>
                    <a:pt x="4519" y="3335"/>
                    <a:pt x="5414" y="2440"/>
                    <a:pt x="6518" y="2440"/>
                  </a:cubicBezTo>
                  <a:cubicBezTo>
                    <a:pt x="7621" y="2440"/>
                    <a:pt x="8518" y="3334"/>
                    <a:pt x="8518" y="4439"/>
                  </a:cubicBezTo>
                  <a:cubicBezTo>
                    <a:pt x="8518" y="5542"/>
                    <a:pt x="7623" y="6437"/>
                    <a:pt x="6518" y="6437"/>
                  </a:cubicBezTo>
                  <a:close/>
                </a:path>
              </a:pathLst>
            </a:custGeom>
            <a:solidFill>
              <a:srgbClr val="2741B5"/>
            </a:solidFill>
            <a:ln>
              <a:noFill/>
            </a:ln>
          </p:spPr>
        </p:sp>
      </p:grpSp>
      <p:sp>
        <p:nvSpPr>
          <p:cNvPr id="23" name="文本框 22"/>
          <p:cNvSpPr txBox="1"/>
          <p:nvPr/>
        </p:nvSpPr>
        <p:spPr>
          <a:xfrm>
            <a:off x="2668950" y="2159152"/>
            <a:ext cx="8351520" cy="707886"/>
          </a:xfrm>
          <a:prstGeom prst="rect">
            <a:avLst/>
          </a:prstGeom>
          <a:noFill/>
        </p:spPr>
        <p:txBody>
          <a:bodyPr wrap="square" rtlCol="0">
            <a:spAutoFit/>
          </a:bodyPr>
          <a:lstStyle/>
          <a:p>
            <a:r>
              <a:rPr lang="zh-CN" altLang="en-US" sz="4000" dirty="0">
                <a:solidFill>
                  <a:schemeClr val="bg1"/>
                </a:solidFill>
              </a:rPr>
              <a:t>二、厄尔尼诺和拉尼娜现象</a:t>
            </a:r>
            <a:endParaRPr lang="zh-CN" altLang="en-US" sz="4000" dirty="0">
              <a:solidFill>
                <a:schemeClr val="bg1"/>
              </a:solidFill>
            </a:endParaRPr>
          </a:p>
        </p:txBody>
      </p:sp>
      <p:sp>
        <p:nvSpPr>
          <p:cNvPr id="26" name="椭圆 25"/>
          <p:cNvSpPr/>
          <p:nvPr/>
        </p:nvSpPr>
        <p:spPr>
          <a:xfrm>
            <a:off x="10408920" y="-899160"/>
            <a:ext cx="2847165" cy="2847165"/>
          </a:xfrm>
          <a:prstGeom prst="ellipse">
            <a:avLst/>
          </a:prstGeom>
          <a:solidFill>
            <a:srgbClr val="61B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1287934" y="90345"/>
            <a:ext cx="2847165" cy="2847165"/>
          </a:xfrm>
          <a:prstGeom prst="ellipse">
            <a:avLst/>
          </a:prstGeom>
          <a:solidFill>
            <a:srgbClr val="2741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p:nvSpPr>
        <p:spPr>
          <a:xfrm>
            <a:off x="9054926" y="5303816"/>
            <a:ext cx="2463974" cy="203281"/>
          </a:xfrm>
          <a:prstGeom prst="roundRect">
            <a:avLst>
              <a:gd name="adj" fmla="val 50000"/>
            </a:avLst>
          </a:prstGeom>
          <a:gradFill flip="none" rotWithShape="1">
            <a:gsLst>
              <a:gs pos="0">
                <a:srgbClr val="0080FE"/>
              </a:gs>
              <a:gs pos="100000">
                <a:srgbClr val="61B0F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p:cNvSpPr/>
          <p:nvPr/>
        </p:nvSpPr>
        <p:spPr>
          <a:xfrm>
            <a:off x="9054926" y="5594229"/>
            <a:ext cx="2463974" cy="203281"/>
          </a:xfrm>
          <a:prstGeom prst="roundRect">
            <a:avLst>
              <a:gd name="adj" fmla="val 50000"/>
            </a:avLst>
          </a:prstGeom>
          <a:gradFill flip="none" rotWithShape="1">
            <a:gsLst>
              <a:gs pos="0">
                <a:srgbClr val="0080FE"/>
              </a:gs>
              <a:gs pos="100000">
                <a:srgbClr val="61B0F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角 30"/>
          <p:cNvSpPr/>
          <p:nvPr/>
        </p:nvSpPr>
        <p:spPr>
          <a:xfrm>
            <a:off x="9054926" y="5930819"/>
            <a:ext cx="2463974" cy="203281"/>
          </a:xfrm>
          <a:prstGeom prst="roundRect">
            <a:avLst>
              <a:gd name="adj" fmla="val 50000"/>
            </a:avLst>
          </a:prstGeom>
          <a:gradFill flip="none" rotWithShape="1">
            <a:gsLst>
              <a:gs pos="0">
                <a:srgbClr val="0080FE"/>
              </a:gs>
              <a:gs pos="100000">
                <a:srgbClr val="61B0F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911891" y="4363801"/>
            <a:ext cx="4687029" cy="4687029"/>
          </a:xfrm>
          <a:prstGeom prst="ellipse">
            <a:avLst/>
          </a:prstGeom>
          <a:solidFill>
            <a:srgbClr val="2741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圆角 34"/>
          <p:cNvSpPr/>
          <p:nvPr/>
        </p:nvSpPr>
        <p:spPr>
          <a:xfrm rot="16200000">
            <a:off x="-174689" y="5197331"/>
            <a:ext cx="1873458" cy="203281"/>
          </a:xfrm>
          <a:prstGeom prst="roundRect">
            <a:avLst>
              <a:gd name="adj" fmla="val 50000"/>
            </a:avLst>
          </a:prstGeom>
          <a:gradFill flip="none" rotWithShape="1">
            <a:gsLst>
              <a:gs pos="0">
                <a:srgbClr val="2741B5"/>
              </a:gs>
              <a:gs pos="100000">
                <a:srgbClr val="61B0F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圆角 36"/>
          <p:cNvSpPr/>
          <p:nvPr/>
        </p:nvSpPr>
        <p:spPr>
          <a:xfrm rot="16200000">
            <a:off x="115725" y="5197331"/>
            <a:ext cx="1873458" cy="203281"/>
          </a:xfrm>
          <a:prstGeom prst="roundRect">
            <a:avLst>
              <a:gd name="adj" fmla="val 50000"/>
            </a:avLst>
          </a:prstGeom>
          <a:gradFill flip="none" rotWithShape="1">
            <a:gsLst>
              <a:gs pos="0">
                <a:srgbClr val="2741B5"/>
              </a:gs>
              <a:gs pos="100000">
                <a:srgbClr val="61B0F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38"/>
          <p:cNvSpPr/>
          <p:nvPr/>
        </p:nvSpPr>
        <p:spPr>
          <a:xfrm rot="16200000">
            <a:off x="452315" y="5197331"/>
            <a:ext cx="1873458" cy="203281"/>
          </a:xfrm>
          <a:prstGeom prst="roundRect">
            <a:avLst>
              <a:gd name="adj" fmla="val 50000"/>
            </a:avLst>
          </a:prstGeom>
          <a:gradFill flip="none" rotWithShape="1">
            <a:gsLst>
              <a:gs pos="0">
                <a:srgbClr val="2741B5"/>
              </a:gs>
              <a:gs pos="100000">
                <a:srgbClr val="61B0F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custDataLst>
              <p:tags r:id="rId1"/>
            </p:custDataLst>
          </p:nvPr>
        </p:nvSpPr>
        <p:spPr>
          <a:xfrm>
            <a:off x="11322409" y="5783283"/>
            <a:ext cx="382856" cy="628403"/>
          </a:xfrm>
          <a:prstGeom prst="rect">
            <a:avLst/>
          </a:prstGeom>
          <a:noFill/>
        </p:spPr>
        <p:txBody>
          <a:bodyPr wrap="square" rtlCol="0">
            <a:normAutofit fontScale="90000"/>
          </a:bodyPr>
          <a:lstStyle/>
          <a:p>
            <a:r>
              <a:rPr lang="zh-CN" altLang="en-US" b="1">
                <a:solidFill>
                  <a:srgbClr val="FFFFFF"/>
                </a:solidFill>
                <a:latin typeface="微软雅黑" panose="020B0503020204020204" charset="-122"/>
                <a:ea typeface="微软雅黑" panose="020B0503020204020204" charset="-122"/>
              </a:rPr>
              <a:t>冷水</a:t>
            </a:r>
            <a:endParaRPr lang="zh-CN" altLang="en-US" b="1">
              <a:solidFill>
                <a:srgbClr val="FFFFFF"/>
              </a:solidFill>
              <a:latin typeface="微软雅黑" panose="020B0503020204020204" charset="-122"/>
              <a:ea typeface="微软雅黑" panose="020B0503020204020204" charset="-122"/>
            </a:endParaRPr>
          </a:p>
        </p:txBody>
      </p:sp>
      <p:sp>
        <p:nvSpPr>
          <p:cNvPr id="8" name="文本框 7"/>
          <p:cNvSpPr txBox="1"/>
          <p:nvPr>
            <p:custDataLst>
              <p:tags r:id="rId2"/>
            </p:custDataLst>
          </p:nvPr>
        </p:nvSpPr>
        <p:spPr>
          <a:xfrm>
            <a:off x="6772279" y="4131561"/>
            <a:ext cx="375374" cy="616123"/>
          </a:xfrm>
          <a:prstGeom prst="rect">
            <a:avLst/>
          </a:prstGeom>
          <a:noFill/>
        </p:spPr>
        <p:txBody>
          <a:bodyPr wrap="square" rtlCol="0">
            <a:normAutofit fontScale="90000" lnSpcReduction="10000"/>
          </a:bodyPr>
          <a:lstStyle/>
          <a:p>
            <a:r>
              <a:rPr lang="zh-CN" altLang="en-US" b="1">
                <a:solidFill>
                  <a:srgbClr val="FFFFFF"/>
                </a:solidFill>
                <a:latin typeface="微软雅黑" panose="020B0503020204020204" charset="-122"/>
                <a:ea typeface="微软雅黑" panose="020B0503020204020204" charset="-122"/>
              </a:rPr>
              <a:t>暖池</a:t>
            </a:r>
            <a:endParaRPr lang="zh-CN" altLang="en-US" b="1">
              <a:solidFill>
                <a:srgbClr val="FFFFFF"/>
              </a:solidFill>
              <a:latin typeface="微软雅黑" panose="020B0503020204020204" charset="-122"/>
              <a:ea typeface="微软雅黑" panose="020B0503020204020204" charset="-122"/>
            </a:endParaRPr>
          </a:p>
        </p:txBody>
      </p:sp>
      <p:sp>
        <p:nvSpPr>
          <p:cNvPr id="11" name="燕尾形 10"/>
          <p:cNvSpPr/>
          <p:nvPr>
            <p:custDataLst>
              <p:tags r:id="rId3"/>
            </p:custDataLst>
          </p:nvPr>
        </p:nvSpPr>
        <p:spPr>
          <a:xfrm>
            <a:off x="4085590" y="0"/>
            <a:ext cx="403987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燕尾形 8"/>
          <p:cNvSpPr/>
          <p:nvPr>
            <p:custDataLst>
              <p:tags r:id="rId4"/>
            </p:custDataLst>
          </p:nvPr>
        </p:nvSpPr>
        <p:spPr>
          <a:xfrm>
            <a:off x="8125460" y="0"/>
            <a:ext cx="4066540" cy="460375"/>
          </a:xfrm>
          <a:prstGeom prst="chevron">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燕尾形 14"/>
          <p:cNvSpPr/>
          <p:nvPr>
            <p:custDataLst>
              <p:tags r:id="rId5"/>
            </p:custDataLst>
          </p:nvPr>
        </p:nvSpPr>
        <p:spPr>
          <a:xfrm>
            <a:off x="30480" y="22225"/>
            <a:ext cx="403987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框 9"/>
          <p:cNvSpPr txBox="1"/>
          <p:nvPr>
            <p:custDataLst>
              <p:tags r:id="rId6"/>
            </p:custDataLst>
          </p:nvPr>
        </p:nvSpPr>
        <p:spPr>
          <a:xfrm>
            <a:off x="1016000" y="34925"/>
            <a:ext cx="2111375"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海气如何互动</a:t>
            </a:r>
            <a:endParaRPr lang="zh-CN" altLang="en-US" sz="2400">
              <a:solidFill>
                <a:schemeClr val="bg1"/>
              </a:solidFill>
              <a:latin typeface="Arial" panose="020B0604020202020204" pitchFamily="34" charset="0"/>
              <a:ea typeface="微软雅黑" panose="020B0503020204020204" charset="-122"/>
            </a:endParaRPr>
          </a:p>
        </p:txBody>
      </p:sp>
      <p:sp>
        <p:nvSpPr>
          <p:cNvPr id="12" name="文本框 11"/>
          <p:cNvSpPr txBox="1"/>
          <p:nvPr>
            <p:custDataLst>
              <p:tags r:id="rId7"/>
            </p:custDataLst>
          </p:nvPr>
        </p:nvSpPr>
        <p:spPr>
          <a:xfrm>
            <a:off x="4618355" y="12700"/>
            <a:ext cx="3322320" cy="460375"/>
          </a:xfrm>
          <a:prstGeom prst="rect">
            <a:avLst/>
          </a:prstGeom>
          <a:solidFill>
            <a:srgbClr val="0250EE"/>
          </a:solidFill>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互动正常与企鹅之生</a:t>
            </a:r>
            <a:endParaRPr lang="zh-CN" altLang="en-US" sz="2400">
              <a:solidFill>
                <a:schemeClr val="bg1"/>
              </a:solidFill>
              <a:latin typeface="Arial" panose="020B0604020202020204" pitchFamily="34" charset="0"/>
              <a:ea typeface="微软雅黑" panose="020B0503020204020204" charset="-122"/>
            </a:endParaRPr>
          </a:p>
        </p:txBody>
      </p:sp>
      <p:sp>
        <p:nvSpPr>
          <p:cNvPr id="13" name="文本框 12"/>
          <p:cNvSpPr txBox="1"/>
          <p:nvPr>
            <p:custDataLst>
              <p:tags r:id="rId8"/>
            </p:custDataLst>
          </p:nvPr>
        </p:nvSpPr>
        <p:spPr>
          <a:xfrm>
            <a:off x="8488045" y="0"/>
            <a:ext cx="3288030"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互动异常与企鹅之死</a:t>
            </a:r>
            <a:endParaRPr lang="zh-CN" altLang="en-US" sz="2400">
              <a:solidFill>
                <a:schemeClr val="bg1"/>
              </a:solidFill>
              <a:latin typeface="Arial" panose="020B0604020202020204" pitchFamily="34" charset="0"/>
              <a:ea typeface="微软雅黑" panose="020B0503020204020204" charset="-122"/>
            </a:endParaRPr>
          </a:p>
        </p:txBody>
      </p:sp>
      <p:sp>
        <p:nvSpPr>
          <p:cNvPr id="2" name="文本框 1"/>
          <p:cNvSpPr txBox="1"/>
          <p:nvPr>
            <p:custDataLst>
              <p:tags r:id="rId9"/>
            </p:custDataLst>
          </p:nvPr>
        </p:nvSpPr>
        <p:spPr>
          <a:xfrm>
            <a:off x="3529330" y="6544945"/>
            <a:ext cx="4541520" cy="330200"/>
          </a:xfrm>
          <a:prstGeom prst="rect">
            <a:avLst/>
          </a:prstGeom>
        </p:spPr>
        <p:txBody>
          <a:bodyPr>
            <a:noAutofit/>
          </a:bodyPr>
          <a:lstStyle/>
          <a:p>
            <a:pPr marL="1125855" indent="0" algn="l" defTabSz="266700" eaLnBrk="0" fontAlgn="base">
              <a:lnSpc>
                <a:spcPts val="1165"/>
              </a:lnSpc>
              <a:spcAft>
                <a:spcPct val="0"/>
              </a:spcAft>
            </a:pPr>
            <a:r>
              <a:rPr lang="zh-CN" altLang="en-US" sz="1600">
                <a:solidFill>
                  <a:srgbClr val="231F20"/>
                </a:solidFill>
                <a:latin typeface="黑体" panose="02010609060101010101" charset="-122"/>
                <a:ea typeface="黑体" panose="02010609060101010101" charset="-122"/>
              </a:rPr>
              <a:t>表</a:t>
            </a:r>
            <a:r>
              <a:rPr lang="en-US" altLang="zh-CN" sz="1600">
                <a:solidFill>
                  <a:srgbClr val="231F20"/>
                </a:solidFill>
                <a:latin typeface="Arial" panose="020B0604020202020204"/>
                <a:ea typeface="Arial" panose="020B0604020202020204"/>
              </a:rPr>
              <a:t>1   </a:t>
            </a:r>
            <a:r>
              <a:rPr lang="zh-CN" altLang="en-US" sz="1600">
                <a:solidFill>
                  <a:srgbClr val="231F20"/>
                </a:solidFill>
                <a:latin typeface="黑体" panose="02010609060101010101" charset="-122"/>
                <a:ea typeface="黑体" panose="02010609060101010101" charset="-122"/>
              </a:rPr>
              <a:t>厄尔尼诺与拉尼娜现象的区别</a:t>
            </a:r>
            <a:endParaRPr lang="zh-CN" altLang="en-US" sz="1600">
              <a:solidFill>
                <a:srgbClr val="231F20"/>
              </a:solidFill>
              <a:latin typeface="黑体" panose="02010609060101010101" charset="-122"/>
              <a:ea typeface="黑体" panose="02010609060101010101" charset="-122"/>
            </a:endParaRPr>
          </a:p>
          <a:p>
            <a:pPr marL="0" indent="0" algn="l" defTabSz="266700" eaLnBrk="0" fontAlgn="base">
              <a:lnSpc>
                <a:spcPts val="350"/>
              </a:lnSpc>
              <a:spcAft>
                <a:spcPct val="0"/>
              </a:spcAft>
            </a:pPr>
            <a:r>
              <a:rPr lang="en-US" altLang="zh-CN" sz="2000">
                <a:solidFill>
                  <a:srgbClr val="000000"/>
                </a:solidFill>
                <a:latin typeface="Arial" panose="020B0604020202020204"/>
                <a:ea typeface="Arial" panose="020B0604020202020204"/>
              </a:rPr>
              <a:t> </a:t>
            </a:r>
            <a:endParaRPr lang="en-US" altLang="zh-CN" sz="2000">
              <a:solidFill>
                <a:srgbClr val="000000"/>
              </a:solidFill>
              <a:latin typeface="Arial" panose="020B0604020202020204"/>
              <a:ea typeface="Arial" panose="020B0604020202020204"/>
            </a:endParaRPr>
          </a:p>
        </p:txBody>
      </p:sp>
      <p:graphicFrame>
        <p:nvGraphicFramePr>
          <p:cNvPr id="3" name="表格 2"/>
          <p:cNvGraphicFramePr>
            <a:graphicFrameLocks noGrp="1"/>
          </p:cNvGraphicFramePr>
          <p:nvPr>
            <p:custDataLst>
              <p:tags r:id="rId10"/>
            </p:custDataLst>
          </p:nvPr>
        </p:nvGraphicFramePr>
        <p:xfrm>
          <a:off x="1016635" y="1290955"/>
          <a:ext cx="10280015" cy="5137150"/>
        </p:xfrm>
        <a:graphic>
          <a:graphicData uri="http://schemas.openxmlformats.org/drawingml/2006/table">
            <a:tbl>
              <a:tblPr/>
              <a:tblGrid>
                <a:gridCol w="999490"/>
                <a:gridCol w="3682365"/>
                <a:gridCol w="930910"/>
                <a:gridCol w="932815"/>
                <a:gridCol w="920750"/>
                <a:gridCol w="902335"/>
                <a:gridCol w="1911350"/>
              </a:tblGrid>
              <a:tr h="429895">
                <a:tc rowSpan="3">
                  <a:txBody>
                    <a:bodyPr wrap="square"/>
                    <a:lstStyle/>
                    <a:p>
                      <a:pPr marL="640080" indent="0" algn="ctr" eaLnBrk="0" fontAlgn="base">
                        <a:spcBef>
                          <a:spcPct val="0"/>
                        </a:spcBef>
                        <a:spcAft>
                          <a:spcPct val="0"/>
                        </a:spcAft>
                      </a:pPr>
                      <a:r>
                        <a:rPr lang="en-US" altLang="zh-CN" sz="2400">
                          <a:solidFill>
                            <a:srgbClr val="000000"/>
                          </a:solidFill>
                          <a:latin typeface="Arial" panose="020B0604020202020204"/>
                          <a:ea typeface="Arial" panose="020B0604020202020204"/>
                        </a:rPr>
                        <a:t> </a:t>
                      </a:r>
                      <a:endParaRPr lang="en-US" altLang="zh-CN" sz="2400">
                        <a:solidFill>
                          <a:srgbClr val="000000"/>
                        </a:solidFill>
                        <a:latin typeface="Arial" panose="020B0604020202020204"/>
                        <a:ea typeface="Arial" panose="020B0604020202020204"/>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3175" cap="flat" cmpd="sng">
                      <a:solidFill>
                        <a:srgbClr val="231F20"/>
                      </a:solidFill>
                      <a:prstDash val="solid"/>
                      <a:headEnd type="none" w="med" len="med"/>
                      <a:tailEnd type="none" w="med" len="med"/>
                    </a:lnB>
                    <a:noFill/>
                  </a:tcPr>
                </a:tc>
                <a:tc rowSpan="3">
                  <a:txBody>
                    <a:bodyPr wrap="square"/>
                    <a:lstStyle/>
                    <a:p>
                      <a:pPr marL="92710" indent="-53340" algn="ctr" eaLnBrk="0" fontAlgn="base">
                        <a:spcBef>
                          <a:spcPct val="0"/>
                        </a:spcBef>
                        <a:spcAft>
                          <a:spcPct val="0"/>
                        </a:spcAft>
                      </a:pPr>
                      <a:endParaRPr lang="zh-CN" sz="2000">
                        <a:solidFill>
                          <a:srgbClr val="231F20"/>
                        </a:solidFill>
                        <a:latin typeface="微软雅黑" panose="020B0503020204020204" charset="-122"/>
                        <a:ea typeface="微软雅黑" panose="020B0503020204020204" charset="-122"/>
                        <a:sym typeface="+mn-ea"/>
                      </a:endParaRPr>
                    </a:p>
                    <a:p>
                      <a:pPr marL="92710" indent="-53340" algn="ctr" eaLnBrk="0" fontAlgn="base">
                        <a:spcBef>
                          <a:spcPct val="0"/>
                        </a:spcBef>
                        <a:spcAft>
                          <a:spcPct val="0"/>
                        </a:spcAft>
                      </a:pPr>
                      <a:r>
                        <a:rPr lang="zh-CN" sz="2000">
                          <a:solidFill>
                            <a:srgbClr val="231F20"/>
                          </a:solidFill>
                          <a:latin typeface="微软雅黑" panose="020B0503020204020204" charset="-122"/>
                          <a:ea typeface="微软雅黑" panose="020B0503020204020204" charset="-122"/>
                          <a:sym typeface="+mn-ea"/>
                        </a:rPr>
                        <a:t>绘制</a:t>
                      </a:r>
                      <a:r>
                        <a:rPr lang="zh-CN" sz="2000">
                          <a:solidFill>
                            <a:srgbClr val="231F20"/>
                          </a:solidFill>
                          <a:latin typeface="微软雅黑" panose="020B0503020204020204" charset="-122"/>
                          <a:ea typeface="微软雅黑" panose="020B0503020204020204" charset="-122"/>
                        </a:rPr>
                        <a:t>大气环流示意图</a:t>
                      </a:r>
                      <a:endParaRPr lang="zh-CN" sz="2000">
                        <a:solidFill>
                          <a:srgbClr val="231F20"/>
                        </a:solidFill>
                        <a:latin typeface="微软雅黑" panose="020B0503020204020204" charset="-122"/>
                        <a:ea typeface="微软雅黑" panose="020B0503020204020204" charset="-122"/>
                      </a:endParaRPr>
                    </a:p>
                    <a:p>
                      <a:pPr marL="92710" indent="-53340" algn="ctr" eaLnBrk="0" fontAlgn="base">
                        <a:spcBef>
                          <a:spcPct val="0"/>
                        </a:spcBef>
                        <a:spcAft>
                          <a:spcPct val="0"/>
                        </a:spcAft>
                      </a:pPr>
                      <a:r>
                        <a:rPr lang="zh-CN" sz="2000">
                          <a:solidFill>
                            <a:srgbClr val="231F20"/>
                          </a:solidFill>
                          <a:latin typeface="微软雅黑" panose="020B0503020204020204" charset="-122"/>
                          <a:ea typeface="微软雅黑" panose="020B0503020204020204" charset="-122"/>
                        </a:rPr>
                        <a:t>并判断沃克环流增强还是减弱</a:t>
                      </a:r>
                      <a:endParaRPr lang="zh-CN" sz="2000">
                        <a:solidFill>
                          <a:srgbClr val="231F20"/>
                        </a:solidFill>
                        <a:latin typeface="微软雅黑" panose="020B0503020204020204" charset="-122"/>
                        <a:ea typeface="微软雅黑" panose="020B0503020204020204" charset="-122"/>
                      </a:endParaRPr>
                    </a:p>
                    <a:p>
                      <a:pPr marL="92710" indent="-53340" algn="ctr" eaLnBrk="0" fontAlgn="base">
                        <a:spcBef>
                          <a:spcPct val="0"/>
                        </a:spcBef>
                        <a:spcAft>
                          <a:spcPct val="0"/>
                        </a:spcAft>
                      </a:pPr>
                      <a:endParaRPr lang="zh-CN" sz="2000">
                        <a:solidFill>
                          <a:srgbClr val="231F20"/>
                        </a:solidFill>
                        <a:latin typeface="微软雅黑" panose="020B0503020204020204" charset="-122"/>
                        <a:ea typeface="微软雅黑" panose="020B0503020204020204" charset="-122"/>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3175" cap="flat" cmpd="sng">
                      <a:solidFill>
                        <a:srgbClr val="231F20"/>
                      </a:solidFill>
                      <a:prstDash val="solid"/>
                      <a:headEnd type="none" w="med" len="med"/>
                      <a:tailEnd type="none" w="med" len="med"/>
                    </a:lnB>
                    <a:noFill/>
                  </a:tcPr>
                </a:tc>
                <a:tc rowSpan="2" gridSpan="2">
                  <a:txBody>
                    <a:bodyPr wrap="square"/>
                    <a:lstStyle/>
                    <a:p>
                      <a:pPr marL="39370" indent="0" algn="ctr" eaLnBrk="0" fontAlgn="base">
                        <a:spcBef>
                          <a:spcPct val="0"/>
                        </a:spcBef>
                        <a:spcAft>
                          <a:spcPct val="0"/>
                        </a:spcAft>
                      </a:pPr>
                      <a:endParaRPr lang="zh-CN" sz="2000">
                        <a:solidFill>
                          <a:srgbClr val="231F20"/>
                        </a:solidFill>
                        <a:latin typeface="微软雅黑" panose="020B0503020204020204" charset="-122"/>
                        <a:ea typeface="微软雅黑" panose="020B0503020204020204" charset="-122"/>
                      </a:endParaRPr>
                    </a:p>
                    <a:p>
                      <a:pPr marL="39370" indent="0" algn="ctr" eaLnBrk="0" fontAlgn="base">
                        <a:spcBef>
                          <a:spcPct val="0"/>
                        </a:spcBef>
                        <a:spcAft>
                          <a:spcPct val="0"/>
                        </a:spcAft>
                      </a:pPr>
                      <a:r>
                        <a:rPr lang="zh-CN" sz="2000">
                          <a:solidFill>
                            <a:srgbClr val="231F20"/>
                          </a:solidFill>
                          <a:latin typeface="微软雅黑" panose="020B0503020204020204" charset="-122"/>
                          <a:ea typeface="微软雅黑" panose="020B0503020204020204" charset="-122"/>
                        </a:rPr>
                        <a:t>太平洋水温</a:t>
                      </a:r>
                      <a:endParaRPr lang="zh-CN" sz="2000">
                        <a:solidFill>
                          <a:srgbClr val="231F20"/>
                        </a:solidFill>
                        <a:latin typeface="微软雅黑" panose="020B0503020204020204" charset="-122"/>
                        <a:ea typeface="微软雅黑" panose="020B0503020204020204" charset="-122"/>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3175" cap="flat" cmpd="sng">
                      <a:solidFill>
                        <a:srgbClr val="231F20"/>
                      </a:solidFill>
                      <a:prstDash val="solid"/>
                      <a:headEnd type="none" w="med" len="med"/>
                      <a:tailEnd type="none" w="med" len="med"/>
                    </a:lnB>
                    <a:noFill/>
                  </a:tcPr>
                </a:tc>
                <a:tc rowSpan="2" hMerge="1">
                  <a:tcPr>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tcPr>
                </a:tc>
                <a:tc gridSpan="3">
                  <a:txBody>
                    <a:bodyPr wrap="square"/>
                    <a:lstStyle/>
                    <a:p>
                      <a:pPr marL="240030" indent="0" algn="ctr" eaLnBrk="0" fontAlgn="base">
                        <a:spcBef>
                          <a:spcPct val="0"/>
                        </a:spcBef>
                        <a:spcAft>
                          <a:spcPct val="0"/>
                        </a:spcAft>
                      </a:pPr>
                      <a:r>
                        <a:rPr lang="zh-CN" sz="2000">
                          <a:solidFill>
                            <a:srgbClr val="231F20"/>
                          </a:solidFill>
                          <a:latin typeface="微软雅黑" panose="020B0503020204020204" charset="-122"/>
                          <a:ea typeface="微软雅黑" panose="020B0503020204020204" charset="-122"/>
                        </a:rPr>
                        <a:t>对全球的影响</a:t>
                      </a:r>
                      <a:endParaRPr lang="zh-CN" sz="2000">
                        <a:solidFill>
                          <a:srgbClr val="231F20"/>
                        </a:solidFill>
                        <a:latin typeface="微软雅黑" panose="020B0503020204020204" charset="-122"/>
                        <a:ea typeface="微软雅黑" panose="020B0503020204020204" charset="-122"/>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c hMerge="1">
                  <a:tcP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tcPr>
                </a:tc>
                <a:tc hMerge="1">
                  <a:tcPr>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tcPr>
                </a:tc>
              </a:tr>
              <a:tr h="398780">
                <a:tc vMerge="1">
                  <a:tcPr>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tcPr>
                </a:tc>
                <a:tc vMerge="1">
                  <a:tcPr>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tcPr>
                </a:tc>
                <a:tc vMerge="1" gridSpan="2">
                  <a:tcPr>
                    <a:lnL w="12700" cap="flat" cmpd="sng">
                      <a:solidFill>
                        <a:srgbClr val="231F20"/>
                      </a:solidFill>
                      <a:prstDash val="solid"/>
                      <a:headEnd type="none" w="med" len="med"/>
                      <a:tailEnd type="none" w="med" len="med"/>
                    </a:lnL>
                    <a:lnB w="3175" cap="flat" cmpd="sng">
                      <a:solidFill>
                        <a:srgbClr val="231F20"/>
                      </a:solidFill>
                      <a:prstDash val="solid"/>
                      <a:headEnd type="none" w="med" len="med"/>
                      <a:tailEnd type="none" w="med" len="med"/>
                    </a:lnB>
                  </a:tcPr>
                </a:tc>
                <a:tc vMerge="1" hMerge="1">
                  <a:tcPr>
                    <a:lnR w="12700" cap="flat" cmpd="sng">
                      <a:solidFill>
                        <a:srgbClr val="231F20"/>
                      </a:solidFill>
                      <a:prstDash val="solid"/>
                      <a:headEnd type="none" w="med" len="med"/>
                      <a:tailEnd type="none" w="med" len="med"/>
                    </a:lnR>
                    <a:lnB w="3175" cap="flat" cmpd="sng">
                      <a:solidFill>
                        <a:srgbClr val="231F20"/>
                      </a:solidFill>
                      <a:prstDash val="solid"/>
                      <a:headEnd type="none" w="med" len="med"/>
                      <a:tailEnd type="none" w="med" len="med"/>
                    </a:lnB>
                  </a:tcPr>
                </a:tc>
                <a:tc gridSpan="2">
                  <a:txBody>
                    <a:bodyPr wrap="square"/>
                    <a:lstStyle/>
                    <a:p>
                      <a:pPr marL="196850" indent="0" algn="ctr" eaLnBrk="0" fontAlgn="base">
                        <a:spcBef>
                          <a:spcPct val="0"/>
                        </a:spcBef>
                        <a:spcAft>
                          <a:spcPct val="0"/>
                        </a:spcAft>
                      </a:pPr>
                      <a:r>
                        <a:rPr lang="zh-CN" sz="2000">
                          <a:solidFill>
                            <a:srgbClr val="231F20"/>
                          </a:solidFill>
                          <a:latin typeface="微软雅黑" panose="020B0503020204020204" charset="-122"/>
                          <a:ea typeface="微软雅黑" panose="020B0503020204020204" charset="-122"/>
                        </a:rPr>
                        <a:t>气候</a:t>
                      </a:r>
                      <a:endParaRPr lang="zh-CN" sz="2000">
                        <a:solidFill>
                          <a:srgbClr val="231F20"/>
                        </a:solidFill>
                        <a:latin typeface="微软雅黑" panose="020B0503020204020204" charset="-122"/>
                        <a:ea typeface="微软雅黑" panose="020B0503020204020204" charset="-122"/>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c hMerge="1">
                  <a:tcPr>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tcPr>
                </a:tc>
                <a:tc rowSpan="2">
                  <a:txBody>
                    <a:bodyPr wrap="square"/>
                    <a:lstStyle/>
                    <a:p>
                      <a:pPr marL="47625" indent="0" algn="ctr" eaLnBrk="0" fontAlgn="base">
                        <a:spcBef>
                          <a:spcPct val="0"/>
                        </a:spcBef>
                        <a:spcAft>
                          <a:spcPct val="0"/>
                        </a:spcAft>
                      </a:pPr>
                      <a:endParaRPr lang="zh-CN" sz="2000">
                        <a:solidFill>
                          <a:srgbClr val="231F20"/>
                        </a:solidFill>
                        <a:latin typeface="微软雅黑" panose="020B0503020204020204" charset="-122"/>
                        <a:ea typeface="微软雅黑" panose="020B0503020204020204" charset="-122"/>
                      </a:endParaRPr>
                    </a:p>
                    <a:p>
                      <a:pPr marL="47625" indent="0" algn="ctr" eaLnBrk="0" fontAlgn="base">
                        <a:spcBef>
                          <a:spcPct val="0"/>
                        </a:spcBef>
                        <a:spcAft>
                          <a:spcPct val="0"/>
                        </a:spcAft>
                      </a:pPr>
                      <a:r>
                        <a:rPr lang="zh-CN" sz="2000">
                          <a:solidFill>
                            <a:srgbClr val="231F20"/>
                          </a:solidFill>
                          <a:latin typeface="微软雅黑" panose="020B0503020204020204" charset="-122"/>
                          <a:ea typeface="微软雅黑" panose="020B0503020204020204" charset="-122"/>
                        </a:rPr>
                        <a:t>生产生活</a:t>
                      </a:r>
                      <a:endParaRPr lang="zh-CN" sz="2000">
                        <a:solidFill>
                          <a:srgbClr val="231F20"/>
                        </a:solidFill>
                        <a:latin typeface="微软雅黑" panose="020B0503020204020204" charset="-122"/>
                        <a:ea typeface="微软雅黑" panose="020B0503020204020204" charset="-122"/>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3175" cap="flat" cmpd="sng">
                      <a:solidFill>
                        <a:srgbClr val="231F20"/>
                      </a:solidFill>
                      <a:prstDash val="solid"/>
                      <a:headEnd type="none" w="med" len="med"/>
                      <a:tailEnd type="none" w="med" len="med"/>
                    </a:lnB>
                    <a:noFill/>
                  </a:tcPr>
                </a:tc>
              </a:tr>
              <a:tr h="393065">
                <a:tc vMerge="1">
                  <a:tcPr>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B w="3175" cap="flat" cmpd="sng">
                      <a:solidFill>
                        <a:srgbClr val="231F20"/>
                      </a:solidFill>
                      <a:prstDash val="solid"/>
                      <a:headEnd type="none" w="med" len="med"/>
                      <a:tailEnd type="none" w="med" len="med"/>
                    </a:lnB>
                  </a:tcPr>
                </a:tc>
                <a:tc vMerge="1">
                  <a:tcPr>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B w="3175" cap="flat" cmpd="sng">
                      <a:solidFill>
                        <a:srgbClr val="231F20"/>
                      </a:solidFill>
                      <a:prstDash val="solid"/>
                      <a:headEnd type="none" w="med" len="med"/>
                      <a:tailEnd type="none" w="med" len="med"/>
                    </a:lnB>
                  </a:tcPr>
                </a:tc>
                <a:tc>
                  <a:txBody>
                    <a:bodyPr wrap="square"/>
                    <a:lstStyle/>
                    <a:p>
                      <a:pPr marL="48895" indent="0" algn="ctr" eaLnBrk="0" fontAlgn="base">
                        <a:spcBef>
                          <a:spcPct val="0"/>
                        </a:spcBef>
                        <a:spcAft>
                          <a:spcPct val="0"/>
                        </a:spcAft>
                      </a:pPr>
                      <a:r>
                        <a:rPr lang="zh-CN" sz="2000">
                          <a:solidFill>
                            <a:srgbClr val="231F20"/>
                          </a:solidFill>
                          <a:latin typeface="微软雅黑" panose="020B0503020204020204" charset="-122"/>
                          <a:ea typeface="微软雅黑" panose="020B0503020204020204" charset="-122"/>
                        </a:rPr>
                        <a:t>东岸</a:t>
                      </a:r>
                      <a:endParaRPr lang="zh-CN" sz="2000">
                        <a:solidFill>
                          <a:srgbClr val="231F20"/>
                        </a:solidFill>
                        <a:latin typeface="微软雅黑" panose="020B0503020204020204" charset="-122"/>
                        <a:ea typeface="微软雅黑" panose="020B0503020204020204" charset="-122"/>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3175"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c>
                  <a:txBody>
                    <a:bodyPr wrap="square"/>
                    <a:lstStyle/>
                    <a:p>
                      <a:pPr marL="50165" indent="0" algn="ctr" eaLnBrk="0" fontAlgn="base">
                        <a:spcBef>
                          <a:spcPct val="0"/>
                        </a:spcBef>
                        <a:spcAft>
                          <a:spcPct val="0"/>
                        </a:spcAft>
                      </a:pPr>
                      <a:r>
                        <a:rPr lang="zh-CN" sz="2000">
                          <a:solidFill>
                            <a:srgbClr val="231F20"/>
                          </a:solidFill>
                          <a:latin typeface="微软雅黑" panose="020B0503020204020204" charset="-122"/>
                          <a:ea typeface="微软雅黑" panose="020B0503020204020204" charset="-122"/>
                        </a:rPr>
                        <a:t>西岸</a:t>
                      </a:r>
                      <a:endParaRPr lang="zh-CN" sz="2000">
                        <a:solidFill>
                          <a:srgbClr val="231F20"/>
                        </a:solidFill>
                        <a:latin typeface="微软雅黑" panose="020B0503020204020204" charset="-122"/>
                        <a:ea typeface="微软雅黑" panose="020B0503020204020204" charset="-122"/>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3175"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c>
                  <a:txBody>
                    <a:bodyPr wrap="square"/>
                    <a:lstStyle/>
                    <a:p>
                      <a:pPr marL="43180" indent="0" algn="ctr" eaLnBrk="0" fontAlgn="base">
                        <a:spcBef>
                          <a:spcPct val="0"/>
                        </a:spcBef>
                        <a:spcAft>
                          <a:spcPct val="0"/>
                        </a:spcAft>
                      </a:pPr>
                      <a:r>
                        <a:rPr lang="zh-CN" sz="2000">
                          <a:solidFill>
                            <a:srgbClr val="231F20"/>
                          </a:solidFill>
                          <a:latin typeface="微软雅黑" panose="020B0503020204020204" charset="-122"/>
                          <a:ea typeface="微软雅黑" panose="020B0503020204020204" charset="-122"/>
                        </a:rPr>
                        <a:t>东岸</a:t>
                      </a:r>
                      <a:endParaRPr lang="zh-CN" sz="2000">
                        <a:solidFill>
                          <a:srgbClr val="231F20"/>
                        </a:solidFill>
                        <a:latin typeface="微软雅黑" panose="020B0503020204020204" charset="-122"/>
                        <a:ea typeface="微软雅黑" panose="020B0503020204020204" charset="-122"/>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c>
                  <a:txBody>
                    <a:bodyPr wrap="square"/>
                    <a:lstStyle/>
                    <a:p>
                      <a:pPr marL="44450" indent="0" algn="ctr" eaLnBrk="0" fontAlgn="base">
                        <a:spcBef>
                          <a:spcPct val="0"/>
                        </a:spcBef>
                        <a:spcAft>
                          <a:spcPct val="0"/>
                        </a:spcAft>
                      </a:pPr>
                      <a:r>
                        <a:rPr lang="zh-CN" sz="2000">
                          <a:solidFill>
                            <a:srgbClr val="231F20"/>
                          </a:solidFill>
                          <a:latin typeface="微软雅黑" panose="020B0503020204020204" charset="-122"/>
                          <a:ea typeface="微软雅黑" panose="020B0503020204020204" charset="-122"/>
                        </a:rPr>
                        <a:t>西岸</a:t>
                      </a:r>
                      <a:endParaRPr lang="zh-CN" sz="2000">
                        <a:solidFill>
                          <a:srgbClr val="231F20"/>
                        </a:solidFill>
                        <a:latin typeface="微软雅黑" panose="020B0503020204020204" charset="-122"/>
                        <a:ea typeface="微软雅黑" panose="020B0503020204020204" charset="-122"/>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c vMerge="1">
                  <a:tcPr>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B w="3175" cap="flat" cmpd="sng">
                      <a:solidFill>
                        <a:srgbClr val="231F20"/>
                      </a:solidFill>
                      <a:prstDash val="solid"/>
                      <a:headEnd type="none" w="med" len="med"/>
                      <a:tailEnd type="none" w="med" len="med"/>
                    </a:lnB>
                  </a:tcPr>
                </a:tc>
              </a:tr>
              <a:tr h="1934210">
                <a:tc>
                  <a:txBody>
                    <a:bodyPr wrap="square"/>
                    <a:lstStyle/>
                    <a:p>
                      <a:pPr marL="37465" indent="0" algn="ctr" eaLnBrk="0" fontAlgn="base">
                        <a:spcBef>
                          <a:spcPct val="0"/>
                        </a:spcBef>
                        <a:spcAft>
                          <a:spcPct val="0"/>
                        </a:spcAft>
                      </a:pPr>
                      <a:endParaRPr lang="zh-CN" sz="2000">
                        <a:solidFill>
                          <a:srgbClr val="231F20"/>
                        </a:solidFill>
                        <a:latin typeface="微软雅黑" panose="020B0503020204020204" charset="-122"/>
                        <a:ea typeface="微软雅黑" panose="020B0503020204020204" charset="-122"/>
                      </a:endParaRPr>
                    </a:p>
                    <a:p>
                      <a:pPr marL="37465" indent="0" algn="ctr" eaLnBrk="0" fontAlgn="base">
                        <a:spcBef>
                          <a:spcPct val="0"/>
                        </a:spcBef>
                        <a:spcAft>
                          <a:spcPct val="0"/>
                        </a:spcAft>
                      </a:pPr>
                      <a:endParaRPr lang="zh-CN" sz="2000">
                        <a:solidFill>
                          <a:srgbClr val="231F20"/>
                        </a:solidFill>
                        <a:latin typeface="微软雅黑" panose="020B0503020204020204" charset="-122"/>
                        <a:ea typeface="微软雅黑" panose="020B0503020204020204" charset="-122"/>
                      </a:endParaRPr>
                    </a:p>
                    <a:p>
                      <a:pPr marL="37465" indent="0" algn="ctr" eaLnBrk="0" fontAlgn="base">
                        <a:spcBef>
                          <a:spcPct val="0"/>
                        </a:spcBef>
                        <a:spcAft>
                          <a:spcPct val="0"/>
                        </a:spcAft>
                      </a:pPr>
                      <a:r>
                        <a:rPr lang="zh-CN" sz="2000">
                          <a:solidFill>
                            <a:srgbClr val="231F20"/>
                          </a:solidFill>
                          <a:latin typeface="微软雅黑" panose="020B0503020204020204" charset="-122"/>
                          <a:ea typeface="微软雅黑" panose="020B0503020204020204" charset="-122"/>
                        </a:rPr>
                        <a:t>厄尔</a:t>
                      </a:r>
                      <a:endParaRPr lang="zh-CN" sz="2000">
                        <a:solidFill>
                          <a:srgbClr val="231F20"/>
                        </a:solidFill>
                        <a:latin typeface="微软雅黑" panose="020B0503020204020204" charset="-122"/>
                        <a:ea typeface="微软雅黑" panose="020B0503020204020204" charset="-122"/>
                      </a:endParaRPr>
                    </a:p>
                    <a:p>
                      <a:pPr marL="37465" indent="0" algn="ctr" eaLnBrk="0" fontAlgn="base">
                        <a:spcBef>
                          <a:spcPct val="0"/>
                        </a:spcBef>
                        <a:spcAft>
                          <a:spcPct val="0"/>
                        </a:spcAft>
                      </a:pPr>
                      <a:r>
                        <a:rPr lang="zh-CN" sz="2000">
                          <a:solidFill>
                            <a:srgbClr val="231F20"/>
                          </a:solidFill>
                          <a:latin typeface="微软雅黑" panose="020B0503020204020204" charset="-122"/>
                          <a:ea typeface="微软雅黑" panose="020B0503020204020204" charset="-122"/>
                        </a:rPr>
                        <a:t>尼诺</a:t>
                      </a:r>
                      <a:endParaRPr lang="zh-CN" sz="2000">
                        <a:solidFill>
                          <a:srgbClr val="231F20"/>
                        </a:solidFill>
                        <a:latin typeface="微软雅黑" panose="020B0503020204020204" charset="-122"/>
                        <a:ea typeface="微软雅黑" panose="020B0503020204020204" charset="-122"/>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3175"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c>
                  <a:txBody>
                    <a:bodyPr wrap="square"/>
                    <a:lstStyle/>
                    <a:p>
                      <a:pPr marL="640080" indent="0" algn="ctr" eaLnBrk="0" fontAlgn="base">
                        <a:spcBef>
                          <a:spcPct val="0"/>
                        </a:spcBef>
                        <a:spcAft>
                          <a:spcPct val="0"/>
                        </a:spcAft>
                      </a:pPr>
                      <a:r>
                        <a:rPr lang="en-US" altLang="zh-CN" sz="2400">
                          <a:solidFill>
                            <a:srgbClr val="000000"/>
                          </a:solidFill>
                          <a:latin typeface="Arial" panose="020B0604020202020204"/>
                          <a:ea typeface="Arial" panose="020B0604020202020204"/>
                        </a:rPr>
                        <a:t> </a:t>
                      </a:r>
                      <a:endParaRPr lang="en-US" altLang="zh-CN" sz="2400">
                        <a:solidFill>
                          <a:srgbClr val="000000"/>
                        </a:solidFill>
                        <a:latin typeface="Arial" panose="020B0604020202020204"/>
                        <a:ea typeface="Arial" panose="020B0604020202020204"/>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3175"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c>
                  <a:txBody>
                    <a:bodyPr wrap="square"/>
                    <a:lstStyle/>
                    <a:p>
                      <a:pPr marL="640080" indent="0" algn="ctr" eaLnBrk="0" fontAlgn="base">
                        <a:spcBef>
                          <a:spcPct val="0"/>
                        </a:spcBef>
                        <a:spcAft>
                          <a:spcPct val="0"/>
                        </a:spcAft>
                      </a:pPr>
                      <a:r>
                        <a:rPr lang="en-US" altLang="zh-CN" sz="2400">
                          <a:solidFill>
                            <a:srgbClr val="000000"/>
                          </a:solidFill>
                          <a:latin typeface="Arial" panose="020B0604020202020204"/>
                          <a:ea typeface="Arial" panose="020B0604020202020204"/>
                        </a:rPr>
                        <a:t> </a:t>
                      </a:r>
                      <a:endParaRPr lang="en-US" altLang="zh-CN" sz="2400">
                        <a:solidFill>
                          <a:srgbClr val="000000"/>
                        </a:solidFill>
                        <a:latin typeface="Arial" panose="020B0604020202020204"/>
                        <a:ea typeface="Arial" panose="020B0604020202020204"/>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c>
                  <a:txBody>
                    <a:bodyPr wrap="square"/>
                    <a:lstStyle/>
                    <a:p>
                      <a:pPr marL="640080" indent="0" algn="ctr" eaLnBrk="0" fontAlgn="base">
                        <a:spcBef>
                          <a:spcPct val="0"/>
                        </a:spcBef>
                        <a:spcAft>
                          <a:spcPct val="0"/>
                        </a:spcAft>
                      </a:pPr>
                      <a:r>
                        <a:rPr lang="en-US" altLang="zh-CN" sz="2400">
                          <a:solidFill>
                            <a:srgbClr val="000000"/>
                          </a:solidFill>
                          <a:latin typeface="Arial" panose="020B0604020202020204"/>
                          <a:ea typeface="Arial" panose="020B0604020202020204"/>
                        </a:rPr>
                        <a:t> </a:t>
                      </a:r>
                      <a:endParaRPr lang="en-US" altLang="zh-CN" sz="2400">
                        <a:solidFill>
                          <a:srgbClr val="000000"/>
                        </a:solidFill>
                        <a:latin typeface="Arial" panose="020B0604020202020204"/>
                        <a:ea typeface="Arial" panose="020B0604020202020204"/>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c>
                  <a:txBody>
                    <a:bodyPr wrap="square"/>
                    <a:lstStyle/>
                    <a:p>
                      <a:pPr marL="640080" indent="0" algn="ctr" eaLnBrk="0" fontAlgn="base">
                        <a:spcBef>
                          <a:spcPct val="0"/>
                        </a:spcBef>
                        <a:spcAft>
                          <a:spcPct val="0"/>
                        </a:spcAft>
                      </a:pPr>
                      <a:r>
                        <a:rPr lang="en-US" altLang="zh-CN" sz="2400">
                          <a:solidFill>
                            <a:srgbClr val="000000"/>
                          </a:solidFill>
                          <a:latin typeface="Arial" panose="020B0604020202020204"/>
                          <a:ea typeface="Arial" panose="020B0604020202020204"/>
                        </a:rPr>
                        <a:t> </a:t>
                      </a:r>
                      <a:endParaRPr lang="en-US" altLang="zh-CN" sz="2400">
                        <a:solidFill>
                          <a:srgbClr val="000000"/>
                        </a:solidFill>
                        <a:latin typeface="Arial" panose="020B0604020202020204"/>
                        <a:ea typeface="Arial" panose="020B0604020202020204"/>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c>
                  <a:txBody>
                    <a:bodyPr wrap="square"/>
                    <a:lstStyle/>
                    <a:p>
                      <a:pPr marL="640080" indent="0" algn="ctr" eaLnBrk="0" fontAlgn="base">
                        <a:spcBef>
                          <a:spcPct val="0"/>
                        </a:spcBef>
                        <a:spcAft>
                          <a:spcPct val="0"/>
                        </a:spcAft>
                      </a:pPr>
                      <a:r>
                        <a:rPr lang="en-US" altLang="zh-CN" sz="2400">
                          <a:solidFill>
                            <a:srgbClr val="000000"/>
                          </a:solidFill>
                          <a:latin typeface="Arial" panose="020B0604020202020204"/>
                          <a:ea typeface="Arial" panose="020B0604020202020204"/>
                        </a:rPr>
                        <a:t> </a:t>
                      </a:r>
                      <a:endParaRPr lang="en-US" altLang="zh-CN" sz="2400">
                        <a:solidFill>
                          <a:srgbClr val="000000"/>
                        </a:solidFill>
                        <a:latin typeface="Arial" panose="020B0604020202020204"/>
                        <a:ea typeface="Arial" panose="020B0604020202020204"/>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c>
                  <a:txBody>
                    <a:bodyPr wrap="square"/>
                    <a:lstStyle/>
                    <a:p>
                      <a:pPr marL="640080" indent="0" algn="ctr" eaLnBrk="0" fontAlgn="base">
                        <a:spcBef>
                          <a:spcPct val="0"/>
                        </a:spcBef>
                        <a:spcAft>
                          <a:spcPct val="0"/>
                        </a:spcAft>
                      </a:pPr>
                      <a:r>
                        <a:rPr lang="en-US" altLang="zh-CN" sz="2400">
                          <a:solidFill>
                            <a:srgbClr val="000000"/>
                          </a:solidFill>
                          <a:latin typeface="Arial" panose="020B0604020202020204"/>
                          <a:ea typeface="Arial" panose="020B0604020202020204"/>
                        </a:rPr>
                        <a:t> </a:t>
                      </a:r>
                      <a:endParaRPr lang="en-US" altLang="zh-CN" sz="2400">
                        <a:solidFill>
                          <a:srgbClr val="000000"/>
                        </a:solidFill>
                        <a:latin typeface="Arial" panose="020B0604020202020204"/>
                        <a:ea typeface="Arial" panose="020B0604020202020204"/>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3175"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r>
              <a:tr h="1981200">
                <a:tc>
                  <a:txBody>
                    <a:bodyPr wrap="square"/>
                    <a:lstStyle/>
                    <a:p>
                      <a:pPr marL="93345" indent="0" algn="ctr" eaLnBrk="0" fontAlgn="base">
                        <a:spcBef>
                          <a:spcPct val="0"/>
                        </a:spcBef>
                        <a:spcAft>
                          <a:spcPct val="0"/>
                        </a:spcAft>
                      </a:pPr>
                      <a:endParaRPr lang="zh-CN" sz="2000">
                        <a:solidFill>
                          <a:srgbClr val="231F20"/>
                        </a:solidFill>
                        <a:latin typeface="微软雅黑" panose="020B0503020204020204" charset="-122"/>
                        <a:ea typeface="微软雅黑" panose="020B0503020204020204" charset="-122"/>
                      </a:endParaRPr>
                    </a:p>
                    <a:p>
                      <a:pPr marL="93345" indent="0" algn="ctr" eaLnBrk="0" fontAlgn="base">
                        <a:spcBef>
                          <a:spcPct val="0"/>
                        </a:spcBef>
                        <a:spcAft>
                          <a:spcPct val="0"/>
                        </a:spcAft>
                      </a:pPr>
                      <a:endParaRPr lang="zh-CN" sz="2000">
                        <a:solidFill>
                          <a:srgbClr val="231F20"/>
                        </a:solidFill>
                        <a:latin typeface="微软雅黑" panose="020B0503020204020204" charset="-122"/>
                        <a:ea typeface="微软雅黑" panose="020B0503020204020204" charset="-122"/>
                      </a:endParaRPr>
                    </a:p>
                    <a:p>
                      <a:pPr marL="93345" indent="0" algn="ctr" eaLnBrk="0" fontAlgn="base">
                        <a:spcBef>
                          <a:spcPct val="0"/>
                        </a:spcBef>
                        <a:spcAft>
                          <a:spcPct val="0"/>
                        </a:spcAft>
                      </a:pPr>
                      <a:endParaRPr lang="zh-CN" sz="2000">
                        <a:solidFill>
                          <a:srgbClr val="231F20"/>
                        </a:solidFill>
                        <a:latin typeface="微软雅黑" panose="020B0503020204020204" charset="-122"/>
                        <a:ea typeface="微软雅黑" panose="020B0503020204020204" charset="-122"/>
                      </a:endParaRPr>
                    </a:p>
                    <a:p>
                      <a:pPr marL="93345" indent="0" algn="ctr" eaLnBrk="0" fontAlgn="base">
                        <a:spcBef>
                          <a:spcPct val="0"/>
                        </a:spcBef>
                        <a:spcAft>
                          <a:spcPct val="0"/>
                        </a:spcAft>
                      </a:pPr>
                      <a:r>
                        <a:rPr lang="zh-CN" sz="2000">
                          <a:solidFill>
                            <a:srgbClr val="231F20"/>
                          </a:solidFill>
                          <a:latin typeface="微软雅黑" panose="020B0503020204020204" charset="-122"/>
                          <a:ea typeface="微软雅黑" panose="020B0503020204020204" charset="-122"/>
                        </a:rPr>
                        <a:t>拉尼娜</a:t>
                      </a:r>
                      <a:endParaRPr lang="zh-CN" sz="2000">
                        <a:solidFill>
                          <a:srgbClr val="231F20"/>
                        </a:solidFill>
                        <a:latin typeface="微软雅黑" panose="020B0503020204020204" charset="-122"/>
                        <a:ea typeface="微软雅黑" panose="020B0503020204020204" charset="-122"/>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c>
                  <a:txBody>
                    <a:bodyPr wrap="square"/>
                    <a:lstStyle/>
                    <a:p>
                      <a:pPr marL="640080" indent="0" algn="ctr" eaLnBrk="0" fontAlgn="base">
                        <a:spcBef>
                          <a:spcPct val="0"/>
                        </a:spcBef>
                        <a:spcAft>
                          <a:spcPct val="0"/>
                        </a:spcAft>
                      </a:pPr>
                      <a:r>
                        <a:rPr lang="en-US" altLang="zh-CN" sz="2400">
                          <a:solidFill>
                            <a:srgbClr val="000000"/>
                          </a:solidFill>
                          <a:latin typeface="Arial" panose="020B0604020202020204"/>
                          <a:ea typeface="Arial" panose="020B0604020202020204"/>
                        </a:rPr>
                        <a:t> </a:t>
                      </a:r>
                      <a:endParaRPr lang="en-US" altLang="zh-CN" sz="2400">
                        <a:solidFill>
                          <a:srgbClr val="000000"/>
                        </a:solidFill>
                        <a:latin typeface="Arial" panose="020B0604020202020204"/>
                        <a:ea typeface="Arial" panose="020B0604020202020204"/>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c>
                  <a:txBody>
                    <a:bodyPr wrap="square"/>
                    <a:lstStyle/>
                    <a:p>
                      <a:pPr marL="640080" indent="0" algn="ctr" eaLnBrk="0" fontAlgn="base">
                        <a:spcBef>
                          <a:spcPct val="0"/>
                        </a:spcBef>
                        <a:spcAft>
                          <a:spcPct val="0"/>
                        </a:spcAft>
                      </a:pPr>
                      <a:r>
                        <a:rPr lang="en-US" altLang="zh-CN" sz="2400">
                          <a:solidFill>
                            <a:srgbClr val="000000"/>
                          </a:solidFill>
                          <a:latin typeface="Arial" panose="020B0604020202020204"/>
                          <a:ea typeface="Arial" panose="020B0604020202020204"/>
                        </a:rPr>
                        <a:t> </a:t>
                      </a:r>
                      <a:endParaRPr lang="en-US" altLang="zh-CN" sz="2400">
                        <a:solidFill>
                          <a:srgbClr val="000000"/>
                        </a:solidFill>
                        <a:latin typeface="Arial" panose="020B0604020202020204"/>
                        <a:ea typeface="Arial" panose="020B0604020202020204"/>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c>
                  <a:txBody>
                    <a:bodyPr wrap="square"/>
                    <a:lstStyle/>
                    <a:p>
                      <a:pPr marL="640080" indent="0" algn="ctr" eaLnBrk="0" fontAlgn="base">
                        <a:spcBef>
                          <a:spcPct val="0"/>
                        </a:spcBef>
                        <a:spcAft>
                          <a:spcPct val="0"/>
                        </a:spcAft>
                      </a:pPr>
                      <a:r>
                        <a:rPr lang="en-US" altLang="zh-CN" sz="2400">
                          <a:solidFill>
                            <a:srgbClr val="000000"/>
                          </a:solidFill>
                          <a:latin typeface="Arial" panose="020B0604020202020204"/>
                          <a:ea typeface="Arial" panose="020B0604020202020204"/>
                        </a:rPr>
                        <a:t> </a:t>
                      </a:r>
                      <a:endParaRPr lang="en-US" altLang="zh-CN" sz="2400">
                        <a:solidFill>
                          <a:srgbClr val="000000"/>
                        </a:solidFill>
                        <a:latin typeface="Arial" panose="020B0604020202020204"/>
                        <a:ea typeface="Arial" panose="020B0604020202020204"/>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c>
                  <a:txBody>
                    <a:bodyPr wrap="square"/>
                    <a:lstStyle/>
                    <a:p>
                      <a:pPr marL="640080" indent="0" algn="ctr" eaLnBrk="0" fontAlgn="base">
                        <a:spcBef>
                          <a:spcPct val="0"/>
                        </a:spcBef>
                        <a:spcAft>
                          <a:spcPct val="0"/>
                        </a:spcAft>
                      </a:pPr>
                      <a:r>
                        <a:rPr lang="en-US" altLang="zh-CN" sz="2400">
                          <a:solidFill>
                            <a:srgbClr val="000000"/>
                          </a:solidFill>
                          <a:latin typeface="Arial" panose="020B0604020202020204"/>
                          <a:ea typeface="Arial" panose="020B0604020202020204"/>
                        </a:rPr>
                        <a:t> </a:t>
                      </a:r>
                      <a:endParaRPr lang="en-US" altLang="zh-CN" sz="2400">
                        <a:solidFill>
                          <a:srgbClr val="000000"/>
                        </a:solidFill>
                        <a:latin typeface="Arial" panose="020B0604020202020204"/>
                        <a:ea typeface="Arial" panose="020B0604020202020204"/>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c>
                  <a:txBody>
                    <a:bodyPr wrap="square"/>
                    <a:lstStyle/>
                    <a:p>
                      <a:pPr marL="640080" indent="0" algn="ctr" eaLnBrk="0" fontAlgn="base">
                        <a:spcBef>
                          <a:spcPct val="0"/>
                        </a:spcBef>
                        <a:spcAft>
                          <a:spcPct val="0"/>
                        </a:spcAft>
                      </a:pPr>
                      <a:r>
                        <a:rPr lang="en-US" altLang="zh-CN" sz="2400">
                          <a:solidFill>
                            <a:srgbClr val="000000"/>
                          </a:solidFill>
                          <a:latin typeface="Arial" panose="020B0604020202020204"/>
                          <a:ea typeface="Arial" panose="020B0604020202020204"/>
                        </a:rPr>
                        <a:t> </a:t>
                      </a:r>
                      <a:endParaRPr lang="en-US" altLang="zh-CN" sz="2400">
                        <a:solidFill>
                          <a:srgbClr val="000000"/>
                        </a:solidFill>
                        <a:latin typeface="Arial" panose="020B0604020202020204"/>
                        <a:ea typeface="Arial" panose="020B0604020202020204"/>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c>
                  <a:txBody>
                    <a:bodyPr wrap="square"/>
                    <a:lstStyle/>
                    <a:p>
                      <a:pPr marL="0" indent="0" algn="ctr">
                        <a:spcBef>
                          <a:spcPct val="0"/>
                        </a:spcBef>
                        <a:spcAft>
                          <a:spcPct val="0"/>
                        </a:spcAft>
                      </a:pPr>
                      <a:endParaRPr sz="2400">
                        <a:solidFill>
                          <a:srgbClr val="000000"/>
                        </a:solidFill>
                        <a:latin typeface="Arial" panose="020B0604020202020204"/>
                        <a:ea typeface="Arial" panose="020B0604020202020204"/>
                      </a:endParaRPr>
                    </a:p>
                  </a:txBody>
                  <a:tcPr marL="0" marR="0" marT="0" marB="0" vert="horz">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noFill/>
                  </a:tcPr>
                </a:tc>
              </a:tr>
            </a:tbl>
          </a:graphicData>
        </a:graphic>
      </p:graphicFrame>
      <p:pic>
        <p:nvPicPr>
          <p:cNvPr id="4" name="图片 3"/>
          <p:cNvPicPr>
            <a:picLocks noChangeAspect="1"/>
          </p:cNvPicPr>
          <p:nvPr>
            <p:custDataLst>
              <p:tags r:id="rId11"/>
            </p:custDataLst>
          </p:nvPr>
        </p:nvPicPr>
        <p:blipFill>
          <a:blip r:embed="rId12"/>
          <a:stretch>
            <a:fillRect/>
          </a:stretch>
        </p:blipFill>
        <p:spPr>
          <a:xfrm>
            <a:off x="2022475" y="2995295"/>
            <a:ext cx="3657600" cy="1136015"/>
          </a:xfrm>
          <a:prstGeom prst="rect">
            <a:avLst/>
          </a:prstGeom>
        </p:spPr>
      </p:pic>
      <p:sp>
        <p:nvSpPr>
          <p:cNvPr id="5" name="文本框 4"/>
          <p:cNvSpPr txBox="1"/>
          <p:nvPr>
            <p:custDataLst>
              <p:tags r:id="rId13"/>
            </p:custDataLst>
          </p:nvPr>
        </p:nvSpPr>
        <p:spPr>
          <a:xfrm>
            <a:off x="2014220" y="4089400"/>
            <a:ext cx="3509645" cy="398780"/>
          </a:xfrm>
          <a:prstGeom prst="rect">
            <a:avLst/>
          </a:prstGeom>
          <a:noFill/>
        </p:spPr>
        <p:txBody>
          <a:bodyPr wrap="square" rtlCol="0" anchor="t">
            <a:spAutoFit/>
          </a:bodyPr>
          <a:lstStyle/>
          <a:p>
            <a:pPr lvl="0" indent="0" algn="ctr">
              <a:buClrTx/>
              <a:buSzTx/>
              <a:buFont typeface="Wingdings" panose="05000000000000000000" charset="0"/>
              <a:buNone/>
            </a:pPr>
            <a:r>
              <a:rPr lang="zh-CN" altLang="en-US" sz="1000" b="1">
                <a:latin typeface="微软雅黑" panose="020B0503020204020204" charset="-122"/>
                <a:ea typeface="微软雅黑" panose="020B0503020204020204" charset="-122"/>
                <a:sym typeface="+mn-ea"/>
              </a:rPr>
              <a:t>赤道附近太平洋中东部表层海水温度</a:t>
            </a:r>
            <a:r>
              <a:rPr lang="zh-CN" altLang="en-US" sz="1000" b="1">
                <a:solidFill>
                  <a:srgbClr val="FF0000"/>
                </a:solidFill>
                <a:latin typeface="微软雅黑" panose="020B0503020204020204" charset="-122"/>
                <a:ea typeface="微软雅黑" panose="020B0503020204020204" charset="-122"/>
                <a:sym typeface="+mn-ea"/>
              </a:rPr>
              <a:t>异常升高</a:t>
            </a:r>
            <a:endParaRPr lang="zh-CN" altLang="en-US" sz="1000" b="1">
              <a:solidFill>
                <a:srgbClr val="FF0000"/>
              </a:solidFill>
              <a:latin typeface="微软雅黑" panose="020B0503020204020204" charset="-122"/>
              <a:ea typeface="微软雅黑" panose="020B0503020204020204" charset="-122"/>
              <a:sym typeface="+mn-ea"/>
            </a:endParaRPr>
          </a:p>
          <a:p>
            <a:pPr lvl="0" indent="0" algn="ctr">
              <a:buClrTx/>
              <a:buSzTx/>
              <a:buFont typeface="Wingdings" panose="05000000000000000000" charset="0"/>
              <a:buNone/>
            </a:pPr>
            <a:r>
              <a:rPr lang="zh-CN" altLang="en-US" sz="1000" b="1">
                <a:solidFill>
                  <a:srgbClr val="FF0000"/>
                </a:solidFill>
                <a:latin typeface="微软雅黑" panose="020B0503020204020204" charset="-122"/>
                <a:ea typeface="微软雅黑" panose="020B0503020204020204" charset="-122"/>
                <a:sym typeface="+mn-ea"/>
              </a:rPr>
              <a:t>（厄尔尼诺）</a:t>
            </a:r>
            <a:endParaRPr lang="zh-CN" altLang="en-US" sz="1000" b="1">
              <a:solidFill>
                <a:srgbClr val="FF0000"/>
              </a:solidFill>
              <a:latin typeface="微软雅黑" panose="020B0503020204020204" charset="-122"/>
              <a:ea typeface="微软雅黑" panose="020B0503020204020204" charset="-122"/>
              <a:sym typeface="+mn-ea"/>
            </a:endParaRPr>
          </a:p>
        </p:txBody>
      </p:sp>
      <p:pic>
        <p:nvPicPr>
          <p:cNvPr id="6" name="图片 5"/>
          <p:cNvPicPr>
            <a:picLocks noChangeAspect="1"/>
          </p:cNvPicPr>
          <p:nvPr>
            <p:custDataLst>
              <p:tags r:id="rId14"/>
            </p:custDataLst>
          </p:nvPr>
        </p:nvPicPr>
        <p:blipFill>
          <a:blip r:embed="rId15"/>
          <a:stretch>
            <a:fillRect/>
          </a:stretch>
        </p:blipFill>
        <p:spPr>
          <a:xfrm>
            <a:off x="2022475" y="4848225"/>
            <a:ext cx="3657600" cy="1221740"/>
          </a:xfrm>
          <a:prstGeom prst="rect">
            <a:avLst/>
          </a:prstGeom>
        </p:spPr>
      </p:pic>
      <p:sp>
        <p:nvSpPr>
          <p:cNvPr id="7" name="文本框 6"/>
          <p:cNvSpPr txBox="1"/>
          <p:nvPr>
            <p:custDataLst>
              <p:tags r:id="rId16"/>
            </p:custDataLst>
          </p:nvPr>
        </p:nvSpPr>
        <p:spPr>
          <a:xfrm>
            <a:off x="2159000" y="6046470"/>
            <a:ext cx="3199765" cy="498475"/>
          </a:xfrm>
          <a:prstGeom prst="rect">
            <a:avLst/>
          </a:prstGeom>
          <a:noFill/>
          <a:ln w="9525">
            <a:noFill/>
          </a:ln>
        </p:spPr>
        <p:txBody>
          <a:bodyPr wrap="none" rtlCol="0" anchor="t"/>
          <a:lstStyle/>
          <a:p>
            <a:pPr lvl="0" indent="0" algn="ctr">
              <a:buClrTx/>
              <a:buSzTx/>
              <a:buFont typeface="Wingdings" panose="05000000000000000000" charset="0"/>
              <a:buNone/>
            </a:pPr>
            <a:r>
              <a:rPr lang="zh-CN" altLang="en-US" sz="1000" b="1">
                <a:solidFill>
                  <a:schemeClr val="tx1"/>
                </a:solidFill>
                <a:latin typeface="微软雅黑" panose="020B0503020204020204" charset="-122"/>
                <a:ea typeface="微软雅黑" panose="020B0503020204020204" charset="-122"/>
                <a:sym typeface="+mn-ea"/>
              </a:rPr>
              <a:t>赤道附近太平洋中东部表层海水温度</a:t>
            </a:r>
            <a:r>
              <a:rPr lang="zh-CN" altLang="en-US" sz="1000" b="1">
                <a:solidFill>
                  <a:srgbClr val="0250EE"/>
                </a:solidFill>
                <a:latin typeface="微软雅黑" panose="020B0503020204020204" charset="-122"/>
                <a:ea typeface="微软雅黑" panose="020B0503020204020204" charset="-122"/>
                <a:sym typeface="+mn-ea"/>
              </a:rPr>
              <a:t>异常降低</a:t>
            </a:r>
            <a:endParaRPr lang="zh-CN" altLang="en-US" sz="1000" b="1">
              <a:solidFill>
                <a:srgbClr val="FF0000"/>
              </a:solidFill>
              <a:latin typeface="微软雅黑" panose="020B0503020204020204" charset="-122"/>
              <a:ea typeface="微软雅黑" panose="020B0503020204020204" charset="-122"/>
              <a:sym typeface="+mn-ea"/>
            </a:endParaRPr>
          </a:p>
          <a:p>
            <a:pPr lvl="0" indent="0" algn="ctr">
              <a:buClrTx/>
              <a:buSzTx/>
              <a:buFont typeface="Wingdings" panose="05000000000000000000" charset="0"/>
              <a:buNone/>
            </a:pPr>
            <a:r>
              <a:rPr lang="zh-CN" altLang="en-US" sz="1000" b="1">
                <a:solidFill>
                  <a:srgbClr val="0250EE"/>
                </a:solidFill>
                <a:latin typeface="微软雅黑" panose="020B0503020204020204" charset="-122"/>
                <a:ea typeface="微软雅黑" panose="020B0503020204020204" charset="-122"/>
                <a:sym typeface="+mn-ea"/>
              </a:rPr>
              <a:t>（拉尼娜）</a:t>
            </a:r>
            <a:endParaRPr lang="zh-CN" altLang="en-US" sz="1000" b="1">
              <a:solidFill>
                <a:srgbClr val="0250EE"/>
              </a:solidFill>
              <a:latin typeface="微软雅黑" panose="020B0503020204020204" charset="-122"/>
              <a:ea typeface="微软雅黑" panose="020B0503020204020204" charset="-122"/>
              <a:sym typeface="+mn-ea"/>
            </a:endParaRPr>
          </a:p>
          <a:p>
            <a:pPr lvl="0" indent="0" algn="l">
              <a:buClrTx/>
              <a:buSzTx/>
              <a:buFont typeface="Wingdings" panose="05000000000000000000" charset="0"/>
              <a:buNone/>
            </a:pPr>
            <a:endParaRPr lang="zh-CN" altLang="en-US" sz="1000" b="1">
              <a:solidFill>
                <a:srgbClr val="0250EE"/>
              </a:solidFill>
              <a:latin typeface="微软雅黑" panose="020B0503020204020204" charset="-122"/>
              <a:ea typeface="微软雅黑" panose="020B0503020204020204" charset="-122"/>
              <a:sym typeface="+mn-ea"/>
            </a:endParaRPr>
          </a:p>
        </p:txBody>
      </p:sp>
      <p:grpSp>
        <p:nvGrpSpPr>
          <p:cNvPr id="20" name="组合 19"/>
          <p:cNvGrpSpPr/>
          <p:nvPr>
            <p:custDataLst>
              <p:tags r:id="rId17"/>
            </p:custDataLst>
          </p:nvPr>
        </p:nvGrpSpPr>
        <p:grpSpPr>
          <a:xfrm>
            <a:off x="2828925" y="2562225"/>
            <a:ext cx="1858010" cy="822960"/>
            <a:chOff x="4066313" y="1920727"/>
            <a:chExt cx="3438740" cy="1174020"/>
          </a:xfrm>
        </p:grpSpPr>
        <p:sp>
          <p:nvSpPr>
            <p:cNvPr id="21" name="任意多边形: 形状 20"/>
            <p:cNvSpPr/>
            <p:nvPr>
              <p:custDataLst>
                <p:tags r:id="rId18"/>
              </p:custDataLst>
            </p:nvPr>
          </p:nvSpPr>
          <p:spPr>
            <a:xfrm rot="11624895" flipV="1">
              <a:off x="4066313" y="1934363"/>
              <a:ext cx="317290" cy="1070513"/>
            </a:xfrm>
            <a:custGeom>
              <a:avLst/>
              <a:gdLst>
                <a:gd name="connsiteX0" fmla="*/ 0 w 103706"/>
                <a:gd name="connsiteY0" fmla="*/ 618836 h 618836"/>
                <a:gd name="connsiteX1" fmla="*/ 83128 w 103706"/>
                <a:gd name="connsiteY1" fmla="*/ 415636 h 618836"/>
                <a:gd name="connsiteX2" fmla="*/ 101600 w 103706"/>
                <a:gd name="connsiteY2" fmla="*/ 193963 h 618836"/>
                <a:gd name="connsiteX3" fmla="*/ 46182 w 103706"/>
                <a:gd name="connsiteY3" fmla="*/ 0 h 618836"/>
              </a:gdLst>
              <a:ahLst/>
              <a:cxnLst>
                <a:cxn ang="0">
                  <a:pos x="connsiteX0" y="connsiteY0"/>
                </a:cxn>
                <a:cxn ang="0">
                  <a:pos x="connsiteX1" y="connsiteY1"/>
                </a:cxn>
                <a:cxn ang="0">
                  <a:pos x="connsiteX2" y="connsiteY2"/>
                </a:cxn>
                <a:cxn ang="0">
                  <a:pos x="connsiteX3" y="connsiteY3"/>
                </a:cxn>
              </a:cxnLst>
              <a:rect l="l" t="t" r="r" b="b"/>
              <a:pathLst>
                <a:path w="103706" h="618836">
                  <a:moveTo>
                    <a:pt x="0" y="618836"/>
                  </a:moveTo>
                  <a:cubicBezTo>
                    <a:pt x="33097" y="552642"/>
                    <a:pt x="66195" y="486448"/>
                    <a:pt x="83128" y="415636"/>
                  </a:cubicBezTo>
                  <a:cubicBezTo>
                    <a:pt x="100061" y="344824"/>
                    <a:pt x="107758" y="263236"/>
                    <a:pt x="101600" y="193963"/>
                  </a:cubicBezTo>
                  <a:cubicBezTo>
                    <a:pt x="95442" y="124690"/>
                    <a:pt x="70812" y="62345"/>
                    <a:pt x="46182" y="0"/>
                  </a:cubicBezTo>
                </a:path>
              </a:pathLst>
            </a:custGeom>
            <a:noFill/>
            <a:ln w="38100">
              <a:solidFill>
                <a:schemeClr val="accent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custDataLst>
                <p:tags r:id="rId19"/>
              </p:custDataLst>
            </p:nvPr>
          </p:nvSpPr>
          <p:spPr>
            <a:xfrm rot="11335432" flipH="1">
              <a:off x="7274176" y="1988413"/>
              <a:ext cx="230877" cy="1106334"/>
            </a:xfrm>
            <a:custGeom>
              <a:avLst/>
              <a:gdLst>
                <a:gd name="connsiteX0" fmla="*/ 0 w 103706"/>
                <a:gd name="connsiteY0" fmla="*/ 618836 h 618836"/>
                <a:gd name="connsiteX1" fmla="*/ 83128 w 103706"/>
                <a:gd name="connsiteY1" fmla="*/ 415636 h 618836"/>
                <a:gd name="connsiteX2" fmla="*/ 101600 w 103706"/>
                <a:gd name="connsiteY2" fmla="*/ 193963 h 618836"/>
                <a:gd name="connsiteX3" fmla="*/ 46182 w 103706"/>
                <a:gd name="connsiteY3" fmla="*/ 0 h 618836"/>
              </a:gdLst>
              <a:ahLst/>
              <a:cxnLst>
                <a:cxn ang="0">
                  <a:pos x="connsiteX0" y="connsiteY0"/>
                </a:cxn>
                <a:cxn ang="0">
                  <a:pos x="connsiteX1" y="connsiteY1"/>
                </a:cxn>
                <a:cxn ang="0">
                  <a:pos x="connsiteX2" y="connsiteY2"/>
                </a:cxn>
                <a:cxn ang="0">
                  <a:pos x="connsiteX3" y="connsiteY3"/>
                </a:cxn>
              </a:cxnLst>
              <a:rect l="l" t="t" r="r" b="b"/>
              <a:pathLst>
                <a:path w="103706" h="618836">
                  <a:moveTo>
                    <a:pt x="0" y="618836"/>
                  </a:moveTo>
                  <a:cubicBezTo>
                    <a:pt x="33097" y="552642"/>
                    <a:pt x="66195" y="486448"/>
                    <a:pt x="83128" y="415636"/>
                  </a:cubicBezTo>
                  <a:cubicBezTo>
                    <a:pt x="100061" y="344824"/>
                    <a:pt x="107758" y="263236"/>
                    <a:pt x="101600" y="193963"/>
                  </a:cubicBezTo>
                  <a:cubicBezTo>
                    <a:pt x="95442" y="124690"/>
                    <a:pt x="70812" y="62345"/>
                    <a:pt x="46182" y="0"/>
                  </a:cubicBezTo>
                </a:path>
              </a:pathLst>
            </a:custGeom>
            <a:noFill/>
            <a:ln w="38100">
              <a:solidFill>
                <a:srgbClr val="FF000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p:cNvCxnSpPr/>
            <p:nvPr>
              <p:custDataLst>
                <p:tags r:id="rId20"/>
              </p:custDataLst>
            </p:nvPr>
          </p:nvCxnSpPr>
          <p:spPr>
            <a:xfrm>
              <a:off x="4619154" y="1920727"/>
              <a:ext cx="2476649" cy="30918"/>
            </a:xfrm>
            <a:prstGeom prst="straightConnector1">
              <a:avLst/>
            </a:prstGeom>
            <a:ln w="38100">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custDataLst>
                <p:tags r:id="rId21"/>
              </p:custDataLst>
            </p:nvPr>
          </p:nvCxnSpPr>
          <p:spPr>
            <a:xfrm flipH="1" flipV="1">
              <a:off x="4564986" y="3044868"/>
              <a:ext cx="2441887" cy="2847"/>
            </a:xfrm>
            <a:prstGeom prst="straightConnector1">
              <a:avLst/>
            </a:prstGeom>
            <a:ln w="38100">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custDataLst>
              <p:tags r:id="rId22"/>
            </p:custDataLst>
          </p:nvPr>
        </p:nvGrpSpPr>
        <p:grpSpPr>
          <a:xfrm>
            <a:off x="2763520" y="4577080"/>
            <a:ext cx="1983105" cy="723265"/>
            <a:chOff x="4066313" y="1920727"/>
            <a:chExt cx="3438740" cy="1174020"/>
          </a:xfrm>
        </p:grpSpPr>
        <p:sp>
          <p:nvSpPr>
            <p:cNvPr id="23" name="任意多边形: 形状 29"/>
            <p:cNvSpPr/>
            <p:nvPr>
              <p:custDataLst>
                <p:tags r:id="rId23"/>
              </p:custDataLst>
            </p:nvPr>
          </p:nvSpPr>
          <p:spPr>
            <a:xfrm rot="11624895" flipV="1">
              <a:off x="4066313" y="1934363"/>
              <a:ext cx="317290" cy="1070513"/>
            </a:xfrm>
            <a:custGeom>
              <a:avLst/>
              <a:gdLst>
                <a:gd name="connsiteX0" fmla="*/ 0 w 103706"/>
                <a:gd name="connsiteY0" fmla="*/ 618836 h 618836"/>
                <a:gd name="connsiteX1" fmla="*/ 83128 w 103706"/>
                <a:gd name="connsiteY1" fmla="*/ 415636 h 618836"/>
                <a:gd name="connsiteX2" fmla="*/ 101600 w 103706"/>
                <a:gd name="connsiteY2" fmla="*/ 193963 h 618836"/>
                <a:gd name="connsiteX3" fmla="*/ 46182 w 103706"/>
                <a:gd name="connsiteY3" fmla="*/ 0 h 618836"/>
              </a:gdLst>
              <a:ahLst/>
              <a:cxnLst>
                <a:cxn ang="0">
                  <a:pos x="connsiteX0" y="connsiteY0"/>
                </a:cxn>
                <a:cxn ang="0">
                  <a:pos x="connsiteX1" y="connsiteY1"/>
                </a:cxn>
                <a:cxn ang="0">
                  <a:pos x="connsiteX2" y="connsiteY2"/>
                </a:cxn>
                <a:cxn ang="0">
                  <a:pos x="connsiteX3" y="connsiteY3"/>
                </a:cxn>
              </a:cxnLst>
              <a:rect l="l" t="t" r="r" b="b"/>
              <a:pathLst>
                <a:path w="103706" h="618836">
                  <a:moveTo>
                    <a:pt x="0" y="618836"/>
                  </a:moveTo>
                  <a:cubicBezTo>
                    <a:pt x="33097" y="552642"/>
                    <a:pt x="66195" y="486448"/>
                    <a:pt x="83128" y="415636"/>
                  </a:cubicBezTo>
                  <a:cubicBezTo>
                    <a:pt x="100061" y="344824"/>
                    <a:pt x="107758" y="263236"/>
                    <a:pt x="101600" y="193963"/>
                  </a:cubicBezTo>
                  <a:cubicBezTo>
                    <a:pt x="95442" y="124690"/>
                    <a:pt x="70812" y="62345"/>
                    <a:pt x="46182" y="0"/>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30"/>
            <p:cNvSpPr/>
            <p:nvPr>
              <p:custDataLst>
                <p:tags r:id="rId24"/>
              </p:custDataLst>
            </p:nvPr>
          </p:nvSpPr>
          <p:spPr>
            <a:xfrm rot="11335432" flipH="1">
              <a:off x="7274176" y="1988413"/>
              <a:ext cx="230877" cy="1106334"/>
            </a:xfrm>
            <a:custGeom>
              <a:avLst/>
              <a:gdLst>
                <a:gd name="connsiteX0" fmla="*/ 0 w 103706"/>
                <a:gd name="connsiteY0" fmla="*/ 618836 h 618836"/>
                <a:gd name="connsiteX1" fmla="*/ 83128 w 103706"/>
                <a:gd name="connsiteY1" fmla="*/ 415636 h 618836"/>
                <a:gd name="connsiteX2" fmla="*/ 101600 w 103706"/>
                <a:gd name="connsiteY2" fmla="*/ 193963 h 618836"/>
                <a:gd name="connsiteX3" fmla="*/ 46182 w 103706"/>
                <a:gd name="connsiteY3" fmla="*/ 0 h 618836"/>
              </a:gdLst>
              <a:ahLst/>
              <a:cxnLst>
                <a:cxn ang="0">
                  <a:pos x="connsiteX0" y="connsiteY0"/>
                </a:cxn>
                <a:cxn ang="0">
                  <a:pos x="connsiteX1" y="connsiteY1"/>
                </a:cxn>
                <a:cxn ang="0">
                  <a:pos x="connsiteX2" y="connsiteY2"/>
                </a:cxn>
                <a:cxn ang="0">
                  <a:pos x="connsiteX3" y="connsiteY3"/>
                </a:cxn>
              </a:cxnLst>
              <a:rect l="l" t="t" r="r" b="b"/>
              <a:pathLst>
                <a:path w="103706" h="618836">
                  <a:moveTo>
                    <a:pt x="0" y="618836"/>
                  </a:moveTo>
                  <a:cubicBezTo>
                    <a:pt x="33097" y="552642"/>
                    <a:pt x="66195" y="486448"/>
                    <a:pt x="83128" y="415636"/>
                  </a:cubicBezTo>
                  <a:cubicBezTo>
                    <a:pt x="100061" y="344824"/>
                    <a:pt x="107758" y="263236"/>
                    <a:pt x="101600" y="193963"/>
                  </a:cubicBezTo>
                  <a:cubicBezTo>
                    <a:pt x="95442" y="124690"/>
                    <a:pt x="70812" y="62345"/>
                    <a:pt x="46182" y="0"/>
                  </a:cubicBezTo>
                </a:path>
              </a:pathLst>
            </a:custGeom>
            <a:noFill/>
            <a:ln w="38100">
              <a:solidFill>
                <a:schemeClr val="accent5">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箭头连接符 25"/>
            <p:cNvCxnSpPr/>
            <p:nvPr>
              <p:custDataLst>
                <p:tags r:id="rId25"/>
              </p:custDataLst>
            </p:nvPr>
          </p:nvCxnSpPr>
          <p:spPr>
            <a:xfrm>
              <a:off x="4619154" y="1920727"/>
              <a:ext cx="2476649" cy="30918"/>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custDataLst>
                <p:tags r:id="rId26"/>
              </p:custDataLst>
            </p:nvPr>
          </p:nvCxnSpPr>
          <p:spPr>
            <a:xfrm flipH="1" flipV="1">
              <a:off x="4564986" y="3044868"/>
              <a:ext cx="2441887" cy="2847"/>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custDataLst>
              <p:tags r:id="rId27"/>
            </p:custDataLst>
          </p:nvPr>
        </p:nvSpPr>
        <p:spPr>
          <a:xfrm>
            <a:off x="5809615" y="3080385"/>
            <a:ext cx="724535" cy="706755"/>
          </a:xfrm>
          <a:prstGeom prst="rect">
            <a:avLst/>
          </a:prstGeom>
          <a:noFill/>
        </p:spPr>
        <p:txBody>
          <a:bodyPr wrap="square" rtlCol="0" anchor="t">
            <a:spAutoFit/>
          </a:bodyPr>
          <a:lstStyle/>
          <a:p>
            <a:r>
              <a:rPr lang="zh-CN" altLang="en-US" sz="2000" b="1">
                <a:solidFill>
                  <a:srgbClr val="FF0000"/>
                </a:solidFill>
                <a:latin typeface="微软雅黑" panose="020B0503020204020204" charset="-122"/>
                <a:ea typeface="微软雅黑" panose="020B0503020204020204" charset="-122"/>
                <a:sym typeface="+mn-ea"/>
              </a:rPr>
              <a:t>异常</a:t>
            </a:r>
            <a:endParaRPr lang="zh-CN" altLang="en-US" sz="2000" b="1">
              <a:solidFill>
                <a:srgbClr val="FF0000"/>
              </a:solidFill>
              <a:latin typeface="微软雅黑" panose="020B0503020204020204" charset="-122"/>
              <a:ea typeface="微软雅黑" panose="020B0503020204020204" charset="-122"/>
              <a:sym typeface="+mn-ea"/>
            </a:endParaRPr>
          </a:p>
          <a:p>
            <a:r>
              <a:rPr lang="zh-CN" altLang="en-US" sz="2000" b="1">
                <a:solidFill>
                  <a:srgbClr val="FF0000"/>
                </a:solidFill>
                <a:latin typeface="微软雅黑" panose="020B0503020204020204" charset="-122"/>
                <a:ea typeface="微软雅黑" panose="020B0503020204020204" charset="-122"/>
                <a:sym typeface="+mn-ea"/>
              </a:rPr>
              <a:t>升高</a:t>
            </a:r>
            <a:endParaRPr lang="zh-CN" altLang="en-US" sz="2000" b="1">
              <a:solidFill>
                <a:srgbClr val="FF0000"/>
              </a:solidFill>
              <a:latin typeface="微软雅黑" panose="020B0503020204020204" charset="-122"/>
              <a:ea typeface="微软雅黑" panose="020B0503020204020204" charset="-122"/>
              <a:sym typeface="+mn-ea"/>
            </a:endParaRPr>
          </a:p>
        </p:txBody>
      </p:sp>
      <p:sp>
        <p:nvSpPr>
          <p:cNvPr id="31" name="文本框 30"/>
          <p:cNvSpPr txBox="1"/>
          <p:nvPr>
            <p:custDataLst>
              <p:tags r:id="rId28"/>
            </p:custDataLst>
          </p:nvPr>
        </p:nvSpPr>
        <p:spPr>
          <a:xfrm>
            <a:off x="6714490" y="3220720"/>
            <a:ext cx="724535" cy="398780"/>
          </a:xfrm>
          <a:prstGeom prst="rect">
            <a:avLst/>
          </a:prstGeom>
          <a:noFill/>
        </p:spPr>
        <p:txBody>
          <a:bodyPr wrap="square" rtlCol="0" anchor="t">
            <a:spAutoFit/>
          </a:bodyPr>
          <a:lstStyle/>
          <a:p>
            <a:r>
              <a:rPr lang="zh-CN" altLang="en-US" sz="2000" b="1">
                <a:solidFill>
                  <a:srgbClr val="0250EE"/>
                </a:solidFill>
                <a:latin typeface="微软雅黑" panose="020B0503020204020204" charset="-122"/>
                <a:ea typeface="微软雅黑" panose="020B0503020204020204" charset="-122"/>
                <a:sym typeface="+mn-ea"/>
              </a:rPr>
              <a:t>降低</a:t>
            </a:r>
            <a:endParaRPr lang="zh-CN" altLang="en-US" sz="2000" b="1">
              <a:solidFill>
                <a:srgbClr val="0250EE"/>
              </a:solidFill>
              <a:latin typeface="微软雅黑" panose="020B0503020204020204" charset="-122"/>
              <a:ea typeface="微软雅黑" panose="020B0503020204020204" charset="-122"/>
              <a:sym typeface="+mn-ea"/>
            </a:endParaRPr>
          </a:p>
        </p:txBody>
      </p:sp>
      <p:sp>
        <p:nvSpPr>
          <p:cNvPr id="32" name="文本框 31"/>
          <p:cNvSpPr txBox="1"/>
          <p:nvPr>
            <p:custDataLst>
              <p:tags r:id="rId29"/>
            </p:custDataLst>
          </p:nvPr>
        </p:nvSpPr>
        <p:spPr>
          <a:xfrm>
            <a:off x="5809615" y="5016500"/>
            <a:ext cx="724535" cy="706755"/>
          </a:xfrm>
          <a:prstGeom prst="rect">
            <a:avLst/>
          </a:prstGeom>
          <a:noFill/>
        </p:spPr>
        <p:txBody>
          <a:bodyPr wrap="square" rtlCol="0" anchor="t">
            <a:spAutoFit/>
          </a:bodyPr>
          <a:lstStyle/>
          <a:p>
            <a:r>
              <a:rPr lang="zh-CN" altLang="en-US" sz="2000" b="1">
                <a:solidFill>
                  <a:srgbClr val="0250EE"/>
                </a:solidFill>
                <a:latin typeface="微软雅黑" panose="020B0503020204020204" charset="-122"/>
                <a:ea typeface="微软雅黑" panose="020B0503020204020204" charset="-122"/>
                <a:sym typeface="+mn-ea"/>
              </a:rPr>
              <a:t>异常</a:t>
            </a:r>
            <a:endParaRPr lang="zh-CN" altLang="en-US" sz="2000" b="1">
              <a:solidFill>
                <a:srgbClr val="0250EE"/>
              </a:solidFill>
              <a:latin typeface="微软雅黑" panose="020B0503020204020204" charset="-122"/>
              <a:ea typeface="微软雅黑" panose="020B0503020204020204" charset="-122"/>
              <a:sym typeface="+mn-ea"/>
            </a:endParaRPr>
          </a:p>
          <a:p>
            <a:r>
              <a:rPr lang="zh-CN" altLang="en-US" sz="2000" b="1">
                <a:solidFill>
                  <a:srgbClr val="0250EE"/>
                </a:solidFill>
                <a:latin typeface="微软雅黑" panose="020B0503020204020204" charset="-122"/>
                <a:ea typeface="微软雅黑" panose="020B0503020204020204" charset="-122"/>
                <a:sym typeface="+mn-ea"/>
              </a:rPr>
              <a:t>降低</a:t>
            </a:r>
            <a:endParaRPr lang="zh-CN" altLang="en-US" sz="2000" b="1">
              <a:solidFill>
                <a:srgbClr val="0250EE"/>
              </a:solidFill>
              <a:latin typeface="微软雅黑" panose="020B0503020204020204" charset="-122"/>
              <a:ea typeface="微软雅黑" panose="020B0503020204020204" charset="-122"/>
              <a:sym typeface="+mn-ea"/>
            </a:endParaRPr>
          </a:p>
        </p:txBody>
      </p:sp>
      <p:sp>
        <p:nvSpPr>
          <p:cNvPr id="34" name="文本框 33"/>
          <p:cNvSpPr txBox="1"/>
          <p:nvPr>
            <p:custDataLst>
              <p:tags r:id="rId30"/>
            </p:custDataLst>
          </p:nvPr>
        </p:nvSpPr>
        <p:spPr>
          <a:xfrm>
            <a:off x="6714490" y="5156835"/>
            <a:ext cx="724535" cy="398780"/>
          </a:xfrm>
          <a:prstGeom prst="rect">
            <a:avLst/>
          </a:prstGeom>
          <a:noFill/>
        </p:spPr>
        <p:txBody>
          <a:bodyPr wrap="square" rtlCol="0" anchor="t">
            <a:spAutoFit/>
          </a:bodyPr>
          <a:lstStyle/>
          <a:p>
            <a:r>
              <a:rPr lang="zh-CN" altLang="en-US" sz="2000" b="1">
                <a:solidFill>
                  <a:srgbClr val="FF0000"/>
                </a:solidFill>
                <a:latin typeface="微软雅黑" panose="020B0503020204020204" charset="-122"/>
                <a:ea typeface="微软雅黑" panose="020B0503020204020204" charset="-122"/>
                <a:sym typeface="+mn-ea"/>
              </a:rPr>
              <a:t>升高</a:t>
            </a:r>
            <a:endParaRPr lang="zh-CN" altLang="en-US" sz="2000" b="1">
              <a:solidFill>
                <a:srgbClr val="FF0000"/>
              </a:solidFill>
              <a:latin typeface="微软雅黑" panose="020B0503020204020204" charset="-122"/>
              <a:ea typeface="微软雅黑" panose="020B0503020204020204" charset="-122"/>
              <a:sym typeface="+mn-ea"/>
            </a:endParaRPr>
          </a:p>
        </p:txBody>
      </p:sp>
      <p:sp>
        <p:nvSpPr>
          <p:cNvPr id="35" name="文本框 34"/>
          <p:cNvSpPr txBox="1"/>
          <p:nvPr>
            <p:custDataLst>
              <p:tags r:id="rId31"/>
            </p:custDataLst>
          </p:nvPr>
        </p:nvSpPr>
        <p:spPr>
          <a:xfrm>
            <a:off x="7684770" y="2809240"/>
            <a:ext cx="724535" cy="1322070"/>
          </a:xfrm>
          <a:prstGeom prst="rect">
            <a:avLst/>
          </a:prstGeom>
          <a:noFill/>
        </p:spPr>
        <p:txBody>
          <a:bodyPr wrap="square" rtlCol="0" anchor="t">
            <a:spAutoFit/>
          </a:bodyPr>
          <a:lstStyle/>
          <a:p>
            <a:r>
              <a:rPr lang="zh-CN" altLang="en-US" sz="2000" b="1" noProof="0">
                <a:ln>
                  <a:noFill/>
                </a:ln>
                <a:solidFill>
                  <a:schemeClr val="dk1"/>
                </a:solidFill>
                <a:effectLst/>
                <a:uLnTx/>
                <a:uFillTx/>
                <a:latin typeface="方正宋三简体" panose="02000000000000000000" charset="-122"/>
                <a:ea typeface="方正宋三简体" panose="02000000000000000000" charset="-122"/>
                <a:sym typeface="方正宋三简体" panose="02000000000000000000" charset="-122"/>
              </a:rPr>
              <a:t>干燥少雨变成多雨</a:t>
            </a:r>
            <a:endParaRPr lang="zh-CN" altLang="en-US" sz="2000" b="1" noProof="0">
              <a:ln>
                <a:noFill/>
              </a:ln>
              <a:solidFill>
                <a:schemeClr val="dk1"/>
              </a:solidFill>
              <a:effectLst/>
              <a:uLnTx/>
              <a:uFillTx/>
              <a:latin typeface="方正宋三简体" panose="02000000000000000000" charset="-122"/>
              <a:ea typeface="方正宋三简体" panose="02000000000000000000" charset="-122"/>
              <a:sym typeface="方正宋三简体" panose="02000000000000000000" charset="-122"/>
            </a:endParaRPr>
          </a:p>
        </p:txBody>
      </p:sp>
      <p:sp>
        <p:nvSpPr>
          <p:cNvPr id="36" name="文本框 35"/>
          <p:cNvSpPr txBox="1"/>
          <p:nvPr>
            <p:custDataLst>
              <p:tags r:id="rId32"/>
            </p:custDataLst>
          </p:nvPr>
        </p:nvSpPr>
        <p:spPr>
          <a:xfrm>
            <a:off x="8560435" y="2559050"/>
            <a:ext cx="724535" cy="1938020"/>
          </a:xfrm>
          <a:prstGeom prst="rect">
            <a:avLst/>
          </a:prstGeom>
          <a:noFill/>
        </p:spPr>
        <p:txBody>
          <a:bodyPr wrap="square" rtlCol="0" anchor="t">
            <a:spAutoFit/>
          </a:bodyPr>
          <a:lstStyle/>
          <a:p>
            <a:r>
              <a:rPr lang="zh-CN" altLang="en-US" sz="2000" b="1" noProof="0">
                <a:ln>
                  <a:noFill/>
                </a:ln>
                <a:solidFill>
                  <a:schemeClr val="dk1"/>
                </a:solidFill>
                <a:effectLst/>
                <a:uLnTx/>
                <a:uFillTx/>
                <a:latin typeface="方正宋三简体" panose="02000000000000000000" charset="-122"/>
                <a:ea typeface="方正宋三简体" panose="02000000000000000000" charset="-122"/>
                <a:sym typeface="方正宋三简体" panose="02000000000000000000" charset="-122"/>
              </a:rPr>
              <a:t>由温润多雨转变为干燥少雨</a:t>
            </a:r>
            <a:endParaRPr lang="zh-CN" altLang="en-US" sz="2000" b="1" noProof="0">
              <a:ln>
                <a:noFill/>
              </a:ln>
              <a:solidFill>
                <a:schemeClr val="dk1"/>
              </a:solidFill>
              <a:effectLst/>
              <a:uLnTx/>
              <a:uFillTx/>
              <a:latin typeface="方正宋三简体" panose="02000000000000000000" charset="-122"/>
              <a:ea typeface="方正宋三简体" panose="02000000000000000000" charset="-122"/>
              <a:sym typeface="方正宋三简体" panose="02000000000000000000" charset="-122"/>
            </a:endParaRPr>
          </a:p>
        </p:txBody>
      </p:sp>
      <p:sp>
        <p:nvSpPr>
          <p:cNvPr id="37" name="文本框 36"/>
          <p:cNvSpPr txBox="1"/>
          <p:nvPr>
            <p:custDataLst>
              <p:tags r:id="rId33"/>
            </p:custDataLst>
          </p:nvPr>
        </p:nvSpPr>
        <p:spPr>
          <a:xfrm>
            <a:off x="7679055" y="4848225"/>
            <a:ext cx="724535" cy="1014730"/>
          </a:xfrm>
          <a:prstGeom prst="rect">
            <a:avLst/>
          </a:prstGeom>
          <a:noFill/>
        </p:spPr>
        <p:txBody>
          <a:bodyPr wrap="square" rtlCol="0" anchor="t">
            <a:spAutoFit/>
          </a:bodyPr>
          <a:lstStyle/>
          <a:p>
            <a:r>
              <a:rPr lang="zh-CN" altLang="en-US" sz="2000" b="1" noProof="0">
                <a:ln>
                  <a:noFill/>
                </a:ln>
                <a:solidFill>
                  <a:schemeClr val="dk1"/>
                </a:solidFill>
                <a:effectLst/>
                <a:uLnTx/>
                <a:uFillTx/>
                <a:latin typeface="方正宋三简体" panose="02000000000000000000" charset="-122"/>
                <a:ea typeface="方正宋三简体" panose="02000000000000000000" charset="-122"/>
                <a:sym typeface="+mn-ea"/>
              </a:rPr>
              <a:t>变的更加干燥</a:t>
            </a:r>
            <a:endParaRPr lang="zh-CN" altLang="en-US" sz="2000" b="1" noProof="0">
              <a:ln>
                <a:noFill/>
              </a:ln>
              <a:solidFill>
                <a:schemeClr val="dk1"/>
              </a:solidFill>
              <a:effectLst/>
              <a:uLnTx/>
              <a:uFillTx/>
              <a:latin typeface="方正宋三简体" panose="02000000000000000000" charset="-122"/>
              <a:ea typeface="方正宋三简体" panose="02000000000000000000" charset="-122"/>
              <a:sym typeface="+mn-ea"/>
            </a:endParaRPr>
          </a:p>
        </p:txBody>
      </p:sp>
      <p:sp>
        <p:nvSpPr>
          <p:cNvPr id="39" name="文本框 38"/>
          <p:cNvSpPr txBox="1"/>
          <p:nvPr>
            <p:custDataLst>
              <p:tags r:id="rId34"/>
            </p:custDataLst>
          </p:nvPr>
        </p:nvSpPr>
        <p:spPr>
          <a:xfrm>
            <a:off x="8566150" y="4930775"/>
            <a:ext cx="724535" cy="1322070"/>
          </a:xfrm>
          <a:prstGeom prst="rect">
            <a:avLst/>
          </a:prstGeom>
          <a:noFill/>
        </p:spPr>
        <p:txBody>
          <a:bodyPr wrap="square" rtlCol="0" anchor="t">
            <a:spAutoFit/>
          </a:bodyPr>
          <a:lstStyle/>
          <a:p>
            <a:r>
              <a:rPr lang="zh-CN" altLang="en-US" sz="2000" b="1" noProof="0">
                <a:ln>
                  <a:noFill/>
                </a:ln>
                <a:solidFill>
                  <a:schemeClr val="dk1"/>
                </a:solidFill>
                <a:effectLst/>
                <a:uLnTx/>
                <a:uFillTx/>
                <a:latin typeface="方正宋三简体" panose="02000000000000000000" charset="-122"/>
                <a:ea typeface="方正宋三简体" panose="02000000000000000000" charset="-122"/>
                <a:sym typeface="+mn-ea"/>
              </a:rPr>
              <a:t>变的更加湿润多雨</a:t>
            </a:r>
            <a:endParaRPr lang="zh-CN" altLang="en-US" sz="2000" b="1" noProof="0">
              <a:ln>
                <a:noFill/>
              </a:ln>
              <a:solidFill>
                <a:schemeClr val="dk1"/>
              </a:solidFill>
              <a:effectLst/>
              <a:uLnTx/>
              <a:uFillTx/>
              <a:latin typeface="方正宋三简体" panose="02000000000000000000" charset="-122"/>
              <a:ea typeface="方正宋三简体" panose="02000000000000000000" charset="-122"/>
              <a:sym typeface="+mn-ea"/>
            </a:endParaRPr>
          </a:p>
        </p:txBody>
      </p:sp>
      <p:sp>
        <p:nvSpPr>
          <p:cNvPr id="40" name="文本框 39"/>
          <p:cNvSpPr txBox="1"/>
          <p:nvPr>
            <p:custDataLst>
              <p:tags r:id="rId35"/>
            </p:custDataLst>
          </p:nvPr>
        </p:nvSpPr>
        <p:spPr>
          <a:xfrm>
            <a:off x="9419590" y="2562225"/>
            <a:ext cx="1851660" cy="1938020"/>
          </a:xfrm>
          <a:prstGeom prst="rect">
            <a:avLst/>
          </a:prstGeom>
          <a:noFill/>
        </p:spPr>
        <p:txBody>
          <a:bodyPr wrap="square" rtlCol="0" anchor="t">
            <a:spAutoFit/>
          </a:bodyPr>
          <a:lstStyle/>
          <a:p>
            <a:r>
              <a:rPr lang="zh-CN" altLang="en-US" sz="2000" b="1" noProof="0">
                <a:ln>
                  <a:noFill/>
                </a:ln>
                <a:solidFill>
                  <a:schemeClr val="dk1"/>
                </a:solidFill>
                <a:effectLst/>
                <a:uLnTx/>
                <a:uFillTx/>
                <a:latin typeface="方正宋三简体" panose="02000000000000000000" charset="-122"/>
                <a:ea typeface="方正宋三简体" panose="02000000000000000000" charset="-122"/>
                <a:sym typeface="方正宋三简体" panose="02000000000000000000" charset="-122"/>
              </a:rPr>
              <a:t>东岸引发洪涝灾害；西岸旱灾或森林大火；</a:t>
            </a:r>
            <a:r>
              <a:rPr lang="zh-CN" altLang="en-US" sz="2000" b="1" noProof="0">
                <a:ln>
                  <a:noFill/>
                </a:ln>
                <a:solidFill>
                  <a:srgbClr val="000000"/>
                </a:solidFill>
                <a:effectLst/>
                <a:uLnTx/>
                <a:uFillTx/>
                <a:latin typeface="方正宋三简体" panose="02000000000000000000" charset="-122"/>
                <a:ea typeface="方正宋三简体" panose="02000000000000000000" charset="-122"/>
                <a:sym typeface="方正宋三简体" panose="02000000000000000000" charset="-122"/>
              </a:rPr>
              <a:t>秘鲁上升流减弱，秘鲁渔场减产。</a:t>
            </a:r>
            <a:endParaRPr lang="zh-CN" altLang="en-US" sz="2000" b="1">
              <a:solidFill>
                <a:srgbClr val="0250EE"/>
              </a:solidFill>
              <a:latin typeface="微软雅黑" panose="020B0503020204020204" charset="-122"/>
              <a:ea typeface="微软雅黑" panose="020B0503020204020204" charset="-122"/>
              <a:sym typeface="+mn-ea"/>
            </a:endParaRPr>
          </a:p>
        </p:txBody>
      </p:sp>
      <p:sp>
        <p:nvSpPr>
          <p:cNvPr id="42" name="文本框 41"/>
          <p:cNvSpPr txBox="1"/>
          <p:nvPr>
            <p:custDataLst>
              <p:tags r:id="rId36"/>
            </p:custDataLst>
          </p:nvPr>
        </p:nvSpPr>
        <p:spPr>
          <a:xfrm>
            <a:off x="9423400" y="4500245"/>
            <a:ext cx="1829435" cy="1938020"/>
          </a:xfrm>
          <a:prstGeom prst="rect">
            <a:avLst/>
          </a:prstGeom>
          <a:noFill/>
        </p:spPr>
        <p:txBody>
          <a:bodyPr wrap="square" rtlCol="0" anchor="t">
            <a:spAutoFit/>
          </a:bodyPr>
          <a:lstStyle/>
          <a:p>
            <a:r>
              <a:rPr lang="zh-CN" altLang="en-US" sz="2000" b="1" noProof="0">
                <a:ln>
                  <a:noFill/>
                </a:ln>
                <a:solidFill>
                  <a:schemeClr val="dk1"/>
                </a:solidFill>
                <a:effectLst/>
                <a:uLnTx/>
                <a:uFillTx/>
                <a:latin typeface="方正宋三简体" panose="02000000000000000000" charset="-122"/>
                <a:ea typeface="方正宋三简体" panose="02000000000000000000" charset="-122"/>
                <a:sym typeface="方正宋三简体" panose="02000000000000000000" charset="-122"/>
              </a:rPr>
              <a:t>东岸</a:t>
            </a:r>
            <a:r>
              <a:rPr lang="zh-CN" altLang="en-US" sz="2000" b="1" noProof="0">
                <a:ln>
                  <a:noFill/>
                </a:ln>
                <a:solidFill>
                  <a:schemeClr val="dk1"/>
                </a:solidFill>
                <a:effectLst/>
                <a:uLnTx/>
                <a:uFillTx/>
                <a:latin typeface="方正宋三简体" panose="02000000000000000000" charset="-122"/>
                <a:ea typeface="方正宋三简体" panose="02000000000000000000" charset="-122"/>
                <a:sym typeface="+mn-ea"/>
              </a:rPr>
              <a:t>引发严重旱灾</a:t>
            </a:r>
            <a:r>
              <a:rPr lang="zh-CN" altLang="en-US" sz="2000" b="1" noProof="0">
                <a:ln>
                  <a:noFill/>
                </a:ln>
                <a:solidFill>
                  <a:schemeClr val="dk1"/>
                </a:solidFill>
                <a:effectLst/>
                <a:uLnTx/>
                <a:uFillTx/>
                <a:latin typeface="方正宋三简体" panose="02000000000000000000" charset="-122"/>
                <a:ea typeface="方正宋三简体" panose="02000000000000000000" charset="-122"/>
                <a:sym typeface="方正宋三简体" panose="02000000000000000000" charset="-122"/>
              </a:rPr>
              <a:t>；西岸可能诱发</a:t>
            </a:r>
            <a:r>
              <a:rPr lang="zh-CN" altLang="en-US" sz="2000" b="1" noProof="0">
                <a:ln>
                  <a:noFill/>
                </a:ln>
                <a:solidFill>
                  <a:schemeClr val="dk1"/>
                </a:solidFill>
                <a:effectLst/>
                <a:uLnTx/>
                <a:uFillTx/>
                <a:latin typeface="方正宋三简体" panose="02000000000000000000" charset="-122"/>
                <a:ea typeface="方正宋三简体" panose="02000000000000000000" charset="-122"/>
                <a:sym typeface="+mn-ea"/>
              </a:rPr>
              <a:t>洪灾；</a:t>
            </a:r>
            <a:r>
              <a:rPr lang="zh-CN" altLang="en-US" sz="2000" b="1" noProof="0">
                <a:ln>
                  <a:noFill/>
                </a:ln>
                <a:solidFill>
                  <a:srgbClr val="000000"/>
                </a:solidFill>
                <a:effectLst/>
                <a:uLnTx/>
                <a:uFillTx/>
                <a:latin typeface="方正宋三简体" panose="02000000000000000000" charset="-122"/>
                <a:ea typeface="方正宋三简体" panose="02000000000000000000" charset="-122"/>
                <a:sym typeface="+mn-ea"/>
              </a:rPr>
              <a:t>秘鲁上升流增强，秘鲁渔业资源更丰富。</a:t>
            </a:r>
            <a:endParaRPr lang="zh-CN" altLang="en-US" sz="2000" b="1">
              <a:solidFill>
                <a:srgbClr val="0250EE"/>
              </a:solidFill>
              <a:latin typeface="微软雅黑" panose="020B0503020204020204" charset="-122"/>
              <a:ea typeface="微软雅黑" panose="020B0503020204020204" charset="-122"/>
              <a:sym typeface="+mn-ea"/>
            </a:endParaRPr>
          </a:p>
        </p:txBody>
      </p:sp>
      <p:sp>
        <p:nvSpPr>
          <p:cNvPr id="43" name="文本框 42"/>
          <p:cNvSpPr txBox="1"/>
          <p:nvPr>
            <p:custDataLst>
              <p:tags r:id="rId37"/>
            </p:custDataLst>
          </p:nvPr>
        </p:nvSpPr>
        <p:spPr>
          <a:xfrm>
            <a:off x="304800" y="748030"/>
            <a:ext cx="5558790" cy="398780"/>
          </a:xfrm>
          <a:prstGeom prst="rect">
            <a:avLst/>
          </a:prstGeom>
          <a:solidFill>
            <a:schemeClr val="accent2">
              <a:lumMod val="40000"/>
              <a:lumOff val="60000"/>
            </a:schemeClr>
          </a:solidFill>
        </p:spPr>
        <p:txBody>
          <a:bodyPr wrap="square" rtlCol="0" anchor="t">
            <a:spAutoFit/>
          </a:bodyPr>
          <a:lstStyle/>
          <a:p>
            <a:r>
              <a:rPr lang="zh-CN" altLang="en-US" sz="2000" noProof="0">
                <a:ln>
                  <a:noFill/>
                </a:ln>
                <a:solidFill>
                  <a:schemeClr val="dk1"/>
                </a:solidFill>
                <a:effectLst/>
                <a:uLnTx/>
                <a:uFillTx/>
                <a:latin typeface="方正宋三简体" panose="02000000000000000000" charset="-122"/>
                <a:ea typeface="方正宋三简体" panose="02000000000000000000" charset="-122"/>
                <a:sym typeface="方正宋三简体" panose="02000000000000000000" charset="-122"/>
              </a:rPr>
              <a:t>根据沃克环流的形成原理，完成表</a:t>
            </a:r>
            <a:r>
              <a:rPr lang="en-US" altLang="zh-CN" sz="2000" noProof="0">
                <a:ln>
                  <a:noFill/>
                </a:ln>
                <a:solidFill>
                  <a:schemeClr val="dk1"/>
                </a:solidFill>
                <a:effectLst/>
                <a:uLnTx/>
                <a:uFillTx/>
                <a:latin typeface="方正宋三简体" panose="02000000000000000000" charset="-122"/>
                <a:ea typeface="方正宋三简体" panose="02000000000000000000" charset="-122"/>
                <a:sym typeface="方正宋三简体" panose="02000000000000000000" charset="-122"/>
              </a:rPr>
              <a:t>1</a:t>
            </a:r>
            <a:r>
              <a:rPr lang="zh-CN" altLang="en-US" sz="2000" noProof="0">
                <a:ln>
                  <a:noFill/>
                </a:ln>
                <a:solidFill>
                  <a:schemeClr val="dk1"/>
                </a:solidFill>
                <a:effectLst/>
                <a:uLnTx/>
                <a:uFillTx/>
                <a:latin typeface="方正宋三简体" panose="02000000000000000000" charset="-122"/>
                <a:ea typeface="方正宋三简体" panose="02000000000000000000" charset="-122"/>
                <a:sym typeface="方正宋三简体" panose="02000000000000000000" charset="-122"/>
              </a:rPr>
              <a:t>的相关内容</a:t>
            </a:r>
            <a:r>
              <a:rPr lang="zh-CN" altLang="en-US" sz="2000" noProof="0">
                <a:ln>
                  <a:noFill/>
                </a:ln>
                <a:solidFill>
                  <a:srgbClr val="000000"/>
                </a:solidFill>
                <a:effectLst/>
                <a:uLnTx/>
                <a:uFillTx/>
                <a:latin typeface="方正宋三简体" panose="02000000000000000000" charset="-122"/>
                <a:ea typeface="方正宋三简体" panose="02000000000000000000" charset="-122"/>
                <a:sym typeface="+mn-ea"/>
              </a:rPr>
              <a:t>。</a:t>
            </a:r>
            <a:endParaRPr lang="zh-CN" altLang="en-US" sz="2000" b="1">
              <a:solidFill>
                <a:srgbClr val="0250EE"/>
              </a:solidFill>
              <a:latin typeface="微软雅黑" panose="020B0503020204020204" charset="-122"/>
              <a:ea typeface="微软雅黑" panose="020B0503020204020204" charset="-122"/>
              <a:sym typeface="+mn-ea"/>
            </a:endParaRPr>
          </a:p>
        </p:txBody>
      </p:sp>
    </p:spTree>
    <p:custDataLst>
      <p:tags r:id="rId3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5" grpId="0"/>
      <p:bldP spid="36" grpId="0"/>
      <p:bldP spid="40" grpId="0"/>
      <p:bldP spid="32" grpId="0"/>
      <p:bldP spid="34" grpId="0"/>
      <p:bldP spid="37" grpId="0"/>
      <p:bldP spid="39"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016000" y="4366895"/>
            <a:ext cx="9739630" cy="2229485"/>
          </a:xfrm>
          <a:prstGeom prst="rect">
            <a:avLst/>
          </a:prstGeom>
          <a:noFill/>
        </p:spPr>
        <p:txBody>
          <a:bodyPr wrap="square" rtlCol="0" anchor="t">
            <a:noAutofit/>
          </a:bodyPr>
          <a:lstStyle/>
          <a:p>
            <a:pPr lvl="0" indent="0" algn="just" fontAlgn="auto">
              <a:lnSpc>
                <a:spcPct val="150000"/>
              </a:lnSpc>
              <a:spcAft>
                <a:spcPct val="0"/>
              </a:spcAft>
            </a:pPr>
            <a:r>
              <a:rPr lang="en-US" altLang="zh-CN" sz="24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全球变暖：气温升高，企鹅受威胁，极端天气增加，影响食物和繁殖。</a:t>
            </a:r>
            <a:endParaRPr lang="en-US" altLang="zh-CN" sz="2400">
              <a:solidFill>
                <a:srgbClr val="3E3E3E"/>
              </a:solidFill>
              <a:latin typeface="宋体" panose="02010600030101010101" pitchFamily="2" charset="-122"/>
              <a:ea typeface="宋体" panose="02010600030101010101" pitchFamily="2" charset="-122"/>
              <a:cs typeface="宋体" panose="02010600030101010101" pitchFamily="2" charset="-122"/>
              <a:sym typeface="+mn-ea"/>
            </a:endParaRPr>
          </a:p>
          <a:p>
            <a:pPr lvl="0" indent="0" algn="just" fontAlgn="auto">
              <a:lnSpc>
                <a:spcPct val="150000"/>
              </a:lnSpc>
              <a:spcAft>
                <a:spcPct val="0"/>
              </a:spcAft>
            </a:pP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厄尔尼诺：</a:t>
            </a:r>
            <a:r>
              <a:rPr lang="en-US" altLang="zh-CN" sz="24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海水升温，</a:t>
            </a:r>
            <a:r>
              <a:rPr lang="zh-CN" sz="24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渔业减产</a:t>
            </a:r>
            <a:r>
              <a:rPr lang="zh-CN" altLang="en-US" sz="24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1982年致大量</a:t>
            </a:r>
            <a:r>
              <a:rPr lang="zh-CN" altLang="en-US" sz="24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加拉帕戈斯</a:t>
            </a:r>
            <a:r>
              <a:rPr lang="en-US" altLang="zh-CN" sz="24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企鹅死亡。</a:t>
            </a:r>
            <a:endParaRPr lang="en-US" altLang="zh-CN" sz="2400">
              <a:solidFill>
                <a:srgbClr val="3E3E3E"/>
              </a:solidFill>
              <a:latin typeface="宋体" panose="02010600030101010101" pitchFamily="2" charset="-122"/>
              <a:ea typeface="宋体" panose="02010600030101010101" pitchFamily="2" charset="-122"/>
              <a:cs typeface="宋体" panose="02010600030101010101" pitchFamily="2" charset="-122"/>
              <a:sym typeface="+mn-ea"/>
            </a:endParaRPr>
          </a:p>
          <a:p>
            <a:pPr indent="0" algn="just" fontAlgn="auto">
              <a:lnSpc>
                <a:spcPct val="150000"/>
              </a:lnSpc>
              <a:spcAft>
                <a:spcPct val="0"/>
              </a:spcAft>
            </a:pPr>
            <a:r>
              <a:rPr lang="en-US" altLang="zh-CN" sz="24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塑料污染：塑料垃圾被误食或缠绕，影响企鹅生存。</a:t>
            </a:r>
            <a:endParaRPr lang="en-US" altLang="zh-CN" sz="2400">
              <a:solidFill>
                <a:srgbClr val="3E3E3E"/>
              </a:solidFill>
              <a:latin typeface="宋体" panose="02010600030101010101" pitchFamily="2" charset="-122"/>
              <a:ea typeface="宋体" panose="02010600030101010101" pitchFamily="2" charset="-122"/>
              <a:cs typeface="宋体" panose="02010600030101010101" pitchFamily="2" charset="-122"/>
              <a:sym typeface="+mn-ea"/>
            </a:endParaRPr>
          </a:p>
          <a:p>
            <a:pPr indent="0" algn="just" fontAlgn="auto">
              <a:lnSpc>
                <a:spcPct val="150000"/>
              </a:lnSpc>
              <a:spcAft>
                <a:spcPct val="0"/>
              </a:spcAft>
            </a:pPr>
            <a:r>
              <a:rPr lang="en-US" altLang="zh-CN" sz="24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人类活动：旅游业发展</a:t>
            </a:r>
            <a:r>
              <a:rPr lang="zh-CN" altLang="en-US" sz="24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破坏</a:t>
            </a:r>
            <a:r>
              <a:rPr lang="en-US" altLang="zh-CN" sz="24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栖息地，引入外来物种。</a:t>
            </a:r>
            <a:endParaRPr lang="en-US" altLang="zh-CN" sz="2400">
              <a:solidFill>
                <a:srgbClr val="3E3E3E"/>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1" name="燕尾形 10"/>
          <p:cNvSpPr/>
          <p:nvPr>
            <p:custDataLst>
              <p:tags r:id="rId2"/>
            </p:custDataLst>
          </p:nvPr>
        </p:nvSpPr>
        <p:spPr>
          <a:xfrm>
            <a:off x="4085590" y="0"/>
            <a:ext cx="403987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燕尾形 11"/>
          <p:cNvSpPr/>
          <p:nvPr>
            <p:custDataLst>
              <p:tags r:id="rId3"/>
            </p:custDataLst>
          </p:nvPr>
        </p:nvSpPr>
        <p:spPr>
          <a:xfrm>
            <a:off x="8125460" y="0"/>
            <a:ext cx="4066540" cy="460375"/>
          </a:xfrm>
          <a:prstGeom prst="chevron">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燕尾形 14"/>
          <p:cNvSpPr/>
          <p:nvPr>
            <p:custDataLst>
              <p:tags r:id="rId4"/>
            </p:custDataLst>
          </p:nvPr>
        </p:nvSpPr>
        <p:spPr>
          <a:xfrm>
            <a:off x="30480" y="22225"/>
            <a:ext cx="403987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文本框 19"/>
          <p:cNvSpPr txBox="1"/>
          <p:nvPr>
            <p:custDataLst>
              <p:tags r:id="rId5"/>
            </p:custDataLst>
          </p:nvPr>
        </p:nvSpPr>
        <p:spPr>
          <a:xfrm>
            <a:off x="1016000" y="34925"/>
            <a:ext cx="2111375"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海气如何互动</a:t>
            </a:r>
            <a:endParaRPr lang="zh-CN" altLang="en-US" sz="2400">
              <a:solidFill>
                <a:schemeClr val="bg1"/>
              </a:solidFill>
              <a:latin typeface="Arial" panose="020B0604020202020204" pitchFamily="34" charset="0"/>
              <a:ea typeface="微软雅黑" panose="020B0503020204020204" charset="-122"/>
            </a:endParaRPr>
          </a:p>
        </p:txBody>
      </p:sp>
      <p:sp>
        <p:nvSpPr>
          <p:cNvPr id="21" name="文本框 20"/>
          <p:cNvSpPr txBox="1"/>
          <p:nvPr>
            <p:custDataLst>
              <p:tags r:id="rId6"/>
            </p:custDataLst>
          </p:nvPr>
        </p:nvSpPr>
        <p:spPr>
          <a:xfrm>
            <a:off x="4618355" y="12700"/>
            <a:ext cx="3322320" cy="460375"/>
          </a:xfrm>
          <a:prstGeom prst="rect">
            <a:avLst/>
          </a:prstGeom>
          <a:solidFill>
            <a:srgbClr val="0250EE"/>
          </a:solidFill>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互动正常与企鹅之生</a:t>
            </a:r>
            <a:endParaRPr lang="zh-CN" altLang="en-US" sz="2400">
              <a:solidFill>
                <a:schemeClr val="bg1"/>
              </a:solidFill>
              <a:latin typeface="Arial" panose="020B0604020202020204" pitchFamily="34" charset="0"/>
              <a:ea typeface="微软雅黑" panose="020B0503020204020204" charset="-122"/>
            </a:endParaRPr>
          </a:p>
        </p:txBody>
      </p:sp>
      <p:sp>
        <p:nvSpPr>
          <p:cNvPr id="22" name="文本框 21"/>
          <p:cNvSpPr txBox="1"/>
          <p:nvPr>
            <p:custDataLst>
              <p:tags r:id="rId7"/>
            </p:custDataLst>
          </p:nvPr>
        </p:nvSpPr>
        <p:spPr>
          <a:xfrm>
            <a:off x="8488045" y="0"/>
            <a:ext cx="3288030"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互动异常与企鹅之死</a:t>
            </a:r>
            <a:endParaRPr lang="zh-CN" altLang="en-US" sz="2400">
              <a:solidFill>
                <a:schemeClr val="bg1"/>
              </a:solidFill>
              <a:latin typeface="Arial" panose="020B0604020202020204" pitchFamily="34" charset="0"/>
              <a:ea typeface="微软雅黑" panose="020B0503020204020204" charset="-122"/>
            </a:endParaRPr>
          </a:p>
        </p:txBody>
      </p:sp>
      <p:pic>
        <p:nvPicPr>
          <p:cNvPr id="2" name="图片 1"/>
          <p:cNvPicPr/>
          <p:nvPr>
            <p:custDataLst>
              <p:tags r:id="rId8"/>
            </p:custDataLst>
          </p:nvPr>
        </p:nvPicPr>
        <p:blipFill>
          <a:blip r:embed="rId9"/>
          <a:stretch>
            <a:fillRect/>
          </a:stretch>
        </p:blipFill>
        <p:spPr>
          <a:xfrm>
            <a:off x="1016000" y="838200"/>
            <a:ext cx="4724400" cy="3444240"/>
          </a:xfrm>
          <a:prstGeom prst="rect">
            <a:avLst/>
          </a:prstGeom>
        </p:spPr>
      </p:pic>
      <p:pic>
        <p:nvPicPr>
          <p:cNvPr id="3" name="图片 2"/>
          <p:cNvPicPr/>
          <p:nvPr>
            <p:custDataLst>
              <p:tags r:id="rId10"/>
            </p:custDataLst>
          </p:nvPr>
        </p:nvPicPr>
        <p:blipFill>
          <a:blip r:embed="rId11"/>
          <a:srcRect l="17376"/>
          <a:stretch>
            <a:fillRect/>
          </a:stretch>
        </p:blipFill>
        <p:spPr>
          <a:xfrm>
            <a:off x="6514465" y="838200"/>
            <a:ext cx="4695190" cy="3444240"/>
          </a:xfrm>
          <a:prstGeom prst="rect">
            <a:avLst/>
          </a:prstGeom>
        </p:spPr>
      </p:pic>
    </p:spTree>
    <p:custDataLst>
      <p:tags r:id="rId12"/>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02260" y="4366895"/>
            <a:ext cx="11567795" cy="2491740"/>
          </a:xfrm>
          <a:prstGeom prst="rect">
            <a:avLst/>
          </a:prstGeom>
          <a:noFill/>
        </p:spPr>
        <p:txBody>
          <a:bodyPr wrap="square" rtlCol="0" anchor="t">
            <a:noAutofit/>
          </a:bodyPr>
          <a:lstStyle/>
          <a:p>
            <a:pPr lvl="0" indent="0" algn="just" fontAlgn="auto">
              <a:lnSpc>
                <a:spcPct val="150000"/>
              </a:lnSpc>
              <a:spcAft>
                <a:spcPct val="0"/>
              </a:spcAft>
            </a:pPr>
            <a:r>
              <a:rPr lang="en-US" altLang="zh-CN" sz="20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由于</a:t>
            </a:r>
            <a:r>
              <a:rPr lang="en-US" altLang="zh-CN" sz="20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人类的各种活动，气候变化等问题，给</a:t>
            </a:r>
            <a:r>
              <a:rPr lang="zh-CN" altLang="en-US" sz="20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加拉帕戈斯</a:t>
            </a:r>
            <a:r>
              <a:rPr lang="en-US" altLang="zh-CN" sz="20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企鹅的生存带来了巨大的威胁，我们应该更多地关注和保护它们，让它们和其他动植物一样，可以在这个</a:t>
            </a:r>
            <a:r>
              <a:rPr lang="zh-CN" altLang="en-US" sz="20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星球</a:t>
            </a:r>
            <a:r>
              <a:rPr lang="en-US" altLang="zh-CN" sz="20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上自由自在地生活。</a:t>
            </a:r>
            <a:r>
              <a:rPr lang="zh-CN" altLang="en-US" sz="20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我们可以通过</a:t>
            </a:r>
            <a:r>
              <a:rPr lang="en-US" altLang="zh-CN" sz="20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减少温室气体排放，控制全球变暖</a:t>
            </a:r>
            <a:r>
              <a:rPr lang="zh-CN" altLang="en-US" sz="20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在企鹅栖息地实施保护措施，限制游客数量，减少人类活动干扰。教育公众认识塑料污染对海洋生物的影响，倡导减少塑料垃圾</a:t>
            </a:r>
            <a:r>
              <a:rPr lang="zh-CN" altLang="en-US" sz="20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等措施为加拉帕戈斯企鹅等受威胁的物种提供更好的保护。</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了解它们，才能更好地保护它们！</a:t>
            </a:r>
            <a:endPar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1" name="燕尾形 10"/>
          <p:cNvSpPr/>
          <p:nvPr>
            <p:custDataLst>
              <p:tags r:id="rId2"/>
            </p:custDataLst>
          </p:nvPr>
        </p:nvSpPr>
        <p:spPr>
          <a:xfrm>
            <a:off x="4085590" y="0"/>
            <a:ext cx="403987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燕尾形 11"/>
          <p:cNvSpPr/>
          <p:nvPr>
            <p:custDataLst>
              <p:tags r:id="rId3"/>
            </p:custDataLst>
          </p:nvPr>
        </p:nvSpPr>
        <p:spPr>
          <a:xfrm>
            <a:off x="8125460" y="0"/>
            <a:ext cx="4066540" cy="460375"/>
          </a:xfrm>
          <a:prstGeom prst="chevron">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燕尾形 14"/>
          <p:cNvSpPr/>
          <p:nvPr>
            <p:custDataLst>
              <p:tags r:id="rId4"/>
            </p:custDataLst>
          </p:nvPr>
        </p:nvSpPr>
        <p:spPr>
          <a:xfrm>
            <a:off x="30480" y="22225"/>
            <a:ext cx="403987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文本框 19"/>
          <p:cNvSpPr txBox="1"/>
          <p:nvPr>
            <p:custDataLst>
              <p:tags r:id="rId5"/>
            </p:custDataLst>
          </p:nvPr>
        </p:nvSpPr>
        <p:spPr>
          <a:xfrm>
            <a:off x="1016000" y="34925"/>
            <a:ext cx="2111375"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海气如何互动</a:t>
            </a:r>
            <a:endParaRPr lang="zh-CN" altLang="en-US" sz="2400">
              <a:solidFill>
                <a:schemeClr val="bg1"/>
              </a:solidFill>
              <a:latin typeface="Arial" panose="020B0604020202020204" pitchFamily="34" charset="0"/>
              <a:ea typeface="微软雅黑" panose="020B0503020204020204" charset="-122"/>
            </a:endParaRPr>
          </a:p>
        </p:txBody>
      </p:sp>
      <p:sp>
        <p:nvSpPr>
          <p:cNvPr id="21" name="文本框 20"/>
          <p:cNvSpPr txBox="1"/>
          <p:nvPr>
            <p:custDataLst>
              <p:tags r:id="rId6"/>
            </p:custDataLst>
          </p:nvPr>
        </p:nvSpPr>
        <p:spPr>
          <a:xfrm>
            <a:off x="4618355" y="12700"/>
            <a:ext cx="3322320" cy="460375"/>
          </a:xfrm>
          <a:prstGeom prst="rect">
            <a:avLst/>
          </a:prstGeom>
          <a:solidFill>
            <a:srgbClr val="0250EE"/>
          </a:solidFill>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互动正常与企鹅之生</a:t>
            </a:r>
            <a:endParaRPr lang="zh-CN" altLang="en-US" sz="2400">
              <a:solidFill>
                <a:schemeClr val="bg1"/>
              </a:solidFill>
              <a:latin typeface="Arial" panose="020B0604020202020204" pitchFamily="34" charset="0"/>
              <a:ea typeface="微软雅黑" panose="020B0503020204020204" charset="-122"/>
            </a:endParaRPr>
          </a:p>
        </p:txBody>
      </p:sp>
      <p:sp>
        <p:nvSpPr>
          <p:cNvPr id="22" name="文本框 21"/>
          <p:cNvSpPr txBox="1"/>
          <p:nvPr>
            <p:custDataLst>
              <p:tags r:id="rId7"/>
            </p:custDataLst>
          </p:nvPr>
        </p:nvSpPr>
        <p:spPr>
          <a:xfrm>
            <a:off x="8488045" y="0"/>
            <a:ext cx="3288030"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互动异常与企鹅之死</a:t>
            </a:r>
            <a:endParaRPr lang="zh-CN" altLang="en-US" sz="2400">
              <a:solidFill>
                <a:schemeClr val="bg1"/>
              </a:solidFill>
              <a:latin typeface="Arial" panose="020B0604020202020204" pitchFamily="34" charset="0"/>
              <a:ea typeface="微软雅黑" panose="020B0503020204020204" charset="-122"/>
            </a:endParaRPr>
          </a:p>
        </p:txBody>
      </p:sp>
      <p:pic>
        <p:nvPicPr>
          <p:cNvPr id="2" name="图片 1"/>
          <p:cNvPicPr/>
          <p:nvPr>
            <p:custDataLst>
              <p:tags r:id="rId8"/>
            </p:custDataLst>
          </p:nvPr>
        </p:nvPicPr>
        <p:blipFill>
          <a:blip r:embed="rId9"/>
          <a:stretch>
            <a:fillRect/>
          </a:stretch>
        </p:blipFill>
        <p:spPr>
          <a:xfrm>
            <a:off x="1016000" y="838200"/>
            <a:ext cx="4724400" cy="3444240"/>
          </a:xfrm>
          <a:prstGeom prst="rect">
            <a:avLst/>
          </a:prstGeom>
        </p:spPr>
      </p:pic>
      <p:pic>
        <p:nvPicPr>
          <p:cNvPr id="3" name="图片 2"/>
          <p:cNvPicPr/>
          <p:nvPr>
            <p:custDataLst>
              <p:tags r:id="rId10"/>
            </p:custDataLst>
          </p:nvPr>
        </p:nvPicPr>
        <p:blipFill>
          <a:blip r:embed="rId11"/>
          <a:srcRect l="17376"/>
          <a:stretch>
            <a:fillRect/>
          </a:stretch>
        </p:blipFill>
        <p:spPr>
          <a:xfrm>
            <a:off x="6514465" y="838200"/>
            <a:ext cx="4695190" cy="3444240"/>
          </a:xfrm>
          <a:prstGeom prst="rect">
            <a:avLst/>
          </a:prstGeom>
        </p:spPr>
      </p:pic>
    </p:spTree>
    <p:custDataLst>
      <p:tags r:id="rId12"/>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p:nvPr userDrawn="1">
            <p:custDataLst>
              <p:tags r:id="rId1"/>
            </p:custDataLst>
          </p:nvPr>
        </p:nvPicPr>
        <p:blipFill>
          <a:blip r:embed="rId2" r:link="rId3">
            <a:extLst>
              <a:ext uri="{28A0092B-C50C-407E-A947-70E740481C1C}">
                <a14:useLocalDpi xmlns:a14="http://schemas.microsoft.com/office/drawing/2010/main" val="0"/>
              </a:ext>
            </a:extLst>
          </a:blip>
          <a:stretch>
            <a:fillRect/>
          </a:stretch>
        </p:blipFill>
        <p:spPr>
          <a:xfrm>
            <a:off x="0" y="0"/>
            <a:ext cx="720090" cy="452571"/>
          </a:xfrm>
          <a:prstGeom prst="rect">
            <a:avLst/>
          </a:prstGeom>
        </p:spPr>
      </p:pic>
      <p:pic>
        <p:nvPicPr>
          <p:cNvPr id="35" name="图片 34"/>
          <p:cNvPicPr/>
          <p:nvPr userDrawn="1">
            <p:custDataLst>
              <p:tags r:id="rId4"/>
            </p:custDataLst>
          </p:nvPr>
        </p:nvPicPr>
        <p:blipFill>
          <a:blip r:embed="rId5" r:link="rId6">
            <a:extLst>
              <a:ext uri="{28A0092B-C50C-407E-A947-70E740481C1C}">
                <a14:useLocalDpi xmlns:a14="http://schemas.microsoft.com/office/drawing/2010/main" val="0"/>
              </a:ext>
            </a:extLst>
          </a:blip>
          <a:stretch>
            <a:fillRect/>
          </a:stretch>
        </p:blipFill>
        <p:spPr>
          <a:xfrm>
            <a:off x="11471910" y="0"/>
            <a:ext cx="720090" cy="452571"/>
          </a:xfrm>
          <a:prstGeom prst="rect">
            <a:avLst/>
          </a:prstGeom>
        </p:spPr>
      </p:pic>
      <p:sp>
        <p:nvSpPr>
          <p:cNvPr id="54" name="矩形 53"/>
          <p:cNvSpPr/>
          <p:nvPr userDrawn="1">
            <p:custDataLst>
              <p:tags r:id="rId7"/>
            </p:custDataLst>
          </p:nvPr>
        </p:nvSpPr>
        <p:spPr>
          <a:xfrm>
            <a:off x="0" y="0"/>
            <a:ext cx="12192000" cy="912114"/>
          </a:xfrm>
          <a:prstGeom prst="rect">
            <a:avLst/>
          </a:prstGeom>
          <a:solidFill>
            <a:schemeClr val="dk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微软雅黑" panose="020B0503020204020204" charset="-122"/>
              <a:ea typeface="微软雅黑" panose="020B0503020204020204" charset="-122"/>
            </a:endParaRPr>
          </a:p>
        </p:txBody>
      </p:sp>
      <p:pic>
        <p:nvPicPr>
          <p:cNvPr id="46" name="图片 45"/>
          <p:cNvPicPr/>
          <p:nvPr userDrawn="1">
            <p:custDataLst>
              <p:tags r:id="rId8"/>
            </p:custDataLst>
          </p:nvPr>
        </p:nvPicPr>
        <p:blipFill>
          <a:blip r:embed="rId2" r:link="rId3">
            <a:extLst>
              <a:ext uri="{28A0092B-C50C-407E-A947-70E740481C1C}">
                <a14:useLocalDpi xmlns:a14="http://schemas.microsoft.com/office/drawing/2010/main" val="0"/>
              </a:ext>
            </a:extLst>
          </a:blip>
          <a:stretch>
            <a:fillRect/>
          </a:stretch>
        </p:blipFill>
        <p:spPr>
          <a:xfrm>
            <a:off x="127000" y="127000"/>
            <a:ext cx="720090" cy="452571"/>
          </a:xfrm>
          <a:prstGeom prst="rect">
            <a:avLst/>
          </a:prstGeom>
        </p:spPr>
      </p:pic>
      <p:pic>
        <p:nvPicPr>
          <p:cNvPr id="45" name="图片 44"/>
          <p:cNvPicPr/>
          <p:nvPr userDrawn="1">
            <p:custDataLst>
              <p:tags r:id="rId9"/>
            </p:custDataLst>
          </p:nvPr>
        </p:nvPicPr>
        <p:blipFill>
          <a:blip r:embed="rId5" r:link="rId6">
            <a:extLst>
              <a:ext uri="{28A0092B-C50C-407E-A947-70E740481C1C}">
                <a14:useLocalDpi xmlns:a14="http://schemas.microsoft.com/office/drawing/2010/main" val="0"/>
              </a:ext>
            </a:extLst>
          </a:blip>
          <a:stretch>
            <a:fillRect/>
          </a:stretch>
        </p:blipFill>
        <p:spPr>
          <a:xfrm>
            <a:off x="11598910" y="127000"/>
            <a:ext cx="720090" cy="452571"/>
          </a:xfrm>
          <a:prstGeom prst="rect">
            <a:avLst/>
          </a:prstGeom>
        </p:spPr>
      </p:pic>
      <p:pic>
        <p:nvPicPr>
          <p:cNvPr id="57" name="图片 56"/>
          <p:cNvPicPr/>
          <p:nvPr userDrawn="1">
            <p:custDataLst>
              <p:tags r:id="rId10"/>
            </p:custDataLst>
          </p:nvPr>
        </p:nvPicPr>
        <p:blipFill>
          <a:blip r:embed="rId2" r:link="rId3">
            <a:extLst>
              <a:ext uri="{28A0092B-C50C-407E-A947-70E740481C1C}">
                <a14:useLocalDpi xmlns:a14="http://schemas.microsoft.com/office/drawing/2010/main" val="0"/>
              </a:ext>
            </a:extLst>
          </a:blip>
          <a:stretch>
            <a:fillRect/>
          </a:stretch>
        </p:blipFill>
        <p:spPr>
          <a:xfrm>
            <a:off x="127000" y="127000"/>
            <a:ext cx="720090" cy="452571"/>
          </a:xfrm>
          <a:prstGeom prst="rect">
            <a:avLst/>
          </a:prstGeom>
        </p:spPr>
      </p:pic>
      <p:pic>
        <p:nvPicPr>
          <p:cNvPr id="58" name="图片 57"/>
          <p:cNvPicPr/>
          <p:nvPr userDrawn="1">
            <p:custDataLst>
              <p:tags r:id="rId11"/>
            </p:custDataLst>
          </p:nvPr>
        </p:nvPicPr>
        <p:blipFill>
          <a:blip r:embed="rId5" r:link="rId6">
            <a:extLst>
              <a:ext uri="{28A0092B-C50C-407E-A947-70E740481C1C}">
                <a14:useLocalDpi xmlns:a14="http://schemas.microsoft.com/office/drawing/2010/main" val="0"/>
              </a:ext>
            </a:extLst>
          </a:blip>
          <a:stretch>
            <a:fillRect/>
          </a:stretch>
        </p:blipFill>
        <p:spPr>
          <a:xfrm>
            <a:off x="11598910" y="127000"/>
            <a:ext cx="720090" cy="452571"/>
          </a:xfrm>
          <a:prstGeom prst="rect">
            <a:avLst/>
          </a:prstGeom>
        </p:spPr>
      </p:pic>
      <p:sp>
        <p:nvSpPr>
          <p:cNvPr id="15" name="TextBox 25"/>
          <p:cNvSpPr>
            <a:spLocks noChangeArrowheads="1"/>
          </p:cNvSpPr>
          <p:nvPr>
            <p:custDataLst>
              <p:tags r:id="rId12"/>
            </p:custDataLst>
          </p:nvPr>
        </p:nvSpPr>
        <p:spPr bwMode="auto">
          <a:xfrm>
            <a:off x="440228" y="127106"/>
            <a:ext cx="41052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3200" b="1">
                <a:solidFill>
                  <a:schemeClr val="bg1"/>
                </a:solidFill>
                <a:ea typeface="微软雅黑" panose="020B0503020204020204" charset="-122"/>
                <a:sym typeface="Arial" panose="020B0604020202020204" pitchFamily="34" charset="0"/>
              </a:rPr>
              <a:t>课程小结</a:t>
            </a:r>
            <a:endParaRPr lang="zh-CN" altLang="en-US" sz="3200" b="1">
              <a:solidFill>
                <a:schemeClr val="bg1"/>
              </a:solidFill>
              <a:ea typeface="微软雅黑" panose="020B0503020204020204" charset="-122"/>
              <a:sym typeface="Arial" panose="020B0604020202020204" pitchFamily="34" charset="0"/>
            </a:endParaRPr>
          </a:p>
        </p:txBody>
      </p:sp>
      <p:sp>
        <p:nvSpPr>
          <p:cNvPr id="2" name="文本框 1"/>
          <p:cNvSpPr txBox="1"/>
          <p:nvPr>
            <p:custDataLst>
              <p:tags r:id="rId13"/>
            </p:custDataLst>
          </p:nvPr>
        </p:nvSpPr>
        <p:spPr>
          <a:xfrm>
            <a:off x="2971800" y="1557020"/>
            <a:ext cx="6638290" cy="645160"/>
          </a:xfrm>
          <a:prstGeom prst="rect">
            <a:avLst/>
          </a:prstGeom>
          <a:noFill/>
        </p:spPr>
        <p:txBody>
          <a:bodyPr wrap="square" rtlCol="0" anchor="t">
            <a:spAutoFit/>
          </a:bodyPr>
          <a:lstStyle/>
          <a:p>
            <a:r>
              <a:rPr lang="zh-CN" altLang="en-US" sz="3600">
                <a:latin typeface="Arial" panose="020B0604020202020204" pitchFamily="34" charset="0"/>
                <a:ea typeface="微软雅黑" panose="020B0503020204020204" charset="-122"/>
                <a:sym typeface="+mn-ea"/>
              </a:rPr>
              <a:t>企鹅热带求生，揭秘海气互动</a:t>
            </a:r>
            <a:endParaRPr lang="zh-CN" altLang="en-US" sz="3600">
              <a:latin typeface="Arial" panose="020B0604020202020204" pitchFamily="34" charset="0"/>
              <a:ea typeface="微软雅黑" panose="020B0503020204020204" charset="-122"/>
              <a:sym typeface="+mn-ea"/>
            </a:endParaRPr>
          </a:p>
        </p:txBody>
      </p:sp>
      <p:sp>
        <p:nvSpPr>
          <p:cNvPr id="16" name="矩形: 圆角 1"/>
          <p:cNvSpPr/>
          <p:nvPr>
            <p:custDataLst>
              <p:tags r:id="rId14"/>
            </p:custDataLst>
          </p:nvPr>
        </p:nvSpPr>
        <p:spPr>
          <a:xfrm>
            <a:off x="1661795" y="2663190"/>
            <a:ext cx="1007110" cy="6375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prstClr val="white"/>
                </a:solidFill>
                <a:latin typeface="方正宋三简体" panose="02000000000000000000" charset="-122"/>
                <a:ea typeface="方正宋三简体" panose="02000000000000000000" charset="-122"/>
              </a:rPr>
              <a:t>大气</a:t>
            </a:r>
            <a:endParaRPr lang="zh-CN" altLang="en-US" sz="2800" b="1">
              <a:solidFill>
                <a:prstClr val="white"/>
              </a:solidFill>
              <a:latin typeface="方正宋三简体" panose="02000000000000000000" charset="-122"/>
              <a:ea typeface="方正宋三简体" panose="02000000000000000000" charset="-122"/>
            </a:endParaRPr>
          </a:p>
        </p:txBody>
      </p:sp>
      <p:sp>
        <p:nvSpPr>
          <p:cNvPr id="17" name="矩形: 圆角 3"/>
          <p:cNvSpPr/>
          <p:nvPr>
            <p:custDataLst>
              <p:tags r:id="rId15"/>
            </p:custDataLst>
          </p:nvPr>
        </p:nvSpPr>
        <p:spPr>
          <a:xfrm>
            <a:off x="1661795" y="5232400"/>
            <a:ext cx="1007745" cy="6375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prstClr val="white"/>
                </a:solidFill>
                <a:latin typeface="方正宋三简体" panose="02000000000000000000" charset="-122"/>
                <a:ea typeface="方正宋三简体" panose="02000000000000000000" charset="-122"/>
              </a:rPr>
              <a:t>海洋</a:t>
            </a:r>
            <a:endParaRPr lang="zh-CN" altLang="en-US" sz="2800" b="1">
              <a:solidFill>
                <a:prstClr val="white"/>
              </a:solidFill>
              <a:latin typeface="方正宋三简体" panose="02000000000000000000" charset="-122"/>
              <a:ea typeface="方正宋三简体" panose="02000000000000000000" charset="-122"/>
            </a:endParaRPr>
          </a:p>
        </p:txBody>
      </p:sp>
      <p:sp>
        <p:nvSpPr>
          <p:cNvPr id="19" name="文本框 18"/>
          <p:cNvSpPr txBox="1"/>
          <p:nvPr>
            <p:custDataLst>
              <p:tags r:id="rId16"/>
            </p:custDataLst>
          </p:nvPr>
        </p:nvSpPr>
        <p:spPr>
          <a:xfrm>
            <a:off x="1727333" y="3343456"/>
            <a:ext cx="555550" cy="1814830"/>
          </a:xfrm>
          <a:prstGeom prst="rect">
            <a:avLst/>
          </a:prstGeom>
          <a:noFill/>
        </p:spPr>
        <p:txBody>
          <a:bodyPr wrap="square">
            <a:spAutoFit/>
          </a:bodyPr>
          <a:lstStyle/>
          <a:p>
            <a:r>
              <a:rPr lang="zh-CN" altLang="en-US" sz="2800" b="1" kern="100">
                <a:latin typeface="方正宋三简体" panose="02000000000000000000" charset="-122"/>
                <a:ea typeface="方正宋三简体" panose="02000000000000000000" charset="-122"/>
                <a:cs typeface="Times New Roman" panose="02020603050405020304"/>
              </a:rPr>
              <a:t>水热交换</a:t>
            </a:r>
            <a:endParaRPr lang="zh-CN" altLang="en-US" sz="2800" b="1" kern="100">
              <a:latin typeface="方正宋三简体" panose="02000000000000000000" charset="-122"/>
              <a:ea typeface="方正宋三简体" panose="02000000000000000000" charset="-122"/>
              <a:cs typeface="Times New Roman" panose="02020603050405020304"/>
            </a:endParaRPr>
          </a:p>
        </p:txBody>
      </p:sp>
      <p:cxnSp>
        <p:nvCxnSpPr>
          <p:cNvPr id="18" name="直接箭头连接符 17"/>
          <p:cNvCxnSpPr/>
          <p:nvPr>
            <p:custDataLst>
              <p:tags r:id="rId17"/>
            </p:custDataLst>
          </p:nvPr>
        </p:nvCxnSpPr>
        <p:spPr>
          <a:xfrm flipH="1">
            <a:off x="2307649" y="3300928"/>
            <a:ext cx="1" cy="193175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custDataLst>
              <p:tags r:id="rId18"/>
            </p:custDataLst>
          </p:nvPr>
        </p:nvCxnSpPr>
        <p:spPr>
          <a:xfrm flipH="1">
            <a:off x="2669748" y="2981967"/>
            <a:ext cx="606057"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custDataLst>
              <p:tags r:id="rId19"/>
            </p:custDataLst>
          </p:nvPr>
        </p:nvCxnSpPr>
        <p:spPr>
          <a:xfrm flipH="1">
            <a:off x="2669113" y="5551177"/>
            <a:ext cx="606057"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矩形: 圆角 1"/>
          <p:cNvSpPr/>
          <p:nvPr>
            <p:custDataLst>
              <p:tags r:id="rId20"/>
            </p:custDataLst>
          </p:nvPr>
        </p:nvSpPr>
        <p:spPr>
          <a:xfrm>
            <a:off x="3275330" y="2663190"/>
            <a:ext cx="862965" cy="6375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prstClr val="white"/>
                </a:solidFill>
                <a:latin typeface="方正宋三简体" panose="02000000000000000000" charset="-122"/>
                <a:ea typeface="方正宋三简体" panose="02000000000000000000" charset="-122"/>
              </a:rPr>
              <a:t>大气环流</a:t>
            </a:r>
            <a:endParaRPr lang="zh-CN" altLang="en-US" sz="2000" b="1">
              <a:solidFill>
                <a:prstClr val="white"/>
              </a:solidFill>
              <a:latin typeface="方正宋三简体" panose="02000000000000000000" charset="-122"/>
              <a:ea typeface="方正宋三简体" panose="02000000000000000000" charset="-122"/>
            </a:endParaRPr>
          </a:p>
        </p:txBody>
      </p:sp>
      <p:sp>
        <p:nvSpPr>
          <p:cNvPr id="8" name="矩形: 圆角 1"/>
          <p:cNvSpPr/>
          <p:nvPr>
            <p:custDataLst>
              <p:tags r:id="rId21"/>
            </p:custDataLst>
          </p:nvPr>
        </p:nvSpPr>
        <p:spPr>
          <a:xfrm>
            <a:off x="3275965" y="5259070"/>
            <a:ext cx="862965" cy="6375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prstClr val="white"/>
                </a:solidFill>
                <a:latin typeface="方正宋三简体" panose="02000000000000000000" charset="-122"/>
                <a:ea typeface="方正宋三简体" panose="02000000000000000000" charset="-122"/>
              </a:rPr>
              <a:t>大洋环流</a:t>
            </a:r>
            <a:endParaRPr lang="zh-CN" altLang="en-US" sz="2000" b="1">
              <a:solidFill>
                <a:prstClr val="white"/>
              </a:solidFill>
              <a:latin typeface="方正宋三简体" panose="02000000000000000000" charset="-122"/>
              <a:ea typeface="方正宋三简体" panose="02000000000000000000" charset="-122"/>
            </a:endParaRPr>
          </a:p>
        </p:txBody>
      </p:sp>
      <p:cxnSp>
        <p:nvCxnSpPr>
          <p:cNvPr id="9" name="直接箭头连接符 8"/>
          <p:cNvCxnSpPr/>
          <p:nvPr>
            <p:custDataLst>
              <p:tags r:id="rId22"/>
            </p:custDataLst>
          </p:nvPr>
        </p:nvCxnSpPr>
        <p:spPr>
          <a:xfrm rot="5400000" flipH="1" flipV="1">
            <a:off x="2978727" y="4327163"/>
            <a:ext cx="1728000"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23"/>
            </p:custDataLst>
          </p:nvPr>
        </p:nvSpPr>
        <p:spPr>
          <a:xfrm>
            <a:off x="3298323" y="3891461"/>
            <a:ext cx="555550" cy="953135"/>
          </a:xfrm>
          <a:prstGeom prst="rect">
            <a:avLst/>
          </a:prstGeom>
          <a:noFill/>
        </p:spPr>
        <p:txBody>
          <a:bodyPr wrap="square">
            <a:spAutoFit/>
          </a:bodyPr>
          <a:lstStyle/>
          <a:p>
            <a:r>
              <a:rPr lang="zh-CN" altLang="en-US" sz="2800" b="1" kern="100">
                <a:latin typeface="方正宋三简体" panose="02000000000000000000" charset="-122"/>
                <a:ea typeface="方正宋三简体" panose="02000000000000000000" charset="-122"/>
                <a:cs typeface="Times New Roman" panose="02020603050405020304"/>
              </a:rPr>
              <a:t>动力</a:t>
            </a:r>
            <a:endParaRPr lang="zh-CN" altLang="en-US" sz="2800" b="1" kern="100">
              <a:latin typeface="方正宋三简体" panose="02000000000000000000" charset="-122"/>
              <a:ea typeface="方正宋三简体" panose="02000000000000000000" charset="-122"/>
              <a:cs typeface="Times New Roman" panose="02020603050405020304"/>
            </a:endParaRPr>
          </a:p>
        </p:txBody>
      </p:sp>
      <p:cxnSp>
        <p:nvCxnSpPr>
          <p:cNvPr id="44" name="直接箭头连接符 43"/>
          <p:cNvCxnSpPr/>
          <p:nvPr>
            <p:custDataLst>
              <p:tags r:id="rId24"/>
            </p:custDataLst>
          </p:nvPr>
        </p:nvCxnSpPr>
        <p:spPr>
          <a:xfrm flipH="1">
            <a:off x="4526593" y="3004941"/>
            <a:ext cx="0" cy="26280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custDataLst>
              <p:tags r:id="rId25"/>
            </p:custDataLst>
          </p:nvPr>
        </p:nvCxnSpPr>
        <p:spPr>
          <a:xfrm>
            <a:off x="4140676" y="3002401"/>
            <a:ext cx="40446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custDataLst>
              <p:tags r:id="rId26"/>
            </p:custDataLst>
          </p:nvPr>
        </p:nvCxnSpPr>
        <p:spPr>
          <a:xfrm>
            <a:off x="4138135" y="5611746"/>
            <a:ext cx="4044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custDataLst>
              <p:tags r:id="rId27"/>
            </p:custDataLst>
          </p:nvPr>
        </p:nvCxnSpPr>
        <p:spPr>
          <a:xfrm flipH="1">
            <a:off x="4545538" y="4251332"/>
            <a:ext cx="360000"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矩形: 圆角 1"/>
          <p:cNvSpPr/>
          <p:nvPr>
            <p:custDataLst>
              <p:tags r:id="rId28"/>
            </p:custDataLst>
          </p:nvPr>
        </p:nvSpPr>
        <p:spPr>
          <a:xfrm>
            <a:off x="4899660" y="3891280"/>
            <a:ext cx="758190" cy="6375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prstClr val="white"/>
                </a:solidFill>
                <a:latin typeface="方正宋三简体" panose="02000000000000000000" charset="-122"/>
                <a:ea typeface="方正宋三简体" panose="02000000000000000000" charset="-122"/>
              </a:rPr>
              <a:t>水热交换</a:t>
            </a:r>
            <a:endParaRPr lang="zh-CN" altLang="en-US" sz="2000" b="1">
              <a:solidFill>
                <a:prstClr val="white"/>
              </a:solidFill>
              <a:latin typeface="方正宋三简体" panose="02000000000000000000" charset="-122"/>
              <a:ea typeface="方正宋三简体" panose="02000000000000000000" charset="-122"/>
            </a:endParaRPr>
          </a:p>
        </p:txBody>
      </p:sp>
      <p:cxnSp>
        <p:nvCxnSpPr>
          <p:cNvPr id="13" name="直接箭头连接符 12"/>
          <p:cNvCxnSpPr/>
          <p:nvPr>
            <p:custDataLst>
              <p:tags r:id="rId29"/>
            </p:custDataLst>
          </p:nvPr>
        </p:nvCxnSpPr>
        <p:spPr>
          <a:xfrm flipH="1">
            <a:off x="5682188" y="4251332"/>
            <a:ext cx="360000"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矩形: 圆角 1"/>
          <p:cNvSpPr/>
          <p:nvPr>
            <p:custDataLst>
              <p:tags r:id="rId30"/>
            </p:custDataLst>
          </p:nvPr>
        </p:nvSpPr>
        <p:spPr>
          <a:xfrm>
            <a:off x="6044565" y="3899535"/>
            <a:ext cx="770255" cy="6375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prstClr val="white"/>
                </a:solidFill>
                <a:latin typeface="方正宋三简体" panose="02000000000000000000" charset="-122"/>
                <a:ea typeface="方正宋三简体" panose="02000000000000000000" charset="-122"/>
              </a:rPr>
              <a:t>水热平衡</a:t>
            </a:r>
            <a:endParaRPr lang="zh-CN" altLang="en-US" sz="2000" b="1">
              <a:solidFill>
                <a:prstClr val="white"/>
              </a:solidFill>
              <a:latin typeface="方正宋三简体" panose="02000000000000000000" charset="-122"/>
              <a:ea typeface="方正宋三简体" panose="02000000000000000000" charset="-122"/>
            </a:endParaRPr>
          </a:p>
        </p:txBody>
      </p:sp>
      <p:cxnSp>
        <p:nvCxnSpPr>
          <p:cNvPr id="20" name="直接箭头连接符 19"/>
          <p:cNvCxnSpPr/>
          <p:nvPr>
            <p:custDataLst>
              <p:tags r:id="rId31"/>
            </p:custDataLst>
          </p:nvPr>
        </p:nvCxnSpPr>
        <p:spPr>
          <a:xfrm rot="16200000" flipH="1">
            <a:off x="6111373" y="3541327"/>
            <a:ext cx="684000"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custDataLst>
              <p:tags r:id="rId32"/>
            </p:custDataLst>
          </p:nvPr>
        </p:nvCxnSpPr>
        <p:spPr>
          <a:xfrm rot="5400000" flipH="1" flipV="1">
            <a:off x="6111373" y="4887527"/>
            <a:ext cx="684000"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矩形: 圆角 1"/>
          <p:cNvSpPr/>
          <p:nvPr>
            <p:custDataLst>
              <p:tags r:id="rId33"/>
            </p:custDataLst>
          </p:nvPr>
        </p:nvSpPr>
        <p:spPr>
          <a:xfrm>
            <a:off x="6060440" y="2772410"/>
            <a:ext cx="770255" cy="40830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prstClr val="white"/>
                </a:solidFill>
                <a:latin typeface="方正宋三简体" panose="02000000000000000000" charset="-122"/>
                <a:ea typeface="方正宋三简体" panose="02000000000000000000" charset="-122"/>
              </a:rPr>
              <a:t>正常</a:t>
            </a:r>
            <a:endParaRPr lang="zh-CN" altLang="en-US" sz="2000" b="1">
              <a:solidFill>
                <a:prstClr val="white"/>
              </a:solidFill>
              <a:latin typeface="方正宋三简体" panose="02000000000000000000" charset="-122"/>
              <a:ea typeface="方正宋三简体" panose="02000000000000000000" charset="-122"/>
            </a:endParaRPr>
          </a:p>
        </p:txBody>
      </p:sp>
      <p:sp>
        <p:nvSpPr>
          <p:cNvPr id="23" name="矩形: 圆角 1"/>
          <p:cNvSpPr/>
          <p:nvPr>
            <p:custDataLst>
              <p:tags r:id="rId34"/>
            </p:custDataLst>
          </p:nvPr>
        </p:nvSpPr>
        <p:spPr>
          <a:xfrm>
            <a:off x="6060440" y="5233035"/>
            <a:ext cx="770255" cy="40830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prstClr val="white"/>
                </a:solidFill>
                <a:latin typeface="方正宋三简体" panose="02000000000000000000" charset="-122"/>
                <a:ea typeface="方正宋三简体" panose="02000000000000000000" charset="-122"/>
              </a:rPr>
              <a:t>异常</a:t>
            </a:r>
            <a:endParaRPr lang="zh-CN" altLang="en-US" sz="2000" b="1">
              <a:solidFill>
                <a:prstClr val="white"/>
              </a:solidFill>
              <a:latin typeface="方正宋三简体" panose="02000000000000000000" charset="-122"/>
              <a:ea typeface="方正宋三简体" panose="02000000000000000000" charset="-122"/>
            </a:endParaRPr>
          </a:p>
        </p:txBody>
      </p:sp>
      <p:cxnSp>
        <p:nvCxnSpPr>
          <p:cNvPr id="24" name="直接箭头连接符 23"/>
          <p:cNvCxnSpPr/>
          <p:nvPr>
            <p:custDataLst>
              <p:tags r:id="rId35"/>
            </p:custDataLst>
          </p:nvPr>
        </p:nvCxnSpPr>
        <p:spPr>
          <a:xfrm flipH="1">
            <a:off x="6850618" y="2957762"/>
            <a:ext cx="2916000"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custDataLst>
              <p:tags r:id="rId36"/>
            </p:custDataLst>
          </p:nvPr>
        </p:nvCxnSpPr>
        <p:spPr>
          <a:xfrm flipH="1">
            <a:off x="7020238" y="4998206"/>
            <a:ext cx="0" cy="87187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custDataLst>
              <p:tags r:id="rId37"/>
            </p:custDataLst>
          </p:nvPr>
        </p:nvCxnSpPr>
        <p:spPr>
          <a:xfrm>
            <a:off x="6825456" y="5446516"/>
            <a:ext cx="2160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custDataLst>
              <p:tags r:id="rId38"/>
            </p:custDataLst>
          </p:nvPr>
        </p:nvCxnSpPr>
        <p:spPr>
          <a:xfrm flipH="1">
            <a:off x="7003623" y="4998092"/>
            <a:ext cx="360000"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custDataLst>
              <p:tags r:id="rId39"/>
            </p:custDataLst>
          </p:nvPr>
        </p:nvCxnSpPr>
        <p:spPr>
          <a:xfrm flipH="1">
            <a:off x="7020133" y="5848992"/>
            <a:ext cx="360000"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矩形: 圆角 1"/>
          <p:cNvSpPr/>
          <p:nvPr>
            <p:custDataLst>
              <p:tags r:id="rId40"/>
            </p:custDataLst>
          </p:nvPr>
        </p:nvSpPr>
        <p:spPr>
          <a:xfrm>
            <a:off x="7379970" y="4645025"/>
            <a:ext cx="1178560" cy="6121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prstClr val="white"/>
                </a:solidFill>
                <a:latin typeface="方正宋三简体" panose="02000000000000000000" charset="-122"/>
                <a:ea typeface="方正宋三简体" panose="02000000000000000000" charset="-122"/>
              </a:rPr>
              <a:t>拉尼娜</a:t>
            </a:r>
            <a:endParaRPr lang="zh-CN" altLang="en-US" b="1">
              <a:solidFill>
                <a:prstClr val="white"/>
              </a:solidFill>
              <a:latin typeface="方正宋三简体" panose="02000000000000000000" charset="-122"/>
              <a:ea typeface="方正宋三简体" panose="02000000000000000000" charset="-122"/>
            </a:endParaRPr>
          </a:p>
        </p:txBody>
      </p:sp>
      <p:sp>
        <p:nvSpPr>
          <p:cNvPr id="33" name="矩形: 圆角 1"/>
          <p:cNvSpPr/>
          <p:nvPr>
            <p:custDataLst>
              <p:tags r:id="rId41"/>
            </p:custDataLst>
          </p:nvPr>
        </p:nvSpPr>
        <p:spPr>
          <a:xfrm>
            <a:off x="7379970" y="5551170"/>
            <a:ext cx="1178560" cy="6121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prstClr val="white"/>
                </a:solidFill>
                <a:latin typeface="方正宋三简体" panose="02000000000000000000" charset="-122"/>
                <a:ea typeface="方正宋三简体" panose="02000000000000000000" charset="-122"/>
              </a:rPr>
              <a:t>厄尔尼诺</a:t>
            </a:r>
            <a:endParaRPr lang="zh-CN" altLang="en-US" b="1">
              <a:solidFill>
                <a:prstClr val="white"/>
              </a:solidFill>
              <a:latin typeface="方正宋三简体" panose="02000000000000000000" charset="-122"/>
              <a:ea typeface="方正宋三简体" panose="02000000000000000000" charset="-122"/>
            </a:endParaRPr>
          </a:p>
        </p:txBody>
      </p:sp>
      <p:sp>
        <p:nvSpPr>
          <p:cNvPr id="34" name="矩形: 圆角 1"/>
          <p:cNvSpPr/>
          <p:nvPr>
            <p:custDataLst>
              <p:tags r:id="rId42"/>
            </p:custDataLst>
          </p:nvPr>
        </p:nvSpPr>
        <p:spPr>
          <a:xfrm>
            <a:off x="9671050" y="4148455"/>
            <a:ext cx="1178560" cy="6121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prstClr val="white"/>
                </a:solidFill>
                <a:latin typeface="方正宋三简体" panose="02000000000000000000" charset="-122"/>
                <a:ea typeface="方正宋三简体" panose="02000000000000000000" charset="-122"/>
              </a:rPr>
              <a:t>企鹅（加）</a:t>
            </a:r>
            <a:endParaRPr lang="zh-CN" altLang="en-US" b="1">
              <a:solidFill>
                <a:prstClr val="white"/>
              </a:solidFill>
              <a:latin typeface="方正宋三简体" panose="02000000000000000000" charset="-122"/>
              <a:ea typeface="方正宋三简体" panose="02000000000000000000" charset="-122"/>
            </a:endParaRPr>
          </a:p>
        </p:txBody>
      </p:sp>
      <p:cxnSp>
        <p:nvCxnSpPr>
          <p:cNvPr id="38" name="直接箭头连接符 37"/>
          <p:cNvCxnSpPr/>
          <p:nvPr>
            <p:custDataLst>
              <p:tags r:id="rId43"/>
            </p:custDataLst>
          </p:nvPr>
        </p:nvCxnSpPr>
        <p:spPr>
          <a:xfrm rot="16200000" flipH="1">
            <a:off x="9828198" y="3691357"/>
            <a:ext cx="864000"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矩形: 圆角 1"/>
          <p:cNvSpPr/>
          <p:nvPr>
            <p:custDataLst>
              <p:tags r:id="rId44"/>
            </p:custDataLst>
          </p:nvPr>
        </p:nvSpPr>
        <p:spPr>
          <a:xfrm>
            <a:off x="9857105" y="2790825"/>
            <a:ext cx="770255" cy="40830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prstClr val="white"/>
                </a:solidFill>
                <a:latin typeface="方正宋三简体" panose="02000000000000000000" charset="-122"/>
                <a:ea typeface="方正宋三简体" panose="02000000000000000000" charset="-122"/>
              </a:rPr>
              <a:t>生存</a:t>
            </a:r>
            <a:endParaRPr lang="zh-CN" altLang="en-US" sz="2000" b="1">
              <a:solidFill>
                <a:prstClr val="white"/>
              </a:solidFill>
              <a:latin typeface="方正宋三简体" panose="02000000000000000000" charset="-122"/>
              <a:ea typeface="方正宋三简体" panose="02000000000000000000" charset="-122"/>
            </a:endParaRPr>
          </a:p>
        </p:txBody>
      </p:sp>
      <p:cxnSp>
        <p:nvCxnSpPr>
          <p:cNvPr id="40" name="直接箭头连接符 39"/>
          <p:cNvCxnSpPr/>
          <p:nvPr>
            <p:custDataLst>
              <p:tags r:id="rId45"/>
            </p:custDataLst>
          </p:nvPr>
        </p:nvCxnSpPr>
        <p:spPr>
          <a:xfrm flipH="1">
            <a:off x="8558693" y="3238507"/>
            <a:ext cx="1304925" cy="140462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custDataLst>
              <p:tags r:id="rId46"/>
            </p:custDataLst>
          </p:nvPr>
        </p:nvCxnSpPr>
        <p:spPr>
          <a:xfrm flipH="1">
            <a:off x="8558738" y="5848992"/>
            <a:ext cx="1260000"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矩形: 圆角 1"/>
          <p:cNvSpPr/>
          <p:nvPr>
            <p:custDataLst>
              <p:tags r:id="rId47"/>
            </p:custDataLst>
          </p:nvPr>
        </p:nvSpPr>
        <p:spPr>
          <a:xfrm>
            <a:off x="9899015" y="5657850"/>
            <a:ext cx="770255" cy="40830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prstClr val="white"/>
                </a:solidFill>
                <a:latin typeface="方正宋三简体" panose="02000000000000000000" charset="-122"/>
                <a:ea typeface="方正宋三简体" panose="02000000000000000000" charset="-122"/>
              </a:rPr>
              <a:t>死亡</a:t>
            </a:r>
            <a:endParaRPr lang="zh-CN" altLang="en-US" sz="2000" b="1">
              <a:solidFill>
                <a:prstClr val="white"/>
              </a:solidFill>
              <a:latin typeface="方正宋三简体" panose="02000000000000000000" charset="-122"/>
              <a:ea typeface="方正宋三简体" panose="02000000000000000000" charset="-122"/>
            </a:endParaRPr>
          </a:p>
        </p:txBody>
      </p:sp>
      <p:cxnSp>
        <p:nvCxnSpPr>
          <p:cNvPr id="43" name="直接箭头连接符 42"/>
          <p:cNvCxnSpPr/>
          <p:nvPr>
            <p:custDataLst>
              <p:tags r:id="rId48"/>
            </p:custDataLst>
          </p:nvPr>
        </p:nvCxnSpPr>
        <p:spPr>
          <a:xfrm rot="5400000" flipH="1" flipV="1">
            <a:off x="9828198" y="5235042"/>
            <a:ext cx="864000"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49"/>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32911" y="2840365"/>
            <a:ext cx="4354918" cy="3164899"/>
          </a:xfrm>
          <a:prstGeom prst="rect">
            <a:avLst/>
          </a:prstGeom>
        </p:spPr>
      </p:pic>
      <p:sp>
        <p:nvSpPr>
          <p:cNvPr id="5" name="文本框 4"/>
          <p:cNvSpPr txBox="1"/>
          <p:nvPr/>
        </p:nvSpPr>
        <p:spPr>
          <a:xfrm>
            <a:off x="1289685" y="1158812"/>
            <a:ext cx="10597515" cy="1141659"/>
          </a:xfrm>
          <a:prstGeom prst="rect">
            <a:avLst/>
          </a:prstGeom>
          <a:noFill/>
        </p:spPr>
        <p:txBody>
          <a:bodyPr wrap="square" rtlCol="0">
            <a:spAutoFit/>
          </a:bodyPr>
          <a:lstStyle/>
          <a:p>
            <a:pPr>
              <a:lnSpc>
                <a:spcPct val="150000"/>
              </a:lnSpc>
            </a:pPr>
            <a:r>
              <a:rPr lang="zh-CN" altLang="en-US" sz="2400" dirty="0">
                <a:solidFill>
                  <a:schemeClr val="tx2">
                    <a:lumMod val="50000"/>
                  </a:schemeClr>
                </a:solidFill>
                <a:cs typeface="+mn-ea"/>
                <a:sym typeface="+mn-lt"/>
              </a:rPr>
              <a:t>正常情况下，赤道附近太平洋东岸和西岸海水温度存在差异，从而在上空形成大气热力环流。下图示意正常年份热带太平洋上空东西方向的大气热力环流。</a:t>
            </a:r>
            <a:endParaRPr lang="zh-CN" altLang="en-US" sz="2400" dirty="0">
              <a:solidFill>
                <a:schemeClr val="tx2">
                  <a:lumMod val="50000"/>
                </a:schemeClr>
              </a:solidFill>
              <a:cs typeface="+mn-ea"/>
              <a:sym typeface="+mn-lt"/>
            </a:endParaRPr>
          </a:p>
        </p:txBody>
      </p:sp>
      <p:sp>
        <p:nvSpPr>
          <p:cNvPr id="6" name="文本框 5"/>
          <p:cNvSpPr txBox="1"/>
          <p:nvPr/>
        </p:nvSpPr>
        <p:spPr>
          <a:xfrm>
            <a:off x="1289686" y="2450815"/>
            <a:ext cx="5473700" cy="1141659"/>
          </a:xfrm>
          <a:prstGeom prst="rect">
            <a:avLst/>
          </a:prstGeom>
          <a:noFill/>
        </p:spPr>
        <p:txBody>
          <a:bodyPr wrap="square" rtlCol="0">
            <a:spAutoFit/>
          </a:bodyPr>
          <a:lstStyle/>
          <a:p>
            <a:pPr>
              <a:lnSpc>
                <a:spcPct val="150000"/>
              </a:lnSpc>
            </a:pPr>
            <a:r>
              <a:rPr lang="en-US" altLang="zh-CN" sz="2400" dirty="0">
                <a:solidFill>
                  <a:schemeClr val="tx2">
                    <a:lumMod val="50000"/>
                  </a:schemeClr>
                </a:solidFill>
                <a:cs typeface="+mn-ea"/>
                <a:sym typeface="+mn-lt"/>
              </a:rPr>
              <a:t>1.</a:t>
            </a:r>
            <a:r>
              <a:rPr lang="zh-CN" altLang="en-US" sz="2400" dirty="0">
                <a:solidFill>
                  <a:schemeClr val="tx2">
                    <a:lumMod val="50000"/>
                  </a:schemeClr>
                </a:solidFill>
                <a:cs typeface="+mn-ea"/>
                <a:sym typeface="+mn-lt"/>
              </a:rPr>
              <a:t>在图中用箭头表示大气运动方向，使之形成环流圈。</a:t>
            </a:r>
            <a:endParaRPr lang="zh-CN" altLang="en-US" sz="2400" dirty="0">
              <a:solidFill>
                <a:schemeClr val="tx2">
                  <a:lumMod val="50000"/>
                </a:schemeClr>
              </a:solidFill>
              <a:cs typeface="+mn-ea"/>
              <a:sym typeface="+mn-lt"/>
            </a:endParaRPr>
          </a:p>
        </p:txBody>
      </p:sp>
      <p:sp>
        <p:nvSpPr>
          <p:cNvPr id="7" name="任意多边形 6"/>
          <p:cNvSpPr/>
          <p:nvPr/>
        </p:nvSpPr>
        <p:spPr>
          <a:xfrm>
            <a:off x="9202420" y="2958528"/>
            <a:ext cx="148590" cy="99060"/>
          </a:xfrm>
          <a:custGeom>
            <a:avLst/>
            <a:gdLst>
              <a:gd name="connisteX0" fmla="*/ 0 w 148590"/>
              <a:gd name="connsiteY0" fmla="*/ 0 h 99060"/>
              <a:gd name="connisteX1" fmla="*/ 148590 w 148590"/>
              <a:gd name="connsiteY1" fmla="*/ 19685 h 99060"/>
              <a:gd name="connisteX2" fmla="*/ 79375 w 148590"/>
              <a:gd name="connsiteY2" fmla="*/ 99060 h 99060"/>
            </a:gdLst>
            <a:ahLst/>
            <a:cxnLst>
              <a:cxn ang="0">
                <a:pos x="connisteX0" y="connsiteY0"/>
              </a:cxn>
              <a:cxn ang="0">
                <a:pos x="connisteX1" y="connsiteY1"/>
              </a:cxn>
              <a:cxn ang="0">
                <a:pos x="connisteX2" y="connsiteY2"/>
              </a:cxn>
            </a:cxnLst>
            <a:rect l="l" t="t" r="r" b="b"/>
            <a:pathLst>
              <a:path w="148590" h="99060">
                <a:moveTo>
                  <a:pt x="0" y="0"/>
                </a:moveTo>
                <a:lnTo>
                  <a:pt x="148590" y="19685"/>
                </a:lnTo>
                <a:lnTo>
                  <a:pt x="79375" y="99060"/>
                </a:lnTo>
              </a:path>
            </a:pathLst>
          </a:custGeom>
          <a:noFill/>
          <a:ln w="38100" cap="rnd">
            <a:solidFill>
              <a:srgbClr val="0045F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a:off x="9894570" y="3056318"/>
            <a:ext cx="158115" cy="128270"/>
          </a:xfrm>
          <a:custGeom>
            <a:avLst/>
            <a:gdLst>
              <a:gd name="connisteX0" fmla="*/ 0 w 158115"/>
              <a:gd name="connsiteY0" fmla="*/ 0 h 128270"/>
              <a:gd name="connisteX1" fmla="*/ 49530 w 158115"/>
              <a:gd name="connsiteY1" fmla="*/ 128270 h 128270"/>
              <a:gd name="connisteX2" fmla="*/ 158115 w 158115"/>
              <a:gd name="connsiteY2" fmla="*/ 29210 h 128270"/>
            </a:gdLst>
            <a:ahLst/>
            <a:cxnLst>
              <a:cxn ang="0">
                <a:pos x="connisteX0" y="connsiteY0"/>
              </a:cxn>
              <a:cxn ang="0">
                <a:pos x="connisteX1" y="connsiteY1"/>
              </a:cxn>
              <a:cxn ang="0">
                <a:pos x="connisteX2" y="connsiteY2"/>
              </a:cxn>
            </a:cxnLst>
            <a:rect l="l" t="t" r="r" b="b"/>
            <a:pathLst>
              <a:path w="158115" h="128270">
                <a:moveTo>
                  <a:pt x="0" y="0"/>
                </a:moveTo>
                <a:lnTo>
                  <a:pt x="49530" y="128270"/>
                </a:lnTo>
                <a:lnTo>
                  <a:pt x="158115" y="29210"/>
                </a:lnTo>
              </a:path>
            </a:pathLst>
          </a:custGeom>
          <a:noFill/>
          <a:ln w="38100" cap="rnd">
            <a:solidFill>
              <a:srgbClr val="0045F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9"/>
          <p:cNvSpPr/>
          <p:nvPr/>
        </p:nvSpPr>
        <p:spPr>
          <a:xfrm>
            <a:off x="9265285" y="3532568"/>
            <a:ext cx="198120" cy="99060"/>
          </a:xfrm>
          <a:custGeom>
            <a:avLst/>
            <a:gdLst>
              <a:gd name="connisteX0" fmla="*/ 99060 w 198120"/>
              <a:gd name="connsiteY0" fmla="*/ 0 h 99060"/>
              <a:gd name="connisteX1" fmla="*/ 0 w 198120"/>
              <a:gd name="connsiteY1" fmla="*/ 59055 h 99060"/>
              <a:gd name="connisteX2" fmla="*/ 198120 w 198120"/>
              <a:gd name="connsiteY2" fmla="*/ 99060 h 99060"/>
            </a:gdLst>
            <a:ahLst/>
            <a:cxnLst>
              <a:cxn ang="0">
                <a:pos x="connisteX0" y="connsiteY0"/>
              </a:cxn>
              <a:cxn ang="0">
                <a:pos x="connisteX1" y="connsiteY1"/>
              </a:cxn>
              <a:cxn ang="0">
                <a:pos x="connisteX2" y="connsiteY2"/>
              </a:cxn>
            </a:cxnLst>
            <a:rect l="l" t="t" r="r" b="b"/>
            <a:pathLst>
              <a:path w="198120" h="99060">
                <a:moveTo>
                  <a:pt x="99060" y="0"/>
                </a:moveTo>
                <a:lnTo>
                  <a:pt x="0" y="59055"/>
                </a:lnTo>
                <a:lnTo>
                  <a:pt x="198120" y="99060"/>
                </a:lnTo>
              </a:path>
            </a:pathLst>
          </a:custGeom>
          <a:noFill/>
          <a:ln w="38100" cap="rnd">
            <a:solidFill>
              <a:srgbClr val="0045F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10"/>
          <p:cNvSpPr/>
          <p:nvPr/>
        </p:nvSpPr>
        <p:spPr>
          <a:xfrm>
            <a:off x="8597900" y="3359213"/>
            <a:ext cx="148590" cy="148590"/>
          </a:xfrm>
          <a:custGeom>
            <a:avLst/>
            <a:gdLst>
              <a:gd name="connisteX0" fmla="*/ 0 w 148590"/>
              <a:gd name="connsiteY0" fmla="*/ 128905 h 148590"/>
              <a:gd name="connisteX1" fmla="*/ 69215 w 148590"/>
              <a:gd name="connsiteY1" fmla="*/ 0 h 148590"/>
              <a:gd name="connisteX2" fmla="*/ 148590 w 148590"/>
              <a:gd name="connsiteY2" fmla="*/ 148590 h 148590"/>
            </a:gdLst>
            <a:ahLst/>
            <a:cxnLst>
              <a:cxn ang="0">
                <a:pos x="connisteX0" y="connsiteY0"/>
              </a:cxn>
              <a:cxn ang="0">
                <a:pos x="connisteX1" y="connsiteY1"/>
              </a:cxn>
              <a:cxn ang="0">
                <a:pos x="connisteX2" y="connsiteY2"/>
              </a:cxn>
            </a:cxnLst>
            <a:rect l="l" t="t" r="r" b="b"/>
            <a:pathLst>
              <a:path w="148590" h="148590">
                <a:moveTo>
                  <a:pt x="0" y="128905"/>
                </a:moveTo>
                <a:lnTo>
                  <a:pt x="69215" y="0"/>
                </a:lnTo>
                <a:lnTo>
                  <a:pt x="148590" y="148590"/>
                </a:lnTo>
              </a:path>
            </a:pathLst>
          </a:custGeom>
          <a:noFill/>
          <a:ln w="38100" cap="rnd">
            <a:solidFill>
              <a:srgbClr val="0045F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289686" y="3684620"/>
            <a:ext cx="5473700" cy="1141659"/>
          </a:xfrm>
          <a:prstGeom prst="rect">
            <a:avLst/>
          </a:prstGeom>
          <a:noFill/>
        </p:spPr>
        <p:txBody>
          <a:bodyPr wrap="square" rtlCol="0">
            <a:spAutoFit/>
          </a:bodyPr>
          <a:lstStyle/>
          <a:p>
            <a:pPr>
              <a:lnSpc>
                <a:spcPct val="150000"/>
              </a:lnSpc>
            </a:pPr>
            <a:r>
              <a:rPr lang="en-US" altLang="zh-CN" sz="2400" dirty="0">
                <a:solidFill>
                  <a:schemeClr val="tx2">
                    <a:lumMod val="50000"/>
                  </a:schemeClr>
                </a:solidFill>
                <a:cs typeface="+mn-ea"/>
                <a:sym typeface="+mn-lt"/>
              </a:rPr>
              <a:t>2.</a:t>
            </a:r>
            <a:r>
              <a:rPr lang="zh-CN" altLang="en-US" sz="2400" dirty="0">
                <a:solidFill>
                  <a:schemeClr val="tx2">
                    <a:lumMod val="50000"/>
                  </a:schemeClr>
                </a:solidFill>
                <a:cs typeface="+mn-ea"/>
                <a:sym typeface="+mn-lt"/>
              </a:rPr>
              <a:t>如果赤道附近太平洋东岸海水温度下降，说明其对环流的影响。</a:t>
            </a:r>
            <a:endParaRPr lang="zh-CN" altLang="en-US" sz="2400" dirty="0">
              <a:solidFill>
                <a:schemeClr val="tx2">
                  <a:lumMod val="50000"/>
                </a:schemeClr>
              </a:solidFill>
              <a:cs typeface="+mn-ea"/>
              <a:sym typeface="+mn-lt"/>
            </a:endParaRPr>
          </a:p>
        </p:txBody>
      </p:sp>
      <p:sp>
        <p:nvSpPr>
          <p:cNvPr id="13" name="文本框 12"/>
          <p:cNvSpPr txBox="1"/>
          <p:nvPr/>
        </p:nvSpPr>
        <p:spPr>
          <a:xfrm>
            <a:off x="1289685" y="4824066"/>
            <a:ext cx="5473700" cy="1141659"/>
          </a:xfrm>
          <a:prstGeom prst="rect">
            <a:avLst/>
          </a:prstGeom>
          <a:noFill/>
        </p:spPr>
        <p:txBody>
          <a:bodyPr wrap="square" rtlCol="0">
            <a:spAutoFit/>
          </a:bodyPr>
          <a:lstStyle/>
          <a:p>
            <a:pPr>
              <a:lnSpc>
                <a:spcPct val="150000"/>
              </a:lnSpc>
            </a:pPr>
            <a:r>
              <a:rPr lang="zh-CN" altLang="en-US" sz="2400" dirty="0">
                <a:solidFill>
                  <a:srgbClr val="0045F5"/>
                </a:solidFill>
                <a:cs typeface="+mn-ea"/>
                <a:sym typeface="+mn-lt"/>
              </a:rPr>
              <a:t>会导致赤道附近太平洋东西两岸温差加大，环流增强。</a:t>
            </a:r>
            <a:endParaRPr lang="zh-CN" altLang="en-US" sz="2400" dirty="0">
              <a:solidFill>
                <a:srgbClr val="0045F5"/>
              </a:solidFill>
              <a:cs typeface="+mn-ea"/>
              <a:sym typeface="+mn-lt"/>
            </a:endParaRPr>
          </a:p>
        </p:txBody>
      </p:sp>
      <p:sp>
        <p:nvSpPr>
          <p:cNvPr id="8" name="文本框 7"/>
          <p:cNvSpPr txBox="1"/>
          <p:nvPr/>
        </p:nvSpPr>
        <p:spPr>
          <a:xfrm>
            <a:off x="1132205" y="365760"/>
            <a:ext cx="1264920" cy="646331"/>
          </a:xfrm>
          <a:prstGeom prst="rect">
            <a:avLst/>
          </a:prstGeom>
          <a:noFill/>
        </p:spPr>
        <p:txBody>
          <a:bodyPr wrap="square" rtlCol="0">
            <a:spAutoFit/>
          </a:bodyPr>
          <a:lstStyle/>
          <a:p>
            <a:r>
              <a:rPr lang="zh-CN" altLang="en-US" sz="3600" dirty="0"/>
              <a:t>活动</a:t>
            </a:r>
            <a:endParaRPr lang="zh-CN" altLang="en-US" sz="3600" dirty="0"/>
          </a:p>
        </p:txBody>
      </p:sp>
      <p:cxnSp>
        <p:nvCxnSpPr>
          <p:cNvPr id="16" name="直接连接符 15"/>
          <p:cNvCxnSpPr/>
          <p:nvPr/>
        </p:nvCxnSpPr>
        <p:spPr>
          <a:xfrm>
            <a:off x="1469985" y="2384385"/>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10" grpId="0" bldLvl="0" animBg="1"/>
      <p:bldP spid="11" grpId="0" bldLvl="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89685" y="1158812"/>
            <a:ext cx="10597515" cy="1141659"/>
          </a:xfrm>
          <a:prstGeom prst="rect">
            <a:avLst/>
          </a:prstGeom>
          <a:noFill/>
        </p:spPr>
        <p:txBody>
          <a:bodyPr wrap="square" rtlCol="0">
            <a:spAutoFit/>
          </a:bodyPr>
          <a:lstStyle/>
          <a:p>
            <a:pPr>
              <a:lnSpc>
                <a:spcPct val="150000"/>
              </a:lnSpc>
            </a:pPr>
            <a:r>
              <a:rPr lang="zh-CN" altLang="en-US" sz="2400" dirty="0">
                <a:solidFill>
                  <a:schemeClr val="tx2">
                    <a:lumMod val="50000"/>
                  </a:schemeClr>
                </a:solidFill>
                <a:cs typeface="+mn-ea"/>
                <a:sym typeface="+mn-lt"/>
              </a:rPr>
              <a:t>正常情况下，赤道附近太平洋东岸和西岸海水温度存在差异，从而在上空形成大气热力环流。下图示意正常年份热带太平洋上空东西方向的大气热力环流。</a:t>
            </a:r>
            <a:endParaRPr lang="zh-CN" altLang="en-US" sz="2400" dirty="0">
              <a:solidFill>
                <a:schemeClr val="tx2">
                  <a:lumMod val="50000"/>
                </a:schemeClr>
              </a:solidFill>
              <a:cs typeface="+mn-ea"/>
              <a:sym typeface="+mn-lt"/>
            </a:endParaRPr>
          </a:p>
        </p:txBody>
      </p:sp>
      <p:sp>
        <p:nvSpPr>
          <p:cNvPr id="6" name="文本框 5"/>
          <p:cNvSpPr txBox="1"/>
          <p:nvPr/>
        </p:nvSpPr>
        <p:spPr>
          <a:xfrm>
            <a:off x="1289686" y="2793463"/>
            <a:ext cx="5473700" cy="1141659"/>
          </a:xfrm>
          <a:prstGeom prst="rect">
            <a:avLst/>
          </a:prstGeom>
          <a:noFill/>
        </p:spPr>
        <p:txBody>
          <a:bodyPr wrap="square" rtlCol="0">
            <a:spAutoFit/>
          </a:bodyPr>
          <a:lstStyle/>
          <a:p>
            <a:pPr>
              <a:lnSpc>
                <a:spcPct val="150000"/>
              </a:lnSpc>
            </a:pPr>
            <a:r>
              <a:rPr lang="en-US" altLang="zh-CN" sz="2400" dirty="0">
                <a:solidFill>
                  <a:schemeClr val="tx2">
                    <a:lumMod val="50000"/>
                  </a:schemeClr>
                </a:solidFill>
                <a:cs typeface="+mn-ea"/>
                <a:sym typeface="+mn-lt"/>
              </a:rPr>
              <a:t>3.</a:t>
            </a:r>
            <a:r>
              <a:rPr lang="zh-CN" altLang="en-US" sz="2400" dirty="0">
                <a:solidFill>
                  <a:schemeClr val="tx2">
                    <a:lumMod val="50000"/>
                  </a:schemeClr>
                </a:solidFill>
                <a:cs typeface="+mn-ea"/>
                <a:sym typeface="+mn-lt"/>
              </a:rPr>
              <a:t>说明环流的变化对赤道附近太平洋东、西岸气候的影响。</a:t>
            </a:r>
            <a:endParaRPr lang="zh-CN" altLang="en-US" sz="2400" dirty="0">
              <a:solidFill>
                <a:schemeClr val="tx2">
                  <a:lumMod val="50000"/>
                </a:schemeClr>
              </a:solidFill>
              <a:cs typeface="+mn-ea"/>
              <a:sym typeface="+mn-lt"/>
            </a:endParaRPr>
          </a:p>
        </p:txBody>
      </p:sp>
      <p:sp>
        <p:nvSpPr>
          <p:cNvPr id="13" name="文本框 12"/>
          <p:cNvSpPr txBox="1"/>
          <p:nvPr/>
        </p:nvSpPr>
        <p:spPr>
          <a:xfrm>
            <a:off x="1289685" y="4085466"/>
            <a:ext cx="5473700" cy="1695657"/>
          </a:xfrm>
          <a:prstGeom prst="rect">
            <a:avLst/>
          </a:prstGeom>
          <a:noFill/>
        </p:spPr>
        <p:txBody>
          <a:bodyPr wrap="square" rtlCol="0">
            <a:spAutoFit/>
          </a:bodyPr>
          <a:lstStyle/>
          <a:p>
            <a:pPr>
              <a:lnSpc>
                <a:spcPct val="150000"/>
              </a:lnSpc>
            </a:pPr>
            <a:r>
              <a:rPr lang="zh-CN" altLang="en-US" sz="2400" dirty="0">
                <a:solidFill>
                  <a:srgbClr val="0045F5"/>
                </a:solidFill>
                <a:cs typeface="+mn-ea"/>
                <a:sym typeface="+mn-lt"/>
              </a:rPr>
              <a:t>赤道附近太平洋东岸降水会进一步减少，更加干旱；而西岸降水会进一步加强，容易发生洪涝灾害。</a:t>
            </a:r>
            <a:endParaRPr lang="zh-CN" altLang="en-US" sz="2400" dirty="0">
              <a:solidFill>
                <a:srgbClr val="0045F5"/>
              </a:solidFill>
              <a:cs typeface="+mn-ea"/>
              <a:sym typeface="+mn-lt"/>
            </a:endParaRPr>
          </a:p>
        </p:txBody>
      </p:sp>
      <p:sp>
        <p:nvSpPr>
          <p:cNvPr id="8" name="文本框 7"/>
          <p:cNvSpPr txBox="1"/>
          <p:nvPr/>
        </p:nvSpPr>
        <p:spPr>
          <a:xfrm>
            <a:off x="1132205" y="365760"/>
            <a:ext cx="1264920" cy="646331"/>
          </a:xfrm>
          <a:prstGeom prst="rect">
            <a:avLst/>
          </a:prstGeom>
          <a:noFill/>
        </p:spPr>
        <p:txBody>
          <a:bodyPr wrap="square" rtlCol="0">
            <a:spAutoFit/>
          </a:bodyPr>
          <a:lstStyle/>
          <a:p>
            <a:r>
              <a:rPr lang="zh-CN" altLang="en-US" sz="3600" dirty="0"/>
              <a:t>活动</a:t>
            </a:r>
            <a:endParaRPr lang="zh-CN" altLang="en-US" sz="3600" dirty="0"/>
          </a:p>
        </p:txBody>
      </p:sp>
      <p:cxnSp>
        <p:nvCxnSpPr>
          <p:cNvPr id="16" name="直接连接符 15"/>
          <p:cNvCxnSpPr/>
          <p:nvPr/>
        </p:nvCxnSpPr>
        <p:spPr>
          <a:xfrm>
            <a:off x="1469985" y="2384385"/>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32911" y="2840365"/>
            <a:ext cx="4354918" cy="3164899"/>
          </a:xfrm>
          <a:prstGeom prst="rect">
            <a:avLst/>
          </a:prstGeom>
        </p:spPr>
      </p:pic>
      <p:sp>
        <p:nvSpPr>
          <p:cNvPr id="17" name="任意多边形 6"/>
          <p:cNvSpPr/>
          <p:nvPr/>
        </p:nvSpPr>
        <p:spPr>
          <a:xfrm>
            <a:off x="9202420" y="2958528"/>
            <a:ext cx="148590" cy="99060"/>
          </a:xfrm>
          <a:custGeom>
            <a:avLst/>
            <a:gdLst>
              <a:gd name="connisteX0" fmla="*/ 0 w 148590"/>
              <a:gd name="connsiteY0" fmla="*/ 0 h 99060"/>
              <a:gd name="connisteX1" fmla="*/ 148590 w 148590"/>
              <a:gd name="connsiteY1" fmla="*/ 19685 h 99060"/>
              <a:gd name="connisteX2" fmla="*/ 79375 w 148590"/>
              <a:gd name="connsiteY2" fmla="*/ 99060 h 99060"/>
            </a:gdLst>
            <a:ahLst/>
            <a:cxnLst>
              <a:cxn ang="0">
                <a:pos x="connisteX0" y="connsiteY0"/>
              </a:cxn>
              <a:cxn ang="0">
                <a:pos x="connisteX1" y="connsiteY1"/>
              </a:cxn>
              <a:cxn ang="0">
                <a:pos x="connisteX2" y="connsiteY2"/>
              </a:cxn>
            </a:cxnLst>
            <a:rect l="l" t="t" r="r" b="b"/>
            <a:pathLst>
              <a:path w="148590" h="99060">
                <a:moveTo>
                  <a:pt x="0" y="0"/>
                </a:moveTo>
                <a:lnTo>
                  <a:pt x="148590" y="19685"/>
                </a:lnTo>
                <a:lnTo>
                  <a:pt x="79375" y="99060"/>
                </a:lnTo>
              </a:path>
            </a:pathLst>
          </a:custGeom>
          <a:noFill/>
          <a:ln w="38100" cap="rnd">
            <a:solidFill>
              <a:srgbClr val="0045F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任意多边形 8"/>
          <p:cNvSpPr/>
          <p:nvPr/>
        </p:nvSpPr>
        <p:spPr>
          <a:xfrm>
            <a:off x="9894570" y="3056318"/>
            <a:ext cx="158115" cy="128270"/>
          </a:xfrm>
          <a:custGeom>
            <a:avLst/>
            <a:gdLst>
              <a:gd name="connisteX0" fmla="*/ 0 w 158115"/>
              <a:gd name="connsiteY0" fmla="*/ 0 h 128270"/>
              <a:gd name="connisteX1" fmla="*/ 49530 w 158115"/>
              <a:gd name="connsiteY1" fmla="*/ 128270 h 128270"/>
              <a:gd name="connisteX2" fmla="*/ 158115 w 158115"/>
              <a:gd name="connsiteY2" fmla="*/ 29210 h 128270"/>
            </a:gdLst>
            <a:ahLst/>
            <a:cxnLst>
              <a:cxn ang="0">
                <a:pos x="connisteX0" y="connsiteY0"/>
              </a:cxn>
              <a:cxn ang="0">
                <a:pos x="connisteX1" y="connsiteY1"/>
              </a:cxn>
              <a:cxn ang="0">
                <a:pos x="connisteX2" y="connsiteY2"/>
              </a:cxn>
            </a:cxnLst>
            <a:rect l="l" t="t" r="r" b="b"/>
            <a:pathLst>
              <a:path w="158115" h="128270">
                <a:moveTo>
                  <a:pt x="0" y="0"/>
                </a:moveTo>
                <a:lnTo>
                  <a:pt x="49530" y="128270"/>
                </a:lnTo>
                <a:lnTo>
                  <a:pt x="158115" y="29210"/>
                </a:lnTo>
              </a:path>
            </a:pathLst>
          </a:custGeom>
          <a:noFill/>
          <a:ln w="38100" cap="rnd">
            <a:solidFill>
              <a:srgbClr val="0045F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任意多边形 9"/>
          <p:cNvSpPr/>
          <p:nvPr/>
        </p:nvSpPr>
        <p:spPr>
          <a:xfrm>
            <a:off x="9265285" y="3532568"/>
            <a:ext cx="198120" cy="99060"/>
          </a:xfrm>
          <a:custGeom>
            <a:avLst/>
            <a:gdLst>
              <a:gd name="connisteX0" fmla="*/ 99060 w 198120"/>
              <a:gd name="connsiteY0" fmla="*/ 0 h 99060"/>
              <a:gd name="connisteX1" fmla="*/ 0 w 198120"/>
              <a:gd name="connsiteY1" fmla="*/ 59055 h 99060"/>
              <a:gd name="connisteX2" fmla="*/ 198120 w 198120"/>
              <a:gd name="connsiteY2" fmla="*/ 99060 h 99060"/>
            </a:gdLst>
            <a:ahLst/>
            <a:cxnLst>
              <a:cxn ang="0">
                <a:pos x="connisteX0" y="connsiteY0"/>
              </a:cxn>
              <a:cxn ang="0">
                <a:pos x="connisteX1" y="connsiteY1"/>
              </a:cxn>
              <a:cxn ang="0">
                <a:pos x="connisteX2" y="connsiteY2"/>
              </a:cxn>
            </a:cxnLst>
            <a:rect l="l" t="t" r="r" b="b"/>
            <a:pathLst>
              <a:path w="198120" h="99060">
                <a:moveTo>
                  <a:pt x="99060" y="0"/>
                </a:moveTo>
                <a:lnTo>
                  <a:pt x="0" y="59055"/>
                </a:lnTo>
                <a:lnTo>
                  <a:pt x="198120" y="99060"/>
                </a:lnTo>
              </a:path>
            </a:pathLst>
          </a:custGeom>
          <a:noFill/>
          <a:ln w="38100" cap="rnd">
            <a:solidFill>
              <a:srgbClr val="0045F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10"/>
          <p:cNvSpPr/>
          <p:nvPr/>
        </p:nvSpPr>
        <p:spPr>
          <a:xfrm>
            <a:off x="8597900" y="3359213"/>
            <a:ext cx="148590" cy="148590"/>
          </a:xfrm>
          <a:custGeom>
            <a:avLst/>
            <a:gdLst>
              <a:gd name="connisteX0" fmla="*/ 0 w 148590"/>
              <a:gd name="connsiteY0" fmla="*/ 128905 h 148590"/>
              <a:gd name="connisteX1" fmla="*/ 69215 w 148590"/>
              <a:gd name="connsiteY1" fmla="*/ 0 h 148590"/>
              <a:gd name="connisteX2" fmla="*/ 148590 w 148590"/>
              <a:gd name="connsiteY2" fmla="*/ 148590 h 148590"/>
            </a:gdLst>
            <a:ahLst/>
            <a:cxnLst>
              <a:cxn ang="0">
                <a:pos x="connisteX0" y="connsiteY0"/>
              </a:cxn>
              <a:cxn ang="0">
                <a:pos x="connisteX1" y="connsiteY1"/>
              </a:cxn>
              <a:cxn ang="0">
                <a:pos x="connisteX2" y="connsiteY2"/>
              </a:cxn>
            </a:cxnLst>
            <a:rect l="l" t="t" r="r" b="b"/>
            <a:pathLst>
              <a:path w="148590" h="148590">
                <a:moveTo>
                  <a:pt x="0" y="128905"/>
                </a:moveTo>
                <a:lnTo>
                  <a:pt x="69215" y="0"/>
                </a:lnTo>
                <a:lnTo>
                  <a:pt x="148590" y="148590"/>
                </a:lnTo>
              </a:path>
            </a:pathLst>
          </a:custGeom>
          <a:noFill/>
          <a:ln w="38100" cap="rnd">
            <a:solidFill>
              <a:srgbClr val="0045F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89685" y="1158812"/>
            <a:ext cx="10597515" cy="1141659"/>
          </a:xfrm>
          <a:prstGeom prst="rect">
            <a:avLst/>
          </a:prstGeom>
          <a:noFill/>
        </p:spPr>
        <p:txBody>
          <a:bodyPr wrap="square" rtlCol="0">
            <a:spAutoFit/>
          </a:bodyPr>
          <a:lstStyle/>
          <a:p>
            <a:pPr>
              <a:lnSpc>
                <a:spcPct val="150000"/>
              </a:lnSpc>
            </a:pPr>
            <a:r>
              <a:rPr lang="zh-CN" altLang="en-US" sz="2400" dirty="0">
                <a:solidFill>
                  <a:schemeClr val="tx2">
                    <a:lumMod val="50000"/>
                  </a:schemeClr>
                </a:solidFill>
                <a:cs typeface="+mn-ea"/>
                <a:sym typeface="+mn-lt"/>
              </a:rPr>
              <a:t>正常情况下，赤道附近太平洋东岸和西岸海水温度存在差异，从而在上空形成大气热力环流。下图示意正常年份热带太平洋上空东西方向的大气热力环流。</a:t>
            </a:r>
            <a:endParaRPr lang="zh-CN" altLang="en-US" sz="2400" dirty="0">
              <a:solidFill>
                <a:schemeClr val="tx2">
                  <a:lumMod val="50000"/>
                </a:schemeClr>
              </a:solidFill>
              <a:cs typeface="+mn-ea"/>
              <a:sym typeface="+mn-lt"/>
            </a:endParaRPr>
          </a:p>
        </p:txBody>
      </p:sp>
      <p:sp>
        <p:nvSpPr>
          <p:cNvPr id="6" name="文本框 5"/>
          <p:cNvSpPr txBox="1"/>
          <p:nvPr/>
        </p:nvSpPr>
        <p:spPr>
          <a:xfrm>
            <a:off x="1289686" y="2793463"/>
            <a:ext cx="5473700" cy="1695657"/>
          </a:xfrm>
          <a:prstGeom prst="rect">
            <a:avLst/>
          </a:prstGeom>
          <a:noFill/>
        </p:spPr>
        <p:txBody>
          <a:bodyPr wrap="square" rtlCol="0">
            <a:spAutoFit/>
          </a:bodyPr>
          <a:lstStyle/>
          <a:p>
            <a:pPr>
              <a:lnSpc>
                <a:spcPct val="150000"/>
              </a:lnSpc>
            </a:pPr>
            <a:r>
              <a:rPr lang="en-US" altLang="zh-CN" sz="2400" dirty="0">
                <a:solidFill>
                  <a:schemeClr val="tx2">
                    <a:lumMod val="50000"/>
                  </a:schemeClr>
                </a:solidFill>
                <a:cs typeface="+mn-ea"/>
                <a:sym typeface="+mn-lt"/>
              </a:rPr>
              <a:t>4.</a:t>
            </a:r>
            <a:r>
              <a:rPr lang="zh-CN" altLang="en-US" sz="2400" dirty="0">
                <a:solidFill>
                  <a:schemeClr val="tx2">
                    <a:lumMod val="50000"/>
                  </a:schemeClr>
                </a:solidFill>
                <a:cs typeface="+mn-ea"/>
                <a:sym typeface="+mn-lt"/>
              </a:rPr>
              <a:t>指出拉尼娜现象对我国的影响及秘鲁渔场中鱼类原适宜的生存区域会向那边移动。</a:t>
            </a:r>
            <a:endParaRPr lang="zh-CN" altLang="en-US" sz="2400" dirty="0">
              <a:solidFill>
                <a:schemeClr val="tx2">
                  <a:lumMod val="50000"/>
                </a:schemeClr>
              </a:solidFill>
              <a:cs typeface="+mn-ea"/>
              <a:sym typeface="+mn-lt"/>
            </a:endParaRPr>
          </a:p>
        </p:txBody>
      </p:sp>
      <p:sp>
        <p:nvSpPr>
          <p:cNvPr id="13" name="文本框 12"/>
          <p:cNvSpPr txBox="1"/>
          <p:nvPr/>
        </p:nvSpPr>
        <p:spPr>
          <a:xfrm>
            <a:off x="1289685" y="4675774"/>
            <a:ext cx="5473700" cy="1141659"/>
          </a:xfrm>
          <a:prstGeom prst="rect">
            <a:avLst/>
          </a:prstGeom>
          <a:noFill/>
        </p:spPr>
        <p:txBody>
          <a:bodyPr wrap="square" rtlCol="0">
            <a:spAutoFit/>
          </a:bodyPr>
          <a:lstStyle/>
          <a:p>
            <a:pPr>
              <a:lnSpc>
                <a:spcPct val="150000"/>
              </a:lnSpc>
            </a:pPr>
            <a:r>
              <a:rPr lang="zh-CN" altLang="en-US" sz="2400" dirty="0">
                <a:solidFill>
                  <a:srgbClr val="0045F5"/>
                </a:solidFill>
                <a:cs typeface="+mn-ea"/>
                <a:sym typeface="+mn-lt"/>
              </a:rPr>
              <a:t>我国台风多发，北方涝灾易发、冬季更加严寒；秘鲁渔场中鱼类会向北移动。</a:t>
            </a:r>
            <a:endParaRPr lang="zh-CN" altLang="en-US" sz="2400" dirty="0">
              <a:solidFill>
                <a:srgbClr val="0045F5"/>
              </a:solidFill>
              <a:cs typeface="+mn-ea"/>
              <a:sym typeface="+mn-lt"/>
            </a:endParaRPr>
          </a:p>
        </p:txBody>
      </p:sp>
      <p:sp>
        <p:nvSpPr>
          <p:cNvPr id="8" name="文本框 7"/>
          <p:cNvSpPr txBox="1"/>
          <p:nvPr/>
        </p:nvSpPr>
        <p:spPr>
          <a:xfrm>
            <a:off x="1132205" y="365760"/>
            <a:ext cx="1264920" cy="646331"/>
          </a:xfrm>
          <a:prstGeom prst="rect">
            <a:avLst/>
          </a:prstGeom>
          <a:noFill/>
        </p:spPr>
        <p:txBody>
          <a:bodyPr wrap="square" rtlCol="0">
            <a:spAutoFit/>
          </a:bodyPr>
          <a:lstStyle/>
          <a:p>
            <a:r>
              <a:rPr lang="zh-CN" altLang="en-US" sz="3600" dirty="0"/>
              <a:t>活动</a:t>
            </a:r>
            <a:endParaRPr lang="zh-CN" altLang="en-US" sz="3600" dirty="0"/>
          </a:p>
        </p:txBody>
      </p:sp>
      <p:cxnSp>
        <p:nvCxnSpPr>
          <p:cNvPr id="16" name="直接连接符 15"/>
          <p:cNvCxnSpPr/>
          <p:nvPr/>
        </p:nvCxnSpPr>
        <p:spPr>
          <a:xfrm>
            <a:off x="1469985" y="2384385"/>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32911" y="2840365"/>
            <a:ext cx="4354918" cy="3164899"/>
          </a:xfrm>
          <a:prstGeom prst="rect">
            <a:avLst/>
          </a:prstGeom>
        </p:spPr>
      </p:pic>
      <p:sp>
        <p:nvSpPr>
          <p:cNvPr id="4" name="任意多边形 6"/>
          <p:cNvSpPr/>
          <p:nvPr/>
        </p:nvSpPr>
        <p:spPr>
          <a:xfrm>
            <a:off x="9202420" y="2958528"/>
            <a:ext cx="148590" cy="99060"/>
          </a:xfrm>
          <a:custGeom>
            <a:avLst/>
            <a:gdLst>
              <a:gd name="connisteX0" fmla="*/ 0 w 148590"/>
              <a:gd name="connsiteY0" fmla="*/ 0 h 99060"/>
              <a:gd name="connisteX1" fmla="*/ 148590 w 148590"/>
              <a:gd name="connsiteY1" fmla="*/ 19685 h 99060"/>
              <a:gd name="connisteX2" fmla="*/ 79375 w 148590"/>
              <a:gd name="connsiteY2" fmla="*/ 99060 h 99060"/>
            </a:gdLst>
            <a:ahLst/>
            <a:cxnLst>
              <a:cxn ang="0">
                <a:pos x="connisteX0" y="connsiteY0"/>
              </a:cxn>
              <a:cxn ang="0">
                <a:pos x="connisteX1" y="connsiteY1"/>
              </a:cxn>
              <a:cxn ang="0">
                <a:pos x="connisteX2" y="connsiteY2"/>
              </a:cxn>
            </a:cxnLst>
            <a:rect l="l" t="t" r="r" b="b"/>
            <a:pathLst>
              <a:path w="148590" h="99060">
                <a:moveTo>
                  <a:pt x="0" y="0"/>
                </a:moveTo>
                <a:lnTo>
                  <a:pt x="148590" y="19685"/>
                </a:lnTo>
                <a:lnTo>
                  <a:pt x="79375" y="99060"/>
                </a:lnTo>
              </a:path>
            </a:pathLst>
          </a:custGeom>
          <a:noFill/>
          <a:ln w="38100" cap="rnd">
            <a:solidFill>
              <a:srgbClr val="0045F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任意多边形 8"/>
          <p:cNvSpPr/>
          <p:nvPr/>
        </p:nvSpPr>
        <p:spPr>
          <a:xfrm>
            <a:off x="9894570" y="3056318"/>
            <a:ext cx="158115" cy="128270"/>
          </a:xfrm>
          <a:custGeom>
            <a:avLst/>
            <a:gdLst>
              <a:gd name="connisteX0" fmla="*/ 0 w 158115"/>
              <a:gd name="connsiteY0" fmla="*/ 0 h 128270"/>
              <a:gd name="connisteX1" fmla="*/ 49530 w 158115"/>
              <a:gd name="connsiteY1" fmla="*/ 128270 h 128270"/>
              <a:gd name="connisteX2" fmla="*/ 158115 w 158115"/>
              <a:gd name="connsiteY2" fmla="*/ 29210 h 128270"/>
            </a:gdLst>
            <a:ahLst/>
            <a:cxnLst>
              <a:cxn ang="0">
                <a:pos x="connisteX0" y="connsiteY0"/>
              </a:cxn>
              <a:cxn ang="0">
                <a:pos x="connisteX1" y="connsiteY1"/>
              </a:cxn>
              <a:cxn ang="0">
                <a:pos x="connisteX2" y="connsiteY2"/>
              </a:cxn>
            </a:cxnLst>
            <a:rect l="l" t="t" r="r" b="b"/>
            <a:pathLst>
              <a:path w="158115" h="128270">
                <a:moveTo>
                  <a:pt x="0" y="0"/>
                </a:moveTo>
                <a:lnTo>
                  <a:pt x="49530" y="128270"/>
                </a:lnTo>
                <a:lnTo>
                  <a:pt x="158115" y="29210"/>
                </a:lnTo>
              </a:path>
            </a:pathLst>
          </a:custGeom>
          <a:noFill/>
          <a:ln w="38100" cap="rnd">
            <a:solidFill>
              <a:srgbClr val="0045F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任意多边形 9"/>
          <p:cNvSpPr/>
          <p:nvPr/>
        </p:nvSpPr>
        <p:spPr>
          <a:xfrm>
            <a:off x="9265285" y="3532568"/>
            <a:ext cx="198120" cy="99060"/>
          </a:xfrm>
          <a:custGeom>
            <a:avLst/>
            <a:gdLst>
              <a:gd name="connisteX0" fmla="*/ 99060 w 198120"/>
              <a:gd name="connsiteY0" fmla="*/ 0 h 99060"/>
              <a:gd name="connisteX1" fmla="*/ 0 w 198120"/>
              <a:gd name="connsiteY1" fmla="*/ 59055 h 99060"/>
              <a:gd name="connisteX2" fmla="*/ 198120 w 198120"/>
              <a:gd name="connsiteY2" fmla="*/ 99060 h 99060"/>
            </a:gdLst>
            <a:ahLst/>
            <a:cxnLst>
              <a:cxn ang="0">
                <a:pos x="connisteX0" y="connsiteY0"/>
              </a:cxn>
              <a:cxn ang="0">
                <a:pos x="connisteX1" y="connsiteY1"/>
              </a:cxn>
              <a:cxn ang="0">
                <a:pos x="connisteX2" y="connsiteY2"/>
              </a:cxn>
            </a:cxnLst>
            <a:rect l="l" t="t" r="r" b="b"/>
            <a:pathLst>
              <a:path w="198120" h="99060">
                <a:moveTo>
                  <a:pt x="99060" y="0"/>
                </a:moveTo>
                <a:lnTo>
                  <a:pt x="0" y="59055"/>
                </a:lnTo>
                <a:lnTo>
                  <a:pt x="198120" y="99060"/>
                </a:lnTo>
              </a:path>
            </a:pathLst>
          </a:custGeom>
          <a:noFill/>
          <a:ln w="38100" cap="rnd">
            <a:solidFill>
              <a:srgbClr val="0045F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10"/>
          <p:cNvSpPr/>
          <p:nvPr/>
        </p:nvSpPr>
        <p:spPr>
          <a:xfrm>
            <a:off x="8597900" y="3359213"/>
            <a:ext cx="148590" cy="148590"/>
          </a:xfrm>
          <a:custGeom>
            <a:avLst/>
            <a:gdLst>
              <a:gd name="connisteX0" fmla="*/ 0 w 148590"/>
              <a:gd name="connsiteY0" fmla="*/ 128905 h 148590"/>
              <a:gd name="connisteX1" fmla="*/ 69215 w 148590"/>
              <a:gd name="connsiteY1" fmla="*/ 0 h 148590"/>
              <a:gd name="connisteX2" fmla="*/ 148590 w 148590"/>
              <a:gd name="connsiteY2" fmla="*/ 148590 h 148590"/>
            </a:gdLst>
            <a:ahLst/>
            <a:cxnLst>
              <a:cxn ang="0">
                <a:pos x="connisteX0" y="connsiteY0"/>
              </a:cxn>
              <a:cxn ang="0">
                <a:pos x="connisteX1" y="connsiteY1"/>
              </a:cxn>
              <a:cxn ang="0">
                <a:pos x="connisteX2" y="connsiteY2"/>
              </a:cxn>
            </a:cxnLst>
            <a:rect l="l" t="t" r="r" b="b"/>
            <a:pathLst>
              <a:path w="148590" h="148590">
                <a:moveTo>
                  <a:pt x="0" y="128905"/>
                </a:moveTo>
                <a:lnTo>
                  <a:pt x="69215" y="0"/>
                </a:lnTo>
                <a:lnTo>
                  <a:pt x="148590" y="148590"/>
                </a:lnTo>
              </a:path>
            </a:pathLst>
          </a:custGeom>
          <a:noFill/>
          <a:ln w="38100" cap="rnd">
            <a:solidFill>
              <a:srgbClr val="0045F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5245100" y="883285"/>
            <a:ext cx="6436995" cy="4018280"/>
          </a:xfrm>
          <a:prstGeom prst="rect">
            <a:avLst/>
          </a:prstGeom>
          <a:noFill/>
        </p:spPr>
        <p:txBody>
          <a:bodyPr wrap="square" rtlCol="0" anchor="t">
            <a:noAutofit/>
          </a:bodyPr>
          <a:lstStyle/>
          <a:p>
            <a:pPr indent="0" algn="just" fontAlgn="auto">
              <a:lnSpc>
                <a:spcPct val="150000"/>
              </a:lnSpc>
              <a:spcAft>
                <a:spcPct val="0"/>
              </a:spcAft>
            </a:pPr>
            <a:r>
              <a:rPr lang="en-US" altLang="zh-CN" sz="24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rgbClr val="3E3E3E"/>
                </a:solidFill>
                <a:latin typeface="方正楷体简体" panose="02010601030101010101" charset="-122"/>
                <a:ea typeface="方正楷体简体" panose="02010601030101010101" charset="-122"/>
                <a:cs typeface="宋体" panose="02010600030101010101" pitchFamily="2" charset="-122"/>
                <a:sym typeface="+mn-ea"/>
              </a:rPr>
              <a:t>企鹅贪吃，主要以鱼为食。加拉帕戈斯企鹅生活在热带，进化出轻薄羽翼应对高温，在特别热的时候，它们还会像狗狗一样通过快速的喘气来散发身体的热量，但无汗腺，因而进化成小型企鹅。即使这样，它们还是需要经常借助外力来降温，譬如跳入海中泡个冷水澡且大部分时间都在水里。</a:t>
            </a:r>
            <a:endParaRPr lang="zh-CN" altLang="en-US" sz="2400">
              <a:solidFill>
                <a:srgbClr val="3E3E3E"/>
              </a:solidFill>
              <a:latin typeface="方正楷体简体" panose="02010601030101010101" charset="-122"/>
              <a:ea typeface="方正楷体简体" panose="02010601030101010101" charset="-122"/>
              <a:cs typeface="宋体" panose="02010600030101010101" pitchFamily="2" charset="-122"/>
              <a:sym typeface="+mn-ea"/>
            </a:endParaRPr>
          </a:p>
        </p:txBody>
      </p:sp>
      <p:sp>
        <p:nvSpPr>
          <p:cNvPr id="11" name="燕尾形 10"/>
          <p:cNvSpPr/>
          <p:nvPr>
            <p:custDataLst>
              <p:tags r:id="rId2"/>
            </p:custDataLst>
          </p:nvPr>
        </p:nvSpPr>
        <p:spPr>
          <a:xfrm>
            <a:off x="4085590" y="0"/>
            <a:ext cx="4039870" cy="460375"/>
          </a:xfrm>
          <a:prstGeom prst="chevron">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n>
                <a:solidFill>
                  <a:srgbClr val="FF0000"/>
                </a:solidFill>
              </a:ln>
            </a:endParaRPr>
          </a:p>
        </p:txBody>
      </p:sp>
      <p:sp>
        <p:nvSpPr>
          <p:cNvPr id="12" name="燕尾形 11"/>
          <p:cNvSpPr/>
          <p:nvPr>
            <p:custDataLst>
              <p:tags r:id="rId3"/>
            </p:custDataLst>
          </p:nvPr>
        </p:nvSpPr>
        <p:spPr>
          <a:xfrm>
            <a:off x="8125460" y="0"/>
            <a:ext cx="406654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燕尾形 14"/>
          <p:cNvSpPr/>
          <p:nvPr>
            <p:custDataLst>
              <p:tags r:id="rId4"/>
            </p:custDataLst>
          </p:nvPr>
        </p:nvSpPr>
        <p:spPr>
          <a:xfrm>
            <a:off x="30480" y="22225"/>
            <a:ext cx="403987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文本框 19"/>
          <p:cNvSpPr txBox="1"/>
          <p:nvPr>
            <p:custDataLst>
              <p:tags r:id="rId5"/>
            </p:custDataLst>
          </p:nvPr>
        </p:nvSpPr>
        <p:spPr>
          <a:xfrm>
            <a:off x="1016000" y="34925"/>
            <a:ext cx="2111375"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海气如何互动</a:t>
            </a:r>
            <a:endParaRPr lang="zh-CN" altLang="en-US" sz="2400">
              <a:solidFill>
                <a:schemeClr val="bg1"/>
              </a:solidFill>
              <a:latin typeface="Arial" panose="020B0604020202020204" pitchFamily="34" charset="0"/>
              <a:ea typeface="微软雅黑" panose="020B0503020204020204" charset="-122"/>
            </a:endParaRPr>
          </a:p>
        </p:txBody>
      </p:sp>
      <p:sp>
        <p:nvSpPr>
          <p:cNvPr id="21" name="文本框 20"/>
          <p:cNvSpPr txBox="1"/>
          <p:nvPr>
            <p:custDataLst>
              <p:tags r:id="rId6"/>
            </p:custDataLst>
          </p:nvPr>
        </p:nvSpPr>
        <p:spPr>
          <a:xfrm>
            <a:off x="4542155" y="2540"/>
            <a:ext cx="3322320" cy="460375"/>
          </a:xfrm>
          <a:prstGeom prst="rect">
            <a:avLst/>
          </a:prstGeom>
          <a:noFill/>
          <a:ln>
            <a:noFill/>
          </a:ln>
          <a:extLst>
            <a:ext uri="{909E8E84-426E-40DD-AFC4-6F175D3DCCD1}">
              <a14:hiddenFill xmlns:a14="http://schemas.microsoft.com/office/drawing/2010/main">
                <a:solidFill>
                  <a:srgbClr val="FF0000"/>
                </a:solidFill>
              </a14:hiddenFill>
            </a:ext>
          </a:extLst>
        </p:spPr>
        <p:txBody>
          <a:bodyPr wrap="square">
            <a:spAutoFit/>
            <a:extLst>
              <a:ext uri="{4A0BC546-FE56-4ADE-93B0-CB8AF2F6F144}">
                <wpsdc:textFrameExt xmlns:wpsdc="http://www.wps.cn/officeDocument/2022/drawingmlCustomData" type="text"/>
              </a:ext>
            </a:extLst>
          </a:bodyPr>
          <a:lstStyle/>
          <a:p>
            <a:pPr algn="l"/>
            <a:r>
              <a:rPr lang="zh-CN" altLang="en-US" sz="2400">
                <a:ln>
                  <a:noFill/>
                </a:ln>
                <a:solidFill>
                  <a:schemeClr val="bg1"/>
                </a:solidFill>
                <a:latin typeface="Arial" panose="020B0604020202020204" pitchFamily="34" charset="0"/>
                <a:ea typeface="微软雅黑" panose="020B0503020204020204" charset="-122"/>
              </a:rPr>
              <a:t>互动正常与企鹅之生</a:t>
            </a:r>
            <a:endParaRPr lang="zh-CN" altLang="en-US" sz="2400">
              <a:ln>
                <a:noFill/>
              </a:ln>
              <a:solidFill>
                <a:schemeClr val="bg1"/>
              </a:solidFill>
              <a:latin typeface="Arial" panose="020B0604020202020204" pitchFamily="34" charset="0"/>
              <a:ea typeface="微软雅黑" panose="020B0503020204020204" charset="-122"/>
            </a:endParaRPr>
          </a:p>
        </p:txBody>
      </p:sp>
      <p:sp>
        <p:nvSpPr>
          <p:cNvPr id="22" name="文本框 21"/>
          <p:cNvSpPr txBox="1"/>
          <p:nvPr>
            <p:custDataLst>
              <p:tags r:id="rId7"/>
            </p:custDataLst>
          </p:nvPr>
        </p:nvSpPr>
        <p:spPr>
          <a:xfrm>
            <a:off x="8488045" y="0"/>
            <a:ext cx="3288030"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互动异常与企鹅之死</a:t>
            </a:r>
            <a:endParaRPr lang="zh-CN" altLang="en-US" sz="2400">
              <a:solidFill>
                <a:schemeClr val="bg1"/>
              </a:solidFill>
              <a:latin typeface="Arial" panose="020B0604020202020204" pitchFamily="34" charset="0"/>
              <a:ea typeface="微软雅黑" panose="020B0503020204020204" charset="-122"/>
            </a:endParaRPr>
          </a:p>
        </p:txBody>
      </p:sp>
      <p:pic>
        <p:nvPicPr>
          <p:cNvPr id="2" name="图片 1"/>
          <p:cNvPicPr/>
          <p:nvPr>
            <p:custDataLst>
              <p:tags r:id="rId8"/>
            </p:custDataLst>
          </p:nvPr>
        </p:nvPicPr>
        <p:blipFill>
          <a:blip r:embed="rId9"/>
          <a:srcRect t="16425" b="12880"/>
          <a:stretch>
            <a:fillRect/>
          </a:stretch>
        </p:blipFill>
        <p:spPr>
          <a:xfrm>
            <a:off x="185420" y="3535680"/>
            <a:ext cx="4867910" cy="2282190"/>
          </a:xfrm>
          <a:prstGeom prst="rect">
            <a:avLst/>
          </a:prstGeom>
        </p:spPr>
      </p:pic>
      <p:pic>
        <p:nvPicPr>
          <p:cNvPr id="4" name="图片 3"/>
          <p:cNvPicPr>
            <a:picLocks noChangeAspect="1"/>
          </p:cNvPicPr>
          <p:nvPr>
            <p:custDataLst>
              <p:tags r:id="rId10"/>
            </p:custDataLst>
          </p:nvPr>
        </p:nvPicPr>
        <p:blipFill>
          <a:blip r:embed="rId11"/>
          <a:srcRect t="36930" b="28351"/>
          <a:stretch>
            <a:fillRect/>
          </a:stretch>
        </p:blipFill>
        <p:spPr>
          <a:xfrm>
            <a:off x="185420" y="825500"/>
            <a:ext cx="4867910" cy="2535555"/>
          </a:xfrm>
          <a:prstGeom prst="rect">
            <a:avLst/>
          </a:prstGeom>
        </p:spPr>
      </p:pic>
      <p:sp>
        <p:nvSpPr>
          <p:cNvPr id="5" name="文本框 4"/>
          <p:cNvSpPr txBox="1"/>
          <p:nvPr>
            <p:custDataLst>
              <p:tags r:id="rId12"/>
            </p:custDataLst>
          </p:nvPr>
        </p:nvSpPr>
        <p:spPr>
          <a:xfrm>
            <a:off x="5245100" y="5235575"/>
            <a:ext cx="6669405" cy="460375"/>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思考：</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加拉帕戈斯企鹅的独特性与环境的关系？</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016000" y="4220210"/>
            <a:ext cx="3362325" cy="1751330"/>
          </a:xfrm>
          <a:prstGeom prst="rect">
            <a:avLst/>
          </a:prstGeom>
        </p:spPr>
        <p:txBody>
          <a:bodyPr wrap="square">
            <a:noAutofit/>
          </a:bodyPr>
          <a:lstStyle/>
          <a:p>
            <a:pPr indent="0" algn="ctr" fontAlgn="auto">
              <a:lnSpc>
                <a:spcPct val="100000"/>
              </a:lnSpc>
              <a:spcAft>
                <a:spcPct val="0"/>
              </a:spcAft>
              <a:buNone/>
            </a:pPr>
            <a:r>
              <a:rPr lang="zh-CN" altLang="en-US" sz="2000" b="0" i="0">
                <a:latin typeface="黑体" panose="02010609060101010101" charset="-122"/>
                <a:ea typeface="黑体" panose="02010609060101010101" charset="-122"/>
              </a:rPr>
              <a:t>轻薄羽翼</a:t>
            </a:r>
            <a:endParaRPr lang="zh-CN" altLang="en-US" sz="2000" b="0" i="0">
              <a:latin typeface="黑体" panose="02010609060101010101" charset="-122"/>
              <a:ea typeface="黑体" panose="02010609060101010101" charset="-122"/>
            </a:endParaRPr>
          </a:p>
          <a:p>
            <a:pPr indent="0" fontAlgn="auto">
              <a:lnSpc>
                <a:spcPct val="100000"/>
              </a:lnSpc>
              <a:spcAft>
                <a:spcPct val="0"/>
              </a:spcAft>
              <a:buNone/>
            </a:pPr>
            <a:r>
              <a:rPr lang="zh-CN" altLang="en-US" sz="2000" b="0" i="0">
                <a:latin typeface="黑体" panose="02010609060101010101" charset="-122"/>
                <a:ea typeface="黑体" panose="02010609060101010101" charset="-122"/>
              </a:rPr>
              <a:t>为适应热带高温，加拉帕戈斯企鹅进化出轻薄羽翼帮助更好散热，保持身体凉爽。</a:t>
            </a:r>
            <a:endParaRPr lang="zh-CN" altLang="en-US" sz="2000" b="0" i="0">
              <a:latin typeface="黑体" panose="02010609060101010101" charset="-122"/>
              <a:ea typeface="黑体" panose="02010609060101010101" charset="-122"/>
            </a:endParaRPr>
          </a:p>
        </p:txBody>
      </p:sp>
      <p:pic>
        <p:nvPicPr>
          <p:cNvPr id="6" name="图片 5"/>
          <p:cNvPicPr/>
          <p:nvPr>
            <p:custDataLst>
              <p:tags r:id="rId2"/>
            </p:custDataLst>
          </p:nvPr>
        </p:nvPicPr>
        <p:blipFill>
          <a:blip r:embed="rId3"/>
          <a:srcRect l="16168"/>
          <a:stretch>
            <a:fillRect/>
          </a:stretch>
        </p:blipFill>
        <p:spPr>
          <a:xfrm>
            <a:off x="8350885" y="1175385"/>
            <a:ext cx="3442970" cy="2991485"/>
          </a:xfrm>
          <a:prstGeom prst="rect">
            <a:avLst/>
          </a:prstGeom>
        </p:spPr>
      </p:pic>
      <p:pic>
        <p:nvPicPr>
          <p:cNvPr id="7" name="图片 6"/>
          <p:cNvPicPr/>
          <p:nvPr>
            <p:custDataLst>
              <p:tags r:id="rId4"/>
            </p:custDataLst>
          </p:nvPr>
        </p:nvPicPr>
        <p:blipFill>
          <a:blip r:embed="rId5"/>
          <a:srcRect l="18853" t="5978" r="16904"/>
          <a:stretch>
            <a:fillRect/>
          </a:stretch>
        </p:blipFill>
        <p:spPr>
          <a:xfrm>
            <a:off x="1071880" y="1175385"/>
            <a:ext cx="3306445" cy="2995295"/>
          </a:xfrm>
          <a:prstGeom prst="rect">
            <a:avLst/>
          </a:prstGeom>
        </p:spPr>
      </p:pic>
      <p:pic>
        <p:nvPicPr>
          <p:cNvPr id="9" name="图片 8"/>
          <p:cNvPicPr/>
          <p:nvPr>
            <p:custDataLst>
              <p:tags r:id="rId6"/>
            </p:custDataLst>
          </p:nvPr>
        </p:nvPicPr>
        <p:blipFill>
          <a:blip r:embed="rId7"/>
          <a:srcRect l="19161" r="11019"/>
          <a:stretch>
            <a:fillRect/>
          </a:stretch>
        </p:blipFill>
        <p:spPr>
          <a:xfrm>
            <a:off x="4726940" y="1175385"/>
            <a:ext cx="3301365" cy="2990850"/>
          </a:xfrm>
          <a:prstGeom prst="rect">
            <a:avLst/>
          </a:prstGeom>
        </p:spPr>
      </p:pic>
      <p:sp>
        <p:nvSpPr>
          <p:cNvPr id="10" name="文本框 9"/>
          <p:cNvSpPr txBox="1"/>
          <p:nvPr>
            <p:custDataLst>
              <p:tags r:id="rId8"/>
            </p:custDataLst>
          </p:nvPr>
        </p:nvSpPr>
        <p:spPr>
          <a:xfrm>
            <a:off x="4726940" y="4218940"/>
            <a:ext cx="3319780" cy="1991360"/>
          </a:xfrm>
          <a:prstGeom prst="rect">
            <a:avLst/>
          </a:prstGeom>
        </p:spPr>
        <p:txBody>
          <a:bodyPr wrap="square" rtlCol="0" anchor="t">
            <a:noAutofit/>
          </a:bodyPr>
          <a:lstStyle/>
          <a:p>
            <a:pPr lvl="0" algn="ctr">
              <a:buClrTx/>
              <a:buSzTx/>
              <a:buFontTx/>
            </a:pPr>
            <a:r>
              <a:rPr lang="zh-CN" altLang="en-US" sz="2000">
                <a:latin typeface="黑体" panose="02010609060101010101" charset="-122"/>
                <a:ea typeface="黑体" panose="02010609060101010101" charset="-122"/>
                <a:sym typeface="+mn-ea"/>
              </a:rPr>
              <a:t>小型体态</a:t>
            </a:r>
            <a:endParaRPr lang="zh-CN" altLang="en-US" sz="2000">
              <a:latin typeface="黑体" panose="02010609060101010101" charset="-122"/>
              <a:ea typeface="黑体" panose="02010609060101010101" charset="-122"/>
              <a:sym typeface="+mn-ea"/>
            </a:endParaRPr>
          </a:p>
          <a:p>
            <a:pPr lvl="0" algn="l">
              <a:buClrTx/>
              <a:buSzTx/>
              <a:buFontTx/>
            </a:pPr>
            <a:r>
              <a:rPr lang="zh-CN" altLang="en-US" sz="2000">
                <a:latin typeface="黑体" panose="02010609060101010101" charset="-122"/>
                <a:ea typeface="黑体" panose="02010609060101010101" charset="-122"/>
                <a:sym typeface="+mn-ea"/>
              </a:rPr>
              <a:t>加拉帕戈斯企鹅体型小，无汗腺，减少热量积聚，易调节体温，如喘气散热。</a:t>
            </a:r>
            <a:endParaRPr lang="zh-CN" altLang="en-US" sz="2000">
              <a:latin typeface="黑体" panose="02010609060101010101" charset="-122"/>
              <a:ea typeface="黑体" panose="02010609060101010101" charset="-122"/>
              <a:sym typeface="+mn-ea"/>
            </a:endParaRPr>
          </a:p>
        </p:txBody>
      </p:sp>
      <p:sp>
        <p:nvSpPr>
          <p:cNvPr id="13" name="文本框 12"/>
          <p:cNvSpPr txBox="1"/>
          <p:nvPr>
            <p:custDataLst>
              <p:tags r:id="rId9"/>
            </p:custDataLst>
          </p:nvPr>
        </p:nvSpPr>
        <p:spPr>
          <a:xfrm>
            <a:off x="8376920" y="4180205"/>
            <a:ext cx="3441065" cy="1572260"/>
          </a:xfrm>
          <a:prstGeom prst="rect">
            <a:avLst/>
          </a:prstGeom>
        </p:spPr>
        <p:txBody>
          <a:bodyPr wrap="square" rtlCol="0" anchor="t">
            <a:noAutofit/>
          </a:bodyPr>
          <a:lstStyle/>
          <a:p>
            <a:pPr lvl="0" algn="ctr">
              <a:buClrTx/>
              <a:buSzTx/>
              <a:buFontTx/>
            </a:pPr>
            <a:r>
              <a:rPr lang="zh-CN" altLang="en-US" sz="2000">
                <a:latin typeface="黑体" panose="02010609060101010101" charset="-122"/>
                <a:ea typeface="黑体" panose="02010609060101010101" charset="-122"/>
                <a:sym typeface="+mn-ea"/>
              </a:rPr>
              <a:t>水生行为</a:t>
            </a:r>
            <a:endParaRPr lang="zh-CN" altLang="en-US" sz="2000">
              <a:latin typeface="黑体" panose="02010609060101010101" charset="-122"/>
              <a:ea typeface="黑体" panose="02010609060101010101" charset="-122"/>
              <a:sym typeface="+mn-ea"/>
            </a:endParaRPr>
          </a:p>
          <a:p>
            <a:pPr lvl="0" algn="l">
              <a:buClrTx/>
              <a:buSzTx/>
              <a:buFontTx/>
            </a:pPr>
            <a:r>
              <a:rPr lang="zh-CN" altLang="en-US" sz="2000">
                <a:latin typeface="黑体" panose="02010609060101010101" charset="-122"/>
                <a:ea typeface="黑体" panose="02010609060101010101" charset="-122"/>
                <a:sym typeface="+mn-ea"/>
              </a:rPr>
              <a:t>大部分时间都在水里，利用泡冷水来降温，这是它们应对高温环境的主要策略之一。</a:t>
            </a:r>
            <a:endParaRPr lang="zh-CN" altLang="en-US" sz="2000">
              <a:latin typeface="黑体" panose="02010609060101010101" charset="-122"/>
              <a:ea typeface="黑体" panose="02010609060101010101" charset="-122"/>
              <a:sym typeface="+mn-ea"/>
            </a:endParaRPr>
          </a:p>
        </p:txBody>
      </p:sp>
      <p:sp>
        <p:nvSpPr>
          <p:cNvPr id="16" name="燕尾形 15"/>
          <p:cNvSpPr/>
          <p:nvPr>
            <p:custDataLst>
              <p:tags r:id="rId10"/>
            </p:custDataLst>
          </p:nvPr>
        </p:nvSpPr>
        <p:spPr>
          <a:xfrm>
            <a:off x="4085590" y="0"/>
            <a:ext cx="4039870" cy="460375"/>
          </a:xfrm>
          <a:prstGeom prst="chevron">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n>
                <a:solidFill>
                  <a:srgbClr val="FF0000"/>
                </a:solidFill>
              </a:ln>
            </a:endParaRPr>
          </a:p>
        </p:txBody>
      </p:sp>
      <p:sp>
        <p:nvSpPr>
          <p:cNvPr id="17" name="燕尾形 16"/>
          <p:cNvSpPr/>
          <p:nvPr>
            <p:custDataLst>
              <p:tags r:id="rId11"/>
            </p:custDataLst>
          </p:nvPr>
        </p:nvSpPr>
        <p:spPr>
          <a:xfrm>
            <a:off x="8125460" y="0"/>
            <a:ext cx="406654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燕尾形 17"/>
          <p:cNvSpPr/>
          <p:nvPr>
            <p:custDataLst>
              <p:tags r:id="rId12"/>
            </p:custDataLst>
          </p:nvPr>
        </p:nvSpPr>
        <p:spPr>
          <a:xfrm>
            <a:off x="30480" y="22225"/>
            <a:ext cx="403987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文本框 18"/>
          <p:cNvSpPr txBox="1"/>
          <p:nvPr>
            <p:custDataLst>
              <p:tags r:id="rId13"/>
            </p:custDataLst>
          </p:nvPr>
        </p:nvSpPr>
        <p:spPr>
          <a:xfrm>
            <a:off x="1016000" y="34925"/>
            <a:ext cx="2111375"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海气如何互动</a:t>
            </a:r>
            <a:endParaRPr lang="zh-CN" altLang="en-US" sz="2400">
              <a:solidFill>
                <a:schemeClr val="bg1"/>
              </a:solidFill>
              <a:latin typeface="Arial" panose="020B0604020202020204" pitchFamily="34" charset="0"/>
              <a:ea typeface="微软雅黑" panose="020B0503020204020204" charset="-122"/>
            </a:endParaRPr>
          </a:p>
        </p:txBody>
      </p:sp>
      <p:sp>
        <p:nvSpPr>
          <p:cNvPr id="23" name="文本框 22"/>
          <p:cNvSpPr txBox="1"/>
          <p:nvPr>
            <p:custDataLst>
              <p:tags r:id="rId14"/>
            </p:custDataLst>
          </p:nvPr>
        </p:nvSpPr>
        <p:spPr>
          <a:xfrm>
            <a:off x="4542155" y="2540"/>
            <a:ext cx="3322320" cy="460375"/>
          </a:xfrm>
          <a:prstGeom prst="rect">
            <a:avLst/>
          </a:prstGeom>
          <a:noFill/>
          <a:ln>
            <a:noFill/>
          </a:ln>
          <a:extLst>
            <a:ext uri="{909E8E84-426E-40DD-AFC4-6F175D3DCCD1}">
              <a14:hiddenFill xmlns:a14="http://schemas.microsoft.com/office/drawing/2010/main">
                <a:solidFill>
                  <a:srgbClr val="FF0000"/>
                </a:solidFill>
              </a14:hiddenFill>
            </a:ext>
          </a:extLst>
        </p:spPr>
        <p:txBody>
          <a:bodyPr wrap="square">
            <a:spAutoFit/>
            <a:extLst>
              <a:ext uri="{4A0BC546-FE56-4ADE-93B0-CB8AF2F6F144}">
                <wpsdc:textFrameExt xmlns:wpsdc="http://www.wps.cn/officeDocument/2022/drawingmlCustomData" type="text"/>
              </a:ext>
            </a:extLst>
          </a:bodyPr>
          <a:lstStyle/>
          <a:p>
            <a:pPr algn="l"/>
            <a:r>
              <a:rPr lang="zh-CN" altLang="en-US" sz="2400">
                <a:ln>
                  <a:noFill/>
                </a:ln>
                <a:solidFill>
                  <a:schemeClr val="bg1"/>
                </a:solidFill>
                <a:latin typeface="Arial" panose="020B0604020202020204" pitchFamily="34" charset="0"/>
                <a:ea typeface="微软雅黑" panose="020B0503020204020204" charset="-122"/>
              </a:rPr>
              <a:t>互动正常与企鹅之生</a:t>
            </a:r>
            <a:endParaRPr lang="zh-CN" altLang="en-US" sz="2400">
              <a:ln>
                <a:noFill/>
              </a:ln>
              <a:solidFill>
                <a:schemeClr val="bg1"/>
              </a:solidFill>
              <a:latin typeface="Arial" panose="020B0604020202020204" pitchFamily="34" charset="0"/>
              <a:ea typeface="微软雅黑" panose="020B0503020204020204" charset="-122"/>
            </a:endParaRPr>
          </a:p>
        </p:txBody>
      </p:sp>
      <p:sp>
        <p:nvSpPr>
          <p:cNvPr id="24" name="文本框 23"/>
          <p:cNvSpPr txBox="1"/>
          <p:nvPr>
            <p:custDataLst>
              <p:tags r:id="rId15"/>
            </p:custDataLst>
          </p:nvPr>
        </p:nvSpPr>
        <p:spPr>
          <a:xfrm>
            <a:off x="8488045" y="0"/>
            <a:ext cx="3288030"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互动异常与企鹅之死</a:t>
            </a:r>
            <a:endParaRPr lang="zh-CN" altLang="en-US" sz="2400">
              <a:solidFill>
                <a:schemeClr val="bg1"/>
              </a:solidFill>
              <a:latin typeface="Arial" panose="020B0604020202020204" pitchFamily="34" charset="0"/>
              <a:ea typeface="微软雅黑" panose="020B0503020204020204" charset="-122"/>
            </a:endParaRPr>
          </a:p>
        </p:txBody>
      </p:sp>
    </p:spTree>
    <p:custDataLst>
      <p:tags r:id="rId16"/>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5245100" y="883285"/>
            <a:ext cx="6436995" cy="4018280"/>
          </a:xfrm>
          <a:prstGeom prst="rect">
            <a:avLst/>
          </a:prstGeom>
          <a:noFill/>
        </p:spPr>
        <p:txBody>
          <a:bodyPr wrap="square" rtlCol="0" anchor="t">
            <a:noAutofit/>
          </a:bodyPr>
          <a:lstStyle/>
          <a:p>
            <a:pPr indent="0" algn="just" fontAlgn="auto">
              <a:lnSpc>
                <a:spcPct val="150000"/>
              </a:lnSpc>
              <a:spcAft>
                <a:spcPct val="0"/>
              </a:spcAft>
            </a:pPr>
            <a:r>
              <a:rPr lang="en-US" altLang="zh-CN" sz="24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rgbClr val="3E3E3E"/>
                </a:solidFill>
                <a:latin typeface="方正楷体简体" panose="02010601030101010101" charset="-122"/>
                <a:ea typeface="方正楷体简体" panose="02010601030101010101" charset="-122"/>
                <a:cs typeface="宋体" panose="02010600030101010101" pitchFamily="2" charset="-122"/>
                <a:sym typeface="+mn-ea"/>
              </a:rPr>
              <a:t>企鹅贪吃，主要以鱼为食。加拉帕戈斯企鹅生活在热带，进化出轻薄羽翼应对高温，在特别热的时候，它们还会像狗狗一样通过快速的喘气来散发身体的热量，但无汗腺，因而进化成小型企鹅。即使这样，它们还是需要经常借助外力来降温，譬如跳入海中泡个冷水澡且大部分时间都在水里。</a:t>
            </a:r>
            <a:endParaRPr lang="zh-CN" altLang="en-US" sz="2400">
              <a:solidFill>
                <a:srgbClr val="3E3E3E"/>
              </a:solidFill>
              <a:latin typeface="方正楷体简体" panose="02010601030101010101" charset="-122"/>
              <a:ea typeface="方正楷体简体" panose="02010601030101010101" charset="-122"/>
              <a:cs typeface="宋体" panose="02010600030101010101" pitchFamily="2" charset="-122"/>
              <a:sym typeface="+mn-ea"/>
            </a:endParaRPr>
          </a:p>
        </p:txBody>
      </p:sp>
      <p:pic>
        <p:nvPicPr>
          <p:cNvPr id="2" name="图片 1"/>
          <p:cNvPicPr/>
          <p:nvPr>
            <p:custDataLst>
              <p:tags r:id="rId2"/>
            </p:custDataLst>
          </p:nvPr>
        </p:nvPicPr>
        <p:blipFill>
          <a:blip r:embed="rId3"/>
          <a:srcRect t="16425" b="12880"/>
          <a:stretch>
            <a:fillRect/>
          </a:stretch>
        </p:blipFill>
        <p:spPr>
          <a:xfrm>
            <a:off x="185420" y="3535680"/>
            <a:ext cx="4867910" cy="2282190"/>
          </a:xfrm>
          <a:prstGeom prst="rect">
            <a:avLst/>
          </a:prstGeom>
        </p:spPr>
      </p:pic>
      <p:pic>
        <p:nvPicPr>
          <p:cNvPr id="4" name="图片 3"/>
          <p:cNvPicPr>
            <a:picLocks noChangeAspect="1"/>
          </p:cNvPicPr>
          <p:nvPr>
            <p:custDataLst>
              <p:tags r:id="rId4"/>
            </p:custDataLst>
          </p:nvPr>
        </p:nvPicPr>
        <p:blipFill>
          <a:blip r:embed="rId5"/>
          <a:srcRect t="36930" b="28351"/>
          <a:stretch>
            <a:fillRect/>
          </a:stretch>
        </p:blipFill>
        <p:spPr>
          <a:xfrm>
            <a:off x="185420" y="825500"/>
            <a:ext cx="4867910" cy="2535555"/>
          </a:xfrm>
          <a:prstGeom prst="rect">
            <a:avLst/>
          </a:prstGeom>
        </p:spPr>
      </p:pic>
      <p:sp>
        <p:nvSpPr>
          <p:cNvPr id="5" name="文本框 4"/>
          <p:cNvSpPr txBox="1"/>
          <p:nvPr>
            <p:custDataLst>
              <p:tags r:id="rId6"/>
            </p:custDataLst>
          </p:nvPr>
        </p:nvSpPr>
        <p:spPr>
          <a:xfrm>
            <a:off x="5245100" y="4901565"/>
            <a:ext cx="6669405" cy="829945"/>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思考：</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加拉帕戈斯群岛能为企鹅的生存提供什么条件？</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custDataLst>
              <p:tags r:id="rId7"/>
            </p:custDataLst>
          </p:nvPr>
        </p:nvSpPr>
        <p:spPr>
          <a:xfrm>
            <a:off x="6659880" y="5731510"/>
            <a:ext cx="4406900" cy="645160"/>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zh-CN" altLang="en-US" sz="3600">
                <a:latin typeface="Arial" panose="020B0604020202020204" pitchFamily="34" charset="0"/>
                <a:ea typeface="微软雅黑" panose="020B0503020204020204" charset="-122"/>
              </a:rPr>
              <a:t>冷水环境和食物</a:t>
            </a:r>
            <a:endParaRPr lang="zh-CN" altLang="en-US" sz="3600">
              <a:latin typeface="Arial" panose="020B0604020202020204" pitchFamily="34" charset="0"/>
              <a:ea typeface="微软雅黑" panose="020B0503020204020204" charset="-122"/>
            </a:endParaRPr>
          </a:p>
        </p:txBody>
      </p:sp>
      <p:sp>
        <p:nvSpPr>
          <p:cNvPr id="6" name="燕尾形 5"/>
          <p:cNvSpPr/>
          <p:nvPr>
            <p:custDataLst>
              <p:tags r:id="rId8"/>
            </p:custDataLst>
          </p:nvPr>
        </p:nvSpPr>
        <p:spPr>
          <a:xfrm>
            <a:off x="4085590" y="0"/>
            <a:ext cx="4039870" cy="460375"/>
          </a:xfrm>
          <a:prstGeom prst="chevron">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n>
                <a:solidFill>
                  <a:srgbClr val="FF0000"/>
                </a:solidFill>
              </a:ln>
            </a:endParaRPr>
          </a:p>
        </p:txBody>
      </p:sp>
      <p:sp>
        <p:nvSpPr>
          <p:cNvPr id="7" name="燕尾形 6"/>
          <p:cNvSpPr/>
          <p:nvPr>
            <p:custDataLst>
              <p:tags r:id="rId9"/>
            </p:custDataLst>
          </p:nvPr>
        </p:nvSpPr>
        <p:spPr>
          <a:xfrm>
            <a:off x="8125460" y="0"/>
            <a:ext cx="406654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燕尾形 8"/>
          <p:cNvSpPr/>
          <p:nvPr>
            <p:custDataLst>
              <p:tags r:id="rId10"/>
            </p:custDataLst>
          </p:nvPr>
        </p:nvSpPr>
        <p:spPr>
          <a:xfrm>
            <a:off x="30480" y="22225"/>
            <a:ext cx="403987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框 9"/>
          <p:cNvSpPr txBox="1"/>
          <p:nvPr>
            <p:custDataLst>
              <p:tags r:id="rId11"/>
            </p:custDataLst>
          </p:nvPr>
        </p:nvSpPr>
        <p:spPr>
          <a:xfrm>
            <a:off x="1016000" y="34925"/>
            <a:ext cx="2111375"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海气如何互动</a:t>
            </a:r>
            <a:endParaRPr lang="zh-CN" altLang="en-US" sz="2400">
              <a:solidFill>
                <a:schemeClr val="bg1"/>
              </a:solidFill>
              <a:latin typeface="Arial" panose="020B0604020202020204" pitchFamily="34" charset="0"/>
              <a:ea typeface="微软雅黑" panose="020B0503020204020204" charset="-122"/>
            </a:endParaRPr>
          </a:p>
        </p:txBody>
      </p:sp>
      <p:sp>
        <p:nvSpPr>
          <p:cNvPr id="13" name="文本框 12"/>
          <p:cNvSpPr txBox="1"/>
          <p:nvPr>
            <p:custDataLst>
              <p:tags r:id="rId12"/>
            </p:custDataLst>
          </p:nvPr>
        </p:nvSpPr>
        <p:spPr>
          <a:xfrm>
            <a:off x="4542155" y="2540"/>
            <a:ext cx="3322320" cy="460375"/>
          </a:xfrm>
          <a:prstGeom prst="rect">
            <a:avLst/>
          </a:prstGeom>
          <a:noFill/>
          <a:ln>
            <a:noFill/>
          </a:ln>
          <a:extLst>
            <a:ext uri="{909E8E84-426E-40DD-AFC4-6F175D3DCCD1}">
              <a14:hiddenFill xmlns:a14="http://schemas.microsoft.com/office/drawing/2010/main">
                <a:solidFill>
                  <a:srgbClr val="FF0000"/>
                </a:solidFill>
              </a14:hiddenFill>
            </a:ext>
          </a:extLst>
        </p:spPr>
        <p:txBody>
          <a:bodyPr wrap="square">
            <a:spAutoFit/>
            <a:extLst>
              <a:ext uri="{4A0BC546-FE56-4ADE-93B0-CB8AF2F6F144}">
                <wpsdc:textFrameExt xmlns:wpsdc="http://www.wps.cn/officeDocument/2022/drawingmlCustomData" type="text"/>
              </a:ext>
            </a:extLst>
          </a:bodyPr>
          <a:lstStyle/>
          <a:p>
            <a:pPr algn="l"/>
            <a:r>
              <a:rPr lang="zh-CN" altLang="en-US" sz="2400">
                <a:ln>
                  <a:noFill/>
                </a:ln>
                <a:solidFill>
                  <a:schemeClr val="bg1"/>
                </a:solidFill>
                <a:latin typeface="Arial" panose="020B0604020202020204" pitchFamily="34" charset="0"/>
                <a:ea typeface="微软雅黑" panose="020B0503020204020204" charset="-122"/>
              </a:rPr>
              <a:t>互动正常与企鹅之生</a:t>
            </a:r>
            <a:endParaRPr lang="zh-CN" altLang="en-US" sz="2400">
              <a:ln>
                <a:noFill/>
              </a:ln>
              <a:solidFill>
                <a:schemeClr val="bg1"/>
              </a:solidFill>
              <a:latin typeface="Arial" panose="020B0604020202020204" pitchFamily="34" charset="0"/>
              <a:ea typeface="微软雅黑" panose="020B0503020204020204" charset="-122"/>
            </a:endParaRPr>
          </a:p>
        </p:txBody>
      </p:sp>
      <p:sp>
        <p:nvSpPr>
          <p:cNvPr id="14" name="文本框 13"/>
          <p:cNvSpPr txBox="1"/>
          <p:nvPr>
            <p:custDataLst>
              <p:tags r:id="rId13"/>
            </p:custDataLst>
          </p:nvPr>
        </p:nvSpPr>
        <p:spPr>
          <a:xfrm>
            <a:off x="8488045" y="0"/>
            <a:ext cx="3288030"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互动异常与企鹅之死</a:t>
            </a:r>
            <a:endParaRPr lang="zh-CN" altLang="en-US" sz="2400">
              <a:solidFill>
                <a:schemeClr val="bg1"/>
              </a:solidFill>
              <a:latin typeface="Arial" panose="020B0604020202020204" pitchFamily="34" charset="0"/>
              <a:ea typeface="微软雅黑" panose="020B0503020204020204" charset="-122"/>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4079875" y="797560"/>
            <a:ext cx="7719060" cy="5111750"/>
          </a:xfrm>
          <a:prstGeom prst="rect">
            <a:avLst/>
          </a:prstGeom>
        </p:spPr>
      </p:pic>
      <p:sp>
        <p:nvSpPr>
          <p:cNvPr id="5" name="AutoShape 5"/>
          <p:cNvSpPr>
            <a:spLocks noChangeArrowheads="1"/>
          </p:cNvSpPr>
          <p:nvPr>
            <p:custDataLst>
              <p:tags r:id="rId3"/>
            </p:custDataLst>
          </p:nvPr>
        </p:nvSpPr>
        <p:spPr bwMode="auto">
          <a:xfrm rot="2252973">
            <a:off x="9434830" y="3508375"/>
            <a:ext cx="871538" cy="192088"/>
          </a:xfrm>
          <a:prstGeom prst="leftArrow">
            <a:avLst>
              <a:gd name="adj1" fmla="val 50000"/>
              <a:gd name="adj2" fmla="val 77909"/>
            </a:avLst>
          </a:prstGeom>
          <a:solidFill>
            <a:schemeClr val="accent2"/>
          </a:solidFill>
          <a:ln w="9525">
            <a:solidFill>
              <a:schemeClr val="accent2"/>
            </a:solidFill>
            <a:miter lim="800000"/>
          </a:ln>
        </p:spPr>
        <p:txBody>
          <a:bodyPr wrap="none" anchor="ctr"/>
          <a:lstStyle/>
          <a:p>
            <a:pPr algn="ctr"/>
            <a:endParaRPr lang="zh-CN" altLang="en-US">
              <a:latin typeface="方正宋三简体" panose="02000000000000000000" charset="-122"/>
              <a:ea typeface="方正宋三简体" panose="02000000000000000000" charset="-122"/>
              <a:sym typeface="方正宋三简体" panose="02000000000000000000" charset="-122"/>
            </a:endParaRPr>
          </a:p>
        </p:txBody>
      </p:sp>
      <p:sp>
        <p:nvSpPr>
          <p:cNvPr id="2" name="AutoShape 5"/>
          <p:cNvSpPr>
            <a:spLocks noChangeArrowheads="1"/>
          </p:cNvSpPr>
          <p:nvPr>
            <p:custDataLst>
              <p:tags r:id="rId4"/>
            </p:custDataLst>
          </p:nvPr>
        </p:nvSpPr>
        <p:spPr bwMode="auto">
          <a:xfrm rot="-2026712">
            <a:off x="9033193" y="2685415"/>
            <a:ext cx="871537" cy="192088"/>
          </a:xfrm>
          <a:prstGeom prst="leftArrow">
            <a:avLst>
              <a:gd name="adj1" fmla="val 50000"/>
              <a:gd name="adj2" fmla="val 77909"/>
            </a:avLst>
          </a:prstGeom>
          <a:solidFill>
            <a:schemeClr val="accent2"/>
          </a:solidFill>
          <a:ln w="9525">
            <a:solidFill>
              <a:schemeClr val="accent2"/>
            </a:solidFill>
            <a:miter lim="800000"/>
          </a:ln>
        </p:spPr>
        <p:txBody>
          <a:bodyPr wrap="none" anchor="ctr"/>
          <a:lstStyle/>
          <a:p>
            <a:pPr algn="ctr"/>
            <a:endParaRPr lang="zh-CN" altLang="en-US">
              <a:latin typeface="方正宋三简体" panose="02000000000000000000" charset="-122"/>
              <a:ea typeface="方正宋三简体" panose="02000000000000000000" charset="-122"/>
              <a:sym typeface="方正宋三简体" panose="02000000000000000000" charset="-122"/>
            </a:endParaRPr>
          </a:p>
        </p:txBody>
      </p:sp>
      <p:sp>
        <p:nvSpPr>
          <p:cNvPr id="7" name="AutoShape 5"/>
          <p:cNvSpPr>
            <a:spLocks noChangeArrowheads="1"/>
          </p:cNvSpPr>
          <p:nvPr>
            <p:custDataLst>
              <p:tags r:id="rId5"/>
            </p:custDataLst>
          </p:nvPr>
        </p:nvSpPr>
        <p:spPr bwMode="auto">
          <a:xfrm rot="2252973">
            <a:off x="9021445" y="3573145"/>
            <a:ext cx="871538" cy="192088"/>
          </a:xfrm>
          <a:prstGeom prst="leftArrow">
            <a:avLst>
              <a:gd name="adj1" fmla="val 50000"/>
              <a:gd name="adj2" fmla="val 77909"/>
            </a:avLst>
          </a:prstGeom>
          <a:solidFill>
            <a:schemeClr val="accent2"/>
          </a:solidFill>
          <a:ln w="9525">
            <a:solidFill>
              <a:schemeClr val="accent2"/>
            </a:solidFill>
            <a:miter lim="800000"/>
          </a:ln>
        </p:spPr>
        <p:txBody>
          <a:bodyPr wrap="none" anchor="ctr"/>
          <a:lstStyle/>
          <a:p>
            <a:pPr algn="ctr"/>
            <a:endParaRPr lang="zh-CN" altLang="en-US">
              <a:latin typeface="方正宋三简体" panose="02000000000000000000" charset="-122"/>
              <a:ea typeface="方正宋三简体" panose="02000000000000000000" charset="-122"/>
              <a:sym typeface="方正宋三简体" panose="02000000000000000000" charset="-122"/>
            </a:endParaRPr>
          </a:p>
        </p:txBody>
      </p:sp>
      <p:sp>
        <p:nvSpPr>
          <p:cNvPr id="8" name="AutoShape 5"/>
          <p:cNvSpPr>
            <a:spLocks noChangeArrowheads="1"/>
          </p:cNvSpPr>
          <p:nvPr>
            <p:custDataLst>
              <p:tags r:id="rId6"/>
            </p:custDataLst>
          </p:nvPr>
        </p:nvSpPr>
        <p:spPr bwMode="auto">
          <a:xfrm rot="-2026712">
            <a:off x="8668703" y="2622550"/>
            <a:ext cx="871537" cy="192088"/>
          </a:xfrm>
          <a:prstGeom prst="leftArrow">
            <a:avLst>
              <a:gd name="adj1" fmla="val 50000"/>
              <a:gd name="adj2" fmla="val 77909"/>
            </a:avLst>
          </a:prstGeom>
          <a:solidFill>
            <a:schemeClr val="accent2"/>
          </a:solidFill>
          <a:ln w="9525">
            <a:solidFill>
              <a:schemeClr val="accent2"/>
            </a:solidFill>
            <a:miter lim="800000"/>
          </a:ln>
        </p:spPr>
        <p:txBody>
          <a:bodyPr wrap="none" anchor="ctr"/>
          <a:lstStyle/>
          <a:p>
            <a:pPr algn="ctr"/>
            <a:endParaRPr lang="zh-CN" altLang="en-US">
              <a:latin typeface="方正宋三简体" panose="02000000000000000000" charset="-122"/>
              <a:ea typeface="方正宋三简体" panose="02000000000000000000" charset="-122"/>
              <a:sym typeface="方正宋三简体" panose="02000000000000000000" charset="-122"/>
            </a:endParaRPr>
          </a:p>
        </p:txBody>
      </p:sp>
      <p:sp>
        <p:nvSpPr>
          <p:cNvPr id="13" name="文本框 12"/>
          <p:cNvSpPr txBox="1">
            <a:spLocks noChangeArrowheads="1"/>
          </p:cNvSpPr>
          <p:nvPr>
            <p:custDataLst>
              <p:tags r:id="rId7"/>
            </p:custDataLst>
          </p:nvPr>
        </p:nvSpPr>
        <p:spPr bwMode="auto">
          <a:xfrm>
            <a:off x="273050" y="5732780"/>
            <a:ext cx="3599180" cy="1014730"/>
          </a:xfrm>
          <a:prstGeom prst="rect">
            <a:avLst/>
          </a:prstGeom>
          <a:solidFill>
            <a:srgbClr val="FFFF00"/>
          </a:solidFill>
          <a:ln w="28575">
            <a:solidFill>
              <a:schemeClr val="tx1"/>
            </a:solidFill>
            <a:round/>
          </a:ln>
        </p:spPr>
        <p:txBody>
          <a:bodyPr wrap="square">
            <a:spAutoFit/>
          </a:bodyPr>
          <a:lstStyle/>
          <a:p>
            <a:r>
              <a:rPr lang="zh-CN" altLang="en-US" sz="2400">
                <a:latin typeface="方正宋三简体" panose="02000000000000000000" charset="-122"/>
                <a:ea typeface="方正宋三简体" panose="02000000000000000000" charset="-122"/>
                <a:sym typeface="方正宋三简体" panose="02000000000000000000" charset="-122"/>
              </a:rPr>
              <a:t>赤道附近太平洋海区表层海水温度：</a:t>
            </a:r>
            <a:r>
              <a:rPr lang="zh-CN" altLang="en-US" sz="3600" b="1">
                <a:solidFill>
                  <a:srgbClr val="CC0099"/>
                </a:solidFill>
                <a:latin typeface="方正宋三简体" panose="02000000000000000000" charset="-122"/>
                <a:ea typeface="方正宋三简体" panose="02000000000000000000" charset="-122"/>
                <a:sym typeface="方正宋三简体" panose="02000000000000000000" charset="-122"/>
              </a:rPr>
              <a:t>西高东低</a:t>
            </a:r>
            <a:endParaRPr lang="zh-CN" altLang="en-US" sz="3600" b="1">
              <a:solidFill>
                <a:srgbClr val="CC0099"/>
              </a:solidFill>
              <a:latin typeface="方正宋三简体" panose="02000000000000000000" charset="-122"/>
              <a:ea typeface="方正宋三简体" panose="02000000000000000000" charset="-122"/>
              <a:sym typeface="方正宋三简体" panose="02000000000000000000" charset="-122"/>
            </a:endParaRPr>
          </a:p>
        </p:txBody>
      </p:sp>
      <p:sp>
        <p:nvSpPr>
          <p:cNvPr id="20" name="文本框 19"/>
          <p:cNvSpPr txBox="1">
            <a:spLocks noChangeArrowheads="1"/>
          </p:cNvSpPr>
          <p:nvPr>
            <p:custDataLst>
              <p:tags r:id="rId8"/>
            </p:custDataLst>
          </p:nvPr>
        </p:nvSpPr>
        <p:spPr bwMode="auto">
          <a:xfrm>
            <a:off x="6467475" y="5930900"/>
            <a:ext cx="1823085" cy="583565"/>
          </a:xfrm>
          <a:prstGeom prst="rect">
            <a:avLst/>
          </a:prstGeom>
          <a:solidFill>
            <a:srgbClr val="FFFFCC"/>
          </a:solidFill>
          <a:ln w="28575">
            <a:solidFill>
              <a:schemeClr val="tx1"/>
            </a:solidFill>
            <a:round/>
          </a:ln>
        </p:spPr>
        <p:txBody>
          <a:bodyPr wrap="square">
            <a:spAutoFit/>
          </a:bodyPr>
          <a:lstStyle/>
          <a:p>
            <a:r>
              <a:rPr lang="zh-CN" altLang="en-US" sz="3200" b="1">
                <a:solidFill>
                  <a:srgbClr val="FF0000"/>
                </a:solidFill>
                <a:latin typeface="方正宋三简体" panose="02000000000000000000" charset="-122"/>
                <a:ea typeface="方正宋三简体" panose="02000000000000000000" charset="-122"/>
                <a:sym typeface="方正宋三简体" panose="02000000000000000000" charset="-122"/>
              </a:rPr>
              <a:t>热力环流</a:t>
            </a:r>
            <a:endParaRPr lang="zh-CN" altLang="en-US" sz="3200" b="1">
              <a:solidFill>
                <a:srgbClr val="FF0000"/>
              </a:solidFill>
              <a:latin typeface="方正宋三简体" panose="02000000000000000000" charset="-122"/>
              <a:ea typeface="方正宋三简体" panose="02000000000000000000" charset="-122"/>
              <a:sym typeface="方正宋三简体" panose="02000000000000000000" charset="-122"/>
            </a:endParaRPr>
          </a:p>
        </p:txBody>
      </p:sp>
      <p:sp>
        <p:nvSpPr>
          <p:cNvPr id="25" name="文本框 24"/>
          <p:cNvSpPr txBox="1">
            <a:spLocks noChangeArrowheads="1"/>
          </p:cNvSpPr>
          <p:nvPr>
            <p:custDataLst>
              <p:tags r:id="rId9"/>
            </p:custDataLst>
          </p:nvPr>
        </p:nvSpPr>
        <p:spPr bwMode="auto">
          <a:xfrm>
            <a:off x="1570355" y="1105535"/>
            <a:ext cx="903605" cy="521970"/>
          </a:xfrm>
          <a:prstGeom prst="rect">
            <a:avLst/>
          </a:prstGeom>
          <a:solidFill>
            <a:srgbClr val="FFFF00"/>
          </a:solidFill>
          <a:ln w="28575">
            <a:solidFill>
              <a:schemeClr val="tx1"/>
            </a:solidFill>
            <a:round/>
          </a:ln>
        </p:spPr>
        <p:txBody>
          <a:bodyPr wrap="square">
            <a:spAutoFit/>
          </a:bodyPr>
          <a:lstStyle/>
          <a:p>
            <a:r>
              <a:rPr lang="zh-CN" altLang="en-US" sz="2800" b="1">
                <a:solidFill>
                  <a:srgbClr val="FF0000"/>
                </a:solidFill>
                <a:latin typeface="方正宋三简体" panose="02000000000000000000" charset="-122"/>
                <a:ea typeface="方正宋三简体" panose="02000000000000000000" charset="-122"/>
                <a:sym typeface="方正宋三简体" panose="02000000000000000000" charset="-122"/>
              </a:rPr>
              <a:t>信风</a:t>
            </a:r>
            <a:endParaRPr lang="zh-CN" altLang="en-US" sz="2800" b="1">
              <a:solidFill>
                <a:srgbClr val="FF0000"/>
              </a:solidFill>
              <a:latin typeface="方正宋三简体" panose="02000000000000000000" charset="-122"/>
              <a:ea typeface="方正宋三简体" panose="02000000000000000000" charset="-122"/>
              <a:sym typeface="方正宋三简体" panose="02000000000000000000" charset="-122"/>
            </a:endParaRPr>
          </a:p>
        </p:txBody>
      </p:sp>
      <p:sp>
        <p:nvSpPr>
          <p:cNvPr id="39" name="文本框 38"/>
          <p:cNvSpPr txBox="1">
            <a:spLocks noChangeArrowheads="1"/>
          </p:cNvSpPr>
          <p:nvPr>
            <p:custDataLst>
              <p:tags r:id="rId10"/>
            </p:custDataLst>
          </p:nvPr>
        </p:nvSpPr>
        <p:spPr bwMode="auto">
          <a:xfrm>
            <a:off x="1094105" y="3077210"/>
            <a:ext cx="2033270" cy="829945"/>
          </a:xfrm>
          <a:prstGeom prst="rect">
            <a:avLst/>
          </a:prstGeom>
          <a:solidFill>
            <a:srgbClr val="FFFFCC"/>
          </a:solidFill>
          <a:ln w="28575">
            <a:solidFill>
              <a:schemeClr val="tx1"/>
            </a:solidFill>
            <a:round/>
          </a:ln>
        </p:spPr>
        <p:txBody>
          <a:bodyPr wrap="square">
            <a:spAutoFit/>
          </a:bodyPr>
          <a:lstStyle/>
          <a:p>
            <a:r>
              <a:rPr lang="zh-CN" altLang="en-US" sz="2400">
                <a:latin typeface="方正宋三简体" panose="02000000000000000000" charset="-122"/>
                <a:ea typeface="方正宋三简体" panose="02000000000000000000" charset="-122"/>
                <a:sym typeface="方正宋三简体" panose="02000000000000000000" charset="-122"/>
              </a:rPr>
              <a:t>使南、北赤道暖流向西流动</a:t>
            </a:r>
            <a:endParaRPr lang="zh-CN" altLang="en-US" sz="2400">
              <a:latin typeface="方正宋三简体" panose="02000000000000000000" charset="-122"/>
              <a:ea typeface="方正宋三简体" panose="02000000000000000000" charset="-122"/>
              <a:sym typeface="方正宋三简体" panose="02000000000000000000" charset="-122"/>
            </a:endParaRPr>
          </a:p>
        </p:txBody>
      </p:sp>
      <p:cxnSp>
        <p:nvCxnSpPr>
          <p:cNvPr id="40" name="直接箭头连接符 39"/>
          <p:cNvCxnSpPr/>
          <p:nvPr>
            <p:custDataLst>
              <p:tags r:id="rId11"/>
            </p:custDataLst>
          </p:nvPr>
        </p:nvCxnSpPr>
        <p:spPr>
          <a:xfrm flipH="1">
            <a:off x="2027238" y="3895408"/>
            <a:ext cx="5715" cy="4908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5" name="组合 54"/>
          <p:cNvGrpSpPr/>
          <p:nvPr>
            <p:custDataLst>
              <p:tags r:id="rId12"/>
            </p:custDataLst>
          </p:nvPr>
        </p:nvGrpSpPr>
        <p:grpSpPr>
          <a:xfrm>
            <a:off x="1446213" y="1625918"/>
            <a:ext cx="1114425" cy="1477962"/>
            <a:chOff x="723035" y="1513064"/>
            <a:chExt cx="1113978" cy="1477328"/>
          </a:xfrm>
        </p:grpSpPr>
        <p:sp>
          <p:nvSpPr>
            <p:cNvPr id="5140" name="文本框 22"/>
            <p:cNvSpPr txBox="1">
              <a:spLocks noChangeArrowheads="1"/>
            </p:cNvSpPr>
            <p:nvPr>
              <p:custDataLst>
                <p:tags r:id="rId13"/>
              </p:custDataLst>
            </p:nvPr>
          </p:nvSpPr>
          <p:spPr bwMode="auto">
            <a:xfrm>
              <a:off x="723035" y="1513064"/>
              <a:ext cx="59684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latin typeface="方正宋三简体" panose="02000000000000000000" charset="-122"/>
                  <a:ea typeface="方正宋三简体" panose="02000000000000000000" charset="-122"/>
                  <a:cs typeface="方正宋三简体" panose="02000000000000000000" charset="-122"/>
                  <a:sym typeface="方正宋三简体" panose="02000000000000000000" charset="-122"/>
                </a:rPr>
                <a:t>海</a:t>
              </a:r>
              <a:endParaRPr lang="en-US" altLang="zh-CN" b="1">
                <a:latin typeface="方正宋三简体" panose="02000000000000000000" charset="-122"/>
                <a:ea typeface="方正宋三简体" panose="02000000000000000000" charset="-122"/>
                <a:cs typeface="方正宋三简体" panose="02000000000000000000" charset="-122"/>
                <a:sym typeface="方正宋三简体" panose="02000000000000000000" charset="-122"/>
              </a:endParaRPr>
            </a:p>
            <a:p>
              <a:pPr algn="ctr"/>
              <a:r>
                <a:rPr lang="en-US" altLang="zh-CN" b="1">
                  <a:latin typeface="方正宋三简体" panose="02000000000000000000" charset="-122"/>
                  <a:ea typeface="方正宋三简体" panose="02000000000000000000" charset="-122"/>
                  <a:cs typeface="方正宋三简体" panose="02000000000000000000" charset="-122"/>
                  <a:sym typeface="方正宋三简体" panose="02000000000000000000" charset="-122"/>
                </a:rPr>
                <a:t>|</a:t>
              </a:r>
              <a:endParaRPr lang="en-US" altLang="zh-CN" b="1">
                <a:latin typeface="方正宋三简体" panose="02000000000000000000" charset="-122"/>
                <a:ea typeface="方正宋三简体" panose="02000000000000000000" charset="-122"/>
                <a:cs typeface="方正宋三简体" panose="02000000000000000000" charset="-122"/>
                <a:sym typeface="方正宋三简体" panose="02000000000000000000" charset="-122"/>
              </a:endParaRPr>
            </a:p>
            <a:p>
              <a:pPr algn="ctr"/>
              <a:r>
                <a:rPr lang="zh-CN" altLang="en-US" b="1">
                  <a:latin typeface="方正宋三简体" panose="02000000000000000000" charset="-122"/>
                  <a:ea typeface="方正宋三简体" panose="02000000000000000000" charset="-122"/>
                  <a:cs typeface="方正宋三简体" panose="02000000000000000000" charset="-122"/>
                  <a:sym typeface="方正宋三简体" panose="02000000000000000000" charset="-122"/>
                </a:rPr>
                <a:t>气作用</a:t>
              </a:r>
              <a:endParaRPr lang="zh-CN" altLang="en-US" b="1">
                <a:latin typeface="方正宋三简体" panose="02000000000000000000" charset="-122"/>
                <a:ea typeface="方正宋三简体" panose="02000000000000000000" charset="-122"/>
                <a:cs typeface="方正宋三简体" panose="02000000000000000000" charset="-122"/>
                <a:sym typeface="方正宋三简体" panose="02000000000000000000" charset="-122"/>
              </a:endParaRPr>
            </a:p>
          </p:txBody>
        </p:sp>
        <p:cxnSp>
          <p:nvCxnSpPr>
            <p:cNvPr id="35" name="直接箭头连接符 34"/>
            <p:cNvCxnSpPr/>
            <p:nvPr>
              <p:custDataLst>
                <p:tags r:id="rId14"/>
              </p:custDataLst>
            </p:nvPr>
          </p:nvCxnSpPr>
          <p:spPr>
            <a:xfrm flipH="1">
              <a:off x="1297479" y="1665399"/>
              <a:ext cx="0" cy="12869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42" name="文本框 46"/>
            <p:cNvSpPr txBox="1">
              <a:spLocks noChangeArrowheads="1"/>
            </p:cNvSpPr>
            <p:nvPr>
              <p:custDataLst>
                <p:tags r:id="rId15"/>
              </p:custDataLst>
            </p:nvPr>
          </p:nvSpPr>
          <p:spPr bwMode="auto">
            <a:xfrm>
              <a:off x="1240167" y="1628317"/>
              <a:ext cx="59684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latin typeface="方正宋三简体" panose="02000000000000000000" charset="-122"/>
                  <a:ea typeface="方正宋三简体" panose="02000000000000000000" charset="-122"/>
                  <a:sym typeface="方正宋三简体" panose="02000000000000000000" charset="-122"/>
                </a:rPr>
                <a:t>动力作用</a:t>
              </a:r>
              <a:endParaRPr lang="zh-CN" altLang="en-US" b="1">
                <a:latin typeface="方正宋三简体" panose="02000000000000000000" charset="-122"/>
                <a:ea typeface="方正宋三简体" panose="02000000000000000000" charset="-122"/>
                <a:sym typeface="方正宋三简体" panose="02000000000000000000" charset="-122"/>
              </a:endParaRPr>
            </a:p>
          </p:txBody>
        </p:sp>
      </p:grpSp>
      <p:sp>
        <p:nvSpPr>
          <p:cNvPr id="50" name="文本框 49"/>
          <p:cNvSpPr txBox="1">
            <a:spLocks noChangeArrowheads="1"/>
          </p:cNvSpPr>
          <p:nvPr>
            <p:custDataLst>
              <p:tags r:id="rId16"/>
            </p:custDataLst>
          </p:nvPr>
        </p:nvSpPr>
        <p:spPr bwMode="auto">
          <a:xfrm>
            <a:off x="951230" y="4406900"/>
            <a:ext cx="2350135" cy="829945"/>
          </a:xfrm>
          <a:prstGeom prst="rect">
            <a:avLst/>
          </a:prstGeom>
          <a:solidFill>
            <a:srgbClr val="FFFFCC"/>
          </a:solidFill>
          <a:ln w="28575">
            <a:solidFill>
              <a:schemeClr val="tx1"/>
            </a:solidFill>
            <a:round/>
          </a:ln>
        </p:spPr>
        <p:txBody>
          <a:bodyPr wrap="square">
            <a:spAutoFit/>
          </a:bodyPr>
          <a:lstStyle/>
          <a:p>
            <a:r>
              <a:rPr lang="zh-CN" altLang="en-US" sz="2400">
                <a:latin typeface="方正宋三简体" panose="02000000000000000000" charset="-122"/>
                <a:ea typeface="方正宋三简体" panose="02000000000000000000" charset="-122"/>
                <a:sym typeface="方正宋三简体" panose="02000000000000000000" charset="-122"/>
              </a:rPr>
              <a:t>东岸冷海水上涌</a:t>
            </a:r>
            <a:endParaRPr lang="en-US" altLang="zh-CN" sz="2400">
              <a:latin typeface="方正宋三简体" panose="02000000000000000000" charset="-122"/>
              <a:ea typeface="方正宋三简体" panose="02000000000000000000" charset="-122"/>
              <a:sym typeface="方正宋三简体" panose="02000000000000000000" charset="-122"/>
            </a:endParaRPr>
          </a:p>
          <a:p>
            <a:r>
              <a:rPr lang="zh-CN" altLang="en-US" sz="2400">
                <a:latin typeface="方正宋三简体" panose="02000000000000000000" charset="-122"/>
                <a:ea typeface="方正宋三简体" panose="02000000000000000000" charset="-122"/>
                <a:sym typeface="方正宋三简体" panose="02000000000000000000" charset="-122"/>
              </a:rPr>
              <a:t>西岸暖海水堆积</a:t>
            </a:r>
            <a:endParaRPr lang="zh-CN" altLang="en-US" sz="2400">
              <a:latin typeface="方正宋三简体" panose="02000000000000000000" charset="-122"/>
              <a:ea typeface="方正宋三简体" panose="02000000000000000000" charset="-122"/>
              <a:sym typeface="方正宋三简体" panose="02000000000000000000" charset="-122"/>
            </a:endParaRPr>
          </a:p>
        </p:txBody>
      </p:sp>
      <p:cxnSp>
        <p:nvCxnSpPr>
          <p:cNvPr id="51" name="直接箭头连接符 50"/>
          <p:cNvCxnSpPr/>
          <p:nvPr>
            <p:custDataLst>
              <p:tags r:id="rId17"/>
            </p:custDataLst>
          </p:nvPr>
        </p:nvCxnSpPr>
        <p:spPr>
          <a:xfrm flipH="1">
            <a:off x="2027238" y="5262563"/>
            <a:ext cx="0" cy="4635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6" name="组合 55"/>
          <p:cNvGrpSpPr/>
          <p:nvPr>
            <p:custDataLst>
              <p:tags r:id="rId18"/>
            </p:custDataLst>
          </p:nvPr>
        </p:nvGrpSpPr>
        <p:grpSpPr>
          <a:xfrm>
            <a:off x="4003675" y="5703888"/>
            <a:ext cx="2349500" cy="1095373"/>
            <a:chOff x="4079776" y="5704578"/>
            <a:chExt cx="2350323" cy="1094144"/>
          </a:xfrm>
        </p:grpSpPr>
        <p:cxnSp>
          <p:nvCxnSpPr>
            <p:cNvPr id="18" name="直接箭头连接符 17"/>
            <p:cNvCxnSpPr/>
            <p:nvPr>
              <p:custDataLst>
                <p:tags r:id="rId19"/>
              </p:custDataLst>
            </p:nvPr>
          </p:nvCxnSpPr>
          <p:spPr>
            <a:xfrm>
              <a:off x="4079776" y="6265922"/>
              <a:ext cx="235032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47" name="文本框 27"/>
            <p:cNvSpPr txBox="1">
              <a:spLocks noChangeArrowheads="1"/>
            </p:cNvSpPr>
            <p:nvPr>
              <p:custDataLst>
                <p:tags r:id="rId20"/>
              </p:custDataLst>
            </p:nvPr>
          </p:nvSpPr>
          <p:spPr bwMode="auto">
            <a:xfrm>
              <a:off x="4436551" y="6275502"/>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方正宋三简体" panose="02000000000000000000" charset="-122"/>
                  <a:ea typeface="方正宋三简体" panose="02000000000000000000" charset="-122"/>
                  <a:sym typeface="方正宋三简体" panose="02000000000000000000" charset="-122"/>
                </a:rPr>
                <a:t>热量交换</a:t>
              </a:r>
              <a:endParaRPr lang="zh-CN" altLang="en-US" sz="2800" b="1">
                <a:latin typeface="方正宋三简体" panose="02000000000000000000" charset="-122"/>
                <a:ea typeface="方正宋三简体" panose="02000000000000000000" charset="-122"/>
                <a:sym typeface="方正宋三简体" panose="02000000000000000000" charset="-122"/>
              </a:endParaRPr>
            </a:p>
          </p:txBody>
        </p:sp>
        <p:sp>
          <p:nvSpPr>
            <p:cNvPr id="5148" name="文本框 52"/>
            <p:cNvSpPr txBox="1">
              <a:spLocks noChangeArrowheads="1"/>
            </p:cNvSpPr>
            <p:nvPr>
              <p:custDataLst>
                <p:tags r:id="rId21"/>
              </p:custDataLst>
            </p:nvPr>
          </p:nvSpPr>
          <p:spPr bwMode="auto">
            <a:xfrm>
              <a:off x="4261083" y="5704578"/>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方正宋三简体" panose="02000000000000000000" charset="-122"/>
                  <a:ea typeface="方正宋三简体" panose="02000000000000000000" charset="-122"/>
                  <a:cs typeface="方正宋三简体" panose="02000000000000000000" charset="-122"/>
                  <a:sym typeface="方正宋三简体" panose="02000000000000000000" charset="-122"/>
                </a:rPr>
                <a:t>海</a:t>
              </a:r>
              <a:r>
                <a:rPr lang="en-US" altLang="zh-CN" sz="2800" b="1">
                  <a:latin typeface="方正宋三简体" panose="02000000000000000000" charset="-122"/>
                  <a:ea typeface="方正宋三简体" panose="02000000000000000000" charset="-122"/>
                  <a:cs typeface="方正宋三简体" panose="02000000000000000000" charset="-122"/>
                  <a:sym typeface="方正宋三简体" panose="02000000000000000000" charset="-122"/>
                </a:rPr>
                <a:t>—</a:t>
              </a:r>
              <a:r>
                <a:rPr lang="zh-CN" altLang="en-US" sz="2800" b="1">
                  <a:latin typeface="方正宋三简体" panose="02000000000000000000" charset="-122"/>
                  <a:ea typeface="方正宋三简体" panose="02000000000000000000" charset="-122"/>
                  <a:cs typeface="方正宋三简体" panose="02000000000000000000" charset="-122"/>
                  <a:sym typeface="方正宋三简体" panose="02000000000000000000" charset="-122"/>
                </a:rPr>
                <a:t>气作用</a:t>
              </a:r>
              <a:endParaRPr lang="zh-CN" altLang="en-US" sz="2800" b="1">
                <a:latin typeface="方正宋三简体" panose="02000000000000000000" charset="-122"/>
                <a:ea typeface="方正宋三简体" panose="02000000000000000000" charset="-122"/>
                <a:cs typeface="方正宋三简体" panose="02000000000000000000" charset="-122"/>
                <a:sym typeface="方正宋三简体" panose="02000000000000000000" charset="-122"/>
              </a:endParaRPr>
            </a:p>
          </p:txBody>
        </p:sp>
      </p:grpSp>
      <p:sp>
        <p:nvSpPr>
          <p:cNvPr id="521" name="任意多边形: 形状 520"/>
          <p:cNvSpPr/>
          <p:nvPr>
            <p:custDataLst>
              <p:tags r:id="rId22"/>
            </p:custDataLst>
          </p:nvPr>
        </p:nvSpPr>
        <p:spPr>
          <a:xfrm rot="600000">
            <a:off x="8996045" y="3064510"/>
            <a:ext cx="1777365" cy="863600"/>
          </a:xfrm>
          <a:custGeom>
            <a:avLst/>
            <a:gdLst>
              <a:gd name="connsiteX0" fmla="*/ 3003115 w 3281514"/>
              <a:gd name="connsiteY0" fmla="*/ 606013 h 606432"/>
              <a:gd name="connsiteX1" fmla="*/ 1498 w 3281514"/>
              <a:gd name="connsiteY1" fmla="*/ 347596 h 606432"/>
              <a:gd name="connsiteX2" fmla="*/ 2605550 w 3281514"/>
              <a:gd name="connsiteY2" fmla="*/ 9665 h 606432"/>
              <a:gd name="connsiteX3" fmla="*/ 3122385 w 3281514"/>
              <a:gd name="connsiteY3" fmla="*/ 109057 h 606432"/>
              <a:gd name="connsiteX4" fmla="*/ 3162141 w 3281514"/>
              <a:gd name="connsiteY4" fmla="*/ 287961 h 606432"/>
              <a:gd name="connsiteX5" fmla="*/ 3003115 w 3281514"/>
              <a:gd name="connsiteY5" fmla="*/ 606013 h 60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1513" h="606432">
                <a:moveTo>
                  <a:pt x="3003115" y="606013"/>
                </a:moveTo>
                <a:cubicBezTo>
                  <a:pt x="2476341" y="615952"/>
                  <a:pt x="67759" y="446987"/>
                  <a:pt x="1498" y="347596"/>
                </a:cubicBezTo>
                <a:cubicBezTo>
                  <a:pt x="-64763" y="248205"/>
                  <a:pt x="2085402" y="49421"/>
                  <a:pt x="2605550" y="9665"/>
                </a:cubicBezTo>
                <a:cubicBezTo>
                  <a:pt x="3125698" y="-30091"/>
                  <a:pt x="3029620" y="62674"/>
                  <a:pt x="3122385" y="109057"/>
                </a:cubicBezTo>
                <a:cubicBezTo>
                  <a:pt x="3215150" y="155440"/>
                  <a:pt x="3180363" y="208448"/>
                  <a:pt x="3162141" y="287961"/>
                </a:cubicBezTo>
                <a:cubicBezTo>
                  <a:pt x="3143919" y="367474"/>
                  <a:pt x="3529889" y="596074"/>
                  <a:pt x="3003115" y="606013"/>
                </a:cubicBezTo>
                <a:close/>
              </a:path>
            </a:pathLst>
          </a:custGeom>
          <a:gradFill flip="none" rotWithShape="1">
            <a:gsLst>
              <a:gs pos="1000">
                <a:srgbClr val="0070C0"/>
              </a:gs>
              <a:gs pos="100000">
                <a:srgbClr val="0070C0">
                  <a:alpha val="3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任意多边形: 形状 521"/>
          <p:cNvSpPr/>
          <p:nvPr>
            <p:custDataLst>
              <p:tags r:id="rId23"/>
            </p:custDataLst>
          </p:nvPr>
        </p:nvSpPr>
        <p:spPr>
          <a:xfrm>
            <a:off x="6894195" y="2843530"/>
            <a:ext cx="2080895" cy="894715"/>
          </a:xfrm>
          <a:custGeom>
            <a:avLst/>
            <a:gdLst>
              <a:gd name="connsiteX0" fmla="*/ 715 w 3096595"/>
              <a:gd name="connsiteY0" fmla="*/ 91321 h 688628"/>
              <a:gd name="connsiteX1" fmla="*/ 696454 w 3096595"/>
              <a:gd name="connsiteY1" fmla="*/ 11808 h 688628"/>
              <a:gd name="connsiteX2" fmla="*/ 1809636 w 3096595"/>
              <a:gd name="connsiteY2" fmla="*/ 21747 h 688628"/>
              <a:gd name="connsiteX3" fmla="*/ 2982454 w 3096595"/>
              <a:gd name="connsiteY3" fmla="*/ 210590 h 688628"/>
              <a:gd name="connsiteX4" fmla="*/ 3012271 w 3096595"/>
              <a:gd name="connsiteY4" fmla="*/ 598216 h 688628"/>
              <a:gd name="connsiteX5" fmla="*/ 2634584 w 3096595"/>
              <a:gd name="connsiteY5" fmla="*/ 687668 h 688628"/>
              <a:gd name="connsiteX6" fmla="*/ 1968662 w 3096595"/>
              <a:gd name="connsiteY6" fmla="*/ 647912 h 688628"/>
              <a:gd name="connsiteX7" fmla="*/ 1183471 w 3096595"/>
              <a:gd name="connsiteY7" fmla="*/ 598216 h 688628"/>
              <a:gd name="connsiteX8" fmla="*/ 577184 w 3096595"/>
              <a:gd name="connsiteY8" fmla="*/ 528642 h 688628"/>
              <a:gd name="connsiteX9" fmla="*/ 715 w 3096595"/>
              <a:gd name="connsiteY9" fmla="*/ 91321 h 68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6595" h="688628">
                <a:moveTo>
                  <a:pt x="715" y="91321"/>
                </a:moveTo>
                <a:cubicBezTo>
                  <a:pt x="20593" y="5182"/>
                  <a:pt x="394967" y="23404"/>
                  <a:pt x="696454" y="11808"/>
                </a:cubicBezTo>
                <a:cubicBezTo>
                  <a:pt x="997941" y="212"/>
                  <a:pt x="1428636" y="-11383"/>
                  <a:pt x="1809636" y="21747"/>
                </a:cubicBezTo>
                <a:cubicBezTo>
                  <a:pt x="2190636" y="54877"/>
                  <a:pt x="2782015" y="114512"/>
                  <a:pt x="2982454" y="210590"/>
                </a:cubicBezTo>
                <a:cubicBezTo>
                  <a:pt x="3182893" y="306668"/>
                  <a:pt x="3070249" y="518703"/>
                  <a:pt x="3012271" y="598216"/>
                </a:cubicBezTo>
                <a:cubicBezTo>
                  <a:pt x="2954293" y="677729"/>
                  <a:pt x="2808519" y="679385"/>
                  <a:pt x="2634584" y="687668"/>
                </a:cubicBezTo>
                <a:cubicBezTo>
                  <a:pt x="2460649" y="695951"/>
                  <a:pt x="1968662" y="647912"/>
                  <a:pt x="1968662" y="647912"/>
                </a:cubicBezTo>
                <a:lnTo>
                  <a:pt x="1183471" y="598216"/>
                </a:lnTo>
                <a:cubicBezTo>
                  <a:pt x="951558" y="578338"/>
                  <a:pt x="774310" y="604842"/>
                  <a:pt x="577184" y="528642"/>
                </a:cubicBezTo>
                <a:cubicBezTo>
                  <a:pt x="380058" y="452442"/>
                  <a:pt x="-19163" y="177460"/>
                  <a:pt x="715" y="91321"/>
                </a:cubicBezTo>
                <a:close/>
              </a:path>
            </a:pathLst>
          </a:custGeom>
          <a:gradFill>
            <a:gsLst>
              <a:gs pos="1000">
                <a:srgbClr val="FF0000"/>
              </a:gs>
              <a:gs pos="100000">
                <a:srgbClr val="FF0000">
                  <a:alpha val="2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custDataLst>
              <p:tags r:id="rId24"/>
            </p:custDataLst>
          </p:nvPr>
        </p:nvSpPr>
        <p:spPr>
          <a:xfrm>
            <a:off x="6893996" y="2951562"/>
            <a:ext cx="2040058" cy="400110"/>
          </a:xfrm>
          <a:prstGeom prst="rect">
            <a:avLst/>
          </a:prstGeom>
          <a:noFill/>
        </p:spPr>
        <p:txBody>
          <a:bodyPr wrap="square" rtlCol="0">
            <a:spAutoFit/>
          </a:bodyPr>
          <a:lstStyle/>
          <a:p>
            <a:r>
              <a:rPr lang="zh-CN" altLang="en-US" sz="2000" b="1">
                <a:latin typeface="微软雅黑" panose="020B0503020204020204" charset="-122"/>
                <a:ea typeface="微软雅黑" panose="020B0503020204020204" charset="-122"/>
              </a:rPr>
              <a:t>西太平洋水温高</a:t>
            </a:r>
            <a:endParaRPr lang="zh-CN" altLang="en-US" sz="2000" b="1">
              <a:latin typeface="微软雅黑" panose="020B0503020204020204" charset="-122"/>
              <a:ea typeface="微软雅黑" panose="020B0503020204020204" charset="-122"/>
            </a:endParaRPr>
          </a:p>
        </p:txBody>
      </p:sp>
      <p:sp>
        <p:nvSpPr>
          <p:cNvPr id="53" name="文本框 52"/>
          <p:cNvSpPr txBox="1"/>
          <p:nvPr>
            <p:custDataLst>
              <p:tags r:id="rId25"/>
            </p:custDataLst>
          </p:nvPr>
        </p:nvSpPr>
        <p:spPr>
          <a:xfrm>
            <a:off x="9167739" y="3298272"/>
            <a:ext cx="2304316" cy="400110"/>
          </a:xfrm>
          <a:prstGeom prst="rect">
            <a:avLst/>
          </a:prstGeom>
          <a:noFill/>
        </p:spPr>
        <p:txBody>
          <a:bodyPr wrap="square" rtlCol="0">
            <a:spAutoFit/>
          </a:bodyPr>
          <a:lstStyle/>
          <a:p>
            <a:r>
              <a:rPr lang="zh-CN" altLang="en-US" sz="2000" b="1">
                <a:latin typeface="微软雅黑" panose="020B0503020204020204" charset="-122"/>
                <a:ea typeface="微软雅黑" panose="020B0503020204020204" charset="-122"/>
              </a:rPr>
              <a:t>中东太平洋水温低</a:t>
            </a:r>
            <a:endParaRPr lang="zh-CN" altLang="en-US" sz="2000" b="1">
              <a:latin typeface="微软雅黑" panose="020B0503020204020204" charset="-122"/>
              <a:ea typeface="微软雅黑" panose="020B0503020204020204" charset="-122"/>
            </a:endParaRPr>
          </a:p>
        </p:txBody>
      </p:sp>
      <p:sp>
        <p:nvSpPr>
          <p:cNvPr id="6" name="燕尾形 5"/>
          <p:cNvSpPr/>
          <p:nvPr>
            <p:custDataLst>
              <p:tags r:id="rId26"/>
            </p:custDataLst>
          </p:nvPr>
        </p:nvSpPr>
        <p:spPr>
          <a:xfrm>
            <a:off x="4085590" y="0"/>
            <a:ext cx="4039870" cy="460375"/>
          </a:xfrm>
          <a:prstGeom prst="chevron">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n>
                <a:solidFill>
                  <a:srgbClr val="FF0000"/>
                </a:solidFill>
              </a:ln>
            </a:endParaRPr>
          </a:p>
        </p:txBody>
      </p:sp>
      <p:sp>
        <p:nvSpPr>
          <p:cNvPr id="9" name="燕尾形 8"/>
          <p:cNvSpPr/>
          <p:nvPr>
            <p:custDataLst>
              <p:tags r:id="rId27"/>
            </p:custDataLst>
          </p:nvPr>
        </p:nvSpPr>
        <p:spPr>
          <a:xfrm>
            <a:off x="8125460" y="0"/>
            <a:ext cx="406654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燕尾形 9"/>
          <p:cNvSpPr/>
          <p:nvPr>
            <p:custDataLst>
              <p:tags r:id="rId28"/>
            </p:custDataLst>
          </p:nvPr>
        </p:nvSpPr>
        <p:spPr>
          <a:xfrm>
            <a:off x="30480" y="22225"/>
            <a:ext cx="403987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文本框 13"/>
          <p:cNvSpPr txBox="1"/>
          <p:nvPr>
            <p:custDataLst>
              <p:tags r:id="rId29"/>
            </p:custDataLst>
          </p:nvPr>
        </p:nvSpPr>
        <p:spPr>
          <a:xfrm>
            <a:off x="1016000" y="34925"/>
            <a:ext cx="2111375"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海气如何互动</a:t>
            </a:r>
            <a:endParaRPr lang="zh-CN" altLang="en-US" sz="2400">
              <a:solidFill>
                <a:schemeClr val="bg1"/>
              </a:solidFill>
              <a:latin typeface="Arial" panose="020B0604020202020204" pitchFamily="34" charset="0"/>
              <a:ea typeface="微软雅黑" panose="020B0503020204020204" charset="-122"/>
            </a:endParaRPr>
          </a:p>
        </p:txBody>
      </p:sp>
      <p:sp>
        <p:nvSpPr>
          <p:cNvPr id="16" name="文本框 15"/>
          <p:cNvSpPr txBox="1"/>
          <p:nvPr>
            <p:custDataLst>
              <p:tags r:id="rId30"/>
            </p:custDataLst>
          </p:nvPr>
        </p:nvSpPr>
        <p:spPr>
          <a:xfrm>
            <a:off x="4542155" y="2540"/>
            <a:ext cx="3322320" cy="460375"/>
          </a:xfrm>
          <a:prstGeom prst="rect">
            <a:avLst/>
          </a:prstGeom>
          <a:noFill/>
          <a:ln>
            <a:noFill/>
          </a:ln>
          <a:extLst>
            <a:ext uri="{909E8E84-426E-40DD-AFC4-6F175D3DCCD1}">
              <a14:hiddenFill xmlns:a14="http://schemas.microsoft.com/office/drawing/2010/main">
                <a:solidFill>
                  <a:srgbClr val="FF0000"/>
                </a:solidFill>
              </a14:hiddenFill>
            </a:ext>
          </a:extLst>
        </p:spPr>
        <p:txBody>
          <a:bodyPr wrap="square">
            <a:spAutoFit/>
            <a:extLst>
              <a:ext uri="{4A0BC546-FE56-4ADE-93B0-CB8AF2F6F144}">
                <wpsdc:textFrameExt xmlns:wpsdc="http://www.wps.cn/officeDocument/2022/drawingmlCustomData" type="text"/>
              </a:ext>
            </a:extLst>
          </a:bodyPr>
          <a:lstStyle/>
          <a:p>
            <a:pPr algn="l"/>
            <a:r>
              <a:rPr lang="zh-CN" altLang="en-US" sz="2400">
                <a:ln>
                  <a:noFill/>
                </a:ln>
                <a:solidFill>
                  <a:schemeClr val="bg1"/>
                </a:solidFill>
                <a:latin typeface="Arial" panose="020B0604020202020204" pitchFamily="34" charset="0"/>
                <a:ea typeface="微软雅黑" panose="020B0503020204020204" charset="-122"/>
              </a:rPr>
              <a:t>互动正常与企鹅之生</a:t>
            </a:r>
            <a:endParaRPr lang="zh-CN" altLang="en-US" sz="2400">
              <a:ln>
                <a:noFill/>
              </a:ln>
              <a:solidFill>
                <a:schemeClr val="bg1"/>
              </a:solidFill>
              <a:latin typeface="Arial" panose="020B0604020202020204" pitchFamily="34" charset="0"/>
              <a:ea typeface="微软雅黑" panose="020B0503020204020204" charset="-122"/>
            </a:endParaRPr>
          </a:p>
        </p:txBody>
      </p:sp>
      <p:sp>
        <p:nvSpPr>
          <p:cNvPr id="17" name="文本框 16"/>
          <p:cNvSpPr txBox="1"/>
          <p:nvPr>
            <p:custDataLst>
              <p:tags r:id="rId31"/>
            </p:custDataLst>
          </p:nvPr>
        </p:nvSpPr>
        <p:spPr>
          <a:xfrm>
            <a:off x="8488045" y="0"/>
            <a:ext cx="3288030"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互动异常与企鹅之死</a:t>
            </a:r>
            <a:endParaRPr lang="zh-CN" altLang="en-US" sz="2400">
              <a:solidFill>
                <a:schemeClr val="bg1"/>
              </a:solidFill>
              <a:latin typeface="Arial" panose="020B0604020202020204" pitchFamily="34" charset="0"/>
              <a:ea typeface="微软雅黑" panose="020B0503020204020204" charset="-122"/>
            </a:endParaRPr>
          </a:p>
        </p:txBody>
      </p:sp>
    </p:spTree>
    <p:custDataLst>
      <p:tags r:id="rId3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3000"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1" repeatCount="3000" fill="hold" grpId="0" nodeType="withEffect">
                                  <p:stCondLst>
                                    <p:cond delay="0"/>
                                  </p:stCondLst>
                                  <p:childTnLst>
                                    <p:set>
                                      <p:cBhvr>
                                        <p:cTn id="9" dur="1000" fill="hold">
                                          <p:stCondLst>
                                            <p:cond delay="0"/>
                                          </p:stCondLst>
                                        </p:cTn>
                                        <p:tgtEl>
                                          <p:spTgt spid="8"/>
                                        </p:tgtEl>
                                        <p:attrNameLst>
                                          <p:attrName>style.visibility</p:attrName>
                                        </p:attrNameLst>
                                      </p:cBhvr>
                                      <p:to>
                                        <p:strVal val="visible"/>
                                      </p:to>
                                    </p:set>
                                    <p:animEffect transition="in" filter="wipe(up)">
                                      <p:cBhvr>
                                        <p:cTn id="10" dur="1000"/>
                                        <p:tgtEl>
                                          <p:spTgt spid="8"/>
                                        </p:tgtEl>
                                      </p:cBhvr>
                                    </p:animEffect>
                                  </p:childTnLst>
                                </p:cTn>
                              </p:par>
                            </p:childTnLst>
                          </p:cTn>
                        </p:par>
                        <p:par>
                          <p:cTn id="11" fill="hold">
                            <p:stCondLst>
                              <p:cond delay="1000"/>
                            </p:stCondLst>
                            <p:childTnLst>
                              <p:par>
                                <p:cTn id="12" presetID="22" presetClass="entr" presetSubtype="4" repeatCount="3000" fill="hold" grpId="0" nodeType="afterEffect">
                                  <p:stCondLst>
                                    <p:cond delay="0"/>
                                  </p:stCondLst>
                                  <p:childTnLst>
                                    <p:set>
                                      <p:cBhvr>
                                        <p:cTn id="13" dur="1000" fill="hold">
                                          <p:stCondLst>
                                            <p:cond delay="0"/>
                                          </p:stCondLst>
                                        </p:cTn>
                                        <p:tgtEl>
                                          <p:spTgt spid="5"/>
                                        </p:tgtEl>
                                        <p:attrNameLst>
                                          <p:attrName>style.visibility</p:attrName>
                                        </p:attrNameLst>
                                      </p:cBhvr>
                                      <p:to>
                                        <p:strVal val="visible"/>
                                      </p:to>
                                    </p:set>
                                    <p:animEffect transition="in" filter="wipe(down)">
                                      <p:cBhvr>
                                        <p:cTn id="14" dur="1000"/>
                                        <p:tgtEl>
                                          <p:spTgt spid="5"/>
                                        </p:tgtEl>
                                      </p:cBhvr>
                                    </p:animEffect>
                                  </p:childTnLst>
                                </p:cTn>
                              </p:par>
                              <p:par>
                                <p:cTn id="15" presetID="22" presetClass="entr" presetSubtype="4" repeatCount="3000" fill="hold" grpId="0" nodeType="with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22"/>
                                        </p:tgtEl>
                                        <p:attrNameLst>
                                          <p:attrName>style.visibility</p:attrName>
                                        </p:attrNameLst>
                                      </p:cBhvr>
                                      <p:to>
                                        <p:strVal val="visible"/>
                                      </p:to>
                                    </p:set>
                                    <p:animEffect transition="in" filter="fade">
                                      <p:cBhvr>
                                        <p:cTn id="54" dur="500"/>
                                        <p:tgtEl>
                                          <p:spTgt spid="522"/>
                                        </p:tgtEl>
                                      </p:cBhvr>
                                    </p:animEffect>
                                  </p:childTnLst>
                                </p:cTn>
                              </p:par>
                            </p:childTnLst>
                          </p:cTn>
                        </p:par>
                        <p:par>
                          <p:cTn id="55" fill="hold">
                            <p:stCondLst>
                              <p:cond delay="500"/>
                            </p:stCondLst>
                            <p:childTnLst>
                              <p:par>
                                <p:cTn id="56" presetID="22" presetClass="entr" presetSubtype="4"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wipe(down)">
                                      <p:cBhvr>
                                        <p:cTn id="58" dur="500"/>
                                        <p:tgtEl>
                                          <p:spTgt spid="5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21"/>
                                        </p:tgtEl>
                                        <p:attrNameLst>
                                          <p:attrName>style.visibility</p:attrName>
                                        </p:attrNameLst>
                                      </p:cBhvr>
                                      <p:to>
                                        <p:strVal val="visible"/>
                                      </p:to>
                                    </p:set>
                                    <p:animEffect transition="in" filter="fade">
                                      <p:cBhvr>
                                        <p:cTn id="63" dur="500"/>
                                        <p:tgtEl>
                                          <p:spTgt spid="521"/>
                                        </p:tgtEl>
                                      </p:cBhvr>
                                    </p:animEffect>
                                  </p:childTnLst>
                                </p:cTn>
                              </p:par>
                            </p:childTnLst>
                          </p:cTn>
                        </p:par>
                        <p:par>
                          <p:cTn id="64" fill="hold">
                            <p:stCondLst>
                              <p:cond delay="500"/>
                            </p:stCondLst>
                            <p:childTnLst>
                              <p:par>
                                <p:cTn id="65" presetID="22" presetClass="entr" presetSubtype="4" fill="hold" grpId="0"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wipe(down)">
                                      <p:cBhvr>
                                        <p:cTn id="67" dur="500"/>
                                        <p:tgtEl>
                                          <p:spTgt spid="53"/>
                                        </p:tgtEl>
                                      </p:cBhvr>
                                    </p:animEffect>
                                  </p:childTnLst>
                                </p:cTn>
                              </p:par>
                            </p:childTnLst>
                          </p:cTn>
                        </p:par>
                        <p:par>
                          <p:cTn id="68" fill="hold">
                            <p:stCondLst>
                              <p:cond delay="1000"/>
                            </p:stCondLst>
                            <p:childTnLst>
                              <p:par>
                                <p:cTn id="69" presetID="10" presetClass="entr" presetSubtype="0" fill="hold"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P spid="7" grpId="0" bldLvl="0" animBg="1"/>
      <p:bldP spid="8" grpId="0" bldLvl="0" animBg="1"/>
      <p:bldP spid="13" grpId="0" bldLvl="0" animBg="1"/>
      <p:bldP spid="20" grpId="0" bldLvl="0" animBg="1"/>
      <p:bldP spid="25" grpId="0" bldLvl="0" animBg="1"/>
      <p:bldP spid="39" grpId="0" bldLvl="0" animBg="1"/>
      <p:bldP spid="50" grpId="0" bldLvl="0" animBg="1"/>
      <p:bldP spid="521" grpId="0" bldLvl="0" animBg="1"/>
      <p:bldP spid="522" grpId="0" bldLvl="0" animBg="1"/>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b="8093"/>
          <a:stretch>
            <a:fillRect/>
          </a:stretch>
        </p:blipFill>
        <p:spPr>
          <a:xfrm>
            <a:off x="4783455" y="1764665"/>
            <a:ext cx="4874260" cy="3255645"/>
          </a:xfrm>
          <a:prstGeom prst="rect">
            <a:avLst/>
          </a:prstGeom>
        </p:spPr>
      </p:pic>
      <p:sp>
        <p:nvSpPr>
          <p:cNvPr id="2" name="文本框 1"/>
          <p:cNvSpPr txBox="1"/>
          <p:nvPr>
            <p:custDataLst>
              <p:tags r:id="rId3"/>
            </p:custDataLst>
          </p:nvPr>
        </p:nvSpPr>
        <p:spPr>
          <a:xfrm>
            <a:off x="472440" y="822325"/>
            <a:ext cx="10621010" cy="953135"/>
          </a:xfrm>
          <a:prstGeom prst="rect">
            <a:avLst/>
          </a:prstGeom>
          <a:noFill/>
        </p:spPr>
        <p:txBody>
          <a:bodyPr wrap="square" rtlCol="0" anchor="t">
            <a:spAutoFit/>
          </a:bodyPr>
          <a:lstStyle/>
          <a:p>
            <a:r>
              <a:rPr lang="zh-CN" altLang="zh-CN" sz="2800" b="1">
                <a:solidFill>
                  <a:schemeClr val="tx1"/>
                </a:solidFill>
                <a:uFillTx/>
                <a:latin typeface="方正楷体简体" panose="02010601030101010101" charset="-122"/>
                <a:ea typeface="方正楷体简体" panose="02010601030101010101" charset="-122"/>
                <a:cs typeface="方正楷体简体" panose="02010601030101010101" charset="-122"/>
                <a:sym typeface="思源黑体 CN Heavy" panose="020B0A00000000000000" pitchFamily="34" charset="-122"/>
              </a:rPr>
              <a:t>正常状况下，赤道太平洋两岸温度东低西高，通过海—气相互作用(热量交换)最终产生热力环流。</a:t>
            </a:r>
            <a:endParaRPr lang="zh-CN" altLang="zh-CN" sz="2800" b="1">
              <a:solidFill>
                <a:schemeClr val="tx1"/>
              </a:solidFill>
              <a:uFillTx/>
              <a:latin typeface="方正楷体简体" panose="02010601030101010101" charset="-122"/>
              <a:ea typeface="方正楷体简体" panose="02010601030101010101" charset="-122"/>
              <a:cs typeface="方正楷体简体" panose="02010601030101010101" charset="-122"/>
              <a:sym typeface="思源黑体 CN Heavy" panose="020B0A00000000000000" pitchFamily="34" charset="-122"/>
            </a:endParaRPr>
          </a:p>
        </p:txBody>
      </p:sp>
      <p:sp>
        <p:nvSpPr>
          <p:cNvPr id="12" name="文本框 11"/>
          <p:cNvSpPr txBox="1"/>
          <p:nvPr>
            <p:custDataLst>
              <p:tags r:id="rId4"/>
            </p:custDataLst>
          </p:nvPr>
        </p:nvSpPr>
        <p:spPr>
          <a:xfrm>
            <a:off x="233045" y="2061845"/>
            <a:ext cx="4567555" cy="2193925"/>
          </a:xfrm>
          <a:prstGeom prst="rect">
            <a:avLst/>
          </a:prstGeom>
          <a:noFill/>
        </p:spPr>
        <p:txBody>
          <a:bodyPr wrap="square" rtlCol="0">
            <a:noAutofit/>
          </a:bodyPr>
          <a:lstStyle/>
          <a:p>
            <a:pPr indent="0" fontAlgn="auto">
              <a:lnSpc>
                <a:spcPct val="100000"/>
              </a:lnSpc>
            </a:pPr>
            <a:r>
              <a:rPr lang="zh-CN" altLang="zh-CN" sz="2800">
                <a:solidFill>
                  <a:schemeClr val="tx1"/>
                </a:solidFill>
                <a:uFillTx/>
                <a:latin typeface="方正宋三简体" panose="02000000000000000000" charset="-122"/>
                <a:ea typeface="方正宋三简体" panose="02000000000000000000" charset="-122"/>
                <a:cs typeface="方正宋三简体" panose="02000000000000000000" charset="-122"/>
                <a:sym typeface="+mn-ea"/>
              </a:rPr>
              <a:t>绘制沃克环流示意图：</a:t>
            </a:r>
            <a:endParaRPr lang="zh-CN" altLang="zh-CN" sz="2800">
              <a:solidFill>
                <a:schemeClr val="tx1"/>
              </a:solidFill>
              <a:uFillTx/>
              <a:latin typeface="方正宋三简体" panose="02000000000000000000" charset="-122"/>
              <a:ea typeface="方正宋三简体" panose="02000000000000000000" charset="-122"/>
              <a:cs typeface="方正宋三简体" panose="02000000000000000000" charset="-122"/>
              <a:sym typeface="+mn-ea"/>
            </a:endParaRPr>
          </a:p>
          <a:p>
            <a:pPr indent="0" fontAlgn="auto">
              <a:lnSpc>
                <a:spcPct val="100000"/>
              </a:lnSpc>
            </a:pPr>
            <a:r>
              <a:rPr lang="zh-CN" altLang="zh-CN" sz="2800">
                <a:solidFill>
                  <a:schemeClr val="tx1"/>
                </a:solidFill>
                <a:uFillTx/>
                <a:latin typeface="方正宋三简体" panose="02000000000000000000" charset="-122"/>
                <a:ea typeface="方正宋三简体" panose="02000000000000000000" charset="-122"/>
                <a:cs typeface="方正宋三简体" panose="02000000000000000000" charset="-122"/>
                <a:sym typeface="+mn-ea"/>
              </a:rPr>
              <a:t>在图中用箭头表示大气运动方向，使之形成环流圈，并说明该环流对太平洋东西两岸气候及海洋生物的影响。</a:t>
            </a:r>
            <a:endParaRPr lang="zh-CN" altLang="zh-CN" sz="2800">
              <a:solidFill>
                <a:schemeClr val="tx1"/>
              </a:solidFill>
              <a:uFillTx/>
              <a:latin typeface="方正宋三简体" panose="02000000000000000000" charset="-122"/>
              <a:ea typeface="方正宋三简体" panose="02000000000000000000" charset="-122"/>
              <a:cs typeface="方正宋三简体" panose="02000000000000000000" charset="-122"/>
              <a:sym typeface="+mn-ea"/>
            </a:endParaRPr>
          </a:p>
        </p:txBody>
      </p:sp>
      <p:sp>
        <p:nvSpPr>
          <p:cNvPr id="11" name="箭头: 燕尾形 10"/>
          <p:cNvSpPr/>
          <p:nvPr>
            <p:custDataLst>
              <p:tags r:id="rId5"/>
            </p:custDataLst>
          </p:nvPr>
        </p:nvSpPr>
        <p:spPr>
          <a:xfrm rot="16200000">
            <a:off x="6300234" y="2299735"/>
            <a:ext cx="441160" cy="200529"/>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燕尾形 13"/>
          <p:cNvSpPr/>
          <p:nvPr>
            <p:custDataLst>
              <p:tags r:id="rId6"/>
            </p:custDataLst>
          </p:nvPr>
        </p:nvSpPr>
        <p:spPr>
          <a:xfrm rot="20933684">
            <a:off x="7061870" y="1824002"/>
            <a:ext cx="441160" cy="200529"/>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燕尾形 14"/>
          <p:cNvSpPr/>
          <p:nvPr>
            <p:custDataLst>
              <p:tags r:id="rId7"/>
            </p:custDataLst>
          </p:nvPr>
        </p:nvSpPr>
        <p:spPr>
          <a:xfrm rot="5400000">
            <a:off x="7742289" y="2046885"/>
            <a:ext cx="441160" cy="200529"/>
          </a:xfrm>
          <a:prstGeom prst="notch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燕尾形 15"/>
          <p:cNvSpPr/>
          <p:nvPr>
            <p:custDataLst>
              <p:tags r:id="rId8"/>
            </p:custDataLst>
          </p:nvPr>
        </p:nvSpPr>
        <p:spPr>
          <a:xfrm rot="10104903">
            <a:off x="7072065" y="2438783"/>
            <a:ext cx="441160" cy="200529"/>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9"/>
            </p:custDataLst>
          </p:nvPr>
        </p:nvSpPr>
        <p:spPr>
          <a:xfrm>
            <a:off x="4121785" y="5021580"/>
            <a:ext cx="8040370" cy="829945"/>
          </a:xfrm>
          <a:prstGeom prst="rect">
            <a:avLst/>
          </a:prstGeom>
          <a:solidFill>
            <a:schemeClr val="bg1"/>
          </a:solidFill>
        </p:spPr>
        <p:txBody>
          <a:bodyPr wrap="square" rtlCol="0">
            <a:spAutoFit/>
          </a:bodyPr>
          <a:lstStyle/>
          <a:p>
            <a:r>
              <a:rPr lang="zh-CN" altLang="en-US" sz="2400" b="1">
                <a:solidFill>
                  <a:srgbClr val="0070C0"/>
                </a:solidFill>
                <a:latin typeface="方正宋三简体" panose="02000000000000000000" charset="-122"/>
                <a:ea typeface="方正宋三简体" panose="02000000000000000000" charset="-122"/>
                <a:sym typeface="方正宋三简体" panose="02000000000000000000" charset="-122"/>
              </a:rPr>
              <a:t>东岸：温度低且气流下沉，空气干燥，降水少；</a:t>
            </a:r>
            <a:endParaRPr lang="en-US" altLang="zh-CN" sz="2400" b="1">
              <a:solidFill>
                <a:srgbClr val="0070C0"/>
              </a:solidFill>
              <a:latin typeface="方正宋三简体" panose="02000000000000000000" charset="-122"/>
              <a:ea typeface="方正宋三简体" panose="02000000000000000000" charset="-122"/>
              <a:sym typeface="方正宋三简体" panose="02000000000000000000" charset="-122"/>
            </a:endParaRPr>
          </a:p>
          <a:p>
            <a:r>
              <a:rPr lang="zh-CN" altLang="en-US" sz="2400" b="1">
                <a:solidFill>
                  <a:srgbClr val="0070C0"/>
                </a:solidFill>
                <a:latin typeface="方正宋三简体" panose="02000000000000000000" charset="-122"/>
                <a:ea typeface="方正宋三简体" panose="02000000000000000000" charset="-122"/>
                <a:sym typeface="方正宋三简体" panose="02000000000000000000" charset="-122"/>
              </a:rPr>
              <a:t>西岸：温度高且气流上升，水汽凝结易成云致雨，降水多。</a:t>
            </a:r>
            <a:endParaRPr lang="zh-CN" altLang="en-US" sz="2400" b="1">
              <a:solidFill>
                <a:srgbClr val="0070C0"/>
              </a:solidFill>
              <a:latin typeface="方正宋三简体" panose="02000000000000000000" charset="-122"/>
              <a:ea typeface="方正宋三简体" panose="02000000000000000000" charset="-122"/>
              <a:sym typeface="方正宋三简体" panose="02000000000000000000" charset="-122"/>
            </a:endParaRPr>
          </a:p>
        </p:txBody>
      </p:sp>
      <p:sp>
        <p:nvSpPr>
          <p:cNvPr id="9" name="文本框 8"/>
          <p:cNvSpPr txBox="1"/>
          <p:nvPr>
            <p:custDataLst>
              <p:tags r:id="rId10"/>
            </p:custDataLst>
          </p:nvPr>
        </p:nvSpPr>
        <p:spPr>
          <a:xfrm>
            <a:off x="303530" y="5965825"/>
            <a:ext cx="11520170" cy="460375"/>
          </a:xfrm>
          <a:prstGeom prst="rect">
            <a:avLst/>
          </a:prstGeom>
          <a:noFill/>
        </p:spPr>
        <p:txBody>
          <a:bodyPr wrap="square" rtlCol="0" anchor="t">
            <a:spAutoFit/>
          </a:bodyPr>
          <a:lstStyle/>
          <a:p>
            <a:r>
              <a:rPr lang="zh-CN" altLang="en-US" sz="2400">
                <a:latin typeface="方正宋三简体" panose="02000000000000000000" charset="-122"/>
                <a:ea typeface="方正宋三简体" panose="02000000000000000000" charset="-122"/>
                <a:cs typeface="方正宋三简体" panose="02000000000000000000" charset="-122"/>
                <a:sym typeface="+mn-ea"/>
              </a:rPr>
              <a:t>意义：</a:t>
            </a:r>
            <a:r>
              <a:rPr lang="zh-CN" altLang="en-US" sz="2400">
                <a:solidFill>
                  <a:srgbClr val="FF0000"/>
                </a:solidFill>
                <a:latin typeface="方正宋三简体" panose="02000000000000000000" charset="-122"/>
                <a:ea typeface="方正宋三简体" panose="02000000000000000000" charset="-122"/>
                <a:cs typeface="方正宋三简体" panose="02000000000000000000" charset="-122"/>
                <a:sym typeface="+mn-ea"/>
              </a:rPr>
              <a:t>沃克环流的强弱</a:t>
            </a:r>
            <a:r>
              <a:rPr lang="zh-CN" altLang="en-US" sz="2400">
                <a:latin typeface="方正宋三简体" panose="02000000000000000000" charset="-122"/>
                <a:ea typeface="方正宋三简体" panose="02000000000000000000" charset="-122"/>
                <a:cs typeface="方正宋三简体" panose="02000000000000000000" charset="-122"/>
                <a:sym typeface="+mn-ea"/>
              </a:rPr>
              <a:t>变化</a:t>
            </a:r>
            <a:r>
              <a:rPr lang="en-US" altLang="zh-CN" sz="2400">
                <a:latin typeface="方正宋三简体" panose="02000000000000000000" charset="-122"/>
                <a:ea typeface="方正宋三简体" panose="02000000000000000000" charset="-122"/>
                <a:cs typeface="方正宋三简体" panose="02000000000000000000" charset="-122"/>
                <a:sym typeface="+mn-ea"/>
              </a:rPr>
              <a:t>,</a:t>
            </a:r>
            <a:r>
              <a:rPr lang="zh-CN" altLang="en-US" sz="2400">
                <a:latin typeface="方正宋三简体" panose="02000000000000000000" charset="-122"/>
                <a:ea typeface="方正宋三简体" panose="02000000000000000000" charset="-122"/>
                <a:cs typeface="方正宋三简体" panose="02000000000000000000" charset="-122"/>
                <a:sym typeface="+mn-ea"/>
              </a:rPr>
              <a:t>是判断</a:t>
            </a:r>
            <a:r>
              <a:rPr lang="zh-CN" altLang="en-US" sz="2400" b="1">
                <a:solidFill>
                  <a:srgbClr val="FFFF00"/>
                </a:solidFill>
                <a:highlight>
                  <a:srgbClr val="800000"/>
                </a:highlight>
                <a:latin typeface="方正宋三简体" panose="02000000000000000000" charset="-122"/>
                <a:ea typeface="方正宋三简体" panose="02000000000000000000" charset="-122"/>
                <a:cs typeface="方正宋三简体" panose="02000000000000000000" charset="-122"/>
                <a:sym typeface="+mn-ea"/>
              </a:rPr>
              <a:t>厄尔尼诺</a:t>
            </a:r>
            <a:r>
              <a:rPr lang="zh-CN" altLang="en-US" sz="2400">
                <a:latin typeface="方正宋三简体" panose="02000000000000000000" charset="-122"/>
                <a:ea typeface="方正宋三简体" panose="02000000000000000000" charset="-122"/>
                <a:cs typeface="方正宋三简体" panose="02000000000000000000" charset="-122"/>
                <a:sym typeface="+mn-ea"/>
              </a:rPr>
              <a:t>和</a:t>
            </a:r>
            <a:r>
              <a:rPr lang="zh-CN" altLang="en-US" sz="2400" b="1">
                <a:solidFill>
                  <a:srgbClr val="FFFF00"/>
                </a:solidFill>
                <a:highlight>
                  <a:srgbClr val="800000"/>
                </a:highlight>
                <a:latin typeface="方正宋三简体" panose="02000000000000000000" charset="-122"/>
                <a:ea typeface="方正宋三简体" panose="02000000000000000000" charset="-122"/>
                <a:cs typeface="方正宋三简体" panose="02000000000000000000" charset="-122"/>
                <a:sym typeface="+mn-ea"/>
              </a:rPr>
              <a:t>拉尼娜</a:t>
            </a:r>
            <a:r>
              <a:rPr lang="zh-CN" altLang="en-US" sz="2400">
                <a:latin typeface="方正宋三简体" panose="02000000000000000000" charset="-122"/>
                <a:ea typeface="方正宋三简体" panose="02000000000000000000" charset="-122"/>
                <a:cs typeface="方正宋三简体" panose="02000000000000000000" charset="-122"/>
                <a:sym typeface="+mn-ea"/>
              </a:rPr>
              <a:t>现象发生的重要依据。</a:t>
            </a:r>
            <a:endParaRPr lang="zh-CN" altLang="en-US" sz="2400">
              <a:latin typeface="方正宋三简体" panose="02000000000000000000" charset="-122"/>
              <a:ea typeface="方正宋三简体" panose="02000000000000000000" charset="-122"/>
              <a:cs typeface="方正宋三简体" panose="02000000000000000000" charset="-122"/>
              <a:sym typeface="+mn-ea"/>
            </a:endParaRPr>
          </a:p>
        </p:txBody>
      </p:sp>
      <p:sp>
        <p:nvSpPr>
          <p:cNvPr id="34" name="文本框 33"/>
          <p:cNvSpPr txBox="1"/>
          <p:nvPr>
            <p:custDataLst>
              <p:tags r:id="rId11"/>
            </p:custDataLst>
          </p:nvPr>
        </p:nvSpPr>
        <p:spPr>
          <a:xfrm>
            <a:off x="9453880" y="1544955"/>
            <a:ext cx="2541270" cy="1523365"/>
          </a:xfrm>
          <a:prstGeom prst="wedgeRectCallout">
            <a:avLst>
              <a:gd name="adj1" fmla="val -79385"/>
              <a:gd name="adj2" fmla="val 108913"/>
            </a:avLst>
          </a:prstGeom>
          <a:solidFill>
            <a:schemeClr val="lt1"/>
          </a:solidFill>
          <a:ln>
            <a:solidFill>
              <a:srgbClr val="FF0000"/>
            </a:solidFill>
          </a:ln>
        </p:spPr>
        <p:txBody>
          <a:bodyPr wrap="square" rtlCol="0"/>
          <a:lstStyle/>
          <a:p>
            <a:pPr algn="l">
              <a:buClrTx/>
              <a:buSzTx/>
              <a:buFontTx/>
            </a:pPr>
            <a:r>
              <a:rPr lang="zh-CN" altLang="en-US" sz="2400">
                <a:latin typeface="方正宋三简体" panose="02000000000000000000" charset="-122"/>
                <a:ea typeface="方正宋三简体" panose="02000000000000000000" charset="-122"/>
                <a:sym typeface="+mn-ea"/>
              </a:rPr>
              <a:t>秘鲁沿岸上升流（寒流）带来丰富的饵料，形成渔场（食物）。</a:t>
            </a:r>
            <a:endParaRPr lang="zh-CN" altLang="en-US" sz="2400" noProof="0">
              <a:ln>
                <a:noFill/>
              </a:ln>
              <a:solidFill>
                <a:srgbClr val="000000"/>
              </a:solidFill>
              <a:effectLst/>
              <a:uLnTx/>
              <a:uFillTx/>
              <a:latin typeface="方正宋三简体" panose="02000000000000000000" charset="-122"/>
              <a:ea typeface="方正宋三简体" panose="02000000000000000000" charset="-122"/>
              <a:sym typeface="+mn-ea"/>
            </a:endParaRPr>
          </a:p>
        </p:txBody>
      </p:sp>
      <p:sp>
        <p:nvSpPr>
          <p:cNvPr id="10" name="燕尾形 9"/>
          <p:cNvSpPr/>
          <p:nvPr>
            <p:custDataLst>
              <p:tags r:id="rId12"/>
            </p:custDataLst>
          </p:nvPr>
        </p:nvSpPr>
        <p:spPr>
          <a:xfrm>
            <a:off x="4085590" y="0"/>
            <a:ext cx="4039870" cy="460375"/>
          </a:xfrm>
          <a:prstGeom prst="chevron">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n>
                <a:solidFill>
                  <a:srgbClr val="FF0000"/>
                </a:solidFill>
              </a:ln>
            </a:endParaRPr>
          </a:p>
        </p:txBody>
      </p:sp>
      <p:sp>
        <p:nvSpPr>
          <p:cNvPr id="13" name="燕尾形 12"/>
          <p:cNvSpPr/>
          <p:nvPr>
            <p:custDataLst>
              <p:tags r:id="rId13"/>
            </p:custDataLst>
          </p:nvPr>
        </p:nvSpPr>
        <p:spPr>
          <a:xfrm>
            <a:off x="8125460" y="0"/>
            <a:ext cx="406654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燕尾形 19"/>
          <p:cNvSpPr/>
          <p:nvPr>
            <p:custDataLst>
              <p:tags r:id="rId14"/>
            </p:custDataLst>
          </p:nvPr>
        </p:nvSpPr>
        <p:spPr>
          <a:xfrm>
            <a:off x="30480" y="22225"/>
            <a:ext cx="403987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3" name="文本框 22"/>
          <p:cNvSpPr txBox="1"/>
          <p:nvPr>
            <p:custDataLst>
              <p:tags r:id="rId15"/>
            </p:custDataLst>
          </p:nvPr>
        </p:nvSpPr>
        <p:spPr>
          <a:xfrm>
            <a:off x="1016000" y="34925"/>
            <a:ext cx="2111375"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海气如何互动</a:t>
            </a:r>
            <a:endParaRPr lang="zh-CN" altLang="en-US" sz="2400">
              <a:solidFill>
                <a:schemeClr val="bg1"/>
              </a:solidFill>
              <a:latin typeface="Arial" panose="020B0604020202020204" pitchFamily="34" charset="0"/>
              <a:ea typeface="微软雅黑" panose="020B0503020204020204" charset="-122"/>
            </a:endParaRPr>
          </a:p>
        </p:txBody>
      </p:sp>
      <p:sp>
        <p:nvSpPr>
          <p:cNvPr id="24" name="文本框 23"/>
          <p:cNvSpPr txBox="1"/>
          <p:nvPr>
            <p:custDataLst>
              <p:tags r:id="rId16"/>
            </p:custDataLst>
          </p:nvPr>
        </p:nvSpPr>
        <p:spPr>
          <a:xfrm>
            <a:off x="4542155" y="2540"/>
            <a:ext cx="3322320" cy="460375"/>
          </a:xfrm>
          <a:prstGeom prst="rect">
            <a:avLst/>
          </a:prstGeom>
          <a:noFill/>
          <a:ln>
            <a:noFill/>
          </a:ln>
          <a:extLst>
            <a:ext uri="{909E8E84-426E-40DD-AFC4-6F175D3DCCD1}">
              <a14:hiddenFill xmlns:a14="http://schemas.microsoft.com/office/drawing/2010/main">
                <a:solidFill>
                  <a:srgbClr val="FF0000"/>
                </a:solidFill>
              </a14:hiddenFill>
            </a:ext>
          </a:extLst>
        </p:spPr>
        <p:txBody>
          <a:bodyPr wrap="square">
            <a:spAutoFit/>
            <a:extLst>
              <a:ext uri="{4A0BC546-FE56-4ADE-93B0-CB8AF2F6F144}">
                <wpsdc:textFrameExt xmlns:wpsdc="http://www.wps.cn/officeDocument/2022/drawingmlCustomData" type="text"/>
              </a:ext>
            </a:extLst>
          </a:bodyPr>
          <a:lstStyle/>
          <a:p>
            <a:pPr algn="l"/>
            <a:r>
              <a:rPr lang="zh-CN" altLang="en-US" sz="2400">
                <a:ln>
                  <a:noFill/>
                </a:ln>
                <a:solidFill>
                  <a:schemeClr val="bg1"/>
                </a:solidFill>
                <a:latin typeface="Arial" panose="020B0604020202020204" pitchFamily="34" charset="0"/>
                <a:ea typeface="微软雅黑" panose="020B0503020204020204" charset="-122"/>
              </a:rPr>
              <a:t>互动正常与企鹅之生</a:t>
            </a:r>
            <a:endParaRPr lang="zh-CN" altLang="en-US" sz="2400">
              <a:ln>
                <a:noFill/>
              </a:ln>
              <a:solidFill>
                <a:schemeClr val="bg1"/>
              </a:solidFill>
              <a:latin typeface="Arial" panose="020B0604020202020204" pitchFamily="34" charset="0"/>
              <a:ea typeface="微软雅黑" panose="020B0503020204020204" charset="-122"/>
            </a:endParaRPr>
          </a:p>
        </p:txBody>
      </p:sp>
      <p:sp>
        <p:nvSpPr>
          <p:cNvPr id="25" name="文本框 24"/>
          <p:cNvSpPr txBox="1"/>
          <p:nvPr>
            <p:custDataLst>
              <p:tags r:id="rId17"/>
            </p:custDataLst>
          </p:nvPr>
        </p:nvSpPr>
        <p:spPr>
          <a:xfrm>
            <a:off x="8488045" y="0"/>
            <a:ext cx="3288030"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互动异常与企鹅之死</a:t>
            </a:r>
            <a:endParaRPr lang="zh-CN" altLang="en-US" sz="2400">
              <a:solidFill>
                <a:schemeClr val="bg1"/>
              </a:solidFill>
              <a:latin typeface="Arial" panose="020B0604020202020204" pitchFamily="34" charset="0"/>
              <a:ea typeface="微软雅黑" panose="020B0503020204020204" charset="-122"/>
            </a:endParaRPr>
          </a:p>
        </p:txBody>
      </p:sp>
    </p:spTree>
    <p:custDataLst>
      <p:tags r:id="rId1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4" grpId="0" bldLvl="0" animBg="1"/>
      <p:bldP spid="15" grpId="0" bldLvl="0" animBg="1"/>
      <p:bldP spid="16" grpId="0" bldLvl="0" animBg="1"/>
      <p:bldP spid="3" grpId="0" bldLvl="0" animBg="1"/>
      <p:bldP spid="34" grpId="0" bldLvl="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燕尾形 9"/>
          <p:cNvSpPr/>
          <p:nvPr>
            <p:custDataLst>
              <p:tags r:id="rId1"/>
            </p:custDataLst>
          </p:nvPr>
        </p:nvSpPr>
        <p:spPr>
          <a:xfrm>
            <a:off x="4085590" y="0"/>
            <a:ext cx="4039870" cy="460375"/>
          </a:xfrm>
          <a:prstGeom prst="chevron">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n>
                <a:solidFill>
                  <a:srgbClr val="FF0000"/>
                </a:solidFill>
              </a:ln>
            </a:endParaRPr>
          </a:p>
        </p:txBody>
      </p:sp>
      <p:sp>
        <p:nvSpPr>
          <p:cNvPr id="13" name="燕尾形 12"/>
          <p:cNvSpPr/>
          <p:nvPr>
            <p:custDataLst>
              <p:tags r:id="rId2"/>
            </p:custDataLst>
          </p:nvPr>
        </p:nvSpPr>
        <p:spPr>
          <a:xfrm>
            <a:off x="8125460" y="0"/>
            <a:ext cx="406654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燕尾形 19"/>
          <p:cNvSpPr/>
          <p:nvPr>
            <p:custDataLst>
              <p:tags r:id="rId3"/>
            </p:custDataLst>
          </p:nvPr>
        </p:nvSpPr>
        <p:spPr>
          <a:xfrm>
            <a:off x="30480" y="22225"/>
            <a:ext cx="403987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3" name="文本框 22"/>
          <p:cNvSpPr txBox="1"/>
          <p:nvPr>
            <p:custDataLst>
              <p:tags r:id="rId4"/>
            </p:custDataLst>
          </p:nvPr>
        </p:nvSpPr>
        <p:spPr>
          <a:xfrm>
            <a:off x="1016000" y="34925"/>
            <a:ext cx="2111375"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海气如何互动</a:t>
            </a:r>
            <a:endParaRPr lang="zh-CN" altLang="en-US" sz="2400">
              <a:solidFill>
                <a:schemeClr val="bg1"/>
              </a:solidFill>
              <a:latin typeface="Arial" panose="020B0604020202020204" pitchFamily="34" charset="0"/>
              <a:ea typeface="微软雅黑" panose="020B0503020204020204" charset="-122"/>
            </a:endParaRPr>
          </a:p>
        </p:txBody>
      </p:sp>
      <p:sp>
        <p:nvSpPr>
          <p:cNvPr id="24" name="文本框 23"/>
          <p:cNvSpPr txBox="1"/>
          <p:nvPr>
            <p:custDataLst>
              <p:tags r:id="rId5"/>
            </p:custDataLst>
          </p:nvPr>
        </p:nvSpPr>
        <p:spPr>
          <a:xfrm>
            <a:off x="4542155" y="2540"/>
            <a:ext cx="3322320" cy="460375"/>
          </a:xfrm>
          <a:prstGeom prst="rect">
            <a:avLst/>
          </a:prstGeom>
          <a:noFill/>
          <a:ln>
            <a:noFill/>
          </a:ln>
          <a:extLst>
            <a:ext uri="{909E8E84-426E-40DD-AFC4-6F175D3DCCD1}">
              <a14:hiddenFill xmlns:a14="http://schemas.microsoft.com/office/drawing/2010/main">
                <a:solidFill>
                  <a:srgbClr val="FF0000"/>
                </a:solidFill>
              </a14:hiddenFill>
            </a:ext>
          </a:extLst>
        </p:spPr>
        <p:txBody>
          <a:bodyPr wrap="square">
            <a:spAutoFit/>
            <a:extLst>
              <a:ext uri="{4A0BC546-FE56-4ADE-93B0-CB8AF2F6F144}">
                <wpsdc:textFrameExt xmlns:wpsdc="http://www.wps.cn/officeDocument/2022/drawingmlCustomData" type="text"/>
              </a:ext>
            </a:extLst>
          </a:bodyPr>
          <a:lstStyle/>
          <a:p>
            <a:pPr algn="l"/>
            <a:r>
              <a:rPr lang="zh-CN" altLang="en-US" sz="2400">
                <a:ln>
                  <a:noFill/>
                </a:ln>
                <a:solidFill>
                  <a:schemeClr val="bg1"/>
                </a:solidFill>
                <a:latin typeface="Arial" panose="020B0604020202020204" pitchFamily="34" charset="0"/>
                <a:ea typeface="微软雅黑" panose="020B0503020204020204" charset="-122"/>
              </a:rPr>
              <a:t>互动正常与企鹅之生</a:t>
            </a:r>
            <a:endParaRPr lang="zh-CN" altLang="en-US" sz="2400">
              <a:ln>
                <a:noFill/>
              </a:ln>
              <a:solidFill>
                <a:schemeClr val="bg1"/>
              </a:solidFill>
              <a:latin typeface="Arial" panose="020B0604020202020204" pitchFamily="34" charset="0"/>
              <a:ea typeface="微软雅黑" panose="020B0503020204020204" charset="-122"/>
            </a:endParaRPr>
          </a:p>
        </p:txBody>
      </p:sp>
      <p:sp>
        <p:nvSpPr>
          <p:cNvPr id="25" name="文本框 24"/>
          <p:cNvSpPr txBox="1"/>
          <p:nvPr>
            <p:custDataLst>
              <p:tags r:id="rId6"/>
            </p:custDataLst>
          </p:nvPr>
        </p:nvSpPr>
        <p:spPr>
          <a:xfrm>
            <a:off x="8488045" y="0"/>
            <a:ext cx="3288030"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互动异常与企鹅之死</a:t>
            </a:r>
            <a:endParaRPr lang="zh-CN" altLang="en-US" sz="2400">
              <a:solidFill>
                <a:schemeClr val="bg1"/>
              </a:solidFill>
              <a:latin typeface="Arial" panose="020B0604020202020204" pitchFamily="34" charset="0"/>
              <a:ea typeface="微软雅黑" panose="020B0503020204020204" charset="-122"/>
            </a:endParaRPr>
          </a:p>
        </p:txBody>
      </p:sp>
      <p:sp>
        <p:nvSpPr>
          <p:cNvPr id="5" name="文本框 4"/>
          <p:cNvSpPr txBox="1"/>
          <p:nvPr>
            <p:custDataLst>
              <p:tags r:id="rId7"/>
            </p:custDataLst>
          </p:nvPr>
        </p:nvSpPr>
        <p:spPr>
          <a:xfrm>
            <a:off x="257175" y="725170"/>
            <a:ext cx="11672570" cy="5749290"/>
          </a:xfrm>
          <a:prstGeom prst="rect">
            <a:avLst/>
          </a:prstGeom>
        </p:spPr>
        <p:txBody>
          <a:bodyPr wrap="square">
            <a:spAutoFit/>
          </a:bodyPr>
          <a:lstStyle/>
          <a:p>
            <a:pPr lvl="0" indent="0" algn="ctr" fontAlgn="auto">
              <a:lnSpc>
                <a:spcPct val="150000"/>
              </a:lnSpc>
              <a:spcAft>
                <a:spcPts val="200"/>
              </a:spcAft>
            </a:pPr>
            <a:r>
              <a:rPr lang="zh-CN" altLang="en-US" sz="2400" b="1" i="0">
                <a:latin typeface="宋体" panose="02010600030101010101" pitchFamily="2" charset="-122"/>
                <a:ea typeface="宋体" panose="02010600030101010101" pitchFamily="2" charset="-122"/>
                <a:cs typeface="宋体" panose="02010600030101010101" pitchFamily="2" charset="-122"/>
              </a:rPr>
              <a:t>沃克环流的发展历程</a:t>
            </a:r>
            <a:endParaRPr lang="zh-CN" altLang="en-US" sz="2400" b="1" i="0">
              <a:latin typeface="宋体" panose="02010600030101010101" pitchFamily="2" charset="-122"/>
              <a:ea typeface="宋体" panose="02010600030101010101" pitchFamily="2" charset="-122"/>
              <a:cs typeface="宋体" panose="02010600030101010101" pitchFamily="2" charset="-122"/>
            </a:endParaRPr>
          </a:p>
          <a:p>
            <a:pPr lvl="0" indent="0" fontAlgn="auto">
              <a:lnSpc>
                <a:spcPct val="150000"/>
              </a:lnSpc>
              <a:spcAft>
                <a:spcPct val="0"/>
              </a:spcAft>
            </a:pPr>
            <a:r>
              <a:rPr lang="en-US" altLang="zh-CN" sz="2000" b="0" i="0">
                <a:latin typeface="宋体" panose="02010600030101010101" pitchFamily="2" charset="-122"/>
                <a:ea typeface="宋体" panose="02010600030101010101" pitchFamily="2" charset="-122"/>
                <a:cs typeface="宋体" panose="02010600030101010101" pitchFamily="2" charset="-122"/>
              </a:rPr>
              <a:t>    </a:t>
            </a:r>
            <a:r>
              <a:rPr lang="zh-CN" altLang="en-US" sz="2000" b="0" i="0">
                <a:latin typeface="宋体" panose="02010600030101010101" pitchFamily="2" charset="-122"/>
                <a:ea typeface="宋体" panose="02010600030101010101" pitchFamily="2" charset="-122"/>
                <a:cs typeface="宋体" panose="02010600030101010101" pitchFamily="2" charset="-122"/>
              </a:rPr>
              <a:t>沃克环流的发现要追溯到20世纪20年代，英国气象学家吉尔伯特·沃克，在深入研析印度季风之际，敏锐洞察到太平洋两岸气压的跷跷板效应，并创造性地命名为“南方涛动”。</a:t>
            </a:r>
            <a:endParaRPr lang="zh-CN" altLang="en-US" sz="2000" b="0" i="0">
              <a:latin typeface="宋体" panose="02010600030101010101" pitchFamily="2" charset="-122"/>
              <a:ea typeface="宋体" panose="02010600030101010101" pitchFamily="2" charset="-122"/>
              <a:cs typeface="宋体" panose="02010600030101010101" pitchFamily="2" charset="-122"/>
            </a:endParaRPr>
          </a:p>
          <a:p>
            <a:pPr lvl="0" indent="0" fontAlgn="auto">
              <a:lnSpc>
                <a:spcPct val="150000"/>
              </a:lnSpc>
              <a:spcAft>
                <a:spcPct val="0"/>
              </a:spcAft>
            </a:pPr>
            <a:r>
              <a:rPr lang="zh-CN" altLang="en-US" sz="2000" b="0" i="0">
                <a:latin typeface="宋体" panose="02010600030101010101" pitchFamily="2" charset="-122"/>
                <a:ea typeface="宋体" panose="02010600030101010101" pitchFamily="2" charset="-122"/>
                <a:cs typeface="宋体" panose="02010600030101010101" pitchFamily="2" charset="-122"/>
              </a:rPr>
              <a:t> </a:t>
            </a:r>
            <a:r>
              <a:rPr lang="en-US" altLang="zh-CN" sz="2000" b="0" i="0">
                <a:latin typeface="宋体" panose="02010600030101010101" pitchFamily="2" charset="-122"/>
                <a:ea typeface="宋体" panose="02010600030101010101" pitchFamily="2" charset="-122"/>
                <a:cs typeface="宋体" panose="02010600030101010101" pitchFamily="2" charset="-122"/>
              </a:rPr>
              <a:t>   </a:t>
            </a:r>
            <a:r>
              <a:rPr lang="zh-CN" altLang="en-US" sz="2000" b="0" i="0">
                <a:latin typeface="宋体" panose="02010600030101010101" pitchFamily="2" charset="-122"/>
                <a:ea typeface="宋体" panose="02010600030101010101" pitchFamily="2" charset="-122"/>
                <a:cs typeface="宋体" panose="02010600030101010101" pitchFamily="2" charset="-122"/>
              </a:rPr>
              <a:t>至1960年代，科学巨匠雅各布·皮叶克尼斯进一步揭示了“南方涛动”与海水温度之间的动态关联，为致敬沃克的先驱贡献，他将这一环流现象命名为“沃克环流”。此环流系统作为气候变迁的关键驱动力，与厄尔尼诺、拉尼娜等气候现象紧密相连，展现出复杂的相互作用机制。</a:t>
            </a:r>
            <a:endParaRPr lang="zh-CN" altLang="en-US" sz="2000" b="0" i="0">
              <a:latin typeface="宋体" panose="02010600030101010101" pitchFamily="2" charset="-122"/>
              <a:ea typeface="宋体" panose="02010600030101010101" pitchFamily="2" charset="-122"/>
              <a:cs typeface="宋体" panose="02010600030101010101" pitchFamily="2" charset="-122"/>
            </a:endParaRPr>
          </a:p>
          <a:p>
            <a:pPr lvl="0" indent="0" fontAlgn="auto">
              <a:lnSpc>
                <a:spcPct val="150000"/>
              </a:lnSpc>
              <a:spcAft>
                <a:spcPct val="0"/>
              </a:spcAft>
            </a:pPr>
            <a:r>
              <a:rPr lang="en-US" altLang="zh-CN" sz="2000" b="0" i="0">
                <a:latin typeface="宋体" panose="02010600030101010101" pitchFamily="2" charset="-122"/>
                <a:ea typeface="宋体" panose="02010600030101010101" pitchFamily="2" charset="-122"/>
                <a:cs typeface="宋体" panose="02010600030101010101" pitchFamily="2" charset="-122"/>
              </a:rPr>
              <a:t>    </a:t>
            </a:r>
            <a:r>
              <a:rPr lang="zh-CN" altLang="en-US" sz="2000" b="0" i="0">
                <a:latin typeface="宋体" panose="02010600030101010101" pitchFamily="2" charset="-122"/>
                <a:ea typeface="宋体" panose="02010600030101010101" pitchFamily="2" charset="-122"/>
                <a:cs typeface="宋体" panose="02010600030101010101" pitchFamily="2" charset="-122"/>
              </a:rPr>
              <a:t>近年来，科研人员深入挖掘历史气候记录，对沃克环流进行了详尽的回顾分析。研究表明，尽管其在20世纪末展现出较强的影响力，但在长达八百年的时间尺度上，其强度并非恒定不变，火山活动与人类活动均可能对其产生深远影响。</a:t>
            </a:r>
            <a:endParaRPr lang="zh-CN" altLang="en-US" sz="2000" b="0" i="0">
              <a:latin typeface="宋体" panose="02010600030101010101" pitchFamily="2" charset="-122"/>
              <a:ea typeface="宋体" panose="02010600030101010101" pitchFamily="2" charset="-122"/>
              <a:cs typeface="宋体" panose="02010600030101010101" pitchFamily="2" charset="-122"/>
            </a:endParaRPr>
          </a:p>
          <a:p>
            <a:pPr lvl="0" indent="0" fontAlgn="auto">
              <a:lnSpc>
                <a:spcPct val="150000"/>
              </a:lnSpc>
              <a:spcAft>
                <a:spcPct val="0"/>
              </a:spcAft>
            </a:pPr>
            <a:r>
              <a:rPr lang="en-US" altLang="zh-CN" sz="2000" b="0" i="0">
                <a:latin typeface="宋体" panose="02010600030101010101" pitchFamily="2" charset="-122"/>
                <a:ea typeface="宋体" panose="02010600030101010101" pitchFamily="2" charset="-122"/>
                <a:cs typeface="宋体" panose="02010600030101010101" pitchFamily="2" charset="-122"/>
              </a:rPr>
              <a:t>    </a:t>
            </a:r>
            <a:r>
              <a:rPr lang="zh-CN" altLang="en-US" sz="2000" b="0" i="0">
                <a:latin typeface="宋体" panose="02010600030101010101" pitchFamily="2" charset="-122"/>
                <a:ea typeface="宋体" panose="02010600030101010101" pitchFamily="2" charset="-122"/>
                <a:cs typeface="宋体" panose="02010600030101010101" pitchFamily="2" charset="-122"/>
              </a:rPr>
              <a:t>尤为引人关注的是，太平洋年代际振荡（IPO）自1980年代以来对沃克环流强度的增强起到了关键作用，揭示了气候系统内部复杂多变的相互作用网络。科学家们对沃克环流的持续探索，体现了科学探索的无限魅力与不懈追求，激励着我们在学习与生活中保持好奇心，勇于探索未知，揭示世界的奥秘。</a:t>
            </a:r>
            <a:endParaRPr lang="zh-CN" altLang="en-US" sz="2000" b="0" i="0">
              <a:latin typeface="宋体" panose="02010600030101010101" pitchFamily="2" charset="-122"/>
              <a:ea typeface="宋体" panose="02010600030101010101" pitchFamily="2" charset="-122"/>
              <a:cs typeface="宋体" panose="02010600030101010101" pitchFamily="2" charset="-122"/>
            </a:endParaRPr>
          </a:p>
        </p:txBody>
      </p:sp>
      <p:pic>
        <p:nvPicPr>
          <p:cNvPr id="6" name="图片 5"/>
          <p:cNvPicPr>
            <a:picLocks noChangeAspect="1"/>
          </p:cNvPicPr>
          <p:nvPr>
            <p:custDataLst>
              <p:tags r:id="rId8"/>
            </p:custDataLst>
          </p:nvPr>
        </p:nvPicPr>
        <p:blipFill>
          <a:blip r:embed="rId9"/>
          <a:stretch>
            <a:fillRect/>
          </a:stretch>
        </p:blipFill>
        <p:spPr>
          <a:xfrm>
            <a:off x="132715" y="615315"/>
            <a:ext cx="736600" cy="736600"/>
          </a:xfrm>
          <a:prstGeom prst="rect">
            <a:avLst/>
          </a:prstGeom>
        </p:spPr>
      </p:pic>
      <p:sp>
        <p:nvSpPr>
          <p:cNvPr id="7" name="文本框 6"/>
          <p:cNvSpPr txBox="1"/>
          <p:nvPr>
            <p:custDataLst>
              <p:tags r:id="rId10"/>
            </p:custDataLst>
          </p:nvPr>
        </p:nvSpPr>
        <p:spPr>
          <a:xfrm>
            <a:off x="1007745" y="763270"/>
            <a:ext cx="938530" cy="521970"/>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zh-CN" altLang="en-US" sz="2800">
                <a:latin typeface="Arial" panose="020B0604020202020204" pitchFamily="34" charset="0"/>
                <a:ea typeface="微软雅黑" panose="020B0503020204020204" charset="-122"/>
              </a:rPr>
              <a:t>阅读</a:t>
            </a:r>
            <a:endParaRPr lang="zh-CN" altLang="en-US" sz="2800">
              <a:latin typeface="Arial" panose="020B0604020202020204" pitchFamily="34" charset="0"/>
              <a:ea typeface="微软雅黑" panose="020B0503020204020204" charset="-122"/>
            </a:endParaRPr>
          </a:p>
        </p:txBody>
      </p:sp>
    </p:spTree>
    <p:custDataLst>
      <p:tags r:id="rId1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734060" y="3843020"/>
            <a:ext cx="10476230" cy="2400935"/>
          </a:xfrm>
          <a:prstGeom prst="rect">
            <a:avLst/>
          </a:prstGeom>
          <a:noFill/>
        </p:spPr>
        <p:txBody>
          <a:bodyPr wrap="square" rtlCol="0" anchor="t">
            <a:noAutofit/>
          </a:bodyPr>
          <a:lstStyle/>
          <a:p>
            <a:pPr indent="0" algn="just" fontAlgn="auto">
              <a:lnSpc>
                <a:spcPct val="150000"/>
              </a:lnSpc>
              <a:spcAft>
                <a:spcPct val="0"/>
              </a:spcAft>
            </a:pPr>
            <a:r>
              <a:rPr lang="zh-CN" altLang="en-US" sz="2400">
                <a:solidFill>
                  <a:srgbClr val="3E3E3E"/>
                </a:solidFill>
                <a:latin typeface="宋体" panose="02010600030101010101" pitchFamily="2" charset="-122"/>
                <a:ea typeface="宋体" panose="02010600030101010101" pitchFamily="2" charset="-122"/>
                <a:cs typeface="宋体" panose="02010600030101010101" pitchFamily="2" charset="-122"/>
                <a:sym typeface="+mn-ea"/>
              </a:rPr>
              <a:t>1982年这里发生了非常严重的企鹅死亡事件，70%以上的加拉帕戈斯企鹅死亡。自此之后，加拉帕戈斯企鹅的数量还在逐年减少，现存数量大概在1000只左右，国际自然保护联盟（IUCN）已将其列为极危物种，现已濒临绝种，非常需要救助。</a:t>
            </a:r>
            <a:endParaRPr lang="zh-CN" altLang="en-US" sz="2400">
              <a:solidFill>
                <a:srgbClr val="3E3E3E"/>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1" name="燕尾形 10"/>
          <p:cNvSpPr/>
          <p:nvPr>
            <p:custDataLst>
              <p:tags r:id="rId2"/>
            </p:custDataLst>
          </p:nvPr>
        </p:nvSpPr>
        <p:spPr>
          <a:xfrm>
            <a:off x="4085590" y="0"/>
            <a:ext cx="403987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燕尾形 11"/>
          <p:cNvSpPr/>
          <p:nvPr>
            <p:custDataLst>
              <p:tags r:id="rId3"/>
            </p:custDataLst>
          </p:nvPr>
        </p:nvSpPr>
        <p:spPr>
          <a:xfrm>
            <a:off x="8125460" y="0"/>
            <a:ext cx="4066540" cy="460375"/>
          </a:xfrm>
          <a:prstGeom prst="chevron">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燕尾形 14"/>
          <p:cNvSpPr/>
          <p:nvPr>
            <p:custDataLst>
              <p:tags r:id="rId4"/>
            </p:custDataLst>
          </p:nvPr>
        </p:nvSpPr>
        <p:spPr>
          <a:xfrm>
            <a:off x="30480" y="22225"/>
            <a:ext cx="403987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文本框 19"/>
          <p:cNvSpPr txBox="1"/>
          <p:nvPr>
            <p:custDataLst>
              <p:tags r:id="rId5"/>
            </p:custDataLst>
          </p:nvPr>
        </p:nvSpPr>
        <p:spPr>
          <a:xfrm>
            <a:off x="1016000" y="34925"/>
            <a:ext cx="2111375"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海气如何互动</a:t>
            </a:r>
            <a:endParaRPr lang="zh-CN" altLang="en-US" sz="2400">
              <a:solidFill>
                <a:schemeClr val="bg1"/>
              </a:solidFill>
              <a:latin typeface="Arial" panose="020B0604020202020204" pitchFamily="34" charset="0"/>
              <a:ea typeface="微软雅黑" panose="020B0503020204020204" charset="-122"/>
            </a:endParaRPr>
          </a:p>
        </p:txBody>
      </p:sp>
      <p:sp>
        <p:nvSpPr>
          <p:cNvPr id="21" name="文本框 20"/>
          <p:cNvSpPr txBox="1"/>
          <p:nvPr>
            <p:custDataLst>
              <p:tags r:id="rId6"/>
            </p:custDataLst>
          </p:nvPr>
        </p:nvSpPr>
        <p:spPr>
          <a:xfrm>
            <a:off x="4618355" y="12700"/>
            <a:ext cx="3322320" cy="460375"/>
          </a:xfrm>
          <a:prstGeom prst="rect">
            <a:avLst/>
          </a:prstGeom>
          <a:solidFill>
            <a:srgbClr val="0250EE"/>
          </a:solidFill>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互动正常与企鹅之生</a:t>
            </a:r>
            <a:endParaRPr lang="zh-CN" altLang="en-US" sz="2400">
              <a:solidFill>
                <a:schemeClr val="bg1"/>
              </a:solidFill>
              <a:latin typeface="Arial" panose="020B0604020202020204" pitchFamily="34" charset="0"/>
              <a:ea typeface="微软雅黑" panose="020B0503020204020204" charset="-122"/>
            </a:endParaRPr>
          </a:p>
        </p:txBody>
      </p:sp>
      <p:sp>
        <p:nvSpPr>
          <p:cNvPr id="22" name="文本框 21"/>
          <p:cNvSpPr txBox="1"/>
          <p:nvPr>
            <p:custDataLst>
              <p:tags r:id="rId7"/>
            </p:custDataLst>
          </p:nvPr>
        </p:nvSpPr>
        <p:spPr>
          <a:xfrm>
            <a:off x="8488045" y="0"/>
            <a:ext cx="3288030"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互动异常与企鹅之死</a:t>
            </a:r>
            <a:endParaRPr lang="zh-CN" altLang="en-US" sz="2400">
              <a:solidFill>
                <a:schemeClr val="bg1"/>
              </a:solidFill>
              <a:latin typeface="Arial" panose="020B0604020202020204" pitchFamily="34" charset="0"/>
              <a:ea typeface="微软雅黑" panose="020B0503020204020204" charset="-122"/>
            </a:endParaRPr>
          </a:p>
        </p:txBody>
      </p:sp>
      <p:pic>
        <p:nvPicPr>
          <p:cNvPr id="2" name="图片 1"/>
          <p:cNvPicPr/>
          <p:nvPr>
            <p:custDataLst>
              <p:tags r:id="rId8"/>
            </p:custDataLst>
          </p:nvPr>
        </p:nvPicPr>
        <p:blipFill>
          <a:blip r:embed="rId9"/>
          <a:stretch>
            <a:fillRect/>
          </a:stretch>
        </p:blipFill>
        <p:spPr>
          <a:xfrm>
            <a:off x="901700" y="838200"/>
            <a:ext cx="4771390" cy="3005455"/>
          </a:xfrm>
          <a:prstGeom prst="rect">
            <a:avLst/>
          </a:prstGeom>
        </p:spPr>
      </p:pic>
      <p:pic>
        <p:nvPicPr>
          <p:cNvPr id="3" name="图片 2"/>
          <p:cNvPicPr/>
          <p:nvPr>
            <p:custDataLst>
              <p:tags r:id="rId10"/>
            </p:custDataLst>
          </p:nvPr>
        </p:nvPicPr>
        <p:blipFill>
          <a:blip r:embed="rId11"/>
          <a:srcRect l="17376"/>
          <a:stretch>
            <a:fillRect/>
          </a:stretch>
        </p:blipFill>
        <p:spPr>
          <a:xfrm>
            <a:off x="6381115" y="838200"/>
            <a:ext cx="4829175" cy="3005455"/>
          </a:xfrm>
          <a:prstGeom prst="rect">
            <a:avLst/>
          </a:prstGeom>
        </p:spPr>
      </p:pic>
    </p:spTree>
    <p:custDataLst>
      <p:tags r:id="rId12"/>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7339330" y="1126490"/>
            <a:ext cx="4410710" cy="2172335"/>
          </a:xfrm>
          <a:prstGeom prst="rect">
            <a:avLst/>
          </a:prstGeom>
        </p:spPr>
        <p:txBody>
          <a:bodyPr wrap="square" lIns="121898" tIns="60948" rIns="121898" bIns="60948">
            <a:noAutofit/>
          </a:bodyPr>
          <a:lstStyle/>
          <a:p>
            <a:pPr>
              <a:spcAft>
                <a:spcPct val="0"/>
              </a:spcAft>
              <a:tabLst>
                <a:tab pos="2700655" algn="l"/>
              </a:tabLst>
            </a:pPr>
            <a:r>
              <a:rPr lang="zh-CN" altLang="en-US" sz="2400">
                <a:latin typeface="楷体" panose="02010609060101010101" pitchFamily="49" charset="-122"/>
                <a:ea typeface="楷体" panose="02010609060101010101" pitchFamily="49" charset="-122"/>
              </a:rPr>
              <a:t>    </a:t>
            </a:r>
            <a:r>
              <a:rPr lang="zh-CN" altLang="en-US" sz="2400">
                <a:latin typeface="方正楷体简体" panose="02010601030101010101" charset="-122"/>
                <a:ea typeface="方正楷体简体" panose="02010601030101010101" charset="-122"/>
                <a:cs typeface="方正楷体简体" panose="02010601030101010101" charset="-122"/>
                <a:sym typeface="方正楷体简体" panose="02010601030101010101" charset="-122"/>
              </a:rPr>
              <a:t>有些年份（图为</a:t>
            </a:r>
            <a:r>
              <a:rPr lang="en-US" altLang="zh-CN" sz="2400">
                <a:latin typeface="方正楷体简体" panose="02010601030101010101" charset="-122"/>
                <a:ea typeface="方正楷体简体" panose="02010601030101010101" charset="-122"/>
                <a:cs typeface="方正楷体简体" panose="02010601030101010101" charset="-122"/>
                <a:sym typeface="方正楷体简体" panose="02010601030101010101" charset="-122"/>
              </a:rPr>
              <a:t>1998</a:t>
            </a:r>
            <a:r>
              <a:rPr lang="zh-CN" altLang="en-US" sz="2400">
                <a:latin typeface="方正楷体简体" panose="02010601030101010101" charset="-122"/>
                <a:ea typeface="方正楷体简体" panose="02010601030101010101" charset="-122"/>
                <a:cs typeface="方正楷体简体" panose="02010601030101010101" charset="-122"/>
                <a:sym typeface="方正楷体简体" panose="02010601030101010101" charset="-122"/>
              </a:rPr>
              <a:t>年</a:t>
            </a:r>
            <a:r>
              <a:rPr lang="en-US" altLang="zh-CN" sz="2400">
                <a:latin typeface="方正楷体简体" panose="02010601030101010101" charset="-122"/>
                <a:ea typeface="方正楷体简体" panose="02010601030101010101" charset="-122"/>
                <a:cs typeface="方正楷体简体" panose="02010601030101010101" charset="-122"/>
                <a:sym typeface="方正楷体简体" panose="02010601030101010101" charset="-122"/>
              </a:rPr>
              <a:t>12</a:t>
            </a:r>
            <a:r>
              <a:rPr lang="zh-CN" altLang="en-US" sz="2400">
                <a:latin typeface="方正楷体简体" panose="02010601030101010101" charset="-122"/>
                <a:ea typeface="方正楷体简体" panose="02010601030101010101" charset="-122"/>
                <a:cs typeface="方正楷体简体" panose="02010601030101010101" charset="-122"/>
                <a:sym typeface="方正楷体简体" panose="02010601030101010101" charset="-122"/>
              </a:rPr>
              <a:t>月），赤道附近太平洋中东部表层海水温度异常升高，甚至超过了同纬度太平洋西部地区，这种现象被称为厄尔尼诺现象。</a:t>
            </a:r>
            <a:endParaRPr lang="zh-CN" altLang="en-US" sz="2400" kern="100">
              <a:latin typeface="方正楷体简体" panose="02010601030101010101" charset="-122"/>
              <a:ea typeface="方正楷体简体" panose="02010601030101010101" charset="-122"/>
              <a:cs typeface="方正楷体简体" panose="02010601030101010101" charset="-122"/>
              <a:sym typeface="方正楷体简体" panose="02010601030101010101" charset="-122"/>
            </a:endParaRPr>
          </a:p>
        </p:txBody>
      </p:sp>
      <p:pic>
        <p:nvPicPr>
          <p:cNvPr id="12" name="图片 11"/>
          <p:cNvPicPr>
            <a:picLocks noChangeAspect="1"/>
          </p:cNvPicPr>
          <p:nvPr>
            <p:custDataLst>
              <p:tags r:id="rId2"/>
            </p:custDataLst>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 b="462"/>
          <a:stretch>
            <a:fillRect/>
          </a:stretch>
        </p:blipFill>
        <p:spPr>
          <a:xfrm>
            <a:off x="498475" y="698500"/>
            <a:ext cx="6892925" cy="3056890"/>
          </a:xfrm>
          <a:prstGeom prst="rect">
            <a:avLst/>
          </a:prstGeom>
        </p:spPr>
      </p:pic>
      <p:sp>
        <p:nvSpPr>
          <p:cNvPr id="11" name="燕尾形 10"/>
          <p:cNvSpPr/>
          <p:nvPr>
            <p:custDataLst>
              <p:tags r:id="rId4"/>
            </p:custDataLst>
          </p:nvPr>
        </p:nvSpPr>
        <p:spPr>
          <a:xfrm>
            <a:off x="4085590" y="0"/>
            <a:ext cx="403987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燕尾形 3"/>
          <p:cNvSpPr/>
          <p:nvPr>
            <p:custDataLst>
              <p:tags r:id="rId5"/>
            </p:custDataLst>
          </p:nvPr>
        </p:nvSpPr>
        <p:spPr>
          <a:xfrm>
            <a:off x="8125460" y="0"/>
            <a:ext cx="4066540" cy="460375"/>
          </a:xfrm>
          <a:prstGeom prst="chevron">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燕尾形 14"/>
          <p:cNvSpPr/>
          <p:nvPr>
            <p:custDataLst>
              <p:tags r:id="rId6"/>
            </p:custDataLst>
          </p:nvPr>
        </p:nvSpPr>
        <p:spPr>
          <a:xfrm>
            <a:off x="30480" y="22225"/>
            <a:ext cx="4039870" cy="460375"/>
          </a:xfrm>
          <a:prstGeom prst="chevron">
            <a:avLst/>
          </a:prstGeom>
          <a:solidFill>
            <a:srgbClr val="0250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文本框 19"/>
          <p:cNvSpPr txBox="1"/>
          <p:nvPr>
            <p:custDataLst>
              <p:tags r:id="rId7"/>
            </p:custDataLst>
          </p:nvPr>
        </p:nvSpPr>
        <p:spPr>
          <a:xfrm>
            <a:off x="1016000" y="34925"/>
            <a:ext cx="2111375"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海气如何互动</a:t>
            </a:r>
            <a:endParaRPr lang="zh-CN" altLang="en-US" sz="2400">
              <a:solidFill>
                <a:schemeClr val="bg1"/>
              </a:solidFill>
              <a:latin typeface="Arial" panose="020B0604020202020204" pitchFamily="34" charset="0"/>
              <a:ea typeface="微软雅黑" panose="020B0503020204020204" charset="-122"/>
            </a:endParaRPr>
          </a:p>
        </p:txBody>
      </p:sp>
      <p:sp>
        <p:nvSpPr>
          <p:cNvPr id="5" name="文本框 4"/>
          <p:cNvSpPr txBox="1"/>
          <p:nvPr>
            <p:custDataLst>
              <p:tags r:id="rId8"/>
            </p:custDataLst>
          </p:nvPr>
        </p:nvSpPr>
        <p:spPr>
          <a:xfrm>
            <a:off x="4618355" y="12700"/>
            <a:ext cx="3322320" cy="460375"/>
          </a:xfrm>
          <a:prstGeom prst="rect">
            <a:avLst/>
          </a:prstGeom>
          <a:solidFill>
            <a:srgbClr val="0250EE"/>
          </a:solidFill>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互动正常与企鹅之生</a:t>
            </a:r>
            <a:endParaRPr lang="zh-CN" altLang="en-US" sz="2400">
              <a:solidFill>
                <a:schemeClr val="bg1"/>
              </a:solidFill>
              <a:latin typeface="Arial" panose="020B0604020202020204" pitchFamily="34" charset="0"/>
              <a:ea typeface="微软雅黑" panose="020B0503020204020204" charset="-122"/>
            </a:endParaRPr>
          </a:p>
        </p:txBody>
      </p:sp>
      <p:sp>
        <p:nvSpPr>
          <p:cNvPr id="6" name="文本框 5"/>
          <p:cNvSpPr txBox="1"/>
          <p:nvPr>
            <p:custDataLst>
              <p:tags r:id="rId9"/>
            </p:custDataLst>
          </p:nvPr>
        </p:nvSpPr>
        <p:spPr>
          <a:xfrm>
            <a:off x="8488045" y="0"/>
            <a:ext cx="3288030" cy="460375"/>
          </a:xfrm>
          <a:prstGeom prst="rect">
            <a:avLst/>
          </a:prstGeom>
          <a:ln>
            <a:noFill/>
          </a:ln>
        </p:spPr>
        <p:txBody>
          <a:bodyPr wrap="square">
            <a:spAutoFit/>
            <a:extLst>
              <a:ext uri="{4A0BC546-FE56-4ADE-93B0-CB8AF2F6F144}">
                <wpsdc:textFrameExt xmlns:wpsdc="http://www.wps.cn/officeDocument/2022/drawingmlCustomData" type="text"/>
              </a:ext>
            </a:extLst>
          </a:bodyPr>
          <a:lstStyle/>
          <a:p>
            <a:pPr algn="l"/>
            <a:r>
              <a:rPr lang="zh-CN" altLang="en-US" sz="2400">
                <a:solidFill>
                  <a:schemeClr val="bg1"/>
                </a:solidFill>
                <a:latin typeface="Arial" panose="020B0604020202020204" pitchFamily="34" charset="0"/>
                <a:ea typeface="微软雅黑" panose="020B0503020204020204" charset="-122"/>
              </a:rPr>
              <a:t>互动异常与企鹅之死</a:t>
            </a:r>
            <a:endParaRPr lang="zh-CN" altLang="en-US" sz="2400">
              <a:solidFill>
                <a:schemeClr val="bg1"/>
              </a:solidFill>
              <a:latin typeface="Arial" panose="020B0604020202020204" pitchFamily="34" charset="0"/>
              <a:ea typeface="微软雅黑" panose="020B0503020204020204" charset="-122"/>
            </a:endParaRPr>
          </a:p>
        </p:txBody>
      </p:sp>
      <p:sp>
        <p:nvSpPr>
          <p:cNvPr id="7" name="矩形 6"/>
          <p:cNvSpPr/>
          <p:nvPr>
            <p:custDataLst>
              <p:tags r:id="rId10"/>
            </p:custDataLst>
          </p:nvPr>
        </p:nvSpPr>
        <p:spPr>
          <a:xfrm>
            <a:off x="7339330" y="4403090"/>
            <a:ext cx="4411345" cy="1597660"/>
          </a:xfrm>
          <a:prstGeom prst="rect">
            <a:avLst/>
          </a:prstGeom>
        </p:spPr>
        <p:txBody>
          <a:bodyPr wrap="square" lIns="121898" tIns="60948" rIns="121898" bIns="60948">
            <a:spAutoFit/>
          </a:bodyPr>
          <a:lstStyle/>
          <a:p>
            <a:pPr>
              <a:spcAft>
                <a:spcPct val="0"/>
              </a:spcAft>
              <a:tabLst>
                <a:tab pos="2700655" algn="l"/>
              </a:tabLst>
            </a:pPr>
            <a:r>
              <a:rPr lang="zh-CN" altLang="en-US" sz="2400">
                <a:latin typeface="楷体" panose="02010609060101010101" pitchFamily="49" charset="-122"/>
                <a:ea typeface="楷体" panose="02010609060101010101" pitchFamily="49" charset="-122"/>
              </a:rPr>
              <a:t>    有些年份（图为</a:t>
            </a:r>
            <a:r>
              <a:rPr lang="en-US" altLang="zh-CN" sz="2400">
                <a:latin typeface="楷体" panose="02010609060101010101" pitchFamily="49" charset="-122"/>
                <a:ea typeface="楷体" panose="02010609060101010101" pitchFamily="49" charset="-122"/>
              </a:rPr>
              <a:t>2021</a:t>
            </a:r>
            <a:r>
              <a:rPr lang="zh-CN" altLang="en-US" sz="2400">
                <a:latin typeface="楷体" panose="02010609060101010101" pitchFamily="49" charset="-122"/>
                <a:ea typeface="楷体" panose="02010609060101010101" pitchFamily="49" charset="-122"/>
              </a:rPr>
              <a:t>年</a:t>
            </a:r>
            <a:r>
              <a:rPr lang="en-US" altLang="zh-CN" sz="2400">
                <a:latin typeface="楷体" panose="02010609060101010101" pitchFamily="49" charset="-122"/>
                <a:ea typeface="楷体" panose="02010609060101010101" pitchFamily="49" charset="-122"/>
              </a:rPr>
              <a:t>7</a:t>
            </a:r>
            <a:r>
              <a:rPr lang="zh-CN" altLang="en-US" sz="2400">
                <a:latin typeface="楷体" panose="02010609060101010101" pitchFamily="49" charset="-122"/>
                <a:ea typeface="楷体" panose="02010609060101010101" pitchFamily="49" charset="-122"/>
              </a:rPr>
              <a:t>月），赤道附近太平洋中东部表层海水温度异常偏低，这种现象被称为拉尼娜现象。</a:t>
            </a:r>
            <a:endParaRPr lang="zh-CN" altLang="en-US" sz="2400" b="1" kern="100">
              <a:latin typeface="楷体" panose="02010609060101010101" pitchFamily="49" charset="-122"/>
              <a:ea typeface="楷体" panose="02010609060101010101" pitchFamily="49" charset="-122"/>
              <a:cs typeface="Times New Roman" panose="02020603050405020304"/>
            </a:endParaRPr>
          </a:p>
        </p:txBody>
      </p:sp>
      <p:pic>
        <p:nvPicPr>
          <p:cNvPr id="8" name="图片 7"/>
          <p:cNvPicPr/>
          <p:nvPr>
            <p:custDataLst>
              <p:tags r:id="rId11"/>
            </p:custDataLst>
          </p:nvPr>
        </p:nvPicPr>
        <p:blipFill>
          <a:blip r:embed="rId12"/>
          <a:srcRect l="1315" t="2243" r="1455" b="405"/>
          <a:stretch>
            <a:fillRect/>
          </a:stretch>
        </p:blipFill>
        <p:spPr>
          <a:xfrm>
            <a:off x="758190" y="3945890"/>
            <a:ext cx="6211570" cy="2773680"/>
          </a:xfrm>
          <a:prstGeom prst="rect">
            <a:avLst/>
          </a:prstGeom>
          <a:noFill/>
          <a:ln w="9525">
            <a:noFill/>
          </a:ln>
        </p:spPr>
      </p:pic>
      <p:sp>
        <p:nvSpPr>
          <p:cNvPr id="10" name="文本框 9"/>
          <p:cNvSpPr txBox="1"/>
          <p:nvPr>
            <p:custDataLst>
              <p:tags r:id="rId13"/>
            </p:custDataLst>
          </p:nvPr>
        </p:nvSpPr>
        <p:spPr>
          <a:xfrm>
            <a:off x="5407025" y="6508750"/>
            <a:ext cx="1470660" cy="306705"/>
          </a:xfrm>
          <a:prstGeom prst="rect">
            <a:avLst/>
          </a:prstGeom>
          <a:noFill/>
        </p:spPr>
        <p:txBody>
          <a:bodyPr wrap="square">
            <a:spAutoFit/>
          </a:bodyPr>
          <a:lstStyle>
            <a:defPPr>
              <a:defRPr lang="zh-CN"/>
            </a:defPPr>
            <a:lvl1pPr marR="0" algn="ctr" defTabSz="457200" eaLnBrk="1" fontAlgn="auto" hangingPunct="1">
              <a:spcBef>
                <a:spcPct val="0"/>
              </a:spcBef>
              <a:spcAft>
                <a:spcPct val="0"/>
              </a:spcAft>
              <a:buClrTx/>
              <a:buSzTx/>
              <a:buFontTx/>
              <a:defRPr kumimoji="0" sz="1800" strike="noStrike" cap="none" spc="0" normalizeH="0">
                <a:ln>
                  <a:noFill/>
                </a:ln>
                <a:solidFill>
                  <a:prstClr val="black"/>
                </a:solidFill>
                <a:effectLst/>
                <a:uLnTx/>
                <a:uFillTx/>
                <a:latin typeface="Times New Roman" panose="02020603050405020304" pitchFamily="18" charset="0"/>
                <a:ea typeface="思源黑体 CN"/>
              </a:defRPr>
            </a:lvl1pPr>
          </a:lstStyle>
          <a:p>
            <a:r>
              <a:rPr lang="zh-CN" sz="1400"/>
              <a:t>海温距平</a:t>
            </a:r>
            <a:r>
              <a:rPr lang="en-US" altLang="zh-CN" sz="1400"/>
              <a:t>/</a:t>
            </a:r>
            <a:r>
              <a:rPr lang="en-US" altLang="zh-CN" sz="1400">
                <a:latin typeface="宋体" panose="02010600030101010101" pitchFamily="2" charset="-122"/>
                <a:ea typeface="宋体" panose="02010600030101010101" pitchFamily="2" charset="-122"/>
              </a:rPr>
              <a:t>℃</a:t>
            </a:r>
            <a:endParaRPr lang="en-US" altLang="zh-CN" sz="1400">
              <a:latin typeface="宋体" panose="02010600030101010101" pitchFamily="2" charset="-122"/>
              <a:ea typeface="宋体" panose="02010600030101010101" pitchFamily="2" charset="-122"/>
            </a:endParaRPr>
          </a:p>
        </p:txBody>
      </p:sp>
    </p:spTree>
    <p:custDataLst>
      <p:tags r:id="rId14"/>
    </p:custDataLst>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AS_UNIQUEID" val="7505"/>
</p:tagLst>
</file>

<file path=ppt/tags/tag101.xml><?xml version="1.0" encoding="utf-8"?>
<p:tagLst xmlns:p="http://schemas.openxmlformats.org/presentationml/2006/main">
  <p:tag name="AS_UNIQUEID" val="7506"/>
</p:tagLst>
</file>

<file path=ppt/tags/tag102.xml><?xml version="1.0" encoding="utf-8"?>
<p:tagLst xmlns:p="http://schemas.openxmlformats.org/presentationml/2006/main">
  <p:tag name="AS_UNIQUEID" val="7507"/>
</p:tagLst>
</file>

<file path=ppt/tags/tag103.xml><?xml version="1.0" encoding="utf-8"?>
<p:tagLst xmlns:p="http://schemas.openxmlformats.org/presentationml/2006/main">
  <p:tag name="AS_UNIQUEID" val="7508"/>
</p:tagLst>
</file>

<file path=ppt/tags/tag104.xml><?xml version="1.0" encoding="utf-8"?>
<p:tagLst xmlns:p="http://schemas.openxmlformats.org/presentationml/2006/main">
  <p:tag name="AS_UNIQUEID" val="7509"/>
</p:tagLst>
</file>

<file path=ppt/tags/tag105.xml><?xml version="1.0" encoding="utf-8"?>
<p:tagLst xmlns:p="http://schemas.openxmlformats.org/presentationml/2006/main">
  <p:tag name="AS_UNIQUEID" val="7510"/>
</p:tagLst>
</file>

<file path=ppt/tags/tag106.xml><?xml version="1.0" encoding="utf-8"?>
<p:tagLst xmlns:p="http://schemas.openxmlformats.org/presentationml/2006/main">
  <p:tag name="AS_UNIQUEID" val="7511"/>
</p:tagLst>
</file>

<file path=ppt/tags/tag107.xml><?xml version="1.0" encoding="utf-8"?>
<p:tagLst xmlns:p="http://schemas.openxmlformats.org/presentationml/2006/main">
  <p:tag name="AS_UNIQUEID" val="7512"/>
</p:tagLst>
</file>

<file path=ppt/tags/tag108.xml><?xml version="1.0" encoding="utf-8"?>
<p:tagLst xmlns:p="http://schemas.openxmlformats.org/presentationml/2006/main">
  <p:tag name="AS_UNIQUEID" val="7513"/>
</p:tagLst>
</file>

<file path=ppt/tags/tag109.xml><?xml version="1.0" encoding="utf-8"?>
<p:tagLst xmlns:p="http://schemas.openxmlformats.org/presentationml/2006/main">
  <p:tag name="AS_UNIQUEID" val="7514"/>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AS_UNIQUEID" val="7515"/>
</p:tagLst>
</file>

<file path=ppt/tags/tag111.xml><?xml version="1.0" encoding="utf-8"?>
<p:tagLst xmlns:p="http://schemas.openxmlformats.org/presentationml/2006/main">
  <p:tag name="AS_UNIQUEID" val="7516"/>
</p:tagLst>
</file>

<file path=ppt/tags/tag112.xml><?xml version="1.0" encoding="utf-8"?>
<p:tagLst xmlns:p="http://schemas.openxmlformats.org/presentationml/2006/main">
  <p:tag name="AS_UNIQUEID" val="7517"/>
</p:tagLst>
</file>

<file path=ppt/tags/tag113.xml><?xml version="1.0" encoding="utf-8"?>
<p:tagLst xmlns:p="http://schemas.openxmlformats.org/presentationml/2006/main">
  <p:tag name="AS_UNIQUEID" val="7518"/>
</p:tagLst>
</file>

<file path=ppt/tags/tag114.xml><?xml version="1.0" encoding="utf-8"?>
<p:tagLst xmlns:p="http://schemas.openxmlformats.org/presentationml/2006/main">
  <p:tag name="AS_UNIQUEID" val="7519"/>
</p:tagLst>
</file>

<file path=ppt/tags/tag115.xml><?xml version="1.0" encoding="utf-8"?>
<p:tagLst xmlns:p="http://schemas.openxmlformats.org/presentationml/2006/main">
  <p:tag name="AS_UNIQUEID" val="7520"/>
</p:tagLst>
</file>

<file path=ppt/tags/tag116.xml><?xml version="1.0" encoding="utf-8"?>
<p:tagLst xmlns:p="http://schemas.openxmlformats.org/presentationml/2006/main">
  <p:tag name="AS_UNIQUEID" val="7521"/>
</p:tagLst>
</file>

<file path=ppt/tags/tag117.xml><?xml version="1.0" encoding="utf-8"?>
<p:tagLst xmlns:p="http://schemas.openxmlformats.org/presentationml/2006/main">
  <p:tag name="AS_UNIQUEID" val="7522"/>
</p:tagLst>
</file>

<file path=ppt/tags/tag118.xml><?xml version="1.0" encoding="utf-8"?>
<p:tagLst xmlns:p="http://schemas.openxmlformats.org/presentationml/2006/main">
  <p:tag name="AS_UNIQUEID" val="7523"/>
</p:tagLst>
</file>

<file path=ppt/tags/tag119.xml><?xml version="1.0" encoding="utf-8"?>
<p:tagLst xmlns:p="http://schemas.openxmlformats.org/presentationml/2006/main">
  <p:tag name="AS_UNIQUEID" val="695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AS_UNIQUEID" val="6957"/>
</p:tagLst>
</file>

<file path=ppt/tags/tag121.xml><?xml version="1.0" encoding="utf-8"?>
<p:tagLst xmlns:p="http://schemas.openxmlformats.org/presentationml/2006/main">
  <p:tag name="AS_UNIQUEID" val="6964"/>
</p:tagLst>
</file>

<file path=ppt/tags/tag122.xml><?xml version="1.0" encoding="utf-8"?>
<p:tagLst xmlns:p="http://schemas.openxmlformats.org/presentationml/2006/main">
  <p:tag name="AS_UNIQUEID" val="6963"/>
</p:tagLst>
</file>

<file path=ppt/tags/tag123.xml><?xml version="1.0" encoding="utf-8"?>
<p:tagLst xmlns:p="http://schemas.openxmlformats.org/presentationml/2006/main">
  <p:tag name="AS_UNIQUEID" val="7524"/>
</p:tagLst>
</file>

<file path=ppt/tags/tag124.xml><?xml version="1.0" encoding="utf-8"?>
<p:tagLst xmlns:p="http://schemas.openxmlformats.org/presentationml/2006/main">
  <p:tag name="AS_UNIQUEID" val="7525"/>
</p:tagLst>
</file>

<file path=ppt/tags/tag125.xml><?xml version="1.0" encoding="utf-8"?>
<p:tagLst xmlns:p="http://schemas.openxmlformats.org/presentationml/2006/main">
  <p:tag name="AS_UNIQUEID" val="7526"/>
</p:tagLst>
</file>

<file path=ppt/tags/tag126.xml><?xml version="1.0" encoding="utf-8"?>
<p:tagLst xmlns:p="http://schemas.openxmlformats.org/presentationml/2006/main">
  <p:tag name="AS_UNIQUEID" val="7527"/>
</p:tagLst>
</file>

<file path=ppt/tags/tag127.xml><?xml version="1.0" encoding="utf-8"?>
<p:tagLst xmlns:p="http://schemas.openxmlformats.org/presentationml/2006/main">
  <p:tag name="AS_UNIQUEID" val="7528"/>
</p:tagLst>
</file>

<file path=ppt/tags/tag128.xml><?xml version="1.0" encoding="utf-8"?>
<p:tagLst xmlns:p="http://schemas.openxmlformats.org/presentationml/2006/main">
  <p:tag name="AS_UNIQUEID" val="7529"/>
</p:tagLst>
</file>

<file path=ppt/tags/tag129.xml><?xml version="1.0" encoding="utf-8"?>
<p:tagLst xmlns:p="http://schemas.openxmlformats.org/presentationml/2006/main">
  <p:tag name="KSO_WM_BEAUTIFY_FLAG" val="#wm#"/>
  <p:tag name="KSO_WM_SLIDE_BACKGROUND_TYPE" val="general"/>
  <p:tag name="KSO_WM_SLIDE_BK_DARK_LIGHT" val="2"/>
  <p:tag name="KSO_WM_SLIDE_ID" val="diagram20220057_3"/>
  <p:tag name="KSO_WM_SLIDE_INDEX" val="3"/>
  <p:tag name="KSO_WM_SLIDE_ITEM_CNT" val="0"/>
  <p:tag name="KSO_WM_SLIDE_LAYOUT" val="d"/>
  <p:tag name="KSO_WM_SLIDE_LAYOUT_CNT" val="1"/>
  <p:tag name="KSO_WM_SLIDE_LAYOUT_INFO" val="{&quot;id&quot;:&quot;2024-05-15T18:17:37&quot;,&quot;margin&quot;:{&quot;bottom&quot;:0.847000002861023,&quot;left&quot;:1.2699999809265137,&quot;right&quot;:1.2699999809265137,&quot;top&quot;:2.117000102996826},&quot;type&quot;:0}"/>
  <p:tag name="KSO_WM_SLIDE_LAYOUTTYPE" val="navigation"/>
  <p:tag name="KSO_WM_SLIDE_POSITION" val="0*0"/>
  <p:tag name="KSO_WM_SLIDE_RATIO" val="1.777778"/>
  <p:tag name="KSO_WM_SLIDE_SIZE" val="960*516"/>
  <p:tag name="KSO_WM_SLIDE_SUBTYPE" val="picTxt"/>
  <p:tag name="KSO_WM_SLIDE_TYPE" val="text"/>
  <p:tag name="KSO_WM_TAG_VERSION" val="1.0"/>
  <p:tag name="KSO_WM_TEMPLATE_CATEGORY" val="diagram"/>
  <p:tag name="KSO_WM_TEMPLATE_COLOR_TYPE" val="0"/>
  <p:tag name="KSO_WM_TEMPLATE_INDEX" val="20220057"/>
  <p:tag name="KSO_WM_TEMPLATE_MASTER_TYPE" val="0"/>
  <p:tag name="KSO_WM_TEMPLATE_SUBCATEGORY" val="25"/>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AS_UNIQUEID" val="7531"/>
</p:tagLst>
</file>

<file path=ppt/tags/tag131.xml><?xml version="1.0" encoding="utf-8"?>
<p:tagLst xmlns:p="http://schemas.openxmlformats.org/presentationml/2006/main">
  <p:tag name="AS_UNIQUEID" val="7532"/>
</p:tagLst>
</file>

<file path=ppt/tags/tag132.xml><?xml version="1.0" encoding="utf-8"?>
<p:tagLst xmlns:p="http://schemas.openxmlformats.org/presentationml/2006/main">
  <p:tag name="AS_UNIQUEID" val="16"/>
</p:tagLst>
</file>

<file path=ppt/tags/tag133.xml><?xml version="1.0" encoding="utf-8"?>
<p:tagLst xmlns:p="http://schemas.openxmlformats.org/presentationml/2006/main">
  <p:tag name="AS_UNIQUEID" val="6944"/>
</p:tagLst>
</file>

<file path=ppt/tags/tag134.xml><?xml version="1.0" encoding="utf-8"?>
<p:tagLst xmlns:p="http://schemas.openxmlformats.org/presentationml/2006/main">
  <p:tag name="AS_UNIQUEID" val="6945"/>
</p:tagLst>
</file>

<file path=ppt/tags/tag135.xml><?xml version="1.0" encoding="utf-8"?>
<p:tagLst xmlns:p="http://schemas.openxmlformats.org/presentationml/2006/main">
  <p:tag name="AS_UNIQUEID" val="6946"/>
</p:tagLst>
</file>

<file path=ppt/tags/tag136.xml><?xml version="1.0" encoding="utf-8"?>
<p:tagLst xmlns:p="http://schemas.openxmlformats.org/presentationml/2006/main">
  <p:tag name="AS_UNIQUEID" val="6947"/>
</p:tagLst>
</file>

<file path=ppt/tags/tag137.xml><?xml version="1.0" encoding="utf-8"?>
<p:tagLst xmlns:p="http://schemas.openxmlformats.org/presentationml/2006/main">
  <p:tag name="AS_UNIQUEID" val="112"/>
</p:tagLst>
</file>

<file path=ppt/tags/tag138.xml><?xml version="1.0" encoding="utf-8"?>
<p:tagLst xmlns:p="http://schemas.openxmlformats.org/presentationml/2006/main">
  <p:tag name="AS_UNIQUEID" val="7533"/>
</p:tagLst>
</file>

<file path=ppt/tags/tag139.xml><?xml version="1.0" encoding="utf-8"?>
<p:tagLst xmlns:p="http://schemas.openxmlformats.org/presentationml/2006/main">
  <p:tag name="AS_UNIQUEID" val="7534"/>
  <p:tag name="KSO_WM_UNIT_FILL_FORE_SCHEMECOLOR_INDEX" val="14"/>
  <p:tag name="KSO_WM_UNIT_FILL_FORE_SCHEMECOLOR_INDEX_BRIGHTNESS" val="0"/>
  <p:tag name="KSO_WM_UNI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AS_UNIQUEID" val="7535"/>
</p:tagLst>
</file>

<file path=ppt/tags/tag141.xml><?xml version="1.0" encoding="utf-8"?>
<p:tagLst xmlns:p="http://schemas.openxmlformats.org/presentationml/2006/main">
  <p:tag name="AS_UNIQUEID" val="7536"/>
</p:tagLst>
</file>

<file path=ppt/tags/tag142.xml><?xml version="1.0" encoding="utf-8"?>
<p:tagLst xmlns:p="http://schemas.openxmlformats.org/presentationml/2006/main">
  <p:tag name="AS_UNIQUEID" val="7537"/>
</p:tagLst>
</file>

<file path=ppt/tags/tag143.xml><?xml version="1.0" encoding="utf-8"?>
<p:tagLst xmlns:p="http://schemas.openxmlformats.org/presentationml/2006/main">
  <p:tag name="AS_UNIQUEID" val="7538"/>
</p:tagLst>
</file>

<file path=ppt/tags/tag144.xml><?xml version="1.0" encoding="utf-8"?>
<p:tagLst xmlns:p="http://schemas.openxmlformats.org/presentationml/2006/main">
  <p:tag name="AS_UNIQUEID" val="7539"/>
</p:tagLst>
</file>

<file path=ppt/tags/tag145.xml><?xml version="1.0" encoding="utf-8"?>
<p:tagLst xmlns:p="http://schemas.openxmlformats.org/presentationml/2006/main">
  <p:tag name="AS_UNIQUEID" val="7540"/>
</p:tagLst>
</file>

<file path=ppt/tags/tag146.xml><?xml version="1.0" encoding="utf-8"?>
<p:tagLst xmlns:p="http://schemas.openxmlformats.org/presentationml/2006/main">
  <p:tag name="KSO_WM_BEAUTIFY_FLAG" val="#wm#"/>
  <p:tag name="KSO_WM_SLIDE_BACKGROUND_TYPE" val="general"/>
  <p:tag name="KSO_WM_SLIDE_BK_DARK_LIGHT" val="2"/>
  <p:tag name="KSO_WM_SLIDE_ID" val="diagram20220057_3"/>
  <p:tag name="KSO_WM_SLIDE_INDEX" val="3"/>
  <p:tag name="KSO_WM_SLIDE_ITEM_CNT" val="0"/>
  <p:tag name="KSO_WM_SLIDE_LAYOUT" val="d"/>
  <p:tag name="KSO_WM_SLIDE_LAYOUT_CNT" val="1"/>
  <p:tag name="KSO_WM_SLIDE_LAYOUT_INFO" val="{&quot;id&quot;:&quot;2024-05-15T18:17:37&quot;,&quot;margin&quot;:{&quot;bottom&quot;:0.847000002861023,&quot;left&quot;:1.2699999809265137,&quot;right&quot;:1.2699999809265137,&quot;top&quot;:2.117000102996826},&quot;type&quot;:0}"/>
  <p:tag name="KSO_WM_SLIDE_LAYOUTTYPE" val="navigation"/>
  <p:tag name="KSO_WM_SLIDE_POSITION" val="0*0"/>
  <p:tag name="KSO_WM_SLIDE_RATIO" val="1.777778"/>
  <p:tag name="KSO_WM_SLIDE_SIZE" val="960*516"/>
  <p:tag name="KSO_WM_SLIDE_SUBTYPE" val="picTxt"/>
  <p:tag name="KSO_WM_SLIDE_TYPE" val="text"/>
  <p:tag name="KSO_WM_TAG_VERSION" val="1.0"/>
  <p:tag name="KSO_WM_TEMPLATE_CATEGORY" val="diagram"/>
  <p:tag name="KSO_WM_TEMPLATE_COLOR_TYPE" val="0"/>
  <p:tag name="KSO_WM_TEMPLATE_INDEX" val="20220057"/>
  <p:tag name="KSO_WM_TEMPLATE_MASTER_TYPE" val="0"/>
  <p:tag name="KSO_WM_TEMPLATE_SUBCATEGORY" val="25"/>
</p:tagLst>
</file>

<file path=ppt/tags/tag147.xml><?xml version="1.0" encoding="utf-8"?>
<p:tagLst xmlns:p="http://schemas.openxmlformats.org/presentationml/2006/main">
  <p:tag name="AS_UNIQUEID" val="7542"/>
</p:tagLst>
</file>

<file path=ppt/tags/tag148.xml><?xml version="1.0" encoding="utf-8"?>
<p:tagLst xmlns:p="http://schemas.openxmlformats.org/presentationml/2006/main">
  <p:tag name="AS_UNIQUEID" val="7543"/>
</p:tagLst>
</file>

<file path=ppt/tags/tag149.xml><?xml version="1.0" encoding="utf-8"?>
<p:tagLst xmlns:p="http://schemas.openxmlformats.org/presentationml/2006/main">
  <p:tag name="AS_UNIQUEID" val="754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AS_UNIQUEID" val="7545"/>
</p:tagLst>
</file>

<file path=ppt/tags/tag151.xml><?xml version="1.0" encoding="utf-8"?>
<p:tagLst xmlns:p="http://schemas.openxmlformats.org/presentationml/2006/main">
  <p:tag name="AS_UNIQUEID" val="7546"/>
</p:tagLst>
</file>

<file path=ppt/tags/tag152.xml><?xml version="1.0" encoding="utf-8"?>
<p:tagLst xmlns:p="http://schemas.openxmlformats.org/presentationml/2006/main">
  <p:tag name="AS_UNIQUEID" val="7547"/>
</p:tagLst>
</file>

<file path=ppt/tags/tag153.xml><?xml version="1.0" encoding="utf-8"?>
<p:tagLst xmlns:p="http://schemas.openxmlformats.org/presentationml/2006/main">
  <p:tag name="AS_UNIQUEID" val="7548"/>
</p:tagLst>
</file>

<file path=ppt/tags/tag154.xml><?xml version="1.0" encoding="utf-8"?>
<p:tagLst xmlns:p="http://schemas.openxmlformats.org/presentationml/2006/main">
  <p:tag name="AS_UNIQUEID" val="7549"/>
</p:tagLst>
</file>

<file path=ppt/tags/tag155.xml><?xml version="1.0" encoding="utf-8"?>
<p:tagLst xmlns:p="http://schemas.openxmlformats.org/presentationml/2006/main">
  <p:tag name="AS_UNIQUEID" val="7550"/>
</p:tagLst>
</file>

<file path=ppt/tags/tag156.xml><?xml version="1.0" encoding="utf-8"?>
<p:tagLst xmlns:p="http://schemas.openxmlformats.org/presentationml/2006/main">
  <p:tag name="KSO_WM_BEAUTIFY_FLAG" val="#wm#"/>
  <p:tag name="KSO_WM_SLIDE_BACKGROUND_TYPE" val="general"/>
  <p:tag name="KSO_WM_SLIDE_BK_DARK_LIGHT" val="2"/>
  <p:tag name="KSO_WM_SLIDE_ID" val="diagram20220057_3"/>
  <p:tag name="KSO_WM_SLIDE_INDEX" val="3"/>
  <p:tag name="KSO_WM_SLIDE_ITEM_CNT" val="0"/>
  <p:tag name="KSO_WM_SLIDE_LAYOUT" val="d"/>
  <p:tag name="KSO_WM_SLIDE_LAYOUT_CNT" val="1"/>
  <p:tag name="KSO_WM_SLIDE_LAYOUT_INFO" val="{&quot;id&quot;:&quot;2024-05-15T18:17:37&quot;,&quot;margin&quot;:{&quot;bottom&quot;:0.847000002861023,&quot;left&quot;:1.2699999809265137,&quot;right&quot;:1.2699999809265137,&quot;top&quot;:2.117000102996826},&quot;type&quot;:0}"/>
  <p:tag name="KSO_WM_SLIDE_LAYOUTTYPE" val="navigation"/>
  <p:tag name="KSO_WM_SLIDE_POSITION" val="0*0"/>
  <p:tag name="KSO_WM_SLIDE_RATIO" val="1.777778"/>
  <p:tag name="KSO_WM_SLIDE_SIZE" val="960*516"/>
  <p:tag name="KSO_WM_SLIDE_SUBTYPE" val="picTxt"/>
  <p:tag name="KSO_WM_SLIDE_TYPE" val="text"/>
  <p:tag name="KSO_WM_TAG_VERSION" val="1.0"/>
  <p:tag name="KSO_WM_TEMPLATE_CATEGORY" val="diagram"/>
  <p:tag name="KSO_WM_TEMPLATE_COLOR_TYPE" val="0"/>
  <p:tag name="KSO_WM_TEMPLATE_INDEX" val="20220057"/>
  <p:tag name="KSO_WM_TEMPLATE_MASTER_TYPE" val="0"/>
  <p:tag name="KSO_WM_TEMPLATE_SUBCATEGORY" val="25"/>
</p:tagLst>
</file>

<file path=ppt/tags/tag157.xml><?xml version="1.0" encoding="utf-8"?>
<p:tagLst xmlns:p="http://schemas.openxmlformats.org/presentationml/2006/main">
  <p:tag name="AS_UNIQUEID" val="7552"/>
</p:tagLst>
</file>

<file path=ppt/tags/tag158.xml><?xml version="1.0" encoding="utf-8"?>
<p:tagLst xmlns:p="http://schemas.openxmlformats.org/presentationml/2006/main">
  <p:tag name="AS_UNIQUEID" val="7553"/>
</p:tagLst>
</file>

<file path=ppt/tags/tag159.xml><?xml version="1.0" encoding="utf-8"?>
<p:tagLst xmlns:p="http://schemas.openxmlformats.org/presentationml/2006/main">
  <p:tag name="AS_UNIQUEID" val="755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AS_UNIQUEID" val="7555"/>
</p:tagLst>
</file>

<file path=ppt/tags/tag161.xml><?xml version="1.0" encoding="utf-8"?>
<p:tagLst xmlns:p="http://schemas.openxmlformats.org/presentationml/2006/main">
  <p:tag name="AS_UNIQUEID" val="7556"/>
</p:tagLst>
</file>

<file path=ppt/tags/tag162.xml><?xml version="1.0" encoding="utf-8"?>
<p:tagLst xmlns:p="http://schemas.openxmlformats.org/presentationml/2006/main">
  <p:tag name="AS_UNIQUEID" val="7557"/>
</p:tagLst>
</file>

<file path=ppt/tags/tag163.xml><?xml version="1.0" encoding="utf-8"?>
<p:tagLst xmlns:p="http://schemas.openxmlformats.org/presentationml/2006/main">
  <p:tag name="AS_UNIQUEID" val="7558"/>
</p:tagLst>
</file>

<file path=ppt/tags/tag164.xml><?xml version="1.0" encoding="utf-8"?>
<p:tagLst xmlns:p="http://schemas.openxmlformats.org/presentationml/2006/main">
  <p:tag name="AS_UNIQUEID" val="7559"/>
</p:tagLst>
</file>

<file path=ppt/tags/tag165.xml><?xml version="1.0" encoding="utf-8"?>
<p:tagLst xmlns:p="http://schemas.openxmlformats.org/presentationml/2006/main">
  <p:tag name="AS_UNIQUEID" val="7560"/>
</p:tagLst>
</file>

<file path=ppt/tags/tag166.xml><?xml version="1.0" encoding="utf-8"?>
<p:tagLst xmlns:p="http://schemas.openxmlformats.org/presentationml/2006/main">
  <p:tag name="KSO_WM_BEAUTIFY_FLAG" val="#wm#"/>
  <p:tag name="KSO_WM_SLIDE_BACKGROUND_TYPE" val="general"/>
  <p:tag name="KSO_WM_SLIDE_BK_DARK_LIGHT" val="2"/>
  <p:tag name="KSO_WM_SLIDE_ID" val="diagram20220057_3"/>
  <p:tag name="KSO_WM_SLIDE_INDEX" val="3"/>
  <p:tag name="KSO_WM_SLIDE_ITEM_CNT" val="0"/>
  <p:tag name="KSO_WM_SLIDE_LAYOUT" val="d"/>
  <p:tag name="KSO_WM_SLIDE_LAYOUT_CNT" val="1"/>
  <p:tag name="KSO_WM_SLIDE_LAYOUT_INFO" val="{&quot;id&quot;:&quot;2024-05-15T18:17:35&quot;,&quot;margin&quot;:{&quot;bottom&quot;:0.847000002861023,&quot;left&quot;:1.2699999809265137,&quot;right&quot;:1.2699999809265137,&quot;top&quot;:2.117000102996826},&quot;type&quot;:0}"/>
  <p:tag name="KSO_WM_SLIDE_LAYOUTTYPE" val="navigation"/>
  <p:tag name="KSO_WM_SLIDE_POSITION" val="0*0"/>
  <p:tag name="KSO_WM_SLIDE_RATIO" val="1.777778"/>
  <p:tag name="KSO_WM_SLIDE_SIZE" val="960*516"/>
  <p:tag name="KSO_WM_SLIDE_SUBTYPE" val="picTxt"/>
  <p:tag name="KSO_WM_SLIDE_TYPE" val="text"/>
  <p:tag name="KSO_WM_TAG_VERSION" val="1.0"/>
  <p:tag name="KSO_WM_TEMPLATE_CATEGORY" val="diagram"/>
  <p:tag name="KSO_WM_TEMPLATE_COLOR_TYPE" val="0"/>
  <p:tag name="KSO_WM_TEMPLATE_INDEX" val="20220057"/>
  <p:tag name="KSO_WM_TEMPLATE_MASTER_TYPE" val="0"/>
  <p:tag name="KSO_WM_TEMPLATE_SUBCATEGORY" val="25"/>
</p:tagLst>
</file>

<file path=ppt/tags/tag167.xml><?xml version="1.0" encoding="utf-8"?>
<p:tagLst xmlns:p="http://schemas.openxmlformats.org/presentationml/2006/main">
  <p:tag name="AS_UNIQUEID" val="7562"/>
</p:tagLst>
</file>

<file path=ppt/tags/tag168.xml><?xml version="1.0" encoding="utf-8"?>
<p:tagLst xmlns:p="http://schemas.openxmlformats.org/presentationml/2006/main">
  <p:tag name="AS_UNIQUEID" val="7563"/>
</p:tagLst>
</file>

<file path=ppt/tags/tag169.xml><?xml version="1.0" encoding="utf-8"?>
<p:tagLst xmlns:p="http://schemas.openxmlformats.org/presentationml/2006/main">
  <p:tag name="AS_UNIQUEID" val="7564"/>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AS_UNIQUEID" val="7565"/>
</p:tagLst>
</file>

<file path=ppt/tags/tag171.xml><?xml version="1.0" encoding="utf-8"?>
<p:tagLst xmlns:p="http://schemas.openxmlformats.org/presentationml/2006/main">
  <p:tag name="AS_UNIQUEID" val="7566"/>
</p:tagLst>
</file>

<file path=ppt/tags/tag172.xml><?xml version="1.0" encoding="utf-8"?>
<p:tagLst xmlns:p="http://schemas.openxmlformats.org/presentationml/2006/main">
  <p:tag name="AS_UNIQUEID" val="7567"/>
</p:tagLst>
</file>

<file path=ppt/tags/tag173.xml><?xml version="1.0" encoding="utf-8"?>
<p:tagLst xmlns:p="http://schemas.openxmlformats.org/presentationml/2006/main">
  <p:tag name="AS_UNIQUEID" val="7568"/>
</p:tagLst>
</file>

<file path=ppt/tags/tag174.xml><?xml version="1.0" encoding="utf-8"?>
<p:tagLst xmlns:p="http://schemas.openxmlformats.org/presentationml/2006/main">
  <p:tag name="AS_UNIQUEID" val="7569"/>
</p:tagLst>
</file>

<file path=ppt/tags/tag175.xml><?xml version="1.0" encoding="utf-8"?>
<p:tagLst xmlns:p="http://schemas.openxmlformats.org/presentationml/2006/main">
  <p:tag name="AS_UNIQUEID" val="7570"/>
</p:tagLst>
</file>

<file path=ppt/tags/tag176.xml><?xml version="1.0" encoding="utf-8"?>
<p:tagLst xmlns:p="http://schemas.openxmlformats.org/presentationml/2006/main">
  <p:tag name="AS_UNIQUEID" val="6987"/>
</p:tagLst>
</file>

<file path=ppt/tags/tag177.xml><?xml version="1.0" encoding="utf-8"?>
<p:tagLst xmlns:p="http://schemas.openxmlformats.org/presentationml/2006/main">
  <p:tag name="AS_UNIQUEID" val="7571"/>
</p:tagLst>
</file>

<file path=ppt/tags/tag178.xml><?xml version="1.0" encoding="utf-8"?>
<p:tagLst xmlns:p="http://schemas.openxmlformats.org/presentationml/2006/main">
  <p:tag name="KSO_WM_BEAUTIFY_FLAG" val="#wm#"/>
  <p:tag name="KSO_WM_SLIDE_BACKGROUND_TYPE" val="general"/>
  <p:tag name="KSO_WM_SLIDE_BK_DARK_LIGHT" val="2"/>
  <p:tag name="KSO_WM_SLIDE_ID" val="diagram20220057_3"/>
  <p:tag name="KSO_WM_SLIDE_INDEX" val="3"/>
  <p:tag name="KSO_WM_SLIDE_ITEM_CNT" val="0"/>
  <p:tag name="KSO_WM_SLIDE_LAYOUT" val="d"/>
  <p:tag name="KSO_WM_SLIDE_LAYOUT_CNT" val="1"/>
  <p:tag name="KSO_WM_SLIDE_LAYOUT_INFO" val="{&quot;id&quot;:&quot;2024-05-15T18:17:37&quot;,&quot;margin&quot;:{&quot;bottom&quot;:0.847000002861023,&quot;left&quot;:1.2699999809265137,&quot;right&quot;:1.2699999809265137,&quot;top&quot;:2.117000102996826},&quot;type&quot;:0}"/>
  <p:tag name="KSO_WM_SLIDE_LAYOUTTYPE" val="navigation"/>
  <p:tag name="KSO_WM_SLIDE_POSITION" val="0*0"/>
  <p:tag name="KSO_WM_SLIDE_RATIO" val="1.777778"/>
  <p:tag name="KSO_WM_SLIDE_SIZE" val="960*516"/>
  <p:tag name="KSO_WM_SLIDE_SUBTYPE" val="picTxt"/>
  <p:tag name="KSO_WM_SLIDE_TYPE" val="text"/>
  <p:tag name="KSO_WM_TAG_VERSION" val="1.0"/>
  <p:tag name="KSO_WM_TEMPLATE_CATEGORY" val="diagram"/>
  <p:tag name="KSO_WM_TEMPLATE_COLOR_TYPE" val="0"/>
  <p:tag name="KSO_WM_TEMPLATE_INDEX" val="20220057"/>
  <p:tag name="KSO_WM_TEMPLATE_MASTER_TYPE" val="0"/>
  <p:tag name="KSO_WM_TEMPLATE_SUBCATEGORY" val="25"/>
</p:tagLst>
</file>

<file path=ppt/tags/tag179.xml><?xml version="1.0" encoding="utf-8"?>
<p:tagLst xmlns:p="http://schemas.openxmlformats.org/presentationml/2006/main">
  <p:tag name="AS_UNIQUEID" val="7573"/>
  <p:tag name="KSO_WM_DIAGRAM_VIRTUALLY_FRAME" val="{&quot;height&quot;:451.51125984251973,&quot;left&quot;:28.126456692913415,&quot;top&quot;:76.64070866141728,&quot;width&quot;:904.9025196850395}"/>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AS_UNIQUEID" val="7574"/>
  <p:tag name="KSO_WM_DIAGRAM_VIRTUALLY_FRAME" val="{&quot;height&quot;:451.51125984251973,&quot;left&quot;:28.126456692913415,&quot;top&quot;:76.64070866141728,&quot;width&quot;:904.9025196850395}"/>
</p:tagLst>
</file>

<file path=ppt/tags/tag181.xml><?xml version="1.0" encoding="utf-8"?>
<p:tagLst xmlns:p="http://schemas.openxmlformats.org/presentationml/2006/main">
  <p:tag name="AS_UNIQUEID" val="7575"/>
</p:tagLst>
</file>

<file path=ppt/tags/tag182.xml><?xml version="1.0" encoding="utf-8"?>
<p:tagLst xmlns:p="http://schemas.openxmlformats.org/presentationml/2006/main">
  <p:tag name="AS_UNIQUEID" val="7576"/>
</p:tagLst>
</file>

<file path=ppt/tags/tag183.xml><?xml version="1.0" encoding="utf-8"?>
<p:tagLst xmlns:p="http://schemas.openxmlformats.org/presentationml/2006/main">
  <p:tag name="AS_UNIQUEID" val="7577"/>
</p:tagLst>
</file>

<file path=ppt/tags/tag184.xml><?xml version="1.0" encoding="utf-8"?>
<p:tagLst xmlns:p="http://schemas.openxmlformats.org/presentationml/2006/main">
  <p:tag name="AS_UNIQUEID" val="7578"/>
</p:tagLst>
</file>

<file path=ppt/tags/tag185.xml><?xml version="1.0" encoding="utf-8"?>
<p:tagLst xmlns:p="http://schemas.openxmlformats.org/presentationml/2006/main">
  <p:tag name="AS_UNIQUEID" val="7579"/>
</p:tagLst>
</file>

<file path=ppt/tags/tag186.xml><?xml version="1.0" encoding="utf-8"?>
<p:tagLst xmlns:p="http://schemas.openxmlformats.org/presentationml/2006/main">
  <p:tag name="AS_UNIQUEID" val="7580"/>
</p:tagLst>
</file>

<file path=ppt/tags/tag187.xml><?xml version="1.0" encoding="utf-8"?>
<p:tagLst xmlns:p="http://schemas.openxmlformats.org/presentationml/2006/main">
  <p:tag name="AS_UNIQUEID" val="7581"/>
</p:tagLst>
</file>

<file path=ppt/tags/tag188.xml><?xml version="1.0" encoding="utf-8"?>
<p:tagLst xmlns:p="http://schemas.openxmlformats.org/presentationml/2006/main">
  <p:tag name="AS_UNIQUEID" val="7582"/>
  <p:tag name="TABLE_ENDDRAG_ORIGIN_RECT" val="809*404"/>
  <p:tag name="TABLE_ENDDRAG_RECT" val="80*84*809*404"/>
</p:tagLst>
</file>

<file path=ppt/tags/tag189.xml><?xml version="1.0" encoding="utf-8"?>
<p:tagLst xmlns:p="http://schemas.openxmlformats.org/presentationml/2006/main">
  <p:tag name="AS_UNIQUEID" val="7583"/>
  <p:tag name="KSO_WM_DIAGRAM_VIRTUALLY_FRAME" val="{&quot;height&quot;:451.51125984251973,&quot;left&quot;:28.126456692913415,&quot;top&quot;:76.64070866141728,&quot;width&quot;:904.9025196850395}"/>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AS_UNIQUEID" val="7584"/>
</p:tagLst>
</file>

<file path=ppt/tags/tag191.xml><?xml version="1.0" encoding="utf-8"?>
<p:tagLst xmlns:p="http://schemas.openxmlformats.org/presentationml/2006/main">
  <p:tag name="AS_UNIQUEID" val="7585"/>
  <p:tag name="KSO_WM_DIAGRAM_VIRTUALLY_FRAME" val="{&quot;height&quot;:451.51125984251973,&quot;left&quot;:28.126456692913415,&quot;top&quot;:76.64070866141728,&quot;width&quot;:904.9025196850395}"/>
</p:tagLst>
</file>

<file path=ppt/tags/tag192.xml><?xml version="1.0" encoding="utf-8"?>
<p:tagLst xmlns:p="http://schemas.openxmlformats.org/presentationml/2006/main">
  <p:tag name="AS_UNIQUEID" val="7586"/>
  <p:tag name="KSO_WM_DIAGRAM_VIRTUALLY_FRAME" val="{&quot;height&quot;:451.51125984251973,&quot;left&quot;:28.126456692913415,&quot;top&quot;:76.64070866141728,&quot;width&quot;:904.9025196850395}"/>
  <p:tag name="KSO_WM_UNIT_TEXT_FILL_FORE_SCHEMECOLOR_INDEX" val="13"/>
  <p:tag name="KSO_WM_UNIT_TEXT_FILL_FORE_SCHEMECOLOR_INDEX_BRIGHTNESS" val="0"/>
  <p:tag name="KSO_WM_UNIT_TEXT_FILL_TYPE" val="1"/>
</p:tagLst>
</file>

<file path=ppt/tags/tag193.xml><?xml version="1.0" encoding="utf-8"?>
<p:tagLst xmlns:p="http://schemas.openxmlformats.org/presentationml/2006/main">
  <p:tag name="AS_UNIQUEID" val="7587"/>
</p:tagLst>
</file>

<file path=ppt/tags/tag194.xml><?xml version="1.0" encoding="utf-8"?>
<p:tagLst xmlns:p="http://schemas.openxmlformats.org/presentationml/2006/main">
  <p:tag name="AS_UNIQUEID" val="7588"/>
</p:tagLst>
</file>

<file path=ppt/tags/tag195.xml><?xml version="1.0" encoding="utf-8"?>
<p:tagLst xmlns:p="http://schemas.openxmlformats.org/presentationml/2006/main">
  <p:tag name="AS_UNIQUEID" val="7589"/>
</p:tagLst>
</file>

<file path=ppt/tags/tag196.xml><?xml version="1.0" encoding="utf-8"?>
<p:tagLst xmlns:p="http://schemas.openxmlformats.org/presentationml/2006/main">
  <p:tag name="AS_UNIQUEID" val="7590"/>
</p:tagLst>
</file>

<file path=ppt/tags/tag197.xml><?xml version="1.0" encoding="utf-8"?>
<p:tagLst xmlns:p="http://schemas.openxmlformats.org/presentationml/2006/main">
  <p:tag name="AS_UNIQUEID" val="7591"/>
</p:tagLst>
</file>

<file path=ppt/tags/tag198.xml><?xml version="1.0" encoding="utf-8"?>
<p:tagLst xmlns:p="http://schemas.openxmlformats.org/presentationml/2006/main">
  <p:tag name="AS_UNIQUEID" val="7592"/>
</p:tagLst>
</file>

<file path=ppt/tags/tag199.xml><?xml version="1.0" encoding="utf-8"?>
<p:tagLst xmlns:p="http://schemas.openxmlformats.org/presentationml/2006/main">
  <p:tag name="AS_UNIQUEID" val="7593"/>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AS_UNIQUEID" val="7594"/>
</p:tagLst>
</file>

<file path=ppt/tags/tag201.xml><?xml version="1.0" encoding="utf-8"?>
<p:tagLst xmlns:p="http://schemas.openxmlformats.org/presentationml/2006/main">
  <p:tag name="AS_UNIQUEID" val="7595"/>
</p:tagLst>
</file>

<file path=ppt/tags/tag202.xml><?xml version="1.0" encoding="utf-8"?>
<p:tagLst xmlns:p="http://schemas.openxmlformats.org/presentationml/2006/main">
  <p:tag name="AS_UNIQUEID" val="7596"/>
</p:tagLst>
</file>

<file path=ppt/tags/tag203.xml><?xml version="1.0" encoding="utf-8"?>
<p:tagLst xmlns:p="http://schemas.openxmlformats.org/presentationml/2006/main">
  <p:tag name="AS_UNIQUEID" val="7597"/>
</p:tagLst>
</file>

<file path=ppt/tags/tag204.xml><?xml version="1.0" encoding="utf-8"?>
<p:tagLst xmlns:p="http://schemas.openxmlformats.org/presentationml/2006/main">
  <p:tag name="AS_UNIQUEID" val="7598"/>
</p:tagLst>
</file>

<file path=ppt/tags/tag205.xml><?xml version="1.0" encoding="utf-8"?>
<p:tagLst xmlns:p="http://schemas.openxmlformats.org/presentationml/2006/main">
  <p:tag name="AS_UNIQUEID" val="7599"/>
</p:tagLst>
</file>

<file path=ppt/tags/tag206.xml><?xml version="1.0" encoding="utf-8"?>
<p:tagLst xmlns:p="http://schemas.openxmlformats.org/presentationml/2006/main">
  <p:tag name="AS_UNIQUEID" val="7600"/>
</p:tagLst>
</file>

<file path=ppt/tags/tag207.xml><?xml version="1.0" encoding="utf-8"?>
<p:tagLst xmlns:p="http://schemas.openxmlformats.org/presentationml/2006/main">
  <p:tag name="AS_UNIQUEID" val="7601"/>
</p:tagLst>
</file>

<file path=ppt/tags/tag208.xml><?xml version="1.0" encoding="utf-8"?>
<p:tagLst xmlns:p="http://schemas.openxmlformats.org/presentationml/2006/main">
  <p:tag name="AS_UNIQUEID" val="7602"/>
</p:tagLst>
</file>

<file path=ppt/tags/tag209.xml><?xml version="1.0" encoding="utf-8"?>
<p:tagLst xmlns:p="http://schemas.openxmlformats.org/presentationml/2006/main">
  <p:tag name="AS_UNIQUEID" val="7603"/>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AS_UNIQUEID" val="7604"/>
</p:tagLst>
</file>

<file path=ppt/tags/tag211.xml><?xml version="1.0" encoding="utf-8"?>
<p:tagLst xmlns:p="http://schemas.openxmlformats.org/presentationml/2006/main">
  <p:tag name="AS_UNIQUEID" val="7605"/>
</p:tagLst>
</file>

<file path=ppt/tags/tag212.xml><?xml version="1.0" encoding="utf-8"?>
<p:tagLst xmlns:p="http://schemas.openxmlformats.org/presentationml/2006/main">
  <p:tag name="AS_UNIQUEID" val="7606"/>
</p:tagLst>
</file>

<file path=ppt/tags/tag213.xml><?xml version="1.0" encoding="utf-8"?>
<p:tagLst xmlns:p="http://schemas.openxmlformats.org/presentationml/2006/main">
  <p:tag name="AS_UNIQUEID" val="7607"/>
</p:tagLst>
</file>

<file path=ppt/tags/tag214.xml><?xml version="1.0" encoding="utf-8"?>
<p:tagLst xmlns:p="http://schemas.openxmlformats.org/presentationml/2006/main">
  <p:tag name="KSO_WM_BEAUTIFY_FLAG" val="#wm#"/>
  <p:tag name="KSO_WM_SLIDE_BACKGROUND" val="[&quot;topBottom&quot;]"/>
  <p:tag name="KSO_WM_SLIDE_BACKGROUND_TYPE" val="topBottom"/>
  <p:tag name="KSO_WM_SLIDE_BK_DARK_LIGHT" val="2"/>
  <p:tag name="KSO_WM_SLIDE_ID" val="diagram20220057_1"/>
  <p:tag name="KSO_WM_SLIDE_INDEX" val="1"/>
  <p:tag name="KSO_WM_SLIDE_ITEM_CNT" val="0"/>
  <p:tag name="KSO_WM_SLIDE_LAYOUT" val="a_d_i"/>
  <p:tag name="KSO_WM_SLIDE_LAYOUT_CNT" val="1_1_1"/>
  <p:tag name="KSO_WM_SLIDE_LAYOUT_INFO" val="{&quot;id&quot;:&quot;2024-05-15T18:17:39&quot;,&quot;maxSize&quot;:{&quot;size1&quot;:21.1},&quot;minSize&quot;:{&quot;size1&quot;:13.3},&quot;normalSize&quot;:{&quot;size1&quot;:13.3},&quot;subLayout&quot;:[{&quot;backgroundInfo&quot;:[{&quot;bottom&quot;:0,&quot;bottomAbs&quot;:false,&quot;left&quot;:0,&quot;leftAbs&quot;:false,&quot;right&quot;:0,&quot;rightAbs&quot;:false,&quot;top&quot;:0,&quot;topAbs&quot;:false,&quot;type&quot;:&quot;topBottom&quot;}],&quot;id&quot;:&quot;2024-05-15T18:17:39&quot;,&quot;margin&quot;:{&quot;bottom&quot;:0.2120000123977661,&quot;left&quot;:1.2699999809265137,&quot;right&quot;:1.2699999809265137,&quot;top&quot;:0.2120000123977661},&quot;type&quot;:0},{&quot;id&quot;:&quot;2024-05-15T18:17:39&quot;,&quot;margin&quot;:{&quot;bottom&quot;:0.847000002861023,&quot;left&quot;:1.2699999809265137,&quot;right&quot;:1.2699999809265137,&quot;top&quot;:0.847000002861023},&quot;type&quot;:0}],&quot;type&quot;:0}"/>
  <p:tag name="KSO_WM_SLIDE_LAYOUTTYPE" val="navigation"/>
  <p:tag name="KSO_WM_SLIDE_POSITION" val="0*0"/>
  <p:tag name="KSO_WM_SLIDE_RATIO" val="1.777778"/>
  <p:tag name="KSO_WM_SLIDE_SIZE" val="960*516"/>
  <p:tag name="KSO_WM_SLIDE_SUBTYPE" val="picTxt"/>
  <p:tag name="KSO_WM_SLIDE_TYPE" val="text"/>
  <p:tag name="KSO_WM_TAG_VERSION" val="1.0"/>
  <p:tag name="KSO_WM_TEMPLATE_CATEGORY" val="diagram"/>
  <p:tag name="KSO_WM_TEMPLATE_COLOR_TYPE" val="0"/>
  <p:tag name="KSO_WM_TEMPLATE_INDEX" val="20220057"/>
  <p:tag name="KSO_WM_TEMPLATE_MASTER_TYPE" val="0"/>
  <p:tag name="KSO_WM_TEMPLATE_SUBCATEGORY" val="25"/>
</p:tagLst>
</file>

<file path=ppt/tags/tag215.xml><?xml version="1.0" encoding="utf-8"?>
<p:tagLst xmlns:p="http://schemas.openxmlformats.org/presentationml/2006/main">
  <p:tag name="AS_UNIQUEID" val="7609"/>
</p:tagLst>
</file>

<file path=ppt/tags/tag216.xml><?xml version="1.0" encoding="utf-8"?>
<p:tagLst xmlns:p="http://schemas.openxmlformats.org/presentationml/2006/main">
  <p:tag name="AS_UNIQUEID" val="7610"/>
</p:tagLst>
</file>

<file path=ppt/tags/tag217.xml><?xml version="1.0" encoding="utf-8"?>
<p:tagLst xmlns:p="http://schemas.openxmlformats.org/presentationml/2006/main">
  <p:tag name="AS_UNIQUEID" val="7611"/>
</p:tagLst>
</file>

<file path=ppt/tags/tag218.xml><?xml version="1.0" encoding="utf-8"?>
<p:tagLst xmlns:p="http://schemas.openxmlformats.org/presentationml/2006/main">
  <p:tag name="AS_UNIQUEID" val="7612"/>
</p:tagLst>
</file>

<file path=ppt/tags/tag219.xml><?xml version="1.0" encoding="utf-8"?>
<p:tagLst xmlns:p="http://schemas.openxmlformats.org/presentationml/2006/main">
  <p:tag name="AS_UNIQUEID" val="7613"/>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AS_UNIQUEID" val="7614"/>
</p:tagLst>
</file>

<file path=ppt/tags/tag221.xml><?xml version="1.0" encoding="utf-8"?>
<p:tagLst xmlns:p="http://schemas.openxmlformats.org/presentationml/2006/main">
  <p:tag name="AS_UNIQUEID" val="7615"/>
</p:tagLst>
</file>

<file path=ppt/tags/tag222.xml><?xml version="1.0" encoding="utf-8"?>
<p:tagLst xmlns:p="http://schemas.openxmlformats.org/presentationml/2006/main">
  <p:tag name="AS_UNIQUEID" val="7616"/>
</p:tagLst>
</file>

<file path=ppt/tags/tag223.xml><?xml version="1.0" encoding="utf-8"?>
<p:tagLst xmlns:p="http://schemas.openxmlformats.org/presentationml/2006/main">
  <p:tag name="AS_UNIQUEID" val="7617"/>
</p:tagLst>
</file>

<file path=ppt/tags/tag224.xml><?xml version="1.0" encoding="utf-8"?>
<p:tagLst xmlns:p="http://schemas.openxmlformats.org/presentationml/2006/main">
  <p:tag name="KSO_WM_BEAUTIFY_FLAG" val="#wm#"/>
  <p:tag name="KSO_WM_SLIDE_BACKGROUND_TYPE" val="general"/>
  <p:tag name="KSO_WM_SLIDE_BK_DARK_LIGHT" val="2"/>
  <p:tag name="KSO_WM_SLIDE_ID" val="diagram20220057_3"/>
  <p:tag name="KSO_WM_SLIDE_INDEX" val="3"/>
  <p:tag name="KSO_WM_SLIDE_ITEM_CNT" val="0"/>
  <p:tag name="KSO_WM_SLIDE_LAYOUT" val="d"/>
  <p:tag name="KSO_WM_SLIDE_LAYOUT_CNT" val="1"/>
  <p:tag name="KSO_WM_SLIDE_LAYOUT_INFO" val="{&quot;id&quot;:&quot;2024-05-15T18:17:35&quot;,&quot;margin&quot;:{&quot;bottom&quot;:0.847000002861023,&quot;left&quot;:1.2699999809265137,&quot;right&quot;:1.2699999809265137,&quot;top&quot;:2.117000102996826},&quot;type&quot;:0}"/>
  <p:tag name="KSO_WM_SLIDE_LAYOUTTYPE" val="navigation"/>
  <p:tag name="KSO_WM_SLIDE_POSITION" val="0*0"/>
  <p:tag name="KSO_WM_SLIDE_RATIO" val="1.777778"/>
  <p:tag name="KSO_WM_SLIDE_SIZE" val="960*516"/>
  <p:tag name="KSO_WM_SLIDE_SUBTYPE" val="picTxt"/>
  <p:tag name="KSO_WM_SLIDE_TYPE" val="text"/>
  <p:tag name="KSO_WM_TAG_VERSION" val="1.0"/>
  <p:tag name="KSO_WM_TEMPLATE_CATEGORY" val="diagram"/>
  <p:tag name="KSO_WM_TEMPLATE_COLOR_TYPE" val="0"/>
  <p:tag name="KSO_WM_TEMPLATE_INDEX" val="20220057"/>
  <p:tag name="KSO_WM_TEMPLATE_MASTER_TYPE" val="0"/>
  <p:tag name="KSO_WM_TEMPLATE_SUBCATEGORY" val="25"/>
</p:tagLst>
</file>

<file path=ppt/tags/tag225.xml><?xml version="1.0" encoding="utf-8"?>
<p:tagLst xmlns:p="http://schemas.openxmlformats.org/presentationml/2006/main">
  <p:tag name="AS_UNIQUEID" val="7619"/>
</p:tagLst>
</file>

<file path=ppt/tags/tag226.xml><?xml version="1.0" encoding="utf-8"?>
<p:tagLst xmlns:p="http://schemas.openxmlformats.org/presentationml/2006/main">
  <p:tag name="AS_UNIQUEID" val="7620"/>
</p:tagLst>
</file>

<file path=ppt/tags/tag227.xml><?xml version="1.0" encoding="utf-8"?>
<p:tagLst xmlns:p="http://schemas.openxmlformats.org/presentationml/2006/main">
  <p:tag name="AS_UNIQUEID" val="7621"/>
</p:tagLst>
</file>

<file path=ppt/tags/tag228.xml><?xml version="1.0" encoding="utf-8"?>
<p:tagLst xmlns:p="http://schemas.openxmlformats.org/presentationml/2006/main">
  <p:tag name="AS_UNIQUEID" val="7622"/>
</p:tagLst>
</file>

<file path=ppt/tags/tag229.xml><?xml version="1.0" encoding="utf-8"?>
<p:tagLst xmlns:p="http://schemas.openxmlformats.org/presentationml/2006/main">
  <p:tag name="AS_UNIQUEID" val="7623"/>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AS_UNIQUEID" val="7624"/>
</p:tagLst>
</file>

<file path=ppt/tags/tag231.xml><?xml version="1.0" encoding="utf-8"?>
<p:tagLst xmlns:p="http://schemas.openxmlformats.org/presentationml/2006/main">
  <p:tag name="AS_UNIQUEID" val="7625"/>
</p:tagLst>
</file>

<file path=ppt/tags/tag232.xml><?xml version="1.0" encoding="utf-8"?>
<p:tagLst xmlns:p="http://schemas.openxmlformats.org/presentationml/2006/main">
  <p:tag name="AS_UNIQUEID" val="7626"/>
</p:tagLst>
</file>

<file path=ppt/tags/tag233.xml><?xml version="1.0" encoding="utf-8"?>
<p:tagLst xmlns:p="http://schemas.openxmlformats.org/presentationml/2006/main">
  <p:tag name="AS_UNIQUEID" val="7627"/>
</p:tagLst>
</file>

<file path=ppt/tags/tag234.xml><?xml version="1.0" encoding="utf-8"?>
<p:tagLst xmlns:p="http://schemas.openxmlformats.org/presentationml/2006/main">
  <p:tag name="KSO_WM_BEAUTIFY_FLAG" val="#wm#"/>
  <p:tag name="KSO_WM_SLIDE_BACKGROUND_TYPE" val="general"/>
  <p:tag name="KSO_WM_SLIDE_BK_DARK_LIGHT" val="2"/>
  <p:tag name="KSO_WM_SLIDE_ID" val="diagram20220057_3"/>
  <p:tag name="KSO_WM_SLIDE_INDEX" val="3"/>
  <p:tag name="KSO_WM_SLIDE_ITEM_CNT" val="0"/>
  <p:tag name="KSO_WM_SLIDE_LAYOUT" val="d"/>
  <p:tag name="KSO_WM_SLIDE_LAYOUT_CNT" val="1"/>
  <p:tag name="KSO_WM_SLIDE_LAYOUT_INFO" val="{&quot;id&quot;:&quot;2024-05-15T18:17:35&quot;,&quot;margin&quot;:{&quot;bottom&quot;:0.847000002861023,&quot;left&quot;:1.2699999809265137,&quot;right&quot;:1.2699999809265137,&quot;top&quot;:2.117000102996826},&quot;type&quot;:0}"/>
  <p:tag name="KSO_WM_SLIDE_LAYOUTTYPE" val="navigation"/>
  <p:tag name="KSO_WM_SLIDE_POSITION" val="0*0"/>
  <p:tag name="KSO_WM_SLIDE_RATIO" val="1.777778"/>
  <p:tag name="KSO_WM_SLIDE_SIZE" val="960*516"/>
  <p:tag name="KSO_WM_SLIDE_SUBTYPE" val="picTxt"/>
  <p:tag name="KSO_WM_SLIDE_TYPE" val="text"/>
  <p:tag name="KSO_WM_TAG_VERSION" val="1.0"/>
  <p:tag name="KSO_WM_TEMPLATE_CATEGORY" val="diagram"/>
  <p:tag name="KSO_WM_TEMPLATE_COLOR_TYPE" val="0"/>
  <p:tag name="KSO_WM_TEMPLATE_INDEX" val="20220057"/>
  <p:tag name="KSO_WM_TEMPLATE_MASTER_TYPE" val="0"/>
  <p:tag name="KSO_WM_TEMPLATE_SUBCATEGORY" val="25"/>
</p:tagLst>
</file>

<file path=ppt/tags/tag235.xml><?xml version="1.0" encoding="utf-8"?>
<p:tagLst xmlns:p="http://schemas.openxmlformats.org/presentationml/2006/main">
  <p:tag name="AS_UNIQUEID" val="7629"/>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UNIT_TYPE" val="i"/>
</p:tagLst>
</file>

<file path=ppt/tags/tag236.xml><?xml version="1.0" encoding="utf-8"?>
<p:tagLst xmlns:p="http://schemas.openxmlformats.org/presentationml/2006/main">
  <p:tag name="AS_UNIQUEID" val="7630"/>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UNIT_TYPE" val="i"/>
</p:tagLst>
</file>

<file path=ppt/tags/tag237.xml><?xml version="1.0" encoding="utf-8"?>
<p:tagLst xmlns:p="http://schemas.openxmlformats.org/presentationml/2006/main">
  <p:tag name="AS_UNIQUEID" val="7631"/>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_15*i*1"/>
  <p:tag name="KSO_WM_UNIT_INDEX" val="1"/>
  <p:tag name="KSO_WM_UNIT_LAYERLEVEL" val="1"/>
  <p:tag name="KSO_WM_UNIT_SUBTYPE" val="h"/>
  <p:tag name="KSO_WM_UNIT_TEXT_FILL_FORE_SCHEMECOLOR_INDEX" val="2"/>
  <p:tag name="KSO_WM_UNIT_TEXT_FILL_FORE_SCHEMECOLOR_INDEX_BRIGHTNESS" val="0"/>
  <p:tag name="KSO_WM_UNIT_TEXT_FILL_TYPE" val="1"/>
  <p:tag name="KSO_WM_UNIT_TYPE" val="i"/>
</p:tagLst>
</file>

<file path=ppt/tags/tag238.xml><?xml version="1.0" encoding="utf-8"?>
<p:tagLst xmlns:p="http://schemas.openxmlformats.org/presentationml/2006/main">
  <p:tag name="AS_UNIQUEID" val="763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Lst>
</file>

<file path=ppt/tags/tag239.xml><?xml version="1.0" encoding="utf-8"?>
<p:tagLst xmlns:p="http://schemas.openxmlformats.org/presentationml/2006/main">
  <p:tag name="AS_UNIQUEID" val="7633"/>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AS_UNIQUEID" val="7634"/>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UNIT_TYPE" val="i"/>
</p:tagLst>
</file>

<file path=ppt/tags/tag241.xml><?xml version="1.0" encoding="utf-8"?>
<p:tagLst xmlns:p="http://schemas.openxmlformats.org/presentationml/2006/main">
  <p:tag name="AS_UNIQUEID" val="7635"/>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UNIT_TYPE" val="i"/>
</p:tagLst>
</file>

<file path=ppt/tags/tag242.xml><?xml version="1.0" encoding="utf-8"?>
<p:tagLst xmlns:p="http://schemas.openxmlformats.org/presentationml/2006/main">
  <p:tag name="AS_UNIQUEID" val="7637"/>
</p:tagLst>
</file>

<file path=ppt/tags/tag243.xml><?xml version="1.0" encoding="utf-8"?>
<p:tagLst xmlns:p="http://schemas.openxmlformats.org/presentationml/2006/main">
  <p:tag name="AS_UNIQUEID" val="7638"/>
</p:tagLst>
</file>

<file path=ppt/tags/tag244.xml><?xml version="1.0" encoding="utf-8"?>
<p:tagLst xmlns:p="http://schemas.openxmlformats.org/presentationml/2006/main">
  <p:tag name="AS_UNIQUEID" val="7639"/>
</p:tagLst>
</file>

<file path=ppt/tags/tag245.xml><?xml version="1.0" encoding="utf-8"?>
<p:tagLst xmlns:p="http://schemas.openxmlformats.org/presentationml/2006/main">
  <p:tag name="AS_UNIQUEID" val="7640"/>
</p:tagLst>
</file>

<file path=ppt/tags/tag246.xml><?xml version="1.0" encoding="utf-8"?>
<p:tagLst xmlns:p="http://schemas.openxmlformats.org/presentationml/2006/main">
  <p:tag name="AS_UNIQUEID" val="7641"/>
</p:tagLst>
</file>

<file path=ppt/tags/tag247.xml><?xml version="1.0" encoding="utf-8"?>
<p:tagLst xmlns:p="http://schemas.openxmlformats.org/presentationml/2006/main">
  <p:tag name="AS_UNIQUEID" val="7642"/>
</p:tagLst>
</file>

<file path=ppt/tags/tag248.xml><?xml version="1.0" encoding="utf-8"?>
<p:tagLst xmlns:p="http://schemas.openxmlformats.org/presentationml/2006/main">
  <p:tag name="AS_UNIQUEID" val="7643"/>
</p:tagLst>
</file>

<file path=ppt/tags/tag249.xml><?xml version="1.0" encoding="utf-8"?>
<p:tagLst xmlns:p="http://schemas.openxmlformats.org/presentationml/2006/main">
  <p:tag name="AS_UNIQUEID" val="7644"/>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AS_UNIQUEID" val="7645"/>
</p:tagLst>
</file>

<file path=ppt/tags/tag251.xml><?xml version="1.0" encoding="utf-8"?>
<p:tagLst xmlns:p="http://schemas.openxmlformats.org/presentationml/2006/main">
  <p:tag name="AS_UNIQUEID" val="7646"/>
</p:tagLst>
</file>

<file path=ppt/tags/tag252.xml><?xml version="1.0" encoding="utf-8"?>
<p:tagLst xmlns:p="http://schemas.openxmlformats.org/presentationml/2006/main">
  <p:tag name="AS_UNIQUEID" val="7647"/>
</p:tagLst>
</file>

<file path=ppt/tags/tag253.xml><?xml version="1.0" encoding="utf-8"?>
<p:tagLst xmlns:p="http://schemas.openxmlformats.org/presentationml/2006/main">
  <p:tag name="AS_UNIQUEID" val="7648"/>
</p:tagLst>
</file>

<file path=ppt/tags/tag254.xml><?xml version="1.0" encoding="utf-8"?>
<p:tagLst xmlns:p="http://schemas.openxmlformats.org/presentationml/2006/main">
  <p:tag name="AS_UNIQUEID" val="7649"/>
</p:tagLst>
</file>

<file path=ppt/tags/tag255.xml><?xml version="1.0" encoding="utf-8"?>
<p:tagLst xmlns:p="http://schemas.openxmlformats.org/presentationml/2006/main">
  <p:tag name="AS_UNIQUEID" val="7650"/>
</p:tagLst>
</file>

<file path=ppt/tags/tag256.xml><?xml version="1.0" encoding="utf-8"?>
<p:tagLst xmlns:p="http://schemas.openxmlformats.org/presentationml/2006/main">
  <p:tag name="AS_UNIQUEID" val="7651"/>
</p:tagLst>
</file>

<file path=ppt/tags/tag257.xml><?xml version="1.0" encoding="utf-8"?>
<p:tagLst xmlns:p="http://schemas.openxmlformats.org/presentationml/2006/main">
  <p:tag name="AS_UNIQUEID" val="7652"/>
</p:tagLst>
</file>

<file path=ppt/tags/tag258.xml><?xml version="1.0" encoding="utf-8"?>
<p:tagLst xmlns:p="http://schemas.openxmlformats.org/presentationml/2006/main">
  <p:tag name="AS_UNIQUEID" val="7653"/>
</p:tagLst>
</file>

<file path=ppt/tags/tag259.xml><?xml version="1.0" encoding="utf-8"?>
<p:tagLst xmlns:p="http://schemas.openxmlformats.org/presentationml/2006/main">
  <p:tag name="AS_UNIQUEID" val="7654"/>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AS_UNIQUEID" val="7655"/>
</p:tagLst>
</file>

<file path=ppt/tags/tag261.xml><?xml version="1.0" encoding="utf-8"?>
<p:tagLst xmlns:p="http://schemas.openxmlformats.org/presentationml/2006/main">
  <p:tag name="AS_UNIQUEID" val="7656"/>
</p:tagLst>
</file>

<file path=ppt/tags/tag262.xml><?xml version="1.0" encoding="utf-8"?>
<p:tagLst xmlns:p="http://schemas.openxmlformats.org/presentationml/2006/main">
  <p:tag name="AS_UNIQUEID" val="7657"/>
</p:tagLst>
</file>

<file path=ppt/tags/tag263.xml><?xml version="1.0" encoding="utf-8"?>
<p:tagLst xmlns:p="http://schemas.openxmlformats.org/presentationml/2006/main">
  <p:tag name="AS_UNIQUEID" val="7658"/>
</p:tagLst>
</file>

<file path=ppt/tags/tag264.xml><?xml version="1.0" encoding="utf-8"?>
<p:tagLst xmlns:p="http://schemas.openxmlformats.org/presentationml/2006/main">
  <p:tag name="AS_UNIQUEID" val="7659"/>
</p:tagLst>
</file>

<file path=ppt/tags/tag265.xml><?xml version="1.0" encoding="utf-8"?>
<p:tagLst xmlns:p="http://schemas.openxmlformats.org/presentationml/2006/main">
  <p:tag name="AS_UNIQUEID" val="7660"/>
</p:tagLst>
</file>

<file path=ppt/tags/tag266.xml><?xml version="1.0" encoding="utf-8"?>
<p:tagLst xmlns:p="http://schemas.openxmlformats.org/presentationml/2006/main">
  <p:tag name="AS_UNIQUEID" val="7661"/>
</p:tagLst>
</file>

<file path=ppt/tags/tag267.xml><?xml version="1.0" encoding="utf-8"?>
<p:tagLst xmlns:p="http://schemas.openxmlformats.org/presentationml/2006/main">
  <p:tag name="AS_UNIQUEID" val="7662"/>
</p:tagLst>
</file>

<file path=ppt/tags/tag268.xml><?xml version="1.0" encoding="utf-8"?>
<p:tagLst xmlns:p="http://schemas.openxmlformats.org/presentationml/2006/main">
  <p:tag name="AS_UNIQUEID" val="7663"/>
</p:tagLst>
</file>

<file path=ppt/tags/tag269.xml><?xml version="1.0" encoding="utf-8"?>
<p:tagLst xmlns:p="http://schemas.openxmlformats.org/presentationml/2006/main">
  <p:tag name="AS_UNIQUEID" val="7664"/>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AS_UNIQUEID" val="7665"/>
</p:tagLst>
</file>

<file path=ppt/tags/tag271.xml><?xml version="1.0" encoding="utf-8"?>
<p:tagLst xmlns:p="http://schemas.openxmlformats.org/presentationml/2006/main">
  <p:tag name="AS_UNIQUEID" val="7666"/>
</p:tagLst>
</file>

<file path=ppt/tags/tag272.xml><?xml version="1.0" encoding="utf-8"?>
<p:tagLst xmlns:p="http://schemas.openxmlformats.org/presentationml/2006/main">
  <p:tag name="AS_UNIQUEID" val="7667"/>
</p:tagLst>
</file>

<file path=ppt/tags/tag273.xml><?xml version="1.0" encoding="utf-8"?>
<p:tagLst xmlns:p="http://schemas.openxmlformats.org/presentationml/2006/main">
  <p:tag name="AS_UNIQUEID" val="7668"/>
</p:tagLst>
</file>

<file path=ppt/tags/tag274.xml><?xml version="1.0" encoding="utf-8"?>
<p:tagLst xmlns:p="http://schemas.openxmlformats.org/presentationml/2006/main">
  <p:tag name="AS_UNIQUEID" val="7669"/>
</p:tagLst>
</file>

<file path=ppt/tags/tag275.xml><?xml version="1.0" encoding="utf-8"?>
<p:tagLst xmlns:p="http://schemas.openxmlformats.org/presentationml/2006/main">
  <p:tag name="AS_UNIQUEID" val="7670"/>
</p:tagLst>
</file>

<file path=ppt/tags/tag276.xml><?xml version="1.0" encoding="utf-8"?>
<p:tagLst xmlns:p="http://schemas.openxmlformats.org/presentationml/2006/main">
  <p:tag name="AS_UNIQUEID" val="7671"/>
</p:tagLst>
</file>

<file path=ppt/tags/tag277.xml><?xml version="1.0" encoding="utf-8"?>
<p:tagLst xmlns:p="http://schemas.openxmlformats.org/presentationml/2006/main">
  <p:tag name="AS_UNIQUEID" val="7672"/>
</p:tagLst>
</file>

<file path=ppt/tags/tag278.xml><?xml version="1.0" encoding="utf-8"?>
<p:tagLst xmlns:p="http://schemas.openxmlformats.org/presentationml/2006/main">
  <p:tag name="AS_UNIQUEID" val="7673"/>
</p:tagLst>
</file>

<file path=ppt/tags/tag279.xml><?xml version="1.0" encoding="utf-8"?>
<p:tagLst xmlns:p="http://schemas.openxmlformats.org/presentationml/2006/main">
  <p:tag name="KSO_WM_BEAUTIFY_FLAG" val="#wm#"/>
  <p:tag name="KSO_WM_SLIDE_BACKGROUND" val="[&quot;topBottom&quot;]"/>
  <p:tag name="KSO_WM_SLIDE_BACKGROUND_TYPE" val="topBottom"/>
  <p:tag name="KSO_WM_SLIDE_BK_DARK_LIGHT" val="2"/>
  <p:tag name="KSO_WM_SLIDE_ID" val="diagram20220057_1"/>
  <p:tag name="KSO_WM_SLIDE_INDEX" val="1"/>
  <p:tag name="KSO_WM_SLIDE_ITEM_CNT" val="0"/>
  <p:tag name="KSO_WM_SLIDE_LAYOUT" val="a_d_i"/>
  <p:tag name="KSO_WM_SLIDE_LAYOUT_CNT" val="1_1_1"/>
  <p:tag name="KSO_WM_SLIDE_LAYOUT_INFO" val="{&quot;id&quot;:&quot;2024-05-15T18:17:38&quot;,&quot;maxSize&quot;:{&quot;size1&quot;:21.1},&quot;minSize&quot;:{&quot;size1&quot;:13.3},&quot;normalSize&quot;:{&quot;size1&quot;:13.3},&quot;subLayout&quot;:[{&quot;backgroundInfo&quot;:[{&quot;bottom&quot;:0,&quot;bottomAbs&quot;:false,&quot;left&quot;:0,&quot;leftAbs&quot;:false,&quot;right&quot;:0,&quot;rightAbs&quot;:false,&quot;top&quot;:0,&quot;topAbs&quot;:false,&quot;type&quot;:&quot;topBottom&quot;}],&quot;id&quot;:&quot;2024-05-15T18:17:38&quot;,&quot;margin&quot;:{&quot;bottom&quot;:0.2120000123977661,&quot;left&quot;:1.2699999809265137,&quot;right&quot;:1.2699999809265137,&quot;top&quot;:0.2120000123977661},&quot;type&quot;:0},{&quot;id&quot;:&quot;2024-05-15T18:17:38&quot;,&quot;margin&quot;:{&quot;bottom&quot;:0.847000002861023,&quot;left&quot;:1.2699999809265137,&quot;right&quot;:1.2699999809265137,&quot;top&quot;:0.847000002861023},&quot;type&quot;:0}],&quot;type&quot;:0}"/>
  <p:tag name="KSO_WM_SLIDE_LAYOUTTYPE" val="navigation"/>
  <p:tag name="KSO_WM_SLIDE_POSITION" val="0*0"/>
  <p:tag name="KSO_WM_SLIDE_RATIO" val="1.777778"/>
  <p:tag name="KSO_WM_SLIDE_SIZE" val="960*516"/>
  <p:tag name="KSO_WM_SLIDE_SUBTYPE" val="picTxt"/>
  <p:tag name="KSO_WM_SLIDE_TYPE" val="text"/>
  <p:tag name="KSO_WM_TAG_VERSION" val="1.0"/>
  <p:tag name="KSO_WM_TEMPLATE_CATEGORY" val="diagram"/>
  <p:tag name="KSO_WM_TEMPLATE_COLOR_TYPE" val="0"/>
  <p:tag name="KSO_WM_TEMPLATE_INDEX" val="20220057"/>
  <p:tag name="KSO_WM_TEMPLATE_MASTER_TYPE" val="0"/>
  <p:tag name="KSO_WM_TEMPLATE_SUBCATEGORY" val="25"/>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TEMPLATE_CATEGORY" val="custom"/>
  <p:tag name="KSO_WM_TEMPLATE_INDEX" val="160391"/>
  <p:tag name="KSO_WM_TAG_VERSION" val="1.0"/>
  <p:tag name="KSO_WM_SLIDE_ID" val="custom160391_19"/>
  <p:tag name="KSO_WM_SLIDE_INDEX" val="19"/>
  <p:tag name="KSO_WM_SLIDE_ITEM_CNT" val="4"/>
  <p:tag name="KSO_WM_SLIDE_LAYOUT" val="a_l"/>
  <p:tag name="KSO_WM_SLIDE_LAYOUT_CNT" val="1_1"/>
  <p:tag name="KSO_WM_SLIDE_TYPE" val="text"/>
  <p:tag name="KSO_WM_BEAUTIFY_FLAG" val="#wm#"/>
  <p:tag name="KSO_WM_SLIDE_POSITION" val="304*175"/>
  <p:tag name="KSO_WM_SLIDE_SIZE" val="393*238"/>
  <p:tag name="KSO_WM_DIAGRAM_GROUP_CODE" val="l1-2"/>
</p:tagLst>
</file>

<file path=ppt/tags/tag281.xml><?xml version="1.0" encoding="utf-8"?>
<p:tagLst xmlns:p="http://schemas.openxmlformats.org/presentationml/2006/main">
  <p:tag name="KSO_WM_TEMPLATE_CATEGORY" val="custom"/>
  <p:tag name="KSO_WM_TEMPLATE_INDEX" val="160391"/>
  <p:tag name="KSO_WM_TAG_VERSION" val="1.0"/>
  <p:tag name="KSO_WM_SLIDE_ID" val="custom160391_19"/>
  <p:tag name="KSO_WM_SLIDE_INDEX" val="19"/>
  <p:tag name="KSO_WM_SLIDE_ITEM_CNT" val="4"/>
  <p:tag name="KSO_WM_SLIDE_LAYOUT" val="a_l"/>
  <p:tag name="KSO_WM_SLIDE_LAYOUT_CNT" val="1_1"/>
  <p:tag name="KSO_WM_SLIDE_TYPE" val="text"/>
  <p:tag name="KSO_WM_BEAUTIFY_FLAG" val="#wm#"/>
  <p:tag name="KSO_WM_SLIDE_POSITION" val="304*175"/>
  <p:tag name="KSO_WM_SLIDE_SIZE" val="393*238"/>
  <p:tag name="KSO_WM_DIAGRAM_GROUP_CODE" val="l1-2"/>
</p:tagLst>
</file>

<file path=ppt/tags/tag282.xml><?xml version="1.0" encoding="utf-8"?>
<p:tagLst xmlns:p="http://schemas.openxmlformats.org/presentationml/2006/main">
  <p:tag name="KSO_WM_TEMPLATE_CATEGORY" val="custom"/>
  <p:tag name="KSO_WM_TEMPLATE_INDEX" val="160391"/>
  <p:tag name="KSO_WM_TAG_VERSION" val="1.0"/>
  <p:tag name="KSO_WM_SLIDE_ID" val="custom160391_19"/>
  <p:tag name="KSO_WM_SLIDE_INDEX" val="19"/>
  <p:tag name="KSO_WM_SLIDE_ITEM_CNT" val="4"/>
  <p:tag name="KSO_WM_SLIDE_LAYOUT" val="a_l"/>
  <p:tag name="KSO_WM_SLIDE_LAYOUT_CNT" val="1_1"/>
  <p:tag name="KSO_WM_SLIDE_TYPE" val="text"/>
  <p:tag name="KSO_WM_BEAUTIFY_FLAG" val="#wm#"/>
  <p:tag name="KSO_WM_SLIDE_POSITION" val="304*175"/>
  <p:tag name="KSO_WM_SLIDE_SIZE" val="393*238"/>
  <p:tag name="KSO_WM_DIAGRAM_GROUP_CODE" val="l1-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AS_UNIQUEID" val="7469"/>
</p:tagLst>
</file>

<file path=ppt/tags/tag64.xml><?xml version="1.0" encoding="utf-8"?>
<p:tagLst xmlns:p="http://schemas.openxmlformats.org/presentationml/2006/main">
  <p:tag name="AS_UNIQUEID" val="7470"/>
</p:tagLst>
</file>

<file path=ppt/tags/tag65.xml><?xml version="1.0" encoding="utf-8"?>
<p:tagLst xmlns:p="http://schemas.openxmlformats.org/presentationml/2006/main">
  <p:tag name="AS_UNIQUEID" val="7471"/>
</p:tagLst>
</file>

<file path=ppt/tags/tag66.xml><?xml version="1.0" encoding="utf-8"?>
<p:tagLst xmlns:p="http://schemas.openxmlformats.org/presentationml/2006/main">
  <p:tag name="AS_UNIQUEID" val="7472"/>
</p:tagLst>
</file>

<file path=ppt/tags/tag67.xml><?xml version="1.0" encoding="utf-8"?>
<p:tagLst xmlns:p="http://schemas.openxmlformats.org/presentationml/2006/main">
  <p:tag name="AS_UNIQUEID" val="7473"/>
</p:tagLst>
</file>

<file path=ppt/tags/tag68.xml><?xml version="1.0" encoding="utf-8"?>
<p:tagLst xmlns:p="http://schemas.openxmlformats.org/presentationml/2006/main">
  <p:tag name="AS_UNIQUEID" val="7474"/>
</p:tagLst>
</file>

<file path=ppt/tags/tag69.xml><?xml version="1.0" encoding="utf-8"?>
<p:tagLst xmlns:p="http://schemas.openxmlformats.org/presentationml/2006/main">
  <p:tag name="AS_UNIQUEID" val="747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AS_UNIQUEID" val="7476"/>
</p:tagLst>
</file>

<file path=ppt/tags/tag71.xml><?xml version="1.0" encoding="utf-8"?>
<p:tagLst xmlns:p="http://schemas.openxmlformats.org/presentationml/2006/main">
  <p:tag name="AS_UNIQUEID" val="7477"/>
</p:tagLst>
</file>

<file path=ppt/tags/tag72.xml><?xml version="1.0" encoding="utf-8"?>
<p:tagLst xmlns:p="http://schemas.openxmlformats.org/presentationml/2006/main">
  <p:tag name="AS_UNIQUEID" val="7478"/>
</p:tagLst>
</file>

<file path=ppt/tags/tag73.xml><?xml version="1.0" encoding="utf-8"?>
<p:tagLst xmlns:p="http://schemas.openxmlformats.org/presentationml/2006/main">
  <p:tag name="KSO_WM_BEAUTIFY_FLAG" val="#wm#"/>
  <p:tag name="KSO_WM_SLIDE_BACKGROUND_TYPE" val="general"/>
  <p:tag name="KSO_WM_SLIDE_BK_DARK_LIGHT" val="2"/>
  <p:tag name="KSO_WM_SLIDE_ID" val="diagram20220057_3"/>
  <p:tag name="KSO_WM_SLIDE_INDEX" val="3"/>
  <p:tag name="KSO_WM_SLIDE_ITEM_CNT" val="0"/>
  <p:tag name="KSO_WM_SLIDE_LAYOUT" val="d"/>
  <p:tag name="KSO_WM_SLIDE_LAYOUT_CNT" val="1"/>
  <p:tag name="KSO_WM_SLIDE_LAYOUT_INFO" val="{&quot;id&quot;:&quot;2024-05-15T18:17:35&quot;,&quot;margin&quot;:{&quot;bottom&quot;:0.847000002861023,&quot;left&quot;:1.2699999809265137,&quot;right&quot;:1.2699999809265137,&quot;top&quot;:2.117000102996826},&quot;type&quot;:0}"/>
  <p:tag name="KSO_WM_SLIDE_LAYOUTTYPE" val="navigation"/>
  <p:tag name="KSO_WM_SLIDE_POSITION" val="0*0"/>
  <p:tag name="KSO_WM_SLIDE_RATIO" val="1.777778"/>
  <p:tag name="KSO_WM_SLIDE_SIZE" val="960*516"/>
  <p:tag name="KSO_WM_SLIDE_SUBTYPE" val="picTxt"/>
  <p:tag name="KSO_WM_SLIDE_TYPE" val="text"/>
  <p:tag name="KSO_WM_TAG_VERSION" val="1.0"/>
  <p:tag name="KSO_WM_TEMPLATE_CATEGORY" val="diagram"/>
  <p:tag name="KSO_WM_TEMPLATE_COLOR_TYPE" val="0"/>
  <p:tag name="KSO_WM_TEMPLATE_INDEX" val="20220057"/>
  <p:tag name="KSO_WM_TEMPLATE_MASTER_TYPE" val="0"/>
  <p:tag name="KSO_WM_TEMPLATE_SUBCATEGORY" val="25"/>
</p:tagLst>
</file>

<file path=ppt/tags/tag74.xml><?xml version="1.0" encoding="utf-8"?>
<p:tagLst xmlns:p="http://schemas.openxmlformats.org/presentationml/2006/main">
  <p:tag name="AS_UNIQUEID" val="7480"/>
</p:tagLst>
</file>

<file path=ppt/tags/tag75.xml><?xml version="1.0" encoding="utf-8"?>
<p:tagLst xmlns:p="http://schemas.openxmlformats.org/presentationml/2006/main">
  <p:tag name="AS_UNIQUEID" val="7481"/>
</p:tagLst>
</file>

<file path=ppt/tags/tag76.xml><?xml version="1.0" encoding="utf-8"?>
<p:tagLst xmlns:p="http://schemas.openxmlformats.org/presentationml/2006/main">
  <p:tag name="AS_UNIQUEID" val="7482"/>
</p:tagLst>
</file>

<file path=ppt/tags/tag77.xml><?xml version="1.0" encoding="utf-8"?>
<p:tagLst xmlns:p="http://schemas.openxmlformats.org/presentationml/2006/main">
  <p:tag name="AS_UNIQUEID" val="7483"/>
</p:tagLst>
</file>

<file path=ppt/tags/tag78.xml><?xml version="1.0" encoding="utf-8"?>
<p:tagLst xmlns:p="http://schemas.openxmlformats.org/presentationml/2006/main">
  <p:tag name="AS_UNIQUEID" val="7484"/>
</p:tagLst>
</file>

<file path=ppt/tags/tag79.xml><?xml version="1.0" encoding="utf-8"?>
<p:tagLst xmlns:p="http://schemas.openxmlformats.org/presentationml/2006/main">
  <p:tag name="AS_UNIQUEID" val="748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AS_UNIQUEID" val="7486"/>
</p:tagLst>
</file>

<file path=ppt/tags/tag81.xml><?xml version="1.0" encoding="utf-8"?>
<p:tagLst xmlns:p="http://schemas.openxmlformats.org/presentationml/2006/main">
  <p:tag name="AS_UNIQUEID" val="7487"/>
</p:tagLst>
</file>

<file path=ppt/tags/tag82.xml><?xml version="1.0" encoding="utf-8"?>
<p:tagLst xmlns:p="http://schemas.openxmlformats.org/presentationml/2006/main">
  <p:tag name="AS_UNIQUEID" val="7488"/>
</p:tagLst>
</file>

<file path=ppt/tags/tag83.xml><?xml version="1.0" encoding="utf-8"?>
<p:tagLst xmlns:p="http://schemas.openxmlformats.org/presentationml/2006/main">
  <p:tag name="AS_UNIQUEID" val="7489"/>
</p:tagLst>
</file>

<file path=ppt/tags/tag84.xml><?xml version="1.0" encoding="utf-8"?>
<p:tagLst xmlns:p="http://schemas.openxmlformats.org/presentationml/2006/main">
  <p:tag name="AS_UNIQUEID" val="7490"/>
</p:tagLst>
</file>

<file path=ppt/tags/tag85.xml><?xml version="1.0" encoding="utf-8"?>
<p:tagLst xmlns:p="http://schemas.openxmlformats.org/presentationml/2006/main">
  <p:tag name="AS_UNIQUEID" val="7491"/>
</p:tagLst>
</file>

<file path=ppt/tags/tag86.xml><?xml version="1.0" encoding="utf-8"?>
<p:tagLst xmlns:p="http://schemas.openxmlformats.org/presentationml/2006/main">
  <p:tag name="KSO_WM_BEAUTIFY_FLAG" val="#wm#"/>
  <p:tag name="KSO_WM_SLIDE_BACKGROUND_TYPE" val="general"/>
  <p:tag name="KSO_WM_SLIDE_BK_DARK_LIGHT" val="2"/>
  <p:tag name="KSO_WM_SLIDE_ID" val="diagram20220057_3"/>
  <p:tag name="KSO_WM_SLIDE_INDEX" val="3"/>
  <p:tag name="KSO_WM_SLIDE_ITEM_CNT" val="0"/>
  <p:tag name="KSO_WM_SLIDE_LAYOUT" val="d"/>
  <p:tag name="KSO_WM_SLIDE_LAYOUT_CNT" val="1"/>
  <p:tag name="KSO_WM_SLIDE_LAYOUT_INFO" val="{&quot;id&quot;:&quot;2024-05-15T18:17:35&quot;,&quot;margin&quot;:{&quot;bottom&quot;:0.847000002861023,&quot;left&quot;:1.2699999809265137,&quot;right&quot;:1.2699999809265137,&quot;top&quot;:2.117000102996826},&quot;type&quot;:0}"/>
  <p:tag name="KSO_WM_SLIDE_LAYOUTTYPE" val="navigation"/>
  <p:tag name="KSO_WM_SLIDE_POSITION" val="0*0"/>
  <p:tag name="KSO_WM_SLIDE_RATIO" val="1.777778"/>
  <p:tag name="KSO_WM_SLIDE_SIZE" val="960*516"/>
  <p:tag name="KSO_WM_SLIDE_SUBTYPE" val="picTxt"/>
  <p:tag name="KSO_WM_SLIDE_TYPE" val="text"/>
  <p:tag name="KSO_WM_TAG_VERSION" val="1.0"/>
  <p:tag name="KSO_WM_TEMPLATE_CATEGORY" val="diagram"/>
  <p:tag name="KSO_WM_TEMPLATE_COLOR_TYPE" val="0"/>
  <p:tag name="KSO_WM_TEMPLATE_INDEX" val="20220057"/>
  <p:tag name="KSO_WM_TEMPLATE_MASTER_TYPE" val="0"/>
  <p:tag name="KSO_WM_TEMPLATE_SUBCATEGORY" val="25"/>
</p:tagLst>
</file>

<file path=ppt/tags/tag87.xml><?xml version="1.0" encoding="utf-8"?>
<p:tagLst xmlns:p="http://schemas.openxmlformats.org/presentationml/2006/main">
  <p:tag name="AS_UNIQUEID" val="7493"/>
</p:tagLst>
</file>

<file path=ppt/tags/tag88.xml><?xml version="1.0" encoding="utf-8"?>
<p:tagLst xmlns:p="http://schemas.openxmlformats.org/presentationml/2006/main">
  <p:tag name="AS_UNIQUEID" val="7494"/>
</p:tagLst>
</file>

<file path=ppt/tags/tag89.xml><?xml version="1.0" encoding="utf-8"?>
<p:tagLst xmlns:p="http://schemas.openxmlformats.org/presentationml/2006/main">
  <p:tag name="AS_UNIQUEID" val="7495"/>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AS_UNIQUEID" val="7496"/>
</p:tagLst>
</file>

<file path=ppt/tags/tag91.xml><?xml version="1.0" encoding="utf-8"?>
<p:tagLst xmlns:p="http://schemas.openxmlformats.org/presentationml/2006/main">
  <p:tag name="AS_UNIQUEID" val="7497"/>
</p:tagLst>
</file>

<file path=ppt/tags/tag92.xml><?xml version="1.0" encoding="utf-8"?>
<p:tagLst xmlns:p="http://schemas.openxmlformats.org/presentationml/2006/main">
  <p:tag name="AS_UNIQUEID" val="7498"/>
</p:tagLst>
</file>

<file path=ppt/tags/tag93.xml><?xml version="1.0" encoding="utf-8"?>
<p:tagLst xmlns:p="http://schemas.openxmlformats.org/presentationml/2006/main">
  <p:tag name="AS_UNIQUEID" val="7499"/>
</p:tagLst>
</file>

<file path=ppt/tags/tag94.xml><?xml version="1.0" encoding="utf-8"?>
<p:tagLst xmlns:p="http://schemas.openxmlformats.org/presentationml/2006/main">
  <p:tag name="AS_UNIQUEID" val="7500"/>
</p:tagLst>
</file>

<file path=ppt/tags/tag95.xml><?xml version="1.0" encoding="utf-8"?>
<p:tagLst xmlns:p="http://schemas.openxmlformats.org/presentationml/2006/main">
  <p:tag name="AS_UNIQUEID" val="7501"/>
</p:tagLst>
</file>

<file path=ppt/tags/tag96.xml><?xml version="1.0" encoding="utf-8"?>
<p:tagLst xmlns:p="http://schemas.openxmlformats.org/presentationml/2006/main">
  <p:tag name="AS_UNIQUEID" val="7502"/>
</p:tagLst>
</file>

<file path=ppt/tags/tag97.xml><?xml version="1.0" encoding="utf-8"?>
<p:tagLst xmlns:p="http://schemas.openxmlformats.org/presentationml/2006/main">
  <p:tag name="AS_UNIQUEID" val="7503"/>
</p:tagLst>
</file>

<file path=ppt/tags/tag98.xml><?xml version="1.0" encoding="utf-8"?>
<p:tagLst xmlns:p="http://schemas.openxmlformats.org/presentationml/2006/main">
  <p:tag name="KSO_WM_BEAUTIFY_FLAG" val="#wm#"/>
  <p:tag name="KSO_WM_SLIDE_BACKGROUND_TYPE" val="general"/>
  <p:tag name="KSO_WM_SLIDE_BK_DARK_LIGHT" val="2"/>
  <p:tag name="KSO_WM_SLIDE_ID" val="diagram20220057_3"/>
  <p:tag name="KSO_WM_SLIDE_INDEX" val="3"/>
  <p:tag name="KSO_WM_SLIDE_ITEM_CNT" val="0"/>
  <p:tag name="KSO_WM_SLIDE_LAYOUT" val="d"/>
  <p:tag name="KSO_WM_SLIDE_LAYOUT_CNT" val="1"/>
  <p:tag name="KSO_WM_SLIDE_LAYOUT_INFO" val="{&quot;id&quot;:&quot;2024-05-15T18:17:35&quot;,&quot;margin&quot;:{&quot;bottom&quot;:0.847000002861023,&quot;left&quot;:1.2699999809265137,&quot;right&quot;:1.2699999809265137,&quot;top&quot;:2.117000102996826},&quot;type&quot;:0}"/>
  <p:tag name="KSO_WM_SLIDE_LAYOUTTYPE" val="navigation"/>
  <p:tag name="KSO_WM_SLIDE_POSITION" val="0*0"/>
  <p:tag name="KSO_WM_SLIDE_RATIO" val="1.777778"/>
  <p:tag name="KSO_WM_SLIDE_SIZE" val="960*516"/>
  <p:tag name="KSO_WM_SLIDE_SUBTYPE" val="picTxt"/>
  <p:tag name="KSO_WM_SLIDE_TYPE" val="text"/>
  <p:tag name="KSO_WM_TAG_VERSION" val="1.0"/>
  <p:tag name="KSO_WM_TEMPLATE_CATEGORY" val="diagram"/>
  <p:tag name="KSO_WM_TEMPLATE_COLOR_TYPE" val="0"/>
  <p:tag name="KSO_WM_TEMPLATE_INDEX" val="20220057"/>
  <p:tag name="KSO_WM_TEMPLATE_MASTER_TYPE" val="0"/>
  <p:tag name="KSO_WM_TEMPLATE_SUBCATEGORY" val="25"/>
</p:tagLst>
</file>

<file path=ppt/tags/tag99.xml><?xml version="1.0" encoding="utf-8"?>
<p:tagLst xmlns:p="http://schemas.openxmlformats.org/presentationml/2006/main">
  <p:tag name="AS_UNIQUEID" val="1817"/>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2901</Words>
  <Application>WPS 演示</Application>
  <PresentationFormat>宽屏</PresentationFormat>
  <Paragraphs>323</Paragraphs>
  <Slides>16</Slides>
  <Notes>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16</vt:i4>
      </vt:variant>
    </vt:vector>
  </HeadingPairs>
  <TitlesOfParts>
    <vt:vector size="36" baseType="lpstr">
      <vt:lpstr>Arial</vt:lpstr>
      <vt:lpstr>宋体</vt:lpstr>
      <vt:lpstr>Wingdings</vt:lpstr>
      <vt:lpstr>Wingdings</vt:lpstr>
      <vt:lpstr>微软雅黑</vt:lpstr>
      <vt:lpstr>Arial Unicode MS</vt:lpstr>
      <vt:lpstr>Calibri</vt:lpstr>
      <vt:lpstr>Arial Narrow</vt:lpstr>
      <vt:lpstr>思源黑体 CN Heavy</vt:lpstr>
      <vt:lpstr>黑体</vt:lpstr>
      <vt:lpstr>等线</vt:lpstr>
      <vt:lpstr>方正楷体简体</vt:lpstr>
      <vt:lpstr>方正宋三简体</vt:lpstr>
      <vt:lpstr>思源黑体 CN Heavy</vt:lpstr>
      <vt:lpstr>楷体</vt:lpstr>
      <vt:lpstr>Times New Roman</vt:lpstr>
      <vt:lpstr>Times New Roman</vt:lpstr>
      <vt:lpstr>思源黑体 CN</vt:lpstr>
      <vt:lpstr>Arial</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彭儿</cp:lastModifiedBy>
  <cp:revision>155</cp:revision>
  <dcterms:created xsi:type="dcterms:W3CDTF">2019-06-19T02:08:00Z</dcterms:created>
  <dcterms:modified xsi:type="dcterms:W3CDTF">2025-03-19T02:20:22Z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4A328D7EF0A940AE8DB913540BF1C4F6_11</vt:lpwstr>
  </property>
</Properties>
</file>