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3" r:id="rId3"/>
  </p:sldMasterIdLst>
  <p:notesMasterIdLst>
    <p:notesMasterId r:id="rId5"/>
  </p:notesMasterIdLst>
  <p:sldIdLst>
    <p:sldId id="2015" r:id="rId4"/>
    <p:sldId id="6988" r:id="rId6"/>
    <p:sldId id="7034" r:id="rId7"/>
    <p:sldId id="7035" r:id="rId8"/>
    <p:sldId id="6906" r:id="rId9"/>
    <p:sldId id="6840" r:id="rId10"/>
    <p:sldId id="7036" r:id="rId11"/>
    <p:sldId id="7037" r:id="rId12"/>
    <p:sldId id="7038" r:id="rId13"/>
    <p:sldId id="7039" r:id="rId14"/>
    <p:sldId id="7028" r:id="rId15"/>
    <p:sldId id="7040" r:id="rId16"/>
    <p:sldId id="6996" r:id="rId17"/>
    <p:sldId id="7041" r:id="rId18"/>
    <p:sldId id="7042" r:id="rId19"/>
    <p:sldId id="7050" r:id="rId20"/>
    <p:sldId id="7046" r:id="rId21"/>
    <p:sldId id="7047" r:id="rId22"/>
    <p:sldId id="7048" r:id="rId23"/>
    <p:sldId id="7052" r:id="rId24"/>
    <p:sldId id="294" r:id="rId25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63" autoAdjust="0"/>
  </p:normalViewPr>
  <p:slideViewPr>
    <p:cSldViewPr snapToGrid="0">
      <p:cViewPr varScale="1">
        <p:scale>
          <a:sx n="97" d="100"/>
          <a:sy n="97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77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E54F9-0EFA-453E-82F1-8D1476BABE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dirty="0">
                <a:solidFill>
                  <a:srgbClr val="4040C8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1200" dirty="0">
                <a:solidFill>
                  <a:srgbClr val="4040C8"/>
                </a:solidFill>
                <a:latin typeface="NEU-BZ-S92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题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根据图中的信息可知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该地区大部分位于黄土高原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受黄土土质疏松、植被破坏以及夏季多暴雨的影响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该地区水土流失现象严重。第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题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读图可知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本区人口合理承载力为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平方千米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而目前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地区的人口密度已分别高达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平方千米、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平方千米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说明该地的人口密度已超过该地区的人口合理承载力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从而导致水土流失问题。</a:t>
            </a:r>
            <a:endParaRPr lang="zh-CN" altLang="zh-CN" sz="1200" dirty="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095750" y="-1"/>
            <a:ext cx="4000500" cy="68579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795867" y="804333"/>
            <a:ext cx="10600266" cy="52493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254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5389-D163-4850-9030-45159BCDFA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56559-6C7D-4E42-A29B-C6EEF1254D9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43.xml"/><Relationship Id="rId1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15.jpeg"/><Relationship Id="rId7" Type="http://schemas.openxmlformats.org/officeDocument/2006/relationships/tags" Target="../tags/tag47.xml"/><Relationship Id="rId6" Type="http://schemas.openxmlformats.org/officeDocument/2006/relationships/image" Target="../media/image14.jpeg"/><Relationship Id="rId5" Type="http://schemas.openxmlformats.org/officeDocument/2006/relationships/tags" Target="../tags/tag46.xml"/><Relationship Id="rId4" Type="http://schemas.openxmlformats.org/officeDocument/2006/relationships/image" Target="../media/image13.jpeg"/><Relationship Id="rId3" Type="http://schemas.openxmlformats.org/officeDocument/2006/relationships/tags" Target="../tags/tag45.xml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6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50.xml"/><Relationship Id="rId2" Type="http://schemas.openxmlformats.org/officeDocument/2006/relationships/image" Target="../media/image16.png"/><Relationship Id="rId1" Type="http://schemas.openxmlformats.org/officeDocument/2006/relationships/tags" Target="../tags/tag4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52.xml"/><Relationship Id="rId2" Type="http://schemas.openxmlformats.org/officeDocument/2006/relationships/image" Target="../media/image1.png"/><Relationship Id="rId1" Type="http://schemas.openxmlformats.org/officeDocument/2006/relationships/tags" Target="../tags/tag5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54.xml"/><Relationship Id="rId2" Type="http://schemas.openxmlformats.org/officeDocument/2006/relationships/image" Target="../media/image2.png"/><Relationship Id="rId1" Type="http://schemas.openxmlformats.org/officeDocument/2006/relationships/tags" Target="../tags/tag5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56.xml"/><Relationship Id="rId2" Type="http://schemas.openxmlformats.org/officeDocument/2006/relationships/image" Target="../media/image17.png"/><Relationship Id="rId1" Type="http://schemas.openxmlformats.org/officeDocument/2006/relationships/tags" Target="../tags/tag5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58.xml"/><Relationship Id="rId2" Type="http://schemas.openxmlformats.org/officeDocument/2006/relationships/image" Target="../media/image17.png"/><Relationship Id="rId1" Type="http://schemas.openxmlformats.org/officeDocument/2006/relationships/tags" Target="../tags/tag5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6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image" Target="../media/image18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8.png"/><Relationship Id="rId2" Type="http://schemas.openxmlformats.org/officeDocument/2006/relationships/tags" Target="../tags/tag66.xml"/><Relationship Id="rId10" Type="http://schemas.openxmlformats.org/officeDocument/2006/relationships/notesSlide" Target="../notesSlides/notesSlide19.xml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73.xml"/><Relationship Id="rId2" Type="http://schemas.openxmlformats.org/officeDocument/2006/relationships/image" Target="../media/image2.png"/><Relationship Id="rId1" Type="http://schemas.openxmlformats.org/officeDocument/2006/relationships/tags" Target="../tags/tag7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9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6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9.jpe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8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6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2883"/>
          <a:stretch>
            <a:fillRect/>
          </a:stretch>
        </p:blipFill>
        <p:spPr>
          <a:xfrm>
            <a:off x="-184370" y="0"/>
            <a:ext cx="12879109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265470" y="-414902"/>
            <a:ext cx="13057238" cy="8223467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26155" y="3071729"/>
            <a:ext cx="30834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şlïḑê"/>
          <p:cNvSpPr txBox="1"/>
          <p:nvPr/>
        </p:nvSpPr>
        <p:spPr>
          <a:xfrm>
            <a:off x="465481" y="1874471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环境问题及其危害</a:t>
            </a:r>
            <a:endParaRPr lang="en-US" altLang="zh-CN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 rot="2283524">
            <a:off x="10211194" y="316840"/>
            <a:ext cx="2524330" cy="435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2019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人教新版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61807" y="5021771"/>
            <a:ext cx="7408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第一章     </a:t>
            </a:r>
            <a:r>
              <a:rPr lang="zh-CN" altLang="en-US" sz="2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自然环境与人类社会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388"/>
    </mc:Choice>
    <mc:Fallback>
      <p:transition spd="slow" advTm="23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2883"/>
          <a:stretch>
            <a:fillRect/>
          </a:stretch>
        </p:blipFill>
        <p:spPr>
          <a:xfrm>
            <a:off x="-184370" y="0"/>
            <a:ext cx="12879109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265470" y="-414902"/>
            <a:ext cx="13057238" cy="8223467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26155" y="3071729"/>
            <a:ext cx="30834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şlïḑê"/>
          <p:cNvSpPr txBox="1"/>
          <p:nvPr/>
        </p:nvSpPr>
        <p:spPr>
          <a:xfrm>
            <a:off x="-858081" y="3583888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/>
          <p:nvPr>
            <p:custDataLst>
              <p:tags r:id="rId2"/>
            </p:custDataLst>
          </p:nvPr>
        </p:nvSpPr>
        <p:spPr>
          <a:xfrm>
            <a:off x="4023360" y="-1211580"/>
            <a:ext cx="5598160" cy="778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99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</a:t>
            </a:r>
            <a:endParaRPr lang="en-US" sz="4999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işlïḑê"/>
          <p:cNvSpPr txBox="1"/>
          <p:nvPr/>
        </p:nvSpPr>
        <p:spPr>
          <a:xfrm>
            <a:off x="465481" y="1874471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环境问题的危害</a:t>
            </a:r>
            <a:endParaRPr lang="en-US" altLang="zh-CN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"/>
    </mc:Choice>
    <mc:Fallback>
      <p:transition spd="slow" advTm="23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37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717550" y="53340"/>
            <a:ext cx="830326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环境问题与自然环境服务功能的关系</a:t>
            </a:r>
            <a:endParaRPr lang="zh-CN" altLang="en-US" sz="4000" b="1" dirty="0"/>
          </a:p>
        </p:txBody>
      </p:sp>
      <p:pic>
        <p:nvPicPr>
          <p:cNvPr id="19" name="图片 18" descr="C01_S01_00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183"/>
          <a:stretch>
            <a:fillRect/>
          </a:stretch>
        </p:blipFill>
        <p:spPr>
          <a:xfrm>
            <a:off x="3600575" y="2700337"/>
            <a:ext cx="4990850" cy="3487211"/>
          </a:xfrm>
          <a:prstGeom prst="rect">
            <a:avLst/>
          </a:prstGeom>
        </p:spPr>
      </p:pic>
      <p:sp>
        <p:nvSpPr>
          <p:cNvPr id="20" name="任意多边形: 形状 19"/>
          <p:cNvSpPr/>
          <p:nvPr/>
        </p:nvSpPr>
        <p:spPr>
          <a:xfrm>
            <a:off x="3592981" y="3359238"/>
            <a:ext cx="1913021" cy="1973179"/>
          </a:xfrm>
          <a:custGeom>
            <a:avLst/>
            <a:gdLst>
              <a:gd name="connsiteX0" fmla="*/ 1913021 w 1913021"/>
              <a:gd name="connsiteY0" fmla="*/ 1203158 h 1973179"/>
              <a:gd name="connsiteX1" fmla="*/ 1528011 w 1913021"/>
              <a:gd name="connsiteY1" fmla="*/ 625642 h 1973179"/>
              <a:gd name="connsiteX2" fmla="*/ 938463 w 1913021"/>
              <a:gd name="connsiteY2" fmla="*/ 0 h 1973179"/>
              <a:gd name="connsiteX3" fmla="*/ 709863 w 1913021"/>
              <a:gd name="connsiteY3" fmla="*/ 144379 h 1973179"/>
              <a:gd name="connsiteX4" fmla="*/ 457200 w 1913021"/>
              <a:gd name="connsiteY4" fmla="*/ 433137 h 1973179"/>
              <a:gd name="connsiteX5" fmla="*/ 276727 w 1913021"/>
              <a:gd name="connsiteY5" fmla="*/ 685800 h 1973179"/>
              <a:gd name="connsiteX6" fmla="*/ 96253 w 1913021"/>
              <a:gd name="connsiteY6" fmla="*/ 1118937 h 1973179"/>
              <a:gd name="connsiteX7" fmla="*/ 72190 w 1913021"/>
              <a:gd name="connsiteY7" fmla="*/ 1323473 h 1973179"/>
              <a:gd name="connsiteX8" fmla="*/ 0 w 1913021"/>
              <a:gd name="connsiteY8" fmla="*/ 1756610 h 1973179"/>
              <a:gd name="connsiteX9" fmla="*/ 0 w 1913021"/>
              <a:gd name="connsiteY9" fmla="*/ 1973179 h 1973179"/>
              <a:gd name="connsiteX10" fmla="*/ 1094874 w 1913021"/>
              <a:gd name="connsiteY10" fmla="*/ 1973179 h 1973179"/>
              <a:gd name="connsiteX11" fmla="*/ 1576137 w 1913021"/>
              <a:gd name="connsiteY11" fmla="*/ 1925052 h 1973179"/>
              <a:gd name="connsiteX12" fmla="*/ 1612232 w 1913021"/>
              <a:gd name="connsiteY12" fmla="*/ 1660358 h 1973179"/>
              <a:gd name="connsiteX13" fmla="*/ 1696453 w 1913021"/>
              <a:gd name="connsiteY13" fmla="*/ 1467852 h 1973179"/>
              <a:gd name="connsiteX14" fmla="*/ 1804737 w 1913021"/>
              <a:gd name="connsiteY14" fmla="*/ 1323473 h 1973179"/>
              <a:gd name="connsiteX15" fmla="*/ 1913021 w 1913021"/>
              <a:gd name="connsiteY15" fmla="*/ 1203158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13021" h="1973179">
                <a:moveTo>
                  <a:pt x="1913021" y="1203158"/>
                </a:moveTo>
                <a:lnTo>
                  <a:pt x="1528011" y="625642"/>
                </a:lnTo>
                <a:lnTo>
                  <a:pt x="938463" y="0"/>
                </a:lnTo>
                <a:lnTo>
                  <a:pt x="709863" y="144379"/>
                </a:lnTo>
                <a:lnTo>
                  <a:pt x="457200" y="433137"/>
                </a:lnTo>
                <a:lnTo>
                  <a:pt x="276727" y="685800"/>
                </a:lnTo>
                <a:lnTo>
                  <a:pt x="96253" y="1118937"/>
                </a:lnTo>
                <a:lnTo>
                  <a:pt x="72190" y="1323473"/>
                </a:lnTo>
                <a:lnTo>
                  <a:pt x="0" y="1756610"/>
                </a:lnTo>
                <a:lnTo>
                  <a:pt x="0" y="1973179"/>
                </a:lnTo>
                <a:lnTo>
                  <a:pt x="1094874" y="1973179"/>
                </a:lnTo>
                <a:lnTo>
                  <a:pt x="1576137" y="1925052"/>
                </a:lnTo>
                <a:lnTo>
                  <a:pt x="1612232" y="1660358"/>
                </a:lnTo>
                <a:lnTo>
                  <a:pt x="1696453" y="1467852"/>
                </a:lnTo>
                <a:lnTo>
                  <a:pt x="1804737" y="1323473"/>
                </a:lnTo>
                <a:lnTo>
                  <a:pt x="1913021" y="1203158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090722" y="1880665"/>
            <a:ext cx="1848074" cy="2620644"/>
            <a:chOff x="2090722" y="1880665"/>
            <a:chExt cx="1848074" cy="2620644"/>
          </a:xfrm>
        </p:grpSpPr>
        <p:sp>
          <p:nvSpPr>
            <p:cNvPr id="21" name="右箭头 5"/>
            <p:cNvSpPr/>
            <p:nvPr>
              <p:custDataLst>
                <p:tags r:id="rId4"/>
              </p:custDataLst>
            </p:nvPr>
          </p:nvSpPr>
          <p:spPr>
            <a:xfrm rot="13167274">
              <a:off x="2858756" y="3569019"/>
              <a:ext cx="1080040" cy="219582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2" name="文本框 21"/>
            <p:cNvSpPr txBox="1"/>
            <p:nvPr>
              <p:custDataLst>
                <p:tags r:id="rId5"/>
              </p:custDataLst>
            </p:nvPr>
          </p:nvSpPr>
          <p:spPr>
            <a:xfrm rot="18635828">
              <a:off x="1478909" y="2492478"/>
              <a:ext cx="2177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自然资源稀缺甚至枯竭</a:t>
              </a:r>
              <a:endParaRPr lang="zh-CN" altLang="en-US" sz="28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 rot="18468979">
              <a:off x="2564782" y="3192291"/>
              <a:ext cx="17870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/>
                <a:t>供给  服务功能  下降</a:t>
              </a:r>
              <a:endParaRPr lang="zh-CN" altLang="en-US" sz="2400" dirty="0"/>
            </a:p>
          </p:txBody>
        </p:sp>
      </p:grpSp>
      <p:sp>
        <p:nvSpPr>
          <p:cNvPr id="25" name="任意多边形: 形状 24"/>
          <p:cNvSpPr/>
          <p:nvPr/>
        </p:nvSpPr>
        <p:spPr>
          <a:xfrm>
            <a:off x="4670915" y="2716053"/>
            <a:ext cx="2767263" cy="1804737"/>
          </a:xfrm>
          <a:custGeom>
            <a:avLst/>
            <a:gdLst>
              <a:gd name="connsiteX0" fmla="*/ 0 w 2767263"/>
              <a:gd name="connsiteY0" fmla="*/ 421106 h 1804737"/>
              <a:gd name="connsiteX1" fmla="*/ 336884 w 2767263"/>
              <a:gd name="connsiteY1" fmla="*/ 252663 h 1804737"/>
              <a:gd name="connsiteX2" fmla="*/ 697832 w 2767263"/>
              <a:gd name="connsiteY2" fmla="*/ 108284 h 1804737"/>
              <a:gd name="connsiteX3" fmla="*/ 830179 w 2767263"/>
              <a:gd name="connsiteY3" fmla="*/ 72190 h 1804737"/>
              <a:gd name="connsiteX4" fmla="*/ 1455821 w 2767263"/>
              <a:gd name="connsiteY4" fmla="*/ 0 h 1804737"/>
              <a:gd name="connsiteX5" fmla="*/ 1985210 w 2767263"/>
              <a:gd name="connsiteY5" fmla="*/ 60158 h 1804737"/>
              <a:gd name="connsiteX6" fmla="*/ 2261937 w 2767263"/>
              <a:gd name="connsiteY6" fmla="*/ 168442 h 1804737"/>
              <a:gd name="connsiteX7" fmla="*/ 2646947 w 2767263"/>
              <a:gd name="connsiteY7" fmla="*/ 360948 h 1804737"/>
              <a:gd name="connsiteX8" fmla="*/ 2767263 w 2767263"/>
              <a:gd name="connsiteY8" fmla="*/ 457200 h 1804737"/>
              <a:gd name="connsiteX9" fmla="*/ 1876926 w 2767263"/>
              <a:gd name="connsiteY9" fmla="*/ 1792706 h 1804737"/>
              <a:gd name="connsiteX10" fmla="*/ 1600200 w 2767263"/>
              <a:gd name="connsiteY10" fmla="*/ 1696453 h 1804737"/>
              <a:gd name="connsiteX11" fmla="*/ 1491916 w 2767263"/>
              <a:gd name="connsiteY11" fmla="*/ 1672390 h 1804737"/>
              <a:gd name="connsiteX12" fmla="*/ 1251284 w 2767263"/>
              <a:gd name="connsiteY12" fmla="*/ 1660358 h 1804737"/>
              <a:gd name="connsiteX13" fmla="*/ 998621 w 2767263"/>
              <a:gd name="connsiteY13" fmla="*/ 1732548 h 1804737"/>
              <a:gd name="connsiteX14" fmla="*/ 878305 w 2767263"/>
              <a:gd name="connsiteY14" fmla="*/ 1804737 h 1804737"/>
              <a:gd name="connsiteX15" fmla="*/ 0 w 2767263"/>
              <a:gd name="connsiteY15" fmla="*/ 421106 h 180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67263" h="1804737">
                <a:moveTo>
                  <a:pt x="0" y="421106"/>
                </a:moveTo>
                <a:lnTo>
                  <a:pt x="336884" y="252663"/>
                </a:lnTo>
                <a:lnTo>
                  <a:pt x="697832" y="108284"/>
                </a:lnTo>
                <a:lnTo>
                  <a:pt x="830179" y="72190"/>
                </a:lnTo>
                <a:lnTo>
                  <a:pt x="1455821" y="0"/>
                </a:lnTo>
                <a:lnTo>
                  <a:pt x="1985210" y="60158"/>
                </a:lnTo>
                <a:lnTo>
                  <a:pt x="2261937" y="168442"/>
                </a:lnTo>
                <a:lnTo>
                  <a:pt x="2646947" y="360948"/>
                </a:lnTo>
                <a:lnTo>
                  <a:pt x="2767263" y="457200"/>
                </a:lnTo>
                <a:lnTo>
                  <a:pt x="1876926" y="1792706"/>
                </a:lnTo>
                <a:lnTo>
                  <a:pt x="1600200" y="1696453"/>
                </a:lnTo>
                <a:lnTo>
                  <a:pt x="1491916" y="1672390"/>
                </a:lnTo>
                <a:lnTo>
                  <a:pt x="1251284" y="1660358"/>
                </a:lnTo>
                <a:lnTo>
                  <a:pt x="998621" y="1732548"/>
                </a:lnTo>
                <a:lnTo>
                  <a:pt x="878305" y="1804737"/>
                </a:lnTo>
                <a:lnTo>
                  <a:pt x="0" y="42110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88435" y="705260"/>
            <a:ext cx="2356644" cy="2014502"/>
            <a:chOff x="4788435" y="705260"/>
            <a:chExt cx="2356644" cy="2014502"/>
          </a:xfrm>
        </p:grpSpPr>
        <p:sp>
          <p:nvSpPr>
            <p:cNvPr id="26" name="右箭头 5"/>
            <p:cNvSpPr/>
            <p:nvPr>
              <p:custDataLst>
                <p:tags r:id="rId6"/>
              </p:custDataLst>
            </p:nvPr>
          </p:nvSpPr>
          <p:spPr>
            <a:xfrm rot="16200000">
              <a:off x="5337281" y="2069951"/>
              <a:ext cx="1080040" cy="219582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" name="文本框 26"/>
            <p:cNvSpPr txBox="1"/>
            <p:nvPr>
              <p:custDataLst>
                <p:tags r:id="rId7"/>
              </p:custDataLst>
            </p:nvPr>
          </p:nvSpPr>
          <p:spPr>
            <a:xfrm>
              <a:off x="4788435" y="705260"/>
              <a:ext cx="23566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chemeClr val="accent1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环境污染与生态退化加剧</a:t>
              </a:r>
              <a:endParaRPr lang="zh-CN" altLang="en-US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043307" y="1693223"/>
              <a:ext cx="17870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/>
                <a:t>调节   服务功能   失常</a:t>
              </a:r>
              <a:endParaRPr lang="zh-CN" altLang="en-US" sz="2400" dirty="0"/>
            </a:p>
          </p:txBody>
        </p:sp>
      </p:grpSp>
      <p:sp>
        <p:nvSpPr>
          <p:cNvPr id="29" name="矩形 28"/>
          <p:cNvSpPr/>
          <p:nvPr/>
        </p:nvSpPr>
        <p:spPr>
          <a:xfrm>
            <a:off x="4443618" y="6161574"/>
            <a:ext cx="4105275" cy="400685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自然环境的服务功能示例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任意多边形: 形状 29"/>
          <p:cNvSpPr/>
          <p:nvPr/>
        </p:nvSpPr>
        <p:spPr>
          <a:xfrm rot="7829667">
            <a:off x="6786300" y="3681814"/>
            <a:ext cx="1913021" cy="1973179"/>
          </a:xfrm>
          <a:custGeom>
            <a:avLst/>
            <a:gdLst>
              <a:gd name="connsiteX0" fmla="*/ 1913021 w 1913021"/>
              <a:gd name="connsiteY0" fmla="*/ 1203158 h 1973179"/>
              <a:gd name="connsiteX1" fmla="*/ 1528011 w 1913021"/>
              <a:gd name="connsiteY1" fmla="*/ 625642 h 1973179"/>
              <a:gd name="connsiteX2" fmla="*/ 938463 w 1913021"/>
              <a:gd name="connsiteY2" fmla="*/ 0 h 1973179"/>
              <a:gd name="connsiteX3" fmla="*/ 709863 w 1913021"/>
              <a:gd name="connsiteY3" fmla="*/ 144379 h 1973179"/>
              <a:gd name="connsiteX4" fmla="*/ 457200 w 1913021"/>
              <a:gd name="connsiteY4" fmla="*/ 433137 h 1973179"/>
              <a:gd name="connsiteX5" fmla="*/ 276727 w 1913021"/>
              <a:gd name="connsiteY5" fmla="*/ 685800 h 1973179"/>
              <a:gd name="connsiteX6" fmla="*/ 96253 w 1913021"/>
              <a:gd name="connsiteY6" fmla="*/ 1118937 h 1973179"/>
              <a:gd name="connsiteX7" fmla="*/ 72190 w 1913021"/>
              <a:gd name="connsiteY7" fmla="*/ 1323473 h 1973179"/>
              <a:gd name="connsiteX8" fmla="*/ 0 w 1913021"/>
              <a:gd name="connsiteY8" fmla="*/ 1756610 h 1973179"/>
              <a:gd name="connsiteX9" fmla="*/ 0 w 1913021"/>
              <a:gd name="connsiteY9" fmla="*/ 1973179 h 1973179"/>
              <a:gd name="connsiteX10" fmla="*/ 1094874 w 1913021"/>
              <a:gd name="connsiteY10" fmla="*/ 1973179 h 1973179"/>
              <a:gd name="connsiteX11" fmla="*/ 1576137 w 1913021"/>
              <a:gd name="connsiteY11" fmla="*/ 1925052 h 1973179"/>
              <a:gd name="connsiteX12" fmla="*/ 1612232 w 1913021"/>
              <a:gd name="connsiteY12" fmla="*/ 1660358 h 1973179"/>
              <a:gd name="connsiteX13" fmla="*/ 1696453 w 1913021"/>
              <a:gd name="connsiteY13" fmla="*/ 1467852 h 1973179"/>
              <a:gd name="connsiteX14" fmla="*/ 1804737 w 1913021"/>
              <a:gd name="connsiteY14" fmla="*/ 1323473 h 1973179"/>
              <a:gd name="connsiteX15" fmla="*/ 1913021 w 1913021"/>
              <a:gd name="connsiteY15" fmla="*/ 1203158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13021" h="1973179">
                <a:moveTo>
                  <a:pt x="1913021" y="1203158"/>
                </a:moveTo>
                <a:lnTo>
                  <a:pt x="1528011" y="625642"/>
                </a:lnTo>
                <a:lnTo>
                  <a:pt x="938463" y="0"/>
                </a:lnTo>
                <a:lnTo>
                  <a:pt x="709863" y="144379"/>
                </a:lnTo>
                <a:lnTo>
                  <a:pt x="457200" y="433137"/>
                </a:lnTo>
                <a:lnTo>
                  <a:pt x="276727" y="685800"/>
                </a:lnTo>
                <a:lnTo>
                  <a:pt x="96253" y="1118937"/>
                </a:lnTo>
                <a:lnTo>
                  <a:pt x="72190" y="1323473"/>
                </a:lnTo>
                <a:lnTo>
                  <a:pt x="0" y="1756610"/>
                </a:lnTo>
                <a:lnTo>
                  <a:pt x="0" y="1973179"/>
                </a:lnTo>
                <a:lnTo>
                  <a:pt x="1094874" y="1973179"/>
                </a:lnTo>
                <a:lnTo>
                  <a:pt x="1576137" y="1925052"/>
                </a:lnTo>
                <a:lnTo>
                  <a:pt x="1612232" y="1660358"/>
                </a:lnTo>
                <a:lnTo>
                  <a:pt x="1696453" y="1467852"/>
                </a:lnTo>
                <a:lnTo>
                  <a:pt x="1804737" y="1323473"/>
                </a:lnTo>
                <a:lnTo>
                  <a:pt x="1913021" y="1203158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8189013" y="2141484"/>
            <a:ext cx="1963650" cy="2584049"/>
            <a:chOff x="8189013" y="2141484"/>
            <a:chExt cx="1963650" cy="2584049"/>
          </a:xfrm>
        </p:grpSpPr>
        <p:sp>
          <p:nvSpPr>
            <p:cNvPr id="31" name="右箭头 5"/>
            <p:cNvSpPr/>
            <p:nvPr>
              <p:custDataLst>
                <p:tags r:id="rId8"/>
              </p:custDataLst>
            </p:nvPr>
          </p:nvSpPr>
          <p:spPr>
            <a:xfrm rot="19580672">
              <a:off x="8189013" y="3676057"/>
              <a:ext cx="1080040" cy="219582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2" name="文本框 31"/>
            <p:cNvSpPr txBox="1"/>
            <p:nvPr>
              <p:custDataLst>
                <p:tags r:id="rId9"/>
              </p:custDataLst>
            </p:nvPr>
          </p:nvSpPr>
          <p:spPr>
            <a:xfrm rot="3196843">
              <a:off x="8497288" y="2842752"/>
              <a:ext cx="23566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chemeClr val="accent1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降低舒适感、审美体验等</a:t>
              </a:r>
              <a:endParaRPr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 rot="3208175">
              <a:off x="7854011" y="3416515"/>
              <a:ext cx="17870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/>
                <a:t>文化   服务功能   降低</a:t>
              </a:r>
              <a:endParaRPr lang="zh-CN" altLang="en-US" sz="2400" dirty="0"/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37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717295" y="53165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环境问题的危害</a:t>
            </a:r>
            <a:endParaRPr lang="zh-CN" altLang="en-US" sz="4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53854" y="676261"/>
            <a:ext cx="7746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>
                <a:solidFill>
                  <a:schemeClr val="tx1"/>
                </a:solidFill>
              </a:rPr>
              <a:t>①</a:t>
            </a:r>
            <a:r>
              <a:rPr lang="zh-CN" altLang="en-US" sz="3200" dirty="0">
                <a:solidFill>
                  <a:schemeClr val="tx1"/>
                </a:solidFill>
              </a:rPr>
              <a:t>影响生活质量，危害人类健康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18" name="Picture 2" descr="固体废物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302528" y="1782428"/>
            <a:ext cx="3816000" cy="288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不少居民都深受噪音污染的困扰.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4226478" y="1782428"/>
            <a:ext cx="3815715" cy="288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空气污染最新消息 空气污染新闻资讯相关文章 百战网"/>
          <p:cNvPicPr>
            <a:picLocks noChangeArrowheads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8150143" y="1782428"/>
            <a:ext cx="3815715" cy="288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212470" y="5029931"/>
            <a:ext cx="12078586" cy="662554"/>
          </a:xfrm>
          <a:prstGeom prst="rect">
            <a:avLst/>
          </a:prstGeom>
          <a:noFill/>
          <a:ln w="31750">
            <a:noFill/>
            <a:prstDash val="dash"/>
          </a:ln>
        </p:spPr>
        <p:txBody>
          <a:bodyPr wrap="square">
            <a:spAutoFit/>
          </a:bodyPr>
          <a:lstStyle/>
          <a:p>
            <a:pPr marL="457200" lvl="0" indent="-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sz="28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大气、水、固体废弃物和噪声污染，会</a:t>
            </a:r>
            <a:r>
              <a:rPr sz="28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直接损害人的生活质量和健康</a:t>
            </a:r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案例：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+mn-ea"/>
              </a:rPr>
              <a:t>雾霾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022146" y="808751"/>
            <a:ext cx="4774565" cy="5229860"/>
            <a:chOff x="7138035" y="1947227"/>
            <a:chExt cx="4774565" cy="5229860"/>
          </a:xfrm>
        </p:grpSpPr>
        <p:grpSp>
          <p:nvGrpSpPr>
            <p:cNvPr id="22" name="组合 21"/>
            <p:cNvGrpSpPr/>
            <p:nvPr/>
          </p:nvGrpSpPr>
          <p:grpSpPr>
            <a:xfrm>
              <a:off x="7138035" y="1947227"/>
              <a:ext cx="4774565" cy="5229860"/>
              <a:chOff x="1108" y="3307"/>
              <a:chExt cx="7519" cy="8236"/>
            </a:xfrm>
          </p:grpSpPr>
          <p:sp>
            <p:nvSpPr>
              <p:cNvPr id="24" name="圆角矩形 11"/>
              <p:cNvSpPr/>
              <p:nvPr/>
            </p:nvSpPr>
            <p:spPr>
              <a:xfrm>
                <a:off x="1108" y="4679"/>
                <a:ext cx="7519" cy="6864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1683" y="3307"/>
                <a:ext cx="5115" cy="1824"/>
                <a:chOff x="13346" y="3385"/>
                <a:chExt cx="6717" cy="1698"/>
              </a:xfrm>
            </p:grpSpPr>
            <p:sp>
              <p:nvSpPr>
                <p:cNvPr id="26" name="圆角矩形 15"/>
                <p:cNvSpPr/>
                <p:nvPr/>
              </p:nvSpPr>
              <p:spPr>
                <a:xfrm>
                  <a:off x="14756" y="4038"/>
                  <a:ext cx="5307" cy="1045"/>
                </a:xfrm>
                <a:prstGeom prst="roundRect">
                  <a:avLst>
                    <a:gd name="adj" fmla="val 34424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13346" y="3385"/>
                  <a:ext cx="2343" cy="58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特点</a:t>
                  </a:r>
                  <a:r>
                    <a:rPr lang="en-US" altLang="zh-CN" sz="2000" b="1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1</a:t>
                  </a:r>
                  <a:endParaRPr lang="en-US" altLang="zh-CN" sz="2000" b="1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sp>
          <p:nvSpPr>
            <p:cNvPr id="23" name="矩形 22"/>
            <p:cNvSpPr/>
            <p:nvPr/>
          </p:nvSpPr>
          <p:spPr>
            <a:xfrm>
              <a:off x="8701099" y="2411875"/>
              <a:ext cx="1530780" cy="55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雾  霾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7308213" y="2057238"/>
            <a:ext cx="4202430" cy="3686394"/>
          </a:xfrm>
          <a:prstGeom prst="rect">
            <a:avLst/>
          </a:prstGeom>
          <a:noFill/>
        </p:spPr>
        <p:txBody>
          <a:bodyPr vert="horz" wrap="square" numCol="1" spcCol="0" rtlCol="0" fromWordArt="0" anchor="t" anchorCtr="0" forceAA="0" compatLnSpc="0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 dirty="0">
                <a:solidFill>
                  <a:srgbClr val="231F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sz="2800" dirty="0">
                <a:solidFill>
                  <a:srgbClr val="231F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人类排放的大量细颗粒物等在不利的气象条件下形成雾霾天气，</a:t>
            </a:r>
            <a:r>
              <a:rPr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影响人们的户外活动，诱发多种疾病</a:t>
            </a:r>
            <a:r>
              <a:rPr 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zh-CN" sz="2800" dirty="0">
                <a:solidFill>
                  <a:srgbClr val="231F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如结膜炎、哮喘、气管炎等</a:t>
            </a:r>
            <a:r>
              <a:rPr sz="2800" dirty="0">
                <a:solidFill>
                  <a:srgbClr val="231F2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sz="2800" dirty="0">
              <a:solidFill>
                <a:srgbClr val="231F2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rcRect b="4776"/>
          <a:stretch>
            <a:fillRect/>
          </a:stretch>
        </p:blipFill>
        <p:spPr>
          <a:xfrm>
            <a:off x="191135" y="1040130"/>
            <a:ext cx="6693535" cy="4846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课程引入案例回顾：</a:t>
            </a:r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+mn-ea"/>
              </a:rPr>
              <a:t>DDT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+mn-ea"/>
              </a:rPr>
              <a:t>的危害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7810" y="1583903"/>
            <a:ext cx="6176010" cy="3736340"/>
            <a:chOff x="342" y="3850"/>
            <a:chExt cx="9726" cy="58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b="12883"/>
            <a:stretch>
              <a:fillRect/>
            </a:stretch>
          </p:blipFill>
          <p:spPr>
            <a:xfrm>
              <a:off x="342" y="3850"/>
              <a:ext cx="9726" cy="517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842" y="9104"/>
              <a:ext cx="6727" cy="631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7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DDT在食物链中的传递</a:t>
              </a:r>
              <a:endPara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38465" y="608523"/>
            <a:ext cx="5295725" cy="4482465"/>
            <a:chOff x="7138035" y="1947227"/>
            <a:chExt cx="4774565" cy="4482465"/>
          </a:xfrm>
        </p:grpSpPr>
        <p:grpSp>
          <p:nvGrpSpPr>
            <p:cNvPr id="8" name="组合 7"/>
            <p:cNvGrpSpPr/>
            <p:nvPr/>
          </p:nvGrpSpPr>
          <p:grpSpPr>
            <a:xfrm>
              <a:off x="7138035" y="1947227"/>
              <a:ext cx="4774565" cy="4482465"/>
              <a:chOff x="1108" y="3307"/>
              <a:chExt cx="7519" cy="7059"/>
            </a:xfrm>
          </p:grpSpPr>
          <p:sp>
            <p:nvSpPr>
              <p:cNvPr id="10" name="圆角矩形 11"/>
              <p:cNvSpPr/>
              <p:nvPr/>
            </p:nvSpPr>
            <p:spPr>
              <a:xfrm>
                <a:off x="1108" y="4679"/>
                <a:ext cx="7519" cy="568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683" y="3307"/>
                <a:ext cx="5115" cy="1824"/>
                <a:chOff x="13346" y="3385"/>
                <a:chExt cx="6717" cy="1698"/>
              </a:xfrm>
            </p:grpSpPr>
            <p:sp>
              <p:nvSpPr>
                <p:cNvPr id="12" name="圆角矩形 15"/>
                <p:cNvSpPr/>
                <p:nvPr/>
              </p:nvSpPr>
              <p:spPr>
                <a:xfrm>
                  <a:off x="14756" y="4038"/>
                  <a:ext cx="5307" cy="1045"/>
                </a:xfrm>
                <a:prstGeom prst="roundRect">
                  <a:avLst>
                    <a:gd name="adj" fmla="val 34424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13346" y="3385"/>
                  <a:ext cx="2343" cy="58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特点</a:t>
                  </a:r>
                  <a:r>
                    <a:rPr lang="en-US" altLang="zh-CN" sz="2000" b="1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1</a:t>
                  </a:r>
                  <a:endParaRPr lang="en-US" altLang="zh-CN" sz="2000" b="1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sp>
          <p:nvSpPr>
            <p:cNvPr id="9" name="矩形 8"/>
            <p:cNvSpPr/>
            <p:nvPr/>
          </p:nvSpPr>
          <p:spPr>
            <a:xfrm>
              <a:off x="8701099" y="2411875"/>
              <a:ext cx="1530780" cy="55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DDT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杀虫剂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762307" y="1857010"/>
            <a:ext cx="5018567" cy="3079497"/>
          </a:xfrm>
          <a:prstGeom prst="rect">
            <a:avLst/>
          </a:prstGeom>
          <a:noFill/>
        </p:spPr>
        <p:txBody>
          <a:bodyPr vert="horz" wrap="square" numCol="1" spcCol="0" rtlCol="0" fromWordArt="0" anchor="t" anchorCtr="0" forceAA="0" compatLnSpc="0">
            <a:spAutoFit/>
          </a:bodyPr>
          <a:lstStyle>
            <a:defPPr>
              <a:defRPr lang="en-US"/>
            </a:defPPr>
            <a:lvl1pPr lvl="0">
              <a:lnSpc>
                <a:spcPct val="130000"/>
              </a:lnSpc>
              <a:buClrTx/>
              <a:buSzTx/>
              <a:buFontTx/>
              <a:defRPr sz="2800">
                <a:solidFill>
                  <a:srgbClr val="231F2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en-US" altLang="zh-CN" dirty="0">
                <a:sym typeface="+mn-ea"/>
              </a:rPr>
              <a:t>     DDT</a:t>
            </a:r>
            <a:r>
              <a:rPr lang="zh-CN" altLang="en-US" dirty="0">
                <a:sym typeface="+mn-ea"/>
              </a:rPr>
              <a:t>在环境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中非常难降解</a:t>
            </a:r>
            <a:r>
              <a:rPr lang="zh-CN" altLang="en-US" dirty="0">
                <a:sym typeface="+mn-ea"/>
              </a:rPr>
              <a:t>，并可在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动物脂肪内蓄积</a:t>
            </a:r>
            <a:r>
              <a:rPr lang="zh-CN" altLang="en-US" dirty="0">
                <a:sym typeface="+mn-ea"/>
              </a:rPr>
              <a:t>，最终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通过食物链危害人体健康</a:t>
            </a:r>
            <a:r>
              <a:rPr lang="zh-CN" altLang="en-US" dirty="0">
                <a:sym typeface="+mn-ea"/>
              </a:rPr>
              <a:t>，因此在</a:t>
            </a:r>
            <a:r>
              <a:rPr lang="en-US" altLang="zh-CN" dirty="0">
                <a:sym typeface="+mn-ea"/>
              </a:rPr>
              <a:t>20</a:t>
            </a:r>
            <a:r>
              <a:rPr lang="zh-CN" altLang="en-US" dirty="0">
                <a:sym typeface="+mn-ea"/>
              </a:rPr>
              <a:t>世纪</a:t>
            </a:r>
            <a:r>
              <a:rPr lang="en-US" altLang="zh-CN" dirty="0">
                <a:sym typeface="+mn-ea"/>
              </a:rPr>
              <a:t>70</a:t>
            </a:r>
            <a:r>
              <a:rPr lang="zh-CN" altLang="en-US" dirty="0">
                <a:sym typeface="+mn-ea"/>
              </a:rPr>
              <a:t>年代以后</a:t>
            </a:r>
            <a:r>
              <a:rPr lang="en-US" altLang="zh-CN" dirty="0">
                <a:sym typeface="+mn-ea"/>
              </a:rPr>
              <a:t>DDT</a:t>
            </a:r>
            <a:r>
              <a:rPr lang="zh-CN" altLang="en-US" dirty="0">
                <a:sym typeface="+mn-ea"/>
              </a:rPr>
              <a:t>被许多国家禁止使用。</a:t>
            </a:r>
            <a:endParaRPr dirty="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37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0" y="53514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1127505" y="463375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环境问题的危害</a:t>
            </a:r>
            <a:endParaRPr lang="zh-CN" altLang="en-US" sz="4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564064" y="1086471"/>
            <a:ext cx="7746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②</a:t>
            </a:r>
            <a:r>
              <a:rPr lang="zh-CN" altLang="en-US" dirty="0"/>
              <a:t>环境问题制约社会经济发展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22935" y="2172335"/>
            <a:ext cx="10844530" cy="2030095"/>
          </a:xfrm>
          <a:prstGeom prst="rect">
            <a:avLst/>
          </a:prstGeom>
          <a:noFill/>
          <a:ln w="31750">
            <a:noFill/>
            <a:prstDash val="dash"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80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直接造成</a:t>
            </a:r>
            <a:r>
              <a:rPr lang="zh-CN" altLang="en-US" dirty="0">
                <a:solidFill>
                  <a:srgbClr val="FF0000"/>
                </a:solidFill>
              </a:rPr>
              <a:t>生命财产的损失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对自然环境的</a:t>
            </a:r>
            <a:r>
              <a:rPr lang="zh-CN" altLang="en-US" dirty="0">
                <a:solidFill>
                  <a:srgbClr val="FF0000"/>
                </a:solidFill>
              </a:rPr>
              <a:t>服务功能造成损害</a:t>
            </a:r>
            <a:r>
              <a:rPr lang="zh-CN" altLang="en-US" dirty="0"/>
              <a:t>，进而</a:t>
            </a:r>
            <a:r>
              <a:rPr lang="zh-CN" altLang="en-US" dirty="0">
                <a:solidFill>
                  <a:srgbClr val="FF0000"/>
                </a:solidFill>
              </a:rPr>
              <a:t>制约社会经济发展</a:t>
            </a:r>
            <a:r>
              <a:rPr lang="zh-CN" altLang="en-US" dirty="0"/>
              <a:t>。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为了控制和治理环境问题，人类社会可能会付出高昂的成本。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</a:rPr>
              <a:t>日本琵琶湖的污染治理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921629" y="1065514"/>
            <a:ext cx="3724275" cy="2896870"/>
            <a:chOff x="4002" y="3666"/>
            <a:chExt cx="5865" cy="456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rcRect l="1107" t="740" r="697" b="11164"/>
            <a:stretch>
              <a:fillRect/>
            </a:stretch>
          </p:blipFill>
          <p:spPr>
            <a:xfrm>
              <a:off x="4002" y="3666"/>
              <a:ext cx="5865" cy="393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" name="矩形 3"/>
            <p:cNvSpPr/>
            <p:nvPr/>
          </p:nvSpPr>
          <p:spPr>
            <a:xfrm>
              <a:off x="4784" y="7737"/>
              <a:ext cx="4295" cy="49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日本琵琶湖</a:t>
              </a:r>
              <a:endPara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75446" y="755403"/>
            <a:ext cx="7423902" cy="32471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Wingdings" panose="05000000000000000000" pitchFamily="2" charset="2"/>
              <a:buChar char="Ø"/>
              <a:defRPr sz="2800"/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ym typeface="+mn-ea"/>
              </a:rPr>
              <a:t>阅读教材</a:t>
            </a:r>
            <a:r>
              <a:rPr lang="en-US" altLang="zh-CN" dirty="0">
                <a:sym typeface="+mn-ea"/>
              </a:rPr>
              <a:t>P15-16</a:t>
            </a:r>
            <a:r>
              <a:rPr lang="zh-CN" altLang="en-US" dirty="0">
                <a:sym typeface="+mn-ea"/>
              </a:rPr>
              <a:t>案例，回答：</a:t>
            </a:r>
            <a:endParaRPr lang="en-US" altLang="zh-CN" dirty="0"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ym typeface="+mn-ea"/>
              </a:rPr>
              <a:t>1.琵琶湖产生的主要环境问题及其原因</a:t>
            </a:r>
            <a:r>
              <a:rPr lang="zh-CN" altLang="en-US" dirty="0">
                <a:sym typeface="+mn-ea"/>
              </a:rPr>
              <a:t>是什么</a:t>
            </a:r>
            <a:r>
              <a:rPr lang="en-US" altLang="zh-CN" dirty="0">
                <a:sym typeface="+mn-ea"/>
              </a:rPr>
              <a:t>？</a:t>
            </a:r>
            <a:endParaRPr lang="en-US" altLang="zh-CN" dirty="0"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ym typeface="+mn-ea"/>
              </a:rPr>
              <a:t>2.琵琶湖污染产生的危害</a:t>
            </a:r>
            <a:r>
              <a:rPr lang="zh-CN" altLang="en-US" dirty="0">
                <a:sym typeface="+mn-ea"/>
              </a:rPr>
              <a:t>有哪些</a:t>
            </a:r>
            <a:r>
              <a:rPr lang="en-US" altLang="zh-CN" dirty="0">
                <a:sym typeface="+mn-ea"/>
              </a:rPr>
              <a:t>？</a:t>
            </a:r>
            <a:endParaRPr lang="en-US" altLang="zh-CN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8720" y="1956148"/>
            <a:ext cx="11367184" cy="1410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>
                <a:sym typeface="+mn-ea"/>
              </a:rPr>
              <a:t>水污染</a:t>
            </a:r>
            <a:r>
              <a:rPr lang="en-US" altLang="zh-CN" dirty="0">
                <a:sym typeface="+mn-ea"/>
              </a:rPr>
              <a:t> ①</a:t>
            </a:r>
            <a:r>
              <a:rPr lang="en-US" altLang="zh-CN" dirty="0" err="1">
                <a:sym typeface="+mn-ea"/>
              </a:rPr>
              <a:t>人口激增，生活污水大量排放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②</a:t>
            </a:r>
            <a:r>
              <a:rPr lang="en-US" altLang="zh-CN" dirty="0" err="1">
                <a:sym typeface="+mn-ea"/>
              </a:rPr>
              <a:t>工业发展，工业废水大量排</a:t>
            </a:r>
            <a:r>
              <a:rPr lang="zh-CN" altLang="en-US" dirty="0" err="1">
                <a:sym typeface="+mn-ea"/>
              </a:rPr>
              <a:t>入</a:t>
            </a:r>
            <a:r>
              <a:rPr lang="en-US" altLang="zh-CN" dirty="0" err="1">
                <a:sym typeface="+mn-ea"/>
              </a:rPr>
              <a:t>河流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③</a:t>
            </a:r>
            <a:r>
              <a:rPr lang="en-US" altLang="zh-CN" dirty="0" err="1">
                <a:sym typeface="+mn-ea"/>
              </a:rPr>
              <a:t>农业发展，农田退水，农药化肥等的使用</a:t>
            </a:r>
            <a:r>
              <a:rPr lang="en-US" altLang="zh-CN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8720" y="3985424"/>
            <a:ext cx="11367184" cy="18503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dirty="0">
                <a:sym typeface="+mn-ea"/>
              </a:rPr>
              <a:t>①</a:t>
            </a:r>
            <a:r>
              <a:rPr lang="en-US" altLang="zh-CN" dirty="0" err="1">
                <a:sym typeface="+mn-ea"/>
              </a:rPr>
              <a:t>水质恶化，水生生物死亡，生物多样性</a:t>
            </a:r>
            <a:r>
              <a:rPr lang="zh-CN" altLang="en-US" dirty="0" err="1">
                <a:sym typeface="+mn-ea"/>
              </a:rPr>
              <a:t>减少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②</a:t>
            </a:r>
            <a:r>
              <a:rPr lang="en-US" altLang="zh-CN" dirty="0" err="1">
                <a:sym typeface="+mn-ea"/>
              </a:rPr>
              <a:t>人类水源减少，水资源更加短缺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③损害了琵琶湖的水质调节服务和文化服务功能</a:t>
            </a:r>
            <a:r>
              <a:rPr lang="zh-CN" altLang="en-US" dirty="0">
                <a:sym typeface="+mn-ea"/>
              </a:rPr>
              <a:t>以及支撑服务功能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④</a:t>
            </a:r>
            <a:r>
              <a:rPr lang="en-US" altLang="zh-CN" dirty="0" err="1">
                <a:sym typeface="+mn-ea"/>
              </a:rPr>
              <a:t>污染物质进入人体，影响人类的身体健康</a:t>
            </a:r>
            <a:r>
              <a:rPr lang="en-US" altLang="zh-CN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</a:rPr>
              <a:t>日本琵琶湖的污染治理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5446" y="755403"/>
            <a:ext cx="7423902" cy="6618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en-US" altLang="zh-CN" dirty="0">
                <a:sym typeface="+mn-ea"/>
              </a:rPr>
              <a:t>3.日本琵琶湖水污染的治理的具体措施有哪些？</a:t>
            </a:r>
            <a:endParaRPr lang="en-US" altLang="zh-CN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8720" y="1364187"/>
            <a:ext cx="11367184" cy="38926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indent="0">
              <a:buNone/>
            </a:pPr>
            <a:r>
              <a:rPr lang="en-US" altLang="zh-CN" dirty="0">
                <a:sym typeface="+mn-ea"/>
              </a:rPr>
              <a:t>①</a:t>
            </a:r>
            <a:r>
              <a:rPr lang="en-US" altLang="zh-CN" dirty="0" err="1">
                <a:sym typeface="+mn-ea"/>
              </a:rPr>
              <a:t>政府通过修建城市下水道、农村生活排水设施</a:t>
            </a:r>
            <a:r>
              <a:rPr lang="en-US" altLang="zh-CN" dirty="0">
                <a:sym typeface="+mn-ea"/>
              </a:rPr>
              <a:t>、</a:t>
            </a:r>
            <a:endParaRPr lang="en-US" altLang="zh-CN" dirty="0">
              <a:sym typeface="+mn-ea"/>
            </a:endParaRPr>
          </a:p>
          <a:p>
            <a:pPr marL="0" indent="0">
              <a:buNone/>
            </a:pPr>
            <a:r>
              <a:rPr lang="en-US" altLang="zh-CN" dirty="0" err="1">
                <a:sym typeface="+mn-ea"/>
              </a:rPr>
              <a:t>联合处理净化槽，处理生活污水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pPr marL="0" indent="0">
              <a:buNone/>
            </a:pPr>
            <a:r>
              <a:rPr lang="en-US" altLang="zh-CN" dirty="0">
                <a:sym typeface="+mn-ea"/>
              </a:rPr>
              <a:t>②</a:t>
            </a:r>
            <a:r>
              <a:rPr lang="en-US" altLang="zh-CN" dirty="0" err="1">
                <a:sym typeface="+mn-ea"/>
              </a:rPr>
              <a:t>通过制定鼓励环保型农业政策，与当地农民协商</a:t>
            </a:r>
            <a:endParaRPr lang="en-US" altLang="zh-CN" dirty="0">
              <a:sym typeface="+mn-ea"/>
            </a:endParaRPr>
          </a:p>
          <a:p>
            <a:pPr marL="0" indent="0">
              <a:buNone/>
            </a:pPr>
            <a:r>
              <a:rPr lang="en-US" altLang="zh-CN" dirty="0">
                <a:sym typeface="+mn-ea"/>
              </a:rPr>
              <a:t>减少50%的化肥使用量，减轻农业对环境的污染；</a:t>
            </a:r>
            <a:endParaRPr lang="en-US" altLang="zh-CN" dirty="0">
              <a:sym typeface="+mn-ea"/>
            </a:endParaRPr>
          </a:p>
          <a:p>
            <a:pPr marL="0" indent="0">
              <a:buNone/>
            </a:pPr>
            <a:r>
              <a:rPr lang="en-US" altLang="zh-CN" dirty="0">
                <a:sym typeface="+mn-ea"/>
              </a:rPr>
              <a:t>③</a:t>
            </a:r>
            <a:r>
              <a:rPr lang="en-US" altLang="zh-CN" dirty="0" err="1">
                <a:sym typeface="+mn-ea"/>
              </a:rPr>
              <a:t>通过在重点污染行业生产中大力推广可再生和再</a:t>
            </a:r>
            <a:endParaRPr lang="en-US" altLang="zh-CN" dirty="0">
              <a:sym typeface="+mn-ea"/>
            </a:endParaRPr>
          </a:p>
          <a:p>
            <a:pPr marL="0" indent="0">
              <a:buNone/>
            </a:pPr>
            <a:r>
              <a:rPr lang="en-US" altLang="zh-CN" dirty="0" err="1">
                <a:sym typeface="+mn-ea"/>
              </a:rPr>
              <a:t>循环使用的产品和材料，降低工业污染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pPr marL="0" indent="0">
              <a:buNone/>
            </a:pPr>
            <a:r>
              <a:rPr lang="en-US" altLang="zh-CN" dirty="0">
                <a:sym typeface="+mn-ea"/>
              </a:rPr>
              <a:t>④</a:t>
            </a:r>
            <a:r>
              <a:rPr lang="en-US" altLang="zh-CN" dirty="0" err="1">
                <a:sym typeface="+mn-ea"/>
              </a:rPr>
              <a:t>采取多种措施，如疏浚河底污泥、在河流入口种</a:t>
            </a:r>
            <a:endParaRPr lang="en-US" altLang="zh-CN" dirty="0">
              <a:sym typeface="+mn-ea"/>
            </a:endParaRPr>
          </a:p>
          <a:p>
            <a:pPr marL="0" indent="0">
              <a:buNone/>
            </a:pPr>
            <a:r>
              <a:rPr lang="en-US" altLang="zh-CN" dirty="0" err="1">
                <a:sym typeface="+mn-ea"/>
              </a:rPr>
              <a:t>植芦苇等水生植物，对入湖河流直接净化</a:t>
            </a:r>
            <a:r>
              <a:rPr lang="en-US" altLang="zh-CN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921629" y="1065514"/>
            <a:ext cx="3724275" cy="2896870"/>
            <a:chOff x="4002" y="3666"/>
            <a:chExt cx="5865" cy="456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rcRect l="1107" t="740" r="697" b="11164"/>
            <a:stretch>
              <a:fillRect/>
            </a:stretch>
          </p:blipFill>
          <p:spPr>
            <a:xfrm>
              <a:off x="4002" y="3666"/>
              <a:ext cx="5865" cy="393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" name="矩形 8"/>
            <p:cNvSpPr/>
            <p:nvPr/>
          </p:nvSpPr>
          <p:spPr>
            <a:xfrm>
              <a:off x="4784" y="7737"/>
              <a:ext cx="4295" cy="49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日本琵琶湖</a:t>
              </a:r>
              <a:endPara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课堂活动：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</a:rPr>
              <a:t>讨论环境与发展的关系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90385" y="801307"/>
            <a:ext cx="7332253" cy="2659895"/>
          </a:xfrm>
          <a:prstGeom prst="rect">
            <a:avLst/>
          </a:prstGeom>
          <a:noFill/>
        </p:spPr>
        <p:txBody>
          <a:bodyPr vert="horz" wrap="square" numCol="1" spcCol="0" rtlCol="0" fromWordArt="0" anchor="t" anchorCtr="0" forceAA="0" compatLnSpc="0">
            <a:spAutoFit/>
          </a:bodyPr>
          <a:lstStyle>
            <a:defPPr>
              <a:defRPr lang="en-US"/>
            </a:defPPr>
            <a:lvl1pPr lvl="0">
              <a:lnSpc>
                <a:spcPct val="120000"/>
              </a:lnSpc>
              <a:buClrTx/>
              <a:buSzTx/>
              <a:buFontTx/>
              <a:defRPr sz="2600">
                <a:solidFill>
                  <a:srgbClr val="231F2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en-US" altLang="zh-CN" dirty="0"/>
              <a:t>    </a:t>
            </a:r>
            <a:r>
              <a:rPr lang="zh-CN" altLang="en-US" dirty="0"/>
              <a:t>历史上,许多地区的发展都经历了“先污染、后治理”的过程,有学者用环境库兹涅茨曲线来概括这一过程。该曲线显示,环境质量在前期会随着经济增长而逐渐恶化，但到达某个临界点之后环境污染的程度会逐渐降低。</a:t>
            </a:r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7878319" y="128975"/>
            <a:ext cx="4089143" cy="374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0385" y="3610058"/>
            <a:ext cx="1101725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/>
              <a:t>1.</a:t>
            </a:r>
            <a:r>
              <a:rPr lang="zh-CN" altLang="en-US" sz="2800" dirty="0"/>
              <a:t>环境库兹涅茨曲线出现拐点可能的原因是什么？</a:t>
            </a:r>
            <a:endParaRPr lang="zh-CN" altLang="en-US" sz="2800" dirty="0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7671" y="4673333"/>
            <a:ext cx="11620420" cy="5317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技术进步可提高资源利用率和废弃物处理能力，降低对自然环境的负面影响。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40566" y="4132152"/>
            <a:ext cx="5290185" cy="5407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buClr>
                <a:srgbClr val="5EDAFE"/>
              </a:buClr>
              <a:buSzTx/>
              <a:defRPr sz="2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sym typeface="+mn-ea"/>
              </a:rPr>
              <a:t>技术进步与经济发展水平提高</a:t>
            </a:r>
            <a:endParaRPr lang="zh-CN" altLang="en-US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8155" y="5184088"/>
            <a:ext cx="11444808" cy="14920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收入水平低的社会群体很少产生对环境质量的要求，贫穷会加剧环境恶化；经济发展水平越高，人们对环境质量要求越高，会加大环保投资，选择环境友好产品，施加环保压力，使经济结构向利于环境的方面转变。</a:t>
            </a:r>
            <a:endParaRPr lang="zh-CN" altLang="en-US" dirty="0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课堂活动：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</a:rPr>
              <a:t>讨论环境与发展的关系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7878319" y="128975"/>
            <a:ext cx="4089143" cy="374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0385" y="717997"/>
            <a:ext cx="7773401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/>
              <a:t>2.</a:t>
            </a:r>
            <a:r>
              <a:rPr lang="zh-CN" altLang="en-US" sz="2800" dirty="0"/>
              <a:t>环境“先污染、后治理”是不是一个区域社会经济发展必然经历的过程？说明你的观点。</a:t>
            </a:r>
            <a:endParaRPr lang="zh-CN" altLang="en-US" sz="2800" dirty="0"/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90533" y="1850725"/>
            <a:ext cx="7680543" cy="17990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sz="2600" dirty="0" err="1">
                <a:sym typeface="+mn-ea"/>
              </a:rPr>
              <a:t>不是。人们正确认识人类系统与自然系统的关系后，充分利用自然规律，转变传统发展模式</a:t>
            </a:r>
            <a:r>
              <a:rPr lang="zh-CN" altLang="en-US" sz="2600" dirty="0">
                <a:sym typeface="+mn-ea"/>
              </a:rPr>
              <a:t>为</a:t>
            </a:r>
            <a:r>
              <a:rPr lang="en-US" altLang="zh-CN" sz="2600" dirty="0" err="1">
                <a:sym typeface="+mn-ea"/>
              </a:rPr>
              <a:t>可持续发展模式，发展循环经济，积极进行环境保护，就可以做到生态、经济、社会可持续发展</a:t>
            </a:r>
            <a:r>
              <a:rPr lang="en-US" altLang="zh-CN" sz="2600" dirty="0">
                <a:sym typeface="+mn-ea"/>
              </a:rPr>
              <a:t>。</a:t>
            </a:r>
            <a:endParaRPr lang="en-US" altLang="zh-CN" sz="2600" dirty="0">
              <a:sym typeface="+mn-ea"/>
            </a:endParaRPr>
          </a:p>
        </p:txBody>
      </p:sp>
      <p:sp>
        <p:nvSpPr>
          <p:cNvPr id="2" name="矩形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0385" y="3971568"/>
            <a:ext cx="1185630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/>
              <a:t>3.</a:t>
            </a:r>
            <a:r>
              <a:rPr lang="zh-CN" altLang="en-US" sz="2800" dirty="0"/>
              <a:t>区域经济发展如何避免经历“先污染、后治理”的过程？</a:t>
            </a:r>
            <a:endParaRPr lang="zh-CN" altLang="en-US" sz="2800" dirty="0"/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346743" y="4597055"/>
            <a:ext cx="11620420" cy="18503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dirty="0" err="1">
                <a:sym typeface="+mn-ea"/>
              </a:rPr>
              <a:t>发展技术，提高资源利用率</a:t>
            </a:r>
            <a:r>
              <a:rPr lang="zh-CN" altLang="en-US" dirty="0" err="1">
                <a:sym typeface="+mn-ea"/>
              </a:rPr>
              <a:t>，</a:t>
            </a:r>
            <a:r>
              <a:rPr lang="en-US" altLang="zh-CN" dirty="0" err="1">
                <a:sym typeface="+mn-ea"/>
              </a:rPr>
              <a:t>控制废弃物排放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 err="1">
                <a:sym typeface="+mn-ea"/>
              </a:rPr>
              <a:t>大力发展循环经济；</a:t>
            </a:r>
            <a:endParaRPr lang="en-US" altLang="zh-CN" dirty="0" err="1">
              <a:sym typeface="+mn-ea"/>
            </a:endParaRPr>
          </a:p>
          <a:p>
            <a:r>
              <a:rPr lang="en-US" altLang="zh-CN" dirty="0" err="1">
                <a:sym typeface="+mn-ea"/>
              </a:rPr>
              <a:t>提高全民环保意识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 err="1">
                <a:sym typeface="+mn-ea"/>
              </a:rPr>
              <a:t>制定并实施严格的环保政策</a:t>
            </a:r>
            <a:r>
              <a:rPr lang="en-US" altLang="zh-CN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110531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课程引入：</a:t>
            </a:r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DDT——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从人类的“宠儿”到“弃儿”</a:t>
            </a:r>
            <a:endParaRPr lang="zh-CN" altLang="en-US" sz="4000" b="1" dirty="0"/>
          </a:p>
        </p:txBody>
      </p:sp>
      <p:grpSp>
        <p:nvGrpSpPr>
          <p:cNvPr id="17" name="组合 16"/>
          <p:cNvGrpSpPr/>
          <p:nvPr/>
        </p:nvGrpSpPr>
        <p:grpSpPr>
          <a:xfrm>
            <a:off x="-200276" y="913749"/>
            <a:ext cx="6028683" cy="5595536"/>
            <a:chOff x="-200276" y="1030708"/>
            <a:chExt cx="6028683" cy="5595536"/>
          </a:xfrm>
        </p:grpSpPr>
        <p:sp>
          <p:nvSpPr>
            <p:cNvPr id="2" name="对话气泡: 矩形 16"/>
            <p:cNvSpPr/>
            <p:nvPr/>
          </p:nvSpPr>
          <p:spPr>
            <a:xfrm>
              <a:off x="212470" y="4582755"/>
              <a:ext cx="5615937" cy="2043489"/>
            </a:xfrm>
            <a:prstGeom prst="rect">
              <a:avLst/>
            </a:prstGeom>
            <a:noFill/>
            <a:ln>
              <a:noFill/>
            </a:ln>
            <a:effectLst>
              <a:glow rad="190500">
                <a:schemeClr val="accent1">
                  <a:alpha val="58000"/>
                </a:schemeClr>
              </a:glow>
              <a:softEdge rad="25400"/>
            </a:effectLst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5EDAFE"/>
                      </a:gs>
                      <a:gs pos="62000">
                        <a:srgbClr val="B2F3FC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indent="45720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 dirty="0">
                  <a:solidFill>
                    <a:schemeClr val="tx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由于合成了一种高效的有机杀虫剂DDT(二氯联苯三氯甲烷），瑞士化学家米勒获得了1948年度诺贝尔生理学或医学奖。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二战后，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DDT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作为杀虫剂被大规模推广使用。</a:t>
              </a:r>
              <a:endParaRPr lang="en-US" altLang="zh-CN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92" y="1030708"/>
              <a:ext cx="5097256" cy="3373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4"/>
            <p:cNvSpPr txBox="1"/>
            <p:nvPr/>
          </p:nvSpPr>
          <p:spPr>
            <a:xfrm>
              <a:off x="-200276" y="1129708"/>
              <a:ext cx="18846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米勒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528930" y="913748"/>
            <a:ext cx="6528391" cy="5657172"/>
            <a:chOff x="5528930" y="1030707"/>
            <a:chExt cx="6528391" cy="565717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9254" y="1030707"/>
              <a:ext cx="5001148" cy="337345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407905" y="1129709"/>
              <a:ext cx="18846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卡森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对话气泡: 矩形 16"/>
            <p:cNvSpPr/>
            <p:nvPr/>
          </p:nvSpPr>
          <p:spPr>
            <a:xfrm>
              <a:off x="6363594" y="4404163"/>
              <a:ext cx="5693727" cy="2283716"/>
            </a:xfrm>
            <a:prstGeom prst="rect">
              <a:avLst/>
            </a:prstGeom>
            <a:noFill/>
            <a:ln>
              <a:noFill/>
            </a:ln>
            <a:effectLst>
              <a:glow rad="190500">
                <a:schemeClr val="accent1">
                  <a:alpha val="58000"/>
                </a:schemeClr>
              </a:glow>
              <a:softEdge rad="25400"/>
            </a:effectLst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5EDAFE"/>
                      </a:gs>
                      <a:gs pos="62000">
                        <a:srgbClr val="B2F3FC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indent="457200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1962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年，美国海洋生物学家卡森在其著作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寂静的春天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中高度怀疑，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DDT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进入食物链，最终会在动物体内富集，危害动物和人类健康，许多国家立令禁止使用</a:t>
              </a:r>
              <a:r>
                <a:rPr lang="en-US" altLang="zh-CN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DDT</a:t>
              </a:r>
              <a:r>
                <a:rPr lang="zh-CN" altLang="en-US" sz="2400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等有机氯杀虫剂。</a:t>
              </a:r>
              <a:endPara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12" name="箭头: 右 11"/>
            <p:cNvSpPr/>
            <p:nvPr/>
          </p:nvSpPr>
          <p:spPr>
            <a:xfrm>
              <a:off x="5528930" y="2583712"/>
              <a:ext cx="1073889" cy="297711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31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5"/>
          <p:cNvSpPr>
            <a:spLocks noChangeArrowheads="1"/>
          </p:cNvSpPr>
          <p:nvPr/>
        </p:nvSpPr>
        <p:spPr bwMode="auto">
          <a:xfrm>
            <a:off x="717295" y="53165"/>
            <a:ext cx="10757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课堂小结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212470" y="2927668"/>
            <a:ext cx="1719576" cy="93180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环境问题及其危害</a:t>
            </a:r>
            <a:endParaRPr lang="zh-CN" altLang="en-US" sz="2400" b="1" dirty="0"/>
          </a:p>
        </p:txBody>
      </p:sp>
      <p:grpSp>
        <p:nvGrpSpPr>
          <p:cNvPr id="8" name="组合 7"/>
          <p:cNvGrpSpPr/>
          <p:nvPr/>
        </p:nvGrpSpPr>
        <p:grpSpPr>
          <a:xfrm>
            <a:off x="1900147" y="1938679"/>
            <a:ext cx="677188" cy="3328311"/>
            <a:chOff x="1900147" y="1699739"/>
            <a:chExt cx="677188" cy="3402719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232174" y="1699739"/>
              <a:ext cx="13134" cy="3402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>
              <a:off x="1900147" y="3407734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>
              <a:off x="2245308" y="1708599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2245308" y="5102458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: 圆角 5"/>
          <p:cNvSpPr/>
          <p:nvPr/>
        </p:nvSpPr>
        <p:spPr>
          <a:xfrm>
            <a:off x="2590469" y="1587807"/>
            <a:ext cx="1962767" cy="73364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环境问题产生的原因</a:t>
            </a:r>
            <a:endParaRPr lang="zh-CN" altLang="en-US" sz="2400" b="1" dirty="0"/>
          </a:p>
        </p:txBody>
      </p:sp>
      <p:sp>
        <p:nvSpPr>
          <p:cNvPr id="7" name="矩形: 圆角 6"/>
          <p:cNvSpPr/>
          <p:nvPr/>
        </p:nvSpPr>
        <p:spPr>
          <a:xfrm>
            <a:off x="2562053" y="4916148"/>
            <a:ext cx="1962767" cy="73364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环境问题的危害</a:t>
            </a:r>
            <a:endParaRPr lang="zh-CN" altLang="en-US" sz="2400" b="1" dirty="0"/>
          </a:p>
        </p:txBody>
      </p:sp>
      <p:grpSp>
        <p:nvGrpSpPr>
          <p:cNvPr id="9" name="组合 8"/>
          <p:cNvGrpSpPr/>
          <p:nvPr/>
        </p:nvGrpSpPr>
        <p:grpSpPr>
          <a:xfrm>
            <a:off x="4566370" y="1262849"/>
            <a:ext cx="677188" cy="1342973"/>
            <a:chOff x="1900147" y="1699739"/>
            <a:chExt cx="677188" cy="3402719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232174" y="1699739"/>
              <a:ext cx="13134" cy="3402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900147" y="3407734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2245308" y="1708599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245308" y="5102458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: 圆角 15"/>
          <p:cNvSpPr/>
          <p:nvPr/>
        </p:nvSpPr>
        <p:spPr>
          <a:xfrm>
            <a:off x="5243558" y="1017686"/>
            <a:ext cx="1216036" cy="44255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机制</a:t>
            </a:r>
            <a:endParaRPr lang="zh-CN" altLang="en-US" sz="2400" b="1" dirty="0"/>
          </a:p>
        </p:txBody>
      </p:sp>
      <p:sp>
        <p:nvSpPr>
          <p:cNvPr id="17" name="矩形: 圆角 16"/>
          <p:cNvSpPr/>
          <p:nvPr/>
        </p:nvSpPr>
        <p:spPr>
          <a:xfrm>
            <a:off x="5256692" y="2406513"/>
            <a:ext cx="1460582" cy="44255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影响因素</a:t>
            </a:r>
            <a:endParaRPr lang="zh-CN" altLang="en-US" sz="2400" b="1" dirty="0"/>
          </a:p>
        </p:txBody>
      </p:sp>
      <p:grpSp>
        <p:nvGrpSpPr>
          <p:cNvPr id="19" name="组合 18"/>
          <p:cNvGrpSpPr/>
          <p:nvPr/>
        </p:nvGrpSpPr>
        <p:grpSpPr>
          <a:xfrm>
            <a:off x="6453027" y="952849"/>
            <a:ext cx="677188" cy="643577"/>
            <a:chOff x="1900147" y="1699739"/>
            <a:chExt cx="677188" cy="3402719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232174" y="1699739"/>
              <a:ext cx="13134" cy="3402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900147" y="3407734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2245308" y="1708599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2245308" y="5102458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: 圆角 34"/>
          <p:cNvSpPr/>
          <p:nvPr/>
        </p:nvSpPr>
        <p:spPr>
          <a:xfrm>
            <a:off x="7123647" y="710306"/>
            <a:ext cx="1701375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自然环境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9" name="矩形: 圆角 38"/>
          <p:cNvSpPr/>
          <p:nvPr/>
        </p:nvSpPr>
        <p:spPr>
          <a:xfrm>
            <a:off x="7130215" y="1353883"/>
            <a:ext cx="2100205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人类社会环境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cxnSp>
        <p:nvCxnSpPr>
          <p:cNvPr id="43" name="连接符: 肘形 42"/>
          <p:cNvCxnSpPr>
            <a:stCxn id="39" idx="3"/>
            <a:endCxn id="35" idx="3"/>
          </p:cNvCxnSpPr>
          <p:nvPr/>
        </p:nvCxnSpPr>
        <p:spPr>
          <a:xfrm flipH="1" flipV="1">
            <a:off x="8825022" y="931582"/>
            <a:ext cx="405398" cy="643577"/>
          </a:xfrm>
          <a:prstGeom prst="bentConnector3">
            <a:avLst>
              <a:gd name="adj1" fmla="val -56389"/>
            </a:avLst>
          </a:prstGeom>
          <a:ln w="28575">
            <a:solidFill>
              <a:schemeClr val="tx1"/>
            </a:solidFill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9485929" y="891035"/>
            <a:ext cx="515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损害</a:t>
            </a:r>
            <a:endParaRPr lang="zh-CN" altLang="en-US" sz="2400" dirty="0"/>
          </a:p>
        </p:txBody>
      </p:sp>
      <p:grpSp>
        <p:nvGrpSpPr>
          <p:cNvPr id="51" name="组合 50"/>
          <p:cNvGrpSpPr/>
          <p:nvPr/>
        </p:nvGrpSpPr>
        <p:grpSpPr>
          <a:xfrm>
            <a:off x="6717274" y="2082657"/>
            <a:ext cx="677188" cy="1103931"/>
            <a:chOff x="1900147" y="1699739"/>
            <a:chExt cx="677188" cy="3402719"/>
          </a:xfrm>
        </p:grpSpPr>
        <p:cxnSp>
          <p:nvCxnSpPr>
            <p:cNvPr id="52" name="直接连接符 51"/>
            <p:cNvCxnSpPr/>
            <p:nvPr/>
          </p:nvCxnSpPr>
          <p:spPr>
            <a:xfrm>
              <a:off x="2232174" y="1699739"/>
              <a:ext cx="13134" cy="3402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1900147" y="3407733"/>
              <a:ext cx="677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2245308" y="1708599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2245308" y="5102458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矩形: 圆角 56"/>
          <p:cNvSpPr/>
          <p:nvPr/>
        </p:nvSpPr>
        <p:spPr>
          <a:xfrm>
            <a:off x="7396192" y="1891800"/>
            <a:ext cx="2100205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人口数量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58" name="矩形: 圆角 57"/>
          <p:cNvSpPr/>
          <p:nvPr/>
        </p:nvSpPr>
        <p:spPr>
          <a:xfrm>
            <a:off x="7385724" y="2445357"/>
            <a:ext cx="2371039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人均资源消费量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7394462" y="3000598"/>
            <a:ext cx="2371039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技术水平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502971" y="4460618"/>
            <a:ext cx="677188" cy="1583057"/>
            <a:chOff x="1900147" y="1699739"/>
            <a:chExt cx="677188" cy="3402719"/>
          </a:xfrm>
        </p:grpSpPr>
        <p:cxnSp>
          <p:nvCxnSpPr>
            <p:cNvPr id="61" name="直接连接符 60"/>
            <p:cNvCxnSpPr/>
            <p:nvPr/>
          </p:nvCxnSpPr>
          <p:spPr>
            <a:xfrm>
              <a:off x="2232174" y="1699739"/>
              <a:ext cx="13134" cy="3402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1900147" y="3407734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2245308" y="1708599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2245308" y="5102458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/>
          <p:cNvGrpSpPr/>
          <p:nvPr/>
        </p:nvGrpSpPr>
        <p:grpSpPr>
          <a:xfrm>
            <a:off x="7632291" y="3906500"/>
            <a:ext cx="677188" cy="1103931"/>
            <a:chOff x="1900147" y="1699739"/>
            <a:chExt cx="677188" cy="3402719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2232174" y="1699739"/>
              <a:ext cx="13134" cy="3402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1900147" y="3407733"/>
              <a:ext cx="677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2245308" y="1708599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2245308" y="5102458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矩形: 圆角 69"/>
          <p:cNvSpPr/>
          <p:nvPr/>
        </p:nvSpPr>
        <p:spPr>
          <a:xfrm>
            <a:off x="8311209" y="3715643"/>
            <a:ext cx="2100205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供给服务功能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8300741" y="4269200"/>
            <a:ext cx="2110673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调节服务功能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72" name="矩形: 圆角 71"/>
          <p:cNvSpPr/>
          <p:nvPr/>
        </p:nvSpPr>
        <p:spPr>
          <a:xfrm>
            <a:off x="8309479" y="4824441"/>
            <a:ext cx="2097539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文化服务功能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73" name="矩形: 圆角 72"/>
          <p:cNvSpPr/>
          <p:nvPr/>
        </p:nvSpPr>
        <p:spPr>
          <a:xfrm>
            <a:off x="5181590" y="4087964"/>
            <a:ext cx="2435921" cy="83336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环境问题与自然环境服务功能</a:t>
            </a:r>
            <a:endParaRPr lang="zh-CN" altLang="en-US" sz="2400" b="1" dirty="0"/>
          </a:p>
        </p:txBody>
      </p:sp>
      <p:sp>
        <p:nvSpPr>
          <p:cNvPr id="74" name="矩形: 圆角 73"/>
          <p:cNvSpPr/>
          <p:nvPr/>
        </p:nvSpPr>
        <p:spPr>
          <a:xfrm>
            <a:off x="5162644" y="5805738"/>
            <a:ext cx="1216036" cy="44255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危害</a:t>
            </a:r>
            <a:endParaRPr lang="zh-CN" altLang="en-US" sz="2400" b="1" dirty="0"/>
          </a:p>
        </p:txBody>
      </p:sp>
      <p:grpSp>
        <p:nvGrpSpPr>
          <p:cNvPr id="75" name="组合 74"/>
          <p:cNvGrpSpPr/>
          <p:nvPr/>
        </p:nvGrpSpPr>
        <p:grpSpPr>
          <a:xfrm>
            <a:off x="6372113" y="5719633"/>
            <a:ext cx="677188" cy="643577"/>
            <a:chOff x="1900147" y="1699739"/>
            <a:chExt cx="677188" cy="3402719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2232174" y="1699739"/>
              <a:ext cx="13134" cy="3402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1900147" y="3407734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2245308" y="1708599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2245308" y="5102458"/>
              <a:ext cx="33202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矩形: 圆角 79"/>
          <p:cNvSpPr/>
          <p:nvPr/>
        </p:nvSpPr>
        <p:spPr>
          <a:xfrm>
            <a:off x="7042733" y="5487725"/>
            <a:ext cx="4725007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影响生活质量，危害身体健康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81" name="矩形: 圆角 80"/>
          <p:cNvSpPr/>
          <p:nvPr/>
        </p:nvSpPr>
        <p:spPr>
          <a:xfrm>
            <a:off x="7049301" y="6099406"/>
            <a:ext cx="4718439" cy="4425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环境问题制约社会经济发展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53165" y="31895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9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14302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>
            <a:spLocks noChangeArrowheads="1"/>
          </p:cNvSpPr>
          <p:nvPr/>
        </p:nvSpPr>
        <p:spPr bwMode="auto">
          <a:xfrm>
            <a:off x="717295" y="42532"/>
            <a:ext cx="10757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当堂练习</a:t>
            </a:r>
            <a:endParaRPr lang="zh-CN" altLang="en-US" sz="4000" b="1" dirty="0"/>
          </a:p>
        </p:txBody>
      </p:sp>
      <p:sp>
        <p:nvSpPr>
          <p:cNvPr id="3" name="矩形 2"/>
          <p:cNvSpPr>
            <a:spLocks noChangeAspect="1"/>
          </p:cNvSpPr>
          <p:nvPr/>
        </p:nvSpPr>
        <p:spPr>
          <a:xfrm>
            <a:off x="783450" y="709714"/>
            <a:ext cx="11430000" cy="5574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图甲为某地区图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图乙为该地区人口密度分布情况图。读图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完成</a:t>
            </a:r>
            <a:r>
              <a:rPr lang="en-US" altLang="zh-CN" sz="2600" dirty="0">
                <a:latin typeface="黑体" panose="02010609060101010101" pitchFamily="49" charset="-122"/>
              </a:rPr>
              <a:t>5</a:t>
            </a:r>
            <a:r>
              <a:rPr lang="zh-CN" altLang="en-US" sz="2600" dirty="0">
                <a:latin typeface="黑体" panose="02010609060101010101" pitchFamily="49" charset="-122"/>
              </a:rPr>
              <a:t>～</a:t>
            </a:r>
            <a:r>
              <a:rPr lang="en-US" altLang="zh-CN" sz="2600" dirty="0">
                <a:latin typeface="黑体" panose="02010609060101010101" pitchFamily="49" charset="-122"/>
              </a:rPr>
              <a:t>6</a:t>
            </a: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题。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zh-CN" sz="2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H71.eps" descr="id:2147500321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1185" y="1330960"/>
            <a:ext cx="5977890" cy="2723515"/>
          </a:xfrm>
          <a:prstGeom prst="rect">
            <a:avLst/>
          </a:prstGeom>
        </p:spPr>
      </p:pic>
      <p:sp>
        <p:nvSpPr>
          <p:cNvPr id="5" name="矩形 4"/>
          <p:cNvSpPr>
            <a:spLocks noChangeAspect="1"/>
          </p:cNvSpPr>
          <p:nvPr/>
        </p:nvSpPr>
        <p:spPr>
          <a:xfrm>
            <a:off x="60249" y="1280283"/>
            <a:ext cx="11430000" cy="48875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1.</a:t>
            </a:r>
            <a:r>
              <a:rPr lang="zh-CN" altLang="zh-CN" sz="2600" dirty="0">
                <a:latin typeface="黑体" panose="02010609060101010101" pitchFamily="49" charset="-122"/>
              </a:rPr>
              <a:t>该地区主要的环境问题是</a:t>
            </a:r>
            <a:r>
              <a:rPr lang="en-US" altLang="zh-CN" sz="2600" dirty="0">
                <a:latin typeface="黑体" panose="02010609060101010101" pitchFamily="49" charset="-122"/>
              </a:rPr>
              <a:t>(</a:t>
            </a:r>
            <a:r>
              <a:rPr lang="zh-CN" altLang="zh-CN" sz="2600" dirty="0">
                <a:latin typeface="黑体" panose="02010609060101010101" pitchFamily="49" charset="-122"/>
              </a:rPr>
              <a:t>　　</a:t>
            </a:r>
            <a:r>
              <a:rPr lang="en-US" altLang="zh-CN" sz="2600" dirty="0">
                <a:latin typeface="黑体" panose="02010609060101010101" pitchFamily="49" charset="-122"/>
              </a:rPr>
              <a:t>)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A.</a:t>
            </a:r>
            <a:r>
              <a:rPr lang="zh-CN" altLang="zh-CN" sz="2600" dirty="0">
                <a:latin typeface="黑体" panose="02010609060101010101" pitchFamily="49" charset="-122"/>
              </a:rPr>
              <a:t>酸雨</a:t>
            </a:r>
            <a:r>
              <a:rPr lang="en-US" altLang="zh-CN" sz="2600" dirty="0">
                <a:latin typeface="黑体" panose="02010609060101010101" pitchFamily="49" charset="-122"/>
              </a:rPr>
              <a:t>	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B.</a:t>
            </a:r>
            <a:r>
              <a:rPr lang="zh-CN" altLang="zh-CN" sz="2600" dirty="0">
                <a:latin typeface="黑体" panose="02010609060101010101" pitchFamily="49" charset="-122"/>
              </a:rPr>
              <a:t>水土流失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C.</a:t>
            </a:r>
            <a:r>
              <a:rPr lang="zh-CN" altLang="zh-CN" sz="2600" dirty="0">
                <a:latin typeface="黑体" panose="02010609060101010101" pitchFamily="49" charset="-122"/>
              </a:rPr>
              <a:t>森林面积减少</a:t>
            </a:r>
            <a:r>
              <a:rPr lang="en-US" altLang="zh-CN" sz="2600" dirty="0">
                <a:latin typeface="黑体" panose="02010609060101010101" pitchFamily="49" charset="-122"/>
              </a:rPr>
              <a:t>	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D.</a:t>
            </a:r>
            <a:r>
              <a:rPr lang="zh-CN" altLang="zh-CN" sz="2600" dirty="0">
                <a:latin typeface="黑体" panose="02010609060101010101" pitchFamily="49" charset="-122"/>
              </a:rPr>
              <a:t>臭氧层破坏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2.</a:t>
            </a:r>
            <a:r>
              <a:rPr lang="zh-CN" altLang="zh-CN" sz="2600" dirty="0">
                <a:latin typeface="黑体" panose="02010609060101010101" pitchFamily="49" charset="-122"/>
              </a:rPr>
              <a:t>造成这种问题的人为原因是</a:t>
            </a:r>
            <a:r>
              <a:rPr lang="en-US" altLang="zh-CN" sz="2600" dirty="0">
                <a:latin typeface="黑体" panose="02010609060101010101" pitchFamily="49" charset="-122"/>
              </a:rPr>
              <a:t>(</a:t>
            </a:r>
            <a:r>
              <a:rPr lang="zh-CN" altLang="zh-CN" sz="2600" dirty="0">
                <a:latin typeface="黑体" panose="02010609060101010101" pitchFamily="49" charset="-122"/>
              </a:rPr>
              <a:t>　　</a:t>
            </a:r>
            <a:r>
              <a:rPr lang="en-US" altLang="zh-CN" sz="2600" dirty="0">
                <a:latin typeface="黑体" panose="02010609060101010101" pitchFamily="49" charset="-122"/>
              </a:rPr>
              <a:t>)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A.</a:t>
            </a:r>
            <a:r>
              <a:rPr lang="zh-CN" altLang="zh-CN" sz="2600" dirty="0">
                <a:latin typeface="黑体" panose="02010609060101010101" pitchFamily="49" charset="-122"/>
              </a:rPr>
              <a:t>人口密度超过本区人口合理承载力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B.A</a:t>
            </a:r>
            <a:r>
              <a:rPr lang="zh-CN" altLang="zh-CN" sz="2600" dirty="0">
                <a:latin typeface="黑体" panose="02010609060101010101" pitchFamily="49" charset="-122"/>
              </a:rPr>
              <a:t>地区的人口密度高于</a:t>
            </a:r>
            <a:r>
              <a:rPr lang="en-US" altLang="zh-CN" sz="2600" dirty="0">
                <a:latin typeface="黑体" panose="02010609060101010101" pitchFamily="49" charset="-122"/>
              </a:rPr>
              <a:t>B</a:t>
            </a:r>
            <a:r>
              <a:rPr lang="zh-CN" altLang="zh-CN" sz="2600" dirty="0">
                <a:latin typeface="黑体" panose="02010609060101010101" pitchFamily="49" charset="-122"/>
              </a:rPr>
              <a:t>地区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C.</a:t>
            </a:r>
            <a:r>
              <a:rPr lang="zh-CN" altLang="zh-CN" sz="2600" dirty="0">
                <a:latin typeface="黑体" panose="02010609060101010101" pitchFamily="49" charset="-122"/>
              </a:rPr>
              <a:t>人口密度在北部最合理</a:t>
            </a:r>
            <a:endParaRPr lang="zh-CN" altLang="zh-CN" sz="2600" dirty="0">
              <a:latin typeface="黑体" panose="02010609060101010101" pitchFamily="49" charset="-122"/>
            </a:endParaRPr>
          </a:p>
          <a:p>
            <a:pPr marL="228600" defTabSz="914400"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600" dirty="0">
                <a:latin typeface="黑体" panose="02010609060101010101" pitchFamily="49" charset="-122"/>
              </a:rPr>
              <a:t>D.</a:t>
            </a:r>
            <a:r>
              <a:rPr lang="zh-CN" altLang="zh-CN" sz="2600" dirty="0">
                <a:latin typeface="黑体" panose="02010609060101010101" pitchFamily="49" charset="-122"/>
              </a:rPr>
              <a:t>本区人口合理承载力较大</a:t>
            </a:r>
            <a:endParaRPr lang="zh-CN" altLang="zh-CN" sz="2600" dirty="0">
              <a:latin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568030" y="1317686"/>
            <a:ext cx="213868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906157" y="3630169"/>
            <a:ext cx="21386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2883"/>
          <a:stretch>
            <a:fillRect/>
          </a:stretch>
        </p:blipFill>
        <p:spPr>
          <a:xfrm>
            <a:off x="-184370" y="0"/>
            <a:ext cx="12879109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265470" y="-414902"/>
            <a:ext cx="13057238" cy="8223467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26155" y="3071729"/>
            <a:ext cx="30834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şlïḑê"/>
          <p:cNvSpPr txBox="1"/>
          <p:nvPr/>
        </p:nvSpPr>
        <p:spPr>
          <a:xfrm>
            <a:off x="-858081" y="3583888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/>
          <p:nvPr>
            <p:custDataLst>
              <p:tags r:id="rId2"/>
            </p:custDataLst>
          </p:nvPr>
        </p:nvSpPr>
        <p:spPr>
          <a:xfrm>
            <a:off x="4023360" y="-1211580"/>
            <a:ext cx="5598160" cy="778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99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1</a:t>
            </a:r>
            <a:endParaRPr lang="en-US" sz="4999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işlïḑê"/>
          <p:cNvSpPr txBox="1"/>
          <p:nvPr/>
        </p:nvSpPr>
        <p:spPr>
          <a:xfrm>
            <a:off x="465481" y="1874471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环境问题的产生</a:t>
            </a:r>
            <a:endParaRPr lang="en-US" altLang="zh-CN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"/>
    </mc:Choice>
    <mc:Fallback>
      <p:transition spd="slow" advTm="23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环境问题的产生机制</a:t>
            </a:r>
            <a:endParaRPr lang="zh-CN" altLang="en-US" sz="4000" b="1" dirty="0"/>
          </a:p>
        </p:txBody>
      </p:sp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329718" y="1708875"/>
            <a:ext cx="7828107" cy="2915663"/>
            <a:chOff x="798" y="3616"/>
            <a:chExt cx="16021" cy="596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rcRect l="2536" b="13489"/>
            <a:stretch>
              <a:fillRect/>
            </a:stretch>
          </p:blipFill>
          <p:spPr>
            <a:xfrm>
              <a:off x="798" y="3616"/>
              <a:ext cx="10273" cy="5226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7410" y="8953"/>
              <a:ext cx="9409" cy="631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7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自然系统的物质和能量流动示意</a:t>
              </a:r>
              <a:endPara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53854" y="676261"/>
            <a:ext cx="4605655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>
                <a:solidFill>
                  <a:schemeClr val="tx1"/>
                </a:solidFill>
              </a:rPr>
              <a:t>①</a:t>
            </a:r>
            <a:r>
              <a:rPr lang="zh-CN" altLang="en-US" sz="3200" dirty="0">
                <a:solidFill>
                  <a:schemeClr val="tx1"/>
                </a:solidFill>
              </a:rPr>
              <a:t>自然系统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50876" y="4966310"/>
            <a:ext cx="11589487" cy="1599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自然环境是一个复杂的系统。它由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太阳能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持续供给能量，物质能够从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无机环境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生命体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，最终又回到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无机环境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，从而完成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物质的循环与能量的流动。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6092458" y="1127708"/>
            <a:ext cx="5457756" cy="2931432"/>
            <a:chOff x="6096000" y="977056"/>
            <a:chExt cx="5457756" cy="2931432"/>
          </a:xfrm>
        </p:grpSpPr>
        <p:pic>
          <p:nvPicPr>
            <p:cNvPr id="2050" name="Picture 2" descr="满分5 manfen5.c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660" y="977056"/>
              <a:ext cx="5201096" cy="2753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文本框 48"/>
            <p:cNvSpPr txBox="1"/>
            <p:nvPr/>
          </p:nvSpPr>
          <p:spPr>
            <a:xfrm>
              <a:off x="8356455" y="1318092"/>
              <a:ext cx="11935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生产者</a:t>
              </a:r>
              <a:endParaRPr lang="zh-CN" altLang="en-US" dirty="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282897" y="1502758"/>
              <a:ext cx="11935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消费者</a:t>
              </a:r>
              <a:endParaRPr lang="zh-CN" altLang="en-US" dirty="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0008136" y="3539156"/>
              <a:ext cx="11935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分解者</a:t>
              </a:r>
              <a:endParaRPr lang="zh-CN" altLang="en-US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351349" y="3036996"/>
              <a:ext cx="148118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土壤中的矿物质、水</a:t>
              </a:r>
              <a:endParaRPr lang="zh-CN" altLang="en-US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096000" y="1865650"/>
              <a:ext cx="14811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二氧化碳</a:t>
              </a:r>
              <a:endParaRPr lang="zh-CN" altLang="en-US" dirty="0"/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环境问题的产生机制</a:t>
            </a:r>
            <a:endParaRPr lang="zh-CN" altLang="en-US" sz="4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153854" y="676261"/>
            <a:ext cx="4605655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②</a:t>
            </a:r>
            <a:r>
              <a:rPr lang="zh-CN" altLang="en-US" dirty="0"/>
              <a:t>人类系统</a:t>
            </a:r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350876" y="5516673"/>
            <a:ext cx="11483163" cy="1077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人类从自然环境中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获取大量自然资源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，维持城市、农田等人类系统的运行，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将所形成的废弃物排入自然环境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174348" y="1550169"/>
            <a:ext cx="4597400" cy="3823970"/>
            <a:chOff x="358" y="4649"/>
            <a:chExt cx="7240" cy="6022"/>
          </a:xfrm>
        </p:grpSpPr>
        <p:sp>
          <p:nvSpPr>
            <p:cNvPr id="56" name="矩形 55"/>
            <p:cNvSpPr/>
            <p:nvPr/>
          </p:nvSpPr>
          <p:spPr>
            <a:xfrm>
              <a:off x="358" y="10186"/>
              <a:ext cx="7240" cy="485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70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人类系统的物质和能量流动示意</a:t>
              </a:r>
              <a:endPara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3"/>
            <a:srcRect b="6056"/>
            <a:stretch>
              <a:fillRect/>
            </a:stretch>
          </p:blipFill>
          <p:spPr>
            <a:xfrm>
              <a:off x="601" y="4649"/>
              <a:ext cx="6754" cy="5260"/>
            </a:xfrm>
            <a:prstGeom prst="rect">
              <a:avLst/>
            </a:prstGeom>
          </p:spPr>
        </p:pic>
      </p:grpSp>
      <p:pic>
        <p:nvPicPr>
          <p:cNvPr id="58" name="图片 57" descr="C05_S01_00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9552" y="1420247"/>
            <a:ext cx="3708100" cy="4288385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>
          <a:xfrm>
            <a:off x="6892931" y="5092495"/>
            <a:ext cx="4597400" cy="3079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人类社会与环境模式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思考</a:t>
            </a:r>
            <a:endParaRPr lang="zh-CN" altLang="en-US" sz="4000" b="1" dirty="0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2402" y="709710"/>
            <a:ext cx="11642832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/>
              <a:t>1.在物质和能量的来源、流动方向、生物多样性等方面，自然系统和人类系统有什么不同?</a:t>
            </a:r>
            <a:endParaRPr lang="zh-CN" altLang="en-US" sz="2800" dirty="0"/>
          </a:p>
          <a:p>
            <a:endParaRPr lang="zh-CN" altLang="en-US" sz="2800" dirty="0"/>
          </a:p>
          <a:p>
            <a:endParaRPr lang="zh-CN" altLang="en-US" sz="2800" dirty="0"/>
          </a:p>
          <a:p>
            <a:endParaRPr lang="zh-CN" altLang="en-US" sz="2800" dirty="0"/>
          </a:p>
          <a:p>
            <a:endParaRPr lang="zh-CN" altLang="en-US" sz="2800" dirty="0"/>
          </a:p>
          <a:p>
            <a:endParaRPr lang="en-US" altLang="zh-CN" sz="2800" dirty="0"/>
          </a:p>
          <a:p>
            <a:r>
              <a:rPr lang="zh-CN" altLang="en-US" sz="2800" dirty="0"/>
              <a:t>2.你认为哪种系统能维持稳定状态?请说明理由。</a:t>
            </a:r>
            <a:endParaRPr lang="zh-CN" altLang="en-US" sz="2800" b="1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946298" y="1687764"/>
          <a:ext cx="10664455" cy="19177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02216"/>
                <a:gridCol w="3189868"/>
                <a:gridCol w="2905827"/>
                <a:gridCol w="2666544"/>
              </a:tblGrid>
              <a:tr h="6407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/>
                        <a:t>物质和能量的来源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流动方向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生物多样性</a:t>
                      </a:r>
                      <a:endParaRPr lang="zh-CN" altLang="en-US" sz="2800"/>
                    </a:p>
                  </a:txBody>
                  <a:tcPr/>
                </a:tc>
              </a:tr>
              <a:tr h="708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/>
                        <a:t>自然系统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</a:tr>
              <a:tr h="5683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/>
                        <a:t>人类系统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3794874" y="2404654"/>
            <a:ext cx="147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太阳能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971249" y="3068113"/>
            <a:ext cx="31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自然环境的供给服务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757728" y="2408501"/>
            <a:ext cx="147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循环流动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6872350" y="3058770"/>
            <a:ext cx="147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单向流动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9961836" y="2418240"/>
            <a:ext cx="147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丰富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9195234" y="3085422"/>
            <a:ext cx="2395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</a:rPr>
              <a:t>多样性遭到破坏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132402" y="4236035"/>
            <a:ext cx="118842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indent="0">
              <a:buFont typeface="Arial" panose="020B0604020202020204" pitchFamily="34" charset="0"/>
              <a:buNone/>
              <a:defRPr sz="2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800" b="1" i="0" u="none" baseline="0"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800" b="1" i="0" u="none" baseline="0"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800" b="1" i="0" u="none" baseline="0"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800" b="1" i="0" u="none" baseline="0"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dirty="0"/>
              <a:t>自然系统</a:t>
            </a:r>
            <a:r>
              <a:rPr lang="zh-CN" altLang="en-US" b="0" dirty="0"/>
              <a:t>能够维持稳定状态。</a:t>
            </a:r>
            <a:endParaRPr lang="zh-CN" altLang="en-US" b="0" dirty="0"/>
          </a:p>
          <a:p>
            <a:r>
              <a:rPr lang="zh-CN" altLang="en-US" dirty="0"/>
              <a:t>原因: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b="0" dirty="0"/>
              <a:t>自然系统能形成物质的循环与能量的流动，自然环境能够通过自我调节来维持稳定。</a:t>
            </a:r>
            <a:endParaRPr lang="en-US" altLang="zh-CN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b="0" dirty="0">
                <a:sym typeface="+mn-ea"/>
              </a:rPr>
              <a:t>人类系统无法完成物质循环过程，因此人类系统不具有调节能力。人类社会的物质和能量来源，以及废弃物的排放，都依赖于自然环境提供的调节服务。</a:t>
            </a:r>
            <a:endParaRPr lang="zh-CN" altLang="en-US" b="0" dirty="0"/>
          </a:p>
        </p:txBody>
      </p:sp>
      <p:sp>
        <p:nvSpPr>
          <p:cNvPr id="18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-2159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2093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459580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387810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环境问题的产生机制</a:t>
            </a:r>
            <a:endParaRPr lang="zh-CN" altLang="en-US" sz="4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153854" y="1010906"/>
            <a:ext cx="4605655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3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总结</a:t>
            </a:r>
            <a:endParaRPr lang="zh-CN" altLang="en-US" dirty="0"/>
          </a:p>
        </p:txBody>
      </p:sp>
      <p:pic>
        <p:nvPicPr>
          <p:cNvPr id="2" name="图片 1" descr="C05_S01_0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012" y="1301027"/>
            <a:ext cx="3703955" cy="428307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88837" y="1824951"/>
            <a:ext cx="7232689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/>
              <a:t>       环境问题产生的原因是人类对自然环境的影响已在某些方面</a:t>
            </a:r>
            <a:r>
              <a:rPr lang="zh-CN" altLang="en-US" sz="2800" b="1" dirty="0">
                <a:solidFill>
                  <a:schemeClr val="accent1"/>
                </a:solidFill>
              </a:rPr>
              <a:t>超过</a:t>
            </a:r>
            <a:r>
              <a:rPr lang="zh-CN" altLang="en-US" sz="2800" dirty="0"/>
              <a:t>自然环境的</a:t>
            </a:r>
            <a:r>
              <a:rPr lang="zh-CN" altLang="en-US" sz="2800" b="1" dirty="0">
                <a:solidFill>
                  <a:schemeClr val="accent1"/>
                </a:solidFill>
              </a:rPr>
              <a:t>调节能力</a:t>
            </a:r>
            <a:r>
              <a:rPr lang="zh-CN" altLang="en-US" sz="2800" dirty="0"/>
              <a:t>，</a:t>
            </a:r>
            <a:r>
              <a:rPr lang="zh-CN" altLang="en-US" sz="2800" b="1" dirty="0">
                <a:solidFill>
                  <a:schemeClr val="accent1"/>
                </a:solidFill>
              </a:rPr>
              <a:t>损害</a:t>
            </a:r>
            <a:r>
              <a:rPr lang="zh-CN" altLang="en-US" sz="2800" dirty="0"/>
              <a:t>自然环境的</a:t>
            </a:r>
            <a:r>
              <a:rPr lang="zh-CN" altLang="en-US" sz="2800" b="1" dirty="0">
                <a:solidFill>
                  <a:schemeClr val="accent1"/>
                </a:solidFill>
              </a:rPr>
              <a:t>支撑服务功能</a:t>
            </a:r>
            <a:r>
              <a:rPr lang="zh-CN" altLang="en-US" sz="2800" dirty="0"/>
              <a:t>，使自然环境偏离应有的稳定状态，引起一系列的</a:t>
            </a:r>
            <a:r>
              <a:rPr lang="zh-CN" altLang="en-US" sz="2800" b="1" dirty="0">
                <a:solidFill>
                  <a:schemeClr val="accent1"/>
                </a:solidFill>
              </a:rPr>
              <a:t>环境问题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endParaRPr lang="zh-CN" altLang="en-US" sz="2800" dirty="0">
              <a:solidFill>
                <a:srgbClr val="C00000"/>
              </a:solidFill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15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>
            <a:spLocks noChangeArrowheads="1"/>
          </p:cNvSpPr>
          <p:nvPr/>
        </p:nvSpPr>
        <p:spPr bwMode="auto">
          <a:xfrm>
            <a:off x="717294" y="53165"/>
            <a:ext cx="8620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环境问题的影响因素</a:t>
            </a:r>
            <a:endParaRPr lang="zh-CN" altLang="en-US" sz="4000" b="1" dirty="0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6829170" y="769644"/>
            <a:ext cx="514858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（</a:t>
            </a:r>
            <a:r>
              <a:rPr lang="en-US" altLang="zh-CN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）人口数量</a:t>
            </a:r>
            <a:r>
              <a:rPr lang="zh-CN" altLang="en-US" sz="2400" dirty="0">
                <a:latin typeface="+mj-ea"/>
                <a:ea typeface="+mj-ea"/>
                <a:cs typeface="+mj-ea"/>
              </a:rPr>
              <a:t>：人口数量增加，所需资源和废弃物数量增加；</a:t>
            </a:r>
            <a:endParaRPr lang="zh-CN" altLang="en-US" sz="2000" dirty="0">
              <a:latin typeface="+mj-ea"/>
              <a:ea typeface="+mj-ea"/>
              <a:cs typeface="+mj-ea"/>
            </a:endParaRPr>
          </a:p>
        </p:txBody>
      </p:sp>
      <p:pic>
        <p:nvPicPr>
          <p:cNvPr id="10" name="图片 9" descr="C01_S03_00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34" y="1104339"/>
            <a:ext cx="6585868" cy="4701037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829170" y="1501595"/>
            <a:ext cx="5148580" cy="2379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altLang="zh-CN" sz="2400" dirty="0">
              <a:latin typeface="+mj-ea"/>
              <a:ea typeface="+mj-ea"/>
              <a:cs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（</a:t>
            </a:r>
            <a:r>
              <a:rPr lang="en-US" altLang="zh-CN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）</a:t>
            </a:r>
            <a:r>
              <a:rPr lang="en-US" altLang="zh-CN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人均资源消费量</a:t>
            </a:r>
            <a:r>
              <a:rPr lang="zh-CN" altLang="en-US" sz="2400" dirty="0">
                <a:latin typeface="+mj-ea"/>
                <a:ea typeface="+mj-ea"/>
                <a:cs typeface="+mj-ea"/>
              </a:rPr>
              <a:t>：人均资源消费量越高，对环境影响越大；区域差异显著，发达国家人均资源消费量和废弃物排放量远高于发展中国家。</a:t>
            </a:r>
            <a:endParaRPr lang="zh-CN" altLang="en-US" sz="2000" dirty="0">
              <a:latin typeface="+mj-ea"/>
              <a:ea typeface="+mj-ea"/>
              <a:cs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6810675" y="3940838"/>
            <a:ext cx="5246646" cy="2379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（</a:t>
            </a:r>
            <a:r>
              <a:rPr lang="en-US" altLang="zh-CN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）</a:t>
            </a:r>
            <a:r>
              <a:rPr lang="en-US" altLang="zh-CN" sz="2800" b="1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技术水平</a:t>
            </a:r>
            <a:r>
              <a:rPr lang="zh-CN" altLang="en-US" sz="2400" dirty="0">
                <a:latin typeface="+mj-ea"/>
                <a:ea typeface="+mj-ea"/>
                <a:cs typeface="+mj-ea"/>
              </a:rPr>
              <a:t>：</a:t>
            </a:r>
            <a:r>
              <a:rPr lang="zh-CN" altLang="en-US" sz="2400" b="1" dirty="0">
                <a:latin typeface="+mj-ea"/>
                <a:ea typeface="+mj-ea"/>
                <a:cs typeface="+mj-ea"/>
              </a:rPr>
              <a:t>一方面</a:t>
            </a:r>
            <a:r>
              <a:rPr lang="zh-CN" altLang="en-US" sz="2400" dirty="0">
                <a:latin typeface="+mj-ea"/>
                <a:ea typeface="+mj-ea"/>
                <a:cs typeface="+mj-ea"/>
              </a:rPr>
              <a:t>，技术越发达，人类对自然环境影响的程度越大；</a:t>
            </a:r>
            <a:r>
              <a:rPr lang="zh-CN" altLang="en-US" sz="2400" b="1" dirty="0">
                <a:latin typeface="+mj-ea"/>
                <a:ea typeface="+mj-ea"/>
                <a:cs typeface="+mj-ea"/>
              </a:rPr>
              <a:t>另一方面</a:t>
            </a:r>
            <a:r>
              <a:rPr lang="zh-CN" altLang="en-US" sz="2400" dirty="0">
                <a:latin typeface="+mj-ea"/>
                <a:ea typeface="+mj-ea"/>
                <a:cs typeface="+mj-ea"/>
              </a:rPr>
              <a:t>，通过研发环境友好技术，能够提高资源利用率和废弃物处理能力从而降低对环境的负面影响。</a:t>
            </a:r>
            <a:endParaRPr lang="zh-CN" altLang="en-US" sz="2400" dirty="0">
              <a:latin typeface="+mj-ea"/>
              <a:ea typeface="+mj-ea"/>
              <a:cs typeface="+mj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2401" y="773508"/>
            <a:ext cx="741306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dirty="0"/>
              <a:t>工业革命前后，人类对自然环境的影响大小有何区别？</a:t>
            </a:r>
            <a:endParaRPr lang="zh-CN" alt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69" y="170893"/>
            <a:ext cx="4471182" cy="30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69" y="3561907"/>
            <a:ext cx="4471182" cy="25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462197" y="3200767"/>
            <a:ext cx="4597400" cy="30797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农业社会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2360" y="6225794"/>
            <a:ext cx="4597400" cy="30797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工业社会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75349" y="1685083"/>
            <a:ext cx="7286848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Wingdings" panose="05000000000000000000" pitchFamily="2" charset="2"/>
              <a:buChar char="Ø"/>
              <a:defRPr sz="2800"/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accent1"/>
                </a:solidFill>
              </a:rPr>
              <a:t>工业革命前，人口数量少、人均消费量低，对资源的开采和利用水平低，人类对自然环境的压力有限。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5349" y="3135090"/>
            <a:ext cx="7379658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工业革命后，</a:t>
            </a:r>
            <a:r>
              <a:rPr lang="zh-CN" altLang="en-US"/>
              <a:t>人口激增，</a:t>
            </a:r>
            <a:r>
              <a:rPr lang="zh-CN" altLang="en-US" dirty="0"/>
              <a:t>人均消费量增大，生产力提高，对资源的开采和利用水平高，人类对自然环境的影响已在某些方面超过自然环境的调节能力，损害自然环境的支撑服务功能，使自然环境偏离应有的稳定状态，从而发生大气污染、水污染、生态退化、全球变暖等环境问题。</a:t>
            </a:r>
            <a:endParaRPr lang="zh-CN" altLang="en-US" dirty="0"/>
          </a:p>
        </p:txBody>
      </p:sp>
      <p:sp>
        <p:nvSpPr>
          <p:cNvPr id="18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思考</a:t>
            </a:r>
            <a:endParaRPr lang="zh-CN" altLang="en-US" sz="4000" b="1" dirty="0"/>
          </a:p>
        </p:txBody>
      </p:sp>
      <p:sp>
        <p:nvSpPr>
          <p:cNvPr id="19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3"/>
</p:tagLst>
</file>

<file path=ppt/tags/tag10.xml><?xml version="1.0" encoding="utf-8"?>
<p:tagLst xmlns:p="http://schemas.openxmlformats.org/presentationml/2006/main">
  <p:tag name="AS_UNIQUEID" val="351"/>
</p:tagLst>
</file>

<file path=ppt/tags/tag11.xml><?xml version="1.0" encoding="utf-8"?>
<p:tagLst xmlns:p="http://schemas.openxmlformats.org/presentationml/2006/main">
  <p:tag name="AS_UNIQUEID" val="1335"/>
</p:tagLst>
</file>

<file path=ppt/tags/tag12.xml><?xml version="1.0" encoding="utf-8"?>
<p:tagLst xmlns:p="http://schemas.openxmlformats.org/presentationml/2006/main">
  <p:tag name="AS_UNIQUEID" val="1337"/>
  <p:tag name="KSO_WM_UNIT_TABLE_BEAUTIFY" val="smartTable{e2833928-d69a-4d46-9e13-0f7c1bfe0d89}"/>
  <p:tag name="TABLE_ENDDRAG_ORIGIN_RECT" val="619*171"/>
  <p:tag name="TABLE_ENDDRAG_RECT" val="340*111*619*171"/>
</p:tagLst>
</file>

<file path=ppt/tags/tag13.xml><?xml version="1.0" encoding="utf-8"?>
<p:tagLst xmlns:p="http://schemas.openxmlformats.org/presentationml/2006/main">
  <p:tag name="AS_UNIQUEID" val="1338"/>
</p:tagLst>
</file>

<file path=ppt/tags/tag14.xml><?xml version="1.0" encoding="utf-8"?>
<p:tagLst xmlns:p="http://schemas.openxmlformats.org/presentationml/2006/main">
  <p:tag name="AS_UNIQUEID" val="1339"/>
</p:tagLst>
</file>

<file path=ppt/tags/tag15.xml><?xml version="1.0" encoding="utf-8"?>
<p:tagLst xmlns:p="http://schemas.openxmlformats.org/presentationml/2006/main">
  <p:tag name="AS_UNIQUEID" val="1340"/>
</p:tagLst>
</file>

<file path=ppt/tags/tag16.xml><?xml version="1.0" encoding="utf-8"?>
<p:tagLst xmlns:p="http://schemas.openxmlformats.org/presentationml/2006/main">
  <p:tag name="AS_UNIQUEID" val="1341"/>
</p:tagLst>
</file>

<file path=ppt/tags/tag17.xml><?xml version="1.0" encoding="utf-8"?>
<p:tagLst xmlns:p="http://schemas.openxmlformats.org/presentationml/2006/main">
  <p:tag name="AS_UNIQUEID" val="1342"/>
</p:tagLst>
</file>

<file path=ppt/tags/tag18.xml><?xml version="1.0" encoding="utf-8"?>
<p:tagLst xmlns:p="http://schemas.openxmlformats.org/presentationml/2006/main">
  <p:tag name="AS_UNIQUEID" val="1343"/>
</p:tagLst>
</file>

<file path=ppt/tags/tag19.xml><?xml version="1.0" encoding="utf-8"?>
<p:tagLst xmlns:p="http://schemas.openxmlformats.org/presentationml/2006/main">
  <p:tag name="AS_UNIQUEID" val="1344"/>
</p:tagLst>
</file>

<file path=ppt/tags/tag2.xml><?xml version="1.0" encoding="utf-8"?>
<p:tagLst xmlns:p="http://schemas.openxmlformats.org/presentationml/2006/main">
  <p:tag name="AS_UNIQUEID" val="351"/>
</p:tagLst>
</file>

<file path=ppt/tags/tag20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21.xml><?xml version="1.0" encoding="utf-8"?>
<p:tagLst xmlns:p="http://schemas.openxmlformats.org/presentationml/2006/main">
  <p:tag name="AS_UNIQUEID" val="351"/>
</p:tagLst>
</file>

<file path=ppt/tags/tag22.xml><?xml version="1.0" encoding="utf-8"?>
<p:tagLst xmlns:p="http://schemas.openxmlformats.org/presentationml/2006/main">
  <p:tag name="AS_UNIQUEID" val="1347"/>
</p:tagLst>
</file>

<file path=ppt/tags/tag23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24.xml><?xml version="1.0" encoding="utf-8"?>
<p:tagLst xmlns:p="http://schemas.openxmlformats.org/presentationml/2006/main">
  <p:tag name="AS_UNIQUEID" val="351"/>
</p:tagLst>
</file>

<file path=ppt/tags/tag25.xml><?xml version="1.0" encoding="utf-8"?>
<p:tagLst xmlns:p="http://schemas.openxmlformats.org/presentationml/2006/main">
  <p:tag name="AS_UNIQUEID" val="1357"/>
</p:tagLst>
</file>

<file path=ppt/tags/tag26.xml><?xml version="1.0" encoding="utf-8"?>
<p:tagLst xmlns:p="http://schemas.openxmlformats.org/presentationml/2006/main">
  <p:tag name="AS_UNIQUEID" val="1358"/>
</p:tagLst>
</file>

<file path=ppt/tags/tag27.xml><?xml version="1.0" encoding="utf-8"?>
<p:tagLst xmlns:p="http://schemas.openxmlformats.org/presentationml/2006/main">
  <p:tag name="AS_UNIQUEID" val="1360"/>
</p:tagLst>
</file>

<file path=ppt/tags/tag28.xml><?xml version="1.0" encoding="utf-8"?>
<p:tagLst xmlns:p="http://schemas.openxmlformats.org/presentationml/2006/main">
  <p:tag name="AS_UNIQUEID" val="1361"/>
</p:tagLst>
</file>

<file path=ppt/tags/tag29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3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30.xml><?xml version="1.0" encoding="utf-8"?>
<p:tagLst xmlns:p="http://schemas.openxmlformats.org/presentationml/2006/main">
  <p:tag name="AS_UNIQUEID" val="351"/>
</p:tagLst>
</file>

<file path=ppt/tags/tag31.xml><?xml version="1.0" encoding="utf-8"?>
<p:tagLst xmlns:p="http://schemas.openxmlformats.org/presentationml/2006/main">
  <p:tag name="AS_UNIQUEID" val="1335"/>
</p:tagLst>
</file>

<file path=ppt/tags/tag32.xml><?xml version="1.0" encoding="utf-8"?>
<p:tagLst xmlns:p="http://schemas.openxmlformats.org/presentationml/2006/main">
  <p:tag name="AS_UNIQUEID" val="31"/>
</p:tagLst>
</file>

<file path=ppt/tags/tag33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34.xml><?xml version="1.0" encoding="utf-8"?>
<p:tagLst xmlns:p="http://schemas.openxmlformats.org/presentationml/2006/main">
  <p:tag name="AS_UNIQUEID" val="1325"/>
</p:tagLst>
</file>

<file path=ppt/tags/tag35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3"/>
</p:tagLst>
</file>

<file path=ppt/tags/tag36.xml><?xml version="1.0" encoding="utf-8"?>
<p:tagLst xmlns:p="http://schemas.openxmlformats.org/presentationml/2006/main">
  <p:tag name="AS_UNIQUEID" val="351"/>
</p:tagLst>
</file>

<file path=ppt/tags/tag37.xml><?xml version="1.0" encoding="utf-8"?>
<p:tagLst xmlns:p="http://schemas.openxmlformats.org/presentationml/2006/main">
  <p:tag name="AS_UNIQUEID" val="1408"/>
</p:tagLst>
</file>

<file path=ppt/tags/tag38.xml><?xml version="1.0" encoding="utf-8"?>
<p:tagLst xmlns:p="http://schemas.openxmlformats.org/presentationml/2006/main">
  <p:tag name="AS_UNIQUEID" val="1410"/>
</p:tagLst>
</file>

<file path=ppt/tags/tag39.xml><?xml version="1.0" encoding="utf-8"?>
<p:tagLst xmlns:p="http://schemas.openxmlformats.org/presentationml/2006/main">
  <p:tag name="AS_UNIQUEID" val="1408"/>
</p:tagLst>
</file>

<file path=ppt/tags/tag4.xml><?xml version="1.0" encoding="utf-8"?>
<p:tagLst xmlns:p="http://schemas.openxmlformats.org/presentationml/2006/main">
  <p:tag name="AS_UNIQUEID" val="1325"/>
</p:tagLst>
</file>

<file path=ppt/tags/tag40.xml><?xml version="1.0" encoding="utf-8"?>
<p:tagLst xmlns:p="http://schemas.openxmlformats.org/presentationml/2006/main">
  <p:tag name="AS_UNIQUEID" val="1410"/>
</p:tagLst>
</file>

<file path=ppt/tags/tag41.xml><?xml version="1.0" encoding="utf-8"?>
<p:tagLst xmlns:p="http://schemas.openxmlformats.org/presentationml/2006/main">
  <p:tag name="AS_UNIQUEID" val="1408"/>
</p:tagLst>
</file>

<file path=ppt/tags/tag42.xml><?xml version="1.0" encoding="utf-8"?>
<p:tagLst xmlns:p="http://schemas.openxmlformats.org/presentationml/2006/main">
  <p:tag name="AS_UNIQUEID" val="1410"/>
</p:tagLst>
</file>

<file path=ppt/tags/tag43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44.xml><?xml version="1.0" encoding="utf-8"?>
<p:tagLst xmlns:p="http://schemas.openxmlformats.org/presentationml/2006/main">
  <p:tag name="AS_UNIQUEID" val="351"/>
</p:tagLst>
</file>

<file path=ppt/tags/tag45.xml><?xml version="1.0" encoding="utf-8"?>
<p:tagLst xmlns:p="http://schemas.openxmlformats.org/presentationml/2006/main">
  <p:tag name="AS_UNIQUEID" val="300"/>
</p:tagLst>
</file>

<file path=ppt/tags/tag46.xml><?xml version="1.0" encoding="utf-8"?>
<p:tagLst xmlns:p="http://schemas.openxmlformats.org/presentationml/2006/main">
  <p:tag name="AS_UNIQUEID" val="302"/>
</p:tagLst>
</file>

<file path=ppt/tags/tag47.xml><?xml version="1.0" encoding="utf-8"?>
<p:tagLst xmlns:p="http://schemas.openxmlformats.org/presentationml/2006/main">
  <p:tag name="AS_UNIQUEID" val="303"/>
</p:tagLst>
</file>

<file path=ppt/tags/tag48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49.xml><?xml version="1.0" encoding="utf-8"?>
<p:tagLst xmlns:p="http://schemas.openxmlformats.org/presentationml/2006/main">
  <p:tag name="AS_UNIQUEID" val="351"/>
</p:tagLst>
</file>

<file path=ppt/tags/tag5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3"/>
</p:tagLst>
</file>

<file path=ppt/tags/tag50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51.xml><?xml version="1.0" encoding="utf-8"?>
<p:tagLst xmlns:p="http://schemas.openxmlformats.org/presentationml/2006/main">
  <p:tag name="AS_UNIQUEID" val="351"/>
</p:tagLst>
</file>

<file path=ppt/tags/tag52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53.xml><?xml version="1.0" encoding="utf-8"?>
<p:tagLst xmlns:p="http://schemas.openxmlformats.org/presentationml/2006/main">
  <p:tag name="AS_UNIQUEID" val="351"/>
</p:tagLst>
</file>

<file path=ppt/tags/tag54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55.xml><?xml version="1.0" encoding="utf-8"?>
<p:tagLst xmlns:p="http://schemas.openxmlformats.org/presentationml/2006/main">
  <p:tag name="AS_UNIQUEID" val="351"/>
</p:tagLst>
</file>

<file path=ppt/tags/tag56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57.xml><?xml version="1.0" encoding="utf-8"?>
<p:tagLst xmlns:p="http://schemas.openxmlformats.org/presentationml/2006/main">
  <p:tag name="AS_UNIQUEID" val="351"/>
</p:tagLst>
</file>

<file path=ppt/tags/tag58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59.xml><?xml version="1.0" encoding="utf-8"?>
<p:tagLst xmlns:p="http://schemas.openxmlformats.org/presentationml/2006/main">
  <p:tag name="AS_UNIQUEID" val="351"/>
</p:tagLst>
</file>

<file path=ppt/tags/tag6.xml><?xml version="1.0" encoding="utf-8"?>
<p:tagLst xmlns:p="http://schemas.openxmlformats.org/presentationml/2006/main">
  <p:tag name="AS_UNIQUEID" val="351"/>
</p:tagLst>
</file>

<file path=ppt/tags/tag60.xml><?xml version="1.0" encoding="utf-8"?>
<p:tagLst xmlns:p="http://schemas.openxmlformats.org/presentationml/2006/main">
  <p:tag name="AS_UNIQUEID" val="440"/>
</p:tagLst>
</file>

<file path=ppt/tags/tag61.xml><?xml version="1.0" encoding="utf-8"?>
<p:tagLst xmlns:p="http://schemas.openxmlformats.org/presentationml/2006/main">
  <p:tag name="AS_UNIQUEID" val="676"/>
</p:tagLst>
</file>

<file path=ppt/tags/tag62.xml><?xml version="1.0" encoding="utf-8"?>
<p:tagLst xmlns:p="http://schemas.openxmlformats.org/presentationml/2006/main">
  <p:tag name="AS_UNIQUEID" val="882"/>
</p:tagLst>
</file>

<file path=ppt/tags/tag63.xml><?xml version="1.0" encoding="utf-8"?>
<p:tagLst xmlns:p="http://schemas.openxmlformats.org/presentationml/2006/main">
  <p:tag name="AS_UNIQUEID" val="360"/>
</p:tagLst>
</file>

<file path=ppt/tags/tag64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65.xml><?xml version="1.0" encoding="utf-8"?>
<p:tagLst xmlns:p="http://schemas.openxmlformats.org/presentationml/2006/main">
  <p:tag name="AS_UNIQUEID" val="351"/>
</p:tagLst>
</file>

<file path=ppt/tags/tag66.xml><?xml version="1.0" encoding="utf-8"?>
<p:tagLst xmlns:p="http://schemas.openxmlformats.org/presentationml/2006/main">
  <p:tag name="AS_UNIQUEID" val="676"/>
</p:tagLst>
</file>

<file path=ppt/tags/tag67.xml><?xml version="1.0" encoding="utf-8"?>
<p:tagLst xmlns:p="http://schemas.openxmlformats.org/presentationml/2006/main">
  <p:tag name="AS_UNIQUEID" val="882"/>
</p:tagLst>
</file>

<file path=ppt/tags/tag68.xml><?xml version="1.0" encoding="utf-8"?>
<p:tagLst xmlns:p="http://schemas.openxmlformats.org/presentationml/2006/main">
  <p:tag name="AS_UNIQUEID" val="360"/>
</p:tagLst>
</file>

<file path=ppt/tags/tag69.xml><?xml version="1.0" encoding="utf-8"?>
<p:tagLst xmlns:p="http://schemas.openxmlformats.org/presentationml/2006/main">
  <p:tag name="AS_UNIQUEID" val="882"/>
</p:tagLst>
</file>

<file path=ppt/tags/tag7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70.xml><?xml version="1.0" encoding="utf-8"?>
<p:tagLst xmlns:p="http://schemas.openxmlformats.org/presentationml/2006/main">
  <p:tag name="AS_UNIQUEID" val="360"/>
</p:tagLst>
</file>

<file path=ppt/tags/tag71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72.xml><?xml version="1.0" encoding="utf-8"?>
<p:tagLst xmlns:p="http://schemas.openxmlformats.org/presentationml/2006/main">
  <p:tag name="AS_UNIQUEID" val="351"/>
</p:tagLst>
</file>

<file path=ppt/tags/tag73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74.xml><?xml version="1.0" encoding="utf-8"?>
<p:tagLst xmlns:p="http://schemas.openxmlformats.org/presentationml/2006/main">
  <p:tag name="AS_UNIQUEID" val="351"/>
</p:tagLst>
</file>

<file path=ppt/tags/tag75.xml><?xml version="1.0" encoding="utf-8"?>
<p:tagLst xmlns:p="http://schemas.openxmlformats.org/presentationml/2006/main">
  <p:tag name="AS_UNIQUEID" val="1440"/>
</p:tagLst>
</file>

<file path=ppt/tags/tag76.xml><?xml version="1.0" encoding="utf-8"?>
<p:tagLst xmlns:p="http://schemas.openxmlformats.org/presentationml/2006/main">
  <p:tag name="AS_UNIQUEID" val="1441"/>
</p:tagLst>
</file>

<file path=ppt/tags/tag77.xml><?xml version="1.0" encoding="utf-8"?>
<p:tagLst xmlns:p="http://schemas.openxmlformats.org/presentationml/2006/main">
  <p:tag name="commondata" val="eyJoZGlkIjoiMjMxMWI3ZmEyODBjZWNjNjk3OTM5YjUzNzdlYTdjMDUifQ=="/>
</p:tagLst>
</file>

<file path=ppt/tags/tag8.xml><?xml version="1.0" encoding="utf-8"?>
<p:tagLst xmlns:p="http://schemas.openxmlformats.org/presentationml/2006/main">
  <p:tag name="AS_UNIQUEID" val="351"/>
</p:tagLst>
</file>

<file path=ppt/tags/tag9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znh2u04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dnmwzv3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TM04033925[[fn=水滴]]</Template>
  <TotalTime>0</TotalTime>
  <Words>3011</Words>
  <Application>WPS 演示</Application>
  <PresentationFormat>宽屏</PresentationFormat>
  <Paragraphs>316</Paragraphs>
  <Slides>21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Calibri</vt:lpstr>
      <vt:lpstr>微软雅黑 Light</vt:lpstr>
      <vt:lpstr>等线</vt:lpstr>
      <vt:lpstr>Arial</vt:lpstr>
      <vt:lpstr>楷体</vt:lpstr>
      <vt:lpstr>黑体</vt:lpstr>
      <vt:lpstr>Arial Unicode MS</vt:lpstr>
      <vt:lpstr>思源黑体 CN</vt:lpstr>
      <vt:lpstr>仿宋</vt:lpstr>
      <vt:lpstr>Times New Roman</vt:lpstr>
      <vt:lpstr>NEU-BZ-S92</vt:lpstr>
      <vt:lpstr>Segoe Print</vt:lpstr>
      <vt:lpstr>方正书宋_GBK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水圈与水循环</dc:title>
  <dc:creator>地理e线</dc:creator>
  <cp:lastModifiedBy>RedmiBook</cp:lastModifiedBy>
  <cp:revision>439</cp:revision>
  <dcterms:created xsi:type="dcterms:W3CDTF">2021-08-13T12:36:00Z</dcterms:created>
  <dcterms:modified xsi:type="dcterms:W3CDTF">2025-03-20T04:26:16Z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874892ADA8F842D4B25878624C1261EE_13</vt:lpwstr>
  </property>
  <property fmtid="{D5CDD505-2E9C-101B-9397-08002B2CF9AE}" pid="3" name="KSOProductBuildVer">
    <vt:lpwstr>2052-12.1.0.20305</vt:lpwstr>
  </property>
</Properties>
</file>