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3" r:id="rId3"/>
    <p:sldMasterId id="2147483675" r:id="rId4"/>
  </p:sldMasterIdLst>
  <p:notesMasterIdLst>
    <p:notesMasterId r:id="rId6"/>
  </p:notesMasterIdLst>
  <p:sldIdLst>
    <p:sldId id="2015" r:id="rId5"/>
    <p:sldId id="6988" r:id="rId7"/>
    <p:sldId id="7056" r:id="rId8"/>
    <p:sldId id="7034" r:id="rId9"/>
    <p:sldId id="7035" r:id="rId10"/>
    <p:sldId id="6906" r:id="rId11"/>
    <p:sldId id="7057" r:id="rId12"/>
    <p:sldId id="6840" r:id="rId13"/>
    <p:sldId id="7058" r:id="rId14"/>
    <p:sldId id="7038" r:id="rId15"/>
    <p:sldId id="7059" r:id="rId16"/>
    <p:sldId id="7060" r:id="rId17"/>
    <p:sldId id="7036" r:id="rId18"/>
    <p:sldId id="7061" r:id="rId19"/>
    <p:sldId id="7062" r:id="rId20"/>
    <p:sldId id="7063" r:id="rId21"/>
    <p:sldId id="7088" r:id="rId22"/>
    <p:sldId id="7064" r:id="rId23"/>
    <p:sldId id="7065" r:id="rId24"/>
    <p:sldId id="7067" r:id="rId25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5463" autoAdjust="0"/>
  </p:normalViewPr>
  <p:slideViewPr>
    <p:cSldViewPr snapToGrid="0">
      <p:cViewPr varScale="1">
        <p:scale>
          <a:sx n="95" d="100"/>
          <a:sy n="95" d="100"/>
        </p:scale>
        <p:origin x="9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gs" Target="tags/tag86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E54F9-0EFA-453E-82F1-8D1476BABE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4C6DC-ABDA-47E6-BDF3-BE4F922A534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4095750" y="-1"/>
            <a:ext cx="4000500" cy="685799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795867" y="804333"/>
            <a:ext cx="10600266" cy="52493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254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E169-3CCE-4ABE-900D-D944EA5358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E0A41-2215-4C14-8EC0-338E9F3527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E169-3CCE-4ABE-900D-D944EA5358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E0A41-2215-4C14-8EC0-338E9F3527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E169-3CCE-4ABE-900D-D944EA5358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E0A41-2215-4C14-8EC0-338E9F3527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E169-3CCE-4ABE-900D-D944EA5358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E0A41-2215-4C14-8EC0-338E9F3527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E169-3CCE-4ABE-900D-D944EA5358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E0A41-2215-4C14-8EC0-338E9F3527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E169-3CCE-4ABE-900D-D944EA5358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E0A41-2215-4C14-8EC0-338E9F3527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E169-3CCE-4ABE-900D-D944EA5358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E0A41-2215-4C14-8EC0-338E9F3527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E169-3CCE-4ABE-900D-D944EA5358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E0A41-2215-4C14-8EC0-338E9F3527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E169-3CCE-4ABE-900D-D944EA5358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E0A41-2215-4C14-8EC0-338E9F3527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E169-3CCE-4ABE-900D-D944EA5358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E0A41-2215-4C14-8EC0-338E9F3527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E169-3CCE-4ABE-900D-D944EA5358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E0A41-2215-4C14-8EC0-338E9F3527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B5389-D163-4850-9030-45159BCDFA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56559-6C7D-4E42-A29B-C6EEF1254D9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2E169-3CCE-4ABE-900D-D944EA5358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E0A41-2215-4C14-8EC0-338E9F35276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1.xml"/><Relationship Id="rId2" Type="http://schemas.openxmlformats.org/officeDocument/2006/relationships/tags" Target="../tags/tag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6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image" Target="../media/image8.jpeg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6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51.xml"/><Relationship Id="rId8" Type="http://schemas.openxmlformats.org/officeDocument/2006/relationships/tags" Target="../tags/tag50.xml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image" Target="../media/image3.png"/><Relationship Id="rId18" Type="http://schemas.openxmlformats.org/officeDocument/2006/relationships/notesSlide" Target="../notesSlides/notesSlide13.xml"/><Relationship Id="rId17" Type="http://schemas.openxmlformats.org/officeDocument/2006/relationships/slideLayout" Target="../slideLayouts/slideLayout16.xml"/><Relationship Id="rId16" Type="http://schemas.openxmlformats.org/officeDocument/2006/relationships/tags" Target="../tags/tag58.xml"/><Relationship Id="rId15" Type="http://schemas.openxmlformats.org/officeDocument/2006/relationships/tags" Target="../tags/tag57.xml"/><Relationship Id="rId14" Type="http://schemas.openxmlformats.org/officeDocument/2006/relationships/tags" Target="../tags/tag56.xml"/><Relationship Id="rId13" Type="http://schemas.openxmlformats.org/officeDocument/2006/relationships/tags" Target="../tags/tag55.xml"/><Relationship Id="rId12" Type="http://schemas.openxmlformats.org/officeDocument/2006/relationships/tags" Target="../tags/tag54.xml"/><Relationship Id="rId11" Type="http://schemas.openxmlformats.org/officeDocument/2006/relationships/tags" Target="../tags/tag53.xml"/><Relationship Id="rId10" Type="http://schemas.openxmlformats.org/officeDocument/2006/relationships/tags" Target="../tags/tag52.xml"/><Relationship Id="rId1" Type="http://schemas.openxmlformats.org/officeDocument/2006/relationships/tags" Target="../tags/tag44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image" Target="../media/image3.png"/><Relationship Id="rId14" Type="http://schemas.openxmlformats.org/officeDocument/2006/relationships/notesSlide" Target="../notesSlides/notesSlide14.xml"/><Relationship Id="rId13" Type="http://schemas.openxmlformats.org/officeDocument/2006/relationships/slideLayout" Target="../slideLayouts/slideLayout16.xml"/><Relationship Id="rId12" Type="http://schemas.openxmlformats.org/officeDocument/2006/relationships/tags" Target="../tags/tag69.xml"/><Relationship Id="rId11" Type="http://schemas.openxmlformats.org/officeDocument/2006/relationships/tags" Target="../tags/tag68.xml"/><Relationship Id="rId10" Type="http://schemas.openxmlformats.org/officeDocument/2006/relationships/tags" Target="../tags/tag67.xml"/><Relationship Id="rId1" Type="http://schemas.openxmlformats.org/officeDocument/2006/relationships/tags" Target="../tags/tag59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6.xml"/><Relationship Id="rId3" Type="http://schemas.openxmlformats.org/officeDocument/2006/relationships/tags" Target="../tags/tag71.xml"/><Relationship Id="rId2" Type="http://schemas.openxmlformats.org/officeDocument/2006/relationships/image" Target="../media/image9.png"/><Relationship Id="rId1" Type="http://schemas.openxmlformats.org/officeDocument/2006/relationships/tags" Target="../tags/tag70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74.xml"/><Relationship Id="rId3" Type="http://schemas.openxmlformats.org/officeDocument/2006/relationships/image" Target="../media/image10.jpeg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7.xml"/><Relationship Id="rId3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77.xml"/><Relationship Id="rId3" Type="http://schemas.openxmlformats.org/officeDocument/2006/relationships/image" Target="../media/image10.jpeg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80.xml"/><Relationship Id="rId3" Type="http://schemas.openxmlformats.org/officeDocument/2006/relationships/image" Target="../media/image12.png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.xml"/><Relationship Id="rId4" Type="http://schemas.openxmlformats.org/officeDocument/2006/relationships/image" Target="../media/image4.jpeg"/><Relationship Id="rId3" Type="http://schemas.openxmlformats.org/officeDocument/2006/relationships/tags" Target="../tags/tag3.xml"/><Relationship Id="rId2" Type="http://schemas.openxmlformats.org/officeDocument/2006/relationships/image" Target="../media/image3.png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7" Type="http://schemas.openxmlformats.org/officeDocument/2006/relationships/slideLayout" Target="../slideLayouts/slideLayout1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image" Target="../media/image3.png"/><Relationship Id="rId1" Type="http://schemas.openxmlformats.org/officeDocument/2006/relationships/tags" Target="../tags/tag8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image" Target="../media/image5.jpeg"/><Relationship Id="rId3" Type="http://schemas.openxmlformats.org/officeDocument/2006/relationships/tags" Target="../tags/tag6.xml"/><Relationship Id="rId2" Type="http://schemas.openxmlformats.org/officeDocument/2006/relationships/image" Target="../media/image3.pn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17.xml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tags" Target="../tags/tag16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6.xml"/><Relationship Id="rId3" Type="http://schemas.openxmlformats.org/officeDocument/2006/relationships/tags" Target="../tags/tag19.xml"/><Relationship Id="rId2" Type="http://schemas.openxmlformats.org/officeDocument/2006/relationships/image" Target="../media/image3.png"/><Relationship Id="rId1" Type="http://schemas.openxmlformats.org/officeDocument/2006/relationships/tags" Target="../tags/tag1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image" Target="../media/image7.jpeg"/><Relationship Id="rId3" Type="http://schemas.openxmlformats.org/officeDocument/2006/relationships/tags" Target="../tags/tag21.xml"/><Relationship Id="rId2" Type="http://schemas.openxmlformats.org/officeDocument/2006/relationships/image" Target="../media/image3.png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16.xml"/><Relationship Id="rId10" Type="http://schemas.openxmlformats.org/officeDocument/2006/relationships/tags" Target="../tags/tag27.xml"/><Relationship Id="rId1" Type="http://schemas.openxmlformats.org/officeDocument/2006/relationships/tags" Target="../tags/tag20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30.xml"/><Relationship Id="rId3" Type="http://schemas.openxmlformats.org/officeDocument/2006/relationships/image" Target="../media/image7.jpeg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6.xml"/><Relationship Id="rId3" Type="http://schemas.openxmlformats.org/officeDocument/2006/relationships/tags" Target="../tags/tag32.xml"/><Relationship Id="rId2" Type="http://schemas.openxmlformats.org/officeDocument/2006/relationships/image" Target="../media/image3.png"/><Relationship Id="rId1" Type="http://schemas.openxmlformats.org/officeDocument/2006/relationships/tags" Target="../tags/tag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1307" y="0"/>
            <a:ext cx="1547735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-265472" y="-316452"/>
            <a:ext cx="13057238" cy="8223467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+mn-ea"/>
              <a:sym typeface="+mn-lt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826155" y="3071729"/>
            <a:ext cx="308345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işlïḑê"/>
          <p:cNvSpPr txBox="1"/>
          <p:nvPr/>
        </p:nvSpPr>
        <p:spPr>
          <a:xfrm>
            <a:off x="399889" y="1899419"/>
            <a:ext cx="11726519" cy="18958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7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资源安全对国家安全的影响</a:t>
            </a:r>
            <a:endParaRPr lang="en-US" altLang="zh-CN" sz="7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 rot="2283524">
            <a:off x="10211194" y="316840"/>
            <a:ext cx="2524330" cy="4359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2019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人教新版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23147" y="5021771"/>
            <a:ext cx="7408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第二章     </a:t>
            </a:r>
            <a:r>
              <a:rPr lang="zh-CN" altLang="en-US" sz="24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资源安全与国家安全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4" name="işlïḑê"/>
          <p:cNvSpPr txBox="1"/>
          <p:nvPr/>
        </p:nvSpPr>
        <p:spPr>
          <a:xfrm>
            <a:off x="-858081" y="3583888"/>
            <a:ext cx="11261035" cy="18958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en-US" altLang="zh-CN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388"/>
    </mc:Choice>
    <mc:Fallback>
      <p:transition spd="slow" advTm="238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18" name="TextBox 25"/>
          <p:cNvSpPr>
            <a:spLocks noChangeArrowheads="1"/>
          </p:cNvSpPr>
          <p:nvPr/>
        </p:nvSpPr>
        <p:spPr bwMode="auto">
          <a:xfrm>
            <a:off x="717295" y="85064"/>
            <a:ext cx="73380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活动</a:t>
            </a:r>
            <a:r>
              <a:rPr lang="en-US" altLang="zh-CN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P24</a:t>
            </a:r>
            <a:endParaRPr lang="zh-CN" altLang="en-US" sz="4000" b="1" dirty="0"/>
          </a:p>
        </p:txBody>
      </p:sp>
      <p:sp>
        <p:nvSpPr>
          <p:cNvPr id="19" name="Shape 16845"/>
          <p:cNvSpPr/>
          <p:nvPr/>
        </p:nvSpPr>
        <p:spPr>
          <a:xfrm>
            <a:off x="275446" y="128975"/>
            <a:ext cx="441849" cy="479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3" h="21600" extrusionOk="0">
                <a:moveTo>
                  <a:pt x="10533" y="8436"/>
                </a:moveTo>
                <a:cubicBezTo>
                  <a:pt x="12978" y="8436"/>
                  <a:pt x="15016" y="6518"/>
                  <a:pt x="15016" y="4218"/>
                </a:cubicBezTo>
                <a:cubicBezTo>
                  <a:pt x="15016" y="1917"/>
                  <a:pt x="12978" y="0"/>
                  <a:pt x="10533" y="0"/>
                </a:cubicBezTo>
                <a:cubicBezTo>
                  <a:pt x="8088" y="0"/>
                  <a:pt x="6050" y="1917"/>
                  <a:pt x="6050" y="4218"/>
                </a:cubicBezTo>
                <a:cubicBezTo>
                  <a:pt x="6050" y="6518"/>
                  <a:pt x="8088" y="8436"/>
                  <a:pt x="10533" y="8436"/>
                </a:cubicBezTo>
                <a:close/>
                <a:moveTo>
                  <a:pt x="20993" y="14954"/>
                </a:moveTo>
                <a:cubicBezTo>
                  <a:pt x="18005" y="10992"/>
                  <a:pt x="18005" y="10992"/>
                  <a:pt x="18005" y="10992"/>
                </a:cubicBezTo>
                <a:cubicBezTo>
                  <a:pt x="17733" y="12398"/>
                  <a:pt x="17326" y="13804"/>
                  <a:pt x="16782" y="15209"/>
                </a:cubicBezTo>
                <a:cubicBezTo>
                  <a:pt x="17190" y="15593"/>
                  <a:pt x="17190" y="15593"/>
                  <a:pt x="17190" y="15593"/>
                </a:cubicBezTo>
                <a:cubicBezTo>
                  <a:pt x="14880" y="16615"/>
                  <a:pt x="14880" y="16615"/>
                  <a:pt x="14880" y="16615"/>
                </a:cubicBezTo>
                <a:cubicBezTo>
                  <a:pt x="13929" y="16999"/>
                  <a:pt x="13658" y="18149"/>
                  <a:pt x="14201" y="18916"/>
                </a:cubicBezTo>
                <a:cubicBezTo>
                  <a:pt x="14609" y="19683"/>
                  <a:pt x="15831" y="19938"/>
                  <a:pt x="16646" y="19555"/>
                </a:cubicBezTo>
                <a:cubicBezTo>
                  <a:pt x="20178" y="18021"/>
                  <a:pt x="20178" y="18021"/>
                  <a:pt x="20178" y="18021"/>
                </a:cubicBezTo>
                <a:cubicBezTo>
                  <a:pt x="20858" y="17766"/>
                  <a:pt x="21401" y="15465"/>
                  <a:pt x="20993" y="14954"/>
                </a:cubicBezTo>
                <a:close/>
                <a:moveTo>
                  <a:pt x="13250" y="19555"/>
                </a:moveTo>
                <a:cubicBezTo>
                  <a:pt x="12163" y="19811"/>
                  <a:pt x="11076" y="20194"/>
                  <a:pt x="10669" y="20705"/>
                </a:cubicBezTo>
                <a:cubicBezTo>
                  <a:pt x="10805" y="18277"/>
                  <a:pt x="11076" y="15721"/>
                  <a:pt x="11212" y="13164"/>
                </a:cubicBezTo>
                <a:cubicBezTo>
                  <a:pt x="11484" y="12909"/>
                  <a:pt x="12027" y="12781"/>
                  <a:pt x="12435" y="12525"/>
                </a:cubicBezTo>
                <a:cubicBezTo>
                  <a:pt x="12978" y="12398"/>
                  <a:pt x="13386" y="12270"/>
                  <a:pt x="13929" y="12142"/>
                </a:cubicBezTo>
                <a:cubicBezTo>
                  <a:pt x="14337" y="11886"/>
                  <a:pt x="14880" y="11759"/>
                  <a:pt x="15288" y="11631"/>
                </a:cubicBezTo>
                <a:cubicBezTo>
                  <a:pt x="16239" y="11247"/>
                  <a:pt x="17054" y="10736"/>
                  <a:pt x="17597" y="10353"/>
                </a:cubicBezTo>
                <a:cubicBezTo>
                  <a:pt x="17461" y="10097"/>
                  <a:pt x="17190" y="9841"/>
                  <a:pt x="16918" y="9586"/>
                </a:cubicBezTo>
                <a:cubicBezTo>
                  <a:pt x="16782" y="9458"/>
                  <a:pt x="16782" y="9458"/>
                  <a:pt x="16646" y="9458"/>
                </a:cubicBezTo>
                <a:cubicBezTo>
                  <a:pt x="16239" y="9075"/>
                  <a:pt x="15695" y="8947"/>
                  <a:pt x="15016" y="8947"/>
                </a:cubicBezTo>
                <a:cubicBezTo>
                  <a:pt x="13386" y="8947"/>
                  <a:pt x="13386" y="8947"/>
                  <a:pt x="13386" y="8947"/>
                </a:cubicBezTo>
                <a:cubicBezTo>
                  <a:pt x="10533" y="10992"/>
                  <a:pt x="10533" y="10992"/>
                  <a:pt x="10533" y="10992"/>
                </a:cubicBezTo>
                <a:cubicBezTo>
                  <a:pt x="7816" y="8947"/>
                  <a:pt x="7816" y="8947"/>
                  <a:pt x="7816" y="8947"/>
                </a:cubicBezTo>
                <a:cubicBezTo>
                  <a:pt x="6186" y="8947"/>
                  <a:pt x="6186" y="8947"/>
                  <a:pt x="6186" y="8947"/>
                </a:cubicBezTo>
                <a:cubicBezTo>
                  <a:pt x="5507" y="8947"/>
                  <a:pt x="4963" y="9075"/>
                  <a:pt x="4420" y="9458"/>
                </a:cubicBezTo>
                <a:cubicBezTo>
                  <a:pt x="4420" y="9458"/>
                  <a:pt x="4284" y="9458"/>
                  <a:pt x="4284" y="9586"/>
                </a:cubicBezTo>
                <a:cubicBezTo>
                  <a:pt x="4012" y="9841"/>
                  <a:pt x="3741" y="10097"/>
                  <a:pt x="3605" y="10353"/>
                </a:cubicBezTo>
                <a:cubicBezTo>
                  <a:pt x="4148" y="10736"/>
                  <a:pt x="4963" y="11247"/>
                  <a:pt x="5914" y="11631"/>
                </a:cubicBezTo>
                <a:cubicBezTo>
                  <a:pt x="6322" y="11759"/>
                  <a:pt x="6865" y="11886"/>
                  <a:pt x="7273" y="12142"/>
                </a:cubicBezTo>
                <a:cubicBezTo>
                  <a:pt x="7816" y="12270"/>
                  <a:pt x="8224" y="12398"/>
                  <a:pt x="8631" y="12525"/>
                </a:cubicBezTo>
                <a:cubicBezTo>
                  <a:pt x="9175" y="12781"/>
                  <a:pt x="9582" y="12909"/>
                  <a:pt x="9990" y="13164"/>
                </a:cubicBezTo>
                <a:cubicBezTo>
                  <a:pt x="10126" y="15721"/>
                  <a:pt x="10261" y="18277"/>
                  <a:pt x="10397" y="20705"/>
                </a:cubicBezTo>
                <a:cubicBezTo>
                  <a:pt x="9990" y="20194"/>
                  <a:pt x="8903" y="19811"/>
                  <a:pt x="7816" y="19427"/>
                </a:cubicBezTo>
                <a:cubicBezTo>
                  <a:pt x="7273" y="20194"/>
                  <a:pt x="6458" y="20578"/>
                  <a:pt x="5643" y="20705"/>
                </a:cubicBezTo>
                <a:cubicBezTo>
                  <a:pt x="6593" y="20961"/>
                  <a:pt x="8495" y="21472"/>
                  <a:pt x="10533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2707" y="21600"/>
                  <a:pt x="14609" y="20961"/>
                  <a:pt x="15559" y="20705"/>
                </a:cubicBezTo>
                <a:cubicBezTo>
                  <a:pt x="14609" y="20705"/>
                  <a:pt x="13793" y="20194"/>
                  <a:pt x="13250" y="19555"/>
                </a:cubicBezTo>
                <a:close/>
                <a:moveTo>
                  <a:pt x="7001" y="18916"/>
                </a:moveTo>
                <a:cubicBezTo>
                  <a:pt x="7409" y="18149"/>
                  <a:pt x="7137" y="16999"/>
                  <a:pt x="6322" y="16615"/>
                </a:cubicBezTo>
                <a:cubicBezTo>
                  <a:pt x="3876" y="15593"/>
                  <a:pt x="3876" y="15593"/>
                  <a:pt x="3876" y="15593"/>
                </a:cubicBezTo>
                <a:cubicBezTo>
                  <a:pt x="4284" y="15082"/>
                  <a:pt x="4284" y="15082"/>
                  <a:pt x="4284" y="15082"/>
                </a:cubicBezTo>
                <a:cubicBezTo>
                  <a:pt x="3876" y="13804"/>
                  <a:pt x="3469" y="12398"/>
                  <a:pt x="3061" y="10992"/>
                </a:cubicBezTo>
                <a:cubicBezTo>
                  <a:pt x="73" y="14954"/>
                  <a:pt x="73" y="14954"/>
                  <a:pt x="73" y="14954"/>
                </a:cubicBezTo>
                <a:cubicBezTo>
                  <a:pt x="-199" y="15465"/>
                  <a:pt x="344" y="17766"/>
                  <a:pt x="888" y="18021"/>
                </a:cubicBezTo>
                <a:cubicBezTo>
                  <a:pt x="4556" y="19555"/>
                  <a:pt x="4556" y="19555"/>
                  <a:pt x="4556" y="19555"/>
                </a:cubicBezTo>
                <a:cubicBezTo>
                  <a:pt x="5371" y="19938"/>
                  <a:pt x="6458" y="19683"/>
                  <a:pt x="7001" y="1891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1554" y="671885"/>
            <a:ext cx="1008211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600" dirty="0"/>
              <a:t>以我国水资源为例，说明消费对水资源供需关系的影响</a:t>
            </a:r>
            <a:endParaRPr lang="zh-CN" altLang="zh-CN" sz="2600" dirty="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260" y="1299197"/>
            <a:ext cx="5179185" cy="3410456"/>
          </a:xfrm>
          <a:prstGeom prst="rect">
            <a:avLst/>
          </a:prstGeom>
        </p:spPr>
      </p:pic>
      <p:sp>
        <p:nvSpPr>
          <p:cNvPr id="9" name="标题 2"/>
          <p:cNvSpPr txBox="1"/>
          <p:nvPr>
            <p:custDataLst>
              <p:tags r:id="rId4"/>
            </p:custDataLst>
          </p:nvPr>
        </p:nvSpPr>
        <p:spPr>
          <a:xfrm>
            <a:off x="171554" y="3288075"/>
            <a:ext cx="6779852" cy="12926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r>
              <a:rPr lang="en-US" altLang="zh-CN" sz="2600" dirty="0"/>
              <a:t>1.</a:t>
            </a:r>
            <a:r>
              <a:rPr lang="zh-CN" altLang="en-US" sz="2600" dirty="0"/>
              <a:t>从图中分别读出</a:t>
            </a:r>
            <a:r>
              <a:rPr lang="en-US" altLang="zh-CN" sz="2600" dirty="0"/>
              <a:t>1949</a:t>
            </a:r>
            <a:r>
              <a:rPr lang="zh-CN" altLang="en-US" sz="2600" dirty="0"/>
              <a:t>年、</a:t>
            </a:r>
            <a:r>
              <a:rPr lang="en-US" altLang="zh-CN" sz="2600" dirty="0"/>
              <a:t>1980</a:t>
            </a:r>
            <a:r>
              <a:rPr lang="zh-CN" altLang="en-US" sz="2600" dirty="0"/>
              <a:t>年和</a:t>
            </a:r>
            <a:r>
              <a:rPr lang="en-US" altLang="zh-CN" sz="2600" dirty="0"/>
              <a:t>2010</a:t>
            </a:r>
            <a:r>
              <a:rPr lang="zh-CN" altLang="en-US" sz="2600" dirty="0"/>
              <a:t>年我国的水资源使用总量和人口数量</a:t>
            </a:r>
            <a:r>
              <a:rPr lang="en-US" altLang="zh-CN" sz="2600" dirty="0"/>
              <a:t>,</a:t>
            </a:r>
            <a:r>
              <a:rPr lang="zh-CN" altLang="en-US" sz="2600" dirty="0"/>
              <a:t>计算</a:t>
            </a:r>
            <a:r>
              <a:rPr lang="en-US" altLang="zh-CN" sz="2600" dirty="0"/>
              <a:t>3</a:t>
            </a:r>
            <a:r>
              <a:rPr lang="zh-CN" altLang="en-US" sz="2600" dirty="0"/>
              <a:t>个年度我国人均水资源使用量。</a:t>
            </a:r>
            <a:endParaRPr lang="zh-CN" altLang="en-US" sz="2600" dirty="0"/>
          </a:p>
        </p:txBody>
      </p:sp>
      <p:sp>
        <p:nvSpPr>
          <p:cNvPr id="11" name="文本框 10"/>
          <p:cNvSpPr txBox="1"/>
          <p:nvPr/>
        </p:nvSpPr>
        <p:spPr>
          <a:xfrm>
            <a:off x="171554" y="1179761"/>
            <a:ext cx="6669706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</a:rPr>
              <a:t>    水资源严重短缺是我国水资源安全面临的突出问题之一。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</a:rPr>
              <a:t>1949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</a:rPr>
              <a:t>年以来，我国每年由降水提供的水资源的总量基本稳定，但随着经济发展和人口增长，水资源消费量不断增加（图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</a:rPr>
              <a:t>2.4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</a:rPr>
              <a:t>），导致水资源短缺问题日益突出。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75446" y="4739058"/>
          <a:ext cx="11197761" cy="1828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09865"/>
                <a:gridCol w="3224981"/>
                <a:gridCol w="2595716"/>
                <a:gridCol w="426719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年份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水资源使用总量</a:t>
                      </a:r>
                      <a:r>
                        <a:rPr lang="en-US" altLang="zh-CN" sz="2400" dirty="0"/>
                        <a:t>/</a:t>
                      </a:r>
                      <a:r>
                        <a:rPr lang="zh-CN" altLang="en-US" sz="2400" dirty="0"/>
                        <a:t>亿</a:t>
                      </a:r>
                      <a:r>
                        <a:rPr lang="en-US" altLang="zh-CN" sz="2400" dirty="0"/>
                        <a:t>m³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人口数量</a:t>
                      </a:r>
                      <a:r>
                        <a:rPr lang="en-US" altLang="zh-CN" sz="2400" dirty="0"/>
                        <a:t>/</a:t>
                      </a:r>
                      <a:r>
                        <a:rPr lang="zh-CN" altLang="en-US" sz="2400" dirty="0"/>
                        <a:t>亿人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dirty="0"/>
                        <a:t>人均水资源使用总量（</a:t>
                      </a:r>
                      <a:r>
                        <a:rPr lang="en-US" altLang="zh-CN" sz="2400" dirty="0"/>
                        <a:t>m³/</a:t>
                      </a:r>
                      <a:r>
                        <a:rPr lang="zh-CN" altLang="en-US" sz="2400" dirty="0"/>
                        <a:t>人）</a:t>
                      </a:r>
                      <a:endParaRPr lang="zh-CN" altLang="en-US" sz="2400" dirty="0"/>
                    </a:p>
                  </a:txBody>
                  <a:tcPr/>
                </a:tc>
              </a:tr>
              <a:tr h="32578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/>
                        <a:t>1949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/>
                    </a:p>
                  </a:txBody>
                  <a:tcPr/>
                </a:tc>
              </a:tr>
              <a:tr h="27381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/>
                        <a:t>1980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/>
                    </a:p>
                  </a:txBody>
                  <a:tcPr/>
                </a:tc>
              </a:tr>
              <a:tr h="3018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/>
                        <a:t>2010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18" name="TextBox 25"/>
          <p:cNvSpPr>
            <a:spLocks noChangeArrowheads="1"/>
          </p:cNvSpPr>
          <p:nvPr/>
        </p:nvSpPr>
        <p:spPr bwMode="auto">
          <a:xfrm>
            <a:off x="717295" y="85064"/>
            <a:ext cx="73380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活动</a:t>
            </a:r>
            <a:r>
              <a:rPr lang="en-US" altLang="zh-CN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P24</a:t>
            </a:r>
            <a:endParaRPr lang="zh-CN" altLang="en-US" sz="4000" b="1" dirty="0"/>
          </a:p>
        </p:txBody>
      </p:sp>
      <p:sp>
        <p:nvSpPr>
          <p:cNvPr id="19" name="Shape 16845"/>
          <p:cNvSpPr/>
          <p:nvPr/>
        </p:nvSpPr>
        <p:spPr>
          <a:xfrm>
            <a:off x="275446" y="128975"/>
            <a:ext cx="441849" cy="479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3" h="21600" extrusionOk="0">
                <a:moveTo>
                  <a:pt x="10533" y="8436"/>
                </a:moveTo>
                <a:cubicBezTo>
                  <a:pt x="12978" y="8436"/>
                  <a:pt x="15016" y="6518"/>
                  <a:pt x="15016" y="4218"/>
                </a:cubicBezTo>
                <a:cubicBezTo>
                  <a:pt x="15016" y="1917"/>
                  <a:pt x="12978" y="0"/>
                  <a:pt x="10533" y="0"/>
                </a:cubicBezTo>
                <a:cubicBezTo>
                  <a:pt x="8088" y="0"/>
                  <a:pt x="6050" y="1917"/>
                  <a:pt x="6050" y="4218"/>
                </a:cubicBezTo>
                <a:cubicBezTo>
                  <a:pt x="6050" y="6518"/>
                  <a:pt x="8088" y="8436"/>
                  <a:pt x="10533" y="8436"/>
                </a:cubicBezTo>
                <a:close/>
                <a:moveTo>
                  <a:pt x="20993" y="14954"/>
                </a:moveTo>
                <a:cubicBezTo>
                  <a:pt x="18005" y="10992"/>
                  <a:pt x="18005" y="10992"/>
                  <a:pt x="18005" y="10992"/>
                </a:cubicBezTo>
                <a:cubicBezTo>
                  <a:pt x="17733" y="12398"/>
                  <a:pt x="17326" y="13804"/>
                  <a:pt x="16782" y="15209"/>
                </a:cubicBezTo>
                <a:cubicBezTo>
                  <a:pt x="17190" y="15593"/>
                  <a:pt x="17190" y="15593"/>
                  <a:pt x="17190" y="15593"/>
                </a:cubicBezTo>
                <a:cubicBezTo>
                  <a:pt x="14880" y="16615"/>
                  <a:pt x="14880" y="16615"/>
                  <a:pt x="14880" y="16615"/>
                </a:cubicBezTo>
                <a:cubicBezTo>
                  <a:pt x="13929" y="16999"/>
                  <a:pt x="13658" y="18149"/>
                  <a:pt x="14201" y="18916"/>
                </a:cubicBezTo>
                <a:cubicBezTo>
                  <a:pt x="14609" y="19683"/>
                  <a:pt x="15831" y="19938"/>
                  <a:pt x="16646" y="19555"/>
                </a:cubicBezTo>
                <a:cubicBezTo>
                  <a:pt x="20178" y="18021"/>
                  <a:pt x="20178" y="18021"/>
                  <a:pt x="20178" y="18021"/>
                </a:cubicBezTo>
                <a:cubicBezTo>
                  <a:pt x="20858" y="17766"/>
                  <a:pt x="21401" y="15465"/>
                  <a:pt x="20993" y="14954"/>
                </a:cubicBezTo>
                <a:close/>
                <a:moveTo>
                  <a:pt x="13250" y="19555"/>
                </a:moveTo>
                <a:cubicBezTo>
                  <a:pt x="12163" y="19811"/>
                  <a:pt x="11076" y="20194"/>
                  <a:pt x="10669" y="20705"/>
                </a:cubicBezTo>
                <a:cubicBezTo>
                  <a:pt x="10805" y="18277"/>
                  <a:pt x="11076" y="15721"/>
                  <a:pt x="11212" y="13164"/>
                </a:cubicBezTo>
                <a:cubicBezTo>
                  <a:pt x="11484" y="12909"/>
                  <a:pt x="12027" y="12781"/>
                  <a:pt x="12435" y="12525"/>
                </a:cubicBezTo>
                <a:cubicBezTo>
                  <a:pt x="12978" y="12398"/>
                  <a:pt x="13386" y="12270"/>
                  <a:pt x="13929" y="12142"/>
                </a:cubicBezTo>
                <a:cubicBezTo>
                  <a:pt x="14337" y="11886"/>
                  <a:pt x="14880" y="11759"/>
                  <a:pt x="15288" y="11631"/>
                </a:cubicBezTo>
                <a:cubicBezTo>
                  <a:pt x="16239" y="11247"/>
                  <a:pt x="17054" y="10736"/>
                  <a:pt x="17597" y="10353"/>
                </a:cubicBezTo>
                <a:cubicBezTo>
                  <a:pt x="17461" y="10097"/>
                  <a:pt x="17190" y="9841"/>
                  <a:pt x="16918" y="9586"/>
                </a:cubicBezTo>
                <a:cubicBezTo>
                  <a:pt x="16782" y="9458"/>
                  <a:pt x="16782" y="9458"/>
                  <a:pt x="16646" y="9458"/>
                </a:cubicBezTo>
                <a:cubicBezTo>
                  <a:pt x="16239" y="9075"/>
                  <a:pt x="15695" y="8947"/>
                  <a:pt x="15016" y="8947"/>
                </a:cubicBezTo>
                <a:cubicBezTo>
                  <a:pt x="13386" y="8947"/>
                  <a:pt x="13386" y="8947"/>
                  <a:pt x="13386" y="8947"/>
                </a:cubicBezTo>
                <a:cubicBezTo>
                  <a:pt x="10533" y="10992"/>
                  <a:pt x="10533" y="10992"/>
                  <a:pt x="10533" y="10992"/>
                </a:cubicBezTo>
                <a:cubicBezTo>
                  <a:pt x="7816" y="8947"/>
                  <a:pt x="7816" y="8947"/>
                  <a:pt x="7816" y="8947"/>
                </a:cubicBezTo>
                <a:cubicBezTo>
                  <a:pt x="6186" y="8947"/>
                  <a:pt x="6186" y="8947"/>
                  <a:pt x="6186" y="8947"/>
                </a:cubicBezTo>
                <a:cubicBezTo>
                  <a:pt x="5507" y="8947"/>
                  <a:pt x="4963" y="9075"/>
                  <a:pt x="4420" y="9458"/>
                </a:cubicBezTo>
                <a:cubicBezTo>
                  <a:pt x="4420" y="9458"/>
                  <a:pt x="4284" y="9458"/>
                  <a:pt x="4284" y="9586"/>
                </a:cubicBezTo>
                <a:cubicBezTo>
                  <a:pt x="4012" y="9841"/>
                  <a:pt x="3741" y="10097"/>
                  <a:pt x="3605" y="10353"/>
                </a:cubicBezTo>
                <a:cubicBezTo>
                  <a:pt x="4148" y="10736"/>
                  <a:pt x="4963" y="11247"/>
                  <a:pt x="5914" y="11631"/>
                </a:cubicBezTo>
                <a:cubicBezTo>
                  <a:pt x="6322" y="11759"/>
                  <a:pt x="6865" y="11886"/>
                  <a:pt x="7273" y="12142"/>
                </a:cubicBezTo>
                <a:cubicBezTo>
                  <a:pt x="7816" y="12270"/>
                  <a:pt x="8224" y="12398"/>
                  <a:pt x="8631" y="12525"/>
                </a:cubicBezTo>
                <a:cubicBezTo>
                  <a:pt x="9175" y="12781"/>
                  <a:pt x="9582" y="12909"/>
                  <a:pt x="9990" y="13164"/>
                </a:cubicBezTo>
                <a:cubicBezTo>
                  <a:pt x="10126" y="15721"/>
                  <a:pt x="10261" y="18277"/>
                  <a:pt x="10397" y="20705"/>
                </a:cubicBezTo>
                <a:cubicBezTo>
                  <a:pt x="9990" y="20194"/>
                  <a:pt x="8903" y="19811"/>
                  <a:pt x="7816" y="19427"/>
                </a:cubicBezTo>
                <a:cubicBezTo>
                  <a:pt x="7273" y="20194"/>
                  <a:pt x="6458" y="20578"/>
                  <a:pt x="5643" y="20705"/>
                </a:cubicBezTo>
                <a:cubicBezTo>
                  <a:pt x="6593" y="20961"/>
                  <a:pt x="8495" y="21472"/>
                  <a:pt x="10533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2707" y="21600"/>
                  <a:pt x="14609" y="20961"/>
                  <a:pt x="15559" y="20705"/>
                </a:cubicBezTo>
                <a:cubicBezTo>
                  <a:pt x="14609" y="20705"/>
                  <a:pt x="13793" y="20194"/>
                  <a:pt x="13250" y="19555"/>
                </a:cubicBezTo>
                <a:close/>
                <a:moveTo>
                  <a:pt x="7001" y="18916"/>
                </a:moveTo>
                <a:cubicBezTo>
                  <a:pt x="7409" y="18149"/>
                  <a:pt x="7137" y="16999"/>
                  <a:pt x="6322" y="16615"/>
                </a:cubicBezTo>
                <a:cubicBezTo>
                  <a:pt x="3876" y="15593"/>
                  <a:pt x="3876" y="15593"/>
                  <a:pt x="3876" y="15593"/>
                </a:cubicBezTo>
                <a:cubicBezTo>
                  <a:pt x="4284" y="15082"/>
                  <a:pt x="4284" y="15082"/>
                  <a:pt x="4284" y="15082"/>
                </a:cubicBezTo>
                <a:cubicBezTo>
                  <a:pt x="3876" y="13804"/>
                  <a:pt x="3469" y="12398"/>
                  <a:pt x="3061" y="10992"/>
                </a:cubicBezTo>
                <a:cubicBezTo>
                  <a:pt x="73" y="14954"/>
                  <a:pt x="73" y="14954"/>
                  <a:pt x="73" y="14954"/>
                </a:cubicBezTo>
                <a:cubicBezTo>
                  <a:pt x="-199" y="15465"/>
                  <a:pt x="344" y="17766"/>
                  <a:pt x="888" y="18021"/>
                </a:cubicBezTo>
                <a:cubicBezTo>
                  <a:pt x="4556" y="19555"/>
                  <a:pt x="4556" y="19555"/>
                  <a:pt x="4556" y="19555"/>
                </a:cubicBezTo>
                <a:cubicBezTo>
                  <a:pt x="5371" y="19938"/>
                  <a:pt x="6458" y="19683"/>
                  <a:pt x="7001" y="1891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标题 2"/>
          <p:cNvSpPr txBox="1"/>
          <p:nvPr>
            <p:custDataLst>
              <p:tags r:id="rId2"/>
            </p:custDataLst>
          </p:nvPr>
        </p:nvSpPr>
        <p:spPr>
          <a:xfrm>
            <a:off x="212675" y="2728004"/>
            <a:ext cx="11597659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defRPr sz="2600"/>
            </a:lvl1pPr>
          </a:lstStyle>
          <a:p>
            <a:r>
              <a:rPr lang="en-US" altLang="zh-CN" sz="2800" dirty="0"/>
              <a:t>2. </a:t>
            </a:r>
            <a:r>
              <a:rPr lang="zh-CN" altLang="en-US" sz="2800" dirty="0"/>
              <a:t>估算从</a:t>
            </a:r>
            <a:r>
              <a:rPr lang="en-US" altLang="zh-CN" sz="2800" dirty="0"/>
              <a:t>1949</a:t>
            </a:r>
            <a:r>
              <a:rPr lang="zh-CN" altLang="en-US" sz="2800" dirty="0"/>
              <a:t>年到</a:t>
            </a:r>
            <a:r>
              <a:rPr lang="en-US" altLang="zh-CN" sz="2800" dirty="0"/>
              <a:t>2010</a:t>
            </a:r>
            <a:r>
              <a:rPr lang="zh-CN" altLang="en-US" sz="2800" dirty="0"/>
              <a:t>年</a:t>
            </a:r>
            <a:r>
              <a:rPr lang="en-US" altLang="zh-CN" sz="2800" dirty="0"/>
              <a:t>,</a:t>
            </a:r>
            <a:r>
              <a:rPr lang="zh-CN" altLang="en-US" sz="2800" dirty="0"/>
              <a:t>我国用水总量、人口和人均用水量增加的倍数。</a:t>
            </a:r>
            <a:br>
              <a:rPr lang="en-US" altLang="zh-CN" sz="2800" dirty="0"/>
            </a:br>
            <a:endParaRPr lang="en-US" altLang="zh-CN" sz="2800" dirty="0"/>
          </a:p>
          <a:p>
            <a:endParaRPr lang="en-US" altLang="zh-CN" sz="2800" dirty="0"/>
          </a:p>
          <a:p>
            <a:endParaRPr lang="en-US" altLang="zh-CN" sz="2800" dirty="0"/>
          </a:p>
          <a:p>
            <a:br>
              <a:rPr lang="en-US" altLang="zh-CN" sz="2800" dirty="0"/>
            </a:br>
            <a:r>
              <a:rPr lang="en-US" altLang="zh-CN" sz="2800" dirty="0"/>
              <a:t>3. </a:t>
            </a:r>
            <a:r>
              <a:rPr lang="zh-CN" altLang="en-US" sz="2800" dirty="0"/>
              <a:t>说明人口数量和人均用水量对用水问题变化的影响。</a:t>
            </a:r>
            <a:endParaRPr lang="zh-CN" altLang="en-US" sz="2800" dirty="0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75446" y="750902"/>
          <a:ext cx="11197761" cy="1828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09865"/>
                <a:gridCol w="3224981"/>
                <a:gridCol w="2595716"/>
                <a:gridCol w="426719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年份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水资源使用总量</a:t>
                      </a:r>
                      <a:r>
                        <a:rPr lang="en-US" altLang="zh-CN" sz="2400" dirty="0"/>
                        <a:t>/</a:t>
                      </a:r>
                      <a:r>
                        <a:rPr lang="zh-CN" altLang="en-US" sz="2400" dirty="0"/>
                        <a:t>亿</a:t>
                      </a:r>
                      <a:r>
                        <a:rPr lang="en-US" altLang="zh-CN" sz="2400" dirty="0"/>
                        <a:t>m³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人口数量</a:t>
                      </a:r>
                      <a:r>
                        <a:rPr lang="en-US" altLang="zh-CN" sz="2400" dirty="0"/>
                        <a:t>/</a:t>
                      </a:r>
                      <a:r>
                        <a:rPr lang="zh-CN" altLang="en-US" sz="2400" dirty="0"/>
                        <a:t>亿人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dirty="0"/>
                        <a:t>人均水资源使用总量（</a:t>
                      </a:r>
                      <a:r>
                        <a:rPr lang="en-US" altLang="zh-CN" sz="2400" dirty="0"/>
                        <a:t>m³/</a:t>
                      </a:r>
                      <a:r>
                        <a:rPr lang="zh-CN" altLang="en-US" sz="2400" dirty="0"/>
                        <a:t>人）</a:t>
                      </a:r>
                      <a:endParaRPr lang="zh-CN" altLang="en-US" sz="2400" dirty="0"/>
                    </a:p>
                  </a:txBody>
                  <a:tcPr/>
                </a:tc>
              </a:tr>
              <a:tr h="32578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/>
                        <a:t>1949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/>
                        <a:t>1000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/>
                        <a:t>5.5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/>
                        <a:t>182</a:t>
                      </a:r>
                      <a:endParaRPr lang="zh-CN" altLang="en-US" sz="2400"/>
                    </a:p>
                  </a:txBody>
                  <a:tcPr/>
                </a:tc>
              </a:tr>
              <a:tr h="27381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/>
                        <a:t>1980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/>
                        <a:t>4500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/>
                        <a:t>10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/>
                        <a:t>450</a:t>
                      </a:r>
                      <a:endParaRPr lang="zh-CN" altLang="en-US" sz="2400"/>
                    </a:p>
                  </a:txBody>
                  <a:tcPr/>
                </a:tc>
              </a:tr>
              <a:tr h="3018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/>
                        <a:t>2010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/>
                        <a:t>6000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/>
                        <a:t>14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429</a:t>
                      </a:r>
                      <a:endParaRPr lang="zh-CN" alt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275447" y="3288076"/>
            <a:ext cx="780515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>
                <a:sym typeface="+mn-ea"/>
              </a:rPr>
              <a:t>用水问题：增加为原来的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6</a:t>
            </a:r>
            <a:r>
              <a:rPr lang="zh-CN" altLang="en-US" dirty="0">
                <a:solidFill>
                  <a:srgbClr val="FF0000"/>
                </a:solidFill>
                <a:sym typeface="+mn-ea"/>
              </a:rPr>
              <a:t>倍</a:t>
            </a:r>
            <a:r>
              <a:rPr lang="zh-CN" altLang="en-US" dirty="0">
                <a:sym typeface="+mn-ea"/>
              </a:rPr>
              <a:t>（净增加</a:t>
            </a:r>
            <a:r>
              <a:rPr lang="en-US" altLang="zh-CN" dirty="0">
                <a:sym typeface="+mn-ea"/>
              </a:rPr>
              <a:t>5</a:t>
            </a:r>
            <a:r>
              <a:rPr lang="zh-CN" altLang="en-US" dirty="0">
                <a:sym typeface="+mn-ea"/>
              </a:rPr>
              <a:t>倍）</a:t>
            </a:r>
            <a:endParaRPr lang="zh-CN" altLang="en-US" dirty="0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5446" y="3756867"/>
            <a:ext cx="853425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>
                <a:sym typeface="+mn-ea"/>
              </a:rPr>
              <a:t>人口总数：增加为原来的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2.45</a:t>
            </a:r>
            <a:r>
              <a:rPr lang="zh-CN" altLang="en-US" dirty="0">
                <a:solidFill>
                  <a:srgbClr val="FF0000"/>
                </a:solidFill>
                <a:sym typeface="+mn-ea"/>
              </a:rPr>
              <a:t>倍</a:t>
            </a:r>
            <a:r>
              <a:rPr lang="en-US" altLang="zh-CN" dirty="0">
                <a:sym typeface="+mn-ea"/>
              </a:rPr>
              <a:t>(</a:t>
            </a:r>
            <a:r>
              <a:rPr lang="zh-CN" altLang="en-US" dirty="0">
                <a:sym typeface="+mn-ea"/>
              </a:rPr>
              <a:t>净增加</a:t>
            </a:r>
            <a:r>
              <a:rPr lang="en-US" altLang="zh-CN" dirty="0">
                <a:sym typeface="+mn-ea"/>
              </a:rPr>
              <a:t>1.45</a:t>
            </a:r>
            <a:r>
              <a:rPr lang="zh-CN" altLang="en-US" dirty="0">
                <a:sym typeface="+mn-ea"/>
              </a:rPr>
              <a:t>倍）</a:t>
            </a:r>
            <a:endParaRPr lang="zh-CN" altLang="en-US" dirty="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1845" y="4210140"/>
            <a:ext cx="854494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>
                <a:sym typeface="+mn-ea"/>
              </a:rPr>
              <a:t>人均用水量：增加为原来的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2.44</a:t>
            </a:r>
            <a:r>
              <a:rPr lang="zh-CN" altLang="en-US" dirty="0">
                <a:solidFill>
                  <a:srgbClr val="FF0000"/>
                </a:solidFill>
                <a:sym typeface="+mn-ea"/>
              </a:rPr>
              <a:t>倍</a:t>
            </a:r>
            <a:r>
              <a:rPr lang="en-US" altLang="zh-CN" dirty="0">
                <a:sym typeface="+mn-ea"/>
              </a:rPr>
              <a:t>(</a:t>
            </a:r>
            <a:r>
              <a:rPr lang="zh-CN" altLang="en-US" dirty="0">
                <a:sym typeface="+mn-ea"/>
              </a:rPr>
              <a:t>净增加</a:t>
            </a:r>
            <a:r>
              <a:rPr lang="en-US" altLang="zh-CN" dirty="0">
                <a:sym typeface="+mn-ea"/>
              </a:rPr>
              <a:t>1.44</a:t>
            </a:r>
            <a:r>
              <a:rPr lang="zh-CN" altLang="en-US" dirty="0">
                <a:sym typeface="+mn-ea"/>
              </a:rPr>
              <a:t>倍）</a:t>
            </a:r>
            <a:endParaRPr lang="zh-CN" altLang="en-US" dirty="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1845" y="5418894"/>
            <a:ext cx="1147932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>
                <a:sym typeface="+mn-ea"/>
              </a:rPr>
              <a:t>人口数量和人均用水量的增加导致用水总量剧增，大致呈</a:t>
            </a:r>
            <a:r>
              <a:rPr lang="zh-CN" altLang="en-US" b="1" dirty="0">
                <a:sym typeface="+mn-ea"/>
              </a:rPr>
              <a:t>正相关</a:t>
            </a:r>
            <a:r>
              <a:rPr lang="zh-CN" altLang="en-US" dirty="0">
                <a:sym typeface="+mn-ea"/>
              </a:rPr>
              <a:t>关系。</a:t>
            </a:r>
            <a:endParaRPr lang="zh-CN" altLang="en-US" dirty="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054157" y="3822073"/>
            <a:ext cx="2707839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accent1"/>
                </a:solidFill>
              </a:defRPr>
            </a:lvl1pPr>
          </a:lstStyle>
          <a:p>
            <a:pPr marL="0" indent="0">
              <a:buNone/>
            </a:pPr>
            <a:r>
              <a:rPr lang="en-US" altLang="zh-CN" dirty="0">
                <a:solidFill>
                  <a:srgbClr val="FF0000"/>
                </a:solidFill>
                <a:sym typeface="+mn-ea"/>
              </a:rPr>
              <a:t>2.45</a:t>
            </a:r>
            <a:r>
              <a:rPr lang="zh-CN" altLang="en-US" dirty="0">
                <a:solidFill>
                  <a:srgbClr val="FF0000"/>
                </a:solidFill>
                <a:sym typeface="+mn-ea"/>
              </a:rPr>
              <a:t>✖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2.44</a:t>
            </a:r>
            <a:r>
              <a:rPr lang="zh-CN" altLang="en-US" dirty="0">
                <a:solidFill>
                  <a:srgbClr val="FF0000"/>
                </a:solidFill>
                <a:sym typeface="+mn-ea"/>
              </a:rPr>
              <a:t>≈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6</a:t>
            </a:r>
            <a:endParaRPr lang="zh-CN" altLang="en-US" dirty="0">
              <a:solidFill>
                <a:srgbClr val="FF0000"/>
              </a:solidFill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4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1307" y="0"/>
            <a:ext cx="1547735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-313890" y="-341400"/>
            <a:ext cx="13057238" cy="8223467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+mn-ea"/>
              <a:sym typeface="+mn-lt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826155" y="3071729"/>
            <a:ext cx="308345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işlïḑê"/>
          <p:cNvSpPr txBox="1"/>
          <p:nvPr/>
        </p:nvSpPr>
        <p:spPr>
          <a:xfrm>
            <a:off x="-858081" y="3583888"/>
            <a:ext cx="11261035" cy="18958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en-US" altLang="zh-CN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"/>
          <p:cNvSpPr txBox="1"/>
          <p:nvPr>
            <p:custDataLst>
              <p:tags r:id="rId2"/>
            </p:custDataLst>
          </p:nvPr>
        </p:nvSpPr>
        <p:spPr>
          <a:xfrm>
            <a:off x="4023360" y="-1211580"/>
            <a:ext cx="5598160" cy="7785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99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2</a:t>
            </a:r>
            <a:endParaRPr lang="en-US" sz="49995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2" name="işlïḑê"/>
          <p:cNvSpPr txBox="1"/>
          <p:nvPr/>
        </p:nvSpPr>
        <p:spPr>
          <a:xfrm>
            <a:off x="0" y="1874471"/>
            <a:ext cx="12429459" cy="18958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资源安全问题影响国家安全</a:t>
            </a:r>
            <a:endParaRPr lang="en-US" altLang="zh-CN" sz="8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8"/>
    </mc:Choice>
    <mc:Fallback>
      <p:transition spd="slow" advTm="238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pic>
        <p:nvPicPr>
          <p:cNvPr id="15" name="图片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0" y="124935"/>
            <a:ext cx="2845055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5"/>
          <p:cNvSpPr>
            <a:spLocks noChangeArrowheads="1"/>
          </p:cNvSpPr>
          <p:nvPr/>
        </p:nvSpPr>
        <p:spPr bwMode="auto">
          <a:xfrm>
            <a:off x="717294" y="53165"/>
            <a:ext cx="86209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1.</a:t>
            </a:r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国家安全</a:t>
            </a:r>
            <a:endParaRPr lang="zh-CN" altLang="en-US" sz="4000" b="1" dirty="0"/>
          </a:p>
        </p:txBody>
      </p:sp>
      <p:sp>
        <p:nvSpPr>
          <p:cNvPr id="9" name="内容占位符 7"/>
          <p:cNvSpPr txBox="1"/>
          <p:nvPr>
            <p:custDataLst>
              <p:tags r:id="rId3"/>
            </p:custDataLst>
          </p:nvPr>
        </p:nvSpPr>
        <p:spPr>
          <a:xfrm>
            <a:off x="458045" y="4651140"/>
            <a:ext cx="11301563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在国家总体安全体系中，每一个具体领域的安全，虽然各有侧重点，但都与其他领域的安全相互关联、密不可分。</a:t>
            </a:r>
            <a:endParaRPr lang="en-US" altLang="zh-CN" dirty="0"/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458046" y="1080241"/>
            <a:ext cx="518495" cy="26765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国家总体安全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箭头连接符 10"/>
          <p:cNvCxnSpPr/>
          <p:nvPr>
            <p:custDataLst>
              <p:tags r:id="rId5"/>
            </p:custDataLst>
          </p:nvPr>
        </p:nvCxnSpPr>
        <p:spPr>
          <a:xfrm flipV="1">
            <a:off x="1009666" y="2290442"/>
            <a:ext cx="384312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446162" y="1080241"/>
            <a:ext cx="518495" cy="26765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国家安全体系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" name="直接箭头连接符 16"/>
          <p:cNvCxnSpPr/>
          <p:nvPr>
            <p:custDataLst>
              <p:tags r:id="rId7"/>
            </p:custDataLst>
          </p:nvPr>
        </p:nvCxnSpPr>
        <p:spPr>
          <a:xfrm>
            <a:off x="1964657" y="1608826"/>
            <a:ext cx="41578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>
            <a:endCxn id="20" idx="1"/>
          </p:cNvCxnSpPr>
          <p:nvPr>
            <p:custDataLst>
              <p:tags r:id="rId8"/>
            </p:custDataLst>
          </p:nvPr>
        </p:nvCxnSpPr>
        <p:spPr>
          <a:xfrm flipV="1">
            <a:off x="1944880" y="3179530"/>
            <a:ext cx="475114" cy="107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>
            <p:custDataLst>
              <p:tags r:id="rId9"/>
            </p:custDataLst>
          </p:nvPr>
        </p:nvSpPr>
        <p:spPr>
          <a:xfrm>
            <a:off x="2380440" y="1359246"/>
            <a:ext cx="2015984" cy="8299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常规国家安全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（传统意义）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10"/>
            </p:custDataLst>
          </p:nvPr>
        </p:nvSpPr>
        <p:spPr>
          <a:xfrm>
            <a:off x="2419994" y="2764666"/>
            <a:ext cx="2372131" cy="8299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非常规国家安全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（现代社会）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1" name="直接箭头连接符 20"/>
          <p:cNvCxnSpPr/>
          <p:nvPr>
            <p:custDataLst>
              <p:tags r:id="rId11"/>
            </p:custDataLst>
          </p:nvPr>
        </p:nvCxnSpPr>
        <p:spPr>
          <a:xfrm>
            <a:off x="4396424" y="1608826"/>
            <a:ext cx="41578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>
            <p:custDataLst>
              <p:tags r:id="rId12"/>
            </p:custDataLst>
          </p:nvPr>
        </p:nvSpPr>
        <p:spPr>
          <a:xfrm>
            <a:off x="4812206" y="973807"/>
            <a:ext cx="3761135" cy="1198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一个主权国家领土、财产等不受侵犯，主要包括政治安全和军事安全。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3" name="直接箭头连接符 22"/>
          <p:cNvCxnSpPr>
            <a:stCxn id="20" idx="3"/>
            <a:endCxn id="24" idx="1"/>
          </p:cNvCxnSpPr>
          <p:nvPr>
            <p:custDataLst>
              <p:tags r:id="rId13"/>
            </p:custDataLst>
          </p:nvPr>
        </p:nvCxnSpPr>
        <p:spPr>
          <a:xfrm flipV="1">
            <a:off x="4792760" y="3168735"/>
            <a:ext cx="428625" cy="1079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>
            <p:custDataLst>
              <p:tags r:id="rId14"/>
            </p:custDataLst>
          </p:nvPr>
        </p:nvSpPr>
        <p:spPr>
          <a:xfrm>
            <a:off x="5221103" y="2199835"/>
            <a:ext cx="1463803" cy="19380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资源安全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环境安全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经济安全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文化安全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科技安全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>
            <p:custDataLst>
              <p:tags r:id="rId15"/>
            </p:custDataLst>
          </p:nvPr>
        </p:nvSpPr>
        <p:spPr>
          <a:xfrm>
            <a:off x="7742967" y="2177026"/>
            <a:ext cx="1463803" cy="48295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R="0" lvl="0" indent="0" fontAlgn="auto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基础地位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7" name="直接箭头连接符 26"/>
          <p:cNvCxnSpPr/>
          <p:nvPr/>
        </p:nvCxnSpPr>
        <p:spPr>
          <a:xfrm>
            <a:off x="6560881" y="2427628"/>
            <a:ext cx="112892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9" grpId="0" animBg="1"/>
      <p:bldP spid="20" grpId="0" animBg="1"/>
      <p:bldP spid="22" grpId="0" animBg="1"/>
      <p:bldP spid="24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pic>
        <p:nvPicPr>
          <p:cNvPr id="15" name="图片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0" y="124935"/>
            <a:ext cx="2845055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5"/>
          <p:cNvSpPr>
            <a:spLocks noChangeArrowheads="1"/>
          </p:cNvSpPr>
          <p:nvPr/>
        </p:nvSpPr>
        <p:spPr bwMode="auto">
          <a:xfrm>
            <a:off x="717294" y="53165"/>
            <a:ext cx="86209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2.</a:t>
            </a:r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资源安全的分类</a:t>
            </a:r>
            <a:endParaRPr lang="zh-CN" altLang="en-US" sz="4000" b="1" dirty="0"/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1649980" y="1663035"/>
            <a:ext cx="518495" cy="3046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源安全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" name="直接箭头连接符 16"/>
          <p:cNvCxnSpPr/>
          <p:nvPr>
            <p:custDataLst>
              <p:tags r:id="rId4"/>
            </p:custDataLst>
          </p:nvPr>
        </p:nvCxnSpPr>
        <p:spPr>
          <a:xfrm>
            <a:off x="2186874" y="2251888"/>
            <a:ext cx="41578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>
            <a:endCxn id="20" idx="1"/>
          </p:cNvCxnSpPr>
          <p:nvPr>
            <p:custDataLst>
              <p:tags r:id="rId5"/>
            </p:custDataLst>
          </p:nvPr>
        </p:nvCxnSpPr>
        <p:spPr>
          <a:xfrm>
            <a:off x="2155719" y="4289788"/>
            <a:ext cx="486492" cy="799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2602657" y="2002308"/>
            <a:ext cx="201598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战略资源安全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2642211" y="4066950"/>
            <a:ext cx="237213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非战略资源安全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1" name="直接箭头连接符 20"/>
          <p:cNvCxnSpPr/>
          <p:nvPr>
            <p:custDataLst>
              <p:tags r:id="rId8"/>
            </p:custDataLst>
          </p:nvPr>
        </p:nvCxnSpPr>
        <p:spPr>
          <a:xfrm>
            <a:off x="4618641" y="2251888"/>
            <a:ext cx="41578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>
            <p:custDataLst>
              <p:tags r:id="rId9"/>
            </p:custDataLst>
          </p:nvPr>
        </p:nvSpPr>
        <p:spPr>
          <a:xfrm>
            <a:off x="5034424" y="1553196"/>
            <a:ext cx="6088503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战略资源是现代社会发展所必需的资源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事关国计民生、社会发展全局和经济安全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具有稀缺性且无可替代，例如淡水、土地、石油、铁矿、稀土等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3" name="直接箭头连接符 22"/>
          <p:cNvCxnSpPr>
            <a:stCxn id="20" idx="3"/>
          </p:cNvCxnSpPr>
          <p:nvPr>
            <p:custDataLst>
              <p:tags r:id="rId10"/>
            </p:custDataLst>
          </p:nvPr>
        </p:nvCxnSpPr>
        <p:spPr>
          <a:xfrm>
            <a:off x="5014342" y="4297783"/>
            <a:ext cx="42897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>
            <p:custDataLst>
              <p:tags r:id="rId11"/>
            </p:custDataLst>
          </p:nvPr>
        </p:nvSpPr>
        <p:spPr>
          <a:xfrm>
            <a:off x="5443320" y="4070955"/>
            <a:ext cx="389493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除战略资源以外的资源安全</a:t>
            </a:r>
            <a:endParaRPr lang="en-US" altLang="zh-CN" dirty="0"/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20" grpId="0" animBg="1"/>
      <p:bldP spid="22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19" name="TextBox 25"/>
          <p:cNvSpPr>
            <a:spLocks noChangeArrowheads="1"/>
          </p:cNvSpPr>
          <p:nvPr/>
        </p:nvSpPr>
        <p:spPr bwMode="auto">
          <a:xfrm>
            <a:off x="717295" y="85064"/>
            <a:ext cx="73380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了解我国的战略性矿产资源</a:t>
            </a:r>
            <a:endParaRPr lang="zh-CN" altLang="en-US" sz="3200" b="1" dirty="0">
              <a:solidFill>
                <a:srgbClr val="262626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Shape 16845"/>
          <p:cNvSpPr/>
          <p:nvPr/>
        </p:nvSpPr>
        <p:spPr>
          <a:xfrm>
            <a:off x="275446" y="128975"/>
            <a:ext cx="441849" cy="479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3" h="21600" extrusionOk="0">
                <a:moveTo>
                  <a:pt x="10533" y="8436"/>
                </a:moveTo>
                <a:cubicBezTo>
                  <a:pt x="12978" y="8436"/>
                  <a:pt x="15016" y="6518"/>
                  <a:pt x="15016" y="4218"/>
                </a:cubicBezTo>
                <a:cubicBezTo>
                  <a:pt x="15016" y="1917"/>
                  <a:pt x="12978" y="0"/>
                  <a:pt x="10533" y="0"/>
                </a:cubicBezTo>
                <a:cubicBezTo>
                  <a:pt x="8088" y="0"/>
                  <a:pt x="6050" y="1917"/>
                  <a:pt x="6050" y="4218"/>
                </a:cubicBezTo>
                <a:cubicBezTo>
                  <a:pt x="6050" y="6518"/>
                  <a:pt x="8088" y="8436"/>
                  <a:pt x="10533" y="8436"/>
                </a:cubicBezTo>
                <a:close/>
                <a:moveTo>
                  <a:pt x="20993" y="14954"/>
                </a:moveTo>
                <a:cubicBezTo>
                  <a:pt x="18005" y="10992"/>
                  <a:pt x="18005" y="10992"/>
                  <a:pt x="18005" y="10992"/>
                </a:cubicBezTo>
                <a:cubicBezTo>
                  <a:pt x="17733" y="12398"/>
                  <a:pt x="17326" y="13804"/>
                  <a:pt x="16782" y="15209"/>
                </a:cubicBezTo>
                <a:cubicBezTo>
                  <a:pt x="17190" y="15593"/>
                  <a:pt x="17190" y="15593"/>
                  <a:pt x="17190" y="15593"/>
                </a:cubicBezTo>
                <a:cubicBezTo>
                  <a:pt x="14880" y="16615"/>
                  <a:pt x="14880" y="16615"/>
                  <a:pt x="14880" y="16615"/>
                </a:cubicBezTo>
                <a:cubicBezTo>
                  <a:pt x="13929" y="16999"/>
                  <a:pt x="13658" y="18149"/>
                  <a:pt x="14201" y="18916"/>
                </a:cubicBezTo>
                <a:cubicBezTo>
                  <a:pt x="14609" y="19683"/>
                  <a:pt x="15831" y="19938"/>
                  <a:pt x="16646" y="19555"/>
                </a:cubicBezTo>
                <a:cubicBezTo>
                  <a:pt x="20178" y="18021"/>
                  <a:pt x="20178" y="18021"/>
                  <a:pt x="20178" y="18021"/>
                </a:cubicBezTo>
                <a:cubicBezTo>
                  <a:pt x="20858" y="17766"/>
                  <a:pt x="21401" y="15465"/>
                  <a:pt x="20993" y="14954"/>
                </a:cubicBezTo>
                <a:close/>
                <a:moveTo>
                  <a:pt x="13250" y="19555"/>
                </a:moveTo>
                <a:cubicBezTo>
                  <a:pt x="12163" y="19811"/>
                  <a:pt x="11076" y="20194"/>
                  <a:pt x="10669" y="20705"/>
                </a:cubicBezTo>
                <a:cubicBezTo>
                  <a:pt x="10805" y="18277"/>
                  <a:pt x="11076" y="15721"/>
                  <a:pt x="11212" y="13164"/>
                </a:cubicBezTo>
                <a:cubicBezTo>
                  <a:pt x="11484" y="12909"/>
                  <a:pt x="12027" y="12781"/>
                  <a:pt x="12435" y="12525"/>
                </a:cubicBezTo>
                <a:cubicBezTo>
                  <a:pt x="12978" y="12398"/>
                  <a:pt x="13386" y="12270"/>
                  <a:pt x="13929" y="12142"/>
                </a:cubicBezTo>
                <a:cubicBezTo>
                  <a:pt x="14337" y="11886"/>
                  <a:pt x="14880" y="11759"/>
                  <a:pt x="15288" y="11631"/>
                </a:cubicBezTo>
                <a:cubicBezTo>
                  <a:pt x="16239" y="11247"/>
                  <a:pt x="17054" y="10736"/>
                  <a:pt x="17597" y="10353"/>
                </a:cubicBezTo>
                <a:cubicBezTo>
                  <a:pt x="17461" y="10097"/>
                  <a:pt x="17190" y="9841"/>
                  <a:pt x="16918" y="9586"/>
                </a:cubicBezTo>
                <a:cubicBezTo>
                  <a:pt x="16782" y="9458"/>
                  <a:pt x="16782" y="9458"/>
                  <a:pt x="16646" y="9458"/>
                </a:cubicBezTo>
                <a:cubicBezTo>
                  <a:pt x="16239" y="9075"/>
                  <a:pt x="15695" y="8947"/>
                  <a:pt x="15016" y="8947"/>
                </a:cubicBezTo>
                <a:cubicBezTo>
                  <a:pt x="13386" y="8947"/>
                  <a:pt x="13386" y="8947"/>
                  <a:pt x="13386" y="8947"/>
                </a:cubicBezTo>
                <a:cubicBezTo>
                  <a:pt x="10533" y="10992"/>
                  <a:pt x="10533" y="10992"/>
                  <a:pt x="10533" y="10992"/>
                </a:cubicBezTo>
                <a:cubicBezTo>
                  <a:pt x="7816" y="8947"/>
                  <a:pt x="7816" y="8947"/>
                  <a:pt x="7816" y="8947"/>
                </a:cubicBezTo>
                <a:cubicBezTo>
                  <a:pt x="6186" y="8947"/>
                  <a:pt x="6186" y="8947"/>
                  <a:pt x="6186" y="8947"/>
                </a:cubicBezTo>
                <a:cubicBezTo>
                  <a:pt x="5507" y="8947"/>
                  <a:pt x="4963" y="9075"/>
                  <a:pt x="4420" y="9458"/>
                </a:cubicBezTo>
                <a:cubicBezTo>
                  <a:pt x="4420" y="9458"/>
                  <a:pt x="4284" y="9458"/>
                  <a:pt x="4284" y="9586"/>
                </a:cubicBezTo>
                <a:cubicBezTo>
                  <a:pt x="4012" y="9841"/>
                  <a:pt x="3741" y="10097"/>
                  <a:pt x="3605" y="10353"/>
                </a:cubicBezTo>
                <a:cubicBezTo>
                  <a:pt x="4148" y="10736"/>
                  <a:pt x="4963" y="11247"/>
                  <a:pt x="5914" y="11631"/>
                </a:cubicBezTo>
                <a:cubicBezTo>
                  <a:pt x="6322" y="11759"/>
                  <a:pt x="6865" y="11886"/>
                  <a:pt x="7273" y="12142"/>
                </a:cubicBezTo>
                <a:cubicBezTo>
                  <a:pt x="7816" y="12270"/>
                  <a:pt x="8224" y="12398"/>
                  <a:pt x="8631" y="12525"/>
                </a:cubicBezTo>
                <a:cubicBezTo>
                  <a:pt x="9175" y="12781"/>
                  <a:pt x="9582" y="12909"/>
                  <a:pt x="9990" y="13164"/>
                </a:cubicBezTo>
                <a:cubicBezTo>
                  <a:pt x="10126" y="15721"/>
                  <a:pt x="10261" y="18277"/>
                  <a:pt x="10397" y="20705"/>
                </a:cubicBezTo>
                <a:cubicBezTo>
                  <a:pt x="9990" y="20194"/>
                  <a:pt x="8903" y="19811"/>
                  <a:pt x="7816" y="19427"/>
                </a:cubicBezTo>
                <a:cubicBezTo>
                  <a:pt x="7273" y="20194"/>
                  <a:pt x="6458" y="20578"/>
                  <a:pt x="5643" y="20705"/>
                </a:cubicBezTo>
                <a:cubicBezTo>
                  <a:pt x="6593" y="20961"/>
                  <a:pt x="8495" y="21472"/>
                  <a:pt x="10533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2707" y="21600"/>
                  <a:pt x="14609" y="20961"/>
                  <a:pt x="15559" y="20705"/>
                </a:cubicBezTo>
                <a:cubicBezTo>
                  <a:pt x="14609" y="20705"/>
                  <a:pt x="13793" y="20194"/>
                  <a:pt x="13250" y="19555"/>
                </a:cubicBezTo>
                <a:close/>
                <a:moveTo>
                  <a:pt x="7001" y="18916"/>
                </a:moveTo>
                <a:cubicBezTo>
                  <a:pt x="7409" y="18149"/>
                  <a:pt x="7137" y="16999"/>
                  <a:pt x="6322" y="16615"/>
                </a:cubicBezTo>
                <a:cubicBezTo>
                  <a:pt x="3876" y="15593"/>
                  <a:pt x="3876" y="15593"/>
                  <a:pt x="3876" y="15593"/>
                </a:cubicBezTo>
                <a:cubicBezTo>
                  <a:pt x="4284" y="15082"/>
                  <a:pt x="4284" y="15082"/>
                  <a:pt x="4284" y="15082"/>
                </a:cubicBezTo>
                <a:cubicBezTo>
                  <a:pt x="3876" y="13804"/>
                  <a:pt x="3469" y="12398"/>
                  <a:pt x="3061" y="10992"/>
                </a:cubicBezTo>
                <a:cubicBezTo>
                  <a:pt x="73" y="14954"/>
                  <a:pt x="73" y="14954"/>
                  <a:pt x="73" y="14954"/>
                </a:cubicBezTo>
                <a:cubicBezTo>
                  <a:pt x="-199" y="15465"/>
                  <a:pt x="344" y="17766"/>
                  <a:pt x="888" y="18021"/>
                </a:cubicBezTo>
                <a:cubicBezTo>
                  <a:pt x="4556" y="19555"/>
                  <a:pt x="4556" y="19555"/>
                  <a:pt x="4556" y="19555"/>
                </a:cubicBezTo>
                <a:cubicBezTo>
                  <a:pt x="5371" y="19938"/>
                  <a:pt x="6458" y="19683"/>
                  <a:pt x="7001" y="1891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606" y="608537"/>
            <a:ext cx="8378928" cy="6103097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9133365" y="3572540"/>
            <a:ext cx="5422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9174120" y="3714307"/>
            <a:ext cx="5422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9174119" y="3877339"/>
            <a:ext cx="5422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2447255" y="5536019"/>
            <a:ext cx="2959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2822939" y="5688419"/>
            <a:ext cx="2959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2367505" y="5869173"/>
            <a:ext cx="2959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2844208" y="6326377"/>
            <a:ext cx="2959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19" name="TextBox 25"/>
          <p:cNvSpPr>
            <a:spLocks noChangeArrowheads="1"/>
          </p:cNvSpPr>
          <p:nvPr/>
        </p:nvSpPr>
        <p:spPr bwMode="auto">
          <a:xfrm>
            <a:off x="717295" y="85064"/>
            <a:ext cx="110742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案例分析：资源安全对国家安全的影响</a:t>
            </a:r>
            <a:endParaRPr lang="zh-CN" altLang="en-US" sz="3200" b="1" dirty="0">
              <a:solidFill>
                <a:srgbClr val="262626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Shape 16845"/>
          <p:cNvSpPr/>
          <p:nvPr/>
        </p:nvSpPr>
        <p:spPr>
          <a:xfrm>
            <a:off x="275446" y="128975"/>
            <a:ext cx="441849" cy="479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3" h="21600" extrusionOk="0">
                <a:moveTo>
                  <a:pt x="10533" y="8436"/>
                </a:moveTo>
                <a:cubicBezTo>
                  <a:pt x="12978" y="8436"/>
                  <a:pt x="15016" y="6518"/>
                  <a:pt x="15016" y="4218"/>
                </a:cubicBezTo>
                <a:cubicBezTo>
                  <a:pt x="15016" y="1917"/>
                  <a:pt x="12978" y="0"/>
                  <a:pt x="10533" y="0"/>
                </a:cubicBezTo>
                <a:cubicBezTo>
                  <a:pt x="8088" y="0"/>
                  <a:pt x="6050" y="1917"/>
                  <a:pt x="6050" y="4218"/>
                </a:cubicBezTo>
                <a:cubicBezTo>
                  <a:pt x="6050" y="6518"/>
                  <a:pt x="8088" y="8436"/>
                  <a:pt x="10533" y="8436"/>
                </a:cubicBezTo>
                <a:close/>
                <a:moveTo>
                  <a:pt x="20993" y="14954"/>
                </a:moveTo>
                <a:cubicBezTo>
                  <a:pt x="18005" y="10992"/>
                  <a:pt x="18005" y="10992"/>
                  <a:pt x="18005" y="10992"/>
                </a:cubicBezTo>
                <a:cubicBezTo>
                  <a:pt x="17733" y="12398"/>
                  <a:pt x="17326" y="13804"/>
                  <a:pt x="16782" y="15209"/>
                </a:cubicBezTo>
                <a:cubicBezTo>
                  <a:pt x="17190" y="15593"/>
                  <a:pt x="17190" y="15593"/>
                  <a:pt x="17190" y="15593"/>
                </a:cubicBezTo>
                <a:cubicBezTo>
                  <a:pt x="14880" y="16615"/>
                  <a:pt x="14880" y="16615"/>
                  <a:pt x="14880" y="16615"/>
                </a:cubicBezTo>
                <a:cubicBezTo>
                  <a:pt x="13929" y="16999"/>
                  <a:pt x="13658" y="18149"/>
                  <a:pt x="14201" y="18916"/>
                </a:cubicBezTo>
                <a:cubicBezTo>
                  <a:pt x="14609" y="19683"/>
                  <a:pt x="15831" y="19938"/>
                  <a:pt x="16646" y="19555"/>
                </a:cubicBezTo>
                <a:cubicBezTo>
                  <a:pt x="20178" y="18021"/>
                  <a:pt x="20178" y="18021"/>
                  <a:pt x="20178" y="18021"/>
                </a:cubicBezTo>
                <a:cubicBezTo>
                  <a:pt x="20858" y="17766"/>
                  <a:pt x="21401" y="15465"/>
                  <a:pt x="20993" y="14954"/>
                </a:cubicBezTo>
                <a:close/>
                <a:moveTo>
                  <a:pt x="13250" y="19555"/>
                </a:moveTo>
                <a:cubicBezTo>
                  <a:pt x="12163" y="19811"/>
                  <a:pt x="11076" y="20194"/>
                  <a:pt x="10669" y="20705"/>
                </a:cubicBezTo>
                <a:cubicBezTo>
                  <a:pt x="10805" y="18277"/>
                  <a:pt x="11076" y="15721"/>
                  <a:pt x="11212" y="13164"/>
                </a:cubicBezTo>
                <a:cubicBezTo>
                  <a:pt x="11484" y="12909"/>
                  <a:pt x="12027" y="12781"/>
                  <a:pt x="12435" y="12525"/>
                </a:cubicBezTo>
                <a:cubicBezTo>
                  <a:pt x="12978" y="12398"/>
                  <a:pt x="13386" y="12270"/>
                  <a:pt x="13929" y="12142"/>
                </a:cubicBezTo>
                <a:cubicBezTo>
                  <a:pt x="14337" y="11886"/>
                  <a:pt x="14880" y="11759"/>
                  <a:pt x="15288" y="11631"/>
                </a:cubicBezTo>
                <a:cubicBezTo>
                  <a:pt x="16239" y="11247"/>
                  <a:pt x="17054" y="10736"/>
                  <a:pt x="17597" y="10353"/>
                </a:cubicBezTo>
                <a:cubicBezTo>
                  <a:pt x="17461" y="10097"/>
                  <a:pt x="17190" y="9841"/>
                  <a:pt x="16918" y="9586"/>
                </a:cubicBezTo>
                <a:cubicBezTo>
                  <a:pt x="16782" y="9458"/>
                  <a:pt x="16782" y="9458"/>
                  <a:pt x="16646" y="9458"/>
                </a:cubicBezTo>
                <a:cubicBezTo>
                  <a:pt x="16239" y="9075"/>
                  <a:pt x="15695" y="8947"/>
                  <a:pt x="15016" y="8947"/>
                </a:cubicBezTo>
                <a:cubicBezTo>
                  <a:pt x="13386" y="8947"/>
                  <a:pt x="13386" y="8947"/>
                  <a:pt x="13386" y="8947"/>
                </a:cubicBezTo>
                <a:cubicBezTo>
                  <a:pt x="10533" y="10992"/>
                  <a:pt x="10533" y="10992"/>
                  <a:pt x="10533" y="10992"/>
                </a:cubicBezTo>
                <a:cubicBezTo>
                  <a:pt x="7816" y="8947"/>
                  <a:pt x="7816" y="8947"/>
                  <a:pt x="7816" y="8947"/>
                </a:cubicBezTo>
                <a:cubicBezTo>
                  <a:pt x="6186" y="8947"/>
                  <a:pt x="6186" y="8947"/>
                  <a:pt x="6186" y="8947"/>
                </a:cubicBezTo>
                <a:cubicBezTo>
                  <a:pt x="5507" y="8947"/>
                  <a:pt x="4963" y="9075"/>
                  <a:pt x="4420" y="9458"/>
                </a:cubicBezTo>
                <a:cubicBezTo>
                  <a:pt x="4420" y="9458"/>
                  <a:pt x="4284" y="9458"/>
                  <a:pt x="4284" y="9586"/>
                </a:cubicBezTo>
                <a:cubicBezTo>
                  <a:pt x="4012" y="9841"/>
                  <a:pt x="3741" y="10097"/>
                  <a:pt x="3605" y="10353"/>
                </a:cubicBezTo>
                <a:cubicBezTo>
                  <a:pt x="4148" y="10736"/>
                  <a:pt x="4963" y="11247"/>
                  <a:pt x="5914" y="11631"/>
                </a:cubicBezTo>
                <a:cubicBezTo>
                  <a:pt x="6322" y="11759"/>
                  <a:pt x="6865" y="11886"/>
                  <a:pt x="7273" y="12142"/>
                </a:cubicBezTo>
                <a:cubicBezTo>
                  <a:pt x="7816" y="12270"/>
                  <a:pt x="8224" y="12398"/>
                  <a:pt x="8631" y="12525"/>
                </a:cubicBezTo>
                <a:cubicBezTo>
                  <a:pt x="9175" y="12781"/>
                  <a:pt x="9582" y="12909"/>
                  <a:pt x="9990" y="13164"/>
                </a:cubicBezTo>
                <a:cubicBezTo>
                  <a:pt x="10126" y="15721"/>
                  <a:pt x="10261" y="18277"/>
                  <a:pt x="10397" y="20705"/>
                </a:cubicBezTo>
                <a:cubicBezTo>
                  <a:pt x="9990" y="20194"/>
                  <a:pt x="8903" y="19811"/>
                  <a:pt x="7816" y="19427"/>
                </a:cubicBezTo>
                <a:cubicBezTo>
                  <a:pt x="7273" y="20194"/>
                  <a:pt x="6458" y="20578"/>
                  <a:pt x="5643" y="20705"/>
                </a:cubicBezTo>
                <a:cubicBezTo>
                  <a:pt x="6593" y="20961"/>
                  <a:pt x="8495" y="21472"/>
                  <a:pt x="10533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2707" y="21600"/>
                  <a:pt x="14609" y="20961"/>
                  <a:pt x="15559" y="20705"/>
                </a:cubicBezTo>
                <a:cubicBezTo>
                  <a:pt x="14609" y="20705"/>
                  <a:pt x="13793" y="20194"/>
                  <a:pt x="13250" y="19555"/>
                </a:cubicBezTo>
                <a:close/>
                <a:moveTo>
                  <a:pt x="7001" y="18916"/>
                </a:moveTo>
                <a:cubicBezTo>
                  <a:pt x="7409" y="18149"/>
                  <a:pt x="7137" y="16999"/>
                  <a:pt x="6322" y="16615"/>
                </a:cubicBezTo>
                <a:cubicBezTo>
                  <a:pt x="3876" y="15593"/>
                  <a:pt x="3876" y="15593"/>
                  <a:pt x="3876" y="15593"/>
                </a:cubicBezTo>
                <a:cubicBezTo>
                  <a:pt x="4284" y="15082"/>
                  <a:pt x="4284" y="15082"/>
                  <a:pt x="4284" y="15082"/>
                </a:cubicBezTo>
                <a:cubicBezTo>
                  <a:pt x="3876" y="13804"/>
                  <a:pt x="3469" y="12398"/>
                  <a:pt x="3061" y="10992"/>
                </a:cubicBezTo>
                <a:cubicBezTo>
                  <a:pt x="73" y="14954"/>
                  <a:pt x="73" y="14954"/>
                  <a:pt x="73" y="14954"/>
                </a:cubicBezTo>
                <a:cubicBezTo>
                  <a:pt x="-199" y="15465"/>
                  <a:pt x="344" y="17766"/>
                  <a:pt x="888" y="18021"/>
                </a:cubicBezTo>
                <a:cubicBezTo>
                  <a:pt x="4556" y="19555"/>
                  <a:pt x="4556" y="19555"/>
                  <a:pt x="4556" y="19555"/>
                </a:cubicBezTo>
                <a:cubicBezTo>
                  <a:pt x="5371" y="19938"/>
                  <a:pt x="6458" y="19683"/>
                  <a:pt x="7001" y="1891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TextBox 25"/>
          <p:cNvSpPr>
            <a:spLocks noChangeArrowheads="1"/>
          </p:cNvSpPr>
          <p:nvPr/>
        </p:nvSpPr>
        <p:spPr bwMode="auto">
          <a:xfrm>
            <a:off x="1782322" y="594662"/>
            <a:ext cx="89441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solidFill>
                  <a:srgbClr val="26262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案例</a:t>
            </a:r>
            <a:r>
              <a:rPr lang="en-US" altLang="zh-CN" sz="3200" b="1" dirty="0">
                <a:solidFill>
                  <a:srgbClr val="26262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1</a:t>
            </a:r>
            <a:r>
              <a:rPr lang="zh-CN" altLang="en-US" sz="3200" b="1" dirty="0">
                <a:solidFill>
                  <a:srgbClr val="26262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：</a:t>
            </a:r>
            <a:r>
              <a:rPr lang="zh-CN" altLang="en-US" sz="3200" b="1" dirty="0">
                <a:solidFill>
                  <a:srgbClr val="26262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瑙鲁</a:t>
            </a:r>
            <a:r>
              <a:rPr lang="en-US" altLang="zh-CN" sz="3200" b="1" dirty="0">
                <a:solidFill>
                  <a:srgbClr val="26262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200" b="1" dirty="0">
                <a:solidFill>
                  <a:srgbClr val="26262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富也资源贫也资源的国家</a:t>
            </a:r>
            <a:endParaRPr lang="zh-CN" altLang="zh-CN" sz="3200" b="1" dirty="0">
              <a:solidFill>
                <a:srgbClr val="26262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1018" y="1230136"/>
            <a:ext cx="1183503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   位于候鸟迁徙路线上的南太平洋中的岛国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瑙鲁（图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2.5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），在漫长的历史岁月中地表积累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了大量的鸟粪，瑙鲁丰富的磷酸盐矿就源自这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些鸟粪沉积。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   磷酸盐矿是生产化肥的主要原料之一，在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20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世纪六七十年代，瑙鲁因向全球出售磷酸盐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矿而一度经济繁荣。瑙鲁曾在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1976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年被誉为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“世界上最富裕的国家”。但粗放的磷矿开采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和出口成为瑙鲁唯一的经济支柱，露天开采的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方式对当地环境破坏极大，岛国居民几乎所有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的燃料、食品、饮用水都依赖进口。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   随着磷酸盐资源在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20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世纪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80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年代末陷入枯竭，瑙鲁的社会经济受到严重冲击，连年的财政赤字和银行倒闭让瑙鲁政府陷入危机。这个曾经最富裕的国家陷入贫困，国家安全受到严重威胁。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873" y="976233"/>
            <a:ext cx="5553878" cy="4382579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85470" y="-635"/>
            <a:ext cx="10721975" cy="6162675"/>
            <a:chOff x="1710603" y="1157158"/>
            <a:chExt cx="8770794" cy="4543684"/>
          </a:xfrm>
        </p:grpSpPr>
        <p:pic>
          <p:nvPicPr>
            <p:cNvPr id="4" name="瑙鲁国家概况">
              <a:hlinkClick r:id="" action="ppaction://media"/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/>
                </p:ext>
              </p:extLst>
            </p:nvPr>
          </p:nvPicPr>
          <p:blipFill>
            <a:blip r:embed="rId3"/>
            <a:stretch>
              <a:fillRect/>
            </a:stretch>
          </p:blipFill>
          <p:spPr>
            <a:xfrm>
              <a:off x="2816549" y="1409188"/>
              <a:ext cx="6558903" cy="3911743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1710603" y="1157158"/>
              <a:ext cx="8770794" cy="4543684"/>
              <a:chOff x="4633215" y="1153719"/>
              <a:chExt cx="6940593" cy="3595554"/>
            </a:xfrm>
          </p:grpSpPr>
          <p:grpSp>
            <p:nvGrpSpPr>
              <p:cNvPr id="7" name="íṡḷíḍè"/>
              <p:cNvGrpSpPr/>
              <p:nvPr/>
            </p:nvGrpSpPr>
            <p:grpSpPr>
              <a:xfrm>
                <a:off x="4633215" y="4610235"/>
                <a:ext cx="6940593" cy="139038"/>
                <a:chOff x="-1348120" y="5777968"/>
                <a:chExt cx="9361040" cy="187524"/>
              </a:xfrm>
            </p:grpSpPr>
            <p:sp>
              <p:nvSpPr>
                <p:cNvPr id="13" name="íṧ1idê"/>
                <p:cNvSpPr/>
                <p:nvPr/>
              </p:nvSpPr>
              <p:spPr>
                <a:xfrm flipV="1">
                  <a:off x="-1348120" y="5928916"/>
                  <a:ext cx="9361040" cy="36576"/>
                </a:xfrm>
                <a:prstGeom prst="trapezoid">
                  <a:avLst>
                    <a:gd name="adj" fmla="val 814192"/>
                  </a:avLst>
                </a:prstGeom>
                <a:solidFill>
                  <a:srgbClr val="80808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09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" name="îś1ïḑé"/>
                <p:cNvSpPr/>
                <p:nvPr/>
              </p:nvSpPr>
              <p:spPr>
                <a:xfrm>
                  <a:off x="-1348120" y="5777968"/>
                  <a:ext cx="9361040" cy="151090"/>
                </a:xfrm>
                <a:prstGeom prst="rect">
                  <a:avLst/>
                </a:prstGeom>
                <a:solidFill>
                  <a:srgbClr val="DDDDDD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09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8" name="íṡḷïďè"/>
              <p:cNvGrpSpPr/>
              <p:nvPr/>
            </p:nvGrpSpPr>
            <p:grpSpPr>
              <a:xfrm>
                <a:off x="5354355" y="1153719"/>
                <a:ext cx="5498315" cy="3502140"/>
                <a:chOff x="3535468" y="1858173"/>
                <a:chExt cx="5121066" cy="3261852"/>
              </a:xfrm>
            </p:grpSpPr>
            <p:sp>
              <p:nvSpPr>
                <p:cNvPr id="9" name="iŝľîďé"/>
                <p:cNvSpPr/>
                <p:nvPr/>
              </p:nvSpPr>
              <p:spPr>
                <a:xfrm>
                  <a:off x="3535468" y="1874368"/>
                  <a:ext cx="5121066" cy="3245657"/>
                </a:xfrm>
                <a:custGeom>
                  <a:avLst/>
                  <a:gdLst>
                    <a:gd name="connsiteX0" fmla="*/ 224028 w 7415784"/>
                    <a:gd name="connsiteY0" fmla="*/ 269748 h 4700016"/>
                    <a:gd name="connsiteX1" fmla="*/ 224028 w 7415784"/>
                    <a:gd name="connsiteY1" fmla="*/ 4430268 h 4700016"/>
                    <a:gd name="connsiteX2" fmla="*/ 7191756 w 7415784"/>
                    <a:gd name="connsiteY2" fmla="*/ 4430268 h 4700016"/>
                    <a:gd name="connsiteX3" fmla="*/ 7191756 w 7415784"/>
                    <a:gd name="connsiteY3" fmla="*/ 269748 h 4700016"/>
                    <a:gd name="connsiteX4" fmla="*/ 266867 w 7415784"/>
                    <a:gd name="connsiteY4" fmla="*/ 0 h 4700016"/>
                    <a:gd name="connsiteX5" fmla="*/ 7148917 w 7415784"/>
                    <a:gd name="connsiteY5" fmla="*/ 0 h 4700016"/>
                    <a:gd name="connsiteX6" fmla="*/ 7415784 w 7415784"/>
                    <a:gd name="connsiteY6" fmla="*/ 266867 h 4700016"/>
                    <a:gd name="connsiteX7" fmla="*/ 7415784 w 7415784"/>
                    <a:gd name="connsiteY7" fmla="*/ 4433149 h 4700016"/>
                    <a:gd name="connsiteX8" fmla="*/ 7148917 w 7415784"/>
                    <a:gd name="connsiteY8" fmla="*/ 4700016 h 4700016"/>
                    <a:gd name="connsiteX9" fmla="*/ 266867 w 7415784"/>
                    <a:gd name="connsiteY9" fmla="*/ 4700016 h 4700016"/>
                    <a:gd name="connsiteX10" fmla="*/ 0 w 7415784"/>
                    <a:gd name="connsiteY10" fmla="*/ 4433149 h 4700016"/>
                    <a:gd name="connsiteX11" fmla="*/ 0 w 7415784"/>
                    <a:gd name="connsiteY11" fmla="*/ 266867 h 4700016"/>
                    <a:gd name="connsiteX12" fmla="*/ 266867 w 7415784"/>
                    <a:gd name="connsiteY12" fmla="*/ 0 h 4700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415784" h="4700016">
                      <a:moveTo>
                        <a:pt x="224028" y="269748"/>
                      </a:moveTo>
                      <a:lnTo>
                        <a:pt x="224028" y="4430268"/>
                      </a:lnTo>
                      <a:lnTo>
                        <a:pt x="7191756" y="4430268"/>
                      </a:lnTo>
                      <a:lnTo>
                        <a:pt x="7191756" y="269748"/>
                      </a:lnTo>
                      <a:close/>
                      <a:moveTo>
                        <a:pt x="266867" y="0"/>
                      </a:moveTo>
                      <a:lnTo>
                        <a:pt x="7148917" y="0"/>
                      </a:lnTo>
                      <a:cubicBezTo>
                        <a:pt x="7296304" y="0"/>
                        <a:pt x="7415784" y="119480"/>
                        <a:pt x="7415784" y="266867"/>
                      </a:cubicBezTo>
                      <a:lnTo>
                        <a:pt x="7415784" y="4433149"/>
                      </a:lnTo>
                      <a:cubicBezTo>
                        <a:pt x="7415784" y="4580536"/>
                        <a:pt x="7296304" y="4700016"/>
                        <a:pt x="7148917" y="4700016"/>
                      </a:cubicBezTo>
                      <a:lnTo>
                        <a:pt x="266867" y="4700016"/>
                      </a:lnTo>
                      <a:cubicBezTo>
                        <a:pt x="119480" y="4700016"/>
                        <a:pt x="0" y="4580536"/>
                        <a:pt x="0" y="4433149"/>
                      </a:cubicBezTo>
                      <a:lnTo>
                        <a:pt x="0" y="266867"/>
                      </a:lnTo>
                      <a:cubicBezTo>
                        <a:pt x="0" y="119480"/>
                        <a:pt x="119480" y="0"/>
                        <a:pt x="266867" y="0"/>
                      </a:cubicBezTo>
                      <a:close/>
                    </a:path>
                  </a:pathLst>
                </a:custGeom>
                <a:solidFill>
                  <a:sysClr val="window" lastClr="FFFFFF">
                    <a:lumMod val="75000"/>
                    <a:lumOff val="25000"/>
                  </a:sysClr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09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" name="iŝľîḑé"/>
                <p:cNvSpPr/>
                <p:nvPr/>
              </p:nvSpPr>
              <p:spPr>
                <a:xfrm>
                  <a:off x="3547540" y="1888560"/>
                  <a:ext cx="5096921" cy="3217272"/>
                </a:xfrm>
                <a:custGeom>
                  <a:avLst/>
                  <a:gdLst>
                    <a:gd name="connsiteX0" fmla="*/ 252028 w 7380820"/>
                    <a:gd name="connsiteY0" fmla="*/ 295230 h 4658912"/>
                    <a:gd name="connsiteX1" fmla="*/ 252028 w 7380820"/>
                    <a:gd name="connsiteY1" fmla="*/ 4363682 h 4658912"/>
                    <a:gd name="connsiteX2" fmla="*/ 7128792 w 7380820"/>
                    <a:gd name="connsiteY2" fmla="*/ 4363682 h 4658912"/>
                    <a:gd name="connsiteX3" fmla="*/ 7128792 w 7380820"/>
                    <a:gd name="connsiteY3" fmla="*/ 295230 h 4658912"/>
                    <a:gd name="connsiteX4" fmla="*/ 264533 w 7380820"/>
                    <a:gd name="connsiteY4" fmla="*/ 0 h 4658912"/>
                    <a:gd name="connsiteX5" fmla="*/ 7116287 w 7380820"/>
                    <a:gd name="connsiteY5" fmla="*/ 0 h 4658912"/>
                    <a:gd name="connsiteX6" fmla="*/ 7380820 w 7380820"/>
                    <a:gd name="connsiteY6" fmla="*/ 264533 h 4658912"/>
                    <a:gd name="connsiteX7" fmla="*/ 7380820 w 7380820"/>
                    <a:gd name="connsiteY7" fmla="*/ 4394379 h 4658912"/>
                    <a:gd name="connsiteX8" fmla="*/ 7116287 w 7380820"/>
                    <a:gd name="connsiteY8" fmla="*/ 4658912 h 4658912"/>
                    <a:gd name="connsiteX9" fmla="*/ 264533 w 7380820"/>
                    <a:gd name="connsiteY9" fmla="*/ 4658912 h 4658912"/>
                    <a:gd name="connsiteX10" fmla="*/ 0 w 7380820"/>
                    <a:gd name="connsiteY10" fmla="*/ 4394379 h 4658912"/>
                    <a:gd name="connsiteX11" fmla="*/ 0 w 7380820"/>
                    <a:gd name="connsiteY11" fmla="*/ 264533 h 4658912"/>
                    <a:gd name="connsiteX12" fmla="*/ 264533 w 7380820"/>
                    <a:gd name="connsiteY12" fmla="*/ 0 h 4658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380820" h="4658912">
                      <a:moveTo>
                        <a:pt x="252028" y="295230"/>
                      </a:moveTo>
                      <a:lnTo>
                        <a:pt x="252028" y="4363682"/>
                      </a:lnTo>
                      <a:lnTo>
                        <a:pt x="7128792" y="4363682"/>
                      </a:lnTo>
                      <a:lnTo>
                        <a:pt x="7128792" y="295230"/>
                      </a:lnTo>
                      <a:close/>
                      <a:moveTo>
                        <a:pt x="264533" y="0"/>
                      </a:moveTo>
                      <a:lnTo>
                        <a:pt x="7116287" y="0"/>
                      </a:lnTo>
                      <a:cubicBezTo>
                        <a:pt x="7262385" y="0"/>
                        <a:pt x="7380820" y="118435"/>
                        <a:pt x="7380820" y="264533"/>
                      </a:cubicBezTo>
                      <a:lnTo>
                        <a:pt x="7380820" y="4394379"/>
                      </a:lnTo>
                      <a:cubicBezTo>
                        <a:pt x="7380820" y="4540477"/>
                        <a:pt x="7262385" y="4658912"/>
                        <a:pt x="7116287" y="4658912"/>
                      </a:cubicBezTo>
                      <a:lnTo>
                        <a:pt x="264533" y="4658912"/>
                      </a:lnTo>
                      <a:cubicBezTo>
                        <a:pt x="118435" y="4658912"/>
                        <a:pt x="0" y="4540477"/>
                        <a:pt x="0" y="4394379"/>
                      </a:cubicBezTo>
                      <a:lnTo>
                        <a:pt x="0" y="264533"/>
                      </a:lnTo>
                      <a:cubicBezTo>
                        <a:pt x="0" y="118435"/>
                        <a:pt x="118435" y="0"/>
                        <a:pt x="264533" y="0"/>
                      </a:cubicBezTo>
                      <a:close/>
                    </a:path>
                  </a:pathLst>
                </a:custGeom>
                <a:solidFill>
                  <a:sysClr val="windowText" lastClr="00000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09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" name="íṡľiḍe"/>
                <p:cNvSpPr/>
                <p:nvPr/>
              </p:nvSpPr>
              <p:spPr>
                <a:xfrm>
                  <a:off x="6046274" y="1944476"/>
                  <a:ext cx="99452" cy="99452"/>
                </a:xfrm>
                <a:prstGeom prst="ellipse">
                  <a:avLst/>
                </a:prstGeom>
                <a:gradFill flip="none" rotWithShape="1">
                  <a:gsLst>
                    <a:gs pos="17000">
                      <a:sysClr val="windowText" lastClr="000000"/>
                    </a:gs>
                    <a:gs pos="34000">
                      <a:srgbClr val="000000">
                        <a:lumMod val="84000"/>
                        <a:lumOff val="16000"/>
                      </a:srgbClr>
                    </a:gs>
                    <a:gs pos="100000">
                      <a:sysClr val="window" lastClr="FFFFFF">
                        <a:lumMod val="50000"/>
                        <a:lumOff val="50000"/>
                      </a:sys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09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" name="íṧļîde"/>
                <p:cNvSpPr/>
                <p:nvPr/>
              </p:nvSpPr>
              <p:spPr>
                <a:xfrm>
                  <a:off x="6908988" y="1858173"/>
                  <a:ext cx="1747545" cy="3245657"/>
                </a:xfrm>
                <a:custGeom>
                  <a:avLst/>
                  <a:gdLst>
                    <a:gd name="connsiteX0" fmla="*/ 0 w 2530610"/>
                    <a:gd name="connsiteY0" fmla="*/ 0 h 4700016"/>
                    <a:gd name="connsiteX1" fmla="*/ 2263743 w 2530610"/>
                    <a:gd name="connsiteY1" fmla="*/ 0 h 4700016"/>
                    <a:gd name="connsiteX2" fmla="*/ 2530610 w 2530610"/>
                    <a:gd name="connsiteY2" fmla="*/ 266867 h 4700016"/>
                    <a:gd name="connsiteX3" fmla="*/ 2530610 w 2530610"/>
                    <a:gd name="connsiteY3" fmla="*/ 4433149 h 4700016"/>
                    <a:gd name="connsiteX4" fmla="*/ 2263743 w 2530610"/>
                    <a:gd name="connsiteY4" fmla="*/ 4700016 h 4700016"/>
                    <a:gd name="connsiteX5" fmla="*/ 1961175 w 2530610"/>
                    <a:gd name="connsiteY5" fmla="*/ 4700016 h 4700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30610" h="4700016">
                      <a:moveTo>
                        <a:pt x="0" y="0"/>
                      </a:moveTo>
                      <a:lnTo>
                        <a:pt x="2263743" y="0"/>
                      </a:lnTo>
                      <a:cubicBezTo>
                        <a:pt x="2411130" y="0"/>
                        <a:pt x="2530610" y="119480"/>
                        <a:pt x="2530610" y="266867"/>
                      </a:cubicBezTo>
                      <a:lnTo>
                        <a:pt x="2530610" y="4433149"/>
                      </a:lnTo>
                      <a:cubicBezTo>
                        <a:pt x="2530610" y="4580536"/>
                        <a:pt x="2411130" y="4700016"/>
                        <a:pt x="2263743" y="4700016"/>
                      </a:cubicBezTo>
                      <a:lnTo>
                        <a:pt x="1961175" y="470001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>
                        <a:alpha val="30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0"/>
                </a:gra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09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19" name="TextBox 25"/>
          <p:cNvSpPr>
            <a:spLocks noChangeArrowheads="1"/>
          </p:cNvSpPr>
          <p:nvPr/>
        </p:nvSpPr>
        <p:spPr bwMode="auto">
          <a:xfrm>
            <a:off x="717295" y="85064"/>
            <a:ext cx="110742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案例分析：资源安全对国家安全的影响</a:t>
            </a:r>
            <a:endParaRPr lang="zh-CN" altLang="en-US" sz="3200" b="1" dirty="0">
              <a:solidFill>
                <a:srgbClr val="262626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Shape 16845"/>
          <p:cNvSpPr/>
          <p:nvPr/>
        </p:nvSpPr>
        <p:spPr>
          <a:xfrm>
            <a:off x="275446" y="128975"/>
            <a:ext cx="441849" cy="479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3" h="21600" extrusionOk="0">
                <a:moveTo>
                  <a:pt x="10533" y="8436"/>
                </a:moveTo>
                <a:cubicBezTo>
                  <a:pt x="12978" y="8436"/>
                  <a:pt x="15016" y="6518"/>
                  <a:pt x="15016" y="4218"/>
                </a:cubicBezTo>
                <a:cubicBezTo>
                  <a:pt x="15016" y="1917"/>
                  <a:pt x="12978" y="0"/>
                  <a:pt x="10533" y="0"/>
                </a:cubicBezTo>
                <a:cubicBezTo>
                  <a:pt x="8088" y="0"/>
                  <a:pt x="6050" y="1917"/>
                  <a:pt x="6050" y="4218"/>
                </a:cubicBezTo>
                <a:cubicBezTo>
                  <a:pt x="6050" y="6518"/>
                  <a:pt x="8088" y="8436"/>
                  <a:pt x="10533" y="8436"/>
                </a:cubicBezTo>
                <a:close/>
                <a:moveTo>
                  <a:pt x="20993" y="14954"/>
                </a:moveTo>
                <a:cubicBezTo>
                  <a:pt x="18005" y="10992"/>
                  <a:pt x="18005" y="10992"/>
                  <a:pt x="18005" y="10992"/>
                </a:cubicBezTo>
                <a:cubicBezTo>
                  <a:pt x="17733" y="12398"/>
                  <a:pt x="17326" y="13804"/>
                  <a:pt x="16782" y="15209"/>
                </a:cubicBezTo>
                <a:cubicBezTo>
                  <a:pt x="17190" y="15593"/>
                  <a:pt x="17190" y="15593"/>
                  <a:pt x="17190" y="15593"/>
                </a:cubicBezTo>
                <a:cubicBezTo>
                  <a:pt x="14880" y="16615"/>
                  <a:pt x="14880" y="16615"/>
                  <a:pt x="14880" y="16615"/>
                </a:cubicBezTo>
                <a:cubicBezTo>
                  <a:pt x="13929" y="16999"/>
                  <a:pt x="13658" y="18149"/>
                  <a:pt x="14201" y="18916"/>
                </a:cubicBezTo>
                <a:cubicBezTo>
                  <a:pt x="14609" y="19683"/>
                  <a:pt x="15831" y="19938"/>
                  <a:pt x="16646" y="19555"/>
                </a:cubicBezTo>
                <a:cubicBezTo>
                  <a:pt x="20178" y="18021"/>
                  <a:pt x="20178" y="18021"/>
                  <a:pt x="20178" y="18021"/>
                </a:cubicBezTo>
                <a:cubicBezTo>
                  <a:pt x="20858" y="17766"/>
                  <a:pt x="21401" y="15465"/>
                  <a:pt x="20993" y="14954"/>
                </a:cubicBezTo>
                <a:close/>
                <a:moveTo>
                  <a:pt x="13250" y="19555"/>
                </a:moveTo>
                <a:cubicBezTo>
                  <a:pt x="12163" y="19811"/>
                  <a:pt x="11076" y="20194"/>
                  <a:pt x="10669" y="20705"/>
                </a:cubicBezTo>
                <a:cubicBezTo>
                  <a:pt x="10805" y="18277"/>
                  <a:pt x="11076" y="15721"/>
                  <a:pt x="11212" y="13164"/>
                </a:cubicBezTo>
                <a:cubicBezTo>
                  <a:pt x="11484" y="12909"/>
                  <a:pt x="12027" y="12781"/>
                  <a:pt x="12435" y="12525"/>
                </a:cubicBezTo>
                <a:cubicBezTo>
                  <a:pt x="12978" y="12398"/>
                  <a:pt x="13386" y="12270"/>
                  <a:pt x="13929" y="12142"/>
                </a:cubicBezTo>
                <a:cubicBezTo>
                  <a:pt x="14337" y="11886"/>
                  <a:pt x="14880" y="11759"/>
                  <a:pt x="15288" y="11631"/>
                </a:cubicBezTo>
                <a:cubicBezTo>
                  <a:pt x="16239" y="11247"/>
                  <a:pt x="17054" y="10736"/>
                  <a:pt x="17597" y="10353"/>
                </a:cubicBezTo>
                <a:cubicBezTo>
                  <a:pt x="17461" y="10097"/>
                  <a:pt x="17190" y="9841"/>
                  <a:pt x="16918" y="9586"/>
                </a:cubicBezTo>
                <a:cubicBezTo>
                  <a:pt x="16782" y="9458"/>
                  <a:pt x="16782" y="9458"/>
                  <a:pt x="16646" y="9458"/>
                </a:cubicBezTo>
                <a:cubicBezTo>
                  <a:pt x="16239" y="9075"/>
                  <a:pt x="15695" y="8947"/>
                  <a:pt x="15016" y="8947"/>
                </a:cubicBezTo>
                <a:cubicBezTo>
                  <a:pt x="13386" y="8947"/>
                  <a:pt x="13386" y="8947"/>
                  <a:pt x="13386" y="8947"/>
                </a:cubicBezTo>
                <a:cubicBezTo>
                  <a:pt x="10533" y="10992"/>
                  <a:pt x="10533" y="10992"/>
                  <a:pt x="10533" y="10992"/>
                </a:cubicBezTo>
                <a:cubicBezTo>
                  <a:pt x="7816" y="8947"/>
                  <a:pt x="7816" y="8947"/>
                  <a:pt x="7816" y="8947"/>
                </a:cubicBezTo>
                <a:cubicBezTo>
                  <a:pt x="6186" y="8947"/>
                  <a:pt x="6186" y="8947"/>
                  <a:pt x="6186" y="8947"/>
                </a:cubicBezTo>
                <a:cubicBezTo>
                  <a:pt x="5507" y="8947"/>
                  <a:pt x="4963" y="9075"/>
                  <a:pt x="4420" y="9458"/>
                </a:cubicBezTo>
                <a:cubicBezTo>
                  <a:pt x="4420" y="9458"/>
                  <a:pt x="4284" y="9458"/>
                  <a:pt x="4284" y="9586"/>
                </a:cubicBezTo>
                <a:cubicBezTo>
                  <a:pt x="4012" y="9841"/>
                  <a:pt x="3741" y="10097"/>
                  <a:pt x="3605" y="10353"/>
                </a:cubicBezTo>
                <a:cubicBezTo>
                  <a:pt x="4148" y="10736"/>
                  <a:pt x="4963" y="11247"/>
                  <a:pt x="5914" y="11631"/>
                </a:cubicBezTo>
                <a:cubicBezTo>
                  <a:pt x="6322" y="11759"/>
                  <a:pt x="6865" y="11886"/>
                  <a:pt x="7273" y="12142"/>
                </a:cubicBezTo>
                <a:cubicBezTo>
                  <a:pt x="7816" y="12270"/>
                  <a:pt x="8224" y="12398"/>
                  <a:pt x="8631" y="12525"/>
                </a:cubicBezTo>
                <a:cubicBezTo>
                  <a:pt x="9175" y="12781"/>
                  <a:pt x="9582" y="12909"/>
                  <a:pt x="9990" y="13164"/>
                </a:cubicBezTo>
                <a:cubicBezTo>
                  <a:pt x="10126" y="15721"/>
                  <a:pt x="10261" y="18277"/>
                  <a:pt x="10397" y="20705"/>
                </a:cubicBezTo>
                <a:cubicBezTo>
                  <a:pt x="9990" y="20194"/>
                  <a:pt x="8903" y="19811"/>
                  <a:pt x="7816" y="19427"/>
                </a:cubicBezTo>
                <a:cubicBezTo>
                  <a:pt x="7273" y="20194"/>
                  <a:pt x="6458" y="20578"/>
                  <a:pt x="5643" y="20705"/>
                </a:cubicBezTo>
                <a:cubicBezTo>
                  <a:pt x="6593" y="20961"/>
                  <a:pt x="8495" y="21472"/>
                  <a:pt x="10533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2707" y="21600"/>
                  <a:pt x="14609" y="20961"/>
                  <a:pt x="15559" y="20705"/>
                </a:cubicBezTo>
                <a:cubicBezTo>
                  <a:pt x="14609" y="20705"/>
                  <a:pt x="13793" y="20194"/>
                  <a:pt x="13250" y="19555"/>
                </a:cubicBezTo>
                <a:close/>
                <a:moveTo>
                  <a:pt x="7001" y="18916"/>
                </a:moveTo>
                <a:cubicBezTo>
                  <a:pt x="7409" y="18149"/>
                  <a:pt x="7137" y="16999"/>
                  <a:pt x="6322" y="16615"/>
                </a:cubicBezTo>
                <a:cubicBezTo>
                  <a:pt x="3876" y="15593"/>
                  <a:pt x="3876" y="15593"/>
                  <a:pt x="3876" y="15593"/>
                </a:cubicBezTo>
                <a:cubicBezTo>
                  <a:pt x="4284" y="15082"/>
                  <a:pt x="4284" y="15082"/>
                  <a:pt x="4284" y="15082"/>
                </a:cubicBezTo>
                <a:cubicBezTo>
                  <a:pt x="3876" y="13804"/>
                  <a:pt x="3469" y="12398"/>
                  <a:pt x="3061" y="10992"/>
                </a:cubicBezTo>
                <a:cubicBezTo>
                  <a:pt x="73" y="14954"/>
                  <a:pt x="73" y="14954"/>
                  <a:pt x="73" y="14954"/>
                </a:cubicBezTo>
                <a:cubicBezTo>
                  <a:pt x="-199" y="15465"/>
                  <a:pt x="344" y="17766"/>
                  <a:pt x="888" y="18021"/>
                </a:cubicBezTo>
                <a:cubicBezTo>
                  <a:pt x="4556" y="19555"/>
                  <a:pt x="4556" y="19555"/>
                  <a:pt x="4556" y="19555"/>
                </a:cubicBezTo>
                <a:cubicBezTo>
                  <a:pt x="5371" y="19938"/>
                  <a:pt x="6458" y="19683"/>
                  <a:pt x="7001" y="1891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TextBox 25"/>
          <p:cNvSpPr>
            <a:spLocks noChangeArrowheads="1"/>
          </p:cNvSpPr>
          <p:nvPr/>
        </p:nvSpPr>
        <p:spPr bwMode="auto">
          <a:xfrm>
            <a:off x="1782322" y="594662"/>
            <a:ext cx="89441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solidFill>
                  <a:srgbClr val="26262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案例</a:t>
            </a:r>
            <a:r>
              <a:rPr lang="en-US" altLang="zh-CN" sz="3200" b="1" dirty="0">
                <a:solidFill>
                  <a:srgbClr val="26262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1</a:t>
            </a:r>
            <a:r>
              <a:rPr lang="zh-CN" altLang="en-US" sz="3200" b="1" dirty="0">
                <a:solidFill>
                  <a:srgbClr val="26262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：</a:t>
            </a:r>
            <a:r>
              <a:rPr lang="zh-CN" altLang="en-US" sz="3200" b="1" dirty="0">
                <a:solidFill>
                  <a:srgbClr val="26262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瑙鲁</a:t>
            </a:r>
            <a:r>
              <a:rPr lang="en-US" altLang="zh-CN" sz="3200" b="1" dirty="0">
                <a:solidFill>
                  <a:srgbClr val="26262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200" b="1" dirty="0">
                <a:solidFill>
                  <a:srgbClr val="26262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富也资源贫也资源的国家</a:t>
            </a:r>
            <a:endParaRPr lang="zh-CN" altLang="zh-CN" sz="3200" b="1" dirty="0">
              <a:solidFill>
                <a:srgbClr val="26262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873" y="838007"/>
            <a:ext cx="5553878" cy="438257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67269" y="1343451"/>
            <a:ext cx="5987131" cy="4924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defRPr sz="2600"/>
            </a:lvl1pPr>
          </a:lstStyle>
          <a:p>
            <a:r>
              <a:rPr lang="en-US" altLang="zh-CN" dirty="0"/>
              <a:t>1.</a:t>
            </a:r>
            <a:r>
              <a:rPr lang="zh-CN" altLang="zh-CN" dirty="0"/>
              <a:t>瑙鲁丰富的磷酸盐矿是怎么形成的？</a:t>
            </a:r>
            <a:endParaRPr lang="zh-CN" altLang="zh-CN" dirty="0"/>
          </a:p>
        </p:txBody>
      </p:sp>
      <p:sp>
        <p:nvSpPr>
          <p:cNvPr id="6" name="文本框 5"/>
          <p:cNvSpPr txBox="1"/>
          <p:nvPr/>
        </p:nvSpPr>
        <p:spPr>
          <a:xfrm>
            <a:off x="275445" y="2371659"/>
            <a:ext cx="6093828" cy="8925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defRPr sz="2600"/>
            </a:lvl1pPr>
          </a:lstStyle>
          <a:p>
            <a:r>
              <a:rPr lang="en-US" altLang="zh-CN" dirty="0"/>
              <a:t>2.</a:t>
            </a:r>
            <a:r>
              <a:rPr lang="zh-CN" altLang="en-US" dirty="0"/>
              <a:t>磷酸盐矿为什么能够迅速带动经济繁荣？为何又快速的导致经济衰弱？</a:t>
            </a:r>
            <a:endParaRPr lang="zh-CN" altLang="zh-CN" dirty="0"/>
          </a:p>
        </p:txBody>
      </p:sp>
      <p:sp>
        <p:nvSpPr>
          <p:cNvPr id="8" name="文本框 7"/>
          <p:cNvSpPr txBox="1"/>
          <p:nvPr/>
        </p:nvSpPr>
        <p:spPr>
          <a:xfrm>
            <a:off x="348073" y="1825575"/>
            <a:ext cx="539350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>
                <a:sym typeface="+mn-ea"/>
              </a:rPr>
              <a:t>大量的鸟粪沉积形成。</a:t>
            </a:r>
            <a:endParaRPr lang="zh-CN" altLang="en-US" dirty="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2895" y="3389067"/>
            <a:ext cx="6341843" cy="18129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accent1"/>
                </a:solidFill>
              </a:defRPr>
            </a:lvl1pPr>
          </a:lstStyle>
          <a:p>
            <a:pPr>
              <a:lnSpc>
                <a:spcPct val="80000"/>
              </a:lnSpc>
            </a:pPr>
            <a:r>
              <a:rPr lang="zh-CN" altLang="en-US" b="1" dirty="0">
                <a:sym typeface="+mn-ea"/>
              </a:rPr>
              <a:t>兴：</a:t>
            </a:r>
            <a:r>
              <a:rPr lang="zh-CN" altLang="en-US" dirty="0">
                <a:sym typeface="+mn-ea"/>
              </a:rPr>
              <a:t>磷酸盐矿是生产化肥的主要原料之一，大量出口带动经济繁荣。</a:t>
            </a:r>
            <a:endParaRPr lang="zh-CN" altLang="en-US" dirty="0">
              <a:sym typeface="+mn-ea"/>
            </a:endParaRPr>
          </a:p>
          <a:p>
            <a:pPr>
              <a:lnSpc>
                <a:spcPct val="80000"/>
              </a:lnSpc>
            </a:pPr>
            <a:endParaRPr lang="zh-CN" altLang="en-US" dirty="0">
              <a:sym typeface="+mn-ea"/>
            </a:endParaRPr>
          </a:p>
          <a:p>
            <a:pPr>
              <a:lnSpc>
                <a:spcPct val="80000"/>
              </a:lnSpc>
            </a:pPr>
            <a:r>
              <a:rPr lang="zh-CN" altLang="en-US" b="1" dirty="0">
                <a:sym typeface="+mn-ea"/>
              </a:rPr>
              <a:t>衰：</a:t>
            </a:r>
            <a:r>
              <a:rPr lang="zh-CN" altLang="en-US" dirty="0">
                <a:sym typeface="+mn-ea"/>
              </a:rPr>
              <a:t>磷酸盐资源枯竭；经济结构单一，对外依赖严重；环境破坏严重。</a:t>
            </a:r>
            <a:endParaRPr lang="zh-CN" altLang="en-US" dirty="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6567" y="5478446"/>
            <a:ext cx="11495596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dirty="0" err="1">
                <a:sym typeface="+mn-ea"/>
              </a:rPr>
              <a:t>战略资源是国家社会经济发展的物质基础</a:t>
            </a:r>
            <a:r>
              <a:rPr lang="en-US" altLang="zh-CN" dirty="0">
                <a:sym typeface="+mn-ea"/>
              </a:rPr>
              <a:t>，</a:t>
            </a:r>
            <a:r>
              <a:rPr lang="zh-CN" altLang="en-US" dirty="0"/>
              <a:t>战略资源严重短缺导致的资源安全问题，能够动摇国家经济社会发展的物质基础。</a:t>
            </a:r>
            <a:endParaRPr lang="en-US" altLang="zh-CN" dirty="0"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19" name="TextBox 25"/>
          <p:cNvSpPr>
            <a:spLocks noChangeArrowheads="1"/>
          </p:cNvSpPr>
          <p:nvPr/>
        </p:nvSpPr>
        <p:spPr bwMode="auto">
          <a:xfrm>
            <a:off x="717295" y="85064"/>
            <a:ext cx="110742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案例分析：资源安全对国家安全的影响</a:t>
            </a:r>
            <a:endParaRPr lang="zh-CN" altLang="en-US" sz="3200" b="1" dirty="0">
              <a:solidFill>
                <a:srgbClr val="262626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Shape 16845"/>
          <p:cNvSpPr/>
          <p:nvPr/>
        </p:nvSpPr>
        <p:spPr>
          <a:xfrm>
            <a:off x="275446" y="128975"/>
            <a:ext cx="441849" cy="479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3" h="21600" extrusionOk="0">
                <a:moveTo>
                  <a:pt x="10533" y="8436"/>
                </a:moveTo>
                <a:cubicBezTo>
                  <a:pt x="12978" y="8436"/>
                  <a:pt x="15016" y="6518"/>
                  <a:pt x="15016" y="4218"/>
                </a:cubicBezTo>
                <a:cubicBezTo>
                  <a:pt x="15016" y="1917"/>
                  <a:pt x="12978" y="0"/>
                  <a:pt x="10533" y="0"/>
                </a:cubicBezTo>
                <a:cubicBezTo>
                  <a:pt x="8088" y="0"/>
                  <a:pt x="6050" y="1917"/>
                  <a:pt x="6050" y="4218"/>
                </a:cubicBezTo>
                <a:cubicBezTo>
                  <a:pt x="6050" y="6518"/>
                  <a:pt x="8088" y="8436"/>
                  <a:pt x="10533" y="8436"/>
                </a:cubicBezTo>
                <a:close/>
                <a:moveTo>
                  <a:pt x="20993" y="14954"/>
                </a:moveTo>
                <a:cubicBezTo>
                  <a:pt x="18005" y="10992"/>
                  <a:pt x="18005" y="10992"/>
                  <a:pt x="18005" y="10992"/>
                </a:cubicBezTo>
                <a:cubicBezTo>
                  <a:pt x="17733" y="12398"/>
                  <a:pt x="17326" y="13804"/>
                  <a:pt x="16782" y="15209"/>
                </a:cubicBezTo>
                <a:cubicBezTo>
                  <a:pt x="17190" y="15593"/>
                  <a:pt x="17190" y="15593"/>
                  <a:pt x="17190" y="15593"/>
                </a:cubicBezTo>
                <a:cubicBezTo>
                  <a:pt x="14880" y="16615"/>
                  <a:pt x="14880" y="16615"/>
                  <a:pt x="14880" y="16615"/>
                </a:cubicBezTo>
                <a:cubicBezTo>
                  <a:pt x="13929" y="16999"/>
                  <a:pt x="13658" y="18149"/>
                  <a:pt x="14201" y="18916"/>
                </a:cubicBezTo>
                <a:cubicBezTo>
                  <a:pt x="14609" y="19683"/>
                  <a:pt x="15831" y="19938"/>
                  <a:pt x="16646" y="19555"/>
                </a:cubicBezTo>
                <a:cubicBezTo>
                  <a:pt x="20178" y="18021"/>
                  <a:pt x="20178" y="18021"/>
                  <a:pt x="20178" y="18021"/>
                </a:cubicBezTo>
                <a:cubicBezTo>
                  <a:pt x="20858" y="17766"/>
                  <a:pt x="21401" y="15465"/>
                  <a:pt x="20993" y="14954"/>
                </a:cubicBezTo>
                <a:close/>
                <a:moveTo>
                  <a:pt x="13250" y="19555"/>
                </a:moveTo>
                <a:cubicBezTo>
                  <a:pt x="12163" y="19811"/>
                  <a:pt x="11076" y="20194"/>
                  <a:pt x="10669" y="20705"/>
                </a:cubicBezTo>
                <a:cubicBezTo>
                  <a:pt x="10805" y="18277"/>
                  <a:pt x="11076" y="15721"/>
                  <a:pt x="11212" y="13164"/>
                </a:cubicBezTo>
                <a:cubicBezTo>
                  <a:pt x="11484" y="12909"/>
                  <a:pt x="12027" y="12781"/>
                  <a:pt x="12435" y="12525"/>
                </a:cubicBezTo>
                <a:cubicBezTo>
                  <a:pt x="12978" y="12398"/>
                  <a:pt x="13386" y="12270"/>
                  <a:pt x="13929" y="12142"/>
                </a:cubicBezTo>
                <a:cubicBezTo>
                  <a:pt x="14337" y="11886"/>
                  <a:pt x="14880" y="11759"/>
                  <a:pt x="15288" y="11631"/>
                </a:cubicBezTo>
                <a:cubicBezTo>
                  <a:pt x="16239" y="11247"/>
                  <a:pt x="17054" y="10736"/>
                  <a:pt x="17597" y="10353"/>
                </a:cubicBezTo>
                <a:cubicBezTo>
                  <a:pt x="17461" y="10097"/>
                  <a:pt x="17190" y="9841"/>
                  <a:pt x="16918" y="9586"/>
                </a:cubicBezTo>
                <a:cubicBezTo>
                  <a:pt x="16782" y="9458"/>
                  <a:pt x="16782" y="9458"/>
                  <a:pt x="16646" y="9458"/>
                </a:cubicBezTo>
                <a:cubicBezTo>
                  <a:pt x="16239" y="9075"/>
                  <a:pt x="15695" y="8947"/>
                  <a:pt x="15016" y="8947"/>
                </a:cubicBezTo>
                <a:cubicBezTo>
                  <a:pt x="13386" y="8947"/>
                  <a:pt x="13386" y="8947"/>
                  <a:pt x="13386" y="8947"/>
                </a:cubicBezTo>
                <a:cubicBezTo>
                  <a:pt x="10533" y="10992"/>
                  <a:pt x="10533" y="10992"/>
                  <a:pt x="10533" y="10992"/>
                </a:cubicBezTo>
                <a:cubicBezTo>
                  <a:pt x="7816" y="8947"/>
                  <a:pt x="7816" y="8947"/>
                  <a:pt x="7816" y="8947"/>
                </a:cubicBezTo>
                <a:cubicBezTo>
                  <a:pt x="6186" y="8947"/>
                  <a:pt x="6186" y="8947"/>
                  <a:pt x="6186" y="8947"/>
                </a:cubicBezTo>
                <a:cubicBezTo>
                  <a:pt x="5507" y="8947"/>
                  <a:pt x="4963" y="9075"/>
                  <a:pt x="4420" y="9458"/>
                </a:cubicBezTo>
                <a:cubicBezTo>
                  <a:pt x="4420" y="9458"/>
                  <a:pt x="4284" y="9458"/>
                  <a:pt x="4284" y="9586"/>
                </a:cubicBezTo>
                <a:cubicBezTo>
                  <a:pt x="4012" y="9841"/>
                  <a:pt x="3741" y="10097"/>
                  <a:pt x="3605" y="10353"/>
                </a:cubicBezTo>
                <a:cubicBezTo>
                  <a:pt x="4148" y="10736"/>
                  <a:pt x="4963" y="11247"/>
                  <a:pt x="5914" y="11631"/>
                </a:cubicBezTo>
                <a:cubicBezTo>
                  <a:pt x="6322" y="11759"/>
                  <a:pt x="6865" y="11886"/>
                  <a:pt x="7273" y="12142"/>
                </a:cubicBezTo>
                <a:cubicBezTo>
                  <a:pt x="7816" y="12270"/>
                  <a:pt x="8224" y="12398"/>
                  <a:pt x="8631" y="12525"/>
                </a:cubicBezTo>
                <a:cubicBezTo>
                  <a:pt x="9175" y="12781"/>
                  <a:pt x="9582" y="12909"/>
                  <a:pt x="9990" y="13164"/>
                </a:cubicBezTo>
                <a:cubicBezTo>
                  <a:pt x="10126" y="15721"/>
                  <a:pt x="10261" y="18277"/>
                  <a:pt x="10397" y="20705"/>
                </a:cubicBezTo>
                <a:cubicBezTo>
                  <a:pt x="9990" y="20194"/>
                  <a:pt x="8903" y="19811"/>
                  <a:pt x="7816" y="19427"/>
                </a:cubicBezTo>
                <a:cubicBezTo>
                  <a:pt x="7273" y="20194"/>
                  <a:pt x="6458" y="20578"/>
                  <a:pt x="5643" y="20705"/>
                </a:cubicBezTo>
                <a:cubicBezTo>
                  <a:pt x="6593" y="20961"/>
                  <a:pt x="8495" y="21472"/>
                  <a:pt x="10533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2707" y="21600"/>
                  <a:pt x="14609" y="20961"/>
                  <a:pt x="15559" y="20705"/>
                </a:cubicBezTo>
                <a:cubicBezTo>
                  <a:pt x="14609" y="20705"/>
                  <a:pt x="13793" y="20194"/>
                  <a:pt x="13250" y="19555"/>
                </a:cubicBezTo>
                <a:close/>
                <a:moveTo>
                  <a:pt x="7001" y="18916"/>
                </a:moveTo>
                <a:cubicBezTo>
                  <a:pt x="7409" y="18149"/>
                  <a:pt x="7137" y="16999"/>
                  <a:pt x="6322" y="16615"/>
                </a:cubicBezTo>
                <a:cubicBezTo>
                  <a:pt x="3876" y="15593"/>
                  <a:pt x="3876" y="15593"/>
                  <a:pt x="3876" y="15593"/>
                </a:cubicBezTo>
                <a:cubicBezTo>
                  <a:pt x="4284" y="15082"/>
                  <a:pt x="4284" y="15082"/>
                  <a:pt x="4284" y="15082"/>
                </a:cubicBezTo>
                <a:cubicBezTo>
                  <a:pt x="3876" y="13804"/>
                  <a:pt x="3469" y="12398"/>
                  <a:pt x="3061" y="10992"/>
                </a:cubicBezTo>
                <a:cubicBezTo>
                  <a:pt x="73" y="14954"/>
                  <a:pt x="73" y="14954"/>
                  <a:pt x="73" y="14954"/>
                </a:cubicBezTo>
                <a:cubicBezTo>
                  <a:pt x="-199" y="15465"/>
                  <a:pt x="344" y="17766"/>
                  <a:pt x="888" y="18021"/>
                </a:cubicBezTo>
                <a:cubicBezTo>
                  <a:pt x="4556" y="19555"/>
                  <a:pt x="4556" y="19555"/>
                  <a:pt x="4556" y="19555"/>
                </a:cubicBezTo>
                <a:cubicBezTo>
                  <a:pt x="5371" y="19938"/>
                  <a:pt x="6458" y="19683"/>
                  <a:pt x="7001" y="1891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TextBox 25"/>
          <p:cNvSpPr>
            <a:spLocks noChangeArrowheads="1"/>
          </p:cNvSpPr>
          <p:nvPr/>
        </p:nvSpPr>
        <p:spPr bwMode="auto">
          <a:xfrm>
            <a:off x="1782322" y="584775"/>
            <a:ext cx="89441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solidFill>
                  <a:srgbClr val="26262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案例</a:t>
            </a:r>
            <a:r>
              <a:rPr lang="en-US" altLang="zh-CN" sz="3200" b="1" dirty="0">
                <a:solidFill>
                  <a:srgbClr val="26262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2</a:t>
            </a:r>
            <a:r>
              <a:rPr lang="zh-CN" altLang="en-US" sz="3200" b="1" dirty="0">
                <a:solidFill>
                  <a:srgbClr val="26262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：</a:t>
            </a:r>
            <a:r>
              <a:rPr lang="zh-CN" altLang="en-US" sz="3200" b="1" dirty="0">
                <a:solidFill>
                  <a:srgbClr val="26262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“世界国家间淡水冲突”</a:t>
            </a:r>
            <a:endParaRPr lang="zh-CN" altLang="zh-CN" sz="3200" b="1" dirty="0">
              <a:solidFill>
                <a:srgbClr val="26262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182037" y="1509832"/>
            <a:ext cx="5910421" cy="24929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600" dirty="0"/>
              <a:t>1.1948—1999</a:t>
            </a:r>
            <a:r>
              <a:rPr lang="zh-CN" altLang="en-US" sz="2600" dirty="0"/>
              <a:t>年和</a:t>
            </a:r>
            <a:r>
              <a:rPr lang="en-US" altLang="zh-CN" sz="2600" dirty="0"/>
              <a:t>2000-2008</a:t>
            </a:r>
            <a:r>
              <a:rPr lang="zh-CN" altLang="en-US" sz="2600" dirty="0"/>
              <a:t>年排在前</a:t>
            </a:r>
            <a:r>
              <a:rPr lang="en-US" altLang="zh-CN" sz="2600" dirty="0"/>
              <a:t>3</a:t>
            </a:r>
            <a:r>
              <a:rPr lang="zh-CN" altLang="en-US" sz="2600" dirty="0"/>
              <a:t>位的淡水冲突的类型分别是什么</a:t>
            </a:r>
            <a:r>
              <a:rPr lang="en-US" altLang="zh-CN" sz="2600" dirty="0"/>
              <a:t>?</a:t>
            </a:r>
            <a:endParaRPr lang="en-US" altLang="zh-CN" sz="2600" dirty="0"/>
          </a:p>
          <a:p>
            <a:endParaRPr lang="en-US" altLang="zh-CN" sz="2600" dirty="0"/>
          </a:p>
          <a:p>
            <a:endParaRPr lang="en-US" altLang="zh-CN" sz="2600" dirty="0"/>
          </a:p>
          <a:p>
            <a:r>
              <a:rPr lang="en-US" altLang="zh-CN" sz="2600" dirty="0"/>
              <a:t>2.</a:t>
            </a:r>
            <a:r>
              <a:rPr lang="zh-CN" altLang="en-US" sz="2600" dirty="0"/>
              <a:t>与</a:t>
            </a:r>
            <a:r>
              <a:rPr lang="en-US" altLang="zh-CN" sz="2600" dirty="0"/>
              <a:t>1948—1999</a:t>
            </a:r>
            <a:r>
              <a:rPr lang="zh-CN" altLang="en-US" sz="2600" dirty="0"/>
              <a:t>年相比</a:t>
            </a:r>
            <a:r>
              <a:rPr lang="en-US" altLang="zh-CN" sz="2600" dirty="0"/>
              <a:t>,2000-2008</a:t>
            </a:r>
            <a:r>
              <a:rPr lang="zh-CN" altLang="en-US" sz="2600" dirty="0"/>
              <a:t>年哪些冲突的比例增加了</a:t>
            </a:r>
            <a:r>
              <a:rPr lang="en-US" altLang="zh-CN" sz="2600" dirty="0"/>
              <a:t>?</a:t>
            </a:r>
            <a:r>
              <a:rPr lang="zh-CN" altLang="en-US" sz="2600" dirty="0"/>
              <a:t>哪些减少了</a:t>
            </a:r>
            <a:r>
              <a:rPr lang="en-US" altLang="zh-CN" sz="2600" dirty="0"/>
              <a:t>?</a:t>
            </a:r>
            <a:endParaRPr lang="zh-CN" altLang="en-US" sz="26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r="21875"/>
          <a:stretch>
            <a:fillRect/>
          </a:stretch>
        </p:blipFill>
        <p:spPr>
          <a:xfrm>
            <a:off x="6092458" y="1212078"/>
            <a:ext cx="6016507" cy="361953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834616" y="4756391"/>
            <a:ext cx="60977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   淡水冲突，指共享淡水资源的国家因水资源分配和开发利用而产生的冲突。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1473" y="2445276"/>
            <a:ext cx="5535295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altLang="zh-CN" dirty="0" err="1">
                <a:sym typeface="+mn-ea"/>
              </a:rPr>
              <a:t>联合管理、水量和基础设施</a:t>
            </a:r>
            <a:endParaRPr lang="en-US" altLang="zh-CN" dirty="0"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75446" y="4002822"/>
            <a:ext cx="5535038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altLang="zh-CN" dirty="0" err="1">
                <a:sym typeface="+mn-ea"/>
              </a:rPr>
              <a:t>减少的：水量、水电</a:t>
            </a:r>
            <a:r>
              <a:rPr lang="en-US" altLang="zh-CN" dirty="0">
                <a:sym typeface="+mn-ea"/>
              </a:rPr>
              <a:t>；</a:t>
            </a:r>
            <a:endParaRPr lang="en-US" altLang="zh-CN" dirty="0">
              <a:sym typeface="+mn-ea"/>
            </a:endParaRPr>
          </a:p>
          <a:p>
            <a:r>
              <a:rPr lang="en-US" altLang="zh-CN" dirty="0" err="1">
                <a:sym typeface="+mn-ea"/>
              </a:rPr>
              <a:t>增加的：联合管理、基础设施、水质、防洪、技术合作</a:t>
            </a:r>
            <a:r>
              <a:rPr lang="en-US" altLang="zh-CN" dirty="0">
                <a:sym typeface="+mn-ea"/>
              </a:rPr>
              <a:t>。</a:t>
            </a:r>
            <a:endParaRPr lang="en-US" altLang="zh-CN" dirty="0"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72140" y="5732903"/>
            <a:ext cx="11560248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/>
              <a:t>国家间的各种资源冲突</a:t>
            </a:r>
            <a:r>
              <a:rPr lang="en-US" altLang="zh-CN" dirty="0"/>
              <a:t>,</a:t>
            </a:r>
            <a:r>
              <a:rPr lang="zh-CN" altLang="en-US" dirty="0"/>
              <a:t>有可能导致多国的经济与政治纠纷或武装冲突</a:t>
            </a:r>
            <a:r>
              <a:rPr lang="en-US" altLang="zh-CN" dirty="0"/>
              <a:t>,</a:t>
            </a:r>
            <a:r>
              <a:rPr lang="zh-CN" altLang="en-US" dirty="0"/>
              <a:t>成为多国的安全问题。</a:t>
            </a:r>
            <a:endParaRPr lang="zh-CN" altLang="en-US" dirty="0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pic>
        <p:nvPicPr>
          <p:cNvPr id="15" name="图片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0" y="124935"/>
            <a:ext cx="2845055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5"/>
          <p:cNvSpPr>
            <a:spLocks noChangeArrowheads="1"/>
          </p:cNvSpPr>
          <p:nvPr/>
        </p:nvSpPr>
        <p:spPr bwMode="auto">
          <a:xfrm>
            <a:off x="717294" y="53165"/>
            <a:ext cx="110531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课程引入：两教授的“世纪之赌”</a:t>
            </a:r>
            <a:endParaRPr lang="zh-CN" altLang="en-US" sz="4000" b="1" dirty="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771" y="443772"/>
            <a:ext cx="3268980" cy="56711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8907" y="805138"/>
            <a:ext cx="845537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    1980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年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9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月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,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美国朱利安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·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西蒙教授与保罗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·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埃尔里奇教授就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10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年后铬、铜、镍、锡、钨</a:t>
            </a:r>
            <a:r>
              <a:rPr lang="en-US" altLang="zh-CN" sz="2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5</a:t>
            </a:r>
            <a:r>
              <a:rPr lang="zh-CN" altLang="en-US" sz="2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种金属的价格是否上涨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打赌。他们假想以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1980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年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9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月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29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日的价格分别买入以上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5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种金属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,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每种金属花费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200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美元。假如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,10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年后这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5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种金属的价格在剔除通货膨胀的因素后果真上涨了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,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西蒙就要付给埃尔里奇这批金属的总差价。反之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,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埃尔里奇将把总差价支付给西蒙。此赌以西蒙教授获胜而告终（到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1990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年，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5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种金属无一例外地跌了价。这年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10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月，埃尔里奇依照约定把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57607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美元的支票给了西蒙）。</a:t>
            </a:r>
            <a:endParaRPr lang="en-US" altLang="zh-CN" sz="2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2470" y="4641323"/>
            <a:ext cx="845537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思考：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两教授之赌背后的含义是什么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从此赌中你能推测两位教授对世界资源安全前景的观点吗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能不能乐观地认为世界资源价格只降不涨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pic>
        <p:nvPicPr>
          <p:cNvPr id="15" name="图片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0" y="124935"/>
            <a:ext cx="2845055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5"/>
          <p:cNvSpPr>
            <a:spLocks noChangeArrowheads="1"/>
          </p:cNvSpPr>
          <p:nvPr/>
        </p:nvSpPr>
        <p:spPr bwMode="auto">
          <a:xfrm>
            <a:off x="717294" y="53165"/>
            <a:ext cx="86209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3.</a:t>
            </a:r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资源安全对国家安全的影响（总结）</a:t>
            </a:r>
            <a:endParaRPr lang="zh-CN" altLang="en-US" sz="4000" b="1" dirty="0"/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344630" y="1141506"/>
            <a:ext cx="112832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直接影响：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战略资源严重短缺导致的资源安全问题，能动摇国家经济社会发展的物质基础。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344630" y="2439985"/>
            <a:ext cx="114743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间接影响：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资源安全问题可通过触发和放大环境、经济、军事甚至政治等领域的国家安全危机，间接影响国家安全。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60249" y="3623301"/>
            <a:ext cx="4718024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pic>
        <p:nvPicPr>
          <p:cNvPr id="15" name="图片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0" y="124935"/>
            <a:ext cx="2845055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5"/>
          <p:cNvSpPr>
            <a:spLocks noChangeArrowheads="1"/>
          </p:cNvSpPr>
          <p:nvPr/>
        </p:nvSpPr>
        <p:spPr bwMode="auto">
          <a:xfrm>
            <a:off x="717294" y="53165"/>
            <a:ext cx="110531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实质：资源安全前景之争</a:t>
            </a:r>
            <a:endParaRPr lang="zh-CN" altLang="en-US" sz="4000" b="1" dirty="0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5" r="56471" b="17991"/>
          <a:stretch>
            <a:fillRect/>
          </a:stretch>
        </p:blipFill>
        <p:spPr>
          <a:xfrm>
            <a:off x="-161554" y="2658110"/>
            <a:ext cx="1793240" cy="3817620"/>
          </a:xfrm>
          <a:prstGeom prst="rect">
            <a:avLst/>
          </a:prstGeom>
        </p:spPr>
      </p:pic>
      <p:sp>
        <p:nvSpPr>
          <p:cNvPr id="7" name="对话气泡: 椭圆形 6"/>
          <p:cNvSpPr/>
          <p:nvPr>
            <p:custDataLst>
              <p:tags r:id="rId5"/>
            </p:custDataLst>
          </p:nvPr>
        </p:nvSpPr>
        <p:spPr>
          <a:xfrm>
            <a:off x="1245559" y="845017"/>
            <a:ext cx="4010660" cy="2451033"/>
          </a:xfrm>
          <a:prstGeom prst="wedgeEllipseCallout">
            <a:avLst>
              <a:gd name="adj1" fmla="val -49757"/>
              <a:gd name="adj2" fmla="val 43284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1512156" y="1101037"/>
            <a:ext cx="33010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随着人口的迅速增长及经济的不断发展，全球性的饥荒和资源耗竭将很快到来，资源价格亦将随之日益攀升。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864164" y="287921"/>
            <a:ext cx="5374683" cy="6187809"/>
            <a:chOff x="6706847" y="287921"/>
            <a:chExt cx="5374683" cy="6187809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33" t="29843" b="18388"/>
            <a:stretch>
              <a:fillRect/>
            </a:stretch>
          </p:blipFill>
          <p:spPr>
            <a:xfrm>
              <a:off x="9750677" y="2726527"/>
              <a:ext cx="2330853" cy="3749203"/>
            </a:xfrm>
            <a:prstGeom prst="rect">
              <a:avLst/>
            </a:prstGeom>
          </p:spPr>
        </p:pic>
        <p:sp>
          <p:nvSpPr>
            <p:cNvPr id="11" name="对话气泡: 椭圆形 10"/>
            <p:cNvSpPr/>
            <p:nvPr>
              <p:custDataLst>
                <p:tags r:id="rId8"/>
              </p:custDataLst>
            </p:nvPr>
          </p:nvSpPr>
          <p:spPr>
            <a:xfrm>
              <a:off x="6706847" y="287921"/>
              <a:ext cx="4649716" cy="2869938"/>
            </a:xfrm>
            <a:prstGeom prst="wedgeEllipseCallout">
              <a:avLst>
                <a:gd name="adj1" fmla="val 34507"/>
                <a:gd name="adj2" fmla="val 48154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9"/>
              </p:custDataLst>
            </p:nvPr>
          </p:nvSpPr>
          <p:spPr>
            <a:xfrm>
              <a:off x="7159145" y="498908"/>
              <a:ext cx="3743898" cy="2306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tx1"/>
                  </a:solidFill>
                </a:rPr>
                <a:t>      资源不会枯竭；资源短缺会吸引大量的投资来开发替代产品，而</a:t>
              </a:r>
              <a:r>
                <a:rPr lang="zh-CN" altLang="en-US" b="1" dirty="0">
                  <a:solidFill>
                    <a:schemeClr val="tx1"/>
                  </a:solidFill>
                </a:rPr>
                <a:t>科技进步</a:t>
              </a:r>
              <a:r>
                <a:rPr lang="zh-CN" altLang="en-US" dirty="0">
                  <a:solidFill>
                    <a:schemeClr val="tx1"/>
                  </a:solidFill>
                </a:rPr>
                <a:t>又为这种开发提供了无限的可能性；资源价格不但不会飙升，反而会下降。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1512156" y="3635099"/>
            <a:ext cx="8496251" cy="2713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表面看：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是关于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世界未来资源安全前景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悲观论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乐观论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之争。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从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人地关系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的角度看：是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自然环境的影响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人类的主动性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之争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即“地球供给资源的能力存在极限”与“人类能通过技术进步克服资源的极限”之争。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从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辩证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的角度看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两者对终极结果的认识是对立的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但就具体资源而言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都承认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在一定阶段内存在资源极限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1307" y="0"/>
            <a:ext cx="1547735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-101251" y="-527846"/>
            <a:ext cx="13057238" cy="8223467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+mn-ea"/>
              <a:sym typeface="+mn-lt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826155" y="3071729"/>
            <a:ext cx="308345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işlïḑê"/>
          <p:cNvSpPr txBox="1"/>
          <p:nvPr/>
        </p:nvSpPr>
        <p:spPr>
          <a:xfrm>
            <a:off x="-858081" y="3583888"/>
            <a:ext cx="11261035" cy="18958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en-US" altLang="zh-CN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"/>
          <p:cNvSpPr txBox="1"/>
          <p:nvPr>
            <p:custDataLst>
              <p:tags r:id="rId2"/>
            </p:custDataLst>
          </p:nvPr>
        </p:nvSpPr>
        <p:spPr>
          <a:xfrm>
            <a:off x="4023360" y="-1211580"/>
            <a:ext cx="5598160" cy="7785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99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1</a:t>
            </a:r>
            <a:endParaRPr lang="en-US" sz="49995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2" name="işlïḑê"/>
          <p:cNvSpPr txBox="1"/>
          <p:nvPr/>
        </p:nvSpPr>
        <p:spPr>
          <a:xfrm>
            <a:off x="465481" y="1874471"/>
            <a:ext cx="11261035" cy="18958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9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资源安全问题</a:t>
            </a:r>
            <a:endParaRPr lang="en-US" altLang="zh-CN" sz="9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8"/>
    </mc:Choice>
    <mc:Fallback>
      <p:transition spd="slow" advTm="238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pic>
        <p:nvPicPr>
          <p:cNvPr id="15" name="图片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0" y="124935"/>
            <a:ext cx="2845055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5"/>
          <p:cNvSpPr>
            <a:spLocks noChangeArrowheads="1"/>
          </p:cNvSpPr>
          <p:nvPr/>
        </p:nvSpPr>
        <p:spPr bwMode="auto">
          <a:xfrm>
            <a:off x="717294" y="53165"/>
            <a:ext cx="86209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1.</a:t>
            </a:r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资源安全</a:t>
            </a:r>
            <a:endParaRPr lang="zh-CN" altLang="en-US" sz="4000" b="1" dirty="0"/>
          </a:p>
        </p:txBody>
      </p:sp>
      <p:sp>
        <p:nvSpPr>
          <p:cNvPr id="46" name="文本框 45"/>
          <p:cNvSpPr txBox="1"/>
          <p:nvPr/>
        </p:nvSpPr>
        <p:spPr>
          <a:xfrm>
            <a:off x="212470" y="834380"/>
            <a:ext cx="11589487" cy="1599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定义：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资源安全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是一个国家或地区乃至整个人类社会发展所需的</a:t>
            </a:r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自然资源供给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能够</a:t>
            </a:r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得到满足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状态或能力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252680" y="2434113"/>
            <a:ext cx="5010256" cy="3944638"/>
            <a:chOff x="7077689" y="1605597"/>
            <a:chExt cx="5010256" cy="3944638"/>
          </a:xfrm>
        </p:grpSpPr>
        <p:grpSp>
          <p:nvGrpSpPr>
            <p:cNvPr id="23" name="组合 22"/>
            <p:cNvGrpSpPr/>
            <p:nvPr/>
          </p:nvGrpSpPr>
          <p:grpSpPr>
            <a:xfrm>
              <a:off x="7077689" y="1605597"/>
              <a:ext cx="4869087" cy="2924244"/>
              <a:chOff x="7077689" y="1605597"/>
              <a:chExt cx="4869087" cy="2924244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7077689" y="1605597"/>
                <a:ext cx="4869087" cy="2924244"/>
                <a:chOff x="7353406" y="1823287"/>
                <a:chExt cx="4869087" cy="2924244"/>
              </a:xfrm>
            </p:grpSpPr>
            <p:pic>
              <p:nvPicPr>
                <p:cNvPr id="6" name="图片 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815937" y="2110469"/>
                  <a:ext cx="3986020" cy="2637062"/>
                </a:xfrm>
                <a:prstGeom prst="rect">
                  <a:avLst/>
                </a:prstGeom>
              </p:spPr>
            </p:pic>
            <p:sp>
              <p:nvSpPr>
                <p:cNvPr id="12" name="文本框 11"/>
                <p:cNvSpPr txBox="1"/>
                <p:nvPr/>
              </p:nvSpPr>
              <p:spPr>
                <a:xfrm>
                  <a:off x="7353406" y="1823288"/>
                  <a:ext cx="2203613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2400" dirty="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人类社会发展对资源的需求</a:t>
                  </a:r>
                  <a:endParaRPr lang="zh-CN" altLang="en-US" sz="2400" dirty="0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endParaRPr>
                </a:p>
              </p:txBody>
            </p:sp>
            <p:sp>
              <p:nvSpPr>
                <p:cNvPr id="17" name="文本框 16"/>
                <p:cNvSpPr txBox="1"/>
                <p:nvPr/>
              </p:nvSpPr>
              <p:spPr>
                <a:xfrm>
                  <a:off x="10447037" y="1823287"/>
                  <a:ext cx="177545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2400" dirty="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自然资源的供给能力</a:t>
                  </a:r>
                  <a:endParaRPr lang="zh-CN" altLang="en-US" sz="2400" dirty="0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endParaRPr>
                </a:p>
              </p:txBody>
            </p:sp>
          </p:grpSp>
          <p:sp>
            <p:nvSpPr>
              <p:cNvPr id="22" name="文本框 21"/>
              <p:cNvSpPr txBox="1"/>
              <p:nvPr/>
            </p:nvSpPr>
            <p:spPr>
              <a:xfrm>
                <a:off x="8626143" y="1789487"/>
                <a:ext cx="2203613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6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不低于</a:t>
                </a:r>
                <a:endParaRPr lang="zh-CN" altLang="en-US" sz="2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</p:grpSp>
        <p:sp>
          <p:nvSpPr>
            <p:cNvPr id="24" name="文本框 23"/>
            <p:cNvSpPr txBox="1"/>
            <p:nvPr/>
          </p:nvSpPr>
          <p:spPr>
            <a:xfrm>
              <a:off x="7367953" y="4596128"/>
              <a:ext cx="471999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800" b="1" dirty="0"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   </a:t>
              </a:r>
              <a:r>
                <a:rPr lang="zh-CN" altLang="zh-CN" sz="2800" b="1" dirty="0"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现代人类社会是靠庞大而复杂的资源供给维持的。</a:t>
              </a:r>
              <a:endPara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pic>
        <p:nvPicPr>
          <p:cNvPr id="15" name="图片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0" y="124935"/>
            <a:ext cx="2845055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5"/>
          <p:cNvSpPr>
            <a:spLocks noChangeArrowheads="1"/>
          </p:cNvSpPr>
          <p:nvPr/>
        </p:nvSpPr>
        <p:spPr bwMode="auto">
          <a:xfrm>
            <a:off x="717294" y="53165"/>
            <a:ext cx="86209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2.</a:t>
            </a:r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资源安全问题</a:t>
            </a:r>
            <a:endParaRPr lang="zh-CN" altLang="en-US" sz="400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212470" y="834380"/>
            <a:ext cx="11589487" cy="2633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定义：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资源</a:t>
            </a:r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供给量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&lt;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资源</a:t>
            </a:r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需求量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，造成</a:t>
            </a:r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资源短缺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超过某个限度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就会发生</a:t>
            </a:r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资源安全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危害：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影响</a:t>
            </a:r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生产、经济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</a:t>
            </a:r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社会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的正常运行，甚至危及人类社会赖以生存的</a:t>
            </a:r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物质基础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引发灾难性的后果。</a:t>
            </a:r>
            <a:endParaRPr lang="zh-CN" altLang="en-US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pic>
        <p:nvPicPr>
          <p:cNvPr id="15" name="图片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0" y="124935"/>
            <a:ext cx="2845055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5"/>
          <p:cNvSpPr>
            <a:spLocks noChangeArrowheads="1"/>
          </p:cNvSpPr>
          <p:nvPr/>
        </p:nvSpPr>
        <p:spPr bwMode="auto">
          <a:xfrm>
            <a:off x="717294" y="53165"/>
            <a:ext cx="86209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2.</a:t>
            </a:r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资源安全问题</a:t>
            </a:r>
            <a:endParaRPr lang="zh-CN" altLang="en-US" sz="400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201530" y="943740"/>
            <a:ext cx="2098111" cy="565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本质：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4" y="864551"/>
            <a:ext cx="5682762" cy="5128897"/>
          </a:xfrm>
          <a:prstGeom prst="rect">
            <a:avLst/>
          </a:prstGeom>
          <a:ln>
            <a:noFill/>
          </a:ln>
        </p:spPr>
      </p:pic>
      <p:sp>
        <p:nvSpPr>
          <p:cNvPr id="7" name="标题 6"/>
          <p:cNvSpPr txBox="1"/>
          <p:nvPr>
            <p:custDataLst>
              <p:tags r:id="rId5"/>
            </p:custDataLst>
          </p:nvPr>
        </p:nvSpPr>
        <p:spPr>
          <a:xfrm rot="20909748">
            <a:off x="8003667" y="771090"/>
            <a:ext cx="2738899" cy="64643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资源需求增长过快</a:t>
            </a:r>
            <a:endParaRPr lang="zh-CN" altLang="en-US" sz="2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标题 6"/>
          <p:cNvSpPr txBox="1"/>
          <p:nvPr>
            <p:custDataLst>
              <p:tags r:id="rId6"/>
            </p:custDataLst>
          </p:nvPr>
        </p:nvSpPr>
        <p:spPr>
          <a:xfrm rot="20838904">
            <a:off x="10288161" y="2407141"/>
            <a:ext cx="1852241" cy="501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资源供给能力降低过多</a:t>
            </a:r>
            <a:endParaRPr lang="zh-CN" altLang="en-US" sz="2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634997" y="1025607"/>
            <a:ext cx="16651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？</a:t>
            </a:r>
            <a:endParaRPr lang="zh-CN" altLang="en-US" sz="2800" dirty="0"/>
          </a:p>
        </p:txBody>
      </p:sp>
      <p:grpSp>
        <p:nvGrpSpPr>
          <p:cNvPr id="24" name="组合 23"/>
          <p:cNvGrpSpPr/>
          <p:nvPr/>
        </p:nvGrpSpPr>
        <p:grpSpPr>
          <a:xfrm>
            <a:off x="229934" y="1743787"/>
            <a:ext cx="5537809" cy="1618552"/>
            <a:chOff x="229934" y="1743787"/>
            <a:chExt cx="5537809" cy="1618552"/>
          </a:xfrm>
        </p:grpSpPr>
        <p:sp>
          <p:nvSpPr>
            <p:cNvPr id="5" name="标题 6"/>
            <p:cNvSpPr txBox="1"/>
            <p:nvPr>
              <p:custDataLst>
                <p:tags r:id="rId7"/>
              </p:custDataLst>
            </p:nvPr>
          </p:nvSpPr>
          <p:spPr>
            <a:xfrm>
              <a:off x="3765755" y="1871277"/>
              <a:ext cx="2001988" cy="9965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28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资源供给与需求的失衡</a:t>
              </a:r>
              <a:endPara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标题 6"/>
            <p:cNvSpPr txBox="1"/>
            <p:nvPr>
              <p:custDataLst>
                <p:tags r:id="rId8"/>
              </p:custDataLst>
            </p:nvPr>
          </p:nvSpPr>
          <p:spPr>
            <a:xfrm>
              <a:off x="229934" y="1743787"/>
              <a:ext cx="3103201" cy="4979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lnSpc>
                  <a:spcPct val="120000"/>
                </a:lnSpc>
                <a:defRPr sz="280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400" b="0" dirty="0">
                  <a:solidFill>
                    <a:schemeClr val="accent1"/>
                  </a:solidFill>
                </a:rPr>
                <a:t>资源需求增长过快</a:t>
              </a:r>
              <a:endParaRPr lang="zh-CN" altLang="en-US" sz="2400" b="0" dirty="0">
                <a:solidFill>
                  <a:schemeClr val="accent1"/>
                </a:solidFill>
              </a:endParaRPr>
            </a:p>
          </p:txBody>
        </p:sp>
        <p:sp>
          <p:nvSpPr>
            <p:cNvPr id="17" name="标题 6"/>
            <p:cNvSpPr txBox="1"/>
            <p:nvPr>
              <p:custDataLst>
                <p:tags r:id="rId9"/>
              </p:custDataLst>
            </p:nvPr>
          </p:nvSpPr>
          <p:spPr>
            <a:xfrm>
              <a:off x="229934" y="2531342"/>
              <a:ext cx="268302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lnSpc>
                  <a:spcPct val="120000"/>
                </a:lnSpc>
                <a:defRPr sz="2400" b="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dirty="0">
                  <a:solidFill>
                    <a:schemeClr val="accent1"/>
                  </a:solidFill>
                </a:rPr>
                <a:t>资源供给能力降低过多</a:t>
              </a:r>
              <a:endParaRPr lang="zh-CN" altLang="en-US" dirty="0">
                <a:solidFill>
                  <a:schemeClr val="accent1"/>
                </a:solidFill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2792361" y="2002597"/>
              <a:ext cx="412955" cy="36697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V="1">
              <a:off x="2792361" y="2392438"/>
              <a:ext cx="412955" cy="32069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/>
            <p:cNvCxnSpPr/>
            <p:nvPr/>
          </p:nvCxnSpPr>
          <p:spPr>
            <a:xfrm>
              <a:off x="3205316" y="2393490"/>
              <a:ext cx="56043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2" name="TextBox 25"/>
          <p:cNvSpPr>
            <a:spLocks noChangeArrowheads="1"/>
          </p:cNvSpPr>
          <p:nvPr/>
        </p:nvSpPr>
        <p:spPr bwMode="auto">
          <a:xfrm>
            <a:off x="717295" y="85064"/>
            <a:ext cx="73380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思考</a:t>
            </a:r>
            <a:endParaRPr lang="zh-CN" altLang="en-US" sz="4000" b="1" dirty="0"/>
          </a:p>
        </p:txBody>
      </p:sp>
      <p:sp>
        <p:nvSpPr>
          <p:cNvPr id="18" name="Shape 16845"/>
          <p:cNvSpPr/>
          <p:nvPr/>
        </p:nvSpPr>
        <p:spPr>
          <a:xfrm>
            <a:off x="275446" y="128975"/>
            <a:ext cx="441849" cy="479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3" h="21600" extrusionOk="0">
                <a:moveTo>
                  <a:pt x="10533" y="8436"/>
                </a:moveTo>
                <a:cubicBezTo>
                  <a:pt x="12978" y="8436"/>
                  <a:pt x="15016" y="6518"/>
                  <a:pt x="15016" y="4218"/>
                </a:cubicBezTo>
                <a:cubicBezTo>
                  <a:pt x="15016" y="1917"/>
                  <a:pt x="12978" y="0"/>
                  <a:pt x="10533" y="0"/>
                </a:cubicBezTo>
                <a:cubicBezTo>
                  <a:pt x="8088" y="0"/>
                  <a:pt x="6050" y="1917"/>
                  <a:pt x="6050" y="4218"/>
                </a:cubicBezTo>
                <a:cubicBezTo>
                  <a:pt x="6050" y="6518"/>
                  <a:pt x="8088" y="8436"/>
                  <a:pt x="10533" y="8436"/>
                </a:cubicBezTo>
                <a:close/>
                <a:moveTo>
                  <a:pt x="20993" y="14954"/>
                </a:moveTo>
                <a:cubicBezTo>
                  <a:pt x="18005" y="10992"/>
                  <a:pt x="18005" y="10992"/>
                  <a:pt x="18005" y="10992"/>
                </a:cubicBezTo>
                <a:cubicBezTo>
                  <a:pt x="17733" y="12398"/>
                  <a:pt x="17326" y="13804"/>
                  <a:pt x="16782" y="15209"/>
                </a:cubicBezTo>
                <a:cubicBezTo>
                  <a:pt x="17190" y="15593"/>
                  <a:pt x="17190" y="15593"/>
                  <a:pt x="17190" y="15593"/>
                </a:cubicBezTo>
                <a:cubicBezTo>
                  <a:pt x="14880" y="16615"/>
                  <a:pt x="14880" y="16615"/>
                  <a:pt x="14880" y="16615"/>
                </a:cubicBezTo>
                <a:cubicBezTo>
                  <a:pt x="13929" y="16999"/>
                  <a:pt x="13658" y="18149"/>
                  <a:pt x="14201" y="18916"/>
                </a:cubicBezTo>
                <a:cubicBezTo>
                  <a:pt x="14609" y="19683"/>
                  <a:pt x="15831" y="19938"/>
                  <a:pt x="16646" y="19555"/>
                </a:cubicBezTo>
                <a:cubicBezTo>
                  <a:pt x="20178" y="18021"/>
                  <a:pt x="20178" y="18021"/>
                  <a:pt x="20178" y="18021"/>
                </a:cubicBezTo>
                <a:cubicBezTo>
                  <a:pt x="20858" y="17766"/>
                  <a:pt x="21401" y="15465"/>
                  <a:pt x="20993" y="14954"/>
                </a:cubicBezTo>
                <a:close/>
                <a:moveTo>
                  <a:pt x="13250" y="19555"/>
                </a:moveTo>
                <a:cubicBezTo>
                  <a:pt x="12163" y="19811"/>
                  <a:pt x="11076" y="20194"/>
                  <a:pt x="10669" y="20705"/>
                </a:cubicBezTo>
                <a:cubicBezTo>
                  <a:pt x="10805" y="18277"/>
                  <a:pt x="11076" y="15721"/>
                  <a:pt x="11212" y="13164"/>
                </a:cubicBezTo>
                <a:cubicBezTo>
                  <a:pt x="11484" y="12909"/>
                  <a:pt x="12027" y="12781"/>
                  <a:pt x="12435" y="12525"/>
                </a:cubicBezTo>
                <a:cubicBezTo>
                  <a:pt x="12978" y="12398"/>
                  <a:pt x="13386" y="12270"/>
                  <a:pt x="13929" y="12142"/>
                </a:cubicBezTo>
                <a:cubicBezTo>
                  <a:pt x="14337" y="11886"/>
                  <a:pt x="14880" y="11759"/>
                  <a:pt x="15288" y="11631"/>
                </a:cubicBezTo>
                <a:cubicBezTo>
                  <a:pt x="16239" y="11247"/>
                  <a:pt x="17054" y="10736"/>
                  <a:pt x="17597" y="10353"/>
                </a:cubicBezTo>
                <a:cubicBezTo>
                  <a:pt x="17461" y="10097"/>
                  <a:pt x="17190" y="9841"/>
                  <a:pt x="16918" y="9586"/>
                </a:cubicBezTo>
                <a:cubicBezTo>
                  <a:pt x="16782" y="9458"/>
                  <a:pt x="16782" y="9458"/>
                  <a:pt x="16646" y="9458"/>
                </a:cubicBezTo>
                <a:cubicBezTo>
                  <a:pt x="16239" y="9075"/>
                  <a:pt x="15695" y="8947"/>
                  <a:pt x="15016" y="8947"/>
                </a:cubicBezTo>
                <a:cubicBezTo>
                  <a:pt x="13386" y="8947"/>
                  <a:pt x="13386" y="8947"/>
                  <a:pt x="13386" y="8947"/>
                </a:cubicBezTo>
                <a:cubicBezTo>
                  <a:pt x="10533" y="10992"/>
                  <a:pt x="10533" y="10992"/>
                  <a:pt x="10533" y="10992"/>
                </a:cubicBezTo>
                <a:cubicBezTo>
                  <a:pt x="7816" y="8947"/>
                  <a:pt x="7816" y="8947"/>
                  <a:pt x="7816" y="8947"/>
                </a:cubicBezTo>
                <a:cubicBezTo>
                  <a:pt x="6186" y="8947"/>
                  <a:pt x="6186" y="8947"/>
                  <a:pt x="6186" y="8947"/>
                </a:cubicBezTo>
                <a:cubicBezTo>
                  <a:pt x="5507" y="8947"/>
                  <a:pt x="4963" y="9075"/>
                  <a:pt x="4420" y="9458"/>
                </a:cubicBezTo>
                <a:cubicBezTo>
                  <a:pt x="4420" y="9458"/>
                  <a:pt x="4284" y="9458"/>
                  <a:pt x="4284" y="9586"/>
                </a:cubicBezTo>
                <a:cubicBezTo>
                  <a:pt x="4012" y="9841"/>
                  <a:pt x="3741" y="10097"/>
                  <a:pt x="3605" y="10353"/>
                </a:cubicBezTo>
                <a:cubicBezTo>
                  <a:pt x="4148" y="10736"/>
                  <a:pt x="4963" y="11247"/>
                  <a:pt x="5914" y="11631"/>
                </a:cubicBezTo>
                <a:cubicBezTo>
                  <a:pt x="6322" y="11759"/>
                  <a:pt x="6865" y="11886"/>
                  <a:pt x="7273" y="12142"/>
                </a:cubicBezTo>
                <a:cubicBezTo>
                  <a:pt x="7816" y="12270"/>
                  <a:pt x="8224" y="12398"/>
                  <a:pt x="8631" y="12525"/>
                </a:cubicBezTo>
                <a:cubicBezTo>
                  <a:pt x="9175" y="12781"/>
                  <a:pt x="9582" y="12909"/>
                  <a:pt x="9990" y="13164"/>
                </a:cubicBezTo>
                <a:cubicBezTo>
                  <a:pt x="10126" y="15721"/>
                  <a:pt x="10261" y="18277"/>
                  <a:pt x="10397" y="20705"/>
                </a:cubicBezTo>
                <a:cubicBezTo>
                  <a:pt x="9990" y="20194"/>
                  <a:pt x="8903" y="19811"/>
                  <a:pt x="7816" y="19427"/>
                </a:cubicBezTo>
                <a:cubicBezTo>
                  <a:pt x="7273" y="20194"/>
                  <a:pt x="6458" y="20578"/>
                  <a:pt x="5643" y="20705"/>
                </a:cubicBezTo>
                <a:cubicBezTo>
                  <a:pt x="6593" y="20961"/>
                  <a:pt x="8495" y="21472"/>
                  <a:pt x="10533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2707" y="21600"/>
                  <a:pt x="14609" y="20961"/>
                  <a:pt x="15559" y="20705"/>
                </a:cubicBezTo>
                <a:cubicBezTo>
                  <a:pt x="14609" y="20705"/>
                  <a:pt x="13793" y="20194"/>
                  <a:pt x="13250" y="19555"/>
                </a:cubicBezTo>
                <a:close/>
                <a:moveTo>
                  <a:pt x="7001" y="18916"/>
                </a:moveTo>
                <a:cubicBezTo>
                  <a:pt x="7409" y="18149"/>
                  <a:pt x="7137" y="16999"/>
                  <a:pt x="6322" y="16615"/>
                </a:cubicBezTo>
                <a:cubicBezTo>
                  <a:pt x="3876" y="15593"/>
                  <a:pt x="3876" y="15593"/>
                  <a:pt x="3876" y="15593"/>
                </a:cubicBezTo>
                <a:cubicBezTo>
                  <a:pt x="4284" y="15082"/>
                  <a:pt x="4284" y="15082"/>
                  <a:pt x="4284" y="15082"/>
                </a:cubicBezTo>
                <a:cubicBezTo>
                  <a:pt x="3876" y="13804"/>
                  <a:pt x="3469" y="12398"/>
                  <a:pt x="3061" y="10992"/>
                </a:cubicBezTo>
                <a:cubicBezTo>
                  <a:pt x="73" y="14954"/>
                  <a:pt x="73" y="14954"/>
                  <a:pt x="73" y="14954"/>
                </a:cubicBezTo>
                <a:cubicBezTo>
                  <a:pt x="-199" y="15465"/>
                  <a:pt x="344" y="17766"/>
                  <a:pt x="888" y="18021"/>
                </a:cubicBezTo>
                <a:cubicBezTo>
                  <a:pt x="4556" y="19555"/>
                  <a:pt x="4556" y="19555"/>
                  <a:pt x="4556" y="19555"/>
                </a:cubicBezTo>
                <a:cubicBezTo>
                  <a:pt x="5371" y="19938"/>
                  <a:pt x="6458" y="19683"/>
                  <a:pt x="7001" y="1891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4" y="864551"/>
            <a:ext cx="5682762" cy="5128897"/>
          </a:xfrm>
          <a:prstGeom prst="rect">
            <a:avLst/>
          </a:prstGeom>
          <a:ln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248869" y="864551"/>
            <a:ext cx="6171596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r>
              <a:rPr lang="en-US" altLang="zh-CN" dirty="0"/>
              <a:t>1.</a:t>
            </a:r>
            <a:r>
              <a:rPr lang="zh-CN" altLang="en-US" dirty="0"/>
              <a:t>什么情况下，人类对资源的需求会增加？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  <a:p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什么情况下，自然资源供给会减少？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291314" y="1777043"/>
            <a:ext cx="5580674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>
                <a:sym typeface="+mn-ea"/>
              </a:rPr>
              <a:t>人口数量增加</a:t>
            </a:r>
            <a:endParaRPr lang="en-US" altLang="zh-CN" dirty="0">
              <a:sym typeface="+mn-ea"/>
            </a:endParaRPr>
          </a:p>
          <a:p>
            <a:r>
              <a:rPr lang="zh-CN" altLang="en-US" dirty="0">
                <a:sym typeface="+mn-ea"/>
              </a:rPr>
              <a:t>经济的不断发展，人们对生活质量的要求提高，人均消费水平和消费标准提高。</a:t>
            </a:r>
            <a:endParaRPr lang="zh-CN" altLang="en-US" dirty="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8869" y="4505417"/>
            <a:ext cx="5682762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>
                <a:sym typeface="+mn-ea"/>
              </a:rPr>
              <a:t>资源过度使用和浪费</a:t>
            </a:r>
            <a:endParaRPr lang="en-US" altLang="zh-CN" dirty="0">
              <a:sym typeface="+mn-ea"/>
            </a:endParaRPr>
          </a:p>
          <a:p>
            <a:r>
              <a:rPr lang="zh-CN" altLang="en-US" dirty="0">
                <a:sym typeface="+mn-ea"/>
              </a:rPr>
              <a:t>资源受到污染</a:t>
            </a:r>
            <a:endParaRPr lang="en-US" altLang="zh-CN" dirty="0">
              <a:sym typeface="+mn-ea"/>
            </a:endParaRPr>
          </a:p>
          <a:p>
            <a:r>
              <a:rPr lang="zh-CN" altLang="en-US" dirty="0">
                <a:sym typeface="+mn-ea"/>
              </a:rPr>
              <a:t>人类开发技术能力的限制</a:t>
            </a:r>
            <a:endParaRPr lang="zh-CN" altLang="en-US" dirty="0"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pic>
        <p:nvPicPr>
          <p:cNvPr id="15" name="图片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0" y="124935"/>
            <a:ext cx="2845055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5"/>
          <p:cNvSpPr>
            <a:spLocks noChangeArrowheads="1"/>
          </p:cNvSpPr>
          <p:nvPr/>
        </p:nvSpPr>
        <p:spPr bwMode="auto">
          <a:xfrm>
            <a:off x="717294" y="53165"/>
            <a:ext cx="86209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2.</a:t>
            </a:r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资源安全问题</a:t>
            </a:r>
            <a:endParaRPr lang="zh-CN" altLang="en-US" sz="400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201529" y="756926"/>
            <a:ext cx="9807709" cy="565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影响因素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69620" y="1483483"/>
            <a:ext cx="3248660" cy="4213225"/>
            <a:chOff x="1152066" y="2768402"/>
            <a:chExt cx="3250461" cy="3516479"/>
          </a:xfrm>
        </p:grpSpPr>
        <p:sp>
          <p:nvSpPr>
            <p:cNvPr id="4" name="任意多边形: 形状 3"/>
            <p:cNvSpPr/>
            <p:nvPr/>
          </p:nvSpPr>
          <p:spPr>
            <a:xfrm>
              <a:off x="1152067" y="2768402"/>
              <a:ext cx="3250460" cy="682995"/>
            </a:xfrm>
            <a:custGeom>
              <a:avLst/>
              <a:gdLst>
                <a:gd name="connsiteX0" fmla="*/ 541754 w 3250460"/>
                <a:gd name="connsiteY0" fmla="*/ 0 h 682995"/>
                <a:gd name="connsiteX1" fmla="*/ 2708706 w 3250460"/>
                <a:gd name="connsiteY1" fmla="*/ 0 h 682995"/>
                <a:gd name="connsiteX2" fmla="*/ 3250460 w 3250460"/>
                <a:gd name="connsiteY2" fmla="*/ 541754 h 682995"/>
                <a:gd name="connsiteX3" fmla="*/ 3250460 w 3250460"/>
                <a:gd name="connsiteY3" fmla="*/ 682995 h 682995"/>
                <a:gd name="connsiteX4" fmla="*/ 0 w 3250460"/>
                <a:gd name="connsiteY4" fmla="*/ 682995 h 682995"/>
                <a:gd name="connsiteX5" fmla="*/ 0 w 3250460"/>
                <a:gd name="connsiteY5" fmla="*/ 541754 h 682995"/>
                <a:gd name="connsiteX6" fmla="*/ 541754 w 3250460"/>
                <a:gd name="connsiteY6" fmla="*/ 0 h 68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50460" h="682995">
                  <a:moveTo>
                    <a:pt x="541754" y="0"/>
                  </a:moveTo>
                  <a:lnTo>
                    <a:pt x="2708706" y="0"/>
                  </a:lnTo>
                  <a:cubicBezTo>
                    <a:pt x="3007908" y="0"/>
                    <a:pt x="3250460" y="242552"/>
                    <a:pt x="3250460" y="541754"/>
                  </a:cubicBezTo>
                  <a:lnTo>
                    <a:pt x="3250460" y="682995"/>
                  </a:lnTo>
                  <a:lnTo>
                    <a:pt x="0" y="682995"/>
                  </a:lnTo>
                  <a:lnTo>
                    <a:pt x="0" y="541754"/>
                  </a:lnTo>
                  <a:cubicBezTo>
                    <a:pt x="0" y="242552"/>
                    <a:pt x="242552" y="0"/>
                    <a:pt x="541754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254000" dist="38100" dir="16200000" rotWithShape="0">
                <a:srgbClr val="FFC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6" name="任意多边形: 形状 5"/>
            <p:cNvSpPr/>
            <p:nvPr/>
          </p:nvSpPr>
          <p:spPr>
            <a:xfrm>
              <a:off x="1152066" y="3451635"/>
              <a:ext cx="3250461" cy="2833246"/>
            </a:xfrm>
            <a:custGeom>
              <a:avLst/>
              <a:gdLst>
                <a:gd name="connsiteX0" fmla="*/ 0 w 3250460"/>
                <a:gd name="connsiteY0" fmla="*/ 0 h 3410033"/>
                <a:gd name="connsiteX1" fmla="*/ 3250460 w 3250460"/>
                <a:gd name="connsiteY1" fmla="*/ 0 h 3410033"/>
                <a:gd name="connsiteX2" fmla="*/ 3250460 w 3250460"/>
                <a:gd name="connsiteY2" fmla="*/ 2868279 h 3410033"/>
                <a:gd name="connsiteX3" fmla="*/ 2708706 w 3250460"/>
                <a:gd name="connsiteY3" fmla="*/ 3410033 h 3410033"/>
                <a:gd name="connsiteX4" fmla="*/ 541754 w 3250460"/>
                <a:gd name="connsiteY4" fmla="*/ 3410033 h 3410033"/>
                <a:gd name="connsiteX5" fmla="*/ 0 w 3250460"/>
                <a:gd name="connsiteY5" fmla="*/ 2868279 h 3410033"/>
                <a:gd name="connsiteX6" fmla="*/ 0 w 3250460"/>
                <a:gd name="connsiteY6" fmla="*/ 0 h 3410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50460" h="3410033">
                  <a:moveTo>
                    <a:pt x="0" y="0"/>
                  </a:moveTo>
                  <a:lnTo>
                    <a:pt x="3250460" y="0"/>
                  </a:lnTo>
                  <a:lnTo>
                    <a:pt x="3250460" y="2868279"/>
                  </a:lnTo>
                  <a:cubicBezTo>
                    <a:pt x="3250460" y="3167481"/>
                    <a:pt x="3007908" y="3410033"/>
                    <a:pt x="2708706" y="3410033"/>
                  </a:cubicBezTo>
                  <a:lnTo>
                    <a:pt x="541754" y="3410033"/>
                  </a:lnTo>
                  <a:cubicBezTo>
                    <a:pt x="242552" y="3410033"/>
                    <a:pt x="0" y="3167481"/>
                    <a:pt x="0" y="286827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思源黑体 CN Light" panose="020B0300000000000000" pitchFamily="34" charset="-122"/>
                <a:ea typeface="思源黑体 CN Light" panose="020B03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755348" y="2949147"/>
              <a:ext cx="2031325" cy="384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  <a:sym typeface="思源黑体 CN Heavy" panose="020B0A00000000000000" pitchFamily="34" charset="-122"/>
                </a:rPr>
                <a:t>资源禀赋问题</a:t>
              </a:r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152066" y="3456260"/>
              <a:ext cx="3238213" cy="264585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buFont typeface="Arial" panose="020B0604020202020204" pitchFamily="34" charset="0"/>
              </a:pPr>
              <a:r>
                <a:rPr lang="en-US" altLang="zh-CN" sz="2000" dirty="0"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思源黑体 CN Heavy" panose="020B0A00000000000000" pitchFamily="34" charset="-122"/>
                </a:rPr>
                <a:t>   </a:t>
              </a:r>
              <a:r>
                <a:rPr lang="en-US" altLang="zh-CN" sz="2000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思源黑体 CN Heavy" panose="020B0A00000000000000" pitchFamily="34" charset="-122"/>
                </a:rPr>
                <a:t> </a:t>
              </a:r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思源黑体 CN Heavy" panose="020B0A00000000000000" pitchFamily="34" charset="-122"/>
                </a:rPr>
                <a:t>受制于资源的有限性和地域性，表现为因资源供给数量达到极限或不稳定造成的资源绝对短缺。</a:t>
              </a:r>
              <a:endPara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思源黑体 CN Heavy" panose="020B0A00000000000000" pitchFamily="34" charset="-122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思源黑体 CN Heavy" panose="020B0A00000000000000" pitchFamily="34" charset="-122"/>
                </a:rPr>
                <a:t>可开采非可再生资源减少乃至枯竭。</a:t>
              </a:r>
              <a:endPara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思源黑体 CN Heavy" panose="020B0A00000000000000" pitchFamily="34" charset="-122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思源黑体 CN Heavy" panose="020B0A00000000000000" pitchFamily="34" charset="-122"/>
                </a:rPr>
                <a:t>可再生资源的利用超过其最大更新能力。</a:t>
              </a:r>
              <a:endPara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思源黑体 CN Heavy" panose="020B0A00000000000000" pitchFamily="34" charset="-122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思源黑体 CN Heavy" panose="020B0A00000000000000" pitchFamily="34" charset="-122"/>
                </a:rPr>
                <a:t>资源波动幅度超过安全范围。</a:t>
              </a:r>
              <a:endPara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思源黑体 CN Heavy" panose="020B0A00000000000000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403090" y="1483483"/>
            <a:ext cx="3385185" cy="4213225"/>
            <a:chOff x="4652675" y="2768402"/>
            <a:chExt cx="3250460" cy="3523452"/>
          </a:xfrm>
        </p:grpSpPr>
        <p:sp>
          <p:nvSpPr>
            <p:cNvPr id="22" name="任意多边形: 形状 21"/>
            <p:cNvSpPr/>
            <p:nvPr/>
          </p:nvSpPr>
          <p:spPr>
            <a:xfrm>
              <a:off x="4652675" y="2768402"/>
              <a:ext cx="3250460" cy="682995"/>
            </a:xfrm>
            <a:custGeom>
              <a:avLst/>
              <a:gdLst>
                <a:gd name="connsiteX0" fmla="*/ 541754 w 3250460"/>
                <a:gd name="connsiteY0" fmla="*/ 0 h 682995"/>
                <a:gd name="connsiteX1" fmla="*/ 2708706 w 3250460"/>
                <a:gd name="connsiteY1" fmla="*/ 0 h 682995"/>
                <a:gd name="connsiteX2" fmla="*/ 3250460 w 3250460"/>
                <a:gd name="connsiteY2" fmla="*/ 541754 h 682995"/>
                <a:gd name="connsiteX3" fmla="*/ 3250460 w 3250460"/>
                <a:gd name="connsiteY3" fmla="*/ 682995 h 682995"/>
                <a:gd name="connsiteX4" fmla="*/ 0 w 3250460"/>
                <a:gd name="connsiteY4" fmla="*/ 682995 h 682995"/>
                <a:gd name="connsiteX5" fmla="*/ 0 w 3250460"/>
                <a:gd name="connsiteY5" fmla="*/ 541754 h 682995"/>
                <a:gd name="connsiteX6" fmla="*/ 541754 w 3250460"/>
                <a:gd name="connsiteY6" fmla="*/ 0 h 68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50460" h="682995">
                  <a:moveTo>
                    <a:pt x="541754" y="0"/>
                  </a:moveTo>
                  <a:lnTo>
                    <a:pt x="2708706" y="0"/>
                  </a:lnTo>
                  <a:cubicBezTo>
                    <a:pt x="3007908" y="0"/>
                    <a:pt x="3250460" y="242552"/>
                    <a:pt x="3250460" y="541754"/>
                  </a:cubicBezTo>
                  <a:lnTo>
                    <a:pt x="3250460" y="682995"/>
                  </a:lnTo>
                  <a:lnTo>
                    <a:pt x="0" y="682995"/>
                  </a:lnTo>
                  <a:lnTo>
                    <a:pt x="0" y="541754"/>
                  </a:lnTo>
                  <a:cubicBezTo>
                    <a:pt x="0" y="242552"/>
                    <a:pt x="242552" y="0"/>
                    <a:pt x="541754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254000" dist="38100" dir="16200000" rotWithShape="0">
                <a:srgbClr val="FFC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4652675" y="3451320"/>
              <a:ext cx="3250460" cy="2840534"/>
            </a:xfrm>
            <a:custGeom>
              <a:avLst/>
              <a:gdLst>
                <a:gd name="connsiteX0" fmla="*/ 0 w 3250460"/>
                <a:gd name="connsiteY0" fmla="*/ 0 h 3410033"/>
                <a:gd name="connsiteX1" fmla="*/ 3250460 w 3250460"/>
                <a:gd name="connsiteY1" fmla="*/ 0 h 3410033"/>
                <a:gd name="connsiteX2" fmla="*/ 3250460 w 3250460"/>
                <a:gd name="connsiteY2" fmla="*/ 2868279 h 3410033"/>
                <a:gd name="connsiteX3" fmla="*/ 2708706 w 3250460"/>
                <a:gd name="connsiteY3" fmla="*/ 3410033 h 3410033"/>
                <a:gd name="connsiteX4" fmla="*/ 541754 w 3250460"/>
                <a:gd name="connsiteY4" fmla="*/ 3410033 h 3410033"/>
                <a:gd name="connsiteX5" fmla="*/ 0 w 3250460"/>
                <a:gd name="connsiteY5" fmla="*/ 2868279 h 3410033"/>
                <a:gd name="connsiteX6" fmla="*/ 0 w 3250460"/>
                <a:gd name="connsiteY6" fmla="*/ 0 h 3410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50460" h="3410033">
                  <a:moveTo>
                    <a:pt x="0" y="0"/>
                  </a:moveTo>
                  <a:lnTo>
                    <a:pt x="3250460" y="0"/>
                  </a:lnTo>
                  <a:lnTo>
                    <a:pt x="3250460" y="2868279"/>
                  </a:lnTo>
                  <a:cubicBezTo>
                    <a:pt x="3250460" y="3167481"/>
                    <a:pt x="3007908" y="3410033"/>
                    <a:pt x="2708706" y="3410033"/>
                  </a:cubicBezTo>
                  <a:lnTo>
                    <a:pt x="541754" y="3410033"/>
                  </a:lnTo>
                  <a:cubicBezTo>
                    <a:pt x="242552" y="3410033"/>
                    <a:pt x="0" y="3167481"/>
                    <a:pt x="0" y="286827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CB7D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思源黑体 CN Light" panose="020B0300000000000000" pitchFamily="34" charset="-122"/>
                <a:ea typeface="思源黑体 CN Light" panose="020B03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4780997" y="2773953"/>
              <a:ext cx="3005951" cy="694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  <a:sym typeface="思源黑体 CN Heavy" panose="020B0A00000000000000" pitchFamily="34" charset="-122"/>
                </a:rPr>
                <a:t>资源生产与</a:t>
              </a:r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sym typeface="思源黑体 CN Heavy" panose="020B0A00000000000000" pitchFamily="34" charset="-122"/>
              </a:endParaRPr>
            </a:p>
            <a:p>
              <a:pPr algn="ctr"/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  <a:sym typeface="思源黑体 CN Heavy" panose="020B0A00000000000000" pitchFamily="34" charset="-122"/>
                </a:rPr>
                <a:t>供给能力问题</a:t>
              </a:r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652675" y="3530445"/>
              <a:ext cx="3135893" cy="265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anose="020B0604020202020204" pitchFamily="34" charset="0"/>
              </a:pPr>
              <a:r>
                <a:rPr lang="en-US" altLang="zh-CN" sz="2000" dirty="0"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思源黑体 CN Heavy" panose="020B0A00000000000000" pitchFamily="34" charset="-122"/>
                </a:rPr>
                <a:t>    </a:t>
              </a:r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  <a:sym typeface="思源黑体 CN Heavy" panose="020B0A00000000000000" pitchFamily="34" charset="-122"/>
                </a:rPr>
                <a:t>资源开发、购买、调配受技术、经济和社会等条件制约，表现为技术不足或经济、社会成本过高。</a:t>
              </a:r>
              <a:endPara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sym typeface="思源黑体 CN Heavy" panose="020B0A00000000000000" pitchFamily="34" charset="-122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  <a:sym typeface="思源黑体 CN Heavy" panose="020B0A00000000000000" pitchFamily="34" charset="-122"/>
                </a:rPr>
                <a:t>资源开发技术和经济能力不足。</a:t>
              </a:r>
              <a:endPara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sym typeface="思源黑体 CN Heavy" panose="020B0A00000000000000" pitchFamily="34" charset="-122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  <a:sym typeface="思源黑体 CN Heavy" panose="020B0A00000000000000" pitchFamily="34" charset="-122"/>
                </a:rPr>
                <a:t>跨区域资源调配工程的技术风险和区域冲突。</a:t>
              </a:r>
              <a:endPara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sym typeface="思源黑体 CN Heavy" panose="020B0A00000000000000" pitchFamily="34" charset="-122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  <a:sym typeface="思源黑体 CN Heavy" panose="020B0A00000000000000" pitchFamily="34" charset="-122"/>
                </a:rPr>
                <a:t>资源贸易的市场、经济和运输风险。</a:t>
              </a:r>
              <a:endPara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sym typeface="思源黑体 CN Heavy" panose="020B0A00000000000000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8159115" y="1491103"/>
            <a:ext cx="3226435" cy="4205605"/>
            <a:chOff x="8153283" y="2768402"/>
            <a:chExt cx="3251087" cy="3517080"/>
          </a:xfrm>
        </p:grpSpPr>
        <p:sp>
          <p:nvSpPr>
            <p:cNvPr id="29" name="任意多边形: 形状 28"/>
            <p:cNvSpPr/>
            <p:nvPr/>
          </p:nvSpPr>
          <p:spPr>
            <a:xfrm>
              <a:off x="8153283" y="2768402"/>
              <a:ext cx="3250460" cy="682995"/>
            </a:xfrm>
            <a:custGeom>
              <a:avLst/>
              <a:gdLst>
                <a:gd name="connsiteX0" fmla="*/ 541754 w 3250460"/>
                <a:gd name="connsiteY0" fmla="*/ 0 h 682995"/>
                <a:gd name="connsiteX1" fmla="*/ 2708706 w 3250460"/>
                <a:gd name="connsiteY1" fmla="*/ 0 h 682995"/>
                <a:gd name="connsiteX2" fmla="*/ 3250460 w 3250460"/>
                <a:gd name="connsiteY2" fmla="*/ 541754 h 682995"/>
                <a:gd name="connsiteX3" fmla="*/ 3250460 w 3250460"/>
                <a:gd name="connsiteY3" fmla="*/ 682995 h 682995"/>
                <a:gd name="connsiteX4" fmla="*/ 0 w 3250460"/>
                <a:gd name="connsiteY4" fmla="*/ 682995 h 682995"/>
                <a:gd name="connsiteX5" fmla="*/ 0 w 3250460"/>
                <a:gd name="connsiteY5" fmla="*/ 541754 h 682995"/>
                <a:gd name="connsiteX6" fmla="*/ 541754 w 3250460"/>
                <a:gd name="connsiteY6" fmla="*/ 0 h 68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50460" h="682995">
                  <a:moveTo>
                    <a:pt x="541754" y="0"/>
                  </a:moveTo>
                  <a:lnTo>
                    <a:pt x="2708706" y="0"/>
                  </a:lnTo>
                  <a:cubicBezTo>
                    <a:pt x="3007908" y="0"/>
                    <a:pt x="3250460" y="242552"/>
                    <a:pt x="3250460" y="541754"/>
                  </a:cubicBezTo>
                  <a:lnTo>
                    <a:pt x="3250460" y="682995"/>
                  </a:lnTo>
                  <a:lnTo>
                    <a:pt x="0" y="682995"/>
                  </a:lnTo>
                  <a:lnTo>
                    <a:pt x="0" y="541754"/>
                  </a:lnTo>
                  <a:cubicBezTo>
                    <a:pt x="0" y="242552"/>
                    <a:pt x="242552" y="0"/>
                    <a:pt x="541754" y="0"/>
                  </a:cubicBezTo>
                  <a:close/>
                </a:path>
              </a:pathLst>
            </a:custGeom>
            <a:solidFill>
              <a:srgbClr val="FBCB7D"/>
            </a:solidFill>
            <a:ln>
              <a:noFill/>
            </a:ln>
            <a:effectLst>
              <a:outerShdw blurRad="254000" dist="38100" dir="16200000" rotWithShape="0">
                <a:srgbClr val="FFC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8153283" y="3451320"/>
              <a:ext cx="3250475" cy="2834162"/>
            </a:xfrm>
            <a:custGeom>
              <a:avLst/>
              <a:gdLst>
                <a:gd name="connsiteX0" fmla="*/ 0 w 3250460"/>
                <a:gd name="connsiteY0" fmla="*/ 0 h 3410033"/>
                <a:gd name="connsiteX1" fmla="*/ 3250460 w 3250460"/>
                <a:gd name="connsiteY1" fmla="*/ 0 h 3410033"/>
                <a:gd name="connsiteX2" fmla="*/ 3250460 w 3250460"/>
                <a:gd name="connsiteY2" fmla="*/ 2868279 h 3410033"/>
                <a:gd name="connsiteX3" fmla="*/ 2708706 w 3250460"/>
                <a:gd name="connsiteY3" fmla="*/ 3410033 h 3410033"/>
                <a:gd name="connsiteX4" fmla="*/ 541754 w 3250460"/>
                <a:gd name="connsiteY4" fmla="*/ 3410033 h 3410033"/>
                <a:gd name="connsiteX5" fmla="*/ 0 w 3250460"/>
                <a:gd name="connsiteY5" fmla="*/ 2868279 h 3410033"/>
                <a:gd name="connsiteX6" fmla="*/ 0 w 3250460"/>
                <a:gd name="connsiteY6" fmla="*/ 0 h 3410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50460" h="3410033">
                  <a:moveTo>
                    <a:pt x="0" y="0"/>
                  </a:moveTo>
                  <a:lnTo>
                    <a:pt x="3250460" y="0"/>
                  </a:lnTo>
                  <a:lnTo>
                    <a:pt x="3250460" y="2868279"/>
                  </a:lnTo>
                  <a:cubicBezTo>
                    <a:pt x="3250460" y="3167481"/>
                    <a:pt x="3007908" y="3410033"/>
                    <a:pt x="2708706" y="3410033"/>
                  </a:cubicBezTo>
                  <a:lnTo>
                    <a:pt x="541754" y="3410033"/>
                  </a:lnTo>
                  <a:cubicBezTo>
                    <a:pt x="242552" y="3410033"/>
                    <a:pt x="0" y="3167481"/>
                    <a:pt x="0" y="286827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CB7D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思源黑体 CN Light" panose="020B0300000000000000" pitchFamily="34" charset="-122"/>
                <a:ea typeface="思源黑体 CN Light" panose="020B03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394011" y="2949487"/>
              <a:ext cx="2755838" cy="385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  <a:sym typeface="思源黑体 CN Heavy" panose="020B0A00000000000000" pitchFamily="34" charset="-122"/>
                </a:rPr>
                <a:t>资源消费需求问题</a:t>
              </a:r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8167075" y="3537348"/>
              <a:ext cx="3237295" cy="265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anose="020B0604020202020204" pitchFamily="34" charset="0"/>
              </a:pPr>
              <a:r>
                <a:rPr lang="en-US" altLang="zh-CN" sz="2000" dirty="0">
                  <a:latin typeface="思源黑体 CN Light" panose="020B0300000000000000" pitchFamily="34" charset="-122"/>
                  <a:ea typeface="思源黑体 CN Light" panose="020B0300000000000000" pitchFamily="34" charset="-122"/>
                  <a:sym typeface="思源黑体 CN Heavy" panose="020B0A00000000000000" pitchFamily="34" charset="-122"/>
                </a:rPr>
                <a:t>    </a:t>
              </a:r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  <a:sym typeface="思源黑体 CN Heavy" panose="020B0A00000000000000" pitchFamily="34" charset="-122"/>
                </a:rPr>
                <a:t>受人类对资源消费的数量和质量需求影响，表现为因资源的需求量超过资源供给能力而造成的资源相对短缺。</a:t>
              </a:r>
              <a:endPara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sym typeface="思源黑体 CN Heavy" panose="020B0A00000000000000" pitchFamily="34" charset="-122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  <a:sym typeface="思源黑体 CN Heavy" panose="020B0A00000000000000" pitchFamily="34" charset="-122"/>
                </a:rPr>
                <a:t>人口增长造成的短缺。</a:t>
              </a:r>
              <a:endPara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sym typeface="思源黑体 CN Heavy" panose="020B0A00000000000000" pitchFamily="34" charset="-122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  <a:sym typeface="思源黑体 CN Heavy" panose="020B0A00000000000000" pitchFamily="34" charset="-122"/>
                </a:rPr>
                <a:t>消费水平提高造成的短缺</a:t>
              </a:r>
              <a:endPara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sym typeface="思源黑体 CN Heavy" panose="020B0A00000000000000" pitchFamily="34" charset="-122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  <a:sym typeface="思源黑体 CN Heavy" panose="020B0A00000000000000" pitchFamily="34" charset="-122"/>
                </a:rPr>
                <a:t>消费质量标准提高造成的短缺。</a:t>
              </a:r>
              <a:endPara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sym typeface="思源黑体 CN Heavy" panose="020B0A00000000000000" pitchFamily="34" charset="-122"/>
              </a:endParaRP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3402767" y="5983460"/>
            <a:ext cx="6096000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自然环境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+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人类社会共同作用的结果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ags/tag1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3"/>
</p:tagLst>
</file>

<file path=ppt/tags/tag10.xml><?xml version="1.0" encoding="utf-8"?>
<p:tagLst xmlns:p="http://schemas.openxmlformats.org/presentationml/2006/main">
  <p:tag name="AS_UNIQUEID" val="215"/>
</p:tagLst>
</file>

<file path=ppt/tags/tag11.xml><?xml version="1.0" encoding="utf-8"?>
<p:tagLst xmlns:p="http://schemas.openxmlformats.org/presentationml/2006/main">
  <p:tag name="AS_UNIQUEID" val="216"/>
</p:tagLst>
</file>

<file path=ppt/tags/tag12.xml><?xml version="1.0" encoding="utf-8"?>
<p:tagLst xmlns:p="http://schemas.openxmlformats.org/presentationml/2006/main">
  <p:tag name="AS_UNIQUEID" val="220"/>
</p:tagLst>
</file>

<file path=ppt/tags/tag13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14.xml><?xml version="1.0" encoding="utf-8"?>
<p:tagLst xmlns:p="http://schemas.openxmlformats.org/presentationml/2006/main">
  <p:tag name="AS_UNIQUEID" val="1325"/>
</p:tagLst>
</file>

<file path=ppt/tags/tag15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3"/>
</p:tagLst>
</file>

<file path=ppt/tags/tag16.xml><?xml version="1.0" encoding="utf-8"?>
<p:tagLst xmlns:p="http://schemas.openxmlformats.org/presentationml/2006/main">
  <p:tag name="AS_UNIQUEID" val="351"/>
</p:tagLst>
</file>

<file path=ppt/tags/tag17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18.xml><?xml version="1.0" encoding="utf-8"?>
<p:tagLst xmlns:p="http://schemas.openxmlformats.org/presentationml/2006/main">
  <p:tag name="AS_UNIQUEID" val="351"/>
</p:tagLst>
</file>

<file path=ppt/tags/tag19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2.xml><?xml version="1.0" encoding="utf-8"?>
<p:tagLst xmlns:p="http://schemas.openxmlformats.org/presentationml/2006/main">
  <p:tag name="AS_UNIQUEID" val="351"/>
</p:tagLst>
</file>

<file path=ppt/tags/tag20.xml><?xml version="1.0" encoding="utf-8"?>
<p:tagLst xmlns:p="http://schemas.openxmlformats.org/presentationml/2006/main">
  <p:tag name="AS_UNIQUEID" val="351"/>
</p:tagLst>
</file>

<file path=ppt/tags/tag21.xml><?xml version="1.0" encoding="utf-8"?>
<p:tagLst xmlns:p="http://schemas.openxmlformats.org/presentationml/2006/main">
  <p:tag name="AS_UNIQUEID" val="234"/>
</p:tagLst>
</file>

<file path=ppt/tags/tag22.xml><?xml version="1.0" encoding="utf-8"?>
<p:tagLst xmlns:p="http://schemas.openxmlformats.org/presentationml/2006/main">
  <p:tag name="AS_UNIQUEID" val="241"/>
</p:tagLst>
</file>

<file path=ppt/tags/tag23.xml><?xml version="1.0" encoding="utf-8"?>
<p:tagLst xmlns:p="http://schemas.openxmlformats.org/presentationml/2006/main">
  <p:tag name="AS_UNIQUEID" val="242"/>
</p:tagLst>
</file>

<file path=ppt/tags/tag24.xml><?xml version="1.0" encoding="utf-8"?>
<p:tagLst xmlns:p="http://schemas.openxmlformats.org/presentationml/2006/main">
  <p:tag name="AS_UNIQUEID" val="239"/>
</p:tagLst>
</file>

<file path=ppt/tags/tag25.xml><?xml version="1.0" encoding="utf-8"?>
<p:tagLst xmlns:p="http://schemas.openxmlformats.org/presentationml/2006/main">
  <p:tag name="AS_UNIQUEID" val="241"/>
</p:tagLst>
</file>

<file path=ppt/tags/tag26.xml><?xml version="1.0" encoding="utf-8"?>
<p:tagLst xmlns:p="http://schemas.openxmlformats.org/presentationml/2006/main">
  <p:tag name="AS_UNIQUEID" val="242"/>
</p:tagLst>
</file>

<file path=ppt/tags/tag27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28.xml><?xml version="1.0" encoding="utf-8"?>
<p:tagLst xmlns:p="http://schemas.openxmlformats.org/presentationml/2006/main">
  <p:tag name="AS_UNIQUEID" val="351"/>
</p:tagLst>
</file>

<file path=ppt/tags/tag29.xml><?xml version="1.0" encoding="utf-8"?>
<p:tagLst xmlns:p="http://schemas.openxmlformats.org/presentationml/2006/main">
  <p:tag name="AS_UNIQUEID" val="234"/>
</p:tagLst>
</file>

<file path=ppt/tags/tag3.xml><?xml version="1.0" encoding="utf-8"?>
<p:tagLst xmlns:p="http://schemas.openxmlformats.org/presentationml/2006/main">
  <p:tag name="AS_UNIQUEID" val="209"/>
</p:tagLst>
</file>

<file path=ppt/tags/tag30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31.xml><?xml version="1.0" encoding="utf-8"?>
<p:tagLst xmlns:p="http://schemas.openxmlformats.org/presentationml/2006/main">
  <p:tag name="AS_UNIQUEID" val="351"/>
</p:tagLst>
</file>

<file path=ppt/tags/tag32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33.xml><?xml version="1.0" encoding="utf-8"?>
<p:tagLst xmlns:p="http://schemas.openxmlformats.org/presentationml/2006/main">
  <p:tag name="AS_UNIQUEID" val="351"/>
</p:tagLst>
</file>

<file path=ppt/tags/tag34.xml><?xml version="1.0" encoding="utf-8"?>
<p:tagLst xmlns:p="http://schemas.openxmlformats.org/presentationml/2006/main">
  <p:tag name="AS_UNIQUEID" val="250"/>
</p:tagLst>
</file>

<file path=ppt/tags/tag35.xml><?xml version="1.0" encoding="utf-8"?>
<p:tagLst xmlns:p="http://schemas.openxmlformats.org/presentationml/2006/main">
  <p:tag name="AS_UNIQUEID" val="253"/>
</p:tagLst>
</file>

<file path=ppt/tags/tag36.xml><?xml version="1.0" encoding="utf-8"?>
<p:tagLst xmlns:p="http://schemas.openxmlformats.org/presentationml/2006/main">
  <p:tag name="AS_UNIQUEID" val="255"/>
  <p:tag name="KSO_WM_UNIT_TABLE_BEAUTIFY" val="smartTable{ad7a81b8-1ba0-4d16-b062-c475bad01c6d}"/>
</p:tagLst>
</file>

<file path=ppt/tags/tag37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38.xml><?xml version="1.0" encoding="utf-8"?>
<p:tagLst xmlns:p="http://schemas.openxmlformats.org/presentationml/2006/main">
  <p:tag name="AS_UNIQUEID" val="351"/>
</p:tagLst>
</file>

<file path=ppt/tags/tag39.xml><?xml version="1.0" encoding="utf-8"?>
<p:tagLst xmlns:p="http://schemas.openxmlformats.org/presentationml/2006/main">
  <p:tag name="AS_UNIQUEID" val="253"/>
</p:tagLst>
</file>

<file path=ppt/tags/tag4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40.xml><?xml version="1.0" encoding="utf-8"?>
<p:tagLst xmlns:p="http://schemas.openxmlformats.org/presentationml/2006/main">
  <p:tag name="AS_UNIQUEID" val="255"/>
  <p:tag name="KSO_WM_UNIT_TABLE_BEAUTIFY" val="smartTable{9805466e-8917-4a08-a554-29beffe81dfc}"/>
</p:tagLst>
</file>

<file path=ppt/tags/tag41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42.xml><?xml version="1.0" encoding="utf-8"?>
<p:tagLst xmlns:p="http://schemas.openxmlformats.org/presentationml/2006/main">
  <p:tag name="AS_UNIQUEID" val="1325"/>
</p:tagLst>
</file>

<file path=ppt/tags/tag43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3"/>
</p:tagLst>
</file>

<file path=ppt/tags/tag44.xml><?xml version="1.0" encoding="utf-8"?>
<p:tagLst xmlns:p="http://schemas.openxmlformats.org/presentationml/2006/main">
  <p:tag name="AS_UNIQUEID" val="351"/>
</p:tagLst>
</file>

<file path=ppt/tags/tag45.xml><?xml version="1.0" encoding="utf-8"?>
<p:tagLst xmlns:p="http://schemas.openxmlformats.org/presentationml/2006/main">
  <p:tag name="AS_UNIQUEID" val="262"/>
</p:tagLst>
</file>

<file path=ppt/tags/tag46.xml><?xml version="1.0" encoding="utf-8"?>
<p:tagLst xmlns:p="http://schemas.openxmlformats.org/presentationml/2006/main">
  <p:tag name="AS_UNIQUEID" val="263"/>
</p:tagLst>
</file>

<file path=ppt/tags/tag47.xml><?xml version="1.0" encoding="utf-8"?>
<p:tagLst xmlns:p="http://schemas.openxmlformats.org/presentationml/2006/main">
  <p:tag name="AS_UNIQUEID" val="264"/>
</p:tagLst>
</file>

<file path=ppt/tags/tag48.xml><?xml version="1.0" encoding="utf-8"?>
<p:tagLst xmlns:p="http://schemas.openxmlformats.org/presentationml/2006/main">
  <p:tag name="AS_UNIQUEID" val="265"/>
</p:tagLst>
</file>

<file path=ppt/tags/tag49.xml><?xml version="1.0" encoding="utf-8"?>
<p:tagLst xmlns:p="http://schemas.openxmlformats.org/presentationml/2006/main">
  <p:tag name="AS_UNIQUEID" val="266"/>
</p:tagLst>
</file>

<file path=ppt/tags/tag5.xml><?xml version="1.0" encoding="utf-8"?>
<p:tagLst xmlns:p="http://schemas.openxmlformats.org/presentationml/2006/main">
  <p:tag name="AS_UNIQUEID" val="351"/>
</p:tagLst>
</file>

<file path=ppt/tags/tag50.xml><?xml version="1.0" encoding="utf-8"?>
<p:tagLst xmlns:p="http://schemas.openxmlformats.org/presentationml/2006/main">
  <p:tag name="AS_UNIQUEID" val="267"/>
</p:tagLst>
</file>

<file path=ppt/tags/tag51.xml><?xml version="1.0" encoding="utf-8"?>
<p:tagLst xmlns:p="http://schemas.openxmlformats.org/presentationml/2006/main">
  <p:tag name="AS_UNIQUEID" val="268"/>
</p:tagLst>
</file>

<file path=ppt/tags/tag52.xml><?xml version="1.0" encoding="utf-8"?>
<p:tagLst xmlns:p="http://schemas.openxmlformats.org/presentationml/2006/main">
  <p:tag name="AS_UNIQUEID" val="269"/>
</p:tagLst>
</file>

<file path=ppt/tags/tag53.xml><?xml version="1.0" encoding="utf-8"?>
<p:tagLst xmlns:p="http://schemas.openxmlformats.org/presentationml/2006/main">
  <p:tag name="AS_UNIQUEID" val="270"/>
</p:tagLst>
</file>

<file path=ppt/tags/tag54.xml><?xml version="1.0" encoding="utf-8"?>
<p:tagLst xmlns:p="http://schemas.openxmlformats.org/presentationml/2006/main">
  <p:tag name="AS_UNIQUEID" val="271"/>
</p:tagLst>
</file>

<file path=ppt/tags/tag55.xml><?xml version="1.0" encoding="utf-8"?>
<p:tagLst xmlns:p="http://schemas.openxmlformats.org/presentationml/2006/main">
  <p:tag name="AS_UNIQUEID" val="272"/>
</p:tagLst>
</file>

<file path=ppt/tags/tag56.xml><?xml version="1.0" encoding="utf-8"?>
<p:tagLst xmlns:p="http://schemas.openxmlformats.org/presentationml/2006/main">
  <p:tag name="AS_UNIQUEID" val="273"/>
</p:tagLst>
</file>

<file path=ppt/tags/tag57.xml><?xml version="1.0" encoding="utf-8"?>
<p:tagLst xmlns:p="http://schemas.openxmlformats.org/presentationml/2006/main">
  <p:tag name="AS_UNIQUEID" val="274"/>
</p:tagLst>
</file>

<file path=ppt/tags/tag58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59.xml><?xml version="1.0" encoding="utf-8"?>
<p:tagLst xmlns:p="http://schemas.openxmlformats.org/presentationml/2006/main">
  <p:tag name="AS_UNIQUEID" val="351"/>
</p:tagLst>
</file>

<file path=ppt/tags/tag6.xml><?xml version="1.0" encoding="utf-8"?>
<p:tagLst xmlns:p="http://schemas.openxmlformats.org/presentationml/2006/main">
  <p:tag name="AS_UNIQUEID" val="211"/>
</p:tagLst>
</file>

<file path=ppt/tags/tag60.xml><?xml version="1.0" encoding="utf-8"?>
<p:tagLst xmlns:p="http://schemas.openxmlformats.org/presentationml/2006/main">
  <p:tag name="AS_UNIQUEID" val="265"/>
</p:tagLst>
</file>

<file path=ppt/tags/tag61.xml><?xml version="1.0" encoding="utf-8"?>
<p:tagLst xmlns:p="http://schemas.openxmlformats.org/presentationml/2006/main">
  <p:tag name="AS_UNIQUEID" val="266"/>
</p:tagLst>
</file>

<file path=ppt/tags/tag62.xml><?xml version="1.0" encoding="utf-8"?>
<p:tagLst xmlns:p="http://schemas.openxmlformats.org/presentationml/2006/main">
  <p:tag name="AS_UNIQUEID" val="267"/>
</p:tagLst>
</file>

<file path=ppt/tags/tag63.xml><?xml version="1.0" encoding="utf-8"?>
<p:tagLst xmlns:p="http://schemas.openxmlformats.org/presentationml/2006/main">
  <p:tag name="AS_UNIQUEID" val="268"/>
</p:tagLst>
</file>

<file path=ppt/tags/tag64.xml><?xml version="1.0" encoding="utf-8"?>
<p:tagLst xmlns:p="http://schemas.openxmlformats.org/presentationml/2006/main">
  <p:tag name="AS_UNIQUEID" val="269"/>
</p:tagLst>
</file>

<file path=ppt/tags/tag65.xml><?xml version="1.0" encoding="utf-8"?>
<p:tagLst xmlns:p="http://schemas.openxmlformats.org/presentationml/2006/main">
  <p:tag name="AS_UNIQUEID" val="270"/>
</p:tagLst>
</file>

<file path=ppt/tags/tag66.xml><?xml version="1.0" encoding="utf-8"?>
<p:tagLst xmlns:p="http://schemas.openxmlformats.org/presentationml/2006/main">
  <p:tag name="AS_UNIQUEID" val="271"/>
</p:tagLst>
</file>

<file path=ppt/tags/tag67.xml><?xml version="1.0" encoding="utf-8"?>
<p:tagLst xmlns:p="http://schemas.openxmlformats.org/presentationml/2006/main">
  <p:tag name="AS_UNIQUEID" val="272"/>
</p:tagLst>
</file>

<file path=ppt/tags/tag68.xml><?xml version="1.0" encoding="utf-8"?>
<p:tagLst xmlns:p="http://schemas.openxmlformats.org/presentationml/2006/main">
  <p:tag name="AS_UNIQUEID" val="273"/>
</p:tagLst>
</file>

<file path=ppt/tags/tag69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7.xml><?xml version="1.0" encoding="utf-8"?>
<p:tagLst xmlns:p="http://schemas.openxmlformats.org/presentationml/2006/main">
  <p:tag name="AS_UNIQUEID" val="213"/>
</p:tagLst>
</file>

<file path=ppt/tags/tag70.xml><?xml version="1.0" encoding="utf-8"?>
<p:tagLst xmlns:p="http://schemas.openxmlformats.org/presentationml/2006/main">
  <p:tag name="AS_UNIQUEID" val="351"/>
</p:tagLst>
</file>

<file path=ppt/tags/tag71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72.xml><?xml version="1.0" encoding="utf-8"?>
<p:tagLst xmlns:p="http://schemas.openxmlformats.org/presentationml/2006/main">
  <p:tag name="AS_UNIQUEID" val="351"/>
</p:tagLst>
</file>

<file path=ppt/tags/tag73.xml><?xml version="1.0" encoding="utf-8"?>
<p:tagLst xmlns:p="http://schemas.openxmlformats.org/presentationml/2006/main">
  <p:tag name="AS_UNIQUEID" val="289"/>
</p:tagLst>
</file>

<file path=ppt/tags/tag74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75.xml><?xml version="1.0" encoding="utf-8"?>
<p:tagLst xmlns:p="http://schemas.openxmlformats.org/presentationml/2006/main">
  <p:tag name="AS_UNIQUEID" val="351"/>
</p:tagLst>
</file>

<file path=ppt/tags/tag76.xml><?xml version="1.0" encoding="utf-8"?>
<p:tagLst xmlns:p="http://schemas.openxmlformats.org/presentationml/2006/main">
  <p:tag name="AS_UNIQUEID" val="289"/>
</p:tagLst>
</file>

<file path=ppt/tags/tag77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78.xml><?xml version="1.0" encoding="utf-8"?>
<p:tagLst xmlns:p="http://schemas.openxmlformats.org/presentationml/2006/main">
  <p:tag name="AS_UNIQUEID" val="351"/>
</p:tagLst>
</file>

<file path=ppt/tags/tag79.xml><?xml version="1.0" encoding="utf-8"?>
<p:tagLst xmlns:p="http://schemas.openxmlformats.org/presentationml/2006/main">
  <p:tag name="AS_UNIQUEID" val="7"/>
</p:tagLst>
</file>

<file path=ppt/tags/tag8.xml><?xml version="1.0" encoding="utf-8"?>
<p:tagLst xmlns:p="http://schemas.openxmlformats.org/presentationml/2006/main">
  <p:tag name="AS_UNIQUEID" val="214"/>
</p:tagLst>
</file>

<file path=ppt/tags/tag80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81.xml><?xml version="1.0" encoding="utf-8"?>
<p:tagLst xmlns:p="http://schemas.openxmlformats.org/presentationml/2006/main">
  <p:tag name="AS_UNIQUEID" val="351"/>
</p:tagLst>
</file>

<file path=ppt/tags/tag82.xml><?xml version="1.0" encoding="utf-8"?>
<p:tagLst xmlns:p="http://schemas.openxmlformats.org/presentationml/2006/main">
  <p:tag name="AS_UNIQUEID" val="291"/>
</p:tagLst>
</file>

<file path=ppt/tags/tag83.xml><?xml version="1.0" encoding="utf-8"?>
<p:tagLst xmlns:p="http://schemas.openxmlformats.org/presentationml/2006/main">
  <p:tag name="AS_UNIQUEID" val="292"/>
</p:tagLst>
</file>

<file path=ppt/tags/tag84.xml><?xml version="1.0" encoding="utf-8"?>
<p:tagLst xmlns:p="http://schemas.openxmlformats.org/presentationml/2006/main">
  <p:tag name="AS_UNIQUEID" val="294"/>
</p:tagLst>
</file>

<file path=ppt/tags/tag85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86.xml><?xml version="1.0" encoding="utf-8"?>
<p:tagLst xmlns:p="http://schemas.openxmlformats.org/presentationml/2006/main">
  <p:tag name="commondata" val="eyJoZGlkIjoiMjMxMWI3ZmEyODBjZWNjNjk3OTM5YjUzNzdlYTdjMDUifQ=="/>
</p:tagLst>
</file>

<file path=ppt/tags/tag9.xml><?xml version="1.0" encoding="utf-8"?>
<p:tagLst xmlns:p="http://schemas.openxmlformats.org/presentationml/2006/main">
  <p:tag name="AS_UNIQUEID" val="21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znh2u04">
      <a:majorFont>
        <a:latin typeface=""/>
        <a:ea typeface="思源黑体 CN"/>
        <a:cs typeface=""/>
      </a:majorFont>
      <a:minorFont>
        <a:latin typeface="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dnmwzv3">
      <a:majorFont>
        <a:latin typeface=""/>
        <a:ea typeface="思源黑体 CN"/>
        <a:cs typeface=""/>
      </a:majorFont>
      <a:minorFont>
        <a:latin typeface=""/>
        <a:ea typeface="思源黑体 CN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TM04033925[[fn=水滴]]</Template>
  <TotalTime>0</TotalTime>
  <Words>3197</Words>
  <Application>WPS 演示</Application>
  <PresentationFormat>宽屏</PresentationFormat>
  <Paragraphs>316</Paragraphs>
  <Slides>20</Slides>
  <Notes>34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20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Calibri</vt:lpstr>
      <vt:lpstr>微软雅黑 Light</vt:lpstr>
      <vt:lpstr>等线</vt:lpstr>
      <vt:lpstr>Arial</vt:lpstr>
      <vt:lpstr>楷体</vt:lpstr>
      <vt:lpstr>Times New Roman</vt:lpstr>
      <vt:lpstr>黑体</vt:lpstr>
      <vt:lpstr>思源黑体 CN Heavy</vt:lpstr>
      <vt:lpstr>思源黑体 CN Light</vt:lpstr>
      <vt:lpstr>Arial Unicode MS</vt:lpstr>
      <vt:lpstr>思源黑体 CN</vt:lpstr>
      <vt:lpstr>楷体_GB2312</vt:lpstr>
      <vt:lpstr>新宋体</vt:lpstr>
      <vt:lpstr>Times New Roman</vt:lpstr>
      <vt:lpstr>Courier New</vt:lpstr>
      <vt:lpstr>仿宋</vt:lpstr>
      <vt:lpstr>等线 Light</vt:lpstr>
      <vt:lpstr>Office 主题​​</vt:lpstr>
      <vt:lpstr>Office 主题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水圈与水循环</dc:title>
  <dc:creator>地理e线</dc:creator>
  <cp:lastModifiedBy>RedmiBook</cp:lastModifiedBy>
  <cp:revision>455</cp:revision>
  <dcterms:created xsi:type="dcterms:W3CDTF">2021-08-13T12:36:00Z</dcterms:created>
  <dcterms:modified xsi:type="dcterms:W3CDTF">2025-03-20T05:15:55Z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1B649609671647FF8BD30E4150B6B117_13</vt:lpwstr>
  </property>
  <property fmtid="{D5CDD505-2E9C-101B-9397-08002B2CF9AE}" pid="3" name="KSOProductBuildVer">
    <vt:lpwstr>2052-12.1.0.20305</vt:lpwstr>
  </property>
</Properties>
</file>