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sldIdLst>
    <p:sldId id="7066" r:id="rId3"/>
    <p:sldId id="7068" r:id="rId5"/>
    <p:sldId id="7028" r:id="rId6"/>
    <p:sldId id="7069" r:id="rId7"/>
    <p:sldId id="7070" r:id="rId8"/>
    <p:sldId id="7071" r:id="rId9"/>
    <p:sldId id="7072" r:id="rId10"/>
    <p:sldId id="7073" r:id="rId11"/>
    <p:sldId id="7074" r:id="rId12"/>
    <p:sldId id="7052" r:id="rId13"/>
    <p:sldId id="7053" r:id="rId14"/>
    <p:sldId id="294" r:id="rId15"/>
    <p:sldId id="7076" r:id="rId16"/>
    <p:sldId id="293" r:id="rId17"/>
    <p:sldId id="7075" r:id="rId18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5463" autoAdjust="0"/>
  </p:normalViewPr>
  <p:slideViewPr>
    <p:cSldViewPr snapToGrid="0">
      <p:cViewPr varScale="1">
        <p:scale>
          <a:sx n="95" d="100"/>
          <a:sy n="95" d="100"/>
        </p:scale>
        <p:origin x="97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2" Type="http://schemas.openxmlformats.org/officeDocument/2006/relationships/tags" Target="tags/tag61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E54F9-0EFA-453E-82F1-8D1476BABE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4C6DC-ABDA-47E6-BDF3-BE4F922A534E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kern="100" dirty="0">
                <a:ea typeface="楷体_GB2312"/>
                <a:cs typeface="Times New Roman" panose="02020603050405020304"/>
              </a:rPr>
              <a:t>第</a:t>
            </a:r>
            <a:r>
              <a:rPr lang="en-US" altLang="zh-CN" kern="100" dirty="0">
                <a:ea typeface="楷体_GB2312"/>
                <a:cs typeface="Courier New" panose="02070309020205020404"/>
              </a:rPr>
              <a:t>1</a:t>
            </a:r>
            <a:r>
              <a:rPr lang="zh-CN" altLang="zh-CN" kern="100" dirty="0">
                <a:ea typeface="楷体_GB2312"/>
                <a:cs typeface="Times New Roman" panose="02020603050405020304"/>
              </a:rPr>
              <a:t>题，材料中内容充分体现了水资源合理利用方式中的节约用水，即</a:t>
            </a:r>
            <a:r>
              <a:rPr lang="en-US" altLang="zh-CN" kern="100" dirty="0">
                <a:latin typeface="宋体" panose="02010600030101010101" pitchFamily="2" charset="-122"/>
                <a:cs typeface="Times New Roman" panose="02020603050405020304"/>
              </a:rPr>
              <a:t>“</a:t>
            </a:r>
            <a:r>
              <a:rPr lang="zh-CN" altLang="zh-CN" kern="100" dirty="0">
                <a:ea typeface="楷体_GB2312"/>
                <a:cs typeface="Times New Roman" panose="02020603050405020304"/>
              </a:rPr>
              <a:t>节流</a:t>
            </a:r>
            <a:r>
              <a:rPr lang="en-US" altLang="zh-CN" kern="100" dirty="0">
                <a:latin typeface="宋体" panose="02010600030101010101" pitchFamily="2" charset="-122"/>
                <a:cs typeface="Times New Roman" panose="02020603050405020304"/>
              </a:rPr>
              <a:t>”</a:t>
            </a:r>
            <a:r>
              <a:rPr lang="zh-CN" altLang="zh-CN" kern="100" dirty="0">
                <a:ea typeface="楷体_GB2312"/>
                <a:cs typeface="Times New Roman" panose="02020603050405020304"/>
              </a:rPr>
              <a:t>。第</a:t>
            </a:r>
            <a:r>
              <a:rPr lang="en-US" altLang="zh-CN" kern="100" dirty="0">
                <a:ea typeface="楷体_GB2312"/>
                <a:cs typeface="Courier New" panose="02070309020205020404"/>
              </a:rPr>
              <a:t>2</a:t>
            </a:r>
            <a:r>
              <a:rPr lang="zh-CN" altLang="zh-CN" kern="100" dirty="0">
                <a:ea typeface="楷体_GB2312"/>
                <a:cs typeface="Times New Roman" panose="02020603050405020304"/>
              </a:rPr>
              <a:t>题，海水淡化需要极高的技术和较多的费用，不属于节流。用淘米的水洗菜，做到了节约用水，属于节流。采用大的淋浴喷头，会增大用水量，不属于节流。未经净化的工业废水含有污染物质，是不能用来洗衣服的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4C6DC-ABDA-47E6-BDF3-BE4F922A53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4C6DC-ABDA-47E6-BDF3-BE4F922A53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zh-CN" kern="100" dirty="0">
                <a:ea typeface="楷体_GB2312"/>
                <a:cs typeface="Times New Roman" panose="02020603050405020304"/>
              </a:rPr>
              <a:t>第</a:t>
            </a:r>
            <a:r>
              <a:rPr lang="en-US" altLang="zh-CN" kern="100" dirty="0">
                <a:ea typeface="楷体_GB2312"/>
                <a:cs typeface="Courier New" panose="02070309020205020404"/>
              </a:rPr>
              <a:t>5</a:t>
            </a:r>
            <a:r>
              <a:rPr lang="zh-CN" altLang="zh-CN" kern="100" dirty="0">
                <a:ea typeface="楷体_GB2312"/>
                <a:cs typeface="Times New Roman" panose="02020603050405020304"/>
              </a:rPr>
              <a:t>题，该地区能源消费以煤炭、薪柴、秸秆为主，易产生大气污染，</a:t>
            </a:r>
            <a:r>
              <a:rPr lang="en-US" altLang="zh-CN" kern="100" dirty="0">
                <a:latin typeface="宋体" panose="02010600030101010101" pitchFamily="2" charset="-122"/>
                <a:ea typeface="楷体_GB2312"/>
                <a:cs typeface="Times New Roman" panose="02020603050405020304"/>
              </a:rPr>
              <a:t>①</a:t>
            </a:r>
            <a:r>
              <a:rPr lang="zh-CN" altLang="zh-CN" kern="100" dirty="0">
                <a:ea typeface="楷体_GB2312"/>
                <a:cs typeface="Times New Roman" panose="02020603050405020304"/>
              </a:rPr>
              <a:t>正确；秸秆被大量燃烧，不能以有机肥的形式返还农田，易使土壤肥力下降，</a:t>
            </a:r>
            <a:r>
              <a:rPr lang="en-US" altLang="zh-CN" kern="100" dirty="0">
                <a:latin typeface="宋体" panose="02010600030101010101" pitchFamily="2" charset="-122"/>
                <a:ea typeface="楷体_GB2312"/>
                <a:cs typeface="Times New Roman" panose="02020603050405020304"/>
              </a:rPr>
              <a:t>②</a:t>
            </a:r>
            <a:r>
              <a:rPr lang="zh-CN" altLang="zh-CN" kern="100" dirty="0">
                <a:ea typeface="楷体_GB2312"/>
                <a:cs typeface="Times New Roman" panose="02020603050405020304"/>
              </a:rPr>
              <a:t>正确。第</a:t>
            </a:r>
            <a:r>
              <a:rPr lang="en-US" altLang="zh-CN" kern="100" dirty="0">
                <a:ea typeface="楷体_GB2312"/>
                <a:cs typeface="Courier New" panose="02070309020205020404"/>
              </a:rPr>
              <a:t>6</a:t>
            </a:r>
            <a:r>
              <a:rPr lang="zh-CN" altLang="zh-CN" kern="100" dirty="0">
                <a:ea typeface="楷体_GB2312"/>
                <a:cs typeface="Times New Roman" panose="02020603050405020304"/>
              </a:rPr>
              <a:t>题，因地制宜开发利用多种能源，有利于优化该地区能源消费结构，减少大气污染等，故</a:t>
            </a:r>
            <a:r>
              <a:rPr lang="en-US" altLang="zh-CN" kern="100" dirty="0">
                <a:latin typeface="宋体" panose="02010600030101010101" pitchFamily="2" charset="-122"/>
                <a:ea typeface="楷体_GB2312"/>
                <a:cs typeface="Times New Roman" panose="02020603050405020304"/>
              </a:rPr>
              <a:t>①</a:t>
            </a:r>
            <a:r>
              <a:rPr lang="zh-CN" altLang="zh-CN" kern="100" dirty="0">
                <a:ea typeface="楷体_GB2312"/>
                <a:cs typeface="Times New Roman" panose="02020603050405020304"/>
              </a:rPr>
              <a:t>正确；营建速生薪炭林，可抑制过度樵采，从而减轻对生态环境的破坏，故</a:t>
            </a:r>
            <a:r>
              <a:rPr lang="en-US" altLang="zh-CN" kern="100" dirty="0">
                <a:latin typeface="宋体" panose="02010600030101010101" pitchFamily="2" charset="-122"/>
                <a:ea typeface="楷体_GB2312"/>
                <a:cs typeface="Times New Roman" panose="02020603050405020304"/>
              </a:rPr>
              <a:t>②</a:t>
            </a:r>
            <a:r>
              <a:rPr lang="zh-CN" altLang="zh-CN" kern="100" dirty="0">
                <a:ea typeface="楷体_GB2312"/>
                <a:cs typeface="Times New Roman" panose="02020603050405020304"/>
              </a:rPr>
              <a:t>正确；进行炉灶革新，提高能源利用率，可以有效减少环境污染，故</a:t>
            </a:r>
            <a:r>
              <a:rPr lang="en-US" altLang="zh-CN" kern="100" dirty="0">
                <a:latin typeface="宋体" panose="02010600030101010101" pitchFamily="2" charset="-122"/>
                <a:ea typeface="楷体_GB2312"/>
                <a:cs typeface="Times New Roman" panose="02020603050405020304"/>
              </a:rPr>
              <a:t>③</a:t>
            </a:r>
            <a:r>
              <a:rPr lang="zh-CN" altLang="zh-CN" kern="100" dirty="0">
                <a:ea typeface="楷体_GB2312"/>
                <a:cs typeface="Times New Roman" panose="02020603050405020304"/>
              </a:rPr>
              <a:t>正确；大力发展畜牧业、加强交通建设均会进一步破坏植被，故</a:t>
            </a:r>
            <a:r>
              <a:rPr lang="en-US" altLang="zh-CN" kern="100" dirty="0">
                <a:latin typeface="宋体" panose="02010600030101010101" pitchFamily="2" charset="-122"/>
                <a:ea typeface="楷体_GB2312"/>
                <a:cs typeface="Times New Roman" panose="02020603050405020304"/>
              </a:rPr>
              <a:t>④⑤</a:t>
            </a:r>
            <a:r>
              <a:rPr lang="zh-CN" altLang="zh-CN" kern="100" dirty="0">
                <a:ea typeface="楷体_GB2312"/>
                <a:cs typeface="Times New Roman" panose="02020603050405020304"/>
              </a:rPr>
              <a:t>错误。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4C6DC-ABDA-47E6-BDF3-BE4F922A53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4C6DC-ABDA-47E6-BDF3-BE4F922A53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24C6DC-ABDA-47E6-BDF3-BE4F922A534E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40716FC-E790-4F67-9354-6976C83A4E6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tags" Target="../tags/tag24.xml"/><Relationship Id="rId28" Type="http://schemas.openxmlformats.org/officeDocument/2006/relationships/notesSlide" Target="../notesSlides/notesSlide10.xml"/><Relationship Id="rId27" Type="http://schemas.openxmlformats.org/officeDocument/2006/relationships/slideLayout" Target="../slideLayouts/slideLayout2.xml"/><Relationship Id="rId26" Type="http://schemas.openxmlformats.org/officeDocument/2006/relationships/tags" Target="../tags/tag47.xml"/><Relationship Id="rId25" Type="http://schemas.openxmlformats.org/officeDocument/2006/relationships/tags" Target="../tags/tag46.xml"/><Relationship Id="rId24" Type="http://schemas.openxmlformats.org/officeDocument/2006/relationships/tags" Target="../tags/tag45.xml"/><Relationship Id="rId23" Type="http://schemas.openxmlformats.org/officeDocument/2006/relationships/tags" Target="../tags/tag44.xml"/><Relationship Id="rId22" Type="http://schemas.openxmlformats.org/officeDocument/2006/relationships/tags" Target="../tags/tag43.xml"/><Relationship Id="rId21" Type="http://schemas.openxmlformats.org/officeDocument/2006/relationships/tags" Target="../tags/tag42.xml"/><Relationship Id="rId20" Type="http://schemas.openxmlformats.org/officeDocument/2006/relationships/tags" Target="../tags/tag41.xml"/><Relationship Id="rId2" Type="http://schemas.openxmlformats.org/officeDocument/2006/relationships/image" Target="../media/image3.png"/><Relationship Id="rId19" Type="http://schemas.openxmlformats.org/officeDocument/2006/relationships/tags" Target="../tags/tag40.xml"/><Relationship Id="rId18" Type="http://schemas.openxmlformats.org/officeDocument/2006/relationships/tags" Target="../tags/tag39.xml"/><Relationship Id="rId17" Type="http://schemas.openxmlformats.org/officeDocument/2006/relationships/tags" Target="../tags/tag38.xml"/><Relationship Id="rId16" Type="http://schemas.openxmlformats.org/officeDocument/2006/relationships/tags" Target="../tags/tag37.xml"/><Relationship Id="rId15" Type="http://schemas.openxmlformats.org/officeDocument/2006/relationships/tags" Target="../tags/tag36.xml"/><Relationship Id="rId14" Type="http://schemas.openxmlformats.org/officeDocument/2006/relationships/tags" Target="../tags/tag35.xml"/><Relationship Id="rId13" Type="http://schemas.openxmlformats.org/officeDocument/2006/relationships/tags" Target="../tags/tag34.xml"/><Relationship Id="rId12" Type="http://schemas.openxmlformats.org/officeDocument/2006/relationships/tags" Target="../tags/tag33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tags" Target="../tags/tag23.xml"/></Relationships>
</file>

<file path=ppt/slides/_rels/slide1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1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image" Target="../media/image3.png"/><Relationship Id="rId1" Type="http://schemas.openxmlformats.org/officeDocument/2006/relationships/tags" Target="../tags/tag48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image" Target="../media/image3.png"/><Relationship Id="rId1" Type="http://schemas.openxmlformats.org/officeDocument/2006/relationships/tags" Target="../tags/tag5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7.xml"/><Relationship Id="rId6" Type="http://schemas.openxmlformats.org/officeDocument/2006/relationships/image" Target="file:///F:\2021\&#35838;&#20214;\2022\1&#26376;\&#20840;&#20248;&#35838;&#22530;\&#22320;&#29702;&#36873;&#25321;&#24615;&#24517;&#20462;3\CMD21.TIF" TargetMode="External"/><Relationship Id="rId5" Type="http://schemas.openxmlformats.org/officeDocument/2006/relationships/image" Target="../media/image11.png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image" Target="../media/image3.png"/><Relationship Id="rId1" Type="http://schemas.openxmlformats.org/officeDocument/2006/relationships/tags" Target="../tags/tag54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58.xml"/><Relationship Id="rId2" Type="http://schemas.openxmlformats.org/officeDocument/2006/relationships/image" Target="../media/image3.png"/><Relationship Id="rId1" Type="http://schemas.openxmlformats.org/officeDocument/2006/relationships/tags" Target="../tags/tag57.xml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Relationship Id="rId3" Type="http://schemas.openxmlformats.org/officeDocument/2006/relationships/tags" Target="../tags/tag60.xml"/><Relationship Id="rId2" Type="http://schemas.openxmlformats.org/officeDocument/2006/relationships/image" Target="../media/image3.png"/><Relationship Id="rId1" Type="http://schemas.openxmlformats.org/officeDocument/2006/relationships/tags" Target="../tags/tag59.xml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4.xml"/><Relationship Id="rId2" Type="http://schemas.openxmlformats.org/officeDocument/2006/relationships/image" Target="../media/image2.png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7.xml"/><Relationship Id="rId4" Type="http://schemas.openxmlformats.org/officeDocument/2006/relationships/image" Target="../media/image4.jpeg"/><Relationship Id="rId3" Type="http://schemas.openxmlformats.org/officeDocument/2006/relationships/tags" Target="../tags/tag6.xml"/><Relationship Id="rId2" Type="http://schemas.openxmlformats.org/officeDocument/2006/relationships/image" Target="../media/image3.png"/><Relationship Id="rId1" Type="http://schemas.openxmlformats.org/officeDocument/2006/relationships/tags" Target="../tags/tag5.xml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9.xml"/><Relationship Id="rId2" Type="http://schemas.openxmlformats.org/officeDocument/2006/relationships/image" Target="../media/image5.png"/><Relationship Id="rId1" Type="http://schemas.openxmlformats.org/officeDocument/2006/relationships/tags" Target="../tags/tag8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.xml"/><Relationship Id="rId2" Type="http://schemas.openxmlformats.org/officeDocument/2006/relationships/image" Target="../media/image6.png"/><Relationship Id="rId1" Type="http://schemas.openxmlformats.org/officeDocument/2006/relationships/tags" Target="../tags/tag10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4.xml"/><Relationship Id="rId4" Type="http://schemas.openxmlformats.org/officeDocument/2006/relationships/image" Target="../media/image4.jpeg"/><Relationship Id="rId3" Type="http://schemas.openxmlformats.org/officeDocument/2006/relationships/tags" Target="../tags/tag13.xml"/><Relationship Id="rId2" Type="http://schemas.openxmlformats.org/officeDocument/2006/relationships/image" Target="../media/image3.png"/><Relationship Id="rId1" Type="http://schemas.openxmlformats.org/officeDocument/2006/relationships/tags" Target="../tags/tag12.xml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7.xml"/><Relationship Id="rId3" Type="http://schemas.openxmlformats.org/officeDocument/2006/relationships/image" Target="../media/image7.jpeg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8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20.xml"/><Relationship Id="rId4" Type="http://schemas.openxmlformats.org/officeDocument/2006/relationships/image" Target="../media/image8.jpeg"/><Relationship Id="rId3" Type="http://schemas.openxmlformats.org/officeDocument/2006/relationships/tags" Target="../tags/tag19.xml"/><Relationship Id="rId2" Type="http://schemas.openxmlformats.org/officeDocument/2006/relationships/image" Target="../media/image3.png"/><Relationship Id="rId1" Type="http://schemas.openxmlformats.org/officeDocument/2006/relationships/tags" Target="../tags/tag18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2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tags" Target="../tags/tag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1307" y="0"/>
            <a:ext cx="1547735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矩形 8"/>
          <p:cNvSpPr/>
          <p:nvPr/>
        </p:nvSpPr>
        <p:spPr>
          <a:xfrm>
            <a:off x="0" y="-527846"/>
            <a:ext cx="13057238" cy="8223467"/>
          </a:xfrm>
          <a:prstGeom prst="rect">
            <a:avLst/>
          </a:prstGeom>
          <a:solidFill>
            <a:schemeClr val="tx1">
              <a:alpha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cs typeface="+mn-ea"/>
              <a:sym typeface="+mn-lt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3826155" y="3071729"/>
            <a:ext cx="308345" cy="0"/>
          </a:xfrm>
          <a:prstGeom prst="line">
            <a:avLst/>
          </a:prstGeom>
          <a:ln>
            <a:noFil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işlïḑê"/>
          <p:cNvSpPr txBox="1"/>
          <p:nvPr/>
        </p:nvSpPr>
        <p:spPr>
          <a:xfrm>
            <a:off x="-858081" y="3583888"/>
            <a:ext cx="11261035" cy="18958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en-US" altLang="zh-CN" sz="4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TextBox 1"/>
          <p:cNvSpPr txBox="1"/>
          <p:nvPr>
            <p:custDataLst>
              <p:tags r:id="rId2"/>
            </p:custDataLst>
          </p:nvPr>
        </p:nvSpPr>
        <p:spPr>
          <a:xfrm>
            <a:off x="4023360" y="-1211580"/>
            <a:ext cx="5598160" cy="7785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9995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ea"/>
                <a:sym typeface="+mn-lt"/>
              </a:rPr>
              <a:t>3</a:t>
            </a:r>
            <a:endParaRPr lang="en-US" sz="49995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ea"/>
              <a:sym typeface="+mn-lt"/>
            </a:endParaRPr>
          </a:p>
        </p:txBody>
      </p:sp>
      <p:sp>
        <p:nvSpPr>
          <p:cNvPr id="2" name="işlïḑê"/>
          <p:cNvSpPr txBox="1"/>
          <p:nvPr/>
        </p:nvSpPr>
        <p:spPr>
          <a:xfrm>
            <a:off x="0" y="1874471"/>
            <a:ext cx="12429459" cy="18958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zh-CN" altLang="en-US" sz="8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保障资源安全的措施</a:t>
            </a:r>
            <a:endParaRPr lang="en-US" altLang="zh-CN" sz="8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88"/>
    </mc:Choice>
    <mc:Fallback>
      <p:transition spd="slow" advTm="238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狮子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圆角矩形 7"/>
          <p:cNvSpPr/>
          <p:nvPr>
            <p:custDataLst>
              <p:tags r:id="rId1"/>
            </p:custDataLst>
          </p:nvPr>
        </p:nvSpPr>
        <p:spPr>
          <a:xfrm>
            <a:off x="53165" y="42528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pic>
        <p:nvPicPr>
          <p:cNvPr id="31" name="图片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70" y="124935"/>
            <a:ext cx="2845055" cy="63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图片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70" y="124935"/>
            <a:ext cx="2845055" cy="63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TextBox 25"/>
          <p:cNvSpPr>
            <a:spLocks noChangeArrowheads="1"/>
          </p:cNvSpPr>
          <p:nvPr/>
        </p:nvSpPr>
        <p:spPr bwMode="auto">
          <a:xfrm>
            <a:off x="717295" y="53165"/>
            <a:ext cx="107573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课堂小结</a:t>
            </a:r>
            <a:endParaRPr lang="zh-CN" altLang="en-US" sz="3200" b="1" dirty="0">
              <a:solidFill>
                <a:srgbClr val="262626"/>
              </a:solidFill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1017527" y="1195549"/>
            <a:ext cx="1896482" cy="4616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lt1"/>
                </a:solidFill>
              </a:rPr>
              <a:t>资源安全</a:t>
            </a:r>
            <a:endParaRPr lang="zh-CN" altLang="en-US" sz="2800" b="1" dirty="0">
              <a:solidFill>
                <a:schemeClr val="lt1"/>
              </a:solidFill>
            </a:endParaRPr>
          </a:p>
        </p:txBody>
      </p:sp>
      <p:sp>
        <p:nvSpPr>
          <p:cNvPr id="20" name="矩形 19"/>
          <p:cNvSpPr/>
          <p:nvPr>
            <p:custDataLst>
              <p:tags r:id="rId4"/>
            </p:custDataLst>
          </p:nvPr>
        </p:nvSpPr>
        <p:spPr>
          <a:xfrm>
            <a:off x="1081093" y="2729916"/>
            <a:ext cx="2339102" cy="5232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lt1"/>
                </a:solidFill>
              </a:rPr>
              <a:t>资源安全问题</a:t>
            </a:r>
            <a:endParaRPr lang="zh-CN" altLang="en-US" sz="2800" b="1" dirty="0">
              <a:solidFill>
                <a:schemeClr val="lt1"/>
              </a:solidFill>
            </a:endParaRPr>
          </a:p>
        </p:txBody>
      </p:sp>
      <p:sp>
        <p:nvSpPr>
          <p:cNvPr id="21" name="矩形 20"/>
          <p:cNvSpPr/>
          <p:nvPr>
            <p:custDataLst>
              <p:tags r:id="rId5"/>
            </p:custDataLst>
          </p:nvPr>
        </p:nvSpPr>
        <p:spPr>
          <a:xfrm>
            <a:off x="1081093" y="5557049"/>
            <a:ext cx="2339102" cy="5232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lt1"/>
                </a:solidFill>
              </a:rPr>
              <a:t>保障资源安全</a:t>
            </a:r>
            <a:endParaRPr lang="zh-CN" altLang="en-US" sz="2800" b="1" dirty="0">
              <a:solidFill>
                <a:schemeClr val="lt1"/>
              </a:solidFill>
            </a:endParaRPr>
          </a:p>
        </p:txBody>
      </p:sp>
      <p:sp>
        <p:nvSpPr>
          <p:cNvPr id="24" name="矩形 23"/>
          <p:cNvSpPr/>
          <p:nvPr>
            <p:custDataLst>
              <p:tags r:id="rId6"/>
            </p:custDataLst>
          </p:nvPr>
        </p:nvSpPr>
        <p:spPr>
          <a:xfrm>
            <a:off x="1120119" y="4181627"/>
            <a:ext cx="1620957" cy="5232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b="1" dirty="0">
                <a:solidFill>
                  <a:schemeClr val="lt1"/>
                </a:solidFill>
              </a:rPr>
              <a:t>国家安全</a:t>
            </a:r>
            <a:endParaRPr lang="zh-CN" altLang="en-US" sz="2800" b="1" dirty="0">
              <a:solidFill>
                <a:schemeClr val="lt1"/>
              </a:solidFill>
            </a:endParaRPr>
          </a:p>
        </p:txBody>
      </p:sp>
      <p:sp>
        <p:nvSpPr>
          <p:cNvPr id="26" name="箭头: 下 25"/>
          <p:cNvSpPr/>
          <p:nvPr>
            <p:custDataLst>
              <p:tags r:id="rId7"/>
            </p:custDataLst>
          </p:nvPr>
        </p:nvSpPr>
        <p:spPr>
          <a:xfrm>
            <a:off x="1773784" y="1730141"/>
            <a:ext cx="261024" cy="92865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箭头: 下 26"/>
          <p:cNvSpPr/>
          <p:nvPr>
            <p:custDataLst>
              <p:tags r:id="rId8"/>
            </p:custDataLst>
          </p:nvPr>
        </p:nvSpPr>
        <p:spPr>
          <a:xfrm>
            <a:off x="1773783" y="3305079"/>
            <a:ext cx="261025" cy="83818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箭头: 下 27"/>
          <p:cNvSpPr/>
          <p:nvPr>
            <p:custDataLst>
              <p:tags r:id="rId9"/>
            </p:custDataLst>
          </p:nvPr>
        </p:nvSpPr>
        <p:spPr>
          <a:xfrm>
            <a:off x="1773783" y="4754366"/>
            <a:ext cx="261026" cy="778653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左大括号 28"/>
          <p:cNvSpPr/>
          <p:nvPr>
            <p:custDataLst>
              <p:tags r:id="rId10"/>
            </p:custDataLst>
          </p:nvPr>
        </p:nvSpPr>
        <p:spPr>
          <a:xfrm>
            <a:off x="3090693" y="919845"/>
            <a:ext cx="261024" cy="1015720"/>
          </a:xfrm>
          <a:prstGeom prst="lef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600"/>
          </a:p>
        </p:txBody>
      </p:sp>
      <p:sp>
        <p:nvSpPr>
          <p:cNvPr id="30" name="左大括号 29"/>
          <p:cNvSpPr/>
          <p:nvPr>
            <p:custDataLst>
              <p:tags r:id="rId11"/>
            </p:custDataLst>
          </p:nvPr>
        </p:nvSpPr>
        <p:spPr>
          <a:xfrm>
            <a:off x="3616208" y="2158543"/>
            <a:ext cx="283106" cy="1488520"/>
          </a:xfrm>
          <a:prstGeom prst="lef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600"/>
          </a:p>
        </p:txBody>
      </p:sp>
      <p:sp>
        <p:nvSpPr>
          <p:cNvPr id="32" name="左大括号 31"/>
          <p:cNvSpPr/>
          <p:nvPr>
            <p:custDataLst>
              <p:tags r:id="rId12"/>
            </p:custDataLst>
          </p:nvPr>
        </p:nvSpPr>
        <p:spPr>
          <a:xfrm>
            <a:off x="2875341" y="3893785"/>
            <a:ext cx="395074" cy="1186802"/>
          </a:xfrm>
          <a:prstGeom prst="lef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600"/>
          </a:p>
        </p:txBody>
      </p:sp>
      <p:sp>
        <p:nvSpPr>
          <p:cNvPr id="33" name="左大括号 32"/>
          <p:cNvSpPr/>
          <p:nvPr>
            <p:custDataLst>
              <p:tags r:id="rId13"/>
            </p:custDataLst>
          </p:nvPr>
        </p:nvSpPr>
        <p:spPr>
          <a:xfrm>
            <a:off x="3521986" y="5301376"/>
            <a:ext cx="303140" cy="1132762"/>
          </a:xfrm>
          <a:prstGeom prst="leftBrac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600"/>
          </a:p>
        </p:txBody>
      </p:sp>
      <p:sp>
        <p:nvSpPr>
          <p:cNvPr id="36" name="标题 6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3378299" y="762610"/>
            <a:ext cx="4485640" cy="751801"/>
          </a:xfrm>
        </p:spPr>
        <p:txBody>
          <a:bodyPr>
            <a:noAutofit/>
          </a:bodyPr>
          <a:lstStyle/>
          <a:p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资源安全概念</a:t>
            </a:r>
            <a:endParaRPr lang="zh-CN" altLang="en-US" sz="2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标题 6"/>
          <p:cNvSpPr txBox="1"/>
          <p:nvPr>
            <p:custDataLst>
              <p:tags r:id="rId15"/>
            </p:custDataLst>
          </p:nvPr>
        </p:nvSpPr>
        <p:spPr>
          <a:xfrm>
            <a:off x="3378299" y="1289902"/>
            <a:ext cx="4485640" cy="7518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资源安全含义</a:t>
            </a:r>
            <a:endParaRPr lang="zh-CN" altLang="en-US" sz="2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" name="标题 6"/>
          <p:cNvSpPr txBox="1"/>
          <p:nvPr>
            <p:custDataLst>
              <p:tags r:id="rId16"/>
            </p:custDataLst>
          </p:nvPr>
        </p:nvSpPr>
        <p:spPr>
          <a:xfrm>
            <a:off x="3961453" y="1868595"/>
            <a:ext cx="4485640" cy="7518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资源安全问题概念</a:t>
            </a:r>
            <a:endParaRPr lang="zh-CN" altLang="en-US" sz="2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0" name="标题 6"/>
          <p:cNvSpPr txBox="1"/>
          <p:nvPr>
            <p:custDataLst>
              <p:tags r:id="rId17"/>
            </p:custDataLst>
          </p:nvPr>
        </p:nvSpPr>
        <p:spPr>
          <a:xfrm>
            <a:off x="3961453" y="2331674"/>
            <a:ext cx="4485640" cy="7518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资源安全问题危害</a:t>
            </a:r>
            <a:endParaRPr lang="zh-CN" altLang="en-US" sz="2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标题 6"/>
          <p:cNvSpPr txBox="1"/>
          <p:nvPr>
            <p:custDataLst>
              <p:tags r:id="rId18"/>
            </p:custDataLst>
          </p:nvPr>
        </p:nvSpPr>
        <p:spPr>
          <a:xfrm>
            <a:off x="3961453" y="3215103"/>
            <a:ext cx="4485640" cy="7518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资源安全问题影响因素</a:t>
            </a:r>
            <a:endParaRPr lang="zh-CN" altLang="en-US" sz="2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5" name="标题 6"/>
          <p:cNvSpPr txBox="1"/>
          <p:nvPr>
            <p:custDataLst>
              <p:tags r:id="rId19"/>
            </p:custDataLst>
          </p:nvPr>
        </p:nvSpPr>
        <p:spPr>
          <a:xfrm>
            <a:off x="3961453" y="2768201"/>
            <a:ext cx="4485640" cy="7518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资源安全问题产生的原因</a:t>
            </a:r>
            <a:endParaRPr lang="zh-CN" altLang="en-US" sz="2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6" name="标题 6"/>
          <p:cNvSpPr txBox="1"/>
          <p:nvPr>
            <p:custDataLst>
              <p:tags r:id="rId20"/>
            </p:custDataLst>
          </p:nvPr>
        </p:nvSpPr>
        <p:spPr>
          <a:xfrm>
            <a:off x="3292005" y="3704690"/>
            <a:ext cx="4485640" cy="7518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国家安全概念</a:t>
            </a:r>
            <a:endParaRPr lang="zh-CN" altLang="en-US" sz="2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标题 6"/>
          <p:cNvSpPr txBox="1"/>
          <p:nvPr>
            <p:custDataLst>
              <p:tags r:id="rId21"/>
            </p:custDataLst>
          </p:nvPr>
        </p:nvSpPr>
        <p:spPr>
          <a:xfrm>
            <a:off x="3276130" y="4108876"/>
            <a:ext cx="4485640" cy="7518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资源安全的分类</a:t>
            </a:r>
            <a:endParaRPr lang="zh-CN" altLang="en-US" sz="2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9" name="标题 6"/>
          <p:cNvSpPr txBox="1"/>
          <p:nvPr>
            <p:custDataLst>
              <p:tags r:id="rId22"/>
            </p:custDataLst>
          </p:nvPr>
        </p:nvSpPr>
        <p:spPr>
          <a:xfrm>
            <a:off x="3270415" y="4533183"/>
            <a:ext cx="4485640" cy="75180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600">
                <a:latin typeface="微软雅黑" panose="020B0503020204020204" pitchFamily="34" charset="-122"/>
                <a:ea typeface="微软雅黑" panose="020B0503020204020204" pitchFamily="34" charset="-122"/>
              </a:rPr>
              <a:t>资源安全对国家安全的影响</a:t>
            </a:r>
            <a:endParaRPr lang="zh-CN" altLang="en-US" sz="26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5" name="矩形 84"/>
          <p:cNvSpPr/>
          <p:nvPr>
            <p:custDataLst>
              <p:tags r:id="rId23"/>
            </p:custDataLst>
          </p:nvPr>
        </p:nvSpPr>
        <p:spPr>
          <a:xfrm>
            <a:off x="3887793" y="5592082"/>
            <a:ext cx="251863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在资源消费方面</a:t>
            </a:r>
            <a:endParaRPr lang="zh-CN" altLang="en-US" sz="2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6" name="矩形 85"/>
          <p:cNvSpPr/>
          <p:nvPr>
            <p:custDataLst>
              <p:tags r:id="rId24"/>
            </p:custDataLst>
          </p:nvPr>
        </p:nvSpPr>
        <p:spPr>
          <a:xfrm>
            <a:off x="2871833" y="6011641"/>
            <a:ext cx="3945311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           规避衍生安全问题</a:t>
            </a:r>
            <a:endParaRPr lang="zh-CN" altLang="en-US" sz="26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87" name="矩形 86"/>
          <p:cNvSpPr/>
          <p:nvPr>
            <p:custDataLst>
              <p:tags r:id="rId25"/>
            </p:custDataLst>
          </p:nvPr>
        </p:nvSpPr>
        <p:spPr>
          <a:xfrm>
            <a:off x="3887793" y="5171233"/>
            <a:ext cx="2518638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6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在资源供给方面</a:t>
            </a:r>
            <a:endParaRPr lang="zh-CN" altLang="en-US" sz="26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custDataLst>
      <p:tags r:id="rId2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2"/>
    </mc:Choice>
    <mc:Fallback>
      <p:transition spd="slow" advTm="2472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狮子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圆角矩形 7"/>
          <p:cNvSpPr/>
          <p:nvPr>
            <p:custDataLst>
              <p:tags r:id="rId1"/>
            </p:custDataLst>
          </p:nvPr>
        </p:nvSpPr>
        <p:spPr>
          <a:xfrm>
            <a:off x="53165" y="31895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pic>
        <p:nvPicPr>
          <p:cNvPr id="8" name="图片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70" y="114302"/>
            <a:ext cx="2845055" cy="63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5"/>
          <p:cNvSpPr>
            <a:spLocks noChangeArrowheads="1"/>
          </p:cNvSpPr>
          <p:nvPr/>
        </p:nvSpPr>
        <p:spPr bwMode="auto">
          <a:xfrm>
            <a:off x="717295" y="42532"/>
            <a:ext cx="107573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当堂练习</a:t>
            </a:r>
            <a:endParaRPr lang="zh-CN" altLang="en-US" sz="4000" b="1" dirty="0"/>
          </a:p>
        </p:txBody>
      </p:sp>
      <p:sp>
        <p:nvSpPr>
          <p:cNvPr id="11" name="内容占位符 2"/>
          <p:cNvSpPr txBox="1"/>
          <p:nvPr/>
        </p:nvSpPr>
        <p:spPr>
          <a:xfrm>
            <a:off x="0" y="834384"/>
            <a:ext cx="11723428" cy="37293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  <a:tabLst>
                <a:tab pos="5600700" algn="l"/>
                <a:tab pos="10287000" algn="l"/>
              </a:tabLst>
            </a:pP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zh-CN" sz="2600" dirty="0">
                <a:latin typeface="楷体" panose="02010609060101010101" pitchFamily="49" charset="-122"/>
                <a:ea typeface="楷体" panose="02010609060101010101" pitchFamily="49" charset="-122"/>
              </a:rPr>
              <a:t>用普通水龙头，采用捧水方式洗脸，半分多钟，洗脸用水量为</a:t>
            </a: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</a:rPr>
              <a:t>6</a:t>
            </a:r>
            <a:r>
              <a:rPr lang="zh-CN" altLang="zh-CN" sz="2600" dirty="0">
                <a:latin typeface="楷体" panose="02010609060101010101" pitchFamily="49" charset="-122"/>
                <a:ea typeface="楷体" panose="02010609060101010101" pitchFamily="49" charset="-122"/>
              </a:rPr>
              <a:t>千克左右，而用节水水龙头，同样方式、时间，平均用水量仅为</a:t>
            </a:r>
            <a:r>
              <a:rPr lang="en-US" altLang="zh-CN" sz="2600" dirty="0"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zh-CN" sz="2600" dirty="0">
                <a:latin typeface="楷体" panose="02010609060101010101" pitchFamily="49" charset="-122"/>
                <a:ea typeface="楷体" panose="02010609060101010101" pitchFamily="49" charset="-122"/>
              </a:rPr>
              <a:t>千克。</a:t>
            </a:r>
            <a:r>
              <a:rPr lang="zh-CN" altLang="zh-CN" kern="100" dirty="0">
                <a:ea typeface="楷体_GB2312"/>
                <a:cs typeface="Times New Roman" panose="02020603050405020304"/>
              </a:rPr>
              <a:t>据此完成第</a:t>
            </a:r>
            <a:r>
              <a:rPr lang="en-US" altLang="zh-CN" kern="100" dirty="0">
                <a:ea typeface="楷体_GB2312"/>
                <a:cs typeface="Courier New" panose="02070309020205020404"/>
              </a:rPr>
              <a:t>1</a:t>
            </a:r>
            <a:r>
              <a:rPr lang="zh-CN" altLang="zh-CN" kern="100" dirty="0">
                <a:ea typeface="楷体_GB2312"/>
                <a:cs typeface="Times New Roman" panose="02020603050405020304"/>
              </a:rPr>
              <a:t>～</a:t>
            </a:r>
            <a:r>
              <a:rPr lang="en-US" altLang="zh-CN" kern="100" dirty="0">
                <a:ea typeface="楷体_GB2312"/>
                <a:cs typeface="Courier New" panose="02070309020205020404"/>
              </a:rPr>
              <a:t>2</a:t>
            </a:r>
            <a:r>
              <a:rPr lang="zh-CN" altLang="zh-CN" kern="100" dirty="0">
                <a:ea typeface="楷体_GB2312"/>
                <a:cs typeface="Times New Roman" panose="02020603050405020304"/>
              </a:rPr>
              <a:t>题。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indent="0">
              <a:buNone/>
              <a:tabLst>
                <a:tab pos="5600700" algn="l"/>
                <a:tab pos="10287000" algn="l"/>
              </a:tabLst>
            </a:pPr>
            <a:r>
              <a:rPr lang="en-US" altLang="zh-CN" kern="100" dirty="0">
                <a:solidFill>
                  <a:prstClr val="black"/>
                </a:solidFill>
                <a:cs typeface="Courier New" panose="02070309020205020404"/>
              </a:rPr>
              <a:t>1</a:t>
            </a:r>
            <a:r>
              <a:rPr lang="zh-CN" altLang="zh-CN" kern="100" dirty="0">
                <a:solidFill>
                  <a:prstClr val="black"/>
                </a:solidFill>
                <a:cs typeface="Courier New" panose="02070309020205020404"/>
              </a:rPr>
              <a:t>．材料中体现了水资源合理利用方式中的</a:t>
            </a:r>
            <a:r>
              <a:rPr lang="en-US" altLang="zh-CN" kern="100" dirty="0">
                <a:solidFill>
                  <a:prstClr val="black"/>
                </a:solidFill>
                <a:cs typeface="Courier New" panose="02070309020205020404"/>
              </a:rPr>
              <a:t>    (</a:t>
            </a:r>
            <a:r>
              <a:rPr lang="zh-CN" altLang="zh-CN" kern="100" dirty="0">
                <a:solidFill>
                  <a:prstClr val="black"/>
                </a:solidFill>
                <a:cs typeface="Courier New" panose="02070309020205020404"/>
              </a:rPr>
              <a:t>　　</a:t>
            </a:r>
            <a:r>
              <a:rPr lang="en-US" altLang="zh-CN" kern="100" dirty="0">
                <a:solidFill>
                  <a:prstClr val="black"/>
                </a:solidFill>
                <a:cs typeface="Courier New" panose="02070309020205020404"/>
              </a:rPr>
              <a:t>)</a:t>
            </a:r>
            <a:endParaRPr lang="zh-CN" altLang="zh-CN" kern="100" dirty="0">
              <a:solidFill>
                <a:prstClr val="black"/>
              </a:solidFill>
              <a:cs typeface="Courier New" panose="02070309020205020404"/>
            </a:endParaRPr>
          </a:p>
          <a:p>
            <a:pPr indent="0">
              <a:buNone/>
              <a:tabLst>
                <a:tab pos="5600700" algn="l"/>
                <a:tab pos="10287000" algn="l"/>
              </a:tabLst>
            </a:pPr>
            <a:r>
              <a:rPr lang="en-US" altLang="zh-CN" kern="100" dirty="0">
                <a:solidFill>
                  <a:prstClr val="black"/>
                </a:solidFill>
                <a:cs typeface="Courier New" panose="02070309020205020404"/>
              </a:rPr>
              <a:t>A</a:t>
            </a:r>
            <a:r>
              <a:rPr lang="zh-CN" altLang="zh-CN" kern="100" dirty="0">
                <a:solidFill>
                  <a:prstClr val="black"/>
                </a:solidFill>
                <a:cs typeface="Courier New" panose="02070309020205020404"/>
              </a:rPr>
              <a:t>．开源</a:t>
            </a:r>
            <a:r>
              <a:rPr lang="en-US" altLang="zh-CN" kern="100" dirty="0">
                <a:solidFill>
                  <a:prstClr val="black"/>
                </a:solidFill>
                <a:cs typeface="Courier New" panose="02070309020205020404"/>
              </a:rPr>
              <a:t>     B</a:t>
            </a:r>
            <a:r>
              <a:rPr lang="zh-CN" altLang="zh-CN" kern="100" dirty="0">
                <a:solidFill>
                  <a:prstClr val="black"/>
                </a:solidFill>
                <a:cs typeface="Courier New" panose="02070309020205020404"/>
              </a:rPr>
              <a:t>．净化</a:t>
            </a:r>
            <a:r>
              <a:rPr lang="en-US" altLang="zh-CN" kern="100" dirty="0">
                <a:solidFill>
                  <a:prstClr val="black"/>
                </a:solidFill>
                <a:cs typeface="Courier New" panose="02070309020205020404"/>
              </a:rPr>
              <a:t>    C</a:t>
            </a:r>
            <a:r>
              <a:rPr lang="zh-CN" altLang="zh-CN" kern="100" dirty="0">
                <a:solidFill>
                  <a:prstClr val="black"/>
                </a:solidFill>
                <a:cs typeface="Courier New" panose="02070309020205020404"/>
              </a:rPr>
              <a:t>．节流</a:t>
            </a:r>
            <a:r>
              <a:rPr lang="en-US" altLang="zh-CN" kern="100" dirty="0">
                <a:solidFill>
                  <a:prstClr val="black"/>
                </a:solidFill>
                <a:cs typeface="Courier New" panose="02070309020205020404"/>
              </a:rPr>
              <a:t>	D</a:t>
            </a:r>
            <a:r>
              <a:rPr lang="zh-CN" altLang="zh-CN" kern="100" dirty="0">
                <a:solidFill>
                  <a:prstClr val="black"/>
                </a:solidFill>
                <a:cs typeface="Courier New" panose="02070309020205020404"/>
              </a:rPr>
              <a:t>．淡化</a:t>
            </a:r>
            <a:endParaRPr lang="zh-CN" altLang="zh-CN" kern="100" dirty="0">
              <a:solidFill>
                <a:prstClr val="black"/>
              </a:solidFill>
              <a:cs typeface="Courier New" panose="02070309020205020404"/>
            </a:endParaRPr>
          </a:p>
        </p:txBody>
      </p:sp>
      <p:sp>
        <p:nvSpPr>
          <p:cNvPr id="12" name="内容占位符 2"/>
          <p:cNvSpPr txBox="1"/>
          <p:nvPr/>
        </p:nvSpPr>
        <p:spPr>
          <a:xfrm>
            <a:off x="30125" y="3199934"/>
            <a:ext cx="11377262" cy="43326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  <a:tabLst>
                <a:tab pos="5600700" algn="l"/>
                <a:tab pos="10287000" algn="l"/>
              </a:tabLst>
            </a:pPr>
            <a:r>
              <a:rPr lang="en-US" altLang="zh-CN" kern="100" dirty="0">
                <a:solidFill>
                  <a:prstClr val="black"/>
                </a:solidFill>
                <a:cs typeface="Courier New" panose="02070309020205020404"/>
              </a:rPr>
              <a:t>2</a:t>
            </a:r>
            <a:r>
              <a:rPr lang="zh-CN" altLang="zh-CN" kern="100" dirty="0">
                <a:solidFill>
                  <a:prstClr val="black"/>
                </a:solidFill>
                <a:cs typeface="Times New Roman" panose="02020603050405020304"/>
              </a:rPr>
              <a:t>．下列生活方式中同材料所述方式类似的是</a:t>
            </a:r>
            <a:r>
              <a:rPr lang="en-US" altLang="zh-CN" kern="100" dirty="0">
                <a:solidFill>
                  <a:prstClr val="black"/>
                </a:solidFill>
                <a:cs typeface="Courier New" panose="02070309020205020404"/>
              </a:rPr>
              <a:t> (</a:t>
            </a:r>
            <a:r>
              <a:rPr lang="zh-CN" altLang="zh-CN" kern="100" dirty="0">
                <a:solidFill>
                  <a:prstClr val="black"/>
                </a:solidFill>
                <a:cs typeface="Times New Roman" panose="02020603050405020304"/>
              </a:rPr>
              <a:t>　　</a:t>
            </a:r>
            <a:r>
              <a:rPr lang="en-US" altLang="zh-CN" kern="100" dirty="0">
                <a:solidFill>
                  <a:prstClr val="black"/>
                </a:solidFill>
                <a:cs typeface="Courier New" panose="02070309020205020404"/>
              </a:rPr>
              <a:t>)</a:t>
            </a:r>
            <a:endParaRPr lang="zh-CN" altLang="zh-CN" sz="1050" kern="100" dirty="0">
              <a:solidFill>
                <a:prstClr val="black"/>
              </a:solidFill>
              <a:latin typeface="宋体" panose="02010600030101010101" pitchFamily="2" charset="-122"/>
              <a:cs typeface="Courier New" panose="02070309020205020404"/>
            </a:endParaRPr>
          </a:p>
          <a:p>
            <a:pPr indent="0" algn="just">
              <a:buNone/>
              <a:tabLst>
                <a:tab pos="5600700" algn="l"/>
                <a:tab pos="10287000" algn="l"/>
              </a:tabLst>
            </a:pPr>
            <a:r>
              <a:rPr lang="en-US" altLang="zh-CN" kern="100" dirty="0">
                <a:solidFill>
                  <a:prstClr val="black"/>
                </a:solidFill>
                <a:cs typeface="Courier New" panose="02070309020205020404"/>
              </a:rPr>
              <a:t>A</a:t>
            </a:r>
            <a:r>
              <a:rPr lang="zh-CN" altLang="zh-CN" kern="100" dirty="0">
                <a:solidFill>
                  <a:prstClr val="black"/>
                </a:solidFill>
                <a:cs typeface="Times New Roman" panose="02020603050405020304"/>
              </a:rPr>
              <a:t>．用淡化后的海水做饭</a:t>
            </a:r>
            <a:r>
              <a:rPr lang="en-US" altLang="zh-CN" kern="100" dirty="0">
                <a:solidFill>
                  <a:prstClr val="black"/>
                </a:solidFill>
                <a:cs typeface="Courier New" panose="02070309020205020404"/>
              </a:rPr>
              <a:t>	</a:t>
            </a:r>
            <a:endParaRPr lang="en-US" altLang="zh-CN" kern="100" dirty="0">
              <a:solidFill>
                <a:prstClr val="black"/>
              </a:solidFill>
              <a:cs typeface="Courier New" panose="02070309020205020404"/>
            </a:endParaRPr>
          </a:p>
          <a:p>
            <a:pPr indent="0" algn="just">
              <a:buNone/>
              <a:tabLst>
                <a:tab pos="5600700" algn="l"/>
                <a:tab pos="10287000" algn="l"/>
              </a:tabLst>
            </a:pPr>
            <a:r>
              <a:rPr lang="en-US" altLang="zh-CN" kern="100" dirty="0">
                <a:solidFill>
                  <a:prstClr val="black"/>
                </a:solidFill>
                <a:cs typeface="Courier New" panose="02070309020205020404"/>
              </a:rPr>
              <a:t>B</a:t>
            </a:r>
            <a:r>
              <a:rPr lang="zh-CN" altLang="zh-CN" kern="100" dirty="0">
                <a:solidFill>
                  <a:prstClr val="black"/>
                </a:solidFill>
                <a:cs typeface="Times New Roman" panose="02020603050405020304"/>
              </a:rPr>
              <a:t>．用淘米的水洗菜</a:t>
            </a:r>
            <a:endParaRPr lang="zh-CN" altLang="zh-CN" sz="1050" kern="100" dirty="0">
              <a:solidFill>
                <a:prstClr val="black"/>
              </a:solidFill>
              <a:latin typeface="宋体" panose="02010600030101010101" pitchFamily="2" charset="-122"/>
              <a:cs typeface="Courier New" panose="02070309020205020404"/>
            </a:endParaRPr>
          </a:p>
          <a:p>
            <a:pPr indent="0" algn="just">
              <a:buNone/>
              <a:tabLst>
                <a:tab pos="5600700" algn="l"/>
                <a:tab pos="10287000" algn="l"/>
              </a:tabLst>
            </a:pPr>
            <a:r>
              <a:rPr lang="en-US" altLang="zh-CN" kern="100" dirty="0">
                <a:solidFill>
                  <a:prstClr val="black"/>
                </a:solidFill>
                <a:cs typeface="Courier New" panose="02070309020205020404"/>
              </a:rPr>
              <a:t>C</a:t>
            </a:r>
            <a:r>
              <a:rPr lang="zh-CN" altLang="zh-CN" kern="100" dirty="0">
                <a:solidFill>
                  <a:prstClr val="black"/>
                </a:solidFill>
                <a:cs typeface="Times New Roman" panose="02020603050405020304"/>
              </a:rPr>
              <a:t>．采用大的淋浴喷头</a:t>
            </a:r>
            <a:r>
              <a:rPr lang="en-US" altLang="zh-CN" kern="100" dirty="0">
                <a:solidFill>
                  <a:prstClr val="black"/>
                </a:solidFill>
                <a:cs typeface="Courier New" panose="02070309020205020404"/>
              </a:rPr>
              <a:t>	</a:t>
            </a:r>
            <a:endParaRPr lang="en-US" altLang="zh-CN" kern="100" dirty="0">
              <a:solidFill>
                <a:prstClr val="black"/>
              </a:solidFill>
              <a:cs typeface="Courier New" panose="02070309020205020404"/>
            </a:endParaRPr>
          </a:p>
          <a:p>
            <a:pPr indent="0" algn="just">
              <a:buNone/>
              <a:tabLst>
                <a:tab pos="5600700" algn="l"/>
                <a:tab pos="10287000" algn="l"/>
              </a:tabLst>
            </a:pPr>
            <a:r>
              <a:rPr lang="en-US" altLang="zh-CN" kern="100" dirty="0">
                <a:solidFill>
                  <a:prstClr val="black"/>
                </a:solidFill>
                <a:cs typeface="Courier New" panose="02070309020205020404"/>
              </a:rPr>
              <a:t>D</a:t>
            </a:r>
            <a:r>
              <a:rPr lang="zh-CN" altLang="zh-CN" kern="100" dirty="0">
                <a:solidFill>
                  <a:prstClr val="black"/>
                </a:solidFill>
                <a:cs typeface="Times New Roman" panose="02020603050405020304"/>
              </a:rPr>
              <a:t>．利用未经净化的工业废水洗衣服</a:t>
            </a:r>
            <a:endParaRPr lang="zh-CN" altLang="zh-CN" sz="1050" kern="100" dirty="0">
              <a:solidFill>
                <a:prstClr val="black"/>
              </a:solidFill>
              <a:latin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7566250" y="1990877"/>
            <a:ext cx="21386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</a:t>
            </a:r>
            <a:endParaRPr lang="en-US" altLang="en-US" sz="7200" b="1" dirty="0">
              <a:solidFill>
                <a:srgbClr val="FF0000"/>
              </a:soli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7658250" y="3164086"/>
            <a:ext cx="21386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</a:t>
            </a:r>
            <a:endParaRPr lang="en-US" altLang="en-US" sz="7200" b="1" dirty="0">
              <a:solidFill>
                <a:srgbClr val="FF0000"/>
              </a:solidFill>
              <a:latin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狮子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8" name="圆角矩形 7"/>
          <p:cNvSpPr/>
          <p:nvPr>
            <p:custDataLst>
              <p:tags r:id="rId1"/>
            </p:custDataLst>
          </p:nvPr>
        </p:nvSpPr>
        <p:spPr>
          <a:xfrm>
            <a:off x="53165" y="31895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pic>
        <p:nvPicPr>
          <p:cNvPr id="9" name="图片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70" y="114302"/>
            <a:ext cx="2845055" cy="63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5"/>
          <p:cNvSpPr>
            <a:spLocks noChangeArrowheads="1"/>
          </p:cNvSpPr>
          <p:nvPr/>
        </p:nvSpPr>
        <p:spPr bwMode="auto">
          <a:xfrm>
            <a:off x="717295" y="42532"/>
            <a:ext cx="107573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当堂练习</a:t>
            </a:r>
            <a:endParaRPr lang="zh-CN" altLang="en-US" sz="4000" b="1" dirty="0"/>
          </a:p>
        </p:txBody>
      </p:sp>
      <p:sp>
        <p:nvSpPr>
          <p:cNvPr id="11" name="内容占位符 2"/>
          <p:cNvSpPr txBox="1"/>
          <p:nvPr/>
        </p:nvSpPr>
        <p:spPr>
          <a:xfrm>
            <a:off x="175763" y="1029851"/>
            <a:ext cx="10973499" cy="577498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  <a:tabLst>
                <a:tab pos="5600700" algn="l"/>
                <a:tab pos="10287000" algn="l"/>
              </a:tabLst>
            </a:pPr>
            <a:r>
              <a:rPr lang="en-US" altLang="zh-CN" kern="100" dirty="0">
                <a:solidFill>
                  <a:prstClr val="black"/>
                </a:solidFill>
                <a:cs typeface="Courier New" panose="02070309020205020404"/>
              </a:rPr>
              <a:t>3.</a:t>
            </a:r>
            <a:r>
              <a:rPr lang="zh-CN" altLang="en-US" kern="100" dirty="0">
                <a:solidFill>
                  <a:prstClr val="black"/>
                </a:solidFill>
                <a:cs typeface="Courier New" panose="02070309020205020404"/>
              </a:rPr>
              <a:t>下列属于资源安全问题主要影响因素的是</a:t>
            </a:r>
            <a:r>
              <a:rPr lang="en-US" altLang="zh-CN" kern="100" dirty="0">
                <a:solidFill>
                  <a:prstClr val="black"/>
                </a:solidFill>
                <a:cs typeface="Courier New" panose="02070309020205020404"/>
              </a:rPr>
              <a:t>(</a:t>
            </a:r>
            <a:r>
              <a:rPr lang="zh-CN" altLang="en-US" kern="100" dirty="0">
                <a:solidFill>
                  <a:prstClr val="black"/>
                </a:solidFill>
                <a:cs typeface="Courier New" panose="02070309020205020404"/>
              </a:rPr>
              <a:t>　　　）</a:t>
            </a:r>
            <a:endParaRPr lang="en-US" altLang="zh-CN" kern="100" dirty="0">
              <a:solidFill>
                <a:prstClr val="black"/>
              </a:solidFill>
              <a:cs typeface="Courier New" panose="02070309020205020404"/>
            </a:endParaRPr>
          </a:p>
          <a:p>
            <a:pPr indent="0">
              <a:buNone/>
              <a:tabLst>
                <a:tab pos="5600700" algn="l"/>
                <a:tab pos="10287000" algn="l"/>
              </a:tabLst>
            </a:pPr>
            <a:r>
              <a:rPr lang="en-US" altLang="zh-CN" kern="100" dirty="0">
                <a:solidFill>
                  <a:prstClr val="black"/>
                </a:solidFill>
                <a:cs typeface="Courier New" panose="02070309020205020404"/>
              </a:rPr>
              <a:t>①</a:t>
            </a:r>
            <a:r>
              <a:rPr lang="zh-CN" altLang="en-US" kern="100" dirty="0">
                <a:solidFill>
                  <a:prstClr val="black"/>
                </a:solidFill>
                <a:cs typeface="Courier New" panose="02070309020205020404"/>
              </a:rPr>
              <a:t>资源的数量　②资源的质量　③资源的形成时间　</a:t>
            </a:r>
            <a:endParaRPr lang="en-US" altLang="zh-CN" kern="100" dirty="0">
              <a:solidFill>
                <a:prstClr val="black"/>
              </a:solidFill>
              <a:cs typeface="Courier New" panose="02070309020205020404"/>
            </a:endParaRPr>
          </a:p>
          <a:p>
            <a:pPr indent="0">
              <a:buNone/>
              <a:tabLst>
                <a:tab pos="5600700" algn="l"/>
                <a:tab pos="10287000" algn="l"/>
              </a:tabLst>
            </a:pPr>
            <a:r>
              <a:rPr lang="zh-CN" altLang="en-US" kern="100" dirty="0">
                <a:solidFill>
                  <a:prstClr val="black"/>
                </a:solidFill>
                <a:cs typeface="Courier New" panose="02070309020205020404"/>
              </a:rPr>
              <a:t>④资源生产与供给能力　⑤资源消费需求</a:t>
            </a:r>
            <a:endParaRPr lang="zh-CN" altLang="en-US" kern="100" dirty="0">
              <a:solidFill>
                <a:prstClr val="black"/>
              </a:solidFill>
              <a:cs typeface="Courier New" panose="02070309020205020404"/>
            </a:endParaRPr>
          </a:p>
          <a:p>
            <a:pPr indent="0">
              <a:buNone/>
              <a:tabLst>
                <a:tab pos="5600700" algn="l"/>
                <a:tab pos="10287000" algn="l"/>
              </a:tabLst>
            </a:pPr>
            <a:r>
              <a:rPr lang="en-US" altLang="zh-CN" kern="100" dirty="0">
                <a:solidFill>
                  <a:prstClr val="black"/>
                </a:solidFill>
                <a:cs typeface="Courier New" panose="02070309020205020404"/>
              </a:rPr>
              <a:t>A.①②③④	B.①③④⑤     </a:t>
            </a:r>
            <a:endParaRPr lang="en-US" altLang="zh-CN" kern="100" dirty="0">
              <a:solidFill>
                <a:prstClr val="black"/>
              </a:solidFill>
              <a:cs typeface="Courier New" panose="02070309020205020404"/>
            </a:endParaRPr>
          </a:p>
          <a:p>
            <a:pPr indent="0">
              <a:buNone/>
              <a:tabLst>
                <a:tab pos="5600700" algn="l"/>
                <a:tab pos="10287000" algn="l"/>
              </a:tabLst>
            </a:pPr>
            <a:r>
              <a:rPr lang="en-US" altLang="zh-CN" kern="100" dirty="0">
                <a:solidFill>
                  <a:prstClr val="black"/>
                </a:solidFill>
                <a:cs typeface="Courier New" panose="02070309020205020404"/>
              </a:rPr>
              <a:t>C.②③④⑤	D.①②④⑤</a:t>
            </a:r>
            <a:endParaRPr lang="en-US" altLang="zh-CN" kern="100" dirty="0">
              <a:solidFill>
                <a:prstClr val="black"/>
              </a:solidFill>
              <a:cs typeface="Courier New" panose="02070309020205020404"/>
            </a:endParaRPr>
          </a:p>
          <a:p>
            <a:pPr indent="0">
              <a:buNone/>
              <a:tabLst>
                <a:tab pos="5600700" algn="l"/>
                <a:tab pos="10287000" algn="l"/>
              </a:tabLst>
            </a:pPr>
            <a:r>
              <a:rPr lang="en-US" altLang="zh-CN" kern="100" dirty="0">
                <a:solidFill>
                  <a:prstClr val="black"/>
                </a:solidFill>
                <a:cs typeface="Courier New" panose="02070309020205020404"/>
              </a:rPr>
              <a:t>4.</a:t>
            </a:r>
            <a:r>
              <a:rPr lang="zh-CN" altLang="en-US" kern="100" dirty="0">
                <a:solidFill>
                  <a:prstClr val="black"/>
                </a:solidFill>
                <a:cs typeface="Courier New" panose="02070309020205020404"/>
              </a:rPr>
              <a:t>下列不属于节约和优化资源利用途径的是（          </a:t>
            </a:r>
            <a:r>
              <a:rPr lang="en-US" altLang="zh-CN" kern="100" dirty="0">
                <a:solidFill>
                  <a:prstClr val="black"/>
                </a:solidFill>
                <a:cs typeface="Courier New" panose="02070309020205020404"/>
              </a:rPr>
              <a:t>)</a:t>
            </a:r>
            <a:endParaRPr lang="en-US" altLang="zh-CN" kern="100" dirty="0">
              <a:solidFill>
                <a:prstClr val="black"/>
              </a:solidFill>
              <a:cs typeface="Courier New" panose="02070309020205020404"/>
            </a:endParaRPr>
          </a:p>
          <a:p>
            <a:pPr indent="0">
              <a:buNone/>
              <a:tabLst>
                <a:tab pos="5600700" algn="l"/>
                <a:tab pos="10287000" algn="l"/>
              </a:tabLst>
            </a:pPr>
            <a:r>
              <a:rPr lang="en-US" altLang="zh-CN" kern="100" dirty="0">
                <a:solidFill>
                  <a:prstClr val="black"/>
                </a:solidFill>
                <a:cs typeface="Courier New" panose="02070309020205020404"/>
              </a:rPr>
              <a:t>A.</a:t>
            </a:r>
            <a:r>
              <a:rPr lang="zh-CN" altLang="en-US" kern="100" dirty="0">
                <a:solidFill>
                  <a:prstClr val="black"/>
                </a:solidFill>
                <a:cs typeface="Courier New" panose="02070309020205020404"/>
              </a:rPr>
              <a:t>提高资源使用效率</a:t>
            </a:r>
            <a:r>
              <a:rPr lang="en-US" altLang="zh-CN" kern="100" dirty="0">
                <a:solidFill>
                  <a:prstClr val="black"/>
                </a:solidFill>
                <a:cs typeface="Courier New" panose="02070309020205020404"/>
              </a:rPr>
              <a:t>,</a:t>
            </a:r>
            <a:r>
              <a:rPr lang="zh-CN" altLang="en-US" kern="100" dirty="0">
                <a:solidFill>
                  <a:prstClr val="black"/>
                </a:solidFill>
                <a:cs typeface="Courier New" panose="02070309020205020404"/>
              </a:rPr>
              <a:t>降低资源消耗 </a:t>
            </a:r>
            <a:endParaRPr lang="en-US" altLang="zh-CN" kern="100" dirty="0">
              <a:solidFill>
                <a:prstClr val="black"/>
              </a:solidFill>
              <a:cs typeface="Courier New" panose="02070309020205020404"/>
            </a:endParaRPr>
          </a:p>
          <a:p>
            <a:pPr indent="0">
              <a:buNone/>
              <a:tabLst>
                <a:tab pos="5600700" algn="l"/>
                <a:tab pos="10287000" algn="l"/>
              </a:tabLst>
            </a:pPr>
            <a:r>
              <a:rPr lang="en-US" altLang="zh-CN" kern="100" dirty="0">
                <a:solidFill>
                  <a:prstClr val="black"/>
                </a:solidFill>
                <a:cs typeface="Courier New" panose="02070309020205020404"/>
              </a:rPr>
              <a:t>B.</a:t>
            </a:r>
            <a:r>
              <a:rPr lang="zh-CN" altLang="en-US" kern="100" dirty="0">
                <a:solidFill>
                  <a:prstClr val="black"/>
                </a:solidFill>
                <a:cs typeface="Courier New" panose="02070309020205020404"/>
              </a:rPr>
              <a:t>挖掘资源潜力</a:t>
            </a:r>
            <a:endParaRPr lang="en-US" altLang="zh-CN" kern="100" dirty="0">
              <a:solidFill>
                <a:prstClr val="black"/>
              </a:solidFill>
              <a:cs typeface="Courier New" panose="02070309020205020404"/>
            </a:endParaRPr>
          </a:p>
          <a:p>
            <a:pPr indent="0">
              <a:buNone/>
              <a:tabLst>
                <a:tab pos="5600700" algn="l"/>
                <a:tab pos="10287000" algn="l"/>
              </a:tabLst>
            </a:pPr>
            <a:r>
              <a:rPr lang="en-US" altLang="zh-CN" kern="100" dirty="0">
                <a:solidFill>
                  <a:prstClr val="black"/>
                </a:solidFill>
                <a:cs typeface="Courier New" panose="02070309020205020404"/>
              </a:rPr>
              <a:t>C.</a:t>
            </a:r>
            <a:r>
              <a:rPr lang="zh-CN" altLang="en-US" kern="100" dirty="0">
                <a:solidFill>
                  <a:prstClr val="black"/>
                </a:solidFill>
                <a:cs typeface="Courier New" panose="02070309020205020404"/>
              </a:rPr>
              <a:t>使用效益最大化</a:t>
            </a:r>
            <a:endParaRPr lang="en-US" altLang="zh-CN" kern="100" dirty="0">
              <a:solidFill>
                <a:prstClr val="black"/>
              </a:solidFill>
              <a:cs typeface="Courier New" panose="02070309020205020404"/>
            </a:endParaRPr>
          </a:p>
          <a:p>
            <a:pPr indent="0">
              <a:buNone/>
              <a:tabLst>
                <a:tab pos="5600700" algn="l"/>
                <a:tab pos="10287000" algn="l"/>
              </a:tabLst>
            </a:pPr>
            <a:r>
              <a:rPr lang="en-US" altLang="zh-CN" kern="100" dirty="0">
                <a:solidFill>
                  <a:prstClr val="black"/>
                </a:solidFill>
                <a:cs typeface="Courier New" panose="02070309020205020404"/>
              </a:rPr>
              <a:t>D.</a:t>
            </a:r>
            <a:r>
              <a:rPr lang="zh-CN" altLang="en-US" kern="100" dirty="0">
                <a:solidFill>
                  <a:prstClr val="black"/>
                </a:solidFill>
                <a:cs typeface="Courier New" panose="02070309020205020404"/>
              </a:rPr>
              <a:t>规避各种利用风险</a:t>
            </a:r>
            <a:endParaRPr lang="zh-CN" altLang="en-US" kern="100" dirty="0">
              <a:solidFill>
                <a:prstClr val="black"/>
              </a:solidFill>
              <a:cs typeface="Courier New" panose="02070309020205020404"/>
            </a:endParaRPr>
          </a:p>
          <a:p>
            <a:pPr indent="457200">
              <a:lnSpc>
                <a:spcPct val="130000"/>
              </a:lnSpc>
            </a:pPr>
            <a:endParaRPr lang="en-US" altLang="zh-CN" sz="2400" dirty="0">
              <a:latin typeface="黑体" panose="02010609060101010101" pitchFamily="49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7593545" y="976690"/>
            <a:ext cx="21386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D</a:t>
            </a:r>
            <a:endParaRPr lang="en-US" altLang="en-US" sz="7200" b="1" dirty="0">
              <a:solidFill>
                <a:srgbClr val="FF0000"/>
              </a:soli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7808375" y="3539071"/>
            <a:ext cx="21386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B</a:t>
            </a:r>
            <a:endParaRPr lang="en-US" altLang="en-US" sz="7200" b="1" dirty="0">
              <a:solidFill>
                <a:srgbClr val="FF0000"/>
              </a:solidFill>
              <a:latin typeface="Times New Roman" panose="02020603050405020304" pitchFamily="18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狮子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圆角矩形 7"/>
          <p:cNvSpPr/>
          <p:nvPr>
            <p:custDataLst>
              <p:tags r:id="rId1"/>
            </p:custDataLst>
          </p:nvPr>
        </p:nvSpPr>
        <p:spPr>
          <a:xfrm>
            <a:off x="53165" y="31895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pic>
        <p:nvPicPr>
          <p:cNvPr id="8" name="图片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70" y="114302"/>
            <a:ext cx="2845055" cy="63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5"/>
          <p:cNvSpPr>
            <a:spLocks noChangeArrowheads="1"/>
          </p:cNvSpPr>
          <p:nvPr/>
        </p:nvSpPr>
        <p:spPr bwMode="auto">
          <a:xfrm>
            <a:off x="717295" y="42532"/>
            <a:ext cx="107573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当堂练习</a:t>
            </a:r>
            <a:endParaRPr lang="zh-CN" altLang="en-US" sz="4000" b="1" dirty="0"/>
          </a:p>
        </p:txBody>
      </p:sp>
      <p:sp>
        <p:nvSpPr>
          <p:cNvPr id="11" name="内容占位符 2"/>
          <p:cNvSpPr txBox="1"/>
          <p:nvPr/>
        </p:nvSpPr>
        <p:spPr>
          <a:xfrm>
            <a:off x="0" y="834384"/>
            <a:ext cx="11723428" cy="372936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buNone/>
              <a:tabLst>
                <a:tab pos="5600700" algn="l"/>
                <a:tab pos="10287000" algn="l"/>
              </a:tabLst>
            </a:pPr>
            <a:r>
              <a:rPr lang="zh-CN" altLang="zh-CN" kern="100" dirty="0">
                <a:ea typeface="楷体_GB2312"/>
                <a:cs typeface="Times New Roman" panose="02020603050405020304"/>
              </a:rPr>
              <a:t>右图为某地区的能源消费结构示意图。读图，完成第</a:t>
            </a:r>
            <a:r>
              <a:rPr lang="en-US" altLang="zh-CN" kern="100" dirty="0">
                <a:ea typeface="楷体_GB2312"/>
                <a:cs typeface="Times New Roman" panose="02020603050405020304"/>
              </a:rPr>
              <a:t>5</a:t>
            </a:r>
            <a:r>
              <a:rPr lang="zh-CN" altLang="zh-CN" kern="100" dirty="0">
                <a:ea typeface="楷体_GB2312"/>
                <a:cs typeface="Times New Roman" panose="02020603050405020304"/>
              </a:rPr>
              <a:t>～</a:t>
            </a:r>
            <a:r>
              <a:rPr lang="en-US" altLang="zh-CN" kern="100" dirty="0">
                <a:ea typeface="楷体_GB2312"/>
                <a:cs typeface="Times New Roman" panose="02020603050405020304"/>
              </a:rPr>
              <a:t>6</a:t>
            </a:r>
            <a:r>
              <a:rPr lang="zh-CN" altLang="zh-CN" kern="100" dirty="0">
                <a:ea typeface="楷体_GB2312"/>
                <a:cs typeface="Times New Roman" panose="02020603050405020304"/>
              </a:rPr>
              <a:t>题。</a:t>
            </a:r>
            <a:endParaRPr lang="zh-CN" altLang="zh-CN" kern="100" dirty="0">
              <a:ea typeface="楷体_GB2312"/>
              <a:cs typeface="Times New Roman" panose="02020603050405020304"/>
            </a:endParaRPr>
          </a:p>
          <a:p>
            <a:pPr indent="0">
              <a:buNone/>
              <a:tabLst>
                <a:tab pos="5600700" algn="l"/>
                <a:tab pos="10287000" algn="l"/>
              </a:tabLst>
            </a:pP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12" name="内容占位符 2"/>
          <p:cNvSpPr txBox="1"/>
          <p:nvPr/>
        </p:nvSpPr>
        <p:spPr>
          <a:xfrm>
            <a:off x="9791" y="1442417"/>
            <a:ext cx="11783677" cy="433260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 algn="just">
              <a:buNone/>
              <a:tabLst>
                <a:tab pos="3225800" algn="l"/>
                <a:tab pos="5600700" algn="l"/>
                <a:tab pos="8166100" algn="l"/>
                <a:tab pos="10287000" algn="l"/>
              </a:tabLst>
            </a:pPr>
            <a:r>
              <a:rPr lang="en-US" altLang="zh-CN" kern="100" dirty="0">
                <a:ea typeface="楷体_GB2312"/>
                <a:cs typeface="Courier New" panose="02070309020205020404"/>
              </a:rPr>
              <a:t>5</a:t>
            </a:r>
            <a:r>
              <a:rPr lang="zh-CN" altLang="zh-CN" kern="100" dirty="0">
                <a:ea typeface="楷体_GB2312"/>
                <a:cs typeface="Times New Roman" panose="02020603050405020304"/>
              </a:rPr>
              <a:t>．</a:t>
            </a:r>
            <a:r>
              <a:rPr lang="zh-CN" altLang="zh-CN" kern="100" dirty="0">
                <a:cs typeface="Times New Roman" panose="02020603050405020304"/>
              </a:rPr>
              <a:t>这种能源消费结构易引发的主要环境问题</a:t>
            </a:r>
            <a:endParaRPr lang="en-US" altLang="zh-CN" kern="100" dirty="0">
              <a:cs typeface="Times New Roman" panose="02020603050405020304"/>
            </a:endParaRPr>
          </a:p>
          <a:p>
            <a:pPr indent="0" algn="just">
              <a:buNone/>
              <a:tabLst>
                <a:tab pos="3225800" algn="l"/>
                <a:tab pos="5600700" algn="l"/>
                <a:tab pos="8166100" algn="l"/>
                <a:tab pos="10287000" algn="l"/>
              </a:tabLst>
            </a:pPr>
            <a:r>
              <a:rPr lang="zh-CN" altLang="zh-CN" kern="100" dirty="0">
                <a:cs typeface="Times New Roman" panose="02020603050405020304"/>
              </a:rPr>
              <a:t>是</a:t>
            </a:r>
            <a:r>
              <a:rPr lang="en-US" altLang="zh-CN" kern="100" dirty="0">
                <a:cs typeface="Courier New" panose="02070309020205020404"/>
              </a:rPr>
              <a:t>(</a:t>
            </a:r>
            <a:r>
              <a:rPr lang="zh-CN" altLang="zh-CN" kern="100" dirty="0">
                <a:cs typeface="Times New Roman" panose="02020603050405020304"/>
              </a:rPr>
              <a:t>　　</a:t>
            </a:r>
            <a:r>
              <a:rPr lang="en-US" altLang="zh-CN" kern="100" dirty="0">
                <a:cs typeface="Courier New" panose="02070309020205020404"/>
              </a:rPr>
              <a:t>) 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indent="0" algn="just">
              <a:buNone/>
              <a:tabLst>
                <a:tab pos="3225800" algn="l"/>
                <a:tab pos="5600700" algn="l"/>
                <a:tab pos="8166100" algn="l"/>
                <a:tab pos="10287000" algn="l"/>
              </a:tabLst>
            </a:pPr>
            <a:r>
              <a:rPr lang="en-US" altLang="zh-CN" kern="100" dirty="0">
                <a:latin typeface="宋体" panose="02010600030101010101" pitchFamily="2" charset="-122"/>
                <a:cs typeface="Times New Roman" panose="02020603050405020304"/>
              </a:rPr>
              <a:t>①</a:t>
            </a:r>
            <a:r>
              <a:rPr lang="zh-CN" altLang="zh-CN" kern="100" dirty="0">
                <a:cs typeface="Times New Roman" panose="02020603050405020304"/>
              </a:rPr>
              <a:t>大气污染加剧　</a:t>
            </a:r>
            <a:r>
              <a:rPr lang="en-US" altLang="zh-CN" kern="100" dirty="0">
                <a:latin typeface="宋体" panose="02010600030101010101" pitchFamily="2" charset="-122"/>
                <a:cs typeface="Times New Roman" panose="02020603050405020304"/>
              </a:rPr>
              <a:t>②</a:t>
            </a:r>
            <a:r>
              <a:rPr lang="zh-CN" altLang="zh-CN" kern="100" dirty="0">
                <a:cs typeface="Times New Roman" panose="02020603050405020304"/>
              </a:rPr>
              <a:t>土壤肥力下降　</a:t>
            </a:r>
            <a:endParaRPr lang="en-US" altLang="zh-CN" kern="100" dirty="0">
              <a:cs typeface="Times New Roman" panose="02020603050405020304"/>
            </a:endParaRPr>
          </a:p>
          <a:p>
            <a:pPr indent="0" algn="just">
              <a:buNone/>
              <a:tabLst>
                <a:tab pos="3225800" algn="l"/>
                <a:tab pos="5600700" algn="l"/>
                <a:tab pos="8166100" algn="l"/>
                <a:tab pos="10287000" algn="l"/>
              </a:tabLst>
            </a:pPr>
            <a:r>
              <a:rPr lang="en-US" altLang="zh-CN" kern="100" dirty="0">
                <a:latin typeface="宋体" panose="02010600030101010101" pitchFamily="2" charset="-122"/>
                <a:cs typeface="Times New Roman" panose="02020603050405020304"/>
              </a:rPr>
              <a:t>③</a:t>
            </a:r>
            <a:r>
              <a:rPr lang="zh-CN" altLang="zh-CN" kern="100" dirty="0">
                <a:cs typeface="Times New Roman" panose="02020603050405020304"/>
              </a:rPr>
              <a:t>土壤污染严重　</a:t>
            </a:r>
            <a:r>
              <a:rPr lang="en-US" altLang="zh-CN" kern="100" dirty="0">
                <a:latin typeface="宋体" panose="02010600030101010101" pitchFamily="2" charset="-122"/>
                <a:cs typeface="Times New Roman" panose="02020603050405020304"/>
              </a:rPr>
              <a:t>④</a:t>
            </a:r>
            <a:r>
              <a:rPr lang="zh-CN" altLang="zh-CN" kern="100" dirty="0">
                <a:cs typeface="Times New Roman" panose="02020603050405020304"/>
              </a:rPr>
              <a:t>水污染严重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indent="0" algn="just">
              <a:buNone/>
              <a:tabLst>
                <a:tab pos="3225800" algn="l"/>
                <a:tab pos="5600700" algn="l"/>
                <a:tab pos="8166100" algn="l"/>
                <a:tab pos="10287000" algn="l"/>
              </a:tabLst>
            </a:pPr>
            <a:r>
              <a:rPr lang="en-US" altLang="zh-CN" kern="100" dirty="0">
                <a:cs typeface="Courier New" panose="02070309020205020404"/>
              </a:rPr>
              <a:t>A</a:t>
            </a:r>
            <a:r>
              <a:rPr lang="zh-CN" altLang="zh-CN" kern="100" dirty="0">
                <a:cs typeface="Times New Roman" panose="02020603050405020304"/>
              </a:rPr>
              <a:t>．</a:t>
            </a:r>
            <a:r>
              <a:rPr lang="en-US" altLang="zh-CN" kern="100" dirty="0">
                <a:latin typeface="宋体" panose="02010600030101010101" pitchFamily="2" charset="-122"/>
                <a:cs typeface="Times New Roman" panose="02020603050405020304"/>
              </a:rPr>
              <a:t>①②</a:t>
            </a:r>
            <a:r>
              <a:rPr lang="en-US" altLang="zh-CN" kern="100" dirty="0">
                <a:latin typeface="宋体" panose="02010600030101010101" pitchFamily="2" charset="-122"/>
                <a:cs typeface="Courier New" panose="02070309020205020404"/>
              </a:rPr>
              <a:t>  </a:t>
            </a:r>
            <a:r>
              <a:rPr lang="en-US" altLang="zh-CN" kern="100" dirty="0">
                <a:cs typeface="Courier New" panose="02070309020205020404"/>
              </a:rPr>
              <a:t>B</a:t>
            </a:r>
            <a:r>
              <a:rPr lang="zh-CN" altLang="zh-CN" kern="100" dirty="0">
                <a:cs typeface="Times New Roman" panose="02020603050405020304"/>
              </a:rPr>
              <a:t>．</a:t>
            </a:r>
            <a:r>
              <a:rPr lang="en-US" altLang="zh-CN" kern="100" dirty="0">
                <a:latin typeface="宋体" panose="02010600030101010101" pitchFamily="2" charset="-122"/>
                <a:cs typeface="Times New Roman" panose="02020603050405020304"/>
              </a:rPr>
              <a:t>②③  </a:t>
            </a:r>
            <a:r>
              <a:rPr lang="en-US" altLang="zh-CN" kern="100" dirty="0">
                <a:cs typeface="Courier New" panose="02070309020205020404"/>
              </a:rPr>
              <a:t>C</a:t>
            </a:r>
            <a:r>
              <a:rPr lang="zh-CN" altLang="zh-CN" kern="100" dirty="0">
                <a:cs typeface="Times New Roman" panose="02020603050405020304"/>
              </a:rPr>
              <a:t>．</a:t>
            </a:r>
            <a:r>
              <a:rPr lang="en-US" altLang="zh-CN" kern="100" dirty="0">
                <a:latin typeface="宋体" panose="02010600030101010101" pitchFamily="2" charset="-122"/>
                <a:cs typeface="Times New Roman" panose="02020603050405020304"/>
              </a:rPr>
              <a:t>①④</a:t>
            </a:r>
            <a:r>
              <a:rPr lang="en-US" altLang="zh-CN" kern="100" dirty="0">
                <a:cs typeface="Courier New" panose="02070309020205020404"/>
              </a:rPr>
              <a:t>	D</a:t>
            </a:r>
            <a:r>
              <a:rPr lang="zh-CN" altLang="zh-CN" kern="100" dirty="0">
                <a:cs typeface="Times New Roman" panose="02020603050405020304"/>
              </a:rPr>
              <a:t>．</a:t>
            </a:r>
            <a:r>
              <a:rPr lang="en-US" altLang="zh-CN" kern="100" dirty="0">
                <a:latin typeface="宋体" panose="02010600030101010101" pitchFamily="2" charset="-122"/>
                <a:cs typeface="Times New Roman" panose="02020603050405020304"/>
              </a:rPr>
              <a:t>③④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indent="0" algn="just">
              <a:buNone/>
              <a:tabLst>
                <a:tab pos="3225800" algn="l"/>
                <a:tab pos="5600700" algn="l"/>
                <a:tab pos="8166100" algn="l"/>
                <a:tab pos="10287000" algn="l"/>
              </a:tabLst>
            </a:pPr>
            <a:r>
              <a:rPr lang="en-US" altLang="zh-CN" kern="100" dirty="0">
                <a:cs typeface="Courier New" panose="02070309020205020404"/>
              </a:rPr>
              <a:t>6</a:t>
            </a:r>
            <a:r>
              <a:rPr lang="zh-CN" altLang="zh-CN" kern="100" dirty="0">
                <a:cs typeface="Times New Roman" panose="02020603050405020304"/>
              </a:rPr>
              <a:t>．改善上述环境问题的主要途径是</a:t>
            </a:r>
            <a:r>
              <a:rPr lang="en-US" altLang="zh-CN" kern="100" dirty="0">
                <a:cs typeface="Courier New" panose="02070309020205020404"/>
              </a:rPr>
              <a:t> (</a:t>
            </a:r>
            <a:r>
              <a:rPr lang="zh-CN" altLang="zh-CN" kern="100" dirty="0">
                <a:cs typeface="Times New Roman" panose="02020603050405020304"/>
              </a:rPr>
              <a:t>　　</a:t>
            </a:r>
            <a:r>
              <a:rPr lang="en-US" altLang="zh-CN" kern="100" dirty="0">
                <a:cs typeface="Courier New" panose="02070309020205020404"/>
              </a:rPr>
              <a:t>)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indent="0" algn="just">
              <a:buNone/>
              <a:tabLst>
                <a:tab pos="3225800" algn="l"/>
                <a:tab pos="5600700" algn="l"/>
                <a:tab pos="8166100" algn="l"/>
                <a:tab pos="10287000" algn="l"/>
              </a:tabLst>
            </a:pPr>
            <a:r>
              <a:rPr lang="en-US" altLang="zh-CN" kern="100" dirty="0">
                <a:latin typeface="宋体" panose="02010600030101010101" pitchFamily="2" charset="-122"/>
                <a:cs typeface="Times New Roman" panose="02020603050405020304"/>
              </a:rPr>
              <a:t>①</a:t>
            </a:r>
            <a:r>
              <a:rPr lang="zh-CN" altLang="zh-CN" kern="100" dirty="0">
                <a:cs typeface="Times New Roman" panose="02020603050405020304"/>
              </a:rPr>
              <a:t>因地制宜开发利用多种能源　</a:t>
            </a:r>
            <a:r>
              <a:rPr lang="en-US" altLang="zh-CN" kern="100" dirty="0">
                <a:latin typeface="宋体" panose="02010600030101010101" pitchFamily="2" charset="-122"/>
                <a:cs typeface="Times New Roman" panose="02020603050405020304"/>
              </a:rPr>
              <a:t>②</a:t>
            </a:r>
            <a:r>
              <a:rPr lang="zh-CN" altLang="zh-CN" kern="100" dirty="0">
                <a:cs typeface="Times New Roman" panose="02020603050405020304"/>
              </a:rPr>
              <a:t>营建速生薪炭林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indent="0" algn="just">
              <a:buNone/>
              <a:tabLst>
                <a:tab pos="3225800" algn="l"/>
                <a:tab pos="5600700" algn="l"/>
                <a:tab pos="8166100" algn="l"/>
                <a:tab pos="10287000" algn="l"/>
              </a:tabLst>
            </a:pPr>
            <a:r>
              <a:rPr lang="en-US" altLang="zh-CN" kern="100" dirty="0">
                <a:latin typeface="宋体" panose="02010600030101010101" pitchFamily="2" charset="-122"/>
                <a:cs typeface="Times New Roman" panose="02020603050405020304"/>
              </a:rPr>
              <a:t>③</a:t>
            </a:r>
            <a:r>
              <a:rPr lang="zh-CN" altLang="zh-CN" kern="100" dirty="0">
                <a:cs typeface="Times New Roman" panose="02020603050405020304"/>
              </a:rPr>
              <a:t>进行炉灶革新，提高能源利用率　</a:t>
            </a:r>
            <a:r>
              <a:rPr lang="en-US" altLang="zh-CN" kern="100" dirty="0">
                <a:latin typeface="宋体" panose="02010600030101010101" pitchFamily="2" charset="-122"/>
                <a:cs typeface="Times New Roman" panose="02020603050405020304"/>
              </a:rPr>
              <a:t>④</a:t>
            </a:r>
            <a:r>
              <a:rPr lang="zh-CN" altLang="zh-CN" kern="100" dirty="0">
                <a:cs typeface="Times New Roman" panose="02020603050405020304"/>
              </a:rPr>
              <a:t>大力发展畜牧业　</a:t>
            </a:r>
            <a:endParaRPr lang="en-US" altLang="zh-CN" kern="100" dirty="0">
              <a:cs typeface="Times New Roman" panose="02020603050405020304"/>
            </a:endParaRPr>
          </a:p>
          <a:p>
            <a:pPr indent="0" algn="just">
              <a:buNone/>
              <a:tabLst>
                <a:tab pos="3225800" algn="l"/>
                <a:tab pos="5600700" algn="l"/>
                <a:tab pos="8166100" algn="l"/>
                <a:tab pos="10287000" algn="l"/>
              </a:tabLst>
            </a:pPr>
            <a:r>
              <a:rPr lang="en-US" altLang="zh-CN" kern="100" dirty="0">
                <a:latin typeface="宋体" panose="02010600030101010101" pitchFamily="2" charset="-122"/>
                <a:cs typeface="Times New Roman" panose="02020603050405020304"/>
              </a:rPr>
              <a:t>⑤</a:t>
            </a:r>
            <a:r>
              <a:rPr lang="zh-CN" altLang="zh-CN" kern="100" dirty="0">
                <a:cs typeface="Times New Roman" panose="02020603050405020304"/>
              </a:rPr>
              <a:t>加强交通建设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indent="0" algn="just">
              <a:buNone/>
              <a:tabLst>
                <a:tab pos="3225800" algn="l"/>
                <a:tab pos="5600700" algn="l"/>
                <a:tab pos="8166100" algn="l"/>
                <a:tab pos="10287000" algn="l"/>
              </a:tabLst>
            </a:pPr>
            <a:r>
              <a:rPr lang="en-US" altLang="zh-CN" kern="100" dirty="0">
                <a:cs typeface="Courier New" panose="02070309020205020404"/>
              </a:rPr>
              <a:t>A</a:t>
            </a:r>
            <a:r>
              <a:rPr lang="zh-CN" altLang="zh-CN" kern="100" dirty="0">
                <a:cs typeface="Times New Roman" panose="02020603050405020304"/>
              </a:rPr>
              <a:t>．</a:t>
            </a:r>
            <a:r>
              <a:rPr lang="en-US" altLang="zh-CN" kern="100" dirty="0">
                <a:latin typeface="宋体" panose="02010600030101010101" pitchFamily="2" charset="-122"/>
                <a:cs typeface="Times New Roman" panose="02020603050405020304"/>
              </a:rPr>
              <a:t>①②③</a:t>
            </a:r>
            <a:r>
              <a:rPr lang="en-US" altLang="zh-CN" kern="100" dirty="0">
                <a:cs typeface="Courier New" panose="02070309020205020404"/>
              </a:rPr>
              <a:t>	B</a:t>
            </a:r>
            <a:r>
              <a:rPr lang="zh-CN" altLang="zh-CN" kern="100" dirty="0">
                <a:cs typeface="Times New Roman" panose="02020603050405020304"/>
              </a:rPr>
              <a:t>．</a:t>
            </a:r>
            <a:r>
              <a:rPr lang="en-US" altLang="zh-CN" kern="100" dirty="0">
                <a:latin typeface="宋体" panose="02010600030101010101" pitchFamily="2" charset="-122"/>
                <a:cs typeface="Times New Roman" panose="02020603050405020304"/>
              </a:rPr>
              <a:t>①②④	</a:t>
            </a:r>
            <a:r>
              <a:rPr lang="en-US" altLang="zh-CN" kern="100" dirty="0">
                <a:cs typeface="Courier New" panose="02070309020205020404"/>
              </a:rPr>
              <a:t>C</a:t>
            </a:r>
            <a:r>
              <a:rPr lang="zh-CN" altLang="zh-CN" kern="100" dirty="0">
                <a:cs typeface="Times New Roman" panose="02020603050405020304"/>
              </a:rPr>
              <a:t>．</a:t>
            </a:r>
            <a:r>
              <a:rPr lang="en-US" altLang="zh-CN" kern="100" dirty="0">
                <a:latin typeface="宋体" panose="02010600030101010101" pitchFamily="2" charset="-122"/>
                <a:cs typeface="Times New Roman" panose="02020603050405020304"/>
              </a:rPr>
              <a:t>①②⑤</a:t>
            </a:r>
            <a:r>
              <a:rPr lang="en-US" altLang="zh-CN" kern="100" dirty="0">
                <a:cs typeface="Courier New" panose="02070309020205020404"/>
              </a:rPr>
              <a:t>	D</a:t>
            </a:r>
            <a:r>
              <a:rPr lang="zh-CN" altLang="zh-CN" kern="100" dirty="0">
                <a:cs typeface="Times New Roman" panose="02020603050405020304"/>
              </a:rPr>
              <a:t>．</a:t>
            </a:r>
            <a:r>
              <a:rPr lang="en-US" altLang="zh-CN" kern="100" dirty="0">
                <a:latin typeface="宋体" panose="02010600030101010101" pitchFamily="2" charset="-122"/>
                <a:cs typeface="Times New Roman" panose="02020603050405020304"/>
              </a:rPr>
              <a:t>②④⑤</a:t>
            </a:r>
            <a:endParaRPr lang="zh-CN" altLang="zh-CN" sz="1050" kern="100" dirty="0">
              <a:latin typeface="宋体" panose="02010600030101010101" pitchFamily="2" charset="-122"/>
              <a:cs typeface="Courier New" panose="02070309020205020404"/>
            </a:endParaRPr>
          </a:p>
        </p:txBody>
      </p:sp>
      <p:sp>
        <p:nvSpPr>
          <p:cNvPr id="13" name="文本框 12"/>
          <p:cNvSpPr txBox="1"/>
          <p:nvPr>
            <p:custDataLst>
              <p:tags r:id="rId3"/>
            </p:custDataLst>
          </p:nvPr>
        </p:nvSpPr>
        <p:spPr>
          <a:xfrm>
            <a:off x="6160698" y="3970080"/>
            <a:ext cx="213868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</a:t>
            </a:r>
            <a:endParaRPr lang="en-US" altLang="en-US" sz="7200" b="1" dirty="0">
              <a:solidFill>
                <a:srgbClr val="FF0000"/>
              </a:solidFill>
              <a:latin typeface="Times New Roman" panose="02020603050405020304" pitchFamily="18" charset="0"/>
              <a:sym typeface="+mn-ea"/>
            </a:endParaRPr>
          </a:p>
        </p:txBody>
      </p:sp>
      <p:sp>
        <p:nvSpPr>
          <p:cNvPr id="14" name="文本框 13"/>
          <p:cNvSpPr txBox="1"/>
          <p:nvPr>
            <p:custDataLst>
              <p:tags r:id="rId4"/>
            </p:custDataLst>
          </p:nvPr>
        </p:nvSpPr>
        <p:spPr>
          <a:xfrm>
            <a:off x="918845" y="1938956"/>
            <a:ext cx="2138680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altLang="en-US" sz="32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A</a:t>
            </a:r>
            <a:endParaRPr lang="en-US" altLang="en-US" sz="7200" b="1" dirty="0">
              <a:solidFill>
                <a:srgbClr val="FF0000"/>
              </a:solidFill>
              <a:latin typeface="Times New Roman" panose="02020603050405020304" pitchFamily="18" charset="0"/>
              <a:sym typeface="+mn-ea"/>
            </a:endParaRPr>
          </a:p>
        </p:txBody>
      </p:sp>
      <p:pic>
        <p:nvPicPr>
          <p:cNvPr id="3" name="Picture 1" descr="F:\2021\课件\2022\1月\全优课堂\地理选择性必修3\CMD21.TIF"/>
          <p:cNvPicPr>
            <a:picLocks noChangeAspect="1" noChangeArrowheads="1"/>
          </p:cNvPicPr>
          <p:nvPr/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177" y="1486631"/>
            <a:ext cx="3861080" cy="1235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狮子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圆角矩形 7"/>
          <p:cNvSpPr/>
          <p:nvPr>
            <p:custDataLst>
              <p:tags r:id="rId1"/>
            </p:custDataLst>
          </p:nvPr>
        </p:nvSpPr>
        <p:spPr>
          <a:xfrm>
            <a:off x="53165" y="31895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pic>
        <p:nvPicPr>
          <p:cNvPr id="8" name="图片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70" y="114302"/>
            <a:ext cx="2845055" cy="63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5"/>
          <p:cNvSpPr>
            <a:spLocks noChangeArrowheads="1"/>
          </p:cNvSpPr>
          <p:nvPr/>
        </p:nvSpPr>
        <p:spPr bwMode="auto">
          <a:xfrm>
            <a:off x="717295" y="42532"/>
            <a:ext cx="107573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当堂练习</a:t>
            </a:r>
            <a:endParaRPr lang="zh-CN" altLang="en-US" sz="4000" b="1" dirty="0"/>
          </a:p>
        </p:txBody>
      </p:sp>
      <p:sp>
        <p:nvSpPr>
          <p:cNvPr id="12" name="内容占位符 2"/>
          <p:cNvSpPr txBox="1"/>
          <p:nvPr>
            <p:custDataLst>
              <p:tags r:id="rId3"/>
            </p:custDataLst>
          </p:nvPr>
        </p:nvSpPr>
        <p:spPr>
          <a:xfrm>
            <a:off x="-7084" y="709714"/>
            <a:ext cx="11936814" cy="53492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buNone/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7.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某机构研究发现，目前，全球四分之一的人口面临水资源短缺问题，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17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个国家正面临着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极度缺水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的压力，并且这一情况正随着气候变化导致的干旱频发而不断加剧。当前，世界水资源供应受到多重因素威胁，包括气候变化、水资源浪费、水资源污染治理不善等，世界正面临着全球性的水危机问题。该研究机构发布的最新数据显示，全球水资源短缺问题最严重的国家多分布于中东和北非地区，其中卡塔尔最为严重，以色列和黎巴嫩分列第二、第三名。而除了中东和北非地区，还有一个亚洲国家被列为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极度缺水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国家，就是拥有约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13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亿人口的印度。该研究机构将印度列为第十三位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极度缺水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国家。</a:t>
            </a:r>
            <a:r>
              <a:rPr lang="zh-CN" altLang="en-US" sz="2400" dirty="0">
                <a:latin typeface="黑体" panose="02010609060101010101" pitchFamily="49" charset="-122"/>
              </a:rPr>
              <a:t>读材料完成下题。</a:t>
            </a:r>
            <a:endParaRPr lang="zh-CN" altLang="en-US" sz="2400" dirty="0">
              <a:latin typeface="黑体" panose="02010609060101010101" pitchFamily="49" charset="-122"/>
            </a:endParaRPr>
          </a:p>
          <a:p>
            <a:pPr indent="0">
              <a:lnSpc>
                <a:spcPct val="100000"/>
              </a:lnSpc>
              <a:buNone/>
            </a:pPr>
            <a:r>
              <a:rPr lang="en-US" altLang="zh-CN" sz="2400" kern="100" dirty="0">
                <a:cs typeface="Courier New" panose="02070309020205020404"/>
              </a:rPr>
              <a:t>(1)</a:t>
            </a:r>
            <a:r>
              <a:rPr lang="zh-CN" altLang="zh-CN" sz="2400" kern="100" dirty="0">
                <a:cs typeface="Times New Roman" panose="02020603050405020304"/>
              </a:rPr>
              <a:t>水资源短缺的原因有哪些？</a:t>
            </a:r>
            <a:endParaRPr lang="en-US" altLang="zh-CN" sz="2400" kern="100" dirty="0">
              <a:cs typeface="Times New Roman" panose="02020603050405020304"/>
            </a:endParaRPr>
          </a:p>
          <a:p>
            <a:pPr indent="0">
              <a:lnSpc>
                <a:spcPct val="100000"/>
              </a:lnSpc>
              <a:buNone/>
            </a:pPr>
            <a:endParaRPr lang="zh-CN" altLang="zh-CN" sz="240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zh-CN" sz="24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zh-CN" sz="24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indent="0">
              <a:lnSpc>
                <a:spcPct val="100000"/>
              </a:lnSpc>
              <a:buNone/>
            </a:pPr>
            <a:r>
              <a:rPr lang="en-US" altLang="zh-CN" sz="2400" kern="100" dirty="0">
                <a:cs typeface="Courier New" panose="02070309020205020404"/>
              </a:rPr>
              <a:t>(2)</a:t>
            </a:r>
            <a:r>
              <a:rPr lang="zh-CN" altLang="zh-CN" sz="2400" kern="100" dirty="0">
                <a:cs typeface="Times New Roman" panose="02020603050405020304"/>
              </a:rPr>
              <a:t>水资源短缺的类型主要有哪两种？</a:t>
            </a:r>
            <a:endParaRPr lang="zh-CN" altLang="zh-CN" sz="240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zh-CN" altLang="en-US" sz="24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5917" y="4139712"/>
            <a:ext cx="11667461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457200" indent="-457200">
              <a:lnSpc>
                <a:spcPct val="110000"/>
              </a:lnSpc>
              <a:buClr>
                <a:srgbClr val="0070C0"/>
              </a:buClr>
              <a:buSzTx/>
              <a:buFont typeface="Arial" panose="020B0604020202020204" pitchFamily="34" charset="0"/>
              <a:buChar char="•"/>
              <a:defRPr sz="260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>
              <a:lnSpc>
                <a:spcPct val="100000"/>
              </a:lnSpc>
              <a:buClr>
                <a:srgbClr val="FF0000"/>
              </a:buClr>
            </a:pPr>
            <a:r>
              <a:rPr lang="zh-CN" altLang="zh-CN" b="1" dirty="0">
                <a:solidFill>
                  <a:srgbClr val="FF0000"/>
                </a:solidFill>
              </a:rPr>
              <a:t>自然原因：</a:t>
            </a:r>
            <a:r>
              <a:rPr lang="zh-CN" altLang="zh-CN" dirty="0">
                <a:solidFill>
                  <a:srgbClr val="FF0000"/>
                </a:solidFill>
              </a:rPr>
              <a:t>水资源空间分布不均；水资源时间分配不均；气候干旱，水资源总量少。</a:t>
            </a:r>
            <a:endParaRPr lang="en-US" altLang="zh-CN" dirty="0">
              <a:solidFill>
                <a:srgbClr val="FF0000"/>
              </a:solidFill>
            </a:endParaRPr>
          </a:p>
          <a:p>
            <a:pPr>
              <a:lnSpc>
                <a:spcPct val="100000"/>
              </a:lnSpc>
              <a:buClr>
                <a:srgbClr val="FF0000"/>
              </a:buClr>
            </a:pPr>
            <a:r>
              <a:rPr lang="zh-CN" altLang="zh-CN" b="1" dirty="0">
                <a:solidFill>
                  <a:srgbClr val="FF0000"/>
                </a:solidFill>
              </a:rPr>
              <a:t>人为原因：</a:t>
            </a:r>
            <a:r>
              <a:rPr lang="zh-CN" altLang="zh-CN" dirty="0">
                <a:solidFill>
                  <a:srgbClr val="FF0000"/>
                </a:solidFill>
              </a:rPr>
              <a:t>工农业生产用水、生活用水量大；水资源浪费严重；水资源污染严重。</a:t>
            </a:r>
            <a:endParaRPr lang="zh-CN" altLang="zh-CN" dirty="0">
              <a:solidFill>
                <a:srgbClr val="FF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75917" y="6219148"/>
            <a:ext cx="610054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457200" indent="-457200">
              <a:lnSpc>
                <a:spcPct val="110000"/>
              </a:lnSpc>
              <a:buClr>
                <a:srgbClr val="0070C0"/>
              </a:buClr>
              <a:buSzTx/>
              <a:buFont typeface="Arial" panose="020B0604020202020204" pitchFamily="34" charset="0"/>
              <a:buChar char="•"/>
              <a:defRPr sz="260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>
              <a:lnSpc>
                <a:spcPct val="100000"/>
              </a:lnSpc>
              <a:buClr>
                <a:srgbClr val="FF0000"/>
              </a:buClr>
            </a:pPr>
            <a:r>
              <a:rPr lang="zh-CN" altLang="zh-CN" dirty="0">
                <a:solidFill>
                  <a:srgbClr val="FF0000"/>
                </a:solidFill>
              </a:rPr>
              <a:t>资源型缺水和水质型缺水。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狮子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7" name="圆角矩形 7"/>
          <p:cNvSpPr/>
          <p:nvPr>
            <p:custDataLst>
              <p:tags r:id="rId1"/>
            </p:custDataLst>
          </p:nvPr>
        </p:nvSpPr>
        <p:spPr>
          <a:xfrm>
            <a:off x="53165" y="31895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pic>
        <p:nvPicPr>
          <p:cNvPr id="8" name="图片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70" y="114302"/>
            <a:ext cx="2845055" cy="63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25"/>
          <p:cNvSpPr>
            <a:spLocks noChangeArrowheads="1"/>
          </p:cNvSpPr>
          <p:nvPr/>
        </p:nvSpPr>
        <p:spPr bwMode="auto">
          <a:xfrm>
            <a:off x="717295" y="42532"/>
            <a:ext cx="1075731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当堂练习</a:t>
            </a:r>
            <a:endParaRPr lang="zh-CN" altLang="en-US" sz="4000" b="1" dirty="0"/>
          </a:p>
        </p:txBody>
      </p:sp>
      <p:sp>
        <p:nvSpPr>
          <p:cNvPr id="12" name="内容占位符 2"/>
          <p:cNvSpPr txBox="1"/>
          <p:nvPr>
            <p:custDataLst>
              <p:tags r:id="rId3"/>
            </p:custDataLst>
          </p:nvPr>
        </p:nvSpPr>
        <p:spPr>
          <a:xfrm>
            <a:off x="-7084" y="709714"/>
            <a:ext cx="11936814" cy="534924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00000"/>
              </a:lnSpc>
              <a:buNone/>
            </a:pP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7.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某机构研究发现，目前，全球四分之一的人口面临水资源短缺问题，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17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个国家正面临着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极度缺水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的压力，并且这一情况正随着气候变化导致的干旱频发而不断加剧。当前，世界水资源供应受到多重因素威胁，包括气候变化、水资源浪费、水资源污染治理不善等，世界正面临着全球性的水危机问题。该研究机构发布的最新数据显示，全球水资源短缺问题最严重的国家多分布于中东和北非地区，其中卡塔尔最为严重，以色列和黎巴嫩分列第二、第三名。而除了中东和北非地区，还有一个亚洲国家被列为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极度缺水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国家，就是拥有约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13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亿人口的印度。该研究机构将印度列为第十三位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“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极度缺水</a:t>
            </a:r>
            <a:r>
              <a:rPr lang="en-US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zh-CN" altLang="zh-CN" sz="2400" dirty="0">
                <a:latin typeface="楷体" panose="02010609060101010101" pitchFamily="49" charset="-122"/>
                <a:ea typeface="楷体" panose="02010609060101010101" pitchFamily="49" charset="-122"/>
              </a:rPr>
              <a:t>国家。</a:t>
            </a:r>
            <a:r>
              <a:rPr lang="zh-CN" altLang="en-US" sz="2400" dirty="0">
                <a:latin typeface="黑体" panose="02010609060101010101" pitchFamily="49" charset="-122"/>
              </a:rPr>
              <a:t>读材料完成下题。</a:t>
            </a:r>
            <a:endParaRPr lang="zh-CN" altLang="en-US" sz="2400" dirty="0">
              <a:latin typeface="黑体" panose="02010609060101010101" pitchFamily="49" charset="-122"/>
            </a:endParaRPr>
          </a:p>
          <a:p>
            <a:pPr indent="0" algn="just">
              <a:buNone/>
              <a:tabLst>
                <a:tab pos="5600700" algn="l"/>
                <a:tab pos="10287000" algn="l"/>
              </a:tabLst>
            </a:pPr>
            <a:r>
              <a:rPr lang="en-US" altLang="zh-CN" sz="2400" kern="100" dirty="0">
                <a:cs typeface="Courier New" panose="02070309020205020404"/>
              </a:rPr>
              <a:t>(3)</a:t>
            </a:r>
            <a:r>
              <a:rPr lang="zh-CN" altLang="zh-CN" sz="2400" kern="100" dirty="0">
                <a:cs typeface="Times New Roman" panose="02020603050405020304"/>
              </a:rPr>
              <a:t>退耕还林、退耕还湖、退牧还草等生态环境建设，对解决水资源短缺问题有何作用？</a:t>
            </a:r>
            <a:endParaRPr lang="zh-CN" altLang="zh-CN" sz="100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indent="0">
              <a:lnSpc>
                <a:spcPct val="100000"/>
              </a:lnSpc>
              <a:buNone/>
            </a:pPr>
            <a:endParaRPr lang="zh-CN" altLang="zh-CN" sz="2400" kern="100" dirty="0">
              <a:latin typeface="宋体" panose="02010600030101010101" pitchFamily="2" charset="-122"/>
              <a:cs typeface="Courier New" panose="02070309020205020404"/>
            </a:endParaRPr>
          </a:p>
          <a:p>
            <a:pPr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zh-CN" sz="24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altLang="zh-CN" sz="24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zh-CN" altLang="en-US" sz="2400" b="1" dirty="0">
              <a:latin typeface="仿宋" panose="02010609060101010101" pitchFamily="49" charset="-122"/>
              <a:ea typeface="仿宋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75917" y="4207952"/>
            <a:ext cx="1166746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457200" indent="-457200">
              <a:lnSpc>
                <a:spcPct val="110000"/>
              </a:lnSpc>
              <a:buClr>
                <a:srgbClr val="0070C0"/>
              </a:buClr>
              <a:buSzTx/>
              <a:buFont typeface="Arial" panose="020B0604020202020204" pitchFamily="34" charset="0"/>
              <a:buChar char="•"/>
              <a:defRPr sz="2600">
                <a:solidFill>
                  <a:schemeClr val="accent1"/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pPr>
              <a:lnSpc>
                <a:spcPct val="100000"/>
              </a:lnSpc>
              <a:buClr>
                <a:srgbClr val="FF0000"/>
              </a:buClr>
            </a:pPr>
            <a:r>
              <a:rPr lang="zh-CN" altLang="zh-CN" dirty="0">
                <a:solidFill>
                  <a:srgbClr val="FF0000"/>
                </a:solidFill>
              </a:rPr>
              <a:t>退耕还林、退耕还湖、退牧还草等生态环境建设有利于提高环境对水的涵蓄能力，提高区域水资源的储量，对于缓解区域水资源不足具有重要作用。</a:t>
            </a:r>
            <a:endParaRPr lang="zh-CN" altLang="zh-CN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狮子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圆角矩形 7"/>
          <p:cNvSpPr/>
          <p:nvPr>
            <p:custDataLst>
              <p:tags r:id="rId1"/>
            </p:custDataLst>
          </p:nvPr>
        </p:nvSpPr>
        <p:spPr>
          <a:xfrm>
            <a:off x="53165" y="42528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sp>
        <p:nvSpPr>
          <p:cNvPr id="19" name="TextBox 25"/>
          <p:cNvSpPr>
            <a:spLocks noChangeArrowheads="1"/>
          </p:cNvSpPr>
          <p:nvPr/>
        </p:nvSpPr>
        <p:spPr bwMode="auto">
          <a:xfrm>
            <a:off x="717295" y="85064"/>
            <a:ext cx="73380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思考</a:t>
            </a:r>
            <a:endParaRPr lang="zh-CN" altLang="en-US" sz="3200" b="1" dirty="0">
              <a:solidFill>
                <a:srgbClr val="262626"/>
              </a:solidFill>
              <a:ea typeface="微软雅黑" panose="020B0503020204020204" pitchFamily="34" charset="-122"/>
            </a:endParaRPr>
          </a:p>
        </p:txBody>
      </p:sp>
      <p:sp>
        <p:nvSpPr>
          <p:cNvPr id="20" name="Shape 16845"/>
          <p:cNvSpPr/>
          <p:nvPr/>
        </p:nvSpPr>
        <p:spPr>
          <a:xfrm>
            <a:off x="275446" y="128975"/>
            <a:ext cx="441849" cy="479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3" h="21600" extrusionOk="0">
                <a:moveTo>
                  <a:pt x="10533" y="8436"/>
                </a:moveTo>
                <a:cubicBezTo>
                  <a:pt x="12978" y="8436"/>
                  <a:pt x="15016" y="6518"/>
                  <a:pt x="15016" y="4218"/>
                </a:cubicBezTo>
                <a:cubicBezTo>
                  <a:pt x="15016" y="1917"/>
                  <a:pt x="12978" y="0"/>
                  <a:pt x="10533" y="0"/>
                </a:cubicBezTo>
                <a:cubicBezTo>
                  <a:pt x="8088" y="0"/>
                  <a:pt x="6050" y="1917"/>
                  <a:pt x="6050" y="4218"/>
                </a:cubicBezTo>
                <a:cubicBezTo>
                  <a:pt x="6050" y="6518"/>
                  <a:pt x="8088" y="8436"/>
                  <a:pt x="10533" y="8436"/>
                </a:cubicBezTo>
                <a:close/>
                <a:moveTo>
                  <a:pt x="20993" y="14954"/>
                </a:moveTo>
                <a:cubicBezTo>
                  <a:pt x="18005" y="10992"/>
                  <a:pt x="18005" y="10992"/>
                  <a:pt x="18005" y="10992"/>
                </a:cubicBezTo>
                <a:cubicBezTo>
                  <a:pt x="17733" y="12398"/>
                  <a:pt x="17326" y="13804"/>
                  <a:pt x="16782" y="15209"/>
                </a:cubicBezTo>
                <a:cubicBezTo>
                  <a:pt x="17190" y="15593"/>
                  <a:pt x="17190" y="15593"/>
                  <a:pt x="17190" y="15593"/>
                </a:cubicBezTo>
                <a:cubicBezTo>
                  <a:pt x="14880" y="16615"/>
                  <a:pt x="14880" y="16615"/>
                  <a:pt x="14880" y="16615"/>
                </a:cubicBezTo>
                <a:cubicBezTo>
                  <a:pt x="13929" y="16999"/>
                  <a:pt x="13658" y="18149"/>
                  <a:pt x="14201" y="18916"/>
                </a:cubicBezTo>
                <a:cubicBezTo>
                  <a:pt x="14609" y="19683"/>
                  <a:pt x="15831" y="19938"/>
                  <a:pt x="16646" y="19555"/>
                </a:cubicBezTo>
                <a:cubicBezTo>
                  <a:pt x="20178" y="18021"/>
                  <a:pt x="20178" y="18021"/>
                  <a:pt x="20178" y="18021"/>
                </a:cubicBezTo>
                <a:cubicBezTo>
                  <a:pt x="20858" y="17766"/>
                  <a:pt x="21401" y="15465"/>
                  <a:pt x="20993" y="14954"/>
                </a:cubicBezTo>
                <a:close/>
                <a:moveTo>
                  <a:pt x="13250" y="19555"/>
                </a:moveTo>
                <a:cubicBezTo>
                  <a:pt x="12163" y="19811"/>
                  <a:pt x="11076" y="20194"/>
                  <a:pt x="10669" y="20705"/>
                </a:cubicBezTo>
                <a:cubicBezTo>
                  <a:pt x="10805" y="18277"/>
                  <a:pt x="11076" y="15721"/>
                  <a:pt x="11212" y="13164"/>
                </a:cubicBezTo>
                <a:cubicBezTo>
                  <a:pt x="11484" y="12909"/>
                  <a:pt x="12027" y="12781"/>
                  <a:pt x="12435" y="12525"/>
                </a:cubicBezTo>
                <a:cubicBezTo>
                  <a:pt x="12978" y="12398"/>
                  <a:pt x="13386" y="12270"/>
                  <a:pt x="13929" y="12142"/>
                </a:cubicBezTo>
                <a:cubicBezTo>
                  <a:pt x="14337" y="11886"/>
                  <a:pt x="14880" y="11759"/>
                  <a:pt x="15288" y="11631"/>
                </a:cubicBezTo>
                <a:cubicBezTo>
                  <a:pt x="16239" y="11247"/>
                  <a:pt x="17054" y="10736"/>
                  <a:pt x="17597" y="10353"/>
                </a:cubicBezTo>
                <a:cubicBezTo>
                  <a:pt x="17461" y="10097"/>
                  <a:pt x="17190" y="9841"/>
                  <a:pt x="16918" y="9586"/>
                </a:cubicBezTo>
                <a:cubicBezTo>
                  <a:pt x="16782" y="9458"/>
                  <a:pt x="16782" y="9458"/>
                  <a:pt x="16646" y="9458"/>
                </a:cubicBezTo>
                <a:cubicBezTo>
                  <a:pt x="16239" y="9075"/>
                  <a:pt x="15695" y="8947"/>
                  <a:pt x="15016" y="8947"/>
                </a:cubicBezTo>
                <a:cubicBezTo>
                  <a:pt x="13386" y="8947"/>
                  <a:pt x="13386" y="8947"/>
                  <a:pt x="13386" y="8947"/>
                </a:cubicBezTo>
                <a:cubicBezTo>
                  <a:pt x="10533" y="10992"/>
                  <a:pt x="10533" y="10992"/>
                  <a:pt x="10533" y="10992"/>
                </a:cubicBezTo>
                <a:cubicBezTo>
                  <a:pt x="7816" y="8947"/>
                  <a:pt x="7816" y="8947"/>
                  <a:pt x="7816" y="8947"/>
                </a:cubicBezTo>
                <a:cubicBezTo>
                  <a:pt x="6186" y="8947"/>
                  <a:pt x="6186" y="8947"/>
                  <a:pt x="6186" y="8947"/>
                </a:cubicBezTo>
                <a:cubicBezTo>
                  <a:pt x="5507" y="8947"/>
                  <a:pt x="4963" y="9075"/>
                  <a:pt x="4420" y="9458"/>
                </a:cubicBezTo>
                <a:cubicBezTo>
                  <a:pt x="4420" y="9458"/>
                  <a:pt x="4284" y="9458"/>
                  <a:pt x="4284" y="9586"/>
                </a:cubicBezTo>
                <a:cubicBezTo>
                  <a:pt x="4012" y="9841"/>
                  <a:pt x="3741" y="10097"/>
                  <a:pt x="3605" y="10353"/>
                </a:cubicBezTo>
                <a:cubicBezTo>
                  <a:pt x="4148" y="10736"/>
                  <a:pt x="4963" y="11247"/>
                  <a:pt x="5914" y="11631"/>
                </a:cubicBezTo>
                <a:cubicBezTo>
                  <a:pt x="6322" y="11759"/>
                  <a:pt x="6865" y="11886"/>
                  <a:pt x="7273" y="12142"/>
                </a:cubicBezTo>
                <a:cubicBezTo>
                  <a:pt x="7816" y="12270"/>
                  <a:pt x="8224" y="12398"/>
                  <a:pt x="8631" y="12525"/>
                </a:cubicBezTo>
                <a:cubicBezTo>
                  <a:pt x="9175" y="12781"/>
                  <a:pt x="9582" y="12909"/>
                  <a:pt x="9990" y="13164"/>
                </a:cubicBezTo>
                <a:cubicBezTo>
                  <a:pt x="10126" y="15721"/>
                  <a:pt x="10261" y="18277"/>
                  <a:pt x="10397" y="20705"/>
                </a:cubicBezTo>
                <a:cubicBezTo>
                  <a:pt x="9990" y="20194"/>
                  <a:pt x="8903" y="19811"/>
                  <a:pt x="7816" y="19427"/>
                </a:cubicBezTo>
                <a:cubicBezTo>
                  <a:pt x="7273" y="20194"/>
                  <a:pt x="6458" y="20578"/>
                  <a:pt x="5643" y="20705"/>
                </a:cubicBezTo>
                <a:cubicBezTo>
                  <a:pt x="6593" y="20961"/>
                  <a:pt x="8495" y="21472"/>
                  <a:pt x="10533" y="21600"/>
                </a:cubicBezTo>
                <a:cubicBezTo>
                  <a:pt x="10669" y="21600"/>
                  <a:pt x="10669" y="21600"/>
                  <a:pt x="10669" y="21600"/>
                </a:cubicBezTo>
                <a:cubicBezTo>
                  <a:pt x="10669" y="21600"/>
                  <a:pt x="10669" y="21600"/>
                  <a:pt x="10669" y="21600"/>
                </a:cubicBezTo>
                <a:cubicBezTo>
                  <a:pt x="12707" y="21600"/>
                  <a:pt x="14609" y="20961"/>
                  <a:pt x="15559" y="20705"/>
                </a:cubicBezTo>
                <a:cubicBezTo>
                  <a:pt x="14609" y="20705"/>
                  <a:pt x="13793" y="20194"/>
                  <a:pt x="13250" y="19555"/>
                </a:cubicBezTo>
                <a:close/>
                <a:moveTo>
                  <a:pt x="7001" y="18916"/>
                </a:moveTo>
                <a:cubicBezTo>
                  <a:pt x="7409" y="18149"/>
                  <a:pt x="7137" y="16999"/>
                  <a:pt x="6322" y="16615"/>
                </a:cubicBezTo>
                <a:cubicBezTo>
                  <a:pt x="3876" y="15593"/>
                  <a:pt x="3876" y="15593"/>
                  <a:pt x="3876" y="15593"/>
                </a:cubicBezTo>
                <a:cubicBezTo>
                  <a:pt x="4284" y="15082"/>
                  <a:pt x="4284" y="15082"/>
                  <a:pt x="4284" y="15082"/>
                </a:cubicBezTo>
                <a:cubicBezTo>
                  <a:pt x="3876" y="13804"/>
                  <a:pt x="3469" y="12398"/>
                  <a:pt x="3061" y="10992"/>
                </a:cubicBezTo>
                <a:cubicBezTo>
                  <a:pt x="73" y="14954"/>
                  <a:pt x="73" y="14954"/>
                  <a:pt x="73" y="14954"/>
                </a:cubicBezTo>
                <a:cubicBezTo>
                  <a:pt x="-199" y="15465"/>
                  <a:pt x="344" y="17766"/>
                  <a:pt x="888" y="18021"/>
                </a:cubicBezTo>
                <a:cubicBezTo>
                  <a:pt x="4556" y="19555"/>
                  <a:pt x="4556" y="19555"/>
                  <a:pt x="4556" y="19555"/>
                </a:cubicBezTo>
                <a:cubicBezTo>
                  <a:pt x="5371" y="19938"/>
                  <a:pt x="6458" y="19683"/>
                  <a:pt x="7001" y="1891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-7084" y="819896"/>
            <a:ext cx="1110297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6700"/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请大家结合图示，谈谈如何保障资源安全。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r="32084"/>
          <a:stretch>
            <a:fillRect/>
          </a:stretch>
        </p:blipFill>
        <p:spPr>
          <a:xfrm>
            <a:off x="2006221" y="1690101"/>
            <a:ext cx="7575191" cy="4568547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003239" y="2401551"/>
            <a:ext cx="3488012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457200" indent="-457200">
              <a:buFont typeface="Arial" panose="020B0604020202020204" pitchFamily="34" charset="0"/>
              <a:buChar char="•"/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zh-CN" altLang="en-US" sz="3200" b="1" dirty="0">
                <a:sym typeface="+mn-ea"/>
              </a:rPr>
              <a:t>消费端</a:t>
            </a:r>
            <a:endParaRPr lang="en-US" altLang="zh-CN" sz="3200" b="1" dirty="0"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488268" y="2120484"/>
            <a:ext cx="3488012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457200" indent="-457200">
              <a:buFont typeface="Arial" panose="020B0604020202020204" pitchFamily="34" charset="0"/>
              <a:buChar char="•"/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zh-CN" altLang="en-US" sz="3200" b="1" dirty="0">
                <a:sym typeface="+mn-ea"/>
              </a:rPr>
              <a:t>供给端</a:t>
            </a:r>
            <a:endParaRPr lang="en-US" altLang="zh-CN" sz="3200" b="1" dirty="0"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03239" y="4653182"/>
            <a:ext cx="5136107" cy="5847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457200" indent="-457200">
              <a:buFont typeface="Arial" panose="020B0604020202020204" pitchFamily="34" charset="0"/>
              <a:buChar char="•"/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zh-CN" altLang="en-US" sz="3200" b="1" dirty="0">
                <a:sym typeface="+mn-ea"/>
              </a:rPr>
              <a:t>避免衍生其他安全问题</a:t>
            </a:r>
            <a:endParaRPr lang="en-US" altLang="zh-CN" sz="3200" b="1" dirty="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2"/>
    </mc:Choice>
    <mc:Fallback>
      <p:transition spd="slow" advTm="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狮子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圆角矩形 7"/>
          <p:cNvSpPr/>
          <p:nvPr>
            <p:custDataLst>
              <p:tags r:id="rId1"/>
            </p:custDataLst>
          </p:nvPr>
        </p:nvSpPr>
        <p:spPr>
          <a:xfrm>
            <a:off x="53165" y="42528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pic>
        <p:nvPicPr>
          <p:cNvPr id="37" name="图片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70" y="124935"/>
            <a:ext cx="2845055" cy="63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25"/>
          <p:cNvSpPr>
            <a:spLocks noChangeArrowheads="1"/>
          </p:cNvSpPr>
          <p:nvPr/>
        </p:nvSpPr>
        <p:spPr bwMode="auto">
          <a:xfrm>
            <a:off x="717295" y="53165"/>
            <a:ext cx="73380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1.</a:t>
            </a:r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增加资源供给和保障能力（开源）</a:t>
            </a:r>
            <a:endParaRPr lang="zh-CN" altLang="en-US" sz="4000" b="1" dirty="0"/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332" b="62184"/>
          <a:stretch>
            <a:fillRect/>
          </a:stretch>
        </p:blipFill>
        <p:spPr>
          <a:xfrm>
            <a:off x="462993" y="1269887"/>
            <a:ext cx="5189064" cy="4293529"/>
          </a:xfrm>
          <a:prstGeom prst="rect">
            <a:avLst/>
          </a:prstGeom>
        </p:spPr>
      </p:pic>
      <p:grpSp>
        <p:nvGrpSpPr>
          <p:cNvPr id="36" name="组合 35"/>
          <p:cNvGrpSpPr/>
          <p:nvPr/>
        </p:nvGrpSpPr>
        <p:grpSpPr>
          <a:xfrm>
            <a:off x="926591" y="1050162"/>
            <a:ext cx="10802416" cy="2774470"/>
            <a:chOff x="3521123" y="1292563"/>
            <a:chExt cx="10802416" cy="2774470"/>
          </a:xfrm>
        </p:grpSpPr>
        <p:sp>
          <p:nvSpPr>
            <p:cNvPr id="34" name="标注: 弯曲线形 33"/>
            <p:cNvSpPr/>
            <p:nvPr/>
          </p:nvSpPr>
          <p:spPr>
            <a:xfrm>
              <a:off x="9134475" y="1292563"/>
              <a:ext cx="5189064" cy="1297253"/>
            </a:xfrm>
            <a:prstGeom prst="borderCallout2">
              <a:avLst>
                <a:gd name="adj1" fmla="val 18750"/>
                <a:gd name="adj2" fmla="val -8333"/>
                <a:gd name="adj3" fmla="val 18750"/>
                <a:gd name="adj4" fmla="val -16667"/>
                <a:gd name="adj5" fmla="val 134136"/>
                <a:gd name="adj6" fmla="val -54695"/>
              </a:avLst>
            </a:prstGeom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可增加区域自身的资源供给能力</a:t>
              </a:r>
              <a:r>
                <a:rPr lang="en-US" altLang="zh-CN" sz="28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,</a:t>
              </a:r>
              <a:r>
                <a: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但高度依赖于</a:t>
              </a:r>
              <a:r>
                <a:rPr lang="zh-CN" altLang="en-US" sz="2800" b="1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技术</a:t>
              </a:r>
              <a:r>
                <a:rPr lang="zh-CN" altLang="en-US" sz="2800" dirty="0">
                  <a:latin typeface="微软雅黑" panose="020B0503020204020204" pitchFamily="34" charset="-122"/>
                  <a:ea typeface="微软雅黑" panose="020B0503020204020204" pitchFamily="34" charset="-122"/>
                  <a:cs typeface="微软雅黑" panose="020B0503020204020204" pitchFamily="34" charset="-122"/>
                </a:rPr>
                <a:t>的进步；</a:t>
              </a:r>
              <a:endParaRPr lang="zh-CN" altLang="en-US" sz="2800" dirty="0"/>
            </a:p>
          </p:txBody>
        </p:sp>
        <p:sp>
          <p:nvSpPr>
            <p:cNvPr id="35" name="矩形 34"/>
            <p:cNvSpPr/>
            <p:nvPr/>
          </p:nvSpPr>
          <p:spPr>
            <a:xfrm>
              <a:off x="3521123" y="2879677"/>
              <a:ext cx="2770496" cy="1187356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38" name="标注: 弯曲线形 37"/>
          <p:cNvSpPr/>
          <p:nvPr/>
        </p:nvSpPr>
        <p:spPr>
          <a:xfrm>
            <a:off x="6539943" y="4958003"/>
            <a:ext cx="5189064" cy="1210826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14895"/>
              <a:gd name="adj6" fmla="val -43721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可以在资源数量不增加的情况下</a:t>
            </a:r>
            <a:r>
              <a:rPr lang="en-US" altLang="zh-CN" sz="2800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,</a:t>
            </a:r>
            <a:r>
              <a:rPr lang="zh-CN" altLang="en-US" sz="2800" dirty="0">
                <a:solidFill>
                  <a:schemeClr val="l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保障资源供给的持续稳定。</a:t>
            </a:r>
            <a:endParaRPr lang="zh-CN" altLang="en-US" sz="2800" dirty="0">
              <a:solidFill>
                <a:schemeClr val="l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标注: 弯曲线形 38"/>
          <p:cNvSpPr/>
          <p:nvPr/>
        </p:nvSpPr>
        <p:spPr>
          <a:xfrm>
            <a:off x="6539943" y="2806458"/>
            <a:ext cx="5189064" cy="158711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77243"/>
              <a:gd name="adj6" fmla="val -34515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要求资源的供给渠道保持稳定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经济成本可接受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且有相应的技术或市场机制作为保障；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2"/>
    </mc:Choice>
    <mc:Fallback>
      <p:transition spd="slow" advTm="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狮子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圆角矩形 7"/>
          <p:cNvSpPr/>
          <p:nvPr>
            <p:custDataLst>
              <p:tags r:id="rId1"/>
            </p:custDataLst>
          </p:nvPr>
        </p:nvSpPr>
        <p:spPr>
          <a:xfrm>
            <a:off x="53165" y="42528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sp>
        <p:nvSpPr>
          <p:cNvPr id="19" name="TextBox 25"/>
          <p:cNvSpPr>
            <a:spLocks noChangeArrowheads="1"/>
          </p:cNvSpPr>
          <p:nvPr/>
        </p:nvSpPr>
        <p:spPr bwMode="auto">
          <a:xfrm>
            <a:off x="717295" y="85064"/>
            <a:ext cx="110742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案例分析：</a:t>
            </a:r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</a:rPr>
              <a:t>“不用从地里长出来的布”</a:t>
            </a:r>
            <a:endParaRPr lang="zh-CN" altLang="zh-CN" sz="3200" b="1" dirty="0">
              <a:solidFill>
                <a:srgbClr val="262626"/>
              </a:solidFill>
              <a:ea typeface="微软雅黑" panose="020B0503020204020204" pitchFamily="34" charset="-122"/>
            </a:endParaRPr>
          </a:p>
        </p:txBody>
      </p:sp>
      <p:sp>
        <p:nvSpPr>
          <p:cNvPr id="20" name="Shape 16845"/>
          <p:cNvSpPr/>
          <p:nvPr/>
        </p:nvSpPr>
        <p:spPr>
          <a:xfrm>
            <a:off x="275446" y="128975"/>
            <a:ext cx="441849" cy="479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3" h="21600" extrusionOk="0">
                <a:moveTo>
                  <a:pt x="10533" y="8436"/>
                </a:moveTo>
                <a:cubicBezTo>
                  <a:pt x="12978" y="8436"/>
                  <a:pt x="15016" y="6518"/>
                  <a:pt x="15016" y="4218"/>
                </a:cubicBezTo>
                <a:cubicBezTo>
                  <a:pt x="15016" y="1917"/>
                  <a:pt x="12978" y="0"/>
                  <a:pt x="10533" y="0"/>
                </a:cubicBezTo>
                <a:cubicBezTo>
                  <a:pt x="8088" y="0"/>
                  <a:pt x="6050" y="1917"/>
                  <a:pt x="6050" y="4218"/>
                </a:cubicBezTo>
                <a:cubicBezTo>
                  <a:pt x="6050" y="6518"/>
                  <a:pt x="8088" y="8436"/>
                  <a:pt x="10533" y="8436"/>
                </a:cubicBezTo>
                <a:close/>
                <a:moveTo>
                  <a:pt x="20993" y="14954"/>
                </a:moveTo>
                <a:cubicBezTo>
                  <a:pt x="18005" y="10992"/>
                  <a:pt x="18005" y="10992"/>
                  <a:pt x="18005" y="10992"/>
                </a:cubicBezTo>
                <a:cubicBezTo>
                  <a:pt x="17733" y="12398"/>
                  <a:pt x="17326" y="13804"/>
                  <a:pt x="16782" y="15209"/>
                </a:cubicBezTo>
                <a:cubicBezTo>
                  <a:pt x="17190" y="15593"/>
                  <a:pt x="17190" y="15593"/>
                  <a:pt x="17190" y="15593"/>
                </a:cubicBezTo>
                <a:cubicBezTo>
                  <a:pt x="14880" y="16615"/>
                  <a:pt x="14880" y="16615"/>
                  <a:pt x="14880" y="16615"/>
                </a:cubicBezTo>
                <a:cubicBezTo>
                  <a:pt x="13929" y="16999"/>
                  <a:pt x="13658" y="18149"/>
                  <a:pt x="14201" y="18916"/>
                </a:cubicBezTo>
                <a:cubicBezTo>
                  <a:pt x="14609" y="19683"/>
                  <a:pt x="15831" y="19938"/>
                  <a:pt x="16646" y="19555"/>
                </a:cubicBezTo>
                <a:cubicBezTo>
                  <a:pt x="20178" y="18021"/>
                  <a:pt x="20178" y="18021"/>
                  <a:pt x="20178" y="18021"/>
                </a:cubicBezTo>
                <a:cubicBezTo>
                  <a:pt x="20858" y="17766"/>
                  <a:pt x="21401" y="15465"/>
                  <a:pt x="20993" y="14954"/>
                </a:cubicBezTo>
                <a:close/>
                <a:moveTo>
                  <a:pt x="13250" y="19555"/>
                </a:moveTo>
                <a:cubicBezTo>
                  <a:pt x="12163" y="19811"/>
                  <a:pt x="11076" y="20194"/>
                  <a:pt x="10669" y="20705"/>
                </a:cubicBezTo>
                <a:cubicBezTo>
                  <a:pt x="10805" y="18277"/>
                  <a:pt x="11076" y="15721"/>
                  <a:pt x="11212" y="13164"/>
                </a:cubicBezTo>
                <a:cubicBezTo>
                  <a:pt x="11484" y="12909"/>
                  <a:pt x="12027" y="12781"/>
                  <a:pt x="12435" y="12525"/>
                </a:cubicBezTo>
                <a:cubicBezTo>
                  <a:pt x="12978" y="12398"/>
                  <a:pt x="13386" y="12270"/>
                  <a:pt x="13929" y="12142"/>
                </a:cubicBezTo>
                <a:cubicBezTo>
                  <a:pt x="14337" y="11886"/>
                  <a:pt x="14880" y="11759"/>
                  <a:pt x="15288" y="11631"/>
                </a:cubicBezTo>
                <a:cubicBezTo>
                  <a:pt x="16239" y="11247"/>
                  <a:pt x="17054" y="10736"/>
                  <a:pt x="17597" y="10353"/>
                </a:cubicBezTo>
                <a:cubicBezTo>
                  <a:pt x="17461" y="10097"/>
                  <a:pt x="17190" y="9841"/>
                  <a:pt x="16918" y="9586"/>
                </a:cubicBezTo>
                <a:cubicBezTo>
                  <a:pt x="16782" y="9458"/>
                  <a:pt x="16782" y="9458"/>
                  <a:pt x="16646" y="9458"/>
                </a:cubicBezTo>
                <a:cubicBezTo>
                  <a:pt x="16239" y="9075"/>
                  <a:pt x="15695" y="8947"/>
                  <a:pt x="15016" y="8947"/>
                </a:cubicBezTo>
                <a:cubicBezTo>
                  <a:pt x="13386" y="8947"/>
                  <a:pt x="13386" y="8947"/>
                  <a:pt x="13386" y="8947"/>
                </a:cubicBezTo>
                <a:cubicBezTo>
                  <a:pt x="10533" y="10992"/>
                  <a:pt x="10533" y="10992"/>
                  <a:pt x="10533" y="10992"/>
                </a:cubicBezTo>
                <a:cubicBezTo>
                  <a:pt x="7816" y="8947"/>
                  <a:pt x="7816" y="8947"/>
                  <a:pt x="7816" y="8947"/>
                </a:cubicBezTo>
                <a:cubicBezTo>
                  <a:pt x="6186" y="8947"/>
                  <a:pt x="6186" y="8947"/>
                  <a:pt x="6186" y="8947"/>
                </a:cubicBezTo>
                <a:cubicBezTo>
                  <a:pt x="5507" y="8947"/>
                  <a:pt x="4963" y="9075"/>
                  <a:pt x="4420" y="9458"/>
                </a:cubicBezTo>
                <a:cubicBezTo>
                  <a:pt x="4420" y="9458"/>
                  <a:pt x="4284" y="9458"/>
                  <a:pt x="4284" y="9586"/>
                </a:cubicBezTo>
                <a:cubicBezTo>
                  <a:pt x="4012" y="9841"/>
                  <a:pt x="3741" y="10097"/>
                  <a:pt x="3605" y="10353"/>
                </a:cubicBezTo>
                <a:cubicBezTo>
                  <a:pt x="4148" y="10736"/>
                  <a:pt x="4963" y="11247"/>
                  <a:pt x="5914" y="11631"/>
                </a:cubicBezTo>
                <a:cubicBezTo>
                  <a:pt x="6322" y="11759"/>
                  <a:pt x="6865" y="11886"/>
                  <a:pt x="7273" y="12142"/>
                </a:cubicBezTo>
                <a:cubicBezTo>
                  <a:pt x="7816" y="12270"/>
                  <a:pt x="8224" y="12398"/>
                  <a:pt x="8631" y="12525"/>
                </a:cubicBezTo>
                <a:cubicBezTo>
                  <a:pt x="9175" y="12781"/>
                  <a:pt x="9582" y="12909"/>
                  <a:pt x="9990" y="13164"/>
                </a:cubicBezTo>
                <a:cubicBezTo>
                  <a:pt x="10126" y="15721"/>
                  <a:pt x="10261" y="18277"/>
                  <a:pt x="10397" y="20705"/>
                </a:cubicBezTo>
                <a:cubicBezTo>
                  <a:pt x="9990" y="20194"/>
                  <a:pt x="8903" y="19811"/>
                  <a:pt x="7816" y="19427"/>
                </a:cubicBezTo>
                <a:cubicBezTo>
                  <a:pt x="7273" y="20194"/>
                  <a:pt x="6458" y="20578"/>
                  <a:pt x="5643" y="20705"/>
                </a:cubicBezTo>
                <a:cubicBezTo>
                  <a:pt x="6593" y="20961"/>
                  <a:pt x="8495" y="21472"/>
                  <a:pt x="10533" y="21600"/>
                </a:cubicBezTo>
                <a:cubicBezTo>
                  <a:pt x="10669" y="21600"/>
                  <a:pt x="10669" y="21600"/>
                  <a:pt x="10669" y="21600"/>
                </a:cubicBezTo>
                <a:cubicBezTo>
                  <a:pt x="10669" y="21600"/>
                  <a:pt x="10669" y="21600"/>
                  <a:pt x="10669" y="21600"/>
                </a:cubicBezTo>
                <a:cubicBezTo>
                  <a:pt x="12707" y="21600"/>
                  <a:pt x="14609" y="20961"/>
                  <a:pt x="15559" y="20705"/>
                </a:cubicBezTo>
                <a:cubicBezTo>
                  <a:pt x="14609" y="20705"/>
                  <a:pt x="13793" y="20194"/>
                  <a:pt x="13250" y="19555"/>
                </a:cubicBezTo>
                <a:close/>
                <a:moveTo>
                  <a:pt x="7001" y="18916"/>
                </a:moveTo>
                <a:cubicBezTo>
                  <a:pt x="7409" y="18149"/>
                  <a:pt x="7137" y="16999"/>
                  <a:pt x="6322" y="16615"/>
                </a:cubicBezTo>
                <a:cubicBezTo>
                  <a:pt x="3876" y="15593"/>
                  <a:pt x="3876" y="15593"/>
                  <a:pt x="3876" y="15593"/>
                </a:cubicBezTo>
                <a:cubicBezTo>
                  <a:pt x="4284" y="15082"/>
                  <a:pt x="4284" y="15082"/>
                  <a:pt x="4284" y="15082"/>
                </a:cubicBezTo>
                <a:cubicBezTo>
                  <a:pt x="3876" y="13804"/>
                  <a:pt x="3469" y="12398"/>
                  <a:pt x="3061" y="10992"/>
                </a:cubicBezTo>
                <a:cubicBezTo>
                  <a:pt x="73" y="14954"/>
                  <a:pt x="73" y="14954"/>
                  <a:pt x="73" y="14954"/>
                </a:cubicBezTo>
                <a:cubicBezTo>
                  <a:pt x="-199" y="15465"/>
                  <a:pt x="344" y="17766"/>
                  <a:pt x="888" y="18021"/>
                </a:cubicBezTo>
                <a:cubicBezTo>
                  <a:pt x="4556" y="19555"/>
                  <a:pt x="4556" y="19555"/>
                  <a:pt x="4556" y="19555"/>
                </a:cubicBezTo>
                <a:cubicBezTo>
                  <a:pt x="5371" y="19938"/>
                  <a:pt x="6458" y="19683"/>
                  <a:pt x="7001" y="1891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2"/>
          <a:srcRect l="45008"/>
          <a:stretch>
            <a:fillRect/>
          </a:stretch>
        </p:blipFill>
        <p:spPr>
          <a:xfrm>
            <a:off x="10109288" y="1383597"/>
            <a:ext cx="1823629" cy="331617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61106" y="756286"/>
            <a:ext cx="9948182" cy="4523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66700" algn="l"/>
            <a:r>
              <a:rPr lang="en-US" altLang="zh-CN" sz="2400" kern="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楷体" panose="02010609060101010101" pitchFamily="49" charset="-122"/>
              </a:rPr>
              <a:t>   </a:t>
            </a:r>
            <a:r>
              <a:rPr lang="en-US" altLang="zh-CN" sz="24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zh-CN" sz="24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“的确良”</a:t>
            </a:r>
            <a:r>
              <a:rPr lang="zh-CN" altLang="en-US" sz="24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（今天的涤纶）</a:t>
            </a:r>
            <a:r>
              <a:rPr lang="zh-CN" altLang="zh-CN" sz="24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是一种服装原料，在</a:t>
            </a:r>
            <a:r>
              <a:rPr lang="en-US" altLang="zh-CN" sz="24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20</a:t>
            </a:r>
            <a:r>
              <a:rPr lang="zh-CN" altLang="zh-CN" sz="24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世纪七八十年代引领了当时我国的服装风潮。正是这种“不用从地里长出来的布”，帮助中国人解决了棉布原料供应紧张的问题。在此之前，人们穿的大多是棉布衣裤，而有限的</a:t>
            </a:r>
            <a:r>
              <a:rPr lang="zh-CN" altLang="zh-CN" sz="2400" kern="1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土地</a:t>
            </a:r>
            <a:r>
              <a:rPr lang="zh-CN" altLang="zh-CN" sz="24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顾得了吃</a:t>
            </a:r>
            <a:r>
              <a:rPr lang="en-US" altLang="zh-CN" sz="24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(</a:t>
            </a:r>
            <a:r>
              <a:rPr lang="zh-CN" altLang="zh-CN" sz="24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种粮食</a:t>
            </a:r>
            <a:r>
              <a:rPr lang="en-US" altLang="zh-CN" sz="24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)</a:t>
            </a:r>
            <a:r>
              <a:rPr lang="zh-CN" altLang="zh-CN" sz="24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，就顾不了穿</a:t>
            </a:r>
            <a:r>
              <a:rPr lang="en-US" altLang="zh-CN" sz="24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(</a:t>
            </a:r>
            <a:r>
              <a:rPr lang="zh-CN" altLang="zh-CN" sz="24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种棉花</a:t>
            </a:r>
            <a:r>
              <a:rPr lang="en-US" altLang="zh-CN" sz="24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)</a:t>
            </a:r>
            <a:r>
              <a:rPr lang="zh-CN" altLang="zh-CN" sz="24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，纺织品异常紧缺，布匹需要凭布票购买。</a:t>
            </a:r>
            <a:endParaRPr lang="zh-CN" altLang="zh-CN" sz="2400" kern="1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indent="266700" algn="l"/>
            <a:r>
              <a:rPr lang="en-US" altLang="zh-CN" sz="24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zh-CN" altLang="zh-CN" sz="24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“的确良”是一种化纤产品，</a:t>
            </a:r>
            <a:r>
              <a:rPr lang="en-US" altLang="zh-CN" sz="24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20</a:t>
            </a:r>
            <a:r>
              <a:rPr lang="zh-CN" altLang="zh-CN" sz="24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世纪</a:t>
            </a:r>
            <a:r>
              <a:rPr lang="en-US" altLang="zh-CN" sz="24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50</a:t>
            </a:r>
            <a:r>
              <a:rPr lang="zh-CN" altLang="zh-CN" sz="24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年代在国际上开始流行，</a:t>
            </a:r>
            <a:r>
              <a:rPr lang="en-US" altLang="zh-CN" sz="24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60</a:t>
            </a:r>
            <a:r>
              <a:rPr lang="zh-CN" altLang="zh-CN" sz="24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年代初开始在京津沪小批量试制。</a:t>
            </a:r>
            <a:r>
              <a:rPr lang="en-US" altLang="zh-CN" sz="24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70</a:t>
            </a:r>
            <a:r>
              <a:rPr lang="zh-CN" altLang="zh-CN" sz="24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年代，我国通过引进石化装备，发展化纤工业全产业链，陆续建成上海金山石化等大厂，使曾是高档商品的“的确良”逐渐普及服装原料有了替代品，</a:t>
            </a:r>
            <a:r>
              <a:rPr lang="zh-CN" altLang="zh-CN" sz="2400" kern="100" dirty="0">
                <a:solidFill>
                  <a:srgbClr val="FF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缓解了我国种棉花与种粮食争地的矛盾。</a:t>
            </a:r>
            <a:r>
              <a:rPr lang="zh-CN" altLang="zh-CN" sz="24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进入</a:t>
            </a:r>
            <a:r>
              <a:rPr lang="en-US" altLang="zh-CN" sz="24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80</a:t>
            </a:r>
            <a:r>
              <a:rPr lang="zh-CN" altLang="zh-CN" sz="24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年代，“的确良”等化纤产品的产量增加，加之棉花连年增产，纺织品生产已经能够满足老百姓的需要。</a:t>
            </a:r>
            <a:r>
              <a:rPr lang="en-US" altLang="zh-CN" sz="24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1983</a:t>
            </a:r>
            <a:r>
              <a:rPr lang="zh-CN" altLang="zh-CN" sz="24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</a:t>
            </a:r>
            <a:r>
              <a:rPr lang="en-US" altLang="zh-CN" sz="24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12</a:t>
            </a:r>
            <a:r>
              <a:rPr lang="zh-CN" altLang="zh-CN" sz="24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月</a:t>
            </a:r>
            <a:r>
              <a:rPr lang="en-US" altLang="zh-CN" sz="24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</a:t>
            </a:r>
            <a:r>
              <a:rPr lang="zh-CN" altLang="zh-CN" sz="24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日起全国临时免收布票，</a:t>
            </a:r>
            <a:r>
              <a:rPr lang="en-US" altLang="zh-CN" sz="24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1984 </a:t>
            </a:r>
            <a:r>
              <a:rPr lang="zh-CN" altLang="zh-CN" sz="24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年不再新印发布票，通行</a:t>
            </a:r>
            <a:r>
              <a:rPr lang="en-US" altLang="zh-CN" sz="24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30</a:t>
            </a:r>
            <a:r>
              <a:rPr lang="zh-CN" altLang="zh-CN" sz="2400" kern="100" dirty="0">
                <a:solidFill>
                  <a:srgbClr val="000000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年的布票终于废止。</a:t>
            </a:r>
            <a:endParaRPr lang="zh-CN" altLang="zh-CN" sz="2400" kern="100" dirty="0"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2"/>
    </mc:Choice>
    <mc:Fallback>
      <p:transition spd="slow" advTm="2472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狮子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圆角矩形 7"/>
          <p:cNvSpPr/>
          <p:nvPr>
            <p:custDataLst>
              <p:tags r:id="rId1"/>
            </p:custDataLst>
          </p:nvPr>
        </p:nvSpPr>
        <p:spPr>
          <a:xfrm>
            <a:off x="53165" y="42528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sp>
        <p:nvSpPr>
          <p:cNvPr id="19" name="TextBox 25"/>
          <p:cNvSpPr>
            <a:spLocks noChangeArrowheads="1"/>
          </p:cNvSpPr>
          <p:nvPr/>
        </p:nvSpPr>
        <p:spPr bwMode="auto">
          <a:xfrm>
            <a:off x="717295" y="85064"/>
            <a:ext cx="110742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案例分析：</a:t>
            </a:r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</a:rPr>
              <a:t>“不用从地里长出来的布”</a:t>
            </a:r>
            <a:endParaRPr lang="zh-CN" altLang="zh-CN" sz="3200" b="1" dirty="0">
              <a:solidFill>
                <a:srgbClr val="262626"/>
              </a:solidFill>
              <a:ea typeface="微软雅黑" panose="020B0503020204020204" pitchFamily="34" charset="-122"/>
            </a:endParaRPr>
          </a:p>
        </p:txBody>
      </p:sp>
      <p:sp>
        <p:nvSpPr>
          <p:cNvPr id="20" name="Shape 16845"/>
          <p:cNvSpPr/>
          <p:nvPr/>
        </p:nvSpPr>
        <p:spPr>
          <a:xfrm>
            <a:off x="275446" y="128975"/>
            <a:ext cx="441849" cy="479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3" h="21600" extrusionOk="0">
                <a:moveTo>
                  <a:pt x="10533" y="8436"/>
                </a:moveTo>
                <a:cubicBezTo>
                  <a:pt x="12978" y="8436"/>
                  <a:pt x="15016" y="6518"/>
                  <a:pt x="15016" y="4218"/>
                </a:cubicBezTo>
                <a:cubicBezTo>
                  <a:pt x="15016" y="1917"/>
                  <a:pt x="12978" y="0"/>
                  <a:pt x="10533" y="0"/>
                </a:cubicBezTo>
                <a:cubicBezTo>
                  <a:pt x="8088" y="0"/>
                  <a:pt x="6050" y="1917"/>
                  <a:pt x="6050" y="4218"/>
                </a:cubicBezTo>
                <a:cubicBezTo>
                  <a:pt x="6050" y="6518"/>
                  <a:pt x="8088" y="8436"/>
                  <a:pt x="10533" y="8436"/>
                </a:cubicBezTo>
                <a:close/>
                <a:moveTo>
                  <a:pt x="20993" y="14954"/>
                </a:moveTo>
                <a:cubicBezTo>
                  <a:pt x="18005" y="10992"/>
                  <a:pt x="18005" y="10992"/>
                  <a:pt x="18005" y="10992"/>
                </a:cubicBezTo>
                <a:cubicBezTo>
                  <a:pt x="17733" y="12398"/>
                  <a:pt x="17326" y="13804"/>
                  <a:pt x="16782" y="15209"/>
                </a:cubicBezTo>
                <a:cubicBezTo>
                  <a:pt x="17190" y="15593"/>
                  <a:pt x="17190" y="15593"/>
                  <a:pt x="17190" y="15593"/>
                </a:cubicBezTo>
                <a:cubicBezTo>
                  <a:pt x="14880" y="16615"/>
                  <a:pt x="14880" y="16615"/>
                  <a:pt x="14880" y="16615"/>
                </a:cubicBezTo>
                <a:cubicBezTo>
                  <a:pt x="13929" y="16999"/>
                  <a:pt x="13658" y="18149"/>
                  <a:pt x="14201" y="18916"/>
                </a:cubicBezTo>
                <a:cubicBezTo>
                  <a:pt x="14609" y="19683"/>
                  <a:pt x="15831" y="19938"/>
                  <a:pt x="16646" y="19555"/>
                </a:cubicBezTo>
                <a:cubicBezTo>
                  <a:pt x="20178" y="18021"/>
                  <a:pt x="20178" y="18021"/>
                  <a:pt x="20178" y="18021"/>
                </a:cubicBezTo>
                <a:cubicBezTo>
                  <a:pt x="20858" y="17766"/>
                  <a:pt x="21401" y="15465"/>
                  <a:pt x="20993" y="14954"/>
                </a:cubicBezTo>
                <a:close/>
                <a:moveTo>
                  <a:pt x="13250" y="19555"/>
                </a:moveTo>
                <a:cubicBezTo>
                  <a:pt x="12163" y="19811"/>
                  <a:pt x="11076" y="20194"/>
                  <a:pt x="10669" y="20705"/>
                </a:cubicBezTo>
                <a:cubicBezTo>
                  <a:pt x="10805" y="18277"/>
                  <a:pt x="11076" y="15721"/>
                  <a:pt x="11212" y="13164"/>
                </a:cubicBezTo>
                <a:cubicBezTo>
                  <a:pt x="11484" y="12909"/>
                  <a:pt x="12027" y="12781"/>
                  <a:pt x="12435" y="12525"/>
                </a:cubicBezTo>
                <a:cubicBezTo>
                  <a:pt x="12978" y="12398"/>
                  <a:pt x="13386" y="12270"/>
                  <a:pt x="13929" y="12142"/>
                </a:cubicBezTo>
                <a:cubicBezTo>
                  <a:pt x="14337" y="11886"/>
                  <a:pt x="14880" y="11759"/>
                  <a:pt x="15288" y="11631"/>
                </a:cubicBezTo>
                <a:cubicBezTo>
                  <a:pt x="16239" y="11247"/>
                  <a:pt x="17054" y="10736"/>
                  <a:pt x="17597" y="10353"/>
                </a:cubicBezTo>
                <a:cubicBezTo>
                  <a:pt x="17461" y="10097"/>
                  <a:pt x="17190" y="9841"/>
                  <a:pt x="16918" y="9586"/>
                </a:cubicBezTo>
                <a:cubicBezTo>
                  <a:pt x="16782" y="9458"/>
                  <a:pt x="16782" y="9458"/>
                  <a:pt x="16646" y="9458"/>
                </a:cubicBezTo>
                <a:cubicBezTo>
                  <a:pt x="16239" y="9075"/>
                  <a:pt x="15695" y="8947"/>
                  <a:pt x="15016" y="8947"/>
                </a:cubicBezTo>
                <a:cubicBezTo>
                  <a:pt x="13386" y="8947"/>
                  <a:pt x="13386" y="8947"/>
                  <a:pt x="13386" y="8947"/>
                </a:cubicBezTo>
                <a:cubicBezTo>
                  <a:pt x="10533" y="10992"/>
                  <a:pt x="10533" y="10992"/>
                  <a:pt x="10533" y="10992"/>
                </a:cubicBezTo>
                <a:cubicBezTo>
                  <a:pt x="7816" y="8947"/>
                  <a:pt x="7816" y="8947"/>
                  <a:pt x="7816" y="8947"/>
                </a:cubicBezTo>
                <a:cubicBezTo>
                  <a:pt x="6186" y="8947"/>
                  <a:pt x="6186" y="8947"/>
                  <a:pt x="6186" y="8947"/>
                </a:cubicBezTo>
                <a:cubicBezTo>
                  <a:pt x="5507" y="8947"/>
                  <a:pt x="4963" y="9075"/>
                  <a:pt x="4420" y="9458"/>
                </a:cubicBezTo>
                <a:cubicBezTo>
                  <a:pt x="4420" y="9458"/>
                  <a:pt x="4284" y="9458"/>
                  <a:pt x="4284" y="9586"/>
                </a:cubicBezTo>
                <a:cubicBezTo>
                  <a:pt x="4012" y="9841"/>
                  <a:pt x="3741" y="10097"/>
                  <a:pt x="3605" y="10353"/>
                </a:cubicBezTo>
                <a:cubicBezTo>
                  <a:pt x="4148" y="10736"/>
                  <a:pt x="4963" y="11247"/>
                  <a:pt x="5914" y="11631"/>
                </a:cubicBezTo>
                <a:cubicBezTo>
                  <a:pt x="6322" y="11759"/>
                  <a:pt x="6865" y="11886"/>
                  <a:pt x="7273" y="12142"/>
                </a:cubicBezTo>
                <a:cubicBezTo>
                  <a:pt x="7816" y="12270"/>
                  <a:pt x="8224" y="12398"/>
                  <a:pt x="8631" y="12525"/>
                </a:cubicBezTo>
                <a:cubicBezTo>
                  <a:pt x="9175" y="12781"/>
                  <a:pt x="9582" y="12909"/>
                  <a:pt x="9990" y="13164"/>
                </a:cubicBezTo>
                <a:cubicBezTo>
                  <a:pt x="10126" y="15721"/>
                  <a:pt x="10261" y="18277"/>
                  <a:pt x="10397" y="20705"/>
                </a:cubicBezTo>
                <a:cubicBezTo>
                  <a:pt x="9990" y="20194"/>
                  <a:pt x="8903" y="19811"/>
                  <a:pt x="7816" y="19427"/>
                </a:cubicBezTo>
                <a:cubicBezTo>
                  <a:pt x="7273" y="20194"/>
                  <a:pt x="6458" y="20578"/>
                  <a:pt x="5643" y="20705"/>
                </a:cubicBezTo>
                <a:cubicBezTo>
                  <a:pt x="6593" y="20961"/>
                  <a:pt x="8495" y="21472"/>
                  <a:pt x="10533" y="21600"/>
                </a:cubicBezTo>
                <a:cubicBezTo>
                  <a:pt x="10669" y="21600"/>
                  <a:pt x="10669" y="21600"/>
                  <a:pt x="10669" y="21600"/>
                </a:cubicBezTo>
                <a:cubicBezTo>
                  <a:pt x="10669" y="21600"/>
                  <a:pt x="10669" y="21600"/>
                  <a:pt x="10669" y="21600"/>
                </a:cubicBezTo>
                <a:cubicBezTo>
                  <a:pt x="12707" y="21600"/>
                  <a:pt x="14609" y="20961"/>
                  <a:pt x="15559" y="20705"/>
                </a:cubicBezTo>
                <a:cubicBezTo>
                  <a:pt x="14609" y="20705"/>
                  <a:pt x="13793" y="20194"/>
                  <a:pt x="13250" y="19555"/>
                </a:cubicBezTo>
                <a:close/>
                <a:moveTo>
                  <a:pt x="7001" y="18916"/>
                </a:moveTo>
                <a:cubicBezTo>
                  <a:pt x="7409" y="18149"/>
                  <a:pt x="7137" y="16999"/>
                  <a:pt x="6322" y="16615"/>
                </a:cubicBezTo>
                <a:cubicBezTo>
                  <a:pt x="3876" y="15593"/>
                  <a:pt x="3876" y="15593"/>
                  <a:pt x="3876" y="15593"/>
                </a:cubicBezTo>
                <a:cubicBezTo>
                  <a:pt x="4284" y="15082"/>
                  <a:pt x="4284" y="15082"/>
                  <a:pt x="4284" y="15082"/>
                </a:cubicBezTo>
                <a:cubicBezTo>
                  <a:pt x="3876" y="13804"/>
                  <a:pt x="3469" y="12398"/>
                  <a:pt x="3061" y="10992"/>
                </a:cubicBezTo>
                <a:cubicBezTo>
                  <a:pt x="73" y="14954"/>
                  <a:pt x="73" y="14954"/>
                  <a:pt x="73" y="14954"/>
                </a:cubicBezTo>
                <a:cubicBezTo>
                  <a:pt x="-199" y="15465"/>
                  <a:pt x="344" y="17766"/>
                  <a:pt x="888" y="18021"/>
                </a:cubicBezTo>
                <a:cubicBezTo>
                  <a:pt x="4556" y="19555"/>
                  <a:pt x="4556" y="19555"/>
                  <a:pt x="4556" y="19555"/>
                </a:cubicBezTo>
                <a:cubicBezTo>
                  <a:pt x="5371" y="19938"/>
                  <a:pt x="6458" y="19683"/>
                  <a:pt x="7001" y="1891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75446" y="1034789"/>
            <a:ext cx="6415341" cy="4924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defRPr sz="2600"/>
            </a:lvl1pPr>
          </a:lstStyle>
          <a:p>
            <a:r>
              <a:rPr lang="en-US" altLang="zh-CN" dirty="0"/>
              <a:t>1.</a:t>
            </a:r>
            <a:r>
              <a:rPr lang="zh-CN" altLang="en-US" dirty="0"/>
              <a:t>说出早期我国服装原料缺乏的原因。</a:t>
            </a:r>
            <a:endParaRPr lang="zh-CN" altLang="zh-CN" dirty="0"/>
          </a:p>
        </p:txBody>
      </p:sp>
      <p:sp>
        <p:nvSpPr>
          <p:cNvPr id="5" name="文本框 4"/>
          <p:cNvSpPr txBox="1"/>
          <p:nvPr/>
        </p:nvSpPr>
        <p:spPr>
          <a:xfrm>
            <a:off x="333234" y="1699585"/>
            <a:ext cx="6709011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457200" indent="-457200">
              <a:buFont typeface="Arial" panose="020B0604020202020204" pitchFamily="34" charset="0"/>
              <a:buChar char="•"/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altLang="zh-CN" dirty="0" err="1">
                <a:sym typeface="+mn-ea"/>
              </a:rPr>
              <a:t>生产力水平有限</a:t>
            </a:r>
            <a:r>
              <a:rPr lang="en-US" altLang="zh-CN" dirty="0">
                <a:sym typeface="+mn-ea"/>
              </a:rPr>
              <a:t>；</a:t>
            </a:r>
            <a:endParaRPr lang="en-US" altLang="zh-CN" dirty="0">
              <a:sym typeface="+mn-ea"/>
            </a:endParaRPr>
          </a:p>
          <a:p>
            <a:r>
              <a:rPr lang="en-US" altLang="zh-CN" dirty="0" err="1">
                <a:sym typeface="+mn-ea"/>
              </a:rPr>
              <a:t>有限的土地资源主要用于粮食种植</a:t>
            </a:r>
            <a:r>
              <a:rPr lang="en-US" altLang="zh-CN" dirty="0">
                <a:sym typeface="+mn-ea"/>
              </a:rPr>
              <a:t>。</a:t>
            </a:r>
            <a:endParaRPr lang="en-US" altLang="zh-CN" dirty="0"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6177" y="809136"/>
            <a:ext cx="3445330" cy="4822169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33234" y="3144948"/>
            <a:ext cx="6899724" cy="8925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defRPr sz="2600"/>
            </a:lvl1pPr>
          </a:lstStyle>
          <a:p>
            <a:r>
              <a:rPr lang="en-US" altLang="zh-CN" dirty="0"/>
              <a:t>2.</a:t>
            </a:r>
            <a:r>
              <a:rPr lang="zh-CN" altLang="en-US" dirty="0"/>
              <a:t>“的确良”的普及体现了保障资源安全的哪种措施。</a:t>
            </a:r>
            <a:endParaRPr lang="zh-CN" altLang="zh-CN" dirty="0"/>
          </a:p>
        </p:txBody>
      </p:sp>
      <p:sp>
        <p:nvSpPr>
          <p:cNvPr id="8" name="文本框 7"/>
          <p:cNvSpPr txBox="1"/>
          <p:nvPr/>
        </p:nvSpPr>
        <p:spPr>
          <a:xfrm>
            <a:off x="333234" y="4137287"/>
            <a:ext cx="7541524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457200" indent="-457200">
              <a:buFont typeface="Arial" panose="020B0604020202020204" pitchFamily="34" charset="0"/>
              <a:buChar char="•"/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altLang="zh-CN" dirty="0" err="1">
                <a:sym typeface="+mn-ea"/>
              </a:rPr>
              <a:t>开发替代资源</a:t>
            </a:r>
            <a:r>
              <a:rPr lang="zh-CN" altLang="en-US" dirty="0">
                <a:sym typeface="+mn-ea"/>
              </a:rPr>
              <a:t>，增加资源供给和保障能力</a:t>
            </a:r>
            <a:r>
              <a:rPr lang="en-US" altLang="zh-CN" dirty="0">
                <a:sym typeface="+mn-ea"/>
              </a:rPr>
              <a:t>。</a:t>
            </a:r>
            <a:endParaRPr lang="en-US" altLang="zh-CN" dirty="0">
              <a:sym typeface="+mn-ea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2"/>
    </mc:Choice>
    <mc:Fallback>
      <p:transition spd="slow" advTm="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8" grpId="0" bldLvl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狮子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圆角矩形 7"/>
          <p:cNvSpPr/>
          <p:nvPr>
            <p:custDataLst>
              <p:tags r:id="rId1"/>
            </p:custDataLst>
          </p:nvPr>
        </p:nvSpPr>
        <p:spPr>
          <a:xfrm>
            <a:off x="53165" y="42528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pic>
        <p:nvPicPr>
          <p:cNvPr id="37" name="图片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70" y="124935"/>
            <a:ext cx="2845055" cy="63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25"/>
          <p:cNvSpPr>
            <a:spLocks noChangeArrowheads="1"/>
          </p:cNvSpPr>
          <p:nvPr/>
        </p:nvSpPr>
        <p:spPr bwMode="auto">
          <a:xfrm>
            <a:off x="717295" y="53165"/>
            <a:ext cx="73380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2.</a:t>
            </a:r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节约和优化资源利用（节流）</a:t>
            </a:r>
            <a:endParaRPr lang="zh-CN" altLang="en-US" sz="4000" b="1" dirty="0"/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33" t="-13" r="-2" b="62128"/>
          <a:stretch>
            <a:fillRect/>
          </a:stretch>
        </p:blipFill>
        <p:spPr>
          <a:xfrm>
            <a:off x="212470" y="1234855"/>
            <a:ext cx="4621574" cy="3754877"/>
          </a:xfrm>
          <a:prstGeom prst="rect">
            <a:avLst/>
          </a:prstGeom>
        </p:spPr>
      </p:pic>
      <p:sp>
        <p:nvSpPr>
          <p:cNvPr id="34" name="标注: 弯曲线形 33"/>
          <p:cNvSpPr/>
          <p:nvPr/>
        </p:nvSpPr>
        <p:spPr>
          <a:xfrm>
            <a:off x="6539943" y="1050162"/>
            <a:ext cx="5189064" cy="1297253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06783"/>
              <a:gd name="adj6" fmla="val -43386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降低资源消耗主要通过减量、重复使用和循环利用来实现</a:t>
            </a:r>
            <a:endParaRPr lang="zh-CN" altLang="en-US" sz="2800" dirty="0"/>
          </a:p>
        </p:txBody>
      </p:sp>
      <p:sp>
        <p:nvSpPr>
          <p:cNvPr id="38" name="标注: 弯曲线形 37"/>
          <p:cNvSpPr/>
          <p:nvPr/>
        </p:nvSpPr>
        <p:spPr>
          <a:xfrm>
            <a:off x="6539943" y="4958003"/>
            <a:ext cx="5189064" cy="1210826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45328"/>
              <a:gd name="adj6" fmla="val -56082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在资源使用过程中有效规避各种风险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可减少不必要的资源消耗</a:t>
            </a:r>
            <a:r>
              <a:rPr lang="zh-CN" altLang="en-US" sz="3200" dirty="0"/>
              <a:t>。</a:t>
            </a:r>
            <a:endParaRPr lang="zh-CN" altLang="en-US" sz="3200" dirty="0"/>
          </a:p>
        </p:txBody>
      </p:sp>
      <p:sp>
        <p:nvSpPr>
          <p:cNvPr id="39" name="标注: 弯曲线形 38"/>
          <p:cNvSpPr/>
          <p:nvPr/>
        </p:nvSpPr>
        <p:spPr>
          <a:xfrm>
            <a:off x="6539943" y="2806458"/>
            <a:ext cx="5189064" cy="1587114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64344"/>
              <a:gd name="adj6" fmla="val -61605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使用效益最大化意味着用最小的资源消耗获得最大的经济、环境或社会效益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;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2"/>
    </mc:Choice>
    <mc:Fallback>
      <p:transition spd="slow" advTm="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8" grpId="0" animBg="1"/>
      <p:bldP spid="3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狮子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圆角矩形 7"/>
          <p:cNvSpPr/>
          <p:nvPr>
            <p:custDataLst>
              <p:tags r:id="rId1"/>
            </p:custDataLst>
          </p:nvPr>
        </p:nvSpPr>
        <p:spPr>
          <a:xfrm>
            <a:off x="53165" y="42528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sp>
        <p:nvSpPr>
          <p:cNvPr id="19" name="TextBox 25"/>
          <p:cNvSpPr>
            <a:spLocks noChangeArrowheads="1"/>
          </p:cNvSpPr>
          <p:nvPr/>
        </p:nvSpPr>
        <p:spPr bwMode="auto">
          <a:xfrm>
            <a:off x="717295" y="85064"/>
            <a:ext cx="110742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案例分析：</a:t>
            </a:r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</a:rPr>
              <a:t>“通过改进灌溉方式提高水资源利用率”</a:t>
            </a:r>
            <a:endParaRPr lang="zh-CN" altLang="zh-CN" sz="3200" b="1" dirty="0">
              <a:solidFill>
                <a:srgbClr val="262626"/>
              </a:solidFill>
              <a:ea typeface="微软雅黑" panose="020B0503020204020204" pitchFamily="34" charset="-122"/>
            </a:endParaRPr>
          </a:p>
        </p:txBody>
      </p:sp>
      <p:sp>
        <p:nvSpPr>
          <p:cNvPr id="20" name="Shape 16845"/>
          <p:cNvSpPr/>
          <p:nvPr/>
        </p:nvSpPr>
        <p:spPr>
          <a:xfrm>
            <a:off x="275446" y="128975"/>
            <a:ext cx="441849" cy="479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3" h="21600" extrusionOk="0">
                <a:moveTo>
                  <a:pt x="10533" y="8436"/>
                </a:moveTo>
                <a:cubicBezTo>
                  <a:pt x="12978" y="8436"/>
                  <a:pt x="15016" y="6518"/>
                  <a:pt x="15016" y="4218"/>
                </a:cubicBezTo>
                <a:cubicBezTo>
                  <a:pt x="15016" y="1917"/>
                  <a:pt x="12978" y="0"/>
                  <a:pt x="10533" y="0"/>
                </a:cubicBezTo>
                <a:cubicBezTo>
                  <a:pt x="8088" y="0"/>
                  <a:pt x="6050" y="1917"/>
                  <a:pt x="6050" y="4218"/>
                </a:cubicBezTo>
                <a:cubicBezTo>
                  <a:pt x="6050" y="6518"/>
                  <a:pt x="8088" y="8436"/>
                  <a:pt x="10533" y="8436"/>
                </a:cubicBezTo>
                <a:close/>
                <a:moveTo>
                  <a:pt x="20993" y="14954"/>
                </a:moveTo>
                <a:cubicBezTo>
                  <a:pt x="18005" y="10992"/>
                  <a:pt x="18005" y="10992"/>
                  <a:pt x="18005" y="10992"/>
                </a:cubicBezTo>
                <a:cubicBezTo>
                  <a:pt x="17733" y="12398"/>
                  <a:pt x="17326" y="13804"/>
                  <a:pt x="16782" y="15209"/>
                </a:cubicBezTo>
                <a:cubicBezTo>
                  <a:pt x="17190" y="15593"/>
                  <a:pt x="17190" y="15593"/>
                  <a:pt x="17190" y="15593"/>
                </a:cubicBezTo>
                <a:cubicBezTo>
                  <a:pt x="14880" y="16615"/>
                  <a:pt x="14880" y="16615"/>
                  <a:pt x="14880" y="16615"/>
                </a:cubicBezTo>
                <a:cubicBezTo>
                  <a:pt x="13929" y="16999"/>
                  <a:pt x="13658" y="18149"/>
                  <a:pt x="14201" y="18916"/>
                </a:cubicBezTo>
                <a:cubicBezTo>
                  <a:pt x="14609" y="19683"/>
                  <a:pt x="15831" y="19938"/>
                  <a:pt x="16646" y="19555"/>
                </a:cubicBezTo>
                <a:cubicBezTo>
                  <a:pt x="20178" y="18021"/>
                  <a:pt x="20178" y="18021"/>
                  <a:pt x="20178" y="18021"/>
                </a:cubicBezTo>
                <a:cubicBezTo>
                  <a:pt x="20858" y="17766"/>
                  <a:pt x="21401" y="15465"/>
                  <a:pt x="20993" y="14954"/>
                </a:cubicBezTo>
                <a:close/>
                <a:moveTo>
                  <a:pt x="13250" y="19555"/>
                </a:moveTo>
                <a:cubicBezTo>
                  <a:pt x="12163" y="19811"/>
                  <a:pt x="11076" y="20194"/>
                  <a:pt x="10669" y="20705"/>
                </a:cubicBezTo>
                <a:cubicBezTo>
                  <a:pt x="10805" y="18277"/>
                  <a:pt x="11076" y="15721"/>
                  <a:pt x="11212" y="13164"/>
                </a:cubicBezTo>
                <a:cubicBezTo>
                  <a:pt x="11484" y="12909"/>
                  <a:pt x="12027" y="12781"/>
                  <a:pt x="12435" y="12525"/>
                </a:cubicBezTo>
                <a:cubicBezTo>
                  <a:pt x="12978" y="12398"/>
                  <a:pt x="13386" y="12270"/>
                  <a:pt x="13929" y="12142"/>
                </a:cubicBezTo>
                <a:cubicBezTo>
                  <a:pt x="14337" y="11886"/>
                  <a:pt x="14880" y="11759"/>
                  <a:pt x="15288" y="11631"/>
                </a:cubicBezTo>
                <a:cubicBezTo>
                  <a:pt x="16239" y="11247"/>
                  <a:pt x="17054" y="10736"/>
                  <a:pt x="17597" y="10353"/>
                </a:cubicBezTo>
                <a:cubicBezTo>
                  <a:pt x="17461" y="10097"/>
                  <a:pt x="17190" y="9841"/>
                  <a:pt x="16918" y="9586"/>
                </a:cubicBezTo>
                <a:cubicBezTo>
                  <a:pt x="16782" y="9458"/>
                  <a:pt x="16782" y="9458"/>
                  <a:pt x="16646" y="9458"/>
                </a:cubicBezTo>
                <a:cubicBezTo>
                  <a:pt x="16239" y="9075"/>
                  <a:pt x="15695" y="8947"/>
                  <a:pt x="15016" y="8947"/>
                </a:cubicBezTo>
                <a:cubicBezTo>
                  <a:pt x="13386" y="8947"/>
                  <a:pt x="13386" y="8947"/>
                  <a:pt x="13386" y="8947"/>
                </a:cubicBezTo>
                <a:cubicBezTo>
                  <a:pt x="10533" y="10992"/>
                  <a:pt x="10533" y="10992"/>
                  <a:pt x="10533" y="10992"/>
                </a:cubicBezTo>
                <a:cubicBezTo>
                  <a:pt x="7816" y="8947"/>
                  <a:pt x="7816" y="8947"/>
                  <a:pt x="7816" y="8947"/>
                </a:cubicBezTo>
                <a:cubicBezTo>
                  <a:pt x="6186" y="8947"/>
                  <a:pt x="6186" y="8947"/>
                  <a:pt x="6186" y="8947"/>
                </a:cubicBezTo>
                <a:cubicBezTo>
                  <a:pt x="5507" y="8947"/>
                  <a:pt x="4963" y="9075"/>
                  <a:pt x="4420" y="9458"/>
                </a:cubicBezTo>
                <a:cubicBezTo>
                  <a:pt x="4420" y="9458"/>
                  <a:pt x="4284" y="9458"/>
                  <a:pt x="4284" y="9586"/>
                </a:cubicBezTo>
                <a:cubicBezTo>
                  <a:pt x="4012" y="9841"/>
                  <a:pt x="3741" y="10097"/>
                  <a:pt x="3605" y="10353"/>
                </a:cubicBezTo>
                <a:cubicBezTo>
                  <a:pt x="4148" y="10736"/>
                  <a:pt x="4963" y="11247"/>
                  <a:pt x="5914" y="11631"/>
                </a:cubicBezTo>
                <a:cubicBezTo>
                  <a:pt x="6322" y="11759"/>
                  <a:pt x="6865" y="11886"/>
                  <a:pt x="7273" y="12142"/>
                </a:cubicBezTo>
                <a:cubicBezTo>
                  <a:pt x="7816" y="12270"/>
                  <a:pt x="8224" y="12398"/>
                  <a:pt x="8631" y="12525"/>
                </a:cubicBezTo>
                <a:cubicBezTo>
                  <a:pt x="9175" y="12781"/>
                  <a:pt x="9582" y="12909"/>
                  <a:pt x="9990" y="13164"/>
                </a:cubicBezTo>
                <a:cubicBezTo>
                  <a:pt x="10126" y="15721"/>
                  <a:pt x="10261" y="18277"/>
                  <a:pt x="10397" y="20705"/>
                </a:cubicBezTo>
                <a:cubicBezTo>
                  <a:pt x="9990" y="20194"/>
                  <a:pt x="8903" y="19811"/>
                  <a:pt x="7816" y="19427"/>
                </a:cubicBezTo>
                <a:cubicBezTo>
                  <a:pt x="7273" y="20194"/>
                  <a:pt x="6458" y="20578"/>
                  <a:pt x="5643" y="20705"/>
                </a:cubicBezTo>
                <a:cubicBezTo>
                  <a:pt x="6593" y="20961"/>
                  <a:pt x="8495" y="21472"/>
                  <a:pt x="10533" y="21600"/>
                </a:cubicBezTo>
                <a:cubicBezTo>
                  <a:pt x="10669" y="21600"/>
                  <a:pt x="10669" y="21600"/>
                  <a:pt x="10669" y="21600"/>
                </a:cubicBezTo>
                <a:cubicBezTo>
                  <a:pt x="10669" y="21600"/>
                  <a:pt x="10669" y="21600"/>
                  <a:pt x="10669" y="21600"/>
                </a:cubicBezTo>
                <a:cubicBezTo>
                  <a:pt x="12707" y="21600"/>
                  <a:pt x="14609" y="20961"/>
                  <a:pt x="15559" y="20705"/>
                </a:cubicBezTo>
                <a:cubicBezTo>
                  <a:pt x="14609" y="20705"/>
                  <a:pt x="13793" y="20194"/>
                  <a:pt x="13250" y="19555"/>
                </a:cubicBezTo>
                <a:close/>
                <a:moveTo>
                  <a:pt x="7001" y="18916"/>
                </a:moveTo>
                <a:cubicBezTo>
                  <a:pt x="7409" y="18149"/>
                  <a:pt x="7137" y="16999"/>
                  <a:pt x="6322" y="16615"/>
                </a:cubicBezTo>
                <a:cubicBezTo>
                  <a:pt x="3876" y="15593"/>
                  <a:pt x="3876" y="15593"/>
                  <a:pt x="3876" y="15593"/>
                </a:cubicBezTo>
                <a:cubicBezTo>
                  <a:pt x="4284" y="15082"/>
                  <a:pt x="4284" y="15082"/>
                  <a:pt x="4284" y="15082"/>
                </a:cubicBezTo>
                <a:cubicBezTo>
                  <a:pt x="3876" y="13804"/>
                  <a:pt x="3469" y="12398"/>
                  <a:pt x="3061" y="10992"/>
                </a:cubicBezTo>
                <a:cubicBezTo>
                  <a:pt x="73" y="14954"/>
                  <a:pt x="73" y="14954"/>
                  <a:pt x="73" y="14954"/>
                </a:cubicBezTo>
                <a:cubicBezTo>
                  <a:pt x="-199" y="15465"/>
                  <a:pt x="344" y="17766"/>
                  <a:pt x="888" y="18021"/>
                </a:cubicBezTo>
                <a:cubicBezTo>
                  <a:pt x="4556" y="19555"/>
                  <a:pt x="4556" y="19555"/>
                  <a:pt x="4556" y="19555"/>
                </a:cubicBezTo>
                <a:cubicBezTo>
                  <a:pt x="5371" y="19938"/>
                  <a:pt x="6458" y="19683"/>
                  <a:pt x="7001" y="1891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" name="内容占位符 4"/>
          <p:cNvPicPr>
            <a:picLocks noGrp="1" noChangeAspect="1"/>
          </p:cNvPicPr>
          <p:nvPr>
            <p:ph idx="1"/>
            <p:custDataLst>
              <p:tags r:id="rId2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440" y="756286"/>
            <a:ext cx="6645191" cy="4852944"/>
          </a:xfrm>
        </p:spPr>
      </p:pic>
      <p:sp>
        <p:nvSpPr>
          <p:cNvPr id="6" name="文本框 5"/>
          <p:cNvSpPr txBox="1"/>
          <p:nvPr/>
        </p:nvSpPr>
        <p:spPr>
          <a:xfrm>
            <a:off x="219961" y="999060"/>
            <a:ext cx="4914937" cy="8925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defRPr sz="2600"/>
            </a:lvl1pPr>
          </a:lstStyle>
          <a:p>
            <a:r>
              <a:rPr lang="en-US" altLang="zh-CN" dirty="0"/>
              <a:t>1.</a:t>
            </a:r>
            <a:r>
              <a:rPr lang="zh-CN" altLang="en-US" dirty="0"/>
              <a:t>读图文资料，比较几种灌溉方式的水资源利用率。</a:t>
            </a:r>
            <a:endParaRPr lang="zh-CN" altLang="zh-CN" dirty="0"/>
          </a:p>
        </p:txBody>
      </p:sp>
      <p:sp>
        <p:nvSpPr>
          <p:cNvPr id="7" name="文本框 6"/>
          <p:cNvSpPr txBox="1"/>
          <p:nvPr/>
        </p:nvSpPr>
        <p:spPr>
          <a:xfrm>
            <a:off x="259833" y="1925818"/>
            <a:ext cx="5429317" cy="181588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457200" indent="-457200">
              <a:buFont typeface="Arial" panose="020B0604020202020204" pitchFamily="34" charset="0"/>
              <a:buChar char="•"/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altLang="zh-CN" dirty="0">
                <a:sym typeface="+mn-ea"/>
              </a:rPr>
              <a:t>重力流动式：灌溉效率30%-40%；</a:t>
            </a:r>
            <a:endParaRPr lang="en-US" altLang="zh-CN" dirty="0">
              <a:sym typeface="+mn-ea"/>
            </a:endParaRPr>
          </a:p>
          <a:p>
            <a:r>
              <a:rPr lang="en-US" altLang="zh-CN" dirty="0">
                <a:sym typeface="+mn-ea"/>
              </a:rPr>
              <a:t>滴灌：灌溉效率80%-90%；</a:t>
            </a:r>
            <a:endParaRPr lang="en-US" altLang="zh-CN" dirty="0">
              <a:sym typeface="+mn-ea"/>
            </a:endParaRPr>
          </a:p>
          <a:p>
            <a:r>
              <a:rPr lang="en-US" altLang="zh-CN" dirty="0">
                <a:sym typeface="+mn-ea"/>
              </a:rPr>
              <a:t>喷灌：灌溉效率70%-80%。</a:t>
            </a:r>
            <a:endParaRPr lang="en-US" altLang="zh-CN" dirty="0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75446" y="3901947"/>
            <a:ext cx="5429318" cy="8925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defRPr sz="2600"/>
            </a:lvl1pPr>
          </a:lstStyle>
          <a:p>
            <a:r>
              <a:rPr lang="en-US" altLang="zh-CN" dirty="0"/>
              <a:t>2.</a:t>
            </a:r>
            <a:r>
              <a:rPr lang="zh-CN" altLang="en-US" dirty="0"/>
              <a:t>灌溉方式的改变体现了保障资源安全的哪些措施。</a:t>
            </a:r>
            <a:endParaRPr lang="zh-CN" altLang="zh-CN" dirty="0"/>
          </a:p>
        </p:txBody>
      </p:sp>
      <p:sp>
        <p:nvSpPr>
          <p:cNvPr id="9" name="文本框 8"/>
          <p:cNvSpPr txBox="1"/>
          <p:nvPr/>
        </p:nvSpPr>
        <p:spPr>
          <a:xfrm>
            <a:off x="275447" y="4781413"/>
            <a:ext cx="5429317" cy="95410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457200" indent="-457200">
              <a:buFont typeface="Arial" panose="020B0604020202020204" pitchFamily="34" charset="0"/>
              <a:buChar char="•"/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>
                <a:sym typeface="+mn-ea"/>
              </a:rPr>
              <a:t>减少资源浪费，提高资源利用效率，使资源使用效益最大化。</a:t>
            </a:r>
            <a:endParaRPr lang="en-US" altLang="zh-CN" dirty="0"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2"/>
    </mc:Choice>
    <mc:Fallback>
      <p:transition spd="slow" advTm="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9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狮子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圆角矩形 7"/>
          <p:cNvSpPr/>
          <p:nvPr>
            <p:custDataLst>
              <p:tags r:id="rId1"/>
            </p:custDataLst>
          </p:nvPr>
        </p:nvSpPr>
        <p:spPr>
          <a:xfrm>
            <a:off x="53165" y="42528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pic>
        <p:nvPicPr>
          <p:cNvPr id="37" name="图片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70" y="124935"/>
            <a:ext cx="2845055" cy="63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25"/>
          <p:cNvSpPr>
            <a:spLocks noChangeArrowheads="1"/>
          </p:cNvSpPr>
          <p:nvPr/>
        </p:nvSpPr>
        <p:spPr bwMode="auto">
          <a:xfrm>
            <a:off x="717295" y="53165"/>
            <a:ext cx="733802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3.</a:t>
            </a:r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避免衍生其他安全问题</a:t>
            </a:r>
            <a:endParaRPr lang="zh-CN" altLang="en-US" sz="4000" b="1" dirty="0"/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740"/>
          <a:stretch>
            <a:fillRect/>
          </a:stretch>
        </p:blipFill>
        <p:spPr>
          <a:xfrm>
            <a:off x="3157622" y="1251314"/>
            <a:ext cx="6615395" cy="3109767"/>
          </a:xfrm>
          <a:prstGeom prst="rect">
            <a:avLst/>
          </a:prstGeom>
        </p:spPr>
      </p:pic>
      <p:sp>
        <p:nvSpPr>
          <p:cNvPr id="5" name="标注: 弯曲线形 4"/>
          <p:cNvSpPr/>
          <p:nvPr/>
        </p:nvSpPr>
        <p:spPr>
          <a:xfrm>
            <a:off x="436728" y="4403609"/>
            <a:ext cx="5655730" cy="1758609"/>
          </a:xfrm>
          <a:prstGeom prst="borderCallout2">
            <a:avLst>
              <a:gd name="adj1" fmla="val -5447"/>
              <a:gd name="adj2" fmla="val 50055"/>
              <a:gd name="adj3" fmla="val -35957"/>
              <a:gd name="adj4" fmla="val 50138"/>
              <a:gd name="adj5" fmla="val -62548"/>
              <a:gd name="adj6" fmla="val 56970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一方面要权衡资源开发利用与自然环境之间的关系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无论是增加资源供给还是降低资源消费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都不能危害自然环境及其可持续供给资源的能力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;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" name="标注: 弯曲线形 5"/>
          <p:cNvSpPr/>
          <p:nvPr/>
        </p:nvSpPr>
        <p:spPr>
          <a:xfrm>
            <a:off x="6284239" y="4403609"/>
            <a:ext cx="5655730" cy="1758609"/>
          </a:xfrm>
          <a:prstGeom prst="borderCallout2">
            <a:avLst>
              <a:gd name="adj1" fmla="val -5447"/>
              <a:gd name="adj2" fmla="val 50055"/>
              <a:gd name="adj3" fmla="val -35957"/>
              <a:gd name="adj4" fmla="val 50138"/>
              <a:gd name="adj5" fmla="val -66428"/>
              <a:gd name="adj6" fmla="val 38389"/>
            </a:avLst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另一方面要权衡与其他国家或地区之间的关系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不能危害其他国家或区域的资源安全</a:t>
            </a:r>
            <a:r>
              <a:rPr lang="en-US" altLang="zh-CN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,</a:t>
            </a:r>
            <a:r>
              <a:rPr lang="zh-CN" altLang="en-US" sz="2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应避免因资源争夺引发国家或地区间的冲突。</a:t>
            </a:r>
            <a:endParaRPr lang="zh-CN" altLang="en-US" sz="2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custDataLst>
      <p:tags r:id="rId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2"/>
    </mc:Choice>
    <mc:Fallback>
      <p:transition spd="slow" advTm="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狮子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  <p:sp>
        <p:nvSpPr>
          <p:cNvPr id="14" name="圆角矩形 7"/>
          <p:cNvSpPr/>
          <p:nvPr>
            <p:custDataLst>
              <p:tags r:id="rId1"/>
            </p:custDataLst>
          </p:nvPr>
        </p:nvSpPr>
        <p:spPr>
          <a:xfrm>
            <a:off x="53165" y="42528"/>
            <a:ext cx="12078586" cy="6762307"/>
          </a:xfrm>
          <a:prstGeom prst="roundRect">
            <a:avLst>
              <a:gd name="adj" fmla="val 225"/>
            </a:avLst>
          </a:prstGeom>
          <a:solidFill>
            <a:schemeClr val="bg1"/>
          </a:solidFill>
          <a:ln w="12700" cap="flat" cmpd="sng" algn="ctr">
            <a:solidFill>
              <a:srgbClr val="F0EFF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Arial" panose="020B0604020202020204"/>
              </a:rPr>
              <a:t>等高线地形图、数字地形图</a:t>
            </a: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Arial" panose="020B0604020202020204"/>
            </a:endParaRPr>
          </a:p>
        </p:txBody>
      </p:sp>
      <p:sp>
        <p:nvSpPr>
          <p:cNvPr id="19" name="TextBox 25"/>
          <p:cNvSpPr>
            <a:spLocks noChangeArrowheads="1"/>
          </p:cNvSpPr>
          <p:nvPr/>
        </p:nvSpPr>
        <p:spPr bwMode="auto">
          <a:xfrm>
            <a:off x="717295" y="85064"/>
            <a:ext cx="110742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3200" b="1" dirty="0">
                <a:solidFill>
                  <a:srgbClr val="262626"/>
                </a:solidFill>
                <a:ea typeface="微软雅黑" panose="020B0503020204020204" pitchFamily="34" charset="-122"/>
                <a:sym typeface="Arial" panose="020B0604020202020204" pitchFamily="34" charset="0"/>
              </a:rPr>
              <a:t>案例分析：尼罗河流域共同开发</a:t>
            </a:r>
            <a:endParaRPr lang="zh-CN" altLang="zh-CN" sz="3200" b="1" dirty="0">
              <a:solidFill>
                <a:srgbClr val="262626"/>
              </a:solidFill>
              <a:ea typeface="微软雅黑" panose="020B0503020204020204" pitchFamily="34" charset="-122"/>
            </a:endParaRPr>
          </a:p>
        </p:txBody>
      </p:sp>
      <p:sp>
        <p:nvSpPr>
          <p:cNvPr id="20" name="Shape 16845"/>
          <p:cNvSpPr/>
          <p:nvPr/>
        </p:nvSpPr>
        <p:spPr>
          <a:xfrm>
            <a:off x="275446" y="128975"/>
            <a:ext cx="441849" cy="47956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33" h="21600" extrusionOk="0">
                <a:moveTo>
                  <a:pt x="10533" y="8436"/>
                </a:moveTo>
                <a:cubicBezTo>
                  <a:pt x="12978" y="8436"/>
                  <a:pt x="15016" y="6518"/>
                  <a:pt x="15016" y="4218"/>
                </a:cubicBezTo>
                <a:cubicBezTo>
                  <a:pt x="15016" y="1917"/>
                  <a:pt x="12978" y="0"/>
                  <a:pt x="10533" y="0"/>
                </a:cubicBezTo>
                <a:cubicBezTo>
                  <a:pt x="8088" y="0"/>
                  <a:pt x="6050" y="1917"/>
                  <a:pt x="6050" y="4218"/>
                </a:cubicBezTo>
                <a:cubicBezTo>
                  <a:pt x="6050" y="6518"/>
                  <a:pt x="8088" y="8436"/>
                  <a:pt x="10533" y="8436"/>
                </a:cubicBezTo>
                <a:close/>
                <a:moveTo>
                  <a:pt x="20993" y="14954"/>
                </a:moveTo>
                <a:cubicBezTo>
                  <a:pt x="18005" y="10992"/>
                  <a:pt x="18005" y="10992"/>
                  <a:pt x="18005" y="10992"/>
                </a:cubicBezTo>
                <a:cubicBezTo>
                  <a:pt x="17733" y="12398"/>
                  <a:pt x="17326" y="13804"/>
                  <a:pt x="16782" y="15209"/>
                </a:cubicBezTo>
                <a:cubicBezTo>
                  <a:pt x="17190" y="15593"/>
                  <a:pt x="17190" y="15593"/>
                  <a:pt x="17190" y="15593"/>
                </a:cubicBezTo>
                <a:cubicBezTo>
                  <a:pt x="14880" y="16615"/>
                  <a:pt x="14880" y="16615"/>
                  <a:pt x="14880" y="16615"/>
                </a:cubicBezTo>
                <a:cubicBezTo>
                  <a:pt x="13929" y="16999"/>
                  <a:pt x="13658" y="18149"/>
                  <a:pt x="14201" y="18916"/>
                </a:cubicBezTo>
                <a:cubicBezTo>
                  <a:pt x="14609" y="19683"/>
                  <a:pt x="15831" y="19938"/>
                  <a:pt x="16646" y="19555"/>
                </a:cubicBezTo>
                <a:cubicBezTo>
                  <a:pt x="20178" y="18021"/>
                  <a:pt x="20178" y="18021"/>
                  <a:pt x="20178" y="18021"/>
                </a:cubicBezTo>
                <a:cubicBezTo>
                  <a:pt x="20858" y="17766"/>
                  <a:pt x="21401" y="15465"/>
                  <a:pt x="20993" y="14954"/>
                </a:cubicBezTo>
                <a:close/>
                <a:moveTo>
                  <a:pt x="13250" y="19555"/>
                </a:moveTo>
                <a:cubicBezTo>
                  <a:pt x="12163" y="19811"/>
                  <a:pt x="11076" y="20194"/>
                  <a:pt x="10669" y="20705"/>
                </a:cubicBezTo>
                <a:cubicBezTo>
                  <a:pt x="10805" y="18277"/>
                  <a:pt x="11076" y="15721"/>
                  <a:pt x="11212" y="13164"/>
                </a:cubicBezTo>
                <a:cubicBezTo>
                  <a:pt x="11484" y="12909"/>
                  <a:pt x="12027" y="12781"/>
                  <a:pt x="12435" y="12525"/>
                </a:cubicBezTo>
                <a:cubicBezTo>
                  <a:pt x="12978" y="12398"/>
                  <a:pt x="13386" y="12270"/>
                  <a:pt x="13929" y="12142"/>
                </a:cubicBezTo>
                <a:cubicBezTo>
                  <a:pt x="14337" y="11886"/>
                  <a:pt x="14880" y="11759"/>
                  <a:pt x="15288" y="11631"/>
                </a:cubicBezTo>
                <a:cubicBezTo>
                  <a:pt x="16239" y="11247"/>
                  <a:pt x="17054" y="10736"/>
                  <a:pt x="17597" y="10353"/>
                </a:cubicBezTo>
                <a:cubicBezTo>
                  <a:pt x="17461" y="10097"/>
                  <a:pt x="17190" y="9841"/>
                  <a:pt x="16918" y="9586"/>
                </a:cubicBezTo>
                <a:cubicBezTo>
                  <a:pt x="16782" y="9458"/>
                  <a:pt x="16782" y="9458"/>
                  <a:pt x="16646" y="9458"/>
                </a:cubicBezTo>
                <a:cubicBezTo>
                  <a:pt x="16239" y="9075"/>
                  <a:pt x="15695" y="8947"/>
                  <a:pt x="15016" y="8947"/>
                </a:cubicBezTo>
                <a:cubicBezTo>
                  <a:pt x="13386" y="8947"/>
                  <a:pt x="13386" y="8947"/>
                  <a:pt x="13386" y="8947"/>
                </a:cubicBezTo>
                <a:cubicBezTo>
                  <a:pt x="10533" y="10992"/>
                  <a:pt x="10533" y="10992"/>
                  <a:pt x="10533" y="10992"/>
                </a:cubicBezTo>
                <a:cubicBezTo>
                  <a:pt x="7816" y="8947"/>
                  <a:pt x="7816" y="8947"/>
                  <a:pt x="7816" y="8947"/>
                </a:cubicBezTo>
                <a:cubicBezTo>
                  <a:pt x="6186" y="8947"/>
                  <a:pt x="6186" y="8947"/>
                  <a:pt x="6186" y="8947"/>
                </a:cubicBezTo>
                <a:cubicBezTo>
                  <a:pt x="5507" y="8947"/>
                  <a:pt x="4963" y="9075"/>
                  <a:pt x="4420" y="9458"/>
                </a:cubicBezTo>
                <a:cubicBezTo>
                  <a:pt x="4420" y="9458"/>
                  <a:pt x="4284" y="9458"/>
                  <a:pt x="4284" y="9586"/>
                </a:cubicBezTo>
                <a:cubicBezTo>
                  <a:pt x="4012" y="9841"/>
                  <a:pt x="3741" y="10097"/>
                  <a:pt x="3605" y="10353"/>
                </a:cubicBezTo>
                <a:cubicBezTo>
                  <a:pt x="4148" y="10736"/>
                  <a:pt x="4963" y="11247"/>
                  <a:pt x="5914" y="11631"/>
                </a:cubicBezTo>
                <a:cubicBezTo>
                  <a:pt x="6322" y="11759"/>
                  <a:pt x="6865" y="11886"/>
                  <a:pt x="7273" y="12142"/>
                </a:cubicBezTo>
                <a:cubicBezTo>
                  <a:pt x="7816" y="12270"/>
                  <a:pt x="8224" y="12398"/>
                  <a:pt x="8631" y="12525"/>
                </a:cubicBezTo>
                <a:cubicBezTo>
                  <a:pt x="9175" y="12781"/>
                  <a:pt x="9582" y="12909"/>
                  <a:pt x="9990" y="13164"/>
                </a:cubicBezTo>
                <a:cubicBezTo>
                  <a:pt x="10126" y="15721"/>
                  <a:pt x="10261" y="18277"/>
                  <a:pt x="10397" y="20705"/>
                </a:cubicBezTo>
                <a:cubicBezTo>
                  <a:pt x="9990" y="20194"/>
                  <a:pt x="8903" y="19811"/>
                  <a:pt x="7816" y="19427"/>
                </a:cubicBezTo>
                <a:cubicBezTo>
                  <a:pt x="7273" y="20194"/>
                  <a:pt x="6458" y="20578"/>
                  <a:pt x="5643" y="20705"/>
                </a:cubicBezTo>
                <a:cubicBezTo>
                  <a:pt x="6593" y="20961"/>
                  <a:pt x="8495" y="21472"/>
                  <a:pt x="10533" y="21600"/>
                </a:cubicBezTo>
                <a:cubicBezTo>
                  <a:pt x="10669" y="21600"/>
                  <a:pt x="10669" y="21600"/>
                  <a:pt x="10669" y="21600"/>
                </a:cubicBezTo>
                <a:cubicBezTo>
                  <a:pt x="10669" y="21600"/>
                  <a:pt x="10669" y="21600"/>
                  <a:pt x="10669" y="21600"/>
                </a:cubicBezTo>
                <a:cubicBezTo>
                  <a:pt x="12707" y="21600"/>
                  <a:pt x="14609" y="20961"/>
                  <a:pt x="15559" y="20705"/>
                </a:cubicBezTo>
                <a:cubicBezTo>
                  <a:pt x="14609" y="20705"/>
                  <a:pt x="13793" y="20194"/>
                  <a:pt x="13250" y="19555"/>
                </a:cubicBezTo>
                <a:close/>
                <a:moveTo>
                  <a:pt x="7001" y="18916"/>
                </a:moveTo>
                <a:cubicBezTo>
                  <a:pt x="7409" y="18149"/>
                  <a:pt x="7137" y="16999"/>
                  <a:pt x="6322" y="16615"/>
                </a:cubicBezTo>
                <a:cubicBezTo>
                  <a:pt x="3876" y="15593"/>
                  <a:pt x="3876" y="15593"/>
                  <a:pt x="3876" y="15593"/>
                </a:cubicBezTo>
                <a:cubicBezTo>
                  <a:pt x="4284" y="15082"/>
                  <a:pt x="4284" y="15082"/>
                  <a:pt x="4284" y="15082"/>
                </a:cubicBezTo>
                <a:cubicBezTo>
                  <a:pt x="3876" y="13804"/>
                  <a:pt x="3469" y="12398"/>
                  <a:pt x="3061" y="10992"/>
                </a:cubicBezTo>
                <a:cubicBezTo>
                  <a:pt x="73" y="14954"/>
                  <a:pt x="73" y="14954"/>
                  <a:pt x="73" y="14954"/>
                </a:cubicBezTo>
                <a:cubicBezTo>
                  <a:pt x="-199" y="15465"/>
                  <a:pt x="344" y="17766"/>
                  <a:pt x="888" y="18021"/>
                </a:cubicBezTo>
                <a:cubicBezTo>
                  <a:pt x="4556" y="19555"/>
                  <a:pt x="4556" y="19555"/>
                  <a:pt x="4556" y="19555"/>
                </a:cubicBezTo>
                <a:cubicBezTo>
                  <a:pt x="5371" y="19938"/>
                  <a:pt x="6458" y="19683"/>
                  <a:pt x="7001" y="18916"/>
                </a:cubicBezTo>
                <a:close/>
              </a:path>
            </a:pathLst>
          </a:custGeom>
          <a:solidFill>
            <a:schemeClr val="tx1"/>
          </a:solidFill>
          <a:ln w="12700">
            <a:miter lim="400000"/>
          </a:ln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9148" y="897950"/>
            <a:ext cx="3437076" cy="2746002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463687" y="1299888"/>
            <a:ext cx="4811214" cy="4688127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19961" y="999060"/>
            <a:ext cx="4183477" cy="129266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defRPr sz="2600"/>
            </a:lvl1pPr>
          </a:lstStyle>
          <a:p>
            <a:r>
              <a:rPr lang="en-US" altLang="zh-CN" dirty="0"/>
              <a:t>1.</a:t>
            </a:r>
            <a:r>
              <a:rPr lang="zh-CN" altLang="en-US" dirty="0"/>
              <a:t>读图思考：尼罗河沿岸国家为什么要成立“尼罗河流域倡议组织”？</a:t>
            </a:r>
            <a:endParaRPr lang="zh-CN" altLang="zh-CN" dirty="0"/>
          </a:p>
        </p:txBody>
      </p:sp>
      <p:sp>
        <p:nvSpPr>
          <p:cNvPr id="12" name="文本框 11"/>
          <p:cNvSpPr txBox="1"/>
          <p:nvPr/>
        </p:nvSpPr>
        <p:spPr>
          <a:xfrm>
            <a:off x="219961" y="4879469"/>
            <a:ext cx="4183477" cy="892552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>
              <a:defRPr sz="2600"/>
            </a:lvl1pPr>
          </a:lstStyle>
          <a:p>
            <a:r>
              <a:rPr lang="en-US" altLang="zh-CN" dirty="0"/>
              <a:t>2.</a:t>
            </a:r>
            <a:r>
              <a:rPr lang="zh-CN" altLang="en-US" dirty="0"/>
              <a:t>尼罗河流域共同开发体现了保障资源安全的哪种措施。</a:t>
            </a:r>
            <a:endParaRPr lang="zh-CN" altLang="zh-CN" dirty="0"/>
          </a:p>
        </p:txBody>
      </p:sp>
      <p:sp>
        <p:nvSpPr>
          <p:cNvPr id="15" name="文本框 14"/>
          <p:cNvSpPr txBox="1"/>
          <p:nvPr/>
        </p:nvSpPr>
        <p:spPr>
          <a:xfrm>
            <a:off x="272981" y="2188894"/>
            <a:ext cx="4297253" cy="26776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457200" indent="-457200">
              <a:buFont typeface="Arial" panose="020B0604020202020204" pitchFamily="34" charset="0"/>
              <a:buChar char="•"/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>
                <a:sym typeface="+mn-ea"/>
              </a:rPr>
              <a:t>尼罗河为国际河流，流经国家多为发展中国家，面临人口增长与贫困的双重压力，对水资源需求量大，易出现用水矛盾和环境问题。</a:t>
            </a:r>
            <a:endParaRPr lang="en-US" altLang="zh-CN" dirty="0">
              <a:sym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72981" y="5934363"/>
            <a:ext cx="7274231" cy="5232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>
            <a:defPPr>
              <a:defRPr lang="en-US"/>
            </a:defPPr>
            <a:lvl1pPr marL="457200" indent="-457200">
              <a:buFont typeface="Arial" panose="020B0604020202020204" pitchFamily="34" charset="0"/>
              <a:buChar char="•"/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zh-CN" altLang="en-US" dirty="0">
                <a:sym typeface="+mn-ea"/>
              </a:rPr>
              <a:t>和平开发利用水资源，规避衍生安全问题。</a:t>
            </a:r>
            <a:endParaRPr lang="en-US" altLang="zh-CN" dirty="0"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72"/>
    </mc:Choice>
    <mc:Fallback>
      <p:transition spd="slow" advTm="24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 bldLvl="0" animBg="1"/>
    </p:bldLst>
  </p:timing>
</p:sld>
</file>

<file path=ppt/tags/tag1.xml><?xml version="1.0" encoding="utf-8"?>
<p:tagLst xmlns:p="http://schemas.openxmlformats.org/presentationml/2006/main">
  <p:tag name="AS_UNIQUEID" val="1325"/>
</p:tagLst>
</file>

<file path=ppt/tags/tag10.xml><?xml version="1.0" encoding="utf-8"?>
<p:tagLst xmlns:p="http://schemas.openxmlformats.org/presentationml/2006/main">
  <p:tag name="AS_UNIQUEID" val="351"/>
</p:tagLst>
</file>

<file path=ppt/tags/tag11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8|0.6|1"/>
</p:tagLst>
</file>

<file path=ppt/tags/tag12.xml><?xml version="1.0" encoding="utf-8"?>
<p:tagLst xmlns:p="http://schemas.openxmlformats.org/presentationml/2006/main">
  <p:tag name="AS_UNIQUEID" val="351"/>
</p:tagLst>
</file>

<file path=ppt/tags/tag13.xml><?xml version="1.0" encoding="utf-8"?>
<p:tagLst xmlns:p="http://schemas.openxmlformats.org/presentationml/2006/main">
  <p:tag name="AS_UNIQUEID" val="57"/>
</p:tagLst>
</file>

<file path=ppt/tags/tag14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8|0.6|1"/>
</p:tagLst>
</file>

<file path=ppt/tags/tag15.xml><?xml version="1.0" encoding="utf-8"?>
<p:tagLst xmlns:p="http://schemas.openxmlformats.org/presentationml/2006/main">
  <p:tag name="AS_UNIQUEID" val="351"/>
</p:tagLst>
</file>

<file path=ppt/tags/tag16.xml><?xml version="1.0" encoding="utf-8"?>
<p:tagLst xmlns:p="http://schemas.openxmlformats.org/presentationml/2006/main">
  <p:tag name="AS_UNIQUEID" val="53"/>
</p:tagLst>
</file>

<file path=ppt/tags/tag17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8|0.6|1"/>
</p:tagLst>
</file>

<file path=ppt/tags/tag18.xml><?xml version="1.0" encoding="utf-8"?>
<p:tagLst xmlns:p="http://schemas.openxmlformats.org/presentationml/2006/main">
  <p:tag name="AS_UNIQUEID" val="351"/>
</p:tagLst>
</file>

<file path=ppt/tags/tag19.xml><?xml version="1.0" encoding="utf-8"?>
<p:tagLst xmlns:p="http://schemas.openxmlformats.org/presentationml/2006/main">
  <p:tag name="AS_UNIQUEID" val="57"/>
</p:tagLst>
</file>

<file path=ppt/tags/tag2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3"/>
</p:tagLst>
</file>

<file path=ppt/tags/tag20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8|0.6|1"/>
</p:tagLst>
</file>

<file path=ppt/tags/tag21.xml><?xml version="1.0" encoding="utf-8"?>
<p:tagLst xmlns:p="http://schemas.openxmlformats.org/presentationml/2006/main">
  <p:tag name="AS_UNIQUEID" val="351"/>
</p:tagLst>
</file>

<file path=ppt/tags/tag22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8|0.6|1"/>
</p:tagLst>
</file>

<file path=ppt/tags/tag23.xml><?xml version="1.0" encoding="utf-8"?>
<p:tagLst xmlns:p="http://schemas.openxmlformats.org/presentationml/2006/main">
  <p:tag name="AS_UNIQUEID" val="351"/>
</p:tagLst>
</file>

<file path=ppt/tags/tag24.xml><?xml version="1.0" encoding="utf-8"?>
<p:tagLst xmlns:p="http://schemas.openxmlformats.org/presentationml/2006/main">
  <p:tag name="AS_UNIQUEID" val="64"/>
</p:tagLst>
</file>

<file path=ppt/tags/tag25.xml><?xml version="1.0" encoding="utf-8"?>
<p:tagLst xmlns:p="http://schemas.openxmlformats.org/presentationml/2006/main">
  <p:tag name="AS_UNIQUEID" val="65"/>
</p:tagLst>
</file>

<file path=ppt/tags/tag26.xml><?xml version="1.0" encoding="utf-8"?>
<p:tagLst xmlns:p="http://schemas.openxmlformats.org/presentationml/2006/main">
  <p:tag name="AS_UNIQUEID" val="66"/>
</p:tagLst>
</file>

<file path=ppt/tags/tag27.xml><?xml version="1.0" encoding="utf-8"?>
<p:tagLst xmlns:p="http://schemas.openxmlformats.org/presentationml/2006/main">
  <p:tag name="AS_UNIQUEID" val="67"/>
</p:tagLst>
</file>

<file path=ppt/tags/tag28.xml><?xml version="1.0" encoding="utf-8"?>
<p:tagLst xmlns:p="http://schemas.openxmlformats.org/presentationml/2006/main">
  <p:tag name="AS_UNIQUEID" val="68"/>
</p:tagLst>
</file>

<file path=ppt/tags/tag29.xml><?xml version="1.0" encoding="utf-8"?>
<p:tagLst xmlns:p="http://schemas.openxmlformats.org/presentationml/2006/main">
  <p:tag name="AS_UNIQUEID" val="69"/>
</p:tagLst>
</file>

<file path=ppt/tags/tag3.xml><?xml version="1.0" encoding="utf-8"?>
<p:tagLst xmlns:p="http://schemas.openxmlformats.org/presentationml/2006/main">
  <p:tag name="AS_UNIQUEID" val="351"/>
</p:tagLst>
</file>

<file path=ppt/tags/tag30.xml><?xml version="1.0" encoding="utf-8"?>
<p:tagLst xmlns:p="http://schemas.openxmlformats.org/presentationml/2006/main">
  <p:tag name="AS_UNIQUEID" val="70"/>
</p:tagLst>
</file>

<file path=ppt/tags/tag31.xml><?xml version="1.0" encoding="utf-8"?>
<p:tagLst xmlns:p="http://schemas.openxmlformats.org/presentationml/2006/main">
  <p:tag name="AS_UNIQUEID" val="71"/>
</p:tagLst>
</file>

<file path=ppt/tags/tag32.xml><?xml version="1.0" encoding="utf-8"?>
<p:tagLst xmlns:p="http://schemas.openxmlformats.org/presentationml/2006/main">
  <p:tag name="AS_UNIQUEID" val="72"/>
</p:tagLst>
</file>

<file path=ppt/tags/tag33.xml><?xml version="1.0" encoding="utf-8"?>
<p:tagLst xmlns:p="http://schemas.openxmlformats.org/presentationml/2006/main">
  <p:tag name="AS_UNIQUEID" val="73"/>
</p:tagLst>
</file>

<file path=ppt/tags/tag34.xml><?xml version="1.0" encoding="utf-8"?>
<p:tagLst xmlns:p="http://schemas.openxmlformats.org/presentationml/2006/main">
  <p:tag name="AS_UNIQUEID" val="74"/>
</p:tagLst>
</file>

<file path=ppt/tags/tag35.xml><?xml version="1.0" encoding="utf-8"?>
<p:tagLst xmlns:p="http://schemas.openxmlformats.org/presentationml/2006/main">
  <p:tag name="AS_UNIQUEID" val="75"/>
</p:tagLst>
</file>

<file path=ppt/tags/tag36.xml><?xml version="1.0" encoding="utf-8"?>
<p:tagLst xmlns:p="http://schemas.openxmlformats.org/presentationml/2006/main">
  <p:tag name="AS_UNIQUEID" val="76"/>
</p:tagLst>
</file>

<file path=ppt/tags/tag37.xml><?xml version="1.0" encoding="utf-8"?>
<p:tagLst xmlns:p="http://schemas.openxmlformats.org/presentationml/2006/main">
  <p:tag name="AS_UNIQUEID" val="77"/>
</p:tagLst>
</file>

<file path=ppt/tags/tag38.xml><?xml version="1.0" encoding="utf-8"?>
<p:tagLst xmlns:p="http://schemas.openxmlformats.org/presentationml/2006/main">
  <p:tag name="AS_UNIQUEID" val="78"/>
</p:tagLst>
</file>

<file path=ppt/tags/tag39.xml><?xml version="1.0" encoding="utf-8"?>
<p:tagLst xmlns:p="http://schemas.openxmlformats.org/presentationml/2006/main">
  <p:tag name="AS_UNIQUEID" val="79"/>
</p:tagLst>
</file>

<file path=ppt/tags/tag4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8|0.6|1"/>
</p:tagLst>
</file>

<file path=ppt/tags/tag40.xml><?xml version="1.0" encoding="utf-8"?>
<p:tagLst xmlns:p="http://schemas.openxmlformats.org/presentationml/2006/main">
  <p:tag name="AS_UNIQUEID" val="80"/>
</p:tagLst>
</file>

<file path=ppt/tags/tag41.xml><?xml version="1.0" encoding="utf-8"?>
<p:tagLst xmlns:p="http://schemas.openxmlformats.org/presentationml/2006/main">
  <p:tag name="AS_UNIQUEID" val="81"/>
</p:tagLst>
</file>

<file path=ppt/tags/tag42.xml><?xml version="1.0" encoding="utf-8"?>
<p:tagLst xmlns:p="http://schemas.openxmlformats.org/presentationml/2006/main">
  <p:tag name="AS_UNIQUEID" val="82"/>
</p:tagLst>
</file>

<file path=ppt/tags/tag43.xml><?xml version="1.0" encoding="utf-8"?>
<p:tagLst xmlns:p="http://schemas.openxmlformats.org/presentationml/2006/main">
  <p:tag name="AS_UNIQUEID" val="83"/>
</p:tagLst>
</file>

<file path=ppt/tags/tag44.xml><?xml version="1.0" encoding="utf-8"?>
<p:tagLst xmlns:p="http://schemas.openxmlformats.org/presentationml/2006/main">
  <p:tag name="AS_UNIQUEID" val="89"/>
</p:tagLst>
</file>

<file path=ppt/tags/tag45.xml><?xml version="1.0" encoding="utf-8"?>
<p:tagLst xmlns:p="http://schemas.openxmlformats.org/presentationml/2006/main">
  <p:tag name="AS_UNIQUEID" val="90"/>
</p:tagLst>
</file>

<file path=ppt/tags/tag46.xml><?xml version="1.0" encoding="utf-8"?>
<p:tagLst xmlns:p="http://schemas.openxmlformats.org/presentationml/2006/main">
  <p:tag name="AS_UNIQUEID" val="89"/>
</p:tagLst>
</file>

<file path=ppt/tags/tag47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8|0.6|1"/>
</p:tagLst>
</file>

<file path=ppt/tags/tag48.xml><?xml version="1.0" encoding="utf-8"?>
<p:tagLst xmlns:p="http://schemas.openxmlformats.org/presentationml/2006/main">
  <p:tag name="AS_UNIQUEID" val="351"/>
</p:tagLst>
</file>

<file path=ppt/tags/tag49.xml><?xml version="1.0" encoding="utf-8"?>
<p:tagLst xmlns:p="http://schemas.openxmlformats.org/presentationml/2006/main">
  <p:tag name="AS_UNIQUEID" val="1440"/>
</p:tagLst>
</file>

<file path=ppt/tags/tag5.xml><?xml version="1.0" encoding="utf-8"?>
<p:tagLst xmlns:p="http://schemas.openxmlformats.org/presentationml/2006/main">
  <p:tag name="AS_UNIQUEID" val="351"/>
</p:tagLst>
</file>

<file path=ppt/tags/tag50.xml><?xml version="1.0" encoding="utf-8"?>
<p:tagLst xmlns:p="http://schemas.openxmlformats.org/presentationml/2006/main">
  <p:tag name="AS_UNIQUEID" val="1441"/>
</p:tagLst>
</file>

<file path=ppt/tags/tag51.xml><?xml version="1.0" encoding="utf-8"?>
<p:tagLst xmlns:p="http://schemas.openxmlformats.org/presentationml/2006/main">
  <p:tag name="AS_UNIQUEID" val="351"/>
</p:tagLst>
</file>

<file path=ppt/tags/tag52.xml><?xml version="1.0" encoding="utf-8"?>
<p:tagLst xmlns:p="http://schemas.openxmlformats.org/presentationml/2006/main">
  <p:tag name="AS_UNIQUEID" val="1440"/>
</p:tagLst>
</file>

<file path=ppt/tags/tag53.xml><?xml version="1.0" encoding="utf-8"?>
<p:tagLst xmlns:p="http://schemas.openxmlformats.org/presentationml/2006/main">
  <p:tag name="AS_UNIQUEID" val="1441"/>
</p:tagLst>
</file>

<file path=ppt/tags/tag54.xml><?xml version="1.0" encoding="utf-8"?>
<p:tagLst xmlns:p="http://schemas.openxmlformats.org/presentationml/2006/main">
  <p:tag name="AS_UNIQUEID" val="351"/>
</p:tagLst>
</file>

<file path=ppt/tags/tag55.xml><?xml version="1.0" encoding="utf-8"?>
<p:tagLst xmlns:p="http://schemas.openxmlformats.org/presentationml/2006/main">
  <p:tag name="AS_UNIQUEID" val="1440"/>
</p:tagLst>
</file>

<file path=ppt/tags/tag56.xml><?xml version="1.0" encoding="utf-8"?>
<p:tagLst xmlns:p="http://schemas.openxmlformats.org/presentationml/2006/main">
  <p:tag name="AS_UNIQUEID" val="1441"/>
</p:tagLst>
</file>

<file path=ppt/tags/tag57.xml><?xml version="1.0" encoding="utf-8"?>
<p:tagLst xmlns:p="http://schemas.openxmlformats.org/presentationml/2006/main">
  <p:tag name="AS_UNIQUEID" val="351"/>
</p:tagLst>
</file>

<file path=ppt/tags/tag58.xml><?xml version="1.0" encoding="utf-8"?>
<p:tagLst xmlns:p="http://schemas.openxmlformats.org/presentationml/2006/main">
  <p:tag name="AS_UNIQUEID" val="1439"/>
</p:tagLst>
</file>

<file path=ppt/tags/tag59.xml><?xml version="1.0" encoding="utf-8"?>
<p:tagLst xmlns:p="http://schemas.openxmlformats.org/presentationml/2006/main">
  <p:tag name="AS_UNIQUEID" val="351"/>
</p:tagLst>
</file>

<file path=ppt/tags/tag6.xml><?xml version="1.0" encoding="utf-8"?>
<p:tagLst xmlns:p="http://schemas.openxmlformats.org/presentationml/2006/main">
  <p:tag name="AS_UNIQUEID" val="57"/>
</p:tagLst>
</file>

<file path=ppt/tags/tag60.xml><?xml version="1.0" encoding="utf-8"?>
<p:tagLst xmlns:p="http://schemas.openxmlformats.org/presentationml/2006/main">
  <p:tag name="AS_UNIQUEID" val="1439"/>
</p:tagLst>
</file>

<file path=ppt/tags/tag61.xml><?xml version="1.0" encoding="utf-8"?>
<p:tagLst xmlns:p="http://schemas.openxmlformats.org/presentationml/2006/main">
  <p:tag name="commondata" val="eyJoZGlkIjoiMjMxMWI3ZmEyODBjZWNjNjk3OTM5YjUzNzdlYTdjMDUifQ=="/>
</p:tagLst>
</file>

<file path=ppt/tags/tag7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8|0.6|1"/>
</p:tagLst>
</file>

<file path=ppt/tags/tag8.xml><?xml version="1.0" encoding="utf-8"?>
<p:tagLst xmlns:p="http://schemas.openxmlformats.org/presentationml/2006/main">
  <p:tag name="AS_UNIQUEID" val="351"/>
</p:tagLst>
</file>

<file path=ppt/tags/tag9.xml><?xml version="1.0" encoding="utf-8"?>
<p:tagLst xmlns:p="http://schemas.openxmlformats.org/presentationml/2006/main">
  <p:tag name="SMARTLAYOUT_SLIDE" val="1|4|NoFill|#FFFFFF|False|True|"/>
  <p:tag name="RESOURCELIBID_SMARTLAYOUT" val="556078"/>
  <p:tag name="TIMING" val="|0.8|0.6|1"/>
</p:tagLst>
</file>

<file path=ppt/theme/theme1.xml><?xml version="1.0" encoding="utf-8"?>
<a:theme xmlns:a="http://schemas.openxmlformats.org/drawingml/2006/main" name="Office 主题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ednmwzv3">
      <a:majorFont>
        <a:latin typeface=""/>
        <a:ea typeface="思源黑体 CN"/>
        <a:cs typeface=""/>
      </a:majorFont>
      <a:minorFont>
        <a:latin typeface=""/>
        <a:ea typeface="思源黑体 CN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TM04033925[[fn=水滴]]</Template>
  <TotalTime>0</TotalTime>
  <Words>2871</Words>
  <Application>WPS 演示</Application>
  <PresentationFormat>宽屏</PresentationFormat>
  <Paragraphs>216</Paragraphs>
  <Slides>15</Slides>
  <Notes>34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36" baseType="lpstr">
      <vt:lpstr>Arial</vt:lpstr>
      <vt:lpstr>宋体</vt:lpstr>
      <vt:lpstr>Wingdings</vt:lpstr>
      <vt:lpstr>微软雅黑</vt:lpstr>
      <vt:lpstr>Calibri</vt:lpstr>
      <vt:lpstr>微软雅黑 Light</vt:lpstr>
      <vt:lpstr>等线</vt:lpstr>
      <vt:lpstr>Arial</vt:lpstr>
      <vt:lpstr>楷体</vt:lpstr>
      <vt:lpstr>Times New Roman</vt:lpstr>
      <vt:lpstr>黑体</vt:lpstr>
      <vt:lpstr>思源黑体 CN Heavy</vt:lpstr>
      <vt:lpstr>思源黑体 CN Light</vt:lpstr>
      <vt:lpstr>Arial Unicode MS</vt:lpstr>
      <vt:lpstr>思源黑体 CN</vt:lpstr>
      <vt:lpstr>楷体_GB2312</vt:lpstr>
      <vt:lpstr>新宋体</vt:lpstr>
      <vt:lpstr>Times New Roman</vt:lpstr>
      <vt:lpstr>Courier New</vt:lpstr>
      <vt:lpstr>仿宋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资源安全概念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水圈与水循环</dc:title>
  <dc:creator>地理e线</dc:creator>
  <cp:lastModifiedBy>RedmiBook</cp:lastModifiedBy>
  <cp:revision>455</cp:revision>
  <dcterms:created xsi:type="dcterms:W3CDTF">2021-08-13T12:36:00Z</dcterms:created>
  <dcterms:modified xsi:type="dcterms:W3CDTF">2025-03-20T05:23:59Z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B70E7F435053471AAA13C219CC56A493_13</vt:lpwstr>
  </property>
  <property fmtid="{D5CDD505-2E9C-101B-9397-08002B2CF9AE}" pid="3" name="KSOProductBuildVer">
    <vt:lpwstr>2052-12.1.0.20305</vt:lpwstr>
  </property>
</Properties>
</file>