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5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6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9.jpeg"/><Relationship Id="rId1" Type="http://schemas.openxmlformats.org/officeDocument/2006/relationships/tags" Target="../tags/tag107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3.xml"/><Relationship Id="rId4" Type="http://schemas.openxmlformats.org/officeDocument/2006/relationships/image" Target="../media/image10.png"/><Relationship Id="rId3" Type="http://schemas.openxmlformats.org/officeDocument/2006/relationships/tags" Target="../tags/tag11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143.xml"/><Relationship Id="rId25" Type="http://schemas.openxmlformats.org/officeDocument/2006/relationships/tags" Target="../tags/tag142.xml"/><Relationship Id="rId24" Type="http://schemas.openxmlformats.org/officeDocument/2006/relationships/tags" Target="../tags/tag141.xml"/><Relationship Id="rId23" Type="http://schemas.openxmlformats.org/officeDocument/2006/relationships/tags" Target="../tags/tag140.xml"/><Relationship Id="rId22" Type="http://schemas.openxmlformats.org/officeDocument/2006/relationships/tags" Target="../tags/tag139.xml"/><Relationship Id="rId21" Type="http://schemas.openxmlformats.org/officeDocument/2006/relationships/tags" Target="../tags/tag138.xml"/><Relationship Id="rId20" Type="http://schemas.openxmlformats.org/officeDocument/2006/relationships/tags" Target="../tags/tag137.xml"/><Relationship Id="rId2" Type="http://schemas.openxmlformats.org/officeDocument/2006/relationships/tags" Target="../tags/tag119.xml"/><Relationship Id="rId19" Type="http://schemas.openxmlformats.org/officeDocument/2006/relationships/tags" Target="../tags/tag136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tags" Target="../tags/tag11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5.xml"/><Relationship Id="rId2" Type="http://schemas.openxmlformats.org/officeDocument/2006/relationships/image" Target="../media/image11.jpeg"/><Relationship Id="rId1" Type="http://schemas.openxmlformats.org/officeDocument/2006/relationships/tags" Target="../tags/tag14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7.xml"/><Relationship Id="rId2" Type="http://schemas.openxmlformats.org/officeDocument/2006/relationships/image" Target="../media/image11.jpe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9.xml"/><Relationship Id="rId2" Type="http://schemas.openxmlformats.org/officeDocument/2006/relationships/image" Target="../media/image11.jpeg"/><Relationship Id="rId1" Type="http://schemas.openxmlformats.org/officeDocument/2006/relationships/tags" Target="../tags/tag1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openxmlformats.org/officeDocument/2006/relationships/tags" Target="../tags/tag93.xml"/><Relationship Id="rId21" Type="http://schemas.openxmlformats.org/officeDocument/2006/relationships/tags" Target="../tags/tag92.xml"/><Relationship Id="rId20" Type="http://schemas.openxmlformats.org/officeDocument/2006/relationships/tags" Target="../tags/tag91.xml"/><Relationship Id="rId2" Type="http://schemas.openxmlformats.org/officeDocument/2006/relationships/tags" Target="../tags/tag73.xml"/><Relationship Id="rId19" Type="http://schemas.openxmlformats.org/officeDocument/2006/relationships/tags" Target="../tags/tag90.xml"/><Relationship Id="rId18" Type="http://schemas.openxmlformats.org/officeDocument/2006/relationships/tags" Target="../tags/tag89.xml"/><Relationship Id="rId17" Type="http://schemas.openxmlformats.org/officeDocument/2006/relationships/tags" Target="../tags/tag88.xml"/><Relationship Id="rId16" Type="http://schemas.openxmlformats.org/officeDocument/2006/relationships/tags" Target="../tags/tag87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1.xml"/><Relationship Id="rId4" Type="http://schemas.openxmlformats.org/officeDocument/2006/relationships/image" Target="../media/image2.png"/><Relationship Id="rId3" Type="http://schemas.openxmlformats.org/officeDocument/2006/relationships/tags" Target="../tags/tag10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2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C:/Users/17167/Desktop/1718245149598.jpg1718245149598"/>
          <p:cNvPicPr>
            <a:picLocks noChangeAspect="1"/>
          </p:cNvPicPr>
          <p:nvPr/>
        </p:nvPicPr>
        <p:blipFill rotWithShape="1">
          <a:blip r:embed="rId3"/>
          <a:srcRect l="2144" r="2144"/>
          <a:stretch>
            <a:fillRect/>
          </a:stretch>
        </p:blipFill>
        <p:spPr>
          <a:xfrm>
            <a:off x="0" y="-8890"/>
            <a:ext cx="12191365" cy="6866890"/>
          </a:xfrm>
          <a:prstGeom prst="rect">
            <a:avLst/>
          </a:prstGeom>
        </p:spPr>
      </p:pic>
      <p:sp>
        <p:nvSpPr>
          <p:cNvPr id="10245" name="文本框 2"/>
          <p:cNvSpPr/>
          <p:nvPr>
            <p:custDataLst>
              <p:tags r:id="rId4"/>
            </p:custDataLst>
          </p:nvPr>
        </p:nvSpPr>
        <p:spPr>
          <a:xfrm>
            <a:off x="803699" y="255059"/>
            <a:ext cx="3436620" cy="74803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</a:lstStyle>
          <a:p>
            <a:pPr marL="0" lvl="0" indent="0"/>
            <a:r>
              <a:rPr lang="zh-CN" altLang="en-US" sz="4265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高考一轮复习</a:t>
            </a:r>
            <a:endParaRPr lang="zh-CN" altLang="en-US" sz="4265" b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243" name="矩形 4"/>
          <p:cNvSpPr/>
          <p:nvPr>
            <p:custDataLst>
              <p:tags r:id="rId5"/>
            </p:custDataLst>
          </p:nvPr>
        </p:nvSpPr>
        <p:spPr>
          <a:xfrm>
            <a:off x="-66675" y="1628775"/>
            <a:ext cx="12258675" cy="3531235"/>
          </a:xfrm>
          <a:prstGeom prst="rect">
            <a:avLst/>
          </a:prstGeom>
          <a:solidFill>
            <a:srgbClr val="0D0D0D">
              <a:alpha val="50195"/>
            </a:srgbClr>
          </a:solidFill>
          <a:ln w="12700">
            <a:noFill/>
            <a:miter lim="800000"/>
          </a:ln>
        </p:spPr>
        <p:txBody>
          <a:bodyPr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</a:lstStyle>
          <a:p>
            <a:pPr marL="0" lvl="0" indent="0" algn="ctr" eaLnBrk="1" hangingPunct="1"/>
            <a:endParaRPr lang="zh-CN" altLang="en-US" sz="1735">
              <a:solidFill>
                <a:srgbClr val="548235"/>
              </a:solidFill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10247" name="文本框 13"/>
          <p:cNvSpPr/>
          <p:nvPr>
            <p:custDataLst>
              <p:tags r:id="rId6"/>
            </p:custDataLst>
          </p:nvPr>
        </p:nvSpPr>
        <p:spPr>
          <a:xfrm>
            <a:off x="2651760" y="1916218"/>
            <a:ext cx="6888480" cy="15684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宋体" panose="02010600030101010101" pitchFamily="2" charset="-122"/>
                <a:sym typeface="Helvetica" panose="020B0604020202020204" pitchFamily="34" charset="0"/>
              </a:defRPr>
            </a:lvl5pPr>
          </a:lstStyle>
          <a:p>
            <a:pPr marL="0" lvl="0" indent="0" algn="l"/>
            <a:r>
              <a:rPr lang="zh-CN" altLang="en-US" sz="48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自然资源开发与区域发展</a:t>
            </a:r>
            <a:endParaRPr lang="zh-CN" altLang="en-US" sz="4800" b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0" lvl="0" indent="0" algn="l"/>
            <a:r>
              <a:rPr lang="zh-CN" altLang="en-US" sz="48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资源安全与国家安全</a:t>
            </a:r>
            <a:endParaRPr lang="zh-CN" altLang="en-US" sz="4800" b="1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3100" y="3829685"/>
            <a:ext cx="6964045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chemeClr val="bg1"/>
                </a:solidFill>
                <a:effectLst/>
                <a:latin typeface="等线" panose="02010600030101010101" charset="-122"/>
                <a:ea typeface="等线" panose="02010600030101010101" charset="-122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effectLst/>
                <a:latin typeface="等线" panose="02010600030101010101" charset="-122"/>
                <a:ea typeface="等线" panose="02010600030101010101" charset="-122"/>
              </a:rPr>
              <a:t>中国的资源安全与</a:t>
            </a:r>
            <a:r>
              <a:rPr lang="zh-CN" altLang="en-US" sz="3600" b="1">
                <a:solidFill>
                  <a:schemeClr val="bg1"/>
                </a:solidFill>
                <a:effectLst/>
                <a:latin typeface="等线" panose="02010600030101010101" charset="-122"/>
                <a:ea typeface="等线" panose="02010600030101010101" charset="-122"/>
              </a:rPr>
              <a:t>国家安全</a:t>
            </a:r>
            <a:endParaRPr lang="zh-CN" altLang="en-US" sz="3600" b="1">
              <a:solidFill>
                <a:schemeClr val="bg1"/>
              </a:solidFill>
              <a:effectLst/>
              <a:latin typeface="等线" panose="02010600030101010101" charset="-122"/>
              <a:ea typeface="等线" panose="02010600030101010101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1024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329055" y="151130"/>
            <a:ext cx="1177036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自然资源的分布特征，与区域发展的关系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3985" y="814705"/>
            <a:ext cx="117449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30925" y="5424805"/>
            <a:ext cx="57473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我国镍矿资源空间分布不均。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主要分布在西北、西南和东北等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地。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55055" y="6254750"/>
            <a:ext cx="39706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其中甘肃省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储量占比最大。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39395" y="5516245"/>
            <a:ext cx="5915660" cy="1198880"/>
            <a:chOff x="377" y="8687"/>
            <a:chExt cx="9316" cy="1888"/>
          </a:xfrm>
        </p:grpSpPr>
        <p:sp>
          <p:nvSpPr>
            <p:cNvPr id="52" name="文本框 51"/>
            <p:cNvSpPr txBox="1"/>
            <p:nvPr/>
          </p:nvSpPr>
          <p:spPr>
            <a:xfrm>
              <a:off x="377" y="8687"/>
              <a:ext cx="1282" cy="188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空间分布特征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54" name="左大括号 53"/>
            <p:cNvSpPr/>
            <p:nvPr/>
          </p:nvSpPr>
          <p:spPr>
            <a:xfrm>
              <a:off x="1662" y="9072"/>
              <a:ext cx="431" cy="1084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096" y="8814"/>
              <a:ext cx="6508" cy="7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总：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从整体宏观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角度描述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096" y="9738"/>
              <a:ext cx="6654" cy="72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分：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关注特殊值（如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  <a:sym typeface="+mn-ea"/>
                </a:rPr>
                <a:t>极值区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  <a:sym typeface="+mn-ea"/>
                </a:rPr>
                <a:t>   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）</a:t>
              </a:r>
              <a:r>
                <a:rPr lang="en-US" altLang="zh-CN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  </a:t>
              </a:r>
              <a:endPara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V="1">
              <a:off x="8712" y="9177"/>
              <a:ext cx="943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直接箭头连接符 14"/>
            <p:cNvCxnSpPr/>
            <p:nvPr/>
          </p:nvCxnSpPr>
          <p:spPr>
            <a:xfrm flipV="1">
              <a:off x="8750" y="10156"/>
              <a:ext cx="943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17" name="组合 16"/>
          <p:cNvGrpSpPr/>
          <p:nvPr/>
        </p:nvGrpSpPr>
        <p:grpSpPr>
          <a:xfrm>
            <a:off x="762000" y="748665"/>
            <a:ext cx="9504045" cy="4078605"/>
            <a:chOff x="1020" y="1005"/>
            <a:chExt cx="14967" cy="6423"/>
          </a:xfrm>
        </p:grpSpPr>
        <p:pic>
          <p:nvPicPr>
            <p:cNvPr id="10" name="图片 9" descr="屏幕截图 2024-07-13 2251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570" y="1005"/>
              <a:ext cx="7417" cy="6192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/>
          </p:nvPicPr>
          <p:blipFill>
            <a:blip r:embed="rId2"/>
          </p:blipFill>
          <p:spPr>
            <a:xfrm>
              <a:off x="1020" y="1005"/>
              <a:ext cx="7550" cy="6423"/>
            </a:xfrm>
            <a:prstGeom prst="rect">
              <a:avLst/>
            </a:prstGeom>
          </p:spPr>
        </p:pic>
      </p:grpSp>
      <p:sp>
        <p:nvSpPr>
          <p:cNvPr id="49" name="矩形 48"/>
          <p:cNvSpPr/>
          <p:nvPr/>
        </p:nvSpPr>
        <p:spPr>
          <a:xfrm>
            <a:off x="0" y="4864735"/>
            <a:ext cx="10356215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just"/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【问题探究</a:t>
            </a:r>
            <a:r>
              <a:rPr lang="en-US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据图概括我国镍矿资源的空间分布</a:t>
            </a:r>
            <a:r>
              <a:rPr lang="zh-CN" alt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特征。（</a:t>
            </a:r>
            <a:r>
              <a:rPr lang="en-US" alt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分）</a:t>
            </a:r>
            <a:r>
              <a:rPr lang="en-US" alt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zh-CN" altLang="zh-CN" sz="28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8" name="组合 17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9" name="矩形 18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078230" y="151130"/>
            <a:ext cx="924306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自然资源的分布特征，与区域发展的关系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28600" y="2597150"/>
            <a:ext cx="793242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just"/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【问题探究</a:t>
            </a:r>
            <a:r>
              <a:rPr lang="en-US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8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评价金昌镍矿的开发条件（</a:t>
            </a:r>
            <a:r>
              <a:rPr lang="en-US" altLang="zh-CN" sz="28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8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分）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zh-CN" altLang="zh-CN" sz="24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101590" y="3438525"/>
            <a:ext cx="21189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rPr>
              <a:t>优势：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金昌镍矿资源储量大，品位高；开采，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冶炼技术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成熟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83505" y="5326380"/>
            <a:ext cx="2045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rPr>
              <a:t>劣势：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镍矿埋藏较深，开采难度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较大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494030" y="3538220"/>
            <a:ext cx="4599305" cy="2748280"/>
            <a:chOff x="778" y="5572"/>
            <a:chExt cx="7243" cy="4328"/>
          </a:xfrm>
        </p:grpSpPr>
        <p:sp>
          <p:nvSpPr>
            <p:cNvPr id="23" name="文本框 22"/>
            <p:cNvSpPr txBox="1"/>
            <p:nvPr/>
          </p:nvSpPr>
          <p:spPr>
            <a:xfrm>
              <a:off x="778" y="5890"/>
              <a:ext cx="1277" cy="3633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评价自然资源的开发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条件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4" name="左大括号 23"/>
            <p:cNvSpPr/>
            <p:nvPr/>
          </p:nvSpPr>
          <p:spPr>
            <a:xfrm>
              <a:off x="2206" y="6041"/>
              <a:ext cx="547" cy="3353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753" y="5572"/>
              <a:ext cx="4386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供：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资源数量/埋藏深度/矿石品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质等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753" y="8594"/>
              <a:ext cx="4398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需：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市场需求/距离目标市场的远近等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V="1">
              <a:off x="7139" y="6314"/>
              <a:ext cx="879" cy="565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" name="直接箭头连接符 29"/>
            <p:cNvCxnSpPr/>
            <p:nvPr/>
          </p:nvCxnSpPr>
          <p:spPr>
            <a:xfrm>
              <a:off x="7151" y="8582"/>
              <a:ext cx="871" cy="513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文本框 30"/>
            <p:cNvSpPr txBox="1"/>
            <p:nvPr/>
          </p:nvSpPr>
          <p:spPr>
            <a:xfrm>
              <a:off x="2753" y="7083"/>
              <a:ext cx="4386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技：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开采技术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  <a:p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/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交通运输条件等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28600" y="880745"/>
            <a:ext cx="116751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材料三：金昌镍矿储量丰富，规模巨大，居世界第二、全国第一位。1965年，在地下566.71m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发现厚达358.16m（垂深356.87m）的富镍矿体，可供连续开采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目前，甘肃金川集团的高纯铜镍钴制备技术已达到“国际领先”，成功突破了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被少数发达国家垄断的“卡脖子”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难题。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319010" y="3431813"/>
            <a:ext cx="4685105" cy="3121693"/>
            <a:chOff x="12357" y="4225"/>
            <a:chExt cx="6601" cy="4501"/>
          </a:xfrm>
        </p:grpSpPr>
        <p:pic>
          <p:nvPicPr>
            <p:cNvPr id="33" name="图片 32" descr="C:/Users/17167/Desktop/R-C.jpgR-C"/>
            <p:cNvPicPr>
              <a:picLocks noChangeAspect="1"/>
            </p:cNvPicPr>
            <p:nvPr/>
          </p:nvPicPr>
          <p:blipFill>
            <a:blip r:embed="rId1"/>
            <a:srcRect l="8" t="932" r="-8" b="932"/>
            <a:stretch>
              <a:fillRect/>
            </a:stretch>
          </p:blipFill>
          <p:spPr>
            <a:xfrm>
              <a:off x="12357" y="4225"/>
              <a:ext cx="6601" cy="3871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3258" y="8195"/>
              <a:ext cx="506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latin typeface="楷体" panose="02010609060101010101" pitchFamily="49" charset="-122"/>
                  <a:ea typeface="楷体" panose="02010609060101010101" pitchFamily="49" charset="-122"/>
                </a:rPr>
                <a:t>金川集团镍铜钴冶炼工厂</a:t>
              </a:r>
              <a:r>
                <a:rPr lang="zh-CN" altLang="en-US">
                  <a:latin typeface="楷体" panose="02010609060101010101" pitchFamily="49" charset="-122"/>
                  <a:ea typeface="楷体" panose="02010609060101010101" pitchFamily="49" charset="-122"/>
                </a:rPr>
                <a:t>外景</a:t>
              </a:r>
              <a:endParaRPr lang="zh-CN" altLang="en-US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37" name="组合 36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38" name="矩形 37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048385" y="151130"/>
            <a:ext cx="1177036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自然资源的分布特征，与区域发展的关系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-93980" y="3922395"/>
            <a:ext cx="1228598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just"/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【问题探究</a:t>
            </a:r>
            <a:r>
              <a:rPr lang="en-US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说明</a:t>
            </a:r>
            <a:r>
              <a:rPr 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矿石</a:t>
            </a:r>
            <a:r>
              <a:rPr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开采和运输的过程中可能会带来</a:t>
            </a:r>
            <a:r>
              <a:rPr 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环境问题。</a:t>
            </a:r>
            <a:r>
              <a:rPr 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(6</a:t>
            </a:r>
            <a:r>
              <a:rPr lang="zh-CN" alt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分）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zh-CN" altLang="zh-CN" sz="24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95885" y="4455795"/>
            <a:ext cx="7025005" cy="2008505"/>
            <a:chOff x="462" y="6025"/>
            <a:chExt cx="11063" cy="3163"/>
          </a:xfrm>
        </p:grpSpPr>
        <p:sp>
          <p:nvSpPr>
            <p:cNvPr id="31" name="文本框 30"/>
            <p:cNvSpPr txBox="1"/>
            <p:nvPr/>
          </p:nvSpPr>
          <p:spPr>
            <a:xfrm>
              <a:off x="2286" y="6953"/>
              <a:ext cx="8051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生态破坏：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对植被、土壤、生物多样性、地质结构等的破坏。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62" y="6948"/>
              <a:ext cx="1277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环境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问题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4" name="左大括号 23"/>
            <p:cNvSpPr/>
            <p:nvPr/>
          </p:nvSpPr>
          <p:spPr>
            <a:xfrm>
              <a:off x="1739" y="6494"/>
              <a:ext cx="547" cy="2348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286" y="6025"/>
              <a:ext cx="4740" cy="72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资源损耗</a:t>
              </a:r>
              <a:r>
                <a:rPr lang="en-US" altLang="zh-CN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/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短缺</a:t>
              </a:r>
              <a:r>
                <a:rPr lang="en-US" altLang="zh-CN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/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枯竭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286" y="8463"/>
              <a:ext cx="8067" cy="72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环境污染：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大气、水体、土壤等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污染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V="1">
              <a:off x="10513" y="7518"/>
              <a:ext cx="1012" cy="3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文本框 9"/>
          <p:cNvSpPr txBox="1"/>
          <p:nvPr/>
        </p:nvSpPr>
        <p:spPr>
          <a:xfrm>
            <a:off x="7120890" y="4455795"/>
            <a:ext cx="4956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rPr>
              <a:t>采矿</a:t>
            </a:r>
            <a:r>
              <a:rPr lang="zh-CN" altLang="en-US" sz="2400" dirty="0">
                <a:latin typeface="Calibri" panose="020F0502020204030204"/>
                <a:ea typeface="微软雅黑" panose="020B0503020204020204" charset="-122"/>
              </a:rPr>
              <a:t>容易造成植被破坏，引发水土流失，诱发滑坡等地质灾害；</a:t>
            </a:r>
            <a:endParaRPr lang="zh-CN" altLang="en-US" sz="2400" dirty="0">
              <a:latin typeface="Calibri" panose="020F0502020204030204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rPr>
              <a:t>采矿</a:t>
            </a:r>
            <a:r>
              <a:rPr lang="zh-CN" altLang="en-US" sz="2400" dirty="0">
                <a:latin typeface="Calibri" panose="020F0502020204030204"/>
                <a:ea typeface="微软雅黑" panose="020B0503020204020204" charset="-122"/>
              </a:rPr>
              <a:t>产生</a:t>
            </a:r>
            <a:r>
              <a:rPr lang="zh-CN" altLang="en-US" sz="2400" dirty="0">
                <a:latin typeface="Calibri" panose="020F0502020204030204"/>
                <a:ea typeface="微软雅黑" panose="020B0503020204020204" charset="-122"/>
              </a:rPr>
              <a:t>的废气、废水、矿渣的不恰当处理容易带来环境污染，</a:t>
            </a:r>
            <a:endParaRPr lang="zh-CN" altLang="en-US" sz="2400" dirty="0">
              <a:latin typeface="Calibri" panose="020F0502020204030204"/>
              <a:ea typeface="微软雅黑" panose="020B0503020204020204" charset="-122"/>
            </a:endParaRPr>
          </a:p>
          <a:p>
            <a:r>
              <a:rPr lang="zh-CN" altLang="en-US" sz="2400" dirty="0">
                <a:latin typeface="Calibri" panose="020F0502020204030204"/>
                <a:ea typeface="微软雅黑" panose="020B0503020204020204" charset="-122"/>
              </a:rPr>
              <a:t>矿石</a:t>
            </a:r>
            <a:r>
              <a: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rPr>
              <a:t>运输</a:t>
            </a:r>
            <a:r>
              <a:rPr lang="zh-CN" altLang="en-US" sz="2400" dirty="0">
                <a:latin typeface="Calibri" panose="020F0502020204030204"/>
                <a:ea typeface="微软雅黑" panose="020B0503020204020204" charset="-122"/>
              </a:rPr>
              <a:t>的过程还会造成损耗和大气污染。</a:t>
            </a:r>
            <a:endParaRPr lang="zh-CN" altLang="en-US" sz="2400" dirty="0"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63015" y="790575"/>
            <a:ext cx="10114280" cy="3143250"/>
            <a:chOff x="1989" y="1245"/>
            <a:chExt cx="15928" cy="4950"/>
          </a:xfrm>
        </p:grpSpPr>
        <p:grpSp>
          <p:nvGrpSpPr>
            <p:cNvPr id="9" name="组合 8"/>
            <p:cNvGrpSpPr/>
            <p:nvPr/>
          </p:nvGrpSpPr>
          <p:grpSpPr>
            <a:xfrm>
              <a:off x="1989" y="1245"/>
              <a:ext cx="15929" cy="4950"/>
              <a:chOff x="1651" y="1840"/>
              <a:chExt cx="15929" cy="495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3558" y="1848"/>
                <a:ext cx="14022" cy="4942"/>
                <a:chOff x="5924" y="3186"/>
                <a:chExt cx="14022" cy="4942"/>
              </a:xfrm>
            </p:grpSpPr>
            <p:pic>
              <p:nvPicPr>
                <p:cNvPr id="18" name="图片 17"/>
                <p:cNvPicPr/>
                <p:nvPr/>
              </p:nvPicPr>
              <p:blipFill>
                <a:blip r:embed="rId1"/>
              </p:blipFill>
              <p:spPr>
                <a:xfrm>
                  <a:off x="11967" y="3186"/>
                  <a:ext cx="7303" cy="4437"/>
                </a:xfrm>
                <a:prstGeom prst="rect">
                  <a:avLst/>
                </a:prstGeom>
              </p:spPr>
            </p:pic>
            <p:sp>
              <p:nvSpPr>
                <p:cNvPr id="19" name="文本框 18"/>
                <p:cNvSpPr txBox="1"/>
                <p:nvPr/>
              </p:nvSpPr>
              <p:spPr>
                <a:xfrm>
                  <a:off x="11967" y="7597"/>
                  <a:ext cx="7979" cy="531"/>
                </a:xfrm>
                <a:prstGeom prst="rect">
                  <a:avLst/>
                </a:prstGeom>
              </p:spPr>
              <p:txBody>
                <a:bodyPr wrap="square">
                  <a:sp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/>
                  <a:r>
                    <a:rPr lang="zh-CN" altLang="en-US" sz="160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中国最大的露天人造</a:t>
                  </a:r>
                  <a:r>
                    <a:rPr lang="en-US" altLang="zh-CN" sz="160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“</a:t>
                  </a:r>
                  <a:r>
                    <a:rPr lang="zh-CN" altLang="en-US" sz="160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天坑</a:t>
                  </a:r>
                  <a:r>
                    <a:rPr lang="en-US" altLang="zh-CN" sz="160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”</a:t>
                  </a:r>
                  <a:r>
                    <a:rPr lang="zh-CN" altLang="en-US" sz="1600">
                      <a:latin typeface="楷体" panose="02010609060101010101" pitchFamily="49" charset="-122"/>
                      <a:ea typeface="楷体" panose="02010609060101010101" pitchFamily="49" charset="-122"/>
                    </a:rPr>
                    <a:t>（镍矿露天矿坑遗址</a:t>
                  </a:r>
                  <a:r>
                    <a:rPr lang="zh-CN" altLang="en-US" sz="160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）</a:t>
                  </a:r>
                  <a:endParaRPr lang="zh-CN" altLang="en-US" sz="160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endParaRPr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5924" y="7575"/>
                  <a:ext cx="3913" cy="531"/>
                </a:xfrm>
                <a:prstGeom prst="rect">
                  <a:avLst/>
                </a:prstGeom>
              </p:spPr>
              <p:txBody>
                <a:bodyPr wrap="square">
                  <a:sp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l"/>
                  <a:r>
                    <a:rPr lang="zh-CN" altLang="en-US" sz="160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在矿区作业的</a:t>
                  </a:r>
                  <a:r>
                    <a:rPr lang="zh-CN" altLang="en-US" sz="160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矿石运输</a:t>
                  </a:r>
                  <a:r>
                    <a:rPr lang="zh-CN" altLang="en-US" sz="1600">
                      <a:latin typeface="楷体" panose="02010609060101010101" pitchFamily="49" charset="-122"/>
                      <a:ea typeface="楷体" panose="02010609060101010101" pitchFamily="49" charset="-122"/>
                      <a:sym typeface="+mn-ea"/>
                    </a:rPr>
                    <a:t>车</a:t>
                  </a:r>
                  <a:endParaRPr lang="zh-CN" altLang="en-US" sz="160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endParaRPr>
                </a:p>
              </p:txBody>
            </p:sp>
          </p:grpSp>
          <p:pic>
            <p:nvPicPr>
              <p:cNvPr id="3" name="图片 2"/>
              <p:cNvPicPr/>
              <p:nvPr/>
            </p:nvPicPr>
            <p:blipFill>
              <a:blip r:embed="rId2"/>
            </p:blipFill>
            <p:spPr>
              <a:xfrm>
                <a:off x="1651" y="1840"/>
                <a:ext cx="7950" cy="4446"/>
              </a:xfrm>
              <a:prstGeom prst="rect">
                <a:avLst/>
              </a:prstGeom>
            </p:spPr>
          </p:pic>
        </p:grpSp>
        <p:sp>
          <p:nvSpPr>
            <p:cNvPr id="12" name="文本框 11"/>
            <p:cNvSpPr txBox="1"/>
            <p:nvPr/>
          </p:nvSpPr>
          <p:spPr>
            <a:xfrm>
              <a:off x="2433" y="1253"/>
              <a:ext cx="7062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采矿会形成大量的尾矿、水淬渣、粉煤灰。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7" name="组合 16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4" name="矩形 13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27965" y="788035"/>
            <a:ext cx="62871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altLang="zh-CN" sz="24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4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.资源型城市的转型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发展</a:t>
            </a:r>
            <a:endParaRPr lang="zh-CN" altLang="en-US" sz="2400" b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304165" y="1248410"/>
            <a:ext cx="11257915" cy="16630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</a:rPr>
              <a:t>  </a:t>
            </a:r>
            <a:r>
              <a:rPr lang="en-US" altLang="zh-CN" sz="2400" b="1">
                <a:solidFill>
                  <a:schemeClr val="tx1"/>
                </a:solidFill>
              </a:rPr>
              <a:t>     </a:t>
            </a:r>
            <a:r>
              <a:rPr lang="zh-CN" altLang="en-US" sz="2400" b="1">
                <a:solidFill>
                  <a:srgbClr val="C00000"/>
                </a:solidFill>
              </a:rPr>
              <a:t>资源型城市</a:t>
            </a:r>
            <a:r>
              <a:rPr lang="zh-CN" altLang="en-US" sz="2400" b="1">
                <a:solidFill>
                  <a:schemeClr val="tx1"/>
                </a:solidFill>
              </a:rPr>
              <a:t>——</a:t>
            </a:r>
            <a:r>
              <a:rPr lang="zh-CN" altLang="en-US" sz="2400" b="1"/>
              <a:t>因大规模开采自然资源而兴起，并以自然资源的开采和加工业为主导产业的城市</a:t>
            </a:r>
            <a:r>
              <a:rPr lang="zh-CN" altLang="en-US" sz="2400" b="1">
                <a:solidFill>
                  <a:schemeClr val="tx1"/>
                </a:solidFill>
              </a:rPr>
              <a:t>。</a:t>
            </a:r>
            <a:endParaRPr lang="zh-CN" altLang="en-US" sz="2400" b="1">
              <a:solidFill>
                <a:schemeClr val="tx1"/>
              </a:solidFill>
            </a:endParaRPr>
          </a:p>
          <a:p>
            <a:pPr algn="l"/>
            <a:r>
              <a:rPr lang="zh-CN" altLang="en-US" sz="2400" b="1">
                <a:solidFill>
                  <a:schemeClr val="tx1"/>
                </a:solidFill>
              </a:rPr>
              <a:t>   </a:t>
            </a:r>
            <a:r>
              <a:rPr lang="en-US" altLang="zh-CN" sz="2400" b="1">
                <a:solidFill>
                  <a:schemeClr val="tx1"/>
                </a:solidFill>
              </a:rPr>
              <a:t>    </a:t>
            </a:r>
            <a:r>
              <a:rPr lang="zh-CN" altLang="en-US" sz="2400" b="1">
                <a:solidFill>
                  <a:schemeClr val="accent6"/>
                </a:solidFill>
              </a:rPr>
              <a:t>资源枯竭型城市</a:t>
            </a:r>
            <a:r>
              <a:rPr lang="en-US" altLang="zh-CN" sz="2400" b="1">
                <a:solidFill>
                  <a:schemeClr val="tx1"/>
                </a:solidFill>
              </a:rPr>
              <a:t>——城市所依托的资源在现有技术水平下开采殆尽，或市场对这种资源的需求大幅度减少，城市经济发展趋于缓慢。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68931" y="124504"/>
            <a:ext cx="8968105" cy="58356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自然资源的分布特征，与区域发展的</a:t>
            </a:r>
            <a:r>
              <a:rPr 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关系</a:t>
            </a:r>
            <a:endParaRPr lang="zh-CN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27193" y="246086"/>
            <a:ext cx="1415772" cy="461665"/>
          </a:xfrm>
          <a:prstGeom prst="rect">
            <a:avLst/>
          </a:prstGeom>
          <a:solidFill>
            <a:srgbClr val="20386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p>
            <a:pPr algn="l"/>
            <a:r>
              <a:rPr lang="zh-CN" altLang="en-US" sz="2400" b="1" dirty="0"/>
              <a:t>必备知识</a:t>
            </a:r>
            <a:endParaRPr lang="zh-CN" altLang="en-US" sz="2400" b="1" dirty="0"/>
          </a:p>
        </p:txBody>
      </p:sp>
      <p:grpSp>
        <p:nvGrpSpPr>
          <p:cNvPr id="13" name="组合 12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31" name="组合 30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32" name="矩形 31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179" r="25826" b="41222"/>
          <a:stretch>
            <a:fillRect/>
          </a:stretch>
        </p:blipFill>
        <p:spPr>
          <a:xfrm>
            <a:off x="501015" y="2835275"/>
            <a:ext cx="11097260" cy="4029710"/>
          </a:xfrm>
          <a:prstGeom prst="rect">
            <a:avLst/>
          </a:prstGeom>
        </p:spPr>
      </p:pic>
      <p:sp>
        <p:nvSpPr>
          <p:cNvPr id="15" name="TextBox 5"/>
          <p:cNvSpPr/>
          <p:nvPr>
            <p:custDataLst>
              <p:tags r:id="rId3"/>
            </p:custDataLst>
          </p:nvPr>
        </p:nvSpPr>
        <p:spPr>
          <a:xfrm>
            <a:off x="1169035" y="5451475"/>
            <a:ext cx="2998470" cy="1014730"/>
          </a:xfrm>
          <a:prstGeom prst="rect">
            <a:avLst/>
          </a:prstGeom>
          <a:solidFill>
            <a:srgbClr val="C00000"/>
          </a:solidFill>
          <a:ln w="28575">
            <a:solidFill>
              <a:srgbClr val="002060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兴起期：</a:t>
            </a:r>
            <a:r>
              <a: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随着</a:t>
            </a:r>
            <a:r>
              <a: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自然资源</a:t>
            </a:r>
            <a:r>
              <a: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的开发，相关</a:t>
            </a: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产业</a:t>
            </a:r>
            <a:r>
              <a: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和</a:t>
            </a:r>
            <a:r>
              <a: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 </a:t>
            </a: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人员</a:t>
            </a:r>
            <a:r>
              <a:rPr kumimoji="0" lang="zh-CN" altLang="zh-CN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集聚，城市快速发展。</a:t>
            </a:r>
            <a:endParaRPr kumimoji="0" lang="zh-CN" altLang="zh-CN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6" name="TextBox 5"/>
          <p:cNvSpPr/>
          <p:nvPr>
            <p:custDataLst>
              <p:tags r:id="rId4"/>
            </p:custDataLst>
          </p:nvPr>
        </p:nvSpPr>
        <p:spPr>
          <a:xfrm>
            <a:off x="4332043" y="5083649"/>
            <a:ext cx="2329107" cy="1631216"/>
          </a:xfrm>
          <a:prstGeom prst="rect">
            <a:avLst/>
          </a:prstGeom>
          <a:solidFill>
            <a:srgbClr val="C00000"/>
          </a:solidFill>
          <a:ln w="28575">
            <a:solidFill>
              <a:srgbClr val="002060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2000" ker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繁荣期：</a:t>
            </a:r>
            <a:r>
              <a:rPr lang="zh-CN" altLang="zh-CN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城市主导产业高度</a:t>
            </a:r>
            <a:r>
              <a:rPr lang="zh-CN" altLang="zh-CN" sz="2000" b="0" ker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依赖自然资源</a:t>
            </a:r>
            <a:r>
              <a:rPr lang="zh-CN" altLang="zh-CN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的</a:t>
            </a:r>
            <a:r>
              <a:rPr lang="zh-CN" altLang="en-US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开</a:t>
            </a:r>
            <a:r>
              <a:rPr lang="zh-CN" altLang="zh-CN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采</a:t>
            </a:r>
            <a:r>
              <a:rPr lang="zh-CN" altLang="en-US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和</a:t>
            </a:r>
            <a:r>
              <a:rPr lang="zh-CN" altLang="zh-CN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加工，产业规模和城市规模逐渐稳定。</a:t>
            </a:r>
            <a:endParaRPr lang="zh-CN" altLang="zh-CN" sz="2000" b="0" ker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7" name="TextBox 5"/>
          <p:cNvSpPr/>
          <p:nvPr>
            <p:custDataLst>
              <p:tags r:id="rId5"/>
            </p:custDataLst>
          </p:nvPr>
        </p:nvSpPr>
        <p:spPr>
          <a:xfrm>
            <a:off x="6826250" y="5296535"/>
            <a:ext cx="3996690" cy="1322070"/>
          </a:xfrm>
          <a:prstGeom prst="rect">
            <a:avLst/>
          </a:prstGeom>
          <a:solidFill>
            <a:srgbClr val="C00000"/>
          </a:solidFill>
          <a:ln w="28575">
            <a:solidFill>
              <a:srgbClr val="002060"/>
            </a:solidFill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zh-CN" altLang="en-US" sz="2000" ker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衰退期：</a:t>
            </a:r>
            <a:r>
              <a:rPr lang="zh-CN" altLang="zh-CN" sz="2000" b="0" ker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自然资源</a:t>
            </a:r>
            <a:r>
              <a:rPr lang="zh-CN" altLang="en-US" sz="2000" b="0" ker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枯竭</a:t>
            </a:r>
            <a:r>
              <a:rPr lang="zh-CN" altLang="en-US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，或</a:t>
            </a:r>
            <a:r>
              <a:rPr lang="zh-CN" altLang="en-US" sz="2000" b="0" ker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市场明显转移</a:t>
            </a:r>
            <a:r>
              <a:rPr lang="zh-CN" altLang="en-US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，产业规模缩减，城市陷入萧条</a:t>
            </a:r>
            <a:r>
              <a:rPr lang="zh-CN" altLang="zh-CN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。</a:t>
            </a:r>
            <a:r>
              <a:rPr lang="zh-CN" altLang="en-US" sz="2000" b="0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但如果创新路径合适，城市可实现持续发展。</a:t>
            </a:r>
            <a:endParaRPr lang="zh-CN" altLang="zh-CN" sz="2000" b="0" ker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51585" y="151130"/>
            <a:ext cx="9624695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戈壁飞出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金凤凰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金昌现代化发展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之路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301264" y="6618514"/>
            <a:ext cx="673023" cy="96558"/>
            <a:chOff x="11301264" y="6618514"/>
            <a:chExt cx="673023" cy="96558"/>
          </a:xfrm>
          <a:solidFill>
            <a:srgbClr val="2A2A70"/>
          </a:solidFill>
        </p:grpSpPr>
        <p:sp>
          <p:nvSpPr>
            <p:cNvPr id="5" name="矩形 4"/>
            <p:cNvSpPr/>
            <p:nvPr/>
          </p:nvSpPr>
          <p:spPr>
            <a:xfrm>
              <a:off x="11301264" y="6618514"/>
              <a:ext cx="576943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11903529" y="6618514"/>
              <a:ext cx="70758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7" name="组合 16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7" name="金昌产业链_20240714_1652085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734695"/>
            <a:ext cx="12192000" cy="61233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12850" y="151130"/>
            <a:ext cx="1177036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自然资源的分布特征，与区域发展的关系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99085" y="707390"/>
            <a:ext cx="1167511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材料四：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金昌市因镍而兴，因企设市，是一个典型的资源型工矿城市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也是西部地区自然生态环境比较脆弱的地区。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为摆脱“资源依赖”，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金昌市在深入分析资源禀赋、产业发展的基础上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聚力打造“2+4”现代化产业集群，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即2个千亿产业链:有色金属新材料、新能源和新能源电池；4个百亿产业链:数字经济、化工循环、资源综合利用、高品质菜草畜；围绕“2+4”产业链延链、补链、扩链、强链，成功引进了一批核心企业和基地型、龙头型、带动型项目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金昌立足镍铜钴资源丰富，基本化工原料的“三酸两碱”（硫酸、盐酸、硝酸、烧碱、纯碱）俱全的基础，依托金川集团有色冶金和化工产业优势，持续推进有色金属新材料千亿产业链和化工循环百亿产业链。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金昌市立足光热资源充沛、水质优良的自然优势和高原夏菜、优质草畜产业基础，打造高品质菜草畜百亿产业链，培育龙头企业，延伸农产品精深加工链条，建设全国重要的优质蔬菜、畜产品生产加工基地。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为有效解决全市固废堆存量超过2亿吨的难题，金昌提出打造资源综合利用百亿产业链，加快建设全国大宗固废综合利用示范基地。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2" name="组合 11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4" name="矩形 13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170180" y="5866765"/>
            <a:ext cx="11732895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just"/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【问题探究</a:t>
            </a:r>
            <a:r>
              <a:rPr lang="en-US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简述金昌市产业发展给我国资源枯竭型城市</a:t>
            </a:r>
            <a:r>
              <a:rPr 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转型发展带来的启发</a:t>
            </a:r>
            <a:r>
              <a:rPr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(6</a:t>
            </a:r>
            <a:r>
              <a:rPr lang="zh-CN" alt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分）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zh-CN" altLang="zh-CN" sz="24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12850" y="151130"/>
            <a:ext cx="1177036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自然资源的分布特征，与区域发展的关系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2" name="组合 11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4" name="矩形 13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95885" y="1179830"/>
            <a:ext cx="11732895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just"/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【问题探究</a:t>
            </a:r>
            <a:r>
              <a:rPr lang="en-US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简述金昌市产业发展给我国资源枯竭型城市</a:t>
            </a:r>
            <a:r>
              <a:rPr 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转型发展带来的启发</a:t>
            </a:r>
            <a:r>
              <a:rPr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(6</a:t>
            </a:r>
            <a:r>
              <a:rPr lang="zh-CN" altLang="en-US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分）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zh-CN" altLang="zh-CN" sz="24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95885" y="2923540"/>
            <a:ext cx="2930525" cy="2574290"/>
            <a:chOff x="462" y="5667"/>
            <a:chExt cx="4615" cy="4054"/>
          </a:xfrm>
        </p:grpSpPr>
        <p:sp>
          <p:nvSpPr>
            <p:cNvPr id="31" name="文本框 30"/>
            <p:cNvSpPr txBox="1"/>
            <p:nvPr/>
          </p:nvSpPr>
          <p:spPr>
            <a:xfrm>
              <a:off x="2286" y="8414"/>
              <a:ext cx="1732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生态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可持续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62" y="6025"/>
              <a:ext cx="1277" cy="3633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资源枯竭型城市可持续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发展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4" name="左大括号 23"/>
            <p:cNvSpPr/>
            <p:nvPr/>
          </p:nvSpPr>
          <p:spPr>
            <a:xfrm>
              <a:off x="1739" y="6494"/>
              <a:ext cx="547" cy="2348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286" y="5667"/>
              <a:ext cx="1779" cy="188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社会、经济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可持续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V="1">
              <a:off x="4065" y="6610"/>
              <a:ext cx="1012" cy="3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" name="直接箭头连接符 2"/>
            <p:cNvCxnSpPr/>
            <p:nvPr/>
          </p:nvCxnSpPr>
          <p:spPr>
            <a:xfrm flipV="1">
              <a:off x="4018" y="9066"/>
              <a:ext cx="1012" cy="3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7589" name="Text Box 5"/>
          <p:cNvSpPr txBox="1"/>
          <p:nvPr>
            <p:custDataLst>
              <p:tags r:id="rId1"/>
            </p:custDataLst>
          </p:nvPr>
        </p:nvSpPr>
        <p:spPr>
          <a:xfrm>
            <a:off x="3030855" y="2923540"/>
            <a:ext cx="7548880" cy="11988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algn="just">
              <a:lnSpc>
                <a:spcPct val="100000"/>
              </a:lnSpc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调整产业结构，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依托当地资源禀赋，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发展特色农业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，</a:t>
            </a:r>
            <a:r>
              <a:rPr lang="zh-CN" altLang="en-US" sz="2400" b="1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引进新兴工业；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加强技术引领，延长原有产业链，提高工业产品竞争力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7590" name="Text Box 6"/>
          <p:cNvSpPr txBox="1"/>
          <p:nvPr>
            <p:custDataLst>
              <p:tags r:id="rId2"/>
            </p:custDataLst>
          </p:nvPr>
        </p:nvSpPr>
        <p:spPr>
          <a:xfrm>
            <a:off x="2996565" y="4515485"/>
            <a:ext cx="4404995" cy="156083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pPr indent="0" algn="just" fontAlgn="auto">
              <a:lnSpc>
                <a:spcPct val="100000"/>
              </a:lnSpc>
            </a:pPr>
            <a:r>
              <a:rPr lang="zh-CN" altLang="en-US" sz="24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完善基础</a:t>
            </a:r>
            <a:r>
              <a:rPr lang="zh-CN" altLang="en-US" sz="24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设施；</a:t>
            </a:r>
            <a:endParaRPr lang="zh-CN" altLang="en-US" sz="24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zh-CN" altLang="en-US" sz="2400" b="1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提高矿渣等</a:t>
            </a:r>
            <a:r>
              <a:rPr lang="zh-CN" altLang="en-US" sz="2400" b="1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废弃物回收利用</a:t>
            </a:r>
            <a:r>
              <a:rPr lang="zh-CN" altLang="en-US" sz="2400" b="1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率；</a:t>
            </a:r>
            <a:endParaRPr lang="zh-CN" altLang="en-US" sz="2400" b="1" smtClean="0"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zh-CN" altLang="en-US" sz="2400" b="1" smtClean="0"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推动清洁生产，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防</a:t>
            </a:r>
            <a:r>
              <a:rPr lang="zh-CN" altLang="en-US" sz="24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治污染；</a:t>
            </a:r>
            <a:endParaRPr lang="zh-CN" altLang="en-US" sz="24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  <a:p>
            <a:pPr indent="0" algn="just" fontAlgn="auto">
              <a:lnSpc>
                <a:spcPct val="100000"/>
              </a:lnSpc>
            </a:pPr>
            <a:r>
              <a:rPr lang="zh-CN" altLang="en-US" sz="24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加强矿区生态修复，美化</a:t>
            </a:r>
            <a:r>
              <a:rPr lang="zh-CN" altLang="en-US" sz="24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环境。</a:t>
            </a:r>
            <a:endParaRPr lang="zh-CN" altLang="en-US" sz="24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bldLvl="0" animBg="1"/>
      <p:bldP spid="6759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6"/>
          <p:cNvGrpSpPr/>
          <p:nvPr>
            <p:custDataLst>
              <p:tags r:id="rId1"/>
            </p:custDataLst>
          </p:nvPr>
        </p:nvGrpSpPr>
        <p:grpSpPr>
          <a:xfrm>
            <a:off x="597535" y="1021080"/>
            <a:ext cx="10996930" cy="5666740"/>
            <a:chOff x="111" y="1513"/>
            <a:chExt cx="17318" cy="8924"/>
          </a:xfrm>
        </p:grpSpPr>
        <p:sp>
          <p:nvSpPr>
            <p:cNvPr id="67587" name="Text Box 3"/>
            <p:cNvSpPr txBox="1"/>
            <p:nvPr>
              <p:custDataLst>
                <p:tags r:id="rId2"/>
              </p:custDataLst>
            </p:nvPr>
          </p:nvSpPr>
          <p:spPr>
            <a:xfrm>
              <a:off x="6474" y="2393"/>
              <a:ext cx="2407" cy="1157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just"/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环境污染</a:t>
              </a:r>
              <a:endPara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algn="just"/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生态破坏</a:t>
              </a:r>
              <a:endPara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67588" name="Text Box 4"/>
            <p:cNvSpPr txBox="1"/>
            <p:nvPr>
              <p:custDataLst>
                <p:tags r:id="rId3"/>
              </p:custDataLst>
            </p:nvPr>
          </p:nvSpPr>
          <p:spPr>
            <a:xfrm>
              <a:off x="4460" y="6892"/>
              <a:ext cx="4923" cy="296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just"/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资源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面临枯竭；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产业结构单一；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市场适应性差；</a:t>
              </a:r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技术落后，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产业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效益降低；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基础设施落后；</a:t>
              </a:r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失业率高。</a:t>
              </a:r>
              <a:endPara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  <p:sp>
          <p:nvSpPr>
            <p:cNvPr id="67590" name="Text Box 6"/>
            <p:cNvSpPr txBox="1"/>
            <p:nvPr>
              <p:custDataLst>
                <p:tags r:id="rId4"/>
              </p:custDataLst>
            </p:nvPr>
          </p:nvSpPr>
          <p:spPr>
            <a:xfrm>
              <a:off x="10403" y="1513"/>
              <a:ext cx="7026" cy="2458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indent="0" algn="just" fontAlgn="auto">
                <a:lnSpc>
                  <a:spcPct val="100000"/>
                </a:lnSpc>
              </a:pPr>
              <a:r>
                <a:rPr lang="zh-CN" altLang="en-US" sz="2400" b="1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合理布局城市功能区，完善基础设施；</a:t>
              </a:r>
              <a:r>
                <a:rPr lang="zh-CN" altLang="en-US" sz="24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防</a:t>
              </a:r>
              <a:r>
                <a:rPr lang="zh-CN" altLang="en-US" sz="2400" b="1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治污染、生态</a:t>
              </a:r>
              <a:r>
                <a:rPr lang="zh-CN" altLang="en-US" sz="2400" b="1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修复，美化环境；三废资源化回收利用，发展循环</a:t>
              </a:r>
              <a:r>
                <a:rPr lang="zh-CN" altLang="en-US" sz="2400" b="1" smtClean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经济。</a:t>
              </a:r>
              <a:endParaRPr lang="zh-CN" altLang="en-US" sz="24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7591" name="Text Box 7"/>
            <p:cNvSpPr txBox="1"/>
            <p:nvPr>
              <p:custDataLst>
                <p:tags r:id="rId5"/>
              </p:custDataLst>
            </p:nvPr>
          </p:nvSpPr>
          <p:spPr>
            <a:xfrm>
              <a:off x="114" y="2382"/>
              <a:ext cx="2325" cy="2607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just">
                <a:lnSpc>
                  <a:spcPct val="104000"/>
                </a:lnSpc>
              </a:pPr>
              <a:r>
                <a:rPr lang="zh-CN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资源条件</a:t>
              </a:r>
              <a:r>
                <a:rPr lang="zh-CN" altLang="en-US" sz="20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（能源、矿产资源储量、质量、开采条件）</a:t>
              </a:r>
              <a:endPara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592" name="Text Box 8"/>
            <p:cNvSpPr txBox="1"/>
            <p:nvPr>
              <p:custDataLst>
                <p:tags r:id="rId6"/>
              </p:custDataLst>
            </p:nvPr>
          </p:nvSpPr>
          <p:spPr>
            <a:xfrm>
              <a:off x="111" y="7405"/>
              <a:ext cx="2213" cy="77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just"/>
              <a:r>
                <a:rPr lang="zh-CN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交通条件</a:t>
              </a:r>
              <a:endPara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593" name="Text Box 9"/>
            <p:cNvSpPr txBox="1"/>
            <p:nvPr>
              <p:custDataLst>
                <p:tags r:id="rId7"/>
              </p:custDataLst>
            </p:nvPr>
          </p:nvSpPr>
          <p:spPr>
            <a:xfrm>
              <a:off x="114" y="5442"/>
              <a:ext cx="2211" cy="170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just">
                <a:lnSpc>
                  <a:spcPct val="104000"/>
                </a:lnSpc>
              </a:pPr>
              <a:r>
                <a:rPr lang="zh-CN" altLang="en-US" sz="2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市场条件</a:t>
              </a:r>
              <a:r>
                <a:rPr lang="zh-CN" altLang="en-US" sz="20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（国内或国际市场）</a:t>
              </a:r>
              <a:endParaRPr lang="zh-CN" altLang="en-US" sz="20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594" name="Line 10"/>
            <p:cNvSpPr/>
            <p:nvPr>
              <p:custDataLst>
                <p:tags r:id="rId8"/>
              </p:custDataLst>
            </p:nvPr>
          </p:nvSpPr>
          <p:spPr>
            <a:xfrm>
              <a:off x="2438" y="3271"/>
              <a:ext cx="680" cy="1020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67596" name="Line 12"/>
            <p:cNvSpPr/>
            <p:nvPr>
              <p:custDataLst>
                <p:tags r:id="rId9"/>
              </p:custDataLst>
            </p:nvPr>
          </p:nvSpPr>
          <p:spPr>
            <a:xfrm flipV="1">
              <a:off x="10283" y="4042"/>
              <a:ext cx="588" cy="557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67597" name="Line 13"/>
            <p:cNvSpPr/>
            <p:nvPr>
              <p:custDataLst>
                <p:tags r:id="rId10"/>
              </p:custDataLst>
            </p:nvPr>
          </p:nvSpPr>
          <p:spPr>
            <a:xfrm>
              <a:off x="10275" y="6123"/>
              <a:ext cx="568" cy="567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67598" name="Line 14"/>
            <p:cNvSpPr/>
            <p:nvPr>
              <p:custDataLst>
                <p:tags r:id="rId11"/>
              </p:custDataLst>
            </p:nvPr>
          </p:nvSpPr>
          <p:spPr>
            <a:xfrm>
              <a:off x="8882" y="3205"/>
              <a:ext cx="1155" cy="39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67599" name="Line 15"/>
            <p:cNvSpPr/>
            <p:nvPr>
              <p:custDataLst>
                <p:tags r:id="rId12"/>
              </p:custDataLst>
            </p:nvPr>
          </p:nvSpPr>
          <p:spPr>
            <a:xfrm>
              <a:off x="9468" y="8590"/>
              <a:ext cx="807" cy="1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67600" name="Text Box 16"/>
            <p:cNvSpPr txBox="1"/>
            <p:nvPr>
              <p:custDataLst>
                <p:tags r:id="rId13"/>
              </p:custDataLst>
            </p:nvPr>
          </p:nvSpPr>
          <p:spPr>
            <a:xfrm>
              <a:off x="11375" y="4042"/>
              <a:ext cx="3107" cy="6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生态可持续发展</a:t>
              </a:r>
              <a:endParaRPr lang="zh-CN" altLang="en-US" sz="2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" name="Group 20"/>
            <p:cNvGrpSpPr/>
            <p:nvPr>
              <p:custDataLst>
                <p:tags r:id="rId14"/>
              </p:custDataLst>
            </p:nvPr>
          </p:nvGrpSpPr>
          <p:grpSpPr>
            <a:xfrm>
              <a:off x="3039" y="4530"/>
              <a:ext cx="7973" cy="1524"/>
              <a:chOff x="2880" y="10020"/>
              <a:chExt cx="5430" cy="860"/>
            </a:xfrm>
          </p:grpSpPr>
          <p:sp>
            <p:nvSpPr>
              <p:cNvPr id="17435" name="Text Box 2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880" y="10020"/>
                <a:ext cx="803" cy="86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pPr algn="just"/>
                <a:r>
                  <a:rPr lang="zh-CN" altLang="en-US" sz="20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兴起区位条件</a:t>
                </a:r>
                <a:endPara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7439" name="Text Box 25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5760" y="10020"/>
                <a:ext cx="808" cy="78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pPr algn="just"/>
                <a:r>
                  <a:rPr lang="zh-CN" altLang="en-US" sz="2000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衰退原因</a:t>
                </a:r>
                <a:endParaRPr lang="zh-CN" altLang="en-US" sz="20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  <p:sp>
            <p:nvSpPr>
              <p:cNvPr id="17440" name="Line 2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660" y="10332"/>
                <a:ext cx="481" cy="0"/>
              </a:xfrm>
              <a:prstGeom prst="line">
                <a:avLst/>
              </a:prstGeom>
              <a:ln w="38100" cap="flat" cmpd="sng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p/>
            </p:txBody>
          </p:sp>
          <p:sp>
            <p:nvSpPr>
              <p:cNvPr id="17441" name="Text Box 2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7186" y="10099"/>
                <a:ext cx="1124" cy="78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pPr algn="just"/>
                <a:r>
                  <a:rPr lang="zh-CN" altLang="en-US" b="1">
                    <a:solidFill>
                      <a:schemeClr val="tx1"/>
                    </a:solidFill>
                    <a:latin typeface="黑体" panose="02010609060101010101" charset="-122"/>
                    <a:ea typeface="黑体" panose="02010609060101010101" charset="-122"/>
                  </a:rPr>
                  <a:t>可持续发展措施</a:t>
                </a:r>
                <a:endParaRPr lang="zh-CN" altLang="en-US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67615" name="Line 31"/>
            <p:cNvSpPr/>
            <p:nvPr>
              <p:custDataLst>
                <p:tags r:id="rId19"/>
              </p:custDataLst>
            </p:nvPr>
          </p:nvSpPr>
          <p:spPr>
            <a:xfrm>
              <a:off x="2325" y="5426"/>
              <a:ext cx="668" cy="1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67616" name="Line 32"/>
            <p:cNvSpPr/>
            <p:nvPr>
              <p:custDataLst>
                <p:tags r:id="rId20"/>
              </p:custDataLst>
            </p:nvPr>
          </p:nvSpPr>
          <p:spPr>
            <a:xfrm flipV="1">
              <a:off x="2438" y="5879"/>
              <a:ext cx="680" cy="1526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67589" name="Text Box 5"/>
            <p:cNvSpPr txBox="1"/>
            <p:nvPr>
              <p:custDataLst>
                <p:tags r:id="rId21"/>
              </p:custDataLst>
            </p:nvPr>
          </p:nvSpPr>
          <p:spPr>
            <a:xfrm>
              <a:off x="10360" y="6751"/>
              <a:ext cx="7039" cy="3686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just">
                <a:lnSpc>
                  <a:spcPct val="100000"/>
                </a:lnSpc>
              </a:pPr>
              <a:r>
                <a:rPr lang="zh-CN" altLang="en-US" sz="22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制定长期发展策略，确保资源的可持续利用；</a:t>
              </a:r>
              <a:endParaRPr lang="zh-CN" altLang="en-US" sz="2200" b="1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algn="just">
                <a:lnSpc>
                  <a:spcPct val="100000"/>
                </a:lnSpc>
              </a:pPr>
              <a:r>
                <a:rPr lang="zh-CN" altLang="en-US" sz="22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产业结构多元化，</a:t>
              </a:r>
              <a:r>
                <a:rPr lang="zh-CN" altLang="en-US" sz="2200" b="1" smtClean="0"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引进新兴工业</a:t>
              </a:r>
              <a:r>
                <a:rPr lang="zh-CN" altLang="en-US" sz="2200" b="1">
                  <a:latin typeface="黑体" panose="02010609060101010101" charset="-122"/>
                  <a:ea typeface="黑体" panose="02010609060101010101" charset="-122"/>
                  <a:sym typeface="+mn-ea"/>
                </a:rPr>
                <a:t>；</a:t>
              </a:r>
              <a:endParaRPr lang="zh-CN" altLang="en-US" sz="2200" b="1"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  <a:p>
              <a:pPr algn="just">
                <a:lnSpc>
                  <a:spcPct val="100000"/>
                </a:lnSpc>
              </a:pPr>
              <a:r>
                <a:rPr lang="zh-CN" altLang="en-US" sz="2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技术</a:t>
              </a:r>
              <a:r>
                <a:rPr lang="zh-CN" altLang="en-US" sz="2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引领，延长原有产业链，提高附加值</a:t>
              </a:r>
              <a:r>
                <a:rPr lang="zh-CN" altLang="en-US" sz="2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；</a:t>
              </a:r>
              <a:endParaRPr lang="zh-CN" altLang="en-US" sz="2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algn="just">
                <a:lnSpc>
                  <a:spcPct val="100000"/>
                </a:lnSpc>
              </a:pPr>
              <a:r>
                <a:rPr lang="zh-CN" altLang="en-US" sz="2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依托当地资源条件发展特色农业或第三产业</a:t>
              </a:r>
              <a:r>
                <a:rPr lang="zh-CN" altLang="en-US" sz="2200" b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。</a:t>
              </a:r>
              <a:endParaRPr lang="zh-CN" altLang="en-US" sz="2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 algn="just">
                <a:lnSpc>
                  <a:spcPct val="100000"/>
                </a:lnSpc>
              </a:pPr>
              <a:endParaRPr lang="zh-CN" altLang="en-US" sz="2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7601" name="Text Box 17"/>
            <p:cNvSpPr txBox="1"/>
            <p:nvPr>
              <p:custDataLst>
                <p:tags r:id="rId22"/>
              </p:custDataLst>
            </p:nvPr>
          </p:nvSpPr>
          <p:spPr>
            <a:xfrm>
              <a:off x="11597" y="6054"/>
              <a:ext cx="4355" cy="6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2000" b="1">
                  <a:solidFill>
                    <a:srgbClr val="FF0000"/>
                  </a:solidFill>
                  <a:latin typeface="Arial" panose="020B0604020202020204" pitchFamily="34" charset="0"/>
                </a:rPr>
                <a:t>经济、社会可持续发展</a:t>
              </a:r>
              <a:endParaRPr lang="zh-CN" altLang="en-US" sz="20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Line 10"/>
            <p:cNvSpPr/>
            <p:nvPr>
              <p:custDataLst>
                <p:tags r:id="rId23"/>
              </p:custDataLst>
            </p:nvPr>
          </p:nvSpPr>
          <p:spPr>
            <a:xfrm>
              <a:off x="7784" y="3687"/>
              <a:ext cx="1" cy="762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11" name="Line 10"/>
            <p:cNvSpPr/>
            <p:nvPr>
              <p:custDataLst>
                <p:tags r:id="rId24"/>
              </p:custDataLst>
            </p:nvPr>
          </p:nvSpPr>
          <p:spPr>
            <a:xfrm flipH="1" flipV="1">
              <a:off x="7780" y="5960"/>
              <a:ext cx="5" cy="899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  <p:sp>
          <p:nvSpPr>
            <p:cNvPr id="12" name="Line 14"/>
            <p:cNvSpPr/>
            <p:nvPr>
              <p:custDataLst>
                <p:tags r:id="rId25"/>
              </p:custDataLst>
            </p:nvPr>
          </p:nvSpPr>
          <p:spPr>
            <a:xfrm>
              <a:off x="4623" y="5119"/>
              <a:ext cx="2234" cy="3"/>
            </a:xfrm>
            <a:prstGeom prst="line">
              <a:avLst/>
            </a:prstGeom>
            <a:ln w="38100" cap="flat" cmpd="sng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p/>
          </p:txBody>
        </p:sp>
      </p:grpSp>
      <p:sp>
        <p:nvSpPr>
          <p:cNvPr id="5" name="矩形 4"/>
          <p:cNvSpPr/>
          <p:nvPr/>
        </p:nvSpPr>
        <p:spPr>
          <a:xfrm>
            <a:off x="1168931" y="124504"/>
            <a:ext cx="8968105" cy="58356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自然资源的分布特征，与区域发展的</a:t>
            </a:r>
            <a:r>
              <a:rPr 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关系</a:t>
            </a:r>
            <a:endParaRPr lang="zh-CN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27193" y="246086"/>
            <a:ext cx="1415772" cy="461665"/>
          </a:xfrm>
          <a:prstGeom prst="rect">
            <a:avLst/>
          </a:prstGeom>
          <a:solidFill>
            <a:srgbClr val="20386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p>
            <a:pPr algn="l"/>
            <a:r>
              <a:rPr lang="zh-CN" altLang="en-US" sz="2400" b="1" dirty="0"/>
              <a:t>必备知识</a:t>
            </a:r>
            <a:endParaRPr lang="zh-CN" altLang="en-US" sz="2400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7" name="组合 16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27965" y="788035"/>
            <a:ext cx="70872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0"/>
            <a:r>
              <a:rPr lang="en-US" altLang="zh-CN" sz="24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4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.资源型城市</a:t>
            </a:r>
            <a:r>
              <a:rPr lang="zh-CN" altLang="en-US" sz="24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兴衰区位因素及转型</a:t>
            </a:r>
            <a:r>
              <a:rPr lang="zh-CN" altLang="en-US" sz="24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发展措施</a:t>
            </a:r>
            <a:endParaRPr lang="zh-CN" altLang="en-US" sz="2400" b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4" name="直接连接符 3"/>
          <p:cNvCxnSpPr/>
          <p:nvPr/>
        </p:nvCxnSpPr>
        <p:spPr>
          <a:xfrm>
            <a:off x="16537" y="702256"/>
            <a:ext cx="10796270" cy="14605"/>
          </a:xfrm>
          <a:prstGeom prst="line">
            <a:avLst/>
          </a:prstGeom>
          <a:ln cap="rnd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10820" y="793115"/>
            <a:ext cx="1173099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年辽宁卷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）阅读图文材料</a:t>
            </a:r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完成下列要求。镍矿是战略性资源。目前我国镍矿资源占全球总量3%左右，但消费量居全球第一。印度尼西亚低品位红土镍矿储量丰富,易开采，难冶炼。2006年后中国企业在印度尼西亚投资采矿。2014年印度尼西亚政府颁布禁止镍矿出口政策后，中国企业利用其全球领先的低品位红土镍矿规模化冶炼技术，开始在该国建设镍冶炼厂,产品大部分销往中国。下图为2006-2016年中国镍矿进口量及从印度尼西亚、菲律宾镍矿进口占中国镍矿进口总量之比变化图。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0820" y="2759710"/>
            <a:ext cx="5581015" cy="387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5972175" y="2807335"/>
            <a:ext cx="543242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(1)</a:t>
            </a:r>
            <a:r>
              <a:rPr lang="zh-CN" sz="2000" b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据图</a:t>
            </a:r>
            <a:r>
              <a:rPr lang="zh-CN" sz="2000" b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</a:t>
            </a:r>
            <a:r>
              <a:rPr lang="zh-CN" sz="2000" b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中国镍矿进口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zh-CN" sz="20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基本特点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。（</a:t>
            </a:r>
            <a:r>
              <a:rPr lang="en-US" alt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99"/>
          <p:cNvSpPr txBox="1"/>
          <p:nvPr/>
        </p:nvSpPr>
        <p:spPr>
          <a:xfrm>
            <a:off x="6833870" y="2408555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指令词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3" name="文本框 99"/>
          <p:cNvSpPr txBox="1"/>
          <p:nvPr/>
        </p:nvSpPr>
        <p:spPr>
          <a:xfrm>
            <a:off x="9446260" y="2408555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中心词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4" name="文本框 99"/>
          <p:cNvSpPr txBox="1"/>
          <p:nvPr/>
        </p:nvSpPr>
        <p:spPr>
          <a:xfrm>
            <a:off x="8038465" y="2408555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限定词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72175" y="3822065"/>
            <a:ext cx="6077585" cy="19380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规范表达：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2013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年前中国镍矿进口量逐渐增加，</a:t>
            </a:r>
            <a:r>
              <a:rPr lang="en-US" altLang="zh-CN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2013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年后逐年减少（</a:t>
            </a:r>
            <a:r>
              <a:rPr lang="en-US" altLang="zh-CN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分）；中国镍矿进口主要来自菲律宾和印尼（</a:t>
            </a:r>
            <a:r>
              <a:rPr lang="en-US" altLang="zh-CN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分）；菲律宾和印尼的进口呈现相互补充的关系（</a:t>
            </a:r>
            <a:r>
              <a:rPr lang="en-US" altLang="zh-CN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分）。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32535" y="6324600"/>
            <a:ext cx="4036060" cy="38354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760855" y="4072890"/>
            <a:ext cx="760730" cy="38354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3515360" y="4163695"/>
            <a:ext cx="760730" cy="38354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1760855" y="4833620"/>
            <a:ext cx="760730" cy="383540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403600" y="4629785"/>
            <a:ext cx="760730" cy="383540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276090" y="5745480"/>
            <a:ext cx="760730" cy="383540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164330" y="3039110"/>
            <a:ext cx="760730" cy="38354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501015" y="0"/>
            <a:ext cx="11472545" cy="6715125"/>
            <a:chOff x="789" y="0"/>
            <a:chExt cx="18067" cy="10575"/>
          </a:xfrm>
        </p:grpSpPr>
        <p:grpSp>
          <p:nvGrpSpPr>
            <p:cNvPr id="32" name="组合 31"/>
            <p:cNvGrpSpPr/>
            <p:nvPr/>
          </p:nvGrpSpPr>
          <p:grpSpPr>
            <a:xfrm>
              <a:off x="789" y="0"/>
              <a:ext cx="18067" cy="10575"/>
              <a:chOff x="789" y="0"/>
              <a:chExt cx="18067" cy="10575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789" y="0"/>
                <a:ext cx="17916" cy="10575"/>
                <a:chOff x="789" y="0"/>
                <a:chExt cx="17916" cy="10575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789" y="0"/>
                  <a:ext cx="909" cy="1114"/>
                </a:xfrm>
                <a:prstGeom prst="rect">
                  <a:avLst/>
                </a:prstGeom>
                <a:solidFill>
                  <a:srgbClr val="20386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17797" y="10423"/>
                  <a:ext cx="909" cy="152"/>
                </a:xfrm>
                <a:prstGeom prst="rect">
                  <a:avLst/>
                </a:prstGeom>
                <a:solidFill>
                  <a:srgbClr val="2A2A7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30" name="矩形 29"/>
              <p:cNvSpPr/>
              <p:nvPr/>
            </p:nvSpPr>
            <p:spPr>
              <a:xfrm>
                <a:off x="18746" y="10423"/>
                <a:ext cx="111" cy="152"/>
              </a:xfrm>
              <a:prstGeom prst="rect">
                <a:avLst/>
              </a:prstGeom>
              <a:solidFill>
                <a:srgbClr val="2A2A7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33" name="内容占位符 1"/>
            <p:cNvSpPr>
              <a:spLocks noGrp="1"/>
            </p:cNvSpPr>
            <p:nvPr/>
          </p:nvSpPr>
          <p:spPr>
            <a:xfrm>
              <a:off x="1879" y="0"/>
              <a:ext cx="3576" cy="1328"/>
            </a:xfrm>
            <a:prstGeom prst="rect">
              <a:avLst/>
            </a:prstGeom>
          </p:spPr>
          <p:txBody>
            <a:bodyPr vert="horz" lIns="90000" tIns="46800" rIns="90000" bIns="46800" rtlCol="0">
              <a:noAutofit/>
            </a:bodyPr>
            <a:lstStyle>
              <a:lvl1pPr marL="228600" indent="-22860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sz="18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  <a:tab pos="1609725" algn="l"/>
                  <a:tab pos="1609725" algn="l"/>
                  <a:tab pos="1609725" algn="l"/>
                </a:tabLst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sz="16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400" u="none" strike="noStrike" kern="1200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3200" dirty="0">
                  <a:solidFill>
                    <a:srgbClr val="162746"/>
                  </a:solidFill>
                </a:rPr>
                <a:t>典例</a:t>
              </a:r>
              <a:r>
                <a:rPr lang="zh-CN" altLang="en-US" sz="3200" dirty="0">
                  <a:solidFill>
                    <a:srgbClr val="162746"/>
                  </a:solidFill>
                </a:rPr>
                <a:t>分析</a:t>
              </a:r>
              <a:endParaRPr lang="zh-CN" altLang="en-US" sz="3200" dirty="0">
                <a:solidFill>
                  <a:srgbClr val="162746"/>
                </a:solidFill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6" grpId="1" animBg="1"/>
      <p:bldP spid="21" grpId="0" bldLvl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16537" y="702256"/>
            <a:ext cx="10796270" cy="14605"/>
          </a:xfrm>
          <a:prstGeom prst="line">
            <a:avLst/>
          </a:prstGeom>
          <a:ln cap="rnd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10820" y="793115"/>
            <a:ext cx="1173099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年辽宁卷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）阅读图文材料</a:t>
            </a:r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完成下列要求。镍矿是战略性资源。目前</a:t>
            </a:r>
            <a:r>
              <a:rPr lang="zh-CN" sz="20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我国镍矿资源占全球总量3%左右，但消费量居全球第一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印度尼西亚低品位红土镍矿储量丰富,易开采，难冶炼。2006年后中国企业在印度尼西亚投资采矿。2014年印度尼西亚政府颁布禁止镍矿出口政策后，中国企业利用其全球领先的低品位红土镍矿规模化冶炼技术，开始在该国建设镍冶炼厂,</a:t>
            </a:r>
            <a:r>
              <a:rPr lang="zh-CN" sz="20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产品大部分销往中国。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下图为2006-2016年中国镍矿进口量及从印度尼西亚、菲律宾镍矿进口占中国镍矿进口总量之比变化图。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0820" y="2759710"/>
            <a:ext cx="5632450" cy="3899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6162040" y="2731135"/>
            <a:ext cx="56330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(2)</a:t>
            </a:r>
            <a:r>
              <a:rPr lang="zh-CN" sz="2000" b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分析</a:t>
            </a:r>
            <a:r>
              <a:rPr lang="zh-CN" sz="2000" b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中国镍资源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安全存在的主要</a:t>
            </a:r>
            <a:r>
              <a:rPr lang="zh-CN" sz="20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风险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99"/>
          <p:cNvSpPr txBox="1"/>
          <p:nvPr/>
        </p:nvSpPr>
        <p:spPr>
          <a:xfrm>
            <a:off x="6417945" y="2332355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指令词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8" name="文本框 99"/>
          <p:cNvSpPr txBox="1"/>
          <p:nvPr/>
        </p:nvSpPr>
        <p:spPr>
          <a:xfrm>
            <a:off x="9699625" y="2332355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中心词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11" name="文本框 99"/>
          <p:cNvSpPr txBox="1"/>
          <p:nvPr/>
        </p:nvSpPr>
        <p:spPr>
          <a:xfrm>
            <a:off x="7531100" y="2360930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限定词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91860" y="3186430"/>
            <a:ext cx="5803265" cy="30460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规范表达：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我国镍矿主要来自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进口，对外依存度高（2分）；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镍矿进口集中于菲律宾与印尼，进口来源高度集中可能导致资源安全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问题（2分）；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进口来源国政策的不稳定、国际社会关系的不确定性会影响到中国镍矿资源的安全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问题（</a:t>
            </a:r>
            <a:r>
              <a:rPr lang="en-US" altLang="zh-CN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分）。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44675" y="2017395"/>
            <a:ext cx="2519045" cy="34353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045460" y="1155065"/>
            <a:ext cx="6312535" cy="34353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337945" y="3266440"/>
            <a:ext cx="2495550" cy="2596515"/>
          </a:xfrm>
          <a:custGeom>
            <a:avLst/>
            <a:gdLst>
              <a:gd name="connisteX0" fmla="*/ 0 w 2495550"/>
              <a:gd name="connsiteY0" fmla="*/ 2596515 h 2596515"/>
              <a:gd name="connisteX1" fmla="*/ 385445 w 2495550"/>
              <a:gd name="connsiteY1" fmla="*/ 2150110 h 2596515"/>
              <a:gd name="connisteX2" fmla="*/ 781050 w 2495550"/>
              <a:gd name="connsiteY2" fmla="*/ 2302510 h 2596515"/>
              <a:gd name="connisteX3" fmla="*/ 1511300 w 2495550"/>
              <a:gd name="connsiteY3" fmla="*/ 1754505 h 2596515"/>
              <a:gd name="connisteX4" fmla="*/ 1765300 w 2495550"/>
              <a:gd name="connsiteY4" fmla="*/ 973455 h 2596515"/>
              <a:gd name="connisteX5" fmla="*/ 2495550 w 2495550"/>
              <a:gd name="connsiteY5" fmla="*/ 0 h 25965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495550" h="2596515">
                <a:moveTo>
                  <a:pt x="0" y="2596515"/>
                </a:moveTo>
                <a:cubicBezTo>
                  <a:pt x="69215" y="2504440"/>
                  <a:pt x="229235" y="2209165"/>
                  <a:pt x="385445" y="2150110"/>
                </a:cubicBezTo>
                <a:cubicBezTo>
                  <a:pt x="541655" y="2091055"/>
                  <a:pt x="555625" y="2381885"/>
                  <a:pt x="781050" y="2302510"/>
                </a:cubicBezTo>
                <a:cubicBezTo>
                  <a:pt x="1006475" y="2223135"/>
                  <a:pt x="1314450" y="2020570"/>
                  <a:pt x="1511300" y="1754505"/>
                </a:cubicBezTo>
                <a:cubicBezTo>
                  <a:pt x="1708150" y="1488440"/>
                  <a:pt x="1568450" y="1324610"/>
                  <a:pt x="1765300" y="973455"/>
                </a:cubicBezTo>
                <a:cubicBezTo>
                  <a:pt x="1962150" y="622300"/>
                  <a:pt x="2354580" y="179070"/>
                  <a:pt x="2495550" y="0"/>
                </a:cubicBezTo>
              </a:path>
            </a:pathLst>
          </a:custGeom>
          <a:ln w="31750">
            <a:solidFill>
              <a:schemeClr val="accent4"/>
            </a:solidFill>
            <a:headEnd type="non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 rot="0">
            <a:off x="501015" y="0"/>
            <a:ext cx="11472545" cy="6715125"/>
            <a:chOff x="789" y="0"/>
            <a:chExt cx="18067" cy="10575"/>
          </a:xfrm>
        </p:grpSpPr>
        <p:grpSp>
          <p:nvGrpSpPr>
            <p:cNvPr id="31" name="组合 30"/>
            <p:cNvGrpSpPr/>
            <p:nvPr/>
          </p:nvGrpSpPr>
          <p:grpSpPr>
            <a:xfrm>
              <a:off x="789" y="0"/>
              <a:ext cx="17916" cy="10575"/>
              <a:chOff x="789" y="0"/>
              <a:chExt cx="17916" cy="10575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789" y="0"/>
                <a:ext cx="909" cy="1114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7797" y="10423"/>
                <a:ext cx="909" cy="152"/>
              </a:xfrm>
              <a:prstGeom prst="rect">
                <a:avLst/>
              </a:prstGeom>
              <a:solidFill>
                <a:srgbClr val="2A2A7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18746" y="10423"/>
              <a:ext cx="111" cy="152"/>
            </a:xfrm>
            <a:prstGeom prst="rect">
              <a:avLst/>
            </a:prstGeom>
            <a:solidFill>
              <a:srgbClr val="2A2A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6" name="内容占位符 1"/>
          <p:cNvSpPr>
            <a:spLocks noGrp="1"/>
          </p:cNvSpPr>
          <p:nvPr/>
        </p:nvSpPr>
        <p:spPr>
          <a:xfrm>
            <a:off x="1193165" y="0"/>
            <a:ext cx="2270760" cy="84328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dirty="0">
                <a:solidFill>
                  <a:srgbClr val="162746"/>
                </a:solidFill>
              </a:rPr>
              <a:t>典例</a:t>
            </a:r>
            <a:r>
              <a:rPr lang="zh-CN" altLang="en-US" sz="3200" dirty="0">
                <a:solidFill>
                  <a:srgbClr val="162746"/>
                </a:solidFill>
              </a:rPr>
              <a:t>分析</a:t>
            </a:r>
            <a:endParaRPr lang="zh-CN" altLang="en-US" sz="3200" dirty="0">
              <a:solidFill>
                <a:srgbClr val="162746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11" grpId="0" bldLvl="0" animBg="1"/>
      <p:bldP spid="9" grpId="0" bldLvl="0" animBg="1"/>
      <p:bldP spid="10" grpId="0" bldLvl="0" animBg="1"/>
      <p:bldP spid="5" grpId="0" bldLvl="0" animBg="1"/>
      <p:bldP spid="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500742" y="0"/>
            <a:ext cx="576943" cy="70757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00742" y="122796"/>
            <a:ext cx="57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78133" y="6139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课标解读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01159" y="758102"/>
          <a:ext cx="11054080" cy="52793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62120"/>
                <a:gridCol w="6791739"/>
              </a:tblGrid>
              <a:tr h="457200">
                <a:tc>
                  <a:txBody>
                    <a:bodyPr/>
                    <a:p>
                      <a:pPr algn="ctr"/>
                      <a:r>
                        <a:rPr lang="zh-CN" altLang="en-US" sz="24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课标要求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学科素养要求   </a:t>
                      </a:r>
                      <a:endParaRPr lang="zh-CN" altLang="en-US" sz="24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979170">
                <a:tc rowSpan="4">
                  <a:txBody>
                    <a:bodyPr/>
                    <a:p>
                      <a:pPr algn="l">
                        <a:buNone/>
                      </a:pPr>
                      <a:r>
                        <a:rPr sz="2200" spc="160" dirty="0">
                          <a:ln w="3175">
                            <a:noFill/>
                            <a:prstDash val="dash"/>
                          </a:ln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1.结合实例，说明自然资源的数量、质量、空间分布与人类活动的关系。                          </a:t>
                      </a:r>
                      <a:endParaRPr sz="2200" spc="160" dirty="0">
                        <a:ln w="3175">
                          <a:noFill/>
                          <a:prstDash val="dash"/>
                        </a:ln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sz="2200" spc="160" dirty="0">
                          <a:ln w="3175">
                            <a:noFill/>
                            <a:prstDash val="dash"/>
                          </a:ln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 以某种战略性矿产资源为例，分析其分布特点及开发利用现状。</a:t>
                      </a:r>
                      <a:endParaRPr sz="2200" spc="160" dirty="0">
                        <a:ln w="3175">
                          <a:noFill/>
                          <a:prstDash val="dash"/>
                        </a:ln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sz="2200" spc="160" dirty="0">
                          <a:ln w="3175">
                            <a:noFill/>
                            <a:prstDash val="dash"/>
                          </a:ln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</a:t>
                      </a:r>
                      <a:r>
                        <a:rPr lang="zh-CN" altLang="en-US" sz="2200" spc="160" dirty="0">
                          <a:ln w="3175">
                            <a:noFill/>
                            <a:prstDash val="dash"/>
                          </a:ln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以某资源枯竭型城市为例，分析该类城市发展的方向。</a:t>
                      </a:r>
                      <a:endParaRPr lang="zh-CN" sz="2200" spc="160" dirty="0">
                        <a:ln w="3175">
                          <a:noFill/>
                          <a:prstDash val="dash"/>
                        </a:ln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en-US" altLang="zh-CN" sz="2200" spc="160" dirty="0">
                          <a:ln w="3175">
                            <a:noFill/>
                            <a:prstDash val="dash"/>
                          </a:ln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sz="2200" spc="160" dirty="0">
                          <a:ln w="3175">
                            <a:noFill/>
                            <a:prstDash val="dash"/>
                          </a:ln>
                          <a:uFillTx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.运用图表，解释中国耕地资源的分布，说明其开发利用现状，以及耕地保护与粮食安全的关系。</a:t>
                      </a:r>
                      <a:endParaRPr lang="zh-CN" sz="2200" spc="160" dirty="0">
                        <a:ln w="3175">
                          <a:noFill/>
                          <a:prstDash val="dash"/>
                        </a:ln>
                        <a:uFillTx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dirty="0">
                          <a:solidFill>
                            <a:srgbClr val="FF0000"/>
                          </a:solidFill>
                        </a:rPr>
                        <a:t>人地协调观：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sym typeface="+mn-ea"/>
                        </a:rPr>
                        <a:t>结合具体案例，认识人类活动对自然资源数量、质量、分布的影响，分析战略性资源与国家安全的关系，树立可持续发展的资源观。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1126155">
                <a:tc vMerge="1"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rgbClr val="FF0000"/>
                          </a:solidFill>
                        </a:rPr>
                        <a:t>区域认知：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sym typeface="+mn-ea"/>
                        </a:rPr>
                        <a:t>能根据各类统计图表，结合区域背景，概括不同区域不同类型自然资源的时空分布特征。</a:t>
                      </a:r>
                      <a:endParaRPr lang="zh-CN" altLang="en-US" sz="2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1318793">
                <a:tc vMerge="1"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rgbClr val="FF0000"/>
                          </a:solidFill>
                        </a:rPr>
                        <a:t>综合思维：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sym typeface="+mn-ea"/>
                        </a:rPr>
                        <a:t>能根据各类统计图表、资料背景，分析各类资源的分布开发利用的原因，带来的影响；结合实例，提出区域资源开发的合理建议。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1014457">
                <a:tc vMerge="1">
                  <a:tcPr/>
                </a:tc>
                <a:tc>
                  <a:txBody>
                    <a:bodyPr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kern="1200" dirty="0">
                          <a:solidFill>
                            <a:srgbClr val="FF0000"/>
                          </a:solidFill>
                        </a:rPr>
                        <a:t>地理实践力：</a:t>
                      </a:r>
                      <a:r>
                        <a:rPr lang="zh-CN" altLang="en-US" sz="2400" dirty="0"/>
                        <a:t>能够从身边做起，小事做起，珍惜自然资源，减少铺张浪费，提出并践行合理利用资源的方式。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11301264" y="6618514"/>
            <a:ext cx="673023" cy="96558"/>
            <a:chOff x="11301264" y="6618514"/>
            <a:chExt cx="673023" cy="96558"/>
          </a:xfrm>
          <a:solidFill>
            <a:schemeClr val="accent1">
              <a:lumMod val="50000"/>
            </a:schemeClr>
          </a:solidFill>
        </p:grpSpPr>
        <p:sp>
          <p:nvSpPr>
            <p:cNvPr id="9" name="矩形 8"/>
            <p:cNvSpPr/>
            <p:nvPr/>
          </p:nvSpPr>
          <p:spPr>
            <a:xfrm>
              <a:off x="11301264" y="6618514"/>
              <a:ext cx="576943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1903529" y="6618514"/>
              <a:ext cx="70758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16537" y="702256"/>
            <a:ext cx="10796270" cy="14605"/>
          </a:xfrm>
          <a:prstGeom prst="line">
            <a:avLst/>
          </a:prstGeom>
          <a:ln cap="rnd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/>
          <p:cNvSpPr txBox="1"/>
          <p:nvPr/>
        </p:nvSpPr>
        <p:spPr>
          <a:xfrm>
            <a:off x="210820" y="793115"/>
            <a:ext cx="1173099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2022</a:t>
            </a:r>
            <a:r>
              <a:rPr lang="zh-CN" alt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年辽宁卷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）阅读图文材料</a:t>
            </a:r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完成下列要求。镍矿是战略性资源。目前我国镍矿资源占全球总量3%左右，但消费量居全球第一。印度尼西亚低品位红土镍矿储量丰富,易开采，难冶炼。2006年后中国企业在印度尼西亚投资采矿。2014年印度尼西亚政府颁布禁止镍矿出口政策后，中国企业利用其全球领先的低品位红土镍矿规模化冶炼技术，开始在该国</a:t>
            </a:r>
            <a:r>
              <a:rPr lang="zh-CN" sz="20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建设镍冶炼厂,产品大部分销往中国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。下图为2006-2016年中国镍矿进口量及从印度尼西亚、菲律宾镍矿进口占中国镍矿进口总量之比变化图。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0820" y="2759710"/>
            <a:ext cx="4840605" cy="3849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5503545" y="2898140"/>
            <a:ext cx="63023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(3)</a:t>
            </a:r>
            <a:r>
              <a:rPr lang="zh-CN" sz="2000" b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依据材料</a:t>
            </a:r>
            <a:r>
              <a:rPr lang="zh-CN" sz="2000" b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阐述</a:t>
            </a:r>
            <a:r>
              <a:rPr lang="zh-CN" sz="2000" b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保障中国镍资源安全的途径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。（6分）</a:t>
            </a:r>
            <a:endParaRPr lang="zh-CN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99"/>
          <p:cNvSpPr txBox="1"/>
          <p:nvPr/>
        </p:nvSpPr>
        <p:spPr>
          <a:xfrm>
            <a:off x="6721475" y="2552700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指令词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8" name="文本框 99"/>
          <p:cNvSpPr txBox="1"/>
          <p:nvPr/>
        </p:nvSpPr>
        <p:spPr>
          <a:xfrm>
            <a:off x="8712200" y="2552700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中心词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6" name="文本框 99"/>
          <p:cNvSpPr txBox="1"/>
          <p:nvPr/>
        </p:nvSpPr>
        <p:spPr>
          <a:xfrm>
            <a:off x="5547995" y="2552700"/>
            <a:ext cx="1113155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t" anchorCtr="0">
            <a:spAutoFit/>
          </a:bodyPr>
          <a:p>
            <a:pPr algn="ctr"/>
            <a:r>
              <a:rPr lang="zh-CN" altLang="en-US" sz="2000" dirty="0">
                <a:latin typeface="Arial" panose="020B0604020202020204" pitchFamily="34" charset="0"/>
                <a:ea typeface="楷体" panose="02010609060101010101" pitchFamily="49" charset="-122"/>
              </a:rPr>
              <a:t>限定词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22240" y="3357880"/>
            <a:ext cx="6422390" cy="30460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规范表达：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加强进口来源多元化，为国家镍矿资源的供需平衡规避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风险（2分）；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利用中国镍矿资源冶炼技术优势，形成与印尼镍矿产业较强的相互依存，保障国家资源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安全（2分）；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0"/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进一步加大国内镍矿资源的勘探力度，增强镍矿资源供给和保障能力（</a:t>
            </a:r>
            <a:r>
              <a:rPr lang="en-US" altLang="zh-CN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400" b="1" kern="100" dirty="0">
                <a:solidFill>
                  <a:schemeClr val="lt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分）。</a:t>
            </a:r>
            <a:endParaRPr lang="zh-CN" altLang="en-US" sz="2400" b="1" kern="100" dirty="0">
              <a:solidFill>
                <a:schemeClr val="lt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0820" y="2039620"/>
            <a:ext cx="4088765" cy="32829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 rot="0">
            <a:off x="501015" y="0"/>
            <a:ext cx="11472545" cy="6715125"/>
            <a:chOff x="789" y="0"/>
            <a:chExt cx="18067" cy="10575"/>
          </a:xfrm>
        </p:grpSpPr>
        <p:grpSp>
          <p:nvGrpSpPr>
            <p:cNvPr id="31" name="组合 30"/>
            <p:cNvGrpSpPr/>
            <p:nvPr/>
          </p:nvGrpSpPr>
          <p:grpSpPr>
            <a:xfrm>
              <a:off x="789" y="0"/>
              <a:ext cx="17916" cy="10575"/>
              <a:chOff x="789" y="0"/>
              <a:chExt cx="17916" cy="10575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789" y="0"/>
                <a:ext cx="909" cy="1114"/>
              </a:xfrm>
              <a:prstGeom prst="rect">
                <a:avLst/>
              </a:prstGeom>
              <a:solidFill>
                <a:srgbClr val="20386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7797" y="10423"/>
                <a:ext cx="909" cy="152"/>
              </a:xfrm>
              <a:prstGeom prst="rect">
                <a:avLst/>
              </a:prstGeom>
              <a:solidFill>
                <a:srgbClr val="2A2A7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矩形 29"/>
            <p:cNvSpPr/>
            <p:nvPr/>
          </p:nvSpPr>
          <p:spPr>
            <a:xfrm>
              <a:off x="18746" y="10423"/>
              <a:ext cx="111" cy="152"/>
            </a:xfrm>
            <a:prstGeom prst="rect">
              <a:avLst/>
            </a:prstGeom>
            <a:solidFill>
              <a:srgbClr val="2A2A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5" name="内容占位符 1"/>
          <p:cNvSpPr>
            <a:spLocks noGrp="1"/>
          </p:cNvSpPr>
          <p:nvPr/>
        </p:nvSpPr>
        <p:spPr>
          <a:xfrm>
            <a:off x="1193165" y="0"/>
            <a:ext cx="2270760" cy="84328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dirty="0">
                <a:solidFill>
                  <a:srgbClr val="162746"/>
                </a:solidFill>
              </a:rPr>
              <a:t>典例</a:t>
            </a:r>
            <a:r>
              <a:rPr lang="zh-CN" altLang="en-US" sz="3200" dirty="0">
                <a:solidFill>
                  <a:srgbClr val="162746"/>
                </a:solidFill>
              </a:rPr>
              <a:t>分析</a:t>
            </a:r>
            <a:endParaRPr lang="zh-CN" altLang="en-US" sz="3200" dirty="0">
              <a:solidFill>
                <a:srgbClr val="162746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6" grpId="0" bldLvl="0" animBg="1"/>
      <p:bldP spid="9" grpId="0" bldLvl="0" animBg="1"/>
      <p:bldP spid="15" grpId="0" bldLvl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6" name="直接连接符 5"/>
          <p:cNvCxnSpPr/>
          <p:nvPr/>
        </p:nvCxnSpPr>
        <p:spPr>
          <a:xfrm>
            <a:off x="669923" y="810042"/>
            <a:ext cx="10850563" cy="0"/>
          </a:xfrm>
          <a:prstGeom prst="line">
            <a:avLst/>
          </a:pr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7" name="标题 1"/>
          <p:cNvSpPr txBox="1"/>
          <p:nvPr/>
        </p:nvSpPr>
        <p:spPr>
          <a:xfrm>
            <a:off x="2536339" y="261527"/>
            <a:ext cx="6685280" cy="5835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/>
            <a:r>
              <a:rPr lang="zh-CN" altLang="en-US" dirty="0">
                <a:sym typeface="+mn-lt"/>
              </a:rPr>
              <a:t>思维建模：保障国家资源安全的途径</a:t>
            </a:r>
            <a:endParaRPr lang="zh-CN" altLang="en-US" dirty="0"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72110" y="1402080"/>
            <a:ext cx="11623040" cy="4441825"/>
            <a:chOff x="6901" y="5877"/>
            <a:chExt cx="18304" cy="6995"/>
          </a:xfrm>
        </p:grpSpPr>
        <p:sp>
          <p:nvSpPr>
            <p:cNvPr id="24" name="左大括号 23"/>
            <p:cNvSpPr/>
            <p:nvPr/>
          </p:nvSpPr>
          <p:spPr>
            <a:xfrm>
              <a:off x="10009" y="6601"/>
              <a:ext cx="547" cy="3353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556" y="6067"/>
              <a:ext cx="3727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开源：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增加自身资源供给能力</a:t>
              </a:r>
              <a:endPara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581" y="9079"/>
              <a:ext cx="4326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节流：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提高回收利用率，减少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浪费</a:t>
              </a:r>
              <a:endPara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628" y="7184"/>
              <a:ext cx="2368" cy="188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保障资源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供给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安全的途径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569" y="7573"/>
              <a:ext cx="3737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开源：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增加区外资源调配和贸易</a:t>
              </a:r>
              <a:endPara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4283" y="6592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直接箭头连接符 9"/>
            <p:cNvCxnSpPr/>
            <p:nvPr/>
          </p:nvCxnSpPr>
          <p:spPr>
            <a:xfrm>
              <a:off x="14283" y="8052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" name="直接箭头连接符 10"/>
            <p:cNvCxnSpPr/>
            <p:nvPr/>
          </p:nvCxnSpPr>
          <p:spPr>
            <a:xfrm>
              <a:off x="14907" y="9644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" name="文本框 11"/>
            <p:cNvSpPr txBox="1"/>
            <p:nvPr/>
          </p:nvSpPr>
          <p:spPr>
            <a:xfrm>
              <a:off x="14843" y="5877"/>
              <a:ext cx="9224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通过技术挖掘资源潜力，开发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替代资源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，加大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勘查力度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和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开采程度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，增加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资源储备</a:t>
              </a:r>
              <a:endPara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4717" y="7396"/>
              <a:ext cx="10488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通过保障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稳定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的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资源供给渠道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，保障相应的市场机制，分散海外投资，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降低进口国家的集中度</a:t>
              </a:r>
              <a:endPara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261" y="9080"/>
              <a:ext cx="8507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通过技术、管理、消费观念的进步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提高资源利用率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，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减少浪费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。</a:t>
              </a:r>
              <a:endPara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587" y="10984"/>
              <a:ext cx="2368" cy="1888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保障资源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运输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安全的途径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9955" y="11976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" name="文本框 17"/>
            <p:cNvSpPr txBox="1"/>
            <p:nvPr/>
          </p:nvSpPr>
          <p:spPr>
            <a:xfrm>
              <a:off x="10309" y="11709"/>
              <a:ext cx="10907" cy="72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latin typeface="Calibri" panose="020F0502020204030204"/>
                  <a:ea typeface="微软雅黑" panose="020B0503020204020204" charset="-122"/>
                </a:rPr>
                <a:t>保障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国内调配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、</a:t>
              </a:r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国际输入</a:t>
              </a:r>
              <a:r>
                <a:rPr lang="zh-CN" altLang="en-US" sz="2400" dirty="0">
                  <a:latin typeface="Calibri" panose="020F0502020204030204"/>
                  <a:ea typeface="微软雅黑" panose="020B0503020204020204" charset="-122"/>
                </a:rPr>
                <a:t>运输渠道的安全、畅通</a:t>
              </a:r>
              <a:r>
                <a:rPr lang="zh-CN" altLang="en-US" sz="2400" dirty="0">
                  <a:solidFill>
                    <a:srgbClr val="000000"/>
                  </a:solidFill>
                  <a:latin typeface="Calibri" panose="020F0502020204030204"/>
                  <a:ea typeface="微软雅黑" panose="020B0503020204020204" charset="-122"/>
                </a:rPr>
                <a:t>。</a:t>
              </a:r>
              <a:endPara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9" name="左大括号 18"/>
            <p:cNvSpPr/>
            <p:nvPr/>
          </p:nvSpPr>
          <p:spPr>
            <a:xfrm>
              <a:off x="6901" y="8225"/>
              <a:ext cx="547" cy="3353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500742" y="0"/>
            <a:ext cx="576943" cy="70757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77685" y="6836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考情分析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0742" y="122796"/>
            <a:ext cx="57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56891" y="1611870"/>
          <a:ext cx="10084435" cy="213741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20254"/>
                <a:gridCol w="1488988"/>
                <a:gridCol w="7574915"/>
              </a:tblGrid>
              <a:tr h="365760">
                <a:tc gridSpan="2">
                  <a:txBody>
                    <a:bodyPr/>
                    <a:p>
                      <a:pPr algn="ctr">
                        <a:tabLst>
                          <a:tab pos="3086100" algn="l"/>
                        </a:tabLst>
                      </a:pPr>
                      <a:r>
                        <a:rPr lang="zh-CN" sz="2400" b="1" kern="100" dirty="0">
                          <a:solidFill>
                            <a:schemeClr val="bg1"/>
                          </a:solidFill>
                          <a:effectLst/>
                        </a:rPr>
                        <a:t>考题</a:t>
                      </a:r>
                      <a:endParaRPr lang="zh-CN" sz="2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2A70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tabLst>
                          <a:tab pos="3086100" algn="l"/>
                        </a:tabLst>
                      </a:pPr>
                      <a:r>
                        <a:rPr lang="zh-CN" sz="2400" b="1" kern="100" dirty="0">
                          <a:solidFill>
                            <a:schemeClr val="bg1"/>
                          </a:solidFill>
                          <a:effectLst/>
                        </a:rPr>
                        <a:t>命题方向</a:t>
                      </a:r>
                      <a:endParaRPr lang="zh-CN" sz="2400" b="1" kern="1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33301" marR="33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2A70"/>
                    </a:solidFill>
                  </a:tcPr>
                </a:tc>
              </a:tr>
              <a:tr h="398145">
                <a:tc>
                  <a:txBody>
                    <a:bodyPr/>
                    <a:p>
                      <a:pPr algn="ctr">
                        <a:tabLst>
                          <a:tab pos="3086100" algn="l"/>
                        </a:tabLst>
                      </a:pPr>
                      <a:r>
                        <a:rPr lang="en-US" altLang="zh-CN" sz="2400" b="0" kern="100" dirty="0">
                          <a:effectLst/>
                        </a:rPr>
                        <a:t>2024</a:t>
                      </a:r>
                      <a:endParaRPr lang="zh-CN" sz="2400" b="0" kern="100" dirty="0"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33301" marR="3330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p>
                      <a:pPr algn="ctr">
                        <a:tabLst>
                          <a:tab pos="3086100" algn="l"/>
                        </a:tabLst>
                      </a:pPr>
                      <a:r>
                        <a:rPr lang="zh-CN" altLang="zh-CN" sz="2400" b="0" kern="100" dirty="0">
                          <a:effectLst/>
                          <a:latin typeface="+mn-ea"/>
                          <a:ea typeface="+mn-ea"/>
                          <a:cs typeface="Courier New" panose="02070309020205020404" pitchFamily="49" charset="0"/>
                        </a:rPr>
                        <a:t>安徽卷</a:t>
                      </a:r>
                      <a:endParaRPr lang="zh-CN" altLang="zh-CN" sz="2400" b="0" kern="100" dirty="0"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33301" marR="33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l">
                        <a:tabLst>
                          <a:tab pos="3086100" algn="l"/>
                        </a:tabLst>
                      </a:pPr>
                      <a:r>
                        <a:rPr lang="zh-CN" altLang="zh-CN" sz="2400" b="0" kern="100" dirty="0">
                          <a:effectLst/>
                          <a:latin typeface="+mn-ea"/>
                          <a:ea typeface="+mn-ea"/>
                          <a:cs typeface="Courier New" panose="02070309020205020404" pitchFamily="49" charset="0"/>
                        </a:rPr>
                        <a:t>从绿色生产的角度</a:t>
                      </a:r>
                      <a:r>
                        <a:rPr lang="zh-CN" altLang="zh-CN" sz="2400" b="0" kern="100" dirty="0">
                          <a:effectLst/>
                          <a:latin typeface="+mn-ea"/>
                          <a:ea typeface="+mn-ea"/>
                          <a:cs typeface="Courier New" panose="02070309020205020404" pitchFamily="49" charset="0"/>
                        </a:rPr>
                        <a:t>提出我国镍资源合理利用的</a:t>
                      </a:r>
                      <a:r>
                        <a:rPr lang="zh-CN" altLang="zh-CN" sz="2400" b="0" kern="100" dirty="0">
                          <a:effectLst/>
                          <a:latin typeface="+mn-ea"/>
                          <a:ea typeface="+mn-ea"/>
                          <a:cs typeface="Courier New" panose="02070309020205020404" pitchFamily="49" charset="0"/>
                        </a:rPr>
                        <a:t>建议。</a:t>
                      </a:r>
                      <a:endParaRPr lang="zh-CN" altLang="zh-CN" sz="2400" b="0" kern="100" dirty="0"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33301" marR="3330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35">
                <a:tc rowSpan="3">
                  <a:txBody>
                    <a:bodyPr/>
                    <a:p>
                      <a:pPr algn="ctr">
                        <a:buNone/>
                        <a:tabLst>
                          <a:tab pos="3086100" algn="l"/>
                        </a:tabLst>
                      </a:pPr>
                      <a:endParaRPr lang="zh-CN" altLang="en-US" sz="2400" b="0" kern="100" dirty="0"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pPr algn="ctr">
                        <a:buNone/>
                        <a:tabLst>
                          <a:tab pos="3086100" algn="l"/>
                        </a:tabLst>
                      </a:pPr>
                      <a:endParaRPr lang="zh-CN" altLang="en-US" sz="2400" b="0" kern="100" dirty="0"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  <a:p>
                      <a:pPr algn="ctr">
                        <a:buNone/>
                        <a:tabLst>
                          <a:tab pos="3086100" algn="l"/>
                        </a:tabLst>
                      </a:pPr>
                      <a:r>
                        <a:rPr lang="en-US" altLang="zh-CN" sz="2400" b="0" kern="100" dirty="0">
                          <a:effectLst/>
                          <a:latin typeface="+mn-ea"/>
                          <a:ea typeface="+mn-ea"/>
                          <a:cs typeface="Courier New" panose="02070309020205020404" pitchFamily="49" charset="0"/>
                        </a:rPr>
                        <a:t>2023</a:t>
                      </a:r>
                      <a:endParaRPr lang="en-US" altLang="zh-CN" sz="2400" b="0" kern="100" dirty="0">
                        <a:effectLst/>
                        <a:latin typeface="+mn-ea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 marL="33301" marR="3330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zh-CN" sz="2400" kern="100" dirty="0">
                          <a:effectLst/>
                          <a:latin typeface="+mn-ea"/>
                          <a:cs typeface="Courier New" panose="02070309020205020404" pitchFamily="49" charset="0"/>
                        </a:rPr>
                        <a:t>湖南卷</a:t>
                      </a:r>
                      <a:endParaRPr lang="zh-CN" altLang="zh-CN" sz="2400" kern="100" dirty="0">
                        <a:effectLst/>
                        <a:latin typeface="+mn-ea"/>
                        <a:cs typeface="Courier New" panose="02070309020205020404" pitchFamily="49" charset="0"/>
                      </a:endParaRPr>
                    </a:p>
                  </a:txBody>
                  <a:tcPr marL="27305" marR="27305" marT="0" marB="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zh-CN" sz="2400" kern="100" dirty="0">
                          <a:effectLst/>
                          <a:latin typeface="+mn-ea"/>
                          <a:cs typeface="Courier New" panose="02070309020205020404" pitchFamily="49" charset="0"/>
                        </a:rPr>
                        <a:t>我国锆资源供应安全面临的主要问题。</a:t>
                      </a:r>
                      <a:endParaRPr lang="zh-CN" altLang="zh-CN" sz="2400" kern="100" dirty="0">
                        <a:effectLst/>
                        <a:latin typeface="+mn-ea"/>
                        <a:cs typeface="Courier New" panose="02070309020205020404" pitchFamily="49" charset="0"/>
                      </a:endParaRPr>
                    </a:p>
                  </a:txBody>
                  <a:tcPr marL="27305" marR="27305" marT="0" marB="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35">
                <a:tc vMerge="1">
                  <a:tcPr marL="33301" marR="3330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zh-CN" sz="2400" kern="100" dirty="0">
                          <a:effectLst/>
                          <a:latin typeface="+mn-ea"/>
                          <a:cs typeface="Courier New" panose="02070309020205020404" pitchFamily="49" charset="0"/>
                        </a:rPr>
                        <a:t>海南卷</a:t>
                      </a:r>
                      <a:endParaRPr lang="zh-CN" altLang="zh-CN" sz="2400" kern="100" dirty="0">
                        <a:effectLst/>
                        <a:latin typeface="+mn-ea"/>
                        <a:cs typeface="Courier New" panose="02070309020205020404" pitchFamily="49" charset="0"/>
                      </a:endParaRPr>
                    </a:p>
                  </a:txBody>
                  <a:tcPr marL="27305" marR="27305" marT="0" marB="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zh-CN" sz="2400" kern="100" dirty="0">
                          <a:effectLst/>
                          <a:latin typeface="+mn-ea"/>
                          <a:cs typeface="Courier New" panose="02070309020205020404" pitchFamily="49" charset="0"/>
                        </a:rPr>
                        <a:t>我国水资源与国家安全的关系。</a:t>
                      </a:r>
                      <a:endParaRPr lang="zh-CN" altLang="zh-CN" sz="2400" kern="100" dirty="0">
                        <a:effectLst/>
                        <a:latin typeface="+mn-ea"/>
                        <a:cs typeface="Courier New" panose="02070309020205020404" pitchFamily="49" charset="0"/>
                      </a:endParaRPr>
                    </a:p>
                  </a:txBody>
                  <a:tcPr marL="27305" marR="27305" marT="0" marB="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835">
                <a:tc vMerge="1">
                  <a:tcPr marL="33301" marR="33301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zh-CN" sz="2400" kern="100" dirty="0">
                          <a:effectLst/>
                          <a:latin typeface="+mn-ea"/>
                          <a:cs typeface="Courier New" panose="02070309020205020404" pitchFamily="49" charset="0"/>
                        </a:rPr>
                        <a:t>6月浙江卷</a:t>
                      </a:r>
                      <a:endParaRPr lang="zh-CN" altLang="zh-CN" sz="2400" kern="100" dirty="0">
                        <a:effectLst/>
                        <a:latin typeface="+mn-ea"/>
                        <a:cs typeface="Courier New" panose="02070309020205020404" pitchFamily="49" charset="0"/>
                      </a:endParaRPr>
                    </a:p>
                  </a:txBody>
                  <a:tcPr marL="27305" marR="27305" marT="0" marB="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zh-CN" sz="2400" kern="100" dirty="0">
                          <a:effectLst/>
                          <a:latin typeface="+mn-ea"/>
                          <a:cs typeface="Courier New" panose="02070309020205020404" pitchFamily="49" charset="0"/>
                        </a:rPr>
                        <a:t>我国把钨列入战略性矿产资源的原因。</a:t>
                      </a:r>
                      <a:endParaRPr lang="zh-CN" altLang="zh-CN" sz="2400" kern="100" dirty="0">
                        <a:effectLst/>
                        <a:latin typeface="+mn-ea"/>
                        <a:cs typeface="Courier New" panose="02070309020205020404" pitchFamily="49" charset="0"/>
                      </a:endParaRPr>
                    </a:p>
                  </a:txBody>
                  <a:tcPr marL="27305" marR="27305" marT="0" marB="0" vert="horz" anchor="ctr" anchorCt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01015" y="4074795"/>
            <a:ext cx="14865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</a:rPr>
              <a:t>提取考点：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301264" y="6618514"/>
            <a:ext cx="673023" cy="96558"/>
            <a:chOff x="11301264" y="6618514"/>
            <a:chExt cx="673023" cy="96558"/>
          </a:xfrm>
          <a:solidFill>
            <a:srgbClr val="162746"/>
          </a:solidFill>
        </p:grpSpPr>
        <p:sp>
          <p:nvSpPr>
            <p:cNvPr id="10" name="矩形 9"/>
            <p:cNvSpPr/>
            <p:nvPr/>
          </p:nvSpPr>
          <p:spPr>
            <a:xfrm>
              <a:off x="11301264" y="6618514"/>
              <a:ext cx="576943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903529" y="6618514"/>
              <a:ext cx="70758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01015" y="4653280"/>
            <a:ext cx="1096073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1.自然资源的分布特征，与区域发展的关系，保障资源安全的途径。</a:t>
            </a:r>
            <a:endParaRPr sz="24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2.耕地等自然资源与粮食安全的关系，保障粮食安全的对策。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" name="矩形 80"/>
          <p:cNvSpPr/>
          <p:nvPr/>
        </p:nvSpPr>
        <p:spPr>
          <a:xfrm>
            <a:off x="500742" y="0"/>
            <a:ext cx="576943" cy="70757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742" y="122796"/>
            <a:ext cx="57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8254" y="5876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知识结构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641985" y="1335405"/>
            <a:ext cx="11035030" cy="4764405"/>
            <a:chOff x="-3258" y="2622"/>
            <a:chExt cx="17378" cy="7503"/>
          </a:xfrm>
        </p:grpSpPr>
        <p:grpSp>
          <p:nvGrpSpPr>
            <p:cNvPr id="118" name="组合 117"/>
            <p:cNvGrpSpPr/>
            <p:nvPr/>
          </p:nvGrpSpPr>
          <p:grpSpPr>
            <a:xfrm rot="0">
              <a:off x="-3258" y="2681"/>
              <a:ext cx="17264" cy="6237"/>
              <a:chOff x="-3448" y="2330"/>
              <a:chExt cx="17264" cy="6237"/>
            </a:xfrm>
          </p:grpSpPr>
          <p:sp>
            <p:nvSpPr>
              <p:cNvPr id="119" name="圆角矩形 118"/>
              <p:cNvSpPr/>
              <p:nvPr>
                <p:custDataLst>
                  <p:tags r:id="rId1"/>
                </p:custDataLst>
              </p:nvPr>
            </p:nvSpPr>
            <p:spPr>
              <a:xfrm>
                <a:off x="8386" y="2330"/>
                <a:ext cx="2526" cy="605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240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国家</a:t>
                </a:r>
                <a:r>
                  <a:rPr lang="zh-CN" altLang="en-US" sz="2400" b="1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  <a:endPara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0" name="圆角矩形 119"/>
              <p:cNvSpPr/>
              <p:nvPr>
                <p:custDataLst>
                  <p:tags r:id="rId2"/>
                </p:custDataLst>
              </p:nvPr>
            </p:nvSpPr>
            <p:spPr>
              <a:xfrm>
                <a:off x="7937" y="5511"/>
                <a:ext cx="3572" cy="1949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C000"/>
                    </a:soli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政治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军事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环境安全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资源安全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经济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文化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科技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1" name="圆角矩形 120"/>
              <p:cNvSpPr/>
              <p:nvPr>
                <p:custDataLst>
                  <p:tags r:id="rId3"/>
                </p:custDataLst>
              </p:nvPr>
            </p:nvSpPr>
            <p:spPr>
              <a:xfrm>
                <a:off x="10244" y="7546"/>
                <a:ext cx="3572" cy="76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C000"/>
                    </a:soli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2" name="圆角矩形 121"/>
              <p:cNvSpPr/>
              <p:nvPr>
                <p:custDataLst>
                  <p:tags r:id="rId4"/>
                </p:custDataLst>
              </p:nvPr>
            </p:nvSpPr>
            <p:spPr>
              <a:xfrm>
                <a:off x="-3448" y="4478"/>
                <a:ext cx="3572" cy="4089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C000"/>
                    </a:soli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气候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资源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水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资源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土地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资源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生物资源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矿产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资源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能源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资源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3" name="圆角矩形 122"/>
              <p:cNvSpPr/>
              <p:nvPr>
                <p:custDataLst>
                  <p:tags r:id="rId5"/>
                </p:custDataLst>
              </p:nvPr>
            </p:nvSpPr>
            <p:spPr>
              <a:xfrm>
                <a:off x="2797" y="5278"/>
                <a:ext cx="2230" cy="226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C000"/>
                    </a:solidFill>
                  </a14:hiddenFill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农业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第三</a:t>
                </a:r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产业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2000" b="1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工业</a:t>
                </a:r>
                <a:endPara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24" name="圆角矩形 123"/>
            <p:cNvSpPr/>
            <p:nvPr>
              <p:custDataLst>
                <p:tags r:id="rId6"/>
              </p:custDataLst>
            </p:nvPr>
          </p:nvSpPr>
          <p:spPr>
            <a:xfrm>
              <a:off x="-2828" y="2623"/>
              <a:ext cx="2991" cy="7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自然</a:t>
              </a:r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资源</a:t>
              </a:r>
              <a:endPara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25" name="直接箭头连接符 124"/>
            <p:cNvCxnSpPr/>
            <p:nvPr>
              <p:custDataLst>
                <p:tags r:id="rId7"/>
              </p:custDataLst>
            </p:nvPr>
          </p:nvCxnSpPr>
          <p:spPr>
            <a:xfrm flipV="1">
              <a:off x="5441" y="6812"/>
              <a:ext cx="3263" cy="3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文本框 125"/>
            <p:cNvSpPr txBox="1"/>
            <p:nvPr>
              <p:custDataLst>
                <p:tags r:id="rId8"/>
              </p:custDataLst>
            </p:nvPr>
          </p:nvSpPr>
          <p:spPr>
            <a:xfrm>
              <a:off x="-272" y="5467"/>
              <a:ext cx="325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000" b="1" dirty="0" smtClean="0">
                  <a:solidFill>
                    <a:srgbClr val="0070C0"/>
                  </a:solidFill>
                </a:rPr>
                <a:t>为国家经济活动提供物质基础</a:t>
              </a:r>
              <a:endParaRPr lang="zh-CN" altLang="en-US" sz="2000" b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127" name="文本框 126"/>
            <p:cNvSpPr txBox="1"/>
            <p:nvPr>
              <p:custDataLst>
                <p:tags r:id="rId9"/>
              </p:custDataLst>
            </p:nvPr>
          </p:nvSpPr>
          <p:spPr>
            <a:xfrm>
              <a:off x="11811" y="4556"/>
              <a:ext cx="2309" cy="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000" b="1" dirty="0" smtClean="0">
                  <a:solidFill>
                    <a:srgbClr val="0070C0"/>
                  </a:solidFill>
                </a:rPr>
                <a:t>通过促发和放大国家安全危机，间接影响国家安全</a:t>
              </a:r>
              <a:endParaRPr lang="zh-CN" altLang="en-US" sz="2000" b="1" dirty="0" smtClean="0">
                <a:solidFill>
                  <a:srgbClr val="0070C0"/>
                </a:solidFill>
              </a:endParaRPr>
            </a:p>
          </p:txBody>
        </p:sp>
        <p:cxnSp>
          <p:nvCxnSpPr>
            <p:cNvPr id="128" name="直接连接符 127"/>
            <p:cNvCxnSpPr/>
            <p:nvPr>
              <p:custDataLst>
                <p:tags r:id="rId10"/>
              </p:custDataLst>
            </p:nvPr>
          </p:nvCxnSpPr>
          <p:spPr>
            <a:xfrm>
              <a:off x="10861" y="6876"/>
              <a:ext cx="894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>
              <p:custDataLst>
                <p:tags r:id="rId11"/>
              </p:custDataLst>
            </p:nvPr>
          </p:nvCxnSpPr>
          <p:spPr>
            <a:xfrm flipV="1">
              <a:off x="10861" y="7834"/>
              <a:ext cx="926" cy="20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>
              <p:custDataLst>
                <p:tags r:id="rId12"/>
              </p:custDataLst>
            </p:nvPr>
          </p:nvCxnSpPr>
          <p:spPr>
            <a:xfrm>
              <a:off x="10861" y="4000"/>
              <a:ext cx="894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>
              <p:custDataLst>
                <p:tags r:id="rId13"/>
              </p:custDataLst>
            </p:nvPr>
          </p:nvCxnSpPr>
          <p:spPr>
            <a:xfrm>
              <a:off x="10909" y="4991"/>
              <a:ext cx="894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>
              <p:custDataLst>
                <p:tags r:id="rId14"/>
              </p:custDataLst>
            </p:nvPr>
          </p:nvCxnSpPr>
          <p:spPr>
            <a:xfrm>
              <a:off x="10909" y="2993"/>
              <a:ext cx="894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>
              <p:custDataLst>
                <p:tags r:id="rId15"/>
              </p:custDataLst>
            </p:nvPr>
          </p:nvCxnSpPr>
          <p:spPr>
            <a:xfrm>
              <a:off x="11755" y="2994"/>
              <a:ext cx="0" cy="487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矩形 133"/>
            <p:cNvSpPr/>
            <p:nvPr>
              <p:custDataLst>
                <p:tags r:id="rId16"/>
              </p:custDataLst>
            </p:nvPr>
          </p:nvSpPr>
          <p:spPr>
            <a:xfrm>
              <a:off x="-2419" y="3933"/>
              <a:ext cx="2172" cy="575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35" name="矩形 134"/>
            <p:cNvSpPr/>
            <p:nvPr>
              <p:custDataLst>
                <p:tags r:id="rId17"/>
              </p:custDataLst>
            </p:nvPr>
          </p:nvSpPr>
          <p:spPr>
            <a:xfrm>
              <a:off x="8752" y="3545"/>
              <a:ext cx="2172" cy="658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6" name="直接连接符 135"/>
            <p:cNvCxnSpPr/>
            <p:nvPr>
              <p:custDataLst>
                <p:tags r:id="rId18"/>
              </p:custDataLst>
            </p:nvPr>
          </p:nvCxnSpPr>
          <p:spPr>
            <a:xfrm>
              <a:off x="10909" y="6029"/>
              <a:ext cx="894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triangl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圆角矩形 136"/>
            <p:cNvSpPr/>
            <p:nvPr>
              <p:custDataLst>
                <p:tags r:id="rId19"/>
              </p:custDataLst>
            </p:nvPr>
          </p:nvSpPr>
          <p:spPr>
            <a:xfrm>
              <a:off x="2515" y="2622"/>
              <a:ext cx="3709" cy="70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区域经济</a:t>
              </a:r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发展</a:t>
              </a:r>
              <a:endPara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文本框 137"/>
            <p:cNvSpPr txBox="1"/>
            <p:nvPr>
              <p:custDataLst>
                <p:tags r:id="rId20"/>
              </p:custDataLst>
            </p:nvPr>
          </p:nvSpPr>
          <p:spPr>
            <a:xfrm>
              <a:off x="5098" y="5715"/>
              <a:ext cx="353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endParaRPr lang="zh-CN" altLang="en-US" sz="2000" dirty="0" smtClean="0">
                <a:solidFill>
                  <a:schemeClr val="accent3"/>
                </a:solidFill>
              </a:endParaRPr>
            </a:p>
          </p:txBody>
        </p:sp>
        <p:cxnSp>
          <p:nvCxnSpPr>
            <p:cNvPr id="139" name="直接箭头连接符 138"/>
            <p:cNvCxnSpPr/>
            <p:nvPr>
              <p:custDataLst>
                <p:tags r:id="rId21"/>
              </p:custDataLst>
            </p:nvPr>
          </p:nvCxnSpPr>
          <p:spPr>
            <a:xfrm flipV="1">
              <a:off x="-247" y="6580"/>
              <a:ext cx="3260" cy="1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矩形 139"/>
            <p:cNvSpPr/>
            <p:nvPr>
              <p:custDataLst>
                <p:tags r:id="rId22"/>
              </p:custDataLst>
            </p:nvPr>
          </p:nvSpPr>
          <p:spPr>
            <a:xfrm>
              <a:off x="2987" y="4991"/>
              <a:ext cx="2172" cy="3321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41" name="文本框 140"/>
            <p:cNvSpPr txBox="1"/>
            <p:nvPr>
              <p:custDataLst>
                <p:tags r:id="rId23"/>
              </p:custDataLst>
            </p:nvPr>
          </p:nvSpPr>
          <p:spPr>
            <a:xfrm>
              <a:off x="5310" y="6029"/>
              <a:ext cx="32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000" b="1" dirty="0" smtClean="0">
                  <a:solidFill>
                    <a:srgbClr val="0070C0"/>
                  </a:solidFill>
                </a:rPr>
                <a:t>过度资源消耗</a:t>
              </a:r>
              <a:endParaRPr lang="zh-CN" altLang="en-US" sz="2000" b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145" name="文本框 144"/>
            <p:cNvSpPr txBox="1"/>
            <p:nvPr>
              <p:custDataLst>
                <p:tags r:id="rId24"/>
              </p:custDataLst>
            </p:nvPr>
          </p:nvSpPr>
          <p:spPr>
            <a:xfrm>
              <a:off x="5355" y="7094"/>
              <a:ext cx="32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000" b="1" dirty="0" smtClean="0">
                  <a:solidFill>
                    <a:srgbClr val="0070C0"/>
                  </a:solidFill>
                </a:rPr>
                <a:t>资源不合理</a:t>
              </a:r>
              <a:r>
                <a:rPr lang="zh-CN" altLang="en-US" sz="2000" b="1" dirty="0" smtClean="0">
                  <a:solidFill>
                    <a:srgbClr val="0070C0"/>
                  </a:solidFill>
                </a:rPr>
                <a:t>开发</a:t>
              </a:r>
              <a:endParaRPr lang="zh-CN" altLang="en-US" sz="2000" b="1" dirty="0" smtClean="0">
                <a:solidFill>
                  <a:srgbClr val="0070C0"/>
                </a:solidFill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1301264" y="6618514"/>
            <a:ext cx="673023" cy="96558"/>
            <a:chOff x="11301264" y="6618514"/>
            <a:chExt cx="673023" cy="96558"/>
          </a:xfrm>
          <a:solidFill>
            <a:srgbClr val="162746"/>
          </a:solidFill>
        </p:grpSpPr>
        <p:sp>
          <p:nvSpPr>
            <p:cNvPr id="143" name="矩形 142"/>
            <p:cNvSpPr/>
            <p:nvPr/>
          </p:nvSpPr>
          <p:spPr>
            <a:xfrm>
              <a:off x="11301264" y="6618514"/>
              <a:ext cx="576943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11903529" y="6618514"/>
              <a:ext cx="70758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</p:spTree>
    <p:custDataLst>
      <p:tags r:id="rId2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386725" y="1777999"/>
            <a:ext cx="11805275" cy="2933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613607" y="1721942"/>
            <a:ext cx="3454460" cy="3319065"/>
            <a:chOff x="-1210206" y="1291456"/>
            <a:chExt cx="2590845" cy="2489299"/>
          </a:xfrm>
        </p:grpSpPr>
        <p:sp>
          <p:nvSpPr>
            <p:cNvPr id="13" name="任意多边形 12"/>
            <p:cNvSpPr/>
            <p:nvPr/>
          </p:nvSpPr>
          <p:spPr>
            <a:xfrm rot="17162525">
              <a:off x="-787423" y="1750258"/>
              <a:ext cx="2489299" cy="1571695"/>
            </a:xfrm>
            <a:custGeom>
              <a:avLst/>
              <a:gdLst>
                <a:gd name="connsiteX0" fmla="*/ 0 w 2550639"/>
                <a:gd name="connsiteY0" fmla="*/ 664829 h 1610425"/>
                <a:gd name="connsiteX1" fmla="*/ 2356714 w 2550639"/>
                <a:gd name="connsiteY1" fmla="*/ 0 h 1610425"/>
                <a:gd name="connsiteX2" fmla="*/ 2513421 w 2550639"/>
                <a:gd name="connsiteY2" fmla="*/ 271426 h 1610425"/>
                <a:gd name="connsiteX3" fmla="*/ 2549202 w 2550639"/>
                <a:gd name="connsiteY3" fmla="*/ 377831 h 1610425"/>
                <a:gd name="connsiteX4" fmla="*/ 2550094 w 2550639"/>
                <a:gd name="connsiteY4" fmla="*/ 411762 h 1610425"/>
                <a:gd name="connsiteX5" fmla="*/ 2550639 w 2550639"/>
                <a:gd name="connsiteY5" fmla="*/ 415008 h 1610425"/>
                <a:gd name="connsiteX6" fmla="*/ 2550410 w 2550639"/>
                <a:gd name="connsiteY6" fmla="*/ 423734 h 1610425"/>
                <a:gd name="connsiteX7" fmla="*/ 2550639 w 2550639"/>
                <a:gd name="connsiteY7" fmla="*/ 432450 h 1610425"/>
                <a:gd name="connsiteX8" fmla="*/ 2550095 w 2550639"/>
                <a:gd name="connsiteY8" fmla="*/ 435692 h 1610425"/>
                <a:gd name="connsiteX9" fmla="*/ 2549202 w 2550639"/>
                <a:gd name="connsiteY9" fmla="*/ 469627 h 1610425"/>
                <a:gd name="connsiteX10" fmla="*/ 2513423 w 2550639"/>
                <a:gd name="connsiteY10" fmla="*/ 576032 h 1610425"/>
                <a:gd name="connsiteX11" fmla="*/ 2004148 w 2550639"/>
                <a:gd name="connsiteY11" fmla="*/ 1458122 h 1610425"/>
                <a:gd name="connsiteX12" fmla="*/ 1929889 w 2550639"/>
                <a:gd name="connsiteY12" fmla="*/ 1542310 h 1610425"/>
                <a:gd name="connsiteX13" fmla="*/ 1900947 w 2550639"/>
                <a:gd name="connsiteY13" fmla="*/ 1560051 h 1610425"/>
                <a:gd name="connsiteX14" fmla="*/ 1898410 w 2550639"/>
                <a:gd name="connsiteY14" fmla="*/ 1562144 h 1610425"/>
                <a:gd name="connsiteX15" fmla="*/ 1890748 w 2550639"/>
                <a:gd name="connsiteY15" fmla="*/ 1566304 h 1610425"/>
                <a:gd name="connsiteX16" fmla="*/ 1883306 w 2550639"/>
                <a:gd name="connsiteY16" fmla="*/ 1570864 h 1610425"/>
                <a:gd name="connsiteX17" fmla="*/ 1880222 w 2550639"/>
                <a:gd name="connsiteY17" fmla="*/ 1572017 h 1610425"/>
                <a:gd name="connsiteX18" fmla="*/ 1850390 w 2550639"/>
                <a:gd name="connsiteY18" fmla="*/ 1588209 h 1610425"/>
                <a:gd name="connsiteX19" fmla="*/ 1740351 w 2550639"/>
                <a:gd name="connsiteY19" fmla="*/ 1610424 h 1610425"/>
                <a:gd name="connsiteX20" fmla="*/ 721802 w 2550639"/>
                <a:gd name="connsiteY20" fmla="*/ 1610425 h 1610425"/>
                <a:gd name="connsiteX21" fmla="*/ 563743 w 2550639"/>
                <a:gd name="connsiteY21" fmla="*/ 1562144 h 1610425"/>
                <a:gd name="connsiteX22" fmla="*/ 554475 w 2550639"/>
                <a:gd name="connsiteY22" fmla="*/ 1554498 h 1610425"/>
                <a:gd name="connsiteX23" fmla="*/ 532266 w 2550639"/>
                <a:gd name="connsiteY23" fmla="*/ 1542310 h 1610425"/>
                <a:gd name="connsiteX24" fmla="*/ 458007 w 2550639"/>
                <a:gd name="connsiteY24" fmla="*/ 1458122 h 161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50639" h="1610425">
                  <a:moveTo>
                    <a:pt x="0" y="664829"/>
                  </a:moveTo>
                  <a:lnTo>
                    <a:pt x="2356714" y="0"/>
                  </a:lnTo>
                  <a:lnTo>
                    <a:pt x="2513421" y="271426"/>
                  </a:lnTo>
                  <a:cubicBezTo>
                    <a:pt x="2532938" y="305230"/>
                    <a:pt x="2544680" y="341387"/>
                    <a:pt x="2549202" y="377831"/>
                  </a:cubicBezTo>
                  <a:lnTo>
                    <a:pt x="2550094" y="411762"/>
                  </a:lnTo>
                  <a:lnTo>
                    <a:pt x="2550639" y="415008"/>
                  </a:lnTo>
                  <a:lnTo>
                    <a:pt x="2550410" y="423734"/>
                  </a:lnTo>
                  <a:lnTo>
                    <a:pt x="2550639" y="432450"/>
                  </a:lnTo>
                  <a:lnTo>
                    <a:pt x="2550095" y="435692"/>
                  </a:lnTo>
                  <a:lnTo>
                    <a:pt x="2549202" y="469627"/>
                  </a:lnTo>
                  <a:cubicBezTo>
                    <a:pt x="2544680" y="506071"/>
                    <a:pt x="2532938" y="542228"/>
                    <a:pt x="2513423" y="576032"/>
                  </a:cubicBezTo>
                  <a:lnTo>
                    <a:pt x="2004148" y="1458122"/>
                  </a:lnTo>
                  <a:cubicBezTo>
                    <a:pt x="1984631" y="1491925"/>
                    <a:pt x="1959188" y="1520173"/>
                    <a:pt x="1929889" y="1542310"/>
                  </a:cubicBezTo>
                  <a:lnTo>
                    <a:pt x="1900947" y="1560051"/>
                  </a:lnTo>
                  <a:lnTo>
                    <a:pt x="1898410" y="1562144"/>
                  </a:lnTo>
                  <a:lnTo>
                    <a:pt x="1890748" y="1566304"/>
                  </a:lnTo>
                  <a:lnTo>
                    <a:pt x="1883306" y="1570864"/>
                  </a:lnTo>
                  <a:lnTo>
                    <a:pt x="1880222" y="1572017"/>
                  </a:lnTo>
                  <a:lnTo>
                    <a:pt x="1850390" y="1588209"/>
                  </a:lnTo>
                  <a:cubicBezTo>
                    <a:pt x="1816569" y="1602514"/>
                    <a:pt x="1779384" y="1610424"/>
                    <a:pt x="1740351" y="1610424"/>
                  </a:cubicBezTo>
                  <a:lnTo>
                    <a:pt x="721802" y="1610425"/>
                  </a:lnTo>
                  <a:cubicBezTo>
                    <a:pt x="663254" y="1610425"/>
                    <a:pt x="608862" y="1592626"/>
                    <a:pt x="563743" y="1562144"/>
                  </a:cubicBezTo>
                  <a:lnTo>
                    <a:pt x="554475" y="1554498"/>
                  </a:lnTo>
                  <a:lnTo>
                    <a:pt x="532266" y="1542310"/>
                  </a:lnTo>
                  <a:cubicBezTo>
                    <a:pt x="502966" y="1520173"/>
                    <a:pt x="477523" y="1491925"/>
                    <a:pt x="458007" y="1458122"/>
                  </a:cubicBezTo>
                  <a:close/>
                </a:path>
              </a:pathLst>
            </a:cu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>
                <a:cs typeface="+mn-ea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rot="20782534">
              <a:off x="-1210206" y="1316400"/>
              <a:ext cx="2590845" cy="2329974"/>
            </a:xfrm>
            <a:custGeom>
              <a:avLst/>
              <a:gdLst>
                <a:gd name="connsiteX0" fmla="*/ 531453 w 2150426"/>
                <a:gd name="connsiteY0" fmla="*/ 1894557 h 1933898"/>
                <a:gd name="connsiteX1" fmla="*/ 523901 w 2150426"/>
                <a:gd name="connsiteY1" fmla="*/ 1888327 h 1933898"/>
                <a:gd name="connsiteX2" fmla="*/ 505804 w 2150426"/>
                <a:gd name="connsiteY2" fmla="*/ 1878396 h 1933898"/>
                <a:gd name="connsiteX3" fmla="*/ 445296 w 2150426"/>
                <a:gd name="connsiteY3" fmla="*/ 1809798 h 1933898"/>
                <a:gd name="connsiteX4" fmla="*/ 30326 w 2150426"/>
                <a:gd name="connsiteY4" fmla="*/ 1091048 h 1933898"/>
                <a:gd name="connsiteX5" fmla="*/ 1172 w 2150426"/>
                <a:gd name="connsiteY5" fmla="*/ 1004348 h 1933898"/>
                <a:gd name="connsiteX6" fmla="*/ 444 w 2150426"/>
                <a:gd name="connsiteY6" fmla="*/ 976700 h 1933898"/>
                <a:gd name="connsiteX7" fmla="*/ 0 w 2150426"/>
                <a:gd name="connsiteY7" fmla="*/ 974054 h 1933898"/>
                <a:gd name="connsiteX8" fmla="*/ 187 w 2150426"/>
                <a:gd name="connsiteY8" fmla="*/ 966943 h 1933898"/>
                <a:gd name="connsiteX9" fmla="*/ 0 w 2150426"/>
                <a:gd name="connsiteY9" fmla="*/ 959843 h 1933898"/>
                <a:gd name="connsiteX10" fmla="*/ 444 w 2150426"/>
                <a:gd name="connsiteY10" fmla="*/ 957201 h 1933898"/>
                <a:gd name="connsiteX11" fmla="*/ 1172 w 2150426"/>
                <a:gd name="connsiteY11" fmla="*/ 929549 h 1933898"/>
                <a:gd name="connsiteX12" fmla="*/ 30326 w 2150426"/>
                <a:gd name="connsiteY12" fmla="*/ 842849 h 1933898"/>
                <a:gd name="connsiteX13" fmla="*/ 445296 w 2150426"/>
                <a:gd name="connsiteY13" fmla="*/ 124100 h 1933898"/>
                <a:gd name="connsiteX14" fmla="*/ 505804 w 2150426"/>
                <a:gd name="connsiteY14" fmla="*/ 55501 h 1933898"/>
                <a:gd name="connsiteX15" fmla="*/ 529387 w 2150426"/>
                <a:gd name="connsiteY15" fmla="*/ 41045 h 1933898"/>
                <a:gd name="connsiteX16" fmla="*/ 531453 w 2150426"/>
                <a:gd name="connsiteY16" fmla="*/ 39340 h 1933898"/>
                <a:gd name="connsiteX17" fmla="*/ 537695 w 2150426"/>
                <a:gd name="connsiteY17" fmla="*/ 35952 h 1933898"/>
                <a:gd name="connsiteX18" fmla="*/ 543760 w 2150426"/>
                <a:gd name="connsiteY18" fmla="*/ 32234 h 1933898"/>
                <a:gd name="connsiteX19" fmla="*/ 546274 w 2150426"/>
                <a:gd name="connsiteY19" fmla="*/ 31296 h 1933898"/>
                <a:gd name="connsiteX20" fmla="*/ 570581 w 2150426"/>
                <a:gd name="connsiteY20" fmla="*/ 18102 h 1933898"/>
                <a:gd name="connsiteX21" fmla="*/ 660243 w 2150426"/>
                <a:gd name="connsiteY21" fmla="*/ 0 h 1933898"/>
                <a:gd name="connsiteX22" fmla="*/ 1490183 w 2150426"/>
                <a:gd name="connsiteY22" fmla="*/ 0 h 1933898"/>
                <a:gd name="connsiteX23" fmla="*/ 1579845 w 2150426"/>
                <a:gd name="connsiteY23" fmla="*/ 18102 h 1933898"/>
                <a:gd name="connsiteX24" fmla="*/ 1604154 w 2150426"/>
                <a:gd name="connsiteY24" fmla="*/ 31297 h 1933898"/>
                <a:gd name="connsiteX25" fmla="*/ 1606666 w 2150426"/>
                <a:gd name="connsiteY25" fmla="*/ 32234 h 1933898"/>
                <a:gd name="connsiteX26" fmla="*/ 1612726 w 2150426"/>
                <a:gd name="connsiteY26" fmla="*/ 35949 h 1933898"/>
                <a:gd name="connsiteX27" fmla="*/ 1618973 w 2150426"/>
                <a:gd name="connsiteY27" fmla="*/ 39340 h 1933898"/>
                <a:gd name="connsiteX28" fmla="*/ 1621041 w 2150426"/>
                <a:gd name="connsiteY28" fmla="*/ 41046 h 1933898"/>
                <a:gd name="connsiteX29" fmla="*/ 1644623 w 2150426"/>
                <a:gd name="connsiteY29" fmla="*/ 55501 h 1933898"/>
                <a:gd name="connsiteX30" fmla="*/ 1705130 w 2150426"/>
                <a:gd name="connsiteY30" fmla="*/ 124100 h 1933898"/>
                <a:gd name="connsiteX31" fmla="*/ 2120100 w 2150426"/>
                <a:gd name="connsiteY31" fmla="*/ 842849 h 1933898"/>
                <a:gd name="connsiteX32" fmla="*/ 2149255 w 2150426"/>
                <a:gd name="connsiteY32" fmla="*/ 929550 h 1933898"/>
                <a:gd name="connsiteX33" fmla="*/ 2149982 w 2150426"/>
                <a:gd name="connsiteY33" fmla="*/ 957198 h 1933898"/>
                <a:gd name="connsiteX34" fmla="*/ 2150426 w 2150426"/>
                <a:gd name="connsiteY34" fmla="*/ 959843 h 1933898"/>
                <a:gd name="connsiteX35" fmla="*/ 2150239 w 2150426"/>
                <a:gd name="connsiteY35" fmla="*/ 966953 h 1933898"/>
                <a:gd name="connsiteX36" fmla="*/ 2150426 w 2150426"/>
                <a:gd name="connsiteY36" fmla="*/ 974055 h 1933898"/>
                <a:gd name="connsiteX37" fmla="*/ 2149983 w 2150426"/>
                <a:gd name="connsiteY37" fmla="*/ 976697 h 1933898"/>
                <a:gd name="connsiteX38" fmla="*/ 2149255 w 2150426"/>
                <a:gd name="connsiteY38" fmla="*/ 1004348 h 1933898"/>
                <a:gd name="connsiteX39" fmla="*/ 2120101 w 2150426"/>
                <a:gd name="connsiteY39" fmla="*/ 1091049 h 1933898"/>
                <a:gd name="connsiteX40" fmla="*/ 1705131 w 2150426"/>
                <a:gd name="connsiteY40" fmla="*/ 1809798 h 1933898"/>
                <a:gd name="connsiteX41" fmla="*/ 1644623 w 2150426"/>
                <a:gd name="connsiteY41" fmla="*/ 1878396 h 1933898"/>
                <a:gd name="connsiteX42" fmla="*/ 1621040 w 2150426"/>
                <a:gd name="connsiteY42" fmla="*/ 1892852 h 1933898"/>
                <a:gd name="connsiteX43" fmla="*/ 1618973 w 2150426"/>
                <a:gd name="connsiteY43" fmla="*/ 1894557 h 1933898"/>
                <a:gd name="connsiteX44" fmla="*/ 1612730 w 2150426"/>
                <a:gd name="connsiteY44" fmla="*/ 1897947 h 1933898"/>
                <a:gd name="connsiteX45" fmla="*/ 1606666 w 2150426"/>
                <a:gd name="connsiteY45" fmla="*/ 1901663 h 1933898"/>
                <a:gd name="connsiteX46" fmla="*/ 1604153 w 2150426"/>
                <a:gd name="connsiteY46" fmla="*/ 1902602 h 1933898"/>
                <a:gd name="connsiteX47" fmla="*/ 1579845 w 2150426"/>
                <a:gd name="connsiteY47" fmla="*/ 1915796 h 1933898"/>
                <a:gd name="connsiteX48" fmla="*/ 1490183 w 2150426"/>
                <a:gd name="connsiteY48" fmla="*/ 1933897 h 1933898"/>
                <a:gd name="connsiteX49" fmla="*/ 660243 w 2150426"/>
                <a:gd name="connsiteY49" fmla="*/ 1933898 h 1933898"/>
                <a:gd name="connsiteX50" fmla="*/ 531453 w 2150426"/>
                <a:gd name="connsiteY50" fmla="*/ 1894557 h 193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50426" h="1933898">
                  <a:moveTo>
                    <a:pt x="531453" y="1894557"/>
                  </a:moveTo>
                  <a:lnTo>
                    <a:pt x="523901" y="1888327"/>
                  </a:lnTo>
                  <a:lnTo>
                    <a:pt x="505804" y="1878396"/>
                  </a:lnTo>
                  <a:cubicBezTo>
                    <a:pt x="481930" y="1860358"/>
                    <a:pt x="461198" y="1837341"/>
                    <a:pt x="445296" y="1809798"/>
                  </a:cubicBezTo>
                  <a:lnTo>
                    <a:pt x="30326" y="1091048"/>
                  </a:lnTo>
                  <a:cubicBezTo>
                    <a:pt x="14424" y="1063505"/>
                    <a:pt x="4856" y="1034042"/>
                    <a:pt x="1172" y="1004348"/>
                  </a:cubicBezTo>
                  <a:lnTo>
                    <a:pt x="444" y="976700"/>
                  </a:lnTo>
                  <a:lnTo>
                    <a:pt x="0" y="974054"/>
                  </a:lnTo>
                  <a:lnTo>
                    <a:pt x="187" y="966943"/>
                  </a:lnTo>
                  <a:lnTo>
                    <a:pt x="0" y="959843"/>
                  </a:lnTo>
                  <a:lnTo>
                    <a:pt x="444" y="957201"/>
                  </a:lnTo>
                  <a:lnTo>
                    <a:pt x="1172" y="929549"/>
                  </a:lnTo>
                  <a:cubicBezTo>
                    <a:pt x="4856" y="899855"/>
                    <a:pt x="14423" y="870392"/>
                    <a:pt x="30326" y="842849"/>
                  </a:cubicBezTo>
                  <a:lnTo>
                    <a:pt x="445296" y="124100"/>
                  </a:lnTo>
                  <a:cubicBezTo>
                    <a:pt x="461198" y="96556"/>
                    <a:pt x="481929" y="73539"/>
                    <a:pt x="505804" y="55501"/>
                  </a:cubicBezTo>
                  <a:lnTo>
                    <a:pt x="529387" y="41045"/>
                  </a:lnTo>
                  <a:lnTo>
                    <a:pt x="531453" y="39340"/>
                  </a:lnTo>
                  <a:lnTo>
                    <a:pt x="537695" y="35952"/>
                  </a:lnTo>
                  <a:lnTo>
                    <a:pt x="543760" y="32234"/>
                  </a:lnTo>
                  <a:lnTo>
                    <a:pt x="546274" y="31296"/>
                  </a:lnTo>
                  <a:lnTo>
                    <a:pt x="570581" y="18102"/>
                  </a:lnTo>
                  <a:cubicBezTo>
                    <a:pt x="598139" y="6446"/>
                    <a:pt x="628439" y="0"/>
                    <a:pt x="660243" y="0"/>
                  </a:cubicBezTo>
                  <a:lnTo>
                    <a:pt x="1490183" y="0"/>
                  </a:lnTo>
                  <a:cubicBezTo>
                    <a:pt x="1521987" y="0"/>
                    <a:pt x="1552286" y="6446"/>
                    <a:pt x="1579845" y="18102"/>
                  </a:cubicBezTo>
                  <a:lnTo>
                    <a:pt x="1604154" y="31297"/>
                  </a:lnTo>
                  <a:lnTo>
                    <a:pt x="1606666" y="32234"/>
                  </a:lnTo>
                  <a:lnTo>
                    <a:pt x="1612726" y="35949"/>
                  </a:lnTo>
                  <a:lnTo>
                    <a:pt x="1618973" y="39340"/>
                  </a:lnTo>
                  <a:lnTo>
                    <a:pt x="1621041" y="41046"/>
                  </a:lnTo>
                  <a:lnTo>
                    <a:pt x="1644623" y="55501"/>
                  </a:lnTo>
                  <a:cubicBezTo>
                    <a:pt x="1668496" y="73539"/>
                    <a:pt x="1689228" y="96557"/>
                    <a:pt x="1705130" y="124100"/>
                  </a:cubicBezTo>
                  <a:lnTo>
                    <a:pt x="2120100" y="842849"/>
                  </a:lnTo>
                  <a:cubicBezTo>
                    <a:pt x="2136003" y="870393"/>
                    <a:pt x="2145570" y="899855"/>
                    <a:pt x="2149255" y="929550"/>
                  </a:cubicBezTo>
                  <a:lnTo>
                    <a:pt x="2149982" y="957198"/>
                  </a:lnTo>
                  <a:lnTo>
                    <a:pt x="2150426" y="959843"/>
                  </a:lnTo>
                  <a:lnTo>
                    <a:pt x="2150239" y="966953"/>
                  </a:lnTo>
                  <a:lnTo>
                    <a:pt x="2150426" y="974055"/>
                  </a:lnTo>
                  <a:lnTo>
                    <a:pt x="2149983" y="976697"/>
                  </a:lnTo>
                  <a:lnTo>
                    <a:pt x="2149255" y="1004348"/>
                  </a:lnTo>
                  <a:cubicBezTo>
                    <a:pt x="2145570" y="1034043"/>
                    <a:pt x="2136003" y="1063505"/>
                    <a:pt x="2120101" y="1091049"/>
                  </a:cubicBezTo>
                  <a:lnTo>
                    <a:pt x="1705131" y="1809798"/>
                  </a:lnTo>
                  <a:cubicBezTo>
                    <a:pt x="1689228" y="1837341"/>
                    <a:pt x="1668497" y="1860358"/>
                    <a:pt x="1644623" y="1878396"/>
                  </a:cubicBezTo>
                  <a:lnTo>
                    <a:pt x="1621040" y="1892852"/>
                  </a:lnTo>
                  <a:lnTo>
                    <a:pt x="1618973" y="1894557"/>
                  </a:lnTo>
                  <a:lnTo>
                    <a:pt x="1612730" y="1897947"/>
                  </a:lnTo>
                  <a:lnTo>
                    <a:pt x="1606666" y="1901663"/>
                  </a:lnTo>
                  <a:lnTo>
                    <a:pt x="1604153" y="1902602"/>
                  </a:lnTo>
                  <a:lnTo>
                    <a:pt x="1579845" y="1915796"/>
                  </a:lnTo>
                  <a:cubicBezTo>
                    <a:pt x="1552287" y="1927452"/>
                    <a:pt x="1521988" y="1933897"/>
                    <a:pt x="1490183" y="1933897"/>
                  </a:cubicBezTo>
                  <a:lnTo>
                    <a:pt x="660243" y="1933898"/>
                  </a:lnTo>
                  <a:cubicBezTo>
                    <a:pt x="612537" y="1933898"/>
                    <a:pt x="568217" y="1919395"/>
                    <a:pt x="531453" y="1894557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65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</a:endParaRPr>
            </a:p>
          </p:txBody>
        </p:sp>
      </p:grp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-275551" y="2900071"/>
            <a:ext cx="193410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spAutoFit/>
          </a:bodyPr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四</a:t>
            </a:r>
            <a:endParaRPr lang="zh-CN" altLang="en-US" sz="586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4259242" y="1994339"/>
            <a:ext cx="406024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spAutoFit/>
          </a:bodyPr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+mn-ea"/>
              </a:rPr>
              <a:t>考点突破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+mn-ea"/>
            </a:endParaRPr>
          </a:p>
        </p:txBody>
      </p:sp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-186488" y="2571815"/>
            <a:ext cx="1755984" cy="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spAutoFit/>
          </a:bodyPr>
          <a:lstStyle/>
          <a:p>
            <a:pPr algn="ctr" defTabSz="1219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5" b="1" dirty="0">
                <a:solidFill>
                  <a:schemeClr val="bg1"/>
                </a:solidFill>
                <a:latin typeface="+mn-ea"/>
                <a:cs typeface="+mn-ea"/>
              </a:rPr>
              <a:t>PART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649451" y="2718843"/>
            <a:ext cx="76375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177795" y="136797"/>
            <a:ext cx="4256293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2025</a:t>
            </a:r>
            <a:r>
              <a:rPr lang="zh-CN" altLang="en-US" dirty="0"/>
              <a:t>届高三地理一轮复习</a:t>
            </a:r>
            <a:endParaRPr lang="zh-CN" altLang="en-US" dirty="0"/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158365" y="2958465"/>
            <a:ext cx="949325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zh-CN" altLang="en-US" sz="3600" b="1" dirty="0">
                <a:solidFill>
                  <a:srgbClr val="222A3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考点</a:t>
            </a:r>
            <a:r>
              <a:rPr lang="en-US" altLang="zh-CN" sz="3600" b="1" dirty="0">
                <a:solidFill>
                  <a:srgbClr val="222A3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1</a:t>
            </a:r>
            <a:r>
              <a:rPr lang="zh-CN" altLang="en-US" sz="3600" b="1" dirty="0">
                <a:solidFill>
                  <a:srgbClr val="222A3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：自然资源的分布特征、与区域发展的关系、保障资源安全的途径。</a:t>
            </a:r>
            <a:endParaRPr lang="zh-CN" altLang="en-US" sz="3600" b="1" dirty="0">
              <a:solidFill>
                <a:srgbClr val="222A3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" name="矩形 80"/>
          <p:cNvSpPr/>
          <p:nvPr/>
        </p:nvSpPr>
        <p:spPr>
          <a:xfrm>
            <a:off x="500742" y="0"/>
            <a:ext cx="576943" cy="707571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6349" y="123536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思维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导图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2924810" y="2356485"/>
            <a:ext cx="86233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自然资源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103144" y="6618514"/>
            <a:ext cx="673023" cy="96558"/>
            <a:chOff x="11301264" y="6618514"/>
            <a:chExt cx="673023" cy="96558"/>
          </a:xfrm>
          <a:solidFill>
            <a:srgbClr val="162746"/>
          </a:solidFill>
        </p:grpSpPr>
        <p:sp>
          <p:nvSpPr>
            <p:cNvPr id="10" name="矩形 9"/>
            <p:cNvSpPr/>
            <p:nvPr/>
          </p:nvSpPr>
          <p:spPr>
            <a:xfrm>
              <a:off x="11301264" y="6618514"/>
              <a:ext cx="576943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903529" y="6618514"/>
              <a:ext cx="70758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sp>
        <p:nvSpPr>
          <p:cNvPr id="19" name="左大括号 18"/>
          <p:cNvSpPr/>
          <p:nvPr/>
        </p:nvSpPr>
        <p:spPr>
          <a:xfrm>
            <a:off x="3756660" y="1264285"/>
            <a:ext cx="439420" cy="4774565"/>
          </a:xfrm>
          <a:prstGeom prst="leftBrace">
            <a:avLst>
              <a:gd name="adj1" fmla="val 2606"/>
              <a:gd name="adj2" fmla="val 46894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33" name="组合 32"/>
          <p:cNvGrpSpPr/>
          <p:nvPr/>
        </p:nvGrpSpPr>
        <p:grpSpPr>
          <a:xfrm flipH="1">
            <a:off x="461010" y="1725295"/>
            <a:ext cx="7155815" cy="3414395"/>
            <a:chOff x="4853" y="5290"/>
            <a:chExt cx="11269" cy="5377"/>
          </a:xfrm>
        </p:grpSpPr>
        <p:sp>
          <p:nvSpPr>
            <p:cNvPr id="4" name="文本框 3"/>
            <p:cNvSpPr txBox="1"/>
            <p:nvPr/>
          </p:nvSpPr>
          <p:spPr>
            <a:xfrm>
              <a:off x="8762" y="6050"/>
              <a:ext cx="1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dirty="0"/>
                <a:t>特征</a:t>
              </a:r>
              <a:endParaRPr lang="zh-CN" altLang="en-US" sz="2800" b="1" dirty="0"/>
            </a:p>
          </p:txBody>
        </p:sp>
        <p:sp>
          <p:nvSpPr>
            <p:cNvPr id="8" name="左大括号 7"/>
            <p:cNvSpPr/>
            <p:nvPr/>
          </p:nvSpPr>
          <p:spPr>
            <a:xfrm flipH="1">
              <a:off x="8353" y="5634"/>
              <a:ext cx="547" cy="1808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693" y="5290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数量</a:t>
              </a:r>
              <a:r>
                <a:rPr lang="zh-CN" altLang="en-US" sz="2800" dirty="0"/>
                <a:t>特征</a:t>
              </a:r>
              <a:endParaRPr lang="zh-CN" altLang="en-US" sz="28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825" y="6127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质量特征</a:t>
              </a:r>
              <a:endParaRPr lang="zh-CN" altLang="en-US" sz="2800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853" y="6918"/>
              <a:ext cx="36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空间</a:t>
              </a:r>
              <a:r>
                <a:rPr lang="zh-CN" altLang="en-US" sz="2800" dirty="0"/>
                <a:t>分布特征</a:t>
              </a:r>
              <a:endParaRPr lang="zh-CN" altLang="en-US" sz="2800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4625" y="6423"/>
              <a:ext cx="149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dirty="0"/>
                <a:t>兴衰</a:t>
              </a:r>
              <a:r>
                <a:rPr lang="zh-CN" altLang="en-US" sz="2800" dirty="0"/>
                <a:t>区位</a:t>
              </a:r>
              <a:endParaRPr lang="zh-CN" altLang="en-US" sz="2800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4531" y="8488"/>
              <a:ext cx="1591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dirty="0"/>
                <a:t>转型发展</a:t>
              </a:r>
              <a:r>
                <a:rPr lang="zh-CN" altLang="en-US" sz="2800" dirty="0"/>
                <a:t>措施</a:t>
              </a:r>
              <a:endParaRPr lang="zh-CN" altLang="en-US" sz="28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 flipH="1">
            <a:off x="4196080" y="5565775"/>
            <a:ext cx="4655185" cy="1080135"/>
            <a:chOff x="1376" y="8874"/>
            <a:chExt cx="7331" cy="1701"/>
          </a:xfrm>
        </p:grpSpPr>
        <p:sp>
          <p:nvSpPr>
            <p:cNvPr id="28" name="左大括号 27"/>
            <p:cNvSpPr/>
            <p:nvPr/>
          </p:nvSpPr>
          <p:spPr>
            <a:xfrm flipH="1">
              <a:off x="2808" y="9354"/>
              <a:ext cx="547" cy="897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400" y="8874"/>
              <a:ext cx="1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开源</a:t>
              </a:r>
              <a:endParaRPr lang="zh-CN" altLang="en-US" sz="28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376" y="9753"/>
              <a:ext cx="14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节流</a:t>
              </a:r>
              <a:endParaRPr lang="zh-CN" altLang="en-US" sz="28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379" y="9264"/>
              <a:ext cx="53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dirty="0"/>
                <a:t>保障资源安全的途径</a:t>
              </a:r>
              <a:endParaRPr lang="zh-CN" altLang="en-US" sz="2800" b="1" dirty="0"/>
            </a:p>
          </p:txBody>
        </p:sp>
      </p:grpSp>
      <p:grpSp>
        <p:nvGrpSpPr>
          <p:cNvPr id="35" name="组合 34"/>
          <p:cNvGrpSpPr/>
          <p:nvPr/>
        </p:nvGrpSpPr>
        <p:grpSpPr>
          <a:xfrm flipH="1">
            <a:off x="4226560" y="3118485"/>
            <a:ext cx="3952240" cy="1565910"/>
            <a:chOff x="1899" y="8264"/>
            <a:chExt cx="6224" cy="2466"/>
          </a:xfrm>
        </p:grpSpPr>
        <p:sp>
          <p:nvSpPr>
            <p:cNvPr id="36" name="左大括号 35"/>
            <p:cNvSpPr/>
            <p:nvPr/>
          </p:nvSpPr>
          <p:spPr>
            <a:xfrm flipH="1">
              <a:off x="2808" y="8467"/>
              <a:ext cx="547" cy="1784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936" y="8264"/>
              <a:ext cx="8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供</a:t>
              </a:r>
              <a:endParaRPr lang="zh-CN" altLang="en-US" sz="2800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899" y="9086"/>
              <a:ext cx="8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需</a:t>
              </a:r>
              <a:endParaRPr lang="zh-CN" altLang="en-US" sz="2800" dirty="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355" y="8920"/>
              <a:ext cx="47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dirty="0"/>
                <a:t>评价资源开发</a:t>
              </a:r>
              <a:r>
                <a:rPr lang="zh-CN" altLang="en-US" sz="2800" b="1" dirty="0"/>
                <a:t>条件</a:t>
              </a:r>
              <a:endParaRPr lang="zh-CN" altLang="en-US" sz="2800" b="1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936" y="9908"/>
              <a:ext cx="8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技</a:t>
              </a:r>
              <a:endParaRPr lang="zh-CN" altLang="en-US" sz="28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 flipH="1">
            <a:off x="4112895" y="4211955"/>
            <a:ext cx="8052435" cy="1565910"/>
            <a:chOff x="-1174" y="8814"/>
            <a:chExt cx="12681" cy="2466"/>
          </a:xfrm>
        </p:grpSpPr>
        <p:sp>
          <p:nvSpPr>
            <p:cNvPr id="41" name="左大括号 40"/>
            <p:cNvSpPr/>
            <p:nvPr/>
          </p:nvSpPr>
          <p:spPr>
            <a:xfrm flipH="1">
              <a:off x="2720" y="9354"/>
              <a:ext cx="635" cy="1640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-1174" y="8814"/>
              <a:ext cx="380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资源短缺</a:t>
              </a:r>
              <a:r>
                <a:rPr lang="en-US" altLang="zh-CN" sz="2800" dirty="0"/>
                <a:t>/</a:t>
              </a:r>
              <a:r>
                <a:rPr lang="zh-CN" altLang="en-US" sz="2800" dirty="0"/>
                <a:t>枯竭</a:t>
              </a:r>
              <a:endParaRPr lang="zh-CN" altLang="en-US" sz="2800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2" y="9636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生态</a:t>
              </a:r>
              <a:r>
                <a:rPr lang="zh-CN" altLang="en-US" sz="2800" dirty="0"/>
                <a:t>破坏</a:t>
              </a:r>
              <a:endParaRPr lang="zh-CN" altLang="en-US" sz="2800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379" y="9654"/>
              <a:ext cx="81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dirty="0"/>
                <a:t>资源开发过程中带来的环境</a:t>
              </a:r>
              <a:r>
                <a:rPr lang="zh-CN" altLang="en-US" sz="2800" b="1" dirty="0"/>
                <a:t>问题</a:t>
              </a:r>
              <a:endParaRPr lang="zh-CN" altLang="en-US" sz="2800" b="1" dirty="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2" y="1045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dirty="0"/>
                <a:t>环境</a:t>
              </a:r>
              <a:r>
                <a:rPr lang="zh-CN" altLang="en-US" sz="2800" dirty="0"/>
                <a:t>污染</a:t>
              </a:r>
              <a:endParaRPr lang="zh-CN" altLang="en-US" sz="2800" dirty="0"/>
            </a:p>
          </p:txBody>
        </p:sp>
      </p:grpSp>
      <p:cxnSp>
        <p:nvCxnSpPr>
          <p:cNvPr id="59" name="直接箭头连接符 58"/>
          <p:cNvCxnSpPr/>
          <p:nvPr/>
        </p:nvCxnSpPr>
        <p:spPr>
          <a:xfrm flipV="1">
            <a:off x="4907915" y="1141730"/>
            <a:ext cx="598805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  <a:tailEnd type="none"/>
          </a:ln>
          <a:effectLst/>
        </p:spPr>
      </p:cxnSp>
      <p:grpSp>
        <p:nvGrpSpPr>
          <p:cNvPr id="56" name="组合 55"/>
          <p:cNvGrpSpPr/>
          <p:nvPr/>
        </p:nvGrpSpPr>
        <p:grpSpPr>
          <a:xfrm>
            <a:off x="4226560" y="297815"/>
            <a:ext cx="7351395" cy="1694180"/>
            <a:chOff x="6220" y="520"/>
            <a:chExt cx="11577" cy="2668"/>
          </a:xfrm>
        </p:grpSpPr>
        <p:grpSp>
          <p:nvGrpSpPr>
            <p:cNvPr id="16" name="组合 15"/>
            <p:cNvGrpSpPr/>
            <p:nvPr/>
          </p:nvGrpSpPr>
          <p:grpSpPr>
            <a:xfrm rot="0" flipH="1">
              <a:off x="6220" y="1342"/>
              <a:ext cx="6224" cy="918"/>
              <a:chOff x="-585" y="2684"/>
              <a:chExt cx="6224" cy="918"/>
            </a:xfrm>
          </p:grpSpPr>
          <p:sp>
            <p:nvSpPr>
              <p:cNvPr id="17" name="文本框 16"/>
              <p:cNvSpPr txBox="1"/>
              <p:nvPr/>
            </p:nvSpPr>
            <p:spPr>
              <a:xfrm flipH="1">
                <a:off x="4231" y="2780"/>
                <a:ext cx="1408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b="1" dirty="0"/>
                  <a:t>分类</a:t>
                </a:r>
                <a:endParaRPr lang="zh-CN" altLang="en-US" sz="2800" b="1" dirty="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-585" y="2684"/>
                <a:ext cx="4208" cy="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2800" dirty="0"/>
                  <a:t>国家战略性</a:t>
                </a:r>
                <a:r>
                  <a:rPr lang="zh-CN" altLang="en-US" sz="2800" dirty="0"/>
                  <a:t>资源</a:t>
                </a:r>
                <a:endParaRPr lang="zh-CN" altLang="en-US" sz="2800" dirty="0"/>
              </a:p>
            </p:txBody>
          </p:sp>
        </p:grpSp>
        <p:sp>
          <p:nvSpPr>
            <p:cNvPr id="52" name="左大括号 51"/>
            <p:cNvSpPr/>
            <p:nvPr/>
          </p:nvSpPr>
          <p:spPr>
            <a:xfrm>
              <a:off x="12444" y="955"/>
              <a:ext cx="547" cy="1808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2991" y="520"/>
              <a:ext cx="3458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dirty="0"/>
                <a:t>不可替代性</a:t>
              </a:r>
              <a:endParaRPr lang="zh-CN" altLang="en-US" sz="2800" dirty="0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2957" y="2366"/>
              <a:ext cx="4841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800" dirty="0"/>
                <a:t>关乎国家未来发展</a:t>
              </a:r>
              <a:endParaRPr lang="zh-CN" altLang="en-US" sz="2800" dirty="0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3204" y="1443"/>
              <a:ext cx="2491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800" dirty="0">
                  <a:sym typeface="+mn-ea"/>
                </a:rPr>
                <a:t>稀缺性</a:t>
              </a:r>
              <a:endParaRPr lang="zh-CN" altLang="en-US" sz="2800" dirty="0">
                <a:sym typeface="+mn-ea"/>
              </a:endParaRPr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1893570" y="2198370"/>
            <a:ext cx="66484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资源型</a:t>
            </a:r>
            <a:r>
              <a:rPr lang="zh-CN" altLang="en-US" sz="3600" b="1" dirty="0"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城市</a:t>
            </a:r>
            <a:endParaRPr lang="zh-CN" altLang="en-US" sz="3600" b="1" dirty="0"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58" name="左大括号 57"/>
          <p:cNvSpPr/>
          <p:nvPr/>
        </p:nvSpPr>
        <p:spPr>
          <a:xfrm flipH="1">
            <a:off x="1402715" y="2961640"/>
            <a:ext cx="439420" cy="1418590"/>
          </a:xfrm>
          <a:prstGeom prst="leftBrace">
            <a:avLst>
              <a:gd name="adj1" fmla="val 2606"/>
              <a:gd name="adj2" fmla="val 46894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 flipV="1">
            <a:off x="2530475" y="3520440"/>
            <a:ext cx="457835" cy="1460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  <a:tailEnd type="none"/>
          </a:ln>
          <a:effectLst/>
        </p:spPr>
      </p:cxn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51585" y="151130"/>
            <a:ext cx="7797165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戈壁挖出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金娃娃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镍都金昌的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兴起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301264" y="6618514"/>
            <a:ext cx="673023" cy="96558"/>
            <a:chOff x="11301264" y="6618514"/>
            <a:chExt cx="673023" cy="96558"/>
          </a:xfrm>
          <a:solidFill>
            <a:srgbClr val="2A2A70"/>
          </a:solidFill>
        </p:grpSpPr>
        <p:sp>
          <p:nvSpPr>
            <p:cNvPr id="5" name="矩形 4"/>
            <p:cNvSpPr/>
            <p:nvPr/>
          </p:nvSpPr>
          <p:spPr>
            <a:xfrm>
              <a:off x="11301264" y="6618514"/>
              <a:ext cx="576943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11903529" y="6618514"/>
              <a:ext cx="70758" cy="96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  <p:pic>
        <p:nvPicPr>
          <p:cNvPr id="3" name="金昌镍矿_20240714_0913071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707390"/>
            <a:ext cx="12191365" cy="614997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7" name="组合 16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467485" y="170815"/>
            <a:ext cx="9105265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自然资源的分布特征，与区域发展的关系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33985" y="4282440"/>
            <a:ext cx="9105265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just"/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【问题探究</a:t>
            </a:r>
            <a:r>
              <a:rPr lang="en-US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说明</a:t>
            </a:r>
            <a:r>
              <a:rPr lang="zh-CN" sz="28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镍矿</a:t>
            </a:r>
            <a:r>
              <a:rPr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</a:t>
            </a:r>
            <a:r>
              <a: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国家战略性资源</a:t>
            </a:r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的原因。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(6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分）</a:t>
            </a:r>
            <a:endParaRPr lang="zh-CN" altLang="zh-CN" sz="24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06290" y="4845050"/>
            <a:ext cx="72720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随着科技的发展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镍矿在工业等领域用途广泛，具有不可替代性；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14900" y="6028055"/>
            <a:ext cx="66046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镍矿的开发利用关乎国民经济、国防工业及战略性新兴产业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  <a:sym typeface="+mn-ea"/>
              </a:rPr>
              <a:t>的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未来发展。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06290" y="5591175"/>
            <a:ext cx="7189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镍矿是不可再生资源，我国相对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贫乏，具有稀缺性；</a:t>
            </a:r>
            <a:endParaRPr lang="zh-CN" altLang="en-US" sz="24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01015" y="5118735"/>
            <a:ext cx="4413250" cy="1596390"/>
            <a:chOff x="789" y="8061"/>
            <a:chExt cx="6950" cy="2514"/>
          </a:xfrm>
        </p:grpSpPr>
        <p:sp>
          <p:nvSpPr>
            <p:cNvPr id="23" name="文本框 22"/>
            <p:cNvSpPr txBox="1"/>
            <p:nvPr/>
          </p:nvSpPr>
          <p:spPr>
            <a:xfrm>
              <a:off x="789" y="8105"/>
              <a:ext cx="1277" cy="247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国家战略性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资源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4" name="左大括号 23"/>
            <p:cNvSpPr/>
            <p:nvPr/>
          </p:nvSpPr>
          <p:spPr>
            <a:xfrm>
              <a:off x="2066" y="8417"/>
              <a:ext cx="547" cy="1661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833" y="8061"/>
              <a:ext cx="2839" cy="72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不可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替代性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>
              <a:off x="6011" y="8406"/>
              <a:ext cx="1124" cy="11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文本框 30"/>
            <p:cNvSpPr txBox="1"/>
            <p:nvPr/>
          </p:nvSpPr>
          <p:spPr>
            <a:xfrm>
              <a:off x="2613" y="9714"/>
              <a:ext cx="4280" cy="72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关乎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国家未来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发展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343" y="8937"/>
              <a:ext cx="1819" cy="72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稀缺性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6011" y="9237"/>
              <a:ext cx="1124" cy="11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直接箭头连接符 9"/>
            <p:cNvCxnSpPr/>
            <p:nvPr/>
          </p:nvCxnSpPr>
          <p:spPr>
            <a:xfrm>
              <a:off x="6955" y="10079"/>
              <a:ext cx="785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2" name="文本框 31"/>
          <p:cNvSpPr txBox="1"/>
          <p:nvPr/>
        </p:nvSpPr>
        <p:spPr>
          <a:xfrm>
            <a:off x="133985" y="810895"/>
            <a:ext cx="69678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材料一：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镍是国民经济、国防工业及战略性新兴产业所必需的基础材料和战略物资，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因其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具有很好的可塑性、耐腐蚀性和磁性等性能，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可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应用于不锈钢产业及合金钢、电镀、航天军工、铸币、陶瓷、催化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等传统产业以及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新能源汽车的三元正极材料和动力电池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等新兴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领域。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我国镍矿资源占全球总量3%左右，但消费量居全球第一</a:t>
            </a:r>
            <a:r>
              <a:rPr 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中国镍资源的对外依存度长期处于80%以上。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/>
          <p:nvPr/>
        </p:nvPicPr>
        <p:blipFill>
          <a:blip r:embed="rId1"/>
        </p:blipFill>
        <p:spPr>
          <a:xfrm>
            <a:off x="7102475" y="810895"/>
            <a:ext cx="4872355" cy="348805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7" name="组合 16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424305" y="150495"/>
            <a:ext cx="11770360" cy="583565"/>
          </a:xfrm>
          <a:prstGeom prst="rect">
            <a:avLst/>
          </a:prstGeom>
        </p:spPr>
        <p:txBody>
          <a:bodyPr wrap="square">
            <a:spAutoFit/>
          </a:bodyPr>
          <a:p>
            <a:pPr eaLnBrk="1" hangingPunct="1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考点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自然资源的分布特征，与区域发展的关系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06680" y="2866390"/>
            <a:ext cx="11771630" cy="9531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just"/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【问题探究</a:t>
            </a:r>
            <a:r>
              <a:rPr lang="en-US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zh-CN" sz="2800" b="1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28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指出我国镍矿资源开发利用面临的主要问题，说明保障我国镍矿资源安全的有效途径。（</a:t>
            </a:r>
            <a:r>
              <a:rPr lang="en-US" altLang="zh-CN" sz="28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2800" kern="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分）</a:t>
            </a:r>
            <a:endParaRPr lang="zh-CN" altLang="en-US" sz="2800" kern="1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27635" y="4038600"/>
            <a:ext cx="5118100" cy="2675890"/>
            <a:chOff x="201" y="6360"/>
            <a:chExt cx="8060" cy="4214"/>
          </a:xfrm>
        </p:grpSpPr>
        <p:sp>
          <p:nvSpPr>
            <p:cNvPr id="23" name="文本框 22"/>
            <p:cNvSpPr txBox="1"/>
            <p:nvPr/>
          </p:nvSpPr>
          <p:spPr>
            <a:xfrm>
              <a:off x="201" y="6360"/>
              <a:ext cx="1428" cy="4215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镍矿资源开发利用的主要问题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025" y="6614"/>
              <a:ext cx="6237" cy="3633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镍矿</a:t>
              </a:r>
              <a:r>
                <a:rPr lang="zh-CN" altLang="en-US" sz="2400" dirty="0">
                  <a:solidFill>
                    <a:srgbClr val="C00000"/>
                  </a:solidFill>
                  <a:latin typeface="Calibri" panose="020F0502020204030204"/>
                  <a:ea typeface="微软雅黑" panose="020B0503020204020204" charset="-122"/>
                </a:rPr>
                <a:t>资源供不应求：</a:t>
              </a:r>
              <a:endParaRPr lang="zh-CN" altLang="en-US" sz="2400" dirty="0">
                <a:solidFill>
                  <a:srgbClr val="C00000"/>
                </a:solidFill>
                <a:latin typeface="Calibri" panose="020F0502020204030204"/>
                <a:ea typeface="微软雅黑" panose="020B0503020204020204" charset="-122"/>
              </a:endParaRPr>
            </a:p>
            <a:p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1. 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对外依存度高，进口来源国高度集中，受国际关系影响，供应不确定性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因素增多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  <a:p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2.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国内产能不足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  <a:p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3.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镍矿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废料回收利用率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/>
                  <a:ea typeface="微软雅黑" panose="020B0503020204020204" charset="-122"/>
                </a:rPr>
                <a:t>不高</a:t>
              </a:r>
              <a:endParaRPr lang="zh-CN" altLang="en-US" sz="2400" dirty="0">
                <a:solidFill>
                  <a:schemeClr val="tx1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29" name="直接箭头连接符 28"/>
            <p:cNvCxnSpPr/>
            <p:nvPr/>
          </p:nvCxnSpPr>
          <p:spPr>
            <a:xfrm flipV="1">
              <a:off x="1629" y="8334"/>
              <a:ext cx="396" cy="11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" name="文本框 10"/>
          <p:cNvSpPr txBox="1"/>
          <p:nvPr/>
        </p:nvSpPr>
        <p:spPr>
          <a:xfrm>
            <a:off x="9406255" y="3917950"/>
            <a:ext cx="2760980" cy="70675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加大国内镍矿勘查力度和开采程度，增加储备</a:t>
            </a:r>
            <a:endParaRPr lang="zh-CN" altLang="en-US" sz="20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264785" y="4038600"/>
            <a:ext cx="4406900" cy="2741930"/>
            <a:chOff x="8291" y="6360"/>
            <a:chExt cx="6940" cy="4318"/>
          </a:xfrm>
        </p:grpSpPr>
        <p:sp>
          <p:nvSpPr>
            <p:cNvPr id="24" name="左大括号 23"/>
            <p:cNvSpPr/>
            <p:nvPr/>
          </p:nvSpPr>
          <p:spPr>
            <a:xfrm>
              <a:off x="9979" y="6894"/>
              <a:ext cx="547" cy="3353"/>
            </a:xfrm>
            <a:prstGeom prst="leftBrace">
              <a:avLst>
                <a:gd name="adj1" fmla="val 2606"/>
                <a:gd name="adj2" fmla="val 46894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526" y="6360"/>
              <a:ext cx="3727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开源：增加自身资源供给能力</a:t>
              </a:r>
              <a:endPara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0551" y="9372"/>
              <a:ext cx="4281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节流：提高回收利用率，减少浪费</a:t>
              </a:r>
              <a:endPara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8291" y="8488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" name="文本框 2"/>
            <p:cNvSpPr txBox="1"/>
            <p:nvPr/>
          </p:nvSpPr>
          <p:spPr>
            <a:xfrm>
              <a:off x="8658" y="6894"/>
              <a:ext cx="1308" cy="3052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保障资源安全的途径</a:t>
              </a:r>
              <a:endPara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539" y="7866"/>
              <a:ext cx="3737" cy="1307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dirty="0">
                  <a:solidFill>
                    <a:schemeClr val="accent6"/>
                  </a:solidFill>
                  <a:latin typeface="Calibri" panose="020F0502020204030204"/>
                  <a:ea typeface="微软雅黑" panose="020B0503020204020204" charset="-122"/>
                </a:rPr>
                <a:t>开源：增加区外资源调配和贸易</a:t>
              </a:r>
              <a:endParaRPr lang="zh-CN" altLang="en-US" sz="2400" dirty="0">
                <a:solidFill>
                  <a:schemeClr val="accent6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14253" y="6885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直接箭头连接符 8"/>
            <p:cNvCxnSpPr/>
            <p:nvPr/>
          </p:nvCxnSpPr>
          <p:spPr>
            <a:xfrm>
              <a:off x="14253" y="8345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直接箭头连接符 9"/>
            <p:cNvCxnSpPr/>
            <p:nvPr/>
          </p:nvCxnSpPr>
          <p:spPr>
            <a:xfrm>
              <a:off x="14877" y="9937"/>
              <a:ext cx="354" cy="9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2" name="文本框 11"/>
          <p:cNvSpPr txBox="1"/>
          <p:nvPr/>
        </p:nvSpPr>
        <p:spPr>
          <a:xfrm>
            <a:off x="9326245" y="4780915"/>
            <a:ext cx="2849245" cy="10147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扩大镍矿进口来源，</a:t>
            </a:r>
            <a:r>
              <a:rPr lang="zh-CN" altLang="en-US" sz="20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  <a:sym typeface="+mn-ea"/>
              </a:rPr>
              <a:t>降低集中度，分散海外投资，</a:t>
            </a:r>
            <a:r>
              <a:rPr lang="zh-CN" altLang="en-US" sz="20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加强企业海外协作</a:t>
            </a:r>
            <a:endParaRPr lang="zh-CN" altLang="en-US" sz="20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671685" y="5951855"/>
            <a:ext cx="2455545" cy="70675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000000"/>
                </a:solidFill>
                <a:latin typeface="Calibri" panose="020F0502020204030204"/>
                <a:ea typeface="微软雅黑" panose="020B0503020204020204" charset="-122"/>
              </a:rPr>
              <a:t>制定和完善回收利用标准体系</a:t>
            </a:r>
            <a:endParaRPr lang="zh-CN" altLang="en-US" sz="2000" dirty="0">
              <a:solidFill>
                <a:srgbClr val="000000"/>
              </a:solidFill>
              <a:latin typeface="Calibri" panose="020F0502020204030204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03200" y="734695"/>
            <a:ext cx="1167511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材料二：中国镍资源紧缺，又拥有全球最大的不锈钢和新能源汽车消费市场，供需错配下，中国镍资源的对外依存度长期处于80%以上的水平，主要进口来源国为菲律宾和印度尼西亚，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中国不锈钢产业废料利用率仅17%左右（欧美国家为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60%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截至2021年底，国内镍矿生产矿山数量仅占持证矿山的20%，全国镍矿开采达产率仅50.2%。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近年来部分国家贸易保护主义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让全球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镍矿供应链遭受冲击，对中国镍资源供应提出了新的挑战。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01015" y="0"/>
            <a:ext cx="11473180" cy="6715125"/>
            <a:chOff x="789" y="0"/>
            <a:chExt cx="18068" cy="10575"/>
          </a:xfrm>
        </p:grpSpPr>
        <p:grpSp>
          <p:nvGrpSpPr>
            <p:cNvPr id="17" name="组合 16"/>
            <p:cNvGrpSpPr/>
            <p:nvPr/>
          </p:nvGrpSpPr>
          <p:grpSpPr>
            <a:xfrm>
              <a:off x="17797" y="10423"/>
              <a:ext cx="1060" cy="152"/>
              <a:chOff x="11301264" y="6618514"/>
              <a:chExt cx="673023" cy="96558"/>
            </a:xfrm>
            <a:solidFill>
              <a:srgbClr val="2A2A70"/>
            </a:solidFill>
          </p:grpSpPr>
          <p:sp>
            <p:nvSpPr>
              <p:cNvPr id="18" name="矩形 17"/>
              <p:cNvSpPr/>
              <p:nvPr/>
            </p:nvSpPr>
            <p:spPr>
              <a:xfrm>
                <a:off x="11301264" y="6618514"/>
                <a:ext cx="576943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1903529" y="6618514"/>
                <a:ext cx="70758" cy="965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</p:grpSp>
        <p:sp>
          <p:nvSpPr>
            <p:cNvPr id="81" name="矩形 80"/>
            <p:cNvSpPr/>
            <p:nvPr/>
          </p:nvSpPr>
          <p:spPr>
            <a:xfrm>
              <a:off x="789" y="0"/>
              <a:ext cx="909" cy="1114"/>
            </a:xfrm>
            <a:prstGeom prst="rect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AS_UNIQUEID" val="1370"/>
  <p:tag name="KSO_WM_ASSEMBLE_CHIP_INDEX" val="f44c3391fbb7451e94729dad206b6162"/>
  <p:tag name="KSO_WM_BEAUTIFY_FLAG" val=""/>
  <p:tag name="KSO_WM_CHIP_FILLAREA_FILL_RULE" val="{&quot;fill_align&quot;:&quot;lm&quot;,&quot;fill_mode&quot;:&quot;full&quot;,&quot;sacle_strategy&quot;:&quot;smart&quot;}"/>
  <p:tag name="KSO_WM_CHIP_GROUPID" val="5e7310da9a230a26b9e88a19"/>
  <p:tag name="KSO_WM_CHIP_XID" val="5e7310da9a230a26b9e88a1a"/>
  <p:tag name="KSO_WM_FULL_TEXT_BEAUTIFY_COPY_ID" val="13"/>
  <p:tag name="KSO_WM_TAG_VERSION" val="1.0"/>
  <p:tag name="KSO_WM_TEMPLATE_ASSEMBLE_GROUPID" val="60656f594054ed1e2fb8087e"/>
  <p:tag name="KSO_WM_TEMPLATE_ASSEMBLE_XID" val="60656f594054ed1e2fb8087e"/>
  <p:tag name="KSO_WM_TEMPLATE_CATEGORY" val="diagram"/>
  <p:tag name="KSO_WM_TEMPLATE_INDEX" val="20212505"/>
  <p:tag name="KSO_WM_UNIT_DEC_AREA_ID" val="6f782eda2d7e4f30b848ee22bc8eb33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2505_1*d*1"/>
  <p:tag name="KSO_WM_UNIT_INDEX" val="1"/>
  <p:tag name="KSO_WM_UNIT_LAYERLEVEL" val="1"/>
  <p:tag name="KSO_WM_UNIT_PLACING_PICTURE" val="f44c3391fbb7451e94729dad206b6162"/>
  <p:tag name="KSO_WM_UNIT_PLACING_PICTURE_INFO" val="{&quot;code&quot;:&quot;&quot;,&quot;full_picture&quot;:false,&quot;scheme&quot;:&quot;2-0&quot;,&quot;spacing&quot;:5}"/>
  <p:tag name="KSO_WM_UNIT_PLACING_PICTURE_USER_RELATIVERECTANGLE_SMARTMENU" val="{&quot;bottom&quot;:0.031791195447652167,&quot;left&quot;:0,&quot;right&quot;:0,&quot;top&quot;:0.031791195447652167}"/>
  <p:tag name="KSO_WM_UNIT_PLACING_PICTURE_USER_VIEWPORT" val="{&quot;height&quot;:4052,&quot;width&quot;:8358}"/>
  <p:tag name="KSO_WM_UNIT_PLACING_PICTURE_USER_VIEWPORT_SMARTMENU" val="{&quot;height&quot;:4110.026448567708,&quot;width&quot;:9060.059814453125}"/>
  <p:tag name="KSO_WM_UNIT_SM_LIMIT_TYPE" val="2"/>
  <p:tag name="KSO_WM_UNIT_SUPPORT_UNIT_TYPE" val="[&quot;d&quot;,&quot;α&quot;,&quot;β&quot;,&quot;θ&quot;]"/>
  <p:tag name="KSO_WM_UNIT_TYPE" val="d"/>
  <p:tag name="KSO_WM_UNIT_VALUE" val="1100*1481"/>
  <p:tag name="KSO_WM_UNIT_PLACING_PICTURE_COLLAGE_VIEWPORT" val="{&quot;height&quot;:5055.195234148103,&quot;width&quot;:11143.570074259087}"/>
</p:tagLst>
</file>

<file path=ppt/tags/tag108.xml><?xml version="1.0" encoding="utf-8"?>
<p:tagLst xmlns:p="http://schemas.openxmlformats.org/presentationml/2006/main">
  <p:tag name="AS_UNIQUEID" val="735"/>
</p:tagLst>
</file>

<file path=ppt/tags/tag109.xml><?xml version="1.0" encoding="utf-8"?>
<p:tagLst xmlns:p="http://schemas.openxmlformats.org/presentationml/2006/main">
  <p:tag name="AS_UNIQUEID" val="737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739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AS_UNIQUEID" val="1900"/>
</p:tagLst>
</file>

<file path=ppt/tags/tag116.xml><?xml version="1.0" encoding="utf-8"?>
<p:tagLst xmlns:p="http://schemas.openxmlformats.org/presentationml/2006/main">
  <p:tag name="AS_UNIQUEID" val="1880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AS_UNIQUEID" val="1877"/>
</p:tagLst>
</file>

<file path=ppt/tags/tag119.xml><?xml version="1.0" encoding="utf-8"?>
<p:tagLst xmlns:p="http://schemas.openxmlformats.org/presentationml/2006/main">
  <p:tag name="AS_UNIQUEID" val="187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1879"/>
</p:tagLst>
</file>

<file path=ppt/tags/tag121.xml><?xml version="1.0" encoding="utf-8"?>
<p:tagLst xmlns:p="http://schemas.openxmlformats.org/presentationml/2006/main">
  <p:tag name="AS_UNIQUEID" val="1880"/>
</p:tagLst>
</file>

<file path=ppt/tags/tag122.xml><?xml version="1.0" encoding="utf-8"?>
<p:tagLst xmlns:p="http://schemas.openxmlformats.org/presentationml/2006/main">
  <p:tag name="AS_UNIQUEID" val="1881"/>
</p:tagLst>
</file>

<file path=ppt/tags/tag123.xml><?xml version="1.0" encoding="utf-8"?>
<p:tagLst xmlns:p="http://schemas.openxmlformats.org/presentationml/2006/main">
  <p:tag name="AS_UNIQUEID" val="1882"/>
</p:tagLst>
</file>

<file path=ppt/tags/tag124.xml><?xml version="1.0" encoding="utf-8"?>
<p:tagLst xmlns:p="http://schemas.openxmlformats.org/presentationml/2006/main">
  <p:tag name="AS_UNIQUEID" val="1883"/>
</p:tagLst>
</file>

<file path=ppt/tags/tag125.xml><?xml version="1.0" encoding="utf-8"?>
<p:tagLst xmlns:p="http://schemas.openxmlformats.org/presentationml/2006/main">
  <p:tag name="AS_UNIQUEID" val="1884"/>
</p:tagLst>
</file>

<file path=ppt/tags/tag126.xml><?xml version="1.0" encoding="utf-8"?>
<p:tagLst xmlns:p="http://schemas.openxmlformats.org/presentationml/2006/main">
  <p:tag name="AS_UNIQUEID" val="1885"/>
</p:tagLst>
</file>

<file path=ppt/tags/tag127.xml><?xml version="1.0" encoding="utf-8"?>
<p:tagLst xmlns:p="http://schemas.openxmlformats.org/presentationml/2006/main">
  <p:tag name="AS_UNIQUEID" val="1886"/>
</p:tagLst>
</file>

<file path=ppt/tags/tag128.xml><?xml version="1.0" encoding="utf-8"?>
<p:tagLst xmlns:p="http://schemas.openxmlformats.org/presentationml/2006/main">
  <p:tag name="AS_UNIQUEID" val="1887"/>
</p:tagLst>
</file>

<file path=ppt/tags/tag129.xml><?xml version="1.0" encoding="utf-8"?>
<p:tagLst xmlns:p="http://schemas.openxmlformats.org/presentationml/2006/main">
  <p:tag name="AS_UNIQUEID" val="188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1889"/>
</p:tagLst>
</file>

<file path=ppt/tags/tag131.xml><?xml version="1.0" encoding="utf-8"?>
<p:tagLst xmlns:p="http://schemas.openxmlformats.org/presentationml/2006/main">
  <p:tag name="AS_UNIQUEID" val="1890"/>
</p:tagLst>
</file>

<file path=ppt/tags/tag132.xml><?xml version="1.0" encoding="utf-8"?>
<p:tagLst xmlns:p="http://schemas.openxmlformats.org/presentationml/2006/main">
  <p:tag name="AS_UNIQUEID" val="1891"/>
</p:tagLst>
</file>

<file path=ppt/tags/tag133.xml><?xml version="1.0" encoding="utf-8"?>
<p:tagLst xmlns:p="http://schemas.openxmlformats.org/presentationml/2006/main">
  <p:tag name="AS_UNIQUEID" val="1895"/>
</p:tagLst>
</file>

<file path=ppt/tags/tag134.xml><?xml version="1.0" encoding="utf-8"?>
<p:tagLst xmlns:p="http://schemas.openxmlformats.org/presentationml/2006/main">
  <p:tag name="AS_UNIQUEID" val="1896"/>
</p:tagLst>
</file>

<file path=ppt/tags/tag135.xml><?xml version="1.0" encoding="utf-8"?>
<p:tagLst xmlns:p="http://schemas.openxmlformats.org/presentationml/2006/main">
  <p:tag name="AS_UNIQUEID" val="1897"/>
</p:tagLst>
</file>

<file path=ppt/tags/tag136.xml><?xml version="1.0" encoding="utf-8"?>
<p:tagLst xmlns:p="http://schemas.openxmlformats.org/presentationml/2006/main">
  <p:tag name="AS_UNIQUEID" val="1898"/>
</p:tagLst>
</file>

<file path=ppt/tags/tag137.xml><?xml version="1.0" encoding="utf-8"?>
<p:tagLst xmlns:p="http://schemas.openxmlformats.org/presentationml/2006/main">
  <p:tag name="AS_UNIQUEID" val="1899"/>
</p:tagLst>
</file>

<file path=ppt/tags/tag138.xml><?xml version="1.0" encoding="utf-8"?>
<p:tagLst xmlns:p="http://schemas.openxmlformats.org/presentationml/2006/main">
  <p:tag name="AS_UNIQUEID" val="1900"/>
</p:tagLst>
</file>

<file path=ppt/tags/tag139.xml><?xml version="1.0" encoding="utf-8"?>
<p:tagLst xmlns:p="http://schemas.openxmlformats.org/presentationml/2006/main">
  <p:tag name="AS_UNIQUEID" val="190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1902"/>
</p:tagLst>
</file>

<file path=ppt/tags/tag141.xml><?xml version="1.0" encoding="utf-8"?>
<p:tagLst xmlns:p="http://schemas.openxmlformats.org/presentationml/2006/main">
  <p:tag name="AS_UNIQUEID" val="1903"/>
</p:tagLst>
</file>

<file path=ppt/tags/tag142.xml><?xml version="1.0" encoding="utf-8"?>
<p:tagLst xmlns:p="http://schemas.openxmlformats.org/presentationml/2006/main">
  <p:tag name="AS_UNIQUEID" val="1887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UNIT_PLACING_PICTURE_USER_VIEWPORT" val="{&quot;height&quot;:3192,&quot;width&quot;:4908}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UNIT_PLACING_PICTURE_USER_VIEWPORT" val="{&quot;height&quot;:3192,&quot;width&quot;:4908}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UNIT_PLACING_PICTURE_USER_VIEWPORT" val="{&quot;height&quot;:3192,&quot;width&quot;:4908}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AS_UNIQUEID" val="1033"/>
</p:tagLst>
</file>

<file path=ppt/tags/tag66.xml><?xml version="1.0" encoding="utf-8"?>
<p:tagLst xmlns:p="http://schemas.openxmlformats.org/presentationml/2006/main">
  <p:tag name="AS_UNIQUEID" val="714"/>
</p:tagLst>
</file>

<file path=ppt/tags/tag67.xml><?xml version="1.0" encoding="utf-8"?>
<p:tagLst xmlns:p="http://schemas.openxmlformats.org/presentationml/2006/main">
  <p:tag name="AS_UNIQUEID" val="1035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5513</Words>
  <Application>WPS 演示</Application>
  <PresentationFormat>宽屏</PresentationFormat>
  <Paragraphs>459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Helvetica</vt:lpstr>
      <vt:lpstr>等线</vt:lpstr>
      <vt:lpstr>Calibri</vt:lpstr>
      <vt:lpstr>微软雅黑</vt:lpstr>
      <vt:lpstr>Courier New</vt:lpstr>
      <vt:lpstr>Calibri</vt:lpstr>
      <vt:lpstr>楷体</vt:lpstr>
      <vt:lpstr>Arial Unicode MS</vt:lpstr>
      <vt:lpstr>Arial</vt:lpstr>
      <vt:lpstr>黑体</vt:lpstr>
      <vt:lpstr>Times New Roman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Moss</dc:creator>
  <cp:lastModifiedBy>Moss</cp:lastModifiedBy>
  <cp:revision>156</cp:revision>
  <dcterms:created xsi:type="dcterms:W3CDTF">2019-06-19T02:08:00Z</dcterms:created>
  <dcterms:modified xsi:type="dcterms:W3CDTF">2025-03-18T12:18:07Z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9C36F9E263C6415182CA219932A5B40D_11</vt:lpwstr>
  </property>
</Properties>
</file>