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5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3" Type="http://schemas.openxmlformats.org/officeDocument/2006/relationships/image" Target="../media/image3.jpeg"/><Relationship Id="rId2" Type="http://schemas.openxmlformats.org/officeDocument/2006/relationships/tags" Target="../tags/tag9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938645"/>
          </a:xfrm>
          <a:prstGeom prst="rect">
            <a:avLst/>
          </a:prstGeom>
        </p:spPr>
      </p:pic>
      <p:sp>
        <p:nvSpPr>
          <p:cNvPr id="10245" name="文本框 2"/>
          <p:cNvSpPr/>
          <p:nvPr>
            <p:custDataLst>
              <p:tags r:id="rId2"/>
            </p:custDataLst>
          </p:nvPr>
        </p:nvSpPr>
        <p:spPr>
          <a:xfrm>
            <a:off x="803699" y="255059"/>
            <a:ext cx="3436620" cy="7480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5pPr>
          </a:lstStyle>
          <a:p>
            <a:pPr marL="0" lvl="0" indent="0"/>
            <a:r>
              <a:rPr lang="zh-CN" altLang="en-US" sz="4265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高考一轮复习</a:t>
            </a:r>
            <a:endParaRPr lang="zh-CN" altLang="en-US" sz="4265" b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243" name="矩形 4"/>
          <p:cNvSpPr/>
          <p:nvPr>
            <p:custDataLst>
              <p:tags r:id="rId3"/>
            </p:custDataLst>
          </p:nvPr>
        </p:nvSpPr>
        <p:spPr>
          <a:xfrm>
            <a:off x="0" y="2181860"/>
            <a:ext cx="12258675" cy="3389630"/>
          </a:xfrm>
          <a:prstGeom prst="rect">
            <a:avLst/>
          </a:prstGeom>
          <a:solidFill>
            <a:srgbClr val="0D0D0D">
              <a:alpha val="50195"/>
            </a:srgbClr>
          </a:solidFill>
          <a:ln w="12700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5pPr>
          </a:lstStyle>
          <a:p>
            <a:pPr marL="0" lvl="0" indent="0" algn="ctr" eaLnBrk="1" hangingPunct="1"/>
            <a:endParaRPr lang="zh-CN" altLang="en-US" sz="1735">
              <a:solidFill>
                <a:srgbClr val="548235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0247" name="文本框 13"/>
          <p:cNvSpPr/>
          <p:nvPr>
            <p:custDataLst>
              <p:tags r:id="rId4"/>
            </p:custDataLst>
          </p:nvPr>
        </p:nvSpPr>
        <p:spPr>
          <a:xfrm>
            <a:off x="2733675" y="2591858"/>
            <a:ext cx="6888480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宋体" panose="02010600030101010101" pitchFamily="2" charset="-122"/>
                <a:sym typeface="Helvetica" panose="020B0604020202020204" pitchFamily="34" charset="0"/>
              </a:defRPr>
            </a:lvl5pPr>
          </a:lstStyle>
          <a:p>
            <a:pPr marL="0" lvl="0" indent="0" algn="l"/>
            <a:r>
              <a:rPr lang="zh-CN" altLang="en-US" sz="48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自然资源开发与区域发展</a:t>
            </a:r>
            <a:endParaRPr lang="zh-CN" altLang="en-US" sz="4800" b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marL="0" lvl="0" indent="0" algn="l"/>
            <a:r>
              <a:rPr lang="zh-CN" altLang="en-US" sz="48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资源安全与国家安全</a:t>
            </a:r>
            <a:endParaRPr lang="zh-CN" altLang="en-US" sz="4800" b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9775" y="4474845"/>
            <a:ext cx="696404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bg1"/>
                </a:solidFill>
                <a:effectLst/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600" b="1">
                <a:solidFill>
                  <a:schemeClr val="bg1"/>
                </a:solidFill>
                <a:effectLst/>
                <a:latin typeface="等线" panose="02010600030101010101" charset="-122"/>
                <a:ea typeface="等线" panose="02010600030101010101" charset="-122"/>
              </a:rPr>
              <a:t>中国的耕地资源与粮食安全</a:t>
            </a:r>
            <a:endParaRPr lang="zh-CN" altLang="en-US" sz="3600" b="1">
              <a:solidFill>
                <a:schemeClr val="bg1"/>
              </a:solidFill>
              <a:effectLst/>
              <a:latin typeface="等线" panose="02010600030101010101" charset="-122"/>
              <a:ea typeface="等线" panose="0201060003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" name="文本框 114"/>
          <p:cNvSpPr txBox="1"/>
          <p:nvPr/>
        </p:nvSpPr>
        <p:spPr>
          <a:xfrm>
            <a:off x="395605" y="798830"/>
            <a:ext cx="115074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一：</a:t>
            </a:r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从实地调查情况来看，我国耕地“非粮化”现象呈现逐步扩大趋势。通过实地调查并结合统计数据，初步判断目前我国耕地“非粮化”率约为27%，但是全国各地区耕地“非粮化”的类型、程度存在差异。</a:t>
            </a:r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501015" y="1908810"/>
            <a:ext cx="113766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食物性生产的“非粮化”。如华东地区主要种植茶叶、柑橘、油料等，“非粮化”率约为21%；华南地区除种植橡胶外，主要种植甘蔗、香蕉、菠萝、火龙果等热带水果，“非粮化”率约为41%。    </a:t>
            </a:r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非食物性生产的“非粮化”，如：北方种植杨树、景观林、草坪；南方种植桉树以及一些区域景观化建设。</a:t>
            </a:r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17" name="矩形 16"/>
            <p:cNvSpPr/>
            <p:nvPr/>
          </p:nvSpPr>
          <p:spPr>
            <a:xfrm>
              <a:off x="1827" y="33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矩形 49"/>
          <p:cNvSpPr/>
          <p:nvPr>
            <p:custDataLst>
              <p:tags r:id="rId1"/>
            </p:custDataLst>
          </p:nvPr>
        </p:nvSpPr>
        <p:spPr>
          <a:xfrm>
            <a:off x="501015" y="3741420"/>
            <a:ext cx="1094422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8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8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28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谈一谈耕地“非粮化”的原因及其危害。</a:t>
            </a:r>
            <a:r>
              <a:rPr lang="zh-CN" sz="28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8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8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1270000" y="4407535"/>
            <a:ext cx="6527800" cy="2306955"/>
            <a:chOff x="-669" y="5903"/>
            <a:chExt cx="10280" cy="3633"/>
          </a:xfrm>
        </p:grpSpPr>
        <p:sp>
          <p:nvSpPr>
            <p:cNvPr id="4" name="文本框 3"/>
            <p:cNvSpPr txBox="1"/>
            <p:nvPr/>
          </p:nvSpPr>
          <p:spPr>
            <a:xfrm>
              <a:off x="-669" y="6142"/>
              <a:ext cx="901" cy="305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耕地非粮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化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22" y="5903"/>
              <a:ext cx="1471" cy="363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市场需求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变化，种植对象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改变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232" y="7650"/>
              <a:ext cx="477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" name="直接箭头连接符 4"/>
            <p:cNvCxnSpPr/>
            <p:nvPr/>
          </p:nvCxnSpPr>
          <p:spPr>
            <a:xfrm>
              <a:off x="2293" y="7720"/>
              <a:ext cx="625" cy="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" name="直接箭头连接符 5"/>
            <p:cNvCxnSpPr/>
            <p:nvPr/>
          </p:nvCxnSpPr>
          <p:spPr>
            <a:xfrm>
              <a:off x="6599" y="7662"/>
              <a:ext cx="625" cy="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" name="文本框 6"/>
            <p:cNvSpPr txBox="1"/>
            <p:nvPr/>
          </p:nvSpPr>
          <p:spPr>
            <a:xfrm>
              <a:off x="7224" y="6432"/>
              <a:ext cx="1762" cy="247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危害：减少粮食播种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面积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8986" y="7651"/>
              <a:ext cx="625" cy="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3" name="文本框 12"/>
          <p:cNvSpPr txBox="1"/>
          <p:nvPr/>
        </p:nvSpPr>
        <p:spPr>
          <a:xfrm>
            <a:off x="3569335" y="4408805"/>
            <a:ext cx="2337435" cy="230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400" dirty="0">
                <a:solidFill>
                  <a:srgbClr val="000000"/>
                </a:solidFill>
                <a:latin typeface="Calibri" panose="020F0502020204030204"/>
                <a:ea typeface="微软雅黑" panose="020B0503020204020204" charset="-122"/>
              </a:rPr>
              <a:t>原因：国内对水果、蔬菜等农副产品的需求日益增大，种植“非粮”作物获得的经济效益更高。</a:t>
            </a:r>
            <a:endParaRPr lang="zh-CN" altLang="en-US" sz="2400" dirty="0">
              <a:solidFill>
                <a:srgbClr val="000000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34605" y="4312285"/>
            <a:ext cx="2825750" cy="230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400" dirty="0">
                <a:solidFill>
                  <a:srgbClr val="000000"/>
                </a:solidFill>
                <a:latin typeface="Calibri" panose="020F0502020204030204"/>
                <a:ea typeface="微软雅黑" panose="020B0503020204020204" charset="-122"/>
              </a:rPr>
              <a:t>危害：我国粮食种植面积下降，可能导致粮食总产量下降，危害国民经济发展及社会稳定，影响国家安全。</a:t>
            </a:r>
            <a:endParaRPr lang="zh-CN" altLang="en-US" sz="2400" dirty="0">
              <a:solidFill>
                <a:srgbClr val="000000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" name="文本框 114"/>
          <p:cNvSpPr txBox="1"/>
          <p:nvPr/>
        </p:nvSpPr>
        <p:spPr>
          <a:xfrm>
            <a:off x="107950" y="951230"/>
            <a:ext cx="118662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材料二：</a:t>
            </a:r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东北黑土区是我国主要的粮食生产基地之一，被誉为粮食安全的“压舱石”。</a:t>
            </a:r>
            <a:r>
              <a:rPr lang="en-US" alt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2020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</a:t>
            </a:r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中国科学院发布的《东北黑土地白皮书》显示：近60年，黑土耕作层土壤有机质含量下降了三分之一，部分地区下降了50％。高强度的种植，焚烧秸秆等人类不合理活动及气候变化的影响，</a:t>
            </a:r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</a:t>
            </a:r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我国东北黑土耕地数量和质量不断下降。习近平总书记在东北考察时曾指出，一定要采取有效措施保护好黑土地。</a:t>
            </a:r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825" y="5325110"/>
            <a:ext cx="11525885" cy="117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txBody>
          <a:bodyPr wrap="square">
            <a:noAutofit/>
          </a:bodyPr>
          <a:p>
            <a:pPr indent="266700"/>
            <a:r>
              <a:rPr lang="en-US" alt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东北黑土区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平原面积大，土壤肥沃，机械化水平高，产量高；人均耕地面积大，商品率高，中国最大的商品粮生产基地， 该地区的粮食产量在我国粮食总产量中占比高。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该地区是否高产、稳产直接影响国家粮食安全。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17" name="矩形 16"/>
            <p:cNvSpPr/>
            <p:nvPr/>
          </p:nvSpPr>
          <p:spPr>
            <a:xfrm>
              <a:off x="1827" y="33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矩形 49"/>
          <p:cNvSpPr/>
          <p:nvPr>
            <p:custDataLst>
              <p:tags r:id="rId1"/>
            </p:custDataLst>
          </p:nvPr>
        </p:nvSpPr>
        <p:spPr>
          <a:xfrm>
            <a:off x="177800" y="4749165"/>
            <a:ext cx="117963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东北黑土区对保障我国粮食安全有重要意义，简述其原因。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4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107950" y="3004820"/>
            <a:ext cx="117963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说明我国东北地区黑土肥力不断下降的原因。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4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2425" y="3655060"/>
            <a:ext cx="11525885" cy="9042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txBody>
          <a:bodyPr wrap="square">
            <a:noAutofit/>
          </a:bodyPr>
          <a:p>
            <a:pPr indent="266700"/>
            <a:r>
              <a:rPr lang="en-US" alt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土地长期耕作，轮作休耕次数少,肥力下降；不合理的耕作，导致水土流失加剧，有机质施用量土壤肥力下降；全球气候变暖,黑土有机质分解加快。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" name="文本框 114"/>
          <p:cNvSpPr txBox="1"/>
          <p:nvPr/>
        </p:nvSpPr>
        <p:spPr>
          <a:xfrm>
            <a:off x="107315" y="798830"/>
            <a:ext cx="11866245" cy="1506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zh-CN" sz="2400" b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：融雪侵蚀是东北坡耕地水土流失的重要原因之一，融雪期表层解冻土壤是融雪侵蚀发生的物质条件，冻融如果反复出现，融雪侵蚀会增强。春季融雪期一般为3～4月份，升温较快，白天最高温度在3～11℃，夜间温度在－6～0℃，昼夜温差较大</a:t>
            </a:r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6700"/>
            <a:endParaRPr lang="zh-CN" sz="20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17" name="矩形 16"/>
            <p:cNvSpPr/>
            <p:nvPr/>
          </p:nvSpPr>
          <p:spPr>
            <a:xfrm>
              <a:off x="1827" y="33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 rot="0">
            <a:off x="121681" y="5175250"/>
            <a:ext cx="11574055" cy="1551940"/>
            <a:chOff x="-2859" y="7833"/>
            <a:chExt cx="9916" cy="2444"/>
          </a:xfrm>
        </p:grpSpPr>
        <p:sp>
          <p:nvSpPr>
            <p:cNvPr id="8" name="文本框 7"/>
            <p:cNvSpPr txBox="1"/>
            <p:nvPr/>
          </p:nvSpPr>
          <p:spPr>
            <a:xfrm>
              <a:off x="-2859" y="8276"/>
              <a:ext cx="1404" cy="13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春季气温回升快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-844" y="7833"/>
              <a:ext cx="1576" cy="141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p>
              <a:r>
                <a:rPr 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融雪速度快且融雪量大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-1346" y="8389"/>
              <a:ext cx="455" cy="55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直接箭头连接符 8"/>
            <p:cNvCxnSpPr/>
            <p:nvPr/>
          </p:nvCxnSpPr>
          <p:spPr>
            <a:xfrm>
              <a:off x="713" y="9834"/>
              <a:ext cx="366" cy="1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文本框 10"/>
            <p:cNvSpPr txBox="1"/>
            <p:nvPr/>
          </p:nvSpPr>
          <p:spPr>
            <a:xfrm>
              <a:off x="-839" y="9552"/>
              <a:ext cx="1549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昼夜温差大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3206" y="8644"/>
              <a:ext cx="458" cy="46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文本框 12"/>
            <p:cNvSpPr txBox="1"/>
            <p:nvPr/>
          </p:nvSpPr>
          <p:spPr>
            <a:xfrm>
              <a:off x="1272" y="8176"/>
              <a:ext cx="1797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流水侵蚀力强</a:t>
              </a:r>
              <a:endParaRPr 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63" y="9424"/>
              <a:ext cx="1782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冻融交替出现</a:t>
              </a:r>
              <a:endParaRPr 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-1318" y="9138"/>
              <a:ext cx="441" cy="65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文本框 15"/>
            <p:cNvSpPr txBox="1"/>
            <p:nvPr/>
          </p:nvSpPr>
          <p:spPr>
            <a:xfrm>
              <a:off x="3887" y="8901"/>
              <a:ext cx="3170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冻融表层土壤可侵蚀增强</a:t>
              </a:r>
              <a:endParaRPr 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V="1">
              <a:off x="3229" y="9542"/>
              <a:ext cx="474" cy="31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直接箭头连接符 26"/>
            <p:cNvCxnSpPr/>
            <p:nvPr/>
          </p:nvCxnSpPr>
          <p:spPr>
            <a:xfrm flipV="1">
              <a:off x="779" y="8620"/>
              <a:ext cx="356" cy="2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1" name="组合 30"/>
          <p:cNvGrpSpPr/>
          <p:nvPr/>
        </p:nvGrpSpPr>
        <p:grpSpPr>
          <a:xfrm>
            <a:off x="871855" y="1922780"/>
            <a:ext cx="9245600" cy="3138170"/>
            <a:chOff x="1373" y="3028"/>
            <a:chExt cx="14560" cy="4942"/>
          </a:xfrm>
        </p:grpSpPr>
        <p:pic>
          <p:nvPicPr>
            <p:cNvPr id="28" name="图片 27" descr="stbctb-39-4-314-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10" y="3028"/>
              <a:ext cx="6823" cy="4942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373" y="3047"/>
              <a:ext cx="14560" cy="4619"/>
              <a:chOff x="169" y="5546"/>
              <a:chExt cx="17281" cy="5497"/>
            </a:xfrm>
          </p:grpSpPr>
          <p:pic>
            <p:nvPicPr>
              <p:cNvPr id="18" name="图片 17" descr="stbctb-39-4-314-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" y="5546"/>
                <a:ext cx="7590" cy="5497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2621" y="5546"/>
                <a:ext cx="4935" cy="632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type="text"/>
                  </a:ext>
                </a:extLst>
              </a:bodyPr>
              <a:p>
                <a:pPr algn="l"/>
                <a:r>
                  <a:rPr lang="zh-CN" altLang="en-US" sz="1600" b="1">
                    <a:solidFill>
                      <a:schemeClr val="tx1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东北春季融雪侵蚀后的土壤</a:t>
                </a:r>
                <a:endParaRPr lang="zh-CN" altLang="en-US" sz="1600" b="1"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933" y="5609"/>
                <a:ext cx="6517" cy="632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type="text"/>
                  </a:ext>
                </a:extLst>
              </a:bodyPr>
              <a:p>
                <a:pPr algn="l"/>
                <a:r>
                  <a:rPr lang="zh-CN" altLang="en-US" sz="1600" b="1">
                    <a:solidFill>
                      <a:schemeClr val="tx1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东北黑土区土壤冻胀裂隙和土体</a:t>
                </a:r>
                <a:r>
                  <a:rPr lang="zh-CN" altLang="en-US" sz="1600" b="1">
                    <a:solidFill>
                      <a:schemeClr val="tx1"/>
                    </a:solidFill>
                    <a:effectLst/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位移</a:t>
                </a:r>
                <a:endParaRPr lang="zh-CN" altLang="en-US" sz="1600" b="1"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p:grpSp>
      </p:grpSp>
      <p:sp>
        <p:nvSpPr>
          <p:cNvPr id="50" name="矩形 49"/>
          <p:cNvSpPr/>
          <p:nvPr>
            <p:custDataLst>
              <p:tags r:id="rId3"/>
            </p:custDataLst>
          </p:nvPr>
        </p:nvSpPr>
        <p:spPr>
          <a:xfrm>
            <a:off x="0" y="4700905"/>
            <a:ext cx="117963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从气温角度，分析东北地区坡耕地春季融雪侵蚀严重的原因。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4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" name="文本框 114"/>
          <p:cNvSpPr txBox="1"/>
          <p:nvPr/>
        </p:nvSpPr>
        <p:spPr>
          <a:xfrm>
            <a:off x="107315" y="798830"/>
            <a:ext cx="1186624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四：专家指出，采取留茬耕作、垄沟秸秆覆盖和横坡垄作的农耕方式（下图），可有效减轻土地的退化。</a:t>
            </a:r>
            <a:endParaRPr lang="zh-CN" sz="2400" b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6700"/>
            <a:endParaRPr lang="zh-CN" sz="20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656965" y="1274445"/>
            <a:ext cx="8246745" cy="2223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7795" y="4431030"/>
            <a:ext cx="11741150" cy="22085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txBody>
          <a:bodyPr wrap="square">
            <a:noAutofit/>
          </a:bodyPr>
          <a:p>
            <a:pPr indent="266700"/>
            <a:r>
              <a:rPr lang="zh-CN" sz="2400" b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留茬耕作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：增加地表粗糙度，减小地表径流流速，固定和拦蓄泥土，防止黑土流失；耕地留茬，增加土壤有机质。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/>
            <a:r>
              <a:rPr lang="zh-CN" sz="2400" b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垄沟秸秆覆盖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：减弱蒸发，增加土壤湿度；增加下渗量，减小、减缓地表径流；秸秆还田，增加土壤有机质。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/>
            <a:r>
              <a:rPr lang="zh-CN" sz="2400" b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横坡垄作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：拦蓄径流，增加下渗量，减小、减缓地表径流，减弱对黑土的冲刷；减少养分流失。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17" name="矩形 16"/>
            <p:cNvSpPr/>
            <p:nvPr/>
          </p:nvSpPr>
          <p:spPr>
            <a:xfrm>
              <a:off x="1827" y="33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矩形 49"/>
          <p:cNvSpPr/>
          <p:nvPr>
            <p:custDataLst>
              <p:tags r:id="rId2"/>
            </p:custDataLst>
          </p:nvPr>
        </p:nvSpPr>
        <p:spPr>
          <a:xfrm>
            <a:off x="177165" y="3549650"/>
            <a:ext cx="1179639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sz="2400">
                <a:latin typeface="微软雅黑" panose="020B0503020204020204" charset="-122"/>
                <a:ea typeface="微软雅黑" panose="020B0503020204020204" charset="-122"/>
              </a:rPr>
              <a:t>分别说出留茬耕作、垄沟秸秆覆盖和横坡垄作三种耕作方式对减轻坡耕地退化的作用。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" name="文本框 108"/>
          <p:cNvSpPr txBox="1"/>
          <p:nvPr/>
        </p:nvSpPr>
        <p:spPr>
          <a:xfrm>
            <a:off x="340360" y="617855"/>
            <a:ext cx="1174496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(2022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年湖南卷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阅读图文材料，完成下列要求。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耕地由种植粮食作物改种非粮食作物的现象，称为种植结构“非粮化”。山东省种植结构“非粮化”率空间差异明显，</a:t>
            </a:r>
            <a:r>
              <a:rPr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2019年鲁中南山地丘陵地区明显高于鲁西北平原地区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。下图示意山东省山脉水系分布。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876415" y="1991360"/>
            <a:ext cx="491490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sz="2000" b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鲁中南山地丘陵地区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sz="2000" b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鲁西北平原地区</a:t>
            </a:r>
            <a:endParaRPr sz="2000" b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endParaRPr sz="2000" b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种植结构“非粮化”率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差异大，请从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sz="2000" b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自然条件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方面作出</a:t>
            </a:r>
            <a:r>
              <a: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解释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。（4分）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8697595" y="2896870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指令词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8" name="文本框 99"/>
          <p:cNvSpPr txBox="1"/>
          <p:nvPr/>
        </p:nvSpPr>
        <p:spPr>
          <a:xfrm>
            <a:off x="8014970" y="231457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中心词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6" name="文本框 99"/>
          <p:cNvSpPr txBox="1"/>
          <p:nvPr/>
        </p:nvSpPr>
        <p:spPr>
          <a:xfrm>
            <a:off x="8300085" y="164020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0" name="文本框 99"/>
          <p:cNvSpPr txBox="1"/>
          <p:nvPr/>
        </p:nvSpPr>
        <p:spPr>
          <a:xfrm>
            <a:off x="7085330" y="2896870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8845" y="1273810"/>
            <a:ext cx="6009640" cy="3835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673850" y="3810635"/>
            <a:ext cx="5288280" cy="13220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</a:rPr>
              <a:t>丘陵地形形成多种水土</a:t>
            </a:r>
            <a:r>
              <a:rPr lang="zh-CN" altLang="en-US" sz="2000" b="1" dirty="0">
                <a:solidFill>
                  <a:srgbClr val="C00000"/>
                </a:solidFill>
              </a:rPr>
              <a:t>组合，有利于</a:t>
            </a:r>
            <a:r>
              <a:rPr lang="zh-CN" altLang="en-US" sz="2000" b="1" dirty="0">
                <a:solidFill>
                  <a:srgbClr val="C00000"/>
                </a:solidFill>
              </a:rPr>
              <a:t>发展林果业；平原地形水土组合相对</a:t>
            </a:r>
            <a:r>
              <a:rPr lang="zh-CN" altLang="en-US" sz="2000" b="1" dirty="0">
                <a:solidFill>
                  <a:srgbClr val="C00000"/>
                </a:solidFill>
              </a:rPr>
              <a:t>单一，有利于发展</a:t>
            </a:r>
            <a:r>
              <a:rPr lang="zh-CN" altLang="en-US" sz="2000" b="1" dirty="0">
                <a:solidFill>
                  <a:srgbClr val="C00000"/>
                </a:solidFill>
              </a:rPr>
              <a:t>种植业；可从地形对其他农业生产相关</a:t>
            </a:r>
            <a:r>
              <a:rPr lang="zh-CN" altLang="en-US" sz="2000" b="1" dirty="0">
                <a:solidFill>
                  <a:srgbClr val="C00000"/>
                </a:solidFill>
              </a:rPr>
              <a:t>的自然要素的影响入手</a:t>
            </a:r>
            <a:r>
              <a:rPr lang="zh-CN" altLang="en-US" sz="2000" b="1" dirty="0">
                <a:solidFill>
                  <a:srgbClr val="C00000"/>
                </a:solidFill>
              </a:rPr>
              <a:t>分析。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1728470"/>
            <a:ext cx="6333490" cy="38265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477510" y="3955415"/>
            <a:ext cx="6484620" cy="2670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p>
            <a:pPr indent="266700" algn="just">
              <a:buClrTx/>
              <a:buSzTx/>
              <a:buNone/>
              <a:tabLst>
                <a:tab pos="315087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规范表达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：</a:t>
            </a:r>
            <a:endParaRPr lang="zh-CN" altLang="en-US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  <a:sym typeface="+mn-ea"/>
            </a:endParaRPr>
          </a:p>
          <a:p>
            <a:pPr indent="266700" algn="just">
              <a:buClrTx/>
              <a:buSzTx/>
              <a:buNone/>
              <a:tabLst>
                <a:tab pos="315087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与鲁西北平原地区相比，鲁中南山地丘陵地区地形多样，气候温暖湿润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，水、热、土组合多样，适宜种植多种农作物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。（或与鲁中南山地丘陵地区相比，鲁西北平原地区地形平坦开阔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，水、热、土组合相对单一，适合粮食作物规模经营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。</a:t>
            </a:r>
            <a:endParaRPr lang="zh-CN" altLang="en-US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文本框 99"/>
          <p:cNvSpPr txBox="1"/>
          <p:nvPr/>
        </p:nvSpPr>
        <p:spPr>
          <a:xfrm>
            <a:off x="10247630" y="1657350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01015" y="0"/>
            <a:ext cx="11472545" cy="6715125"/>
            <a:chOff x="789" y="0"/>
            <a:chExt cx="18067" cy="10575"/>
          </a:xfrm>
        </p:grpSpPr>
        <p:grpSp>
          <p:nvGrpSpPr>
            <p:cNvPr id="32" name="组合 31"/>
            <p:cNvGrpSpPr/>
            <p:nvPr/>
          </p:nvGrpSpPr>
          <p:grpSpPr>
            <a:xfrm>
              <a:off x="789" y="0"/>
              <a:ext cx="18067" cy="10575"/>
              <a:chOff x="789" y="0"/>
              <a:chExt cx="18067" cy="10575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789" y="0"/>
                <a:ext cx="17916" cy="10575"/>
                <a:chOff x="789" y="0"/>
                <a:chExt cx="17916" cy="10575"/>
              </a:xfrm>
            </p:grpSpPr>
            <p:sp>
              <p:nvSpPr>
                <p:cNvPr id="81" name="矩形 80"/>
                <p:cNvSpPr/>
                <p:nvPr/>
              </p:nvSpPr>
              <p:spPr>
                <a:xfrm>
                  <a:off x="789" y="0"/>
                  <a:ext cx="909" cy="1114"/>
                </a:xfrm>
                <a:prstGeom prst="rect">
                  <a:avLst/>
                </a:prstGeom>
                <a:solidFill>
                  <a:srgbClr val="20386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7797" y="10423"/>
                  <a:ext cx="909" cy="152"/>
                </a:xfrm>
                <a:prstGeom prst="rect">
                  <a:avLst/>
                </a:prstGeom>
                <a:solidFill>
                  <a:srgbClr val="2A2A7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18746" y="10423"/>
                <a:ext cx="111" cy="152"/>
              </a:xfrm>
              <a:prstGeom prst="rect">
                <a:avLst/>
              </a:prstGeom>
              <a:solidFill>
                <a:srgbClr val="2A2A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sp>
          <p:nvSpPr>
            <p:cNvPr id="33" name="内容占位符 1"/>
            <p:cNvSpPr>
              <a:spLocks noGrp="1"/>
            </p:cNvSpPr>
            <p:nvPr/>
          </p:nvSpPr>
          <p:spPr>
            <a:xfrm>
              <a:off x="1879" y="0"/>
              <a:ext cx="3613" cy="132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Char char="●"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200" dirty="0">
                  <a:solidFill>
                    <a:srgbClr val="162746"/>
                  </a:solidFill>
                </a:rPr>
                <a:t>典例</a:t>
              </a:r>
              <a:r>
                <a:rPr lang="zh-CN" altLang="en-US" sz="3200" dirty="0">
                  <a:solidFill>
                    <a:srgbClr val="162746"/>
                  </a:solidFill>
                </a:rPr>
                <a:t>分析</a:t>
              </a:r>
              <a:endParaRPr lang="zh-CN" altLang="en-US" sz="3200" dirty="0">
                <a:solidFill>
                  <a:srgbClr val="162746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669923" y="616367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24" grpId="0" bldLvl="0" animBg="1"/>
      <p:bldP spid="24" grpId="1" animBg="1"/>
      <p:bldP spid="20" grpId="0" bldLvl="0" animBg="1"/>
      <p:bldP spid="9" grpId="0" bldLvl="0" animBg="1"/>
      <p:bldP spid="9" grpId="1" animBg="1"/>
      <p:bldP spid="18" grpId="0"/>
      <p:bldP spid="18" grpId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" name="文本框 108"/>
          <p:cNvSpPr txBox="1"/>
          <p:nvPr/>
        </p:nvSpPr>
        <p:spPr>
          <a:xfrm>
            <a:off x="340360" y="617855"/>
            <a:ext cx="1174496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 b="1">
                <a:latin typeface="+mn-ea"/>
                <a:cs typeface="+mn-ea"/>
              </a:rPr>
              <a:t> 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．(2022年湖南卷)阅读图文材料，完成下列要求。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耕地由种植粮食作物改种非粮食作物的现象，称为种植结构“非粮化”。山东省种植结构“非粮化”率空间差异明显，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2019年鲁中南山地丘陵地区明显高于鲁西北平原地区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。下图示意山东省山脉水系分布。</a:t>
            </a:r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  <a:p>
            <a:pPr indent="0" algn="l"/>
            <a:endParaRPr sz="2000" b="1">
              <a:latin typeface="+mn-ea"/>
              <a:cs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876415" y="2150745"/>
            <a:ext cx="50628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000" b="1">
                <a:latin typeface="+mn-ea"/>
                <a:cs typeface="+mn-ea"/>
                <a:sym typeface="+mn-ea"/>
              </a:rPr>
              <a:t>(2)</a:t>
            </a:r>
            <a:r>
              <a:rPr sz="2000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近年来</a:t>
            </a:r>
            <a:r>
              <a:rPr sz="2000" b="1">
                <a:latin typeface="+mn-ea"/>
                <a:cs typeface="+mn-ea"/>
                <a:sym typeface="+mn-ea"/>
              </a:rPr>
              <a:t>，山东省部分</a:t>
            </a:r>
            <a:r>
              <a:rPr sz="2000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经济发达地区</a:t>
            </a:r>
            <a:r>
              <a:rPr sz="2000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种植结构</a:t>
            </a:r>
            <a:r>
              <a:rPr sz="2000" b="1">
                <a:latin typeface="+mn-ea"/>
                <a:cs typeface="+mn-ea"/>
                <a:sym typeface="+mn-ea"/>
              </a:rPr>
              <a:t>“非粮化”类型逐渐由</a:t>
            </a:r>
            <a:r>
              <a:rPr sz="2000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棉花、花生、蔬菜</a:t>
            </a:r>
            <a:r>
              <a:rPr sz="2000" b="1">
                <a:latin typeface="+mn-ea"/>
                <a:cs typeface="+mn-ea"/>
                <a:sym typeface="+mn-ea"/>
              </a:rPr>
              <a:t>向</a:t>
            </a:r>
            <a:r>
              <a:rPr sz="2000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蔬菜、瓜果</a:t>
            </a:r>
            <a:r>
              <a:rPr sz="2000" b="1">
                <a:latin typeface="+mn-ea"/>
                <a:cs typeface="+mn-ea"/>
                <a:sym typeface="+mn-ea"/>
              </a:rPr>
              <a:t>转变，</a:t>
            </a:r>
            <a:r>
              <a:rPr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说明</a:t>
            </a:r>
            <a:r>
              <a:rPr sz="2000" b="1">
                <a:latin typeface="+mn-ea"/>
                <a:cs typeface="+mn-ea"/>
                <a:sym typeface="+mn-ea"/>
              </a:rPr>
              <a:t>其变化的主要原因。（</a:t>
            </a:r>
            <a:r>
              <a:rPr lang="en-US" sz="2000" b="1">
                <a:latin typeface="+mn-ea"/>
                <a:cs typeface="+mn-ea"/>
                <a:sym typeface="+mn-ea"/>
              </a:rPr>
              <a:t>6</a:t>
            </a:r>
            <a:r>
              <a:rPr sz="2000" b="1">
                <a:latin typeface="+mn-ea"/>
                <a:cs typeface="+mn-ea"/>
                <a:sym typeface="+mn-ea"/>
              </a:rPr>
              <a:t>分）</a:t>
            </a:r>
            <a:endParaRPr sz="2000" b="1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8999855" y="307403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指令词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8" name="文本框 99"/>
          <p:cNvSpPr txBox="1"/>
          <p:nvPr/>
        </p:nvSpPr>
        <p:spPr>
          <a:xfrm>
            <a:off x="10826115" y="182562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中心词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6" name="文本框 99"/>
          <p:cNvSpPr txBox="1"/>
          <p:nvPr/>
        </p:nvSpPr>
        <p:spPr>
          <a:xfrm>
            <a:off x="7184390" y="182562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0" name="文本框 99"/>
          <p:cNvSpPr txBox="1"/>
          <p:nvPr/>
        </p:nvSpPr>
        <p:spPr>
          <a:xfrm>
            <a:off x="7280275" y="307403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84390" y="3615690"/>
            <a:ext cx="460692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</a:rPr>
              <a:t>经济发达地区对农产品需求的</a:t>
            </a:r>
            <a:r>
              <a:rPr lang="zh-CN" altLang="en-US" sz="2000" b="1" dirty="0">
                <a:solidFill>
                  <a:srgbClr val="C00000"/>
                </a:solidFill>
              </a:rPr>
              <a:t>变化，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r>
              <a:rPr lang="zh-CN" altLang="en-US" sz="2000" b="1" dirty="0">
                <a:solidFill>
                  <a:srgbClr val="C00000"/>
                </a:solidFill>
              </a:rPr>
              <a:t>导致了种植对象的</a:t>
            </a:r>
            <a:r>
              <a:rPr lang="zh-CN" altLang="en-US" sz="2000" b="1" dirty="0">
                <a:solidFill>
                  <a:srgbClr val="C00000"/>
                </a:solidFill>
              </a:rPr>
              <a:t>变化。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75780" y="4464685"/>
            <a:ext cx="5063490" cy="1938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indent="266700" algn="just">
              <a:buClrTx/>
              <a:buSzTx/>
              <a:buNone/>
              <a:tabLst>
                <a:tab pos="315087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规范表达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：</a:t>
            </a:r>
            <a:endParaRPr lang="zh-CN" altLang="en-US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  <a:sym typeface="+mn-ea"/>
            </a:endParaRPr>
          </a:p>
          <a:p>
            <a:pPr indent="266700" algn="just">
              <a:buClrTx/>
              <a:buSzTx/>
              <a:buNone/>
              <a:tabLst>
                <a:tab pos="315087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经济发达地区对蔬菜、瓜果需求量变大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；农户种植蔬菜、瓜果经济效益更高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；农业生产技术经济条件好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。</a:t>
            </a:r>
            <a:endParaRPr lang="zh-CN" altLang="en-US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1657350"/>
            <a:ext cx="6333490" cy="3826510"/>
          </a:xfrm>
          <a:prstGeom prst="rect">
            <a:avLst/>
          </a:prstGeom>
        </p:spPr>
      </p:pic>
      <p:sp>
        <p:nvSpPr>
          <p:cNvPr id="7" name="文本框 99"/>
          <p:cNvSpPr txBox="1"/>
          <p:nvPr/>
        </p:nvSpPr>
        <p:spPr>
          <a:xfrm>
            <a:off x="9665970" y="182562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rot="0">
            <a:off x="501015" y="0"/>
            <a:ext cx="11472545" cy="6715125"/>
            <a:chOff x="789" y="0"/>
            <a:chExt cx="18067" cy="10575"/>
          </a:xfrm>
        </p:grpSpPr>
        <p:grpSp>
          <p:nvGrpSpPr>
            <p:cNvPr id="31" name="组合 30"/>
            <p:cNvGrpSpPr/>
            <p:nvPr/>
          </p:nvGrpSpPr>
          <p:grpSpPr>
            <a:xfrm>
              <a:off x="789" y="0"/>
              <a:ext cx="17916" cy="10575"/>
              <a:chOff x="789" y="0"/>
              <a:chExt cx="17916" cy="10575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797" y="10423"/>
                <a:ext cx="909" cy="152"/>
              </a:xfrm>
              <a:prstGeom prst="rect">
                <a:avLst/>
              </a:prstGeom>
              <a:solidFill>
                <a:srgbClr val="2A2A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8746" y="10423"/>
              <a:ext cx="111" cy="152"/>
            </a:xfrm>
            <a:prstGeom prst="rect">
              <a:avLst/>
            </a:prstGeom>
            <a:solidFill>
              <a:srgbClr val="2A2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669923" y="617637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5" name="内容占位符 1"/>
          <p:cNvSpPr>
            <a:spLocks noGrp="1"/>
          </p:cNvSpPr>
          <p:nvPr/>
        </p:nvSpPr>
        <p:spPr>
          <a:xfrm>
            <a:off x="1193165" y="0"/>
            <a:ext cx="2294255" cy="8432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solidFill>
                  <a:srgbClr val="162746"/>
                </a:solidFill>
              </a:rPr>
              <a:t>典例</a:t>
            </a:r>
            <a:r>
              <a:rPr lang="zh-CN" altLang="en-US" sz="3200" dirty="0">
                <a:solidFill>
                  <a:srgbClr val="162746"/>
                </a:solidFill>
              </a:rPr>
              <a:t>分析</a:t>
            </a:r>
            <a:endParaRPr lang="zh-CN" altLang="en-US" sz="3200" dirty="0">
              <a:solidFill>
                <a:srgbClr val="162746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24" grpId="0" bldLvl="0" animBg="1"/>
      <p:bldP spid="24" grpId="1" animBg="1"/>
      <p:bldP spid="20" grpId="0" bldLvl="0" animBg="1"/>
      <p:bldP spid="18" grpId="0"/>
      <p:bldP spid="18" grpId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" name="文本框 108"/>
          <p:cNvSpPr txBox="1"/>
          <p:nvPr/>
        </p:nvSpPr>
        <p:spPr>
          <a:xfrm>
            <a:off x="340360" y="617855"/>
            <a:ext cx="1174496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．(2022年湖南卷)阅读图文材料，完成下列要求。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耕地由种植粮食作物改种非粮食作物的现象，称为种植结构“非粮化”。山东省种植结构“非粮化”率空间差异明显，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2019年鲁中南山地丘陵地区明显高于鲁西北平原地区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。下图示意山东省山脉水系分布。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797040" y="2252345"/>
            <a:ext cx="4914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sz="2000" b="1">
                <a:latin typeface="+mn-ea"/>
                <a:cs typeface="+mn-ea"/>
                <a:sym typeface="+mn-ea"/>
              </a:rPr>
              <a:t>(3)</a:t>
            </a:r>
            <a:r>
              <a:rPr sz="2000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为保障粮食安全</a:t>
            </a:r>
            <a:r>
              <a:rPr sz="2000" b="1">
                <a:latin typeface="+mn-ea"/>
                <a:cs typeface="+mn-ea"/>
                <a:sym typeface="+mn-ea"/>
              </a:rPr>
              <a:t>，请</a:t>
            </a:r>
            <a:r>
              <a:rPr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提出</a:t>
            </a:r>
            <a:r>
              <a:rPr sz="2000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防止耕地种植结构“非粮化”</a:t>
            </a:r>
            <a:r>
              <a:rPr sz="2000" b="1">
                <a:latin typeface="+mn-ea"/>
                <a:cs typeface="+mn-ea"/>
                <a:sym typeface="+mn-ea"/>
              </a:rPr>
              <a:t>的合理建议。（</a:t>
            </a:r>
            <a:r>
              <a:rPr lang="en-US" sz="2000" b="1">
                <a:latin typeface="+mn-ea"/>
                <a:cs typeface="+mn-ea"/>
                <a:sym typeface="+mn-ea"/>
              </a:rPr>
              <a:t>6</a:t>
            </a:r>
            <a:r>
              <a:rPr sz="2000" b="1">
                <a:latin typeface="+mn-ea"/>
                <a:cs typeface="+mn-ea"/>
                <a:sym typeface="+mn-ea"/>
              </a:rPr>
              <a:t>分）</a:t>
            </a:r>
            <a:endParaRPr sz="2000" b="1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9122410" y="185356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指令词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8" name="文本框 99"/>
          <p:cNvSpPr txBox="1"/>
          <p:nvPr/>
        </p:nvSpPr>
        <p:spPr>
          <a:xfrm>
            <a:off x="10367645" y="185356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中心词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6" name="文本框 99"/>
          <p:cNvSpPr txBox="1"/>
          <p:nvPr/>
        </p:nvSpPr>
        <p:spPr>
          <a:xfrm>
            <a:off x="7584440" y="1853565"/>
            <a:ext cx="111315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algn="ctr"/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</a:rPr>
              <a:t>限定词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97040" y="3092450"/>
            <a:ext cx="5113655" cy="3046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indent="266700" algn="just">
              <a:buClrTx/>
              <a:buSzTx/>
              <a:buNone/>
              <a:tabLst>
                <a:tab pos="315087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规范表达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：</a:t>
            </a:r>
            <a:endParaRPr lang="zh-CN" altLang="en-US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  <a:sym typeface="+mn-ea"/>
            </a:endParaRPr>
          </a:p>
          <a:p>
            <a:pPr indent="266700" algn="just">
              <a:buClrTx/>
              <a:buSzTx/>
              <a:buNone/>
              <a:tabLst>
                <a:tab pos="315087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加大粮食种植补贴力度，提高粮食种植的积极性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；推进耕地适度规模经营，增加粮食种植收益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；改善粮食生产条件，提升农业科技水平，增强粮食综合生产能力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；严格耕地用途管制，确保粮食播种面积稳定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（2分）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。</a:t>
            </a:r>
            <a:endParaRPr lang="zh-CN" altLang="en-US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1657350"/>
            <a:ext cx="6333490" cy="382651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 rot="0">
            <a:off x="501015" y="0"/>
            <a:ext cx="11472545" cy="6715125"/>
            <a:chOff x="789" y="0"/>
            <a:chExt cx="18067" cy="10575"/>
          </a:xfrm>
        </p:grpSpPr>
        <p:grpSp>
          <p:nvGrpSpPr>
            <p:cNvPr id="31" name="组合 30"/>
            <p:cNvGrpSpPr/>
            <p:nvPr/>
          </p:nvGrpSpPr>
          <p:grpSpPr>
            <a:xfrm>
              <a:off x="789" y="0"/>
              <a:ext cx="17916" cy="10575"/>
              <a:chOff x="789" y="0"/>
              <a:chExt cx="17916" cy="10575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797" y="10423"/>
                <a:ext cx="909" cy="152"/>
              </a:xfrm>
              <a:prstGeom prst="rect">
                <a:avLst/>
              </a:prstGeom>
              <a:solidFill>
                <a:srgbClr val="2A2A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8746" y="10423"/>
              <a:ext cx="111" cy="152"/>
            </a:xfrm>
            <a:prstGeom prst="rect">
              <a:avLst/>
            </a:prstGeom>
            <a:solidFill>
              <a:srgbClr val="2A2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669923" y="707172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5" name="内容占位符 1"/>
          <p:cNvSpPr>
            <a:spLocks noGrp="1"/>
          </p:cNvSpPr>
          <p:nvPr/>
        </p:nvSpPr>
        <p:spPr>
          <a:xfrm>
            <a:off x="1193165" y="0"/>
            <a:ext cx="2294255" cy="8432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solidFill>
                  <a:srgbClr val="162746"/>
                </a:solidFill>
              </a:rPr>
              <a:t>典例</a:t>
            </a:r>
            <a:r>
              <a:rPr lang="zh-CN" altLang="en-US" sz="3200" dirty="0">
                <a:solidFill>
                  <a:srgbClr val="162746"/>
                </a:solidFill>
              </a:rPr>
              <a:t>分析</a:t>
            </a:r>
            <a:endParaRPr lang="zh-CN" altLang="en-US" sz="3200" dirty="0">
              <a:solidFill>
                <a:srgbClr val="162746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24" grpId="0" bldLvl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>
            <a:off x="669923" y="810042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7" name="标题 1"/>
          <p:cNvSpPr txBox="1"/>
          <p:nvPr/>
        </p:nvSpPr>
        <p:spPr>
          <a:xfrm>
            <a:off x="2216299" y="226602"/>
            <a:ext cx="749808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思维建模：保障国家粮食</a:t>
            </a:r>
            <a:r>
              <a:rPr lang="zh-CN" altLang="en-US" dirty="0">
                <a:sym typeface="+mn-lt"/>
              </a:rPr>
              <a:t>生产安全的途径</a:t>
            </a:r>
            <a:endParaRPr lang="zh-CN" altLang="en-US" dirty="0"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72110" y="1034415"/>
            <a:ext cx="11687175" cy="5271135"/>
            <a:chOff x="586" y="1629"/>
            <a:chExt cx="18405" cy="8301"/>
          </a:xfrm>
        </p:grpSpPr>
        <p:grpSp>
          <p:nvGrpSpPr>
            <p:cNvPr id="2" name="组合 1"/>
            <p:cNvGrpSpPr/>
            <p:nvPr/>
          </p:nvGrpSpPr>
          <p:grpSpPr>
            <a:xfrm>
              <a:off x="586" y="2376"/>
              <a:ext cx="4939" cy="7309"/>
              <a:chOff x="6901" y="6045"/>
              <a:chExt cx="4939" cy="7309"/>
            </a:xfrm>
          </p:grpSpPr>
          <p:sp>
            <p:nvSpPr>
              <p:cNvPr id="35" name="左大括号 34"/>
              <p:cNvSpPr/>
              <p:nvPr/>
            </p:nvSpPr>
            <p:spPr>
              <a:xfrm>
                <a:off x="6901" y="8416"/>
                <a:ext cx="547" cy="4097"/>
              </a:xfrm>
              <a:prstGeom prst="leftBrace">
                <a:avLst>
                  <a:gd name="adj1" fmla="val 2606"/>
                  <a:gd name="adj2" fmla="val 46894"/>
                </a:avLst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左大括号 35"/>
              <p:cNvSpPr/>
              <p:nvPr/>
            </p:nvSpPr>
            <p:spPr>
              <a:xfrm>
                <a:off x="11010" y="11881"/>
                <a:ext cx="830" cy="1473"/>
              </a:xfrm>
              <a:prstGeom prst="leftBrace">
                <a:avLst>
                  <a:gd name="adj1" fmla="val 2606"/>
                  <a:gd name="adj2" fmla="val 46894"/>
                </a:avLst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" name="左大括号 38"/>
              <p:cNvSpPr/>
              <p:nvPr/>
            </p:nvSpPr>
            <p:spPr>
              <a:xfrm>
                <a:off x="10799" y="6045"/>
                <a:ext cx="985" cy="4977"/>
              </a:xfrm>
              <a:prstGeom prst="leftBrace">
                <a:avLst>
                  <a:gd name="adj1" fmla="val 2606"/>
                  <a:gd name="adj2" fmla="val 46894"/>
                </a:avLst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107" y="4348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保障耕地质量</a:t>
              </a:r>
              <a:endParaRPr lang="zh-CN" altLang="en-US" sz="2400" dirty="0">
                <a:solidFill>
                  <a:schemeClr val="accent6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389" y="8481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保障耕地面积</a:t>
              </a:r>
              <a:endParaRPr lang="zh-CN" altLang="en-US" sz="2400" dirty="0">
                <a:solidFill>
                  <a:schemeClr val="accent6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525" y="7909"/>
              <a:ext cx="13467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政策措施：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严格农田用途管控，土地流转，适度扩大耕地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面积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525" y="9206"/>
              <a:ext cx="10924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经济措施：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加大种粮补贴，提高农民种粮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积极性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85" y="3144"/>
              <a:ext cx="10542" cy="247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加强田间管理：</a:t>
              </a:r>
              <a:endParaRPr lang="zh-CN" altLang="en-US" sz="2400" dirty="0">
                <a:solidFill>
                  <a:schemeClr val="accent6"/>
                </a:solidFill>
                <a:latin typeface="Calibri" panose="020F0502020204030204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加大农田水利设施建设，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减少自然灾害的损失；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通过工程、生物措施减少土壤侵蚀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,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土地荒漠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化；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实施休耕，轮作，秸秆还田等恢复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地力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”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。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588" y="5818"/>
              <a:ext cx="10563" cy="18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提升农业科技水平：</a:t>
              </a:r>
              <a:endParaRPr lang="zh-CN" altLang="en-US" sz="2400" dirty="0">
                <a:solidFill>
                  <a:schemeClr val="accent6"/>
                </a:solidFill>
                <a:latin typeface="Calibri" panose="020F0502020204030204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引进数字化技术，加强病虫害监控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;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培育良种。</a:t>
              </a:r>
              <a:endParaRPr lang="en-US" altLang="zh-CN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540" y="1629"/>
              <a:ext cx="10587" cy="13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accent6"/>
                  </a:solidFill>
                  <a:latin typeface="Calibri" panose="020F0502020204030204"/>
                  <a:ea typeface="微软雅黑" panose="020B0503020204020204" charset="-122"/>
                </a:rPr>
                <a:t>减少农田污染：</a:t>
              </a:r>
              <a:endParaRPr lang="zh-CN" altLang="en-US" sz="2400" dirty="0">
                <a:solidFill>
                  <a:schemeClr val="accent6"/>
                </a:solidFill>
                <a:latin typeface="Calibri" panose="020F0502020204030204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减少化肥农药的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适用，施用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绿肥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00742" y="0"/>
            <a:ext cx="576943" cy="707571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0742" y="122796"/>
            <a:ext cx="5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8133" y="6139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课标解读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1159" y="758102"/>
          <a:ext cx="11054080" cy="52793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62120"/>
                <a:gridCol w="6791739"/>
              </a:tblGrid>
              <a:tr h="457200">
                <a:tc>
                  <a:txBody>
                    <a:bodyPr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课标要求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学科素养要求   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79170">
                <a:tc rowSpan="4">
                  <a:txBody>
                    <a:bodyPr/>
                    <a:p>
                      <a:pPr algn="l">
                        <a:buNone/>
                      </a:pPr>
                      <a:r>
                        <a:rPr sz="2200" spc="160" dirty="0">
                          <a:ln w="3175">
                            <a:noFill/>
                            <a:prstDash val="dash"/>
                          </a:ln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1.结合实例，说明自然资源的数量、质量、空间分布与人类活动的关系。                          </a:t>
                      </a:r>
                      <a:endParaRPr sz="2200" spc="160" dirty="0">
                        <a:ln w="3175">
                          <a:noFill/>
                          <a:prstDash val="dash"/>
                        </a:ln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sz="2200" spc="160" dirty="0">
                          <a:ln w="3175">
                            <a:noFill/>
                            <a:prstDash val="dash"/>
                          </a:ln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以某种战略性矿产资源为例，分析其分布特点及开发利用现状。</a:t>
                      </a:r>
                      <a:endParaRPr sz="2200" spc="160" dirty="0">
                        <a:ln w="3175">
                          <a:noFill/>
                          <a:prstDash val="dash"/>
                        </a:ln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sz="2200" spc="160" dirty="0">
                          <a:ln w="3175">
                            <a:noFill/>
                            <a:prstDash val="dash"/>
                          </a:ln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lang="zh-CN" altLang="en-US" sz="2200" spc="160" dirty="0">
                          <a:ln w="3175">
                            <a:noFill/>
                            <a:prstDash val="dash"/>
                          </a:ln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以某资源枯竭型城市为例，分析该类城市发展的方向。</a:t>
                      </a:r>
                      <a:endParaRPr lang="zh-CN" sz="2200" spc="160" dirty="0">
                        <a:ln w="3175">
                          <a:noFill/>
                          <a:prstDash val="dash"/>
                        </a:ln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200" spc="160" dirty="0">
                          <a:ln w="3175">
                            <a:noFill/>
                            <a:prstDash val="dash"/>
                          </a:ln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sz="2200" spc="160" dirty="0">
                          <a:ln w="3175">
                            <a:noFill/>
                            <a:prstDash val="dash"/>
                          </a:ln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.运用图表，解释中国耕地资源的分布，说明其开发利用现状，以及耕地保护与粮食安全的关系。</a:t>
                      </a:r>
                      <a:endParaRPr lang="zh-CN" sz="2200" spc="160" dirty="0">
                        <a:ln w="3175">
                          <a:noFill/>
                          <a:prstDash val="dash"/>
                        </a:ln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人地协调观：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sym typeface="+mn-ea"/>
                        </a:rPr>
                        <a:t>结合具体案例，认识人类活动对自然资源数量、质量、分布的影响，分析战略性资源与国家安全的关系，树立可持续发展的资源观。</a:t>
                      </a:r>
                      <a:endParaRPr lang="zh-CN" altLang="en-US" sz="240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1126155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</a:rPr>
                        <a:t>区域认知：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sym typeface="+mn-ea"/>
                        </a:rPr>
                        <a:t>能根据各类统计图表，结合区域背景，概括不同区域不同类型自然资源的时空分布特征。</a:t>
                      </a:r>
                      <a:endParaRPr lang="zh-CN" altLang="en-US" sz="240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1318793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</a:rPr>
                        <a:t>综合思维：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sym typeface="+mn-ea"/>
                        </a:rPr>
                        <a:t>能根据各类统计图表、资料背景，分析各类资源的分布开发利用的原因，带来的影响；结合实例，提出区域资源开发的合理建议。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1014457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</a:rPr>
                        <a:t>地理实践力：</a:t>
                      </a:r>
                      <a:r>
                        <a:rPr lang="zh-CN" altLang="en-US" sz="2400" dirty="0"/>
                        <a:t>能够从身边做起，小事做起，珍惜自然资源，减少铺张浪费，提出并践行合理利用资源的方式。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1301264" y="6618514"/>
            <a:ext cx="673023" cy="96558"/>
            <a:chOff x="11301264" y="6618514"/>
            <a:chExt cx="673023" cy="96558"/>
          </a:xfrm>
          <a:solidFill>
            <a:schemeClr val="accent1">
              <a:lumMod val="50000"/>
            </a:schemeClr>
          </a:solidFill>
        </p:grpSpPr>
        <p:sp>
          <p:nvSpPr>
            <p:cNvPr id="9" name="矩形 8"/>
            <p:cNvSpPr/>
            <p:nvPr/>
          </p:nvSpPr>
          <p:spPr>
            <a:xfrm>
              <a:off x="11301264" y="6618514"/>
              <a:ext cx="576943" cy="96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1903529" y="6618514"/>
              <a:ext cx="70758" cy="96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00742" y="0"/>
            <a:ext cx="576943" cy="707571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7685" y="68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考情分析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742" y="122796"/>
            <a:ext cx="5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6891" y="1611870"/>
          <a:ext cx="10084435" cy="21374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20254"/>
                <a:gridCol w="1488988"/>
                <a:gridCol w="7574915"/>
              </a:tblGrid>
              <a:tr h="365760">
                <a:tc gridSpan="2">
                  <a:txBody>
                    <a:bodyPr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</a:rPr>
                        <a:t>考题</a:t>
                      </a:r>
                      <a:endParaRPr lang="zh-CN" sz="24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7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</a:rPr>
                        <a:t>命题方向</a:t>
                      </a:r>
                      <a:endParaRPr lang="zh-CN" sz="24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70"/>
                    </a:solidFill>
                  </a:tcPr>
                </a:tc>
              </a:tr>
              <a:tr h="398145">
                <a:tc>
                  <a:txBody>
                    <a:bodyPr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en-US" altLang="zh-CN" sz="2400" b="0" kern="100" dirty="0">
                          <a:effectLst/>
                        </a:rPr>
                        <a:t>2024</a:t>
                      </a:r>
                      <a:endParaRPr lang="zh-CN" sz="2400" b="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p>
                      <a:pPr algn="ctr">
                        <a:tabLst>
                          <a:tab pos="3086100" algn="l"/>
                        </a:tabLst>
                      </a:pPr>
                      <a:r>
                        <a:rPr lang="zh-CN" altLang="zh-CN" sz="2400" b="0" kern="1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安徽卷</a:t>
                      </a:r>
                      <a:endParaRPr lang="zh-CN" altLang="zh-CN" sz="2400" b="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tabLst>
                          <a:tab pos="3086100" algn="l"/>
                        </a:tabLst>
                      </a:pPr>
                      <a:r>
                        <a:rPr lang="zh-CN" altLang="zh-CN" sz="2400" b="0" kern="1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从绿色生产的角度</a:t>
                      </a:r>
                      <a:r>
                        <a:rPr lang="zh-CN" altLang="zh-CN" sz="2400" b="0" kern="1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提出我国镍资源合理利用的</a:t>
                      </a:r>
                      <a:r>
                        <a:rPr lang="zh-CN" altLang="zh-CN" sz="2400" b="0" kern="1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建议。</a:t>
                      </a:r>
                      <a:endParaRPr lang="zh-CN" altLang="zh-CN" sz="2400" b="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 rowSpan="3">
                  <a:txBody>
                    <a:bodyPr/>
                    <a:p>
                      <a:pPr algn="ctr">
                        <a:buNone/>
                        <a:tabLst>
                          <a:tab pos="3086100" algn="l"/>
                        </a:tabLst>
                      </a:pPr>
                      <a:endParaRPr lang="zh-CN" altLang="en-US" sz="2400" b="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buNone/>
                        <a:tabLst>
                          <a:tab pos="3086100" algn="l"/>
                        </a:tabLst>
                      </a:pPr>
                      <a:endParaRPr lang="zh-CN" altLang="en-US" sz="2400" b="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buNone/>
                        <a:tabLst>
                          <a:tab pos="3086100" algn="l"/>
                        </a:tabLst>
                      </a:pPr>
                      <a:r>
                        <a:rPr lang="en-US" altLang="zh-CN" sz="2400" b="0" kern="1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2023</a:t>
                      </a:r>
                      <a:endParaRPr lang="en-US" altLang="zh-CN" sz="2400" b="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400" kern="100" dirty="0">
                          <a:effectLst/>
                          <a:latin typeface="+mn-ea"/>
                          <a:cs typeface="Courier New" panose="02070309020205020404" pitchFamily="49" charset="0"/>
                        </a:rPr>
                        <a:t>湖南卷</a:t>
                      </a:r>
                      <a:endParaRPr lang="zh-CN" altLang="zh-CN" sz="2400" kern="100" dirty="0">
                        <a:effectLst/>
                        <a:latin typeface="+mn-ea"/>
                        <a:cs typeface="Courier New" panose="02070309020205020404" pitchFamily="49" charset="0"/>
                      </a:endParaRPr>
                    </a:p>
                  </a:txBody>
                  <a:tcPr marL="27305" marR="27305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400" kern="100" dirty="0">
                          <a:effectLst/>
                          <a:latin typeface="+mn-ea"/>
                          <a:cs typeface="Courier New" panose="02070309020205020404" pitchFamily="49" charset="0"/>
                        </a:rPr>
                        <a:t>我国锆资源供应安全面临的主要问题。</a:t>
                      </a:r>
                      <a:endParaRPr lang="zh-CN" altLang="zh-CN" sz="2400" kern="100" dirty="0">
                        <a:effectLst/>
                        <a:latin typeface="+mn-ea"/>
                        <a:cs typeface="Courier New" panose="02070309020205020404" pitchFamily="49" charset="0"/>
                      </a:endParaRPr>
                    </a:p>
                  </a:txBody>
                  <a:tcPr marL="27305" marR="27305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 vMerge="1">
                  <a:tcPr marL="33301" marR="3330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400" kern="100" dirty="0">
                          <a:effectLst/>
                          <a:latin typeface="+mn-ea"/>
                          <a:cs typeface="Courier New" panose="02070309020205020404" pitchFamily="49" charset="0"/>
                        </a:rPr>
                        <a:t>海南卷</a:t>
                      </a:r>
                      <a:endParaRPr lang="zh-CN" altLang="zh-CN" sz="2400" kern="100" dirty="0">
                        <a:effectLst/>
                        <a:latin typeface="+mn-ea"/>
                        <a:cs typeface="Courier New" panose="02070309020205020404" pitchFamily="49" charset="0"/>
                      </a:endParaRPr>
                    </a:p>
                  </a:txBody>
                  <a:tcPr marL="27305" marR="27305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400" kern="100" dirty="0">
                          <a:effectLst/>
                          <a:latin typeface="+mn-ea"/>
                          <a:cs typeface="Courier New" panose="02070309020205020404" pitchFamily="49" charset="0"/>
                        </a:rPr>
                        <a:t>我国水资源与国家安全的关系。</a:t>
                      </a:r>
                      <a:endParaRPr lang="zh-CN" altLang="zh-CN" sz="2400" kern="100" dirty="0">
                        <a:effectLst/>
                        <a:latin typeface="+mn-ea"/>
                        <a:cs typeface="Courier New" panose="02070309020205020404" pitchFamily="49" charset="0"/>
                      </a:endParaRPr>
                    </a:p>
                  </a:txBody>
                  <a:tcPr marL="27305" marR="27305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 vMerge="1">
                  <a:tcPr marL="33301" marR="3330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400" kern="100" dirty="0">
                          <a:effectLst/>
                          <a:latin typeface="+mn-ea"/>
                          <a:cs typeface="Courier New" panose="02070309020205020404" pitchFamily="49" charset="0"/>
                        </a:rPr>
                        <a:t>6月浙江卷</a:t>
                      </a:r>
                      <a:endParaRPr lang="zh-CN" altLang="zh-CN" sz="2400" kern="100" dirty="0">
                        <a:effectLst/>
                        <a:latin typeface="+mn-ea"/>
                        <a:cs typeface="Courier New" panose="02070309020205020404" pitchFamily="49" charset="0"/>
                      </a:endParaRPr>
                    </a:p>
                  </a:txBody>
                  <a:tcPr marL="27305" marR="27305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400" kern="100" dirty="0">
                          <a:effectLst/>
                          <a:latin typeface="+mn-ea"/>
                          <a:cs typeface="Courier New" panose="02070309020205020404" pitchFamily="49" charset="0"/>
                        </a:rPr>
                        <a:t>我国把钨列入战略性矿产资源的原因。</a:t>
                      </a:r>
                      <a:endParaRPr lang="zh-CN" altLang="zh-CN" sz="2400" kern="100" dirty="0">
                        <a:effectLst/>
                        <a:latin typeface="+mn-ea"/>
                        <a:cs typeface="Courier New" panose="02070309020205020404" pitchFamily="49" charset="0"/>
                      </a:endParaRPr>
                    </a:p>
                  </a:txBody>
                  <a:tcPr marL="27305" marR="27305" marT="0" marB="0" vert="horz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01015" y="4074795"/>
            <a:ext cx="148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</a:rPr>
              <a:t>提取考点：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01264" y="6618514"/>
            <a:ext cx="673023" cy="96558"/>
            <a:chOff x="11301264" y="6618514"/>
            <a:chExt cx="673023" cy="96558"/>
          </a:xfrm>
          <a:solidFill>
            <a:srgbClr val="162746"/>
          </a:solidFill>
        </p:grpSpPr>
        <p:sp>
          <p:nvSpPr>
            <p:cNvPr id="10" name="矩形 9"/>
            <p:cNvSpPr/>
            <p:nvPr/>
          </p:nvSpPr>
          <p:spPr>
            <a:xfrm>
              <a:off x="11301264" y="6618514"/>
              <a:ext cx="576943" cy="96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03529" y="6618514"/>
              <a:ext cx="70758" cy="96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1015" y="4653280"/>
            <a:ext cx="1096073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sz="24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1.自然资源的分布特征，与区域发展的关系，保障资源安全的途径。</a:t>
            </a:r>
            <a:endParaRPr sz="24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sz="24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2.耕地等自然资源与粮食安全的关系，保障粮食安全的对策。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86725" y="1777999"/>
            <a:ext cx="11805275" cy="293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613607" y="1721942"/>
            <a:ext cx="3454460" cy="3319065"/>
            <a:chOff x="-1210206" y="1291456"/>
            <a:chExt cx="2590845" cy="2489299"/>
          </a:xfrm>
        </p:grpSpPr>
        <p:sp>
          <p:nvSpPr>
            <p:cNvPr id="13" name="任意多边形 12"/>
            <p:cNvSpPr/>
            <p:nvPr/>
          </p:nvSpPr>
          <p:spPr>
            <a:xfrm rot="17162525">
              <a:off x="-787423" y="1750258"/>
              <a:ext cx="2489299" cy="1571695"/>
            </a:xfrm>
            <a:custGeom>
              <a:avLst/>
              <a:gdLst>
                <a:gd name="connsiteX0" fmla="*/ 0 w 2550639"/>
                <a:gd name="connsiteY0" fmla="*/ 664829 h 1610425"/>
                <a:gd name="connsiteX1" fmla="*/ 2356714 w 2550639"/>
                <a:gd name="connsiteY1" fmla="*/ 0 h 1610425"/>
                <a:gd name="connsiteX2" fmla="*/ 2513421 w 2550639"/>
                <a:gd name="connsiteY2" fmla="*/ 271426 h 1610425"/>
                <a:gd name="connsiteX3" fmla="*/ 2549202 w 2550639"/>
                <a:gd name="connsiteY3" fmla="*/ 377831 h 1610425"/>
                <a:gd name="connsiteX4" fmla="*/ 2550094 w 2550639"/>
                <a:gd name="connsiteY4" fmla="*/ 411762 h 1610425"/>
                <a:gd name="connsiteX5" fmla="*/ 2550639 w 2550639"/>
                <a:gd name="connsiteY5" fmla="*/ 415008 h 1610425"/>
                <a:gd name="connsiteX6" fmla="*/ 2550410 w 2550639"/>
                <a:gd name="connsiteY6" fmla="*/ 423734 h 1610425"/>
                <a:gd name="connsiteX7" fmla="*/ 2550639 w 2550639"/>
                <a:gd name="connsiteY7" fmla="*/ 432450 h 1610425"/>
                <a:gd name="connsiteX8" fmla="*/ 2550095 w 2550639"/>
                <a:gd name="connsiteY8" fmla="*/ 435692 h 1610425"/>
                <a:gd name="connsiteX9" fmla="*/ 2549202 w 2550639"/>
                <a:gd name="connsiteY9" fmla="*/ 469627 h 1610425"/>
                <a:gd name="connsiteX10" fmla="*/ 2513423 w 2550639"/>
                <a:gd name="connsiteY10" fmla="*/ 576032 h 1610425"/>
                <a:gd name="connsiteX11" fmla="*/ 2004148 w 2550639"/>
                <a:gd name="connsiteY11" fmla="*/ 1458122 h 1610425"/>
                <a:gd name="connsiteX12" fmla="*/ 1929889 w 2550639"/>
                <a:gd name="connsiteY12" fmla="*/ 1542310 h 1610425"/>
                <a:gd name="connsiteX13" fmla="*/ 1900947 w 2550639"/>
                <a:gd name="connsiteY13" fmla="*/ 1560051 h 1610425"/>
                <a:gd name="connsiteX14" fmla="*/ 1898410 w 2550639"/>
                <a:gd name="connsiteY14" fmla="*/ 1562144 h 1610425"/>
                <a:gd name="connsiteX15" fmla="*/ 1890748 w 2550639"/>
                <a:gd name="connsiteY15" fmla="*/ 1566304 h 1610425"/>
                <a:gd name="connsiteX16" fmla="*/ 1883306 w 2550639"/>
                <a:gd name="connsiteY16" fmla="*/ 1570864 h 1610425"/>
                <a:gd name="connsiteX17" fmla="*/ 1880222 w 2550639"/>
                <a:gd name="connsiteY17" fmla="*/ 1572017 h 1610425"/>
                <a:gd name="connsiteX18" fmla="*/ 1850390 w 2550639"/>
                <a:gd name="connsiteY18" fmla="*/ 1588209 h 1610425"/>
                <a:gd name="connsiteX19" fmla="*/ 1740351 w 2550639"/>
                <a:gd name="connsiteY19" fmla="*/ 1610424 h 1610425"/>
                <a:gd name="connsiteX20" fmla="*/ 721802 w 2550639"/>
                <a:gd name="connsiteY20" fmla="*/ 1610425 h 1610425"/>
                <a:gd name="connsiteX21" fmla="*/ 563743 w 2550639"/>
                <a:gd name="connsiteY21" fmla="*/ 1562144 h 1610425"/>
                <a:gd name="connsiteX22" fmla="*/ 554475 w 2550639"/>
                <a:gd name="connsiteY22" fmla="*/ 1554498 h 1610425"/>
                <a:gd name="connsiteX23" fmla="*/ 532266 w 2550639"/>
                <a:gd name="connsiteY23" fmla="*/ 1542310 h 1610425"/>
                <a:gd name="connsiteX24" fmla="*/ 458007 w 2550639"/>
                <a:gd name="connsiteY24" fmla="*/ 1458122 h 161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50639" h="1610425">
                  <a:moveTo>
                    <a:pt x="0" y="664829"/>
                  </a:moveTo>
                  <a:lnTo>
                    <a:pt x="2356714" y="0"/>
                  </a:lnTo>
                  <a:lnTo>
                    <a:pt x="2513421" y="271426"/>
                  </a:lnTo>
                  <a:cubicBezTo>
                    <a:pt x="2532938" y="305230"/>
                    <a:pt x="2544680" y="341387"/>
                    <a:pt x="2549202" y="377831"/>
                  </a:cubicBezTo>
                  <a:lnTo>
                    <a:pt x="2550094" y="411762"/>
                  </a:lnTo>
                  <a:lnTo>
                    <a:pt x="2550639" y="415008"/>
                  </a:lnTo>
                  <a:lnTo>
                    <a:pt x="2550410" y="423734"/>
                  </a:lnTo>
                  <a:lnTo>
                    <a:pt x="2550639" y="432450"/>
                  </a:lnTo>
                  <a:lnTo>
                    <a:pt x="2550095" y="435692"/>
                  </a:lnTo>
                  <a:lnTo>
                    <a:pt x="2549202" y="469627"/>
                  </a:lnTo>
                  <a:cubicBezTo>
                    <a:pt x="2544680" y="506071"/>
                    <a:pt x="2532938" y="542228"/>
                    <a:pt x="2513423" y="576032"/>
                  </a:cubicBezTo>
                  <a:lnTo>
                    <a:pt x="2004148" y="1458122"/>
                  </a:lnTo>
                  <a:cubicBezTo>
                    <a:pt x="1984631" y="1491925"/>
                    <a:pt x="1959188" y="1520173"/>
                    <a:pt x="1929889" y="1542310"/>
                  </a:cubicBezTo>
                  <a:lnTo>
                    <a:pt x="1900947" y="1560051"/>
                  </a:lnTo>
                  <a:lnTo>
                    <a:pt x="1898410" y="1562144"/>
                  </a:lnTo>
                  <a:lnTo>
                    <a:pt x="1890748" y="1566304"/>
                  </a:lnTo>
                  <a:lnTo>
                    <a:pt x="1883306" y="1570864"/>
                  </a:lnTo>
                  <a:lnTo>
                    <a:pt x="1880222" y="1572017"/>
                  </a:lnTo>
                  <a:lnTo>
                    <a:pt x="1850390" y="1588209"/>
                  </a:lnTo>
                  <a:cubicBezTo>
                    <a:pt x="1816569" y="1602514"/>
                    <a:pt x="1779384" y="1610424"/>
                    <a:pt x="1740351" y="1610424"/>
                  </a:cubicBezTo>
                  <a:lnTo>
                    <a:pt x="721802" y="1610425"/>
                  </a:lnTo>
                  <a:cubicBezTo>
                    <a:pt x="663254" y="1610425"/>
                    <a:pt x="608862" y="1592626"/>
                    <a:pt x="563743" y="1562144"/>
                  </a:cubicBezTo>
                  <a:lnTo>
                    <a:pt x="554475" y="1554498"/>
                  </a:lnTo>
                  <a:lnTo>
                    <a:pt x="532266" y="1542310"/>
                  </a:lnTo>
                  <a:cubicBezTo>
                    <a:pt x="502966" y="1520173"/>
                    <a:pt x="477523" y="1491925"/>
                    <a:pt x="458007" y="1458122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2400" dirty="0">
                <a:cs typeface="+mn-ea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20782534">
              <a:off x="-1210206" y="1316400"/>
              <a:ext cx="2590845" cy="2329974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chemeClr val="bg1">
                  <a:lumMod val="6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cs typeface="+mn-ea"/>
              </a:endParaRPr>
            </a:p>
          </p:txBody>
        </p:sp>
      </p:grp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-275551" y="2900071"/>
            <a:ext cx="19341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四</a:t>
            </a:r>
            <a:endParaRPr lang="zh-CN" altLang="en-US" sz="5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4259242" y="1994339"/>
            <a:ext cx="40602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+mn-ea"/>
              </a:rPr>
              <a:t>考点突破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-186488" y="2571815"/>
            <a:ext cx="17559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b="1" dirty="0">
                <a:solidFill>
                  <a:schemeClr val="bg1"/>
                </a:solidFill>
                <a:latin typeface="+mn-ea"/>
                <a:cs typeface="+mn-ea"/>
              </a:rPr>
              <a:t>PART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649451" y="2718843"/>
            <a:ext cx="76375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77795" y="136797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届高三地理一轮复习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5180" y="3038475"/>
            <a:ext cx="8710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</a:rPr>
              <a:t>考点二 ：耕地等自然资源与粮食安全的关系、保障粮食安全的对策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" name="矩形 80"/>
          <p:cNvSpPr/>
          <p:nvPr/>
        </p:nvSpPr>
        <p:spPr>
          <a:xfrm>
            <a:off x="500742" y="0"/>
            <a:ext cx="576943" cy="707571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6349" y="12353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思维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导图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852319" y="6542314"/>
            <a:ext cx="673023" cy="96558"/>
            <a:chOff x="11301264" y="6618514"/>
            <a:chExt cx="673023" cy="96558"/>
          </a:xfrm>
          <a:solidFill>
            <a:srgbClr val="162746"/>
          </a:solidFill>
        </p:grpSpPr>
        <p:sp>
          <p:nvSpPr>
            <p:cNvPr id="10" name="矩形 9"/>
            <p:cNvSpPr/>
            <p:nvPr/>
          </p:nvSpPr>
          <p:spPr>
            <a:xfrm>
              <a:off x="11301264" y="6618514"/>
              <a:ext cx="576943" cy="96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03529" y="6618514"/>
              <a:ext cx="70758" cy="96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3057525" y="631190"/>
            <a:ext cx="5623560" cy="1617345"/>
            <a:chOff x="6719" y="638"/>
            <a:chExt cx="8856" cy="2547"/>
          </a:xfrm>
        </p:grpSpPr>
        <p:sp>
          <p:nvSpPr>
            <p:cNvPr id="111" name="文本框 110"/>
            <p:cNvSpPr txBox="1"/>
            <p:nvPr/>
          </p:nvSpPr>
          <p:spPr>
            <a:xfrm>
              <a:off x="6719" y="1060"/>
              <a:ext cx="1861" cy="200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2800" b="1" dirty="0">
                  <a:sym typeface="+mn-ea"/>
                </a:rPr>
                <a:t>耕地资源</a:t>
              </a:r>
              <a:endParaRPr lang="zh-CN" altLang="en-US" sz="36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endParaRPr>
            </a:p>
          </p:txBody>
        </p:sp>
        <p:sp>
          <p:nvSpPr>
            <p:cNvPr id="36" name="左大括号 35"/>
            <p:cNvSpPr/>
            <p:nvPr/>
          </p:nvSpPr>
          <p:spPr>
            <a:xfrm>
              <a:off x="8580" y="1060"/>
              <a:ext cx="547" cy="1784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9127" y="1517"/>
              <a:ext cx="588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/>
                <a:t>耕地资源空间分布特征</a:t>
              </a:r>
              <a:endParaRPr lang="zh-CN" altLang="en-US" sz="2800" dirty="0"/>
            </a:p>
          </p:txBody>
        </p:sp>
        <p:sp>
          <p:nvSpPr>
            <p:cNvPr id="38" name="文本框 37"/>
            <p:cNvSpPr txBox="1"/>
            <p:nvPr>
              <p:custDataLst>
                <p:tags r:id="rId2"/>
              </p:custDataLst>
            </p:nvPr>
          </p:nvSpPr>
          <p:spPr>
            <a:xfrm flipH="1">
              <a:off x="9127" y="2363"/>
              <a:ext cx="64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/>
                <a:t>耕地资源面临的</a:t>
              </a:r>
              <a:r>
                <a:rPr lang="zh-CN" altLang="en-US" sz="2800" dirty="0"/>
                <a:t>主要问题</a:t>
              </a:r>
              <a:endParaRPr lang="zh-CN" altLang="en-US" sz="28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19" y="638"/>
              <a:ext cx="47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/>
                <a:t>我国耕地资源现状</a:t>
              </a:r>
              <a:endParaRPr lang="zh-CN" altLang="en-US" sz="2800" dirty="0"/>
            </a:p>
          </p:txBody>
        </p:sp>
      </p:grpSp>
      <p:cxnSp>
        <p:nvCxnSpPr>
          <p:cNvPr id="26" name="直接箭头连接符 25"/>
          <p:cNvCxnSpPr/>
          <p:nvPr/>
        </p:nvCxnSpPr>
        <p:spPr>
          <a:xfrm>
            <a:off x="3428365" y="2285365"/>
            <a:ext cx="15240" cy="1905000"/>
          </a:xfrm>
          <a:prstGeom prst="straightConnector1">
            <a:avLst/>
          </a:prstGeom>
          <a:ln>
            <a:solidFill>
              <a:srgbClr val="222A35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 flipH="1">
            <a:off x="3536315" y="2809875"/>
            <a:ext cx="18141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chemeClr val="accent6"/>
                </a:solidFill>
              </a:rPr>
              <a:t>藏粮于地，藏粮于技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grpSp>
        <p:nvGrpSpPr>
          <p:cNvPr id="48" name="组合 47"/>
          <p:cNvGrpSpPr/>
          <p:nvPr>
            <p:custDataLst>
              <p:tags r:id="rId3"/>
            </p:custDataLst>
          </p:nvPr>
        </p:nvGrpSpPr>
        <p:grpSpPr>
          <a:xfrm>
            <a:off x="3088005" y="3668395"/>
            <a:ext cx="6998335" cy="2357120"/>
            <a:chOff x="6207" y="5897"/>
            <a:chExt cx="11021" cy="3712"/>
          </a:xfrm>
        </p:grpSpPr>
        <p:grpSp>
          <p:nvGrpSpPr>
            <p:cNvPr id="25" name="组合 24"/>
            <p:cNvGrpSpPr/>
            <p:nvPr>
              <p:custDataLst>
                <p:tags r:id="rId4"/>
              </p:custDataLst>
            </p:nvPr>
          </p:nvGrpSpPr>
          <p:grpSpPr>
            <a:xfrm>
              <a:off x="6207" y="6719"/>
              <a:ext cx="6168" cy="2891"/>
              <a:chOff x="6719" y="4007"/>
              <a:chExt cx="6168" cy="2891"/>
            </a:xfrm>
          </p:grpSpPr>
          <p:sp>
            <p:nvSpPr>
              <p:cNvPr id="7" name="左大括号 6"/>
              <p:cNvSpPr/>
              <p:nvPr/>
            </p:nvSpPr>
            <p:spPr>
              <a:xfrm>
                <a:off x="8580" y="4560"/>
                <a:ext cx="547" cy="1784"/>
              </a:xfrm>
              <a:prstGeom prst="leftBrace">
                <a:avLst>
                  <a:gd name="adj1" fmla="val 2606"/>
                  <a:gd name="adj2" fmla="val 46894"/>
                </a:avLst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9239" y="4007"/>
                <a:ext cx="364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 sz="2800" b="1" dirty="0"/>
                  <a:t>粮食生产安全</a:t>
                </a:r>
                <a:endParaRPr lang="zh-CN" altLang="en-US" sz="2800" b="1" dirty="0"/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9239" y="5042"/>
                <a:ext cx="364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 sz="2800" b="1" dirty="0"/>
                  <a:t>粮食运输安全</a:t>
                </a:r>
                <a:endParaRPr lang="zh-CN" altLang="en-US" sz="2800" b="1" dirty="0"/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7"/>
                </p:custDataLst>
              </p:nvPr>
            </p:nvSpPr>
            <p:spPr>
              <a:xfrm flipH="1">
                <a:off x="9239" y="6076"/>
                <a:ext cx="3648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 sz="2800" b="1" dirty="0"/>
                  <a:t>减少粮食浪费</a:t>
                </a:r>
                <a:endParaRPr lang="zh-CN" altLang="en-US" sz="2800" b="1" dirty="0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6719" y="4456"/>
                <a:ext cx="1982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3600" b="1" dirty="0"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粮食</a:t>
                </a:r>
                <a:r>
                  <a:rPr lang="zh-CN" altLang="en-US" sz="3600" b="1" dirty="0"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rPr>
                  <a:t>安全</a:t>
                </a:r>
                <a:endParaRPr lang="zh-CN" altLang="en-US" sz="3600" b="1" dirty="0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sym typeface="+mn-ea"/>
                </a:endParaRPr>
              </a:p>
            </p:txBody>
          </p:sp>
        </p:grpSp>
        <p:sp>
          <p:nvSpPr>
            <p:cNvPr id="45" name="文本框 44"/>
            <p:cNvSpPr txBox="1"/>
            <p:nvPr>
              <p:custDataLst>
                <p:tags r:id="rId8"/>
              </p:custDataLst>
            </p:nvPr>
          </p:nvSpPr>
          <p:spPr>
            <a:xfrm>
              <a:off x="13034" y="5897"/>
              <a:ext cx="4041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en-US" sz="2800" dirty="0">
                  <a:solidFill>
                    <a:schemeClr val="tx1"/>
                  </a:solidFill>
                </a:rPr>
                <a:t>保障耕地质量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9"/>
              </p:custDataLst>
            </p:nvPr>
          </p:nvSpPr>
          <p:spPr>
            <a:xfrm>
              <a:off x="13034" y="7541"/>
              <a:ext cx="419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800" dirty="0">
                  <a:sym typeface="+mn-ea"/>
                </a:rPr>
                <a:t>保障耕地面积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47" name="左大括号 46"/>
            <p:cNvSpPr/>
            <p:nvPr>
              <p:custDataLst>
                <p:tags r:id="rId10"/>
              </p:custDataLst>
            </p:nvPr>
          </p:nvSpPr>
          <p:spPr>
            <a:xfrm>
              <a:off x="12487" y="6218"/>
              <a:ext cx="547" cy="1825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10344150" y="62230"/>
            <a:ext cx="1704975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4" name="矩形 3"/>
            <p:cNvSpPr/>
            <p:nvPr/>
          </p:nvSpPr>
          <p:spPr>
            <a:xfrm>
              <a:off x="1658" y="185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21" y="388"/>
              <a:ext cx="2230" cy="727"/>
            </a:xfrm>
            <a:prstGeom prst="rect">
              <a:avLst/>
            </a:prstGeom>
            <a:solidFill>
              <a:srgbClr val="20386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p>
              <a:pPr algn="l"/>
              <a:r>
                <a:rPr lang="zh-CN" altLang="en-US" sz="2400" b="1" dirty="0"/>
                <a:t>必备知识</a:t>
              </a:r>
              <a:endParaRPr lang="zh-CN" altLang="en-US" sz="2400" b="1" dirty="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60045" y="1034415"/>
            <a:ext cx="11518265" cy="16300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13360"/>
            <a:r>
              <a:rPr lang="en-US" altLang="zh-CN" sz="2800" b="0" i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0" i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我国耕地资源的基本现状：</a:t>
            </a:r>
            <a:r>
              <a:rPr lang="zh-CN" altLang="en-US" sz="2400" b="0" i="0" dirty="0">
                <a:latin typeface="微软雅黑" panose="020B0503020204020204" charset="-122"/>
                <a:ea typeface="微软雅黑" panose="020B0503020204020204" charset="-122"/>
              </a:rPr>
              <a:t>我国人均耕地数量少、质量总体不高、后备资源不足。（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我国60%以上的耕地后备资源分布在水资源缺乏或水土流失、沙化、盐碱化严重地区，补充耕地的潜力十分有限。</a:t>
            </a:r>
            <a:r>
              <a:rPr lang="zh-CN" altLang="en-US" sz="2400" b="0" i="0" dirty="0">
                <a:latin typeface="微软雅黑" panose="020B0503020204020204" charset="-122"/>
                <a:ea typeface="微软雅黑" panose="020B0503020204020204" charset="-122"/>
              </a:rPr>
              <a:t>）长三角，珠三角耕地数量减少较快，西北、东北耕地数量增加</a:t>
            </a:r>
            <a:r>
              <a:rPr lang="en-US" altLang="zh-CN" sz="2400" b="0" i="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0" i="0" dirty="0">
                <a:latin typeface="微软雅黑" panose="020B0503020204020204" charset="-122"/>
                <a:ea typeface="微软雅黑" panose="020B0503020204020204" charset="-122"/>
              </a:rPr>
              <a:t>耕地</a:t>
            </a:r>
            <a:r>
              <a:rPr lang="en-US" altLang="zh-CN" sz="2400" b="0" i="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非粮化</a:t>
            </a:r>
            <a:r>
              <a:rPr lang="en-US" altLang="zh-CN" sz="2400" b="0" i="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b="0" i="0" dirty="0">
                <a:latin typeface="微软雅黑" panose="020B0503020204020204" charset="-122"/>
                <a:ea typeface="微软雅黑" panose="020B0503020204020204" charset="-122"/>
              </a:rPr>
              <a:t>现象</a:t>
            </a:r>
            <a:r>
              <a:rPr lang="zh-CN" altLang="en-US" sz="2400" b="0" i="0" dirty="0">
                <a:latin typeface="微软雅黑" panose="020B0503020204020204" charset="-122"/>
                <a:ea typeface="微软雅黑" panose="020B0503020204020204" charset="-122"/>
              </a:rPr>
              <a:t>突出。</a:t>
            </a:r>
            <a:endParaRPr lang="zh-CN" altLang="en-US" sz="2400" b="0" i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" y="4723765"/>
            <a:ext cx="115430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藏粮于技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通过研究开发粮食科技，应用先进的农业技术和管理方法，提高粮食生产的效率和质量，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来确保国家粮食安全。“藏粮于技”包括：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农业机械化、良种培育、智慧农业、农业科技创新、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农业社会化服务。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725" y="3546475"/>
            <a:ext cx="115430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藏粮于地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通过保护和合理利用耕地资源，来确保国家粮食安全。“藏粮于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地”包括：保护耕地、提升耕地质量、科学利用耕地。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725" y="2934335"/>
            <a:ext cx="942086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13360"/>
            <a:r>
              <a:rPr lang="en-US" altLang="zh-CN" sz="2800" b="0" i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800" b="0" i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藏粮于地、藏粮于技是我国确保粮食安全的战略举措。</a:t>
            </a:r>
            <a:endParaRPr lang="zh-CN" altLang="en-US" sz="2800" b="0" i="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10344150" y="62230"/>
            <a:ext cx="1704975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4" name="矩形 3"/>
            <p:cNvSpPr/>
            <p:nvPr/>
          </p:nvSpPr>
          <p:spPr>
            <a:xfrm>
              <a:off x="1711" y="21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21" y="388"/>
              <a:ext cx="2230" cy="727"/>
            </a:xfrm>
            <a:prstGeom prst="rect">
              <a:avLst/>
            </a:prstGeom>
            <a:solidFill>
              <a:srgbClr val="20386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p>
              <a:pPr algn="l"/>
              <a:r>
                <a:rPr lang="zh-CN" altLang="en-US" sz="2400" b="1" dirty="0"/>
                <a:t>必备知识</a:t>
              </a:r>
              <a:endParaRPr lang="zh-CN" altLang="en-US" sz="2400" b="1" dirty="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253365" y="791845"/>
            <a:ext cx="113487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粮食安全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粮食安全是“国之大者”，保障国家粮食安全是实现经济发展、社会稳定、国家安全的重要基础。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2550" y="1330960"/>
            <a:ext cx="11971020" cy="5309235"/>
            <a:chOff x="472" y="1347"/>
            <a:chExt cx="18852" cy="8361"/>
          </a:xfrm>
        </p:grpSpPr>
        <p:sp>
          <p:nvSpPr>
            <p:cNvPr id="41" name="文本框 40"/>
            <p:cNvSpPr txBox="1"/>
            <p:nvPr/>
          </p:nvSpPr>
          <p:spPr>
            <a:xfrm>
              <a:off x="472" y="4842"/>
              <a:ext cx="833" cy="247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粮食安全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左大括号 41"/>
            <p:cNvSpPr/>
            <p:nvPr/>
          </p:nvSpPr>
          <p:spPr>
            <a:xfrm>
              <a:off x="1506" y="3987"/>
              <a:ext cx="547" cy="5462"/>
            </a:xfrm>
            <a:prstGeom prst="leftBrace">
              <a:avLst>
                <a:gd name="adj1" fmla="val 0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40" y="3703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粮食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生产安全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4" name="左大括号 43"/>
            <p:cNvSpPr/>
            <p:nvPr/>
          </p:nvSpPr>
          <p:spPr>
            <a:xfrm>
              <a:off x="5562" y="3235"/>
              <a:ext cx="547" cy="2041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09" y="2788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保障耕地质量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109" y="4842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保障耕地面积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7" name="左大括号 46"/>
            <p:cNvSpPr/>
            <p:nvPr/>
          </p:nvSpPr>
          <p:spPr>
            <a:xfrm>
              <a:off x="9618" y="2346"/>
              <a:ext cx="547" cy="1950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165" y="2200"/>
              <a:ext cx="234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减少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污染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165" y="2995"/>
              <a:ext cx="3399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减少生态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破坏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069" y="4576"/>
              <a:ext cx="3855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减少耕地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非粮化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”</a:t>
              </a:r>
              <a:endParaRPr lang="en-US" altLang="zh-CN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099" y="3453"/>
              <a:ext cx="2218" cy="13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高标准农田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建设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069" y="5582"/>
              <a:ext cx="3231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减少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耕地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占用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165" y="3787"/>
              <a:ext cx="4838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减少自然灾害的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损失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5" name="左大括号 54"/>
            <p:cNvSpPr/>
            <p:nvPr/>
          </p:nvSpPr>
          <p:spPr>
            <a:xfrm>
              <a:off x="9570" y="4842"/>
              <a:ext cx="547" cy="1105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040" y="7135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粮食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运输安全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81" y="7092"/>
              <a:ext cx="7607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保障国内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外运输渠道的安全、畅通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V="1">
              <a:off x="5486" y="7455"/>
              <a:ext cx="595" cy="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2040" y="8983"/>
              <a:ext cx="3306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减少粮食</a:t>
              </a:r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浪费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62" name="左大括号 61"/>
            <p:cNvSpPr/>
            <p:nvPr/>
          </p:nvSpPr>
          <p:spPr>
            <a:xfrm flipH="1">
              <a:off x="15003" y="2346"/>
              <a:ext cx="547" cy="3774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5596" y="3141"/>
              <a:ext cx="1006" cy="479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藏粮于地，藏粮于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技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099" y="1347"/>
              <a:ext cx="2225" cy="18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严守十八亿亩耕地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红线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8" name="左大括号 67"/>
            <p:cNvSpPr/>
            <p:nvPr/>
          </p:nvSpPr>
          <p:spPr>
            <a:xfrm>
              <a:off x="16599" y="2342"/>
              <a:ext cx="547" cy="6941"/>
            </a:xfrm>
            <a:prstGeom prst="leftBrace">
              <a:avLst>
                <a:gd name="adj1" fmla="val 2606"/>
                <a:gd name="adj2" fmla="val 46894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7099" y="6398"/>
              <a:ext cx="2218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种业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振兴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053" y="7289"/>
              <a:ext cx="2218" cy="13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盐碱地综合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治理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7099" y="8763"/>
              <a:ext cx="2218" cy="7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种粮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补助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6989" y="4978"/>
              <a:ext cx="2314" cy="13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加强病虫害</a:t>
              </a:r>
              <a:r>
                <a:rPr lang="zh-CN" altLang="en-US" sz="2400" dirty="0">
                  <a:latin typeface="Calibri" panose="020F0502020204030204"/>
                  <a:ea typeface="微软雅黑" panose="020B0503020204020204" charset="-122"/>
                  <a:sym typeface="+mn-ea"/>
                </a:rPr>
                <a:t>监控</a:t>
              </a:r>
              <a:endParaRPr lang="zh-CN" altLang="en-US" sz="2400" dirty="0">
                <a:latin typeface="Calibri" panose="020F0502020204030204"/>
                <a:ea typeface="微软雅黑" panose="020B0503020204020204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我国耕地资源分布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844550"/>
            <a:ext cx="7107555" cy="5331460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17" name="矩形 16"/>
            <p:cNvSpPr/>
            <p:nvPr/>
          </p:nvSpPr>
          <p:spPr>
            <a:xfrm>
              <a:off x="1827" y="33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7536815" y="844550"/>
            <a:ext cx="4269740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据图概括我国耕地资源空间分布特征，并说明其自然原因</a:t>
            </a:r>
            <a:r>
              <a:rPr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 </a:t>
            </a:r>
            <a:endParaRPr lang="zh-CN" altLang="zh-CN" sz="24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89165" y="5634990"/>
            <a:ext cx="4752975" cy="1200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noAutofit/>
          </a:bodyPr>
          <a:p>
            <a:pPr indent="266700"/>
            <a:r>
              <a:rPr lang="zh-CN" sz="2400" b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原因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：以上地区主要位于我国东部季风区，地形平坦开阔，土壤肥沃，水热肥条件组合好。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80385" y="6221730"/>
            <a:ext cx="2034540" cy="3371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</a:rPr>
              <a:t>中国耕地资源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</a:rPr>
              <a:t>分布图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379720" y="1991360"/>
            <a:ext cx="982345" cy="7175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东北平原</a:t>
            </a:r>
            <a:endParaRPr lang="zh-CN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25365" y="3241040"/>
            <a:ext cx="982345" cy="7175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华北平原</a:t>
            </a:r>
            <a:endParaRPr lang="zh-CN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277995" y="3958590"/>
            <a:ext cx="2326005" cy="370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 algn="l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长江中下游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平原</a:t>
            </a:r>
            <a:endParaRPr lang="zh-CN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27450" y="3958590"/>
            <a:ext cx="982345" cy="7175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四川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盆地</a:t>
            </a:r>
            <a:endParaRPr lang="zh-CN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61275" y="2120265"/>
            <a:ext cx="2334260" cy="3536950"/>
            <a:chOff x="377" y="8514"/>
            <a:chExt cx="3676" cy="5570"/>
          </a:xfrm>
          <a:solidFill>
            <a:schemeClr val="bg1"/>
          </a:solidFill>
        </p:grpSpPr>
        <p:sp>
          <p:nvSpPr>
            <p:cNvPr id="52" name="文本框 51"/>
            <p:cNvSpPr txBox="1"/>
            <p:nvPr/>
          </p:nvSpPr>
          <p:spPr>
            <a:xfrm>
              <a:off x="377" y="8687"/>
              <a:ext cx="701" cy="3633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空间分布特征</a:t>
              </a:r>
              <a:endParaRPr lang="zh-CN" altLang="en-US" sz="2400" dirty="0">
                <a:solidFill>
                  <a:srgbClr val="C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4" name="左大括号 53"/>
            <p:cNvSpPr/>
            <p:nvPr/>
          </p:nvSpPr>
          <p:spPr>
            <a:xfrm>
              <a:off x="1155" y="8687"/>
              <a:ext cx="364" cy="3634"/>
            </a:xfrm>
            <a:prstGeom prst="leftBrace">
              <a:avLst>
                <a:gd name="adj1" fmla="val 2606"/>
                <a:gd name="adj2" fmla="val 46894"/>
              </a:avLst>
            </a:prstGeom>
            <a:grp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15" y="8514"/>
              <a:ext cx="1864" cy="247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总：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从整体宏观角度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描述</a:t>
              </a:r>
              <a:endParaRPr lang="zh-CN" altLang="en-US" sz="2400" dirty="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43" y="11085"/>
              <a:ext cx="1898" cy="2999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p>
              <a:r>
                <a:rPr lang="zh-CN" altLang="en-US" sz="2400" dirty="0">
                  <a:solidFill>
                    <a:srgbClr val="C00000"/>
                  </a:solidFill>
                  <a:latin typeface="Calibri" panose="020F0502020204030204"/>
                  <a:ea typeface="微软雅黑" panose="020B0503020204020204" charset="-122"/>
                </a:rPr>
                <a:t>分：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关注特殊值（如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极值区</a:t>
              </a:r>
              <a:r>
                <a:rPr lang="en-US" altLang="zh-CN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  <a:sym typeface="+mn-ea"/>
                </a:rPr>
                <a:t>   </a:t>
              </a:r>
              <a:r>
                <a:rPr lang="zh-CN" altLang="en-US" sz="2400" dirty="0">
                  <a:solidFill>
                    <a:schemeClr val="tx1"/>
                  </a:solidFill>
                  <a:latin typeface="Calibri" panose="020F0502020204030204"/>
                  <a:ea typeface="微软雅黑" panose="020B0503020204020204" charset="-122"/>
                </a:rPr>
                <a:t>）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/>
                  <a:ea typeface="微软雅黑" panose="020B0503020204020204" charset="-122"/>
                </a:rPr>
                <a:t>  </a:t>
              </a:r>
              <a:endParaRPr lang="zh-CN" altLang="en-US" sz="2400" dirty="0">
                <a:solidFill>
                  <a:srgbClr val="0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>
              <a:off x="3379" y="9749"/>
              <a:ext cx="588" cy="14"/>
            </a:xfrm>
            <a:prstGeom prst="straightConnector1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/>
            <p:nvPr/>
          </p:nvCxnSpPr>
          <p:spPr>
            <a:xfrm>
              <a:off x="781" y="12335"/>
              <a:ext cx="18" cy="1713"/>
            </a:xfrm>
            <a:prstGeom prst="straightConnector1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直接箭头连接符 7"/>
            <p:cNvCxnSpPr/>
            <p:nvPr/>
          </p:nvCxnSpPr>
          <p:spPr>
            <a:xfrm>
              <a:off x="3465" y="12321"/>
              <a:ext cx="588" cy="14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3" name="文本框 12"/>
          <p:cNvSpPr txBox="1"/>
          <p:nvPr/>
        </p:nvSpPr>
        <p:spPr>
          <a:xfrm>
            <a:off x="10017125" y="2248535"/>
            <a:ext cx="184721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Calibri" panose="020F0502020204030204"/>
                <a:ea typeface="微软雅黑" panose="020B0503020204020204" charset="-122"/>
              </a:rPr>
              <a:t>我国耕地资源空间分布不均</a:t>
            </a:r>
            <a:endParaRPr lang="zh-CN" altLang="en-US" sz="2400" dirty="0">
              <a:solidFill>
                <a:srgbClr val="000000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89185" y="3652520"/>
            <a:ext cx="2052320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Calibri" panose="020F0502020204030204"/>
                <a:ea typeface="微软雅黑" panose="020B0503020204020204" charset="-122"/>
              </a:rPr>
              <a:t>耕地资源集中分布在东北平原，华北平原，四川盆地，长江中下游平原。</a:t>
            </a:r>
            <a:endParaRPr lang="zh-CN" altLang="en-US" sz="2400" dirty="0">
              <a:solidFill>
                <a:srgbClr val="000000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13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/>
        </p:nvGrpSpPr>
        <p:grpSpPr>
          <a:xfrm>
            <a:off x="501015" y="0"/>
            <a:ext cx="11473180" cy="6715125"/>
            <a:chOff x="789" y="0"/>
            <a:chExt cx="18068" cy="10575"/>
          </a:xfrm>
        </p:grpSpPr>
        <p:sp>
          <p:nvSpPr>
            <p:cNvPr id="17" name="矩形 16"/>
            <p:cNvSpPr/>
            <p:nvPr/>
          </p:nvSpPr>
          <p:spPr>
            <a:xfrm>
              <a:off x="1827" y="339"/>
              <a:ext cx="12203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考点</a:t>
              </a: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r>
                <a:rPr lang="zh-CN" sz="32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耕地等自然资源与粮食安全的关系</a:t>
              </a:r>
              <a:endParaRPr 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9" y="0"/>
              <a:ext cx="18068" cy="10575"/>
              <a:chOff x="789" y="0"/>
              <a:chExt cx="18068" cy="1057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797" y="10423"/>
                <a:ext cx="1060" cy="152"/>
                <a:chOff x="11301264" y="6618514"/>
                <a:chExt cx="673023" cy="96558"/>
              </a:xfrm>
              <a:solidFill>
                <a:srgbClr val="2A2A70"/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1301264" y="6618514"/>
                  <a:ext cx="576943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1903529" y="6618514"/>
                  <a:ext cx="70758" cy="965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1" name="矩形 80"/>
              <p:cNvSpPr/>
              <p:nvPr/>
            </p:nvSpPr>
            <p:spPr>
              <a:xfrm>
                <a:off x="789" y="0"/>
                <a:ext cx="909" cy="1114"/>
              </a:xfrm>
              <a:prstGeom prst="rect">
                <a:avLst/>
              </a:prstGeom>
              <a:solidFill>
                <a:srgbClr val="20386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矩形 49"/>
          <p:cNvSpPr/>
          <p:nvPr>
            <p:custDataLst>
              <p:tags r:id="rId1"/>
            </p:custDataLst>
          </p:nvPr>
        </p:nvSpPr>
        <p:spPr>
          <a:xfrm>
            <a:off x="0" y="3965575"/>
            <a:ext cx="829754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just"/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【问题探究</a:t>
            </a:r>
            <a:r>
              <a:rPr lang="en-US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400" b="1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结合气候、地形等知识，分别指出甲、乙、丙、丁、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戊五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地耕地主要面临的问题。（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r>
              <a:rPr lang="zh-CN" sz="2400" kern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400" kern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159385" y="4873625"/>
            <a:ext cx="8047990" cy="19837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甲：黑土流失（流水侵蚀，冻融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侵蚀），肥力下降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/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乙：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水土流失（流水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侵蚀）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/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丙：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土壤盐碱化，旱涝灾害多发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/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丁：干旱缺水，土壤盐碱化，风沙危害（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风力侵蚀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/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戊：耕地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数量减少</a:t>
            </a:r>
            <a:r>
              <a:rPr lang="en-US" alt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旱涝灾害多发，土壤污染</a:t>
            </a:r>
            <a:endParaRPr lang="zh-CN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1430" y="786765"/>
            <a:ext cx="12296775" cy="4547235"/>
            <a:chOff x="101" y="1239"/>
            <a:chExt cx="19365" cy="7161"/>
          </a:xfrm>
        </p:grpSpPr>
        <p:grpSp>
          <p:nvGrpSpPr>
            <p:cNvPr id="10" name="组合 9"/>
            <p:cNvGrpSpPr/>
            <p:nvPr/>
          </p:nvGrpSpPr>
          <p:grpSpPr>
            <a:xfrm>
              <a:off x="101" y="1239"/>
              <a:ext cx="13084" cy="5006"/>
              <a:chOff x="986" y="1621"/>
              <a:chExt cx="15499" cy="593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86" y="1621"/>
                <a:ext cx="15499" cy="5931"/>
                <a:chOff x="789" y="3353"/>
                <a:chExt cx="15499" cy="5931"/>
              </a:xfrm>
            </p:grpSpPr>
            <p:pic>
              <p:nvPicPr>
                <p:cNvPr id="8" name="图片 7" descr="v2-3e5c23455a81533d39d439ac5ca44d0c_r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" y="3353"/>
                  <a:ext cx="7619" cy="5931"/>
                </a:xfrm>
                <a:prstGeom prst="rect">
                  <a:avLst/>
                </a:prstGeom>
              </p:spPr>
            </p:pic>
            <p:pic>
              <p:nvPicPr>
                <p:cNvPr id="9" name="图片 8" descr="我国耕地资源分布图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08" y="3372"/>
                  <a:ext cx="7881" cy="5912"/>
                </a:xfrm>
                <a:prstGeom prst="rect">
                  <a:avLst/>
                </a:prstGeom>
              </p:spPr>
            </p:pic>
          </p:grpSp>
          <p:sp>
            <p:nvSpPr>
              <p:cNvPr id="26" name="文本框 25"/>
              <p:cNvSpPr txBox="1"/>
              <p:nvPr/>
            </p:nvSpPr>
            <p:spPr>
              <a:xfrm>
                <a:off x="9647" y="1826"/>
                <a:ext cx="3204" cy="514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type="text"/>
                  </a:ext>
                </a:extLst>
              </a:bodyPr>
              <a:p>
                <a:pPr algn="l"/>
                <a:r>
                  <a:rPr lang="zh-CN" altLang="en-US" sz="1200" b="1">
                    <a:latin typeface="微软雅黑" panose="020B0503020204020204" charset="-122"/>
                    <a:ea typeface="微软雅黑" panose="020B0503020204020204" charset="-122"/>
                  </a:rPr>
                  <a:t>中国耕地资源分布</a:t>
                </a:r>
                <a:endParaRPr lang="zh-CN" altLang="en-US" sz="12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11" name="图片 10" descr="1b4c510fd9f9d72a570503f97a986c38359bbb2b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6" y="1258"/>
              <a:ext cx="6281" cy="714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6913245" y="1431925"/>
            <a:ext cx="917575" cy="370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甲</a:t>
            </a:r>
            <a:endParaRPr lang="zh-CN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156325" y="2190750"/>
            <a:ext cx="917575" cy="370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乙</a:t>
            </a:r>
            <a:endParaRPr lang="zh-CN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24955" y="2190750"/>
            <a:ext cx="917575" cy="370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丙</a:t>
            </a:r>
            <a:endParaRPr lang="zh-CN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1055" y="1588135"/>
            <a:ext cx="917575" cy="370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丁</a:t>
            </a:r>
            <a:endParaRPr lang="zh-CN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812280" y="2560955"/>
            <a:ext cx="917575" cy="3702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p>
            <a:pPr indent="266700"/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戊</a:t>
            </a:r>
            <a:endParaRPr lang="zh-CN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1033"/>
</p:tagLst>
</file>

<file path=ppt/tags/tag64.xml><?xml version="1.0" encoding="utf-8"?>
<p:tagLst xmlns:p="http://schemas.openxmlformats.org/presentationml/2006/main">
  <p:tag name="AS_UNIQUEID" val="714"/>
</p:tagLst>
</file>

<file path=ppt/tags/tag65.xml><?xml version="1.0" encoding="utf-8"?>
<p:tagLst xmlns:p="http://schemas.openxmlformats.org/presentationml/2006/main">
  <p:tag name="AS_UNIQUEID" val="1035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2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3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4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5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6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7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8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79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24.8,&quot;left&quot;:307.95,&quot;top&quot;:55.7,&quot;width&quot;:553.45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85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86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87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1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2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3.xml><?xml version="1.0" encoding="utf-8"?>
<p:tagLst xmlns:p="http://schemas.openxmlformats.org/presentationml/2006/main">
  <p:tag name="KSO_WM_DIAGRAM_VIRTUALLY_FRAME" val="{&quot;height&quot;:317.3,&quot;left&quot;:384,&quot;top&quot;:99.9,&quot;width&quot;:548.6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8.xml><?xml version="1.0" encoding="utf-8"?>
<p:tagLst xmlns:p="http://schemas.openxmlformats.org/presentationml/2006/main">
  <p:tag name="KSO_WM_DIAGRAM_VIRTUALLY_FRAME" val="{&quot;height&quot;:439.4,&quot;left&quot;:384,&quot;top&quot;:77.05,&quot;width&quot;:558.85}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4645</Words>
  <Application>WPS 演示</Application>
  <PresentationFormat>宽屏</PresentationFormat>
  <Paragraphs>415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Helvetica</vt:lpstr>
      <vt:lpstr>等线</vt:lpstr>
      <vt:lpstr>Courier New</vt:lpstr>
      <vt:lpstr>Calibri</vt:lpstr>
      <vt:lpstr>楷体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Moss</dc:creator>
  <cp:lastModifiedBy>Moss</cp:lastModifiedBy>
  <cp:revision>159</cp:revision>
  <dcterms:created xsi:type="dcterms:W3CDTF">2019-06-19T02:08:00Z</dcterms:created>
  <dcterms:modified xsi:type="dcterms:W3CDTF">2025-03-18T12:16:14Z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B8D435233D87438698AF480CA101F98A_11</vt:lpwstr>
  </property>
</Properties>
</file>