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heme/theme4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3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5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6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7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8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9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10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11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notesMasterIdLst>
    <p:notesMasterId r:id="rId33"/>
  </p:notesMasterIdLst>
  <p:sldIdLst>
    <p:sldId id="256" r:id="rId4"/>
    <p:sldId id="412" r:id="rId5"/>
    <p:sldId id="306" r:id="rId6"/>
    <p:sldId id="11088385" r:id="rId7"/>
    <p:sldId id="11088384" r:id="rId8"/>
    <p:sldId id="11088387" r:id="rId9"/>
    <p:sldId id="11088389" r:id="rId10"/>
    <p:sldId id="11088390" r:id="rId11"/>
    <p:sldId id="11088391" r:id="rId12"/>
    <p:sldId id="11088392" r:id="rId13"/>
    <p:sldId id="11088393" r:id="rId14"/>
    <p:sldId id="11088394" r:id="rId15"/>
    <p:sldId id="11088395" r:id="rId16"/>
    <p:sldId id="388" r:id="rId17"/>
    <p:sldId id="11088397" r:id="rId18"/>
    <p:sldId id="11088398" r:id="rId19"/>
    <p:sldId id="11088417" r:id="rId20"/>
    <p:sldId id="11088401" r:id="rId21"/>
    <p:sldId id="11088402" r:id="rId22"/>
    <p:sldId id="348" r:id="rId23"/>
    <p:sldId id="11088403" r:id="rId24"/>
    <p:sldId id="11088404" r:id="rId25"/>
    <p:sldId id="11088405" r:id="rId26"/>
    <p:sldId id="11088410" r:id="rId27"/>
    <p:sldId id="11088413" r:id="rId28"/>
    <p:sldId id="11088418" r:id="rId29"/>
    <p:sldId id="11088411" r:id="rId30"/>
    <p:sldId id="11088412" r:id="rId31"/>
    <p:sldId id="11088416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heme" Target="../theme/theme4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F5D0-83CD-49C1-AA2A-78A7BE3FC53C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F88D-1AEF-4EA2-8393-CF86ECDCA3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6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34AE07-305C-4769-A641-9FE6D6B418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379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82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19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932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56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41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41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590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24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0425F88D-1AEF-4EA2-8393-CF86ECDCA3B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0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8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076AFC-395D-43B3-AE8C-07CD0AC29F9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1ADC14-C729-492E-BCA4-A9AE4D841576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0D5712-C2BF-4323-9815-4845724281D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9EED2D-C643-4AAA-B4D5-FD937B69116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F63FE4-495F-42BA-B876-BDB08096032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7429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E1EA2-85B2-464A-B131-6F195871392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A3826B-DE58-4829-9711-F9C37E599AC1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BC352-0589-4D79-8C0C-5880EA0D553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919AB1-3706-4CFB-BF20-00266735327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5E8B3B-D567-4CD0-9810-D94140E3BD2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724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9308BF-EE40-44F7-8A06-9A5AD18C66AE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716F1C-14F4-405D-A7FE-CC40A63FE4A3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EDDC67-C4DD-444B-A463-B6146C2A258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FD6AE2-9140-4E08-8681-CB25AEAA2F1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5F8CAC-6215-4A1A-8288-B9C1633C6BF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271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0021CC3-A9DF-4219-B24E-216D9FC3E96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 b="59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67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822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7747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5351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60468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323948">
                  <a:alpha val="52000"/>
                </a:srgbClr>
              </a:gs>
              <a:gs pos="100000">
                <a:srgbClr val="323948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17" y="0"/>
            <a:ext cx="936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3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í$ľíḋè"/>
          <p:cNvSpPr/>
          <p:nvPr userDrawn="1">
            <p:custDataLst>
              <p:tags r:id="rId1"/>
            </p:custDataLst>
          </p:nvPr>
        </p:nvSpPr>
        <p:spPr>
          <a:xfrm rot="16200000">
            <a:off x="3239770" y="-2069465"/>
            <a:ext cx="5693410" cy="11770995"/>
          </a:xfrm>
          <a:prstGeom prst="rect">
            <a:avLst/>
          </a:prstGeom>
          <a:gradFill>
            <a:gsLst>
              <a:gs pos="25000">
                <a:srgbClr val="FFC000">
                  <a:alpha val="23000"/>
                </a:srgbClr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400"/>
            <a:endParaRPr sz="1400" b="1">
              <a:latin typeface="三极正极黑简体" panose="00000500000000000000" pitchFamily="2" charset="-122"/>
              <a:ea typeface="三极正极黑简体" panose="00000500000000000000" pitchFamily="2" charset="-122"/>
              <a:cs typeface="Open Sans" charset="0"/>
              <a:sym typeface="三极正极黑简体" panose="00000500000000000000" pitchFamily="2" charset="-122"/>
            </a:endParaRPr>
          </a:p>
        </p:txBody>
      </p:sp>
      <p:sp>
        <p:nvSpPr>
          <p:cNvPr id="40" name="直角三角形 39"/>
          <p:cNvSpPr/>
          <p:nvPr>
            <p:custDataLst>
              <p:tags r:id="rId2"/>
            </p:custDataLst>
          </p:nvPr>
        </p:nvSpPr>
        <p:spPr>
          <a:xfrm rot="18900000">
            <a:off x="5779135" y="-330200"/>
            <a:ext cx="633095" cy="63309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三极正极黑简体" panose="00000500000000000000" pitchFamily="2" charset="-122"/>
              <a:ea typeface="三极正极黑简体" panose="00000500000000000000" pitchFamily="2" charset="-122"/>
              <a:sym typeface="三极正极黑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63851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4646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8A85A-379C-4160-815E-9192309F989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5B7DAA-56B2-4CED-A53A-A1D9847F640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BAD4F1-CFDE-4C7E-A05A-7869D7D88BE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DAA06-6471-4780-9D32-34A65F81C35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3CCFFA-1AB7-4943-9EE1-18A3D3C631D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08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 userDrawn="1">
            <p:custDataLst>
              <p:tags r:id="rId1"/>
            </p:custDataLst>
          </p:nvPr>
        </p:nvGrpSpPr>
        <p:grpSpPr>
          <a:xfrm>
            <a:off x="435976" y="343026"/>
            <a:ext cx="263341" cy="395013"/>
            <a:chOff x="5284519" y="1508166"/>
            <a:chExt cx="213756" cy="427512"/>
          </a:xfrm>
        </p:grpSpPr>
        <p:cxnSp>
          <p:nvCxnSpPr>
            <p:cNvPr id="44" name="直接连接符 43"/>
            <p:cNvCxnSpPr/>
            <p:nvPr>
              <p:custDataLst>
                <p:tags r:id="rId2"/>
              </p:custDataLst>
            </p:nvPr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FFC000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3"/>
              </p:custDataLst>
            </p:nvPr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FFC000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300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1104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1180081" y="2803738"/>
            <a:ext cx="2996986" cy="2996986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72275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9258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22099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3815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2661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12355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948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5302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5AADE-2963-4D91-A9CC-98A5C2ECDA0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241E54-FB6C-418B-9B87-2135AECA4A4E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B8C476-088D-4F9D-99F7-58C6D635DB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5ACFDB-DAB9-42AA-8AA0-FB814B5484F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9D2F03-F1FA-4850-A788-BBB3B0F712E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8566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1534584" y="617538"/>
            <a:ext cx="10405533" cy="55149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219200" y="6324600"/>
            <a:ext cx="2540000" cy="457200"/>
          </a:xfrm>
        </p:spPr>
        <p:txBody>
          <a:bodyPr/>
          <a:lstStyle/>
          <a:p>
            <a:pPr lvl="0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470400" y="6324600"/>
            <a:ext cx="3860800" cy="457200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042400" y="6324600"/>
            <a:ext cx="2540000" cy="45720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/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57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内容占位符 2"/>
          <p:cNvSpPr>
            <a:spLocks noGrp="1"/>
          </p:cNvSpPr>
          <p:nvPr>
            <p:ph orient="vert" sz="quarter" idx="10"/>
            <p:custDataLst>
              <p:tags r:id="rId1"/>
            </p:custDataLst>
          </p:nvPr>
        </p:nvSpPr>
        <p:spPr>
          <a:xfrm>
            <a:off x="2707798" y="843179"/>
            <a:ext cx="7705725" cy="46878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82891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D9584-851A-49B8-B0D7-AF21E16A221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E8EAAE-E767-45D1-B5F2-BD918515CA69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CFFBB6-07F1-4E41-9BBC-7DD82D3B491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86E63C2-4FC1-483F-BEEB-48975B9F5941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ADADD2-69FA-44CF-A88B-57CBAFE0968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9EC011-79D0-4FB7-8FC6-C2DCCE9E983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F445ED3-8FA6-44BF-8FAD-76D9AAB2C1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30313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E2535-0816-44AC-9424-82B313D2F0F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EC9B2A-F5A4-4CDA-BAD0-363B2C9BAB1B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456F86-F080-44E9-B7D7-C5DBEA5111C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86E63C2-4FC1-483F-BEEB-48975B9F5941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02D449-4388-45B1-913D-690F12E0200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55A1A-9DD4-4855-8AEC-B274CD54E4D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F445ED3-8FA6-44BF-8FAD-76D9AAB2C1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38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5EA6A-8C94-4C47-946C-74400AAA2A4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1EF80-96B0-4FA7-83FB-90F17254B712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9A1F-0D85-4982-9B89-280BEA1EAFBC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AE6CBF-1834-4379-A497-C9FEF4630EE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73E197-D94E-4B79-ACC7-0ADF50C4910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4C57AA-A0AF-48F2-9222-9EC190B7AFE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944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D20E1-96C0-42A7-B5CA-2DBF4CF47FD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4CA4A9-00A3-4A71-9B6B-3F71BAA5E0DE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7A09E6-E53D-41EA-AA86-CBFEE4479901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26F3B7-0C49-4EA4-BFE0-790CFFF72595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C60A53-94B9-4617-8010-CD078ECFD03C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405318-BDD0-4622-B3A9-ABEF41EBDD6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ED05E6-B3C0-40C7-89BB-F3065FC21B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901514-46E6-4AFA-885A-F984C006F8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54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CA89C6-E71E-47BC-9AA7-6EFF94BCDB3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19E972-4048-42D7-8828-15341F0BBBA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C87020-3848-478C-AFA3-4EC013A065F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1841CE-181C-4FF3-8782-13E0A7E9BD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8122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083600-7FF8-4B93-BDB7-6BA0128AA74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4BF40C-C90C-4AF6-BBA1-6C46EFC19D9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A559A6-847E-46F7-9F33-E3D5AF98DA4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795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B14C51-CB02-4DE1-9327-43B50CAE3E3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590B8F-A9AC-444E-8DCE-AD02E84255A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66738C-65BB-4C03-BE68-A70A4BDE3F21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AE97FD-F082-4F22-83AB-DE4C1CA56D0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D81683-6163-4FE9-8412-C768691E5B7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4F8FCA-815C-45F9-8772-0096A040689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0754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BF25E-5B35-4AB4-8279-9BFA611764D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448626-A997-4930-B7C8-CA801E9CE8C9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755D0A-7025-4DD7-BA3A-DFC101D078A6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DFC885-DE5A-4612-B8D4-75462CCFA8A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0D5426-BAB5-42EA-B531-41091E1FA36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DF8847-B007-473D-9F97-6C770F65A26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97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6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74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ags" Target="../tags/tag7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76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51A7FD-4B4A-4E3E-BFB9-E0069BCBAC0A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04C941-BFE4-4CBA-87C9-0D94A280B18C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C4383F-B5DA-4E0D-849F-7FD40819934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1D4F-FEC8-4829-8FAF-E23067D30D2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1481C-518F-4146-8193-B67D62D4434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68A0EA-E131-4B33-B365-6B27D7E6E5FA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E90AC-052D-4A5B-BDB2-386B31619F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1430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861163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5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4042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0579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10" Type="http://schemas.openxmlformats.org/officeDocument/2006/relationships/image" Target="../media/image6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22.jpe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10.sv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9.png"/><Relationship Id="rId5" Type="http://schemas.openxmlformats.org/officeDocument/2006/relationships/tags" Target="../tags/tag236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image" Target="../media/image24.png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image" Target="../media/image10.sv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image" Target="../media/image9.png"/><Relationship Id="rId5" Type="http://schemas.openxmlformats.org/officeDocument/2006/relationships/tags" Target="../tags/tag245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image" Target="../media/image19.png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image" Target="../media/image10.sv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image" Target="../media/image9.png"/><Relationship Id="rId5" Type="http://schemas.openxmlformats.org/officeDocument/2006/relationships/tags" Target="../tags/tag254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253.xml"/><Relationship Id="rId9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tags" Target="../tags/tag273.xml"/><Relationship Id="rId18" Type="http://schemas.openxmlformats.org/officeDocument/2006/relationships/tags" Target="../tags/tag278.xml"/><Relationship Id="rId3" Type="http://schemas.openxmlformats.org/officeDocument/2006/relationships/tags" Target="../tags/tag263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267.xml"/><Relationship Id="rId12" Type="http://schemas.openxmlformats.org/officeDocument/2006/relationships/tags" Target="../tags/tag272.xml"/><Relationship Id="rId17" Type="http://schemas.openxmlformats.org/officeDocument/2006/relationships/tags" Target="../tags/tag277.xml"/><Relationship Id="rId2" Type="http://schemas.openxmlformats.org/officeDocument/2006/relationships/tags" Target="../tags/tag262.xml"/><Relationship Id="rId16" Type="http://schemas.openxmlformats.org/officeDocument/2006/relationships/tags" Target="../tags/tag276.xml"/><Relationship Id="rId20" Type="http://schemas.openxmlformats.org/officeDocument/2006/relationships/slideLayout" Target="../slideLayouts/slideLayout19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tags" Target="../tags/tag271.xml"/><Relationship Id="rId5" Type="http://schemas.openxmlformats.org/officeDocument/2006/relationships/tags" Target="../tags/tag265.xml"/><Relationship Id="rId15" Type="http://schemas.openxmlformats.org/officeDocument/2006/relationships/tags" Target="../tags/tag275.xml"/><Relationship Id="rId23" Type="http://schemas.openxmlformats.org/officeDocument/2006/relationships/image" Target="../media/image10.svg"/><Relationship Id="rId10" Type="http://schemas.openxmlformats.org/officeDocument/2006/relationships/tags" Target="../tags/tag270.xml"/><Relationship Id="rId19" Type="http://schemas.openxmlformats.org/officeDocument/2006/relationships/tags" Target="../tags/tag279.xml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tags" Target="../tags/tag274.xml"/><Relationship Id="rId2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7.png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6.jpe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slideLayout" Target="../slideLayouts/slideLayout20.xml"/><Relationship Id="rId5" Type="http://schemas.openxmlformats.org/officeDocument/2006/relationships/tags" Target="../tags/tag287.xml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../media/image28.jpe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image" Target="../media/image10.svg"/><Relationship Id="rId5" Type="http://schemas.openxmlformats.org/officeDocument/2006/relationships/tags" Target="../tags/tag297.xml"/><Relationship Id="rId10" Type="http://schemas.openxmlformats.org/officeDocument/2006/relationships/image" Target="../media/image9.png"/><Relationship Id="rId4" Type="http://schemas.openxmlformats.org/officeDocument/2006/relationships/tags" Target="../tags/tag296.xml"/><Relationship Id="rId9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image" Target="../media/image29.png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12" Type="http://schemas.openxmlformats.org/officeDocument/2006/relationships/image" Target="../media/image10.sv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image" Target="../media/image9.png"/><Relationship Id="rId5" Type="http://schemas.openxmlformats.org/officeDocument/2006/relationships/tags" Target="../tags/tag307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306.xml"/><Relationship Id="rId9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image" Target="../media/image30.png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image" Target="../media/image10.svg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9.png"/><Relationship Id="rId5" Type="http://schemas.openxmlformats.org/officeDocument/2006/relationships/tags" Target="../tags/tag318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317.xml"/><Relationship Id="rId9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image" Target="../media/image10.svg"/><Relationship Id="rId3" Type="http://schemas.openxmlformats.org/officeDocument/2006/relationships/tags" Target="../tags/tag327.xml"/><Relationship Id="rId21" Type="http://schemas.openxmlformats.org/officeDocument/2006/relationships/image" Target="../media/image33.jpeg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image" Target="../media/image9.png"/><Relationship Id="rId2" Type="http://schemas.openxmlformats.org/officeDocument/2006/relationships/tags" Target="../tags/tag326.xml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32.jpeg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5" Type="http://schemas.openxmlformats.org/officeDocument/2006/relationships/tags" Target="../tags/tag329.xml"/><Relationship Id="rId15" Type="http://schemas.openxmlformats.org/officeDocument/2006/relationships/slideLayout" Target="../slideLayouts/slideLayout19.xml"/><Relationship Id="rId10" Type="http://schemas.openxmlformats.org/officeDocument/2006/relationships/tags" Target="../tags/tag334.xml"/><Relationship Id="rId19" Type="http://schemas.openxmlformats.org/officeDocument/2006/relationships/image" Target="../media/image31.jpeg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35.jpeg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image" Target="../media/image10.sv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image" Target="../media/image9.png"/><Relationship Id="rId5" Type="http://schemas.openxmlformats.org/officeDocument/2006/relationships/tags" Target="../tags/tag346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345.xml"/><Relationship Id="rId9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0" Type="http://schemas.openxmlformats.org/officeDocument/2006/relationships/tags" Target="../tags/tag153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image" Target="../media/image36.png"/><Relationship Id="rId5" Type="http://schemas.openxmlformats.org/officeDocument/2006/relationships/tags" Target="../tags/tag357.xml"/><Relationship Id="rId10" Type="http://schemas.openxmlformats.org/officeDocument/2006/relationships/slideLayout" Target="../slideLayouts/slideLayout33.xml"/><Relationship Id="rId4" Type="http://schemas.openxmlformats.org/officeDocument/2006/relationships/tags" Target="../tags/tag356.xml"/><Relationship Id="rId9" Type="http://schemas.openxmlformats.org/officeDocument/2006/relationships/tags" Target="../tags/tag36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image" Target="../media/image37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image" Target="../media/image10.sv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image" Target="../media/image9.png"/><Relationship Id="rId5" Type="http://schemas.openxmlformats.org/officeDocument/2006/relationships/tags" Target="../tags/tag366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36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375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image" Target="../media/image39.png"/><Relationship Id="rId5" Type="http://schemas.openxmlformats.org/officeDocument/2006/relationships/tags" Target="../tags/tag377.xml"/><Relationship Id="rId10" Type="http://schemas.openxmlformats.org/officeDocument/2006/relationships/image" Target="../media/image10.svg"/><Relationship Id="rId4" Type="http://schemas.openxmlformats.org/officeDocument/2006/relationships/tags" Target="../tags/tag376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image" Target="../media/image40.pn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image" Target="../media/image10.svg"/><Relationship Id="rId5" Type="http://schemas.openxmlformats.org/officeDocument/2006/relationships/tags" Target="../tags/tag386.xml"/><Relationship Id="rId10" Type="http://schemas.openxmlformats.org/officeDocument/2006/relationships/image" Target="../media/image9.png"/><Relationship Id="rId4" Type="http://schemas.openxmlformats.org/officeDocument/2006/relationships/tags" Target="../tags/tag385.xml"/><Relationship Id="rId9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94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10" Type="http://schemas.openxmlformats.org/officeDocument/2006/relationships/image" Target="../media/image10.svg"/><Relationship Id="rId4" Type="http://schemas.openxmlformats.org/officeDocument/2006/relationships/tags" Target="../tags/tag395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tags" Target="../tags/tag410.xml"/><Relationship Id="rId18" Type="http://schemas.openxmlformats.org/officeDocument/2006/relationships/tags" Target="../tags/tag415.xml"/><Relationship Id="rId3" Type="http://schemas.openxmlformats.org/officeDocument/2006/relationships/tags" Target="../tags/tag400.xml"/><Relationship Id="rId21" Type="http://schemas.openxmlformats.org/officeDocument/2006/relationships/image" Target="../media/image10.svg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tags" Target="../tags/tag414.xml"/><Relationship Id="rId2" Type="http://schemas.openxmlformats.org/officeDocument/2006/relationships/tags" Target="../tags/tag399.xml"/><Relationship Id="rId16" Type="http://schemas.openxmlformats.org/officeDocument/2006/relationships/tags" Target="../tags/tag413.xml"/><Relationship Id="rId20" Type="http://schemas.openxmlformats.org/officeDocument/2006/relationships/image" Target="../media/image9.png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5" Type="http://schemas.openxmlformats.org/officeDocument/2006/relationships/tags" Target="../tags/tag402.xml"/><Relationship Id="rId15" Type="http://schemas.openxmlformats.org/officeDocument/2006/relationships/tags" Target="../tags/tag412.xml"/><Relationship Id="rId10" Type="http://schemas.openxmlformats.org/officeDocument/2006/relationships/tags" Target="../tags/tag407.xml"/><Relationship Id="rId19" Type="http://schemas.openxmlformats.org/officeDocument/2006/relationships/slideLayout" Target="../slideLayouts/slideLayout14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tags" Target="../tags/tag4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13" Type="http://schemas.openxmlformats.org/officeDocument/2006/relationships/image" Target="../media/image10.svg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image" Target="../media/image9.png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image" Target="../media/image41.png"/><Relationship Id="rId5" Type="http://schemas.openxmlformats.org/officeDocument/2006/relationships/tags" Target="../tags/tag420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419.xml"/><Relationship Id="rId9" Type="http://schemas.openxmlformats.org/officeDocument/2006/relationships/tags" Target="../tags/tag4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image" Target="../media/image10.sv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image" Target="../media/image9.png"/><Relationship Id="rId5" Type="http://schemas.openxmlformats.org/officeDocument/2006/relationships/tags" Target="../tags/tag429.xml"/><Relationship Id="rId10" Type="http://schemas.openxmlformats.org/officeDocument/2006/relationships/image" Target="../media/image42.png"/><Relationship Id="rId4" Type="http://schemas.openxmlformats.org/officeDocument/2006/relationships/tags" Target="../tags/tag428.xml"/><Relationship Id="rId9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12" Type="http://schemas.openxmlformats.org/officeDocument/2006/relationships/image" Target="../media/image44.jpe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image" Target="../media/image43.jpeg"/><Relationship Id="rId5" Type="http://schemas.openxmlformats.org/officeDocument/2006/relationships/tags" Target="../tags/tag437.xml"/><Relationship Id="rId10" Type="http://schemas.openxmlformats.org/officeDocument/2006/relationships/image" Target="../media/image10.svg"/><Relationship Id="rId4" Type="http://schemas.openxmlformats.org/officeDocument/2006/relationships/tags" Target="../tags/tag436.xml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442.xml"/><Relationship Id="rId7" Type="http://schemas.openxmlformats.org/officeDocument/2006/relationships/image" Target="../media/image9.png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444.xml"/><Relationship Id="rId4" Type="http://schemas.openxmlformats.org/officeDocument/2006/relationships/tags" Target="../tags/tag4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8.png"/><Relationship Id="rId5" Type="http://schemas.openxmlformats.org/officeDocument/2006/relationships/tags" Target="../tags/tag162.xml"/><Relationship Id="rId10" Type="http://schemas.openxmlformats.org/officeDocument/2006/relationships/slideLayout" Target="../slideLayouts/slideLayout32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11.png"/><Relationship Id="rId5" Type="http://schemas.openxmlformats.org/officeDocument/2006/relationships/tags" Target="../tags/tag171.xml"/><Relationship Id="rId10" Type="http://schemas.openxmlformats.org/officeDocument/2006/relationships/image" Target="../media/image10.svg"/><Relationship Id="rId4" Type="http://schemas.openxmlformats.org/officeDocument/2006/relationships/tags" Target="../tags/tag170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18" Type="http://schemas.openxmlformats.org/officeDocument/2006/relationships/image" Target="../media/image9.png"/><Relationship Id="rId3" Type="http://schemas.openxmlformats.org/officeDocument/2006/relationships/tags" Target="../tags/tag176.xml"/><Relationship Id="rId21" Type="http://schemas.openxmlformats.org/officeDocument/2006/relationships/image" Target="../media/image13.jpe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slideLayout" Target="../slideLayouts/slideLayout19.xml"/><Relationship Id="rId2" Type="http://schemas.openxmlformats.org/officeDocument/2006/relationships/tags" Target="../tags/tag175.xml"/><Relationship Id="rId16" Type="http://schemas.openxmlformats.org/officeDocument/2006/relationships/tags" Target="../tags/tag189.xml"/><Relationship Id="rId20" Type="http://schemas.openxmlformats.org/officeDocument/2006/relationships/image" Target="../media/image12.jpe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tags" Target="../tags/tag188.xml"/><Relationship Id="rId23" Type="http://schemas.openxmlformats.org/officeDocument/2006/relationships/image" Target="../media/image15.jpeg"/><Relationship Id="rId10" Type="http://schemas.openxmlformats.org/officeDocument/2006/relationships/tags" Target="../tags/tag183.xml"/><Relationship Id="rId19" Type="http://schemas.openxmlformats.org/officeDocument/2006/relationships/image" Target="../media/image10.sv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tags" Target="../tags/tag187.xml"/><Relationship Id="rId2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16.pn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10.sv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9.png"/><Relationship Id="rId5" Type="http://schemas.openxmlformats.org/officeDocument/2006/relationships/tags" Target="../tags/tag194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tags" Target="../tags/tag211.xml"/><Relationship Id="rId18" Type="http://schemas.openxmlformats.org/officeDocument/2006/relationships/image" Target="../media/image18.jpe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image" Target="../media/image10.svg"/><Relationship Id="rId2" Type="http://schemas.openxmlformats.org/officeDocument/2006/relationships/tags" Target="../tags/tag200.xml"/><Relationship Id="rId16" Type="http://schemas.openxmlformats.org/officeDocument/2006/relationships/image" Target="../media/image9.pn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slideLayout" Target="../slideLayouts/slideLayout19.xml"/><Relationship Id="rId10" Type="http://schemas.openxmlformats.org/officeDocument/2006/relationships/tags" Target="../tags/tag208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tags" Target="../tags/tag2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9.pn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image" Target="../media/image19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20.jpe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image" Target="../media/image10.sv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9.png"/><Relationship Id="rId5" Type="http://schemas.openxmlformats.org/officeDocument/2006/relationships/tags" Target="../tags/tag227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F36B9A1-D1E1-4B11-983E-CEFAAA4003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AFCA94-1F38-43F4-B0DA-2ED2A587178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40675" y="2410098"/>
            <a:ext cx="10110651" cy="2037805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D6637F-D5F4-4B29-BE13-09B3D193C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06137" y="2562499"/>
            <a:ext cx="9779726" cy="1741714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09932D-5DD4-4CB2-837B-65AA8C26FC4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60780" y="2774853"/>
            <a:ext cx="3270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——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选必三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3.2.4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——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E7395CA-C842-4513-8725-BC442843470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6137" y="3252151"/>
            <a:ext cx="9779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海洋空间资源开发与国家安全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8" name="iconfont-10357-5072110">
            <a:extLst>
              <a:ext uri="{FF2B5EF4-FFF2-40B4-BE49-F238E27FC236}">
                <a16:creationId xmlns:a16="http://schemas.microsoft.com/office/drawing/2014/main" id="{352FB30F-5A59-40D9-B48A-A56C0E293BCD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10608246" y="25533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Arial"/>
            </a:endParaRPr>
          </a:p>
        </p:txBody>
      </p:sp>
      <p:sp>
        <p:nvSpPr>
          <p:cNvPr id="11" name="ïṧḻiďe">
            <a:extLst>
              <a:ext uri="{FF2B5EF4-FFF2-40B4-BE49-F238E27FC236}">
                <a16:creationId xmlns:a16="http://schemas.microsoft.com/office/drawing/2014/main" id="{14219D6C-D5DA-4668-81FA-68BB702F342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96950" y="5934771"/>
            <a:ext cx="2927350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2019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新课标人教版选择性必修三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í$ḷiďè">
            <a:extLst>
              <a:ext uri="{FF2B5EF4-FFF2-40B4-BE49-F238E27FC236}">
                <a16:creationId xmlns:a16="http://schemas.microsoft.com/office/drawing/2014/main" id="{41D4D8C4-3B3C-40C5-B150-23D47EAD245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21090" y="5926511"/>
            <a:ext cx="2747010" cy="2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第二章第二节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32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4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的特点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52ABB8-C7A9-41F0-AAA3-CB9808EED4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40697" y="1600204"/>
            <a:ext cx="10636577" cy="6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）深海活动要适应黑暗、高压、低温、缺氧的环境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2C43CBC-9F32-4DAB-B3B4-D64787E4882A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37" y="2886924"/>
            <a:ext cx="5248235" cy="3489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23332D4-1A6D-4093-A252-F18C7BFA874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570" y="2886922"/>
            <a:ext cx="5172710" cy="351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89E33C0-F2FF-4879-B4CF-73763BC9849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58935" y="1053460"/>
            <a:ext cx="913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/>
            <a:r>
              <a: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海洋空间资源的开发与利用技术难度大，资金投入大，风险大。</a:t>
            </a:r>
            <a:endParaRPr lang="en-US" altLang="zh-CN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662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4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的特点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053372E-7379-4583-ABC5-330F3BB27A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94206" y="2864232"/>
            <a:ext cx="5156462" cy="358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132F17C-82AE-410B-B866-30DCD97CDD9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62036" y="1879015"/>
            <a:ext cx="11016578" cy="581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）海水的腐蚀性强，海冰的破坏性大，对工程设备材料和结构有严格的要求。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5B4A993-59B2-4805-92EB-8BEABB31535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616" y="2864232"/>
            <a:ext cx="5156462" cy="3585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915960C-4515-4221-8158-DE1DEFA831A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04190" y="1260551"/>
            <a:ext cx="913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/>
            <a:r>
              <a: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海洋空间资源的开发与利用技术难度大，资金投入大，风险大。</a:t>
            </a:r>
            <a:endParaRPr lang="en-US" altLang="zh-CN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481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5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的价值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AB3601-4F35-4176-B9A5-19B202EEF3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/>
          <a:stretch>
            <a:fillRect/>
          </a:stretch>
        </p:blipFill>
        <p:spPr>
          <a:xfrm>
            <a:off x="4459457" y="4187852"/>
            <a:ext cx="5226197" cy="23937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B403D9-A3EC-4C19-B4BD-BED5EC1FC05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0697" y="1296050"/>
            <a:ext cx="11171927" cy="26268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对于缓解沿海地区人地矛盾、开发海洋资源、扩展人类生存空间具有不可估量的价值。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6A085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逐步向深海及海底延伸，服务于工业、农业、军事、交通运输等多个领域。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67E54B5-AC45-4894-B71D-E682828AC88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82942" y="2728228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6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的</a:t>
            </a:r>
            <a:r>
              <a:rPr lang="zh-CN" altLang="en-US">
                <a:latin typeface="+mj-ea"/>
                <a:cs typeface="+mj-ea"/>
              </a:rPr>
              <a:t>方向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7080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67E54B5-AC45-4894-B71D-E682828AC88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632138" y="252632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</a:t>
            </a:r>
            <a:r>
              <a:rPr lang="zh-CN" altLang="en-US">
                <a:latin typeface="+mj-ea"/>
                <a:cs typeface="+mj-ea"/>
              </a:rPr>
              <a:t>与</a:t>
            </a:r>
            <a:r>
              <a:rPr lang="zh-CN" altLang="zh-CN" sz="2800">
                <a:latin typeface="+mj-ea"/>
                <a:ea typeface="+mj-ea"/>
                <a:cs typeface="+mj-ea"/>
              </a:rPr>
              <a:t>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示意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67D60C2-7365-46E6-A4C2-D453110631E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06950" y="779479"/>
            <a:ext cx="1219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</a:t>
            </a:r>
            <a:r>
              <a:rPr lang="zh-CN" altLang="en-US" sz="2400"/>
              <a:t>、按照海岸、海面、水体、海底的划分，将图中各项空间利用方式进行分类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450FD41-EA2E-46C7-B277-8791D98ADA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89591" y="1315515"/>
            <a:ext cx="1497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+mj-ea"/>
              <a:buAutoNum type="circleNumDbPlain"/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海岸：</a:t>
            </a:r>
            <a:endParaRPr lang="zh-CN" altLang="en-US" sz="240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BDC6820-9624-434D-BEA5-D3C68F4E613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046965" y="1315515"/>
            <a:ext cx="57594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海水淡化工厂、海洋开发中心</a:t>
            </a:r>
            <a:endParaRPr lang="en-US" altLang="zh-CN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965CDC2-35C0-4FB2-9FAA-CBAEB520746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89591" y="1738708"/>
            <a:ext cx="1497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+mj-ea"/>
              <a:buAutoNum type="circleNumDbPlain" startAt="2"/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海面：</a:t>
            </a:r>
            <a:endParaRPr lang="zh-CN" altLang="en-US" sz="240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F8C802D-C5F9-42E2-BC62-DC4925DBE32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046964" y="1738708"/>
            <a:ext cx="957294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人工岛城、海底石油钻井平台、海运轮船、海上飞机场、海底锰矿采集船</a:t>
            </a:r>
            <a:endParaRPr lang="en-US" altLang="zh-CN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1BF4C10-386D-4B54-938A-E404AEF4622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89591" y="2592275"/>
            <a:ext cx="149779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ea"/>
              <a:buAutoNum type="circleNumDbPlain" startAt="3"/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水体：</a:t>
            </a:r>
            <a:endParaRPr lang="zh-CN" altLang="en-US" sz="240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C66537-624E-4747-A70D-FE9D06C0432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046502" y="2592275"/>
            <a:ext cx="933211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海藻田、网箱养鱼、波浪能发电站、拖网渔船</a:t>
            </a:r>
            <a:endParaRPr lang="en-US" altLang="zh-CN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896525-24E2-4529-85FA-E4674793526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89591" y="3140949"/>
            <a:ext cx="1497792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1200"/>
              </a:spcBef>
              <a:buFont typeface="+mj-ea"/>
              <a:buAutoNum type="circleNumDbPlain" startAt="4"/>
            </a:pPr>
            <a:r>
              <a:rPr lang="zh-CN" altLang="en-US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海底：</a:t>
            </a:r>
            <a:endParaRPr lang="zh-CN" altLang="en-US" sz="240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0B9C4F-C29B-4397-82B1-7B6A4C1C4F6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46502" y="3140949"/>
            <a:ext cx="10145498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石油储存罐、海底作业基地、海底村庄、海洋调查潜艇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46195DB-21B4-47E8-A43D-7779346A1AC2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47381" y="4414078"/>
            <a:ext cx="2059464" cy="5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30000"/>
              </a:lnSpc>
              <a:buFont typeface="+mj-ea"/>
              <a:buAutoNum type="circleNumDbPlain"/>
            </a:pPr>
            <a:r>
              <a:rPr lang="zh-CN" altLang="zh-CN" sz="2400" b="1" kern="10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广泛采用：</a:t>
            </a:r>
            <a:endParaRPr lang="zh-CN" altLang="en-US" sz="2400">
              <a:solidFill>
                <a:srgbClr val="0066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ECF7691-44DD-4318-A0A0-70F83EA22245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064285" y="4871079"/>
            <a:ext cx="11422458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zh-CN" sz="2400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海藻田、网箱养鱼、海运轮船、海底石油钻井平台、海洋调查潜艇、拖网渔船等；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4A28D2F-D82A-4043-BF5C-B53693C3B68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47381" y="5485452"/>
            <a:ext cx="1523467" cy="5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30000"/>
              </a:lnSpc>
              <a:buFont typeface="+mj-ea"/>
              <a:buAutoNum type="circleNumDbPlain" startAt="2"/>
            </a:pPr>
            <a:r>
              <a:rPr lang="zh-CN" altLang="zh-CN" sz="2400" b="1" kern="10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设想：</a:t>
            </a:r>
            <a:endParaRPr lang="zh-CN" altLang="en-US" sz="2400">
              <a:solidFill>
                <a:srgbClr val="0066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6A4BBCA-87E2-4721-AD76-2011B78AA61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17182" y="6051733"/>
            <a:ext cx="5650904" cy="5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zh-CN" sz="2400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海底村庄、海底作业基地</a:t>
            </a:r>
            <a:r>
              <a:rPr lang="en-US" altLang="zh-CN" sz="2400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26B7657-8EE4-4948-BAEB-7028E55598F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06950" y="3801479"/>
            <a:ext cx="11422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/>
              <a:t>2</a:t>
            </a:r>
            <a:r>
              <a:rPr lang="zh-CN" altLang="en-US" sz="2400"/>
              <a:t>、这些海洋空间利用方式中，哪些属于已广泛采用的，哪些属于设想中的</a:t>
            </a:r>
          </a:p>
        </p:txBody>
      </p:sp>
    </p:spTree>
    <p:extLst>
      <p:ext uri="{BB962C8B-B14F-4D97-AF65-F5344CB8AC3E}">
        <p14:creationId xmlns:p14="http://schemas.microsoft.com/office/powerpoint/2010/main" val="905673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20654" y="1944528"/>
            <a:ext cx="2968941" cy="2968941"/>
          </a:xfrm>
          <a:prstGeom prst="rect">
            <a:avLst/>
          </a:prstGeom>
        </p:spPr>
      </p:pic>
      <p:sp>
        <p:nvSpPr>
          <p:cNvPr id="3" name="iconfont-10357-5072110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  <p:sp>
        <p:nvSpPr>
          <p:cNvPr id="13" name="îşļíḍê"/>
          <p:cNvSpPr/>
          <p:nvPr>
            <p:custDataLst>
              <p:tags r:id="rId5"/>
            </p:custDataLst>
          </p:nvPr>
        </p:nvSpPr>
        <p:spPr bwMode="auto">
          <a:xfrm>
            <a:off x="5021523" y="22590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  <p:sp>
        <p:nvSpPr>
          <p:cNvPr id="6" name="îṩḷîďê"/>
          <p:cNvSpPr txBox="1"/>
          <p:nvPr>
            <p:custDataLst>
              <p:tags r:id="rId6"/>
            </p:custDataLst>
          </p:nvPr>
        </p:nvSpPr>
        <p:spPr>
          <a:xfrm>
            <a:off x="5054601" y="3973130"/>
            <a:ext cx="434339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t>Impact on national resource security.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t>……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  <p:sp>
        <p:nvSpPr>
          <p:cNvPr id="7" name="iṩḷîďé"/>
          <p:cNvSpPr txBox="1"/>
          <p:nvPr>
            <p:custDataLst>
              <p:tags r:id="rId7"/>
            </p:custDataLst>
          </p:nvPr>
        </p:nvSpPr>
        <p:spPr>
          <a:xfrm>
            <a:off x="4965702" y="2910586"/>
            <a:ext cx="541607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对国家资源安全的影响</a:t>
            </a:r>
          </a:p>
        </p:txBody>
      </p:sp>
      <p:sp>
        <p:nvSpPr>
          <p:cNvPr id="8" name="íṡlîḋê"/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0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38100">
                    <a:prstClr val="black"/>
                  </a:innerShdw>
                </a:effectLst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1" i="0" u="none" strike="noStrike" kern="1200" cap="none" spc="10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38100">
                  <a:prstClr val="black"/>
                </a:innerShdw>
              </a:effectLst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>
            <a:off x="5054601" y="3713782"/>
            <a:ext cx="50418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1493500" y="116840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拓展陆地空间，改善陆地空间的通达性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5EC95A-BBB8-453E-A45F-DD35A873448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8498" y="1276380"/>
            <a:ext cx="5110100" cy="3981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ts val="60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围海造地、填海造陆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、建造</a:t>
            </a:r>
            <a:r>
              <a:rPr lang="zh-CN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人工岛屿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</a:t>
            </a:r>
            <a:r>
              <a:rPr lang="zh-CN" altLang="zh-CN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海上城市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可以拓展人们的生产和生活空间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缓解陆上特别是沿海地区土地资源紧张的局面。</a:t>
            </a:r>
          </a:p>
          <a:p>
            <a:pPr fontAlgn="auto">
              <a:lnSpc>
                <a:spcPct val="150000"/>
              </a:lnSpc>
              <a:spcAft>
                <a:spcPts val="60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zh-CN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在海岸、海上或海底修建</a:t>
            </a:r>
            <a:r>
              <a:rPr lang="zh-CN" altLang="zh-CN" sz="24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桥梁、隧道、机场、港口</a:t>
            </a:r>
            <a:r>
              <a:rPr lang="zh-CN" altLang="zh-CN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zh-CN" sz="24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管线</a:t>
            </a:r>
            <a:r>
              <a:rPr lang="zh-CN" altLang="zh-CN" sz="2400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等设施，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可以改善岛屿与陆地的通达性。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9932F50-24FF-47CC-8F0A-2AAA5802E8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65495" y="1301750"/>
            <a:ext cx="6192520" cy="445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436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拓展陆地空间，改善陆地空间的通达性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9" name="íslïďè">
            <a:extLst>
              <a:ext uri="{FF2B5EF4-FFF2-40B4-BE49-F238E27FC236}">
                <a16:creationId xmlns:a16="http://schemas.microsoft.com/office/drawing/2014/main" id="{7F5632BA-5551-4547-8417-20355655BF8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57070" y="4806927"/>
            <a:ext cx="5875606" cy="90401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Holland has been reclaiming land from the sea since the 13th century, which is one of the most effective countries in the world.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… 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BF5D46-33C0-4399-97D4-005F5917CBB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339520" y="1474855"/>
            <a:ext cx="6678197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荷兰从</a:t>
            </a:r>
            <a:r>
              <a:rPr lang="en-US" altLang="zh-CN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世纪就开始围海造地</a:t>
            </a:r>
            <a:endParaRPr lang="en-US" altLang="zh-CN" sz="24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360000" algn="just">
              <a:lnSpc>
                <a:spcPct val="150000"/>
              </a:lnSpc>
              <a:defRPr/>
            </a:pPr>
            <a:r>
              <a:rPr lang="zh-CN" altLang="en-US" sz="24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是世界上围海造地最有成效的国家之一</a:t>
            </a:r>
            <a:endParaRPr lang="en-US" altLang="zh-CN" sz="2400" b="1" kern="1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indent="360000" algn="just">
              <a:lnSpc>
                <a:spcPct val="150000"/>
              </a:lnSpc>
              <a:defRPr/>
            </a:pP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目前，荷兰有</a:t>
            </a:r>
            <a:r>
              <a:rPr lang="en-US" altLang="zh-CN" sz="24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1/5</a:t>
            </a: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的国土是通过围海造地获得</a:t>
            </a:r>
            <a:endParaRPr lang="en-US" altLang="zh-CN" sz="24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通过围海造地，荷兰的耕地面积扩大了</a:t>
            </a:r>
            <a:r>
              <a:rPr lang="en-US" altLang="zh-CN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1/3</a:t>
            </a:r>
            <a:r>
              <a:rPr lang="zh-CN" altLang="en-US" sz="24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，跻身欧洲主要农业大国行列</a:t>
            </a:r>
            <a:endParaRPr kumimoji="0" lang="zh-CN" altLang="en-US" sz="2600" b="1" i="0" u="none" strike="noStrike" kern="1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98353BE-6DBC-4C63-8B15-E8EB27EB4E93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2" b="63142"/>
          <a:stretch>
            <a:fillRect/>
          </a:stretch>
        </p:blipFill>
        <p:spPr bwMode="auto">
          <a:xfrm>
            <a:off x="459324" y="1474855"/>
            <a:ext cx="4309110" cy="48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691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拓展陆地空间，改善陆地空间的通达性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0" name="íslïďè">
            <a:extLst>
              <a:ext uri="{FF2B5EF4-FFF2-40B4-BE49-F238E27FC236}">
                <a16:creationId xmlns:a16="http://schemas.microsoft.com/office/drawing/2014/main" id="{56E8903E-0174-4871-A85B-2067833AEB3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37866" y="5396204"/>
            <a:ext cx="6501767" cy="904016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The Hong Kong-Zhuhai-Macao Bridge spans the Lingding Ocean, connecting Hong Kong in the east and Zhuhai and Macao in the west, with a total length of 55 kilometers, making it the 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……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552765-5E5A-47C9-B01A-02088F4638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14239" y="1418395"/>
            <a:ext cx="6818826" cy="335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港珠澳大桥跨越伶仃洋，东接香港，西接珠海和澳门，总长</a:t>
            </a:r>
            <a:r>
              <a:rPr lang="en-US" altLang="zh-CN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55</a:t>
            </a:r>
            <a:r>
              <a:rPr lang="zh-CN" altLang="en-US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千米，是迄今世界上最长的跨海大桥。</a:t>
            </a:r>
            <a:endParaRPr lang="en-US" altLang="zh-CN" sz="2400" kern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kern="100" dirty="0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港珠澳大桥集桥、岛隧于一体</a:t>
            </a:r>
            <a:r>
              <a:rPr lang="zh-CN" altLang="en-US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，其中海底隧道约</a:t>
            </a:r>
            <a:r>
              <a:rPr lang="en-US" altLang="zh-CN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6.7</a:t>
            </a:r>
            <a:r>
              <a:rPr lang="zh-CN" altLang="en-US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千米。通车后，从香港到珠海的驾车时间由</a:t>
            </a:r>
            <a:r>
              <a:rPr lang="en-US" altLang="zh-CN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4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个多小时缩减为半个多小时。</a:t>
            </a:r>
            <a:endParaRPr kumimoji="0" lang="zh-CN" altLang="en-US" sz="2600" b="1" i="0" u="none" strike="noStrike" kern="1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B10C156-AD3C-4B1C-8710-67CEFAEE5F8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r="15313"/>
          <a:stretch>
            <a:fillRect/>
          </a:stretch>
        </p:blipFill>
        <p:spPr>
          <a:xfrm>
            <a:off x="858935" y="1805940"/>
            <a:ext cx="3527443" cy="3527443"/>
          </a:xfrm>
          <a:prstGeom prst="roundRect">
            <a:avLst>
              <a:gd name="adj" fmla="val 3530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1651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kumimoji="1"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开发海洋资源，丰富资源类型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698B34B-A3F0-4F2E-8E5F-85A64E4D8DB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2780" y="963208"/>
            <a:ext cx="12018645" cy="2243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Calibri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资源类型：</a:t>
            </a:r>
            <a:endParaRPr lang="en-US" alt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海洋生物资源、海水化学资源、海洋石油天然气及其他矿产资源等。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Calibri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意义：</a:t>
            </a:r>
            <a:endParaRPr lang="en-US" altLang="zh-CN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丰富资源类型，缓解陆地上资源紧缺的局面，对保障国家资源安全意义重大。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C5FE40E-BD3F-4BAA-87C5-C14500FFCE0F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/>
          <a:stretch>
            <a:fillRect/>
          </a:stretch>
        </p:blipFill>
        <p:spPr bwMode="auto">
          <a:xfrm>
            <a:off x="1069153" y="3286982"/>
            <a:ext cx="2182155" cy="26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3CC0EE2-79DF-4A16-B653-17C714A56B90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8124" y="3266776"/>
            <a:ext cx="2219052" cy="26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3ACB44D2-7232-449B-AA79-03B272FA40B3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732" r="6772" b="-732"/>
          <a:stretch>
            <a:fillRect/>
          </a:stretch>
        </p:blipFill>
        <p:spPr bwMode="auto">
          <a:xfrm>
            <a:off x="6480979" y="3285090"/>
            <a:ext cx="2018008" cy="26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5FE7AF7-FE92-40E5-A3D2-1DBD96C5C58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728983" y="3267249"/>
            <a:ext cx="2395025" cy="263911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4E87980-55D9-4062-977E-DF1E4C61B32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515635" y="6143343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生物资源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9AE5869-E7A2-4F70-930F-2DEC4524D0F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189040" y="6143343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化学资源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CF1BF58-0D0F-47FE-984E-2926CA0619B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687636" y="620250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石油天然气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A292813-A10D-4C0E-B643-5459A63CFBC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488460" y="6128042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sym typeface="+mn-ea"/>
              </a:rPr>
              <a:t>海底矿石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9819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提供危险资源储藏场所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E87A362-B9F0-4761-B9B1-570D8D71C8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9922" y="1228552"/>
            <a:ext cx="10850563" cy="238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）特点：海底水温低且变化平缓、压力稳定，</a:t>
            </a:r>
            <a:endParaRPr lang="en-US" altLang="zh-CN" sz="2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）资源类型：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用以储存</a:t>
            </a: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石油、矿石、化工原料、核燃料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等，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）意义：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不仅可以节省日益紧缺的陆上土地资源，又可以减少这些资源对陆上环境的潜在威胁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5559461-8731-41CA-84A2-681F130C65E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58935" y="4184875"/>
            <a:ext cx="6938667" cy="18668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核废料的处理，国际上通常采用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海洋</a:t>
            </a: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陆地</a:t>
            </a: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两种方法处理核废料。一般是先经过冷却、干式储存，然后再将装有核废料的金属罐投入选定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海域4000米</a:t>
            </a: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以下的海底，或埋藏于建在地下的厚厚岩石层里核废料处理库中。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F743866C-90FF-4F4C-9FC8-1F959C41B72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9697" y="3589779"/>
            <a:ext cx="3860808" cy="30214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9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4">
            <a:extLst>
              <a:ext uri="{FF2B5EF4-FFF2-40B4-BE49-F238E27FC236}">
                <a16:creationId xmlns:a16="http://schemas.microsoft.com/office/drawing/2014/main" id="{0798D0B6-F4B9-474A-94BE-7207C107F0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5631" y="221349"/>
            <a:ext cx="11720739" cy="6415302"/>
          </a:xfrm>
          <a:prstGeom prst="roundRect">
            <a:avLst>
              <a:gd name="adj" fmla="val 16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B27D027-E60B-4FDE-9601-1341A66DF9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54094" y="331963"/>
            <a:ext cx="7483812" cy="646331"/>
            <a:chOff x="2354094" y="522463"/>
            <a:chExt cx="7483812" cy="64633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9C09DC2-1DF3-455E-BBF2-C94CA27D5C0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943475" y="522463"/>
              <a:ext cx="2305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课标解读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CE09634-A0E5-45D1-A987-33D83EFED316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2354094" y="845628"/>
              <a:ext cx="7483812" cy="0"/>
              <a:chOff x="2354094" y="865761"/>
              <a:chExt cx="7483812" cy="0"/>
            </a:xfrm>
          </p:grpSpPr>
          <p:cxnSp>
            <p:nvCxnSpPr>
              <p:cNvPr id="5" name="直接连接符 4">
                <a:extLst>
                  <a:ext uri="{FF2B5EF4-FFF2-40B4-BE49-F238E27FC236}">
                    <a16:creationId xmlns:a16="http://schemas.microsoft.com/office/drawing/2014/main" id="{52D446A7-198B-4C3D-A35F-9D05D8EAB7BA}"/>
                  </a:ext>
                </a:extLst>
              </p:cNvPr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7248525" y="865761"/>
                <a:ext cx="2589381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lumMod val="65000"/>
                        <a:lumOff val="35000"/>
                        <a:alpha val="2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72063C14-E8EA-4124-9953-F52B9218CEEB}"/>
                  </a:ext>
                </a:extLst>
              </p:cNvPr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2354094" y="865761"/>
                <a:ext cx="2589381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lumMod val="65000"/>
                        <a:lumOff val="35000"/>
                        <a:alpha val="2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4841AA-6C9D-4AF0-BDF7-44AB450DAFF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50875" y="1275962"/>
            <a:ext cx="10463874" cy="2670166"/>
            <a:chOff x="1327184" y="1676674"/>
            <a:chExt cx="9377463" cy="267016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08227A3-5EE7-4626-B6EE-334B935B609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27184" y="1676674"/>
              <a:ext cx="9377463" cy="75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【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课程标准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】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1F285E2-8046-41CB-A80D-B2A29E3F429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327184" y="3592338"/>
              <a:ext cx="9377463" cy="75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3200">
                  <a:solidFill>
                    <a:srgbClr val="606060">
                      <a:lumMod val="75000"/>
                    </a:srgb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【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学习目标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】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8F3D8AB2-9309-47F4-98C4-7771A76573CC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77416" y="2118931"/>
            <a:ext cx="10837333" cy="69089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200">
              <a:lnSpc>
                <a:spcPct val="120000"/>
              </a:lnSpc>
              <a:spcAft>
                <a:spcPct val="0"/>
              </a:spcAft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en-US" altLang="zh-CN" sz="3735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结合实例</a:t>
            </a:r>
            <a:r>
              <a:rPr lang="zh-CN" altLang="en-US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说明海洋空间资源开发对国家安全的影响。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DA05D88-7218-495F-A108-229A31C1A31A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930552" y="4071403"/>
            <a:ext cx="10837333" cy="18653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372235" algn="l"/>
                <a:tab pos="2466975" algn="l"/>
                <a:tab pos="3383915" algn="l"/>
                <a:tab pos="4295775" algn="l"/>
              </a:tabLst>
              <a:defRPr/>
            </a:pPr>
            <a:r>
              <a:rPr lang="en-US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结合材料</a:t>
            </a:r>
            <a:r>
              <a:rPr lang="zh-CN" altLang="en-US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掌握海洋空间资源开发利用的方式、特点及意义。</a:t>
            </a:r>
            <a:endParaRPr lang="en-US" altLang="zh-CN" sz="266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1219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372235" algn="l"/>
                <a:tab pos="2466975" algn="l"/>
                <a:tab pos="3383915" algn="l"/>
                <a:tab pos="4295775" algn="l"/>
              </a:tabLst>
              <a:defRPr/>
            </a:pPr>
            <a:r>
              <a:rPr lang="en-US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通过具体案例</a:t>
            </a:r>
            <a:r>
              <a:rPr lang="zh-CN" altLang="en-US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分析海洋空间资源开发对国家资源安全的影响。</a:t>
            </a:r>
            <a:endParaRPr lang="en-US" altLang="zh-CN" sz="266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1219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372235" algn="l"/>
                <a:tab pos="2466975" algn="l"/>
                <a:tab pos="3383915" algn="l"/>
                <a:tab pos="4295775" algn="l"/>
              </a:tabLst>
              <a:defRPr/>
            </a:pPr>
            <a:r>
              <a:rPr lang="en-US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结合材料</a:t>
            </a:r>
            <a:r>
              <a:rPr lang="zh-CN" altLang="en-US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zh-CN" sz="2665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理解海洋空间资源开发对国家海洋国土安全的影响。</a:t>
            </a:r>
            <a:endParaRPr lang="zh-CN" altLang="en-US" sz="2665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27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7F8985E-272B-4698-93EA-D4DC073961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7188" t="6211" r="17188" b="6211"/>
          <a:stretch>
            <a:fillRect/>
          </a:stretch>
        </p:blipFill>
        <p:spPr>
          <a:xfrm>
            <a:off x="1020844" y="1944528"/>
            <a:ext cx="2968941" cy="2968941"/>
          </a:xfrm>
          <a:prstGeom prst="rect">
            <a:avLst/>
          </a:prstGeom>
        </p:spPr>
      </p:pic>
      <p:sp>
        <p:nvSpPr>
          <p:cNvPr id="5" name="iconfont-10357-5072110">
            <a:extLst>
              <a:ext uri="{FF2B5EF4-FFF2-40B4-BE49-F238E27FC236}">
                <a16:creationId xmlns:a16="http://schemas.microsoft.com/office/drawing/2014/main" id="{5A44BF3F-28C1-4BE1-BBE4-5B87EF0B6EA5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FE4F30-4BEB-489D-84C6-0DFDFA3B73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îşļíḍê">
            <a:extLst>
              <a:ext uri="{FF2B5EF4-FFF2-40B4-BE49-F238E27FC236}">
                <a16:creationId xmlns:a16="http://schemas.microsoft.com/office/drawing/2014/main" id="{E9346097-44A7-4342-8FC1-A8420C308630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339023" y="21447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îṩḷîďê">
            <a:extLst>
              <a:ext uri="{FF2B5EF4-FFF2-40B4-BE49-F238E27FC236}">
                <a16:creationId xmlns:a16="http://schemas.microsoft.com/office/drawing/2014/main" id="{4D7F5217-1D46-419D-A225-D7A6B772DC2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21301" y="4201730"/>
            <a:ext cx="4343399" cy="44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000">
                <a:solidFill>
                  <a:schemeClr val="bg1"/>
                </a:solidFill>
              </a:rPr>
              <a:t>Impact on National Maritime and territorial security.</a:t>
            </a:r>
          </a:p>
          <a:p>
            <a:pPr>
              <a:lnSpc>
                <a:spcPct val="120000"/>
              </a:lnSpc>
            </a:pPr>
            <a:r>
              <a:rPr lang="en-US" altLang="zh-CN" sz="1000">
                <a:solidFill>
                  <a:schemeClr val="bg1"/>
                </a:solidFill>
              </a:rPr>
              <a:t>……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9" name="iṩḷîďé">
            <a:extLst>
              <a:ext uri="{FF2B5EF4-FFF2-40B4-BE49-F238E27FC236}">
                <a16:creationId xmlns:a16="http://schemas.microsoft.com/office/drawing/2014/main" id="{C9C8B8F5-6691-4E00-B08E-65A114B5210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232401" y="2504186"/>
            <a:ext cx="4660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对国家海洋国土安全的影响</a:t>
            </a:r>
          </a:p>
        </p:txBody>
      </p:sp>
      <p:sp>
        <p:nvSpPr>
          <p:cNvPr id="10" name="íṡlîḋê">
            <a:extLst>
              <a:ext uri="{FF2B5EF4-FFF2-40B4-BE49-F238E27FC236}">
                <a16:creationId xmlns:a16="http://schemas.microsoft.com/office/drawing/2014/main" id="{52730410-9710-401F-8EFA-39EA8E75A9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200" b="1" spc="10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>
                  <a:innerShdw blurRad="38100">
                    <a:prstClr val="black"/>
                  </a:innerShdw>
                </a:effectLst>
                <a:latin typeface="Impact" panose="020B0806030902050204" pitchFamily="34" charset="0"/>
                <a:ea typeface="微软雅黑"/>
                <a:cs typeface="Arial" panose="020B0604020202020204" pitchFamily="34" charset="0"/>
              </a:rPr>
              <a:t>03</a:t>
            </a:r>
            <a:endParaRPr lang="zh-CN" altLang="en-US" sz="3200" b="1" spc="100">
              <a:ln>
                <a:solidFill>
                  <a:prstClr val="white"/>
                </a:solidFill>
              </a:ln>
              <a:solidFill>
                <a:schemeClr val="bg1"/>
              </a:solidFill>
              <a:effectLst>
                <a:innerShdw blurRad="38100">
                  <a:prstClr val="black"/>
                </a:innerShdw>
              </a:effectLst>
              <a:latin typeface="Impact" panose="020B080603090205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CE1B633-8B46-4C0D-B006-8EC75F109AF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321301" y="4158282"/>
            <a:ext cx="42163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64991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、海洋国土的概述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4F16AFF-884F-4E51-802C-EFEC9CE8BB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6065" y="1276380"/>
            <a:ext cx="11659870" cy="2195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algn="l">
              <a:lnSpc>
                <a:spcPct val="19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海洋国土是指在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国家主权管辖下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的特定的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海域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及其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上空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lvl="0" indent="-342900" algn="l">
              <a:lnSpc>
                <a:spcPct val="19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不仅包括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内水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领海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、还包括该国管辖的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专属经济区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大陆架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，是内水、领海、毗连区、专属经济区、大陆架等所有管辖海域的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总称</a:t>
            </a:r>
            <a:endParaRPr lang="zh-CN" altLang="en-US" sz="24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022B48-75A3-4154-801B-A46079A5E51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2425" y="3705890"/>
            <a:ext cx="5744210" cy="2813685"/>
          </a:xfrm>
          <a:prstGeom prst="rect">
            <a:avLst/>
          </a:prstGeom>
          <a:ln>
            <a:solidFill>
              <a:srgbClr val="09ABAD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65AEAF-BF59-47ED-A5E8-E4164AF3158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59855" y="3705890"/>
            <a:ext cx="5465445" cy="2729230"/>
          </a:xfrm>
          <a:prstGeom prst="rect">
            <a:avLst/>
          </a:prstGeom>
          <a:ln>
            <a:solidFill>
              <a:srgbClr val="09ABAD"/>
            </a:solidFill>
          </a:ln>
        </p:spPr>
      </p:pic>
    </p:spTree>
    <p:extLst>
      <p:ext uri="{BB962C8B-B14F-4D97-AF65-F5344CB8AC3E}">
        <p14:creationId xmlns:p14="http://schemas.microsoft.com/office/powerpoint/2010/main" val="3762669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、海洋国土的概述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0F2B7A-84C7-4E21-AB23-65785EC0A5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4" y="1140037"/>
            <a:ext cx="9914792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518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联合国海洋法公约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的约定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09C3076-4345-4395-A339-C683DA3E3FC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553667" y="3751665"/>
            <a:ext cx="5124952" cy="23000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70DB66-28A9-402D-9486-06627BF79B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0697" y="1252732"/>
            <a:ext cx="11346503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联合国海洋法公约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，一国的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内水、领海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属于国家领土的组成部分，国家对其行使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主权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，对其内的一切人和物享有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专属管辖权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在毗连区、专属经济区和大陆架上的国土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并不享有完全排他的主权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，只享有某些事项的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管辖权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和对自然资源的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主权权利</a:t>
            </a:r>
          </a:p>
        </p:txBody>
      </p:sp>
    </p:spTree>
    <p:extLst>
      <p:ext uri="{BB962C8B-B14F-4D97-AF65-F5344CB8AC3E}">
        <p14:creationId xmlns:p14="http://schemas.microsoft.com/office/powerpoint/2010/main" val="35445246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C38AD84-570C-4650-810A-DC6D0C79F0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0697" y="1238842"/>
            <a:ext cx="6302377" cy="4366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海洋国土是我国国土的重要组成部分</a:t>
            </a:r>
          </a:p>
          <a:p>
            <a:pPr marL="457200" indent="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海岛：</a:t>
            </a:r>
            <a:r>
              <a:rPr lang="en-US" altLang="zh-CN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11000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多个</a:t>
            </a:r>
            <a:endParaRPr lang="en-US" altLang="zh-CN" sz="2600" b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海域面积：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约为</a:t>
            </a:r>
            <a:r>
              <a:rPr lang="en-US" altLang="zh-CN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万平方千米</a:t>
            </a:r>
            <a:endParaRPr lang="en-US" altLang="zh-CN" sz="2600" b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大陆岸线：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1.8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万千米</a:t>
            </a:r>
            <a:endParaRPr lang="en-US" altLang="zh-CN" sz="2600" b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海岛岸线：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1.4</a:t>
            </a:r>
            <a:r>
              <a:rPr lang="zh-CN" altLang="en-US" sz="26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万千米</a:t>
            </a:r>
            <a:endParaRPr lang="en-US" altLang="zh-CN" sz="2600" b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这些海域、海岸线和岛屿等一起构成了我国广阔的海洋空间资源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B78619-E562-4DCC-908B-32B173BFEF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b="3202"/>
          <a:stretch>
            <a:fillRect/>
          </a:stretch>
        </p:blipFill>
        <p:spPr>
          <a:xfrm>
            <a:off x="7410965" y="156072"/>
            <a:ext cx="4609070" cy="6638423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C825757C-0F4F-4142-9898-3A6C71ED14B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BC449A1F-5BCC-4AD1-A349-091435839B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395070F-AB1B-4698-A5AD-1791B7C2556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E83FDAFB-0BB6-4F0E-A7DA-3871B1EE0E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、中国海洋国土 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434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0">
            <a:extLst>
              <a:ext uri="{FF2B5EF4-FFF2-40B4-BE49-F238E27FC236}">
                <a16:creationId xmlns:a16="http://schemas.microsoft.com/office/drawing/2014/main" id="{EECE921B-DD24-41DA-9B5B-6C5361F3216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5209139"/>
              </p:ext>
            </p:extLst>
          </p:nvPr>
        </p:nvGraphicFramePr>
        <p:xfrm>
          <a:off x="1074960" y="1266154"/>
          <a:ext cx="10826308" cy="54733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3614">
                  <a:extLst>
                    <a:ext uri="{9D8B030D-6E8A-4147-A177-3AD203B41FA5}">
                      <a16:colId xmlns:a16="http://schemas.microsoft.com/office/drawing/2014/main" val="2149549543"/>
                    </a:ext>
                  </a:extLst>
                </a:gridCol>
                <a:gridCol w="8372694">
                  <a:extLst>
                    <a:ext uri="{9D8B030D-6E8A-4147-A177-3AD203B41FA5}">
                      <a16:colId xmlns:a16="http://schemas.microsoft.com/office/drawing/2014/main" val="2830857060"/>
                    </a:ext>
                  </a:extLst>
                </a:gridCol>
              </a:tblGrid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625352"/>
                  </a:ext>
                </a:extLst>
              </a:tr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921668"/>
                  </a:ext>
                </a:extLst>
              </a:tr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108670"/>
                  </a:ext>
                </a:extLst>
              </a:tr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88846"/>
                  </a:ext>
                </a:extLst>
              </a:tr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93981"/>
                  </a:ext>
                </a:extLst>
              </a:tr>
              <a:tr h="91221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22525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>
            <p:custDataLst>
              <p:tags r:id="rId2"/>
            </p:custDataLst>
          </p:nvPr>
        </p:nvSpPr>
        <p:spPr>
          <a:xfrm>
            <a:off x="5124892" y="640292"/>
            <a:ext cx="4272325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0">
                <a:solidFill>
                  <a:srgbClr val="404040"/>
                </a:solidFill>
                <a:latin typeface="SimSun"/>
                <a:cs typeface="SimSun"/>
              </a:rPr>
              <a:t>4</a:t>
            </a:r>
            <a:r>
              <a:rPr lang="zh-CN" altLang="en-US" sz="3200" kern="0">
                <a:solidFill>
                  <a:srgbClr val="404040"/>
                </a:solidFill>
                <a:latin typeface="SimSun"/>
                <a:cs typeface="SimSun"/>
              </a:rPr>
              <a:t>、中国的</a:t>
            </a:r>
            <a:r>
              <a:rPr sz="3200" kern="0" err="1">
                <a:solidFill>
                  <a:srgbClr val="404040"/>
                </a:solidFill>
                <a:latin typeface="SimSun"/>
                <a:cs typeface="SimSun"/>
              </a:rPr>
              <a:t>海洋国情</a:t>
            </a:r>
            <a:endParaRPr sz="3200" kern="0">
              <a:solidFill>
                <a:srgbClr val="404040"/>
              </a:solidFill>
              <a:latin typeface="SimSun"/>
              <a:cs typeface="SimSun"/>
            </a:endParaRPr>
          </a:p>
        </p:txBody>
      </p:sp>
      <p:sp>
        <p:nvSpPr>
          <p:cNvPr id="4" name="object 4"/>
          <p:cNvSpPr txBox="1"/>
          <p:nvPr>
            <p:custDataLst>
              <p:tags r:id="rId3"/>
            </p:custDataLst>
          </p:nvPr>
        </p:nvSpPr>
        <p:spPr>
          <a:xfrm>
            <a:off x="1433019" y="1692595"/>
            <a:ext cx="2025371" cy="284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经济空间辽阔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5" name="object 5"/>
          <p:cNvSpPr txBox="1"/>
          <p:nvPr>
            <p:custDataLst>
              <p:tags r:id="rId4"/>
            </p:custDataLst>
          </p:nvPr>
        </p:nvSpPr>
        <p:spPr>
          <a:xfrm>
            <a:off x="3591262" y="1616417"/>
            <a:ext cx="7920223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海域辽阔，海岸线漫长，大陆架宽广，岛屿众多，海洋国土面积大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6" name="object 6"/>
          <p:cNvSpPr txBox="1"/>
          <p:nvPr>
            <p:custDataLst>
              <p:tags r:id="rId5"/>
            </p:custDataLst>
          </p:nvPr>
        </p:nvSpPr>
        <p:spPr>
          <a:xfrm>
            <a:off x="1433019" y="2528332"/>
            <a:ext cx="2230194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气候类型多样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7" name="object 7"/>
          <p:cNvSpPr txBox="1"/>
          <p:nvPr>
            <p:custDataLst>
              <p:tags r:id="rId6"/>
            </p:custDataLst>
          </p:nvPr>
        </p:nvSpPr>
        <p:spPr>
          <a:xfrm>
            <a:off x="3729827" y="2338980"/>
            <a:ext cx="6975687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自北向南纵跨温带、亚热带和热带，季风特征显著、热带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  <a:p>
            <a:pPr defTabSz="1219170">
              <a:lnSpc>
                <a:spcPts val="2215"/>
              </a:lnSpc>
              <a:spcBef>
                <a:spcPts val="277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气旋影响大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8" name="object 8"/>
          <p:cNvSpPr txBox="1"/>
          <p:nvPr>
            <p:custDataLst>
              <p:tags r:id="rId7"/>
            </p:custDataLst>
          </p:nvPr>
        </p:nvSpPr>
        <p:spPr>
          <a:xfrm>
            <a:off x="1433019" y="3417586"/>
            <a:ext cx="2705447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自然资源丰富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9" name="object 9"/>
          <p:cNvSpPr txBox="1"/>
          <p:nvPr>
            <p:custDataLst>
              <p:tags r:id="rId8"/>
            </p:custDataLst>
          </p:nvPr>
        </p:nvSpPr>
        <p:spPr>
          <a:xfrm>
            <a:off x="3674415" y="3197617"/>
            <a:ext cx="6975687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油气资源和金属矿产储备较多，海洋生物种类繁多，渔场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  <a:p>
            <a:pPr defTabSz="1219170">
              <a:lnSpc>
                <a:spcPts val="2215"/>
              </a:lnSpc>
              <a:spcBef>
                <a:spcPts val="277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面积广阔，潮汐能、波浪能开发前景广阔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10" name="object 10"/>
          <p:cNvSpPr txBox="1"/>
          <p:nvPr>
            <p:custDataLst>
              <p:tags r:id="rId9"/>
            </p:custDataLst>
          </p:nvPr>
        </p:nvSpPr>
        <p:spPr>
          <a:xfrm>
            <a:off x="1433019" y="4379650"/>
            <a:ext cx="3432790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生态系统多样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11" name="object 11"/>
          <p:cNvSpPr txBox="1"/>
          <p:nvPr>
            <p:custDataLst>
              <p:tags r:id="rId10"/>
            </p:custDataLst>
          </p:nvPr>
        </p:nvSpPr>
        <p:spPr>
          <a:xfrm>
            <a:off x="3674415" y="4130352"/>
            <a:ext cx="6975687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拥有世界海洋大部分生态系统类型，包括入海河口、珊瑚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  <a:p>
            <a:pPr defTabSz="1219170">
              <a:lnSpc>
                <a:spcPts val="2215"/>
              </a:lnSpc>
              <a:spcBef>
                <a:spcPts val="277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礁、红树林等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12" name="object 12"/>
          <p:cNvSpPr txBox="1"/>
          <p:nvPr>
            <p:custDataLst>
              <p:tags r:id="rId11"/>
            </p:custDataLst>
          </p:nvPr>
        </p:nvSpPr>
        <p:spPr>
          <a:xfrm>
            <a:off x="1433019" y="5212822"/>
            <a:ext cx="2705447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海洋灾难种类多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13" name="object 13"/>
          <p:cNvSpPr txBox="1"/>
          <p:nvPr>
            <p:custDataLst>
              <p:tags r:id="rId12"/>
            </p:custDataLst>
          </p:nvPr>
        </p:nvSpPr>
        <p:spPr>
          <a:xfrm>
            <a:off x="3729827" y="5059404"/>
            <a:ext cx="7246620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海域广阔，海况复杂，海洋灾害多发，包括海啸、风暴潮、</a:t>
            </a:r>
          </a:p>
          <a:p>
            <a:pPr defTabSz="1219170">
              <a:lnSpc>
                <a:spcPts val="2215"/>
              </a:lnSpc>
              <a:spcBef>
                <a:spcPts val="277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海冰、海水入侵等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14" name="object 14"/>
          <p:cNvSpPr txBox="1"/>
          <p:nvPr>
            <p:custDataLst>
              <p:tags r:id="rId13"/>
            </p:custDataLst>
          </p:nvPr>
        </p:nvSpPr>
        <p:spPr>
          <a:xfrm>
            <a:off x="1433358" y="6142426"/>
            <a:ext cx="2312734" cy="282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400" kern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PVGUJ+MicrosoftYaHei-Bold"/>
              </a:rPr>
              <a:t>环境状况不佳</a:t>
            </a:r>
            <a:endParaRPr sz="24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PVGUJ+MicrosoftYaHei-Bold"/>
            </a:endParaRPr>
          </a:p>
        </p:txBody>
      </p:sp>
      <p:sp>
        <p:nvSpPr>
          <p:cNvPr id="15" name="object 15"/>
          <p:cNvSpPr txBox="1"/>
          <p:nvPr>
            <p:custDataLst>
              <p:tags r:id="rId14"/>
            </p:custDataLst>
          </p:nvPr>
        </p:nvSpPr>
        <p:spPr>
          <a:xfrm>
            <a:off x="3674415" y="6000647"/>
            <a:ext cx="6975687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219170"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海洋环境质量下降的总趋势未得到有效遏制，河口、海湾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  <a:p>
            <a:pPr defTabSz="1219170">
              <a:lnSpc>
                <a:spcPts val="2215"/>
              </a:lnSpc>
              <a:spcBef>
                <a:spcPts val="277"/>
              </a:spcBef>
              <a:spcAft>
                <a:spcPct val="0"/>
              </a:spcAft>
            </a:pPr>
            <a:r>
              <a:rPr sz="2133" kern="0" err="1">
                <a:solidFill>
                  <a:srgbClr val="000000"/>
                </a:solidFill>
                <a:latin typeface="BBPUES+MicrosoftYaHei"/>
                <a:cs typeface="BBPUES+MicrosoftYaHei"/>
              </a:rPr>
              <a:t>及大中城市邻近海域污染严重，海洋生态破坏加剧</a:t>
            </a:r>
            <a:endParaRPr sz="2133" kern="0">
              <a:solidFill>
                <a:srgbClr val="000000"/>
              </a:solidFill>
              <a:latin typeface="BBPUES+MicrosoftYaHei"/>
              <a:cs typeface="BBPUES+MicrosoftYaHei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F538EA6-8390-4890-8058-EEC32B9B57A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78444ECA-3DD2-4072-971C-456049518F1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EFB53B2-C874-4266-8F3E-3EF62FCE0AF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E721312-1C3D-46A6-BF7A-B082BCB1A46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 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B78619-E562-4DCC-908B-32B173BFEF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rcRect b="3202"/>
          <a:stretch>
            <a:fillRect/>
          </a:stretch>
        </p:blipFill>
        <p:spPr>
          <a:xfrm>
            <a:off x="7410965" y="1276380"/>
            <a:ext cx="4609070" cy="551811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C825757C-0F4F-4142-9898-3A6C71ED1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BC449A1F-5BCC-4AD1-A349-091435839B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395070F-AB1B-4698-A5AD-1791B7C2556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E83FDAFB-0BB6-4F0E-A7DA-3871B1EE0EA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5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、积极拓展蓝色经济空间，建设海洋强国的措施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9394615-74CD-4E82-ACF9-FF2CF9435E1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2942" y="1612929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）科学开发海洋资源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30169D8-BA84-4DC6-B6D2-08B17CE7EEB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2942" y="2432111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2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）清洗规划海洋空间利用的格局。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9DA6609-8BCE-4920-81C5-8C64EDF168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9496" y="3422740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3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）保护海洋生态环境，提升海洋可持续发展能力。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D42DBDB-1173-4D36-A98B-E818BC747F7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1219" y="4338212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4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）维护海洋权益，保障海洋国土安全。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06467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40BB41B8-1920-4B21-83C2-9DA82366456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527504"/>
            <a:ext cx="653215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1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）宣示海洋国土主权、体现和行使海洋权益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2DA6E5-1B9E-451E-80A4-D28D857230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2341360"/>
            <a:ext cx="53993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（2）提高国家对海洋国土的管控能力。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218422-DADF-4DC1-A2BC-B3CACA02C06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3173658"/>
            <a:ext cx="53993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（3）保障国家领土和主权完整。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DB86B8-0A4D-4D2C-8FED-678EB90976BC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4233" y="1207242"/>
            <a:ext cx="4982524" cy="54071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5CB8FC-32B5-48ED-B081-1673400341A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B40452CB-1AE7-485C-BC71-8441968974C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41AA5CE-DCC4-414A-925B-1BB7B4265F2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31C04DB-818F-41E8-B94D-4BDE44B42F7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6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、开发和利用海洋空间资源的意义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6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5CB8FC-32B5-48ED-B081-1673400341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B40452CB-1AE7-485C-BC71-8441968974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41AA5CE-DCC4-414A-925B-1BB7B4265F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31C04DB-818F-41E8-B94D-4BDE44B42F7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7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en-US"/>
              <a:t>海洋利益争端与国家安全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A074CC-D5AB-422D-BB6A-C3A9BF6F694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8937" y="977055"/>
            <a:ext cx="11055342" cy="27968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①影响：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随着各国对海洋空间资源开发和利用范围的扩大，相关国家之间产生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海洋利益争端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的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概率也相应增加，尤其是在争议海域进行的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空间资源的开发和利用活动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，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可能会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导致国家间的冲突和摩擦，进而影响相关各国的国家安全。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②解决方法：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《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联合国海洋法公约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》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和相关法律的框架下，通过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对话协商的方式和平处理海洋空间资源争端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，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rPr>
              <a:t>保障国家安全，需要相关国家的共同努力。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B912B2A-1BC2-4020-B754-AA233ABBC9A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26327" y="3785203"/>
            <a:ext cx="5086317" cy="286091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9F327BE-D199-40D1-B175-95F21A14F0CC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9857" y="3876301"/>
            <a:ext cx="3268888" cy="27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12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F1CCC-EB2B-4D23-A6AD-FFE51E6BBF5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sz="400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、合理开发利用海洋空间资源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433FD9B-08B2-4CA3-93DC-8A93F355CF0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3256058"/>
              </p:ext>
            </p:extLst>
          </p:nvPr>
        </p:nvGraphicFramePr>
        <p:xfrm>
          <a:off x="582942" y="1185816"/>
          <a:ext cx="11302108" cy="5209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294">
                  <a:extLst>
                    <a:ext uri="{9D8B030D-6E8A-4147-A177-3AD203B41FA5}">
                      <a16:colId xmlns:a16="http://schemas.microsoft.com/office/drawing/2014/main" val="2441462527"/>
                    </a:ext>
                  </a:extLst>
                </a:gridCol>
                <a:gridCol w="2479660">
                  <a:extLst>
                    <a:ext uri="{9D8B030D-6E8A-4147-A177-3AD203B41FA5}">
                      <a16:colId xmlns:a16="http://schemas.microsoft.com/office/drawing/2014/main" val="828105"/>
                    </a:ext>
                  </a:extLst>
                </a:gridCol>
                <a:gridCol w="8060154">
                  <a:extLst>
                    <a:ext uri="{9D8B030D-6E8A-4147-A177-3AD203B41FA5}">
                      <a16:colId xmlns:a16="http://schemas.microsoft.com/office/drawing/2014/main" val="505414936"/>
                    </a:ext>
                  </a:extLst>
                </a:gridCol>
              </a:tblGrid>
              <a:tr h="214514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我国海洋空间资源开发处于粗放型阶段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多以资源开发和初级产品生产为主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3064599182"/>
                  </a:ext>
                </a:extLst>
              </a:tr>
              <a:tr h="2145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近岸过度开发与深远海开发不足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1845292000"/>
                  </a:ext>
                </a:extLst>
              </a:tr>
              <a:tr h="4687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我国海洋生态环境破坏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海岸侵蚀、海洋灾害、海洋污染、生物多样性减少等，对我国海洋生态安全构成严重威胁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1064238126"/>
                  </a:ext>
                </a:extLst>
              </a:tr>
              <a:tr h="214514">
                <a:tc row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治理措施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坚持开发与保护并重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积极推动海洋生态文明示范区建设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1312180691"/>
                  </a:ext>
                </a:extLst>
              </a:tr>
              <a:tr h="2145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健全海洋保护区网络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1538093287"/>
                  </a:ext>
                </a:extLst>
              </a:tr>
              <a:tr h="4687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对传统海洋渔场、海洋保护区等涉及海洋生态安全的敏感区域进行保护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2764191421"/>
                  </a:ext>
                </a:extLst>
              </a:tr>
              <a:tr h="4687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建立海洋生态红线制度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限制或禁止大规模、高强度海洋空间资源集中开发活动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235604211"/>
                  </a:ext>
                </a:extLst>
              </a:tr>
              <a:tr h="4687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限制或禁止对海洋生态环境有较大影响的沿岸开发活动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4264730753"/>
                  </a:ext>
                </a:extLst>
              </a:tr>
              <a:tr h="2145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综合治理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开展水质污染治理和环境综合治理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1725679417"/>
                  </a:ext>
                </a:extLst>
              </a:tr>
              <a:tr h="4687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增加人造沙质岸线，恢复自然岸线、海岸原生风貌景观</a:t>
                      </a:r>
                      <a:endParaRPr lang="zh-CN" sz="16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785264383"/>
                  </a:ext>
                </a:extLst>
              </a:tr>
              <a:tr h="2145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在围填海区域开展补偿性环境整治和人工湿地建设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3560" marR="63560" marT="0" marB="0" anchor="ctr"/>
                </a:tc>
                <a:extLst>
                  <a:ext uri="{0D108BD9-81ED-4DB2-BD59-A6C34878D82A}">
                    <a16:rowId xmlns:a16="http://schemas.microsoft.com/office/drawing/2014/main" val="2760510349"/>
                  </a:ext>
                </a:extLst>
              </a:tr>
            </a:tbl>
          </a:graphicData>
        </a:graphic>
      </p:graphicFrame>
      <p:sp>
        <p:nvSpPr>
          <p:cNvPr id="4" name="矩形: 圆角 3">
            <a:extLst>
              <a:ext uri="{FF2B5EF4-FFF2-40B4-BE49-F238E27FC236}">
                <a16:creationId xmlns:a16="http://schemas.microsoft.com/office/drawing/2014/main" id="{59FA89A7-F0CF-4086-B71B-22B03560B1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610ADA31-D7B1-4AE4-A6E4-C87BD1127A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24B0607-5D11-4AF7-B491-816A0D12103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1720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1F144A5-9B31-434F-8B91-3AB67FF58F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10840" r="10840"/>
          <a:stretch>
            <a:fillRect/>
          </a:stretch>
        </p:blipFill>
        <p:spPr>
          <a:xfrm>
            <a:off x="1020654" y="1944528"/>
            <a:ext cx="2969131" cy="2969131"/>
          </a:xfrm>
          <a:prstGeom prst="rect">
            <a:avLst/>
          </a:prstGeom>
        </p:spPr>
      </p:pic>
      <p:sp>
        <p:nvSpPr>
          <p:cNvPr id="3" name="iconfont-10357-5072110">
            <a:extLst>
              <a:ext uri="{FF2B5EF4-FFF2-40B4-BE49-F238E27FC236}">
                <a16:creationId xmlns:a16="http://schemas.microsoft.com/office/drawing/2014/main" id="{4E865469-1CAE-43C1-AD63-777F53F9B753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FCC07-3D40-4793-80B3-90FF44F4B0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îşļíḍê">
            <a:extLst>
              <a:ext uri="{FF2B5EF4-FFF2-40B4-BE49-F238E27FC236}">
                <a16:creationId xmlns:a16="http://schemas.microsoft.com/office/drawing/2014/main" id="{1EBF3961-46A6-4C4D-A857-465BAD8F53B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021523" y="22590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îṩḷîďê">
            <a:extLst>
              <a:ext uri="{FF2B5EF4-FFF2-40B4-BE49-F238E27FC236}">
                <a16:creationId xmlns:a16="http://schemas.microsoft.com/office/drawing/2014/main" id="{CB436EA3-097F-4771-B572-D56A4FEABBF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54601" y="3973130"/>
            <a:ext cx="4343399" cy="44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Development of marine space resources.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……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iṩḷîďé">
            <a:extLst>
              <a:ext uri="{FF2B5EF4-FFF2-40B4-BE49-F238E27FC236}">
                <a16:creationId xmlns:a16="http://schemas.microsoft.com/office/drawing/2014/main" id="{A5EF9425-9ABF-4973-B2AA-3E81B82758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65702" y="2834386"/>
            <a:ext cx="527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海洋空间资源开发</a:t>
            </a:r>
          </a:p>
        </p:txBody>
      </p:sp>
      <p:sp>
        <p:nvSpPr>
          <p:cNvPr id="8" name="íṡlîḋê">
            <a:extLst>
              <a:ext uri="{FF2B5EF4-FFF2-40B4-BE49-F238E27FC236}">
                <a16:creationId xmlns:a16="http://schemas.microsoft.com/office/drawing/2014/main" id="{06062651-5757-4D82-A091-88108D277C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0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38100">
                    <a:prstClr val="black"/>
                  </a:inn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 panose="020B0604020202020204" pitchFamily="34" charset="0"/>
              </a:rPr>
              <a:t>01</a:t>
            </a:r>
            <a:endParaRPr kumimoji="0" lang="zh-CN" altLang="en-US" sz="3200" b="1" i="0" u="none" strike="noStrike" kern="1200" cap="none" spc="10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38100">
                  <a:prstClr val="black"/>
                </a:innerShdw>
              </a:effectLst>
              <a:uLnTx/>
              <a:uFillTx/>
              <a:latin typeface="Impact" panose="020B080603090205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C5E706-AA34-4267-909F-23728553FE7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4601" y="3726482"/>
            <a:ext cx="49148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42991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B55EB41F-7727-4E18-9FDC-70B8F675F0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1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海洋开发资源的概述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BB1AF1-EAD4-4486-99DA-AC7FBD9A1AD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58935" y="1128182"/>
            <a:ext cx="10929791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指与海洋开发利用有关的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海岸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海上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海中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海底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的地理区域的总称；将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海面、海中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海底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空间用作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交通、生产、储藏、军事、居住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娱乐场所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的资源。</a:t>
            </a:r>
            <a:endParaRPr lang="zh-CN" alt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F221BD-740F-41A2-B757-E53E27A1368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05618" y="2401879"/>
            <a:ext cx="9780764" cy="43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B55EB41F-7727-4E18-9FDC-70B8F675F0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2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海洋空间资源开发的背景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B9F6221-CFE3-467D-829A-63F47111C2D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72285" y="3439661"/>
            <a:ext cx="8654415" cy="3156719"/>
            <a:chOff x="0" y="0"/>
            <a:chExt cx="12192000" cy="6858000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18AF152F-BE1F-4B4E-BDA4-F01D9646B8A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2"/>
              <a:ext cx="3721768" cy="6857985"/>
            </a:xfrm>
            <a:prstGeom prst="parallelogram">
              <a:avLst/>
            </a:prstGeom>
            <a:blipFill>
              <a:blip r:embed="rId20"/>
              <a:stretch>
                <a:fillRect/>
              </a:stretch>
            </a:blipFill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108D548-3058-4F77-97E6-1326D66E7E7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830931" y="0"/>
              <a:ext cx="3721768" cy="6857985"/>
            </a:xfrm>
            <a:prstGeom prst="parallelogram">
              <a:avLst/>
            </a:prstGeom>
            <a:blipFill>
              <a:blip r:embed="rId21"/>
              <a:stretch>
                <a:fillRect/>
              </a:stretch>
            </a:blipFill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2810D2B1-EE9A-4BE1-8AC9-AB45E752971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650582" y="15"/>
              <a:ext cx="3721768" cy="6857985"/>
            </a:xfrm>
            <a:prstGeom prst="parallelogram">
              <a:avLst/>
            </a:prstGeom>
            <a:blipFill>
              <a:blip r:embed="rId22"/>
              <a:stretch>
                <a:fillRect/>
              </a:stretch>
            </a:blipFill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1607CCD4-06EC-46F7-AFF7-88D01037A7C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470232" y="1"/>
              <a:ext cx="3721768" cy="6857985"/>
            </a:xfrm>
            <a:prstGeom prst="parallelogram">
              <a:avLst/>
            </a:prstGeom>
            <a:blipFill>
              <a:blip r:embed="rId23"/>
              <a:stretch>
                <a:fillRect/>
              </a:stretch>
            </a:blipFill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6484627-8395-41BF-A33C-D47D145BC97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332793" y="604114"/>
              <a:ext cx="2101153" cy="935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空间饱和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ECDEBE48-973D-498C-9634-17636C67AB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695418" y="675887"/>
              <a:ext cx="2173512" cy="935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环境恶化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457DD24-4CAA-445B-AED2-10121BD7F5F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797072" y="662982"/>
              <a:ext cx="2170764" cy="935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资源枯竭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2DB49F8-3B5B-4418-A7D2-C2ECD210739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052528" y="604114"/>
              <a:ext cx="2095657" cy="93533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人口爆炸</a:t>
              </a:r>
            </a:p>
          </p:txBody>
        </p:sp>
      </p:grpSp>
      <p:sp>
        <p:nvSpPr>
          <p:cNvPr id="34" name="圆角矩形 4">
            <a:extLst>
              <a:ext uri="{FF2B5EF4-FFF2-40B4-BE49-F238E27FC236}">
                <a16:creationId xmlns:a16="http://schemas.microsoft.com/office/drawing/2014/main" id="{C5BA8678-455E-430C-8BB1-A6C9C034C46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0697" y="2718611"/>
            <a:ext cx="11194264" cy="595541"/>
          </a:xfrm>
          <a:prstGeom prst="roundRect">
            <a:avLst>
              <a:gd name="adj" fmla="val 2051"/>
            </a:avLst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人类开发利用技术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的日渐成熟，海洋空间将成为人类活动的重要舞台。</a:t>
            </a:r>
            <a:endParaRPr lang="zh-CN" alt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4">
            <a:extLst>
              <a:ext uri="{FF2B5EF4-FFF2-40B4-BE49-F238E27FC236}">
                <a16:creationId xmlns:a16="http://schemas.microsoft.com/office/drawing/2014/main" id="{DC0FCCF2-EB9D-430B-8AEF-B50397966E5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0697" y="1096795"/>
            <a:ext cx="11152019" cy="1548567"/>
          </a:xfrm>
          <a:prstGeom prst="roundRect">
            <a:avLst>
              <a:gd name="adj" fmla="val 2051"/>
            </a:avLst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海洋是人类赖以生存和发展的第二空间。</a:t>
            </a:r>
            <a:endParaRPr lang="en-US" alt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人口的迅速增长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陆地空间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显得越来越</a:t>
            </a:r>
            <a:r>
              <a:rPr lang="zh-CN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拥挤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海洋空间开发利用的问题越来越受到关注。</a:t>
            </a:r>
          </a:p>
        </p:txBody>
      </p:sp>
    </p:spTree>
    <p:extLst>
      <p:ext uri="{BB962C8B-B14F-4D97-AF65-F5344CB8AC3E}">
        <p14:creationId xmlns:p14="http://schemas.microsoft.com/office/powerpoint/2010/main" val="1878982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B55EB41F-7727-4E18-9FDC-70B8F675F0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3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洋空间资源的开发利用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C3320A-E02C-432C-9201-7F1560955EC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4210" y="971390"/>
            <a:ext cx="609834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早期利用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86BD8F5-DBD7-4C01-A7F2-A4FFC6ED88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331175" y="1318210"/>
            <a:ext cx="3396615" cy="500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28A44B-E269-4FE1-83A1-C9AB94A6EAB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4210" y="3733868"/>
            <a:ext cx="7381849" cy="280831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37857D0-6AC3-4FE3-A54D-ED817885FF7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09662" y="1583950"/>
            <a:ext cx="7013451" cy="18928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zh-CN" altLang="en-US" sz="2600">
                <a:solidFill>
                  <a:srgbClr val="000000"/>
                </a:solidFill>
                <a:latin typeface="Arial"/>
                <a:ea typeface="微软雅黑" panose="020B0503020204020204" pitchFamily="34" charset="-122"/>
              </a:rPr>
              <a:t>③滩涂的定义：</a:t>
            </a: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rPr>
              <a:t>滩涂是位于大潮时高潮线以下、低潮线以上的亦海亦陆的特殊地带，是海洋空间资源中人类开发最早、利用最多的部分。</a:t>
            </a:r>
          </a:p>
        </p:txBody>
      </p:sp>
    </p:spTree>
    <p:extLst>
      <p:ext uri="{BB962C8B-B14F-4D97-AF65-F5344CB8AC3E}">
        <p14:creationId xmlns:p14="http://schemas.microsoft.com/office/powerpoint/2010/main" val="429265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928AA6-39B8-4935-AAE7-0A43A72A1D7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02948" y="296018"/>
            <a:ext cx="7860099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4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滩涂盐场形成条件分析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732AB55-F76E-455E-9816-0411B76AFA0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6727" y="880067"/>
            <a:ext cx="8037689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海盐生产的影响因素及其与产盐量之间的关系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A42.eps">
            <a:extLst>
              <a:ext uri="{FF2B5EF4-FFF2-40B4-BE49-F238E27FC236}">
                <a16:creationId xmlns:a16="http://schemas.microsoft.com/office/drawing/2014/main" id="{E44D1730-FC34-4A1F-8CEE-C02B200132A6}"/>
              </a:ext>
            </a:extLst>
          </p:cNvPr>
          <p:cNvPicPr/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333569" y="2526785"/>
            <a:ext cx="5657669" cy="1087608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3BDC605-3252-4C6C-95D6-600EBB503D8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58350" y="3767436"/>
            <a:ext cx="803768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盐场区位分析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30EFF2-547D-4592-9B64-EC534E858F8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66838" y="4469435"/>
            <a:ext cx="1415772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地形</a:t>
            </a:r>
            <a:r>
              <a:rPr lang="zh-CN" altLang="en-US" sz="20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ACCA38-148C-4A8D-A9E4-BEE58B719C7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402948" y="4423637"/>
            <a:ext cx="3518912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地势平坦开阔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便于海盐晒制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8502B0B-8A8E-4294-8DCC-DB85C878444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080788" y="4999070"/>
            <a:ext cx="1415772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 startAt="2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气候</a:t>
            </a:r>
            <a:r>
              <a:rPr lang="zh-CN" altLang="en-US" sz="20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77EC14E-AB92-40E9-8083-52F1E131A3C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407605" y="5023432"/>
            <a:ext cx="71361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lphaLcPeriod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晴天多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降水少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光照充足</a:t>
            </a: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蒸发旺盛</a:t>
            </a: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lphaLcPeriod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山地背风坡降水少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764284C-EDA0-4512-9CE0-92F68772BE1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080788" y="5961865"/>
            <a:ext cx="71361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 startAt="3"/>
              <a:tabLst>
                <a:tab pos="1372235" algn="l"/>
                <a:tab pos="2466975" algn="l"/>
                <a:tab pos="3383915" algn="l"/>
                <a:tab pos="4295775" algn="l"/>
              </a:tabLst>
            </a:pPr>
            <a:r>
              <a:rPr lang="zh-CN" altLang="zh-CN" sz="20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淤泥质海岸</a:t>
            </a:r>
            <a:r>
              <a:rPr lang="zh-CN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有利于提高产量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2732BDC-7B46-4D8B-88D7-FF0D65843B0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80788" y="1423822"/>
            <a:ext cx="11232050" cy="90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88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BBPUES+MicrosoftYaHei"/>
                <a:cs typeface="BBPUES+MicrosoftYaHei"/>
              </a:rPr>
              <a:t>海盐生产受地理环境的影响很大，其中地理位置、降水量和蒸发量及海水的盐</a:t>
            </a:r>
          </a:p>
          <a:p>
            <a:pPr marL="0" marR="0">
              <a:lnSpc>
                <a:spcPts val="2880"/>
              </a:lnSpc>
              <a:spcBef>
                <a:spcPts val="714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BBPUES+MicrosoftYaHei"/>
                <a:cs typeface="BBPUES+MicrosoftYaHei"/>
              </a:rPr>
              <a:t>度等是影响产盐量的重要因素，它们之间的关系如下。</a:t>
            </a:r>
          </a:p>
        </p:txBody>
      </p:sp>
    </p:spTree>
    <p:extLst>
      <p:ext uri="{BB962C8B-B14F-4D97-AF65-F5344CB8AC3E}">
        <p14:creationId xmlns:p14="http://schemas.microsoft.com/office/powerpoint/2010/main" val="2884602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5295BD19-03EC-47BA-A479-3E0C5586060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92199" y="1895785"/>
            <a:ext cx="10013315" cy="5457190"/>
            <a:chOff x="811404" y="1834608"/>
            <a:chExt cx="8985504" cy="548791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45ED6A3-A794-4205-9F62-9E6C046D6F60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04" y="1834608"/>
              <a:ext cx="8985504" cy="5023392"/>
            </a:xfrm>
            <a:prstGeom prst="rect">
              <a:avLst/>
            </a:prstGeom>
          </p:spPr>
        </p:pic>
        <p:sp>
          <p:nvSpPr>
            <p:cNvPr id="31" name="文本框 7">
              <a:extLst>
                <a:ext uri="{FF2B5EF4-FFF2-40B4-BE49-F238E27FC236}">
                  <a16:creationId xmlns:a16="http://schemas.microsoft.com/office/drawing/2014/main" id="{02046D9A-7AC1-4ABC-8783-002F42B58731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2026610" y="6705825"/>
              <a:ext cx="7206725" cy="61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1219200" lvl="1" indent="-762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2438400" lvl="2" indent="-1524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3657600" lvl="3" indent="-2286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4876800" lvl="4" indent="-3048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-3048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-3048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-3048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-30480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3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洋空间资源的开发利用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04FFD8-75C1-4375-918B-FA02F41E76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40697" y="1030823"/>
            <a:ext cx="609834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现代利用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6651B6-199E-48A5-8066-10DC6A5D391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85799" y="1553339"/>
            <a:ext cx="10692815" cy="145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defRPr/>
            </a:pP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现代海洋空间资源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的开发范围逐步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向深海及海底延伸 ，服务于工业、农业、军事、交通运输等多个领域。</a:t>
            </a:r>
          </a:p>
        </p:txBody>
      </p:sp>
    </p:spTree>
    <p:extLst>
      <p:ext uri="{BB962C8B-B14F-4D97-AF65-F5344CB8AC3E}">
        <p14:creationId xmlns:p14="http://schemas.microsoft.com/office/powerpoint/2010/main" val="62857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92E0988-1850-4B42-B5D7-E32A0A27810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0697" y="455083"/>
            <a:ext cx="8137922" cy="48474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4</a:t>
            </a:r>
            <a:r>
              <a: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lt"/>
              </a:rPr>
              <a:t>、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</a:t>
            </a:r>
            <a:r>
              <a:rPr lang="zh-CN" altLang="zh-CN" sz="2800">
                <a:latin typeface="+mj-ea"/>
                <a:ea typeface="+mj-ea"/>
                <a:cs typeface="+mj-ea"/>
              </a:rPr>
              <a:t>洋空间资源开发利用</a:t>
            </a:r>
            <a:r>
              <a:rPr lang="zh-CN" altLang="en-US" sz="2800">
                <a:latin typeface="+mj-ea"/>
                <a:ea typeface="+mj-ea"/>
                <a:cs typeface="+mj-ea"/>
              </a:rPr>
              <a:t>的特点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66417C4-ABAF-4EDF-B46C-69776E61F5B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82942" y="1740291"/>
            <a:ext cx="11173952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）海面上活动要抵御多变的海洋气象状况和海水的运动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8444B4A-1C2D-4801-BF5A-F93DE59379E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04" y="2519313"/>
            <a:ext cx="5627963" cy="375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C1431E1-A50F-40D1-B9D9-7976E8A67F78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577" y="2519313"/>
            <a:ext cx="5500473" cy="375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DA64845-DB14-4520-8F96-58FED83BDCA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58935" y="1137867"/>
            <a:ext cx="913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/>
            <a:r>
              <a:rPr lang="zh-CN" altLang="en-US"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海洋空间资源的开发与利用技术难度大，资金投入大，风险大。</a:t>
            </a:r>
            <a:endParaRPr lang="en-US" altLang="zh-CN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985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486;#172686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  <p:tag name="KSO_WM_BEAUTIFY_FLAG" val=""/>
  <p:tag name="KSO_WM_DYNAMICNUM_SPEED" val="3"/>
  <p:tag name="KSO_WM_UNIT_DIAGRAM_MODELTYPE" val="dynamicNum"/>
  <p:tag name="KSO_WM_UNIT_DYNMNUM_DGM_ANIMTYPE" val="5"/>
  <p:tag name="KSO_WM_UNIT_DYNMNUM_TYPE" val="1"/>
  <p:tag name="KSO_WM_UNIT_INDEX" val="1616052747411_1_1"/>
  <p:tag name="KSO_WM_UNIT_TYPE" val="ζ_h_f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  <p:tag name="KSO_WM_BEAUTIFY_FLAG" val="#wm#"/>
  <p:tag name="KSO_WM_DYNAMICNUM_SPEED" val="3"/>
  <p:tag name="KSO_WM_UNIT_DIAGRAM_MODELTYPE" val="dynamicNum"/>
  <p:tag name="KSO_WM_UNIT_DYNMNUM_DGM_ANIMTYPE" val="5"/>
  <p:tag name="KSO_WM_UNIT_DYNMNUM_TYPE" val="1"/>
  <p:tag name="KSO_WM_UNIT_INDEX" val="1616052747411_1_1"/>
  <p:tag name="KSO_WM_UNIT_TYPE" val="ζ_h_f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486;#172686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2686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5"/>
  <p:tag name="KSO_WM_UNIT_PLACING_PICTURE_USER_VIEWPORT" val="{&quot;height&quot;:5498,&quot;width&quot;:9775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1">
  <a:themeElements>
    <a:clrScheme name="自定义 29">
      <a:dk1>
        <a:srgbClr val="333333"/>
      </a:dk1>
      <a:lt1>
        <a:sysClr val="window" lastClr="FFFFFF"/>
      </a:lt1>
      <a:dk2>
        <a:srgbClr val="44546A"/>
      </a:dk2>
      <a:lt2>
        <a:srgbClr val="FAFAFA"/>
      </a:lt2>
      <a:accent1>
        <a:srgbClr val="1479FF"/>
      </a:accent1>
      <a:accent2>
        <a:srgbClr val="00B0F0"/>
      </a:accent2>
      <a:accent3>
        <a:srgbClr val="5A5A5A"/>
      </a:accent3>
      <a:accent4>
        <a:srgbClr val="6E6E6E"/>
      </a:accent4>
      <a:accent5>
        <a:srgbClr val="878787"/>
      </a:accent5>
      <a:accent6>
        <a:srgbClr val="A5A5A5"/>
      </a:accent6>
      <a:hlink>
        <a:srgbClr val="333333"/>
      </a:hlink>
      <a:folHlink>
        <a:srgbClr val="5F5F5F"/>
      </a:folHlink>
    </a:clrScheme>
    <a:fontScheme name="ku0aawk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</a:spPr>
      <a:bodyPr wrap="square" lIns="0" tIns="0" rIns="0" bIns="0" rtlCol="0" anchor="ctr">
        <a:noAutofit/>
      </a:bodyPr>
      <a:lstStyle>
        <a:defPPr algn="l">
          <a:defRPr dirty="0"/>
        </a:defPPr>
      </a:lstStyle>
    </a:spDef>
    <a:lnDef>
      <a:spPr>
        <a:ln w="12700"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主题1" id="{4C40044B-AD7F-41F2-9C55-447482E43D98}" vid="{98BB37B7-4B4F-4DF0-B75D-5A6F85F0FCED}"/>
    </a:ext>
  </a:extLst>
</a:theme>
</file>

<file path=ppt/theme/theme3.xml><?xml version="1.0" encoding="utf-8"?>
<a:theme xmlns:a="http://schemas.openxmlformats.org/drawingml/2006/main" name="3_Office 主题​​">
  <a:themeElements>
    <a:clrScheme name="自定义 29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3C4B"/>
      </a:accent1>
      <a:accent2>
        <a:srgbClr val="22A739"/>
      </a:accent2>
      <a:accent3>
        <a:srgbClr val="353C4B"/>
      </a:accent3>
      <a:accent4>
        <a:srgbClr val="22A739"/>
      </a:accent4>
      <a:accent5>
        <a:srgbClr val="353C4B"/>
      </a:accent5>
      <a:accent6>
        <a:srgbClr val="22A739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1899</Words>
  <Application>Microsoft Office PowerPoint</Application>
  <PresentationFormat>宽屏</PresentationFormat>
  <Paragraphs>202</Paragraphs>
  <Slides>29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BBPUES+MicrosoftYaHei</vt:lpstr>
      <vt:lpstr>等线</vt:lpstr>
      <vt:lpstr>等线 Light</vt:lpstr>
      <vt:lpstr>方正粗黑宋简体</vt:lpstr>
      <vt:lpstr>楷体</vt:lpstr>
      <vt:lpstr>三极正极黑简体</vt:lpstr>
      <vt:lpstr>SimSun</vt:lpstr>
      <vt:lpstr>微软雅黑</vt:lpstr>
      <vt:lpstr>Arial</vt:lpstr>
      <vt:lpstr>Calibri</vt:lpstr>
      <vt:lpstr>Impact</vt:lpstr>
      <vt:lpstr>Times New Roman</vt:lpstr>
      <vt:lpstr>Wingdings</vt:lpstr>
      <vt:lpstr>Office 主题​​</vt:lpstr>
      <vt:lpstr>主题1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8、合理开发利用海洋空间资源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小 夜刀</cp:lastModifiedBy>
  <cp:revision>3</cp:revision>
  <cp:lastPrinted>2024-03-15T08:50:56Z</cp:lastPrinted>
  <dcterms:created xsi:type="dcterms:W3CDTF">2024-03-15T08:50:56Z</dcterms:created>
  <dcterms:modified xsi:type="dcterms:W3CDTF">2025-03-18T07:09:20Z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