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heme/theme8.xml" ContentType="application/vnd.openxmlformats-officedocument.theme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notesSlides/notesSlide1.xml" ContentType="application/vnd.openxmlformats-officedocument.presentationml.notesSlide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notesSlides/notesSlide2.xml" ContentType="application/vnd.openxmlformats-officedocument.presentationml.notesSlide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0" r:id="rId2"/>
    <p:sldMasterId id="2147483675" r:id="rId3"/>
    <p:sldMasterId id="2147483695" r:id="rId4"/>
    <p:sldMasterId id="2147483725" r:id="rId5"/>
    <p:sldMasterId id="2147483728" r:id="rId6"/>
    <p:sldMasterId id="2147483766" r:id="rId7"/>
  </p:sldMasterIdLst>
  <p:notesMasterIdLst>
    <p:notesMasterId r:id="rId33"/>
  </p:notesMasterIdLst>
  <p:sldIdLst>
    <p:sldId id="268" r:id="rId8"/>
    <p:sldId id="412" r:id="rId9"/>
    <p:sldId id="11088382" r:id="rId10"/>
    <p:sldId id="306" r:id="rId11"/>
    <p:sldId id="11088387" r:id="rId12"/>
    <p:sldId id="985" r:id="rId13"/>
    <p:sldId id="11088388" r:id="rId14"/>
    <p:sldId id="1005" r:id="rId15"/>
    <p:sldId id="11088390" r:id="rId16"/>
    <p:sldId id="11088394" r:id="rId17"/>
    <p:sldId id="11088401" r:id="rId18"/>
    <p:sldId id="11088402" r:id="rId19"/>
    <p:sldId id="11088403" r:id="rId20"/>
    <p:sldId id="11088404" r:id="rId21"/>
    <p:sldId id="11088405" r:id="rId22"/>
    <p:sldId id="377" r:id="rId23"/>
    <p:sldId id="11088409" r:id="rId24"/>
    <p:sldId id="11088410" r:id="rId25"/>
    <p:sldId id="11088411" r:id="rId26"/>
    <p:sldId id="11088412" r:id="rId27"/>
    <p:sldId id="764" r:id="rId28"/>
    <p:sldId id="748" r:id="rId29"/>
    <p:sldId id="765" r:id="rId30"/>
    <p:sldId id="11088413" r:id="rId31"/>
    <p:sldId id="390" r:id="rId32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11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269.xml"/><Relationship Id="rId7" Type="http://schemas.openxmlformats.org/officeDocument/2006/relationships/tags" Target="../tags/tag273.xml"/><Relationship Id="rId2" Type="http://schemas.openxmlformats.org/officeDocument/2006/relationships/tags" Target="../tags/tag268.xml"/><Relationship Id="rId1" Type="http://schemas.openxmlformats.org/officeDocument/2006/relationships/theme" Target="../theme/theme8.xml"/><Relationship Id="rId6" Type="http://schemas.openxmlformats.org/officeDocument/2006/relationships/tags" Target="../tags/tag272.xml"/><Relationship Id="rId5" Type="http://schemas.openxmlformats.org/officeDocument/2006/relationships/tags" Target="../tags/tag271.xml"/><Relationship Id="rId4" Type="http://schemas.openxmlformats.org/officeDocument/2006/relationships/tags" Target="../tags/tag27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5E8DC3-C157-4C54-BD78-61F0442A81EE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3C12FA-0564-44F9-8F63-2B839331ED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85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96.xml"/><Relationship Id="rId2" Type="http://schemas.openxmlformats.org/officeDocument/2006/relationships/tags" Target="../tags/tag295.xml"/><Relationship Id="rId1" Type="http://schemas.openxmlformats.org/officeDocument/2006/relationships/tags" Target="../tags/tag294.xml"/><Relationship Id="rId5" Type="http://schemas.openxmlformats.org/officeDocument/2006/relationships/slide" Target="../slides/slide2.xml"/><Relationship Id="rId4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10.xml"/><Relationship Id="rId2" Type="http://schemas.openxmlformats.org/officeDocument/2006/relationships/tags" Target="../tags/tag309.xml"/><Relationship Id="rId1" Type="http://schemas.openxmlformats.org/officeDocument/2006/relationships/tags" Target="../tags/tag308.xml"/><Relationship Id="rId5" Type="http://schemas.openxmlformats.org/officeDocument/2006/relationships/slide" Target="../slides/slide3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34AE07-305C-4769-A641-9FE6D6B418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8379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8C1C30C-2AB4-41D9-BBBA-3A24ABB5EA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7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1.xml"/><Relationship Id="rId1" Type="http://schemas.openxmlformats.org/officeDocument/2006/relationships/tags" Target="../tags/tag80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8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4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93.xml"/><Relationship Id="rId4" Type="http://schemas.openxmlformats.org/officeDocument/2006/relationships/tags" Target="../tags/tag9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9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98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0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0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10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1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18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9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24.xml"/><Relationship Id="rId4" Type="http://schemas.openxmlformats.org/officeDocument/2006/relationships/tags" Target="../tags/tag12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29.xml"/><Relationship Id="rId4" Type="http://schemas.openxmlformats.org/officeDocument/2006/relationships/tags" Target="../tags/tag128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41.xml"/><Relationship Id="rId4" Type="http://schemas.openxmlformats.org/officeDocument/2006/relationships/tags" Target="../tags/tag140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46.xml"/><Relationship Id="rId4" Type="http://schemas.openxmlformats.org/officeDocument/2006/relationships/tags" Target="../tags/tag14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51.xml"/><Relationship Id="rId4" Type="http://schemas.openxmlformats.org/officeDocument/2006/relationships/tags" Target="../tags/tag150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154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tags" Target="../tags/tag157.xml"/><Relationship Id="rId5" Type="http://schemas.openxmlformats.org/officeDocument/2006/relationships/tags" Target="../tags/tag156.xml"/><Relationship Id="rId4" Type="http://schemas.openxmlformats.org/officeDocument/2006/relationships/tags" Target="../tags/tag155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tags" Target="../tags/tag165.xml"/><Relationship Id="rId3" Type="http://schemas.openxmlformats.org/officeDocument/2006/relationships/tags" Target="../tags/tag160.xml"/><Relationship Id="rId7" Type="http://schemas.openxmlformats.org/officeDocument/2006/relationships/tags" Target="../tags/tag164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9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168.xml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169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172.xml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4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175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tags" Target="../tags/tag178.xml"/><Relationship Id="rId5" Type="http://schemas.openxmlformats.org/officeDocument/2006/relationships/tags" Target="../tags/tag177.xml"/><Relationship Id="rId4" Type="http://schemas.openxmlformats.org/officeDocument/2006/relationships/tags" Target="../tags/tag17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181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tags" Target="../tags/tag184.xml"/><Relationship Id="rId5" Type="http://schemas.openxmlformats.org/officeDocument/2006/relationships/tags" Target="../tags/tag183.xml"/><Relationship Id="rId4" Type="http://schemas.openxmlformats.org/officeDocument/2006/relationships/tags" Target="../tags/tag18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89.xml"/><Relationship Id="rId4" Type="http://schemas.openxmlformats.org/officeDocument/2006/relationships/tags" Target="../tags/tag188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192.xml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94.xml"/><Relationship Id="rId4" Type="http://schemas.openxmlformats.org/officeDocument/2006/relationships/tags" Target="../tags/tag19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9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98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212.xml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214.xml"/><Relationship Id="rId4" Type="http://schemas.openxmlformats.org/officeDocument/2006/relationships/tags" Target="../tags/tag21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217.xml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219.xml"/><Relationship Id="rId4" Type="http://schemas.openxmlformats.org/officeDocument/2006/relationships/tags" Target="../tags/tag218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222.xml"/><Relationship Id="rId2" Type="http://schemas.openxmlformats.org/officeDocument/2006/relationships/tags" Target="../tags/tag221.xml"/><Relationship Id="rId1" Type="http://schemas.openxmlformats.org/officeDocument/2006/relationships/tags" Target="../tags/tag220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224.xml"/><Relationship Id="rId4" Type="http://schemas.openxmlformats.org/officeDocument/2006/relationships/tags" Target="../tags/tag22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227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tags" Target="../tags/tag230.xml"/><Relationship Id="rId5" Type="http://schemas.openxmlformats.org/officeDocument/2006/relationships/tags" Target="../tags/tag229.xml"/><Relationship Id="rId4" Type="http://schemas.openxmlformats.org/officeDocument/2006/relationships/tags" Target="../tags/tag228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tags" Target="../tags/tag238.xml"/><Relationship Id="rId3" Type="http://schemas.openxmlformats.org/officeDocument/2006/relationships/tags" Target="../tags/tag233.xml"/><Relationship Id="rId7" Type="http://schemas.openxmlformats.org/officeDocument/2006/relationships/tags" Target="../tags/tag237.xml"/><Relationship Id="rId2" Type="http://schemas.openxmlformats.org/officeDocument/2006/relationships/tags" Target="../tags/tag232.xml"/><Relationship Id="rId1" Type="http://schemas.openxmlformats.org/officeDocument/2006/relationships/tags" Target="../tags/tag231.xml"/><Relationship Id="rId6" Type="http://schemas.openxmlformats.org/officeDocument/2006/relationships/tags" Target="../tags/tag236.xml"/><Relationship Id="rId5" Type="http://schemas.openxmlformats.org/officeDocument/2006/relationships/tags" Target="../tags/tag235.xml"/><Relationship Id="rId4" Type="http://schemas.openxmlformats.org/officeDocument/2006/relationships/tags" Target="../tags/tag234.xml"/><Relationship Id="rId9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241.xml"/><Relationship Id="rId2" Type="http://schemas.openxmlformats.org/officeDocument/2006/relationships/tags" Target="../tags/tag240.xml"/><Relationship Id="rId1" Type="http://schemas.openxmlformats.org/officeDocument/2006/relationships/tags" Target="../tags/tag239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24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245.xml"/><Relationship Id="rId2" Type="http://schemas.openxmlformats.org/officeDocument/2006/relationships/tags" Target="../tags/tag244.xml"/><Relationship Id="rId1" Type="http://schemas.openxmlformats.org/officeDocument/2006/relationships/tags" Target="../tags/tag243.xml"/><Relationship Id="rId4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248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247.xml"/><Relationship Id="rId1" Type="http://schemas.openxmlformats.org/officeDocument/2006/relationships/tags" Target="../tags/tag246.xml"/><Relationship Id="rId6" Type="http://schemas.openxmlformats.org/officeDocument/2006/relationships/tags" Target="../tags/tag251.xml"/><Relationship Id="rId5" Type="http://schemas.openxmlformats.org/officeDocument/2006/relationships/tags" Target="../tags/tag250.xml"/><Relationship Id="rId4" Type="http://schemas.openxmlformats.org/officeDocument/2006/relationships/tags" Target="../tags/tag249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254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6" Type="http://schemas.openxmlformats.org/officeDocument/2006/relationships/tags" Target="../tags/tag257.xml"/><Relationship Id="rId5" Type="http://schemas.openxmlformats.org/officeDocument/2006/relationships/tags" Target="../tags/tag256.xml"/><Relationship Id="rId4" Type="http://schemas.openxmlformats.org/officeDocument/2006/relationships/tags" Target="../tags/tag25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260.xml"/><Relationship Id="rId2" Type="http://schemas.openxmlformats.org/officeDocument/2006/relationships/tags" Target="../tags/tag259.xml"/><Relationship Id="rId1" Type="http://schemas.openxmlformats.org/officeDocument/2006/relationships/tags" Target="../tags/tag258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262.xml"/><Relationship Id="rId4" Type="http://schemas.openxmlformats.org/officeDocument/2006/relationships/tags" Target="../tags/tag26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265.xml"/><Relationship Id="rId2" Type="http://schemas.openxmlformats.org/officeDocument/2006/relationships/tags" Target="../tags/tag264.xml"/><Relationship Id="rId1" Type="http://schemas.openxmlformats.org/officeDocument/2006/relationships/tags" Target="../tags/tag263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267.xml"/><Relationship Id="rId4" Type="http://schemas.openxmlformats.org/officeDocument/2006/relationships/tags" Target="../tags/tag26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CCC1D-7779-4B65-8ECC-22A8DC5A7659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C70301-35C2-467E-81A5-47B4140948B6}"/>
              </a:ext>
            </a:extLst>
          </p:cNvPr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0E42149-1D2C-4EDB-BE92-98A6C82392EC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185C75E-E08C-4BA6-ADEB-28E10AC83193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D0DD89-857C-480C-8ECD-4D5777F0FDB6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9F5E3A-02B6-4907-8AD1-CBF859551658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A6E1FEE4-B8C5-424B-B2F9-9978BBB5CB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942909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6EF8EC-BE56-4ABE-9D46-8AEDA8A2287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B716715-6A24-4900-A3A8-B4F145C6E5EF}"/>
              </a:ext>
            </a:extLst>
          </p:cNvPr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0F9F32-7362-4A10-A703-A99CB5D6DB74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185C75E-E08C-4BA6-ADEB-28E10AC83193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8C7203-5909-4525-94FD-6E2E7E44D75E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D93856-E248-4673-8C6A-863EEB8FE512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A6E1FEE4-B8C5-424B-B2F9-9978BBB5CB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96017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DC579E4-EEE7-4A70-A54C-B6FB86197924}"/>
              </a:ext>
            </a:extLst>
          </p:cNvPr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7A05902-71AD-44FA-9859-13732C80F698}"/>
              </a:ext>
            </a:extLst>
          </p:cNvPr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380893-BF7E-44AE-B3ED-C52229E01415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185C75E-E08C-4BA6-ADEB-28E10AC83193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B75E9E2-EE34-498D-BA60-119F8AB9AA0F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3E5DA-3D58-4AFD-9981-F5679E18D59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A6E1FEE4-B8C5-424B-B2F9-9978BBB5CB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35693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优课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0021CC3-A9DF-4219-B24E-216D9FC3E96D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" b="593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8143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优课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28682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97366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63B4F6-851D-4E29-AA9D-A0BC367A427D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A130F2-D4B4-452B-A9EF-95B0BC0AF6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335764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59433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323948">
                  <a:alpha val="52000"/>
                </a:srgbClr>
              </a:gs>
              <a:gs pos="100000">
                <a:srgbClr val="323948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617" y="0"/>
            <a:ext cx="9367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308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í$ľíḋè"/>
          <p:cNvSpPr/>
          <p:nvPr userDrawn="1">
            <p:custDataLst>
              <p:tags r:id="rId1"/>
            </p:custDataLst>
          </p:nvPr>
        </p:nvSpPr>
        <p:spPr>
          <a:xfrm rot="16200000">
            <a:off x="3239770" y="-2069465"/>
            <a:ext cx="5693410" cy="11770995"/>
          </a:xfrm>
          <a:prstGeom prst="rect">
            <a:avLst/>
          </a:prstGeom>
          <a:gradFill>
            <a:gsLst>
              <a:gs pos="25000">
                <a:srgbClr val="FFC000">
                  <a:alpha val="23000"/>
                </a:srgbClr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r" defTabSz="914400"/>
            <a:endParaRPr sz="1400" b="1">
              <a:latin typeface="三极正极黑简体" panose="00000500000000000000" pitchFamily="2" charset="-122"/>
              <a:ea typeface="三极正极黑简体" panose="00000500000000000000" pitchFamily="2" charset="-122"/>
              <a:cs typeface="Open Sans" charset="0"/>
              <a:sym typeface="三极正极黑简体" panose="00000500000000000000" pitchFamily="2" charset="-122"/>
            </a:endParaRPr>
          </a:p>
        </p:txBody>
      </p:sp>
      <p:sp>
        <p:nvSpPr>
          <p:cNvPr id="40" name="直角三角形 39"/>
          <p:cNvSpPr/>
          <p:nvPr>
            <p:custDataLst>
              <p:tags r:id="rId2"/>
            </p:custDataLst>
          </p:nvPr>
        </p:nvSpPr>
        <p:spPr>
          <a:xfrm rot="18900000">
            <a:off x="5779135" y="-330200"/>
            <a:ext cx="633095" cy="63309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三极正极黑简体" panose="00000500000000000000" pitchFamily="2" charset="-122"/>
              <a:ea typeface="三极正极黑简体" panose="00000500000000000000" pitchFamily="2" charset="-122"/>
              <a:sym typeface="三极正极黑简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262368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63B4F6-851D-4E29-AA9D-A0BC367A427D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A130F2-D4B4-452B-A9EF-95B0BC0AF6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83602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737376-B0DE-4C19-B2FA-5E2CDB2615BF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BEB1E1-3728-497F-86E6-1D8E6FAEBB12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FAB126-064A-4804-B971-745A6439395A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185C75E-E08C-4BA6-ADEB-28E10AC83193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69D2E9-FCB7-4DE5-816A-F9A91B2A0D9A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47A08D-05B7-4614-B220-32F685BF590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A6E1FEE4-B8C5-424B-B2F9-9978BBB5CB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59888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 userDrawn="1">
            <p:custDataLst>
              <p:tags r:id="rId1"/>
            </p:custDataLst>
          </p:nvPr>
        </p:nvGrpSpPr>
        <p:grpSpPr>
          <a:xfrm>
            <a:off x="435976" y="343026"/>
            <a:ext cx="263341" cy="395013"/>
            <a:chOff x="5284519" y="1508166"/>
            <a:chExt cx="213756" cy="427512"/>
          </a:xfrm>
        </p:grpSpPr>
        <p:cxnSp>
          <p:nvCxnSpPr>
            <p:cNvPr id="44" name="直接连接符 43"/>
            <p:cNvCxnSpPr/>
            <p:nvPr>
              <p:custDataLst>
                <p:tags r:id="rId2"/>
              </p:custDataLst>
            </p:nvPr>
          </p:nvCxnSpPr>
          <p:spPr>
            <a:xfrm>
              <a:off x="5284519" y="1508166"/>
              <a:ext cx="213756" cy="213756"/>
            </a:xfrm>
            <a:prstGeom prst="line">
              <a:avLst/>
            </a:prstGeom>
            <a:ln w="19050">
              <a:solidFill>
                <a:srgbClr val="FFC000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>
              <p:custDataLst>
                <p:tags r:id="rId3"/>
              </p:custDataLst>
            </p:nvPr>
          </p:nvCxnSpPr>
          <p:spPr>
            <a:xfrm flipH="1">
              <a:off x="5284519" y="1721922"/>
              <a:ext cx="213756" cy="213756"/>
            </a:xfrm>
            <a:prstGeom prst="line">
              <a:avLst/>
            </a:prstGeom>
            <a:ln w="19050">
              <a:solidFill>
                <a:srgbClr val="FFC000"/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15401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63B4F6-851D-4E29-AA9D-A0BC367A427D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A130F2-D4B4-452B-A9EF-95B0BC0AF6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62379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08560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  <p:custDataLst>
              <p:tags r:id="rId1"/>
            </p:custDataLst>
          </p:nvPr>
        </p:nvSpPr>
        <p:spPr>
          <a:xfrm>
            <a:off x="1180081" y="2803738"/>
            <a:ext cx="2996986" cy="2996986"/>
          </a:xfrm>
          <a:custGeom>
            <a:avLst/>
            <a:gdLst>
              <a:gd name="connsiteX0" fmla="*/ 0 w 2996986"/>
              <a:gd name="connsiteY0" fmla="*/ 0 h 2996986"/>
              <a:gd name="connsiteX1" fmla="*/ 2996986 w 2996986"/>
              <a:gd name="connsiteY1" fmla="*/ 0 h 2996986"/>
              <a:gd name="connsiteX2" fmla="*/ 2996986 w 2996986"/>
              <a:gd name="connsiteY2" fmla="*/ 2996986 h 2996986"/>
              <a:gd name="connsiteX3" fmla="*/ 0 w 2996986"/>
              <a:gd name="connsiteY3" fmla="*/ 2996986 h 299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6986" h="2996986">
                <a:moveTo>
                  <a:pt x="0" y="0"/>
                </a:moveTo>
                <a:lnTo>
                  <a:pt x="2996986" y="0"/>
                </a:lnTo>
                <a:lnTo>
                  <a:pt x="2996986" y="2996986"/>
                </a:lnTo>
                <a:lnTo>
                  <a:pt x="0" y="2996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147388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45721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48029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79629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62671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97075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466835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C0BB4A-6265-4F36-9935-5CB222B9BA62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3475463-3697-43F5-B421-53489F54015C}"/>
              </a:ext>
            </a:extLst>
          </p:cNvPr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CA4B3F-6D85-496B-BF8D-20130D84800C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185C75E-E08C-4BA6-ADEB-28E10AC83193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76676C-F828-4196-92A3-C5FD13DA4047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FED67F-5B41-4591-AC57-329CC5F37819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A6E1FEE4-B8C5-424B-B2F9-9978BBB5CB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251185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两栏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853810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1534584" y="617538"/>
            <a:ext cx="10405533" cy="55149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1219200" y="6324600"/>
            <a:ext cx="2540000" cy="457200"/>
          </a:xfrm>
        </p:spPr>
        <p:txBody>
          <a:bodyPr/>
          <a:lstStyle/>
          <a:p>
            <a:pPr lvl="0"/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470400" y="6324600"/>
            <a:ext cx="3860800" cy="457200"/>
          </a:xfrm>
        </p:spPr>
        <p:txBody>
          <a:bodyPr/>
          <a:lstStyle/>
          <a:p>
            <a:pPr lvl="0"/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9042400" y="6324600"/>
            <a:ext cx="2540000" cy="457200"/>
          </a:xfrm>
        </p:spPr>
        <p:txBody>
          <a:bodyPr/>
          <a:lstStyle/>
          <a:p>
            <a:pPr lvl="0"/>
            <a:fld id="{9A0DB2DC-4C9A-4742-B13C-FB6460FD3503}" type="slidenum">
              <a:rPr lang="zh-CN" altLang="en-US"/>
              <a:t>‹#›</a:t>
            </a:fld>
            <a:endParaRPr lang="zh-CN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32739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内容占位符 2"/>
          <p:cNvSpPr>
            <a:spLocks noGrp="1"/>
          </p:cNvSpPr>
          <p:nvPr>
            <p:ph orient="vert" sz="quarter" idx="10"/>
            <p:custDataLst>
              <p:tags r:id="rId1"/>
            </p:custDataLst>
          </p:nvPr>
        </p:nvSpPr>
        <p:spPr>
          <a:xfrm>
            <a:off x="2707798" y="843179"/>
            <a:ext cx="7705725" cy="468788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52381141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9D9584-851A-49B8-B0D7-AF21E16A221B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6E8EAAE-E767-45D1-B5F2-BD918515CA69}"/>
              </a:ext>
            </a:extLst>
          </p:cNvPr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CFFBB6-07F1-4E41-9BBC-7DD82D3B4919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86E63C2-4FC1-483F-BEEB-48975B9F5941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ADADD2-69FA-44CF-A88B-57CBAFE09687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9EC011-79D0-4FB7-8FC6-C2DCCE9E983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9F445ED3-8FA6-44BF-8FAD-76D9AAB2C1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37704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6E2535-0816-44AC-9424-82B313D2F0F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9EC9B2A-F5A4-4CDA-BAD0-363B2C9BAB1B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456F86-F080-44E9-B7D7-C5DBEA5111C4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86E63C2-4FC1-483F-BEEB-48975B9F5941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02D449-4388-45B1-913D-690F12E02000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055A1A-9DD4-4855-8AEC-B274CD54E4D5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9F445ED3-8FA6-44BF-8FAD-76D9AAB2C1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603354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6813890-8274-4253-894C-DC704943CF1A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B5607F1-DBCD-47D5-946E-A9C775F24B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05907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6813890-8274-4253-894C-DC704943CF1A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B5607F1-DBCD-47D5-946E-A9C775F24B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7073184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6813890-8274-4253-894C-DC704943CF1A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B5607F1-DBCD-47D5-946E-A9C775F24B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90605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6813890-8274-4253-894C-DC704943CF1A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B5607F1-DBCD-47D5-946E-A9C775F24B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04742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96813890-8274-4253-894C-DC704943CF1A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5B5607F1-DBCD-47D5-946E-A9C775F24B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679876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DE1D67-F794-4FA7-B722-B7D812E12853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0830D62-7560-4844-8E8F-B56365AD14BE}"/>
              </a:ext>
            </a:extLst>
          </p:cNvPr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DF1381-313C-4EC0-A923-8F0B3099D948}"/>
              </a:ext>
            </a:extLst>
          </p:cNvPr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7E5A45-EB62-4F77-98BE-1C83E1FED25E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185C75E-E08C-4BA6-ADEB-28E10AC83193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E1D9C0D-8380-4E32-95E8-3C932FE05F3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188E640-68B3-425E-A73C-9EE9D98AD008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A6E1FEE4-B8C5-424B-B2F9-9978BBB5CB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818675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96813890-8274-4253-894C-DC704943CF1A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5B5607F1-DBCD-47D5-946E-A9C775F24B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5787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96813890-8274-4253-894C-DC704943CF1A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5B5607F1-DBCD-47D5-946E-A9C775F24B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35921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6813890-8274-4253-894C-DC704943CF1A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B5607F1-DBCD-47D5-946E-A9C775F24B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405442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6813890-8274-4253-894C-DC704943CF1A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B5607F1-DBCD-47D5-946E-A9C775F24B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3866304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6813890-8274-4253-894C-DC704943CF1A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B5607F1-DBCD-47D5-946E-A9C775F24B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29135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6813890-8274-4253-894C-DC704943CF1A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B5607F1-DBCD-47D5-946E-A9C775F24B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866803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8447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32819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>
            <p:custDataLst>
              <p:tags r:id="rId1"/>
            </p:custDataLst>
          </p:nvPr>
        </p:nvSpPr>
        <p:spPr>
          <a:xfrm>
            <a:off x="1" y="5515657"/>
            <a:ext cx="12192000" cy="1351052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4027490981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优课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卡通人物  中度可信度描述已自动生成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4" name="图片 13" descr="黑暗中的蓝色星球  中度可信度描述已自动生成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391" y="1536700"/>
            <a:ext cx="4738807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4011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7184D-8AAD-4D98-9402-7C7F7AAA8A2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954D9FA-F7D6-45DF-9DF1-670DD0B6BE16}"/>
              </a:ext>
            </a:extLst>
          </p:cNvPr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7866673-0D1E-43B0-B956-76B3F440D88F}"/>
              </a:ext>
            </a:extLst>
          </p:cNvPr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04FFD7E-F95A-4C54-94AC-C75BD4FB68E0}"/>
              </a:ext>
            </a:extLst>
          </p:cNvPr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FEA094F-7D56-4A53-A141-4B509C87985D}"/>
              </a:ext>
            </a:extLst>
          </p:cNvPr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4C57BA4-192A-4C76-B906-0F57BF0DC9A9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5185C75E-E08C-4BA6-ADEB-28E10AC83193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3ED715D-BA35-4A12-A7A0-6CB3020000E4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822950A-3874-43D2-819C-C5A086F7C5BA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A6E1FEE4-B8C5-424B-B2F9-9978BBB5CB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6322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优课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132490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30214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E8A281-5163-49D9-86D1-B63ACE0638A0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D08E528-B0B2-425D-AEDC-D818ADA579F9}"/>
              </a:ext>
            </a:extLst>
          </p:cNvPr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3758BC-B276-4CE1-A8B6-731B856B28A5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6813890-8274-4253-894C-DC704943CF1A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8FF3F5-3A4B-4C88-8248-72DB722768CF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F761FE-EC5F-43CA-8D7A-E8E01B9474DA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B5607F1-DBCD-47D5-946E-A9C775F24B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46333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B60010-7AAA-4F85-9560-A9B2CE9AA579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84912E-6485-4E6A-8B4F-8E4575C8D35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C643C7-E264-451C-9FD5-7D9509EB9392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6813890-8274-4253-894C-DC704943CF1A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761CF9-778F-4837-87D7-7125C9083790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2E80DC-1128-4F86-89DF-2DFCC484E062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B5607F1-DBCD-47D5-946E-A9C775F24B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66076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9538FD-F482-4C97-8BFB-5CF4474EEC2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DEFFF6-3958-4795-AB93-86659FBE233C}"/>
              </a:ext>
            </a:extLst>
          </p:cNvPr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920E98-4158-4F44-9436-D80214764047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6813890-8274-4253-894C-DC704943CF1A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AB22E3-2CA6-48B3-A1ED-0B3B36D7D0BB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4FA6E9-7697-44E6-B446-0FDE7CE4765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B5607F1-DBCD-47D5-946E-A9C775F24B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355069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DA9907-0B1E-4C2D-800E-5D1318A394A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AD35E0-3971-4276-B1AC-73BA589AFDBE}"/>
              </a:ext>
            </a:extLst>
          </p:cNvPr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F48D4D0-8EE0-4C40-860B-CEA70F8D35A1}"/>
              </a:ext>
            </a:extLst>
          </p:cNvPr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BAD2F3-36BB-4D02-8FEC-AC2A4BF7CE0B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6813890-8274-4253-894C-DC704943CF1A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09FCAC5-934E-4912-983C-EEF61F61BE48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8A2F2C-41C0-486D-9AF7-6E347C99A40C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B5607F1-DBCD-47D5-946E-A9C775F24B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508688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B400CF-DC8D-4332-9CB3-9E29EF7621A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CA75552-7718-4F22-9A24-C2686E14A63D}"/>
              </a:ext>
            </a:extLst>
          </p:cNvPr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76354E2-A091-457F-923C-AEBA1E331727}"/>
              </a:ext>
            </a:extLst>
          </p:cNvPr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89CD17A-F34F-49C5-AF94-E96C802890F2}"/>
              </a:ext>
            </a:extLst>
          </p:cNvPr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DCC2A3F-7D93-438B-8AAA-40EEDD7EE60D}"/>
              </a:ext>
            </a:extLst>
          </p:cNvPr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E33D074-B05E-496B-A7BE-1F44C0758A39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96813890-8274-4253-894C-DC704943CF1A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DF70533-6174-4D39-90A9-57956286FAF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9011F4-ABB6-402E-AD1F-BA59168EA55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5B5607F1-DBCD-47D5-946E-A9C775F24B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806351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0AE939-EDAB-4BE5-919F-52A3BC98ABC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9459EBF-EA54-4E8D-B44A-89261DE55894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96813890-8274-4253-894C-DC704943CF1A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6D1CF7D-11DB-4774-A690-63B55F425237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50D3C67-D038-4DA3-BB5D-09F62FED176A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5B5607F1-DBCD-47D5-946E-A9C775F24B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305412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FB71738-B883-4075-B69D-FEF3A9929D92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96813890-8274-4253-894C-DC704943CF1A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6D74FE-B610-48D3-B7EA-AC9A1FF57527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9DA0D7-F783-4DF1-B68F-27926561F98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5B5607F1-DBCD-47D5-946E-A9C775F24B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4858622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B3C9D2-6ADE-4BC0-B5BE-D2044971446F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7BD766-BDAB-4D25-87FD-CBF103FD7303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C15FD61-8404-4FC6-AE04-689552FF8429}"/>
              </a:ext>
            </a:extLst>
          </p:cNvPr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AEDB92-DCA1-4313-AEDA-7FA4C243DC28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6813890-8274-4253-894C-DC704943CF1A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B52C93-8F80-4FFB-9D0F-F71E9788EE25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4BA1FD4-F8CD-42F8-AEFB-F9F0E2FCB448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B5607F1-DBCD-47D5-946E-A9C775F24B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01772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F55EC2-46AE-4BBE-A342-AC0301370A16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065CB72-F8A2-4FA3-AE4A-563CB44553C5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5185C75E-E08C-4BA6-ADEB-28E10AC83193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17BD47C-948D-450A-9509-F9ECC79C94D2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7BF15B5-682E-40BC-80C9-B406A895645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A6E1FEE4-B8C5-424B-B2F9-9978BBB5CB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146584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165911-4D06-4777-AB82-38499004812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9024F7-27D1-4742-BEFA-EC4F42D0B55C}"/>
              </a:ext>
            </a:extLst>
          </p:cNvPr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78753A7-273A-41A4-BA7B-3AADD964E9E2}"/>
              </a:ext>
            </a:extLst>
          </p:cNvPr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7584E5-98A6-49B3-A2C3-BC502AAE3E94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6813890-8274-4253-894C-DC704943CF1A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A9CCE2F-8558-4F76-8ED0-6A9C56EEFD5E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ECE3B1-754A-4FD9-91A0-143116E5839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B5607F1-DBCD-47D5-946E-A9C775F24B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255940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9201-9AE8-4893-B4FD-4990DECC895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123C40C-246F-42AA-88ED-66AEC18D3089}"/>
              </a:ext>
            </a:extLst>
          </p:cNvPr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F0DE41-B435-41BD-9FBA-521DE4176771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6813890-8274-4253-894C-DC704943CF1A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972282-3976-4643-8432-161D9EB574FA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EA97D-A2F8-40C5-A875-E67C62E59FB8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B5607F1-DBCD-47D5-946E-A9C775F24B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2655148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CD5061-E189-4A31-8B39-3AE3DEF2FFCF}"/>
              </a:ext>
            </a:extLst>
          </p:cNvPr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DA4C04F-A346-4C5E-ADAF-349B8CF02144}"/>
              </a:ext>
            </a:extLst>
          </p:cNvPr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BD6F4F-CA46-4DD1-A064-DBD92BBA25E4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6813890-8274-4253-894C-DC704943CF1A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E124636-B6E5-4395-B955-2A1361F31B66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BD7B97-3D05-4107-A731-AE24B5026F96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B5607F1-DBCD-47D5-946E-A9C775F24B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51203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A88526A-C182-43B9-B76E-DDA04DD1DFBB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5185C75E-E08C-4BA6-ADEB-28E10AC83193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6027817-0DA2-439D-B54F-08BB4714DB11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B447CCB-090B-443C-928A-72B5271A6404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A6E1FEE4-B8C5-424B-B2F9-9978BBB5CB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7067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8720AE-DE7C-4C1D-9D84-CCA0C54847D6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83C7FA-90B5-403E-839F-AF3196BCA95D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D39B080-0569-4FD4-A822-DF74C3E9A831}"/>
              </a:ext>
            </a:extLst>
          </p:cNvPr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5E0DAF-23F9-453A-8BC8-8469C4039E0F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185C75E-E08C-4BA6-ADEB-28E10AC83193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DB23BB-B193-43FF-82AA-8133454F2CE1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3BB25B-1717-43D2-8415-0BA01351B504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A6E1FEE4-B8C5-424B-B2F9-9978BBB5CB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03664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1807F6-55DD-44A8-A40F-F731C2032782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0CF7C31-A3DE-4C9F-ADD2-19A9EF80E2FA}"/>
              </a:ext>
            </a:extLst>
          </p:cNvPr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1BB4C76-49C8-46D2-AE07-4E4254AEBA63}"/>
              </a:ext>
            </a:extLst>
          </p:cNvPr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E253B48-BEA0-4101-B21A-C1E43A01C684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185C75E-E08C-4BA6-ADEB-28E10AC83193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3F809D5-6817-4B7C-A659-106BE25ABC24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DD29D4-204A-409E-9270-2B564D027CC7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A6E1FEE4-B8C5-424B-B2F9-9978BBB5CB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7685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2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67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ags" Target="../tags/tag6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image" Target="file:///D:\qq&#25991;&#20214;\712321467\Image\C2C\Image2\%7b75232B38-A165-1FB7-499C-2E1C792CACB5%7d.png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image" Target="file:///D:\qq&#25991;&#20214;\712321467\Image\C2C\Image2\%7b75232B38-A165-1FB7-499C-2E1C792CACB5%7d.png" TargetMode="External"/><Relationship Id="rId3" Type="http://schemas.openxmlformats.org/officeDocument/2006/relationships/slideLayout" Target="../slideLayouts/slideLayout18.xml"/><Relationship Id="rId21" Type="http://schemas.openxmlformats.org/officeDocument/2006/relationships/tags" Target="../tags/tag73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tags" Target="../tags/tag7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tags" Target="../tags/tag75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tags" Target="../tags/tag7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18" Type="http://schemas.openxmlformats.org/officeDocument/2006/relationships/tags" Target="../tags/tag134.xml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ags" Target="../tags/tag133.xml"/><Relationship Id="rId2" Type="http://schemas.openxmlformats.org/officeDocument/2006/relationships/slideLayout" Target="../slideLayouts/slideLayout36.xml"/><Relationship Id="rId16" Type="http://schemas.openxmlformats.org/officeDocument/2006/relationships/tags" Target="../tags/tag132.xml"/><Relationship Id="rId20" Type="http://schemas.openxmlformats.org/officeDocument/2006/relationships/tags" Target="../tags/tag1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ags" Target="../tags/tag131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44.xml"/><Relationship Id="rId19" Type="http://schemas.openxmlformats.org/officeDocument/2006/relationships/tags" Target="../tags/tag13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ags" Target="../tags/tag130.xml"/><Relationship Id="rId22" Type="http://schemas.openxmlformats.org/officeDocument/2006/relationships/image" Target="file:///D:\qq&#25991;&#20214;\712321467\Image\C2C\Image2\%7b75232B38-A165-1FB7-499C-2E1C792CACB5%7d.png" TargetMode="Externa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heme" Target="../theme/theme5.xml"/><Relationship Id="rId7" Type="http://schemas.openxmlformats.org/officeDocument/2006/relationships/image" Target="file:///D:\qq&#25991;&#20214;\712321467\Image\C2C\Image2\%7b75232B38-A165-1FB7-499C-2E1C792CACB5%7d.png" TargetMode="Externa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.png"/><Relationship Id="rId5" Type="http://schemas.openxmlformats.org/officeDocument/2006/relationships/tags" Target="../tags/tag197.xml"/><Relationship Id="rId4" Type="http://schemas.openxmlformats.org/officeDocument/2006/relationships/tags" Target="../tags/tag19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file:///D:\qq&#25991;&#20214;\712321467\Image\C2C\Image2\%7b75232B38-A165-1FB7-499C-2E1C792CACB5%7d.png" TargetMode="External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ags" Target="../tags/tag200.xml"/><Relationship Id="rId5" Type="http://schemas.openxmlformats.org/officeDocument/2006/relationships/tags" Target="../tags/tag199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ags" Target="../tags/tag203.xml"/><Relationship Id="rId18" Type="http://schemas.openxmlformats.org/officeDocument/2006/relationships/tags" Target="../tags/tag208.xml"/><Relationship Id="rId3" Type="http://schemas.openxmlformats.org/officeDocument/2006/relationships/slideLayout" Target="../slideLayouts/slideLayout54.xml"/><Relationship Id="rId21" Type="http://schemas.openxmlformats.org/officeDocument/2006/relationships/image" Target="file:///D:\qq&#25991;&#20214;\712321467\Image\C2C\Image2\%7b75232B38-A165-1FB7-499C-2E1C792CACB5%7d.png" TargetMode="Externa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7.xml"/><Relationship Id="rId17" Type="http://schemas.openxmlformats.org/officeDocument/2006/relationships/tags" Target="../tags/tag207.xml"/><Relationship Id="rId2" Type="http://schemas.openxmlformats.org/officeDocument/2006/relationships/slideLayout" Target="../slideLayouts/slideLayout53.xml"/><Relationship Id="rId16" Type="http://schemas.openxmlformats.org/officeDocument/2006/relationships/tags" Target="../tags/tag20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tags" Target="../tags/tag205.xml"/><Relationship Id="rId10" Type="http://schemas.openxmlformats.org/officeDocument/2006/relationships/slideLayout" Target="../slideLayouts/slideLayout61.xml"/><Relationship Id="rId19" Type="http://schemas.openxmlformats.org/officeDocument/2006/relationships/tags" Target="../tags/tag209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ags" Target="../tags/tag2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A3F56C2-5820-4868-AD46-66573034B166}"/>
              </a:ext>
            </a:extLst>
          </p:cNvPr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B1A8CAF-52AF-4764-B8C3-7C08724E9286}"/>
              </a:ext>
            </a:extLst>
          </p:cNvPr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45266E-617B-44A3-BD5C-A12B6029BD5E}"/>
              </a:ext>
            </a:extLst>
          </p:cNvPr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5C75E-E08C-4BA6-ADEB-28E10AC83193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B53BCD-13D9-4381-8D7B-717997C3BD5C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2F7061-F3E7-4126-9D57-CD9413459D5A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1FEE4-B8C5-424B-B2F9-9978BBB5CB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3775334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" name="图片 1073743875" descr="学科网 zxxk.com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17062882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78">
          <p15:clr>
            <a:srgbClr val="F26B43"/>
          </p15:clr>
        </p15:guide>
        <p15:guide id="2" pos="370">
          <p15:clr>
            <a:srgbClr val="F26B43"/>
          </p15:clr>
        </p15:guide>
        <p15:guide id="3" orient="horz" pos="4042">
          <p15:clr>
            <a:srgbClr val="F26B43"/>
          </p15:clr>
        </p15:guide>
        <p15:guide id="4" pos="7310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5" r:link="rId26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" name="图片 1073743875" descr="学科网 zxxk.com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5" r:link="rId26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4" name="图片 1073743875" descr="学科网 zxxk.com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5" r:link="rId26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5" name="图片 1073743875" descr="学科网 zxxk.com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 r:link="rId26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970447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13890-8274-4253-894C-DC704943CF1A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607F1-DBCD-47D5-946E-A9C775F24B6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1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3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97963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" name="图片 1073743875" descr="学科网 zxxk.com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476088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 r:link="rId8"/>
          <a:stretch>
            <a:fillRect/>
          </a:stretch>
        </p:blipFill>
        <p:spPr>
          <a:xfrm>
            <a:off x="838200" y="365126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" name="图片 1073743875" descr="学科网 zxxk.com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r:link="rId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13503239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2" r:id="rId3"/>
  </p:sldLayoutIdLst>
  <p:transition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9687B9A-F189-4661-ACE9-07764767F56F}"/>
              </a:ext>
            </a:extLst>
          </p:cNvPr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E61D51-2BC4-40FE-97F0-6E74E62FC894}"/>
              </a:ext>
            </a:extLst>
          </p:cNvPr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3BF7A0-BCFB-4BDA-971E-9358205DD258}"/>
              </a:ext>
            </a:extLst>
          </p:cNvPr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13890-8274-4253-894C-DC704943CF1A}" type="datetimeFigureOut">
              <a:rPr lang="zh-CN" altLang="en-US" smtClean="0"/>
              <a:t>2025/3/18/Tue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8DF700-C6B0-4797-8ACE-14D68FC3886D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8F4A1C-64BD-439A-9617-6DFC31F0FC1F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607F1-DBCD-47D5-946E-A9C775F24B6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20" r:link="rId2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 r:link="rId2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895694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281.xml"/><Relationship Id="rId3" Type="http://schemas.openxmlformats.org/officeDocument/2006/relationships/tags" Target="../tags/tag276.xml"/><Relationship Id="rId7" Type="http://schemas.openxmlformats.org/officeDocument/2006/relationships/tags" Target="../tags/tag280.xml"/><Relationship Id="rId2" Type="http://schemas.openxmlformats.org/officeDocument/2006/relationships/tags" Target="../tags/tag275.xml"/><Relationship Id="rId1" Type="http://schemas.openxmlformats.org/officeDocument/2006/relationships/tags" Target="../tags/tag274.xml"/><Relationship Id="rId6" Type="http://schemas.openxmlformats.org/officeDocument/2006/relationships/tags" Target="../tags/tag279.xml"/><Relationship Id="rId11" Type="http://schemas.openxmlformats.org/officeDocument/2006/relationships/image" Target="../media/image11.jpeg"/><Relationship Id="rId5" Type="http://schemas.openxmlformats.org/officeDocument/2006/relationships/tags" Target="../tags/tag278.xml"/><Relationship Id="rId10" Type="http://schemas.openxmlformats.org/officeDocument/2006/relationships/slideLayout" Target="../slideLayouts/slideLayout41.xml"/><Relationship Id="rId4" Type="http://schemas.openxmlformats.org/officeDocument/2006/relationships/tags" Target="../tags/tag277.xml"/><Relationship Id="rId9" Type="http://schemas.openxmlformats.org/officeDocument/2006/relationships/tags" Target="../tags/tag28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393.xml"/><Relationship Id="rId13" Type="http://schemas.openxmlformats.org/officeDocument/2006/relationships/image" Target="../media/image15.png"/><Relationship Id="rId3" Type="http://schemas.openxmlformats.org/officeDocument/2006/relationships/tags" Target="../tags/tag388.xml"/><Relationship Id="rId7" Type="http://schemas.openxmlformats.org/officeDocument/2006/relationships/tags" Target="../tags/tag392.xml"/><Relationship Id="rId12" Type="http://schemas.openxmlformats.org/officeDocument/2006/relationships/slideLayout" Target="../slideLayouts/slideLayout51.xml"/><Relationship Id="rId2" Type="http://schemas.openxmlformats.org/officeDocument/2006/relationships/tags" Target="../tags/tag387.xml"/><Relationship Id="rId1" Type="http://schemas.openxmlformats.org/officeDocument/2006/relationships/tags" Target="../tags/tag386.xml"/><Relationship Id="rId6" Type="http://schemas.openxmlformats.org/officeDocument/2006/relationships/tags" Target="../tags/tag391.xml"/><Relationship Id="rId11" Type="http://schemas.openxmlformats.org/officeDocument/2006/relationships/tags" Target="../tags/tag396.xml"/><Relationship Id="rId5" Type="http://schemas.openxmlformats.org/officeDocument/2006/relationships/tags" Target="../tags/tag390.xml"/><Relationship Id="rId15" Type="http://schemas.openxmlformats.org/officeDocument/2006/relationships/image" Target="../media/image31.gif"/><Relationship Id="rId10" Type="http://schemas.openxmlformats.org/officeDocument/2006/relationships/tags" Target="../tags/tag395.xml"/><Relationship Id="rId4" Type="http://schemas.openxmlformats.org/officeDocument/2006/relationships/tags" Target="../tags/tag389.xml"/><Relationship Id="rId9" Type="http://schemas.openxmlformats.org/officeDocument/2006/relationships/tags" Target="../tags/tag394.xml"/><Relationship Id="rId1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404.xml"/><Relationship Id="rId3" Type="http://schemas.openxmlformats.org/officeDocument/2006/relationships/tags" Target="../tags/tag399.xml"/><Relationship Id="rId7" Type="http://schemas.openxmlformats.org/officeDocument/2006/relationships/tags" Target="../tags/tag403.xml"/><Relationship Id="rId2" Type="http://schemas.openxmlformats.org/officeDocument/2006/relationships/tags" Target="../tags/tag398.xml"/><Relationship Id="rId1" Type="http://schemas.openxmlformats.org/officeDocument/2006/relationships/tags" Target="../tags/tag397.xml"/><Relationship Id="rId6" Type="http://schemas.openxmlformats.org/officeDocument/2006/relationships/tags" Target="../tags/tag402.xml"/><Relationship Id="rId11" Type="http://schemas.openxmlformats.org/officeDocument/2006/relationships/image" Target="../media/image32.png"/><Relationship Id="rId5" Type="http://schemas.openxmlformats.org/officeDocument/2006/relationships/tags" Target="../tags/tag401.xml"/><Relationship Id="rId10" Type="http://schemas.openxmlformats.org/officeDocument/2006/relationships/slideLayout" Target="../slideLayouts/slideLayout33.xml"/><Relationship Id="rId4" Type="http://schemas.openxmlformats.org/officeDocument/2006/relationships/tags" Target="../tags/tag400.xml"/><Relationship Id="rId9" Type="http://schemas.openxmlformats.org/officeDocument/2006/relationships/tags" Target="../tags/tag40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tags" Target="../tags/tag408.xml"/><Relationship Id="rId7" Type="http://schemas.openxmlformats.org/officeDocument/2006/relationships/tags" Target="../tags/tag412.xml"/><Relationship Id="rId12" Type="http://schemas.openxmlformats.org/officeDocument/2006/relationships/image" Target="../media/image34.png"/><Relationship Id="rId2" Type="http://schemas.openxmlformats.org/officeDocument/2006/relationships/tags" Target="../tags/tag407.xml"/><Relationship Id="rId1" Type="http://schemas.openxmlformats.org/officeDocument/2006/relationships/tags" Target="../tags/tag406.xml"/><Relationship Id="rId6" Type="http://schemas.openxmlformats.org/officeDocument/2006/relationships/tags" Target="../tags/tag411.xml"/><Relationship Id="rId11" Type="http://schemas.openxmlformats.org/officeDocument/2006/relationships/image" Target="../media/image33.jpeg"/><Relationship Id="rId5" Type="http://schemas.openxmlformats.org/officeDocument/2006/relationships/tags" Target="../tags/tag410.xml"/><Relationship Id="rId10" Type="http://schemas.openxmlformats.org/officeDocument/2006/relationships/image" Target="../media/image16.svg"/><Relationship Id="rId4" Type="http://schemas.openxmlformats.org/officeDocument/2006/relationships/tags" Target="../tags/tag409.xml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420.xml"/><Relationship Id="rId13" Type="http://schemas.openxmlformats.org/officeDocument/2006/relationships/tags" Target="../tags/tag425.xml"/><Relationship Id="rId18" Type="http://schemas.openxmlformats.org/officeDocument/2006/relationships/image" Target="../media/image15.png"/><Relationship Id="rId3" Type="http://schemas.openxmlformats.org/officeDocument/2006/relationships/tags" Target="../tags/tag415.xml"/><Relationship Id="rId7" Type="http://schemas.openxmlformats.org/officeDocument/2006/relationships/tags" Target="../tags/tag419.xml"/><Relationship Id="rId12" Type="http://schemas.openxmlformats.org/officeDocument/2006/relationships/tags" Target="../tags/tag424.xml"/><Relationship Id="rId17" Type="http://schemas.microsoft.com/office/2007/relationships/hdphoto" Target="../media/hdphoto2.wdp"/><Relationship Id="rId2" Type="http://schemas.openxmlformats.org/officeDocument/2006/relationships/tags" Target="../tags/tag414.xml"/><Relationship Id="rId16" Type="http://schemas.openxmlformats.org/officeDocument/2006/relationships/image" Target="../media/image36.png"/><Relationship Id="rId1" Type="http://schemas.openxmlformats.org/officeDocument/2006/relationships/tags" Target="../tags/tag413.xml"/><Relationship Id="rId6" Type="http://schemas.openxmlformats.org/officeDocument/2006/relationships/tags" Target="../tags/tag418.xml"/><Relationship Id="rId11" Type="http://schemas.openxmlformats.org/officeDocument/2006/relationships/tags" Target="../tags/tag423.xml"/><Relationship Id="rId5" Type="http://schemas.openxmlformats.org/officeDocument/2006/relationships/tags" Target="../tags/tag417.xml"/><Relationship Id="rId15" Type="http://schemas.openxmlformats.org/officeDocument/2006/relationships/image" Target="../media/image35.jpeg"/><Relationship Id="rId10" Type="http://schemas.openxmlformats.org/officeDocument/2006/relationships/tags" Target="../tags/tag422.xml"/><Relationship Id="rId19" Type="http://schemas.openxmlformats.org/officeDocument/2006/relationships/image" Target="../media/image16.svg"/><Relationship Id="rId4" Type="http://schemas.openxmlformats.org/officeDocument/2006/relationships/tags" Target="../tags/tag416.xml"/><Relationship Id="rId9" Type="http://schemas.openxmlformats.org/officeDocument/2006/relationships/tags" Target="../tags/tag421.xml"/><Relationship Id="rId14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438.xml"/><Relationship Id="rId18" Type="http://schemas.openxmlformats.org/officeDocument/2006/relationships/tags" Target="../tags/tag443.xml"/><Relationship Id="rId26" Type="http://schemas.openxmlformats.org/officeDocument/2006/relationships/tags" Target="../tags/tag451.xml"/><Relationship Id="rId39" Type="http://schemas.openxmlformats.org/officeDocument/2006/relationships/slideLayout" Target="../slideLayouts/slideLayout33.xml"/><Relationship Id="rId21" Type="http://schemas.openxmlformats.org/officeDocument/2006/relationships/tags" Target="../tags/tag446.xml"/><Relationship Id="rId34" Type="http://schemas.openxmlformats.org/officeDocument/2006/relationships/tags" Target="../tags/tag459.xml"/><Relationship Id="rId42" Type="http://schemas.openxmlformats.org/officeDocument/2006/relationships/image" Target="../media/image37.png"/><Relationship Id="rId7" Type="http://schemas.openxmlformats.org/officeDocument/2006/relationships/tags" Target="../tags/tag432.xml"/><Relationship Id="rId2" Type="http://schemas.openxmlformats.org/officeDocument/2006/relationships/tags" Target="../tags/tag427.xml"/><Relationship Id="rId16" Type="http://schemas.openxmlformats.org/officeDocument/2006/relationships/tags" Target="../tags/tag441.xml"/><Relationship Id="rId20" Type="http://schemas.openxmlformats.org/officeDocument/2006/relationships/tags" Target="../tags/tag445.xml"/><Relationship Id="rId29" Type="http://schemas.openxmlformats.org/officeDocument/2006/relationships/tags" Target="../tags/tag454.xml"/><Relationship Id="rId41" Type="http://schemas.openxmlformats.org/officeDocument/2006/relationships/image" Target="../media/image16.svg"/><Relationship Id="rId1" Type="http://schemas.openxmlformats.org/officeDocument/2006/relationships/tags" Target="../tags/tag426.xml"/><Relationship Id="rId6" Type="http://schemas.openxmlformats.org/officeDocument/2006/relationships/tags" Target="../tags/tag431.xml"/><Relationship Id="rId11" Type="http://schemas.openxmlformats.org/officeDocument/2006/relationships/tags" Target="../tags/tag436.xml"/><Relationship Id="rId24" Type="http://schemas.openxmlformats.org/officeDocument/2006/relationships/tags" Target="../tags/tag449.xml"/><Relationship Id="rId32" Type="http://schemas.openxmlformats.org/officeDocument/2006/relationships/tags" Target="../tags/tag457.xml"/><Relationship Id="rId37" Type="http://schemas.openxmlformats.org/officeDocument/2006/relationships/tags" Target="../tags/tag462.xml"/><Relationship Id="rId40" Type="http://schemas.openxmlformats.org/officeDocument/2006/relationships/image" Target="../media/image15.png"/><Relationship Id="rId5" Type="http://schemas.openxmlformats.org/officeDocument/2006/relationships/tags" Target="../tags/tag430.xml"/><Relationship Id="rId15" Type="http://schemas.openxmlformats.org/officeDocument/2006/relationships/tags" Target="../tags/tag440.xml"/><Relationship Id="rId23" Type="http://schemas.openxmlformats.org/officeDocument/2006/relationships/tags" Target="../tags/tag448.xml"/><Relationship Id="rId28" Type="http://schemas.openxmlformats.org/officeDocument/2006/relationships/tags" Target="../tags/tag453.xml"/><Relationship Id="rId36" Type="http://schemas.openxmlformats.org/officeDocument/2006/relationships/tags" Target="../tags/tag461.xml"/><Relationship Id="rId10" Type="http://schemas.openxmlformats.org/officeDocument/2006/relationships/tags" Target="../tags/tag435.xml"/><Relationship Id="rId19" Type="http://schemas.openxmlformats.org/officeDocument/2006/relationships/tags" Target="../tags/tag444.xml"/><Relationship Id="rId31" Type="http://schemas.openxmlformats.org/officeDocument/2006/relationships/tags" Target="../tags/tag456.xml"/><Relationship Id="rId44" Type="http://schemas.openxmlformats.org/officeDocument/2006/relationships/image" Target="../media/image39.jpeg"/><Relationship Id="rId4" Type="http://schemas.openxmlformats.org/officeDocument/2006/relationships/tags" Target="../tags/tag429.xml"/><Relationship Id="rId9" Type="http://schemas.openxmlformats.org/officeDocument/2006/relationships/tags" Target="../tags/tag434.xml"/><Relationship Id="rId14" Type="http://schemas.openxmlformats.org/officeDocument/2006/relationships/tags" Target="../tags/tag439.xml"/><Relationship Id="rId22" Type="http://schemas.openxmlformats.org/officeDocument/2006/relationships/tags" Target="../tags/tag447.xml"/><Relationship Id="rId27" Type="http://schemas.openxmlformats.org/officeDocument/2006/relationships/tags" Target="../tags/tag452.xml"/><Relationship Id="rId30" Type="http://schemas.openxmlformats.org/officeDocument/2006/relationships/tags" Target="../tags/tag455.xml"/><Relationship Id="rId35" Type="http://schemas.openxmlformats.org/officeDocument/2006/relationships/tags" Target="../tags/tag460.xml"/><Relationship Id="rId43" Type="http://schemas.openxmlformats.org/officeDocument/2006/relationships/image" Target="../media/image38.png"/><Relationship Id="rId8" Type="http://schemas.openxmlformats.org/officeDocument/2006/relationships/tags" Target="../tags/tag433.xml"/><Relationship Id="rId3" Type="http://schemas.openxmlformats.org/officeDocument/2006/relationships/tags" Target="../tags/tag428.xml"/><Relationship Id="rId12" Type="http://schemas.openxmlformats.org/officeDocument/2006/relationships/tags" Target="../tags/tag437.xml"/><Relationship Id="rId17" Type="http://schemas.openxmlformats.org/officeDocument/2006/relationships/tags" Target="../tags/tag442.xml"/><Relationship Id="rId25" Type="http://schemas.openxmlformats.org/officeDocument/2006/relationships/tags" Target="../tags/tag450.xml"/><Relationship Id="rId33" Type="http://schemas.openxmlformats.org/officeDocument/2006/relationships/tags" Target="../tags/tag458.xml"/><Relationship Id="rId38" Type="http://schemas.openxmlformats.org/officeDocument/2006/relationships/tags" Target="../tags/tag46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471.xml"/><Relationship Id="rId13" Type="http://schemas.openxmlformats.org/officeDocument/2006/relationships/tags" Target="../tags/tag476.xml"/><Relationship Id="rId18" Type="http://schemas.openxmlformats.org/officeDocument/2006/relationships/tags" Target="../tags/tag481.xml"/><Relationship Id="rId26" Type="http://schemas.openxmlformats.org/officeDocument/2006/relationships/tags" Target="../tags/tag489.xml"/><Relationship Id="rId3" Type="http://schemas.openxmlformats.org/officeDocument/2006/relationships/tags" Target="../tags/tag466.xml"/><Relationship Id="rId21" Type="http://schemas.openxmlformats.org/officeDocument/2006/relationships/tags" Target="../tags/tag484.xml"/><Relationship Id="rId7" Type="http://schemas.openxmlformats.org/officeDocument/2006/relationships/tags" Target="../tags/tag470.xml"/><Relationship Id="rId12" Type="http://schemas.openxmlformats.org/officeDocument/2006/relationships/tags" Target="../tags/tag475.xml"/><Relationship Id="rId17" Type="http://schemas.openxmlformats.org/officeDocument/2006/relationships/tags" Target="../tags/tag480.xml"/><Relationship Id="rId25" Type="http://schemas.openxmlformats.org/officeDocument/2006/relationships/tags" Target="../tags/tag488.xml"/><Relationship Id="rId2" Type="http://schemas.openxmlformats.org/officeDocument/2006/relationships/tags" Target="../tags/tag465.xml"/><Relationship Id="rId16" Type="http://schemas.openxmlformats.org/officeDocument/2006/relationships/tags" Target="../tags/tag479.xml"/><Relationship Id="rId20" Type="http://schemas.openxmlformats.org/officeDocument/2006/relationships/tags" Target="../tags/tag483.xml"/><Relationship Id="rId29" Type="http://schemas.openxmlformats.org/officeDocument/2006/relationships/image" Target="../media/image15.png"/><Relationship Id="rId1" Type="http://schemas.openxmlformats.org/officeDocument/2006/relationships/tags" Target="../tags/tag464.xml"/><Relationship Id="rId6" Type="http://schemas.openxmlformats.org/officeDocument/2006/relationships/tags" Target="../tags/tag469.xml"/><Relationship Id="rId11" Type="http://schemas.openxmlformats.org/officeDocument/2006/relationships/tags" Target="../tags/tag474.xml"/><Relationship Id="rId24" Type="http://schemas.openxmlformats.org/officeDocument/2006/relationships/tags" Target="../tags/tag487.xml"/><Relationship Id="rId32" Type="http://schemas.openxmlformats.org/officeDocument/2006/relationships/image" Target="../media/image41.jpeg"/><Relationship Id="rId5" Type="http://schemas.openxmlformats.org/officeDocument/2006/relationships/tags" Target="../tags/tag468.xml"/><Relationship Id="rId15" Type="http://schemas.openxmlformats.org/officeDocument/2006/relationships/tags" Target="../tags/tag478.xml"/><Relationship Id="rId23" Type="http://schemas.openxmlformats.org/officeDocument/2006/relationships/tags" Target="../tags/tag486.xml"/><Relationship Id="rId28" Type="http://schemas.openxmlformats.org/officeDocument/2006/relationships/slideLayout" Target="../slideLayouts/slideLayout33.xml"/><Relationship Id="rId10" Type="http://schemas.openxmlformats.org/officeDocument/2006/relationships/tags" Target="../tags/tag473.xml"/><Relationship Id="rId19" Type="http://schemas.openxmlformats.org/officeDocument/2006/relationships/tags" Target="../tags/tag482.xml"/><Relationship Id="rId31" Type="http://schemas.openxmlformats.org/officeDocument/2006/relationships/image" Target="../media/image40.jpeg"/><Relationship Id="rId4" Type="http://schemas.openxmlformats.org/officeDocument/2006/relationships/tags" Target="../tags/tag467.xml"/><Relationship Id="rId9" Type="http://schemas.openxmlformats.org/officeDocument/2006/relationships/tags" Target="../tags/tag472.xml"/><Relationship Id="rId14" Type="http://schemas.openxmlformats.org/officeDocument/2006/relationships/tags" Target="../tags/tag477.xml"/><Relationship Id="rId22" Type="http://schemas.openxmlformats.org/officeDocument/2006/relationships/tags" Target="../tags/tag485.xml"/><Relationship Id="rId27" Type="http://schemas.openxmlformats.org/officeDocument/2006/relationships/tags" Target="../tags/tag490.xml"/><Relationship Id="rId30" Type="http://schemas.openxmlformats.org/officeDocument/2006/relationships/image" Target="../media/image1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493.xml"/><Relationship Id="rId2" Type="http://schemas.openxmlformats.org/officeDocument/2006/relationships/tags" Target="../tags/tag492.xml"/><Relationship Id="rId1" Type="http://schemas.openxmlformats.org/officeDocument/2006/relationships/tags" Target="../tags/tag491.xml"/><Relationship Id="rId4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501.xml"/><Relationship Id="rId3" Type="http://schemas.openxmlformats.org/officeDocument/2006/relationships/tags" Target="../tags/tag496.xml"/><Relationship Id="rId7" Type="http://schemas.openxmlformats.org/officeDocument/2006/relationships/tags" Target="../tags/tag500.xml"/><Relationship Id="rId2" Type="http://schemas.openxmlformats.org/officeDocument/2006/relationships/tags" Target="../tags/tag495.xml"/><Relationship Id="rId1" Type="http://schemas.openxmlformats.org/officeDocument/2006/relationships/tags" Target="../tags/tag494.xml"/><Relationship Id="rId6" Type="http://schemas.openxmlformats.org/officeDocument/2006/relationships/tags" Target="../tags/tag499.xml"/><Relationship Id="rId11" Type="http://schemas.openxmlformats.org/officeDocument/2006/relationships/image" Target="../media/image42.png"/><Relationship Id="rId5" Type="http://schemas.openxmlformats.org/officeDocument/2006/relationships/tags" Target="../tags/tag498.xml"/><Relationship Id="rId10" Type="http://schemas.openxmlformats.org/officeDocument/2006/relationships/slideLayout" Target="../slideLayouts/slideLayout52.xml"/><Relationship Id="rId4" Type="http://schemas.openxmlformats.org/officeDocument/2006/relationships/tags" Target="../tags/tag497.xml"/><Relationship Id="rId9" Type="http://schemas.openxmlformats.org/officeDocument/2006/relationships/tags" Target="../tags/tag50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510.xml"/><Relationship Id="rId13" Type="http://schemas.openxmlformats.org/officeDocument/2006/relationships/tags" Target="../tags/tag515.xml"/><Relationship Id="rId18" Type="http://schemas.openxmlformats.org/officeDocument/2006/relationships/slideLayout" Target="../slideLayouts/slideLayout52.xml"/><Relationship Id="rId3" Type="http://schemas.openxmlformats.org/officeDocument/2006/relationships/tags" Target="../tags/tag505.xml"/><Relationship Id="rId21" Type="http://schemas.openxmlformats.org/officeDocument/2006/relationships/image" Target="../media/image43.png"/><Relationship Id="rId7" Type="http://schemas.openxmlformats.org/officeDocument/2006/relationships/tags" Target="../tags/tag509.xml"/><Relationship Id="rId12" Type="http://schemas.openxmlformats.org/officeDocument/2006/relationships/tags" Target="../tags/tag514.xml"/><Relationship Id="rId17" Type="http://schemas.openxmlformats.org/officeDocument/2006/relationships/tags" Target="../tags/tag519.xml"/><Relationship Id="rId2" Type="http://schemas.openxmlformats.org/officeDocument/2006/relationships/tags" Target="../tags/tag504.xml"/><Relationship Id="rId16" Type="http://schemas.openxmlformats.org/officeDocument/2006/relationships/tags" Target="../tags/tag518.xml"/><Relationship Id="rId20" Type="http://schemas.openxmlformats.org/officeDocument/2006/relationships/image" Target="../media/image16.svg"/><Relationship Id="rId1" Type="http://schemas.openxmlformats.org/officeDocument/2006/relationships/tags" Target="../tags/tag503.xml"/><Relationship Id="rId6" Type="http://schemas.openxmlformats.org/officeDocument/2006/relationships/tags" Target="../tags/tag508.xml"/><Relationship Id="rId11" Type="http://schemas.openxmlformats.org/officeDocument/2006/relationships/tags" Target="../tags/tag513.xml"/><Relationship Id="rId5" Type="http://schemas.openxmlformats.org/officeDocument/2006/relationships/tags" Target="../tags/tag507.xml"/><Relationship Id="rId15" Type="http://schemas.openxmlformats.org/officeDocument/2006/relationships/tags" Target="../tags/tag517.xml"/><Relationship Id="rId23" Type="http://schemas.openxmlformats.org/officeDocument/2006/relationships/image" Target="../media/image45.png"/><Relationship Id="rId10" Type="http://schemas.openxmlformats.org/officeDocument/2006/relationships/tags" Target="../tags/tag512.xml"/><Relationship Id="rId19" Type="http://schemas.openxmlformats.org/officeDocument/2006/relationships/image" Target="../media/image15.png"/><Relationship Id="rId4" Type="http://schemas.openxmlformats.org/officeDocument/2006/relationships/tags" Target="../tags/tag506.xml"/><Relationship Id="rId9" Type="http://schemas.openxmlformats.org/officeDocument/2006/relationships/tags" Target="../tags/tag511.xml"/><Relationship Id="rId14" Type="http://schemas.openxmlformats.org/officeDocument/2006/relationships/tags" Target="../tags/tag516.xml"/><Relationship Id="rId22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tags" Target="../tags/tag522.xml"/><Relationship Id="rId7" Type="http://schemas.openxmlformats.org/officeDocument/2006/relationships/tags" Target="../tags/tag526.xml"/><Relationship Id="rId2" Type="http://schemas.openxmlformats.org/officeDocument/2006/relationships/tags" Target="../tags/tag521.xml"/><Relationship Id="rId1" Type="http://schemas.openxmlformats.org/officeDocument/2006/relationships/tags" Target="../tags/tag520.xml"/><Relationship Id="rId6" Type="http://schemas.openxmlformats.org/officeDocument/2006/relationships/tags" Target="../tags/tag525.xml"/><Relationship Id="rId11" Type="http://schemas.openxmlformats.org/officeDocument/2006/relationships/image" Target="../media/image46.jpeg"/><Relationship Id="rId5" Type="http://schemas.openxmlformats.org/officeDocument/2006/relationships/tags" Target="../tags/tag524.xml"/><Relationship Id="rId10" Type="http://schemas.openxmlformats.org/officeDocument/2006/relationships/image" Target="../media/image16.svg"/><Relationship Id="rId4" Type="http://schemas.openxmlformats.org/officeDocument/2006/relationships/tags" Target="../tags/tag523.xml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90.xml"/><Relationship Id="rId13" Type="http://schemas.openxmlformats.org/officeDocument/2006/relationships/notesSlide" Target="../notesSlides/notesSlide1.xml"/><Relationship Id="rId3" Type="http://schemas.openxmlformats.org/officeDocument/2006/relationships/tags" Target="../tags/tag285.xml"/><Relationship Id="rId7" Type="http://schemas.openxmlformats.org/officeDocument/2006/relationships/tags" Target="../tags/tag289.xml"/><Relationship Id="rId12" Type="http://schemas.openxmlformats.org/officeDocument/2006/relationships/slideLayout" Target="../slideLayouts/slideLayout12.xml"/><Relationship Id="rId2" Type="http://schemas.openxmlformats.org/officeDocument/2006/relationships/tags" Target="../tags/tag284.xml"/><Relationship Id="rId1" Type="http://schemas.openxmlformats.org/officeDocument/2006/relationships/tags" Target="../tags/tag283.xml"/><Relationship Id="rId6" Type="http://schemas.openxmlformats.org/officeDocument/2006/relationships/tags" Target="../tags/tag288.xml"/><Relationship Id="rId11" Type="http://schemas.openxmlformats.org/officeDocument/2006/relationships/tags" Target="../tags/tag293.xml"/><Relationship Id="rId5" Type="http://schemas.openxmlformats.org/officeDocument/2006/relationships/tags" Target="../tags/tag287.xml"/><Relationship Id="rId10" Type="http://schemas.openxmlformats.org/officeDocument/2006/relationships/tags" Target="../tags/tag292.xml"/><Relationship Id="rId4" Type="http://schemas.openxmlformats.org/officeDocument/2006/relationships/tags" Target="../tags/tag286.xml"/><Relationship Id="rId9" Type="http://schemas.openxmlformats.org/officeDocument/2006/relationships/tags" Target="../tags/tag291.xml"/><Relationship Id="rId1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534.xml"/><Relationship Id="rId13" Type="http://schemas.openxmlformats.org/officeDocument/2006/relationships/slideLayout" Target="../slideLayouts/slideLayout52.xml"/><Relationship Id="rId3" Type="http://schemas.openxmlformats.org/officeDocument/2006/relationships/tags" Target="../tags/tag529.xml"/><Relationship Id="rId7" Type="http://schemas.openxmlformats.org/officeDocument/2006/relationships/tags" Target="../tags/tag533.xml"/><Relationship Id="rId12" Type="http://schemas.openxmlformats.org/officeDocument/2006/relationships/tags" Target="../tags/tag538.xml"/><Relationship Id="rId2" Type="http://schemas.openxmlformats.org/officeDocument/2006/relationships/tags" Target="../tags/tag528.xml"/><Relationship Id="rId16" Type="http://schemas.openxmlformats.org/officeDocument/2006/relationships/image" Target="../media/image47.png"/><Relationship Id="rId1" Type="http://schemas.openxmlformats.org/officeDocument/2006/relationships/tags" Target="../tags/tag527.xml"/><Relationship Id="rId6" Type="http://schemas.openxmlformats.org/officeDocument/2006/relationships/tags" Target="../tags/tag532.xml"/><Relationship Id="rId11" Type="http://schemas.openxmlformats.org/officeDocument/2006/relationships/tags" Target="../tags/tag537.xml"/><Relationship Id="rId5" Type="http://schemas.openxmlformats.org/officeDocument/2006/relationships/tags" Target="../tags/tag531.xml"/><Relationship Id="rId15" Type="http://schemas.openxmlformats.org/officeDocument/2006/relationships/image" Target="../media/image16.svg"/><Relationship Id="rId10" Type="http://schemas.openxmlformats.org/officeDocument/2006/relationships/tags" Target="../tags/tag536.xml"/><Relationship Id="rId4" Type="http://schemas.openxmlformats.org/officeDocument/2006/relationships/tags" Target="../tags/tag530.xml"/><Relationship Id="rId9" Type="http://schemas.openxmlformats.org/officeDocument/2006/relationships/tags" Target="../tags/tag535.xml"/><Relationship Id="rId1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546.xml"/><Relationship Id="rId13" Type="http://schemas.openxmlformats.org/officeDocument/2006/relationships/image" Target="../media/image16.svg"/><Relationship Id="rId3" Type="http://schemas.openxmlformats.org/officeDocument/2006/relationships/tags" Target="../tags/tag541.xml"/><Relationship Id="rId7" Type="http://schemas.openxmlformats.org/officeDocument/2006/relationships/tags" Target="../tags/tag545.xml"/><Relationship Id="rId12" Type="http://schemas.openxmlformats.org/officeDocument/2006/relationships/image" Target="../media/image15.png"/><Relationship Id="rId2" Type="http://schemas.openxmlformats.org/officeDocument/2006/relationships/tags" Target="../tags/tag540.xml"/><Relationship Id="rId1" Type="http://schemas.openxmlformats.org/officeDocument/2006/relationships/tags" Target="../tags/tag539.xml"/><Relationship Id="rId6" Type="http://schemas.openxmlformats.org/officeDocument/2006/relationships/tags" Target="../tags/tag544.xml"/><Relationship Id="rId11" Type="http://schemas.openxmlformats.org/officeDocument/2006/relationships/image" Target="../media/image49.png"/><Relationship Id="rId5" Type="http://schemas.openxmlformats.org/officeDocument/2006/relationships/tags" Target="../tags/tag543.xml"/><Relationship Id="rId10" Type="http://schemas.openxmlformats.org/officeDocument/2006/relationships/image" Target="../media/image48.png"/><Relationship Id="rId4" Type="http://schemas.openxmlformats.org/officeDocument/2006/relationships/tags" Target="../tags/tag542.xml"/><Relationship Id="rId9" Type="http://schemas.openxmlformats.org/officeDocument/2006/relationships/slideLayout" Target="../slideLayouts/slideLayout5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549.xml"/><Relationship Id="rId7" Type="http://schemas.openxmlformats.org/officeDocument/2006/relationships/image" Target="../media/image15.png"/><Relationship Id="rId2" Type="http://schemas.openxmlformats.org/officeDocument/2006/relationships/tags" Target="../tags/tag548.xml"/><Relationship Id="rId1" Type="http://schemas.openxmlformats.org/officeDocument/2006/relationships/tags" Target="../tags/tag547.xml"/><Relationship Id="rId6" Type="http://schemas.openxmlformats.org/officeDocument/2006/relationships/slideLayout" Target="../slideLayouts/slideLayout53.xml"/><Relationship Id="rId5" Type="http://schemas.openxmlformats.org/officeDocument/2006/relationships/tags" Target="../tags/tag551.xml"/><Relationship Id="rId4" Type="http://schemas.openxmlformats.org/officeDocument/2006/relationships/tags" Target="../tags/tag55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554.xml"/><Relationship Id="rId7" Type="http://schemas.openxmlformats.org/officeDocument/2006/relationships/image" Target="../media/image15.png"/><Relationship Id="rId2" Type="http://schemas.openxmlformats.org/officeDocument/2006/relationships/tags" Target="../tags/tag553.xml"/><Relationship Id="rId1" Type="http://schemas.openxmlformats.org/officeDocument/2006/relationships/tags" Target="../tags/tag552.xml"/><Relationship Id="rId6" Type="http://schemas.openxmlformats.org/officeDocument/2006/relationships/slideLayout" Target="../slideLayouts/slideLayout53.xml"/><Relationship Id="rId5" Type="http://schemas.openxmlformats.org/officeDocument/2006/relationships/tags" Target="../tags/tag556.xml"/><Relationship Id="rId4" Type="http://schemas.openxmlformats.org/officeDocument/2006/relationships/tags" Target="../tags/tag55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tags" Target="../tags/tag559.xml"/><Relationship Id="rId7" Type="http://schemas.openxmlformats.org/officeDocument/2006/relationships/tags" Target="../tags/tag563.xml"/><Relationship Id="rId2" Type="http://schemas.openxmlformats.org/officeDocument/2006/relationships/tags" Target="../tags/tag558.xml"/><Relationship Id="rId1" Type="http://schemas.openxmlformats.org/officeDocument/2006/relationships/tags" Target="../tags/tag557.xml"/><Relationship Id="rId6" Type="http://schemas.openxmlformats.org/officeDocument/2006/relationships/tags" Target="../tags/tag562.xml"/><Relationship Id="rId11" Type="http://schemas.openxmlformats.org/officeDocument/2006/relationships/image" Target="../media/image50.png"/><Relationship Id="rId5" Type="http://schemas.openxmlformats.org/officeDocument/2006/relationships/tags" Target="../tags/tag561.xml"/><Relationship Id="rId10" Type="http://schemas.openxmlformats.org/officeDocument/2006/relationships/image" Target="../media/image16.svg"/><Relationship Id="rId4" Type="http://schemas.openxmlformats.org/officeDocument/2006/relationships/tags" Target="../tags/tag560.xml"/><Relationship Id="rId9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571.xml"/><Relationship Id="rId13" Type="http://schemas.openxmlformats.org/officeDocument/2006/relationships/tags" Target="../tags/tag576.xml"/><Relationship Id="rId18" Type="http://schemas.openxmlformats.org/officeDocument/2006/relationships/tags" Target="../tags/tag581.xml"/><Relationship Id="rId3" Type="http://schemas.openxmlformats.org/officeDocument/2006/relationships/tags" Target="../tags/tag566.xml"/><Relationship Id="rId21" Type="http://schemas.openxmlformats.org/officeDocument/2006/relationships/slideLayout" Target="../slideLayouts/slideLayout58.xml"/><Relationship Id="rId7" Type="http://schemas.openxmlformats.org/officeDocument/2006/relationships/tags" Target="../tags/tag570.xml"/><Relationship Id="rId12" Type="http://schemas.openxmlformats.org/officeDocument/2006/relationships/tags" Target="../tags/tag575.xml"/><Relationship Id="rId17" Type="http://schemas.openxmlformats.org/officeDocument/2006/relationships/tags" Target="../tags/tag580.xml"/><Relationship Id="rId2" Type="http://schemas.openxmlformats.org/officeDocument/2006/relationships/tags" Target="../tags/tag565.xml"/><Relationship Id="rId16" Type="http://schemas.openxmlformats.org/officeDocument/2006/relationships/tags" Target="../tags/tag579.xml"/><Relationship Id="rId20" Type="http://schemas.openxmlformats.org/officeDocument/2006/relationships/tags" Target="../tags/tag583.xml"/><Relationship Id="rId1" Type="http://schemas.openxmlformats.org/officeDocument/2006/relationships/tags" Target="../tags/tag564.xml"/><Relationship Id="rId6" Type="http://schemas.openxmlformats.org/officeDocument/2006/relationships/tags" Target="../tags/tag569.xml"/><Relationship Id="rId11" Type="http://schemas.openxmlformats.org/officeDocument/2006/relationships/tags" Target="../tags/tag574.xml"/><Relationship Id="rId5" Type="http://schemas.openxmlformats.org/officeDocument/2006/relationships/tags" Target="../tags/tag568.xml"/><Relationship Id="rId15" Type="http://schemas.openxmlformats.org/officeDocument/2006/relationships/tags" Target="../tags/tag578.xml"/><Relationship Id="rId10" Type="http://schemas.openxmlformats.org/officeDocument/2006/relationships/tags" Target="../tags/tag573.xml"/><Relationship Id="rId19" Type="http://schemas.openxmlformats.org/officeDocument/2006/relationships/tags" Target="../tags/tag582.xml"/><Relationship Id="rId4" Type="http://schemas.openxmlformats.org/officeDocument/2006/relationships/tags" Target="../tags/tag567.xml"/><Relationship Id="rId9" Type="http://schemas.openxmlformats.org/officeDocument/2006/relationships/tags" Target="../tags/tag572.xml"/><Relationship Id="rId14" Type="http://schemas.openxmlformats.org/officeDocument/2006/relationships/tags" Target="../tags/tag57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304.xml"/><Relationship Id="rId13" Type="http://schemas.openxmlformats.org/officeDocument/2006/relationships/notesSlide" Target="../notesSlides/notesSlide2.xml"/><Relationship Id="rId3" Type="http://schemas.openxmlformats.org/officeDocument/2006/relationships/tags" Target="../tags/tag299.xml"/><Relationship Id="rId7" Type="http://schemas.openxmlformats.org/officeDocument/2006/relationships/tags" Target="../tags/tag303.xml"/><Relationship Id="rId12" Type="http://schemas.openxmlformats.org/officeDocument/2006/relationships/slideLayout" Target="../slideLayouts/slideLayout22.xml"/><Relationship Id="rId2" Type="http://schemas.openxmlformats.org/officeDocument/2006/relationships/tags" Target="../tags/tag298.xml"/><Relationship Id="rId1" Type="http://schemas.openxmlformats.org/officeDocument/2006/relationships/tags" Target="../tags/tag297.xml"/><Relationship Id="rId6" Type="http://schemas.openxmlformats.org/officeDocument/2006/relationships/tags" Target="../tags/tag302.xml"/><Relationship Id="rId11" Type="http://schemas.openxmlformats.org/officeDocument/2006/relationships/tags" Target="../tags/tag307.xml"/><Relationship Id="rId5" Type="http://schemas.openxmlformats.org/officeDocument/2006/relationships/tags" Target="../tags/tag301.xml"/><Relationship Id="rId10" Type="http://schemas.openxmlformats.org/officeDocument/2006/relationships/tags" Target="../tags/tag306.xml"/><Relationship Id="rId4" Type="http://schemas.openxmlformats.org/officeDocument/2006/relationships/tags" Target="../tags/tag300.xml"/><Relationship Id="rId9" Type="http://schemas.openxmlformats.org/officeDocument/2006/relationships/tags" Target="../tags/tag305.xml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18.xml"/><Relationship Id="rId3" Type="http://schemas.openxmlformats.org/officeDocument/2006/relationships/tags" Target="../tags/tag313.xml"/><Relationship Id="rId7" Type="http://schemas.openxmlformats.org/officeDocument/2006/relationships/tags" Target="../tags/tag317.xml"/><Relationship Id="rId2" Type="http://schemas.openxmlformats.org/officeDocument/2006/relationships/tags" Target="../tags/tag312.xml"/><Relationship Id="rId1" Type="http://schemas.openxmlformats.org/officeDocument/2006/relationships/tags" Target="../tags/tag311.xml"/><Relationship Id="rId6" Type="http://schemas.openxmlformats.org/officeDocument/2006/relationships/tags" Target="../tags/tag316.xml"/><Relationship Id="rId11" Type="http://schemas.openxmlformats.org/officeDocument/2006/relationships/image" Target="../media/image14.png"/><Relationship Id="rId5" Type="http://schemas.openxmlformats.org/officeDocument/2006/relationships/tags" Target="../tags/tag315.xml"/><Relationship Id="rId10" Type="http://schemas.openxmlformats.org/officeDocument/2006/relationships/slideLayout" Target="../slideLayouts/slideLayout33.xml"/><Relationship Id="rId4" Type="http://schemas.openxmlformats.org/officeDocument/2006/relationships/tags" Target="../tags/tag314.xml"/><Relationship Id="rId9" Type="http://schemas.openxmlformats.org/officeDocument/2006/relationships/tags" Target="../tags/tag3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27.xml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tags" Target="../tags/tag322.xml"/><Relationship Id="rId7" Type="http://schemas.openxmlformats.org/officeDocument/2006/relationships/tags" Target="../tags/tag326.xml"/><Relationship Id="rId12" Type="http://schemas.openxmlformats.org/officeDocument/2006/relationships/slideLayout" Target="../slideLayouts/slideLayout19.xml"/><Relationship Id="rId17" Type="http://schemas.openxmlformats.org/officeDocument/2006/relationships/image" Target="../media/image19.png"/><Relationship Id="rId2" Type="http://schemas.openxmlformats.org/officeDocument/2006/relationships/tags" Target="../tags/tag321.xml"/><Relationship Id="rId16" Type="http://schemas.openxmlformats.org/officeDocument/2006/relationships/image" Target="../media/image18.png"/><Relationship Id="rId1" Type="http://schemas.openxmlformats.org/officeDocument/2006/relationships/tags" Target="../tags/tag320.xml"/><Relationship Id="rId6" Type="http://schemas.openxmlformats.org/officeDocument/2006/relationships/tags" Target="../tags/tag325.xml"/><Relationship Id="rId11" Type="http://schemas.openxmlformats.org/officeDocument/2006/relationships/tags" Target="../tags/tag330.xml"/><Relationship Id="rId5" Type="http://schemas.openxmlformats.org/officeDocument/2006/relationships/tags" Target="../tags/tag324.xml"/><Relationship Id="rId15" Type="http://schemas.openxmlformats.org/officeDocument/2006/relationships/image" Target="../media/image17.png"/><Relationship Id="rId10" Type="http://schemas.openxmlformats.org/officeDocument/2006/relationships/tags" Target="../tags/tag329.xml"/><Relationship Id="rId4" Type="http://schemas.openxmlformats.org/officeDocument/2006/relationships/tags" Target="../tags/tag323.xml"/><Relationship Id="rId9" Type="http://schemas.openxmlformats.org/officeDocument/2006/relationships/tags" Target="../tags/tag328.xml"/><Relationship Id="rId1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338.xml"/><Relationship Id="rId13" Type="http://schemas.openxmlformats.org/officeDocument/2006/relationships/tags" Target="../tags/tag343.xml"/><Relationship Id="rId18" Type="http://schemas.openxmlformats.org/officeDocument/2006/relationships/image" Target="../media/image22.png"/><Relationship Id="rId3" Type="http://schemas.openxmlformats.org/officeDocument/2006/relationships/tags" Target="../tags/tag333.xml"/><Relationship Id="rId21" Type="http://schemas.openxmlformats.org/officeDocument/2006/relationships/image" Target="../media/image16.svg"/><Relationship Id="rId7" Type="http://schemas.openxmlformats.org/officeDocument/2006/relationships/tags" Target="../tags/tag337.xml"/><Relationship Id="rId12" Type="http://schemas.openxmlformats.org/officeDocument/2006/relationships/tags" Target="../tags/tag342.xml"/><Relationship Id="rId17" Type="http://schemas.openxmlformats.org/officeDocument/2006/relationships/image" Target="../media/image21.png"/><Relationship Id="rId2" Type="http://schemas.openxmlformats.org/officeDocument/2006/relationships/tags" Target="../tags/tag332.xml"/><Relationship Id="rId16" Type="http://schemas.openxmlformats.org/officeDocument/2006/relationships/slideLayout" Target="../slideLayouts/slideLayout47.xml"/><Relationship Id="rId20" Type="http://schemas.openxmlformats.org/officeDocument/2006/relationships/image" Target="../media/image15.png"/><Relationship Id="rId1" Type="http://schemas.openxmlformats.org/officeDocument/2006/relationships/tags" Target="../tags/tag331.xml"/><Relationship Id="rId6" Type="http://schemas.openxmlformats.org/officeDocument/2006/relationships/tags" Target="../tags/tag336.xml"/><Relationship Id="rId11" Type="http://schemas.openxmlformats.org/officeDocument/2006/relationships/tags" Target="../tags/tag341.xml"/><Relationship Id="rId5" Type="http://schemas.openxmlformats.org/officeDocument/2006/relationships/tags" Target="../tags/tag335.xml"/><Relationship Id="rId15" Type="http://schemas.openxmlformats.org/officeDocument/2006/relationships/tags" Target="../tags/tag345.xml"/><Relationship Id="rId10" Type="http://schemas.openxmlformats.org/officeDocument/2006/relationships/tags" Target="../tags/tag340.xml"/><Relationship Id="rId19" Type="http://schemas.microsoft.com/office/2007/relationships/hdphoto" Target="../media/hdphoto1.wdp"/><Relationship Id="rId4" Type="http://schemas.openxmlformats.org/officeDocument/2006/relationships/tags" Target="../tags/tag334.xml"/><Relationship Id="rId9" Type="http://schemas.openxmlformats.org/officeDocument/2006/relationships/tags" Target="../tags/tag339.xml"/><Relationship Id="rId14" Type="http://schemas.openxmlformats.org/officeDocument/2006/relationships/tags" Target="../tags/tag34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53.xml"/><Relationship Id="rId13" Type="http://schemas.openxmlformats.org/officeDocument/2006/relationships/tags" Target="../tags/tag358.xml"/><Relationship Id="rId18" Type="http://schemas.openxmlformats.org/officeDocument/2006/relationships/slideLayout" Target="../slideLayouts/slideLayout47.xml"/><Relationship Id="rId3" Type="http://schemas.openxmlformats.org/officeDocument/2006/relationships/tags" Target="../tags/tag348.xml"/><Relationship Id="rId21" Type="http://schemas.openxmlformats.org/officeDocument/2006/relationships/image" Target="../media/image23.png"/><Relationship Id="rId7" Type="http://schemas.openxmlformats.org/officeDocument/2006/relationships/tags" Target="../tags/tag352.xml"/><Relationship Id="rId12" Type="http://schemas.openxmlformats.org/officeDocument/2006/relationships/tags" Target="../tags/tag357.xml"/><Relationship Id="rId17" Type="http://schemas.openxmlformats.org/officeDocument/2006/relationships/tags" Target="../tags/tag362.xml"/><Relationship Id="rId2" Type="http://schemas.openxmlformats.org/officeDocument/2006/relationships/tags" Target="../tags/tag347.xml"/><Relationship Id="rId16" Type="http://schemas.openxmlformats.org/officeDocument/2006/relationships/tags" Target="../tags/tag361.xml"/><Relationship Id="rId20" Type="http://schemas.openxmlformats.org/officeDocument/2006/relationships/image" Target="../media/image16.svg"/><Relationship Id="rId1" Type="http://schemas.openxmlformats.org/officeDocument/2006/relationships/tags" Target="../tags/tag346.xml"/><Relationship Id="rId6" Type="http://schemas.openxmlformats.org/officeDocument/2006/relationships/tags" Target="../tags/tag351.xml"/><Relationship Id="rId11" Type="http://schemas.openxmlformats.org/officeDocument/2006/relationships/tags" Target="../tags/tag356.xml"/><Relationship Id="rId24" Type="http://schemas.openxmlformats.org/officeDocument/2006/relationships/image" Target="../media/image26.jpeg"/><Relationship Id="rId5" Type="http://schemas.openxmlformats.org/officeDocument/2006/relationships/tags" Target="../tags/tag350.xml"/><Relationship Id="rId15" Type="http://schemas.openxmlformats.org/officeDocument/2006/relationships/tags" Target="../tags/tag360.xml"/><Relationship Id="rId23" Type="http://schemas.openxmlformats.org/officeDocument/2006/relationships/image" Target="../media/image25.jpeg"/><Relationship Id="rId10" Type="http://schemas.openxmlformats.org/officeDocument/2006/relationships/tags" Target="../tags/tag355.xml"/><Relationship Id="rId19" Type="http://schemas.openxmlformats.org/officeDocument/2006/relationships/image" Target="../media/image15.png"/><Relationship Id="rId4" Type="http://schemas.openxmlformats.org/officeDocument/2006/relationships/tags" Target="../tags/tag349.xml"/><Relationship Id="rId9" Type="http://schemas.openxmlformats.org/officeDocument/2006/relationships/tags" Target="../tags/tag354.xml"/><Relationship Id="rId14" Type="http://schemas.openxmlformats.org/officeDocument/2006/relationships/tags" Target="../tags/tag359.xml"/><Relationship Id="rId22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70.xml"/><Relationship Id="rId13" Type="http://schemas.openxmlformats.org/officeDocument/2006/relationships/tags" Target="../tags/tag375.xml"/><Relationship Id="rId18" Type="http://schemas.openxmlformats.org/officeDocument/2006/relationships/image" Target="../media/image15.png"/><Relationship Id="rId3" Type="http://schemas.openxmlformats.org/officeDocument/2006/relationships/tags" Target="../tags/tag365.xml"/><Relationship Id="rId7" Type="http://schemas.openxmlformats.org/officeDocument/2006/relationships/tags" Target="../tags/tag369.xml"/><Relationship Id="rId12" Type="http://schemas.openxmlformats.org/officeDocument/2006/relationships/tags" Target="../tags/tag374.xml"/><Relationship Id="rId17" Type="http://schemas.openxmlformats.org/officeDocument/2006/relationships/image" Target="../media/image28.png"/><Relationship Id="rId2" Type="http://schemas.openxmlformats.org/officeDocument/2006/relationships/tags" Target="../tags/tag364.xml"/><Relationship Id="rId16" Type="http://schemas.openxmlformats.org/officeDocument/2006/relationships/image" Target="../media/image27.jpeg"/><Relationship Id="rId1" Type="http://schemas.openxmlformats.org/officeDocument/2006/relationships/tags" Target="../tags/tag363.xml"/><Relationship Id="rId6" Type="http://schemas.openxmlformats.org/officeDocument/2006/relationships/tags" Target="../tags/tag368.xml"/><Relationship Id="rId11" Type="http://schemas.openxmlformats.org/officeDocument/2006/relationships/tags" Target="../tags/tag373.xml"/><Relationship Id="rId5" Type="http://schemas.openxmlformats.org/officeDocument/2006/relationships/tags" Target="../tags/tag367.xml"/><Relationship Id="rId15" Type="http://schemas.openxmlformats.org/officeDocument/2006/relationships/slideLayout" Target="../slideLayouts/slideLayout51.xml"/><Relationship Id="rId10" Type="http://schemas.openxmlformats.org/officeDocument/2006/relationships/tags" Target="../tags/tag372.xml"/><Relationship Id="rId19" Type="http://schemas.openxmlformats.org/officeDocument/2006/relationships/image" Target="../media/image16.svg"/><Relationship Id="rId4" Type="http://schemas.openxmlformats.org/officeDocument/2006/relationships/tags" Target="../tags/tag366.xml"/><Relationship Id="rId9" Type="http://schemas.openxmlformats.org/officeDocument/2006/relationships/tags" Target="../tags/tag371.xml"/><Relationship Id="rId14" Type="http://schemas.openxmlformats.org/officeDocument/2006/relationships/tags" Target="../tags/tag37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384.xml"/><Relationship Id="rId13" Type="http://schemas.openxmlformats.org/officeDocument/2006/relationships/image" Target="../media/image29.jpeg"/><Relationship Id="rId3" Type="http://schemas.openxmlformats.org/officeDocument/2006/relationships/tags" Target="../tags/tag379.xml"/><Relationship Id="rId7" Type="http://schemas.openxmlformats.org/officeDocument/2006/relationships/tags" Target="../tags/tag383.xml"/><Relationship Id="rId12" Type="http://schemas.openxmlformats.org/officeDocument/2006/relationships/image" Target="../media/image16.svg"/><Relationship Id="rId2" Type="http://schemas.openxmlformats.org/officeDocument/2006/relationships/tags" Target="../tags/tag378.xml"/><Relationship Id="rId1" Type="http://schemas.openxmlformats.org/officeDocument/2006/relationships/tags" Target="../tags/tag377.xml"/><Relationship Id="rId6" Type="http://schemas.openxmlformats.org/officeDocument/2006/relationships/tags" Target="../tags/tag382.xml"/><Relationship Id="rId11" Type="http://schemas.openxmlformats.org/officeDocument/2006/relationships/image" Target="../media/image15.png"/><Relationship Id="rId5" Type="http://schemas.openxmlformats.org/officeDocument/2006/relationships/tags" Target="../tags/tag381.xml"/><Relationship Id="rId10" Type="http://schemas.openxmlformats.org/officeDocument/2006/relationships/slideLayout" Target="../slideLayouts/slideLayout51.xml"/><Relationship Id="rId4" Type="http://schemas.openxmlformats.org/officeDocument/2006/relationships/tags" Target="../tags/tag380.xml"/><Relationship Id="rId9" Type="http://schemas.openxmlformats.org/officeDocument/2006/relationships/tags" Target="../tags/tag385.xml"/><Relationship Id="rId1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r="32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1040675" y="2410098"/>
            <a:ext cx="10110651" cy="2037805"/>
          </a:xfrm>
          <a:prstGeom prst="rect">
            <a:avLst/>
          </a:prstGeom>
          <a:solidFill>
            <a:sysClr val="windowText" lastClr="000000">
              <a:lumMod val="95000"/>
              <a:lumOff val="5000"/>
              <a:alpha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F0502020204030204"/>
              <a:cs typeface="Arial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1206137" y="2562499"/>
            <a:ext cx="9779726" cy="1741714"/>
          </a:xfrm>
          <a:prstGeom prst="rect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F0502020204030204"/>
              <a:cs typeface="Arial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4415094" y="2736753"/>
            <a:ext cx="33618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——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选必三 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3.3.3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——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3149600" y="3214051"/>
            <a:ext cx="589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生态保护与国家安全</a:t>
            </a:r>
            <a:endParaRPr kumimoji="0" lang="en-US" altLang="zh-CN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7" name="iconfont-10357-5072110"/>
          <p:cNvSpPr>
            <a:spLocks noChangeAspect="1"/>
          </p:cNvSpPr>
          <p:nvPr>
            <p:custDataLst>
              <p:tags r:id="rId6"/>
            </p:custDataLst>
          </p:nvPr>
        </p:nvSpPr>
        <p:spPr bwMode="auto">
          <a:xfrm>
            <a:off x="663058" y="0"/>
            <a:ext cx="377617" cy="609685"/>
          </a:xfrm>
          <a:custGeom>
            <a:avLst/>
            <a:gdLst>
              <a:gd name="T0" fmla="*/ 0 w 7928"/>
              <a:gd name="T1" fmla="*/ 0 h 12800"/>
              <a:gd name="T2" fmla="*/ 0 w 7928"/>
              <a:gd name="T3" fmla="*/ 12800 h 12800"/>
              <a:gd name="T4" fmla="*/ 3964 w 7928"/>
              <a:gd name="T5" fmla="*/ 9989 h 12800"/>
              <a:gd name="T6" fmla="*/ 7928 w 7928"/>
              <a:gd name="T7" fmla="*/ 12800 h 12800"/>
              <a:gd name="T8" fmla="*/ 7928 w 7928"/>
              <a:gd name="T9" fmla="*/ 0 h 12800"/>
              <a:gd name="T10" fmla="*/ 0 w 7928"/>
              <a:gd name="T11" fmla="*/ 0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8" h="12800">
                <a:moveTo>
                  <a:pt x="0" y="0"/>
                </a:moveTo>
                <a:lnTo>
                  <a:pt x="0" y="12800"/>
                </a:lnTo>
                <a:lnTo>
                  <a:pt x="3964" y="9989"/>
                </a:lnTo>
                <a:lnTo>
                  <a:pt x="7928" y="12800"/>
                </a:lnTo>
                <a:lnTo>
                  <a:pt x="792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F0502020204030204"/>
              <a:cs typeface="Arial"/>
            </a:endParaRPr>
          </a:p>
        </p:txBody>
      </p:sp>
      <p:sp>
        <p:nvSpPr>
          <p:cNvPr id="8" name="矩形 7"/>
          <p:cNvSpPr/>
          <p:nvPr>
            <p:custDataLst>
              <p:tags r:id="rId7"/>
            </p:custDataLst>
          </p:nvPr>
        </p:nvSpPr>
        <p:spPr>
          <a:xfrm>
            <a:off x="9543193" y="606364"/>
            <a:ext cx="16081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2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2021</a:t>
            </a:r>
            <a:r>
              <a:rPr kumimoji="0" lang="zh-CN" altLang="en-US" sz="3200" b="1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2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版</a:t>
            </a:r>
            <a:endParaRPr kumimoji="0" lang="zh-CN" altLang="en-US" sz="1200" b="1" i="0" u="none" strike="noStrike" kern="0" cap="none" spc="0" normalizeH="0" baseline="0" noProof="0">
              <a:ln>
                <a:noFill/>
              </a:ln>
              <a:solidFill>
                <a:prstClr val="white">
                  <a:alpha val="20000"/>
                </a:prstClr>
              </a:solidFill>
              <a:effectLst/>
              <a:uLnTx/>
              <a:uFillTx/>
              <a:latin typeface="等线" panose="020F0502020204030204"/>
              <a:ea typeface="等线" panose="020F0502020204030204"/>
              <a:cs typeface="Arial"/>
            </a:endParaRPr>
          </a:p>
        </p:txBody>
      </p:sp>
      <p:sp>
        <p:nvSpPr>
          <p:cNvPr id="9" name="ïṧḻiďe"/>
          <p:cNvSpPr txBox="1"/>
          <p:nvPr>
            <p:custDataLst>
              <p:tags r:id="rId8"/>
            </p:custDataLst>
          </p:nvPr>
        </p:nvSpPr>
        <p:spPr>
          <a:xfrm>
            <a:off x="996950" y="5934771"/>
            <a:ext cx="2927350" cy="31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粗黑宋简体" panose="02000000000000000000" pitchFamily="2" charset="-122"/>
                <a:cs typeface="Times New Roman" panose="02020603050405020304" pitchFamily="18" charset="0"/>
              </a:rPr>
              <a:t>2019</a:t>
            </a: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粗黑宋简体" panose="02000000000000000000" pitchFamily="2" charset="-122"/>
                <a:cs typeface="Times New Roman" panose="02020603050405020304" pitchFamily="18" charset="0"/>
              </a:rPr>
              <a:t>新课标人教版选择性必修三 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8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方正粗黑宋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í$ḷiďè"/>
          <p:cNvSpPr txBox="1"/>
          <p:nvPr>
            <p:custDataLst>
              <p:tags r:id="rId9"/>
            </p:custDataLst>
          </p:nvPr>
        </p:nvSpPr>
        <p:spPr>
          <a:xfrm>
            <a:off x="8721090" y="5926511"/>
            <a:ext cx="2747010" cy="296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方正粗黑宋简体" panose="02000000000000000000" pitchFamily="2" charset="-122"/>
                <a:cs typeface="Times New Roman" panose="02020603050405020304" pitchFamily="18" charset="0"/>
              </a:rPr>
              <a:t>第三章第三节</a:t>
            </a: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8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方正粗黑宋简体" panose="020000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6B741A99-598B-4AE8-99C3-E2E1A6BA59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600" y="118534"/>
            <a:ext cx="11988800" cy="6620933"/>
          </a:xfrm>
          <a:prstGeom prst="roundRect">
            <a:avLst>
              <a:gd name="adj" fmla="val 1322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innerShdw blurRad="38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18" name="图形 17">
            <a:extLst>
              <a:ext uri="{FF2B5EF4-FFF2-40B4-BE49-F238E27FC236}">
                <a16:creationId xmlns:a16="http://schemas.microsoft.com/office/drawing/2014/main" id="{89FC22D2-3DAE-4373-A3BF-5B1F89E1A4F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306950" y="6051733"/>
            <a:ext cx="551985" cy="551985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736DD720-2466-468F-AF7E-626D0F48699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705514" y="118533"/>
            <a:ext cx="673100" cy="673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C680D32-6547-4FC7-A8A7-598AE9E5CD5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06950" y="264510"/>
            <a:ext cx="3847528" cy="662554"/>
          </a:xfrm>
          <a:prstGeom prst="rect">
            <a:avLst/>
          </a:prstGeom>
          <a:noFill/>
        </p:spPr>
        <p:txBody>
          <a:bodyPr wrap="none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3. </a:t>
            </a:r>
            <a:r>
              <a:rPr kumimoji="0" lang="zh-CN" altLang="zh-CN" sz="28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生态退化</a:t>
            </a:r>
            <a:r>
              <a:rPr kumimoji="0" lang="zh-CN" altLang="en-US" sz="28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的应对措施</a:t>
            </a:r>
            <a:endParaRPr kumimoji="0" lang="zh-CN" altLang="zh-CN" sz="2800" b="1" i="0" u="none" strike="noStrike" kern="1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2296CF8-1801-4D0B-BABA-AA3690AD6C6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896075" y="1245143"/>
            <a:ext cx="5888069" cy="453172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C4E35A2A-B53E-40A8-9FE6-0CC317CA72A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73145" y="1359251"/>
            <a:ext cx="5316674" cy="460375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rgbClr val="FFFF00"/>
                </a:solidFill>
                <a:latin typeface="微软雅黑" panose="020B0503020204020204" charset="-122"/>
                <a:ea typeface="微软雅黑"/>
                <a:cs typeface="Times New Roman" panose="02020603050405020304" pitchFamily="18" charset="0"/>
              </a:defRPr>
            </a:lvl1pPr>
          </a:lstStyle>
          <a:p>
            <a:r>
              <a:rPr lang="zh-CN" altLang="en-US">
                <a:solidFill>
                  <a:schemeClr val="bg1"/>
                </a:solidFill>
                <a:sym typeface="+mn-ea"/>
              </a:rPr>
              <a:t>设立环境质量及资源利用保护目标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8F589964-D5BA-47BA-8442-8141DA87258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601976" y="2167781"/>
            <a:ext cx="4847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第一，加强生态环境保护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824D6A51-3555-41C4-8851-7BC618D596A0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547740" y="2693852"/>
            <a:ext cx="4847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第二，保障黄河长治久安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18EC7960-68C5-49A0-8D12-AE423942735A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547740" y="3274445"/>
            <a:ext cx="4847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第三，推进水资源节约集约利用。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267301A3-3AF3-4DD0-A158-769311C2D383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547740" y="3828665"/>
            <a:ext cx="4847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第四，推动黄河流域高质量发展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628C8ED5-0A02-4A59-8250-1F46987A47FC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547740" y="4390849"/>
            <a:ext cx="4847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第五，保护、传承、弘扬黄河文化。</a:t>
            </a:r>
          </a:p>
        </p:txBody>
      </p:sp>
    </p:spTree>
    <p:extLst>
      <p:ext uri="{BB962C8B-B14F-4D97-AF65-F5344CB8AC3E}">
        <p14:creationId xmlns:p14="http://schemas.microsoft.com/office/powerpoint/2010/main" val="38691958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1" grpId="0"/>
      <p:bldP spid="32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1F144A5-9B31-434F-8B91-3AB67FF58F7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2" r="30982"/>
          <a:stretch>
            <a:fillRect/>
          </a:stretch>
        </p:blipFill>
        <p:spPr>
          <a:xfrm>
            <a:off x="1020654" y="1944528"/>
            <a:ext cx="2969131" cy="2969131"/>
          </a:xfrm>
          <a:prstGeom prst="rect">
            <a:avLst/>
          </a:prstGeom>
        </p:spPr>
      </p:pic>
      <p:sp>
        <p:nvSpPr>
          <p:cNvPr id="3" name="iconfont-10357-5072110">
            <a:extLst>
              <a:ext uri="{FF2B5EF4-FFF2-40B4-BE49-F238E27FC236}">
                <a16:creationId xmlns:a16="http://schemas.microsoft.com/office/drawing/2014/main" id="{4E865469-1CAE-43C1-AD63-777F53F9B753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 bwMode="auto">
          <a:xfrm>
            <a:off x="11171156" y="0"/>
            <a:ext cx="377617" cy="609685"/>
          </a:xfrm>
          <a:custGeom>
            <a:avLst/>
            <a:gdLst>
              <a:gd name="T0" fmla="*/ 0 w 7928"/>
              <a:gd name="T1" fmla="*/ 0 h 12800"/>
              <a:gd name="T2" fmla="*/ 0 w 7928"/>
              <a:gd name="T3" fmla="*/ 12800 h 12800"/>
              <a:gd name="T4" fmla="*/ 3964 w 7928"/>
              <a:gd name="T5" fmla="*/ 9989 h 12800"/>
              <a:gd name="T6" fmla="*/ 7928 w 7928"/>
              <a:gd name="T7" fmla="*/ 12800 h 12800"/>
              <a:gd name="T8" fmla="*/ 7928 w 7928"/>
              <a:gd name="T9" fmla="*/ 0 h 12800"/>
              <a:gd name="T10" fmla="*/ 0 w 7928"/>
              <a:gd name="T11" fmla="*/ 0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8" h="12800">
                <a:moveTo>
                  <a:pt x="0" y="0"/>
                </a:moveTo>
                <a:lnTo>
                  <a:pt x="0" y="12800"/>
                </a:lnTo>
                <a:lnTo>
                  <a:pt x="3964" y="9989"/>
                </a:lnTo>
                <a:lnTo>
                  <a:pt x="7928" y="12800"/>
                </a:lnTo>
                <a:lnTo>
                  <a:pt x="792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E0FCC07-3D40-4793-80B3-90FF44F4B00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174907" y="1944528"/>
            <a:ext cx="6996249" cy="296894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13" name="îşļíḍê">
            <a:extLst>
              <a:ext uri="{FF2B5EF4-FFF2-40B4-BE49-F238E27FC236}">
                <a16:creationId xmlns:a16="http://schemas.microsoft.com/office/drawing/2014/main" id="{1EBF3961-46A6-4C4D-A857-465BAD8F53B1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5021523" y="2259038"/>
            <a:ext cx="459958" cy="294392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  <a:gd name="connsiteX86" fmla="*/ 373273 h 605239"/>
              <a:gd name="connsiteY86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608697" h="389592">
                <a:moveTo>
                  <a:pt x="23423" y="311688"/>
                </a:moveTo>
                <a:cubicBezTo>
                  <a:pt x="53932" y="311688"/>
                  <a:pt x="70194" y="322487"/>
                  <a:pt x="83248" y="331201"/>
                </a:cubicBezTo>
                <a:cubicBezTo>
                  <a:pt x="93766" y="338202"/>
                  <a:pt x="100704" y="342894"/>
                  <a:pt x="117040" y="342894"/>
                </a:cubicBezTo>
                <a:cubicBezTo>
                  <a:pt x="133376" y="342894"/>
                  <a:pt x="140314" y="338202"/>
                  <a:pt x="150906" y="331201"/>
                </a:cubicBezTo>
                <a:cubicBezTo>
                  <a:pt x="163960" y="322487"/>
                  <a:pt x="180222" y="311688"/>
                  <a:pt x="210657" y="311688"/>
                </a:cubicBezTo>
                <a:cubicBezTo>
                  <a:pt x="241166" y="311688"/>
                  <a:pt x="257428" y="322487"/>
                  <a:pt x="270482" y="331201"/>
                </a:cubicBezTo>
                <a:cubicBezTo>
                  <a:pt x="281075" y="338202"/>
                  <a:pt x="288012" y="342894"/>
                  <a:pt x="304349" y="342894"/>
                </a:cubicBezTo>
                <a:cubicBezTo>
                  <a:pt x="320685" y="342894"/>
                  <a:pt x="327622" y="338202"/>
                  <a:pt x="338140" y="331201"/>
                </a:cubicBezTo>
                <a:cubicBezTo>
                  <a:pt x="351269" y="322487"/>
                  <a:pt x="367456" y="311688"/>
                  <a:pt x="397966" y="311688"/>
                </a:cubicBezTo>
                <a:cubicBezTo>
                  <a:pt x="428475" y="311688"/>
                  <a:pt x="444737" y="322487"/>
                  <a:pt x="457791" y="331201"/>
                </a:cubicBezTo>
                <a:cubicBezTo>
                  <a:pt x="468309" y="338202"/>
                  <a:pt x="475321" y="342894"/>
                  <a:pt x="491657" y="342894"/>
                </a:cubicBezTo>
                <a:cubicBezTo>
                  <a:pt x="507993" y="342894"/>
                  <a:pt x="514931" y="338202"/>
                  <a:pt x="525449" y="331201"/>
                </a:cubicBezTo>
                <a:cubicBezTo>
                  <a:pt x="538503" y="322487"/>
                  <a:pt x="554765" y="311688"/>
                  <a:pt x="585274" y="311688"/>
                </a:cubicBezTo>
                <a:cubicBezTo>
                  <a:pt x="598179" y="311688"/>
                  <a:pt x="608697" y="322190"/>
                  <a:pt x="608697" y="335074"/>
                </a:cubicBezTo>
                <a:cubicBezTo>
                  <a:pt x="608697" y="347959"/>
                  <a:pt x="598179" y="358460"/>
                  <a:pt x="585274" y="358460"/>
                </a:cubicBezTo>
                <a:cubicBezTo>
                  <a:pt x="568938" y="358460"/>
                  <a:pt x="562000" y="363078"/>
                  <a:pt x="551408" y="370079"/>
                </a:cubicBezTo>
                <a:cubicBezTo>
                  <a:pt x="538354" y="378793"/>
                  <a:pt x="522167" y="389592"/>
                  <a:pt x="491657" y="389592"/>
                </a:cubicBezTo>
                <a:cubicBezTo>
                  <a:pt x="461148" y="389592"/>
                  <a:pt x="444886" y="378793"/>
                  <a:pt x="431832" y="370079"/>
                </a:cubicBezTo>
                <a:cubicBezTo>
                  <a:pt x="421239" y="363078"/>
                  <a:pt x="414302" y="358460"/>
                  <a:pt x="397966" y="358460"/>
                </a:cubicBezTo>
                <a:cubicBezTo>
                  <a:pt x="381629" y="358460"/>
                  <a:pt x="374692" y="363078"/>
                  <a:pt x="364174" y="370079"/>
                </a:cubicBezTo>
                <a:cubicBezTo>
                  <a:pt x="351120" y="378793"/>
                  <a:pt x="334858" y="389592"/>
                  <a:pt x="304349" y="389592"/>
                </a:cubicBezTo>
                <a:cubicBezTo>
                  <a:pt x="273839" y="389592"/>
                  <a:pt x="257577" y="378793"/>
                  <a:pt x="244523" y="370079"/>
                </a:cubicBezTo>
                <a:cubicBezTo>
                  <a:pt x="234005" y="363078"/>
                  <a:pt x="226993" y="358460"/>
                  <a:pt x="210657" y="358460"/>
                </a:cubicBezTo>
                <a:cubicBezTo>
                  <a:pt x="194395" y="358460"/>
                  <a:pt x="187383" y="363078"/>
                  <a:pt x="176865" y="370079"/>
                </a:cubicBezTo>
                <a:cubicBezTo>
                  <a:pt x="163811" y="378793"/>
                  <a:pt x="147549" y="389592"/>
                  <a:pt x="117040" y="389592"/>
                </a:cubicBezTo>
                <a:cubicBezTo>
                  <a:pt x="86530" y="389592"/>
                  <a:pt x="70343" y="378793"/>
                  <a:pt x="57215" y="370079"/>
                </a:cubicBezTo>
                <a:cubicBezTo>
                  <a:pt x="46697" y="363078"/>
                  <a:pt x="39759" y="358460"/>
                  <a:pt x="23423" y="358460"/>
                </a:cubicBezTo>
                <a:cubicBezTo>
                  <a:pt x="10518" y="358460"/>
                  <a:pt x="0" y="347959"/>
                  <a:pt x="0" y="335074"/>
                </a:cubicBezTo>
                <a:cubicBezTo>
                  <a:pt x="0" y="322190"/>
                  <a:pt x="10518" y="311688"/>
                  <a:pt x="23423" y="311688"/>
                </a:cubicBezTo>
                <a:close/>
                <a:moveTo>
                  <a:pt x="23423" y="155879"/>
                </a:moveTo>
                <a:cubicBezTo>
                  <a:pt x="53932" y="155879"/>
                  <a:pt x="70194" y="166678"/>
                  <a:pt x="83248" y="175392"/>
                </a:cubicBezTo>
                <a:cubicBezTo>
                  <a:pt x="93766" y="182393"/>
                  <a:pt x="100704" y="187011"/>
                  <a:pt x="117040" y="187011"/>
                </a:cubicBezTo>
                <a:cubicBezTo>
                  <a:pt x="133376" y="187011"/>
                  <a:pt x="140314" y="182393"/>
                  <a:pt x="150906" y="175392"/>
                </a:cubicBezTo>
                <a:cubicBezTo>
                  <a:pt x="163960" y="166678"/>
                  <a:pt x="180222" y="155879"/>
                  <a:pt x="210657" y="155879"/>
                </a:cubicBezTo>
                <a:cubicBezTo>
                  <a:pt x="241166" y="155879"/>
                  <a:pt x="257428" y="166678"/>
                  <a:pt x="270482" y="175392"/>
                </a:cubicBezTo>
                <a:cubicBezTo>
                  <a:pt x="281075" y="182393"/>
                  <a:pt x="288012" y="187011"/>
                  <a:pt x="304349" y="187011"/>
                </a:cubicBezTo>
                <a:cubicBezTo>
                  <a:pt x="320685" y="187011"/>
                  <a:pt x="327622" y="182393"/>
                  <a:pt x="338140" y="175392"/>
                </a:cubicBezTo>
                <a:cubicBezTo>
                  <a:pt x="351269" y="166678"/>
                  <a:pt x="367456" y="155879"/>
                  <a:pt x="397966" y="155879"/>
                </a:cubicBezTo>
                <a:cubicBezTo>
                  <a:pt x="428475" y="155879"/>
                  <a:pt x="444737" y="166678"/>
                  <a:pt x="457791" y="175392"/>
                </a:cubicBezTo>
                <a:cubicBezTo>
                  <a:pt x="468309" y="182393"/>
                  <a:pt x="475321" y="187011"/>
                  <a:pt x="491657" y="187011"/>
                </a:cubicBezTo>
                <a:cubicBezTo>
                  <a:pt x="507993" y="187011"/>
                  <a:pt x="514931" y="182393"/>
                  <a:pt x="525449" y="175392"/>
                </a:cubicBezTo>
                <a:cubicBezTo>
                  <a:pt x="538503" y="166678"/>
                  <a:pt x="554765" y="155879"/>
                  <a:pt x="585274" y="155879"/>
                </a:cubicBezTo>
                <a:cubicBezTo>
                  <a:pt x="598179" y="155879"/>
                  <a:pt x="608697" y="166306"/>
                  <a:pt x="608697" y="179265"/>
                </a:cubicBezTo>
                <a:cubicBezTo>
                  <a:pt x="608697" y="192150"/>
                  <a:pt x="598179" y="202651"/>
                  <a:pt x="585274" y="202651"/>
                </a:cubicBezTo>
                <a:cubicBezTo>
                  <a:pt x="568938" y="202651"/>
                  <a:pt x="562000" y="207269"/>
                  <a:pt x="551408" y="214270"/>
                </a:cubicBezTo>
                <a:cubicBezTo>
                  <a:pt x="538354" y="222984"/>
                  <a:pt x="522167" y="233783"/>
                  <a:pt x="491657" y="233783"/>
                </a:cubicBezTo>
                <a:cubicBezTo>
                  <a:pt x="461148" y="233783"/>
                  <a:pt x="444886" y="222984"/>
                  <a:pt x="431832" y="214270"/>
                </a:cubicBezTo>
                <a:cubicBezTo>
                  <a:pt x="421239" y="207269"/>
                  <a:pt x="414302" y="202651"/>
                  <a:pt x="397966" y="202651"/>
                </a:cubicBezTo>
                <a:cubicBezTo>
                  <a:pt x="381629" y="202651"/>
                  <a:pt x="374692" y="207269"/>
                  <a:pt x="364174" y="214270"/>
                </a:cubicBezTo>
                <a:cubicBezTo>
                  <a:pt x="351120" y="222984"/>
                  <a:pt x="334858" y="233783"/>
                  <a:pt x="304349" y="233783"/>
                </a:cubicBezTo>
                <a:cubicBezTo>
                  <a:pt x="273839" y="233783"/>
                  <a:pt x="257577" y="222984"/>
                  <a:pt x="244523" y="214270"/>
                </a:cubicBezTo>
                <a:cubicBezTo>
                  <a:pt x="234005" y="207269"/>
                  <a:pt x="226993" y="202651"/>
                  <a:pt x="210657" y="202651"/>
                </a:cubicBezTo>
                <a:cubicBezTo>
                  <a:pt x="194395" y="202651"/>
                  <a:pt x="187383" y="207269"/>
                  <a:pt x="176865" y="214270"/>
                </a:cubicBezTo>
                <a:cubicBezTo>
                  <a:pt x="163811" y="222984"/>
                  <a:pt x="147549" y="233783"/>
                  <a:pt x="117040" y="233783"/>
                </a:cubicBezTo>
                <a:cubicBezTo>
                  <a:pt x="86530" y="233783"/>
                  <a:pt x="70343" y="222984"/>
                  <a:pt x="57215" y="214270"/>
                </a:cubicBezTo>
                <a:cubicBezTo>
                  <a:pt x="46697" y="207269"/>
                  <a:pt x="39759" y="202651"/>
                  <a:pt x="23423" y="202651"/>
                </a:cubicBezTo>
                <a:cubicBezTo>
                  <a:pt x="10518" y="202651"/>
                  <a:pt x="0" y="192150"/>
                  <a:pt x="0" y="179265"/>
                </a:cubicBezTo>
                <a:cubicBezTo>
                  <a:pt x="0" y="166306"/>
                  <a:pt x="10518" y="155879"/>
                  <a:pt x="23423" y="155879"/>
                </a:cubicBezTo>
                <a:close/>
                <a:moveTo>
                  <a:pt x="23423" y="0"/>
                </a:moveTo>
                <a:cubicBezTo>
                  <a:pt x="53932" y="0"/>
                  <a:pt x="70194" y="10809"/>
                  <a:pt x="83248" y="19531"/>
                </a:cubicBezTo>
                <a:cubicBezTo>
                  <a:pt x="93766" y="26538"/>
                  <a:pt x="100704" y="31160"/>
                  <a:pt x="117040" y="31160"/>
                </a:cubicBezTo>
                <a:cubicBezTo>
                  <a:pt x="133376" y="31160"/>
                  <a:pt x="140314" y="26538"/>
                  <a:pt x="150906" y="19531"/>
                </a:cubicBezTo>
                <a:cubicBezTo>
                  <a:pt x="163960" y="10809"/>
                  <a:pt x="180222" y="0"/>
                  <a:pt x="210657" y="0"/>
                </a:cubicBezTo>
                <a:cubicBezTo>
                  <a:pt x="241166" y="0"/>
                  <a:pt x="257428" y="10809"/>
                  <a:pt x="270482" y="19531"/>
                </a:cubicBezTo>
                <a:cubicBezTo>
                  <a:pt x="281075" y="26538"/>
                  <a:pt x="288012" y="31160"/>
                  <a:pt x="304349" y="31160"/>
                </a:cubicBezTo>
                <a:cubicBezTo>
                  <a:pt x="320685" y="31160"/>
                  <a:pt x="327622" y="26538"/>
                  <a:pt x="338140" y="19531"/>
                </a:cubicBezTo>
                <a:cubicBezTo>
                  <a:pt x="351194" y="10809"/>
                  <a:pt x="367456" y="0"/>
                  <a:pt x="397966" y="0"/>
                </a:cubicBezTo>
                <a:cubicBezTo>
                  <a:pt x="428475" y="0"/>
                  <a:pt x="444737" y="10809"/>
                  <a:pt x="457791" y="19531"/>
                </a:cubicBezTo>
                <a:cubicBezTo>
                  <a:pt x="468309" y="26538"/>
                  <a:pt x="475321" y="31160"/>
                  <a:pt x="491657" y="31160"/>
                </a:cubicBezTo>
                <a:cubicBezTo>
                  <a:pt x="507919" y="31160"/>
                  <a:pt x="514931" y="26538"/>
                  <a:pt x="525449" y="19531"/>
                </a:cubicBezTo>
                <a:cubicBezTo>
                  <a:pt x="538503" y="10809"/>
                  <a:pt x="554765" y="0"/>
                  <a:pt x="585274" y="0"/>
                </a:cubicBezTo>
                <a:cubicBezTo>
                  <a:pt x="598179" y="0"/>
                  <a:pt x="608697" y="10436"/>
                  <a:pt x="608697" y="23333"/>
                </a:cubicBezTo>
                <a:cubicBezTo>
                  <a:pt x="608697" y="36304"/>
                  <a:pt x="598179" y="46740"/>
                  <a:pt x="585274" y="46740"/>
                </a:cubicBezTo>
                <a:cubicBezTo>
                  <a:pt x="568938" y="46740"/>
                  <a:pt x="562000" y="51437"/>
                  <a:pt x="551408" y="58444"/>
                </a:cubicBezTo>
                <a:cubicBezTo>
                  <a:pt x="538354" y="67166"/>
                  <a:pt x="522167" y="77975"/>
                  <a:pt x="491657" y="77975"/>
                </a:cubicBezTo>
                <a:cubicBezTo>
                  <a:pt x="461148" y="77975"/>
                  <a:pt x="444886" y="67166"/>
                  <a:pt x="431832" y="58444"/>
                </a:cubicBezTo>
                <a:cubicBezTo>
                  <a:pt x="421239" y="51437"/>
                  <a:pt x="414302" y="46740"/>
                  <a:pt x="397966" y="46740"/>
                </a:cubicBezTo>
                <a:cubicBezTo>
                  <a:pt x="381629" y="46740"/>
                  <a:pt x="374692" y="51437"/>
                  <a:pt x="364174" y="58444"/>
                </a:cubicBezTo>
                <a:cubicBezTo>
                  <a:pt x="351120" y="67166"/>
                  <a:pt x="334858" y="77975"/>
                  <a:pt x="304349" y="77975"/>
                </a:cubicBezTo>
                <a:cubicBezTo>
                  <a:pt x="273839" y="77975"/>
                  <a:pt x="257577" y="67166"/>
                  <a:pt x="244523" y="58444"/>
                </a:cubicBezTo>
                <a:cubicBezTo>
                  <a:pt x="234005" y="51437"/>
                  <a:pt x="226993" y="46740"/>
                  <a:pt x="210657" y="46740"/>
                </a:cubicBezTo>
                <a:cubicBezTo>
                  <a:pt x="194395" y="46740"/>
                  <a:pt x="187383" y="51437"/>
                  <a:pt x="176865" y="58444"/>
                </a:cubicBezTo>
                <a:cubicBezTo>
                  <a:pt x="163811" y="67166"/>
                  <a:pt x="147549" y="77975"/>
                  <a:pt x="117040" y="77975"/>
                </a:cubicBezTo>
                <a:cubicBezTo>
                  <a:pt x="86530" y="77975"/>
                  <a:pt x="70343" y="67166"/>
                  <a:pt x="57215" y="58444"/>
                </a:cubicBezTo>
                <a:cubicBezTo>
                  <a:pt x="46697" y="51437"/>
                  <a:pt x="39759" y="46740"/>
                  <a:pt x="23423" y="46740"/>
                </a:cubicBezTo>
                <a:cubicBezTo>
                  <a:pt x="10518" y="46740"/>
                  <a:pt x="0" y="36304"/>
                  <a:pt x="0" y="23333"/>
                </a:cubicBezTo>
                <a:cubicBezTo>
                  <a:pt x="0" y="10436"/>
                  <a:pt x="10518" y="0"/>
                  <a:pt x="234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6" name="îṩḷîďê">
            <a:extLst>
              <a:ext uri="{FF2B5EF4-FFF2-40B4-BE49-F238E27FC236}">
                <a16:creationId xmlns:a16="http://schemas.microsoft.com/office/drawing/2014/main" id="{CB436EA3-097F-4771-B572-D56A4FEABBF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054601" y="3973130"/>
            <a:ext cx="4343399" cy="495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376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defRPr/>
            </a:pP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F0502020204030204"/>
                <a:ea typeface="等线" panose="020F0502020204030204"/>
                <a:cs typeface="+mn-cs"/>
              </a:rPr>
              <a:t>Implementation of ecological restoration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</a:rPr>
              <a:t>……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7" name="iṩḷîďé">
            <a:extLst>
              <a:ext uri="{FF2B5EF4-FFF2-40B4-BE49-F238E27FC236}">
                <a16:creationId xmlns:a16="http://schemas.microsoft.com/office/drawing/2014/main" id="{A5EF9425-9ABF-4973-B2AA-3E81B82758D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965702" y="2834386"/>
            <a:ext cx="6021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32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/>
              </a:rPr>
              <a:t>实施生态修复</a:t>
            </a:r>
          </a:p>
        </p:txBody>
      </p:sp>
      <p:sp>
        <p:nvSpPr>
          <p:cNvPr id="8" name="íṡlîḋê">
            <a:extLst>
              <a:ext uri="{FF2B5EF4-FFF2-40B4-BE49-F238E27FC236}">
                <a16:creationId xmlns:a16="http://schemas.microsoft.com/office/drawing/2014/main" id="{06062651-5757-4D82-A091-88108D277C9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810227" y="2662518"/>
            <a:ext cx="1390174" cy="1545312"/>
          </a:xfrm>
          <a:prstGeom prst="rect">
            <a:avLst/>
          </a:prstGeom>
          <a:noFill/>
          <a:ln w="117475">
            <a:noFill/>
          </a:ln>
        </p:spPr>
        <p:txBody>
          <a:bodyPr wrap="none" numCol="1" rtlCol="0">
            <a:prstTxWarp prst="textPlain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10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38100">
                    <a:prstClr val="black"/>
                  </a:innerShdw>
                </a:effectLst>
                <a:uLnTx/>
                <a:uFillTx/>
                <a:latin typeface="Impact" panose="020B0806030902050204" pitchFamily="34" charset="0"/>
                <a:ea typeface="微软雅黑"/>
                <a:cs typeface="Arial" panose="020B0604020202020204" pitchFamily="34" charset="0"/>
              </a:rPr>
              <a:t>02</a:t>
            </a:r>
            <a:endParaRPr kumimoji="0" lang="zh-CN" altLang="en-US" sz="3200" b="1" i="0" u="none" strike="noStrike" kern="1200" cap="none" spc="10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innerShdw blurRad="38100">
                  <a:prstClr val="black"/>
                </a:innerShdw>
              </a:effectLst>
              <a:uLnTx/>
              <a:uFillTx/>
              <a:latin typeface="Impact" panose="020B0806030902050204" pitchFamily="34" charset="0"/>
              <a:ea typeface="微软雅黑"/>
              <a:cs typeface="Arial" panose="020B0604020202020204" pitchFamily="34" charset="0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25C5E706-AA34-4267-909F-23728553FE78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5054601" y="3726482"/>
            <a:ext cx="491489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6846333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E851D2C8-8003-4EDB-9823-F36A118EF7F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600" y="118534"/>
            <a:ext cx="11988800" cy="6620933"/>
          </a:xfrm>
          <a:prstGeom prst="roundRect">
            <a:avLst>
              <a:gd name="adj" fmla="val 1322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innerShdw blurRad="38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13" name="图形 12">
            <a:extLst>
              <a:ext uri="{FF2B5EF4-FFF2-40B4-BE49-F238E27FC236}">
                <a16:creationId xmlns:a16="http://schemas.microsoft.com/office/drawing/2014/main" id="{E02494ED-F4E9-4CBA-93FC-A4231496526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306950" y="6051733"/>
            <a:ext cx="551985" cy="551985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407B7D26-E51F-4DB4-A9DC-6AFAF1760E9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705514" y="118533"/>
            <a:ext cx="673100" cy="673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BD2B99D-F26F-4446-B30B-A11D601386B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66024" y="264510"/>
            <a:ext cx="3129383" cy="662554"/>
          </a:xfrm>
          <a:prstGeom prst="rect">
            <a:avLst/>
          </a:prstGeom>
          <a:noFill/>
        </p:spPr>
        <p:txBody>
          <a:bodyPr wrap="none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1. </a:t>
            </a:r>
            <a:r>
              <a:rPr kumimoji="0" lang="zh-CN" altLang="zh-CN" sz="28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生态</a:t>
            </a:r>
            <a:r>
              <a:rPr kumimoji="0" lang="zh-CN" altLang="en-US" sz="28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修复的定义</a:t>
            </a:r>
            <a:endParaRPr kumimoji="0" lang="zh-CN" altLang="zh-CN" sz="2800" b="1" i="0" u="none" strike="noStrike" kern="1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6DCD240-68DF-4E82-92AE-E933DF7AEFB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42891" y="1133418"/>
            <a:ext cx="10865796" cy="13086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ker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18" charset="0"/>
              </a:rPr>
              <a:t>是指利用自然环境</a:t>
            </a:r>
            <a:r>
              <a:rPr lang="zh-CN" altLang="en-US" sz="2800" ker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18" charset="0"/>
              </a:rPr>
              <a:t>自身恢复能力或辅以人工措施</a:t>
            </a:r>
            <a:r>
              <a:rPr lang="zh-CN" altLang="en-US" sz="2800" ker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18" charset="0"/>
              </a:rPr>
              <a:t>，使受损的生态系统逐步恢复或趋向良性循环。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3D577BB5-FC46-4BD9-9428-110D64EA3C8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99093" y="2920107"/>
            <a:ext cx="5233480" cy="348814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06F4CC1-FDF2-45B9-BAF0-4090B04F7F2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rcRect l="16667" r="16667"/>
          <a:stretch>
            <a:fillRect/>
          </a:stretch>
        </p:blipFill>
        <p:spPr>
          <a:xfrm>
            <a:off x="6170599" y="2920107"/>
            <a:ext cx="5463356" cy="349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4841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E148342-1C77-4ABB-9877-7F3D631CB986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093050" y="1874230"/>
            <a:ext cx="4322947" cy="4542445"/>
            <a:chOff x="1093051" y="1874230"/>
            <a:chExt cx="4322947" cy="4542445"/>
          </a:xfrm>
        </p:grpSpPr>
        <p:sp>
          <p:nvSpPr>
            <p:cNvPr id="5" name="îṣľiḓê">
              <a:extLst>
                <a:ext uri="{FF2B5EF4-FFF2-40B4-BE49-F238E27FC236}">
                  <a16:creationId xmlns:a16="http://schemas.microsoft.com/office/drawing/2014/main" id="{E863C87B-1B77-4CD4-95AB-00C4C2B057FC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093051" y="1874230"/>
              <a:ext cx="4322947" cy="454244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0" dist="127000" dir="4200000" algn="ctr" rotWithShape="0">
                <a:srgbClr val="000000">
                  <a:alpha val="1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5" descr="湖边的风景  描述已自动生成">
              <a:extLst>
                <a:ext uri="{FF2B5EF4-FFF2-40B4-BE49-F238E27FC236}">
                  <a16:creationId xmlns:a16="http://schemas.microsoft.com/office/drawing/2014/main" id="{005178C2-9043-4BE9-8B7C-F87EFF803640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31" t="2191" r="15612" b="1336"/>
            <a:stretch>
              <a:fillRect/>
            </a:stretch>
          </p:blipFill>
          <p:spPr>
            <a:xfrm>
              <a:off x="1356001" y="2137122"/>
              <a:ext cx="3797046" cy="2949859"/>
            </a:xfrm>
            <a:custGeom>
              <a:avLst/>
              <a:gdLst>
                <a:gd name="connsiteX0" fmla="*/ 0 w 3797046"/>
                <a:gd name="connsiteY0" fmla="*/ 0 h 2949859"/>
                <a:gd name="connsiteX1" fmla="*/ 3797046 w 3797046"/>
                <a:gd name="connsiteY1" fmla="*/ 0 h 2949859"/>
                <a:gd name="connsiteX2" fmla="*/ 3797046 w 3797046"/>
                <a:gd name="connsiteY2" fmla="*/ 2949859 h 2949859"/>
                <a:gd name="connsiteX3" fmla="*/ 0 w 3797046"/>
                <a:gd name="connsiteY3" fmla="*/ 2949859 h 2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046" h="2949859">
                  <a:moveTo>
                    <a:pt x="0" y="0"/>
                  </a:moveTo>
                  <a:lnTo>
                    <a:pt x="3797046" y="0"/>
                  </a:lnTo>
                  <a:lnTo>
                    <a:pt x="3797046" y="2949859"/>
                  </a:lnTo>
                  <a:lnTo>
                    <a:pt x="0" y="2949859"/>
                  </a:lnTo>
                  <a:close/>
                </a:path>
              </a:pathLst>
            </a:cu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52CF468E-360D-405F-AF5B-3037FF6D1B83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2444046" y="5418318"/>
              <a:ext cx="162095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zh-CN" altLang="en-US" sz="2800" b="1"/>
                <a:t>自然恢复</a:t>
              </a:r>
              <a:endParaRPr lang="en-US" altLang="zh-CN" sz="2800" b="1"/>
            </a:p>
            <a:p>
              <a:pPr lvl="0" algn="ctr"/>
              <a:r>
                <a:rPr lang="en-US" altLang="zh-CN" sz="1200"/>
                <a:t>Natural recovery</a:t>
              </a:r>
              <a:endParaRPr lang="zh-CN" altLang="en-US" sz="1200"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93DACF94-1687-4A69-8007-7E7142F9D07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6776004" y="1874230"/>
            <a:ext cx="4322947" cy="4542445"/>
            <a:chOff x="6776004" y="1874230"/>
            <a:chExt cx="4322947" cy="4542445"/>
          </a:xfrm>
        </p:grpSpPr>
        <p:sp>
          <p:nvSpPr>
            <p:cNvPr id="9" name="îṣľiḓê">
              <a:extLst>
                <a:ext uri="{FF2B5EF4-FFF2-40B4-BE49-F238E27FC236}">
                  <a16:creationId xmlns:a16="http://schemas.microsoft.com/office/drawing/2014/main" id="{DE30220C-C3D7-499B-8ABF-8E5B45016BBD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776004" y="1874230"/>
              <a:ext cx="4322947" cy="454244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0" dist="127000" dir="4200000" algn="ctr" rotWithShape="0">
                <a:srgbClr val="000000">
                  <a:alpha val="1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2A01A96-47E9-4FDE-BCCC-55521F67AD2A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42136" t="38814" r="7243" b="2197"/>
            <a:stretch>
              <a:fillRect/>
            </a:stretch>
          </p:blipFill>
          <p:spPr>
            <a:xfrm>
              <a:off x="7038954" y="2137122"/>
              <a:ext cx="3797046" cy="2949859"/>
            </a:xfrm>
            <a:custGeom>
              <a:avLst/>
              <a:gdLst>
                <a:gd name="connsiteX0" fmla="*/ 0 w 3797046"/>
                <a:gd name="connsiteY0" fmla="*/ 0 h 2949859"/>
                <a:gd name="connsiteX1" fmla="*/ 3797046 w 3797046"/>
                <a:gd name="connsiteY1" fmla="*/ 0 h 2949859"/>
                <a:gd name="connsiteX2" fmla="*/ 3797046 w 3797046"/>
                <a:gd name="connsiteY2" fmla="*/ 2949859 h 2949859"/>
                <a:gd name="connsiteX3" fmla="*/ 0 w 3797046"/>
                <a:gd name="connsiteY3" fmla="*/ 2949859 h 2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046" h="2949859">
                  <a:moveTo>
                    <a:pt x="0" y="0"/>
                  </a:moveTo>
                  <a:lnTo>
                    <a:pt x="3797046" y="0"/>
                  </a:lnTo>
                  <a:lnTo>
                    <a:pt x="3797046" y="2949859"/>
                  </a:lnTo>
                  <a:lnTo>
                    <a:pt x="0" y="2949859"/>
                  </a:lnTo>
                  <a:close/>
                </a:path>
              </a:pathLst>
            </a:cu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540CE748-C5AC-4079-8223-4E74F0C0A62E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8084263" y="5418318"/>
              <a:ext cx="170642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zh-CN" altLang="en-US" sz="2800" b="1"/>
                <a:t>人工修复</a:t>
              </a:r>
              <a:endParaRPr lang="en-US" altLang="zh-CN" sz="2800" b="1"/>
            </a:p>
            <a:p>
              <a:pPr lvl="0" algn="ctr"/>
              <a:r>
                <a:rPr lang="en-US" altLang="zh-CN" sz="1200"/>
                <a:t>Artificial restoration</a:t>
              </a:r>
              <a:endParaRPr lang="zh-CN" altLang="en-US" sz="1200"/>
            </a:p>
          </p:txBody>
        </p:sp>
      </p:grp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E851D2C8-8003-4EDB-9823-F36A118EF7F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1600" y="118534"/>
            <a:ext cx="11988800" cy="6620933"/>
          </a:xfrm>
          <a:prstGeom prst="roundRect">
            <a:avLst>
              <a:gd name="adj" fmla="val 1322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innerShdw blurRad="38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13" name="图形 12">
            <a:extLst>
              <a:ext uri="{FF2B5EF4-FFF2-40B4-BE49-F238E27FC236}">
                <a16:creationId xmlns:a16="http://schemas.microsoft.com/office/drawing/2014/main" id="{E02494ED-F4E9-4CBA-93FC-A4231496526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flipH="1">
            <a:off x="306950" y="6051733"/>
            <a:ext cx="551985" cy="551985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407B7D26-E51F-4DB4-A9DC-6AFAF1760E9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705514" y="118533"/>
            <a:ext cx="673100" cy="673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BD2B99D-F26F-4446-B30B-A11D601386B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66024" y="264510"/>
            <a:ext cx="3129383" cy="662554"/>
          </a:xfrm>
          <a:prstGeom prst="rect">
            <a:avLst/>
          </a:prstGeom>
          <a:noFill/>
        </p:spPr>
        <p:txBody>
          <a:bodyPr wrap="none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b="1" kern="1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2</a:t>
            </a:r>
            <a:r>
              <a:rPr kumimoji="0" lang="en-US" altLang="zh-CN" sz="28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. </a:t>
            </a:r>
            <a:r>
              <a:rPr kumimoji="0" lang="zh-CN" altLang="zh-CN" sz="28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生态</a:t>
            </a:r>
            <a:r>
              <a:rPr kumimoji="0" lang="zh-CN" altLang="en-US" sz="28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修复的手段</a:t>
            </a:r>
            <a:endParaRPr kumimoji="0" lang="zh-CN" altLang="zh-CN" sz="2800" b="1" i="0" u="none" strike="noStrike" kern="1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FBA4DE9-F39E-4612-ACE2-BCADB6F4A8A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15830" y="1153929"/>
            <a:ext cx="6098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生态修复分为</a:t>
            </a:r>
            <a:r>
              <a:rPr lang="zh-CN" altLang="en-US" sz="2400" b="1">
                <a:solidFill>
                  <a:srgbClr val="0CA80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自然恢复与人工修复</a:t>
            </a:r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756009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E851D2C8-8003-4EDB-9823-F36A118EF7F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600" y="76793"/>
            <a:ext cx="11988800" cy="6620933"/>
          </a:xfrm>
          <a:prstGeom prst="roundRect">
            <a:avLst>
              <a:gd name="adj" fmla="val 1322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innerShdw blurRad="38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13" name="图形 12">
            <a:extLst>
              <a:ext uri="{FF2B5EF4-FFF2-40B4-BE49-F238E27FC236}">
                <a16:creationId xmlns:a16="http://schemas.microsoft.com/office/drawing/2014/main" id="{E02494ED-F4E9-4CBA-93FC-A4231496526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 flipH="1">
            <a:off x="306950" y="6009992"/>
            <a:ext cx="551985" cy="551985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407B7D26-E51F-4DB4-A9DC-6AFAF1760E9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705514" y="118533"/>
            <a:ext cx="673100" cy="673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BD2B99D-F26F-4446-B30B-A11D601386B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66024" y="222769"/>
            <a:ext cx="3129383" cy="662554"/>
          </a:xfrm>
          <a:prstGeom prst="rect">
            <a:avLst/>
          </a:prstGeom>
          <a:noFill/>
        </p:spPr>
        <p:txBody>
          <a:bodyPr wrap="none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b="1" kern="1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2</a:t>
            </a:r>
            <a:r>
              <a:rPr kumimoji="0" lang="en-US" altLang="zh-CN" sz="28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. </a:t>
            </a:r>
            <a:r>
              <a:rPr kumimoji="0" lang="zh-CN" altLang="zh-CN" sz="28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生态</a:t>
            </a:r>
            <a:r>
              <a:rPr kumimoji="0" lang="zh-CN" altLang="en-US" sz="28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修复的手段</a:t>
            </a:r>
            <a:endParaRPr kumimoji="0" lang="zh-CN" altLang="zh-CN" sz="2800" b="1" i="0" u="none" strike="noStrike" kern="1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536D8136-728E-4E87-B242-FF748080C3E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82942" y="1030426"/>
            <a:ext cx="10757193" cy="11350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kern="0">
                <a:solidFill>
                  <a:prstClr val="black"/>
                </a:solidFill>
                <a:latin typeface="Calibri" panose="020F0502020204030204"/>
                <a:cs typeface="楷体" panose="02010609060101010101" pitchFamily="49" charset="-122"/>
                <a:sym typeface="+mn-ea"/>
              </a:rPr>
              <a:t>(1)</a:t>
            </a:r>
            <a:r>
              <a:rPr lang="zh-CN" altLang="en-US" sz="2400" kern="0">
                <a:solidFill>
                  <a:prstClr val="black"/>
                </a:solidFill>
                <a:latin typeface="微软雅黑" panose="020B0503020204020204" pitchFamily="34" charset="-122"/>
                <a:cs typeface="楷体" panose="02010609060101010101" pitchFamily="49" charset="-122"/>
                <a:sym typeface="+mn-ea"/>
              </a:rPr>
              <a:t>自然恢复：主要是通过消除或减少人为干扰，使未完全崩溃的生态系统依靠自我调节能力，从退化或破坏状态中逐步恢复，维持其可更新能力。</a:t>
            </a: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13CA4F7A-E677-489A-A78F-C68CE0F241C5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1745410" y="2612953"/>
            <a:ext cx="2689787" cy="3949024"/>
            <a:chOff x="331841" y="2437100"/>
            <a:chExt cx="2724504" cy="3246116"/>
          </a:xfrm>
        </p:grpSpPr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D51788F5-8495-40A1-B9D9-D5B424C0D986}"/>
                </a:ext>
              </a:extLst>
            </p:cNvPr>
            <p:cNvGrpSpPr/>
            <p:nvPr>
              <p:custDataLst>
                <p:tags r:id="rId29"/>
              </p:custDataLst>
            </p:nvPr>
          </p:nvGrpSpPr>
          <p:grpSpPr>
            <a:xfrm>
              <a:off x="331841" y="2437100"/>
              <a:ext cx="2724504" cy="3246116"/>
              <a:chOff x="284949" y="2554328"/>
              <a:chExt cx="2724504" cy="3246116"/>
            </a:xfrm>
          </p:grpSpPr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DD2FB2F6-125C-4FA2-BADF-EC3E40A82C9B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284950" y="2560320"/>
                <a:ext cx="2724503" cy="32401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Arial"/>
                </a:endParaRPr>
              </a:p>
            </p:txBody>
          </p:sp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E78ECBAF-6BCA-43AA-96F0-884B48E601FB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 flipV="1">
                <a:off x="284949" y="2554328"/>
                <a:ext cx="2724503" cy="45719"/>
              </a:xfrm>
              <a:prstGeom prst="rect">
                <a:avLst/>
              </a:prstGeom>
              <a:solidFill>
                <a:sysClr val="windowText" lastClr="000000"/>
              </a:solidFill>
              <a:ln w="190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Arial"/>
                </a:endParaRPr>
              </a:p>
            </p:txBody>
          </p:sp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B33FE34B-81D5-4D0F-AB67-0003408CAAB9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284949" y="4399125"/>
                <a:ext cx="2724503" cy="1360790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Arial"/>
                </a:endParaRPr>
              </a:p>
            </p:txBody>
          </p:sp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9F6DF877-C89F-4B07-9973-640C119D12B4}"/>
                  </a:ext>
                </a:extLst>
              </p:cNvPr>
              <p:cNvSpPr txBox="1"/>
              <p:nvPr>
                <p:custDataLst>
                  <p:tags r:id="rId36"/>
                </p:custDataLst>
              </p:nvPr>
            </p:nvSpPr>
            <p:spPr>
              <a:xfrm>
                <a:off x="398095" y="2809428"/>
                <a:ext cx="2590883" cy="328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</a:rPr>
                  <a:t>沿海及江湖</a:t>
                </a:r>
                <a:r>
                  <a:rPr kumimoji="0" lang="zh-CN" altLang="en-US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微软雅黑" panose="020B0503020204020204" pitchFamily="34" charset="-122"/>
                  </a:rPr>
                  <a:t>休渔制度</a:t>
                </a:r>
              </a:p>
            </p:txBody>
          </p:sp>
          <p:sp>
            <p:nvSpPr>
              <p:cNvPr id="61" name="矩形 60">
                <a:extLst>
                  <a:ext uri="{FF2B5EF4-FFF2-40B4-BE49-F238E27FC236}">
                    <a16:creationId xmlns:a16="http://schemas.microsoft.com/office/drawing/2014/main" id="{AAF1799D-C11A-41FF-823E-8D63A2A6D7C2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 flipV="1">
                <a:off x="284949" y="5754725"/>
                <a:ext cx="2724503" cy="45719"/>
              </a:xfrm>
              <a:prstGeom prst="rect">
                <a:avLst/>
              </a:prstGeom>
              <a:solidFill>
                <a:srgbClr val="00969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Arial"/>
                </a:endParaRPr>
              </a:p>
            </p:txBody>
          </p:sp>
          <p:sp>
            <p:nvSpPr>
              <p:cNvPr id="62" name="文本框 61">
                <a:extLst>
                  <a:ext uri="{FF2B5EF4-FFF2-40B4-BE49-F238E27FC236}">
                    <a16:creationId xmlns:a16="http://schemas.microsoft.com/office/drawing/2014/main" id="{4C24E25D-62DD-47DE-87C1-9E791B05A0BA}"/>
                  </a:ext>
                </a:extLst>
              </p:cNvPr>
              <p:cNvSpPr txBox="1"/>
              <p:nvPr>
                <p:custDataLst>
                  <p:tags r:id="rId38"/>
                </p:custDataLst>
              </p:nvPr>
            </p:nvSpPr>
            <p:spPr>
              <a:xfrm>
                <a:off x="421303" y="3249106"/>
                <a:ext cx="2431114" cy="10416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我国自</a:t>
                </a:r>
                <a:r>
                  <a:rPr kumimoji="0" lang="en-US" altLang="zh-CN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1995</a:t>
                </a:r>
                <a:r>
                  <a:rPr kumimoji="0" lang="zh-CN" altLang="en-US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cs typeface="微软雅黑" panose="020B0503020204020204" pitchFamily="34" charset="-122"/>
                  </a:rPr>
                  <a:t>年开始，在东海、渤海等海域实行全面伏季休渔制度，以保护渔业资源。</a:t>
                </a:r>
              </a:p>
            </p:txBody>
          </p:sp>
        </p:grp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3A87810D-6EB0-4429-AAAD-98E5004959E8}"/>
                </a:ext>
              </a:extLst>
            </p:cNvPr>
            <p:cNvGrpSpPr/>
            <p:nvPr>
              <p:custDataLst>
                <p:tags r:id="rId30"/>
              </p:custDataLst>
            </p:nvPr>
          </p:nvGrpSpPr>
          <p:grpSpPr>
            <a:xfrm>
              <a:off x="557627" y="3017270"/>
              <a:ext cx="1470465" cy="80477"/>
              <a:chOff x="510735" y="3251730"/>
              <a:chExt cx="1470465" cy="80477"/>
            </a:xfrm>
          </p:grpSpPr>
          <p:sp>
            <p:nvSpPr>
              <p:cNvPr id="55" name="矩形 54">
                <a:extLst>
                  <a:ext uri="{FF2B5EF4-FFF2-40B4-BE49-F238E27FC236}">
                    <a16:creationId xmlns:a16="http://schemas.microsoft.com/office/drawing/2014/main" id="{86E08E31-E0A1-4F98-9FC5-5C13FE9E3F1D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510735" y="3251730"/>
                <a:ext cx="190305" cy="80477"/>
              </a:xfrm>
              <a:prstGeom prst="rect">
                <a:avLst/>
              </a:prstGeom>
              <a:solidFill>
                <a:sysClr val="windowText" lastClr="000000"/>
              </a:solidFill>
              <a:ln w="190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Arial"/>
                </a:endParaRPr>
              </a:p>
            </p:txBody>
          </p:sp>
          <p:cxnSp>
            <p:nvCxnSpPr>
              <p:cNvPr id="56" name="直接连接符 55">
                <a:extLst>
                  <a:ext uri="{FF2B5EF4-FFF2-40B4-BE49-F238E27FC236}">
                    <a16:creationId xmlns:a16="http://schemas.microsoft.com/office/drawing/2014/main" id="{D423C3B8-F060-4679-A1DC-A4000080408D}"/>
                  </a:ext>
                </a:extLst>
              </p:cNvPr>
              <p:cNvCxnSpPr/>
              <p:nvPr>
                <p:custDataLst>
                  <p:tags r:id="rId32"/>
                </p:custDataLst>
              </p:nvPr>
            </p:nvCxnSpPr>
            <p:spPr>
              <a:xfrm>
                <a:off x="701040" y="3292482"/>
                <a:ext cx="1280160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  <a:miter lim="800000"/>
              </a:ln>
              <a:effectLst/>
            </p:spPr>
          </p:cxnSp>
        </p:grp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C4712656-F01A-4FBF-B772-74F36D08C995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4686080" y="2612953"/>
            <a:ext cx="2689787" cy="3949024"/>
            <a:chOff x="331841" y="2437100"/>
            <a:chExt cx="2724504" cy="3246116"/>
          </a:xfrm>
        </p:grpSpPr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895944A1-05CB-4D3A-A456-027868D89FE1}"/>
                </a:ext>
              </a:extLst>
            </p:cNvPr>
            <p:cNvGrpSpPr/>
            <p:nvPr>
              <p:custDataLst>
                <p:tags r:id="rId19"/>
              </p:custDataLst>
            </p:nvPr>
          </p:nvGrpSpPr>
          <p:grpSpPr>
            <a:xfrm>
              <a:off x="331841" y="2437100"/>
              <a:ext cx="2724504" cy="3246116"/>
              <a:chOff x="284949" y="2554328"/>
              <a:chExt cx="2724504" cy="3246116"/>
            </a:xfrm>
          </p:grpSpPr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C9CCBB26-19FE-4D03-95C1-7620827770AD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284950" y="2560320"/>
                <a:ext cx="2724503" cy="32401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Arial"/>
                </a:endParaRPr>
              </a:p>
            </p:txBody>
          </p:sp>
          <p:sp>
            <p:nvSpPr>
              <p:cNvPr id="69" name="矩形 68">
                <a:extLst>
                  <a:ext uri="{FF2B5EF4-FFF2-40B4-BE49-F238E27FC236}">
                    <a16:creationId xmlns:a16="http://schemas.microsoft.com/office/drawing/2014/main" id="{1B5AA71F-4441-4EF5-8DCA-C8B44A698FB1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 flipV="1">
                <a:off x="284949" y="2554328"/>
                <a:ext cx="2724503" cy="45719"/>
              </a:xfrm>
              <a:prstGeom prst="rect">
                <a:avLst/>
              </a:prstGeom>
              <a:solidFill>
                <a:sysClr val="windowText" lastClr="000000"/>
              </a:solidFill>
              <a:ln w="190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Arial"/>
                </a:endParaRPr>
              </a:p>
            </p:txBody>
          </p:sp>
          <p:sp>
            <p:nvSpPr>
              <p:cNvPr id="70" name="矩形 69">
                <a:extLst>
                  <a:ext uri="{FF2B5EF4-FFF2-40B4-BE49-F238E27FC236}">
                    <a16:creationId xmlns:a16="http://schemas.microsoft.com/office/drawing/2014/main" id="{BEDD78A9-066A-4AB9-AF18-8CC61B0501D2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284949" y="4399125"/>
                <a:ext cx="2724503" cy="1360790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Arial"/>
                </a:endParaRPr>
              </a:p>
            </p:txBody>
          </p:sp>
          <p:sp>
            <p:nvSpPr>
              <p:cNvPr id="71" name="文本框 70">
                <a:extLst>
                  <a:ext uri="{FF2B5EF4-FFF2-40B4-BE49-F238E27FC236}">
                    <a16:creationId xmlns:a16="http://schemas.microsoft.com/office/drawing/2014/main" id="{A15AF866-3CC7-447F-B5C9-907CE2D4BE35}"/>
                  </a:ext>
                </a:extLst>
              </p:cNvPr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411839" y="2809226"/>
                <a:ext cx="1839633" cy="328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</a:rPr>
                  <a:t>林区</a:t>
                </a:r>
                <a:r>
                  <a:rPr kumimoji="0" lang="zh-CN" altLang="en-US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微软雅黑" panose="020B0503020204020204" pitchFamily="34" charset="-122"/>
                  </a:rPr>
                  <a:t>封山育林</a:t>
                </a:r>
              </a:p>
            </p:txBody>
          </p:sp>
          <p:sp>
            <p:nvSpPr>
              <p:cNvPr id="72" name="矩形 71">
                <a:extLst>
                  <a:ext uri="{FF2B5EF4-FFF2-40B4-BE49-F238E27FC236}">
                    <a16:creationId xmlns:a16="http://schemas.microsoft.com/office/drawing/2014/main" id="{5E2502F0-CF07-4E29-A33D-54417F72EBA0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 flipV="1">
                <a:off x="284949" y="5754725"/>
                <a:ext cx="2724503" cy="45719"/>
              </a:xfrm>
              <a:prstGeom prst="rect">
                <a:avLst/>
              </a:prstGeom>
              <a:solidFill>
                <a:srgbClr val="00969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Arial"/>
                </a:endParaRPr>
              </a:p>
            </p:txBody>
          </p:sp>
          <p:sp>
            <p:nvSpPr>
              <p:cNvPr id="73" name="文本框 72">
                <a:extLst>
                  <a:ext uri="{FF2B5EF4-FFF2-40B4-BE49-F238E27FC236}">
                    <a16:creationId xmlns:a16="http://schemas.microsoft.com/office/drawing/2014/main" id="{CB7D6F57-CE10-455D-8077-38E3B5D691EB}"/>
                  </a:ext>
                </a:extLst>
              </p:cNvPr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421303" y="3249106"/>
                <a:ext cx="2431114" cy="10416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</a:rPr>
                  <a:t>封山育林是利用森林的更新能力，在自然条件适宜的山区，实行定期封山，禁止人为破坏。</a:t>
                </a:r>
              </a:p>
            </p:txBody>
          </p:sp>
        </p:grpSp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DA2E6CAD-89C6-4939-B51C-493F62445A80}"/>
                </a:ext>
              </a:extLst>
            </p:cNvPr>
            <p:cNvGrpSpPr/>
            <p:nvPr>
              <p:custDataLst>
                <p:tags r:id="rId20"/>
              </p:custDataLst>
            </p:nvPr>
          </p:nvGrpSpPr>
          <p:grpSpPr>
            <a:xfrm>
              <a:off x="557627" y="3017270"/>
              <a:ext cx="1470465" cy="80477"/>
              <a:chOff x="510735" y="3251730"/>
              <a:chExt cx="1470465" cy="80477"/>
            </a:xfrm>
          </p:grpSpPr>
          <p:sp>
            <p:nvSpPr>
              <p:cNvPr id="66" name="矩形 65">
                <a:extLst>
                  <a:ext uri="{FF2B5EF4-FFF2-40B4-BE49-F238E27FC236}">
                    <a16:creationId xmlns:a16="http://schemas.microsoft.com/office/drawing/2014/main" id="{B78CD487-E2E2-498B-99E0-834C319FADDE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510735" y="3251730"/>
                <a:ext cx="190305" cy="80477"/>
              </a:xfrm>
              <a:prstGeom prst="rect">
                <a:avLst/>
              </a:prstGeom>
              <a:solidFill>
                <a:sysClr val="windowText" lastClr="000000"/>
              </a:solidFill>
              <a:ln w="190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Arial"/>
                </a:endParaRPr>
              </a:p>
            </p:txBody>
          </p:sp>
          <p:cxnSp>
            <p:nvCxnSpPr>
              <p:cNvPr id="67" name="直接连接符 66">
                <a:extLst>
                  <a:ext uri="{FF2B5EF4-FFF2-40B4-BE49-F238E27FC236}">
                    <a16:creationId xmlns:a16="http://schemas.microsoft.com/office/drawing/2014/main" id="{5A850B70-30EE-4BFF-8926-98448BCE2052}"/>
                  </a:ext>
                </a:extLst>
              </p:cNvPr>
              <p:cNvCxnSpPr/>
              <p:nvPr>
                <p:custDataLst>
                  <p:tags r:id="rId22"/>
                </p:custDataLst>
              </p:nvPr>
            </p:nvCxnSpPr>
            <p:spPr>
              <a:xfrm>
                <a:off x="701040" y="3292482"/>
                <a:ext cx="1280160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  <a:miter lim="800000"/>
              </a:ln>
              <a:effectLst/>
            </p:spPr>
          </p:cxnSp>
        </p:grpSp>
      </p:grp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016D6807-6D29-4A2B-9FB7-45C78ECF9AD7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7626924" y="2619145"/>
            <a:ext cx="2689787" cy="3949024"/>
            <a:chOff x="331841" y="2437100"/>
            <a:chExt cx="2724504" cy="3246116"/>
          </a:xfrm>
        </p:grpSpPr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ED7AB6E6-4C9C-4491-974E-EB8F24655BCA}"/>
                </a:ext>
              </a:extLst>
            </p:cNvPr>
            <p:cNvGrpSpPr/>
            <p:nvPr>
              <p:custDataLst>
                <p:tags r:id="rId9"/>
              </p:custDataLst>
            </p:nvPr>
          </p:nvGrpSpPr>
          <p:grpSpPr>
            <a:xfrm>
              <a:off x="331841" y="2437100"/>
              <a:ext cx="2724504" cy="3246116"/>
              <a:chOff x="284949" y="2554328"/>
              <a:chExt cx="2724504" cy="3246116"/>
            </a:xfrm>
          </p:grpSpPr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44085709-9856-42FB-8097-BA24E763F4F0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284950" y="2560320"/>
                <a:ext cx="2724503" cy="32401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Arial"/>
                </a:endParaRPr>
              </a:p>
            </p:txBody>
          </p:sp>
          <p:sp>
            <p:nvSpPr>
              <p:cNvPr id="80" name="矩形 79">
                <a:extLst>
                  <a:ext uri="{FF2B5EF4-FFF2-40B4-BE49-F238E27FC236}">
                    <a16:creationId xmlns:a16="http://schemas.microsoft.com/office/drawing/2014/main" id="{E7A5C72B-CB4A-4F97-9708-F81018ED9187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 flipV="1">
                <a:off x="284949" y="2554328"/>
                <a:ext cx="2724503" cy="45719"/>
              </a:xfrm>
              <a:prstGeom prst="rect">
                <a:avLst/>
              </a:prstGeom>
              <a:solidFill>
                <a:sysClr val="windowText" lastClr="000000"/>
              </a:solidFill>
              <a:ln w="190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Arial"/>
                </a:endParaRPr>
              </a:p>
            </p:txBody>
          </p:sp>
          <p:sp>
            <p:nvSpPr>
              <p:cNvPr id="81" name="矩形 80">
                <a:extLst>
                  <a:ext uri="{FF2B5EF4-FFF2-40B4-BE49-F238E27FC236}">
                    <a16:creationId xmlns:a16="http://schemas.microsoft.com/office/drawing/2014/main" id="{0E0B7FB7-66C7-4EC4-94CC-DEA6B88876A3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284949" y="4399125"/>
                <a:ext cx="2724503" cy="1360790"/>
              </a:xfrm>
              <a:prstGeom prst="rect">
                <a:avLst/>
              </a:prstGeom>
              <a:blipFill rotWithShape="1">
                <a:blip r:embed="rId44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Arial"/>
                </a:endParaRPr>
              </a:p>
            </p:txBody>
          </p:sp>
          <p:sp>
            <p:nvSpPr>
              <p:cNvPr id="82" name="文本框 81">
                <a:extLst>
                  <a:ext uri="{FF2B5EF4-FFF2-40B4-BE49-F238E27FC236}">
                    <a16:creationId xmlns:a16="http://schemas.microsoft.com/office/drawing/2014/main" id="{C97D5A88-A76A-40AC-AA0D-9F93F1D0571E}"/>
                  </a:ext>
                </a:extLst>
              </p:cNvPr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11760" y="2809428"/>
                <a:ext cx="2405586" cy="328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sym typeface="+mn-ea"/>
                  </a:rPr>
                  <a:t>退化草场</a:t>
                </a:r>
                <a:r>
                  <a:rPr kumimoji="0" lang="zh-CN" altLang="en-US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sym typeface="+mn-ea"/>
                  </a:rPr>
                  <a:t>围栏封育</a:t>
                </a:r>
                <a:endParaRPr kumimoji="0" lang="zh-CN" alt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3" name="矩形 82">
                <a:extLst>
                  <a:ext uri="{FF2B5EF4-FFF2-40B4-BE49-F238E27FC236}">
                    <a16:creationId xmlns:a16="http://schemas.microsoft.com/office/drawing/2014/main" id="{5C9BB6DA-44E8-4178-8C4F-6536D50A0B57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 flipV="1">
                <a:off x="284949" y="5754725"/>
                <a:ext cx="2724503" cy="45719"/>
              </a:xfrm>
              <a:prstGeom prst="rect">
                <a:avLst/>
              </a:prstGeom>
              <a:solidFill>
                <a:srgbClr val="00969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Arial"/>
                </a:endParaRPr>
              </a:p>
            </p:txBody>
          </p:sp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51F5FD7C-9023-4174-A195-726B4662AE86}"/>
                  </a:ext>
                </a:extLst>
              </p:cNvPr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421303" y="3249106"/>
                <a:ext cx="2431114" cy="10416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sym typeface="+mn-ea"/>
                  </a:rPr>
                  <a:t>呼伦贝尔大草原积极推行围栏封育构建草原</a:t>
                </a:r>
                <a:r>
                  <a:rPr kumimoji="0" lang="en-US" altLang="zh-CN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sym typeface="+mn-ea"/>
                  </a:rPr>
                  <a:t>“</a:t>
                </a:r>
                <a:r>
                  <a:rPr kumimoji="0" lang="zh-CN" altLang="en-US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sym typeface="+mn-ea"/>
                  </a:rPr>
                  <a:t>生态网</a:t>
                </a:r>
                <a:r>
                  <a:rPr kumimoji="0" lang="en-US" altLang="zh-CN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sym typeface="+mn-ea"/>
                  </a:rPr>
                  <a:t>”</a:t>
                </a:r>
                <a:r>
                  <a:rPr kumimoji="0" lang="zh-CN" altLang="en-US" sz="16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sym typeface="+mn-ea"/>
                  </a:rPr>
                  <a:t>，草原又现生机。</a:t>
                </a:r>
                <a:endParaRPr kumimoji="0" lang="zh-CN" alt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BD63E854-A716-4A27-B118-5A6499454D26}"/>
                </a:ext>
              </a:extLst>
            </p:cNvPr>
            <p:cNvGrpSpPr/>
            <p:nvPr>
              <p:custDataLst>
                <p:tags r:id="rId10"/>
              </p:custDataLst>
            </p:nvPr>
          </p:nvGrpSpPr>
          <p:grpSpPr>
            <a:xfrm>
              <a:off x="557627" y="3017270"/>
              <a:ext cx="1470465" cy="80477"/>
              <a:chOff x="510735" y="3251730"/>
              <a:chExt cx="1470465" cy="80477"/>
            </a:xfrm>
          </p:grpSpPr>
          <p:sp>
            <p:nvSpPr>
              <p:cNvPr id="77" name="矩形 76">
                <a:extLst>
                  <a:ext uri="{FF2B5EF4-FFF2-40B4-BE49-F238E27FC236}">
                    <a16:creationId xmlns:a16="http://schemas.microsoft.com/office/drawing/2014/main" id="{EB52FC46-DC0F-4C9E-9AC4-13EB20EC2109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510735" y="3251730"/>
                <a:ext cx="190305" cy="80477"/>
              </a:xfrm>
              <a:prstGeom prst="rect">
                <a:avLst/>
              </a:prstGeom>
              <a:solidFill>
                <a:sysClr val="windowText" lastClr="000000"/>
              </a:solidFill>
              <a:ln w="190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Arial"/>
                </a:endParaRPr>
              </a:p>
            </p:txBody>
          </p:sp>
          <p:cxnSp>
            <p:nvCxnSpPr>
              <p:cNvPr id="78" name="直接连接符 77">
                <a:extLst>
                  <a:ext uri="{FF2B5EF4-FFF2-40B4-BE49-F238E27FC236}">
                    <a16:creationId xmlns:a16="http://schemas.microsoft.com/office/drawing/2014/main" id="{C2F1596F-451D-4AC4-8FA2-498C024EEDC9}"/>
                  </a:ext>
                </a:extLst>
              </p:cNvPr>
              <p:cNvCxnSpPr/>
              <p:nvPr>
                <p:custDataLst>
                  <p:tags r:id="rId12"/>
                </p:custDataLst>
              </p:nvPr>
            </p:nvCxnSpPr>
            <p:spPr>
              <a:xfrm>
                <a:off x="701040" y="3292482"/>
                <a:ext cx="1280160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  <a:miter lim="800000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29980084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E851D2C8-8003-4EDB-9823-F36A118EF7F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600" y="118534"/>
            <a:ext cx="11988800" cy="6620933"/>
          </a:xfrm>
          <a:prstGeom prst="roundRect">
            <a:avLst>
              <a:gd name="adj" fmla="val 1322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innerShdw blurRad="38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13" name="图形 12">
            <a:extLst>
              <a:ext uri="{FF2B5EF4-FFF2-40B4-BE49-F238E27FC236}">
                <a16:creationId xmlns:a16="http://schemas.microsoft.com/office/drawing/2014/main" id="{E02494ED-F4E9-4CBA-93FC-A4231496526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 flipH="1">
            <a:off x="306950" y="6051733"/>
            <a:ext cx="551985" cy="551985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407B7D26-E51F-4DB4-A9DC-6AFAF1760E9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705514" y="118533"/>
            <a:ext cx="673100" cy="673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BD2B99D-F26F-4446-B30B-A11D601386B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66024" y="264510"/>
            <a:ext cx="3129383" cy="662554"/>
          </a:xfrm>
          <a:prstGeom prst="rect">
            <a:avLst/>
          </a:prstGeom>
          <a:noFill/>
        </p:spPr>
        <p:txBody>
          <a:bodyPr wrap="none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b="1" kern="1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2</a:t>
            </a:r>
            <a:r>
              <a:rPr kumimoji="0" lang="en-US" altLang="zh-CN" sz="28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. </a:t>
            </a:r>
            <a:r>
              <a:rPr kumimoji="0" lang="zh-CN" altLang="zh-CN" sz="28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生态</a:t>
            </a:r>
            <a:r>
              <a:rPr kumimoji="0" lang="zh-CN" altLang="en-US" sz="28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修复的手段</a:t>
            </a:r>
            <a:endParaRPr kumimoji="0" lang="zh-CN" altLang="zh-CN" sz="2800" b="1" i="0" u="none" strike="noStrike" kern="1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E4785BF8-9DF4-4C5B-AB94-AE4BBBB8133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80267" y="1008472"/>
            <a:ext cx="11231465" cy="148944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3048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100" b="1">
                <a:latin typeface="Calibri" panose="020F0502020204030204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sz="2100" b="1">
                <a:latin typeface="Calibri" panose="020F0502020204030204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2100" b="1">
                <a:latin typeface="Calibri" panose="020F0502020204030204"/>
                <a:ea typeface="微软雅黑" panose="020B0503020204020204" pitchFamily="34" charset="-122"/>
                <a:sym typeface="+mn-ea"/>
              </a:rPr>
              <a:t>）</a:t>
            </a:r>
            <a:r>
              <a:rPr lang="zh-CN" altLang="en-US" sz="21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人工修复：</a:t>
            </a:r>
            <a:r>
              <a:rPr lang="zh-CN" altLang="en-US" sz="2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通过采取一定的</a:t>
            </a:r>
            <a:r>
              <a:rPr lang="zh-CN" altLang="en-US" sz="21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生物、工程</a:t>
            </a:r>
            <a:r>
              <a:rPr lang="zh-CN" altLang="en-US" sz="2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等措施，加快生态系统的恢复速度，或帮助丧失自我调节能力的生态系统恢复到安全水平。</a:t>
            </a:r>
            <a:r>
              <a:rPr lang="zh-CN" sz="2100" b="1">
                <a:ln>
                  <a:noFill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工程治理</a:t>
            </a:r>
            <a:r>
              <a:rPr lang="zh-CN" sz="210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措施</a:t>
            </a:r>
            <a:r>
              <a:rPr lang="zh-CN" sz="2100" b="1">
                <a:ln>
                  <a:noFill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见效快、成效好</a:t>
            </a:r>
            <a:r>
              <a:rPr lang="zh-CN" sz="210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，是很多国家治理生态退化的</a:t>
            </a:r>
            <a:r>
              <a:rPr lang="zh-CN" sz="2100" b="1">
                <a:ln>
                  <a:noFill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主要方式</a:t>
            </a:r>
            <a:r>
              <a:rPr lang="zh-CN" sz="210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21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AF05FA05-99EF-48A7-8F83-FD39E1FE190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2665351" y="2714758"/>
            <a:ext cx="2961799" cy="3714274"/>
            <a:chOff x="331841" y="2437100"/>
            <a:chExt cx="2724504" cy="3246116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4AB424FC-67A4-4AEF-B7A7-323FE5474F65}"/>
                </a:ext>
              </a:extLst>
            </p:cNvPr>
            <p:cNvGrpSpPr/>
            <p:nvPr>
              <p:custDataLst>
                <p:tags r:id="rId18"/>
              </p:custDataLst>
            </p:nvPr>
          </p:nvGrpSpPr>
          <p:grpSpPr>
            <a:xfrm>
              <a:off x="331841" y="2437100"/>
              <a:ext cx="2724504" cy="3246116"/>
              <a:chOff x="284949" y="2554328"/>
              <a:chExt cx="2724504" cy="3246116"/>
            </a:xfrm>
          </p:grpSpPr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5386FD9F-C2AB-4886-A4E5-25C0E46FBFE7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284950" y="2560320"/>
                <a:ext cx="2724503" cy="32401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1550891E-A737-4154-BF7F-66700C6D6A3D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 flipV="1">
                <a:off x="284949" y="2554328"/>
                <a:ext cx="2724503" cy="45719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2F131CDF-F161-4830-8521-6A806927D40D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284949" y="4180091"/>
                <a:ext cx="2724504" cy="1579979"/>
              </a:xfrm>
              <a:prstGeom prst="rect">
                <a:avLst/>
              </a:prstGeom>
              <a:blipFill rotWithShape="1">
                <a:blip r:embed="rId31"/>
                <a:stretch>
                  <a:fillRect/>
                </a:stretch>
              </a:blip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BF89D7CC-8AC0-468D-B0D9-6D0171DBA12C}"/>
                  </a:ext>
                </a:extLst>
              </p:cNvPr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701138" y="2796569"/>
                <a:ext cx="1373423" cy="361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100" b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生物措施</a:t>
                </a:r>
                <a:endParaRPr lang="zh-CN" altLang="en-US" sz="21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601F7EF0-28BD-45F2-996E-37BE1D76433E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 flipV="1">
                <a:off x="284949" y="5754725"/>
                <a:ext cx="2724503" cy="45719"/>
              </a:xfrm>
              <a:prstGeom prst="rect">
                <a:avLst/>
              </a:prstGeom>
              <a:solidFill>
                <a:srgbClr val="0096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EF3375A9-6B3A-4BE1-80BF-B2C27233F582}"/>
                  </a:ext>
                </a:extLst>
              </p:cNvPr>
              <p:cNvSpPr txBox="1"/>
              <p:nvPr>
                <p:custDataLst>
                  <p:tags r:id="rId27"/>
                </p:custDataLst>
              </p:nvPr>
            </p:nvSpPr>
            <p:spPr>
              <a:xfrm>
                <a:off x="284949" y="3211959"/>
                <a:ext cx="2703476" cy="950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80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生物措施是通过恢复植被来防风固沙、保持水土、涵养水源等的措施，如</a:t>
                </a:r>
                <a:r>
                  <a:rPr lang="zh-CN" altLang="en-US" sz="1800" b="1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植树造林</a:t>
                </a:r>
                <a:endParaRPr lang="zh-CN" altLang="en-US" sz="18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</p:grp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EB4A713F-097A-4A8C-9A7B-C78F5C79AFA6}"/>
                </a:ext>
              </a:extLst>
            </p:cNvPr>
            <p:cNvGrpSpPr/>
            <p:nvPr>
              <p:custDataLst>
                <p:tags r:id="rId19"/>
              </p:custDataLst>
            </p:nvPr>
          </p:nvGrpSpPr>
          <p:grpSpPr>
            <a:xfrm>
              <a:off x="557627" y="3017270"/>
              <a:ext cx="1470465" cy="80477"/>
              <a:chOff x="510735" y="3251730"/>
              <a:chExt cx="1470465" cy="80477"/>
            </a:xfrm>
          </p:grpSpPr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B82A518D-DF00-430B-8AAD-E5A7303708B0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510735" y="3251730"/>
                <a:ext cx="190305" cy="80477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cxnSp>
            <p:nvCxnSpPr>
              <p:cNvPr id="45" name="直接连接符 44">
                <a:extLst>
                  <a:ext uri="{FF2B5EF4-FFF2-40B4-BE49-F238E27FC236}">
                    <a16:creationId xmlns:a16="http://schemas.microsoft.com/office/drawing/2014/main" id="{CAA08812-CF36-45AA-9F32-7346D5EF8DB8}"/>
                  </a:ext>
                </a:extLst>
              </p:cNvPr>
              <p:cNvCxnSpPr/>
              <p:nvPr>
                <p:custDataLst>
                  <p:tags r:id="rId21"/>
                </p:custDataLst>
              </p:nvPr>
            </p:nvCxnSpPr>
            <p:spPr>
              <a:xfrm>
                <a:off x="701040" y="3292482"/>
                <a:ext cx="128016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A581B471-C18D-4BF9-B7BC-A1E926F44C18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6248180" y="2714282"/>
            <a:ext cx="2962275" cy="3714750"/>
            <a:chOff x="331841" y="2437100"/>
            <a:chExt cx="2724504" cy="3246116"/>
          </a:xfrm>
        </p:grpSpPr>
        <p:grpSp>
          <p:nvGrpSpPr>
            <p:cNvPr id="87" name="组合 86">
              <a:extLst>
                <a:ext uri="{FF2B5EF4-FFF2-40B4-BE49-F238E27FC236}">
                  <a16:creationId xmlns:a16="http://schemas.microsoft.com/office/drawing/2014/main" id="{49E0685F-838C-415A-A9B4-53DB8F11D3B6}"/>
                </a:ext>
              </a:extLst>
            </p:cNvPr>
            <p:cNvGrpSpPr/>
            <p:nvPr>
              <p:custDataLst>
                <p:tags r:id="rId8"/>
              </p:custDataLst>
            </p:nvPr>
          </p:nvGrpSpPr>
          <p:grpSpPr>
            <a:xfrm>
              <a:off x="331841" y="2437100"/>
              <a:ext cx="2724504" cy="3246116"/>
              <a:chOff x="284949" y="2554328"/>
              <a:chExt cx="2724504" cy="3246116"/>
            </a:xfrm>
          </p:grpSpPr>
          <p:sp>
            <p:nvSpPr>
              <p:cNvPr id="91" name="矩形 90">
                <a:extLst>
                  <a:ext uri="{FF2B5EF4-FFF2-40B4-BE49-F238E27FC236}">
                    <a16:creationId xmlns:a16="http://schemas.microsoft.com/office/drawing/2014/main" id="{7E99C859-ABCF-40F5-82D0-C240087908AA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284950" y="2560320"/>
                <a:ext cx="2724503" cy="32401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92" name="矩形 91">
                <a:extLst>
                  <a:ext uri="{FF2B5EF4-FFF2-40B4-BE49-F238E27FC236}">
                    <a16:creationId xmlns:a16="http://schemas.microsoft.com/office/drawing/2014/main" id="{E50D8AB7-5D49-42C4-96B3-790B068C20EB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 flipV="1">
                <a:off x="284949" y="2554328"/>
                <a:ext cx="2724503" cy="45719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93" name="矩形 92">
                <a:extLst>
                  <a:ext uri="{FF2B5EF4-FFF2-40B4-BE49-F238E27FC236}">
                    <a16:creationId xmlns:a16="http://schemas.microsoft.com/office/drawing/2014/main" id="{0E9CE8C1-0485-4BDC-BA3F-87EEDFF8B2F3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284949" y="4174473"/>
                <a:ext cx="2724504" cy="1585603"/>
              </a:xfrm>
              <a:prstGeom prst="rect">
                <a:avLst/>
              </a:prstGeom>
              <a:blipFill rotWithShape="1">
                <a:blip r:embed="rId32"/>
                <a:stretch>
                  <a:fillRect/>
                </a:stretch>
              </a:blip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5EFCADE9-686C-4EF6-A966-88C607554AE8}"/>
                  </a:ext>
                </a:extLst>
              </p:cNvPr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683112" y="2793209"/>
                <a:ext cx="1298301" cy="361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buClrTx/>
                  <a:buSzTx/>
                  <a:buFontTx/>
                </a:pPr>
                <a:r>
                  <a:rPr lang="zh-CN" altLang="en-US" sz="2100" b="1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工程措施</a:t>
                </a:r>
                <a:endParaRPr lang="zh-CN" altLang="en-US" sz="18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" name="矩形 94">
                <a:extLst>
                  <a:ext uri="{FF2B5EF4-FFF2-40B4-BE49-F238E27FC236}">
                    <a16:creationId xmlns:a16="http://schemas.microsoft.com/office/drawing/2014/main" id="{82445772-1076-47F6-8C3F-BD6EAE8499C9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 flipV="1">
                <a:off x="284949" y="5754725"/>
                <a:ext cx="2724503" cy="45719"/>
              </a:xfrm>
              <a:prstGeom prst="rect">
                <a:avLst/>
              </a:prstGeom>
              <a:solidFill>
                <a:srgbClr val="0096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16932819-AA3A-40EF-BF8B-E14031E79149}"/>
                  </a:ext>
                </a:extLst>
              </p:cNvPr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411976" y="3215204"/>
                <a:ext cx="2532650" cy="950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80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工程措施是通过一系列建设工程来达到生态修复的目的，如</a:t>
                </a:r>
                <a:r>
                  <a:rPr lang="zh-CN" altLang="en-US" sz="1800" b="1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草方格沙障固沙</a:t>
                </a:r>
              </a:p>
            </p:txBody>
          </p:sp>
        </p:grpSp>
        <p:grpSp>
          <p:nvGrpSpPr>
            <p:cNvPr id="88" name="组合 87">
              <a:extLst>
                <a:ext uri="{FF2B5EF4-FFF2-40B4-BE49-F238E27FC236}">
                  <a16:creationId xmlns:a16="http://schemas.microsoft.com/office/drawing/2014/main" id="{12591AAB-AA3E-4CFE-ABA0-1E352B69DED2}"/>
                </a:ext>
              </a:extLst>
            </p:cNvPr>
            <p:cNvGrpSpPr/>
            <p:nvPr>
              <p:custDataLst>
                <p:tags r:id="rId9"/>
              </p:custDataLst>
            </p:nvPr>
          </p:nvGrpSpPr>
          <p:grpSpPr>
            <a:xfrm>
              <a:off x="557627" y="3017270"/>
              <a:ext cx="1470465" cy="80477"/>
              <a:chOff x="510735" y="3251730"/>
              <a:chExt cx="1470465" cy="80477"/>
            </a:xfrm>
          </p:grpSpPr>
          <p:sp>
            <p:nvSpPr>
              <p:cNvPr id="89" name="矩形 88">
                <a:extLst>
                  <a:ext uri="{FF2B5EF4-FFF2-40B4-BE49-F238E27FC236}">
                    <a16:creationId xmlns:a16="http://schemas.microsoft.com/office/drawing/2014/main" id="{CD5E2B45-78CE-497F-871A-DF828E162B81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510735" y="3251730"/>
                <a:ext cx="190305" cy="80477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cxnSp>
            <p:nvCxnSpPr>
              <p:cNvPr id="90" name="直接连接符 89">
                <a:extLst>
                  <a:ext uri="{FF2B5EF4-FFF2-40B4-BE49-F238E27FC236}">
                    <a16:creationId xmlns:a16="http://schemas.microsoft.com/office/drawing/2014/main" id="{A2923A32-0927-4FB7-8AD5-158F958D0DB0}"/>
                  </a:ext>
                </a:extLst>
              </p:cNvPr>
              <p:cNvCxnSpPr/>
              <p:nvPr>
                <p:custDataLst>
                  <p:tags r:id="rId11"/>
                </p:custDataLst>
              </p:nvPr>
            </p:nvCxnSpPr>
            <p:spPr>
              <a:xfrm>
                <a:off x="701040" y="3292482"/>
                <a:ext cx="128016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503989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330B851B-9AC6-0A2B-95A7-E8DD0041207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72972724"/>
              </p:ext>
            </p:extLst>
          </p:nvPr>
        </p:nvGraphicFramePr>
        <p:xfrm>
          <a:off x="102552" y="1046440"/>
          <a:ext cx="11986895" cy="576981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86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00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8899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rgbClr val="FFFF00"/>
                          </a:solidFill>
                        </a:rPr>
                        <a:t>工程措施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400" b="0">
                          <a:solidFill>
                            <a:schemeClr val="bg1"/>
                          </a:solidFill>
                        </a:rPr>
                        <a:t>农业上的工程措施主要有平整土地、修筑梯田、引水灌溉、新修水利设施（打坝淤地、建水库、电站和水渠等）；防洪工程措施主要有建立分洪区，蓄清排浑，加固堤坝。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391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rgbClr val="FFFF00"/>
                          </a:solidFill>
                        </a:rPr>
                        <a:t>生物措施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</a:rPr>
                        <a:t>植树种草，退耕还林、还草，秸秆还田，封山育林、育草，建立自然保护区，人工繁殖珍稀野生动物，移植珍稀野生植物等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899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rgbClr val="FFFF00"/>
                          </a:solidFill>
                        </a:rPr>
                        <a:t>技术措施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</a:rPr>
                        <a:t>交通技术措施主要是在汽车上安装尾气净化装置；农业技术措施主要有深耕改土、科学施肥、科学育种、轮作套种、地膜覆盖、温室栽培、喷灌和滴灌等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29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rgbClr val="FFFF00"/>
                          </a:solidFill>
                        </a:rPr>
                        <a:t>生活措施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</a:rPr>
                        <a:t>建沼气池、普及省柴灶、以天然气作为燃料等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391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rgbClr val="FFFF00"/>
                          </a:solidFill>
                        </a:rPr>
                        <a:t>经济措施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</a:rPr>
                        <a:t>主要是调整产业结构，如开展多种农业经营，发展农产品加工；使工业由资源消耗型向高科技节约型转变；发展新兴工业的和第三产业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884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rgbClr val="FFFF00"/>
                          </a:solidFill>
                        </a:rPr>
                        <a:t>政策措施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</a:rPr>
                        <a:t>主要有开发性移民，投入资金、劳动力，合理进行城市规划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391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rgbClr val="FFFF00"/>
                          </a:solidFill>
                        </a:rPr>
                        <a:t>环保措施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</a:rPr>
                        <a:t>主要有发展生态农业、立体农业和环保农业，控制、治理环境污染，加强立法监督，加强环境管理、保护，提高环保意识，禁止破坏生态环境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C4064207-5545-FA3D-9572-B63909EF8F5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271059" y="205339"/>
            <a:ext cx="5861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/>
              </a:rPr>
              <a:t>常见的生态环境问题治理措施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E49FDE0-47D3-268C-BFF9-7BABEAC6211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2552" y="222122"/>
            <a:ext cx="902811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/>
                <a:sym typeface="+mn-ea"/>
              </a:rPr>
              <a:t>拓展</a:t>
            </a:r>
          </a:p>
        </p:txBody>
      </p:sp>
    </p:spTree>
    <p:extLst>
      <p:ext uri="{BB962C8B-B14F-4D97-AF65-F5344CB8AC3E}">
        <p14:creationId xmlns:p14="http://schemas.microsoft.com/office/powerpoint/2010/main" val="101963912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1F144A5-9B31-434F-8B91-3AB67FF58F7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5" r="30725"/>
          <a:stretch>
            <a:fillRect/>
          </a:stretch>
        </p:blipFill>
        <p:spPr>
          <a:xfrm>
            <a:off x="1020654" y="1944528"/>
            <a:ext cx="2969131" cy="2969131"/>
          </a:xfrm>
          <a:prstGeom prst="rect">
            <a:avLst/>
          </a:prstGeom>
        </p:spPr>
      </p:pic>
      <p:sp>
        <p:nvSpPr>
          <p:cNvPr id="3" name="iconfont-10357-5072110">
            <a:extLst>
              <a:ext uri="{FF2B5EF4-FFF2-40B4-BE49-F238E27FC236}">
                <a16:creationId xmlns:a16="http://schemas.microsoft.com/office/drawing/2014/main" id="{4E865469-1CAE-43C1-AD63-777F53F9B753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 bwMode="auto">
          <a:xfrm>
            <a:off x="11171156" y="0"/>
            <a:ext cx="377617" cy="609685"/>
          </a:xfrm>
          <a:custGeom>
            <a:avLst/>
            <a:gdLst>
              <a:gd name="T0" fmla="*/ 0 w 7928"/>
              <a:gd name="T1" fmla="*/ 0 h 12800"/>
              <a:gd name="T2" fmla="*/ 0 w 7928"/>
              <a:gd name="T3" fmla="*/ 12800 h 12800"/>
              <a:gd name="T4" fmla="*/ 3964 w 7928"/>
              <a:gd name="T5" fmla="*/ 9989 h 12800"/>
              <a:gd name="T6" fmla="*/ 7928 w 7928"/>
              <a:gd name="T7" fmla="*/ 12800 h 12800"/>
              <a:gd name="T8" fmla="*/ 7928 w 7928"/>
              <a:gd name="T9" fmla="*/ 0 h 12800"/>
              <a:gd name="T10" fmla="*/ 0 w 7928"/>
              <a:gd name="T11" fmla="*/ 0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8" h="12800">
                <a:moveTo>
                  <a:pt x="0" y="0"/>
                </a:moveTo>
                <a:lnTo>
                  <a:pt x="0" y="12800"/>
                </a:lnTo>
                <a:lnTo>
                  <a:pt x="3964" y="9989"/>
                </a:lnTo>
                <a:lnTo>
                  <a:pt x="7928" y="12800"/>
                </a:lnTo>
                <a:lnTo>
                  <a:pt x="792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E0FCC07-3D40-4793-80B3-90FF44F4B00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174907" y="1944528"/>
            <a:ext cx="6996249" cy="296894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13" name="îşļíḍê">
            <a:extLst>
              <a:ext uri="{FF2B5EF4-FFF2-40B4-BE49-F238E27FC236}">
                <a16:creationId xmlns:a16="http://schemas.microsoft.com/office/drawing/2014/main" id="{1EBF3961-46A6-4C4D-A857-465BAD8F53B1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5021523" y="2259038"/>
            <a:ext cx="459958" cy="294392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  <a:gd name="connsiteX86" fmla="*/ 373273 h 605239"/>
              <a:gd name="connsiteY86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608697" h="389592">
                <a:moveTo>
                  <a:pt x="23423" y="311688"/>
                </a:moveTo>
                <a:cubicBezTo>
                  <a:pt x="53932" y="311688"/>
                  <a:pt x="70194" y="322487"/>
                  <a:pt x="83248" y="331201"/>
                </a:cubicBezTo>
                <a:cubicBezTo>
                  <a:pt x="93766" y="338202"/>
                  <a:pt x="100704" y="342894"/>
                  <a:pt x="117040" y="342894"/>
                </a:cubicBezTo>
                <a:cubicBezTo>
                  <a:pt x="133376" y="342894"/>
                  <a:pt x="140314" y="338202"/>
                  <a:pt x="150906" y="331201"/>
                </a:cubicBezTo>
                <a:cubicBezTo>
                  <a:pt x="163960" y="322487"/>
                  <a:pt x="180222" y="311688"/>
                  <a:pt x="210657" y="311688"/>
                </a:cubicBezTo>
                <a:cubicBezTo>
                  <a:pt x="241166" y="311688"/>
                  <a:pt x="257428" y="322487"/>
                  <a:pt x="270482" y="331201"/>
                </a:cubicBezTo>
                <a:cubicBezTo>
                  <a:pt x="281075" y="338202"/>
                  <a:pt x="288012" y="342894"/>
                  <a:pt x="304349" y="342894"/>
                </a:cubicBezTo>
                <a:cubicBezTo>
                  <a:pt x="320685" y="342894"/>
                  <a:pt x="327622" y="338202"/>
                  <a:pt x="338140" y="331201"/>
                </a:cubicBezTo>
                <a:cubicBezTo>
                  <a:pt x="351269" y="322487"/>
                  <a:pt x="367456" y="311688"/>
                  <a:pt x="397966" y="311688"/>
                </a:cubicBezTo>
                <a:cubicBezTo>
                  <a:pt x="428475" y="311688"/>
                  <a:pt x="444737" y="322487"/>
                  <a:pt x="457791" y="331201"/>
                </a:cubicBezTo>
                <a:cubicBezTo>
                  <a:pt x="468309" y="338202"/>
                  <a:pt x="475321" y="342894"/>
                  <a:pt x="491657" y="342894"/>
                </a:cubicBezTo>
                <a:cubicBezTo>
                  <a:pt x="507993" y="342894"/>
                  <a:pt x="514931" y="338202"/>
                  <a:pt x="525449" y="331201"/>
                </a:cubicBezTo>
                <a:cubicBezTo>
                  <a:pt x="538503" y="322487"/>
                  <a:pt x="554765" y="311688"/>
                  <a:pt x="585274" y="311688"/>
                </a:cubicBezTo>
                <a:cubicBezTo>
                  <a:pt x="598179" y="311688"/>
                  <a:pt x="608697" y="322190"/>
                  <a:pt x="608697" y="335074"/>
                </a:cubicBezTo>
                <a:cubicBezTo>
                  <a:pt x="608697" y="347959"/>
                  <a:pt x="598179" y="358460"/>
                  <a:pt x="585274" y="358460"/>
                </a:cubicBezTo>
                <a:cubicBezTo>
                  <a:pt x="568938" y="358460"/>
                  <a:pt x="562000" y="363078"/>
                  <a:pt x="551408" y="370079"/>
                </a:cubicBezTo>
                <a:cubicBezTo>
                  <a:pt x="538354" y="378793"/>
                  <a:pt x="522167" y="389592"/>
                  <a:pt x="491657" y="389592"/>
                </a:cubicBezTo>
                <a:cubicBezTo>
                  <a:pt x="461148" y="389592"/>
                  <a:pt x="444886" y="378793"/>
                  <a:pt x="431832" y="370079"/>
                </a:cubicBezTo>
                <a:cubicBezTo>
                  <a:pt x="421239" y="363078"/>
                  <a:pt x="414302" y="358460"/>
                  <a:pt x="397966" y="358460"/>
                </a:cubicBezTo>
                <a:cubicBezTo>
                  <a:pt x="381629" y="358460"/>
                  <a:pt x="374692" y="363078"/>
                  <a:pt x="364174" y="370079"/>
                </a:cubicBezTo>
                <a:cubicBezTo>
                  <a:pt x="351120" y="378793"/>
                  <a:pt x="334858" y="389592"/>
                  <a:pt x="304349" y="389592"/>
                </a:cubicBezTo>
                <a:cubicBezTo>
                  <a:pt x="273839" y="389592"/>
                  <a:pt x="257577" y="378793"/>
                  <a:pt x="244523" y="370079"/>
                </a:cubicBezTo>
                <a:cubicBezTo>
                  <a:pt x="234005" y="363078"/>
                  <a:pt x="226993" y="358460"/>
                  <a:pt x="210657" y="358460"/>
                </a:cubicBezTo>
                <a:cubicBezTo>
                  <a:pt x="194395" y="358460"/>
                  <a:pt x="187383" y="363078"/>
                  <a:pt x="176865" y="370079"/>
                </a:cubicBezTo>
                <a:cubicBezTo>
                  <a:pt x="163811" y="378793"/>
                  <a:pt x="147549" y="389592"/>
                  <a:pt x="117040" y="389592"/>
                </a:cubicBezTo>
                <a:cubicBezTo>
                  <a:pt x="86530" y="389592"/>
                  <a:pt x="70343" y="378793"/>
                  <a:pt x="57215" y="370079"/>
                </a:cubicBezTo>
                <a:cubicBezTo>
                  <a:pt x="46697" y="363078"/>
                  <a:pt x="39759" y="358460"/>
                  <a:pt x="23423" y="358460"/>
                </a:cubicBezTo>
                <a:cubicBezTo>
                  <a:pt x="10518" y="358460"/>
                  <a:pt x="0" y="347959"/>
                  <a:pt x="0" y="335074"/>
                </a:cubicBezTo>
                <a:cubicBezTo>
                  <a:pt x="0" y="322190"/>
                  <a:pt x="10518" y="311688"/>
                  <a:pt x="23423" y="311688"/>
                </a:cubicBezTo>
                <a:close/>
                <a:moveTo>
                  <a:pt x="23423" y="155879"/>
                </a:moveTo>
                <a:cubicBezTo>
                  <a:pt x="53932" y="155879"/>
                  <a:pt x="70194" y="166678"/>
                  <a:pt x="83248" y="175392"/>
                </a:cubicBezTo>
                <a:cubicBezTo>
                  <a:pt x="93766" y="182393"/>
                  <a:pt x="100704" y="187011"/>
                  <a:pt x="117040" y="187011"/>
                </a:cubicBezTo>
                <a:cubicBezTo>
                  <a:pt x="133376" y="187011"/>
                  <a:pt x="140314" y="182393"/>
                  <a:pt x="150906" y="175392"/>
                </a:cubicBezTo>
                <a:cubicBezTo>
                  <a:pt x="163960" y="166678"/>
                  <a:pt x="180222" y="155879"/>
                  <a:pt x="210657" y="155879"/>
                </a:cubicBezTo>
                <a:cubicBezTo>
                  <a:pt x="241166" y="155879"/>
                  <a:pt x="257428" y="166678"/>
                  <a:pt x="270482" y="175392"/>
                </a:cubicBezTo>
                <a:cubicBezTo>
                  <a:pt x="281075" y="182393"/>
                  <a:pt x="288012" y="187011"/>
                  <a:pt x="304349" y="187011"/>
                </a:cubicBezTo>
                <a:cubicBezTo>
                  <a:pt x="320685" y="187011"/>
                  <a:pt x="327622" y="182393"/>
                  <a:pt x="338140" y="175392"/>
                </a:cubicBezTo>
                <a:cubicBezTo>
                  <a:pt x="351269" y="166678"/>
                  <a:pt x="367456" y="155879"/>
                  <a:pt x="397966" y="155879"/>
                </a:cubicBezTo>
                <a:cubicBezTo>
                  <a:pt x="428475" y="155879"/>
                  <a:pt x="444737" y="166678"/>
                  <a:pt x="457791" y="175392"/>
                </a:cubicBezTo>
                <a:cubicBezTo>
                  <a:pt x="468309" y="182393"/>
                  <a:pt x="475321" y="187011"/>
                  <a:pt x="491657" y="187011"/>
                </a:cubicBezTo>
                <a:cubicBezTo>
                  <a:pt x="507993" y="187011"/>
                  <a:pt x="514931" y="182393"/>
                  <a:pt x="525449" y="175392"/>
                </a:cubicBezTo>
                <a:cubicBezTo>
                  <a:pt x="538503" y="166678"/>
                  <a:pt x="554765" y="155879"/>
                  <a:pt x="585274" y="155879"/>
                </a:cubicBezTo>
                <a:cubicBezTo>
                  <a:pt x="598179" y="155879"/>
                  <a:pt x="608697" y="166306"/>
                  <a:pt x="608697" y="179265"/>
                </a:cubicBezTo>
                <a:cubicBezTo>
                  <a:pt x="608697" y="192150"/>
                  <a:pt x="598179" y="202651"/>
                  <a:pt x="585274" y="202651"/>
                </a:cubicBezTo>
                <a:cubicBezTo>
                  <a:pt x="568938" y="202651"/>
                  <a:pt x="562000" y="207269"/>
                  <a:pt x="551408" y="214270"/>
                </a:cubicBezTo>
                <a:cubicBezTo>
                  <a:pt x="538354" y="222984"/>
                  <a:pt x="522167" y="233783"/>
                  <a:pt x="491657" y="233783"/>
                </a:cubicBezTo>
                <a:cubicBezTo>
                  <a:pt x="461148" y="233783"/>
                  <a:pt x="444886" y="222984"/>
                  <a:pt x="431832" y="214270"/>
                </a:cubicBezTo>
                <a:cubicBezTo>
                  <a:pt x="421239" y="207269"/>
                  <a:pt x="414302" y="202651"/>
                  <a:pt x="397966" y="202651"/>
                </a:cubicBezTo>
                <a:cubicBezTo>
                  <a:pt x="381629" y="202651"/>
                  <a:pt x="374692" y="207269"/>
                  <a:pt x="364174" y="214270"/>
                </a:cubicBezTo>
                <a:cubicBezTo>
                  <a:pt x="351120" y="222984"/>
                  <a:pt x="334858" y="233783"/>
                  <a:pt x="304349" y="233783"/>
                </a:cubicBezTo>
                <a:cubicBezTo>
                  <a:pt x="273839" y="233783"/>
                  <a:pt x="257577" y="222984"/>
                  <a:pt x="244523" y="214270"/>
                </a:cubicBezTo>
                <a:cubicBezTo>
                  <a:pt x="234005" y="207269"/>
                  <a:pt x="226993" y="202651"/>
                  <a:pt x="210657" y="202651"/>
                </a:cubicBezTo>
                <a:cubicBezTo>
                  <a:pt x="194395" y="202651"/>
                  <a:pt x="187383" y="207269"/>
                  <a:pt x="176865" y="214270"/>
                </a:cubicBezTo>
                <a:cubicBezTo>
                  <a:pt x="163811" y="222984"/>
                  <a:pt x="147549" y="233783"/>
                  <a:pt x="117040" y="233783"/>
                </a:cubicBezTo>
                <a:cubicBezTo>
                  <a:pt x="86530" y="233783"/>
                  <a:pt x="70343" y="222984"/>
                  <a:pt x="57215" y="214270"/>
                </a:cubicBezTo>
                <a:cubicBezTo>
                  <a:pt x="46697" y="207269"/>
                  <a:pt x="39759" y="202651"/>
                  <a:pt x="23423" y="202651"/>
                </a:cubicBezTo>
                <a:cubicBezTo>
                  <a:pt x="10518" y="202651"/>
                  <a:pt x="0" y="192150"/>
                  <a:pt x="0" y="179265"/>
                </a:cubicBezTo>
                <a:cubicBezTo>
                  <a:pt x="0" y="166306"/>
                  <a:pt x="10518" y="155879"/>
                  <a:pt x="23423" y="155879"/>
                </a:cubicBezTo>
                <a:close/>
                <a:moveTo>
                  <a:pt x="23423" y="0"/>
                </a:moveTo>
                <a:cubicBezTo>
                  <a:pt x="53932" y="0"/>
                  <a:pt x="70194" y="10809"/>
                  <a:pt x="83248" y="19531"/>
                </a:cubicBezTo>
                <a:cubicBezTo>
                  <a:pt x="93766" y="26538"/>
                  <a:pt x="100704" y="31160"/>
                  <a:pt x="117040" y="31160"/>
                </a:cubicBezTo>
                <a:cubicBezTo>
                  <a:pt x="133376" y="31160"/>
                  <a:pt x="140314" y="26538"/>
                  <a:pt x="150906" y="19531"/>
                </a:cubicBezTo>
                <a:cubicBezTo>
                  <a:pt x="163960" y="10809"/>
                  <a:pt x="180222" y="0"/>
                  <a:pt x="210657" y="0"/>
                </a:cubicBezTo>
                <a:cubicBezTo>
                  <a:pt x="241166" y="0"/>
                  <a:pt x="257428" y="10809"/>
                  <a:pt x="270482" y="19531"/>
                </a:cubicBezTo>
                <a:cubicBezTo>
                  <a:pt x="281075" y="26538"/>
                  <a:pt x="288012" y="31160"/>
                  <a:pt x="304349" y="31160"/>
                </a:cubicBezTo>
                <a:cubicBezTo>
                  <a:pt x="320685" y="31160"/>
                  <a:pt x="327622" y="26538"/>
                  <a:pt x="338140" y="19531"/>
                </a:cubicBezTo>
                <a:cubicBezTo>
                  <a:pt x="351194" y="10809"/>
                  <a:pt x="367456" y="0"/>
                  <a:pt x="397966" y="0"/>
                </a:cubicBezTo>
                <a:cubicBezTo>
                  <a:pt x="428475" y="0"/>
                  <a:pt x="444737" y="10809"/>
                  <a:pt x="457791" y="19531"/>
                </a:cubicBezTo>
                <a:cubicBezTo>
                  <a:pt x="468309" y="26538"/>
                  <a:pt x="475321" y="31160"/>
                  <a:pt x="491657" y="31160"/>
                </a:cubicBezTo>
                <a:cubicBezTo>
                  <a:pt x="507919" y="31160"/>
                  <a:pt x="514931" y="26538"/>
                  <a:pt x="525449" y="19531"/>
                </a:cubicBezTo>
                <a:cubicBezTo>
                  <a:pt x="538503" y="10809"/>
                  <a:pt x="554765" y="0"/>
                  <a:pt x="585274" y="0"/>
                </a:cubicBezTo>
                <a:cubicBezTo>
                  <a:pt x="598179" y="0"/>
                  <a:pt x="608697" y="10436"/>
                  <a:pt x="608697" y="23333"/>
                </a:cubicBezTo>
                <a:cubicBezTo>
                  <a:pt x="608697" y="36304"/>
                  <a:pt x="598179" y="46740"/>
                  <a:pt x="585274" y="46740"/>
                </a:cubicBezTo>
                <a:cubicBezTo>
                  <a:pt x="568938" y="46740"/>
                  <a:pt x="562000" y="51437"/>
                  <a:pt x="551408" y="58444"/>
                </a:cubicBezTo>
                <a:cubicBezTo>
                  <a:pt x="538354" y="67166"/>
                  <a:pt x="522167" y="77975"/>
                  <a:pt x="491657" y="77975"/>
                </a:cubicBezTo>
                <a:cubicBezTo>
                  <a:pt x="461148" y="77975"/>
                  <a:pt x="444886" y="67166"/>
                  <a:pt x="431832" y="58444"/>
                </a:cubicBezTo>
                <a:cubicBezTo>
                  <a:pt x="421239" y="51437"/>
                  <a:pt x="414302" y="46740"/>
                  <a:pt x="397966" y="46740"/>
                </a:cubicBezTo>
                <a:cubicBezTo>
                  <a:pt x="381629" y="46740"/>
                  <a:pt x="374692" y="51437"/>
                  <a:pt x="364174" y="58444"/>
                </a:cubicBezTo>
                <a:cubicBezTo>
                  <a:pt x="351120" y="67166"/>
                  <a:pt x="334858" y="77975"/>
                  <a:pt x="304349" y="77975"/>
                </a:cubicBezTo>
                <a:cubicBezTo>
                  <a:pt x="273839" y="77975"/>
                  <a:pt x="257577" y="67166"/>
                  <a:pt x="244523" y="58444"/>
                </a:cubicBezTo>
                <a:cubicBezTo>
                  <a:pt x="234005" y="51437"/>
                  <a:pt x="226993" y="46740"/>
                  <a:pt x="210657" y="46740"/>
                </a:cubicBezTo>
                <a:cubicBezTo>
                  <a:pt x="194395" y="46740"/>
                  <a:pt x="187383" y="51437"/>
                  <a:pt x="176865" y="58444"/>
                </a:cubicBezTo>
                <a:cubicBezTo>
                  <a:pt x="163811" y="67166"/>
                  <a:pt x="147549" y="77975"/>
                  <a:pt x="117040" y="77975"/>
                </a:cubicBezTo>
                <a:cubicBezTo>
                  <a:pt x="86530" y="77975"/>
                  <a:pt x="70343" y="67166"/>
                  <a:pt x="57215" y="58444"/>
                </a:cubicBezTo>
                <a:cubicBezTo>
                  <a:pt x="46697" y="51437"/>
                  <a:pt x="39759" y="46740"/>
                  <a:pt x="23423" y="46740"/>
                </a:cubicBezTo>
                <a:cubicBezTo>
                  <a:pt x="10518" y="46740"/>
                  <a:pt x="0" y="36304"/>
                  <a:pt x="0" y="23333"/>
                </a:cubicBezTo>
                <a:cubicBezTo>
                  <a:pt x="0" y="10436"/>
                  <a:pt x="10518" y="0"/>
                  <a:pt x="234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6" name="îṩḷîďê">
            <a:extLst>
              <a:ext uri="{FF2B5EF4-FFF2-40B4-BE49-F238E27FC236}">
                <a16:creationId xmlns:a16="http://schemas.microsoft.com/office/drawing/2014/main" id="{CB436EA3-097F-4771-B572-D56A4FEABBF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054601" y="3973130"/>
            <a:ext cx="4343399" cy="418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</a:rPr>
              <a:t>Establishing nature reserves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</a:rPr>
              <a:t>……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7" name="iṩḷîďé">
            <a:extLst>
              <a:ext uri="{FF2B5EF4-FFF2-40B4-BE49-F238E27FC236}">
                <a16:creationId xmlns:a16="http://schemas.microsoft.com/office/drawing/2014/main" id="{A5EF9425-9ABF-4973-B2AA-3E81B82758D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965702" y="2834386"/>
            <a:ext cx="6021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defRPr/>
            </a:pPr>
            <a:r>
              <a:rPr lang="zh-CN" altLang="en-US" sz="3200" b="1" cap="all">
                <a:solidFill>
                  <a:prstClr val="white"/>
                </a:solidFill>
                <a:latin typeface="微软雅黑" panose="020B0503020204020204" charset="-122"/>
                <a:ea typeface="微软雅黑"/>
                <a:cs typeface="Arial"/>
              </a:rPr>
              <a:t>建立自然保护区</a:t>
            </a:r>
            <a:endParaRPr kumimoji="0" lang="zh-CN" altLang="en-US" sz="3200" b="1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Arial"/>
            </a:endParaRPr>
          </a:p>
        </p:txBody>
      </p:sp>
      <p:sp>
        <p:nvSpPr>
          <p:cNvPr id="8" name="íṡlîḋê">
            <a:extLst>
              <a:ext uri="{FF2B5EF4-FFF2-40B4-BE49-F238E27FC236}">
                <a16:creationId xmlns:a16="http://schemas.microsoft.com/office/drawing/2014/main" id="{06062651-5757-4D82-A091-88108D277C9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810227" y="2662518"/>
            <a:ext cx="1390174" cy="1545312"/>
          </a:xfrm>
          <a:prstGeom prst="rect">
            <a:avLst/>
          </a:prstGeom>
          <a:noFill/>
          <a:ln w="117475">
            <a:noFill/>
          </a:ln>
        </p:spPr>
        <p:txBody>
          <a:bodyPr wrap="none" numCol="1" rtlCol="0">
            <a:prstTxWarp prst="textPlain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10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38100">
                    <a:prstClr val="black"/>
                  </a:innerShdw>
                </a:effectLst>
                <a:uLnTx/>
                <a:uFillTx/>
                <a:latin typeface="Impact" panose="020B0806030902050204" pitchFamily="34" charset="0"/>
                <a:ea typeface="微软雅黑"/>
                <a:cs typeface="Arial" panose="020B0604020202020204" pitchFamily="34" charset="0"/>
              </a:rPr>
              <a:t>03</a:t>
            </a:r>
            <a:endParaRPr kumimoji="0" lang="zh-CN" altLang="en-US" sz="3200" b="1" i="0" u="none" strike="noStrike" kern="1200" cap="none" spc="10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innerShdw blurRad="38100">
                  <a:prstClr val="black"/>
                </a:innerShdw>
              </a:effectLst>
              <a:uLnTx/>
              <a:uFillTx/>
              <a:latin typeface="Impact" panose="020B0806030902050204" pitchFamily="34" charset="0"/>
              <a:ea typeface="微软雅黑"/>
              <a:cs typeface="Arial" panose="020B0604020202020204" pitchFamily="34" charset="0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25C5E706-AA34-4267-909F-23728553FE78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5054601" y="3726482"/>
            <a:ext cx="491489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2528447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E851D2C8-8003-4EDB-9823-F36A118EF7F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600" y="118534"/>
            <a:ext cx="11988800" cy="6620933"/>
          </a:xfrm>
          <a:prstGeom prst="roundRect">
            <a:avLst>
              <a:gd name="adj" fmla="val 1322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innerShdw blurRad="38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13" name="图形 12">
            <a:extLst>
              <a:ext uri="{FF2B5EF4-FFF2-40B4-BE49-F238E27FC236}">
                <a16:creationId xmlns:a16="http://schemas.microsoft.com/office/drawing/2014/main" id="{E02494ED-F4E9-4CBA-93FC-A4231496526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flipH="1">
            <a:off x="306950" y="6051733"/>
            <a:ext cx="551985" cy="551985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407B7D26-E51F-4DB4-A9DC-6AFAF1760E9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705514" y="118533"/>
            <a:ext cx="673100" cy="673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BD2B99D-F26F-4446-B30B-A11D601386B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34254" y="254282"/>
            <a:ext cx="2411238" cy="662554"/>
          </a:xfrm>
          <a:prstGeom prst="rect">
            <a:avLst/>
          </a:prstGeom>
          <a:noFill/>
        </p:spPr>
        <p:txBody>
          <a:bodyPr wrap="none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b="1" kern="1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1</a:t>
            </a:r>
            <a:r>
              <a:rPr kumimoji="0" lang="en-US" altLang="zh-CN" sz="28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. </a:t>
            </a:r>
            <a:r>
              <a:rPr kumimoji="0" lang="zh-CN" altLang="en-US" sz="28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自然保护区</a:t>
            </a:r>
            <a:endParaRPr kumimoji="0" lang="zh-CN" altLang="zh-CN" sz="2800" b="1" i="0" u="none" strike="noStrike" kern="1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7EBCC8F-B005-4A50-B68B-DD44ADCDAE7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47114" y="957739"/>
            <a:ext cx="10731499" cy="219688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概念：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+mn-ea"/>
              </a:rPr>
              <a:t>指对自然界中有代表性的保护对象所在的区域，依法划出一定面积予以特殊保护和管理的区域</a:t>
            </a:r>
          </a:p>
          <a:p>
            <a:pPr algn="l">
              <a:lnSpc>
                <a:spcPct val="200000"/>
              </a:lnSpc>
            </a:pPr>
            <a:r>
              <a:rPr lang="zh-CN" altLang="en-US" sz="2400" b="1">
                <a:solidFill>
                  <a:srgbClr val="333333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（</a:t>
            </a:r>
            <a:r>
              <a:rPr lang="en-US" altLang="zh-CN" sz="2400" b="1">
                <a:solidFill>
                  <a:srgbClr val="333333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</a:t>
            </a:r>
            <a:r>
              <a:rPr lang="zh-CN" altLang="en-US" sz="2400" b="1">
                <a:solidFill>
                  <a:srgbClr val="333333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）</a:t>
            </a:r>
            <a:r>
              <a:rPr lang="zh-CN" altLang="en-US" sz="2400" b="1" noProof="0">
                <a:ln>
                  <a:noFill/>
                </a:ln>
                <a:solidFill>
                  <a:srgbClr val="333333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保护对象：</a:t>
            </a:r>
            <a:endParaRPr lang="zh-CN" altLang="en-US" sz="2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  <a:sym typeface="+mn-ea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937A959-2B44-4216-8D78-A9377E8FA521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1903172" y="3271759"/>
            <a:ext cx="2411730" cy="3136106"/>
            <a:chOff x="586843" y="2236663"/>
            <a:chExt cx="3215640" cy="4181475"/>
          </a:xfrm>
        </p:grpSpPr>
        <p:sp>
          <p:nvSpPr>
            <p:cNvPr id="11" name="îṣľiḓê">
              <a:extLst>
                <a:ext uri="{FF2B5EF4-FFF2-40B4-BE49-F238E27FC236}">
                  <a16:creationId xmlns:a16="http://schemas.microsoft.com/office/drawing/2014/main" id="{49AC0922-5E8D-48E0-944C-A7D20863B78F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587376" y="2236663"/>
              <a:ext cx="3214370" cy="418147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0" dist="127000" dir="4200000" algn="ctr" rotWithShape="0">
                <a:srgbClr val="000000">
                  <a:alpha val="1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F0502020204030204"/>
                <a:cs typeface="+mn-cs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7D49747-F9AC-400D-B36A-F8188E9103F9}"/>
                </a:ext>
              </a:extLst>
            </p:cNvPr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1"/>
            <a:srcRect l="6419" t="3368" r="33334" b="3218"/>
            <a:stretch>
              <a:fillRect/>
            </a:stretch>
          </p:blipFill>
          <p:spPr>
            <a:xfrm>
              <a:off x="719732" y="2369242"/>
              <a:ext cx="2949860" cy="2949859"/>
            </a:xfrm>
            <a:custGeom>
              <a:avLst/>
              <a:gdLst>
                <a:gd name="connsiteX0" fmla="*/ 0 w 2949860"/>
                <a:gd name="connsiteY0" fmla="*/ 0 h 2949859"/>
                <a:gd name="connsiteX1" fmla="*/ 2949860 w 2949860"/>
                <a:gd name="connsiteY1" fmla="*/ 0 h 2949859"/>
                <a:gd name="connsiteX2" fmla="*/ 2949860 w 2949860"/>
                <a:gd name="connsiteY2" fmla="*/ 2949859 h 2949859"/>
                <a:gd name="connsiteX3" fmla="*/ 0 w 2949860"/>
                <a:gd name="connsiteY3" fmla="*/ 2949859 h 2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9860" h="2949859">
                  <a:moveTo>
                    <a:pt x="0" y="0"/>
                  </a:moveTo>
                  <a:lnTo>
                    <a:pt x="2949860" y="0"/>
                  </a:lnTo>
                  <a:lnTo>
                    <a:pt x="2949860" y="2949859"/>
                  </a:lnTo>
                  <a:lnTo>
                    <a:pt x="0" y="2949859"/>
                  </a:lnTo>
                  <a:close/>
                </a:path>
              </a:pathLst>
            </a:cu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88354118-352D-4C1C-A93A-78CE7E9F2686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586843" y="5378150"/>
              <a:ext cx="3215640" cy="9059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自然生态系统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海南东寨港红树林自然保护区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0B8A23C0-2358-4C4F-BBD0-B78AC2B9C853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4627364" y="3271758"/>
            <a:ext cx="2831546" cy="3158367"/>
            <a:chOff x="4238783" y="2236028"/>
            <a:chExt cx="3775394" cy="4211156"/>
          </a:xfrm>
        </p:grpSpPr>
        <p:sp>
          <p:nvSpPr>
            <p:cNvPr id="19" name="îṣľiḓê">
              <a:extLst>
                <a:ext uri="{FF2B5EF4-FFF2-40B4-BE49-F238E27FC236}">
                  <a16:creationId xmlns:a16="http://schemas.microsoft.com/office/drawing/2014/main" id="{B1A48146-2293-4AF1-B850-A9802300773E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4488973" y="2236028"/>
              <a:ext cx="3214370" cy="418211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0" dist="127000" dir="4200000" algn="ctr" rotWithShape="0">
                <a:srgbClr val="000000">
                  <a:alpha val="1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F0502020204030204"/>
                <a:cs typeface="+mn-cs"/>
              </a:endParaRPr>
            </a:p>
          </p:txBody>
        </p: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F92D11BE-D63F-4B64-8131-3A8E2E24D09B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2"/>
            <a:srcRect l="9874" t="1632" r="29899" b="18021"/>
            <a:stretch>
              <a:fillRect/>
            </a:stretch>
          </p:blipFill>
          <p:spPr>
            <a:xfrm>
              <a:off x="4621070" y="2353027"/>
              <a:ext cx="2949859" cy="2949859"/>
            </a:xfrm>
            <a:custGeom>
              <a:avLst/>
              <a:gdLst>
                <a:gd name="connsiteX0" fmla="*/ 0 w 2949860"/>
                <a:gd name="connsiteY0" fmla="*/ 0 h 2949859"/>
                <a:gd name="connsiteX1" fmla="*/ 2949860 w 2949860"/>
                <a:gd name="connsiteY1" fmla="*/ 0 h 2949859"/>
                <a:gd name="connsiteX2" fmla="*/ 2949860 w 2949860"/>
                <a:gd name="connsiteY2" fmla="*/ 2949859 h 2949859"/>
                <a:gd name="connsiteX3" fmla="*/ 0 w 2949860"/>
                <a:gd name="connsiteY3" fmla="*/ 2949859 h 294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9860" h="2949859">
                  <a:moveTo>
                    <a:pt x="0" y="0"/>
                  </a:moveTo>
                  <a:lnTo>
                    <a:pt x="2949860" y="0"/>
                  </a:lnTo>
                  <a:lnTo>
                    <a:pt x="2949860" y="2949859"/>
                  </a:lnTo>
                  <a:lnTo>
                    <a:pt x="0" y="2949859"/>
                  </a:lnTo>
                  <a:close/>
                </a:path>
              </a:pathLst>
            </a:custGeom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BF0B5C35-4FC7-4DC4-8E6B-262EF4532591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4238783" y="5125537"/>
              <a:ext cx="3775394" cy="1321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珍稀濒危野生动植物</a:t>
              </a:r>
              <a:endPara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物种的天然集中分布区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扎龙丹顶鹤自然保护区</a:t>
              </a: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EC3FEBDD-D2DA-4D02-9CA9-42041DBC27DC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7715172" y="3272235"/>
            <a:ext cx="2468880" cy="3135630"/>
            <a:chOff x="8351416" y="2237298"/>
            <a:chExt cx="3291840" cy="4180840"/>
          </a:xfrm>
        </p:grpSpPr>
        <p:sp>
          <p:nvSpPr>
            <p:cNvPr id="23" name="îṣľiḓê">
              <a:extLst>
                <a:ext uri="{FF2B5EF4-FFF2-40B4-BE49-F238E27FC236}">
                  <a16:creationId xmlns:a16="http://schemas.microsoft.com/office/drawing/2014/main" id="{278D54B4-BBCF-445B-97AB-EAFF62424671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8390250" y="2237298"/>
              <a:ext cx="3214370" cy="418084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0" dist="127000" dir="4200000" algn="ctr" rotWithShape="0">
                <a:srgbClr val="000000">
                  <a:alpha val="1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F0502020204030204"/>
                <a:cs typeface="+mn-cs"/>
              </a:endParaRPr>
            </a:p>
          </p:txBody>
        </p: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0E318514-A389-4581-9C05-09B179475F75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3"/>
            <a:srcRect l="12137" t="16438" r="30528" b="1969"/>
            <a:stretch>
              <a:fillRect/>
            </a:stretch>
          </p:blipFill>
          <p:spPr>
            <a:xfrm>
              <a:off x="8522407" y="2372302"/>
              <a:ext cx="2949859" cy="2955055"/>
            </a:xfrm>
            <a:custGeom>
              <a:avLst/>
              <a:gdLst>
                <a:gd name="connsiteX0" fmla="*/ 0 w 2949858"/>
                <a:gd name="connsiteY0" fmla="*/ 0 h 2955055"/>
                <a:gd name="connsiteX1" fmla="*/ 2949858 w 2949858"/>
                <a:gd name="connsiteY1" fmla="*/ 0 h 2955055"/>
                <a:gd name="connsiteX2" fmla="*/ 2949858 w 2949858"/>
                <a:gd name="connsiteY2" fmla="*/ 2955055 h 2955055"/>
                <a:gd name="connsiteX3" fmla="*/ 0 w 2949858"/>
                <a:gd name="connsiteY3" fmla="*/ 2955055 h 2955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9858" h="2955055">
                  <a:moveTo>
                    <a:pt x="0" y="0"/>
                  </a:moveTo>
                  <a:lnTo>
                    <a:pt x="2949858" y="0"/>
                  </a:lnTo>
                  <a:lnTo>
                    <a:pt x="2949858" y="2955055"/>
                  </a:lnTo>
                  <a:lnTo>
                    <a:pt x="0" y="2955055"/>
                  </a:lnTo>
                  <a:close/>
                </a:path>
              </a:pathLst>
            </a:cu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E0B71D85-6ED2-45CB-8329-8FDF7D555416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8351416" y="5154515"/>
              <a:ext cx="3291840" cy="1091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有特殊意义的自然遗迹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黑龙江五大连池自然保护区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62909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E851D2C8-8003-4EDB-9823-F36A118EF7F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600" y="118534"/>
            <a:ext cx="11988800" cy="6620933"/>
          </a:xfrm>
          <a:prstGeom prst="roundRect">
            <a:avLst>
              <a:gd name="adj" fmla="val 1322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innerShdw blurRad="38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13" name="图形 12">
            <a:extLst>
              <a:ext uri="{FF2B5EF4-FFF2-40B4-BE49-F238E27FC236}">
                <a16:creationId xmlns:a16="http://schemas.microsoft.com/office/drawing/2014/main" id="{E02494ED-F4E9-4CBA-93FC-A4231496526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306950" y="6051733"/>
            <a:ext cx="551985" cy="551985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407B7D26-E51F-4DB4-A9DC-6AFAF1760E9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705514" y="118533"/>
            <a:ext cx="673100" cy="673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639A02F-1FA3-4227-9447-90BA88E069D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06950" y="385824"/>
            <a:ext cx="2023311" cy="523220"/>
          </a:xfrm>
          <a:prstGeom prst="rect">
            <a:avLst/>
          </a:prstGeom>
          <a:noFill/>
        </p:spPr>
        <p:txBody>
          <a:bodyPr wrap="none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kern="1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2</a:t>
            </a:r>
            <a:r>
              <a:rPr kumimoji="0" lang="en-US" altLang="zh-CN" sz="28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. </a:t>
            </a:r>
            <a:r>
              <a:rPr kumimoji="0" lang="zh-CN" altLang="en-US" sz="28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保护措施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0AC1A432-CD0F-454F-A462-3BED230242C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7" b="18523"/>
          <a:stretch>
            <a:fillRect/>
          </a:stretch>
        </p:blipFill>
        <p:spPr>
          <a:xfrm>
            <a:off x="2783632" y="3789040"/>
            <a:ext cx="6985000" cy="292494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9342893D-DE8F-41C7-B218-F8D401AED69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58935" y="816556"/>
            <a:ext cx="7899961" cy="719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kern="0">
                <a:solidFill>
                  <a:srgbClr val="0CA80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地位：</a:t>
            </a:r>
            <a:r>
              <a:rPr lang="zh-CN" altLang="en-US" sz="2400" ker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建立</a:t>
            </a:r>
            <a:r>
              <a:rPr lang="zh-CN" altLang="en-US" sz="2400" ker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自然保护区</a:t>
            </a:r>
            <a:r>
              <a:rPr lang="zh-CN" altLang="en-US" sz="2400" ker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属于</a:t>
            </a:r>
            <a:r>
              <a:rPr lang="zh-CN" altLang="en-US" sz="2400" ker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最严格的生态保护措施</a:t>
            </a:r>
            <a:endParaRPr lang="zh-CN" altLang="en-US" sz="2400" ker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BFFA692-7C7B-45F4-94E4-6831EFFAA2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63464" y="1611531"/>
            <a:ext cx="11425336" cy="2243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ker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18" charset="0"/>
              </a:rPr>
              <a:t>（</a:t>
            </a:r>
            <a:r>
              <a:rPr lang="en-US" altLang="zh-CN" sz="2400" ker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18" charset="0"/>
              </a:rPr>
              <a:t>1</a:t>
            </a:r>
            <a:r>
              <a:rPr lang="zh-CN" altLang="en-US" sz="2400" ker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18" charset="0"/>
              </a:rPr>
              <a:t>）对</a:t>
            </a:r>
            <a:r>
              <a:rPr lang="zh-CN" altLang="en-US" sz="2400" kern="0">
                <a:solidFill>
                  <a:srgbClr val="0CA80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18" charset="0"/>
              </a:rPr>
              <a:t>未经改造</a:t>
            </a:r>
            <a:r>
              <a:rPr lang="zh-CN" altLang="en-US" sz="2400" ker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18" charset="0"/>
              </a:rPr>
              <a:t>或</a:t>
            </a:r>
            <a:r>
              <a:rPr lang="zh-CN" altLang="en-US" sz="2400" kern="0">
                <a:solidFill>
                  <a:srgbClr val="0CA80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18" charset="0"/>
              </a:rPr>
              <a:t>轻微改造</a:t>
            </a:r>
            <a:r>
              <a:rPr lang="zh-CN" altLang="en-US" sz="2400" ker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18" charset="0"/>
              </a:rPr>
              <a:t>的生态系统，</a:t>
            </a:r>
            <a:r>
              <a:rPr lang="zh-CN" altLang="en-US" sz="2400" kern="0">
                <a:solidFill>
                  <a:srgbClr val="0CA80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18" charset="0"/>
              </a:rPr>
              <a:t>禁止人类活动干扰或破坏</a:t>
            </a:r>
            <a:r>
              <a:rPr lang="zh-CN" altLang="en-US" sz="2400" ker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18" charset="0"/>
              </a:rPr>
              <a:t>，使其</a:t>
            </a:r>
            <a:r>
              <a:rPr lang="zh-CN" altLang="en-US" sz="2400" ker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18" charset="0"/>
              </a:rPr>
              <a:t>继续保持自然状态</a:t>
            </a:r>
            <a:r>
              <a:rPr lang="zh-CN" altLang="en-US" sz="2400" ker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18" charset="0"/>
              </a:rPr>
              <a:t>。</a:t>
            </a:r>
          </a:p>
          <a:p>
            <a:pPr algn="just" defTabSz="12191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ker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18" charset="0"/>
              </a:rPr>
              <a:t>（</a:t>
            </a:r>
            <a:r>
              <a:rPr lang="en-US" altLang="zh-CN" sz="2400" ker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18" charset="0"/>
              </a:rPr>
              <a:t>2</a:t>
            </a:r>
            <a:r>
              <a:rPr lang="zh-CN" altLang="en-US" sz="2400" ker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18" charset="0"/>
              </a:rPr>
              <a:t>）对</a:t>
            </a:r>
            <a:r>
              <a:rPr lang="zh-CN" altLang="en-US" sz="2400" kern="0">
                <a:solidFill>
                  <a:srgbClr val="0CA80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18" charset="0"/>
              </a:rPr>
              <a:t>已遭受破坏</a:t>
            </a:r>
            <a:r>
              <a:rPr lang="zh-CN" altLang="en-US" sz="2400" ker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18" charset="0"/>
              </a:rPr>
              <a:t>的生态系统，</a:t>
            </a:r>
            <a:r>
              <a:rPr lang="zh-CN" altLang="en-US" sz="2400" kern="0">
                <a:solidFill>
                  <a:srgbClr val="0CA80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18" charset="0"/>
              </a:rPr>
              <a:t>停止继续破坏</a:t>
            </a:r>
            <a:r>
              <a:rPr lang="zh-CN" altLang="en-US" sz="2400" ker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18" charset="0"/>
              </a:rPr>
              <a:t>，将人为干扰降到最小，通过</a:t>
            </a:r>
            <a:r>
              <a:rPr lang="zh-CN" altLang="en-US" sz="2400" kern="0"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18" charset="0"/>
              </a:rPr>
              <a:t>科学管理</a:t>
            </a:r>
            <a:r>
              <a:rPr lang="zh-CN" altLang="en-US" sz="2400" ker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18" charset="0"/>
              </a:rPr>
              <a:t>使其恢复</a:t>
            </a:r>
            <a:r>
              <a:rPr lang="zh-CN" altLang="en-US" sz="2400" ker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18" charset="0"/>
              </a:rPr>
              <a:t>到原生或次生的稳定状态，维持生态系统的健康。</a:t>
            </a:r>
          </a:p>
        </p:txBody>
      </p:sp>
    </p:spTree>
    <p:extLst>
      <p:ext uri="{BB962C8B-B14F-4D97-AF65-F5344CB8AC3E}">
        <p14:creationId xmlns:p14="http://schemas.microsoft.com/office/powerpoint/2010/main" val="42430581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  <p:cond evt="onBegin" delay="0">
                          <p:tn val="9"/>
                        </p:cond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  <p:cond evt="onBegin" delay="0">
                          <p:tn val="13"/>
                        </p:cond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圆角矩形 14">
            <a:extLst>
              <a:ext uri="{FF2B5EF4-FFF2-40B4-BE49-F238E27FC236}">
                <a16:creationId xmlns:a16="http://schemas.microsoft.com/office/drawing/2014/main" id="{0798D0B6-F4B9-474A-94BE-7207C107F0B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35631" y="221349"/>
            <a:ext cx="11720739" cy="6415302"/>
          </a:xfrm>
          <a:prstGeom prst="roundRect">
            <a:avLst>
              <a:gd name="adj" fmla="val 167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7B27D027-E60B-4FDE-9601-1341A66DF92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354094" y="331963"/>
            <a:ext cx="7483812" cy="646331"/>
            <a:chOff x="2354094" y="522463"/>
            <a:chExt cx="7483812" cy="646331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49C09DC2-1DF3-455E-BBF2-C94CA27D5C0A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4943475" y="522463"/>
              <a:ext cx="2305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课标解读</a:t>
              </a: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ECE09634-A0E5-45D1-A987-33D83EFED316}"/>
                </a:ext>
              </a:extLst>
            </p:cNvPr>
            <p:cNvGrpSpPr/>
            <p:nvPr>
              <p:custDataLst>
                <p:tags r:id="rId9"/>
              </p:custDataLst>
            </p:nvPr>
          </p:nvGrpSpPr>
          <p:grpSpPr>
            <a:xfrm>
              <a:off x="2354094" y="845628"/>
              <a:ext cx="7483812" cy="0"/>
              <a:chOff x="2354094" y="865761"/>
              <a:chExt cx="7483812" cy="0"/>
            </a:xfrm>
          </p:grpSpPr>
          <p:cxnSp>
            <p:nvCxnSpPr>
              <p:cNvPr id="5" name="直接连接符 4">
                <a:extLst>
                  <a:ext uri="{FF2B5EF4-FFF2-40B4-BE49-F238E27FC236}">
                    <a16:creationId xmlns:a16="http://schemas.microsoft.com/office/drawing/2014/main" id="{52D446A7-198B-4C3D-A35F-9D05D8EAB7BA}"/>
                  </a:ext>
                </a:extLst>
              </p:cNvPr>
              <p:cNvCxnSpPr/>
              <p:nvPr>
                <p:custDataLst>
                  <p:tags r:id="rId10"/>
                </p:custDataLst>
              </p:nvPr>
            </p:nvCxnSpPr>
            <p:spPr>
              <a:xfrm>
                <a:off x="7248525" y="865761"/>
                <a:ext cx="2589381" cy="0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bg1">
                        <a:lumMod val="65000"/>
                        <a:lumOff val="35000"/>
                        <a:alpha val="20000"/>
                      </a:schemeClr>
                    </a:gs>
                    <a:gs pos="100000">
                      <a:schemeClr val="accent2"/>
                    </a:gs>
                  </a:gsLst>
                  <a:lin ang="108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直接连接符 5">
                <a:extLst>
                  <a:ext uri="{FF2B5EF4-FFF2-40B4-BE49-F238E27FC236}">
                    <a16:creationId xmlns:a16="http://schemas.microsoft.com/office/drawing/2014/main" id="{72063C14-E8EA-4124-9953-F52B9218CEEB}"/>
                  </a:ext>
                </a:extLst>
              </p:cNvPr>
              <p:cNvCxnSpPr/>
              <p:nvPr>
                <p:custDataLst>
                  <p:tags r:id="rId11"/>
                </p:custDataLst>
              </p:nvPr>
            </p:nvCxnSpPr>
            <p:spPr>
              <a:xfrm flipH="1">
                <a:off x="2354094" y="865761"/>
                <a:ext cx="2589381" cy="0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bg1">
                        <a:lumMod val="65000"/>
                        <a:lumOff val="35000"/>
                        <a:alpha val="20000"/>
                      </a:schemeClr>
                    </a:gs>
                    <a:gs pos="100000">
                      <a:schemeClr val="accent2"/>
                    </a:gs>
                  </a:gsLst>
                  <a:lin ang="108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D34841AA-6C9D-4AF0-BDF7-44AB450DAFF2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50875" y="1084233"/>
            <a:ext cx="10463874" cy="2339103"/>
            <a:chOff x="1327184" y="1878845"/>
            <a:chExt cx="9377463" cy="2339103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008227A3-5EE7-4626-B6EE-334B935B6090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1327184" y="1878845"/>
              <a:ext cx="9377463" cy="754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333333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【</a:t>
              </a: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333333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课程标准</a:t>
              </a: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333333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】</a:t>
              </a: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33333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E1F285E2-8046-41CB-A80D-B2A29E3F429D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327184" y="3463446"/>
              <a:ext cx="9377463" cy="754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lvl="0">
                <a:lnSpc>
                  <a:spcPct val="150000"/>
                </a:lnSpc>
                <a:defRPr sz="3200">
                  <a:solidFill>
                    <a:srgbClr val="606060">
                      <a:lumMod val="75000"/>
                    </a:srgbClr>
                  </a:solidFill>
                  <a:latin typeface="+mj-ea"/>
                  <a:ea typeface="+mj-ea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333333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【</a:t>
              </a: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333333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学习目标</a:t>
              </a: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333333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】</a:t>
              </a: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33333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9D94A457-D8A1-447D-BD98-9C2260BEC11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12006" y="1944674"/>
            <a:ext cx="11004856" cy="575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zh-CN" altLang="en-US" sz="2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结合实例，说明设立自然保护区对生态安全的意义。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C61D2D5-8DAC-45B8-B96F-A6E90F0C173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12006" y="3571550"/>
            <a:ext cx="11004856" cy="1688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algn="just">
              <a:lnSpc>
                <a:spcPct val="120000"/>
              </a:lnSpc>
              <a:defRPr sz="2800">
                <a:solidFill>
                  <a:srgbClr val="606060">
                    <a:lumMod val="75000"/>
                  </a:srgbClr>
                </a:solidFill>
                <a:latin typeface="+mj-ea"/>
                <a:ea typeface="+mj-ea"/>
                <a:cs typeface="+mn-ea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1.</a:t>
            </a:r>
            <a:r>
              <a:rPr lang="zh-CN" altLang="en-US" sz="2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结合区域的地理背景，分析生态退化的表现、原因及对国家安全的影响。</a:t>
            </a:r>
            <a:endParaRPr lang="en-US" altLang="zh-CN" sz="24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2.</a:t>
            </a:r>
            <a:r>
              <a:rPr lang="zh-CN" altLang="en-US" sz="2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说出生态修复的类型及重要的生态修复工程。</a:t>
            </a:r>
            <a:endParaRPr lang="en-US" altLang="zh-CN" sz="24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3.</a:t>
            </a:r>
            <a:r>
              <a:rPr lang="zh-CN" altLang="en-US" sz="2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结合实例，了解自然保护区的保护结构，设立自然保护区的意义。</a:t>
            </a:r>
          </a:p>
        </p:txBody>
      </p:sp>
    </p:spTree>
    <p:extLst>
      <p:ext uri="{BB962C8B-B14F-4D97-AF65-F5344CB8AC3E}">
        <p14:creationId xmlns:p14="http://schemas.microsoft.com/office/powerpoint/2010/main" val="13058275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E851D2C8-8003-4EDB-9823-F36A118EF7F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600" y="118534"/>
            <a:ext cx="11988800" cy="6620933"/>
          </a:xfrm>
          <a:prstGeom prst="roundRect">
            <a:avLst>
              <a:gd name="adj" fmla="val 1322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innerShdw blurRad="38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13" name="图形 12">
            <a:extLst>
              <a:ext uri="{FF2B5EF4-FFF2-40B4-BE49-F238E27FC236}">
                <a16:creationId xmlns:a16="http://schemas.microsoft.com/office/drawing/2014/main" id="{E02494ED-F4E9-4CBA-93FC-A4231496526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flipH="1">
            <a:off x="306950" y="6051733"/>
            <a:ext cx="551985" cy="551985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407B7D26-E51F-4DB4-A9DC-6AFAF1760E9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705514" y="118533"/>
            <a:ext cx="673100" cy="673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639A02F-1FA3-4227-9447-90BA88E069D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08769" y="416752"/>
            <a:ext cx="2023311" cy="523220"/>
          </a:xfrm>
          <a:prstGeom prst="rect">
            <a:avLst/>
          </a:prstGeom>
          <a:noFill/>
        </p:spPr>
        <p:txBody>
          <a:bodyPr wrap="none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3. </a:t>
            </a:r>
            <a:r>
              <a:rPr kumimoji="0" lang="zh-CN" altLang="en-US" sz="28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划定要求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342893D-DE8F-41C7-B218-F8D401AED69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08769" y="841804"/>
            <a:ext cx="7899961" cy="719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kern="0"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（</a:t>
            </a:r>
            <a:r>
              <a:rPr lang="en-US" altLang="zh-CN" sz="2400" kern="0"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1</a:t>
            </a:r>
            <a:r>
              <a:rPr lang="zh-CN" altLang="en-US" sz="2400" kern="0"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）国际化分</a:t>
            </a:r>
            <a:endParaRPr lang="zh-CN" altLang="en-US" sz="2400" kern="0"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  <a:sym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569777D-38DF-49D9-9718-55600F49854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/>
          <a:srcRect r="42988"/>
          <a:stretch>
            <a:fillRect/>
          </a:stretch>
        </p:blipFill>
        <p:spPr>
          <a:xfrm>
            <a:off x="510721" y="1928630"/>
            <a:ext cx="5988902" cy="472310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A1F4AF05-21AB-4284-AEF1-94F98C0BA984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6568712" y="2552788"/>
            <a:ext cx="5003165" cy="856615"/>
          </a:xfrm>
          <a:prstGeom prst="rect">
            <a:avLst/>
          </a:prstGeom>
          <a:solidFill>
            <a:srgbClr val="F6E7D2"/>
          </a:solidFill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marL="342900" lvl="0" indent="-342900" algn="l">
              <a:lnSpc>
                <a:spcPct val="12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000" err="1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严格禁止任何单位和个人进入（除特殊的科学研究和环境监测活动）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E57AB0A-0617-45DC-BC69-901B253A51A4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6568712" y="1950808"/>
            <a:ext cx="5003165" cy="588645"/>
          </a:xfrm>
          <a:prstGeom prst="rect">
            <a:avLst/>
          </a:prstGeom>
          <a:solidFill>
            <a:srgbClr val="09ABAD"/>
          </a:solidFill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>
                <a:solidFill>
                  <a:schemeClr val="bg1"/>
                </a:solidFill>
                <a:latin typeface="Arial" panose="020B0604020202020204" pitchFamily="34" charset="0"/>
                <a:ea typeface="微软雅黑"/>
                <a:cs typeface="+mn-ea"/>
                <a:sym typeface="Arial" panose="020B0604020202020204" pitchFamily="34" charset="0"/>
              </a:rPr>
              <a:t>核心区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50602FA-DF17-4F39-8596-6DBF733C6974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6571252" y="4069085"/>
            <a:ext cx="5003165" cy="491490"/>
          </a:xfrm>
          <a:prstGeom prst="rect">
            <a:avLst/>
          </a:prstGeom>
          <a:solidFill>
            <a:srgbClr val="F6E7D2"/>
          </a:solidFill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marL="342900" lvl="0" indent="-342900" algn="l">
              <a:lnSpc>
                <a:spcPct val="11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000" err="1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严格禁止旅游和生产经营活动</a:t>
            </a:r>
            <a:endParaRPr lang="en-US" altLang="zh-CN" sz="2000">
              <a:latin typeface="楷体" panose="02010609060101010101" pitchFamily="49" charset="-122"/>
              <a:ea typeface="楷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7B4924C-0E1D-41BB-863A-0A407D765DD0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6571252" y="3510285"/>
            <a:ext cx="5003165" cy="521970"/>
          </a:xfrm>
          <a:prstGeom prst="rect">
            <a:avLst/>
          </a:prstGeom>
          <a:solidFill>
            <a:srgbClr val="09ABAD"/>
          </a:solidFill>
        </p:spPr>
        <p:txBody>
          <a:bodyPr wrap="square">
            <a:no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sz="2400" b="1">
                <a:solidFill>
                  <a:schemeClr val="bg1"/>
                </a:solidFill>
                <a:latin typeface="Arial" panose="020B0604020202020204" pitchFamily="34" charset="0"/>
                <a:ea typeface="微软雅黑"/>
                <a:cs typeface="+mn-ea"/>
                <a:sym typeface="Arial" panose="020B0604020202020204" pitchFamily="34" charset="0"/>
              </a:rPr>
              <a:t>缓冲区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9D00343-DDEB-43E3-A9DD-E15727CD3DD8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6568712" y="5365755"/>
            <a:ext cx="5006975" cy="891540"/>
          </a:xfrm>
          <a:prstGeom prst="rect">
            <a:avLst/>
          </a:prstGeom>
          <a:solidFill>
            <a:srgbClr val="F6E7D2"/>
          </a:solidFill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marL="342900" lvl="0" indent="-342900" algn="l">
              <a:lnSpc>
                <a:spcPct val="12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000" err="1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可进行科研试验、教学参观、旅游、物种别化常疲等活动</a:t>
            </a:r>
            <a:endParaRPr lang="en-US" altLang="zh-CN" sz="2000">
              <a:latin typeface="楷体" panose="02010609060101010101" pitchFamily="49" charset="-122"/>
              <a:ea typeface="楷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62F39C1-48D1-4BE6-BF2A-07E220302F4F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6571252" y="4770760"/>
            <a:ext cx="5003165" cy="565150"/>
          </a:xfrm>
          <a:prstGeom prst="rect">
            <a:avLst/>
          </a:prstGeom>
          <a:solidFill>
            <a:srgbClr val="09ABAD"/>
          </a:solidFill>
        </p:spPr>
        <p:txBody>
          <a:bodyPr wrap="square">
            <a:no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sz="2400" b="1">
                <a:solidFill>
                  <a:schemeClr val="bg1"/>
                </a:solidFill>
                <a:latin typeface="Arial" panose="020B0604020202020204" pitchFamily="34" charset="0"/>
                <a:ea typeface="微软雅黑"/>
                <a:cs typeface="+mn-ea"/>
                <a:sym typeface="+mn-ea"/>
              </a:rPr>
              <a:t>实验区</a:t>
            </a:r>
          </a:p>
        </p:txBody>
      </p:sp>
    </p:spTree>
    <p:extLst>
      <p:ext uri="{BB962C8B-B14F-4D97-AF65-F5344CB8AC3E}">
        <p14:creationId xmlns:p14="http://schemas.microsoft.com/office/powerpoint/2010/main" val="22899875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0" grpId="0" animBg="1"/>
      <p:bldP spid="11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F73D169-F4EC-4081-AEBF-ACB6932C2CE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69922" y="1675031"/>
            <a:ext cx="4879978" cy="4043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我国将自然保护区分为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600" b="1" i="0" u="none" strike="noStrike" kern="1200" cap="none" spc="0" normalizeH="0" baseline="0" noProof="0">
                <a:ln>
                  <a:noFill/>
                </a:ln>
                <a:solidFill>
                  <a:srgbClr val="0048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自然生态系统、野生生物、自然遗迹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个类别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个类型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截至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2017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年年底，我国已建立自然保护区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2750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处，约覆盖我国陆地面积的</a:t>
            </a:r>
            <a:r>
              <a:rPr lang="en-US" altLang="zh-CN" sz="2600" b="1">
                <a:solidFill>
                  <a:srgbClr val="0048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15%</a:t>
            </a:r>
            <a:r>
              <a:rPr lang="zh-CN" altLang="en-US" sz="2600" b="1">
                <a:solidFill>
                  <a:srgbClr val="0048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其中国家级自然保护区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463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个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C7E039F-19AB-42B7-B0CD-D7B6E6C6DB1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rcRect b="20371"/>
          <a:stretch>
            <a:fillRect/>
          </a:stretch>
        </p:blipFill>
        <p:spPr>
          <a:xfrm>
            <a:off x="5751250" y="1483653"/>
            <a:ext cx="6440750" cy="43801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1AB735F-DBEB-48E9-868D-FDE7F60A1BB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00699" y="5753101"/>
            <a:ext cx="738446" cy="736600"/>
          </a:xfrm>
          <a:prstGeom prst="ellipse">
            <a:avLst/>
          </a:prstGeom>
          <a:ln>
            <a:solidFill>
              <a:schemeClr val="bg1"/>
            </a:solidFill>
          </a:ln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A6836605-CADE-4197-9B46-9950E354B73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1600" y="118534"/>
            <a:ext cx="11988800" cy="6620933"/>
          </a:xfrm>
          <a:prstGeom prst="roundRect">
            <a:avLst>
              <a:gd name="adj" fmla="val 1322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innerShdw blurRad="38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11" name="图形 10">
            <a:extLst>
              <a:ext uri="{FF2B5EF4-FFF2-40B4-BE49-F238E27FC236}">
                <a16:creationId xmlns:a16="http://schemas.microsoft.com/office/drawing/2014/main" id="{63FADAE3-CAE7-429C-8CC2-AEB8C1B01C0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06950" y="6051733"/>
            <a:ext cx="551985" cy="551985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E2FD9A69-5ED2-4883-AF42-2AD2B7DEB50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705514" y="118533"/>
            <a:ext cx="673100" cy="673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11B4EB9-B688-41D2-BF64-D16DA776153E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06953" y="385824"/>
            <a:ext cx="2023311" cy="523220"/>
          </a:xfrm>
          <a:prstGeom prst="rect">
            <a:avLst/>
          </a:prstGeom>
          <a:noFill/>
        </p:spPr>
        <p:txBody>
          <a:bodyPr wrap="none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3. </a:t>
            </a:r>
            <a:r>
              <a:rPr kumimoji="0" lang="zh-CN" altLang="en-US" sz="28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划定要求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3F32E7C-CE36-4F4D-BCE4-1D39E38B37F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08769" y="841804"/>
            <a:ext cx="7899961" cy="719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kern="0"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（</a:t>
            </a:r>
            <a:r>
              <a:rPr lang="en-US" altLang="zh-CN" sz="2400" kern="0"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zh-CN" altLang="en-US" sz="2400" kern="0"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）我国划分</a:t>
            </a:r>
            <a:endParaRPr lang="zh-CN" altLang="en-US" sz="2400" kern="0"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pitchFamily="49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1416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6">
            <a:extLst>
              <a:ext uri="{FF2B5EF4-FFF2-40B4-BE49-F238E27FC236}">
                <a16:creationId xmlns:a16="http://schemas.microsoft.com/office/drawing/2014/main" id="{842C6596-940D-48D7-BB3E-DE698434BA4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8459904"/>
              </p:ext>
            </p:extLst>
          </p:nvPr>
        </p:nvGraphicFramePr>
        <p:xfrm>
          <a:off x="669922" y="1227665"/>
          <a:ext cx="10850562" cy="503343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36678">
                  <a:extLst>
                    <a:ext uri="{9D8B030D-6E8A-4147-A177-3AD203B41FA5}">
                      <a16:colId xmlns:a16="http://schemas.microsoft.com/office/drawing/2014/main" val="1337109215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3051383200"/>
                    </a:ext>
                  </a:extLst>
                </a:gridCol>
                <a:gridCol w="6808784">
                  <a:extLst>
                    <a:ext uri="{9D8B030D-6E8A-4147-A177-3AD203B41FA5}">
                      <a16:colId xmlns:a16="http://schemas.microsoft.com/office/drawing/2014/main" val="3265884998"/>
                    </a:ext>
                  </a:extLst>
                </a:gridCol>
              </a:tblGrid>
              <a:tr h="78680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类别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示例</a:t>
                      </a: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保护对象</a:t>
                      </a: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7923960"/>
                  </a:ext>
                </a:extLst>
              </a:tr>
              <a:tr h="786808">
                <a:tc rowSpan="5">
                  <a:txBody>
                    <a:bodyPr/>
                    <a:lstStyle/>
                    <a:p>
                      <a:pPr algn="ctr"/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自然</a:t>
                      </a:r>
                      <a:endPara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/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生态</a:t>
                      </a:r>
                      <a:endPara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/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森林生态系统类型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广东鼎湖山自然保护区</a:t>
                      </a: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亚热带常绿阔叶林</a:t>
                      </a: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7266954"/>
                  </a:ext>
                </a:extLst>
              </a:tr>
              <a:tr h="891003">
                <a:tc vMerge="1">
                  <a:txBody>
                    <a:bodyPr/>
                    <a:lstStyle/>
                    <a:p>
                      <a:pPr algn="ctr"/>
                      <a:endParaRPr lang="zh-CN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草原与草甸生态系统类型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河北围场红松洼自然保护区</a:t>
                      </a: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草原生态系统</a:t>
                      </a: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</a:p>
                    <a:p>
                      <a:pPr algn="l"/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内蒙古锡林郭勒草原自然保护区</a:t>
                      </a: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草甸草原</a:t>
                      </a: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8341426"/>
                  </a:ext>
                </a:extLst>
              </a:tr>
              <a:tr h="786808">
                <a:tc vMerge="1">
                  <a:txBody>
                    <a:bodyPr/>
                    <a:lstStyle/>
                    <a:p>
                      <a:pPr algn="ctr"/>
                      <a:endParaRPr lang="zh-CN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荒漠生态系统类型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甘肃连古城自然保护区</a:t>
                      </a: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沙生植物群落</a:t>
                      </a: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726163"/>
                  </a:ext>
                </a:extLst>
              </a:tr>
              <a:tr h="891003">
                <a:tc vMerge="1">
                  <a:txBody>
                    <a:bodyPr/>
                    <a:lstStyle/>
                    <a:p>
                      <a:pPr algn="ctr"/>
                      <a:endParaRPr lang="zh-CN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内陆湿地和水域生态系统类型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吉林查干湖自然保护区</a:t>
                      </a: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湖泊生态系统</a:t>
                      </a: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8283844"/>
                  </a:ext>
                </a:extLst>
              </a:tr>
              <a:tr h="891003">
                <a:tc vMerge="1">
                  <a:txBody>
                    <a:bodyPr/>
                    <a:lstStyle/>
                    <a:p>
                      <a:pPr algn="ctr"/>
                      <a:endParaRPr lang="zh-CN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海洋和海岸生态系统类型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辽宁丹东鸭绿江口湿地自然保护区</a:t>
                      </a: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沿海滩涂湿地</a:t>
                      </a: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</a:p>
                    <a:p>
                      <a:pPr algn="l"/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海南东寨港红树林自然保护区</a:t>
                      </a: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红树林生态系统</a:t>
                      </a: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0665701"/>
                  </a:ext>
                </a:extLst>
              </a:tr>
            </a:tbl>
          </a:graphicData>
        </a:graphic>
      </p:graphicFrame>
      <p:sp>
        <p:nvSpPr>
          <p:cNvPr id="7" name="矩形: 圆角 6">
            <a:extLst>
              <a:ext uri="{FF2B5EF4-FFF2-40B4-BE49-F238E27FC236}">
                <a16:creationId xmlns:a16="http://schemas.microsoft.com/office/drawing/2014/main" id="{9AA4720F-333C-4B4C-95DC-66BEDF233D5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01600" y="118534"/>
            <a:ext cx="11988800" cy="6620933"/>
          </a:xfrm>
          <a:prstGeom prst="roundRect">
            <a:avLst>
              <a:gd name="adj" fmla="val 1322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innerShdw blurRad="38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8" name="图形 7">
            <a:extLst>
              <a:ext uri="{FF2B5EF4-FFF2-40B4-BE49-F238E27FC236}">
                <a16:creationId xmlns:a16="http://schemas.microsoft.com/office/drawing/2014/main" id="{46467488-A67D-4A90-9187-E1D33993859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306950" y="6051733"/>
            <a:ext cx="551985" cy="55198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51317DE-9413-435E-922E-51B7060F0F8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705514" y="118533"/>
            <a:ext cx="673100" cy="673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AF97CAC-FDF8-4936-AA8F-D9B03CCA233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06953" y="385824"/>
            <a:ext cx="2023311" cy="523220"/>
          </a:xfrm>
          <a:prstGeom prst="rect">
            <a:avLst/>
          </a:prstGeom>
          <a:noFill/>
        </p:spPr>
        <p:txBody>
          <a:bodyPr wrap="none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3. </a:t>
            </a:r>
            <a:r>
              <a:rPr kumimoji="0" lang="zh-CN" altLang="en-US" sz="28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划定要求</a:t>
            </a:r>
          </a:p>
        </p:txBody>
      </p:sp>
    </p:spTree>
    <p:extLst>
      <p:ext uri="{BB962C8B-B14F-4D97-AF65-F5344CB8AC3E}">
        <p14:creationId xmlns:p14="http://schemas.microsoft.com/office/powerpoint/2010/main" val="1823947024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6">
            <a:extLst>
              <a:ext uri="{FF2B5EF4-FFF2-40B4-BE49-F238E27FC236}">
                <a16:creationId xmlns:a16="http://schemas.microsoft.com/office/drawing/2014/main" id="{842C6596-940D-48D7-BB3E-DE698434BA4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29216124"/>
              </p:ext>
            </p:extLst>
          </p:nvPr>
        </p:nvGraphicFramePr>
        <p:xfrm>
          <a:off x="669922" y="1227665"/>
          <a:ext cx="10850562" cy="494453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36678">
                  <a:extLst>
                    <a:ext uri="{9D8B030D-6E8A-4147-A177-3AD203B41FA5}">
                      <a16:colId xmlns:a16="http://schemas.microsoft.com/office/drawing/2014/main" val="1337109215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3051383200"/>
                    </a:ext>
                  </a:extLst>
                </a:gridCol>
                <a:gridCol w="6808784">
                  <a:extLst>
                    <a:ext uri="{9D8B030D-6E8A-4147-A177-3AD203B41FA5}">
                      <a16:colId xmlns:a16="http://schemas.microsoft.com/office/drawing/2014/main" val="3265884998"/>
                    </a:ext>
                  </a:extLst>
                </a:gridCol>
              </a:tblGrid>
              <a:tr h="9161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类别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示例</a:t>
                      </a: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保护对象</a:t>
                      </a: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7923960"/>
                  </a:ext>
                </a:extLst>
              </a:tr>
              <a:tr h="916116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野生</a:t>
                      </a:r>
                      <a:endPara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生物类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4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野生动物类型</a:t>
                      </a:r>
                      <a:endParaRPr kumimoji="0" lang="zh-CN" alt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0" lang="zh-CN" altLang="en-US" sz="24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黑龙江扎龙自然保护区</a:t>
                      </a:r>
                      <a:r>
                        <a:rPr kumimoji="0" lang="en-US" altLang="zh-CN" sz="24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kumimoji="0" lang="zh-CN" altLang="en-US" sz="24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丹顶鹤</a:t>
                      </a:r>
                      <a:r>
                        <a:rPr kumimoji="0" lang="en-US" altLang="zh-CN" sz="24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0" lang="zh-CN" altLang="en-US" sz="24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福建厦门文昌鱼自然保护区</a:t>
                      </a:r>
                      <a:r>
                        <a:rPr kumimoji="0" lang="en-US" altLang="zh-CN" sz="24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kumimoji="0" lang="zh-CN" altLang="en-US" sz="24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文昌鱼</a:t>
                      </a:r>
                      <a:r>
                        <a:rPr kumimoji="0" lang="en-US" altLang="zh-CN" sz="24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  <a:endParaRPr kumimoji="0" lang="en-US" altLang="zh-CN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7266954"/>
                  </a:ext>
                </a:extLst>
              </a:tr>
              <a:tr h="1037435">
                <a:tc vMerge="1">
                  <a:txBody>
                    <a:bodyPr/>
                    <a:lstStyle/>
                    <a:p>
                      <a:pPr algn="ctr"/>
                      <a:endParaRPr lang="zh-CN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4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野生植物类型</a:t>
                      </a:r>
                      <a:endParaRPr kumimoji="0" lang="zh-CN" alt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0" lang="zh-CN" altLang="en-US" sz="24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广西上岳自然保护区</a:t>
                      </a:r>
                      <a:r>
                        <a:rPr kumimoji="0" lang="en-US" altLang="zh-CN" sz="24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kumimoji="0" lang="zh-CN" altLang="en-US" sz="24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金花茶</a:t>
                      </a:r>
                      <a:r>
                        <a:rPr kumimoji="0" lang="en-US" altLang="zh-CN" sz="24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  <a:endParaRPr kumimoji="0" lang="en-US" altLang="zh-CN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8341426"/>
                  </a:ext>
                </a:extLst>
              </a:tr>
              <a:tr h="103743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自然</a:t>
                      </a:r>
                      <a:endPara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遗迹类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4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地质遗迹类型</a:t>
                      </a:r>
                      <a:endParaRPr kumimoji="0" lang="zh-CN" alt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湖南张家界自然保护区</a:t>
                      </a: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砂岩峰林</a:t>
                      </a: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</a:p>
                    <a:p>
                      <a:pPr marL="342900" indent="-34290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黑龙江五大连池自然保护区</a:t>
                      </a: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火山地貌</a:t>
                      </a: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0007638"/>
                  </a:ext>
                </a:extLst>
              </a:tr>
              <a:tr h="1037435">
                <a:tc vMerge="1">
                  <a:txBody>
                    <a:bodyPr/>
                    <a:lstStyle/>
                    <a:p>
                      <a:pPr algn="ctr"/>
                      <a:endParaRPr lang="zh-CN" altLang="en-US" sz="2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古生物遗迹类型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山东山旺自然保护区</a:t>
                      </a: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生物化石</a:t>
                      </a:r>
                      <a:r>
                        <a:rPr lang="en-US" altLang="zh-CN" sz="2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0868461"/>
                  </a:ext>
                </a:extLst>
              </a:tr>
            </a:tbl>
          </a:graphicData>
        </a:graphic>
      </p:graphicFrame>
      <p:sp>
        <p:nvSpPr>
          <p:cNvPr id="7" name="矩形: 圆角 6">
            <a:extLst>
              <a:ext uri="{FF2B5EF4-FFF2-40B4-BE49-F238E27FC236}">
                <a16:creationId xmlns:a16="http://schemas.microsoft.com/office/drawing/2014/main" id="{598558A6-A2E2-4218-85C2-408083BDC1F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01600" y="118534"/>
            <a:ext cx="11988800" cy="6620933"/>
          </a:xfrm>
          <a:prstGeom prst="roundRect">
            <a:avLst>
              <a:gd name="adj" fmla="val 1322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innerShdw blurRad="38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8" name="图形 7">
            <a:extLst>
              <a:ext uri="{FF2B5EF4-FFF2-40B4-BE49-F238E27FC236}">
                <a16:creationId xmlns:a16="http://schemas.microsoft.com/office/drawing/2014/main" id="{C0136F58-02D0-42DF-BDFA-714879DB437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306950" y="6051733"/>
            <a:ext cx="551985" cy="55198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4C8DFFDC-7CF4-4580-B98D-7C1DE0AE046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705514" y="118533"/>
            <a:ext cx="673100" cy="673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0F89B7C-04EB-4875-AD60-799E3601F3C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06953" y="385824"/>
            <a:ext cx="2023311" cy="523220"/>
          </a:xfrm>
          <a:prstGeom prst="rect">
            <a:avLst/>
          </a:prstGeom>
          <a:noFill/>
        </p:spPr>
        <p:txBody>
          <a:bodyPr wrap="none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3. </a:t>
            </a:r>
            <a:r>
              <a:rPr kumimoji="0" lang="zh-CN" altLang="en-US" sz="28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划定要求</a:t>
            </a:r>
          </a:p>
        </p:txBody>
      </p:sp>
    </p:spTree>
    <p:extLst>
      <p:ext uri="{BB962C8B-B14F-4D97-AF65-F5344CB8AC3E}">
        <p14:creationId xmlns:p14="http://schemas.microsoft.com/office/powerpoint/2010/main" val="318186416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6836605-CADE-4197-9B46-9950E354B73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600" y="118534"/>
            <a:ext cx="11988800" cy="6620933"/>
          </a:xfrm>
          <a:prstGeom prst="roundRect">
            <a:avLst>
              <a:gd name="adj" fmla="val 1322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innerShdw blurRad="38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11" name="图形 10">
            <a:extLst>
              <a:ext uri="{FF2B5EF4-FFF2-40B4-BE49-F238E27FC236}">
                <a16:creationId xmlns:a16="http://schemas.microsoft.com/office/drawing/2014/main" id="{63FADAE3-CAE7-429C-8CC2-AEB8C1B01C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306950" y="6051733"/>
            <a:ext cx="551985" cy="551985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E2FD9A69-5ED2-4883-AF42-2AD2B7DEB50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705514" y="118533"/>
            <a:ext cx="673100" cy="673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11B4EB9-B688-41D2-BF64-D16DA776153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00699" y="382487"/>
            <a:ext cx="4177747" cy="523220"/>
          </a:xfrm>
          <a:prstGeom prst="rect">
            <a:avLst/>
          </a:prstGeom>
          <a:noFill/>
        </p:spPr>
        <p:txBody>
          <a:bodyPr wrap="none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kern="1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4</a:t>
            </a:r>
            <a:r>
              <a:rPr kumimoji="0" lang="en-US" altLang="zh-CN" sz="28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. </a:t>
            </a:r>
            <a:r>
              <a:rPr kumimoji="0" lang="zh-CN" altLang="en-US" sz="28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建立自然保护区的意义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491F814-0802-4EC0-95C2-6345ACF1EAE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rcRect t="23280"/>
          <a:stretch>
            <a:fillRect/>
          </a:stretch>
        </p:blipFill>
        <p:spPr>
          <a:xfrm>
            <a:off x="0" y="1596571"/>
            <a:ext cx="12192000" cy="5261428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555534A3-56BB-4518-93F2-FCC3BAE1C0C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-9525" y="1252606"/>
            <a:ext cx="12236110" cy="4157436"/>
          </a:xfrm>
          <a:prstGeom prst="rect">
            <a:avLst/>
          </a:prstGeom>
          <a:gradFill>
            <a:gsLst>
              <a:gs pos="47000">
                <a:srgbClr val="FFFFFF"/>
              </a:gs>
              <a:gs pos="97000">
                <a:srgbClr val="FAFAFB">
                  <a:lumMod val="19000"/>
                  <a:lumOff val="81000"/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94983EA-B7AA-4E66-97D5-0A46027D0D3E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83366" y="1185950"/>
            <a:ext cx="11050327" cy="224305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>
            <a:defPPr>
              <a:defRPr lang="zh-CN"/>
            </a:defPPr>
            <a:lvl1pPr marL="71755" lvl="0" algn="just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defRPr sz="2400" kern="100">
                <a:solidFill>
                  <a:prstClr val="black"/>
                </a:solidFill>
                <a:latin typeface="+mj-ea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(1)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自然保护区涵盖的森林、草原和湿地等生态系统，具有</a:t>
            </a: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维持水循环、净化水质、调节气候、降解污染、蓄洪防旱、防风固沙、固定二氧化碳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等重要调节功能，在遏制生态恶化、 维持自然环境稳定等方面发挥着重要作用</a:t>
            </a:r>
          </a:p>
          <a:p>
            <a:pPr>
              <a:lnSpc>
                <a:spcPct val="150000"/>
              </a:lnSpc>
            </a:pPr>
            <a:endParaRPr lang="zh-CN" altLang="en-US"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24467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EDD7846-DB97-2363-DEED-012726A79EB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课堂小结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DEEF13D-2A5B-3650-D0D3-A8CBCFDA2493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24000" y="3286125"/>
            <a:ext cx="26416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35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圆角矩形 7">
            <a:extLst>
              <a:ext uri="{FF2B5EF4-FFF2-40B4-BE49-F238E27FC236}">
                <a16:creationId xmlns:a16="http://schemas.microsoft.com/office/drawing/2014/main" id="{6C627347-28C9-1274-9F74-4C98B126A87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788160" y="1789430"/>
            <a:ext cx="719455" cy="3257550"/>
          </a:xfrm>
          <a:prstGeom prst="round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3000">
              <a:solidFill>
                <a:srgbClr val="FFFF00"/>
              </a:solidFill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B31279CC-7766-EEA7-8527-7E78115369F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86017" y="1789430"/>
            <a:ext cx="615553" cy="3257550"/>
          </a:xfrm>
          <a:prstGeom prst="rect">
            <a:avLst/>
          </a:prstGeom>
          <a:noFill/>
        </p:spPr>
        <p:txBody>
          <a:bodyPr vert="eaVert" wrap="square" rtlCol="0" anchor="t" anchorCtr="0">
            <a:spAutoFit/>
          </a:bodyPr>
          <a:lstStyle/>
          <a:p>
            <a:pPr algn="ctr"/>
            <a:r>
              <a:rPr lang="zh-CN" altLang="en-US" sz="2800" b="1">
                <a:solidFill>
                  <a:srgbClr val="FFFF00"/>
                </a:solidFill>
                <a:latin typeface="+mn-ea"/>
                <a:cs typeface="微软雅黑" panose="020B0503020204020204" charset="-122"/>
                <a:sym typeface="+mn-ea"/>
              </a:rPr>
              <a:t>生态保护与国家安</a:t>
            </a:r>
          </a:p>
        </p:txBody>
      </p:sp>
      <p:sp>
        <p:nvSpPr>
          <p:cNvPr id="6" name="左大括号 5">
            <a:extLst>
              <a:ext uri="{FF2B5EF4-FFF2-40B4-BE49-F238E27FC236}">
                <a16:creationId xmlns:a16="http://schemas.microsoft.com/office/drawing/2014/main" id="{97D895F6-08B1-1D25-F5D2-66F837904BA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507615" y="1751330"/>
            <a:ext cx="596265" cy="3435985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" name="圆角矩形 12">
            <a:extLst>
              <a:ext uri="{FF2B5EF4-FFF2-40B4-BE49-F238E27FC236}">
                <a16:creationId xmlns:a16="http://schemas.microsoft.com/office/drawing/2014/main" id="{C2138504-D885-1CA1-ADDF-DFA050FCDAA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103880" y="1249680"/>
            <a:ext cx="2933700" cy="935990"/>
          </a:xfrm>
          <a:prstGeom prst="round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kern="100">
                <a:solidFill>
                  <a:srgbClr val="FFFF00"/>
                </a:solidFill>
                <a:latin typeface="+mn-ea"/>
                <a:cs typeface="方正粗黑宋简体" panose="02000000000000000000" charset="-122"/>
                <a:sym typeface="+mn-ea"/>
              </a:rPr>
              <a:t>生态退化及其对国家安全的影响</a:t>
            </a:r>
          </a:p>
        </p:txBody>
      </p:sp>
      <p:sp>
        <p:nvSpPr>
          <p:cNvPr id="8" name="圆角矩形 17">
            <a:extLst>
              <a:ext uri="{FF2B5EF4-FFF2-40B4-BE49-F238E27FC236}">
                <a16:creationId xmlns:a16="http://schemas.microsoft.com/office/drawing/2014/main" id="{A4C79C1A-4651-0D99-CC68-0A7B29A7CCF1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136265" y="3078480"/>
            <a:ext cx="2901315" cy="786130"/>
          </a:xfrm>
          <a:prstGeom prst="round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800" b="1" kern="100">
                <a:solidFill>
                  <a:srgbClr val="FFFF00"/>
                </a:solidFill>
                <a:latin typeface="+mn-ea"/>
                <a:cs typeface="方正粗黑宋简体" panose="02000000000000000000" charset="-122"/>
                <a:sym typeface="+mn-ea"/>
              </a:rPr>
              <a:t>实施生态修复</a:t>
            </a:r>
          </a:p>
        </p:txBody>
      </p:sp>
      <p:sp>
        <p:nvSpPr>
          <p:cNvPr id="9" name="圆角矩形 18">
            <a:extLst>
              <a:ext uri="{FF2B5EF4-FFF2-40B4-BE49-F238E27FC236}">
                <a16:creationId xmlns:a16="http://schemas.microsoft.com/office/drawing/2014/main" id="{7417C0E7-EDE1-3BD7-E8D7-334A56DDE70C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136265" y="4937760"/>
            <a:ext cx="2901950" cy="566420"/>
          </a:xfrm>
          <a:prstGeom prst="round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kern="100">
                <a:solidFill>
                  <a:srgbClr val="FFFF00"/>
                </a:solidFill>
                <a:latin typeface="+mn-ea"/>
                <a:cs typeface="方正粗黑宋简体" panose="02000000000000000000" charset="-122"/>
                <a:sym typeface="+mn-ea"/>
              </a:rPr>
              <a:t>建立自然保护区</a:t>
            </a:r>
          </a:p>
        </p:txBody>
      </p:sp>
      <p:sp>
        <p:nvSpPr>
          <p:cNvPr id="10" name="左大括号 9">
            <a:extLst>
              <a:ext uri="{FF2B5EF4-FFF2-40B4-BE49-F238E27FC236}">
                <a16:creationId xmlns:a16="http://schemas.microsoft.com/office/drawing/2014/main" id="{4891E1BC-98A2-F001-E889-5F060A5ED2F1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6038215" y="981710"/>
            <a:ext cx="358140" cy="1264285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1" name="圆角矩形 13">
            <a:extLst>
              <a:ext uri="{FF2B5EF4-FFF2-40B4-BE49-F238E27FC236}">
                <a16:creationId xmlns:a16="http://schemas.microsoft.com/office/drawing/2014/main" id="{4F2E190D-8B25-DCA2-1956-1AD9E7E97003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6396355" y="765810"/>
            <a:ext cx="1832610" cy="496570"/>
          </a:xfrm>
          <a:prstGeom prst="round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rgbClr val="FFFF00"/>
                </a:solidFill>
                <a:latin typeface="+mn-ea"/>
                <a:cs typeface="微软雅黑" panose="020B0503020204020204" charset="-122"/>
                <a:sym typeface="+mn-ea"/>
              </a:rPr>
              <a:t>概述</a:t>
            </a:r>
          </a:p>
        </p:txBody>
      </p:sp>
      <p:sp>
        <p:nvSpPr>
          <p:cNvPr id="12" name="圆角矩形 14">
            <a:extLst>
              <a:ext uri="{FF2B5EF4-FFF2-40B4-BE49-F238E27FC236}">
                <a16:creationId xmlns:a16="http://schemas.microsoft.com/office/drawing/2014/main" id="{36FFEE6B-A5FA-28D7-56E7-1B9E22DC314D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6396355" y="1369695"/>
            <a:ext cx="3792855" cy="478155"/>
          </a:xfrm>
          <a:prstGeom prst="round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rgbClr val="FFFF00"/>
                </a:solidFill>
                <a:latin typeface="+mn-ea"/>
                <a:cs typeface="微软雅黑" panose="020B0503020204020204" charset="-122"/>
                <a:sym typeface="+mn-ea"/>
              </a:rPr>
              <a:t>生态退化的区域差异</a:t>
            </a:r>
          </a:p>
        </p:txBody>
      </p:sp>
      <p:sp>
        <p:nvSpPr>
          <p:cNvPr id="13" name="圆角矩形 15">
            <a:extLst>
              <a:ext uri="{FF2B5EF4-FFF2-40B4-BE49-F238E27FC236}">
                <a16:creationId xmlns:a16="http://schemas.microsoft.com/office/drawing/2014/main" id="{E2851AF3-8787-C982-8E7C-255183FB505A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6396355" y="1979930"/>
            <a:ext cx="3306445" cy="445770"/>
          </a:xfrm>
          <a:prstGeom prst="round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rgbClr val="FFFF00"/>
                </a:solidFill>
                <a:latin typeface="+mn-ea"/>
                <a:cs typeface="微软雅黑" panose="020B0503020204020204" charset="-122"/>
                <a:sym typeface="+mn-ea"/>
              </a:rPr>
              <a:t>生态退化的影响</a:t>
            </a:r>
          </a:p>
        </p:txBody>
      </p:sp>
      <p:sp>
        <p:nvSpPr>
          <p:cNvPr id="14" name="左大括号 13">
            <a:extLst>
              <a:ext uri="{FF2B5EF4-FFF2-40B4-BE49-F238E27FC236}">
                <a16:creationId xmlns:a16="http://schemas.microsoft.com/office/drawing/2014/main" id="{365449A6-BBAE-4724-DE6A-5674A5ABDB2C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6038215" y="2861945"/>
            <a:ext cx="358775" cy="1165225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5" name="圆角矩形 19">
            <a:extLst>
              <a:ext uri="{FF2B5EF4-FFF2-40B4-BE49-F238E27FC236}">
                <a16:creationId xmlns:a16="http://schemas.microsoft.com/office/drawing/2014/main" id="{59D025BC-5D77-EB28-52F9-6FA532FAC350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6407785" y="2562225"/>
            <a:ext cx="2046605" cy="516255"/>
          </a:xfrm>
          <a:prstGeom prst="round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rgbClr val="FFFF00"/>
                </a:solidFill>
                <a:latin typeface="+mn-ea"/>
                <a:cs typeface="微软雅黑" panose="020B0503020204020204" charset="-122"/>
                <a:sym typeface="+mn-ea"/>
              </a:rPr>
              <a:t>概念</a:t>
            </a:r>
          </a:p>
        </p:txBody>
      </p:sp>
      <p:sp>
        <p:nvSpPr>
          <p:cNvPr id="16" name="圆角矩形 20">
            <a:extLst>
              <a:ext uri="{FF2B5EF4-FFF2-40B4-BE49-F238E27FC236}">
                <a16:creationId xmlns:a16="http://schemas.microsoft.com/office/drawing/2014/main" id="{B0F5DFC8-FB0D-46F7-7D18-44E963ACDB8F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6407785" y="3180715"/>
            <a:ext cx="2046605" cy="497205"/>
          </a:xfrm>
          <a:prstGeom prst="round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rgbClr val="FFFF00"/>
                </a:solidFill>
                <a:latin typeface="+mn-ea"/>
                <a:cs typeface="微软雅黑" panose="020B0503020204020204" charset="-122"/>
                <a:sym typeface="+mn-ea"/>
              </a:rPr>
              <a:t>分类</a:t>
            </a:r>
          </a:p>
        </p:txBody>
      </p:sp>
      <p:sp>
        <p:nvSpPr>
          <p:cNvPr id="17" name="圆角矩形 21">
            <a:extLst>
              <a:ext uri="{FF2B5EF4-FFF2-40B4-BE49-F238E27FC236}">
                <a16:creationId xmlns:a16="http://schemas.microsoft.com/office/drawing/2014/main" id="{77C4A159-8D00-F028-9E38-1417EEA859ED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6407785" y="3792220"/>
            <a:ext cx="2618740" cy="460375"/>
          </a:xfrm>
          <a:prstGeom prst="round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rgbClr val="FFFF00"/>
                </a:solidFill>
                <a:latin typeface="+mn-ea"/>
                <a:cs typeface="微软雅黑" panose="020B0503020204020204" charset="-122"/>
                <a:sym typeface="+mn-ea"/>
              </a:rPr>
              <a:t>我国生态修复</a:t>
            </a:r>
          </a:p>
        </p:txBody>
      </p:sp>
      <p:sp>
        <p:nvSpPr>
          <p:cNvPr id="18" name="左大括号 17">
            <a:extLst>
              <a:ext uri="{FF2B5EF4-FFF2-40B4-BE49-F238E27FC236}">
                <a16:creationId xmlns:a16="http://schemas.microsoft.com/office/drawing/2014/main" id="{33E8E092-9A66-BC1E-6373-C48E830F8C35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6038215" y="4679950"/>
            <a:ext cx="370205" cy="1215390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9" name="圆角矩形 24">
            <a:extLst>
              <a:ext uri="{FF2B5EF4-FFF2-40B4-BE49-F238E27FC236}">
                <a16:creationId xmlns:a16="http://schemas.microsoft.com/office/drawing/2014/main" id="{B94B1D52-3288-3419-7226-C5519AC31832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6407785" y="4479925"/>
            <a:ext cx="3295015" cy="458470"/>
          </a:xfrm>
          <a:prstGeom prst="round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rgbClr val="FFFF00"/>
                </a:solidFill>
                <a:latin typeface="+mn-ea"/>
                <a:cs typeface="微软雅黑" panose="020B0503020204020204" charset="-122"/>
                <a:sym typeface="+mn-ea"/>
              </a:rPr>
              <a:t>自然保护区的划分</a:t>
            </a:r>
          </a:p>
        </p:txBody>
      </p:sp>
      <p:sp>
        <p:nvSpPr>
          <p:cNvPr id="20" name="圆角矩形 25">
            <a:extLst>
              <a:ext uri="{FF2B5EF4-FFF2-40B4-BE49-F238E27FC236}">
                <a16:creationId xmlns:a16="http://schemas.microsoft.com/office/drawing/2014/main" id="{09315A6E-60ED-2DDC-481F-64292F1E2CAC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6407785" y="5073650"/>
            <a:ext cx="3295015" cy="457200"/>
          </a:xfrm>
          <a:prstGeom prst="round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rgbClr val="FFFF00"/>
                </a:solidFill>
                <a:latin typeface="+mn-ea"/>
                <a:cs typeface="微软雅黑" panose="020B0503020204020204" charset="-122"/>
                <a:sym typeface="+mn-ea"/>
              </a:rPr>
              <a:t>自然保护区的分布</a:t>
            </a:r>
          </a:p>
        </p:txBody>
      </p:sp>
      <p:sp>
        <p:nvSpPr>
          <p:cNvPr id="21" name="圆角矩形 26">
            <a:extLst>
              <a:ext uri="{FF2B5EF4-FFF2-40B4-BE49-F238E27FC236}">
                <a16:creationId xmlns:a16="http://schemas.microsoft.com/office/drawing/2014/main" id="{08B8A645-750C-ACDB-7541-1AEA684438A8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6407785" y="5678170"/>
            <a:ext cx="3295015" cy="447675"/>
          </a:xfrm>
          <a:prstGeom prst="round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>
                <a:solidFill>
                  <a:srgbClr val="FFFF00"/>
                </a:solidFill>
                <a:latin typeface="+mn-ea"/>
                <a:cs typeface="微软雅黑" panose="020B0503020204020204" charset="-122"/>
                <a:sym typeface="+mn-ea"/>
              </a:rPr>
              <a:t>自然保护区的意义</a:t>
            </a:r>
          </a:p>
        </p:txBody>
      </p:sp>
    </p:spTree>
    <p:extLst>
      <p:ext uri="{BB962C8B-B14F-4D97-AF65-F5344CB8AC3E}">
        <p14:creationId xmlns:p14="http://schemas.microsoft.com/office/powerpoint/2010/main" val="205353183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9B04434C-5B43-486B-AD5E-BB2E990B021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44" b="18944"/>
          <a:stretch>
            <a:fillRect/>
          </a:stretch>
        </p:blipFill>
        <p:spPr>
          <a:xfrm>
            <a:off x="0" y="0"/>
            <a:ext cx="12192000" cy="2887581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2B10C5ED-D4DC-495A-9BDF-88126178FE7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27208" y="-55432"/>
            <a:ext cx="12192000" cy="2998444"/>
          </a:xfrm>
          <a:prstGeom prst="rect">
            <a:avLst/>
          </a:prstGeom>
          <a:solidFill>
            <a:schemeClr val="bg2">
              <a:lumMod val="50000"/>
              <a:alpha val="58000"/>
            </a:schemeClr>
          </a:solidFill>
          <a:ln>
            <a:solidFill>
              <a:srgbClr val="FFC000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微软雅黑" panose="020B0503020204020204" pitchFamily="34" charset="-122"/>
              <a:cs typeface="Arial"/>
            </a:endParaRPr>
          </a:p>
        </p:txBody>
      </p:sp>
      <p:grpSp>
        <p:nvGrpSpPr>
          <p:cNvPr id="108" name="组合 107"/>
          <p:cNvGrpSpPr/>
          <p:nvPr>
            <p:custDataLst>
              <p:tags r:id="rId3"/>
            </p:custDataLst>
          </p:nvPr>
        </p:nvGrpSpPr>
        <p:grpSpPr>
          <a:xfrm>
            <a:off x="27208" y="355013"/>
            <a:ext cx="12191999" cy="3429000"/>
            <a:chOff x="-2" y="0"/>
            <a:chExt cx="12191999" cy="3429000"/>
          </a:xfrm>
        </p:grpSpPr>
        <p:sp>
          <p:nvSpPr>
            <p:cNvPr id="109" name="矩形 108"/>
            <p:cNvSpPr/>
            <p:nvPr>
              <p:custDataLst>
                <p:tags r:id="rId7"/>
              </p:custDataLst>
            </p:nvPr>
          </p:nvSpPr>
          <p:spPr>
            <a:xfrm>
              <a:off x="-2" y="0"/>
              <a:ext cx="12191999" cy="3429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三极正极黑简体" panose="00000500000000000000" pitchFamily="2" charset="-122"/>
                <a:ea typeface="三极正极黑简体" panose="00000500000000000000" pitchFamily="2" charset="-122"/>
                <a:cs typeface="Arial"/>
                <a:sym typeface="三极正极黑简体" panose="00000500000000000000" pitchFamily="2" charset="-122"/>
              </a:endParaRPr>
            </a:p>
          </p:txBody>
        </p:sp>
        <p:grpSp>
          <p:nvGrpSpPr>
            <p:cNvPr id="110" name="组合 109"/>
            <p:cNvGrpSpPr/>
            <p:nvPr>
              <p:custDataLst>
                <p:tags r:id="rId8"/>
              </p:custDataLst>
            </p:nvPr>
          </p:nvGrpSpPr>
          <p:grpSpPr>
            <a:xfrm>
              <a:off x="3476295" y="921405"/>
              <a:ext cx="5214009" cy="1021695"/>
              <a:chOff x="3488995" y="769005"/>
              <a:chExt cx="5214009" cy="1021695"/>
            </a:xfrm>
          </p:grpSpPr>
          <p:sp>
            <p:nvSpPr>
              <p:cNvPr id="111" name="文本框 110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3488995" y="826155"/>
                <a:ext cx="52140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600" b="0" i="0" u="none" strike="noStrike" kern="1200" cap="none" spc="70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三极正极黑简体" panose="00000500000000000000" pitchFamily="2" charset="-122"/>
                    <a:ea typeface="三极正极黑简体" panose="00000500000000000000" pitchFamily="2" charset="-122"/>
                    <a:cs typeface="Arial"/>
                    <a:sym typeface="三极正极黑简体" panose="00000500000000000000" pitchFamily="2" charset="-122"/>
                  </a:rPr>
                  <a:t>目录</a:t>
                </a:r>
              </a:p>
            </p:txBody>
          </p:sp>
          <p:sp>
            <p:nvSpPr>
              <p:cNvPr id="112" name="文本框 111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4886158" y="1398745"/>
                <a:ext cx="2419683" cy="3067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400" b="0" i="0" u="none" strike="noStrike" kern="1200" cap="none" spc="30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三极正极黑简体" panose="00000500000000000000" pitchFamily="2" charset="-122"/>
                    <a:ea typeface="三极正极黑简体" panose="00000500000000000000" pitchFamily="2" charset="-122"/>
                    <a:cs typeface="Arial"/>
                    <a:sym typeface="三极正极黑简体" panose="00000500000000000000" pitchFamily="2" charset="-122"/>
                  </a:rPr>
                  <a:t>CONTENTS</a:t>
                </a:r>
                <a:endParaRPr kumimoji="0" lang="zh-CN" altLang="en-US" sz="1400" b="0" i="0" u="none" strike="noStrike" kern="1200" cap="none" spc="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三极正极黑简体" panose="00000500000000000000" pitchFamily="2" charset="-122"/>
                  <a:ea typeface="三极正极黑简体" panose="00000500000000000000" pitchFamily="2" charset="-122"/>
                  <a:cs typeface="Arial"/>
                  <a:sym typeface="三极正极黑简体" panose="00000500000000000000" pitchFamily="2" charset="-122"/>
                </a:endParaRPr>
              </a:p>
            </p:txBody>
          </p:sp>
          <p:sp>
            <p:nvSpPr>
              <p:cNvPr id="113" name="图文框 112"/>
              <p:cNvSpPr/>
              <p:nvPr>
                <p:custDataLst>
                  <p:tags r:id="rId11"/>
                </p:custDataLst>
              </p:nvPr>
            </p:nvSpPr>
            <p:spPr>
              <a:xfrm>
                <a:off x="4476750" y="769005"/>
                <a:ext cx="3181350" cy="1021695"/>
              </a:xfrm>
              <a:prstGeom prst="frame">
                <a:avLst>
                  <a:gd name="adj1" fmla="val 6906"/>
                </a:avLst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solidFill>
                      <a:srgbClr val="22A739">
                        <a:lumMod val="60000"/>
                        <a:lumOff val="4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三极正极黑简体" panose="00000500000000000000" pitchFamily="2" charset="-122"/>
                  <a:ea typeface="三极正极黑简体" panose="00000500000000000000" pitchFamily="2" charset="-122"/>
                  <a:cs typeface="Arial"/>
                  <a:sym typeface="三极正极黑简体" panose="00000500000000000000" pitchFamily="2" charset="-122"/>
                </a:endParaRPr>
              </a:p>
            </p:txBody>
          </p:sp>
        </p:grpSp>
      </p:grpSp>
      <p:sp>
        <p:nvSpPr>
          <p:cNvPr id="17" name="圆角矩形 35">
            <a:extLst>
              <a:ext uri="{FF2B5EF4-FFF2-40B4-BE49-F238E27FC236}">
                <a16:creationId xmlns:a16="http://schemas.microsoft.com/office/drawing/2014/main" id="{0EF22EB4-69D7-4A1B-B5B3-6E6DCC8630A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78554" y="3298025"/>
            <a:ext cx="7068820" cy="1341656"/>
          </a:xfrm>
          <a:prstGeom prst="roundRect">
            <a:avLst>
              <a:gd name="adj" fmla="val 50000"/>
            </a:avLst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/>
              </a:rPr>
              <a:t>1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/>
              </a:rPr>
              <a:t>、</a:t>
            </a:r>
            <a:r>
              <a:rPr kumimoji="0" lang="zh-CN" altLang="en-US" sz="2800" b="1" i="0" u="none" strike="noStrike" kern="1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等线" panose="020F0502020204030204"/>
                <a:ea typeface="微软雅黑" panose="020B0503020204020204" pitchFamily="34" charset="-122"/>
                <a:cs typeface="Times New Roman" panose="02020603050405020304" pitchFamily="18" charset="0"/>
              </a:rPr>
              <a:t>生态退化及其对国家安全的影响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等线" panose="020F0502020204030204"/>
              <a:ea typeface="等线" panose="020F0502020204030204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erdana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FEE3059-A425-4222-B25D-C986A407DE9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03505" y="4417993"/>
            <a:ext cx="92481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Aharoni" panose="02010803020104030203" pitchFamily="2" charset="-79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/>
              </a:rPr>
              <a:t>2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/>
              </a:rPr>
              <a:t>、</a:t>
            </a:r>
            <a:r>
              <a:rPr kumimoji="0" lang="zh-CN" altLang="en-US" sz="2800" b="1" i="0" u="none" strike="noStrike" kern="1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等线" panose="020F0502020204030204"/>
                <a:ea typeface="微软雅黑" panose="020B0503020204020204" pitchFamily="34" charset="-122"/>
                <a:cs typeface="Times New Roman" panose="02020603050405020304" pitchFamily="18" charset="0"/>
              </a:rPr>
              <a:t>实施生态修复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等线" panose="020F0502020204030204"/>
              <a:ea typeface="等线" panose="020F0502020204030204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Arial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4FEB8CE-E286-42A1-84F1-8B9677F2B8F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503505" y="5372100"/>
            <a:ext cx="92481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Aharoni" panose="02010803020104030203" pitchFamily="2" charset="-79"/>
              </a:defRPr>
            </a:lvl1pPr>
          </a:lstStyle>
          <a:p>
            <a:pPr algn="l"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/>
              </a:rPr>
              <a:t>3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/>
              </a:rPr>
              <a:t>、</a:t>
            </a:r>
            <a:r>
              <a:rPr kumimoji="0" lang="zh-CN" altLang="en-US" sz="2800" b="1" i="0" u="none" strike="noStrike" kern="1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等线" panose="020F0502020204030204"/>
                <a:ea typeface="微软雅黑" panose="020B0503020204020204" pitchFamily="34" charset="-122"/>
                <a:cs typeface="Times New Roman" panose="02020603050405020304" pitchFamily="18" charset="0"/>
              </a:rPr>
              <a:t>建立自然保护区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F0502020204030204"/>
              <a:ea typeface="等线" panose="020F0502020204030204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F0502020204030204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Arial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1F144A5-9B31-434F-8B91-3AB67FF58F7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5" r="30575"/>
          <a:stretch>
            <a:fillRect/>
          </a:stretch>
        </p:blipFill>
        <p:spPr>
          <a:xfrm>
            <a:off x="1020654" y="1944528"/>
            <a:ext cx="2969131" cy="2969131"/>
          </a:xfrm>
          <a:prstGeom prst="rect">
            <a:avLst/>
          </a:prstGeom>
        </p:spPr>
      </p:pic>
      <p:sp>
        <p:nvSpPr>
          <p:cNvPr id="3" name="iconfont-10357-5072110">
            <a:extLst>
              <a:ext uri="{FF2B5EF4-FFF2-40B4-BE49-F238E27FC236}">
                <a16:creationId xmlns:a16="http://schemas.microsoft.com/office/drawing/2014/main" id="{4E865469-1CAE-43C1-AD63-777F53F9B753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 bwMode="auto">
          <a:xfrm>
            <a:off x="11171156" y="0"/>
            <a:ext cx="377617" cy="609685"/>
          </a:xfrm>
          <a:custGeom>
            <a:avLst/>
            <a:gdLst>
              <a:gd name="T0" fmla="*/ 0 w 7928"/>
              <a:gd name="T1" fmla="*/ 0 h 12800"/>
              <a:gd name="T2" fmla="*/ 0 w 7928"/>
              <a:gd name="T3" fmla="*/ 12800 h 12800"/>
              <a:gd name="T4" fmla="*/ 3964 w 7928"/>
              <a:gd name="T5" fmla="*/ 9989 h 12800"/>
              <a:gd name="T6" fmla="*/ 7928 w 7928"/>
              <a:gd name="T7" fmla="*/ 12800 h 12800"/>
              <a:gd name="T8" fmla="*/ 7928 w 7928"/>
              <a:gd name="T9" fmla="*/ 0 h 12800"/>
              <a:gd name="T10" fmla="*/ 0 w 7928"/>
              <a:gd name="T11" fmla="*/ 0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8" h="12800">
                <a:moveTo>
                  <a:pt x="0" y="0"/>
                </a:moveTo>
                <a:lnTo>
                  <a:pt x="0" y="12800"/>
                </a:lnTo>
                <a:lnTo>
                  <a:pt x="3964" y="9989"/>
                </a:lnTo>
                <a:lnTo>
                  <a:pt x="7928" y="12800"/>
                </a:lnTo>
                <a:lnTo>
                  <a:pt x="792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E0FCC07-3D40-4793-80B3-90FF44F4B00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174907" y="1944528"/>
            <a:ext cx="6996249" cy="296894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13" name="îşļíḍê">
            <a:extLst>
              <a:ext uri="{FF2B5EF4-FFF2-40B4-BE49-F238E27FC236}">
                <a16:creationId xmlns:a16="http://schemas.microsoft.com/office/drawing/2014/main" id="{1EBF3961-46A6-4C4D-A857-465BAD8F53B1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5021523" y="2259038"/>
            <a:ext cx="459958" cy="294392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  <a:gd name="connsiteX86" fmla="*/ 373273 h 605239"/>
              <a:gd name="connsiteY86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608697" h="389592">
                <a:moveTo>
                  <a:pt x="23423" y="311688"/>
                </a:moveTo>
                <a:cubicBezTo>
                  <a:pt x="53932" y="311688"/>
                  <a:pt x="70194" y="322487"/>
                  <a:pt x="83248" y="331201"/>
                </a:cubicBezTo>
                <a:cubicBezTo>
                  <a:pt x="93766" y="338202"/>
                  <a:pt x="100704" y="342894"/>
                  <a:pt x="117040" y="342894"/>
                </a:cubicBezTo>
                <a:cubicBezTo>
                  <a:pt x="133376" y="342894"/>
                  <a:pt x="140314" y="338202"/>
                  <a:pt x="150906" y="331201"/>
                </a:cubicBezTo>
                <a:cubicBezTo>
                  <a:pt x="163960" y="322487"/>
                  <a:pt x="180222" y="311688"/>
                  <a:pt x="210657" y="311688"/>
                </a:cubicBezTo>
                <a:cubicBezTo>
                  <a:pt x="241166" y="311688"/>
                  <a:pt x="257428" y="322487"/>
                  <a:pt x="270482" y="331201"/>
                </a:cubicBezTo>
                <a:cubicBezTo>
                  <a:pt x="281075" y="338202"/>
                  <a:pt x="288012" y="342894"/>
                  <a:pt x="304349" y="342894"/>
                </a:cubicBezTo>
                <a:cubicBezTo>
                  <a:pt x="320685" y="342894"/>
                  <a:pt x="327622" y="338202"/>
                  <a:pt x="338140" y="331201"/>
                </a:cubicBezTo>
                <a:cubicBezTo>
                  <a:pt x="351269" y="322487"/>
                  <a:pt x="367456" y="311688"/>
                  <a:pt x="397966" y="311688"/>
                </a:cubicBezTo>
                <a:cubicBezTo>
                  <a:pt x="428475" y="311688"/>
                  <a:pt x="444737" y="322487"/>
                  <a:pt x="457791" y="331201"/>
                </a:cubicBezTo>
                <a:cubicBezTo>
                  <a:pt x="468309" y="338202"/>
                  <a:pt x="475321" y="342894"/>
                  <a:pt x="491657" y="342894"/>
                </a:cubicBezTo>
                <a:cubicBezTo>
                  <a:pt x="507993" y="342894"/>
                  <a:pt x="514931" y="338202"/>
                  <a:pt x="525449" y="331201"/>
                </a:cubicBezTo>
                <a:cubicBezTo>
                  <a:pt x="538503" y="322487"/>
                  <a:pt x="554765" y="311688"/>
                  <a:pt x="585274" y="311688"/>
                </a:cubicBezTo>
                <a:cubicBezTo>
                  <a:pt x="598179" y="311688"/>
                  <a:pt x="608697" y="322190"/>
                  <a:pt x="608697" y="335074"/>
                </a:cubicBezTo>
                <a:cubicBezTo>
                  <a:pt x="608697" y="347959"/>
                  <a:pt x="598179" y="358460"/>
                  <a:pt x="585274" y="358460"/>
                </a:cubicBezTo>
                <a:cubicBezTo>
                  <a:pt x="568938" y="358460"/>
                  <a:pt x="562000" y="363078"/>
                  <a:pt x="551408" y="370079"/>
                </a:cubicBezTo>
                <a:cubicBezTo>
                  <a:pt x="538354" y="378793"/>
                  <a:pt x="522167" y="389592"/>
                  <a:pt x="491657" y="389592"/>
                </a:cubicBezTo>
                <a:cubicBezTo>
                  <a:pt x="461148" y="389592"/>
                  <a:pt x="444886" y="378793"/>
                  <a:pt x="431832" y="370079"/>
                </a:cubicBezTo>
                <a:cubicBezTo>
                  <a:pt x="421239" y="363078"/>
                  <a:pt x="414302" y="358460"/>
                  <a:pt x="397966" y="358460"/>
                </a:cubicBezTo>
                <a:cubicBezTo>
                  <a:pt x="381629" y="358460"/>
                  <a:pt x="374692" y="363078"/>
                  <a:pt x="364174" y="370079"/>
                </a:cubicBezTo>
                <a:cubicBezTo>
                  <a:pt x="351120" y="378793"/>
                  <a:pt x="334858" y="389592"/>
                  <a:pt x="304349" y="389592"/>
                </a:cubicBezTo>
                <a:cubicBezTo>
                  <a:pt x="273839" y="389592"/>
                  <a:pt x="257577" y="378793"/>
                  <a:pt x="244523" y="370079"/>
                </a:cubicBezTo>
                <a:cubicBezTo>
                  <a:pt x="234005" y="363078"/>
                  <a:pt x="226993" y="358460"/>
                  <a:pt x="210657" y="358460"/>
                </a:cubicBezTo>
                <a:cubicBezTo>
                  <a:pt x="194395" y="358460"/>
                  <a:pt x="187383" y="363078"/>
                  <a:pt x="176865" y="370079"/>
                </a:cubicBezTo>
                <a:cubicBezTo>
                  <a:pt x="163811" y="378793"/>
                  <a:pt x="147549" y="389592"/>
                  <a:pt x="117040" y="389592"/>
                </a:cubicBezTo>
                <a:cubicBezTo>
                  <a:pt x="86530" y="389592"/>
                  <a:pt x="70343" y="378793"/>
                  <a:pt x="57215" y="370079"/>
                </a:cubicBezTo>
                <a:cubicBezTo>
                  <a:pt x="46697" y="363078"/>
                  <a:pt x="39759" y="358460"/>
                  <a:pt x="23423" y="358460"/>
                </a:cubicBezTo>
                <a:cubicBezTo>
                  <a:pt x="10518" y="358460"/>
                  <a:pt x="0" y="347959"/>
                  <a:pt x="0" y="335074"/>
                </a:cubicBezTo>
                <a:cubicBezTo>
                  <a:pt x="0" y="322190"/>
                  <a:pt x="10518" y="311688"/>
                  <a:pt x="23423" y="311688"/>
                </a:cubicBezTo>
                <a:close/>
                <a:moveTo>
                  <a:pt x="23423" y="155879"/>
                </a:moveTo>
                <a:cubicBezTo>
                  <a:pt x="53932" y="155879"/>
                  <a:pt x="70194" y="166678"/>
                  <a:pt x="83248" y="175392"/>
                </a:cubicBezTo>
                <a:cubicBezTo>
                  <a:pt x="93766" y="182393"/>
                  <a:pt x="100704" y="187011"/>
                  <a:pt x="117040" y="187011"/>
                </a:cubicBezTo>
                <a:cubicBezTo>
                  <a:pt x="133376" y="187011"/>
                  <a:pt x="140314" y="182393"/>
                  <a:pt x="150906" y="175392"/>
                </a:cubicBezTo>
                <a:cubicBezTo>
                  <a:pt x="163960" y="166678"/>
                  <a:pt x="180222" y="155879"/>
                  <a:pt x="210657" y="155879"/>
                </a:cubicBezTo>
                <a:cubicBezTo>
                  <a:pt x="241166" y="155879"/>
                  <a:pt x="257428" y="166678"/>
                  <a:pt x="270482" y="175392"/>
                </a:cubicBezTo>
                <a:cubicBezTo>
                  <a:pt x="281075" y="182393"/>
                  <a:pt x="288012" y="187011"/>
                  <a:pt x="304349" y="187011"/>
                </a:cubicBezTo>
                <a:cubicBezTo>
                  <a:pt x="320685" y="187011"/>
                  <a:pt x="327622" y="182393"/>
                  <a:pt x="338140" y="175392"/>
                </a:cubicBezTo>
                <a:cubicBezTo>
                  <a:pt x="351269" y="166678"/>
                  <a:pt x="367456" y="155879"/>
                  <a:pt x="397966" y="155879"/>
                </a:cubicBezTo>
                <a:cubicBezTo>
                  <a:pt x="428475" y="155879"/>
                  <a:pt x="444737" y="166678"/>
                  <a:pt x="457791" y="175392"/>
                </a:cubicBezTo>
                <a:cubicBezTo>
                  <a:pt x="468309" y="182393"/>
                  <a:pt x="475321" y="187011"/>
                  <a:pt x="491657" y="187011"/>
                </a:cubicBezTo>
                <a:cubicBezTo>
                  <a:pt x="507993" y="187011"/>
                  <a:pt x="514931" y="182393"/>
                  <a:pt x="525449" y="175392"/>
                </a:cubicBezTo>
                <a:cubicBezTo>
                  <a:pt x="538503" y="166678"/>
                  <a:pt x="554765" y="155879"/>
                  <a:pt x="585274" y="155879"/>
                </a:cubicBezTo>
                <a:cubicBezTo>
                  <a:pt x="598179" y="155879"/>
                  <a:pt x="608697" y="166306"/>
                  <a:pt x="608697" y="179265"/>
                </a:cubicBezTo>
                <a:cubicBezTo>
                  <a:pt x="608697" y="192150"/>
                  <a:pt x="598179" y="202651"/>
                  <a:pt x="585274" y="202651"/>
                </a:cubicBezTo>
                <a:cubicBezTo>
                  <a:pt x="568938" y="202651"/>
                  <a:pt x="562000" y="207269"/>
                  <a:pt x="551408" y="214270"/>
                </a:cubicBezTo>
                <a:cubicBezTo>
                  <a:pt x="538354" y="222984"/>
                  <a:pt x="522167" y="233783"/>
                  <a:pt x="491657" y="233783"/>
                </a:cubicBezTo>
                <a:cubicBezTo>
                  <a:pt x="461148" y="233783"/>
                  <a:pt x="444886" y="222984"/>
                  <a:pt x="431832" y="214270"/>
                </a:cubicBezTo>
                <a:cubicBezTo>
                  <a:pt x="421239" y="207269"/>
                  <a:pt x="414302" y="202651"/>
                  <a:pt x="397966" y="202651"/>
                </a:cubicBezTo>
                <a:cubicBezTo>
                  <a:pt x="381629" y="202651"/>
                  <a:pt x="374692" y="207269"/>
                  <a:pt x="364174" y="214270"/>
                </a:cubicBezTo>
                <a:cubicBezTo>
                  <a:pt x="351120" y="222984"/>
                  <a:pt x="334858" y="233783"/>
                  <a:pt x="304349" y="233783"/>
                </a:cubicBezTo>
                <a:cubicBezTo>
                  <a:pt x="273839" y="233783"/>
                  <a:pt x="257577" y="222984"/>
                  <a:pt x="244523" y="214270"/>
                </a:cubicBezTo>
                <a:cubicBezTo>
                  <a:pt x="234005" y="207269"/>
                  <a:pt x="226993" y="202651"/>
                  <a:pt x="210657" y="202651"/>
                </a:cubicBezTo>
                <a:cubicBezTo>
                  <a:pt x="194395" y="202651"/>
                  <a:pt x="187383" y="207269"/>
                  <a:pt x="176865" y="214270"/>
                </a:cubicBezTo>
                <a:cubicBezTo>
                  <a:pt x="163811" y="222984"/>
                  <a:pt x="147549" y="233783"/>
                  <a:pt x="117040" y="233783"/>
                </a:cubicBezTo>
                <a:cubicBezTo>
                  <a:pt x="86530" y="233783"/>
                  <a:pt x="70343" y="222984"/>
                  <a:pt x="57215" y="214270"/>
                </a:cubicBezTo>
                <a:cubicBezTo>
                  <a:pt x="46697" y="207269"/>
                  <a:pt x="39759" y="202651"/>
                  <a:pt x="23423" y="202651"/>
                </a:cubicBezTo>
                <a:cubicBezTo>
                  <a:pt x="10518" y="202651"/>
                  <a:pt x="0" y="192150"/>
                  <a:pt x="0" y="179265"/>
                </a:cubicBezTo>
                <a:cubicBezTo>
                  <a:pt x="0" y="166306"/>
                  <a:pt x="10518" y="155879"/>
                  <a:pt x="23423" y="155879"/>
                </a:cubicBezTo>
                <a:close/>
                <a:moveTo>
                  <a:pt x="23423" y="0"/>
                </a:moveTo>
                <a:cubicBezTo>
                  <a:pt x="53932" y="0"/>
                  <a:pt x="70194" y="10809"/>
                  <a:pt x="83248" y="19531"/>
                </a:cubicBezTo>
                <a:cubicBezTo>
                  <a:pt x="93766" y="26538"/>
                  <a:pt x="100704" y="31160"/>
                  <a:pt x="117040" y="31160"/>
                </a:cubicBezTo>
                <a:cubicBezTo>
                  <a:pt x="133376" y="31160"/>
                  <a:pt x="140314" y="26538"/>
                  <a:pt x="150906" y="19531"/>
                </a:cubicBezTo>
                <a:cubicBezTo>
                  <a:pt x="163960" y="10809"/>
                  <a:pt x="180222" y="0"/>
                  <a:pt x="210657" y="0"/>
                </a:cubicBezTo>
                <a:cubicBezTo>
                  <a:pt x="241166" y="0"/>
                  <a:pt x="257428" y="10809"/>
                  <a:pt x="270482" y="19531"/>
                </a:cubicBezTo>
                <a:cubicBezTo>
                  <a:pt x="281075" y="26538"/>
                  <a:pt x="288012" y="31160"/>
                  <a:pt x="304349" y="31160"/>
                </a:cubicBezTo>
                <a:cubicBezTo>
                  <a:pt x="320685" y="31160"/>
                  <a:pt x="327622" y="26538"/>
                  <a:pt x="338140" y="19531"/>
                </a:cubicBezTo>
                <a:cubicBezTo>
                  <a:pt x="351194" y="10809"/>
                  <a:pt x="367456" y="0"/>
                  <a:pt x="397966" y="0"/>
                </a:cubicBezTo>
                <a:cubicBezTo>
                  <a:pt x="428475" y="0"/>
                  <a:pt x="444737" y="10809"/>
                  <a:pt x="457791" y="19531"/>
                </a:cubicBezTo>
                <a:cubicBezTo>
                  <a:pt x="468309" y="26538"/>
                  <a:pt x="475321" y="31160"/>
                  <a:pt x="491657" y="31160"/>
                </a:cubicBezTo>
                <a:cubicBezTo>
                  <a:pt x="507919" y="31160"/>
                  <a:pt x="514931" y="26538"/>
                  <a:pt x="525449" y="19531"/>
                </a:cubicBezTo>
                <a:cubicBezTo>
                  <a:pt x="538503" y="10809"/>
                  <a:pt x="554765" y="0"/>
                  <a:pt x="585274" y="0"/>
                </a:cubicBezTo>
                <a:cubicBezTo>
                  <a:pt x="598179" y="0"/>
                  <a:pt x="608697" y="10436"/>
                  <a:pt x="608697" y="23333"/>
                </a:cubicBezTo>
                <a:cubicBezTo>
                  <a:pt x="608697" y="36304"/>
                  <a:pt x="598179" y="46740"/>
                  <a:pt x="585274" y="46740"/>
                </a:cubicBezTo>
                <a:cubicBezTo>
                  <a:pt x="568938" y="46740"/>
                  <a:pt x="562000" y="51437"/>
                  <a:pt x="551408" y="58444"/>
                </a:cubicBezTo>
                <a:cubicBezTo>
                  <a:pt x="538354" y="67166"/>
                  <a:pt x="522167" y="77975"/>
                  <a:pt x="491657" y="77975"/>
                </a:cubicBezTo>
                <a:cubicBezTo>
                  <a:pt x="461148" y="77975"/>
                  <a:pt x="444886" y="67166"/>
                  <a:pt x="431832" y="58444"/>
                </a:cubicBezTo>
                <a:cubicBezTo>
                  <a:pt x="421239" y="51437"/>
                  <a:pt x="414302" y="46740"/>
                  <a:pt x="397966" y="46740"/>
                </a:cubicBezTo>
                <a:cubicBezTo>
                  <a:pt x="381629" y="46740"/>
                  <a:pt x="374692" y="51437"/>
                  <a:pt x="364174" y="58444"/>
                </a:cubicBezTo>
                <a:cubicBezTo>
                  <a:pt x="351120" y="67166"/>
                  <a:pt x="334858" y="77975"/>
                  <a:pt x="304349" y="77975"/>
                </a:cubicBezTo>
                <a:cubicBezTo>
                  <a:pt x="273839" y="77975"/>
                  <a:pt x="257577" y="67166"/>
                  <a:pt x="244523" y="58444"/>
                </a:cubicBezTo>
                <a:cubicBezTo>
                  <a:pt x="234005" y="51437"/>
                  <a:pt x="226993" y="46740"/>
                  <a:pt x="210657" y="46740"/>
                </a:cubicBezTo>
                <a:cubicBezTo>
                  <a:pt x="194395" y="46740"/>
                  <a:pt x="187383" y="51437"/>
                  <a:pt x="176865" y="58444"/>
                </a:cubicBezTo>
                <a:cubicBezTo>
                  <a:pt x="163811" y="67166"/>
                  <a:pt x="147549" y="77975"/>
                  <a:pt x="117040" y="77975"/>
                </a:cubicBezTo>
                <a:cubicBezTo>
                  <a:pt x="86530" y="77975"/>
                  <a:pt x="70343" y="67166"/>
                  <a:pt x="57215" y="58444"/>
                </a:cubicBezTo>
                <a:cubicBezTo>
                  <a:pt x="46697" y="51437"/>
                  <a:pt x="39759" y="46740"/>
                  <a:pt x="23423" y="46740"/>
                </a:cubicBezTo>
                <a:cubicBezTo>
                  <a:pt x="10518" y="46740"/>
                  <a:pt x="0" y="36304"/>
                  <a:pt x="0" y="23333"/>
                </a:cubicBezTo>
                <a:cubicBezTo>
                  <a:pt x="0" y="10436"/>
                  <a:pt x="10518" y="0"/>
                  <a:pt x="234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6" name="îṩḷîďê">
            <a:extLst>
              <a:ext uri="{FF2B5EF4-FFF2-40B4-BE49-F238E27FC236}">
                <a16:creationId xmlns:a16="http://schemas.microsoft.com/office/drawing/2014/main" id="{CB436EA3-097F-4771-B572-D56A4FEABBF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054601" y="3973130"/>
            <a:ext cx="4343399" cy="495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SzPct val="25000"/>
            </a:pPr>
            <a:r>
              <a:rPr lang="en-US" altLang="zh-CN" sz="10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Ecological degradation and its impact on national security……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</a:rPr>
              <a:t>……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7" name="iṩḷîďé">
            <a:extLst>
              <a:ext uri="{FF2B5EF4-FFF2-40B4-BE49-F238E27FC236}">
                <a16:creationId xmlns:a16="http://schemas.microsoft.com/office/drawing/2014/main" id="{A5EF9425-9ABF-4973-B2AA-3E81B82758D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965702" y="2834386"/>
            <a:ext cx="6021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913765">
              <a:buSzPct val="25000"/>
              <a:defRPr/>
            </a:pPr>
            <a:r>
              <a:rPr lang="zh-CN" altLang="en-US" sz="3200" b="1" cap="all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生态退化及其对国家安全的影响</a:t>
            </a:r>
          </a:p>
        </p:txBody>
      </p:sp>
      <p:sp>
        <p:nvSpPr>
          <p:cNvPr id="8" name="íṡlîḋê">
            <a:extLst>
              <a:ext uri="{FF2B5EF4-FFF2-40B4-BE49-F238E27FC236}">
                <a16:creationId xmlns:a16="http://schemas.microsoft.com/office/drawing/2014/main" id="{06062651-5757-4D82-A091-88108D277C9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810227" y="2662518"/>
            <a:ext cx="1390174" cy="1545312"/>
          </a:xfrm>
          <a:prstGeom prst="rect">
            <a:avLst/>
          </a:prstGeom>
          <a:noFill/>
          <a:ln w="117475">
            <a:noFill/>
          </a:ln>
        </p:spPr>
        <p:txBody>
          <a:bodyPr wrap="none" numCol="1" rtlCol="0">
            <a:prstTxWarp prst="textPlain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10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38100">
                    <a:prstClr val="black"/>
                  </a:innerShdw>
                </a:effectLst>
                <a:uLnTx/>
                <a:uFillTx/>
                <a:latin typeface="Impact" panose="020B0806030902050204" pitchFamily="34" charset="0"/>
                <a:ea typeface="微软雅黑"/>
                <a:cs typeface="Arial" panose="020B0604020202020204" pitchFamily="34" charset="0"/>
              </a:rPr>
              <a:t>01</a:t>
            </a:r>
            <a:endParaRPr kumimoji="0" lang="zh-CN" altLang="en-US" sz="3200" b="1" i="0" u="none" strike="noStrike" kern="1200" cap="none" spc="10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innerShdw blurRad="38100">
                  <a:prstClr val="black"/>
                </a:innerShdw>
              </a:effectLst>
              <a:uLnTx/>
              <a:uFillTx/>
              <a:latin typeface="Impact" panose="020B0806030902050204" pitchFamily="34" charset="0"/>
              <a:ea typeface="微软雅黑"/>
              <a:cs typeface="Arial" panose="020B0604020202020204" pitchFamily="34" charset="0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25C5E706-AA34-4267-909F-23728553FE78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5054601" y="3726482"/>
            <a:ext cx="491489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2429919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343B3CC4-C420-4676-B45C-A61FE73267D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600" y="118534"/>
            <a:ext cx="11988800" cy="6620933"/>
          </a:xfrm>
          <a:prstGeom prst="roundRect">
            <a:avLst>
              <a:gd name="adj" fmla="val 1322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innerShdw blurRad="38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E2C3317A-209B-4CC1-9501-52E690485E9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306950" y="6051733"/>
            <a:ext cx="551985" cy="55198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DA89A2F-7260-4F86-BA29-0522F69414E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705514" y="118533"/>
            <a:ext cx="673100" cy="673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7DB07EB-D529-4F22-B89F-327257D8939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678619" y="951635"/>
            <a:ext cx="393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</a:rPr>
              <a:t>区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E50BF14-F2AA-41D3-AF34-8119D873123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52676" y="346408"/>
            <a:ext cx="2052165" cy="662554"/>
          </a:xfrm>
          <a:prstGeom prst="rect">
            <a:avLst/>
          </a:prstGeom>
          <a:noFill/>
        </p:spPr>
        <p:txBody>
          <a:bodyPr wrap="none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1. </a:t>
            </a:r>
            <a:r>
              <a:rPr kumimoji="0" lang="zh-CN" altLang="zh-CN" sz="28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生态退化</a:t>
            </a:r>
            <a:endParaRPr kumimoji="0" lang="zh-CN" altLang="zh-CN" sz="2800" b="1" i="0" u="none" strike="noStrike" kern="1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4E792BE-5997-44DB-BAE8-B481D5F2E370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82942" y="1111415"/>
            <a:ext cx="1459054" cy="662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121856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 pitchFamily="49" charset="0"/>
              </a:rPr>
              <a:t>(1) </a:t>
            </a:r>
            <a:r>
              <a:rPr lang="zh-CN" altLang="en-US" sz="2800" kern="1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概念</a:t>
            </a:r>
            <a:endParaRPr kumimoji="0" lang="zh-CN" altLang="zh-CN" sz="28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Courier New" panose="02070309020205020404" pitchFamily="49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EB1A4EB-7273-465C-8047-D9539B8FDD2D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82942" y="1842063"/>
            <a:ext cx="10310827" cy="621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Times New Roman" panose="02020603050405020304" pitchFamily="18" charset="0"/>
              </a:rPr>
              <a:t>指生态系统的一种</a:t>
            </a:r>
            <a:r>
              <a:rPr kumimoji="0" lang="zh-CN" altLang="en-US" sz="2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Times New Roman" panose="02020603050405020304" pitchFamily="18" charset="0"/>
              </a:rPr>
              <a:t>逆向演替</a:t>
            </a:r>
            <a:r>
              <a:rPr kumimoji="0" lang="zh-CN" altLang="en-US" sz="2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Times New Roman" panose="02020603050405020304" pitchFamily="18" charset="0"/>
              </a:rPr>
              <a:t>过程。生态系统处于一种</a:t>
            </a:r>
            <a:r>
              <a:rPr kumimoji="0" lang="zh-CN" altLang="en-US" sz="2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  <a:sym typeface="Times New Roman" panose="02020603050405020304" pitchFamily="18" charset="0"/>
              </a:rPr>
              <a:t>不稳或失衡状态</a:t>
            </a:r>
            <a:endParaRPr kumimoji="0" lang="zh-CN" altLang="en-US" sz="26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楷体" panose="02010609060101010101" pitchFamily="49" charset="-122"/>
              <a:sym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936E18BF-3519-4291-AADB-4B0D59D82BBE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412" y="3015681"/>
            <a:ext cx="2096843" cy="3495911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1A53C2E-632C-4C75-AB5D-57A90CEC751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794" y="3015681"/>
            <a:ext cx="2097547" cy="3495911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5DE85D7-E512-422D-AE2B-629B76117DC9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967" y="3015681"/>
            <a:ext cx="2097547" cy="3495911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F0EB047-A4FE-4B2E-BFCA-9ACBDEDFB96B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6376880" y="3015681"/>
            <a:ext cx="2097547" cy="3495911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37177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452676" y="346408"/>
            <a:ext cx="2052165" cy="662554"/>
          </a:xfrm>
          <a:prstGeom prst="rect">
            <a:avLst/>
          </a:prstGeom>
          <a:noFill/>
        </p:spPr>
        <p:txBody>
          <a:bodyPr wrap="none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1. </a:t>
            </a:r>
            <a:r>
              <a:rPr kumimoji="0" lang="zh-CN" altLang="zh-CN" sz="28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生态退化</a:t>
            </a:r>
            <a:endParaRPr kumimoji="0" lang="zh-CN" altLang="zh-CN" sz="2800" b="1" i="0" u="none" strike="noStrike" kern="1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6" name="图文框 5"/>
          <p:cNvSpPr/>
          <p:nvPr>
            <p:custDataLst>
              <p:tags r:id="rId2"/>
            </p:custDataLst>
          </p:nvPr>
        </p:nvSpPr>
        <p:spPr>
          <a:xfrm>
            <a:off x="6523684" y="2366378"/>
            <a:ext cx="3816424" cy="3150854"/>
          </a:xfrm>
          <a:prstGeom prst="frame">
            <a:avLst>
              <a:gd name="adj1" fmla="val 545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7" name="图文框 6"/>
          <p:cNvSpPr/>
          <p:nvPr>
            <p:custDataLst>
              <p:tags r:id="rId3"/>
            </p:custDataLst>
          </p:nvPr>
        </p:nvSpPr>
        <p:spPr>
          <a:xfrm>
            <a:off x="1478759" y="2455884"/>
            <a:ext cx="3632102" cy="3150854"/>
          </a:xfrm>
          <a:prstGeom prst="frame">
            <a:avLst>
              <a:gd name="adj1" fmla="val 545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1339108" y="2078346"/>
            <a:ext cx="3492450" cy="2980433"/>
          </a:xfrm>
          <a:prstGeom prst="rect">
            <a:avLst/>
          </a:prstGeom>
          <a:blipFill>
            <a:blip r:embed="rId17"/>
            <a:stretch>
              <a:fillRect l="-12000" r="-1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6" name="任意多边形 15"/>
          <p:cNvSpPr/>
          <p:nvPr>
            <p:custDataLst>
              <p:tags r:id="rId5"/>
            </p:custDataLst>
          </p:nvPr>
        </p:nvSpPr>
        <p:spPr>
          <a:xfrm>
            <a:off x="1620758" y="5059837"/>
            <a:ext cx="3350452" cy="374009"/>
          </a:xfrm>
          <a:custGeom>
            <a:avLst/>
            <a:gdLst>
              <a:gd name="connsiteX0" fmla="*/ 0 w 2813740"/>
              <a:gd name="connsiteY0" fmla="*/ 0 h 257653"/>
              <a:gd name="connsiteX1" fmla="*/ 2813740 w 2813740"/>
              <a:gd name="connsiteY1" fmla="*/ 0 h 257653"/>
              <a:gd name="connsiteX2" fmla="*/ 2813740 w 2813740"/>
              <a:gd name="connsiteY2" fmla="*/ 257653 h 257653"/>
              <a:gd name="connsiteX3" fmla="*/ 0 w 2813740"/>
              <a:gd name="connsiteY3" fmla="*/ 257653 h 257653"/>
              <a:gd name="connsiteX4" fmla="*/ 0 w 2813740"/>
              <a:gd name="connsiteY4" fmla="*/ 0 h 257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3740" h="257653">
                <a:moveTo>
                  <a:pt x="0" y="0"/>
                </a:moveTo>
                <a:lnTo>
                  <a:pt x="2813740" y="0"/>
                </a:lnTo>
                <a:lnTo>
                  <a:pt x="2813740" y="257653"/>
                </a:lnTo>
                <a:lnTo>
                  <a:pt x="0" y="25765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34290" rIns="91440" bIns="34290" numCol="1" spcCol="1270" anchor="ctr" anchorCtr="0">
            <a:noAutofit/>
          </a:bodyPr>
          <a:lstStyle/>
          <a:p>
            <a:pPr marL="0" marR="0" lvl="0" indent="0" algn="l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17" name="矩形 16"/>
          <p:cNvSpPr/>
          <p:nvPr>
            <p:custDataLst>
              <p:tags r:id="rId6"/>
            </p:custDataLst>
          </p:nvPr>
        </p:nvSpPr>
        <p:spPr>
          <a:xfrm>
            <a:off x="5258728" y="2455884"/>
            <a:ext cx="1660556" cy="315085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8" name="矩形 17"/>
          <p:cNvSpPr/>
          <p:nvPr>
            <p:custDataLst>
              <p:tags r:id="rId7"/>
            </p:custDataLst>
          </p:nvPr>
        </p:nvSpPr>
        <p:spPr>
          <a:xfrm>
            <a:off x="6384032" y="1988840"/>
            <a:ext cx="3669685" cy="2980433"/>
          </a:xfrm>
          <a:prstGeom prst="rect">
            <a:avLst/>
          </a:prstGeom>
          <a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 l="-4000" r="-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9" name="任意多边形 18"/>
          <p:cNvSpPr/>
          <p:nvPr>
            <p:custDataLst>
              <p:tags r:id="rId8"/>
            </p:custDataLst>
          </p:nvPr>
        </p:nvSpPr>
        <p:spPr>
          <a:xfrm>
            <a:off x="7777885" y="5059837"/>
            <a:ext cx="3350452" cy="374009"/>
          </a:xfrm>
          <a:custGeom>
            <a:avLst/>
            <a:gdLst>
              <a:gd name="connsiteX0" fmla="*/ 0 w 2813740"/>
              <a:gd name="connsiteY0" fmla="*/ 0 h 257653"/>
              <a:gd name="connsiteX1" fmla="*/ 2813740 w 2813740"/>
              <a:gd name="connsiteY1" fmla="*/ 0 h 257653"/>
              <a:gd name="connsiteX2" fmla="*/ 2813740 w 2813740"/>
              <a:gd name="connsiteY2" fmla="*/ 257653 h 257653"/>
              <a:gd name="connsiteX3" fmla="*/ 0 w 2813740"/>
              <a:gd name="connsiteY3" fmla="*/ 257653 h 257653"/>
              <a:gd name="connsiteX4" fmla="*/ 0 w 2813740"/>
              <a:gd name="connsiteY4" fmla="*/ 0 h 257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3740" h="257653">
                <a:moveTo>
                  <a:pt x="0" y="0"/>
                </a:moveTo>
                <a:lnTo>
                  <a:pt x="2813740" y="0"/>
                </a:lnTo>
                <a:lnTo>
                  <a:pt x="2813740" y="257653"/>
                </a:lnTo>
                <a:lnTo>
                  <a:pt x="0" y="25765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34290" rIns="91440" bIns="34290" numCol="1" spcCol="1270" anchor="ctr" anchorCtr="0">
            <a:noAutofit/>
          </a:bodyPr>
          <a:lstStyle/>
          <a:p>
            <a:pPr marL="0" marR="0" lvl="0" indent="0" algn="l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2221157" y="5290378"/>
            <a:ext cx="22751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工业化进程</a:t>
            </a:r>
          </a:p>
        </p:txBody>
      </p:sp>
      <p:sp>
        <p:nvSpPr>
          <p:cNvPr id="20" name="文本框 19"/>
          <p:cNvSpPr txBox="1"/>
          <p:nvPr>
            <p:custDataLst>
              <p:tags r:id="rId10"/>
            </p:custDataLst>
          </p:nvPr>
        </p:nvSpPr>
        <p:spPr>
          <a:xfrm>
            <a:off x="7459788" y="5174689"/>
            <a:ext cx="2448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人口快速增长</a:t>
            </a:r>
          </a:p>
        </p:txBody>
      </p:sp>
      <p:sp>
        <p:nvSpPr>
          <p:cNvPr id="2" name="文本框 1"/>
          <p:cNvSpPr txBox="1"/>
          <p:nvPr>
            <p:custDataLst>
              <p:tags r:id="rId11"/>
            </p:custDataLst>
          </p:nvPr>
        </p:nvSpPr>
        <p:spPr>
          <a:xfrm>
            <a:off x="767408" y="6001517"/>
            <a:ext cx="106571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5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Arial"/>
              </a:rPr>
              <a:t>随着工业化进程和人口快速增长，人类对自然的干预和破坏不断加强</a:t>
            </a:r>
          </a:p>
        </p:txBody>
      </p:sp>
      <p:sp>
        <p:nvSpPr>
          <p:cNvPr id="3" name="矩形 2"/>
          <p:cNvSpPr/>
          <p:nvPr>
            <p:custDataLst>
              <p:tags r:id="rId12"/>
            </p:custDataLst>
          </p:nvPr>
        </p:nvSpPr>
        <p:spPr>
          <a:xfrm>
            <a:off x="582942" y="1111415"/>
            <a:ext cx="1459054" cy="662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121856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 pitchFamily="49" charset="0"/>
              </a:rPr>
              <a:t>(2) </a:t>
            </a:r>
            <a:r>
              <a:rPr kumimoji="0" lang="zh-CN" altLang="zh-CN" sz="28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原因</a:t>
            </a:r>
            <a:endParaRPr kumimoji="0" lang="zh-CN" altLang="zh-CN" sz="28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Courier New" panose="02070309020205020404" pitchFamily="49" charset="0"/>
            </a:endParaRP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D2685DEB-1B93-4A94-9857-0C4112FE7010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101600" y="118534"/>
            <a:ext cx="11988800" cy="6620933"/>
          </a:xfrm>
          <a:prstGeom prst="roundRect">
            <a:avLst>
              <a:gd name="adj" fmla="val 1322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innerShdw blurRad="38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22" name="图形 21">
            <a:extLst>
              <a:ext uri="{FF2B5EF4-FFF2-40B4-BE49-F238E27FC236}">
                <a16:creationId xmlns:a16="http://schemas.microsoft.com/office/drawing/2014/main" id="{1763A062-1F1F-4EFA-8211-628D36D48A11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flipH="1">
            <a:off x="306950" y="6051733"/>
            <a:ext cx="551985" cy="551985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3F17A40A-134B-4AA5-8435-B58002F8B3AA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10705514" y="118533"/>
            <a:ext cx="673100" cy="673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15" grpId="0"/>
      <p:bldP spid="20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452676" y="346408"/>
            <a:ext cx="2052165" cy="662554"/>
          </a:xfrm>
          <a:prstGeom prst="rect">
            <a:avLst/>
          </a:prstGeom>
          <a:noFill/>
        </p:spPr>
        <p:txBody>
          <a:bodyPr wrap="none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1. </a:t>
            </a:r>
            <a:r>
              <a:rPr kumimoji="0" lang="zh-CN" altLang="zh-CN" sz="28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生态退化</a:t>
            </a:r>
            <a:endParaRPr kumimoji="0" lang="zh-CN" altLang="zh-CN" sz="2800" b="1" i="0" u="none" strike="noStrike" kern="1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16" name="任意多边形 15"/>
          <p:cNvSpPr/>
          <p:nvPr>
            <p:custDataLst>
              <p:tags r:id="rId2"/>
            </p:custDataLst>
          </p:nvPr>
        </p:nvSpPr>
        <p:spPr>
          <a:xfrm>
            <a:off x="1620758" y="5059837"/>
            <a:ext cx="3350452" cy="374009"/>
          </a:xfrm>
          <a:custGeom>
            <a:avLst/>
            <a:gdLst>
              <a:gd name="connsiteX0" fmla="*/ 0 w 2813740"/>
              <a:gd name="connsiteY0" fmla="*/ 0 h 257653"/>
              <a:gd name="connsiteX1" fmla="*/ 2813740 w 2813740"/>
              <a:gd name="connsiteY1" fmla="*/ 0 h 257653"/>
              <a:gd name="connsiteX2" fmla="*/ 2813740 w 2813740"/>
              <a:gd name="connsiteY2" fmla="*/ 257653 h 257653"/>
              <a:gd name="connsiteX3" fmla="*/ 0 w 2813740"/>
              <a:gd name="connsiteY3" fmla="*/ 257653 h 257653"/>
              <a:gd name="connsiteX4" fmla="*/ 0 w 2813740"/>
              <a:gd name="connsiteY4" fmla="*/ 0 h 257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3740" h="257653">
                <a:moveTo>
                  <a:pt x="0" y="0"/>
                </a:moveTo>
                <a:lnTo>
                  <a:pt x="2813740" y="0"/>
                </a:lnTo>
                <a:lnTo>
                  <a:pt x="2813740" y="257653"/>
                </a:lnTo>
                <a:lnTo>
                  <a:pt x="0" y="25765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34290" rIns="91440" bIns="34290" numCol="1" spcCol="1270" anchor="ctr" anchorCtr="0">
            <a:noAutofit/>
          </a:bodyPr>
          <a:lstStyle/>
          <a:p>
            <a:pPr marL="0" marR="0" lvl="0" indent="0" algn="l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5258728" y="2455884"/>
            <a:ext cx="1660556" cy="315085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19" name="任意多边形 18"/>
          <p:cNvSpPr/>
          <p:nvPr>
            <p:custDataLst>
              <p:tags r:id="rId4"/>
            </p:custDataLst>
          </p:nvPr>
        </p:nvSpPr>
        <p:spPr>
          <a:xfrm>
            <a:off x="7777885" y="5059837"/>
            <a:ext cx="3350452" cy="374009"/>
          </a:xfrm>
          <a:custGeom>
            <a:avLst/>
            <a:gdLst>
              <a:gd name="connsiteX0" fmla="*/ 0 w 2813740"/>
              <a:gd name="connsiteY0" fmla="*/ 0 h 257653"/>
              <a:gd name="connsiteX1" fmla="*/ 2813740 w 2813740"/>
              <a:gd name="connsiteY1" fmla="*/ 0 h 257653"/>
              <a:gd name="connsiteX2" fmla="*/ 2813740 w 2813740"/>
              <a:gd name="connsiteY2" fmla="*/ 257653 h 257653"/>
              <a:gd name="connsiteX3" fmla="*/ 0 w 2813740"/>
              <a:gd name="connsiteY3" fmla="*/ 257653 h 257653"/>
              <a:gd name="connsiteX4" fmla="*/ 0 w 2813740"/>
              <a:gd name="connsiteY4" fmla="*/ 0 h 257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3740" h="257653">
                <a:moveTo>
                  <a:pt x="0" y="0"/>
                </a:moveTo>
                <a:lnTo>
                  <a:pt x="2813740" y="0"/>
                </a:lnTo>
                <a:lnTo>
                  <a:pt x="2813740" y="257653"/>
                </a:lnTo>
                <a:lnTo>
                  <a:pt x="0" y="25765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34290" rIns="91440" bIns="34290" numCol="1" spcCol="1270" anchor="ctr" anchorCtr="0">
            <a:noAutofit/>
          </a:bodyPr>
          <a:lstStyle/>
          <a:p>
            <a:pPr marL="0" marR="0" lvl="0" indent="0" algn="l" defTabSz="400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582942" y="1111415"/>
            <a:ext cx="1459054" cy="662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121856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 pitchFamily="49" charset="0"/>
              </a:rPr>
              <a:t>(3) </a:t>
            </a:r>
            <a:r>
              <a:rPr lang="zh-CN" altLang="en-US" sz="2800" kern="1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表现</a:t>
            </a:r>
            <a:endParaRPr kumimoji="0" lang="zh-CN" altLang="zh-CN" sz="28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Courier New" panose="02070309020205020404" pitchFamily="49" charset="0"/>
            </a:endParaRP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D2685DEB-1B93-4A94-9857-0C4112FE7010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1600" y="118534"/>
            <a:ext cx="11988800" cy="6620933"/>
          </a:xfrm>
          <a:prstGeom prst="roundRect">
            <a:avLst>
              <a:gd name="adj" fmla="val 1322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innerShdw blurRad="38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22" name="图形 21">
            <a:extLst>
              <a:ext uri="{FF2B5EF4-FFF2-40B4-BE49-F238E27FC236}">
                <a16:creationId xmlns:a16="http://schemas.microsoft.com/office/drawing/2014/main" id="{1763A062-1F1F-4EFA-8211-628D36D48A1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flipH="1">
            <a:off x="306950" y="6051733"/>
            <a:ext cx="551985" cy="551985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3F17A40A-134B-4AA5-8435-B58002F8B3AA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0705514" y="118533"/>
            <a:ext cx="673100" cy="673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AA3C092D-9F7F-4DE7-A488-BE094F41AE02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76" y="2780301"/>
            <a:ext cx="2596333" cy="2716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0A19C10-230D-490D-971D-0333CA2BE163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3195738" y="2767985"/>
            <a:ext cx="2596333" cy="2752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D21A3D2-FE50-4881-97DF-63F0DC1B1FB0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119" y="2767985"/>
            <a:ext cx="2726120" cy="2903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9D577BF-0872-4ACD-BD78-C647ECBB2FD6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" b="3273"/>
          <a:stretch>
            <a:fillRect/>
          </a:stretch>
        </p:blipFill>
        <p:spPr>
          <a:xfrm>
            <a:off x="8788328" y="2767985"/>
            <a:ext cx="2649033" cy="2728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ED1C19A3-8857-4D90-A522-C40457C07BA9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042956" y="5745663"/>
            <a:ext cx="1415772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kern="0">
                <a:solidFill>
                  <a:srgbClr val="0CA80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18" charset="0"/>
              </a:rPr>
              <a:t>森林破坏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6BE5FA1-CCEE-49C0-A488-7CAB37BF8D55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3786018" y="5733346"/>
            <a:ext cx="1415772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kern="0">
                <a:solidFill>
                  <a:srgbClr val="0CA80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18" charset="0"/>
              </a:rPr>
              <a:t>土壤侵蚀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D8CA0EA-CD6F-4477-8E3B-2D68C393919D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6428425" y="5745663"/>
            <a:ext cx="1723549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kern="0">
                <a:solidFill>
                  <a:srgbClr val="0CA80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18" charset="0"/>
              </a:rPr>
              <a:t>土地沙漠化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03F79DB-74E2-428D-B3FE-3CC3A06E598D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9404958" y="5733345"/>
            <a:ext cx="1415772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kern="0">
                <a:solidFill>
                  <a:srgbClr val="0CA80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18" charset="0"/>
              </a:rPr>
              <a:t>物种灭绝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EEA3AC4C-1D37-4C9C-BA54-5FB5718B3AA9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582942" y="1785649"/>
            <a:ext cx="11273790" cy="561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30000"/>
              </a:lnSpc>
              <a:buClrTx/>
              <a:buSzTx/>
              <a:buFont typeface="Wingdings" panose="05000000000000000000" charset="0"/>
              <a:buNone/>
              <a:defRPr/>
            </a:pPr>
            <a:r>
              <a:rPr lang="zh-CN" altLang="en-US" sz="2600" spc="200" dirty="0">
                <a:highlight>
                  <a:srgbClr val="FFFF00"/>
                </a:highlight>
                <a:uFillTx/>
                <a:latin typeface="微软雅黑" panose="020B0503020204020204" charset="-122"/>
                <a:ea typeface="微软雅黑"/>
                <a:sym typeface="+mn-ea"/>
              </a:rPr>
              <a:t>森林破坏、土壤侵蚀、土地荒漠化、物种灭绝、草场退化、湿地萎缩</a:t>
            </a:r>
            <a:r>
              <a:rPr lang="zh-CN" altLang="en-US" sz="2600" spc="200" dirty="0">
                <a:uFillTx/>
                <a:latin typeface="微软雅黑" panose="020B0503020204020204" charset="-122"/>
                <a:ea typeface="微软雅黑"/>
                <a:sym typeface="+mn-ea"/>
              </a:rPr>
              <a:t>等。</a:t>
            </a:r>
            <a:endParaRPr lang="zh-CN" altLang="en-US" sz="2600" spc="200" dirty="0">
              <a:solidFill>
                <a:schemeClr val="tx1"/>
              </a:solidFill>
              <a:uFillTx/>
              <a:latin typeface="微软雅黑" panose="020B0503020204020204" charset="-122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6650115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  <p:cond evt="onBegin" delay="0">
                          <p:tn val="37"/>
                        </p:cond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8" grpId="0"/>
      <p:bldP spid="29" grpId="0"/>
      <p:bldP spid="30" grpId="0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11068901" y="643159"/>
            <a:ext cx="558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kern="0">
                <a:solidFill>
                  <a:srgbClr val="5A5A5A"/>
                </a:solidFill>
                <a:latin typeface="Impact" panose="020B0806030902050204" pitchFamily="34" charset="0"/>
                <a:ea typeface="宋体" panose="02010600030101010101" pitchFamily="2" charset="-122"/>
              </a:rPr>
              <a:t>02</a:t>
            </a:r>
            <a:endParaRPr lang="zh-CN" altLang="en-US" sz="2800" b="1" kern="0">
              <a:solidFill>
                <a:srgbClr val="5A5A5A"/>
              </a:solidFill>
              <a:latin typeface="Impact" panose="020B0806030902050204" pitchFamily="34" charset="0"/>
              <a:ea typeface="宋体" panose="02010600030101010101" pitchFamily="2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2"/>
            </p:custDataLst>
          </p:nvPr>
        </p:nvGrpSpPr>
        <p:grpSpPr>
          <a:xfrm>
            <a:off x="10560801" y="6117194"/>
            <a:ext cx="974275" cy="222111"/>
            <a:chOff x="587375" y="6146068"/>
            <a:chExt cx="974274" cy="222110"/>
          </a:xfrm>
        </p:grpSpPr>
        <p:sp>
          <p:nvSpPr>
            <p:cNvPr id="28" name="椭圆 27"/>
            <p:cNvSpPr/>
            <p:nvPr>
              <p:custDataLst>
                <p:tags r:id="rId12"/>
              </p:custDataLst>
            </p:nvPr>
          </p:nvSpPr>
          <p:spPr>
            <a:xfrm flipH="1">
              <a:off x="963456" y="6146068"/>
              <a:ext cx="222111" cy="222110"/>
            </a:xfrm>
            <a:prstGeom prst="ellipse">
              <a:avLst/>
            </a:prstGeom>
            <a:solidFill>
              <a:schemeClr val="accent2"/>
            </a:solidFill>
            <a:ln w="12700" cap="rnd" cmpd="sng" algn="ctr">
              <a:noFill/>
              <a:prstDash val="solid"/>
              <a:round/>
            </a:ln>
            <a:effectLst>
              <a:outerShdw blurRad="254000" dist="127000" algn="ctr" rotWithShape="0">
                <a:srgbClr val="31B9CF">
                  <a:alpha val="32000"/>
                </a:srgb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2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121917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000" b="1">
                <a:solidFill>
                  <a:srgbClr val="FFFFFF"/>
                </a:solidFill>
                <a:latin typeface="等线" panose="020F0502020204030204"/>
                <a:ea typeface="等线" panose="020F0502020204030204"/>
                <a:cs typeface="Arial"/>
              </a:endParaRPr>
            </a:p>
          </p:txBody>
        </p:sp>
        <p:sp>
          <p:nvSpPr>
            <p:cNvPr id="29" name="椭圆 28"/>
            <p:cNvSpPr/>
            <p:nvPr>
              <p:custDataLst>
                <p:tags r:id="rId13"/>
              </p:custDataLst>
            </p:nvPr>
          </p:nvSpPr>
          <p:spPr>
            <a:xfrm flipH="1">
              <a:off x="1339538" y="6146068"/>
              <a:ext cx="222111" cy="222110"/>
            </a:xfrm>
            <a:prstGeom prst="ellipse">
              <a:avLst/>
            </a:prstGeom>
            <a:solidFill>
              <a:schemeClr val="accent1"/>
            </a:solidFill>
            <a:ln w="12700" cap="rnd" cmpd="sng" algn="ctr">
              <a:noFill/>
              <a:prstDash val="solid"/>
              <a:round/>
            </a:ln>
            <a:effectLst>
              <a:outerShdw blurRad="254000" dist="127000" algn="ctr" rotWithShape="0">
                <a:srgbClr val="41B176">
                  <a:alpha val="32000"/>
                </a:srgb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2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121917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000" b="1">
                <a:solidFill>
                  <a:srgbClr val="FFFFFF"/>
                </a:solidFill>
                <a:latin typeface="等线" panose="020F0502020204030204"/>
                <a:ea typeface="等线" panose="020F0502020204030204"/>
                <a:cs typeface="Arial"/>
              </a:endParaRPr>
            </a:p>
          </p:txBody>
        </p:sp>
        <p:sp>
          <p:nvSpPr>
            <p:cNvPr id="30" name="椭圆 29"/>
            <p:cNvSpPr/>
            <p:nvPr>
              <p:custDataLst>
                <p:tags r:id="rId14"/>
              </p:custDataLst>
            </p:nvPr>
          </p:nvSpPr>
          <p:spPr>
            <a:xfrm flipH="1">
              <a:off x="587375" y="6146068"/>
              <a:ext cx="222111" cy="222110"/>
            </a:xfrm>
            <a:prstGeom prst="ellipse">
              <a:avLst/>
            </a:prstGeom>
            <a:solidFill>
              <a:schemeClr val="accent3"/>
            </a:solidFill>
            <a:ln w="12700" cap="rnd" cmpd="sng" algn="ctr">
              <a:noFill/>
              <a:prstDash val="solid"/>
              <a:round/>
            </a:ln>
            <a:effectLst>
              <a:outerShdw blurRad="254000" dist="127000" algn="ctr" rotWithShape="0">
                <a:srgbClr val="A0C216">
                  <a:alpha val="32000"/>
                </a:srgb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121917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000" b="1">
                <a:solidFill>
                  <a:srgbClr val="FFFFFF"/>
                </a:solidFill>
                <a:latin typeface="等线" panose="020F0502020204030204"/>
                <a:ea typeface="等线" panose="020F0502020204030204"/>
                <a:cs typeface="Arial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" t="1140" r="2456" b="20015"/>
          <a:stretch>
            <a:fillRect/>
          </a:stretch>
        </p:blipFill>
        <p:spPr>
          <a:xfrm>
            <a:off x="834916" y="2736984"/>
            <a:ext cx="4980844" cy="331474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/>
          <a:srcRect l="22275" t="17054" r="257" b="10389"/>
          <a:stretch>
            <a:fillRect/>
          </a:stretch>
        </p:blipFill>
        <p:spPr>
          <a:xfrm>
            <a:off x="6356141" y="2736982"/>
            <a:ext cx="4980844" cy="3314747"/>
          </a:xfrm>
          <a:prstGeom prst="rect">
            <a:avLst/>
          </a:prstGeom>
        </p:spPr>
      </p:pic>
      <p:sp>
        <p:nvSpPr>
          <p:cNvPr id="17" name="矩形 16"/>
          <p:cNvSpPr/>
          <p:nvPr>
            <p:custDataLst>
              <p:tags r:id="rId5"/>
            </p:custDataLst>
          </p:nvPr>
        </p:nvSpPr>
        <p:spPr>
          <a:xfrm>
            <a:off x="4466255" y="6136431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乌干达的土地沙化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96A82D0-0295-4C52-BA16-B0B80D7DFE6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52676" y="346408"/>
            <a:ext cx="2052165" cy="662554"/>
          </a:xfrm>
          <a:prstGeom prst="rect">
            <a:avLst/>
          </a:prstGeom>
          <a:noFill/>
        </p:spPr>
        <p:txBody>
          <a:bodyPr wrap="none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1. </a:t>
            </a:r>
            <a:r>
              <a:rPr kumimoji="0" lang="zh-CN" altLang="zh-CN" sz="28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生态退化</a:t>
            </a:r>
            <a:endParaRPr kumimoji="0" lang="zh-CN" altLang="zh-CN" sz="2800" b="1" i="0" u="none" strike="noStrike" kern="1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EE8E236-13EE-45A1-A08E-E369D39D0267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82943" y="1111415"/>
            <a:ext cx="1459054" cy="662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121856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 pitchFamily="49" charset="0"/>
              </a:rPr>
              <a:t>(4) </a:t>
            </a:r>
            <a:r>
              <a:rPr lang="zh-CN" altLang="en-US" sz="2800" kern="1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特点</a:t>
            </a:r>
            <a:endParaRPr kumimoji="0" lang="zh-CN" altLang="zh-CN" sz="28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Courier New" panose="02070309020205020404" pitchFamily="49" charset="0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F54BAEA0-E0C8-464B-BB87-669295BC514B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01600" y="118534"/>
            <a:ext cx="11988800" cy="6620933"/>
          </a:xfrm>
          <a:prstGeom prst="roundRect">
            <a:avLst>
              <a:gd name="adj" fmla="val 1322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innerShdw blurRad="38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F7249585-8E31-411E-B1E7-DE6574A1FA00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flipH="1">
            <a:off x="306950" y="6051733"/>
            <a:ext cx="551985" cy="551985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EDEF245F-4EDD-4A2F-8F74-DFC8E35E0F3B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0705514" y="118533"/>
            <a:ext cx="673100" cy="673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100906E-D75D-4346-905F-9C056FBBA28A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760461" y="1876422"/>
            <a:ext cx="889838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ker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18" charset="0"/>
              </a:rPr>
              <a:t>①生态退化通常是</a:t>
            </a:r>
            <a:r>
              <a:rPr lang="zh-CN" altLang="en-US" sz="2400" ker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18" charset="0"/>
              </a:rPr>
              <a:t>长期渐进</a:t>
            </a:r>
            <a:r>
              <a:rPr lang="zh-CN" altLang="en-US" sz="2400" ker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18" charset="0"/>
              </a:rPr>
              <a:t>的     ②</a:t>
            </a:r>
            <a:r>
              <a:rPr lang="zh-CN" altLang="en-US" sz="2400" ker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18" charset="0"/>
              </a:rPr>
              <a:t>不同区域表现各异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6B741A99-598B-4AE8-99C3-E2E1A6BA59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600" y="118534"/>
            <a:ext cx="11988800" cy="6620933"/>
          </a:xfrm>
          <a:prstGeom prst="roundRect">
            <a:avLst>
              <a:gd name="adj" fmla="val 1322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innerShdw blurRad="38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pic>
        <p:nvPicPr>
          <p:cNvPr id="18" name="图形 17">
            <a:extLst>
              <a:ext uri="{FF2B5EF4-FFF2-40B4-BE49-F238E27FC236}">
                <a16:creationId xmlns:a16="http://schemas.microsoft.com/office/drawing/2014/main" id="{89FC22D2-3DAE-4373-A3BF-5B1F89E1A4F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306950" y="6051733"/>
            <a:ext cx="551985" cy="551985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736DD720-2466-468F-AF7E-626D0F48699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705514" y="118533"/>
            <a:ext cx="673100" cy="6731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C680D32-6547-4FC7-A8A7-598AE9E5CD5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06950" y="254282"/>
            <a:ext cx="4924746" cy="662554"/>
          </a:xfrm>
          <a:prstGeom prst="rect">
            <a:avLst/>
          </a:prstGeom>
          <a:noFill/>
        </p:spPr>
        <p:txBody>
          <a:bodyPr wrap="none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b="1" kern="1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2</a:t>
            </a:r>
            <a:r>
              <a:rPr kumimoji="0" lang="en-US" altLang="zh-CN" sz="28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. </a:t>
            </a:r>
            <a:r>
              <a:rPr kumimoji="0" lang="zh-CN" altLang="zh-CN" sz="28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生态退化</a:t>
            </a:r>
            <a:r>
              <a:rPr kumimoji="0" lang="zh-CN" altLang="en-US" sz="28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对国家安全的影响</a:t>
            </a:r>
            <a:endParaRPr kumimoji="0" lang="zh-CN" altLang="zh-CN" sz="2800" b="1" i="0" u="none" strike="noStrike" kern="1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1AD4EA5-EACB-41D6-8B34-AE0EBCAC0D1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06950" y="881472"/>
            <a:ext cx="6925610" cy="7195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18" charset="0"/>
              </a:rPr>
              <a:t>(1)</a:t>
            </a:r>
            <a:r>
              <a:rPr lang="zh-CN" altLang="en-US" sz="24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  <a:sym typeface="Times New Roman" panose="02020603050405020304" pitchFamily="18" charset="0"/>
              </a:rPr>
              <a:t>生态退化会导致自然环境服务功能逐步下降；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EA0424AF-BB52-44D2-8039-DABFE8AA874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19275" y="1907888"/>
            <a:ext cx="5365616" cy="3312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3D8AF33-DBB8-42F0-8FEF-820F7488B15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/>
          <a:srcRect r="9286"/>
          <a:stretch>
            <a:fillRect/>
          </a:stretch>
        </p:blipFill>
        <p:spPr>
          <a:xfrm>
            <a:off x="6307110" y="1895824"/>
            <a:ext cx="5452162" cy="3323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E239A3CE-72C5-4DF5-99D7-182C5330357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49157" y="5480569"/>
            <a:ext cx="5746843" cy="1066165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 typeface="Wingdings" panose="05000000000000000000" charset="0"/>
            </a:pPr>
            <a:r>
              <a:rPr lang="zh-CN" altLang="en-US" sz="2000">
                <a:solidFill>
                  <a:schemeClr val="bg1"/>
                </a:solidFill>
                <a:latin typeface="微软雅黑" panose="020B0503020204020204" charset="-122"/>
                <a:ea typeface="微软雅黑"/>
                <a:sym typeface="+mn-ea"/>
              </a:rPr>
              <a:t>①</a:t>
            </a:r>
            <a:r>
              <a:rPr lang="en-US" altLang="zh-CN" sz="2000" err="1">
                <a:solidFill>
                  <a:schemeClr val="bg1"/>
                </a:solidFill>
                <a:latin typeface="微软雅黑" panose="020B0503020204020204" charset="-122"/>
                <a:ea typeface="微软雅黑"/>
                <a:sym typeface="+mn-ea"/>
              </a:rPr>
              <a:t>自然环境的</a:t>
            </a:r>
            <a:r>
              <a:rPr lang="en-US" altLang="zh-CN" sz="2000" b="1" err="1">
                <a:solidFill>
                  <a:srgbClr val="C00000"/>
                </a:solidFill>
                <a:latin typeface="微软雅黑" panose="020B0503020204020204" charset="-122"/>
                <a:ea typeface="微软雅黑"/>
                <a:sym typeface="+mn-ea"/>
              </a:rPr>
              <a:t>调节服务</a:t>
            </a:r>
            <a:r>
              <a:rPr lang="en-US" altLang="zh-CN" sz="2000" err="1">
                <a:solidFill>
                  <a:schemeClr val="bg1"/>
                </a:solidFill>
                <a:latin typeface="微软雅黑" panose="020B0503020204020204" charset="-122"/>
                <a:ea typeface="微软雅黑"/>
                <a:sym typeface="+mn-ea"/>
              </a:rPr>
              <a:t>功能降低</a:t>
            </a:r>
            <a:r>
              <a:rPr lang="zh-CN" altLang="en-US" sz="2000">
                <a:solidFill>
                  <a:schemeClr val="bg1"/>
                </a:solidFill>
                <a:latin typeface="微软雅黑" panose="020B0503020204020204" charset="-122"/>
                <a:ea typeface="微软雅黑"/>
                <a:sym typeface="+mn-ea"/>
              </a:rPr>
              <a:t>，</a:t>
            </a:r>
            <a:r>
              <a:rPr lang="en-US" altLang="zh-CN" sz="2000" err="1">
                <a:solidFill>
                  <a:schemeClr val="bg1"/>
                </a:solidFill>
                <a:latin typeface="微软雅黑" panose="020B0503020204020204" charset="-122"/>
                <a:ea typeface="微软雅黑"/>
                <a:sym typeface="+mn-ea"/>
              </a:rPr>
              <a:t>会导致干旱、洪涝等自然灾害发生的频率与强度增加等后果</a:t>
            </a:r>
            <a:endParaRPr lang="en-US" altLang="zh-CN" sz="2000">
              <a:solidFill>
                <a:schemeClr val="bg1"/>
              </a:solidFill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62CBAC12-19DA-4664-A0DD-87B09A3D7C91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6307110" y="5382884"/>
            <a:ext cx="5718719" cy="1078865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 typeface="Wingdings" panose="05000000000000000000" charset="0"/>
            </a:pPr>
            <a:r>
              <a:rPr lang="zh-CN" altLang="en-US" sz="2000">
                <a:solidFill>
                  <a:schemeClr val="bg1"/>
                </a:solidFill>
                <a:latin typeface="微软雅黑" panose="020B0503020204020204" charset="-122"/>
                <a:ea typeface="微软雅黑"/>
                <a:sym typeface="+mn-ea"/>
              </a:rPr>
              <a:t>②</a:t>
            </a:r>
            <a:r>
              <a:rPr lang="en-US" altLang="zh-CN" sz="2000" err="1">
                <a:solidFill>
                  <a:schemeClr val="bg1"/>
                </a:solidFill>
                <a:latin typeface="微软雅黑" panose="020B0503020204020204" charset="-122"/>
                <a:ea typeface="微软雅黑"/>
                <a:sym typeface="+mn-ea"/>
              </a:rPr>
              <a:t>自然环境的</a:t>
            </a:r>
            <a:r>
              <a:rPr lang="en-US" altLang="zh-CN" sz="2000" b="1" err="1">
                <a:solidFill>
                  <a:srgbClr val="C00000"/>
                </a:solidFill>
                <a:latin typeface="微软雅黑" panose="020B0503020204020204" charset="-122"/>
                <a:ea typeface="微软雅黑"/>
                <a:sym typeface="+mn-ea"/>
              </a:rPr>
              <a:t>供给服务</a:t>
            </a:r>
            <a:r>
              <a:rPr lang="en-US" altLang="zh-CN" sz="2000" err="1">
                <a:solidFill>
                  <a:schemeClr val="bg1"/>
                </a:solidFill>
                <a:latin typeface="微软雅黑" panose="020B0503020204020204" charset="-122"/>
                <a:ea typeface="微软雅黑"/>
                <a:sym typeface="+mn-ea"/>
              </a:rPr>
              <a:t>功能降低</a:t>
            </a:r>
            <a:r>
              <a:rPr lang="zh-CN" altLang="en-US" sz="2000">
                <a:solidFill>
                  <a:schemeClr val="bg1"/>
                </a:solidFill>
                <a:latin typeface="微软雅黑" panose="020B0503020204020204" charset="-122"/>
                <a:ea typeface="微软雅黑"/>
                <a:sym typeface="+mn-ea"/>
              </a:rPr>
              <a:t>，</a:t>
            </a:r>
            <a:r>
              <a:rPr lang="en-US" altLang="zh-CN" sz="2000" err="1">
                <a:solidFill>
                  <a:schemeClr val="bg1"/>
                </a:solidFill>
                <a:latin typeface="微软雅黑" panose="020B0503020204020204" charset="-122"/>
                <a:ea typeface="微软雅黑"/>
                <a:sym typeface="+mn-ea"/>
              </a:rPr>
              <a:t>会造成可再生资源的数量短缺、稳定性降低和更新障碍等问题。</a:t>
            </a:r>
          </a:p>
        </p:txBody>
      </p:sp>
    </p:spTree>
    <p:extLst>
      <p:ext uri="{BB962C8B-B14F-4D97-AF65-F5344CB8AC3E}">
        <p14:creationId xmlns:p14="http://schemas.microsoft.com/office/powerpoint/2010/main" val="396987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6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6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66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6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6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6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6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65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67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68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69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7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7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68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2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4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5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87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9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69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6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7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8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9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2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7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4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5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7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8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9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2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4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7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6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7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8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9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3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4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72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8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9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4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6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7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74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3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4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6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7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8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9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75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2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3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4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5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6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8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6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09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4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3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76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14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6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77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78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80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1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2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3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4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5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8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9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82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83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64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6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84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66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67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68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69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56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57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58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59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60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6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85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62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63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64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7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8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3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6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87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9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0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1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2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3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4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5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2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77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3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88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4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8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8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89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42486;#172686;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79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80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81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82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83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84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85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8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90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5"/>
  <p:tag name="KSO_WM_BEAUTIFY_FLAG" val="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7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1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88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91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7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8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9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0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1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2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3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4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92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6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7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1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7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1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2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93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1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5"/>
  <p:tag name="KSO_WM_UNIT_PLACING_PICTURE_USER_VIEWPORT" val="{&quot;height&quot;:4508,&quot;width&quot;:6031}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6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9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2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7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94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9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0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"/>
  <p:tag name="KSO_WM_UNIT_PLACING_PICTURE_USER_VIEWPORT" val="{&quot;height&quot;:8000,&quot;width&quot;:12000}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7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96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4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97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7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4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3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2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9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0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98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2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42486;#172686;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14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3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99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16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17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18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19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20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21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01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7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8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9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7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2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02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03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1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8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9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9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0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7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8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9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1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05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3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4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5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6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0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7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8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9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1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0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3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4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5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6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9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6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7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8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0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07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2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3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4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5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7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3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08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9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0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7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8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9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1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2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3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4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09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6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9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6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7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8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0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1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2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3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10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5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9"/>
  <p:tag name="KSO_WM_UNIT_TABLE_BEAUTIFY" val="smartTable{fc9cdaf4-0cea-4ba1-866f-e2b261c10cec}"/>
  <p:tag name="TABLE_ENDDRAG_ORIGIN_RECT" val="943*478"/>
  <p:tag name="TABLE_ENDDRAG_RECT" val="8*53*943*478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0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1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42486;#172686;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45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46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47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48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4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3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12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50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51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52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7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5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6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13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4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5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6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7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1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2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3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7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8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14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9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4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55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56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15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9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58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7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"/>
  <p:tag name="KSO_WM_BEAUTIFY_FLAG" val="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"/>
  <p:tag name="KSO_WM_BEAUTIFY_FLAG" val="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"/>
  <p:tag name="KSO_WM_BEAUTIFY_FLAG" val="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"/>
  <p:tag name="KSO_WM_BEAUTIFY_FLAG" val="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"/>
  <p:tag name="KSO_WM_BEAUTIFY_FLAG" val="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"/>
  <p:tag name="KSO_WM_BEAUTIFY_FLAG" val="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16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9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60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17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9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9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8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9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19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9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23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52"/>
  <p:tag name="KSO_WM_BEAUTIFY_FLAG" val="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3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5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7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8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9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0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20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2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3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4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5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6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7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8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9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0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21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2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3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4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2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3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2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2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2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27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2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2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4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36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7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6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6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等线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等线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主题1">
  <a:themeElements>
    <a:clrScheme name="自定义 29">
      <a:dk1>
        <a:srgbClr val="333333"/>
      </a:dk1>
      <a:lt1>
        <a:sysClr val="window" lastClr="FFFFFF"/>
      </a:lt1>
      <a:dk2>
        <a:srgbClr val="44546A"/>
      </a:dk2>
      <a:lt2>
        <a:srgbClr val="FAFAFA"/>
      </a:lt2>
      <a:accent1>
        <a:srgbClr val="1479FF"/>
      </a:accent1>
      <a:accent2>
        <a:srgbClr val="00B0F0"/>
      </a:accent2>
      <a:accent3>
        <a:srgbClr val="5A5A5A"/>
      </a:accent3>
      <a:accent4>
        <a:srgbClr val="6E6E6E"/>
      </a:accent4>
      <a:accent5>
        <a:srgbClr val="878787"/>
      </a:accent5>
      <a:accent6>
        <a:srgbClr val="A5A5A5"/>
      </a:accent6>
      <a:hlink>
        <a:srgbClr val="333333"/>
      </a:hlink>
      <a:folHlink>
        <a:srgbClr val="5F5F5F"/>
      </a:folHlink>
    </a:clrScheme>
    <a:fontScheme name="ku0aawkg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</a:spPr>
      <a:bodyPr wrap="square" lIns="0" tIns="0" rIns="0" bIns="0" rtlCol="0" anchor="ctr">
        <a:noAutofit/>
      </a:bodyPr>
      <a:lstStyle>
        <a:defPPr algn="l">
          <a:defRPr dirty="0"/>
        </a:defPPr>
      </a:lstStyle>
    </a:spDef>
    <a:lnDef>
      <a:spPr>
        <a:ln w="12700">
          <a:solidFill>
            <a:schemeClr val="accent2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defRPr sz="2800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主题1" id="{4C40044B-AD7F-41F2-9C55-447482E43D98}" vid="{98BB37B7-4B4F-4DF0-B75D-5A6F85F0FCED}"/>
    </a:ext>
  </a:extLst>
</a:theme>
</file>

<file path=ppt/theme/theme3.xml><?xml version="1.0" encoding="utf-8"?>
<a:theme xmlns:a="http://schemas.openxmlformats.org/drawingml/2006/main" name="3_Office 主题​​">
  <a:themeElements>
    <a:clrScheme name="自定义 295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53C4B"/>
      </a:accent1>
      <a:accent2>
        <a:srgbClr val="22A739"/>
      </a:accent2>
      <a:accent3>
        <a:srgbClr val="353C4B"/>
      </a:accent3>
      <a:accent4>
        <a:srgbClr val="22A739"/>
      </a:accent4>
      <a:accent5>
        <a:srgbClr val="353C4B"/>
      </a:accent5>
      <a:accent6>
        <a:srgbClr val="22A739"/>
      </a:accent6>
      <a:hlink>
        <a:srgbClr val="0563C1"/>
      </a:hlink>
      <a:folHlink>
        <a:srgbClr val="954F72"/>
      </a:folHlink>
    </a:clrScheme>
    <a:fontScheme name="Aspect">
      <a:majorFont>
        <a:latin typeface="Verdana"/>
        <a:ea typeface="Arial"/>
        <a:cs typeface="Arial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Arial"/>
        <a:cs typeface="Arial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等线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等线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 panose="020F0502020204030204"/>
        <a:ea typeface="Calibri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chemeClr val="tx2">
                <a:shade val="30000"/>
                <a:satMod val="115000"/>
              </a:schemeClr>
            </a:gs>
            <a:gs pos="50000">
              <a:schemeClr val="tx2">
                <a:shade val="67500"/>
                <a:satMod val="115000"/>
              </a:schemeClr>
            </a:gs>
            <a:gs pos="100000">
              <a:schemeClr val="tx2">
                <a:shade val="100000"/>
                <a:satMod val="115000"/>
              </a:schemeClr>
            </a:gs>
          </a:gsLst>
          <a:lin ang="16200000" scaled="1"/>
          <a:tileRect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主题1">
  <a:themeElements>
    <a:clrScheme name="自定义 13">
      <a:dk1>
        <a:srgbClr val="333333"/>
      </a:dk1>
      <a:lt1>
        <a:sysClr val="window" lastClr="FFFFFF"/>
      </a:lt1>
      <a:dk2>
        <a:srgbClr val="44546A"/>
      </a:dk2>
      <a:lt2>
        <a:srgbClr val="FAFAFA"/>
      </a:lt2>
      <a:accent1>
        <a:srgbClr val="0B6333"/>
      </a:accent1>
      <a:accent2>
        <a:srgbClr val="155FCE"/>
      </a:accent2>
      <a:accent3>
        <a:srgbClr val="5A5A5A"/>
      </a:accent3>
      <a:accent4>
        <a:srgbClr val="6E6E6E"/>
      </a:accent4>
      <a:accent5>
        <a:srgbClr val="878787"/>
      </a:accent5>
      <a:accent6>
        <a:srgbClr val="A5A5A5"/>
      </a:accent6>
      <a:hlink>
        <a:srgbClr val="333333"/>
      </a:hlink>
      <a:folHlink>
        <a:srgbClr val="5F5F5F"/>
      </a:folHlink>
    </a:clrScheme>
    <a:fontScheme name="ku0aawkg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</a:spPr>
      <a:bodyPr wrap="square" lIns="0" tIns="0" rIns="0" bIns="0" rtlCol="0" anchor="ctr">
        <a:noAutofit/>
      </a:bodyPr>
      <a:lstStyle>
        <a:defPPr algn="l">
          <a:defRPr dirty="0"/>
        </a:defPPr>
      </a:lstStyle>
    </a:spDef>
    <a:lnDef>
      <a:spPr>
        <a:ln w="12700">
          <a:solidFill>
            <a:schemeClr val="accent2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defRPr sz="2800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等线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等线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1336</Words>
  <Application>Microsoft Office PowerPoint</Application>
  <PresentationFormat>宽屏</PresentationFormat>
  <Paragraphs>182</Paragraphs>
  <Slides>25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25</vt:i4>
      </vt:variant>
    </vt:vector>
  </HeadingPairs>
  <TitlesOfParts>
    <vt:vector size="45" baseType="lpstr">
      <vt:lpstr>等线</vt:lpstr>
      <vt:lpstr>等线 Light</vt:lpstr>
      <vt:lpstr>华文新魏</vt:lpstr>
      <vt:lpstr>楷体</vt:lpstr>
      <vt:lpstr>三极正极黑简体</vt:lpstr>
      <vt:lpstr>微软雅黑</vt:lpstr>
      <vt:lpstr>微软雅黑 Light</vt:lpstr>
      <vt:lpstr>Arial</vt:lpstr>
      <vt:lpstr>Calibri</vt:lpstr>
      <vt:lpstr>Impact</vt:lpstr>
      <vt:lpstr>Times New Roman</vt:lpstr>
      <vt:lpstr>Verdana</vt:lpstr>
      <vt:lpstr>Wingdings</vt:lpstr>
      <vt:lpstr>Office 主题​​</vt:lpstr>
      <vt:lpstr>主题1</vt:lpstr>
      <vt:lpstr>3_Office 主题​​</vt:lpstr>
      <vt:lpstr>1_Office 主题​​</vt:lpstr>
      <vt:lpstr>Office 主题</vt:lpstr>
      <vt:lpstr>2_主题1</vt:lpstr>
      <vt:lpstr>6_Office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rbm.xkw.com</dc:creator>
  <cp:lastModifiedBy>小 夜刀</cp:lastModifiedBy>
  <cp:revision>3</cp:revision>
  <cp:lastPrinted>2024-03-28T16:26:11Z</cp:lastPrinted>
  <dcterms:created xsi:type="dcterms:W3CDTF">2024-03-28T16:26:11Z</dcterms:created>
  <dcterms:modified xsi:type="dcterms:W3CDTF">2025-03-18T11:12:06Z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