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8"/>
  </p:notesMasterIdLst>
  <p:sldIdLst>
    <p:sldId id="271" r:id="rId4"/>
    <p:sldId id="826" r:id="rId5"/>
    <p:sldId id="266" r:id="rId6"/>
    <p:sldId id="828" r:id="rId7"/>
    <p:sldId id="769" r:id="rId9"/>
    <p:sldId id="260" r:id="rId10"/>
    <p:sldId id="829" r:id="rId11"/>
    <p:sldId id="805" r:id="rId12"/>
    <p:sldId id="798" r:id="rId13"/>
    <p:sldId id="799" r:id="rId14"/>
    <p:sldId id="800" r:id="rId15"/>
    <p:sldId id="806" r:id="rId16"/>
    <p:sldId id="807" r:id="rId17"/>
    <p:sldId id="819" r:id="rId18"/>
    <p:sldId id="821" r:id="rId19"/>
    <p:sldId id="817" r:id="rId20"/>
    <p:sldId id="822" r:id="rId21"/>
    <p:sldId id="823" r:id="rId22"/>
    <p:sldId id="824"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熊仪_aYju7RJj" initials="熊" lastIdx="0" clrIdx="0"/>
  <p:cmAuthor id="1" name="哒哒 熊猫" initials="哒哒" lastIdx="0" clrIdx="0"/>
  <p:cmAuthor id="8" name="yifei" initials="y" lastIdx="0" clrIdx="7"/>
  <p:cmAuthor id="2" name="kingsoft" initials="k" lastIdx="0" clrIdx="1"/>
  <p:cmAuthor id="9" name="ADMIN" initials="A" lastIdx="0" clrIdx="8"/>
  <p:cmAuthor id="3" name="zhouzean" initials="z" lastIdx="0" clrIdx="2"/>
  <p:cmAuthor id="4" name="李鹏飞_6bQfzI3a" initials="李" lastIdx="0" clrIdx="0"/>
  <p:cmAuthor id="5" name="李晓菲_MZFnUzi6" initials="李" lastIdx="0" clrIdx="0"/>
  <p:cmAuthor id="6" name="小珞_QjMfU7FR" initials="小" lastIdx="0" clrIdx="0"/>
  <p:cmAuthor id="2001" name="骆倩怡_Znauj26B" initials="authorId_382814100"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C577E"/>
    <a:srgbClr val="00FF00"/>
    <a:srgbClr val="006600"/>
    <a:srgbClr val="1C6F9E"/>
    <a:srgbClr val="0B6B9D"/>
    <a:srgbClr val="36498B"/>
    <a:srgbClr val="006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notesMaster" Target="notesMasters/notesMaster1.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7" Type="http://schemas.openxmlformats.org/officeDocument/2006/relationships/commentAuthors" Target="commentAuthors.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tags" Target="../tags/tag2.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13.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45B59FA1-0524-467E-9F92-A0F9369954B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81B4343-5419-4732-8E3D-9F320B95A2A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5B59FA1-0524-467E-9F92-A0F9369954B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81B4343-5419-4732-8E3D-9F320B95A2A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5B59FA1-0524-467E-9F92-A0F9369954B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81B4343-5419-4732-8E3D-9F320B95A2AB}"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048591" name="iṥ1ïḓe"/>
          <p:cNvSpPr/>
          <p:nvPr userDrawn="1">
            <p:custDataLst>
              <p:tags r:id="rId2"/>
            </p:custDataLst>
          </p:nvPr>
        </p:nvSpPr>
        <p:spPr>
          <a:xfrm>
            <a:off x="94615" y="118745"/>
            <a:ext cx="11969750" cy="6607175"/>
          </a:xfrm>
          <a:prstGeom prst="rect">
            <a:avLst/>
          </a:prstGeom>
          <a:solidFill>
            <a:schemeClr val="bg1"/>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48591" name="iṥ1ïḓe"/>
          <p:cNvSpPr/>
          <p:nvPr userDrawn="1">
            <p:custDataLst>
              <p:tags r:id="rId2"/>
            </p:custDataLst>
          </p:nvPr>
        </p:nvSpPr>
        <p:spPr>
          <a:xfrm>
            <a:off x="94615" y="118745"/>
            <a:ext cx="11969750" cy="6607175"/>
          </a:xfrm>
          <a:prstGeom prst="rect">
            <a:avLst/>
          </a:prstGeom>
          <a:solidFill>
            <a:schemeClr val="bg1"/>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endParaRPr lang="zh-CN" altLang="en-US"/>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5B59FA1-0524-467E-9F92-A0F9369954B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81B4343-5419-4732-8E3D-9F320B95A2AB}"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45B59FA1-0524-467E-9F92-A0F9369954B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81B4343-5419-4732-8E3D-9F320B95A2A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45B59FA1-0524-467E-9F92-A0F9369954B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81B4343-5419-4732-8E3D-9F320B95A2A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45B59FA1-0524-467E-9F92-A0F9369954B8}"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81B4343-5419-4732-8E3D-9F320B95A2A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5B59FA1-0524-467E-9F92-A0F9369954B8}"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81B4343-5419-4732-8E3D-9F320B95A2A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5B59FA1-0524-467E-9F92-A0F9369954B8}"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81B4343-5419-4732-8E3D-9F320B95A2A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5B59FA1-0524-467E-9F92-A0F9369954B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81B4343-5419-4732-8E3D-9F320B95A2A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5B59FA1-0524-467E-9F92-A0F9369954B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81B4343-5419-4732-8E3D-9F320B95A2A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0" Type="http://schemas.openxmlformats.org/officeDocument/2006/relationships/theme" Target="../theme/theme2.xml"/><Relationship Id="rId2" Type="http://schemas.openxmlformats.org/officeDocument/2006/relationships/slideLayout" Target="../slideLayouts/slideLayout13.xml"/><Relationship Id="rId19" Type="http://schemas.openxmlformats.org/officeDocument/2006/relationships/image" Target="file:///D:\qq&#25991;&#20214;\712321467\Image\C2C\Image2\%7b75232B38-A165-1FB7-499C-2E1C792CACB5%7d.png" TargetMode="External"/><Relationship Id="rId18" Type="http://schemas.openxmlformats.org/officeDocument/2006/relationships/image" Target="../media/image1.png"/><Relationship Id="rId17" Type="http://schemas.openxmlformats.org/officeDocument/2006/relationships/tags" Target="../tags/tag54.xml"/><Relationship Id="rId16" Type="http://schemas.openxmlformats.org/officeDocument/2006/relationships/tags" Target="../tags/tag53.xml"/><Relationship Id="rId15" Type="http://schemas.openxmlformats.org/officeDocument/2006/relationships/tags" Target="../tags/tag52.xml"/><Relationship Id="rId14" Type="http://schemas.openxmlformats.org/officeDocument/2006/relationships/tags" Target="../tags/tag51.xml"/><Relationship Id="rId13" Type="http://schemas.openxmlformats.org/officeDocument/2006/relationships/tags" Target="../tags/tag50.xml"/><Relationship Id="rId12" Type="http://schemas.openxmlformats.org/officeDocument/2006/relationships/tags" Target="../tags/tag49.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B59FA1-0524-467E-9F92-A0F9369954B8}"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1B4343-5419-4732-8E3D-9F320B95A2A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a:p>
        </p:txBody>
      </p:sp>
      <p:pic>
        <p:nvPicPr>
          <p:cNvPr id="7" name="图片 1073743875" descr="学科网 zxxk.com"/>
          <p:cNvPicPr>
            <a:picLocks noChangeAspect="1"/>
          </p:cNvPicPr>
          <p:nvPr>
            <p:custDataLst>
              <p:tags r:id="rId17"/>
            </p:custDataLst>
          </p:nvPr>
        </p:nvPicPr>
        <p:blipFill>
          <a:blip r:embed="rId18" r:link="rId19"/>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0.png"/><Relationship Id="rId1" Type="http://schemas.openxmlformats.org/officeDocument/2006/relationships/image" Target="../media/image19.png"/></Relationships>
</file>

<file path=ppt/slides/_rels/slide2.xml.rels><?xml version="1.0" encoding="UTF-8" standalone="yes"?>
<Relationships xmlns="http://schemas.openxmlformats.org/package/2006/relationships"><Relationship Id="rId9" Type="http://schemas.openxmlformats.org/officeDocument/2006/relationships/tags" Target="../tags/tag63.xml"/><Relationship Id="rId8" Type="http://schemas.openxmlformats.org/officeDocument/2006/relationships/tags" Target="../tags/tag62.xml"/><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3" Type="http://schemas.openxmlformats.org/officeDocument/2006/relationships/slideLayout" Target="../slideLayouts/slideLayout13.xml"/><Relationship Id="rId12" Type="http://schemas.openxmlformats.org/officeDocument/2006/relationships/tags" Target="../tags/tag66.xml"/><Relationship Id="rId11" Type="http://schemas.openxmlformats.org/officeDocument/2006/relationships/tags" Target="../tags/tag65.xml"/><Relationship Id="rId10" Type="http://schemas.openxmlformats.org/officeDocument/2006/relationships/tags" Target="../tags/tag64.xml"/><Relationship Id="rId1" Type="http://schemas.openxmlformats.org/officeDocument/2006/relationships/tags" Target="../tags/tag55.xml"/></Relationships>
</file>

<file path=ppt/slides/_rels/slide3.xml.rels><?xml version="1.0" encoding="UTF-8" standalone="yes"?>
<Relationships xmlns="http://schemas.openxmlformats.org/package/2006/relationships"><Relationship Id="rId9" Type="http://schemas.openxmlformats.org/officeDocument/2006/relationships/tags" Target="../tags/tag74.xml"/><Relationship Id="rId8" Type="http://schemas.openxmlformats.org/officeDocument/2006/relationships/tags" Target="../tags/tag73.xml"/><Relationship Id="rId7" Type="http://schemas.openxmlformats.org/officeDocument/2006/relationships/tags" Target="../tags/tag72.xml"/><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3" Type="http://schemas.openxmlformats.org/officeDocument/2006/relationships/slideLayout" Target="../slideLayouts/slideLayout7.xml"/><Relationship Id="rId12" Type="http://schemas.openxmlformats.org/officeDocument/2006/relationships/tags" Target="../tags/tag77.xml"/><Relationship Id="rId11" Type="http://schemas.openxmlformats.org/officeDocument/2006/relationships/tags" Target="../tags/tag76.xml"/><Relationship Id="rId10" Type="http://schemas.openxmlformats.org/officeDocument/2006/relationships/tags" Target="../tags/tag75.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9" Type="http://schemas.openxmlformats.org/officeDocument/2006/relationships/tags" Target="../tags/tag86.xml"/><Relationship Id="rId8" Type="http://schemas.openxmlformats.org/officeDocument/2006/relationships/tags" Target="../tags/tag85.xml"/><Relationship Id="rId7" Type="http://schemas.openxmlformats.org/officeDocument/2006/relationships/tags" Target="../tags/tag84.xml"/><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tags" Target="../tags/tag79.xml"/><Relationship Id="rId17" Type="http://schemas.openxmlformats.org/officeDocument/2006/relationships/notesSlide" Target="../notesSlides/notesSlide1.xml"/><Relationship Id="rId16" Type="http://schemas.openxmlformats.org/officeDocument/2006/relationships/slideLayout" Target="../slideLayouts/slideLayout12.xml"/><Relationship Id="rId15" Type="http://schemas.openxmlformats.org/officeDocument/2006/relationships/tags" Target="../tags/tag91.xml"/><Relationship Id="rId14" Type="http://schemas.openxmlformats.org/officeDocument/2006/relationships/tags" Target="../tags/tag90.xml"/><Relationship Id="rId13" Type="http://schemas.openxmlformats.org/officeDocument/2006/relationships/image" Target="../media/image4.jpeg"/><Relationship Id="rId12" Type="http://schemas.openxmlformats.org/officeDocument/2006/relationships/tags" Target="../tags/tag89.xml"/><Relationship Id="rId11" Type="http://schemas.openxmlformats.org/officeDocument/2006/relationships/tags" Target="../tags/tag88.xml"/><Relationship Id="rId10" Type="http://schemas.openxmlformats.org/officeDocument/2006/relationships/tags" Target="../tags/tag87.xml"/><Relationship Id="rId1" Type="http://schemas.openxmlformats.org/officeDocument/2006/relationships/tags" Target="../tags/tag7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tags" Target="../tags/tag101.xml"/><Relationship Id="rId7" Type="http://schemas.openxmlformats.org/officeDocument/2006/relationships/tags" Target="../tags/tag100.xml"/><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tags" Target="../tags/tag97.xml"/><Relationship Id="rId3" Type="http://schemas.openxmlformats.org/officeDocument/2006/relationships/tags" Target="../tags/tag96.xml"/><Relationship Id="rId2" Type="http://schemas.openxmlformats.org/officeDocument/2006/relationships/tags" Target="../tags/tag95.xml"/><Relationship Id="rId13" Type="http://schemas.openxmlformats.org/officeDocument/2006/relationships/slideLayout" Target="../slideLayouts/slideLayout13.xml"/><Relationship Id="rId12" Type="http://schemas.openxmlformats.org/officeDocument/2006/relationships/tags" Target="../tags/tag104.xml"/><Relationship Id="rId11" Type="http://schemas.openxmlformats.org/officeDocument/2006/relationships/image" Target="../media/image6.png"/><Relationship Id="rId10" Type="http://schemas.openxmlformats.org/officeDocument/2006/relationships/tags" Target="../tags/tag103.xml"/><Relationship Id="rId1" Type="http://schemas.openxmlformats.org/officeDocument/2006/relationships/tags" Target="../tags/tag94.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t="10000"/>
          <a:stretch>
            <a:fillRect/>
          </a:stretch>
        </p:blipFill>
        <p:spPr>
          <a:xfrm>
            <a:off x="0" y="0"/>
            <a:ext cx="12192000" cy="6858000"/>
          </a:xfrm>
          <a:prstGeom prst="rect">
            <a:avLst/>
          </a:prstGeom>
        </p:spPr>
      </p:pic>
      <p:sp>
        <p:nvSpPr>
          <p:cNvPr id="3" name="矩形 2"/>
          <p:cNvSpPr/>
          <p:nvPr/>
        </p:nvSpPr>
        <p:spPr>
          <a:xfrm>
            <a:off x="1040675" y="2410098"/>
            <a:ext cx="10110651" cy="2037805"/>
          </a:xfrm>
          <a:prstGeom prst="rect">
            <a:avLst/>
          </a:prstGeom>
          <a:solidFill>
            <a:sysClr val="windowText" lastClr="000000">
              <a:lumMod val="95000"/>
              <a:lumOff val="5000"/>
              <a:alpha val="6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 name="矩形 3"/>
          <p:cNvSpPr/>
          <p:nvPr/>
        </p:nvSpPr>
        <p:spPr>
          <a:xfrm>
            <a:off x="1206137" y="2562499"/>
            <a:ext cx="9779726" cy="1741714"/>
          </a:xfrm>
          <a:prstGeom prst="rect">
            <a:avLst/>
          </a:prstGeom>
          <a:noFill/>
          <a:ln w="12700" cap="flat" cmpd="sng" algn="ctr">
            <a:solidFill>
              <a:sysClr val="window" lastClr="FFFFFF">
                <a:lumMod val="6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 name="矩形 4"/>
          <p:cNvSpPr/>
          <p:nvPr/>
        </p:nvSpPr>
        <p:spPr>
          <a:xfrm>
            <a:off x="4832676" y="2774853"/>
            <a:ext cx="2526653"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选必三 </a:t>
            </a:r>
            <a:r>
              <a:rPr kumimoji="0" lang="en-US" altLang="zh-CN" sz="2400" b="0"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a:t>
            </a:r>
            <a:endPar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 name="文本框 5"/>
          <p:cNvSpPr txBox="1"/>
          <p:nvPr/>
        </p:nvSpPr>
        <p:spPr>
          <a:xfrm>
            <a:off x="1205865" y="3144520"/>
            <a:ext cx="9780905" cy="7683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4.1 </a:t>
            </a:r>
            <a:r>
              <a:rPr kumimoji="0" lang="zh-CN" altLang="en-US" sz="4400" b="1"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走向生态文明</a:t>
            </a:r>
            <a:endParaRPr kumimoji="0" lang="zh-CN" altLang="en-US" sz="4400" b="1"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7" name="iconfont-10357-5072110"/>
          <p:cNvSpPr>
            <a:spLocks noChangeAspect="1"/>
          </p:cNvSpPr>
          <p:nvPr/>
        </p:nvSpPr>
        <p:spPr bwMode="auto">
          <a:xfrm>
            <a:off x="663058" y="0"/>
            <a:ext cx="377617" cy="609685"/>
          </a:xfrm>
          <a:custGeom>
            <a:avLst/>
            <a:gdLst>
              <a:gd name="T0" fmla="*/ 0 w 7928"/>
              <a:gd name="T1" fmla="*/ 0 h 12800"/>
              <a:gd name="T2" fmla="*/ 0 w 7928"/>
              <a:gd name="T3" fmla="*/ 12800 h 12800"/>
              <a:gd name="T4" fmla="*/ 3964 w 7928"/>
              <a:gd name="T5" fmla="*/ 9989 h 12800"/>
              <a:gd name="T6" fmla="*/ 7928 w 7928"/>
              <a:gd name="T7" fmla="*/ 12800 h 12800"/>
              <a:gd name="T8" fmla="*/ 7928 w 7928"/>
              <a:gd name="T9" fmla="*/ 0 h 12800"/>
              <a:gd name="T10" fmla="*/ 0 w 7928"/>
              <a:gd name="T11" fmla="*/ 0 h 12800"/>
            </a:gdLst>
            <a:ahLst/>
            <a:cxnLst>
              <a:cxn ang="0">
                <a:pos x="T0" y="T1"/>
              </a:cxn>
              <a:cxn ang="0">
                <a:pos x="T2" y="T3"/>
              </a:cxn>
              <a:cxn ang="0">
                <a:pos x="T4" y="T5"/>
              </a:cxn>
              <a:cxn ang="0">
                <a:pos x="T6" y="T7"/>
              </a:cxn>
              <a:cxn ang="0">
                <a:pos x="T8" y="T9"/>
              </a:cxn>
              <a:cxn ang="0">
                <a:pos x="T10" y="T11"/>
              </a:cxn>
            </a:cxnLst>
            <a:rect l="0" t="0" r="r" b="b"/>
            <a:pathLst>
              <a:path w="7928" h="12800">
                <a:moveTo>
                  <a:pt x="0" y="0"/>
                </a:moveTo>
                <a:lnTo>
                  <a:pt x="0" y="12800"/>
                </a:lnTo>
                <a:lnTo>
                  <a:pt x="3964" y="9989"/>
                </a:lnTo>
                <a:lnTo>
                  <a:pt x="7928" y="12800"/>
                </a:lnTo>
                <a:lnTo>
                  <a:pt x="7928" y="0"/>
                </a:lnTo>
                <a:lnTo>
                  <a:pt x="0" y="0"/>
                </a:lnTo>
                <a:close/>
              </a:path>
            </a:pathLst>
          </a:custGeom>
          <a:solidFill>
            <a:schemeClr val="bg1"/>
          </a:solidFill>
          <a:ln w="12700" cap="flat" cmpd="sng" algn="ctr">
            <a:noFill/>
            <a:prstDash val="solid"/>
            <a:miter lim="800000"/>
          </a:ln>
          <a:effectLst/>
        </p:spPr>
      </p:sp>
      <p:sp>
        <p:nvSpPr>
          <p:cNvPr id="8" name="矩形 7"/>
          <p:cNvSpPr/>
          <p:nvPr/>
        </p:nvSpPr>
        <p:spPr>
          <a:xfrm>
            <a:off x="9543193" y="606364"/>
            <a:ext cx="160813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a:ln>
                  <a:noFill/>
                </a:ln>
                <a:solidFill>
                  <a:prstClr val="white">
                    <a:alpha val="20000"/>
                  </a:prstClr>
                </a:solidFill>
                <a:effectLst/>
                <a:uLnTx/>
                <a:uFillTx/>
                <a:latin typeface="微软雅黑" panose="020B0503020204020204" pitchFamily="34" charset="-122"/>
                <a:ea typeface="微软雅黑" panose="020B0503020204020204" pitchFamily="34" charset="-122"/>
                <a:cs typeface="+mn-cs"/>
              </a:rPr>
              <a:t>2021</a:t>
            </a:r>
            <a:r>
              <a:rPr kumimoji="0" lang="zh-CN" altLang="en-US" sz="3200" b="1" i="0" u="none" strike="noStrike" kern="0" cap="none" spc="0" normalizeH="0" baseline="0" noProof="0" dirty="0">
                <a:ln>
                  <a:noFill/>
                </a:ln>
                <a:solidFill>
                  <a:prstClr val="white">
                    <a:alpha val="20000"/>
                  </a:prstClr>
                </a:solidFill>
                <a:effectLst/>
                <a:uLnTx/>
                <a:uFillTx/>
                <a:latin typeface="微软雅黑" panose="020B0503020204020204" pitchFamily="34" charset="-122"/>
                <a:ea typeface="微软雅黑" panose="020B0503020204020204" pitchFamily="34" charset="-122"/>
                <a:cs typeface="+mn-cs"/>
              </a:rPr>
              <a:t>版</a:t>
            </a:r>
            <a:endParaRPr kumimoji="0" lang="zh-CN" altLang="en-US" sz="1200" b="1" i="0" u="none" strike="noStrike" kern="0" cap="none" spc="0" normalizeH="0" baseline="0" noProof="0" dirty="0">
              <a:ln>
                <a:noFill/>
              </a:ln>
              <a:solidFill>
                <a:prstClr val="white">
                  <a:alpha val="20000"/>
                </a:prstClr>
              </a:solidFill>
              <a:effectLst/>
              <a:uLnTx/>
              <a:uFillTx/>
              <a:latin typeface="等线" panose="02010600030101010101" charset="-122"/>
              <a:ea typeface="等线" panose="02010600030101010101" charset="-122"/>
              <a:cs typeface="+mn-cs"/>
            </a:endParaRPr>
          </a:p>
        </p:txBody>
      </p:sp>
      <p:sp>
        <p:nvSpPr>
          <p:cNvPr id="9" name="ïṧḻiďe"/>
          <p:cNvSpPr txBox="1"/>
          <p:nvPr/>
        </p:nvSpPr>
        <p:spPr>
          <a:xfrm>
            <a:off x="996950" y="5934771"/>
            <a:ext cx="2927350" cy="3108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altLang="zh-CN" sz="1200" dirty="0">
                <a:solidFill>
                  <a:prstClr val="white">
                    <a:alpha val="50000"/>
                  </a:prstClr>
                </a:solidFill>
                <a:latin typeface="Times New Roman" panose="02020603050405020304" pitchFamily="18" charset="0"/>
                <a:ea typeface="方正粗黑宋简体" panose="02000000000000000000" pitchFamily="2" charset="-122"/>
                <a:cs typeface="Times New Roman" panose="02020603050405020304" pitchFamily="18" charset="0"/>
              </a:rPr>
              <a:t>2019</a:t>
            </a:r>
            <a:r>
              <a:rPr lang="zh-CN" altLang="en-US" sz="1200" dirty="0">
                <a:solidFill>
                  <a:prstClr val="white">
                    <a:alpha val="50000"/>
                  </a:prstClr>
                </a:solidFill>
                <a:latin typeface="Times New Roman" panose="02020603050405020304" pitchFamily="18" charset="0"/>
                <a:ea typeface="方正粗黑宋简体" panose="02000000000000000000" pitchFamily="2" charset="-122"/>
                <a:cs typeface="Times New Roman" panose="02020603050405020304" pitchFamily="18" charset="0"/>
              </a:rPr>
              <a:t>新课标人教版选择性必修三 </a:t>
            </a:r>
            <a:endParaRPr lang="en-US" altLang="en-US" sz="1200" dirty="0">
              <a:solidFill>
                <a:prstClr val="white">
                  <a:alpha val="50000"/>
                </a:prstClr>
              </a:solidFill>
              <a:latin typeface="Times New Roman" panose="02020603050405020304" pitchFamily="18" charset="0"/>
              <a:ea typeface="方正粗黑宋简体" panose="02000000000000000000" pitchFamily="2" charset="-122"/>
              <a:cs typeface="Times New Roman" panose="02020603050405020304" pitchFamily="18" charset="0"/>
            </a:endParaRPr>
          </a:p>
        </p:txBody>
      </p:sp>
      <p:sp>
        <p:nvSpPr>
          <p:cNvPr id="10" name="í$ḷiďè"/>
          <p:cNvSpPr txBox="1"/>
          <p:nvPr/>
        </p:nvSpPr>
        <p:spPr>
          <a:xfrm>
            <a:off x="8721090" y="5926511"/>
            <a:ext cx="2747010" cy="2962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defRPr/>
            </a:pPr>
            <a:r>
              <a:rPr lang="zh-CN" altLang="en-US" sz="1200" dirty="0">
                <a:solidFill>
                  <a:prstClr val="white">
                    <a:alpha val="50000"/>
                  </a:prstClr>
                </a:solidFill>
                <a:latin typeface="Times New Roman" panose="02020603050405020304" pitchFamily="18" charset="0"/>
                <a:ea typeface="方正粗黑宋简体" panose="02000000000000000000" pitchFamily="2" charset="-122"/>
                <a:cs typeface="Times New Roman" panose="02020603050405020304" pitchFamily="18" charset="0"/>
              </a:rPr>
              <a:t>第四章第一节</a:t>
            </a:r>
            <a:endParaRPr lang="en-US" altLang="zh-CN" sz="1200" dirty="0">
              <a:solidFill>
                <a:prstClr val="white">
                  <a:alpha val="50000"/>
                </a:prstClr>
              </a:solidFill>
              <a:latin typeface="Times New Roman" panose="02020603050405020304" pitchFamily="18" charset="0"/>
              <a:ea typeface="方正粗黑宋简体" panose="02000000000000000000" pitchFamily="2" charset="-122"/>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0" y="0"/>
            <a:ext cx="12192000" cy="6858000"/>
          </a:xfrm>
          <a:prstGeom prst="rect">
            <a:avLst/>
          </a:prstGeom>
        </p:spPr>
      </p:pic>
      <p:sp>
        <p:nvSpPr>
          <p:cNvPr id="4" name="矩形 3"/>
          <p:cNvSpPr/>
          <p:nvPr/>
        </p:nvSpPr>
        <p:spPr>
          <a:xfrm rot="10800000">
            <a:off x="0" y="1"/>
            <a:ext cx="12192000" cy="6857999"/>
          </a:xfrm>
          <a:prstGeom prst="rect">
            <a:avLst/>
          </a:prstGeom>
          <a:gradFill>
            <a:gsLst>
              <a:gs pos="0">
                <a:schemeClr val="tx1">
                  <a:alpha val="10000"/>
                </a:schemeClr>
              </a:gs>
              <a:gs pos="100000">
                <a:schemeClr val="tx1">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 name="文本框 4"/>
          <p:cNvSpPr txBox="1"/>
          <p:nvPr/>
        </p:nvSpPr>
        <p:spPr>
          <a:xfrm>
            <a:off x="669922" y="1302435"/>
            <a:ext cx="10963277" cy="1729769"/>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保障资源领域的国家安全</a:t>
            </a:r>
            <a:endPar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意味着保障经济社会发展所需的资源能持续、可靠和有效地供给</a:t>
            </a:r>
            <a:endPar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其中</a:t>
            </a:r>
            <a:r>
              <a:rPr kumimoji="0" lang="zh-CN" altLang="en-US" sz="2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战略资源的开发、储备和运输</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尤为重要</a:t>
            </a:r>
            <a:endPar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 name="标题 1"/>
          <p:cNvSpPr txBox="1"/>
          <p:nvPr/>
        </p:nvSpPr>
        <p:spPr>
          <a:xfrm>
            <a:off x="669922" y="382369"/>
            <a:ext cx="10850563" cy="6463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zh-CN" sz="3200" b="1"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j-cs"/>
                <a:sym typeface="+mn-lt"/>
              </a:rPr>
              <a:t>01-</a:t>
            </a:r>
            <a:r>
              <a:rPr kumimoji="0" lang="zh-CN" altLang="en-US" sz="3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j-cs"/>
                <a:sym typeface="+mn-lt"/>
              </a:rPr>
              <a:t>保障资源领域的国家安全</a:t>
            </a:r>
            <a:endParaRPr kumimoji="0" lang="zh-CN" altLang="en-US" sz="3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j-cs"/>
              <a:sym typeface="+mn-lt"/>
            </a:endParaRPr>
          </a:p>
        </p:txBody>
      </p:sp>
      <p:cxnSp>
        <p:nvCxnSpPr>
          <p:cNvPr id="7" name="直接连接符 6"/>
          <p:cNvCxnSpPr/>
          <p:nvPr/>
        </p:nvCxnSpPr>
        <p:spPr>
          <a:xfrm>
            <a:off x="669923" y="1028700"/>
            <a:ext cx="10850563" cy="0"/>
          </a:xfrm>
          <a:prstGeom prst="line">
            <a:avLst/>
          </a:prstGeom>
          <a:noFill/>
          <a:ln w="12700" cap="flat" cmpd="sng" algn="ctr">
            <a:solidFill>
              <a:schemeClr val="bg1"/>
            </a:solidFill>
            <a:prstDash val="solid"/>
            <a:miter lim="800000"/>
          </a:ln>
          <a:effectLst/>
        </p:spPr>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srcRect l="6796" r="6796"/>
          <a:stretch>
            <a:fillRect/>
          </a:stretch>
        </p:blipFill>
        <p:spPr>
          <a:xfrm>
            <a:off x="2" y="0"/>
            <a:ext cx="12191996" cy="6857998"/>
          </a:xfrm>
          <a:prstGeom prst="rect">
            <a:avLst/>
          </a:prstGeom>
        </p:spPr>
      </p:pic>
      <p:sp>
        <p:nvSpPr>
          <p:cNvPr id="5" name="矩形 4"/>
          <p:cNvSpPr/>
          <p:nvPr/>
        </p:nvSpPr>
        <p:spPr>
          <a:xfrm>
            <a:off x="0" y="0"/>
            <a:ext cx="12192000" cy="6857999"/>
          </a:xfrm>
          <a:prstGeom prst="rect">
            <a:avLst/>
          </a:prstGeom>
          <a:solidFill>
            <a:sysClr val="windowText" lastClr="000000">
              <a:alpha val="70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6" name="文本框 5"/>
          <p:cNvSpPr txBox="1"/>
          <p:nvPr/>
        </p:nvSpPr>
        <p:spPr>
          <a:xfrm>
            <a:off x="204176" y="269874"/>
            <a:ext cx="11987824" cy="1938992"/>
          </a:xfrm>
          <a:prstGeom prst="rect">
            <a:avLst/>
          </a:prstGeom>
          <a:noFill/>
        </p:spPr>
        <p:txBody>
          <a:bodyPr wrap="square">
            <a:spAutoFit/>
          </a:bodyPr>
          <a:lstStyle>
            <a:defPPr>
              <a:defRPr lang="zh-CN"/>
            </a:defPPr>
            <a:lvl1pPr marL="457200" lvl="0" indent="-457200" algn="just">
              <a:lnSpc>
                <a:spcPct val="150000"/>
              </a:lnSpc>
              <a:buFont typeface="Arial" panose="020B0604020202020204" pitchFamily="34" charset="0"/>
              <a:buChar char="•"/>
              <a:defRPr sz="2400" kern="100">
                <a:solidFill>
                  <a:schemeClr val="bg1"/>
                </a:solidFill>
                <a:latin typeface="微软雅黑" panose="020B0503020204020204" pitchFamily="34" charset="-122"/>
                <a:ea typeface="微软雅黑" panose="020B0503020204020204" pitchFamily="34" charset="-122"/>
                <a:cs typeface="Times New Roman" panose="02020603050405020304" pitchFamily="18" charset="0"/>
              </a:defRPr>
            </a:lvl1pPr>
          </a:lstStyle>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None/>
              <a:defRPr/>
            </a:pPr>
            <a:r>
              <a:rPr kumimoji="0" lang="en-US" altLang="zh-CN" sz="3200" b="1" i="0" u="none" strike="noStrike" kern="1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OA-</a:t>
            </a:r>
            <a:r>
              <a:rPr kumimoji="0" lang="zh-CN" altLang="en-US" sz="3200" b="1" i="0" u="none" strike="noStrike" kern="1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有效管控战略资源的开发</a:t>
            </a:r>
            <a:endParaRPr kumimoji="0" lang="zh-CN" altLang="en-US" sz="3200" b="1" i="0" u="none" strike="noStrike" kern="1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2400" b="0" i="0" u="none" strike="noStrike" kern="1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通常，根据本国的资源储量和消费需求，结合国际市场，国家制定战略资源开发的战略，并通过具体的规划进一步细化该战略</a:t>
            </a:r>
            <a:endParaRPr kumimoji="0" lang="zh-CN" altLang="en-US" sz="2400" b="0" i="0" u="none" strike="noStrike" kern="1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 name="文本框 8"/>
          <p:cNvSpPr txBox="1"/>
          <p:nvPr/>
        </p:nvSpPr>
        <p:spPr>
          <a:xfrm>
            <a:off x="204176" y="2143592"/>
            <a:ext cx="11987822" cy="1938992"/>
          </a:xfrm>
          <a:prstGeom prst="rect">
            <a:avLst/>
          </a:prstGeom>
          <a:noFill/>
        </p:spPr>
        <p:txBody>
          <a:bodyPr wrap="square">
            <a:spAutoFit/>
          </a:bodyPr>
          <a:lstStyle>
            <a:defPPr>
              <a:defRPr lang="zh-CN"/>
            </a:defPPr>
            <a:lvl1pPr marL="457200" lvl="0" indent="-457200" algn="just">
              <a:lnSpc>
                <a:spcPct val="150000"/>
              </a:lnSpc>
              <a:buFont typeface="Arial" panose="020B0604020202020204" pitchFamily="34" charset="0"/>
              <a:buChar char="•"/>
              <a:defRPr sz="2400" kern="100">
                <a:solidFill>
                  <a:schemeClr val="bg1"/>
                </a:solidFill>
                <a:latin typeface="微软雅黑" panose="020B0503020204020204" pitchFamily="34" charset="-122"/>
                <a:ea typeface="微软雅黑" panose="020B0503020204020204" pitchFamily="34" charset="-122"/>
                <a:cs typeface="Times New Roman" panose="02020603050405020304" pitchFamily="18" charset="0"/>
              </a:defRPr>
            </a:lvl1pPr>
          </a:lstStyle>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None/>
              <a:defRPr/>
            </a:pPr>
            <a:r>
              <a:rPr kumimoji="0" lang="en-US" altLang="zh-CN" sz="3200" b="1" i="0" u="none" strike="noStrike" kern="1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OB-</a:t>
            </a:r>
            <a:r>
              <a:rPr kumimoji="0" lang="zh-CN" altLang="en-US" sz="3200" b="1" i="0" u="none" strike="noStrike" kern="1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加强战略资源储备</a:t>
            </a:r>
            <a:endParaRPr kumimoji="0" lang="zh-CN" altLang="en-US" sz="3200" b="1" i="0" u="none" strike="noStrike" kern="1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2400" b="0" i="0" u="none" strike="noStrike" kern="1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以保障国家安全为宗旨，储存对国家安全和国民经济可持续发展具有深远影响和作用的战略资源，以备非常时期利用</a:t>
            </a:r>
            <a:endParaRPr kumimoji="0" lang="zh-CN" altLang="en-US" sz="2400" b="0" i="0" u="none" strike="noStrike" kern="1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 name="文本框 9"/>
          <p:cNvSpPr txBox="1"/>
          <p:nvPr/>
        </p:nvSpPr>
        <p:spPr>
          <a:xfrm>
            <a:off x="204174" y="4082584"/>
            <a:ext cx="11987824" cy="2492990"/>
          </a:xfrm>
          <a:prstGeom prst="rect">
            <a:avLst/>
          </a:prstGeom>
          <a:noFill/>
        </p:spPr>
        <p:txBody>
          <a:bodyPr wrap="square">
            <a:spAutoFit/>
          </a:bodyPr>
          <a:lstStyle>
            <a:defPPr>
              <a:defRPr lang="zh-CN"/>
            </a:defPPr>
            <a:lvl1pPr marL="457200" lvl="0" indent="-457200" algn="just">
              <a:lnSpc>
                <a:spcPct val="150000"/>
              </a:lnSpc>
              <a:buFont typeface="Arial" panose="020B0604020202020204" pitchFamily="34" charset="0"/>
              <a:buChar char="•"/>
              <a:defRPr sz="2400" kern="100">
                <a:solidFill>
                  <a:schemeClr val="bg1"/>
                </a:solidFill>
                <a:latin typeface="微软雅黑" panose="020B0503020204020204" pitchFamily="34" charset="-122"/>
                <a:ea typeface="微软雅黑" panose="020B0503020204020204" pitchFamily="34" charset="-122"/>
                <a:cs typeface="Times New Roman" panose="02020603050405020304" pitchFamily="18" charset="0"/>
              </a:defRPr>
            </a:lvl1pPr>
          </a:lstStyle>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None/>
              <a:defRPr/>
            </a:pPr>
            <a:r>
              <a:rPr kumimoji="0" lang="en-US" altLang="zh-CN" sz="3200" b="1" i="0" u="none" strike="noStrike" kern="1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OC-</a:t>
            </a:r>
            <a:r>
              <a:rPr kumimoji="0" lang="zh-CN" altLang="en-US" sz="3200" b="1" i="0" u="none" strike="noStrike" kern="1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完善资源运输战略通道建设和安全保护措施</a:t>
            </a:r>
            <a:endParaRPr kumimoji="0" lang="zh-CN" altLang="en-US" sz="3200" b="1" i="0" u="none" strike="noStrike" kern="1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2400" b="0" i="0" u="none" strike="noStrike" kern="1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资源运输战略通道建设和安全保护措施对资源安全影响巨大</a:t>
            </a:r>
            <a:endParaRPr kumimoji="0" lang="zh-CN" altLang="en-US" sz="2400" b="0" i="0" u="none" strike="noStrike" kern="1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2400" b="0" i="0" u="none" strike="noStrike" kern="1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在资源进口运输通道单一且安全保障能力不足的情况下，一旦遭遇封锁、禁运，国家资源安全将会受到严重冲击</a:t>
            </a:r>
            <a:endParaRPr kumimoji="0" lang="zh-CN" altLang="en-US" sz="2400" b="0" i="0" u="none" strike="noStrike" kern="1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fade">
                                      <p:cBhvr>
                                        <p:cTn id="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srcRect t="7833" b="7833"/>
          <a:stretch>
            <a:fillRect/>
          </a:stretch>
        </p:blipFill>
        <p:spPr>
          <a:xfrm>
            <a:off x="2" y="0"/>
            <a:ext cx="12191996" cy="6857998"/>
          </a:xfrm>
          <a:prstGeom prst="rect">
            <a:avLst/>
          </a:prstGeom>
        </p:spPr>
      </p:pic>
      <p:sp>
        <p:nvSpPr>
          <p:cNvPr id="5" name="矩形 4"/>
          <p:cNvSpPr/>
          <p:nvPr/>
        </p:nvSpPr>
        <p:spPr>
          <a:xfrm rot="10800000">
            <a:off x="0" y="1"/>
            <a:ext cx="12192000" cy="6857999"/>
          </a:xfrm>
          <a:prstGeom prst="rect">
            <a:avLst/>
          </a:prstGeom>
          <a:gradFill>
            <a:gsLst>
              <a:gs pos="0">
                <a:schemeClr val="tx1">
                  <a:alpha val="0"/>
                </a:schemeClr>
              </a:gs>
              <a:gs pos="100000">
                <a:schemeClr val="tx1">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6" name="标题 1"/>
          <p:cNvSpPr txBox="1"/>
          <p:nvPr/>
        </p:nvSpPr>
        <p:spPr>
          <a:xfrm>
            <a:off x="669922" y="382369"/>
            <a:ext cx="10850563" cy="6463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zh-CN" sz="3200" b="1"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j-cs"/>
                <a:sym typeface="+mn-lt"/>
              </a:rPr>
              <a:t>02-</a:t>
            </a:r>
            <a:r>
              <a:rPr kumimoji="0" lang="zh-CN" altLang="en-US" sz="3200" b="1"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j-cs"/>
                <a:sym typeface="+mn-lt"/>
              </a:rPr>
              <a:t>保障</a:t>
            </a:r>
            <a:r>
              <a:rPr kumimoji="0" lang="zh-CN" altLang="en-US" sz="3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j-cs"/>
                <a:sym typeface="+mn-lt"/>
              </a:rPr>
              <a:t>环境领域的国家安全</a:t>
            </a:r>
            <a:endParaRPr kumimoji="0" lang="zh-CN" altLang="en-US" sz="3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j-cs"/>
              <a:sym typeface="+mn-lt"/>
            </a:endParaRPr>
          </a:p>
        </p:txBody>
      </p:sp>
      <p:cxnSp>
        <p:nvCxnSpPr>
          <p:cNvPr id="7" name="直接连接符 6"/>
          <p:cNvCxnSpPr/>
          <p:nvPr/>
        </p:nvCxnSpPr>
        <p:spPr>
          <a:xfrm>
            <a:off x="669923" y="1028700"/>
            <a:ext cx="10850563" cy="0"/>
          </a:xfrm>
          <a:prstGeom prst="line">
            <a:avLst/>
          </a:prstGeom>
          <a:noFill/>
          <a:ln w="12700" cap="flat" cmpd="sng" algn="ctr">
            <a:solidFill>
              <a:schemeClr val="bg1"/>
            </a:solidFill>
            <a:prstDash val="solid"/>
            <a:miter lim="800000"/>
          </a:ln>
          <a:effectLst/>
        </p:spPr>
      </p:cxnSp>
      <p:sp>
        <p:nvSpPr>
          <p:cNvPr id="8" name="文本框 7"/>
          <p:cNvSpPr txBox="1"/>
          <p:nvPr/>
        </p:nvSpPr>
        <p:spPr>
          <a:xfrm>
            <a:off x="669922" y="1599553"/>
            <a:ext cx="10850562" cy="1775935"/>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保障环境领域的国家安全，需要保障人民赖以生存发展的大气、水、土壤等自然条件不受威胁和破坏，这就要求做好</a:t>
            </a:r>
            <a:r>
              <a:rPr kumimoji="0" lang="zh-CN" altLang="en-US" sz="2600" b="1" i="0" u="none" strike="noStrike" kern="1200" cap="none" spc="0" normalizeH="0" baseline="0" noProof="0" dirty="0">
                <a:ln>
                  <a:noFill/>
                </a:ln>
                <a:solidFill>
                  <a:srgbClr val="00FF00"/>
                </a:solidFill>
                <a:effectLst/>
                <a:uLnTx/>
                <a:uFillTx/>
                <a:latin typeface="微软雅黑" panose="020B0503020204020204" pitchFamily="34" charset="-122"/>
                <a:ea typeface="微软雅黑" panose="020B0503020204020204" pitchFamily="34" charset="-122"/>
                <a:cs typeface="+mn-cs"/>
              </a:rPr>
              <a:t>环境的常规保护、环境风险的预警防控、突发环境事件</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的应对等工作</a:t>
            </a:r>
            <a:endPar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srcRect b="10000"/>
          <a:stretch>
            <a:fillRect/>
          </a:stretch>
        </p:blipFill>
        <p:spPr>
          <a:xfrm>
            <a:off x="0" y="0"/>
            <a:ext cx="12192000" cy="6858000"/>
          </a:xfrm>
          <a:prstGeom prst="rect">
            <a:avLst/>
          </a:prstGeom>
        </p:spPr>
      </p:pic>
      <p:sp>
        <p:nvSpPr>
          <p:cNvPr id="7" name="矩形 6"/>
          <p:cNvSpPr/>
          <p:nvPr/>
        </p:nvSpPr>
        <p:spPr>
          <a:xfrm rot="10800000">
            <a:off x="0" y="1"/>
            <a:ext cx="12192000" cy="6857999"/>
          </a:xfrm>
          <a:prstGeom prst="rect">
            <a:avLst/>
          </a:prstGeom>
          <a:gradFill>
            <a:gsLst>
              <a:gs pos="0">
                <a:schemeClr val="tx1">
                  <a:alpha val="60000"/>
                </a:schemeClr>
              </a:gs>
              <a:gs pos="100000">
                <a:schemeClr val="tx1">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 name="文本框 4"/>
          <p:cNvSpPr txBox="1"/>
          <p:nvPr/>
        </p:nvSpPr>
        <p:spPr>
          <a:xfrm>
            <a:off x="163484" y="0"/>
            <a:ext cx="12028516" cy="1938992"/>
          </a:xfrm>
          <a:prstGeom prst="rect">
            <a:avLst/>
          </a:prstGeom>
          <a:noFill/>
        </p:spPr>
        <p:txBody>
          <a:bodyPr wrap="square">
            <a:spAutoFit/>
          </a:bodyPr>
          <a:lstStyle/>
          <a:p>
            <a:pPr>
              <a:lnSpc>
                <a:spcPct val="150000"/>
              </a:lnSpc>
              <a:defRPr/>
            </a:pPr>
            <a:r>
              <a:rPr lang="en-US" altLang="zh-CN" sz="2800" b="1" dirty="0" smtClean="0">
                <a:solidFill>
                  <a:srgbClr val="FFFF00"/>
                </a:solidFill>
                <a:latin typeface="微软雅黑" panose="020B0503020204020204" pitchFamily="34" charset="-122"/>
                <a:ea typeface="微软雅黑" panose="020B0503020204020204" pitchFamily="34" charset="-122"/>
                <a:sym typeface="+mn-lt"/>
              </a:rPr>
              <a:t>OA-</a:t>
            </a:r>
            <a:r>
              <a:rPr lang="zh-CN" altLang="en-US" sz="2800" b="1" dirty="0">
                <a:solidFill>
                  <a:srgbClr val="FFFF00"/>
                </a:solidFill>
                <a:latin typeface="微软雅黑" panose="020B0503020204020204" pitchFamily="34" charset="-122"/>
                <a:ea typeface="微软雅黑" panose="020B0503020204020204" pitchFamily="34" charset="-122"/>
                <a:sym typeface="+mn-lt"/>
              </a:rPr>
              <a:t>划定生态保护红线</a:t>
            </a:r>
            <a:endParaRPr lang="zh-CN" altLang="en-US" sz="2800" b="1" dirty="0">
              <a:solidFill>
                <a:srgbClr val="FFFF00"/>
              </a:solidFill>
              <a:latin typeface="微软雅黑" panose="020B0503020204020204" pitchFamily="34" charset="-122"/>
              <a:ea typeface="微软雅黑" panose="020B0503020204020204" pitchFamily="34" charset="-122"/>
              <a:sym typeface="+mn-lt"/>
            </a:endParaRPr>
          </a:p>
          <a:p>
            <a:pPr marR="0" lvl="0" algn="l" defTabSz="914400" rtl="0" eaLnBrk="1" fontAlgn="auto" latinLnBrk="0" hangingPunct="1">
              <a:lnSpc>
                <a:spcPct val="150000"/>
              </a:lnSpc>
              <a:spcBef>
                <a:spcPts val="0"/>
              </a:spcBef>
              <a:spcAft>
                <a:spcPts val="0"/>
              </a:spcAft>
              <a:buClrTx/>
              <a:buSzTx/>
              <a:defRPr/>
            </a:pPr>
            <a:r>
              <a:rPr kumimoji="0" lang="zh-CN" altLang="en-US" sz="2400" b="0"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生态</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保护红线所圈定的空间</a:t>
            </a:r>
            <a:r>
              <a:rPr kumimoji="0" lang="zh-CN" altLang="en-US" sz="2400" b="0"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范围</a:t>
            </a:r>
            <a:r>
              <a:rPr lang="en-US" altLang="zh-CN" sz="2400" dirty="0">
                <a:solidFill>
                  <a:prstClr val="white"/>
                </a:solidFill>
                <a:latin typeface="微软雅黑" panose="020B0503020204020204" pitchFamily="34" charset="-122"/>
                <a:ea typeface="微软雅黑" panose="020B0503020204020204" pitchFamily="34" charset="-122"/>
              </a:rPr>
              <a:t>,</a:t>
            </a:r>
            <a:r>
              <a:rPr kumimoji="0" lang="zh-CN" altLang="en-US" sz="2400" b="0"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是</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具有</a:t>
            </a:r>
            <a:r>
              <a:rPr kumimoji="0" lang="zh-CN" altLang="en-US" sz="26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重要生态功能、必须强制性保护的区</a:t>
            </a:r>
            <a:r>
              <a:rPr kumimoji="0" lang="zh-CN" altLang="en-US" sz="2600" b="1" i="0" u="none" strike="noStrike" kern="1200" cap="none" spc="0" normalizeH="0" baseline="0" noProof="0" dirty="0">
                <a:ln>
                  <a:noFill/>
                </a:ln>
                <a:solidFill>
                  <a:srgbClr val="00FF00"/>
                </a:solidFill>
                <a:effectLst/>
                <a:uLnTx/>
                <a:uFillTx/>
                <a:latin typeface="微软雅黑" panose="020B0503020204020204" pitchFamily="34" charset="-122"/>
                <a:ea typeface="微软雅黑" panose="020B0503020204020204" pitchFamily="34" charset="-122"/>
                <a:cs typeface="+mn-cs"/>
              </a:rPr>
              <a:t>域；</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在生态红线内的区域，不能进行大规模的生产活动和工程建设</a:t>
            </a:r>
            <a:endPar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8" name="文本框 7"/>
          <p:cNvSpPr txBox="1"/>
          <p:nvPr/>
        </p:nvSpPr>
        <p:spPr>
          <a:xfrm>
            <a:off x="0" y="1831711"/>
            <a:ext cx="12192000" cy="2492990"/>
          </a:xfrm>
          <a:prstGeom prst="rect">
            <a:avLst/>
          </a:prstGeom>
          <a:noFill/>
        </p:spPr>
        <p:txBody>
          <a:bodyPr wrap="square">
            <a:spAutoFit/>
          </a:bodyPr>
          <a:lstStyle/>
          <a:p>
            <a:pPr>
              <a:lnSpc>
                <a:spcPct val="150000"/>
              </a:lnSpc>
              <a:defRPr/>
            </a:pPr>
            <a:r>
              <a:rPr lang="en-US" altLang="zh-CN" sz="2800" b="1" dirty="0">
                <a:solidFill>
                  <a:srgbClr val="FFFF00"/>
                </a:solidFill>
                <a:latin typeface="微软雅黑" panose="020B0503020204020204" pitchFamily="34" charset="-122"/>
                <a:ea typeface="微软雅黑" panose="020B0503020204020204" pitchFamily="34" charset="-122"/>
                <a:sym typeface="+mn-lt"/>
              </a:rPr>
              <a:t>O</a:t>
            </a:r>
            <a:r>
              <a:rPr lang="en-US" altLang="zh-CN" sz="2800" b="1" dirty="0" smtClean="0">
                <a:solidFill>
                  <a:srgbClr val="FFFF00"/>
                </a:solidFill>
                <a:latin typeface="微软雅黑" panose="020B0503020204020204" pitchFamily="34" charset="-122"/>
                <a:ea typeface="微软雅黑" panose="020B0503020204020204" pitchFamily="34" charset="-122"/>
                <a:sym typeface="+mn-lt"/>
              </a:rPr>
              <a:t>B-</a:t>
            </a:r>
            <a:r>
              <a:rPr lang="zh-CN" altLang="en-US" sz="2800" b="1" dirty="0">
                <a:solidFill>
                  <a:srgbClr val="FFFF00"/>
                </a:solidFill>
                <a:latin typeface="微软雅黑" panose="020B0503020204020204" pitchFamily="34" charset="-122"/>
                <a:ea typeface="微软雅黑" panose="020B0503020204020204" pitchFamily="34" charset="-122"/>
                <a:sym typeface="+mn-lt"/>
              </a:rPr>
              <a:t>强化环境风险的预警和防</a:t>
            </a:r>
            <a:r>
              <a:rPr lang="zh-CN" altLang="en-US" sz="2800" b="1" dirty="0" smtClean="0">
                <a:solidFill>
                  <a:srgbClr val="FFFF00"/>
                </a:solidFill>
                <a:latin typeface="微软雅黑" panose="020B0503020204020204" pitchFamily="34" charset="-122"/>
                <a:ea typeface="微软雅黑" panose="020B0503020204020204" pitchFamily="34" charset="-122"/>
                <a:sym typeface="+mn-lt"/>
              </a:rPr>
              <a:t>控</a:t>
            </a:r>
            <a:endParaRPr kumimoji="0" lang="en-US" altLang="zh-CN" sz="2600" b="1" i="0" u="none" strike="noStrike" kern="1200" cap="none" spc="0" normalizeH="0" baseline="0" noProof="0" dirty="0" smtClean="0">
              <a:ln>
                <a:noFill/>
              </a:ln>
              <a:solidFill>
                <a:srgbClr val="FFFF00"/>
              </a:solidFill>
              <a:effectLst/>
              <a:uLnTx/>
              <a:uFillTx/>
              <a:latin typeface="微软雅黑" panose="020B0503020204020204" pitchFamily="34" charset="-122"/>
              <a:ea typeface="微软雅黑" panose="020B0503020204020204" pitchFamily="34" charset="-122"/>
            </a:endParaRPr>
          </a:p>
          <a:p>
            <a:pPr marR="0" lvl="0" algn="l" defTabSz="914400" rtl="0" eaLnBrk="1" fontAlgn="auto" latinLnBrk="0" hangingPunct="1">
              <a:lnSpc>
                <a:spcPct val="150000"/>
              </a:lnSpc>
              <a:spcBef>
                <a:spcPts val="0"/>
              </a:spcBef>
              <a:spcAft>
                <a:spcPts val="0"/>
              </a:spcAft>
              <a:buClrTx/>
              <a:buSzTx/>
              <a:defRPr/>
            </a:pPr>
            <a:r>
              <a:rPr kumimoji="0" lang="zh-CN" altLang="en-US" sz="2600" b="1"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风险</a:t>
            </a:r>
            <a:r>
              <a:rPr kumimoji="0" lang="zh-CN" altLang="en-US" sz="26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预警</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是通过对风险信息的分析、推断，发布具有警示性的信息以及相关的对策</a:t>
            </a:r>
            <a:r>
              <a:rPr kumimoji="0" lang="zh-CN" altLang="en-US" sz="2400" b="0"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建议</a:t>
            </a:r>
            <a:endPar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R="0" lvl="0" algn="l" defTabSz="914400" rtl="0" eaLnBrk="1" fontAlgn="auto" latinLnBrk="0" hangingPunct="1">
              <a:lnSpc>
                <a:spcPct val="150000"/>
              </a:lnSpc>
              <a:spcBef>
                <a:spcPts val="0"/>
              </a:spcBef>
              <a:spcAft>
                <a:spcPts val="0"/>
              </a:spcAft>
              <a:buClrTx/>
              <a:buSzTx/>
              <a:defRPr/>
            </a:pPr>
            <a:r>
              <a:rPr kumimoji="0" lang="zh-CN" altLang="en-US" sz="26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风险防控</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是根据风险预警的结果采取相应的应对措施，以提升应急响应水平和风险规避水平</a:t>
            </a:r>
            <a:endPar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 name="文本框 8"/>
          <p:cNvSpPr txBox="1"/>
          <p:nvPr/>
        </p:nvSpPr>
        <p:spPr>
          <a:xfrm>
            <a:off x="0" y="4324701"/>
            <a:ext cx="12192000" cy="2446824"/>
          </a:xfrm>
          <a:prstGeom prst="rect">
            <a:avLst/>
          </a:prstGeom>
          <a:noFill/>
        </p:spPr>
        <p:txBody>
          <a:bodyPr wrap="square">
            <a:spAutoFit/>
          </a:bodyPr>
          <a:lstStyle/>
          <a:p>
            <a:pPr>
              <a:lnSpc>
                <a:spcPct val="150000"/>
              </a:lnSpc>
              <a:defRPr/>
            </a:pPr>
            <a:r>
              <a:rPr lang="en-US" altLang="zh-CN" sz="2800" b="1" dirty="0" smtClean="0">
                <a:solidFill>
                  <a:srgbClr val="FFFF00"/>
                </a:solidFill>
                <a:latin typeface="微软雅黑" panose="020B0503020204020204" pitchFamily="34" charset="-122"/>
                <a:ea typeface="微软雅黑" panose="020B0503020204020204" pitchFamily="34" charset="-122"/>
                <a:sym typeface="+mn-lt"/>
              </a:rPr>
              <a:t>OC-</a:t>
            </a:r>
            <a:r>
              <a:rPr lang="zh-CN" altLang="en-US" sz="2800" b="1" dirty="0">
                <a:solidFill>
                  <a:srgbClr val="FFFF00"/>
                </a:solidFill>
                <a:latin typeface="微软雅黑" panose="020B0503020204020204" pitchFamily="34" charset="-122"/>
                <a:ea typeface="微软雅黑" panose="020B0503020204020204" pitchFamily="34" charset="-122"/>
                <a:sym typeface="+mn-lt"/>
              </a:rPr>
              <a:t>妥善处置突发环境事件</a:t>
            </a:r>
            <a:endParaRPr lang="zh-CN" altLang="en-US" sz="2800" b="1" dirty="0">
              <a:solidFill>
                <a:srgbClr val="FFFF00"/>
              </a:solidFill>
              <a:latin typeface="微软雅黑" panose="020B0503020204020204" pitchFamily="34" charset="-122"/>
              <a:ea typeface="微软雅黑" panose="020B0503020204020204" pitchFamily="34" charset="-122"/>
              <a:sym typeface="+mn-lt"/>
            </a:endParaRPr>
          </a:p>
          <a:p>
            <a:pPr marR="0" lvl="0" algn="l" defTabSz="914400" rtl="0" eaLnBrk="1" fontAlgn="auto" latinLnBrk="0" hangingPunct="1">
              <a:lnSpc>
                <a:spcPct val="150000"/>
              </a:lnSpc>
              <a:spcBef>
                <a:spcPts val="0"/>
              </a:spcBef>
              <a:spcAft>
                <a:spcPts val="0"/>
              </a:spcAft>
              <a:buClrTx/>
              <a:buSzTx/>
              <a:defRPr/>
            </a:pPr>
            <a:r>
              <a:rPr kumimoji="0" lang="zh-CN" altLang="en-US" sz="2400" b="0"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健全</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突发环境事件应对</a:t>
            </a:r>
            <a:r>
              <a:rPr kumimoji="0" lang="zh-CN" altLang="en-US" sz="26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工作机制，建立系统、严格和规范的环境应急管理制度</a:t>
            </a:r>
            <a:r>
              <a:rPr kumimoji="0" lang="zh-CN" altLang="en-US" sz="2600" b="1"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是妥善处置突发环境事件的</a:t>
            </a:r>
            <a:r>
              <a:rPr kumimoji="0" lang="zh-CN" altLang="en-US" sz="2400" b="0"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基础</a:t>
            </a:r>
            <a:r>
              <a:rPr lang="zh-CN" altLang="en-US" sz="2400" dirty="0">
                <a:solidFill>
                  <a:prstClr val="white"/>
                </a:solidFill>
                <a:latin typeface="微软雅黑" panose="020B0503020204020204" pitchFamily="34" charset="-122"/>
                <a:ea typeface="微软雅黑" panose="020B0503020204020204" pitchFamily="34" charset="-122"/>
              </a:rPr>
              <a:t>。</a:t>
            </a:r>
            <a:r>
              <a:rPr kumimoji="0" lang="zh-CN" altLang="en-US" sz="2400" b="0"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应急</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管理制度一般规定了规范的流程和相应的责任主体，以实现科学、有序、高效地应对突发环境事件</a:t>
            </a:r>
            <a:endPar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798" y="1041400"/>
            <a:ext cx="12192000" cy="1604892"/>
          </a:xfrm>
          <a:prstGeom prst="rect">
            <a:avLst/>
          </a:prstGeom>
        </p:spPr>
      </p:pic>
      <p:sp>
        <p:nvSpPr>
          <p:cNvPr id="4" name="标题 1"/>
          <p:cNvSpPr txBox="1"/>
          <p:nvPr/>
        </p:nvSpPr>
        <p:spPr>
          <a:xfrm>
            <a:off x="669922" y="382369"/>
            <a:ext cx="10850563" cy="6463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zh-CN" sz="32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j-cs"/>
                <a:sym typeface="+mn-lt"/>
              </a:rPr>
              <a:t>01-</a:t>
            </a:r>
            <a:r>
              <a:rPr kumimoji="0" lang="zh-CN" altLang="en-US" sz="32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j-cs"/>
                <a:sym typeface="+mn-lt"/>
              </a:rPr>
              <a:t>推动公众履行相关法律义务</a:t>
            </a:r>
            <a:endParaRPr kumimoji="0" lang="zh-CN" altLang="en-US" sz="32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j-cs"/>
              <a:sym typeface="+mn-lt"/>
            </a:endParaRPr>
          </a:p>
        </p:txBody>
      </p:sp>
      <p:cxnSp>
        <p:nvCxnSpPr>
          <p:cNvPr id="5" name="直接连接符 4"/>
          <p:cNvCxnSpPr/>
          <p:nvPr/>
        </p:nvCxnSpPr>
        <p:spPr>
          <a:xfrm>
            <a:off x="669923" y="1028700"/>
            <a:ext cx="10850563" cy="0"/>
          </a:xfrm>
          <a:prstGeom prst="line">
            <a:avLst/>
          </a:prstGeom>
          <a:noFill/>
          <a:ln w="12700" cap="flat" cmpd="sng" algn="ctr">
            <a:solidFill>
              <a:schemeClr val="tx1">
                <a:lumMod val="75000"/>
                <a:lumOff val="25000"/>
              </a:schemeClr>
            </a:solidFill>
            <a:prstDash val="solid"/>
            <a:miter lim="800000"/>
          </a:ln>
          <a:effectLst/>
        </p:spPr>
      </p:cxnSp>
      <p:sp>
        <p:nvSpPr>
          <p:cNvPr id="6" name="文本框 5"/>
          <p:cNvSpPr txBox="1"/>
          <p:nvPr/>
        </p:nvSpPr>
        <p:spPr>
          <a:xfrm>
            <a:off x="669921" y="2682415"/>
            <a:ext cx="6619879" cy="3351046"/>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24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许多国家都制定相应的法律法规，对公众参与环境保护作出规定</a:t>
            </a:r>
            <a:endParaRPr kumimoji="0" lang="zh-CN" altLang="en-US" sz="24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24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明确提出保护环境是公民的法定义务，要求每个公民认真履行相关法律义务，并将节约资源、保护环境的意识转化到日常行为中，</a:t>
            </a:r>
            <a:r>
              <a:rPr kumimoji="0" lang="zh-CN" altLang="en-US" sz="24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用法律和相关制度来规范自己的行为</a:t>
            </a:r>
            <a:endParaRPr kumimoji="0" lang="zh-CN" altLang="en-US" sz="24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pic>
        <p:nvPicPr>
          <p:cNvPr id="7" name="图片 6"/>
          <p:cNvPicPr>
            <a:picLocks noChangeAspect="1"/>
          </p:cNvPicPr>
          <p:nvPr/>
        </p:nvPicPr>
        <p:blipFill>
          <a:blip r:embed="rId2"/>
          <a:stretch>
            <a:fillRect/>
          </a:stretch>
        </p:blipFill>
        <p:spPr>
          <a:xfrm>
            <a:off x="7392349" y="2809887"/>
            <a:ext cx="4128136" cy="3096102"/>
          </a:xfrm>
          <a:prstGeom prst="round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srcRect t="7771" b="7771"/>
          <a:stretch>
            <a:fillRect/>
          </a:stretch>
        </p:blipFill>
        <p:spPr>
          <a:xfrm>
            <a:off x="0" y="0"/>
            <a:ext cx="12192000" cy="6858000"/>
          </a:xfrm>
          <a:prstGeom prst="rect">
            <a:avLst/>
          </a:prstGeom>
        </p:spPr>
      </p:pic>
      <p:sp>
        <p:nvSpPr>
          <p:cNvPr id="5" name="矩形 4"/>
          <p:cNvSpPr/>
          <p:nvPr/>
        </p:nvSpPr>
        <p:spPr>
          <a:xfrm>
            <a:off x="0" y="0"/>
            <a:ext cx="12192000" cy="6857999"/>
          </a:xfrm>
          <a:prstGeom prst="rect">
            <a:avLst/>
          </a:prstGeom>
          <a:solidFill>
            <a:sysClr val="windowText" lastClr="000000">
              <a:alpha val="70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9" name="标题 1"/>
          <p:cNvSpPr txBox="1"/>
          <p:nvPr/>
        </p:nvSpPr>
        <p:spPr>
          <a:xfrm>
            <a:off x="669922" y="382369"/>
            <a:ext cx="10850563" cy="6463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zh-CN" sz="3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j-cs"/>
                <a:sym typeface="+mn-lt"/>
              </a:rPr>
              <a:t>02-</a:t>
            </a:r>
            <a:r>
              <a:rPr kumimoji="0" lang="zh-CN" altLang="en-US" sz="3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j-cs"/>
                <a:sym typeface="+mn-lt"/>
              </a:rPr>
              <a:t>培养公众的环境意识</a:t>
            </a:r>
            <a:endParaRPr kumimoji="0" lang="zh-CN" altLang="en-US" sz="3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j-cs"/>
              <a:sym typeface="+mn-lt"/>
            </a:endParaRPr>
          </a:p>
        </p:txBody>
      </p:sp>
      <p:cxnSp>
        <p:nvCxnSpPr>
          <p:cNvPr id="11" name="直接连接符 10"/>
          <p:cNvCxnSpPr/>
          <p:nvPr/>
        </p:nvCxnSpPr>
        <p:spPr>
          <a:xfrm>
            <a:off x="669923" y="1028700"/>
            <a:ext cx="10850563" cy="0"/>
          </a:xfrm>
          <a:prstGeom prst="line">
            <a:avLst/>
          </a:prstGeom>
          <a:noFill/>
          <a:ln w="12700" cap="flat" cmpd="sng" algn="ctr">
            <a:solidFill>
              <a:schemeClr val="bg1"/>
            </a:solidFill>
            <a:prstDash val="solid"/>
            <a:miter lim="800000"/>
          </a:ln>
          <a:effectLst/>
        </p:spPr>
      </p:cxnSp>
      <p:sp>
        <p:nvSpPr>
          <p:cNvPr id="12" name="文本框 11"/>
          <p:cNvSpPr txBox="1"/>
          <p:nvPr/>
        </p:nvSpPr>
        <p:spPr>
          <a:xfrm>
            <a:off x="140677" y="1180237"/>
            <a:ext cx="12192000" cy="1754326"/>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0"/>
              </a:spcAft>
              <a:buClrTx/>
              <a:buSzTx/>
              <a:defRPr/>
            </a:pPr>
            <a:r>
              <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通过宣传教育，使公众认识</a:t>
            </a:r>
            <a:r>
              <a:rPr kumimoji="0" lang="zh-CN" altLang="en-US" sz="24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节约资源、保护环境是每一个人不可推卸的责任和义务</a:t>
            </a:r>
            <a:r>
              <a:rPr kumimoji="0" lang="zh-CN" altLang="en-US" sz="2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资源、环境法律和政策才能得以顺利</a:t>
            </a:r>
            <a:r>
              <a:rPr kumimoji="0" lang="zh-CN" altLang="en-US" sz="2400" b="0"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实施</a:t>
            </a:r>
            <a:r>
              <a:rPr lang="zh-CN" altLang="en-US" sz="2400" noProof="0" dirty="0">
                <a:solidFill>
                  <a:schemeClr val="bg1"/>
                </a:solidFill>
                <a:latin typeface="微软雅黑" panose="020B0503020204020204" pitchFamily="34" charset="-122"/>
                <a:ea typeface="微软雅黑" panose="020B0503020204020204" pitchFamily="34" charset="-122"/>
              </a:rPr>
              <a:t>，</a:t>
            </a:r>
            <a:r>
              <a:rPr kumimoji="0" lang="zh-CN" altLang="en-US" sz="2400" b="0"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维护</a:t>
            </a:r>
            <a:r>
              <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资源、环境领域的国家安全才能变成每个人的自觉行动</a:t>
            </a:r>
            <a:endParaRPr kumimoji="0" lang="zh-CN" altLang="en-US" sz="2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13" name="矩形 12"/>
          <p:cNvSpPr/>
          <p:nvPr/>
        </p:nvSpPr>
        <p:spPr>
          <a:xfrm>
            <a:off x="140677" y="4114800"/>
            <a:ext cx="11379808"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节约能源</a:t>
            </a:r>
            <a:r>
              <a:rPr kumimoji="0" lang="zh-CN" altLang="en-US" sz="4000" b="1" i="0" u="none" strike="noStrike" kern="1200" cap="none" spc="0" normalizeH="0" baseline="0" noProof="0" dirty="0" smtClean="0">
                <a:ln>
                  <a:noFill/>
                </a:ln>
                <a:solidFill>
                  <a:srgbClr val="FFFF00"/>
                </a:solidFill>
                <a:effectLst/>
                <a:uLnTx/>
                <a:uFillTx/>
                <a:latin typeface="微软雅黑" panose="020B0503020204020204" pitchFamily="34" charset="-122"/>
                <a:ea typeface="微软雅黑" panose="020B0503020204020204" pitchFamily="34" charset="-122"/>
                <a:cs typeface="+mn-cs"/>
              </a:rPr>
              <a:t>资源、践行绿色消费、选择低碳出行、分类投放垃圾、减少污染产生、呵护自然生态</a:t>
            </a:r>
            <a:endParaRPr kumimoji="0" lang="zh-CN" altLang="en-US" sz="40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a:srcRect b="15666"/>
          <a:stretch>
            <a:fillRect/>
          </a:stretch>
        </p:blipFill>
        <p:spPr>
          <a:xfrm flipH="1">
            <a:off x="0" y="1"/>
            <a:ext cx="12192000" cy="6858000"/>
          </a:xfrm>
          <a:prstGeom prst="rect">
            <a:avLst/>
          </a:prstGeom>
        </p:spPr>
      </p:pic>
      <p:sp>
        <p:nvSpPr>
          <p:cNvPr id="6" name="标题 1"/>
          <p:cNvSpPr txBox="1"/>
          <p:nvPr/>
        </p:nvSpPr>
        <p:spPr>
          <a:xfrm>
            <a:off x="669922" y="382369"/>
            <a:ext cx="10850563" cy="6463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zh-CN" sz="3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j-cs"/>
                <a:sym typeface="+mn-lt"/>
              </a:rPr>
              <a:t>03-</a:t>
            </a:r>
            <a:r>
              <a:rPr kumimoji="0" lang="zh-CN" altLang="en-US" sz="3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j-cs"/>
                <a:sym typeface="+mn-lt"/>
              </a:rPr>
              <a:t>推动公众参与资源、环境事务的社会监督</a:t>
            </a:r>
            <a:endParaRPr kumimoji="0" lang="zh-CN" altLang="en-US" sz="3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j-cs"/>
              <a:sym typeface="+mn-lt"/>
            </a:endParaRPr>
          </a:p>
        </p:txBody>
      </p:sp>
      <p:cxnSp>
        <p:nvCxnSpPr>
          <p:cNvPr id="7" name="直接连接符 6"/>
          <p:cNvCxnSpPr/>
          <p:nvPr/>
        </p:nvCxnSpPr>
        <p:spPr>
          <a:xfrm>
            <a:off x="669923" y="1028700"/>
            <a:ext cx="10850563" cy="0"/>
          </a:xfrm>
          <a:prstGeom prst="line">
            <a:avLst/>
          </a:prstGeom>
          <a:noFill/>
          <a:ln w="12700" cap="flat" cmpd="sng" algn="ctr">
            <a:solidFill>
              <a:schemeClr val="bg1"/>
            </a:solidFill>
            <a:prstDash val="solid"/>
            <a:miter lim="800000"/>
          </a:ln>
          <a:effectLst/>
        </p:spPr>
      </p:cxnSp>
      <p:sp>
        <p:nvSpPr>
          <p:cNvPr id="8" name="文本框 7"/>
          <p:cNvSpPr txBox="1"/>
          <p:nvPr/>
        </p:nvSpPr>
        <p:spPr>
          <a:xfrm>
            <a:off x="669921" y="1539415"/>
            <a:ext cx="5959479" cy="2243050"/>
          </a:xfrm>
          <a:prstGeom prst="rect">
            <a:avLst/>
          </a:prstGeom>
          <a:noFill/>
        </p:spPr>
        <p:txBody>
          <a:bodyPr wrap="square">
            <a:spAutoFit/>
          </a:bodyPr>
          <a:lstStyle/>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采取各种有效措施，保障公众依法享有获取环境信息、参与和监督环境保护的权利，推动公众参与资源、环境事务的社会监督</a:t>
            </a:r>
            <a:endParaRPr kumimoji="0" lang="zh-CN" altLang="en-US"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a:srcRect t="7814" b="34721"/>
          <a:stretch>
            <a:fillRect/>
          </a:stretch>
        </p:blipFill>
        <p:spPr>
          <a:xfrm>
            <a:off x="4217731" y="2424219"/>
            <a:ext cx="6372570" cy="2441359"/>
          </a:xfrm>
          <a:prstGeom prst="rect">
            <a:avLst/>
          </a:prstGeom>
        </p:spPr>
      </p:pic>
      <p:sp>
        <p:nvSpPr>
          <p:cNvPr id="4" name="矩形 3"/>
          <p:cNvSpPr/>
          <p:nvPr/>
        </p:nvSpPr>
        <p:spPr>
          <a:xfrm>
            <a:off x="1584233" y="2424221"/>
            <a:ext cx="2388095" cy="2441359"/>
          </a:xfrm>
          <a:prstGeom prst="rect">
            <a:avLst/>
          </a:prstGeom>
          <a:solidFill>
            <a:schemeClr val="tx1">
              <a:lumMod val="50000"/>
              <a:lumOff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6000" b="1" i="0" u="none" strike="noStrike" kern="1200" cap="none" spc="0" normalizeH="0" baseline="0" noProof="0" dirty="0">
              <a:ln>
                <a:noFill/>
              </a:ln>
              <a:solidFill>
                <a:srgbClr val="0070C0"/>
              </a:solidFill>
              <a:effectLst/>
              <a:uLnTx/>
              <a:uFillTx/>
              <a:latin typeface="等线" panose="02010600030101010101" charset="-122"/>
              <a:ea typeface="等线" panose="02010600030101010101" charset="-122"/>
              <a:cs typeface="+mn-cs"/>
            </a:endParaRPr>
          </a:p>
        </p:txBody>
      </p:sp>
      <p:sp>
        <p:nvSpPr>
          <p:cNvPr id="5" name="任意多边形 6"/>
          <p:cNvSpPr/>
          <p:nvPr/>
        </p:nvSpPr>
        <p:spPr bwMode="auto">
          <a:xfrm>
            <a:off x="2645169" y="2641194"/>
            <a:ext cx="266222" cy="324096"/>
          </a:xfrm>
          <a:custGeom>
            <a:avLst/>
            <a:gdLst>
              <a:gd name="connsiteX0" fmla="*/ 286102 w 438150"/>
              <a:gd name="connsiteY0" fmla="*/ 621 h 533400"/>
              <a:gd name="connsiteX1" fmla="*/ 286102 w 438150"/>
              <a:gd name="connsiteY1" fmla="*/ 153021 h 533400"/>
              <a:gd name="connsiteX2" fmla="*/ 438502 w 438150"/>
              <a:gd name="connsiteY2" fmla="*/ 153021 h 533400"/>
              <a:gd name="connsiteX3" fmla="*/ 438502 w 438150"/>
              <a:gd name="connsiteY3" fmla="*/ 534021 h 533400"/>
              <a:gd name="connsiteX4" fmla="*/ 352 w 438150"/>
              <a:gd name="connsiteY4" fmla="*/ 534021 h 533400"/>
              <a:gd name="connsiteX5" fmla="*/ 352 w 438150"/>
              <a:gd name="connsiteY5" fmla="*/ 621 h 533400"/>
              <a:gd name="connsiteX6" fmla="*/ 286102 w 438150"/>
              <a:gd name="connsiteY6" fmla="*/ 621 h 533400"/>
              <a:gd name="connsiteX7" fmla="*/ 248002 w 438150"/>
              <a:gd name="connsiteY7" fmla="*/ 200646 h 533400"/>
              <a:gd name="connsiteX8" fmla="*/ 152752 w 438150"/>
              <a:gd name="connsiteY8" fmla="*/ 200646 h 533400"/>
              <a:gd name="connsiteX9" fmla="*/ 152752 w 438150"/>
              <a:gd name="connsiteY9" fmla="*/ 410196 h 533400"/>
              <a:gd name="connsiteX10" fmla="*/ 171802 w 438150"/>
              <a:gd name="connsiteY10" fmla="*/ 410196 h 533400"/>
              <a:gd name="connsiteX11" fmla="*/ 171802 w 438150"/>
              <a:gd name="connsiteY11" fmla="*/ 314946 h 533400"/>
              <a:gd name="connsiteX12" fmla="*/ 248002 w 438150"/>
              <a:gd name="connsiteY12" fmla="*/ 314946 h 533400"/>
              <a:gd name="connsiteX13" fmla="*/ 250098 w 438150"/>
              <a:gd name="connsiteY13" fmla="*/ 314946 h 533400"/>
              <a:gd name="connsiteX14" fmla="*/ 305152 w 438150"/>
              <a:gd name="connsiteY14" fmla="*/ 257796 h 533400"/>
              <a:gd name="connsiteX15" fmla="*/ 248002 w 438150"/>
              <a:gd name="connsiteY15" fmla="*/ 200646 h 533400"/>
              <a:gd name="connsiteX16" fmla="*/ 248002 w 438150"/>
              <a:gd name="connsiteY16" fmla="*/ 200646 h 533400"/>
              <a:gd name="connsiteX17" fmla="*/ 248002 w 438150"/>
              <a:gd name="connsiteY17" fmla="*/ 219696 h 533400"/>
              <a:gd name="connsiteX18" fmla="*/ 286102 w 438150"/>
              <a:gd name="connsiteY18" fmla="*/ 257796 h 533400"/>
              <a:gd name="connsiteX19" fmla="*/ 248002 w 438150"/>
              <a:gd name="connsiteY19" fmla="*/ 295896 h 533400"/>
              <a:gd name="connsiteX20" fmla="*/ 248002 w 438150"/>
              <a:gd name="connsiteY20" fmla="*/ 295896 h 533400"/>
              <a:gd name="connsiteX21" fmla="*/ 171802 w 438150"/>
              <a:gd name="connsiteY21" fmla="*/ 295896 h 533400"/>
              <a:gd name="connsiteX22" fmla="*/ 171802 w 438150"/>
              <a:gd name="connsiteY22" fmla="*/ 219696 h 533400"/>
              <a:gd name="connsiteX23" fmla="*/ 248002 w 438150"/>
              <a:gd name="connsiteY23" fmla="*/ 219696 h 533400"/>
              <a:gd name="connsiteX24" fmla="*/ 428977 w 438150"/>
              <a:gd name="connsiteY24" fmla="*/ 133971 h 533400"/>
              <a:gd name="connsiteX25" fmla="*/ 305152 w 438150"/>
              <a:gd name="connsiteY25" fmla="*/ 133971 h 533400"/>
              <a:gd name="connsiteX26" fmla="*/ 305152 w 438150"/>
              <a:gd name="connsiteY26" fmla="*/ 10146 h 533400"/>
              <a:gd name="connsiteX27" fmla="*/ 428977 w 438150"/>
              <a:gd name="connsiteY27" fmla="*/ 133971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8150" h="533400">
                <a:moveTo>
                  <a:pt x="286102" y="621"/>
                </a:moveTo>
                <a:lnTo>
                  <a:pt x="286102" y="153021"/>
                </a:lnTo>
                <a:lnTo>
                  <a:pt x="438502" y="153021"/>
                </a:lnTo>
                <a:lnTo>
                  <a:pt x="438502" y="534021"/>
                </a:lnTo>
                <a:lnTo>
                  <a:pt x="352" y="534021"/>
                </a:lnTo>
                <a:lnTo>
                  <a:pt x="352" y="621"/>
                </a:lnTo>
                <a:lnTo>
                  <a:pt x="286102" y="621"/>
                </a:lnTo>
                <a:close/>
                <a:moveTo>
                  <a:pt x="248002" y="200646"/>
                </a:moveTo>
                <a:lnTo>
                  <a:pt x="152752" y="200646"/>
                </a:lnTo>
                <a:lnTo>
                  <a:pt x="152752" y="410196"/>
                </a:lnTo>
                <a:lnTo>
                  <a:pt x="171802" y="410196"/>
                </a:lnTo>
                <a:lnTo>
                  <a:pt x="171802" y="314946"/>
                </a:lnTo>
                <a:lnTo>
                  <a:pt x="248002" y="314946"/>
                </a:lnTo>
                <a:lnTo>
                  <a:pt x="250098" y="314946"/>
                </a:lnTo>
                <a:cubicBezTo>
                  <a:pt x="280673" y="313803"/>
                  <a:pt x="305152" y="288657"/>
                  <a:pt x="305152" y="257796"/>
                </a:cubicBezTo>
                <a:cubicBezTo>
                  <a:pt x="305152" y="226268"/>
                  <a:pt x="279530" y="200646"/>
                  <a:pt x="248002" y="200646"/>
                </a:cubicBezTo>
                <a:lnTo>
                  <a:pt x="248002" y="200646"/>
                </a:lnTo>
                <a:close/>
                <a:moveTo>
                  <a:pt x="248002" y="219696"/>
                </a:moveTo>
                <a:cubicBezTo>
                  <a:pt x="269052" y="219696"/>
                  <a:pt x="286102" y="236746"/>
                  <a:pt x="286102" y="257796"/>
                </a:cubicBezTo>
                <a:cubicBezTo>
                  <a:pt x="286102" y="278846"/>
                  <a:pt x="269052" y="295896"/>
                  <a:pt x="248002" y="295896"/>
                </a:cubicBezTo>
                <a:lnTo>
                  <a:pt x="248002" y="295896"/>
                </a:lnTo>
                <a:lnTo>
                  <a:pt x="171802" y="295896"/>
                </a:lnTo>
                <a:lnTo>
                  <a:pt x="171802" y="219696"/>
                </a:lnTo>
                <a:lnTo>
                  <a:pt x="248002" y="219696"/>
                </a:lnTo>
                <a:close/>
                <a:moveTo>
                  <a:pt x="428977" y="133971"/>
                </a:moveTo>
                <a:lnTo>
                  <a:pt x="305152" y="133971"/>
                </a:lnTo>
                <a:lnTo>
                  <a:pt x="305152" y="10146"/>
                </a:lnTo>
                <a:lnTo>
                  <a:pt x="428977" y="133971"/>
                </a:lnTo>
                <a:close/>
              </a:path>
            </a:pathLst>
          </a:custGeom>
          <a:solidFill>
            <a:srgbClr val="0070C0"/>
          </a:solidFill>
          <a:ln>
            <a:noFill/>
          </a:ln>
        </p:spPr>
      </p:sp>
      <p:sp>
        <p:nvSpPr>
          <p:cNvPr id="7" name="矩形 6"/>
          <p:cNvSpPr/>
          <p:nvPr/>
        </p:nvSpPr>
        <p:spPr>
          <a:xfrm flipH="1">
            <a:off x="2547732" y="5502310"/>
            <a:ext cx="6918967" cy="258212"/>
          </a:xfrm>
          <a:prstGeom prst="rect">
            <a:avLst/>
          </a:prstGeom>
          <a:ln>
            <a:noFill/>
          </a:ln>
        </p:spPr>
        <p:txBody>
          <a:bodyPr wrap="square" lIns="91440" tIns="45720" rIns="91440" bIns="45720" anchor="t">
            <a:spAutoFit/>
          </a:bodyPr>
          <a:lstStyle/>
          <a:p>
            <a:pPr marL="0" marR="0" lvl="0" indent="0" algn="ctr" defTabSz="913765" rtl="0" eaLnBrk="1" fontAlgn="auto" latinLnBrk="0" hangingPunct="1">
              <a:lnSpc>
                <a:spcPct val="150000"/>
              </a:lnSpc>
              <a:spcBef>
                <a:spcPts val="0"/>
              </a:spcBef>
              <a:spcAft>
                <a:spcPts val="0"/>
              </a:spcAft>
              <a:buClrTx/>
              <a:buSzPct val="25000"/>
              <a:buFontTx/>
              <a:buNone/>
              <a:defRPr/>
            </a:pPr>
            <a:r>
              <a:rPr kumimoji="0" lang="en-US" altLang="zh-CN" sz="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The necessity and ways of international cooperation</a:t>
            </a:r>
            <a:endParaRPr kumimoji="0" lang="en-US" altLang="zh-CN" sz="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
        <p:nvSpPr>
          <p:cNvPr id="8" name="文本框 7"/>
          <p:cNvSpPr txBox="1"/>
          <p:nvPr/>
        </p:nvSpPr>
        <p:spPr>
          <a:xfrm>
            <a:off x="1693863" y="1256909"/>
            <a:ext cx="8791574" cy="661720"/>
          </a:xfrm>
          <a:prstGeom prst="rect">
            <a:avLst/>
          </a:prstGeom>
          <a:noFill/>
          <a:ln>
            <a:noFill/>
          </a:ln>
        </p:spPr>
        <p:txBody>
          <a:bodyPr wrap="square" lIns="91440" tIns="45720" rIns="91440" bIns="45720" anchor="ctr" anchorCtr="0">
            <a:spAutoFit/>
          </a:bodyPr>
          <a:lstStyle/>
          <a:p>
            <a:pPr marL="0" marR="0" lvl="0" indent="0" algn="ctr" defTabSz="913765" rtl="0" eaLnBrk="1" fontAlgn="auto" latinLnBrk="0" hangingPunct="1">
              <a:lnSpc>
                <a:spcPct val="100000"/>
              </a:lnSpc>
              <a:spcBef>
                <a:spcPts val="0"/>
              </a:spcBef>
              <a:spcAft>
                <a:spcPts val="0"/>
              </a:spcAft>
              <a:buClrTx/>
              <a:buSzPct val="25000"/>
              <a:buFontTx/>
              <a:buNone/>
              <a:defRPr/>
            </a:pPr>
            <a:r>
              <a:rPr kumimoji="0" lang="zh-CN" altLang="en-US" sz="3700" b="1" i="0" u="none" strike="noStrike" kern="120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cs typeface="+mn-cs"/>
              </a:rPr>
              <a:t>国际怎么做</a:t>
            </a:r>
            <a:endParaRPr kumimoji="0" lang="zh-CN" altLang="en-US" sz="37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srcRect t="15583"/>
          <a:stretch>
            <a:fillRect/>
          </a:stretch>
        </p:blipFill>
        <p:spPr>
          <a:xfrm flipH="1">
            <a:off x="0" y="0"/>
            <a:ext cx="12192000" cy="6858000"/>
          </a:xfrm>
          <a:prstGeom prst="rect">
            <a:avLst/>
          </a:prstGeom>
        </p:spPr>
      </p:pic>
      <p:sp>
        <p:nvSpPr>
          <p:cNvPr id="4" name="圆角矩形 2"/>
          <p:cNvSpPr/>
          <p:nvPr/>
        </p:nvSpPr>
        <p:spPr>
          <a:xfrm>
            <a:off x="0" y="0"/>
            <a:ext cx="12118341" cy="6815926"/>
          </a:xfrm>
          <a:prstGeom prst="roundRect">
            <a:avLst>
              <a:gd name="adj" fmla="val 5556"/>
            </a:avLst>
          </a:prstGeom>
          <a:solidFill>
            <a:schemeClr val="bg1">
              <a:lumMod val="95000"/>
              <a:alpha val="63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5" name="文本框 4"/>
          <p:cNvSpPr txBox="1"/>
          <p:nvPr/>
        </p:nvSpPr>
        <p:spPr>
          <a:xfrm>
            <a:off x="176526" y="42074"/>
            <a:ext cx="5676642"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cs typeface="+mn-cs"/>
                <a:sym typeface="+mn-lt"/>
              </a:rPr>
              <a:t>01-</a:t>
            </a:r>
            <a:r>
              <a:rPr kumimoji="0" lang="zh-CN" altLang="en-US" sz="2800" b="1" i="0"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cs typeface="+mn-cs"/>
                <a:sym typeface="+mn-lt"/>
              </a:rPr>
              <a:t>国际</a:t>
            </a:r>
            <a:r>
              <a:rPr kumimoji="0" lang="zh-CN" altLang="en-US" sz="28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sym typeface="+mn-lt"/>
              </a:rPr>
              <a:t>合作的必要性和途径</a:t>
            </a:r>
            <a:endParaRPr kumimoji="0" lang="zh-CN" altLang="en-US" sz="28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sym typeface="+mn-lt"/>
            </a:endParaRPr>
          </a:p>
        </p:txBody>
      </p:sp>
      <p:sp>
        <p:nvSpPr>
          <p:cNvPr id="9" name="文本框 8"/>
          <p:cNvSpPr txBox="1"/>
          <p:nvPr/>
        </p:nvSpPr>
        <p:spPr>
          <a:xfrm>
            <a:off x="0" y="1754557"/>
            <a:ext cx="12056012" cy="5077460"/>
          </a:xfrm>
          <a:prstGeom prst="rect">
            <a:avLst/>
          </a:prstGeom>
          <a:noFill/>
        </p:spPr>
        <p:txBody>
          <a:bodyPr wrap="square">
            <a:spAutoFit/>
          </a:bodyPr>
          <a:lstStyle/>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2400" b="1" i="0" u="none" strike="noStrike" kern="1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有些资源、环境问题具有全球性</a:t>
            </a:r>
            <a:endParaRPr kumimoji="0" lang="en-US" altLang="zh-CN" sz="2400" b="1" i="0" u="none" strike="noStrike" kern="1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24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如资源短缺、全球气候变暖、臭氧层破坏、生物多样性减少等，单靠一个国家无法解决，需要全球共同</a:t>
            </a:r>
            <a:r>
              <a:rPr kumimoji="0" lang="zh-CN" altLang="en-US" sz="2400" b="1" i="0" u="none" strike="noStrike" kern="1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行动</a:t>
            </a:r>
            <a:endParaRPr kumimoji="0" lang="en-US" altLang="zh-CN" sz="2400" b="1" i="0" u="none" strike="noStrike" kern="1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457200" indent="-457200" algn="just">
              <a:lnSpc>
                <a:spcPct val="150000"/>
              </a:lnSpc>
              <a:buFont typeface="Arial" panose="020B0604020202020204" pitchFamily="34" charset="0"/>
              <a:buChar char="•"/>
            </a:pPr>
            <a:r>
              <a:rPr lang="zh-CN" altLang="en-US" sz="2400" b="1"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有些资源、环境问题具有跨国、跨地区的影响，如国际河流的水资源分配、有毒化学品和危险废弃物越境转移等，需要开展双边或多边的区域</a:t>
            </a:r>
            <a:r>
              <a:rPr lang="zh-CN" altLang="en-US" sz="2400" b="1" kern="1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合作</a:t>
            </a:r>
            <a:endParaRPr lang="en-US" altLang="zh-CN" sz="2400" b="1" kern="1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a:p>
            <a:pPr marL="457200" indent="-457200" algn="just">
              <a:lnSpc>
                <a:spcPct val="150000"/>
              </a:lnSpc>
              <a:buFont typeface="Arial" panose="020B0604020202020204" pitchFamily="34" charset="0"/>
              <a:buChar char="•"/>
            </a:pPr>
            <a:r>
              <a:rPr lang="zh-CN" altLang="en-US" sz="2400" b="1"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在全球化时代，任何一个国家都要有国际视野，在保障本国资源、环境领域国家安全时，都不能以邻为壑，不能以牺牲他国的安全为代价</a:t>
            </a:r>
            <a:endParaRPr lang="zh-CN" altLang="en-US" sz="2400" b="1"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a:p>
            <a:pPr marL="457200" indent="-457200" algn="just">
              <a:lnSpc>
                <a:spcPct val="150000"/>
              </a:lnSpc>
              <a:buFont typeface="Arial" panose="020B0604020202020204" pitchFamily="34" charset="0"/>
              <a:buChar char="•"/>
            </a:pPr>
            <a:endParaRPr lang="zh-CN" altLang="en-US" sz="2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defRPr/>
            </a:pPr>
            <a:endParaRPr kumimoji="0" lang="zh-CN" altLang="en-US" sz="2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4844"/>
            <a:ext cx="12192000" cy="6848311"/>
          </a:xfrm>
          <a:prstGeom prst="rect">
            <a:avLst/>
          </a:prstGeom>
        </p:spPr>
      </p:pic>
      <p:sp>
        <p:nvSpPr>
          <p:cNvPr id="6" name="矩形 5"/>
          <p:cNvSpPr/>
          <p:nvPr/>
        </p:nvSpPr>
        <p:spPr>
          <a:xfrm rot="10800000">
            <a:off x="0" y="1"/>
            <a:ext cx="12192000" cy="6857999"/>
          </a:xfrm>
          <a:prstGeom prst="rect">
            <a:avLst/>
          </a:prstGeom>
          <a:gradFill>
            <a:gsLst>
              <a:gs pos="0">
                <a:schemeClr val="tx1">
                  <a:alpha val="94000"/>
                </a:schemeClr>
              </a:gs>
              <a:gs pos="100000">
                <a:schemeClr val="tx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 name="标题 1"/>
          <p:cNvSpPr txBox="1"/>
          <p:nvPr/>
        </p:nvSpPr>
        <p:spPr>
          <a:xfrm>
            <a:off x="669922" y="382369"/>
            <a:ext cx="10850563" cy="6463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zh-CN" sz="3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j-cs"/>
                <a:sym typeface="+mn-lt"/>
              </a:rPr>
              <a:t>02-</a:t>
            </a:r>
            <a:r>
              <a:rPr kumimoji="0" lang="zh-CN" altLang="en-US" sz="3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j-cs"/>
                <a:sym typeface="+mn-lt"/>
              </a:rPr>
              <a:t>当前资源、环境安全领域国际合作的特点</a:t>
            </a:r>
            <a:endParaRPr kumimoji="0" lang="zh-CN" altLang="en-US" sz="3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j-cs"/>
              <a:sym typeface="+mn-lt"/>
            </a:endParaRPr>
          </a:p>
        </p:txBody>
      </p:sp>
      <p:cxnSp>
        <p:nvCxnSpPr>
          <p:cNvPr id="4" name="直接连接符 3"/>
          <p:cNvCxnSpPr/>
          <p:nvPr/>
        </p:nvCxnSpPr>
        <p:spPr>
          <a:xfrm>
            <a:off x="669923" y="1028700"/>
            <a:ext cx="10850563" cy="0"/>
          </a:xfrm>
          <a:prstGeom prst="line">
            <a:avLst/>
          </a:prstGeom>
          <a:noFill/>
          <a:ln w="12700" cap="flat" cmpd="sng" algn="ctr">
            <a:solidFill>
              <a:schemeClr val="bg1"/>
            </a:solidFill>
            <a:prstDash val="solid"/>
            <a:miter lim="800000"/>
          </a:ln>
          <a:effectLst/>
        </p:spPr>
      </p:cxnSp>
      <p:sp>
        <p:nvSpPr>
          <p:cNvPr id="5" name="文本框 4"/>
          <p:cNvSpPr txBox="1"/>
          <p:nvPr/>
        </p:nvSpPr>
        <p:spPr>
          <a:xfrm>
            <a:off x="669922" y="1434156"/>
            <a:ext cx="10850562" cy="1221938"/>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当前资源、环境安全领域的国际合作具有</a:t>
            </a:r>
            <a:r>
              <a:rPr kumimoji="0" lang="zh-CN" altLang="en-US" sz="2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意愿高、涵盖面广、影响面宽、活动频繁</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等特点</a:t>
            </a:r>
            <a:endPar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7" name="图片 6"/>
          <p:cNvPicPr>
            <a:picLocks noChangeAspect="1"/>
          </p:cNvPicPr>
          <p:nvPr/>
        </p:nvPicPr>
        <p:blipFill>
          <a:blip r:embed="rId2"/>
          <a:stretch>
            <a:fillRect/>
          </a:stretch>
        </p:blipFill>
        <p:spPr>
          <a:xfrm>
            <a:off x="3987749" y="2656094"/>
            <a:ext cx="4269985" cy="4134211"/>
          </a:xfrm>
          <a:prstGeom prst="rect">
            <a:avLst/>
          </a:prstGeom>
        </p:spPr>
      </p:pic>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custDataLst>
              <p:tags r:id="rId1"/>
            </p:custDataLst>
          </p:nvPr>
        </p:nvGrpSpPr>
        <p:grpSpPr>
          <a:xfrm>
            <a:off x="378460" y="469265"/>
            <a:ext cx="11559540" cy="6090285"/>
            <a:chOff x="910" y="2445"/>
            <a:chExt cx="17659" cy="7470"/>
          </a:xfrm>
        </p:grpSpPr>
        <p:sp>
          <p:nvSpPr>
            <p:cNvPr id="11" name="矩形 10"/>
            <p:cNvSpPr/>
            <p:nvPr>
              <p:custDataLst>
                <p:tags r:id="rId2"/>
              </p:custDataLst>
            </p:nvPr>
          </p:nvSpPr>
          <p:spPr>
            <a:xfrm>
              <a:off x="1024" y="2546"/>
              <a:ext cx="17545" cy="7369"/>
            </a:xfrm>
            <a:prstGeom prst="rect">
              <a:avLst/>
            </a:prstGeom>
            <a:solidFill>
              <a:schemeClr val="accent1">
                <a:lumMod val="40000"/>
                <a:lumOff val="60000"/>
                <a:alpha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custDataLst>
                <p:tags r:id="rId3"/>
              </p:custDataLst>
            </p:nvPr>
          </p:nvSpPr>
          <p:spPr>
            <a:xfrm>
              <a:off x="910" y="2445"/>
              <a:ext cx="17468" cy="7260"/>
            </a:xfrm>
            <a:prstGeom prst="rect">
              <a:avLst/>
            </a:prstGeom>
            <a:solidFill>
              <a:schemeClr val="bg1"/>
            </a:solidFill>
            <a:ln w="15875" cmpd="sng">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custDataLst>
              <p:tags r:id="rId4"/>
            </p:custDataLst>
          </p:nvPr>
        </p:nvSpPr>
        <p:spPr>
          <a:xfrm>
            <a:off x="967740" y="1573530"/>
            <a:ext cx="312420" cy="304800"/>
          </a:xfrm>
          <a:prstGeom prst="rect">
            <a:avLst/>
          </a:prstGeom>
          <a:gradFill>
            <a:gsLst>
              <a:gs pos="50000">
                <a:schemeClr val="accent1"/>
              </a:gs>
              <a:gs pos="0">
                <a:schemeClr val="accent1">
                  <a:lumMod val="25000"/>
                  <a:lumOff val="75000"/>
                </a:schemeClr>
              </a:gs>
              <a:gs pos="100000">
                <a:schemeClr val="accent1">
                  <a:lumMod val="85000"/>
                </a:schemeClr>
              </a:gs>
            </a:gsLst>
            <a:lin ang="540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latin typeface="+mn-ea"/>
            </a:endParaRPr>
          </a:p>
        </p:txBody>
      </p:sp>
      <p:sp>
        <p:nvSpPr>
          <p:cNvPr id="13" name="矩形 12"/>
          <p:cNvSpPr/>
          <p:nvPr>
            <p:custDataLst>
              <p:tags r:id="rId5"/>
            </p:custDataLst>
          </p:nvPr>
        </p:nvSpPr>
        <p:spPr>
          <a:xfrm>
            <a:off x="1013460" y="3141980"/>
            <a:ext cx="312420" cy="304800"/>
          </a:xfrm>
          <a:prstGeom prst="rect">
            <a:avLst/>
          </a:prstGeom>
          <a:gradFill>
            <a:gsLst>
              <a:gs pos="50000">
                <a:schemeClr val="accent1"/>
              </a:gs>
              <a:gs pos="0">
                <a:schemeClr val="accent1">
                  <a:lumMod val="25000"/>
                  <a:lumOff val="75000"/>
                </a:schemeClr>
              </a:gs>
              <a:gs pos="100000">
                <a:schemeClr val="accent1">
                  <a:lumMod val="85000"/>
                </a:schemeClr>
              </a:gs>
            </a:gsLst>
            <a:lin ang="540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b="1">
              <a:latin typeface="+mn-ea"/>
            </a:endParaRPr>
          </a:p>
        </p:txBody>
      </p:sp>
      <p:sp>
        <p:nvSpPr>
          <p:cNvPr id="2" name="圆角矩形 1"/>
          <p:cNvSpPr/>
          <p:nvPr>
            <p:custDataLst>
              <p:tags r:id="rId6"/>
            </p:custDataLst>
          </p:nvPr>
        </p:nvSpPr>
        <p:spPr>
          <a:xfrm>
            <a:off x="687070" y="2135505"/>
            <a:ext cx="1675765" cy="685800"/>
          </a:xfrm>
          <a:prstGeom prst="roundRect">
            <a:avLst/>
          </a:prstGeom>
          <a:solidFill>
            <a:schemeClr val="accent1"/>
          </a:solidFill>
          <a:ln>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800" b="1">
                <a:solidFill>
                  <a:schemeClr val="bg1"/>
                </a:solidFill>
                <a:latin typeface="+mn-ea"/>
              </a:rPr>
              <a:t>学习目标</a:t>
            </a:r>
            <a:endParaRPr lang="zh-CN" altLang="en-US" sz="2800" b="1">
              <a:solidFill>
                <a:schemeClr val="bg1"/>
              </a:solidFill>
              <a:latin typeface="+mn-ea"/>
            </a:endParaRPr>
          </a:p>
        </p:txBody>
      </p:sp>
      <p:sp>
        <p:nvSpPr>
          <p:cNvPr id="3" name="矩形 2"/>
          <p:cNvSpPr/>
          <p:nvPr>
            <p:custDataLst>
              <p:tags r:id="rId7"/>
            </p:custDataLst>
          </p:nvPr>
        </p:nvSpPr>
        <p:spPr>
          <a:xfrm>
            <a:off x="1036320" y="3872230"/>
            <a:ext cx="312420" cy="304800"/>
          </a:xfrm>
          <a:prstGeom prst="rect">
            <a:avLst/>
          </a:prstGeom>
          <a:gradFill>
            <a:gsLst>
              <a:gs pos="50000">
                <a:schemeClr val="accent1"/>
              </a:gs>
              <a:gs pos="0">
                <a:schemeClr val="accent1">
                  <a:lumMod val="25000"/>
                  <a:lumOff val="75000"/>
                </a:schemeClr>
              </a:gs>
              <a:gs pos="100000">
                <a:schemeClr val="accent1">
                  <a:lumMod val="85000"/>
                </a:schemeClr>
              </a:gs>
            </a:gsLst>
            <a:lin ang="540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b="1">
              <a:latin typeface="+mn-ea"/>
            </a:endParaRPr>
          </a:p>
        </p:txBody>
      </p:sp>
      <p:sp>
        <p:nvSpPr>
          <p:cNvPr id="6" name="矩形 5"/>
          <p:cNvSpPr/>
          <p:nvPr>
            <p:custDataLst>
              <p:tags r:id="rId8"/>
            </p:custDataLst>
          </p:nvPr>
        </p:nvSpPr>
        <p:spPr>
          <a:xfrm>
            <a:off x="1036320" y="4602480"/>
            <a:ext cx="312420" cy="304800"/>
          </a:xfrm>
          <a:prstGeom prst="rect">
            <a:avLst/>
          </a:prstGeom>
          <a:gradFill>
            <a:gsLst>
              <a:gs pos="50000">
                <a:schemeClr val="accent1"/>
              </a:gs>
              <a:gs pos="0">
                <a:schemeClr val="accent1">
                  <a:lumMod val="25000"/>
                  <a:lumOff val="75000"/>
                </a:schemeClr>
              </a:gs>
              <a:gs pos="100000">
                <a:schemeClr val="accent1">
                  <a:lumMod val="85000"/>
                </a:schemeClr>
              </a:gs>
            </a:gsLst>
            <a:lin ang="540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b="1">
              <a:latin typeface="+mn-ea"/>
            </a:endParaRPr>
          </a:p>
        </p:txBody>
      </p:sp>
      <p:sp>
        <p:nvSpPr>
          <p:cNvPr id="9" name="圆角矩形 8"/>
          <p:cNvSpPr/>
          <p:nvPr>
            <p:custDataLst>
              <p:tags r:id="rId9"/>
            </p:custDataLst>
          </p:nvPr>
        </p:nvSpPr>
        <p:spPr>
          <a:xfrm>
            <a:off x="687070" y="637540"/>
            <a:ext cx="1675765" cy="685800"/>
          </a:xfrm>
          <a:prstGeom prst="roundRect">
            <a:avLst/>
          </a:prstGeom>
          <a:solidFill>
            <a:schemeClr val="accent1"/>
          </a:solidFill>
          <a:ln>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800" b="1">
                <a:solidFill>
                  <a:schemeClr val="bg1"/>
                </a:solidFill>
                <a:latin typeface="微软雅黑" panose="020B0503020204020204" pitchFamily="34" charset="-122"/>
                <a:ea typeface="微软雅黑" panose="020B0503020204020204" pitchFamily="34" charset="-122"/>
              </a:rPr>
              <a:t>课标要求</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15" name="矩形 14"/>
          <p:cNvSpPr/>
          <p:nvPr>
            <p:custDataLst>
              <p:tags r:id="rId10"/>
            </p:custDataLst>
          </p:nvPr>
        </p:nvSpPr>
        <p:spPr>
          <a:xfrm>
            <a:off x="1036320" y="5692775"/>
            <a:ext cx="312420" cy="304800"/>
          </a:xfrm>
          <a:prstGeom prst="rect">
            <a:avLst/>
          </a:prstGeom>
          <a:gradFill>
            <a:gsLst>
              <a:gs pos="50000">
                <a:schemeClr val="accent1"/>
              </a:gs>
              <a:gs pos="0">
                <a:schemeClr val="accent1">
                  <a:lumMod val="25000"/>
                  <a:lumOff val="75000"/>
                </a:schemeClr>
              </a:gs>
              <a:gs pos="100000">
                <a:schemeClr val="accent1">
                  <a:lumMod val="85000"/>
                </a:schemeClr>
              </a:gs>
            </a:gsLst>
            <a:lin ang="540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b="1">
              <a:latin typeface="+mn-ea"/>
            </a:endParaRPr>
          </a:p>
        </p:txBody>
      </p:sp>
      <p:sp>
        <p:nvSpPr>
          <p:cNvPr id="4" name="文本框 3"/>
          <p:cNvSpPr txBox="1"/>
          <p:nvPr>
            <p:custDataLst>
              <p:tags r:id="rId11"/>
            </p:custDataLst>
          </p:nvPr>
        </p:nvSpPr>
        <p:spPr>
          <a:xfrm>
            <a:off x="1423035" y="1504950"/>
            <a:ext cx="7236460" cy="460375"/>
          </a:xfrm>
          <a:prstGeom prst="rect">
            <a:avLst/>
          </a:prstGeom>
          <a:noFill/>
        </p:spPr>
        <p:txBody>
          <a:bodyPr wrap="square" rtlCol="0" anchor="t">
            <a:spAutoFit/>
          </a:bodyPr>
          <a:lstStyle/>
          <a:p>
            <a:r>
              <a:rPr lang="zh-CN" altLang="en-US" sz="2400" b="1">
                <a:latin typeface="楷体" panose="02010609060101010101" charset="-122"/>
                <a:ea typeface="楷体" panose="02010609060101010101" charset="-122"/>
              </a:rPr>
              <a:t>举例说明环境保护政策、措施与国家安全的关系。</a:t>
            </a:r>
            <a:endParaRPr lang="zh-CN" altLang="en-US" sz="2400" b="1">
              <a:latin typeface="楷体" panose="02010609060101010101" charset="-122"/>
              <a:ea typeface="楷体" panose="02010609060101010101" charset="-122"/>
            </a:endParaRPr>
          </a:p>
        </p:txBody>
      </p:sp>
      <p:sp>
        <p:nvSpPr>
          <p:cNvPr id="5" name="文本框 4"/>
          <p:cNvSpPr txBox="1"/>
          <p:nvPr>
            <p:custDataLst>
              <p:tags r:id="rId12"/>
            </p:custDataLst>
          </p:nvPr>
        </p:nvSpPr>
        <p:spPr>
          <a:xfrm>
            <a:off x="1423035" y="3050540"/>
            <a:ext cx="10217150" cy="3415030"/>
          </a:xfrm>
          <a:prstGeom prst="rect">
            <a:avLst/>
          </a:prstGeom>
          <a:noFill/>
        </p:spPr>
        <p:txBody>
          <a:bodyPr wrap="square" rtlCol="0" anchor="t">
            <a:spAutoFit/>
          </a:bodyPr>
          <a:lstStyle/>
          <a:p>
            <a:r>
              <a:rPr lang="zh-CN" altLang="en-US" sz="2400" b="1">
                <a:latin typeface="楷体" panose="02010609060101010101" charset="-122"/>
                <a:ea typeface="楷体" panose="02010609060101010101" charset="-122"/>
                <a:cs typeface="楷体" panose="02010609060101010101" charset="-122"/>
              </a:rPr>
              <a:t>1.区域认知：通过不同地区生产方式绿色化的措施，理解生态文明建设要因地制宜。</a:t>
            </a:r>
            <a:endParaRPr lang="zh-CN" altLang="en-US" sz="2400" b="1">
              <a:latin typeface="楷体" panose="02010609060101010101" charset="-122"/>
              <a:ea typeface="楷体" panose="02010609060101010101" charset="-122"/>
              <a:cs typeface="楷体" panose="02010609060101010101" charset="-122"/>
            </a:endParaRPr>
          </a:p>
          <a:p>
            <a:r>
              <a:rPr lang="zh-CN" altLang="en-US" sz="2400" b="1">
                <a:latin typeface="楷体" panose="02010609060101010101" charset="-122"/>
                <a:ea typeface="楷体" panose="02010609060101010101" charset="-122"/>
                <a:cs typeface="楷体" panose="02010609060101010101" charset="-122"/>
              </a:rPr>
              <a:t>2.综合思维：结合材料，了解人地关系思想的演变，理解不同历史阶段人地关系的特点。</a:t>
            </a:r>
            <a:endParaRPr lang="zh-CN" altLang="en-US" sz="2400" b="1">
              <a:latin typeface="楷体" panose="02010609060101010101" charset="-122"/>
              <a:ea typeface="楷体" panose="02010609060101010101" charset="-122"/>
              <a:cs typeface="楷体" panose="02010609060101010101" charset="-122"/>
            </a:endParaRPr>
          </a:p>
          <a:p>
            <a:r>
              <a:rPr lang="zh-CN" altLang="en-US" sz="2400" b="1">
                <a:latin typeface="楷体" panose="02010609060101010101" charset="-122"/>
                <a:ea typeface="楷体" panose="02010609060101010101" charset="-122"/>
                <a:cs typeface="楷体" panose="02010609060101010101" charset="-122"/>
              </a:rPr>
              <a:t>3.人地协调观：结合典型案例，认识以生态文明建设为目标的资源与环境安全观，分析其与国家安全的关系，明确生态文明建设的必要性，树立正确的人地协调观。</a:t>
            </a:r>
            <a:endParaRPr lang="zh-CN" altLang="en-US" sz="2400" b="1">
              <a:latin typeface="楷体" panose="02010609060101010101" charset="-122"/>
              <a:ea typeface="楷体" panose="02010609060101010101" charset="-122"/>
              <a:cs typeface="楷体" panose="02010609060101010101" charset="-122"/>
            </a:endParaRPr>
          </a:p>
          <a:p>
            <a:r>
              <a:rPr lang="zh-CN" altLang="en-US" sz="2400" b="1">
                <a:latin typeface="楷体" panose="02010609060101010101" charset="-122"/>
                <a:ea typeface="楷体" panose="02010609060101010101" charset="-122"/>
                <a:cs typeface="楷体" panose="02010609060101010101" charset="-122"/>
              </a:rPr>
              <a:t>4.地理实践力：结合所学知识，知道在日常生活中实现生活绿色化的具体做法。</a:t>
            </a:r>
            <a:endParaRPr lang="zh-CN" altLang="en-US" sz="2400" b="1">
              <a:latin typeface="楷体" panose="02010609060101010101" charset="-122"/>
              <a:ea typeface="楷体" panose="02010609060101010101" charset="-122"/>
              <a:cs typeface="楷体" panose="02010609060101010101" charset="-122"/>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12192000" cy="6858000"/>
          </a:xfrm>
          <a:prstGeom prst="rect">
            <a:avLst/>
          </a:prstGeom>
        </p:spPr>
      </p:pic>
      <p:sp>
        <p:nvSpPr>
          <p:cNvPr id="3" name="矩形 2"/>
          <p:cNvSpPr/>
          <p:nvPr/>
        </p:nvSpPr>
        <p:spPr>
          <a:xfrm>
            <a:off x="0" y="0"/>
            <a:ext cx="12192000" cy="6858000"/>
          </a:xfrm>
          <a:prstGeom prst="rect">
            <a:avLst/>
          </a:prstGeom>
          <a:solidFill>
            <a:sysClr val="windowText" lastClr="000000">
              <a:alpha val="30000"/>
            </a:sysClr>
          </a:solidFill>
          <a:ln w="25400" cap="flat" cmpd="sng" algn="ctr">
            <a:noFill/>
            <a:prstDash val="solid"/>
          </a:ln>
          <a:effectLst/>
        </p:spPr>
        <p:txBody>
          <a:bodyPr rtlCol="0" anchor="ctr"/>
          <a:lstStyle/>
          <a:p>
            <a:pPr algn="ctr">
              <a:defRPr/>
            </a:pPr>
            <a:endParaRPr lang="zh-CN" altLang="en-US" kern="0" dirty="0">
              <a:solidFill>
                <a:prstClr val="white"/>
              </a:solidFill>
              <a:latin typeface="微软雅黑" panose="020B0503020204020204" pitchFamily="34" charset="-122"/>
              <a:ea typeface="微软雅黑" panose="020B0503020204020204" pitchFamily="34" charset="-122"/>
            </a:endParaRPr>
          </a:p>
        </p:txBody>
      </p:sp>
      <p:grpSp>
        <p:nvGrpSpPr>
          <p:cNvPr id="4" name="组合 3"/>
          <p:cNvGrpSpPr/>
          <p:nvPr>
            <p:custDataLst>
              <p:tags r:id="rId2"/>
            </p:custDataLst>
          </p:nvPr>
        </p:nvGrpSpPr>
        <p:grpSpPr>
          <a:xfrm>
            <a:off x="1119368" y="2200232"/>
            <a:ext cx="8354832" cy="1020265"/>
            <a:chOff x="1119368" y="2200232"/>
            <a:chExt cx="8354832" cy="1020265"/>
          </a:xfrm>
        </p:grpSpPr>
        <p:grpSp>
          <p:nvGrpSpPr>
            <p:cNvPr id="5" name="组合 4"/>
            <p:cNvGrpSpPr/>
            <p:nvPr/>
          </p:nvGrpSpPr>
          <p:grpSpPr>
            <a:xfrm>
              <a:off x="1119368" y="2200232"/>
              <a:ext cx="8354832" cy="755725"/>
              <a:chOff x="1119368" y="2022432"/>
              <a:chExt cx="8354832" cy="755725"/>
            </a:xfrm>
          </p:grpSpPr>
          <p:sp>
            <p:nvSpPr>
              <p:cNvPr id="7" name="işlîḋê"/>
              <p:cNvSpPr txBox="1"/>
              <p:nvPr>
                <p:custDataLst>
                  <p:tags r:id="rId3"/>
                </p:custDataLst>
              </p:nvPr>
            </p:nvSpPr>
            <p:spPr>
              <a:xfrm>
                <a:off x="2537678" y="2022432"/>
                <a:ext cx="6936522" cy="755725"/>
              </a:xfrm>
              <a:prstGeom prst="rect">
                <a:avLst/>
              </a:prstGeom>
              <a:noFill/>
              <a:ln>
                <a:noFill/>
              </a:ln>
            </p:spPr>
            <p:txBody>
              <a:bodyPr wrap="none" lIns="91440" tIns="45720" rIns="91440" bIns="45720" anchor="ctr" anchorCtr="0">
                <a:normAutofit/>
              </a:bodyPr>
              <a:lstStyle/>
              <a:p>
                <a:pPr marL="0" marR="0" lvl="0" indent="0" defTabSz="914400" eaLnBrk="1" fontAlgn="auto" latinLnBrk="0" hangingPunct="1">
                  <a:lnSpc>
                    <a:spcPct val="100000"/>
                  </a:lnSpc>
                  <a:spcBef>
                    <a:spcPts val="0"/>
                  </a:spcBef>
                  <a:spcAft>
                    <a:spcPts val="0"/>
                  </a:spcAft>
                  <a:buClrTx/>
                  <a:buSzPct val="25000"/>
                  <a:buFontTx/>
                  <a:buNone/>
                  <a:defRPr/>
                </a:pPr>
                <a:r>
                  <a:rPr kumimoji="0" lang="zh-CN" altLang="en-US" sz="3600" b="1"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rPr>
                  <a:t>人地关系现状和生态文明</a:t>
                </a:r>
                <a:endParaRPr kumimoji="0" lang="zh-CN" altLang="en-US" sz="3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8" name="íṥḷïḋé"/>
              <p:cNvSpPr txBox="1"/>
              <p:nvPr>
                <p:custDataLst>
                  <p:tags r:id="rId4"/>
                </p:custDataLst>
              </p:nvPr>
            </p:nvSpPr>
            <p:spPr>
              <a:xfrm>
                <a:off x="1119368" y="2161284"/>
                <a:ext cx="1418311" cy="478020"/>
              </a:xfrm>
              <a:prstGeom prst="roundRect">
                <a:avLst>
                  <a:gd name="adj" fmla="val 0"/>
                </a:avLst>
              </a:prstGeom>
              <a:noFill/>
              <a:ln w="57150" cap="rnd" cmpd="sng" algn="ctr">
                <a:noFill/>
                <a:prstDash val="solid"/>
                <a:round/>
              </a:ln>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440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01.</a:t>
                </a:r>
                <a:endParaRPr kumimoji="0" lang="en-US" altLang="zh-CN" sz="440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grpSp>
        <p:cxnSp>
          <p:nvCxnSpPr>
            <p:cNvPr id="6" name="ïṡḷïḋe"/>
            <p:cNvCxnSpPr/>
            <p:nvPr>
              <p:custDataLst>
                <p:tags r:id="rId5"/>
              </p:custDataLst>
            </p:nvPr>
          </p:nvCxnSpPr>
          <p:spPr>
            <a:xfrm>
              <a:off x="1320800" y="3220497"/>
              <a:ext cx="7137400" cy="0"/>
            </a:xfrm>
            <a:prstGeom prst="line">
              <a:avLst/>
            </a:prstGeom>
            <a:noFill/>
            <a:ln w="9525" cap="flat" cmpd="sng" algn="ctr">
              <a:solidFill>
                <a:srgbClr val="FFFFFF">
                  <a:alpha val="20000"/>
                </a:srgbClr>
              </a:solidFill>
              <a:prstDash val="solid"/>
              <a:miter lim="800000"/>
            </a:ln>
            <a:effectLst/>
          </p:spPr>
        </p:cxnSp>
      </p:grpSp>
      <p:grpSp>
        <p:nvGrpSpPr>
          <p:cNvPr id="9" name="组合 8"/>
          <p:cNvGrpSpPr/>
          <p:nvPr>
            <p:custDataLst>
              <p:tags r:id="rId6"/>
            </p:custDataLst>
          </p:nvPr>
        </p:nvGrpSpPr>
        <p:grpSpPr>
          <a:xfrm>
            <a:off x="1119368" y="3914922"/>
            <a:ext cx="9370832" cy="1020075"/>
            <a:chOff x="1119368" y="3914922"/>
            <a:chExt cx="9370832" cy="1020075"/>
          </a:xfrm>
        </p:grpSpPr>
        <p:cxnSp>
          <p:nvCxnSpPr>
            <p:cNvPr id="10" name="îŝľiḑé"/>
            <p:cNvCxnSpPr/>
            <p:nvPr>
              <p:custDataLst>
                <p:tags r:id="rId7"/>
              </p:custDataLst>
            </p:nvPr>
          </p:nvCxnSpPr>
          <p:spPr>
            <a:xfrm>
              <a:off x="1320800" y="4934997"/>
              <a:ext cx="9169400" cy="0"/>
            </a:xfrm>
            <a:prstGeom prst="line">
              <a:avLst/>
            </a:prstGeom>
            <a:noFill/>
            <a:ln w="9525" cap="flat" cmpd="sng" algn="ctr">
              <a:solidFill>
                <a:srgbClr val="FFFFFF">
                  <a:alpha val="20000"/>
                </a:srgbClr>
              </a:solidFill>
              <a:prstDash val="solid"/>
              <a:miter lim="800000"/>
            </a:ln>
            <a:effectLst/>
          </p:spPr>
        </p:cxnSp>
        <p:grpSp>
          <p:nvGrpSpPr>
            <p:cNvPr id="11" name="组合 10"/>
            <p:cNvGrpSpPr/>
            <p:nvPr/>
          </p:nvGrpSpPr>
          <p:grpSpPr>
            <a:xfrm>
              <a:off x="1119368" y="3914922"/>
              <a:ext cx="9370832" cy="755725"/>
              <a:chOff x="1119368" y="3737122"/>
              <a:chExt cx="9370832" cy="755725"/>
            </a:xfrm>
          </p:grpSpPr>
          <p:sp>
            <p:nvSpPr>
              <p:cNvPr id="12" name="i$ḷídê"/>
              <p:cNvSpPr txBox="1"/>
              <p:nvPr>
                <p:custDataLst>
                  <p:tags r:id="rId8"/>
                </p:custDataLst>
              </p:nvPr>
            </p:nvSpPr>
            <p:spPr>
              <a:xfrm>
                <a:off x="1119368" y="3875974"/>
                <a:ext cx="1418311" cy="478020"/>
              </a:xfrm>
              <a:prstGeom prst="roundRect">
                <a:avLst>
                  <a:gd name="adj" fmla="val 0"/>
                </a:avLst>
              </a:prstGeom>
              <a:noFill/>
              <a:ln w="57150" cap="rnd" cmpd="sng" algn="ctr">
                <a:noFill/>
                <a:prstDash val="solid"/>
                <a:round/>
              </a:ln>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440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02.</a:t>
                </a:r>
                <a:endParaRPr kumimoji="0" lang="en-US" altLang="zh-CN" sz="440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13" name="işlîḋê"/>
              <p:cNvSpPr txBox="1"/>
              <p:nvPr>
                <p:custDataLst>
                  <p:tags r:id="rId9"/>
                </p:custDataLst>
              </p:nvPr>
            </p:nvSpPr>
            <p:spPr>
              <a:xfrm>
                <a:off x="2537678" y="3737122"/>
                <a:ext cx="7952522" cy="755725"/>
              </a:xfrm>
              <a:prstGeom prst="rect">
                <a:avLst/>
              </a:prstGeom>
              <a:noFill/>
              <a:ln>
                <a:noFill/>
              </a:ln>
            </p:spPr>
            <p:txBody>
              <a:bodyPr wrap="none" lIns="91440" tIns="45720" rIns="91440" bIns="45720" anchor="ctr" anchorCtr="0">
                <a:normAutofit/>
              </a:bodyPr>
              <a:lstStyle/>
              <a:p>
                <a:pPr marL="0" marR="0" lvl="0" indent="0" defTabSz="914400" eaLnBrk="1" fontAlgn="auto" latinLnBrk="0" hangingPunct="1">
                  <a:lnSpc>
                    <a:spcPct val="100000"/>
                  </a:lnSpc>
                  <a:spcBef>
                    <a:spcPts val="0"/>
                  </a:spcBef>
                  <a:spcAft>
                    <a:spcPts val="0"/>
                  </a:spcAft>
                  <a:buClrTx/>
                  <a:buSzPct val="25000"/>
                  <a:buFontTx/>
                  <a:buNone/>
                  <a:defRPr/>
                </a:pPr>
                <a:r>
                  <a:rPr kumimoji="0" lang="zh-CN" altLang="en-US" sz="3600" b="1"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rPr>
                  <a:t>国家怎么做、人民怎么做</a:t>
                </a:r>
                <a:endParaRPr kumimoji="0" lang="zh-CN" altLang="en-US" sz="3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grpSp>
      </p:grpSp>
      <p:cxnSp>
        <p:nvCxnSpPr>
          <p:cNvPr id="14" name="直接连接符 13"/>
          <p:cNvCxnSpPr/>
          <p:nvPr/>
        </p:nvCxnSpPr>
        <p:spPr>
          <a:xfrm>
            <a:off x="5245100" y="875157"/>
            <a:ext cx="6946901" cy="0"/>
          </a:xfrm>
          <a:prstGeom prst="line">
            <a:avLst/>
          </a:prstGeom>
          <a:noFill/>
          <a:ln w="12700" cap="flat" cmpd="sng" algn="ctr">
            <a:solidFill>
              <a:sysClr val="window" lastClr="FFFFFF">
                <a:lumMod val="85000"/>
              </a:sysClr>
            </a:solidFill>
            <a:prstDash val="dash"/>
            <a:miter lim="800000"/>
          </a:ln>
          <a:effectLst/>
        </p:spPr>
      </p:cxnSp>
      <p:sp>
        <p:nvSpPr>
          <p:cNvPr id="15" name="文本框 14"/>
          <p:cNvSpPr txBox="1"/>
          <p:nvPr/>
        </p:nvSpPr>
        <p:spPr>
          <a:xfrm>
            <a:off x="1021967" y="582770"/>
            <a:ext cx="4223132" cy="58477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a:ln>
                  <a:noFill/>
                </a:ln>
                <a:solidFill>
                  <a:prstClr val="white">
                    <a:lumMod val="8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CONTENTS  </a:t>
            </a:r>
            <a:r>
              <a:rPr kumimoji="0" lang="zh-CN" altLang="en-US" sz="3200" b="1" i="0" u="none" strike="noStrike" kern="0" cap="none" spc="0" normalizeH="0" baseline="0" noProof="0" dirty="0">
                <a:ln>
                  <a:noFill/>
                </a:ln>
                <a:solidFill>
                  <a:prstClr val="white">
                    <a:lumMod val="8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目录</a:t>
            </a:r>
            <a:endParaRPr kumimoji="0" lang="zh-CN" altLang="en-US" sz="1800" b="0" i="0" u="none" strike="noStrike" kern="0" cap="none" spc="0" normalizeH="0" baseline="0" noProof="0" dirty="0">
              <a:ln>
                <a:noFill/>
              </a:ln>
              <a:solidFill>
                <a:prstClr val="white">
                  <a:lumMod val="85000"/>
                </a:prstClr>
              </a:solidFill>
              <a:effectLst/>
              <a:uLnTx/>
              <a:uFillTx/>
            </a:endParaRPr>
          </a:p>
        </p:txBody>
      </p:sp>
      <p:cxnSp>
        <p:nvCxnSpPr>
          <p:cNvPr id="16" name="直接连接符 15"/>
          <p:cNvCxnSpPr/>
          <p:nvPr/>
        </p:nvCxnSpPr>
        <p:spPr>
          <a:xfrm>
            <a:off x="0" y="875157"/>
            <a:ext cx="1021967" cy="0"/>
          </a:xfrm>
          <a:prstGeom prst="line">
            <a:avLst/>
          </a:prstGeom>
          <a:noFill/>
          <a:ln w="12700" cap="flat" cmpd="sng" algn="ctr">
            <a:solidFill>
              <a:sysClr val="window" lastClr="FFFFFF">
                <a:lumMod val="85000"/>
              </a:sysClr>
            </a:solidFill>
            <a:prstDash val="dash"/>
            <a:miter lim="800000"/>
          </a:ln>
          <a:effectLst/>
        </p:spPr>
      </p:cxnSp>
      <p:grpSp>
        <p:nvGrpSpPr>
          <p:cNvPr id="17" name="组合 16"/>
          <p:cNvGrpSpPr/>
          <p:nvPr>
            <p:custDataLst>
              <p:tags r:id="rId10"/>
            </p:custDataLst>
          </p:nvPr>
        </p:nvGrpSpPr>
        <p:grpSpPr>
          <a:xfrm>
            <a:off x="1119368" y="5450049"/>
            <a:ext cx="9370832" cy="1020075"/>
            <a:chOff x="1119368" y="3914922"/>
            <a:chExt cx="9370832" cy="1020075"/>
          </a:xfrm>
        </p:grpSpPr>
        <p:cxnSp>
          <p:nvCxnSpPr>
            <p:cNvPr id="18" name="îŝľiḑé"/>
            <p:cNvCxnSpPr/>
            <p:nvPr/>
          </p:nvCxnSpPr>
          <p:spPr>
            <a:xfrm>
              <a:off x="1320800" y="4934997"/>
              <a:ext cx="9169400" cy="0"/>
            </a:xfrm>
            <a:prstGeom prst="line">
              <a:avLst/>
            </a:prstGeom>
            <a:noFill/>
            <a:ln w="9525" cap="flat" cmpd="sng" algn="ctr">
              <a:solidFill>
                <a:srgbClr val="FFFFFF">
                  <a:alpha val="20000"/>
                </a:srgbClr>
              </a:solidFill>
              <a:prstDash val="solid"/>
              <a:miter lim="800000"/>
            </a:ln>
            <a:effectLst/>
          </p:spPr>
        </p:cxnSp>
        <p:grpSp>
          <p:nvGrpSpPr>
            <p:cNvPr id="19" name="组合 18"/>
            <p:cNvGrpSpPr/>
            <p:nvPr/>
          </p:nvGrpSpPr>
          <p:grpSpPr>
            <a:xfrm>
              <a:off x="1119368" y="3914922"/>
              <a:ext cx="9370832" cy="755725"/>
              <a:chOff x="1119368" y="3737122"/>
              <a:chExt cx="9370832" cy="755725"/>
            </a:xfrm>
          </p:grpSpPr>
          <p:sp>
            <p:nvSpPr>
              <p:cNvPr id="20" name="i$ḷídê"/>
              <p:cNvSpPr txBox="1"/>
              <p:nvPr>
                <p:custDataLst>
                  <p:tags r:id="rId11"/>
                </p:custDataLst>
              </p:nvPr>
            </p:nvSpPr>
            <p:spPr>
              <a:xfrm>
                <a:off x="1119368" y="3875974"/>
                <a:ext cx="1418311" cy="478020"/>
              </a:xfrm>
              <a:prstGeom prst="roundRect">
                <a:avLst>
                  <a:gd name="adj" fmla="val 0"/>
                </a:avLst>
              </a:prstGeom>
              <a:noFill/>
              <a:ln w="57150" cap="rnd" cmpd="sng" algn="ctr">
                <a:noFill/>
                <a:prstDash val="solid"/>
                <a:round/>
              </a:ln>
              <a:effectLst/>
            </p:spPr>
            <p:txBody>
              <a:bodyPr rot="0" spcFirstLastPara="0" vert="horz" wrap="none" lIns="91440" tIns="45720" rIns="91440" bIns="45720" numCol="1" spcCol="0" rtlCol="0" fromWordArt="0" anchor="ctr" anchorCtr="0" forceAA="0" compatLnSpc="1">
                <a:no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4400"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rPr>
                  <a:t>03.</a:t>
                </a:r>
                <a:endParaRPr kumimoji="0" lang="en-US" altLang="zh-CN" sz="440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21" name="işlîḋê"/>
              <p:cNvSpPr txBox="1"/>
              <p:nvPr>
                <p:custDataLst>
                  <p:tags r:id="rId12"/>
                </p:custDataLst>
              </p:nvPr>
            </p:nvSpPr>
            <p:spPr>
              <a:xfrm>
                <a:off x="2537678" y="3737122"/>
                <a:ext cx="7952522" cy="755725"/>
              </a:xfrm>
              <a:prstGeom prst="rect">
                <a:avLst/>
              </a:prstGeom>
              <a:noFill/>
              <a:ln>
                <a:noFill/>
              </a:ln>
            </p:spPr>
            <p:txBody>
              <a:bodyPr wrap="none" lIns="91440" tIns="45720" rIns="91440" bIns="45720" anchor="ctr" anchorCtr="0">
                <a:normAutofit/>
              </a:bodyPr>
              <a:lstStyle/>
              <a:p>
                <a:pPr marL="0" marR="0" lvl="0" indent="0" defTabSz="914400" eaLnBrk="1" fontAlgn="auto" latinLnBrk="0" hangingPunct="1">
                  <a:lnSpc>
                    <a:spcPct val="100000"/>
                  </a:lnSpc>
                  <a:spcBef>
                    <a:spcPts val="0"/>
                  </a:spcBef>
                  <a:spcAft>
                    <a:spcPts val="0"/>
                  </a:spcAft>
                  <a:buClrTx/>
                  <a:buSzPct val="25000"/>
                  <a:buFontTx/>
                  <a:buNone/>
                  <a:defRPr/>
                </a:pPr>
                <a:r>
                  <a:rPr lang="zh-CN" altLang="en-US" sz="3600" b="1" kern="0" dirty="0" smtClean="0">
                    <a:solidFill>
                      <a:srgbClr val="FFFFFF"/>
                    </a:solidFill>
                    <a:latin typeface="微软雅黑" panose="020B0503020204020204" pitchFamily="34" charset="-122"/>
                    <a:ea typeface="微软雅黑" panose="020B0503020204020204" pitchFamily="34" charset="-122"/>
                  </a:rPr>
                  <a:t>国际社会怎么做</a:t>
                </a:r>
                <a:endParaRPr kumimoji="0" lang="zh-CN" altLang="en-US" sz="3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custDataLst>
              <p:tags r:id="rId1"/>
            </p:custDataLst>
          </p:nvPr>
        </p:nvGrpSpPr>
        <p:grpSpPr>
          <a:xfrm>
            <a:off x="267970" y="1301115"/>
            <a:ext cx="11702415" cy="5361940"/>
            <a:chOff x="910" y="2445"/>
            <a:chExt cx="17659" cy="7470"/>
          </a:xfrm>
        </p:grpSpPr>
        <p:sp>
          <p:nvSpPr>
            <p:cNvPr id="5" name="矩形 4"/>
            <p:cNvSpPr/>
            <p:nvPr>
              <p:custDataLst>
                <p:tags r:id="rId2"/>
              </p:custDataLst>
            </p:nvPr>
          </p:nvSpPr>
          <p:spPr>
            <a:xfrm>
              <a:off x="1024" y="2546"/>
              <a:ext cx="17545" cy="7369"/>
            </a:xfrm>
            <a:prstGeom prst="rect">
              <a:avLst/>
            </a:prstGeom>
            <a:solidFill>
              <a:schemeClr val="accent1">
                <a:lumMod val="75000"/>
                <a:alpha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custDataLst>
                <p:tags r:id="rId3"/>
              </p:custDataLst>
            </p:nvPr>
          </p:nvSpPr>
          <p:spPr>
            <a:xfrm>
              <a:off x="910" y="2445"/>
              <a:ext cx="17468" cy="7260"/>
            </a:xfrm>
            <a:prstGeom prst="rect">
              <a:avLst/>
            </a:prstGeom>
            <a:solidFill>
              <a:schemeClr val="bg1"/>
            </a:solidFill>
            <a:ln w="12700"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圆角矩形 7"/>
          <p:cNvSpPr/>
          <p:nvPr>
            <p:custDataLst>
              <p:tags r:id="rId4"/>
            </p:custDataLst>
          </p:nvPr>
        </p:nvSpPr>
        <p:spPr>
          <a:xfrm>
            <a:off x="1523365" y="471170"/>
            <a:ext cx="2244725" cy="628650"/>
          </a:xfrm>
          <a:prstGeom prst="roundRect">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3600" b="1">
              <a:solidFill>
                <a:schemeClr val="bg1"/>
              </a:solidFill>
              <a:latin typeface="+mn-ea"/>
              <a:sym typeface="汉仪君黑-45简" panose="020B0604020202020204" charset="-122"/>
            </a:endParaRPr>
          </a:p>
          <a:p>
            <a:pPr algn="ctr"/>
            <a:r>
              <a:rPr lang="zh-CN" altLang="en-US" sz="3600" b="1">
                <a:solidFill>
                  <a:schemeClr val="bg1"/>
                </a:solidFill>
                <a:latin typeface="+mn-ea"/>
                <a:sym typeface="汉仪君黑-45简" panose="020B0604020202020204" charset="-122"/>
              </a:rPr>
              <a:t>案例分析</a:t>
            </a:r>
            <a:endParaRPr lang="zh-CN" altLang="en-US" sz="3600" b="1">
              <a:solidFill>
                <a:schemeClr val="bg1"/>
              </a:solidFill>
              <a:latin typeface="+mn-ea"/>
              <a:sym typeface="汉仪君黑-45简" panose="020B0604020202020204" charset="-122"/>
            </a:endParaRPr>
          </a:p>
          <a:p>
            <a:pPr algn="ctr"/>
            <a:endParaRPr lang="zh-CN" altLang="en-US" sz="3600" b="1">
              <a:solidFill>
                <a:schemeClr val="bg1"/>
              </a:solidFill>
              <a:latin typeface="+mn-ea"/>
              <a:sym typeface="汉仪君黑-45简" panose="020B0604020202020204" charset="-122"/>
            </a:endParaRPr>
          </a:p>
        </p:txBody>
      </p:sp>
      <p:cxnSp>
        <p:nvCxnSpPr>
          <p:cNvPr id="3145728" name="直接连接符 6"/>
          <p:cNvCxnSpPr/>
          <p:nvPr>
            <p:custDataLst>
              <p:tags r:id="rId5"/>
            </p:custDataLst>
          </p:nvPr>
        </p:nvCxnSpPr>
        <p:spPr>
          <a:xfrm>
            <a:off x="267335" y="1141730"/>
            <a:ext cx="11642090" cy="3810"/>
          </a:xfrm>
          <a:prstGeom prst="line">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gradFill>
          </a:ln>
        </p:spPr>
        <p:style>
          <a:lnRef idx="2">
            <a:schemeClr val="accent2"/>
          </a:lnRef>
          <a:fillRef idx="0">
            <a:schemeClr val="accent2"/>
          </a:fillRef>
          <a:effectRef idx="1">
            <a:schemeClr val="accent2"/>
          </a:effectRef>
          <a:fontRef idx="minor">
            <a:schemeClr val="tx1"/>
          </a:fontRef>
        </p:style>
      </p:cxnSp>
      <p:sp>
        <p:nvSpPr>
          <p:cNvPr id="19" name="圆角矩形 7"/>
          <p:cNvSpPr/>
          <p:nvPr>
            <p:custDataLst>
              <p:tags r:id="rId6"/>
            </p:custDataLst>
          </p:nvPr>
        </p:nvSpPr>
        <p:spPr>
          <a:xfrm>
            <a:off x="6197600" y="1527810"/>
            <a:ext cx="1007110" cy="443230"/>
          </a:xfrm>
          <a:prstGeom prst="roundRect">
            <a:avLst/>
          </a:prstGeom>
          <a:solidFill>
            <a:srgbClr val="09A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solidFill>
                  <a:prstClr val="white"/>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rPr>
              <a:t>材料</a:t>
            </a:r>
            <a:endParaRPr kumimoji="0" lang="zh-CN" altLang="en-US" sz="2400" b="0" i="0" u="none" strike="noStrike" kern="1200" cap="none" spc="0" normalizeH="0" baseline="0" noProof="0">
              <a:ln>
                <a:noFill/>
              </a:ln>
              <a:solidFill>
                <a:prstClr val="white"/>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6" name="椭圆 35"/>
          <p:cNvSpPr/>
          <p:nvPr>
            <p:custDataLst>
              <p:tags r:id="rId7"/>
            </p:custDataLst>
          </p:nvPr>
        </p:nvSpPr>
        <p:spPr>
          <a:xfrm>
            <a:off x="1181100" y="5374640"/>
            <a:ext cx="309880" cy="309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C00000"/>
              </a:solidFill>
            </a:endParaRPr>
          </a:p>
        </p:txBody>
      </p:sp>
      <p:grpSp>
        <p:nvGrpSpPr>
          <p:cNvPr id="17" name="组合 16"/>
          <p:cNvGrpSpPr/>
          <p:nvPr>
            <p:custDataLst>
              <p:tags r:id="rId8"/>
            </p:custDataLst>
          </p:nvPr>
        </p:nvGrpSpPr>
        <p:grpSpPr>
          <a:xfrm>
            <a:off x="709295" y="492760"/>
            <a:ext cx="598170" cy="598170"/>
            <a:chOff x="5545" y="3159"/>
            <a:chExt cx="1224" cy="1224"/>
          </a:xfrm>
        </p:grpSpPr>
        <p:sp>
          <p:nvSpPr>
            <p:cNvPr id="18" name="泪滴形 17"/>
            <p:cNvSpPr/>
            <p:nvPr>
              <p:custDataLst>
                <p:tags r:id="rId9"/>
              </p:custDataLst>
            </p:nvPr>
          </p:nvSpPr>
          <p:spPr>
            <a:xfrm rot="2700000">
              <a:off x="5545" y="3159"/>
              <a:ext cx="1225" cy="1225"/>
            </a:xfrm>
            <a:prstGeom prst="teardrop">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粗黑宋简体" panose="02000000000000000000" pitchFamily="2" charset="-122"/>
                <a:ea typeface="方正粗黑宋简体" panose="02000000000000000000" pitchFamily="2" charset="-122"/>
              </a:endParaRPr>
            </a:p>
          </p:txBody>
        </p:sp>
        <p:sp>
          <p:nvSpPr>
            <p:cNvPr id="21" name="椭圆 20"/>
            <p:cNvSpPr/>
            <p:nvPr>
              <p:custDataLst>
                <p:tags r:id="rId10"/>
              </p:custDataLst>
            </p:nvPr>
          </p:nvSpPr>
          <p:spPr>
            <a:xfrm>
              <a:off x="5869" y="3415"/>
              <a:ext cx="642" cy="688"/>
            </a:xfrm>
            <a:prstGeom prst="ellipse">
              <a:avLst/>
            </a:prstGeom>
            <a:noFill/>
            <a:ln w="476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粗黑宋简体" panose="02000000000000000000" pitchFamily="2" charset="-122"/>
                <a:ea typeface="方正粗黑宋简体" panose="02000000000000000000" pitchFamily="2" charset="-122"/>
              </a:endParaRPr>
            </a:p>
          </p:txBody>
        </p:sp>
      </p:grpSp>
      <p:sp>
        <p:nvSpPr>
          <p:cNvPr id="20" name="椭圆 19"/>
          <p:cNvSpPr/>
          <p:nvPr>
            <p:custDataLst>
              <p:tags r:id="rId11"/>
            </p:custDataLst>
          </p:nvPr>
        </p:nvSpPr>
        <p:spPr>
          <a:xfrm>
            <a:off x="1181100" y="5911215"/>
            <a:ext cx="309880" cy="309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C00000"/>
              </a:solidFill>
            </a:endParaRPr>
          </a:p>
        </p:txBody>
      </p:sp>
      <p:pic>
        <p:nvPicPr>
          <p:cNvPr id="3" name="图片 2"/>
          <p:cNvPicPr>
            <a:picLocks noChangeAspect="1"/>
          </p:cNvPicPr>
          <p:nvPr>
            <p:custDataLst>
              <p:tags r:id="rId12"/>
            </p:custDataLst>
          </p:nvPr>
        </p:nvPicPr>
        <p:blipFill>
          <a:blip r:embed="rId13"/>
          <a:stretch>
            <a:fillRect/>
          </a:stretch>
        </p:blipFill>
        <p:spPr>
          <a:xfrm>
            <a:off x="424815" y="1469390"/>
            <a:ext cx="5474335" cy="3358515"/>
          </a:xfrm>
          <a:prstGeom prst="rect">
            <a:avLst/>
          </a:prstGeom>
        </p:spPr>
      </p:pic>
      <p:sp>
        <p:nvSpPr>
          <p:cNvPr id="4" name="文本框 3"/>
          <p:cNvSpPr txBox="1"/>
          <p:nvPr>
            <p:custDataLst>
              <p:tags r:id="rId14"/>
            </p:custDataLst>
          </p:nvPr>
        </p:nvSpPr>
        <p:spPr>
          <a:xfrm>
            <a:off x="6169660" y="2019300"/>
            <a:ext cx="5452110" cy="3046095"/>
          </a:xfrm>
          <a:prstGeom prst="rect">
            <a:avLst/>
          </a:prstGeom>
          <a:noFill/>
        </p:spPr>
        <p:txBody>
          <a:bodyPr wrap="square" rtlCol="0" anchor="t">
            <a:spAutoFit/>
          </a:bodyPr>
          <a:lstStyle/>
          <a:p>
            <a:r>
              <a:rPr lang="en-US" altLang="zh-CN" sz="2400" b="1">
                <a:latin typeface="楷体_GB2312" panose="02010609030101010101" charset="-122"/>
                <a:ea typeface="楷体_GB2312" panose="02010609030101010101" charset="-122"/>
                <a:cs typeface="楷体_GB2312" panose="02010609030101010101" charset="-122"/>
              </a:rPr>
              <a:t>    </a:t>
            </a:r>
            <a:r>
              <a:rPr lang="zh-CN" altLang="en-US" sz="2400" b="1">
                <a:latin typeface="楷体_GB2312" panose="02010609030101010101" charset="-122"/>
                <a:ea typeface="楷体_GB2312" panose="02010609030101010101" charset="-122"/>
                <a:cs typeface="楷体_GB2312" panose="02010609030101010101" charset="-122"/>
              </a:rPr>
              <a:t>20世纪80年代中后期，作为贫困县的浙江省安吉县，利用当地矿产资源优势，走上工业立县之路。大家的钱袋子鼓起来了，但山秃、气浊、水浑却成了安吉新的烦恼。1998年，安吉县开始整治污染企业和矿山，走上生态立县之路。如今的安吉，呈现一幅青山绿水、美丽和谐的生态画卷。</a:t>
            </a:r>
            <a:endParaRPr lang="zh-CN" altLang="en-US" sz="2400" b="1">
              <a:latin typeface="楷体_GB2312" panose="02010609030101010101" charset="-122"/>
              <a:ea typeface="楷体_GB2312" panose="02010609030101010101" charset="-122"/>
              <a:cs typeface="楷体_GB2312" panose="02010609030101010101" charset="-122"/>
            </a:endParaRPr>
          </a:p>
        </p:txBody>
      </p:sp>
      <p:sp>
        <p:nvSpPr>
          <p:cNvPr id="7" name="文本框 6"/>
          <p:cNvSpPr txBox="1"/>
          <p:nvPr>
            <p:custDataLst>
              <p:tags r:id="rId15"/>
            </p:custDataLst>
          </p:nvPr>
        </p:nvSpPr>
        <p:spPr>
          <a:xfrm>
            <a:off x="1523365" y="5137150"/>
            <a:ext cx="7193280" cy="1198880"/>
          </a:xfrm>
          <a:prstGeom prst="rect">
            <a:avLst/>
          </a:prstGeom>
          <a:noFill/>
        </p:spPr>
        <p:txBody>
          <a:bodyPr wrap="none" rtlCol="0">
            <a:spAutoFit/>
          </a:bodyPr>
          <a:lstStyle/>
          <a:p>
            <a:pPr algn="l" fontAlgn="auto">
              <a:lnSpc>
                <a:spcPct val="150000"/>
              </a:lnSpc>
            </a:pPr>
            <a:r>
              <a:rPr lang="zh-CN" altLang="en-US" sz="2400" b="1">
                <a:latin typeface="+mn-ea"/>
                <a:cs typeface="楷体_GB2312" panose="02010609030101010101" charset="-122"/>
                <a:sym typeface="+mn-ea"/>
              </a:rPr>
              <a:t>安吉为什么要从工业立县转向生态立县？</a:t>
            </a:r>
            <a:endParaRPr lang="zh-CN" altLang="en-US" sz="2400" b="1">
              <a:latin typeface="+mn-ea"/>
              <a:cs typeface="楷体_GB2312" panose="02010609030101010101" charset="-122"/>
              <a:sym typeface="+mn-ea"/>
            </a:endParaRPr>
          </a:p>
          <a:p>
            <a:pPr algn="l" fontAlgn="auto">
              <a:lnSpc>
                <a:spcPct val="150000"/>
              </a:lnSpc>
            </a:pPr>
            <a:r>
              <a:rPr lang="zh-CN" altLang="en-US" sz="2400" b="1">
                <a:latin typeface="+mn-ea"/>
                <a:cs typeface="楷体_GB2312" panose="02010609030101010101" charset="-122"/>
                <a:sym typeface="+mn-ea"/>
              </a:rPr>
              <a:t>安吉这种发展方式的转变是个案还是一种时代潮流？</a:t>
            </a:r>
            <a:endParaRPr lang="zh-CN" altLang="en-US" sz="2400" b="1">
              <a:latin typeface="+mn-ea"/>
              <a:cs typeface="楷体_GB2312" panose="02010609030101010101" charset="-122"/>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669922" y="0"/>
            <a:ext cx="10850563" cy="6463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zh-CN" altLang="en-US" sz="3200" b="1" i="0" u="none" strike="noStrike" kern="1200" cap="none" spc="0" normalizeH="0" baseline="0" noProof="0" dirty="0" smtClean="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j-cs"/>
                <a:sym typeface="+mn-lt"/>
              </a:rPr>
              <a:t>人</a:t>
            </a:r>
            <a:r>
              <a:rPr kumimoji="0" lang="zh-CN" altLang="en-US" sz="32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j-cs"/>
                <a:sym typeface="+mn-lt"/>
              </a:rPr>
              <a:t>类社会发展史</a:t>
            </a:r>
            <a:endParaRPr kumimoji="0" lang="zh-CN" altLang="en-US" sz="32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j-cs"/>
              <a:sym typeface="+mn-lt"/>
            </a:endParaRPr>
          </a:p>
        </p:txBody>
      </p:sp>
      <p:cxnSp>
        <p:nvCxnSpPr>
          <p:cNvPr id="4" name="直接连接符 3"/>
          <p:cNvCxnSpPr/>
          <p:nvPr/>
        </p:nvCxnSpPr>
        <p:spPr>
          <a:xfrm>
            <a:off x="669921" y="663525"/>
            <a:ext cx="10850563" cy="0"/>
          </a:xfrm>
          <a:prstGeom prst="line">
            <a:avLst/>
          </a:prstGeom>
          <a:noFill/>
          <a:ln w="12700" cap="flat" cmpd="sng" algn="ctr">
            <a:solidFill>
              <a:schemeClr val="tx1">
                <a:lumMod val="75000"/>
                <a:lumOff val="25000"/>
              </a:schemeClr>
            </a:solidFill>
            <a:prstDash val="solid"/>
            <a:miter lim="800000"/>
          </a:ln>
          <a:effectLst/>
        </p:spPr>
      </p:cxnSp>
      <p:graphicFrame>
        <p:nvGraphicFramePr>
          <p:cNvPr id="2" name="表格 4"/>
          <p:cNvGraphicFramePr>
            <a:graphicFrameLocks noGrp="1"/>
          </p:cNvGraphicFramePr>
          <p:nvPr/>
        </p:nvGraphicFramePr>
        <p:xfrm>
          <a:off x="669922" y="1915722"/>
          <a:ext cx="10850565" cy="4942278"/>
        </p:xfrm>
        <a:graphic>
          <a:graphicData uri="http://schemas.openxmlformats.org/drawingml/2006/table">
            <a:tbl>
              <a:tblPr firstRow="1" bandRow="1">
                <a:tableStyleId>{5C22544A-7EE6-4342-B048-85BDC9FD1C3A}</a:tableStyleId>
              </a:tblPr>
              <a:tblGrid>
                <a:gridCol w="1501780"/>
                <a:gridCol w="1549400"/>
                <a:gridCol w="1841500"/>
                <a:gridCol w="4101303"/>
                <a:gridCol w="1856582"/>
              </a:tblGrid>
              <a:tr h="868120">
                <a:tc>
                  <a:txBody>
                    <a:bodyPr/>
                    <a:lstStyle/>
                    <a:p>
                      <a:pPr algn="ctr"/>
                      <a:r>
                        <a:rPr lang="zh-CN" altLang="en-US" sz="2400" dirty="0">
                          <a:latin typeface="微软雅黑" panose="020B0503020204020204" pitchFamily="34" charset="-122"/>
                          <a:ea typeface="微软雅黑" panose="020B0503020204020204" pitchFamily="34" charset="-122"/>
                        </a:rPr>
                        <a:t>社会阶段</a:t>
                      </a:r>
                      <a:endParaRPr lang="zh-CN" altLang="en-US" sz="24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2400" dirty="0">
                          <a:latin typeface="微软雅黑" panose="020B0503020204020204" pitchFamily="34" charset="-122"/>
                          <a:ea typeface="微软雅黑" panose="020B0503020204020204" pitchFamily="34" charset="-122"/>
                        </a:rPr>
                        <a:t>主导产业</a:t>
                      </a:r>
                      <a:endParaRPr lang="zh-CN" altLang="en-US" sz="24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2400" dirty="0">
                          <a:latin typeface="微软雅黑" panose="020B0503020204020204" pitchFamily="34" charset="-122"/>
                          <a:ea typeface="微软雅黑" panose="020B0503020204020204" pitchFamily="34" charset="-122"/>
                        </a:rPr>
                        <a:t>资源基础</a:t>
                      </a:r>
                      <a:endParaRPr lang="zh-CN" altLang="en-US" sz="24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2400" dirty="0">
                          <a:latin typeface="微软雅黑" panose="020B0503020204020204" pitchFamily="34" charset="-122"/>
                          <a:ea typeface="微软雅黑" panose="020B0503020204020204" pitchFamily="34" charset="-122"/>
                        </a:rPr>
                        <a:t>环境问题</a:t>
                      </a:r>
                      <a:endParaRPr lang="zh-CN" altLang="en-US" sz="24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2400" dirty="0">
                          <a:latin typeface="微软雅黑" panose="020B0503020204020204" pitchFamily="34" charset="-122"/>
                          <a:ea typeface="微软雅黑" panose="020B0503020204020204" pitchFamily="34" charset="-122"/>
                        </a:rPr>
                        <a:t>人与自然的</a:t>
                      </a:r>
                      <a:endParaRPr lang="en-US" altLang="zh-CN" sz="2400" dirty="0">
                        <a:latin typeface="微软雅黑" panose="020B0503020204020204" pitchFamily="34" charset="-122"/>
                        <a:ea typeface="微软雅黑" panose="020B0503020204020204" pitchFamily="34" charset="-122"/>
                      </a:endParaRPr>
                    </a:p>
                    <a:p>
                      <a:pPr algn="ctr"/>
                      <a:r>
                        <a:rPr lang="zh-CN" altLang="en-US" sz="2400" dirty="0">
                          <a:latin typeface="微软雅黑" panose="020B0503020204020204" pitchFamily="34" charset="-122"/>
                          <a:ea typeface="微软雅黑" panose="020B0503020204020204" pitchFamily="34" charset="-122"/>
                        </a:rPr>
                        <a:t>关系</a:t>
                      </a:r>
                      <a:endParaRPr lang="zh-CN" altLang="en-US" sz="2400" dirty="0">
                        <a:latin typeface="微软雅黑" panose="020B0503020204020204" pitchFamily="34" charset="-122"/>
                        <a:ea typeface="微软雅黑" panose="020B0503020204020204" pitchFamily="34" charset="-122"/>
                      </a:endParaRPr>
                    </a:p>
                  </a:txBody>
                  <a:tcPr anchor="ctr"/>
                </a:tc>
              </a:tr>
              <a:tr h="1273386">
                <a:tc>
                  <a:txBody>
                    <a:bodyPr/>
                    <a:lstStyle/>
                    <a:p>
                      <a:pPr algn="ctr"/>
                      <a:r>
                        <a:rPr lang="zh-CN" altLang="en-US" sz="2400" dirty="0">
                          <a:latin typeface="微软雅黑" panose="020B0503020204020204" pitchFamily="34" charset="-122"/>
                          <a:ea typeface="微软雅黑" panose="020B0503020204020204" pitchFamily="34" charset="-122"/>
                        </a:rPr>
                        <a:t>原始</a:t>
                      </a:r>
                      <a:endParaRPr lang="en-US" altLang="zh-CN" sz="2400" dirty="0">
                        <a:latin typeface="微软雅黑" panose="020B0503020204020204" pitchFamily="34" charset="-122"/>
                        <a:ea typeface="微软雅黑" panose="020B0503020204020204" pitchFamily="34" charset="-122"/>
                      </a:endParaRPr>
                    </a:p>
                    <a:p>
                      <a:pPr algn="ctr"/>
                      <a:r>
                        <a:rPr lang="zh-CN" altLang="en-US" sz="2400" dirty="0">
                          <a:latin typeface="微软雅黑" panose="020B0503020204020204" pitchFamily="34" charset="-122"/>
                          <a:ea typeface="微软雅黑" panose="020B0503020204020204" pitchFamily="34" charset="-122"/>
                        </a:rPr>
                        <a:t>社会</a:t>
                      </a:r>
                      <a:endParaRPr lang="zh-CN" altLang="en-US" sz="24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2400" dirty="0">
                          <a:latin typeface="微软雅黑" panose="020B0503020204020204" pitchFamily="34" charset="-122"/>
                          <a:ea typeface="微软雅黑" panose="020B0503020204020204" pitchFamily="34" charset="-122"/>
                        </a:rPr>
                        <a:t>采集</a:t>
                      </a:r>
                      <a:endParaRPr lang="en-US" altLang="zh-CN" sz="2400" dirty="0">
                        <a:latin typeface="微软雅黑" panose="020B0503020204020204" pitchFamily="34" charset="-122"/>
                        <a:ea typeface="微软雅黑" panose="020B0503020204020204" pitchFamily="34" charset="-122"/>
                      </a:endParaRPr>
                    </a:p>
                    <a:p>
                      <a:pPr algn="ctr"/>
                      <a:r>
                        <a:rPr lang="zh-CN" altLang="en-US" sz="2400" dirty="0">
                          <a:latin typeface="微软雅黑" panose="020B0503020204020204" pitchFamily="34" charset="-122"/>
                          <a:ea typeface="微软雅黑" panose="020B0503020204020204" pitchFamily="34" charset="-122"/>
                        </a:rPr>
                        <a:t>狩猎</a:t>
                      </a:r>
                      <a:endParaRPr lang="zh-CN" altLang="en-US" sz="2400" dirty="0">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自然植物</a:t>
                      </a:r>
                      <a:endParaRPr kumimoji="0" lang="en-US" altLang="zh-CN" sz="24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动物</a:t>
                      </a:r>
                      <a:endParaRPr kumimoji="0" lang="zh-CN" altLang="en-US" sz="24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对自然的破坏较小</a:t>
                      </a:r>
                      <a:endParaRPr kumimoji="0" lang="en-US" altLang="zh-CN" sz="24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且发生在局地</a:t>
                      </a:r>
                      <a:endParaRPr kumimoji="0" lang="zh-CN" altLang="en-US" sz="24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txBody>
                  <a:tcPr anchor="ctr"/>
                </a:tc>
                <a:tc>
                  <a:txBody>
                    <a:bodyPr/>
                    <a:lstStyle/>
                    <a:p>
                      <a:pPr algn="ctr"/>
                      <a:r>
                        <a:rPr kumimoji="0" lang="zh-CN" altLang="en-US" sz="24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依附自然</a:t>
                      </a:r>
                      <a:endParaRPr lang="zh-CN" altLang="en-US" sz="2400" dirty="0">
                        <a:latin typeface="微软雅黑" panose="020B0503020204020204" pitchFamily="34" charset="-122"/>
                        <a:ea typeface="微软雅黑" panose="020B0503020204020204" pitchFamily="34" charset="-122"/>
                      </a:endParaRPr>
                    </a:p>
                  </a:txBody>
                  <a:tcPr anchor="ctr"/>
                </a:tc>
              </a:tr>
              <a:tr h="1273386">
                <a:tc>
                  <a:txBody>
                    <a:bodyPr/>
                    <a:lstStyle/>
                    <a:p>
                      <a:pPr algn="ctr"/>
                      <a:r>
                        <a:rPr lang="zh-CN" altLang="en-US" sz="2400" dirty="0">
                          <a:latin typeface="微软雅黑" panose="020B0503020204020204" pitchFamily="34" charset="-122"/>
                          <a:ea typeface="微软雅黑" panose="020B0503020204020204" pitchFamily="34" charset="-122"/>
                        </a:rPr>
                        <a:t>农业</a:t>
                      </a:r>
                      <a:endParaRPr lang="en-US" altLang="zh-CN" sz="2400" dirty="0">
                        <a:latin typeface="微软雅黑" panose="020B0503020204020204" pitchFamily="34" charset="-122"/>
                        <a:ea typeface="微软雅黑" panose="020B0503020204020204" pitchFamily="34" charset="-122"/>
                      </a:endParaRPr>
                    </a:p>
                    <a:p>
                      <a:pPr algn="ctr"/>
                      <a:r>
                        <a:rPr lang="zh-CN" altLang="en-US" sz="2400" dirty="0">
                          <a:latin typeface="微软雅黑" panose="020B0503020204020204" pitchFamily="34" charset="-122"/>
                          <a:ea typeface="微软雅黑" panose="020B0503020204020204" pitchFamily="34" charset="-122"/>
                        </a:rPr>
                        <a:t>社会</a:t>
                      </a:r>
                      <a:endParaRPr lang="zh-CN" altLang="en-US" sz="24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2400" dirty="0">
                          <a:latin typeface="微软雅黑" panose="020B0503020204020204" pitchFamily="34" charset="-122"/>
                          <a:ea typeface="微软雅黑" panose="020B0503020204020204" pitchFamily="34" charset="-122"/>
                        </a:rPr>
                        <a:t>种植</a:t>
                      </a:r>
                      <a:endParaRPr lang="en-US" altLang="zh-CN" sz="2400" dirty="0">
                        <a:latin typeface="微软雅黑" panose="020B0503020204020204" pitchFamily="34" charset="-122"/>
                        <a:ea typeface="微软雅黑" panose="020B0503020204020204" pitchFamily="34" charset="-122"/>
                      </a:endParaRPr>
                    </a:p>
                    <a:p>
                      <a:pPr algn="ctr"/>
                      <a:r>
                        <a:rPr lang="zh-CN" altLang="en-US" sz="2400" dirty="0">
                          <a:latin typeface="微软雅黑" panose="020B0503020204020204" pitchFamily="34" charset="-122"/>
                          <a:ea typeface="微软雅黑" panose="020B0503020204020204" pitchFamily="34" charset="-122"/>
                        </a:rPr>
                        <a:t>养殖</a:t>
                      </a:r>
                      <a:endParaRPr lang="zh-CN" altLang="en-US" sz="2400" dirty="0">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作物</a:t>
                      </a:r>
                      <a:endParaRPr kumimoji="0" lang="en-US" altLang="zh-CN" sz="24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驯化动物</a:t>
                      </a:r>
                      <a:endParaRPr lang="en-US" altLang="zh-CN" sz="2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rPr>
                        <a:t>土壤、气候</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endParaRPr>
                    </a:p>
                  </a:txBody>
                  <a:tcPr anchor="ctr"/>
                </a:tc>
                <a:tc>
                  <a:txBody>
                    <a:bodyPr/>
                    <a:lstStyle/>
                    <a:p>
                      <a:pPr algn="ctr"/>
                      <a:r>
                        <a:rPr lang="zh-CN" altLang="en-US" sz="2400" dirty="0">
                          <a:latin typeface="微软雅黑" panose="020B0503020204020204" pitchFamily="34" charset="-122"/>
                          <a:ea typeface="微软雅黑" panose="020B0503020204020204" pitchFamily="34" charset="-122"/>
                        </a:rPr>
                        <a:t>对自然的破坏有限</a:t>
                      </a:r>
                      <a:endParaRPr lang="en-US" altLang="zh-CN" sz="2400" dirty="0">
                        <a:latin typeface="微软雅黑" panose="020B0503020204020204" pitchFamily="34" charset="-122"/>
                        <a:ea typeface="微软雅黑" panose="020B0503020204020204" pitchFamily="34" charset="-122"/>
                      </a:endParaRPr>
                    </a:p>
                    <a:p>
                      <a:pPr algn="ctr"/>
                      <a:r>
                        <a:rPr lang="zh-CN" altLang="en-US" sz="2400" dirty="0">
                          <a:latin typeface="微软雅黑" panose="020B0503020204020204" pitchFamily="34" charset="-122"/>
                          <a:ea typeface="微软雅黑" panose="020B0503020204020204" pitchFamily="34" charset="-122"/>
                        </a:rPr>
                        <a:t>出现区域性生态危机</a:t>
                      </a:r>
                      <a:endParaRPr lang="zh-CN" altLang="en-US" sz="24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2400" dirty="0">
                          <a:latin typeface="微软雅黑" panose="020B0503020204020204" pitchFamily="34" charset="-122"/>
                          <a:ea typeface="微软雅黑" panose="020B0503020204020204" pitchFamily="34" charset="-122"/>
                        </a:rPr>
                        <a:t>半依附自然</a:t>
                      </a:r>
                      <a:endParaRPr lang="zh-CN" altLang="en-US" sz="2400" dirty="0">
                        <a:latin typeface="微软雅黑" panose="020B0503020204020204" pitchFamily="34" charset="-122"/>
                        <a:ea typeface="微软雅黑" panose="020B0503020204020204" pitchFamily="34" charset="-122"/>
                      </a:endParaRPr>
                    </a:p>
                  </a:txBody>
                  <a:tcPr anchor="ctr"/>
                </a:tc>
              </a:tr>
              <a:tr h="1527386">
                <a:tc>
                  <a:txBody>
                    <a:bodyPr/>
                    <a:lstStyle/>
                    <a:p>
                      <a:pPr algn="ctr"/>
                      <a:r>
                        <a:rPr lang="zh-CN" altLang="en-US" sz="2400" dirty="0">
                          <a:latin typeface="微软雅黑" panose="020B0503020204020204" pitchFamily="34" charset="-122"/>
                          <a:ea typeface="微软雅黑" panose="020B0503020204020204" pitchFamily="34" charset="-122"/>
                        </a:rPr>
                        <a:t>工业</a:t>
                      </a:r>
                      <a:endParaRPr lang="en-US" altLang="zh-CN" sz="2400" dirty="0">
                        <a:latin typeface="微软雅黑" panose="020B0503020204020204" pitchFamily="34" charset="-122"/>
                        <a:ea typeface="微软雅黑" panose="020B0503020204020204" pitchFamily="34" charset="-122"/>
                      </a:endParaRPr>
                    </a:p>
                    <a:p>
                      <a:pPr algn="ctr"/>
                      <a:r>
                        <a:rPr lang="zh-CN" altLang="en-US" sz="2400" dirty="0">
                          <a:latin typeface="微软雅黑" panose="020B0503020204020204" pitchFamily="34" charset="-122"/>
                          <a:ea typeface="微软雅黑" panose="020B0503020204020204" pitchFamily="34" charset="-122"/>
                        </a:rPr>
                        <a:t>社会</a:t>
                      </a:r>
                      <a:endParaRPr lang="zh-CN" altLang="en-US" sz="24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2400" dirty="0">
                          <a:latin typeface="微软雅黑" panose="020B0503020204020204" pitchFamily="34" charset="-122"/>
                          <a:ea typeface="微软雅黑" panose="020B0503020204020204" pitchFamily="34" charset="-122"/>
                        </a:rPr>
                        <a:t>工业</a:t>
                      </a:r>
                      <a:endParaRPr lang="en-US" altLang="zh-CN" sz="2400" dirty="0">
                        <a:latin typeface="微软雅黑" panose="020B0503020204020204" pitchFamily="34" charset="-122"/>
                        <a:ea typeface="微软雅黑" panose="020B0503020204020204" pitchFamily="34" charset="-122"/>
                      </a:endParaRPr>
                    </a:p>
                    <a:p>
                      <a:pPr algn="ctr"/>
                      <a:r>
                        <a:rPr lang="zh-CN" altLang="en-US" sz="2400" dirty="0">
                          <a:latin typeface="微软雅黑" panose="020B0503020204020204" pitchFamily="34" charset="-122"/>
                          <a:ea typeface="微软雅黑" panose="020B0503020204020204" pitchFamily="34" charset="-122"/>
                        </a:rPr>
                        <a:t>现代农业</a:t>
                      </a:r>
                      <a:endParaRPr lang="en-US" altLang="zh-CN" sz="2400" dirty="0">
                        <a:latin typeface="微软雅黑" panose="020B0503020204020204" pitchFamily="34" charset="-122"/>
                        <a:ea typeface="微软雅黑" panose="020B0503020204020204" pitchFamily="34" charset="-122"/>
                      </a:endParaRPr>
                    </a:p>
                    <a:p>
                      <a:pPr algn="ctr"/>
                      <a:r>
                        <a:rPr lang="zh-CN" altLang="en-US" sz="2400" dirty="0">
                          <a:latin typeface="微软雅黑" panose="020B0503020204020204" pitchFamily="34" charset="-122"/>
                          <a:ea typeface="微软雅黑" panose="020B0503020204020204" pitchFamily="34" charset="-122"/>
                        </a:rPr>
                        <a:t>服务业</a:t>
                      </a:r>
                      <a:endParaRPr lang="zh-CN" altLang="en-US" sz="2400" dirty="0">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矿产资源</a:t>
                      </a:r>
                      <a:endParaRPr kumimoji="0" lang="zh-CN" altLang="en-US" sz="24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txBody>
                  <a:tcPr anchor="ctr"/>
                </a:tc>
                <a:tc>
                  <a:txBody>
                    <a:bodyPr/>
                    <a:lstStyle/>
                    <a:p>
                      <a:pPr algn="ctr"/>
                      <a:r>
                        <a:rPr lang="zh-CN" altLang="en-US" sz="2400" dirty="0">
                          <a:latin typeface="微软雅黑" panose="020B0503020204020204" pitchFamily="34" charset="-122"/>
                          <a:ea typeface="微软雅黑" panose="020B0503020204020204" pitchFamily="34" charset="-122"/>
                        </a:rPr>
                        <a:t>对自然资源掠夺式开发</a:t>
                      </a:r>
                      <a:endParaRPr lang="en-US" altLang="zh-CN" sz="2400" dirty="0">
                        <a:latin typeface="微软雅黑" panose="020B0503020204020204" pitchFamily="34" charset="-122"/>
                        <a:ea typeface="微软雅黑" panose="020B0503020204020204" pitchFamily="34" charset="-122"/>
                      </a:endParaRPr>
                    </a:p>
                    <a:p>
                      <a:pPr algn="ctr"/>
                      <a:r>
                        <a:rPr lang="zh-CN" altLang="en-US" sz="2400" dirty="0">
                          <a:latin typeface="微软雅黑" panose="020B0503020204020204" pitchFamily="34" charset="-122"/>
                          <a:ea typeface="微软雅黑" panose="020B0503020204020204" pitchFamily="34" charset="-122"/>
                        </a:rPr>
                        <a:t>在全球尺度上改变自然环境</a:t>
                      </a:r>
                      <a:endParaRPr lang="zh-CN" altLang="en-US" sz="24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2400" dirty="0">
                          <a:latin typeface="微软雅黑" panose="020B0503020204020204" pitchFamily="34" charset="-122"/>
                          <a:ea typeface="微软雅黑" panose="020B0503020204020204" pitchFamily="34" charset="-122"/>
                        </a:rPr>
                        <a:t>征服自然</a:t>
                      </a:r>
                      <a:endParaRPr lang="zh-CN" altLang="en-US" sz="2400" dirty="0">
                        <a:latin typeface="微软雅黑" panose="020B0503020204020204" pitchFamily="34" charset="-122"/>
                        <a:ea typeface="微软雅黑" panose="020B0503020204020204" pitchFamily="34" charset="-122"/>
                      </a:endParaRPr>
                    </a:p>
                  </a:txBody>
                  <a:tcPr anchor="ctr"/>
                </a:tc>
              </a:tr>
            </a:tbl>
          </a:graphicData>
        </a:graphic>
      </p:graphicFrame>
      <p:sp>
        <p:nvSpPr>
          <p:cNvPr id="5" name="文本框 4"/>
          <p:cNvSpPr txBox="1"/>
          <p:nvPr/>
        </p:nvSpPr>
        <p:spPr>
          <a:xfrm>
            <a:off x="0" y="715393"/>
            <a:ext cx="12192000" cy="1200329"/>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Tx/>
              <a:buSzTx/>
              <a:defRPr/>
            </a:pPr>
            <a:r>
              <a:rPr kumimoji="0" lang="zh-CN" altLang="en-US" sz="24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在漫长的历史进程中，人类对自然环境的利用和影响的程度，受</a:t>
            </a:r>
            <a:r>
              <a:rPr kumimoji="0" lang="zh-CN" altLang="en-US" sz="24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技术条件和人地关系思想</a:t>
            </a:r>
            <a:r>
              <a:rPr kumimoji="0" lang="zh-CN" altLang="en-US" sz="24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的共同</a:t>
            </a:r>
            <a:r>
              <a:rPr kumimoji="0" lang="zh-CN" altLang="en-US" sz="2400" b="0" i="0" u="none" strike="noStrike" kern="1200" cap="none" spc="0" normalizeH="0" baseline="0" noProof="0" dirty="0" smtClean="0">
                <a:ln>
                  <a:noFill/>
                </a:ln>
                <a:effectLst/>
                <a:uLnTx/>
                <a:uFillTx/>
                <a:latin typeface="微软雅黑" panose="020B0503020204020204" pitchFamily="34" charset="-122"/>
                <a:ea typeface="微软雅黑" panose="020B0503020204020204" pitchFamily="34" charset="-122"/>
                <a:cs typeface="+mn-cs"/>
              </a:rPr>
              <a:t>影响</a:t>
            </a:r>
            <a:endParaRPr kumimoji="0" lang="en-US" altLang="zh-CN" sz="2400" b="0" i="0" u="none" strike="noStrike" kern="1200" cap="none" spc="0" normalizeH="0" baseline="0" noProof="0" dirty="0" smtClean="0">
              <a:ln>
                <a:noFill/>
              </a:ln>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03765" y="1219200"/>
            <a:ext cx="7782876" cy="3346230"/>
          </a:xfrm>
          <a:prstGeom prst="rect">
            <a:avLst/>
          </a:prstGeom>
          <a:noFill/>
          <a:extLst>
            <a:ext uri="{909E8E84-426E-40DD-AFC4-6F175D3DCCD1}">
              <a14:hiddenFill xmlns:a14="http://schemas.microsoft.com/office/drawing/2010/main">
                <a:solidFill>
                  <a:srgbClr val="FFFFFF"/>
                </a:solidFill>
              </a14:hiddenFill>
            </a:ext>
          </a:extLst>
        </p:spPr>
      </p:pic>
      <p:sp>
        <p:nvSpPr>
          <p:cNvPr id="4" name="标题 1"/>
          <p:cNvSpPr txBox="1"/>
          <p:nvPr/>
        </p:nvSpPr>
        <p:spPr>
          <a:xfrm>
            <a:off x="669922" y="382369"/>
            <a:ext cx="10850563" cy="6463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zh-CN" altLang="en-US" sz="3200" b="1" i="0" u="none" strike="noStrike" kern="1200" cap="none" spc="0" normalizeH="0" baseline="0" noProof="0" dirty="0" smtClean="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j-cs"/>
                <a:sym typeface="+mn-lt"/>
              </a:rPr>
              <a:t>我国</a:t>
            </a:r>
            <a:r>
              <a:rPr kumimoji="0" lang="zh-CN" altLang="en-US" sz="32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j-cs"/>
                <a:sym typeface="+mn-lt"/>
              </a:rPr>
              <a:t>生态文明建设</a:t>
            </a:r>
            <a:endParaRPr kumimoji="0" lang="zh-CN" altLang="en-US" sz="32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j-cs"/>
              <a:sym typeface="+mn-lt"/>
            </a:endParaRPr>
          </a:p>
        </p:txBody>
      </p:sp>
      <p:cxnSp>
        <p:nvCxnSpPr>
          <p:cNvPr id="5" name="直接连接符 4"/>
          <p:cNvCxnSpPr/>
          <p:nvPr/>
        </p:nvCxnSpPr>
        <p:spPr>
          <a:xfrm>
            <a:off x="669923" y="1016000"/>
            <a:ext cx="10850563" cy="0"/>
          </a:xfrm>
          <a:prstGeom prst="line">
            <a:avLst/>
          </a:prstGeom>
          <a:noFill/>
          <a:ln w="12700" cap="flat" cmpd="sng" algn="ctr">
            <a:solidFill>
              <a:schemeClr val="tx1">
                <a:lumMod val="75000"/>
                <a:lumOff val="25000"/>
              </a:schemeClr>
            </a:solidFill>
            <a:prstDash val="solid"/>
            <a:miter lim="800000"/>
          </a:ln>
          <a:effectLst/>
        </p:spPr>
      </p:cxnSp>
      <p:sp>
        <p:nvSpPr>
          <p:cNvPr id="6" name="文本框 5"/>
          <p:cNvSpPr txBox="1"/>
          <p:nvPr/>
        </p:nvSpPr>
        <p:spPr>
          <a:xfrm>
            <a:off x="669922" y="4520256"/>
            <a:ext cx="10850562" cy="1754326"/>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24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目前，我国将生态文明建设与经济建设、政治建设、文化建设、社会建设一道， 纳入中国特色社会主义建设的总体布局，</a:t>
            </a:r>
            <a:r>
              <a:rPr kumimoji="0" lang="zh-CN" altLang="en-US" sz="2400" b="1" i="0" u="none" strike="noStrike" kern="1200" cap="none" spc="0" normalizeH="0" baseline="0" noProof="0" dirty="0">
                <a:ln>
                  <a:noFill/>
                </a:ln>
                <a:solidFill>
                  <a:srgbClr val="006600"/>
                </a:solidFill>
                <a:effectLst/>
                <a:uLnTx/>
                <a:uFillTx/>
                <a:latin typeface="微软雅黑" panose="020B0503020204020204" pitchFamily="34" charset="-122"/>
                <a:ea typeface="微软雅黑" panose="020B0503020204020204" pitchFamily="34" charset="-122"/>
                <a:cs typeface="+mn-cs"/>
              </a:rPr>
              <a:t>明确建设生态文明是中华民族永续发展的千年</a:t>
            </a:r>
            <a:r>
              <a:rPr kumimoji="0" lang="zh-CN" altLang="en-US" sz="2400" b="1" i="0" u="none" strike="noStrike" kern="1200" cap="none" spc="0" normalizeH="0" baseline="0" noProof="0" dirty="0" smtClean="0">
                <a:ln>
                  <a:noFill/>
                </a:ln>
                <a:solidFill>
                  <a:srgbClr val="006600"/>
                </a:solidFill>
                <a:effectLst/>
                <a:uLnTx/>
                <a:uFillTx/>
                <a:latin typeface="微软雅黑" panose="020B0503020204020204" pitchFamily="34" charset="-122"/>
                <a:ea typeface="微软雅黑" panose="020B0503020204020204" pitchFamily="34" charset="-122"/>
                <a:cs typeface="+mn-cs"/>
              </a:rPr>
              <a:t>大计</a:t>
            </a:r>
            <a:endParaRPr kumimoji="0" lang="zh-CN" altLang="en-US" sz="24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custDataLst>
              <p:tags r:id="rId1"/>
            </p:custDataLst>
          </p:nvPr>
        </p:nvGrpSpPr>
        <p:grpSpPr>
          <a:xfrm>
            <a:off x="267970" y="1440815"/>
            <a:ext cx="11702415" cy="5244465"/>
            <a:chOff x="910" y="2445"/>
            <a:chExt cx="17659" cy="7470"/>
          </a:xfrm>
        </p:grpSpPr>
        <p:sp>
          <p:nvSpPr>
            <p:cNvPr id="6" name="矩形 5"/>
            <p:cNvSpPr/>
            <p:nvPr>
              <p:custDataLst>
                <p:tags r:id="rId2"/>
              </p:custDataLst>
            </p:nvPr>
          </p:nvSpPr>
          <p:spPr>
            <a:xfrm>
              <a:off x="1024" y="2546"/>
              <a:ext cx="17545" cy="7369"/>
            </a:xfrm>
            <a:prstGeom prst="rect">
              <a:avLst/>
            </a:prstGeom>
            <a:solidFill>
              <a:schemeClr val="accent1">
                <a:lumMod val="75000"/>
                <a:alpha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custDataLst>
                <p:tags r:id="rId3"/>
              </p:custDataLst>
            </p:nvPr>
          </p:nvSpPr>
          <p:spPr>
            <a:xfrm>
              <a:off x="910" y="2445"/>
              <a:ext cx="17468" cy="7260"/>
            </a:xfrm>
            <a:prstGeom prst="rect">
              <a:avLst/>
            </a:prstGeom>
            <a:solidFill>
              <a:schemeClr val="bg1"/>
            </a:solidFill>
            <a:ln w="12700"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p:cNvSpPr txBox="1"/>
          <p:nvPr>
            <p:custDataLst>
              <p:tags r:id="rId4"/>
            </p:custDataLst>
          </p:nvPr>
        </p:nvSpPr>
        <p:spPr>
          <a:xfrm>
            <a:off x="669925" y="1424305"/>
            <a:ext cx="3395345" cy="737235"/>
          </a:xfrm>
          <a:prstGeom prst="rect">
            <a:avLst/>
          </a:prstGeom>
          <a:noFill/>
        </p:spPr>
        <p:txBody>
          <a:bodyPr wrap="square" rtlCol="0" anchor="t">
            <a:spAutoFit/>
          </a:bodyPr>
          <a:lstStyle/>
          <a:p>
            <a:pPr fontAlgn="auto">
              <a:lnSpc>
                <a:spcPct val="150000"/>
              </a:lnSpc>
            </a:pPr>
            <a:r>
              <a:rPr lang="zh-CN" altLang="en-US" sz="2800" b="1">
                <a:solidFill>
                  <a:schemeClr val="accent6">
                    <a:lumMod val="75000"/>
                  </a:schemeClr>
                </a:solidFill>
                <a:latin typeface="+mn-ea"/>
                <a:cs typeface="+mn-ea"/>
              </a:rPr>
              <a:t>生态文明的含义：</a:t>
            </a:r>
            <a:endParaRPr lang="zh-CN" altLang="en-US" sz="2400" b="1">
              <a:latin typeface="+mn-ea"/>
              <a:cs typeface="+mn-ea"/>
            </a:endParaRPr>
          </a:p>
        </p:txBody>
      </p:sp>
      <p:cxnSp>
        <p:nvCxnSpPr>
          <p:cNvPr id="10" name="直接连接符 6"/>
          <p:cNvCxnSpPr/>
          <p:nvPr>
            <p:custDataLst>
              <p:tags r:id="rId5"/>
            </p:custDataLst>
          </p:nvPr>
        </p:nvCxnSpPr>
        <p:spPr>
          <a:xfrm>
            <a:off x="267335" y="1355090"/>
            <a:ext cx="11642090" cy="3810"/>
          </a:xfrm>
          <a:prstGeom prst="line">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gradFill>
          </a:ln>
        </p:spPr>
        <p:style>
          <a:lnRef idx="2">
            <a:schemeClr val="accent2"/>
          </a:lnRef>
          <a:fillRef idx="0">
            <a:schemeClr val="accent2"/>
          </a:fillRef>
          <a:effectRef idx="1">
            <a:schemeClr val="accent2"/>
          </a:effectRef>
          <a:fontRef idx="minor">
            <a:schemeClr val="tx1"/>
          </a:fontRef>
        </p:style>
      </p:cxnSp>
      <p:grpSp>
        <p:nvGrpSpPr>
          <p:cNvPr id="12" name="组合 11"/>
          <p:cNvGrpSpPr/>
          <p:nvPr>
            <p:custDataLst>
              <p:tags r:id="rId6"/>
            </p:custDataLst>
          </p:nvPr>
        </p:nvGrpSpPr>
        <p:grpSpPr>
          <a:xfrm>
            <a:off x="390525" y="589915"/>
            <a:ext cx="601345" cy="601345"/>
            <a:chOff x="5545" y="3159"/>
            <a:chExt cx="1224" cy="1224"/>
          </a:xfrm>
        </p:grpSpPr>
        <p:sp>
          <p:nvSpPr>
            <p:cNvPr id="13" name="泪滴形 12"/>
            <p:cNvSpPr/>
            <p:nvPr>
              <p:custDataLst>
                <p:tags r:id="rId7"/>
              </p:custDataLst>
            </p:nvPr>
          </p:nvSpPr>
          <p:spPr>
            <a:xfrm rot="2700000">
              <a:off x="5545" y="3159"/>
              <a:ext cx="1225" cy="1225"/>
            </a:xfrm>
            <a:prstGeom prst="teardrop">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粗黑宋简体" panose="02000000000000000000" pitchFamily="2" charset="-122"/>
                <a:ea typeface="方正粗黑宋简体" panose="02000000000000000000" pitchFamily="2" charset="-122"/>
              </a:endParaRPr>
            </a:p>
          </p:txBody>
        </p:sp>
        <p:sp>
          <p:nvSpPr>
            <p:cNvPr id="14" name="椭圆 13"/>
            <p:cNvSpPr/>
            <p:nvPr>
              <p:custDataLst>
                <p:tags r:id="rId8"/>
              </p:custDataLst>
            </p:nvPr>
          </p:nvSpPr>
          <p:spPr>
            <a:xfrm>
              <a:off x="5869" y="3415"/>
              <a:ext cx="642" cy="688"/>
            </a:xfrm>
            <a:prstGeom prst="ellipse">
              <a:avLst/>
            </a:prstGeom>
            <a:noFill/>
            <a:ln w="476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粗黑宋简体" panose="02000000000000000000" pitchFamily="2" charset="-122"/>
                <a:ea typeface="方正粗黑宋简体" panose="02000000000000000000" pitchFamily="2" charset="-122"/>
              </a:endParaRPr>
            </a:p>
          </p:txBody>
        </p:sp>
      </p:grpSp>
      <p:sp>
        <p:nvSpPr>
          <p:cNvPr id="15" name="圆角矩形 14"/>
          <p:cNvSpPr/>
          <p:nvPr>
            <p:custDataLst>
              <p:tags r:id="rId9"/>
            </p:custDataLst>
          </p:nvPr>
        </p:nvSpPr>
        <p:spPr>
          <a:xfrm>
            <a:off x="1162685" y="500380"/>
            <a:ext cx="3923030" cy="768985"/>
          </a:xfrm>
          <a:prstGeom prst="roundRect">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zh-CN" altLang="en-US" sz="3600" b="1" noProof="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我国生态文明建设</a:t>
            </a:r>
            <a:endParaRPr lang="zh-CN" altLang="en-US" sz="3600" b="1" noProof="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7" name="图片 6"/>
          <p:cNvPicPr>
            <a:picLocks noChangeAspect="1"/>
          </p:cNvPicPr>
          <p:nvPr>
            <p:custDataLst>
              <p:tags r:id="rId10"/>
            </p:custDataLst>
          </p:nvPr>
        </p:nvPicPr>
        <p:blipFill>
          <a:blip r:embed="rId11"/>
          <a:stretch>
            <a:fillRect/>
          </a:stretch>
        </p:blipFill>
        <p:spPr>
          <a:xfrm>
            <a:off x="669925" y="2269490"/>
            <a:ext cx="3695700" cy="4064635"/>
          </a:xfrm>
          <a:prstGeom prst="rect">
            <a:avLst/>
          </a:prstGeom>
        </p:spPr>
      </p:pic>
      <p:sp>
        <p:nvSpPr>
          <p:cNvPr id="9" name="文本框 8"/>
          <p:cNvSpPr txBox="1"/>
          <p:nvPr>
            <p:custDataLst>
              <p:tags r:id="rId12"/>
            </p:custDataLst>
          </p:nvPr>
        </p:nvSpPr>
        <p:spPr>
          <a:xfrm>
            <a:off x="4982845" y="3221990"/>
            <a:ext cx="6554470" cy="2306955"/>
          </a:xfrm>
          <a:prstGeom prst="rect">
            <a:avLst/>
          </a:prstGeom>
          <a:noFill/>
          <a:ln w="28575" cmpd="sng">
            <a:solidFill>
              <a:schemeClr val="accent6">
                <a:lumMod val="75000"/>
              </a:schemeClr>
            </a:solidFill>
            <a:prstDash val="sysDash"/>
          </a:ln>
        </p:spPr>
        <p:txBody>
          <a:bodyPr wrap="square" rtlCol="0">
            <a:spAutoFit/>
          </a:bodyPr>
          <a:lstStyle/>
          <a:p>
            <a:pPr fontAlgn="auto">
              <a:lnSpc>
                <a:spcPct val="150000"/>
              </a:lnSpc>
            </a:pPr>
            <a:r>
              <a:rPr lang="en-US" altLang="zh-CN" sz="2400" b="1">
                <a:latin typeface="+mn-ea"/>
                <a:cs typeface="+mn-ea"/>
                <a:sym typeface="+mn-ea"/>
              </a:rPr>
              <a:t>      </a:t>
            </a:r>
            <a:r>
              <a:rPr lang="zh-CN" altLang="en-US" sz="2400" b="1">
                <a:latin typeface="+mn-ea"/>
                <a:cs typeface="+mn-ea"/>
                <a:sym typeface="+mn-ea"/>
              </a:rPr>
              <a:t>生态文明意味着人与自然是生命共同体，人类既要开发利用自然，也要遵循自然规律，</a:t>
            </a:r>
            <a:r>
              <a:rPr lang="zh-CN" altLang="en-US" sz="2400" b="1">
                <a:solidFill>
                  <a:srgbClr val="C00000"/>
                </a:solidFill>
                <a:latin typeface="+mn-ea"/>
                <a:cs typeface="+mn-ea"/>
                <a:sym typeface="+mn-ea"/>
              </a:rPr>
              <a:t>协调人口、资源、环境与发展的关系</a:t>
            </a:r>
            <a:r>
              <a:rPr lang="zh-CN" altLang="en-US" sz="2400" b="1">
                <a:latin typeface="+mn-ea"/>
                <a:cs typeface="+mn-ea"/>
                <a:sym typeface="+mn-ea"/>
              </a:rPr>
              <a:t>，实现人与自然和谐共生。</a:t>
            </a:r>
            <a:endParaRPr lang="zh-CN" altLang="en-US" sz="2400" b="1">
              <a:latin typeface="+mn-ea"/>
              <a:cs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srcRect t="10410" b="21483"/>
          <a:stretch>
            <a:fillRect/>
          </a:stretch>
        </p:blipFill>
        <p:spPr>
          <a:xfrm>
            <a:off x="4217732" y="2424219"/>
            <a:ext cx="6372570" cy="2441361"/>
          </a:xfrm>
          <a:prstGeom prst="rect">
            <a:avLst/>
          </a:prstGeom>
        </p:spPr>
      </p:pic>
      <p:sp>
        <p:nvSpPr>
          <p:cNvPr id="5" name="矩形 4"/>
          <p:cNvSpPr/>
          <p:nvPr/>
        </p:nvSpPr>
        <p:spPr>
          <a:xfrm>
            <a:off x="1584233" y="2424221"/>
            <a:ext cx="2388095" cy="2441359"/>
          </a:xfrm>
          <a:prstGeom prst="rect">
            <a:avLst/>
          </a:prstGeom>
          <a:solidFill>
            <a:schemeClr val="tx1">
              <a:lumMod val="50000"/>
              <a:lumOff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6000" b="1" i="0" u="none" strike="noStrike" kern="1200" cap="none" spc="0" normalizeH="0" baseline="0" noProof="0" dirty="0">
              <a:ln>
                <a:noFill/>
              </a:ln>
              <a:solidFill>
                <a:srgbClr val="0070C0"/>
              </a:solidFill>
              <a:effectLst/>
              <a:uLnTx/>
              <a:uFillTx/>
              <a:latin typeface="等线" panose="02010600030101010101" charset="-122"/>
              <a:ea typeface="等线" panose="02010600030101010101" charset="-122"/>
              <a:cs typeface="+mn-cs"/>
            </a:endParaRPr>
          </a:p>
        </p:txBody>
      </p:sp>
      <p:sp>
        <p:nvSpPr>
          <p:cNvPr id="6" name="任意多边形 6"/>
          <p:cNvSpPr/>
          <p:nvPr/>
        </p:nvSpPr>
        <p:spPr bwMode="auto">
          <a:xfrm>
            <a:off x="2645169" y="2641194"/>
            <a:ext cx="266222" cy="324096"/>
          </a:xfrm>
          <a:custGeom>
            <a:avLst/>
            <a:gdLst>
              <a:gd name="connsiteX0" fmla="*/ 286102 w 438150"/>
              <a:gd name="connsiteY0" fmla="*/ 621 h 533400"/>
              <a:gd name="connsiteX1" fmla="*/ 286102 w 438150"/>
              <a:gd name="connsiteY1" fmla="*/ 153021 h 533400"/>
              <a:gd name="connsiteX2" fmla="*/ 438502 w 438150"/>
              <a:gd name="connsiteY2" fmla="*/ 153021 h 533400"/>
              <a:gd name="connsiteX3" fmla="*/ 438502 w 438150"/>
              <a:gd name="connsiteY3" fmla="*/ 534021 h 533400"/>
              <a:gd name="connsiteX4" fmla="*/ 352 w 438150"/>
              <a:gd name="connsiteY4" fmla="*/ 534021 h 533400"/>
              <a:gd name="connsiteX5" fmla="*/ 352 w 438150"/>
              <a:gd name="connsiteY5" fmla="*/ 621 h 533400"/>
              <a:gd name="connsiteX6" fmla="*/ 286102 w 438150"/>
              <a:gd name="connsiteY6" fmla="*/ 621 h 533400"/>
              <a:gd name="connsiteX7" fmla="*/ 248002 w 438150"/>
              <a:gd name="connsiteY7" fmla="*/ 200646 h 533400"/>
              <a:gd name="connsiteX8" fmla="*/ 152752 w 438150"/>
              <a:gd name="connsiteY8" fmla="*/ 200646 h 533400"/>
              <a:gd name="connsiteX9" fmla="*/ 152752 w 438150"/>
              <a:gd name="connsiteY9" fmla="*/ 410196 h 533400"/>
              <a:gd name="connsiteX10" fmla="*/ 171802 w 438150"/>
              <a:gd name="connsiteY10" fmla="*/ 410196 h 533400"/>
              <a:gd name="connsiteX11" fmla="*/ 171802 w 438150"/>
              <a:gd name="connsiteY11" fmla="*/ 314946 h 533400"/>
              <a:gd name="connsiteX12" fmla="*/ 248002 w 438150"/>
              <a:gd name="connsiteY12" fmla="*/ 314946 h 533400"/>
              <a:gd name="connsiteX13" fmla="*/ 250098 w 438150"/>
              <a:gd name="connsiteY13" fmla="*/ 314946 h 533400"/>
              <a:gd name="connsiteX14" fmla="*/ 305152 w 438150"/>
              <a:gd name="connsiteY14" fmla="*/ 257796 h 533400"/>
              <a:gd name="connsiteX15" fmla="*/ 248002 w 438150"/>
              <a:gd name="connsiteY15" fmla="*/ 200646 h 533400"/>
              <a:gd name="connsiteX16" fmla="*/ 248002 w 438150"/>
              <a:gd name="connsiteY16" fmla="*/ 200646 h 533400"/>
              <a:gd name="connsiteX17" fmla="*/ 248002 w 438150"/>
              <a:gd name="connsiteY17" fmla="*/ 219696 h 533400"/>
              <a:gd name="connsiteX18" fmla="*/ 286102 w 438150"/>
              <a:gd name="connsiteY18" fmla="*/ 257796 h 533400"/>
              <a:gd name="connsiteX19" fmla="*/ 248002 w 438150"/>
              <a:gd name="connsiteY19" fmla="*/ 295896 h 533400"/>
              <a:gd name="connsiteX20" fmla="*/ 248002 w 438150"/>
              <a:gd name="connsiteY20" fmla="*/ 295896 h 533400"/>
              <a:gd name="connsiteX21" fmla="*/ 171802 w 438150"/>
              <a:gd name="connsiteY21" fmla="*/ 295896 h 533400"/>
              <a:gd name="connsiteX22" fmla="*/ 171802 w 438150"/>
              <a:gd name="connsiteY22" fmla="*/ 219696 h 533400"/>
              <a:gd name="connsiteX23" fmla="*/ 248002 w 438150"/>
              <a:gd name="connsiteY23" fmla="*/ 219696 h 533400"/>
              <a:gd name="connsiteX24" fmla="*/ 428977 w 438150"/>
              <a:gd name="connsiteY24" fmla="*/ 133971 h 533400"/>
              <a:gd name="connsiteX25" fmla="*/ 305152 w 438150"/>
              <a:gd name="connsiteY25" fmla="*/ 133971 h 533400"/>
              <a:gd name="connsiteX26" fmla="*/ 305152 w 438150"/>
              <a:gd name="connsiteY26" fmla="*/ 10146 h 533400"/>
              <a:gd name="connsiteX27" fmla="*/ 428977 w 438150"/>
              <a:gd name="connsiteY27" fmla="*/ 133971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8150" h="533400">
                <a:moveTo>
                  <a:pt x="286102" y="621"/>
                </a:moveTo>
                <a:lnTo>
                  <a:pt x="286102" y="153021"/>
                </a:lnTo>
                <a:lnTo>
                  <a:pt x="438502" y="153021"/>
                </a:lnTo>
                <a:lnTo>
                  <a:pt x="438502" y="534021"/>
                </a:lnTo>
                <a:lnTo>
                  <a:pt x="352" y="534021"/>
                </a:lnTo>
                <a:lnTo>
                  <a:pt x="352" y="621"/>
                </a:lnTo>
                <a:lnTo>
                  <a:pt x="286102" y="621"/>
                </a:lnTo>
                <a:close/>
                <a:moveTo>
                  <a:pt x="248002" y="200646"/>
                </a:moveTo>
                <a:lnTo>
                  <a:pt x="152752" y="200646"/>
                </a:lnTo>
                <a:lnTo>
                  <a:pt x="152752" y="410196"/>
                </a:lnTo>
                <a:lnTo>
                  <a:pt x="171802" y="410196"/>
                </a:lnTo>
                <a:lnTo>
                  <a:pt x="171802" y="314946"/>
                </a:lnTo>
                <a:lnTo>
                  <a:pt x="248002" y="314946"/>
                </a:lnTo>
                <a:lnTo>
                  <a:pt x="250098" y="314946"/>
                </a:lnTo>
                <a:cubicBezTo>
                  <a:pt x="280673" y="313803"/>
                  <a:pt x="305152" y="288657"/>
                  <a:pt x="305152" y="257796"/>
                </a:cubicBezTo>
                <a:cubicBezTo>
                  <a:pt x="305152" y="226268"/>
                  <a:pt x="279530" y="200646"/>
                  <a:pt x="248002" y="200646"/>
                </a:cubicBezTo>
                <a:lnTo>
                  <a:pt x="248002" y="200646"/>
                </a:lnTo>
                <a:close/>
                <a:moveTo>
                  <a:pt x="248002" y="219696"/>
                </a:moveTo>
                <a:cubicBezTo>
                  <a:pt x="269052" y="219696"/>
                  <a:pt x="286102" y="236746"/>
                  <a:pt x="286102" y="257796"/>
                </a:cubicBezTo>
                <a:cubicBezTo>
                  <a:pt x="286102" y="278846"/>
                  <a:pt x="269052" y="295896"/>
                  <a:pt x="248002" y="295896"/>
                </a:cubicBezTo>
                <a:lnTo>
                  <a:pt x="248002" y="295896"/>
                </a:lnTo>
                <a:lnTo>
                  <a:pt x="171802" y="295896"/>
                </a:lnTo>
                <a:lnTo>
                  <a:pt x="171802" y="219696"/>
                </a:lnTo>
                <a:lnTo>
                  <a:pt x="248002" y="219696"/>
                </a:lnTo>
                <a:close/>
                <a:moveTo>
                  <a:pt x="428977" y="133971"/>
                </a:moveTo>
                <a:lnTo>
                  <a:pt x="305152" y="133971"/>
                </a:lnTo>
                <a:lnTo>
                  <a:pt x="305152" y="10146"/>
                </a:lnTo>
                <a:lnTo>
                  <a:pt x="428977" y="133971"/>
                </a:lnTo>
                <a:close/>
              </a:path>
            </a:pathLst>
          </a:custGeom>
          <a:solidFill>
            <a:srgbClr val="006600"/>
          </a:solidFill>
          <a:ln>
            <a:noFill/>
          </a:ln>
        </p:spPr>
      </p:sp>
      <p:sp>
        <p:nvSpPr>
          <p:cNvPr id="9" name="文本框 8"/>
          <p:cNvSpPr txBox="1"/>
          <p:nvPr/>
        </p:nvSpPr>
        <p:spPr>
          <a:xfrm>
            <a:off x="1693863" y="1256909"/>
            <a:ext cx="8791574" cy="661720"/>
          </a:xfrm>
          <a:prstGeom prst="rect">
            <a:avLst/>
          </a:prstGeom>
          <a:noFill/>
          <a:ln>
            <a:noFill/>
          </a:ln>
        </p:spPr>
        <p:txBody>
          <a:bodyPr wrap="square" lIns="91440" tIns="45720" rIns="91440" bIns="45720" anchor="ctr" anchorCtr="0">
            <a:spAutoFit/>
          </a:bodyPr>
          <a:lstStyle/>
          <a:p>
            <a:pPr marL="0" marR="0" lvl="0" indent="0" algn="ctr" defTabSz="913765" rtl="0" eaLnBrk="1" fontAlgn="auto" latinLnBrk="0" hangingPunct="1">
              <a:lnSpc>
                <a:spcPct val="100000"/>
              </a:lnSpc>
              <a:spcBef>
                <a:spcPts val="0"/>
              </a:spcBef>
              <a:spcAft>
                <a:spcPts val="0"/>
              </a:spcAft>
              <a:buClrTx/>
              <a:buSzPct val="25000"/>
              <a:buFontTx/>
              <a:buNone/>
              <a:defRPr/>
            </a:pPr>
            <a:r>
              <a:rPr kumimoji="0" lang="zh-CN" altLang="en-US" sz="3700" b="1" i="0" u="none" strike="noStrike" kern="1200" cap="none" spc="0" normalizeH="0" baseline="0" noProof="0" dirty="0" smtClean="0">
                <a:ln>
                  <a:noFill/>
                </a:ln>
                <a:solidFill>
                  <a:srgbClr val="006600"/>
                </a:solidFill>
                <a:effectLst/>
                <a:uLnTx/>
                <a:uFillTx/>
                <a:latin typeface="微软雅黑" panose="020B0503020204020204" pitchFamily="34" charset="-122"/>
                <a:ea typeface="微软雅黑" panose="020B0503020204020204" pitchFamily="34" charset="-122"/>
                <a:cs typeface="+mn-cs"/>
              </a:rPr>
              <a:t>国家怎么做、人民怎么做</a:t>
            </a:r>
            <a:endParaRPr kumimoji="0" lang="zh-CN" altLang="en-US" sz="3700" b="1" i="0" u="none" strike="noStrike" kern="1200" cap="none" spc="0" normalizeH="0" baseline="0" noProof="0" dirty="0">
              <a:ln>
                <a:noFill/>
              </a:ln>
              <a:solidFill>
                <a:srgbClr val="006600"/>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srcRect t="8079" b="8079"/>
          <a:stretch>
            <a:fillRect/>
          </a:stretch>
        </p:blipFill>
        <p:spPr>
          <a:xfrm>
            <a:off x="2" y="0"/>
            <a:ext cx="12191996" cy="6857998"/>
          </a:xfrm>
          <a:prstGeom prst="rect">
            <a:avLst/>
          </a:prstGeom>
        </p:spPr>
      </p:pic>
      <p:sp>
        <p:nvSpPr>
          <p:cNvPr id="6" name="矩形 5"/>
          <p:cNvSpPr/>
          <p:nvPr/>
        </p:nvSpPr>
        <p:spPr>
          <a:xfrm rot="10800000">
            <a:off x="0" y="1"/>
            <a:ext cx="12192000" cy="6857999"/>
          </a:xfrm>
          <a:prstGeom prst="rect">
            <a:avLst/>
          </a:prstGeom>
          <a:gradFill>
            <a:gsLst>
              <a:gs pos="0">
                <a:schemeClr val="tx1">
                  <a:alpha val="64000"/>
                </a:schemeClr>
              </a:gs>
              <a:gs pos="100000">
                <a:schemeClr val="tx1">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7" name="文本框 6"/>
          <p:cNvSpPr txBox="1"/>
          <p:nvPr/>
        </p:nvSpPr>
        <p:spPr>
          <a:xfrm>
            <a:off x="669922" y="1302435"/>
            <a:ext cx="10850563" cy="2631490"/>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国家资源环境战略、政策和措施体现了一个国家在处理资源、环境与发展关系方面的</a:t>
            </a:r>
            <a:r>
              <a:rPr kumimoji="0" lang="zh-CN" altLang="en-US" sz="26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基本态度和行动方向</a:t>
            </a:r>
            <a:endParaRPr kumimoji="0" lang="en-US" altLang="zh-CN" sz="26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defRPr/>
            </a:pPr>
            <a:endParaRPr kumimoji="0" lang="zh-CN" altLang="en-US" sz="1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不仅对资源开发利用、环境保护活动产生直接作用，而且也会对一个国家的</a:t>
            </a:r>
            <a:r>
              <a:rPr kumimoji="0" lang="zh-CN" altLang="en-US" sz="2400" b="0"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经济、社会、技术</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等产生全面的影响</a:t>
            </a:r>
            <a:endPar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 name="标题 1"/>
          <p:cNvSpPr txBox="1"/>
          <p:nvPr/>
        </p:nvSpPr>
        <p:spPr>
          <a:xfrm>
            <a:off x="669922" y="382369"/>
            <a:ext cx="10850563" cy="6463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zh-CN" altLang="en-US" sz="3200" b="1"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j-cs"/>
                <a:sym typeface="+mn-lt"/>
              </a:rPr>
              <a:t>国家</a:t>
            </a:r>
            <a:r>
              <a:rPr kumimoji="0" lang="zh-CN" altLang="en-US" sz="3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j-cs"/>
                <a:sym typeface="+mn-lt"/>
              </a:rPr>
              <a:t>资源环境战略、政策和措施的作用</a:t>
            </a:r>
            <a:endParaRPr kumimoji="0" lang="zh-CN" altLang="en-US" sz="3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j-cs"/>
              <a:sym typeface="+mn-lt"/>
            </a:endParaRPr>
          </a:p>
        </p:txBody>
      </p:sp>
      <p:cxnSp>
        <p:nvCxnSpPr>
          <p:cNvPr id="4" name="直接连接符 3"/>
          <p:cNvCxnSpPr/>
          <p:nvPr/>
        </p:nvCxnSpPr>
        <p:spPr>
          <a:xfrm>
            <a:off x="669923" y="1028700"/>
            <a:ext cx="10850563" cy="0"/>
          </a:xfrm>
          <a:prstGeom prst="line">
            <a:avLst/>
          </a:prstGeom>
          <a:noFill/>
          <a:ln w="12700" cap="flat" cmpd="sng" algn="ctr">
            <a:solidFill>
              <a:schemeClr val="bg1"/>
            </a:solidFill>
            <a:prstDash val="solid"/>
            <a:miter lim="800000"/>
          </a:ln>
          <a:effectLst/>
        </p:spPr>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AS_UNIQUEID" val="1849"/>
  <p:tag name="KSO_WM_BEAUTIFY_FLAG" val=""/>
  <p:tag name="KSO_WM_UNIT_PLACING_PICTURE_USER_VIEWPORT" val="{&quot;height&quot;:7905,&quot;width&quot;:10781.8}"/>
</p:tagLst>
</file>

<file path=ppt/tags/tag10.xml><?xml version="1.0" encoding="utf-8"?>
<p:tagLst xmlns:p="http://schemas.openxmlformats.org/presentationml/2006/main">
  <p:tag name="AS_UNIQUEID" val="1861"/>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00.xml><?xml version="1.0" encoding="utf-8"?>
<p:tagLst xmlns:p="http://schemas.openxmlformats.org/presentationml/2006/main">
  <p:tag name="AS_UNIQUEID" val="2078"/>
  <p:tag name="KSO_WM_BEAUTIFY_FLAG" val=""/>
</p:tagLst>
</file>

<file path=ppt/tags/tag101.xml><?xml version="1.0" encoding="utf-8"?>
<p:tagLst xmlns:p="http://schemas.openxmlformats.org/presentationml/2006/main">
  <p:tag name="AS_UNIQUEID" val="2079"/>
  <p:tag name="KSO_WM_BEAUTIFY_FLAG" val=""/>
</p:tagLst>
</file>

<file path=ppt/tags/tag102.xml><?xml version="1.0" encoding="utf-8"?>
<p:tagLst xmlns:p="http://schemas.openxmlformats.org/presentationml/2006/main">
  <p:tag name="AS_UNIQUEID" val="2080"/>
  <p:tag name="KSO_WM_BEAUTIFY_FLAG" val=""/>
</p:tagLst>
</file>

<file path=ppt/tags/tag103.xml><?xml version="1.0" encoding="utf-8"?>
<p:tagLst xmlns:p="http://schemas.openxmlformats.org/presentationml/2006/main">
  <p:tag name="AS_UNIQUEID" val="2081"/>
</p:tagLst>
</file>

<file path=ppt/tags/tag104.xml><?xml version="1.0" encoding="utf-8"?>
<p:tagLst xmlns:p="http://schemas.openxmlformats.org/presentationml/2006/main">
  <p:tag name="AS_UNIQUEID" val="2082"/>
</p:tagLst>
</file>

<file path=ppt/tags/tag11.xml><?xml version="1.0" encoding="utf-8"?>
<p:tagLst xmlns:p="http://schemas.openxmlformats.org/presentationml/2006/main">
  <p:tag name="AS_UNIQUEID" val="1862"/>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2.xml><?xml version="1.0" encoding="utf-8"?>
<p:tagLst xmlns:p="http://schemas.openxmlformats.org/presentationml/2006/main">
  <p:tag name="AS_UNIQUEID" val="1863"/>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3.xml><?xml version="1.0" encoding="utf-8"?>
<p:tagLst xmlns:p="http://schemas.openxmlformats.org/presentationml/2006/main">
  <p:tag name="AS_UNIQUEID" val="1864"/>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4.xml><?xml version="1.0" encoding="utf-8"?>
<p:tagLst xmlns:p="http://schemas.openxmlformats.org/presentationml/2006/main">
  <p:tag name="AS_UNIQUEID" val="1866"/>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5.xml><?xml version="1.0" encoding="utf-8"?>
<p:tagLst xmlns:p="http://schemas.openxmlformats.org/presentationml/2006/main">
  <p:tag name="AS_UNIQUEID" val="1867"/>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6.xml><?xml version="1.0" encoding="utf-8"?>
<p:tagLst xmlns:p="http://schemas.openxmlformats.org/presentationml/2006/main">
  <p:tag name="AS_UNIQUEID" val="1868"/>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7.xml><?xml version="1.0" encoding="utf-8"?>
<p:tagLst xmlns:p="http://schemas.openxmlformats.org/presentationml/2006/main">
  <p:tag name="AS_UNIQUEID" val="1869"/>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8.xml><?xml version="1.0" encoding="utf-8"?>
<p:tagLst xmlns:p="http://schemas.openxmlformats.org/presentationml/2006/main">
  <p:tag name="AS_UNIQUEID" val="1870"/>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9.xml><?xml version="1.0" encoding="utf-8"?>
<p:tagLst xmlns:p="http://schemas.openxmlformats.org/presentationml/2006/main">
  <p:tag name="AS_UNIQUEID" val="1871"/>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xml><?xml version="1.0" encoding="utf-8"?>
<p:tagLst xmlns:p="http://schemas.openxmlformats.org/presentationml/2006/main">
  <p:tag name="AS_UNIQUEID" val="1849"/>
  <p:tag name="KSO_WM_BEAUTIFY_FLAG" val=""/>
  <p:tag name="KSO_WM_UNIT_PLACING_PICTURE_USER_VIEWPORT" val="{&quot;height&quot;:7905,&quot;width&quot;:10781.8}"/>
</p:tagLst>
</file>

<file path=ppt/tags/tag20.xml><?xml version="1.0" encoding="utf-8"?>
<p:tagLst xmlns:p="http://schemas.openxmlformats.org/presentationml/2006/main">
  <p:tag name="AS_UNIQUEID" val="187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1.xml><?xml version="1.0" encoding="utf-8"?>
<p:tagLst xmlns:p="http://schemas.openxmlformats.org/presentationml/2006/main">
  <p:tag name="AS_UNIQUEID" val="187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2.xml><?xml version="1.0" encoding="utf-8"?>
<p:tagLst xmlns:p="http://schemas.openxmlformats.org/presentationml/2006/main">
  <p:tag name="AS_UNIQUEID" val="1875"/>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3.xml><?xml version="1.0" encoding="utf-8"?>
<p:tagLst xmlns:p="http://schemas.openxmlformats.org/presentationml/2006/main">
  <p:tag name="AS_UNIQUEID" val="1876"/>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4.xml><?xml version="1.0" encoding="utf-8"?>
<p:tagLst xmlns:p="http://schemas.openxmlformats.org/presentationml/2006/main">
  <p:tag name="AS_UNIQUEID" val="1877"/>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5.xml><?xml version="1.0" encoding="utf-8"?>
<p:tagLst xmlns:p="http://schemas.openxmlformats.org/presentationml/2006/main">
  <p:tag name="AS_UNIQUEID" val="1878"/>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6.xml><?xml version="1.0" encoding="utf-8"?>
<p:tagLst xmlns:p="http://schemas.openxmlformats.org/presentationml/2006/main">
  <p:tag name="AS_UNIQUEID" val="1880"/>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27.xml><?xml version="1.0" encoding="utf-8"?>
<p:tagLst xmlns:p="http://schemas.openxmlformats.org/presentationml/2006/main">
  <p:tag name="AS_UNIQUEID" val="1881"/>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28.xml><?xml version="1.0" encoding="utf-8"?>
<p:tagLst xmlns:p="http://schemas.openxmlformats.org/presentationml/2006/main">
  <p:tag name="AS_UNIQUEID" val="1882"/>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29.xml><?xml version="1.0" encoding="utf-8"?>
<p:tagLst xmlns:p="http://schemas.openxmlformats.org/presentationml/2006/main">
  <p:tag name="AS_UNIQUEID" val="1884"/>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xml><?xml version="1.0" encoding="utf-8"?>
<p:tagLst xmlns:p="http://schemas.openxmlformats.org/presentationml/2006/main">
  <p:tag name="AS_UNIQUEID" val="1853"/>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0.xml><?xml version="1.0" encoding="utf-8"?>
<p:tagLst xmlns:p="http://schemas.openxmlformats.org/presentationml/2006/main">
  <p:tag name="AS_UNIQUEID" val="1885"/>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1.xml><?xml version="1.0" encoding="utf-8"?>
<p:tagLst xmlns:p="http://schemas.openxmlformats.org/presentationml/2006/main">
  <p:tag name="AS_UNIQUEID" val="1886"/>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2.xml><?xml version="1.0" encoding="utf-8"?>
<p:tagLst xmlns:p="http://schemas.openxmlformats.org/presentationml/2006/main">
  <p:tag name="AS_UNIQUEID" val="1887"/>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3.xml><?xml version="1.0" encoding="utf-8"?>
<p:tagLst xmlns:p="http://schemas.openxmlformats.org/presentationml/2006/main">
  <p:tag name="AS_UNIQUEID" val="1888"/>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4.xml><?xml version="1.0" encoding="utf-8"?>
<p:tagLst xmlns:p="http://schemas.openxmlformats.org/presentationml/2006/main">
  <p:tag name="AS_UNIQUEID" val="1889"/>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5.xml><?xml version="1.0" encoding="utf-8"?>
<p:tagLst xmlns:p="http://schemas.openxmlformats.org/presentationml/2006/main">
  <p:tag name="AS_UNIQUEID" val="1891"/>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36.xml><?xml version="1.0" encoding="utf-8"?>
<p:tagLst xmlns:p="http://schemas.openxmlformats.org/presentationml/2006/main">
  <p:tag name="AS_UNIQUEID" val="1892"/>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37.xml><?xml version="1.0" encoding="utf-8"?>
<p:tagLst xmlns:p="http://schemas.openxmlformats.org/presentationml/2006/main">
  <p:tag name="AS_UNIQUEID" val="1893"/>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38.xml><?xml version="1.0" encoding="utf-8"?>
<p:tagLst xmlns:p="http://schemas.openxmlformats.org/presentationml/2006/main">
  <p:tag name="AS_UNIQUEID" val="1894"/>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39.xml><?xml version="1.0" encoding="utf-8"?>
<p:tagLst xmlns:p="http://schemas.openxmlformats.org/presentationml/2006/main">
  <p:tag name="AS_UNIQUEID" val="1895"/>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xml><?xml version="1.0" encoding="utf-8"?>
<p:tagLst xmlns:p="http://schemas.openxmlformats.org/presentationml/2006/main">
  <p:tag name="AS_UNIQUEID" val="1854"/>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40.xml><?xml version="1.0" encoding="utf-8"?>
<p:tagLst xmlns:p="http://schemas.openxmlformats.org/presentationml/2006/main">
  <p:tag name="AS_UNIQUEID" val="1897"/>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41.xml><?xml version="1.0" encoding="utf-8"?>
<p:tagLst xmlns:p="http://schemas.openxmlformats.org/presentationml/2006/main">
  <p:tag name="AS_UNIQUEID" val="1898"/>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42.xml><?xml version="1.0" encoding="utf-8"?>
<p:tagLst xmlns:p="http://schemas.openxmlformats.org/presentationml/2006/main">
  <p:tag name="AS_UNIQUEID" val="1899"/>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43.xml><?xml version="1.0" encoding="utf-8"?>
<p:tagLst xmlns:p="http://schemas.openxmlformats.org/presentationml/2006/main">
  <p:tag name="AS_UNIQUEID" val="1900"/>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44.xml><?xml version="1.0" encoding="utf-8"?>
<p:tagLst xmlns:p="http://schemas.openxmlformats.org/presentationml/2006/main">
  <p:tag name="AS_UNIQUEID" val="1902"/>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45.xml><?xml version="1.0" encoding="utf-8"?>
<p:tagLst xmlns:p="http://schemas.openxmlformats.org/presentationml/2006/main">
  <p:tag name="AS_UNIQUEID" val="1903"/>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46.xml><?xml version="1.0" encoding="utf-8"?>
<p:tagLst xmlns:p="http://schemas.openxmlformats.org/presentationml/2006/main">
  <p:tag name="AS_UNIQUEID" val="1904"/>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47.xml><?xml version="1.0" encoding="utf-8"?>
<p:tagLst xmlns:p="http://schemas.openxmlformats.org/presentationml/2006/main">
  <p:tag name="AS_UNIQUEID" val="1905"/>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48.xml><?xml version="1.0" encoding="utf-8"?>
<p:tagLst xmlns:p="http://schemas.openxmlformats.org/presentationml/2006/main">
  <p:tag name="AS_UNIQUEID" val="1906"/>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49.xml><?xml version="1.0" encoding="utf-8"?>
<p:tagLst xmlns:p="http://schemas.openxmlformats.org/presentationml/2006/main">
  <p:tag name="AS_UNIQUEID" val="1908"/>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5.xml><?xml version="1.0" encoding="utf-8"?>
<p:tagLst xmlns:p="http://schemas.openxmlformats.org/presentationml/2006/main">
  <p:tag name="AS_UNIQUEID" val="1855"/>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50.xml><?xml version="1.0" encoding="utf-8"?>
<p:tagLst xmlns:p="http://schemas.openxmlformats.org/presentationml/2006/main">
  <p:tag name="AS_UNIQUEID" val="1909"/>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51.xml><?xml version="1.0" encoding="utf-8"?>
<p:tagLst xmlns:p="http://schemas.openxmlformats.org/presentationml/2006/main">
  <p:tag name="AS_UNIQUEID" val="1910"/>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2.xml><?xml version="1.0" encoding="utf-8"?>
<p:tagLst xmlns:p="http://schemas.openxmlformats.org/presentationml/2006/main">
  <p:tag name="AS_UNIQUEID" val="1911"/>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3.xml><?xml version="1.0" encoding="utf-8"?>
<p:tagLst xmlns:p="http://schemas.openxmlformats.org/presentationml/2006/main">
  <p:tag name="AS_UNIQUEID" val="1912"/>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4.xml><?xml version="1.0" encoding="utf-8"?>
<p:tagLst xmlns:p="http://schemas.openxmlformats.org/presentationml/2006/main">
  <p:tag name="AS_UNIQUEID" val="1913"/>
</p:tagLst>
</file>

<file path=ppt/tags/tag55.xml><?xml version="1.0" encoding="utf-8"?>
<p:tagLst xmlns:p="http://schemas.openxmlformats.org/presentationml/2006/main">
  <p:tag name="AS_UNIQUEID" val="1933"/>
</p:tagLst>
</file>

<file path=ppt/tags/tag56.xml><?xml version="1.0" encoding="utf-8"?>
<p:tagLst xmlns:p="http://schemas.openxmlformats.org/presentationml/2006/main">
  <p:tag name="AS_UNIQUEID" val="1934"/>
  <p:tag name="KSO_WM_BEAUTIFY_FLAG" val=""/>
</p:tagLst>
</file>

<file path=ppt/tags/tag57.xml><?xml version="1.0" encoding="utf-8"?>
<p:tagLst xmlns:p="http://schemas.openxmlformats.org/presentationml/2006/main">
  <p:tag name="AS_UNIQUEID" val="1935"/>
  <p:tag name="KSO_WM_BEAUTIFY_FLAG" val=""/>
</p:tagLst>
</file>

<file path=ppt/tags/tag58.xml><?xml version="1.0" encoding="utf-8"?>
<p:tagLst xmlns:p="http://schemas.openxmlformats.org/presentationml/2006/main">
  <p:tag name="AS_UNIQUEID" val="1936"/>
  <p:tag name="KSO_WM_BEAUTIFY_FLAG" val=""/>
</p:tagLst>
</file>

<file path=ppt/tags/tag59.xml><?xml version="1.0" encoding="utf-8"?>
<p:tagLst xmlns:p="http://schemas.openxmlformats.org/presentationml/2006/main">
  <p:tag name="AS_UNIQUEID" val="1937"/>
  <p:tag name="KSO_WM_BEAUTIFY_FLAG" val=""/>
</p:tagLst>
</file>

<file path=ppt/tags/tag6.xml><?xml version="1.0" encoding="utf-8"?>
<p:tagLst xmlns:p="http://schemas.openxmlformats.org/presentationml/2006/main">
  <p:tag name="AS_UNIQUEID" val="1856"/>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60.xml><?xml version="1.0" encoding="utf-8"?>
<p:tagLst xmlns:p="http://schemas.openxmlformats.org/presentationml/2006/main">
  <p:tag name="AS_UNIQUEID" val="1938"/>
  <p:tag name="KSO_WM_BEAUTIFY_FLAG" val=""/>
</p:tagLst>
</file>

<file path=ppt/tags/tag61.xml><?xml version="1.0" encoding="utf-8"?>
<p:tagLst xmlns:p="http://schemas.openxmlformats.org/presentationml/2006/main">
  <p:tag name="AS_UNIQUEID" val="1939"/>
  <p:tag name="KSO_WM_BEAUTIFY_FLAG" val=""/>
</p:tagLst>
</file>

<file path=ppt/tags/tag62.xml><?xml version="1.0" encoding="utf-8"?>
<p:tagLst xmlns:p="http://schemas.openxmlformats.org/presentationml/2006/main">
  <p:tag name="AS_UNIQUEID" val="1940"/>
  <p:tag name="KSO_WM_BEAUTIFY_FLAG" val=""/>
</p:tagLst>
</file>

<file path=ppt/tags/tag63.xml><?xml version="1.0" encoding="utf-8"?>
<p:tagLst xmlns:p="http://schemas.openxmlformats.org/presentationml/2006/main">
  <p:tag name="AS_UNIQUEID" val="1941"/>
  <p:tag name="KSO_WM_BEAUTIFY_FLAG" val=""/>
</p:tagLst>
</file>

<file path=ppt/tags/tag64.xml><?xml version="1.0" encoding="utf-8"?>
<p:tagLst xmlns:p="http://schemas.openxmlformats.org/presentationml/2006/main">
  <p:tag name="AS_UNIQUEID" val="1942"/>
  <p:tag name="KSO_WM_BEAUTIFY_FLAG" val=""/>
</p:tagLst>
</file>

<file path=ppt/tags/tag65.xml><?xml version="1.0" encoding="utf-8"?>
<p:tagLst xmlns:p="http://schemas.openxmlformats.org/presentationml/2006/main">
  <p:tag name="AS_UNIQUEID" val="1943"/>
</p:tagLst>
</file>

<file path=ppt/tags/tag66.xml><?xml version="1.0" encoding="utf-8"?>
<p:tagLst xmlns:p="http://schemas.openxmlformats.org/presentationml/2006/main">
  <p:tag name="AS_UNIQUEID" val="1944"/>
</p:tagLst>
</file>

<file path=ppt/tags/tag67.xml><?xml version="1.0" encoding="utf-8"?>
<p:tagLst xmlns:p="http://schemas.openxmlformats.org/presentationml/2006/main">
  <p:tag name="KSO_WM_DIAGRAM_VIRTUALLY_FRAME" val="{&quot;height&quot;:336.2119685039371,&quot;left&quot;:88.13921259842519,&quot;top&quot;:173.24661417322835,&quot;width&quot;:737.8607874015748}"/>
</p:tagLst>
</file>

<file path=ppt/tags/tag68.xml><?xml version="1.0" encoding="utf-8"?>
<p:tagLst xmlns:p="http://schemas.openxmlformats.org/presentationml/2006/main">
  <p:tag name="KSO_WM_DIAGRAM_VIRTUALLY_FRAME" val="{&quot;height&quot;:336.2119685039371,&quot;left&quot;:88.13921259842519,&quot;top&quot;:173.24661417322835,&quot;width&quot;:737.8607874015748}"/>
</p:tagLst>
</file>

<file path=ppt/tags/tag69.xml><?xml version="1.0" encoding="utf-8"?>
<p:tagLst xmlns:p="http://schemas.openxmlformats.org/presentationml/2006/main">
  <p:tag name="KSO_WM_DIAGRAM_VIRTUALLY_FRAME" val="{&quot;height&quot;:336.2119685039371,&quot;left&quot;:88.13921259842519,&quot;top&quot;:173.24661417322835,&quot;width&quot;:737.8607874015748}"/>
</p:tagLst>
</file>

<file path=ppt/tags/tag7.xml><?xml version="1.0" encoding="utf-8"?>
<p:tagLst xmlns:p="http://schemas.openxmlformats.org/presentationml/2006/main">
  <p:tag name="AS_UNIQUEID" val="1857"/>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70.xml><?xml version="1.0" encoding="utf-8"?>
<p:tagLst xmlns:p="http://schemas.openxmlformats.org/presentationml/2006/main">
  <p:tag name="KSO_WM_DIAGRAM_VIRTUALLY_FRAME" val="{&quot;height&quot;:336.2119685039371,&quot;left&quot;:88.13921259842519,&quot;top&quot;:173.24661417322835,&quot;width&quot;:737.8607874015748}"/>
</p:tagLst>
</file>

<file path=ppt/tags/tag71.xml><?xml version="1.0" encoding="utf-8"?>
<p:tagLst xmlns:p="http://schemas.openxmlformats.org/presentationml/2006/main">
  <p:tag name="KSO_WM_DIAGRAM_VIRTUALLY_FRAME" val="{&quot;height&quot;:336.2119685039371,&quot;left&quot;:88.13921259842519,&quot;top&quot;:173.24661417322835,&quot;width&quot;:737.8607874015748}"/>
</p:tagLst>
</file>

<file path=ppt/tags/tag72.xml><?xml version="1.0" encoding="utf-8"?>
<p:tagLst xmlns:p="http://schemas.openxmlformats.org/presentationml/2006/main">
  <p:tag name="KSO_WM_DIAGRAM_VIRTUALLY_FRAME" val="{&quot;height&quot;:336.2119685039371,&quot;left&quot;:88.13921259842519,&quot;top&quot;:173.24661417322835,&quot;width&quot;:737.8607874015748}"/>
</p:tagLst>
</file>

<file path=ppt/tags/tag73.xml><?xml version="1.0" encoding="utf-8"?>
<p:tagLst xmlns:p="http://schemas.openxmlformats.org/presentationml/2006/main">
  <p:tag name="KSO_WM_DIAGRAM_VIRTUALLY_FRAME" val="{&quot;height&quot;:336.2119685039371,&quot;left&quot;:88.13921259842519,&quot;top&quot;:173.24661417322835,&quot;width&quot;:737.8607874015748}"/>
</p:tagLst>
</file>

<file path=ppt/tags/tag74.xml><?xml version="1.0" encoding="utf-8"?>
<p:tagLst xmlns:p="http://schemas.openxmlformats.org/presentationml/2006/main">
  <p:tag name="KSO_WM_DIAGRAM_VIRTUALLY_FRAME" val="{&quot;height&quot;:336.2119685039371,&quot;left&quot;:88.13921259842519,&quot;top&quot;:173.24661417322835,&quot;width&quot;:737.8607874015748}"/>
</p:tagLst>
</file>

<file path=ppt/tags/tag75.xml><?xml version="1.0" encoding="utf-8"?>
<p:tagLst xmlns:p="http://schemas.openxmlformats.org/presentationml/2006/main">
  <p:tag name="KSO_WM_DIAGRAM_VIRTUALLY_FRAME" val="{&quot;height&quot;:336.2119685039371,&quot;left&quot;:88.13921259842519,&quot;top&quot;:173.24661417322835,&quot;width&quot;:737.8607874015748}"/>
</p:tagLst>
</file>

<file path=ppt/tags/tag76.xml><?xml version="1.0" encoding="utf-8"?>
<p:tagLst xmlns:p="http://schemas.openxmlformats.org/presentationml/2006/main">
  <p:tag name="KSO_WM_DIAGRAM_VIRTUALLY_FRAME" val="{&quot;height&quot;:336.2119685039371,&quot;left&quot;:88.13921259842519,&quot;top&quot;:173.24661417322835,&quot;width&quot;:737.8607874015748}"/>
</p:tagLst>
</file>

<file path=ppt/tags/tag77.xml><?xml version="1.0" encoding="utf-8"?>
<p:tagLst xmlns:p="http://schemas.openxmlformats.org/presentationml/2006/main">
  <p:tag name="KSO_WM_DIAGRAM_VIRTUALLY_FRAME" val="{&quot;height&quot;:336.2119685039371,&quot;left&quot;:88.13921259842519,&quot;top&quot;:173.24661417322835,&quot;width&quot;:737.8607874015748}"/>
</p:tagLst>
</file>

<file path=ppt/tags/tag78.xml><?xml version="1.0" encoding="utf-8"?>
<p:tagLst xmlns:p="http://schemas.openxmlformats.org/presentationml/2006/main">
  <p:tag name="AS_UNIQUEID" val="1949"/>
</p:tagLst>
</file>

<file path=ppt/tags/tag79.xml><?xml version="1.0" encoding="utf-8"?>
<p:tagLst xmlns:p="http://schemas.openxmlformats.org/presentationml/2006/main">
  <p:tag name="AS_UNIQUEID" val="1950"/>
  <p:tag name="KSO_WM_BEAUTIFY_FLAG" val=""/>
</p:tagLst>
</file>

<file path=ppt/tags/tag8.xml><?xml version="1.0" encoding="utf-8"?>
<p:tagLst xmlns:p="http://schemas.openxmlformats.org/presentationml/2006/main">
  <p:tag name="AS_UNIQUEID" val="1859"/>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80.xml><?xml version="1.0" encoding="utf-8"?>
<p:tagLst xmlns:p="http://schemas.openxmlformats.org/presentationml/2006/main">
  <p:tag name="AS_UNIQUEID" val="1951"/>
  <p:tag name="KSO_WM_BEAUTIFY_FLAG" val=""/>
</p:tagLst>
</file>

<file path=ppt/tags/tag81.xml><?xml version="1.0" encoding="utf-8"?>
<p:tagLst xmlns:p="http://schemas.openxmlformats.org/presentationml/2006/main">
  <p:tag name="AS_UNIQUEID" val="1952"/>
  <p:tag name="KSO_WM_BEAUTIFY_FLAG" val=""/>
</p:tagLst>
</file>

<file path=ppt/tags/tag82.xml><?xml version="1.0" encoding="utf-8"?>
<p:tagLst xmlns:p="http://schemas.openxmlformats.org/presentationml/2006/main">
  <p:tag name="AS_UNIQUEID" val="1953"/>
  <p:tag name="KSO_WM_BEAUTIFY_FLAG" val=""/>
</p:tagLst>
</file>

<file path=ppt/tags/tag83.xml><?xml version="1.0" encoding="utf-8"?>
<p:tagLst xmlns:p="http://schemas.openxmlformats.org/presentationml/2006/main">
  <p:tag name="AS_UNIQUEID" val="1068"/>
  <p:tag name="KSO_WM_BEAUTIFY_FLAG" val=""/>
</p:tagLst>
</file>

<file path=ppt/tags/tag84.xml><?xml version="1.0" encoding="utf-8"?>
<p:tagLst xmlns:p="http://schemas.openxmlformats.org/presentationml/2006/main">
  <p:tag name="AS_UNIQUEID" val="1954"/>
  <p:tag name="KSO_WM_BEAUTIFY_FLAG" val=""/>
</p:tagLst>
</file>

<file path=ppt/tags/tag85.xml><?xml version="1.0" encoding="utf-8"?>
<p:tagLst xmlns:p="http://schemas.openxmlformats.org/presentationml/2006/main">
  <p:tag name="AS_UNIQUEID" val="1955"/>
</p:tagLst>
</file>

<file path=ppt/tags/tag86.xml><?xml version="1.0" encoding="utf-8"?>
<p:tagLst xmlns:p="http://schemas.openxmlformats.org/presentationml/2006/main">
  <p:tag name="AS_UNIQUEID" val="1956"/>
  <p:tag name="KSO_WM_BEAUTIFY_FLAG" val=""/>
</p:tagLst>
</file>

<file path=ppt/tags/tag87.xml><?xml version="1.0" encoding="utf-8"?>
<p:tagLst xmlns:p="http://schemas.openxmlformats.org/presentationml/2006/main">
  <p:tag name="AS_UNIQUEID" val="1957"/>
  <p:tag name="KSO_WM_BEAUTIFY_FLAG" val=""/>
</p:tagLst>
</file>

<file path=ppt/tags/tag88.xml><?xml version="1.0" encoding="utf-8"?>
<p:tagLst xmlns:p="http://schemas.openxmlformats.org/presentationml/2006/main">
  <p:tag name="AS_UNIQUEID" val="1958"/>
  <p:tag name="KSO_WM_BEAUTIFY_FLAG" val=""/>
</p:tagLst>
</file>

<file path=ppt/tags/tag89.xml><?xml version="1.0" encoding="utf-8"?>
<p:tagLst xmlns:p="http://schemas.openxmlformats.org/presentationml/2006/main">
  <p:tag name="AS_UNIQUEID" val="1959"/>
</p:tagLst>
</file>

<file path=ppt/tags/tag9.xml><?xml version="1.0" encoding="utf-8"?>
<p:tagLst xmlns:p="http://schemas.openxmlformats.org/presentationml/2006/main">
  <p:tag name="AS_UNIQUEID" val="1860"/>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90.xml><?xml version="1.0" encoding="utf-8"?>
<p:tagLst xmlns:p="http://schemas.openxmlformats.org/presentationml/2006/main">
  <p:tag name="AS_UNIQUEID" val="1960"/>
</p:tagLst>
</file>

<file path=ppt/tags/tag91.xml><?xml version="1.0" encoding="utf-8"?>
<p:tagLst xmlns:p="http://schemas.openxmlformats.org/presentationml/2006/main">
  <p:tag name="AS_UNIQUEID" val="1961"/>
</p:tagLst>
</file>

<file path=ppt/tags/tag92.xml><?xml version="1.0" encoding="utf-8"?>
<p:tagLst xmlns:p="http://schemas.openxmlformats.org/presentationml/2006/main">
  <p:tag name="AS_UNIQUEID" val="1946"/>
</p:tagLst>
</file>

<file path=ppt/tags/tag93.xml><?xml version="1.0" encoding="utf-8"?>
<p:tagLst xmlns:p="http://schemas.openxmlformats.org/presentationml/2006/main">
  <p:tag name="AS_UNIQUEID" val="1947"/>
</p:tagLst>
</file>

<file path=ppt/tags/tag94.xml><?xml version="1.0" encoding="utf-8"?>
<p:tagLst xmlns:p="http://schemas.openxmlformats.org/presentationml/2006/main">
  <p:tag name="AS_UNIQUEID" val="2072"/>
</p:tagLst>
</file>

<file path=ppt/tags/tag95.xml><?xml version="1.0" encoding="utf-8"?>
<p:tagLst xmlns:p="http://schemas.openxmlformats.org/presentationml/2006/main">
  <p:tag name="AS_UNIQUEID" val="2073"/>
  <p:tag name="KSO_WM_BEAUTIFY_FLAG" val=""/>
</p:tagLst>
</file>

<file path=ppt/tags/tag96.xml><?xml version="1.0" encoding="utf-8"?>
<p:tagLst xmlns:p="http://schemas.openxmlformats.org/presentationml/2006/main">
  <p:tag name="AS_UNIQUEID" val="2074"/>
  <p:tag name="KSO_WM_BEAUTIFY_FLAG" val=""/>
</p:tagLst>
</file>

<file path=ppt/tags/tag97.xml><?xml version="1.0" encoding="utf-8"?>
<p:tagLst xmlns:p="http://schemas.openxmlformats.org/presentationml/2006/main">
  <p:tag name="AS_UNIQUEID" val="2075"/>
</p:tagLst>
</file>

<file path=ppt/tags/tag98.xml><?xml version="1.0" encoding="utf-8"?>
<p:tagLst xmlns:p="http://schemas.openxmlformats.org/presentationml/2006/main">
  <p:tag name="AS_UNIQUEID" val="2076"/>
  <p:tag name="KSO_WM_BEAUTIFY_FLAG" val=""/>
</p:tagLst>
</file>

<file path=ppt/tags/tag99.xml><?xml version="1.0" encoding="utf-8"?>
<p:tagLst xmlns:p="http://schemas.openxmlformats.org/presentationml/2006/main">
  <p:tag name="AS_UNIQUEID" val="207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Arial"/>
      </a:majorFont>
      <a:minorFont>
        <a:latin typeface="Arial"/>
        <a:ea typeface="微软雅黑"/>
        <a:cs typeface="Arial"/>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2292</Words>
  <Application>WPS 演示</Application>
  <PresentationFormat>宽屏</PresentationFormat>
  <Paragraphs>183</Paragraphs>
  <Slides>19</Slides>
  <Notes>0</Notes>
  <HiddenSlides>0</HiddenSlides>
  <MMClips>0</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19</vt:i4>
      </vt:variant>
    </vt:vector>
  </HeadingPairs>
  <TitlesOfParts>
    <vt:vector size="38" baseType="lpstr">
      <vt:lpstr>Arial</vt:lpstr>
      <vt:lpstr>宋体</vt:lpstr>
      <vt:lpstr>Wingdings</vt:lpstr>
      <vt:lpstr>Wingdings</vt:lpstr>
      <vt:lpstr>等线</vt:lpstr>
      <vt:lpstr>微软雅黑</vt:lpstr>
      <vt:lpstr>Times New Roman</vt:lpstr>
      <vt:lpstr>方正粗黑宋简体</vt:lpstr>
      <vt:lpstr>楷体</vt:lpstr>
      <vt:lpstr>汉仪君黑-45简</vt:lpstr>
      <vt:lpstr>黑体</vt:lpstr>
      <vt:lpstr>思源黑体 CN Normal</vt:lpstr>
      <vt:lpstr>楷体_GB2312</vt:lpstr>
      <vt:lpstr>Arial Unicode MS</vt:lpstr>
      <vt:lpstr>等线 Light</vt:lpstr>
      <vt:lpstr>Calibri</vt:lpstr>
      <vt:lpstr>新宋体</vt:lpstr>
      <vt:lpstr>Office 主题​​</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廖 明林</dc:creator>
  <cp:lastModifiedBy>sailing</cp:lastModifiedBy>
  <cp:revision>47</cp:revision>
  <dcterms:created xsi:type="dcterms:W3CDTF">2021-07-18T14:01:00Z</dcterms:created>
  <dcterms:modified xsi:type="dcterms:W3CDTF">2025-03-18T14:07:45Z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173D59C8A5B04C789FBF1793B619371A_12</vt:lpwstr>
  </property>
  <property fmtid="{D5CDD505-2E9C-101B-9397-08002B2CF9AE}" pid="3" name="KSOProductBuildVer">
    <vt:lpwstr>2052-12.1.0.19770</vt:lpwstr>
  </property>
</Properties>
</file>