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459" r:id="rId3"/>
    <p:sldId id="396" r:id="rId4"/>
    <p:sldId id="412" r:id="rId5"/>
    <p:sldId id="453" r:id="rId6"/>
    <p:sldId id="413" r:id="rId7"/>
    <p:sldId id="402" r:id="rId8"/>
    <p:sldId id="454" r:id="rId9"/>
    <p:sldId id="455" r:id="rId10"/>
    <p:sldId id="456" r:id="rId11"/>
    <p:sldId id="397" r:id="rId12"/>
    <p:sldId id="457" r:id="rId13"/>
    <p:sldId id="458" r:id="rId14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619" userDrawn="1">
          <p15:clr>
            <a:srgbClr val="A4A3A4"/>
          </p15:clr>
        </p15:guide>
        <p15:guide id="3" pos="3863" userDrawn="1">
          <p15:clr>
            <a:srgbClr val="A4A3A4"/>
          </p15:clr>
        </p15:guide>
        <p15:guide id="4" pos="6992" userDrawn="1">
          <p15:clr>
            <a:srgbClr val="A4A3A4"/>
          </p15:clr>
        </p15:guide>
        <p15:guide id="5" orient="horz" pos="37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E8"/>
    <a:srgbClr val="EF8201"/>
    <a:srgbClr val="E9A90F"/>
    <a:srgbClr val="767171"/>
    <a:srgbClr val="E9AA13"/>
    <a:srgbClr val="5381A4"/>
    <a:srgbClr val="6B9CC5"/>
    <a:srgbClr val="46601A"/>
    <a:srgbClr val="3A4B45"/>
    <a:srgbClr val="4573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88" autoAdjust="0"/>
    <p:restoredTop sz="94280" autoAdjust="0"/>
  </p:normalViewPr>
  <p:slideViewPr>
    <p:cSldViewPr snapToGrid="0" showGuides="1">
      <p:cViewPr varScale="1">
        <p:scale>
          <a:sx n="72" d="100"/>
          <a:sy n="72" d="100"/>
        </p:scale>
        <p:origin x="-246" y="-90"/>
      </p:cViewPr>
      <p:guideLst>
        <p:guide orient="horz" pos="2228"/>
        <p:guide pos="619"/>
        <p:guide pos="3863"/>
        <p:guide pos="6992"/>
        <p:guide orient="horz" pos="3748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65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42BC6-D1A1-489C-94CD-E787D014A9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8B34A-5A65-43B8-BF7E-8D39E3C078E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标题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DD37-973F-47D6-A3DB-9592C75036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F0D910B-5866-4441-989B-8133CBBE8FB0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009126"/>
            <a:ext cx="12192000" cy="29321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DD37-973F-47D6-A3DB-9592C75036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910B-5866-4441-989B-8133CBBE8F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DD37-973F-47D6-A3DB-9592C75036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910B-5866-4441-989B-8133CBBE8F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DD37-973F-47D6-A3DB-9592C75036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910B-5866-4441-989B-8133CBBE8FB0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DD37-973F-47D6-A3DB-9592C75036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910B-5866-4441-989B-8133CBBE8F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25" name="文本占位符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8" name="内容占位符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DD37-973F-47D6-A3DB-9592C75036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F0D910B-5866-4441-989B-8133CBBE8FB0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DD37-973F-47D6-A3DB-9592C75036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910B-5866-4441-989B-8133CBBE8F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DD37-973F-47D6-A3DB-9592C75036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24" name="页脚占位符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910B-5866-4441-989B-8133CBBE8FB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流程图: 合并 4"/>
          <p:cNvSpPr/>
          <p:nvPr userDrawn="1"/>
        </p:nvSpPr>
        <p:spPr>
          <a:xfrm>
            <a:off x="1052577" y="203023"/>
            <a:ext cx="389762" cy="376517"/>
          </a:xfrm>
          <a:prstGeom prst="flowChartMerge">
            <a:avLst/>
          </a:prstGeom>
          <a:solidFill>
            <a:srgbClr val="D0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6" name="流程图: 过程 5"/>
          <p:cNvSpPr/>
          <p:nvPr userDrawn="1"/>
        </p:nvSpPr>
        <p:spPr>
          <a:xfrm>
            <a:off x="0" y="179200"/>
            <a:ext cx="12192000" cy="252000"/>
          </a:xfrm>
          <a:prstGeom prst="flowChartProcess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过程 7"/>
          <p:cNvSpPr/>
          <p:nvPr userDrawn="1"/>
        </p:nvSpPr>
        <p:spPr>
          <a:xfrm>
            <a:off x="1247458" y="39540"/>
            <a:ext cx="2494633" cy="540000"/>
          </a:xfrm>
          <a:prstGeom prst="flowChartProcess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9A90F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37241" y="36309"/>
            <a:ext cx="572977" cy="543231"/>
          </a:xfrm>
          <a:prstGeom prst="rect">
            <a:avLst/>
          </a:prstGeom>
          <a:effectLst/>
        </p:spPr>
      </p:pic>
      <p:sp>
        <p:nvSpPr>
          <p:cNvPr id="10" name="流程图: 过程 9"/>
          <p:cNvSpPr/>
          <p:nvPr userDrawn="1"/>
        </p:nvSpPr>
        <p:spPr>
          <a:xfrm>
            <a:off x="4385685" y="135565"/>
            <a:ext cx="1110906" cy="309490"/>
          </a:xfrm>
          <a:prstGeom prst="flowChartProcess">
            <a:avLst/>
          </a:prstGeom>
          <a:solidFill>
            <a:srgbClr val="E9A90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设疑合探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流程图: 过程 10"/>
          <p:cNvSpPr/>
          <p:nvPr userDrawn="1"/>
        </p:nvSpPr>
        <p:spPr>
          <a:xfrm>
            <a:off x="6385002" y="135565"/>
            <a:ext cx="1110906" cy="309490"/>
          </a:xfrm>
          <a:prstGeom prst="flowChartProcess">
            <a:avLst/>
          </a:prstGeom>
          <a:solidFill>
            <a:srgbClr val="76717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解疑合探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流程图: 过程 11"/>
          <p:cNvSpPr/>
          <p:nvPr userDrawn="1"/>
        </p:nvSpPr>
        <p:spPr>
          <a:xfrm>
            <a:off x="8384319" y="135565"/>
            <a:ext cx="1110906" cy="309490"/>
          </a:xfrm>
          <a:prstGeom prst="flowChartProcess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质疑再探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" name="流程图: 过程 12"/>
          <p:cNvSpPr/>
          <p:nvPr userDrawn="1"/>
        </p:nvSpPr>
        <p:spPr>
          <a:xfrm>
            <a:off x="10383637" y="135565"/>
            <a:ext cx="1110906" cy="309490"/>
          </a:xfrm>
          <a:prstGeom prst="flowChartProcess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运用拓展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DD37-973F-47D6-A3DB-9592C75036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29" name="页脚占位符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910B-5866-4441-989B-8133CBBE8F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DD37-973F-47D6-A3DB-9592C75036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910B-5866-4441-989B-8133CBBE8FB0}" type="slidenum">
              <a:rPr lang="zh-CN" altLang="en-US" smtClean="0"/>
            </a:fld>
            <a:endParaRPr lang="zh-CN" altLang="en-US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EECDD37-973F-47D6-A3DB-9592C75036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F0D910B-5866-4441-989B-8133CBBE8FB0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占位符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52.xml"/><Relationship Id="rId10" Type="http://schemas.openxmlformats.org/officeDocument/2006/relationships/tags" Target="../tags/tag51.xml"/><Relationship Id="rId1" Type="http://schemas.openxmlformats.org/officeDocument/2006/relationships/tags" Target="../tags/tag44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image" Target="../media/image23.jpeg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61.xml"/><Relationship Id="rId1" Type="http://schemas.openxmlformats.org/officeDocument/2006/relationships/tags" Target="../tags/tag53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image" Target="../media/image10.png"/><Relationship Id="rId5" Type="http://schemas.openxmlformats.org/officeDocument/2006/relationships/tags" Target="../tags/tag10.xml"/><Relationship Id="rId4" Type="http://schemas.openxmlformats.org/officeDocument/2006/relationships/image" Target="../media/image9.png"/><Relationship Id="rId3" Type="http://schemas.openxmlformats.org/officeDocument/2006/relationships/tags" Target="../tags/tag9.xml"/><Relationship Id="rId2" Type="http://schemas.openxmlformats.org/officeDocument/2006/relationships/image" Target="../media/image8.jpeg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image" Target="../media/image13.jpeg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image" Target="../media/image12.jpeg"/><Relationship Id="rId3" Type="http://schemas.openxmlformats.org/officeDocument/2006/relationships/tags" Target="../tags/tag14.xml"/><Relationship Id="rId2" Type="http://schemas.openxmlformats.org/officeDocument/2006/relationships/image" Target="../media/image11.jpeg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21.xml"/><Relationship Id="rId12" Type="http://schemas.openxmlformats.org/officeDocument/2006/relationships/tags" Target="../tags/tag20.xml"/><Relationship Id="rId11" Type="http://schemas.openxmlformats.org/officeDocument/2006/relationships/tags" Target="../tags/tag19.xml"/><Relationship Id="rId10" Type="http://schemas.openxmlformats.org/officeDocument/2006/relationships/image" Target="../media/image14.jpeg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image" Target="../media/image16.jpeg"/><Relationship Id="rId3" Type="http://schemas.openxmlformats.org/officeDocument/2006/relationships/tags" Target="../tags/tag23.xml"/><Relationship Id="rId2" Type="http://schemas.openxmlformats.org/officeDocument/2006/relationships/image" Target="../media/image15.png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image" Target="../media/image17.jpeg"/><Relationship Id="rId10" Type="http://schemas.openxmlformats.org/officeDocument/2006/relationships/tags" Target="../tags/tag29.xml"/><Relationship Id="rId1" Type="http://schemas.openxmlformats.org/officeDocument/2006/relationships/tags" Target="../tags/tag2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36.xml"/><Relationship Id="rId7" Type="http://schemas.openxmlformats.org/officeDocument/2006/relationships/image" Target="../media/image20.png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image" Target="../media/image19.png"/><Relationship Id="rId3" Type="http://schemas.openxmlformats.org/officeDocument/2006/relationships/tags" Target="../tags/tag33.xml"/><Relationship Id="rId2" Type="http://schemas.openxmlformats.org/officeDocument/2006/relationships/image" Target="../media/image18.jpeg"/><Relationship Id="rId1" Type="http://schemas.openxmlformats.org/officeDocument/2006/relationships/tags" Target="../tags/tag3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43.xml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image" Target="../media/image21.jpeg"/><Relationship Id="rId1" Type="http://schemas.openxmlformats.org/officeDocument/2006/relationships/tags" Target="../tags/tag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27312" y="1810341"/>
            <a:ext cx="88136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多种多样的区域</a:t>
            </a:r>
            <a:endParaRPr lang="zh-CN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7341707" y="1003962"/>
            <a:ext cx="4744278" cy="5396838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116112" y="116112"/>
            <a:ext cx="6788271" cy="897779"/>
            <a:chOff x="-209078" y="140678"/>
            <a:chExt cx="4668054" cy="897779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9078" y="882322"/>
              <a:ext cx="1729495" cy="156135"/>
            </a:xfrm>
            <a:prstGeom prst="rect">
              <a:avLst/>
            </a:prstGeom>
          </p:spPr>
        </p:pic>
        <p:sp>
          <p:nvSpPr>
            <p:cNvPr id="17" name="文本框 14"/>
            <p:cNvSpPr txBox="1"/>
            <p:nvPr/>
          </p:nvSpPr>
          <p:spPr>
            <a:xfrm>
              <a:off x="-209078" y="140678"/>
              <a:ext cx="4668054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4400" dirty="0" smtClean="0">
                  <a:effectLst>
                    <a:outerShdw blurRad="88900" sx="102000" sy="102000" algn="ctr" rotWithShape="0">
                      <a:srgbClr val="FF0000">
                        <a:alpha val="40000"/>
                      </a:srgbClr>
                    </a:outerShdw>
                  </a:effectLst>
                  <a:latin typeface="字体圈欣意冠黑体2.0" panose="00000500000000000000" pitchFamily="2" charset="-122"/>
                  <a:ea typeface="字体圈欣意冠黑体2.0" panose="00000500000000000000" pitchFamily="2" charset="-122"/>
                </a:rPr>
                <a:t>二、不同空间尺度的区域</a:t>
              </a:r>
              <a:endParaRPr lang="zh-CN" altLang="en-US" sz="4400" dirty="0">
                <a:effectLst>
                  <a:outerShdw blurRad="88900" sx="102000" sy="102000" algn="ctr" rotWithShape="0">
                    <a:srgbClr val="FF0000">
                      <a:alpha val="40000"/>
                    </a:srgbClr>
                  </a:outerShdw>
                </a:effectLst>
                <a:latin typeface="字体圈欣意冠黑体2.0" panose="00000500000000000000" pitchFamily="2" charset="-122"/>
                <a:ea typeface="字体圈欣意冠黑体2.0" panose="00000500000000000000" pitchFamily="2" charset="-122"/>
              </a:endParaRPr>
            </a:p>
          </p:txBody>
        </p:sp>
      </p:grpSp>
      <p:sp>
        <p:nvSpPr>
          <p:cNvPr id="20" name="椭圆 19"/>
          <p:cNvSpPr/>
          <p:nvPr>
            <p:custDataLst>
              <p:tags r:id="rId4"/>
            </p:custDataLst>
          </p:nvPr>
        </p:nvSpPr>
        <p:spPr>
          <a:xfrm rot="2580000">
            <a:off x="11271514" y="2451993"/>
            <a:ext cx="586105" cy="900566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1" name="椭圆 20"/>
          <p:cNvSpPr/>
          <p:nvPr>
            <p:custDataLst>
              <p:tags r:id="rId5"/>
            </p:custDataLst>
          </p:nvPr>
        </p:nvSpPr>
        <p:spPr>
          <a:xfrm rot="5160000">
            <a:off x="9255515" y="2721361"/>
            <a:ext cx="586105" cy="1219835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2" name="椭圆 21"/>
          <p:cNvSpPr/>
          <p:nvPr>
            <p:custDataLst>
              <p:tags r:id="rId6"/>
            </p:custDataLst>
          </p:nvPr>
        </p:nvSpPr>
        <p:spPr>
          <a:xfrm rot="900000">
            <a:off x="8774613" y="3931676"/>
            <a:ext cx="442592" cy="1124655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3" name="文本框 2"/>
          <p:cNvSpPr txBox="1"/>
          <p:nvPr>
            <p:custDataLst>
              <p:tags r:id="rId7"/>
            </p:custDataLst>
          </p:nvPr>
        </p:nvSpPr>
        <p:spPr>
          <a:xfrm>
            <a:off x="1861102" y="2859930"/>
            <a:ext cx="152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FF0000"/>
                </a:solidFill>
              </a:rPr>
              <a:t>自然区域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4" name="文本框 4"/>
          <p:cNvSpPr txBox="1"/>
          <p:nvPr>
            <p:custDataLst>
              <p:tags r:id="rId8"/>
            </p:custDataLst>
          </p:nvPr>
        </p:nvSpPr>
        <p:spPr>
          <a:xfrm>
            <a:off x="815477" y="3685705"/>
            <a:ext cx="3733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b="1" dirty="0">
                <a:solidFill>
                  <a:srgbClr val="FF0000"/>
                </a:solidFill>
              </a:rPr>
              <a:t>三江平原、松嫩平原、辽河平原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6" name="文本框 8"/>
          <p:cNvSpPr txBox="1"/>
          <p:nvPr>
            <p:custDataLst>
              <p:tags r:id="rId9"/>
            </p:custDataLst>
          </p:nvPr>
        </p:nvSpPr>
        <p:spPr>
          <a:xfrm>
            <a:off x="688142" y="5111658"/>
            <a:ext cx="51169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+mn-ea"/>
                <a:cs typeface="微软雅黑" panose="020B0503020204020204" charset="-122"/>
              </a:rPr>
              <a:t>大尺度区城包含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cs typeface="微软雅黑" panose="020B0503020204020204" charset="-122"/>
              </a:rPr>
              <a:t>若干较小尺度的</a:t>
            </a:r>
            <a:r>
              <a:rPr lang="zh-CN" altLang="en-US" sz="2000" b="1" dirty="0" smtClean="0">
                <a:solidFill>
                  <a:srgbClr val="FF0000"/>
                </a:solidFill>
                <a:latin typeface="+mn-ea"/>
                <a:cs typeface="微软雅黑" panose="020B0503020204020204" charset="-122"/>
              </a:rPr>
              <a:t>区域</a:t>
            </a:r>
            <a:r>
              <a:rPr lang="en-US" altLang="zh-CN" sz="2000" b="1" dirty="0" smtClean="0">
                <a:solidFill>
                  <a:srgbClr val="FF0000"/>
                </a:solidFill>
                <a:latin typeface="+mn-ea"/>
                <a:cs typeface="微软雅黑" panose="020B0503020204020204" charset="-122"/>
              </a:rPr>
              <a:t>;</a:t>
            </a:r>
            <a:endParaRPr lang="zh-CN" altLang="en-US" sz="2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8" name="标题 40961"/>
          <p:cNvSpPr txBox="1"/>
          <p:nvPr/>
        </p:nvSpPr>
        <p:spPr>
          <a:xfrm>
            <a:off x="70341" y="1054566"/>
            <a:ext cx="2511287" cy="763518"/>
          </a:xfrm>
          <a:prstGeom prst="rect">
            <a:avLst/>
          </a:prstGeom>
          <a:gradFill flip="none" rotWithShape="1">
            <a:gsLst>
              <a:gs pos="100000">
                <a:srgbClr val="FA5B25"/>
              </a:gs>
              <a:gs pos="39000">
                <a:srgbClr val="C00000"/>
              </a:gs>
            </a:gsLst>
            <a:lin ang="0" scaled="1"/>
            <a:tileRect/>
          </a:gradFill>
          <a:ln w="47625">
            <a:noFill/>
          </a:ln>
        </p:spPr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3600" b="1" spc="300" dirty="0" smtClean="0">
                <a:solidFill>
                  <a:schemeClr val="bg1"/>
                </a:solidFill>
                <a:effectLst>
                  <a:innerShdw blurRad="114300">
                    <a:srgbClr val="C00000">
                      <a:alpha val="75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j-cs"/>
              </a:rPr>
              <a:t>读图活动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>
                <a:innerShdw blurRad="114300">
                  <a:srgbClr val="C00000">
                    <a:alpha val="7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微软雅黑" panose="020B0503020204020204" charset="-122"/>
              <a:cs typeface="+mj-cs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696677" y="983986"/>
            <a:ext cx="107411" cy="8977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78306" y="2001407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b="1" dirty="0" smtClean="0">
                <a:latin typeface="+mn-ea"/>
              </a:rPr>
              <a:t>思考问题：</a:t>
            </a:r>
            <a:endParaRPr lang="en-US" altLang="zh-CN" sz="2400" b="1" dirty="0" smtClean="0">
              <a:latin typeface="+mn-ea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98782" y="2482996"/>
            <a:ext cx="66134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/>
            <a:r>
              <a:rPr lang="en-US" altLang="zh-CN" sz="2000" dirty="0" smtClean="0">
                <a:latin typeface="+mn-ea"/>
                <a:sym typeface="Source Han Sans CN Normal" panose="020B0400000000000000" pitchFamily="34" charset="-122"/>
              </a:rPr>
              <a:t>1</a:t>
            </a:r>
            <a:r>
              <a:rPr lang="zh-CN" altLang="en-US" sz="2000" dirty="0" smtClean="0">
                <a:latin typeface="+mn-ea"/>
                <a:sym typeface="Source Han Sans CN Normal" panose="020B0400000000000000" pitchFamily="34" charset="-122"/>
              </a:rPr>
              <a:t>、从划分标准看，东北平原属于哪种类型的区域?</a:t>
            </a:r>
            <a:endParaRPr lang="zh-CN" altLang="en-US" sz="2000" dirty="0">
              <a:latin typeface="+mn-ea"/>
              <a:sym typeface="Source Han Sans CN Normal" panose="020B0400000000000000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90832" y="3274045"/>
            <a:ext cx="4137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+mn-ea"/>
                <a:sym typeface="Source Han Sans CN Normal" panose="020B0400000000000000" pitchFamily="34" charset="-122"/>
              </a:rPr>
              <a:t>2</a:t>
            </a:r>
            <a:r>
              <a:rPr lang="zh-CN" altLang="en-US" sz="2000" dirty="0" smtClean="0">
                <a:latin typeface="+mn-ea"/>
                <a:sym typeface="Source Han Sans CN Normal" panose="020B0400000000000000" pitchFamily="34" charset="-122"/>
              </a:rPr>
              <a:t>、东北平原由哪几个平原组成?</a:t>
            </a:r>
            <a:endParaRPr lang="zh-CN" altLang="en-US" sz="2000" dirty="0">
              <a:latin typeface="+mn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79326" y="4122112"/>
            <a:ext cx="71096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000" dirty="0" smtClean="0">
                <a:solidFill>
                  <a:prstClr val="black"/>
                </a:solidFill>
                <a:latin typeface="+mn-ea"/>
                <a:cs typeface="微软雅黑" panose="020B0503020204020204" charset="-122"/>
                <a:sym typeface="Source Han Sans CN Normal" panose="020B0400000000000000" pitchFamily="34" charset="-122"/>
              </a:rPr>
              <a:t>3</a:t>
            </a:r>
            <a:r>
              <a:rPr lang="zh-CN" altLang="en-US" sz="2000" dirty="0" smtClean="0">
                <a:solidFill>
                  <a:prstClr val="black"/>
                </a:solidFill>
                <a:latin typeface="+mn-ea"/>
                <a:cs typeface="微软雅黑" panose="020B0503020204020204" charset="-122"/>
                <a:sym typeface="Source Han Sans CN Normal" panose="020B0400000000000000" pitchFamily="34" charset="-122"/>
              </a:rPr>
              <a:t>、由此，可以得出区域的空间尺度与区域层级是什么关系?</a:t>
            </a:r>
            <a:endParaRPr lang="zh-CN" altLang="en-US" sz="20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03027" y="4589696"/>
            <a:ext cx="4557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+mn-ea"/>
                <a:cs typeface="Arial" panose="020B0604020202020204"/>
                <a:sym typeface="+mn-ea"/>
              </a:rPr>
              <a:t>区域空间尺度越大，层级越高</a:t>
            </a:r>
            <a:r>
              <a:rPr lang="en-US" altLang="zh-CN" sz="2000" b="1" dirty="0" smtClean="0">
                <a:solidFill>
                  <a:srgbClr val="FF0000"/>
                </a:solidFill>
                <a:latin typeface="+mn-ea"/>
                <a:cs typeface="Arial" panose="020B0604020202020204"/>
                <a:sym typeface="+mn-ea"/>
              </a:rPr>
              <a:t>;</a:t>
            </a:r>
            <a:endParaRPr lang="zh-CN" altLang="en-US" sz="2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5" name="标题 2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51953" y="5835706"/>
            <a:ext cx="4833731" cy="58485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zh-CN" altLang="zh-CN" sz="2000" dirty="0">
                <a:solidFill>
                  <a:schemeClr val="accent5"/>
                </a:solidFill>
                <a:latin typeface="+mn-ea"/>
                <a:ea typeface="+mn-ea"/>
              </a:rPr>
              <a:t>区域空间尺度不完全等同于区域面积</a:t>
            </a:r>
            <a:r>
              <a:rPr lang="zh-CN" altLang="zh-CN" sz="2000" dirty="0" smtClean="0">
                <a:solidFill>
                  <a:schemeClr val="accent5"/>
                </a:solidFill>
                <a:latin typeface="+mn-ea"/>
                <a:ea typeface="+mn-ea"/>
              </a:rPr>
              <a:t>大小</a:t>
            </a:r>
            <a:r>
              <a:rPr lang="zh-CN" altLang="en-US" sz="2000" dirty="0" smtClean="0">
                <a:solidFill>
                  <a:schemeClr val="accent5"/>
                </a:solidFill>
                <a:latin typeface="+mn-ea"/>
                <a:ea typeface="+mn-ea"/>
              </a:rPr>
              <a:t>。</a:t>
            </a:r>
            <a:endParaRPr lang="zh-CN" altLang="en-US" sz="2000" dirty="0">
              <a:solidFill>
                <a:schemeClr val="accent5"/>
              </a:solidFill>
              <a:latin typeface="+mn-ea"/>
              <a:ea typeface="+mn-ea"/>
            </a:endParaRPr>
          </a:p>
        </p:txBody>
      </p:sp>
    </p:spTree>
    <p:custDataLst>
      <p:tags r:id="rId1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/>
      <p:bldP spid="24" grpId="0"/>
      <p:bldP spid="26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840" y="183198"/>
            <a:ext cx="4537133" cy="573692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15405" y="205579"/>
            <a:ext cx="67492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prstClr val="black"/>
                </a:solidFill>
                <a:latin typeface="+mn-ea"/>
                <a:sym typeface="思源黑体 CN Heavy" panose="020B0A00000000000000" pitchFamily="34" charset="-122"/>
              </a:rPr>
              <a:t>4</a:t>
            </a:r>
            <a:r>
              <a:rPr lang="zh-CN" altLang="en-US" sz="2000" dirty="0" smtClean="0">
                <a:solidFill>
                  <a:prstClr val="black"/>
                </a:solidFill>
                <a:latin typeface="+mn-ea"/>
                <a:sym typeface="思源黑体 CN Heavy" panose="020B0A00000000000000" pitchFamily="34" charset="-122"/>
              </a:rPr>
              <a:t>、上海市和周边城市区域尺度不同，它们之间存在怎样的发展关系？</a:t>
            </a:r>
            <a:endParaRPr lang="zh-CN" altLang="en-US" sz="2000" dirty="0">
              <a:latin typeface="+mn-ea"/>
            </a:endParaRPr>
          </a:p>
        </p:txBody>
      </p:sp>
      <p:sp>
        <p:nvSpPr>
          <p:cNvPr id="8" name="文本框 4"/>
          <p:cNvSpPr txBox="1"/>
          <p:nvPr>
            <p:custDataLst>
              <p:tags r:id="rId3"/>
            </p:custDataLst>
          </p:nvPr>
        </p:nvSpPr>
        <p:spPr>
          <a:xfrm>
            <a:off x="799769" y="1669669"/>
            <a:ext cx="1298713" cy="5689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zh-CN" altLang="en-US" sz="2600" b="1" spc="150" dirty="0" smtClean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上海市</a:t>
            </a:r>
            <a:endParaRPr lang="zh-CN" altLang="en-US" sz="2600" b="1" spc="150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9" name="文本框 5"/>
          <p:cNvSpPr txBox="1"/>
          <p:nvPr>
            <p:custDataLst>
              <p:tags r:id="rId4"/>
            </p:custDataLst>
          </p:nvPr>
        </p:nvSpPr>
        <p:spPr>
          <a:xfrm>
            <a:off x="2699508" y="1415498"/>
            <a:ext cx="1996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相互促进</a:t>
            </a:r>
            <a:endParaRPr lang="zh-CN" altLang="en-US" sz="2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" name="文本框 6"/>
          <p:cNvSpPr txBox="1"/>
          <p:nvPr>
            <p:custDataLst>
              <p:tags r:id="rId5"/>
            </p:custDataLst>
          </p:nvPr>
        </p:nvSpPr>
        <p:spPr>
          <a:xfrm>
            <a:off x="5321317" y="1641756"/>
            <a:ext cx="1919008" cy="5669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zh-CN" altLang="en-US" sz="2600" b="1" spc="150" dirty="0" smtClean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周边城市</a:t>
            </a:r>
            <a:endParaRPr lang="zh-CN" altLang="en-US" sz="2600" b="1" spc="150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cxnSp>
        <p:nvCxnSpPr>
          <p:cNvPr id="11" name="直接箭头连接符 10"/>
          <p:cNvCxnSpPr/>
          <p:nvPr>
            <p:custDataLst>
              <p:tags r:id="rId6"/>
            </p:custDataLst>
          </p:nvPr>
        </p:nvCxnSpPr>
        <p:spPr>
          <a:xfrm flipV="1">
            <a:off x="2130548" y="1936227"/>
            <a:ext cx="3134360" cy="9525"/>
          </a:xfrm>
          <a:prstGeom prst="straightConnector1">
            <a:avLst/>
          </a:prstGeom>
          <a:ln w="41275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24"/>
          <p:cNvSpPr txBox="1"/>
          <p:nvPr>
            <p:custDataLst>
              <p:tags r:id="rId7"/>
            </p:custDataLst>
          </p:nvPr>
        </p:nvSpPr>
        <p:spPr>
          <a:xfrm>
            <a:off x="2713027" y="2007084"/>
            <a:ext cx="1996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优势互补</a:t>
            </a:r>
            <a:endParaRPr lang="zh-CN" altLang="en-US" sz="2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文本框 29"/>
          <p:cNvSpPr txBox="1"/>
          <p:nvPr>
            <p:custDataLst>
              <p:tags r:id="rId8"/>
            </p:custDataLst>
          </p:nvPr>
        </p:nvSpPr>
        <p:spPr>
          <a:xfrm>
            <a:off x="482981" y="2684038"/>
            <a:ext cx="1803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 dirty="0">
                <a:solidFill>
                  <a:srgbClr val="C00000"/>
                </a:solidFill>
                <a:latin typeface="+mn-ea"/>
              </a:rPr>
              <a:t>资金</a:t>
            </a:r>
            <a:r>
              <a:rPr lang="zh-CN" altLang="en-US" sz="2400" dirty="0" smtClean="0">
                <a:solidFill>
                  <a:srgbClr val="C00000"/>
                </a:solidFill>
                <a:latin typeface="+mn-ea"/>
              </a:rPr>
              <a:t>、技术</a:t>
            </a:r>
            <a:r>
              <a:rPr lang="zh-CN" altLang="en-US" sz="2400" dirty="0">
                <a:solidFill>
                  <a:srgbClr val="C00000"/>
                </a:solidFill>
                <a:latin typeface="+mn-ea"/>
              </a:rPr>
              <a:t>、</a:t>
            </a:r>
            <a:endParaRPr lang="zh-CN" altLang="en-US" sz="2400" dirty="0">
              <a:solidFill>
                <a:srgbClr val="C00000"/>
              </a:solidFill>
              <a:latin typeface="+mn-ea"/>
            </a:endParaRPr>
          </a:p>
          <a:p>
            <a:pPr algn="l"/>
            <a:r>
              <a:rPr lang="zh-CN" altLang="en-US" sz="2400" dirty="0">
                <a:solidFill>
                  <a:srgbClr val="C00000"/>
                </a:solidFill>
                <a:latin typeface="+mn-ea"/>
              </a:rPr>
              <a:t>人才</a:t>
            </a:r>
            <a:r>
              <a:rPr lang="zh-CN" altLang="en-US" sz="2400" dirty="0" smtClean="0">
                <a:solidFill>
                  <a:srgbClr val="C00000"/>
                </a:solidFill>
                <a:latin typeface="+mn-ea"/>
              </a:rPr>
              <a:t>、管理</a:t>
            </a:r>
            <a:r>
              <a:rPr lang="zh-CN" altLang="en-US" sz="2400" dirty="0">
                <a:solidFill>
                  <a:srgbClr val="C00000"/>
                </a:solidFill>
                <a:latin typeface="+mn-ea"/>
              </a:rPr>
              <a:t>经验等</a:t>
            </a:r>
            <a:endParaRPr lang="zh-CN" altLang="en-US" sz="2400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14" name="文本框 30"/>
          <p:cNvSpPr txBox="1"/>
          <p:nvPr>
            <p:custDataLst>
              <p:tags r:id="rId9"/>
            </p:custDataLst>
          </p:nvPr>
        </p:nvSpPr>
        <p:spPr>
          <a:xfrm>
            <a:off x="5451972" y="2657309"/>
            <a:ext cx="1299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 dirty="0">
                <a:solidFill>
                  <a:srgbClr val="C00000"/>
                </a:solidFill>
                <a:latin typeface="+mn-ea"/>
              </a:rPr>
              <a:t>土地、劳动力、资源等</a:t>
            </a:r>
            <a:endParaRPr lang="zh-CN" altLang="en-US" sz="2400" dirty="0">
              <a:solidFill>
                <a:srgbClr val="C00000"/>
              </a:solidFill>
              <a:latin typeface="+mn-ea"/>
            </a:endParaRPr>
          </a:p>
        </p:txBody>
      </p:sp>
      <p:cxnSp>
        <p:nvCxnSpPr>
          <p:cNvPr id="15" name="直接箭头连接符 14"/>
          <p:cNvCxnSpPr/>
          <p:nvPr>
            <p:custDataLst>
              <p:tags r:id="rId10"/>
            </p:custDataLst>
          </p:nvPr>
        </p:nvCxnSpPr>
        <p:spPr>
          <a:xfrm flipV="1">
            <a:off x="2156390" y="3258132"/>
            <a:ext cx="3134360" cy="9525"/>
          </a:xfrm>
          <a:prstGeom prst="straightConnector1">
            <a:avLst/>
          </a:prstGeom>
          <a:ln w="41275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3009873" y="276062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sym typeface="思源黑体 CN Heavy" panose="020B0A00000000000000" pitchFamily="34" charset="-122"/>
              </a:rPr>
              <a:t>产业转移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2" grpId="0"/>
      <p:bldP spid="13" grpId="0"/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183414" y="1026989"/>
            <a:ext cx="11795225" cy="1938918"/>
          </a:xfrm>
          <a:prstGeom prst="rect">
            <a:avLst/>
          </a:prstGeom>
          <a:noFill/>
        </p:spPr>
        <p:txBody>
          <a:bodyPr wrap="square" lIns="91363" tIns="45683" rIns="91363" bIns="45683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latin typeface="+mn-ea"/>
              </a:rPr>
              <a:t>材料</a:t>
            </a:r>
            <a:r>
              <a:rPr lang="en-US" altLang="zh-CN" sz="2000" dirty="0">
                <a:latin typeface="+mn-ea"/>
              </a:rPr>
              <a:t>1</a:t>
            </a:r>
            <a:r>
              <a:rPr lang="zh-CN" altLang="en-US" sz="2000" dirty="0">
                <a:latin typeface="+mn-ea"/>
              </a:rPr>
              <a:t>：俄罗斯位于欧亚大陆，与</a:t>
            </a:r>
            <a:r>
              <a:rPr lang="en-US" altLang="zh-CN" sz="2000" dirty="0">
                <a:latin typeface="+mn-ea"/>
              </a:rPr>
              <a:t>14</a:t>
            </a:r>
            <a:r>
              <a:rPr lang="zh-CN" altLang="en-US" sz="2000" dirty="0">
                <a:latin typeface="+mn-ea"/>
              </a:rPr>
              <a:t>个国家接壤，总面积</a:t>
            </a:r>
            <a:r>
              <a:rPr lang="en-US" altLang="zh-CN" sz="2000" dirty="0">
                <a:latin typeface="+mn-ea"/>
              </a:rPr>
              <a:t>1709.82</a:t>
            </a:r>
            <a:r>
              <a:rPr lang="zh-CN" altLang="en-US" sz="2000" dirty="0">
                <a:latin typeface="+mn-ea"/>
              </a:rPr>
              <a:t>万平方千米，国界线长</a:t>
            </a:r>
            <a:r>
              <a:rPr lang="en-US" altLang="zh-CN" sz="2000" dirty="0">
                <a:latin typeface="+mn-ea"/>
              </a:rPr>
              <a:t>60933</a:t>
            </a:r>
            <a:r>
              <a:rPr lang="zh-CN" altLang="en-US" sz="2000" dirty="0">
                <a:latin typeface="+mn-ea"/>
              </a:rPr>
              <a:t>千米，截至</a:t>
            </a:r>
            <a:r>
              <a:rPr lang="en-US" altLang="zh-CN" sz="2000" dirty="0">
                <a:latin typeface="+mn-ea"/>
              </a:rPr>
              <a:t>2022</a:t>
            </a:r>
            <a:r>
              <a:rPr lang="zh-CN" altLang="en-US" sz="2000" dirty="0">
                <a:latin typeface="+mn-ea"/>
              </a:rPr>
              <a:t>年</a:t>
            </a:r>
            <a:r>
              <a:rPr lang="en-US" altLang="zh-CN" sz="2000" dirty="0">
                <a:latin typeface="+mn-ea"/>
              </a:rPr>
              <a:t>9</a:t>
            </a:r>
            <a:r>
              <a:rPr lang="zh-CN" altLang="en-US" sz="2000" dirty="0">
                <a:latin typeface="+mn-ea"/>
              </a:rPr>
              <a:t>月，总人口为</a:t>
            </a:r>
            <a:r>
              <a:rPr lang="en-US" altLang="zh-CN" sz="2000" dirty="0">
                <a:latin typeface="+mn-ea"/>
              </a:rPr>
              <a:t>1.46</a:t>
            </a:r>
            <a:r>
              <a:rPr lang="zh-CN" altLang="en-US" sz="2000" dirty="0">
                <a:latin typeface="+mn-ea"/>
              </a:rPr>
              <a:t>亿人。俄罗斯自然资源十分丰富，种类多，储量大，自给程度高。</a:t>
            </a:r>
            <a:endParaRPr lang="en-US" altLang="zh-CN" sz="2000" dirty="0">
              <a:latin typeface="+mn-ea"/>
            </a:endParaRPr>
          </a:p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latin typeface="+mn-ea"/>
              </a:rPr>
              <a:t>材料</a:t>
            </a:r>
            <a:r>
              <a:rPr lang="en-US" altLang="zh-CN" sz="2000" dirty="0">
                <a:latin typeface="+mn-ea"/>
              </a:rPr>
              <a:t>2</a:t>
            </a:r>
            <a:r>
              <a:rPr lang="zh-CN" altLang="en-US" sz="2000" dirty="0">
                <a:latin typeface="+mn-ea"/>
              </a:rPr>
              <a:t>：梵蒂冈是世界上国土面积最小的国家，国土面积</a:t>
            </a:r>
            <a:r>
              <a:rPr lang="en-US" altLang="zh-CN" sz="2000" dirty="0">
                <a:latin typeface="+mn-ea"/>
              </a:rPr>
              <a:t>0.44</a:t>
            </a:r>
            <a:r>
              <a:rPr lang="zh-CN" altLang="en-US" sz="2000" dirty="0">
                <a:latin typeface="+mn-ea"/>
              </a:rPr>
              <a:t>平方公里。截至</a:t>
            </a:r>
            <a:r>
              <a:rPr lang="en-US" altLang="zh-CN" sz="2000" dirty="0">
                <a:latin typeface="+mn-ea"/>
              </a:rPr>
              <a:t>2022</a:t>
            </a:r>
            <a:r>
              <a:rPr lang="zh-CN" altLang="en-US" sz="2000" dirty="0">
                <a:latin typeface="+mn-ea"/>
              </a:rPr>
              <a:t>年</a:t>
            </a:r>
            <a:r>
              <a:rPr lang="en-US" altLang="zh-CN" sz="2000" dirty="0">
                <a:latin typeface="+mn-ea"/>
              </a:rPr>
              <a:t>6</a:t>
            </a:r>
            <a:r>
              <a:rPr lang="zh-CN" altLang="en-US" sz="2000" dirty="0">
                <a:latin typeface="+mn-ea"/>
              </a:rPr>
              <a:t>月，梵蒂冈常住人口</a:t>
            </a:r>
            <a:r>
              <a:rPr lang="en-US" altLang="zh-CN" sz="2000" dirty="0">
                <a:latin typeface="+mn-ea"/>
              </a:rPr>
              <a:t>618</a:t>
            </a:r>
            <a:r>
              <a:rPr lang="zh-CN" altLang="en-US" sz="2000" dirty="0">
                <a:latin typeface="+mn-ea"/>
              </a:rPr>
              <a:t>人，意大利人为主。梵蒂冈拥有自己的银行、邮局、电信等公共服务机构，但其自然资源匮乏，没有工农业生产，财政收入主要依靠旅游业、发行邮票和钱币、不动产出租、宗教银行盈利以及教徒捐款等。</a:t>
            </a:r>
            <a:endParaRPr lang="en-US" altLang="zh-CN" sz="2000" dirty="0">
              <a:latin typeface="+mn-ea"/>
            </a:endParaRPr>
          </a:p>
        </p:txBody>
      </p:sp>
      <p:sp>
        <p:nvSpPr>
          <p:cNvPr id="5" name="标题 40961"/>
          <p:cNvSpPr txBox="1"/>
          <p:nvPr/>
        </p:nvSpPr>
        <p:spPr>
          <a:xfrm>
            <a:off x="70340" y="166671"/>
            <a:ext cx="2511287" cy="763518"/>
          </a:xfrm>
          <a:prstGeom prst="rect">
            <a:avLst/>
          </a:prstGeom>
          <a:gradFill flip="none" rotWithShape="1">
            <a:gsLst>
              <a:gs pos="100000">
                <a:srgbClr val="FA5B25"/>
              </a:gs>
              <a:gs pos="39000">
                <a:srgbClr val="C00000"/>
              </a:gs>
            </a:gsLst>
            <a:lin ang="0" scaled="1"/>
            <a:tileRect/>
          </a:gradFill>
          <a:ln w="47625">
            <a:noFill/>
          </a:ln>
        </p:spPr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3600" b="1" spc="300" dirty="0" smtClean="0">
                <a:solidFill>
                  <a:schemeClr val="bg1"/>
                </a:solidFill>
                <a:effectLst>
                  <a:innerShdw blurRad="114300">
                    <a:srgbClr val="C00000">
                      <a:alpha val="75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j-cs"/>
              </a:rPr>
              <a:t>阅读活动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>
                <a:innerShdw blurRad="114300">
                  <a:srgbClr val="C00000">
                    <a:alpha val="7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微软雅黑" panose="020B0503020204020204" charset="-122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96676" y="96091"/>
            <a:ext cx="107411" cy="8977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2823" y="2962852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b="1" dirty="0" smtClean="0">
                <a:latin typeface="+mn-ea"/>
              </a:rPr>
              <a:t>思考问题：</a:t>
            </a:r>
            <a:endParaRPr lang="en-US" altLang="zh-CN" sz="2400" b="1" dirty="0" smtClean="0">
              <a:latin typeface="+mn-ea"/>
            </a:endParaRPr>
          </a:p>
        </p:txBody>
      </p:sp>
      <p:sp>
        <p:nvSpPr>
          <p:cNvPr id="8" name="文本框 373"/>
          <p:cNvSpPr txBox="1"/>
          <p:nvPr>
            <p:custDataLst>
              <p:tags r:id="rId2"/>
            </p:custDataLst>
          </p:nvPr>
        </p:nvSpPr>
        <p:spPr>
          <a:xfrm>
            <a:off x="338365" y="3405462"/>
            <a:ext cx="5705320" cy="476594"/>
          </a:xfrm>
          <a:prstGeom prst="rect">
            <a:avLst/>
          </a:prstGeom>
        </p:spPr>
        <p:txBody>
          <a:bodyPr wrap="square" lIns="91363" tIns="45683" rIns="91363" bIns="45683">
            <a:spAutoFit/>
          </a:bodyPr>
          <a:lstStyle>
            <a:defPPr>
              <a:defRPr lang="zh-CN"/>
            </a:defPPr>
            <a:lvl1pPr marL="514350" indent="-514350">
              <a:lnSpc>
                <a:spcPct val="120000"/>
              </a:lnSpc>
              <a:buFont typeface="+mj-lt"/>
              <a:buAutoNum type="arabicPeriod" startAt="3"/>
              <a:defRPr sz="2800" b="1">
                <a:solidFill>
                  <a:schemeClr val="bg1"/>
                </a:solidFill>
                <a:latin typeface="+mn-ea"/>
                <a:cs typeface="阿里巴巴普惠体 R" panose="00020600040101010101" pitchFamily="18" charset="-122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defRPr/>
            </a:pPr>
            <a:r>
              <a:rPr lang="en-US" altLang="zh-CN" sz="2400" b="0" dirty="0">
                <a:solidFill>
                  <a:schemeClr val="tx1"/>
                </a:solidFill>
                <a:sym typeface="+mn-ea"/>
              </a:rPr>
              <a:t>1.</a:t>
            </a:r>
            <a:r>
              <a:rPr lang="zh-CN" altLang="en-US" sz="2400" b="0" dirty="0">
                <a:solidFill>
                  <a:schemeClr val="tx1"/>
                </a:solidFill>
                <a:sym typeface="+mn-ea"/>
              </a:rPr>
              <a:t>俄罗斯与梵蒂冈各自的发展优势。</a:t>
            </a:r>
            <a:endParaRPr lang="zh-CN" altLang="en-US" sz="2400" b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0" name="文本框 373"/>
          <p:cNvSpPr txBox="1"/>
          <p:nvPr>
            <p:custDataLst>
              <p:tags r:id="rId3"/>
            </p:custDataLst>
          </p:nvPr>
        </p:nvSpPr>
        <p:spPr>
          <a:xfrm>
            <a:off x="301921" y="4832722"/>
            <a:ext cx="8994479" cy="535456"/>
          </a:xfrm>
          <a:prstGeom prst="rect">
            <a:avLst/>
          </a:prstGeom>
        </p:spPr>
        <p:txBody>
          <a:bodyPr wrap="square" lIns="91363" tIns="45683" rIns="91363" bIns="45683">
            <a:spAutoFit/>
          </a:bodyPr>
          <a:lstStyle>
            <a:defPPr>
              <a:defRPr lang="zh-CN"/>
            </a:defPPr>
            <a:lvl1pPr marL="514350" indent="-514350">
              <a:lnSpc>
                <a:spcPct val="120000"/>
              </a:lnSpc>
              <a:buFont typeface="+mj-lt"/>
              <a:buAutoNum type="arabicPeriod" startAt="3"/>
              <a:defRPr sz="2800" b="1">
                <a:solidFill>
                  <a:schemeClr val="bg1"/>
                </a:solidFill>
                <a:latin typeface="+mn-ea"/>
                <a:cs typeface="阿里巴巴普惠体 R" panose="00020600040101010101" pitchFamily="18" charset="-122"/>
              </a:defRPr>
            </a:lvl1pPr>
          </a:lstStyle>
          <a:p>
            <a:pPr marL="0" indent="0" defTabSz="913765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400" b="0" dirty="0">
                <a:solidFill>
                  <a:schemeClr val="tx1"/>
                </a:solidFill>
                <a:sym typeface="+mn-ea"/>
              </a:rPr>
              <a:t>2.</a:t>
            </a:r>
            <a:r>
              <a:rPr lang="zh-CN" altLang="en-US" sz="2400" b="0" dirty="0">
                <a:solidFill>
                  <a:schemeClr val="tx1"/>
                </a:solidFill>
                <a:sym typeface="+mn-ea"/>
              </a:rPr>
              <a:t>两国的</a:t>
            </a:r>
            <a:r>
              <a:rPr lang="zh-CN" altLang="en-US" sz="2400" b="0" dirty="0" smtClean="0">
                <a:solidFill>
                  <a:schemeClr val="tx1"/>
                </a:solidFill>
                <a:sym typeface="+mn-ea"/>
              </a:rPr>
              <a:t>发展差异，说明区域空间尺度与区域发展存在什么关系？</a:t>
            </a:r>
            <a:endParaRPr lang="zh-CN" altLang="en-US" sz="2400" b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48692" y="393108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prstClr val="black"/>
                </a:solidFill>
                <a:sym typeface="+mn-ea"/>
              </a:rPr>
              <a:t>俄罗斯：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648692" y="438797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prstClr val="black"/>
                </a:solidFill>
                <a:sym typeface="+mn-ea"/>
              </a:rPr>
              <a:t>梵蒂冈：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1569720" y="3913168"/>
            <a:ext cx="61715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sym typeface="+mn-ea"/>
              </a:rPr>
              <a:t>辽阔的国土，优越的海陆位置，丰富的自然资源，工业发达。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615440" y="4315019"/>
            <a:ext cx="687324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3765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 smtClean="0">
                <a:solidFill>
                  <a:srgbClr val="FF0000"/>
                </a:solidFill>
                <a:sym typeface="+mn-ea"/>
              </a:rPr>
              <a:t>悠久的历史文化，独特的旅游资源，国防开支小，便于管理。</a:t>
            </a:r>
            <a:endParaRPr lang="zh-CN" altLang="en-US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24204" y="5391766"/>
            <a:ext cx="592899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3765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 smtClean="0">
                <a:solidFill>
                  <a:srgbClr val="FF0000"/>
                </a:solidFill>
                <a:sym typeface="+mn-ea"/>
              </a:rPr>
              <a:t>同一尺度的区域，具有不同的发展条件和发展方向。</a:t>
            </a:r>
            <a:endParaRPr lang="zh-CN" altLang="en-US" dirty="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23285" y="222702"/>
            <a:ext cx="107411" cy="8977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标题 40961"/>
          <p:cNvSpPr txBox="1"/>
          <p:nvPr/>
        </p:nvSpPr>
        <p:spPr>
          <a:xfrm>
            <a:off x="205000" y="265147"/>
            <a:ext cx="2511287" cy="763518"/>
          </a:xfrm>
          <a:prstGeom prst="rect">
            <a:avLst/>
          </a:prstGeom>
          <a:gradFill flip="none" rotWithShape="1">
            <a:gsLst>
              <a:gs pos="100000">
                <a:srgbClr val="FA5B25"/>
              </a:gs>
              <a:gs pos="39000">
                <a:srgbClr val="C00000"/>
              </a:gs>
            </a:gsLst>
            <a:lin ang="0" scaled="1"/>
            <a:tileRect/>
          </a:gradFill>
          <a:ln w="47625"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b="1" spc="300" dirty="0">
                <a:solidFill>
                  <a:schemeClr val="bg1"/>
                </a:solidFill>
                <a:effectLst>
                  <a:innerShdw blurRad="114300">
                    <a:srgbClr val="C00000">
                      <a:alpha val="75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j-cs"/>
              </a:rPr>
              <a:t>课堂导读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>
                <a:innerShdw blurRad="114300">
                  <a:srgbClr val="C00000">
                    <a:alpha val="7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微软雅黑" panose="020B0503020204020204" charset="-122"/>
              <a:cs typeface="+mj-cs"/>
            </a:endParaRPr>
          </a:p>
        </p:txBody>
      </p:sp>
      <p:sp>
        <p:nvSpPr>
          <p:cNvPr id="4" name="文本框 101"/>
          <p:cNvSpPr txBox="1"/>
          <p:nvPr>
            <p:custDataLst>
              <p:tags r:id="rId1"/>
            </p:custDataLst>
          </p:nvPr>
        </p:nvSpPr>
        <p:spPr>
          <a:xfrm>
            <a:off x="483926" y="1524690"/>
            <a:ext cx="11270752" cy="26776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>
              <a:buFont typeface="Arial" panose="020B0604020202020204" pitchFamily="34" charset="0"/>
              <a:buNone/>
            </a:pPr>
            <a:r>
              <a:rPr lang="en-US" altLang="zh-CN" sz="2400" b="0" dirty="0">
                <a:latin typeface="+mn-ea"/>
                <a:cs typeface="楷体" panose="02010609060101010101" charset="-122"/>
              </a:rPr>
              <a:t>    </a:t>
            </a:r>
            <a:r>
              <a:rPr lang="zh-CN" sz="2400" b="0" dirty="0">
                <a:latin typeface="+mn-ea"/>
                <a:cs typeface="楷体" panose="02010609060101010101" charset="-122"/>
              </a:rPr>
              <a:t>四川盆地位于亚热带季风气候区，复杂多样的地形孕育了诸多生命，大熊猫就是其中的代表。针对大熊猫繁育困难的问题，四川省建立了卧龙自然保护区来保护大熊猫及其栖息地，减少了人类活动对它们的干扰。</a:t>
            </a:r>
            <a:endParaRPr lang="zh-CN" sz="2400" b="0" dirty="0">
              <a:latin typeface="+mn-ea"/>
              <a:cs typeface="楷体" panose="02010609060101010101" charset="-122"/>
            </a:endParaRPr>
          </a:p>
          <a:p>
            <a:pPr indent="0" algn="l">
              <a:buFont typeface="Arial" panose="020B0604020202020204" pitchFamily="34" charset="0"/>
              <a:buNone/>
            </a:pPr>
            <a:r>
              <a:rPr lang="zh-CN" sz="2400" b="0" dirty="0">
                <a:latin typeface="+mn-ea"/>
                <a:cs typeface="楷体" panose="02010609060101010101" charset="-122"/>
              </a:rPr>
              <a:t> </a:t>
            </a:r>
            <a:r>
              <a:rPr lang="en-US" altLang="zh-CN" sz="2400" b="0" dirty="0">
                <a:latin typeface="+mn-ea"/>
                <a:cs typeface="楷体" panose="02010609060101010101" charset="-122"/>
              </a:rPr>
              <a:t>   </a:t>
            </a:r>
            <a:r>
              <a:rPr lang="zh-CN" sz="2400" b="0" dirty="0">
                <a:latin typeface="+mn-ea"/>
                <a:cs typeface="楷体" panose="02010609060101010101" charset="-122"/>
              </a:rPr>
              <a:t>随着“西部大开发”战略的实施，以成都和重庆为中心城市构建起来的“成渝都市群”已经成为中国经济增长“第四极”，对于推动区域协调发展至关重要</a:t>
            </a:r>
            <a:r>
              <a:rPr lang="zh-CN" sz="2400" b="0" dirty="0" smtClean="0">
                <a:latin typeface="+mn-ea"/>
                <a:cs typeface="楷体" panose="02010609060101010101" charset="-122"/>
              </a:rPr>
              <a:t>。</a:t>
            </a:r>
            <a:endParaRPr lang="en-US" altLang="zh-CN" sz="2400" b="0" dirty="0" smtClean="0">
              <a:latin typeface="+mn-ea"/>
              <a:cs typeface="楷体" panose="02010609060101010101" charset="-122"/>
            </a:endParaRPr>
          </a:p>
          <a:p>
            <a:pPr indent="0" algn="l">
              <a:buFont typeface="Arial" panose="020B0604020202020204" pitchFamily="34" charset="0"/>
              <a:buNone/>
            </a:pPr>
            <a:r>
              <a:rPr lang="zh-CN" altLang="en-US" sz="2400" dirty="0" smtClean="0">
                <a:latin typeface="+mn-ea"/>
                <a:cs typeface="楷体" panose="02010609060101010101" charset="-122"/>
              </a:rPr>
              <a:t>    以上表述中出现了哪些类型的区域？为什么“成渝都市群”的建设会跨越不同级别的行政区？</a:t>
            </a:r>
            <a:endParaRPr lang="en-US" altLang="en-US" sz="2400" b="0" dirty="0">
              <a:latin typeface="+mn-ea"/>
              <a:cs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6112" y="116112"/>
            <a:ext cx="6046149" cy="897779"/>
            <a:chOff x="-209078" y="140678"/>
            <a:chExt cx="4157723" cy="89777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9078" y="882322"/>
              <a:ext cx="1729495" cy="156135"/>
            </a:xfrm>
            <a:prstGeom prst="rect">
              <a:avLst/>
            </a:prstGeom>
          </p:spPr>
        </p:pic>
        <p:sp>
          <p:nvSpPr>
            <p:cNvPr id="6" name="文本框 14"/>
            <p:cNvSpPr txBox="1"/>
            <p:nvPr/>
          </p:nvSpPr>
          <p:spPr>
            <a:xfrm>
              <a:off x="-209078" y="140678"/>
              <a:ext cx="415772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4400" dirty="0">
                  <a:effectLst>
                    <a:outerShdw blurRad="88900" sx="102000" sy="102000" algn="ctr" rotWithShape="0">
                      <a:srgbClr val="FF0000">
                        <a:alpha val="40000"/>
                      </a:srgbClr>
                    </a:outerShdw>
                  </a:effectLst>
                  <a:latin typeface="字体圈欣意冠黑体2.0" panose="00000500000000000000" pitchFamily="2" charset="-122"/>
                  <a:ea typeface="字体圈欣意冠黑体2.0" panose="00000500000000000000" pitchFamily="2" charset="-122"/>
                </a:rPr>
                <a:t>一</a:t>
              </a:r>
              <a:r>
                <a:rPr lang="zh-CN" altLang="en-US" sz="4400" dirty="0" smtClean="0">
                  <a:effectLst>
                    <a:outerShdw blurRad="88900" sx="102000" sy="102000" algn="ctr" rotWithShape="0">
                      <a:srgbClr val="FF0000">
                        <a:alpha val="40000"/>
                      </a:srgbClr>
                    </a:outerShdw>
                  </a:effectLst>
                  <a:latin typeface="字体圈欣意冠黑体2.0" panose="00000500000000000000" pitchFamily="2" charset="-122"/>
                  <a:ea typeface="字体圈欣意冠黑体2.0" panose="00000500000000000000" pitchFamily="2" charset="-122"/>
                </a:rPr>
                <a:t>、不同类型的区域</a:t>
              </a:r>
              <a:endParaRPr lang="zh-CN" altLang="en-US" sz="4400" dirty="0">
                <a:effectLst>
                  <a:outerShdw blurRad="88900" sx="102000" sy="102000" algn="ctr" rotWithShape="0">
                    <a:srgbClr val="FF0000">
                      <a:alpha val="40000"/>
                    </a:srgbClr>
                  </a:outerShdw>
                </a:effectLst>
                <a:latin typeface="字体圈欣意冠黑体2.0" panose="00000500000000000000" pitchFamily="2" charset="-122"/>
                <a:ea typeface="字体圈欣意冠黑体2.0" panose="00000500000000000000" pitchFamily="2" charset="-122"/>
              </a:endParaRPr>
            </a:p>
          </p:txBody>
        </p:sp>
      </p:grpSp>
      <p:sp>
        <p:nvSpPr>
          <p:cNvPr id="7" name="Title 1"/>
          <p:cNvSpPr txBox="1"/>
          <p:nvPr>
            <p:custDataLst>
              <p:tags r:id="rId2"/>
            </p:custDataLst>
          </p:nvPr>
        </p:nvSpPr>
        <p:spPr>
          <a:xfrm>
            <a:off x="281500" y="1195167"/>
            <a:ext cx="3221355" cy="50609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认识相关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概念</a:t>
            </a:r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8" name="文本框 5"/>
          <p:cNvSpPr txBox="1"/>
          <p:nvPr>
            <p:custDataLst>
              <p:tags r:id="rId3"/>
            </p:custDataLst>
          </p:nvPr>
        </p:nvSpPr>
        <p:spPr>
          <a:xfrm>
            <a:off x="1095668" y="1811314"/>
            <a:ext cx="1952332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1" kern="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区域</a:t>
            </a:r>
            <a:endParaRPr kumimoji="0" lang="zh-CN" altLang="en-US" sz="2400" b="1" i="0" kern="1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>
            <a:off x="1830564" y="1884805"/>
            <a:ext cx="72471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zh-CN" altLang="en-US" sz="2000" b="1" strike="noStrike" noProof="1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是人们在地球表面按照一定的目的和标准划定的空间单元。</a:t>
            </a:r>
            <a:endParaRPr lang="zh-CN" altLang="en-US" sz="2000" b="1" strike="noStrike" noProof="1" smtClean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图片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823626" y="1014758"/>
            <a:ext cx="5275263" cy="4006850"/>
          </a:xfrm>
          <a:prstGeom prst="rect">
            <a:avLst/>
          </a:prstGeom>
          <a:noFill/>
        </p:spPr>
      </p:pic>
      <p:sp>
        <p:nvSpPr>
          <p:cNvPr id="4" name="标题 40961"/>
          <p:cNvSpPr txBox="1"/>
          <p:nvPr/>
        </p:nvSpPr>
        <p:spPr>
          <a:xfrm>
            <a:off x="70340" y="166671"/>
            <a:ext cx="2511287" cy="763518"/>
          </a:xfrm>
          <a:prstGeom prst="rect">
            <a:avLst/>
          </a:prstGeom>
          <a:gradFill flip="none" rotWithShape="1">
            <a:gsLst>
              <a:gs pos="100000">
                <a:srgbClr val="FA5B25"/>
              </a:gs>
              <a:gs pos="39000">
                <a:srgbClr val="C00000"/>
              </a:gs>
            </a:gsLst>
            <a:lin ang="0" scaled="1"/>
            <a:tileRect/>
          </a:gradFill>
          <a:ln w="47625">
            <a:noFill/>
          </a:ln>
        </p:spPr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3600" b="1" spc="300" dirty="0" smtClean="0">
                <a:solidFill>
                  <a:schemeClr val="bg1"/>
                </a:solidFill>
                <a:effectLst>
                  <a:innerShdw blurRad="114300">
                    <a:srgbClr val="C00000">
                      <a:alpha val="75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j-cs"/>
              </a:rPr>
              <a:t>读图活动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>
                <a:innerShdw blurRad="114300">
                  <a:srgbClr val="C00000">
                    <a:alpha val="7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微软雅黑" panose="020B0503020204020204" charset="-122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96676" y="96091"/>
            <a:ext cx="107411" cy="8977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8305" y="1113512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b="1" dirty="0" smtClean="0">
                <a:latin typeface="+mn-ea"/>
              </a:rPr>
              <a:t>思考问题：</a:t>
            </a:r>
            <a:endParaRPr lang="en-US" altLang="zh-CN" sz="2400" b="1" dirty="0" smtClean="0">
              <a:latin typeface="+mn-ea"/>
            </a:endParaRPr>
          </a:p>
        </p:txBody>
      </p:sp>
      <p:sp>
        <p:nvSpPr>
          <p:cNvPr id="8" name="文本框 6"/>
          <p:cNvSpPr txBox="1"/>
          <p:nvPr>
            <p:custDataLst>
              <p:tags r:id="rId2"/>
            </p:custDataLst>
          </p:nvPr>
        </p:nvSpPr>
        <p:spPr>
          <a:xfrm>
            <a:off x="8387308" y="5042549"/>
            <a:ext cx="2505979" cy="49244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000" dirty="0">
                <a:latin typeface="+mn-ea"/>
              </a:rPr>
              <a:t>中国干湿地区分布图</a:t>
            </a:r>
            <a:endParaRPr lang="zh-CN" altLang="en-US" sz="2000" dirty="0"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2973" y="1585743"/>
            <a:ext cx="3805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dirty="0" smtClean="0">
                <a:solidFill>
                  <a:prstClr val="black"/>
                </a:solidFill>
                <a:latin typeface="+mn-ea"/>
              </a:rPr>
              <a:t>1</a:t>
            </a:r>
            <a:r>
              <a:rPr lang="zh-CN" altLang="en-US" sz="2400" dirty="0" smtClean="0">
                <a:solidFill>
                  <a:prstClr val="black"/>
                </a:solidFill>
                <a:latin typeface="+mn-ea"/>
              </a:rPr>
              <a:t>、图中有哪些干湿地区？</a:t>
            </a:r>
            <a:endParaRPr lang="en-US" altLang="zh-CN" sz="24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7046" y="2075944"/>
            <a:ext cx="44442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dirty="0" smtClean="0">
                <a:solidFill>
                  <a:prstClr val="black"/>
                </a:solidFill>
                <a:latin typeface="+mn-ea"/>
              </a:rPr>
              <a:t>2</a:t>
            </a:r>
            <a:r>
              <a:rPr lang="zh-CN" altLang="en-US" sz="2400" dirty="0" smtClean="0">
                <a:solidFill>
                  <a:prstClr val="black"/>
                </a:solidFill>
                <a:latin typeface="+mn-ea"/>
              </a:rPr>
              <a:t>、干湿地区的划分依据是什么？</a:t>
            </a:r>
            <a:endParaRPr lang="en-US" altLang="zh-CN" sz="24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822569" y="2554722"/>
            <a:ext cx="3245848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sz="2000" dirty="0">
                <a:solidFill>
                  <a:srgbClr val="FF0000"/>
                </a:solidFill>
                <a:latin typeface="+mn-ea"/>
              </a:rPr>
              <a:t>降水量与</a:t>
            </a:r>
            <a:r>
              <a:rPr lang="zh-CN" altLang="en-US" sz="2000" dirty="0" smtClean="0">
                <a:solidFill>
                  <a:srgbClr val="FF0000"/>
                </a:solidFill>
                <a:latin typeface="+mn-ea"/>
              </a:rPr>
              <a:t>蒸发量的对比关系</a:t>
            </a:r>
            <a:endParaRPr lang="zh-CN" altLang="en-US" sz="2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34925" y="3009729"/>
            <a:ext cx="4031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  <a:latin typeface="+mn-ea"/>
              </a:rPr>
              <a:t>3</a:t>
            </a:r>
            <a:r>
              <a:rPr lang="zh-CN" altLang="en-US" sz="2400" dirty="0" smtClean="0">
                <a:solidFill>
                  <a:prstClr val="black"/>
                </a:solidFill>
                <a:latin typeface="+mn-ea"/>
              </a:rPr>
              <a:t>、说出干湿地区的分界线。</a:t>
            </a:r>
            <a:endParaRPr lang="zh-CN" altLang="en-US" sz="2400" dirty="0">
              <a:latin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670437" y="2830151"/>
            <a:ext cx="1082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+mn-ea"/>
              </a:rPr>
              <a:t>800</a:t>
            </a:r>
            <a:r>
              <a:rPr lang="zh-CN" altLang="en-US" sz="2000" b="1" dirty="0" smtClean="0">
                <a:solidFill>
                  <a:srgbClr val="FF0000"/>
                </a:solidFill>
                <a:latin typeface="+mn-ea"/>
              </a:rPr>
              <a:t>毫米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444611" y="1034481"/>
            <a:ext cx="1082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+mn-ea"/>
              </a:rPr>
              <a:t>400</a:t>
            </a:r>
            <a:r>
              <a:rPr lang="zh-CN" altLang="en-US" sz="2000" b="1" dirty="0" smtClean="0">
                <a:solidFill>
                  <a:srgbClr val="FF0000"/>
                </a:solidFill>
                <a:latin typeface="+mn-ea"/>
              </a:rPr>
              <a:t>毫米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444611" y="1644082"/>
            <a:ext cx="1082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+mn-ea"/>
              </a:rPr>
              <a:t>200</a:t>
            </a:r>
            <a:r>
              <a:rPr lang="zh-CN" altLang="en-US" sz="2000" b="1" dirty="0" smtClean="0">
                <a:solidFill>
                  <a:srgbClr val="FF0000"/>
                </a:solidFill>
                <a:latin typeface="+mn-ea"/>
              </a:rPr>
              <a:t>毫米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27005" y="3522425"/>
            <a:ext cx="63858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dirty="0" smtClean="0">
                <a:solidFill>
                  <a:prstClr val="black"/>
                </a:solidFill>
                <a:latin typeface="+mn-ea"/>
              </a:rPr>
              <a:t>4</a:t>
            </a:r>
            <a:r>
              <a:rPr lang="zh-CN" altLang="en-US" sz="2400" dirty="0" smtClean="0">
                <a:solidFill>
                  <a:prstClr val="black"/>
                </a:solidFill>
                <a:latin typeface="+mn-ea"/>
              </a:rPr>
              <a:t>、图中湿润区内部的降水量有什么特点？</a:t>
            </a:r>
            <a:endParaRPr lang="en-US" altLang="zh-CN" sz="24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69269" y="4015908"/>
            <a:ext cx="40280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+mn-ea"/>
              </a:rPr>
              <a:t>年降水量都在</a:t>
            </a:r>
            <a:r>
              <a:rPr lang="en-US" altLang="zh-CN" sz="2000" dirty="0" smtClean="0">
                <a:solidFill>
                  <a:srgbClr val="FF0000"/>
                </a:solidFill>
                <a:latin typeface="+mn-ea"/>
              </a:rPr>
              <a:t>800</a:t>
            </a:r>
            <a:r>
              <a:rPr lang="zh-CN" altLang="en-US" sz="2000" dirty="0" smtClean="0">
                <a:solidFill>
                  <a:srgbClr val="FF0000"/>
                </a:solidFill>
                <a:latin typeface="+mn-ea"/>
              </a:rPr>
              <a:t>毫米以上</a:t>
            </a:r>
            <a:endParaRPr lang="zh-CN" altLang="en-US" sz="2000" dirty="0">
              <a:latin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50618" y="4510539"/>
            <a:ext cx="4599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+mn-ea"/>
              </a:rPr>
              <a:t>5</a:t>
            </a:r>
            <a:r>
              <a:rPr lang="zh-CN" altLang="en-US" sz="2400" dirty="0" smtClean="0">
                <a:latin typeface="+mn-ea"/>
              </a:rPr>
              <a:t>、说明区域具有什么特征？</a:t>
            </a:r>
            <a:endParaRPr lang="zh-CN" altLang="en-US" sz="2400" dirty="0">
              <a:latin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94578" y="5015087"/>
            <a:ext cx="36846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具有一定的范围、形状和边界；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93609" y="5381105"/>
            <a:ext cx="53686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cs typeface="阿里巴巴普惠体 R" panose="00020600040101010101" pitchFamily="18" charset="-122"/>
              </a:rPr>
              <a:t>有的边界明确，</a:t>
            </a:r>
            <a:r>
              <a:rPr lang="zh-CN" altLang="en-US" sz="2000" dirty="0" smtClean="0">
                <a:solidFill>
                  <a:srgbClr val="FF0000"/>
                </a:solidFill>
                <a:cs typeface="阿里巴巴普惠体 R" panose="00020600040101010101" pitchFamily="18" charset="-122"/>
                <a:sym typeface="+mn-ea"/>
              </a:rPr>
              <a:t>有的边界具有过渡性；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94992" y="5771371"/>
            <a:ext cx="37637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+mn-ea"/>
                <a:cs typeface="阿里巴巴普惠体 R" panose="00020600040101010101" pitchFamily="18" charset="-122"/>
                <a:sym typeface="+mn-ea"/>
              </a:rPr>
              <a:t>区域内部的特定性质相对一致；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/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3763617" y="276116"/>
            <a:ext cx="3884864" cy="2790676"/>
          </a:xfrm>
          <a:prstGeom prst="rect">
            <a:avLst/>
          </a:prstGeom>
          <a:noFill/>
          <a:ln w="9525">
            <a:solidFill>
              <a:srgbClr val="204969"/>
            </a:solidFill>
          </a:ln>
        </p:spPr>
      </p:pic>
      <p:pic>
        <p:nvPicPr>
          <p:cNvPr id="15" name="图片 14"/>
          <p:cNvPicPr/>
          <p:nvPr>
            <p:custDataLst>
              <p:tags r:id="rId3"/>
            </p:custDataLst>
          </p:nvPr>
        </p:nvPicPr>
        <p:blipFill>
          <a:blip r:embed="rId4" cstate="print"/>
          <a:srcRect l="15014" r="7966"/>
          <a:stretch>
            <a:fillRect/>
          </a:stretch>
        </p:blipFill>
        <p:spPr>
          <a:xfrm>
            <a:off x="7805530" y="275324"/>
            <a:ext cx="3842933" cy="2772676"/>
          </a:xfrm>
          <a:prstGeom prst="rect">
            <a:avLst/>
          </a:prstGeom>
          <a:noFill/>
          <a:ln w="9525">
            <a:solidFill>
              <a:srgbClr val="204969"/>
            </a:solidFill>
          </a:ln>
        </p:spPr>
      </p:pic>
      <p:pic>
        <p:nvPicPr>
          <p:cNvPr id="16" name="图片 15"/>
          <p:cNvPicPr/>
          <p:nvPr>
            <p:custDataLst>
              <p:tags r:id="rId5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713971" y="3515785"/>
            <a:ext cx="3949148" cy="25272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文本框 19"/>
          <p:cNvSpPr txBox="1"/>
          <p:nvPr>
            <p:custDataLst>
              <p:tags r:id="rId7"/>
            </p:custDataLst>
          </p:nvPr>
        </p:nvSpPr>
        <p:spPr>
          <a:xfrm>
            <a:off x="4507315" y="3036873"/>
            <a:ext cx="2712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5"/>
                </a:solidFill>
                <a:latin typeface="+mn-ea"/>
              </a:rPr>
              <a:t>季风区与非季风区</a:t>
            </a:r>
            <a:endParaRPr lang="zh-CN" altLang="en-US" sz="20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18" name="文本框 20"/>
          <p:cNvSpPr txBox="1"/>
          <p:nvPr>
            <p:custDataLst>
              <p:tags r:id="rId8"/>
            </p:custDataLst>
          </p:nvPr>
        </p:nvSpPr>
        <p:spPr>
          <a:xfrm>
            <a:off x="9004703" y="3056446"/>
            <a:ext cx="1970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5"/>
                </a:solidFill>
                <a:latin typeface="+mn-ea"/>
              </a:rPr>
              <a:t>黄土高原区</a:t>
            </a:r>
            <a:endParaRPr lang="zh-CN" altLang="en-US" sz="20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607983" y="6011079"/>
            <a:ext cx="1733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000" b="1" dirty="0" smtClean="0">
                <a:solidFill>
                  <a:schemeClr val="accent5"/>
                </a:solidFill>
                <a:latin typeface="+mn-ea"/>
              </a:rPr>
              <a:t>长江流域范围</a:t>
            </a:r>
            <a:endParaRPr lang="zh-CN" altLang="en-US" sz="20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87177" y="201167"/>
            <a:ext cx="3416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/>
            <a:r>
              <a:rPr lang="en-US" altLang="zh-CN" sz="2400" dirty="0" smtClean="0">
                <a:solidFill>
                  <a:sysClr val="windowText" lastClr="000000"/>
                </a:solidFill>
                <a:latin typeface="+mn-ea"/>
              </a:rPr>
              <a:t>6</a:t>
            </a:r>
            <a:r>
              <a:rPr lang="zh-CN" altLang="en-US" sz="2400" dirty="0" smtClean="0">
                <a:solidFill>
                  <a:sysClr val="windowText" lastClr="000000"/>
                </a:solidFill>
                <a:latin typeface="+mn-ea"/>
              </a:rPr>
              <a:t>、区域的类型有哪些？</a:t>
            </a:r>
            <a:endParaRPr lang="zh-CN" altLang="en-US" sz="2400" dirty="0"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31114" y="1427208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按自然特征划分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rcRect t="2282" b="1913"/>
          <a:stretch>
            <a:fillRect/>
          </a:stretch>
        </p:blipFill>
        <p:spPr>
          <a:xfrm>
            <a:off x="7713780" y="183288"/>
            <a:ext cx="4048846" cy="3010288"/>
          </a:xfrm>
          <a:prstGeom prst="rect">
            <a:avLst/>
          </a:prstGeom>
          <a:ln>
            <a:solidFill>
              <a:srgbClr val="204969"/>
            </a:solidFill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rcRect b="5269"/>
          <a:stretch>
            <a:fillRect/>
          </a:stretch>
        </p:blipFill>
        <p:spPr>
          <a:xfrm>
            <a:off x="3352799" y="196539"/>
            <a:ext cx="3965601" cy="2983390"/>
          </a:xfrm>
          <a:prstGeom prst="rect">
            <a:avLst/>
          </a:prstGeom>
          <a:ln>
            <a:solidFill>
              <a:srgbClr val="204969"/>
            </a:solidFill>
          </a:ln>
        </p:spPr>
      </p:pic>
      <p:sp>
        <p:nvSpPr>
          <p:cNvPr id="2" name="文本框 37"/>
          <p:cNvSpPr txBox="1"/>
          <p:nvPr>
            <p:custDataLst>
              <p:tags r:id="rId5"/>
            </p:custDataLst>
          </p:nvPr>
        </p:nvSpPr>
        <p:spPr>
          <a:xfrm>
            <a:off x="4461976" y="3185982"/>
            <a:ext cx="1618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C00000"/>
                </a:solidFill>
              </a:defRPr>
            </a:lvl1pPr>
          </a:lstStyle>
          <a:p>
            <a:r>
              <a:rPr lang="zh-CN" altLang="en-US" sz="2000" dirty="0" smtClean="0">
                <a:solidFill>
                  <a:schemeClr val="accent5"/>
                </a:solidFill>
                <a:latin typeface="+mn-ea"/>
              </a:rPr>
              <a:t>汉语方言区</a:t>
            </a:r>
            <a:endParaRPr lang="zh-CN" altLang="en-US" sz="2000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3" name="文本框 38"/>
          <p:cNvSpPr txBox="1"/>
          <p:nvPr>
            <p:custDataLst>
              <p:tags r:id="rId6"/>
            </p:custDataLst>
          </p:nvPr>
        </p:nvSpPr>
        <p:spPr>
          <a:xfrm>
            <a:off x="9225096" y="3186774"/>
            <a:ext cx="1630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5"/>
                </a:solidFill>
                <a:latin typeface="+mn-ea"/>
              </a:rPr>
              <a:t>中国都市圈</a:t>
            </a:r>
            <a:endParaRPr lang="zh-CN" altLang="en-US" sz="20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71881" y="1784879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+mn-ea"/>
                <a:sym typeface="+mn-ea"/>
              </a:rPr>
              <a:t>按人文特征划分</a:t>
            </a:r>
            <a:endParaRPr lang="zh-CN" altLang="en-US" sz="2400" dirty="0">
              <a:latin typeface="+mn-ea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4209" y="3569644"/>
            <a:ext cx="4060991" cy="283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 descr="微信截图_2022012118050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 cstate="print"/>
          <a:srcRect b="14620"/>
          <a:stretch>
            <a:fillRect/>
          </a:stretch>
        </p:blipFill>
        <p:spPr>
          <a:xfrm>
            <a:off x="7711216" y="3595306"/>
            <a:ext cx="4080450" cy="2805493"/>
          </a:xfrm>
          <a:prstGeom prst="rect">
            <a:avLst/>
          </a:prstGeom>
        </p:spPr>
      </p:pic>
      <p:sp>
        <p:nvSpPr>
          <p:cNvPr id="14" name="文本框 9"/>
          <p:cNvSpPr txBox="1"/>
          <p:nvPr>
            <p:custDataLst>
              <p:tags r:id="rId11"/>
            </p:custDataLst>
          </p:nvPr>
        </p:nvSpPr>
        <p:spPr>
          <a:xfrm>
            <a:off x="9004114" y="6396335"/>
            <a:ext cx="18413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accent5"/>
                </a:solidFill>
                <a:latin typeface="+mn-ea"/>
              </a:rPr>
              <a:t>主体功能区</a:t>
            </a:r>
            <a:endParaRPr lang="zh-CN" altLang="en-US" sz="20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15" name="文本框 7"/>
          <p:cNvSpPr txBox="1"/>
          <p:nvPr>
            <p:custDataLst>
              <p:tags r:id="rId12"/>
            </p:custDataLst>
          </p:nvPr>
        </p:nvSpPr>
        <p:spPr>
          <a:xfrm>
            <a:off x="4151726" y="6396335"/>
            <a:ext cx="26253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i="0" dirty="0">
                <a:solidFill>
                  <a:schemeClr val="accent5"/>
                </a:solidFill>
                <a:effectLst/>
                <a:latin typeface="+mn-ea"/>
              </a:rPr>
              <a:t>中国四大地理分区</a:t>
            </a:r>
            <a:endParaRPr lang="zh-CN" altLang="en-US" sz="20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96224" y="4519463"/>
            <a:ext cx="2350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+mn-ea"/>
                <a:cs typeface="Arial" panose="020B0604020202020204"/>
              </a:rPr>
              <a:t>按综合特征划分</a:t>
            </a:r>
            <a:endParaRPr lang="zh-CN" altLang="en-US" sz="2400" b="1" dirty="0">
              <a:solidFill>
                <a:srgbClr val="FF0000"/>
              </a:solidFill>
              <a:latin typeface="+mn-ea"/>
              <a:cs typeface="Arial" panose="020B0604020202020204"/>
            </a:endParaRPr>
          </a:p>
        </p:txBody>
      </p:sp>
    </p:spTree>
    <p:custDataLst>
      <p:tags r:id="rId13"/>
    </p:custData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3896139" y="3681121"/>
            <a:ext cx="4185696" cy="295821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rcRect t="3375" b="46057"/>
          <a:stretch>
            <a:fillRect/>
          </a:stretch>
        </p:blipFill>
        <p:spPr>
          <a:xfrm>
            <a:off x="3925070" y="797641"/>
            <a:ext cx="4130677" cy="2647924"/>
          </a:xfrm>
          <a:prstGeom prst="rect">
            <a:avLst/>
          </a:prstGeom>
        </p:spPr>
      </p:pic>
      <p:sp>
        <p:nvSpPr>
          <p:cNvPr id="4" name="文本框 5"/>
          <p:cNvSpPr txBox="1"/>
          <p:nvPr>
            <p:custDataLst>
              <p:tags r:id="rId5"/>
            </p:custDataLst>
          </p:nvPr>
        </p:nvSpPr>
        <p:spPr>
          <a:xfrm>
            <a:off x="245157" y="216201"/>
            <a:ext cx="5320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Arial" panose="020B0604020202020204"/>
              </a:rPr>
              <a:t>7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Arial" panose="020B0604020202020204"/>
              </a:rPr>
              <a:t>、划分不同类型的区域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Arial" panose="020B0604020202020204"/>
              </a:rPr>
              <a:t>有什么作用？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Arial" panose="020B0604020202020204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 cstate="print"/>
          <a:srcRect t="53993" b="3174"/>
          <a:stretch>
            <a:fillRect/>
          </a:stretch>
        </p:blipFill>
        <p:spPr>
          <a:xfrm>
            <a:off x="8078713" y="826084"/>
            <a:ext cx="4054792" cy="2599752"/>
          </a:xfrm>
          <a:prstGeom prst="rect">
            <a:avLst/>
          </a:prstGeom>
        </p:spPr>
      </p:pic>
      <p:sp>
        <p:nvSpPr>
          <p:cNvPr id="6" name="TextBox 3"/>
          <p:cNvSpPr txBox="1"/>
          <p:nvPr>
            <p:custDataLst>
              <p:tags r:id="rId7"/>
            </p:custDataLst>
          </p:nvPr>
        </p:nvSpPr>
        <p:spPr>
          <a:xfrm>
            <a:off x="7111277" y="3038535"/>
            <a:ext cx="2033042" cy="43569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spAutoFit/>
          </a:bodyPr>
          <a:lstStyle>
            <a:defPPr>
              <a:defRPr lang="zh-CN"/>
            </a:defPPr>
            <a:lvl1pPr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000" b="1"/>
            </a:lvl1pPr>
          </a:lstStyle>
          <a:p>
            <a:r>
              <a:rPr lang="zh-CN" altLang="en-US" dirty="0">
                <a:latin typeface="+mn-ea"/>
              </a:rPr>
              <a:t>深圳经济特区</a:t>
            </a:r>
            <a:endParaRPr lang="zh-CN" altLang="en-US" dirty="0">
              <a:latin typeface="+mn-ea"/>
            </a:endParaRPr>
          </a:p>
        </p:txBody>
      </p:sp>
      <p:sp>
        <p:nvSpPr>
          <p:cNvPr id="8" name="Title 6"/>
          <p:cNvSpPr txBox="1"/>
          <p:nvPr>
            <p:custDataLst>
              <p:tags r:id="rId8"/>
            </p:custDataLst>
          </p:nvPr>
        </p:nvSpPr>
        <p:spPr>
          <a:xfrm>
            <a:off x="76200" y="1447876"/>
            <a:ext cx="3794760" cy="914323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marL="0" marR="0" lvl="0" indent="0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150" normalizeH="0" baseline="0" noProof="0" dirty="0" smtClean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微软雅黑" panose="020B0503020204020204" charset="-122"/>
              </a:rPr>
              <a:t>发挥</a:t>
            </a:r>
            <a:r>
              <a:rPr kumimoji="0" lang="zh-CN" altLang="en-US" sz="2400" b="1" i="0" u="none" strike="noStrike" kern="1200" cap="none" spc="150" normalizeH="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微软雅黑" panose="020B0503020204020204" charset="-122"/>
              </a:rPr>
              <a:t>地区优势，促进社会经济发展</a:t>
            </a:r>
            <a:endParaRPr kumimoji="0" lang="zh-CN" altLang="en-US" sz="2400" b="1" i="0" u="none" strike="noStrike" kern="1200" cap="none" spc="150" normalizeH="0" baseline="0" noProof="0" dirty="0">
              <a:ln w="3175">
                <a:noFill/>
                <a:prstDash val="dash"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微软雅黑" panose="020B0503020204020204" charset="-122"/>
            </a:endParaRPr>
          </a:p>
        </p:txBody>
      </p:sp>
      <p:sp>
        <p:nvSpPr>
          <p:cNvPr id="10" name="ïş1íḋé"/>
          <p:cNvSpPr txBox="1"/>
          <p:nvPr>
            <p:custDataLst>
              <p:tags r:id="rId9"/>
            </p:custDataLst>
          </p:nvPr>
        </p:nvSpPr>
        <p:spPr>
          <a:xfrm>
            <a:off x="5016711" y="6213455"/>
            <a:ext cx="2572809" cy="412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latin typeface="+mn-ea"/>
              </a:rPr>
              <a:t>可可西</a:t>
            </a:r>
            <a:r>
              <a:rPr lang="zh-CN" altLang="en-US" sz="2000" b="1" dirty="0" smtClean="0">
                <a:solidFill>
                  <a:schemeClr val="tx1"/>
                </a:solidFill>
                <a:latin typeface="+mn-ea"/>
              </a:rPr>
              <a:t>里自然保护区</a:t>
            </a:r>
            <a:endParaRPr lang="en-US" altLang="zh-CN" sz="2000" b="1" i="1" dirty="0">
              <a:solidFill>
                <a:schemeClr val="tx1"/>
              </a:solidFill>
              <a:latin typeface="+mn-ea"/>
              <a:cs typeface="Times New Roman" panose="0202060305040502030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360" y="3669275"/>
            <a:ext cx="3962400" cy="2949889"/>
          </a:xfrm>
          <a:prstGeom prst="rect">
            <a:avLst/>
          </a:prstGeom>
        </p:spPr>
      </p:pic>
      <p:sp>
        <p:nvSpPr>
          <p:cNvPr id="12" name="ïş1íḋé"/>
          <p:cNvSpPr txBox="1"/>
          <p:nvPr>
            <p:custDataLst>
              <p:tags r:id="rId12"/>
            </p:custDataLst>
          </p:nvPr>
        </p:nvSpPr>
        <p:spPr>
          <a:xfrm>
            <a:off x="8907463" y="6235030"/>
            <a:ext cx="2681140" cy="412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latin typeface="+mn-ea"/>
              </a:rPr>
              <a:t>三江</a:t>
            </a:r>
            <a:r>
              <a:rPr lang="zh-CN" altLang="en-US" sz="2000" b="1" dirty="0" smtClean="0">
                <a:solidFill>
                  <a:schemeClr val="tx1"/>
                </a:solidFill>
                <a:latin typeface="+mn-ea"/>
              </a:rPr>
              <a:t>源生态保护区</a:t>
            </a:r>
            <a:endParaRPr lang="en-US" altLang="zh-CN" sz="2000" b="1" i="1" dirty="0">
              <a:solidFill>
                <a:schemeClr val="tx1"/>
              </a:solidFill>
              <a:latin typeface="+mn-ea"/>
              <a:cs typeface="Times New Roman" panose="02020603050405020304" charset="0"/>
            </a:endParaRPr>
          </a:p>
        </p:txBody>
      </p:sp>
      <p:sp>
        <p:nvSpPr>
          <p:cNvPr id="13" name="文本框 2"/>
          <p:cNvSpPr txBox="1"/>
          <p:nvPr>
            <p:custDataLst>
              <p:tags r:id="rId13"/>
            </p:custDataLst>
          </p:nvPr>
        </p:nvSpPr>
        <p:spPr>
          <a:xfrm>
            <a:off x="130644" y="4798362"/>
            <a:ext cx="3694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Arial" panose="020B0604020202020204" pitchFamily="34" charset="0"/>
              </a:rPr>
              <a:t>保护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Arial" panose="020B0604020202020204" pitchFamily="34" charset="0"/>
              </a:rPr>
              <a:t>生态环境，实现可持续发展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7765775" y="251332"/>
            <a:ext cx="4306957" cy="270390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292534" y="254301"/>
            <a:ext cx="4314216" cy="2674429"/>
          </a:xfrm>
          <a:prstGeom prst="rect">
            <a:avLst/>
          </a:prstGeom>
        </p:spPr>
      </p:pic>
      <p:sp>
        <p:nvSpPr>
          <p:cNvPr id="6" name="文本框 9"/>
          <p:cNvSpPr txBox="1"/>
          <p:nvPr>
            <p:custDataLst>
              <p:tags r:id="rId5"/>
            </p:custDataLst>
          </p:nvPr>
        </p:nvSpPr>
        <p:spPr>
          <a:xfrm>
            <a:off x="193733" y="952032"/>
            <a:ext cx="2998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Arial" panose="020B0604020202020204"/>
                <a:sym typeface="微软雅黑" panose="020B0503020204020204" charset="-122"/>
              </a:rPr>
              <a:t>保护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Arial" panose="020B0604020202020204"/>
                <a:sym typeface="微软雅黑" panose="020B0503020204020204" charset="-122"/>
              </a:rPr>
              <a:t>传统文化，增强文化创新力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cs typeface="Arial" panose="020B0604020202020204"/>
              <a:sym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27794" y="2923738"/>
            <a:ext cx="23952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pc="50" dirty="0" smtClean="0">
                <a:ln w="3175">
                  <a:noFill/>
                  <a:prstDash val="dash"/>
                </a:ln>
                <a:cs typeface="微软雅黑" panose="020B0503020204020204" charset="-122"/>
                <a:sym typeface="+mn-ea"/>
              </a:rPr>
              <a:t>历史文化保护区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9137617" y="2951000"/>
            <a:ext cx="2079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pc="50" dirty="0" smtClean="0">
                <a:ln w="3175">
                  <a:noFill/>
                  <a:prstDash val="dash"/>
                </a:ln>
                <a:cs typeface="微软雅黑" panose="020B0503020204020204" charset="-122"/>
                <a:sym typeface="+mn-ea"/>
              </a:rPr>
              <a:t>文化创意园区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299790" y="3376295"/>
            <a:ext cx="4359967" cy="282572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413217" y="6151400"/>
            <a:ext cx="2079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pc="50" dirty="0" smtClean="0">
                <a:ln w="3175">
                  <a:noFill/>
                  <a:prstDash val="dash"/>
                </a:ln>
                <a:cs typeface="微软雅黑" panose="020B0503020204020204" charset="-122"/>
                <a:sym typeface="+mn-ea"/>
              </a:rPr>
              <a:t>国家扶贫地区</a:t>
            </a:r>
            <a:endParaRPr lang="zh-CN" altLang="en-US" dirty="0"/>
          </a:p>
        </p:txBody>
      </p:sp>
      <p:sp>
        <p:nvSpPr>
          <p:cNvPr id="13" name="Title 6"/>
          <p:cNvSpPr txBox="1"/>
          <p:nvPr>
            <p:custDataLst>
              <p:tags r:id="rId8"/>
            </p:custDataLst>
          </p:nvPr>
        </p:nvSpPr>
        <p:spPr>
          <a:xfrm>
            <a:off x="202041" y="4243898"/>
            <a:ext cx="3022214" cy="811367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zh-CN" altLang="zh-CN" sz="2400" b="1" dirty="0" smtClean="0">
                <a:solidFill>
                  <a:srgbClr val="FF0000"/>
                </a:solidFill>
                <a:latin typeface="+mn-ea"/>
                <a:ea typeface="+mn-ea"/>
              </a:rPr>
              <a:t>有助于</a:t>
            </a:r>
            <a:r>
              <a:rPr kumimoji="0" lang="zh-CN" altLang="en-US" sz="2400" b="1" i="0" u="none" strike="noStrike" kern="1200" cap="none" spc="300" normalizeH="0" baseline="0" noProof="0" dirty="0" smtClean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微软雅黑" panose="020B0503020204020204" charset="-122"/>
              </a:rPr>
              <a:t>消除</a:t>
            </a:r>
            <a:r>
              <a:rPr kumimoji="0" lang="zh-CN" altLang="en-US" sz="2400" b="1" i="0" u="none" strike="noStrike" kern="1200" cap="none" spc="300" normalizeH="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微软雅黑" panose="020B0503020204020204" charset="-122"/>
              </a:rPr>
              <a:t>贫困，体现社会公平</a:t>
            </a:r>
            <a:endParaRPr kumimoji="0" lang="zh-CN" altLang="en-US" sz="2400" b="1" i="0" u="none" strike="noStrike" kern="1200" cap="none" spc="300" normalizeH="0" baseline="0" noProof="0" dirty="0">
              <a:ln w="3175">
                <a:noFill/>
                <a:prstDash val="dash"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40961"/>
          <p:cNvSpPr txBox="1"/>
          <p:nvPr/>
        </p:nvSpPr>
        <p:spPr>
          <a:xfrm>
            <a:off x="70340" y="166671"/>
            <a:ext cx="2511287" cy="763518"/>
          </a:xfrm>
          <a:prstGeom prst="rect">
            <a:avLst/>
          </a:prstGeom>
          <a:gradFill flip="none" rotWithShape="1">
            <a:gsLst>
              <a:gs pos="100000">
                <a:srgbClr val="FA5B25"/>
              </a:gs>
              <a:gs pos="39000">
                <a:srgbClr val="C00000"/>
              </a:gs>
            </a:gsLst>
            <a:lin ang="0" scaled="1"/>
            <a:tileRect/>
          </a:gradFill>
          <a:ln w="47625">
            <a:noFill/>
          </a:ln>
        </p:spPr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3600" b="1" spc="300" dirty="0" smtClean="0">
                <a:solidFill>
                  <a:schemeClr val="bg1"/>
                </a:solidFill>
                <a:effectLst>
                  <a:innerShdw blurRad="114300">
                    <a:srgbClr val="C00000">
                      <a:alpha val="75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j-cs"/>
              </a:rPr>
              <a:t>阅读活动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>
                <a:innerShdw blurRad="114300">
                  <a:srgbClr val="C00000">
                    <a:alpha val="7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微软雅黑" panose="020B0503020204020204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96676" y="96091"/>
            <a:ext cx="107411" cy="8977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19652" y="30480"/>
            <a:ext cx="9372348" cy="977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2800" b="1" dirty="0" smtClean="0">
                <a:solidFill>
                  <a:schemeClr val="tx1"/>
                </a:solidFill>
              </a:rPr>
              <a:t>以中国汉语方言分布为例，认识语言区与区域发展的关系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0712" y="2454632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b="1" dirty="0" smtClean="0">
                <a:latin typeface="+mn-ea"/>
              </a:rPr>
              <a:t>思考问题：</a:t>
            </a:r>
            <a:endParaRPr lang="en-US" altLang="zh-CN" sz="2400" b="1" dirty="0" smtClean="0">
              <a:latin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7063409" y="949518"/>
            <a:ext cx="4964015" cy="400816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84077" y="1028911"/>
            <a:ext cx="69210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    语言是人类宝贵的文化财富，同一种语言可有不同方言。汉语是我国法定的通用语言，大致分为七大方言：北方方言、赣方言、吴方言、湘方言、粤方言、客家方言、闽方言。普通话以北京语音为标准，以北方方言为基础方言，以典范的现代白话文著作为语法规范，是现代汉民族共同语。</a:t>
            </a:r>
            <a:endParaRPr lang="zh-CN" altLang="en-US" dirty="0"/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96977" y="2913407"/>
            <a:ext cx="673788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lvl="0" indent="0" fontAlgn="auto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000" dirty="0" smtClean="0">
                <a:latin typeface="+mn-ea"/>
                <a:sym typeface="+mn-ea"/>
              </a:rPr>
              <a:t>1.</a:t>
            </a:r>
            <a:r>
              <a:rPr lang="zh-CN" altLang="en-US" sz="2000" dirty="0" smtClean="0">
                <a:latin typeface="+mn-ea"/>
                <a:sym typeface="+mn-ea"/>
              </a:rPr>
              <a:t>在七大汉语方言中，选择你最熟悉的一种，讨论其分布特点。</a:t>
            </a:r>
            <a:endParaRPr lang="zh-CN" altLang="en-US" sz="2000" dirty="0">
              <a:latin typeface="+mn-ea"/>
              <a:sym typeface="+mn-ea"/>
            </a:endParaRPr>
          </a:p>
        </p:txBody>
      </p:sp>
      <p:sp>
        <p:nvSpPr>
          <p:cNvPr id="9" name="文本框 7"/>
          <p:cNvSpPr txBox="1"/>
          <p:nvPr>
            <p:custDataLst>
              <p:tags r:id="rId4"/>
            </p:custDataLst>
          </p:nvPr>
        </p:nvSpPr>
        <p:spPr>
          <a:xfrm>
            <a:off x="191013" y="3565414"/>
            <a:ext cx="678890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lvl="0" indent="0" fontAlgn="auto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000" dirty="0">
                <a:latin typeface="+mn-ea"/>
                <a:sym typeface="+mn-ea"/>
              </a:rPr>
              <a:t>2.</a:t>
            </a:r>
            <a:r>
              <a:rPr lang="zh-CN" altLang="en-US" sz="2000" dirty="0">
                <a:latin typeface="+mn-ea"/>
                <a:sym typeface="+mn-ea"/>
              </a:rPr>
              <a:t>查阅基于地方方言而形成的地方戏曲，地名等，说出它们在旅游开发、丰富地方文化生活中的作用。</a:t>
            </a:r>
            <a:endParaRPr lang="zh-CN" altLang="en-US" sz="2000" dirty="0">
              <a:latin typeface="+mn-ea"/>
              <a:sym typeface="+mn-ea"/>
            </a:endParaRPr>
          </a:p>
        </p:txBody>
      </p:sp>
      <p:sp>
        <p:nvSpPr>
          <p:cNvPr id="10" name="文本框 8"/>
          <p:cNvSpPr txBox="1"/>
          <p:nvPr>
            <p:custDataLst>
              <p:tags r:id="rId5"/>
            </p:custDataLst>
          </p:nvPr>
        </p:nvSpPr>
        <p:spPr>
          <a:xfrm>
            <a:off x="166064" y="4230646"/>
            <a:ext cx="6989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800" dirty="0" smtClean="0">
                <a:solidFill>
                  <a:srgbClr val="FF0000"/>
                </a:solidFill>
                <a:latin typeface="+mn-ea"/>
                <a:ea typeface="+mn-ea"/>
                <a:sym typeface="思源黑体 CN Heavy" panose="020B0A00000000000000" pitchFamily="34" charset="-122"/>
              </a:rPr>
              <a:t>是</a:t>
            </a:r>
            <a:r>
              <a:rPr lang="zh-CN" altLang="en-US" sz="1800" dirty="0">
                <a:solidFill>
                  <a:srgbClr val="FF0000"/>
                </a:solidFill>
                <a:latin typeface="+mn-ea"/>
                <a:ea typeface="+mn-ea"/>
                <a:sym typeface="思源黑体 CN Heavy" panose="020B0A00000000000000" pitchFamily="34" charset="-122"/>
              </a:rPr>
              <a:t>独特的旅游资源，对游客产生强大的吸引力，促进旅游业的</a:t>
            </a:r>
            <a:r>
              <a:rPr lang="zh-CN" altLang="en-US" sz="1800" dirty="0" smtClean="0">
                <a:solidFill>
                  <a:srgbClr val="FF0000"/>
                </a:solidFill>
                <a:latin typeface="+mn-ea"/>
                <a:ea typeface="+mn-ea"/>
                <a:sym typeface="思源黑体 CN Heavy" panose="020B0A00000000000000" pitchFamily="34" charset="-122"/>
              </a:rPr>
              <a:t>发展；</a:t>
            </a:r>
            <a:endParaRPr lang="zh-CN" altLang="en-US" sz="1800" dirty="0">
              <a:solidFill>
                <a:srgbClr val="FF0000"/>
              </a:solidFill>
              <a:latin typeface="+mn-ea"/>
              <a:ea typeface="+mn-ea"/>
              <a:sym typeface="思源黑体 CN Heavy" panose="020B0A00000000000000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1800" dirty="0" smtClean="0">
                <a:solidFill>
                  <a:srgbClr val="FF0000"/>
                </a:solidFill>
                <a:latin typeface="+mn-ea"/>
                <a:ea typeface="+mn-ea"/>
                <a:sym typeface="思源黑体 CN Heavy" panose="020B0A00000000000000" pitchFamily="34" charset="-122"/>
              </a:rPr>
              <a:t>丰富</a:t>
            </a:r>
            <a:r>
              <a:rPr lang="zh-CN" altLang="en-US" sz="1800" dirty="0">
                <a:solidFill>
                  <a:srgbClr val="FF0000"/>
                </a:solidFill>
                <a:latin typeface="+mn-ea"/>
                <a:ea typeface="+mn-ea"/>
                <a:sym typeface="思源黑体 CN Heavy" panose="020B0A00000000000000" pitchFamily="34" charset="-122"/>
              </a:rPr>
              <a:t>地方文化生活，陶冶人们的</a:t>
            </a:r>
            <a:r>
              <a:rPr lang="zh-CN" altLang="en-US" sz="1800" dirty="0" smtClean="0">
                <a:solidFill>
                  <a:srgbClr val="FF0000"/>
                </a:solidFill>
                <a:latin typeface="+mn-ea"/>
                <a:ea typeface="+mn-ea"/>
                <a:sym typeface="思源黑体 CN Heavy" panose="020B0A00000000000000" pitchFamily="34" charset="-122"/>
              </a:rPr>
              <a:t>情操；</a:t>
            </a:r>
            <a:endParaRPr lang="zh-CN" altLang="en-US" sz="1800" dirty="0">
              <a:solidFill>
                <a:srgbClr val="FF0000"/>
              </a:solidFill>
              <a:latin typeface="+mn-ea"/>
              <a:ea typeface="+mn-ea"/>
              <a:sym typeface="思源黑体 CN Heavy" panose="020B0A00000000000000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1800" dirty="0" smtClean="0">
                <a:solidFill>
                  <a:srgbClr val="FF0000"/>
                </a:solidFill>
                <a:latin typeface="+mn-ea"/>
                <a:ea typeface="+mn-ea"/>
                <a:sym typeface="思源黑体 CN Heavy" panose="020B0A00000000000000" pitchFamily="34" charset="-122"/>
              </a:rPr>
              <a:t>增长</a:t>
            </a:r>
            <a:r>
              <a:rPr lang="zh-CN" altLang="en-US" sz="1800" dirty="0">
                <a:solidFill>
                  <a:srgbClr val="FF0000"/>
                </a:solidFill>
                <a:latin typeface="+mn-ea"/>
                <a:ea typeface="+mn-ea"/>
                <a:sym typeface="思源黑体 CN Heavy" panose="020B0A00000000000000" pitchFamily="34" charset="-122"/>
              </a:rPr>
              <a:t>人们的文化知识，丰富人们的精神享受，提高人们的审美</a:t>
            </a:r>
            <a:r>
              <a:rPr lang="zh-CN" altLang="en-US" sz="1800" dirty="0" smtClean="0">
                <a:solidFill>
                  <a:srgbClr val="FF0000"/>
                </a:solidFill>
                <a:latin typeface="+mn-ea"/>
                <a:ea typeface="+mn-ea"/>
                <a:sym typeface="思源黑体 CN Heavy" panose="020B0A00000000000000" pitchFamily="34" charset="-122"/>
              </a:rPr>
              <a:t>情趣；</a:t>
            </a:r>
            <a:endParaRPr lang="zh-CN" altLang="en-US" sz="1800" dirty="0">
              <a:solidFill>
                <a:srgbClr val="FF0000"/>
              </a:solidFill>
              <a:latin typeface="+mn-ea"/>
              <a:ea typeface="+mn-ea"/>
              <a:sym typeface="思源黑体 CN Heavy" panose="020B0A00000000000000" pitchFamily="34" charset="-122"/>
            </a:endParaRPr>
          </a:p>
        </p:txBody>
      </p:sp>
      <p:sp>
        <p:nvSpPr>
          <p:cNvPr id="11" name="文本框 8"/>
          <p:cNvSpPr txBox="1"/>
          <p:nvPr>
            <p:custDataLst>
              <p:tags r:id="rId6"/>
            </p:custDataLst>
          </p:nvPr>
        </p:nvSpPr>
        <p:spPr>
          <a:xfrm>
            <a:off x="196426" y="5139852"/>
            <a:ext cx="10075333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000" dirty="0">
                <a:latin typeface="+mn-ea"/>
                <a:sym typeface="+mn-ea"/>
              </a:rPr>
              <a:t>3.</a:t>
            </a:r>
            <a:r>
              <a:rPr lang="zh-CN" altLang="en-US" sz="2000" dirty="0">
                <a:latin typeface="+mn-ea"/>
                <a:sym typeface="+mn-ea"/>
              </a:rPr>
              <a:t>我国政府大力推广、积极普及全国通用的普通话。政府为什么下大力气做这项工作呢？</a:t>
            </a:r>
            <a:endParaRPr lang="zh-CN" altLang="en-US" sz="2000" dirty="0">
              <a:latin typeface="+mn-ea"/>
              <a:sym typeface="+mn-ea"/>
            </a:endParaRPr>
          </a:p>
        </p:txBody>
      </p:sp>
      <p:sp>
        <p:nvSpPr>
          <p:cNvPr id="12" name="文本框 6"/>
          <p:cNvSpPr txBox="1"/>
          <p:nvPr>
            <p:custDataLst>
              <p:tags r:id="rId7"/>
            </p:custDataLst>
          </p:nvPr>
        </p:nvSpPr>
        <p:spPr>
          <a:xfrm>
            <a:off x="343028" y="5545783"/>
            <a:ext cx="106026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dirty="0" smtClean="0">
                <a:solidFill>
                  <a:srgbClr val="FF0000"/>
                </a:solidFill>
              </a:rPr>
              <a:t>有利于</a:t>
            </a:r>
            <a:r>
              <a:rPr lang="zh-CN" altLang="en-US" dirty="0">
                <a:solidFill>
                  <a:srgbClr val="FF0000"/>
                </a:solidFill>
              </a:rPr>
              <a:t>消除语言隔阂，促进社会交往，对社会经济政治、文化建设和社会发展具有重要</a:t>
            </a:r>
            <a:r>
              <a:rPr lang="zh-CN" altLang="en-US" dirty="0" smtClean="0">
                <a:solidFill>
                  <a:srgbClr val="FF0000"/>
                </a:solidFill>
              </a:rPr>
              <a:t>意义；</a:t>
            </a:r>
            <a:endParaRPr lang="en-US" altLang="zh-CN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dirty="0" smtClean="0">
                <a:solidFill>
                  <a:srgbClr val="FF0000"/>
                </a:solidFill>
              </a:rPr>
              <a:t>推广</a:t>
            </a:r>
            <a:r>
              <a:rPr lang="zh-CN" altLang="en-US" dirty="0">
                <a:solidFill>
                  <a:srgbClr val="FF0000"/>
                </a:solidFill>
              </a:rPr>
              <a:t>普及普通话，营造良好的语言环境，有利于促进人员交流，有利于商品流通和培育统一的大</a:t>
            </a:r>
            <a:r>
              <a:rPr lang="zh-CN" altLang="en-US" dirty="0" smtClean="0">
                <a:solidFill>
                  <a:srgbClr val="FF0000"/>
                </a:solidFill>
              </a:rPr>
              <a:t>市场；</a:t>
            </a:r>
            <a:endParaRPr lang="en-US" altLang="zh-CN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dirty="0" smtClean="0">
                <a:solidFill>
                  <a:srgbClr val="FF0000"/>
                </a:solidFill>
              </a:rPr>
              <a:t>有利于</a:t>
            </a:r>
            <a:r>
              <a:rPr lang="zh-CN" altLang="en-US" dirty="0">
                <a:solidFill>
                  <a:srgbClr val="FF0000"/>
                </a:solidFill>
              </a:rPr>
              <a:t>增进各民族各地区的交流，有利于维护国家统一，增强中华民族</a:t>
            </a:r>
            <a:r>
              <a:rPr lang="zh-CN" altLang="en-US" dirty="0" smtClean="0">
                <a:solidFill>
                  <a:srgbClr val="FF0000"/>
                </a:solidFill>
              </a:rPr>
              <a:t>凝聚力；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custDataLst>
      <p:tags r:id="rId8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tags/tag1.xml><?xml version="1.0" encoding="utf-8"?>
<p:tagLst xmlns:p="http://schemas.openxmlformats.org/presentationml/2006/main">
  <p:tag name="AS_UNIQUEID" val="4942"/>
</p:tagLst>
</file>

<file path=ppt/tags/tag10.xml><?xml version="1.0" encoding="utf-8"?>
<p:tagLst xmlns:p="http://schemas.openxmlformats.org/presentationml/2006/main">
  <p:tag name="AS_UNIQUEID" val="2020"/>
  <p:tag name="KSO_WM_BEAUTIFY_FLAG" val=""/>
</p:tagLst>
</file>

<file path=ppt/tags/tag11.xml><?xml version="1.0" encoding="utf-8"?>
<p:tagLst xmlns:p="http://schemas.openxmlformats.org/presentationml/2006/main">
  <p:tag name="AS_UNIQUEID" val="2098"/>
  <p:tag name="KSO_WM_BEAUTIFY_FLAG" val=""/>
</p:tagLst>
</file>

<file path=ppt/tags/tag12.xml><?xml version="1.0" encoding="utf-8"?>
<p:tagLst xmlns:p="http://schemas.openxmlformats.org/presentationml/2006/main">
  <p:tag name="AS_UNIQUEID" val="2099"/>
  <p:tag name="KSO_WM_BEAUTIFY_FLAG" val=""/>
</p:tagLst>
</file>

<file path=ppt/tags/tag13.xml><?xml version="1.0" encoding="utf-8"?>
<p:tagLst xmlns:p="http://schemas.openxmlformats.org/presentationml/2006/main">
  <p:tag name="AS_UNIQUEID" val="3139"/>
  <p:tag name="KSO_WM_BEAUTIFY_FLAG" val=""/>
</p:tagLst>
</file>

<file path=ppt/tags/tag14.xml><?xml version="1.0" encoding="utf-8"?>
<p:tagLst xmlns:p="http://schemas.openxmlformats.org/presentationml/2006/main">
  <p:tag name="AS_UNIQUEID" val="1896"/>
  <p:tag name="KSO_WM_BEAUTIFY_FLAG" val=""/>
</p:tagLst>
</file>

<file path=ppt/tags/tag15.xml><?xml version="1.0" encoding="utf-8"?>
<p:tagLst xmlns:p="http://schemas.openxmlformats.org/presentationml/2006/main">
  <p:tag name="AS_UNIQUEID" val="2123"/>
  <p:tag name="KSO_WM_BEAUTIFY_FLAG" val=""/>
</p:tagLst>
</file>

<file path=ppt/tags/tag16.xml><?xml version="1.0" encoding="utf-8"?>
<p:tagLst xmlns:p="http://schemas.openxmlformats.org/presentationml/2006/main">
  <p:tag name="AS_UNIQUEID" val="2124"/>
  <p:tag name="KSO_WM_BEAUTIFY_FLAG" val=""/>
</p:tagLst>
</file>

<file path=ppt/tags/tag17.xml><?xml version="1.0" encoding="utf-8"?>
<p:tagLst xmlns:p="http://schemas.openxmlformats.org/presentationml/2006/main">
  <p:tag name="AS_UNIQUEID" val="4403"/>
</p:tagLst>
</file>

<file path=ppt/tags/tag18.xml><?xml version="1.0" encoding="utf-8"?>
<p:tagLst xmlns:p="http://schemas.openxmlformats.org/presentationml/2006/main">
  <p:tag name="AS_UNIQUEID" val="1898"/>
</p:tagLst>
</file>

<file path=ppt/tags/tag19.xml><?xml version="1.0" encoding="utf-8"?>
<p:tagLst xmlns:p="http://schemas.openxmlformats.org/presentationml/2006/main">
  <p:tag name="AS_UNIQUEID" val="4406"/>
</p:tagLst>
</file>

<file path=ppt/tags/tag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0.xml><?xml version="1.0" encoding="utf-8"?>
<p:tagLst xmlns:p="http://schemas.openxmlformats.org/presentationml/2006/main">
  <p:tag name="AS_UNIQUEID" val="4404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2.xml><?xml version="1.0" encoding="utf-8"?>
<p:tagLst xmlns:p="http://schemas.openxmlformats.org/presentationml/2006/main">
  <p:tag name="AS_UNIQUEID" val="1648"/>
</p:tagLst>
</file>

<file path=ppt/tags/tag23.xml><?xml version="1.0" encoding="utf-8"?>
<p:tagLst xmlns:p="http://schemas.openxmlformats.org/presentationml/2006/main">
  <p:tag name="AS_UNIQUEID" val="1633"/>
</p:tagLst>
</file>

<file path=ppt/tags/tag24.xml><?xml version="1.0" encoding="utf-8"?>
<p:tagLst xmlns:p="http://schemas.openxmlformats.org/presentationml/2006/main">
  <p:tag name="AS_UNIQUEID" val="2010"/>
</p:tagLst>
</file>

<file path=ppt/tags/tag25.xml><?xml version="1.0" encoding="utf-8"?>
<p:tagLst xmlns:p="http://schemas.openxmlformats.org/presentationml/2006/main">
  <p:tag name="AS_UNIQUEID" val="1632"/>
</p:tagLst>
</file>

<file path=ppt/tags/tag26.xml><?xml version="1.0" encoding="utf-8"?>
<p:tagLst xmlns:p="http://schemas.openxmlformats.org/presentationml/2006/main">
  <p:tag name="AS_UNIQUEID" val="3923"/>
</p:tagLst>
</file>

<file path=ppt/tags/tag27.xml><?xml version="1.0" encoding="utf-8"?>
<p:tagLst xmlns:p="http://schemas.openxmlformats.org/presentationml/2006/main">
  <p:tag name="AS_UNIQUEID" val="1056"/>
  <p:tag name="KSO_WM_BEAUTIFY_FLAG" val="#wm#"/>
  <p:tag name="KSO_WM_TAG_VERSION" val="1.0"/>
  <p:tag name="KSO_WM_TEMPLATE_CATEGORY" val="diagram"/>
  <p:tag name="KSO_WM_TEMPLATE_INDEX" val="20200326"/>
  <p:tag name="KSO_WM_UNIT_BLOCK" val="1"/>
  <p:tag name="KSO_WM_UNIT_COMPATIBLE" val="0"/>
  <p:tag name="KSO_WM_UNIT_DIAGRAM_ISNUMVISUAL" val="0"/>
  <p:tag name="KSO_WM_UNIT_DIAGRAM_ISREFERUNIT" val="0"/>
  <p:tag name="KSO_WM_UNIT_HIGHLIGHT" val="0"/>
  <p:tag name="KSO_WM_UNIT_ID" val="diagram20200326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点击输入大标题"/>
  <p:tag name="KSO_WM_UNIT_SHOW_EDIT_AREA_INDICATION" val="1"/>
  <p:tag name="KSO_WM_UNIT_TYPE" val="a"/>
  <p:tag name="KSO_WM_UNIT_VALUE" val="21"/>
</p:tagLst>
</file>

<file path=ppt/tags/tag28.xml><?xml version="1.0" encoding="utf-8"?>
<p:tagLst xmlns:p="http://schemas.openxmlformats.org/presentationml/2006/main">
  <p:tag name="AS_UNIQUEID" val="767"/>
</p:tagLst>
</file>

<file path=ppt/tags/tag29.xml><?xml version="1.0" encoding="utf-8"?>
<p:tagLst xmlns:p="http://schemas.openxmlformats.org/presentationml/2006/main">
  <p:tag name="AS_UNIQUEID" val="2280"/>
</p:tagLst>
</file>

<file path=ppt/tags/tag3.xml><?xml version="1.0" encoding="utf-8"?>
<p:tagLst xmlns:p="http://schemas.openxmlformats.org/presentationml/2006/main">
  <p:tag name="AS_UNIQUEID" val="11173"/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0.xml><?xml version="1.0" encoding="utf-8"?>
<p:tagLst xmlns:p="http://schemas.openxmlformats.org/presentationml/2006/main">
  <p:tag name="AS_UNIQUEID" val="767"/>
</p:tagLst>
</file>

<file path=ppt/tags/tag31.xml><?xml version="1.0" encoding="utf-8"?>
<p:tagLst xmlns:p="http://schemas.openxmlformats.org/presentationml/2006/main">
  <p:tag name="AS_UNIQUEID" val="1069"/>
  <p:tag name="KSO_WM_BEAUTIFY_FLAG" val="#wm#"/>
  <p:tag name="KSO_WM_TAG_VERSION" val="1.0"/>
  <p:tag name="KSO_WM_TEMPLATE_CATEGORY" val="diagram"/>
  <p:tag name="KSO_WM_TEMPLATE_INDEX" val="20201104"/>
  <p:tag name="KSO_WM_UNIT_COMPATIBLE" val="0"/>
  <p:tag name="KSO_WM_UNIT_DIAGRAM_ISNUMVISUAL" val="0"/>
  <p:tag name="KSO_WM_UNIT_DIAGRAM_ISREFERUNIT" val="0"/>
  <p:tag name="KSO_WM_UNIT_HIGHLIGHT" val="0"/>
  <p:tag name="KSO_WM_UNIT_ID" val="diagram20201104_1*a*1"/>
  <p:tag name="KSO_WM_UNIT_INDEX" val="1"/>
  <p:tag name="KSO_WM_UNIT_ISCONTENTSTITLE" val="0"/>
  <p:tag name="KSO_WM_UNIT_LAYERLEVEL" val="1"/>
  <p:tag name="KSO_WM_UNIT_NOCLEAR" val="0"/>
  <p:tag name="KSO_WM_UNIT_PRESET_TEXT" val="点击输入标题"/>
  <p:tag name="KSO_WM_UNIT_SHOW_EDIT_AREA_INDICATION" val="1"/>
  <p:tag name="KSO_WM_UNIT_TYPE" val="a"/>
  <p:tag name="KSO_WM_UNIT_VALUE" val="26"/>
</p:tagLst>
</file>

<file path=ppt/tags/tag32.xml><?xml version="1.0" encoding="utf-8"?>
<p:tagLst xmlns:p="http://schemas.openxmlformats.org/presentationml/2006/main">
  <p:tag name="AS_UNIQUEID" val="487"/>
</p:tagLst>
</file>

<file path=ppt/tags/tag33.xml><?xml version="1.0" encoding="utf-8"?>
<p:tagLst xmlns:p="http://schemas.openxmlformats.org/presentationml/2006/main">
  <p:tag name="AS_UNIQUEID" val="1909"/>
</p:tagLst>
</file>

<file path=ppt/tags/tag34.xml><?xml version="1.0" encoding="utf-8"?>
<p:tagLst xmlns:p="http://schemas.openxmlformats.org/presentationml/2006/main">
  <p:tag name="AS_UNIQUEID" val="1085"/>
  <p:tag name="KSO_WM_BEAUTIFY_FLAG" val="#wm#"/>
  <p:tag name="KSO_WM_TAG_VERSION" val="1.0"/>
  <p:tag name="KSO_WM_TEMPLATE_CATEGORY" val="diagram"/>
  <p:tag name="KSO_WM_TEMPLATE_INDEX" val="20201559"/>
  <p:tag name="KSO_WM_UNIT_BLOCK" val="0"/>
  <p:tag name="KSO_WM_UNIT_COMPATIBLE" val="0"/>
  <p:tag name="KSO_WM_UNIT_DEFAULT_FONT" val="0;0;0"/>
  <p:tag name="KSO_WM_UNIT_DIAGRAM_ISNUMVISUAL" val="0"/>
  <p:tag name="KSO_WM_UNIT_DIAGRAM_ISREFERUNIT" val="0"/>
  <p:tag name="KSO_WM_UNIT_HIGHLIGHT" val="0"/>
  <p:tag name="KSO_WM_UNIT_ID" val="diagram20201559_1*f*1"/>
  <p:tag name="KSO_WM_UNIT_INDEX" val="1"/>
  <p:tag name="KSO_WM_UNIT_LAYERLEVEL" val="1"/>
  <p:tag name="KSO_WM_UNIT_NOCLEAR" val="0"/>
  <p:tag name="KSO_WM_UNIT_PLACING_PICTURE" val="43635.6369096412"/>
  <p:tag name="KSO_WM_UNIT_PRESET_TEXT" val="点击输入正文"/>
  <p:tag name="KSO_WM_UNIT_SHOW_EDIT_AREA_INDICATION" val="1"/>
  <p:tag name="KSO_WM_UNIT_TYPE" val="f"/>
  <p:tag name="KSO_WM_UNIT_VALUE" val="7"/>
</p:tagLst>
</file>

<file path=ppt/tags/tag35.xml><?xml version="1.0" encoding="utf-8"?>
<p:tagLst xmlns:p="http://schemas.openxmlformats.org/presentationml/2006/main">
  <p:tag name="AS_UNIQUEID" val="946"/>
</p:tagLst>
</file>

<file path=ppt/tags/tag36.xml><?xml version="1.0" encoding="utf-8"?>
<p:tagLst xmlns:p="http://schemas.openxmlformats.org/presentationml/2006/main">
  <p:tag name="AS_UNIQUEID" val="1062"/>
  <p:tag name="KSO_WM_BEAUTIFY_FLAG" val="#wm#"/>
  <p:tag name="KSO_WM_TAG_VERSION" val="1.0"/>
  <p:tag name="KSO_WM_TEMPLATE_CATEGORY" val="diagram"/>
  <p:tag name="KSO_WM_TEMPLATE_INDEX" val="20200325"/>
  <p:tag name="KSO_WM_UNIT_COMPATIBLE" val="0"/>
  <p:tag name="KSO_WM_UNIT_DIAGRAM_ISNUMVISUAL" val="0"/>
  <p:tag name="KSO_WM_UNIT_DIAGRAM_ISREFERUNIT" val="0"/>
  <p:tag name="KSO_WM_UNIT_HIGHLIGHT" val="0"/>
  <p:tag name="KSO_WM_UNIT_ID" val="diagram20200325_1*a*1"/>
  <p:tag name="KSO_WM_UNIT_INDEX" val="1"/>
  <p:tag name="KSO_WM_UNIT_ISCONTENTSTITLE" val="0"/>
  <p:tag name="KSO_WM_UNIT_LAYERLEVEL" val="1"/>
  <p:tag name="KSO_WM_UNIT_NOCLEAR" val="0"/>
  <p:tag name="KSO_WM_UNIT_PRESET_TEXT" val="点击输入大标题"/>
  <p:tag name="KSO_WM_UNIT_SHOW_EDIT_AREA_INDICATION" val="1"/>
  <p:tag name="KSO_WM_UNIT_TYPE" val="a"/>
  <p:tag name="KSO_WM_UNIT_VALUE" val="26"/>
</p:tagLst>
</file>

<file path=ppt/tags/tag37.xml><?xml version="1.0" encoding="utf-8"?>
<p:tagLst xmlns:p="http://schemas.openxmlformats.org/presentationml/2006/main">
  <p:tag name="AS_UNIQUEID" val="4689"/>
</p:tagLst>
</file>

<file path=ppt/tags/tag38.xml><?xml version="1.0" encoding="utf-8"?>
<p:tagLst xmlns:p="http://schemas.openxmlformats.org/presentationml/2006/main">
  <p:tag name="AS_UNIQUEID" val="2175"/>
  <p:tag name="KSO_WM_UNIT_TEXT_FILL_FORE_SCHEMECOLOR_INDEX" val="5"/>
  <p:tag name="KSO_WM_UNIT_TEXT_FILL_FORE_SCHEMECOLOR_INDEX_BRIGHTNESS" val="0"/>
  <p:tag name="KSO_WM_UNIT_TEXT_FILL_TYPE" val="1"/>
</p:tagLst>
</file>

<file path=ppt/tags/tag39.xml><?xml version="1.0" encoding="utf-8"?>
<p:tagLst xmlns:p="http://schemas.openxmlformats.org/presentationml/2006/main">
  <p:tag name="AS_UNIQUEID" val="2175"/>
  <p:tag name="KSO_WM_UNIT_TEXT_FILL_FORE_SCHEMECOLOR_INDEX" val="5"/>
  <p:tag name="KSO_WM_UNIT_TEXT_FILL_FORE_SCHEMECOLOR_INDEX_BRIGHTNESS" val="0"/>
  <p:tag name="KSO_WM_UNIT_TEXT_FILL_TYPE" val="1"/>
</p:tagLst>
</file>

<file path=ppt/tags/tag4.xml><?xml version="1.0" encoding="utf-8"?>
<p:tagLst xmlns:p="http://schemas.openxmlformats.org/presentationml/2006/main">
  <p:tag name="AS_UNIQUEID" val="11175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40.xml><?xml version="1.0" encoding="utf-8"?>
<p:tagLst xmlns:p="http://schemas.openxmlformats.org/presentationml/2006/main">
  <p:tag name="AS_UNIQUEID" val="4691"/>
  <p:tag name="KSO_WM_BEAUTIFY_FLAG" val=""/>
</p:tagLst>
</file>

<file path=ppt/tags/tag41.xml><?xml version="1.0" encoding="utf-8"?>
<p:tagLst xmlns:p="http://schemas.openxmlformats.org/presentationml/2006/main">
  <p:tag name="AS_UNIQUEID" val="2184"/>
  <p:tag name="KSO_WM_UNIT_TEXT_FILL_FORE_SCHEMECOLOR_INDEX" val="5"/>
  <p:tag name="KSO_WM_UNIT_TEXT_FILL_FORE_SCHEMECOLOR_INDEX_BRIGHTNESS" val="0"/>
  <p:tag name="KSO_WM_UNIT_TEXT_FILL_TYPE" val="1"/>
</p:tagLst>
</file>

<file path=ppt/tags/tag42.xml><?xml version="1.0" encoding="utf-8"?>
<p:tagLst xmlns:p="http://schemas.openxmlformats.org/presentationml/2006/main">
  <p:tag name="AS_UNIQUEID" val="2093"/>
  <p:tag name="KSO_WM_UNIT_TEXT_FILL_FORE_SCHEMECOLOR_INDEX" val="13"/>
  <p:tag name="KSO_WM_UNIT_TEXT_FILL_FORE_SCHEMECOLOR_INDEX_BRIGHTNESS" val="0"/>
  <p:tag name="KSO_WM_UNIT_TEXT_FILL_TYPE" val="1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44.xml><?xml version="1.0" encoding="utf-8"?>
<p:tagLst xmlns:p="http://schemas.openxmlformats.org/presentationml/2006/main">
  <p:tag name="AS_UNIQUEID" val="1157"/>
</p:tagLst>
</file>

<file path=ppt/tags/tag45.xml><?xml version="1.0" encoding="utf-8"?>
<p:tagLst xmlns:p="http://schemas.openxmlformats.org/presentationml/2006/main">
  <p:tag name="AS_UNIQUEID" val="5302"/>
  <p:tag name="KSO_WM_BEAUTIFY_FLAG" val=""/>
</p:tagLst>
</file>

<file path=ppt/tags/tag46.xml><?xml version="1.0" encoding="utf-8"?>
<p:tagLst xmlns:p="http://schemas.openxmlformats.org/presentationml/2006/main">
  <p:tag name="AS_UNIQUEID" val="5303"/>
  <p:tag name="KSO_WM_BEAUTIFY_FLAG" val=""/>
</p:tagLst>
</file>

<file path=ppt/tags/tag47.xml><?xml version="1.0" encoding="utf-8"?>
<p:tagLst xmlns:p="http://schemas.openxmlformats.org/presentationml/2006/main">
  <p:tag name="AS_UNIQUEID" val="5304"/>
  <p:tag name="KSO_WM_BEAUTIFY_FLAG" val=""/>
</p:tagLst>
</file>

<file path=ppt/tags/tag48.xml><?xml version="1.0" encoding="utf-8"?>
<p:tagLst xmlns:p="http://schemas.openxmlformats.org/presentationml/2006/main">
  <p:tag name="AS_UNIQUEID" val="5296"/>
  <p:tag name="KSO_WM_BEAUTIFY_FLAG" val=""/>
</p:tagLst>
</file>

<file path=ppt/tags/tag49.xml><?xml version="1.0" encoding="utf-8"?>
<p:tagLst xmlns:p="http://schemas.openxmlformats.org/presentationml/2006/main">
  <p:tag name="AS_UNIQUEID" val="5298"/>
  <p:tag name="KSO_WM_BEAUTIFY_FLAG" val=""/>
</p:tagLst>
</file>

<file path=ppt/tags/tag5.xml><?xml version="1.0" encoding="utf-8"?>
<p:tagLst xmlns:p="http://schemas.openxmlformats.org/presentationml/2006/main">
  <p:tag name="AS_UNIQUEID" val="11176"/>
  <p:tag name="KSO_WM_BEAUTIFY_FLAG" val=""/>
</p:tagLst>
</file>

<file path=ppt/tags/tag50.xml><?xml version="1.0" encoding="utf-8"?>
<p:tagLst xmlns:p="http://schemas.openxmlformats.org/presentationml/2006/main">
  <p:tag name="AS_UNIQUEID" val="5204"/>
</p:tagLst>
</file>

<file path=ppt/tags/tag51.xml><?xml version="1.0" encoding="utf-8"?>
<p:tagLst xmlns:p="http://schemas.openxmlformats.org/presentationml/2006/main">
  <p:tag name="AS_UNIQUEID" val="1717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53.xml><?xml version="1.0" encoding="utf-8"?>
<p:tagLst xmlns:p="http://schemas.openxmlformats.org/presentationml/2006/main">
  <p:tag name="AS_UNIQUEID" val="4492"/>
  <p:tag name="KSO_WM_BEAUTIFY_FLAG" val=""/>
</p:tagLst>
</file>

<file path=ppt/tags/tag54.xml><?xml version="1.0" encoding="utf-8"?>
<p:tagLst xmlns:p="http://schemas.openxmlformats.org/presentationml/2006/main">
  <p:tag name="AS_UNIQUEID" val="2736"/>
</p:tagLst>
</file>

<file path=ppt/tags/tag55.xml><?xml version="1.0" encoding="utf-8"?>
<p:tagLst xmlns:p="http://schemas.openxmlformats.org/presentationml/2006/main">
  <p:tag name="AS_UNIQUEID" val="2737"/>
</p:tagLst>
</file>

<file path=ppt/tags/tag56.xml><?xml version="1.0" encoding="utf-8"?>
<p:tagLst xmlns:p="http://schemas.openxmlformats.org/presentationml/2006/main">
  <p:tag name="AS_UNIQUEID" val="2738"/>
</p:tagLst>
</file>

<file path=ppt/tags/tag57.xml><?xml version="1.0" encoding="utf-8"?>
<p:tagLst xmlns:p="http://schemas.openxmlformats.org/presentationml/2006/main">
  <p:tag name="AS_UNIQUEID" val="2739"/>
</p:tagLst>
</file>

<file path=ppt/tags/tag58.xml><?xml version="1.0" encoding="utf-8"?>
<p:tagLst xmlns:p="http://schemas.openxmlformats.org/presentationml/2006/main">
  <p:tag name="AS_UNIQUEID" val="2743"/>
</p:tagLst>
</file>

<file path=ppt/tags/tag59.xml><?xml version="1.0" encoding="utf-8"?>
<p:tagLst xmlns:p="http://schemas.openxmlformats.org/presentationml/2006/main">
  <p:tag name="AS_UNIQUEID" val="2744"/>
</p:tagLst>
</file>

<file path=ppt/tags/tag6.xml><?xml version="1.0" encoding="utf-8"?>
<p:tagLst xmlns:p="http://schemas.openxmlformats.org/presentationml/2006/main">
  <p:tag name="AS_UNIQUEID" val="1933"/>
</p:tagLst>
</file>

<file path=ppt/tags/tag60.xml><?xml version="1.0" encoding="utf-8"?>
<p:tagLst xmlns:p="http://schemas.openxmlformats.org/presentationml/2006/main">
  <p:tag name="AS_UNIQUEID" val="2745"/>
</p:tagLst>
</file>

<file path=ppt/tags/tag61.xml><?xml version="1.0" encoding="utf-8"?>
<p:tagLst xmlns:p="http://schemas.openxmlformats.org/presentationml/2006/main">
  <p:tag name="AS_UNIQUEID" val="2739"/>
</p:tagLst>
</file>

<file path=ppt/tags/tag62.xml><?xml version="1.0" encoding="utf-8"?>
<p:tagLst xmlns:p="http://schemas.openxmlformats.org/presentationml/2006/main">
  <p:tag name="AS_UNIQUEID" val="4201"/>
</p:tagLst>
</file>

<file path=ppt/tags/tag63.xml><?xml version="1.0" encoding="utf-8"?>
<p:tagLst xmlns:p="http://schemas.openxmlformats.org/presentationml/2006/main">
  <p:tag name="AS_UNIQUEID" val="4199"/>
</p:tagLst>
</file>

<file path=ppt/tags/tag64.xml><?xml version="1.0" encoding="utf-8"?>
<p:tagLst xmlns:p="http://schemas.openxmlformats.org/presentationml/2006/main">
  <p:tag name="AS_UNIQUEID" val="4199"/>
</p:tagLst>
</file>

<file path=ppt/tags/tag65.xml><?xml version="1.0" encoding="utf-8"?>
<p:tagLst xmlns:p="http://schemas.openxmlformats.org/presentationml/2006/main">
  <p:tag name="KSO_WPP_MARK_KEY" val="97095d4a-4a5c-4435-9107-abb11b48ac34"/>
  <p:tag name="COMMONDATA" val="eyJoZGlkIjoiZDc4ZGFlNDllNWQzNTUzZmY4NTdjYzk4NGI0ODc3MDQifQ=="/>
</p:tagLst>
</file>

<file path=ppt/tags/tag7.xml><?xml version="1.0" encoding="utf-8"?>
<p:tagLst xmlns:p="http://schemas.openxmlformats.org/presentationml/2006/main">
  <p:tag name="AS_UNIQUEID" val="1938"/>
</p:tagLst>
</file>

<file path=ppt/tags/tag8.xml><?xml version="1.0" encoding="utf-8"?>
<p:tagLst xmlns:p="http://schemas.openxmlformats.org/presentationml/2006/main">
  <p:tag name="AS_UNIQUEID" val="2102"/>
  <p:tag name="KSO_WM_BEAUTIFY_FLAG" val=""/>
</p:tagLst>
</file>

<file path=ppt/tags/tag9.xml><?xml version="1.0" encoding="utf-8"?>
<p:tagLst xmlns:p="http://schemas.openxmlformats.org/presentationml/2006/main">
  <p:tag name="AS_UNIQUEID" val="2103"/>
  <p:tag name="KSO_WM_BEAUTIFY_FLAG" val="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跋涉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1722</Words>
  <Application>WPS 演示</Application>
  <PresentationFormat>自定义</PresentationFormat>
  <Paragraphs>174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9" baseType="lpstr">
      <vt:lpstr>Arial</vt:lpstr>
      <vt:lpstr>宋体</vt:lpstr>
      <vt:lpstr>Wingdings</vt:lpstr>
      <vt:lpstr>Wingdings 2</vt:lpstr>
      <vt:lpstr>Wingdings</vt:lpstr>
      <vt:lpstr>华文行楷</vt:lpstr>
      <vt:lpstr>微软雅黑</vt:lpstr>
      <vt:lpstr>楷体</vt:lpstr>
      <vt:lpstr>字体圈欣意冠黑体2.0</vt:lpstr>
      <vt:lpstr>黑体</vt:lpstr>
      <vt:lpstr>U.S. 101</vt:lpstr>
      <vt:lpstr>Roboto</vt:lpstr>
      <vt:lpstr>Open Sans Light</vt:lpstr>
      <vt:lpstr>Times New Roman</vt:lpstr>
      <vt:lpstr>阿里巴巴普惠体 R</vt:lpstr>
      <vt:lpstr>Arial</vt:lpstr>
      <vt:lpstr>Segoe UI</vt:lpstr>
      <vt:lpstr>思源黑体 CN Heavy</vt:lpstr>
      <vt:lpstr>Source Han Sans CN Normal</vt:lpstr>
      <vt:lpstr>Franklin Gothic Book</vt:lpstr>
      <vt:lpstr>Arial Unicode MS</vt:lpstr>
      <vt:lpstr>华文楷体</vt:lpstr>
      <vt:lpstr>隶书</vt:lpstr>
      <vt:lpstr>Franklin Gothic Medium</vt:lpstr>
      <vt:lpstr>等线</vt:lpstr>
      <vt:lpstr>Segoe Print</vt:lpstr>
      <vt:lpstr>跋涉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区域空间尺度不完全等同于区域面积大小。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彭儿</cp:lastModifiedBy>
  <cp:revision>282</cp:revision>
  <dcterms:created xsi:type="dcterms:W3CDTF">2016-10-20T08:02:00Z</dcterms:created>
  <dcterms:modified xsi:type="dcterms:W3CDTF">2025-03-19T02:40:50Z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447E55C9BD6A47A8AB72504CB20138C9</vt:lpwstr>
  </property>
  <property fmtid="{D5CDD505-2E9C-101B-9397-08002B2CF9AE}" pid="3" name="KSOProductBuildVer">
    <vt:lpwstr>2052-12.1.0.20305</vt:lpwstr>
  </property>
</Properties>
</file>