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520" r:id="rId3"/>
    <p:sldId id="412" r:id="rId4"/>
    <p:sldId id="504" r:id="rId5"/>
    <p:sldId id="506" r:id="rId6"/>
    <p:sldId id="507" r:id="rId7"/>
    <p:sldId id="514" r:id="rId8"/>
    <p:sldId id="508" r:id="rId9"/>
    <p:sldId id="509" r:id="rId10"/>
    <p:sldId id="486" r:id="rId11"/>
    <p:sldId id="397" r:id="rId12"/>
    <p:sldId id="510" r:id="rId13"/>
    <p:sldId id="515" r:id="rId14"/>
    <p:sldId id="516" r:id="rId15"/>
    <p:sldId id="517" r:id="rId16"/>
    <p:sldId id="518" r:id="rId17"/>
    <p:sldId id="519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619" userDrawn="1">
          <p15:clr>
            <a:srgbClr val="A4A3A4"/>
          </p15:clr>
        </p15:guide>
        <p15:guide id="3" pos="3863" userDrawn="1">
          <p15:clr>
            <a:srgbClr val="A4A3A4"/>
          </p15:clr>
        </p15:guide>
        <p15:guide id="4" pos="6992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0E8"/>
    <a:srgbClr val="EF8201"/>
    <a:srgbClr val="E9A90F"/>
    <a:srgbClr val="767171"/>
    <a:srgbClr val="E9AA13"/>
    <a:srgbClr val="5381A4"/>
    <a:srgbClr val="6B9CC5"/>
    <a:srgbClr val="46601A"/>
    <a:srgbClr val="3A4B45"/>
    <a:srgbClr val="457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88" autoAdjust="0"/>
    <p:restoredTop sz="94280" autoAdjust="0"/>
  </p:normalViewPr>
  <p:slideViewPr>
    <p:cSldViewPr snapToGrid="0" showGuides="1">
      <p:cViewPr varScale="1">
        <p:scale>
          <a:sx n="72" d="100"/>
          <a:sy n="72" d="100"/>
        </p:scale>
        <p:origin x="-246" y="-90"/>
      </p:cViewPr>
      <p:guideLst>
        <p:guide orient="horz" pos="2228"/>
        <p:guide pos="619"/>
        <p:guide pos="3863"/>
        <p:guide pos="6992"/>
        <p:guide orient="horz" pos="3748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137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42BC6-D1A1-489C-94CD-E787D014A93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8B34A-5A65-43B8-BF7E-8D39E3C078E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009126"/>
            <a:ext cx="12192000" cy="29321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smtClean="0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流程图: 合并 4"/>
          <p:cNvSpPr/>
          <p:nvPr userDrawn="1"/>
        </p:nvSpPr>
        <p:spPr>
          <a:xfrm>
            <a:off x="1052577" y="203023"/>
            <a:ext cx="389762" cy="376517"/>
          </a:xfrm>
          <a:prstGeom prst="flowChartMerge">
            <a:avLst/>
          </a:prstGeom>
          <a:solidFill>
            <a:srgbClr val="D07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6" name="流程图: 过程 5"/>
          <p:cNvSpPr/>
          <p:nvPr userDrawn="1"/>
        </p:nvSpPr>
        <p:spPr>
          <a:xfrm>
            <a:off x="0" y="179200"/>
            <a:ext cx="12192000" cy="252000"/>
          </a:xfrm>
          <a:prstGeom prst="flowChartProcess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过程 7"/>
          <p:cNvSpPr/>
          <p:nvPr userDrawn="1"/>
        </p:nvSpPr>
        <p:spPr>
          <a:xfrm>
            <a:off x="1247458" y="39540"/>
            <a:ext cx="2494633" cy="540000"/>
          </a:xfrm>
          <a:prstGeom prst="flowChartProcess">
            <a:avLst/>
          </a:prstGeom>
          <a:solidFill>
            <a:srgbClr val="FF99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9A90F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37241" y="36309"/>
            <a:ext cx="572977" cy="543231"/>
          </a:xfrm>
          <a:prstGeom prst="rect">
            <a:avLst/>
          </a:prstGeom>
          <a:effectLst/>
        </p:spPr>
      </p:pic>
      <p:sp>
        <p:nvSpPr>
          <p:cNvPr id="10" name="流程图: 过程 9"/>
          <p:cNvSpPr/>
          <p:nvPr userDrawn="1"/>
        </p:nvSpPr>
        <p:spPr>
          <a:xfrm>
            <a:off x="4385685" y="135565"/>
            <a:ext cx="1110906" cy="309490"/>
          </a:xfrm>
          <a:prstGeom prst="flowChartProcess">
            <a:avLst/>
          </a:prstGeom>
          <a:solidFill>
            <a:srgbClr val="E9A90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设疑合探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流程图: 过程 10"/>
          <p:cNvSpPr/>
          <p:nvPr userDrawn="1"/>
        </p:nvSpPr>
        <p:spPr>
          <a:xfrm>
            <a:off x="6385002" y="135565"/>
            <a:ext cx="1110906" cy="309490"/>
          </a:xfrm>
          <a:prstGeom prst="flowChartProcess">
            <a:avLst/>
          </a:prstGeom>
          <a:solidFill>
            <a:srgbClr val="76717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解疑合探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流程图: 过程 11"/>
          <p:cNvSpPr/>
          <p:nvPr userDrawn="1"/>
        </p:nvSpPr>
        <p:spPr>
          <a:xfrm>
            <a:off x="8384319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质疑再探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流程图: 过程 12"/>
          <p:cNvSpPr/>
          <p:nvPr userDrawn="1"/>
        </p:nvSpPr>
        <p:spPr>
          <a:xfrm>
            <a:off x="10383637" y="135565"/>
            <a:ext cx="1110906" cy="309490"/>
          </a:xfrm>
          <a:prstGeom prst="flowChartProcess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运用拓展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 eaLnBrk="1" latinLnBrk="0" hangingPunct="1"/>
            <a:r>
              <a:rPr lang="zh-CN" altLang="en-US" smtClean="0"/>
              <a:t>第二级</a:t>
            </a:r>
            <a:endParaRPr lang="zh-CN" altLang="en-US" smtClean="0"/>
          </a:p>
          <a:p>
            <a:pPr lvl="2" eaLnBrk="1" latinLnBrk="0" hangingPunct="1"/>
            <a:r>
              <a:rPr lang="zh-CN" altLang="en-US" smtClean="0"/>
              <a:t>第三级</a:t>
            </a:r>
            <a:endParaRPr lang="zh-CN" altLang="en-US" smtClean="0"/>
          </a:p>
          <a:p>
            <a:pPr lvl="3" eaLnBrk="1" latinLnBrk="0" hangingPunct="1"/>
            <a:r>
              <a:rPr lang="zh-CN" altLang="en-US" smtClean="0"/>
              <a:t>第四级</a:t>
            </a:r>
            <a:endParaRPr lang="zh-CN" altLang="en-US" smtClean="0"/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EECDD37-973F-47D6-A3DB-9592C7503674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F0D910B-5866-4441-989B-8133CBBE8FB0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image" Target="../media/image12.jpeg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3" Type="http://schemas.openxmlformats.org/officeDocument/2006/relationships/slideLayout" Target="../slideLayouts/slideLayout2.xml"/><Relationship Id="rId32" Type="http://schemas.openxmlformats.org/officeDocument/2006/relationships/tags" Target="../tags/tag117.xml"/><Relationship Id="rId31" Type="http://schemas.openxmlformats.org/officeDocument/2006/relationships/tags" Target="../tags/tag116.xml"/><Relationship Id="rId30" Type="http://schemas.openxmlformats.org/officeDocument/2006/relationships/tags" Target="../tags/tag115.xml"/><Relationship Id="rId3" Type="http://schemas.openxmlformats.org/officeDocument/2006/relationships/tags" Target="../tags/tag88.xml"/><Relationship Id="rId29" Type="http://schemas.openxmlformats.org/officeDocument/2006/relationships/tags" Target="../tags/tag114.xml"/><Relationship Id="rId28" Type="http://schemas.openxmlformats.org/officeDocument/2006/relationships/tags" Target="../tags/tag113.xml"/><Relationship Id="rId27" Type="http://schemas.openxmlformats.org/officeDocument/2006/relationships/tags" Target="../tags/tag112.xml"/><Relationship Id="rId26" Type="http://schemas.openxmlformats.org/officeDocument/2006/relationships/tags" Target="../tags/tag111.xml"/><Relationship Id="rId25" Type="http://schemas.openxmlformats.org/officeDocument/2006/relationships/tags" Target="../tags/tag110.xml"/><Relationship Id="rId24" Type="http://schemas.openxmlformats.org/officeDocument/2006/relationships/tags" Target="../tags/tag109.xml"/><Relationship Id="rId23" Type="http://schemas.openxmlformats.org/officeDocument/2006/relationships/tags" Target="../tags/tag108.xml"/><Relationship Id="rId22" Type="http://schemas.openxmlformats.org/officeDocument/2006/relationships/tags" Target="../tags/tag107.xml"/><Relationship Id="rId21" Type="http://schemas.openxmlformats.org/officeDocument/2006/relationships/tags" Target="../tags/tag106.xml"/><Relationship Id="rId20" Type="http://schemas.openxmlformats.org/officeDocument/2006/relationships/tags" Target="../tags/tag105.xml"/><Relationship Id="rId2" Type="http://schemas.openxmlformats.org/officeDocument/2006/relationships/image" Target="../media/image13.jpeg"/><Relationship Id="rId19" Type="http://schemas.openxmlformats.org/officeDocument/2006/relationships/tags" Target="../tags/tag104.xml"/><Relationship Id="rId18" Type="http://schemas.openxmlformats.org/officeDocument/2006/relationships/tags" Target="../tags/tag103.xml"/><Relationship Id="rId17" Type="http://schemas.openxmlformats.org/officeDocument/2006/relationships/tags" Target="../tags/tag102.xml"/><Relationship Id="rId16" Type="http://schemas.openxmlformats.org/officeDocument/2006/relationships/tags" Target="../tags/tag101.xml"/><Relationship Id="rId15" Type="http://schemas.openxmlformats.org/officeDocument/2006/relationships/tags" Target="../tags/tag100.xml"/><Relationship Id="rId14" Type="http://schemas.openxmlformats.org/officeDocument/2006/relationships/tags" Target="../tags/tag99.xml"/><Relationship Id="rId13" Type="http://schemas.openxmlformats.org/officeDocument/2006/relationships/tags" Target="../tags/tag98.xml"/><Relationship Id="rId12" Type="http://schemas.openxmlformats.org/officeDocument/2006/relationships/tags" Target="../tags/tag97.xml"/><Relationship Id="rId11" Type="http://schemas.openxmlformats.org/officeDocument/2006/relationships/tags" Target="../tags/tag96.xml"/><Relationship Id="rId10" Type="http://schemas.openxmlformats.org/officeDocument/2006/relationships/tags" Target="../tags/tag95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5.jpeg"/><Relationship Id="rId7" Type="http://schemas.openxmlformats.org/officeDocument/2006/relationships/tags" Target="../tags/tag131.xml"/><Relationship Id="rId6" Type="http://schemas.openxmlformats.org/officeDocument/2006/relationships/image" Target="../media/image14.jpeg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image" Target="../media/image15.jpeg"/><Relationship Id="rId4" Type="http://schemas.openxmlformats.org/officeDocument/2006/relationships/tags" Target="../tags/tag134.xml"/><Relationship Id="rId3" Type="http://schemas.openxmlformats.org/officeDocument/2006/relationships/image" Target="../media/image14.jpe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.xml"/><Relationship Id="rId3" Type="http://schemas.openxmlformats.org/officeDocument/2006/relationships/image" Target="../media/image6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tags" Target="../tags/tag5.xml"/><Relationship Id="rId3" Type="http://schemas.openxmlformats.org/officeDocument/2006/relationships/slide" Target="slide3.xml"/><Relationship Id="rId2" Type="http://schemas.openxmlformats.org/officeDocument/2006/relationships/tags" Target="../tags/tag4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6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tags" Target="../tags/tag12.xml"/><Relationship Id="rId3" Type="http://schemas.openxmlformats.org/officeDocument/2006/relationships/slide" Target="slide3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9.jpeg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3" Type="http://schemas.openxmlformats.org/officeDocument/2006/relationships/image" Target="../media/image9.jpe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11.png"/><Relationship Id="rId7" Type="http://schemas.openxmlformats.org/officeDocument/2006/relationships/tags" Target="../tags/tag26.xml"/><Relationship Id="rId6" Type="http://schemas.openxmlformats.org/officeDocument/2006/relationships/image" Target="../media/image10.png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7.png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50.xml"/><Relationship Id="rId20" Type="http://schemas.openxmlformats.org/officeDocument/2006/relationships/tags" Target="../tags/tag49.xml"/><Relationship Id="rId2" Type="http://schemas.openxmlformats.org/officeDocument/2006/relationships/tags" Target="../tags/tag31.xml"/><Relationship Id="rId19" Type="http://schemas.openxmlformats.org/officeDocument/2006/relationships/tags" Target="../tags/tag48.xml"/><Relationship Id="rId18" Type="http://schemas.openxmlformats.org/officeDocument/2006/relationships/tags" Target="../tags/tag47.xml"/><Relationship Id="rId17" Type="http://schemas.openxmlformats.org/officeDocument/2006/relationships/tags" Target="../tags/tag46.xml"/><Relationship Id="rId16" Type="http://schemas.openxmlformats.org/officeDocument/2006/relationships/tags" Target="../tags/tag45.xml"/><Relationship Id="rId15" Type="http://schemas.openxmlformats.org/officeDocument/2006/relationships/tags" Target="../tags/tag44.xml"/><Relationship Id="rId14" Type="http://schemas.openxmlformats.org/officeDocument/2006/relationships/tags" Target="../tags/tag4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tags" Target="../tags/tag30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4602" y="1810341"/>
            <a:ext cx="112790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区域整体性和关联性</a:t>
            </a:r>
            <a:endParaRPr lang="zh-CN" alt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116111" y="116112"/>
            <a:ext cx="7702671" cy="897779"/>
            <a:chOff x="-209079" y="140678"/>
            <a:chExt cx="5296855" cy="89777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4" name="文本框 14"/>
            <p:cNvSpPr txBox="1"/>
            <p:nvPr/>
          </p:nvSpPr>
          <p:spPr>
            <a:xfrm>
              <a:off x="-209079" y="140678"/>
              <a:ext cx="529685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三、因地制宜与区域发展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5" name="文本框 15"/>
          <p:cNvSpPr txBox="1"/>
          <p:nvPr>
            <p:custDataLst>
              <p:tags r:id="rId2"/>
            </p:custDataLst>
          </p:nvPr>
        </p:nvSpPr>
        <p:spPr>
          <a:xfrm>
            <a:off x="501769" y="1875753"/>
            <a:ext cx="1117340" cy="1277273"/>
          </a:xfrm>
          <a:prstGeom prst="rect">
            <a:avLst/>
          </a:prstGeom>
          <a:noFill/>
          <a:ln w="9525" cap="flat" cmpd="sng">
            <a:solidFill>
              <a:srgbClr val="09ABA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rIns="0" bIns="0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</a:rPr>
              <a:t>因</a:t>
            </a:r>
            <a:r>
              <a:rPr lang="zh-CN" altLang="en-US" sz="3200" b="1" dirty="0">
                <a:solidFill>
                  <a:srgbClr val="FF0000"/>
                </a:solidFill>
              </a:rPr>
              <a:t>地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</a:rPr>
              <a:t>制宜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直接连接符 5"/>
          <p:cNvSpPr/>
          <p:nvPr>
            <p:custDataLst>
              <p:tags r:id="rId3"/>
            </p:custDataLst>
          </p:nvPr>
        </p:nvSpPr>
        <p:spPr>
          <a:xfrm>
            <a:off x="1629403" y="2198652"/>
            <a:ext cx="638480" cy="0"/>
          </a:xfrm>
          <a:prstGeom prst="line">
            <a:avLst/>
          </a:prstGeom>
          <a:ln w="57150" cap="flat" cmpd="sng">
            <a:solidFill>
              <a:srgbClr val="09ABAD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7" name="直接连接符 6"/>
          <p:cNvSpPr/>
          <p:nvPr>
            <p:custDataLst>
              <p:tags r:id="rId4"/>
            </p:custDataLst>
          </p:nvPr>
        </p:nvSpPr>
        <p:spPr>
          <a:xfrm>
            <a:off x="1614163" y="2914372"/>
            <a:ext cx="638480" cy="11246"/>
          </a:xfrm>
          <a:prstGeom prst="line">
            <a:avLst/>
          </a:prstGeom>
          <a:ln w="57150" cap="flat" cmpd="sng">
            <a:solidFill>
              <a:srgbClr val="09ABAD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8" name="文本框 18"/>
          <p:cNvSpPr txBox="1"/>
          <p:nvPr>
            <p:custDataLst>
              <p:tags r:id="rId5"/>
            </p:custDataLst>
          </p:nvPr>
        </p:nvSpPr>
        <p:spPr>
          <a:xfrm>
            <a:off x="2271788" y="2637224"/>
            <a:ext cx="3068838" cy="523220"/>
          </a:xfrm>
          <a:prstGeom prst="rect">
            <a:avLst/>
          </a:prstGeom>
          <a:noFill/>
          <a:ln w="9525" cap="flat" cmpd="sng">
            <a:solidFill>
              <a:srgbClr val="09ABA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+mn-ea"/>
                <a:sym typeface="+mn-ea"/>
              </a:rPr>
              <a:t>考虑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sym typeface="+mn-ea"/>
              </a:rPr>
              <a:t>区域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sym typeface="+mn-ea"/>
              </a:rPr>
              <a:t>关联性</a:t>
            </a:r>
            <a:endParaRPr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文本框 19"/>
          <p:cNvSpPr txBox="1"/>
          <p:nvPr>
            <p:custDataLst>
              <p:tags r:id="rId6"/>
            </p:custDataLst>
          </p:nvPr>
        </p:nvSpPr>
        <p:spPr>
          <a:xfrm>
            <a:off x="2242314" y="1909260"/>
            <a:ext cx="3098314" cy="523220"/>
          </a:xfrm>
          <a:prstGeom prst="rect">
            <a:avLst/>
          </a:prstGeom>
          <a:noFill/>
          <a:ln w="9525" cap="flat" cmpd="sng">
            <a:solidFill>
              <a:srgbClr val="09ABAD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 eaLnBrk="0" fontAlgn="base" hangingPunct="0">
              <a:defRPr/>
            </a:pPr>
            <a:r>
              <a:rPr lang="zh-CN" altLang="en-US" sz="2800" dirty="0">
                <a:solidFill>
                  <a:srgbClr val="000000"/>
                </a:solidFill>
                <a:latin typeface="+mn-ea"/>
                <a:sym typeface="+mn-ea"/>
              </a:rPr>
              <a:t>依据</a:t>
            </a:r>
            <a:r>
              <a:rPr lang="zh-CN" altLang="en-US" sz="2800" b="1" dirty="0">
                <a:solidFill>
                  <a:srgbClr val="C00000"/>
                </a:solidFill>
                <a:latin typeface="+mn-ea"/>
                <a:sym typeface="+mn-ea"/>
              </a:rPr>
              <a:t>自身地理</a:t>
            </a:r>
            <a:r>
              <a:rPr lang="zh-CN" altLang="en-US" sz="2800" b="1" dirty="0" smtClean="0">
                <a:solidFill>
                  <a:srgbClr val="C00000"/>
                </a:solidFill>
                <a:latin typeface="+mn-ea"/>
                <a:sym typeface="+mn-ea"/>
              </a:rPr>
              <a:t>条件</a:t>
            </a:r>
            <a:endParaRPr lang="zh-CN" altLang="en-US" sz="28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19268" y="2303322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charset="-122"/>
                <a:sym typeface="+mn-ea"/>
              </a:rPr>
              <a:t>人类活动方式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直接连接符 10"/>
          <p:cNvSpPr/>
          <p:nvPr>
            <p:custDataLst>
              <p:tags r:id="rId7"/>
            </p:custDataLst>
          </p:nvPr>
        </p:nvSpPr>
        <p:spPr>
          <a:xfrm>
            <a:off x="5422175" y="2204616"/>
            <a:ext cx="638480" cy="0"/>
          </a:xfrm>
          <a:prstGeom prst="line">
            <a:avLst/>
          </a:prstGeom>
          <a:ln w="57150" cap="flat" cmpd="sng">
            <a:solidFill>
              <a:srgbClr val="09ABAD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2" name="矩形 11"/>
          <p:cNvSpPr/>
          <p:nvPr/>
        </p:nvSpPr>
        <p:spPr>
          <a:xfrm>
            <a:off x="6055122" y="193289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区域要素特点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3" name="直接连接符 12"/>
          <p:cNvSpPr/>
          <p:nvPr>
            <p:custDataLst>
              <p:tags r:id="rId8"/>
            </p:custDataLst>
          </p:nvPr>
        </p:nvSpPr>
        <p:spPr>
          <a:xfrm>
            <a:off x="5391696" y="2899692"/>
            <a:ext cx="638480" cy="0"/>
          </a:xfrm>
          <a:prstGeom prst="line">
            <a:avLst/>
          </a:prstGeom>
          <a:ln w="57150" cap="flat" cmpd="sng">
            <a:solidFill>
              <a:srgbClr val="09ABAD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14" name="矩形 13"/>
          <p:cNvSpPr/>
          <p:nvPr/>
        </p:nvSpPr>
        <p:spPr>
          <a:xfrm>
            <a:off x="6011390" y="2592191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区域差异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右大括号 14"/>
          <p:cNvSpPr/>
          <p:nvPr/>
        </p:nvSpPr>
        <p:spPr>
          <a:xfrm>
            <a:off x="8335947" y="2230852"/>
            <a:ext cx="596018" cy="644870"/>
          </a:xfrm>
          <a:prstGeom prst="rightBrace">
            <a:avLst>
              <a:gd name="adj1" fmla="val 0"/>
              <a:gd name="adj2" fmla="val 51936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9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b="3922"/>
          <a:stretch>
            <a:fillRect/>
          </a:stretch>
        </p:blipFill>
        <p:spPr>
          <a:xfrm>
            <a:off x="7985528" y="312363"/>
            <a:ext cx="4130272" cy="4632152"/>
          </a:xfrm>
          <a:prstGeom prst="rect">
            <a:avLst/>
          </a:prstGeom>
        </p:spPr>
      </p:pic>
      <p:sp>
        <p:nvSpPr>
          <p:cNvPr id="7" name="标题 40961"/>
          <p:cNvSpPr txBox="1"/>
          <p:nvPr/>
        </p:nvSpPr>
        <p:spPr>
          <a:xfrm>
            <a:off x="66260" y="7390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92596" y="332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24"/>
          <p:cNvSpPr txBox="1"/>
          <p:nvPr/>
        </p:nvSpPr>
        <p:spPr>
          <a:xfrm>
            <a:off x="185338" y="1463040"/>
            <a:ext cx="757182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zh-CN" sz="2400" dirty="0" smtClean="0">
                <a:latin typeface="+mn-ea"/>
                <a:sym typeface="+mn-lt"/>
              </a:rPr>
              <a:t>1</a:t>
            </a:r>
            <a:r>
              <a:rPr lang="zh-CN" altLang="en-US" sz="2400" dirty="0" smtClean="0">
                <a:latin typeface="+mn-ea"/>
                <a:sym typeface="+mn-lt"/>
              </a:rPr>
              <a:t>、松嫩平原的区域要素特征是如何影响区域</a:t>
            </a:r>
            <a:r>
              <a:rPr lang="zh-CN" altLang="en-US" sz="2400" dirty="0">
                <a:latin typeface="+mn-ea"/>
                <a:sym typeface="+mn-lt"/>
              </a:rPr>
              <a:t>发展</a:t>
            </a:r>
            <a:r>
              <a:rPr lang="zh-CN" altLang="en-US" sz="2400" dirty="0" smtClean="0">
                <a:latin typeface="+mn-ea"/>
                <a:sym typeface="+mn-lt"/>
              </a:rPr>
              <a:t>的？</a:t>
            </a:r>
            <a:endParaRPr lang="zh-CN" altLang="en-US" sz="2400" dirty="0">
              <a:latin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8026" y="98629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cxnSp>
        <p:nvCxnSpPr>
          <p:cNvPr id="13" name="直接箭头连接符 12"/>
          <p:cNvCxnSpPr/>
          <p:nvPr>
            <p:custDataLst>
              <p:tags r:id="rId3"/>
            </p:custDataLst>
          </p:nvPr>
        </p:nvCxnSpPr>
        <p:spPr>
          <a:xfrm>
            <a:off x="2318228" y="4293137"/>
            <a:ext cx="695660" cy="1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4"/>
            </p:custDataLst>
          </p:nvPr>
        </p:nvCxnSpPr>
        <p:spPr>
          <a:xfrm>
            <a:off x="544114" y="4232177"/>
            <a:ext cx="762894" cy="923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>
            <p:custDataLst>
              <p:tags r:id="rId5"/>
            </p:custDataLst>
          </p:nvPr>
        </p:nvCxnSpPr>
        <p:spPr>
          <a:xfrm flipV="1">
            <a:off x="3176923" y="5715000"/>
            <a:ext cx="2720957" cy="374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6"/>
            </p:custDataLst>
          </p:nvPr>
        </p:nvCxnSpPr>
        <p:spPr>
          <a:xfrm>
            <a:off x="4917994" y="3372931"/>
            <a:ext cx="1010366" cy="21591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3035033" y="4040041"/>
            <a:ext cx="9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对外</a:t>
            </a:r>
            <a:r>
              <a:rPr lang="zh-CN" altLang="en-US" b="1" dirty="0">
                <a:solidFill>
                  <a:srgbClr val="C00000"/>
                </a:solidFill>
              </a:rPr>
              <a:t>联系不便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cxnSp>
        <p:nvCxnSpPr>
          <p:cNvPr id="20" name="直接箭头连接符 19"/>
          <p:cNvCxnSpPr/>
          <p:nvPr>
            <p:custDataLst>
              <p:tags r:id="rId8"/>
            </p:custDataLst>
          </p:nvPr>
        </p:nvCxnSpPr>
        <p:spPr>
          <a:xfrm>
            <a:off x="1697669" y="5351124"/>
            <a:ext cx="4200211" cy="241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9"/>
            </p:custDataLst>
          </p:nvPr>
        </p:nvCxnSpPr>
        <p:spPr>
          <a:xfrm>
            <a:off x="504908" y="4235801"/>
            <a:ext cx="790492" cy="1875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>
            <p:custDataLst>
              <p:tags r:id="rId10"/>
            </p:custDataLst>
          </p:nvPr>
        </p:nvCxnSpPr>
        <p:spPr>
          <a:xfrm>
            <a:off x="2270760" y="348996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8"/>
          <p:cNvSpPr txBox="1"/>
          <p:nvPr>
            <p:custDataLst>
              <p:tags r:id="rId11"/>
            </p:custDataLst>
          </p:nvPr>
        </p:nvSpPr>
        <p:spPr>
          <a:xfrm>
            <a:off x="6157574" y="5179874"/>
            <a:ext cx="2544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旱地</a:t>
            </a:r>
            <a:r>
              <a:rPr lang="zh-CN" altLang="en-US" b="1" dirty="0">
                <a:solidFill>
                  <a:srgbClr val="C00000"/>
                </a:solidFill>
              </a:rPr>
              <a:t>耕作</a:t>
            </a:r>
            <a:r>
              <a:rPr lang="zh-CN" altLang="en-US" b="1" dirty="0" smtClean="0">
                <a:solidFill>
                  <a:srgbClr val="C00000"/>
                </a:solidFill>
              </a:rPr>
              <a:t>业，种植</a:t>
            </a:r>
            <a:r>
              <a:rPr lang="zh-CN" altLang="en-US" b="1" kern="100" dirty="0" smtClean="0">
                <a:solidFill>
                  <a:srgbClr val="C00000"/>
                </a:solidFill>
              </a:rPr>
              <a:t>玉米、春小麦、大豆</a:t>
            </a:r>
            <a:r>
              <a:rPr lang="zh-CN" altLang="en-US" b="1" dirty="0" smtClean="0">
                <a:solidFill>
                  <a:srgbClr val="C00000"/>
                </a:solidFill>
              </a:rPr>
              <a:t>，一年一熟，农业机械化</a:t>
            </a:r>
            <a:r>
              <a:rPr lang="zh-CN" altLang="en-US" b="1" dirty="0">
                <a:solidFill>
                  <a:srgbClr val="C00000"/>
                </a:solidFill>
              </a:rPr>
              <a:t>水平</a:t>
            </a:r>
            <a:r>
              <a:rPr lang="zh-CN" altLang="en-US" b="1" dirty="0" smtClean="0">
                <a:solidFill>
                  <a:srgbClr val="C00000"/>
                </a:solidFill>
              </a:rPr>
              <a:t>高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24" name="直接箭头连接符 23"/>
          <p:cNvCxnSpPr/>
          <p:nvPr>
            <p:custDataLst>
              <p:tags r:id="rId12"/>
            </p:custDataLst>
          </p:nvPr>
        </p:nvCxnSpPr>
        <p:spPr>
          <a:xfrm flipV="1">
            <a:off x="3630222" y="2270760"/>
            <a:ext cx="835098" cy="1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32"/>
          <p:cNvSpPr txBox="1"/>
          <p:nvPr>
            <p:custDataLst>
              <p:tags r:id="rId13"/>
            </p:custDataLst>
          </p:nvPr>
        </p:nvSpPr>
        <p:spPr>
          <a:xfrm>
            <a:off x="4496421" y="2087880"/>
            <a:ext cx="120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重化工业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26" name="直接箭头连接符 25"/>
          <p:cNvCxnSpPr/>
          <p:nvPr>
            <p:custDataLst>
              <p:tags r:id="rId14"/>
            </p:custDataLst>
          </p:nvPr>
        </p:nvCxnSpPr>
        <p:spPr>
          <a:xfrm flipV="1">
            <a:off x="8797998" y="5621430"/>
            <a:ext cx="459644" cy="77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15"/>
            </p:custDataLst>
          </p:nvPr>
        </p:nvCxnSpPr>
        <p:spPr>
          <a:xfrm>
            <a:off x="3899158" y="4338269"/>
            <a:ext cx="2334002" cy="51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36"/>
          <p:cNvSpPr txBox="1"/>
          <p:nvPr>
            <p:custDataLst>
              <p:tags r:id="rId16"/>
            </p:custDataLst>
          </p:nvPr>
        </p:nvSpPr>
        <p:spPr>
          <a:xfrm>
            <a:off x="9288122" y="5457802"/>
            <a:ext cx="1484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商品粮基地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9" name="文本框 44"/>
          <p:cNvSpPr txBox="1"/>
          <p:nvPr>
            <p:custDataLst>
              <p:tags r:id="rId17"/>
            </p:custDataLst>
          </p:nvPr>
        </p:nvSpPr>
        <p:spPr>
          <a:xfrm>
            <a:off x="1927278" y="1918822"/>
            <a:ext cx="1925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煤、铁、石油等矿产资源丰富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30" name="直接箭头连接符 29"/>
          <p:cNvCxnSpPr/>
          <p:nvPr>
            <p:custDataLst>
              <p:tags r:id="rId18"/>
            </p:custDataLst>
          </p:nvPr>
        </p:nvCxnSpPr>
        <p:spPr>
          <a:xfrm flipV="1">
            <a:off x="467914" y="2270760"/>
            <a:ext cx="1360886" cy="12146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51"/>
          <p:cNvSpPr txBox="1"/>
          <p:nvPr>
            <p:custDataLst>
              <p:tags r:id="rId19"/>
            </p:custDataLst>
          </p:nvPr>
        </p:nvSpPr>
        <p:spPr>
          <a:xfrm>
            <a:off x="6220626" y="4138363"/>
            <a:ext cx="159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商业贸易落后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285" y="3412927"/>
            <a:ext cx="10267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prstClr val="black"/>
                </a:solidFill>
                <a:sym typeface="+mn-lt"/>
              </a:rPr>
              <a:t>松嫩平原</a:t>
            </a:r>
            <a:endParaRPr lang="zh-CN" altLang="en-US" sz="2400" dirty="0"/>
          </a:p>
        </p:txBody>
      </p:sp>
      <p:cxnSp>
        <p:nvCxnSpPr>
          <p:cNvPr id="36" name="直接箭头连接符 35"/>
          <p:cNvCxnSpPr/>
          <p:nvPr>
            <p:custDataLst>
              <p:tags r:id="rId20"/>
            </p:custDataLst>
          </p:nvPr>
        </p:nvCxnSpPr>
        <p:spPr>
          <a:xfrm>
            <a:off x="794228" y="3851177"/>
            <a:ext cx="695660" cy="1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71876" y="3185160"/>
            <a:ext cx="78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地理位置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693529" y="3840480"/>
            <a:ext cx="714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 smtClean="0">
                <a:solidFill>
                  <a:srgbClr val="C00000"/>
                </a:solidFill>
              </a:rPr>
              <a:t>东北地区中部</a:t>
            </a:r>
            <a:endParaRPr lang="zh-CN" altLang="en-US" dirty="0"/>
          </a:p>
        </p:txBody>
      </p:sp>
      <p:sp>
        <p:nvSpPr>
          <p:cNvPr id="39" name="左中括号 38"/>
          <p:cNvSpPr/>
          <p:nvPr/>
        </p:nvSpPr>
        <p:spPr>
          <a:xfrm>
            <a:off x="1508760" y="3535680"/>
            <a:ext cx="198120" cy="685800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1665652" y="3153846"/>
            <a:ext cx="742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中纬温带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 rot="2987219">
            <a:off x="634715" y="4312920"/>
            <a:ext cx="782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地形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6676" y="515060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平原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1320516" y="5927210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C00000"/>
                </a:solidFill>
              </a:rPr>
              <a:t>黑土广布，肥沃</a:t>
            </a:r>
            <a:endParaRPr lang="zh-CN" altLang="en-US" dirty="0"/>
          </a:p>
        </p:txBody>
      </p:sp>
      <p:sp>
        <p:nvSpPr>
          <p:cNvPr id="49" name="矩形 48"/>
          <p:cNvSpPr/>
          <p:nvPr/>
        </p:nvSpPr>
        <p:spPr>
          <a:xfrm rot="4117063">
            <a:off x="344839" y="496677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土地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294448" y="6303109"/>
            <a:ext cx="3490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 smtClean="0">
                <a:solidFill>
                  <a:srgbClr val="C00000"/>
                </a:solidFill>
              </a:rPr>
              <a:t>耕地集中连片，人均耕地面积大</a:t>
            </a:r>
            <a:endParaRPr lang="zh-CN" altLang="en-US" dirty="0"/>
          </a:p>
        </p:txBody>
      </p:sp>
      <p:sp>
        <p:nvSpPr>
          <p:cNvPr id="52" name="矩形 51"/>
          <p:cNvSpPr/>
          <p:nvPr/>
        </p:nvSpPr>
        <p:spPr>
          <a:xfrm>
            <a:off x="2830942" y="2955092"/>
            <a:ext cx="2061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C00000"/>
                </a:solidFill>
              </a:rPr>
              <a:t>温带季风气候，降水较少，温暖期短，雨热同期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 rot="19211782">
            <a:off x="731521" y="242296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316481" y="3916482"/>
            <a:ext cx="71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交通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209802" y="310876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气候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cxnSp>
        <p:nvCxnSpPr>
          <p:cNvPr id="65" name="直接箭头连接符 64"/>
          <p:cNvCxnSpPr/>
          <p:nvPr>
            <p:custDataLst>
              <p:tags r:id="rId21"/>
            </p:custDataLst>
          </p:nvPr>
        </p:nvCxnSpPr>
        <p:spPr>
          <a:xfrm>
            <a:off x="4889758" y="3271469"/>
            <a:ext cx="700051" cy="71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4861562" y="284968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河流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67" name="文本框 51"/>
          <p:cNvSpPr txBox="1"/>
          <p:nvPr>
            <p:custDataLst>
              <p:tags r:id="rId22"/>
            </p:custDataLst>
          </p:nvPr>
        </p:nvSpPr>
        <p:spPr>
          <a:xfrm>
            <a:off x="5580546" y="3086803"/>
            <a:ext cx="159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河网密度低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68" name="直接箭头连接符 67"/>
          <p:cNvCxnSpPr/>
          <p:nvPr>
            <p:custDataLst>
              <p:tags r:id="rId23"/>
            </p:custDataLst>
          </p:nvPr>
        </p:nvCxnSpPr>
        <p:spPr>
          <a:xfrm flipH="1">
            <a:off x="2103120" y="3388171"/>
            <a:ext cx="4155994" cy="29821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8" grpId="0"/>
      <p:bldP spid="29" grpId="0"/>
      <p:bldP spid="31" grpId="0"/>
      <p:bldP spid="32" grpId="0"/>
      <p:bldP spid="37" grpId="0"/>
      <p:bldP spid="38" grpId="0"/>
      <p:bldP spid="39" grpId="0" animBg="1"/>
      <p:bldP spid="40" grpId="0"/>
      <p:bldP spid="41" grpId="0"/>
      <p:bldP spid="42" grpId="0"/>
      <p:bldP spid="48" grpId="0"/>
      <p:bldP spid="49" grpId="0"/>
      <p:bldP spid="50" grpId="0"/>
      <p:bldP spid="52" grpId="0"/>
      <p:bldP spid="56" grpId="0"/>
      <p:bldP spid="58" grpId="0"/>
      <p:bldP spid="59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663049" y="3901440"/>
            <a:ext cx="11563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东部沿海、入海口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rcRect b="4965"/>
          <a:stretch>
            <a:fillRect/>
          </a:stretch>
        </p:blipFill>
        <p:spPr>
          <a:xfrm>
            <a:off x="7709846" y="243841"/>
            <a:ext cx="4390714" cy="4312919"/>
          </a:xfrm>
          <a:prstGeom prst="rect">
            <a:avLst/>
          </a:prstGeom>
        </p:spPr>
      </p:pic>
      <p:sp>
        <p:nvSpPr>
          <p:cNvPr id="5" name="文本框 24"/>
          <p:cNvSpPr txBox="1"/>
          <p:nvPr/>
        </p:nvSpPr>
        <p:spPr>
          <a:xfrm>
            <a:off x="185338" y="228600"/>
            <a:ext cx="746514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zh-CN" sz="2400" dirty="0" smtClean="0">
                <a:latin typeface="+mn-ea"/>
                <a:sym typeface="+mn-lt"/>
              </a:rPr>
              <a:t>2</a:t>
            </a:r>
            <a:r>
              <a:rPr lang="zh-CN" altLang="en-US" sz="2400" dirty="0" smtClean="0">
                <a:latin typeface="+mn-ea"/>
                <a:sym typeface="+mn-lt"/>
              </a:rPr>
              <a:t>、长江三角洲的区域要素特征是如何影响区域</a:t>
            </a:r>
            <a:r>
              <a:rPr lang="zh-CN" altLang="en-US" sz="2400" dirty="0">
                <a:latin typeface="+mn-ea"/>
                <a:sym typeface="+mn-lt"/>
              </a:rPr>
              <a:t>发展</a:t>
            </a:r>
            <a:r>
              <a:rPr lang="zh-CN" altLang="en-US" sz="2400" dirty="0" smtClean="0">
                <a:latin typeface="+mn-ea"/>
                <a:sym typeface="+mn-lt"/>
              </a:rPr>
              <a:t>的？</a:t>
            </a:r>
            <a:endParaRPr lang="zh-CN" altLang="en-US" sz="2400" dirty="0">
              <a:latin typeface="+mn-ea"/>
              <a:sym typeface="+mn-lt"/>
            </a:endParaRPr>
          </a:p>
        </p:txBody>
      </p:sp>
      <p:cxnSp>
        <p:nvCxnSpPr>
          <p:cNvPr id="6" name="直接箭头连接符 5"/>
          <p:cNvCxnSpPr/>
          <p:nvPr>
            <p:custDataLst>
              <p:tags r:id="rId3"/>
            </p:custDataLst>
          </p:nvPr>
        </p:nvCxnSpPr>
        <p:spPr>
          <a:xfrm>
            <a:off x="2821148" y="4277897"/>
            <a:ext cx="695660" cy="1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>
            <p:custDataLst>
              <p:tags r:id="rId4"/>
            </p:custDataLst>
          </p:nvPr>
        </p:nvCxnSpPr>
        <p:spPr>
          <a:xfrm>
            <a:off x="544114" y="4232177"/>
            <a:ext cx="762894" cy="92333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>
            <p:custDataLst>
              <p:tags r:id="rId5"/>
            </p:custDataLst>
          </p:nvPr>
        </p:nvCxnSpPr>
        <p:spPr>
          <a:xfrm flipV="1">
            <a:off x="3176923" y="5715000"/>
            <a:ext cx="2720957" cy="3741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>
            <p:custDataLst>
              <p:tags r:id="rId6"/>
            </p:custDataLst>
          </p:nvPr>
        </p:nvCxnSpPr>
        <p:spPr>
          <a:xfrm flipH="1">
            <a:off x="2346960" y="3464371"/>
            <a:ext cx="3774994" cy="29059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8"/>
          <p:cNvSpPr txBox="1"/>
          <p:nvPr>
            <p:custDataLst>
              <p:tags r:id="rId7"/>
            </p:custDataLst>
          </p:nvPr>
        </p:nvSpPr>
        <p:spPr>
          <a:xfrm>
            <a:off x="3537953" y="3933361"/>
            <a:ext cx="98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海陆交通便利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cxnSp>
        <p:nvCxnSpPr>
          <p:cNvPr id="11" name="直接箭头连接符 10"/>
          <p:cNvCxnSpPr/>
          <p:nvPr>
            <p:custDataLst>
              <p:tags r:id="rId8"/>
            </p:custDataLst>
          </p:nvPr>
        </p:nvCxnSpPr>
        <p:spPr>
          <a:xfrm>
            <a:off x="1697669" y="5351124"/>
            <a:ext cx="4200211" cy="2419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>
            <p:custDataLst>
              <p:tags r:id="rId9"/>
            </p:custDataLst>
          </p:nvPr>
        </p:nvCxnSpPr>
        <p:spPr>
          <a:xfrm>
            <a:off x="504908" y="4235801"/>
            <a:ext cx="790492" cy="18754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>
            <p:custDataLst>
              <p:tags r:id="rId10"/>
            </p:custDataLst>
          </p:nvPr>
        </p:nvCxnSpPr>
        <p:spPr>
          <a:xfrm>
            <a:off x="2270760" y="3489960"/>
            <a:ext cx="5334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28"/>
          <p:cNvSpPr txBox="1"/>
          <p:nvPr>
            <p:custDataLst>
              <p:tags r:id="rId11"/>
            </p:custDataLst>
          </p:nvPr>
        </p:nvSpPr>
        <p:spPr>
          <a:xfrm>
            <a:off x="5883254" y="5195114"/>
            <a:ext cx="28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水田耕作业，种植水稻</a:t>
            </a:r>
            <a:r>
              <a:rPr lang="zh-CN" altLang="en-US" b="1" kern="100" dirty="0" smtClean="0">
                <a:solidFill>
                  <a:srgbClr val="C00000"/>
                </a:solidFill>
              </a:rPr>
              <a:t>、油菜、棉花</a:t>
            </a:r>
            <a:r>
              <a:rPr lang="zh-CN" altLang="en-US" b="1" dirty="0" smtClean="0">
                <a:solidFill>
                  <a:srgbClr val="C00000"/>
                </a:solidFill>
              </a:rPr>
              <a:t>，一年两熟至三熟，农业机械化水平低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15" name="直接箭头连接符 14"/>
          <p:cNvCxnSpPr/>
          <p:nvPr>
            <p:custDataLst>
              <p:tags r:id="rId12"/>
            </p:custDataLst>
          </p:nvPr>
        </p:nvCxnSpPr>
        <p:spPr>
          <a:xfrm flipV="1">
            <a:off x="3630222" y="2270760"/>
            <a:ext cx="1612338" cy="18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2"/>
          <p:cNvSpPr txBox="1"/>
          <p:nvPr>
            <p:custDataLst>
              <p:tags r:id="rId13"/>
            </p:custDataLst>
          </p:nvPr>
        </p:nvSpPr>
        <p:spPr>
          <a:xfrm>
            <a:off x="5243181" y="2042160"/>
            <a:ext cx="120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重工业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17" name="直接箭头连接符 16"/>
          <p:cNvCxnSpPr/>
          <p:nvPr>
            <p:custDataLst>
              <p:tags r:id="rId14"/>
            </p:custDataLst>
          </p:nvPr>
        </p:nvCxnSpPr>
        <p:spPr>
          <a:xfrm flipV="1">
            <a:off x="8645598" y="5638800"/>
            <a:ext cx="574602" cy="5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>
            <p:custDataLst>
              <p:tags r:id="rId15"/>
            </p:custDataLst>
          </p:nvPr>
        </p:nvCxnSpPr>
        <p:spPr>
          <a:xfrm>
            <a:off x="4828798" y="3347669"/>
            <a:ext cx="700051" cy="71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>
            <p:custDataLst>
              <p:tags r:id="rId16"/>
            </p:custDataLst>
          </p:nvPr>
        </p:nvCxnSpPr>
        <p:spPr>
          <a:xfrm flipV="1">
            <a:off x="467914" y="2270760"/>
            <a:ext cx="1360886" cy="121465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51"/>
          <p:cNvSpPr txBox="1"/>
          <p:nvPr>
            <p:custDataLst>
              <p:tags r:id="rId17"/>
            </p:custDataLst>
          </p:nvPr>
        </p:nvSpPr>
        <p:spPr>
          <a:xfrm>
            <a:off x="5626266" y="4077403"/>
            <a:ext cx="159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商业</a:t>
            </a:r>
            <a:r>
              <a:rPr lang="zh-CN" altLang="en-US" b="1" dirty="0" smtClean="0">
                <a:solidFill>
                  <a:srgbClr val="C00000"/>
                </a:solidFill>
              </a:rPr>
              <a:t>贸易发达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3534847"/>
            <a:ext cx="1148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sym typeface="+mn-lt"/>
              </a:rPr>
              <a:t>长江</a:t>
            </a:r>
            <a:endParaRPr lang="en-US" altLang="zh-CN" sz="2000" b="1" dirty="0" smtClean="0">
              <a:solidFill>
                <a:prstClr val="black"/>
              </a:solidFill>
              <a:sym typeface="+mn-lt"/>
            </a:endParaRPr>
          </a:p>
          <a:p>
            <a:pPr algn="ctr"/>
            <a:r>
              <a:rPr lang="zh-CN" altLang="en-US" sz="2000" b="1" dirty="0" smtClean="0">
                <a:solidFill>
                  <a:prstClr val="black"/>
                </a:solidFill>
                <a:sym typeface="+mn-lt"/>
              </a:rPr>
              <a:t>三角洲</a:t>
            </a:r>
            <a:endParaRPr lang="zh-CN" altLang="en-US" sz="2000" b="1" dirty="0"/>
          </a:p>
        </p:txBody>
      </p:sp>
      <p:cxnSp>
        <p:nvCxnSpPr>
          <p:cNvPr id="24" name="直接箭头连接符 23"/>
          <p:cNvCxnSpPr/>
          <p:nvPr>
            <p:custDataLst>
              <p:tags r:id="rId18"/>
            </p:custDataLst>
          </p:nvPr>
        </p:nvCxnSpPr>
        <p:spPr>
          <a:xfrm>
            <a:off x="794228" y="3851177"/>
            <a:ext cx="695660" cy="13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71876" y="3185160"/>
            <a:ext cx="782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地理位置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27" name="左中括号 26"/>
          <p:cNvSpPr/>
          <p:nvPr/>
        </p:nvSpPr>
        <p:spPr>
          <a:xfrm>
            <a:off x="1508760" y="3535680"/>
            <a:ext cx="198120" cy="685800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665652" y="3153846"/>
            <a:ext cx="7422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亚热带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rot="2987219">
            <a:off x="634715" y="4312920"/>
            <a:ext cx="782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地形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6676" y="515060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平原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320516" y="592721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 smtClean="0">
                <a:solidFill>
                  <a:srgbClr val="C00000"/>
                </a:solidFill>
              </a:rPr>
              <a:t>水稻土为主，肥沃</a:t>
            </a:r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 rot="4117063">
            <a:off x="344839" y="496677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土地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4448" y="6303109"/>
            <a:ext cx="3490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 smtClean="0">
                <a:solidFill>
                  <a:srgbClr val="C00000"/>
                </a:solidFill>
              </a:rPr>
              <a:t>耕地分散，人均耕地面积小</a:t>
            </a:r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2830942" y="2955092"/>
            <a:ext cx="20610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b="1" dirty="0" smtClean="0">
                <a:solidFill>
                  <a:srgbClr val="C00000"/>
                </a:solidFill>
              </a:rPr>
              <a:t>亚热带季风气候，夏季高温多雨，雨热同期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 rot="19211782">
            <a:off x="731521" y="242296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资源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849881" y="3916482"/>
            <a:ext cx="71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交通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209802" y="310876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气候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39" name="文本框 40"/>
          <p:cNvSpPr txBox="1"/>
          <p:nvPr>
            <p:custDataLst>
              <p:tags r:id="rId19"/>
            </p:custDataLst>
          </p:nvPr>
        </p:nvSpPr>
        <p:spPr>
          <a:xfrm>
            <a:off x="1824866" y="2068794"/>
            <a:ext cx="159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矿产资源贫乏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800602" y="2925882"/>
            <a:ext cx="716280" cy="36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accent5"/>
                </a:solidFill>
              </a:rPr>
              <a:t>河流</a:t>
            </a:r>
            <a:endParaRPr lang="zh-CN" altLang="en-US" b="1" dirty="0">
              <a:solidFill>
                <a:schemeClr val="accent5"/>
              </a:solidFill>
            </a:endParaRPr>
          </a:p>
        </p:txBody>
      </p:sp>
      <p:sp>
        <p:nvSpPr>
          <p:cNvPr id="41" name="文本框 51"/>
          <p:cNvSpPr txBox="1"/>
          <p:nvPr>
            <p:custDataLst>
              <p:tags r:id="rId20"/>
            </p:custDataLst>
          </p:nvPr>
        </p:nvSpPr>
        <p:spPr>
          <a:xfrm>
            <a:off x="5519586" y="3163003"/>
            <a:ext cx="15999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河网密布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44" name="直接箭头连接符 43"/>
          <p:cNvCxnSpPr/>
          <p:nvPr>
            <p:custDataLst>
              <p:tags r:id="rId21"/>
            </p:custDataLst>
          </p:nvPr>
        </p:nvCxnSpPr>
        <p:spPr>
          <a:xfrm flipV="1">
            <a:off x="4372283" y="2316480"/>
            <a:ext cx="367357" cy="19326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30"/>
          <p:cNvSpPr txBox="1"/>
          <p:nvPr>
            <p:custDataLst>
              <p:tags r:id="rId22"/>
            </p:custDataLst>
          </p:nvPr>
        </p:nvSpPr>
        <p:spPr>
          <a:xfrm>
            <a:off x="3774671" y="1874520"/>
            <a:ext cx="14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进口矿产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54" name="直接箭头连接符 53"/>
          <p:cNvCxnSpPr/>
          <p:nvPr>
            <p:custDataLst>
              <p:tags r:id="rId23"/>
            </p:custDataLst>
          </p:nvPr>
        </p:nvCxnSpPr>
        <p:spPr>
          <a:xfrm flipV="1">
            <a:off x="4439358" y="4297680"/>
            <a:ext cx="1153722" cy="5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>
            <p:custDataLst>
              <p:tags r:id="rId24"/>
            </p:custDataLst>
          </p:nvPr>
        </p:nvCxnSpPr>
        <p:spPr>
          <a:xfrm>
            <a:off x="4826554" y="3357691"/>
            <a:ext cx="1010366" cy="21591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>
            <p:custDataLst>
              <p:tags r:id="rId25"/>
            </p:custDataLst>
          </p:nvPr>
        </p:nvCxnSpPr>
        <p:spPr>
          <a:xfrm flipV="1">
            <a:off x="6633918" y="3368040"/>
            <a:ext cx="315522" cy="5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36"/>
          <p:cNvSpPr txBox="1"/>
          <p:nvPr>
            <p:custDataLst>
              <p:tags r:id="rId26"/>
            </p:custDataLst>
          </p:nvPr>
        </p:nvSpPr>
        <p:spPr>
          <a:xfrm>
            <a:off x="6910682" y="3049882"/>
            <a:ext cx="892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水产业发达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65" name="文本框 36"/>
          <p:cNvSpPr txBox="1"/>
          <p:nvPr>
            <p:custDataLst>
              <p:tags r:id="rId27"/>
            </p:custDataLst>
          </p:nvPr>
        </p:nvSpPr>
        <p:spPr>
          <a:xfrm>
            <a:off x="9167598" y="5424672"/>
            <a:ext cx="148454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油粮棉基地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66" name="直接箭头连接符 65"/>
          <p:cNvCxnSpPr/>
          <p:nvPr>
            <p:custDataLst>
              <p:tags r:id="rId28"/>
            </p:custDataLst>
          </p:nvPr>
        </p:nvCxnSpPr>
        <p:spPr>
          <a:xfrm flipH="1" flipV="1">
            <a:off x="9677400" y="5090160"/>
            <a:ext cx="3879" cy="35198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文本框 34"/>
          <p:cNvSpPr txBox="1"/>
          <p:nvPr>
            <p:custDataLst>
              <p:tags r:id="rId29"/>
            </p:custDataLst>
          </p:nvPr>
        </p:nvSpPr>
        <p:spPr>
          <a:xfrm>
            <a:off x="9196512" y="4670484"/>
            <a:ext cx="100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轻工业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cxnSp>
        <p:nvCxnSpPr>
          <p:cNvPr id="69" name="直接箭头连接符 68"/>
          <p:cNvCxnSpPr/>
          <p:nvPr>
            <p:custDataLst>
              <p:tags r:id="rId30"/>
            </p:custDataLst>
          </p:nvPr>
        </p:nvCxnSpPr>
        <p:spPr>
          <a:xfrm>
            <a:off x="6076234" y="2290891"/>
            <a:ext cx="4881326" cy="24944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/>
          <p:nvPr>
            <p:custDataLst>
              <p:tags r:id="rId31"/>
            </p:custDataLst>
          </p:nvPr>
        </p:nvCxnSpPr>
        <p:spPr>
          <a:xfrm flipV="1">
            <a:off x="10078158" y="4876800"/>
            <a:ext cx="833682" cy="5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文本框 42"/>
          <p:cNvSpPr txBox="1"/>
          <p:nvPr>
            <p:custDataLst>
              <p:tags r:id="rId32"/>
            </p:custDataLst>
          </p:nvPr>
        </p:nvSpPr>
        <p:spPr>
          <a:xfrm>
            <a:off x="11038241" y="4481523"/>
            <a:ext cx="1108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综合性工业基地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/>
      <p:bldP spid="14" grpId="0"/>
      <p:bldP spid="16" grpId="0"/>
      <p:bldP spid="22" grpId="0"/>
      <p:bldP spid="23" grpId="0"/>
      <p:bldP spid="25" grpId="0"/>
      <p:bldP spid="27" grpId="0" animBg="1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3" grpId="0"/>
      <p:bldP spid="63" grpId="0"/>
      <p:bldP spid="65" grpId="0"/>
      <p:bldP spid="68" grpId="0"/>
      <p:bldP spid="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860" y="182888"/>
            <a:ext cx="11661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+mn-ea"/>
              </a:rPr>
              <a:t>3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从区域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关联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的角度看，长江三角洲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、松嫩平原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可以分别为</a:t>
            </a:r>
            <a:r>
              <a:rPr lang="zh-CN" altLang="en-US" sz="2400" dirty="0" smtClean="0">
                <a:solidFill>
                  <a:prstClr val="black"/>
                </a:solidFill>
                <a:latin typeface="+mn-ea"/>
              </a:rPr>
              <a:t>对方</a:t>
            </a:r>
            <a:r>
              <a:rPr lang="zh-CN" altLang="zh-CN" sz="2400" dirty="0" smtClean="0">
                <a:solidFill>
                  <a:prstClr val="black"/>
                </a:solidFill>
                <a:latin typeface="+mn-ea"/>
              </a:rPr>
              <a:t>的经济发展提供哪些帮助？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60375" y="1608153"/>
            <a:ext cx="3833190" cy="344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矿产资源、粮食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98915" y="2180993"/>
            <a:ext cx="3568145" cy="36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资金、技术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人才、管理经验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83096" y="1784795"/>
            <a:ext cx="8163340" cy="587344"/>
            <a:chOff x="662609" y="3706360"/>
            <a:chExt cx="8163340" cy="587344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662609" y="3800805"/>
              <a:ext cx="2017597" cy="39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长江三角洲</a:t>
              </a:r>
              <a:endPara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6655462" y="3829878"/>
              <a:ext cx="2075213" cy="371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 smtClean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松嫩平原</a:t>
              </a:r>
              <a:endPara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>
              <p:custDataLst>
                <p:tags r:id="rId5"/>
              </p:custDataLst>
            </p:nvPr>
          </p:nvSpPr>
          <p:spPr>
            <a:xfrm>
              <a:off x="755374" y="3755951"/>
              <a:ext cx="2014331" cy="51534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6599333" y="3706360"/>
              <a:ext cx="2226616" cy="587344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直接连接符 11"/>
            <p:cNvSpPr/>
            <p:nvPr>
              <p:custDataLst>
                <p:tags r:id="rId7"/>
              </p:custDataLst>
            </p:nvPr>
          </p:nvSpPr>
          <p:spPr>
            <a:xfrm>
              <a:off x="2842638" y="3936676"/>
              <a:ext cx="3611169" cy="0"/>
            </a:xfrm>
            <a:prstGeom prst="line">
              <a:avLst/>
            </a:prstGeom>
            <a:ln w="57150" cap="flat" cmpd="sng">
              <a:solidFill>
                <a:srgbClr val="09ABAD"/>
              </a:solidFill>
              <a:prstDash val="solid"/>
              <a:headEnd type="stealth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3" name="直接连接符 12"/>
            <p:cNvSpPr/>
            <p:nvPr>
              <p:custDataLst>
                <p:tags r:id="rId8"/>
              </p:custDataLst>
            </p:nvPr>
          </p:nvSpPr>
          <p:spPr>
            <a:xfrm>
              <a:off x="2902273" y="4062572"/>
              <a:ext cx="3611169" cy="0"/>
            </a:xfrm>
            <a:prstGeom prst="line">
              <a:avLst/>
            </a:prstGeom>
            <a:ln w="57150" cap="flat" cmpd="sng">
              <a:solidFill>
                <a:srgbClr val="09ABAD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Rot="1"/>
          </p:cNvSpPr>
          <p:nvPr/>
        </p:nvSpPr>
        <p:spPr>
          <a:xfrm>
            <a:off x="224379" y="188671"/>
            <a:ext cx="11418981" cy="764159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inden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 dirty="0" smtClean="0">
                <a:latin typeface="+mn-ea"/>
                <a:cs typeface="+mn-ea"/>
                <a:sym typeface="+mn-lt"/>
              </a:rPr>
              <a:t>4</a:t>
            </a:r>
            <a:r>
              <a:rPr lang="zh-CN" altLang="en-US" sz="2400" dirty="0" smtClean="0">
                <a:latin typeface="+mn-ea"/>
                <a:cs typeface="+mn-ea"/>
                <a:sym typeface="+mn-lt"/>
              </a:rPr>
              <a:t>、随着</a:t>
            </a:r>
            <a:r>
              <a:rPr lang="zh-CN" altLang="en-US" sz="2400" dirty="0">
                <a:latin typeface="+mn-ea"/>
                <a:cs typeface="+mn-ea"/>
                <a:sym typeface="+mn-lt"/>
              </a:rPr>
              <a:t>社会、经济、技术等因素</a:t>
            </a:r>
            <a:r>
              <a:rPr lang="zh-CN" altLang="en-US" sz="2400" dirty="0" smtClean="0">
                <a:latin typeface="+mn-ea"/>
                <a:cs typeface="+mn-ea"/>
                <a:sym typeface="+mn-lt"/>
              </a:rPr>
              <a:t>的变化，松嫩平原和长江三角洲区域要素的改变对区域发展有何影响？</a:t>
            </a:r>
            <a:endParaRPr lang="zh-CN" altLang="en-US" sz="2400" dirty="0">
              <a:latin typeface="+mn-ea"/>
              <a:cs typeface="+mn-ea"/>
              <a:sym typeface="+mn-lt"/>
            </a:endParaRPr>
          </a:p>
        </p:txBody>
      </p:sp>
      <p:sp>
        <p:nvSpPr>
          <p:cNvPr id="5" name="左大括号 4"/>
          <p:cNvSpPr/>
          <p:nvPr/>
        </p:nvSpPr>
        <p:spPr>
          <a:xfrm>
            <a:off x="2157888" y="1514933"/>
            <a:ext cx="246379" cy="556779"/>
          </a:xfrm>
          <a:prstGeom prst="leftBrace">
            <a:avLst>
              <a:gd name="adj1" fmla="val 0"/>
              <a:gd name="adj2" fmla="val 50000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432207" y="3004557"/>
            <a:ext cx="246380" cy="1234110"/>
          </a:xfrm>
          <a:prstGeom prst="leftBrace">
            <a:avLst>
              <a:gd name="adj1" fmla="val 0"/>
              <a:gd name="adj2" fmla="val 43166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2383711" y="1267162"/>
            <a:ext cx="2783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农业生产技术改进</a:t>
            </a:r>
            <a:endParaRPr lang="zh-CN" altLang="en-US" sz="2400" dirty="0">
              <a:solidFill>
                <a:srgbClr val="FF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8" name="文本框 3"/>
          <p:cNvSpPr txBox="1"/>
          <p:nvPr/>
        </p:nvSpPr>
        <p:spPr>
          <a:xfrm>
            <a:off x="2383712" y="1844426"/>
            <a:ext cx="185919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气候变暖</a:t>
            </a:r>
            <a:endParaRPr lang="zh-CN" altLang="en-US" sz="2400" dirty="0">
              <a:solidFill>
                <a:srgbClr val="FF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9" name="右大括号 8"/>
          <p:cNvSpPr/>
          <p:nvPr/>
        </p:nvSpPr>
        <p:spPr>
          <a:xfrm>
            <a:off x="5079888" y="1499332"/>
            <a:ext cx="238872" cy="619028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10" name="文本框 5"/>
          <p:cNvSpPr txBox="1"/>
          <p:nvPr/>
        </p:nvSpPr>
        <p:spPr>
          <a:xfrm>
            <a:off x="5393287" y="1562773"/>
            <a:ext cx="3309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cs typeface="+mn-ea"/>
                <a:sym typeface="+mn-lt"/>
              </a:rPr>
              <a:t>水稻种植面积不断扩大</a:t>
            </a:r>
            <a:endParaRPr lang="zh-CN" altLang="en-US" sz="2400" dirty="0">
              <a:latin typeface="+mn-ea"/>
              <a:cs typeface="+mn-ea"/>
              <a:sym typeface="+mn-lt"/>
            </a:endParaRPr>
          </a:p>
        </p:txBody>
      </p:sp>
      <p:sp>
        <p:nvSpPr>
          <p:cNvPr id="11" name="文本框 6"/>
          <p:cNvSpPr txBox="1"/>
          <p:nvPr/>
        </p:nvSpPr>
        <p:spPr>
          <a:xfrm>
            <a:off x="2666240" y="2791473"/>
            <a:ext cx="3886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工业化和城镇化迅速发展</a:t>
            </a:r>
            <a:endParaRPr lang="zh-CN" altLang="en-US" sz="2400" dirty="0">
              <a:solidFill>
                <a:srgbClr val="FF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2666240" y="3399654"/>
            <a:ext cx="36493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土地利用结构不断调整</a:t>
            </a:r>
            <a:endParaRPr lang="zh-CN" altLang="en-US" sz="2400" dirty="0">
              <a:solidFill>
                <a:srgbClr val="FF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6457237" y="3021660"/>
            <a:ext cx="202835" cy="1217007"/>
          </a:xfrm>
          <a:prstGeom prst="rightBrace">
            <a:avLst>
              <a:gd name="adj1" fmla="val 0"/>
              <a:gd name="adj2" fmla="val 50000"/>
            </a:avLst>
          </a:prstGeom>
          <a:ln w="28575">
            <a:solidFill>
              <a:srgbClr val="286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6781722" y="3155425"/>
            <a:ext cx="40989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+mn-ea"/>
                <a:cs typeface="+mn-ea"/>
                <a:sym typeface="+mn-lt"/>
              </a:rPr>
              <a:t>粮食净输出区变为净输入区</a:t>
            </a:r>
            <a:endParaRPr lang="zh-CN" altLang="en-US" sz="2400" dirty="0">
              <a:latin typeface="+mn-ea"/>
              <a:cs typeface="+mn-ea"/>
              <a:sym typeface="+mn-lt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2666240" y="4007834"/>
            <a:ext cx="364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+mn-ea"/>
                <a:cs typeface="+mn-ea"/>
                <a:sym typeface="+mn-lt"/>
              </a:rPr>
              <a:t>耕地面积大幅度减少</a:t>
            </a:r>
            <a:endParaRPr lang="zh-CN" altLang="en-US" sz="2400" dirty="0">
              <a:solidFill>
                <a:srgbClr val="FF0000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文本框 26"/>
          <p:cNvSpPr txBox="1"/>
          <p:nvPr/>
        </p:nvSpPr>
        <p:spPr>
          <a:xfrm>
            <a:off x="690813" y="3365704"/>
            <a:ext cx="17484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2400" b="1">
                <a:solidFill>
                  <a:srgbClr val="2862A9"/>
                </a:solidFill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dirty="0">
                <a:latin typeface="+mn-ea"/>
                <a:ea typeface="+mn-ea"/>
                <a:sym typeface="+mn-lt"/>
              </a:rPr>
              <a:t>长江三角洲</a:t>
            </a:r>
            <a:endParaRPr lang="zh-CN" altLang="en-US" dirty="0">
              <a:latin typeface="+mn-ea"/>
              <a:ea typeface="+mn-ea"/>
              <a:sym typeface="+mn-lt"/>
            </a:endParaRPr>
          </a:p>
        </p:txBody>
      </p:sp>
      <p:sp>
        <p:nvSpPr>
          <p:cNvPr id="17" name="文本框 28"/>
          <p:cNvSpPr txBox="1"/>
          <p:nvPr/>
        </p:nvSpPr>
        <p:spPr>
          <a:xfrm>
            <a:off x="516926" y="1605372"/>
            <a:ext cx="174686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defRPr sz="2400" b="1">
                <a:solidFill>
                  <a:srgbClr val="2862A9"/>
                </a:solidFill>
                <a:ea typeface="思源黑体 CN Heavy" panose="020B0A00000000000000" pitchFamily="34" charset="-122"/>
              </a:defRPr>
            </a:lvl1pPr>
          </a:lstStyle>
          <a:p>
            <a:pPr algn="ctr"/>
            <a:r>
              <a:rPr lang="zh-CN" altLang="en-US" dirty="0">
                <a:latin typeface="+mn-ea"/>
                <a:ea typeface="+mn-ea"/>
                <a:sym typeface="+mn-lt"/>
              </a:rPr>
              <a:t>松嫩平原</a:t>
            </a:r>
            <a:endParaRPr lang="zh-CN" altLang="en-US" dirty="0">
              <a:latin typeface="+mn-ea"/>
              <a:ea typeface="+mn-ea"/>
              <a:sym typeface="+mn-lt"/>
            </a:endParaRPr>
          </a:p>
        </p:txBody>
      </p:sp>
      <p:sp>
        <p:nvSpPr>
          <p:cNvPr id="18" name="文本9"/>
          <p:cNvSpPr txBox="1"/>
          <p:nvPr/>
        </p:nvSpPr>
        <p:spPr>
          <a:xfrm>
            <a:off x="6779897" y="3600140"/>
            <a:ext cx="2242183" cy="549778"/>
          </a:xfrm>
          <a:prstGeom prst="rect">
            <a:avLst/>
          </a:prstGeom>
          <a:noFill/>
        </p:spPr>
        <p:txBody>
          <a:bodyPr anchor="t"/>
          <a:lstStyle/>
          <a:p>
            <a:pPr marL="0"/>
            <a:r>
              <a:rPr lang="zh-CN" altLang="en-US" sz="2400" i="0" dirty="0">
                <a:latin typeface="+mn-ea"/>
              </a:rPr>
              <a:t>生态环境变化</a:t>
            </a:r>
            <a:endParaRPr lang="zh-CN" altLang="en-US" sz="2400" i="0" dirty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探究活动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比较不同区域人们生活的差异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181814" y="1033719"/>
            <a:ext cx="6550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不同</a:t>
            </a:r>
            <a:r>
              <a:rPr lang="zh-CN" altLang="en-US" sz="2000" dirty="0">
                <a:latin typeface="+mn-ea"/>
              </a:rPr>
              <a:t>区域，由于地理环境的差异，建筑物呈现出诸多</a:t>
            </a:r>
            <a:r>
              <a:rPr lang="zh-CN" altLang="en-US" sz="2000" dirty="0" smtClean="0">
                <a:latin typeface="+mn-ea"/>
              </a:rPr>
              <a:t>不同。</a:t>
            </a:r>
            <a:r>
              <a:rPr lang="zh-CN" altLang="en-US" sz="2000" dirty="0">
                <a:latin typeface="+mn-ea"/>
              </a:rPr>
              <a:t>不仅传统民居如此，而且现代城市的住宅楼也如此。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1" name="文本框 7"/>
          <p:cNvSpPr txBox="1"/>
          <p:nvPr>
            <p:custDataLst>
              <p:tags r:id="rId2"/>
            </p:custDataLst>
          </p:nvPr>
        </p:nvSpPr>
        <p:spPr>
          <a:xfrm>
            <a:off x="906185" y="2843170"/>
            <a:ext cx="703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北方的冬季寒冷而漫长，南方的夏季湿热面漫长。为了在冬季充分利用太阳光照和热量， 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9"/>
          <p:cNvSpPr txBox="1"/>
          <p:nvPr>
            <p:custDataLst>
              <p:tags r:id="rId3"/>
            </p:custDataLst>
          </p:nvPr>
        </p:nvSpPr>
        <p:spPr>
          <a:xfrm>
            <a:off x="906185" y="3852674"/>
            <a:ext cx="6829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北方墙体利于在冬季保温御寒；南方墙体则利于在夏季通风透气。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文本框 11"/>
          <p:cNvSpPr txBox="1"/>
          <p:nvPr>
            <p:custDataLst>
              <p:tags r:id="rId4"/>
            </p:custDataLst>
          </p:nvPr>
        </p:nvSpPr>
        <p:spPr>
          <a:xfrm>
            <a:off x="855636" y="4973319"/>
            <a:ext cx="7239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C00000"/>
                </a:solidFill>
                <a:sym typeface="+mn-ea"/>
              </a:rPr>
              <a:t>从北到南，年降水量逐渐增大，屋顶坡度也逐渐增大(利于排水)；对保温要求的降低，对通风纳凉要求的提高。</a:t>
            </a:r>
            <a:endParaRPr lang="zh-CN" altLang="en-US" dirty="0">
              <a:solidFill>
                <a:srgbClr val="C0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8" y="965760"/>
            <a:ext cx="4042934" cy="2956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095776" y="3965189"/>
            <a:ext cx="4043045" cy="285305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59026" y="1746487"/>
            <a:ext cx="77260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1.</a:t>
            </a:r>
            <a:r>
              <a:rPr lang="zh-CN" altLang="en-US" sz="2000" dirty="0" smtClean="0">
                <a:solidFill>
                  <a:prstClr val="black"/>
                </a:solidFill>
              </a:rPr>
              <a:t>下面列出的是我国南北方传统民居的差异，分析形成这些差异的自然原因： 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9123" y="2430533"/>
            <a:ext cx="4745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 北方民居正南正北的方位观比南方强；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5938" y="3455674"/>
            <a:ext cx="63221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 北方民居的墙体严实厚重，南方民居的墙体轻薄；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69290" y="4213071"/>
            <a:ext cx="751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 北方民居屋顶坡度、房屋进深较小，房屋高度较矮，房檐较窄；南方屋顶坡 度、房屋进深较大，房屋高度较高，房檐较宽。 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40961"/>
          <p:cNvSpPr txBox="1"/>
          <p:nvPr/>
        </p:nvSpPr>
        <p:spPr>
          <a:xfrm>
            <a:off x="70340" y="166671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探究活动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6676" y="96091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19652" y="30480"/>
            <a:ext cx="9372348" cy="9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</a:rPr>
              <a:t>比较不同区域人们生活的差异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文本框 3"/>
          <p:cNvSpPr txBox="1"/>
          <p:nvPr>
            <p:custDataLst>
              <p:tags r:id="rId1"/>
            </p:custDataLst>
          </p:nvPr>
        </p:nvSpPr>
        <p:spPr>
          <a:xfrm>
            <a:off x="181814" y="1033719"/>
            <a:ext cx="65502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不同</a:t>
            </a:r>
            <a:r>
              <a:rPr lang="zh-CN" altLang="en-US" sz="2000" dirty="0">
                <a:latin typeface="+mn-ea"/>
              </a:rPr>
              <a:t>区域，由于地理环境的差异，建筑物呈现出诸多</a:t>
            </a:r>
            <a:r>
              <a:rPr lang="zh-CN" altLang="en-US" sz="2000" dirty="0" smtClean="0">
                <a:latin typeface="+mn-ea"/>
              </a:rPr>
              <a:t>不同。</a:t>
            </a:r>
            <a:r>
              <a:rPr lang="zh-CN" altLang="en-US" sz="2000" dirty="0">
                <a:latin typeface="+mn-ea"/>
              </a:rPr>
              <a:t>不仅传统民居如此，而且现代城市的住宅楼也如此。</a:t>
            </a:r>
            <a:endParaRPr lang="zh-CN" altLang="en-US" sz="2000" dirty="0">
              <a:latin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058" y="965760"/>
            <a:ext cx="4042934" cy="295689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095776" y="3965189"/>
            <a:ext cx="4043045" cy="2853055"/>
          </a:xfrm>
          <a:prstGeom prst="rect">
            <a:avLst/>
          </a:prstGeom>
        </p:spPr>
      </p:pic>
      <p:sp>
        <p:nvSpPr>
          <p:cNvPr id="21" name="文本框 7"/>
          <p:cNvSpPr txBox="1"/>
          <p:nvPr>
            <p:custDataLst>
              <p:tags r:id="rId6"/>
            </p:custDataLst>
          </p:nvPr>
        </p:nvSpPr>
        <p:spPr>
          <a:xfrm>
            <a:off x="674907" y="3093188"/>
            <a:ext cx="61064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北方要考虑冬季室内取暖和墙体保温，所以建筑成本较高。</a:t>
            </a:r>
            <a:endParaRPr lang="zh-CN" altLang="en-US" dirty="0"/>
          </a:p>
        </p:txBody>
      </p:sp>
      <p:sp>
        <p:nvSpPr>
          <p:cNvPr id="22" name="文本框 9"/>
          <p:cNvSpPr txBox="1"/>
          <p:nvPr>
            <p:custDataLst>
              <p:tags r:id="rId7"/>
            </p:custDataLst>
          </p:nvPr>
        </p:nvSpPr>
        <p:spPr>
          <a:xfrm>
            <a:off x="666920" y="4066113"/>
            <a:ext cx="70208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>
                <a:sym typeface="+mn-ea"/>
              </a:rPr>
              <a:t>楼房间距的大小主要看冬季的正午太阳高度，冬季的正午太阳高度自北向南逐渐增大，为保证楼房底层正午有阳光照射，楼房间距自北向南逐渐减小。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211412" y="1710972"/>
            <a:ext cx="78459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000" dirty="0" smtClean="0">
                <a:solidFill>
                  <a:prstClr val="black"/>
                </a:solidFill>
              </a:rPr>
              <a:t>2.</a:t>
            </a:r>
            <a:r>
              <a:rPr lang="zh-CN" altLang="en-US" sz="2000" dirty="0" smtClean="0">
                <a:solidFill>
                  <a:prstClr val="black"/>
                </a:solidFill>
              </a:rPr>
              <a:t>下面列出的是我国南北方城市住宅楼的差异，分析导致这些差异的自然原因： 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91547" y="2405776"/>
            <a:ext cx="7566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假设劳动力价格、地价、建筑材料单价等因素相同，修建同等面积的住房， 北方的建筑成本比南方高； </a:t>
            </a:r>
            <a:endParaRPr lang="en-US" altLang="zh-CN" sz="2000" dirty="0">
              <a:solidFill>
                <a:prstClr val="black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7292" y="3640236"/>
            <a:ext cx="6706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solidFill>
                  <a:prstClr val="black"/>
                </a:solidFill>
              </a:rPr>
              <a:t>建同样高度的多幢楼房，北方楼房的南北间距比南方大；</a:t>
            </a:r>
            <a:endParaRPr lang="zh-CN" altLang="en-US" sz="2000" b="1" dirty="0">
              <a:solidFill>
                <a:srgbClr val="09ABAD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23285" y="222702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标题 40961"/>
          <p:cNvSpPr txBox="1"/>
          <p:nvPr/>
        </p:nvSpPr>
        <p:spPr>
          <a:xfrm>
            <a:off x="205000" y="265147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b="1" spc="300" dirty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课堂导读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4" name="文本框 15"/>
          <p:cNvSpPr txBox="1"/>
          <p:nvPr>
            <p:custDataLst>
              <p:tags r:id="rId1"/>
            </p:custDataLst>
          </p:nvPr>
        </p:nvSpPr>
        <p:spPr>
          <a:xfrm>
            <a:off x="111070" y="1261359"/>
            <a:ext cx="6731690" cy="30469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pc="160" dirty="0" smtClean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    浙江省</a:t>
            </a:r>
            <a:r>
              <a:rPr lang="zh-CN" altLang="en-US" sz="2400" spc="160" dirty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青田</a:t>
            </a:r>
            <a:r>
              <a:rPr lang="zh-CN" altLang="en-US" sz="2400" spc="160" dirty="0" smtClean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县地处</a:t>
            </a:r>
            <a:r>
              <a:rPr lang="zh-CN" altLang="en-US" sz="2400" spc="160" dirty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亚热带季风气候区</a:t>
            </a:r>
            <a:r>
              <a:rPr lang="zh-CN" altLang="en-US" sz="2400" spc="160" dirty="0" smtClean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，拥有</a:t>
            </a:r>
            <a:r>
              <a:rPr lang="zh-CN" altLang="en-US" sz="2400" spc="160" dirty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1200多年稻田养鱼历史。2005年，青田县的稻鱼共生系统被联合国列入“全球重要农业文化遗产保护试点”。随着城镇化的发展，这里的务农人员锐减，稻鱼共生系统的延续面临困难</a:t>
            </a:r>
            <a:r>
              <a:rPr lang="zh-CN" altLang="en-US" sz="2400" spc="160" dirty="0" smtClean="0">
                <a:ln w="3175">
                  <a:noFill/>
                  <a:prstDash val="dash"/>
                </a:ln>
                <a:uFillTx/>
                <a:latin typeface="+mn-ea"/>
                <a:cs typeface="微软雅黑" panose="020B0503020204020204" charset="-122"/>
                <a:sym typeface="+mn-ea"/>
              </a:rPr>
              <a:t>。</a:t>
            </a:r>
            <a:r>
              <a:rPr lang="zh-CN" altLang="en-US" sz="2400" dirty="0" smtClean="0">
                <a:latin typeface="+mn-ea"/>
                <a:sym typeface="+mn-ea"/>
              </a:rPr>
              <a:t>青田县的稻鱼共生系统各要素之间是怎样关联的？青田县与外界的哪些联系能够促进稻鱼共生系统的传承？</a:t>
            </a:r>
            <a:endParaRPr lang="zh-CN" altLang="en-US" sz="2400" spc="160" dirty="0">
              <a:ln w="3175">
                <a:noFill/>
                <a:prstDash val="dash"/>
              </a:ln>
              <a:uFillTx/>
              <a:latin typeface="+mn-ea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6827520" y="1266332"/>
            <a:ext cx="5160093" cy="410217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6112" y="116112"/>
            <a:ext cx="6046149" cy="897779"/>
            <a:chOff x="-209078" y="140678"/>
            <a:chExt cx="4157723" cy="89777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6" name="文本框 14"/>
            <p:cNvSpPr txBox="1"/>
            <p:nvPr/>
          </p:nvSpPr>
          <p:spPr>
            <a:xfrm>
              <a:off x="-209078" y="140678"/>
              <a:ext cx="415772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一</a:t>
              </a:r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、区域整体性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93287" y="1907899"/>
            <a:ext cx="7420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zh-CN" altLang="en-US" sz="2000" dirty="0" smtClean="0">
                <a:latin typeface="+mn-ea"/>
              </a:rPr>
              <a:t>材料一：浙江省青田县地处亚热带季风气候区，瓯江中下游，地形崎岖，以低山丘陵为主，有</a:t>
            </a:r>
            <a:r>
              <a:rPr lang="en-US" sz="2000" dirty="0" smtClean="0">
                <a:latin typeface="+mn-ea"/>
              </a:rPr>
              <a:t>“</a:t>
            </a:r>
            <a:r>
              <a:rPr lang="zh-CN" altLang="en-US" sz="2000" dirty="0" smtClean="0">
                <a:latin typeface="+mn-ea"/>
              </a:rPr>
              <a:t>九山半水半分田</a:t>
            </a:r>
            <a:r>
              <a:rPr lang="en-US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之称。全县总人口</a:t>
            </a:r>
            <a:r>
              <a:rPr lang="en-US" sz="2000" dirty="0" smtClean="0">
                <a:latin typeface="+mn-ea"/>
              </a:rPr>
              <a:t>48.72</a:t>
            </a:r>
            <a:r>
              <a:rPr lang="zh-CN" altLang="en-US" sz="2000" dirty="0" smtClean="0">
                <a:latin typeface="+mn-ea"/>
              </a:rPr>
              <a:t>万，其中农业人口占</a:t>
            </a:r>
            <a:r>
              <a:rPr lang="en-US" sz="2000" dirty="0" smtClean="0">
                <a:latin typeface="+mn-ea"/>
              </a:rPr>
              <a:t>83.9%</a:t>
            </a:r>
            <a:r>
              <a:rPr lang="zh-CN" altLang="en-US" sz="2000" dirty="0" smtClean="0">
                <a:latin typeface="+mn-ea"/>
              </a:rPr>
              <a:t>；耕地</a:t>
            </a:r>
            <a:r>
              <a:rPr lang="en-US" sz="2000" dirty="0" smtClean="0">
                <a:latin typeface="+mn-ea"/>
              </a:rPr>
              <a:t>17</a:t>
            </a:r>
            <a:r>
              <a:rPr lang="zh-CN" altLang="en-US" sz="2000" dirty="0" smtClean="0">
                <a:latin typeface="+mn-ea"/>
              </a:rPr>
              <a:t>万亩，其中水田</a:t>
            </a:r>
            <a:r>
              <a:rPr lang="en-US" sz="2000" dirty="0" smtClean="0">
                <a:latin typeface="+mn-ea"/>
              </a:rPr>
              <a:t>14.6</a:t>
            </a:r>
            <a:r>
              <a:rPr lang="zh-CN" altLang="en-US" sz="2000" dirty="0" smtClean="0">
                <a:latin typeface="+mn-ea"/>
              </a:rPr>
              <a:t>万亩。</a:t>
            </a:r>
            <a:endParaRPr lang="zh-CN" altLang="en-US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材料二：青田县传统农业技术</a:t>
            </a:r>
            <a:r>
              <a:rPr lang="en-US" sz="2000" dirty="0" smtClean="0">
                <a:latin typeface="+mn-ea"/>
              </a:rPr>
              <a:t>——“</a:t>
            </a:r>
            <a:r>
              <a:rPr lang="zh-CN" altLang="en-US" sz="2000" dirty="0" smtClean="0">
                <a:latin typeface="+mn-ea"/>
              </a:rPr>
              <a:t>稻田养鱼</a:t>
            </a:r>
            <a:r>
              <a:rPr lang="en-US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技术因其独特性、重要性、巧夺天工为世人瞩目，拥有</a:t>
            </a:r>
            <a:r>
              <a:rPr lang="en-US" altLang="zh-CN" sz="2000" dirty="0" smtClean="0">
                <a:latin typeface="+mn-ea"/>
              </a:rPr>
              <a:t>1200</a:t>
            </a:r>
            <a:r>
              <a:rPr lang="zh-CN" altLang="en-US" sz="2000" dirty="0" smtClean="0">
                <a:latin typeface="+mn-ea"/>
              </a:rPr>
              <a:t>年多稻田养鱼历史。</a:t>
            </a:r>
            <a:r>
              <a:rPr lang="en-US" altLang="zh-CN" sz="2000" dirty="0" smtClean="0">
                <a:latin typeface="+mn-ea"/>
              </a:rPr>
              <a:t>2005</a:t>
            </a:r>
            <a:r>
              <a:rPr lang="zh-CN" altLang="en-US" sz="2000" dirty="0" smtClean="0">
                <a:latin typeface="+mn-ea"/>
              </a:rPr>
              <a:t>年，青田县的稻鱼共生系统被联合国粮农组织列为“全球重要农业文化遗产保护试点”。</a:t>
            </a:r>
            <a:endParaRPr lang="zh-CN" altLang="en-US" sz="2000" dirty="0">
              <a:latin typeface="+mn-ea"/>
              <a:cs typeface="微软雅黑 Light" panose="020B0502040204020203" charset="-122"/>
            </a:endParaRPr>
          </a:p>
        </p:txBody>
      </p:sp>
      <p:sp>
        <p:nvSpPr>
          <p:cNvPr id="8" name="标题 40961"/>
          <p:cNvSpPr txBox="1"/>
          <p:nvPr/>
        </p:nvSpPr>
        <p:spPr>
          <a:xfrm>
            <a:off x="53008" y="1067819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79344" y="997239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1250596"/>
            <a:ext cx="4457811" cy="2815266"/>
          </a:xfrm>
          <a:prstGeom prst="rect">
            <a:avLst/>
          </a:prstGeom>
        </p:spPr>
      </p:pic>
      <p:sp>
        <p:nvSpPr>
          <p:cNvPr id="12" name="文本框 99"/>
          <p:cNvSpPr txBox="1"/>
          <p:nvPr>
            <p:custDataLst>
              <p:tags r:id="rId6"/>
            </p:custDataLst>
          </p:nvPr>
        </p:nvSpPr>
        <p:spPr>
          <a:xfrm>
            <a:off x="188348" y="4880445"/>
            <a:ext cx="49230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spc="300" dirty="0">
                <a:latin typeface="+mn-ea"/>
                <a:sym typeface="+mn-ea"/>
              </a:rPr>
              <a:t>1</a:t>
            </a:r>
            <a:r>
              <a:rPr lang="zh-CN" altLang="en-US" sz="2000" spc="300" dirty="0">
                <a:latin typeface="+mn-ea"/>
                <a:sym typeface="+mn-ea"/>
              </a:rPr>
              <a:t>、</a:t>
            </a:r>
            <a:r>
              <a:rPr lang="zh-CN" altLang="en-US" sz="200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图文材料中</a:t>
            </a:r>
            <a:r>
              <a:rPr lang="zh-CN" altLang="en-US" sz="2000" noProof="0" dirty="0">
                <a:ln>
                  <a:noFill/>
                </a:ln>
                <a:effectLst/>
                <a:uLnTx/>
                <a:uFillTx/>
                <a:latin typeface="+mn-ea"/>
                <a:cs typeface="微软雅黑" panose="020B0503020204020204" charset="-122"/>
                <a:sym typeface="思源黑体 CN Normal" panose="020B0400000000000000" pitchFamily="34" charset="-122"/>
              </a:rPr>
              <a:t>可以看到哪些区域要素?</a:t>
            </a:r>
            <a:endParaRPr lang="zh-CN" altLang="en-US" sz="2000" spc="160" noProof="0" dirty="0">
              <a:ln>
                <a:noFill/>
              </a:ln>
              <a:effectLst/>
              <a:uLnTx/>
              <a:uFillTx/>
              <a:latin typeface="+mn-ea"/>
              <a:cs typeface="微软雅黑" panose="020B0503020204020204" charset="-122"/>
              <a:sym typeface="思源黑体 CN Normal" panose="020B0400000000000000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3266" y="443980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4" name="文本框 17"/>
          <p:cNvSpPr txBox="1"/>
          <p:nvPr>
            <p:custDataLst>
              <p:tags r:id="rId7"/>
            </p:custDataLst>
          </p:nvPr>
        </p:nvSpPr>
        <p:spPr>
          <a:xfrm>
            <a:off x="1907340" y="5398556"/>
            <a:ext cx="456170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气候、地形、水文、土壤、生物</a:t>
            </a:r>
            <a:endParaRPr lang="zh-CN" altLang="en-US" dirty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1879179" y="5824306"/>
            <a:ext cx="5359822" cy="378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人口、建筑、稻田、道路、产业、技术、历史文化</a:t>
            </a:r>
            <a:endParaRPr lang="zh-CN" altLang="en-US" dirty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8256766" y="4111370"/>
            <a:ext cx="3779879" cy="27313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01040" y="534809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5"/>
                </a:solidFill>
                <a:sym typeface="思源黑体 CN Heavy" panose="020B0A00000000000000" pitchFamily="34" charset="-122"/>
              </a:rPr>
              <a:t>自然要素：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6466" y="5836722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5"/>
                </a:solidFill>
                <a:sym typeface="思源黑体 CN Heavy" panose="020B0A00000000000000" pitchFamily="34" charset="-122"/>
              </a:rPr>
              <a:t>人文要素：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40961"/>
          <p:cNvSpPr txBox="1"/>
          <p:nvPr/>
        </p:nvSpPr>
        <p:spPr>
          <a:xfrm>
            <a:off x="66260" y="7390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92596" y="332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4800" y="4038278"/>
            <a:ext cx="78588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zh-CN" sz="2000" spc="200" noProof="1" smtClean="0">
                <a:solidFill>
                  <a:prstClr val="black"/>
                </a:solidFill>
                <a:latin typeface="+mn-ea"/>
                <a:cs typeface="+mj-cs"/>
                <a:sym typeface="+mn-ea"/>
              </a:rPr>
              <a:t>2</a:t>
            </a:r>
            <a:r>
              <a:rPr lang="zh-CN" altLang="en-US" sz="2000" spc="200" noProof="1" smtClean="0">
                <a:solidFill>
                  <a:prstClr val="black"/>
                </a:solidFill>
                <a:latin typeface="+mn-ea"/>
                <a:cs typeface="+mj-cs"/>
                <a:sym typeface="+mn-ea"/>
              </a:rPr>
              <a:t>、2005年，青田县的稻鱼共生系统被联合国列入“全球重要农业文化遗产保护试点”，与那些区域要素有关？</a:t>
            </a:r>
            <a:endParaRPr lang="zh-CN" altLang="en-US" sz="2000" spc="200" noProof="1">
              <a:solidFill>
                <a:prstClr val="black"/>
              </a:solidFill>
              <a:latin typeface="+mn-ea"/>
              <a:cs typeface="+mj-cs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509875" y="4831770"/>
            <a:ext cx="56682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0000"/>
              </a:lnSpc>
              <a:defRPr/>
            </a:pPr>
            <a:r>
              <a:rPr lang="zh-CN" altLang="en-US" sz="2000" dirty="0" smtClean="0">
                <a:solidFill>
                  <a:srgbClr val="FF0000"/>
                </a:solidFill>
                <a:sym typeface="思源黑体 CN Normal" panose="020B0400000000000000" pitchFamily="34" charset="-122"/>
              </a:rPr>
              <a:t>与生物、稻田、产业、历史文化等</a:t>
            </a:r>
            <a:r>
              <a:rPr lang="zh-CN" altLang="en-US" sz="2000" dirty="0">
                <a:solidFill>
                  <a:srgbClr val="FF0000"/>
                </a:solidFill>
                <a:sym typeface="思源黑体 CN Normal" panose="020B0400000000000000" pitchFamily="34" charset="-122"/>
              </a:rPr>
              <a:t>要素有关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" name="文本框 6"/>
          <p:cNvSpPr txBox="1"/>
          <p:nvPr>
            <p:custDataLst>
              <p:tags r:id="rId2"/>
            </p:custDataLst>
          </p:nvPr>
        </p:nvSpPr>
        <p:spPr>
          <a:xfrm>
            <a:off x="176996" y="993499"/>
            <a:ext cx="74200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zh-CN" altLang="en-US" sz="2000" dirty="0" smtClean="0">
                <a:latin typeface="+mn-ea"/>
              </a:rPr>
              <a:t>材料一 浙江省青田县地处亚热带季风气候区，瓯江中下游，地形崎岖，以低山丘陵为主，有</a:t>
            </a:r>
            <a:r>
              <a:rPr lang="en-US" sz="2000" dirty="0" smtClean="0">
                <a:latin typeface="+mn-ea"/>
              </a:rPr>
              <a:t>“</a:t>
            </a:r>
            <a:r>
              <a:rPr lang="zh-CN" altLang="en-US" sz="2000" dirty="0" smtClean="0">
                <a:latin typeface="+mn-ea"/>
              </a:rPr>
              <a:t>九山半水半分田</a:t>
            </a:r>
            <a:r>
              <a:rPr lang="en-US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之称。全县总人口</a:t>
            </a:r>
            <a:r>
              <a:rPr lang="en-US" sz="2000" dirty="0" smtClean="0">
                <a:latin typeface="+mn-ea"/>
              </a:rPr>
              <a:t>48.72</a:t>
            </a:r>
            <a:r>
              <a:rPr lang="zh-CN" altLang="en-US" sz="2000" dirty="0" smtClean="0">
                <a:latin typeface="+mn-ea"/>
              </a:rPr>
              <a:t>万，其中农业人口占</a:t>
            </a:r>
            <a:r>
              <a:rPr lang="en-US" sz="2000" dirty="0" smtClean="0">
                <a:latin typeface="+mn-ea"/>
              </a:rPr>
              <a:t>83.9%</a:t>
            </a:r>
            <a:r>
              <a:rPr lang="zh-CN" altLang="en-US" sz="2000" dirty="0" smtClean="0">
                <a:latin typeface="+mn-ea"/>
              </a:rPr>
              <a:t>；耕地</a:t>
            </a:r>
            <a:r>
              <a:rPr lang="en-US" sz="2000" dirty="0" smtClean="0">
                <a:latin typeface="+mn-ea"/>
              </a:rPr>
              <a:t>17</a:t>
            </a:r>
            <a:r>
              <a:rPr lang="zh-CN" altLang="en-US" sz="2000" dirty="0" smtClean="0">
                <a:latin typeface="+mn-ea"/>
              </a:rPr>
              <a:t>万亩，其中水田</a:t>
            </a:r>
            <a:r>
              <a:rPr lang="en-US" sz="2000" dirty="0" smtClean="0">
                <a:latin typeface="+mn-ea"/>
              </a:rPr>
              <a:t>14.6</a:t>
            </a:r>
            <a:r>
              <a:rPr lang="zh-CN" altLang="en-US" sz="2000" dirty="0" smtClean="0">
                <a:latin typeface="+mn-ea"/>
              </a:rPr>
              <a:t>万亩。</a:t>
            </a:r>
            <a:endParaRPr lang="zh-CN" altLang="en-US" sz="2000" dirty="0" smtClean="0">
              <a:latin typeface="+mn-ea"/>
            </a:endParaRPr>
          </a:p>
          <a:p>
            <a:r>
              <a:rPr lang="zh-CN" altLang="en-US" sz="2000" dirty="0" smtClean="0">
                <a:latin typeface="+mn-ea"/>
              </a:rPr>
              <a:t>材料二 青田县传统农业技术</a:t>
            </a:r>
            <a:r>
              <a:rPr lang="en-US" sz="2000" dirty="0" smtClean="0">
                <a:latin typeface="+mn-ea"/>
              </a:rPr>
              <a:t>——“</a:t>
            </a:r>
            <a:r>
              <a:rPr lang="zh-CN" altLang="en-US" sz="2000" dirty="0" smtClean="0">
                <a:latin typeface="+mn-ea"/>
              </a:rPr>
              <a:t>稻田养鱼</a:t>
            </a:r>
            <a:r>
              <a:rPr lang="en-US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技术因其独特性、重要性、巧夺天工为世人瞩目，拥有</a:t>
            </a:r>
            <a:r>
              <a:rPr lang="en-US" altLang="zh-CN" sz="2000" dirty="0" smtClean="0">
                <a:latin typeface="+mn-ea"/>
              </a:rPr>
              <a:t>1200</a:t>
            </a:r>
            <a:r>
              <a:rPr lang="zh-CN" altLang="en-US" sz="2000" dirty="0" smtClean="0">
                <a:latin typeface="+mn-ea"/>
              </a:rPr>
              <a:t>年多稻田养鱼历史。</a:t>
            </a:r>
            <a:r>
              <a:rPr lang="en-US" altLang="zh-CN" sz="2000" dirty="0" smtClean="0">
                <a:latin typeface="+mn-ea"/>
              </a:rPr>
              <a:t>2005</a:t>
            </a:r>
            <a:r>
              <a:rPr lang="zh-CN" altLang="en-US" sz="2000" dirty="0" smtClean="0">
                <a:latin typeface="+mn-ea"/>
              </a:rPr>
              <a:t>年，青田县的稻鱼共生系统被联合国粮农组织列为“全球重要农业文化遗产保护试点”。</a:t>
            </a:r>
            <a:endParaRPr lang="zh-CN" altLang="en-US" sz="2000" dirty="0">
              <a:latin typeface="+mn-ea"/>
              <a:cs typeface="微软雅黑 Light" panose="020B0502040204020203" charset="-122"/>
            </a:endParaRPr>
          </a:p>
        </p:txBody>
      </p:sp>
      <p:pic>
        <p:nvPicPr>
          <p:cNvPr id="13" name="图片 12">
            <a:hlinkClick r:id="rId3" action="ppaction://hlinksldjump"/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229" y="336196"/>
            <a:ext cx="4457811" cy="281526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8340475" y="3196970"/>
            <a:ext cx="3779879" cy="273139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80906" y="354064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1" y="962770"/>
            <a:ext cx="5830460" cy="2725309"/>
          </a:xfrm>
          <a:prstGeom prst="rect">
            <a:avLst/>
          </a:prstGeom>
        </p:spPr>
      </p:pic>
      <p:sp>
        <p:nvSpPr>
          <p:cNvPr id="36" name="标题 40961"/>
          <p:cNvSpPr txBox="1"/>
          <p:nvPr/>
        </p:nvSpPr>
        <p:spPr>
          <a:xfrm>
            <a:off x="66260" y="7390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92596" y="332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6071" y="4530864"/>
            <a:ext cx="9246042" cy="528154"/>
          </a:xfrm>
        </p:spPr>
        <p:txBody>
          <a:bodyPr/>
          <a:lstStyle/>
          <a:p>
            <a:pPr algn="l"/>
            <a:r>
              <a:rPr lang="en-US" altLang="zh-CN" sz="2000" b="0" dirty="0" smtClean="0">
                <a:latin typeface="+mn-ea"/>
                <a:ea typeface="+mn-ea"/>
              </a:rPr>
              <a:t>3</a:t>
            </a:r>
            <a:r>
              <a:rPr lang="zh-CN" altLang="en-US" sz="2000" b="0" dirty="0" smtClean="0">
                <a:latin typeface="+mn-ea"/>
                <a:ea typeface="+mn-ea"/>
              </a:rPr>
              <a:t>、青</a:t>
            </a:r>
            <a:r>
              <a:rPr lang="zh-CN" altLang="en-US" sz="2000" b="0" dirty="0">
                <a:latin typeface="+mn-ea"/>
                <a:ea typeface="+mn-ea"/>
              </a:rPr>
              <a:t>田县的稻鱼共生</a:t>
            </a:r>
            <a:r>
              <a:rPr lang="zh-CN" altLang="en-US" sz="2000" b="0" dirty="0" smtClean="0">
                <a:latin typeface="+mn-ea"/>
                <a:ea typeface="+mn-ea"/>
              </a:rPr>
              <a:t>系统体现了区域整体性，说明其具有哪些表现</a:t>
            </a:r>
            <a:r>
              <a:rPr lang="en-US" altLang="zh-CN" sz="2000" b="0" dirty="0" smtClean="0">
                <a:latin typeface="+mn-ea"/>
                <a:ea typeface="+mn-ea"/>
              </a:rPr>
              <a:t>?</a:t>
            </a:r>
            <a:endParaRPr lang="zh-CN" altLang="en-US" sz="2000" b="0" dirty="0">
              <a:latin typeface="+mn-ea"/>
              <a:ea typeface="+mn-ea"/>
            </a:endParaRPr>
          </a:p>
        </p:txBody>
      </p:sp>
      <p:sp>
        <p:nvSpPr>
          <p:cNvPr id="42" name="文本框 13"/>
          <p:cNvSpPr txBox="1"/>
          <p:nvPr>
            <p:custDataLst>
              <p:tags r:id="rId4"/>
            </p:custDataLst>
          </p:nvPr>
        </p:nvSpPr>
        <p:spPr>
          <a:xfrm>
            <a:off x="5668286" y="5786735"/>
            <a:ext cx="6051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Bef>
                <a:spcPct val="0"/>
              </a:spcBef>
              <a:buClrTx/>
              <a:buSzTx/>
              <a:buFontTx/>
            </a:pP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稻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鱼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共生系统可以减少</a:t>
            </a:r>
            <a:r>
              <a:rPr lang="zh-CN" altLang="en-US" sz="2000" dirty="0">
                <a:solidFill>
                  <a:srgbClr val="FF0000"/>
                </a:solidFill>
                <a:sym typeface="+mn-ea"/>
              </a:rPr>
              <a:t>化肥、农药和饲料的</a:t>
            </a:r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投入；</a:t>
            </a:r>
            <a:endParaRPr lang="zh-CN" altLang="en-US" sz="2000" dirty="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文本框 2"/>
          <p:cNvSpPr txBox="1"/>
          <p:nvPr>
            <p:custDataLst>
              <p:tags r:id="rId5"/>
            </p:custDataLst>
          </p:nvPr>
        </p:nvSpPr>
        <p:spPr>
          <a:xfrm>
            <a:off x="226802" y="968680"/>
            <a:ext cx="60169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材料三：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稻鱼共生系统是一种自我平衡的生态系统。</a:t>
            </a:r>
            <a:r>
              <a:rPr lang="zh-CN" altLang="en-US" sz="2000" dirty="0" smtClean="0">
                <a:latin typeface="+mn-ea"/>
              </a:rPr>
              <a:t>青田县农民在山脚下用泥土堆起田埂，引溪水灌溉稻田，稻田为鱼提供生长空间，在稻田里自然生长，</a:t>
            </a:r>
            <a:r>
              <a:rPr lang="zh-CN" altLang="en-US" sz="2000" dirty="0">
                <a:latin typeface="+mn-ea"/>
              </a:rPr>
              <a:t>鱼食昆虫、杂草，鱼粪肥</a:t>
            </a:r>
            <a:r>
              <a:rPr lang="zh-CN" altLang="en-US" sz="2000" dirty="0" smtClean="0">
                <a:latin typeface="+mn-ea"/>
              </a:rPr>
              <a:t>田，水稻</a:t>
            </a:r>
            <a:r>
              <a:rPr lang="zh-CN" altLang="en-US" sz="2000" dirty="0">
                <a:latin typeface="+mn-ea"/>
              </a:rPr>
              <a:t>为鱼类提供氧气、有机</a:t>
            </a:r>
            <a:r>
              <a:rPr lang="zh-CN" altLang="en-US" sz="2000" dirty="0" smtClean="0">
                <a:latin typeface="+mn-ea"/>
              </a:rPr>
              <a:t>物质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（稻花）</a:t>
            </a:r>
            <a:r>
              <a:rPr lang="zh-CN" altLang="en-US" sz="2000" dirty="0" smtClean="0">
                <a:latin typeface="+mn-ea"/>
              </a:rPr>
              <a:t>等</a:t>
            </a:r>
            <a:r>
              <a:rPr lang="zh-CN" altLang="en-US" sz="2000" dirty="0">
                <a:latin typeface="+mn-ea"/>
              </a:rPr>
              <a:t>，形成良性循环的稻鱼共生系统，传承</a:t>
            </a:r>
            <a:r>
              <a:rPr lang="zh-CN" altLang="en-US" sz="2000" dirty="0" smtClean="0">
                <a:latin typeface="+mn-ea"/>
              </a:rPr>
              <a:t>千年。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同时该系统还可以合理地利用水田土地资源、水面资源等，</a:t>
            </a:r>
            <a:r>
              <a:rPr lang="zh-CN" altLang="en-US" sz="2000" dirty="0" smtClean="0">
                <a:latin typeface="+mn-ea"/>
              </a:rPr>
              <a:t>当地</a:t>
            </a:r>
            <a:r>
              <a:rPr lang="zh-CN" altLang="en-US" sz="2000" dirty="0">
                <a:latin typeface="+mn-ea"/>
              </a:rPr>
              <a:t>还衍生出“尝新饭”“青田鱼灯舞”等稻鱼文化习俗。稻鱼共生系统是青田县的“名片”，能够给区域发展带来更多的机遇。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4706" y="411976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0187" y="4952336"/>
            <a:ext cx="3262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稻田为田鱼提供生存环境；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654684" y="5330895"/>
            <a:ext cx="376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水稻为田鱼提供氧气、有机物质；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701040" y="6154490"/>
            <a:ext cx="3413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田鱼翻土，改善土壤透气性；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88350" y="5744498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田鱼食害虫、杂草；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681871" y="5378421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ea"/>
              </a:rPr>
              <a:t>鱼粪肥田；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标题 40961"/>
          <p:cNvSpPr txBox="1"/>
          <p:nvPr/>
        </p:nvSpPr>
        <p:spPr>
          <a:xfrm>
            <a:off x="66260" y="73908"/>
            <a:ext cx="2511287" cy="763518"/>
          </a:xfrm>
          <a:prstGeom prst="rect">
            <a:avLst/>
          </a:prstGeom>
          <a:gradFill flip="none" rotWithShape="1">
            <a:gsLst>
              <a:gs pos="100000">
                <a:srgbClr val="FA5B25"/>
              </a:gs>
              <a:gs pos="39000">
                <a:srgbClr val="C00000"/>
              </a:gs>
            </a:gsLst>
            <a:lin ang="0" scaled="1"/>
            <a:tileRect/>
          </a:gradFill>
          <a:ln w="47625">
            <a:noFill/>
          </a:ln>
        </p:spPr>
        <p:txBody>
          <a:bodyPr anchor="ctr"/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3600" b="1" spc="300" dirty="0" smtClean="0">
                <a:solidFill>
                  <a:schemeClr val="bg1"/>
                </a:solidFill>
                <a:effectLst>
                  <a:innerShdw blurRad="114300">
                    <a:srgbClr val="C00000">
                      <a:alpha val="75000"/>
                    </a:srgbClr>
                  </a:innerShdw>
                </a:effectLst>
                <a:latin typeface="Arial" panose="020B0604020202020204" pitchFamily="34" charset="0"/>
                <a:ea typeface="微软雅黑" panose="020B0503020204020204" charset="-122"/>
                <a:cs typeface="+mj-cs"/>
              </a:rPr>
              <a:t>读图活动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chemeClr val="bg1"/>
              </a:solidFill>
              <a:effectLst>
                <a:innerShdw blurRad="114300">
                  <a:srgbClr val="C00000">
                    <a:alpha val="75000"/>
                  </a:srgbClr>
                </a:innerShdw>
              </a:effectLst>
              <a:uLnTx/>
              <a:uFillTx/>
              <a:latin typeface="Arial" panose="020B0604020202020204" pitchFamily="3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692596" y="3328"/>
            <a:ext cx="107411" cy="8977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8514" y="5507199"/>
            <a:ext cx="5712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+mn-ea"/>
              </a:rPr>
              <a:t>5</a:t>
            </a:r>
            <a:r>
              <a:rPr lang="zh-CN" altLang="en-US" sz="2000" dirty="0" smtClean="0">
                <a:latin typeface="+mn-ea"/>
              </a:rPr>
              <a:t>、</a:t>
            </a:r>
            <a:r>
              <a:rPr lang="en-US" altLang="zh-CN" sz="2000" dirty="0" smtClean="0">
                <a:latin typeface="+mn-ea"/>
              </a:rPr>
              <a:t>“</a:t>
            </a:r>
            <a:r>
              <a:rPr lang="zh-CN" altLang="en-US" sz="2000" dirty="0" smtClean="0">
                <a:latin typeface="+mn-ea"/>
              </a:rPr>
              <a:t>稻鱼共生系统</a:t>
            </a:r>
            <a:r>
              <a:rPr lang="en-US" altLang="zh-CN" sz="2000" dirty="0" smtClean="0">
                <a:latin typeface="+mn-ea"/>
              </a:rPr>
              <a:t>”</a:t>
            </a:r>
            <a:r>
              <a:rPr lang="zh-CN" altLang="en-US" sz="2000" dirty="0" smtClean="0">
                <a:latin typeface="+mn-ea"/>
              </a:rPr>
              <a:t>会对当地带来哪些影响？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0" name="文本框 3"/>
          <p:cNvSpPr txBox="1"/>
          <p:nvPr>
            <p:custDataLst>
              <p:tags r:id="rId1"/>
            </p:custDataLst>
          </p:nvPr>
        </p:nvSpPr>
        <p:spPr>
          <a:xfrm>
            <a:off x="6636899" y="6261705"/>
            <a:ext cx="1958461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带动</a:t>
            </a:r>
            <a:r>
              <a:rPr lang="zh-CN" altLang="en-US" sz="2000" dirty="0">
                <a:solidFill>
                  <a:srgbClr val="FF0000"/>
                </a:solidFill>
                <a:sym typeface="思源黑体 CN Heavy" panose="020B0A00000000000000" pitchFamily="34" charset="-122"/>
              </a:rPr>
              <a:t>经济</a:t>
            </a:r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发展；</a:t>
            </a:r>
            <a:endParaRPr lang="zh-CN" altLang="en-US" sz="2000" dirty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11" name="文本框 4"/>
          <p:cNvSpPr txBox="1"/>
          <p:nvPr/>
        </p:nvSpPr>
        <p:spPr>
          <a:xfrm>
            <a:off x="659029" y="5075768"/>
            <a:ext cx="359293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457200" algn="just" fontAlgn="auto">
              <a:lnSpc>
                <a:spcPct val="150000"/>
              </a:lnSpc>
              <a:defRPr sz="2400" b="0">
                <a:solidFill>
                  <a:srgbClr val="0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宋体" panose="02010600030101010101" pitchFamily="2" charset="-122"/>
              </a:defRPr>
            </a:lvl1pPr>
          </a:lstStyle>
          <a:p>
            <a:pPr indent="0" algn="l">
              <a:lnSpc>
                <a:spcPct val="10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+mn-ea"/>
                <a:ea typeface="+mn-ea"/>
                <a:sym typeface="+mn-lt"/>
              </a:rPr>
              <a:t>亚热带季风气候，水热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ea typeface="+mn-ea"/>
                <a:sym typeface="+mn-lt"/>
              </a:rPr>
              <a:t>充足；</a:t>
            </a:r>
            <a:endParaRPr lang="zh-CN" altLang="en-US" sz="2000" dirty="0">
              <a:solidFill>
                <a:srgbClr val="FF0000"/>
              </a:solidFill>
              <a:latin typeface="+mn-ea"/>
              <a:ea typeface="+mn-ea"/>
              <a:sym typeface="+mn-lt"/>
            </a:endParaRPr>
          </a:p>
        </p:txBody>
      </p:sp>
      <p:sp>
        <p:nvSpPr>
          <p:cNvPr id="12" name="文本框 6"/>
          <p:cNvSpPr txBox="1"/>
          <p:nvPr/>
        </p:nvSpPr>
        <p:spPr>
          <a:xfrm>
            <a:off x="291018" y="4556592"/>
            <a:ext cx="6292662" cy="5539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indent="457200" algn="just" fontAlgn="auto">
              <a:lnSpc>
                <a:spcPct val="150000"/>
              </a:lnSpc>
              <a:defRPr sz="2400" b="0">
                <a:solidFill>
                  <a:srgbClr val="000000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  <a:cs typeface="宋体" panose="02010600030101010101" pitchFamily="2" charset="-122"/>
              </a:defRPr>
            </a:lvl1pPr>
          </a:lstStyle>
          <a:p>
            <a:pPr indent="0"/>
            <a:r>
              <a:rPr lang="en-US" altLang="zh-CN" sz="2000" dirty="0" smtClean="0">
                <a:latin typeface="+mn-ea"/>
                <a:ea typeface="+mn-ea"/>
                <a:sym typeface="+mn-lt"/>
              </a:rPr>
              <a:t>4</a:t>
            </a:r>
            <a:r>
              <a:rPr lang="zh-CN" altLang="en-US" sz="2000" dirty="0" smtClean="0">
                <a:latin typeface="+mn-ea"/>
                <a:ea typeface="+mn-ea"/>
                <a:sym typeface="+mn-lt"/>
              </a:rPr>
              <a:t>、说明</a:t>
            </a:r>
            <a:r>
              <a:rPr lang="zh-CN" altLang="en-US" sz="2000" dirty="0">
                <a:latin typeface="+mn-ea"/>
                <a:ea typeface="+mn-ea"/>
                <a:sym typeface="+mn-lt"/>
              </a:rPr>
              <a:t>青田县发展稻鱼共生系统的</a:t>
            </a:r>
            <a:r>
              <a:rPr lang="zh-CN" altLang="en-US" sz="2000" dirty="0" smtClean="0">
                <a:latin typeface="+mn-ea"/>
                <a:ea typeface="+mn-ea"/>
                <a:sym typeface="+mn-lt"/>
              </a:rPr>
              <a:t>有利自然条件</a:t>
            </a:r>
            <a:r>
              <a:rPr lang="zh-CN" altLang="en-US" sz="2000" dirty="0">
                <a:latin typeface="+mn-ea"/>
                <a:ea typeface="+mn-ea"/>
                <a:sym typeface="+mn-lt"/>
              </a:rPr>
              <a:t>。</a:t>
            </a:r>
            <a:endParaRPr lang="zh-CN" altLang="en-US" sz="2000" dirty="0">
              <a:latin typeface="+mn-ea"/>
              <a:ea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41" y="962770"/>
            <a:ext cx="5830460" cy="2725309"/>
          </a:xfrm>
          <a:prstGeom prst="rect">
            <a:avLst/>
          </a:prstGeom>
        </p:spPr>
      </p:pic>
      <p:sp>
        <p:nvSpPr>
          <p:cNvPr id="15" name="文本框 2"/>
          <p:cNvSpPr txBox="1"/>
          <p:nvPr>
            <p:custDataLst>
              <p:tags r:id="rId4"/>
            </p:custDataLst>
          </p:nvPr>
        </p:nvSpPr>
        <p:spPr>
          <a:xfrm>
            <a:off x="226802" y="968680"/>
            <a:ext cx="60169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材料三：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稻鱼共生系统是一种自我平衡的生态系统。</a:t>
            </a:r>
            <a:r>
              <a:rPr lang="zh-CN" altLang="en-US" sz="2000" dirty="0" smtClean="0">
                <a:latin typeface="+mn-ea"/>
              </a:rPr>
              <a:t>青田县农民在山脚下用泥土堆起田埂，引溪水灌溉稻田，稻田为鱼提供生长空间，在稻田里自然生长，</a:t>
            </a:r>
            <a:r>
              <a:rPr lang="zh-CN" altLang="en-US" sz="2000" dirty="0">
                <a:latin typeface="+mn-ea"/>
              </a:rPr>
              <a:t>鱼食昆虫、杂草，鱼粪肥</a:t>
            </a:r>
            <a:r>
              <a:rPr lang="zh-CN" altLang="en-US" sz="2000" dirty="0" smtClean="0">
                <a:latin typeface="+mn-ea"/>
              </a:rPr>
              <a:t>田，水稻</a:t>
            </a:r>
            <a:r>
              <a:rPr lang="zh-CN" altLang="en-US" sz="2000" dirty="0">
                <a:latin typeface="+mn-ea"/>
              </a:rPr>
              <a:t>为鱼类提供氧气、有机</a:t>
            </a:r>
            <a:r>
              <a:rPr lang="zh-CN" altLang="en-US" sz="2000" dirty="0" smtClean="0">
                <a:latin typeface="+mn-ea"/>
              </a:rPr>
              <a:t>物质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（稻花）</a:t>
            </a:r>
            <a:r>
              <a:rPr lang="zh-CN" altLang="en-US" sz="2000" dirty="0" smtClean="0">
                <a:latin typeface="+mn-ea"/>
              </a:rPr>
              <a:t>等</a:t>
            </a:r>
            <a:r>
              <a:rPr lang="zh-CN" altLang="en-US" sz="2000" dirty="0">
                <a:latin typeface="+mn-ea"/>
              </a:rPr>
              <a:t>，形成良性循环的稻鱼共生系统，传承</a:t>
            </a:r>
            <a:r>
              <a:rPr lang="zh-CN" altLang="en-US" sz="2000" dirty="0" smtClean="0">
                <a:latin typeface="+mn-ea"/>
              </a:rPr>
              <a:t>千年。</a:t>
            </a:r>
            <a:r>
              <a:rPr lang="zh-CN" altLang="en-US" sz="2000" kern="100" dirty="0" smtClean="0">
                <a:latin typeface="+mn-ea"/>
                <a:cs typeface="Times New Roman" panose="02020603050405020304" pitchFamily="18" charset="0"/>
              </a:rPr>
              <a:t>同时该系统还可以合理地利用水田土地资源、水面资源等，</a:t>
            </a:r>
            <a:r>
              <a:rPr lang="zh-CN" altLang="en-US" sz="2000" dirty="0" smtClean="0">
                <a:latin typeface="+mn-ea"/>
              </a:rPr>
              <a:t>当地</a:t>
            </a:r>
            <a:r>
              <a:rPr lang="zh-CN" altLang="en-US" sz="2000" dirty="0">
                <a:latin typeface="+mn-ea"/>
              </a:rPr>
              <a:t>还衍生出“尝新饭”“青田鱼灯舞”等稻鱼文化习俗。稻鱼共生系统是青田县的“名片”，能够给区域发展带来更多的机遇。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4706" y="411976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62789" y="5089178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+mn-lt"/>
              </a:rPr>
              <a:t>山地多，注排水方便。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4050069" y="5073303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000" dirty="0" smtClean="0">
                <a:solidFill>
                  <a:srgbClr val="FF0000"/>
                </a:solidFill>
                <a:sym typeface="+mn-lt"/>
              </a:rPr>
              <a:t>河流众多，水源充足；</a:t>
            </a:r>
            <a:endParaRPr lang="zh-CN" altLang="en-US" sz="2000" dirty="0">
              <a:solidFill>
                <a:srgbClr val="FF0000"/>
              </a:solidFill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46393" y="5850543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提供初级产品；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46760" y="6275010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控制病虫草害；</a:t>
            </a:r>
            <a:endParaRPr lang="zh-CN" altLang="en-US" dirty="0"/>
          </a:p>
        </p:txBody>
      </p:sp>
      <p:sp>
        <p:nvSpPr>
          <p:cNvPr id="20" name="矩形 19"/>
          <p:cNvSpPr/>
          <p:nvPr/>
        </p:nvSpPr>
        <p:spPr>
          <a:xfrm>
            <a:off x="2576145" y="627821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增加土壤肥力；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2591068" y="5851178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调节大气成分；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4402029" y="585117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净化空气；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5800070" y="583305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保护生物多样性；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8573750" y="6247418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保护和传承文化；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504988" y="6259770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增加劳动力就业；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>
            <p:custDataLst>
              <p:tags r:id="rId1"/>
            </p:custDataLst>
          </p:nvPr>
        </p:nvSpPr>
        <p:spPr>
          <a:xfrm>
            <a:off x="199311" y="1169241"/>
            <a:ext cx="6374765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材料四：在</a:t>
            </a:r>
            <a:r>
              <a:rPr lang="zh-CN" altLang="en-US" dirty="0"/>
              <a:t>人均只有3分薄田的青</a:t>
            </a:r>
            <a:r>
              <a:rPr lang="zh-CN" altLang="en-US" dirty="0" smtClean="0"/>
              <a:t>田，人们</a:t>
            </a:r>
            <a:r>
              <a:rPr lang="zh-CN" altLang="en-US" dirty="0"/>
              <a:t>在稻鱼田辛勤耕耘，却难以致富。随着城镇化发展，这里的务农人员锐减</a:t>
            </a:r>
            <a:r>
              <a:rPr lang="zh-CN" altLang="en-US" dirty="0" smtClean="0"/>
              <a:t>，青田县共计</a:t>
            </a:r>
            <a:r>
              <a:rPr lang="en-US" dirty="0" smtClean="0"/>
              <a:t>30</a:t>
            </a:r>
            <a:r>
              <a:rPr lang="zh-CN" altLang="en-US" dirty="0" smtClean="0"/>
              <a:t>多万人</a:t>
            </a:r>
            <a:r>
              <a:rPr lang="en-US" dirty="0" smtClean="0"/>
              <a:t>,</a:t>
            </a:r>
            <a:r>
              <a:rPr lang="zh-CN" altLang="en-US" dirty="0" smtClean="0"/>
              <a:t>外出务工的就有</a:t>
            </a:r>
            <a:r>
              <a:rPr lang="en-US" dirty="0" smtClean="0"/>
              <a:t>20</a:t>
            </a:r>
            <a:r>
              <a:rPr lang="zh-CN" altLang="en-US" dirty="0" smtClean="0"/>
              <a:t>多万人，外出</a:t>
            </a:r>
            <a:r>
              <a:rPr lang="zh-CN" altLang="en-US" dirty="0"/>
              <a:t>到温州等附近大城市务工。劳动力持续流失、耕地抛荒现象出现</a:t>
            </a:r>
            <a:r>
              <a:rPr lang="zh-CN" altLang="en-US" dirty="0" smtClean="0"/>
              <a:t>，稻鱼共生系统的延续面临困难。</a:t>
            </a:r>
            <a:endParaRPr lang="zh-CN" altLang="en-US" dirty="0"/>
          </a:p>
        </p:txBody>
      </p:sp>
      <p:sp>
        <p:nvSpPr>
          <p:cNvPr id="8" name="文本框 5"/>
          <p:cNvSpPr txBox="1"/>
          <p:nvPr>
            <p:custDataLst>
              <p:tags r:id="rId2"/>
            </p:custDataLst>
          </p:nvPr>
        </p:nvSpPr>
        <p:spPr>
          <a:xfrm>
            <a:off x="227795" y="3118723"/>
            <a:ext cx="6257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/>
              <a:t>6</a:t>
            </a:r>
            <a:r>
              <a:rPr lang="zh-CN" altLang="en-US" dirty="0" smtClean="0"/>
              <a:t>、说出青田人外出务工的主要影响因素</a:t>
            </a:r>
            <a:r>
              <a:rPr lang="en-US" dirty="0" smtClean="0"/>
              <a:t>,</a:t>
            </a:r>
            <a:r>
              <a:rPr lang="zh-CN" altLang="en-US" dirty="0" smtClean="0"/>
              <a:t>并分析温州市吸引青田外出务工人员的原因。 </a:t>
            </a:r>
            <a:endParaRPr lang="zh-CN" altLang="en-US" dirty="0"/>
          </a:p>
        </p:txBody>
      </p:sp>
      <p:sp>
        <p:nvSpPr>
          <p:cNvPr id="9" name="文本框 13"/>
          <p:cNvSpPr txBox="1"/>
          <p:nvPr>
            <p:custDataLst>
              <p:tags r:id="rId3"/>
            </p:custDataLst>
          </p:nvPr>
        </p:nvSpPr>
        <p:spPr>
          <a:xfrm>
            <a:off x="1200665" y="3794760"/>
            <a:ext cx="1252975" cy="3760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经济因素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018172" y="6216500"/>
            <a:ext cx="3230228" cy="36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</a:rPr>
              <a:t>传统农耕文化</a:t>
            </a:r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面临消失危机。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4" t="1481" r="874" b="2339"/>
          <a:stretch>
            <a:fillRect/>
          </a:stretch>
        </p:blipFill>
        <p:spPr>
          <a:xfrm>
            <a:off x="6652312" y="948171"/>
            <a:ext cx="5433008" cy="5337659"/>
          </a:xfrm>
          <a:prstGeom prst="rect">
            <a:avLst/>
          </a:prstGeom>
          <a:ln>
            <a:noFill/>
          </a:ln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3" t="60864" r="26865" b="4323"/>
          <a:stretch>
            <a:fillRect/>
          </a:stretch>
        </p:blipFill>
        <p:spPr>
          <a:xfrm>
            <a:off x="7725932" y="2906607"/>
            <a:ext cx="3735537" cy="3814233"/>
          </a:xfrm>
          <a:prstGeom prst="flowChartConnector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  <p:cxnSp>
        <p:nvCxnSpPr>
          <p:cNvPr id="16" name="直接箭头连接符 15"/>
          <p:cNvCxnSpPr/>
          <p:nvPr>
            <p:custDataLst>
              <p:tags r:id="rId9"/>
            </p:custDataLst>
          </p:nvPr>
        </p:nvCxnSpPr>
        <p:spPr>
          <a:xfrm>
            <a:off x="9506408" y="4230299"/>
            <a:ext cx="481913" cy="3089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5"/>
          <p:cNvSpPr txBox="1"/>
          <p:nvPr>
            <p:custDataLst>
              <p:tags r:id="rId10"/>
            </p:custDataLst>
          </p:nvPr>
        </p:nvSpPr>
        <p:spPr>
          <a:xfrm>
            <a:off x="213360" y="5807228"/>
            <a:ext cx="6416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US" altLang="zh-CN" dirty="0" smtClean="0"/>
              <a:t>7</a:t>
            </a:r>
            <a:r>
              <a:rPr lang="zh-CN" altLang="en-US" dirty="0" smtClean="0"/>
              <a:t>、根据材料，</a:t>
            </a:r>
            <a:r>
              <a:rPr lang="zh-CN" altLang="en-US" dirty="0"/>
              <a:t>指出青田县</a:t>
            </a:r>
            <a:r>
              <a:rPr lang="en-US" altLang="zh-CN" dirty="0"/>
              <a:t>“</a:t>
            </a:r>
            <a:r>
              <a:rPr lang="zh-CN" altLang="en-US" dirty="0"/>
              <a:t>稻鱼共生系统</a:t>
            </a:r>
            <a:r>
              <a:rPr lang="en-US" altLang="zh-CN" dirty="0"/>
              <a:t>”</a:t>
            </a:r>
            <a:r>
              <a:rPr lang="zh-CN" altLang="en-US" dirty="0"/>
              <a:t>面临的</a:t>
            </a:r>
            <a:r>
              <a:rPr lang="zh-CN" altLang="en-US" dirty="0" smtClean="0"/>
              <a:t>主要问题。</a:t>
            </a:r>
            <a:endParaRPr lang="zh-CN" altLang="en-US" dirty="0"/>
          </a:p>
        </p:txBody>
      </p:sp>
      <p:sp>
        <p:nvSpPr>
          <p:cNvPr id="19" name="TextBox 18"/>
          <p:cNvSpPr txBox="1"/>
          <p:nvPr>
            <p:custDataLst>
              <p:tags r:id="rId11"/>
            </p:custDataLst>
          </p:nvPr>
        </p:nvSpPr>
        <p:spPr>
          <a:xfrm>
            <a:off x="1493637" y="5344626"/>
            <a:ext cx="2697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经济</a:t>
            </a:r>
            <a:r>
              <a:rPr lang="zh-CN" altLang="en-US" dirty="0">
                <a:solidFill>
                  <a:srgbClr val="FF0000"/>
                </a:solidFill>
              </a:rPr>
              <a:t>发达，就业机会</a:t>
            </a:r>
            <a:r>
              <a:rPr lang="zh-CN" altLang="en-US" dirty="0" smtClean="0">
                <a:solidFill>
                  <a:srgbClr val="FF0000"/>
                </a:solidFill>
              </a:rPr>
              <a:t>多；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pSp>
        <p:nvGrpSpPr>
          <p:cNvPr id="11" name="组合 3"/>
          <p:cNvGrpSpPr/>
          <p:nvPr/>
        </p:nvGrpSpPr>
        <p:grpSpPr>
          <a:xfrm>
            <a:off x="116111" y="116112"/>
            <a:ext cx="7702671" cy="897779"/>
            <a:chOff x="-209079" y="140678"/>
            <a:chExt cx="5296855" cy="89777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9078" y="882322"/>
              <a:ext cx="1729495" cy="156135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/>
          </p:nvSpPr>
          <p:spPr>
            <a:xfrm>
              <a:off x="-209079" y="140678"/>
              <a:ext cx="529685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4400" dirty="0" smtClean="0">
                  <a:effectLst>
                    <a:outerShdw blurRad="88900" sx="102000" sy="102000" algn="ctr" rotWithShape="0">
                      <a:srgbClr val="FF0000">
                        <a:alpha val="40000"/>
                      </a:srgbClr>
                    </a:outerShdw>
                  </a:effectLst>
                  <a:latin typeface="字体圈欣意冠黑体2.0" panose="00000500000000000000" pitchFamily="2" charset="-122"/>
                  <a:ea typeface="字体圈欣意冠黑体2.0" panose="00000500000000000000" pitchFamily="2" charset="-122"/>
                </a:rPr>
                <a:t>二、区域差异与区域关联性</a:t>
              </a:r>
              <a:endParaRPr lang="zh-CN" altLang="en-US" sz="4400" dirty="0">
                <a:effectLst>
                  <a:outerShdw blurRad="88900" sx="102000" sy="102000" algn="ctr" rotWithShape="0">
                    <a:srgbClr val="FF0000">
                      <a:alpha val="40000"/>
                    </a:srgbClr>
                  </a:outerShdw>
                </a:effectLst>
                <a:latin typeface="字体圈欣意冠黑体2.0" panose="00000500000000000000" pitchFamily="2" charset="-122"/>
                <a:ea typeface="字体圈欣意冠黑体2.0" panose="00000500000000000000" pitchFamily="2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04706" y="2611008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9146" y="3778687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  <a:sym typeface="思源黑体 CN Heavy" panose="020B0A00000000000000" pitchFamily="34" charset="-122"/>
              </a:rPr>
              <a:t>因素：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411674" y="417524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prstClr val="black"/>
                </a:solidFill>
              </a:rPr>
              <a:t>区位优势：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1554480" y="4174927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位于沿海，地理位置优越；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540069" y="458609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交通便利；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1491481" y="496772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国家政策支持；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526896" y="6201212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劳动力外迁，耕地抛荒；</a:t>
            </a:r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/>
          <p:nvPr>
            <p:custDataLst>
              <p:tags r:id="rId1"/>
            </p:custDataLst>
          </p:nvPr>
        </p:nvSpPr>
        <p:spPr>
          <a:xfrm>
            <a:off x="202094" y="225059"/>
            <a:ext cx="1179178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材料五：青田县的稻鱼共生系统被联合国列入“全球重要农业文化遗产保护试点”后，很多外出人员选择回乡发展。他们利用学到的技术，组织农户成立专门合作社，经营田鱼育苗、稻田养鱼两个基地。田鱼虽然出自稻田而无泥腥味，肉质细嫩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味道鲜美，鳞片柔软可食，营养丰富，深受人喜爱。现在青田的“稻鱼米”每斤</a:t>
            </a:r>
            <a:r>
              <a:rPr lang="en-US" sz="2000" dirty="0" smtClean="0">
                <a:latin typeface="+mn-ea"/>
              </a:rPr>
              <a:t>30</a:t>
            </a:r>
            <a:r>
              <a:rPr lang="zh-CN" altLang="en-US" sz="2000" dirty="0" smtClean="0">
                <a:latin typeface="+mn-ea"/>
              </a:rPr>
              <a:t>元，田鱼干每斤</a:t>
            </a:r>
            <a:r>
              <a:rPr lang="en-US" sz="2000" dirty="0" smtClean="0">
                <a:latin typeface="+mn-ea"/>
              </a:rPr>
              <a:t>380</a:t>
            </a:r>
            <a:r>
              <a:rPr lang="zh-CN" altLang="en-US" sz="2000" dirty="0" smtClean="0">
                <a:latin typeface="+mn-ea"/>
              </a:rPr>
              <a:t>元，往往在收货前就被预定一空。</a:t>
            </a:r>
            <a:r>
              <a:rPr lang="en-US" sz="2000" dirty="0" smtClean="0">
                <a:latin typeface="+mn-ea"/>
              </a:rPr>
              <a:t>2020</a:t>
            </a:r>
            <a:r>
              <a:rPr lang="zh-CN" altLang="en-US" sz="2000" dirty="0" smtClean="0">
                <a:latin typeface="+mn-ea"/>
              </a:rPr>
              <a:t>年合作社盈利达</a:t>
            </a:r>
            <a:r>
              <a:rPr lang="en-US" sz="2000" dirty="0" smtClean="0">
                <a:latin typeface="+mn-ea"/>
              </a:rPr>
              <a:t>200</a:t>
            </a:r>
            <a:r>
              <a:rPr lang="zh-CN" altLang="en-US" sz="2000" dirty="0" smtClean="0">
                <a:latin typeface="+mn-ea"/>
              </a:rPr>
              <a:t>万元以上。青田县农业、文化旅游产业的发展也日新月异。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近年来，古老的稻田养鱼方式正在发生着转变：一些农户用水泥浇筑田埂防止漏水，通过施用化肥、农药和投放精饲料等措施提高水稻、田鱼产量，并开发以稻鱼共生文化为核心的农业观光活动，农民收入得到增加。</a:t>
            </a:r>
            <a:endParaRPr lang="zh-CN" altLang="en-US" sz="2000" dirty="0" smtClean="0">
              <a:latin typeface="+mn-ea"/>
            </a:endParaRPr>
          </a:p>
        </p:txBody>
      </p:sp>
      <p:sp>
        <p:nvSpPr>
          <p:cNvPr id="12" name="文本框 13"/>
          <p:cNvSpPr txBox="1"/>
          <p:nvPr>
            <p:custDataLst>
              <p:tags r:id="rId2"/>
            </p:custDataLst>
          </p:nvPr>
        </p:nvSpPr>
        <p:spPr>
          <a:xfrm>
            <a:off x="215644" y="3131476"/>
            <a:ext cx="9385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 smtClean="0">
                <a:latin typeface="+mn-ea"/>
              </a:rPr>
              <a:t>8</a:t>
            </a:r>
            <a:r>
              <a:rPr lang="zh-CN" altLang="en-US" dirty="0" smtClean="0">
                <a:latin typeface="+mn-ea"/>
              </a:rPr>
              <a:t>、根据</a:t>
            </a:r>
            <a:r>
              <a:rPr lang="zh-CN" altLang="en-US" dirty="0">
                <a:latin typeface="+mn-ea"/>
              </a:rPr>
              <a:t>资料，简要绘制出青田县与外部地区（如东部沿海城市）区域要素的流动示意图</a:t>
            </a:r>
            <a:endParaRPr lang="zh-CN" dirty="0">
              <a:latin typeface="+mn-ea"/>
            </a:endParaRPr>
          </a:p>
        </p:txBody>
      </p:sp>
      <p:sp>
        <p:nvSpPr>
          <p:cNvPr id="20" name="矩形 19"/>
          <p:cNvSpPr/>
          <p:nvPr>
            <p:custDataLst>
              <p:tags r:id="rId3"/>
            </p:custDataLst>
          </p:nvPr>
        </p:nvSpPr>
        <p:spPr>
          <a:xfrm>
            <a:off x="2739888" y="3529718"/>
            <a:ext cx="3833190" cy="344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稻米、田鱼、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劳动力、旅游资源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>
            <p:custDataLst>
              <p:tags r:id="rId4"/>
            </p:custDataLst>
          </p:nvPr>
        </p:nvSpPr>
        <p:spPr>
          <a:xfrm>
            <a:off x="2978429" y="4102558"/>
            <a:ext cx="3117572" cy="368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技术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人才、市场、游客</a:t>
            </a:r>
            <a:endParaRPr lang="zh-CN" altLang="en-US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9466" y="270841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276548" y="3706360"/>
            <a:ext cx="7549401" cy="587344"/>
            <a:chOff x="1276548" y="3706360"/>
            <a:chExt cx="7549401" cy="587344"/>
          </a:xfrm>
        </p:grpSpPr>
        <p:sp>
          <p:nvSpPr>
            <p:cNvPr id="14" name="矩形 13"/>
            <p:cNvSpPr/>
            <p:nvPr>
              <p:custDataLst>
                <p:tags r:id="rId5"/>
              </p:custDataLst>
            </p:nvPr>
          </p:nvSpPr>
          <p:spPr>
            <a:xfrm>
              <a:off x="1435654" y="3800805"/>
              <a:ext cx="1244552" cy="3917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青田县</a:t>
              </a:r>
              <a:endPara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6"/>
              </p:custDataLst>
            </p:nvPr>
          </p:nvSpPr>
          <p:spPr>
            <a:xfrm>
              <a:off x="6655462" y="3829878"/>
              <a:ext cx="2075213" cy="3710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东部沿海城市</a:t>
              </a:r>
              <a:endParaRPr lang="zh-CN" altLang="en-US" sz="240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6" name="椭圆 15"/>
            <p:cNvSpPr/>
            <p:nvPr>
              <p:custDataLst>
                <p:tags r:id="rId7"/>
              </p:custDataLst>
            </p:nvPr>
          </p:nvSpPr>
          <p:spPr>
            <a:xfrm>
              <a:off x="1276548" y="3755951"/>
              <a:ext cx="1493157" cy="515348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8"/>
              </p:custDataLst>
            </p:nvPr>
          </p:nvSpPr>
          <p:spPr>
            <a:xfrm>
              <a:off x="6599333" y="3706360"/>
              <a:ext cx="2226616" cy="587344"/>
            </a:xfrm>
            <a:prstGeom prst="ellipse">
              <a:avLst/>
            </a:prstGeom>
            <a:noFill/>
            <a:ln w="3492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9" name="直接连接符 28"/>
            <p:cNvSpPr/>
            <p:nvPr>
              <p:custDataLst>
                <p:tags r:id="rId9"/>
              </p:custDataLst>
            </p:nvPr>
          </p:nvSpPr>
          <p:spPr>
            <a:xfrm>
              <a:off x="2842638" y="4029442"/>
              <a:ext cx="3611169" cy="0"/>
            </a:xfrm>
            <a:prstGeom prst="line">
              <a:avLst/>
            </a:prstGeom>
            <a:ln w="57150" cap="flat" cmpd="sng">
              <a:solidFill>
                <a:srgbClr val="09ABAD"/>
              </a:solidFill>
              <a:prstDash val="solid"/>
              <a:headEnd type="stealth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30" name="直接连接符 29"/>
            <p:cNvSpPr/>
            <p:nvPr>
              <p:custDataLst>
                <p:tags r:id="rId10"/>
              </p:custDataLst>
            </p:nvPr>
          </p:nvSpPr>
          <p:spPr>
            <a:xfrm>
              <a:off x="2889021" y="3890294"/>
              <a:ext cx="3611169" cy="0"/>
            </a:xfrm>
            <a:prstGeom prst="line">
              <a:avLst/>
            </a:prstGeom>
            <a:ln w="57150" cap="flat" cmpd="sng">
              <a:solidFill>
                <a:srgbClr val="09ABAD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/>
          </p:txBody>
        </p:sp>
      </p:grpSp>
      <p:sp>
        <p:nvSpPr>
          <p:cNvPr id="31" name="文本框 21"/>
          <p:cNvSpPr txBox="1"/>
          <p:nvPr>
            <p:custDataLst>
              <p:tags r:id="rId11"/>
            </p:custDataLst>
          </p:nvPr>
        </p:nvSpPr>
        <p:spPr>
          <a:xfrm>
            <a:off x="227601" y="4590087"/>
            <a:ext cx="8305916" cy="5355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60000"/>
              </a:lnSpc>
              <a:buClrTx/>
              <a:buSzTx/>
            </a:pPr>
            <a:r>
              <a:rPr lang="en-US" altLang="zh-CN" dirty="0" smtClean="0">
                <a:sym typeface="+mn-ea"/>
              </a:rPr>
              <a:t>9</a:t>
            </a:r>
            <a:r>
              <a:rPr lang="zh-CN" altLang="en-US" dirty="0" smtClean="0">
                <a:sym typeface="+mn-ea"/>
              </a:rPr>
              <a:t>、青</a:t>
            </a:r>
            <a:r>
              <a:rPr lang="zh-CN" altLang="en-US" dirty="0">
                <a:sym typeface="+mn-ea"/>
              </a:rPr>
              <a:t>田县与外界</a:t>
            </a:r>
            <a:r>
              <a:rPr lang="zh-CN" altLang="en-US" dirty="0" smtClean="0">
                <a:sym typeface="+mn-ea"/>
              </a:rPr>
              <a:t>的联系</a:t>
            </a:r>
            <a:r>
              <a:rPr lang="zh-CN" altLang="en-US" dirty="0">
                <a:sym typeface="+mn-ea"/>
              </a:rPr>
              <a:t>能够促进稻鱼共生系统的</a:t>
            </a:r>
            <a:r>
              <a:rPr lang="zh-CN" altLang="en-US" dirty="0" smtClean="0">
                <a:sym typeface="+mn-ea"/>
              </a:rPr>
              <a:t>传承，说明了什么问题？</a:t>
            </a:r>
            <a:endParaRPr lang="zh-CN" altLang="en-US" dirty="0">
              <a:sym typeface="+mn-ea"/>
            </a:endParaRPr>
          </a:p>
        </p:txBody>
      </p:sp>
      <p:sp>
        <p:nvSpPr>
          <p:cNvPr id="32" name="TextBox 50"/>
          <p:cNvSpPr txBox="1"/>
          <p:nvPr>
            <p:custDataLst>
              <p:tags r:id="rId12"/>
            </p:custDataLst>
          </p:nvPr>
        </p:nvSpPr>
        <p:spPr>
          <a:xfrm>
            <a:off x="4164205" y="5275716"/>
            <a:ext cx="843915" cy="4603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改变</a:t>
            </a:r>
            <a:endParaRPr lang="zh-CN" altLang="en-US" sz="2400" b="1" dirty="0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TextBox 58"/>
          <p:cNvSpPr txBox="1"/>
          <p:nvPr>
            <p:custDataLst>
              <p:tags r:id="rId13"/>
            </p:custDataLst>
          </p:nvPr>
        </p:nvSpPr>
        <p:spPr>
          <a:xfrm>
            <a:off x="7170737" y="5243248"/>
            <a:ext cx="963295" cy="4603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影响</a:t>
            </a:r>
            <a:endParaRPr lang="zh-CN" altLang="en-US" sz="2400" b="1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Rectangle 57"/>
          <p:cNvSpPr/>
          <p:nvPr>
            <p:custDataLst>
              <p:tags r:id="rId14"/>
            </p:custDataLst>
          </p:nvPr>
        </p:nvSpPr>
        <p:spPr>
          <a:xfrm>
            <a:off x="5288623" y="5289825"/>
            <a:ext cx="1740535" cy="82994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区域生产、生活方式</a:t>
            </a:r>
            <a:endParaRPr lang="zh-CN" altLang="en-US" sz="2400" b="1" dirty="0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Rectangle 59"/>
          <p:cNvSpPr/>
          <p:nvPr>
            <p:custDataLst>
              <p:tags r:id="rId15"/>
            </p:custDataLst>
          </p:nvPr>
        </p:nvSpPr>
        <p:spPr>
          <a:xfrm>
            <a:off x="2372843" y="5144548"/>
            <a:ext cx="1682322" cy="120032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400" b="1" dirty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区域间流动的要素</a:t>
            </a:r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种类变化</a:t>
            </a:r>
            <a:endParaRPr lang="zh-CN" altLang="en-US" sz="2400" b="1" dirty="0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6" name="Rectangle 60"/>
          <p:cNvSpPr/>
          <p:nvPr>
            <p:custDataLst>
              <p:tags r:id="rId16"/>
            </p:custDataLst>
          </p:nvPr>
        </p:nvSpPr>
        <p:spPr>
          <a:xfrm>
            <a:off x="8375885" y="5283999"/>
            <a:ext cx="1550035" cy="83099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>
            <a:spAutoFit/>
          </a:bodyPr>
          <a:lstStyle/>
          <a:p>
            <a:pPr lvl="0" algn="l" fontAlgn="auto">
              <a:lnSpc>
                <a:spcPct val="10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区域</a:t>
            </a:r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发展方向</a:t>
            </a:r>
            <a:endParaRPr lang="zh-CN" altLang="en-US" sz="2400" b="1" dirty="0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  <p:cxnSp>
        <p:nvCxnSpPr>
          <p:cNvPr id="37" name="直接箭头连接符 36"/>
          <p:cNvCxnSpPr/>
          <p:nvPr>
            <p:custDataLst>
              <p:tags r:id="rId17"/>
            </p:custDataLst>
          </p:nvPr>
        </p:nvCxnSpPr>
        <p:spPr>
          <a:xfrm>
            <a:off x="3764790" y="5723391"/>
            <a:ext cx="1542415" cy="635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18"/>
            </p:custDataLst>
          </p:nvPr>
        </p:nvCxnSpPr>
        <p:spPr>
          <a:xfrm flipV="1">
            <a:off x="6830377" y="5699813"/>
            <a:ext cx="1532255" cy="9525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>
            <p:custDataLst>
              <p:tags r:id="rId19"/>
            </p:custDataLst>
          </p:nvPr>
        </p:nvSpPr>
        <p:spPr>
          <a:xfrm>
            <a:off x="694993" y="5272011"/>
            <a:ext cx="106807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zh-CN" altLang="en-US" sz="2400" b="1" dirty="0">
                <a:solidFill>
                  <a:schemeClr val="accent5"/>
                </a:solidFill>
                <a:latin typeface="+mn-ea"/>
                <a:cs typeface="Arial" panose="020B0604020202020204"/>
                <a:sym typeface="+mn-ea"/>
              </a:rPr>
              <a:t>区域</a:t>
            </a:r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cs typeface="Arial" panose="020B0604020202020204"/>
                <a:sym typeface="+mn-ea"/>
              </a:rPr>
              <a:t>差异</a:t>
            </a:r>
            <a:endParaRPr lang="zh-CN" altLang="en-US" sz="2400" b="1" dirty="0">
              <a:solidFill>
                <a:schemeClr val="accent5"/>
              </a:solidFill>
              <a:latin typeface="+mn-ea"/>
              <a:cs typeface="Arial" panose="020B0604020202020204"/>
            </a:endParaRPr>
          </a:p>
        </p:txBody>
      </p:sp>
      <p:cxnSp>
        <p:nvCxnSpPr>
          <p:cNvPr id="40" name="直接箭头连接符 39"/>
          <p:cNvCxnSpPr/>
          <p:nvPr>
            <p:custDataLst>
              <p:tags r:id="rId20"/>
            </p:custDataLst>
          </p:nvPr>
        </p:nvCxnSpPr>
        <p:spPr>
          <a:xfrm flipV="1">
            <a:off x="1598060" y="5724939"/>
            <a:ext cx="734323" cy="0"/>
          </a:xfrm>
          <a:prstGeom prst="straightConnector1">
            <a:avLst/>
          </a:prstGeom>
          <a:solidFill>
            <a:schemeClr val="bg1">
              <a:alpha val="0"/>
            </a:schemeClr>
          </a:solidFill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50"/>
          <p:cNvSpPr txBox="1"/>
          <p:nvPr>
            <p:custDataLst>
              <p:tags r:id="rId21"/>
            </p:custDataLst>
          </p:nvPr>
        </p:nvSpPr>
        <p:spPr>
          <a:xfrm>
            <a:off x="1558165" y="5184276"/>
            <a:ext cx="843915" cy="46037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5"/>
                </a:solidFill>
                <a:latin typeface="+mn-ea"/>
                <a:sym typeface="Arial" panose="020B0604020202020204" pitchFamily="34" charset="0"/>
              </a:rPr>
              <a:t>导致</a:t>
            </a:r>
            <a:endParaRPr lang="zh-CN" altLang="en-US" sz="2400" b="1" dirty="0">
              <a:solidFill>
                <a:schemeClr val="accent5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32" grpId="0" animBg="1"/>
      <p:bldP spid="33" grpId="0" animBg="1"/>
      <p:bldP spid="34" grpId="0" animBg="1"/>
      <p:bldP spid="35" grpId="0" animBg="1"/>
      <p:bldP spid="36" grpId="0" animBg="1"/>
      <p:bldP spid="39" grpId="0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5"/>
          <p:cNvSpPr txBox="1"/>
          <p:nvPr>
            <p:custDataLst>
              <p:tags r:id="rId1"/>
            </p:custDataLst>
          </p:nvPr>
        </p:nvSpPr>
        <p:spPr>
          <a:xfrm>
            <a:off x="225286" y="3187053"/>
            <a:ext cx="10283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smtClean="0"/>
              <a:t>10</a:t>
            </a:r>
            <a:r>
              <a:rPr lang="zh-CN" altLang="en-US" dirty="0" smtClean="0"/>
              <a:t>、简述近年来该县“稻鱼共生”模式转变的社会经济条件及其产生的不利影响是什么？</a:t>
            </a:r>
            <a:endParaRPr lang="zh-CN" altLang="en-US" dirty="0"/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2370758" y="3566722"/>
            <a:ext cx="469662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农业技术的进步；市场需求扩大；交通发展。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1184273" y="4254116"/>
            <a:ext cx="3021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不利于农业传统文化的传承；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16" name="文本框 1"/>
          <p:cNvSpPr txBox="1"/>
          <p:nvPr>
            <p:custDataLst>
              <p:tags r:id="rId4"/>
            </p:custDataLst>
          </p:nvPr>
        </p:nvSpPr>
        <p:spPr>
          <a:xfrm>
            <a:off x="202094" y="225059"/>
            <a:ext cx="11791785" cy="2554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>
                <a:latin typeface="+mn-ea"/>
              </a:rPr>
              <a:t>材料五：青田县的稻鱼共生系统被联合国列入“全球重要农业文化遗产保护试点”后，很多外出人员选择回乡发展。他们利用学到的技术，组织农户成立专门合作社，经营田鱼育苗、稻田养鱼两个基地。田鱼虽然出自稻田而无泥腥味，肉质细嫩</a:t>
            </a:r>
            <a:r>
              <a:rPr lang="en-US" altLang="zh-CN" sz="2000" dirty="0" smtClean="0">
                <a:latin typeface="+mn-ea"/>
              </a:rPr>
              <a:t>,</a:t>
            </a:r>
            <a:r>
              <a:rPr lang="zh-CN" altLang="en-US" sz="2000" dirty="0" smtClean="0">
                <a:latin typeface="+mn-ea"/>
              </a:rPr>
              <a:t>味道鲜美，鳞片柔软可食，营养丰富，深受人喜爱。现在青田的“稻鱼米”每斤</a:t>
            </a:r>
            <a:r>
              <a:rPr lang="en-US" sz="2000" dirty="0" smtClean="0">
                <a:latin typeface="+mn-ea"/>
              </a:rPr>
              <a:t>30</a:t>
            </a:r>
            <a:r>
              <a:rPr lang="zh-CN" altLang="en-US" sz="2000" dirty="0" smtClean="0">
                <a:latin typeface="+mn-ea"/>
              </a:rPr>
              <a:t>元，田鱼干每斤</a:t>
            </a:r>
            <a:r>
              <a:rPr lang="en-US" sz="2000" dirty="0" smtClean="0">
                <a:latin typeface="+mn-ea"/>
              </a:rPr>
              <a:t>380</a:t>
            </a:r>
            <a:r>
              <a:rPr lang="zh-CN" altLang="en-US" sz="2000" dirty="0" smtClean="0">
                <a:latin typeface="+mn-ea"/>
              </a:rPr>
              <a:t>元，往往在收货前就被预定一空。</a:t>
            </a:r>
            <a:r>
              <a:rPr lang="en-US" sz="2000" dirty="0" smtClean="0">
                <a:latin typeface="+mn-ea"/>
              </a:rPr>
              <a:t>2020</a:t>
            </a:r>
            <a:r>
              <a:rPr lang="zh-CN" altLang="en-US" sz="2000" dirty="0" smtClean="0">
                <a:latin typeface="+mn-ea"/>
              </a:rPr>
              <a:t>年合作社盈利达</a:t>
            </a:r>
            <a:r>
              <a:rPr lang="en-US" sz="2000" dirty="0" smtClean="0">
                <a:latin typeface="+mn-ea"/>
              </a:rPr>
              <a:t>200</a:t>
            </a:r>
            <a:r>
              <a:rPr lang="zh-CN" altLang="en-US" sz="2000" dirty="0" smtClean="0">
                <a:latin typeface="+mn-ea"/>
              </a:rPr>
              <a:t>万元以上。青田县农业、文化旅游产业的发展也日新月异。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 smtClean="0">
                <a:latin typeface="+mn-ea"/>
              </a:rPr>
              <a:t>    </a:t>
            </a:r>
            <a:r>
              <a:rPr lang="zh-CN" altLang="en-US" sz="2000" dirty="0" smtClean="0">
                <a:latin typeface="+mn-ea"/>
              </a:rPr>
              <a:t>近年来，古老的稻田养鱼方式正在发生着转变：一些农户用水泥浇筑田埂防止漏水，通过施用化肥、农药和投放精饲料等措施提高水稻、田鱼产量，并开发以稻鱼共生文化为核心的农业观光活动，农民收入得到增加。</a:t>
            </a:r>
            <a:endParaRPr lang="zh-CN" altLang="en-US" sz="2000" dirty="0" smtClean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9466" y="2708412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 smtClean="0">
                <a:latin typeface="+mn-ea"/>
              </a:rPr>
              <a:t>思考问题：</a:t>
            </a:r>
            <a:endParaRPr lang="en-US" altLang="zh-CN" sz="2400" b="1" dirty="0" smtClean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2137" y="3559773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思源黑体 CN Heavy" panose="020B0A00000000000000" pitchFamily="34" charset="-122"/>
              </a:rPr>
              <a:t>社会经济条件：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738472" y="39173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ym typeface="思源黑体 CN Heavy" panose="020B0A00000000000000" pitchFamily="34" charset="-122"/>
              </a:rPr>
              <a:t>不利影响：</a:t>
            </a:r>
            <a:endParaRPr lang="zh-CN" altLang="en-US" dirty="0"/>
          </a:p>
        </p:txBody>
      </p:sp>
      <p:sp>
        <p:nvSpPr>
          <p:cNvPr id="20" name="矩形 19"/>
          <p:cNvSpPr/>
          <p:nvPr>
            <p:custDataLst>
              <p:tags r:id="rId5"/>
            </p:custDataLst>
          </p:nvPr>
        </p:nvSpPr>
        <p:spPr>
          <a:xfrm>
            <a:off x="596346" y="6422350"/>
            <a:ext cx="432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促进经济发展，吸引外出务工人口回流；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21" name="文本框 1"/>
          <p:cNvSpPr txBox="1"/>
          <p:nvPr>
            <p:custDataLst>
              <p:tags r:id="rId6"/>
            </p:custDataLst>
          </p:nvPr>
        </p:nvSpPr>
        <p:spPr>
          <a:xfrm>
            <a:off x="205991" y="4700319"/>
            <a:ext cx="8222392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 smtClean="0"/>
              <a:t>11</a:t>
            </a:r>
            <a:r>
              <a:rPr lang="zh-CN" altLang="en-US" dirty="0" smtClean="0"/>
              <a:t>、结合材料，从区域关联的角度为青田县经济的可持续发展提出建议。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6324600" y="4264392"/>
            <a:ext cx="4479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可能导致水稻田环境污染和生态破坏；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4216891" y="4266367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影响农业产品质量；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5800" y="5055532"/>
            <a:ext cx="6659880" cy="3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增加科研投入，提高农业生产技术水平，提高农产品品质；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0560" y="5378182"/>
            <a:ext cx="4738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拓展农产品的市场需求，提高农民收入；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0080" y="5740628"/>
            <a:ext cx="1135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充分利用农业文化遗产名片，扩大知名度，吸引游客，促进农事体验（旅游）、康养、研学等相关产业的发展；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09600" y="6062712"/>
            <a:ext cx="562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dirty="0" smtClean="0">
                <a:solidFill>
                  <a:srgbClr val="FF0000"/>
                </a:solidFill>
                <a:sym typeface="思源黑体 CN Heavy" panose="020B0A00000000000000" pitchFamily="34" charset="-122"/>
              </a:rPr>
              <a:t>修复当地生态环境，做好农业文化遗产的保护和传承；</a:t>
            </a:r>
            <a:endParaRPr lang="en-US" altLang="zh-CN" dirty="0" smtClean="0">
              <a:solidFill>
                <a:srgbClr val="FF0000"/>
              </a:solidFill>
              <a:sym typeface="思源黑体 CN Heavy" panose="020B0A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ags/tag1.xml><?xml version="1.0" encoding="utf-8"?>
<p:tagLst xmlns:p="http://schemas.openxmlformats.org/presentationml/2006/main">
  <p:tag name="AS_UNIQUEID" val="369"/>
  <p:tag name="KSO_WM_BEAUTIFY_FLAG" val=""/>
</p:tagLst>
</file>

<file path=ppt/tags/tag10.xml><?xml version="1.0" encoding="utf-8"?>
<p:tagLst xmlns:p="http://schemas.openxmlformats.org/presentationml/2006/main">
  <p:tag name="AS_UNIQUEID" val="5788"/>
</p:tagLst>
</file>

<file path=ppt/tags/tag100.xml><?xml version="1.0" encoding="utf-8"?>
<p:tagLst xmlns:p="http://schemas.openxmlformats.org/presentationml/2006/main">
  <p:tag name="AS_UNIQUEID" val="862"/>
</p:tagLst>
</file>

<file path=ppt/tags/tag101.xml><?xml version="1.0" encoding="utf-8"?>
<p:tagLst xmlns:p="http://schemas.openxmlformats.org/presentationml/2006/main">
  <p:tag name="AS_UNIQUEID" val="865"/>
</p:tagLst>
</file>

<file path=ppt/tags/tag102.xml><?xml version="1.0" encoding="utf-8"?>
<p:tagLst xmlns:p="http://schemas.openxmlformats.org/presentationml/2006/main">
  <p:tag name="AS_UNIQUEID" val="866"/>
</p:tagLst>
</file>

<file path=ppt/tags/tag103.xml><?xml version="1.0" encoding="utf-8"?>
<p:tagLst xmlns:p="http://schemas.openxmlformats.org/presentationml/2006/main">
  <p:tag name="AS_UNIQUEID" val="848"/>
</p:tagLst>
</file>

<file path=ppt/tags/tag104.xml><?xml version="1.0" encoding="utf-8"?>
<p:tagLst xmlns:p="http://schemas.openxmlformats.org/presentationml/2006/main">
  <p:tag name="AS_UNIQUEID" val="895"/>
</p:tagLst>
</file>

<file path=ppt/tags/tag105.xml><?xml version="1.0" encoding="utf-8"?>
<p:tagLst xmlns:p="http://schemas.openxmlformats.org/presentationml/2006/main">
  <p:tag name="AS_UNIQUEID" val="866"/>
</p:tagLst>
</file>

<file path=ppt/tags/tag106.xml><?xml version="1.0" encoding="utf-8"?>
<p:tagLst xmlns:p="http://schemas.openxmlformats.org/presentationml/2006/main">
  <p:tag name="AS_UNIQUEID" val="881"/>
</p:tagLst>
</file>

<file path=ppt/tags/tag107.xml><?xml version="1.0" encoding="utf-8"?>
<p:tagLst xmlns:p="http://schemas.openxmlformats.org/presentationml/2006/main">
  <p:tag name="AS_UNIQUEID" val="882"/>
</p:tagLst>
</file>

<file path=ppt/tags/tag108.xml><?xml version="1.0" encoding="utf-8"?>
<p:tagLst xmlns:p="http://schemas.openxmlformats.org/presentationml/2006/main">
  <p:tag name="AS_UNIQUEID" val="861"/>
</p:tagLst>
</file>

<file path=ppt/tags/tag109.xml><?xml version="1.0" encoding="utf-8"?>
<p:tagLst xmlns:p="http://schemas.openxmlformats.org/presentationml/2006/main">
  <p:tag name="AS_UNIQUEID" val="853"/>
</p:tagLst>
</file>

<file path=ppt/tags/tag11.xml><?xml version="1.0" encoding="utf-8"?>
<p:tagLst xmlns:p="http://schemas.openxmlformats.org/presentationml/2006/main">
  <p:tag name="AS_UNIQUEID" val="2679"/>
</p:tagLst>
</file>

<file path=ppt/tags/tag110.xml><?xml version="1.0" encoding="utf-8"?>
<p:tagLst xmlns:p="http://schemas.openxmlformats.org/presentationml/2006/main">
  <p:tag name="AS_UNIQUEID" val="861"/>
</p:tagLst>
</file>

<file path=ppt/tags/tag111.xml><?xml version="1.0" encoding="utf-8"?>
<p:tagLst xmlns:p="http://schemas.openxmlformats.org/presentationml/2006/main">
  <p:tag name="AS_UNIQUEID" val="863"/>
</p:tagLst>
</file>

<file path=ppt/tags/tag112.xml><?xml version="1.0" encoding="utf-8"?>
<p:tagLst xmlns:p="http://schemas.openxmlformats.org/presentationml/2006/main">
  <p:tag name="AS_UNIQUEID" val="892"/>
</p:tagLst>
</file>

<file path=ppt/tags/tag113.xml><?xml version="1.0" encoding="utf-8"?>
<p:tagLst xmlns:p="http://schemas.openxmlformats.org/presentationml/2006/main">
  <p:tag name="AS_UNIQUEID" val="893"/>
</p:tagLst>
</file>

<file path=ppt/tags/tag114.xml><?xml version="1.0" encoding="utf-8"?>
<p:tagLst xmlns:p="http://schemas.openxmlformats.org/presentationml/2006/main">
  <p:tag name="AS_UNIQUEID" val="885"/>
</p:tagLst>
</file>

<file path=ppt/tags/tag115.xml><?xml version="1.0" encoding="utf-8"?>
<p:tagLst xmlns:p="http://schemas.openxmlformats.org/presentationml/2006/main">
  <p:tag name="AS_UNIQUEID" val="853"/>
</p:tagLst>
</file>

<file path=ppt/tags/tag116.xml><?xml version="1.0" encoding="utf-8"?>
<p:tagLst xmlns:p="http://schemas.openxmlformats.org/presentationml/2006/main">
  <p:tag name="AS_UNIQUEID" val="861"/>
</p:tagLst>
</file>

<file path=ppt/tags/tag117.xml><?xml version="1.0" encoding="utf-8"?>
<p:tagLst xmlns:p="http://schemas.openxmlformats.org/presentationml/2006/main">
  <p:tag name="AS_UNIQUEID" val="887"/>
</p:tagLst>
</file>

<file path=ppt/tags/tag118.xml><?xml version="1.0" encoding="utf-8"?>
<p:tagLst xmlns:p="http://schemas.openxmlformats.org/presentationml/2006/main">
  <p:tag name="AS_UNIQUEID" val="627"/>
</p:tagLst>
</file>

<file path=ppt/tags/tag119.xml><?xml version="1.0" encoding="utf-8"?>
<p:tagLst xmlns:p="http://schemas.openxmlformats.org/presentationml/2006/main">
  <p:tag name="AS_UNIQUEID" val="628"/>
</p:tagLst>
</file>

<file path=ppt/tags/tag12.xml><?xml version="1.0" encoding="utf-8"?>
<p:tagLst xmlns:p="http://schemas.openxmlformats.org/presentationml/2006/main">
  <p:tag name="AS_UNIQUEID" val="2686"/>
</p:tagLst>
</file>

<file path=ppt/tags/tag120.xml><?xml version="1.0" encoding="utf-8"?>
<p:tagLst xmlns:p="http://schemas.openxmlformats.org/presentationml/2006/main">
  <p:tag name="AS_UNIQUEID" val="621"/>
</p:tagLst>
</file>

<file path=ppt/tags/tag121.xml><?xml version="1.0" encoding="utf-8"?>
<p:tagLst xmlns:p="http://schemas.openxmlformats.org/presentationml/2006/main">
  <p:tag name="AS_UNIQUEID" val="622"/>
</p:tagLst>
</file>

<file path=ppt/tags/tag122.xml><?xml version="1.0" encoding="utf-8"?>
<p:tagLst xmlns:p="http://schemas.openxmlformats.org/presentationml/2006/main">
  <p:tag name="AS_UNIQUEID" val="623"/>
</p:tagLst>
</file>

<file path=ppt/tags/tag123.xml><?xml version="1.0" encoding="utf-8"?>
<p:tagLst xmlns:p="http://schemas.openxmlformats.org/presentationml/2006/main">
  <p:tag name="AS_UNIQUEID" val="624"/>
</p:tagLst>
</file>

<file path=ppt/tags/tag124.xml><?xml version="1.0" encoding="utf-8"?>
<p:tagLst xmlns:p="http://schemas.openxmlformats.org/presentationml/2006/main">
  <p:tag name="AS_UNIQUEID" val="2947"/>
</p:tagLst>
</file>

<file path=ppt/tags/tag125.xml><?xml version="1.0" encoding="utf-8"?>
<p:tagLst xmlns:p="http://schemas.openxmlformats.org/presentationml/2006/main">
  <p:tag name="AS_UNIQUEID" val="2947"/>
</p:tagLst>
</file>

<file path=ppt/tags/tag126.xml><?xml version="1.0" encoding="utf-8"?>
<p:tagLst xmlns:p="http://schemas.openxmlformats.org/presentationml/2006/main">
  <p:tag name="AS_UNIQUEID" val="5223"/>
</p:tagLst>
</file>

<file path=ppt/tags/tag127.xml><?xml version="1.0" encoding="utf-8"?>
<p:tagLst xmlns:p="http://schemas.openxmlformats.org/presentationml/2006/main">
  <p:tag name="AS_UNIQUEID" val="6010"/>
</p:tagLst>
</file>

<file path=ppt/tags/tag128.xml><?xml version="1.0" encoding="utf-8"?>
<p:tagLst xmlns:p="http://schemas.openxmlformats.org/presentationml/2006/main">
  <p:tag name="AS_UNIQUEID" val="6011"/>
</p:tagLst>
</file>

<file path=ppt/tags/tag129.xml><?xml version="1.0" encoding="utf-8"?>
<p:tagLst xmlns:p="http://schemas.openxmlformats.org/presentationml/2006/main">
  <p:tag name="AS_UNIQUEID" val="6012"/>
</p:tagLst>
</file>

<file path=ppt/tags/tag13.xml><?xml version="1.0" encoding="utf-8"?>
<p:tagLst xmlns:p="http://schemas.openxmlformats.org/presentationml/2006/main">
  <p:tag name="AS_UNIQUEID" val="1055"/>
  <p:tag name="KSO_WM_BEAUTIFY_FLAG" val=""/>
</p:tagLst>
</file>

<file path=ppt/tags/tag130.xml><?xml version="1.0" encoding="utf-8"?>
<p:tagLst xmlns:p="http://schemas.openxmlformats.org/presentationml/2006/main">
  <p:tag name="AS_UNIQUEID" val="835"/>
</p:tagLst>
</file>

<file path=ppt/tags/tag131.xml><?xml version="1.0" encoding="utf-8"?>
<p:tagLst xmlns:p="http://schemas.openxmlformats.org/presentationml/2006/main">
  <p:tag name="AS_UNIQUEID" val="834"/>
</p:tagLst>
</file>

<file path=ppt/tags/tag132.xml><?xml version="1.0" encoding="utf-8"?>
<p:tagLst xmlns:p="http://schemas.openxmlformats.org/presentationml/2006/main">
  <p:tag name="AS_UNIQUEID" val="5223"/>
</p:tagLst>
</file>

<file path=ppt/tags/tag133.xml><?xml version="1.0" encoding="utf-8"?>
<p:tagLst xmlns:p="http://schemas.openxmlformats.org/presentationml/2006/main">
  <p:tag name="AS_UNIQUEID" val="835"/>
</p:tagLst>
</file>

<file path=ppt/tags/tag134.xml><?xml version="1.0" encoding="utf-8"?>
<p:tagLst xmlns:p="http://schemas.openxmlformats.org/presentationml/2006/main">
  <p:tag name="AS_UNIQUEID" val="834"/>
</p:tagLst>
</file>

<file path=ppt/tags/tag135.xml><?xml version="1.0" encoding="utf-8"?>
<p:tagLst xmlns:p="http://schemas.openxmlformats.org/presentationml/2006/main">
  <p:tag name="AS_UNIQUEID" val="6015"/>
</p:tagLst>
</file>

<file path=ppt/tags/tag136.xml><?xml version="1.0" encoding="utf-8"?>
<p:tagLst xmlns:p="http://schemas.openxmlformats.org/presentationml/2006/main">
  <p:tag name="AS_UNIQUEID" val="6016"/>
</p:tagLst>
</file>

<file path=ppt/tags/tag137.xml><?xml version="1.0" encoding="utf-8"?>
<p:tagLst xmlns:p="http://schemas.openxmlformats.org/presentationml/2006/main">
  <p:tag name="KSO_WPP_MARK_KEY" val="97095d4a-4a5c-4435-9107-abb11b48ac34"/>
  <p:tag name="COMMONDATA" val="eyJoZGlkIjoiZDc4ZGFlNDllNWQzNTUzZmY4NTdjYzk4NGI0ODc3MDQifQ=="/>
</p:tagLst>
</file>

<file path=ppt/tags/tag14.xml><?xml version="1.0" encoding="utf-8"?>
<p:tagLst xmlns:p="http://schemas.openxmlformats.org/presentationml/2006/main">
  <p:tag name="AS_UNIQUEID" val="2861"/>
</p:tagLst>
</file>

<file path=ppt/tags/tag15.xml><?xml version="1.0" encoding="utf-8"?>
<p:tagLst xmlns:p="http://schemas.openxmlformats.org/presentationml/2006/main">
  <p:tag name="AS_UNIQUEID" val="4273"/>
  <p:tag name="KSO_WM_BEAUTIFY_FLAG" val=""/>
</p:tagLst>
</file>

<file path=ppt/tags/tag16.xml><?xml version="1.0" encoding="utf-8"?>
<p:tagLst xmlns:p="http://schemas.openxmlformats.org/presentationml/2006/main">
  <p:tag name="AS_UNIQUEID" val="672"/>
</p:tagLst>
</file>

<file path=ppt/tags/tag17.xml><?xml version="1.0" encoding="utf-8"?>
<p:tagLst xmlns:p="http://schemas.openxmlformats.org/presentationml/2006/main">
  <p:tag name="AS_UNIQUEID" val="2860"/>
</p:tagLst>
</file>

<file path=ppt/tags/tag18.xml><?xml version="1.0" encoding="utf-8"?>
<p:tagLst xmlns:p="http://schemas.openxmlformats.org/presentationml/2006/main">
  <p:tag name="AS_UNIQUEID" val="2866"/>
</p:tagLst>
</file>

<file path=ppt/tags/tag19.xml><?xml version="1.0" encoding="utf-8"?>
<p:tagLst xmlns:p="http://schemas.openxmlformats.org/presentationml/2006/main">
  <p:tag name="AS_UNIQUEID" val="2861"/>
</p:tagLst>
</file>

<file path=ppt/tags/tag2.xml><?xml version="1.0" encoding="utf-8"?>
<p:tagLst xmlns:p="http://schemas.openxmlformats.org/presentationml/2006/main">
  <p:tag name="AS_UNIQUEID" val="1055"/>
  <p:tag name="KSO_WM_BEAUTIFY_FLAG" val=""/>
</p:tagLst>
</file>

<file path=ppt/tags/tag20.xml><?xml version="1.0" encoding="utf-8"?>
<p:tagLst xmlns:p="http://schemas.openxmlformats.org/presentationml/2006/main">
  <p:tag name="AS_UNIQUEID" val="2860"/>
</p:tagLst>
</file>

<file path=ppt/tags/tag21.xml><?xml version="1.0" encoding="utf-8"?>
<p:tagLst xmlns:p="http://schemas.openxmlformats.org/presentationml/2006/main">
  <p:tag name="AS_UNIQUEID" val="2936"/>
</p:tagLst>
</file>

<file path=ppt/tags/tag22.xml><?xml version="1.0" encoding="utf-8"?>
<p:tagLst xmlns:p="http://schemas.openxmlformats.org/presentationml/2006/main">
  <p:tag name="AS_UNIQUEID" val="2937"/>
</p:tagLst>
</file>

<file path=ppt/tags/tag23.xml><?xml version="1.0" encoding="utf-8"?>
<p:tagLst xmlns:p="http://schemas.openxmlformats.org/presentationml/2006/main">
  <p:tag name="AS_UNIQUEID" val="2962"/>
</p:tagLst>
</file>

<file path=ppt/tags/tag24.xml><?xml version="1.0" encoding="utf-8"?>
<p:tagLst xmlns:p="http://schemas.openxmlformats.org/presentationml/2006/main">
  <p:tag name="AS_UNIQUEID" val="5405"/>
</p:tagLst>
</file>

<file path=ppt/tags/tag25.xml><?xml version="1.0" encoding="utf-8"?>
<p:tagLst xmlns:p="http://schemas.openxmlformats.org/presentationml/2006/main">
  <p:tag name="AS_UNIQUEID" val="2938"/>
</p:tagLst>
</file>

<file path=ppt/tags/tag26.xml><?xml version="1.0" encoding="utf-8"?>
<p:tagLst xmlns:p="http://schemas.openxmlformats.org/presentationml/2006/main">
  <p:tag name="AS_UNIQUEID" val="2939"/>
</p:tagLst>
</file>

<file path=ppt/tags/tag27.xml><?xml version="1.0" encoding="utf-8"?>
<p:tagLst xmlns:p="http://schemas.openxmlformats.org/presentationml/2006/main">
  <p:tag name="AS_UNIQUEID" val="5404"/>
</p:tagLst>
</file>

<file path=ppt/tags/tag28.xml><?xml version="1.0" encoding="utf-8"?>
<p:tagLst xmlns:p="http://schemas.openxmlformats.org/presentationml/2006/main">
  <p:tag name="AS_UNIQUEID" val="2937"/>
</p:tagLst>
</file>

<file path=ppt/tags/tag29.xml><?xml version="1.0" encoding="utf-8"?>
<p:tagLst xmlns:p="http://schemas.openxmlformats.org/presentationml/2006/main">
  <p:tag name="AS_UNIQUEID" val="6538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30.xml><?xml version="1.0" encoding="utf-8"?>
<p:tagLst xmlns:p="http://schemas.openxmlformats.org/presentationml/2006/main">
  <p:tag name="AS_UNIQUEID" val="2943"/>
</p:tagLst>
</file>

<file path=ppt/tags/tag31.xml><?xml version="1.0" encoding="utf-8"?>
<p:tagLst xmlns:p="http://schemas.openxmlformats.org/presentationml/2006/main">
  <p:tag name="AS_UNIQUEID" val="618"/>
</p:tagLst>
</file>

<file path=ppt/tags/tag32.xml><?xml version="1.0" encoding="utf-8"?>
<p:tagLst xmlns:p="http://schemas.openxmlformats.org/presentationml/2006/main">
  <p:tag name="AS_UNIQUEID" val="627"/>
</p:tagLst>
</file>

<file path=ppt/tags/tag33.xml><?xml version="1.0" encoding="utf-8"?>
<p:tagLst xmlns:p="http://schemas.openxmlformats.org/presentationml/2006/main">
  <p:tag name="AS_UNIQUEID" val="628"/>
</p:tagLst>
</file>

<file path=ppt/tags/tag34.xml><?xml version="1.0" encoding="utf-8"?>
<p:tagLst xmlns:p="http://schemas.openxmlformats.org/presentationml/2006/main">
  <p:tag name="AS_UNIQUEID" val="621"/>
</p:tagLst>
</file>

<file path=ppt/tags/tag35.xml><?xml version="1.0" encoding="utf-8"?>
<p:tagLst xmlns:p="http://schemas.openxmlformats.org/presentationml/2006/main">
  <p:tag name="AS_UNIQUEID" val="622"/>
</p:tagLst>
</file>

<file path=ppt/tags/tag36.xml><?xml version="1.0" encoding="utf-8"?>
<p:tagLst xmlns:p="http://schemas.openxmlformats.org/presentationml/2006/main">
  <p:tag name="AS_UNIQUEID" val="623"/>
</p:tagLst>
</file>

<file path=ppt/tags/tag37.xml><?xml version="1.0" encoding="utf-8"?>
<p:tagLst xmlns:p="http://schemas.openxmlformats.org/presentationml/2006/main">
  <p:tag name="AS_UNIQUEID" val="624"/>
</p:tagLst>
</file>

<file path=ppt/tags/tag38.xml><?xml version="1.0" encoding="utf-8"?>
<p:tagLst xmlns:p="http://schemas.openxmlformats.org/presentationml/2006/main">
  <p:tag name="AS_UNIQUEID" val="2947"/>
</p:tagLst>
</file>

<file path=ppt/tags/tag39.xml><?xml version="1.0" encoding="utf-8"?>
<p:tagLst xmlns:p="http://schemas.openxmlformats.org/presentationml/2006/main">
  <p:tag name="AS_UNIQUEID" val="2947"/>
</p:tagLst>
</file>

<file path=ppt/tags/tag4.xml><?xml version="1.0" encoding="utf-8"?>
<p:tagLst xmlns:p="http://schemas.openxmlformats.org/presentationml/2006/main">
  <p:tag name="AS_UNIQUEID" val="2679"/>
</p:tagLst>
</file>

<file path=ppt/tags/tag40.xml><?xml version="1.0" encoding="utf-8"?>
<p:tagLst xmlns:p="http://schemas.openxmlformats.org/presentationml/2006/main">
  <p:tag name="AS_UNIQUEID" val="371"/>
  <p:tag name="KSO_WM_BEAUTIFY_FLAG" val=""/>
</p:tagLst>
</file>

<file path=ppt/tags/tag41.xml><?xml version="1.0" encoding="utf-8"?>
<p:tagLst xmlns:p="http://schemas.openxmlformats.org/presentationml/2006/main">
  <p:tag name="AS_UNIQUEID" val="269"/>
  <p:tag name="KSO_WM_BEAUTIFY_FLAG" val=""/>
</p:tagLst>
</file>

<file path=ppt/tags/tag42.xml><?xml version="1.0" encoding="utf-8"?>
<p:tagLst xmlns:p="http://schemas.openxmlformats.org/presentationml/2006/main">
  <p:tag name="AS_UNIQUEID" val="270"/>
  <p:tag name="KSO_WM_BEAUTIFY_FLAG" val=""/>
</p:tagLst>
</file>

<file path=ppt/tags/tag43.xml><?xml version="1.0" encoding="utf-8"?>
<p:tagLst xmlns:p="http://schemas.openxmlformats.org/presentationml/2006/main">
  <p:tag name="AS_UNIQUEID" val="273"/>
  <p:tag name="KSO_WM_BEAUTIFY_FLAG" val=""/>
</p:tagLst>
</file>

<file path=ppt/tags/tag44.xml><?xml version="1.0" encoding="utf-8"?>
<p:tagLst xmlns:p="http://schemas.openxmlformats.org/presentationml/2006/main">
  <p:tag name="AS_UNIQUEID" val="274"/>
  <p:tag name="KSO_WM_BEAUTIFY_FLAG" val=""/>
</p:tagLst>
</file>

<file path=ppt/tags/tag45.xml><?xml version="1.0" encoding="utf-8"?>
<p:tagLst xmlns:p="http://schemas.openxmlformats.org/presentationml/2006/main">
  <p:tag name="AS_UNIQUEID" val="275"/>
  <p:tag name="KSO_WM_BEAUTIFY_FLAG" val=""/>
</p:tagLst>
</file>

<file path=ppt/tags/tag46.xml><?xml version="1.0" encoding="utf-8"?>
<p:tagLst xmlns:p="http://schemas.openxmlformats.org/presentationml/2006/main">
  <p:tag name="AS_UNIQUEID" val="277"/>
  <p:tag name="KSO_WM_BEAUTIFY_FLAG" val=""/>
</p:tagLst>
</file>

<file path=ppt/tags/tag47.xml><?xml version="1.0" encoding="utf-8"?>
<p:tagLst xmlns:p="http://schemas.openxmlformats.org/presentationml/2006/main">
  <p:tag name="AS_UNIQUEID" val="278"/>
  <p:tag name="KSO_WM_BEAUTIFY_FLAG" val=""/>
</p:tagLst>
</file>

<file path=ppt/tags/tag48.xml><?xml version="1.0" encoding="utf-8"?>
<p:tagLst xmlns:p="http://schemas.openxmlformats.org/presentationml/2006/main">
  <p:tag name="AS_UNIQUEID" val="5958"/>
</p:tagLst>
</file>

<file path=ppt/tags/tag49.xml><?xml version="1.0" encoding="utf-8"?>
<p:tagLst xmlns:p="http://schemas.openxmlformats.org/presentationml/2006/main">
  <p:tag name="AS_UNIQUEID" val="277"/>
  <p:tag name="KSO_WM_BEAUTIFY_FLAG" val=""/>
</p:tagLst>
</file>

<file path=ppt/tags/tag5.xml><?xml version="1.0" encoding="utf-8"?>
<p:tagLst xmlns:p="http://schemas.openxmlformats.org/presentationml/2006/main">
  <p:tag name="AS_UNIQUEID" val="2686"/>
</p:tagLst>
</file>

<file path=ppt/tags/tag50.xml><?xml version="1.0" encoding="utf-8"?>
<p:tagLst xmlns:p="http://schemas.openxmlformats.org/presentationml/2006/main">
  <p:tag name="AS_UNIQUEID" val="269"/>
  <p:tag name="KSO_WM_BEAUTIFY_FLAG" val=""/>
</p:tagLst>
</file>

<file path=ppt/tags/tag51.xml><?xml version="1.0" encoding="utf-8"?>
<p:tagLst xmlns:p="http://schemas.openxmlformats.org/presentationml/2006/main">
  <p:tag name="AS_UNIQUEID" val="2937"/>
</p:tagLst>
</file>

<file path=ppt/tags/tag52.xml><?xml version="1.0" encoding="utf-8"?>
<p:tagLst xmlns:p="http://schemas.openxmlformats.org/presentationml/2006/main">
  <p:tag name="AS_UNIQUEID" val="2962"/>
</p:tagLst>
</file>

<file path=ppt/tags/tag53.xml><?xml version="1.0" encoding="utf-8"?>
<p:tagLst xmlns:p="http://schemas.openxmlformats.org/presentationml/2006/main">
  <p:tag name="AS_UNIQUEID" val="5414"/>
</p:tagLst>
</file>

<file path=ppt/tags/tag54.xml><?xml version="1.0" encoding="utf-8"?>
<p:tagLst xmlns:p="http://schemas.openxmlformats.org/presentationml/2006/main">
  <p:tag name="AS_UNIQUEID" val="2943"/>
</p:tagLst>
</file>

<file path=ppt/tags/tag55.xml><?xml version="1.0" encoding="utf-8"?>
<p:tagLst xmlns:p="http://schemas.openxmlformats.org/presentationml/2006/main">
  <p:tag name="AS_UNIQUEID" val="5424"/>
</p:tagLst>
</file>

<file path=ppt/tags/tag56.xml><?xml version="1.0" encoding="utf-8"?>
<p:tagLst xmlns:p="http://schemas.openxmlformats.org/presentationml/2006/main">
  <p:tag name="AS_UNIQUEID" val="2943"/>
</p:tagLst>
</file>

<file path=ppt/tags/tag57.xml><?xml version="1.0" encoding="utf-8"?>
<p:tagLst xmlns:p="http://schemas.openxmlformats.org/presentationml/2006/main">
  <p:tag name="AS_UNIQUEID" val="2946"/>
</p:tagLst>
</file>

<file path=ppt/tags/tag58.xml><?xml version="1.0" encoding="utf-8"?>
<p:tagLst xmlns:p="http://schemas.openxmlformats.org/presentationml/2006/main">
  <p:tag name="AS_UNIQUEID" val="2947"/>
</p:tagLst>
</file>

<file path=ppt/tags/tag59.xml><?xml version="1.0" encoding="utf-8"?>
<p:tagLst xmlns:p="http://schemas.openxmlformats.org/presentationml/2006/main">
  <p:tag name="AS_UNIQUEID" val="2949"/>
</p:tagLst>
</file>

<file path=ppt/tags/tag6.xml><?xml version="1.0" encoding="utf-8"?>
<p:tagLst xmlns:p="http://schemas.openxmlformats.org/presentationml/2006/main">
  <p:tag name="AS_UNIQUEID" val="1542"/>
  <p:tag name="KSO_WM_BEAUTIFY_FLAG" val=""/>
</p:tagLst>
</file>

<file path=ppt/tags/tag60.xml><?xml version="1.0" encoding="utf-8"?>
<p:tagLst xmlns:p="http://schemas.openxmlformats.org/presentationml/2006/main">
  <p:tag name="AS_UNIQUEID" val="2950"/>
</p:tagLst>
</file>

<file path=ppt/tags/tag61.xml><?xml version="1.0" encoding="utf-8"?>
<p:tagLst xmlns:p="http://schemas.openxmlformats.org/presentationml/2006/main">
  <p:tag name="AS_UNIQUEID" val="2950"/>
</p:tagLst>
</file>

<file path=ppt/tags/tag62.xml><?xml version="1.0" encoding="utf-8"?>
<p:tagLst xmlns:p="http://schemas.openxmlformats.org/presentationml/2006/main">
  <p:tag name="AS_UNIQUEID" val="2947"/>
</p:tagLst>
</file>

<file path=ppt/tags/tag63.xml><?xml version="1.0" encoding="utf-8"?>
<p:tagLst xmlns:p="http://schemas.openxmlformats.org/presentationml/2006/main">
  <p:tag name="AS_UNIQUEID" val="2947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AS_UNIQUEID" val="1739"/>
</p:tagLst>
</file>

<file path=ppt/tags/tag66.xml><?xml version="1.0" encoding="utf-8"?>
<p:tagLst xmlns:p="http://schemas.openxmlformats.org/presentationml/2006/main">
  <p:tag name="AS_UNIQUEID" val="848"/>
</p:tagLst>
</file>

<file path=ppt/tags/tag67.xml><?xml version="1.0" encoding="utf-8"?>
<p:tagLst xmlns:p="http://schemas.openxmlformats.org/presentationml/2006/main">
  <p:tag name="AS_UNIQUEID" val="851"/>
</p:tagLst>
</file>

<file path=ppt/tags/tag68.xml><?xml version="1.0" encoding="utf-8"?>
<p:tagLst xmlns:p="http://schemas.openxmlformats.org/presentationml/2006/main">
  <p:tag name="AS_UNIQUEID" val="852"/>
</p:tagLst>
</file>

<file path=ppt/tags/tag69.xml><?xml version="1.0" encoding="utf-8"?>
<p:tagLst xmlns:p="http://schemas.openxmlformats.org/presentationml/2006/main">
  <p:tag name="AS_UNIQUEID" val="853"/>
</p:tagLst>
</file>

<file path=ppt/tags/tag7.xml><?xml version="1.0" encoding="utf-8"?>
<p:tagLst xmlns:p="http://schemas.openxmlformats.org/presentationml/2006/main">
  <p:tag name="AS_UNIQUEID" val="2683"/>
</p:tagLst>
</file>

<file path=ppt/tags/tag70.xml><?xml version="1.0" encoding="utf-8"?>
<p:tagLst xmlns:p="http://schemas.openxmlformats.org/presentationml/2006/main">
  <p:tag name="AS_UNIQUEID" val="854"/>
</p:tagLst>
</file>

<file path=ppt/tags/tag71.xml><?xml version="1.0" encoding="utf-8"?>
<p:tagLst xmlns:p="http://schemas.openxmlformats.org/presentationml/2006/main">
  <p:tag name="AS_UNIQUEID" val="855"/>
</p:tagLst>
</file>

<file path=ppt/tags/tag72.xml><?xml version="1.0" encoding="utf-8"?>
<p:tagLst xmlns:p="http://schemas.openxmlformats.org/presentationml/2006/main">
  <p:tag name="AS_UNIQUEID" val="856"/>
</p:tagLst>
</file>

<file path=ppt/tags/tag73.xml><?xml version="1.0" encoding="utf-8"?>
<p:tagLst xmlns:p="http://schemas.openxmlformats.org/presentationml/2006/main">
  <p:tag name="AS_UNIQUEID" val="857"/>
</p:tagLst>
</file>

<file path=ppt/tags/tag74.xml><?xml version="1.0" encoding="utf-8"?>
<p:tagLst xmlns:p="http://schemas.openxmlformats.org/presentationml/2006/main">
  <p:tag name="AS_UNIQUEID" val="858"/>
</p:tagLst>
</file>

<file path=ppt/tags/tag75.xml><?xml version="1.0" encoding="utf-8"?>
<p:tagLst xmlns:p="http://schemas.openxmlformats.org/presentationml/2006/main">
  <p:tag name="AS_UNIQUEID" val="859"/>
</p:tagLst>
</file>

<file path=ppt/tags/tag76.xml><?xml version="1.0" encoding="utf-8"?>
<p:tagLst xmlns:p="http://schemas.openxmlformats.org/presentationml/2006/main">
  <p:tag name="AS_UNIQUEID" val="860"/>
</p:tagLst>
</file>

<file path=ppt/tags/tag77.xml><?xml version="1.0" encoding="utf-8"?>
<p:tagLst xmlns:p="http://schemas.openxmlformats.org/presentationml/2006/main">
  <p:tag name="AS_UNIQUEID" val="861"/>
</p:tagLst>
</file>

<file path=ppt/tags/tag78.xml><?xml version="1.0" encoding="utf-8"?>
<p:tagLst xmlns:p="http://schemas.openxmlformats.org/presentationml/2006/main">
  <p:tag name="AS_UNIQUEID" val="862"/>
</p:tagLst>
</file>

<file path=ppt/tags/tag79.xml><?xml version="1.0" encoding="utf-8"?>
<p:tagLst xmlns:p="http://schemas.openxmlformats.org/presentationml/2006/main">
  <p:tag name="AS_UNIQUEID" val="863"/>
</p:tagLst>
</file>

<file path=ppt/tags/tag8.xml><?xml version="1.0" encoding="utf-8"?>
<p:tagLst xmlns:p="http://schemas.openxmlformats.org/presentationml/2006/main">
  <p:tag name="AS_UNIQUEID" val="5386"/>
</p:tagLst>
</file>

<file path=ppt/tags/tag80.xml><?xml version="1.0" encoding="utf-8"?>
<p:tagLst xmlns:p="http://schemas.openxmlformats.org/presentationml/2006/main">
  <p:tag name="AS_UNIQUEID" val="864"/>
</p:tagLst>
</file>

<file path=ppt/tags/tag81.xml><?xml version="1.0" encoding="utf-8"?>
<p:tagLst xmlns:p="http://schemas.openxmlformats.org/presentationml/2006/main">
  <p:tag name="AS_UNIQUEID" val="865"/>
</p:tagLst>
</file>

<file path=ppt/tags/tag82.xml><?xml version="1.0" encoding="utf-8"?>
<p:tagLst xmlns:p="http://schemas.openxmlformats.org/presentationml/2006/main">
  <p:tag name="AS_UNIQUEID" val="866"/>
</p:tagLst>
</file>

<file path=ppt/tags/tag83.xml><?xml version="1.0" encoding="utf-8"?>
<p:tagLst xmlns:p="http://schemas.openxmlformats.org/presentationml/2006/main">
  <p:tag name="AS_UNIQUEID" val="848"/>
</p:tagLst>
</file>

<file path=ppt/tags/tag84.xml><?xml version="1.0" encoding="utf-8"?>
<p:tagLst xmlns:p="http://schemas.openxmlformats.org/presentationml/2006/main">
  <p:tag name="AS_UNIQUEID" val="862"/>
</p:tagLst>
</file>

<file path=ppt/tags/tag85.xml><?xml version="1.0" encoding="utf-8"?>
<p:tagLst xmlns:p="http://schemas.openxmlformats.org/presentationml/2006/main">
  <p:tag name="AS_UNIQUEID" val="866"/>
</p:tagLst>
</file>

<file path=ppt/tags/tag86.xml><?xml version="1.0" encoding="utf-8"?>
<p:tagLst xmlns:p="http://schemas.openxmlformats.org/presentationml/2006/main">
  <p:tag name="AS_UNIQUEID" val="853"/>
</p:tagLst>
</file>

<file path=ppt/tags/tag87.xml><?xml version="1.0" encoding="utf-8"?>
<p:tagLst xmlns:p="http://schemas.openxmlformats.org/presentationml/2006/main">
  <p:tag name="AS_UNIQUEID" val="1738"/>
</p:tagLst>
</file>

<file path=ppt/tags/tag88.xml><?xml version="1.0" encoding="utf-8"?>
<p:tagLst xmlns:p="http://schemas.openxmlformats.org/presentationml/2006/main">
  <p:tag name="AS_UNIQUEID" val="848"/>
</p:tagLst>
</file>

<file path=ppt/tags/tag89.xml><?xml version="1.0" encoding="utf-8"?>
<p:tagLst xmlns:p="http://schemas.openxmlformats.org/presentationml/2006/main">
  <p:tag name="AS_UNIQUEID" val="851"/>
</p:tagLst>
</file>

<file path=ppt/tags/tag9.xml><?xml version="1.0" encoding="utf-8"?>
<p:tagLst xmlns:p="http://schemas.openxmlformats.org/presentationml/2006/main">
  <p:tag name="AS_UNIQUEID" val="1055"/>
  <p:tag name="KSO_WM_BEAUTIFY_FLAG" val=""/>
</p:tagLst>
</file>

<file path=ppt/tags/tag90.xml><?xml version="1.0" encoding="utf-8"?>
<p:tagLst xmlns:p="http://schemas.openxmlformats.org/presentationml/2006/main">
  <p:tag name="AS_UNIQUEID" val="852"/>
</p:tagLst>
</file>

<file path=ppt/tags/tag91.xml><?xml version="1.0" encoding="utf-8"?>
<p:tagLst xmlns:p="http://schemas.openxmlformats.org/presentationml/2006/main">
  <p:tag name="AS_UNIQUEID" val="853"/>
</p:tagLst>
</file>

<file path=ppt/tags/tag92.xml><?xml version="1.0" encoding="utf-8"?>
<p:tagLst xmlns:p="http://schemas.openxmlformats.org/presentationml/2006/main">
  <p:tag name="AS_UNIQUEID" val="854"/>
</p:tagLst>
</file>

<file path=ppt/tags/tag93.xml><?xml version="1.0" encoding="utf-8"?>
<p:tagLst xmlns:p="http://schemas.openxmlformats.org/presentationml/2006/main">
  <p:tag name="AS_UNIQUEID" val="855"/>
</p:tagLst>
</file>

<file path=ppt/tags/tag94.xml><?xml version="1.0" encoding="utf-8"?>
<p:tagLst xmlns:p="http://schemas.openxmlformats.org/presentationml/2006/main">
  <p:tag name="AS_UNIQUEID" val="856"/>
</p:tagLst>
</file>

<file path=ppt/tags/tag95.xml><?xml version="1.0" encoding="utf-8"?>
<p:tagLst xmlns:p="http://schemas.openxmlformats.org/presentationml/2006/main">
  <p:tag name="AS_UNIQUEID" val="857"/>
</p:tagLst>
</file>

<file path=ppt/tags/tag96.xml><?xml version="1.0" encoding="utf-8"?>
<p:tagLst xmlns:p="http://schemas.openxmlformats.org/presentationml/2006/main">
  <p:tag name="AS_UNIQUEID" val="858"/>
</p:tagLst>
</file>

<file path=ppt/tags/tag97.xml><?xml version="1.0" encoding="utf-8"?>
<p:tagLst xmlns:p="http://schemas.openxmlformats.org/presentationml/2006/main">
  <p:tag name="AS_UNIQUEID" val="859"/>
</p:tagLst>
</file>

<file path=ppt/tags/tag98.xml><?xml version="1.0" encoding="utf-8"?>
<p:tagLst xmlns:p="http://schemas.openxmlformats.org/presentationml/2006/main">
  <p:tag name="AS_UNIQUEID" val="860"/>
</p:tagLst>
</file>

<file path=ppt/tags/tag99.xml><?xml version="1.0" encoding="utf-8"?>
<p:tagLst xmlns:p="http://schemas.openxmlformats.org/presentationml/2006/main">
  <p:tag name="AS_UNIQUEID" val="86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3904</Words>
  <Application>WPS 演示</Application>
  <PresentationFormat>自定义</PresentationFormat>
  <Paragraphs>364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9" baseType="lpstr">
      <vt:lpstr>Arial</vt:lpstr>
      <vt:lpstr>宋体</vt:lpstr>
      <vt:lpstr>Wingdings</vt:lpstr>
      <vt:lpstr>Wingdings 2</vt:lpstr>
      <vt:lpstr>Wingdings</vt:lpstr>
      <vt:lpstr>华文行楷</vt:lpstr>
      <vt:lpstr>微软雅黑</vt:lpstr>
      <vt:lpstr>字体圈欣意冠黑体2.0</vt:lpstr>
      <vt:lpstr>黑体</vt:lpstr>
      <vt:lpstr>微软雅黑 Light</vt:lpstr>
      <vt:lpstr>思源黑体 CN Normal</vt:lpstr>
      <vt:lpstr>思源黑体 CN Heavy</vt:lpstr>
      <vt:lpstr>Times New Roman</vt:lpstr>
      <vt:lpstr>楷体</vt:lpstr>
      <vt:lpstr>Arial</vt:lpstr>
      <vt:lpstr>Calibri</vt:lpstr>
      <vt:lpstr>Franklin Gothic Book</vt:lpstr>
      <vt:lpstr>Arial Unicode MS</vt:lpstr>
      <vt:lpstr>华文楷体</vt:lpstr>
      <vt:lpstr>隶书</vt:lpstr>
      <vt:lpstr>Franklin Gothic Medium</vt:lpstr>
      <vt:lpstr>等线</vt:lpstr>
      <vt:lpstr>跋涉</vt:lpstr>
      <vt:lpstr>PowerPoint 演示文稿</vt:lpstr>
      <vt:lpstr>PowerPoint 演示文稿</vt:lpstr>
      <vt:lpstr>PowerPoint 演示文稿</vt:lpstr>
      <vt:lpstr>PowerPoint 演示文稿</vt:lpstr>
      <vt:lpstr>3、青田县的稻鱼共生系统体现了区域整体性，说明其具有哪些表现?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彭儿</cp:lastModifiedBy>
  <cp:revision>301</cp:revision>
  <dcterms:created xsi:type="dcterms:W3CDTF">2016-10-20T08:02:00Z</dcterms:created>
  <dcterms:modified xsi:type="dcterms:W3CDTF">2025-03-19T02:48:10Z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447E55C9BD6A47A8AB72504CB20138C9</vt:lpwstr>
  </property>
  <property fmtid="{D5CDD505-2E9C-101B-9397-08002B2CF9AE}" pid="3" name="KSOProductBuildVer">
    <vt:lpwstr>2052-12.1.0.20305</vt:lpwstr>
  </property>
</Properties>
</file>