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16" r:id="rId3"/>
    <p:sldId id="412" r:id="rId4"/>
    <p:sldId id="413" r:id="rId5"/>
    <p:sldId id="509" r:id="rId6"/>
    <p:sldId id="499" r:id="rId7"/>
    <p:sldId id="504" r:id="rId8"/>
    <p:sldId id="506" r:id="rId9"/>
    <p:sldId id="502" r:id="rId10"/>
    <p:sldId id="500" r:id="rId11"/>
    <p:sldId id="503" r:id="rId12"/>
    <p:sldId id="501" r:id="rId13"/>
    <p:sldId id="508" r:id="rId14"/>
    <p:sldId id="507" r:id="rId15"/>
    <p:sldId id="510" r:id="rId16"/>
    <p:sldId id="514" r:id="rId17"/>
    <p:sldId id="511" r:id="rId18"/>
    <p:sldId id="515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3863" userDrawn="1">
          <p15:clr>
            <a:srgbClr val="A4A3A4"/>
          </p15:clr>
        </p15:guide>
        <p15:guide id="4" pos="6992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8"/>
    <a:srgbClr val="EF8201"/>
    <a:srgbClr val="E9A90F"/>
    <a:srgbClr val="767171"/>
    <a:srgbClr val="E9AA13"/>
    <a:srgbClr val="5381A4"/>
    <a:srgbClr val="6B9CC5"/>
    <a:srgbClr val="46601A"/>
    <a:srgbClr val="3A4B45"/>
    <a:srgbClr val="457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8" autoAdjust="0"/>
    <p:restoredTop sz="94280" autoAdjust="0"/>
  </p:normalViewPr>
  <p:slideViewPr>
    <p:cSldViewPr snapToGrid="0" showGuides="1">
      <p:cViewPr varScale="1">
        <p:scale>
          <a:sx n="72" d="100"/>
          <a:sy n="72" d="100"/>
        </p:scale>
        <p:origin x="-246" y="-90"/>
      </p:cViewPr>
      <p:guideLst>
        <p:guide orient="horz" pos="2228"/>
        <p:guide pos="619"/>
        <p:guide pos="3863"/>
        <p:guide pos="6992"/>
        <p:guide orient="horz" pos="374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6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2BC6-D1A1-489C-94CD-E787D014A9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8B34A-5A65-43B8-BF7E-8D39E3C078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009126"/>
            <a:ext cx="12192000" cy="2932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流程图: 合并 4"/>
          <p:cNvSpPr/>
          <p:nvPr userDrawn="1"/>
        </p:nvSpPr>
        <p:spPr>
          <a:xfrm>
            <a:off x="1052577" y="203023"/>
            <a:ext cx="389762" cy="376517"/>
          </a:xfrm>
          <a:prstGeom prst="flowChartMerge">
            <a:avLst/>
          </a:prstGeom>
          <a:solidFill>
            <a:srgbClr val="D0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流程图: 过程 5"/>
          <p:cNvSpPr/>
          <p:nvPr userDrawn="1"/>
        </p:nvSpPr>
        <p:spPr>
          <a:xfrm>
            <a:off x="0" y="179200"/>
            <a:ext cx="12192000" cy="252000"/>
          </a:xfrm>
          <a:prstGeom prst="flowChartProcess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 userDrawn="1"/>
        </p:nvSpPr>
        <p:spPr>
          <a:xfrm>
            <a:off x="1247458" y="39540"/>
            <a:ext cx="2494633" cy="540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A90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7241" y="36309"/>
            <a:ext cx="572977" cy="543231"/>
          </a:xfrm>
          <a:prstGeom prst="rect">
            <a:avLst/>
          </a:prstGeom>
          <a:effectLst/>
        </p:spPr>
      </p:pic>
      <p:sp>
        <p:nvSpPr>
          <p:cNvPr id="10" name="流程图: 过程 9"/>
          <p:cNvSpPr/>
          <p:nvPr userDrawn="1"/>
        </p:nvSpPr>
        <p:spPr>
          <a:xfrm>
            <a:off x="4385685" y="135565"/>
            <a:ext cx="1110906" cy="309490"/>
          </a:xfrm>
          <a:prstGeom prst="flowChartProcess">
            <a:avLst/>
          </a:prstGeom>
          <a:solidFill>
            <a:srgbClr val="E9A9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设疑合探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流程图: 过程 10"/>
          <p:cNvSpPr/>
          <p:nvPr userDrawn="1"/>
        </p:nvSpPr>
        <p:spPr>
          <a:xfrm>
            <a:off x="6385002" y="135565"/>
            <a:ext cx="1110906" cy="309490"/>
          </a:xfrm>
          <a:prstGeom prst="flowChartProcess">
            <a:avLst/>
          </a:prstGeom>
          <a:solidFill>
            <a:srgbClr val="7671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解疑合探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流程图: 过程 11"/>
          <p:cNvSpPr/>
          <p:nvPr userDrawn="1"/>
        </p:nvSpPr>
        <p:spPr>
          <a:xfrm>
            <a:off x="8384319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质疑再探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流程图: 过程 12"/>
          <p:cNvSpPr/>
          <p:nvPr userDrawn="1"/>
        </p:nvSpPr>
        <p:spPr>
          <a:xfrm>
            <a:off x="10383637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运用拓展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9.jpe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3" Type="http://schemas.openxmlformats.org/officeDocument/2006/relationships/image" Target="../media/image9.jpe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29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1.xml"/><Relationship Id="rId5" Type="http://schemas.openxmlformats.org/officeDocument/2006/relationships/image" Target="../media/image14.jpeg"/><Relationship Id="rId4" Type="http://schemas.openxmlformats.org/officeDocument/2006/relationships/tags" Target="../tags/tag50.xml"/><Relationship Id="rId3" Type="http://schemas.openxmlformats.org/officeDocument/2006/relationships/image" Target="../media/image13.png"/><Relationship Id="rId2" Type="http://schemas.openxmlformats.org/officeDocument/2006/relationships/tags" Target="../tags/tag49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Relationship Id="rId3" Type="http://schemas.openxmlformats.org/officeDocument/2006/relationships/image" Target="../media/image15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3" Type="http://schemas.openxmlformats.org/officeDocument/2006/relationships/image" Target="../media/image15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14.xml"/><Relationship Id="rId3" Type="http://schemas.openxmlformats.org/officeDocument/2006/relationships/image" Target="../media/image9.jpe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0408" y="1810341"/>
            <a:ext cx="114874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区域发展的自然环境基础</a:t>
            </a:r>
            <a:endParaRPr lang="zh-CN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人类利用、改造自然的典范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都江堰水利工程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86249" y="999568"/>
            <a:ext cx="8381889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  <a:cs typeface="微软雅黑" panose="020B0503020204020204" charset="-122"/>
              </a:rPr>
              <a:t>   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</a:rPr>
              <a:t>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都江堰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位于岷江由山谷河道进入成都平原的地方。古代，每当岷江洪水泛滥，成都平原就是一片汪洋；一遇旱灾，又是赤地千里，颗粒无收。公元前256年，李冰父子主持修建了著名的都江堰水利工程。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李冰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父子经过实地勘察，决定凿穿玉垒山引水东流。当时的人们以火烧石，使岩石爆裂，在玉垒山凿出了形状酷似瓶口的山口，故取名“宝瓶口”。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sz="1600" b="1" dirty="0">
                <a:latin typeface="+mn-ea"/>
                <a:cs typeface="微软雅黑" panose="020B0503020204020204" charset="-122"/>
              </a:rPr>
              <a:t>  </a:t>
            </a:r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因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江东地势较高，江水难以流入宝瓶口。人们用竹、木、卵石等材料，在岷江的江心筑分水堰，形如鱼嘴。鱼嘴分水堤将江水一分为二：西边称为外江，宽而浅；东边为窄而深的内江，流入宝瓶口。内外江的水量四六分水：水位较低时，60%的江水流入内江，保证了成都平原的生产和生活用水；而当水位较高时，大部分江水从外江排走，自动分配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“飞沙堰”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位于鱼嘴分水堤与离堆之间，其前修有弯道，江水形成环流，江水超过堰顶时，洪水中挟带的泥石便流入到外江，这样便不会淤塞内江和宝瓶口水道。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深淘滩，低做堰”是千百年来都江堰水利工程的治水名言，起到“引水以灌田，分洪以减灾”的作用。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</p:txBody>
      </p:sp>
      <p:pic>
        <p:nvPicPr>
          <p:cNvPr id="8" name="图片 7" descr="C02_S01_0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rcRect b="3180"/>
          <a:stretch>
            <a:fillRect/>
          </a:stretch>
        </p:blipFill>
        <p:spPr>
          <a:xfrm>
            <a:off x="8414641" y="966905"/>
            <a:ext cx="3602843" cy="4491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2279" y="425427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1" name="文本框 99"/>
          <p:cNvSpPr txBox="1"/>
          <p:nvPr>
            <p:custDataLst>
              <p:tags r:id="rId4"/>
            </p:custDataLst>
          </p:nvPr>
        </p:nvSpPr>
        <p:spPr>
          <a:xfrm>
            <a:off x="254470" y="4713958"/>
            <a:ext cx="81076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000" dirty="0" smtClean="0">
                <a:latin typeface="+mn-ea"/>
              </a:rPr>
              <a:t>5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zh-CN" sz="2000" dirty="0" smtClean="0">
                <a:latin typeface="+mn-ea"/>
              </a:rPr>
              <a:t>对于</a:t>
            </a:r>
            <a:r>
              <a:rPr lang="zh-CN" sz="2000" dirty="0">
                <a:latin typeface="+mn-ea"/>
              </a:rPr>
              <a:t>岷江的治理可否采用修建水坝的方式？与</a:t>
            </a:r>
            <a:r>
              <a:rPr lang="zh-CN" sz="2000" dirty="0" smtClean="0">
                <a:latin typeface="+mn-ea"/>
              </a:rPr>
              <a:t>都江堰</a:t>
            </a:r>
            <a:r>
              <a:rPr lang="zh-CN" altLang="en-US" sz="2000" dirty="0" smtClean="0">
                <a:latin typeface="+mn-ea"/>
              </a:rPr>
              <a:t>水利</a:t>
            </a:r>
            <a:r>
              <a:rPr lang="zh-CN" sz="2000" dirty="0" smtClean="0">
                <a:latin typeface="+mn-ea"/>
              </a:rPr>
              <a:t>工程</a:t>
            </a:r>
            <a:r>
              <a:rPr lang="zh-CN" sz="2000" dirty="0">
                <a:latin typeface="+mn-ea"/>
              </a:rPr>
              <a:t>相比有何利弊。</a:t>
            </a:r>
            <a:endParaRPr lang="en-US" altLang="en-US" sz="2000" dirty="0">
              <a:latin typeface="+mn-ea"/>
            </a:endParaRPr>
          </a:p>
        </p:txBody>
      </p:sp>
      <p:sp>
        <p:nvSpPr>
          <p:cNvPr id="12" name="文本框 3"/>
          <p:cNvSpPr txBox="1"/>
          <p:nvPr>
            <p:custDataLst>
              <p:tags r:id="rId5"/>
            </p:custDataLst>
          </p:nvPr>
        </p:nvSpPr>
        <p:spPr>
          <a:xfrm>
            <a:off x="2635858" y="6256794"/>
            <a:ext cx="233238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 smtClean="0">
                <a:solidFill>
                  <a:srgbClr val="FF0000"/>
                </a:solidFill>
                <a:latin typeface="+mn-ea"/>
                <a:sym typeface="+mn-ea"/>
              </a:rPr>
              <a:t>生物多样性减少；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1428" y="5363498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5"/>
                </a:solidFill>
                <a:sym typeface="+mn-ea"/>
              </a:rPr>
              <a:t>利：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9640" y="5346453"/>
            <a:ext cx="5745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水坝具备发电、改善航运、调节气候等作用。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57303" y="5835938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accent5"/>
                </a:solidFill>
                <a:sym typeface="+mn-ea"/>
              </a:rPr>
              <a:t>弊：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5042" y="5834450"/>
            <a:ext cx="3901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下游水量减少，灌溉水源不足；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611742" y="5835621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库区泥沙淤积；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464536" y="5821016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周边土地草甸化；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037146" y="6248053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易引发地震；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人类利用、改造自然的典范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都江堰水利工程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86249" y="999568"/>
            <a:ext cx="8381889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  <a:cs typeface="微软雅黑" panose="020B0503020204020204" charset="-122"/>
              </a:rPr>
              <a:t>   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</a:rPr>
              <a:t>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都江堰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位于岷江由山谷河道进入成都平原的地方。古代，每当岷江洪水泛滥，成都平原就是一片汪洋；一遇旱灾，又是赤地千里，颗粒无收。公元前256年，李冰父子主持修建了著名的都江堰水利工程。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李冰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父子经过实地勘察，决定凿穿玉垒山引水东流。当时的人们以火烧石，使岩石爆裂，在玉垒山凿出了形状酷似瓶口的山口，故取名“宝瓶口”。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sz="1600" b="1" dirty="0">
                <a:latin typeface="+mn-ea"/>
                <a:cs typeface="微软雅黑" panose="020B0503020204020204" charset="-122"/>
              </a:rPr>
              <a:t>  </a:t>
            </a:r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因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江东地势较高，江水难以流入宝瓶口。人们用竹、木、卵石等材料，在岷江的江心筑分水堰，形如鱼嘴。鱼嘴分水堤将江水一分为二：西边称为外江，宽而浅；东边为窄而深的内江，流入宝瓶口。内外江的水量四六分水：水位较低时，60%的江水流入内江，保证了成都平原的生产和生活用水；而当水位较高时，大部分江水从外江排走，自动分配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“飞沙堰”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位于鱼嘴分水堤与离堆之间，其前修有弯道，江水形成环流，江水超过堰顶时，洪水中挟带的泥石便流入到外江，这样便不会淤塞内江和宝瓶口水道。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深淘滩，低做堰”是千百年来都江堰水利工程的治水名言，起到“引水以灌田，分洪以减灾”的作用。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</p:txBody>
      </p:sp>
      <p:pic>
        <p:nvPicPr>
          <p:cNvPr id="8" name="图片 7" descr="C02_S01_0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rcRect b="3180"/>
          <a:stretch>
            <a:fillRect/>
          </a:stretch>
        </p:blipFill>
        <p:spPr>
          <a:xfrm>
            <a:off x="8414641" y="966905"/>
            <a:ext cx="3602843" cy="4491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2279" y="425427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0" name="文本框 1"/>
          <p:cNvSpPr txBox="1"/>
          <p:nvPr>
            <p:custDataLst>
              <p:tags r:id="rId4"/>
            </p:custDataLst>
          </p:nvPr>
        </p:nvSpPr>
        <p:spPr>
          <a:xfrm>
            <a:off x="713740" y="5201451"/>
            <a:ext cx="683138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dirty="0" smtClean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改造</a:t>
            </a:r>
            <a:r>
              <a:rPr lang="zh-CN" sz="2400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自然，必须遵循自然规律，谋求人地和谐。</a:t>
            </a:r>
            <a:endParaRPr lang="zh-CN" altLang="en-US" sz="2400" dirty="0">
              <a:solidFill>
                <a:srgbClr val="FF0000"/>
              </a:solidFill>
              <a:latin typeface="+mn-ea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584" y="4736657"/>
            <a:ext cx="71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6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、修建</a:t>
            </a:r>
            <a:r>
              <a:rPr lang="zh-CN" altLang="zh-CN" sz="2000" dirty="0" smtClean="0">
                <a:latin typeface="+mn-ea"/>
              </a:rPr>
              <a:t>都江堰</a:t>
            </a:r>
            <a:r>
              <a:rPr lang="zh-CN" altLang="en-US" sz="2000" dirty="0" smtClean="0">
                <a:latin typeface="+mn-ea"/>
              </a:rPr>
              <a:t>水利</a:t>
            </a:r>
            <a:r>
              <a:rPr lang="zh-CN" altLang="zh-CN" sz="2000" dirty="0" smtClean="0">
                <a:latin typeface="+mn-ea"/>
              </a:rPr>
              <a:t>工程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体现了人类改造自然的原则是什么？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8960"/>
            <a:ext cx="690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有些区域自然条件较差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,</a:t>
            </a:r>
            <a:r>
              <a:rPr lang="zh-CN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但由于科技水平高、交通便利、对外开放程度好、教育水平高等</a:t>
            </a:r>
            <a:r>
              <a:rPr lang="en-US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,</a:t>
            </a:r>
            <a:r>
              <a:rPr lang="zh-CN" altLang="zh-CN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区域发展水平高。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5" name="图片 4" descr="地图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37" y="177564"/>
            <a:ext cx="4624298" cy="4150596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72348" y="2076024"/>
            <a:ext cx="929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 smtClean="0">
                <a:solidFill>
                  <a:schemeClr val="accent5"/>
                </a:solidFill>
                <a:latin typeface="+mn-ea"/>
                <a:cs typeface="黑体" panose="02010609060101010101" charset="-122"/>
              </a:rPr>
              <a:t>日本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>
            <a:off x="2683897" y="2619597"/>
            <a:ext cx="1352" cy="5874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78975" y="3156076"/>
            <a:ext cx="929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岛国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1643270" y="2466739"/>
            <a:ext cx="710674" cy="190647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62" y="2155642"/>
            <a:ext cx="1209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面积狭小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9524" y="3459551"/>
            <a:ext cx="1340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资源贫乏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6043" y="4135972"/>
            <a:ext cx="1340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地震频繁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" y="2829808"/>
            <a:ext cx="1784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多山地、丘陵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023610" y="2593738"/>
            <a:ext cx="713503" cy="1938505"/>
          </a:xfrm>
          <a:prstGeom prst="leftBrace">
            <a:avLst>
              <a:gd name="adj1" fmla="val 0"/>
              <a:gd name="adj2" fmla="val 43166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42040" y="2361051"/>
            <a:ext cx="1508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多优良港湾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13344" y="2407334"/>
            <a:ext cx="13800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海运便利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04302" y="3027152"/>
            <a:ext cx="12603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科技发达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78487" y="4284179"/>
            <a:ext cx="15644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劳动力丰富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671861" y="3628197"/>
            <a:ext cx="15644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黑体" panose="02010609060101010101" charset="-122"/>
              </a:rPr>
              <a:t>人才众多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cxnSp>
        <p:nvCxnSpPr>
          <p:cNvPr id="22" name="直接箭头连接符 21"/>
          <p:cNvCxnSpPr/>
          <p:nvPr>
            <p:custDataLst>
              <p:tags r:id="rId14"/>
            </p:custDataLst>
          </p:nvPr>
        </p:nvCxnSpPr>
        <p:spPr>
          <a:xfrm flipV="1">
            <a:off x="5082990" y="2620641"/>
            <a:ext cx="356858" cy="11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>
            <p:custDataLst>
              <p:tags r:id="rId15"/>
            </p:custDataLst>
          </p:nvPr>
        </p:nvCxnSpPr>
        <p:spPr>
          <a:xfrm>
            <a:off x="6599583" y="2676939"/>
            <a:ext cx="949213" cy="22263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9" idx="3"/>
          </p:cNvCxnSpPr>
          <p:nvPr>
            <p:custDataLst>
              <p:tags r:id="rId16"/>
            </p:custDataLst>
          </p:nvPr>
        </p:nvCxnSpPr>
        <p:spPr>
          <a:xfrm>
            <a:off x="4964621" y="3227207"/>
            <a:ext cx="2451653" cy="1649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>
            <p:custDataLst>
              <p:tags r:id="rId17"/>
            </p:custDataLst>
          </p:nvPr>
        </p:nvCxnSpPr>
        <p:spPr>
          <a:xfrm>
            <a:off x="4837043" y="3869635"/>
            <a:ext cx="2658744" cy="10866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>
            <p:custDataLst>
              <p:tags r:id="rId18"/>
            </p:custDataLst>
          </p:nvPr>
        </p:nvCxnSpPr>
        <p:spPr>
          <a:xfrm>
            <a:off x="5102087" y="4545496"/>
            <a:ext cx="2473214" cy="490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7596721" y="4666405"/>
            <a:ext cx="2589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发展进口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加工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—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出口的外向型经济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5291" y="527652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发达国家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56744" y="5709177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现代化农业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38267" y="531436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高新技术产业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00678" y="3129573"/>
            <a:ext cx="424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不利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48208" y="3136200"/>
            <a:ext cx="4244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109728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cs typeface="黑体" panose="02010609060101010101" charset="-122"/>
              </a:rPr>
              <a:t>有利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cs typeface="黑体" panose="02010609060101010101" charset="-122"/>
            </a:endParaRPr>
          </a:p>
        </p:txBody>
      </p:sp>
      <p:sp>
        <p:nvSpPr>
          <p:cNvPr id="45" name="右大括号 44"/>
          <p:cNvSpPr/>
          <p:nvPr/>
        </p:nvSpPr>
        <p:spPr>
          <a:xfrm>
            <a:off x="9939130" y="4872008"/>
            <a:ext cx="291547" cy="1369765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675119" y="601204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cs typeface="隶书" charset="0"/>
              </a:rPr>
              <a:t>旅游业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7" name="文本框 19"/>
          <p:cNvSpPr txBox="1"/>
          <p:nvPr>
            <p:custDataLst>
              <p:tags r:id="rId21"/>
            </p:custDataLst>
          </p:nvPr>
        </p:nvSpPr>
        <p:spPr>
          <a:xfrm>
            <a:off x="223841" y="6334780"/>
            <a:ext cx="6832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>
              <a:defRPr/>
            </a:pPr>
            <a:r>
              <a:rPr lang="zh-CN" altLang="en-US" sz="2400" b="1" dirty="0" smtClean="0">
                <a:solidFill>
                  <a:schemeClr val="accent5"/>
                </a:solidFill>
                <a:latin typeface="+mn-ea"/>
                <a:cs typeface="黑体" panose="02010609060101010101" charset="-122"/>
                <a:sym typeface="+mn-ea"/>
              </a:rPr>
              <a:t>自然</a:t>
            </a:r>
            <a:r>
              <a:rPr lang="zh-CN" altLang="en-US" sz="2400" b="1" dirty="0">
                <a:solidFill>
                  <a:schemeClr val="accent5"/>
                </a:solidFill>
                <a:latin typeface="+mn-ea"/>
                <a:cs typeface="黑体" panose="02010609060101010101" charset="-122"/>
                <a:sym typeface="+mn-ea"/>
              </a:rPr>
              <a:t>条件和社会经济条件共同作用决定区域发展</a:t>
            </a:r>
            <a:endParaRPr lang="zh-CN" altLang="en-US" sz="2400" b="1" dirty="0">
              <a:solidFill>
                <a:schemeClr val="accent5"/>
              </a:solidFill>
              <a:latin typeface="+mn-ea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34" grpId="0"/>
      <p:bldP spid="36" grpId="0"/>
      <p:bldP spid="37" grpId="0"/>
      <p:bldP spid="38" grpId="0"/>
      <p:bldP spid="39" grpId="0"/>
      <p:bldP spid="40" grpId="0"/>
      <p:bldP spid="45" grpId="0" animBg="1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16112" y="116112"/>
            <a:ext cx="7238845" cy="897779"/>
            <a:chOff x="-209078" y="140678"/>
            <a:chExt cx="4977898" cy="8977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4" name="文本框 14"/>
            <p:cNvSpPr txBox="1"/>
            <p:nvPr/>
          </p:nvSpPr>
          <p:spPr>
            <a:xfrm>
              <a:off x="-209078" y="140678"/>
              <a:ext cx="497789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二、自然资源与区域发展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5" name="标题 40961"/>
          <p:cNvSpPr txBox="1"/>
          <p:nvPr/>
        </p:nvSpPr>
        <p:spPr>
          <a:xfrm>
            <a:off x="53008" y="1067819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9344" y="997239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19652" y="971384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沙特阿拉伯的“昨天”、 “今天”和“明天”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4978" y="1924491"/>
            <a:ext cx="4890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  <a:cs typeface="微软雅黑" panose="020B0503020204020204" charset="-122"/>
                <a:sym typeface="+mn-ea"/>
              </a:rPr>
              <a:t>    沙特阿拉伯原来土地贫瘠，资源匮乏，地广人稀，</a:t>
            </a:r>
            <a:r>
              <a:rPr lang="zh-CN" altLang="en-US" sz="2000" dirty="0" smtClean="0">
                <a:latin typeface="+mn-ea"/>
              </a:rPr>
              <a:t>当世界上大多数地区已是现代文明社会，阿拉伯半岛的贝都因人仍在沿袭着祖先逐水草而居的游牧生活。截至</a:t>
            </a:r>
            <a:r>
              <a:rPr lang="en-US" altLang="zh-CN" sz="2000" dirty="0" smtClean="0">
                <a:latin typeface="+mn-ea"/>
              </a:rPr>
              <a:t>1933 </a:t>
            </a:r>
            <a:r>
              <a:rPr lang="zh-CN" altLang="en-US" sz="2000" dirty="0" smtClean="0">
                <a:latin typeface="+mn-ea"/>
              </a:rPr>
              <a:t>年，沙特全国人口中有</a:t>
            </a:r>
            <a:r>
              <a:rPr lang="en-US" altLang="zh-CN" sz="2000" dirty="0" smtClean="0">
                <a:latin typeface="+mn-ea"/>
              </a:rPr>
              <a:t>58%</a:t>
            </a:r>
            <a:r>
              <a:rPr lang="zh-CN" altLang="en-US" sz="2000" dirty="0" smtClean="0">
                <a:latin typeface="+mn-ea"/>
              </a:rPr>
              <a:t>为游牧民，经济发展缓慢。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rcRect l="7282" r="22852"/>
          <a:stretch>
            <a:fillRect/>
          </a:stretch>
        </p:blipFill>
        <p:spPr>
          <a:xfrm>
            <a:off x="8468139" y="1954129"/>
            <a:ext cx="3621924" cy="220705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10048" y="4048869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5531" y="4636836"/>
            <a:ext cx="6122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1</a:t>
            </a:r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、农业社会时期，石油属于自然资源吗？为什么？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6732" y="498652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不属于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26259" y="5020625"/>
            <a:ext cx="4518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生产力水平低下，无法开采和使用石油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3048" y="5349597"/>
            <a:ext cx="6918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2</a:t>
            </a:r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、农业社会时期，沙特经济的发展与哪些资源关系密切</a:t>
            </a:r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? 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7692" y="5710469"/>
            <a:ext cx="376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气候资源、土地资源、水资源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8601" y="6069244"/>
            <a:ext cx="633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3</a:t>
            </a:r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1933</a:t>
            </a:r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年以前，沙特经济发展缓慢的原因是什么？</a:t>
            </a:r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 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6324" y="6457890"/>
            <a:ext cx="9112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热带沙漠气候，气候干旱，水资源短缺，可耕种的土地有限，制约经济的发展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5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6728" y="1917769"/>
            <a:ext cx="3314907" cy="297687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197838" y="992869"/>
            <a:ext cx="7422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pc="90" dirty="0" smtClean="0">
                <a:uFillTx/>
                <a:latin typeface="+mn-ea"/>
              </a:rPr>
              <a:t>    沙特</a:t>
            </a:r>
            <a:r>
              <a:rPr lang="zh-CN" altLang="en-US" spc="90" dirty="0">
                <a:uFillTx/>
                <a:latin typeface="+mn-ea"/>
              </a:rPr>
              <a:t>是中东地区地石油大国，原油探明储量409亿吨，占世界储量的17.2%，居世界第二位</a:t>
            </a:r>
            <a:r>
              <a:rPr lang="zh-CN" altLang="en-US" spc="90" dirty="0" smtClean="0">
                <a:uFillTx/>
                <a:latin typeface="+mn-ea"/>
              </a:rPr>
              <a:t>。</a:t>
            </a:r>
            <a:endParaRPr lang="en-US" altLang="zh-CN" spc="90" dirty="0" smtClean="0">
              <a:uFillTx/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CN" altLang="en-US" spc="80" dirty="0" smtClean="0">
                <a:latin typeface="+mn-ea"/>
              </a:rPr>
              <a:t>    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1933年发现石油后，</a:t>
            </a:r>
            <a:r>
              <a:rPr lang="zh-CN" altLang="en-US" spc="80" dirty="0" smtClean="0">
                <a:latin typeface="+mn-ea"/>
              </a:rPr>
              <a:t>石油和石化工业是沙特的经济命脉，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依靠出口石油和对石油的开发利用发展经济，</a:t>
            </a:r>
            <a:r>
              <a:rPr lang="zh-CN" altLang="en-US" spc="80" dirty="0" smtClean="0">
                <a:latin typeface="+mn-ea"/>
              </a:rPr>
              <a:t>石油收入占国家财政收入的87%，占国内生产总值的42%。近年来，沙特政府充分利用本国丰富的石油、天然气资源，积极引进国外的先进技术设备，大力发展钢铁、炼铝、水泥、海水淡化、电力工业、农业和服务业等非石油产业，依赖石油的单一经济结构有所改观。</a:t>
            </a:r>
            <a:r>
              <a:rPr lang="zh-CN" altLang="en-US" dirty="0" smtClean="0">
                <a:latin typeface="+mn-ea"/>
              </a:rPr>
              <a:t>    </a:t>
            </a:r>
            <a:endParaRPr lang="zh-CN" altLang="en-US" spc="90" dirty="0">
              <a:uFillTx/>
              <a:latin typeface="+mn-ea"/>
            </a:endParaRPr>
          </a:p>
        </p:txBody>
      </p:sp>
      <p:sp>
        <p:nvSpPr>
          <p:cNvPr id="6" name="标题 40961"/>
          <p:cNvSpPr txBox="1"/>
          <p:nvPr/>
        </p:nvSpPr>
        <p:spPr>
          <a:xfrm>
            <a:off x="53008" y="13619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79344" y="6561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9652" y="39756"/>
            <a:ext cx="79245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沙特阿拉伯的“昨天”、 “今天”和“明天”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5046" y="3890588"/>
            <a:ext cx="5473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4</a:t>
            </a:r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1933</a:t>
            </a:r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年以后，沙特主要开发哪类自然资源？</a:t>
            </a:r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 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8320" y="428171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000" dirty="0" smtClean="0">
                <a:solidFill>
                  <a:srgbClr val="FF0000"/>
                </a:solidFill>
              </a:rPr>
              <a:t>矿产资源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2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63622" y="1060175"/>
            <a:ext cx="4365733" cy="27440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198783" y="348035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6630" y="4658358"/>
            <a:ext cx="4673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5</a:t>
            </a:r>
            <a:r>
              <a:rPr lang="zh-CN" altLang="en-US" sz="2000" dirty="0" smtClean="0">
                <a:latin typeface="+mn-ea"/>
              </a:rPr>
              <a:t>、沙特阿拉伯石油开发的条件有哪些？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5" name="文本框 15"/>
          <p:cNvSpPr txBox="1"/>
          <p:nvPr>
            <p:custDataLst>
              <p:tags r:id="rId4"/>
            </p:custDataLst>
          </p:nvPr>
        </p:nvSpPr>
        <p:spPr>
          <a:xfrm>
            <a:off x="5862312" y="5446097"/>
            <a:ext cx="593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主要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分布在波斯湾沿岸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海运便利，运输成本</a:t>
            </a: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较低。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073" y="5863530"/>
            <a:ext cx="5673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latin typeface="+mn-ea"/>
              </a:rPr>
              <a:t>6</a:t>
            </a:r>
            <a:r>
              <a:rPr lang="zh-CN" altLang="en-US" sz="2000" dirty="0" smtClean="0">
                <a:latin typeface="+mn-ea"/>
              </a:rPr>
              <a:t>、石油</a:t>
            </a:r>
            <a:r>
              <a:rPr lang="en-US" altLang="zh-CN" sz="2000" dirty="0" err="1" smtClean="0">
                <a:latin typeface="+mn-ea"/>
              </a:rPr>
              <a:t>资源</a:t>
            </a:r>
            <a:r>
              <a:rPr lang="zh-CN" altLang="en-US" sz="2000" dirty="0" smtClean="0">
                <a:latin typeface="+mn-ea"/>
              </a:rPr>
              <a:t>为沙特的</a:t>
            </a:r>
            <a:r>
              <a:rPr lang="en-US" altLang="zh-CN" sz="2000" dirty="0" err="1" smtClean="0">
                <a:latin typeface="+mn-ea"/>
              </a:rPr>
              <a:t>发展</a:t>
            </a:r>
            <a:r>
              <a:rPr lang="zh-CN" altLang="en-US" sz="2000" dirty="0" smtClean="0">
                <a:latin typeface="+mn-ea"/>
              </a:rPr>
              <a:t>提供了什么</a:t>
            </a:r>
            <a:r>
              <a:rPr lang="en-US" altLang="zh-CN" sz="2000" dirty="0" err="1" smtClean="0">
                <a:latin typeface="+mn-ea"/>
              </a:rPr>
              <a:t>基础</a:t>
            </a:r>
            <a:r>
              <a:rPr lang="zh-CN" altLang="en-US" sz="2000" dirty="0" smtClean="0">
                <a:latin typeface="+mn-ea"/>
              </a:rPr>
              <a:t>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12720" y="4242283"/>
            <a:ext cx="6751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accent5"/>
                </a:solidFill>
                <a:latin typeface="+mn-ea"/>
              </a:rPr>
              <a:t>不同阶段，影响区域发展的自然资源种类不同。</a:t>
            </a:r>
            <a:endParaRPr lang="zh-CN" altLang="en-US" sz="24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73834" y="5862935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物质基础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5789" y="5043141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石油资源丰富</a:t>
            </a:r>
            <a:r>
              <a:rPr lang="en-US" altLang="zh-CN" sz="2000" dirty="0" smtClean="0">
                <a:solidFill>
                  <a:srgbClr val="FF0000"/>
                </a:solidFill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</a:rPr>
              <a:t>储量大；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001644" y="5057845"/>
            <a:ext cx="4709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石油分布规模大</a:t>
            </a:r>
            <a:r>
              <a:rPr lang="en-US" altLang="zh-CN" sz="2000" dirty="0" smtClean="0">
                <a:solidFill>
                  <a:srgbClr val="FF0000"/>
                </a:solidFill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</a:rPr>
              <a:t>品种多样</a:t>
            </a:r>
            <a:r>
              <a:rPr lang="en-US" altLang="zh-CN" sz="2000" dirty="0" smtClean="0">
                <a:solidFill>
                  <a:srgbClr val="FF0000"/>
                </a:solidFill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</a:rPr>
              <a:t>品质好；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146290" y="5088325"/>
            <a:ext cx="3750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埋藏浅</a:t>
            </a:r>
            <a:r>
              <a:rPr lang="en-US" altLang="zh-CN" sz="2000" dirty="0" smtClean="0">
                <a:solidFill>
                  <a:srgbClr val="FF0000"/>
                </a:solidFill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</a:rPr>
              <a:t>易于开发</a:t>
            </a:r>
            <a:r>
              <a:rPr lang="en-US" altLang="zh-CN" sz="2000" dirty="0" smtClean="0">
                <a:solidFill>
                  <a:srgbClr val="FF0000"/>
                </a:solidFill>
              </a:rPr>
              <a:t>,</a:t>
            </a:r>
            <a:r>
              <a:rPr lang="zh-CN" altLang="en-US" sz="2000" dirty="0" smtClean="0">
                <a:solidFill>
                  <a:srgbClr val="FF0000"/>
                </a:solidFill>
              </a:rPr>
              <a:t>开采成本低；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304800" y="5438210"/>
            <a:ext cx="5821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世界能源消费结构以石油为主，消费市场广阔；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/>
          <p:nvPr>
            <p:custDataLst>
              <p:tags r:id="rId1"/>
            </p:custDataLst>
          </p:nvPr>
        </p:nvSpPr>
        <p:spPr>
          <a:xfrm>
            <a:off x="197838" y="992869"/>
            <a:ext cx="7422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pc="90" dirty="0" smtClean="0">
                <a:uFillTx/>
                <a:latin typeface="+mn-ea"/>
              </a:rPr>
              <a:t>    沙特</a:t>
            </a:r>
            <a:r>
              <a:rPr lang="zh-CN" altLang="en-US" spc="90" dirty="0">
                <a:uFillTx/>
                <a:latin typeface="+mn-ea"/>
              </a:rPr>
              <a:t>是中东地区地石油大国，原油探明储量409亿吨，占世界储量的17.2%，居世界第二位</a:t>
            </a:r>
            <a:r>
              <a:rPr lang="zh-CN" altLang="en-US" spc="90" dirty="0" smtClean="0">
                <a:uFillTx/>
                <a:latin typeface="+mn-ea"/>
              </a:rPr>
              <a:t>。</a:t>
            </a:r>
            <a:endParaRPr lang="en-US" altLang="zh-CN" spc="90" dirty="0" smtClean="0">
              <a:uFillTx/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CN" altLang="en-US" spc="80" dirty="0" smtClean="0">
                <a:latin typeface="+mn-ea"/>
              </a:rPr>
              <a:t>    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1933年发现石油后，</a:t>
            </a:r>
            <a:r>
              <a:rPr lang="zh-CN" altLang="en-US" spc="80" dirty="0" smtClean="0">
                <a:latin typeface="+mn-ea"/>
              </a:rPr>
              <a:t>石油和石化工业是沙特的经济命脉，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依靠出口石油和对石油的开发利用发展经济，</a:t>
            </a:r>
            <a:r>
              <a:rPr lang="zh-CN" altLang="en-US" spc="80" dirty="0" smtClean="0">
                <a:latin typeface="+mn-ea"/>
              </a:rPr>
              <a:t>石油收入占国家财政收入的87%，占国内生产总值的42%。近年来，沙特政府充分利用本国丰富的石油、天然气资源，积极引进国外的先进技术设备，大力发展钢铁、炼铝、水泥、海水淡化、电力工业、农业和服务业等非石油产业，依赖石油的单一经济结构有所改观。</a:t>
            </a:r>
            <a:r>
              <a:rPr lang="zh-CN" altLang="en-US" dirty="0" smtClean="0">
                <a:latin typeface="+mn-ea"/>
              </a:rPr>
              <a:t>    </a:t>
            </a:r>
            <a:endParaRPr lang="zh-CN" altLang="en-US" spc="90" dirty="0">
              <a:uFillTx/>
              <a:latin typeface="+mn-ea"/>
            </a:endParaRPr>
          </a:p>
        </p:txBody>
      </p:sp>
      <p:sp>
        <p:nvSpPr>
          <p:cNvPr id="6" name="标题 40961"/>
          <p:cNvSpPr txBox="1"/>
          <p:nvPr/>
        </p:nvSpPr>
        <p:spPr>
          <a:xfrm>
            <a:off x="53008" y="13619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79344" y="6561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19652" y="39756"/>
            <a:ext cx="79245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沙特阿拉伯的“昨天”、 “今天”和“明天”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2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63622" y="1060175"/>
            <a:ext cx="4365733" cy="27440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198783" y="348035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3" name="文本框 13"/>
          <p:cNvSpPr txBox="1"/>
          <p:nvPr>
            <p:custDataLst>
              <p:tags r:id="rId4"/>
            </p:custDataLst>
          </p:nvPr>
        </p:nvSpPr>
        <p:spPr>
          <a:xfrm>
            <a:off x="322447" y="3924752"/>
            <a:ext cx="9324474" cy="40011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>
              <a:lnSpc>
                <a:spcPct val="100000"/>
              </a:lnSpc>
              <a:buClrTx/>
              <a:buSzTx/>
              <a:buFontTx/>
            </a:pPr>
            <a:r>
              <a:rPr lang="en-US" altLang="zh-CN" sz="2000" dirty="0" smtClean="0">
                <a:latin typeface="+mn-ea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000" dirty="0" smtClean="0">
                <a:latin typeface="+mn-ea"/>
                <a:cs typeface="微软雅黑" panose="020B0503020204020204" charset="-122"/>
                <a:sym typeface="+mn-ea"/>
              </a:rPr>
              <a:t>、石油这</a:t>
            </a:r>
            <a:r>
              <a:rPr lang="zh-CN" sz="2000" dirty="0" smtClean="0">
                <a:latin typeface="+mn-ea"/>
                <a:cs typeface="微软雅黑" panose="020B0503020204020204" charset="-122"/>
                <a:sym typeface="+mn-ea"/>
              </a:rPr>
              <a:t>种关键性资源的发现</a:t>
            </a:r>
            <a:r>
              <a:rPr lang="zh-CN" sz="2000" dirty="0">
                <a:latin typeface="+mn-ea"/>
                <a:cs typeface="微软雅黑" panose="020B0503020204020204" charset="-122"/>
                <a:sym typeface="+mn-ea"/>
              </a:rPr>
              <a:t>与开发</a:t>
            </a:r>
            <a:r>
              <a:rPr lang="zh-CN" sz="2000" dirty="0" smtClean="0">
                <a:latin typeface="+mn-ea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 dirty="0" smtClean="0">
                <a:latin typeface="+mn-ea"/>
                <a:cs typeface="微软雅黑" panose="020B0503020204020204" charset="-122"/>
                <a:sym typeface="+mn-ea"/>
              </a:rPr>
              <a:t>是如何促进沙特</a:t>
            </a:r>
            <a:r>
              <a:rPr lang="zh-CN" sz="2000" dirty="0" smtClean="0">
                <a:latin typeface="+mn-ea"/>
                <a:cs typeface="微软雅黑" panose="020B0503020204020204" charset="-122"/>
                <a:sym typeface="+mn-ea"/>
              </a:rPr>
              <a:t>经济</a:t>
            </a:r>
            <a:r>
              <a:rPr lang="zh-CN" sz="2000" dirty="0">
                <a:latin typeface="+mn-ea"/>
                <a:cs typeface="微软雅黑" panose="020B0503020204020204" charset="-122"/>
                <a:sym typeface="+mn-ea"/>
              </a:rPr>
              <a:t>发生根本性</a:t>
            </a:r>
            <a:r>
              <a:rPr lang="zh-CN" sz="2000" dirty="0" smtClean="0">
                <a:latin typeface="+mn-ea"/>
                <a:cs typeface="微软雅黑" panose="020B0503020204020204" charset="-122"/>
                <a:sym typeface="+mn-ea"/>
              </a:rPr>
              <a:t>改变</a:t>
            </a:r>
            <a:r>
              <a:rPr lang="zh-CN" altLang="en-US" sz="2000" dirty="0" smtClean="0">
                <a:latin typeface="+mn-ea"/>
                <a:cs typeface="微软雅黑" panose="020B0503020204020204" charset="-122"/>
                <a:sym typeface="+mn-ea"/>
              </a:rPr>
              <a:t>的？</a:t>
            </a:r>
            <a:endParaRPr lang="zh-CN" sz="2000" dirty="0"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文本1"/>
          <p:cNvSpPr txBox="1"/>
          <p:nvPr/>
        </p:nvSpPr>
        <p:spPr>
          <a:xfrm>
            <a:off x="742833" y="4350992"/>
            <a:ext cx="396632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i="0" dirty="0">
                <a:solidFill>
                  <a:srgbClr val="FF0000"/>
                </a:solidFill>
                <a:latin typeface="+mn-ea"/>
              </a:rPr>
              <a:t>资源优势转变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为经济优势；</a:t>
            </a:r>
            <a:endParaRPr lang="zh-CN" altLang="en-US" sz="2400" i="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8126" y="4883847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带动相关产业的发展，增加就业机会；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7468" y="540573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促进基础设施建设；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/>
          <p:cNvSpPr txBox="1"/>
          <p:nvPr>
            <p:custDataLst>
              <p:tags r:id="rId1"/>
            </p:custDataLst>
          </p:nvPr>
        </p:nvSpPr>
        <p:spPr>
          <a:xfrm>
            <a:off x="204732" y="1037108"/>
            <a:ext cx="1149958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    为了</a:t>
            </a:r>
            <a:r>
              <a:rPr lang="zh-CN" altLang="en-US" sz="2000" dirty="0">
                <a:solidFill>
                  <a:srgbClr val="262626"/>
                </a:solidFill>
                <a:latin typeface="+mn-ea"/>
              </a:rPr>
              <a:t>保护地球环境，减少碳排放成为全球的目标，全球都在减少化石能源的使用。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根据沙特阿拉伯货币局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(SAMA)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发布的统计数据，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2009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年至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 2018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年沙特石油收入占政府财政收入的比例依次为：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85% (2009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90% (2010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93% (2011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92% (2012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90%(2013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 88% (2014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73%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（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2015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64% (2016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63% (2017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和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67% (2018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。</a:t>
            </a:r>
            <a:endParaRPr lang="zh-CN" altLang="en-US" sz="2000" dirty="0">
              <a:solidFill>
                <a:srgbClr val="262626"/>
              </a:solidFill>
              <a:latin typeface="+mn-ea"/>
            </a:endParaRPr>
          </a:p>
        </p:txBody>
      </p:sp>
      <p:sp>
        <p:nvSpPr>
          <p:cNvPr id="3" name="Title 6"/>
          <p:cNvSpPr txBox="1"/>
          <p:nvPr>
            <p:custDataLst>
              <p:tags r:id="rId2"/>
            </p:custDataLst>
          </p:nvPr>
        </p:nvSpPr>
        <p:spPr>
          <a:xfrm>
            <a:off x="380365" y="4725035"/>
            <a:ext cx="731583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eaLnBrk="1" hangingPunct="1"/>
            <a:r>
              <a:rPr lang="en-US" altLang="zh-CN" sz="2000" dirty="0" smtClean="0">
                <a:solidFill>
                  <a:srgbClr val="262626"/>
                </a:solidFill>
                <a:latin typeface="+mn-ea"/>
              </a:rPr>
              <a:t>9</a:t>
            </a:r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、除了</a:t>
            </a:r>
            <a:r>
              <a:rPr lang="zh-CN" altLang="en-US" sz="2000" dirty="0">
                <a:solidFill>
                  <a:srgbClr val="262626"/>
                </a:solidFill>
                <a:latin typeface="+mn-ea"/>
              </a:rPr>
              <a:t>石油，“明天”的沙特还可以依靠哪些能源？为什么？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         </a:t>
            </a:r>
            <a:endParaRPr lang="en-US" altLang="zh-CN" sz="2000" dirty="0">
              <a:solidFill>
                <a:srgbClr val="262626"/>
              </a:solidFill>
              <a:latin typeface="+mn-ea"/>
            </a:endParaRPr>
          </a:p>
        </p:txBody>
      </p:sp>
      <p:sp>
        <p:nvSpPr>
          <p:cNvPr id="5" name="文本框 17"/>
          <p:cNvSpPr txBox="1"/>
          <p:nvPr>
            <p:custDataLst>
              <p:tags r:id="rId3"/>
            </p:custDataLst>
          </p:nvPr>
        </p:nvSpPr>
        <p:spPr>
          <a:xfrm>
            <a:off x="3383280" y="6289655"/>
            <a:ext cx="32918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资金雄厚；政策支持。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803" y="2833468"/>
            <a:ext cx="9933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8</a:t>
            </a:r>
            <a:r>
              <a:rPr lang="zh-CN" altLang="en-US" sz="2000" dirty="0" smtClean="0">
                <a:latin typeface="+mn-ea"/>
              </a:rPr>
              <a:t>、沙特尽管石油资源丰富，但过度依赖石油资源，也会制约区域经济的发展，为什么？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983" y="322683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产业结构单一；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11596" y="3259445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原油加工能力弱，附加值低；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1606" y="325447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世界油价波动较大；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2426" y="4365011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环保要求提高，可利用的新能源增多；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1696" y="4006161"/>
            <a:ext cx="4936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石油属于不可再生能源，面临枯竭情况；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文本2"/>
          <p:cNvSpPr txBox="1"/>
          <p:nvPr/>
        </p:nvSpPr>
        <p:spPr>
          <a:xfrm>
            <a:off x="674807" y="3614627"/>
            <a:ext cx="504019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/>
            <a:r>
              <a:rPr lang="zh-CN" altLang="en-US" sz="2000" i="0" dirty="0" smtClean="0">
                <a:solidFill>
                  <a:srgbClr val="FF0000"/>
                </a:solidFill>
                <a:latin typeface="+mn-ea"/>
              </a:rPr>
              <a:t>石油开发</a:t>
            </a:r>
            <a:r>
              <a:rPr lang="zh-CN" altLang="en-US" sz="2000" i="0" dirty="0">
                <a:solidFill>
                  <a:srgbClr val="FF0000"/>
                </a:solidFill>
                <a:latin typeface="+mn-ea"/>
              </a:rPr>
              <a:t>投入</a:t>
            </a:r>
            <a:r>
              <a:rPr lang="zh-CN" altLang="en-US" sz="2000" i="0" dirty="0" smtClean="0">
                <a:solidFill>
                  <a:srgbClr val="FF0000"/>
                </a:solidFill>
                <a:latin typeface="+mn-ea"/>
              </a:rPr>
              <a:t>过多，导致制造业发展缓慢；</a:t>
            </a:r>
            <a:endParaRPr lang="zh-CN" altLang="en-US" sz="2000" i="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标题 40961"/>
          <p:cNvSpPr txBox="1"/>
          <p:nvPr/>
        </p:nvSpPr>
        <p:spPr>
          <a:xfrm>
            <a:off x="53008" y="13619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9344" y="6561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19652" y="39756"/>
            <a:ext cx="79245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沙特阿拉伯的“昨天”、 “今天”和“明天”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023" y="238307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6782" y="504284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太阳能、风能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351848" y="5161191"/>
            <a:ext cx="5837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位于热带沙漠气候区，全年干旱少雨，日照充足；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3352800" y="5529372"/>
            <a:ext cx="6003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高原地形，空气较稀薄，太阳能资源丰富；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3378140" y="590865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多大风；</a:t>
            </a:r>
            <a:endParaRPr lang="zh-CN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7"/>
          <p:cNvSpPr txBox="1"/>
          <p:nvPr>
            <p:custDataLst>
              <p:tags r:id="rId1"/>
            </p:custDataLst>
          </p:nvPr>
        </p:nvSpPr>
        <p:spPr>
          <a:xfrm>
            <a:off x="204732" y="1037108"/>
            <a:ext cx="1149958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dirty="0" smtClean="0">
                <a:solidFill>
                  <a:srgbClr val="262626"/>
                </a:solidFill>
                <a:latin typeface="+mn-ea"/>
              </a:rPr>
              <a:t>    为了</a:t>
            </a:r>
            <a:r>
              <a:rPr lang="zh-CN" altLang="en-US" sz="2000" dirty="0">
                <a:solidFill>
                  <a:srgbClr val="262626"/>
                </a:solidFill>
                <a:latin typeface="+mn-ea"/>
              </a:rPr>
              <a:t>保护地球环境，减少碳排放成为全球的目标，全球都在减少化石能源的使用。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根据沙特阿拉伯货币局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(SAMA)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发布的统计数据，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2009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年至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 2018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年沙特石油收入占政府财政收入的比例依次为：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85% (2009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90% (2010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93% (2011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92% (2012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90%(2013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 88% (2014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73%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（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2015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64% (2016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63% (2017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和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67% (2018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年</a:t>
            </a:r>
            <a:r>
              <a:rPr lang="en-US" altLang="zh-CN" sz="2000" dirty="0">
                <a:solidFill>
                  <a:srgbClr val="262626"/>
                </a:solidFill>
                <a:latin typeface="+mn-ea"/>
              </a:rPr>
              <a:t>) </a:t>
            </a:r>
            <a:r>
              <a:rPr lang="zh-CN" altLang="zh-CN" sz="2000" dirty="0">
                <a:solidFill>
                  <a:srgbClr val="262626"/>
                </a:solidFill>
                <a:latin typeface="+mn-ea"/>
              </a:rPr>
              <a:t>。</a:t>
            </a:r>
            <a:endParaRPr lang="zh-CN" altLang="en-US" sz="2000" dirty="0">
              <a:solidFill>
                <a:srgbClr val="262626"/>
              </a:solidFill>
              <a:latin typeface="+mn-ea"/>
            </a:endParaRPr>
          </a:p>
        </p:txBody>
      </p:sp>
      <p:sp>
        <p:nvSpPr>
          <p:cNvPr id="13" name="标题 40961"/>
          <p:cNvSpPr txBox="1"/>
          <p:nvPr/>
        </p:nvSpPr>
        <p:spPr>
          <a:xfrm>
            <a:off x="53008" y="13619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阅读活动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9344" y="6561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19652" y="39756"/>
            <a:ext cx="79245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沙特阿拉伯的“昨天”、 “今天”和“明天”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023" y="2383071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7762" y="2820583"/>
            <a:ext cx="6821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10</a:t>
            </a:r>
            <a:r>
              <a:rPr lang="zh-CN" altLang="en-US" sz="2000" dirty="0" smtClean="0"/>
              <a:t>、沙特如何利用石油资源来推动经济的可持续发展？</a:t>
            </a:r>
            <a:endParaRPr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709064" y="3215394"/>
            <a:ext cx="68194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solidFill>
                  <a:srgbClr val="FF0000"/>
                </a:solidFill>
              </a:rPr>
              <a:t>调整产业结构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，</a:t>
            </a:r>
            <a:r>
              <a:rPr lang="zh-CN" altLang="en-US" sz="2000" dirty="0" smtClean="0">
                <a:solidFill>
                  <a:srgbClr val="FF0000"/>
                </a:solidFill>
              </a:rPr>
              <a:t>减少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产业结构对石油的重度</a:t>
            </a:r>
            <a:r>
              <a:rPr lang="zh-CN" altLang="en-US" sz="2000" dirty="0" smtClean="0">
                <a:solidFill>
                  <a:srgbClr val="FF0000"/>
                </a:solidFill>
              </a:rPr>
              <a:t>依赖；</a:t>
            </a:r>
            <a:endParaRPr lang="en-US" altLang="zh-CN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9001" y="3682806"/>
            <a:ext cx="400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适度开发石油，避免资源枯竭；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2239" y="4074135"/>
            <a:ext cx="756404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加大技术投入，延长石油</a:t>
            </a:r>
            <a:r>
              <a:rPr lang="zh-CN" altLang="en-US" sz="2000" dirty="0" smtClean="0">
                <a:solidFill>
                  <a:srgbClr val="FF0000"/>
                </a:solidFill>
              </a:rPr>
              <a:t>产业链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，对产品</a:t>
            </a:r>
            <a:r>
              <a:rPr lang="zh-CN" altLang="en-US" sz="2000" dirty="0" smtClean="0">
                <a:solidFill>
                  <a:srgbClr val="FF0000"/>
                </a:solidFill>
              </a:rPr>
              <a:t>深加工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，提高</a:t>
            </a:r>
            <a:r>
              <a:rPr lang="zh-CN" altLang="en-US" sz="2000" dirty="0" smtClean="0">
                <a:solidFill>
                  <a:srgbClr val="FF0000"/>
                </a:solidFill>
              </a:rPr>
              <a:t>附加值；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3881" y="4476179"/>
            <a:ext cx="83191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 smtClean="0">
                <a:solidFill>
                  <a:srgbClr val="FF0000"/>
                </a:solidFill>
              </a:rPr>
              <a:t>政府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引导，调控市场，加强</a:t>
            </a:r>
            <a:r>
              <a:rPr lang="zh-CN" altLang="en-US" sz="2000" dirty="0" smtClean="0">
                <a:solidFill>
                  <a:srgbClr val="FF0000"/>
                </a:solidFill>
              </a:rPr>
              <a:t>基础设施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建设，注重</a:t>
            </a:r>
            <a:r>
              <a:rPr lang="zh-CN" altLang="en-US" sz="2000" dirty="0" smtClean="0">
                <a:solidFill>
                  <a:srgbClr val="FF0000"/>
                </a:solidFill>
              </a:rPr>
              <a:t>人才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培养和</a:t>
            </a:r>
            <a:r>
              <a:rPr lang="zh-CN" altLang="en-US" sz="2000" dirty="0" smtClean="0">
                <a:solidFill>
                  <a:srgbClr val="FF0000"/>
                </a:solidFill>
              </a:rPr>
              <a:t>技术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创新；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6249" y="5373026"/>
            <a:ext cx="5050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开发过程中，加强</a:t>
            </a:r>
            <a:r>
              <a:rPr lang="zh-CN" altLang="en-US" sz="2000" dirty="0" smtClean="0">
                <a:solidFill>
                  <a:srgbClr val="FF0000"/>
                </a:solidFill>
              </a:rPr>
              <a:t>生态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保护和</a:t>
            </a:r>
            <a:r>
              <a:rPr lang="zh-CN" altLang="en-US" sz="2000" dirty="0" smtClean="0">
                <a:solidFill>
                  <a:srgbClr val="FF0000"/>
                </a:solidFill>
              </a:rPr>
              <a:t>环境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治理；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2087" y="4951877"/>
            <a:ext cx="6340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</a:rPr>
              <a:t>大力发展制造业、旅游、转口贸易、国际会展等产业；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3285" y="22270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标题 40961"/>
          <p:cNvSpPr txBox="1"/>
          <p:nvPr/>
        </p:nvSpPr>
        <p:spPr>
          <a:xfrm>
            <a:off x="205000" y="265147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课堂导读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pic>
        <p:nvPicPr>
          <p:cNvPr id="1026" name="Picture 2" descr="C:\Users\Administrator\Desktop\rBABCWOQSnCABu51AAAAAAAAAAA226.1023x68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08680" y="1152939"/>
            <a:ext cx="5506279" cy="3670852"/>
          </a:xfrm>
          <a:prstGeom prst="rect">
            <a:avLst/>
          </a:prstGeom>
          <a:noFill/>
        </p:spPr>
      </p:pic>
      <p:sp>
        <p:nvSpPr>
          <p:cNvPr id="6" name="文本框 2"/>
          <p:cNvSpPr txBox="1"/>
          <p:nvPr>
            <p:custDataLst>
              <p:tags r:id="rId2"/>
            </p:custDataLst>
          </p:nvPr>
        </p:nvSpPr>
        <p:spPr>
          <a:xfrm>
            <a:off x="197839" y="1218156"/>
            <a:ext cx="62559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pc="90" dirty="0" smtClean="0">
                <a:uFillTx/>
                <a:latin typeface="+mn-ea"/>
              </a:rPr>
              <a:t>    沙特</a:t>
            </a:r>
            <a:r>
              <a:rPr lang="zh-CN" altLang="en-US" spc="90" dirty="0">
                <a:uFillTx/>
                <a:latin typeface="+mn-ea"/>
              </a:rPr>
              <a:t>是中东地区地石油大国，原油探明储量409亿吨，占世界储量的17.2%，居世界第二位</a:t>
            </a:r>
            <a:r>
              <a:rPr lang="zh-CN" altLang="en-US" spc="90" dirty="0" smtClean="0">
                <a:uFillTx/>
                <a:latin typeface="+mn-ea"/>
              </a:rPr>
              <a:t>。</a:t>
            </a:r>
            <a:endParaRPr lang="en-US" altLang="zh-CN" spc="90" dirty="0" smtClean="0">
              <a:uFillTx/>
              <a:latin typeface="+mn-ea"/>
            </a:endParaRPr>
          </a:p>
          <a:p>
            <a:pPr>
              <a:spcBef>
                <a:spcPct val="0"/>
              </a:spcBef>
            </a:pPr>
            <a:r>
              <a:rPr lang="zh-CN" altLang="en-US" spc="80" dirty="0" smtClean="0">
                <a:latin typeface="+mn-ea"/>
              </a:rPr>
              <a:t>    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1933年发现石油后，</a:t>
            </a:r>
            <a:r>
              <a:rPr lang="zh-CN" altLang="en-US" spc="80" dirty="0" smtClean="0">
                <a:latin typeface="+mn-ea"/>
              </a:rPr>
              <a:t>石油和石化工业是沙特的经济命脉，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依靠出口石油和对石油的开发利用发展经济，</a:t>
            </a:r>
            <a:r>
              <a:rPr lang="zh-CN" altLang="en-US" spc="80" dirty="0" smtClean="0">
                <a:latin typeface="+mn-ea"/>
              </a:rPr>
              <a:t>石油收入占国家财政收入的87%，占国内生产总值的42%。近年来，沙特政府充分利用本国丰富的石油、天然气资源，积极引进国外的先进技术设备，大力发展钢铁、炼铝、水泥、海水淡化、电力工业、农业和服务业等非石油产业，依赖石油的单一经济结构有所改观。</a:t>
            </a:r>
            <a:endParaRPr lang="en-US" altLang="zh-CN" spc="80" dirty="0" smtClean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en-US" altLang="zh-CN" spc="80" dirty="0" smtClean="0">
                <a:latin typeface="+mn-ea"/>
              </a:rPr>
              <a:t>    </a:t>
            </a:r>
            <a:r>
              <a:rPr lang="zh-CN" altLang="en-US" dirty="0" smtClean="0">
                <a:latin typeface="+mn-ea"/>
              </a:rPr>
              <a:t>自然资源对沙特的经济发展有多少贡献？沙特为什么要积极推动产业转型？    </a:t>
            </a:r>
            <a:endParaRPr lang="zh-CN" altLang="en-US" spc="90" dirty="0">
              <a:uFillTx/>
              <a:latin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0961"/>
          <p:cNvSpPr txBox="1"/>
          <p:nvPr/>
        </p:nvSpPr>
        <p:spPr>
          <a:xfrm>
            <a:off x="53008" y="1067819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6112" y="116112"/>
            <a:ext cx="7238845" cy="897779"/>
            <a:chOff x="-209078" y="140678"/>
            <a:chExt cx="4977898" cy="8977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6" name="文本框 14"/>
            <p:cNvSpPr txBox="1"/>
            <p:nvPr/>
          </p:nvSpPr>
          <p:spPr>
            <a:xfrm>
              <a:off x="-209078" y="140678"/>
              <a:ext cx="497789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一</a:t>
              </a:r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、自然条件与区域发展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679344" y="997239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963477" y="1855304"/>
            <a:ext cx="6162261" cy="34190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2"/>
          <p:cNvSpPr txBox="1"/>
          <p:nvPr>
            <p:custDataLst>
              <p:tags r:id="rId4"/>
            </p:custDataLst>
          </p:nvPr>
        </p:nvSpPr>
        <p:spPr>
          <a:xfrm>
            <a:off x="174044" y="2487903"/>
            <a:ext cx="559065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sym typeface="+mn-ea"/>
              </a:rPr>
              <a:t>、四大文明古国的地理位置有哪些共同点？</a:t>
            </a:r>
            <a:endParaRPr lang="zh-CN" altLang="en-US" sz="2000" dirty="0" smtClean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756" y="2041165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1092" y="2897752"/>
            <a:ext cx="3857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pc="18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地处北温带、河流中下游地区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4081" y="3310038"/>
            <a:ext cx="5209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latin typeface="+mn-ea"/>
              </a:rPr>
              <a:t>2</a:t>
            </a:r>
            <a:r>
              <a:rPr lang="zh-CN" altLang="en-US" sz="2000" dirty="0" smtClean="0">
                <a:latin typeface="+mn-ea"/>
              </a:rPr>
              <a:t>、四大文明古国发祥地形成的有利自然条件有哪些？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2848" y="408108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+mn-ea"/>
              </a:rPr>
              <a:t>气候：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273170" y="4108284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温暖湿润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3539" y="451834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+mn-ea"/>
              </a:rPr>
              <a:t>地形：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324868" y="4545191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平原地形，地势平坦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5584" y="495662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+mn-ea"/>
              </a:rPr>
              <a:t>水源：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271105" y="4973571"/>
            <a:ext cx="3048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靠近河流，水源充足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9596" y="542017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prstClr val="black"/>
                </a:solidFill>
                <a:latin typeface="+mn-ea"/>
              </a:rPr>
              <a:t>土壤：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240673" y="5432396"/>
            <a:ext cx="2499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土层深厚，土壤肥沃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/>
          <p:nvPr>
            <p:custDataLst>
              <p:tags r:id="rId5"/>
            </p:custDataLst>
          </p:nvPr>
        </p:nvCxnSpPr>
        <p:spPr>
          <a:xfrm flipV="1">
            <a:off x="2505435" y="4346713"/>
            <a:ext cx="1854530" cy="4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>
            <p:custDataLst>
              <p:tags r:id="rId6"/>
            </p:custDataLst>
          </p:nvPr>
        </p:nvCxnSpPr>
        <p:spPr>
          <a:xfrm flipV="1">
            <a:off x="3784269" y="4412974"/>
            <a:ext cx="588948" cy="3294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4398372" y="416060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适宜人类居住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6" name="直接箭头连接符 35"/>
          <p:cNvCxnSpPr/>
          <p:nvPr>
            <p:custDataLst>
              <p:tags r:id="rId7"/>
            </p:custDataLst>
          </p:nvPr>
        </p:nvCxnSpPr>
        <p:spPr>
          <a:xfrm flipV="1">
            <a:off x="3698130" y="5194852"/>
            <a:ext cx="476305" cy="4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160998" y="4958847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方便取水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94169" y="54775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便于农耕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40" name="直接箭头连接符 39"/>
          <p:cNvCxnSpPr/>
          <p:nvPr>
            <p:custDataLst>
              <p:tags r:id="rId8"/>
            </p:custDataLst>
          </p:nvPr>
        </p:nvCxnSpPr>
        <p:spPr>
          <a:xfrm flipV="1">
            <a:off x="3714052" y="5661151"/>
            <a:ext cx="476305" cy="47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72673" y="6003293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accent5"/>
                </a:solidFill>
              </a:rPr>
              <a:t>有利自然条件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3472071" y="6215269"/>
            <a:ext cx="1033670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515665" y="600287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accent5"/>
                </a:solidFill>
                <a:sym typeface="+mn-ea"/>
              </a:rPr>
              <a:t>区域发展</a:t>
            </a:r>
            <a:endParaRPr lang="zh-CN" altLang="en-US" sz="3200" b="1" dirty="0">
              <a:solidFill>
                <a:schemeClr val="accent5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5" grpId="0"/>
      <p:bldP spid="38" grpId="0"/>
      <p:bldP spid="39" grpId="0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2875" y="246930"/>
            <a:ext cx="9120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人类为了生存和发展，如何因地制宜改造不利自然条件？</a:t>
            </a:r>
            <a:endParaRPr lang="zh-CN" altLang="en-US" dirty="0">
              <a:latin typeface="+mn-ea"/>
            </a:endParaRPr>
          </a:p>
        </p:txBody>
      </p:sp>
      <p:graphicFrame>
        <p:nvGraphicFramePr>
          <p:cNvPr id="5" name="表格 4"/>
          <p:cNvGraphicFramePr>
            <a:graphicFrameLocks noGrp="1" noChangeAspect="1"/>
          </p:cNvGraphicFramePr>
          <p:nvPr>
            <p:custDataLst>
              <p:tags r:id="rId1"/>
            </p:custDataLst>
          </p:nvPr>
        </p:nvGraphicFramePr>
        <p:xfrm>
          <a:off x="645822" y="1143525"/>
          <a:ext cx="9876404" cy="3720024"/>
        </p:xfrm>
        <a:graphic>
          <a:graphicData uri="http://schemas.openxmlformats.org/drawingml/2006/table">
            <a:tbl>
              <a:tblPr firstRow="1" firstCol="1" bandRow="1"/>
              <a:tblGrid>
                <a:gridCol w="995680"/>
                <a:gridCol w="1239520"/>
                <a:gridCol w="7641204"/>
              </a:tblGrid>
              <a:tr h="459989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latin typeface="+mn-ea"/>
                          <a:ea typeface="+mn-ea"/>
                        </a:rPr>
                        <a:t>自然条件</a:t>
                      </a: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 smtClean="0">
                          <a:latin typeface="+mn-ea"/>
                          <a:ea typeface="+mn-ea"/>
                        </a:rPr>
                        <a:t>改造</a:t>
                      </a: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方式</a:t>
                      </a: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56">
                <a:tc row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latin typeface="+mn-ea"/>
                          <a:ea typeface="+mn-ea"/>
                        </a:rPr>
                        <a:t>气候</a:t>
                      </a: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latin typeface="+mn-ea"/>
                          <a:ea typeface="+mn-ea"/>
                        </a:rPr>
                        <a:t>热量</a:t>
                      </a:r>
                      <a:endParaRPr lang="zh-CN" sz="240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6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latin typeface="+mn-ea"/>
                          <a:ea typeface="+mn-ea"/>
                        </a:rPr>
                        <a:t>水分</a:t>
                      </a:r>
                      <a:endParaRPr lang="zh-CN" sz="240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39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latin typeface="+mn-ea"/>
                          <a:ea typeface="+mn-ea"/>
                        </a:rPr>
                        <a:t>地形</a:t>
                      </a:r>
                      <a:endParaRPr lang="zh-CN" sz="240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340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>
                          <a:latin typeface="+mn-ea"/>
                          <a:ea typeface="+mn-ea"/>
                        </a:rPr>
                        <a:t>土壤</a:t>
                      </a:r>
                      <a:endParaRPr lang="zh-CN" sz="240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87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sz="2400" dirty="0">
                          <a:latin typeface="+mn-ea"/>
                          <a:ea typeface="+mn-ea"/>
                        </a:rPr>
                        <a:t>水源</a:t>
                      </a: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87">
                <a:tc gridSpan="2">
                  <a:txBody>
                    <a:bodyPr/>
                    <a:lstStyle/>
                    <a:p>
                      <a:pPr algn="ctr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r>
                        <a:rPr lang="zh-CN" altLang="en-US" sz="2400" dirty="0" smtClean="0">
                          <a:latin typeface="+mn-ea"/>
                          <a:ea typeface="+mn-ea"/>
                        </a:rPr>
                        <a:t>生物</a:t>
                      </a: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0">
                        <a:lnSpc>
                          <a:spcPct val="100000"/>
                        </a:lnSpc>
                        <a:spcAft>
                          <a:spcPct val="0"/>
                        </a:spcAft>
                        <a:tabLst>
                          <a:tab pos="1188085" algn="l"/>
                          <a:tab pos="2163445" algn="l"/>
                          <a:tab pos="3142615" algn="l"/>
                          <a:tab pos="4190365" algn="l"/>
                        </a:tabLst>
                      </a:pPr>
                      <a:endParaRPr lang="zh-CN" sz="2400" dirty="0"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144540" y="161447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建造温室大棚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1800" y="2159863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地面铺设砂石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减少水分蒸发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增加下渗；喷灌、滴灌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55924" y="2770614"/>
            <a:ext cx="3719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修梯田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发展立体农业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03024" y="3320723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改良土壤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提高肥力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77217" y="385444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兴修水利工程、跨流域调水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10039" y="435767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0"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植树造林、改良作物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人类利用、改造自然的典范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都江堰水利工程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86249" y="999568"/>
            <a:ext cx="8381889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  <a:cs typeface="微软雅黑" panose="020B0503020204020204" charset="-122"/>
              </a:rPr>
              <a:t>   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</a:rPr>
              <a:t>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都江堰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位于岷江由山谷河道进入成都平原的地方。古代，每当岷江洪水泛滥，成都平原就是一片汪洋；一遇旱灾，又是赤地千里，颗粒无收。公元前256年，李冰父子主持修建了著名的都江堰水利工程。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李冰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父子经过实地勘察，决定凿穿玉垒山引水东流。当时的人们以火烧石，使岩石爆裂，在玉垒山凿出了形状酷似瓶口的山口，故取名“宝瓶口”。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sz="1600" b="1" dirty="0">
                <a:latin typeface="+mn-ea"/>
                <a:cs typeface="微软雅黑" panose="020B0503020204020204" charset="-122"/>
              </a:rPr>
              <a:t>  </a:t>
            </a:r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因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江东地势较高，江水难以流入宝瓶口。人们用竹、木、卵石等材料，在岷江的江心筑分水堰，形如鱼嘴。鱼嘴分水堤将江水一分为二：西边称为外江，宽而浅；东边为窄而深的内江，流入宝瓶口。内外江的水量四六分水：水位较低时，60%的江水流入内江，保证了成都平原的生产和生活用水；而当水位较高时，大部分江水从外江排走，自动分配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“飞沙堰”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位于鱼嘴分水堤与离堆之间，其前修有弯道，江水形成环流，江水超过堰顶时，洪水中挟带的泥石便流入到外江，这样便不会淤塞内江和宝瓶口水道。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深淘滩，低做堰”是千百年来都江堰水利工程的治水名言，起到“引水以灌田，分洪以减灾”的作用。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</p:txBody>
      </p:sp>
      <p:pic>
        <p:nvPicPr>
          <p:cNvPr id="8" name="图片 7" descr="C02_S01_0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rcRect b="3180"/>
          <a:stretch>
            <a:fillRect/>
          </a:stretch>
        </p:blipFill>
        <p:spPr>
          <a:xfrm>
            <a:off x="8414641" y="966905"/>
            <a:ext cx="3602843" cy="4491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8783" y="429403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8620" y="4744135"/>
            <a:ext cx="733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1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  <a:cs typeface="微软雅黑" panose="020B0503020204020204" charset="-122"/>
                <a:sym typeface="+mn-ea"/>
              </a:rPr>
              <a:t>、在都江堰水利工程建设之前，为什么成都平原旱涝灾害频繁？</a:t>
            </a:r>
            <a:endParaRPr lang="zh-CN" altLang="en-US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3655" y="5302572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n-ea"/>
                <a:sym typeface="+mn-ea"/>
              </a:rPr>
              <a:t>气候：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80061" y="5333847"/>
            <a:ext cx="4638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季风气候，降水季节变化大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4344" y="5727055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+mn-ea"/>
                <a:sym typeface="+mn-ea"/>
              </a:rPr>
              <a:t>地形：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31626" y="5768236"/>
            <a:ext cx="5959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+mn-ea"/>
                <a:sym typeface="+mn-ea"/>
              </a:rPr>
              <a:t>河流出山口处，河道淤塞，泄洪能力弱，多洪灾；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7320" y="6150114"/>
            <a:ext cx="6568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江东地势较高，枯水期河流无法流入平原，多旱灾；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人类利用、改造自然的典范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都江堰水利工程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86249" y="999568"/>
            <a:ext cx="8381889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  <a:cs typeface="微软雅黑" panose="020B0503020204020204" charset="-122"/>
              </a:rPr>
              <a:t>   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</a:rPr>
              <a:t>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都江堰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位于岷江由山谷河道进入成都平原的地方。古代，每当岷江洪水泛滥，成都平原就是一片汪洋；一遇旱灾，又是赤地千里，颗粒无收。公元前256年，李冰父子主持修建了著名的都江堰水利工程。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李冰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父子经过实地勘察，决定凿穿玉垒山引水东流。当时的人们以火烧石，使岩石爆裂，在玉垒山凿出了形状酷似瓶口的山口，故取名“宝瓶口”。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sz="1600" b="1" dirty="0">
                <a:latin typeface="+mn-ea"/>
                <a:cs typeface="微软雅黑" panose="020B0503020204020204" charset="-122"/>
              </a:rPr>
              <a:t>  </a:t>
            </a:r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因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江东地势较高，江水难以流入宝瓶口。人们用竹、木、卵石等材料，在岷江的江心筑分水堰，形如鱼嘴。鱼嘴分水堤将江水一分为二：西边称为外江，宽而浅；东边为窄而深的内江，流入宝瓶口。内外江的水量四六分水：水位较低时，60%的江水流入内江，保证了成都平原的生产和生活用水；而当水位较高时，大部分江水从外江排走，自动分配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“飞沙堰”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位于鱼嘴分水堤与离堆之间，其前修有弯道，江水形成环流，江水超过堰顶时，洪水中挟带的泥石便流入到外江，这样便不会淤塞内江和宝瓶口水道。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深淘滩，低做堰”是千百年来都江堰水利工程的治水名言，起到“引水以灌田，分洪以减灾”的作用。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</p:txBody>
      </p:sp>
      <p:pic>
        <p:nvPicPr>
          <p:cNvPr id="8" name="图片 7" descr="C02_S01_0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rcRect b="3180"/>
          <a:stretch>
            <a:fillRect/>
          </a:stretch>
        </p:blipFill>
        <p:spPr>
          <a:xfrm>
            <a:off x="8610600" y="966905"/>
            <a:ext cx="3406884" cy="40004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7039" y="422379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1" name="文本框 5"/>
          <p:cNvSpPr txBox="1"/>
          <p:nvPr>
            <p:custDataLst>
              <p:tags r:id="rId4"/>
            </p:custDataLst>
          </p:nvPr>
        </p:nvSpPr>
        <p:spPr>
          <a:xfrm>
            <a:off x="193878" y="4642473"/>
            <a:ext cx="681652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0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、都江堰水利工程</a:t>
            </a:r>
            <a:r>
              <a:rPr lang="zh-CN" altLang="en-US" sz="2000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+mn-ea"/>
              </a:rPr>
              <a:t>的“深淘滩”、“低作堰”为什么解决了成都平原的旱涝问题？</a:t>
            </a:r>
            <a:endParaRPr lang="en-US" altLang="zh-CN" sz="2000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6" name="Picture 2" descr="C:\Users\Administrator\Desktop\图片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588" y="4953000"/>
            <a:ext cx="5005882" cy="1905000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217758" y="531761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5"/>
                </a:solidFill>
                <a:latin typeface="+mn-ea"/>
                <a:sym typeface="+mn-ea"/>
              </a:rPr>
              <a:t>“</a:t>
            </a:r>
            <a:r>
              <a:rPr lang="zh-CN" altLang="en-US" dirty="0" smtClean="0">
                <a:solidFill>
                  <a:schemeClr val="accent5"/>
                </a:solidFill>
                <a:latin typeface="+mn-ea"/>
                <a:sym typeface="+mn-ea"/>
              </a:rPr>
              <a:t>深淘滩</a:t>
            </a:r>
            <a:r>
              <a:rPr lang="en-US" altLang="zh-CN" dirty="0" smtClean="0">
                <a:solidFill>
                  <a:schemeClr val="accent5"/>
                </a:solidFill>
                <a:latin typeface="+mn-ea"/>
                <a:sym typeface="+mn-ea"/>
              </a:rPr>
              <a:t>”:</a:t>
            </a:r>
            <a:endParaRPr lang="zh-CN" altLang="en-US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23682" y="5329148"/>
            <a:ext cx="548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清理内江河道的泥沙，拓宽和加深河道，保证枯水期进入内江的水量适中，以此保证成都平原的灌溉用水。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8120" y="597293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5"/>
                </a:solidFill>
                <a:latin typeface="+mn-ea"/>
                <a:sym typeface="+mn-ea"/>
              </a:rPr>
              <a:t>“低作堰”</a:t>
            </a:r>
            <a:r>
              <a:rPr lang="en-US" altLang="zh-CN" dirty="0" smtClean="0">
                <a:solidFill>
                  <a:schemeClr val="accent5"/>
                </a:solidFill>
                <a:latin typeface="+mn-ea"/>
                <a:sym typeface="+mn-ea"/>
              </a:rPr>
              <a:t>:</a:t>
            </a:r>
            <a:endParaRPr lang="zh-CN" altLang="en-US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69402" y="5965150"/>
            <a:ext cx="5425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洪水期将多余洪水排入外江，减少进入宝瓶口的泥沙，起到排沙、泄洪的作用</a:t>
            </a:r>
            <a:r>
              <a:rPr lang="zh-CN" altLang="en-US" dirty="0" smtClean="0">
                <a:solidFill>
                  <a:srgbClr val="FF0000"/>
                </a:solidFill>
                <a:sym typeface="+mn-ea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6"/>
          <p:cNvSpPr txBox="1"/>
          <p:nvPr>
            <p:custDataLst>
              <p:tags r:id="rId1"/>
            </p:custDataLst>
          </p:nvPr>
        </p:nvSpPr>
        <p:spPr>
          <a:xfrm>
            <a:off x="236221" y="243205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鱼嘴的主要作用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" name="文本框 27"/>
          <p:cNvSpPr txBox="1"/>
          <p:nvPr>
            <p:custDataLst>
              <p:tags r:id="rId2"/>
            </p:custDataLst>
          </p:nvPr>
        </p:nvSpPr>
        <p:spPr>
          <a:xfrm>
            <a:off x="304800" y="1866265"/>
            <a:ext cx="5852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鱼嘴分水堤将江水一分为二：</a:t>
            </a:r>
            <a:endParaRPr kumimoji="0" lang="en-US" altLang="zh-CN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</a:pPr>
            <a:r>
              <a:rPr lang="zh-CN" altLang="en-US" dirty="0" smtClean="0">
                <a:latin typeface="+mn-ea"/>
                <a:ea typeface="+mn-ea"/>
              </a:rPr>
              <a:t>                  西边</a:t>
            </a:r>
            <a:r>
              <a:rPr lang="zh-CN" altLang="en-US" dirty="0">
                <a:latin typeface="+mn-ea"/>
                <a:ea typeface="+mn-ea"/>
              </a:rPr>
              <a:t>为</a:t>
            </a:r>
            <a:r>
              <a:rPr lang="zh-CN" altLang="en-US" b="1" dirty="0">
                <a:solidFill>
                  <a:srgbClr val="2400FE"/>
                </a:solidFill>
                <a:latin typeface="+mn-ea"/>
                <a:ea typeface="+mn-ea"/>
              </a:rPr>
              <a:t>宽而浅</a:t>
            </a:r>
            <a:r>
              <a:rPr lang="zh-CN" altLang="en-US" dirty="0">
                <a:latin typeface="+mn-ea"/>
                <a:ea typeface="+mn-ea"/>
              </a:rPr>
              <a:t>的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ea typeface="+mn-ea"/>
              </a:rPr>
              <a:t>外江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en-US" altLang="zh-CN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algn="l">
              <a:lnSpc>
                <a:spcPct val="100000"/>
              </a:lnSpc>
            </a:pPr>
            <a:r>
              <a:rPr kumimoji="0" lang="zh-CN" altLang="en-US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                  东边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为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2400FE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窄而深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的</a:t>
            </a:r>
            <a:r>
              <a:rPr kumimoji="0" lang="zh-CN" altLang="en-US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内江</a:t>
            </a:r>
            <a:r>
              <a:rPr kumimoji="0" lang="zh-CN" alt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，流入宝瓶口，再流入成都平原。</a:t>
            </a:r>
            <a:endParaRPr kumimoji="0" lang="zh-CN" altLang="en-US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1"/>
          <p:cNvSpPr txBox="1"/>
          <p:nvPr>
            <p:custDataLst>
              <p:tags r:id="rId3"/>
            </p:custDataLst>
          </p:nvPr>
        </p:nvSpPr>
        <p:spPr>
          <a:xfrm>
            <a:off x="2363470" y="972820"/>
            <a:ext cx="327205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sym typeface="+mn-ea"/>
              </a:rPr>
              <a:t>——</a:t>
            </a:r>
            <a:r>
              <a:rPr lang="zh-CN" altLang="en-US" sz="40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sym typeface="+mn-ea"/>
              </a:rPr>
              <a:t>分流排沙</a:t>
            </a:r>
            <a:endParaRPr lang="zh-CN" altLang="en-US" sz="40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50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112" y="234563"/>
            <a:ext cx="5757914" cy="46727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人类利用、改造自然的典范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都江堰水利工程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86249" y="999568"/>
            <a:ext cx="8381889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  <a:cs typeface="微软雅黑" panose="020B0503020204020204" charset="-122"/>
              </a:rPr>
              <a:t>   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</a:rPr>
              <a:t>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都江堰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位于岷江由山谷河道进入成都平原的地方。古代，每当岷江洪水泛滥，成都平原就是一片汪洋；一遇旱灾，又是赤地千里，颗粒无收。公元前256年，李冰父子主持修建了著名的都江堰水利工程。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李冰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父子经过实地勘察，决定凿穿玉垒山引水东流。当时的人们以火烧石，使岩石爆裂，在玉垒山凿出了形状酷似瓶口的山口，故取名“宝瓶口”。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sz="1600" b="1" dirty="0">
                <a:latin typeface="+mn-ea"/>
                <a:cs typeface="微软雅黑" panose="020B0503020204020204" charset="-122"/>
              </a:rPr>
              <a:t>  </a:t>
            </a:r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因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江东地势较高，江水难以流入宝瓶口。人们用竹、木、卵石等材料，在岷江的江心筑分水堰，形如鱼嘴。鱼嘴分水堤将江水一分为二：西边称为外江，宽而浅；东边为窄而深的内江，流入宝瓶口。内外江的水量四六分水：水位较低时，60%的江水流入内江，保证了成都平原的生产和生活用水；而当水位较高时，大部分江水从外江排走，自动分配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“飞沙堰”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位于鱼嘴分水堤与离堆之间，其前修有弯道，江水形成环流，江水超过堰顶时，洪水中挟带的泥石便流入到外江，这样便不会淤塞内江和宝瓶口水道。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深淘滩，低做堰”是千百年来都江堰水利工程的治水名言，起到“引水以灌田，分洪以减灾”的作用。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</p:txBody>
      </p:sp>
      <p:pic>
        <p:nvPicPr>
          <p:cNvPr id="8" name="图片 7" descr="C02_S01_0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rcRect b="3180"/>
          <a:stretch>
            <a:fillRect/>
          </a:stretch>
        </p:blipFill>
        <p:spPr>
          <a:xfrm>
            <a:off x="8414641" y="966905"/>
            <a:ext cx="3602843" cy="4491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2279" y="425427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5230" y="4735595"/>
            <a:ext cx="6255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3</a:t>
            </a:r>
            <a:r>
              <a:rPr lang="zh-CN" altLang="en-US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、</a:t>
            </a:r>
            <a:r>
              <a:rPr lang="en-US" altLang="zh-CN" sz="2000" spc="160" dirty="0" err="1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都江堰水利工程在今天</a:t>
            </a:r>
            <a:r>
              <a:rPr lang="zh-CN" altLang="en-US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具有哪些</a:t>
            </a:r>
            <a:r>
              <a:rPr lang="en-US" altLang="zh-CN" sz="2000" spc="160" dirty="0" err="1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主要功能</a:t>
            </a:r>
            <a:r>
              <a:rPr lang="zh-CN" altLang="en-US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5397" y="5221507"/>
            <a:ext cx="3963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spc="1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水利功能，旅游观赏功能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案例分析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人类利用、改造自然的典范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都江堰水利工程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86249" y="999568"/>
            <a:ext cx="8381889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ea"/>
                <a:cs typeface="微软雅黑" panose="020B0503020204020204" charset="-122"/>
              </a:rPr>
              <a:t>   </a:t>
            </a:r>
            <a:r>
              <a:rPr lang="en-US" altLang="zh-CN" sz="1600" dirty="0" smtClean="0">
                <a:latin typeface="+mn-ea"/>
                <a:cs typeface="微软雅黑" panose="020B0503020204020204" charset="-122"/>
              </a:rPr>
              <a:t>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都江堰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位于岷江由山谷河道进入成都平原的地方。古代，每当岷江洪水泛滥，成都平原就是一片汪洋；一遇旱灾，又是赤地千里，颗粒无收。公元前256年，李冰父子主持修建了著名的都江堰水利工程。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李冰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父子经过实地勘察，决定凿穿玉垒山引水东流。当时的人们以火烧石，使岩石爆裂，在玉垒山凿出了形状酷似瓶口的山口，故取名“宝瓶口”。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sz="1600" b="1" dirty="0">
                <a:latin typeface="+mn-ea"/>
                <a:cs typeface="微软雅黑" panose="020B0503020204020204" charset="-122"/>
              </a:rPr>
              <a:t>  </a:t>
            </a:r>
            <a:r>
              <a:rPr lang="en-US" altLang="zh-CN" sz="1600" b="1" dirty="0" smtClean="0">
                <a:latin typeface="+mn-ea"/>
                <a:cs typeface="微软雅黑" panose="020B0503020204020204" charset="-122"/>
              </a:rPr>
              <a:t>  </a:t>
            </a:r>
            <a:r>
              <a:rPr lang="zh-CN" sz="1600" b="1" dirty="0" smtClean="0">
                <a:latin typeface="+mn-ea"/>
                <a:cs typeface="微软雅黑" panose="020B0503020204020204" charset="-122"/>
              </a:rPr>
              <a:t>因</a:t>
            </a:r>
            <a:r>
              <a:rPr lang="zh-CN" sz="1600" b="1" dirty="0">
                <a:latin typeface="+mn-ea"/>
                <a:cs typeface="微软雅黑" panose="020B0503020204020204" charset="-122"/>
              </a:rPr>
              <a:t>江东地势较高，江水难以流入宝瓶口。人们用竹、木、卵石等材料，在岷江的江心筑分水堰，形如鱼嘴。鱼嘴分水堤将江水一分为二：西边称为外江，宽而浅；东边为窄而深的内江，流入宝瓶口。内外江的水量四六分水：水位较低时，60%的江水流入内江，保证了成都平原的生产和生活用水；而当水位较高时，大部分江水从外江排走，自动分配。</a:t>
            </a:r>
            <a:endParaRPr lang="zh-CN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“飞沙堰”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位于鱼嘴分水堤与离堆之间，其前修有弯道，江水形成环流，江水超过堰顶时，洪水中挟带的泥石便流入到外江，这样便不会淤塞内江和宝瓶口水道。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  <a:p>
            <a:r>
              <a:rPr lang="zh-CN" altLang="en-US" sz="1600" b="1" dirty="0" smtClean="0">
                <a:latin typeface="+mn-ea"/>
                <a:cs typeface="微软雅黑" panose="020B0503020204020204" charset="-122"/>
              </a:rPr>
              <a:t>    “</a:t>
            </a:r>
            <a:r>
              <a:rPr lang="zh-CN" altLang="en-US" sz="1600" b="1" dirty="0">
                <a:latin typeface="+mn-ea"/>
                <a:cs typeface="微软雅黑" panose="020B0503020204020204" charset="-122"/>
              </a:rPr>
              <a:t>深淘滩，低做堰”是千百年来都江堰水利工程的治水名言，起到“引水以灌田，分洪以减灾”的作用。</a:t>
            </a:r>
            <a:endParaRPr lang="zh-CN" altLang="en-US" sz="1600" b="1" dirty="0">
              <a:latin typeface="+mn-ea"/>
              <a:cs typeface="微软雅黑" panose="020B0503020204020204" charset="-122"/>
            </a:endParaRPr>
          </a:p>
        </p:txBody>
      </p:sp>
      <p:pic>
        <p:nvPicPr>
          <p:cNvPr id="8" name="图片 7" descr="C02_S01_0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rcRect b="3180"/>
          <a:stretch>
            <a:fillRect/>
          </a:stretch>
        </p:blipFill>
        <p:spPr>
          <a:xfrm>
            <a:off x="8533909" y="966905"/>
            <a:ext cx="3602843" cy="4491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5531" y="425427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5456" y="4718809"/>
            <a:ext cx="4611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ctr">
              <a:spcBef>
                <a:spcPct val="0"/>
              </a:spcBef>
            </a:pPr>
            <a:r>
              <a:rPr lang="en-US" altLang="zh-CN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4</a:t>
            </a:r>
            <a:r>
              <a:rPr lang="zh-CN" altLang="en-US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、</a:t>
            </a:r>
            <a:r>
              <a:rPr lang="en-US" altLang="zh-CN" sz="2000" spc="160" dirty="0" err="1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都江堰水利工程</a:t>
            </a:r>
            <a:r>
              <a:rPr lang="zh-CN" altLang="en-US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的修建有何</a:t>
            </a:r>
            <a:r>
              <a:rPr lang="en-US" altLang="zh-CN" sz="2000" spc="160" dirty="0" err="1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影响</a:t>
            </a:r>
            <a:r>
              <a:rPr lang="en-US" altLang="zh-CN" sz="2000" spc="160" dirty="0" smtClean="0">
                <a:ln w="3175">
                  <a:noFill/>
                  <a:prstDash val="dash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。</a:t>
            </a:r>
            <a:endParaRPr lang="en-US" altLang="zh-CN" sz="2000" spc="160" dirty="0">
              <a:ln w="3175">
                <a:noFill/>
                <a:prstDash val="dash"/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cs typeface="微软雅黑" panose="020B050302020402020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3921" y="6022241"/>
            <a:ext cx="4597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1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为成都平原提供农业灌溉、生活用水；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0723" y="5163036"/>
            <a:ext cx="774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1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cs typeface="微软雅黑" panose="020B0503020204020204" charset="-122"/>
                <a:sym typeface="思源黑体 CN Normal" panose="020B0400000000000000" pitchFamily="34" charset="-122"/>
              </a:rPr>
              <a:t>充分利用自然资源，顺应自然规律，没有破坏生态和污染环境；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85800" y="5575370"/>
            <a:ext cx="419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pc="10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cs typeface="微软雅黑" panose="020B0503020204020204" charset="-122"/>
                <a:sym typeface="思源黑体 CN Normal" panose="020B0400000000000000" pitchFamily="34" charset="-122"/>
              </a:rPr>
              <a:t>减少成都平原的旱涝灾害；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</p:bldLst>
  </p:timing>
</p:sld>
</file>

<file path=ppt/tags/tag1.xml><?xml version="1.0" encoding="utf-8"?>
<p:tagLst xmlns:p="http://schemas.openxmlformats.org/presentationml/2006/main">
  <p:tag name="AS_UNIQUEID" val="994"/>
  <p:tag name="KSO_WM_BEAUTIFY_FLAG" val="#wm#"/>
  <p:tag name="KSO_WM_DIAGRAM_GROUP_CODE" val="l1-1"/>
  <p:tag name="KSO_WM_TAG_VERSION" val="1.0"/>
  <p:tag name="KSO_WM_TEMPLATE_CATEGORY" val="diagram"/>
  <p:tag name="KSO_WM_TEMPLATE_INDEX" val="20205778"/>
  <p:tag name="KSO_WM_UNIT_COMPATIBLE" val="0"/>
  <p:tag name="KSO_WM_UNIT_DIAGRAM_ISNUMVISUAL" val="0"/>
  <p:tag name="KSO_WM_UNIT_DIAGRAM_ISREFERUNIT" val="0"/>
  <p:tag name="KSO_WM_UNIT_HIGHLIGHT" val="0"/>
  <p:tag name="KSO_WM_UNIT_ID" val="diagram20205778_1*l_h_f*1_1_1"/>
  <p:tag name="KSO_WM_UNIT_INDEX" val="1_1_1"/>
  <p:tag name="KSO_WM_UNIT_LAYERLEVEL" val="1_1_1"/>
  <p:tag name="KSO_WM_UNIT_NOCLEAR" val="0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1"/>
  <p:tag name="KSO_WM_UNIT_VALUE" val="110"/>
</p:tagLst>
</file>

<file path=ppt/tags/tag10.xml><?xml version="1.0" encoding="utf-8"?>
<p:tagLst xmlns:p="http://schemas.openxmlformats.org/presentationml/2006/main">
  <p:tag name="AS_UNIQUEID" val="1036"/>
</p:tagLst>
</file>

<file path=ppt/tags/tag11.xml><?xml version="1.0" encoding="utf-8"?>
<p:tagLst xmlns:p="http://schemas.openxmlformats.org/presentationml/2006/main">
  <p:tag name="AS_UNIQUEID" val="2"/>
</p:tagLst>
</file>

<file path=ppt/tags/tag12.xml><?xml version="1.0" encoding="utf-8"?>
<p:tagLst xmlns:p="http://schemas.openxmlformats.org/presentationml/2006/main">
  <p:tag name="AS_UNIQUEID" val="1036"/>
</p:tagLst>
</file>

<file path=ppt/tags/tag13.xml><?xml version="1.0" encoding="utf-8"?>
<p:tagLst xmlns:p="http://schemas.openxmlformats.org/presentationml/2006/main">
  <p:tag name="AS_UNIQUEID" val="2"/>
</p:tagLst>
</file>

<file path=ppt/tags/tag14.xml><?xml version="1.0" encoding="utf-8"?>
<p:tagLst xmlns:p="http://schemas.openxmlformats.org/presentationml/2006/main">
  <p:tag name="AS_UNIQUEID" val="3844"/>
</p:tagLst>
</file>

<file path=ppt/tags/tag15.xml><?xml version="1.0" encoding="utf-8"?>
<p:tagLst xmlns:p="http://schemas.openxmlformats.org/presentationml/2006/main">
  <p:tag name="AS_UNIQUEID" val="1085"/>
</p:tagLst>
</file>

<file path=ppt/tags/tag16.xml><?xml version="1.0" encoding="utf-8"?>
<p:tagLst xmlns:p="http://schemas.openxmlformats.org/presentationml/2006/main">
  <p:tag name="AS_UNIQUEID" val="1086"/>
</p:tagLst>
</file>

<file path=ppt/tags/tag17.xml><?xml version="1.0" encoding="utf-8"?>
<p:tagLst xmlns:p="http://schemas.openxmlformats.org/presentationml/2006/main">
  <p:tag name="AS_UNIQUEID" val="1092"/>
</p:tagLst>
</file>

<file path=ppt/tags/tag18.xml><?xml version="1.0" encoding="utf-8"?>
<p:tagLst xmlns:p="http://schemas.openxmlformats.org/presentationml/2006/main">
  <p:tag name="AS_UNIQUEID" val="1036"/>
</p:tagLst>
</file>

<file path=ppt/tags/tag19.xml><?xml version="1.0" encoding="utf-8"?>
<p:tagLst xmlns:p="http://schemas.openxmlformats.org/presentationml/2006/main">
  <p:tag name="AS_UNIQUEID" val="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AS_UNIQUEID" val="1036"/>
</p:tagLst>
</file>

<file path=ppt/tags/tag21.xml><?xml version="1.0" encoding="utf-8"?>
<p:tagLst xmlns:p="http://schemas.openxmlformats.org/presentationml/2006/main">
  <p:tag name="AS_UNIQUEID" val="2"/>
</p:tagLst>
</file>

<file path=ppt/tags/tag22.xml><?xml version="1.0" encoding="utf-8"?>
<p:tagLst xmlns:p="http://schemas.openxmlformats.org/presentationml/2006/main">
  <p:tag name="AS_UNIQUEID" val="1036"/>
</p:tagLst>
</file>

<file path=ppt/tags/tag23.xml><?xml version="1.0" encoding="utf-8"?>
<p:tagLst xmlns:p="http://schemas.openxmlformats.org/presentationml/2006/main">
  <p:tag name="AS_UNIQUEID" val="2"/>
</p:tagLst>
</file>

<file path=ppt/tags/tag24.xml><?xml version="1.0" encoding="utf-8"?>
<p:tagLst xmlns:p="http://schemas.openxmlformats.org/presentationml/2006/main">
  <p:tag name="AS_UNIQUEID" val="5004"/>
</p:tagLst>
</file>

<file path=ppt/tags/tag25.xml><?xml version="1.0" encoding="utf-8"?>
<p:tagLst xmlns:p="http://schemas.openxmlformats.org/presentationml/2006/main">
  <p:tag name="AS_UNIQUEID" val="5005"/>
  <p:tag name="KSO_WM_BEAUTIFY_FLAG" val=""/>
</p:tagLst>
</file>

<file path=ppt/tags/tag26.xml><?xml version="1.0" encoding="utf-8"?>
<p:tagLst xmlns:p="http://schemas.openxmlformats.org/presentationml/2006/main">
  <p:tag name="AS_UNIQUEID" val="1036"/>
</p:tagLst>
</file>

<file path=ppt/tags/tag27.xml><?xml version="1.0" encoding="utf-8"?>
<p:tagLst xmlns:p="http://schemas.openxmlformats.org/presentationml/2006/main">
  <p:tag name="AS_UNIQUEID" val="2"/>
</p:tagLst>
</file>

<file path=ppt/tags/tag28.xml><?xml version="1.0" encoding="utf-8"?>
<p:tagLst xmlns:p="http://schemas.openxmlformats.org/presentationml/2006/main">
  <p:tag name="AS_UNIQUEID" val="1034"/>
</p:tagLst>
</file>

<file path=ppt/tags/tag29.xml><?xml version="1.0" encoding="utf-8"?>
<p:tagLst xmlns:p="http://schemas.openxmlformats.org/presentationml/2006/main">
  <p:tag name="AS_UNIQUEID" val="1595"/>
</p:tagLst>
</file>

<file path=ppt/tags/tag3.xml><?xml version="1.0" encoding="utf-8"?>
<p:tagLst xmlns:p="http://schemas.openxmlformats.org/presentationml/2006/main">
  <p:tag name="AS_UNIQUEID" val="1010"/>
</p:tagLst>
</file>

<file path=ppt/tags/tag30.xml><?xml version="1.0" encoding="utf-8"?>
<p:tagLst xmlns:p="http://schemas.openxmlformats.org/presentationml/2006/main">
  <p:tag name="AS_UNIQUEID" val="1601"/>
</p:tagLst>
</file>

<file path=ppt/tags/tag31.xml><?xml version="1.0" encoding="utf-8"?>
<p:tagLst xmlns:p="http://schemas.openxmlformats.org/presentationml/2006/main">
  <p:tag name="AS_UNIQUEID" val="1595"/>
</p:tagLst>
</file>

<file path=ppt/tags/tag32.xml><?xml version="1.0" encoding="utf-8"?>
<p:tagLst xmlns:p="http://schemas.openxmlformats.org/presentationml/2006/main">
  <p:tag name="AS_UNIQUEID" val="1594"/>
</p:tagLst>
</file>

<file path=ppt/tags/tag33.xml><?xml version="1.0" encoding="utf-8"?>
<p:tagLst xmlns:p="http://schemas.openxmlformats.org/presentationml/2006/main">
  <p:tag name="AS_UNIQUEID" val="1595"/>
</p:tagLst>
</file>

<file path=ppt/tags/tag34.xml><?xml version="1.0" encoding="utf-8"?>
<p:tagLst xmlns:p="http://schemas.openxmlformats.org/presentationml/2006/main">
  <p:tag name="AS_UNIQUEID" val="1596"/>
</p:tagLst>
</file>

<file path=ppt/tags/tag35.xml><?xml version="1.0" encoding="utf-8"?>
<p:tagLst xmlns:p="http://schemas.openxmlformats.org/presentationml/2006/main">
  <p:tag name="AS_UNIQUEID" val="1597"/>
</p:tagLst>
</file>

<file path=ppt/tags/tag36.xml><?xml version="1.0" encoding="utf-8"?>
<p:tagLst xmlns:p="http://schemas.openxmlformats.org/presentationml/2006/main">
  <p:tag name="AS_UNIQUEID" val="1594"/>
</p:tagLst>
</file>

<file path=ppt/tags/tag37.xml><?xml version="1.0" encoding="utf-8"?>
<p:tagLst xmlns:p="http://schemas.openxmlformats.org/presentationml/2006/main">
  <p:tag name="AS_UNIQUEID" val="1598"/>
</p:tagLst>
</file>

<file path=ppt/tags/tag38.xml><?xml version="1.0" encoding="utf-8"?>
<p:tagLst xmlns:p="http://schemas.openxmlformats.org/presentationml/2006/main">
  <p:tag name="AS_UNIQUEID" val="1599"/>
</p:tagLst>
</file>

<file path=ppt/tags/tag39.xml><?xml version="1.0" encoding="utf-8"?>
<p:tagLst xmlns:p="http://schemas.openxmlformats.org/presentationml/2006/main">
  <p:tag name="AS_UNIQUEID" val="1600"/>
</p:tagLst>
</file>

<file path=ppt/tags/tag4.xml><?xml version="1.0" encoding="utf-8"?>
<p:tagLst xmlns:p="http://schemas.openxmlformats.org/presentationml/2006/main">
  <p:tag name="AS_UNIQUEID" val="1008"/>
</p:tagLst>
</file>

<file path=ppt/tags/tag40.xml><?xml version="1.0" encoding="utf-8"?>
<p:tagLst xmlns:p="http://schemas.openxmlformats.org/presentationml/2006/main">
  <p:tag name="AS_UNIQUEID" val="1600"/>
</p:tagLst>
</file>

<file path=ppt/tags/tag41.xml><?xml version="1.0" encoding="utf-8"?>
<p:tagLst xmlns:p="http://schemas.openxmlformats.org/presentationml/2006/main">
  <p:tag name="AS_UNIQUEID" val="848"/>
</p:tagLst>
</file>

<file path=ppt/tags/tag42.xml><?xml version="1.0" encoding="utf-8"?>
<p:tagLst xmlns:p="http://schemas.openxmlformats.org/presentationml/2006/main">
  <p:tag name="AS_UNIQUEID" val="853"/>
</p:tagLst>
</file>

<file path=ppt/tags/tag43.xml><?xml version="1.0" encoding="utf-8"?>
<p:tagLst xmlns:p="http://schemas.openxmlformats.org/presentationml/2006/main">
  <p:tag name="AS_UNIQUEID" val="853"/>
</p:tagLst>
</file>

<file path=ppt/tags/tag44.xml><?xml version="1.0" encoding="utf-8"?>
<p:tagLst xmlns:p="http://schemas.openxmlformats.org/presentationml/2006/main">
  <p:tag name="AS_UNIQUEID" val="853"/>
</p:tagLst>
</file>

<file path=ppt/tags/tag45.xml><?xml version="1.0" encoding="utf-8"?>
<p:tagLst xmlns:p="http://schemas.openxmlformats.org/presentationml/2006/main">
  <p:tag name="AS_UNIQUEID" val="853"/>
</p:tagLst>
</file>

<file path=ppt/tags/tag46.xml><?xml version="1.0" encoding="utf-8"?>
<p:tagLst xmlns:p="http://schemas.openxmlformats.org/presentationml/2006/main">
  <p:tag name="AS_UNIQUEID" val="1595"/>
</p:tagLst>
</file>

<file path=ppt/tags/tag47.xml><?xml version="1.0" encoding="utf-8"?>
<p:tagLst xmlns:p="http://schemas.openxmlformats.org/presentationml/2006/main">
  <p:tag name="AS_UNIQUEID" val="1595"/>
</p:tagLst>
</file>

<file path=ppt/tags/tag48.xml><?xml version="1.0" encoding="utf-8"?>
<p:tagLst xmlns:p="http://schemas.openxmlformats.org/presentationml/2006/main">
  <p:tag name="AS_UNIQUEID" val="1329"/>
</p:tagLst>
</file>

<file path=ppt/tags/tag49.xml><?xml version="1.0" encoding="utf-8"?>
<p:tagLst xmlns:p="http://schemas.openxmlformats.org/presentationml/2006/main">
  <p:tag name="AS_UNIQUEID" val="1055"/>
</p:tagLst>
</file>

<file path=ppt/tags/tag5.xml><?xml version="1.0" encoding="utf-8"?>
<p:tagLst xmlns:p="http://schemas.openxmlformats.org/presentationml/2006/main">
  <p:tag name="AS_UNIQUEID" val="851"/>
</p:tagLst>
</file>

<file path=ppt/tags/tag50.xml><?xml version="1.0" encoding="utf-8"?>
<p:tagLst xmlns:p="http://schemas.openxmlformats.org/presentationml/2006/main">
  <p:tag name="AS_UNIQUEID" val="2035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2.xml><?xml version="1.0" encoding="utf-8"?>
<p:tagLst xmlns:p="http://schemas.openxmlformats.org/presentationml/2006/main">
  <p:tag name="AS_UNIQUEID" val="994"/>
  <p:tag name="KSO_WM_BEAUTIFY_FLAG" val="#wm#"/>
  <p:tag name="KSO_WM_DIAGRAM_GROUP_CODE" val="l1-1"/>
  <p:tag name="KSO_WM_TAG_VERSION" val="1.0"/>
  <p:tag name="KSO_WM_TEMPLATE_CATEGORY" val="diagram"/>
  <p:tag name="KSO_WM_TEMPLATE_INDEX" val="20205778"/>
  <p:tag name="KSO_WM_UNIT_COMPATIBLE" val="0"/>
  <p:tag name="KSO_WM_UNIT_DIAGRAM_ISNUMVISUAL" val="0"/>
  <p:tag name="KSO_WM_UNIT_DIAGRAM_ISREFERUNIT" val="0"/>
  <p:tag name="KSO_WM_UNIT_HIGHLIGHT" val="0"/>
  <p:tag name="KSO_WM_UNIT_ID" val="diagram20205778_1*l_h_f*1_1_1"/>
  <p:tag name="KSO_WM_UNIT_INDEX" val="1_1_1"/>
  <p:tag name="KSO_WM_UNIT_LAYERLEVEL" val="1_1_1"/>
  <p:tag name="KSO_WM_UNIT_NOCLEAR" val="0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1"/>
  <p:tag name="KSO_WM_UNIT_VALUE" val="110"/>
</p:tagLst>
</file>

<file path=ppt/tags/tag53.xml><?xml version="1.0" encoding="utf-8"?>
<p:tagLst xmlns:p="http://schemas.openxmlformats.org/presentationml/2006/main">
  <p:tag name="AS_UNIQUEID" val="2050"/>
</p:tagLst>
</file>

<file path=ppt/tags/tag54.xml><?xml version="1.0" encoding="utf-8"?>
<p:tagLst xmlns:p="http://schemas.openxmlformats.org/presentationml/2006/main">
  <p:tag name="AS_UNIQUEID" val="1505"/>
</p:tagLst>
</file>

<file path=ppt/tags/tag55.xml><?xml version="1.0" encoding="utf-8"?>
<p:tagLst xmlns:p="http://schemas.openxmlformats.org/presentationml/2006/main">
  <p:tag name="AS_UNIQUEID" val="994"/>
  <p:tag name="KSO_WM_BEAUTIFY_FLAG" val="#wm#"/>
  <p:tag name="KSO_WM_DIAGRAM_GROUP_CODE" val="l1-1"/>
  <p:tag name="KSO_WM_TAG_VERSION" val="1.0"/>
  <p:tag name="KSO_WM_TEMPLATE_CATEGORY" val="diagram"/>
  <p:tag name="KSO_WM_TEMPLATE_INDEX" val="20205778"/>
  <p:tag name="KSO_WM_UNIT_COMPATIBLE" val="0"/>
  <p:tag name="KSO_WM_UNIT_DIAGRAM_ISNUMVISUAL" val="0"/>
  <p:tag name="KSO_WM_UNIT_DIAGRAM_ISREFERUNIT" val="0"/>
  <p:tag name="KSO_WM_UNIT_HIGHLIGHT" val="0"/>
  <p:tag name="KSO_WM_UNIT_ID" val="diagram20205778_1*l_h_f*1_1_1"/>
  <p:tag name="KSO_WM_UNIT_INDEX" val="1_1_1"/>
  <p:tag name="KSO_WM_UNIT_LAYERLEVEL" val="1_1_1"/>
  <p:tag name="KSO_WM_UNIT_NOCLEAR" val="0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1"/>
  <p:tag name="KSO_WM_UNIT_VALUE" val="110"/>
</p:tagLst>
</file>

<file path=ppt/tags/tag56.xml><?xml version="1.0" encoding="utf-8"?>
<p:tagLst xmlns:p="http://schemas.openxmlformats.org/presentationml/2006/main">
  <p:tag name="AS_UNIQUEID" val="2050"/>
</p:tagLst>
</file>

<file path=ppt/tags/tag57.xml><?xml version="1.0" encoding="utf-8"?>
<p:tagLst xmlns:p="http://schemas.openxmlformats.org/presentationml/2006/main">
  <p:tag name="AS_UNIQUEID" val="2512"/>
</p:tagLst>
</file>

<file path=ppt/tags/tag58.xml><?xml version="1.0" encoding="utf-8"?>
<p:tagLst xmlns:p="http://schemas.openxmlformats.org/presentationml/2006/main">
  <p:tag name="AS_UNIQUEID" val="2058"/>
</p:tagLst>
</file>

<file path=ppt/tags/tag59.xml><?xml version="1.0" encoding="utf-8"?>
<p:tagLst xmlns:p="http://schemas.openxmlformats.org/presentationml/2006/main">
  <p:tag name="AS_UNIQUEID" val="1300"/>
  <p:tag name="KSO_WM_BEAUTIFY_FLAG" val="#wm#"/>
  <p:tag name="KSO_WM_TAG_VERSION" val="1.0"/>
  <p:tag name="KSO_WM_TEMPLATE_CATEGORY" val="diagram"/>
  <p:tag name="KSO_WM_TEMPLATE_INDEX" val="20200325"/>
  <p:tag name="KSO_WM_UNIT_COMPATIBLE" val="0"/>
  <p:tag name="KSO_WM_UNIT_DIAGRAM_ISNUMVISUAL" val="0"/>
  <p:tag name="KSO_WM_UNIT_DIAGRAM_ISREFERUNIT" val="0"/>
  <p:tag name="KSO_WM_UNIT_HIGHLIGHT" val="0"/>
  <p:tag name="KSO_WM_UNIT_ID" val="diagram20200325_1*h_a*1_1"/>
  <p:tag name="KSO_WM_UNIT_INDEX" val="1_1"/>
  <p:tag name="KSO_WM_UNIT_ISCONTENTSTITLE" val="0"/>
  <p:tag name="KSO_WM_UNIT_LAYERLEVEL" val="1_1"/>
  <p:tag name="KSO_WM_UNIT_NOCLEAR" val="0"/>
  <p:tag name="KSO_WM_UNIT_PRESET_TEXT" val="点击输入小标题"/>
  <p:tag name="KSO_WM_UNIT_SHOW_EDIT_AREA_INDICATION" val="1"/>
  <p:tag name="KSO_WM_UNIT_TYPE" val="h_a"/>
  <p:tag name="KSO_WM_UNIT_VALUE" val="20"/>
</p:tagLst>
</file>

<file path=ppt/tags/tag6.xml><?xml version="1.0" encoding="utf-8"?>
<p:tagLst xmlns:p="http://schemas.openxmlformats.org/presentationml/2006/main">
  <p:tag name="AS_UNIQUEID" val="851"/>
</p:tagLst>
</file>

<file path=ppt/tags/tag60.xml><?xml version="1.0" encoding="utf-8"?>
<p:tagLst xmlns:p="http://schemas.openxmlformats.org/presentationml/2006/main">
  <p:tag name="AS_UNIQUEID" val="2073"/>
</p:tagLst>
</file>

<file path=ppt/tags/tag61.xml><?xml version="1.0" encoding="utf-8"?>
<p:tagLst xmlns:p="http://schemas.openxmlformats.org/presentationml/2006/main">
  <p:tag name="AS_UNIQUEID" val="2058"/>
</p:tagLst>
</file>

<file path=ppt/tags/tag62.xml><?xml version="1.0" encoding="utf-8"?>
<p:tagLst xmlns:p="http://schemas.openxmlformats.org/presentationml/2006/main">
  <p:tag name="KSO_WPP_MARK_KEY" val="97095d4a-4a5c-4435-9107-abb11b48ac34"/>
  <p:tag name="COMMONDATA" val="eyJoZGlkIjoiZDc4ZGFlNDllNWQzNTUzZmY4NTdjYzk4NGI0ODc3MDQifQ=="/>
</p:tagLst>
</file>

<file path=ppt/tags/tag7.xml><?xml version="1.0" encoding="utf-8"?>
<p:tagLst xmlns:p="http://schemas.openxmlformats.org/presentationml/2006/main">
  <p:tag name="AS_UNIQUEID" val="851"/>
</p:tagLst>
</file>

<file path=ppt/tags/tag8.xml><?xml version="1.0" encoding="utf-8"?>
<p:tagLst xmlns:p="http://schemas.openxmlformats.org/presentationml/2006/main">
  <p:tag name="AS_UNIQUEID" val="851"/>
</p:tagLst>
</file>

<file path=ppt/tags/tag9.xml><?xml version="1.0" encoding="utf-8"?>
<p:tagLst xmlns:p="http://schemas.openxmlformats.org/presentationml/2006/main">
  <p:tag name="AS_UNIQUEID" val="968"/>
  <p:tag name="KSO_WM_UNIT_TABLE_BEAUTIFY" val="smartTable{ea7a6147-5bf3-4883-838d-d1288290100b}"/>
  <p:tag name="TABLE_ENDDRAG_ORIGIN_RECT" val="911*451"/>
  <p:tag name="TABLE_ENDDRAG_RECT" val="16*92*911*45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6088</Words>
  <Application>WPS 演示</Application>
  <PresentationFormat>自定义</PresentationFormat>
  <Paragraphs>394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Wingdings 2</vt:lpstr>
      <vt:lpstr>Wingdings</vt:lpstr>
      <vt:lpstr>华文行楷</vt:lpstr>
      <vt:lpstr>微软雅黑</vt:lpstr>
      <vt:lpstr>字体圈欣意冠黑体2.0</vt:lpstr>
      <vt:lpstr>黑体</vt:lpstr>
      <vt:lpstr>思源黑体 CN Normal</vt:lpstr>
      <vt:lpstr>Times New Roman</vt:lpstr>
      <vt:lpstr>隶书</vt:lpstr>
      <vt:lpstr>Franklin Gothic Book</vt:lpstr>
      <vt:lpstr>Arial Unicode MS</vt:lpstr>
      <vt:lpstr>华文楷体</vt:lpstr>
      <vt:lpstr>Franklin Gothic Medium</vt:lpstr>
      <vt:lpstr>等线</vt:lpstr>
      <vt:lpstr>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彭儿</cp:lastModifiedBy>
  <cp:revision>300</cp:revision>
  <dcterms:created xsi:type="dcterms:W3CDTF">2016-10-20T08:02:00Z</dcterms:created>
  <dcterms:modified xsi:type="dcterms:W3CDTF">2025-03-19T02:43:32Z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447E55C9BD6A47A8AB72504CB20138C9</vt:lpwstr>
  </property>
  <property fmtid="{D5CDD505-2E9C-101B-9397-08002B2CF9AE}" pid="3" name="KSOProductBuildVer">
    <vt:lpwstr>2052-12.1.0.20305</vt:lpwstr>
  </property>
</Properties>
</file>