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522" r:id="rId3"/>
    <p:sldId id="396" r:id="rId4"/>
    <p:sldId id="397" r:id="rId5"/>
    <p:sldId id="504" r:id="rId6"/>
    <p:sldId id="505" r:id="rId7"/>
    <p:sldId id="506" r:id="rId8"/>
    <p:sldId id="508" r:id="rId9"/>
    <p:sldId id="521" r:id="rId10"/>
    <p:sldId id="510" r:id="rId11"/>
    <p:sldId id="512" r:id="rId12"/>
    <p:sldId id="507" r:id="rId13"/>
    <p:sldId id="514" r:id="rId14"/>
    <p:sldId id="433" r:id="rId15"/>
    <p:sldId id="516" r:id="rId16"/>
    <p:sldId id="503" r:id="rId17"/>
    <p:sldId id="517" r:id="rId18"/>
    <p:sldId id="509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619" userDrawn="1">
          <p15:clr>
            <a:srgbClr val="A4A3A4"/>
          </p15:clr>
        </p15:guide>
        <p15:guide id="3" pos="3863" userDrawn="1">
          <p15:clr>
            <a:srgbClr val="A4A3A4"/>
          </p15:clr>
        </p15:guide>
        <p15:guide id="4" pos="6992" userDrawn="1">
          <p15:clr>
            <a:srgbClr val="A4A3A4"/>
          </p15:clr>
        </p15:guide>
        <p15:guide id="5" orient="horz" pos="37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E8"/>
    <a:srgbClr val="EF8201"/>
    <a:srgbClr val="E9A90F"/>
    <a:srgbClr val="767171"/>
    <a:srgbClr val="E9AA13"/>
    <a:srgbClr val="5381A4"/>
    <a:srgbClr val="6B9CC5"/>
    <a:srgbClr val="46601A"/>
    <a:srgbClr val="3A4B45"/>
    <a:srgbClr val="457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88" autoAdjust="0"/>
    <p:restoredTop sz="94280" autoAdjust="0"/>
  </p:normalViewPr>
  <p:slideViewPr>
    <p:cSldViewPr snapToGrid="0" showGuides="1">
      <p:cViewPr varScale="1">
        <p:scale>
          <a:sx n="72" d="100"/>
          <a:sy n="72" d="100"/>
        </p:scale>
        <p:origin x="-246" y="-90"/>
      </p:cViewPr>
      <p:guideLst>
        <p:guide orient="horz" pos="2228"/>
        <p:guide pos="619"/>
        <p:guide pos="3863"/>
        <p:guide pos="6992"/>
        <p:guide orient="horz" pos="3748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10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42BC6-D1A1-489C-94CD-E787D014A9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8B34A-5A65-43B8-BF7E-8D39E3C078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标题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DD37-973F-47D6-A3DB-9592C75036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3F0D910B-5866-4441-989B-8133CBBE8FB0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009126"/>
            <a:ext cx="12192000" cy="2932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DD37-973F-47D6-A3DB-9592C75036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910B-5866-4441-989B-8133CBBE8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DD37-973F-47D6-A3DB-9592C75036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910B-5866-4441-989B-8133CBBE8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7" name="内容占位符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DD37-973F-47D6-A3DB-9592C75036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910B-5866-4441-989B-8133CBBE8FB0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DD37-973F-47D6-A3DB-9592C75036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910B-5866-4441-989B-8133CBBE8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8" name="内容占位符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DD37-973F-47D6-A3DB-9592C75036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3F0D910B-5866-4441-989B-8133CBBE8FB0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DD37-973F-47D6-A3DB-9592C75036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910B-5866-4441-989B-8133CBBE8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DD37-973F-47D6-A3DB-9592C75036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910B-5866-4441-989B-8133CBBE8FB0}" type="slidenum">
              <a:rPr lang="zh-CN" altLang="en-US" smtClean="0"/>
            </a:fld>
            <a:endParaRPr lang="zh-CN" altLang="en-US"/>
          </a:p>
        </p:txBody>
      </p:sp>
      <p:sp>
        <p:nvSpPr>
          <p:cNvPr id="5" name="流程图: 合并 4"/>
          <p:cNvSpPr/>
          <p:nvPr userDrawn="1"/>
        </p:nvSpPr>
        <p:spPr>
          <a:xfrm>
            <a:off x="1052577" y="203023"/>
            <a:ext cx="389762" cy="376517"/>
          </a:xfrm>
          <a:prstGeom prst="flowChartMerge">
            <a:avLst/>
          </a:prstGeom>
          <a:solidFill>
            <a:srgbClr val="D0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流程图: 过程 5"/>
          <p:cNvSpPr/>
          <p:nvPr userDrawn="1"/>
        </p:nvSpPr>
        <p:spPr>
          <a:xfrm>
            <a:off x="0" y="179200"/>
            <a:ext cx="12192000" cy="252000"/>
          </a:xfrm>
          <a:prstGeom prst="flowChartProcess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过程 7"/>
          <p:cNvSpPr/>
          <p:nvPr userDrawn="1"/>
        </p:nvSpPr>
        <p:spPr>
          <a:xfrm>
            <a:off x="1247458" y="39540"/>
            <a:ext cx="2494633" cy="540000"/>
          </a:xfrm>
          <a:prstGeom prst="flowChartProcess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9A90F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37241" y="36309"/>
            <a:ext cx="572977" cy="543231"/>
          </a:xfrm>
          <a:prstGeom prst="rect">
            <a:avLst/>
          </a:prstGeom>
          <a:effectLst/>
        </p:spPr>
      </p:pic>
      <p:sp>
        <p:nvSpPr>
          <p:cNvPr id="10" name="流程图: 过程 9"/>
          <p:cNvSpPr/>
          <p:nvPr userDrawn="1"/>
        </p:nvSpPr>
        <p:spPr>
          <a:xfrm>
            <a:off x="4385685" y="135565"/>
            <a:ext cx="1110906" cy="309490"/>
          </a:xfrm>
          <a:prstGeom prst="flowChartProcess">
            <a:avLst/>
          </a:prstGeom>
          <a:solidFill>
            <a:srgbClr val="E9A90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设疑合探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流程图: 过程 10"/>
          <p:cNvSpPr/>
          <p:nvPr userDrawn="1"/>
        </p:nvSpPr>
        <p:spPr>
          <a:xfrm>
            <a:off x="6385002" y="135565"/>
            <a:ext cx="1110906" cy="309490"/>
          </a:xfrm>
          <a:prstGeom prst="flowChartProcess">
            <a:avLst/>
          </a:prstGeom>
          <a:solidFill>
            <a:srgbClr val="76717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解疑合探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流程图: 过程 11"/>
          <p:cNvSpPr/>
          <p:nvPr userDrawn="1"/>
        </p:nvSpPr>
        <p:spPr>
          <a:xfrm>
            <a:off x="8384319" y="135565"/>
            <a:ext cx="1110906" cy="309490"/>
          </a:xfrm>
          <a:prstGeom prst="flowChartProcess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质疑再探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流程图: 过程 12"/>
          <p:cNvSpPr/>
          <p:nvPr userDrawn="1"/>
        </p:nvSpPr>
        <p:spPr>
          <a:xfrm>
            <a:off x="10383637" y="135565"/>
            <a:ext cx="1110906" cy="309490"/>
          </a:xfrm>
          <a:prstGeom prst="flowChartProcess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运用拓展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DD37-973F-47D6-A3DB-9592C75036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页脚占位符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910B-5866-4441-989B-8133CBBE8F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DD37-973F-47D6-A3DB-9592C75036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910B-5866-4441-989B-8133CBBE8FB0}" type="slidenum">
              <a:rPr lang="zh-CN" altLang="en-US" smtClean="0"/>
            </a:fld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  <a:p>
            <a:pPr lvl="1" eaLnBrk="1" latinLnBrk="0" hangingPunct="1"/>
            <a:r>
              <a:rPr kumimoji="0" lang="zh-CN" altLang="en-US" smtClean="0"/>
              <a:t>第二级</a:t>
            </a:r>
            <a:endParaRPr kumimoji="0" lang="zh-CN" altLang="en-US" smtClean="0"/>
          </a:p>
          <a:p>
            <a:pPr lvl="2" eaLnBrk="1" latinLnBrk="0" hangingPunct="1"/>
            <a:r>
              <a:rPr kumimoji="0" lang="zh-CN" altLang="en-US" smtClean="0"/>
              <a:t>第三级</a:t>
            </a:r>
            <a:endParaRPr kumimoji="0" lang="zh-CN" altLang="en-US" smtClean="0"/>
          </a:p>
          <a:p>
            <a:pPr lvl="3" eaLnBrk="1" latinLnBrk="0" hangingPunct="1"/>
            <a:r>
              <a:rPr kumimoji="0" lang="zh-CN" altLang="en-US" smtClean="0"/>
              <a:t>第四级</a:t>
            </a:r>
            <a:endParaRPr kumimoji="0" lang="zh-CN" altLang="en-US" smtClean="0"/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EECDD37-973F-47D6-A3DB-9592C75036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0D910B-5866-4441-989B-8133CBBE8FB0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image" Target="../media/image8.png"/><Relationship Id="rId1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8.png"/><Relationship Id="rId2" Type="http://schemas.openxmlformats.org/officeDocument/2006/relationships/tags" Target="../tags/tag66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95.xml"/><Relationship Id="rId2" Type="http://schemas.openxmlformats.org/officeDocument/2006/relationships/tags" Target="../tags/tag77.xml"/><Relationship Id="rId19" Type="http://schemas.openxmlformats.org/officeDocument/2006/relationships/tags" Target="../tags/tag94.xml"/><Relationship Id="rId18" Type="http://schemas.openxmlformats.org/officeDocument/2006/relationships/tags" Target="../tags/tag93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image" Target="../media/image10.jpe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image" Target="../media/image10.jpe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8.png"/><Relationship Id="rId2" Type="http://schemas.openxmlformats.org/officeDocument/2006/relationships/tags" Target="../tags/tag15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image" Target="../media/image8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8.png"/><Relationship Id="rId1" Type="http://schemas.openxmlformats.org/officeDocument/2006/relationships/tags" Target="../tags/tag3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8.png"/><Relationship Id="rId1" Type="http://schemas.openxmlformats.org/officeDocument/2006/relationships/tags" Target="../tags/tag4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59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04171" y="1810341"/>
            <a:ext cx="10459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生态脆弱区的综合治理</a:t>
            </a:r>
            <a:endParaRPr lang="zh-CN" alt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0961"/>
          <p:cNvSpPr txBox="1"/>
          <p:nvPr/>
        </p:nvSpPr>
        <p:spPr>
          <a:xfrm>
            <a:off x="70340" y="166671"/>
            <a:ext cx="2511287" cy="763518"/>
          </a:xfrm>
          <a:prstGeom prst="rect">
            <a:avLst/>
          </a:prstGeom>
          <a:gradFill flip="none" rotWithShape="1">
            <a:gsLst>
              <a:gs pos="100000">
                <a:srgbClr val="FA5B25"/>
              </a:gs>
              <a:gs pos="39000">
                <a:srgbClr val="C00000"/>
              </a:gs>
            </a:gsLst>
            <a:lin ang="0" scaled="1"/>
            <a:tileRect/>
          </a:gradFill>
          <a:ln w="47625">
            <a:noFill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600" b="1" spc="300" dirty="0" smtClean="0">
                <a:solidFill>
                  <a:schemeClr val="bg1"/>
                </a:solidFill>
                <a:effectLst>
                  <a:innerShdw blurRad="114300">
                    <a:srgbClr val="C00000">
                      <a:alpha val="75000"/>
                    </a:srgbClr>
                  </a:innerShdw>
                </a:effectLst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案例分析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114300">
                  <a:srgbClr val="C00000">
                    <a:alpha val="7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6676" y="96091"/>
            <a:ext cx="107411" cy="897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b="4975"/>
          <a:stretch>
            <a:fillRect/>
          </a:stretch>
        </p:blipFill>
        <p:spPr>
          <a:xfrm>
            <a:off x="7407965" y="1079003"/>
            <a:ext cx="4612087" cy="4229235"/>
          </a:xfrm>
          <a:prstGeom prst="rect">
            <a:avLst/>
          </a:prstGeom>
        </p:spPr>
      </p:pic>
      <p:sp>
        <p:nvSpPr>
          <p:cNvPr id="8" name="任意多边形 7"/>
          <p:cNvSpPr/>
          <p:nvPr>
            <p:custDataLst>
              <p:tags r:id="rId3"/>
            </p:custDataLst>
          </p:nvPr>
        </p:nvSpPr>
        <p:spPr>
          <a:xfrm>
            <a:off x="9872872" y="3261009"/>
            <a:ext cx="265042" cy="276999"/>
          </a:xfrm>
          <a:custGeom>
            <a:avLst/>
            <a:gdLst>
              <a:gd name="connisteX0" fmla="*/ 17145 w 271780"/>
              <a:gd name="connsiteY0" fmla="*/ 161925 h 238125"/>
              <a:gd name="connisteX1" fmla="*/ 100330 w 271780"/>
              <a:gd name="connsiteY1" fmla="*/ 238125 h 238125"/>
              <a:gd name="connisteX2" fmla="*/ 221615 w 271780"/>
              <a:gd name="connsiteY2" fmla="*/ 187960 h 238125"/>
              <a:gd name="connisteX3" fmla="*/ 271780 w 271780"/>
              <a:gd name="connsiteY3" fmla="*/ 107315 h 238125"/>
              <a:gd name="connisteX4" fmla="*/ 247650 w 271780"/>
              <a:gd name="connsiteY4" fmla="*/ 31115 h 238125"/>
              <a:gd name="connisteX5" fmla="*/ 200025 w 271780"/>
              <a:gd name="connsiteY5" fmla="*/ 0 h 238125"/>
              <a:gd name="connisteX6" fmla="*/ 0 w 271780"/>
              <a:gd name="connsiteY6" fmla="*/ 45085 h 238125"/>
              <a:gd name="connisteX7" fmla="*/ 7620 w 271780"/>
              <a:gd name="connsiteY7" fmla="*/ 97790 h 238125"/>
              <a:gd name="connisteX8" fmla="*/ 17145 w 271780"/>
              <a:gd name="connsiteY8" fmla="*/ 161925 h 238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71780" h="238125">
                <a:moveTo>
                  <a:pt x="17145" y="161925"/>
                </a:moveTo>
                <a:lnTo>
                  <a:pt x="100330" y="238125"/>
                </a:lnTo>
                <a:lnTo>
                  <a:pt x="221615" y="187960"/>
                </a:lnTo>
                <a:lnTo>
                  <a:pt x="271780" y="107315"/>
                </a:lnTo>
                <a:lnTo>
                  <a:pt x="247650" y="31115"/>
                </a:lnTo>
                <a:lnTo>
                  <a:pt x="200025" y="0"/>
                </a:lnTo>
                <a:lnTo>
                  <a:pt x="0" y="45085"/>
                </a:lnTo>
                <a:lnTo>
                  <a:pt x="7620" y="97790"/>
                </a:lnTo>
                <a:lnTo>
                  <a:pt x="17145" y="1619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28546" y="4753885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 smtClean="0">
                <a:latin typeface="+mn-ea"/>
              </a:rPr>
              <a:t>思考问题：</a:t>
            </a:r>
            <a:endParaRPr lang="en-US" altLang="zh-CN" sz="2400" b="1" dirty="0" smtClean="0">
              <a:latin typeface="+mn-ea"/>
            </a:endParaRPr>
          </a:p>
        </p:txBody>
      </p:sp>
      <p:sp>
        <p:nvSpPr>
          <p:cNvPr id="12" name="文本框 1"/>
          <p:cNvSpPr txBox="1"/>
          <p:nvPr>
            <p:custDataLst>
              <p:tags r:id="rId4"/>
            </p:custDataLst>
          </p:nvPr>
        </p:nvSpPr>
        <p:spPr>
          <a:xfrm>
            <a:off x="39759" y="1036845"/>
            <a:ext cx="739471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/>
            <a:r>
              <a:rPr lang="zh-CN" altLang="en-US" dirty="0" smtClean="0">
                <a:latin typeface="+mn-ea"/>
                <a:sym typeface="+mn-ea"/>
              </a:rPr>
              <a:t>材料二：塞罕坝地区属温带半湿润季风气候区，年均降水量 453</a:t>
            </a:r>
            <a:r>
              <a:rPr lang="en-US" altLang="zh-CN" dirty="0" smtClean="0">
                <a:latin typeface="+mn-ea"/>
                <a:sym typeface="+mn-ea"/>
              </a:rPr>
              <a:t>mm</a:t>
            </a:r>
            <a:r>
              <a:rPr lang="zh-CN" altLang="en-US" dirty="0" smtClean="0">
                <a:latin typeface="+mn-ea"/>
                <a:sym typeface="+mn-ea"/>
              </a:rPr>
              <a:t>，年平均蒸发量</a:t>
            </a:r>
            <a:r>
              <a:rPr lang="en-US" altLang="zh-CN" dirty="0" smtClean="0">
                <a:latin typeface="+mn-ea"/>
                <a:sym typeface="+mn-ea"/>
              </a:rPr>
              <a:t>1388mm</a:t>
            </a:r>
            <a:r>
              <a:rPr lang="zh-CN" altLang="en-US" dirty="0" smtClean="0">
                <a:latin typeface="+mn-ea"/>
                <a:sym typeface="+mn-ea"/>
              </a:rPr>
              <a:t>。地表约在10月中下旬冻结，解冻期约在4月中下旬，冻结期约180天，年均</a:t>
            </a:r>
            <a:r>
              <a:rPr lang="en-US" altLang="zh-CN" dirty="0" smtClean="0">
                <a:latin typeface="+mn-ea"/>
                <a:sym typeface="+mn-ea"/>
              </a:rPr>
              <a:t>6</a:t>
            </a:r>
            <a:r>
              <a:rPr lang="zh-CN" altLang="en-US" dirty="0" smtClean="0">
                <a:latin typeface="+mn-ea"/>
                <a:sym typeface="+mn-ea"/>
              </a:rPr>
              <a:t>级以上的大风日数</a:t>
            </a:r>
            <a:r>
              <a:rPr lang="en-US" altLang="zh-CN" dirty="0" smtClean="0">
                <a:latin typeface="+mn-ea"/>
                <a:sym typeface="+mn-ea"/>
              </a:rPr>
              <a:t>83</a:t>
            </a:r>
            <a:r>
              <a:rPr lang="zh-CN" altLang="en-US" dirty="0" smtClean="0">
                <a:latin typeface="+mn-ea"/>
                <a:sym typeface="+mn-ea"/>
              </a:rPr>
              <a:t>天，最多年份达</a:t>
            </a:r>
            <a:r>
              <a:rPr lang="en-US" altLang="zh-CN" dirty="0" smtClean="0">
                <a:latin typeface="+mn-ea"/>
                <a:sym typeface="+mn-ea"/>
              </a:rPr>
              <a:t>114</a:t>
            </a:r>
            <a:r>
              <a:rPr lang="zh-CN" altLang="en-US" dirty="0" smtClean="0">
                <a:latin typeface="+mn-ea"/>
                <a:sym typeface="+mn-ea"/>
              </a:rPr>
              <a:t>天，主要出现在冬春季节，以西北风为主。</a:t>
            </a:r>
            <a:endParaRPr lang="zh-CN" altLang="en-US" dirty="0" smtClean="0">
              <a:latin typeface="+mn-ea"/>
              <a:sym typeface="+mn-ea"/>
            </a:endParaRPr>
          </a:p>
        </p:txBody>
      </p:sp>
      <p:sp>
        <p:nvSpPr>
          <p:cNvPr id="10" name="文本框 1"/>
          <p:cNvSpPr txBox="1"/>
          <p:nvPr>
            <p:custDataLst>
              <p:tags r:id="rId5"/>
            </p:custDataLst>
          </p:nvPr>
        </p:nvSpPr>
        <p:spPr>
          <a:xfrm>
            <a:off x="79514" y="2192821"/>
            <a:ext cx="7381461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材料三：塞罕坝地处内蒙古高原与河北北山地交界处。按地形分坝上、坝下两部分：坝上是内蒙古高原南缘，以丘陵、曼甸为主，海拔1500-1940米；坝下是阴山山脉与大兴安岭余脉交汇处，典型的山地地形，海拔1010-1500米。坝内是滦河、辽河的发源地之一。林区土壤平均厚度为10厘米。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11" name="文本框 1"/>
          <p:cNvSpPr txBox="1"/>
          <p:nvPr>
            <p:custDataLst>
              <p:tags r:id="rId6"/>
            </p:custDataLst>
          </p:nvPr>
        </p:nvSpPr>
        <p:spPr>
          <a:xfrm>
            <a:off x="79404" y="3624057"/>
            <a:ext cx="735506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材料四：清朝末年，政府在塞罕坝开围放垦，农牧活动日益增多，大肆砍伐森林，破坏草地；后来又遭侵略者的掠夺采伐和连年山火，到解放初期原始森林已荡然无存，退化为草原荒丘，呈现</a:t>
            </a:r>
            <a:r>
              <a:rPr lang="en-US" altLang="zh-CN" dirty="0" smtClean="0">
                <a:sym typeface="+mn-ea"/>
              </a:rPr>
              <a:t>“</a:t>
            </a:r>
            <a:r>
              <a:rPr lang="zh-CN" altLang="en-US" dirty="0" smtClean="0">
                <a:sym typeface="+mn-ea"/>
              </a:rPr>
              <a:t>飞鸟无无栖树，黄沙遮天日</a:t>
            </a:r>
            <a:r>
              <a:rPr lang="en-US" altLang="zh-CN" dirty="0" smtClean="0">
                <a:sym typeface="+mn-ea"/>
              </a:rPr>
              <a:t>”</a:t>
            </a:r>
            <a:r>
              <a:rPr lang="zh-CN" altLang="en-US" dirty="0" smtClean="0">
                <a:sym typeface="+mn-ea"/>
              </a:rPr>
              <a:t>的荒凉景象。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09702" y="5161176"/>
            <a:ext cx="5596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+mn-ea"/>
                <a:sym typeface="+mn-ea"/>
              </a:rPr>
              <a:t>9</a:t>
            </a:r>
            <a:r>
              <a:rPr lang="zh-CN" altLang="en-US" dirty="0" smtClean="0">
                <a:latin typeface="+mn-ea"/>
                <a:sym typeface="+mn-ea"/>
              </a:rPr>
              <a:t>、说明塞罕坝大量植被退化给当地带来哪些危害？</a:t>
            </a:r>
            <a:endParaRPr lang="zh-CN" altLang="en-US" dirty="0"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4229" y="545540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社会方面：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688004" y="548588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收入减少，贫困增加；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3911" y="580529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经济方面：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692275" y="579068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土地生产力下降，农业减产；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9306" y="615581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生态方面：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660842" y="6150709"/>
            <a:ext cx="9616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干旱加剧；破坏地表形态，风蚀加强；河流干涸，地下水位下降；荒漠化加剧，沙尘暴多发；生物多样性减少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42"/>
          <p:cNvSpPr txBox="1"/>
          <p:nvPr>
            <p:custDataLst>
              <p:tags r:id="rId1"/>
            </p:custDataLst>
          </p:nvPr>
        </p:nvSpPr>
        <p:spPr>
          <a:xfrm>
            <a:off x="4685225" y="5974892"/>
            <a:ext cx="1273616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涵养水源</a:t>
            </a:r>
            <a:endParaRPr lang="zh-CN" altLang="en-US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标题 40961"/>
          <p:cNvSpPr txBox="1"/>
          <p:nvPr/>
        </p:nvSpPr>
        <p:spPr>
          <a:xfrm>
            <a:off x="70340" y="166671"/>
            <a:ext cx="2511287" cy="763518"/>
          </a:xfrm>
          <a:prstGeom prst="rect">
            <a:avLst/>
          </a:prstGeom>
          <a:gradFill flip="none" rotWithShape="1">
            <a:gsLst>
              <a:gs pos="100000">
                <a:srgbClr val="FA5B25"/>
              </a:gs>
              <a:gs pos="39000">
                <a:srgbClr val="C00000"/>
              </a:gs>
            </a:gsLst>
            <a:lin ang="0" scaled="1"/>
            <a:tileRect/>
          </a:gradFill>
          <a:ln w="47625">
            <a:noFill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600" b="1" spc="300" dirty="0" smtClean="0">
                <a:solidFill>
                  <a:schemeClr val="bg1"/>
                </a:solidFill>
                <a:effectLst>
                  <a:innerShdw blurRad="114300">
                    <a:srgbClr val="C00000">
                      <a:alpha val="75000"/>
                    </a:srgbClr>
                  </a:innerShdw>
                </a:effectLst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案例分析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114300">
                  <a:srgbClr val="C00000">
                    <a:alpha val="7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6676" y="96091"/>
            <a:ext cx="107411" cy="897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 b="4975"/>
          <a:stretch>
            <a:fillRect/>
          </a:stretch>
        </p:blipFill>
        <p:spPr>
          <a:xfrm>
            <a:off x="7407965" y="1079003"/>
            <a:ext cx="4612087" cy="4229235"/>
          </a:xfrm>
          <a:prstGeom prst="rect">
            <a:avLst/>
          </a:prstGeom>
        </p:spPr>
      </p:pic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9872872" y="3261009"/>
            <a:ext cx="265042" cy="276999"/>
          </a:xfrm>
          <a:custGeom>
            <a:avLst/>
            <a:gdLst>
              <a:gd name="connisteX0" fmla="*/ 17145 w 271780"/>
              <a:gd name="connsiteY0" fmla="*/ 161925 h 238125"/>
              <a:gd name="connisteX1" fmla="*/ 100330 w 271780"/>
              <a:gd name="connsiteY1" fmla="*/ 238125 h 238125"/>
              <a:gd name="connisteX2" fmla="*/ 221615 w 271780"/>
              <a:gd name="connsiteY2" fmla="*/ 187960 h 238125"/>
              <a:gd name="connisteX3" fmla="*/ 271780 w 271780"/>
              <a:gd name="connsiteY3" fmla="*/ 107315 h 238125"/>
              <a:gd name="connisteX4" fmla="*/ 247650 w 271780"/>
              <a:gd name="connsiteY4" fmla="*/ 31115 h 238125"/>
              <a:gd name="connisteX5" fmla="*/ 200025 w 271780"/>
              <a:gd name="connsiteY5" fmla="*/ 0 h 238125"/>
              <a:gd name="connisteX6" fmla="*/ 0 w 271780"/>
              <a:gd name="connsiteY6" fmla="*/ 45085 h 238125"/>
              <a:gd name="connisteX7" fmla="*/ 7620 w 271780"/>
              <a:gd name="connsiteY7" fmla="*/ 97790 h 238125"/>
              <a:gd name="connisteX8" fmla="*/ 17145 w 271780"/>
              <a:gd name="connsiteY8" fmla="*/ 161925 h 238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71780" h="238125">
                <a:moveTo>
                  <a:pt x="17145" y="161925"/>
                </a:moveTo>
                <a:lnTo>
                  <a:pt x="100330" y="238125"/>
                </a:lnTo>
                <a:lnTo>
                  <a:pt x="221615" y="187960"/>
                </a:lnTo>
                <a:lnTo>
                  <a:pt x="271780" y="107315"/>
                </a:lnTo>
                <a:lnTo>
                  <a:pt x="247650" y="31115"/>
                </a:lnTo>
                <a:lnTo>
                  <a:pt x="200025" y="0"/>
                </a:lnTo>
                <a:lnTo>
                  <a:pt x="0" y="45085"/>
                </a:lnTo>
                <a:lnTo>
                  <a:pt x="7620" y="97790"/>
                </a:lnTo>
                <a:lnTo>
                  <a:pt x="17145" y="1619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9026" y="4051520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 smtClean="0">
                <a:latin typeface="+mn-ea"/>
              </a:rPr>
              <a:t>思考问题：</a:t>
            </a:r>
            <a:endParaRPr lang="en-US" altLang="zh-CN" sz="2400" b="1" dirty="0" smtClean="0">
              <a:latin typeface="+mn-ea"/>
            </a:endParaRPr>
          </a:p>
        </p:txBody>
      </p:sp>
      <p:sp>
        <p:nvSpPr>
          <p:cNvPr id="10" name="文本框 2"/>
          <p:cNvSpPr txBox="1"/>
          <p:nvPr>
            <p:custDataLst>
              <p:tags r:id="rId5"/>
            </p:custDataLst>
          </p:nvPr>
        </p:nvSpPr>
        <p:spPr>
          <a:xfrm>
            <a:off x="53008" y="1028203"/>
            <a:ext cx="7407966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材料五：塞罕坝林场林地面积由建场前的24万亩增加到112万亩，森林覆盖率由12%增加到现在的80%，创造的年生态服务价值超过120亿元。如今，塞罕坝森林、草原、湿地景观再现，它再次成为人们心中“河的源头，云的故乡，花的世界，林的海洋”。近十年与建场初十年比，塞罕坝及周边地区年均无霜期增加14.6天，年均降水量增加66.3毫米，年大风天数减少30天。塞罕坝林场每年为滦河、辽河下游地区涵养水源、净化水质1.37亿立方米。森林每年吸收二氧化碳74.7万吨，释放氧气54.5万吨，被誉为“华北绿肺”。生物多样性得到有效恢复，野生动物达293种、植物达625种，形成了森林、草甸、湿地相结合的生态系统，为京津地区构筑起一道坚实的绿色屏障，有效阻止了浑善达克沙地南侵。保持了当地的水土，减少了噪音。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11" name="文本框 1"/>
          <p:cNvSpPr txBox="1"/>
          <p:nvPr>
            <p:custDataLst>
              <p:tags r:id="rId6"/>
            </p:custDataLst>
          </p:nvPr>
        </p:nvSpPr>
        <p:spPr>
          <a:xfrm>
            <a:off x="266368" y="5678584"/>
            <a:ext cx="463826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/>
            <a:r>
              <a:rPr lang="en-US" altLang="zh-CN" dirty="0" smtClean="0">
                <a:latin typeface="+mn-ea"/>
                <a:sym typeface="+mn-ea"/>
              </a:rPr>
              <a:t>11</a:t>
            </a:r>
            <a:r>
              <a:rPr lang="zh-CN" altLang="en-US" dirty="0" smtClean="0">
                <a:latin typeface="+mn-ea"/>
                <a:sym typeface="+mn-ea"/>
              </a:rPr>
              <a:t>、说一说塞罕坝林场的生态效益有哪些？</a:t>
            </a:r>
            <a:endParaRPr lang="zh-CN" altLang="en-US" dirty="0" smtClean="0">
              <a:latin typeface="+mn-ea"/>
              <a:sym typeface="+mn-ea"/>
            </a:endParaRPr>
          </a:p>
        </p:txBody>
      </p:sp>
      <p:sp>
        <p:nvSpPr>
          <p:cNvPr id="12" name="文本框 28"/>
          <p:cNvSpPr txBox="1"/>
          <p:nvPr>
            <p:custDataLst>
              <p:tags r:id="rId7"/>
            </p:custDataLst>
          </p:nvPr>
        </p:nvSpPr>
        <p:spPr>
          <a:xfrm>
            <a:off x="2054282" y="5994877"/>
            <a:ext cx="1537335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美化环境</a:t>
            </a:r>
            <a:endParaRPr lang="zh-CN" altLang="en-US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3" name="文本框 41"/>
          <p:cNvSpPr txBox="1"/>
          <p:nvPr>
            <p:custDataLst>
              <p:tags r:id="rId8"/>
            </p:custDataLst>
          </p:nvPr>
        </p:nvSpPr>
        <p:spPr>
          <a:xfrm>
            <a:off x="724811" y="6005756"/>
            <a:ext cx="1241149" cy="379804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调节气候</a:t>
            </a:r>
            <a:endParaRPr lang="zh-CN" altLang="en-US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文本框 43"/>
          <p:cNvSpPr txBox="1"/>
          <p:nvPr>
            <p:custDataLst>
              <p:tags r:id="rId9"/>
            </p:custDataLst>
          </p:nvPr>
        </p:nvSpPr>
        <p:spPr>
          <a:xfrm>
            <a:off x="3359813" y="6000178"/>
            <a:ext cx="1520825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净化空气</a:t>
            </a:r>
            <a:endParaRPr lang="zh-CN" altLang="en-US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文本框 44"/>
          <p:cNvSpPr txBox="1"/>
          <p:nvPr>
            <p:custDataLst>
              <p:tags r:id="rId10"/>
            </p:custDataLst>
          </p:nvPr>
        </p:nvSpPr>
        <p:spPr>
          <a:xfrm>
            <a:off x="737898" y="6427708"/>
            <a:ext cx="2051022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保护生物多样性</a:t>
            </a:r>
            <a:endParaRPr lang="zh-CN" altLang="en-US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7" name="文本框 45"/>
          <p:cNvSpPr txBox="1"/>
          <p:nvPr>
            <p:custDataLst>
              <p:tags r:id="rId11"/>
            </p:custDataLst>
          </p:nvPr>
        </p:nvSpPr>
        <p:spPr>
          <a:xfrm>
            <a:off x="8678352" y="5952084"/>
            <a:ext cx="1414780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防风固沙</a:t>
            </a:r>
            <a:endParaRPr lang="zh-CN" altLang="en-US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8" name="文本框 46"/>
          <p:cNvSpPr txBox="1"/>
          <p:nvPr>
            <p:custDataLst>
              <p:tags r:id="rId12"/>
            </p:custDataLst>
          </p:nvPr>
        </p:nvSpPr>
        <p:spPr>
          <a:xfrm>
            <a:off x="10000559" y="5940028"/>
            <a:ext cx="1200841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 anchor="ctr" anchorCtr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减少噪音</a:t>
            </a:r>
            <a:endParaRPr lang="zh-CN" altLang="en-US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11550" y="4468112"/>
            <a:ext cx="608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dirty="0" smtClean="0"/>
              <a:t>10</a:t>
            </a:r>
            <a:r>
              <a:rPr lang="zh-CN" altLang="en-US" dirty="0" smtClean="0"/>
              <a:t>、从气候角度推测林场建设初期造林成活率低的原因。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716280" y="4798110"/>
            <a:ext cx="4312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热量不足，降水少，水热条件差；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85800" y="5087352"/>
            <a:ext cx="544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生态环境恶劣，干旱、大风、冻害等气象灾害频发；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01040" y="5377230"/>
            <a:ext cx="3717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风蚀、水蚀作用强，土壤肥力低；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339687" y="598817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净化水质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983010" y="598880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保持水土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/>
          <p:nvPr>
            <p:custDataLst>
              <p:tags r:id="rId1"/>
            </p:custDataLst>
          </p:nvPr>
        </p:nvSpPr>
        <p:spPr>
          <a:xfrm>
            <a:off x="217086" y="207259"/>
            <a:ext cx="915551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en-US" altLang="zh-CN" sz="2000" dirty="0" smtClean="0">
                <a:sym typeface="+mn-ea"/>
              </a:rPr>
              <a:t>12</a:t>
            </a:r>
            <a:r>
              <a:rPr lang="zh-CN" altLang="en-US" sz="2000" dirty="0" smtClean="0">
                <a:sym typeface="+mn-ea"/>
              </a:rPr>
              <a:t>、如何治理塞罕坝，促进其可持续发展？（用因果法分析生态问题的防治措施）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5" name="文本框 6"/>
          <p:cNvSpPr txBox="1"/>
          <p:nvPr>
            <p:custDataLst>
              <p:tags r:id="rId2"/>
            </p:custDataLst>
          </p:nvPr>
        </p:nvSpPr>
        <p:spPr>
          <a:xfrm>
            <a:off x="207564" y="1181183"/>
            <a:ext cx="1428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7030A0"/>
                </a:solidFill>
                <a:sym typeface="+mn-ea"/>
              </a:rPr>
              <a:t>自然原因</a:t>
            </a:r>
            <a:endParaRPr lang="zh-CN" altLang="en-US" sz="2400" b="1" dirty="0" smtClean="0">
              <a:solidFill>
                <a:srgbClr val="7030A0"/>
              </a:solidFill>
              <a:sym typeface="+mn-ea"/>
            </a:endParaRPr>
          </a:p>
        </p:txBody>
      </p:sp>
      <p:sp>
        <p:nvSpPr>
          <p:cNvPr id="6" name="左大括号 5"/>
          <p:cNvSpPr/>
          <p:nvPr>
            <p:custDataLst>
              <p:tags r:id="rId3"/>
            </p:custDataLst>
          </p:nvPr>
        </p:nvSpPr>
        <p:spPr>
          <a:xfrm>
            <a:off x="1638715" y="954157"/>
            <a:ext cx="323932" cy="974035"/>
          </a:xfrm>
          <a:prstGeom prst="leftBrace">
            <a:avLst/>
          </a:prstGeom>
          <a:ln w="28575">
            <a:solidFill>
              <a:srgbClr val="00843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 b="1">
              <a:solidFill>
                <a:srgbClr val="7030A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72360" y="852958"/>
            <a:ext cx="7186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+mn-ea"/>
              </a:rPr>
              <a:t>夏季降水集中且多暴雨</a:t>
            </a:r>
            <a:r>
              <a:rPr lang="en-US" altLang="zh-CN" dirty="0" smtClean="0">
                <a:latin typeface="+mn-ea"/>
              </a:rPr>
              <a:t>,</a:t>
            </a:r>
            <a:r>
              <a:rPr lang="zh-CN" altLang="en-US" dirty="0" smtClean="0">
                <a:latin typeface="+mn-ea"/>
              </a:rPr>
              <a:t>土壤侵蚀加剧；降水变率大，土壤易风化</a:t>
            </a:r>
            <a:endParaRPr lang="zh-CN" altLang="en-US" dirty="0"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71863" y="1290369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+mn-ea"/>
              </a:rPr>
              <a:t>冬春季节多大风，风力侵蚀严重；</a:t>
            </a:r>
            <a:endParaRPr lang="zh-CN" altLang="en-US" dirty="0"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38793" y="1623798"/>
            <a:ext cx="3935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zh-CN" altLang="en-US" dirty="0" smtClean="0">
                <a:latin typeface="+mn-ea"/>
              </a:rPr>
              <a:t>土层薄，土质疏松，多沙质堆积物</a:t>
            </a:r>
            <a:endParaRPr lang="zh-CN" altLang="en-US" dirty="0" smtClean="0">
              <a:latin typeface="+mn-ea"/>
            </a:endParaRPr>
          </a:p>
        </p:txBody>
      </p:sp>
      <p:sp>
        <p:nvSpPr>
          <p:cNvPr id="10" name="文本框 10"/>
          <p:cNvSpPr txBox="1"/>
          <p:nvPr>
            <p:custDataLst>
              <p:tags r:id="rId4"/>
            </p:custDataLst>
          </p:nvPr>
        </p:nvSpPr>
        <p:spPr>
          <a:xfrm>
            <a:off x="167807" y="4237907"/>
            <a:ext cx="1428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7030A0"/>
                </a:solidFill>
                <a:sym typeface="+mn-ea"/>
              </a:rPr>
              <a:t>人为原因</a:t>
            </a:r>
            <a:endParaRPr lang="zh-CN" altLang="en-US" sz="2400" b="1" dirty="0" smtClean="0">
              <a:solidFill>
                <a:srgbClr val="7030A0"/>
              </a:solidFill>
              <a:sym typeface="+mn-ea"/>
            </a:endParaRPr>
          </a:p>
        </p:txBody>
      </p:sp>
      <p:sp>
        <p:nvSpPr>
          <p:cNvPr id="11" name="文本框 17"/>
          <p:cNvSpPr txBox="1"/>
          <p:nvPr>
            <p:custDataLst>
              <p:tags r:id="rId5"/>
            </p:custDataLst>
          </p:nvPr>
        </p:nvSpPr>
        <p:spPr>
          <a:xfrm>
            <a:off x="1963061" y="2564848"/>
            <a:ext cx="152971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/>
            <a:r>
              <a:rPr lang="zh-CN" altLang="en-US" dirty="0" smtClean="0">
                <a:sym typeface="+mn-ea"/>
              </a:rPr>
              <a:t>人口激增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49337" y="312405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过度开垦</a:t>
            </a:r>
            <a:endParaRPr lang="zh-CN" altLang="en-US" dirty="0" smtClean="0">
              <a:solidFill>
                <a:prstClr val="black"/>
              </a:solidFill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14192" y="363907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过度放牧</a:t>
            </a:r>
            <a:endParaRPr lang="zh-CN" altLang="en-US" dirty="0" smtClean="0">
              <a:solidFill>
                <a:prstClr val="black"/>
              </a:solidFill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25940" y="413016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过度樵采</a:t>
            </a:r>
            <a:endParaRPr lang="zh-CN" altLang="en-US" dirty="0" smtClean="0">
              <a:solidFill>
                <a:prstClr val="black"/>
              </a:solidFill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84352" y="538607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水资源利用不当</a:t>
            </a:r>
            <a:endParaRPr lang="zh-CN" altLang="en-US" dirty="0" smtClean="0">
              <a:solidFill>
                <a:prstClr val="black"/>
              </a:solidFill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912341" y="471088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工程建设</a:t>
            </a:r>
            <a:endParaRPr lang="zh-CN" altLang="en-US" dirty="0"/>
          </a:p>
        </p:txBody>
      </p:sp>
      <p:sp>
        <p:nvSpPr>
          <p:cNvPr id="17" name="左大括号 16"/>
          <p:cNvSpPr/>
          <p:nvPr>
            <p:custDataLst>
              <p:tags r:id="rId6"/>
            </p:custDataLst>
          </p:nvPr>
        </p:nvSpPr>
        <p:spPr>
          <a:xfrm>
            <a:off x="1699095" y="2720918"/>
            <a:ext cx="282105" cy="3573201"/>
          </a:xfrm>
          <a:prstGeom prst="leftBrace">
            <a:avLst/>
          </a:prstGeom>
          <a:ln w="28575">
            <a:solidFill>
              <a:srgbClr val="00843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18" name="右大括号 17"/>
          <p:cNvSpPr/>
          <p:nvPr>
            <p:custDataLst>
              <p:tags r:id="rId7"/>
            </p:custDataLst>
          </p:nvPr>
        </p:nvSpPr>
        <p:spPr>
          <a:xfrm>
            <a:off x="8645911" y="1029335"/>
            <a:ext cx="315209" cy="890905"/>
          </a:xfrm>
          <a:prstGeom prst="rightBrace">
            <a:avLst/>
          </a:prstGeom>
          <a:ln w="28575">
            <a:solidFill>
              <a:srgbClr val="00843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19" name="文本框 23"/>
          <p:cNvSpPr txBox="1"/>
          <p:nvPr>
            <p:custDataLst>
              <p:tags r:id="rId8"/>
            </p:custDataLst>
          </p:nvPr>
        </p:nvSpPr>
        <p:spPr>
          <a:xfrm>
            <a:off x="9067827" y="1034332"/>
            <a:ext cx="2941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生物措施：植树种草</a:t>
            </a:r>
            <a:endParaRPr lang="zh-CN" altLang="en-US" dirty="0" smtClean="0">
              <a:solidFill>
                <a:srgbClr val="FF0000"/>
              </a:solidFill>
              <a:latin typeface="+mn-ea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工程措施：采用</a:t>
            </a:r>
            <a:r>
              <a:rPr lang="zh-CN" altLang="en-US" dirty="0" smtClean="0">
                <a:solidFill>
                  <a:srgbClr val="FF0000"/>
                </a:solidFill>
                <a:latin typeface="+mn-ea"/>
                <a:sym typeface="思源黑体 CN" charset="0"/>
              </a:rPr>
              <a:t>草方格沙障</a:t>
            </a:r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、建防护林</a:t>
            </a:r>
            <a:endParaRPr lang="zh-CN" altLang="en-US" dirty="0" smtClean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20" name="直接箭头连接符 19"/>
          <p:cNvCxnSpPr/>
          <p:nvPr>
            <p:custDataLst>
              <p:tags r:id="rId9"/>
            </p:custDataLst>
          </p:nvPr>
        </p:nvCxnSpPr>
        <p:spPr>
          <a:xfrm>
            <a:off x="3034914" y="2740994"/>
            <a:ext cx="1933326" cy="2206"/>
          </a:xfrm>
          <a:prstGeom prst="straightConnector1">
            <a:avLst/>
          </a:prstGeom>
          <a:ln w="28575">
            <a:solidFill>
              <a:srgbClr val="00843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5"/>
          <p:cNvSpPr txBox="1"/>
          <p:nvPr>
            <p:custDataLst>
              <p:tags r:id="rId10"/>
            </p:custDataLst>
          </p:nvPr>
        </p:nvSpPr>
        <p:spPr>
          <a:xfrm>
            <a:off x="4963271" y="2567581"/>
            <a:ext cx="387798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政策措施：控制人口数量、生态移民</a:t>
            </a:r>
            <a:endParaRPr lang="zh-CN" altLang="en-US" dirty="0" smtClean="0">
              <a:solidFill>
                <a:srgbClr val="FF0000"/>
              </a:solidFill>
            </a:endParaRPr>
          </a:p>
        </p:txBody>
      </p:sp>
      <p:cxnSp>
        <p:nvCxnSpPr>
          <p:cNvPr id="22" name="直接箭头连接符 21"/>
          <p:cNvCxnSpPr/>
          <p:nvPr>
            <p:custDataLst>
              <p:tags r:id="rId11"/>
            </p:custDataLst>
          </p:nvPr>
        </p:nvCxnSpPr>
        <p:spPr>
          <a:xfrm>
            <a:off x="2986515" y="3359399"/>
            <a:ext cx="1612652" cy="27"/>
          </a:xfrm>
          <a:prstGeom prst="straightConnector1">
            <a:avLst/>
          </a:prstGeom>
          <a:ln w="28575">
            <a:solidFill>
              <a:srgbClr val="00843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7"/>
          <p:cNvSpPr txBox="1"/>
          <p:nvPr>
            <p:custDataLst>
              <p:tags r:id="rId12"/>
            </p:custDataLst>
          </p:nvPr>
        </p:nvSpPr>
        <p:spPr>
          <a:xfrm>
            <a:off x="4655322" y="3170665"/>
            <a:ext cx="61863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indent="0" fontAlgn="auto"/>
            <a:r>
              <a:rPr lang="zh-CN" altLang="en-US" dirty="0" smtClean="0">
                <a:solidFill>
                  <a:srgbClr val="FF0000"/>
                </a:solidFill>
              </a:rPr>
              <a:t>优化土地利用结构，退耕还草，发展集约、高效、特色农业</a:t>
            </a:r>
            <a:endParaRPr lang="zh-CN" altLang="en-US" dirty="0" smtClean="0">
              <a:solidFill>
                <a:srgbClr val="FF0000"/>
              </a:solidFill>
            </a:endParaRPr>
          </a:p>
        </p:txBody>
      </p:sp>
      <p:cxnSp>
        <p:nvCxnSpPr>
          <p:cNvPr id="24" name="直接箭头连接符 23"/>
          <p:cNvCxnSpPr/>
          <p:nvPr>
            <p:custDataLst>
              <p:tags r:id="rId13"/>
            </p:custDataLst>
          </p:nvPr>
        </p:nvCxnSpPr>
        <p:spPr>
          <a:xfrm flipV="1">
            <a:off x="2934749" y="3840480"/>
            <a:ext cx="1835371" cy="2181"/>
          </a:xfrm>
          <a:prstGeom prst="straightConnector1">
            <a:avLst/>
          </a:prstGeom>
          <a:ln w="28575">
            <a:solidFill>
              <a:srgbClr val="00843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9"/>
          <p:cNvSpPr txBox="1"/>
          <p:nvPr>
            <p:custDataLst>
              <p:tags r:id="rId14"/>
            </p:custDataLst>
          </p:nvPr>
        </p:nvSpPr>
        <p:spPr>
          <a:xfrm>
            <a:off x="4784200" y="3642774"/>
            <a:ext cx="50321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indent="0" fontAlgn="auto"/>
            <a:r>
              <a:rPr lang="zh-CN" altLang="en-US" dirty="0" smtClean="0">
                <a:solidFill>
                  <a:srgbClr val="FF0000"/>
                </a:solidFill>
              </a:rPr>
              <a:t>调整牲畜结构和数量；种植高产牧草，以地养地</a:t>
            </a:r>
            <a:endParaRPr lang="zh-CN" altLang="en-US" dirty="0" smtClean="0">
              <a:solidFill>
                <a:srgbClr val="FF0000"/>
              </a:solidFill>
            </a:endParaRPr>
          </a:p>
        </p:txBody>
      </p:sp>
      <p:cxnSp>
        <p:nvCxnSpPr>
          <p:cNvPr id="26" name="直接箭头连接符 25"/>
          <p:cNvCxnSpPr/>
          <p:nvPr>
            <p:custDataLst>
              <p:tags r:id="rId15"/>
            </p:custDataLst>
          </p:nvPr>
        </p:nvCxnSpPr>
        <p:spPr>
          <a:xfrm>
            <a:off x="2976494" y="4327083"/>
            <a:ext cx="1769110" cy="0"/>
          </a:xfrm>
          <a:prstGeom prst="straightConnector1">
            <a:avLst/>
          </a:prstGeom>
          <a:ln w="28575">
            <a:solidFill>
              <a:srgbClr val="00843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31"/>
          <p:cNvSpPr txBox="1"/>
          <p:nvPr>
            <p:custDataLst>
              <p:tags r:id="rId16"/>
            </p:custDataLst>
          </p:nvPr>
        </p:nvSpPr>
        <p:spPr>
          <a:xfrm>
            <a:off x="4783316" y="4113226"/>
            <a:ext cx="29546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indent="0" fontAlgn="auto"/>
            <a:r>
              <a:rPr lang="zh-CN" altLang="en-US" dirty="0" smtClean="0">
                <a:solidFill>
                  <a:srgbClr val="FF0000"/>
                </a:solidFill>
              </a:rPr>
              <a:t>优化能源结构，种植薪柴林</a:t>
            </a:r>
            <a:endParaRPr lang="zh-CN" altLang="en-US" dirty="0" smtClean="0">
              <a:solidFill>
                <a:srgbClr val="FF0000"/>
              </a:solidFill>
            </a:endParaRPr>
          </a:p>
        </p:txBody>
      </p:sp>
      <p:cxnSp>
        <p:nvCxnSpPr>
          <p:cNvPr id="28" name="直接箭头连接符 27"/>
          <p:cNvCxnSpPr/>
          <p:nvPr>
            <p:custDataLst>
              <p:tags r:id="rId17"/>
            </p:custDataLst>
          </p:nvPr>
        </p:nvCxnSpPr>
        <p:spPr>
          <a:xfrm>
            <a:off x="3688963" y="5573174"/>
            <a:ext cx="1096397" cy="4666"/>
          </a:xfrm>
          <a:prstGeom prst="straightConnector1">
            <a:avLst/>
          </a:prstGeom>
          <a:ln w="28575">
            <a:solidFill>
              <a:srgbClr val="00843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33"/>
          <p:cNvSpPr txBox="1"/>
          <p:nvPr>
            <p:custDataLst>
              <p:tags r:id="rId18"/>
            </p:custDataLst>
          </p:nvPr>
        </p:nvSpPr>
        <p:spPr>
          <a:xfrm>
            <a:off x="4805598" y="5408046"/>
            <a:ext cx="70054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工程措施：</a:t>
            </a:r>
            <a:r>
              <a:rPr lang="zh-CN" altLang="en-US" dirty="0" smtClean="0">
                <a:solidFill>
                  <a:srgbClr val="FF0000"/>
                </a:solidFill>
              </a:rPr>
              <a:t>合理利用水资源（培育耐旱作物、修建水利设施、提高灌溉技术）</a:t>
            </a:r>
            <a:endParaRPr lang="zh-CN" altLang="en-US" dirty="0" smtClean="0">
              <a:solidFill>
                <a:srgbClr val="FF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1084004" y="3668992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lvl="0"/>
            <a:r>
              <a:rPr lang="zh-CN" altLang="en-US" dirty="0" smtClean="0">
                <a:solidFill>
                  <a:srgbClr val="FF0000"/>
                </a:solidFill>
              </a:rPr>
              <a:t>经济措施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02229" y="4724572"/>
            <a:ext cx="272382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生物措施：</a:t>
            </a:r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注重生态保护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38" name="直接箭头连接符 37"/>
          <p:cNvCxnSpPr/>
          <p:nvPr>
            <p:custDataLst>
              <p:tags r:id="rId19"/>
            </p:custDataLst>
          </p:nvPr>
        </p:nvCxnSpPr>
        <p:spPr>
          <a:xfrm>
            <a:off x="2970409" y="4936506"/>
            <a:ext cx="1418711" cy="1254"/>
          </a:xfrm>
          <a:prstGeom prst="straightConnector1">
            <a:avLst/>
          </a:prstGeom>
          <a:ln w="28575">
            <a:solidFill>
              <a:srgbClr val="00843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右大括号 41"/>
          <p:cNvSpPr/>
          <p:nvPr>
            <p:custDataLst>
              <p:tags r:id="rId20"/>
            </p:custDataLst>
          </p:nvPr>
        </p:nvSpPr>
        <p:spPr>
          <a:xfrm>
            <a:off x="10703311" y="3345815"/>
            <a:ext cx="208529" cy="1043305"/>
          </a:xfrm>
          <a:prstGeom prst="rightBrace">
            <a:avLst/>
          </a:prstGeom>
          <a:ln w="28575">
            <a:solidFill>
              <a:srgbClr val="00843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3" grpId="0"/>
      <p:bldP spid="25" grpId="0"/>
      <p:bldP spid="27" grpId="0"/>
      <p:bldP spid="29" grpId="0"/>
      <p:bldP spid="36" grpId="0"/>
      <p:bldP spid="37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cstate="print"/>
          <a:srcRect t="15608"/>
          <a:stretch>
            <a:fillRect/>
          </a:stretch>
        </p:blipFill>
        <p:spPr>
          <a:xfrm>
            <a:off x="4446548" y="294863"/>
            <a:ext cx="7414147" cy="4170458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4" name="矩形 3"/>
          <p:cNvSpPr/>
          <p:nvPr/>
        </p:nvSpPr>
        <p:spPr>
          <a:xfrm>
            <a:off x="229235" y="227003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prstClr val="black"/>
                </a:solidFill>
                <a:sym typeface="Times New Roman" panose="02020603050405020304" charset="0"/>
              </a:rPr>
              <a:t>草方格沙障的作用：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74320" y="1032937"/>
            <a:ext cx="3869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sym typeface="Times New Roman" panose="02020603050405020304" charset="0"/>
              </a:rPr>
              <a:t>增加地表粗糙度，消减风力；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8924" y="1732508"/>
            <a:ext cx="3841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sym typeface="Times New Roman" panose="02020603050405020304" charset="0"/>
              </a:rPr>
              <a:t>截留水分，提高沙层含水量，有利于固沙、植被存活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/>
          <p:nvPr>
            <p:custDataLst>
              <p:tags r:id="rId1"/>
            </p:custDataLst>
          </p:nvPr>
        </p:nvSpPr>
        <p:spPr>
          <a:xfrm>
            <a:off x="270113" y="290130"/>
            <a:ext cx="5124847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defTabSz="9144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  <a:defRPr/>
            </a:pPr>
            <a:r>
              <a:rPr lang="en-US" altLang="zh-CN" dirty="0" smtClean="0">
                <a:sym typeface="+mn-ea"/>
              </a:rPr>
              <a:t>13</a:t>
            </a:r>
            <a:r>
              <a:rPr lang="zh-CN" altLang="en-US" dirty="0" smtClean="0">
                <a:sym typeface="+mn-ea"/>
              </a:rPr>
              <a:t>、塞罕坝通过综合整治</a:t>
            </a:r>
            <a:r>
              <a:rPr lang="zh-CN" altLang="en-US" dirty="0">
                <a:sym typeface="+mn-ea"/>
              </a:rPr>
              <a:t>带来了哪些积极效益</a:t>
            </a:r>
            <a:r>
              <a:rPr lang="en-US" altLang="zh-CN" dirty="0">
                <a:sym typeface="+mn-ea"/>
              </a:rPr>
              <a:t>?</a:t>
            </a:r>
            <a:endParaRPr lang="en-US" altLang="zh-CN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2349" y="80657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经济效益：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935480" y="819448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促进农业结构的调整，提高土地利用率；</a:t>
            </a:r>
            <a:r>
              <a:rPr lang="zh-CN" altLang="en-US" dirty="0" smtClean="0">
                <a:solidFill>
                  <a:srgbClr val="FF0000"/>
                </a:solidFill>
              </a:rPr>
              <a:t>促进旅游业的发展；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0916" y="146252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社会效益：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919604" y="1506587"/>
            <a:ext cx="5045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增加农民收入水平，实现了区域脱贫致富；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5196" y="216293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生态效益：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812290" y="2206288"/>
            <a:ext cx="6417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植被覆盖率提高，</a:t>
            </a:r>
            <a:r>
              <a:rPr lang="zh-CN" altLang="en-US" dirty="0" smtClean="0">
                <a:solidFill>
                  <a:srgbClr val="FF0000"/>
                </a:solidFill>
              </a:rPr>
              <a:t>增加了生物多样性，</a:t>
            </a:r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改善了区域生态环境；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0961"/>
          <p:cNvSpPr txBox="1"/>
          <p:nvPr/>
        </p:nvSpPr>
        <p:spPr>
          <a:xfrm>
            <a:off x="53010" y="100412"/>
            <a:ext cx="2511287" cy="763518"/>
          </a:xfrm>
          <a:prstGeom prst="rect">
            <a:avLst/>
          </a:prstGeom>
          <a:gradFill flip="none" rotWithShape="1">
            <a:gsLst>
              <a:gs pos="100000">
                <a:srgbClr val="FA5B25"/>
              </a:gs>
              <a:gs pos="39000">
                <a:srgbClr val="C00000"/>
              </a:gs>
            </a:gsLst>
            <a:lin ang="0" scaled="1"/>
            <a:tileRect/>
          </a:gradFill>
          <a:ln w="47625">
            <a:noFill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600" b="1" spc="300" dirty="0" smtClean="0">
                <a:solidFill>
                  <a:schemeClr val="bg1"/>
                </a:solidFill>
                <a:effectLst>
                  <a:innerShdw blurRad="114300">
                    <a:srgbClr val="C00000">
                      <a:alpha val="75000"/>
                    </a:srgbClr>
                  </a:innerShdw>
                </a:effectLst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读图活动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114300">
                  <a:srgbClr val="C00000">
                    <a:alpha val="7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79346" y="29832"/>
            <a:ext cx="107411" cy="897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758" y="1073758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 smtClean="0">
                <a:latin typeface="+mn-ea"/>
              </a:rPr>
              <a:t>思考问题：</a:t>
            </a:r>
            <a:endParaRPr lang="en-US" altLang="zh-CN" sz="2400" b="1" dirty="0" smtClean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7486876" y="185407"/>
            <a:ext cx="4536129" cy="370937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6297" y="3109447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ym typeface="思源黑体 CN Normal" panose="020B0400000000000000" pitchFamily="34" charset="-122"/>
              </a:rPr>
              <a:t>2</a:t>
            </a:r>
            <a:r>
              <a:rPr lang="zh-CN" altLang="en-US" dirty="0" smtClean="0">
                <a:sym typeface="思源黑体 CN Normal" panose="020B0400000000000000" pitchFamily="34" charset="-122"/>
              </a:rPr>
              <a:t>、喀斯特地貌有什么典型特征</a:t>
            </a:r>
            <a:r>
              <a:rPr lang="en-US" altLang="zh-CN" dirty="0" smtClean="0">
                <a:sym typeface="思源黑体 CN Normal" panose="020B0400000000000000" pitchFamily="34" charset="-122"/>
              </a:rPr>
              <a:t>?</a:t>
            </a:r>
            <a:endParaRPr lang="zh-CN" altLang="en-US" dirty="0"/>
          </a:p>
        </p:txBody>
      </p:sp>
      <p:sp>
        <p:nvSpPr>
          <p:cNvPr id="8" name="文本框 18"/>
          <p:cNvSpPr txBox="1"/>
          <p:nvPr>
            <p:custDataLst>
              <p:tags r:id="rId3"/>
            </p:custDataLst>
          </p:nvPr>
        </p:nvSpPr>
        <p:spPr>
          <a:xfrm>
            <a:off x="512812" y="3521338"/>
            <a:ext cx="658637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Aft>
                <a:spcPct val="0"/>
              </a:spcAft>
              <a:defRPr sz="2400">
                <a:latin typeface="+mj-ea"/>
                <a:ea typeface="+mj-ea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1800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地表</a:t>
            </a:r>
            <a:r>
              <a:rPr lang="zh-CN" altLang="en-US" sz="1800" dirty="0" smtClean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崎岖，</a:t>
            </a:r>
            <a:r>
              <a:rPr lang="zh-CN" altLang="en-US" sz="1800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多</a:t>
            </a:r>
            <a:r>
              <a:rPr lang="zh-CN" altLang="en-US" sz="1800" dirty="0" smtClean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陡坡；土层薄；</a:t>
            </a:r>
            <a:r>
              <a:rPr lang="zh-CN" altLang="en-US" sz="1800" dirty="0" smtClean="0">
                <a:solidFill>
                  <a:srgbClr val="FF0000"/>
                </a:solidFill>
                <a:latin typeface="+mn-ea"/>
                <a:ea typeface="+mn-ea"/>
              </a:rPr>
              <a:t>地表水缺乏</a:t>
            </a:r>
            <a:r>
              <a:rPr lang="en-US" altLang="zh-CN" sz="1800" dirty="0" smtClean="0">
                <a:solidFill>
                  <a:srgbClr val="FF0000"/>
                </a:solidFill>
                <a:latin typeface="+mn-ea"/>
                <a:ea typeface="+mn-ea"/>
              </a:rPr>
              <a:t>,</a:t>
            </a:r>
            <a:r>
              <a:rPr lang="zh-CN" altLang="en-US" sz="1800" dirty="0" smtClean="0">
                <a:solidFill>
                  <a:srgbClr val="FF0000"/>
                </a:solidFill>
                <a:latin typeface="+mn-ea"/>
                <a:ea typeface="+mn-ea"/>
              </a:rPr>
              <a:t>地下暗河发育；</a:t>
            </a:r>
            <a:endParaRPr lang="zh-CN" altLang="en-US" sz="18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5430" y="1553330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1</a:t>
            </a:r>
            <a:r>
              <a:rPr lang="zh-CN" altLang="en-US" dirty="0" smtClean="0">
                <a:solidFill>
                  <a:prstClr val="black"/>
                </a:solidFill>
              </a:rPr>
              <a:t>、喀斯特地貌的形成条件是什么？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19658" y="195052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气候：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411962" y="1964810"/>
            <a:ext cx="1107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温暖湿润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9658" y="229977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岩石：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387351" y="230009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可溶性岩石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8476" y="266680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地质构造：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390025" y="268172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岩石节理发育、裂隙多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8061" y="3922029"/>
            <a:ext cx="523261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dirty="0" smtClean="0">
                <a:sym typeface="思源黑体 CN Normal" panose="020B0400000000000000" pitchFamily="34" charset="-122"/>
              </a:rPr>
              <a:t>3</a:t>
            </a:r>
            <a:r>
              <a:rPr lang="zh-CN" altLang="en-US" dirty="0" smtClean="0">
                <a:sym typeface="思源黑体 CN Normal" panose="020B0400000000000000" pitchFamily="34" charset="-122"/>
              </a:rPr>
              <a:t>、喀斯特地区为什么容易出现大面积的石漠化</a:t>
            </a:r>
            <a:r>
              <a:rPr lang="en-US" altLang="zh-CN" dirty="0" smtClean="0">
                <a:sym typeface="思源黑体 CN Normal" panose="020B0400000000000000" pitchFamily="34" charset="-122"/>
              </a:rPr>
              <a:t>?</a:t>
            </a:r>
            <a:endParaRPr lang="en-US" altLang="zh-CN" dirty="0">
              <a:sym typeface="思源黑体 CN Normal" panose="020B0400000000000000" pitchFamily="34" charset="-122"/>
            </a:endParaRPr>
          </a:p>
        </p:txBody>
      </p:sp>
      <p:sp>
        <p:nvSpPr>
          <p:cNvPr id="17" name="文本框 15"/>
          <p:cNvSpPr txBox="1"/>
          <p:nvPr>
            <p:custDataLst>
              <p:tags r:id="rId4"/>
            </p:custDataLst>
          </p:nvPr>
        </p:nvSpPr>
        <p:spPr>
          <a:xfrm>
            <a:off x="2359249" y="6350169"/>
            <a:ext cx="481879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zh-CN" altLang="en-US" dirty="0" smtClean="0">
                <a:solidFill>
                  <a:srgbClr val="FF0000"/>
                </a:solidFill>
              </a:rPr>
              <a:t>砍柴伐薪、采矿、道路建设等</a:t>
            </a:r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破坏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地表</a:t>
            </a:r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植被；</a:t>
            </a:r>
            <a:endParaRPr lang="en-US" altLang="zh-CN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1" name="文本框 6"/>
          <p:cNvSpPr txBox="1"/>
          <p:nvPr>
            <p:custDataLst>
              <p:tags r:id="rId5"/>
            </p:custDataLst>
          </p:nvPr>
        </p:nvSpPr>
        <p:spPr>
          <a:xfrm>
            <a:off x="375204" y="4793063"/>
            <a:ext cx="1428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7030A0"/>
                </a:solidFill>
                <a:sym typeface="+mn-ea"/>
              </a:rPr>
              <a:t>自然原因</a:t>
            </a:r>
            <a:endParaRPr lang="zh-CN" altLang="en-US" sz="2400" b="1" dirty="0" smtClean="0">
              <a:solidFill>
                <a:srgbClr val="7030A0"/>
              </a:solidFill>
              <a:sym typeface="+mn-ea"/>
            </a:endParaRPr>
          </a:p>
        </p:txBody>
      </p:sp>
      <p:sp>
        <p:nvSpPr>
          <p:cNvPr id="22" name="左大括号 21"/>
          <p:cNvSpPr/>
          <p:nvPr>
            <p:custDataLst>
              <p:tags r:id="rId6"/>
            </p:custDataLst>
          </p:nvPr>
        </p:nvSpPr>
        <p:spPr>
          <a:xfrm>
            <a:off x="1897794" y="4474597"/>
            <a:ext cx="494886" cy="1164203"/>
          </a:xfrm>
          <a:prstGeom prst="leftBrace">
            <a:avLst/>
          </a:prstGeom>
          <a:ln w="28575">
            <a:solidFill>
              <a:srgbClr val="00843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 b="1">
              <a:solidFill>
                <a:srgbClr val="7030A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350021" y="432764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气候：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3078162" y="4357807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降水集中在夏季，多暴雨；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379866" y="466324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地形：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3068657" y="467753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多陡坡，土层薄；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364308" y="501312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土壤：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3063240" y="504195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石灰岩抗风化能力强成土过程缓慢；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395106" y="537952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植被：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3078480" y="5407710"/>
            <a:ext cx="3458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植被覆盖率低，缺乏植被保护；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1" name="文本框 10"/>
          <p:cNvSpPr txBox="1"/>
          <p:nvPr>
            <p:custDataLst>
              <p:tags r:id="rId7"/>
            </p:custDataLst>
          </p:nvPr>
        </p:nvSpPr>
        <p:spPr>
          <a:xfrm>
            <a:off x="442127" y="6051467"/>
            <a:ext cx="1428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7030A0"/>
                </a:solidFill>
                <a:sym typeface="+mn-ea"/>
              </a:rPr>
              <a:t>人为原因</a:t>
            </a:r>
            <a:endParaRPr lang="zh-CN" altLang="en-US" sz="2400" b="1" dirty="0" smtClean="0">
              <a:solidFill>
                <a:srgbClr val="7030A0"/>
              </a:solidFill>
              <a:sym typeface="+mn-ea"/>
            </a:endParaRPr>
          </a:p>
        </p:txBody>
      </p:sp>
      <p:sp>
        <p:nvSpPr>
          <p:cNvPr id="32" name="左大括号 31"/>
          <p:cNvSpPr/>
          <p:nvPr>
            <p:custDataLst>
              <p:tags r:id="rId8"/>
            </p:custDataLst>
          </p:nvPr>
        </p:nvSpPr>
        <p:spPr>
          <a:xfrm>
            <a:off x="1913034" y="5937637"/>
            <a:ext cx="433926" cy="722243"/>
          </a:xfrm>
          <a:prstGeom prst="leftBrace">
            <a:avLst/>
          </a:prstGeom>
          <a:ln w="28575">
            <a:solidFill>
              <a:srgbClr val="00843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 b="1">
              <a:solidFill>
                <a:srgbClr val="7030A0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367300" y="585196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大面积陡坡开荒；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9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82880" y="1532848"/>
            <a:ext cx="5493812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1800" dirty="0" smtClean="0">
                <a:latin typeface="+mn-ea"/>
                <a:ea typeface="+mn-ea"/>
                <a:sym typeface="思源黑体 CN Heavy" panose="020B0A00000000000000" pitchFamily="34" charset="-122"/>
              </a:rPr>
              <a:t>4</a:t>
            </a:r>
            <a:r>
              <a:rPr lang="zh-CN" altLang="en-US" sz="1800" dirty="0" smtClean="0">
                <a:latin typeface="+mn-ea"/>
                <a:ea typeface="+mn-ea"/>
                <a:sym typeface="思源黑体 CN Heavy" panose="020B0A00000000000000" pitchFamily="34" charset="-122"/>
              </a:rPr>
              <a:t>、分析</a:t>
            </a:r>
            <a:r>
              <a:rPr lang="zh-CN" altLang="en-US" sz="1800" dirty="0">
                <a:latin typeface="+mn-ea"/>
                <a:ea typeface="+mn-ea"/>
                <a:sym typeface="思源黑体 CN Heavy" panose="020B0A00000000000000" pitchFamily="34" charset="-122"/>
              </a:rPr>
              <a:t>石漠化地区成为贫困多发地区的</a:t>
            </a:r>
            <a:r>
              <a:rPr lang="zh-CN" altLang="en-US" sz="1800" dirty="0" smtClean="0">
                <a:latin typeface="+mn-ea"/>
                <a:ea typeface="+mn-ea"/>
                <a:sym typeface="思源黑体 CN Heavy" panose="020B0A00000000000000" pitchFamily="34" charset="-122"/>
              </a:rPr>
              <a:t>原因是什么</a:t>
            </a:r>
            <a:r>
              <a:rPr lang="en-US" altLang="zh-CN" sz="1800" dirty="0" smtClean="0">
                <a:latin typeface="+mn-ea"/>
                <a:ea typeface="+mn-ea"/>
                <a:sym typeface="思源黑体 CN Heavy" panose="020B0A00000000000000" pitchFamily="34" charset="-122"/>
              </a:rPr>
              <a:t>?</a:t>
            </a:r>
            <a:endParaRPr lang="zh-CN" altLang="en-US" sz="1800" dirty="0">
              <a:latin typeface="+mn-ea"/>
              <a:ea typeface="+mn-ea"/>
              <a:sym typeface="思源黑体 CN Heavy" panose="020B0A00000000000000" pitchFamily="34" charset="-122"/>
            </a:endParaRPr>
          </a:p>
        </p:txBody>
      </p:sp>
      <p:sp>
        <p:nvSpPr>
          <p:cNvPr id="10" name="文本框 47"/>
          <p:cNvSpPr txBox="1"/>
          <p:nvPr>
            <p:custDataLst>
              <p:tags r:id="rId2"/>
            </p:custDataLst>
          </p:nvPr>
        </p:nvSpPr>
        <p:spPr>
          <a:xfrm>
            <a:off x="518161" y="1929765"/>
            <a:ext cx="6857999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1800" dirty="0">
                <a:solidFill>
                  <a:srgbClr val="FF0000"/>
                </a:solidFill>
                <a:latin typeface="+mn-ea"/>
                <a:ea typeface="+mn-ea"/>
                <a:sym typeface="思源黑体 CN Heavy" panose="020B0A00000000000000" pitchFamily="34" charset="-122"/>
              </a:rPr>
              <a:t>石漠化导致耕地减少，粮食减少，随着人口的增加</a:t>
            </a:r>
            <a:r>
              <a:rPr lang="zh-CN" altLang="en-US" sz="1800" dirty="0" smtClean="0">
                <a:solidFill>
                  <a:srgbClr val="FF0000"/>
                </a:solidFill>
                <a:latin typeface="+mn-ea"/>
                <a:ea typeface="+mn-ea"/>
                <a:sym typeface="思源黑体 CN Heavy" panose="020B0A00000000000000" pitchFamily="34" charset="-122"/>
              </a:rPr>
              <a:t>，人地矛盾突出，为了</a:t>
            </a:r>
            <a:r>
              <a:rPr lang="zh-CN" altLang="en-US" sz="1800" dirty="0">
                <a:solidFill>
                  <a:srgbClr val="FF0000"/>
                </a:solidFill>
                <a:latin typeface="+mn-ea"/>
                <a:ea typeface="+mn-ea"/>
                <a:sym typeface="思源黑体 CN Heavy" panose="020B0A00000000000000" pitchFamily="34" charset="-122"/>
              </a:rPr>
              <a:t>满足粮食的需求进而扩大耕地，出现过度开垦，进一步加剧水土流失，石漠化随之加剧，出现恶性循环，限制了经济的发展，贫困多发。</a:t>
            </a:r>
            <a:endParaRPr lang="zh-CN" altLang="en-US" sz="1800" dirty="0">
              <a:solidFill>
                <a:srgbClr val="FF0000"/>
              </a:solidFill>
              <a:latin typeface="+mn-ea"/>
              <a:ea typeface="+mn-ea"/>
              <a:sym typeface="思源黑体 CN Heavy" panose="020B0A00000000000000" pitchFamily="34" charset="-122"/>
            </a:endParaRPr>
          </a:p>
        </p:txBody>
      </p:sp>
      <p:sp>
        <p:nvSpPr>
          <p:cNvPr id="11" name="标题 40961"/>
          <p:cNvSpPr txBox="1"/>
          <p:nvPr/>
        </p:nvSpPr>
        <p:spPr>
          <a:xfrm>
            <a:off x="53010" y="100412"/>
            <a:ext cx="2511287" cy="763518"/>
          </a:xfrm>
          <a:prstGeom prst="rect">
            <a:avLst/>
          </a:prstGeom>
          <a:gradFill flip="none" rotWithShape="1">
            <a:gsLst>
              <a:gs pos="100000">
                <a:srgbClr val="FA5B25"/>
              </a:gs>
              <a:gs pos="39000">
                <a:srgbClr val="C00000"/>
              </a:gs>
            </a:gsLst>
            <a:lin ang="0" scaled="1"/>
            <a:tileRect/>
          </a:gradFill>
          <a:ln w="47625">
            <a:noFill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600" b="1" spc="300" dirty="0" smtClean="0">
                <a:solidFill>
                  <a:schemeClr val="bg1"/>
                </a:solidFill>
                <a:effectLst>
                  <a:innerShdw blurRad="114300">
                    <a:srgbClr val="C00000">
                      <a:alpha val="75000"/>
                    </a:srgbClr>
                  </a:innerShdw>
                </a:effectLst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读图活动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114300">
                  <a:srgbClr val="C00000">
                    <a:alpha val="7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79346" y="29832"/>
            <a:ext cx="107411" cy="897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758" y="1073758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 smtClean="0">
                <a:latin typeface="+mn-ea"/>
              </a:rPr>
              <a:t>思考问题：</a:t>
            </a:r>
            <a:endParaRPr lang="en-US" altLang="zh-CN" sz="2400" b="1" dirty="0" smtClean="0">
              <a:latin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486876" y="185407"/>
            <a:ext cx="4536129" cy="370937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5789" y="3398520"/>
            <a:ext cx="5163451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+mn-ea"/>
              </a:rPr>
              <a:t>5</a:t>
            </a:r>
            <a:r>
              <a:rPr lang="zh-CN" altLang="en-US" dirty="0" smtClean="0">
                <a:latin typeface="+mn-ea"/>
              </a:rPr>
              <a:t>、</a:t>
            </a:r>
            <a:r>
              <a:rPr lang="zh-CN" altLang="zh-CN" dirty="0" smtClean="0">
                <a:latin typeface="+mn-ea"/>
              </a:rPr>
              <a:t>石漠化对区域生态、社会经济发展有何危害</a:t>
            </a:r>
            <a:r>
              <a:rPr lang="en-US" altLang="zh-CN" dirty="0" smtClean="0">
                <a:latin typeface="+mn-ea"/>
              </a:rPr>
              <a:t>?</a:t>
            </a:r>
            <a:endParaRPr lang="zh-CN" altLang="en-US" dirty="0"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8160" y="3747185"/>
            <a:ext cx="5821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生态环境恶化，涵养水源能力下降，生物多样性减少；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87680" y="4066590"/>
            <a:ext cx="5698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水土流失加剧，土地生产力下降，限制当地经济的发展；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87680" y="4386947"/>
            <a:ext cx="5530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自然灾害频发，威胁人们的生产生活和生命财产安全；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文本框 8"/>
          <p:cNvSpPr txBox="1"/>
          <p:nvPr>
            <p:custDataLst>
              <p:tags r:id="rId5"/>
            </p:custDataLst>
          </p:nvPr>
        </p:nvSpPr>
        <p:spPr>
          <a:xfrm>
            <a:off x="214195" y="4735619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sz="1800" dirty="0" smtClean="0">
                <a:latin typeface="+mn-ea"/>
                <a:ea typeface="+mn-ea"/>
                <a:sym typeface="思源黑体 CN Heavy" panose="020B0A00000000000000" pitchFamily="34" charset="-122"/>
              </a:rPr>
              <a:t>6</a:t>
            </a:r>
            <a:r>
              <a:rPr lang="zh-CN" altLang="en-US" sz="1800" dirty="0" smtClean="0">
                <a:latin typeface="+mn-ea"/>
                <a:ea typeface="+mn-ea"/>
                <a:sym typeface="思源黑体 CN Heavy" panose="020B0A00000000000000" pitchFamily="34" charset="-122"/>
              </a:rPr>
              <a:t>、石漠化</a:t>
            </a:r>
            <a:r>
              <a:rPr lang="zh-CN" altLang="en-US" sz="1800" dirty="0">
                <a:latin typeface="+mn-ea"/>
                <a:ea typeface="+mn-ea"/>
                <a:sym typeface="思源黑体 CN Heavy" panose="020B0A00000000000000" pitchFamily="34" charset="-122"/>
              </a:rPr>
              <a:t>的防治</a:t>
            </a:r>
            <a:r>
              <a:rPr lang="zh-CN" altLang="en-US" sz="1800" dirty="0" smtClean="0">
                <a:latin typeface="+mn-ea"/>
                <a:ea typeface="+mn-ea"/>
                <a:sym typeface="思源黑体 CN Heavy" panose="020B0A00000000000000" pitchFamily="34" charset="-122"/>
              </a:rPr>
              <a:t>措施有哪些？</a:t>
            </a:r>
            <a:endParaRPr lang="en-US" altLang="zh-CN" sz="1800" dirty="0">
              <a:latin typeface="+mn-ea"/>
              <a:ea typeface="+mn-ea"/>
              <a:sym typeface="思源黑体 CN Heavy" panose="020B0A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63880" y="5088622"/>
            <a:ext cx="402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思源黑体 CN Heavy" panose="020B0A00000000000000" pitchFamily="34" charset="-122"/>
              </a:rPr>
              <a:t>退耕还林还草，恢复自然植被；</a:t>
            </a:r>
            <a:r>
              <a:rPr lang="en-US" altLang="zh-CN" dirty="0" smtClean="0">
                <a:solidFill>
                  <a:srgbClr val="FF0000"/>
                </a:solidFill>
                <a:sym typeface="思源黑体 CN Heavy" panose="020B0A00000000000000" pitchFamily="34" charset="-122"/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18160" y="5393105"/>
            <a:ext cx="603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思源黑体 CN Heavy" panose="020B0A00000000000000" pitchFamily="34" charset="-122"/>
              </a:rPr>
              <a:t>调整能源利用结构，发展沼气、太阳能，种植薪炭林；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33400" y="5726093"/>
            <a:ext cx="6917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思源黑体 CN Heavy" panose="020B0A00000000000000" pitchFamily="34" charset="-122"/>
              </a:rPr>
              <a:t>调整产业结构，转变生产、生活方式，发展生态农业、开发旅游；</a:t>
            </a:r>
            <a:r>
              <a:rPr lang="en-US" altLang="zh-CN" dirty="0" smtClean="0">
                <a:solidFill>
                  <a:srgbClr val="FF0000"/>
                </a:solidFill>
                <a:sym typeface="思源黑体 CN Heavy" panose="020B0A00000000000000" pitchFamily="34" charset="-122"/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63880" y="6062712"/>
            <a:ext cx="4936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思源黑体 CN Heavy" panose="020B0A00000000000000" pitchFamily="34" charset="-122"/>
              </a:rPr>
              <a:t>控制人口数量，实施生态移民；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41752" y="6412468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思源黑体 CN Heavy" panose="020B0A00000000000000" pitchFamily="34" charset="-122"/>
              </a:rPr>
              <a:t>建立自然保护区；</a:t>
            </a:r>
            <a:r>
              <a:rPr lang="en-US" altLang="zh-CN" dirty="0" smtClean="0">
                <a:solidFill>
                  <a:srgbClr val="FF0000"/>
                </a:solidFill>
                <a:sym typeface="思源黑体 CN Heavy" panose="020B0A00000000000000" pitchFamily="34" charset="-122"/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974696" y="687594"/>
            <a:ext cx="10186617" cy="49512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23285" y="222702"/>
            <a:ext cx="107411" cy="897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标题 40961"/>
          <p:cNvSpPr txBox="1"/>
          <p:nvPr/>
        </p:nvSpPr>
        <p:spPr>
          <a:xfrm>
            <a:off x="205000" y="265147"/>
            <a:ext cx="2511287" cy="763518"/>
          </a:xfrm>
          <a:prstGeom prst="rect">
            <a:avLst/>
          </a:prstGeom>
          <a:gradFill flip="none" rotWithShape="1">
            <a:gsLst>
              <a:gs pos="100000">
                <a:srgbClr val="FA5B25"/>
              </a:gs>
              <a:gs pos="39000">
                <a:srgbClr val="C00000"/>
              </a:gs>
            </a:gsLst>
            <a:lin ang="0" scaled="1"/>
            <a:tileRect/>
          </a:gradFill>
          <a:ln w="47625"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spc="300" dirty="0">
                <a:solidFill>
                  <a:schemeClr val="bg1"/>
                </a:solidFill>
                <a:effectLst>
                  <a:innerShdw blurRad="114300">
                    <a:srgbClr val="C00000">
                      <a:alpha val="75000"/>
                    </a:srgbClr>
                  </a:innerShdw>
                </a:effectLst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课堂导读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114300">
                  <a:srgbClr val="C00000">
                    <a:alpha val="7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215513" y="1332986"/>
            <a:ext cx="590699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2000" dirty="0" smtClean="0">
                <a:latin typeface="+mn-ea"/>
                <a:ea typeface="+mn-ea"/>
                <a:sym typeface="思源黑体 CN Heavy" panose="020B0A00000000000000" pitchFamily="34" charset="-122"/>
              </a:rPr>
              <a:t>    我</a:t>
            </a:r>
            <a:r>
              <a:rPr lang="zh-CN" altLang="en-US" sz="2000" dirty="0">
                <a:latin typeface="+mn-ea"/>
                <a:ea typeface="+mn-ea"/>
                <a:sym typeface="思源黑体 CN Heavy" panose="020B0A00000000000000" pitchFamily="34" charset="-122"/>
              </a:rPr>
              <a:t>国内蒙古东部的浑善达克沙地距离北京西北部约</a:t>
            </a:r>
            <a:r>
              <a:rPr lang="en-US" altLang="zh-CN" sz="2000" dirty="0">
                <a:latin typeface="+mn-ea"/>
                <a:ea typeface="+mn-ea"/>
                <a:sym typeface="思源黑体 CN Heavy" panose="020B0A00000000000000" pitchFamily="34" charset="-122"/>
              </a:rPr>
              <a:t>180</a:t>
            </a:r>
            <a:r>
              <a:rPr lang="zh-CN" altLang="en-US" sz="2000" dirty="0">
                <a:latin typeface="+mn-ea"/>
                <a:ea typeface="+mn-ea"/>
                <a:sym typeface="思源黑体 CN Heavy" panose="020B0A00000000000000" pitchFamily="34" charset="-122"/>
              </a:rPr>
              <a:t>千米，历史上曾是水草丰美的地区。</a:t>
            </a:r>
            <a:r>
              <a:rPr lang="en-US" altLang="zh-CN" sz="2000" dirty="0">
                <a:latin typeface="+mn-ea"/>
                <a:ea typeface="+mn-ea"/>
                <a:sym typeface="思源黑体 CN Heavy" panose="020B0A00000000000000" pitchFamily="34" charset="-122"/>
              </a:rPr>
              <a:t>20</a:t>
            </a:r>
            <a:r>
              <a:rPr lang="zh-CN" altLang="en-US" sz="2000" dirty="0">
                <a:latin typeface="+mn-ea"/>
                <a:ea typeface="+mn-ea"/>
                <a:sym typeface="思源黑体 CN Heavy" panose="020B0A00000000000000" pitchFamily="34" charset="-122"/>
              </a:rPr>
              <a:t>世纪后期，这里草场退化严重，沙尘暴频发，成为京津地区沙尘的主要来源地之一。如今，这里绿洲重现。</a:t>
            </a:r>
            <a:r>
              <a:rPr lang="en-US" altLang="zh-CN" sz="2000" dirty="0">
                <a:latin typeface="+mn-ea"/>
                <a:ea typeface="+mn-ea"/>
                <a:sym typeface="思源黑体 CN Heavy" panose="020B0A00000000000000" pitchFamily="34" charset="-122"/>
              </a:rPr>
              <a:t>20</a:t>
            </a:r>
            <a:r>
              <a:rPr lang="zh-CN" altLang="en-US" sz="2000" dirty="0">
                <a:latin typeface="+mn-ea"/>
                <a:ea typeface="+mn-ea"/>
                <a:sym typeface="思源黑体 CN Heavy" panose="020B0A00000000000000" pitchFamily="34" charset="-122"/>
              </a:rPr>
              <a:t>世纪后期，浑善达克地区为什么草场退化严重？现在的浑善达克</a:t>
            </a:r>
            <a:r>
              <a:rPr lang="zh-CN" altLang="en-US" sz="2000" dirty="0" smtClean="0">
                <a:latin typeface="+mn-ea"/>
                <a:ea typeface="+mn-ea"/>
                <a:sym typeface="思源黑体 CN Heavy" panose="020B0A00000000000000" pitchFamily="34" charset="-122"/>
              </a:rPr>
              <a:t>沙地是如何</a:t>
            </a:r>
            <a:r>
              <a:rPr lang="zh-CN" altLang="en-US" sz="2000" dirty="0">
                <a:latin typeface="+mn-ea"/>
                <a:ea typeface="+mn-ea"/>
                <a:sym typeface="思源黑体 CN Heavy" panose="020B0A00000000000000" pitchFamily="34" charset="-122"/>
              </a:rPr>
              <a:t>从沙源地</a:t>
            </a:r>
            <a:r>
              <a:rPr lang="zh-CN" altLang="en-US" sz="2000" dirty="0" smtClean="0">
                <a:latin typeface="+mn-ea"/>
                <a:ea typeface="+mn-ea"/>
                <a:sym typeface="思源黑体 CN Heavy" panose="020B0A00000000000000" pitchFamily="34" charset="-122"/>
              </a:rPr>
              <a:t>变成了生态</a:t>
            </a:r>
            <a:r>
              <a:rPr lang="zh-CN" altLang="en-US" sz="2000" dirty="0">
                <a:latin typeface="+mn-ea"/>
                <a:ea typeface="+mn-ea"/>
                <a:sym typeface="思源黑体 CN Heavy" panose="020B0A00000000000000" pitchFamily="34" charset="-122"/>
              </a:rPr>
              <a:t>绿洲？</a:t>
            </a:r>
            <a:endParaRPr lang="zh-CN" altLang="en-US" sz="2000" dirty="0">
              <a:latin typeface="+mn-ea"/>
              <a:ea typeface="+mn-ea"/>
              <a:sym typeface="思源黑体 CN Heavy" panose="020B0A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6175511" y="1312136"/>
            <a:ext cx="5948239" cy="385859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6112" y="116112"/>
            <a:ext cx="7238845" cy="897779"/>
            <a:chOff x="-209078" y="140678"/>
            <a:chExt cx="4977898" cy="89777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078" y="882322"/>
              <a:ext cx="1729495" cy="156135"/>
            </a:xfrm>
            <a:prstGeom prst="rect">
              <a:avLst/>
            </a:prstGeom>
          </p:spPr>
        </p:pic>
        <p:sp>
          <p:nvSpPr>
            <p:cNvPr id="4" name="文本框 14"/>
            <p:cNvSpPr txBox="1"/>
            <p:nvPr/>
          </p:nvSpPr>
          <p:spPr>
            <a:xfrm>
              <a:off x="-209078" y="140678"/>
              <a:ext cx="497789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400" dirty="0">
                  <a:effectLst>
                    <a:outerShdw blurRad="88900" sx="102000" sy="102000" algn="ctr" rotWithShape="0">
                      <a:srgbClr val="FF0000">
                        <a:alpha val="40000"/>
                      </a:srgbClr>
                    </a:outerShdw>
                  </a:effectLst>
                  <a:latin typeface="字体圈欣意冠黑体2.0" panose="00000500000000000000" pitchFamily="2" charset="-122"/>
                  <a:ea typeface="字体圈欣意冠黑体2.0" panose="00000500000000000000" pitchFamily="2" charset="-122"/>
                </a:rPr>
                <a:t>一</a:t>
              </a:r>
              <a:r>
                <a:rPr lang="zh-CN" altLang="en-US" sz="4400" dirty="0" smtClean="0">
                  <a:effectLst>
                    <a:outerShdw blurRad="88900" sx="102000" sy="102000" algn="ctr" rotWithShape="0">
                      <a:srgbClr val="FF0000">
                        <a:alpha val="40000"/>
                      </a:srgbClr>
                    </a:outerShdw>
                  </a:effectLst>
                  <a:latin typeface="字体圈欣意冠黑体2.0" panose="00000500000000000000" pitchFamily="2" charset="-122"/>
                  <a:ea typeface="字体圈欣意冠黑体2.0" panose="00000500000000000000" pitchFamily="2" charset="-122"/>
                </a:rPr>
                <a:t>、生态脆弱区</a:t>
              </a:r>
              <a:endParaRPr lang="zh-CN" altLang="en-US" sz="4400" dirty="0">
                <a:effectLst>
                  <a:outerShdw blurRad="88900" sx="102000" sy="102000" algn="ctr" rotWithShape="0">
                    <a:srgbClr val="FF0000">
                      <a:alpha val="40000"/>
                    </a:srgbClr>
                  </a:outerShdw>
                </a:effectLst>
                <a:latin typeface="字体圈欣意冠黑体2.0" panose="00000500000000000000" pitchFamily="2" charset="-122"/>
                <a:ea typeface="字体圈欣意冠黑体2.0" panose="00000500000000000000" pitchFamily="2" charset="-122"/>
              </a:endParaRPr>
            </a:p>
          </p:txBody>
        </p:sp>
      </p:grpSp>
      <p:sp>
        <p:nvSpPr>
          <p:cNvPr id="5" name="Title 1"/>
          <p:cNvSpPr txBox="1"/>
          <p:nvPr>
            <p:custDataLst>
              <p:tags r:id="rId2"/>
            </p:custDataLst>
          </p:nvPr>
        </p:nvSpPr>
        <p:spPr>
          <a:xfrm>
            <a:off x="281500" y="1195167"/>
            <a:ext cx="322135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认识相关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概念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095668" y="1811314"/>
            <a:ext cx="2318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b="1" kern="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生态脆弱区</a:t>
            </a:r>
            <a:endParaRPr kumimoji="0" lang="zh-CN" altLang="en-US" sz="2400" b="1" i="0" kern="1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2762855" y="1882817"/>
            <a:ext cx="7247175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en-US" sz="2000" b="1" strike="noStrike" noProof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是指生态系统抗干扰能力弱、易于退化且难以恢复的地区。</a:t>
            </a:r>
            <a:endParaRPr lang="zh-CN" altLang="en-US" sz="2000" b="1" strike="noStrike" noProof="1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1959" y="292111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ym typeface="+mn-ea"/>
              </a:rPr>
              <a:t>干湿交替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471820" y="338632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ym typeface="+mn-ea"/>
              </a:rPr>
              <a:t>农牧交错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459051" y="384945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ym typeface="+mn-ea"/>
              </a:rPr>
              <a:t>水陆交界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471819" y="428629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ym typeface="+mn-ea"/>
              </a:rPr>
              <a:t>森林边缘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432270" y="476323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ym typeface="+mn-ea"/>
              </a:rPr>
              <a:t>沙漠边缘</a:t>
            </a:r>
            <a:endParaRPr lang="zh-CN" altLang="en-US" sz="2400" dirty="0"/>
          </a:p>
        </p:txBody>
      </p:sp>
      <p:sp>
        <p:nvSpPr>
          <p:cNvPr id="14" name="右大括号 13"/>
          <p:cNvSpPr/>
          <p:nvPr/>
        </p:nvSpPr>
        <p:spPr>
          <a:xfrm>
            <a:off x="1815548" y="3180522"/>
            <a:ext cx="596348" cy="1895061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27"/>
          <p:cNvSpPr txBox="1"/>
          <p:nvPr>
            <p:custDataLst>
              <p:tags r:id="rId5"/>
            </p:custDataLst>
          </p:nvPr>
        </p:nvSpPr>
        <p:spPr>
          <a:xfrm>
            <a:off x="2462288" y="3875328"/>
            <a:ext cx="2666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生态系统稳定性差</a:t>
            </a:r>
            <a:endParaRPr lang="zh-CN" altLang="en-US" sz="2400" dirty="0"/>
          </a:p>
        </p:txBody>
      </p:sp>
      <p:sp>
        <p:nvSpPr>
          <p:cNvPr id="18" name="文本框 36"/>
          <p:cNvSpPr txBox="1"/>
          <p:nvPr>
            <p:custDataLst>
              <p:tags r:id="rId6"/>
            </p:custDataLst>
          </p:nvPr>
        </p:nvSpPr>
        <p:spPr>
          <a:xfrm>
            <a:off x="6728348" y="3868156"/>
            <a:ext cx="1474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土地退化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54865" y="3440659"/>
            <a:ext cx="2267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土地出现质量下降、生产力降低</a:t>
            </a:r>
            <a:endParaRPr lang="zh-CN" altLang="en-US" b="1" dirty="0"/>
          </a:p>
        </p:txBody>
      </p:sp>
      <p:sp>
        <p:nvSpPr>
          <p:cNvPr id="20" name="文本框 50"/>
          <p:cNvSpPr txBox="1"/>
          <p:nvPr>
            <p:custDataLst>
              <p:tags r:id="rId7"/>
            </p:custDataLst>
          </p:nvPr>
        </p:nvSpPr>
        <p:spPr>
          <a:xfrm>
            <a:off x="8607289" y="2777589"/>
            <a:ext cx="1596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土地沙化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21" name="左大括号 20"/>
          <p:cNvSpPr/>
          <p:nvPr/>
        </p:nvSpPr>
        <p:spPr>
          <a:xfrm>
            <a:off x="8163339" y="3008243"/>
            <a:ext cx="437322" cy="2173357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53"/>
          <p:cNvSpPr txBox="1"/>
          <p:nvPr>
            <p:custDataLst>
              <p:tags r:id="rId8"/>
            </p:custDataLst>
          </p:nvPr>
        </p:nvSpPr>
        <p:spPr>
          <a:xfrm>
            <a:off x="8615933" y="3264639"/>
            <a:ext cx="1296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石漠化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23" name="文本框 56"/>
          <p:cNvSpPr txBox="1"/>
          <p:nvPr>
            <p:custDataLst>
              <p:tags r:id="rId9"/>
            </p:custDataLst>
          </p:nvPr>
        </p:nvSpPr>
        <p:spPr>
          <a:xfrm>
            <a:off x="8632080" y="3783160"/>
            <a:ext cx="1505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土壤侵蚀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24" name="文本框 59"/>
          <p:cNvSpPr txBox="1"/>
          <p:nvPr>
            <p:custDataLst>
              <p:tags r:id="rId10"/>
            </p:custDataLst>
          </p:nvPr>
        </p:nvSpPr>
        <p:spPr>
          <a:xfrm>
            <a:off x="8613471" y="4298633"/>
            <a:ext cx="18027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土壤盐碱化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25" name="文本框 62"/>
          <p:cNvSpPr txBox="1"/>
          <p:nvPr>
            <p:custDataLst>
              <p:tags r:id="rId11"/>
            </p:custDataLst>
          </p:nvPr>
        </p:nvSpPr>
        <p:spPr>
          <a:xfrm>
            <a:off x="8636578" y="4908235"/>
            <a:ext cx="2071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土壤肥力下降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26" name="箭头: 右 34"/>
          <p:cNvSpPr/>
          <p:nvPr>
            <p:custDataLst>
              <p:tags r:id="rId12"/>
            </p:custDataLst>
          </p:nvPr>
        </p:nvSpPr>
        <p:spPr>
          <a:xfrm>
            <a:off x="5002905" y="4052155"/>
            <a:ext cx="1742451" cy="162036"/>
          </a:xfrm>
          <a:prstGeom prst="rightArrow">
            <a:avLst/>
          </a:prstGeom>
          <a:solidFill>
            <a:srgbClr val="09ABAD"/>
          </a:solidFill>
          <a:ln>
            <a:solidFill>
              <a:srgbClr val="09A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custDataLst>
      <p:tags r:id="rId13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8" grpId="0"/>
      <p:bldP spid="19" grpId="0"/>
      <p:bldP spid="20" grpId="0"/>
      <p:bldP spid="21" grpId="0" animBg="1"/>
      <p:bldP spid="22" grpId="0"/>
      <p:bldP spid="23" grpId="0"/>
      <p:bldP spid="24" grpId="0"/>
      <p:bldP spid="25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6112" y="116112"/>
            <a:ext cx="10292808" cy="897779"/>
            <a:chOff x="-209078" y="140678"/>
            <a:chExt cx="7078001" cy="89777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078" y="882322"/>
              <a:ext cx="1729495" cy="156135"/>
            </a:xfrm>
            <a:prstGeom prst="rect">
              <a:avLst/>
            </a:prstGeom>
          </p:spPr>
        </p:pic>
        <p:sp>
          <p:nvSpPr>
            <p:cNvPr id="6" name="文本框 14"/>
            <p:cNvSpPr txBox="1"/>
            <p:nvPr/>
          </p:nvSpPr>
          <p:spPr>
            <a:xfrm>
              <a:off x="-209078" y="140678"/>
              <a:ext cx="70780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400" dirty="0" smtClean="0">
                  <a:effectLst>
                    <a:outerShdw blurRad="88900" sx="102000" sy="102000" algn="ctr" rotWithShape="0">
                      <a:srgbClr val="FF0000">
                        <a:alpha val="40000"/>
                      </a:srgbClr>
                    </a:outerShdw>
                  </a:effectLst>
                  <a:latin typeface="字体圈欣意冠黑体2.0" panose="00000500000000000000" pitchFamily="2" charset="-122"/>
                  <a:ea typeface="字体圈欣意冠黑体2.0" panose="00000500000000000000" pitchFamily="2" charset="-122"/>
                </a:rPr>
                <a:t>二、北方农牧交错带的土地退化及原因</a:t>
              </a:r>
              <a:endParaRPr lang="zh-CN" altLang="en-US" sz="4400" dirty="0">
                <a:effectLst>
                  <a:outerShdw blurRad="88900" sx="102000" sy="102000" algn="ctr" rotWithShape="0">
                    <a:srgbClr val="FF0000">
                      <a:alpha val="40000"/>
                    </a:srgbClr>
                  </a:outerShdw>
                </a:effectLst>
                <a:latin typeface="字体圈欣意冠黑体2.0" panose="00000500000000000000" pitchFamily="2" charset="-122"/>
                <a:ea typeface="字体圈欣意冠黑体2.0" panose="00000500000000000000" pitchFamily="2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 b="4975"/>
          <a:stretch>
            <a:fillRect/>
          </a:stretch>
        </p:blipFill>
        <p:spPr>
          <a:xfrm>
            <a:off x="7025801" y="1079003"/>
            <a:ext cx="4994251" cy="45796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3707" y="2375996"/>
            <a:ext cx="4960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+mn-ea"/>
                <a:cs typeface="楷体" panose="02010609060101010101" charset="-122"/>
              </a:rPr>
              <a:t>1</a:t>
            </a:r>
            <a:r>
              <a:rPr lang="zh-CN" altLang="en-US" sz="2000" dirty="0" smtClean="0">
                <a:latin typeface="+mn-ea"/>
                <a:cs typeface="楷体" panose="02010609060101010101" charset="-122"/>
              </a:rPr>
              <a:t>、据图描述北方农牧交错带的</a:t>
            </a:r>
            <a:r>
              <a:rPr lang="zh-CN" altLang="en-US" sz="2000" dirty="0" smtClean="0">
                <a:solidFill>
                  <a:prstClr val="black"/>
                </a:solidFill>
                <a:latin typeface="+mn-ea"/>
                <a:cs typeface="楷体" panose="02010609060101010101" charset="-122"/>
              </a:rPr>
              <a:t>位置特征。</a:t>
            </a:r>
            <a:endParaRPr lang="zh-CN" altLang="en-US" sz="2000" dirty="0">
              <a:latin typeface="+mn-ea"/>
            </a:endParaRPr>
          </a:p>
        </p:txBody>
      </p:sp>
      <p:sp>
        <p:nvSpPr>
          <p:cNvPr id="9" name="标题 40961"/>
          <p:cNvSpPr txBox="1"/>
          <p:nvPr/>
        </p:nvSpPr>
        <p:spPr>
          <a:xfrm>
            <a:off x="53008" y="1067819"/>
            <a:ext cx="2511287" cy="763518"/>
          </a:xfrm>
          <a:prstGeom prst="rect">
            <a:avLst/>
          </a:prstGeom>
          <a:gradFill flip="none" rotWithShape="1">
            <a:gsLst>
              <a:gs pos="100000">
                <a:srgbClr val="FA5B25"/>
              </a:gs>
              <a:gs pos="39000">
                <a:srgbClr val="C00000"/>
              </a:gs>
            </a:gsLst>
            <a:lin ang="0" scaled="1"/>
            <a:tileRect/>
          </a:gradFill>
          <a:ln w="47625">
            <a:noFill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600" b="1" spc="300" dirty="0" smtClean="0">
                <a:solidFill>
                  <a:schemeClr val="bg1"/>
                </a:solidFill>
                <a:effectLst>
                  <a:innerShdw blurRad="114300">
                    <a:srgbClr val="C00000">
                      <a:alpha val="75000"/>
                    </a:srgbClr>
                  </a:innerShdw>
                </a:effectLst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读图活动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114300">
                  <a:srgbClr val="C00000">
                    <a:alpha val="7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79344" y="997239"/>
            <a:ext cx="107411" cy="897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720" y="1949725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 smtClean="0">
                <a:latin typeface="+mn-ea"/>
              </a:rPr>
              <a:t>思考问题：</a:t>
            </a:r>
            <a:endParaRPr lang="en-US" altLang="zh-CN" sz="2400" b="1" dirty="0" smtClean="0">
              <a:latin typeface="+mn-ea"/>
            </a:endParaRPr>
          </a:p>
        </p:txBody>
      </p:sp>
      <p:sp>
        <p:nvSpPr>
          <p:cNvPr id="12" name="文本框 1"/>
          <p:cNvSpPr txBox="1"/>
          <p:nvPr>
            <p:custDataLst>
              <p:tags r:id="rId4"/>
            </p:custDataLst>
          </p:nvPr>
        </p:nvSpPr>
        <p:spPr>
          <a:xfrm>
            <a:off x="661946" y="2731985"/>
            <a:ext cx="351266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大致位于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400mm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年等</a:t>
            </a:r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降水量线附近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9959" y="3485978"/>
            <a:ext cx="4323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位于半湿润地区与半干旱地区的过渡地带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224614" y="3863817"/>
            <a:ext cx="5856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+mn-ea"/>
              </a:rPr>
              <a:t>2</a:t>
            </a:r>
            <a:r>
              <a:rPr lang="zh-CN" altLang="en-US" sz="2000" dirty="0" smtClean="0">
                <a:latin typeface="+mn-ea"/>
              </a:rPr>
              <a:t>、北方</a:t>
            </a:r>
            <a:r>
              <a:rPr lang="zh-CN" altLang="en-US" sz="2000" dirty="0">
                <a:latin typeface="+mn-ea"/>
              </a:rPr>
              <a:t>农牧交错带的</a:t>
            </a:r>
            <a:r>
              <a:rPr lang="zh-CN" altLang="en-US" sz="2000" dirty="0" smtClean="0">
                <a:latin typeface="+mn-ea"/>
              </a:rPr>
              <a:t>位置是固定不变的吗？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5" name="文本框 54"/>
          <p:cNvSpPr txBox="1"/>
          <p:nvPr>
            <p:custDataLst>
              <p:tags r:id="rId6"/>
            </p:custDataLst>
          </p:nvPr>
        </p:nvSpPr>
        <p:spPr>
          <a:xfrm>
            <a:off x="476062" y="578396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latin typeface="+mn-ea"/>
              </a:rPr>
              <a:t>垦荒政策</a:t>
            </a:r>
            <a:endParaRPr lang="zh-CN" altLang="en-US" sz="2400" dirty="0">
              <a:latin typeface="+mn-ea"/>
            </a:endParaRP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3505141" y="5198625"/>
            <a:ext cx="1487054" cy="493836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/>
              </a:rPr>
              <a:t>牧进农退</a:t>
            </a:r>
            <a:endParaRPr kumimoji="0" lang="zh-CN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/>
            </a:endParaRPr>
          </a:p>
        </p:txBody>
      </p:sp>
      <p:sp>
        <p:nvSpPr>
          <p:cNvPr id="29" name="矩形 28"/>
          <p:cNvSpPr/>
          <p:nvPr>
            <p:custDataLst>
              <p:tags r:id="rId8"/>
            </p:custDataLst>
          </p:nvPr>
        </p:nvSpPr>
        <p:spPr>
          <a:xfrm>
            <a:off x="460200" y="4838103"/>
            <a:ext cx="1558925" cy="400051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lIns="91438" tIns="45719" rIns="91438" bIns="45719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/>
              </a:rPr>
              <a:t>气候变化</a:t>
            </a:r>
            <a:endParaRPr kumimoji="0" lang="zh-CN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/>
            </a:endParaRPr>
          </a:p>
        </p:txBody>
      </p:sp>
      <p:sp>
        <p:nvSpPr>
          <p:cNvPr id="30" name="左大括号 29"/>
          <p:cNvSpPr/>
          <p:nvPr>
            <p:custDataLst>
              <p:tags r:id="rId9"/>
            </p:custDataLst>
          </p:nvPr>
        </p:nvSpPr>
        <p:spPr>
          <a:xfrm>
            <a:off x="1997534" y="4535843"/>
            <a:ext cx="395146" cy="1096011"/>
          </a:xfrm>
          <a:prstGeom prst="leftBrac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lIns="91438" tIns="45719" rIns="91438" bIns="45719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</p:txBody>
      </p:sp>
      <p:cxnSp>
        <p:nvCxnSpPr>
          <p:cNvPr id="32" name="直接箭头连接符 31"/>
          <p:cNvCxnSpPr/>
          <p:nvPr>
            <p:custDataLst>
              <p:tags r:id="rId10"/>
            </p:custDataLst>
          </p:nvPr>
        </p:nvCxnSpPr>
        <p:spPr>
          <a:xfrm>
            <a:off x="2433145" y="5464214"/>
            <a:ext cx="1020445" cy="0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arrow"/>
          </a:ln>
          <a:effectLst/>
        </p:spPr>
      </p:cxnSp>
      <p:sp>
        <p:nvSpPr>
          <p:cNvPr id="33" name="文本框 88"/>
          <p:cNvSpPr txBox="1"/>
          <p:nvPr>
            <p:custDataLst>
              <p:tags r:id="rId11"/>
            </p:custDataLst>
          </p:nvPr>
        </p:nvSpPr>
        <p:spPr>
          <a:xfrm>
            <a:off x="957732" y="5212842"/>
            <a:ext cx="618147" cy="645856"/>
          </a:xfrm>
          <a:prstGeom prst="rect">
            <a:avLst/>
          </a:prstGeom>
          <a:noFill/>
          <a:ln w="9525">
            <a:noFill/>
          </a:ln>
        </p:spPr>
        <p:txBody>
          <a:bodyPr lIns="91438" tIns="45719" rIns="91438" bIns="45719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5pPr>
          </a:lstStyle>
          <a:p>
            <a:pPr marL="0" indent="0" defTabSz="4572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endParaRPr lang="zh-CN" altLang="en-US" sz="3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70877" y="309257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位于农区与牧区的过渡地带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9" name="文本框 77"/>
          <p:cNvSpPr txBox="1"/>
          <p:nvPr>
            <p:custDataLst>
              <p:tags r:id="rId12"/>
            </p:custDataLst>
          </p:nvPr>
        </p:nvSpPr>
        <p:spPr>
          <a:xfrm>
            <a:off x="2468069" y="4973360"/>
            <a:ext cx="839011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冷干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0" name="文本框 76"/>
          <p:cNvSpPr txBox="1"/>
          <p:nvPr>
            <p:custDataLst>
              <p:tags r:id="rId13"/>
            </p:custDataLst>
          </p:nvPr>
        </p:nvSpPr>
        <p:spPr>
          <a:xfrm>
            <a:off x="2513788" y="4274860"/>
            <a:ext cx="108712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思源黑体 CN" charset="0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暖湿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1" name="矩形 40"/>
          <p:cNvSpPr/>
          <p:nvPr>
            <p:custDataLst>
              <p:tags r:id="rId14"/>
            </p:custDataLst>
          </p:nvPr>
        </p:nvSpPr>
        <p:spPr>
          <a:xfrm>
            <a:off x="3489657" y="4477773"/>
            <a:ext cx="1487054" cy="41920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/>
              </a:rPr>
              <a:t>农进牧退</a:t>
            </a:r>
            <a:endParaRPr kumimoji="0" lang="zh-CN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/>
            </a:endParaRPr>
          </a:p>
        </p:txBody>
      </p:sp>
      <p:cxnSp>
        <p:nvCxnSpPr>
          <p:cNvPr id="44" name="直接箭头连接符 43"/>
          <p:cNvCxnSpPr/>
          <p:nvPr>
            <p:custDataLst>
              <p:tags r:id="rId15"/>
            </p:custDataLst>
          </p:nvPr>
        </p:nvCxnSpPr>
        <p:spPr>
          <a:xfrm>
            <a:off x="2442669" y="4761905"/>
            <a:ext cx="1031748" cy="1671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26" grpId="0"/>
      <p:bldP spid="29" grpId="0"/>
      <p:bldP spid="30" grpId="0" animBg="1"/>
      <p:bldP spid="33" grpId="0"/>
      <p:bldP spid="34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0961"/>
          <p:cNvSpPr txBox="1"/>
          <p:nvPr/>
        </p:nvSpPr>
        <p:spPr>
          <a:xfrm>
            <a:off x="70340" y="166671"/>
            <a:ext cx="2511287" cy="763518"/>
          </a:xfrm>
          <a:prstGeom prst="rect">
            <a:avLst/>
          </a:prstGeom>
          <a:gradFill flip="none" rotWithShape="1">
            <a:gsLst>
              <a:gs pos="100000">
                <a:srgbClr val="FA5B25"/>
              </a:gs>
              <a:gs pos="39000">
                <a:srgbClr val="C00000"/>
              </a:gs>
            </a:gsLst>
            <a:lin ang="0" scaled="1"/>
            <a:tileRect/>
          </a:gradFill>
          <a:ln w="47625">
            <a:noFill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600" b="1" spc="300" dirty="0" smtClean="0">
                <a:solidFill>
                  <a:schemeClr val="bg1"/>
                </a:solidFill>
                <a:effectLst>
                  <a:innerShdw blurRad="114300">
                    <a:srgbClr val="C00000">
                      <a:alpha val="75000"/>
                    </a:srgbClr>
                  </a:innerShdw>
                </a:effectLst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案例分析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114300">
                  <a:srgbClr val="C00000">
                    <a:alpha val="7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6676" y="96091"/>
            <a:ext cx="107411" cy="897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1"/>
          <p:cNvSpPr txBox="1"/>
          <p:nvPr>
            <p:custDataLst>
              <p:tags r:id="rId1"/>
            </p:custDataLst>
          </p:nvPr>
        </p:nvSpPr>
        <p:spPr>
          <a:xfrm>
            <a:off x="184372" y="1078368"/>
            <a:ext cx="7197089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/>
            <a:r>
              <a:rPr lang="zh-CN" altLang="en-US" dirty="0" smtClean="0">
                <a:latin typeface="+mn-ea"/>
                <a:sym typeface="+mn-ea"/>
              </a:rPr>
              <a:t>材料一：</a:t>
            </a:r>
            <a:r>
              <a:rPr dirty="0" err="1" smtClean="0">
                <a:latin typeface="+mn-ea"/>
                <a:sym typeface="+mn-ea"/>
              </a:rPr>
              <a:t>塞罕坝意为“美丽的高岭</a:t>
            </a:r>
            <a:r>
              <a:rPr dirty="0" smtClean="0">
                <a:latin typeface="+mn-ea"/>
                <a:sym typeface="+mn-ea"/>
              </a:rPr>
              <a:t>”，</a:t>
            </a:r>
            <a:r>
              <a:rPr dirty="0" err="1" smtClean="0">
                <a:latin typeface="+mn-ea"/>
                <a:sym typeface="+mn-ea"/>
              </a:rPr>
              <a:t>位于河北省承德市，内蒙古高原的东南缘，地处内蒙古高原与河北北部山地的交</a:t>
            </a:r>
            <a:r>
              <a:rPr lang="zh-CN" dirty="0" smtClean="0">
                <a:latin typeface="+mn-ea"/>
                <a:sym typeface="+mn-ea"/>
              </a:rPr>
              <a:t>界</a:t>
            </a:r>
            <a:r>
              <a:rPr dirty="0" err="1" smtClean="0">
                <a:latin typeface="+mn-ea"/>
                <a:sym typeface="+mn-ea"/>
              </a:rPr>
              <a:t>处，是典型的森林—草原交错带和高原—丘陵—山地移行地段，既有森林、草原，又有河流、湖泊；同时，也是滦河与辽河的</a:t>
            </a:r>
            <a:r>
              <a:rPr lang="zh-CN" dirty="0" smtClean="0">
                <a:latin typeface="+mn-ea"/>
                <a:sym typeface="+mn-ea"/>
              </a:rPr>
              <a:t>发源地之一，被誉为</a:t>
            </a:r>
            <a:r>
              <a:rPr dirty="0" smtClean="0">
                <a:latin typeface="+mn-ea"/>
                <a:sym typeface="+mn-ea"/>
              </a:rPr>
              <a:t>“</a:t>
            </a:r>
            <a:r>
              <a:rPr dirty="0" err="1" smtClean="0">
                <a:latin typeface="+mn-ea"/>
                <a:sym typeface="+mn-ea"/>
              </a:rPr>
              <a:t>河的源头、云的故乡、花的世界、林的海洋</a:t>
            </a:r>
            <a:r>
              <a:rPr dirty="0" smtClean="0">
                <a:latin typeface="+mn-ea"/>
                <a:sym typeface="+mn-ea"/>
              </a:rPr>
              <a:t>”，</a:t>
            </a:r>
            <a:r>
              <a:rPr dirty="0" err="1" smtClean="0">
                <a:latin typeface="+mn-ea"/>
                <a:sym typeface="+mn-ea"/>
              </a:rPr>
              <a:t>历史上的塞罕坝水草丰美、森林茂密，是清朝著名的皇家猎苑</a:t>
            </a:r>
            <a:r>
              <a:rPr dirty="0" smtClean="0">
                <a:latin typeface="+mn-ea"/>
                <a:sym typeface="+mn-ea"/>
              </a:rPr>
              <a:t>——</a:t>
            </a:r>
            <a:r>
              <a:rPr dirty="0" err="1" smtClean="0">
                <a:latin typeface="+mn-ea"/>
                <a:sym typeface="+mn-ea"/>
              </a:rPr>
              <a:t>木兰围场</a:t>
            </a:r>
            <a:r>
              <a:rPr dirty="0" smtClean="0">
                <a:latin typeface="+mn-ea"/>
                <a:sym typeface="+mn-ea"/>
              </a:rPr>
              <a:t>。</a:t>
            </a:r>
            <a:endParaRPr dirty="0" smtClean="0">
              <a:latin typeface="+mn-ea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 b="4975"/>
          <a:stretch>
            <a:fillRect/>
          </a:stretch>
        </p:blipFill>
        <p:spPr>
          <a:xfrm>
            <a:off x="7407965" y="1079003"/>
            <a:ext cx="4612087" cy="4229235"/>
          </a:xfrm>
          <a:prstGeom prst="rect">
            <a:avLst/>
          </a:prstGeom>
        </p:spPr>
      </p:pic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9872872" y="3261009"/>
            <a:ext cx="265042" cy="276999"/>
          </a:xfrm>
          <a:custGeom>
            <a:avLst/>
            <a:gdLst>
              <a:gd name="connisteX0" fmla="*/ 17145 w 271780"/>
              <a:gd name="connsiteY0" fmla="*/ 161925 h 238125"/>
              <a:gd name="connisteX1" fmla="*/ 100330 w 271780"/>
              <a:gd name="connsiteY1" fmla="*/ 238125 h 238125"/>
              <a:gd name="connisteX2" fmla="*/ 221615 w 271780"/>
              <a:gd name="connsiteY2" fmla="*/ 187960 h 238125"/>
              <a:gd name="connisteX3" fmla="*/ 271780 w 271780"/>
              <a:gd name="connsiteY3" fmla="*/ 107315 h 238125"/>
              <a:gd name="connisteX4" fmla="*/ 247650 w 271780"/>
              <a:gd name="connsiteY4" fmla="*/ 31115 h 238125"/>
              <a:gd name="connisteX5" fmla="*/ 200025 w 271780"/>
              <a:gd name="connsiteY5" fmla="*/ 0 h 238125"/>
              <a:gd name="connisteX6" fmla="*/ 0 w 271780"/>
              <a:gd name="connsiteY6" fmla="*/ 45085 h 238125"/>
              <a:gd name="connisteX7" fmla="*/ 7620 w 271780"/>
              <a:gd name="connsiteY7" fmla="*/ 97790 h 238125"/>
              <a:gd name="connisteX8" fmla="*/ 17145 w 271780"/>
              <a:gd name="connsiteY8" fmla="*/ 161925 h 238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71780" h="238125">
                <a:moveTo>
                  <a:pt x="17145" y="161925"/>
                </a:moveTo>
                <a:lnTo>
                  <a:pt x="100330" y="238125"/>
                </a:lnTo>
                <a:lnTo>
                  <a:pt x="221615" y="187960"/>
                </a:lnTo>
                <a:lnTo>
                  <a:pt x="271780" y="107315"/>
                </a:lnTo>
                <a:lnTo>
                  <a:pt x="247650" y="31115"/>
                </a:lnTo>
                <a:lnTo>
                  <a:pt x="200025" y="0"/>
                </a:lnTo>
                <a:lnTo>
                  <a:pt x="0" y="45085"/>
                </a:lnTo>
                <a:lnTo>
                  <a:pt x="7620" y="97790"/>
                </a:lnTo>
                <a:lnTo>
                  <a:pt x="17145" y="1619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6504" y="2783287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 smtClean="0">
                <a:latin typeface="+mn-ea"/>
              </a:rPr>
              <a:t>思考问题：</a:t>
            </a:r>
            <a:endParaRPr lang="en-US" altLang="zh-CN" sz="2400" b="1" dirty="0" smtClean="0"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1718" y="3247744"/>
            <a:ext cx="5370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prstClr val="black"/>
                </a:solidFill>
                <a:latin typeface="+mn-ea"/>
                <a:sym typeface="+mn-ea"/>
              </a:rPr>
              <a:t>3</a:t>
            </a:r>
            <a:r>
              <a:rPr lang="zh-CN" altLang="en-US" sz="2000" dirty="0" smtClean="0">
                <a:solidFill>
                  <a:prstClr val="black"/>
                </a:solidFill>
                <a:latin typeface="+mn-ea"/>
                <a:sym typeface="+mn-ea"/>
              </a:rPr>
              <a:t>、在历史时期，塞罕坝是怎样的生态景观？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8082" y="3630998"/>
            <a:ext cx="3993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水草丰美、森林茂密、动物繁集</a:t>
            </a:r>
            <a:endParaRPr lang="zh-CN" altLang="en-US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文本框 2"/>
          <p:cNvSpPr txBox="1"/>
          <p:nvPr>
            <p:custDataLst>
              <p:tags r:id="rId5"/>
            </p:custDataLst>
          </p:nvPr>
        </p:nvSpPr>
        <p:spPr>
          <a:xfrm>
            <a:off x="172278" y="3953731"/>
            <a:ext cx="6060881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en-US" altLang="zh-CN" sz="2000" dirty="0" smtClean="0">
                <a:latin typeface="+mn-ea"/>
                <a:sym typeface="+mn-ea"/>
              </a:rPr>
              <a:t>4</a:t>
            </a:r>
            <a:r>
              <a:rPr lang="zh-CN" altLang="en-US" sz="2000" dirty="0" smtClean="0">
                <a:latin typeface="+mn-ea"/>
                <a:sym typeface="+mn-ea"/>
              </a:rPr>
              <a:t>、</a:t>
            </a:r>
            <a:r>
              <a:rPr sz="2000" dirty="0" err="1" smtClean="0">
                <a:latin typeface="+mn-ea"/>
                <a:sym typeface="+mn-ea"/>
              </a:rPr>
              <a:t>塞罕坝自然环境过渡性特征的主要表现</a:t>
            </a:r>
            <a:r>
              <a:rPr lang="zh-CN" altLang="en-US" sz="2000" dirty="0" smtClean="0">
                <a:latin typeface="+mn-ea"/>
                <a:sym typeface="+mn-ea"/>
              </a:rPr>
              <a:t>有哪些？</a:t>
            </a:r>
            <a:endParaRPr lang="zh-CN" sz="2000" dirty="0" smtClean="0">
              <a:latin typeface="+mn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3400" y="4646345"/>
            <a:ext cx="4937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>
                <a:solidFill>
                  <a:srgbClr val="FF0000"/>
                </a:solidFill>
              </a:rPr>
              <a:t>地处华北平原向内蒙古高原的过渡地带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3400" y="5027345"/>
            <a:ext cx="516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>
                <a:solidFill>
                  <a:srgbClr val="FF0000"/>
                </a:solidFill>
              </a:rPr>
              <a:t>地处温带季风气候向温带大陆性气候的过渡地带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48640" y="5361672"/>
            <a:ext cx="3474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>
                <a:solidFill>
                  <a:srgbClr val="FF0000"/>
                </a:solidFill>
              </a:rPr>
              <a:t>地处半湿润向半干旱的过度地带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3400" y="5696952"/>
            <a:ext cx="4281805" cy="38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>
                <a:solidFill>
                  <a:srgbClr val="FF0000"/>
                </a:solidFill>
              </a:rPr>
              <a:t>地处温带森林向温带草原的过渡地带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62476" y="603389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 smtClean="0">
                <a:solidFill>
                  <a:srgbClr val="FF0000"/>
                </a:solidFill>
              </a:rPr>
              <a:t>地处农牧交错带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0961"/>
          <p:cNvSpPr txBox="1"/>
          <p:nvPr/>
        </p:nvSpPr>
        <p:spPr>
          <a:xfrm>
            <a:off x="70340" y="166671"/>
            <a:ext cx="2511287" cy="763518"/>
          </a:xfrm>
          <a:prstGeom prst="rect">
            <a:avLst/>
          </a:prstGeom>
          <a:gradFill flip="none" rotWithShape="1">
            <a:gsLst>
              <a:gs pos="100000">
                <a:srgbClr val="FA5B25"/>
              </a:gs>
              <a:gs pos="39000">
                <a:srgbClr val="C00000"/>
              </a:gs>
            </a:gsLst>
            <a:lin ang="0" scaled="1"/>
            <a:tileRect/>
          </a:gradFill>
          <a:ln w="47625">
            <a:noFill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600" b="1" spc="300" dirty="0" smtClean="0">
                <a:solidFill>
                  <a:schemeClr val="bg1"/>
                </a:solidFill>
                <a:effectLst>
                  <a:innerShdw blurRad="114300">
                    <a:srgbClr val="C00000">
                      <a:alpha val="75000"/>
                    </a:srgbClr>
                  </a:innerShdw>
                </a:effectLst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案例分析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114300">
                  <a:srgbClr val="C00000">
                    <a:alpha val="7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6676" y="96091"/>
            <a:ext cx="107411" cy="897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b="4975"/>
          <a:stretch>
            <a:fillRect/>
          </a:stretch>
        </p:blipFill>
        <p:spPr>
          <a:xfrm>
            <a:off x="7407965" y="1079003"/>
            <a:ext cx="4612087" cy="4229235"/>
          </a:xfrm>
          <a:prstGeom prst="rect">
            <a:avLst/>
          </a:prstGeom>
        </p:spPr>
      </p:pic>
      <p:sp>
        <p:nvSpPr>
          <p:cNvPr id="8" name="任意多边形 7"/>
          <p:cNvSpPr/>
          <p:nvPr>
            <p:custDataLst>
              <p:tags r:id="rId3"/>
            </p:custDataLst>
          </p:nvPr>
        </p:nvSpPr>
        <p:spPr>
          <a:xfrm>
            <a:off x="9872872" y="3261009"/>
            <a:ext cx="265042" cy="276999"/>
          </a:xfrm>
          <a:custGeom>
            <a:avLst/>
            <a:gdLst>
              <a:gd name="connisteX0" fmla="*/ 17145 w 271780"/>
              <a:gd name="connsiteY0" fmla="*/ 161925 h 238125"/>
              <a:gd name="connisteX1" fmla="*/ 100330 w 271780"/>
              <a:gd name="connsiteY1" fmla="*/ 238125 h 238125"/>
              <a:gd name="connisteX2" fmla="*/ 221615 w 271780"/>
              <a:gd name="connsiteY2" fmla="*/ 187960 h 238125"/>
              <a:gd name="connisteX3" fmla="*/ 271780 w 271780"/>
              <a:gd name="connsiteY3" fmla="*/ 107315 h 238125"/>
              <a:gd name="connisteX4" fmla="*/ 247650 w 271780"/>
              <a:gd name="connsiteY4" fmla="*/ 31115 h 238125"/>
              <a:gd name="connisteX5" fmla="*/ 200025 w 271780"/>
              <a:gd name="connsiteY5" fmla="*/ 0 h 238125"/>
              <a:gd name="connisteX6" fmla="*/ 0 w 271780"/>
              <a:gd name="connsiteY6" fmla="*/ 45085 h 238125"/>
              <a:gd name="connisteX7" fmla="*/ 7620 w 271780"/>
              <a:gd name="connsiteY7" fmla="*/ 97790 h 238125"/>
              <a:gd name="connisteX8" fmla="*/ 17145 w 271780"/>
              <a:gd name="connsiteY8" fmla="*/ 161925 h 238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71780" h="238125">
                <a:moveTo>
                  <a:pt x="17145" y="161925"/>
                </a:moveTo>
                <a:lnTo>
                  <a:pt x="100330" y="238125"/>
                </a:lnTo>
                <a:lnTo>
                  <a:pt x="221615" y="187960"/>
                </a:lnTo>
                <a:lnTo>
                  <a:pt x="271780" y="107315"/>
                </a:lnTo>
                <a:lnTo>
                  <a:pt x="247650" y="31115"/>
                </a:lnTo>
                <a:lnTo>
                  <a:pt x="200025" y="0"/>
                </a:lnTo>
                <a:lnTo>
                  <a:pt x="0" y="45085"/>
                </a:lnTo>
                <a:lnTo>
                  <a:pt x="7620" y="97790"/>
                </a:lnTo>
                <a:lnTo>
                  <a:pt x="17145" y="1619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2826" y="4738645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 smtClean="0">
                <a:latin typeface="+mn-ea"/>
              </a:rPr>
              <a:t>思考问题：</a:t>
            </a:r>
            <a:endParaRPr lang="en-US" altLang="zh-CN" sz="2400" b="1" dirty="0" smtClean="0">
              <a:latin typeface="+mn-ea"/>
            </a:endParaRPr>
          </a:p>
        </p:txBody>
      </p:sp>
      <p:sp>
        <p:nvSpPr>
          <p:cNvPr id="12" name="文本框 1"/>
          <p:cNvSpPr txBox="1"/>
          <p:nvPr>
            <p:custDataLst>
              <p:tags r:id="rId4"/>
            </p:custDataLst>
          </p:nvPr>
        </p:nvSpPr>
        <p:spPr>
          <a:xfrm>
            <a:off x="39759" y="1036845"/>
            <a:ext cx="739471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/>
            <a:r>
              <a:rPr lang="zh-CN" altLang="en-US" dirty="0" smtClean="0">
                <a:latin typeface="+mn-ea"/>
                <a:sym typeface="+mn-ea"/>
              </a:rPr>
              <a:t>材料二：塞罕坝地区属温带半湿润季风气候区，年均降水量 453</a:t>
            </a:r>
            <a:r>
              <a:rPr lang="en-US" altLang="zh-CN" dirty="0" smtClean="0">
                <a:latin typeface="+mn-ea"/>
                <a:sym typeface="+mn-ea"/>
              </a:rPr>
              <a:t>mm</a:t>
            </a:r>
            <a:r>
              <a:rPr lang="zh-CN" altLang="en-US" dirty="0" smtClean="0">
                <a:latin typeface="+mn-ea"/>
                <a:sym typeface="+mn-ea"/>
              </a:rPr>
              <a:t>，年平均蒸发量</a:t>
            </a:r>
            <a:r>
              <a:rPr lang="en-US" altLang="zh-CN" dirty="0" smtClean="0">
                <a:latin typeface="+mn-ea"/>
                <a:sym typeface="+mn-ea"/>
              </a:rPr>
              <a:t>1388mm</a:t>
            </a:r>
            <a:r>
              <a:rPr lang="zh-CN" altLang="en-US" dirty="0" smtClean="0">
                <a:latin typeface="+mn-ea"/>
                <a:sym typeface="+mn-ea"/>
              </a:rPr>
              <a:t>。地表约在10月中下旬冻结，解冻期约在4月中下旬，冻结期约180天，年均</a:t>
            </a:r>
            <a:r>
              <a:rPr lang="en-US" altLang="zh-CN" dirty="0" smtClean="0">
                <a:latin typeface="+mn-ea"/>
                <a:sym typeface="+mn-ea"/>
              </a:rPr>
              <a:t>6</a:t>
            </a:r>
            <a:r>
              <a:rPr lang="zh-CN" altLang="en-US" dirty="0" smtClean="0">
                <a:latin typeface="+mn-ea"/>
                <a:sym typeface="+mn-ea"/>
              </a:rPr>
              <a:t>级以上的大风日数</a:t>
            </a:r>
            <a:r>
              <a:rPr lang="en-US" altLang="zh-CN" dirty="0" smtClean="0">
                <a:latin typeface="+mn-ea"/>
                <a:sym typeface="+mn-ea"/>
              </a:rPr>
              <a:t>83</a:t>
            </a:r>
            <a:r>
              <a:rPr lang="zh-CN" altLang="en-US" dirty="0" smtClean="0">
                <a:latin typeface="+mn-ea"/>
                <a:sym typeface="+mn-ea"/>
              </a:rPr>
              <a:t>天，最多年份达</a:t>
            </a:r>
            <a:r>
              <a:rPr lang="en-US" altLang="zh-CN" dirty="0" smtClean="0">
                <a:latin typeface="+mn-ea"/>
                <a:sym typeface="+mn-ea"/>
              </a:rPr>
              <a:t>114</a:t>
            </a:r>
            <a:r>
              <a:rPr lang="zh-CN" altLang="en-US" dirty="0" smtClean="0">
                <a:latin typeface="+mn-ea"/>
                <a:sym typeface="+mn-ea"/>
              </a:rPr>
              <a:t>天，主要出现在冬春季节，以西北风为主。</a:t>
            </a:r>
            <a:endParaRPr lang="zh-CN" altLang="en-US" dirty="0" smtClean="0">
              <a:latin typeface="+mn-ea"/>
              <a:sym typeface="+mn-ea"/>
            </a:endParaRPr>
          </a:p>
        </p:txBody>
      </p:sp>
      <p:sp>
        <p:nvSpPr>
          <p:cNvPr id="10" name="文本框 1"/>
          <p:cNvSpPr txBox="1"/>
          <p:nvPr>
            <p:custDataLst>
              <p:tags r:id="rId5"/>
            </p:custDataLst>
          </p:nvPr>
        </p:nvSpPr>
        <p:spPr>
          <a:xfrm>
            <a:off x="79514" y="2192821"/>
            <a:ext cx="7381461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材料三：塞罕坝地处内蒙古高原与河北北山地交界处。按地形分坝上、坝下两部分：坝上是内蒙古高原南缘，以丘陵、曼甸为主，海拔1500-1940米；坝下是阴山山脉与大兴安岭余脉交汇处，典型的山地地形，海拔1010-1500米。坝内是滦河、辽河的发源地之一。林区土壤平均厚度为10厘米。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11" name="文本框 1"/>
          <p:cNvSpPr txBox="1"/>
          <p:nvPr>
            <p:custDataLst>
              <p:tags r:id="rId6"/>
            </p:custDataLst>
          </p:nvPr>
        </p:nvSpPr>
        <p:spPr>
          <a:xfrm>
            <a:off x="79404" y="3624057"/>
            <a:ext cx="735506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材料四：清朝末年，政府在塞罕坝开围放垦，农牧活动日益增多，大肆砍伐森林，破坏草地；后来又遭侵略者的掠夺采伐和连年山火，到解放初期原始森林已荡然无存，退化为草原荒丘，呈现</a:t>
            </a:r>
            <a:r>
              <a:rPr lang="en-US" altLang="zh-CN" dirty="0" smtClean="0">
                <a:sym typeface="+mn-ea"/>
              </a:rPr>
              <a:t>“</a:t>
            </a:r>
            <a:r>
              <a:rPr lang="zh-CN" altLang="en-US" dirty="0" smtClean="0">
                <a:sym typeface="+mn-ea"/>
              </a:rPr>
              <a:t>飞鸟无无栖树，黄沙遮天日</a:t>
            </a:r>
            <a:r>
              <a:rPr lang="en-US" altLang="zh-CN" dirty="0" smtClean="0">
                <a:sym typeface="+mn-ea"/>
              </a:rPr>
              <a:t>”</a:t>
            </a:r>
            <a:r>
              <a:rPr lang="zh-CN" altLang="en-US" dirty="0" smtClean="0">
                <a:sym typeface="+mn-ea"/>
              </a:rPr>
              <a:t>的荒凉景象。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10686" y="5560665"/>
            <a:ext cx="10367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</a:rPr>
              <a:t>生态环境脆弱，生态系统稳定性差，抵抗外来干扰能力弱，易发生生态退化且难以自我恢复。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0316" y="5194470"/>
            <a:ext cx="7995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+mn-ea"/>
              </a:rPr>
              <a:t>5</a:t>
            </a:r>
            <a:r>
              <a:rPr lang="zh-CN" altLang="en-US" dirty="0" smtClean="0">
                <a:latin typeface="+mn-ea"/>
              </a:rPr>
              <a:t>、塞罕坝面临的生态环境状况如何？主要表现有哪些？产生的危害是什么？</a:t>
            </a:r>
            <a:endParaRPr lang="zh-CN" altLang="en-US" dirty="0"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96002" y="5942859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cs typeface="+mn-ea"/>
                <a:sym typeface="+mn-ea"/>
              </a:rPr>
              <a:t>植被退化、土地沙化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600201" y="6351210"/>
            <a:ext cx="6736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</a:rPr>
              <a:t>生态环境恶化,土地生产力下降,粮食减产,阻碍经济发展。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557637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生态环境状况：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436285" y="592784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主要表现：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896034" y="636674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危害：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0961"/>
          <p:cNvSpPr txBox="1"/>
          <p:nvPr/>
        </p:nvSpPr>
        <p:spPr>
          <a:xfrm>
            <a:off x="70340" y="166671"/>
            <a:ext cx="2511287" cy="763518"/>
          </a:xfrm>
          <a:prstGeom prst="rect">
            <a:avLst/>
          </a:prstGeom>
          <a:gradFill flip="none" rotWithShape="1">
            <a:gsLst>
              <a:gs pos="100000">
                <a:srgbClr val="FA5B25"/>
              </a:gs>
              <a:gs pos="39000">
                <a:srgbClr val="C00000"/>
              </a:gs>
            </a:gsLst>
            <a:lin ang="0" scaled="1"/>
            <a:tileRect/>
          </a:gradFill>
          <a:ln w="47625">
            <a:noFill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600" b="1" spc="300" dirty="0" smtClean="0">
                <a:solidFill>
                  <a:schemeClr val="bg1"/>
                </a:solidFill>
                <a:effectLst>
                  <a:innerShdw blurRad="114300">
                    <a:srgbClr val="C00000">
                      <a:alpha val="75000"/>
                    </a:srgbClr>
                  </a:innerShdw>
                </a:effectLst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案例分析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114300">
                  <a:srgbClr val="C00000">
                    <a:alpha val="7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6676" y="96091"/>
            <a:ext cx="107411" cy="897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b="4975"/>
          <a:stretch>
            <a:fillRect/>
          </a:stretch>
        </p:blipFill>
        <p:spPr>
          <a:xfrm>
            <a:off x="7407965" y="1079003"/>
            <a:ext cx="4612087" cy="4229235"/>
          </a:xfrm>
          <a:prstGeom prst="rect">
            <a:avLst/>
          </a:prstGeom>
        </p:spPr>
      </p:pic>
      <p:sp>
        <p:nvSpPr>
          <p:cNvPr id="8" name="任意多边形 7"/>
          <p:cNvSpPr/>
          <p:nvPr>
            <p:custDataLst>
              <p:tags r:id="rId3"/>
            </p:custDataLst>
          </p:nvPr>
        </p:nvSpPr>
        <p:spPr>
          <a:xfrm>
            <a:off x="9872872" y="3261009"/>
            <a:ext cx="265042" cy="276999"/>
          </a:xfrm>
          <a:custGeom>
            <a:avLst/>
            <a:gdLst>
              <a:gd name="connisteX0" fmla="*/ 17145 w 271780"/>
              <a:gd name="connsiteY0" fmla="*/ 161925 h 238125"/>
              <a:gd name="connisteX1" fmla="*/ 100330 w 271780"/>
              <a:gd name="connsiteY1" fmla="*/ 238125 h 238125"/>
              <a:gd name="connisteX2" fmla="*/ 221615 w 271780"/>
              <a:gd name="connsiteY2" fmla="*/ 187960 h 238125"/>
              <a:gd name="connisteX3" fmla="*/ 271780 w 271780"/>
              <a:gd name="connsiteY3" fmla="*/ 107315 h 238125"/>
              <a:gd name="connisteX4" fmla="*/ 247650 w 271780"/>
              <a:gd name="connsiteY4" fmla="*/ 31115 h 238125"/>
              <a:gd name="connisteX5" fmla="*/ 200025 w 271780"/>
              <a:gd name="connsiteY5" fmla="*/ 0 h 238125"/>
              <a:gd name="connisteX6" fmla="*/ 0 w 271780"/>
              <a:gd name="connsiteY6" fmla="*/ 45085 h 238125"/>
              <a:gd name="connisteX7" fmla="*/ 7620 w 271780"/>
              <a:gd name="connsiteY7" fmla="*/ 97790 h 238125"/>
              <a:gd name="connisteX8" fmla="*/ 17145 w 271780"/>
              <a:gd name="connsiteY8" fmla="*/ 161925 h 238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71780" h="238125">
                <a:moveTo>
                  <a:pt x="17145" y="161925"/>
                </a:moveTo>
                <a:lnTo>
                  <a:pt x="100330" y="238125"/>
                </a:lnTo>
                <a:lnTo>
                  <a:pt x="221615" y="187960"/>
                </a:lnTo>
                <a:lnTo>
                  <a:pt x="271780" y="107315"/>
                </a:lnTo>
                <a:lnTo>
                  <a:pt x="247650" y="31115"/>
                </a:lnTo>
                <a:lnTo>
                  <a:pt x="200025" y="0"/>
                </a:lnTo>
                <a:lnTo>
                  <a:pt x="0" y="45085"/>
                </a:lnTo>
                <a:lnTo>
                  <a:pt x="7620" y="97790"/>
                </a:lnTo>
                <a:lnTo>
                  <a:pt x="17145" y="1619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7586" y="4753885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 smtClean="0">
                <a:latin typeface="+mn-ea"/>
              </a:rPr>
              <a:t>思考问题：</a:t>
            </a:r>
            <a:endParaRPr lang="en-US" altLang="zh-CN" sz="2400" b="1" dirty="0" smtClean="0">
              <a:latin typeface="+mn-ea"/>
            </a:endParaRPr>
          </a:p>
        </p:txBody>
      </p:sp>
      <p:sp>
        <p:nvSpPr>
          <p:cNvPr id="12" name="文本框 1"/>
          <p:cNvSpPr txBox="1"/>
          <p:nvPr>
            <p:custDataLst>
              <p:tags r:id="rId4"/>
            </p:custDataLst>
          </p:nvPr>
        </p:nvSpPr>
        <p:spPr>
          <a:xfrm>
            <a:off x="39759" y="1036845"/>
            <a:ext cx="739471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/>
            <a:r>
              <a:rPr lang="zh-CN" altLang="en-US" dirty="0" smtClean="0">
                <a:latin typeface="+mn-ea"/>
                <a:sym typeface="+mn-ea"/>
              </a:rPr>
              <a:t>材料二：塞罕坝地区属温带半湿润季风气候区，年均降水量 453</a:t>
            </a:r>
            <a:r>
              <a:rPr lang="en-US" altLang="zh-CN" dirty="0" smtClean="0">
                <a:latin typeface="+mn-ea"/>
                <a:sym typeface="+mn-ea"/>
              </a:rPr>
              <a:t>mm</a:t>
            </a:r>
            <a:r>
              <a:rPr lang="zh-CN" altLang="en-US" dirty="0" smtClean="0">
                <a:latin typeface="+mn-ea"/>
                <a:sym typeface="+mn-ea"/>
              </a:rPr>
              <a:t>，年平均蒸发量</a:t>
            </a:r>
            <a:r>
              <a:rPr lang="en-US" altLang="zh-CN" dirty="0" smtClean="0">
                <a:latin typeface="+mn-ea"/>
                <a:sym typeface="+mn-ea"/>
              </a:rPr>
              <a:t>1388mm</a:t>
            </a:r>
            <a:r>
              <a:rPr lang="zh-CN" altLang="en-US" dirty="0" smtClean="0">
                <a:latin typeface="+mn-ea"/>
                <a:sym typeface="+mn-ea"/>
              </a:rPr>
              <a:t>。地表约在10月中下旬冻结，解冻期约在4月中下旬，冻结期约180天，年均</a:t>
            </a:r>
            <a:r>
              <a:rPr lang="en-US" altLang="zh-CN" dirty="0" smtClean="0">
                <a:latin typeface="+mn-ea"/>
                <a:sym typeface="+mn-ea"/>
              </a:rPr>
              <a:t>6</a:t>
            </a:r>
            <a:r>
              <a:rPr lang="zh-CN" altLang="en-US" dirty="0" smtClean="0">
                <a:latin typeface="+mn-ea"/>
                <a:sym typeface="+mn-ea"/>
              </a:rPr>
              <a:t>级以上的大风日数</a:t>
            </a:r>
            <a:r>
              <a:rPr lang="en-US" altLang="zh-CN" dirty="0" smtClean="0">
                <a:latin typeface="+mn-ea"/>
                <a:sym typeface="+mn-ea"/>
              </a:rPr>
              <a:t>83</a:t>
            </a:r>
            <a:r>
              <a:rPr lang="zh-CN" altLang="en-US" dirty="0" smtClean="0">
                <a:latin typeface="+mn-ea"/>
                <a:sym typeface="+mn-ea"/>
              </a:rPr>
              <a:t>天，最多年份达</a:t>
            </a:r>
            <a:r>
              <a:rPr lang="en-US" altLang="zh-CN" dirty="0" smtClean="0">
                <a:latin typeface="+mn-ea"/>
                <a:sym typeface="+mn-ea"/>
              </a:rPr>
              <a:t>114</a:t>
            </a:r>
            <a:r>
              <a:rPr lang="zh-CN" altLang="en-US" dirty="0" smtClean="0">
                <a:latin typeface="+mn-ea"/>
                <a:sym typeface="+mn-ea"/>
              </a:rPr>
              <a:t>天，主要出现在冬春季节，以西北风为主。</a:t>
            </a:r>
            <a:endParaRPr lang="zh-CN" altLang="en-US" dirty="0" smtClean="0">
              <a:latin typeface="+mn-ea"/>
              <a:sym typeface="+mn-ea"/>
            </a:endParaRPr>
          </a:p>
        </p:txBody>
      </p:sp>
      <p:sp>
        <p:nvSpPr>
          <p:cNvPr id="10" name="文本框 1"/>
          <p:cNvSpPr txBox="1"/>
          <p:nvPr>
            <p:custDataLst>
              <p:tags r:id="rId5"/>
            </p:custDataLst>
          </p:nvPr>
        </p:nvSpPr>
        <p:spPr>
          <a:xfrm>
            <a:off x="79514" y="2192821"/>
            <a:ext cx="7381461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材料三：塞罕坝地处内蒙古高原与河北北山地交界处。按地形分坝上、坝下两部分：坝上是内蒙古高原南缘，以丘陵、曼甸为主，海拔1500-1940米；坝下是阴山山脉与大兴安岭余脉交汇处，典型的山地地形，海拔1010-1500米。坝内是滦河、辽河的发源地之一。林区土壤平均厚度为10厘米。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11" name="文本框 1"/>
          <p:cNvSpPr txBox="1"/>
          <p:nvPr>
            <p:custDataLst>
              <p:tags r:id="rId6"/>
            </p:custDataLst>
          </p:nvPr>
        </p:nvSpPr>
        <p:spPr>
          <a:xfrm>
            <a:off x="79404" y="3624057"/>
            <a:ext cx="735506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材料四：清朝末年，政府在塞罕坝开围放垦，农牧活动日益增多，大肆砍伐森林，破坏草地；后来又遭侵略者的掠夺采伐和连年山火，到解放初期原始森林已荡然无存，退化为草原荒丘，呈现</a:t>
            </a:r>
            <a:r>
              <a:rPr lang="en-US" altLang="zh-CN" dirty="0" smtClean="0">
                <a:sym typeface="+mn-ea"/>
              </a:rPr>
              <a:t>“</a:t>
            </a:r>
            <a:r>
              <a:rPr lang="zh-CN" altLang="en-US" dirty="0" smtClean="0">
                <a:sym typeface="+mn-ea"/>
              </a:rPr>
              <a:t>飞鸟无无栖树，黄沙遮天日</a:t>
            </a:r>
            <a:r>
              <a:rPr lang="en-US" altLang="zh-CN" dirty="0" smtClean="0">
                <a:sym typeface="+mn-ea"/>
              </a:rPr>
              <a:t>”</a:t>
            </a:r>
            <a:r>
              <a:rPr lang="zh-CN" altLang="en-US" dirty="0" smtClean="0">
                <a:sym typeface="+mn-ea"/>
              </a:rPr>
              <a:t>的荒凉景象。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13" name="文本框 99"/>
          <p:cNvSpPr txBox="1"/>
          <p:nvPr>
            <p:custDataLst>
              <p:tags r:id="rId7"/>
            </p:custDataLst>
          </p:nvPr>
        </p:nvSpPr>
        <p:spPr>
          <a:xfrm>
            <a:off x="130632" y="5191760"/>
            <a:ext cx="7725258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r>
              <a:rPr lang="en-US" altLang="zh-CN" dirty="0" smtClean="0"/>
              <a:t>6</a:t>
            </a:r>
            <a:r>
              <a:rPr lang="zh-CN" altLang="en-US" dirty="0" smtClean="0"/>
              <a:t>、</a:t>
            </a:r>
            <a:r>
              <a:rPr lang="zh-CN" altLang="zh-CN" dirty="0" smtClean="0"/>
              <a:t>根据</a:t>
            </a:r>
            <a:r>
              <a:rPr lang="zh-CN" altLang="zh-CN" dirty="0"/>
              <a:t>以上资料，分析塞罕</a:t>
            </a:r>
            <a:r>
              <a:rPr lang="zh-CN" altLang="zh-CN" dirty="0" smtClean="0"/>
              <a:t>坝面临</a:t>
            </a:r>
            <a:r>
              <a:rPr lang="zh-CN" altLang="en-US" dirty="0" smtClean="0"/>
              <a:t>严重</a:t>
            </a:r>
            <a:r>
              <a:rPr lang="zh-CN" altLang="zh-CN" dirty="0" smtClean="0"/>
              <a:t>生态环境问题</a:t>
            </a:r>
            <a:r>
              <a:rPr lang="zh-CN" altLang="en-US" dirty="0" smtClean="0"/>
              <a:t>的</a:t>
            </a:r>
            <a:r>
              <a:rPr lang="zh-CN" altLang="zh-CN" dirty="0" smtClean="0"/>
              <a:t>主要原因</a:t>
            </a:r>
            <a:r>
              <a:rPr lang="zh-CN" altLang="en-US" dirty="0" smtClean="0"/>
              <a:t>有哪些？</a:t>
            </a:r>
            <a:endParaRPr lang="zh-CN" altLang="zh-CN" dirty="0"/>
          </a:p>
        </p:txBody>
      </p:sp>
      <p:sp>
        <p:nvSpPr>
          <p:cNvPr id="14" name="文本框 6"/>
          <p:cNvSpPr txBox="1"/>
          <p:nvPr>
            <p:custDataLst>
              <p:tags r:id="rId8"/>
            </p:custDataLst>
          </p:nvPr>
        </p:nvSpPr>
        <p:spPr>
          <a:xfrm>
            <a:off x="423574" y="5896307"/>
            <a:ext cx="1428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7030A0"/>
                </a:solidFill>
                <a:sym typeface="+mn-ea"/>
              </a:rPr>
              <a:t>自然原因</a:t>
            </a:r>
            <a:endParaRPr lang="zh-CN" altLang="en-US" sz="2400" b="1" dirty="0" smtClean="0">
              <a:solidFill>
                <a:srgbClr val="7030A0"/>
              </a:solidFill>
              <a:sym typeface="+mn-ea"/>
            </a:endParaRPr>
          </a:p>
        </p:txBody>
      </p:sp>
      <p:sp>
        <p:nvSpPr>
          <p:cNvPr id="16" name="左大括号 15"/>
          <p:cNvSpPr/>
          <p:nvPr>
            <p:custDataLst>
              <p:tags r:id="rId9"/>
            </p:custDataLst>
          </p:nvPr>
        </p:nvSpPr>
        <p:spPr>
          <a:xfrm>
            <a:off x="1854725" y="5669281"/>
            <a:ext cx="323932" cy="974035"/>
          </a:xfrm>
          <a:prstGeom prst="leftBrace">
            <a:avLst/>
          </a:prstGeom>
          <a:ln w="28575">
            <a:solidFill>
              <a:srgbClr val="00843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 b="1">
              <a:solidFill>
                <a:srgbClr val="7030A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188369" y="5583322"/>
            <a:ext cx="9942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夏季降水集中且多暴雨</a:t>
            </a:r>
            <a:r>
              <a:rPr lang="en-US" altLang="zh-CN" dirty="0" smtClean="0">
                <a:solidFill>
                  <a:srgbClr val="FF0000"/>
                </a:solidFill>
                <a:latin typeface="+mn-ea"/>
              </a:rPr>
              <a:t>,</a:t>
            </a:r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土壤侵蚀加剧；降水变率大，冬春季节降水少，昼夜温差大，土壤易风化；</a:t>
            </a:r>
            <a:endParaRPr lang="zh-CN" altLang="en-US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187873" y="5975013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冬春季节多大风，风力侵蚀严重；</a:t>
            </a:r>
            <a:endParaRPr lang="zh-CN" altLang="en-US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139563" y="6369402"/>
            <a:ext cx="4200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土层薄，土质疏松，多沙质堆积物；</a:t>
            </a:r>
            <a:endParaRPr lang="zh-CN" altLang="en-US" dirty="0" smtClean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0961"/>
          <p:cNvSpPr txBox="1"/>
          <p:nvPr/>
        </p:nvSpPr>
        <p:spPr>
          <a:xfrm>
            <a:off x="70340" y="166671"/>
            <a:ext cx="2511287" cy="763518"/>
          </a:xfrm>
          <a:prstGeom prst="rect">
            <a:avLst/>
          </a:prstGeom>
          <a:gradFill flip="none" rotWithShape="1">
            <a:gsLst>
              <a:gs pos="100000">
                <a:srgbClr val="FA5B25"/>
              </a:gs>
              <a:gs pos="39000">
                <a:srgbClr val="C00000"/>
              </a:gs>
            </a:gsLst>
            <a:lin ang="0" scaled="1"/>
            <a:tileRect/>
          </a:gradFill>
          <a:ln w="47625">
            <a:noFill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600" b="1" spc="300" dirty="0" smtClean="0">
                <a:solidFill>
                  <a:schemeClr val="bg1"/>
                </a:solidFill>
                <a:effectLst>
                  <a:innerShdw blurRad="114300">
                    <a:srgbClr val="C00000">
                      <a:alpha val="75000"/>
                    </a:srgbClr>
                  </a:innerShdw>
                </a:effectLst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案例分析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114300">
                  <a:srgbClr val="C00000">
                    <a:alpha val="7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6676" y="96091"/>
            <a:ext cx="107411" cy="897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b="4975"/>
          <a:stretch>
            <a:fillRect/>
          </a:stretch>
        </p:blipFill>
        <p:spPr>
          <a:xfrm>
            <a:off x="7407965" y="1079003"/>
            <a:ext cx="4612087" cy="4229235"/>
          </a:xfrm>
          <a:prstGeom prst="rect">
            <a:avLst/>
          </a:prstGeom>
        </p:spPr>
      </p:pic>
      <p:sp>
        <p:nvSpPr>
          <p:cNvPr id="8" name="任意多边形 7"/>
          <p:cNvSpPr/>
          <p:nvPr>
            <p:custDataLst>
              <p:tags r:id="rId3"/>
            </p:custDataLst>
          </p:nvPr>
        </p:nvSpPr>
        <p:spPr>
          <a:xfrm>
            <a:off x="9872872" y="3261009"/>
            <a:ext cx="265042" cy="276999"/>
          </a:xfrm>
          <a:custGeom>
            <a:avLst/>
            <a:gdLst>
              <a:gd name="connisteX0" fmla="*/ 17145 w 271780"/>
              <a:gd name="connsiteY0" fmla="*/ 161925 h 238125"/>
              <a:gd name="connisteX1" fmla="*/ 100330 w 271780"/>
              <a:gd name="connsiteY1" fmla="*/ 238125 h 238125"/>
              <a:gd name="connisteX2" fmla="*/ 221615 w 271780"/>
              <a:gd name="connsiteY2" fmla="*/ 187960 h 238125"/>
              <a:gd name="connisteX3" fmla="*/ 271780 w 271780"/>
              <a:gd name="connsiteY3" fmla="*/ 107315 h 238125"/>
              <a:gd name="connisteX4" fmla="*/ 247650 w 271780"/>
              <a:gd name="connsiteY4" fmla="*/ 31115 h 238125"/>
              <a:gd name="connisteX5" fmla="*/ 200025 w 271780"/>
              <a:gd name="connsiteY5" fmla="*/ 0 h 238125"/>
              <a:gd name="connisteX6" fmla="*/ 0 w 271780"/>
              <a:gd name="connsiteY6" fmla="*/ 45085 h 238125"/>
              <a:gd name="connisteX7" fmla="*/ 7620 w 271780"/>
              <a:gd name="connsiteY7" fmla="*/ 97790 h 238125"/>
              <a:gd name="connisteX8" fmla="*/ 17145 w 271780"/>
              <a:gd name="connsiteY8" fmla="*/ 161925 h 238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71780" h="238125">
                <a:moveTo>
                  <a:pt x="17145" y="161925"/>
                </a:moveTo>
                <a:lnTo>
                  <a:pt x="100330" y="238125"/>
                </a:lnTo>
                <a:lnTo>
                  <a:pt x="221615" y="187960"/>
                </a:lnTo>
                <a:lnTo>
                  <a:pt x="271780" y="107315"/>
                </a:lnTo>
                <a:lnTo>
                  <a:pt x="247650" y="31115"/>
                </a:lnTo>
                <a:lnTo>
                  <a:pt x="200025" y="0"/>
                </a:lnTo>
                <a:lnTo>
                  <a:pt x="0" y="45085"/>
                </a:lnTo>
                <a:lnTo>
                  <a:pt x="7620" y="97790"/>
                </a:lnTo>
                <a:lnTo>
                  <a:pt x="17145" y="1619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7586" y="4753885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 smtClean="0">
                <a:latin typeface="+mn-ea"/>
              </a:rPr>
              <a:t>思考问题：</a:t>
            </a:r>
            <a:endParaRPr lang="en-US" altLang="zh-CN" sz="2400" b="1" dirty="0" smtClean="0">
              <a:latin typeface="+mn-ea"/>
            </a:endParaRPr>
          </a:p>
        </p:txBody>
      </p:sp>
      <p:sp>
        <p:nvSpPr>
          <p:cNvPr id="12" name="文本框 1"/>
          <p:cNvSpPr txBox="1"/>
          <p:nvPr>
            <p:custDataLst>
              <p:tags r:id="rId4"/>
            </p:custDataLst>
          </p:nvPr>
        </p:nvSpPr>
        <p:spPr>
          <a:xfrm>
            <a:off x="39759" y="1036845"/>
            <a:ext cx="739471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/>
            <a:r>
              <a:rPr lang="zh-CN" altLang="en-US" dirty="0" smtClean="0">
                <a:latin typeface="+mn-ea"/>
                <a:sym typeface="+mn-ea"/>
              </a:rPr>
              <a:t>材料二：塞罕坝地区属温带半湿润季风气候区，年均降水量 453</a:t>
            </a:r>
            <a:r>
              <a:rPr lang="en-US" altLang="zh-CN" dirty="0" smtClean="0">
                <a:latin typeface="+mn-ea"/>
                <a:sym typeface="+mn-ea"/>
              </a:rPr>
              <a:t>mm</a:t>
            </a:r>
            <a:r>
              <a:rPr lang="zh-CN" altLang="en-US" dirty="0" smtClean="0">
                <a:latin typeface="+mn-ea"/>
                <a:sym typeface="+mn-ea"/>
              </a:rPr>
              <a:t>，年平均蒸发量</a:t>
            </a:r>
            <a:r>
              <a:rPr lang="en-US" altLang="zh-CN" dirty="0" smtClean="0">
                <a:latin typeface="+mn-ea"/>
                <a:sym typeface="+mn-ea"/>
              </a:rPr>
              <a:t>1388mm</a:t>
            </a:r>
            <a:r>
              <a:rPr lang="zh-CN" altLang="en-US" dirty="0" smtClean="0">
                <a:latin typeface="+mn-ea"/>
                <a:sym typeface="+mn-ea"/>
              </a:rPr>
              <a:t>。地表约在10月中下旬冻结，解冻期约在4月中下旬，冻结期约180天，年均</a:t>
            </a:r>
            <a:r>
              <a:rPr lang="en-US" altLang="zh-CN" dirty="0" smtClean="0">
                <a:latin typeface="+mn-ea"/>
                <a:sym typeface="+mn-ea"/>
              </a:rPr>
              <a:t>6</a:t>
            </a:r>
            <a:r>
              <a:rPr lang="zh-CN" altLang="en-US" dirty="0" smtClean="0">
                <a:latin typeface="+mn-ea"/>
                <a:sym typeface="+mn-ea"/>
              </a:rPr>
              <a:t>级以上的大风日数</a:t>
            </a:r>
            <a:r>
              <a:rPr lang="en-US" altLang="zh-CN" dirty="0" smtClean="0">
                <a:latin typeface="+mn-ea"/>
                <a:sym typeface="+mn-ea"/>
              </a:rPr>
              <a:t>83</a:t>
            </a:r>
            <a:r>
              <a:rPr lang="zh-CN" altLang="en-US" dirty="0" smtClean="0">
                <a:latin typeface="+mn-ea"/>
                <a:sym typeface="+mn-ea"/>
              </a:rPr>
              <a:t>天，最多年份达</a:t>
            </a:r>
            <a:r>
              <a:rPr lang="en-US" altLang="zh-CN" dirty="0" smtClean="0">
                <a:latin typeface="+mn-ea"/>
                <a:sym typeface="+mn-ea"/>
              </a:rPr>
              <a:t>114</a:t>
            </a:r>
            <a:r>
              <a:rPr lang="zh-CN" altLang="en-US" dirty="0" smtClean="0">
                <a:latin typeface="+mn-ea"/>
                <a:sym typeface="+mn-ea"/>
              </a:rPr>
              <a:t>天，主要出现在冬春季节，以西北风为主。</a:t>
            </a:r>
            <a:endParaRPr lang="zh-CN" altLang="en-US" dirty="0" smtClean="0">
              <a:latin typeface="+mn-ea"/>
              <a:sym typeface="+mn-ea"/>
            </a:endParaRPr>
          </a:p>
        </p:txBody>
      </p:sp>
      <p:sp>
        <p:nvSpPr>
          <p:cNvPr id="10" name="文本框 1"/>
          <p:cNvSpPr txBox="1"/>
          <p:nvPr>
            <p:custDataLst>
              <p:tags r:id="rId5"/>
            </p:custDataLst>
          </p:nvPr>
        </p:nvSpPr>
        <p:spPr>
          <a:xfrm>
            <a:off x="79514" y="2192821"/>
            <a:ext cx="7381461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材料三：塞罕坝地处内蒙古高原与河北北山地交界处。按地形分坝上、坝下两部分：坝上是内蒙古高原南缘，以丘陵、曼甸为主，海拔1500-1940米；坝下是阴山山脉与大兴安岭余脉交汇处，典型的山地地形，海拔1010-1500米。坝内是滦河、辽河的发源地之一。林区土壤平均厚度为10厘米。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11" name="文本框 1"/>
          <p:cNvSpPr txBox="1"/>
          <p:nvPr>
            <p:custDataLst>
              <p:tags r:id="rId6"/>
            </p:custDataLst>
          </p:nvPr>
        </p:nvSpPr>
        <p:spPr>
          <a:xfrm>
            <a:off x="79404" y="3624057"/>
            <a:ext cx="735506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材料四：清朝末年，政府在塞罕坝开围放垦，农牧活动日益增多，大肆砍伐森林，破坏草地；后来又遭侵略者的掠夺采伐和连年山火，到解放初期原始森林已荡然无存，退化为草原荒丘，呈现</a:t>
            </a:r>
            <a:r>
              <a:rPr lang="en-US" altLang="zh-CN" dirty="0" smtClean="0">
                <a:sym typeface="+mn-ea"/>
              </a:rPr>
              <a:t>“</a:t>
            </a:r>
            <a:r>
              <a:rPr lang="zh-CN" altLang="en-US" dirty="0" smtClean="0">
                <a:sym typeface="+mn-ea"/>
              </a:rPr>
              <a:t>飞鸟无无栖树，黄沙遮天日</a:t>
            </a:r>
            <a:r>
              <a:rPr lang="en-US" altLang="zh-CN" dirty="0" smtClean="0">
                <a:sym typeface="+mn-ea"/>
              </a:rPr>
              <a:t>”</a:t>
            </a:r>
            <a:r>
              <a:rPr lang="zh-CN" altLang="en-US" dirty="0" smtClean="0">
                <a:sym typeface="+mn-ea"/>
              </a:rPr>
              <a:t>的荒凉景象。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36745" y="5175663"/>
            <a:ext cx="4625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ym typeface="等线" panose="02010600030101010101" charset="-122"/>
              </a:rPr>
              <a:t>7</a:t>
            </a:r>
            <a:r>
              <a:rPr lang="zh-CN" altLang="en-US" dirty="0" smtClean="0">
                <a:sym typeface="等线" panose="02010600030101010101" charset="-122"/>
              </a:rPr>
              <a:t>、塞罕坝冬春季节多大风的原因？</a:t>
            </a:r>
            <a:endParaRPr lang="zh-CN" altLang="en-US" dirty="0"/>
          </a:p>
        </p:txBody>
      </p:sp>
      <p:sp>
        <p:nvSpPr>
          <p:cNvPr id="21" name="文本框 5"/>
          <p:cNvSpPr txBox="1"/>
          <p:nvPr>
            <p:custDataLst>
              <p:tags r:id="rId7"/>
            </p:custDataLst>
          </p:nvPr>
        </p:nvSpPr>
        <p:spPr>
          <a:xfrm>
            <a:off x="466642" y="6305788"/>
            <a:ext cx="398343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地表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植被少，对</a:t>
            </a:r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风的削弱作用小；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7680" y="5576372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离冬季风源地近，多大风；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56882" y="5941110"/>
            <a:ext cx="5456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内蒙古高原地形起伏小，对风的阻挡作用小；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0961"/>
          <p:cNvSpPr txBox="1"/>
          <p:nvPr/>
        </p:nvSpPr>
        <p:spPr>
          <a:xfrm>
            <a:off x="70340" y="166671"/>
            <a:ext cx="2511287" cy="763518"/>
          </a:xfrm>
          <a:prstGeom prst="rect">
            <a:avLst/>
          </a:prstGeom>
          <a:gradFill flip="none" rotWithShape="1">
            <a:gsLst>
              <a:gs pos="100000">
                <a:srgbClr val="FA5B25"/>
              </a:gs>
              <a:gs pos="39000">
                <a:srgbClr val="C00000"/>
              </a:gs>
            </a:gsLst>
            <a:lin ang="0" scaled="1"/>
            <a:tileRect/>
          </a:gradFill>
          <a:ln w="47625">
            <a:noFill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600" b="1" spc="300" dirty="0" smtClean="0">
                <a:solidFill>
                  <a:schemeClr val="bg1"/>
                </a:solidFill>
                <a:effectLst>
                  <a:innerShdw blurRad="114300">
                    <a:srgbClr val="C00000">
                      <a:alpha val="75000"/>
                    </a:srgbClr>
                  </a:innerShdw>
                </a:effectLst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案例分析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114300">
                  <a:srgbClr val="C00000">
                    <a:alpha val="7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6676" y="96091"/>
            <a:ext cx="107411" cy="897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b="4975"/>
          <a:stretch>
            <a:fillRect/>
          </a:stretch>
        </p:blipFill>
        <p:spPr>
          <a:xfrm>
            <a:off x="7407965" y="1079003"/>
            <a:ext cx="4612087" cy="4229235"/>
          </a:xfrm>
          <a:prstGeom prst="rect">
            <a:avLst/>
          </a:prstGeom>
        </p:spPr>
      </p:pic>
      <p:sp>
        <p:nvSpPr>
          <p:cNvPr id="8" name="任意多边形 7"/>
          <p:cNvSpPr/>
          <p:nvPr>
            <p:custDataLst>
              <p:tags r:id="rId3"/>
            </p:custDataLst>
          </p:nvPr>
        </p:nvSpPr>
        <p:spPr>
          <a:xfrm>
            <a:off x="9872872" y="3261009"/>
            <a:ext cx="265042" cy="276999"/>
          </a:xfrm>
          <a:custGeom>
            <a:avLst/>
            <a:gdLst>
              <a:gd name="connisteX0" fmla="*/ 17145 w 271780"/>
              <a:gd name="connsiteY0" fmla="*/ 161925 h 238125"/>
              <a:gd name="connisteX1" fmla="*/ 100330 w 271780"/>
              <a:gd name="connsiteY1" fmla="*/ 238125 h 238125"/>
              <a:gd name="connisteX2" fmla="*/ 221615 w 271780"/>
              <a:gd name="connsiteY2" fmla="*/ 187960 h 238125"/>
              <a:gd name="connisteX3" fmla="*/ 271780 w 271780"/>
              <a:gd name="connsiteY3" fmla="*/ 107315 h 238125"/>
              <a:gd name="connisteX4" fmla="*/ 247650 w 271780"/>
              <a:gd name="connsiteY4" fmla="*/ 31115 h 238125"/>
              <a:gd name="connisteX5" fmla="*/ 200025 w 271780"/>
              <a:gd name="connsiteY5" fmla="*/ 0 h 238125"/>
              <a:gd name="connisteX6" fmla="*/ 0 w 271780"/>
              <a:gd name="connsiteY6" fmla="*/ 45085 h 238125"/>
              <a:gd name="connisteX7" fmla="*/ 7620 w 271780"/>
              <a:gd name="connsiteY7" fmla="*/ 97790 h 238125"/>
              <a:gd name="connisteX8" fmla="*/ 17145 w 271780"/>
              <a:gd name="connsiteY8" fmla="*/ 161925 h 238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71780" h="238125">
                <a:moveTo>
                  <a:pt x="17145" y="161925"/>
                </a:moveTo>
                <a:lnTo>
                  <a:pt x="100330" y="238125"/>
                </a:lnTo>
                <a:lnTo>
                  <a:pt x="221615" y="187960"/>
                </a:lnTo>
                <a:lnTo>
                  <a:pt x="271780" y="107315"/>
                </a:lnTo>
                <a:lnTo>
                  <a:pt x="247650" y="31115"/>
                </a:lnTo>
                <a:lnTo>
                  <a:pt x="200025" y="0"/>
                </a:lnTo>
                <a:lnTo>
                  <a:pt x="0" y="45085"/>
                </a:lnTo>
                <a:lnTo>
                  <a:pt x="7620" y="97790"/>
                </a:lnTo>
                <a:lnTo>
                  <a:pt x="17145" y="1619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9026" y="4769125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 smtClean="0">
                <a:latin typeface="+mn-ea"/>
              </a:rPr>
              <a:t>思考问题：</a:t>
            </a:r>
            <a:endParaRPr lang="en-US" altLang="zh-CN" sz="2400" b="1" dirty="0" smtClean="0">
              <a:latin typeface="+mn-ea"/>
            </a:endParaRPr>
          </a:p>
        </p:txBody>
      </p:sp>
      <p:sp>
        <p:nvSpPr>
          <p:cNvPr id="12" name="文本框 1"/>
          <p:cNvSpPr txBox="1"/>
          <p:nvPr>
            <p:custDataLst>
              <p:tags r:id="rId4"/>
            </p:custDataLst>
          </p:nvPr>
        </p:nvSpPr>
        <p:spPr>
          <a:xfrm>
            <a:off x="39759" y="1036845"/>
            <a:ext cx="739471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/>
            <a:r>
              <a:rPr lang="zh-CN" altLang="en-US" dirty="0" smtClean="0">
                <a:latin typeface="+mn-ea"/>
                <a:sym typeface="+mn-ea"/>
              </a:rPr>
              <a:t>材料二：塞罕坝地区属温带半湿润季风气候区，年均降水量 453</a:t>
            </a:r>
            <a:r>
              <a:rPr lang="en-US" altLang="zh-CN" dirty="0" smtClean="0">
                <a:latin typeface="+mn-ea"/>
                <a:sym typeface="+mn-ea"/>
              </a:rPr>
              <a:t>mm</a:t>
            </a:r>
            <a:r>
              <a:rPr lang="zh-CN" altLang="en-US" dirty="0" smtClean="0">
                <a:latin typeface="+mn-ea"/>
                <a:sym typeface="+mn-ea"/>
              </a:rPr>
              <a:t>，年平均蒸发量</a:t>
            </a:r>
            <a:r>
              <a:rPr lang="en-US" altLang="zh-CN" dirty="0" smtClean="0">
                <a:latin typeface="+mn-ea"/>
                <a:sym typeface="+mn-ea"/>
              </a:rPr>
              <a:t>1388mm</a:t>
            </a:r>
            <a:r>
              <a:rPr lang="zh-CN" altLang="en-US" dirty="0" smtClean="0">
                <a:latin typeface="+mn-ea"/>
                <a:sym typeface="+mn-ea"/>
              </a:rPr>
              <a:t>。地表约在10月中下旬冻结，解冻期约在4月中下旬，冻结期约180天，年均</a:t>
            </a:r>
            <a:r>
              <a:rPr lang="en-US" altLang="zh-CN" dirty="0" smtClean="0">
                <a:latin typeface="+mn-ea"/>
                <a:sym typeface="+mn-ea"/>
              </a:rPr>
              <a:t>6</a:t>
            </a:r>
            <a:r>
              <a:rPr lang="zh-CN" altLang="en-US" dirty="0" smtClean="0">
                <a:latin typeface="+mn-ea"/>
                <a:sym typeface="+mn-ea"/>
              </a:rPr>
              <a:t>级以上的大风日数</a:t>
            </a:r>
            <a:r>
              <a:rPr lang="en-US" altLang="zh-CN" dirty="0" smtClean="0">
                <a:latin typeface="+mn-ea"/>
                <a:sym typeface="+mn-ea"/>
              </a:rPr>
              <a:t>83</a:t>
            </a:r>
            <a:r>
              <a:rPr lang="zh-CN" altLang="en-US" dirty="0" smtClean="0">
                <a:latin typeface="+mn-ea"/>
                <a:sym typeface="+mn-ea"/>
              </a:rPr>
              <a:t>天，最多年份达</a:t>
            </a:r>
            <a:r>
              <a:rPr lang="en-US" altLang="zh-CN" dirty="0" smtClean="0">
                <a:latin typeface="+mn-ea"/>
                <a:sym typeface="+mn-ea"/>
              </a:rPr>
              <a:t>114</a:t>
            </a:r>
            <a:r>
              <a:rPr lang="zh-CN" altLang="en-US" dirty="0" smtClean="0">
                <a:latin typeface="+mn-ea"/>
                <a:sym typeface="+mn-ea"/>
              </a:rPr>
              <a:t>天，主要出现在冬春季节，以西北风为主。</a:t>
            </a:r>
            <a:endParaRPr lang="zh-CN" altLang="en-US" dirty="0" smtClean="0">
              <a:latin typeface="+mn-ea"/>
              <a:sym typeface="+mn-ea"/>
            </a:endParaRPr>
          </a:p>
        </p:txBody>
      </p:sp>
      <p:sp>
        <p:nvSpPr>
          <p:cNvPr id="10" name="文本框 1"/>
          <p:cNvSpPr txBox="1"/>
          <p:nvPr>
            <p:custDataLst>
              <p:tags r:id="rId5"/>
            </p:custDataLst>
          </p:nvPr>
        </p:nvSpPr>
        <p:spPr>
          <a:xfrm>
            <a:off x="79514" y="2192821"/>
            <a:ext cx="7381461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材料三：塞罕坝地处内蒙古高原与河北北山地交界处。按地形分坝上、坝下两部分：坝上是内蒙古高原南缘，以丘陵、曼甸为主，海拔1500-1940米；坝下是阴山山脉与大兴安岭余脉交汇处，典型的山地地形，海拔1010-1500米。坝内是滦河、辽河的发源地之一。林区土壤平均厚度为10厘米。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11" name="文本框 1"/>
          <p:cNvSpPr txBox="1"/>
          <p:nvPr>
            <p:custDataLst>
              <p:tags r:id="rId6"/>
            </p:custDataLst>
          </p:nvPr>
        </p:nvSpPr>
        <p:spPr>
          <a:xfrm>
            <a:off x="79404" y="3624057"/>
            <a:ext cx="735506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材料四：清朝末年，政府在塞罕坝开围放垦，农牧活动日益增多，大肆砍伐森林，破坏草地；后来又遭侵略者的掠夺采伐和连年山火，到解放初期原始森林已荡然无存，退化为草原荒丘，呈现</a:t>
            </a:r>
            <a:r>
              <a:rPr lang="en-US" altLang="zh-CN" dirty="0" smtClean="0">
                <a:sym typeface="+mn-ea"/>
              </a:rPr>
              <a:t>“</a:t>
            </a:r>
            <a:r>
              <a:rPr lang="zh-CN" altLang="en-US" dirty="0" smtClean="0">
                <a:sym typeface="+mn-ea"/>
              </a:rPr>
              <a:t>飞鸟无无栖树，黄沙遮天日</a:t>
            </a:r>
            <a:r>
              <a:rPr lang="en-US" altLang="zh-CN" dirty="0" smtClean="0">
                <a:sym typeface="+mn-ea"/>
              </a:rPr>
              <a:t>”</a:t>
            </a:r>
            <a:r>
              <a:rPr lang="zh-CN" altLang="en-US" dirty="0" smtClean="0">
                <a:sym typeface="+mn-ea"/>
              </a:rPr>
              <a:t>的荒凉景象。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13" name="文本框 99"/>
          <p:cNvSpPr txBox="1"/>
          <p:nvPr>
            <p:custDataLst>
              <p:tags r:id="rId7"/>
            </p:custDataLst>
          </p:nvPr>
        </p:nvSpPr>
        <p:spPr>
          <a:xfrm>
            <a:off x="145872" y="5191760"/>
            <a:ext cx="7725258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r>
              <a:rPr lang="en-US" altLang="zh-CN" dirty="0" smtClean="0"/>
              <a:t>8</a:t>
            </a:r>
            <a:r>
              <a:rPr lang="zh-CN" altLang="en-US" dirty="0" smtClean="0"/>
              <a:t>、</a:t>
            </a:r>
            <a:r>
              <a:rPr lang="zh-CN" altLang="zh-CN" dirty="0" smtClean="0"/>
              <a:t>根据</a:t>
            </a:r>
            <a:r>
              <a:rPr lang="zh-CN" altLang="zh-CN" dirty="0"/>
              <a:t>以上资料，分析塞罕</a:t>
            </a:r>
            <a:r>
              <a:rPr lang="zh-CN" altLang="zh-CN" dirty="0" smtClean="0"/>
              <a:t>坝面临</a:t>
            </a:r>
            <a:r>
              <a:rPr lang="zh-CN" altLang="en-US" dirty="0" smtClean="0"/>
              <a:t>严重</a:t>
            </a:r>
            <a:r>
              <a:rPr lang="zh-CN" altLang="zh-CN" dirty="0" smtClean="0"/>
              <a:t>生态环境问题</a:t>
            </a:r>
            <a:r>
              <a:rPr lang="zh-CN" altLang="en-US" dirty="0" smtClean="0"/>
              <a:t>的</a:t>
            </a:r>
            <a:r>
              <a:rPr lang="zh-CN" altLang="zh-CN" dirty="0" smtClean="0"/>
              <a:t>主要原因</a:t>
            </a:r>
            <a:r>
              <a:rPr lang="zh-CN" altLang="en-US" dirty="0" smtClean="0"/>
              <a:t>有哪些？</a:t>
            </a:r>
            <a:endParaRPr lang="zh-CN" altLang="zh-CN" dirty="0"/>
          </a:p>
        </p:txBody>
      </p:sp>
      <p:sp>
        <p:nvSpPr>
          <p:cNvPr id="15" name="文本框 10"/>
          <p:cNvSpPr txBox="1"/>
          <p:nvPr>
            <p:custDataLst>
              <p:tags r:id="rId8"/>
            </p:custDataLst>
          </p:nvPr>
        </p:nvSpPr>
        <p:spPr>
          <a:xfrm>
            <a:off x="465318" y="5964003"/>
            <a:ext cx="1428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7030A0"/>
                </a:solidFill>
                <a:sym typeface="+mn-ea"/>
              </a:rPr>
              <a:t>人为原因</a:t>
            </a:r>
            <a:endParaRPr lang="zh-CN" altLang="en-US" sz="2400" b="1" dirty="0" smtClean="0">
              <a:solidFill>
                <a:srgbClr val="7030A0"/>
              </a:solidFill>
              <a:sym typeface="+mn-ea"/>
            </a:endParaRPr>
          </a:p>
        </p:txBody>
      </p:sp>
      <p:sp>
        <p:nvSpPr>
          <p:cNvPr id="17" name="左大括号 16"/>
          <p:cNvSpPr/>
          <p:nvPr>
            <p:custDataLst>
              <p:tags r:id="rId9"/>
            </p:custDataLst>
          </p:nvPr>
        </p:nvSpPr>
        <p:spPr>
          <a:xfrm>
            <a:off x="1936309" y="5666215"/>
            <a:ext cx="284093" cy="1115585"/>
          </a:xfrm>
          <a:prstGeom prst="leftBrace">
            <a:avLst/>
          </a:prstGeom>
          <a:ln w="28575">
            <a:solidFill>
              <a:srgbClr val="00843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19" name="文本框 17"/>
          <p:cNvSpPr txBox="1"/>
          <p:nvPr>
            <p:custDataLst>
              <p:tags r:id="rId10"/>
            </p:custDataLst>
          </p:nvPr>
        </p:nvSpPr>
        <p:spPr>
          <a:xfrm>
            <a:off x="2228767" y="5506168"/>
            <a:ext cx="152971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/>
            <a:r>
              <a:rPr lang="zh-CN" altLang="en-US" b="1" dirty="0" smtClean="0">
                <a:solidFill>
                  <a:srgbClr val="FF0000"/>
                </a:solidFill>
                <a:latin typeface="+mn-ea"/>
                <a:sym typeface="+mn-ea"/>
              </a:rPr>
              <a:t>人口激增</a:t>
            </a:r>
            <a:endParaRPr lang="zh-CN" altLang="en-US" b="1" dirty="0" smtClean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260763" y="5821530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b="1" dirty="0" smtClean="0">
                <a:solidFill>
                  <a:srgbClr val="FF0000"/>
                </a:solidFill>
                <a:latin typeface="+mn-ea"/>
                <a:sym typeface="+mn-ea"/>
              </a:rPr>
              <a:t>过度开垦：坡地开荒</a:t>
            </a:r>
            <a:endParaRPr lang="zh-CN" altLang="en-US" b="1" dirty="0" smtClean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02433" y="5805807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b="1" dirty="0" smtClean="0">
                <a:solidFill>
                  <a:srgbClr val="FF0000"/>
                </a:solidFill>
                <a:latin typeface="+mn-ea"/>
                <a:sym typeface="+mn-ea"/>
              </a:rPr>
              <a:t>过度放牧：采食、践踏</a:t>
            </a:r>
            <a:endParaRPr lang="zh-CN" altLang="en-US" b="1" dirty="0" smtClean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591541" y="580855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b="1" dirty="0" smtClean="0">
                <a:solidFill>
                  <a:srgbClr val="FF0000"/>
                </a:solidFill>
                <a:latin typeface="+mn-ea"/>
                <a:sym typeface="+mn-ea"/>
              </a:rPr>
              <a:t>过度樵采：</a:t>
            </a:r>
            <a:r>
              <a:rPr lang="zh-CN" altLang="en-US" b="1" dirty="0" smtClean="0">
                <a:solidFill>
                  <a:srgbClr val="FF0000"/>
                </a:solidFill>
                <a:latin typeface="+mn-ea"/>
                <a:cs typeface="微软雅黑" panose="020B0503020204020204" charset="-122"/>
              </a:rPr>
              <a:t>薪柴</a:t>
            </a:r>
            <a:endParaRPr lang="zh-CN" altLang="en-US" b="1" dirty="0" smtClean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237523" y="6458188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b="1" dirty="0" smtClean="0">
                <a:solidFill>
                  <a:srgbClr val="FF0000"/>
                </a:solidFill>
                <a:latin typeface="+mn-ea"/>
                <a:sym typeface="+mn-ea"/>
              </a:rPr>
              <a:t>水资源利用不当</a:t>
            </a:r>
            <a:endParaRPr lang="zh-CN" altLang="en-US" b="1" dirty="0" smtClean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205878" y="613814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+mn-ea"/>
                <a:sym typeface="+mn-ea"/>
              </a:rPr>
              <a:t>工程建设：采矿、道路建设</a:t>
            </a:r>
            <a:endParaRPr lang="zh-CN" altLang="en-US" b="1" dirty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tags/tag1.xml><?xml version="1.0" encoding="utf-8"?>
<p:tagLst xmlns:p="http://schemas.openxmlformats.org/presentationml/2006/main">
  <p:tag name="AS_UNIQUEID" val="914"/>
</p:tagLst>
</file>

<file path=ppt/tags/tag10.xml><?xml version="1.0" encoding="utf-8"?>
<p:tagLst xmlns:p="http://schemas.openxmlformats.org/presentationml/2006/main">
  <p:tag name="AS_UNIQUEID" val="967"/>
</p:tagLst>
</file>

<file path=ppt/tags/tag100.xml><?xml version="1.0" encoding="utf-8"?>
<p:tagLst xmlns:p="http://schemas.openxmlformats.org/presentationml/2006/main">
  <p:tag name="AS_UNIQUEID" val="1987"/>
</p:tagLst>
</file>

<file path=ppt/tags/tag101.xml><?xml version="1.0" encoding="utf-8"?>
<p:tagLst xmlns:p="http://schemas.openxmlformats.org/presentationml/2006/main">
  <p:tag name="AS_UNIQUEID" val="1989"/>
</p:tagLst>
</file>

<file path=ppt/tags/tag102.xml><?xml version="1.0" encoding="utf-8"?>
<p:tagLst xmlns:p="http://schemas.openxmlformats.org/presentationml/2006/main">
  <p:tag name="AS_UNIQUEID" val="1988"/>
</p:tagLst>
</file>

<file path=ppt/tags/tag103.xml><?xml version="1.0" encoding="utf-8"?>
<p:tagLst xmlns:p="http://schemas.openxmlformats.org/presentationml/2006/main">
  <p:tag name="AS_UNIQUEID" val="1989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5.xml><?xml version="1.0" encoding="utf-8"?>
<p:tagLst xmlns:p="http://schemas.openxmlformats.org/presentationml/2006/main">
  <p:tag name="AS_UNIQUEID" val="6010"/>
  <p:tag name="KSO_WM_UNIT_TEXT_FILL_FORE_SCHEMECOLOR_INDEX" val="13"/>
  <p:tag name="KSO_WM_UNIT_TEXT_FILL_FORE_SCHEMECOLOR_INDEX_BRIGHTNESS" val="0"/>
  <p:tag name="KSO_WM_UNIT_TEXT_FILL_TYPE" val="1"/>
</p:tagLst>
</file>

<file path=ppt/tags/tag106.xml><?xml version="1.0" encoding="utf-8"?>
<p:tagLst xmlns:p="http://schemas.openxmlformats.org/presentationml/2006/main">
  <p:tag name="AS_UNIQUEID" val="6011"/>
</p:tagLst>
</file>

<file path=ppt/tags/tag107.xml><?xml version="1.0" encoding="utf-8"?>
<p:tagLst xmlns:p="http://schemas.openxmlformats.org/presentationml/2006/main">
  <p:tag name="AS_UNIQUEID" val="750"/>
</p:tagLst>
</file>

<file path=ppt/tags/tag108.xml><?xml version="1.0" encoding="utf-8"?>
<p:tagLst xmlns:p="http://schemas.openxmlformats.org/presentationml/2006/main">
  <p:tag name="AS_UNIQUEID" val="6061"/>
  <p:tag name="KSO_WM_UNIT_TEXT_FILL_FORE_SCHEMECOLOR_INDEX" val="13"/>
  <p:tag name="KSO_WM_UNIT_TEXT_FILL_FORE_SCHEMECOLOR_INDEX_BRIGHTNESS" val="0"/>
  <p:tag name="KSO_WM_UNIT_TEXT_FILL_TYPE" val="1"/>
</p:tagLst>
</file>

<file path=ppt/tags/tag109.xml><?xml version="1.0" encoding="utf-8"?>
<p:tagLst xmlns:p="http://schemas.openxmlformats.org/presentationml/2006/main">
  <p:tag name="AS_UNIQUEID" val="2045"/>
</p:tagLst>
</file>

<file path=ppt/tags/tag11.xml><?xml version="1.0" encoding="utf-8"?>
<p:tagLst xmlns:p="http://schemas.openxmlformats.org/presentationml/2006/main">
  <p:tag name="AS_UNIQUEID" val="970"/>
</p:tagLst>
</file>

<file path=ppt/tags/tag110.xml><?xml version="1.0" encoding="utf-8"?>
<p:tagLst xmlns:p="http://schemas.openxmlformats.org/presentationml/2006/main">
  <p:tag name="KSO_WPP_MARK_KEY" val="97095d4a-4a5c-4435-9107-abb11b48ac34"/>
  <p:tag name="COMMONDATA" val="eyJoZGlkIjoiZDc4ZGFlNDllNWQzNTUzZmY4NTdjYzk4NGI0ODc3MDQifQ=="/>
</p:tagLst>
</file>

<file path=ppt/tags/tag12.xml><?xml version="1.0" encoding="utf-8"?>
<p:tagLst xmlns:p="http://schemas.openxmlformats.org/presentationml/2006/main">
  <p:tag name="AS_UNIQUEID" val="973"/>
</p:tagLst>
</file>

<file path=ppt/tags/tag13.xml><?xml version="1.0" encoding="utf-8"?>
<p:tagLst xmlns:p="http://schemas.openxmlformats.org/presentationml/2006/main">
  <p:tag name="AS_UNIQUEID" val="477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5.xml><?xml version="1.0" encoding="utf-8"?>
<p:tagLst xmlns:p="http://schemas.openxmlformats.org/presentationml/2006/main">
  <p:tag name="AS_UNIQUEID" val="44"/>
</p:tagLst>
</file>

<file path=ppt/tags/tag16.xml><?xml version="1.0" encoding="utf-8"?>
<p:tagLst xmlns:p="http://schemas.openxmlformats.org/presentationml/2006/main">
  <p:tag name="AS_UNIQUEID" val="6060"/>
</p:tagLst>
</file>

<file path=ppt/tags/tag17.xml><?xml version="1.0" encoding="utf-8"?>
<p:tagLst xmlns:p="http://schemas.openxmlformats.org/presentationml/2006/main">
  <p:tag name="AS_UNIQUEID" val="5733"/>
</p:tagLst>
</file>

<file path=ppt/tags/tag18.xml><?xml version="1.0" encoding="utf-8"?>
<p:tagLst xmlns:p="http://schemas.openxmlformats.org/presentationml/2006/main">
  <p:tag name="AS_UNIQUEID" val="12727"/>
</p:tagLst>
</file>

<file path=ppt/tags/tag19.xml><?xml version="1.0" encoding="utf-8"?>
<p:tagLst xmlns:p="http://schemas.openxmlformats.org/presentationml/2006/main">
  <p:tag name="AS_UNIQUEID" val="1084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AS_UNIQUEID" val="1082"/>
</p:tagLst>
</file>

<file path=ppt/tags/tag21.xml><?xml version="1.0" encoding="utf-8"?>
<p:tagLst xmlns:p="http://schemas.openxmlformats.org/presentationml/2006/main">
  <p:tag name="AS_UNIQUEID" val="5738"/>
</p:tagLst>
</file>

<file path=ppt/tags/tag22.xml><?xml version="1.0" encoding="utf-8"?>
<p:tagLst xmlns:p="http://schemas.openxmlformats.org/presentationml/2006/main">
  <p:tag name="AS_UNIQUEID" val="1086"/>
</p:tagLst>
</file>

<file path=ppt/tags/tag23.xml><?xml version="1.0" encoding="utf-8"?>
<p:tagLst xmlns:p="http://schemas.openxmlformats.org/presentationml/2006/main">
  <p:tag name="AS_UNIQUEID" val="2213"/>
</p:tagLst>
</file>

<file path=ppt/tags/tag24.xml><?xml version="1.0" encoding="utf-8"?>
<p:tagLst xmlns:p="http://schemas.openxmlformats.org/presentationml/2006/main">
  <p:tag name="AS_UNIQUEID" val="1088"/>
</p:tagLst>
</file>

<file path=ppt/tags/tag25.xml><?xml version="1.0" encoding="utf-8"?>
<p:tagLst xmlns:p="http://schemas.openxmlformats.org/presentationml/2006/main">
  <p:tag name="AS_UNIQUEID" val="1087"/>
</p:tagLst>
</file>

<file path=ppt/tags/tag26.xml><?xml version="1.0" encoding="utf-8"?>
<p:tagLst xmlns:p="http://schemas.openxmlformats.org/presentationml/2006/main">
  <p:tag name="AS_UNIQUEID" val="1083"/>
</p:tagLst>
</file>

<file path=ppt/tags/tag27.xml><?xml version="1.0" encoding="utf-8"?>
<p:tagLst xmlns:p="http://schemas.openxmlformats.org/presentationml/2006/main">
  <p:tag name="AS_UNIQUEID" val="1085"/>
</p:tagLst>
</file>

<file path=ppt/tags/tag28.xml><?xml version="1.0" encoding="utf-8"?>
<p:tagLst xmlns:p="http://schemas.openxmlformats.org/presentationml/2006/main">
  <p:tag name="AS_UNIQUEID" val="1872"/>
</p:tagLst>
</file>

<file path=ppt/tags/tag29.xml><?xml version="1.0" encoding="utf-8"?>
<p:tagLst xmlns:p="http://schemas.openxmlformats.org/presentationml/2006/main">
  <p:tag name="AS_UNIQUEID" val="44"/>
</p:tagLst>
</file>

<file path=ppt/tags/tag3.xml><?xml version="1.0" encoding="utf-8"?>
<p:tagLst xmlns:p="http://schemas.openxmlformats.org/presentationml/2006/main">
  <p:tag name="AS_UNIQUEID" val="1117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.xml><?xml version="1.0" encoding="utf-8"?>
<p:tagLst xmlns:p="http://schemas.openxmlformats.org/presentationml/2006/main">
  <p:tag name="AS_UNIQUEID" val="1877"/>
</p:tagLst>
</file>

<file path=ppt/tags/tag31.xml><?xml version="1.0" encoding="utf-8"?>
<p:tagLst xmlns:p="http://schemas.openxmlformats.org/presentationml/2006/main">
  <p:tag name="AS_UNIQUEID" val="1891"/>
</p:tagLst>
</file>

<file path=ppt/tags/tag32.xml><?xml version="1.0" encoding="utf-8"?>
<p:tagLst xmlns:p="http://schemas.openxmlformats.org/presentationml/2006/main">
  <p:tag name="AS_UNIQUEID" val="44"/>
</p:tagLst>
</file>

<file path=ppt/tags/tag33.xml><?xml version="1.0" encoding="utf-8"?>
<p:tagLst xmlns:p="http://schemas.openxmlformats.org/presentationml/2006/main">
  <p:tag name="AS_UNIQUEID" val="1877"/>
</p:tagLst>
</file>

<file path=ppt/tags/tag34.xml><?xml version="1.0" encoding="utf-8"?>
<p:tagLst xmlns:p="http://schemas.openxmlformats.org/presentationml/2006/main">
  <p:tag name="AS_UNIQUEID" val="1919"/>
</p:tagLst>
</file>

<file path=ppt/tags/tag35.xml><?xml version="1.0" encoding="utf-8"?>
<p:tagLst xmlns:p="http://schemas.openxmlformats.org/presentationml/2006/main">
  <p:tag name="AS_UNIQUEID" val="1937"/>
</p:tagLst>
</file>

<file path=ppt/tags/tag36.xml><?xml version="1.0" encoding="utf-8"?>
<p:tagLst xmlns:p="http://schemas.openxmlformats.org/presentationml/2006/main">
  <p:tag name="AS_UNIQUEID" val="1954"/>
</p:tagLst>
</file>

<file path=ppt/tags/tag37.xml><?xml version="1.0" encoding="utf-8"?>
<p:tagLst xmlns:p="http://schemas.openxmlformats.org/presentationml/2006/main">
  <p:tag name="AS_UNIQUEID" val="44"/>
</p:tagLst>
</file>

<file path=ppt/tags/tag38.xml><?xml version="1.0" encoding="utf-8"?>
<p:tagLst xmlns:p="http://schemas.openxmlformats.org/presentationml/2006/main">
  <p:tag name="AS_UNIQUEID" val="1877"/>
</p:tagLst>
</file>

<file path=ppt/tags/tag39.xml><?xml version="1.0" encoding="utf-8"?>
<p:tagLst xmlns:p="http://schemas.openxmlformats.org/presentationml/2006/main">
  <p:tag name="AS_UNIQUEID" val="1919"/>
</p:tagLst>
</file>

<file path=ppt/tags/tag4.xml><?xml version="1.0" encoding="utf-8"?>
<p:tagLst xmlns:p="http://schemas.openxmlformats.org/presentationml/2006/main">
  <p:tag name="AS_UNIQUEID" val="1117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0.xml><?xml version="1.0" encoding="utf-8"?>
<p:tagLst xmlns:p="http://schemas.openxmlformats.org/presentationml/2006/main">
  <p:tag name="AS_UNIQUEID" val="1937"/>
</p:tagLst>
</file>

<file path=ppt/tags/tag41.xml><?xml version="1.0" encoding="utf-8"?>
<p:tagLst xmlns:p="http://schemas.openxmlformats.org/presentationml/2006/main">
  <p:tag name="AS_UNIQUEID" val="1954"/>
</p:tagLst>
</file>

<file path=ppt/tags/tag42.xml><?xml version="1.0" encoding="utf-8"?>
<p:tagLst xmlns:p="http://schemas.openxmlformats.org/presentationml/2006/main">
  <p:tag name="AS_UNIQUEID" val="7252"/>
</p:tagLst>
</file>

<file path=ppt/tags/tag43.xml><?xml version="1.0" encoding="utf-8"?>
<p:tagLst xmlns:p="http://schemas.openxmlformats.org/presentationml/2006/main">
  <p:tag name="AS_UNIQUEID" val="1987"/>
</p:tagLst>
</file>

<file path=ppt/tags/tag44.xml><?xml version="1.0" encoding="utf-8"?>
<p:tagLst xmlns:p="http://schemas.openxmlformats.org/presentationml/2006/main">
  <p:tag name="AS_UNIQUEID" val="1989"/>
</p:tagLst>
</file>

<file path=ppt/tags/tag45.xml><?xml version="1.0" encoding="utf-8"?>
<p:tagLst xmlns:p="http://schemas.openxmlformats.org/presentationml/2006/main">
  <p:tag name="AS_UNIQUEID" val="44"/>
</p:tagLst>
</file>

<file path=ppt/tags/tag46.xml><?xml version="1.0" encoding="utf-8"?>
<p:tagLst xmlns:p="http://schemas.openxmlformats.org/presentationml/2006/main">
  <p:tag name="AS_UNIQUEID" val="1877"/>
</p:tagLst>
</file>

<file path=ppt/tags/tag47.xml><?xml version="1.0" encoding="utf-8"?>
<p:tagLst xmlns:p="http://schemas.openxmlformats.org/presentationml/2006/main">
  <p:tag name="AS_UNIQUEID" val="1919"/>
</p:tagLst>
</file>

<file path=ppt/tags/tag48.xml><?xml version="1.0" encoding="utf-8"?>
<p:tagLst xmlns:p="http://schemas.openxmlformats.org/presentationml/2006/main">
  <p:tag name="AS_UNIQUEID" val="1937"/>
</p:tagLst>
</file>

<file path=ppt/tags/tag49.xml><?xml version="1.0" encoding="utf-8"?>
<p:tagLst xmlns:p="http://schemas.openxmlformats.org/presentationml/2006/main">
  <p:tag name="AS_UNIQUEID" val="1954"/>
</p:tagLst>
</file>

<file path=ppt/tags/tag5.xml><?xml version="1.0" encoding="utf-8"?>
<p:tagLst xmlns:p="http://schemas.openxmlformats.org/presentationml/2006/main">
  <p:tag name="AS_UNIQUEID" val="11176"/>
  <p:tag name="KSO_WM_BEAUTIFY_FLAG" val=""/>
</p:tagLst>
</file>

<file path=ppt/tags/tag50.xml><?xml version="1.0" encoding="utf-8"?>
<p:tagLst xmlns:p="http://schemas.openxmlformats.org/presentationml/2006/main">
  <p:tag name="AS_UNIQUEID" val="5766"/>
</p:tagLst>
</file>

<file path=ppt/tags/tag51.xml><?xml version="1.0" encoding="utf-8"?>
<p:tagLst xmlns:p="http://schemas.openxmlformats.org/presentationml/2006/main">
  <p:tag name="AS_UNIQUEID" val="44"/>
</p:tagLst>
</file>

<file path=ppt/tags/tag52.xml><?xml version="1.0" encoding="utf-8"?>
<p:tagLst xmlns:p="http://schemas.openxmlformats.org/presentationml/2006/main">
  <p:tag name="AS_UNIQUEID" val="1877"/>
</p:tagLst>
</file>

<file path=ppt/tags/tag53.xml><?xml version="1.0" encoding="utf-8"?>
<p:tagLst xmlns:p="http://schemas.openxmlformats.org/presentationml/2006/main">
  <p:tag name="AS_UNIQUEID" val="1919"/>
</p:tagLst>
</file>

<file path=ppt/tags/tag54.xml><?xml version="1.0" encoding="utf-8"?>
<p:tagLst xmlns:p="http://schemas.openxmlformats.org/presentationml/2006/main">
  <p:tag name="AS_UNIQUEID" val="1937"/>
</p:tagLst>
</file>

<file path=ppt/tags/tag55.xml><?xml version="1.0" encoding="utf-8"?>
<p:tagLst xmlns:p="http://schemas.openxmlformats.org/presentationml/2006/main">
  <p:tag name="AS_UNIQUEID" val="1954"/>
</p:tagLst>
</file>

<file path=ppt/tags/tag56.xml><?xml version="1.0" encoding="utf-8"?>
<p:tagLst xmlns:p="http://schemas.openxmlformats.org/presentationml/2006/main">
  <p:tag name="AS_UNIQUEID" val="7252"/>
</p:tagLst>
</file>

<file path=ppt/tags/tag57.xml><?xml version="1.0" encoding="utf-8"?>
<p:tagLst xmlns:p="http://schemas.openxmlformats.org/presentationml/2006/main">
  <p:tag name="AS_UNIQUEID" val="1988"/>
</p:tagLst>
</file>

<file path=ppt/tags/tag58.xml><?xml version="1.0" encoding="utf-8"?>
<p:tagLst xmlns:p="http://schemas.openxmlformats.org/presentationml/2006/main">
  <p:tag name="AS_UNIQUEID" val="1991"/>
</p:tagLst>
</file>

<file path=ppt/tags/tag59.xml><?xml version="1.0" encoding="utf-8"?>
<p:tagLst xmlns:p="http://schemas.openxmlformats.org/presentationml/2006/main">
  <p:tag name="AS_UNIQUEID" val="1992"/>
</p:tagLst>
</file>

<file path=ppt/tags/tag6.xml><?xml version="1.0" encoding="utf-8"?>
<p:tagLst xmlns:p="http://schemas.openxmlformats.org/presentationml/2006/main">
  <p:tag name="AS_UNIQUEID" val="4768"/>
</p:tagLst>
</file>

<file path=ppt/tags/tag60.xml><?xml version="1.0" encoding="utf-8"?>
<p:tagLst xmlns:p="http://schemas.openxmlformats.org/presentationml/2006/main">
  <p:tag name="AS_UNIQUEID" val="44"/>
</p:tagLst>
</file>

<file path=ppt/tags/tag61.xml><?xml version="1.0" encoding="utf-8"?>
<p:tagLst xmlns:p="http://schemas.openxmlformats.org/presentationml/2006/main">
  <p:tag name="AS_UNIQUEID" val="1877"/>
</p:tagLst>
</file>

<file path=ppt/tags/tag62.xml><?xml version="1.0" encoding="utf-8"?>
<p:tagLst xmlns:p="http://schemas.openxmlformats.org/presentationml/2006/main">
  <p:tag name="AS_UNIQUEID" val="1919"/>
</p:tagLst>
</file>

<file path=ppt/tags/tag63.xml><?xml version="1.0" encoding="utf-8"?>
<p:tagLst xmlns:p="http://schemas.openxmlformats.org/presentationml/2006/main">
  <p:tag name="AS_UNIQUEID" val="1937"/>
</p:tagLst>
</file>

<file path=ppt/tags/tag64.xml><?xml version="1.0" encoding="utf-8"?>
<p:tagLst xmlns:p="http://schemas.openxmlformats.org/presentationml/2006/main">
  <p:tag name="AS_UNIQUEID" val="1954"/>
</p:tagLst>
</file>

<file path=ppt/tags/tag65.xml><?xml version="1.0" encoding="utf-8"?>
<p:tagLst xmlns:p="http://schemas.openxmlformats.org/presentationml/2006/main">
  <p:tag name="AS_UNIQUEID" val="2034"/>
</p:tagLst>
</file>

<file path=ppt/tags/tag66.xml><?xml version="1.0" encoding="utf-8"?>
<p:tagLst xmlns:p="http://schemas.openxmlformats.org/presentationml/2006/main">
  <p:tag name="AS_UNIQUEID" val="44"/>
</p:tagLst>
</file>

<file path=ppt/tags/tag67.xml><?xml version="1.0" encoding="utf-8"?>
<p:tagLst xmlns:p="http://schemas.openxmlformats.org/presentationml/2006/main">
  <p:tag name="AS_UNIQUEID" val="1877"/>
</p:tagLst>
</file>

<file path=ppt/tags/tag68.xml><?xml version="1.0" encoding="utf-8"?>
<p:tagLst xmlns:p="http://schemas.openxmlformats.org/presentationml/2006/main">
  <p:tag name="AS_UNIQUEID" val="2019"/>
</p:tagLst>
</file>

<file path=ppt/tags/tag69.xml><?xml version="1.0" encoding="utf-8"?>
<p:tagLst xmlns:p="http://schemas.openxmlformats.org/presentationml/2006/main">
  <p:tag name="AS_UNIQUEID" val="2020"/>
</p:tagLst>
</file>

<file path=ppt/tags/tag7.xml><?xml version="1.0" encoding="utf-8"?>
<p:tagLst xmlns:p="http://schemas.openxmlformats.org/presentationml/2006/main">
  <p:tag name="AS_UNIQUEID" val="4772"/>
</p:tagLst>
</file>

<file path=ppt/tags/tag70.xml><?xml version="1.0" encoding="utf-8"?>
<p:tagLst xmlns:p="http://schemas.openxmlformats.org/presentationml/2006/main">
  <p:tag name="AS_UNIQUEID" val="2024"/>
</p:tagLst>
</file>

<file path=ppt/tags/tag71.xml><?xml version="1.0" encoding="utf-8"?>
<p:tagLst xmlns:p="http://schemas.openxmlformats.org/presentationml/2006/main">
  <p:tag name="AS_UNIQUEID" val="2033"/>
</p:tagLst>
</file>

<file path=ppt/tags/tag72.xml><?xml version="1.0" encoding="utf-8"?>
<p:tagLst xmlns:p="http://schemas.openxmlformats.org/presentationml/2006/main">
  <p:tag name="AS_UNIQUEID" val="2035"/>
</p:tagLst>
</file>

<file path=ppt/tags/tag73.xml><?xml version="1.0" encoding="utf-8"?>
<p:tagLst xmlns:p="http://schemas.openxmlformats.org/presentationml/2006/main">
  <p:tag name="AS_UNIQUEID" val="2036"/>
</p:tagLst>
</file>

<file path=ppt/tags/tag74.xml><?xml version="1.0" encoding="utf-8"?>
<p:tagLst xmlns:p="http://schemas.openxmlformats.org/presentationml/2006/main">
  <p:tag name="AS_UNIQUEID" val="2037"/>
</p:tagLst>
</file>

<file path=ppt/tags/tag75.xml><?xml version="1.0" encoding="utf-8"?>
<p:tagLst xmlns:p="http://schemas.openxmlformats.org/presentationml/2006/main">
  <p:tag name="AS_UNIQUEID" val="2038"/>
</p:tagLst>
</file>

<file path=ppt/tags/tag76.xml><?xml version="1.0" encoding="utf-8"?>
<p:tagLst xmlns:p="http://schemas.openxmlformats.org/presentationml/2006/main">
  <p:tag name="AS_UNIQUEID" val="1984"/>
</p:tagLst>
</file>

<file path=ppt/tags/tag77.xml><?xml version="1.0" encoding="utf-8"?>
<p:tagLst xmlns:p="http://schemas.openxmlformats.org/presentationml/2006/main">
  <p:tag name="AS_UNIQUEID" val="1987"/>
</p:tagLst>
</file>

<file path=ppt/tags/tag78.xml><?xml version="1.0" encoding="utf-8"?>
<p:tagLst xmlns:p="http://schemas.openxmlformats.org/presentationml/2006/main">
  <p:tag name="AS_UNIQUEID" val="1989"/>
</p:tagLst>
</file>

<file path=ppt/tags/tag79.xml><?xml version="1.0" encoding="utf-8"?>
<p:tagLst xmlns:p="http://schemas.openxmlformats.org/presentationml/2006/main">
  <p:tag name="AS_UNIQUEID" val="1988"/>
</p:tagLst>
</file>

<file path=ppt/tags/tag8.xml><?xml version="1.0" encoding="utf-8"?>
<p:tagLst xmlns:p="http://schemas.openxmlformats.org/presentationml/2006/main">
  <p:tag name="AS_UNIQUEID" val="961"/>
</p:tagLst>
</file>

<file path=ppt/tags/tag80.xml><?xml version="1.0" encoding="utf-8"?>
<p:tagLst xmlns:p="http://schemas.openxmlformats.org/presentationml/2006/main">
  <p:tag name="AS_UNIQUEID" val="1992"/>
</p:tagLst>
</file>

<file path=ppt/tags/tag81.xml><?xml version="1.0" encoding="utf-8"?>
<p:tagLst xmlns:p="http://schemas.openxmlformats.org/presentationml/2006/main">
  <p:tag name="AS_UNIQUEID" val="1991"/>
</p:tagLst>
</file>

<file path=ppt/tags/tag82.xml><?xml version="1.0" encoding="utf-8"?>
<p:tagLst xmlns:p="http://schemas.openxmlformats.org/presentationml/2006/main">
  <p:tag name="AS_UNIQUEID" val="1997"/>
</p:tagLst>
</file>

<file path=ppt/tags/tag83.xml><?xml version="1.0" encoding="utf-8"?>
<p:tagLst xmlns:p="http://schemas.openxmlformats.org/presentationml/2006/main">
  <p:tag name="AS_UNIQUEID" val="1998"/>
</p:tagLst>
</file>

<file path=ppt/tags/tag84.xml><?xml version="1.0" encoding="utf-8"?>
<p:tagLst xmlns:p="http://schemas.openxmlformats.org/presentationml/2006/main">
  <p:tag name="AS_UNIQUEID" val="1999"/>
</p:tagLst>
</file>

<file path=ppt/tags/tag85.xml><?xml version="1.0" encoding="utf-8"?>
<p:tagLst xmlns:p="http://schemas.openxmlformats.org/presentationml/2006/main">
  <p:tag name="AS_UNIQUEID" val="2000"/>
</p:tagLst>
</file>

<file path=ppt/tags/tag86.xml><?xml version="1.0" encoding="utf-8"?>
<p:tagLst xmlns:p="http://schemas.openxmlformats.org/presentationml/2006/main">
  <p:tag name="AS_UNIQUEID" val="2001"/>
</p:tagLst>
</file>

<file path=ppt/tags/tag87.xml><?xml version="1.0" encoding="utf-8"?>
<p:tagLst xmlns:p="http://schemas.openxmlformats.org/presentationml/2006/main">
  <p:tag name="AS_UNIQUEID" val="2002"/>
</p:tagLst>
</file>

<file path=ppt/tags/tag88.xml><?xml version="1.0" encoding="utf-8"?>
<p:tagLst xmlns:p="http://schemas.openxmlformats.org/presentationml/2006/main">
  <p:tag name="AS_UNIQUEID" val="2003"/>
</p:tagLst>
</file>

<file path=ppt/tags/tag89.xml><?xml version="1.0" encoding="utf-8"?>
<p:tagLst xmlns:p="http://schemas.openxmlformats.org/presentationml/2006/main">
  <p:tag name="AS_UNIQUEID" val="2004"/>
</p:tagLst>
</file>

<file path=ppt/tags/tag9.xml><?xml version="1.0" encoding="utf-8"?>
<p:tagLst xmlns:p="http://schemas.openxmlformats.org/presentationml/2006/main">
  <p:tag name="AS_UNIQUEID" val="964"/>
</p:tagLst>
</file>

<file path=ppt/tags/tag90.xml><?xml version="1.0" encoding="utf-8"?>
<p:tagLst xmlns:p="http://schemas.openxmlformats.org/presentationml/2006/main">
  <p:tag name="AS_UNIQUEID" val="2005"/>
</p:tagLst>
</file>

<file path=ppt/tags/tag91.xml><?xml version="1.0" encoding="utf-8"?>
<p:tagLst xmlns:p="http://schemas.openxmlformats.org/presentationml/2006/main">
  <p:tag name="AS_UNIQUEID" val="2006"/>
</p:tagLst>
</file>

<file path=ppt/tags/tag92.xml><?xml version="1.0" encoding="utf-8"?>
<p:tagLst xmlns:p="http://schemas.openxmlformats.org/presentationml/2006/main">
  <p:tag name="AS_UNIQUEID" val="2007"/>
</p:tagLst>
</file>

<file path=ppt/tags/tag93.xml><?xml version="1.0" encoding="utf-8"?>
<p:tagLst xmlns:p="http://schemas.openxmlformats.org/presentationml/2006/main">
  <p:tag name="AS_UNIQUEID" val="2008"/>
</p:tagLst>
</file>

<file path=ppt/tags/tag94.xml><?xml version="1.0" encoding="utf-8"?>
<p:tagLst xmlns:p="http://schemas.openxmlformats.org/presentationml/2006/main">
  <p:tag name="AS_UNIQUEID" val="2007"/>
</p:tagLst>
</file>

<file path=ppt/tags/tag95.xml><?xml version="1.0" encoding="utf-8"?>
<p:tagLst xmlns:p="http://schemas.openxmlformats.org/presentationml/2006/main">
  <p:tag name="AS_UNIQUEID" val="1997"/>
</p:tagLst>
</file>

<file path=ppt/tags/tag96.xml><?xml version="1.0" encoding="utf-8"?>
<p:tagLst xmlns:p="http://schemas.openxmlformats.org/presentationml/2006/main">
  <p:tag name="AS_UNIQUEID" val="5107"/>
  <p:tag name="KSO_WM_BEAUTIFY_FLAG" val=""/>
</p:tagLst>
</file>

<file path=ppt/tags/tag97.xml><?xml version="1.0" encoding="utf-8"?>
<p:tagLst xmlns:p="http://schemas.openxmlformats.org/presentationml/2006/main">
  <p:tag name="AS_UNIQUEID" val="750"/>
</p:tagLst>
</file>

<file path=ppt/tags/tag98.xml><?xml version="1.0" encoding="utf-8"?>
<p:tagLst xmlns:p="http://schemas.openxmlformats.org/presentationml/2006/main">
  <p:tag name="AS_UNIQUEID" val="5889"/>
</p:tagLst>
</file>

<file path=ppt/tags/tag99.xml><?xml version="1.0" encoding="utf-8"?>
<p:tagLst xmlns:p="http://schemas.openxmlformats.org/presentationml/2006/main">
  <p:tag name="AS_UNIQUEID" val="589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跋涉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跋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跋涉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4540</Words>
  <Application>WPS 演示</Application>
  <PresentationFormat>自定义</PresentationFormat>
  <Paragraphs>375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3" baseType="lpstr">
      <vt:lpstr>Arial</vt:lpstr>
      <vt:lpstr>宋体</vt:lpstr>
      <vt:lpstr>Wingdings</vt:lpstr>
      <vt:lpstr>Wingdings 2</vt:lpstr>
      <vt:lpstr>Wingdings</vt:lpstr>
      <vt:lpstr>华文行楷</vt:lpstr>
      <vt:lpstr>微软雅黑</vt:lpstr>
      <vt:lpstr>思源黑体 CN Heavy</vt:lpstr>
      <vt:lpstr>黑体</vt:lpstr>
      <vt:lpstr>字体圈欣意冠黑体2.0</vt:lpstr>
      <vt:lpstr>U.S. 101</vt:lpstr>
      <vt:lpstr>Roboto</vt:lpstr>
      <vt:lpstr>Open Sans Light</vt:lpstr>
      <vt:lpstr>Times New Roman</vt:lpstr>
      <vt:lpstr>楷体</vt:lpstr>
      <vt:lpstr>Arial</vt:lpstr>
      <vt:lpstr>思源黑体 CN</vt:lpstr>
      <vt:lpstr>等线</vt:lpstr>
      <vt:lpstr>思源黑体 CN Normal</vt:lpstr>
      <vt:lpstr>Franklin Gothic Book</vt:lpstr>
      <vt:lpstr>Arial Unicode MS</vt:lpstr>
      <vt:lpstr>华文楷体</vt:lpstr>
      <vt:lpstr>隶书</vt:lpstr>
      <vt:lpstr>Franklin Gothic Medium</vt:lpstr>
      <vt:lpstr>Segoe Print</vt:lpstr>
      <vt:lpstr>跋涉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彭儿</cp:lastModifiedBy>
  <cp:revision>330</cp:revision>
  <dcterms:created xsi:type="dcterms:W3CDTF">2016-10-20T08:02:00Z</dcterms:created>
  <dcterms:modified xsi:type="dcterms:W3CDTF">2025-03-19T02:49:34Z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447E55C9BD6A47A8AB72504CB20138C9</vt:lpwstr>
  </property>
  <property fmtid="{D5CDD505-2E9C-101B-9397-08002B2CF9AE}" pid="3" name="KSOProductBuildVer">
    <vt:lpwstr>2052-12.1.0.20305</vt:lpwstr>
  </property>
</Properties>
</file>