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21"/>
  </p:notesMasterIdLst>
  <p:sldIdLst>
    <p:sldId id="528" r:id="rId2"/>
    <p:sldId id="396" r:id="rId3"/>
    <p:sldId id="397" r:id="rId4"/>
    <p:sldId id="507" r:id="rId5"/>
    <p:sldId id="513" r:id="rId6"/>
    <p:sldId id="508" r:id="rId7"/>
    <p:sldId id="511" r:id="rId8"/>
    <p:sldId id="516" r:id="rId9"/>
    <p:sldId id="517" r:id="rId10"/>
    <p:sldId id="518" r:id="rId11"/>
    <p:sldId id="399" r:id="rId12"/>
    <p:sldId id="519" r:id="rId13"/>
    <p:sldId id="522" r:id="rId14"/>
    <p:sldId id="525" r:id="rId15"/>
    <p:sldId id="524" r:id="rId16"/>
    <p:sldId id="520" r:id="rId17"/>
    <p:sldId id="521" r:id="rId18"/>
    <p:sldId id="526" r:id="rId19"/>
    <p:sldId id="52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>
          <p15:clr>
            <a:srgbClr val="A4A3A4"/>
          </p15:clr>
        </p15:guide>
        <p15:guide id="2" pos="619">
          <p15:clr>
            <a:srgbClr val="A4A3A4"/>
          </p15:clr>
        </p15:guide>
        <p15:guide id="3" pos="3863">
          <p15:clr>
            <a:srgbClr val="A4A3A4"/>
          </p15:clr>
        </p15:guide>
        <p15:guide id="4" pos="6992">
          <p15:clr>
            <a:srgbClr val="A4A3A4"/>
          </p15:clr>
        </p15:guide>
        <p15:guide id="5" orient="horz" pos="3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0E8"/>
    <a:srgbClr val="EF8201"/>
    <a:srgbClr val="E9A90F"/>
    <a:srgbClr val="767171"/>
    <a:srgbClr val="E9AA13"/>
    <a:srgbClr val="5381A4"/>
    <a:srgbClr val="6B9CC5"/>
    <a:srgbClr val="46601A"/>
    <a:srgbClr val="3A4B45"/>
    <a:srgbClr val="4573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-246" y="-90"/>
      </p:cViewPr>
      <p:guideLst>
        <p:guide orient="horz" pos="2228"/>
        <p:guide orient="horz" pos="3748"/>
        <p:guide pos="619"/>
        <p:guide pos="3863"/>
        <p:guide pos="6992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2BC6-D1A1-489C-94CD-E787D014A938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B34A-5A65-43B8-BF7E-8D39E3C078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FCDECFD-ADE6-463C-BC7E-06AF0F7D5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09126"/>
            <a:ext cx="12192000" cy="2932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流程图: 合并 4"/>
          <p:cNvSpPr/>
          <p:nvPr userDrawn="1"/>
        </p:nvSpPr>
        <p:spPr>
          <a:xfrm>
            <a:off x="1052577" y="203023"/>
            <a:ext cx="389762" cy="376517"/>
          </a:xfrm>
          <a:prstGeom prst="flowChartMerge">
            <a:avLst/>
          </a:prstGeom>
          <a:solidFill>
            <a:srgbClr val="D0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流程图: 过程 5"/>
          <p:cNvSpPr/>
          <p:nvPr userDrawn="1"/>
        </p:nvSpPr>
        <p:spPr>
          <a:xfrm>
            <a:off x="0" y="179200"/>
            <a:ext cx="12192000" cy="252000"/>
          </a:xfrm>
          <a:prstGeom prst="flowChartProcess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1247458" y="39540"/>
            <a:ext cx="2494633" cy="540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A90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7241" y="36309"/>
            <a:ext cx="572977" cy="543231"/>
          </a:xfrm>
          <a:prstGeom prst="rect">
            <a:avLst/>
          </a:prstGeom>
          <a:effectLst/>
        </p:spPr>
      </p:pic>
      <p:sp>
        <p:nvSpPr>
          <p:cNvPr id="10" name="流程图: 过程 9"/>
          <p:cNvSpPr/>
          <p:nvPr userDrawn="1"/>
        </p:nvSpPr>
        <p:spPr>
          <a:xfrm>
            <a:off x="4385685" y="135565"/>
            <a:ext cx="1110906" cy="309490"/>
          </a:xfrm>
          <a:prstGeom prst="flowChartProcess">
            <a:avLst/>
          </a:prstGeom>
          <a:solidFill>
            <a:srgbClr val="E9A9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设疑合探</a:t>
            </a:r>
          </a:p>
        </p:txBody>
      </p:sp>
      <p:sp>
        <p:nvSpPr>
          <p:cNvPr id="11" name="流程图: 过程 10"/>
          <p:cNvSpPr/>
          <p:nvPr userDrawn="1"/>
        </p:nvSpPr>
        <p:spPr>
          <a:xfrm>
            <a:off x="6385002" y="135565"/>
            <a:ext cx="1110906" cy="309490"/>
          </a:xfrm>
          <a:prstGeom prst="flowChartProcess">
            <a:avLst/>
          </a:pr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解疑合探</a:t>
            </a:r>
          </a:p>
        </p:txBody>
      </p:sp>
      <p:sp>
        <p:nvSpPr>
          <p:cNvPr id="12" name="流程图: 过程 11"/>
          <p:cNvSpPr/>
          <p:nvPr userDrawn="1"/>
        </p:nvSpPr>
        <p:spPr>
          <a:xfrm>
            <a:off x="8384319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质疑再探</a:t>
            </a:r>
          </a:p>
        </p:txBody>
      </p:sp>
      <p:sp>
        <p:nvSpPr>
          <p:cNvPr id="13" name="流程图: 过程 12"/>
          <p:cNvSpPr/>
          <p:nvPr userDrawn="1"/>
        </p:nvSpPr>
        <p:spPr>
          <a:xfrm>
            <a:off x="10383637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运用拓展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CDD37-973F-47D6-A3DB-9592C7503674}" type="datetimeFigureOut">
              <a:rPr lang="zh-CN" altLang="en-US" smtClean="0"/>
              <a:pPr/>
              <a:t>2025/3/17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0D910B-5866-4441-989B-8133CBBE8F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tags" Target="../tags/tag90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tags" Target="../tags/tag81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tags" Target="../tags/tag89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8" Type="http://schemas.openxmlformats.org/officeDocument/2006/relationships/tags" Target="../tags/tag48.xml"/><Relationship Id="rId5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8.png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9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3863" y="1810341"/>
            <a:ext cx="10360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资源枯竭型城市的转型发展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-1" y="848160"/>
            <a:ext cx="1219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+mn-ea"/>
                <a:sym typeface="+mn-ea"/>
              </a:rPr>
              <a:t>材料：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  <a:sym typeface="+mn-ea"/>
              </a:rPr>
              <a:t>焦作因煤而兴，煤炭资源型产业比重一度超过90%。 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>
                <a:latin typeface="+mn-ea"/>
              </a:rPr>
              <a:t>世纪</a:t>
            </a:r>
            <a:r>
              <a:rPr lang="en-US" altLang="zh-CN" dirty="0">
                <a:latin typeface="+mn-ea"/>
              </a:rPr>
              <a:t>90</a:t>
            </a:r>
            <a:r>
              <a:rPr lang="zh-CN" altLang="en-US" dirty="0">
                <a:latin typeface="+mn-ea"/>
              </a:rPr>
              <a:t>年代中后期，焦作</a:t>
            </a:r>
            <a:r>
              <a:rPr lang="zh-CN" altLang="en-US" dirty="0" smtClean="0">
                <a:latin typeface="+mn-ea"/>
              </a:rPr>
              <a:t>市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的煤炭资源出现枯竭，</a:t>
            </a:r>
            <a:r>
              <a:rPr lang="zh-CN" altLang="en-US" dirty="0" smtClean="0">
                <a:latin typeface="+mn-ea"/>
              </a:rPr>
              <a:t>多数</a:t>
            </a:r>
            <a:r>
              <a:rPr lang="zh-CN" altLang="en-US" dirty="0">
                <a:latin typeface="+mn-ea"/>
              </a:rPr>
              <a:t>国有煤矿先后宣告无煤可采而封井，原煤年产量由鼎盛时期的</a:t>
            </a:r>
            <a:r>
              <a:rPr lang="en-US" altLang="zh-CN" dirty="0">
                <a:latin typeface="+mn-ea"/>
              </a:rPr>
              <a:t>1000</a:t>
            </a:r>
            <a:r>
              <a:rPr lang="zh-CN" altLang="en-US" dirty="0">
                <a:latin typeface="+mn-ea"/>
              </a:rPr>
              <a:t>多万吨骤减至</a:t>
            </a:r>
            <a:r>
              <a:rPr lang="en-US" altLang="zh-CN" dirty="0">
                <a:latin typeface="+mn-ea"/>
              </a:rPr>
              <a:t>400</a:t>
            </a:r>
            <a:r>
              <a:rPr lang="zh-CN" altLang="en-US" dirty="0">
                <a:latin typeface="+mn-ea"/>
              </a:rPr>
              <a:t>多万吨，与之相配套的大批企业开工不足，亏损严重，全市经济连年下降，下岗职工占全市职工的</a:t>
            </a:r>
            <a:r>
              <a:rPr lang="en-US" altLang="zh-CN" dirty="0">
                <a:latin typeface="+mn-ea"/>
              </a:rPr>
              <a:t>1/6</a:t>
            </a:r>
            <a:r>
              <a:rPr lang="zh-CN" altLang="en-US" dirty="0">
                <a:latin typeface="+mn-ea"/>
              </a:rPr>
              <a:t>。此外，焦作市还面临城市基础设施落后、采煤遗留的各类环境破坏等问题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    焦作上百年的地下煤炭开采，形成了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40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多平方千米的沉陷区，出现地面塌陷、地表裂缝等地质灾害，使上万户民宅、若干所学校和医院的建筑受损；也导致大量耕地受到破坏。废弃矿井等破坏了当地的生态环境。到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2009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年年底，工业煤矸石堆存量超过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2600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万吨，（煤矸石是：混含在煤层中的石块，含少量可燃物，不易燃烧。煤矸石在露天堆积时，易于风化成微细颗粒，造成大气污染。煤矸石中的重金属将会污染周围土壤、 水体）不仅占用大量土地，而且还污染地下水。采煤时的废水排放也造成环境污染。</a:t>
            </a:r>
            <a:endParaRPr lang="zh-CN" altLang="en-US" dirty="0">
              <a:latin typeface="+mn-ea"/>
            </a:endParaRPr>
          </a:p>
        </p:txBody>
      </p:sp>
      <p:sp>
        <p:nvSpPr>
          <p:cNvPr id="5" name="标题 40961"/>
          <p:cNvSpPr txBox="1"/>
          <p:nvPr/>
        </p:nvSpPr>
        <p:spPr>
          <a:xfrm>
            <a:off x="39756" y="83832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6092" y="1325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3603" y="341606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文本框 13"/>
          <p:cNvSpPr txBox="1"/>
          <p:nvPr>
            <p:custDataLst>
              <p:tags r:id="rId2"/>
            </p:custDataLst>
          </p:nvPr>
        </p:nvSpPr>
        <p:spPr>
          <a:xfrm>
            <a:off x="1295681" y="4309057"/>
            <a:ext cx="481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0000"/>
                </a:solidFill>
              </a:rPr>
              <a:t>企业</a:t>
            </a:r>
            <a:r>
              <a:rPr lang="zh-CN" altLang="en-US" dirty="0">
                <a:solidFill>
                  <a:srgbClr val="FF0000"/>
                </a:solidFill>
              </a:rPr>
              <a:t>亏损严重</a:t>
            </a:r>
            <a:r>
              <a:rPr lang="zh-CN" altLang="en-US" dirty="0" smtClean="0">
                <a:solidFill>
                  <a:srgbClr val="FF0000"/>
                </a:solidFill>
              </a:rPr>
              <a:t>，经济衰退，地方财力薄弱；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6"/>
          <p:cNvSpPr txBox="1"/>
          <p:nvPr>
            <p:custDataLst>
              <p:tags r:id="rId3"/>
            </p:custDataLst>
          </p:nvPr>
        </p:nvSpPr>
        <p:spPr>
          <a:xfrm>
            <a:off x="1289947" y="4757207"/>
            <a:ext cx="349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0000"/>
                </a:solidFill>
              </a:rPr>
              <a:t>失业人员增加，人口外流；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9"/>
          <p:cNvSpPr txBox="1"/>
          <p:nvPr>
            <p:custDataLst>
              <p:tags r:id="rId4"/>
            </p:custDataLst>
          </p:nvPr>
        </p:nvSpPr>
        <p:spPr>
          <a:xfrm>
            <a:off x="1238890" y="5450900"/>
            <a:ext cx="164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</a:rPr>
              <a:t>基础设施</a:t>
            </a:r>
            <a:r>
              <a:rPr lang="zh-CN" altLang="en-US" dirty="0" smtClean="0">
                <a:solidFill>
                  <a:srgbClr val="FF0000"/>
                </a:solidFill>
              </a:rPr>
              <a:t>落后；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23"/>
          <p:cNvSpPr txBox="1"/>
          <p:nvPr>
            <p:custDataLst>
              <p:tags r:id="rId5"/>
            </p:custDataLst>
          </p:nvPr>
        </p:nvSpPr>
        <p:spPr>
          <a:xfrm>
            <a:off x="190388" y="3829057"/>
            <a:ext cx="784572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zh-CN" altLang="en-US" dirty="0" smtClean="0">
                <a:sym typeface="+mn-ea"/>
              </a:rPr>
              <a:t>焦作</a:t>
            </a:r>
            <a:r>
              <a:rPr lang="zh-CN" altLang="en-US" dirty="0">
                <a:sym typeface="+mn-ea"/>
              </a:rPr>
              <a:t>市20世纪90年代</a:t>
            </a:r>
            <a:r>
              <a:rPr lang="zh-CN" altLang="en-US" dirty="0" smtClean="0">
                <a:sym typeface="+mn-ea"/>
              </a:rPr>
              <a:t>以来煤炭产业衰退后产生的问题有哪些？</a:t>
            </a:r>
            <a:endParaRPr lang="zh-CN" altLang="en-US" dirty="0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8542" y="428939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经济：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5772" y="47321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社会：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66591" y="584739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 生态：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71173" y="5854776"/>
            <a:ext cx="5632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地质灾害（地面塌陷）、生态破坏和环境问题突出；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19200" y="5088622"/>
            <a:ext cx="367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0000"/>
                </a:solidFill>
              </a:rPr>
              <a:t>人民生活贫困，社会矛盾突出；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111" y="116112"/>
            <a:ext cx="9597731" cy="897779"/>
            <a:chOff x="-209079" y="140678"/>
            <a:chExt cx="6600020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9" y="140678"/>
              <a:ext cx="66000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二、焦作市的转型之路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013267-CEAD-1486-FD8C-9AE5B08895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883431"/>
            <a:ext cx="121920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材料一：焦作市地处太行山南麓，与山西省接壤，南临滔滔黄河，与郑州、洛阳隔河相望。农业基础好，粮食产量高，优质专用小麦、特用玉米、种子和四大中药（地黄、牛膝、菊花、山药）在国内享有盛名。</a:t>
            </a:r>
          </a:p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材料二：焦作是中国太极拳的发源地，拥有著名云台山、青龙峡等众多风景名胜区，2018年全年实现旅游综合收入433.5亿元，比上年增长12.3%；旅游综合收入占GDP的比重18.3%。</a:t>
            </a:r>
          </a:p>
          <a:p>
            <a:r>
              <a:rPr lang="zh-CN" altLang="en-US" dirty="0"/>
              <a:t>    材料三：焦作市矿产资源品种较多，储量较大，质量较好，经过普查的矿产资源有40余种，占河南省已发现矿种25%，探明储量的有煤炭、石灰石、铝矾土、耐火粘土、硫铁矿等20多种</a:t>
            </a:r>
            <a:r>
              <a:rPr lang="zh-CN" altLang="en-US" dirty="0" smtClean="0"/>
              <a:t>。</a:t>
            </a:r>
            <a:r>
              <a:rPr lang="zh-CN" altLang="en-US" dirty="0" smtClean="0">
                <a:sym typeface="+mn-ea"/>
              </a:rPr>
              <a:t>焦作利用优势资源，实现煤炭工业向电力、热电联营、铝电联营；原料化工向生物化工、医药化工、精细化工；煤矿机械向环保机械、粮食机械、汽车机械;水泥建材向新型建材、环保建材的战略性转移，逐步形成以铝工业、能源工业、化学工业、机械制造业和农副产品加工业为支柱的新型工业体系。</a:t>
            </a:r>
            <a:endParaRPr lang="zh-CN" altLang="en-US" dirty="0"/>
          </a:p>
        </p:txBody>
      </p:sp>
      <p:sp>
        <p:nvSpPr>
          <p:cNvPr id="27" name="标题 40961"/>
          <p:cNvSpPr txBox="1"/>
          <p:nvPr/>
        </p:nvSpPr>
        <p:spPr>
          <a:xfrm>
            <a:off x="39756" y="103798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66092" y="96740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>
            <p:custDataLst>
              <p:tags r:id="rId1"/>
            </p:custDataLst>
          </p:nvPr>
        </p:nvSpPr>
        <p:spPr>
          <a:xfrm>
            <a:off x="1325218" y="2092141"/>
            <a:ext cx="1166054" cy="6743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丰富的</a:t>
            </a:r>
            <a:endParaRPr lang="en-US" altLang="zh-CN" b="1" dirty="0">
              <a:solidFill>
                <a:schemeClr val="tx1"/>
              </a:solidFill>
              <a:latin typeface="+mn-ea"/>
            </a:endParaRP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</a:rPr>
              <a:t>煤炭资源</a:t>
            </a:r>
          </a:p>
        </p:txBody>
      </p:sp>
      <p:sp>
        <p:nvSpPr>
          <p:cNvPr id="3" name="文本框 20"/>
          <p:cNvSpPr txBox="1"/>
          <p:nvPr>
            <p:custDataLst>
              <p:tags r:id="rId2"/>
            </p:custDataLst>
          </p:nvPr>
        </p:nvSpPr>
        <p:spPr>
          <a:xfrm>
            <a:off x="3258516" y="1113343"/>
            <a:ext cx="172402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铁矿石</a:t>
            </a:r>
          </a:p>
        </p:txBody>
      </p:sp>
      <p:sp>
        <p:nvSpPr>
          <p:cNvPr id="4" name="文本框 21"/>
          <p:cNvSpPr txBox="1"/>
          <p:nvPr>
            <p:custDataLst>
              <p:tags r:id="rId3"/>
            </p:custDataLst>
          </p:nvPr>
        </p:nvSpPr>
        <p:spPr>
          <a:xfrm>
            <a:off x="3264783" y="1717628"/>
            <a:ext cx="141605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>
                <a:solidFill>
                  <a:schemeClr val="tx1"/>
                </a:solidFill>
                <a:latin typeface="+mn-ea"/>
              </a:rPr>
              <a:t>煤炭工业</a:t>
            </a:r>
          </a:p>
        </p:txBody>
      </p:sp>
      <p:sp>
        <p:nvSpPr>
          <p:cNvPr id="5" name="文本框 22"/>
          <p:cNvSpPr txBox="1"/>
          <p:nvPr>
            <p:custDataLst>
              <p:tags r:id="rId4"/>
            </p:custDataLst>
          </p:nvPr>
        </p:nvSpPr>
        <p:spPr>
          <a:xfrm>
            <a:off x="3227098" y="2244540"/>
            <a:ext cx="172243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>
                <a:solidFill>
                  <a:schemeClr val="tx1"/>
                </a:solidFill>
                <a:latin typeface="+mn-ea"/>
              </a:rPr>
              <a:t>丰富的铝土</a:t>
            </a:r>
          </a:p>
        </p:txBody>
      </p:sp>
      <p:sp>
        <p:nvSpPr>
          <p:cNvPr id="8" name="文本框 25"/>
          <p:cNvSpPr txBox="1"/>
          <p:nvPr>
            <p:custDataLst>
              <p:tags r:id="rId5"/>
            </p:custDataLst>
          </p:nvPr>
        </p:nvSpPr>
        <p:spPr>
          <a:xfrm>
            <a:off x="5559038" y="2271045"/>
            <a:ext cx="20344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/>
                </a:solidFill>
                <a:latin typeface="+mn-ea"/>
                <a:sym typeface="+mn-ea"/>
              </a:rPr>
              <a:t>炼铝（有色冶金）</a:t>
            </a:r>
            <a:endParaRPr lang="zh-CN" altLang="en-US" sz="1800" b="1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10" name="直接箭头连接符 9"/>
          <p:cNvCxnSpPr>
            <a:stCxn id="2" idx="3"/>
          </p:cNvCxnSpPr>
          <p:nvPr>
            <p:custDataLst>
              <p:tags r:id="rId6"/>
            </p:custDataLst>
          </p:nvPr>
        </p:nvCxnSpPr>
        <p:spPr>
          <a:xfrm flipV="1">
            <a:off x="2491272" y="1335303"/>
            <a:ext cx="702502" cy="1094037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2" idx="3"/>
            <a:endCxn id="5" idx="1"/>
          </p:cNvCxnSpPr>
          <p:nvPr>
            <p:custDataLst>
              <p:tags r:id="rId7"/>
            </p:custDataLst>
          </p:nvPr>
        </p:nvCxnSpPr>
        <p:spPr>
          <a:xfrm flipV="1">
            <a:off x="2491272" y="2429206"/>
            <a:ext cx="735826" cy="134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2" idx="3"/>
            <a:endCxn id="4" idx="1"/>
          </p:cNvCxnSpPr>
          <p:nvPr>
            <p:custDataLst>
              <p:tags r:id="rId8"/>
            </p:custDataLst>
          </p:nvPr>
        </p:nvCxnSpPr>
        <p:spPr>
          <a:xfrm flipV="1">
            <a:off x="2491272" y="1902294"/>
            <a:ext cx="773511" cy="527046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3"/>
            <a:endCxn id="33" idx="1"/>
          </p:cNvCxnSpPr>
          <p:nvPr>
            <p:custDataLst>
              <p:tags r:id="rId9"/>
            </p:custDataLst>
          </p:nvPr>
        </p:nvCxnSpPr>
        <p:spPr>
          <a:xfrm flipV="1">
            <a:off x="4680833" y="1849920"/>
            <a:ext cx="1086126" cy="52374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0"/>
            </p:custDataLst>
          </p:nvPr>
        </p:nvCxnSpPr>
        <p:spPr>
          <a:xfrm>
            <a:off x="6850118" y="1275784"/>
            <a:ext cx="769882" cy="298058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 flipV="1">
            <a:off x="6882972" y="1653355"/>
            <a:ext cx="763532" cy="222436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3" idx="3"/>
          </p:cNvCxnSpPr>
          <p:nvPr>
            <p:custDataLst>
              <p:tags r:id="rId12"/>
            </p:custDataLst>
          </p:nvPr>
        </p:nvCxnSpPr>
        <p:spPr>
          <a:xfrm flipV="1">
            <a:off x="4982541" y="1295546"/>
            <a:ext cx="742398" cy="2463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3"/>
            </p:custDataLst>
          </p:nvPr>
        </p:nvCxnSpPr>
        <p:spPr>
          <a:xfrm flipV="1">
            <a:off x="4678017" y="1414816"/>
            <a:ext cx="1007166" cy="463829"/>
          </a:xfrm>
          <a:prstGeom prst="straightConnector1">
            <a:avLst/>
          </a:prstGeom>
          <a:ln w="19050">
            <a:solidFill>
              <a:schemeClr val="tx1">
                <a:alpha val="7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>
            <a:off x="6297944" y="2045481"/>
            <a:ext cx="10091" cy="257231"/>
          </a:xfrm>
          <a:prstGeom prst="straightConnector1">
            <a:avLst/>
          </a:prstGeom>
          <a:ln w="19050">
            <a:solidFill>
              <a:schemeClr val="tx1">
                <a:alpha val="7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5" idx="3"/>
          </p:cNvCxnSpPr>
          <p:nvPr>
            <p:custDataLst>
              <p:tags r:id="rId15"/>
            </p:custDataLst>
          </p:nvPr>
        </p:nvCxnSpPr>
        <p:spPr>
          <a:xfrm>
            <a:off x="4949536" y="2429206"/>
            <a:ext cx="576621" cy="6027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2895600" y="955077"/>
            <a:ext cx="6672470" cy="3521388"/>
          </a:xfrm>
          <a:prstGeom prst="rect">
            <a:avLst/>
          </a:prstGeom>
          <a:noFill/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ea"/>
            </a:endParaRPr>
          </a:p>
        </p:txBody>
      </p:sp>
      <p:cxnSp>
        <p:nvCxnSpPr>
          <p:cNvPr id="21" name="直接箭头连接符 20"/>
          <p:cNvCxnSpPr>
            <a:stCxn id="2" idx="3"/>
            <a:endCxn id="22" idx="1"/>
          </p:cNvCxnSpPr>
          <p:nvPr>
            <p:custDataLst>
              <p:tags r:id="rId17"/>
            </p:custDataLst>
          </p:nvPr>
        </p:nvCxnSpPr>
        <p:spPr>
          <a:xfrm>
            <a:off x="2491272" y="2429340"/>
            <a:ext cx="728923" cy="510958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"/>
          <p:cNvSpPr txBox="1"/>
          <p:nvPr>
            <p:custDataLst>
              <p:tags r:id="rId18"/>
            </p:custDataLst>
          </p:nvPr>
        </p:nvSpPr>
        <p:spPr>
          <a:xfrm>
            <a:off x="3220195" y="2755632"/>
            <a:ext cx="166985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 smtClean="0">
                <a:solidFill>
                  <a:schemeClr val="tx1"/>
                </a:solidFill>
                <a:latin typeface="+mn-ea"/>
              </a:rPr>
              <a:t>粘土</a:t>
            </a:r>
            <a:endParaRPr lang="zh-CN" altLang="en-US" sz="1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3" name="直接箭头连接符 22"/>
          <p:cNvCxnSpPr/>
          <p:nvPr>
            <p:custDataLst>
              <p:tags r:id="rId19"/>
            </p:custDataLst>
          </p:nvPr>
        </p:nvCxnSpPr>
        <p:spPr>
          <a:xfrm flipV="1">
            <a:off x="4903111" y="2941816"/>
            <a:ext cx="1665992" cy="10610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" idx="3"/>
          </p:cNvCxnSpPr>
          <p:nvPr>
            <p:custDataLst>
              <p:tags r:id="rId20"/>
            </p:custDataLst>
          </p:nvPr>
        </p:nvCxnSpPr>
        <p:spPr>
          <a:xfrm>
            <a:off x="2491272" y="2429340"/>
            <a:ext cx="647713" cy="1037189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6"/>
          <p:cNvSpPr txBox="1"/>
          <p:nvPr>
            <p:custDataLst>
              <p:tags r:id="rId21"/>
            </p:custDataLst>
          </p:nvPr>
        </p:nvSpPr>
        <p:spPr>
          <a:xfrm>
            <a:off x="3209981" y="3299790"/>
            <a:ext cx="17065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+mn-ea"/>
              </a:rPr>
              <a:t>石灰岩</a:t>
            </a:r>
          </a:p>
        </p:txBody>
      </p:sp>
      <p:cxnSp>
        <p:nvCxnSpPr>
          <p:cNvPr id="27" name="直接箭头连接符 26"/>
          <p:cNvCxnSpPr/>
          <p:nvPr>
            <p:custDataLst>
              <p:tags r:id="rId22"/>
            </p:custDataLst>
          </p:nvPr>
        </p:nvCxnSpPr>
        <p:spPr>
          <a:xfrm>
            <a:off x="4898693" y="3510778"/>
            <a:ext cx="1343081" cy="7175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9"/>
          <p:cNvSpPr txBox="1"/>
          <p:nvPr>
            <p:custDataLst>
              <p:tags r:id="rId23"/>
            </p:custDataLst>
          </p:nvPr>
        </p:nvSpPr>
        <p:spPr>
          <a:xfrm>
            <a:off x="1351722" y="3717989"/>
            <a:ext cx="1089632" cy="6581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丰富的农产品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0" name="直接箭头连接符 29"/>
          <p:cNvCxnSpPr/>
          <p:nvPr>
            <p:custDataLst>
              <p:tags r:id="rId24"/>
            </p:custDataLst>
          </p:nvPr>
        </p:nvCxnSpPr>
        <p:spPr>
          <a:xfrm flipV="1">
            <a:off x="2441354" y="4041369"/>
            <a:ext cx="1137920" cy="4445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2"/>
          <p:cNvSpPr txBox="1"/>
          <p:nvPr>
            <p:custDataLst>
              <p:tags r:id="rId25"/>
            </p:custDataLst>
          </p:nvPr>
        </p:nvSpPr>
        <p:spPr>
          <a:xfrm>
            <a:off x="5753708" y="1091435"/>
            <a:ext cx="11144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+mn-ea"/>
                <a:sym typeface="+mn-ea"/>
              </a:rPr>
              <a:t>钢铁工业</a:t>
            </a:r>
            <a:endParaRPr lang="zh-CN" altLang="en-US" b="1" dirty="0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33" name="文本框 13"/>
          <p:cNvSpPr txBox="1"/>
          <p:nvPr>
            <p:custDataLst>
              <p:tags r:id="rId26"/>
            </p:custDataLst>
          </p:nvPr>
        </p:nvSpPr>
        <p:spPr>
          <a:xfrm>
            <a:off x="5766959" y="1665254"/>
            <a:ext cx="11144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latin typeface="+mn-ea"/>
                <a:sym typeface="+mn-ea"/>
              </a:rPr>
              <a:t>电力工业</a:t>
            </a:r>
            <a:endParaRPr lang="zh-CN" altLang="en-US" b="1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34" name="文本框 14"/>
          <p:cNvSpPr txBox="1"/>
          <p:nvPr>
            <p:custDataLst>
              <p:tags r:id="rId27"/>
            </p:custDataLst>
          </p:nvPr>
        </p:nvSpPr>
        <p:spPr>
          <a:xfrm>
            <a:off x="7647940" y="1440133"/>
            <a:ext cx="11144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+mn-ea"/>
                <a:sym typeface="+mn-ea"/>
              </a:rPr>
              <a:t>机械工业</a:t>
            </a:r>
            <a:endParaRPr lang="zh-CN" altLang="en-US" b="1" dirty="0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35" name="文本框 16"/>
          <p:cNvSpPr txBox="1"/>
          <p:nvPr>
            <p:custDataLst>
              <p:tags r:id="rId28"/>
            </p:custDataLst>
          </p:nvPr>
        </p:nvSpPr>
        <p:spPr>
          <a:xfrm>
            <a:off x="6575729" y="2757149"/>
            <a:ext cx="1346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  <a:latin typeface="+mn-ea"/>
                <a:sym typeface="+mn-ea"/>
              </a:rPr>
              <a:t>陶瓷、琉璃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36" name="文本框 17"/>
          <p:cNvSpPr txBox="1"/>
          <p:nvPr>
            <p:custDataLst>
              <p:tags r:id="rId29"/>
            </p:custDataLst>
          </p:nvPr>
        </p:nvSpPr>
        <p:spPr>
          <a:xfrm>
            <a:off x="6257676" y="3323919"/>
            <a:ext cx="1346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  <a:latin typeface="+mn-ea"/>
                <a:sym typeface="+mn-ea"/>
              </a:rPr>
              <a:t>石灰、水泥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37" name="文本框 18"/>
          <p:cNvSpPr txBox="1"/>
          <p:nvPr>
            <p:custDataLst>
              <p:tags r:id="rId30"/>
            </p:custDataLst>
          </p:nvPr>
        </p:nvSpPr>
        <p:spPr>
          <a:xfrm>
            <a:off x="3581371" y="3866413"/>
            <a:ext cx="1346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tx2"/>
                </a:solidFill>
                <a:latin typeface="+mn-ea"/>
                <a:sym typeface="+mn-ea"/>
              </a:rPr>
              <a:t>农产品加工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38" name="文本框 27"/>
          <p:cNvSpPr txBox="1"/>
          <p:nvPr>
            <p:custDataLst>
              <p:tags r:id="rId31"/>
            </p:custDataLst>
          </p:nvPr>
        </p:nvSpPr>
        <p:spPr>
          <a:xfrm>
            <a:off x="3427847" y="501411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开采</a:t>
            </a:r>
          </a:p>
        </p:txBody>
      </p:sp>
      <p:sp>
        <p:nvSpPr>
          <p:cNvPr id="40" name="文本框 32"/>
          <p:cNvSpPr txBox="1"/>
          <p:nvPr>
            <p:custDataLst>
              <p:tags r:id="rId32"/>
            </p:custDataLst>
          </p:nvPr>
        </p:nvSpPr>
        <p:spPr>
          <a:xfrm>
            <a:off x="7838661" y="533381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加工</a:t>
            </a:r>
          </a:p>
        </p:txBody>
      </p:sp>
      <p:sp>
        <p:nvSpPr>
          <p:cNvPr id="41" name="文本框 40"/>
          <p:cNvSpPr txBox="1"/>
          <p:nvPr>
            <p:custDataLst>
              <p:tags r:id="rId33"/>
            </p:custDataLst>
          </p:nvPr>
        </p:nvSpPr>
        <p:spPr>
          <a:xfrm>
            <a:off x="1231707" y="3049968"/>
            <a:ext cx="12776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5"/>
                </a:solidFill>
                <a:latin typeface="+mn-ea"/>
              </a:rPr>
              <a:t>焦作</a:t>
            </a:r>
          </a:p>
        </p:txBody>
      </p:sp>
      <p:cxnSp>
        <p:nvCxnSpPr>
          <p:cNvPr id="42" name="直接箭头连接符 41"/>
          <p:cNvCxnSpPr/>
          <p:nvPr>
            <p:custDataLst>
              <p:tags r:id="rId34"/>
            </p:custDataLst>
          </p:nvPr>
        </p:nvCxnSpPr>
        <p:spPr>
          <a:xfrm>
            <a:off x="7613125" y="3504731"/>
            <a:ext cx="695988" cy="13222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57"/>
          <p:cNvSpPr txBox="1"/>
          <p:nvPr>
            <p:custDataLst>
              <p:tags r:id="rId35"/>
            </p:custDataLst>
          </p:nvPr>
        </p:nvSpPr>
        <p:spPr>
          <a:xfrm>
            <a:off x="8316815" y="3324058"/>
            <a:ext cx="9729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b="1" dirty="0">
                <a:solidFill>
                  <a:schemeClr val="tx2"/>
                </a:solidFill>
                <a:latin typeface="+mn-ea"/>
              </a:rPr>
              <a:t>Ca+</a:t>
            </a:r>
          </a:p>
        </p:txBody>
      </p:sp>
      <p:cxnSp>
        <p:nvCxnSpPr>
          <p:cNvPr id="44" name="直接箭头连接符 43"/>
          <p:cNvCxnSpPr>
            <a:endCxn id="40" idx="1"/>
          </p:cNvCxnSpPr>
          <p:nvPr>
            <p:custDataLst>
              <p:tags r:id="rId36"/>
            </p:custDataLst>
          </p:nvPr>
        </p:nvCxnSpPr>
        <p:spPr>
          <a:xfrm flipV="1">
            <a:off x="4326340" y="764214"/>
            <a:ext cx="3512321" cy="410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34"/>
          <p:cNvSpPr txBox="1"/>
          <p:nvPr>
            <p:custDataLst>
              <p:tags r:id="rId37"/>
            </p:custDataLst>
          </p:nvPr>
        </p:nvSpPr>
        <p:spPr>
          <a:xfrm>
            <a:off x="0" y="0"/>
            <a:ext cx="5011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材料四：焦作市</a:t>
            </a:r>
            <a:r>
              <a:rPr lang="zh-CN" altLang="en-US" sz="2400" dirty="0" smtClean="0">
                <a:sym typeface="+mn-ea"/>
              </a:rPr>
              <a:t>建立的产业链</a:t>
            </a:r>
            <a:endParaRPr lang="zh-CN" altLang="en-US" sz="2400" dirty="0"/>
          </a:p>
        </p:txBody>
      </p:sp>
      <p:cxnSp>
        <p:nvCxnSpPr>
          <p:cNvPr id="46" name="直接箭头连接符 45"/>
          <p:cNvCxnSpPr/>
          <p:nvPr>
            <p:custDataLst>
              <p:tags r:id="rId38"/>
            </p:custDataLst>
          </p:nvPr>
        </p:nvCxnSpPr>
        <p:spPr>
          <a:xfrm>
            <a:off x="6891130" y="1891894"/>
            <a:ext cx="1086679" cy="251792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>
            <p:custDataLst>
              <p:tags r:id="rId39"/>
            </p:custDataLst>
          </p:nvPr>
        </p:nvCxnSpPr>
        <p:spPr>
          <a:xfrm flipV="1">
            <a:off x="7579028" y="2183442"/>
            <a:ext cx="412033" cy="301404"/>
          </a:xfrm>
          <a:prstGeom prst="straightConnector1">
            <a:avLst/>
          </a:prstGeom>
          <a:ln w="127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14"/>
          <p:cNvSpPr txBox="1"/>
          <p:nvPr>
            <p:custDataLst>
              <p:tags r:id="rId40"/>
            </p:custDataLst>
          </p:nvPr>
        </p:nvSpPr>
        <p:spPr>
          <a:xfrm>
            <a:off x="7999124" y="1990098"/>
            <a:ext cx="11144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+mn-ea"/>
                <a:sym typeface="+mn-ea"/>
              </a:rPr>
              <a:t>铝精加工</a:t>
            </a:r>
          </a:p>
        </p:txBody>
      </p:sp>
      <p:sp>
        <p:nvSpPr>
          <p:cNvPr id="88" name="矩形 87"/>
          <p:cNvSpPr/>
          <p:nvPr/>
        </p:nvSpPr>
        <p:spPr>
          <a:xfrm>
            <a:off x="92765" y="439632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89" name="矩形 88"/>
          <p:cNvSpPr/>
          <p:nvPr>
            <p:custDataLst>
              <p:tags r:id="rId41"/>
            </p:custDataLst>
          </p:nvPr>
        </p:nvSpPr>
        <p:spPr>
          <a:xfrm>
            <a:off x="1311027" y="5753709"/>
            <a:ext cx="1984375" cy="5257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产业衰落</a:t>
            </a:r>
            <a:r>
              <a:rPr lang="en-US" altLang="zh-CN" sz="2000" dirty="0" smtClean="0">
                <a:solidFill>
                  <a:schemeClr val="tx1"/>
                </a:solidFill>
              </a:rPr>
              <a:t>;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经济</a:t>
            </a:r>
            <a:r>
              <a:rPr lang="zh-CN" altLang="en-US" sz="2000" dirty="0" smtClean="0">
                <a:solidFill>
                  <a:schemeClr val="tx1"/>
                </a:solidFill>
                <a:sym typeface="+mn-ea"/>
              </a:rPr>
              <a:t>增速</a:t>
            </a:r>
            <a:r>
              <a:rPr lang="zh-CN" altLang="en-US" sz="2000" dirty="0" smtClean="0">
                <a:solidFill>
                  <a:schemeClr val="tx1"/>
                </a:solidFill>
              </a:rPr>
              <a:t>下降</a:t>
            </a:r>
            <a:r>
              <a:rPr lang="en-US" altLang="zh-CN" sz="2000" dirty="0" smtClean="0">
                <a:solidFill>
                  <a:schemeClr val="tx1"/>
                </a:solidFill>
              </a:rPr>
              <a:t>;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0" name="文本框 28"/>
          <p:cNvSpPr txBox="1"/>
          <p:nvPr>
            <p:custDataLst>
              <p:tags r:id="rId42"/>
            </p:custDataLst>
          </p:nvPr>
        </p:nvSpPr>
        <p:spPr>
          <a:xfrm>
            <a:off x="3596723" y="5266773"/>
            <a:ext cx="429163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+mn-ea"/>
                <a:sym typeface="+mn-ea"/>
              </a:rPr>
              <a:t>调整产业结构，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sym typeface="+mn-ea"/>
              </a:rPr>
              <a:t>促使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sym typeface="+mn-ea"/>
              </a:rPr>
              <a:t>产业结构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sym typeface="+mn-ea"/>
              </a:rPr>
              <a:t>多元化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sz="1600" b="1" dirty="0" smtClean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91" name="矩形 90"/>
          <p:cNvSpPr/>
          <p:nvPr>
            <p:custDataLst>
              <p:tags r:id="rId43"/>
            </p:custDataLst>
          </p:nvPr>
        </p:nvSpPr>
        <p:spPr>
          <a:xfrm>
            <a:off x="3647821" y="5999540"/>
            <a:ext cx="7484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改造传统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产业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培育新兴产业（汽车、电子信息等）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sym typeface="+mn-ea"/>
              </a:rPr>
              <a:t>发展特色农业和现代服务业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sz="1600" b="1" dirty="0" smtClean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81906" y="575670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</a:rPr>
              <a:t>经济</a:t>
            </a:r>
            <a:endParaRPr lang="zh-CN" altLang="zh-CN" sz="2400" b="1" dirty="0">
              <a:solidFill>
                <a:prstClr val="black"/>
              </a:solidFill>
            </a:endParaRPr>
          </a:p>
        </p:txBody>
      </p:sp>
      <p:sp>
        <p:nvSpPr>
          <p:cNvPr id="93" name="左大括号 92"/>
          <p:cNvSpPr/>
          <p:nvPr/>
        </p:nvSpPr>
        <p:spPr>
          <a:xfrm>
            <a:off x="1099930" y="5768009"/>
            <a:ext cx="225287" cy="5565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35"/>
          <p:cNvGrpSpPr/>
          <p:nvPr>
            <p:custDataLst>
              <p:tags r:id="rId44"/>
            </p:custDataLst>
          </p:nvPr>
        </p:nvGrpSpPr>
        <p:grpSpPr>
          <a:xfrm>
            <a:off x="3089550" y="5471214"/>
            <a:ext cx="504825" cy="1063431"/>
            <a:chOff x="9100" y="5851"/>
            <a:chExt cx="1034" cy="679"/>
          </a:xfrm>
        </p:grpSpPr>
        <p:grpSp>
          <p:nvGrpSpPr>
            <p:cNvPr id="95" name="组合 36"/>
            <p:cNvGrpSpPr/>
            <p:nvPr>
              <p:custDataLst>
                <p:tags r:id="rId47"/>
              </p:custDataLst>
            </p:nvPr>
          </p:nvGrpSpPr>
          <p:grpSpPr>
            <a:xfrm>
              <a:off x="9100" y="5851"/>
              <a:ext cx="1034" cy="679"/>
              <a:chOff x="6163" y="5296"/>
              <a:chExt cx="1584" cy="1526"/>
            </a:xfrm>
          </p:grpSpPr>
          <p:cxnSp>
            <p:nvCxnSpPr>
              <p:cNvPr id="97" name="直接连接符 96"/>
              <p:cNvCxnSpPr/>
              <p:nvPr>
                <p:custDataLst>
                  <p:tags r:id="rId49"/>
                </p:custDataLst>
              </p:nvPr>
            </p:nvCxnSpPr>
            <p:spPr>
              <a:xfrm flipV="1">
                <a:off x="6163" y="6067"/>
                <a:ext cx="671" cy="1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>
                <p:custDataLst>
                  <p:tags r:id="rId50"/>
                </p:custDataLst>
              </p:nvPr>
            </p:nvCxnSpPr>
            <p:spPr>
              <a:xfrm flipH="1">
                <a:off x="6908" y="5296"/>
                <a:ext cx="0" cy="152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6907" y="6807"/>
                <a:ext cx="840" cy="1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接连接符 95"/>
            <p:cNvCxnSpPr/>
            <p:nvPr>
              <p:custDataLst>
                <p:tags r:id="rId48"/>
              </p:custDataLst>
            </p:nvPr>
          </p:nvCxnSpPr>
          <p:spPr>
            <a:xfrm flipV="1">
              <a:off x="9538" y="5851"/>
              <a:ext cx="548" cy="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66"/>
          <p:cNvSpPr txBox="1"/>
          <p:nvPr>
            <p:custDataLst>
              <p:tags r:id="rId45"/>
            </p:custDataLst>
          </p:nvPr>
        </p:nvSpPr>
        <p:spPr>
          <a:xfrm>
            <a:off x="10603810" y="5303437"/>
            <a:ext cx="14205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经济兴</a:t>
            </a:r>
          </a:p>
        </p:txBody>
      </p:sp>
      <p:sp>
        <p:nvSpPr>
          <p:cNvPr id="101" name="文本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D37EEE-F7E9-EDF3-3AE3-72C6BBD0CA37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280238" y="4850996"/>
            <a:ext cx="8877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800" b="1" kern="10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、结合材料，针对焦作市面临的问题，为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转型发展可以提供哪些建议？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711272" y="636674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大力发展旅游业</a:t>
            </a:r>
            <a:endParaRPr lang="zh-CN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624768" y="5633197"/>
            <a:ext cx="4509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sym typeface="+mn-ea"/>
              </a:rPr>
              <a:t>延长产业链，促进深加工，提高附加值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；</a:t>
            </a:r>
            <a:endParaRPr lang="zh-CN" altLang="en-US" sz="16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100" grpId="0" animBg="1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66642" y="441988"/>
            <a:ext cx="433965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/>
            <a:r>
              <a:rPr lang="en-US" altLang="zh-CN" sz="2400" noProof="1" smtClean="0">
                <a:sym typeface="+mn-ea"/>
              </a:rPr>
              <a:t>2</a:t>
            </a:r>
            <a:r>
              <a:rPr lang="zh-CN" altLang="en-US" sz="2400" noProof="1" smtClean="0">
                <a:sym typeface="+mn-ea"/>
              </a:rPr>
              <a:t>、如何加快</a:t>
            </a:r>
            <a:r>
              <a:rPr lang="zh-CN" altLang="en-US" sz="2400" noProof="1">
                <a:sym typeface="+mn-ea"/>
              </a:rPr>
              <a:t>农业产业化</a:t>
            </a:r>
            <a:r>
              <a:rPr lang="zh-CN" altLang="en-US" sz="2400" noProof="1" smtClean="0">
                <a:sym typeface="+mn-ea"/>
              </a:rPr>
              <a:t>步伐？</a:t>
            </a:r>
            <a:endParaRPr lang="zh-CN" altLang="en-US" sz="2400" noProof="1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6960" y="2770350"/>
            <a:ext cx="579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noProof="1" smtClean="0">
                <a:solidFill>
                  <a:srgbClr val="FF0000"/>
                </a:solidFill>
                <a:latin typeface="+mn-ea"/>
                <a:sym typeface="+mn-ea"/>
              </a:rPr>
              <a:t>树立农产品品牌，提高知名度；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4643" y="1021823"/>
            <a:ext cx="499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noProof="1" smtClean="0">
                <a:solidFill>
                  <a:srgbClr val="FF0000"/>
                </a:solidFill>
                <a:latin typeface="+mn-ea"/>
                <a:sym typeface="+mn-ea"/>
              </a:rPr>
              <a:t>发展蔬菜、水果等特色农业；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1207" y="1554905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noProof="1" smtClean="0">
                <a:solidFill>
                  <a:srgbClr val="FF0000"/>
                </a:solidFill>
                <a:latin typeface="+mn-ea"/>
                <a:sym typeface="+mn-ea"/>
              </a:rPr>
              <a:t>发展绿色生态农业；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157" y="2157825"/>
            <a:ext cx="6942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noProof="1" smtClean="0">
                <a:solidFill>
                  <a:srgbClr val="FF0000"/>
                </a:solidFill>
                <a:latin typeface="+mn-ea"/>
                <a:sym typeface="+mn-ea"/>
              </a:rPr>
              <a:t>发展农产品深加工，提高农业产业化水平；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33985" y="490331"/>
            <a:ext cx="5611331" cy="31719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7398" y="486529"/>
            <a:ext cx="580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</a:rPr>
              <a:t>、为了充分利用焦作的工业遗产资源，请设计出相应的开发路径？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81044" y="144909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n-ea"/>
                <a:sym typeface="+mn-ea"/>
              </a:rPr>
              <a:t>悠闲娱乐：</a:t>
            </a:r>
            <a:endParaRPr lang="zh-CN" altLang="en-US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4244" y="1982636"/>
            <a:ext cx="447826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废旧厂房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sym typeface="+mn-ea"/>
              </a:rPr>
              <a:t>→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展览馆、酒吧等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0608" y="2591546"/>
            <a:ext cx="3578225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空旷场地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sym typeface="+mn-ea"/>
              </a:rPr>
              <a:t>→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健身场所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087" y="331730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n-ea"/>
                <a:sym typeface="+mn-ea"/>
              </a:rPr>
              <a:t>发展旅游：</a:t>
            </a:r>
            <a:endParaRPr lang="zh-CN" altLang="en-US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3241" y="3922792"/>
            <a:ext cx="7024412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工业设备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sym typeface="+mn-ea"/>
              </a:rPr>
              <a:t>VS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多媒体手段，体验原生产流程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5659" y="469518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+mn-ea"/>
                <a:sym typeface="+mn-ea"/>
              </a:rPr>
              <a:t>文化创意产业：</a:t>
            </a:r>
            <a:endParaRPr lang="zh-CN" altLang="en-US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0748" y="5281531"/>
            <a:ext cx="4942164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废旧建筑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sym typeface="+mn-ea"/>
              </a:rPr>
              <a:t>→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文化创意产业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8052" y="298077"/>
            <a:ext cx="987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150" noProof="1" smtClean="0">
                <a:solidFill>
                  <a:prstClr val="black"/>
                </a:solidFill>
                <a:latin typeface="+mn-ea"/>
                <a:sym typeface="+mn-ea"/>
              </a:rPr>
              <a:t>4</a:t>
            </a:r>
            <a:r>
              <a:rPr lang="zh-CN" altLang="en-US" sz="2400" spc="150" noProof="1" smtClean="0">
                <a:solidFill>
                  <a:prstClr val="black"/>
                </a:solidFill>
                <a:latin typeface="+mn-ea"/>
                <a:sym typeface="+mn-ea"/>
              </a:rPr>
              <a:t>、发展旅游业，对区域经济发展具有哪些重要的推动作用？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114" y="1050771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sym typeface="+mn-ea"/>
              </a:rPr>
              <a:t>提高经济收入；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8139" y="1618240"/>
            <a:ext cx="601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优化了投资环境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sym typeface="+mn-ea"/>
              </a:rPr>
              <a:t>增加就业机会；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1391" y="2163447"/>
            <a:ext cx="1081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促进了产业结构调整，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sym typeface="+mn-ea"/>
              </a:rPr>
              <a:t>带动相关产业发展，</a:t>
            </a:r>
            <a:r>
              <a:rPr lang="en-US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直接拉动了交通运输、餐饮、住宿、文化娱乐等服务业的发展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3143" y="3059227"/>
            <a:ext cx="314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促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使</a:t>
            </a:r>
            <a:r>
              <a:rPr lang="en-US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生态环境</a:t>
            </a:r>
            <a:r>
              <a:rPr lang="zh-CN" altLang="en-US" sz="2400" spc="150" noProof="1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保护；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111" y="116112"/>
            <a:ext cx="9597731" cy="897779"/>
            <a:chOff x="-209079" y="140678"/>
            <a:chExt cx="6600020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9" y="140678"/>
              <a:ext cx="66000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二、焦作市的转型之路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013267-CEAD-1486-FD8C-9AE5B08895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896683"/>
            <a:ext cx="121920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材料一：焦作市地处太行山南麓，与山西省接壤，南临滔滔黄河，与郑州、洛阳隔河相望。农业基础好，粮食产量高，优质专用小麦、特用玉米、种子和四大中药（地黄、牛膝、菊花、山药）在国内享有盛名。</a:t>
            </a:r>
          </a:p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材料二：焦作是中国太极拳的发源地，拥有著名云台山、青龙峡等众多风景名胜区，2018年全年实现旅游综合收入433.5亿元，比上年增长12.3%；旅游综合收入占GDP的比重18.3%。</a:t>
            </a:r>
          </a:p>
          <a:p>
            <a:r>
              <a:rPr lang="zh-CN" altLang="en-US" dirty="0"/>
              <a:t>    材料三：焦作市矿产资源品种较多，储量较大，质量较好，经过普查的矿产资源有40余种，占河南省已发现矿种25%，探明储量的有煤炭、石灰石、铝矾土、耐火粘土、硫铁矿等20多种</a:t>
            </a:r>
            <a:r>
              <a:rPr lang="zh-CN" altLang="en-US" dirty="0" smtClean="0"/>
              <a:t>。</a:t>
            </a:r>
            <a:r>
              <a:rPr lang="zh-CN" altLang="en-US" dirty="0" smtClean="0">
                <a:sym typeface="+mn-ea"/>
              </a:rPr>
              <a:t>焦作利用优势资源，实现煤炭工业向电力、热电联营、铝电联营；原料化工向生物化工、医药化工、精细化工；煤矿机械向环保机械、粮食机械、汽车机械;水泥建材向新型建材、环保建材的战略性转移，逐步形成以铝工业、能源工业、化学工业、机械制造业和农副产品加工业为支柱的新型工业体系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765" y="440997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7" name="标题 40961"/>
          <p:cNvSpPr txBox="1"/>
          <p:nvPr/>
        </p:nvSpPr>
        <p:spPr>
          <a:xfrm>
            <a:off x="39756" y="103798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66092" y="96740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57"/>
          <p:cNvSpPr txBox="1"/>
          <p:nvPr>
            <p:custDataLst>
              <p:tags r:id="rId3"/>
            </p:custDataLst>
          </p:nvPr>
        </p:nvSpPr>
        <p:spPr>
          <a:xfrm>
            <a:off x="4651514" y="5264095"/>
            <a:ext cx="532737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国家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提供政策扶持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sym typeface="+mn-ea"/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促进就业，提高收入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sz="24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文本框 59"/>
          <p:cNvSpPr txBox="1"/>
          <p:nvPr>
            <p:custDataLst>
              <p:tags r:id="rId4"/>
            </p:custDataLst>
          </p:nvPr>
        </p:nvSpPr>
        <p:spPr>
          <a:xfrm>
            <a:off x="4696874" y="5660446"/>
            <a:ext cx="441659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加大教育投入，培养人才，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发展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科技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文本框 60"/>
          <p:cNvSpPr txBox="1"/>
          <p:nvPr>
            <p:custDataLst>
              <p:tags r:id="rId5"/>
            </p:custDataLst>
          </p:nvPr>
        </p:nvSpPr>
        <p:spPr>
          <a:xfrm>
            <a:off x="4584071" y="6087193"/>
            <a:ext cx="36471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完善基础设施，加强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社会保障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8331" y="561399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</a:rPr>
              <a:t>社会</a:t>
            </a:r>
            <a:endParaRPr lang="zh-CN" altLang="zh-CN" sz="2400" b="1" dirty="0">
              <a:solidFill>
                <a:prstClr val="black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82211" y="5388779"/>
            <a:ext cx="2621230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prstClr val="black"/>
                </a:solidFill>
                <a:sym typeface="+mn-ea"/>
              </a:rPr>
              <a:t>职工失业，人口外流</a:t>
            </a:r>
            <a:r>
              <a:rPr lang="en-US" altLang="zh-CN" sz="2000" dirty="0" smtClean="0">
                <a:solidFill>
                  <a:prstClr val="black"/>
                </a:solidFill>
                <a:sym typeface="+mn-ea"/>
              </a:rPr>
              <a:t>;</a:t>
            </a:r>
            <a:endParaRPr lang="zh-CN" altLang="en-US" sz="2000" dirty="0" smtClean="0">
              <a:solidFill>
                <a:prstClr val="black"/>
              </a:solidFill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52598" y="5905476"/>
            <a:ext cx="2364750" cy="412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prstClr val="black"/>
                </a:solidFill>
              </a:rPr>
              <a:t>城市基础设施薄弱</a:t>
            </a:r>
            <a:r>
              <a:rPr lang="en-US" altLang="zh-CN" sz="2000" dirty="0" smtClean="0">
                <a:solidFill>
                  <a:prstClr val="black"/>
                </a:solidFill>
              </a:rPr>
              <a:t>;</a:t>
            </a:r>
            <a:endParaRPr lang="zh-CN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1245704" y="5605670"/>
            <a:ext cx="225287" cy="5565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5"/>
          <p:cNvGrpSpPr/>
          <p:nvPr>
            <p:custDataLst>
              <p:tags r:id="rId6"/>
            </p:custDataLst>
          </p:nvPr>
        </p:nvGrpSpPr>
        <p:grpSpPr>
          <a:xfrm>
            <a:off x="3977445" y="5416880"/>
            <a:ext cx="504825" cy="1063431"/>
            <a:chOff x="9100" y="5851"/>
            <a:chExt cx="1034" cy="679"/>
          </a:xfrm>
        </p:grpSpPr>
        <p:grpSp>
          <p:nvGrpSpPr>
            <p:cNvPr id="38" name="组合 36"/>
            <p:cNvGrpSpPr/>
            <p:nvPr>
              <p:custDataLst>
                <p:tags r:id="rId9"/>
              </p:custDataLst>
            </p:nvPr>
          </p:nvGrpSpPr>
          <p:grpSpPr>
            <a:xfrm>
              <a:off x="9100" y="5851"/>
              <a:ext cx="1034" cy="679"/>
              <a:chOff x="6163" y="5296"/>
              <a:chExt cx="1584" cy="1526"/>
            </a:xfrm>
          </p:grpSpPr>
          <p:cxnSp>
            <p:nvCxnSpPr>
              <p:cNvPr id="40" name="直接连接符 39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6163" y="6067"/>
                <a:ext cx="671" cy="1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908" y="5296"/>
                <a:ext cx="0" cy="152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6907" y="6807"/>
                <a:ext cx="840" cy="1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/>
            <p:nvPr>
              <p:custDataLst>
                <p:tags r:id="rId10"/>
              </p:custDataLst>
            </p:nvPr>
          </p:nvCxnSpPr>
          <p:spPr>
            <a:xfrm flipV="1">
              <a:off x="9538" y="5851"/>
              <a:ext cx="548" cy="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67"/>
          <p:cNvSpPr txBox="1"/>
          <p:nvPr>
            <p:custDataLst>
              <p:tags r:id="rId7"/>
            </p:custDataLst>
          </p:nvPr>
        </p:nvSpPr>
        <p:spPr>
          <a:xfrm>
            <a:off x="9782369" y="5542997"/>
            <a:ext cx="14205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百姓富</a:t>
            </a:r>
          </a:p>
        </p:txBody>
      </p:sp>
      <p:sp>
        <p:nvSpPr>
          <p:cNvPr id="44" name="文本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D37EEE-F7E9-EDF3-3AE3-72C6BBD0CA3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0237" y="4850996"/>
            <a:ext cx="9221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800" b="1" kern="10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、结合材料，针对焦作市面临的问题，为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转型发展可以提供哪些建议？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6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111" y="116112"/>
            <a:ext cx="9597731" cy="897779"/>
            <a:chOff x="-209079" y="140678"/>
            <a:chExt cx="6600020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9" y="140678"/>
              <a:ext cx="66000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二、焦作市的转型之路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013267-CEAD-1486-FD8C-9AE5B08895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896683"/>
            <a:ext cx="1219200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材料一：焦作市地处太行山南麓，与山西省接壤，南临滔滔黄河，与郑州、洛阳隔河相望。农业基础好，粮食产量高，优质专用小麦、特用玉米、种子和四大中药（地黄、牛膝、菊花、山药）在国内享有盛名。</a:t>
            </a:r>
          </a:p>
          <a:p>
            <a:pPr algn="l">
              <a:buClrTx/>
              <a:buSzTx/>
              <a:buFontTx/>
            </a:pPr>
            <a:r>
              <a:rPr lang="zh-CN" altLang="en-US" dirty="0">
                <a:sym typeface="+mn-ea"/>
              </a:rPr>
              <a:t>    材料二：焦作是中国太极拳的发源地，拥有著名云台山、青龙峡等众多风景名胜区，2018年全年实现旅游综合收入433.5亿元，比上年增长12.3%；旅游综合收入占GDP的比重18.3%。</a:t>
            </a:r>
          </a:p>
          <a:p>
            <a:r>
              <a:rPr lang="zh-CN" altLang="en-US" dirty="0"/>
              <a:t>    材料三：焦作市矿产资源品种较多，储量较大，质量较好，经过普查的矿产资源有40余种，占河南省已发现矿种25%，探明储量的有煤炭、石灰石、铝矾土、耐火粘土、硫铁矿等20多种</a:t>
            </a:r>
            <a:r>
              <a:rPr lang="zh-CN" altLang="en-US" dirty="0" smtClean="0"/>
              <a:t>。</a:t>
            </a:r>
            <a:r>
              <a:rPr lang="zh-CN" altLang="en-US" dirty="0" smtClean="0">
                <a:sym typeface="+mn-ea"/>
              </a:rPr>
              <a:t>焦作利用优势资源，实现煤炭工业向电力、热电联营、铝电联营；原料化工向生物化工、医药化工、精细化工；煤矿机械向环保机械、粮食机械、汽车机械;水泥建材向新型建材、环保建材的战略性转移，逐步形成以铝工业、能源工业、化学工业、机械制造业和农副产品加工业为支柱的新型工业体系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765" y="440997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7" name="标题 40961"/>
          <p:cNvSpPr txBox="1"/>
          <p:nvPr/>
        </p:nvSpPr>
        <p:spPr>
          <a:xfrm>
            <a:off x="39756" y="103798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66092" y="96740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1476983" y="5880596"/>
            <a:ext cx="1319226" cy="5130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prstClr val="black"/>
                </a:solidFill>
              </a:rPr>
              <a:t>生态</a:t>
            </a:r>
            <a:r>
              <a:rPr lang="zh-CN" altLang="en-US" sz="2000" dirty="0" smtClean="0">
                <a:solidFill>
                  <a:prstClr val="black"/>
                </a:solidFill>
                <a:sym typeface="+mn-ea"/>
              </a:rPr>
              <a:t>破坏</a:t>
            </a:r>
            <a:endParaRPr lang="zh-CN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5" name="文本框 63"/>
          <p:cNvSpPr txBox="1"/>
          <p:nvPr>
            <p:custDataLst>
              <p:tags r:id="rId4"/>
            </p:custDataLst>
          </p:nvPr>
        </p:nvSpPr>
        <p:spPr>
          <a:xfrm>
            <a:off x="3172536" y="5283862"/>
            <a:ext cx="377539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推动绿色发展，改善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环境质量；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6328" y="565382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</a:rPr>
              <a:t>生态</a:t>
            </a:r>
            <a:endParaRPr lang="zh-CN" altLang="zh-CN" sz="2400" b="1" dirty="0">
              <a:solidFill>
                <a:prstClr val="black"/>
              </a:solidFill>
            </a:endParaRPr>
          </a:p>
        </p:txBody>
      </p:sp>
      <p:sp>
        <p:nvSpPr>
          <p:cNvPr id="32" name="左大括号 31"/>
          <p:cNvSpPr/>
          <p:nvPr/>
        </p:nvSpPr>
        <p:spPr>
          <a:xfrm>
            <a:off x="1245704" y="5605670"/>
            <a:ext cx="225287" cy="5565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479780" y="54457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sym typeface="+mn-ea"/>
              </a:rPr>
              <a:t>环境污染</a:t>
            </a:r>
            <a:endParaRPr lang="zh-CN" altLang="en-US" dirty="0"/>
          </a:p>
        </p:txBody>
      </p:sp>
      <p:grpSp>
        <p:nvGrpSpPr>
          <p:cNvPr id="38" name="组合 35"/>
          <p:cNvGrpSpPr/>
          <p:nvPr>
            <p:custDataLst>
              <p:tags r:id="rId5"/>
            </p:custDataLst>
          </p:nvPr>
        </p:nvGrpSpPr>
        <p:grpSpPr>
          <a:xfrm>
            <a:off x="2638976" y="5390375"/>
            <a:ext cx="504825" cy="1063431"/>
            <a:chOff x="9100" y="5851"/>
            <a:chExt cx="1034" cy="679"/>
          </a:xfrm>
        </p:grpSpPr>
        <p:grpSp>
          <p:nvGrpSpPr>
            <p:cNvPr id="43" name="组合 36"/>
            <p:cNvGrpSpPr/>
            <p:nvPr>
              <p:custDataLst>
                <p:tags r:id="rId8"/>
              </p:custDataLst>
            </p:nvPr>
          </p:nvGrpSpPr>
          <p:grpSpPr>
            <a:xfrm>
              <a:off x="9100" y="5851"/>
              <a:ext cx="1034" cy="679"/>
              <a:chOff x="6163" y="5296"/>
              <a:chExt cx="1584" cy="1526"/>
            </a:xfrm>
          </p:grpSpPr>
          <p:cxnSp>
            <p:nvCxnSpPr>
              <p:cNvPr id="45" name="直接连接符 44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6163" y="6067"/>
                <a:ext cx="671" cy="1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6908" y="5296"/>
                <a:ext cx="0" cy="1526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6907" y="6807"/>
                <a:ext cx="840" cy="1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接连接符 43"/>
            <p:cNvCxnSpPr/>
            <p:nvPr>
              <p:custDataLst>
                <p:tags r:id="rId9"/>
              </p:custDataLst>
            </p:nvPr>
          </p:nvCxnSpPr>
          <p:spPr>
            <a:xfrm flipV="1">
              <a:off x="9538" y="5851"/>
              <a:ext cx="548" cy="6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68"/>
          <p:cNvSpPr txBox="1"/>
          <p:nvPr>
            <p:custDataLst>
              <p:tags r:id="rId6"/>
            </p:custDataLst>
          </p:nvPr>
        </p:nvSpPr>
        <p:spPr>
          <a:xfrm>
            <a:off x="7979410" y="5661439"/>
            <a:ext cx="14205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环境美</a:t>
            </a:r>
          </a:p>
        </p:txBody>
      </p:sp>
      <p:sp>
        <p:nvSpPr>
          <p:cNvPr id="49" name="文本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D37EEE-F7E9-EDF3-3AE3-72C6BBD0CA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80237" y="4850996"/>
            <a:ext cx="9261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800" b="1" kern="100">
                <a:solidFill>
                  <a:schemeClr val="accent2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、结合材料，针对焦作市面临的问题，为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转型发展可以提供哪些建议？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178528" y="61995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+mn-ea"/>
                <a:sym typeface="思源黑体 CN Heavy" panose="020B0A00000000000000" pitchFamily="34" charset="-122"/>
              </a:rPr>
              <a:t>建设生态宜居城市；</a:t>
            </a:r>
            <a:endParaRPr lang="zh-CN" altLang="en-US" dirty="0">
              <a:solidFill>
                <a:srgbClr val="FF0000"/>
              </a:solidFill>
              <a:latin typeface="+mn-ea"/>
              <a:sym typeface="思源黑体 CN Heavy" panose="020B0A00000000000000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48115" y="563779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实行清洁生产；</a:t>
            </a:r>
            <a:endParaRPr lang="zh-CN" altLang="en-US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94809" y="591962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节约资源，提高资源利用率；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 animBg="1"/>
      <p:bldP spid="37" grpId="0"/>
      <p:bldP spid="48" grpId="0" animBg="1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分析日本北九州转型之路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DFE54A-418C-4D5C-67A1-3EEE94885C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5068" y="992672"/>
            <a:ext cx="7080861" cy="343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600" dirty="0">
                <a:latin typeface="+mn-ea"/>
              </a:rPr>
              <a:t>    九州地区曾经是日本煤炭主产区之一。</a:t>
            </a:r>
            <a:r>
              <a:rPr lang="en-US" altLang="zh-CN" sz="1600" dirty="0">
                <a:latin typeface="+mn-ea"/>
              </a:rPr>
              <a:t>19</a:t>
            </a:r>
            <a:r>
              <a:rPr lang="zh-CN" altLang="en-US" sz="1600" dirty="0">
                <a:latin typeface="+mn-ea"/>
              </a:rPr>
              <a:t>世纪末，利用煤炭资源，北九州工业得到快速发展。</a:t>
            </a:r>
            <a:r>
              <a:rPr lang="en-US" altLang="zh-CN" sz="1600" dirty="0">
                <a:latin typeface="+mn-ea"/>
              </a:rPr>
              <a:t>20</a:t>
            </a:r>
            <a:r>
              <a:rPr lang="zh-CN" altLang="en-US" sz="1600" dirty="0">
                <a:latin typeface="+mn-ea"/>
              </a:rPr>
              <a:t>世纪</a:t>
            </a:r>
            <a:r>
              <a:rPr lang="en-US" altLang="zh-CN" sz="1600" dirty="0">
                <a:latin typeface="+mn-ea"/>
              </a:rPr>
              <a:t>20</a:t>
            </a:r>
            <a:r>
              <a:rPr lang="zh-CN" altLang="en-US" sz="1600" dirty="0">
                <a:latin typeface="+mn-ea"/>
              </a:rPr>
              <a:t>年代左右，北九州形成以钢铁、煤炭、化工、造船为主的重化工业基地，成为日本重要的工业地带</a:t>
            </a:r>
            <a:r>
              <a:rPr lang="zh-CN" altLang="en-US" sz="1600" dirty="0" smtClean="0">
                <a:latin typeface="+mn-ea"/>
              </a:rPr>
              <a:t>之一。</a:t>
            </a:r>
            <a:endParaRPr lang="en-US" altLang="zh-CN" sz="1600" dirty="0" smtClean="0">
              <a:latin typeface="+mn-ea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latin typeface="+mn-ea"/>
                <a:cs typeface="Arial"/>
              </a:rPr>
              <a:t>    伴随着重工业的飞速发展，北九州的环境迅速恶化。大气污染、水污染、噪声污染等一系列环境问题日益成为整个社会的公害，尤其是</a:t>
            </a:r>
            <a:r>
              <a:rPr lang="en-US" altLang="zh-CN" sz="1600" dirty="0" smtClean="0">
                <a:latin typeface="+mn-ea"/>
                <a:cs typeface="Arial"/>
              </a:rPr>
              <a:t>1968</a:t>
            </a:r>
            <a:r>
              <a:rPr lang="zh-CN" altLang="en-US" sz="1600" dirty="0" smtClean="0">
                <a:latin typeface="+mn-ea"/>
                <a:cs typeface="Arial"/>
              </a:rPr>
              <a:t>年“米糠油事件”的爆发更是震惊了世界。</a:t>
            </a:r>
            <a:endParaRPr lang="en-US" altLang="zh-CN" sz="1600" dirty="0" smtClean="0">
              <a:latin typeface="+mn-ea"/>
              <a:cs typeface="Arial"/>
            </a:endParaRPr>
          </a:p>
          <a:p>
            <a:pPr indent="0" algn="just" fontAlgn="auto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    20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世纪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代，根据煤炭资源枯竭形势，日本政府进行了多次煤炭政策的调整，加强环境整治和失业人员的再就业培训，在北九州建立近百个工业园，吸引半导体生产和组装为主的新产业入住，加强北九州港口、机场、高速公路等基础设施建设，发展煤炭之都工业遗产旅游。</a:t>
            </a:r>
            <a:endParaRPr lang="zh-CN" altLang="en-US" sz="1600" dirty="0" smtClean="0"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    1993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年建立的北九州科技城，集聚了众多研发机器人、半导体技术及尖端环境科技的大学和科研机构。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1997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年建设北九州生态工业城，靠环境产业振兴地方经济。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283B99-6227-0CDD-E36B-519B373A4E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b="5987"/>
          <a:stretch>
            <a:fillRect/>
          </a:stretch>
        </p:blipFill>
        <p:spPr>
          <a:xfrm>
            <a:off x="7200924" y="1079465"/>
            <a:ext cx="4951320" cy="26178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34371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文本框 1"/>
          <p:cNvSpPr txBox="1"/>
          <p:nvPr>
            <p:custDataLst>
              <p:tags r:id="rId3"/>
            </p:custDataLst>
          </p:nvPr>
        </p:nvSpPr>
        <p:spPr>
          <a:xfrm>
            <a:off x="212559" y="4756674"/>
            <a:ext cx="59093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>
                <a:sym typeface="+mn-lt"/>
              </a:rPr>
              <a:t>1、说出</a:t>
            </a:r>
            <a:r>
              <a:rPr lang="en-US" altLang="zh-CN" dirty="0">
                <a:sym typeface="+mn-lt"/>
              </a:rPr>
              <a:t>20</a:t>
            </a:r>
            <a:r>
              <a:rPr lang="zh-CN" altLang="en-US" dirty="0">
                <a:sym typeface="+mn-lt"/>
              </a:rPr>
              <a:t>世纪</a:t>
            </a:r>
            <a:r>
              <a:rPr lang="en-US" altLang="zh-CN" dirty="0">
                <a:sym typeface="+mn-lt"/>
              </a:rPr>
              <a:t>60</a:t>
            </a:r>
            <a:r>
              <a:rPr lang="zh-CN" altLang="en-US" dirty="0">
                <a:sym typeface="+mn-lt"/>
              </a:rPr>
              <a:t>年代北九州重点发展的产业</a:t>
            </a:r>
            <a:r>
              <a:rPr lang="zh-CN" altLang="en-US" dirty="0" smtClean="0">
                <a:sym typeface="+mn-lt"/>
              </a:rPr>
              <a:t>。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4"/>
          <p:cNvSpPr txBox="1"/>
          <p:nvPr>
            <p:custDataLst>
              <p:tags r:id="rId4"/>
            </p:custDataLst>
          </p:nvPr>
        </p:nvSpPr>
        <p:spPr>
          <a:xfrm>
            <a:off x="625391" y="5101838"/>
            <a:ext cx="5255260" cy="359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半导体生产和组装、环保产业、工业遗产旅游业</a:t>
            </a:r>
          </a:p>
        </p:txBody>
      </p:sp>
      <p:sp>
        <p:nvSpPr>
          <p:cNvPr id="12" name="文本框 1"/>
          <p:cNvSpPr txBox="1"/>
          <p:nvPr>
            <p:custDataLst>
              <p:tags r:id="rId5"/>
            </p:custDataLst>
          </p:nvPr>
        </p:nvSpPr>
        <p:spPr>
          <a:xfrm>
            <a:off x="187187" y="5410531"/>
            <a:ext cx="596182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smtClean="0">
                <a:sym typeface="+mn-lt"/>
              </a:rPr>
              <a:t>2</a:t>
            </a:r>
            <a:r>
              <a:rPr lang="zh-CN" altLang="en-US" dirty="0" smtClean="0">
                <a:sym typeface="+mn-lt"/>
              </a:rPr>
              <a:t>、分析</a:t>
            </a:r>
            <a:r>
              <a:rPr lang="en-US" altLang="zh-CN" dirty="0">
                <a:sym typeface="+mn-lt"/>
              </a:rPr>
              <a:t>20</a:t>
            </a:r>
            <a:r>
              <a:rPr lang="zh-CN" altLang="en-US" dirty="0">
                <a:sym typeface="+mn-lt"/>
              </a:rPr>
              <a:t>世纪</a:t>
            </a:r>
            <a:r>
              <a:rPr lang="en-US" altLang="zh-CN" dirty="0">
                <a:sym typeface="+mn-lt"/>
              </a:rPr>
              <a:t>60</a:t>
            </a:r>
            <a:r>
              <a:rPr lang="zh-CN" altLang="en-US" dirty="0">
                <a:sym typeface="+mn-lt"/>
              </a:rPr>
              <a:t>年代北九州实施转型发展的优势条件</a:t>
            </a:r>
            <a:r>
              <a:rPr lang="zh-CN" altLang="en-US" dirty="0" smtClean="0">
                <a:sym typeface="+mn-lt"/>
              </a:rPr>
              <a:t>。</a:t>
            </a:r>
            <a:endParaRPr lang="zh-CN" altLang="en-US" dirty="0">
              <a:sym typeface="+mn-lt"/>
            </a:endParaRPr>
          </a:p>
        </p:txBody>
      </p:sp>
      <p:sp>
        <p:nvSpPr>
          <p:cNvPr id="13" name="文本框 4"/>
          <p:cNvSpPr txBox="1"/>
          <p:nvPr>
            <p:custDataLst>
              <p:tags r:id="rId6"/>
            </p:custDataLst>
          </p:nvPr>
        </p:nvSpPr>
        <p:spPr>
          <a:xfrm>
            <a:off x="636628" y="5776941"/>
            <a:ext cx="927599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/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基础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设施较完善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；技术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工人与劳动力充足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；位置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及交通条件好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；政府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政策调整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；培训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失业人员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；设立工业园区；加强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交通基础设施建设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；引导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产业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转型；进行环境整治；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探究活动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DFE54A-418C-4D5C-67A1-3EEE94885C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5068" y="992672"/>
            <a:ext cx="7080861" cy="343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600" dirty="0">
                <a:latin typeface="+mn-ea"/>
              </a:rPr>
              <a:t>    九州地区曾经是日本煤炭主产区之一。</a:t>
            </a:r>
            <a:r>
              <a:rPr lang="en-US" altLang="zh-CN" sz="1600" dirty="0">
                <a:latin typeface="+mn-ea"/>
              </a:rPr>
              <a:t>19</a:t>
            </a:r>
            <a:r>
              <a:rPr lang="zh-CN" altLang="en-US" sz="1600" dirty="0">
                <a:latin typeface="+mn-ea"/>
              </a:rPr>
              <a:t>世纪末，利用煤炭资源，北九州工业得到快速发展。</a:t>
            </a:r>
            <a:r>
              <a:rPr lang="en-US" altLang="zh-CN" sz="1600" dirty="0">
                <a:latin typeface="+mn-ea"/>
              </a:rPr>
              <a:t>20</a:t>
            </a:r>
            <a:r>
              <a:rPr lang="zh-CN" altLang="en-US" sz="1600" dirty="0">
                <a:latin typeface="+mn-ea"/>
              </a:rPr>
              <a:t>世纪</a:t>
            </a:r>
            <a:r>
              <a:rPr lang="en-US" altLang="zh-CN" sz="1600" dirty="0">
                <a:latin typeface="+mn-ea"/>
              </a:rPr>
              <a:t>20</a:t>
            </a:r>
            <a:r>
              <a:rPr lang="zh-CN" altLang="en-US" sz="1600" dirty="0">
                <a:latin typeface="+mn-ea"/>
              </a:rPr>
              <a:t>年代左右，北九州形成以钢铁、煤炭、化工、造船为主的重化工业基地，成为日本重要的工业地带</a:t>
            </a:r>
            <a:r>
              <a:rPr lang="zh-CN" altLang="en-US" sz="1600" dirty="0" smtClean="0">
                <a:latin typeface="+mn-ea"/>
              </a:rPr>
              <a:t>之一。</a:t>
            </a:r>
            <a:endParaRPr lang="en-US" altLang="zh-CN" sz="1600" dirty="0" smtClean="0">
              <a:latin typeface="+mn-ea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latin typeface="+mn-ea"/>
                <a:cs typeface="Arial"/>
              </a:rPr>
              <a:t>    伴随着重工业的飞速发展，北九州的环境迅速恶化。大气污染、水污染、噪声污染等一系列环境问题日益成为整个社会的公害，尤其是</a:t>
            </a:r>
            <a:r>
              <a:rPr lang="en-US" altLang="zh-CN" sz="1600" dirty="0" smtClean="0">
                <a:latin typeface="+mn-ea"/>
                <a:cs typeface="Arial"/>
              </a:rPr>
              <a:t>1968</a:t>
            </a:r>
            <a:r>
              <a:rPr lang="zh-CN" altLang="en-US" sz="1600" dirty="0" smtClean="0">
                <a:latin typeface="+mn-ea"/>
                <a:cs typeface="Arial"/>
              </a:rPr>
              <a:t>年“米糠油事件”的爆发更是震惊了世界。</a:t>
            </a:r>
            <a:endParaRPr lang="en-US" altLang="zh-CN" sz="1600" dirty="0" smtClean="0">
              <a:latin typeface="+mn-ea"/>
              <a:cs typeface="Arial"/>
            </a:endParaRPr>
          </a:p>
          <a:p>
            <a:pPr indent="0" algn="just" fontAlgn="auto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    20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世纪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代，根据煤炭资源枯竭形势，日本政府进行了多次煤炭政策的调整，加强环境整治和失业人员的再就业培训，在北九州建立近百个工业园，吸引半导体生产和组装为主的新产业入住，加强北九州港口、机场、高速公路等基础设施建设，发展煤炭之都工业遗产旅游。</a:t>
            </a:r>
            <a:endParaRPr lang="zh-CN" altLang="en-US" sz="1600" dirty="0" smtClean="0"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    1993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年建立的北九州科技城，集聚了众多研发机器人、半导体技术及尖端环境科技的大学和科研机构。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  <a:sym typeface="+mn-ea"/>
              </a:rPr>
              <a:t>1997</a:t>
            </a:r>
            <a:r>
              <a:rPr lang="zh-CN" altLang="en-US" sz="1600" dirty="0" smtClean="0">
                <a:latin typeface="+mn-ea"/>
                <a:cs typeface="微软雅黑" panose="020B0503020204020204" charset="-122"/>
                <a:sym typeface="+mn-ea"/>
              </a:rPr>
              <a:t>年建设北九州生态工业城，靠环境产业振兴地方经济。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283B99-6227-0CDD-E36B-519B373A4E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b="5987"/>
          <a:stretch>
            <a:fillRect/>
          </a:stretch>
        </p:blipFill>
        <p:spPr>
          <a:xfrm>
            <a:off x="7200924" y="1079465"/>
            <a:ext cx="4951320" cy="26178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34371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4" name="文本框 1"/>
          <p:cNvSpPr txBox="1"/>
          <p:nvPr>
            <p:custDataLst>
              <p:tags r:id="rId3"/>
            </p:custDataLst>
          </p:nvPr>
        </p:nvSpPr>
        <p:spPr>
          <a:xfrm>
            <a:off x="200438" y="4800930"/>
            <a:ext cx="8201439" cy="3970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sym typeface="+mn-lt"/>
              </a:rPr>
              <a:t>3</a:t>
            </a:r>
            <a:r>
              <a:rPr lang="zh-CN" altLang="en-US" dirty="0" smtClean="0">
                <a:sym typeface="+mn-lt"/>
              </a:rPr>
              <a:t>、</a:t>
            </a:r>
            <a:r>
              <a:rPr lang="en-US" altLang="zh-CN" dirty="0" smtClean="0">
                <a:sym typeface="+mn-lt"/>
              </a:rPr>
              <a:t>20</a:t>
            </a:r>
            <a:r>
              <a:rPr lang="zh-CN" altLang="en-US" dirty="0">
                <a:sym typeface="+mn-lt"/>
              </a:rPr>
              <a:t>世纪</a:t>
            </a:r>
            <a:r>
              <a:rPr lang="en-US" altLang="zh-CN" dirty="0">
                <a:sym typeface="+mn-lt"/>
              </a:rPr>
              <a:t>90</a:t>
            </a:r>
            <a:r>
              <a:rPr lang="zh-CN" altLang="en-US" dirty="0">
                <a:sym typeface="+mn-lt"/>
              </a:rPr>
              <a:t>年代北九州发展的方向有了怎样的改变</a:t>
            </a:r>
            <a:r>
              <a:rPr lang="zh-CN" altLang="en-US" dirty="0" smtClean="0">
                <a:sym typeface="+mn-lt"/>
              </a:rPr>
              <a:t>？</a:t>
            </a:r>
            <a:endParaRPr lang="zh-CN" altLang="en-US" dirty="0">
              <a:sym typeface="+mn-lt"/>
            </a:endParaRPr>
          </a:p>
        </p:txBody>
      </p:sp>
      <p:sp>
        <p:nvSpPr>
          <p:cNvPr id="15" name="文本框 5"/>
          <p:cNvSpPr txBox="1"/>
          <p:nvPr>
            <p:custDataLst>
              <p:tags r:id="rId4"/>
            </p:custDataLst>
          </p:nvPr>
        </p:nvSpPr>
        <p:spPr>
          <a:xfrm>
            <a:off x="590799" y="5188585"/>
            <a:ext cx="6419601" cy="359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向高新技术、尖端环境科技、生态与循环经济方向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发展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分析日本北九州转型之路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探究活动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3285" y="22270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标题 40961"/>
          <p:cNvSpPr txBox="1"/>
          <p:nvPr/>
        </p:nvSpPr>
        <p:spPr>
          <a:xfrm>
            <a:off x="205000" y="265147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课堂导读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24465F-2795-2C17-DA7C-33F3317A95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329" y="1247735"/>
            <a:ext cx="69428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n-ea"/>
              </a:rPr>
              <a:t>    </a:t>
            </a:r>
            <a:r>
              <a:rPr lang="zh-CN" altLang="zh-CN" sz="2400" dirty="0">
                <a:latin typeface="+mn-ea"/>
              </a:rPr>
              <a:t>阜新市因煤炭资源丰富</a:t>
            </a:r>
            <a:r>
              <a:rPr lang="zh-CN" altLang="en-US" sz="2400" dirty="0">
                <a:latin typeface="+mn-ea"/>
              </a:rPr>
              <a:t>，</a:t>
            </a:r>
            <a:r>
              <a:rPr lang="zh-CN" altLang="zh-CN" sz="2400" dirty="0">
                <a:latin typeface="+mn-ea"/>
              </a:rPr>
              <a:t>曾被称为“煤电之城”</a:t>
            </a:r>
            <a:r>
              <a:rPr lang="zh-CN" altLang="en-US" sz="2400" dirty="0">
                <a:latin typeface="+mn-ea"/>
              </a:rPr>
              <a:t>。</a:t>
            </a:r>
            <a:r>
              <a:rPr lang="zh-CN" altLang="zh-CN" sz="2400" dirty="0">
                <a:latin typeface="+mn-ea"/>
              </a:rPr>
              <a:t>我国第三套人民币的</a:t>
            </a:r>
            <a:r>
              <a:rPr lang="en-US" altLang="zh-CN" sz="2400" dirty="0">
                <a:latin typeface="+mn-ea"/>
              </a:rPr>
              <a:t>5</a:t>
            </a:r>
            <a:r>
              <a:rPr lang="zh-CN" altLang="zh-CN" sz="2400" dirty="0">
                <a:latin typeface="+mn-ea"/>
              </a:rPr>
              <a:t>元券背面图案</a:t>
            </a:r>
            <a:r>
              <a:rPr lang="zh-CN" altLang="zh-CN" sz="2400" dirty="0" smtClean="0">
                <a:latin typeface="+mn-ea"/>
              </a:rPr>
              <a:t>中</a:t>
            </a:r>
            <a:r>
              <a:rPr lang="zh-CN" altLang="en-US" sz="2400" dirty="0" smtClean="0">
                <a:latin typeface="+mn-ea"/>
              </a:rPr>
              <a:t>，</a:t>
            </a:r>
            <a:r>
              <a:rPr lang="zh-CN" altLang="zh-CN" sz="2400" dirty="0" smtClean="0">
                <a:latin typeface="+mn-ea"/>
              </a:rPr>
              <a:t>左侧</a:t>
            </a:r>
            <a:r>
              <a:rPr lang="zh-CN" altLang="zh-CN" sz="2400" dirty="0">
                <a:latin typeface="+mn-ea"/>
              </a:rPr>
              <a:t>的煤炭开采图的原型就是取自阜新市海州露天煤矿，可见阜新市昔日的辉煌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20</a:t>
            </a:r>
            <a:r>
              <a:rPr lang="zh-CN" altLang="en-US" sz="2400" dirty="0">
                <a:latin typeface="+mn-ea"/>
              </a:rPr>
              <a:t>世纪末，阜新市开始转变以煤电为主的经济结构</a:t>
            </a:r>
            <a:r>
              <a:rPr lang="zh-CN" altLang="en-US" sz="2400" dirty="0" smtClean="0">
                <a:latin typeface="+mn-ea"/>
              </a:rPr>
              <a:t>。</a:t>
            </a:r>
            <a:r>
              <a:rPr lang="zh-CN" altLang="en-US" sz="2400" kern="100" dirty="0" smtClean="0">
                <a:latin typeface="+mn-ea"/>
                <a:cs typeface="Times New Roman" panose="02020603050405020304" pitchFamily="18" charset="0"/>
              </a:rPr>
              <a:t>阜新市为什么要转变？阜新市发展的方向是什么？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3BFD35A-7DEF-A30C-72CB-FA5E60C9128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t="23481"/>
          <a:stretch>
            <a:fillRect/>
          </a:stretch>
        </p:blipFill>
        <p:spPr bwMode="auto">
          <a:xfrm>
            <a:off x="7288696" y="3570091"/>
            <a:ext cx="4710244" cy="2566489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288696" y="1071990"/>
            <a:ext cx="4659215" cy="23868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112" y="116112"/>
            <a:ext cx="8285766" cy="897779"/>
            <a:chOff x="-209078" y="140678"/>
            <a:chExt cx="5697828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8" y="140678"/>
              <a:ext cx="569782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一</a:t>
              </a:r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、资源枯竭型城市及其转型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Title 1"/>
          <p:cNvSpPr txBox="1"/>
          <p:nvPr>
            <p:custDataLst>
              <p:tags r:id="rId2"/>
            </p:custDataLst>
          </p:nvPr>
        </p:nvSpPr>
        <p:spPr>
          <a:xfrm>
            <a:off x="281500" y="1195167"/>
            <a:ext cx="322135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认识相关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  <a:cs typeface="微软雅黑" panose="020B0503020204020204" pitchFamily="34" charset="-122"/>
              </a:rPr>
              <a:t>概念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宋体" pitchFamily="2" charset="-122"/>
              <a:ea typeface="宋体" pitchFamily="2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95668" y="1811314"/>
            <a:ext cx="231809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kern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资源型城市</a:t>
            </a:r>
            <a:endParaRPr kumimoji="0" lang="zh-CN" altLang="en-US" sz="2400" b="1" i="0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882124" y="1869565"/>
            <a:ext cx="7247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000" b="1" strike="noStrike" noProof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以自然资源的开采和加工业为主导产业的城市。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8570" y="1585624"/>
            <a:ext cx="7063823" cy="2779642"/>
          </a:xfrm>
          <a:prstGeom prst="rect">
            <a:avLst/>
          </a:prstGeom>
          <a:noFill/>
        </p:spPr>
      </p:pic>
      <p:sp>
        <p:nvSpPr>
          <p:cNvPr id="5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3868717-B513-94FC-CC8A-1970734C753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583650" y="300373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兴起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期</a:t>
            </a:r>
          </a:p>
        </p:txBody>
      </p:sp>
      <p:sp>
        <p:nvSpPr>
          <p:cNvPr id="4" name="标题 40961"/>
          <p:cNvSpPr txBox="1"/>
          <p:nvPr/>
        </p:nvSpPr>
        <p:spPr>
          <a:xfrm>
            <a:off x="33792" y="83832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0128" y="1325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504" y="96573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109A52-0BBA-F675-2630-B270EBF623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08855" y="2066993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繁荣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期</a:t>
            </a:r>
          </a:p>
        </p:txBody>
      </p:sp>
      <p:sp>
        <p:nvSpPr>
          <p:cNvPr id="9" name="文本框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9ABB78-9321-40F8-F49A-B7A250CADE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90456" y="284693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衰退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期</a:t>
            </a:r>
          </a:p>
        </p:txBody>
      </p:sp>
      <p:sp>
        <p:nvSpPr>
          <p:cNvPr id="10" name="矩形 9"/>
          <p:cNvSpPr/>
          <p:nvPr/>
        </p:nvSpPr>
        <p:spPr>
          <a:xfrm>
            <a:off x="9835194" y="194603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</a:rPr>
              <a:t>A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9901454" y="2820677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</a:rPr>
              <a:t>B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7204636" y="2416486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</a:rPr>
              <a:t>N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5501731" y="328450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prstClr val="black"/>
                </a:solidFill>
              </a:rPr>
              <a:t>M</a:t>
            </a:r>
            <a:endParaRPr lang="zh-CN" altLang="en-US" b="1" dirty="0"/>
          </a:p>
        </p:txBody>
      </p:sp>
      <p:sp>
        <p:nvSpPr>
          <p:cNvPr id="14" name="文本框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9ABB78-9321-40F8-F49A-B7A250CADE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64562" y="171387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新生期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677" y="1530950"/>
            <a:ext cx="4247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、图中</a:t>
            </a:r>
            <a:r>
              <a:rPr lang="en-US" altLang="zh-CN" sz="2000" dirty="0" smtClean="0">
                <a:latin typeface="+mn-ea"/>
              </a:rPr>
              <a:t>M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N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A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B</a:t>
            </a:r>
            <a:r>
              <a:rPr lang="zh-CN" altLang="en-US" sz="2000" dirty="0" smtClean="0">
                <a:latin typeface="+mn-ea"/>
              </a:rPr>
              <a:t>各阶段分别处于资源型城市生命周期的哪个时期？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680" y="2470530"/>
            <a:ext cx="4236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、资源型城市生命周期的各时期分别有何特征？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3720" y="4405666"/>
            <a:ext cx="2239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chemeClr val="accent5"/>
                </a:solidFill>
                <a:latin typeface="+mn-ea"/>
              </a:rPr>
              <a:t>自然资源的开发，相关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产业</a:t>
            </a:r>
            <a:r>
              <a:rPr lang="zh-CN" altLang="zh-CN" sz="2000" dirty="0" smtClean="0">
                <a:solidFill>
                  <a:schemeClr val="accent5"/>
                </a:solidFill>
                <a:latin typeface="+mn-ea"/>
              </a:rPr>
              <a:t>和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人员</a:t>
            </a:r>
            <a:r>
              <a:rPr lang="zh-CN" altLang="zh-CN" sz="2000" dirty="0" smtClean="0">
                <a:solidFill>
                  <a:schemeClr val="accent5"/>
                </a:solidFill>
                <a:latin typeface="+mn-ea"/>
              </a:rPr>
              <a:t>集聚，城市快速发展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。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1" name="文本框 12"/>
          <p:cNvSpPr txBox="1"/>
          <p:nvPr>
            <p:custDataLst>
              <p:tags r:id="rId5"/>
            </p:custDataLst>
          </p:nvPr>
        </p:nvSpPr>
        <p:spPr>
          <a:xfrm>
            <a:off x="6804189" y="4685223"/>
            <a:ext cx="188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chemeClr val="accent5"/>
                </a:solidFill>
                <a:latin typeface="+mn-ea"/>
                <a:cs typeface="华文楷体" panose="02010600040101010101" pitchFamily="2" charset="-122"/>
                <a:sym typeface="+mn-ea"/>
              </a:rPr>
              <a:t>高度依赖资源，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城市经济</a:t>
            </a:r>
            <a:r>
              <a:rPr lang="zh-CN" altLang="en-US" sz="2000" dirty="0">
                <a:solidFill>
                  <a:schemeClr val="accent5"/>
                </a:solidFill>
                <a:latin typeface="+mn-ea"/>
              </a:rPr>
              <a:t>总量达到最大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值。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56100" y="4546698"/>
            <a:ext cx="2385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chemeClr val="accent5"/>
                </a:solidFill>
                <a:latin typeface="+mn-ea"/>
              </a:rPr>
              <a:t>自然资源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枯竭，或市场明显转移，产业规模缩减，城市经济总量逐渐下降。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72600" y="289560"/>
            <a:ext cx="2406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创新路径合适，城市实现持续发展。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  <p:cxnSp>
        <p:nvCxnSpPr>
          <p:cNvPr id="23" name="直接箭头连接符 22"/>
          <p:cNvCxnSpPr/>
          <p:nvPr>
            <p:custDataLst>
              <p:tags r:id="rId6"/>
            </p:custDataLst>
          </p:nvPr>
        </p:nvCxnSpPr>
        <p:spPr>
          <a:xfrm flipV="1">
            <a:off x="3607435" y="3307080"/>
            <a:ext cx="1955165" cy="1153796"/>
          </a:xfrm>
          <a:prstGeom prst="straightConnector1">
            <a:avLst/>
          </a:prstGeom>
          <a:ln w="381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>
            <p:custDataLst>
              <p:tags r:id="rId7"/>
            </p:custDataLst>
          </p:nvPr>
        </p:nvCxnSpPr>
        <p:spPr>
          <a:xfrm flipV="1">
            <a:off x="7524115" y="2575560"/>
            <a:ext cx="370205" cy="2083436"/>
          </a:xfrm>
          <a:prstGeom prst="straightConnector1">
            <a:avLst/>
          </a:prstGeom>
          <a:ln w="381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9" idx="2"/>
          </p:cNvCxnSpPr>
          <p:nvPr>
            <p:custDataLst>
              <p:tags r:id="rId8"/>
            </p:custDataLst>
          </p:nvPr>
        </p:nvCxnSpPr>
        <p:spPr>
          <a:xfrm flipV="1">
            <a:off x="10648315" y="3308599"/>
            <a:ext cx="98544" cy="1258957"/>
          </a:xfrm>
          <a:prstGeom prst="straightConnector1">
            <a:avLst/>
          </a:prstGeom>
          <a:ln w="381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4" idx="0"/>
          </p:cNvCxnSpPr>
          <p:nvPr>
            <p:custDataLst>
              <p:tags r:id="rId9"/>
            </p:custDataLst>
          </p:nvPr>
        </p:nvCxnSpPr>
        <p:spPr>
          <a:xfrm flipH="1">
            <a:off x="10620965" y="980758"/>
            <a:ext cx="42590" cy="733116"/>
          </a:xfrm>
          <a:prstGeom prst="straightConnector1">
            <a:avLst/>
          </a:prstGeom>
          <a:ln w="38100">
            <a:solidFill>
              <a:schemeClr val="tx1">
                <a:alpha val="7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7" grpId="0"/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6112" y="116112"/>
            <a:ext cx="9186914" cy="897779"/>
            <a:chOff x="-209078" y="140678"/>
            <a:chExt cx="6317515" cy="8977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6" name="文本框 14"/>
            <p:cNvSpPr txBox="1"/>
            <p:nvPr/>
          </p:nvSpPr>
          <p:spPr>
            <a:xfrm>
              <a:off x="-209078" y="140678"/>
              <a:ext cx="63175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二、焦作市以煤炭为基础的产业兴衰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7" name="标题 40961"/>
          <p:cNvSpPr txBox="1"/>
          <p:nvPr/>
        </p:nvSpPr>
        <p:spPr>
          <a:xfrm>
            <a:off x="26504" y="1067819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2840" y="997239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11"/>
          <p:cNvSpPr txBox="1"/>
          <p:nvPr>
            <p:custDataLst>
              <p:tags r:id="rId1"/>
            </p:custDataLst>
          </p:nvPr>
        </p:nvSpPr>
        <p:spPr>
          <a:xfrm>
            <a:off x="85684" y="1910466"/>
            <a:ext cx="724276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dirty="0">
                <a:latin typeface="+mn-ea"/>
              </a:rPr>
              <a:t>材料一：</a:t>
            </a:r>
            <a:r>
              <a:rPr lang="zh-CN" altLang="en-US" dirty="0">
                <a:latin typeface="+mn-ea"/>
                <a:sym typeface="+mn-ea"/>
              </a:rPr>
              <a:t>焦作市地处河南省西北部，南临</a:t>
            </a:r>
            <a:r>
              <a:rPr lang="zh-CN" altLang="en-US" dirty="0" smtClean="0">
                <a:latin typeface="+mn-ea"/>
                <a:sym typeface="+mn-ea"/>
              </a:rPr>
              <a:t>黄河，</a:t>
            </a:r>
            <a:r>
              <a:rPr lang="zh-CN" altLang="en-US" dirty="0" smtClean="0">
                <a:latin typeface="+mn-ea"/>
              </a:rPr>
              <a:t>位置适中，</a:t>
            </a:r>
            <a:r>
              <a:rPr lang="zh-CN" altLang="en-US" dirty="0" smtClean="0">
                <a:latin typeface="+mn-ea"/>
                <a:sym typeface="+mn-ea"/>
              </a:rPr>
              <a:t>具有承东启西、通南达北的优越地理位置。</a:t>
            </a:r>
            <a:r>
              <a:rPr lang="zh-CN" altLang="en-US" dirty="0" smtClean="0">
                <a:latin typeface="+mn-ea"/>
              </a:rPr>
              <a:t>境内</a:t>
            </a:r>
            <a:r>
              <a:rPr lang="zh-CN" altLang="en-US" dirty="0">
                <a:latin typeface="+mn-ea"/>
              </a:rPr>
              <a:t>有东西长65千米、南北宽20千米、保有储量32.4亿吨的煤田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CN" altLang="en-US" dirty="0" smtClean="0">
                <a:latin typeface="+mn-ea"/>
                <a:sym typeface="+mn-ea"/>
              </a:rPr>
              <a:t>储量较大，质量较好，</a:t>
            </a:r>
            <a:r>
              <a:rPr lang="zh-CN" altLang="en-US" dirty="0" smtClean="0">
                <a:latin typeface="+mn-ea"/>
              </a:rPr>
              <a:t>为</a:t>
            </a:r>
            <a:r>
              <a:rPr lang="zh-CN" altLang="en-US" dirty="0">
                <a:latin typeface="+mn-ea"/>
              </a:rPr>
              <a:t>单一的优质无烟煤，是化工和钢铁工业的理想原料</a:t>
            </a:r>
            <a:r>
              <a:rPr lang="zh-CN" altLang="en-US" dirty="0" smtClean="0">
                <a:latin typeface="+mn-ea"/>
              </a:rPr>
              <a:t>。中国能源消费结构以煤炭为主， </a:t>
            </a:r>
            <a:r>
              <a:rPr lang="en-US" altLang="zh-CN" dirty="0" smtClean="0">
                <a:latin typeface="+mn-ea"/>
                <a:sym typeface="+mn-ea"/>
              </a:rPr>
              <a:t>19</a:t>
            </a:r>
            <a:r>
              <a:rPr lang="zh-CN" altLang="en-US" dirty="0">
                <a:latin typeface="+mn-ea"/>
                <a:sym typeface="+mn-ea"/>
              </a:rPr>
              <a:t>世纪末，焦作大规模开采煤矿，修建铁路。从</a:t>
            </a:r>
            <a:r>
              <a:rPr lang="en-US" altLang="zh-CN" dirty="0">
                <a:latin typeface="+mn-ea"/>
                <a:sym typeface="+mn-ea"/>
              </a:rPr>
              <a:t>1956</a:t>
            </a:r>
            <a:r>
              <a:rPr lang="zh-CN" altLang="en-US" dirty="0">
                <a:latin typeface="+mn-ea"/>
                <a:sym typeface="+mn-ea"/>
              </a:rPr>
              <a:t>年建市之初，焦作市就以煤炭工业为基础，一直是全国优质无烟煤生产基地，煤炭工业产值占全市工业总产值的一半</a:t>
            </a:r>
            <a:r>
              <a:rPr lang="zh-CN" altLang="en-US" dirty="0" smtClean="0">
                <a:latin typeface="+mn-ea"/>
                <a:sym typeface="+mn-ea"/>
              </a:rPr>
              <a:t>。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 smtClean="0">
                <a:latin typeface="+mn-ea"/>
              </a:rPr>
              <a:t>世纪</a:t>
            </a:r>
            <a:r>
              <a:rPr lang="en-US" altLang="zh-CN" dirty="0" smtClean="0">
                <a:latin typeface="+mn-ea"/>
              </a:rPr>
              <a:t>80</a:t>
            </a:r>
            <a:r>
              <a:rPr lang="zh-CN" altLang="en-US" dirty="0" smtClean="0">
                <a:latin typeface="+mn-ea"/>
              </a:rPr>
              <a:t>年代，焦作市形成了以煤炭为基础的化学工业、机械工业、电力工业等较为完整的工业体系。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1995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年，焦作资源型企业的从业人数占全市从业人数的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21.56%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，资源型企业增加值占全市工业增加值的比重在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90%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以上。</a:t>
            </a:r>
            <a:endParaRPr lang="zh-CN" altLang="en-US" dirty="0">
              <a:latin typeface="+mn-ea"/>
            </a:endParaRPr>
          </a:p>
        </p:txBody>
      </p:sp>
      <p:sp>
        <p:nvSpPr>
          <p:cNvPr id="11" name="文本框 12"/>
          <p:cNvSpPr txBox="1"/>
          <p:nvPr>
            <p:custDataLst>
              <p:tags r:id="rId2"/>
            </p:custDataLst>
          </p:nvPr>
        </p:nvSpPr>
        <p:spPr>
          <a:xfrm>
            <a:off x="90114" y="4717583"/>
            <a:ext cx="27900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材料二：焦作市位置示意</a:t>
            </a:r>
          </a:p>
        </p:txBody>
      </p:sp>
      <p:sp>
        <p:nvSpPr>
          <p:cNvPr id="14" name="矩形 13"/>
          <p:cNvSpPr/>
          <p:nvPr/>
        </p:nvSpPr>
        <p:spPr>
          <a:xfrm>
            <a:off x="139810" y="503945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7367352" y="1991250"/>
            <a:ext cx="4610257" cy="232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文本框 12"/>
          <p:cNvSpPr txBox="1"/>
          <p:nvPr>
            <p:custDataLst>
              <p:tags r:id="rId4"/>
            </p:custDataLst>
          </p:nvPr>
        </p:nvSpPr>
        <p:spPr>
          <a:xfrm>
            <a:off x="175877" y="5436656"/>
            <a:ext cx="11002026" cy="4356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 sz="2800" b="1">
                <a:latin typeface="+mn-ea"/>
                <a:cs typeface="阿里巴巴普惠体 R" panose="00020600040101010101" pitchFamily="18" charset="-122"/>
              </a:defRPr>
            </a:lvl1pPr>
          </a:lstStyle>
          <a:p>
            <a:pPr fontAlgn="auto">
              <a:lnSpc>
                <a:spcPct val="130000"/>
              </a:lnSpc>
              <a:buNone/>
            </a:pPr>
            <a:r>
              <a:rPr lang="en-US" altLang="zh-CN" sz="2000" b="0" dirty="0" smtClean="0"/>
              <a:t>1</a:t>
            </a:r>
            <a:r>
              <a:rPr lang="zh-CN" altLang="en-US" sz="2000" b="0" dirty="0" smtClean="0"/>
              <a:t>、说明</a:t>
            </a:r>
            <a:r>
              <a:rPr lang="en-US" altLang="zh-CN" sz="2000" b="0" dirty="0"/>
              <a:t>1956</a:t>
            </a:r>
            <a:r>
              <a:rPr lang="zh-CN" altLang="en-US" sz="2000" b="0" dirty="0"/>
              <a:t>年建市之初、</a:t>
            </a:r>
            <a:r>
              <a:rPr lang="en-US" altLang="zh-CN" sz="2000" b="0" dirty="0"/>
              <a:t>20</a:t>
            </a:r>
            <a:r>
              <a:rPr lang="zh-CN" altLang="en-US" sz="2000" b="0" dirty="0"/>
              <a:t>世纪</a:t>
            </a:r>
            <a:r>
              <a:rPr lang="en-US" altLang="zh-CN" sz="2000" b="0" dirty="0"/>
              <a:t>80</a:t>
            </a:r>
            <a:r>
              <a:rPr lang="zh-CN" altLang="en-US" sz="2000" b="0" dirty="0"/>
              <a:t>年代焦作市分别处于资源型城市生命周期哪个阶段</a:t>
            </a:r>
            <a:r>
              <a:rPr lang="en-US" altLang="zh-CN" sz="2000" b="0" dirty="0"/>
              <a:t>?</a:t>
            </a:r>
          </a:p>
        </p:txBody>
      </p:sp>
      <p:sp>
        <p:nvSpPr>
          <p:cNvPr id="35" name="矩形 34"/>
          <p:cNvSpPr/>
          <p:nvPr/>
        </p:nvSpPr>
        <p:spPr>
          <a:xfrm>
            <a:off x="3544210" y="58710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微软雅黑"/>
              </a:rPr>
              <a:t>繁荣期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56452" y="58718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微软雅黑"/>
              </a:rPr>
              <a:t>兴起期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0961"/>
          <p:cNvSpPr txBox="1"/>
          <p:nvPr/>
        </p:nvSpPr>
        <p:spPr>
          <a:xfrm>
            <a:off x="66260" y="97084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2596" y="26504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11"/>
          <p:cNvSpPr txBox="1"/>
          <p:nvPr>
            <p:custDataLst>
              <p:tags r:id="rId1"/>
            </p:custDataLst>
          </p:nvPr>
        </p:nvSpPr>
        <p:spPr>
          <a:xfrm>
            <a:off x="125440" y="939731"/>
            <a:ext cx="724276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dirty="0">
                <a:latin typeface="+mn-ea"/>
              </a:rPr>
              <a:t>材料一：</a:t>
            </a:r>
            <a:r>
              <a:rPr lang="zh-CN" altLang="en-US" dirty="0">
                <a:latin typeface="+mn-ea"/>
                <a:sym typeface="+mn-ea"/>
              </a:rPr>
              <a:t>焦作市地处河南省西北部，南临</a:t>
            </a:r>
            <a:r>
              <a:rPr lang="zh-CN" altLang="en-US" dirty="0" smtClean="0">
                <a:latin typeface="+mn-ea"/>
                <a:sym typeface="+mn-ea"/>
              </a:rPr>
              <a:t>黄河，</a:t>
            </a:r>
            <a:r>
              <a:rPr lang="zh-CN" altLang="en-US" dirty="0" smtClean="0">
                <a:latin typeface="+mn-ea"/>
              </a:rPr>
              <a:t>位置适中，</a:t>
            </a:r>
            <a:r>
              <a:rPr lang="zh-CN" altLang="en-US" dirty="0" smtClean="0">
                <a:latin typeface="+mn-ea"/>
                <a:sym typeface="+mn-ea"/>
              </a:rPr>
              <a:t>具有承东启西、通南达北的优越地理位置。</a:t>
            </a:r>
            <a:r>
              <a:rPr lang="zh-CN" altLang="en-US" dirty="0" smtClean="0">
                <a:latin typeface="+mn-ea"/>
              </a:rPr>
              <a:t>境内</a:t>
            </a:r>
            <a:r>
              <a:rPr lang="zh-CN" altLang="en-US" dirty="0">
                <a:latin typeface="+mn-ea"/>
              </a:rPr>
              <a:t>有东西长65千米、南北宽20千米、保有储量32.4亿吨的煤田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CN" altLang="en-US" dirty="0" smtClean="0">
                <a:latin typeface="+mn-ea"/>
                <a:sym typeface="+mn-ea"/>
              </a:rPr>
              <a:t>储量较大，质量较好，</a:t>
            </a:r>
            <a:r>
              <a:rPr lang="zh-CN" altLang="en-US" dirty="0" smtClean="0">
                <a:latin typeface="+mn-ea"/>
              </a:rPr>
              <a:t>为</a:t>
            </a:r>
            <a:r>
              <a:rPr lang="zh-CN" altLang="en-US" dirty="0">
                <a:latin typeface="+mn-ea"/>
              </a:rPr>
              <a:t>单一的优质无烟煤，是化工和钢铁工业的理想原料</a:t>
            </a:r>
            <a:r>
              <a:rPr lang="zh-CN" altLang="en-US" dirty="0" smtClean="0">
                <a:latin typeface="+mn-ea"/>
              </a:rPr>
              <a:t>。中国能源消费结构以煤炭为主， </a:t>
            </a:r>
            <a:r>
              <a:rPr lang="en-US" altLang="zh-CN" dirty="0" smtClean="0">
                <a:latin typeface="+mn-ea"/>
                <a:sym typeface="+mn-ea"/>
              </a:rPr>
              <a:t>19</a:t>
            </a:r>
            <a:r>
              <a:rPr lang="zh-CN" altLang="en-US" dirty="0">
                <a:latin typeface="+mn-ea"/>
                <a:sym typeface="+mn-ea"/>
              </a:rPr>
              <a:t>世纪末，焦作大规模开采煤矿，修建铁路。从</a:t>
            </a:r>
            <a:r>
              <a:rPr lang="en-US" altLang="zh-CN" dirty="0">
                <a:latin typeface="+mn-ea"/>
                <a:sym typeface="+mn-ea"/>
              </a:rPr>
              <a:t>1956</a:t>
            </a:r>
            <a:r>
              <a:rPr lang="zh-CN" altLang="en-US" dirty="0">
                <a:latin typeface="+mn-ea"/>
                <a:sym typeface="+mn-ea"/>
              </a:rPr>
              <a:t>年建市之初，焦作市就以煤炭工业为基础，一直是全国优质无烟煤生产基地，煤炭工业产值占全市工业总产值的一半</a:t>
            </a:r>
            <a:r>
              <a:rPr lang="zh-CN" altLang="en-US" dirty="0" smtClean="0">
                <a:latin typeface="+mn-ea"/>
                <a:sym typeface="+mn-ea"/>
              </a:rPr>
              <a:t>。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 smtClean="0">
                <a:latin typeface="+mn-ea"/>
              </a:rPr>
              <a:t>世纪</a:t>
            </a:r>
            <a:r>
              <a:rPr lang="en-US" altLang="zh-CN" dirty="0" smtClean="0">
                <a:latin typeface="+mn-ea"/>
              </a:rPr>
              <a:t>80</a:t>
            </a:r>
            <a:r>
              <a:rPr lang="zh-CN" altLang="en-US" dirty="0" smtClean="0">
                <a:latin typeface="+mn-ea"/>
              </a:rPr>
              <a:t>年代，焦作市形成了以煤炭为基础的化学工业、机械工业、电力工业等较为完整的工业体系。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1995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年，焦作资源型企业的从业人数占全市从业人数的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21.56%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，资源型企业增加值占全市工业增加值的比重在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90%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以上。</a:t>
            </a:r>
            <a:endParaRPr lang="zh-CN" altLang="en-US" dirty="0">
              <a:latin typeface="+mn-ea"/>
            </a:endParaRPr>
          </a:p>
        </p:txBody>
      </p:sp>
      <p:sp>
        <p:nvSpPr>
          <p:cNvPr id="11" name="文本框 12"/>
          <p:cNvSpPr txBox="1"/>
          <p:nvPr>
            <p:custDataLst>
              <p:tags r:id="rId2"/>
            </p:custDataLst>
          </p:nvPr>
        </p:nvSpPr>
        <p:spPr>
          <a:xfrm>
            <a:off x="106680" y="3731608"/>
            <a:ext cx="27900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材料二：焦作市位置示意</a:t>
            </a:r>
          </a:p>
        </p:txBody>
      </p:sp>
      <p:sp>
        <p:nvSpPr>
          <p:cNvPr id="12" name="文本框 13"/>
          <p:cNvSpPr txBox="1"/>
          <p:nvPr>
            <p:custDataLst>
              <p:tags r:id="rId3"/>
            </p:custDataLst>
          </p:nvPr>
        </p:nvSpPr>
        <p:spPr>
          <a:xfrm>
            <a:off x="121920" y="4456777"/>
            <a:ext cx="587071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、</a:t>
            </a:r>
            <a:r>
              <a:rPr lang="zh-CN" altLang="en-US" dirty="0" smtClean="0">
                <a:latin typeface="+mn-ea"/>
                <a:sym typeface="+mn-ea"/>
              </a:rPr>
              <a:t>焦作市煤炭</a:t>
            </a:r>
            <a:r>
              <a:rPr lang="zh-CN" altLang="en-US" dirty="0">
                <a:latin typeface="+mn-ea"/>
                <a:sym typeface="+mn-ea"/>
              </a:rPr>
              <a:t>产业兴起</a:t>
            </a:r>
            <a:r>
              <a:rPr lang="zh-CN" altLang="en-US" dirty="0" smtClean="0">
                <a:latin typeface="+mn-ea"/>
                <a:sym typeface="+mn-ea"/>
              </a:rPr>
              <a:t>的优势区位条件有哪些</a:t>
            </a:r>
            <a:r>
              <a:rPr lang="en-US" altLang="zh-CN" dirty="0" smtClean="0">
                <a:latin typeface="+mn-ea"/>
                <a:sym typeface="+mn-ea"/>
              </a:rPr>
              <a:t>?</a:t>
            </a:r>
            <a:endParaRPr lang="zh-CN" altLang="en-US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00" y="4038256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2420" y="507546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煤炭资源储量丰富；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0288" y="50844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分布范围广；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7309" y="508557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煤质优良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41945" y="5416241"/>
            <a:ext cx="348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公路、铁路经过，交通便利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64056" y="60619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靠近黄河，水源充足；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95754" y="477081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位置适中，距离郑州近；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77607" y="5752614"/>
            <a:ext cx="364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距离能源消费地较近，市场广阔；</a:t>
            </a:r>
            <a:endParaRPr lang="zh-CN" altLang="en-US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7407109" y="1020514"/>
            <a:ext cx="4661598" cy="234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2024194" y="642770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工业体系完善；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4549" y="477317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地理位置：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39464" y="509095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资源条件：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76736" y="578013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市场条件：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39879" y="543550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交通条件：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432867" y="60619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水源条件：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40155" y="63972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+mn-ea"/>
              </a:rPr>
              <a:t>产业基础条件：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390668" y="508292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埋藏浅，易开采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;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11"/>
          <p:cNvSpPr txBox="1"/>
          <p:nvPr>
            <p:custDataLst>
              <p:tags r:id="rId1"/>
            </p:custDataLst>
          </p:nvPr>
        </p:nvSpPr>
        <p:spPr>
          <a:xfrm>
            <a:off x="0" y="982814"/>
            <a:ext cx="7242767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dirty="0">
                <a:latin typeface="+mn-ea"/>
              </a:rPr>
              <a:t>材料一：</a:t>
            </a:r>
            <a:r>
              <a:rPr lang="zh-CN" altLang="en-US" dirty="0">
                <a:latin typeface="+mn-ea"/>
                <a:sym typeface="+mn-ea"/>
              </a:rPr>
              <a:t>焦作市地处河南省西北部，南临</a:t>
            </a:r>
            <a:r>
              <a:rPr lang="zh-CN" altLang="en-US" dirty="0" smtClean="0">
                <a:latin typeface="+mn-ea"/>
                <a:sym typeface="+mn-ea"/>
              </a:rPr>
              <a:t>黄河，</a:t>
            </a:r>
            <a:r>
              <a:rPr lang="zh-CN" altLang="en-US" dirty="0" smtClean="0">
                <a:latin typeface="+mn-ea"/>
              </a:rPr>
              <a:t>位置适中，</a:t>
            </a:r>
            <a:r>
              <a:rPr lang="zh-CN" altLang="en-US" dirty="0" smtClean="0">
                <a:latin typeface="+mn-ea"/>
                <a:sym typeface="+mn-ea"/>
              </a:rPr>
              <a:t>具有承东启西、通南达北的优越地理位置。</a:t>
            </a:r>
            <a:r>
              <a:rPr lang="zh-CN" altLang="en-US" dirty="0" smtClean="0">
                <a:latin typeface="+mn-ea"/>
              </a:rPr>
              <a:t>境内</a:t>
            </a:r>
            <a:r>
              <a:rPr lang="zh-CN" altLang="en-US" dirty="0">
                <a:latin typeface="+mn-ea"/>
              </a:rPr>
              <a:t>有东西长65千米、南北宽20千米、保有储量32.4亿吨的煤田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CN" altLang="en-US" dirty="0" smtClean="0">
                <a:latin typeface="+mn-ea"/>
                <a:sym typeface="+mn-ea"/>
              </a:rPr>
              <a:t>储量较大，质量较好，</a:t>
            </a:r>
            <a:r>
              <a:rPr lang="zh-CN" altLang="en-US" dirty="0" smtClean="0">
                <a:latin typeface="+mn-ea"/>
              </a:rPr>
              <a:t>为</a:t>
            </a:r>
            <a:r>
              <a:rPr lang="zh-CN" altLang="en-US" dirty="0">
                <a:latin typeface="+mn-ea"/>
              </a:rPr>
              <a:t>单一的优质无烟煤，是化工和钢铁工业的理想原料</a:t>
            </a:r>
            <a:r>
              <a:rPr lang="zh-CN" altLang="en-US" dirty="0" smtClean="0">
                <a:latin typeface="+mn-ea"/>
              </a:rPr>
              <a:t>。中国能源消费结构以煤炭为主， </a:t>
            </a:r>
            <a:r>
              <a:rPr lang="en-US" altLang="zh-CN" dirty="0" smtClean="0">
                <a:latin typeface="+mn-ea"/>
                <a:sym typeface="+mn-ea"/>
              </a:rPr>
              <a:t>19</a:t>
            </a:r>
            <a:r>
              <a:rPr lang="zh-CN" altLang="en-US" dirty="0">
                <a:latin typeface="+mn-ea"/>
                <a:sym typeface="+mn-ea"/>
              </a:rPr>
              <a:t>世纪末，焦作大规模开采煤矿，修建铁路。从</a:t>
            </a:r>
            <a:r>
              <a:rPr lang="en-US" altLang="zh-CN" dirty="0">
                <a:latin typeface="+mn-ea"/>
                <a:sym typeface="+mn-ea"/>
              </a:rPr>
              <a:t>1956</a:t>
            </a:r>
            <a:r>
              <a:rPr lang="zh-CN" altLang="en-US" dirty="0">
                <a:latin typeface="+mn-ea"/>
                <a:sym typeface="+mn-ea"/>
              </a:rPr>
              <a:t>年建市之初，焦作市就以煤炭工业为基础，一直是全国优质无烟煤生产基地，煤炭工业产值占全市工业总产值的一半</a:t>
            </a:r>
            <a:r>
              <a:rPr lang="zh-CN" altLang="en-US" dirty="0" smtClean="0">
                <a:latin typeface="+mn-ea"/>
                <a:sym typeface="+mn-ea"/>
              </a:rPr>
              <a:t>。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 smtClean="0">
                <a:latin typeface="+mn-ea"/>
              </a:rPr>
              <a:t>世纪</a:t>
            </a:r>
            <a:r>
              <a:rPr lang="en-US" altLang="zh-CN" dirty="0" smtClean="0">
                <a:latin typeface="+mn-ea"/>
              </a:rPr>
              <a:t>80</a:t>
            </a:r>
            <a:r>
              <a:rPr lang="zh-CN" altLang="en-US" dirty="0" smtClean="0">
                <a:latin typeface="+mn-ea"/>
              </a:rPr>
              <a:t>年代，焦作市形成了以煤炭为基础的化学工业、机械工业、电力工业等较为完整的工业体系。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1995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年，焦作资源型企业的从业人数占全市从业人数的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21.56%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，资源型企业增加值占全市工业增加值的比重在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90%</a:t>
            </a:r>
            <a:r>
              <a:rPr lang="zh-CN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以上。</a:t>
            </a:r>
            <a:endParaRPr lang="zh-CN" altLang="en-US" dirty="0">
              <a:latin typeface="+mn-ea"/>
            </a:endParaRPr>
          </a:p>
        </p:txBody>
      </p:sp>
      <p:sp>
        <p:nvSpPr>
          <p:cNvPr id="7" name="标题 40961"/>
          <p:cNvSpPr txBox="1"/>
          <p:nvPr/>
        </p:nvSpPr>
        <p:spPr>
          <a:xfrm>
            <a:off x="39756" y="83832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6092" y="1325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2"/>
          <p:cNvSpPr txBox="1"/>
          <p:nvPr>
            <p:custDataLst>
              <p:tags r:id="rId2"/>
            </p:custDataLst>
          </p:nvPr>
        </p:nvSpPr>
        <p:spPr>
          <a:xfrm>
            <a:off x="15240" y="3797882"/>
            <a:ext cx="27900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材料二：焦作市位置示意</a:t>
            </a:r>
          </a:p>
        </p:txBody>
      </p:sp>
      <p:sp>
        <p:nvSpPr>
          <p:cNvPr id="14" name="矩形 13"/>
          <p:cNvSpPr/>
          <p:nvPr/>
        </p:nvSpPr>
        <p:spPr>
          <a:xfrm>
            <a:off x="120595" y="411843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0475" y="4542170"/>
            <a:ext cx="8164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+mn-ea"/>
                <a:sym typeface="+mn-ea"/>
              </a:rPr>
              <a:t>3</a:t>
            </a:r>
            <a:r>
              <a:rPr lang="zh-CN" altLang="en-US" dirty="0" smtClean="0">
                <a:latin typeface="+mn-ea"/>
                <a:sym typeface="+mn-ea"/>
              </a:rPr>
              <a:t>、焦作市因煤而兴,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 20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世纪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80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年代</a:t>
            </a:r>
            <a:r>
              <a:rPr lang="zh-CN" altLang="en-US" dirty="0" smtClean="0">
                <a:latin typeface="+mn-ea"/>
                <a:sym typeface="+mn-ea"/>
              </a:rPr>
              <a:t>建立的主要工业部门有哪些?</a:t>
            </a:r>
            <a:endParaRPr lang="zh-CN" altLang="en-US" dirty="0">
              <a:latin typeface="+mn-ea"/>
              <a:sym typeface="+mn-ea"/>
            </a:endParaRPr>
          </a:p>
        </p:txBody>
      </p:sp>
      <p:sp>
        <p:nvSpPr>
          <p:cNvPr id="23" name="文本框 4"/>
          <p:cNvSpPr txBox="1"/>
          <p:nvPr>
            <p:custDataLst>
              <p:tags r:id="rId3"/>
            </p:custDataLst>
          </p:nvPr>
        </p:nvSpPr>
        <p:spPr>
          <a:xfrm>
            <a:off x="739580" y="4876496"/>
            <a:ext cx="3505091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化学工业、机械工业、电力</a:t>
            </a:r>
            <a:r>
              <a:rPr lang="zh-CN" altLang="en-US" dirty="0">
                <a:solidFill>
                  <a:srgbClr val="FF0000"/>
                </a:solidFill>
              </a:rPr>
              <a:t>工业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 bwMode="auto">
          <a:xfrm>
            <a:off x="7252893" y="1010590"/>
            <a:ext cx="4772095" cy="24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-1" y="848160"/>
            <a:ext cx="1219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+mn-ea"/>
                <a:sym typeface="+mn-ea"/>
              </a:rPr>
              <a:t>材料：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  <a:sym typeface="+mn-ea"/>
              </a:rPr>
              <a:t>焦作因煤而兴，煤炭资源型产业比重一度超过90%。 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>
                <a:latin typeface="+mn-ea"/>
              </a:rPr>
              <a:t>世纪</a:t>
            </a:r>
            <a:r>
              <a:rPr lang="en-US" altLang="zh-CN" dirty="0">
                <a:latin typeface="+mn-ea"/>
              </a:rPr>
              <a:t>90</a:t>
            </a:r>
            <a:r>
              <a:rPr lang="zh-CN" altLang="en-US" dirty="0">
                <a:latin typeface="+mn-ea"/>
              </a:rPr>
              <a:t>年代中后期，焦作</a:t>
            </a:r>
            <a:r>
              <a:rPr lang="zh-CN" altLang="en-US" dirty="0" smtClean="0">
                <a:latin typeface="+mn-ea"/>
              </a:rPr>
              <a:t>市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的煤炭资源出现枯竭，</a:t>
            </a:r>
            <a:r>
              <a:rPr lang="zh-CN" altLang="en-US" dirty="0" smtClean="0">
                <a:latin typeface="+mn-ea"/>
              </a:rPr>
              <a:t>多数</a:t>
            </a:r>
            <a:r>
              <a:rPr lang="zh-CN" altLang="en-US" dirty="0">
                <a:latin typeface="+mn-ea"/>
              </a:rPr>
              <a:t>国有煤矿先后宣告无煤可采而封井，原煤年产量由鼎盛时期的</a:t>
            </a:r>
            <a:r>
              <a:rPr lang="en-US" altLang="zh-CN" dirty="0">
                <a:latin typeface="+mn-ea"/>
              </a:rPr>
              <a:t>1000</a:t>
            </a:r>
            <a:r>
              <a:rPr lang="zh-CN" altLang="en-US" dirty="0">
                <a:latin typeface="+mn-ea"/>
              </a:rPr>
              <a:t>多万吨骤减至</a:t>
            </a:r>
            <a:r>
              <a:rPr lang="en-US" altLang="zh-CN" dirty="0">
                <a:latin typeface="+mn-ea"/>
              </a:rPr>
              <a:t>400</a:t>
            </a:r>
            <a:r>
              <a:rPr lang="zh-CN" altLang="en-US" dirty="0">
                <a:latin typeface="+mn-ea"/>
              </a:rPr>
              <a:t>多万吨，与之相配套的大批企业开工不足，亏损严重，全市经济连年下降，下岗职工占全市职工的</a:t>
            </a:r>
            <a:r>
              <a:rPr lang="en-US" altLang="zh-CN" dirty="0">
                <a:latin typeface="+mn-ea"/>
              </a:rPr>
              <a:t>1/6</a:t>
            </a:r>
            <a:r>
              <a:rPr lang="zh-CN" altLang="en-US" dirty="0">
                <a:latin typeface="+mn-ea"/>
              </a:rPr>
              <a:t>。此外，焦作市还面临城市基础设施落后、采煤遗留的各类环境破坏等问题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    焦作上百年的地下煤炭开采，形成了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40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多平方千米的沉陷区，出现地面塌陷、地表裂缝等地质灾害，使上万户民宅、若干所学校和医院的建筑受损；也导致大量耕地受到破坏。废弃矿井等破坏了当地的生态环境。到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2009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年年底，工业煤矸石堆存量超过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2600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万吨，（煤矸石是：混含在煤层中的石块，含少量可燃物，不易燃烧。煤矸石在露天堆积时，易于风化成微细颗粒，造成大气污染。煤矸石中的重金属将会污染周围土壤、 水体）不仅占用大量土地，而且还污染地下水。采煤时的废水排放也造成环境污染。</a:t>
            </a:r>
            <a:endParaRPr lang="zh-CN" altLang="en-US" dirty="0">
              <a:latin typeface="+mn-ea"/>
            </a:endParaRPr>
          </a:p>
        </p:txBody>
      </p:sp>
      <p:sp>
        <p:nvSpPr>
          <p:cNvPr id="5" name="标题 40961"/>
          <p:cNvSpPr txBox="1"/>
          <p:nvPr/>
        </p:nvSpPr>
        <p:spPr>
          <a:xfrm>
            <a:off x="39756" y="83832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6092" y="1325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7333" y="3840919"/>
            <a:ext cx="4798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ym typeface="+mn-ea"/>
              </a:rPr>
              <a:t>4</a:t>
            </a:r>
            <a:r>
              <a:rPr lang="zh-CN" altLang="en-US" dirty="0" smtClean="0">
                <a:sym typeface="+mn-ea"/>
              </a:rPr>
              <a:t>、焦作市煤炭开采产生的环境问题有哪些？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09601" y="476677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形成地下采空区，地面塌陷；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6155" y="5270011"/>
            <a:ext cx="6106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废水排放、堆放的矿渣，造成水污染、土壤污染；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6347" y="4255504"/>
            <a:ext cx="605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开挖地表，造成耕地、植被破坏，生态环境恶化；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3603" y="341606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-1" y="848160"/>
            <a:ext cx="12192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+mn-ea"/>
                <a:sym typeface="+mn-ea"/>
              </a:rPr>
              <a:t>材料：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  <a:sym typeface="+mn-ea"/>
              </a:rPr>
              <a:t>焦作因煤而兴，煤炭资源型产业比重一度超过90%。 </a:t>
            </a:r>
            <a:r>
              <a:rPr lang="en-US" altLang="zh-CN" dirty="0" smtClean="0">
                <a:latin typeface="+mn-ea"/>
              </a:rPr>
              <a:t>20</a:t>
            </a:r>
            <a:r>
              <a:rPr lang="zh-CN" altLang="en-US" dirty="0">
                <a:latin typeface="+mn-ea"/>
              </a:rPr>
              <a:t>世纪</a:t>
            </a:r>
            <a:r>
              <a:rPr lang="en-US" altLang="zh-CN" dirty="0">
                <a:latin typeface="+mn-ea"/>
              </a:rPr>
              <a:t>90</a:t>
            </a:r>
            <a:r>
              <a:rPr lang="zh-CN" altLang="en-US" dirty="0">
                <a:latin typeface="+mn-ea"/>
              </a:rPr>
              <a:t>年代中后期，焦作</a:t>
            </a:r>
            <a:r>
              <a:rPr lang="zh-CN" altLang="en-US" dirty="0" smtClean="0">
                <a:latin typeface="+mn-ea"/>
              </a:rPr>
              <a:t>市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的煤炭资源出现枯竭，</a:t>
            </a:r>
            <a:r>
              <a:rPr lang="zh-CN" altLang="en-US" dirty="0" smtClean="0">
                <a:latin typeface="+mn-ea"/>
              </a:rPr>
              <a:t>多数</a:t>
            </a:r>
            <a:r>
              <a:rPr lang="zh-CN" altLang="en-US" dirty="0">
                <a:latin typeface="+mn-ea"/>
              </a:rPr>
              <a:t>国有煤矿先后宣告无煤可采而封井，原煤年产量由鼎盛时期的</a:t>
            </a:r>
            <a:r>
              <a:rPr lang="en-US" altLang="zh-CN" dirty="0">
                <a:latin typeface="+mn-ea"/>
              </a:rPr>
              <a:t>1000</a:t>
            </a:r>
            <a:r>
              <a:rPr lang="zh-CN" altLang="en-US" dirty="0">
                <a:latin typeface="+mn-ea"/>
              </a:rPr>
              <a:t>多万吨骤减至</a:t>
            </a:r>
            <a:r>
              <a:rPr lang="en-US" altLang="zh-CN" dirty="0">
                <a:latin typeface="+mn-ea"/>
              </a:rPr>
              <a:t>400</a:t>
            </a:r>
            <a:r>
              <a:rPr lang="zh-CN" altLang="en-US" dirty="0">
                <a:latin typeface="+mn-ea"/>
              </a:rPr>
              <a:t>多万吨，与之相配套的大批企业开工不足，亏损严重，全市经济连年下降，下岗职工占全市职工的</a:t>
            </a:r>
            <a:r>
              <a:rPr lang="en-US" altLang="zh-CN" dirty="0">
                <a:latin typeface="+mn-ea"/>
              </a:rPr>
              <a:t>1/6</a:t>
            </a:r>
            <a:r>
              <a:rPr lang="zh-CN" altLang="en-US" dirty="0">
                <a:latin typeface="+mn-ea"/>
              </a:rPr>
              <a:t>。此外，焦作市还面临城市基础设施落后、采煤遗留的各类环境破坏等问题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    焦作上百年的地下煤炭开采，形成了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40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多平方千米的沉陷区，出现地面塌陷、地表裂缝等地质灾害，使上万户民宅、若干所学校和医院的建筑受损；也导致大量耕地受到破坏。废弃矿井等破坏了当地的生态环境。到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2009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年年底，工业煤矸石堆存量超过</a:t>
            </a:r>
            <a:r>
              <a:rPr lang="en-US" altLang="zh-CN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2600</a:t>
            </a:r>
            <a:r>
              <a:rPr lang="zh-CN" altLang="en-US" kern="100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万吨，（煤矸石是：混含在煤层中的石块，含少量可燃物，不易燃烧。煤矸石在露天堆积时，易于风化成微细颗粒，造成大气污染。煤矸石中的重金属将会污染周围土壤、 水体）不仅占用大量土地，而且还污染地下水。采煤时的废水排放也造成环境污染。</a:t>
            </a:r>
            <a:endParaRPr lang="zh-CN" altLang="en-US" dirty="0">
              <a:latin typeface="+mn-ea"/>
            </a:endParaRPr>
          </a:p>
        </p:txBody>
      </p:sp>
      <p:sp>
        <p:nvSpPr>
          <p:cNvPr id="5" name="标题 40961"/>
          <p:cNvSpPr txBox="1"/>
          <p:nvPr/>
        </p:nvSpPr>
        <p:spPr>
          <a:xfrm>
            <a:off x="39756" y="83832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6092" y="1325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3603" y="341606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文本框 23"/>
          <p:cNvSpPr txBox="1"/>
          <p:nvPr>
            <p:custDataLst>
              <p:tags r:id="rId2"/>
            </p:custDataLst>
          </p:nvPr>
        </p:nvSpPr>
        <p:spPr>
          <a:xfrm>
            <a:off x="183763" y="3831045"/>
            <a:ext cx="643437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en-US" dirty="0" smtClean="0">
                <a:sym typeface="+mn-ea"/>
              </a:rPr>
              <a:t>焦作</a:t>
            </a:r>
            <a:r>
              <a:rPr lang="zh-CN" altLang="en-US" dirty="0">
                <a:sym typeface="+mn-ea"/>
              </a:rPr>
              <a:t>市20世纪90年代</a:t>
            </a:r>
            <a:r>
              <a:rPr lang="zh-CN" altLang="en-US" dirty="0" smtClean="0">
                <a:sym typeface="+mn-ea"/>
              </a:rPr>
              <a:t>以来煤炭产业衰退的主要原因是什么？</a:t>
            </a:r>
            <a:endParaRPr lang="zh-CN" altLang="en-US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6556" y="418712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煤炭资源枯竭；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921" y="4990107"/>
            <a:ext cx="817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产业结构单一，</a:t>
            </a:r>
            <a:r>
              <a:rPr lang="zh-CN" altLang="en-US" dirty="0" smtClean="0">
                <a:solidFill>
                  <a:srgbClr val="FF0000"/>
                </a:solidFill>
              </a:rPr>
              <a:t>产品附加值低</a:t>
            </a:r>
            <a:r>
              <a:rPr lang="zh-CN" altLang="zh-CN" dirty="0" smtClean="0">
                <a:solidFill>
                  <a:srgbClr val="FF0000"/>
                </a:solidFill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市场适应性差，社会经济后续发展动力不足；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869" y="4582701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煤炭的能源地位下降，开采成本上升，市场竞争力下降；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0606" y="5684940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ct val="150000"/>
            </a:pP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环境污染、生态破坏严重；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3539" y="53222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宋体" panose="02010600030101010101" pitchFamily="2" charset="-122"/>
              </a:rPr>
              <a:t>技术落后；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7095d4a-4a5c-4435-9107-abb11b48ac34"/>
  <p:tag name="COMMONDATA" val="eyJoZGlkIjoiZDc4ZGFlNDllNWQzNTUzZmY4NTdjYzk4NGI0ODc3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  <p:tag name="KSO_WM_BEAUTIFY_FLAG" val=""/>
  <p:tag name="KSO_WM_UNIT_PLACING_PICTURE_USER_VIEWPORT" val="{&quot;height&quot;:6375,&quot;width&quot;:12150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3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6"/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932</TotalTime>
  <Words>3548</Words>
  <Application>Microsoft Office PowerPoint</Application>
  <PresentationFormat>自定义</PresentationFormat>
  <Paragraphs>191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316</cp:revision>
  <dcterms:created xsi:type="dcterms:W3CDTF">2016-10-20T08:02:00Z</dcterms:created>
  <dcterms:modified xsi:type="dcterms:W3CDTF">2025-03-17T11:13:03Z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447E55C9BD6A47A8AB72504CB20138C9</vt:lpwstr>
  </property>
  <property fmtid="{D5CDD505-2E9C-101B-9397-08002B2CF9AE}" pid="3" name="KSOProductBuildVer">
    <vt:lpwstr>2052-11.1.0.12763</vt:lpwstr>
  </property>
</Properties>
</file>