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3"/>
    <p:sldId id="260" r:id="rId4"/>
    <p:sldId id="304" r:id="rId5"/>
    <p:sldId id="412" r:id="rId6"/>
    <p:sldId id="413" r:id="rId7"/>
    <p:sldId id="265" r:id="rId8"/>
    <p:sldId id="267" r:id="rId9"/>
    <p:sldId id="395" r:id="rId10"/>
    <p:sldId id="431" r:id="rId12"/>
    <p:sldId id="359" r:id="rId13"/>
    <p:sldId id="433" r:id="rId14"/>
    <p:sldId id="432" r:id="rId15"/>
    <p:sldId id="436" r:id="rId16"/>
    <p:sldId id="277" r:id="rId17"/>
    <p:sldId id="435" r:id="rId18"/>
    <p:sldId id="437" r:id="rId19"/>
    <p:sldId id="439" r:id="rId20"/>
    <p:sldId id="438" r:id="rId21"/>
    <p:sldId id="278" r:id="rId22"/>
    <p:sldId id="440" r:id="rId23"/>
    <p:sldId id="444" r:id="rId24"/>
    <p:sldId id="441" r:id="rId25"/>
    <p:sldId id="442" r:id="rId26"/>
    <p:sldId id="443" r:id="rId27"/>
    <p:sldId id="445" r:id="rId28"/>
    <p:sldId id="287" r:id="rId29"/>
    <p:sldId id="295" r:id="rId30"/>
    <p:sldId id="296" r:id="rId31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0" clrIdx="0"/>
  <p:cmAuthor id="7" name="liyan" initials="l" lastIdx="0" clrIdx="6"/>
  <p:cmAuthor id="1" name="WWW" initials="W" lastIdx="0" clrIdx="0"/>
  <p:cmAuthor id="8" name="1206988966@qq.com" initials="1" lastIdx="0" clrIdx="2"/>
  <p:cmAuthor id="2" name="作者" initials="A" lastIdx="0" clrIdx="1"/>
  <p:cmAuthor id="9" name="姜伟光" initials="姜" lastIdx="0" clrIdx="0"/>
  <p:cmAuthor id="3" name="User" initials="U" lastIdx="0" clrIdx="2"/>
  <p:cmAuthor id="10" name="123" initials="1" lastIdx="0" clrIdx="9"/>
  <p:cmAuthor id="4" name="wei" initials="w" lastIdx="0" clrIdx="3"/>
  <p:cmAuthor id="11" name="my" initials="m" lastIdx="0" clrIdx="10"/>
  <p:cmAuthor id="5" name="user" initials="u" lastIdx="0" clrIdx="4"/>
  <p:cmAuthor id="6" name="东哥" initials="东" lastIdx="0" clrIdx="5"/>
  <p:cmAuthor id="13" name="CommUser" initials="C" lastIdx="0" clrIdx="0"/>
  <p:cmAuthor id="14" name="zq" initials="z" lastIdx="0" clrIdx="0"/>
  <p:cmAuthor id="15" name="viola_yang" initials="v" lastIdx="0" clrIdx="0"/>
  <p:cmAuthor id="16" name="志龙 姜" initials="志" lastIdx="0" clrIdx="0"/>
  <p:cmAuthor id="17" name="SHMILY" initials="S" lastIdx="0" clrIdx="0"/>
  <p:cmAuthor id="18" name="admin" initials="a" lastIdx="0" clrIdx="0"/>
  <p:cmAuthor id="19" name="Tracy Chen" initials="T" lastIdx="0" clrIdx="0"/>
  <p:cmAuthor id="20" name="dongwc0205" initials="d" lastIdx="0" clrIdx="15"/>
  <p:cmAuthor id="21" name="Hi_ Young" initials="H" lastIdx="0" clrIdx="0"/>
  <p:cmAuthor id="22" name="pangyt" initials="p" lastIdx="0" clrIdx="0"/>
  <p:cmAuthor id="23" name="easonyoun" initials="e" lastIdx="0" clrIdx="0"/>
  <p:cmAuthor id="24" name="zhouyangfan" initials="z" lastIdx="0" clrIdx="0"/>
  <p:cmAuthor id="25" name="tplife" initials="t" lastIdx="0" clrIdx="0"/>
  <p:cmAuthor id="26" name="??" initials="?" lastIdx="0" clrIdx="0"/>
  <p:cmAuthor id="12" name="Lenovo" initials="L" lastIdx="0" clrIdx="11"/>
  <p:cmAuthor id="2001" name="骆倩怡_Znauj26B" initials="authorId_382814100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gs" Target="tags/tag385.xml"/><Relationship Id="rId35" Type="http://schemas.openxmlformats.org/officeDocument/2006/relationships/commentAuthors" Target="commentAuthors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tags" Target="../tags/tag384.xml"/><Relationship Id="rId5" Type="http://schemas.openxmlformats.org/officeDocument/2006/relationships/tags" Target="../tags/tag383.xml"/><Relationship Id="rId4" Type="http://schemas.openxmlformats.org/officeDocument/2006/relationships/tags" Target="../tags/tag382.xml"/><Relationship Id="rId3" Type="http://schemas.openxmlformats.org/officeDocument/2006/relationships/tags" Target="../tags/tag381.xml"/><Relationship Id="rId2" Type="http://schemas.openxmlformats.org/officeDocument/2006/relationships/tags" Target="../tags/tag380.xml"/><Relationship Id="rId1" Type="http://schemas.openxmlformats.org/officeDocument/2006/relationships/tags" Target="../tags/tag37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5" Type="http://schemas.openxmlformats.org/officeDocument/2006/relationships/tags" Target="../tags/tag352.xml"/><Relationship Id="rId4" Type="http://schemas.openxmlformats.org/officeDocument/2006/relationships/tags" Target="../tags/tag351.xml"/><Relationship Id="rId3" Type="http://schemas.openxmlformats.org/officeDocument/2006/relationships/tags" Target="../tags/tag350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/>
          </p:cNvSpPr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/>
              <a:t>换成框架总结方式，然后引出第三个问题，变化的原因，然后对比分析出区位优势等，最后点出升级和表现。技术进步---技术创新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5"/>
            </p:custDataLst>
          </p:nvPr>
        </p:nvSpPr>
        <p:spPr/>
        <p:txBody>
          <a:bodyPr/>
          <a:lstStyle/>
          <a:p>
            <a:fld id="{8FCF930D-D5B7-49F2-9EC9-DBEE5582C2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0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image" Target="../media/image2.jpeg"/><Relationship Id="rId11" Type="http://schemas.openxmlformats.org/officeDocument/2006/relationships/tags" Target="../tags/tag17.xml"/><Relationship Id="rId10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09769" y="6355663"/>
            <a:ext cx="2843904" cy="3662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E5035-52D4-4CAC-A7D2-0A0729749601}" type="datetime11">
              <a:rPr lang="zh-CN" altLang="en-US" smtClean="0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65908" y="6355663"/>
            <a:ext cx="3860184" cy="36625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738328" y="6355663"/>
            <a:ext cx="2843905" cy="36625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46639A2-44C9-4C56-AD26-C6DE8F5D1FFB}" type="slidenum">
              <a:rPr lang="zh-CN" altLang="en-US"/>
            </a:fld>
            <a:endParaRPr lang="zh-CN" altLang="en-US"/>
          </a:p>
        </p:txBody>
      </p:sp>
      <p:sp>
        <p:nvSpPr>
          <p:cNvPr id="5" name="矩形 4"/>
          <p:cNvSpPr/>
          <p:nvPr userDrawn="1">
            <p:custDataLst>
              <p:tags r:id="rId5"/>
            </p:custDataLst>
          </p:nvPr>
        </p:nvSpPr>
        <p:spPr>
          <a:xfrm>
            <a:off x="450187" y="556100"/>
            <a:ext cx="1483265" cy="594407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>
              <a:defRPr/>
            </a:pPr>
            <a:endParaRPr lang="zh-CN" altLang="en-US" sz="1905"/>
          </a:p>
        </p:txBody>
      </p:sp>
      <p:grpSp>
        <p:nvGrpSpPr>
          <p:cNvPr id="6" name="组合 13"/>
          <p:cNvGrpSpPr/>
          <p:nvPr userDrawn="1">
            <p:custDataLst>
              <p:tags r:id="rId6"/>
            </p:custDataLst>
          </p:nvPr>
        </p:nvGrpSpPr>
        <p:grpSpPr>
          <a:xfrm>
            <a:off x="594454" y="2237838"/>
            <a:ext cx="1192659" cy="2381361"/>
            <a:chOff x="785989" y="1773637"/>
            <a:chExt cx="1191667" cy="2382942"/>
          </a:xfrm>
        </p:grpSpPr>
        <p:sp>
          <p:nvSpPr>
            <p:cNvPr id="7" name="矩形 6"/>
            <p:cNvSpPr/>
            <p:nvPr>
              <p:custDataLst>
                <p:tags r:id="rId7"/>
              </p:custDataLst>
            </p:nvPr>
          </p:nvSpPr>
          <p:spPr>
            <a:xfrm>
              <a:off x="785989" y="1773637"/>
              <a:ext cx="1191667" cy="1183547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905"/>
            </a:p>
          </p:txBody>
        </p:sp>
        <p:sp>
          <p:nvSpPr>
            <p:cNvPr id="8" name="文本框 4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85989" y="2956903"/>
              <a:ext cx="1191667" cy="1199676"/>
            </a:xfrm>
            <a:prstGeom prst="rect">
              <a:avLst/>
            </a:prstGeom>
            <a:solidFill>
              <a:srgbClr val="EAEAEA"/>
            </a:solidFill>
            <a:ln w="3175">
              <a:solidFill>
                <a:schemeClr val="bg1"/>
              </a:solidFill>
              <a:miter lim="800000"/>
            </a:ln>
          </p:spPr>
          <p:txBody>
            <a:bodyPr>
              <a:spAutoFit/>
            </a:bodyPr>
            <a:lstStyle>
              <a:lvl1pPr>
                <a:defRPr sz="28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8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8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8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8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3600" b="1">
                  <a:solidFill>
                    <a:srgbClr val="333F50"/>
                  </a:solidFill>
                  <a:latin typeface="微软雅黑" panose="020B0503020204020204" charset="-122"/>
                  <a:ea typeface="微软雅黑" panose="020B0503020204020204" charset="-122"/>
                </a:rPr>
                <a:t>情境导入</a:t>
              </a:r>
              <a:endParaRPr lang="zh-CN" altLang="en-US" sz="3600" b="1">
                <a:solidFill>
                  <a:srgbClr val="333F5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9" name="图片 30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6030" y="2434406"/>
            <a:ext cx="789507" cy="78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>
            <p:custDataLst>
              <p:tags r:id="rId4"/>
            </p:custDataLst>
          </p:nvPr>
        </p:nvSpPr>
        <p:spPr>
          <a:xfrm>
            <a:off x="-25400" y="18415"/>
            <a:ext cx="12216765" cy="1036320"/>
          </a:xfrm>
          <a:prstGeom prst="rect">
            <a:avLst/>
          </a:prstGeom>
          <a:solidFill>
            <a:srgbClr val="09A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>
            <p:custDataLst>
              <p:tags r:id="rId5"/>
            </p:custDataLst>
          </p:nvPr>
        </p:nvSpPr>
        <p:spPr>
          <a:xfrm>
            <a:off x="11791315" y="980440"/>
            <a:ext cx="400685" cy="5852795"/>
          </a:xfrm>
          <a:prstGeom prst="rect">
            <a:avLst/>
          </a:prstGeom>
          <a:solidFill>
            <a:srgbClr val="09A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>
            <p:custDataLst>
              <p:tags r:id="rId6"/>
            </p:custDataLst>
          </p:nvPr>
        </p:nvSpPr>
        <p:spPr>
          <a:xfrm>
            <a:off x="-24765" y="932815"/>
            <a:ext cx="400685" cy="5852795"/>
          </a:xfrm>
          <a:prstGeom prst="rect">
            <a:avLst/>
          </a:prstGeom>
          <a:solidFill>
            <a:srgbClr val="09A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>
            <p:custDataLst>
              <p:tags r:id="rId7"/>
            </p:custDataLst>
          </p:nvPr>
        </p:nvSpPr>
        <p:spPr>
          <a:xfrm>
            <a:off x="-24765" y="6395085"/>
            <a:ext cx="12216765" cy="462915"/>
          </a:xfrm>
          <a:prstGeom prst="rect">
            <a:avLst/>
          </a:prstGeom>
          <a:solidFill>
            <a:srgbClr val="09A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5" name="组合 34"/>
          <p:cNvGrpSpPr/>
          <p:nvPr userDrawn="1">
            <p:custDataLst>
              <p:tags r:id="rId8"/>
            </p:custDataLst>
          </p:nvPr>
        </p:nvGrpSpPr>
        <p:grpSpPr>
          <a:xfrm>
            <a:off x="-1" y="328152"/>
            <a:ext cx="1912331" cy="645160"/>
            <a:chOff x="-1" y="328152"/>
            <a:chExt cx="1912331" cy="645160"/>
          </a:xfrm>
        </p:grpSpPr>
        <p:sp>
          <p:nvSpPr>
            <p:cNvPr id="38" name="矩形 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15050" y="328152"/>
              <a:ext cx="1097280" cy="64516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chemeClr val="bg2">
                  <a:lumMod val="50000"/>
                  <a:alpha val="4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zh-CN" altLang="en-US" sz="3600">
                  <a:solidFill>
                    <a:schemeClr val="bg1"/>
                  </a:solidFill>
                  <a:sym typeface="+mn-ea"/>
                </a:rPr>
                <a:t>活动</a:t>
              </a:r>
              <a:endParaRPr kumimoji="0" lang="zh-CN" altLang="en-US" sz="3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Impact" panose="020B0806030902050204" pitchFamily="34" charset="0"/>
              </a:endParaRPr>
            </a:p>
          </p:txBody>
        </p:sp>
        <p:sp>
          <p:nvSpPr>
            <p:cNvPr id="39" name="矩形 38"/>
            <p:cNvSpPr/>
            <p:nvPr>
              <p:custDataLst>
                <p:tags r:id="rId10"/>
              </p:custDataLst>
            </p:nvPr>
          </p:nvSpPr>
          <p:spPr>
            <a:xfrm>
              <a:off x="-1" y="379187"/>
              <a:ext cx="551543" cy="486412"/>
            </a:xfrm>
            <a:prstGeom prst="rect">
              <a:avLst/>
            </a:prstGeom>
            <a:solidFill>
              <a:schemeClr val="bg1"/>
            </a:solidFill>
            <a:ln w="1270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  <p:sp>
          <p:nvSpPr>
            <p:cNvPr id="40" name="矩形 39"/>
            <p:cNvSpPr/>
            <p:nvPr>
              <p:custDataLst>
                <p:tags r:id="rId11"/>
              </p:custDataLst>
            </p:nvPr>
          </p:nvSpPr>
          <p:spPr>
            <a:xfrm>
              <a:off x="638834" y="390365"/>
              <a:ext cx="120200" cy="475234"/>
            </a:xfrm>
            <a:prstGeom prst="rect">
              <a:avLst/>
            </a:prstGeom>
            <a:solidFill>
              <a:schemeClr val="bg1"/>
            </a:solidFill>
            <a:ln w="1270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F10855C-C9CE-404D-9516-02768B0B94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C860A2B-FFB5-4C27-AAF9-3D9798C812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image" Target="file:///D:\qq&#25991;&#20214;\712321467\Image\C2C\Image2\%7b75232B38-A165-1FB7-499C-2E1C792CACB5%7d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3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3" name="图片 1073743875" descr="学科网 zxxk.com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 r:link="rId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6.xml"/><Relationship Id="rId2" Type="http://schemas.openxmlformats.org/officeDocument/2006/relationships/image" Target="../media/image5.png"/><Relationship Id="rId1" Type="http://schemas.openxmlformats.org/officeDocument/2006/relationships/tags" Target="../tags/tag2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tags" Target="../tags/tag123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32.xml"/><Relationship Id="rId8" Type="http://schemas.openxmlformats.org/officeDocument/2006/relationships/tags" Target="../tags/tag131.xml"/><Relationship Id="rId7" Type="http://schemas.openxmlformats.org/officeDocument/2006/relationships/tags" Target="../tags/tag130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3" Type="http://schemas.openxmlformats.org/officeDocument/2006/relationships/tags" Target="../tags/tag126.xml"/><Relationship Id="rId28" Type="http://schemas.openxmlformats.org/officeDocument/2006/relationships/slideLayout" Target="../slideLayouts/slideLayout5.xml"/><Relationship Id="rId27" Type="http://schemas.openxmlformats.org/officeDocument/2006/relationships/tags" Target="../tags/tag150.xml"/><Relationship Id="rId26" Type="http://schemas.openxmlformats.org/officeDocument/2006/relationships/tags" Target="../tags/tag149.xml"/><Relationship Id="rId25" Type="http://schemas.openxmlformats.org/officeDocument/2006/relationships/tags" Target="../tags/tag148.xml"/><Relationship Id="rId24" Type="http://schemas.openxmlformats.org/officeDocument/2006/relationships/tags" Target="../tags/tag147.xml"/><Relationship Id="rId23" Type="http://schemas.openxmlformats.org/officeDocument/2006/relationships/tags" Target="../tags/tag146.xml"/><Relationship Id="rId22" Type="http://schemas.openxmlformats.org/officeDocument/2006/relationships/tags" Target="../tags/tag145.xml"/><Relationship Id="rId21" Type="http://schemas.openxmlformats.org/officeDocument/2006/relationships/tags" Target="../tags/tag144.xml"/><Relationship Id="rId20" Type="http://schemas.openxmlformats.org/officeDocument/2006/relationships/tags" Target="../tags/tag143.xml"/><Relationship Id="rId2" Type="http://schemas.openxmlformats.org/officeDocument/2006/relationships/tags" Target="../tags/tag125.xml"/><Relationship Id="rId19" Type="http://schemas.openxmlformats.org/officeDocument/2006/relationships/tags" Target="../tags/tag142.xml"/><Relationship Id="rId18" Type="http://schemas.openxmlformats.org/officeDocument/2006/relationships/tags" Target="../tags/tag141.xml"/><Relationship Id="rId17" Type="http://schemas.openxmlformats.org/officeDocument/2006/relationships/tags" Target="../tags/tag140.xml"/><Relationship Id="rId16" Type="http://schemas.openxmlformats.org/officeDocument/2006/relationships/tags" Target="../tags/tag139.xml"/><Relationship Id="rId15" Type="http://schemas.openxmlformats.org/officeDocument/2006/relationships/tags" Target="../tags/tag138.xml"/><Relationship Id="rId14" Type="http://schemas.openxmlformats.org/officeDocument/2006/relationships/tags" Target="../tags/tag137.xml"/><Relationship Id="rId13" Type="http://schemas.openxmlformats.org/officeDocument/2006/relationships/tags" Target="../tags/tag136.xml"/><Relationship Id="rId12" Type="http://schemas.openxmlformats.org/officeDocument/2006/relationships/tags" Target="../tags/tag135.xml"/><Relationship Id="rId11" Type="http://schemas.openxmlformats.org/officeDocument/2006/relationships/tags" Target="../tags/tag134.xml"/><Relationship Id="rId10" Type="http://schemas.openxmlformats.org/officeDocument/2006/relationships/tags" Target="../tags/tag133.xml"/><Relationship Id="rId1" Type="http://schemas.openxmlformats.org/officeDocument/2006/relationships/tags" Target="../tags/tag124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58.xml"/><Relationship Id="rId8" Type="http://schemas.openxmlformats.org/officeDocument/2006/relationships/tags" Target="../tags/tag157.xml"/><Relationship Id="rId7" Type="http://schemas.openxmlformats.org/officeDocument/2006/relationships/image" Target="../media/image15.jpeg"/><Relationship Id="rId6" Type="http://schemas.openxmlformats.org/officeDocument/2006/relationships/tags" Target="../tags/tag156.xml"/><Relationship Id="rId5" Type="http://schemas.openxmlformats.org/officeDocument/2006/relationships/tags" Target="../tags/tag155.xml"/><Relationship Id="rId4" Type="http://schemas.openxmlformats.org/officeDocument/2006/relationships/tags" Target="../tags/tag154.xml"/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8" Type="http://schemas.openxmlformats.org/officeDocument/2006/relationships/slideLayout" Target="../slideLayouts/slideLayout5.xml"/><Relationship Id="rId17" Type="http://schemas.openxmlformats.org/officeDocument/2006/relationships/tags" Target="../tags/tag164.xml"/><Relationship Id="rId16" Type="http://schemas.openxmlformats.org/officeDocument/2006/relationships/tags" Target="../tags/tag163.xml"/><Relationship Id="rId15" Type="http://schemas.openxmlformats.org/officeDocument/2006/relationships/tags" Target="../tags/tag162.xml"/><Relationship Id="rId14" Type="http://schemas.openxmlformats.org/officeDocument/2006/relationships/image" Target="../media/image17.png"/><Relationship Id="rId13" Type="http://schemas.openxmlformats.org/officeDocument/2006/relationships/tags" Target="../tags/tag161.xml"/><Relationship Id="rId12" Type="http://schemas.openxmlformats.org/officeDocument/2006/relationships/tags" Target="../tags/tag160.xml"/><Relationship Id="rId11" Type="http://schemas.openxmlformats.org/officeDocument/2006/relationships/tags" Target="../tags/tag159.xml"/><Relationship Id="rId10" Type="http://schemas.openxmlformats.org/officeDocument/2006/relationships/image" Target="../media/image16.jpeg"/><Relationship Id="rId1" Type="http://schemas.openxmlformats.org/officeDocument/2006/relationships/tags" Target="../tags/tag151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73.xml"/><Relationship Id="rId8" Type="http://schemas.openxmlformats.org/officeDocument/2006/relationships/tags" Target="../tags/tag172.xml"/><Relationship Id="rId7" Type="http://schemas.openxmlformats.org/officeDocument/2006/relationships/tags" Target="../tags/tag171.xml"/><Relationship Id="rId6" Type="http://schemas.openxmlformats.org/officeDocument/2006/relationships/tags" Target="../tags/tag170.xml"/><Relationship Id="rId5" Type="http://schemas.openxmlformats.org/officeDocument/2006/relationships/tags" Target="../tags/tag169.xml"/><Relationship Id="rId4" Type="http://schemas.openxmlformats.org/officeDocument/2006/relationships/tags" Target="../tags/tag168.xml"/><Relationship Id="rId31" Type="http://schemas.openxmlformats.org/officeDocument/2006/relationships/slideLayout" Target="../slideLayouts/slideLayout5.xml"/><Relationship Id="rId30" Type="http://schemas.openxmlformats.org/officeDocument/2006/relationships/tags" Target="../tags/tag194.xml"/><Relationship Id="rId3" Type="http://schemas.openxmlformats.org/officeDocument/2006/relationships/tags" Target="../tags/tag167.xml"/><Relationship Id="rId29" Type="http://schemas.openxmlformats.org/officeDocument/2006/relationships/tags" Target="../tags/tag193.xml"/><Relationship Id="rId28" Type="http://schemas.openxmlformats.org/officeDocument/2006/relationships/tags" Target="../tags/tag192.xml"/><Relationship Id="rId27" Type="http://schemas.openxmlformats.org/officeDocument/2006/relationships/tags" Target="../tags/tag191.xml"/><Relationship Id="rId26" Type="http://schemas.openxmlformats.org/officeDocument/2006/relationships/tags" Target="../tags/tag190.xml"/><Relationship Id="rId25" Type="http://schemas.openxmlformats.org/officeDocument/2006/relationships/tags" Target="../tags/tag189.xml"/><Relationship Id="rId24" Type="http://schemas.openxmlformats.org/officeDocument/2006/relationships/tags" Target="../tags/tag188.xml"/><Relationship Id="rId23" Type="http://schemas.openxmlformats.org/officeDocument/2006/relationships/tags" Target="../tags/tag187.xml"/><Relationship Id="rId22" Type="http://schemas.openxmlformats.org/officeDocument/2006/relationships/tags" Target="../tags/tag186.xml"/><Relationship Id="rId21" Type="http://schemas.openxmlformats.org/officeDocument/2006/relationships/tags" Target="../tags/tag185.xml"/><Relationship Id="rId20" Type="http://schemas.openxmlformats.org/officeDocument/2006/relationships/tags" Target="../tags/tag184.xml"/><Relationship Id="rId2" Type="http://schemas.openxmlformats.org/officeDocument/2006/relationships/tags" Target="../tags/tag166.xml"/><Relationship Id="rId19" Type="http://schemas.openxmlformats.org/officeDocument/2006/relationships/tags" Target="../tags/tag183.xml"/><Relationship Id="rId18" Type="http://schemas.openxmlformats.org/officeDocument/2006/relationships/tags" Target="../tags/tag182.xml"/><Relationship Id="rId17" Type="http://schemas.openxmlformats.org/officeDocument/2006/relationships/tags" Target="../tags/tag181.xml"/><Relationship Id="rId16" Type="http://schemas.openxmlformats.org/officeDocument/2006/relationships/tags" Target="../tags/tag180.xml"/><Relationship Id="rId15" Type="http://schemas.openxmlformats.org/officeDocument/2006/relationships/tags" Target="../tags/tag179.xml"/><Relationship Id="rId14" Type="http://schemas.openxmlformats.org/officeDocument/2006/relationships/tags" Target="../tags/tag178.xml"/><Relationship Id="rId13" Type="http://schemas.openxmlformats.org/officeDocument/2006/relationships/tags" Target="../tags/tag177.xml"/><Relationship Id="rId12" Type="http://schemas.openxmlformats.org/officeDocument/2006/relationships/tags" Target="../tags/tag176.xml"/><Relationship Id="rId11" Type="http://schemas.openxmlformats.org/officeDocument/2006/relationships/tags" Target="../tags/tag175.xml"/><Relationship Id="rId10" Type="http://schemas.openxmlformats.org/officeDocument/2006/relationships/tags" Target="../tags/tag174.xml"/><Relationship Id="rId1" Type="http://schemas.openxmlformats.org/officeDocument/2006/relationships/tags" Target="../tags/tag165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99.xml"/><Relationship Id="rId4" Type="http://schemas.openxmlformats.org/officeDocument/2006/relationships/tags" Target="../tags/tag198.xml"/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" Type="http://schemas.openxmlformats.org/officeDocument/2006/relationships/tags" Target="../tags/tag195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208.xml"/><Relationship Id="rId8" Type="http://schemas.openxmlformats.org/officeDocument/2006/relationships/tags" Target="../tags/tag207.xml"/><Relationship Id="rId7" Type="http://schemas.openxmlformats.org/officeDocument/2006/relationships/tags" Target="../tags/tag206.xml"/><Relationship Id="rId6" Type="http://schemas.openxmlformats.org/officeDocument/2006/relationships/tags" Target="../tags/tag205.xml"/><Relationship Id="rId5" Type="http://schemas.openxmlformats.org/officeDocument/2006/relationships/tags" Target="../tags/tag204.xml"/><Relationship Id="rId4" Type="http://schemas.openxmlformats.org/officeDocument/2006/relationships/tags" Target="../tags/tag203.xml"/><Relationship Id="rId3" Type="http://schemas.openxmlformats.org/officeDocument/2006/relationships/tags" Target="../tags/tag202.xml"/><Relationship Id="rId27" Type="http://schemas.openxmlformats.org/officeDocument/2006/relationships/slideLayout" Target="../slideLayouts/slideLayout5.xml"/><Relationship Id="rId26" Type="http://schemas.openxmlformats.org/officeDocument/2006/relationships/tags" Target="../tags/tag225.xml"/><Relationship Id="rId25" Type="http://schemas.openxmlformats.org/officeDocument/2006/relationships/tags" Target="../tags/tag224.xml"/><Relationship Id="rId24" Type="http://schemas.openxmlformats.org/officeDocument/2006/relationships/tags" Target="../tags/tag223.xml"/><Relationship Id="rId23" Type="http://schemas.openxmlformats.org/officeDocument/2006/relationships/tags" Target="../tags/tag222.xml"/><Relationship Id="rId22" Type="http://schemas.openxmlformats.org/officeDocument/2006/relationships/tags" Target="../tags/tag221.xml"/><Relationship Id="rId21" Type="http://schemas.openxmlformats.org/officeDocument/2006/relationships/tags" Target="../tags/tag220.xml"/><Relationship Id="rId20" Type="http://schemas.openxmlformats.org/officeDocument/2006/relationships/tags" Target="../tags/tag219.xml"/><Relationship Id="rId2" Type="http://schemas.openxmlformats.org/officeDocument/2006/relationships/tags" Target="../tags/tag201.xml"/><Relationship Id="rId19" Type="http://schemas.openxmlformats.org/officeDocument/2006/relationships/tags" Target="../tags/tag218.xml"/><Relationship Id="rId18" Type="http://schemas.openxmlformats.org/officeDocument/2006/relationships/tags" Target="../tags/tag217.xml"/><Relationship Id="rId17" Type="http://schemas.openxmlformats.org/officeDocument/2006/relationships/tags" Target="../tags/tag216.xml"/><Relationship Id="rId16" Type="http://schemas.openxmlformats.org/officeDocument/2006/relationships/tags" Target="../tags/tag215.xml"/><Relationship Id="rId15" Type="http://schemas.openxmlformats.org/officeDocument/2006/relationships/tags" Target="../tags/tag214.xml"/><Relationship Id="rId14" Type="http://schemas.openxmlformats.org/officeDocument/2006/relationships/tags" Target="../tags/tag213.xml"/><Relationship Id="rId13" Type="http://schemas.openxmlformats.org/officeDocument/2006/relationships/tags" Target="../tags/tag212.xml"/><Relationship Id="rId12" Type="http://schemas.openxmlformats.org/officeDocument/2006/relationships/tags" Target="../tags/tag211.xml"/><Relationship Id="rId11" Type="http://schemas.openxmlformats.org/officeDocument/2006/relationships/tags" Target="../tags/tag210.xml"/><Relationship Id="rId10" Type="http://schemas.openxmlformats.org/officeDocument/2006/relationships/tags" Target="../tags/tag209.xml"/><Relationship Id="rId1" Type="http://schemas.openxmlformats.org/officeDocument/2006/relationships/tags" Target="../tags/tag200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28.xml"/><Relationship Id="rId2" Type="http://schemas.openxmlformats.org/officeDocument/2006/relationships/tags" Target="../tags/tag227.xml"/><Relationship Id="rId1" Type="http://schemas.openxmlformats.org/officeDocument/2006/relationships/tags" Target="../tags/tag226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235.xml"/><Relationship Id="rId8" Type="http://schemas.openxmlformats.org/officeDocument/2006/relationships/image" Target="../media/image19.png"/><Relationship Id="rId7" Type="http://schemas.openxmlformats.org/officeDocument/2006/relationships/tags" Target="../tags/tag234.xml"/><Relationship Id="rId6" Type="http://schemas.openxmlformats.org/officeDocument/2006/relationships/image" Target="../media/image18.png"/><Relationship Id="rId5" Type="http://schemas.openxmlformats.org/officeDocument/2006/relationships/tags" Target="../tags/tag233.xml"/><Relationship Id="rId4" Type="http://schemas.openxmlformats.org/officeDocument/2006/relationships/tags" Target="../tags/tag232.xml"/><Relationship Id="rId3" Type="http://schemas.openxmlformats.org/officeDocument/2006/relationships/tags" Target="../tags/tag231.xml"/><Relationship Id="rId21" Type="http://schemas.openxmlformats.org/officeDocument/2006/relationships/slideLayout" Target="../slideLayouts/slideLayout5.xml"/><Relationship Id="rId20" Type="http://schemas.openxmlformats.org/officeDocument/2006/relationships/tags" Target="../tags/tag245.xml"/><Relationship Id="rId2" Type="http://schemas.openxmlformats.org/officeDocument/2006/relationships/tags" Target="../tags/tag230.xml"/><Relationship Id="rId19" Type="http://schemas.openxmlformats.org/officeDocument/2006/relationships/tags" Target="../tags/tag244.xml"/><Relationship Id="rId18" Type="http://schemas.openxmlformats.org/officeDocument/2006/relationships/tags" Target="../tags/tag243.xml"/><Relationship Id="rId17" Type="http://schemas.openxmlformats.org/officeDocument/2006/relationships/image" Target="../media/image20.jpeg"/><Relationship Id="rId16" Type="http://schemas.openxmlformats.org/officeDocument/2006/relationships/tags" Target="../tags/tag242.xml"/><Relationship Id="rId15" Type="http://schemas.openxmlformats.org/officeDocument/2006/relationships/tags" Target="../tags/tag241.xml"/><Relationship Id="rId14" Type="http://schemas.openxmlformats.org/officeDocument/2006/relationships/tags" Target="../tags/tag240.xml"/><Relationship Id="rId13" Type="http://schemas.openxmlformats.org/officeDocument/2006/relationships/tags" Target="../tags/tag239.xml"/><Relationship Id="rId12" Type="http://schemas.openxmlformats.org/officeDocument/2006/relationships/tags" Target="../tags/tag238.xml"/><Relationship Id="rId11" Type="http://schemas.openxmlformats.org/officeDocument/2006/relationships/tags" Target="../tags/tag237.xml"/><Relationship Id="rId10" Type="http://schemas.openxmlformats.org/officeDocument/2006/relationships/tags" Target="../tags/tag236.xml"/><Relationship Id="rId1" Type="http://schemas.openxmlformats.org/officeDocument/2006/relationships/tags" Target="../tags/tag229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249.xml"/><Relationship Id="rId3" Type="http://schemas.openxmlformats.org/officeDocument/2006/relationships/tags" Target="../tags/tag248.xml"/><Relationship Id="rId2" Type="http://schemas.openxmlformats.org/officeDocument/2006/relationships/tags" Target="../tags/tag247.xml"/><Relationship Id="rId1" Type="http://schemas.openxmlformats.org/officeDocument/2006/relationships/tags" Target="../tags/tag24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55.xml"/><Relationship Id="rId6" Type="http://schemas.openxmlformats.org/officeDocument/2006/relationships/tags" Target="../tags/tag254.xml"/><Relationship Id="rId5" Type="http://schemas.openxmlformats.org/officeDocument/2006/relationships/tags" Target="../tags/tag253.xml"/><Relationship Id="rId4" Type="http://schemas.openxmlformats.org/officeDocument/2006/relationships/image" Target="../media/image21.jpeg"/><Relationship Id="rId3" Type="http://schemas.openxmlformats.org/officeDocument/2006/relationships/tags" Target="../tags/tag252.xml"/><Relationship Id="rId2" Type="http://schemas.openxmlformats.org/officeDocument/2006/relationships/tags" Target="../tags/tag251.xml"/><Relationship Id="rId1" Type="http://schemas.openxmlformats.org/officeDocument/2006/relationships/tags" Target="../tags/tag250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image" Target="../media/image6.jpeg"/><Relationship Id="rId1" Type="http://schemas.openxmlformats.org/officeDocument/2006/relationships/tags" Target="../tags/tag2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61.xml"/><Relationship Id="rId6" Type="http://schemas.openxmlformats.org/officeDocument/2006/relationships/tags" Target="../tags/tag260.xml"/><Relationship Id="rId5" Type="http://schemas.openxmlformats.org/officeDocument/2006/relationships/image" Target="../media/image22.jpeg"/><Relationship Id="rId4" Type="http://schemas.openxmlformats.org/officeDocument/2006/relationships/tags" Target="../tags/tag259.xml"/><Relationship Id="rId3" Type="http://schemas.openxmlformats.org/officeDocument/2006/relationships/tags" Target="../tags/tag258.xml"/><Relationship Id="rId2" Type="http://schemas.openxmlformats.org/officeDocument/2006/relationships/tags" Target="../tags/tag257.xml"/><Relationship Id="rId1" Type="http://schemas.openxmlformats.org/officeDocument/2006/relationships/tags" Target="../tags/tag256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268.xml"/><Relationship Id="rId8" Type="http://schemas.openxmlformats.org/officeDocument/2006/relationships/image" Target="../media/image24.png"/><Relationship Id="rId7" Type="http://schemas.openxmlformats.org/officeDocument/2006/relationships/tags" Target="../tags/tag267.xml"/><Relationship Id="rId6" Type="http://schemas.openxmlformats.org/officeDocument/2006/relationships/image" Target="../media/image23.png"/><Relationship Id="rId5" Type="http://schemas.openxmlformats.org/officeDocument/2006/relationships/tags" Target="../tags/tag266.xml"/><Relationship Id="rId4" Type="http://schemas.openxmlformats.org/officeDocument/2006/relationships/tags" Target="../tags/tag265.xml"/><Relationship Id="rId30" Type="http://schemas.openxmlformats.org/officeDocument/2006/relationships/vmlDrawing" Target="../drawings/vmlDrawing1.vml"/><Relationship Id="rId3" Type="http://schemas.openxmlformats.org/officeDocument/2006/relationships/tags" Target="../tags/tag264.xml"/><Relationship Id="rId29" Type="http://schemas.openxmlformats.org/officeDocument/2006/relationships/slideLayout" Target="../slideLayouts/slideLayout1.xml"/><Relationship Id="rId28" Type="http://schemas.openxmlformats.org/officeDocument/2006/relationships/tags" Target="../tags/tag285.xml"/><Relationship Id="rId27" Type="http://schemas.openxmlformats.org/officeDocument/2006/relationships/tags" Target="../tags/tag284.xml"/><Relationship Id="rId26" Type="http://schemas.openxmlformats.org/officeDocument/2006/relationships/tags" Target="../tags/tag283.xml"/><Relationship Id="rId25" Type="http://schemas.openxmlformats.org/officeDocument/2006/relationships/tags" Target="../tags/tag282.xml"/><Relationship Id="rId24" Type="http://schemas.openxmlformats.org/officeDocument/2006/relationships/tags" Target="../tags/tag281.xml"/><Relationship Id="rId23" Type="http://schemas.openxmlformats.org/officeDocument/2006/relationships/tags" Target="../tags/tag280.xml"/><Relationship Id="rId22" Type="http://schemas.openxmlformats.org/officeDocument/2006/relationships/tags" Target="../tags/tag279.xml"/><Relationship Id="rId21" Type="http://schemas.openxmlformats.org/officeDocument/2006/relationships/tags" Target="../tags/tag278.xml"/><Relationship Id="rId20" Type="http://schemas.openxmlformats.org/officeDocument/2006/relationships/tags" Target="../tags/tag277.xml"/><Relationship Id="rId2" Type="http://schemas.openxmlformats.org/officeDocument/2006/relationships/tags" Target="../tags/tag263.xml"/><Relationship Id="rId19" Type="http://schemas.openxmlformats.org/officeDocument/2006/relationships/tags" Target="../tags/tag276.xml"/><Relationship Id="rId18" Type="http://schemas.openxmlformats.org/officeDocument/2006/relationships/tags" Target="../tags/tag275.xml"/><Relationship Id="rId17" Type="http://schemas.openxmlformats.org/officeDocument/2006/relationships/tags" Target="../tags/tag274.xml"/><Relationship Id="rId16" Type="http://schemas.openxmlformats.org/officeDocument/2006/relationships/tags" Target="../tags/tag273.xml"/><Relationship Id="rId15" Type="http://schemas.openxmlformats.org/officeDocument/2006/relationships/tags" Target="../tags/tag272.xml"/><Relationship Id="rId14" Type="http://schemas.openxmlformats.org/officeDocument/2006/relationships/tags" Target="../tags/tag271.xml"/><Relationship Id="rId13" Type="http://schemas.openxmlformats.org/officeDocument/2006/relationships/tags" Target="../tags/tag270.xml"/><Relationship Id="rId12" Type="http://schemas.openxmlformats.org/officeDocument/2006/relationships/image" Target="../media/image25.png"/><Relationship Id="rId11" Type="http://schemas.openxmlformats.org/officeDocument/2006/relationships/oleObject" Target="../embeddings/oleObject1.bin"/><Relationship Id="rId10" Type="http://schemas.openxmlformats.org/officeDocument/2006/relationships/tags" Target="../tags/tag269.xml"/><Relationship Id="rId1" Type="http://schemas.openxmlformats.org/officeDocument/2006/relationships/tags" Target="../tags/tag262.xml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290.xml"/><Relationship Id="rId5" Type="http://schemas.openxmlformats.org/officeDocument/2006/relationships/tags" Target="../tags/tag289.xml"/><Relationship Id="rId4" Type="http://schemas.openxmlformats.org/officeDocument/2006/relationships/image" Target="../media/image26.jpeg"/><Relationship Id="rId3" Type="http://schemas.openxmlformats.org/officeDocument/2006/relationships/tags" Target="../tags/tag288.xml"/><Relationship Id="rId2" Type="http://schemas.openxmlformats.org/officeDocument/2006/relationships/tags" Target="../tags/tag287.xml"/><Relationship Id="rId1" Type="http://schemas.openxmlformats.org/officeDocument/2006/relationships/tags" Target="../tags/tag286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299.xml"/><Relationship Id="rId8" Type="http://schemas.openxmlformats.org/officeDocument/2006/relationships/tags" Target="../tags/tag298.xml"/><Relationship Id="rId7" Type="http://schemas.openxmlformats.org/officeDocument/2006/relationships/tags" Target="../tags/tag297.xml"/><Relationship Id="rId6" Type="http://schemas.openxmlformats.org/officeDocument/2006/relationships/tags" Target="../tags/tag296.xml"/><Relationship Id="rId5" Type="http://schemas.openxmlformats.org/officeDocument/2006/relationships/tags" Target="../tags/tag295.xml"/><Relationship Id="rId4" Type="http://schemas.openxmlformats.org/officeDocument/2006/relationships/tags" Target="../tags/tag294.xml"/><Relationship Id="rId3" Type="http://schemas.openxmlformats.org/officeDocument/2006/relationships/tags" Target="../tags/tag293.xml"/><Relationship Id="rId21" Type="http://schemas.openxmlformats.org/officeDocument/2006/relationships/slideLayout" Target="../slideLayouts/slideLayout1.xml"/><Relationship Id="rId20" Type="http://schemas.openxmlformats.org/officeDocument/2006/relationships/tags" Target="../tags/tag310.xml"/><Relationship Id="rId2" Type="http://schemas.openxmlformats.org/officeDocument/2006/relationships/tags" Target="../tags/tag292.xml"/><Relationship Id="rId19" Type="http://schemas.openxmlformats.org/officeDocument/2006/relationships/tags" Target="../tags/tag309.xml"/><Relationship Id="rId18" Type="http://schemas.openxmlformats.org/officeDocument/2006/relationships/tags" Target="../tags/tag308.xml"/><Relationship Id="rId17" Type="http://schemas.openxmlformats.org/officeDocument/2006/relationships/tags" Target="../tags/tag307.xml"/><Relationship Id="rId16" Type="http://schemas.openxmlformats.org/officeDocument/2006/relationships/tags" Target="../tags/tag306.xml"/><Relationship Id="rId15" Type="http://schemas.openxmlformats.org/officeDocument/2006/relationships/tags" Target="../tags/tag305.xml"/><Relationship Id="rId14" Type="http://schemas.openxmlformats.org/officeDocument/2006/relationships/tags" Target="../tags/tag304.xml"/><Relationship Id="rId13" Type="http://schemas.openxmlformats.org/officeDocument/2006/relationships/tags" Target="../tags/tag303.xml"/><Relationship Id="rId12" Type="http://schemas.openxmlformats.org/officeDocument/2006/relationships/tags" Target="../tags/tag302.xml"/><Relationship Id="rId11" Type="http://schemas.openxmlformats.org/officeDocument/2006/relationships/tags" Target="../tags/tag301.xml"/><Relationship Id="rId10" Type="http://schemas.openxmlformats.org/officeDocument/2006/relationships/tags" Target="../tags/tag300.xml"/><Relationship Id="rId1" Type="http://schemas.openxmlformats.org/officeDocument/2006/relationships/tags" Target="../tags/tag291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319.xml"/><Relationship Id="rId8" Type="http://schemas.openxmlformats.org/officeDocument/2006/relationships/tags" Target="../tags/tag318.xml"/><Relationship Id="rId7" Type="http://schemas.openxmlformats.org/officeDocument/2006/relationships/tags" Target="../tags/tag317.xml"/><Relationship Id="rId6" Type="http://schemas.openxmlformats.org/officeDocument/2006/relationships/tags" Target="../tags/tag316.xml"/><Relationship Id="rId5" Type="http://schemas.openxmlformats.org/officeDocument/2006/relationships/tags" Target="../tags/tag315.xml"/><Relationship Id="rId4" Type="http://schemas.openxmlformats.org/officeDocument/2006/relationships/tags" Target="../tags/tag314.xml"/><Relationship Id="rId3" Type="http://schemas.openxmlformats.org/officeDocument/2006/relationships/tags" Target="../tags/tag313.xml"/><Relationship Id="rId2" Type="http://schemas.openxmlformats.org/officeDocument/2006/relationships/tags" Target="../tags/tag312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323.xml"/><Relationship Id="rId12" Type="http://schemas.openxmlformats.org/officeDocument/2006/relationships/tags" Target="../tags/tag322.xml"/><Relationship Id="rId11" Type="http://schemas.openxmlformats.org/officeDocument/2006/relationships/tags" Target="../tags/tag321.xml"/><Relationship Id="rId10" Type="http://schemas.openxmlformats.org/officeDocument/2006/relationships/tags" Target="../tags/tag320.xml"/><Relationship Id="rId1" Type="http://schemas.openxmlformats.org/officeDocument/2006/relationships/tags" Target="../tags/tag311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332.xml"/><Relationship Id="rId8" Type="http://schemas.openxmlformats.org/officeDocument/2006/relationships/tags" Target="../tags/tag331.xml"/><Relationship Id="rId7" Type="http://schemas.openxmlformats.org/officeDocument/2006/relationships/tags" Target="../tags/tag330.xml"/><Relationship Id="rId6" Type="http://schemas.openxmlformats.org/officeDocument/2006/relationships/tags" Target="../tags/tag329.xml"/><Relationship Id="rId5" Type="http://schemas.openxmlformats.org/officeDocument/2006/relationships/tags" Target="../tags/tag328.xml"/><Relationship Id="rId4" Type="http://schemas.openxmlformats.org/officeDocument/2006/relationships/tags" Target="../tags/tag327.xml"/><Relationship Id="rId3" Type="http://schemas.openxmlformats.org/officeDocument/2006/relationships/tags" Target="../tags/tag326.xml"/><Relationship Id="rId28" Type="http://schemas.openxmlformats.org/officeDocument/2006/relationships/notesSlide" Target="../notesSlides/notesSlide2.xml"/><Relationship Id="rId27" Type="http://schemas.openxmlformats.org/officeDocument/2006/relationships/slideLayout" Target="../slideLayouts/slideLayout5.xml"/><Relationship Id="rId26" Type="http://schemas.openxmlformats.org/officeDocument/2006/relationships/tags" Target="../tags/tag349.xml"/><Relationship Id="rId25" Type="http://schemas.openxmlformats.org/officeDocument/2006/relationships/tags" Target="../tags/tag348.xml"/><Relationship Id="rId24" Type="http://schemas.openxmlformats.org/officeDocument/2006/relationships/tags" Target="../tags/tag347.xml"/><Relationship Id="rId23" Type="http://schemas.openxmlformats.org/officeDocument/2006/relationships/tags" Target="../tags/tag346.xml"/><Relationship Id="rId22" Type="http://schemas.openxmlformats.org/officeDocument/2006/relationships/tags" Target="../tags/tag345.xml"/><Relationship Id="rId21" Type="http://schemas.openxmlformats.org/officeDocument/2006/relationships/tags" Target="../tags/tag344.xml"/><Relationship Id="rId20" Type="http://schemas.openxmlformats.org/officeDocument/2006/relationships/tags" Target="../tags/tag343.xml"/><Relationship Id="rId2" Type="http://schemas.openxmlformats.org/officeDocument/2006/relationships/tags" Target="../tags/tag325.xml"/><Relationship Id="rId19" Type="http://schemas.openxmlformats.org/officeDocument/2006/relationships/tags" Target="../tags/tag342.xml"/><Relationship Id="rId18" Type="http://schemas.openxmlformats.org/officeDocument/2006/relationships/tags" Target="../tags/tag341.xml"/><Relationship Id="rId17" Type="http://schemas.openxmlformats.org/officeDocument/2006/relationships/tags" Target="../tags/tag340.xml"/><Relationship Id="rId16" Type="http://schemas.openxmlformats.org/officeDocument/2006/relationships/tags" Target="../tags/tag339.xml"/><Relationship Id="rId15" Type="http://schemas.openxmlformats.org/officeDocument/2006/relationships/tags" Target="../tags/tag338.xml"/><Relationship Id="rId14" Type="http://schemas.openxmlformats.org/officeDocument/2006/relationships/tags" Target="../tags/tag337.xml"/><Relationship Id="rId13" Type="http://schemas.openxmlformats.org/officeDocument/2006/relationships/tags" Target="../tags/tag336.xml"/><Relationship Id="rId12" Type="http://schemas.openxmlformats.org/officeDocument/2006/relationships/tags" Target="../tags/tag335.xml"/><Relationship Id="rId11" Type="http://schemas.openxmlformats.org/officeDocument/2006/relationships/tags" Target="../tags/tag334.xml"/><Relationship Id="rId10" Type="http://schemas.openxmlformats.org/officeDocument/2006/relationships/tags" Target="../tags/tag333.xml"/><Relationship Id="rId1" Type="http://schemas.openxmlformats.org/officeDocument/2006/relationships/tags" Target="../tags/tag32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358.xml"/><Relationship Id="rId6" Type="http://schemas.openxmlformats.org/officeDocument/2006/relationships/tags" Target="../tags/tag357.xml"/><Relationship Id="rId5" Type="http://schemas.openxmlformats.org/officeDocument/2006/relationships/tags" Target="../tags/tag356.xml"/><Relationship Id="rId4" Type="http://schemas.openxmlformats.org/officeDocument/2006/relationships/tags" Target="../tags/tag355.xml"/><Relationship Id="rId3" Type="http://schemas.openxmlformats.org/officeDocument/2006/relationships/tags" Target="../tags/tag354.xml"/><Relationship Id="rId2" Type="http://schemas.openxmlformats.org/officeDocument/2006/relationships/image" Target="../media/image27.jpeg"/><Relationship Id="rId1" Type="http://schemas.openxmlformats.org/officeDocument/2006/relationships/tags" Target="../tags/tag353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tags" Target="../tags/tag365.xml"/><Relationship Id="rId7" Type="http://schemas.openxmlformats.org/officeDocument/2006/relationships/tags" Target="../tags/tag364.xml"/><Relationship Id="rId6" Type="http://schemas.openxmlformats.org/officeDocument/2006/relationships/tags" Target="../tags/tag363.xml"/><Relationship Id="rId5" Type="http://schemas.openxmlformats.org/officeDocument/2006/relationships/image" Target="../media/image28.jpeg"/><Relationship Id="rId4" Type="http://schemas.openxmlformats.org/officeDocument/2006/relationships/tags" Target="../tags/tag362.xml"/><Relationship Id="rId3" Type="http://schemas.openxmlformats.org/officeDocument/2006/relationships/tags" Target="../tags/tag361.xml"/><Relationship Id="rId2" Type="http://schemas.openxmlformats.org/officeDocument/2006/relationships/tags" Target="../tags/tag360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30.png"/><Relationship Id="rId11" Type="http://schemas.openxmlformats.org/officeDocument/2006/relationships/tags" Target="../tags/tag367.xml"/><Relationship Id="rId10" Type="http://schemas.openxmlformats.org/officeDocument/2006/relationships/tags" Target="../tags/tag366.xml"/><Relationship Id="rId1" Type="http://schemas.openxmlformats.org/officeDocument/2006/relationships/tags" Target="../tags/tag359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tags" Target="../tags/tag374.xml"/><Relationship Id="rId8" Type="http://schemas.openxmlformats.org/officeDocument/2006/relationships/tags" Target="../tags/tag373.xml"/><Relationship Id="rId7" Type="http://schemas.openxmlformats.org/officeDocument/2006/relationships/tags" Target="../tags/tag372.xml"/><Relationship Id="rId6" Type="http://schemas.openxmlformats.org/officeDocument/2006/relationships/tags" Target="../tags/tag371.xml"/><Relationship Id="rId5" Type="http://schemas.openxmlformats.org/officeDocument/2006/relationships/image" Target="../media/image32.jpeg"/><Relationship Id="rId4" Type="http://schemas.openxmlformats.org/officeDocument/2006/relationships/tags" Target="../tags/tag370.xml"/><Relationship Id="rId3" Type="http://schemas.openxmlformats.org/officeDocument/2006/relationships/image" Target="../media/image31.jpeg"/><Relationship Id="rId2" Type="http://schemas.openxmlformats.org/officeDocument/2006/relationships/tags" Target="../tags/tag369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378.xml"/><Relationship Id="rId13" Type="http://schemas.openxmlformats.org/officeDocument/2006/relationships/tags" Target="../tags/tag377.xml"/><Relationship Id="rId12" Type="http://schemas.openxmlformats.org/officeDocument/2006/relationships/tags" Target="../tags/tag376.xml"/><Relationship Id="rId11" Type="http://schemas.openxmlformats.org/officeDocument/2006/relationships/image" Target="../media/image33.jpeg"/><Relationship Id="rId10" Type="http://schemas.openxmlformats.org/officeDocument/2006/relationships/tags" Target="../tags/tag375.xml"/><Relationship Id="rId1" Type="http://schemas.openxmlformats.org/officeDocument/2006/relationships/tags" Target="../tags/tag368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image" Target="../media/image7.jpeg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52.xml"/><Relationship Id="rId8" Type="http://schemas.openxmlformats.org/officeDocument/2006/relationships/tags" Target="../tags/tag51.xml"/><Relationship Id="rId7" Type="http://schemas.openxmlformats.org/officeDocument/2006/relationships/image" Target="../media/image9.png"/><Relationship Id="rId6" Type="http://schemas.openxmlformats.org/officeDocument/2006/relationships/tags" Target="../tags/tag50.xml"/><Relationship Id="rId5" Type="http://schemas.openxmlformats.org/officeDocument/2006/relationships/image" Target="../media/image8.png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54.xml"/><Relationship Id="rId11" Type="http://schemas.openxmlformats.org/officeDocument/2006/relationships/image" Target="../media/image10.png"/><Relationship Id="rId10" Type="http://schemas.openxmlformats.org/officeDocument/2006/relationships/tags" Target="../tags/tag53.xml"/><Relationship Id="rId1" Type="http://schemas.openxmlformats.org/officeDocument/2006/relationships/tags" Target="../tags/tag46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61.xml"/><Relationship Id="rId8" Type="http://schemas.openxmlformats.org/officeDocument/2006/relationships/tags" Target="../tags/tag60.xml"/><Relationship Id="rId7" Type="http://schemas.openxmlformats.org/officeDocument/2006/relationships/image" Target="../media/image12.jpeg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1" Type="http://schemas.openxmlformats.org/officeDocument/2006/relationships/slideLayout" Target="../slideLayouts/slideLayout1.xml"/><Relationship Id="rId30" Type="http://schemas.openxmlformats.org/officeDocument/2006/relationships/tags" Target="../tags/tag82.xml"/><Relationship Id="rId3" Type="http://schemas.openxmlformats.org/officeDocument/2006/relationships/tags" Target="../tags/tag56.xml"/><Relationship Id="rId29" Type="http://schemas.openxmlformats.org/officeDocument/2006/relationships/tags" Target="../tags/tag81.xml"/><Relationship Id="rId28" Type="http://schemas.openxmlformats.org/officeDocument/2006/relationships/tags" Target="../tags/tag80.xml"/><Relationship Id="rId27" Type="http://schemas.openxmlformats.org/officeDocument/2006/relationships/tags" Target="../tags/tag79.xml"/><Relationship Id="rId26" Type="http://schemas.openxmlformats.org/officeDocument/2006/relationships/tags" Target="../tags/tag78.xml"/><Relationship Id="rId25" Type="http://schemas.openxmlformats.org/officeDocument/2006/relationships/tags" Target="../tags/tag77.xml"/><Relationship Id="rId24" Type="http://schemas.openxmlformats.org/officeDocument/2006/relationships/tags" Target="../tags/tag76.xml"/><Relationship Id="rId23" Type="http://schemas.openxmlformats.org/officeDocument/2006/relationships/tags" Target="../tags/tag75.xml"/><Relationship Id="rId22" Type="http://schemas.openxmlformats.org/officeDocument/2006/relationships/tags" Target="../tags/tag74.xml"/><Relationship Id="rId21" Type="http://schemas.openxmlformats.org/officeDocument/2006/relationships/tags" Target="../tags/tag73.xml"/><Relationship Id="rId20" Type="http://schemas.openxmlformats.org/officeDocument/2006/relationships/tags" Target="../tags/tag72.xml"/><Relationship Id="rId2" Type="http://schemas.openxmlformats.org/officeDocument/2006/relationships/image" Target="../media/image11.jpeg"/><Relationship Id="rId19" Type="http://schemas.openxmlformats.org/officeDocument/2006/relationships/tags" Target="../tags/tag71.xml"/><Relationship Id="rId18" Type="http://schemas.openxmlformats.org/officeDocument/2006/relationships/tags" Target="../tags/tag70.xml"/><Relationship Id="rId17" Type="http://schemas.openxmlformats.org/officeDocument/2006/relationships/tags" Target="../tags/tag69.xml"/><Relationship Id="rId16" Type="http://schemas.openxmlformats.org/officeDocument/2006/relationships/tags" Target="../tags/tag68.xml"/><Relationship Id="rId15" Type="http://schemas.openxmlformats.org/officeDocument/2006/relationships/tags" Target="../tags/tag67.xml"/><Relationship Id="rId14" Type="http://schemas.openxmlformats.org/officeDocument/2006/relationships/tags" Target="../tags/tag66.xml"/><Relationship Id="rId13" Type="http://schemas.openxmlformats.org/officeDocument/2006/relationships/tags" Target="../tags/tag65.xml"/><Relationship Id="rId12" Type="http://schemas.openxmlformats.org/officeDocument/2006/relationships/tags" Target="../tags/tag64.xml"/><Relationship Id="rId11" Type="http://schemas.openxmlformats.org/officeDocument/2006/relationships/tags" Target="../tags/tag63.xml"/><Relationship Id="rId10" Type="http://schemas.openxmlformats.org/officeDocument/2006/relationships/tags" Target="../tags/tag62.xml"/><Relationship Id="rId1" Type="http://schemas.openxmlformats.org/officeDocument/2006/relationships/tags" Target="../tags/tag55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tags" Target="../tags/tag89.xml"/><Relationship Id="rId7" Type="http://schemas.openxmlformats.org/officeDocument/2006/relationships/tags" Target="../tags/tag88.xml"/><Relationship Id="rId6" Type="http://schemas.openxmlformats.org/officeDocument/2006/relationships/tags" Target="../tags/tag87.xml"/><Relationship Id="rId5" Type="http://schemas.openxmlformats.org/officeDocument/2006/relationships/image" Target="../media/image13.jpeg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102.xml"/><Relationship Id="rId20" Type="http://schemas.openxmlformats.org/officeDocument/2006/relationships/tags" Target="../tags/tag101.xml"/><Relationship Id="rId2" Type="http://schemas.openxmlformats.org/officeDocument/2006/relationships/tags" Target="../tags/tag84.xml"/><Relationship Id="rId19" Type="http://schemas.openxmlformats.org/officeDocument/2006/relationships/tags" Target="../tags/tag100.xml"/><Relationship Id="rId18" Type="http://schemas.openxmlformats.org/officeDocument/2006/relationships/tags" Target="../tags/tag99.xml"/><Relationship Id="rId17" Type="http://schemas.openxmlformats.org/officeDocument/2006/relationships/tags" Target="../tags/tag98.xml"/><Relationship Id="rId16" Type="http://schemas.openxmlformats.org/officeDocument/2006/relationships/tags" Target="../tags/tag97.xml"/><Relationship Id="rId15" Type="http://schemas.openxmlformats.org/officeDocument/2006/relationships/tags" Target="../tags/tag96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tags" Target="../tags/tag8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tags" Target="../tags/tag109.xml"/><Relationship Id="rId7" Type="http://schemas.openxmlformats.org/officeDocument/2006/relationships/image" Target="../media/image14.png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0" Type="http://schemas.openxmlformats.org/officeDocument/2006/relationships/notesSlide" Target="../notesSlides/notesSlide1.xml"/><Relationship Id="rId1" Type="http://schemas.openxmlformats.org/officeDocument/2006/relationships/tags" Target="../tags/tag103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116.xml"/><Relationship Id="rId4" Type="http://schemas.openxmlformats.org/officeDocument/2006/relationships/tags" Target="../tags/tag115.xml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rot="21600000">
            <a:off x="0" y="8890"/>
            <a:ext cx="12192000" cy="6858000"/>
          </a:xfrm>
          <a:prstGeom prst="rect">
            <a:avLst/>
          </a:prstGeom>
        </p:spPr>
      </p:pic>
      <p:sp>
        <p:nvSpPr>
          <p:cNvPr id="4" name="textbox 4"/>
          <p:cNvSpPr/>
          <p:nvPr>
            <p:custDataLst>
              <p:tags r:id="rId3"/>
            </p:custDataLst>
          </p:nvPr>
        </p:nvSpPr>
        <p:spPr>
          <a:xfrm>
            <a:off x="1537970" y="2720975"/>
            <a:ext cx="8968105" cy="17259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2200" b="1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5000"/>
              </a:lnSpc>
            </a:pPr>
            <a:endParaRPr sz="3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6000"/>
              </a:lnSpc>
            </a:pPr>
            <a:r>
              <a:rPr lang="en-US" sz="6600" b="1" kern="0" spc="-1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3.2  </a:t>
            </a:r>
            <a:r>
              <a:rPr sz="6600" b="1" kern="0" spc="-1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地区产业结构变化</a:t>
            </a:r>
            <a:endParaRPr sz="6600" b="1" kern="0" spc="-1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>
            <p:custDataLst>
              <p:tags r:id="rId1"/>
            </p:custDataLst>
          </p:nvPr>
        </p:nvCxnSpPr>
        <p:spPr>
          <a:xfrm>
            <a:off x="0" y="744855"/>
            <a:ext cx="6395085" cy="0"/>
          </a:xfrm>
          <a:prstGeom prst="line">
            <a:avLst/>
          </a:prstGeom>
          <a:ln w="31750" cap="rnd">
            <a:solidFill>
              <a:schemeClr val="accent6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96520" y="43815"/>
            <a:ext cx="6018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二、产业结构的升级</a:t>
            </a:r>
            <a:endParaRPr lang="zh-CN" altLang="en-US" sz="3600" b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243840" y="800735"/>
            <a:ext cx="1127442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spc="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800" b="1" spc="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zh-CN" sz="2800" b="1" spc="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说明产业结构升级的表现。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文本3"/>
          <p:cNvSpPr txBox="1"/>
          <p:nvPr>
            <p:custDataLst>
              <p:tags r:id="rId4"/>
            </p:custDataLst>
          </p:nvPr>
        </p:nvSpPr>
        <p:spPr>
          <a:xfrm>
            <a:off x="225177" y="1773838"/>
            <a:ext cx="11351608" cy="700394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l">
              <a:buFont typeface="Wingdings" panose="05000000000000000000" charset="0"/>
              <a:buNone/>
            </a:pPr>
            <a:r>
              <a:rPr lang="zh-CN" altLang="en-US" sz="2800" b="0" i="0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2800" b="0" i="0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en-US" sz="2800" b="0" i="0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</a:rPr>
              <a:t>）劳动力转移：</a:t>
            </a:r>
            <a:r>
              <a:rPr lang="zh-CN" altLang="en-US" sz="2800" b="0" i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从第一产业向二、三产业转移</a:t>
            </a:r>
            <a:endParaRPr lang="zh-CN" altLang="en-US" sz="2800" b="0" i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文本5"/>
          <p:cNvSpPr txBox="1"/>
          <p:nvPr>
            <p:custDataLst>
              <p:tags r:id="rId5"/>
            </p:custDataLst>
          </p:nvPr>
        </p:nvSpPr>
        <p:spPr>
          <a:xfrm>
            <a:off x="225425" y="2642870"/>
            <a:ext cx="11511915" cy="71755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l">
              <a:buFont typeface="Wingdings" panose="05000000000000000000" charset="0"/>
              <a:buNone/>
            </a:pPr>
            <a:r>
              <a:rPr lang="zh-CN" altLang="en-US" sz="2800" b="0" i="0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2800" b="0" i="0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en-US" sz="2800" b="0" i="0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</a:rPr>
              <a:t>）国民经济重心变化：</a:t>
            </a:r>
            <a:r>
              <a:rPr lang="zh-CN" altLang="en-US" sz="2800" b="0" i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由第一产业转向第二产业，进而转向第三产业。</a:t>
            </a:r>
            <a:endParaRPr lang="zh-CN" altLang="en-US" sz="2800" b="0" i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文本6"/>
          <p:cNvSpPr txBox="1"/>
          <p:nvPr>
            <p:custDataLst>
              <p:tags r:id="rId6"/>
            </p:custDataLst>
          </p:nvPr>
        </p:nvSpPr>
        <p:spPr>
          <a:xfrm>
            <a:off x="225177" y="3528952"/>
            <a:ext cx="11319690" cy="700394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l">
              <a:buFont typeface="Wingdings" panose="05000000000000000000" charset="0"/>
              <a:buNone/>
            </a:pPr>
            <a:r>
              <a:rPr lang="zh-CN" altLang="en-US" sz="2800" b="0" i="0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</a:rPr>
              <a:t>（3）经济增长方式的转变（工业内部）:</a:t>
            </a:r>
            <a:endParaRPr lang="zh-CN" altLang="en-US" sz="2800" b="0" i="0">
              <a:solidFill>
                <a:srgbClr val="FF0000"/>
              </a:solidFill>
              <a:highlight>
                <a:srgbClr val="FFFF00"/>
              </a:highligh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文本3"/>
          <p:cNvSpPr txBox="1"/>
          <p:nvPr>
            <p:custDataLst>
              <p:tags r:id="rId7"/>
            </p:custDataLst>
          </p:nvPr>
        </p:nvSpPr>
        <p:spPr>
          <a:xfrm>
            <a:off x="730250" y="4229100"/>
            <a:ext cx="10930255" cy="192913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l">
              <a:lnSpc>
                <a:spcPct val="140000"/>
              </a:lnSpc>
              <a:buFont typeface="Wingdings" panose="05000000000000000000" charset="0"/>
              <a:buNone/>
            </a:pP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①传统工业内部：</a:t>
            </a:r>
            <a:r>
              <a:rPr lang="zh-CN" altLang="en-US" sz="2800">
                <a:solidFill>
                  <a:srgbClr val="3B00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从轻工业→</a:t>
            </a:r>
            <a:r>
              <a:rPr lang="en-US" altLang="zh-CN" sz="2800">
                <a:solidFill>
                  <a:srgbClr val="3B00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2800">
                <a:solidFill>
                  <a:srgbClr val="3B00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重化工业→</a:t>
            </a:r>
            <a:r>
              <a:rPr lang="en-US" altLang="zh-CN" sz="2800">
                <a:solidFill>
                  <a:srgbClr val="3B00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2800">
                <a:solidFill>
                  <a:srgbClr val="3B00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工业高加工度（深加工）</a:t>
            </a:r>
            <a:endParaRPr lang="zh-CN" altLang="en-US" sz="2800">
              <a:solidFill>
                <a:srgbClr val="3B00FF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indent="0" algn="l">
              <a:lnSpc>
                <a:spcPct val="140000"/>
              </a:lnSpc>
              <a:buFont typeface="Wingdings" panose="05000000000000000000" charset="0"/>
              <a:buNone/>
            </a:pPr>
            <a:r>
              <a:rPr lang="zh-CN" altLang="en-US" sz="2800" b="0" i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②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产业链：</a:t>
            </a:r>
            <a:r>
              <a:rPr lang="zh-CN" altLang="en-US" sz="2800">
                <a:solidFill>
                  <a:srgbClr val="3B00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原材料（上游）为主</a:t>
            </a:r>
            <a:r>
              <a:rPr lang="en-US" altLang="zh-CN" sz="2800">
                <a:solidFill>
                  <a:srgbClr val="3B00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2800">
                <a:solidFill>
                  <a:srgbClr val="3B00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→</a:t>
            </a:r>
            <a:r>
              <a:rPr lang="en-US" altLang="zh-CN" sz="2800">
                <a:solidFill>
                  <a:srgbClr val="3B00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2800">
                <a:solidFill>
                  <a:srgbClr val="3B00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加工、组装（下游）</a:t>
            </a:r>
            <a:endParaRPr lang="zh-CN" altLang="en-US" sz="2800">
              <a:solidFill>
                <a:srgbClr val="3B00FF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marL="0" indent="0" algn="l">
              <a:lnSpc>
                <a:spcPct val="140000"/>
              </a:lnSpc>
              <a:buFont typeface="Wingdings" panose="05000000000000000000" charset="0"/>
              <a:buNone/>
            </a:pPr>
            <a:r>
              <a:rPr lang="zh-CN" altLang="en-US" sz="2800" b="0" i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③产品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附加值</a:t>
            </a:r>
            <a:r>
              <a:rPr lang="zh-CN" altLang="en-US" sz="2800" b="1">
                <a:sym typeface="+mn-ea"/>
              </a:rPr>
              <a:t>：</a:t>
            </a:r>
            <a:r>
              <a:rPr lang="zh-CN" altLang="en-US" sz="2800" b="0" i="0">
                <a:solidFill>
                  <a:srgbClr val="3B00FF"/>
                </a:solidFill>
                <a:latin typeface="黑体" panose="02010609060101010101" charset="-122"/>
                <a:ea typeface="黑体" panose="02010609060101010101" charset="-122"/>
              </a:rPr>
              <a:t>劳动密集型产业为主</a:t>
            </a:r>
            <a:r>
              <a:rPr lang="en-US" altLang="zh-CN" sz="2800" b="0" i="0">
                <a:solidFill>
                  <a:srgbClr val="3B00FF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2800" b="0" i="0">
                <a:solidFill>
                  <a:srgbClr val="3B00FF"/>
                </a:solidFill>
                <a:latin typeface="黑体" panose="02010609060101010101" charset="-122"/>
                <a:ea typeface="黑体" panose="02010609060101010101" charset="-122"/>
              </a:rPr>
              <a:t>→</a:t>
            </a:r>
            <a:r>
              <a:rPr lang="en-US" altLang="zh-CN" sz="2800" b="0" i="0">
                <a:solidFill>
                  <a:srgbClr val="3B00FF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2800" b="0" i="0">
                <a:solidFill>
                  <a:srgbClr val="3B00FF"/>
                </a:solidFill>
                <a:latin typeface="黑体" panose="02010609060101010101" charset="-122"/>
                <a:ea typeface="黑体" panose="02010609060101010101" charset="-122"/>
              </a:rPr>
              <a:t>技术密集型产业</a:t>
            </a:r>
            <a:endParaRPr lang="zh-CN" altLang="en-US" sz="2800" b="0" i="0">
              <a:solidFill>
                <a:srgbClr val="3B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>
            <p:custDataLst>
              <p:tags r:id="rId1"/>
            </p:custDataLst>
          </p:nvPr>
        </p:nvCxnSpPr>
        <p:spPr>
          <a:xfrm>
            <a:off x="0" y="744855"/>
            <a:ext cx="6395085" cy="0"/>
          </a:xfrm>
          <a:prstGeom prst="line">
            <a:avLst/>
          </a:prstGeom>
          <a:ln w="31750" cap="rnd">
            <a:solidFill>
              <a:schemeClr val="accent6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96520" y="43815"/>
            <a:ext cx="6018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二、产业结构的升级</a:t>
            </a:r>
            <a:endParaRPr lang="zh-CN" altLang="en-US" sz="3600" b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243840" y="800735"/>
            <a:ext cx="1127442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、分析产业结构</a:t>
            </a:r>
            <a:r>
              <a:rPr 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升级的原因</a:t>
            </a:r>
            <a:r>
              <a:rPr lang="zh-CN" sz="2800" b="1" kern="0" spc="6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3"/>
          <p:cNvSpPr txBox="1"/>
          <p:nvPr>
            <p:custDataLst>
              <p:tags r:id="rId4"/>
            </p:custDataLst>
          </p:nvPr>
        </p:nvSpPr>
        <p:spPr>
          <a:xfrm>
            <a:off x="508635" y="1572895"/>
            <a:ext cx="10294620" cy="110680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l">
              <a:lnSpc>
                <a:spcPct val="120000"/>
              </a:lnSpc>
              <a:buFont typeface="Wingdings" panose="05000000000000000000" charset="0"/>
              <a:buNone/>
            </a:pPr>
            <a:r>
              <a:rPr lang="zh-CN" altLang="en-US" sz="2800" b="1" i="0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</a:rPr>
              <a:t>①比较优势的变化；</a:t>
            </a:r>
            <a:endParaRPr lang="zh-CN" altLang="en-US" sz="2800" b="1" i="0">
              <a:solidFill>
                <a:srgbClr val="FF0000"/>
              </a:solidFill>
              <a:highlight>
                <a:srgbClr val="FFFF00"/>
              </a:highlight>
              <a:latin typeface="黑体" panose="02010609060101010101" charset="-122"/>
              <a:ea typeface="黑体" panose="02010609060101010101" charset="-122"/>
            </a:endParaRPr>
          </a:p>
          <a:p>
            <a:pPr marL="0" indent="0" algn="l">
              <a:lnSpc>
                <a:spcPct val="120000"/>
              </a:lnSpc>
              <a:buFont typeface="Wingdings" panose="05000000000000000000" charset="0"/>
              <a:buNone/>
            </a:pPr>
            <a:r>
              <a:rPr lang="zh-CN" altLang="en-US" sz="2800" b="1" i="0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</a:rPr>
              <a:t>②政策</a:t>
            </a:r>
            <a:r>
              <a:rPr lang="zh-CN" altLang="en-US" sz="2800" b="0" i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的引导起重要作用</a:t>
            </a:r>
            <a:endParaRPr lang="zh-CN" altLang="en-US" sz="2800" b="0" i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4"/>
          <p:cNvSpPr txBox="1"/>
          <p:nvPr>
            <p:custDataLst>
              <p:tags r:id="rId5"/>
            </p:custDataLst>
          </p:nvPr>
        </p:nvSpPr>
        <p:spPr>
          <a:xfrm>
            <a:off x="508780" y="4516190"/>
            <a:ext cx="10294325" cy="700394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l">
              <a:buFont typeface="Wingdings" panose="05000000000000000000" charset="0"/>
              <a:buNone/>
            </a:pPr>
            <a:r>
              <a:rPr lang="zh-CN" altLang="en-US" sz="2800" b="0" i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③从全球来看，</a:t>
            </a:r>
            <a:r>
              <a:rPr lang="zh-CN" altLang="en-US" sz="2800" b="1" i="0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</a:rPr>
              <a:t>技术创新</a:t>
            </a:r>
            <a:r>
              <a:rPr lang="zh-CN" altLang="en-US" sz="2800" b="1" i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是推动产业升级的根本原因</a:t>
            </a:r>
            <a:endParaRPr lang="zh-CN" altLang="en-US" sz="2800" b="1" i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文本5"/>
          <p:cNvSpPr txBox="1"/>
          <p:nvPr>
            <p:custDataLst>
              <p:tags r:id="rId6"/>
            </p:custDataLst>
          </p:nvPr>
        </p:nvSpPr>
        <p:spPr>
          <a:xfrm>
            <a:off x="7790462" y="1950663"/>
            <a:ext cx="3321120" cy="596106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00" b="0" i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案例：珠江三角洲</a:t>
            </a:r>
            <a:endParaRPr lang="zh-CN" altLang="en-US" sz="2800" b="0" i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2" name="组合1"/>
          <p:cNvGrpSpPr/>
          <p:nvPr>
            <p:custDataLst>
              <p:tags r:id="rId7"/>
            </p:custDataLst>
          </p:nvPr>
        </p:nvGrpSpPr>
        <p:grpSpPr>
          <a:xfrm>
            <a:off x="508780" y="2957123"/>
            <a:ext cx="10544460" cy="1397641"/>
            <a:chOff x="0" y="0"/>
            <a:chExt cx="10544460" cy="1397641"/>
          </a:xfrm>
        </p:grpSpPr>
        <p:sp>
          <p:nvSpPr>
            <p:cNvPr id="3" name="形状1"/>
            <p:cNvSpPr txBox="1"/>
            <p:nvPr>
              <p:custDataLst>
                <p:tags r:id="rId8"/>
              </p:custDataLst>
            </p:nvPr>
          </p:nvSpPr>
          <p:spPr>
            <a:xfrm>
              <a:off x="1727654" y="698820"/>
              <a:ext cx="1705110" cy="1191"/>
            </a:xfrm>
            <a:prstGeom prst="straightConnector1">
              <a:avLst/>
            </a:prstGeom>
            <a:solidFill>
              <a:srgbClr val="FFFFFF">
                <a:alpha val="0"/>
              </a:srgbClr>
            </a:solidFill>
            <a:ln w="53975">
              <a:solidFill>
                <a:srgbClr val="92278F"/>
              </a:solidFill>
              <a:prstDash val="solid"/>
              <a:headEnd type="none" w="med" len="med"/>
              <a:tailEnd type="arrow" w="med" len="me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9" name="文本6"/>
            <p:cNvSpPr txBox="1"/>
            <p:nvPr>
              <p:custDataLst>
                <p:tags r:id="rId9"/>
              </p:custDataLst>
            </p:nvPr>
          </p:nvSpPr>
          <p:spPr>
            <a:xfrm>
              <a:off x="0" y="72304"/>
              <a:ext cx="1819275" cy="1253032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marL="0" algn="ctr"/>
              <a:r>
                <a:rPr lang="zh-CN" altLang="en-US" sz="2400" b="0" i="0">
                  <a:solidFill>
                    <a:srgbClr val="3511AE"/>
                  </a:solidFill>
                  <a:latin typeface="黑体" panose="02010609060101010101" charset="-122"/>
                  <a:ea typeface="黑体" panose="02010609060101010101" charset="-122"/>
                </a:rPr>
                <a:t>国家或地区根据自身比较优势</a:t>
              </a:r>
              <a:endParaRPr lang="zh-CN" altLang="en-US" sz="2400" b="0" i="0">
                <a:solidFill>
                  <a:srgbClr val="3511AE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1" name="文本7"/>
            <p:cNvSpPr txBox="1"/>
            <p:nvPr>
              <p:custDataLst>
                <p:tags r:id="rId10"/>
              </p:custDataLst>
            </p:nvPr>
          </p:nvSpPr>
          <p:spPr>
            <a:xfrm>
              <a:off x="1727740" y="42376"/>
              <a:ext cx="1626232" cy="740999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marL="0" algn="ctr"/>
              <a:r>
                <a:rPr lang="zh-CN" altLang="en-US" sz="2400" b="0" i="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因地制宜</a:t>
              </a:r>
              <a:endParaRPr lang="zh-CN" altLang="en-US" sz="2400" b="0" i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2" name="文本8"/>
            <p:cNvSpPr txBox="1"/>
            <p:nvPr>
              <p:custDataLst>
                <p:tags r:id="rId11"/>
              </p:custDataLst>
            </p:nvPr>
          </p:nvSpPr>
          <p:spPr>
            <a:xfrm>
              <a:off x="3413589" y="249393"/>
              <a:ext cx="831532" cy="898855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marL="0" algn="ctr"/>
              <a:r>
                <a:rPr lang="zh-CN" altLang="en-US" sz="2400" b="0" i="0">
                  <a:solidFill>
                    <a:srgbClr val="3511AE"/>
                  </a:solidFill>
                  <a:latin typeface="黑体" panose="02010609060101010101" charset="-122"/>
                  <a:ea typeface="黑体" panose="02010609060101010101" charset="-122"/>
                </a:rPr>
                <a:t>发展经济</a:t>
              </a:r>
              <a:endParaRPr lang="zh-CN" altLang="en-US" sz="2400" b="0" i="0">
                <a:solidFill>
                  <a:srgbClr val="3511AE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3" name="形状2"/>
            <p:cNvSpPr txBox="1"/>
            <p:nvPr>
              <p:custDataLst>
                <p:tags r:id="rId12"/>
              </p:custDataLst>
            </p:nvPr>
          </p:nvSpPr>
          <p:spPr>
            <a:xfrm>
              <a:off x="4192800" y="698821"/>
              <a:ext cx="493713" cy="1191"/>
            </a:xfrm>
            <a:prstGeom prst="straightConnector1">
              <a:avLst/>
            </a:prstGeom>
            <a:solidFill>
              <a:srgbClr val="FFFFFF">
                <a:alpha val="0"/>
              </a:srgbClr>
            </a:solidFill>
            <a:ln w="53975">
              <a:solidFill>
                <a:srgbClr val="92278F"/>
              </a:solidFill>
              <a:prstDash val="solid"/>
              <a:headEnd type="none" w="med" len="med"/>
              <a:tailEnd type="arrow" w="med" len="me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4" name="文本9"/>
            <p:cNvSpPr txBox="1"/>
            <p:nvPr>
              <p:custDataLst>
                <p:tags r:id="rId13"/>
              </p:custDataLst>
            </p:nvPr>
          </p:nvSpPr>
          <p:spPr>
            <a:xfrm>
              <a:off x="4746441" y="0"/>
              <a:ext cx="2096605" cy="1397641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marL="0" algn="ctr"/>
              <a:r>
                <a:rPr lang="zh-CN" altLang="en-US" sz="2500" b="0" i="0">
                  <a:solidFill>
                    <a:srgbClr val="3511AE"/>
                  </a:solidFill>
                  <a:latin typeface="黑体" panose="02010609060101010101" charset="-122"/>
                  <a:ea typeface="黑体" panose="02010609060101010101" charset="-122"/>
                </a:rPr>
                <a:t>原有比较优势丧失，新的比较优势凸显</a:t>
              </a:r>
              <a:endParaRPr lang="zh-CN" altLang="en-US" sz="2500" b="0" i="0">
                <a:solidFill>
                  <a:srgbClr val="3511AE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5" name="文本10"/>
            <p:cNvSpPr txBox="1"/>
            <p:nvPr>
              <p:custDataLst>
                <p:tags r:id="rId14"/>
              </p:custDataLst>
            </p:nvPr>
          </p:nvSpPr>
          <p:spPr>
            <a:xfrm>
              <a:off x="6726126" y="42853"/>
              <a:ext cx="1626232" cy="740999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marL="0" algn="ctr"/>
              <a:r>
                <a:rPr lang="zh-CN" altLang="en-US" sz="2400" b="0" i="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政策引导</a:t>
              </a:r>
              <a:endParaRPr lang="zh-CN" altLang="en-US" sz="2400" b="0" i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6" name="形状3"/>
            <p:cNvSpPr txBox="1"/>
            <p:nvPr>
              <p:custDataLst>
                <p:tags r:id="rId15"/>
              </p:custDataLst>
            </p:nvPr>
          </p:nvSpPr>
          <p:spPr>
            <a:xfrm>
              <a:off x="6726317" y="698820"/>
              <a:ext cx="1705110" cy="1191"/>
            </a:xfrm>
            <a:prstGeom prst="straightConnector1">
              <a:avLst/>
            </a:prstGeom>
            <a:solidFill>
              <a:srgbClr val="FFFFFF">
                <a:alpha val="0"/>
              </a:srgbClr>
            </a:solidFill>
            <a:ln w="53975">
              <a:solidFill>
                <a:srgbClr val="92278F"/>
              </a:solidFill>
              <a:prstDash val="solid"/>
              <a:headEnd type="none" w="med" len="med"/>
              <a:tailEnd type="arrow" w="med" len="me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7" name="文本11"/>
            <p:cNvSpPr txBox="1"/>
            <p:nvPr>
              <p:custDataLst>
                <p:tags r:id="rId16"/>
              </p:custDataLst>
            </p:nvPr>
          </p:nvSpPr>
          <p:spPr>
            <a:xfrm>
              <a:off x="8436578" y="185893"/>
              <a:ext cx="2107882" cy="1025855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marL="0" algn="ctr"/>
              <a:r>
                <a:rPr lang="zh-CN" altLang="en-US" sz="2400" b="0" i="0">
                  <a:solidFill>
                    <a:srgbClr val="3511AE"/>
                  </a:solidFill>
                  <a:latin typeface="黑体" panose="02010609060101010101" charset="-122"/>
                  <a:ea typeface="黑体" panose="02010609060101010101" charset="-122"/>
                </a:rPr>
                <a:t>主导产业转型</a:t>
              </a:r>
              <a:endParaRPr lang="zh-CN" altLang="en-US" sz="2400" b="0" i="0">
                <a:solidFill>
                  <a:srgbClr val="3511AE"/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marL="0" algn="ctr"/>
              <a:r>
                <a:rPr lang="zh-CN" altLang="en-US" sz="2400" b="0" i="0">
                  <a:solidFill>
                    <a:srgbClr val="3511AE"/>
                  </a:solidFill>
                  <a:latin typeface="黑体" panose="02010609060101010101" charset="-122"/>
                  <a:ea typeface="黑体" panose="02010609060101010101" charset="-122"/>
                </a:rPr>
                <a:t>产业结构升级</a:t>
              </a:r>
              <a:endParaRPr lang="zh-CN" altLang="en-US" sz="2400" b="0" i="0">
                <a:solidFill>
                  <a:srgbClr val="3511AE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18" name="文本4"/>
          <p:cNvSpPr txBox="1"/>
          <p:nvPr>
            <p:custDataLst>
              <p:tags r:id="rId17"/>
            </p:custDataLst>
          </p:nvPr>
        </p:nvSpPr>
        <p:spPr>
          <a:xfrm>
            <a:off x="9033942" y="4829217"/>
            <a:ext cx="3121095" cy="596106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00" b="0" i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案例：深圳、上海</a:t>
            </a:r>
            <a:endParaRPr lang="zh-CN" altLang="en-US" sz="2800" b="0" i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9" name="组合1"/>
          <p:cNvGrpSpPr/>
          <p:nvPr>
            <p:custDataLst>
              <p:tags r:id="rId18"/>
            </p:custDataLst>
          </p:nvPr>
        </p:nvGrpSpPr>
        <p:grpSpPr>
          <a:xfrm>
            <a:off x="589712" y="5280895"/>
            <a:ext cx="8508292" cy="898855"/>
            <a:chOff x="0" y="0"/>
            <a:chExt cx="8508292" cy="898855"/>
          </a:xfrm>
        </p:grpSpPr>
        <p:sp>
          <p:nvSpPr>
            <p:cNvPr id="20" name="形状1"/>
            <p:cNvSpPr txBox="1"/>
            <p:nvPr>
              <p:custDataLst>
                <p:tags r:id="rId19"/>
              </p:custDataLst>
            </p:nvPr>
          </p:nvSpPr>
          <p:spPr>
            <a:xfrm>
              <a:off x="838681" y="449427"/>
              <a:ext cx="627490" cy="1191"/>
            </a:xfrm>
            <a:prstGeom prst="straightConnector1">
              <a:avLst/>
            </a:prstGeom>
            <a:solidFill>
              <a:srgbClr val="FFFFFF">
                <a:alpha val="0"/>
              </a:srgbClr>
            </a:solidFill>
            <a:ln w="53975">
              <a:solidFill>
                <a:srgbClr val="92278F"/>
              </a:solidFill>
              <a:prstDash val="solid"/>
              <a:headEnd type="none" w="med" len="med"/>
              <a:tailEnd type="arrow" w="med" len="me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21" name="文本5"/>
            <p:cNvSpPr txBox="1"/>
            <p:nvPr>
              <p:custDataLst>
                <p:tags r:id="rId20"/>
              </p:custDataLst>
            </p:nvPr>
          </p:nvSpPr>
          <p:spPr>
            <a:xfrm>
              <a:off x="0" y="0"/>
              <a:ext cx="876300" cy="898855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marL="0" algn="ctr"/>
              <a:r>
                <a:rPr lang="zh-CN" altLang="en-US" sz="2400" b="0" i="0">
                  <a:solidFill>
                    <a:srgbClr val="3511AE"/>
                  </a:solidFill>
                  <a:latin typeface="黑体" panose="02010609060101010101" charset="-122"/>
                  <a:ea typeface="黑体" panose="02010609060101010101" charset="-122"/>
                </a:rPr>
                <a:t>技术革命</a:t>
              </a:r>
              <a:endParaRPr lang="zh-CN" altLang="en-US" sz="2400" b="0" i="0">
                <a:solidFill>
                  <a:srgbClr val="3511AE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2" name="文本6"/>
            <p:cNvSpPr txBox="1"/>
            <p:nvPr>
              <p:custDataLst>
                <p:tags r:id="rId21"/>
              </p:custDataLst>
            </p:nvPr>
          </p:nvSpPr>
          <p:spPr>
            <a:xfrm>
              <a:off x="1488898" y="0"/>
              <a:ext cx="876300" cy="898855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marL="0" algn="ctr"/>
              <a:r>
                <a:rPr lang="zh-CN" altLang="en-US" sz="2400" b="0" i="0">
                  <a:solidFill>
                    <a:srgbClr val="3511AE"/>
                  </a:solidFill>
                  <a:latin typeface="黑体" panose="02010609060101010101" charset="-122"/>
                  <a:ea typeface="黑体" panose="02010609060101010101" charset="-122"/>
                </a:rPr>
                <a:t>新兴产业</a:t>
              </a:r>
              <a:endParaRPr lang="zh-CN" altLang="en-US" sz="2400" b="0" i="0">
                <a:solidFill>
                  <a:srgbClr val="3511AE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3" name="形状2"/>
            <p:cNvSpPr txBox="1"/>
            <p:nvPr>
              <p:custDataLst>
                <p:tags r:id="rId22"/>
              </p:custDataLst>
            </p:nvPr>
          </p:nvSpPr>
          <p:spPr>
            <a:xfrm>
              <a:off x="2327579" y="449427"/>
              <a:ext cx="627490" cy="1191"/>
            </a:xfrm>
            <a:prstGeom prst="straightConnector1">
              <a:avLst/>
            </a:prstGeom>
            <a:solidFill>
              <a:srgbClr val="FFFFFF">
                <a:alpha val="0"/>
              </a:srgbClr>
            </a:solidFill>
            <a:ln w="53975">
              <a:solidFill>
                <a:srgbClr val="92278F"/>
              </a:solidFill>
              <a:prstDash val="solid"/>
              <a:headEnd type="none" w="med" len="med"/>
              <a:tailEnd type="arrow" w="med" len="me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24" name="文本7"/>
            <p:cNvSpPr txBox="1"/>
            <p:nvPr>
              <p:custDataLst>
                <p:tags r:id="rId23"/>
              </p:custDataLst>
            </p:nvPr>
          </p:nvSpPr>
          <p:spPr>
            <a:xfrm>
              <a:off x="2977796" y="0"/>
              <a:ext cx="876300" cy="898855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marL="0" algn="ctr"/>
              <a:r>
                <a:rPr lang="zh-CN" altLang="en-US" sz="2400" b="0" i="0">
                  <a:solidFill>
                    <a:srgbClr val="3511AE"/>
                  </a:solidFill>
                  <a:latin typeface="黑体" panose="02010609060101010101" charset="-122"/>
                  <a:ea typeface="黑体" panose="02010609060101010101" charset="-122"/>
                </a:rPr>
                <a:t>产业升级</a:t>
              </a:r>
              <a:endParaRPr lang="zh-CN" altLang="en-US" sz="2400" b="0" i="0">
                <a:solidFill>
                  <a:srgbClr val="3511AE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5" name="形状3"/>
            <p:cNvSpPr txBox="1"/>
            <p:nvPr>
              <p:custDataLst>
                <p:tags r:id="rId24"/>
              </p:custDataLst>
            </p:nvPr>
          </p:nvSpPr>
          <p:spPr>
            <a:xfrm>
              <a:off x="3816477" y="449428"/>
              <a:ext cx="627490" cy="1191"/>
            </a:xfrm>
            <a:prstGeom prst="straightConnector1">
              <a:avLst/>
            </a:prstGeom>
            <a:solidFill>
              <a:srgbClr val="FFFFFF">
                <a:alpha val="0"/>
              </a:srgbClr>
            </a:solidFill>
            <a:ln w="53975">
              <a:solidFill>
                <a:srgbClr val="92278F"/>
              </a:solidFill>
              <a:prstDash val="solid"/>
              <a:headEnd type="none" w="med" len="med"/>
              <a:tailEnd type="arrow" w="med" len="me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26" name="文本8"/>
            <p:cNvSpPr txBox="1"/>
            <p:nvPr>
              <p:custDataLst>
                <p:tags r:id="rId25"/>
              </p:custDataLst>
            </p:nvPr>
          </p:nvSpPr>
          <p:spPr>
            <a:xfrm>
              <a:off x="4466694" y="0"/>
              <a:ext cx="1466850" cy="898855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marL="0" algn="ctr"/>
              <a:r>
                <a:rPr lang="zh-CN" altLang="en-US" sz="2400" b="0" i="0">
                  <a:solidFill>
                    <a:srgbClr val="3511AE"/>
                  </a:solidFill>
                  <a:latin typeface="黑体" panose="02010609060101010101" charset="-122"/>
                  <a:ea typeface="黑体" panose="02010609060101010101" charset="-122"/>
                </a:rPr>
                <a:t>向其他地次第扩散</a:t>
              </a:r>
              <a:endParaRPr lang="zh-CN" altLang="en-US" sz="2400" b="0" i="0">
                <a:solidFill>
                  <a:srgbClr val="3511AE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7" name="形状4"/>
            <p:cNvSpPr txBox="1"/>
            <p:nvPr>
              <p:custDataLst>
                <p:tags r:id="rId26"/>
              </p:custDataLst>
            </p:nvPr>
          </p:nvSpPr>
          <p:spPr>
            <a:xfrm>
              <a:off x="5895925" y="449427"/>
              <a:ext cx="627490" cy="1191"/>
            </a:xfrm>
            <a:prstGeom prst="straightConnector1">
              <a:avLst/>
            </a:prstGeom>
            <a:solidFill>
              <a:srgbClr val="FFFFFF">
                <a:alpha val="0"/>
              </a:srgbClr>
            </a:solidFill>
            <a:ln w="53975">
              <a:solidFill>
                <a:srgbClr val="92278F"/>
              </a:solidFill>
              <a:prstDash val="solid"/>
              <a:headEnd type="none" w="med" len="med"/>
              <a:tailEnd type="arrow" w="med" len="me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28" name="文本9"/>
            <p:cNvSpPr txBox="1"/>
            <p:nvPr>
              <p:custDataLst>
                <p:tags r:id="rId27"/>
              </p:custDataLst>
            </p:nvPr>
          </p:nvSpPr>
          <p:spPr>
            <a:xfrm>
              <a:off x="6546142" y="0"/>
              <a:ext cx="1962150" cy="898855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marL="0" algn="ctr"/>
              <a:r>
                <a:rPr lang="zh-CN" altLang="en-US" sz="2400" b="0" i="0">
                  <a:solidFill>
                    <a:srgbClr val="3511AE"/>
                  </a:solidFill>
                  <a:latin typeface="黑体" panose="02010609060101010101" charset="-122"/>
                  <a:ea typeface="黑体" panose="02010609060101010101" charset="-122"/>
                </a:rPr>
                <a:t>带动相应地区产业升级</a:t>
              </a:r>
              <a:endParaRPr lang="zh-CN" altLang="en-US" sz="2400" b="0" i="0">
                <a:solidFill>
                  <a:srgbClr val="3511AE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2"/>
          <p:cNvSpPr txBox="1"/>
          <p:nvPr>
            <p:custDataLst>
              <p:tags r:id="rId1"/>
            </p:custDataLst>
          </p:nvPr>
        </p:nvSpPr>
        <p:spPr>
          <a:xfrm>
            <a:off x="434517" y="1527524"/>
            <a:ext cx="10294325" cy="827568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00" b="0" i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1.第一阶段和第二阶段产业结构主要不同是什么？</a:t>
            </a:r>
            <a:endParaRPr lang="zh-CN" altLang="en-US" sz="2800" b="0" i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3"/>
          <p:cNvSpPr txBox="1"/>
          <p:nvPr>
            <p:custDataLst>
              <p:tags r:id="rId2"/>
            </p:custDataLst>
          </p:nvPr>
        </p:nvSpPr>
        <p:spPr>
          <a:xfrm>
            <a:off x="504507" y="838159"/>
            <a:ext cx="4359345" cy="596106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3200" b="0" i="0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</a:rPr>
              <a:t>案例：珠江三角洲</a:t>
            </a:r>
            <a:endParaRPr lang="zh-CN" altLang="en-US" sz="3200" b="0" i="0">
              <a:solidFill>
                <a:srgbClr val="FF0000"/>
              </a:solidFill>
              <a:highlight>
                <a:srgbClr val="FFFF00"/>
              </a:highligh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文本4"/>
          <p:cNvSpPr txBox="1"/>
          <p:nvPr>
            <p:custDataLst>
              <p:tags r:id="rId3"/>
            </p:custDataLst>
          </p:nvPr>
        </p:nvSpPr>
        <p:spPr>
          <a:xfrm>
            <a:off x="434517" y="2196102"/>
            <a:ext cx="11233547" cy="736558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400" b="0" i="0">
                <a:solidFill>
                  <a:srgbClr val="3B00FF"/>
                </a:solidFill>
                <a:latin typeface="黑体" panose="02010609060101010101" charset="-122"/>
                <a:ea typeface="黑体" panose="02010609060101010101" charset="-122"/>
              </a:rPr>
              <a:t>第一阶段重点发展劳动密集型工业，第二阶段重点发展了高新技术产业和第三产业</a:t>
            </a:r>
            <a:endParaRPr lang="zh-CN" altLang="en-US" sz="2400" b="0" i="0">
              <a:solidFill>
                <a:srgbClr val="3B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文本5"/>
          <p:cNvSpPr txBox="1"/>
          <p:nvPr>
            <p:custDataLst>
              <p:tags r:id="rId4"/>
            </p:custDataLst>
          </p:nvPr>
        </p:nvSpPr>
        <p:spPr>
          <a:xfrm>
            <a:off x="434517" y="2773671"/>
            <a:ext cx="10294325" cy="827568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00" b="0" i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2.珠江三角洲早期为什么优先发展劳动密集型工业？</a:t>
            </a:r>
            <a:endParaRPr lang="zh-CN" altLang="en-US" sz="2800" b="0" i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文本6"/>
          <p:cNvSpPr txBox="1"/>
          <p:nvPr>
            <p:custDataLst>
              <p:tags r:id="rId5"/>
            </p:custDataLst>
          </p:nvPr>
        </p:nvSpPr>
        <p:spPr>
          <a:xfrm>
            <a:off x="434203" y="3442249"/>
            <a:ext cx="11353800" cy="736558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400" b="0" i="0">
                <a:solidFill>
                  <a:srgbClr val="3B00FF"/>
                </a:solidFill>
                <a:latin typeface="黑体" panose="02010609060101010101" charset="-122"/>
                <a:ea typeface="黑体" panose="02010609060101010101" charset="-122"/>
              </a:rPr>
              <a:t>工业基础薄弱，矿产资源贫乏，劳动力丰富廉价，因此优先发展劳动密集型工业。</a:t>
            </a:r>
            <a:endParaRPr lang="zh-CN" altLang="en-US" sz="2400" b="0" i="0">
              <a:solidFill>
                <a:srgbClr val="3B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9" name="图片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45481" y="4133259"/>
            <a:ext cx="3204058" cy="2375354"/>
          </a:xfrm>
          <a:prstGeom prst="rect">
            <a:avLst/>
          </a:prstGeom>
        </p:spPr>
      </p:pic>
      <p:grpSp>
        <p:nvGrpSpPr>
          <p:cNvPr id="10" name="组合1"/>
          <p:cNvGrpSpPr/>
          <p:nvPr>
            <p:custDataLst>
              <p:tags r:id="rId8"/>
            </p:custDataLst>
          </p:nvPr>
        </p:nvGrpSpPr>
        <p:grpSpPr>
          <a:xfrm>
            <a:off x="7312323" y="4133507"/>
            <a:ext cx="4533262" cy="2460345"/>
            <a:chOff x="0" y="0"/>
            <a:chExt cx="4533262" cy="2460345"/>
          </a:xfrm>
        </p:grpSpPr>
        <p:pic>
          <p:nvPicPr>
            <p:cNvPr id="11" name="图片2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0" y="0"/>
              <a:ext cx="4533262" cy="2001603"/>
            </a:xfrm>
            <a:prstGeom prst="rect">
              <a:avLst/>
            </a:prstGeom>
          </p:spPr>
        </p:pic>
        <p:sp>
          <p:nvSpPr>
            <p:cNvPr id="12" name="文本7"/>
            <p:cNvSpPr txBox="1"/>
            <p:nvPr>
              <p:custDataLst>
                <p:tags r:id="rId11"/>
              </p:custDataLst>
            </p:nvPr>
          </p:nvSpPr>
          <p:spPr>
            <a:xfrm>
              <a:off x="681671" y="2001460"/>
              <a:ext cx="3169920" cy="458885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marL="0" algn="ctr"/>
              <a:r>
                <a:rPr lang="zh-CN" altLang="en-US" sz="2000" b="0" i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</a:rPr>
                <a:t>珠三角地区产业结构变化</a:t>
              </a:r>
              <a:endParaRPr lang="zh-CN" altLang="en-US" sz="2000" b="0" i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13" name="组合2"/>
          <p:cNvGrpSpPr/>
          <p:nvPr>
            <p:custDataLst>
              <p:tags r:id="rId12"/>
            </p:custDataLst>
          </p:nvPr>
        </p:nvGrpSpPr>
        <p:grpSpPr>
          <a:xfrm>
            <a:off x="3845971" y="4280687"/>
            <a:ext cx="3169920" cy="2363352"/>
            <a:chOff x="0" y="0"/>
            <a:chExt cx="3169920" cy="2363352"/>
          </a:xfrm>
        </p:grpSpPr>
        <p:pic>
          <p:nvPicPr>
            <p:cNvPr id="14" name="图片3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>
              <a:off x="139475" y="0"/>
              <a:ext cx="2890971" cy="1965665"/>
            </a:xfrm>
            <a:prstGeom prst="rect">
              <a:avLst/>
            </a:prstGeom>
          </p:spPr>
        </p:pic>
        <p:sp>
          <p:nvSpPr>
            <p:cNvPr id="15" name="文本8"/>
            <p:cNvSpPr txBox="1"/>
            <p:nvPr>
              <p:custDataLst>
                <p:tags r:id="rId15"/>
              </p:custDataLst>
            </p:nvPr>
          </p:nvSpPr>
          <p:spPr>
            <a:xfrm>
              <a:off x="0" y="1904467"/>
              <a:ext cx="3169920" cy="458885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marL="0" algn="ctr"/>
              <a:r>
                <a:rPr lang="zh-CN" altLang="en-US" sz="2000" b="0" i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</a:rPr>
                <a:t>珠三角地区位置和范围</a:t>
              </a:r>
              <a:endParaRPr lang="zh-CN" altLang="en-US" sz="2000" b="0" i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cxnSp>
        <p:nvCxnSpPr>
          <p:cNvPr id="16" name="直接连接符 15"/>
          <p:cNvCxnSpPr/>
          <p:nvPr>
            <p:custDataLst>
              <p:tags r:id="rId16"/>
            </p:custDataLst>
          </p:nvPr>
        </p:nvCxnSpPr>
        <p:spPr>
          <a:xfrm>
            <a:off x="0" y="744855"/>
            <a:ext cx="6395085" cy="0"/>
          </a:xfrm>
          <a:prstGeom prst="line">
            <a:avLst/>
          </a:prstGeom>
          <a:ln w="31750" cap="rnd">
            <a:solidFill>
              <a:schemeClr val="accent6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>
            <p:custDataLst>
              <p:tags r:id="rId17"/>
            </p:custDataLst>
          </p:nvPr>
        </p:nvSpPr>
        <p:spPr>
          <a:xfrm>
            <a:off x="96520" y="43815"/>
            <a:ext cx="6018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二、产业结构的升级</a:t>
            </a:r>
            <a:endParaRPr lang="zh-CN" altLang="en-US" sz="3600" b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/>
          <p:cNvCxnSpPr/>
          <p:nvPr>
            <p:custDataLst>
              <p:tags r:id="rId1"/>
            </p:custDataLst>
          </p:nvPr>
        </p:nvCxnSpPr>
        <p:spPr>
          <a:xfrm>
            <a:off x="0" y="744855"/>
            <a:ext cx="6395085" cy="0"/>
          </a:xfrm>
          <a:prstGeom prst="line">
            <a:avLst/>
          </a:prstGeom>
          <a:ln w="31750" cap="rnd">
            <a:solidFill>
              <a:schemeClr val="accent6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>
            <p:custDataLst>
              <p:tags r:id="rId2"/>
            </p:custDataLst>
          </p:nvPr>
        </p:nvSpPr>
        <p:spPr>
          <a:xfrm>
            <a:off x="96520" y="43815"/>
            <a:ext cx="6018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二、产业结构的升级</a:t>
            </a:r>
            <a:endParaRPr lang="zh-CN" altLang="en-US" sz="3600" b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3" name="组合 42"/>
          <p:cNvGrpSpPr/>
          <p:nvPr>
            <p:custDataLst>
              <p:tags r:id="rId3"/>
            </p:custDataLst>
          </p:nvPr>
        </p:nvGrpSpPr>
        <p:grpSpPr>
          <a:xfrm>
            <a:off x="2861310" y="2978785"/>
            <a:ext cx="6297930" cy="1138743"/>
            <a:chOff x="846920" y="5137139"/>
            <a:chExt cx="5641702" cy="1082605"/>
          </a:xfrm>
        </p:grpSpPr>
        <p:sp>
          <p:nvSpPr>
            <p:cNvPr id="26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846920" y="5398749"/>
              <a:ext cx="954107" cy="4962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zh-CN" sz="28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问题</a:t>
              </a:r>
              <a:endParaRPr lang="zh-CN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TextBox 3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259521" y="5137139"/>
              <a:ext cx="4229101" cy="496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zh-CN" sz="28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原有工业基础薄弱</a:t>
              </a:r>
              <a:endParaRPr lang="zh-CN" altLang="zh-CN" sz="28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矩形 36"/>
            <p:cNvSpPr/>
            <p:nvPr>
              <p:custDataLst>
                <p:tags r:id="rId6"/>
              </p:custDataLst>
            </p:nvPr>
          </p:nvSpPr>
          <p:spPr>
            <a:xfrm>
              <a:off x="2259521" y="5723506"/>
              <a:ext cx="3088100" cy="4962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zh-CN" sz="28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矿产资源贫乏</a:t>
              </a:r>
              <a:endParaRPr lang="zh-CN" altLang="zh-CN" sz="28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39" name="连接符: 肘形 38"/>
            <p:cNvCxnSpPr>
              <a:stCxn id="26" idx="3"/>
              <a:endCxn id="27" idx="1"/>
            </p:cNvCxnSpPr>
            <p:nvPr>
              <p:custDataLst>
                <p:tags r:id="rId7"/>
              </p:custDataLst>
            </p:nvPr>
          </p:nvCxnSpPr>
          <p:spPr>
            <a:xfrm flipV="1">
              <a:off x="1800856" y="5385258"/>
              <a:ext cx="458481" cy="261400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连接符: 肘形 40"/>
            <p:cNvCxnSpPr>
              <a:stCxn id="26" idx="3"/>
              <a:endCxn id="37" idx="1"/>
            </p:cNvCxnSpPr>
            <p:nvPr>
              <p:custDataLst>
                <p:tags r:id="rId8"/>
              </p:custDataLst>
            </p:nvPr>
          </p:nvCxnSpPr>
          <p:spPr>
            <a:xfrm>
              <a:off x="1800856" y="5646658"/>
              <a:ext cx="458481" cy="324788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9"/>
          <p:cNvGrpSpPr/>
          <p:nvPr>
            <p:custDataLst>
              <p:tags r:id="rId9"/>
            </p:custDataLst>
          </p:nvPr>
        </p:nvGrpSpPr>
        <p:grpSpPr>
          <a:xfrm>
            <a:off x="2840464" y="4260074"/>
            <a:ext cx="8056211" cy="522595"/>
            <a:chOff x="476249" y="2779374"/>
            <a:chExt cx="8055641" cy="522558"/>
          </a:xfrm>
        </p:grpSpPr>
        <p:grpSp>
          <p:nvGrpSpPr>
            <p:cNvPr id="4" name="组合 3"/>
            <p:cNvGrpSpPr/>
            <p:nvPr>
              <p:custDataLst>
                <p:tags r:id="rId10"/>
              </p:custDataLst>
            </p:nvPr>
          </p:nvGrpSpPr>
          <p:grpSpPr>
            <a:xfrm>
              <a:off x="476249" y="2779374"/>
              <a:ext cx="8055641" cy="522558"/>
              <a:chOff x="476249" y="2779374"/>
              <a:chExt cx="8055641" cy="522558"/>
            </a:xfrm>
          </p:grpSpPr>
          <p:sp>
            <p:nvSpPr>
              <p:cNvPr id="13" name="Rectangle 5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76249" y="2779374"/>
                <a:ext cx="954106" cy="52193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zh-CN" altLang="zh-CN" sz="28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特点</a:t>
                </a:r>
                <a:endParaRPr lang="zh-CN" altLang="zh-CN" sz="28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" name="TextBox 6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554952" y="2779999"/>
                <a:ext cx="5976938" cy="5219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zh-CN" sz="2800" b="1">
                    <a:solidFill>
                      <a:srgbClr val="C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工业增加值的增长相对较慢</a:t>
                </a:r>
                <a:endParaRPr lang="zh-CN" altLang="zh-CN" sz="28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cxnSp>
          <p:nvCxnSpPr>
            <p:cNvPr id="9" name="直接箭头连接符 8"/>
            <p:cNvCxnSpPr>
              <a:stCxn id="13" idx="3"/>
              <a:endCxn id="14" idx="1"/>
            </p:cNvCxnSpPr>
            <p:nvPr>
              <p:custDataLst>
                <p:tags r:id="rId13"/>
              </p:custDataLst>
            </p:nvPr>
          </p:nvCxnSpPr>
          <p:spPr>
            <a:xfrm>
              <a:off x="1430355" y="3040427"/>
              <a:ext cx="1124505" cy="635"/>
            </a:xfrm>
            <a:prstGeom prst="straightConnector1">
              <a:avLst/>
            </a:prstGeom>
            <a:ln w="12700">
              <a:solidFill>
                <a:schemeClr val="bg1">
                  <a:lumMod val="75000"/>
                </a:schemeClr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>
            <p:custDataLst>
              <p:tags r:id="rId14"/>
            </p:custDataLst>
          </p:nvPr>
        </p:nvGrpSpPr>
        <p:grpSpPr>
          <a:xfrm>
            <a:off x="2907030" y="4942840"/>
            <a:ext cx="9463405" cy="1645925"/>
            <a:chOff x="696303" y="3406661"/>
            <a:chExt cx="8992332" cy="1436051"/>
          </a:xfrm>
        </p:grpSpPr>
        <p:sp>
          <p:nvSpPr>
            <p:cNvPr id="3" name="Rectangle 7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96303" y="3917701"/>
              <a:ext cx="954107" cy="4554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zh-CN" sz="28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原因</a:t>
              </a:r>
              <a:endParaRPr lang="zh-CN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TextBox 7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349995" y="3406661"/>
              <a:ext cx="7051648" cy="83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spcBef>
                  <a:spcPct val="0"/>
                </a:spcBef>
                <a:buFontTx/>
                <a:buNone/>
                <a:defRPr sz="2800">
                  <a:latin typeface="+mj-ea"/>
                  <a:ea typeface="+mj-ea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zh-CN" altLang="zh-CN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处于改革开放的初期，外商出于风险考虑</a:t>
              </a:r>
              <a:r>
                <a:rPr lang="en-US" altLang="zh-CN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,</a:t>
              </a:r>
              <a:r>
                <a:rPr lang="zh-CN" altLang="zh-CN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投资规模相对较小</a:t>
              </a:r>
              <a:endParaRPr lang="zh-CN" altLang="zh-CN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6" name="连接符: 肘形 26"/>
            <p:cNvCxnSpPr>
              <a:stCxn id="3" idx="3"/>
            </p:cNvCxnSpPr>
            <p:nvPr>
              <p:custDataLst>
                <p:tags r:id="rId17"/>
              </p:custDataLst>
            </p:nvPr>
          </p:nvCxnSpPr>
          <p:spPr>
            <a:xfrm flipV="1">
              <a:off x="1650215" y="3633094"/>
              <a:ext cx="700180" cy="511920"/>
            </a:xfrm>
            <a:prstGeom prst="bentConnector3">
              <a:avLst>
                <a:gd name="adj1" fmla="val 49973"/>
              </a:avLst>
            </a:prstGeom>
            <a:ln w="12700"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矩形 28"/>
            <p:cNvSpPr/>
            <p:nvPr>
              <p:custDataLst>
                <p:tags r:id="rId18"/>
              </p:custDataLst>
            </p:nvPr>
          </p:nvSpPr>
          <p:spPr>
            <a:xfrm>
              <a:off x="2334082" y="4387299"/>
              <a:ext cx="7354553" cy="4554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28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劳动密集型产业的附加值相对较低</a:t>
              </a:r>
              <a:endParaRPr lang="zh-CN" altLang="zh-CN" sz="28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31" name="连接符: 肘形 30"/>
            <p:cNvCxnSpPr>
              <a:endCxn id="29" idx="1"/>
            </p:cNvCxnSpPr>
            <p:nvPr>
              <p:custDataLst>
                <p:tags r:id="rId19"/>
              </p:custDataLst>
            </p:nvPr>
          </p:nvCxnSpPr>
          <p:spPr>
            <a:xfrm>
              <a:off x="1658424" y="4158314"/>
              <a:ext cx="675551" cy="456517"/>
            </a:xfrm>
            <a:prstGeom prst="bentConnector3">
              <a:avLst>
                <a:gd name="adj1" fmla="val 50059"/>
              </a:avLst>
            </a:prstGeom>
            <a:ln w="12700"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组合 41"/>
          <p:cNvGrpSpPr/>
          <p:nvPr>
            <p:custDataLst>
              <p:tags r:id="rId20"/>
            </p:custDataLst>
          </p:nvPr>
        </p:nvGrpSpPr>
        <p:grpSpPr>
          <a:xfrm>
            <a:off x="2827020" y="1008380"/>
            <a:ext cx="9023985" cy="1877060"/>
            <a:chOff x="846921" y="2030227"/>
            <a:chExt cx="9023300" cy="2251253"/>
          </a:xfrm>
        </p:grpSpPr>
        <p:sp>
          <p:nvSpPr>
            <p:cNvPr id="25" name="Rectangle 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46921" y="2793069"/>
              <a:ext cx="954107" cy="6260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zh-CN" sz="28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优势</a:t>
              </a:r>
              <a:endParaRPr lang="zh-CN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矩形 22"/>
            <p:cNvSpPr/>
            <p:nvPr>
              <p:custDataLst>
                <p:tags r:id="rId22"/>
              </p:custDataLst>
            </p:nvPr>
          </p:nvSpPr>
          <p:spPr>
            <a:xfrm>
              <a:off x="2297151" y="3655455"/>
              <a:ext cx="7573070" cy="6260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zh-CN" sz="28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沿海、邻港澳</a:t>
              </a:r>
              <a:r>
                <a:rPr lang="en-US" altLang="zh-CN" sz="28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,</a:t>
              </a:r>
              <a:r>
                <a:rPr lang="zh-CN" altLang="zh-CN" sz="280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为劳动密集型产业移入提供可能</a:t>
              </a:r>
              <a:endParaRPr lang="zh-CN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矩形 29"/>
            <p:cNvSpPr/>
            <p:nvPr>
              <p:custDataLst>
                <p:tags r:id="rId23"/>
              </p:custDataLst>
            </p:nvPr>
          </p:nvSpPr>
          <p:spPr>
            <a:xfrm>
              <a:off x="2333343" y="2947178"/>
              <a:ext cx="6824462" cy="6260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zh-CN" sz="28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全国最大侨乡之一 ，</a:t>
              </a:r>
              <a:r>
                <a:rPr lang="zh-CN" altLang="zh-CN" sz="280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便于招商引资 </a:t>
              </a:r>
              <a:endParaRPr lang="zh-CN" altLang="zh-CN" sz="2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矩形 6"/>
            <p:cNvSpPr/>
            <p:nvPr>
              <p:custDataLst>
                <p:tags r:id="rId24"/>
              </p:custDataLst>
            </p:nvPr>
          </p:nvSpPr>
          <p:spPr>
            <a:xfrm>
              <a:off x="2332708" y="2274697"/>
              <a:ext cx="7513385" cy="6260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zh-CN" sz="28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国家对外开放政策，</a:t>
              </a:r>
              <a:r>
                <a:rPr lang="zh-CN" altLang="zh-CN" sz="280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优于其他地区吸引外资</a:t>
              </a:r>
              <a:endParaRPr lang="zh-CN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18" name="连接符: 肘形 17"/>
            <p:cNvCxnSpPr>
              <a:stCxn id="25" idx="3"/>
              <a:endCxn id="23" idx="1"/>
            </p:cNvCxnSpPr>
            <p:nvPr>
              <p:custDataLst>
                <p:tags r:id="rId25"/>
              </p:custDataLst>
            </p:nvPr>
          </p:nvCxnSpPr>
          <p:spPr>
            <a:xfrm>
              <a:off x="1801254" y="3106351"/>
              <a:ext cx="495897" cy="862117"/>
            </a:xfrm>
            <a:prstGeom prst="bentConnector3">
              <a:avLst>
                <a:gd name="adj1" fmla="val 42509"/>
              </a:avLst>
            </a:prstGeom>
            <a:ln w="12700">
              <a:solidFill>
                <a:schemeClr val="bg1">
                  <a:lumMod val="75000"/>
                </a:schemeClr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连接符: 肘形 19"/>
            <p:cNvCxnSpPr>
              <a:stCxn id="25" idx="3"/>
              <a:endCxn id="30" idx="1"/>
            </p:cNvCxnSpPr>
            <p:nvPr>
              <p:custDataLst>
                <p:tags r:id="rId26"/>
              </p:custDataLst>
            </p:nvPr>
          </p:nvCxnSpPr>
          <p:spPr>
            <a:xfrm>
              <a:off x="1801254" y="3106351"/>
              <a:ext cx="532090" cy="153841"/>
            </a:xfrm>
            <a:prstGeom prst="bentConnector3">
              <a:avLst>
                <a:gd name="adj1" fmla="val 41169"/>
              </a:avLst>
            </a:prstGeom>
            <a:ln w="12700">
              <a:solidFill>
                <a:schemeClr val="bg1">
                  <a:lumMod val="75000"/>
                </a:schemeClr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连接符: 肘形 33"/>
            <p:cNvCxnSpPr>
              <a:stCxn id="25" idx="3"/>
              <a:endCxn id="7" idx="1"/>
            </p:cNvCxnSpPr>
            <p:nvPr>
              <p:custDataLst>
                <p:tags r:id="rId27"/>
              </p:custDataLst>
            </p:nvPr>
          </p:nvCxnSpPr>
          <p:spPr>
            <a:xfrm flipV="1">
              <a:off x="1801254" y="2587709"/>
              <a:ext cx="531455" cy="518641"/>
            </a:xfrm>
            <a:prstGeom prst="bentConnector3">
              <a:avLst>
                <a:gd name="adj1" fmla="val 39426"/>
              </a:avLst>
            </a:prstGeom>
            <a:ln w="12700">
              <a:solidFill>
                <a:schemeClr val="bg1">
                  <a:lumMod val="75000"/>
                </a:schemeClr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连接符: 肘形 35"/>
            <p:cNvCxnSpPr>
              <a:stCxn id="25" idx="3"/>
            </p:cNvCxnSpPr>
            <p:nvPr>
              <p:custDataLst>
                <p:tags r:id="rId28"/>
              </p:custDataLst>
            </p:nvPr>
          </p:nvCxnSpPr>
          <p:spPr>
            <a:xfrm flipV="1">
              <a:off x="1801254" y="2030227"/>
              <a:ext cx="531455" cy="1076123"/>
            </a:xfrm>
            <a:prstGeom prst="bentConnector3">
              <a:avLst>
                <a:gd name="adj1" fmla="val 37634"/>
              </a:avLst>
            </a:prstGeom>
            <a:ln w="12700">
              <a:solidFill>
                <a:schemeClr val="bg1">
                  <a:lumMod val="75000"/>
                </a:schemeClr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>
            <p:custDataLst>
              <p:tags r:id="rId29"/>
            </p:custDataLst>
          </p:nvPr>
        </p:nvSpPr>
        <p:spPr>
          <a:xfrm>
            <a:off x="19685" y="2289810"/>
            <a:ext cx="232981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rgbClr val="C0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</a:rPr>
              <a:t>拓展</a:t>
            </a:r>
            <a:r>
              <a:rPr lang="en-US" altLang="zh-CN" sz="2800" b="1">
                <a:solidFill>
                  <a:srgbClr val="C0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800" b="1">
                <a:solidFill>
                  <a:srgbClr val="C0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lang="zh-CN" altLang="en-US" sz="2800" b="1">
              <a:solidFill>
                <a:srgbClr val="C00000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珠三角工业化进程第一阶段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(</a:t>
            </a: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1979</a:t>
            </a:r>
            <a:r>
              <a: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1990</a:t>
            </a:r>
            <a:r>
              <a: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)</a:t>
            </a:r>
            <a:endParaRPr lang="en-US" altLang="zh-CN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矩形 14"/>
          <p:cNvSpPr/>
          <p:nvPr>
            <p:custDataLst>
              <p:tags r:id="rId30"/>
            </p:custDataLst>
          </p:nvPr>
        </p:nvSpPr>
        <p:spPr>
          <a:xfrm>
            <a:off x="4312887" y="747103"/>
            <a:ext cx="6583714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发达国家与地区第一轮产业结构调整时期</a:t>
            </a:r>
            <a:endParaRPr lang="zh-CN" altLang="zh-CN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/>
          <p:cNvCxnSpPr/>
          <p:nvPr>
            <p:custDataLst>
              <p:tags r:id="rId1"/>
            </p:custDataLst>
          </p:nvPr>
        </p:nvCxnSpPr>
        <p:spPr>
          <a:xfrm>
            <a:off x="0" y="744855"/>
            <a:ext cx="6395085" cy="0"/>
          </a:xfrm>
          <a:prstGeom prst="line">
            <a:avLst/>
          </a:prstGeom>
          <a:ln w="31750" cap="rnd">
            <a:solidFill>
              <a:schemeClr val="accent6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>
            <p:custDataLst>
              <p:tags r:id="rId2"/>
            </p:custDataLst>
          </p:nvPr>
        </p:nvSpPr>
        <p:spPr>
          <a:xfrm>
            <a:off x="96520" y="43815"/>
            <a:ext cx="6018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二、产业结构的升级</a:t>
            </a:r>
            <a:endParaRPr lang="zh-CN" altLang="en-US" sz="3600" b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3"/>
          <p:cNvSpPr txBox="1"/>
          <p:nvPr>
            <p:custDataLst>
              <p:tags r:id="rId3"/>
            </p:custDataLst>
          </p:nvPr>
        </p:nvSpPr>
        <p:spPr>
          <a:xfrm>
            <a:off x="317500" y="1223645"/>
            <a:ext cx="11605895" cy="121031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>
              <a:lnSpc>
                <a:spcPct val="120000"/>
              </a:lnSpc>
            </a:pPr>
            <a:r>
              <a:rPr lang="zh-CN" altLang="en-US" sz="2800" b="0" i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3.第二阶段有哪些优势条件逐渐丧失？在众多优势条件逐渐丧失的前提下，为何能成为全国最大的电子信息产业基地？</a:t>
            </a:r>
            <a:endParaRPr lang="zh-CN" altLang="en-US" sz="2800" b="0" i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4"/>
          <p:cNvSpPr txBox="1"/>
          <p:nvPr>
            <p:custDataLst>
              <p:tags r:id="rId4"/>
            </p:custDataLst>
          </p:nvPr>
        </p:nvSpPr>
        <p:spPr>
          <a:xfrm>
            <a:off x="812806" y="2977953"/>
            <a:ext cx="10439400" cy="700394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>
              <a:buFont typeface="Wingdings" panose="05000000000000000000" charset="0"/>
              <a:buChar char="ü"/>
            </a:pPr>
            <a:r>
              <a:rPr lang="zh-CN" altLang="en-US" sz="2800" b="0" i="0">
                <a:solidFill>
                  <a:srgbClr val="3B00FF"/>
                </a:solidFill>
                <a:latin typeface="黑体" panose="02010609060101010101" charset="-122"/>
                <a:ea typeface="黑体" panose="02010609060101010101" charset="-122"/>
              </a:rPr>
              <a:t>政策、廉价劳动力、土地价格等逐渐丧失</a:t>
            </a:r>
            <a:endParaRPr lang="zh-CN" altLang="en-US" sz="2800" b="0" i="0">
              <a:solidFill>
                <a:srgbClr val="3B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文本5"/>
          <p:cNvSpPr txBox="1"/>
          <p:nvPr>
            <p:custDataLst>
              <p:tags r:id="rId5"/>
            </p:custDataLst>
          </p:nvPr>
        </p:nvSpPr>
        <p:spPr>
          <a:xfrm>
            <a:off x="812768" y="3740810"/>
            <a:ext cx="10439400" cy="225909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>
              <a:lnSpc>
                <a:spcPct val="130000"/>
              </a:lnSpc>
              <a:buFont typeface="Wingdings" panose="05000000000000000000" charset="0"/>
              <a:buChar char="ü"/>
            </a:pPr>
            <a:r>
              <a:rPr lang="zh-CN" altLang="en-US" sz="2800" b="0" i="0">
                <a:solidFill>
                  <a:srgbClr val="3B00FF"/>
                </a:solidFill>
                <a:latin typeface="黑体" panose="02010609060101010101" charset="-122"/>
                <a:ea typeface="黑体" panose="02010609060101010101" charset="-122"/>
              </a:rPr>
              <a:t>经济实力和科技水平的提升→资金优势和技术优势逐渐形成</a:t>
            </a:r>
            <a:endParaRPr lang="zh-CN" altLang="en-US" sz="2800" b="0" i="0">
              <a:solidFill>
                <a:srgbClr val="3B00FF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algn="l">
              <a:lnSpc>
                <a:spcPct val="130000"/>
              </a:lnSpc>
              <a:buFont typeface="Wingdings" panose="05000000000000000000" charset="0"/>
              <a:buChar char="ü"/>
            </a:pPr>
            <a:r>
              <a:rPr lang="zh-CN" altLang="en-US" sz="2800" b="0" i="0">
                <a:solidFill>
                  <a:srgbClr val="3B00FF"/>
                </a:solidFill>
                <a:latin typeface="黑体" panose="02010609060101010101" charset="-122"/>
                <a:ea typeface="黑体" panose="02010609060101010101" charset="-122"/>
              </a:rPr>
              <a:t>信息化蓬勃发展和发达国家与地区新一轮的产业结构调整</a:t>
            </a:r>
            <a:endParaRPr lang="zh-CN" altLang="en-US" sz="2800" b="0" i="0">
              <a:solidFill>
                <a:srgbClr val="3B00FF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algn="l">
              <a:lnSpc>
                <a:spcPct val="130000"/>
              </a:lnSpc>
            </a:pPr>
            <a:r>
              <a:rPr lang="zh-CN" altLang="en-US" sz="2800" b="0" i="0">
                <a:solidFill>
                  <a:srgbClr val="3B00FF"/>
                </a:solidFill>
                <a:latin typeface="黑体" panose="02010609060101010101" charset="-122"/>
                <a:ea typeface="黑体" panose="02010609060101010101" charset="-122"/>
              </a:rPr>
              <a:t>顺利实现产业的升级，成为全国最大的电子信息产业基地。</a:t>
            </a:r>
            <a:endParaRPr lang="zh-CN" altLang="en-US" sz="2800" b="0" i="0">
              <a:solidFill>
                <a:srgbClr val="3B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>
            <p:custDataLst>
              <p:tags r:id="rId1"/>
            </p:custDataLst>
          </p:nvPr>
        </p:nvSpPr>
        <p:spPr>
          <a:xfrm>
            <a:off x="96520" y="43815"/>
            <a:ext cx="6018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二、产业结构的升级</a:t>
            </a:r>
            <a:endParaRPr lang="zh-CN" altLang="en-US" sz="3600" b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2247539" y="4365967"/>
            <a:ext cx="9333528" cy="536444"/>
            <a:chOff x="469875" y="2806507"/>
            <a:chExt cx="6100002" cy="536115"/>
          </a:xfrm>
        </p:grpSpPr>
        <p:grpSp>
          <p:nvGrpSpPr>
            <p:cNvPr id="8" name="组合 7"/>
            <p:cNvGrpSpPr/>
            <p:nvPr>
              <p:custDataLst>
                <p:tags r:id="rId3"/>
              </p:custDataLst>
            </p:nvPr>
          </p:nvGrpSpPr>
          <p:grpSpPr>
            <a:xfrm>
              <a:off x="469875" y="2806507"/>
              <a:ext cx="6100002" cy="536115"/>
              <a:chOff x="469875" y="2806507"/>
              <a:chExt cx="6100002" cy="536115"/>
            </a:xfrm>
          </p:grpSpPr>
          <p:sp>
            <p:nvSpPr>
              <p:cNvPr id="9" name="Rectangle 5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469875" y="2806507"/>
                <a:ext cx="615810" cy="52165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zh-CN" altLang="zh-CN" sz="28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特点</a:t>
                </a:r>
                <a:endParaRPr lang="zh-CN" altLang="zh-CN" sz="28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" name="TextBox 6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1992969" y="2820972"/>
                <a:ext cx="4576908" cy="521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zh-CN" sz="2800" b="1">
                    <a:solidFill>
                      <a:srgbClr val="C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工业增加值的增长相对较</a:t>
                </a:r>
                <a:r>
                  <a:rPr lang="zh-CN" altLang="en-US" sz="2800" b="1">
                    <a:solidFill>
                      <a:srgbClr val="C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快</a:t>
                </a:r>
                <a:endParaRPr lang="zh-CN" altLang="zh-CN" sz="28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cxnSp>
          <p:nvCxnSpPr>
            <p:cNvPr id="12" name="直接箭头连接符 11"/>
            <p:cNvCxnSpPr>
              <a:stCxn id="9" idx="3"/>
              <a:endCxn id="14" idx="1"/>
            </p:cNvCxnSpPr>
            <p:nvPr>
              <p:custDataLst>
                <p:tags r:id="rId6"/>
              </p:custDataLst>
            </p:nvPr>
          </p:nvCxnSpPr>
          <p:spPr>
            <a:xfrm>
              <a:off x="1085526" y="3067647"/>
              <a:ext cx="907210" cy="13961"/>
            </a:xfrm>
            <a:prstGeom prst="straightConnector1">
              <a:avLst/>
            </a:prstGeom>
            <a:ln w="12700">
              <a:solidFill>
                <a:schemeClr val="bg1">
                  <a:lumMod val="75000"/>
                </a:schemeClr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>
            <p:custDataLst>
              <p:tags r:id="rId7"/>
            </p:custDataLst>
          </p:nvPr>
        </p:nvGrpSpPr>
        <p:grpSpPr>
          <a:xfrm>
            <a:off x="2247539" y="5096002"/>
            <a:ext cx="9301990" cy="1314337"/>
            <a:chOff x="904558" y="4679888"/>
            <a:chExt cx="8402639" cy="937216"/>
          </a:xfrm>
        </p:grpSpPr>
        <p:sp>
          <p:nvSpPr>
            <p:cNvPr id="18" name="Rectangle 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904558" y="4958486"/>
              <a:ext cx="954107" cy="3722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zh-CN" sz="28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原因</a:t>
              </a:r>
              <a:endParaRPr lang="zh-CN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TextBox 7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426174" y="4679888"/>
              <a:ext cx="6881023" cy="37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spcBef>
                  <a:spcPct val="0"/>
                </a:spcBef>
                <a:buFontTx/>
                <a:buNone/>
                <a:defRPr sz="2800">
                  <a:latin typeface="+mj-ea"/>
                  <a:ea typeface="+mj-ea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zh-CN" altLang="en-US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外商不再担心风险，投资规模扩大</a:t>
              </a:r>
              <a:endParaRPr lang="zh-CN" altLang="en-US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10"/>
              </p:custDataLst>
            </p:nvPr>
          </p:nvSpPr>
          <p:spPr>
            <a:xfrm>
              <a:off x="2426504" y="5244902"/>
              <a:ext cx="6880503" cy="3722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高新技术产业的附加值相对较高</a:t>
              </a:r>
              <a:endParaRPr lang="zh-CN" altLang="en-US" sz="28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22" name="连接符: 肘形 5"/>
            <p:cNvCxnSpPr>
              <a:stCxn id="18" idx="3"/>
              <a:endCxn id="20" idx="1"/>
            </p:cNvCxnSpPr>
            <p:nvPr>
              <p:custDataLst>
                <p:tags r:id="rId11"/>
              </p:custDataLst>
            </p:nvPr>
          </p:nvCxnSpPr>
          <p:spPr>
            <a:xfrm flipV="1">
              <a:off x="1858217" y="4865898"/>
              <a:ext cx="567870" cy="278472"/>
            </a:xfrm>
            <a:prstGeom prst="bentConnector3">
              <a:avLst>
                <a:gd name="adj1" fmla="val 49956"/>
              </a:avLst>
            </a:prstGeom>
            <a:ln w="12700"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连接符: 肘形 10"/>
            <p:cNvCxnSpPr>
              <a:stCxn id="18" idx="3"/>
              <a:endCxn id="21" idx="1"/>
            </p:cNvCxnSpPr>
            <p:nvPr>
              <p:custDataLst>
                <p:tags r:id="rId12"/>
              </p:custDataLst>
            </p:nvPr>
          </p:nvCxnSpPr>
          <p:spPr>
            <a:xfrm>
              <a:off x="1858217" y="5144370"/>
              <a:ext cx="568443" cy="286623"/>
            </a:xfrm>
            <a:prstGeom prst="bentConnector3">
              <a:avLst>
                <a:gd name="adj1" fmla="val 50007"/>
              </a:avLst>
            </a:prstGeom>
            <a:ln w="12700"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>
            <p:custDataLst>
              <p:tags r:id="rId13"/>
            </p:custDataLst>
          </p:nvPr>
        </p:nvGrpSpPr>
        <p:grpSpPr>
          <a:xfrm>
            <a:off x="2185035" y="987425"/>
            <a:ext cx="10321290" cy="1652270"/>
            <a:chOff x="264898" y="4442073"/>
            <a:chExt cx="8616190" cy="1652311"/>
          </a:xfrm>
        </p:grpSpPr>
        <p:sp>
          <p:nvSpPr>
            <p:cNvPr id="33" name="Rectangle 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64898" y="4950721"/>
              <a:ext cx="793549" cy="52198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优势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TextBox 3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889737" y="4442073"/>
              <a:ext cx="6991351" cy="52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工业实力大为增强</a:t>
              </a:r>
              <a:endPara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" name="矩形 34"/>
            <p:cNvSpPr/>
            <p:nvPr>
              <p:custDataLst>
                <p:tags r:id="rId16"/>
              </p:custDataLst>
            </p:nvPr>
          </p:nvSpPr>
          <p:spPr>
            <a:xfrm>
              <a:off x="1882954" y="5141225"/>
              <a:ext cx="6527948" cy="953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28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世界经济全球化、信息化蓬勃发展，</a:t>
              </a:r>
              <a:endPara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28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发达国家和地区新一轮的产业结构调整时期</a:t>
              </a:r>
              <a:endPara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53" name="连接符: 肘形 16"/>
            <p:cNvCxnSpPr>
              <a:stCxn id="33" idx="3"/>
              <a:endCxn id="34" idx="1"/>
            </p:cNvCxnSpPr>
            <p:nvPr>
              <p:custDataLst>
                <p:tags r:id="rId17"/>
              </p:custDataLst>
            </p:nvPr>
          </p:nvCxnSpPr>
          <p:spPr>
            <a:xfrm flipV="1">
              <a:off x="1058453" y="4703064"/>
              <a:ext cx="831191" cy="508648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连接符: 肘形 18"/>
            <p:cNvCxnSpPr>
              <a:stCxn id="33" idx="3"/>
              <a:endCxn id="35" idx="1"/>
            </p:cNvCxnSpPr>
            <p:nvPr>
              <p:custDataLst>
                <p:tags r:id="rId18"/>
              </p:custDataLst>
            </p:nvPr>
          </p:nvCxnSpPr>
          <p:spPr>
            <a:xfrm>
              <a:off x="1058453" y="5211712"/>
              <a:ext cx="824300" cy="406410"/>
            </a:xfrm>
            <a:prstGeom prst="bentConnector3">
              <a:avLst>
                <a:gd name="adj1" fmla="val 50032"/>
              </a:avLst>
            </a:prstGeom>
            <a:ln w="12700"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直接连接符 54"/>
          <p:cNvCxnSpPr/>
          <p:nvPr>
            <p:custDataLst>
              <p:tags r:id="rId19"/>
            </p:custDataLst>
          </p:nvPr>
        </p:nvCxnSpPr>
        <p:spPr>
          <a:xfrm>
            <a:off x="0" y="744855"/>
            <a:ext cx="6395085" cy="0"/>
          </a:xfrm>
          <a:prstGeom prst="line">
            <a:avLst/>
          </a:prstGeom>
          <a:ln w="31750" cap="rnd">
            <a:solidFill>
              <a:schemeClr val="accent6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56" name="组合 55"/>
          <p:cNvGrpSpPr/>
          <p:nvPr>
            <p:custDataLst>
              <p:tags r:id="rId20"/>
            </p:custDataLst>
          </p:nvPr>
        </p:nvGrpSpPr>
        <p:grpSpPr>
          <a:xfrm>
            <a:off x="2261235" y="2715895"/>
            <a:ext cx="9808845" cy="1430671"/>
            <a:chOff x="151041" y="2231064"/>
            <a:chExt cx="8750754" cy="1431128"/>
          </a:xfrm>
        </p:grpSpPr>
        <p:sp>
          <p:nvSpPr>
            <p:cNvPr id="57" name="TextBox 4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843770" y="2231064"/>
              <a:ext cx="6991351" cy="52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政策优势已不明显</a:t>
              </a:r>
              <a:r>
                <a:rPr lang="zh-CN" altLang="en-US" sz="2800" b="1">
                  <a:latin typeface="微软雅黑" panose="020B0503020204020204" charset="-122"/>
                  <a:ea typeface="微软雅黑" panose="020B0503020204020204" charset="-122"/>
                </a:rPr>
                <a:t>（对外开放范围不断扩大）</a:t>
              </a:r>
              <a:endParaRPr lang="zh-CN" altLang="en-US" sz="28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8" name="Rectangle 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51041" y="2668035"/>
              <a:ext cx="829254" cy="5221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zh-CN" sz="28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问题</a:t>
              </a:r>
              <a:endParaRPr lang="zh-CN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9" name="矩形 58"/>
            <p:cNvSpPr/>
            <p:nvPr>
              <p:custDataLst>
                <p:tags r:id="rId23"/>
              </p:custDataLst>
            </p:nvPr>
          </p:nvSpPr>
          <p:spPr>
            <a:xfrm>
              <a:off x="1843770" y="3140055"/>
              <a:ext cx="7058025" cy="522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28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劳动力成本优势丧失</a:t>
              </a:r>
              <a:r>
                <a:rPr lang="zh-CN" altLang="en-US" sz="2800" b="1">
                  <a:latin typeface="微软雅黑" panose="020B0503020204020204" charset="-122"/>
                  <a:ea typeface="微软雅黑" panose="020B0503020204020204" charset="-122"/>
                </a:rPr>
                <a:t>（经济发展带动工资提高）</a:t>
              </a:r>
              <a:endParaRPr lang="zh-CN" altLang="en-US" sz="28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60" name="连接符: 肘形 8"/>
            <p:cNvCxnSpPr>
              <a:stCxn id="58" idx="3"/>
              <a:endCxn id="57" idx="1"/>
            </p:cNvCxnSpPr>
            <p:nvPr>
              <p:custDataLst>
                <p:tags r:id="rId24"/>
              </p:custDataLst>
            </p:nvPr>
          </p:nvCxnSpPr>
          <p:spPr>
            <a:xfrm flipV="1">
              <a:off x="980400" y="2492132"/>
              <a:ext cx="863349" cy="437020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连接符: 肘形 10"/>
            <p:cNvCxnSpPr>
              <a:stCxn id="58" idx="3"/>
              <a:endCxn id="59" idx="1"/>
            </p:cNvCxnSpPr>
            <p:nvPr>
              <p:custDataLst>
                <p:tags r:id="rId25"/>
              </p:custDataLst>
            </p:nvPr>
          </p:nvCxnSpPr>
          <p:spPr>
            <a:xfrm>
              <a:off x="980400" y="2929152"/>
              <a:ext cx="863349" cy="471956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文本框 61"/>
          <p:cNvSpPr txBox="1"/>
          <p:nvPr>
            <p:custDataLst>
              <p:tags r:id="rId26"/>
            </p:custDataLst>
          </p:nvPr>
        </p:nvSpPr>
        <p:spPr>
          <a:xfrm>
            <a:off x="19685" y="2289810"/>
            <a:ext cx="232981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rgbClr val="C0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</a:rPr>
              <a:t>拓展</a:t>
            </a:r>
            <a:r>
              <a:rPr lang="en-US" altLang="zh-CN" sz="2800" b="1">
                <a:solidFill>
                  <a:srgbClr val="C0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800" b="1">
                <a:solidFill>
                  <a:srgbClr val="C0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lang="zh-CN" altLang="en-US" sz="2800" b="1">
              <a:solidFill>
                <a:srgbClr val="C00000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珠三角工业化进程第二阶段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(</a:t>
            </a: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1990年以后</a:t>
            </a:r>
            <a:r>
              <a: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)</a:t>
            </a:r>
            <a:endParaRPr lang="en-US" altLang="zh-CN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/>
          <p:cNvCxnSpPr/>
          <p:nvPr>
            <p:custDataLst>
              <p:tags r:id="rId1"/>
            </p:custDataLst>
          </p:nvPr>
        </p:nvCxnSpPr>
        <p:spPr>
          <a:xfrm>
            <a:off x="0" y="744855"/>
            <a:ext cx="6395085" cy="0"/>
          </a:xfrm>
          <a:prstGeom prst="line">
            <a:avLst/>
          </a:prstGeom>
          <a:ln w="31750" cap="rnd">
            <a:solidFill>
              <a:schemeClr val="accent6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>
            <p:custDataLst>
              <p:tags r:id="rId2"/>
            </p:custDataLst>
          </p:nvPr>
        </p:nvSpPr>
        <p:spPr>
          <a:xfrm>
            <a:off x="96520" y="43815"/>
            <a:ext cx="6018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二、产业结构的升级</a:t>
            </a:r>
            <a:endParaRPr lang="zh-CN" altLang="en-US" sz="3600" b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675640" y="1567180"/>
            <a:ext cx="1091120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C00000"/>
                </a:solidFill>
              </a:rPr>
              <a:t>拓展：技术创新是如何促进产业结构升级的？</a:t>
            </a:r>
            <a:endParaRPr lang="zh-CN" altLang="en-US" sz="3200" b="1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3200" b="1"/>
              <a:t>1</a:t>
            </a:r>
            <a:r>
              <a:rPr lang="zh-CN" altLang="en-US" sz="3200" b="1">
                <a:ea typeface="宋体" panose="02010600030101010101" pitchFamily="2" charset="-122"/>
              </a:rPr>
              <a:t>、不断开拓新的生产技术，形成新的产业；</a:t>
            </a:r>
            <a:endParaRPr lang="zh-CN" altLang="en-US" sz="3200" b="1"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>
                <a:ea typeface="宋体" panose="02010600030101010101" pitchFamily="2" charset="-122"/>
              </a:rPr>
              <a:t>2</a:t>
            </a:r>
            <a:r>
              <a:rPr lang="zh-CN" altLang="en-US" sz="3200" b="1">
                <a:ea typeface="宋体" panose="02010600030101010101" pitchFamily="2" charset="-122"/>
              </a:rPr>
              <a:t>、推动传统产业的技术改造；</a:t>
            </a:r>
            <a:endParaRPr lang="zh-CN" altLang="en-US" sz="3200" b="1"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>
                <a:ea typeface="宋体" panose="02010600030101010101" pitchFamily="2" charset="-122"/>
              </a:rPr>
              <a:t>3</a:t>
            </a:r>
            <a:r>
              <a:rPr lang="zh-CN" altLang="en-US" sz="3200" b="1">
                <a:ea typeface="宋体" panose="02010600030101010101" pitchFamily="2" charset="-122"/>
              </a:rPr>
              <a:t>、推动产业结构的更新；</a:t>
            </a:r>
            <a:endParaRPr lang="zh-CN" altLang="en-US" sz="3200" b="1"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>
                <a:ea typeface="宋体" panose="02010600030101010101" pitchFamily="2" charset="-122"/>
              </a:rPr>
              <a:t>4</a:t>
            </a:r>
            <a:r>
              <a:rPr lang="zh-CN" altLang="en-US" sz="3200" b="1">
                <a:ea typeface="宋体" panose="02010600030101010101" pitchFamily="2" charset="-122"/>
              </a:rPr>
              <a:t>、提高劳动生产率，人力资源发生转移。</a:t>
            </a:r>
            <a:endParaRPr lang="zh-CN" altLang="en-US" sz="3200" b="1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/>
          <p:cNvCxnSpPr/>
          <p:nvPr>
            <p:custDataLst>
              <p:tags r:id="rId1"/>
            </p:custDataLst>
          </p:nvPr>
        </p:nvCxnSpPr>
        <p:spPr>
          <a:xfrm>
            <a:off x="0" y="744855"/>
            <a:ext cx="6395085" cy="0"/>
          </a:xfrm>
          <a:prstGeom prst="line">
            <a:avLst/>
          </a:prstGeom>
          <a:ln w="31750" cap="rnd">
            <a:solidFill>
              <a:schemeClr val="accent6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>
            <p:custDataLst>
              <p:tags r:id="rId2"/>
            </p:custDataLst>
          </p:nvPr>
        </p:nvSpPr>
        <p:spPr>
          <a:xfrm>
            <a:off x="96520" y="43815"/>
            <a:ext cx="6018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二、产业结构的升级</a:t>
            </a:r>
            <a:endParaRPr lang="zh-CN" altLang="en-US" sz="3600" b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2"/>
          <p:cNvSpPr txBox="1"/>
          <p:nvPr>
            <p:custDataLst>
              <p:tags r:id="rId3"/>
            </p:custDataLst>
          </p:nvPr>
        </p:nvSpPr>
        <p:spPr>
          <a:xfrm>
            <a:off x="96520" y="1389380"/>
            <a:ext cx="5368925" cy="146494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00" b="0" i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1.深圳的产业结构发生了怎样的变化？</a:t>
            </a:r>
            <a:endParaRPr lang="zh-CN" altLang="en-US" sz="2800" b="0" i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algn="l"/>
            <a:r>
              <a:rPr lang="zh-CN" altLang="en-US" sz="28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2.是哪些原因影响了深圳的产业结构升级转换？</a:t>
            </a:r>
            <a:endParaRPr lang="zh-CN" altLang="en-US" sz="2800" b="0" i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文本3"/>
          <p:cNvSpPr txBox="1"/>
          <p:nvPr>
            <p:custDataLst>
              <p:tags r:id="rId4"/>
            </p:custDataLst>
          </p:nvPr>
        </p:nvSpPr>
        <p:spPr>
          <a:xfrm>
            <a:off x="381317" y="835619"/>
            <a:ext cx="4359345" cy="596106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00" b="0" i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案例：深圳</a:t>
            </a:r>
            <a:endParaRPr lang="zh-CN" altLang="en-US" sz="2800" b="0" i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5" name="图片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11671" t="7872" r="2832" b="1926"/>
          <a:stretch>
            <a:fillRect/>
          </a:stretch>
        </p:blipFill>
        <p:spPr>
          <a:xfrm rot="10800000">
            <a:off x="5464810" y="2395220"/>
            <a:ext cx="3256915" cy="2621915"/>
          </a:xfrm>
          <a:prstGeom prst="rect">
            <a:avLst/>
          </a:prstGeom>
          <a:ln w="9525">
            <a:solidFill>
              <a:srgbClr val="000000"/>
            </a:solidFill>
            <a:prstDash val="solid"/>
          </a:ln>
        </p:spPr>
      </p:pic>
      <p:pic>
        <p:nvPicPr>
          <p:cNvPr id="6" name="图片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l="17331" t="7422" r="4794" b="3780"/>
          <a:stretch>
            <a:fillRect/>
          </a:stretch>
        </p:blipFill>
        <p:spPr>
          <a:xfrm rot="10800000">
            <a:off x="8721725" y="2404745"/>
            <a:ext cx="3384550" cy="2621280"/>
          </a:xfrm>
          <a:prstGeom prst="rect">
            <a:avLst/>
          </a:prstGeom>
          <a:ln w="9525">
            <a:solidFill>
              <a:srgbClr val="000000"/>
            </a:solidFill>
            <a:prstDash val="solid"/>
          </a:ln>
        </p:spPr>
      </p:pic>
      <p:sp>
        <p:nvSpPr>
          <p:cNvPr id="9" name="文本4"/>
          <p:cNvSpPr txBox="1"/>
          <p:nvPr>
            <p:custDataLst>
              <p:tags r:id="rId9"/>
            </p:custDataLst>
          </p:nvPr>
        </p:nvSpPr>
        <p:spPr>
          <a:xfrm>
            <a:off x="155531" y="5704764"/>
            <a:ext cx="1262434" cy="53816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ctr"/>
            <a:r>
              <a:rPr lang="zh-CN" altLang="en-US" sz="2400" b="1" i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农业</a:t>
            </a:r>
            <a:endParaRPr lang="zh-CN" altLang="en-US" sz="2400" b="1" i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文本5"/>
          <p:cNvSpPr txBox="1"/>
          <p:nvPr>
            <p:custDataLst>
              <p:tags r:id="rId10"/>
            </p:custDataLst>
          </p:nvPr>
        </p:nvSpPr>
        <p:spPr>
          <a:xfrm>
            <a:off x="-103911" y="5078371"/>
            <a:ext cx="2062534" cy="53816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ctr"/>
            <a:r>
              <a:rPr lang="zh-CN" altLang="en-US" sz="2400" b="0" i="0">
                <a:solidFill>
                  <a:srgbClr val="3B00FF"/>
                </a:solidFill>
                <a:latin typeface="黑体" panose="02010609060101010101" charset="-122"/>
                <a:ea typeface="黑体" panose="02010609060101010101" charset="-122"/>
              </a:rPr>
              <a:t>改革开放前</a:t>
            </a:r>
            <a:endParaRPr lang="zh-CN" altLang="en-US" sz="2400" b="0" i="0">
              <a:solidFill>
                <a:srgbClr val="3B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文本6"/>
          <p:cNvSpPr txBox="1"/>
          <p:nvPr>
            <p:custDataLst>
              <p:tags r:id="rId11"/>
            </p:custDataLst>
          </p:nvPr>
        </p:nvSpPr>
        <p:spPr>
          <a:xfrm>
            <a:off x="2660167" y="5704726"/>
            <a:ext cx="1757734" cy="53816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ctr"/>
            <a:r>
              <a:rPr lang="zh-CN" altLang="en-US" sz="2400" b="1" i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第二产业</a:t>
            </a:r>
            <a:endParaRPr lang="zh-CN" altLang="en-US" sz="2400" b="1" i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文本7"/>
          <p:cNvSpPr txBox="1"/>
          <p:nvPr>
            <p:custDataLst>
              <p:tags r:id="rId12"/>
            </p:custDataLst>
          </p:nvPr>
        </p:nvSpPr>
        <p:spPr>
          <a:xfrm>
            <a:off x="2660444" y="5086077"/>
            <a:ext cx="2062534" cy="53816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ctr"/>
            <a:r>
              <a:rPr lang="zh-CN" altLang="en-US" sz="2400" b="0" i="0">
                <a:solidFill>
                  <a:srgbClr val="3B00FF"/>
                </a:solidFill>
                <a:latin typeface="黑体" panose="02010609060101010101" charset="-122"/>
                <a:ea typeface="黑体" panose="02010609060101010101" charset="-122"/>
              </a:rPr>
              <a:t>改革开放后</a:t>
            </a:r>
            <a:endParaRPr lang="zh-CN" altLang="en-US" sz="2400" b="0" i="0">
              <a:solidFill>
                <a:srgbClr val="3B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8" name="文本8"/>
          <p:cNvSpPr txBox="1"/>
          <p:nvPr>
            <p:custDataLst>
              <p:tags r:id="rId13"/>
            </p:custDataLst>
          </p:nvPr>
        </p:nvSpPr>
        <p:spPr>
          <a:xfrm>
            <a:off x="6142085" y="5704507"/>
            <a:ext cx="4262809" cy="53816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ctr"/>
            <a:r>
              <a:rPr lang="zh-CN" altLang="en-US" sz="2400" b="1" i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高新技术产业和金融服务业</a:t>
            </a:r>
            <a:endParaRPr lang="zh-CN" altLang="en-US" sz="2400" b="1" i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" name="文本9"/>
          <p:cNvSpPr txBox="1"/>
          <p:nvPr>
            <p:custDataLst>
              <p:tags r:id="rId14"/>
            </p:custDataLst>
          </p:nvPr>
        </p:nvSpPr>
        <p:spPr>
          <a:xfrm>
            <a:off x="7515038" y="5078590"/>
            <a:ext cx="1090984" cy="53816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ctr"/>
            <a:r>
              <a:rPr lang="zh-CN" altLang="en-US" sz="2400" b="0" i="0">
                <a:solidFill>
                  <a:srgbClr val="3B00FF"/>
                </a:solidFill>
                <a:latin typeface="黑体" panose="02010609060101010101" charset="-122"/>
                <a:ea typeface="黑体" panose="02010609060101010101" charset="-122"/>
              </a:rPr>
              <a:t>现在</a:t>
            </a:r>
            <a:endParaRPr lang="zh-CN" altLang="en-US" sz="2400" b="0" i="0">
              <a:solidFill>
                <a:srgbClr val="3B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形状1"/>
          <p:cNvSpPr txBox="1"/>
          <p:nvPr>
            <p:custDataLst>
              <p:tags r:id="rId15"/>
            </p:custDataLst>
          </p:nvPr>
        </p:nvSpPr>
        <p:spPr>
          <a:xfrm rot="16200000" flipH="1">
            <a:off x="5025390" y="854710"/>
            <a:ext cx="4445" cy="9622790"/>
          </a:xfrm>
          <a:prstGeom prst="line">
            <a:avLst/>
          </a:prstGeom>
          <a:solidFill>
            <a:srgbClr val="FFFFFF">
              <a:alpha val="0"/>
            </a:srgbClr>
          </a:solidFill>
          <a:ln w="47625">
            <a:solidFill>
              <a:srgbClr val="3B00FF"/>
            </a:solidFill>
            <a:prstDash val="solid"/>
            <a:tailEnd type="arrow" w="sm" len="sm"/>
          </a:ln>
        </p:spPr>
        <p:txBody>
          <a:bodyPr wrap="square" rtlCol="0" anchor="ctr"/>
          <a:lstStyle/>
          <a:p>
            <a:pPr marL="0" algn="ctr"/>
          </a:p>
        </p:txBody>
      </p:sp>
      <p:pic>
        <p:nvPicPr>
          <p:cNvPr id="11" name="图片3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rcRect t="51493"/>
          <a:stretch>
            <a:fillRect/>
          </a:stretch>
        </p:blipFill>
        <p:spPr>
          <a:xfrm>
            <a:off x="8808720" y="212090"/>
            <a:ext cx="3355975" cy="2183130"/>
          </a:xfrm>
          <a:prstGeom prst="rect">
            <a:avLst/>
          </a:prstGeom>
        </p:spPr>
      </p:pic>
      <p:pic>
        <p:nvPicPr>
          <p:cNvPr id="13" name="图片4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7"/>
          <a:srcRect b="49227"/>
          <a:stretch>
            <a:fillRect/>
          </a:stretch>
        </p:blipFill>
        <p:spPr>
          <a:xfrm>
            <a:off x="5464810" y="212090"/>
            <a:ext cx="3211195" cy="2183130"/>
          </a:xfrm>
          <a:prstGeom prst="rect">
            <a:avLst/>
          </a:prstGeom>
        </p:spPr>
      </p:pic>
      <p:sp>
        <p:nvSpPr>
          <p:cNvPr id="21" name="文本4"/>
          <p:cNvSpPr txBox="1"/>
          <p:nvPr>
            <p:custDataLst>
              <p:tags r:id="rId19"/>
            </p:custDataLst>
          </p:nvPr>
        </p:nvSpPr>
        <p:spPr>
          <a:xfrm>
            <a:off x="1633220" y="6090285"/>
            <a:ext cx="4104640" cy="74549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algn="ctr"/>
            <a:r>
              <a:rPr lang="zh-CN" altLang="en-US" sz="3200" b="0" i="0">
                <a:solidFill>
                  <a:srgbClr val="C0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</a:rPr>
              <a:t>政策优势+廉价劳动力</a:t>
            </a:r>
            <a:endParaRPr lang="zh-CN" altLang="en-US" sz="3200" b="0" i="0">
              <a:solidFill>
                <a:srgbClr val="C00000"/>
              </a:solidFill>
              <a:highlight>
                <a:srgbClr val="FFFF00"/>
              </a:highligh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2" name="文本5"/>
          <p:cNvSpPr txBox="1"/>
          <p:nvPr>
            <p:custDataLst>
              <p:tags r:id="rId20"/>
            </p:custDataLst>
          </p:nvPr>
        </p:nvSpPr>
        <p:spPr>
          <a:xfrm>
            <a:off x="6495710" y="6086138"/>
            <a:ext cx="3689747" cy="74554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algn="ctr"/>
            <a:r>
              <a:rPr lang="zh-CN" altLang="en-US" sz="3200" b="0" i="0">
                <a:solidFill>
                  <a:srgbClr val="C0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</a:rPr>
              <a:t>资金优势+技术优势</a:t>
            </a:r>
            <a:endParaRPr lang="zh-CN" altLang="en-US" sz="3200" b="0" i="0">
              <a:solidFill>
                <a:srgbClr val="C00000"/>
              </a:solidFill>
              <a:highlight>
                <a:srgbClr val="FFFF00"/>
              </a:highlight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 animBg="1"/>
      <p:bldP spid="8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/>
          <p:cNvCxnSpPr/>
          <p:nvPr>
            <p:custDataLst>
              <p:tags r:id="rId1"/>
            </p:custDataLst>
          </p:nvPr>
        </p:nvCxnSpPr>
        <p:spPr>
          <a:xfrm>
            <a:off x="0" y="744855"/>
            <a:ext cx="6395085" cy="0"/>
          </a:xfrm>
          <a:prstGeom prst="line">
            <a:avLst/>
          </a:prstGeom>
          <a:ln w="31750" cap="rnd">
            <a:solidFill>
              <a:schemeClr val="accent6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>
            <p:custDataLst>
              <p:tags r:id="rId2"/>
            </p:custDataLst>
          </p:nvPr>
        </p:nvSpPr>
        <p:spPr>
          <a:xfrm>
            <a:off x="96520" y="43815"/>
            <a:ext cx="6018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三、上海产业结构的变化</a:t>
            </a:r>
            <a:endParaRPr lang="zh-CN" altLang="en-US" sz="3600" b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1"/>
          <p:cNvSpPr txBox="1"/>
          <p:nvPr>
            <p:custDataLst>
              <p:tags r:id="rId3"/>
            </p:custDataLst>
          </p:nvPr>
        </p:nvSpPr>
        <p:spPr>
          <a:xfrm>
            <a:off x="380457" y="924897"/>
            <a:ext cx="11163300" cy="7119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algn="l"/>
            <a:r>
              <a:rPr lang="zh-CN" altLang="en-US" sz="3200" b="0" i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阅读教材52-55页，思考下列问题。</a:t>
            </a:r>
            <a:endParaRPr lang="zh-CN" altLang="en-US" sz="3200" b="0" i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文本2"/>
          <p:cNvSpPr txBox="1"/>
          <p:nvPr>
            <p:custDataLst>
              <p:tags r:id="rId4"/>
            </p:custDataLst>
          </p:nvPr>
        </p:nvSpPr>
        <p:spPr>
          <a:xfrm>
            <a:off x="564515" y="1660525"/>
            <a:ext cx="10886440" cy="340106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>
              <a:lnSpc>
                <a:spcPct val="130000"/>
              </a:lnSpc>
            </a:pPr>
            <a:r>
              <a:rPr lang="zh-CN" altLang="en-US" sz="3200" b="0" i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1.描述上海市的地理位置特点，</a:t>
            </a:r>
            <a:r>
              <a:rPr lang="zh-CN" altLang="en-US" sz="32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并分析其对经济发展的影响。</a:t>
            </a:r>
            <a:endParaRPr lang="zh-CN" altLang="en-US" sz="3200" b="0" i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algn="l">
              <a:lnSpc>
                <a:spcPct val="130000"/>
              </a:lnSpc>
            </a:pPr>
            <a:r>
              <a:rPr lang="zh-CN" altLang="en-US" sz="3200" b="0" i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2.分析上海近现代以来其产业结构经历了怎样的转变过程。</a:t>
            </a:r>
            <a:endParaRPr lang="zh-CN" altLang="en-US" sz="3200" b="0" i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algn="l">
              <a:lnSpc>
                <a:spcPct val="130000"/>
              </a:lnSpc>
            </a:pPr>
            <a:r>
              <a:rPr lang="zh-CN" altLang="en-US" sz="3200" b="0" i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3.分析工业化初期，上海的产业结构及形成原因。</a:t>
            </a:r>
            <a:endParaRPr lang="zh-CN" altLang="en-US" sz="3200" b="0" i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algn="l">
              <a:lnSpc>
                <a:spcPct val="130000"/>
              </a:lnSpc>
            </a:pPr>
            <a:r>
              <a:rPr lang="zh-CN" altLang="en-US" sz="3200" b="0" i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4.分析</a:t>
            </a:r>
            <a:r>
              <a:rPr lang="en-US" altLang="zh-CN" sz="3200" b="0" i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20</a:t>
            </a:r>
            <a:r>
              <a:rPr lang="zh-CN" altLang="en-US" sz="3200" b="0" i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世纪</a:t>
            </a:r>
            <a:r>
              <a:rPr lang="en-US" altLang="zh-CN" sz="3200" b="0" i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50</a:t>
            </a:r>
            <a:r>
              <a:rPr lang="zh-CN" altLang="en-US" sz="3200" b="0" i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年代，上海的产业结构及形成原因。</a:t>
            </a:r>
            <a:endParaRPr lang="zh-CN" altLang="en-US" sz="3200" b="0" i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algn="l">
              <a:lnSpc>
                <a:spcPct val="130000"/>
              </a:lnSpc>
            </a:pPr>
            <a:r>
              <a:rPr lang="zh-CN" altLang="en-US" sz="3200" b="0" i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5.分析</a:t>
            </a:r>
            <a:r>
              <a:rPr lang="en-US" altLang="zh-CN" sz="32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20</a:t>
            </a:r>
            <a:r>
              <a:rPr lang="zh-CN" altLang="en-US" sz="32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世纪</a:t>
            </a:r>
            <a:r>
              <a:rPr lang="en-US" altLang="zh-CN" sz="32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90</a:t>
            </a:r>
            <a:r>
              <a:rPr lang="zh-CN" altLang="en-US" sz="32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年代以后，上海的产业结构及形成原因。</a:t>
            </a:r>
            <a:endParaRPr lang="zh-CN" altLang="en-US" sz="3200" b="0" i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/>
          <p:cNvCxnSpPr/>
          <p:nvPr>
            <p:custDataLst>
              <p:tags r:id="rId1"/>
            </p:custDataLst>
          </p:nvPr>
        </p:nvCxnSpPr>
        <p:spPr>
          <a:xfrm>
            <a:off x="0" y="744855"/>
            <a:ext cx="6395085" cy="0"/>
          </a:xfrm>
          <a:prstGeom prst="line">
            <a:avLst/>
          </a:prstGeom>
          <a:ln w="31750" cap="rnd">
            <a:solidFill>
              <a:schemeClr val="accent6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>
            <p:custDataLst>
              <p:tags r:id="rId2"/>
            </p:custDataLst>
          </p:nvPr>
        </p:nvSpPr>
        <p:spPr>
          <a:xfrm>
            <a:off x="96520" y="43815"/>
            <a:ext cx="6018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三、上海产业结构的变化</a:t>
            </a:r>
            <a:endParaRPr lang="zh-CN" altLang="en-US" sz="3600" b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b="4356"/>
          <a:stretch>
            <a:fillRect/>
          </a:stretch>
        </p:blipFill>
        <p:spPr>
          <a:xfrm>
            <a:off x="164030" y="1690084"/>
            <a:ext cx="5223662" cy="447228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346075" y="834390"/>
            <a:ext cx="11545570" cy="7308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algn="l">
              <a:lnSpc>
                <a:spcPct val="130000"/>
              </a:lnSpc>
            </a:pPr>
            <a:r>
              <a:rPr lang="zh-CN" altLang="en-US" sz="32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1.描述上海市的地理位置特点，并分析其对经济发展的影响。</a:t>
            </a:r>
            <a:endParaRPr lang="zh-CN" altLang="en-US" sz="32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6"/>
            </p:custDataLst>
          </p:nvPr>
        </p:nvSpPr>
        <p:spPr>
          <a:xfrm>
            <a:off x="5522595" y="1690370"/>
            <a:ext cx="6543675" cy="2784475"/>
          </a:xfrm>
          <a:prstGeom prst="rect">
            <a:avLst/>
          </a:prstGeom>
          <a:noFill/>
          <a:ln w="28575" cmpd="sng">
            <a:solidFill>
              <a:schemeClr val="accent1"/>
            </a:solidFill>
            <a:prstDash val="sysDash"/>
          </a:ln>
        </p:spPr>
        <p:txBody>
          <a:bodyPr wrap="square" rtlCol="0" anchor="t">
            <a:noAutofit/>
          </a:bodyPr>
          <a:lstStyle/>
          <a:p>
            <a:pPr marL="342900" indent="-342900">
              <a:lnSpc>
                <a:spcPct val="120000"/>
              </a:lnSpc>
              <a:buClrTx/>
              <a:buSzTx/>
              <a:buFont typeface="Wingdings" panose="05000000000000000000" charset="0"/>
              <a:buChar char="l"/>
              <a:defRPr/>
            </a:pPr>
            <a:r>
              <a:rPr lang="zh-CN" altLang="en-US" sz="2400" b="1">
                <a:solidFill>
                  <a:srgbClr val="3B00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31°N附近，地处亚热带；</a:t>
            </a:r>
            <a:endParaRPr lang="zh-CN" altLang="en-US" sz="2400" b="1">
              <a:solidFill>
                <a:srgbClr val="3B00FF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  <a:p>
            <a:pPr marL="342900" indent="-342900">
              <a:lnSpc>
                <a:spcPct val="120000"/>
              </a:lnSpc>
              <a:buClrTx/>
              <a:buSzTx/>
              <a:buFont typeface="Wingdings" panose="05000000000000000000" charset="0"/>
              <a:buChar char="l"/>
              <a:defRPr/>
            </a:pPr>
            <a:r>
              <a:rPr lang="zh-CN" altLang="en-US" sz="2400" b="1">
                <a:solidFill>
                  <a:srgbClr val="3B00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太平洋西岸，亚欧大陆东岸；</a:t>
            </a:r>
            <a:endParaRPr lang="zh-CN" altLang="en-US" sz="2400" b="1">
              <a:solidFill>
                <a:srgbClr val="3B00FF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  <a:p>
            <a:pPr marL="342900" indent="-342900">
              <a:lnSpc>
                <a:spcPct val="120000"/>
              </a:lnSpc>
              <a:buClrTx/>
              <a:buSzTx/>
              <a:buFont typeface="Wingdings" panose="05000000000000000000" charset="0"/>
              <a:buChar char="l"/>
              <a:defRPr/>
            </a:pPr>
            <a:r>
              <a:rPr lang="zh-CN" altLang="en-US" sz="2400" b="1">
                <a:solidFill>
                  <a:srgbClr val="3B00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地处中国东部南北海岸线的中部；</a:t>
            </a:r>
            <a:endParaRPr lang="zh-CN" altLang="en-US" sz="2400" b="1">
              <a:solidFill>
                <a:srgbClr val="3B00FF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  <a:p>
            <a:pPr marL="342900" indent="-342900">
              <a:lnSpc>
                <a:spcPct val="120000"/>
              </a:lnSpc>
              <a:buClrTx/>
              <a:buSzTx/>
              <a:buFont typeface="Wingdings" panose="05000000000000000000" charset="0"/>
              <a:buChar char="l"/>
              <a:defRPr/>
            </a:pPr>
            <a:r>
              <a:rPr lang="zh-CN" altLang="en-US" sz="2400" b="1">
                <a:solidFill>
                  <a:srgbClr val="3B00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长江入海口，长江三角洲地区；</a:t>
            </a:r>
            <a:endParaRPr lang="zh-CN" altLang="en-US" sz="2400" b="1">
              <a:solidFill>
                <a:srgbClr val="3B00FF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  <a:p>
            <a:pPr marL="342900" indent="-342900">
              <a:lnSpc>
                <a:spcPct val="120000"/>
              </a:lnSpc>
              <a:buClrTx/>
              <a:buSzTx/>
              <a:buFont typeface="Wingdings" panose="05000000000000000000" charset="0"/>
              <a:buChar char="l"/>
              <a:defRPr/>
            </a:pPr>
            <a:r>
              <a:rPr lang="zh-CN" altLang="en-US" sz="2400" b="1">
                <a:solidFill>
                  <a:srgbClr val="3B00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北临长江，东临东海，南邻杭州湾，西邻苏、浙两省，是我国最大的城市和最大的港口。</a:t>
            </a:r>
            <a:endParaRPr lang="zh-CN" altLang="en-US" sz="2400" b="1">
              <a:solidFill>
                <a:srgbClr val="3B00FF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15" name="Title 6"/>
          <p:cNvSpPr txBox="1"/>
          <p:nvPr>
            <p:custDataLst>
              <p:tags r:id="rId7"/>
            </p:custDataLst>
          </p:nvPr>
        </p:nvSpPr>
        <p:spPr>
          <a:xfrm>
            <a:off x="5522595" y="4582160"/>
            <a:ext cx="6543675" cy="201295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ysDash"/>
          </a:ln>
        </p:spPr>
        <p:txBody>
          <a:bodyPr wrap="square" lIns="91440" tIns="45720" rIns="91440" bIns="45720" rtlCol="0" anchor="t" anchorCtr="0">
            <a:noAutofit/>
          </a:bodyPr>
          <a:lstStyle/>
          <a:p>
            <a:pPr marL="342900" indent="-342900">
              <a:lnSpc>
                <a:spcPct val="120000"/>
              </a:lnSpc>
              <a:buClrTx/>
              <a:buSzTx/>
              <a:buFont typeface="Wingdings" panose="05000000000000000000" charset="0"/>
              <a:buChar char="l"/>
              <a:defRPr/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水热充足，农业发达，利于轻工业发展；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342900" indent="-342900">
              <a:lnSpc>
                <a:spcPct val="120000"/>
              </a:lnSpc>
              <a:buClrTx/>
              <a:buSzTx/>
              <a:buFont typeface="Wingdings" panose="05000000000000000000" charset="0"/>
              <a:buChar char="l"/>
              <a:defRPr/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沿海港口，利于对外经济交往；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342900" indent="-342900">
              <a:lnSpc>
                <a:spcPct val="120000"/>
              </a:lnSpc>
              <a:buClrTx/>
              <a:buSzTx/>
              <a:buFont typeface="Wingdings" panose="05000000000000000000" charset="0"/>
              <a:buChar char="l"/>
              <a:defRPr/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沿海的中部，加强我国南北方经济联系；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342900" indent="-342900">
              <a:lnSpc>
                <a:spcPct val="120000"/>
              </a:lnSpc>
              <a:buClrTx/>
              <a:buSzTx/>
              <a:buFont typeface="Wingdings" panose="05000000000000000000" charset="0"/>
              <a:buChar char="l"/>
              <a:defRPr/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有利于发展长江内河航运与海运，交通便利。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  <a:endParaRPr lang="en-US" altLang="zh-CN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buClrTx/>
              <a:buSzTx/>
              <a:buFont typeface="Wingdings" panose="05000000000000000000" charset="0"/>
              <a:buChar char="l"/>
              <a:defRPr/>
            </a:pP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animBg="1"/>
      <p:bldP spid="1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rot="21600000">
            <a:off x="95250" y="699135"/>
            <a:ext cx="5768340" cy="5436235"/>
          </a:xfrm>
          <a:prstGeom prst="rect">
            <a:avLst/>
          </a:prstGeom>
        </p:spPr>
      </p:pic>
      <p:sp>
        <p:nvSpPr>
          <p:cNvPr id="26" name="textbox 26"/>
          <p:cNvSpPr/>
          <p:nvPr>
            <p:custDataLst>
              <p:tags r:id="rId3"/>
            </p:custDataLst>
          </p:nvPr>
        </p:nvSpPr>
        <p:spPr>
          <a:xfrm>
            <a:off x="6088032" y="796349"/>
            <a:ext cx="5937884" cy="28149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81965" algn="l" rtl="0" eaLnBrk="0">
              <a:lnSpc>
                <a:spcPct val="86000"/>
              </a:lnSpc>
            </a:pPr>
            <a:r>
              <a:rPr sz="2600" b="1" kern="0" spc="-8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改革开放以来，深圳从一个小渔村快</a:t>
            </a:r>
            <a:endParaRPr sz="2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12700" algn="l" rtl="0" eaLnBrk="0">
              <a:lnSpc>
                <a:spcPct val="154000"/>
              </a:lnSpc>
              <a:spcBef>
                <a:spcPts val="55"/>
              </a:spcBef>
            </a:pPr>
            <a:r>
              <a:rPr sz="2600" b="1" kern="0" spc="-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速发展成为国际化大都市</a:t>
            </a:r>
            <a:r>
              <a:rPr sz="2600" b="1" kern="0" spc="-2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，在高新技术</a:t>
            </a:r>
            <a:r>
              <a:rPr sz="2600" kern="0" spc="-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sz="2600" b="1" kern="0" spc="-2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产业、金融服务、外贸出</a:t>
            </a:r>
            <a:r>
              <a:rPr sz="2600" b="1" kern="0" spc="-3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口、海洋运输、</a:t>
            </a:r>
            <a:r>
              <a:rPr sz="2600" kern="0" spc="-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600" b="1" kern="0" spc="-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创意文化等方面占有</a:t>
            </a:r>
            <a:r>
              <a:rPr sz="2600" b="1" kern="0" spc="-2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重要地位，成为我</a:t>
            </a:r>
            <a:r>
              <a:rPr sz="2600" kern="0" spc="-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sz="2600" b="1" kern="0" spc="-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国最具城市经济竞争力的城市之一。</a:t>
            </a:r>
            <a:endParaRPr sz="2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8" name="textbox 28"/>
          <p:cNvSpPr/>
          <p:nvPr>
            <p:custDataLst>
              <p:tags r:id="rId4"/>
            </p:custDataLst>
          </p:nvPr>
        </p:nvSpPr>
        <p:spPr>
          <a:xfrm>
            <a:off x="6087724" y="3810660"/>
            <a:ext cx="5594984" cy="2590800"/>
          </a:xfrm>
          <a:prstGeom prst="rect">
            <a:avLst/>
          </a:prstGeom>
          <a:solidFill>
            <a:srgbClr val="1F376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4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8580" algn="l" rtl="0" eaLnBrk="0">
              <a:lnSpc>
                <a:spcPct val="130000"/>
              </a:lnSpc>
              <a:spcBef>
                <a:spcPts val="5"/>
              </a:spcBef>
            </a:pPr>
            <a:r>
              <a:rPr sz="2900" b="1" kern="0" spc="-6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思考：1.深圳的产业结构发生了怎</a:t>
            </a:r>
            <a:r>
              <a:rPr sz="2900" kern="0" spc="8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900" b="1" kern="0" spc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样的变化?</a:t>
            </a:r>
            <a:endParaRPr sz="29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rtl="0" eaLnBrk="0">
              <a:lnSpc>
                <a:spcPct val="104000"/>
              </a:lnSpc>
            </a:pPr>
            <a:endParaRPr sz="12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7945" algn="l" rtl="0" eaLnBrk="0">
              <a:lnSpc>
                <a:spcPct val="133000"/>
              </a:lnSpc>
              <a:spcBef>
                <a:spcPct val="0"/>
              </a:spcBef>
            </a:pPr>
            <a:r>
              <a:rPr sz="2600" b="1" kern="0" spc="23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2.是哪些原因影响了深圳的产业</a:t>
            </a:r>
            <a:r>
              <a:rPr sz="2600" b="1" kern="0" spc="22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结</a:t>
            </a:r>
            <a:r>
              <a:rPr sz="2600" kern="0" spc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900" b="1" kern="0" spc="-1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构升级转换?</a:t>
            </a:r>
            <a:endParaRPr sz="29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2" name="textbox 32"/>
          <p:cNvSpPr/>
          <p:nvPr>
            <p:custDataLst>
              <p:tags r:id="rId5"/>
            </p:custDataLst>
          </p:nvPr>
        </p:nvSpPr>
        <p:spPr>
          <a:xfrm>
            <a:off x="95250" y="0"/>
            <a:ext cx="2413000" cy="6921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</a:pPr>
            <a:endParaRPr sz="700">
              <a:solidFill>
                <a:schemeClr val="tx1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2550" algn="l" rtl="0" eaLnBrk="0">
              <a:lnSpc>
                <a:spcPct val="97000"/>
              </a:lnSpc>
            </a:pPr>
            <a:r>
              <a:rPr sz="3700" b="1" kern="0" spc="-10">
                <a:solidFill>
                  <a:schemeClr val="tx1">
                    <a:alpha val="10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情境导入</a:t>
            </a:r>
            <a:endParaRPr sz="3700" b="1" kern="0" spc="-10">
              <a:solidFill>
                <a:schemeClr val="tx1">
                  <a:alpha val="10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/>
          <p:cNvCxnSpPr/>
          <p:nvPr>
            <p:custDataLst>
              <p:tags r:id="rId1"/>
            </p:custDataLst>
          </p:nvPr>
        </p:nvCxnSpPr>
        <p:spPr>
          <a:xfrm>
            <a:off x="0" y="744855"/>
            <a:ext cx="6395085" cy="0"/>
          </a:xfrm>
          <a:prstGeom prst="line">
            <a:avLst/>
          </a:prstGeom>
          <a:ln w="31750" cap="rnd">
            <a:solidFill>
              <a:schemeClr val="accent6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>
            <p:custDataLst>
              <p:tags r:id="rId2"/>
            </p:custDataLst>
          </p:nvPr>
        </p:nvSpPr>
        <p:spPr>
          <a:xfrm>
            <a:off x="96520" y="43815"/>
            <a:ext cx="6018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三、上海产业结构的变化</a:t>
            </a:r>
            <a:endParaRPr lang="zh-CN" altLang="en-US" sz="3600" b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97155" y="1005205"/>
            <a:ext cx="1161542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2.分析上海近现代以来其产业结构经历了怎样的转变过程。</a:t>
            </a:r>
            <a:endParaRPr lang="zh-CN" altLang="en-US" sz="32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4" name="图片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6282" y="1801774"/>
            <a:ext cx="5860228" cy="4036676"/>
          </a:xfrm>
          <a:prstGeom prst="rect">
            <a:avLst/>
          </a:prstGeom>
        </p:spPr>
      </p:pic>
      <p:sp>
        <p:nvSpPr>
          <p:cNvPr id="5" name="文本3"/>
          <p:cNvSpPr txBox="1"/>
          <p:nvPr>
            <p:custDataLst>
              <p:tags r:id="rId6"/>
            </p:custDataLst>
          </p:nvPr>
        </p:nvSpPr>
        <p:spPr>
          <a:xfrm>
            <a:off x="5875655" y="4404360"/>
            <a:ext cx="6294755" cy="245872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514350" indent="-514350" algn="l">
              <a:lnSpc>
                <a:spcPct val="120000"/>
              </a:lnSpc>
              <a:buFont typeface="+mj-ea"/>
              <a:buAutoNum type="circleNumDbPlain"/>
            </a:pPr>
            <a:r>
              <a:rPr lang="zh-CN" altLang="en-US" sz="2600" b="0" i="0">
                <a:solidFill>
                  <a:srgbClr val="3B00FF"/>
                </a:solidFill>
                <a:latin typeface="黑体" panose="02010609060101010101" charset="-122"/>
                <a:ea typeface="黑体" panose="02010609060101010101" charset="-122"/>
              </a:rPr>
              <a:t>产业结构的变化</a:t>
            </a:r>
            <a:r>
              <a:rPr lang="zh-CN" altLang="en-US" sz="2600" b="0" i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：由第二产业为主导向第三产业为主导的转变过程。</a:t>
            </a:r>
            <a:endParaRPr lang="zh-CN" altLang="en-US" sz="2600" b="0" i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514350" indent="-514350" algn="l">
              <a:lnSpc>
                <a:spcPct val="120000"/>
              </a:lnSpc>
              <a:buFont typeface="+mj-ea"/>
              <a:buAutoNum type="circleNumDbPlain"/>
            </a:pPr>
            <a:r>
              <a:rPr lang="zh-CN" altLang="en-US" sz="2600" b="0" i="0">
                <a:solidFill>
                  <a:srgbClr val="3B00FF"/>
                </a:solidFill>
                <a:latin typeface="黑体" panose="02010609060101010101" charset="-122"/>
                <a:ea typeface="黑体" panose="02010609060101010101" charset="-122"/>
              </a:rPr>
              <a:t>工业结构的变化</a:t>
            </a:r>
            <a:r>
              <a:rPr lang="zh-CN" altLang="en-US" sz="2600" b="0" i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：经历了从轻纺工业一综合性工业一高新技术产业的典型升级过程。</a:t>
            </a:r>
            <a:endParaRPr lang="zh-CN" altLang="en-US" sz="2600" b="0" i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5918200" y="1695450"/>
            <a:ext cx="6273800" cy="2676525"/>
          </a:xfrm>
          <a:prstGeom prst="rect">
            <a:avLst/>
          </a:prstGeom>
          <a:noFill/>
          <a:ln w="47625" cmpd="dbl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indent="0"/>
            <a:r>
              <a:rPr lang="zh-CN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①第一产业比重呈下降趋势。</a:t>
            </a:r>
            <a:endParaRPr lang="zh-CN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微软雅黑" panose="020B0503020204020204" charset="-122"/>
            </a:endParaRPr>
          </a:p>
          <a:p>
            <a:pPr indent="0"/>
            <a:r>
              <a:rPr lang="zh-CN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②</a:t>
            </a:r>
            <a:r>
              <a:rPr lang="zh-CN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第二产业比重先上升后下降，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2000</a:t>
            </a:r>
            <a:r>
              <a:rPr lang="zh-CN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年之前，第二产业占主导；</a:t>
            </a:r>
            <a:endParaRPr lang="zh-CN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微软雅黑" panose="020B0503020204020204" charset="-122"/>
            </a:endParaRPr>
          </a:p>
          <a:p>
            <a:pPr indent="0"/>
            <a:r>
              <a:rPr lang="zh-CN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③第三产业比重先下降后上升</a:t>
            </a:r>
            <a:r>
              <a:rPr lang="zh-CN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，在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2000</a:t>
            </a:r>
            <a:r>
              <a:rPr lang="zh-CN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年超过第二产业。</a:t>
            </a:r>
            <a:endParaRPr lang="zh-CN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微软雅黑" panose="020B0503020204020204" charset="-122"/>
            </a:endParaRPr>
          </a:p>
          <a:p>
            <a:pPr indent="0"/>
            <a:r>
              <a:rPr lang="zh-CN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④</a:t>
            </a:r>
            <a:r>
              <a:rPr lang="zh-CN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产业结构由第二产业为主导向第三产业为主导转变。</a:t>
            </a:r>
            <a:endParaRPr lang="zh-CN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/>
          <p:cNvCxnSpPr/>
          <p:nvPr>
            <p:custDataLst>
              <p:tags r:id="rId1"/>
            </p:custDataLst>
          </p:nvPr>
        </p:nvCxnSpPr>
        <p:spPr>
          <a:xfrm>
            <a:off x="0" y="744855"/>
            <a:ext cx="6395085" cy="0"/>
          </a:xfrm>
          <a:prstGeom prst="line">
            <a:avLst/>
          </a:prstGeom>
          <a:ln w="31750" cap="rnd">
            <a:solidFill>
              <a:schemeClr val="accent6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>
            <p:custDataLst>
              <p:tags r:id="rId2"/>
            </p:custDataLst>
          </p:nvPr>
        </p:nvSpPr>
        <p:spPr>
          <a:xfrm>
            <a:off x="96520" y="43815"/>
            <a:ext cx="6018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三、上海产业结构的变化</a:t>
            </a:r>
            <a:endParaRPr lang="zh-CN" altLang="en-US" sz="3600" b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158115" y="796925"/>
            <a:ext cx="11772265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0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3.分析工业化初期，上海的产业结构及原因。</a:t>
            </a:r>
            <a:endParaRPr lang="zh-CN" altLang="en-US" sz="3000" b="1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pSp>
        <p:nvGrpSpPr>
          <p:cNvPr id="7" name="组合 11"/>
          <p:cNvGrpSpPr/>
          <p:nvPr>
            <p:custDataLst>
              <p:tags r:id="rId4"/>
            </p:custDataLst>
          </p:nvPr>
        </p:nvGrpSpPr>
        <p:grpSpPr>
          <a:xfrm>
            <a:off x="496147" y="3949065"/>
            <a:ext cx="7385473" cy="2699385"/>
            <a:chOff x="492" y="3628"/>
            <a:chExt cx="8723" cy="4251"/>
          </a:xfrm>
        </p:grpSpPr>
        <p:pic>
          <p:nvPicPr>
            <p:cNvPr id="9" name="图片 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492" y="3628"/>
              <a:ext cx="4613" cy="3962"/>
            </a:xfrm>
            <a:prstGeom prst="rect">
              <a:avLst/>
            </a:prstGeom>
          </p:spPr>
        </p:pic>
        <p:pic>
          <p:nvPicPr>
            <p:cNvPr id="103" name="图片 102"/>
            <p:cNvPicPr/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4790" y="3629"/>
              <a:ext cx="4425" cy="425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1" y="1680845"/>
            <a:ext cx="11896513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2400" b="1">
                <a:solidFill>
                  <a:srgbClr val="22222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材料一：上海纺织业历史悠久，自明代中叶起就是全国最大的棉纺织业中心。鸦片战争以后，作为五个通商口岸之一的上海对外联系和贸易频繁，发展了棉纺、毛纺、针织、染织等纺织工业和面粉、卷烟等轻工业，为国内市场提供半数以上的商品，出口额也占了很大比重，成为我国经济中心和最大的轻工业基地。据统计，至1949年上海解放时，共有纺织企业4552家，棉纺锭全国总数47.23%，号称“半壁江山”。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7909560" y="3997960"/>
          <a:ext cx="3876040" cy="2407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" r:id="rId11" imgW="7886700" imgH="4676775" progId="PBrush">
                  <p:embed/>
                </p:oleObj>
              </mc:Choice>
              <mc:Fallback>
                <p:oleObj name="" r:id="rId11" imgW="7886700" imgH="4676775" progId="PBrush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909560" y="3997960"/>
                        <a:ext cx="3876040" cy="2407285"/>
                      </a:xfrm>
                      <a:prstGeom prst="rect">
                        <a:avLst/>
                      </a:prstGeom>
                      <a:noFill/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本框 13"/>
          <p:cNvSpPr txBox="1"/>
          <p:nvPr>
            <p:custDataLst>
              <p:tags r:id="rId13"/>
            </p:custDataLst>
          </p:nvPr>
        </p:nvSpPr>
        <p:spPr>
          <a:xfrm>
            <a:off x="9070340" y="6550660"/>
            <a:ext cx="2772410" cy="370205"/>
          </a:xfrm>
          <a:prstGeom prst="rect">
            <a:avLst/>
          </a:prstGeom>
          <a:noFill/>
          <a:ln w="12700" cmpd="sng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>
            <a:noAutofit/>
          </a:bodyPr>
          <a:lstStyle/>
          <a:p>
            <a:pPr indent="0"/>
            <a:r>
              <a:rPr lang="zh-CN" sz="2000" b="1">
                <a:latin typeface="楷体" panose="02010609060101010101" charset="-122"/>
                <a:ea typeface="楷体" panose="02010609060101010101" charset="-122"/>
              </a:rPr>
              <a:t>上海历代人口比较图</a:t>
            </a:r>
            <a:endParaRPr lang="zh-CN" sz="20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14"/>
            </p:custDataLst>
          </p:nvPr>
        </p:nvSpPr>
        <p:spPr>
          <a:xfrm>
            <a:off x="274955" y="3515360"/>
            <a:ext cx="101079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/>
            <a:r>
              <a:rPr lang="zh-CN" sz="2400" b="1"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材料二：我国棉花种植区划、桑蚕产区分布图；上海历代人口比较图</a:t>
            </a:r>
            <a:endParaRPr lang="zh-CN" sz="2400" b="1">
              <a:latin typeface="楷体" panose="02010609060101010101" charset="-122"/>
              <a:ea typeface="楷体" panose="02010609060101010101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4" name="TextBox 16"/>
          <p:cNvSpPr txBox="1"/>
          <p:nvPr>
            <p:custDataLst>
              <p:tags r:id="rId15"/>
            </p:custDataLst>
          </p:nvPr>
        </p:nvSpPr>
        <p:spPr>
          <a:xfrm>
            <a:off x="8119745" y="4532948"/>
            <a:ext cx="2262717" cy="446882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76800" tIns="38400" rIns="76800" bIns="3840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劳动力丰富</a:t>
            </a:r>
            <a:endParaRPr kumimoji="0" lang="zh-CN" altLang="en-US" sz="2400" b="1" i="0" u="none" strike="noStrike" kern="100" cap="none" spc="0" normalizeH="0" baseline="0" noProof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Times New Roman" panose="02020603050405020304"/>
            </a:endParaRPr>
          </a:p>
        </p:txBody>
      </p:sp>
      <p:sp>
        <p:nvSpPr>
          <p:cNvPr id="32" name="TextBox 16"/>
          <p:cNvSpPr txBox="1"/>
          <p:nvPr>
            <p:custDataLst>
              <p:tags r:id="rId16"/>
            </p:custDataLst>
          </p:nvPr>
        </p:nvSpPr>
        <p:spPr>
          <a:xfrm>
            <a:off x="3695700" y="4256405"/>
            <a:ext cx="3911600" cy="446882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76800" tIns="38400" rIns="76800" bIns="38400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宋体" panose="02010600030101010101" pitchFamily="2" charset="-122"/>
              </a:rPr>
              <a:t>靠近丝、棉产地，</a:t>
            </a:r>
            <a:r>
              <a:rPr lang="zh-CN" altLang="en-US" sz="2400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原料充足</a:t>
            </a:r>
            <a:endParaRPr kumimoji="0" lang="zh-CN" altLang="en-US" sz="2400" b="1" i="0" u="none" strike="noStrike" kern="100" cap="none" spc="0" normalizeH="0" baseline="0" noProof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微软雅黑" panose="020B0503020204020204" charset="-122"/>
            </a:endParaRPr>
          </a:p>
        </p:txBody>
      </p:sp>
      <p:sp>
        <p:nvSpPr>
          <p:cNvPr id="37" name="文本框 3"/>
          <p:cNvSpPr txBox="1"/>
          <p:nvPr>
            <p:custDataLst>
              <p:tags r:id="rId17"/>
            </p:custDataLst>
          </p:nvPr>
        </p:nvSpPr>
        <p:spPr>
          <a:xfrm>
            <a:off x="4083050" y="1301433"/>
            <a:ext cx="8108950" cy="460375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lvl="0"/>
            <a:r>
              <a:rPr lang="zh-CN" altLang="en-US" sz="2400" b="1" noProof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产业结构特点：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sym typeface="+mn-ea"/>
              </a:rPr>
              <a:t>以第二产业为主，轻纺工业为支柱产业。</a:t>
            </a:r>
            <a:endParaRPr lang="zh-CN" altLang="en-US" sz="2400" b="1">
              <a:solidFill>
                <a:srgbClr val="FF0000"/>
              </a:solidFill>
              <a:highlight>
                <a:srgbClr val="FFFF00"/>
              </a:highlight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3" name="TextBox 16"/>
          <p:cNvSpPr txBox="1"/>
          <p:nvPr>
            <p:custDataLst>
              <p:tags r:id="rId18"/>
            </p:custDataLst>
          </p:nvPr>
        </p:nvSpPr>
        <p:spPr>
          <a:xfrm>
            <a:off x="8621045" y="3171983"/>
            <a:ext cx="3101615" cy="446882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76800" tIns="38400" rIns="76800" bIns="3840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国内外</a:t>
            </a:r>
            <a:r>
              <a:rPr lang="zh-CN" altLang="en-US" sz="2400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消费市场广阔</a:t>
            </a:r>
            <a:endParaRPr kumimoji="0" lang="zh-CN" altLang="en-US" sz="2400" b="1" i="0" u="none" strike="noStrike" kern="100" cap="none" spc="0" normalizeH="0" baseline="0" noProof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Times New Roman" panose="02020603050405020304"/>
            </a:endParaRPr>
          </a:p>
        </p:txBody>
      </p:sp>
      <p:sp>
        <p:nvSpPr>
          <p:cNvPr id="6" name="TextBox 16"/>
          <p:cNvSpPr txBox="1"/>
          <p:nvPr>
            <p:custDataLst>
              <p:tags r:id="rId19"/>
            </p:custDataLst>
          </p:nvPr>
        </p:nvSpPr>
        <p:spPr>
          <a:xfrm>
            <a:off x="217170" y="1389970"/>
            <a:ext cx="2994660" cy="446882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76800" tIns="38400" rIns="76800" bIns="3840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历史悠久，经验丰富</a:t>
            </a:r>
            <a:endParaRPr kumimoji="0" lang="zh-CN" altLang="en-US" sz="2400" b="1" i="0" u="none" strike="noStrike" kern="100" cap="none" spc="0" normalizeH="0" baseline="0" noProof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Times New Roman" panose="02020603050405020304"/>
            </a:endParaRPr>
          </a:p>
        </p:txBody>
      </p:sp>
      <p:cxnSp>
        <p:nvCxnSpPr>
          <p:cNvPr id="18" name="直接箭头连接符 17"/>
          <p:cNvCxnSpPr>
            <a:cxnSpLocks noChangeShapeType="1"/>
          </p:cNvCxnSpPr>
          <p:nvPr>
            <p:custDataLst>
              <p:tags r:id="rId20"/>
            </p:custDataLst>
          </p:nvPr>
        </p:nvCxnSpPr>
        <p:spPr bwMode="auto">
          <a:xfrm flipH="1" flipV="1">
            <a:off x="3211830" y="1606550"/>
            <a:ext cx="483870" cy="189949"/>
          </a:xfrm>
          <a:prstGeom prst="straightConnector1">
            <a:avLst/>
          </a:prstGeom>
          <a:ln w="19050">
            <a:solidFill>
              <a:srgbClr val="FF0000"/>
            </a:solidFill>
            <a:tailEnd type="arrow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19" name="直接连接符 18"/>
          <p:cNvCxnSpPr/>
          <p:nvPr>
            <p:custDataLst>
              <p:tags r:id="rId21"/>
            </p:custDataLst>
          </p:nvPr>
        </p:nvCxnSpPr>
        <p:spPr>
          <a:xfrm flipV="1">
            <a:off x="1971040" y="2062094"/>
            <a:ext cx="8912860" cy="55245"/>
          </a:xfrm>
          <a:prstGeom prst="line">
            <a:avLst/>
          </a:prstGeom>
          <a:ln w="3175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>
            <p:custDataLst>
              <p:tags r:id="rId22"/>
            </p:custDataLst>
          </p:nvPr>
        </p:nvCxnSpPr>
        <p:spPr>
          <a:xfrm>
            <a:off x="6117315" y="2784793"/>
            <a:ext cx="5725710" cy="0"/>
          </a:xfrm>
          <a:prstGeom prst="line">
            <a:avLst/>
          </a:prstGeom>
          <a:ln w="3175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>
            <p:custDataLst>
              <p:tags r:id="rId23"/>
            </p:custDataLst>
          </p:nvPr>
        </p:nvCxnSpPr>
        <p:spPr>
          <a:xfrm>
            <a:off x="222885" y="3135630"/>
            <a:ext cx="1818640" cy="32862"/>
          </a:xfrm>
          <a:prstGeom prst="line">
            <a:avLst/>
          </a:prstGeom>
          <a:ln w="3175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6"/>
          <p:cNvSpPr txBox="1"/>
          <p:nvPr>
            <p:custDataLst>
              <p:tags r:id="rId24"/>
            </p:custDataLst>
          </p:nvPr>
        </p:nvSpPr>
        <p:spPr>
          <a:xfrm>
            <a:off x="1259417" y="3340735"/>
            <a:ext cx="4499187" cy="446882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76800" tIns="38400" rIns="76800" bIns="3840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地理位置优越，水陆交通便利</a:t>
            </a:r>
            <a:endParaRPr kumimoji="0" lang="zh-CN" altLang="en-US" sz="2400" b="1" i="0" u="none" strike="noStrike" kern="100" cap="none" spc="0" normalizeH="0" baseline="0" noProof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Times New Roman" panose="02020603050405020304"/>
            </a:endParaRPr>
          </a:p>
        </p:txBody>
      </p:sp>
      <p:cxnSp>
        <p:nvCxnSpPr>
          <p:cNvPr id="25" name="直接箭头连接符 24"/>
          <p:cNvCxnSpPr>
            <a:cxnSpLocks noChangeShapeType="1"/>
          </p:cNvCxnSpPr>
          <p:nvPr>
            <p:custDataLst>
              <p:tags r:id="rId25"/>
            </p:custDataLst>
          </p:nvPr>
        </p:nvCxnSpPr>
        <p:spPr bwMode="auto">
          <a:xfrm>
            <a:off x="3412067" y="2509203"/>
            <a:ext cx="23495" cy="716915"/>
          </a:xfrm>
          <a:prstGeom prst="straightConnector1">
            <a:avLst/>
          </a:prstGeom>
          <a:ln w="38100">
            <a:solidFill>
              <a:srgbClr val="FF0000"/>
            </a:solidFill>
            <a:tailEnd type="arrow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30" name="直接箭头连接符 29"/>
          <p:cNvCxnSpPr>
            <a:cxnSpLocks noChangeShapeType="1"/>
          </p:cNvCxnSpPr>
          <p:nvPr>
            <p:custDataLst>
              <p:tags r:id="rId26"/>
            </p:custDataLst>
          </p:nvPr>
        </p:nvCxnSpPr>
        <p:spPr bwMode="auto">
          <a:xfrm>
            <a:off x="9351857" y="2784793"/>
            <a:ext cx="7620" cy="354965"/>
          </a:xfrm>
          <a:prstGeom prst="straightConnector1">
            <a:avLst/>
          </a:prstGeom>
          <a:ln w="38100">
            <a:solidFill>
              <a:srgbClr val="FF0000"/>
            </a:solidFill>
            <a:tailEnd type="arrow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31" name="直接连接符 30"/>
          <p:cNvCxnSpPr/>
          <p:nvPr>
            <p:custDataLst>
              <p:tags r:id="rId27"/>
            </p:custDataLst>
          </p:nvPr>
        </p:nvCxnSpPr>
        <p:spPr>
          <a:xfrm flipV="1">
            <a:off x="1747944" y="2416577"/>
            <a:ext cx="6622415" cy="17780"/>
          </a:xfrm>
          <a:prstGeom prst="line">
            <a:avLst/>
          </a:prstGeom>
          <a:ln w="3175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文本框 103"/>
          <p:cNvSpPr txBox="1"/>
          <p:nvPr>
            <p:custDataLst>
              <p:tags r:id="rId28"/>
            </p:custDataLst>
          </p:nvPr>
        </p:nvSpPr>
        <p:spPr>
          <a:xfrm>
            <a:off x="0" y="6136005"/>
            <a:ext cx="8880475" cy="69850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>
            <a:noAutofit/>
          </a:bodyPr>
          <a:lstStyle/>
          <a:p>
            <a:pPr indent="0"/>
            <a:r>
              <a:rPr lang="zh-CN" sz="2000" b="1">
                <a:latin typeface="楷体" panose="02010609060101010101" charset="-122"/>
                <a:ea typeface="楷体" panose="02010609060101010101" charset="-122"/>
              </a:rPr>
              <a:t>我国棉花主产区之一的长江流域棉区，包括上海、浙江、江苏、安徽等省市。中国最大的产丝区在上海附近的苏南和浙北地区，其丝产量约占全国的一半。</a:t>
            </a:r>
            <a:endParaRPr lang="zh-CN" altLang="en-US" sz="20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2" grpId="0" animBg="1"/>
      <p:bldP spid="37" grpId="0" animBg="1"/>
      <p:bldP spid="3" grpId="0" animBg="1"/>
      <p:bldP spid="6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/>
          <p:cNvCxnSpPr/>
          <p:nvPr>
            <p:custDataLst>
              <p:tags r:id="rId1"/>
            </p:custDataLst>
          </p:nvPr>
        </p:nvCxnSpPr>
        <p:spPr>
          <a:xfrm>
            <a:off x="0" y="744855"/>
            <a:ext cx="6395085" cy="0"/>
          </a:xfrm>
          <a:prstGeom prst="line">
            <a:avLst/>
          </a:prstGeom>
          <a:ln w="31750" cap="rnd">
            <a:solidFill>
              <a:schemeClr val="accent6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>
            <p:custDataLst>
              <p:tags r:id="rId2"/>
            </p:custDataLst>
          </p:nvPr>
        </p:nvSpPr>
        <p:spPr>
          <a:xfrm>
            <a:off x="96520" y="43815"/>
            <a:ext cx="6018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三、上海产业结构的变化</a:t>
            </a:r>
            <a:endParaRPr lang="zh-CN" altLang="en-US" sz="3600" b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r="58519"/>
          <a:stretch>
            <a:fillRect/>
          </a:stretch>
        </p:blipFill>
        <p:spPr>
          <a:xfrm>
            <a:off x="336052" y="1855762"/>
            <a:ext cx="4982251" cy="3921814"/>
          </a:xfrm>
          <a:prstGeom prst="rect">
            <a:avLst/>
          </a:prstGeom>
        </p:spPr>
      </p:pic>
      <p:sp>
        <p:nvSpPr>
          <p:cNvPr id="5" name="文本3"/>
          <p:cNvSpPr txBox="1"/>
          <p:nvPr>
            <p:custDataLst>
              <p:tags r:id="rId5"/>
            </p:custDataLst>
          </p:nvPr>
        </p:nvSpPr>
        <p:spPr>
          <a:xfrm>
            <a:off x="5488940" y="1632585"/>
            <a:ext cx="6442075" cy="386397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514350" indent="-514350" algn="l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800" b="0" i="0">
                <a:solidFill>
                  <a:srgbClr val="3B00FF"/>
                </a:solidFill>
                <a:latin typeface="黑体" panose="02010609060101010101" charset="-122"/>
                <a:ea typeface="黑体" panose="02010609060101010101" charset="-122"/>
              </a:rPr>
              <a:t>接近原料产地</a:t>
            </a:r>
            <a:endParaRPr lang="zh-CN" altLang="en-US" sz="2800" b="0" i="0">
              <a:solidFill>
                <a:srgbClr val="3B00FF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514350" indent="-514350" algn="l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800" b="0" i="0">
                <a:solidFill>
                  <a:srgbClr val="3B00FF"/>
                </a:solidFill>
                <a:latin typeface="黑体" panose="02010609060101010101" charset="-122"/>
                <a:ea typeface="黑体" panose="02010609060101010101" charset="-122"/>
              </a:rPr>
              <a:t>拥有丰富的廉价劳动力</a:t>
            </a:r>
            <a:endParaRPr lang="zh-CN" altLang="en-US" sz="2800" b="0" i="0">
              <a:solidFill>
                <a:srgbClr val="3B00FF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514350" indent="-514350" algn="l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800" b="0" i="0">
                <a:solidFill>
                  <a:srgbClr val="3B00FF"/>
                </a:solidFill>
                <a:latin typeface="黑体" panose="02010609060101010101" charset="-122"/>
                <a:ea typeface="黑体" panose="02010609060101010101" charset="-122"/>
              </a:rPr>
              <a:t>国内外消费市场广阔</a:t>
            </a:r>
            <a:endParaRPr lang="zh-CN" altLang="en-US" sz="2800" b="0" i="0">
              <a:solidFill>
                <a:srgbClr val="3B00FF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514350" indent="-514350" algn="l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800" b="0" i="0">
                <a:solidFill>
                  <a:srgbClr val="3B00FF"/>
                </a:solidFill>
                <a:latin typeface="黑体" panose="02010609060101010101" charset="-122"/>
                <a:ea typeface="黑体" panose="02010609060101010101" charset="-122"/>
              </a:rPr>
              <a:t>历史悠久，经验丰富</a:t>
            </a:r>
            <a:endParaRPr lang="zh-CN" altLang="en-US" sz="2800" b="0" i="0">
              <a:solidFill>
                <a:srgbClr val="3B00FF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514350" indent="-514350" algn="l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800" b="0" i="0">
                <a:solidFill>
                  <a:srgbClr val="3B00FF"/>
                </a:solidFill>
                <a:latin typeface="黑体" panose="02010609060101010101" charset="-122"/>
                <a:ea typeface="黑体" panose="02010609060101010101" charset="-122"/>
              </a:rPr>
              <a:t>地理位置优越，海陆交通便利，对外联系和商贸频繁</a:t>
            </a:r>
            <a:endParaRPr lang="zh-CN" altLang="en-US" sz="2800" b="0" i="0">
              <a:solidFill>
                <a:srgbClr val="3B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158115" y="796925"/>
            <a:ext cx="11772265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0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3.分析工业化初期，上海的产业结构及原因。</a:t>
            </a:r>
            <a:endParaRPr lang="zh-CN" altLang="en-US" sz="3000" b="1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/>
          <p:cNvCxnSpPr/>
          <p:nvPr>
            <p:custDataLst>
              <p:tags r:id="rId1"/>
            </p:custDataLst>
          </p:nvPr>
        </p:nvCxnSpPr>
        <p:spPr>
          <a:xfrm>
            <a:off x="0" y="744855"/>
            <a:ext cx="6395085" cy="0"/>
          </a:xfrm>
          <a:prstGeom prst="line">
            <a:avLst/>
          </a:prstGeom>
          <a:ln w="31750" cap="rnd">
            <a:solidFill>
              <a:schemeClr val="accent6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>
            <p:custDataLst>
              <p:tags r:id="rId2"/>
            </p:custDataLst>
          </p:nvPr>
        </p:nvSpPr>
        <p:spPr>
          <a:xfrm>
            <a:off x="96520" y="43815"/>
            <a:ext cx="6018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三、上海产业结构的变化</a:t>
            </a:r>
            <a:endParaRPr lang="zh-CN" altLang="en-US" sz="3600" b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51460" y="878205"/>
            <a:ext cx="106864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4.分析</a:t>
            </a:r>
            <a:r>
              <a:rPr lang="en-US" altLang="zh-CN" sz="32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20</a:t>
            </a:r>
            <a:r>
              <a:rPr lang="zh-CN" altLang="en-US" sz="32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世纪</a:t>
            </a:r>
            <a:r>
              <a:rPr lang="en-US" altLang="zh-CN" sz="32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50</a:t>
            </a:r>
            <a:r>
              <a:rPr lang="zh-CN" altLang="en-US" sz="32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年代，上海的产业结构及原因。</a:t>
            </a:r>
            <a:endParaRPr lang="zh-CN" altLang="en-US" sz="32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370" name="textbox 370"/>
          <p:cNvSpPr/>
          <p:nvPr>
            <p:custDataLst>
              <p:tags r:id="rId4"/>
            </p:custDataLst>
          </p:nvPr>
        </p:nvSpPr>
        <p:spPr>
          <a:xfrm>
            <a:off x="292100" y="1759585"/>
            <a:ext cx="11819890" cy="22904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sz="24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59105" algn="l" rtl="0" eaLnBrk="0">
              <a:lnSpc>
                <a:spcPct val="86000"/>
              </a:lnSpc>
            </a:pPr>
            <a:r>
              <a:rPr sz="2400" kern="0" spc="-9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在</a:t>
            </a:r>
            <a:r>
              <a:rPr sz="2400" kern="0" spc="-90">
                <a:solidFill>
                  <a:srgbClr val="00AE51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国家重工业化战略决策引导</a:t>
            </a:r>
            <a:r>
              <a:rPr sz="2400" kern="0" spc="-9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下，基于原有基础设施</a:t>
            </a:r>
            <a:r>
              <a:rPr sz="2400" kern="0" spc="-10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、技术和劳动力等优势，上海发展</a:t>
            </a: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12700" algn="l" rtl="0" eaLnBrk="0">
              <a:lnSpc>
                <a:spcPct val="126000"/>
              </a:lnSpc>
              <a:spcBef>
                <a:spcPts val="50"/>
              </a:spcBef>
            </a:pPr>
            <a:r>
              <a:rPr sz="2400" b="1" kern="0" spc="-14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了冶金、机电、仪表、化工等</a:t>
            </a:r>
            <a:r>
              <a:rPr sz="2400" kern="0" spc="-14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重工业部门，以制造国家建设需要的装备</a:t>
            </a:r>
            <a:r>
              <a:rPr sz="2400" b="1" kern="0" spc="-14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，弥补了国家重化工</a:t>
            </a:r>
            <a:r>
              <a:rPr sz="2400" kern="0" spc="-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sz="2400" b="1" kern="0" spc="2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业发展的空白。</a:t>
            </a:r>
            <a:r>
              <a:rPr sz="2400" kern="0" spc="2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至20世纪70年代上海的重工业比</a:t>
            </a:r>
            <a:r>
              <a:rPr sz="2400" kern="0" spc="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重超过轻工业，形成了</a:t>
            </a:r>
            <a:r>
              <a:rPr sz="2400" b="1" kern="0" spc="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以冶金、化工、</a:t>
            </a:r>
            <a:r>
              <a:rPr sz="2400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400" b="1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机械设备、纺织</a:t>
            </a:r>
            <a:r>
              <a:rPr sz="2400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四大行业为主体的</a:t>
            </a:r>
            <a:r>
              <a:rPr sz="2400" kern="0" spc="-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工业体系成为</a:t>
            </a:r>
            <a:r>
              <a:rPr sz="2400" b="1" kern="0" spc="-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我国的综合性工业基地</a:t>
            </a:r>
            <a:r>
              <a:rPr lang="zh-CN" sz="2400" b="1" kern="0" spc="-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5494655" algn="l" rtl="0" eaLnBrk="0">
              <a:lnSpc>
                <a:spcPts val="2815"/>
              </a:lnSpc>
              <a:spcBef>
                <a:spcPts val="1125"/>
              </a:spcBef>
            </a:pP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cxnSp>
        <p:nvCxnSpPr>
          <p:cNvPr id="34" name="直接连接符 33"/>
          <p:cNvCxnSpPr/>
          <p:nvPr>
            <p:custDataLst>
              <p:tags r:id="rId5"/>
            </p:custDataLst>
          </p:nvPr>
        </p:nvCxnSpPr>
        <p:spPr>
          <a:xfrm>
            <a:off x="1074211" y="2406332"/>
            <a:ext cx="2988945" cy="24130"/>
          </a:xfrm>
          <a:prstGeom prst="line">
            <a:avLst/>
          </a:prstGeom>
          <a:ln w="3175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16"/>
          <p:cNvSpPr txBox="1"/>
          <p:nvPr>
            <p:custDataLst>
              <p:tags r:id="rId6"/>
            </p:custDataLst>
          </p:nvPr>
        </p:nvSpPr>
        <p:spPr>
          <a:xfrm>
            <a:off x="821055" y="1595120"/>
            <a:ext cx="3140710" cy="48133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76800" tIns="38400" rIns="76800" bIns="38400" rtlCol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政策支持发展重工业</a:t>
            </a:r>
            <a:endParaRPr kumimoji="0" lang="zh-CN" altLang="en-US" sz="2400" b="1" i="0" u="none" strike="noStrike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3" name="文本框 3"/>
          <p:cNvSpPr txBox="1"/>
          <p:nvPr>
            <p:custDataLst>
              <p:tags r:id="rId7"/>
            </p:custDataLst>
          </p:nvPr>
        </p:nvSpPr>
        <p:spPr>
          <a:xfrm>
            <a:off x="4174490" y="1461770"/>
            <a:ext cx="7937500" cy="401955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0000"/>
            </a:solidFill>
            <a:prstDash val="solid"/>
          </a:ln>
        </p:spPr>
        <p:txBody>
          <a:bodyPr wrap="square" rtlCol="0">
            <a:noAutofit/>
          </a:bodyPr>
          <a:lstStyle/>
          <a:p>
            <a:pPr marR="0" lvl="0" indent="0" algn="l" defTabSz="914400" rtl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 noProof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产业结构特点：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sym typeface="+mn-ea"/>
              </a:rPr>
              <a:t>以第二产业为主，</a:t>
            </a:r>
            <a:r>
              <a:rPr lang="zh-CN" altLang="en-US" sz="2400" b="1" noProof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轻重工业协调发展。</a:t>
            </a:r>
            <a:endParaRPr lang="zh-CN" altLang="en-US" sz="2400" b="1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cxnSp>
        <p:nvCxnSpPr>
          <p:cNvPr id="3" name="直接连接符 2"/>
          <p:cNvCxnSpPr/>
          <p:nvPr>
            <p:custDataLst>
              <p:tags r:id="rId8"/>
            </p:custDataLst>
          </p:nvPr>
        </p:nvCxnSpPr>
        <p:spPr>
          <a:xfrm flipV="1">
            <a:off x="4908976" y="2445464"/>
            <a:ext cx="2706370" cy="5715"/>
          </a:xfrm>
          <a:prstGeom prst="line">
            <a:avLst/>
          </a:prstGeom>
          <a:ln w="3175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16"/>
          <p:cNvSpPr txBox="1"/>
          <p:nvPr>
            <p:custDataLst>
              <p:tags r:id="rId9"/>
            </p:custDataLst>
          </p:nvPr>
        </p:nvSpPr>
        <p:spPr>
          <a:xfrm>
            <a:off x="5868697" y="3844570"/>
            <a:ext cx="2155190" cy="446882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76800" tIns="38400" rIns="76800" bIns="3840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工业基础较好</a:t>
            </a:r>
            <a:endParaRPr kumimoji="0" lang="zh-CN" altLang="en-US" sz="2400" b="1" i="0" u="none" strike="noStrike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45" name="直接箭头连接符 44"/>
          <p:cNvCxnSpPr>
            <a:cxnSpLocks noChangeShapeType="1"/>
          </p:cNvCxnSpPr>
          <p:nvPr>
            <p:custDataLst>
              <p:tags r:id="rId10"/>
            </p:custDataLst>
          </p:nvPr>
        </p:nvCxnSpPr>
        <p:spPr bwMode="auto">
          <a:xfrm>
            <a:off x="6255643" y="2427007"/>
            <a:ext cx="368300" cy="1489075"/>
          </a:xfrm>
          <a:prstGeom prst="straightConnector1">
            <a:avLst/>
          </a:prstGeom>
          <a:ln w="38100">
            <a:solidFill>
              <a:srgbClr val="FF0000"/>
            </a:solidFill>
            <a:tailEnd type="arrow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42" name="TextBox 16"/>
          <p:cNvSpPr txBox="1"/>
          <p:nvPr>
            <p:custDataLst>
              <p:tags r:id="rId11"/>
            </p:custDataLst>
          </p:nvPr>
        </p:nvSpPr>
        <p:spPr>
          <a:xfrm>
            <a:off x="7934890" y="4492898"/>
            <a:ext cx="3341049" cy="816214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76800" tIns="38400" rIns="76800" bIns="3840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积累了一批熟练的产业工人，劳动力素质提高。</a:t>
            </a:r>
            <a:endParaRPr kumimoji="0" lang="zh-CN" altLang="en-US" sz="2400" b="1" i="0" u="none" strike="noStrike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3" name="TextBox 16"/>
          <p:cNvSpPr txBox="1"/>
          <p:nvPr>
            <p:custDataLst>
              <p:tags r:id="rId12"/>
            </p:custDataLst>
          </p:nvPr>
        </p:nvSpPr>
        <p:spPr>
          <a:xfrm>
            <a:off x="5074076" y="4695704"/>
            <a:ext cx="2353943" cy="44513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76800" tIns="38400" rIns="76800" bIns="38400" rtlCol="0">
            <a:noAutofit/>
          </a:bodyPr>
          <a:lstStyle/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基础设施更完善</a:t>
            </a:r>
            <a:endParaRPr kumimoji="0" lang="zh-CN" altLang="en-US" sz="2400" b="1" i="0" u="none" strike="noStrike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44" name="直接箭头连接符 43"/>
          <p:cNvCxnSpPr>
            <a:cxnSpLocks noChangeShapeType="1"/>
          </p:cNvCxnSpPr>
          <p:nvPr>
            <p:custDataLst>
              <p:tags r:id="rId13"/>
            </p:custDataLst>
          </p:nvPr>
        </p:nvCxnSpPr>
        <p:spPr bwMode="auto">
          <a:xfrm flipH="1">
            <a:off x="6155036" y="4306450"/>
            <a:ext cx="321310" cy="443865"/>
          </a:xfrm>
          <a:prstGeom prst="straightConnector1">
            <a:avLst/>
          </a:prstGeom>
          <a:ln w="38100">
            <a:solidFill>
              <a:srgbClr val="FF0000"/>
            </a:solidFill>
            <a:tailEnd type="arrow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46" name="直接箭头连接符 45"/>
          <p:cNvCxnSpPr>
            <a:cxnSpLocks noChangeShapeType="1"/>
            <a:endCxn id="42" idx="1"/>
          </p:cNvCxnSpPr>
          <p:nvPr>
            <p:custDataLst>
              <p:tags r:id="rId14"/>
            </p:custDataLst>
          </p:nvPr>
        </p:nvCxnSpPr>
        <p:spPr bwMode="auto">
          <a:xfrm>
            <a:off x="7407076" y="4287447"/>
            <a:ext cx="527685" cy="613410"/>
          </a:xfrm>
          <a:prstGeom prst="straightConnector1">
            <a:avLst/>
          </a:prstGeom>
          <a:ln w="38100">
            <a:solidFill>
              <a:srgbClr val="FF0000"/>
            </a:solidFill>
            <a:tailEnd type="arrow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6" name="文本3"/>
          <p:cNvSpPr txBox="1"/>
          <p:nvPr>
            <p:custDataLst>
              <p:tags r:id="rId15"/>
            </p:custDataLst>
          </p:nvPr>
        </p:nvSpPr>
        <p:spPr>
          <a:xfrm>
            <a:off x="96520" y="3917950"/>
            <a:ext cx="4812665" cy="28333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/>
          <a:lstStyle/>
          <a:p>
            <a:pPr indent="0" algn="l">
              <a:lnSpc>
                <a:spcPct val="110000"/>
              </a:lnSpc>
              <a:buClrTx/>
              <a:buSzTx/>
              <a:buFont typeface="+mj-ea"/>
              <a:buNone/>
            </a:pPr>
            <a:r>
              <a:rPr lang="zh-CN" altLang="en-US" sz="2400">
                <a:solidFill>
                  <a:srgbClr val="3B00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①国家重工业化战略决策政策引导；</a:t>
            </a:r>
            <a:endParaRPr lang="zh-CN" altLang="en-US" sz="2400">
              <a:solidFill>
                <a:srgbClr val="3B00FF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indent="0" algn="l">
              <a:lnSpc>
                <a:spcPct val="110000"/>
              </a:lnSpc>
              <a:buClrTx/>
              <a:buSzTx/>
              <a:buFont typeface="+mj-ea"/>
              <a:buNone/>
            </a:pPr>
            <a:r>
              <a:rPr lang="zh-CN" altLang="en-US" sz="2400">
                <a:solidFill>
                  <a:srgbClr val="3B00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②工业基础好</a:t>
            </a:r>
            <a:r>
              <a:rPr lang="en-US" altLang="zh-CN" sz="2400">
                <a:solidFill>
                  <a:srgbClr val="3B00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,</a:t>
            </a:r>
            <a:r>
              <a:rPr lang="zh-CN" altLang="en-US" sz="2400">
                <a:solidFill>
                  <a:srgbClr val="3B00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生产协作条件好；</a:t>
            </a:r>
            <a:endParaRPr lang="zh-CN" altLang="en-US" sz="2400">
              <a:solidFill>
                <a:srgbClr val="3B00FF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indent="0" algn="l">
              <a:lnSpc>
                <a:spcPct val="110000"/>
              </a:lnSpc>
              <a:buClrTx/>
              <a:buSzTx/>
              <a:buFont typeface="+mj-ea"/>
              <a:buNone/>
            </a:pPr>
            <a:r>
              <a:rPr lang="zh-CN" altLang="en-US" sz="2400">
                <a:solidFill>
                  <a:srgbClr val="3B00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③基础设施完善；</a:t>
            </a:r>
            <a:endParaRPr lang="zh-CN" altLang="en-US" sz="2400">
              <a:solidFill>
                <a:srgbClr val="3B00FF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indent="0" algn="l">
              <a:lnSpc>
                <a:spcPct val="110000"/>
              </a:lnSpc>
              <a:buClrTx/>
              <a:buSzTx/>
              <a:buFont typeface="+mj-ea"/>
              <a:buNone/>
            </a:pPr>
            <a:r>
              <a:rPr lang="zh-CN" altLang="en-US" sz="2400">
                <a:solidFill>
                  <a:srgbClr val="3B00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④劳动力素质提高；</a:t>
            </a:r>
            <a:endParaRPr lang="zh-CN" altLang="en-US" sz="2400">
              <a:solidFill>
                <a:srgbClr val="3B00FF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indent="0" algn="l">
              <a:lnSpc>
                <a:spcPct val="110000"/>
              </a:lnSpc>
              <a:buClrTx/>
              <a:buSzTx/>
              <a:buFont typeface="+mj-ea"/>
              <a:buNone/>
            </a:pPr>
            <a:r>
              <a:rPr lang="zh-CN" altLang="en-US" sz="2400">
                <a:solidFill>
                  <a:srgbClr val="3B00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⑤技术水平提高；</a:t>
            </a:r>
            <a:endParaRPr lang="zh-CN" altLang="en-US" sz="2400">
              <a:solidFill>
                <a:srgbClr val="3B00FF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indent="0" algn="l">
              <a:lnSpc>
                <a:spcPct val="110000"/>
              </a:lnSpc>
              <a:buClrTx/>
              <a:buSzTx/>
              <a:buFont typeface="+mj-ea"/>
              <a:buNone/>
            </a:pPr>
            <a:r>
              <a:rPr lang="zh-CN" altLang="en-US" sz="2400">
                <a:solidFill>
                  <a:srgbClr val="3B00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⑥地理位置优越，沿海交通便利，便于原材料和产品的运输。</a:t>
            </a:r>
            <a:endParaRPr lang="zh-CN" altLang="en-US" sz="2400" b="0" i="0">
              <a:solidFill>
                <a:srgbClr val="3B00FF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cxnSp>
        <p:nvCxnSpPr>
          <p:cNvPr id="4" name="直接连接符 3"/>
          <p:cNvCxnSpPr/>
          <p:nvPr>
            <p:custDataLst>
              <p:tags r:id="rId16"/>
            </p:custDataLst>
          </p:nvPr>
        </p:nvCxnSpPr>
        <p:spPr>
          <a:xfrm flipV="1">
            <a:off x="7856646" y="2398474"/>
            <a:ext cx="542290" cy="6350"/>
          </a:xfrm>
          <a:prstGeom prst="line">
            <a:avLst/>
          </a:prstGeom>
          <a:ln w="3175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>
            <p:custDataLst>
              <p:tags r:id="rId17"/>
            </p:custDataLst>
          </p:nvPr>
        </p:nvCxnSpPr>
        <p:spPr>
          <a:xfrm>
            <a:off x="237281" y="3395424"/>
            <a:ext cx="2087880" cy="4445"/>
          </a:xfrm>
          <a:prstGeom prst="line">
            <a:avLst/>
          </a:prstGeom>
          <a:ln w="3175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16"/>
          <p:cNvSpPr txBox="1"/>
          <p:nvPr>
            <p:custDataLst>
              <p:tags r:id="rId18"/>
            </p:custDataLst>
          </p:nvPr>
        </p:nvSpPr>
        <p:spPr>
          <a:xfrm>
            <a:off x="9422938" y="3831258"/>
            <a:ext cx="2239010" cy="446882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76800" tIns="38400" rIns="76800" bIns="3840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科技水平提高</a:t>
            </a:r>
            <a:endParaRPr kumimoji="0" lang="zh-CN" altLang="en-US" sz="2400" b="1" i="0" u="none" strike="noStrike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50" name="直接箭头连接符 49"/>
          <p:cNvCxnSpPr>
            <a:cxnSpLocks noChangeShapeType="1"/>
          </p:cNvCxnSpPr>
          <p:nvPr>
            <p:custDataLst>
              <p:tags r:id="rId19"/>
            </p:custDataLst>
          </p:nvPr>
        </p:nvCxnSpPr>
        <p:spPr bwMode="auto">
          <a:xfrm>
            <a:off x="8191501" y="2426877"/>
            <a:ext cx="2286635" cy="1348105"/>
          </a:xfrm>
          <a:prstGeom prst="straightConnector1">
            <a:avLst/>
          </a:prstGeom>
          <a:ln w="38100">
            <a:solidFill>
              <a:srgbClr val="FF0000"/>
            </a:solidFill>
            <a:tailEnd type="arrow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7" name="直接箭头连接符 6"/>
          <p:cNvCxnSpPr>
            <a:cxnSpLocks noChangeShapeType="1"/>
          </p:cNvCxnSpPr>
          <p:nvPr>
            <p:custDataLst>
              <p:tags r:id="rId20"/>
            </p:custDataLst>
          </p:nvPr>
        </p:nvCxnSpPr>
        <p:spPr bwMode="auto">
          <a:xfrm>
            <a:off x="9098281" y="2369727"/>
            <a:ext cx="113665" cy="2106930"/>
          </a:xfrm>
          <a:prstGeom prst="straightConnector1">
            <a:avLst/>
          </a:prstGeom>
          <a:ln w="38100">
            <a:solidFill>
              <a:srgbClr val="FF0000"/>
            </a:solidFill>
            <a:tailEnd type="arrow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3" grpId="0" animBg="1"/>
      <p:bldP spid="36" grpId="0" animBg="1"/>
      <p:bldP spid="42" grpId="0" animBg="1"/>
      <p:bldP spid="43" grpId="0" animBg="1"/>
      <p:bldP spid="6" grpId="0" animBg="1"/>
      <p:bldP spid="4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/>
          <p:cNvCxnSpPr/>
          <p:nvPr>
            <p:custDataLst>
              <p:tags r:id="rId1"/>
            </p:custDataLst>
          </p:nvPr>
        </p:nvCxnSpPr>
        <p:spPr>
          <a:xfrm>
            <a:off x="0" y="744855"/>
            <a:ext cx="6395085" cy="0"/>
          </a:xfrm>
          <a:prstGeom prst="line">
            <a:avLst/>
          </a:prstGeom>
          <a:ln w="31750" cap="rnd">
            <a:solidFill>
              <a:schemeClr val="accent6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>
            <p:custDataLst>
              <p:tags r:id="rId2"/>
            </p:custDataLst>
          </p:nvPr>
        </p:nvSpPr>
        <p:spPr>
          <a:xfrm>
            <a:off x="96520" y="43815"/>
            <a:ext cx="6018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三、上海产业结构的变化</a:t>
            </a:r>
            <a:endParaRPr lang="zh-CN" altLang="en-US" sz="3600" b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52095" y="878205"/>
            <a:ext cx="1095121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5.分析</a:t>
            </a:r>
            <a:r>
              <a:rPr lang="en-US" altLang="zh-CN" sz="32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20</a:t>
            </a:r>
            <a:r>
              <a:rPr lang="zh-CN" altLang="en-US" sz="32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世纪</a:t>
            </a:r>
            <a:r>
              <a:rPr lang="en-US" altLang="zh-CN" sz="32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90</a:t>
            </a:r>
            <a:r>
              <a:rPr lang="zh-CN" altLang="en-US" sz="32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年代以后，上海的产业结构及形成原因。</a:t>
            </a:r>
            <a:endParaRPr lang="zh-CN" altLang="en-US" sz="32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33" name="文本框 3"/>
          <p:cNvSpPr txBox="1"/>
          <p:nvPr>
            <p:custDataLst>
              <p:tags r:id="rId4"/>
            </p:custDataLst>
          </p:nvPr>
        </p:nvSpPr>
        <p:spPr>
          <a:xfrm>
            <a:off x="1529080" y="1423670"/>
            <a:ext cx="10533380" cy="50546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  <a:prstDash val="solid"/>
          </a:ln>
        </p:spPr>
        <p:txBody>
          <a:bodyPr wrap="square" rtlCol="0">
            <a:noAutofit/>
          </a:bodyPr>
          <a:lstStyle/>
          <a:p>
            <a:pPr marR="0" lvl="0" indent="0" algn="l" defTabSz="914400" rtl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600" b="1" noProof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产业结构特点：</a:t>
            </a:r>
            <a:r>
              <a:rPr lang="zh-CN" altLang="en-US" sz="2600" b="1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sym typeface="+mn-ea"/>
              </a:rPr>
              <a:t>以第三产业为主，高新技术产业和金融服务业发展迅速</a:t>
            </a:r>
            <a:endParaRPr lang="zh-CN" altLang="en-US" sz="2600" b="1">
              <a:solidFill>
                <a:srgbClr val="FF0000"/>
              </a:solidFill>
              <a:highlight>
                <a:srgbClr val="FFFF00"/>
              </a:highlight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382" name="textbox 382"/>
          <p:cNvSpPr/>
          <p:nvPr>
            <p:custDataLst>
              <p:tags r:id="rId5"/>
            </p:custDataLst>
          </p:nvPr>
        </p:nvSpPr>
        <p:spPr>
          <a:xfrm>
            <a:off x="421640" y="2026920"/>
            <a:ext cx="11568430" cy="43199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457200" algn="l" rtl="0" eaLnBrk="0">
              <a:lnSpc>
                <a:spcPct val="120000"/>
              </a:lnSpc>
            </a:pPr>
            <a:r>
              <a:rPr sz="2400" kern="0" spc="-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20世纪90年代以来，面对</a:t>
            </a:r>
            <a:r>
              <a:rPr sz="2400" kern="0" spc="-10">
                <a:solidFill>
                  <a:srgbClr val="00BF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经济全球化和信息革命的</a:t>
            </a:r>
            <a:r>
              <a:rPr sz="2400" kern="0" spc="-20">
                <a:solidFill>
                  <a:srgbClr val="00BF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新形势</a:t>
            </a:r>
            <a:r>
              <a:rPr sz="2400" kern="0" spc="-2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</a:t>
            </a:r>
            <a:r>
              <a:rPr lang="zh-CN" sz="2400" kern="0" spc="-2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上海依托国家设立浦东新区的优惠政策，良好的工业基础和雄厚的科研实力等优势，吸引大量高素质人才和科技企业集聚，大力发展高新技术产业，逐步形成了以电子信息工业领衔、现代生物医药和新材料为主导的工业新体系。</a:t>
            </a:r>
            <a:endParaRPr lang="zh-CN" sz="2400" kern="0" spc="-2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12700" indent="457200" algn="l" rtl="0" eaLnBrk="0">
              <a:lnSpc>
                <a:spcPct val="120000"/>
              </a:lnSpc>
            </a:pPr>
            <a:r>
              <a:rPr sz="2400" kern="0" spc="-5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随后浦东开始</a:t>
            </a:r>
            <a:r>
              <a:rPr sz="2400" b="1" kern="0" spc="-50">
                <a:solidFill>
                  <a:srgbClr val="00BF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大规模基础</a:t>
            </a:r>
            <a:r>
              <a:rPr lang="zh-CN" sz="2400" b="1" kern="0" spc="-50">
                <a:solidFill>
                  <a:srgbClr val="00BF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设施</a:t>
            </a:r>
            <a:r>
              <a:rPr sz="2400" b="1" kern="0" spc="-50">
                <a:solidFill>
                  <a:srgbClr val="00BF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建设</a:t>
            </a:r>
            <a:r>
              <a:rPr sz="2400" b="1" kern="0" spc="-5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，陆家嘴金融贸易区也</a:t>
            </a:r>
            <a:r>
              <a:rPr sz="2400" kern="0" spc="-5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在此过程中诞生，成为世界金融中心。同年还设立</a:t>
            </a:r>
            <a:r>
              <a:rPr sz="2400" b="1" kern="0" spc="-5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了外高桥保税区、金</a:t>
            </a:r>
            <a:r>
              <a:rPr sz="2400" b="1" kern="0" spc="-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桥出口加工区、张江高科技园区、</a:t>
            </a:r>
            <a:r>
              <a:rPr sz="2400" kern="0" spc="-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成立我国大陆第一家证</a:t>
            </a:r>
            <a:r>
              <a:rPr sz="2400" kern="0" spc="-2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券交易所一</a:t>
            </a:r>
            <a:r>
              <a:rPr sz="2400" b="1" kern="0" spc="-2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上海证券交易所，</a:t>
            </a:r>
            <a:r>
              <a:rPr sz="2400" kern="0" spc="-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吸引大量高素质人才和科技企业聚集以及众多金融机构落户。</a:t>
            </a: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cxnSp>
        <p:nvCxnSpPr>
          <p:cNvPr id="34" name="直接连接符 33"/>
          <p:cNvCxnSpPr/>
          <p:nvPr>
            <p:custDataLst>
              <p:tags r:id="rId6"/>
            </p:custDataLst>
          </p:nvPr>
        </p:nvCxnSpPr>
        <p:spPr>
          <a:xfrm>
            <a:off x="4063156" y="2519362"/>
            <a:ext cx="4386580" cy="7620"/>
          </a:xfrm>
          <a:prstGeom prst="line">
            <a:avLst/>
          </a:prstGeom>
          <a:ln w="3175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>
            <p:custDataLst>
              <p:tags r:id="rId7"/>
            </p:custDataLst>
          </p:nvPr>
        </p:nvCxnSpPr>
        <p:spPr>
          <a:xfrm>
            <a:off x="668446" y="2907982"/>
            <a:ext cx="1868170" cy="1270"/>
          </a:xfrm>
          <a:prstGeom prst="line">
            <a:avLst/>
          </a:prstGeom>
          <a:ln w="3175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>
            <p:custDataLst>
              <p:tags r:id="rId8"/>
            </p:custDataLst>
          </p:nvPr>
        </p:nvCxnSpPr>
        <p:spPr>
          <a:xfrm>
            <a:off x="2939841" y="2906712"/>
            <a:ext cx="1868170" cy="1270"/>
          </a:xfrm>
          <a:prstGeom prst="line">
            <a:avLst/>
          </a:prstGeom>
          <a:ln w="3175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>
            <p:custDataLst>
              <p:tags r:id="rId9"/>
            </p:custDataLst>
          </p:nvPr>
        </p:nvCxnSpPr>
        <p:spPr>
          <a:xfrm>
            <a:off x="5322361" y="2909252"/>
            <a:ext cx="1868170" cy="1270"/>
          </a:xfrm>
          <a:prstGeom prst="line">
            <a:avLst/>
          </a:prstGeom>
          <a:ln w="3175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>
            <p:custDataLst>
              <p:tags r:id="rId10"/>
            </p:custDataLst>
          </p:nvPr>
        </p:nvCxnSpPr>
        <p:spPr>
          <a:xfrm>
            <a:off x="9334926" y="2910522"/>
            <a:ext cx="1868170" cy="1270"/>
          </a:xfrm>
          <a:prstGeom prst="line">
            <a:avLst/>
          </a:prstGeom>
          <a:ln w="3175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>
            <p:custDataLst>
              <p:tags r:id="rId11"/>
            </p:custDataLst>
          </p:nvPr>
        </p:nvCxnSpPr>
        <p:spPr>
          <a:xfrm>
            <a:off x="2816651" y="4282757"/>
            <a:ext cx="2591435" cy="6985"/>
          </a:xfrm>
          <a:prstGeom prst="line">
            <a:avLst/>
          </a:prstGeom>
          <a:ln w="3175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>
            <p:custDataLst>
              <p:tags r:id="rId12"/>
            </p:custDataLst>
          </p:nvPr>
        </p:nvSpPr>
        <p:spPr>
          <a:xfrm>
            <a:off x="265430" y="5562600"/>
            <a:ext cx="11926570" cy="1198880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0000"/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国际：</a:t>
            </a:r>
            <a:r>
              <a:rPr lang="zh-CN" altLang="en-US" sz="2400" b="1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经济全球化和信息革命的新形式 ，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全球合作</a:t>
            </a:r>
            <a:r>
              <a:rPr lang="zh-CN" altLang="en-US" sz="2400" b="1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2400" b="1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  <a:cs typeface="微软雅黑" panose="020B0503020204020204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国内：</a:t>
            </a:r>
            <a:r>
              <a:rPr lang="zh-CN" altLang="en-US" sz="2400" b="1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 ①国家设立浦东新区的优惠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政策</a:t>
            </a:r>
            <a:r>
              <a:rPr lang="zh-CN" altLang="en-US" sz="2400" b="1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。②高等院校和科研机构众多，科研实力雄厚。</a:t>
            </a:r>
            <a:r>
              <a:rPr lang="en-US" altLang="zh-CN" sz="2400" b="1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    </a:t>
            </a:r>
            <a:endParaRPr lang="en-US" altLang="zh-CN" sz="2400" b="1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  <a:cs typeface="微软雅黑" panose="020B0503020204020204" charset="-122"/>
              <a:sym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b="1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       </a:t>
            </a:r>
            <a:r>
              <a:rPr lang="zh-CN" altLang="en-US" sz="2400" b="1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③工业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基础</a:t>
            </a:r>
            <a:r>
              <a:rPr lang="zh-CN" altLang="en-US" sz="2400" b="1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良好。④高素质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人才</a:t>
            </a:r>
            <a:r>
              <a:rPr lang="zh-CN" altLang="en-US" sz="2400" b="1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多。⑤消费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市场</a:t>
            </a:r>
            <a:r>
              <a:rPr lang="zh-CN" altLang="en-US" sz="2400" b="1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广阔。⑥开放的服务环境。</a:t>
            </a:r>
            <a:endParaRPr lang="zh-CN" altLang="en-US" sz="2400" b="1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  <a:cs typeface="微软雅黑" panose="020B0503020204020204" charset="-122"/>
              <a:sym typeface="+mn-ea"/>
            </a:endParaRPr>
          </a:p>
        </p:txBody>
      </p:sp>
      <p:cxnSp>
        <p:nvCxnSpPr>
          <p:cNvPr id="10" name="直接连接符 9"/>
          <p:cNvCxnSpPr/>
          <p:nvPr>
            <p:custDataLst>
              <p:tags r:id="rId13"/>
            </p:custDataLst>
          </p:nvPr>
        </p:nvCxnSpPr>
        <p:spPr>
          <a:xfrm>
            <a:off x="3415456" y="5125402"/>
            <a:ext cx="2591435" cy="6985"/>
          </a:xfrm>
          <a:prstGeom prst="line">
            <a:avLst/>
          </a:prstGeom>
          <a:ln w="3175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表格 1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32080" y="670336"/>
          <a:ext cx="11653520" cy="5711682"/>
        </p:xfrm>
        <a:graphic>
          <a:graphicData uri="http://schemas.openxmlformats.org/drawingml/2006/table">
            <a:tbl>
              <a:tblPr/>
              <a:tblGrid>
                <a:gridCol w="1555318"/>
                <a:gridCol w="1810817"/>
                <a:gridCol w="2695575"/>
                <a:gridCol w="5591810"/>
              </a:tblGrid>
              <a:tr h="465455"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时期</a:t>
                      </a:r>
                      <a:endParaRPr lang="zh-CN" altLang="en-US" sz="26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1920" marR="12192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主导产业</a:t>
                      </a:r>
                      <a:endParaRPr lang="zh-CN" altLang="en-US" sz="26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1920" marR="12192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产业结构特点</a:t>
                      </a:r>
                      <a:endParaRPr lang="zh-CN" altLang="en-US" sz="26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1920" marR="12192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形成原因</a:t>
                      </a:r>
                      <a:endParaRPr lang="zh-CN" altLang="en-US" sz="26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1920" marR="12192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7797">
                <a:tc>
                  <a:txBody>
                    <a:bodyPr wrap="square"/>
                    <a:lstStyle/>
                    <a:p>
                      <a:pPr indent="0" algn="ctr">
                        <a:buNone/>
                      </a:pPr>
                      <a:endParaRPr lang="en-US" sz="26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600" b="1" err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工业化</a:t>
                      </a:r>
                      <a:endParaRPr lang="en-US" sz="26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600" b="1" err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初期</a:t>
                      </a:r>
                      <a:endParaRPr lang="en-US" sz="26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 algn="ctr">
                        <a:buNone/>
                      </a:pPr>
                      <a:endParaRPr lang="en-US" altLang="en-US" sz="2600" b="1">
                        <a:solidFill>
                          <a:srgbClr val="7030A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en-US" sz="2600" b="1" err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轻纺工业</a:t>
                      </a:r>
                      <a:endParaRPr lang="en-US" altLang="en-US" sz="26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>
                        <a:buNone/>
                      </a:pPr>
                      <a:endParaRPr lang="en-US" altLang="en-US" sz="2600" b="1">
                        <a:solidFill>
                          <a:srgbClr val="7030A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 fontAlgn="auto">
                        <a:lnSpc>
                          <a:spcPct val="100000"/>
                        </a:lnSpc>
                      </a:pPr>
                      <a:endParaRPr lang="zh-CN" altLang="en-US" sz="2600" b="1">
                        <a:solidFill>
                          <a:srgbClr val="7030A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  <a:p>
                      <a:pPr indent="0" fontAlgn="auto">
                        <a:lnSpc>
                          <a:spcPct val="100000"/>
                        </a:lnSpc>
                      </a:pPr>
                      <a:r>
                        <a:rPr lang="zh-CN" altLang="en-US" sz="26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交通、原料、劳动力、市场、经验</a:t>
                      </a:r>
                      <a:endParaRPr lang="zh-CN" altLang="en-US" sz="26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38325">
                <a:tc>
                  <a:txBody>
                    <a:bodyPr wrap="square"/>
                    <a:lstStyle/>
                    <a:p>
                      <a:pPr indent="0" algn="ctr">
                        <a:buNone/>
                      </a:pPr>
                      <a:endParaRPr lang="en-US" sz="26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6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charset="-122"/>
                        </a:rPr>
                        <a:t>20世纪50年代--</a:t>
                      </a:r>
                      <a:r>
                        <a:rPr lang="en-US" altLang="en-US" sz="26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charset="-122"/>
                          <a:sym typeface="+mn-ea"/>
                        </a:rPr>
                        <a:t>90年代</a:t>
                      </a:r>
                      <a:endParaRPr lang="en-US" sz="26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charset="-122"/>
                      </a:endParaRPr>
                    </a:p>
                  </a:txBody>
                  <a:tcPr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>
                        <a:buNone/>
                      </a:pPr>
                      <a:endParaRPr lang="en-US" altLang="en-US" sz="2600" b="1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>
                        <a:buNone/>
                      </a:pPr>
                      <a:endParaRPr lang="en-US" altLang="en-US" sz="2600" b="1">
                        <a:solidFill>
                          <a:srgbClr val="7030A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>
                        <a:buNone/>
                      </a:pPr>
                      <a:r>
                        <a:rPr lang="en-US" altLang="zh-CN" sz="2600" b="1">
                          <a:solidFill>
                            <a:schemeClr val="accent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 </a:t>
                      </a:r>
                      <a:r>
                        <a:rPr lang="zh-CN" altLang="en-US" sz="26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政策支持、</a:t>
                      </a:r>
                      <a:r>
                        <a:rPr lang="en-US" altLang="zh-CN" sz="26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  </a:t>
                      </a:r>
                      <a:r>
                        <a:rPr lang="zh-CN" altLang="en-US" sz="26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基础设施更完善</a:t>
                      </a:r>
                      <a:endParaRPr lang="zh-CN" altLang="en-US" sz="26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  <a:p>
                      <a:pPr indent="0">
                        <a:buNone/>
                      </a:pPr>
                      <a:r>
                        <a:rPr lang="zh-CN" altLang="en-US" sz="26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资金更充足、科技水平提高</a:t>
                      </a:r>
                      <a:endParaRPr lang="zh-CN" altLang="en-US" sz="26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  <a:p>
                      <a:pPr indent="0">
                        <a:buNone/>
                      </a:pPr>
                      <a:r>
                        <a:rPr lang="zh-CN" altLang="en-US" sz="26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劳动力素质提高</a:t>
                      </a:r>
                      <a:endParaRPr lang="zh-CN" altLang="en-US" sz="26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indent="0">
                        <a:buNone/>
                      </a:pPr>
                      <a:endParaRPr lang="zh-CN" altLang="en-US" sz="26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87880">
                <a:tc>
                  <a:txBody>
                    <a:bodyPr wrap="square"/>
                    <a:lstStyle/>
                    <a:p>
                      <a:pPr indent="0" algn="ctr">
                        <a:buNone/>
                      </a:pPr>
                      <a:endParaRPr lang="en-US" altLang="en-US" sz="26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en-US" sz="26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charset="-122"/>
                        </a:rPr>
                        <a:t>20世纪90年代以后</a:t>
                      </a:r>
                      <a:endParaRPr lang="en-US" altLang="en-US" sz="26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charset="-122"/>
                      </a:endParaRPr>
                    </a:p>
                  </a:txBody>
                  <a:tcPr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>
                        <a:buNone/>
                      </a:pPr>
                      <a:endParaRPr lang="en-US" altLang="en-US" sz="2600" b="1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charset="-122"/>
                      </a:endParaRPr>
                    </a:p>
                  </a:txBody>
                  <a:tcPr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>
                        <a:buNone/>
                      </a:pPr>
                      <a:endParaRPr lang="en-US" altLang="en-US" sz="2600" b="1">
                        <a:solidFill>
                          <a:srgbClr val="7030A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>
                        <a:buNone/>
                      </a:pPr>
                      <a:endParaRPr lang="en-US" altLang="en-US" sz="2600" b="1">
                        <a:solidFill>
                          <a:srgbClr val="7030A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6282055" y="3623945"/>
            <a:ext cx="5313680" cy="7308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80000"/>
              </a:lnSpc>
              <a:buNone/>
            </a:pPr>
            <a:r>
              <a:rPr lang="zh-CN" altLang="en-US" sz="2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比较优势的变化、政策的引导、</a:t>
            </a:r>
            <a:endParaRPr lang="zh-CN" altLang="en-US" sz="26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0">
              <a:lnSpc>
                <a:spcPct val="80000"/>
              </a:lnSpc>
              <a:buNone/>
            </a:pPr>
            <a:r>
              <a:rPr lang="zh-CN" altLang="en-US" sz="2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技术创新</a:t>
            </a:r>
            <a:endParaRPr lang="zh-CN" altLang="en-US" sz="26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3"/>
            </p:custDataLst>
          </p:nvPr>
        </p:nvSpPr>
        <p:spPr>
          <a:xfrm>
            <a:off x="2833370" y="-3429"/>
            <a:ext cx="6096000" cy="508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auto">
              <a:lnSpc>
                <a:spcPct val="120000"/>
              </a:lnSpc>
              <a:buNone/>
            </a:pPr>
            <a:r>
              <a:rPr lang="zh-CN" altLang="en-US" sz="2600" b="1" spc="130" noProof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上海不同阶段产业结构的变化</a:t>
            </a:r>
            <a:endParaRPr lang="zh-CN" altLang="en-US" sz="2600" b="1" spc="130" noProof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4"/>
            </p:custDataLst>
          </p:nvPr>
        </p:nvSpPr>
        <p:spPr>
          <a:xfrm>
            <a:off x="3619086" y="1165269"/>
            <a:ext cx="2527300" cy="129266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zh-CN" altLang="en-US" sz="2600" b="1" noProof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以第二产业为主，轻纺工业为支柱产业</a:t>
            </a:r>
            <a:endParaRPr lang="zh-CN" altLang="en-US" sz="2600" b="1" noProof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5"/>
            </p:custDataLst>
          </p:nvPr>
        </p:nvSpPr>
        <p:spPr>
          <a:xfrm>
            <a:off x="8497570" y="1887870"/>
            <a:ext cx="1715135" cy="4924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zh-CN" altLang="en-US" sz="2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比较优势</a:t>
            </a:r>
            <a:endParaRPr lang="zh-CN" altLang="en-US" sz="26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6"/>
            </p:custDataLst>
          </p:nvPr>
        </p:nvSpPr>
        <p:spPr>
          <a:xfrm>
            <a:off x="1719822" y="2479179"/>
            <a:ext cx="1644304" cy="169277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indent="0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600" b="1" noProof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冶金、化工、机械设备、纺织工业</a:t>
            </a:r>
            <a:endParaRPr lang="zh-CN" altLang="en-US" sz="2600" b="1" noProof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7"/>
            </p:custDataLst>
          </p:nvPr>
        </p:nvSpPr>
        <p:spPr>
          <a:xfrm>
            <a:off x="3484458" y="2687689"/>
            <a:ext cx="2844800" cy="8925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indent="0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600" b="1" noProof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以第二产业为主，轻重工业协调发展</a:t>
            </a:r>
            <a:endParaRPr lang="zh-CN" altLang="en-US" sz="2600" b="1" noProof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0" name="文本框 3"/>
          <p:cNvSpPr txBox="1"/>
          <p:nvPr>
            <p:custDataLst>
              <p:tags r:id="rId8"/>
            </p:custDataLst>
          </p:nvPr>
        </p:nvSpPr>
        <p:spPr>
          <a:xfrm>
            <a:off x="1782955" y="4545183"/>
            <a:ext cx="15887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kern="1200" cap="none" spc="0" normalizeH="0" baseline="0" noProof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高新技术产业和金融服务业</a:t>
            </a:r>
            <a:endParaRPr kumimoji="0" lang="zh-CN" altLang="en-US" sz="2600" b="1" i="0" kern="1200" cap="none" spc="0" normalizeH="0" baseline="0" noProof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9"/>
            </p:custDataLst>
          </p:nvPr>
        </p:nvSpPr>
        <p:spPr>
          <a:xfrm>
            <a:off x="3579398" y="4415899"/>
            <a:ext cx="2606675" cy="169277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indent="0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600" b="1" noProof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以第三产业为主，</a:t>
            </a:r>
            <a:endParaRPr kumimoji="0" lang="zh-CN" altLang="en-US" sz="2600" b="1" i="0" kern="1200" cap="none" spc="0" normalizeH="0" baseline="0" noProof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R="0" indent="0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600" b="1" noProof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高新技术产业和金融服务业发展迅速</a:t>
            </a:r>
            <a:endParaRPr lang="zh-CN" altLang="en-US" sz="2600" b="1" noProof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3" name="文本框 22"/>
          <p:cNvSpPr txBox="1"/>
          <p:nvPr>
            <p:custDataLst>
              <p:tags r:id="rId10"/>
            </p:custDataLst>
          </p:nvPr>
        </p:nvSpPr>
        <p:spPr>
          <a:xfrm>
            <a:off x="6300421" y="4317577"/>
            <a:ext cx="5370830" cy="11703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indent="0" defTabSz="914400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国际：全球合作</a:t>
            </a:r>
            <a:endParaRPr lang="zh-CN" altLang="en-US" sz="26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R="0" indent="0" defTabSz="914400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国内：政策、科技水平高、工业基础、高素质人才、</a:t>
            </a:r>
            <a:r>
              <a:rPr lang="en-US" altLang="zh-CN" sz="2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市场</a:t>
            </a:r>
            <a:endParaRPr lang="zh-CN" altLang="en-US" sz="26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  <a:sym typeface="+mn-ea"/>
            </a:endParaRPr>
          </a:p>
        </p:txBody>
      </p:sp>
      <p:cxnSp>
        <p:nvCxnSpPr>
          <p:cNvPr id="24" name="直接箭头连接符 23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 flipH="1">
            <a:off x="11578591" y="1489710"/>
            <a:ext cx="18415" cy="3978275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25" name="文本框 24"/>
          <p:cNvSpPr txBox="1"/>
          <p:nvPr>
            <p:custDataLst>
              <p:tags r:id="rId12"/>
            </p:custDataLst>
          </p:nvPr>
        </p:nvSpPr>
        <p:spPr>
          <a:xfrm>
            <a:off x="11644630" y="2038350"/>
            <a:ext cx="422275" cy="290770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noAutofit/>
          </a:bodyPr>
          <a:lstStyle/>
          <a:p>
            <a:pPr indent="0"/>
            <a:r>
              <a:rPr lang="zh-CN" sz="2600" b="1">
                <a:solidFill>
                  <a:srgbClr val="4A206A"/>
                </a:solidFill>
                <a:latin typeface="楷体" panose="02010609060101010101" charset="-122"/>
                <a:ea typeface="楷体" panose="02010609060101010101" charset="-122"/>
              </a:rPr>
              <a:t>劳动力成本上升</a:t>
            </a:r>
            <a:endParaRPr lang="zh-CN" altLang="en-US" sz="2600" b="1">
              <a:solidFill>
                <a:srgbClr val="4A206A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13"/>
            </p:custDataLst>
          </p:nvPr>
        </p:nvSpPr>
        <p:spPr>
          <a:xfrm>
            <a:off x="11074400" y="2152650"/>
            <a:ext cx="422275" cy="20193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noAutofit/>
          </a:bodyPr>
          <a:lstStyle/>
          <a:p>
            <a:pPr indent="0"/>
            <a:r>
              <a:rPr lang="zh-CN" sz="2600" b="1">
                <a:solidFill>
                  <a:srgbClr val="4A206A"/>
                </a:solidFill>
                <a:latin typeface="楷体" panose="02010609060101010101" charset="-122"/>
                <a:ea typeface="楷体" panose="02010609060101010101" charset="-122"/>
              </a:rPr>
              <a:t>土地价格上升</a:t>
            </a:r>
            <a:endParaRPr lang="zh-CN" altLang="en-US" sz="2600" b="1">
              <a:solidFill>
                <a:srgbClr val="4A206A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7" name="矩形 26"/>
          <p:cNvSpPr/>
          <p:nvPr>
            <p:custDataLst>
              <p:tags r:id="rId14"/>
            </p:custDataLst>
          </p:nvPr>
        </p:nvSpPr>
        <p:spPr>
          <a:xfrm>
            <a:off x="9716255" y="934477"/>
            <a:ext cx="2518638" cy="492443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劳动密集型产业</a:t>
            </a:r>
            <a:endParaRPr lang="zh-CN" altLang="zh-CN" sz="2600" b="1">
              <a:solidFill>
                <a:srgbClr val="0000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" name="矩形 27"/>
          <p:cNvSpPr/>
          <p:nvPr>
            <p:custDataLst>
              <p:tags r:id="rId15"/>
            </p:custDataLst>
          </p:nvPr>
        </p:nvSpPr>
        <p:spPr>
          <a:xfrm>
            <a:off x="9554965" y="5530607"/>
            <a:ext cx="2518638" cy="492443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技术密集型产业</a:t>
            </a:r>
            <a:endParaRPr lang="zh-CN" altLang="zh-CN" sz="2600" b="1">
              <a:solidFill>
                <a:srgbClr val="0000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9" name="文本框 28"/>
          <p:cNvSpPr txBox="1"/>
          <p:nvPr>
            <p:custDataLst>
              <p:tags r:id="rId16"/>
            </p:custDataLst>
          </p:nvPr>
        </p:nvSpPr>
        <p:spPr>
          <a:xfrm>
            <a:off x="2954868" y="2599075"/>
            <a:ext cx="414655" cy="249299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accent6"/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zh-CN" altLang="en-US" sz="2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产</a:t>
            </a:r>
            <a:endParaRPr lang="zh-CN" altLang="en-US" sz="26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0">
              <a:buNone/>
            </a:pPr>
            <a:r>
              <a:rPr lang="zh-CN" altLang="en-US" sz="2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业</a:t>
            </a:r>
            <a:endParaRPr lang="zh-CN" altLang="en-US" sz="26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0">
              <a:buNone/>
            </a:pPr>
            <a:r>
              <a:rPr lang="zh-CN" altLang="en-US" sz="2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结构</a:t>
            </a:r>
            <a:endParaRPr lang="zh-CN" altLang="en-US" sz="26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0">
              <a:buNone/>
            </a:pPr>
            <a:r>
              <a:rPr lang="zh-CN" altLang="en-US" sz="2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升</a:t>
            </a:r>
            <a:endParaRPr lang="zh-CN" altLang="en-US" sz="26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0">
              <a:buNone/>
            </a:pPr>
            <a:r>
              <a:rPr lang="zh-CN" altLang="en-US" sz="2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级</a:t>
            </a:r>
            <a:endParaRPr lang="zh-CN" altLang="en-US" sz="26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cxnSp>
        <p:nvCxnSpPr>
          <p:cNvPr id="30" name="直接箭头连接符 29"/>
          <p:cNvCxnSpPr>
            <a:cxnSpLocks noChangeShapeType="1"/>
          </p:cNvCxnSpPr>
          <p:nvPr>
            <p:custDataLst>
              <p:tags r:id="rId17"/>
            </p:custDataLst>
          </p:nvPr>
        </p:nvCxnSpPr>
        <p:spPr bwMode="auto">
          <a:xfrm flipH="1">
            <a:off x="3403813" y="1742339"/>
            <a:ext cx="12065" cy="4322445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35" name="文本框 34"/>
          <p:cNvSpPr txBox="1"/>
          <p:nvPr>
            <p:custDataLst>
              <p:tags r:id="rId18"/>
            </p:custDataLst>
          </p:nvPr>
        </p:nvSpPr>
        <p:spPr>
          <a:xfrm>
            <a:off x="6281842" y="5454412"/>
            <a:ext cx="6637237" cy="1050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80000"/>
              </a:lnSpc>
              <a:buNone/>
            </a:pPr>
            <a:r>
              <a:rPr lang="zh-CN" altLang="en-US" sz="2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比较优势的变化、</a:t>
            </a:r>
            <a:endParaRPr lang="zh-CN" altLang="en-US" sz="26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0">
              <a:lnSpc>
                <a:spcPct val="80000"/>
              </a:lnSpc>
              <a:buNone/>
            </a:pPr>
            <a:r>
              <a:rPr lang="zh-CN" altLang="en-US" sz="2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政策的引导、</a:t>
            </a:r>
            <a:endParaRPr lang="zh-CN" altLang="en-US" sz="26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0">
              <a:lnSpc>
                <a:spcPct val="80000"/>
              </a:lnSpc>
              <a:buNone/>
            </a:pPr>
            <a:r>
              <a:rPr lang="zh-CN" altLang="en-US" sz="2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技术创新</a:t>
            </a:r>
            <a:endParaRPr lang="zh-CN" altLang="en-US" sz="26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31" name="文本框 30"/>
          <p:cNvSpPr txBox="1"/>
          <p:nvPr>
            <p:custDataLst>
              <p:tags r:id="rId19"/>
            </p:custDataLst>
          </p:nvPr>
        </p:nvSpPr>
        <p:spPr>
          <a:xfrm>
            <a:off x="3653363" y="1644984"/>
            <a:ext cx="1390650" cy="303509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76800" tIns="38400" rIns="76800" bIns="38400" anchor="t">
            <a:spAutoFit/>
          </a:bodyPr>
          <a:lstStyle/>
          <a:p>
            <a:pPr>
              <a:lnSpc>
                <a:spcPct val="50000"/>
              </a:lnSpc>
            </a:pPr>
            <a:endParaRPr lang="zh-CN" altLang="en-US" sz="26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20"/>
            </p:custDataLst>
          </p:nvPr>
        </p:nvSpPr>
        <p:spPr>
          <a:xfrm>
            <a:off x="3561218" y="3171040"/>
            <a:ext cx="1390650" cy="303509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76800" tIns="38400" rIns="76800" bIns="38400" anchor="t">
            <a:spAutoFit/>
          </a:bodyPr>
          <a:lstStyle/>
          <a:p>
            <a:pPr>
              <a:lnSpc>
                <a:spcPct val="50000"/>
              </a:lnSpc>
            </a:pPr>
            <a:endParaRPr lang="zh-CN" altLang="en-US" sz="26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" name="文本框 32"/>
          <p:cNvSpPr txBox="1"/>
          <p:nvPr>
            <p:custDataLst>
              <p:tags r:id="rId21"/>
            </p:custDataLst>
          </p:nvPr>
        </p:nvSpPr>
        <p:spPr>
          <a:xfrm>
            <a:off x="3701467" y="4895254"/>
            <a:ext cx="1982895" cy="31623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76800" tIns="38400" rIns="76800" bIns="38400" anchor="t">
            <a:noAutofit/>
          </a:bodyPr>
          <a:lstStyle/>
          <a:p>
            <a:endParaRPr lang="zh-CN" altLang="en-US" sz="26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34" name="直接连接符 33"/>
          <p:cNvCxnSpPr/>
          <p:nvPr>
            <p:custDataLst>
              <p:tags r:id="rId22"/>
            </p:custDataLst>
          </p:nvPr>
        </p:nvCxnSpPr>
        <p:spPr>
          <a:xfrm>
            <a:off x="3646141" y="1593668"/>
            <a:ext cx="2386330" cy="3810"/>
          </a:xfrm>
          <a:prstGeom prst="line">
            <a:avLst/>
          </a:prstGeom>
          <a:ln w="31750" cmpd="sng">
            <a:solidFill>
              <a:srgbClr val="0000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>
            <p:custDataLst>
              <p:tags r:id="rId23"/>
            </p:custDataLst>
          </p:nvPr>
        </p:nvCxnSpPr>
        <p:spPr>
          <a:xfrm>
            <a:off x="3653363" y="4823676"/>
            <a:ext cx="2386330" cy="3810"/>
          </a:xfrm>
          <a:prstGeom prst="line">
            <a:avLst/>
          </a:prstGeom>
          <a:ln w="31750" cmpd="sng">
            <a:solidFill>
              <a:srgbClr val="0000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>
            <p:custDataLst>
              <p:tags r:id="rId24"/>
            </p:custDataLst>
          </p:nvPr>
        </p:nvCxnSpPr>
        <p:spPr>
          <a:xfrm>
            <a:off x="3598304" y="3091914"/>
            <a:ext cx="2386330" cy="3810"/>
          </a:xfrm>
          <a:prstGeom prst="line">
            <a:avLst/>
          </a:prstGeom>
          <a:ln w="31750" cmpd="sng">
            <a:solidFill>
              <a:srgbClr val="0000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>
            <p:custDataLst>
              <p:tags r:id="rId25"/>
            </p:custDataLst>
          </p:nvPr>
        </p:nvSpPr>
        <p:spPr>
          <a:xfrm>
            <a:off x="3646141" y="5293402"/>
            <a:ext cx="1680003" cy="31623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76800" tIns="38400" rIns="76800" bIns="38400" anchor="t">
            <a:noAutofit/>
          </a:bodyPr>
          <a:lstStyle/>
          <a:p>
            <a:endParaRPr lang="zh-CN" altLang="en-US" sz="26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9" name="标题 1"/>
          <p:cNvSpPr txBox="1"/>
          <p:nvPr>
            <p:custDataLst>
              <p:tags r:id="rId26"/>
            </p:custDataLst>
          </p:nvPr>
        </p:nvSpPr>
        <p:spPr>
          <a:xfrm>
            <a:off x="-1" y="0"/>
            <a:ext cx="1719823" cy="54675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>
                <a:solidFill>
                  <a:srgbClr val="C00000"/>
                </a:solidFill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</a:rPr>
              <a:t>小结</a:t>
            </a:r>
            <a:endParaRPr lang="zh-CN" altLang="en-US" sz="2800" b="1">
              <a:solidFill>
                <a:srgbClr val="C00000"/>
              </a:solidFill>
              <a:highlight>
                <a:srgbClr val="FFFF00"/>
              </a:highlight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5" grpId="0" animBg="1"/>
      <p:bldP spid="31" grpId="0" animBg="1"/>
      <p:bldP spid="32" grpId="0" animBg="1"/>
      <p:bldP spid="33" grpId="0" animBg="1"/>
      <p:bldP spid="38" grpId="0" animBg="1"/>
      <p:bldP spid="17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picture 39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rot="21600000">
            <a:off x="6256655" y="3752850"/>
            <a:ext cx="5844540" cy="3105150"/>
          </a:xfrm>
          <a:prstGeom prst="rect">
            <a:avLst/>
          </a:prstGeom>
        </p:spPr>
      </p:pic>
      <p:sp>
        <p:nvSpPr>
          <p:cNvPr id="396" name="textbox 396"/>
          <p:cNvSpPr/>
          <p:nvPr>
            <p:custDataLst>
              <p:tags r:id="rId3"/>
            </p:custDataLst>
          </p:nvPr>
        </p:nvSpPr>
        <p:spPr>
          <a:xfrm>
            <a:off x="336600" y="2015800"/>
            <a:ext cx="11229975" cy="17373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6000"/>
              </a:lnSpc>
            </a:pPr>
            <a:r>
              <a:rPr sz="2700" kern="0" spc="1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上海依托自身的经济实力和全球影响力，将逐步建设成为</a:t>
            </a:r>
            <a:r>
              <a:rPr sz="2700" kern="0" spc="100">
                <a:solidFill>
                  <a:srgbClr val="B9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国际经济</a:t>
            </a:r>
            <a:r>
              <a:rPr sz="2700" kern="0" spc="-222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endParaRPr sz="27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12700" algn="l" rtl="0" eaLnBrk="0">
              <a:lnSpc>
                <a:spcPct val="164000"/>
              </a:lnSpc>
              <a:spcBef>
                <a:spcPts val="60"/>
              </a:spcBef>
            </a:pPr>
            <a:r>
              <a:rPr sz="2700" kern="0" spc="-3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金融、贸易、航运、科</a:t>
            </a:r>
            <a:r>
              <a:rPr sz="2700" kern="0" spc="-4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技创新中心和国际文化大都市。在这个发展方向指引</a:t>
            </a:r>
            <a:r>
              <a:rPr sz="2700" kern="0" spc="-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700" kern="0" spc="5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下，上海将不断调整产业结构，推进产业</a:t>
            </a:r>
            <a:r>
              <a:rPr sz="2700" kern="0" spc="4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体系现代化建设，并发挥其</a:t>
            </a:r>
            <a:r>
              <a:rPr sz="2700" kern="0" spc="40">
                <a:solidFill>
                  <a:srgbClr val="B9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龙头</a:t>
            </a:r>
            <a:r>
              <a:rPr sz="2700" kern="0" spc="-50">
                <a:solidFill>
                  <a:srgbClr val="B9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作</a:t>
            </a:r>
            <a:r>
              <a:rPr sz="2700" kern="0" spc="-480">
                <a:solidFill>
                  <a:srgbClr val="B9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sz="2700" kern="0" spc="-50">
                <a:solidFill>
                  <a:srgbClr val="B9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用</a:t>
            </a:r>
            <a:r>
              <a:rPr sz="2700" kern="0" spc="-5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，带动其他区域协</a:t>
            </a:r>
            <a:r>
              <a:rPr sz="2700" kern="0" spc="-6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调发展。</a:t>
            </a:r>
            <a:endParaRPr sz="27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12700" algn="l" rtl="0" eaLnBrk="0">
              <a:lnSpc>
                <a:spcPct val="164000"/>
              </a:lnSpc>
              <a:spcBef>
                <a:spcPts val="60"/>
              </a:spcBef>
            </a:pPr>
            <a:endParaRPr sz="27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00" name="textbox 400"/>
          <p:cNvSpPr/>
          <p:nvPr>
            <p:custDataLst>
              <p:tags r:id="rId4"/>
            </p:custDataLst>
          </p:nvPr>
        </p:nvSpPr>
        <p:spPr>
          <a:xfrm>
            <a:off x="210820" y="1355725"/>
            <a:ext cx="4318000" cy="7854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sz="600">
              <a:solidFill>
                <a:schemeClr val="tx1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0" algn="l" rtl="0" eaLnBrk="0">
              <a:lnSpc>
                <a:spcPct val="95000"/>
              </a:lnSpc>
              <a:spcBef>
                <a:spcPts val="5"/>
              </a:spcBef>
            </a:pPr>
            <a:r>
              <a:rPr sz="2800" b="1" kern="0" spc="-70">
                <a:solidFill>
                  <a:schemeClr val="tx1">
                    <a:alpha val="10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上海未来发展趋势</a:t>
            </a:r>
            <a:r>
              <a:rPr lang="en-US" sz="2800" b="1" kern="0" spc="-70">
                <a:solidFill>
                  <a:schemeClr val="tx1">
                    <a:alpha val="10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endParaRPr lang="en-US" sz="2800" b="1" kern="0" spc="-70">
              <a:solidFill>
                <a:schemeClr val="tx1">
                  <a:alpha val="10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02" name="textbox 402"/>
          <p:cNvSpPr/>
          <p:nvPr>
            <p:custDataLst>
              <p:tags r:id="rId5"/>
            </p:custDataLst>
          </p:nvPr>
        </p:nvSpPr>
        <p:spPr>
          <a:xfrm>
            <a:off x="336600" y="2879420"/>
            <a:ext cx="5013959" cy="4102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6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</a:pPr>
            <a:endParaRPr sz="27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6"/>
            </p:custDataLst>
          </p:nvPr>
        </p:nvCxnSpPr>
        <p:spPr>
          <a:xfrm>
            <a:off x="0" y="744855"/>
            <a:ext cx="6395085" cy="0"/>
          </a:xfrm>
          <a:prstGeom prst="line">
            <a:avLst/>
          </a:prstGeom>
          <a:ln w="31750" cap="rnd">
            <a:solidFill>
              <a:schemeClr val="accent6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>
            <p:custDataLst>
              <p:tags r:id="rId7"/>
            </p:custDataLst>
          </p:nvPr>
        </p:nvSpPr>
        <p:spPr>
          <a:xfrm>
            <a:off x="96520" y="43815"/>
            <a:ext cx="6018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三、上海产业结构的变化</a:t>
            </a:r>
            <a:endParaRPr lang="zh-CN" altLang="en-US" sz="3600" b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textbox 478"/>
          <p:cNvSpPr/>
          <p:nvPr>
            <p:custDataLst>
              <p:tags r:id="rId1"/>
            </p:custDataLst>
          </p:nvPr>
        </p:nvSpPr>
        <p:spPr>
          <a:xfrm>
            <a:off x="156210" y="774700"/>
            <a:ext cx="12035790" cy="20237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114000"/>
              </a:lnSpc>
            </a:pPr>
            <a:r>
              <a:rPr sz="2400" kern="0" spc="-6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数据中心是用特定设备在互联网上传输、存储数据信</a:t>
            </a:r>
            <a:r>
              <a:rPr sz="2400" kern="0" spc="-7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息的场所。贵阳市的森林覆盖率</a:t>
            </a: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12700" algn="l" rtl="0" eaLnBrk="0">
              <a:lnSpc>
                <a:spcPct val="114000"/>
              </a:lnSpc>
              <a:spcBef>
                <a:spcPts val="80"/>
              </a:spcBef>
            </a:pPr>
            <a:r>
              <a:rPr sz="2400" kern="0" spc="-7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达46.5%,空气质量优，气温年较差和日较差较小。2015年，经国家批准，贵阳市、贵安新</a:t>
            </a:r>
            <a:r>
              <a:rPr sz="2400" kern="0" spc="3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400" kern="0" spc="-2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区共同创建国家级大数据产业发展集聚区。至2018年，吸引了数十个大规模数据中心在</a:t>
            </a:r>
            <a:r>
              <a:rPr sz="2400" kern="0" spc="2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400" kern="0" spc="-2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此集聚，成为我国南方最大的</a:t>
            </a:r>
            <a:r>
              <a:rPr sz="2400" kern="0" spc="-3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数据中心基地。</a:t>
            </a: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84" name="textbox 484"/>
          <p:cNvSpPr/>
          <p:nvPr>
            <p:custDataLst>
              <p:tags r:id="rId2"/>
            </p:custDataLst>
          </p:nvPr>
        </p:nvSpPr>
        <p:spPr>
          <a:xfrm>
            <a:off x="3732706" y="156980"/>
            <a:ext cx="4893309" cy="4489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6000"/>
              </a:lnSpc>
            </a:pPr>
            <a:r>
              <a:rPr sz="2900" b="1" kern="0" spc="28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分析贵阳市产业结构</a:t>
            </a:r>
            <a:r>
              <a:rPr sz="2900" b="1" kern="0" spc="27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的变化</a:t>
            </a:r>
            <a:endParaRPr sz="29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44" name="group 44"/>
          <p:cNvGrpSpPr/>
          <p:nvPr>
            <p:custDataLst>
              <p:tags r:id="rId3"/>
            </p:custDataLst>
          </p:nvPr>
        </p:nvGrpSpPr>
        <p:grpSpPr>
          <a:xfrm rot="21600000">
            <a:off x="0" y="0"/>
            <a:ext cx="2432060" cy="698487"/>
            <a:chOff x="0" y="0"/>
            <a:chExt cx="2432060" cy="698487"/>
          </a:xfrm>
        </p:grpSpPr>
        <p:pic>
          <p:nvPicPr>
            <p:cNvPr id="486" name="picture 48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2432060" cy="698487"/>
            </a:xfrm>
            <a:prstGeom prst="rect">
              <a:avLst/>
            </a:prstGeom>
          </p:spPr>
        </p:pic>
        <p:sp>
          <p:nvSpPr>
            <p:cNvPr id="488" name="textbox 488"/>
            <p:cNvSpPr/>
            <p:nvPr>
              <p:custDataLst>
                <p:tags r:id="rId6"/>
              </p:custDataLst>
            </p:nvPr>
          </p:nvSpPr>
          <p:spPr>
            <a:xfrm>
              <a:off x="-12700" y="-12700"/>
              <a:ext cx="2458085" cy="78740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9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66700" algn="l" rtl="0" eaLnBrk="0">
                <a:lnSpc>
                  <a:spcPct val="97000"/>
                </a:lnSpc>
                <a:spcBef>
                  <a:spcPts val="5"/>
                </a:spcBef>
              </a:pPr>
              <a:r>
                <a:rPr sz="3700" b="1" kern="0" spc="0">
                  <a:solidFill>
                    <a:srgbClr val="FFFFFF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活动探究</a:t>
              </a:r>
              <a:endParaRPr sz="37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6034405" y="2789555"/>
            <a:ext cx="5993765" cy="4051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lvl="0" indent="-457200" algn="l" fontAlgn="auto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SzTx/>
              <a:buFont typeface="+mj-ea"/>
              <a:buAutoNum type="circleNumDbPlain"/>
            </a:pPr>
            <a:r>
              <a:rPr lang="zh-CN" altLang="en-US" sz="2400" b="1" spc="120">
                <a:ln w="3175">
                  <a:noFill/>
                  <a:prstDash val="dash"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大数据产业为高新技术产业，对环境质量要求高，</a:t>
            </a:r>
            <a:r>
              <a:rPr lang="zh-CN" altLang="en-US" sz="2400" b="1" spc="120">
                <a:ln w="3175">
                  <a:noFill/>
                  <a:prstDash val="dash"/>
                </a:ln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贵阳市森林覆盖率高，空气质量好;</a:t>
            </a:r>
            <a:endParaRPr lang="zh-CN" altLang="en-US" sz="2400" b="1" spc="120">
              <a:ln w="3175">
                <a:noFill/>
                <a:prstDash val="dash"/>
              </a:ln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457200" lvl="0" indent="-457200" algn="l" fontAlgn="auto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SzTx/>
              <a:buFont typeface="+mj-ea"/>
              <a:buAutoNum type="circleNumDbPlain"/>
            </a:pPr>
            <a:r>
              <a:rPr lang="zh-CN" altLang="en-US" sz="2400" b="1" spc="120">
                <a:ln w="3175">
                  <a:noFill/>
                  <a:prstDash val="dash"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大数据产业设备对降温有很高的要求，</a:t>
            </a:r>
            <a:r>
              <a:rPr lang="zh-CN" altLang="en-US" sz="2400" b="1" spc="120">
                <a:ln w="3175">
                  <a:noFill/>
                  <a:prstDash val="dash"/>
                </a:ln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贵阳市夏季气候凉爽，温差小，可自然降温;</a:t>
            </a:r>
            <a:endParaRPr lang="zh-CN" altLang="en-US" sz="2400" b="1" spc="120">
              <a:ln w="3175">
                <a:noFill/>
                <a:prstDash val="dash"/>
              </a:ln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457200" lvl="0" indent="-457200" algn="l" fontAlgn="auto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SzTx/>
              <a:buFont typeface="+mj-ea"/>
              <a:buAutoNum type="circleNumDbPlain"/>
            </a:pPr>
            <a:r>
              <a:rPr lang="zh-CN" altLang="en-US" sz="2400" b="1" spc="120">
                <a:ln w="3175">
                  <a:noFill/>
                  <a:prstDash val="dash"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而且水能等自然资源丰富，可为数据中心运营</a:t>
            </a:r>
            <a:r>
              <a:rPr lang="zh-CN" altLang="en-US" sz="2400" b="1" spc="120">
                <a:ln w="3175">
                  <a:noFill/>
                  <a:prstDash val="dash"/>
                </a:ln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提供充足能源 。</a:t>
            </a:r>
            <a:endParaRPr lang="zh-CN" altLang="en-US" sz="2400" b="1" spc="120">
              <a:ln w="3175">
                <a:noFill/>
                <a:prstDash val="dash"/>
              </a:ln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457200" lvl="0" indent="-457200" algn="l" fontAlgn="auto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SzTx/>
              <a:buFont typeface="+mj-ea"/>
              <a:buAutoNum type="circleNumDbPlain"/>
            </a:pPr>
            <a:r>
              <a:rPr lang="zh-CN" altLang="en-US" sz="2400" b="1" spc="120">
                <a:ln w="3175">
                  <a:noFill/>
                  <a:prstDash val="dash"/>
                </a:ln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地质结构稳定</a:t>
            </a:r>
            <a:r>
              <a:rPr lang="zh-CN" altLang="en-US" sz="2400" b="1" spc="120">
                <a:ln w="3175">
                  <a:noFill/>
                  <a:prstDash val="dash"/>
                </a:ln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，自然灾害风险低；</a:t>
            </a:r>
            <a:endParaRPr lang="zh-CN" altLang="en-US" sz="2400" b="1" spc="120">
              <a:ln w="3175">
                <a:noFill/>
                <a:prstDash val="dash"/>
              </a:ln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56210" y="2967355"/>
            <a:ext cx="5878195" cy="362267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10"/>
            </p:custDataLst>
          </p:nvPr>
        </p:nvSpPr>
        <p:spPr>
          <a:xfrm>
            <a:off x="443230" y="2436495"/>
            <a:ext cx="98844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C00000"/>
                </a:solidFill>
              </a:rPr>
              <a:t>1</a:t>
            </a:r>
            <a:r>
              <a:rPr lang="zh-CN" altLang="en-US" sz="2800" b="1">
                <a:solidFill>
                  <a:srgbClr val="C00000"/>
                </a:solidFill>
                <a:ea typeface="宋体" panose="02010600030101010101" pitchFamily="2" charset="-122"/>
              </a:rPr>
              <a:t>、分析贵阳市建设数据中心基地的有利自然条件。</a:t>
            </a:r>
            <a:endParaRPr lang="zh-CN" altLang="en-US" sz="2800" b="1">
              <a:solidFill>
                <a:srgbClr val="C00000"/>
              </a:solidFill>
              <a:ea typeface="宋体" panose="02010600030101010101" pitchFamily="2" charset="-122"/>
            </a:endParaRPr>
          </a:p>
        </p:txBody>
      </p:sp>
      <p:pic>
        <p:nvPicPr>
          <p:cNvPr id="2" name="Picture 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 flipH="1">
            <a:off x="10337800" y="113411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textbox 490"/>
          <p:cNvSpPr/>
          <p:nvPr>
            <p:custDataLst>
              <p:tags r:id="rId1"/>
            </p:custDataLst>
          </p:nvPr>
        </p:nvSpPr>
        <p:spPr>
          <a:xfrm>
            <a:off x="6096635" y="2073275"/>
            <a:ext cx="5763895" cy="3942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2400" b="1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00000"/>
              </a:lnSpc>
            </a:pPr>
            <a:r>
              <a:rPr sz="2400" b="1" kern="0" spc="-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①</a:t>
            </a:r>
            <a:r>
              <a:rPr lang="zh-CN" sz="2400" b="1" kern="0" spc="-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第一、第二产业比重下降，第三产业比重上升；</a:t>
            </a:r>
            <a:endParaRPr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12700" algn="l" rtl="0" eaLnBrk="0">
              <a:lnSpc>
                <a:spcPct val="100000"/>
              </a:lnSpc>
              <a:spcBef>
                <a:spcPts val="720"/>
              </a:spcBef>
            </a:pPr>
            <a:endParaRPr sz="2400" b="1" kern="0" spc="4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2700" algn="l" rtl="0" eaLnBrk="0">
              <a:lnSpc>
                <a:spcPct val="100000"/>
              </a:lnSpc>
              <a:spcBef>
                <a:spcPts val="720"/>
              </a:spcBef>
            </a:pPr>
            <a:r>
              <a:rPr sz="2400" b="1" kern="0" spc="4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sz="2400" b="1" kern="0" spc="-73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sz="2400" b="1" kern="0" spc="-73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和</a:t>
            </a:r>
            <a:r>
              <a:rPr sz="2400" b="1" kern="0" spc="-10">
                <a:solidFill>
                  <a:srgbClr val="BE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数据相关产业的</a:t>
            </a:r>
            <a:r>
              <a:rPr lang="zh-CN" sz="2400" b="1" kern="0" spc="-10">
                <a:solidFill>
                  <a:srgbClr val="BE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比重会上升</a:t>
            </a:r>
            <a:r>
              <a:rPr sz="2400" b="1" kern="0" spc="-10">
                <a:solidFill>
                  <a:srgbClr val="BE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；</a:t>
            </a:r>
            <a:r>
              <a:rPr lang="zh-CN" sz="2400" b="1" kern="0" spc="-10">
                <a:solidFill>
                  <a:srgbClr val="BE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污染型重工业比重会下降</a:t>
            </a:r>
            <a:endParaRPr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rtl="0" eaLnBrk="0">
              <a:lnSpc>
                <a:spcPct val="100000"/>
              </a:lnSpc>
            </a:pPr>
            <a:endParaRPr sz="2400" b="1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00000"/>
              </a:lnSpc>
            </a:pPr>
            <a:r>
              <a:rPr sz="2400" b="1" kern="0" spc="-7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③贵阳市的旅游、商务、交通等</a:t>
            </a:r>
            <a:r>
              <a:rPr sz="2400" b="1" kern="0" spc="-80">
                <a:solidFill>
                  <a:srgbClr val="BE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产业</a:t>
            </a:r>
            <a:r>
              <a:rPr sz="2400" b="1" kern="0" spc="0">
                <a:solidFill>
                  <a:srgbClr val="BE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400" b="1" kern="0" spc="60">
                <a:solidFill>
                  <a:srgbClr val="BE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比重会明显上升</a:t>
            </a:r>
            <a:r>
              <a:rPr lang="zh-CN" sz="2400" b="1" kern="0" spc="60">
                <a:solidFill>
                  <a:srgbClr val="BE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lang="zh-CN" sz="2400" b="1" kern="0" spc="60">
              <a:solidFill>
                <a:srgbClr val="BE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492" name="picture 49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21600000">
            <a:off x="3448018" y="2527310"/>
            <a:ext cx="2432060" cy="2489179"/>
          </a:xfrm>
          <a:prstGeom prst="rect">
            <a:avLst/>
          </a:prstGeom>
        </p:spPr>
      </p:pic>
      <p:pic>
        <p:nvPicPr>
          <p:cNvPr id="494" name="picture 49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21600000">
            <a:off x="260299" y="2730512"/>
            <a:ext cx="2451201" cy="2317729"/>
          </a:xfrm>
          <a:prstGeom prst="rect">
            <a:avLst/>
          </a:prstGeom>
        </p:spPr>
      </p:pic>
      <p:sp>
        <p:nvSpPr>
          <p:cNvPr id="496" name="textbox 496"/>
          <p:cNvSpPr/>
          <p:nvPr>
            <p:custDataLst>
              <p:tags r:id="rId6"/>
            </p:custDataLst>
          </p:nvPr>
        </p:nvSpPr>
        <p:spPr>
          <a:xfrm>
            <a:off x="588669" y="1389467"/>
            <a:ext cx="11435715" cy="3683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2400" b="1" kern="0" spc="27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sz="2400" b="1" kern="0" spc="27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读图，讨论随着数据中心基地的发展，贵阳</a:t>
            </a:r>
            <a:r>
              <a:rPr sz="2400" b="1" kern="0" spc="26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市产业结构可能</a:t>
            </a:r>
            <a:r>
              <a:rPr sz="2400" kern="0" spc="26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产生的变化。</a:t>
            </a: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98" name="textbox 498"/>
          <p:cNvSpPr/>
          <p:nvPr>
            <p:custDataLst>
              <p:tags r:id="rId7"/>
            </p:custDataLst>
          </p:nvPr>
        </p:nvSpPr>
        <p:spPr>
          <a:xfrm>
            <a:off x="342940" y="5213636"/>
            <a:ext cx="4725670" cy="6515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580"/>
              </a:lnSpc>
            </a:pPr>
            <a:r>
              <a:rPr sz="1300" kern="0" spc="4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2010年</a:t>
            </a:r>
            <a:r>
              <a:rPr sz="1300" kern="0" spc="2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         </a:t>
            </a:r>
            <a:r>
              <a:rPr sz="1300" kern="0" spc="1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</a:t>
            </a:r>
            <a:r>
              <a:rPr sz="1300" kern="0" spc="4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2017年</a:t>
            </a:r>
            <a:endParaRPr sz="13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 rtl="0" eaLnBrk="0">
              <a:lnSpc>
                <a:spcPct val="123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8000"/>
              </a:lnSpc>
            </a:pPr>
            <a:endParaRPr sz="3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  <a:spcBef>
                <a:spcPts val="5"/>
              </a:spcBef>
            </a:pPr>
            <a:r>
              <a:rPr sz="1300" kern="0" spc="3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图3.262010年和</a:t>
            </a:r>
            <a:r>
              <a:rPr sz="1300" kern="0" spc="2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2017年贵市产业结构比例</a:t>
            </a:r>
            <a:endParaRPr sz="13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00" name="textbox 500"/>
          <p:cNvSpPr/>
          <p:nvPr>
            <p:custDataLst>
              <p:tags r:id="rId8"/>
            </p:custDataLst>
          </p:nvPr>
        </p:nvSpPr>
        <p:spPr>
          <a:xfrm>
            <a:off x="3733069" y="326467"/>
            <a:ext cx="4893945" cy="4781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6000"/>
              </a:lnSpc>
            </a:pPr>
            <a:r>
              <a:rPr sz="3100" b="1" kern="0" spc="8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分析贵阳市产业结构的</a:t>
            </a:r>
            <a:r>
              <a:rPr sz="3100" b="1" kern="0" spc="7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变化</a:t>
            </a:r>
            <a:endParaRPr sz="31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46" name="group 46"/>
          <p:cNvGrpSpPr/>
          <p:nvPr>
            <p:custDataLst>
              <p:tags r:id="rId9"/>
            </p:custDataLst>
          </p:nvPr>
        </p:nvGrpSpPr>
        <p:grpSpPr>
          <a:xfrm rot="21600000">
            <a:off x="6339" y="0"/>
            <a:ext cx="2438400" cy="698487"/>
            <a:chOff x="0" y="0"/>
            <a:chExt cx="2438400" cy="698487"/>
          </a:xfrm>
        </p:grpSpPr>
        <p:pic>
          <p:nvPicPr>
            <p:cNvPr id="502" name="picture 502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 rot="21600000">
              <a:off x="0" y="0"/>
              <a:ext cx="2438400" cy="698487"/>
            </a:xfrm>
            <a:prstGeom prst="rect">
              <a:avLst/>
            </a:prstGeom>
          </p:spPr>
        </p:pic>
        <p:sp>
          <p:nvSpPr>
            <p:cNvPr id="504" name="textbox 504"/>
            <p:cNvSpPr/>
            <p:nvPr>
              <p:custDataLst>
                <p:tags r:id="rId12"/>
              </p:custDataLst>
            </p:nvPr>
          </p:nvSpPr>
          <p:spPr>
            <a:xfrm>
              <a:off x="-12700" y="-12700"/>
              <a:ext cx="2463800" cy="78740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2000"/>
                </a:lnSpc>
              </a:pPr>
              <a:endParaRPr sz="10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9000"/>
                </a:lnSpc>
              </a:pPr>
              <a:endParaRPr sz="10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60350" algn="l" rtl="0" eaLnBrk="0">
                <a:lnSpc>
                  <a:spcPct val="96000"/>
                </a:lnSpc>
              </a:pPr>
              <a:r>
                <a:rPr sz="3700" b="1" kern="0" spc="0">
                  <a:solidFill>
                    <a:srgbClr val="FFFFFF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活动探究</a:t>
              </a:r>
              <a:endParaRPr sz="37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sp>
        <p:nvSpPr>
          <p:cNvPr id="506" name="textbox 506"/>
          <p:cNvSpPr/>
          <p:nvPr>
            <p:custDataLst>
              <p:tags r:id="rId13"/>
            </p:custDataLst>
          </p:nvPr>
        </p:nvSpPr>
        <p:spPr>
          <a:xfrm>
            <a:off x="2857540" y="2368801"/>
            <a:ext cx="736600" cy="7213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19000"/>
              </a:lnSpc>
            </a:pPr>
            <a:r>
              <a:rPr sz="1300" kern="0" spc="7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第一产业</a:t>
            </a:r>
            <a:r>
              <a:rPr sz="1300" kern="0" spc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300" kern="0" spc="9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第二产业</a:t>
            </a:r>
            <a:r>
              <a:rPr sz="1300" kern="0" spc="2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300" kern="0" spc="7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第三产业</a:t>
            </a:r>
            <a:endParaRPr sz="13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08" name="textbox 508"/>
          <p:cNvSpPr/>
          <p:nvPr>
            <p:custDataLst>
              <p:tags r:id="rId14"/>
            </p:custDataLst>
          </p:nvPr>
        </p:nvSpPr>
        <p:spPr>
          <a:xfrm>
            <a:off x="1257340" y="2568344"/>
            <a:ext cx="361950" cy="1784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7000"/>
              </a:lnSpc>
            </a:pPr>
            <a:r>
              <a:rPr sz="1300" kern="0" spc="-2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5.1%</a:t>
            </a:r>
            <a:endParaRPr sz="130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32105" y="969010"/>
            <a:ext cx="11621135" cy="5692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阅读课本</a:t>
            </a:r>
            <a:r>
              <a:rPr lang="en-US" altLang="zh-CN" sz="2800" b="1" spc="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P49-50</a:t>
            </a:r>
            <a:r>
              <a:rPr lang="zh-CN" altLang="en-US" sz="2800" b="1" spc="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，回答下列问题。</a:t>
            </a:r>
            <a:endParaRPr lang="zh-CN" altLang="en-US" sz="2800" b="1" spc="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 sz="2800" b="1" spc="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800" b="1" spc="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、描述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产业结构的</a:t>
            </a:r>
            <a:r>
              <a:rPr sz="2800" b="1" kern="0" spc="-10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概念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、指出产业结构的</a:t>
            </a:r>
            <a:r>
              <a:rPr sz="2800" b="1" kern="0" spc="6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影响因素</a:t>
            </a:r>
            <a:r>
              <a:rPr lang="zh-CN" sz="2800" b="1" kern="0" spc="6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sz="2800" b="1" kern="0" spc="6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3、说明经济发展水平与产业结构的关系。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2"/>
            </p:custDataLst>
          </p:nvPr>
        </p:nvCxnSpPr>
        <p:spPr>
          <a:xfrm>
            <a:off x="0" y="744855"/>
            <a:ext cx="6395085" cy="0"/>
          </a:xfrm>
          <a:prstGeom prst="line">
            <a:avLst/>
          </a:prstGeom>
          <a:ln w="31750" cap="rnd">
            <a:solidFill>
              <a:schemeClr val="accent6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96520" y="43815"/>
            <a:ext cx="6018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一、地区产业结构</a:t>
            </a:r>
            <a:endParaRPr lang="zh-CN" altLang="en-US" sz="3600" b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" name="textbox 48"/>
          <p:cNvSpPr/>
          <p:nvPr>
            <p:custDataLst>
              <p:tags r:id="rId4"/>
            </p:custDataLst>
          </p:nvPr>
        </p:nvSpPr>
        <p:spPr>
          <a:xfrm>
            <a:off x="614680" y="2038985"/>
            <a:ext cx="8234680" cy="593725"/>
          </a:xfrm>
          <a:prstGeom prst="rect">
            <a:avLst/>
          </a:prstGeom>
          <a:noFill/>
          <a:ln w="0" cap="flat">
            <a:solidFill>
              <a:schemeClr val="accent1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7000"/>
              </a:lnSpc>
            </a:pPr>
            <a:endParaRPr sz="1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ctr" rtl="0" eaLnBrk="0">
              <a:lnSpc>
                <a:spcPct val="95000"/>
              </a:lnSpc>
            </a:pPr>
            <a:r>
              <a:rPr lang="en-US" sz="2800" kern="0" spc="-6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 </a:t>
            </a:r>
            <a:r>
              <a:rPr sz="2800" kern="0" spc="-6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是指一个国家或地区不同类型</a:t>
            </a:r>
            <a:r>
              <a:rPr sz="2800" kern="0" spc="-6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产业</a:t>
            </a:r>
            <a:r>
              <a:rPr sz="2800" kern="0" spc="-6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之间的</a:t>
            </a:r>
            <a:r>
              <a:rPr sz="2800" kern="0" spc="-60">
                <a:solidFill>
                  <a:srgbClr val="C00000">
                    <a:alpha val="100000"/>
                  </a:srgbClr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比例</a:t>
            </a:r>
            <a:r>
              <a:rPr sz="2800" kern="0" spc="-6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关系。</a:t>
            </a:r>
            <a:endParaRPr sz="2800"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</a:endParaRPr>
          </a:p>
        </p:txBody>
      </p:sp>
      <p:pic>
        <p:nvPicPr>
          <p:cNvPr id="5" name="图片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20270" t="21800" r="20439" b="9799"/>
          <a:stretch>
            <a:fillRect/>
          </a:stretch>
        </p:blipFill>
        <p:spPr>
          <a:xfrm>
            <a:off x="8942705" y="0"/>
            <a:ext cx="3284220" cy="3158490"/>
          </a:xfrm>
          <a:prstGeom prst="rect">
            <a:avLst/>
          </a:prstGeom>
        </p:spPr>
      </p:pic>
      <p:sp>
        <p:nvSpPr>
          <p:cNvPr id="7" name="文本4"/>
          <p:cNvSpPr txBox="1"/>
          <p:nvPr>
            <p:custDataLst>
              <p:tags r:id="rId7"/>
            </p:custDataLst>
          </p:nvPr>
        </p:nvSpPr>
        <p:spPr>
          <a:xfrm>
            <a:off x="0" y="3387725"/>
            <a:ext cx="12192000" cy="19551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/>
          <a:lstStyle/>
          <a:p>
            <a:pPr marL="457200" indent="-457200" algn="l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zh-CN" altLang="en-US" sz="2700" b="0" i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第一产业：</a:t>
            </a: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农业，包括种植业、林业、牧业和渔业等；</a:t>
            </a:r>
            <a:endParaRPr lang="zh-CN" altLang="en-US" sz="24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457200" indent="-457200" algn="l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zh-CN" altLang="en-US" sz="2700" b="0" i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第二产业：</a:t>
            </a: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采掘业、制造业、建筑业，以及电力、热力、燃气、水的生产和供应业；</a:t>
            </a:r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457200" indent="-457200" algn="l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zh-CN" altLang="en-US" sz="2700" b="0" i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第三产业：第一、第二产业以外的其他行业，如</a:t>
            </a: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商业、金融、保险业、运输业、服务业及其他各项事业，是为第一、第二产业的发展提供基本服务的产业部门。</a:t>
            </a:r>
            <a:endParaRPr lang="zh-CN" altLang="en-US" sz="2400" b="0" i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5"/>
          <p:cNvSpPr txBox="1"/>
          <p:nvPr>
            <p:custDataLst>
              <p:tags r:id="rId8"/>
            </p:custDataLst>
          </p:nvPr>
        </p:nvSpPr>
        <p:spPr>
          <a:xfrm>
            <a:off x="108014" y="2850978"/>
            <a:ext cx="10990917" cy="59610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algn="l"/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【拓展】三次产业分类法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zh-CN" altLang="en-US" sz="2400" b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根据社会生产活动历史发展的顺序划分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）</a:t>
            </a:r>
            <a:endParaRPr lang="zh-CN" altLang="en-US" sz="2800" b="1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8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>
            <p:custDataLst>
              <p:tags r:id="rId1"/>
            </p:custDataLst>
          </p:nvPr>
        </p:nvCxnSpPr>
        <p:spPr>
          <a:xfrm>
            <a:off x="0" y="744855"/>
            <a:ext cx="6395085" cy="0"/>
          </a:xfrm>
          <a:prstGeom prst="line">
            <a:avLst/>
          </a:prstGeom>
          <a:ln w="31750" cap="rnd">
            <a:solidFill>
              <a:schemeClr val="accent6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96520" y="43815"/>
            <a:ext cx="6018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一、地区产业结构</a:t>
            </a:r>
            <a:endParaRPr lang="zh-CN" altLang="en-US" sz="3600" b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171450" y="764540"/>
            <a:ext cx="500951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、指出产业结构的</a:t>
            </a:r>
            <a:r>
              <a:rPr sz="2800" b="1" kern="0" spc="6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影响因素</a:t>
            </a:r>
            <a:r>
              <a:rPr lang="zh-CN" sz="2800" b="1" kern="0" spc="6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2" name="textbox 82"/>
          <p:cNvSpPr/>
          <p:nvPr>
            <p:custDataLst>
              <p:tags r:id="rId4"/>
            </p:custDataLst>
          </p:nvPr>
        </p:nvSpPr>
        <p:spPr>
          <a:xfrm>
            <a:off x="9048750" y="1242060"/>
            <a:ext cx="3029585" cy="35877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ctr" rtl="0" eaLnBrk="0">
              <a:lnSpc>
                <a:spcPct val="85000"/>
              </a:lnSpc>
            </a:pPr>
            <a:endParaRPr sz="32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ctr" rtl="0" eaLnBrk="0">
              <a:lnSpc>
                <a:spcPct val="85000"/>
              </a:lnSpc>
              <a:spcBef>
                <a:spcPct val="0"/>
              </a:spcBef>
            </a:pPr>
            <a:r>
              <a:rPr sz="3200" b="1" kern="0" spc="10">
                <a:solidFill>
                  <a:srgbClr val="805D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资源禀赋</a:t>
            </a:r>
            <a:endParaRPr sz="32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 rtl="0" eaLnBrk="0">
              <a:lnSpc>
                <a:spcPct val="85000"/>
              </a:lnSpc>
            </a:pPr>
            <a:endParaRPr sz="32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ctr" rtl="0" eaLnBrk="0">
              <a:lnSpc>
                <a:spcPct val="85000"/>
              </a:lnSpc>
            </a:pPr>
            <a:endParaRPr sz="32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ctr" rtl="0" eaLnBrk="0">
              <a:lnSpc>
                <a:spcPct val="85000"/>
              </a:lnSpc>
            </a:pPr>
            <a:r>
              <a:rPr sz="3200" b="1" kern="0" spc="70">
                <a:solidFill>
                  <a:srgbClr val="0048C5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技术条件</a:t>
            </a:r>
            <a:endParaRPr sz="32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 rtl="0" eaLnBrk="0">
              <a:lnSpc>
                <a:spcPct val="85000"/>
              </a:lnSpc>
            </a:pPr>
            <a:endParaRPr sz="32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ctr" rtl="0" eaLnBrk="0">
              <a:lnSpc>
                <a:spcPct val="85000"/>
              </a:lnSpc>
            </a:pPr>
            <a:endParaRPr sz="32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ctr" rtl="0" eaLnBrk="0">
              <a:lnSpc>
                <a:spcPct val="85000"/>
              </a:lnSpc>
            </a:pPr>
            <a:r>
              <a:rPr sz="3200" b="1" kern="0" spc="30">
                <a:solidFill>
                  <a:srgbClr val="C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分工深化</a:t>
            </a:r>
            <a:endParaRPr sz="3200" b="1" kern="0" spc="30">
              <a:solidFill>
                <a:srgbClr val="C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96520" y="1568450"/>
            <a:ext cx="9361805" cy="895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algn="l" rtl="0" eaLnBrk="0">
              <a:lnSpc>
                <a:spcPct val="49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08000"/>
              </a:lnSpc>
            </a:pPr>
            <a:r>
              <a:rPr sz="2400" kern="0" spc="150">
                <a:solidFill>
                  <a:srgbClr val="7E5C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卡塔尔</a:t>
            </a:r>
            <a:r>
              <a:rPr sz="2400" kern="0" spc="14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位</a:t>
            </a:r>
            <a:r>
              <a:rPr sz="2400" kern="0" spc="15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于波斯湾西南</a:t>
            </a:r>
            <a:r>
              <a:rPr sz="2400" kern="0" spc="14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岸半岛上</a:t>
            </a:r>
            <a:r>
              <a:rPr sz="2400" kern="0" spc="-4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的国家，石油</a:t>
            </a:r>
            <a:r>
              <a:rPr lang="zh-CN" sz="2400" kern="0" spc="-4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和</a:t>
            </a:r>
            <a:r>
              <a:rPr sz="2400" kern="0" spc="-4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天然气</a:t>
            </a:r>
            <a:r>
              <a:rPr lang="zh-CN" sz="2400" kern="0" spc="-4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产业</a:t>
            </a:r>
            <a:r>
              <a:rPr sz="2400" kern="0" spc="-4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为其</a:t>
            </a:r>
            <a:r>
              <a:rPr lang="zh-CN" sz="2400" kern="0" spc="-4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主要经济</a:t>
            </a:r>
            <a:r>
              <a:rPr sz="2400" kern="0" spc="-4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支</a:t>
            </a:r>
            <a:r>
              <a:rPr sz="2400" kern="0" spc="-3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柱</a:t>
            </a:r>
            <a:r>
              <a:rPr lang="zh-CN" sz="2400" kern="0" spc="-3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。</a:t>
            </a:r>
            <a:endParaRPr lang="zh-CN" sz="2400" kern="0" spc="-3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96520" y="2716530"/>
            <a:ext cx="9361805" cy="8299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sz="2400" kern="0" spc="5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非洲</a:t>
            </a:r>
            <a:r>
              <a:rPr lang="zh-CN" sz="2400" kern="0" spc="50">
                <a:solidFill>
                  <a:srgbClr val="0070C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布隆迪</a:t>
            </a:r>
            <a:r>
              <a:rPr lang="zh-CN" sz="2400" kern="0" spc="5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农业就业比重高达</a:t>
            </a:r>
            <a:r>
              <a:rPr lang="en-US" altLang="zh-CN" sz="2400" kern="0" spc="5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90%</a:t>
            </a:r>
            <a:r>
              <a:rPr lang="zh-CN" altLang="en-US" sz="2400" kern="0" spc="5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，农业发展水平较低；</a:t>
            </a:r>
            <a:r>
              <a:rPr lang="zh-CN" altLang="en-US" sz="2400" kern="0" spc="50">
                <a:solidFill>
                  <a:srgbClr val="0070C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美国</a:t>
            </a:r>
            <a:r>
              <a:rPr lang="zh-CN" altLang="en-US" sz="2400" kern="0" spc="5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以服务业为主，农业比重较低，农业发达。</a:t>
            </a:r>
            <a:endParaRPr lang="zh-CN" altLang="en-US" sz="2400" kern="0" spc="5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96520" y="3798570"/>
            <a:ext cx="9361805" cy="88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marL="12700" algn="l" rtl="0" eaLnBrk="0">
              <a:lnSpc>
                <a:spcPct val="108000"/>
              </a:lnSpc>
              <a:spcBef>
                <a:spcPct val="0"/>
              </a:spcBef>
            </a:pPr>
            <a:r>
              <a:rPr sz="2400" kern="0" spc="20">
                <a:solidFill>
                  <a:srgbClr val="C6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深圳</a:t>
            </a:r>
            <a:r>
              <a:rPr sz="2400" kern="0" spc="2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经过40年的发展形成</a:t>
            </a:r>
            <a:r>
              <a:rPr sz="2400" kern="0" spc="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了独特的、</a:t>
            </a:r>
            <a:r>
              <a:rPr sz="2400" kern="0" spc="-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sz="2400" kern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高度细分的网络化分工体系，构成</a:t>
            </a:r>
            <a:r>
              <a:rPr sz="2400" kern="0" spc="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产业链协同分工效益</a:t>
            </a:r>
            <a:endParaRPr lang="zh-CN" altLang="en-US" sz="2400" kern="0" spc="1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8"/>
            </p:custDataLst>
          </p:nvPr>
        </p:nvSpPr>
        <p:spPr>
          <a:xfrm>
            <a:off x="243205" y="5260340"/>
            <a:ext cx="1171003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除此之外，影响产业结构的因素还有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原有产业基础和生产传统、区域间的联系与分工、市场环境、经济政策等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>
            <p:custDataLst>
              <p:tags r:id="rId1"/>
            </p:custDataLst>
          </p:nvPr>
        </p:nvCxnSpPr>
        <p:spPr>
          <a:xfrm>
            <a:off x="0" y="744855"/>
            <a:ext cx="6395085" cy="0"/>
          </a:xfrm>
          <a:prstGeom prst="line">
            <a:avLst/>
          </a:prstGeom>
          <a:ln w="31750" cap="rnd">
            <a:solidFill>
              <a:schemeClr val="accent6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96520" y="43815"/>
            <a:ext cx="6018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一、地区产业结构</a:t>
            </a:r>
            <a:endParaRPr lang="zh-CN" altLang="en-US" sz="3600" b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607060" y="1755140"/>
            <a:ext cx="10479405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 eaLnBrk="0">
              <a:lnSpc>
                <a:spcPct val="120000"/>
              </a:lnSpc>
              <a:buClrTx/>
              <a:buSzTx/>
              <a:buFontTx/>
            </a:pPr>
            <a:r>
              <a:rPr lang="zh-CN" altLang="en-US" sz="28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</a:rPr>
              <a:t>地区产业结构体现经济发展水平。</a:t>
            </a:r>
            <a:endParaRPr lang="zh-CN" altLang="en-US" sz="2800" b="1" i="0" kern="0" spc="60">
              <a:solidFill>
                <a:srgbClr val="FF0000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</a:endParaRPr>
          </a:p>
        </p:txBody>
      </p:sp>
      <p:pic>
        <p:nvPicPr>
          <p:cNvPr id="5" name="图片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22324" t="9054" r="23117" b="8249"/>
          <a:stretch>
            <a:fillRect/>
          </a:stretch>
        </p:blipFill>
        <p:spPr>
          <a:xfrm>
            <a:off x="1497330" y="3592195"/>
            <a:ext cx="2806700" cy="2649220"/>
          </a:xfrm>
          <a:prstGeom prst="rect">
            <a:avLst/>
          </a:prstGeom>
        </p:spPr>
      </p:pic>
      <p:pic>
        <p:nvPicPr>
          <p:cNvPr id="6" name="图片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24876" t="8048" r="24133" b="7847"/>
          <a:stretch>
            <a:fillRect/>
          </a:stretch>
        </p:blipFill>
        <p:spPr>
          <a:xfrm>
            <a:off x="7268210" y="3570605"/>
            <a:ext cx="2879725" cy="2774315"/>
          </a:xfrm>
          <a:prstGeom prst="rect">
            <a:avLst/>
          </a:prstGeom>
        </p:spPr>
      </p:pic>
      <p:sp>
        <p:nvSpPr>
          <p:cNvPr id="9" name="文本6"/>
          <p:cNvSpPr txBox="1"/>
          <p:nvPr>
            <p:custDataLst>
              <p:tags r:id="rId8"/>
            </p:custDataLst>
          </p:nvPr>
        </p:nvSpPr>
        <p:spPr>
          <a:xfrm>
            <a:off x="694925" y="6101394"/>
            <a:ext cx="4232473" cy="68294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algn="ctr"/>
            <a:r>
              <a:rPr lang="zh-CN" altLang="en-US" sz="2400" b="0" i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201</a:t>
            </a:r>
            <a:r>
              <a:rPr lang="en-US" altLang="zh-CN" sz="2400" b="0" i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8</a:t>
            </a:r>
            <a:r>
              <a:rPr lang="zh-CN" altLang="en-US" sz="2400" b="0" i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年布隆迪三次产业结构</a:t>
            </a:r>
            <a:endParaRPr lang="zh-CN" altLang="en-US" sz="2400" b="0" i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文本7"/>
          <p:cNvSpPr txBox="1"/>
          <p:nvPr>
            <p:custDataLst>
              <p:tags r:id="rId9"/>
            </p:custDataLst>
          </p:nvPr>
        </p:nvSpPr>
        <p:spPr>
          <a:xfrm>
            <a:off x="6534760" y="6101356"/>
            <a:ext cx="4232473" cy="68294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algn="ctr"/>
            <a:r>
              <a:rPr lang="zh-CN" altLang="en-US" sz="2400" b="0" i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201</a:t>
            </a:r>
            <a:r>
              <a:rPr lang="en-US" altLang="zh-CN" sz="2400" b="0" i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8</a:t>
            </a:r>
            <a:r>
              <a:rPr lang="zh-CN" altLang="en-US" sz="2400" b="0" i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年新加坡三次产业结构</a:t>
            </a:r>
            <a:endParaRPr lang="zh-CN" altLang="en-US" sz="2400" b="0" i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1" name="表格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-130810" y="2680970"/>
            <a:ext cx="12191365" cy="395859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12"/>
            </p:custDataLst>
          </p:nvPr>
        </p:nvSpPr>
        <p:spPr>
          <a:xfrm>
            <a:off x="171450" y="755650"/>
            <a:ext cx="1178179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3、说明经济发展水平与产业结构的关系。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b="4557"/>
          <a:stretch>
            <a:fillRect/>
          </a:stretch>
        </p:blipFill>
        <p:spPr>
          <a:xfrm>
            <a:off x="1564005" y="1374140"/>
            <a:ext cx="3526790" cy="3061335"/>
          </a:xfrm>
          <a:prstGeom prst="rect">
            <a:avLst/>
          </a:prstGeom>
        </p:spPr>
      </p:pic>
      <p:sp>
        <p:nvSpPr>
          <p:cNvPr id="15" name="文本框 14"/>
          <p:cNvSpPr txBox="1"/>
          <p:nvPr>
            <p:custDataLst>
              <p:tags r:id="rId3"/>
            </p:custDataLst>
          </p:nvPr>
        </p:nvSpPr>
        <p:spPr>
          <a:xfrm>
            <a:off x="5154295" y="4947920"/>
            <a:ext cx="798195" cy="13163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区域经济</a:t>
            </a: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发展水平</a:t>
            </a:r>
            <a:endParaRPr lang="zh-CN" altLang="en-US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" name="直接连接符 1"/>
          <p:cNvCxnSpPr/>
          <p:nvPr>
            <p:custDataLst>
              <p:tags r:id="rId4"/>
            </p:custDataLst>
          </p:nvPr>
        </p:nvCxnSpPr>
        <p:spPr>
          <a:xfrm>
            <a:off x="0" y="744855"/>
            <a:ext cx="6395085" cy="0"/>
          </a:xfrm>
          <a:prstGeom prst="line">
            <a:avLst/>
          </a:prstGeom>
          <a:ln w="28575" cap="rnd" cmpd="sng">
            <a:solidFill>
              <a:srgbClr val="00B050"/>
            </a:solidFill>
            <a:prstDash val="solid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0" name="textbox 130"/>
          <p:cNvSpPr/>
          <p:nvPr>
            <p:custDataLst>
              <p:tags r:id="rId5"/>
            </p:custDataLst>
          </p:nvPr>
        </p:nvSpPr>
        <p:spPr>
          <a:xfrm>
            <a:off x="96520" y="800735"/>
            <a:ext cx="7747000" cy="5175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12700" algn="l" rtl="0" eaLnBrk="0">
              <a:lnSpc>
                <a:spcPct val="97000"/>
              </a:lnSpc>
            </a:pPr>
            <a:endParaRPr sz="3200" b="1" kern="0" spc="16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9" name="图片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13281" t="3819" r="11132" b="3298"/>
          <a:stretch>
            <a:fillRect/>
          </a:stretch>
        </p:blipFill>
        <p:spPr>
          <a:xfrm>
            <a:off x="29845" y="3994785"/>
            <a:ext cx="3472180" cy="2807335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17145" y="791210"/>
            <a:ext cx="12174855" cy="995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rtl="0" eaLnBrk="0">
              <a:lnSpc>
                <a:spcPct val="105000"/>
              </a:lnSpc>
            </a:pPr>
            <a:r>
              <a:rPr sz="2800" b="1" kern="0" spc="7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sz="2800" b="1" kern="0" spc="7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r>
              <a:rPr sz="2800" b="1" kern="0" spc="7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结合所学知识，从地理位置、地形、气候、人口、经济发展水平等方面，比较四大地区的差异。</a:t>
            </a:r>
            <a:endParaRPr sz="2800" b="1" kern="0" spc="7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graphicFrame>
        <p:nvGraphicFramePr>
          <p:cNvPr id="150" name="table 150"/>
          <p:cNvGraphicFramePr>
            <a:graphicFrameLocks noGrp="1"/>
          </p:cNvGraphicFramePr>
          <p:nvPr>
            <p:custDataLst>
              <p:tags r:id="rId9"/>
            </p:custDataLst>
          </p:nvPr>
        </p:nvGraphicFramePr>
        <p:xfrm>
          <a:off x="4953635" y="1480820"/>
          <a:ext cx="6990715" cy="4896485"/>
        </p:xfrm>
        <a:graphic>
          <a:graphicData uri="http://schemas.openxmlformats.org/drawingml/2006/table">
            <a:tbl>
              <a:tblPr/>
              <a:tblGrid>
                <a:gridCol w="857885"/>
                <a:gridCol w="1812925"/>
                <a:gridCol w="1252855"/>
                <a:gridCol w="1459230"/>
                <a:gridCol w="1607820"/>
              </a:tblGrid>
              <a:tr h="390525">
                <a:tc>
                  <a:txBody>
                    <a:bodyPr wrap="square"/>
                    <a:lstStyle/>
                    <a:p>
                      <a:pPr algn="ctr" rtl="0" eaLnBrk="0">
                        <a:lnSpc>
                          <a:spcPct val="100000"/>
                        </a:lnSpc>
                      </a:pPr>
                      <a:endParaRPr sz="1600" b="1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 rtl="0" eaLnBrk="0">
                        <a:lnSpc>
                          <a:spcPct val="112000"/>
                        </a:lnSpc>
                      </a:pPr>
                      <a:r>
                        <a:rPr sz="2400" b="1" kern="0" spc="6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东部</a:t>
                      </a:r>
                      <a:endParaRPr sz="2400" b="1" kern="0" spc="60">
                        <a:solidFill>
                          <a:schemeClr val="tx1">
                            <a:alpha val="10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 rtl="0" eaLnBrk="0">
                        <a:lnSpc>
                          <a:spcPct val="120000"/>
                        </a:lnSpc>
                      </a:pPr>
                      <a:r>
                        <a:rPr sz="2400" b="1" kern="0" spc="1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中部</a:t>
                      </a:r>
                      <a:endParaRPr sz="2400" b="1" kern="0" spc="10">
                        <a:solidFill>
                          <a:schemeClr val="tx1">
                            <a:alpha val="10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 rtl="0" eaLnBrk="0">
                        <a:lnSpc>
                          <a:spcPct val="101000"/>
                        </a:lnSpc>
                      </a:pPr>
                      <a:r>
                        <a:rPr sz="2400" b="1" kern="0" spc="1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西部</a:t>
                      </a:r>
                      <a:endParaRPr sz="2400" b="1" kern="0" spc="10">
                        <a:solidFill>
                          <a:schemeClr val="tx1">
                            <a:alpha val="10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 rtl="0" eaLnBrk="0">
                        <a:lnSpc>
                          <a:spcPct val="126000"/>
                        </a:lnSpc>
                      </a:pPr>
                      <a:r>
                        <a:rPr sz="2400" b="1" kern="0" spc="5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东北</a:t>
                      </a:r>
                      <a:endParaRPr sz="2400" b="1" kern="0" spc="50">
                        <a:solidFill>
                          <a:schemeClr val="tx1">
                            <a:alpha val="10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7445">
                <a:tc>
                  <a:txBody>
                    <a:bodyPr wrap="square"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1600" b="1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87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600" b="1" kern="0" spc="-4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地</a:t>
                      </a:r>
                      <a:r>
                        <a:rPr sz="1600" b="1" kern="0" spc="-25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600" b="1" kern="0" spc="-4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理</a:t>
                      </a:r>
                      <a:r>
                        <a:rPr sz="1600" b="1" kern="0" spc="-31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600" b="1" kern="0" spc="-4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位</a:t>
                      </a:r>
                      <a:r>
                        <a:rPr sz="1600" b="1" kern="0" spc="-31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600" b="1" kern="0" spc="-4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置</a:t>
                      </a:r>
                      <a:endParaRPr sz="1600" b="1" kern="0" spc="-40">
                        <a:solidFill>
                          <a:srgbClr val="000000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l" rtl="0" eaLnBrk="0">
                        <a:lnSpc>
                          <a:spcPct val="179000"/>
                        </a:lnSpc>
                      </a:pPr>
                      <a:endParaRPr sz="1600" b="1" kern="0" spc="60">
                        <a:solidFill>
                          <a:srgbClr val="000000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l" rtl="0" eaLnBrk="0">
                        <a:lnSpc>
                          <a:spcPct val="180000"/>
                        </a:lnSpc>
                      </a:pPr>
                      <a:endParaRPr sz="1600" b="1" kern="0" spc="90">
                        <a:solidFill>
                          <a:srgbClr val="000000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l" rtl="0" eaLnBrk="0">
                        <a:lnSpc>
                          <a:spcPct val="179000"/>
                        </a:lnSpc>
                      </a:pPr>
                      <a:endParaRPr sz="1600" b="1" kern="0" spc="70">
                        <a:solidFill>
                          <a:srgbClr val="000000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1600" b="1" kern="0" spc="70">
                        <a:solidFill>
                          <a:srgbClr val="000000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375">
                <a:tc>
                  <a:txBody>
                    <a:bodyPr wrap="square"/>
                    <a:lstStyle/>
                    <a:p>
                      <a:pPr algn="ctr" rtl="0" eaLnBrk="0">
                        <a:lnSpc>
                          <a:spcPct val="111000"/>
                        </a:lnSpc>
                      </a:pPr>
                      <a:endParaRPr sz="1600" b="1" kern="0" spc="90">
                        <a:solidFill>
                          <a:srgbClr val="000000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 rtl="0" eaLnBrk="0">
                        <a:lnSpc>
                          <a:spcPct val="111000"/>
                        </a:lnSpc>
                      </a:pPr>
                      <a:r>
                        <a:rPr sz="1600" b="1" kern="0" spc="9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地形</a:t>
                      </a:r>
                      <a:endParaRPr sz="1600" b="1" kern="0" spc="90">
                        <a:solidFill>
                          <a:srgbClr val="000000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l" rtl="0" eaLnBrk="0">
                        <a:lnSpc>
                          <a:spcPct val="168000"/>
                        </a:lnSpc>
                      </a:pPr>
                      <a:endParaRPr sz="1600" b="1" kern="0" spc="70">
                        <a:solidFill>
                          <a:srgbClr val="000000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l" rtl="0" eaLnBrk="0">
                        <a:lnSpc>
                          <a:spcPct val="167000"/>
                        </a:lnSpc>
                      </a:pPr>
                      <a:endParaRPr sz="1600" b="1" kern="0" spc="-40">
                        <a:solidFill>
                          <a:srgbClr val="000000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l" rtl="0" eaLnBrk="0">
                        <a:lnSpc>
                          <a:spcPct val="170000"/>
                        </a:lnSpc>
                      </a:pPr>
                      <a:endParaRPr sz="1600" b="1" kern="0" spc="70">
                        <a:solidFill>
                          <a:srgbClr val="000000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l" rtl="0" eaLnBrk="0">
                        <a:lnSpc>
                          <a:spcPct val="128000"/>
                        </a:lnSpc>
                      </a:pPr>
                      <a:endParaRPr sz="1600" b="1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0955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endParaRPr sz="1600" b="1" kern="0" spc="6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7320">
                <a:tc>
                  <a:txBody>
                    <a:bodyPr wrap="square"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1600" b="1" kern="0" spc="80">
                        <a:solidFill>
                          <a:srgbClr val="000000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600" b="1" kern="0" spc="80">
                        <a:solidFill>
                          <a:srgbClr val="000000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 rtl="0" eaLnBrk="0">
                        <a:lnSpc>
                          <a:spcPct val="104000"/>
                        </a:lnSpc>
                      </a:pPr>
                      <a:r>
                        <a:rPr sz="1600" b="1" kern="0" spc="8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气候</a:t>
                      </a:r>
                      <a:endParaRPr sz="1600" b="1" kern="0" spc="80">
                        <a:solidFill>
                          <a:srgbClr val="000000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l" rtl="0" eaLnBrk="0">
                        <a:lnSpc>
                          <a:spcPct val="133000"/>
                        </a:lnSpc>
                      </a:pPr>
                      <a:endParaRPr sz="1600" b="1" kern="0" spc="50">
                        <a:solidFill>
                          <a:srgbClr val="000000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1600" b="1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67665" algn="l" rtl="0" eaLnBrk="0">
                        <a:lnSpc>
                          <a:spcPct val="97000"/>
                        </a:lnSpc>
                        <a:spcBef>
                          <a:spcPct val="0"/>
                        </a:spcBef>
                      </a:pPr>
                      <a:endParaRPr sz="1600" b="1" kern="0" spc="6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l" rtl="0" eaLnBrk="0">
                        <a:lnSpc>
                          <a:spcPct val="167000"/>
                        </a:lnSpc>
                      </a:pPr>
                      <a:endParaRPr sz="1600" b="1" kern="0" spc="60">
                        <a:solidFill>
                          <a:srgbClr val="000000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1600" b="1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42900" algn="l" rtl="0" eaLnBrk="0">
                        <a:lnSpc>
                          <a:spcPct val="97000"/>
                        </a:lnSpc>
                        <a:spcBef>
                          <a:spcPct val="0"/>
                        </a:spcBef>
                      </a:pPr>
                      <a:endParaRPr sz="1600" b="1" kern="0" spc="6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560">
                <a:tc>
                  <a:txBody>
                    <a:bodyPr wrap="square"/>
                    <a:lstStyle/>
                    <a:p>
                      <a:pPr algn="ctr" rtl="0" eaLnBrk="0">
                        <a:lnSpc>
                          <a:spcPct val="159000"/>
                        </a:lnSpc>
                      </a:pPr>
                      <a:r>
                        <a:rPr sz="1600" b="1" kern="0" spc="19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人口</a:t>
                      </a:r>
                      <a:endParaRPr sz="1600" b="1" kern="0" spc="190">
                        <a:solidFill>
                          <a:srgbClr val="000000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l" rtl="0" eaLnBrk="0">
                        <a:lnSpc>
                          <a:spcPct val="157000"/>
                        </a:lnSpc>
                      </a:pPr>
                      <a:endParaRPr sz="1600" b="1" kern="0" spc="70">
                        <a:solidFill>
                          <a:srgbClr val="000000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l" rtl="0" eaLnBrk="0">
                        <a:lnSpc>
                          <a:spcPct val="156000"/>
                        </a:lnSpc>
                      </a:pPr>
                      <a:endParaRPr sz="1600" b="1" kern="0" spc="90">
                        <a:solidFill>
                          <a:srgbClr val="000000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l" rtl="0" eaLnBrk="0">
                        <a:lnSpc>
                          <a:spcPct val="157000"/>
                        </a:lnSpc>
                      </a:pPr>
                      <a:endParaRPr sz="1600" b="1" kern="0" spc="60">
                        <a:solidFill>
                          <a:srgbClr val="000000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34290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endParaRPr sz="1600" b="1" kern="0" spc="70">
                        <a:solidFill>
                          <a:srgbClr val="000000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260">
                <a:tc>
                  <a:txBody>
                    <a:bodyPr wrap="square"/>
                    <a:lstStyle/>
                    <a:p>
                      <a:pPr algn="ctr" rtl="0" eaLnBrk="0">
                        <a:lnSpc>
                          <a:spcPct val="106000"/>
                        </a:lnSpc>
                      </a:pPr>
                      <a:r>
                        <a:rPr lang="zh-CN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经济发展</a:t>
                      </a:r>
                      <a:endParaRPr lang="zh-CN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 rtl="0" eaLnBrk="0">
                        <a:lnSpc>
                          <a:spcPct val="106000"/>
                        </a:lnSpc>
                      </a:pPr>
                      <a:r>
                        <a:rPr lang="zh-CN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水平</a:t>
                      </a:r>
                      <a:endParaRPr lang="zh-CN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 rtl="0" eaLnBrk="0">
                        <a:lnSpc>
                          <a:spcPct val="162000"/>
                        </a:lnSpc>
                      </a:pPr>
                      <a:endParaRPr lang="zh-CN" sz="1600" b="1" kern="0" spc="90">
                        <a:solidFill>
                          <a:srgbClr val="000000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 rtl="0" eaLnBrk="0">
                        <a:lnSpc>
                          <a:spcPct val="162000"/>
                        </a:lnSpc>
                      </a:pPr>
                      <a:endParaRPr lang="zh-CN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 rtl="0" eaLnBrk="0">
                        <a:lnSpc>
                          <a:spcPct val="162000"/>
                        </a:lnSpc>
                      </a:pPr>
                      <a:endParaRPr lang="zh-CN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 rtl="0" eaLnBrk="0">
                        <a:lnSpc>
                          <a:spcPct val="162000"/>
                        </a:lnSpc>
                      </a:pPr>
                      <a:endParaRPr lang="zh-CN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5862955" y="2014220"/>
            <a:ext cx="184023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000" b="1" kern="0" spc="-1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位于我国东部地区，</a:t>
            </a:r>
            <a:r>
              <a:rPr sz="2000" b="1" kern="0" spc="6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东临太平洋</a:t>
            </a:r>
            <a:endParaRPr sz="2000" b="1" kern="0" spc="6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000" b="1" kern="0" spc="6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7636510" y="1980565"/>
            <a:ext cx="141795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000" b="1" kern="0" spc="6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位于我国中部</a:t>
            </a:r>
            <a:r>
              <a:rPr sz="2000" b="1" kern="0" spc="9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内陆地区</a:t>
            </a:r>
            <a:endParaRPr lang="zh-CN" altLang="en-US" sz="2000" b="1" kern="0" spc="9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8868410" y="1974215"/>
            <a:ext cx="16452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000" b="1" kern="0" spc="6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位于我国西部内陆</a:t>
            </a:r>
            <a:r>
              <a:rPr sz="2000" b="1" kern="0" spc="7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地区</a:t>
            </a:r>
            <a:r>
              <a:rPr lang="en-US" sz="2000" b="1" kern="0" spc="7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,</a:t>
            </a:r>
            <a:r>
              <a:rPr sz="2000" b="1" kern="0" spc="7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邻国众多</a:t>
            </a:r>
            <a:endParaRPr lang="zh-CN" altLang="en-US" sz="2000" b="1" kern="0" spc="7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13"/>
            </p:custDataLst>
          </p:nvPr>
        </p:nvSpPr>
        <p:spPr>
          <a:xfrm>
            <a:off x="10367645" y="1870710"/>
            <a:ext cx="1641475" cy="11449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sz="2000" b="1" kern="0" spc="7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位于我国东北地区</a:t>
            </a:r>
            <a:r>
              <a:rPr lang="zh-CN" sz="2000" b="1" kern="0" spc="7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sz="2000" b="1" kern="0" spc="-8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北与俄罗斯接壤，</a:t>
            </a:r>
            <a:r>
              <a:rPr sz="2000" b="1" kern="0" spc="7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临渤海</a:t>
            </a:r>
            <a:endParaRPr sz="2000" b="1" kern="0" spc="7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000" b="1" kern="0" spc="7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14"/>
            </p:custDataLst>
          </p:nvPr>
        </p:nvSpPr>
        <p:spPr>
          <a:xfrm>
            <a:off x="5798185" y="3216275"/>
            <a:ext cx="17722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000" b="1" kern="0" spc="4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地势低，平原、</a:t>
            </a:r>
            <a:r>
              <a:rPr sz="2000" b="1" kern="0" spc="1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sz="2000" b="1" kern="0" spc="7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丘陵为主</a:t>
            </a:r>
            <a:endParaRPr lang="zh-CN" altLang="en-US" sz="2000" b="1" kern="0" spc="7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15"/>
            </p:custDataLst>
          </p:nvPr>
        </p:nvSpPr>
        <p:spPr>
          <a:xfrm>
            <a:off x="7532370" y="3068955"/>
            <a:ext cx="149415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000" b="1" kern="0" spc="-1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地势较高，平原、</a:t>
            </a:r>
            <a:r>
              <a:rPr sz="2000" b="1" kern="0" spc="-4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高原为主</a:t>
            </a:r>
            <a:endParaRPr lang="zh-CN" altLang="en-US" sz="2000" b="1" kern="0" spc="-4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16"/>
            </p:custDataLst>
          </p:nvPr>
        </p:nvSpPr>
        <p:spPr>
          <a:xfrm>
            <a:off x="8950325" y="2997835"/>
            <a:ext cx="14058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000" b="1" kern="0" spc="4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地势高，高原、</a:t>
            </a:r>
            <a:r>
              <a:rPr sz="2000" b="1" kern="0" spc="1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r>
              <a:rPr sz="2000" b="1" kern="0" spc="7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盆地为主</a:t>
            </a:r>
            <a:endParaRPr lang="zh-CN" altLang="en-US" sz="2000" b="1" kern="0" spc="7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17"/>
            </p:custDataLst>
          </p:nvPr>
        </p:nvSpPr>
        <p:spPr>
          <a:xfrm>
            <a:off x="10532745" y="3211830"/>
            <a:ext cx="12395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000" b="1" kern="0" spc="6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平原、山地为主</a:t>
            </a:r>
            <a:endParaRPr lang="zh-CN" altLang="en-US" sz="2000" b="1" kern="0" spc="6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0" name="文本框 19"/>
          <p:cNvSpPr txBox="1"/>
          <p:nvPr>
            <p:custDataLst>
              <p:tags r:id="rId18"/>
            </p:custDataLst>
          </p:nvPr>
        </p:nvSpPr>
        <p:spPr>
          <a:xfrm>
            <a:off x="5812155" y="4199890"/>
            <a:ext cx="175831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000" b="1" kern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北部温带季风气候，</a:t>
            </a:r>
            <a:r>
              <a:rPr sz="2000" b="1" kern="0" spc="5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南部亚热带季风气候</a:t>
            </a:r>
            <a:endParaRPr lang="zh-CN" altLang="en-US" sz="2000" b="1" kern="0" spc="5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19"/>
            </p:custDataLst>
          </p:nvPr>
        </p:nvSpPr>
        <p:spPr>
          <a:xfrm>
            <a:off x="7708900" y="4364990"/>
            <a:ext cx="10204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000" b="1" kern="0" spc="6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温带季风气候</a:t>
            </a:r>
            <a:endParaRPr lang="zh-CN" altLang="en-US" sz="2000" b="1" kern="0" spc="6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3" name="文本框 22"/>
          <p:cNvSpPr txBox="1"/>
          <p:nvPr>
            <p:custDataLst>
              <p:tags r:id="rId20"/>
            </p:custDataLst>
          </p:nvPr>
        </p:nvSpPr>
        <p:spPr>
          <a:xfrm>
            <a:off x="8867775" y="4010025"/>
            <a:ext cx="1559560" cy="10826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b="1" kern="0" spc="6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温带大陆性气候</a:t>
            </a:r>
            <a:r>
              <a:rPr lang="zh-CN" b="1" kern="0" spc="6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b="1" kern="0" spc="23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高原山地气候</a:t>
            </a:r>
            <a:r>
              <a:rPr lang="zh-CN" b="1" kern="0" spc="1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b="1" kern="0" spc="6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亚热带季风气候</a:t>
            </a:r>
            <a:endParaRPr lang="zh-CN" altLang="en-US" b="1" kern="0" spc="6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5" name="文本框 24"/>
          <p:cNvSpPr txBox="1"/>
          <p:nvPr>
            <p:custDataLst>
              <p:tags r:id="rId21"/>
            </p:custDataLst>
          </p:nvPr>
        </p:nvSpPr>
        <p:spPr>
          <a:xfrm>
            <a:off x="10594975" y="4349115"/>
            <a:ext cx="11772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000" b="1" kern="0" spc="6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温带季风气候</a:t>
            </a:r>
            <a:endParaRPr lang="zh-CN" altLang="en-US" sz="2000" b="1" kern="0" spc="6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6" name="文本框 25"/>
          <p:cNvSpPr txBox="1"/>
          <p:nvPr>
            <p:custDataLst>
              <p:tags r:id="rId22"/>
            </p:custDataLst>
          </p:nvPr>
        </p:nvSpPr>
        <p:spPr>
          <a:xfrm>
            <a:off x="6021705" y="5474335"/>
            <a:ext cx="1584960" cy="3784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sz="2000" b="1" kern="0" spc="7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人口稠密</a:t>
            </a:r>
            <a:endParaRPr sz="2000" b="1" kern="0" spc="7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000" b="1" kern="0" spc="7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23"/>
            </p:custDataLst>
          </p:nvPr>
        </p:nvSpPr>
        <p:spPr>
          <a:xfrm>
            <a:off x="7701280" y="5487670"/>
            <a:ext cx="1384300" cy="3473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sz="2000" b="1" kern="0" spc="9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人口众多</a:t>
            </a:r>
            <a:endParaRPr sz="2000" b="1" kern="0" spc="9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000" b="1" kern="0" spc="9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8" name="文本框 27"/>
          <p:cNvSpPr txBox="1"/>
          <p:nvPr>
            <p:custDataLst>
              <p:tags r:id="rId24"/>
            </p:custDataLst>
          </p:nvPr>
        </p:nvSpPr>
        <p:spPr>
          <a:xfrm>
            <a:off x="6308090" y="5842635"/>
            <a:ext cx="956945" cy="442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b="1" kern="0" spc="9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高</a:t>
            </a:r>
            <a:endParaRPr lang="zh-CN" sz="2000" b="1" kern="0" spc="9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000" b="1" kern="0" spc="9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9" name="文本框 28"/>
          <p:cNvSpPr txBox="1"/>
          <p:nvPr>
            <p:custDataLst>
              <p:tags r:id="rId25"/>
            </p:custDataLst>
          </p:nvPr>
        </p:nvSpPr>
        <p:spPr>
          <a:xfrm>
            <a:off x="8041005" y="5878195"/>
            <a:ext cx="9410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较高</a:t>
            </a:r>
            <a:endParaRPr lang="zh-CN" sz="2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0" name="文本框 29"/>
          <p:cNvSpPr txBox="1"/>
          <p:nvPr>
            <p:custDataLst>
              <p:tags r:id="rId26"/>
            </p:custDataLst>
          </p:nvPr>
        </p:nvSpPr>
        <p:spPr>
          <a:xfrm>
            <a:off x="9154795" y="5878195"/>
            <a:ext cx="11137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较低</a:t>
            </a:r>
            <a:endParaRPr lang="zh-CN" sz="2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" name="文本框 30"/>
          <p:cNvSpPr txBox="1"/>
          <p:nvPr>
            <p:custDataLst>
              <p:tags r:id="rId27"/>
            </p:custDataLst>
          </p:nvPr>
        </p:nvSpPr>
        <p:spPr>
          <a:xfrm>
            <a:off x="10394315" y="5893435"/>
            <a:ext cx="11614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较高</a:t>
            </a:r>
            <a:endParaRPr lang="zh-CN" sz="2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28"/>
            </p:custDataLst>
          </p:nvPr>
        </p:nvSpPr>
        <p:spPr>
          <a:xfrm>
            <a:off x="10259695" y="5509895"/>
            <a:ext cx="16459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b="1" kern="0" spc="7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人口相对较少</a:t>
            </a:r>
            <a:endParaRPr lang="zh-CN" altLang="en-US" b="1" kern="0" spc="7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3" name="文本框 32"/>
          <p:cNvSpPr txBox="1"/>
          <p:nvPr>
            <p:custDataLst>
              <p:tags r:id="rId29"/>
            </p:custDataLst>
          </p:nvPr>
        </p:nvSpPr>
        <p:spPr>
          <a:xfrm>
            <a:off x="9081135" y="5478145"/>
            <a:ext cx="1286510" cy="3835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sz="2000" b="1" kern="0" spc="6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人口稀疏</a:t>
            </a:r>
            <a:endParaRPr sz="2000" b="1" kern="0" spc="6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000" b="1" kern="0" spc="6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0"/>
            </p:custDataLst>
          </p:nvPr>
        </p:nvSpPr>
        <p:spPr>
          <a:xfrm>
            <a:off x="16510" y="114935"/>
            <a:ext cx="89179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活动：分析我国四大地区产业结构的差异</a:t>
            </a:r>
            <a:endParaRPr lang="zh-CN" altLang="en-US" sz="3200" b="1" kern="0" spc="16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5" grpId="0"/>
      <p:bldP spid="23" grpId="0"/>
      <p:bldP spid="22" grpId="0"/>
      <p:bldP spid="20" grpId="0"/>
      <p:bldP spid="26" grpId="0"/>
      <p:bldP spid="27" grpId="0"/>
      <p:bldP spid="33" grpId="0"/>
      <p:bldP spid="32" grpId="0"/>
      <p:bldP spid="31" grpId="0"/>
      <p:bldP spid="30" grpId="0"/>
      <p:bldP spid="29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929005" y="1262380"/>
          <a:ext cx="10528300" cy="2437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4315"/>
                <a:gridCol w="1958340"/>
                <a:gridCol w="1049655"/>
                <a:gridCol w="2060575"/>
                <a:gridCol w="947420"/>
                <a:gridCol w="1862455"/>
                <a:gridCol w="1145540"/>
              </a:tblGrid>
              <a:tr h="365760">
                <a:tc rowSpan="2"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latin typeface="思源黑体 CN Heavy" panose="020B0A00000000000000" pitchFamily="34" charset="-122"/>
                          <a:ea typeface="思源黑体 CN Heavy" panose="020B0A00000000000000" pitchFamily="34" charset="-122"/>
                          <a:sym typeface="思源黑体 CN Heavy" panose="020B0A00000000000000" pitchFamily="34" charset="-122"/>
                        </a:rPr>
                        <a:t>四大地区</a:t>
                      </a:r>
                      <a:endParaRPr lang="zh-CN" altLang="en-US" sz="1800">
                        <a:latin typeface="思源黑体 CN Heavy" panose="020B0A00000000000000" pitchFamily="34" charset="-122"/>
                        <a:ea typeface="思源黑体 CN Heavy" panose="020B0A00000000000000" pitchFamily="34" charset="-122"/>
                        <a:sym typeface="思源黑体 CN Heavy" panose="020B0A00000000000000" pitchFamily="34" charset="-122"/>
                      </a:endParaRPr>
                    </a:p>
                  </a:txBody>
                  <a:tcPr vert="horz" anchor="ctr"/>
                </a:tc>
                <a:tc gridSpan="2"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latin typeface="思源黑体 CN Heavy" panose="020B0A00000000000000" pitchFamily="34" charset="-122"/>
                          <a:ea typeface="思源黑体 CN Heavy" panose="020B0A00000000000000" pitchFamily="34" charset="-122"/>
                          <a:sym typeface="思源黑体 CN Heavy" panose="020B0A00000000000000" pitchFamily="34" charset="-122"/>
                        </a:rPr>
                        <a:t>第一产业</a:t>
                      </a:r>
                      <a:endParaRPr lang="zh-CN" altLang="en-US" sz="1800">
                        <a:latin typeface="思源黑体 CN Heavy" panose="020B0A00000000000000" pitchFamily="34" charset="-122"/>
                        <a:ea typeface="思源黑体 CN Heavy" panose="020B0A00000000000000" pitchFamily="34" charset="-122"/>
                        <a:sym typeface="思源黑体 CN Heavy" panose="020B0A00000000000000" pitchFamily="34" charset="-122"/>
                      </a:endParaRPr>
                    </a:p>
                  </a:txBody>
                  <a:tcPr vert="horz" anchor="ctr"/>
                </a:tc>
                <a:tc hMerge="1">
                  <a:tcPr/>
                </a:tc>
                <a:tc gridSpan="2"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latin typeface="思源黑体 CN Heavy" panose="020B0A00000000000000" pitchFamily="34" charset="-122"/>
                          <a:ea typeface="思源黑体 CN Heavy" panose="020B0A00000000000000" pitchFamily="34" charset="-122"/>
                          <a:sym typeface="思源黑体 CN Heavy" panose="020B0A00000000000000" pitchFamily="34" charset="-122"/>
                        </a:rPr>
                        <a:t>第二产业</a:t>
                      </a:r>
                      <a:endParaRPr lang="zh-CN" altLang="en-US" sz="1800">
                        <a:latin typeface="思源黑体 CN Heavy" panose="020B0A00000000000000" pitchFamily="34" charset="-122"/>
                        <a:ea typeface="思源黑体 CN Heavy" panose="020B0A00000000000000" pitchFamily="34" charset="-122"/>
                        <a:sym typeface="思源黑体 CN Heavy" panose="020B0A00000000000000" pitchFamily="34" charset="-122"/>
                      </a:endParaRPr>
                    </a:p>
                  </a:txBody>
                  <a:tcPr vert="horz" anchor="ctr"/>
                </a:tc>
                <a:tc hMerge="1">
                  <a:tcPr/>
                </a:tc>
                <a:tc gridSpan="2"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latin typeface="思源黑体 CN Heavy" panose="020B0A00000000000000" pitchFamily="34" charset="-122"/>
                          <a:ea typeface="思源黑体 CN Heavy" panose="020B0A00000000000000" pitchFamily="34" charset="-122"/>
                          <a:sym typeface="思源黑体 CN Heavy" panose="020B0A00000000000000" pitchFamily="34" charset="-122"/>
                        </a:rPr>
                        <a:t>第三产业</a:t>
                      </a:r>
                      <a:endParaRPr lang="zh-CN" altLang="en-US" sz="1800">
                        <a:latin typeface="思源黑体 CN Heavy" panose="020B0A00000000000000" pitchFamily="34" charset="-122"/>
                        <a:ea typeface="思源黑体 CN Heavy" panose="020B0A00000000000000" pitchFamily="34" charset="-122"/>
                        <a:sym typeface="思源黑体 CN Heavy" panose="020B0A00000000000000" pitchFamily="34" charset="-122"/>
                      </a:endParaRPr>
                    </a:p>
                  </a:txBody>
                  <a:tcPr vert="horz" anchor="ctr"/>
                </a:tc>
                <a:tc hMerge="1">
                  <a:tcPr/>
                </a:tc>
              </a:tr>
              <a:tr h="608330">
                <a:tc vMerge="1">
                  <a:tcPr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rgbClr val="2862A9"/>
                          </a:solidFill>
                          <a:latin typeface="思源黑体 CN Heavy" panose="020B0A00000000000000" pitchFamily="34" charset="-122"/>
                          <a:ea typeface="思源黑体 CN Heavy" panose="020B0A00000000000000" pitchFamily="34" charset="-122"/>
                          <a:sym typeface="思源黑体 CN Heavy" panose="020B0A00000000000000" pitchFamily="34" charset="-122"/>
                        </a:rPr>
                        <a:t>生产总值</a:t>
                      </a:r>
                      <a:r>
                        <a:rPr lang="en-US" altLang="zh-CN" sz="1800">
                          <a:solidFill>
                            <a:srgbClr val="2862A9"/>
                          </a:solidFill>
                          <a:latin typeface="思源黑体 CN Heavy" panose="020B0A00000000000000" pitchFamily="34" charset="-122"/>
                          <a:ea typeface="思源黑体 CN Heavy" panose="020B0A00000000000000" pitchFamily="34" charset="-122"/>
                          <a:sym typeface="思源黑体 CN Heavy" panose="020B0A00000000000000" pitchFamily="34" charset="-122"/>
                        </a:rPr>
                        <a:t>/</a:t>
                      </a:r>
                      <a:r>
                        <a:rPr lang="zh-CN" altLang="en-US" sz="1800">
                          <a:solidFill>
                            <a:srgbClr val="2862A9"/>
                          </a:solidFill>
                          <a:latin typeface="思源黑体 CN Heavy" panose="020B0A00000000000000" pitchFamily="34" charset="-122"/>
                          <a:ea typeface="思源黑体 CN Heavy" panose="020B0A00000000000000" pitchFamily="34" charset="-122"/>
                          <a:sym typeface="思源黑体 CN Heavy" panose="020B0A00000000000000" pitchFamily="34" charset="-122"/>
                        </a:rPr>
                        <a:t>亿元</a:t>
                      </a:r>
                      <a:endParaRPr lang="zh-CN" altLang="en-US" sz="1800">
                        <a:solidFill>
                          <a:srgbClr val="2862A9"/>
                        </a:solidFill>
                        <a:latin typeface="思源黑体 CN Heavy" panose="020B0A00000000000000" pitchFamily="34" charset="-122"/>
                        <a:ea typeface="思源黑体 CN Heavy" panose="020B0A00000000000000" pitchFamily="34" charset="-122"/>
                        <a:sym typeface="思源黑体 CN Heavy" panose="020B0A00000000000000" pitchFamily="34" charset="-122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rgbClr val="2862A9"/>
                          </a:solidFill>
                          <a:latin typeface="思源黑体 CN Heavy" panose="020B0A00000000000000" pitchFamily="34" charset="-122"/>
                          <a:ea typeface="思源黑体 CN Heavy" panose="020B0A00000000000000" pitchFamily="34" charset="-122"/>
                          <a:sym typeface="思源黑体 CN Heavy" panose="020B0A00000000000000" pitchFamily="34" charset="-122"/>
                        </a:rPr>
                        <a:t>比例</a:t>
                      </a:r>
                      <a:r>
                        <a:rPr lang="en-US" altLang="zh-CN" sz="1800">
                          <a:solidFill>
                            <a:srgbClr val="2862A9"/>
                          </a:solidFill>
                          <a:latin typeface="思源黑体 CN Heavy" panose="020B0A00000000000000" pitchFamily="34" charset="-122"/>
                          <a:ea typeface="思源黑体 CN Heavy" panose="020B0A00000000000000" pitchFamily="34" charset="-122"/>
                          <a:sym typeface="思源黑体 CN Heavy" panose="020B0A00000000000000" pitchFamily="34" charset="-122"/>
                        </a:rPr>
                        <a:t>%</a:t>
                      </a:r>
                      <a:endParaRPr lang="en-US" altLang="zh-CN" sz="1800">
                        <a:solidFill>
                          <a:srgbClr val="2862A9"/>
                        </a:solidFill>
                        <a:latin typeface="思源黑体 CN Heavy" panose="020B0A00000000000000" pitchFamily="34" charset="-122"/>
                        <a:ea typeface="思源黑体 CN Heavy" panose="020B0A00000000000000" pitchFamily="34" charset="-122"/>
                        <a:sym typeface="思源黑体 CN Heavy" panose="020B0A00000000000000" pitchFamily="34" charset="-122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rgbClr val="2862A9"/>
                          </a:solidFill>
                          <a:latin typeface="思源黑体 CN Heavy" panose="020B0A00000000000000" pitchFamily="34" charset="-122"/>
                          <a:ea typeface="思源黑体 CN Heavy" panose="020B0A00000000000000" pitchFamily="34" charset="-122"/>
                          <a:sym typeface="思源黑体 CN Heavy" panose="020B0A00000000000000" pitchFamily="34" charset="-122"/>
                        </a:rPr>
                        <a:t>生产总值</a:t>
                      </a:r>
                      <a:r>
                        <a:rPr lang="en-US" altLang="zh-CN" sz="1800">
                          <a:solidFill>
                            <a:srgbClr val="2862A9"/>
                          </a:solidFill>
                          <a:latin typeface="思源黑体 CN Heavy" panose="020B0A00000000000000" pitchFamily="34" charset="-122"/>
                          <a:ea typeface="思源黑体 CN Heavy" panose="020B0A00000000000000" pitchFamily="34" charset="-122"/>
                          <a:sym typeface="思源黑体 CN Heavy" panose="020B0A00000000000000" pitchFamily="34" charset="-122"/>
                        </a:rPr>
                        <a:t>/</a:t>
                      </a:r>
                      <a:r>
                        <a:rPr lang="zh-CN" altLang="en-US" sz="1800">
                          <a:solidFill>
                            <a:srgbClr val="2862A9"/>
                          </a:solidFill>
                          <a:latin typeface="思源黑体 CN Heavy" panose="020B0A00000000000000" pitchFamily="34" charset="-122"/>
                          <a:ea typeface="思源黑体 CN Heavy" panose="020B0A00000000000000" pitchFamily="34" charset="-122"/>
                          <a:sym typeface="思源黑体 CN Heavy" panose="020B0A00000000000000" pitchFamily="34" charset="-122"/>
                        </a:rPr>
                        <a:t>亿元</a:t>
                      </a:r>
                      <a:endParaRPr lang="zh-CN" altLang="en-US" sz="1800">
                        <a:solidFill>
                          <a:srgbClr val="2862A9"/>
                        </a:solidFill>
                        <a:latin typeface="思源黑体 CN Heavy" panose="020B0A00000000000000" pitchFamily="34" charset="-122"/>
                        <a:ea typeface="思源黑体 CN Heavy" panose="020B0A00000000000000" pitchFamily="34" charset="-122"/>
                        <a:sym typeface="思源黑体 CN Heavy" panose="020B0A00000000000000" pitchFamily="34" charset="-122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rgbClr val="2862A9"/>
                          </a:solidFill>
                          <a:latin typeface="思源黑体 CN Heavy" panose="020B0A00000000000000" pitchFamily="34" charset="-122"/>
                          <a:ea typeface="思源黑体 CN Heavy" panose="020B0A00000000000000" pitchFamily="34" charset="-122"/>
                          <a:sym typeface="思源黑体 CN Heavy" panose="020B0A00000000000000" pitchFamily="34" charset="-122"/>
                        </a:rPr>
                        <a:t>比例</a:t>
                      </a:r>
                      <a:r>
                        <a:rPr lang="en-US" altLang="zh-CN" sz="1800">
                          <a:solidFill>
                            <a:srgbClr val="2862A9"/>
                          </a:solidFill>
                          <a:latin typeface="思源黑体 CN Heavy" panose="020B0A00000000000000" pitchFamily="34" charset="-122"/>
                          <a:ea typeface="思源黑体 CN Heavy" panose="020B0A00000000000000" pitchFamily="34" charset="-122"/>
                          <a:sym typeface="思源黑体 CN Heavy" panose="020B0A00000000000000" pitchFamily="34" charset="-122"/>
                        </a:rPr>
                        <a:t>%</a:t>
                      </a:r>
                      <a:endParaRPr lang="en-US" altLang="zh-CN" sz="1800">
                        <a:solidFill>
                          <a:srgbClr val="2862A9"/>
                        </a:solidFill>
                        <a:latin typeface="思源黑体 CN Heavy" panose="020B0A00000000000000" pitchFamily="34" charset="-122"/>
                        <a:ea typeface="思源黑体 CN Heavy" panose="020B0A00000000000000" pitchFamily="34" charset="-122"/>
                        <a:sym typeface="思源黑体 CN Heavy" panose="020B0A00000000000000" pitchFamily="34" charset="-122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rgbClr val="2862A9"/>
                          </a:solidFill>
                          <a:latin typeface="思源黑体 CN Heavy" panose="020B0A00000000000000" pitchFamily="34" charset="-122"/>
                          <a:ea typeface="思源黑体 CN Heavy" panose="020B0A00000000000000" pitchFamily="34" charset="-122"/>
                          <a:sym typeface="思源黑体 CN Heavy" panose="020B0A00000000000000" pitchFamily="34" charset="-122"/>
                        </a:rPr>
                        <a:t>生产总值</a:t>
                      </a:r>
                      <a:r>
                        <a:rPr lang="en-US" altLang="zh-CN" sz="1800">
                          <a:solidFill>
                            <a:srgbClr val="2862A9"/>
                          </a:solidFill>
                          <a:latin typeface="思源黑体 CN Heavy" panose="020B0A00000000000000" pitchFamily="34" charset="-122"/>
                          <a:ea typeface="思源黑体 CN Heavy" panose="020B0A00000000000000" pitchFamily="34" charset="-122"/>
                          <a:sym typeface="思源黑体 CN Heavy" panose="020B0A00000000000000" pitchFamily="34" charset="-122"/>
                        </a:rPr>
                        <a:t>/</a:t>
                      </a:r>
                      <a:r>
                        <a:rPr lang="zh-CN" altLang="en-US" sz="1800">
                          <a:solidFill>
                            <a:srgbClr val="2862A9"/>
                          </a:solidFill>
                          <a:latin typeface="思源黑体 CN Heavy" panose="020B0A00000000000000" pitchFamily="34" charset="-122"/>
                          <a:ea typeface="思源黑体 CN Heavy" panose="020B0A00000000000000" pitchFamily="34" charset="-122"/>
                          <a:sym typeface="思源黑体 CN Heavy" panose="020B0A00000000000000" pitchFamily="34" charset="-122"/>
                        </a:rPr>
                        <a:t>亿元</a:t>
                      </a:r>
                      <a:endParaRPr lang="zh-CN" altLang="en-US" sz="1800">
                        <a:solidFill>
                          <a:srgbClr val="2862A9"/>
                        </a:solidFill>
                        <a:latin typeface="思源黑体 CN Heavy" panose="020B0A00000000000000" pitchFamily="34" charset="-122"/>
                        <a:ea typeface="思源黑体 CN Heavy" panose="020B0A00000000000000" pitchFamily="34" charset="-122"/>
                        <a:sym typeface="思源黑体 CN Heavy" panose="020B0A00000000000000" pitchFamily="34" charset="-122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rgbClr val="2862A9"/>
                          </a:solidFill>
                          <a:latin typeface="思源黑体 CN Heavy" panose="020B0A00000000000000" pitchFamily="34" charset="-122"/>
                          <a:ea typeface="思源黑体 CN Heavy" panose="020B0A00000000000000" pitchFamily="34" charset="-122"/>
                          <a:sym typeface="思源黑体 CN Heavy" panose="020B0A00000000000000" pitchFamily="34" charset="-122"/>
                        </a:rPr>
                        <a:t>比例</a:t>
                      </a:r>
                      <a:r>
                        <a:rPr lang="en-US" altLang="zh-CN" sz="1800">
                          <a:solidFill>
                            <a:srgbClr val="2862A9"/>
                          </a:solidFill>
                          <a:latin typeface="思源黑体 CN Heavy" panose="020B0A00000000000000" pitchFamily="34" charset="-122"/>
                          <a:ea typeface="思源黑体 CN Heavy" panose="020B0A00000000000000" pitchFamily="34" charset="-122"/>
                          <a:sym typeface="思源黑体 CN Heavy" panose="020B0A00000000000000" pitchFamily="34" charset="-122"/>
                        </a:rPr>
                        <a:t>%</a:t>
                      </a:r>
                      <a:endParaRPr lang="en-US" altLang="zh-CN" sz="1800">
                        <a:solidFill>
                          <a:srgbClr val="2862A9"/>
                        </a:solidFill>
                        <a:latin typeface="思源黑体 CN Heavy" panose="020B0A00000000000000" pitchFamily="34" charset="-122"/>
                        <a:ea typeface="思源黑体 CN Heavy" panose="020B0A00000000000000" pitchFamily="34" charset="-122"/>
                        <a:sym typeface="思源黑体 CN Heavy" panose="020B0A00000000000000" pitchFamily="34" charset="-122"/>
                      </a:endParaRPr>
                    </a:p>
                  </a:txBody>
                  <a:tcPr vert="horz" anchor="ctr"/>
                </a:tc>
              </a:tr>
              <a:tr h="365760"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rgbClr val="2862A9"/>
                          </a:solidFill>
                          <a:latin typeface="思源黑体 CN Heavy" panose="020B0A00000000000000" pitchFamily="34" charset="-122"/>
                          <a:ea typeface="思源黑体 CN Heavy" panose="020B0A00000000000000" pitchFamily="34" charset="-122"/>
                          <a:sym typeface="思源黑体 CN Heavy" panose="020B0A00000000000000" pitchFamily="34" charset="-122"/>
                        </a:rPr>
                        <a:t>东部</a:t>
                      </a:r>
                      <a:endParaRPr lang="zh-CN" altLang="en-US" sz="1800">
                        <a:solidFill>
                          <a:srgbClr val="2862A9"/>
                        </a:solidFill>
                        <a:latin typeface="思源黑体 CN Heavy" panose="020B0A00000000000000" pitchFamily="34" charset="-122"/>
                        <a:ea typeface="思源黑体 CN Heavy" panose="020B0A00000000000000" pitchFamily="34" charset="-122"/>
                        <a:sym typeface="思源黑体 CN Heavy" panose="020B0A00000000000000" pitchFamily="34" charset="-122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1800"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sym typeface="思源黑体 CN Heavy" panose="020B0A00000000000000" pitchFamily="34" charset="-122"/>
                        </a:rPr>
                        <a:t>25009.5</a:t>
                      </a:r>
                      <a:endParaRPr lang="en-US" altLang="zh-CN" sz="1800"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sym typeface="思源黑体 CN Heavy" panose="020B0A00000000000000" pitchFamily="34" charset="-122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1800"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sym typeface="思源黑体 CN Heavy" panose="020B0A00000000000000" pitchFamily="34" charset="-122"/>
                        </a:rPr>
                        <a:t>4.76</a:t>
                      </a:r>
                      <a:endParaRPr lang="en-US" altLang="zh-CN" sz="1800"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sym typeface="思源黑体 CN Heavy" panose="020B0A00000000000000" pitchFamily="34" charset="-122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1800"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sym typeface="思源黑体 CN Heavy" panose="020B0A00000000000000" pitchFamily="34" charset="-122"/>
                        </a:rPr>
                        <a:t>198492.9</a:t>
                      </a:r>
                      <a:endParaRPr lang="en-US" altLang="zh-CN" sz="1800"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sym typeface="思源黑体 CN Heavy" panose="020B0A00000000000000" pitchFamily="34" charset="-122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1800"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sym typeface="思源黑体 CN Heavy" panose="020B0A00000000000000" pitchFamily="34" charset="-122"/>
                        </a:rPr>
                        <a:t>37.75</a:t>
                      </a:r>
                      <a:endParaRPr lang="en-US" altLang="zh-CN" sz="1800"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sym typeface="思源黑体 CN Heavy" panose="020B0A00000000000000" pitchFamily="34" charset="-122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1800"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sym typeface="思源黑体 CN Heavy" panose="020B0A00000000000000" pitchFamily="34" charset="-122"/>
                        </a:rPr>
                        <a:t>302249.9</a:t>
                      </a:r>
                      <a:endParaRPr lang="en-US" altLang="zh-CN" sz="1800"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sym typeface="思源黑体 CN Heavy" panose="020B0A00000000000000" pitchFamily="34" charset="-122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1800"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sym typeface="思源黑体 CN Heavy" panose="020B0A00000000000000" pitchFamily="34" charset="-122"/>
                        </a:rPr>
                        <a:t>57.49</a:t>
                      </a:r>
                      <a:endParaRPr lang="en-US" altLang="zh-CN" sz="1800"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sym typeface="思源黑体 CN Heavy" panose="020B0A00000000000000" pitchFamily="34" charset="-122"/>
                      </a:endParaRPr>
                    </a:p>
                  </a:txBody>
                  <a:tcPr vert="horz" anchor="ctr"/>
                </a:tc>
              </a:tr>
              <a:tr h="365760"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rgbClr val="2862A9"/>
                          </a:solidFill>
                          <a:latin typeface="思源黑体 CN Heavy" panose="020B0A00000000000000" pitchFamily="34" charset="-122"/>
                          <a:ea typeface="思源黑体 CN Heavy" panose="020B0A00000000000000" pitchFamily="34" charset="-122"/>
                          <a:sym typeface="思源黑体 CN Heavy" panose="020B0A00000000000000" pitchFamily="34" charset="-122"/>
                        </a:rPr>
                        <a:t>中部</a:t>
                      </a:r>
                      <a:endParaRPr lang="zh-CN" altLang="en-US" sz="1800">
                        <a:solidFill>
                          <a:srgbClr val="2862A9"/>
                        </a:solidFill>
                        <a:latin typeface="思源黑体 CN Heavy" panose="020B0A00000000000000" pitchFamily="34" charset="-122"/>
                        <a:ea typeface="思源黑体 CN Heavy" panose="020B0A00000000000000" pitchFamily="34" charset="-122"/>
                        <a:sym typeface="思源黑体 CN Heavy" panose="020B0A00000000000000" pitchFamily="34" charset="-122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1800"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sym typeface="思源黑体 CN Heavy" panose="020B0A00000000000000" pitchFamily="34" charset="-122"/>
                        </a:rPr>
                        <a:t>20099</a:t>
                      </a:r>
                      <a:endParaRPr lang="en-US" altLang="zh-CN" sz="1800"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sym typeface="思源黑体 CN Heavy" panose="020B0A00000000000000" pitchFamily="34" charset="-122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1800"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sym typeface="思源黑体 CN Heavy" panose="020B0A00000000000000" pitchFamily="34" charset="-122"/>
                        </a:rPr>
                        <a:t>9.04</a:t>
                      </a:r>
                      <a:endParaRPr lang="en-US" altLang="zh-CN" sz="1800"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sym typeface="思源黑体 CN Heavy" panose="020B0A00000000000000" pitchFamily="34" charset="-122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1800"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sym typeface="思源黑体 CN Heavy" panose="020B0A00000000000000" pitchFamily="34" charset="-122"/>
                        </a:rPr>
                        <a:t>90268.9</a:t>
                      </a:r>
                      <a:endParaRPr lang="en-US" altLang="zh-CN" sz="1800"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sym typeface="思源黑体 CN Heavy" panose="020B0A00000000000000" pitchFamily="34" charset="-122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1800"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sym typeface="思源黑体 CN Heavy" panose="020B0A00000000000000" pitchFamily="34" charset="-122"/>
                        </a:rPr>
                        <a:t>40.62</a:t>
                      </a:r>
                      <a:endParaRPr lang="en-US" altLang="zh-CN" sz="1800"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sym typeface="思源黑体 CN Heavy" panose="020B0A00000000000000" pitchFamily="34" charset="-122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1800"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sym typeface="思源黑体 CN Heavy" panose="020B0A00000000000000" pitchFamily="34" charset="-122"/>
                        </a:rPr>
                        <a:t>111878.2</a:t>
                      </a:r>
                      <a:endParaRPr lang="en-US" altLang="zh-CN" sz="1800"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sym typeface="思源黑体 CN Heavy" panose="020B0A00000000000000" pitchFamily="34" charset="-122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1800"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sym typeface="思源黑体 CN Heavy" panose="020B0A00000000000000" pitchFamily="34" charset="-122"/>
                        </a:rPr>
                        <a:t>50.34</a:t>
                      </a:r>
                      <a:endParaRPr lang="en-US" altLang="zh-CN" sz="1800"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sym typeface="思源黑体 CN Heavy" panose="020B0A00000000000000" pitchFamily="34" charset="-122"/>
                      </a:endParaRPr>
                    </a:p>
                  </a:txBody>
                  <a:tcPr vert="horz" anchor="ctr"/>
                </a:tc>
              </a:tr>
              <a:tr h="365760"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rgbClr val="2862A9"/>
                          </a:solidFill>
                          <a:latin typeface="思源黑体 CN Heavy" panose="020B0A00000000000000" pitchFamily="34" charset="-122"/>
                          <a:ea typeface="思源黑体 CN Heavy" panose="020B0A00000000000000" pitchFamily="34" charset="-122"/>
                          <a:sym typeface="思源黑体 CN Heavy" panose="020B0A00000000000000" pitchFamily="34" charset="-122"/>
                        </a:rPr>
                        <a:t>西部</a:t>
                      </a:r>
                      <a:endParaRPr lang="zh-CN" altLang="en-US" sz="1800">
                        <a:solidFill>
                          <a:srgbClr val="2862A9"/>
                        </a:solidFill>
                        <a:latin typeface="思源黑体 CN Heavy" panose="020B0A00000000000000" pitchFamily="34" charset="-122"/>
                        <a:ea typeface="思源黑体 CN Heavy" panose="020B0A00000000000000" pitchFamily="34" charset="-122"/>
                        <a:sym typeface="思源黑体 CN Heavy" panose="020B0A00000000000000" pitchFamily="34" charset="-122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1800"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sym typeface="思源黑体 CN Heavy" panose="020B0A00000000000000" pitchFamily="34" charset="-122"/>
                        </a:rPr>
                        <a:t>25349.5</a:t>
                      </a:r>
                      <a:endParaRPr lang="en-US" altLang="zh-CN" sz="1800"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sym typeface="思源黑体 CN Heavy" panose="020B0A00000000000000" pitchFamily="34" charset="-122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1800"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sym typeface="思源黑体 CN Heavy" panose="020B0A00000000000000" pitchFamily="34" charset="-122"/>
                        </a:rPr>
                        <a:t>11.88</a:t>
                      </a:r>
                      <a:endParaRPr lang="en-US" altLang="zh-CN" sz="1800"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sym typeface="思源黑体 CN Heavy" panose="020B0A00000000000000" pitchFamily="34" charset="-122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1800"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sym typeface="思源黑体 CN Heavy" panose="020B0A00000000000000" pitchFamily="34" charset="-122"/>
                        </a:rPr>
                        <a:t>78548.8</a:t>
                      </a:r>
                      <a:endParaRPr lang="en-US" altLang="zh-CN" sz="1800"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sym typeface="思源黑体 CN Heavy" panose="020B0A00000000000000" pitchFamily="34" charset="-122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1800"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sym typeface="思源黑体 CN Heavy" panose="020B0A00000000000000" pitchFamily="34" charset="-122"/>
                        </a:rPr>
                        <a:t>36.83</a:t>
                      </a:r>
                      <a:endParaRPr lang="en-US" altLang="zh-CN" sz="1800"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sym typeface="思源黑体 CN Heavy" panose="020B0A00000000000000" pitchFamily="34" charset="-122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1800"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sym typeface="思源黑体 CN Heavy" panose="020B0A00000000000000" pitchFamily="34" charset="-122"/>
                        </a:rPr>
                        <a:t>109393.5</a:t>
                      </a:r>
                      <a:endParaRPr lang="en-US" altLang="zh-CN" sz="1800"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sym typeface="思源黑体 CN Heavy" panose="020B0A00000000000000" pitchFamily="34" charset="-122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1800"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sym typeface="思源黑体 CN Heavy" panose="020B0A00000000000000" pitchFamily="34" charset="-122"/>
                        </a:rPr>
                        <a:t>51.29</a:t>
                      </a:r>
                      <a:endParaRPr lang="en-US" altLang="zh-CN" sz="1800"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sym typeface="思源黑体 CN Heavy" panose="020B0A00000000000000" pitchFamily="34" charset="-122"/>
                      </a:endParaRPr>
                    </a:p>
                  </a:txBody>
                  <a:tcPr vert="horz" anchor="ctr"/>
                </a:tc>
              </a:tr>
              <a:tr h="365760"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rgbClr val="2862A9"/>
                          </a:solidFill>
                          <a:latin typeface="思源黑体 CN Heavy" panose="020B0A00000000000000" pitchFamily="34" charset="-122"/>
                          <a:ea typeface="思源黑体 CN Heavy" panose="020B0A00000000000000" pitchFamily="34" charset="-122"/>
                          <a:sym typeface="思源黑体 CN Heavy" panose="020B0A00000000000000" pitchFamily="34" charset="-122"/>
                        </a:rPr>
                        <a:t>东北</a:t>
                      </a:r>
                      <a:endParaRPr lang="zh-CN" altLang="en-US" sz="1800">
                        <a:solidFill>
                          <a:srgbClr val="2862A9"/>
                        </a:solidFill>
                        <a:latin typeface="思源黑体 CN Heavy" panose="020B0A00000000000000" pitchFamily="34" charset="-122"/>
                        <a:ea typeface="思源黑体 CN Heavy" panose="020B0A00000000000000" pitchFamily="34" charset="-122"/>
                        <a:sym typeface="思源黑体 CN Heavy" panose="020B0A00000000000000" pitchFamily="34" charset="-122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1800"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sym typeface="思源黑体 CN Heavy" panose="020B0A00000000000000" pitchFamily="34" charset="-122"/>
                        </a:rPr>
                        <a:t>7275.9</a:t>
                      </a:r>
                      <a:endParaRPr lang="en-US" altLang="zh-CN" sz="1800"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sym typeface="思源黑体 CN Heavy" panose="020B0A00000000000000" pitchFamily="34" charset="-122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1800"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sym typeface="思源黑体 CN Heavy" panose="020B0A00000000000000" pitchFamily="34" charset="-122"/>
                        </a:rPr>
                        <a:t>14.23</a:t>
                      </a:r>
                      <a:endParaRPr lang="en-US" altLang="zh-CN" sz="1800"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sym typeface="思源黑体 CN Heavy" panose="020B0A00000000000000" pitchFamily="34" charset="-122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1800"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sym typeface="思源黑体 CN Heavy" panose="020B0A00000000000000" pitchFamily="34" charset="-122"/>
                        </a:rPr>
                        <a:t>17210.6</a:t>
                      </a:r>
                      <a:endParaRPr lang="en-US" altLang="zh-CN" sz="1800"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sym typeface="思源黑体 CN Heavy" panose="020B0A00000000000000" pitchFamily="34" charset="-122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1800"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sym typeface="思源黑体 CN Heavy" panose="020B0A00000000000000" pitchFamily="34" charset="-122"/>
                        </a:rPr>
                        <a:t>33.66</a:t>
                      </a:r>
                      <a:endParaRPr lang="en-US" altLang="zh-CN" sz="1800"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sym typeface="思源黑体 CN Heavy" panose="020B0A00000000000000" pitchFamily="34" charset="-122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1800"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sym typeface="思源黑体 CN Heavy" panose="020B0A00000000000000" pitchFamily="34" charset="-122"/>
                        </a:rPr>
                        <a:t>26638.2</a:t>
                      </a:r>
                      <a:endParaRPr lang="en-US" altLang="zh-CN" sz="1800"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sym typeface="思源黑体 CN Heavy" panose="020B0A00000000000000" pitchFamily="34" charset="-122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1800"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sym typeface="思源黑体 CN Heavy" panose="020B0A00000000000000" pitchFamily="34" charset="-122"/>
                        </a:rPr>
                        <a:t>52.11</a:t>
                      </a:r>
                      <a:endParaRPr lang="en-US" altLang="zh-CN" sz="1800"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sym typeface="思源黑体 CN Heavy" panose="020B0A00000000000000" pitchFamily="34" charset="-122"/>
                      </a:endParaRPr>
                    </a:p>
                  </a:txBody>
                  <a:tcPr vert="horz" anchor="ctr"/>
                </a:tc>
              </a:tr>
            </a:tbl>
          </a:graphicData>
        </a:graphic>
      </p:graphicFrame>
      <p:cxnSp>
        <p:nvCxnSpPr>
          <p:cNvPr id="3" name="直接连接符 2"/>
          <p:cNvCxnSpPr/>
          <p:nvPr>
            <p:custDataLst>
              <p:tags r:id="rId2"/>
            </p:custDataLst>
          </p:nvPr>
        </p:nvCxnSpPr>
        <p:spPr>
          <a:xfrm>
            <a:off x="0" y="744855"/>
            <a:ext cx="6395085" cy="0"/>
          </a:xfrm>
          <a:prstGeom prst="line">
            <a:avLst/>
          </a:prstGeom>
          <a:ln w="31750" cap="rnd">
            <a:solidFill>
              <a:schemeClr val="accent6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42" name="textbox 142"/>
          <p:cNvSpPr/>
          <p:nvPr>
            <p:custDataLst>
              <p:tags r:id="rId3"/>
            </p:custDataLst>
          </p:nvPr>
        </p:nvSpPr>
        <p:spPr>
          <a:xfrm>
            <a:off x="87630" y="799465"/>
            <a:ext cx="12023090" cy="7023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2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2800" kern="0" spc="7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</a:t>
            </a:r>
            <a:r>
              <a:rPr lang="zh-CN" sz="2800" kern="0" spc="7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、</a:t>
            </a:r>
            <a:r>
              <a:rPr sz="2800" kern="0" spc="7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2800" b="1" kern="0" spc="7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根据表3.2,将现阶段中国四大地</a:t>
            </a:r>
            <a:r>
              <a:rPr sz="2800" b="1" kern="0" spc="6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区的产业结构比例用饼状图表示</a:t>
            </a:r>
            <a:r>
              <a:rPr sz="2800" kern="0" spc="6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出来。</a:t>
            </a:r>
            <a:endParaRPr sz="2800" kern="0" spc="6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138" name="picture 13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21600000">
            <a:off x="52070" y="4520565"/>
            <a:ext cx="9350375" cy="1788160"/>
          </a:xfrm>
          <a:prstGeom prst="rect">
            <a:avLst/>
          </a:prstGeom>
        </p:spPr>
      </p:pic>
      <p:sp>
        <p:nvSpPr>
          <p:cNvPr id="144" name="textbox 144"/>
          <p:cNvSpPr/>
          <p:nvPr>
            <p:custDataLst>
              <p:tags r:id="rId6"/>
            </p:custDataLst>
          </p:nvPr>
        </p:nvSpPr>
        <p:spPr>
          <a:xfrm>
            <a:off x="27940" y="3957955"/>
            <a:ext cx="9247505" cy="6038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ctr" rtl="0" eaLnBrk="0">
              <a:lnSpc>
                <a:spcPts val="2975"/>
              </a:lnSpc>
              <a:spcBef>
                <a:spcPts val="325"/>
              </a:spcBef>
            </a:pPr>
            <a:r>
              <a:rPr sz="2200" b="1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东部地区</a:t>
            </a:r>
            <a:r>
              <a:rPr sz="2200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</a:t>
            </a:r>
            <a:r>
              <a:rPr lang="en-US" sz="2200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sz="2200" b="1" kern="0" spc="-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东北地区</a:t>
            </a:r>
            <a:r>
              <a:rPr sz="2200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200" kern="0" spc="-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en-US" sz="2200" kern="0" spc="-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sz="2200" kern="0" spc="-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2400" b="1" kern="0" spc="-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中部地区</a:t>
            </a:r>
            <a:r>
              <a:rPr sz="2400" kern="0" spc="6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en-US" sz="2400" kern="0" spc="6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sz="2400" b="1" kern="0" spc="-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西部地区</a:t>
            </a:r>
            <a:r>
              <a:rPr sz="2400" kern="0" spc="-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</a:t>
            </a:r>
            <a:r>
              <a:rPr lang="en-US" sz="2400" kern="0" spc="-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</a:t>
            </a:r>
            <a:r>
              <a:rPr sz="2400" kern="0" spc="-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endParaRPr sz="22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46" name="textbox 146"/>
          <p:cNvSpPr/>
          <p:nvPr>
            <p:custDataLst>
              <p:tags r:id="rId7"/>
            </p:custDataLst>
          </p:nvPr>
        </p:nvSpPr>
        <p:spPr>
          <a:xfrm>
            <a:off x="1982470" y="6454775"/>
            <a:ext cx="5094605" cy="2857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200" b="1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5000"/>
              </a:lnSpc>
            </a:pPr>
            <a:r>
              <a:rPr sz="2000" b="1" kern="0" spc="-100">
                <a:solidFill>
                  <a:srgbClr val="FFC3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sz="2000" b="1" kern="0" spc="-100">
                <a:solidFill>
                  <a:schemeClr val="accent2">
                    <a:lumMod val="50000"/>
                    <a:alpha val="10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</a:t>
            </a:r>
            <a:r>
              <a:rPr sz="2000" b="1" kern="0" spc="-90">
                <a:solidFill>
                  <a:schemeClr val="accent2">
                    <a:lumMod val="50000"/>
                    <a:alpha val="10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一产业</a:t>
            </a:r>
            <a:r>
              <a:rPr sz="2000" b="1" kern="0" spc="770">
                <a:solidFill>
                  <a:srgbClr val="45AD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b="1" kern="0" spc="-90">
                <a:solidFill>
                  <a:srgbClr val="FFC3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·</a:t>
            </a:r>
            <a:r>
              <a:rPr sz="2000" b="1" kern="0" spc="-560">
                <a:solidFill>
                  <a:srgbClr val="FFC3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b="1" kern="0" spc="-90">
                <a:solidFill>
                  <a:srgbClr val="FFC3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第二</a:t>
            </a:r>
            <a:r>
              <a:rPr sz="2000" b="1" kern="0" spc="-9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产业</a:t>
            </a:r>
            <a:r>
              <a:rPr sz="2000" b="1" kern="0" spc="72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b="1" kern="0" spc="-90">
                <a:solidFill>
                  <a:srgbClr val="45AD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 </a:t>
            </a:r>
            <a:r>
              <a:rPr sz="2000" b="1" kern="0" spc="-9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第三产</a:t>
            </a:r>
            <a:r>
              <a:rPr sz="2000" b="1" kern="0" spc="-7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业</a:t>
            </a:r>
            <a:endParaRPr sz="2000" b="1" kern="0" spc="-7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304800" y="5212715"/>
            <a:ext cx="10845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/>
              <a:t>57.49%</a:t>
            </a:r>
            <a:endParaRPr lang="en-US" altLang="zh-CN" sz="1600"/>
          </a:p>
        </p:txBody>
      </p:sp>
      <p:sp>
        <p:nvSpPr>
          <p:cNvPr id="6" name="文本框 5"/>
          <p:cNvSpPr txBox="1"/>
          <p:nvPr>
            <p:custDataLst>
              <p:tags r:id="rId9"/>
            </p:custDataLst>
          </p:nvPr>
        </p:nvSpPr>
        <p:spPr>
          <a:xfrm>
            <a:off x="972185" y="4610100"/>
            <a:ext cx="10845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/>
              <a:t>4.76%</a:t>
            </a:r>
            <a:endParaRPr lang="en-US" altLang="zh-CN" sz="1200"/>
          </a:p>
        </p:txBody>
      </p:sp>
      <p:sp>
        <p:nvSpPr>
          <p:cNvPr id="8" name="文本框 7"/>
          <p:cNvSpPr txBox="1"/>
          <p:nvPr>
            <p:custDataLst>
              <p:tags r:id="rId10"/>
            </p:custDataLst>
          </p:nvPr>
        </p:nvSpPr>
        <p:spPr>
          <a:xfrm>
            <a:off x="1389380" y="5212715"/>
            <a:ext cx="10845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/>
              <a:t>37.75%</a:t>
            </a:r>
            <a:endParaRPr lang="en-US" altLang="zh-CN" sz="1600"/>
          </a:p>
        </p:txBody>
      </p:sp>
      <p:sp>
        <p:nvSpPr>
          <p:cNvPr id="9" name="文本框 8"/>
          <p:cNvSpPr txBox="1"/>
          <p:nvPr>
            <p:custDataLst>
              <p:tags r:id="rId11"/>
            </p:custDataLst>
          </p:nvPr>
        </p:nvSpPr>
        <p:spPr>
          <a:xfrm>
            <a:off x="2653030" y="5268595"/>
            <a:ext cx="10845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/>
              <a:t>50.34%</a:t>
            </a:r>
            <a:endParaRPr lang="en-US" altLang="zh-CN" sz="1600"/>
          </a:p>
        </p:txBody>
      </p:sp>
      <p:sp>
        <p:nvSpPr>
          <p:cNvPr id="10" name="文本框 9"/>
          <p:cNvSpPr txBox="1"/>
          <p:nvPr>
            <p:custDataLst>
              <p:tags r:id="rId12"/>
            </p:custDataLst>
          </p:nvPr>
        </p:nvSpPr>
        <p:spPr>
          <a:xfrm>
            <a:off x="3470910" y="4706620"/>
            <a:ext cx="10845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/>
              <a:t>9.04%</a:t>
            </a:r>
            <a:endParaRPr lang="en-US" altLang="zh-CN" sz="1200"/>
          </a:p>
        </p:txBody>
      </p:sp>
      <p:sp>
        <p:nvSpPr>
          <p:cNvPr id="11" name="文本框 10"/>
          <p:cNvSpPr txBox="1"/>
          <p:nvPr>
            <p:custDataLst>
              <p:tags r:id="rId13"/>
            </p:custDataLst>
          </p:nvPr>
        </p:nvSpPr>
        <p:spPr>
          <a:xfrm>
            <a:off x="3473450" y="5339715"/>
            <a:ext cx="10845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/>
              <a:t>40.62%</a:t>
            </a:r>
            <a:endParaRPr lang="en-US" altLang="zh-CN" sz="1600"/>
          </a:p>
        </p:txBody>
      </p:sp>
      <p:sp>
        <p:nvSpPr>
          <p:cNvPr id="13" name="文本框 12"/>
          <p:cNvSpPr txBox="1"/>
          <p:nvPr>
            <p:custDataLst>
              <p:tags r:id="rId14"/>
            </p:custDataLst>
          </p:nvPr>
        </p:nvSpPr>
        <p:spPr>
          <a:xfrm>
            <a:off x="5120640" y="5268595"/>
            <a:ext cx="10845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/>
              <a:t>51.29%</a:t>
            </a:r>
            <a:endParaRPr lang="en-US" altLang="zh-CN" sz="1600"/>
          </a:p>
        </p:txBody>
      </p:sp>
      <p:sp>
        <p:nvSpPr>
          <p:cNvPr id="14" name="文本框 13"/>
          <p:cNvSpPr txBox="1"/>
          <p:nvPr>
            <p:custDataLst>
              <p:tags r:id="rId15"/>
            </p:custDataLst>
          </p:nvPr>
        </p:nvSpPr>
        <p:spPr>
          <a:xfrm>
            <a:off x="5908675" y="4648200"/>
            <a:ext cx="10845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/>
              <a:t>11.88%</a:t>
            </a:r>
            <a:endParaRPr lang="en-US" altLang="zh-CN" sz="1200"/>
          </a:p>
        </p:txBody>
      </p:sp>
      <p:sp>
        <p:nvSpPr>
          <p:cNvPr id="15" name="文本框 14"/>
          <p:cNvSpPr txBox="1"/>
          <p:nvPr>
            <p:custDataLst>
              <p:tags r:id="rId16"/>
            </p:custDataLst>
          </p:nvPr>
        </p:nvSpPr>
        <p:spPr>
          <a:xfrm>
            <a:off x="5954395" y="5268595"/>
            <a:ext cx="10845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/>
              <a:t>36.83%</a:t>
            </a:r>
            <a:endParaRPr lang="en-US" altLang="zh-CN" sz="1600"/>
          </a:p>
        </p:txBody>
      </p:sp>
      <p:sp>
        <p:nvSpPr>
          <p:cNvPr id="16" name="文本框 15"/>
          <p:cNvSpPr txBox="1"/>
          <p:nvPr>
            <p:custDataLst>
              <p:tags r:id="rId17"/>
            </p:custDataLst>
          </p:nvPr>
        </p:nvSpPr>
        <p:spPr>
          <a:xfrm>
            <a:off x="7416800" y="5268595"/>
            <a:ext cx="10845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/>
              <a:t>52.11%</a:t>
            </a:r>
            <a:endParaRPr lang="en-US" altLang="zh-CN" sz="1600"/>
          </a:p>
        </p:txBody>
      </p:sp>
      <p:sp>
        <p:nvSpPr>
          <p:cNvPr id="17" name="文本框 16"/>
          <p:cNvSpPr txBox="1"/>
          <p:nvPr>
            <p:custDataLst>
              <p:tags r:id="rId18"/>
            </p:custDataLst>
          </p:nvPr>
        </p:nvSpPr>
        <p:spPr>
          <a:xfrm>
            <a:off x="8274685" y="4773295"/>
            <a:ext cx="10845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/>
              <a:t>14.23%</a:t>
            </a:r>
            <a:endParaRPr lang="en-US" altLang="zh-CN" sz="1200"/>
          </a:p>
        </p:txBody>
      </p:sp>
      <p:sp>
        <p:nvSpPr>
          <p:cNvPr id="18" name="文本框 17"/>
          <p:cNvSpPr txBox="1"/>
          <p:nvPr>
            <p:custDataLst>
              <p:tags r:id="rId19"/>
            </p:custDataLst>
          </p:nvPr>
        </p:nvSpPr>
        <p:spPr>
          <a:xfrm>
            <a:off x="8501380" y="5339715"/>
            <a:ext cx="10845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/>
              <a:t>33.66%</a:t>
            </a:r>
            <a:endParaRPr lang="en-US" altLang="zh-CN" sz="1600"/>
          </a:p>
        </p:txBody>
      </p:sp>
      <p:sp>
        <p:nvSpPr>
          <p:cNvPr id="2" name="文本框 1"/>
          <p:cNvSpPr txBox="1"/>
          <p:nvPr>
            <p:custDataLst>
              <p:tags r:id="rId20"/>
            </p:custDataLst>
          </p:nvPr>
        </p:nvSpPr>
        <p:spPr>
          <a:xfrm>
            <a:off x="9216390" y="3872230"/>
            <a:ext cx="2980055" cy="274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FF0000"/>
                </a:solidFill>
              </a:rPr>
              <a:t>饼状图画图注意事项：</a:t>
            </a:r>
            <a:endParaRPr lang="zh-CN" altLang="en-US" sz="2400" b="1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FF0000"/>
                </a:solidFill>
                <a:highlight>
                  <a:srgbClr val="FFFF00"/>
                </a:highlight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highlight>
                  <a:srgbClr val="FFFF00"/>
                </a:highlight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FFFF00"/>
                </a:highlight>
                <a:ea typeface="宋体" panose="02010600030101010101" pitchFamily="2" charset="-122"/>
              </a:rPr>
              <a:t>）几个变量之和相加为</a:t>
            </a:r>
            <a:r>
              <a:rPr lang="en-US" altLang="zh-CN" sz="2400" b="1">
                <a:solidFill>
                  <a:srgbClr val="FF0000"/>
                </a:solidFill>
                <a:highlight>
                  <a:srgbClr val="FFFF00"/>
                </a:highlight>
                <a:ea typeface="宋体" panose="02010600030101010101" pitchFamily="2" charset="-122"/>
              </a:rPr>
              <a:t>100%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FFFF00"/>
                </a:highlight>
                <a:ea typeface="宋体" panose="02010600030101010101" pitchFamily="2" charset="-122"/>
              </a:rPr>
              <a:t>，</a:t>
            </a:r>
            <a:endParaRPr lang="zh-CN" altLang="en-US" sz="2400" b="1">
              <a:solidFill>
                <a:srgbClr val="FF0000"/>
              </a:solidFill>
              <a:highlight>
                <a:srgbClr val="FFFF00"/>
              </a:highlight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FF0000"/>
                </a:solidFill>
                <a:highlight>
                  <a:srgbClr val="FFFF00"/>
                </a:highlight>
                <a:ea typeface="宋体" panose="02010600030101010101" pitchFamily="2" charset="-122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highlight>
                  <a:srgbClr val="FFFF00"/>
                </a:highlight>
                <a:ea typeface="宋体" panose="02010600030101010101" pitchFamily="2" charset="-122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FFFF00"/>
                </a:highlight>
                <a:ea typeface="宋体" panose="02010600030101010101" pitchFamily="2" charset="-122"/>
              </a:rPr>
              <a:t>）注意图例</a:t>
            </a:r>
            <a:endParaRPr lang="zh-CN" altLang="en-US" sz="2400" b="1">
              <a:solidFill>
                <a:srgbClr val="FF0000"/>
              </a:solidFill>
              <a:highlight>
                <a:srgbClr val="FFFF00"/>
              </a:highlight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FF0000"/>
                </a:solidFill>
                <a:highlight>
                  <a:srgbClr val="FFFF00"/>
                </a:highlight>
                <a:ea typeface="宋体" panose="02010600030101010101" pitchFamily="2" charset="-122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highlight>
                  <a:srgbClr val="FFFF00"/>
                </a:highlight>
                <a:ea typeface="宋体" panose="02010600030101010101" pitchFamily="2" charset="-122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FFFF00"/>
                </a:highlight>
                <a:ea typeface="宋体" panose="02010600030101010101" pitchFamily="2" charset="-122"/>
              </a:rPr>
              <a:t>）标注数值</a:t>
            </a:r>
            <a:r>
              <a:rPr lang="en-US" altLang="zh-CN" sz="2400" b="1">
                <a:solidFill>
                  <a:srgbClr val="FF0000"/>
                </a:solidFill>
                <a:highlight>
                  <a:srgbClr val="FFFF00"/>
                </a:highlight>
                <a:ea typeface="宋体" panose="02010600030101010101" pitchFamily="2" charset="-122"/>
              </a:rPr>
              <a:t>--</a:t>
            </a:r>
            <a:endParaRPr lang="en-US" altLang="zh-CN" sz="2400" b="1">
              <a:solidFill>
                <a:srgbClr val="FF0000"/>
              </a:solidFill>
              <a:highlight>
                <a:srgbClr val="FFFF00"/>
              </a:highlight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FF0000"/>
                </a:solidFill>
                <a:highlight>
                  <a:srgbClr val="FFFF00"/>
                </a:highlight>
                <a:ea typeface="宋体" panose="02010600030101010101" pitchFamily="2" charset="-122"/>
              </a:rPr>
              <a:t>精确到小数点后两位</a:t>
            </a:r>
            <a:endParaRPr lang="zh-CN" altLang="en-US" sz="2400" b="1">
              <a:solidFill>
                <a:srgbClr val="FF0000"/>
              </a:solidFill>
              <a:highlight>
                <a:srgbClr val="FFFF00"/>
              </a:highlight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21"/>
            </p:custDataLst>
          </p:nvPr>
        </p:nvSpPr>
        <p:spPr>
          <a:xfrm>
            <a:off x="16510" y="114935"/>
            <a:ext cx="89179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活动：分析我国四大地区产业结构的差异</a:t>
            </a:r>
            <a:endParaRPr lang="zh-CN" altLang="en-US" sz="3200" b="1" kern="0" spc="16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  <p:bldP spid="146" grpId="0"/>
      <p:bldP spid="4" grpId="0"/>
      <p:bldP spid="6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/>
          <p:cNvCxnSpPr/>
          <p:nvPr>
            <p:custDataLst>
              <p:tags r:id="rId1"/>
            </p:custDataLst>
          </p:nvPr>
        </p:nvCxnSpPr>
        <p:spPr>
          <a:xfrm>
            <a:off x="0" y="744855"/>
            <a:ext cx="6395085" cy="0"/>
          </a:xfrm>
          <a:prstGeom prst="line">
            <a:avLst/>
          </a:prstGeom>
          <a:ln w="31750" cap="rnd">
            <a:solidFill>
              <a:schemeClr val="accent6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7" name="textbox 142"/>
          <p:cNvSpPr/>
          <p:nvPr>
            <p:custDataLst>
              <p:tags r:id="rId2"/>
            </p:custDataLst>
          </p:nvPr>
        </p:nvSpPr>
        <p:spPr>
          <a:xfrm>
            <a:off x="71120" y="826770"/>
            <a:ext cx="11065510" cy="457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6000"/>
              </a:lnSpc>
            </a:pPr>
            <a:endParaRPr sz="2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6000"/>
              </a:lnSpc>
            </a:pPr>
            <a:r>
              <a:rPr lang="en-US" sz="2800" kern="0" spc="16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2800" kern="0" spc="16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r>
              <a:rPr sz="2800" b="1" kern="0" spc="7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比较现阶段中国四大地区产业结构的异同，并说明原因</a:t>
            </a:r>
            <a:r>
              <a:rPr lang="zh-CN" sz="2800" b="1" kern="0" spc="7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。</a:t>
            </a:r>
            <a:r>
              <a:rPr lang="en-US" sz="1400" b="1" kern="0" spc="30">
                <a:solidFill>
                  <a:srgbClr val="19A4BA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                                                      </a:t>
            </a:r>
            <a:endParaRPr lang="en-US" sz="1400" b="1" kern="0" spc="30">
              <a:solidFill>
                <a:srgbClr val="19A4BA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469265" y="3342005"/>
            <a:ext cx="10684510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20000"/>
              </a:lnSpc>
              <a:buClrTx/>
              <a:buSzTx/>
              <a:buFont typeface="Wingdings" panose="05000000000000000000" charset="0"/>
              <a:buChar char="Ø"/>
              <a:defRPr/>
            </a:pPr>
            <a:r>
              <a:rPr lang="zh-CN" altLang="en-US" sz="2400" spc="200">
                <a:solidFill>
                  <a:srgbClr val="C00000"/>
                </a:solidFill>
                <a:highlight>
                  <a:srgbClr val="FFFF00"/>
                </a:highlight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pitchFamily="34" charset="-122"/>
                <a:sym typeface="+mn-ea"/>
              </a:rPr>
              <a:t>相同点：</a:t>
            </a:r>
            <a:r>
              <a:rPr lang="zh-CN" altLang="en-US" sz="2400" spc="20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pitchFamily="34" charset="-122"/>
                <a:sym typeface="+mn-ea"/>
              </a:rPr>
              <a:t>第二、第三产业比重较大，第一产业比例均较低。</a:t>
            </a:r>
            <a:endParaRPr lang="zh-CN" altLang="en-US" sz="2400" spc="200">
              <a:solidFill>
                <a:srgbClr val="C00000"/>
              </a:solidFill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469265" y="3877945"/>
            <a:ext cx="11436985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20000"/>
              </a:lnSpc>
              <a:buClrTx/>
              <a:buSzTx/>
              <a:buFont typeface="Wingdings" panose="05000000000000000000" charset="0"/>
              <a:buChar char="Ø"/>
              <a:defRPr/>
            </a:pPr>
            <a:r>
              <a:rPr lang="zh-CN" altLang="en-US" sz="2400" spc="200">
                <a:solidFill>
                  <a:srgbClr val="C00000"/>
                </a:solidFill>
                <a:highlight>
                  <a:srgbClr val="FFFF00"/>
                </a:highlight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pitchFamily="34" charset="-122"/>
                <a:sym typeface="+mn-ea"/>
              </a:rPr>
              <a:t>不同点：</a:t>
            </a:r>
            <a:r>
              <a:rPr lang="zh-CN" altLang="en-US" sz="2400" spc="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pitchFamily="34" charset="-122"/>
                <a:sym typeface="+mn-ea"/>
              </a:rPr>
              <a:t>东部</a:t>
            </a:r>
            <a:r>
              <a:rPr lang="zh-CN" altLang="en-US" sz="2400" spc="20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pitchFamily="34" charset="-122"/>
                <a:sym typeface="+mn-ea"/>
              </a:rPr>
              <a:t>第三产业比重相对最高；</a:t>
            </a:r>
            <a:r>
              <a:rPr lang="zh-CN" altLang="en-US" sz="2400" spc="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pitchFamily="34" charset="-122"/>
                <a:sym typeface="+mn-ea"/>
              </a:rPr>
              <a:t>中部</a:t>
            </a:r>
            <a:r>
              <a:rPr lang="zh-CN" altLang="en-US" sz="2400" spc="20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pitchFamily="34" charset="-122"/>
                <a:sym typeface="+mn-ea"/>
              </a:rPr>
              <a:t>第二产业比重相对最高，工业结构具有过渡性；</a:t>
            </a:r>
            <a:r>
              <a:rPr lang="zh-CN" altLang="en-US" sz="2400" spc="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pitchFamily="34" charset="-122"/>
                <a:sym typeface="+mn-ea"/>
              </a:rPr>
              <a:t>西部与东北地区</a:t>
            </a:r>
            <a:r>
              <a:rPr lang="zh-CN" altLang="en-US" sz="2400" spc="20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pitchFamily="34" charset="-122"/>
                <a:sym typeface="+mn-ea"/>
              </a:rPr>
              <a:t>第一产业比重仍然较高，第二产业以重工业为主；</a:t>
            </a:r>
            <a:endParaRPr lang="zh-CN" altLang="en-US" sz="2400" spc="200">
              <a:solidFill>
                <a:srgbClr val="C00000"/>
              </a:solidFill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469265" y="5221605"/>
            <a:ext cx="11436985" cy="14204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 algn="just">
              <a:lnSpc>
                <a:spcPct val="120000"/>
              </a:lnSpc>
              <a:buClrTx/>
              <a:buSzTx/>
              <a:buFont typeface="Wingdings" panose="05000000000000000000" charset="0"/>
              <a:buChar char="Ø"/>
              <a:defRPr/>
            </a:pPr>
            <a:r>
              <a:rPr lang="zh-CN" altLang="en-US" sz="2400" spc="200">
                <a:solidFill>
                  <a:srgbClr val="C00000"/>
                </a:solidFill>
                <a:highlight>
                  <a:srgbClr val="FFFF00"/>
                </a:highlight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pitchFamily="34" charset="-122"/>
                <a:sym typeface="+mn-ea"/>
              </a:rPr>
              <a:t>原因：</a:t>
            </a:r>
            <a:r>
              <a:rPr lang="zh-CN" altLang="en-US" sz="2400" spc="20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pitchFamily="34" charset="-122"/>
                <a:sym typeface="+mn-ea"/>
              </a:rPr>
              <a:t>总体中国处于产业结构转型升级阶段，东部自然条件优越，经济基础好，科技水平高，产业结构转型更加成功，第三产业比重较高。</a:t>
            </a:r>
            <a:endParaRPr lang="zh-CN" altLang="en-US" sz="2400" spc="200">
              <a:solidFill>
                <a:srgbClr val="C00000"/>
              </a:solidFill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pitchFamily="34" charset="-122"/>
              <a:sym typeface="+mn-ea"/>
            </a:endParaRPr>
          </a:p>
          <a:p>
            <a:pPr marL="342900" lvl="0" indent="-342900" algn="just">
              <a:lnSpc>
                <a:spcPct val="120000"/>
              </a:lnSpc>
              <a:buClrTx/>
              <a:buSzTx/>
              <a:buFont typeface="Wingdings" panose="05000000000000000000" charset="0"/>
              <a:buChar char="Ø"/>
              <a:defRPr/>
            </a:pPr>
            <a:r>
              <a:rPr lang="zh-CN" altLang="en-US" sz="2400" spc="20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pitchFamily="34" charset="-122"/>
                <a:sym typeface="+mn-ea"/>
              </a:rPr>
              <a:t>中西部与东北地区还在转型过程中。</a:t>
            </a:r>
            <a:endParaRPr lang="zh-CN" altLang="en-US" sz="2400" spc="200">
              <a:solidFill>
                <a:srgbClr val="C00000"/>
              </a:solidFill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868170" y="1365885"/>
            <a:ext cx="7284720" cy="201168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16510" y="114935"/>
            <a:ext cx="89179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活动：分析我国四大地区产业结构的差异</a:t>
            </a:r>
            <a:endParaRPr lang="zh-CN" altLang="en-US" sz="3200" b="1" kern="0" spc="16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>
            <p:custDataLst>
              <p:tags r:id="rId1"/>
            </p:custDataLst>
          </p:nvPr>
        </p:nvCxnSpPr>
        <p:spPr>
          <a:xfrm>
            <a:off x="0" y="744855"/>
            <a:ext cx="6395085" cy="0"/>
          </a:xfrm>
          <a:prstGeom prst="line">
            <a:avLst/>
          </a:prstGeom>
          <a:ln w="31750" cap="rnd">
            <a:solidFill>
              <a:schemeClr val="accent6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96520" y="43815"/>
            <a:ext cx="6018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二、产业结构的升级</a:t>
            </a:r>
            <a:endParaRPr lang="zh-CN" altLang="en-US" sz="3600" b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593725" y="3311525"/>
            <a:ext cx="112744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spc="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阅读课本</a:t>
            </a:r>
            <a:r>
              <a:rPr lang="en-US" altLang="zh-CN" sz="2800" b="1" spc="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P50-51</a:t>
            </a:r>
            <a:r>
              <a:rPr lang="zh-CN" altLang="en-US" sz="2800" b="1" spc="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，回答下列问题。</a:t>
            </a:r>
            <a:endParaRPr lang="zh-CN" altLang="en-US" sz="2800" b="1" spc="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spc="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800" b="1" spc="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zh-CN" sz="2800" b="1" spc="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说明产业结构升级的表现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、分析产业结构</a:t>
            </a:r>
            <a:r>
              <a:rPr 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升级的原因</a:t>
            </a:r>
            <a:r>
              <a:rPr lang="zh-CN" sz="2800" b="1" kern="0" spc="6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4"/>
          <p:cNvSpPr txBox="1"/>
          <p:nvPr>
            <p:custDataLst>
              <p:tags r:id="rId4"/>
            </p:custDataLst>
          </p:nvPr>
        </p:nvSpPr>
        <p:spPr>
          <a:xfrm>
            <a:off x="326390" y="1641475"/>
            <a:ext cx="11368405" cy="153225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algn="ctr"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产业结构变化：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三大产业比例的变化</a:t>
            </a:r>
            <a:endParaRPr lang="zh-CN" altLang="en-US" sz="28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sym typeface="+mn-ea"/>
              </a:rPr>
              <a:t>一般来说，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第一产业比重下降，第二产业先升后降，第三产业后期上升</a:t>
            </a:r>
            <a:endParaRPr lang="zh-CN" altLang="en-US" sz="2800" b="1" i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418270" y="732087"/>
            <a:ext cx="11773729" cy="7372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  <a:defRPr sz="2800" b="0" kern="0">
                <a:solidFill>
                  <a:sysClr val="windowText" lastClr="000000"/>
                </a:solidFill>
                <a:latin typeface="+mn-ea"/>
                <a:cs typeface="阿里巴巴普惠体 R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kumimoji="0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sym typeface="Times New Roman" panose="02020603050405020304" pitchFamily="18" charset="0"/>
              </a:rPr>
              <a:t>  一</a:t>
            </a: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sym typeface="Times New Roman" panose="02020603050405020304" pitchFamily="18" charset="0"/>
              </a:rPr>
              <a:t>个国家或地区经济的发展过程实际上是</a:t>
            </a: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sym typeface="Times New Roman" panose="02020603050405020304" pitchFamily="18" charset="0"/>
              </a:rPr>
              <a:t>产业结构</a:t>
            </a: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sym typeface="Times New Roman" panose="02020603050405020304" pitchFamily="18" charset="0"/>
              </a:rPr>
              <a:t>不断变化</a:t>
            </a: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sym typeface="Times New Roman" panose="02020603050405020304" pitchFamily="18" charset="0"/>
              </a:rPr>
              <a:t>升级</a:t>
            </a: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sym typeface="Times New Roman" panose="02020603050405020304" pitchFamily="18" charset="0"/>
              </a:rPr>
              <a:t>的过程</a:t>
            </a:r>
            <a:r>
              <a:rPr kumimoji="0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sym typeface="Times New Roman" panose="02020603050405020304" pitchFamily="18" charset="0"/>
              </a:rPr>
              <a:t>。 </a:t>
            </a: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tags/tag1.xml><?xml version="1.0" encoding="utf-8"?>
<p:tagLst xmlns:p="http://schemas.openxmlformats.org/presentationml/2006/main">
  <p:tag name="AS_UNIQUEID" val="2375"/>
</p:tagLst>
</file>

<file path=ppt/tags/tag10.xml><?xml version="1.0" encoding="utf-8"?>
<p:tagLst xmlns:p="http://schemas.openxmlformats.org/presentationml/2006/main">
  <p:tag name="AS_UNIQUEID" val="4915"/>
</p:tagLst>
</file>

<file path=ppt/tags/tag100.xml><?xml version="1.0" encoding="utf-8"?>
<p:tagLst xmlns:p="http://schemas.openxmlformats.org/presentationml/2006/main">
  <p:tag name="AS_UNIQUEID" val="7005"/>
</p:tagLst>
</file>

<file path=ppt/tags/tag101.xml><?xml version="1.0" encoding="utf-8"?>
<p:tagLst xmlns:p="http://schemas.openxmlformats.org/presentationml/2006/main">
  <p:tag name="AS_UNIQUEID" val="7006"/>
</p:tagLst>
</file>

<file path=ppt/tags/tag102.xml><?xml version="1.0" encoding="utf-8"?>
<p:tagLst xmlns:p="http://schemas.openxmlformats.org/presentationml/2006/main">
  <p:tag name="AS_UNIQUEID" val="7007"/>
</p:tagLst>
</file>

<file path=ppt/tags/tag103.xml><?xml version="1.0" encoding="utf-8"?>
<p:tagLst xmlns:p="http://schemas.openxmlformats.org/presentationml/2006/main">
  <p:tag name="AS_UNIQUEID" val="7012"/>
</p:tagLst>
</file>

<file path=ppt/tags/tag104.xml><?xml version="1.0" encoding="utf-8"?>
<p:tagLst xmlns:p="http://schemas.openxmlformats.org/presentationml/2006/main">
  <p:tag name="AS_UNIQUEID" val="7013"/>
</p:tagLst>
</file>

<file path=ppt/tags/tag105.xml><?xml version="1.0" encoding="utf-8"?>
<p:tagLst xmlns:p="http://schemas.openxmlformats.org/presentationml/2006/main">
  <p:tag name="AS_UNIQUEID" val="5360"/>
</p:tagLst>
</file>

<file path=ppt/tags/tag106.xml><?xml version="1.0" encoding="utf-8"?>
<p:tagLst xmlns:p="http://schemas.openxmlformats.org/presentationml/2006/main">
  <p:tag name="AS_UNIQUEID" val="5361"/>
</p:tagLst>
</file>

<file path=ppt/tags/tag107.xml><?xml version="1.0" encoding="utf-8"?>
<p:tagLst xmlns:p="http://schemas.openxmlformats.org/presentationml/2006/main">
  <p:tag name="AS_UNIQUEID" val="5362"/>
</p:tagLst>
</file>

<file path=ppt/tags/tag108.xml><?xml version="1.0" encoding="utf-8"?>
<p:tagLst xmlns:p="http://schemas.openxmlformats.org/presentationml/2006/main">
  <p:tag name="AS_UNIQUEID" val="7014"/>
</p:tagLst>
</file>

<file path=ppt/tags/tag109.xml><?xml version="1.0" encoding="utf-8"?>
<p:tagLst xmlns:p="http://schemas.openxmlformats.org/presentationml/2006/main">
  <p:tag name="AS_UNIQUEID" val="7015"/>
</p:tagLst>
</file>

<file path=ppt/tags/tag11.xml><?xml version="1.0" encoding="utf-8"?>
<p:tagLst xmlns:p="http://schemas.openxmlformats.org/presentationml/2006/main">
  <p:tag name="AS_UNIQUEID" val="4916"/>
</p:tagLst>
</file>

<file path=ppt/tags/tag110.xml><?xml version="1.0" encoding="utf-8"?>
<p:tagLst xmlns:p="http://schemas.openxmlformats.org/presentationml/2006/main">
  <p:tag name="AS_UNIQUEID" val="7009"/>
</p:tagLst>
</file>

<file path=ppt/tags/tag111.xml><?xml version="1.0" encoding="utf-8"?>
<p:tagLst xmlns:p="http://schemas.openxmlformats.org/presentationml/2006/main">
  <p:tag name="AS_UNIQUEID" val="7010"/>
</p:tagLst>
</file>

<file path=ppt/tags/tag112.xml><?xml version="1.0" encoding="utf-8"?>
<p:tagLst xmlns:p="http://schemas.openxmlformats.org/presentationml/2006/main">
  <p:tag name="AS_UNIQUEID" val="7017"/>
</p:tagLst>
</file>

<file path=ppt/tags/tag113.xml><?xml version="1.0" encoding="utf-8"?>
<p:tagLst xmlns:p="http://schemas.openxmlformats.org/presentationml/2006/main">
  <p:tag name="AS_UNIQUEID" val="7018"/>
</p:tagLst>
</file>

<file path=ppt/tags/tag114.xml><?xml version="1.0" encoding="utf-8"?>
<p:tagLst xmlns:p="http://schemas.openxmlformats.org/presentationml/2006/main">
  <p:tag name="AS_UNIQUEID" val="7019"/>
</p:tagLst>
</file>

<file path=ppt/tags/tag115.xml><?xml version="1.0" encoding="utf-8"?>
<p:tagLst xmlns:p="http://schemas.openxmlformats.org/presentationml/2006/main">
  <p:tag name="AS_UNIQUEID" val="7020"/>
</p:tagLst>
</file>

<file path=ppt/tags/tag116.xml><?xml version="1.0" encoding="utf-8"?>
<p:tagLst xmlns:p="http://schemas.openxmlformats.org/presentationml/2006/main">
  <p:tag name="AS_UNIQUEID" val="2070"/>
</p:tagLst>
</file>

<file path=ppt/tags/tag117.xml><?xml version="1.0" encoding="utf-8"?>
<p:tagLst xmlns:p="http://schemas.openxmlformats.org/presentationml/2006/main">
  <p:tag name="AS_UNIQUEID" val="7022"/>
</p:tagLst>
</file>

<file path=ppt/tags/tag118.xml><?xml version="1.0" encoding="utf-8"?>
<p:tagLst xmlns:p="http://schemas.openxmlformats.org/presentationml/2006/main">
  <p:tag name="AS_UNIQUEID" val="7023"/>
</p:tagLst>
</file>

<file path=ppt/tags/tag119.xml><?xml version="1.0" encoding="utf-8"?>
<p:tagLst xmlns:p="http://schemas.openxmlformats.org/presentationml/2006/main">
  <p:tag name="AS_UNIQUEID" val="7024"/>
</p:tagLst>
</file>

<file path=ppt/tags/tag12.xml><?xml version="1.0" encoding="utf-8"?>
<p:tagLst xmlns:p="http://schemas.openxmlformats.org/presentationml/2006/main">
  <p:tag name="AS_UNIQUEID" val="4917"/>
</p:tagLst>
</file>

<file path=ppt/tags/tag120.xml><?xml version="1.0" encoding="utf-8"?>
<p:tagLst xmlns:p="http://schemas.openxmlformats.org/presentationml/2006/main">
  <p:tag name="AS_UNIQUEID" val="7025"/>
</p:tagLst>
</file>

<file path=ppt/tags/tag121.xml><?xml version="1.0" encoding="utf-8"?>
<p:tagLst xmlns:p="http://schemas.openxmlformats.org/presentationml/2006/main">
  <p:tag name="AS_UNIQUEID" val="7026"/>
</p:tagLst>
</file>

<file path=ppt/tags/tag122.xml><?xml version="1.0" encoding="utf-8"?>
<p:tagLst xmlns:p="http://schemas.openxmlformats.org/presentationml/2006/main">
  <p:tag name="AS_UNIQUEID" val="7027"/>
</p:tagLst>
</file>

<file path=ppt/tags/tag123.xml><?xml version="1.0" encoding="utf-8"?>
<p:tagLst xmlns:p="http://schemas.openxmlformats.org/presentationml/2006/main">
  <p:tag name="AS_UNIQUEID" val="7028"/>
</p:tagLst>
</file>

<file path=ppt/tags/tag124.xml><?xml version="1.0" encoding="utf-8"?>
<p:tagLst xmlns:p="http://schemas.openxmlformats.org/presentationml/2006/main">
  <p:tag name="AS_UNIQUEID" val="7030"/>
</p:tagLst>
</file>

<file path=ppt/tags/tag125.xml><?xml version="1.0" encoding="utf-8"?>
<p:tagLst xmlns:p="http://schemas.openxmlformats.org/presentationml/2006/main">
  <p:tag name="AS_UNIQUEID" val="7031"/>
</p:tagLst>
</file>

<file path=ppt/tags/tag126.xml><?xml version="1.0" encoding="utf-8"?>
<p:tagLst xmlns:p="http://schemas.openxmlformats.org/presentationml/2006/main">
  <p:tag name="AS_UNIQUEID" val="7032"/>
</p:tagLst>
</file>

<file path=ppt/tags/tag127.xml><?xml version="1.0" encoding="utf-8"?>
<p:tagLst xmlns:p="http://schemas.openxmlformats.org/presentationml/2006/main">
  <p:tag name="AS_UNIQUEID" val="7033"/>
</p:tagLst>
</file>

<file path=ppt/tags/tag128.xml><?xml version="1.0" encoding="utf-8"?>
<p:tagLst xmlns:p="http://schemas.openxmlformats.org/presentationml/2006/main">
  <p:tag name="AS_UNIQUEID" val="7034"/>
</p:tagLst>
</file>

<file path=ppt/tags/tag129.xml><?xml version="1.0" encoding="utf-8"?>
<p:tagLst xmlns:p="http://schemas.openxmlformats.org/presentationml/2006/main">
  <p:tag name="AS_UNIQUEID" val="7035"/>
</p:tagLst>
</file>

<file path=ppt/tags/tag13.xml><?xml version="1.0" encoding="utf-8"?>
<p:tagLst xmlns:p="http://schemas.openxmlformats.org/presentationml/2006/main">
  <p:tag name="AS_UNIQUEID" val="4918"/>
</p:tagLst>
</file>

<file path=ppt/tags/tag130.xml><?xml version="1.0" encoding="utf-8"?>
<p:tagLst xmlns:p="http://schemas.openxmlformats.org/presentationml/2006/main">
  <p:tag name="AS_UNIQUEID" val="7036"/>
</p:tagLst>
</file>

<file path=ppt/tags/tag131.xml><?xml version="1.0" encoding="utf-8"?>
<p:tagLst xmlns:p="http://schemas.openxmlformats.org/presentationml/2006/main">
  <p:tag name="AS_UNIQUEID" val="7037"/>
</p:tagLst>
</file>

<file path=ppt/tags/tag132.xml><?xml version="1.0" encoding="utf-8"?>
<p:tagLst xmlns:p="http://schemas.openxmlformats.org/presentationml/2006/main">
  <p:tag name="AS_UNIQUEID" val="7038"/>
</p:tagLst>
</file>

<file path=ppt/tags/tag133.xml><?xml version="1.0" encoding="utf-8"?>
<p:tagLst xmlns:p="http://schemas.openxmlformats.org/presentationml/2006/main">
  <p:tag name="AS_UNIQUEID" val="7039"/>
</p:tagLst>
</file>

<file path=ppt/tags/tag134.xml><?xml version="1.0" encoding="utf-8"?>
<p:tagLst xmlns:p="http://schemas.openxmlformats.org/presentationml/2006/main">
  <p:tag name="AS_UNIQUEID" val="7040"/>
</p:tagLst>
</file>

<file path=ppt/tags/tag135.xml><?xml version="1.0" encoding="utf-8"?>
<p:tagLst xmlns:p="http://schemas.openxmlformats.org/presentationml/2006/main">
  <p:tag name="AS_UNIQUEID" val="7041"/>
</p:tagLst>
</file>

<file path=ppt/tags/tag136.xml><?xml version="1.0" encoding="utf-8"?>
<p:tagLst xmlns:p="http://schemas.openxmlformats.org/presentationml/2006/main">
  <p:tag name="AS_UNIQUEID" val="7042"/>
</p:tagLst>
</file>

<file path=ppt/tags/tag137.xml><?xml version="1.0" encoding="utf-8"?>
<p:tagLst xmlns:p="http://schemas.openxmlformats.org/presentationml/2006/main">
  <p:tag name="AS_UNIQUEID" val="7043"/>
</p:tagLst>
</file>

<file path=ppt/tags/tag138.xml><?xml version="1.0" encoding="utf-8"?>
<p:tagLst xmlns:p="http://schemas.openxmlformats.org/presentationml/2006/main">
  <p:tag name="AS_UNIQUEID" val="7044"/>
</p:tagLst>
</file>

<file path=ppt/tags/tag139.xml><?xml version="1.0" encoding="utf-8"?>
<p:tagLst xmlns:p="http://schemas.openxmlformats.org/presentationml/2006/main">
  <p:tag name="AS_UNIQUEID" val="7045"/>
</p:tagLst>
</file>

<file path=ppt/tags/tag14.xml><?xml version="1.0" encoding="utf-8"?>
<p:tagLst xmlns:p="http://schemas.openxmlformats.org/presentationml/2006/main">
  <p:tag name="AS_UNIQUEID" val="4919"/>
</p:tagLst>
</file>

<file path=ppt/tags/tag140.xml><?xml version="1.0" encoding="utf-8"?>
<p:tagLst xmlns:p="http://schemas.openxmlformats.org/presentationml/2006/main">
  <p:tag name="AS_UNIQUEID" val="7046"/>
</p:tagLst>
</file>

<file path=ppt/tags/tag141.xml><?xml version="1.0" encoding="utf-8"?>
<p:tagLst xmlns:p="http://schemas.openxmlformats.org/presentationml/2006/main">
  <p:tag name="AS_UNIQUEID" val="7047"/>
</p:tagLst>
</file>

<file path=ppt/tags/tag142.xml><?xml version="1.0" encoding="utf-8"?>
<p:tagLst xmlns:p="http://schemas.openxmlformats.org/presentationml/2006/main">
  <p:tag name="AS_UNIQUEID" val="7048"/>
</p:tagLst>
</file>

<file path=ppt/tags/tag143.xml><?xml version="1.0" encoding="utf-8"?>
<p:tagLst xmlns:p="http://schemas.openxmlformats.org/presentationml/2006/main">
  <p:tag name="AS_UNIQUEID" val="7049"/>
</p:tagLst>
</file>

<file path=ppt/tags/tag144.xml><?xml version="1.0" encoding="utf-8"?>
<p:tagLst xmlns:p="http://schemas.openxmlformats.org/presentationml/2006/main">
  <p:tag name="AS_UNIQUEID" val="7050"/>
</p:tagLst>
</file>

<file path=ppt/tags/tag145.xml><?xml version="1.0" encoding="utf-8"?>
<p:tagLst xmlns:p="http://schemas.openxmlformats.org/presentationml/2006/main">
  <p:tag name="AS_UNIQUEID" val="7051"/>
</p:tagLst>
</file>

<file path=ppt/tags/tag146.xml><?xml version="1.0" encoding="utf-8"?>
<p:tagLst xmlns:p="http://schemas.openxmlformats.org/presentationml/2006/main">
  <p:tag name="AS_UNIQUEID" val="7052"/>
</p:tagLst>
</file>

<file path=ppt/tags/tag147.xml><?xml version="1.0" encoding="utf-8"?>
<p:tagLst xmlns:p="http://schemas.openxmlformats.org/presentationml/2006/main">
  <p:tag name="AS_UNIQUEID" val="7053"/>
</p:tagLst>
</file>

<file path=ppt/tags/tag148.xml><?xml version="1.0" encoding="utf-8"?>
<p:tagLst xmlns:p="http://schemas.openxmlformats.org/presentationml/2006/main">
  <p:tag name="AS_UNIQUEID" val="7054"/>
</p:tagLst>
</file>

<file path=ppt/tags/tag149.xml><?xml version="1.0" encoding="utf-8"?>
<p:tagLst xmlns:p="http://schemas.openxmlformats.org/presentationml/2006/main">
  <p:tag name="AS_UNIQUEID" val="7055"/>
</p:tagLst>
</file>

<file path=ppt/tags/tag15.xml><?xml version="1.0" encoding="utf-8"?>
<p:tagLst xmlns:p="http://schemas.openxmlformats.org/presentationml/2006/main">
  <p:tag name="AS_UNIQUEID" val="4920"/>
</p:tagLst>
</file>

<file path=ppt/tags/tag150.xml><?xml version="1.0" encoding="utf-8"?>
<p:tagLst xmlns:p="http://schemas.openxmlformats.org/presentationml/2006/main">
  <p:tag name="AS_UNIQUEID" val="7056"/>
</p:tagLst>
</file>

<file path=ppt/tags/tag151.xml><?xml version="1.0" encoding="utf-8"?>
<p:tagLst xmlns:p="http://schemas.openxmlformats.org/presentationml/2006/main">
  <p:tag name="AS_UNIQUEID" val="7058"/>
</p:tagLst>
</file>

<file path=ppt/tags/tag152.xml><?xml version="1.0" encoding="utf-8"?>
<p:tagLst xmlns:p="http://schemas.openxmlformats.org/presentationml/2006/main">
  <p:tag name="AS_UNIQUEID" val="7059"/>
</p:tagLst>
</file>

<file path=ppt/tags/tag153.xml><?xml version="1.0" encoding="utf-8"?>
<p:tagLst xmlns:p="http://schemas.openxmlformats.org/presentationml/2006/main">
  <p:tag name="AS_UNIQUEID" val="7060"/>
</p:tagLst>
</file>

<file path=ppt/tags/tag154.xml><?xml version="1.0" encoding="utf-8"?>
<p:tagLst xmlns:p="http://schemas.openxmlformats.org/presentationml/2006/main">
  <p:tag name="AS_UNIQUEID" val="7061"/>
</p:tagLst>
</file>

<file path=ppt/tags/tag155.xml><?xml version="1.0" encoding="utf-8"?>
<p:tagLst xmlns:p="http://schemas.openxmlformats.org/presentationml/2006/main">
  <p:tag name="AS_UNIQUEID" val="7062"/>
</p:tagLst>
</file>

<file path=ppt/tags/tag156.xml><?xml version="1.0" encoding="utf-8"?>
<p:tagLst xmlns:p="http://schemas.openxmlformats.org/presentationml/2006/main">
  <p:tag name="AS_UNIQUEID" val="7063"/>
</p:tagLst>
</file>

<file path=ppt/tags/tag157.xml><?xml version="1.0" encoding="utf-8"?>
<p:tagLst xmlns:p="http://schemas.openxmlformats.org/presentationml/2006/main">
  <p:tag name="AS_UNIQUEID" val="7064"/>
</p:tagLst>
</file>

<file path=ppt/tags/tag158.xml><?xml version="1.0" encoding="utf-8"?>
<p:tagLst xmlns:p="http://schemas.openxmlformats.org/presentationml/2006/main">
  <p:tag name="AS_UNIQUEID" val="7065"/>
</p:tagLst>
</file>

<file path=ppt/tags/tag159.xml><?xml version="1.0" encoding="utf-8"?>
<p:tagLst xmlns:p="http://schemas.openxmlformats.org/presentationml/2006/main">
  <p:tag name="AS_UNIQUEID" val="7066"/>
</p:tagLst>
</file>

<file path=ppt/tags/tag16.xml><?xml version="1.0" encoding="utf-8"?>
<p:tagLst xmlns:p="http://schemas.openxmlformats.org/presentationml/2006/main">
  <p:tag name="AS_UNIQUEID" val="4921"/>
</p:tagLst>
</file>

<file path=ppt/tags/tag160.xml><?xml version="1.0" encoding="utf-8"?>
<p:tagLst xmlns:p="http://schemas.openxmlformats.org/presentationml/2006/main">
  <p:tag name="AS_UNIQUEID" val="7067"/>
</p:tagLst>
</file>

<file path=ppt/tags/tag161.xml><?xml version="1.0" encoding="utf-8"?>
<p:tagLst xmlns:p="http://schemas.openxmlformats.org/presentationml/2006/main">
  <p:tag name="AS_UNIQUEID" val="7068"/>
</p:tagLst>
</file>

<file path=ppt/tags/tag162.xml><?xml version="1.0" encoding="utf-8"?>
<p:tagLst xmlns:p="http://schemas.openxmlformats.org/presentationml/2006/main">
  <p:tag name="AS_UNIQUEID" val="7069"/>
</p:tagLst>
</file>

<file path=ppt/tags/tag163.xml><?xml version="1.0" encoding="utf-8"?>
<p:tagLst xmlns:p="http://schemas.openxmlformats.org/presentationml/2006/main">
  <p:tag name="AS_UNIQUEID" val="7070"/>
</p:tagLst>
</file>

<file path=ppt/tags/tag164.xml><?xml version="1.0" encoding="utf-8"?>
<p:tagLst xmlns:p="http://schemas.openxmlformats.org/presentationml/2006/main">
  <p:tag name="AS_UNIQUEID" val="7071"/>
</p:tagLst>
</file>

<file path=ppt/tags/tag165.xml><?xml version="1.0" encoding="utf-8"?>
<p:tagLst xmlns:p="http://schemas.openxmlformats.org/presentationml/2006/main">
  <p:tag name="AS_UNIQUEID" val="7073"/>
</p:tagLst>
</file>

<file path=ppt/tags/tag166.xml><?xml version="1.0" encoding="utf-8"?>
<p:tagLst xmlns:p="http://schemas.openxmlformats.org/presentationml/2006/main">
  <p:tag name="AS_UNIQUEID" val="7074"/>
</p:tagLst>
</file>

<file path=ppt/tags/tag167.xml><?xml version="1.0" encoding="utf-8"?>
<p:tagLst xmlns:p="http://schemas.openxmlformats.org/presentationml/2006/main">
  <p:tag name="AS_UNIQUEID" val="3043"/>
</p:tagLst>
</file>

<file path=ppt/tags/tag168.xml><?xml version="1.0" encoding="utf-8"?>
<p:tagLst xmlns:p="http://schemas.openxmlformats.org/presentationml/2006/main">
  <p:tag name="AS_UNIQUEID" val="3044"/>
</p:tagLst>
</file>

<file path=ppt/tags/tag169.xml><?xml version="1.0" encoding="utf-8"?>
<p:tagLst xmlns:p="http://schemas.openxmlformats.org/presentationml/2006/main">
  <p:tag name="AS_UNIQUEID" val="3045"/>
</p:tagLst>
</file>

<file path=ppt/tags/tag17.xml><?xml version="1.0" encoding="utf-8"?>
<p:tagLst xmlns:p="http://schemas.openxmlformats.org/presentationml/2006/main">
  <p:tag name="AS_UNIQUEID" val="4922"/>
</p:tagLst>
</file>

<file path=ppt/tags/tag170.xml><?xml version="1.0" encoding="utf-8"?>
<p:tagLst xmlns:p="http://schemas.openxmlformats.org/presentationml/2006/main">
  <p:tag name="AS_UNIQUEID" val="3046"/>
</p:tagLst>
</file>

<file path=ppt/tags/tag171.xml><?xml version="1.0" encoding="utf-8"?>
<p:tagLst xmlns:p="http://schemas.openxmlformats.org/presentationml/2006/main">
  <p:tag name="AS_UNIQUEID" val="3047"/>
</p:tagLst>
</file>

<file path=ppt/tags/tag172.xml><?xml version="1.0" encoding="utf-8"?>
<p:tagLst xmlns:p="http://schemas.openxmlformats.org/presentationml/2006/main">
  <p:tag name="AS_UNIQUEID" val="3048"/>
</p:tagLst>
</file>

<file path=ppt/tags/tag173.xml><?xml version="1.0" encoding="utf-8"?>
<p:tagLst xmlns:p="http://schemas.openxmlformats.org/presentationml/2006/main">
  <p:tag name="AS_UNIQUEID" val="3050"/>
</p:tagLst>
</file>

<file path=ppt/tags/tag174.xml><?xml version="1.0" encoding="utf-8"?>
<p:tagLst xmlns:p="http://schemas.openxmlformats.org/presentationml/2006/main">
  <p:tag name="AS_UNIQUEID" val="3051"/>
</p:tagLst>
</file>

<file path=ppt/tags/tag175.xml><?xml version="1.0" encoding="utf-8"?>
<p:tagLst xmlns:p="http://schemas.openxmlformats.org/presentationml/2006/main">
  <p:tag name="AS_UNIQUEID" val="3052"/>
</p:tagLst>
</file>

<file path=ppt/tags/tag176.xml><?xml version="1.0" encoding="utf-8"?>
<p:tagLst xmlns:p="http://schemas.openxmlformats.org/presentationml/2006/main">
  <p:tag name="AS_UNIQUEID" val="3053"/>
</p:tagLst>
</file>

<file path=ppt/tags/tag177.xml><?xml version="1.0" encoding="utf-8"?>
<p:tagLst xmlns:p="http://schemas.openxmlformats.org/presentationml/2006/main">
  <p:tag name="AS_UNIQUEID" val="3054"/>
</p:tagLst>
</file>

<file path=ppt/tags/tag178.xml><?xml version="1.0" encoding="utf-8"?>
<p:tagLst xmlns:p="http://schemas.openxmlformats.org/presentationml/2006/main">
  <p:tag name="AS_UNIQUEID" val="3055"/>
</p:tagLst>
</file>

<file path=ppt/tags/tag179.xml><?xml version="1.0" encoding="utf-8"?>
<p:tagLst xmlns:p="http://schemas.openxmlformats.org/presentationml/2006/main">
  <p:tag name="AS_UNIQUEID" val="3056"/>
</p:tagLst>
</file>

<file path=ppt/tags/tag18.xml><?xml version="1.0" encoding="utf-8"?>
<p:tagLst xmlns:p="http://schemas.openxmlformats.org/presentationml/2006/main">
  <p:tag name="AS_UNIQUEID" val="1678"/>
</p:tagLst>
</file>

<file path=ppt/tags/tag180.xml><?xml version="1.0" encoding="utf-8"?>
<p:tagLst xmlns:p="http://schemas.openxmlformats.org/presentationml/2006/main">
  <p:tag name="AS_UNIQUEID" val="3057"/>
</p:tagLst>
</file>

<file path=ppt/tags/tag181.xml><?xml version="1.0" encoding="utf-8"?>
<p:tagLst xmlns:p="http://schemas.openxmlformats.org/presentationml/2006/main">
  <p:tag name="AS_UNIQUEID" val="3058"/>
</p:tagLst>
</file>

<file path=ppt/tags/tag182.xml><?xml version="1.0" encoding="utf-8"?>
<p:tagLst xmlns:p="http://schemas.openxmlformats.org/presentationml/2006/main">
  <p:tag name="AS_UNIQUEID" val="3059"/>
</p:tagLst>
</file>

<file path=ppt/tags/tag183.xml><?xml version="1.0" encoding="utf-8"?>
<p:tagLst xmlns:p="http://schemas.openxmlformats.org/presentationml/2006/main">
  <p:tag name="AS_UNIQUEID" val="3060"/>
</p:tagLst>
</file>

<file path=ppt/tags/tag184.xml><?xml version="1.0" encoding="utf-8"?>
<p:tagLst xmlns:p="http://schemas.openxmlformats.org/presentationml/2006/main">
  <p:tag name="AS_UNIQUEID" val="3033"/>
</p:tagLst>
</file>

<file path=ppt/tags/tag185.xml><?xml version="1.0" encoding="utf-8"?>
<p:tagLst xmlns:p="http://schemas.openxmlformats.org/presentationml/2006/main">
  <p:tag name="AS_UNIQUEID" val="3034"/>
</p:tagLst>
</file>

<file path=ppt/tags/tag186.xml><?xml version="1.0" encoding="utf-8"?>
<p:tagLst xmlns:p="http://schemas.openxmlformats.org/presentationml/2006/main">
  <p:tag name="AS_UNIQUEID" val="3035"/>
</p:tagLst>
</file>

<file path=ppt/tags/tag187.xml><?xml version="1.0" encoding="utf-8"?>
<p:tagLst xmlns:p="http://schemas.openxmlformats.org/presentationml/2006/main">
  <p:tag name="AS_UNIQUEID" val="3036"/>
</p:tagLst>
</file>

<file path=ppt/tags/tag188.xml><?xml version="1.0" encoding="utf-8"?>
<p:tagLst xmlns:p="http://schemas.openxmlformats.org/presentationml/2006/main">
  <p:tag name="AS_UNIQUEID" val="3037"/>
</p:tagLst>
</file>

<file path=ppt/tags/tag189.xml><?xml version="1.0" encoding="utf-8"?>
<p:tagLst xmlns:p="http://schemas.openxmlformats.org/presentationml/2006/main">
  <p:tag name="AS_UNIQUEID" val="3039"/>
</p:tagLst>
</file>

<file path=ppt/tags/tag19.xml><?xml version="1.0" encoding="utf-8"?>
<p:tagLst xmlns:p="http://schemas.openxmlformats.org/presentationml/2006/main">
  <p:tag name="AS_UNIQUEID" val="1679"/>
</p:tagLst>
</file>

<file path=ppt/tags/tag190.xml><?xml version="1.0" encoding="utf-8"?>
<p:tagLst xmlns:p="http://schemas.openxmlformats.org/presentationml/2006/main">
  <p:tag name="AS_UNIQUEID" val="3040"/>
</p:tagLst>
</file>

<file path=ppt/tags/tag191.xml><?xml version="1.0" encoding="utf-8"?>
<p:tagLst xmlns:p="http://schemas.openxmlformats.org/presentationml/2006/main">
  <p:tag name="AS_UNIQUEID" val="3041"/>
</p:tagLst>
</file>

<file path=ppt/tags/tag192.xml><?xml version="1.0" encoding="utf-8"?>
<p:tagLst xmlns:p="http://schemas.openxmlformats.org/presentationml/2006/main">
  <p:tag name="AS_UNIQUEID" val="3042"/>
</p:tagLst>
</file>

<file path=ppt/tags/tag193.xml><?xml version="1.0" encoding="utf-8"?>
<p:tagLst xmlns:p="http://schemas.openxmlformats.org/presentationml/2006/main">
  <p:tag name="AS_UNIQUEID" val="2967"/>
</p:tagLst>
</file>

<file path=ppt/tags/tag194.xml><?xml version="1.0" encoding="utf-8"?>
<p:tagLst xmlns:p="http://schemas.openxmlformats.org/presentationml/2006/main">
  <p:tag name="AS_UNIQUEID" val="3038"/>
</p:tagLst>
</file>

<file path=ppt/tags/tag195.xml><?xml version="1.0" encoding="utf-8"?>
<p:tagLst xmlns:p="http://schemas.openxmlformats.org/presentationml/2006/main">
  <p:tag name="AS_UNIQUEID" val="7076"/>
</p:tagLst>
</file>

<file path=ppt/tags/tag196.xml><?xml version="1.0" encoding="utf-8"?>
<p:tagLst xmlns:p="http://schemas.openxmlformats.org/presentationml/2006/main">
  <p:tag name="AS_UNIQUEID" val="7077"/>
</p:tagLst>
</file>

<file path=ppt/tags/tag197.xml><?xml version="1.0" encoding="utf-8"?>
<p:tagLst xmlns:p="http://schemas.openxmlformats.org/presentationml/2006/main">
  <p:tag name="AS_UNIQUEID" val="7078"/>
</p:tagLst>
</file>

<file path=ppt/tags/tag198.xml><?xml version="1.0" encoding="utf-8"?>
<p:tagLst xmlns:p="http://schemas.openxmlformats.org/presentationml/2006/main">
  <p:tag name="AS_UNIQUEID" val="7079"/>
</p:tagLst>
</file>

<file path=ppt/tags/tag199.xml><?xml version="1.0" encoding="utf-8"?>
<p:tagLst xmlns:p="http://schemas.openxmlformats.org/presentationml/2006/main">
  <p:tag name="AS_UNIQUEID" val="7080"/>
</p:tagLst>
</file>

<file path=ppt/tags/tag2.xml><?xml version="1.0" encoding="utf-8"?>
<p:tagLst xmlns:p="http://schemas.openxmlformats.org/presentationml/2006/main">
  <p:tag name="AS_UNIQUEID" val="2376"/>
</p:tagLst>
</file>

<file path=ppt/tags/tag20.xml><?xml version="1.0" encoding="utf-8"?>
<p:tagLst xmlns:p="http://schemas.openxmlformats.org/presentationml/2006/main">
  <p:tag name="AS_UNIQUEID" val="1680"/>
</p:tagLst>
</file>

<file path=ppt/tags/tag200.xml><?xml version="1.0" encoding="utf-8"?>
<p:tagLst xmlns:p="http://schemas.openxmlformats.org/presentationml/2006/main">
  <p:tag name="AS_UNIQUEID" val="7082"/>
</p:tagLst>
</file>

<file path=ppt/tags/tag201.xml><?xml version="1.0" encoding="utf-8"?>
<p:tagLst xmlns:p="http://schemas.openxmlformats.org/presentationml/2006/main">
  <p:tag name="AS_UNIQUEID" val="3098"/>
</p:tagLst>
</file>

<file path=ppt/tags/tag202.xml><?xml version="1.0" encoding="utf-8"?>
<p:tagLst xmlns:p="http://schemas.openxmlformats.org/presentationml/2006/main">
  <p:tag name="AS_UNIQUEID" val="3099"/>
</p:tagLst>
</file>

<file path=ppt/tags/tag203.xml><?xml version="1.0" encoding="utf-8"?>
<p:tagLst xmlns:p="http://schemas.openxmlformats.org/presentationml/2006/main">
  <p:tag name="AS_UNIQUEID" val="3100"/>
</p:tagLst>
</file>

<file path=ppt/tags/tag204.xml><?xml version="1.0" encoding="utf-8"?>
<p:tagLst xmlns:p="http://schemas.openxmlformats.org/presentationml/2006/main">
  <p:tag name="AS_UNIQUEID" val="3101"/>
</p:tagLst>
</file>

<file path=ppt/tags/tag205.xml><?xml version="1.0" encoding="utf-8"?>
<p:tagLst xmlns:p="http://schemas.openxmlformats.org/presentationml/2006/main">
  <p:tag name="AS_UNIQUEID" val="3102"/>
</p:tagLst>
</file>

<file path=ppt/tags/tag206.xml><?xml version="1.0" encoding="utf-8"?>
<p:tagLst xmlns:p="http://schemas.openxmlformats.org/presentationml/2006/main">
  <p:tag name="AS_UNIQUEID" val="3103"/>
</p:tagLst>
</file>

<file path=ppt/tags/tag207.xml><?xml version="1.0" encoding="utf-8"?>
<p:tagLst xmlns:p="http://schemas.openxmlformats.org/presentationml/2006/main">
  <p:tag name="AS_UNIQUEID" val="3104"/>
</p:tagLst>
</file>

<file path=ppt/tags/tag208.xml><?xml version="1.0" encoding="utf-8"?>
<p:tagLst xmlns:p="http://schemas.openxmlformats.org/presentationml/2006/main">
  <p:tag name="AS_UNIQUEID" val="3105"/>
</p:tagLst>
</file>

<file path=ppt/tags/tag209.xml><?xml version="1.0" encoding="utf-8"?>
<p:tagLst xmlns:p="http://schemas.openxmlformats.org/presentationml/2006/main">
  <p:tag name="AS_UNIQUEID" val="3106"/>
</p:tagLst>
</file>

<file path=ppt/tags/tag21.xml><?xml version="1.0" encoding="utf-8"?>
<p:tagLst xmlns:p="http://schemas.openxmlformats.org/presentationml/2006/main">
  <p:tag name="AS_UNIQUEID" val="1681"/>
</p:tagLst>
</file>

<file path=ppt/tags/tag210.xml><?xml version="1.0" encoding="utf-8"?>
<p:tagLst xmlns:p="http://schemas.openxmlformats.org/presentationml/2006/main">
  <p:tag name="AS_UNIQUEID" val="3107"/>
</p:tagLst>
</file>

<file path=ppt/tags/tag211.xml><?xml version="1.0" encoding="utf-8"?>
<p:tagLst xmlns:p="http://schemas.openxmlformats.org/presentationml/2006/main">
  <p:tag name="AS_UNIQUEID" val="3108"/>
</p:tagLst>
</file>

<file path=ppt/tags/tag212.xml><?xml version="1.0" encoding="utf-8"?>
<p:tagLst xmlns:p="http://schemas.openxmlformats.org/presentationml/2006/main">
  <p:tag name="AS_UNIQUEID" val="3091"/>
</p:tagLst>
</file>

<file path=ppt/tags/tag213.xml><?xml version="1.0" encoding="utf-8"?>
<p:tagLst xmlns:p="http://schemas.openxmlformats.org/presentationml/2006/main">
  <p:tag name="AS_UNIQUEID" val="3092"/>
</p:tagLst>
</file>

<file path=ppt/tags/tag214.xml><?xml version="1.0" encoding="utf-8"?>
<p:tagLst xmlns:p="http://schemas.openxmlformats.org/presentationml/2006/main">
  <p:tag name="AS_UNIQUEID" val="3093"/>
</p:tagLst>
</file>

<file path=ppt/tags/tag215.xml><?xml version="1.0" encoding="utf-8"?>
<p:tagLst xmlns:p="http://schemas.openxmlformats.org/presentationml/2006/main">
  <p:tag name="AS_UNIQUEID" val="3094"/>
</p:tagLst>
</file>

<file path=ppt/tags/tag216.xml><?xml version="1.0" encoding="utf-8"?>
<p:tagLst xmlns:p="http://schemas.openxmlformats.org/presentationml/2006/main">
  <p:tag name="AS_UNIQUEID" val="3095"/>
</p:tagLst>
</file>

<file path=ppt/tags/tag217.xml><?xml version="1.0" encoding="utf-8"?>
<p:tagLst xmlns:p="http://schemas.openxmlformats.org/presentationml/2006/main">
  <p:tag name="AS_UNIQUEID" val="3096"/>
</p:tagLst>
</file>

<file path=ppt/tags/tag218.xml><?xml version="1.0" encoding="utf-8"?>
<p:tagLst xmlns:p="http://schemas.openxmlformats.org/presentationml/2006/main">
  <p:tag name="AS_UNIQUEID" val="7083"/>
</p:tagLst>
</file>

<file path=ppt/tags/tag219.xml><?xml version="1.0" encoding="utf-8"?>
<p:tagLst xmlns:p="http://schemas.openxmlformats.org/presentationml/2006/main">
  <p:tag name="AS_UNIQUEID" val="3085"/>
</p:tagLst>
</file>

<file path=ppt/tags/tag22.xml><?xml version="1.0" encoding="utf-8"?>
<p:tagLst xmlns:p="http://schemas.openxmlformats.org/presentationml/2006/main">
  <p:tag name="AS_UNIQUEID" val="1682"/>
</p:tagLst>
</file>

<file path=ppt/tags/tag220.xml><?xml version="1.0" encoding="utf-8"?>
<p:tagLst xmlns:p="http://schemas.openxmlformats.org/presentationml/2006/main">
  <p:tag name="AS_UNIQUEID" val="3086"/>
</p:tagLst>
</file>

<file path=ppt/tags/tag221.xml><?xml version="1.0" encoding="utf-8"?>
<p:tagLst xmlns:p="http://schemas.openxmlformats.org/presentationml/2006/main">
  <p:tag name="AS_UNIQUEID" val="3087"/>
</p:tagLst>
</file>

<file path=ppt/tags/tag222.xml><?xml version="1.0" encoding="utf-8"?>
<p:tagLst xmlns:p="http://schemas.openxmlformats.org/presentationml/2006/main">
  <p:tag name="AS_UNIQUEID" val="3088"/>
</p:tagLst>
</file>

<file path=ppt/tags/tag223.xml><?xml version="1.0" encoding="utf-8"?>
<p:tagLst xmlns:p="http://schemas.openxmlformats.org/presentationml/2006/main">
  <p:tag name="AS_UNIQUEID" val="3089"/>
</p:tagLst>
</file>

<file path=ppt/tags/tag224.xml><?xml version="1.0" encoding="utf-8"?>
<p:tagLst xmlns:p="http://schemas.openxmlformats.org/presentationml/2006/main">
  <p:tag name="AS_UNIQUEID" val="3090"/>
</p:tagLst>
</file>

<file path=ppt/tags/tag225.xml><?xml version="1.0" encoding="utf-8"?>
<p:tagLst xmlns:p="http://schemas.openxmlformats.org/presentationml/2006/main">
  <p:tag name="AS_UNIQUEID" val="2967"/>
</p:tagLst>
</file>

<file path=ppt/tags/tag226.xml><?xml version="1.0" encoding="utf-8"?>
<p:tagLst xmlns:p="http://schemas.openxmlformats.org/presentationml/2006/main">
  <p:tag name="AS_UNIQUEID" val="7085"/>
</p:tagLst>
</file>

<file path=ppt/tags/tag227.xml><?xml version="1.0" encoding="utf-8"?>
<p:tagLst xmlns:p="http://schemas.openxmlformats.org/presentationml/2006/main">
  <p:tag name="AS_UNIQUEID" val="7086"/>
</p:tagLst>
</file>

<file path=ppt/tags/tag228.xml><?xml version="1.0" encoding="utf-8"?>
<p:tagLst xmlns:p="http://schemas.openxmlformats.org/presentationml/2006/main">
  <p:tag name="AS_UNIQUEID" val="7087"/>
</p:tagLst>
</file>

<file path=ppt/tags/tag229.xml><?xml version="1.0" encoding="utf-8"?>
<p:tagLst xmlns:p="http://schemas.openxmlformats.org/presentationml/2006/main">
  <p:tag name="AS_UNIQUEID" val="7089"/>
</p:tagLst>
</file>

<file path=ppt/tags/tag23.xml><?xml version="1.0" encoding="utf-8"?>
<p:tagLst xmlns:p="http://schemas.openxmlformats.org/presentationml/2006/main">
  <p:tag name="AS_UNIQUEID" val="6915"/>
</p:tagLst>
</file>

<file path=ppt/tags/tag230.xml><?xml version="1.0" encoding="utf-8"?>
<p:tagLst xmlns:p="http://schemas.openxmlformats.org/presentationml/2006/main">
  <p:tag name="AS_UNIQUEID" val="7090"/>
</p:tagLst>
</file>

<file path=ppt/tags/tag231.xml><?xml version="1.0" encoding="utf-8"?>
<p:tagLst xmlns:p="http://schemas.openxmlformats.org/presentationml/2006/main">
  <p:tag name="AS_UNIQUEID" val="7091"/>
</p:tagLst>
</file>

<file path=ppt/tags/tag232.xml><?xml version="1.0" encoding="utf-8"?>
<p:tagLst xmlns:p="http://schemas.openxmlformats.org/presentationml/2006/main">
  <p:tag name="AS_UNIQUEID" val="7092"/>
</p:tagLst>
</file>

<file path=ppt/tags/tag233.xml><?xml version="1.0" encoding="utf-8"?>
<p:tagLst xmlns:p="http://schemas.openxmlformats.org/presentationml/2006/main">
  <p:tag name="AS_UNIQUEID" val="7093"/>
</p:tagLst>
</file>

<file path=ppt/tags/tag234.xml><?xml version="1.0" encoding="utf-8"?>
<p:tagLst xmlns:p="http://schemas.openxmlformats.org/presentationml/2006/main">
  <p:tag name="AS_UNIQUEID" val="7094"/>
</p:tagLst>
</file>

<file path=ppt/tags/tag235.xml><?xml version="1.0" encoding="utf-8"?>
<p:tagLst xmlns:p="http://schemas.openxmlformats.org/presentationml/2006/main">
  <p:tag name="AS_UNIQUEID" val="7095"/>
</p:tagLst>
</file>

<file path=ppt/tags/tag236.xml><?xml version="1.0" encoding="utf-8"?>
<p:tagLst xmlns:p="http://schemas.openxmlformats.org/presentationml/2006/main">
  <p:tag name="AS_UNIQUEID" val="7096"/>
</p:tagLst>
</file>

<file path=ppt/tags/tag237.xml><?xml version="1.0" encoding="utf-8"?>
<p:tagLst xmlns:p="http://schemas.openxmlformats.org/presentationml/2006/main">
  <p:tag name="AS_UNIQUEID" val="7097"/>
</p:tagLst>
</file>

<file path=ppt/tags/tag238.xml><?xml version="1.0" encoding="utf-8"?>
<p:tagLst xmlns:p="http://schemas.openxmlformats.org/presentationml/2006/main">
  <p:tag name="AS_UNIQUEID" val="7098"/>
</p:tagLst>
</file>

<file path=ppt/tags/tag239.xml><?xml version="1.0" encoding="utf-8"?>
<p:tagLst xmlns:p="http://schemas.openxmlformats.org/presentationml/2006/main">
  <p:tag name="AS_UNIQUEID" val="7099"/>
</p:tagLst>
</file>

<file path=ppt/tags/tag24.xml><?xml version="1.0" encoding="utf-8"?>
<p:tagLst xmlns:p="http://schemas.openxmlformats.org/presentationml/2006/main">
  <p:tag name="AS_UNIQUEID" val="6916"/>
</p:tagLst>
</file>

<file path=ppt/tags/tag240.xml><?xml version="1.0" encoding="utf-8"?>
<p:tagLst xmlns:p="http://schemas.openxmlformats.org/presentationml/2006/main">
  <p:tag name="AS_UNIQUEID" val="7100"/>
</p:tagLst>
</file>

<file path=ppt/tags/tag241.xml><?xml version="1.0" encoding="utf-8"?>
<p:tagLst xmlns:p="http://schemas.openxmlformats.org/presentationml/2006/main">
  <p:tag name="AS_UNIQUEID" val="7101"/>
</p:tagLst>
</file>

<file path=ppt/tags/tag242.xml><?xml version="1.0" encoding="utf-8"?>
<p:tagLst xmlns:p="http://schemas.openxmlformats.org/presentationml/2006/main">
  <p:tag name="AS_UNIQUEID" val="7102"/>
</p:tagLst>
</file>

<file path=ppt/tags/tag243.xml><?xml version="1.0" encoding="utf-8"?>
<p:tagLst xmlns:p="http://schemas.openxmlformats.org/presentationml/2006/main">
  <p:tag name="AS_UNIQUEID" val="7103"/>
</p:tagLst>
</file>

<file path=ppt/tags/tag244.xml><?xml version="1.0" encoding="utf-8"?>
<p:tagLst xmlns:p="http://schemas.openxmlformats.org/presentationml/2006/main">
  <p:tag name="AS_UNIQUEID" val="7104"/>
</p:tagLst>
</file>

<file path=ppt/tags/tag245.xml><?xml version="1.0" encoding="utf-8"?>
<p:tagLst xmlns:p="http://schemas.openxmlformats.org/presentationml/2006/main">
  <p:tag name="AS_UNIQUEID" val="7105"/>
</p:tagLst>
</file>

<file path=ppt/tags/tag246.xml><?xml version="1.0" encoding="utf-8"?>
<p:tagLst xmlns:p="http://schemas.openxmlformats.org/presentationml/2006/main">
  <p:tag name="AS_UNIQUEID" val="7107"/>
</p:tagLst>
</file>

<file path=ppt/tags/tag247.xml><?xml version="1.0" encoding="utf-8"?>
<p:tagLst xmlns:p="http://schemas.openxmlformats.org/presentationml/2006/main">
  <p:tag name="AS_UNIQUEID" val="7108"/>
</p:tagLst>
</file>

<file path=ppt/tags/tag248.xml><?xml version="1.0" encoding="utf-8"?>
<p:tagLst xmlns:p="http://schemas.openxmlformats.org/presentationml/2006/main">
  <p:tag name="AS_UNIQUEID" val="7109"/>
</p:tagLst>
</file>

<file path=ppt/tags/tag249.xml><?xml version="1.0" encoding="utf-8"?>
<p:tagLst xmlns:p="http://schemas.openxmlformats.org/presentationml/2006/main">
  <p:tag name="AS_UNIQUEID" val="7110"/>
</p:tagLst>
</file>

<file path=ppt/tags/tag25.xml><?xml version="1.0" encoding="utf-8"?>
<p:tagLst xmlns:p="http://schemas.openxmlformats.org/presentationml/2006/main">
  <p:tag name="AS_UNIQUEID" val="6925"/>
</p:tagLst>
</file>

<file path=ppt/tags/tag250.xml><?xml version="1.0" encoding="utf-8"?>
<p:tagLst xmlns:p="http://schemas.openxmlformats.org/presentationml/2006/main">
  <p:tag name="AS_UNIQUEID" val="7112"/>
</p:tagLst>
</file>

<file path=ppt/tags/tag251.xml><?xml version="1.0" encoding="utf-8"?>
<p:tagLst xmlns:p="http://schemas.openxmlformats.org/presentationml/2006/main">
  <p:tag name="AS_UNIQUEID" val="7113"/>
</p:tagLst>
</file>

<file path=ppt/tags/tag252.xml><?xml version="1.0" encoding="utf-8"?>
<p:tagLst xmlns:p="http://schemas.openxmlformats.org/presentationml/2006/main">
  <p:tag name="AS_UNIQUEID" val="7114"/>
</p:tagLst>
</file>

<file path=ppt/tags/tag253.xml><?xml version="1.0" encoding="utf-8"?>
<p:tagLst xmlns:p="http://schemas.openxmlformats.org/presentationml/2006/main">
  <p:tag name="AS_UNIQUEID" val="7115"/>
</p:tagLst>
</file>

<file path=ppt/tags/tag254.xml><?xml version="1.0" encoding="utf-8"?>
<p:tagLst xmlns:p="http://schemas.openxmlformats.org/presentationml/2006/main">
  <p:tag name="AS_UNIQUEID" val="1947"/>
</p:tagLst>
</file>

<file path=ppt/tags/tag255.xml><?xml version="1.0" encoding="utf-8"?>
<p:tagLst xmlns:p="http://schemas.openxmlformats.org/presentationml/2006/main">
  <p:tag name="AS_UNIQUEID" val="1486"/>
  <p:tag name="KSO_WM_ASSEMBLE_CHIP_INDEX" val="dea38abf34ee4cc7aece2a0a63cd0883"/>
  <p:tag name="KSO_WM_CHIP_FILLAREA_FILL_RULE" val="{&quot;fill_align&quot;:&quot;lt&quot;,&quot;fill_mode&quot;:&quot;full&quot;,&quot;sacle_strategy&quot;:&quot;smart&quot;}"/>
  <p:tag name="KSO_WM_CHIP_GROUPID" val="5e6b05596848fb12bee65ac8"/>
  <p:tag name="KSO_WM_CHIP_XID" val="5e6b05596848fb12bee65aca"/>
  <p:tag name="KSO_WM_TAG_VERSION" val="1.0"/>
  <p:tag name="KSO_WM_TEMPLATE_ASSEMBLE_GROUPID" val="60656ed04054ed1e2fb80026"/>
  <p:tag name="KSO_WM_TEMPLATE_ASSEMBLE_XID" val="60656ed04054ed1e2fb80026"/>
  <p:tag name="KSO_WM_TEMPLATE_CATEGORY" val="diagram"/>
  <p:tag name="KSO_WM_TEMPLATE_INDEX" val="20213316"/>
  <p:tag name="KSO_WM_UNIT_BLOCK" val="0"/>
  <p:tag name="KSO_WM_UNIT_COMPATIBLE" val="0"/>
  <p:tag name="KSO_WM_UNIT_DEC_AREA_ID" val="5c29e735128b4095bc6f1e509cd6e66c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14;20;2"/>
  <p:tag name="KSO_WM_UNIT_DIAGRAM_ISNUMVISUAL" val="0"/>
  <p:tag name="KSO_WM_UNIT_DIAGRAM_ISREFERUNIT" val="0"/>
  <p:tag name="KSO_WM_UNIT_HIGHLIGHT" val="0"/>
  <p:tag name="KSO_WM_UNIT_ID" val="diagram20213316_1*f*1"/>
  <p:tag name="KSO_WM_UNIT_LAYERLEVEL" val="1"/>
  <p:tag name="KSO_WM_UNIT_NOCLEAR" val="0"/>
  <p:tag name="KSO_WM_UNIT_PRESET_TEXT" val="单击此处添加正文，文字是您思想的提炼，为了演示发布的良好效果，请言简意赅的阐述您的观点。您的内容已经简明扼要，字字珠玑，但信息却千丝万缕、错综复杂。"/>
  <p:tag name="KSO_WM_UNIT_SHOW_EDIT_AREA_INDICATION" val="1"/>
  <p:tag name="KSO_WM_UNIT_SM_LIMIT_TYPE" val="2"/>
  <p:tag name="KSO_WM_UNIT_SUBTYPE" val="a"/>
  <p:tag name="KSO_WM_UNIT_TEXT_FILL_FORE_SCHEMECOLOR_INDEX" val="13"/>
  <p:tag name="KSO_WM_UNIT_TEXT_FILL_FORE_SCHEMECOLOR_INDEX_BRIGHTNESS" val="0.25"/>
  <p:tag name="KSO_WM_UNIT_TEXT_FILL_TYPE" val="1"/>
  <p:tag name="KSO_WM_UNIT_TEXT_SUBTYPE" val="a"/>
  <p:tag name="KSO_WM_UNIT_VALUE" val="129"/>
</p:tagLst>
</file>

<file path=ppt/tags/tag256.xml><?xml version="1.0" encoding="utf-8"?>
<p:tagLst xmlns:p="http://schemas.openxmlformats.org/presentationml/2006/main">
  <p:tag name="AS_UNIQUEID" val="7117"/>
</p:tagLst>
</file>

<file path=ppt/tags/tag257.xml><?xml version="1.0" encoding="utf-8"?>
<p:tagLst xmlns:p="http://schemas.openxmlformats.org/presentationml/2006/main">
  <p:tag name="AS_UNIQUEID" val="7118"/>
</p:tagLst>
</file>

<file path=ppt/tags/tag258.xml><?xml version="1.0" encoding="utf-8"?>
<p:tagLst xmlns:p="http://schemas.openxmlformats.org/presentationml/2006/main">
  <p:tag name="AS_UNIQUEID" val="7119"/>
</p:tagLst>
</file>

<file path=ppt/tags/tag259.xml><?xml version="1.0" encoding="utf-8"?>
<p:tagLst xmlns:p="http://schemas.openxmlformats.org/presentationml/2006/main">
  <p:tag name="AS_UNIQUEID" val="7120"/>
</p:tagLst>
</file>

<file path=ppt/tags/tag26.xml><?xml version="1.0" encoding="utf-8"?>
<p:tagLst xmlns:p="http://schemas.openxmlformats.org/presentationml/2006/main">
  <p:tag name="AS_UNIQUEID" val="6926"/>
</p:tagLst>
</file>

<file path=ppt/tags/tag260.xml><?xml version="1.0" encoding="utf-8"?>
<p:tagLst xmlns:p="http://schemas.openxmlformats.org/presentationml/2006/main">
  <p:tag name="AS_UNIQUEID" val="7121"/>
</p:tagLst>
</file>

<file path=ppt/tags/tag261.xml><?xml version="1.0" encoding="utf-8"?>
<p:tagLst xmlns:p="http://schemas.openxmlformats.org/presentationml/2006/main">
  <p:tag name="AS_UNIQUEID" val="5905"/>
  <p:tag name="KSO_WM_BEAUTIFY_FLAG" val=""/>
</p:tagLst>
</file>

<file path=ppt/tags/tag262.xml><?xml version="1.0" encoding="utf-8"?>
<p:tagLst xmlns:p="http://schemas.openxmlformats.org/presentationml/2006/main">
  <p:tag name="AS_UNIQUEID" val="7123"/>
</p:tagLst>
</file>

<file path=ppt/tags/tag263.xml><?xml version="1.0" encoding="utf-8"?>
<p:tagLst xmlns:p="http://schemas.openxmlformats.org/presentationml/2006/main">
  <p:tag name="AS_UNIQUEID" val="7124"/>
</p:tagLst>
</file>

<file path=ppt/tags/tag264.xml><?xml version="1.0" encoding="utf-8"?>
<p:tagLst xmlns:p="http://schemas.openxmlformats.org/presentationml/2006/main">
  <p:tag name="AS_UNIQUEID" val="7125"/>
</p:tagLst>
</file>

<file path=ppt/tags/tag265.xml><?xml version="1.0" encoding="utf-8"?>
<p:tagLst xmlns:p="http://schemas.openxmlformats.org/presentationml/2006/main">
  <p:tag name="AS_UNIQUEID" val="5932"/>
</p:tagLst>
</file>

<file path=ppt/tags/tag266.xml><?xml version="1.0" encoding="utf-8"?>
<p:tagLst xmlns:p="http://schemas.openxmlformats.org/presentationml/2006/main">
  <p:tag name="AS_UNIQUEID" val="5933"/>
</p:tagLst>
</file>

<file path=ppt/tags/tag267.xml><?xml version="1.0" encoding="utf-8"?>
<p:tagLst xmlns:p="http://schemas.openxmlformats.org/presentationml/2006/main">
  <p:tag name="AS_UNIQUEID" val="5934"/>
</p:tagLst>
</file>

<file path=ppt/tags/tag268.xml><?xml version="1.0" encoding="utf-8"?>
<p:tagLst xmlns:p="http://schemas.openxmlformats.org/presentationml/2006/main">
  <p:tag name="AS_UNIQUEID" val="5936"/>
</p:tagLst>
</file>

<file path=ppt/tags/tag269.xml><?xml version="1.0" encoding="utf-8"?>
<p:tagLst xmlns:p="http://schemas.openxmlformats.org/presentationml/2006/main">
  <p:tag name="AS_UNIQUEID" val="5937"/>
</p:tagLst>
</file>

<file path=ppt/tags/tag27.xml><?xml version="1.0" encoding="utf-8"?>
<p:tagLst xmlns:p="http://schemas.openxmlformats.org/presentationml/2006/main">
  <p:tag name="AS_UNIQUEID" val="6930"/>
</p:tagLst>
</file>

<file path=ppt/tags/tag270.xml><?xml version="1.0" encoding="utf-8"?>
<p:tagLst xmlns:p="http://schemas.openxmlformats.org/presentationml/2006/main">
  <p:tag name="AS_UNIQUEID" val="5938"/>
  <p:tag name="KSO_WM_BEAUTIFY_FLAG" val=""/>
</p:tagLst>
</file>

<file path=ppt/tags/tag271.xml><?xml version="1.0" encoding="utf-8"?>
<p:tagLst xmlns:p="http://schemas.openxmlformats.org/presentationml/2006/main">
  <p:tag name="AS_UNIQUEID" val="5939"/>
</p:tagLst>
</file>

<file path=ppt/tags/tag272.xml><?xml version="1.0" encoding="utf-8"?>
<p:tagLst xmlns:p="http://schemas.openxmlformats.org/presentationml/2006/main">
  <p:tag name="AS_UNIQUEID" val="5940"/>
</p:tagLst>
</file>

<file path=ppt/tags/tag273.xml><?xml version="1.0" encoding="utf-8"?>
<p:tagLst xmlns:p="http://schemas.openxmlformats.org/presentationml/2006/main">
  <p:tag name="AS_UNIQUEID" val="5941"/>
</p:tagLst>
</file>

<file path=ppt/tags/tag274.xml><?xml version="1.0" encoding="utf-8"?>
<p:tagLst xmlns:p="http://schemas.openxmlformats.org/presentationml/2006/main">
  <p:tag name="AS_UNIQUEID" val="5942"/>
</p:tagLst>
</file>

<file path=ppt/tags/tag275.xml><?xml version="1.0" encoding="utf-8"?>
<p:tagLst xmlns:p="http://schemas.openxmlformats.org/presentationml/2006/main">
  <p:tag name="AS_UNIQUEID" val="5943"/>
  <p:tag name="KSO_WM_BEAUTIFY_FLAG" val=""/>
</p:tagLst>
</file>

<file path=ppt/tags/tag276.xml><?xml version="1.0" encoding="utf-8"?>
<p:tagLst xmlns:p="http://schemas.openxmlformats.org/presentationml/2006/main">
  <p:tag name="AS_UNIQUEID" val="5944"/>
  <p:tag name="KSO_WM_BEAUTIFY_FLAG" val=""/>
</p:tagLst>
</file>

<file path=ppt/tags/tag277.xml><?xml version="1.0" encoding="utf-8"?>
<p:tagLst xmlns:p="http://schemas.openxmlformats.org/presentationml/2006/main">
  <p:tag name="AS_UNIQUEID" val="5945"/>
  <p:tag name="KSO_WM_BEAUTIFY_FLAG" val=""/>
</p:tagLst>
</file>

<file path=ppt/tags/tag278.xml><?xml version="1.0" encoding="utf-8"?>
<p:tagLst xmlns:p="http://schemas.openxmlformats.org/presentationml/2006/main">
  <p:tag name="AS_UNIQUEID" val="5946"/>
  <p:tag name="KSO_WM_BEAUTIFY_FLAG" val=""/>
</p:tagLst>
</file>

<file path=ppt/tags/tag279.xml><?xml version="1.0" encoding="utf-8"?>
<p:tagLst xmlns:p="http://schemas.openxmlformats.org/presentationml/2006/main">
  <p:tag name="AS_UNIQUEID" val="5947"/>
  <p:tag name="KSO_WM_BEAUTIFY_FLAG" val=""/>
</p:tagLst>
</file>

<file path=ppt/tags/tag28.xml><?xml version="1.0" encoding="utf-8"?>
<p:tagLst xmlns:p="http://schemas.openxmlformats.org/presentationml/2006/main">
  <p:tag name="AS_UNIQUEID" val="6931"/>
</p:tagLst>
</file>

<file path=ppt/tags/tag280.xml><?xml version="1.0" encoding="utf-8"?>
<p:tagLst xmlns:p="http://schemas.openxmlformats.org/presentationml/2006/main">
  <p:tag name="AS_UNIQUEID" val="5948"/>
  <p:tag name="KSO_WM_BEAUTIFY_FLAG" val=""/>
</p:tagLst>
</file>

<file path=ppt/tags/tag281.xml><?xml version="1.0" encoding="utf-8"?>
<p:tagLst xmlns:p="http://schemas.openxmlformats.org/presentationml/2006/main">
  <p:tag name="AS_UNIQUEID" val="5949"/>
  <p:tag name="KSO_WM_BEAUTIFY_FLAG" val=""/>
</p:tagLst>
</file>

<file path=ppt/tags/tag282.xml><?xml version="1.0" encoding="utf-8"?>
<p:tagLst xmlns:p="http://schemas.openxmlformats.org/presentationml/2006/main">
  <p:tag name="AS_UNIQUEID" val="5950"/>
  <p:tag name="KSO_WM_BEAUTIFY_FLAG" val=""/>
</p:tagLst>
</file>

<file path=ppt/tags/tag283.xml><?xml version="1.0" encoding="utf-8"?>
<p:tagLst xmlns:p="http://schemas.openxmlformats.org/presentationml/2006/main">
  <p:tag name="AS_UNIQUEID" val="5951"/>
  <p:tag name="KSO_WM_BEAUTIFY_FLAG" val=""/>
</p:tagLst>
</file>

<file path=ppt/tags/tag284.xml><?xml version="1.0" encoding="utf-8"?>
<p:tagLst xmlns:p="http://schemas.openxmlformats.org/presentationml/2006/main">
  <p:tag name="AS_UNIQUEID" val="5952"/>
  <p:tag name="KSO_WM_BEAUTIFY_FLAG" val=""/>
</p:tagLst>
</file>

<file path=ppt/tags/tag285.xml><?xml version="1.0" encoding="utf-8"?>
<p:tagLst xmlns:p="http://schemas.openxmlformats.org/presentationml/2006/main">
  <p:tag name="AS_UNIQUEID" val="5935"/>
</p:tagLst>
</file>

<file path=ppt/tags/tag286.xml><?xml version="1.0" encoding="utf-8"?>
<p:tagLst xmlns:p="http://schemas.openxmlformats.org/presentationml/2006/main">
  <p:tag name="AS_UNIQUEID" val="7127"/>
</p:tagLst>
</file>

<file path=ppt/tags/tag287.xml><?xml version="1.0" encoding="utf-8"?>
<p:tagLst xmlns:p="http://schemas.openxmlformats.org/presentationml/2006/main">
  <p:tag name="AS_UNIQUEID" val="7128"/>
</p:tagLst>
</file>

<file path=ppt/tags/tag288.xml><?xml version="1.0" encoding="utf-8"?>
<p:tagLst xmlns:p="http://schemas.openxmlformats.org/presentationml/2006/main">
  <p:tag name="AS_UNIQUEID" val="7129"/>
</p:tagLst>
</file>

<file path=ppt/tags/tag289.xml><?xml version="1.0" encoding="utf-8"?>
<p:tagLst xmlns:p="http://schemas.openxmlformats.org/presentationml/2006/main">
  <p:tag name="AS_UNIQUEID" val="7130"/>
</p:tagLst>
</file>

<file path=ppt/tags/tag29.xml><?xml version="1.0" encoding="utf-8"?>
<p:tagLst xmlns:p="http://schemas.openxmlformats.org/presentationml/2006/main">
  <p:tag name="AS_UNIQUEID" val="6932"/>
</p:tagLst>
</file>

<file path=ppt/tags/tag290.xml><?xml version="1.0" encoding="utf-8"?>
<p:tagLst xmlns:p="http://schemas.openxmlformats.org/presentationml/2006/main">
  <p:tag name="AS_UNIQUEID" val="7131"/>
</p:tagLst>
</file>

<file path=ppt/tags/tag291.xml><?xml version="1.0" encoding="utf-8"?>
<p:tagLst xmlns:p="http://schemas.openxmlformats.org/presentationml/2006/main">
  <p:tag name="AS_UNIQUEID" val="7133"/>
</p:tagLst>
</file>

<file path=ppt/tags/tag292.xml><?xml version="1.0" encoding="utf-8"?>
<p:tagLst xmlns:p="http://schemas.openxmlformats.org/presentationml/2006/main">
  <p:tag name="AS_UNIQUEID" val="7134"/>
</p:tagLst>
</file>

<file path=ppt/tags/tag293.xml><?xml version="1.0" encoding="utf-8"?>
<p:tagLst xmlns:p="http://schemas.openxmlformats.org/presentationml/2006/main">
  <p:tag name="AS_UNIQUEID" val="7135"/>
</p:tagLst>
</file>

<file path=ppt/tags/tag294.xml><?xml version="1.0" encoding="utf-8"?>
<p:tagLst xmlns:p="http://schemas.openxmlformats.org/presentationml/2006/main">
  <p:tag name="AS_UNIQUEID" val="7136"/>
</p:tagLst>
</file>

<file path=ppt/tags/tag295.xml><?xml version="1.0" encoding="utf-8"?>
<p:tagLst xmlns:p="http://schemas.openxmlformats.org/presentationml/2006/main">
  <p:tag name="AS_UNIQUEID" val="5970"/>
  <p:tag name="KSO_WM_BEAUTIFY_FLAG" val=""/>
</p:tagLst>
</file>

<file path=ppt/tags/tag296.xml><?xml version="1.0" encoding="utf-8"?>
<p:tagLst xmlns:p="http://schemas.openxmlformats.org/presentationml/2006/main">
  <p:tag name="AS_UNIQUEID" val="5971"/>
  <p:tag name="KSO_WM_BEAUTIFY_FLAG" val=""/>
</p:tagLst>
</file>

<file path=ppt/tags/tag297.xml><?xml version="1.0" encoding="utf-8"?>
<p:tagLst xmlns:p="http://schemas.openxmlformats.org/presentationml/2006/main">
  <p:tag name="AS_UNIQUEID" val="5968"/>
</p:tagLst>
</file>

<file path=ppt/tags/tag298.xml><?xml version="1.0" encoding="utf-8"?>
<p:tagLst xmlns:p="http://schemas.openxmlformats.org/presentationml/2006/main">
  <p:tag name="AS_UNIQUEID" val="5970"/>
  <p:tag name="KSO_WM_BEAUTIFY_FLAG" val=""/>
</p:tagLst>
</file>

<file path=ppt/tags/tag299.xml><?xml version="1.0" encoding="utf-8"?>
<p:tagLst xmlns:p="http://schemas.openxmlformats.org/presentationml/2006/main">
  <p:tag name="AS_UNIQUEID" val="5972"/>
  <p:tag name="KSO_WM_BEAUTIFY_FLAG" val=""/>
</p:tagLst>
</file>

<file path=ppt/tags/tag3.xml><?xml version="1.0" encoding="utf-8"?>
<p:tagLst xmlns:p="http://schemas.openxmlformats.org/presentationml/2006/main">
  <p:tag name="AS_UNIQUEID" val="2377"/>
</p:tagLst>
</file>

<file path=ppt/tags/tag30.xml><?xml version="1.0" encoding="utf-8"?>
<p:tagLst xmlns:p="http://schemas.openxmlformats.org/presentationml/2006/main">
  <p:tag name="AS_UNIQUEID" val="6933"/>
</p:tagLst>
</file>

<file path=ppt/tags/tag300.xml><?xml version="1.0" encoding="utf-8"?>
<p:tagLst xmlns:p="http://schemas.openxmlformats.org/presentationml/2006/main">
  <p:tag name="AS_UNIQUEID" val="5977"/>
  <p:tag name="KSO_WM_BEAUTIFY_FLAG" val=""/>
</p:tagLst>
</file>

<file path=ppt/tags/tag301.xml><?xml version="1.0" encoding="utf-8"?>
<p:tagLst xmlns:p="http://schemas.openxmlformats.org/presentationml/2006/main">
  <p:tag name="AS_UNIQUEID" val="5974"/>
  <p:tag name="KSO_WM_BEAUTIFY_FLAG" val=""/>
</p:tagLst>
</file>

<file path=ppt/tags/tag302.xml><?xml version="1.0" encoding="utf-8"?>
<p:tagLst xmlns:p="http://schemas.openxmlformats.org/presentationml/2006/main">
  <p:tag name="AS_UNIQUEID" val="5975"/>
  <p:tag name="KSO_WM_BEAUTIFY_FLAG" val=""/>
</p:tagLst>
</file>

<file path=ppt/tags/tag303.xml><?xml version="1.0" encoding="utf-8"?>
<p:tagLst xmlns:p="http://schemas.openxmlformats.org/presentationml/2006/main">
  <p:tag name="AS_UNIQUEID" val="5976"/>
  <p:tag name="KSO_WM_BEAUTIFY_FLAG" val=""/>
</p:tagLst>
</file>

<file path=ppt/tags/tag304.xml><?xml version="1.0" encoding="utf-8"?>
<p:tagLst xmlns:p="http://schemas.openxmlformats.org/presentationml/2006/main">
  <p:tag name="AS_UNIQUEID" val="5978"/>
  <p:tag name="KSO_WM_BEAUTIFY_FLAG" val=""/>
</p:tagLst>
</file>

<file path=ppt/tags/tag305.xml><?xml version="1.0" encoding="utf-8"?>
<p:tagLst xmlns:p="http://schemas.openxmlformats.org/presentationml/2006/main">
  <p:tag name="AS_UNIQUEID" val="7137"/>
</p:tagLst>
</file>

<file path=ppt/tags/tag306.xml><?xml version="1.0" encoding="utf-8"?>
<p:tagLst xmlns:p="http://schemas.openxmlformats.org/presentationml/2006/main">
  <p:tag name="AS_UNIQUEID" val="5970"/>
  <p:tag name="KSO_WM_BEAUTIFY_FLAG" val=""/>
</p:tagLst>
</file>

<file path=ppt/tags/tag307.xml><?xml version="1.0" encoding="utf-8"?>
<p:tagLst xmlns:p="http://schemas.openxmlformats.org/presentationml/2006/main">
  <p:tag name="AS_UNIQUEID" val="5970"/>
  <p:tag name="KSO_WM_BEAUTIFY_FLAG" val=""/>
</p:tagLst>
</file>

<file path=ppt/tags/tag308.xml><?xml version="1.0" encoding="utf-8"?>
<p:tagLst xmlns:p="http://schemas.openxmlformats.org/presentationml/2006/main">
  <p:tag name="AS_UNIQUEID" val="5980"/>
  <p:tag name="KSO_WM_BEAUTIFY_FLAG" val=""/>
</p:tagLst>
</file>

<file path=ppt/tags/tag309.xml><?xml version="1.0" encoding="utf-8"?>
<p:tagLst xmlns:p="http://schemas.openxmlformats.org/presentationml/2006/main">
  <p:tag name="AS_UNIQUEID" val="5982"/>
  <p:tag name="KSO_WM_BEAUTIFY_FLAG" val=""/>
</p:tagLst>
</file>

<file path=ppt/tags/tag31.xml><?xml version="1.0" encoding="utf-8"?>
<p:tagLst xmlns:p="http://schemas.openxmlformats.org/presentationml/2006/main">
  <p:tag name="AS_UNIQUEID" val="6935"/>
</p:tagLst>
</file>

<file path=ppt/tags/tag310.xml><?xml version="1.0" encoding="utf-8"?>
<p:tagLst xmlns:p="http://schemas.openxmlformats.org/presentationml/2006/main">
  <p:tag name="AS_UNIQUEID" val="5982"/>
  <p:tag name="KSO_WM_BEAUTIFY_FLAG" val=""/>
</p:tagLst>
</file>

<file path=ppt/tags/tag311.xml><?xml version="1.0" encoding="utf-8"?>
<p:tagLst xmlns:p="http://schemas.openxmlformats.org/presentationml/2006/main">
  <p:tag name="AS_UNIQUEID" val="7139"/>
</p:tagLst>
</file>

<file path=ppt/tags/tag312.xml><?xml version="1.0" encoding="utf-8"?>
<p:tagLst xmlns:p="http://schemas.openxmlformats.org/presentationml/2006/main">
  <p:tag name="AS_UNIQUEID" val="7140"/>
</p:tagLst>
</file>

<file path=ppt/tags/tag313.xml><?xml version="1.0" encoding="utf-8"?>
<p:tagLst xmlns:p="http://schemas.openxmlformats.org/presentationml/2006/main">
  <p:tag name="AS_UNIQUEID" val="7141"/>
</p:tagLst>
</file>

<file path=ppt/tags/tag314.xml><?xml version="1.0" encoding="utf-8"?>
<p:tagLst xmlns:p="http://schemas.openxmlformats.org/presentationml/2006/main">
  <p:tag name="AS_UNIQUEID" val="5968"/>
</p:tagLst>
</file>

<file path=ppt/tags/tag315.xml><?xml version="1.0" encoding="utf-8"?>
<p:tagLst xmlns:p="http://schemas.openxmlformats.org/presentationml/2006/main">
  <p:tag name="AS_UNIQUEID" val="7142"/>
</p:tagLst>
</file>

<file path=ppt/tags/tag316.xml><?xml version="1.0" encoding="utf-8"?>
<p:tagLst xmlns:p="http://schemas.openxmlformats.org/presentationml/2006/main">
  <p:tag name="AS_UNIQUEID" val="5970"/>
  <p:tag name="KSO_WM_BEAUTIFY_FLAG" val=""/>
</p:tagLst>
</file>

<file path=ppt/tags/tag317.xml><?xml version="1.0" encoding="utf-8"?>
<p:tagLst xmlns:p="http://schemas.openxmlformats.org/presentationml/2006/main">
  <p:tag name="AS_UNIQUEID" val="5970"/>
  <p:tag name="KSO_WM_BEAUTIFY_FLAG" val=""/>
</p:tagLst>
</file>

<file path=ppt/tags/tag318.xml><?xml version="1.0" encoding="utf-8"?>
<p:tagLst xmlns:p="http://schemas.openxmlformats.org/presentationml/2006/main">
  <p:tag name="AS_UNIQUEID" val="5970"/>
  <p:tag name="KSO_WM_BEAUTIFY_FLAG" val=""/>
</p:tagLst>
</file>

<file path=ppt/tags/tag319.xml><?xml version="1.0" encoding="utf-8"?>
<p:tagLst xmlns:p="http://schemas.openxmlformats.org/presentationml/2006/main">
  <p:tag name="AS_UNIQUEID" val="5970"/>
  <p:tag name="KSO_WM_BEAUTIFY_FLAG" val=""/>
</p:tagLst>
</file>

<file path=ppt/tags/tag32.xml><?xml version="1.0" encoding="utf-8"?>
<p:tagLst xmlns:p="http://schemas.openxmlformats.org/presentationml/2006/main">
  <p:tag name="AS_UNIQUEID" val="6936"/>
</p:tagLst>
</file>

<file path=ppt/tags/tag320.xml><?xml version="1.0" encoding="utf-8"?>
<p:tagLst xmlns:p="http://schemas.openxmlformats.org/presentationml/2006/main">
  <p:tag name="AS_UNIQUEID" val="5970"/>
  <p:tag name="KSO_WM_BEAUTIFY_FLAG" val=""/>
</p:tagLst>
</file>

<file path=ppt/tags/tag321.xml><?xml version="1.0" encoding="utf-8"?>
<p:tagLst xmlns:p="http://schemas.openxmlformats.org/presentationml/2006/main">
  <p:tag name="AS_UNIQUEID" val="5970"/>
  <p:tag name="KSO_WM_BEAUTIFY_FLAG" val=""/>
</p:tagLst>
</file>

<file path=ppt/tags/tag322.xml><?xml version="1.0" encoding="utf-8"?>
<p:tagLst xmlns:p="http://schemas.openxmlformats.org/presentationml/2006/main">
  <p:tag name="AS_UNIQUEID" val="6007"/>
  <p:tag name="KSO_WM_BEAUTIFY_FLAG" val=""/>
</p:tagLst>
</file>

<file path=ppt/tags/tag323.xml><?xml version="1.0" encoding="utf-8"?>
<p:tagLst xmlns:p="http://schemas.openxmlformats.org/presentationml/2006/main">
  <p:tag name="AS_UNIQUEID" val="5970"/>
  <p:tag name="KSO_WM_BEAUTIFY_FLAG" val=""/>
</p:tagLst>
</file>

<file path=ppt/tags/tag324.xml><?xml version="1.0" encoding="utf-8"?>
<p:tagLst xmlns:p="http://schemas.openxmlformats.org/presentationml/2006/main">
  <p:tag name="AS_UNIQUEID" val="6020"/>
  <p:tag name="KSO_WM_BEAUTIFY_FLAG" val=""/>
  <p:tag name="KSO_WM_UNIT_TABLE_BEAUTIFY" val="smartTable{f9bc8e5d-3e3f-492a-b5ba-1a900964f567}"/>
  <p:tag name="TABLE_ENDDRAG_ORIGIN_RECT" val="917*494"/>
  <p:tag name="TABLE_ENDDRAG_RECT" val="15*52*917*494"/>
</p:tagLst>
</file>

<file path=ppt/tags/tag325.xml><?xml version="1.0" encoding="utf-8"?>
<p:tagLst xmlns:p="http://schemas.openxmlformats.org/presentationml/2006/main">
  <p:tag name="AS_UNIQUEID" val="6019"/>
</p:tagLst>
</file>

<file path=ppt/tags/tag326.xml><?xml version="1.0" encoding="utf-8"?>
<p:tagLst xmlns:p="http://schemas.openxmlformats.org/presentationml/2006/main">
  <p:tag name="AS_UNIQUEID" val="6021"/>
</p:tagLst>
</file>

<file path=ppt/tags/tag327.xml><?xml version="1.0" encoding="utf-8"?>
<p:tagLst xmlns:p="http://schemas.openxmlformats.org/presentationml/2006/main">
  <p:tag name="AS_UNIQUEID" val="6022"/>
</p:tagLst>
</file>

<file path=ppt/tags/tag328.xml><?xml version="1.0" encoding="utf-8"?>
<p:tagLst xmlns:p="http://schemas.openxmlformats.org/presentationml/2006/main">
  <p:tag name="AS_UNIQUEID" val="6023"/>
</p:tagLst>
</file>

<file path=ppt/tags/tag329.xml><?xml version="1.0" encoding="utf-8"?>
<p:tagLst xmlns:p="http://schemas.openxmlformats.org/presentationml/2006/main">
  <p:tag name="AS_UNIQUEID" val="6024"/>
</p:tagLst>
</file>

<file path=ppt/tags/tag33.xml><?xml version="1.0" encoding="utf-8"?>
<p:tagLst xmlns:p="http://schemas.openxmlformats.org/presentationml/2006/main">
  <p:tag name="AS_UNIQUEID" val="6937"/>
</p:tagLst>
</file>

<file path=ppt/tags/tag330.xml><?xml version="1.0" encoding="utf-8"?>
<p:tagLst xmlns:p="http://schemas.openxmlformats.org/presentationml/2006/main">
  <p:tag name="AS_UNIQUEID" val="6025"/>
</p:tagLst>
</file>

<file path=ppt/tags/tag331.xml><?xml version="1.0" encoding="utf-8"?>
<p:tagLst xmlns:p="http://schemas.openxmlformats.org/presentationml/2006/main">
  <p:tag name="AS_UNIQUEID" val="6026"/>
</p:tagLst>
</file>

<file path=ppt/tags/tag332.xml><?xml version="1.0" encoding="utf-8"?>
<p:tagLst xmlns:p="http://schemas.openxmlformats.org/presentationml/2006/main">
  <p:tag name="AS_UNIQUEID" val="6027"/>
</p:tagLst>
</file>

<file path=ppt/tags/tag333.xml><?xml version="1.0" encoding="utf-8"?>
<p:tagLst xmlns:p="http://schemas.openxmlformats.org/presentationml/2006/main">
  <p:tag name="AS_UNIQUEID" val="6028"/>
</p:tagLst>
</file>

<file path=ppt/tags/tag334.xml><?xml version="1.0" encoding="utf-8"?>
<p:tagLst xmlns:p="http://schemas.openxmlformats.org/presentationml/2006/main">
  <p:tag name="AS_UNIQUEID" val="6029"/>
  <p:tag name="KSO_WM_BEAUTIFY_FLAG" val=""/>
</p:tagLst>
</file>

<file path=ppt/tags/tag335.xml><?xml version="1.0" encoding="utf-8"?>
<p:tagLst xmlns:p="http://schemas.openxmlformats.org/presentationml/2006/main">
  <p:tag name="AS_UNIQUEID" val="6030"/>
  <p:tag name="KSO_WM_BEAUTIFY_FLAG" val=""/>
</p:tagLst>
</file>

<file path=ppt/tags/tag336.xml><?xml version="1.0" encoding="utf-8"?>
<p:tagLst xmlns:p="http://schemas.openxmlformats.org/presentationml/2006/main">
  <p:tag name="AS_UNIQUEID" val="6031"/>
  <p:tag name="KSO_WM_BEAUTIFY_FLAG" val=""/>
</p:tagLst>
</file>

<file path=ppt/tags/tag337.xml><?xml version="1.0" encoding="utf-8"?>
<p:tagLst xmlns:p="http://schemas.openxmlformats.org/presentationml/2006/main">
  <p:tag name="AS_UNIQUEID" val="6032"/>
  <p:tag name="KSO_WM_BEAUTIFY_FLAG" val=""/>
</p:tagLst>
</file>

<file path=ppt/tags/tag338.xml><?xml version="1.0" encoding="utf-8"?>
<p:tagLst xmlns:p="http://schemas.openxmlformats.org/presentationml/2006/main">
  <p:tag name="AS_UNIQUEID" val="6033"/>
  <p:tag name="KSO_WM_BEAUTIFY_FLAG" val=""/>
</p:tagLst>
</file>

<file path=ppt/tags/tag339.xml><?xml version="1.0" encoding="utf-8"?>
<p:tagLst xmlns:p="http://schemas.openxmlformats.org/presentationml/2006/main">
  <p:tag name="AS_UNIQUEID" val="6034"/>
</p:tagLst>
</file>

<file path=ppt/tags/tag34.xml><?xml version="1.0" encoding="utf-8"?>
<p:tagLst xmlns:p="http://schemas.openxmlformats.org/presentationml/2006/main">
  <p:tag name="AS_UNIQUEID" val="6938"/>
</p:tagLst>
</file>

<file path=ppt/tags/tag340.xml><?xml version="1.0" encoding="utf-8"?>
<p:tagLst xmlns:p="http://schemas.openxmlformats.org/presentationml/2006/main">
  <p:tag name="AS_UNIQUEID" val="6035"/>
</p:tagLst>
</file>

<file path=ppt/tags/tag341.xml><?xml version="1.0" encoding="utf-8"?>
<p:tagLst xmlns:p="http://schemas.openxmlformats.org/presentationml/2006/main">
  <p:tag name="AS_UNIQUEID" val="6036"/>
  <p:tag name="KSO_WM_BEAUTIFY_FLAG" val=""/>
</p:tagLst>
</file>

<file path=ppt/tags/tag342.xml><?xml version="1.0" encoding="utf-8"?>
<p:tagLst xmlns:p="http://schemas.openxmlformats.org/presentationml/2006/main">
  <p:tag name="AS_UNIQUEID" val="6037"/>
  <p:tag name="KSO_WM_BEAUTIFY_FLAG" val=""/>
</p:tagLst>
</file>

<file path=ppt/tags/tag343.xml><?xml version="1.0" encoding="utf-8"?>
<p:tagLst xmlns:p="http://schemas.openxmlformats.org/presentationml/2006/main">
  <p:tag name="AS_UNIQUEID" val="6038"/>
  <p:tag name="KSO_WM_BEAUTIFY_FLAG" val=""/>
</p:tagLst>
</file>

<file path=ppt/tags/tag344.xml><?xml version="1.0" encoding="utf-8"?>
<p:tagLst xmlns:p="http://schemas.openxmlformats.org/presentationml/2006/main">
  <p:tag name="AS_UNIQUEID" val="6039"/>
  <p:tag name="KSO_WM_BEAUTIFY_FLAG" val=""/>
</p:tagLst>
</file>

<file path=ppt/tags/tag345.xml><?xml version="1.0" encoding="utf-8"?>
<p:tagLst xmlns:p="http://schemas.openxmlformats.org/presentationml/2006/main">
  <p:tag name="AS_UNIQUEID" val="6040"/>
  <p:tag name="KSO_WM_BEAUTIFY_FLAG" val=""/>
</p:tagLst>
</file>

<file path=ppt/tags/tag346.xml><?xml version="1.0" encoding="utf-8"?>
<p:tagLst xmlns:p="http://schemas.openxmlformats.org/presentationml/2006/main">
  <p:tag name="AS_UNIQUEID" val="6041"/>
  <p:tag name="KSO_WM_BEAUTIFY_FLAG" val=""/>
</p:tagLst>
</file>

<file path=ppt/tags/tag347.xml><?xml version="1.0" encoding="utf-8"?>
<p:tagLst xmlns:p="http://schemas.openxmlformats.org/presentationml/2006/main">
  <p:tag name="AS_UNIQUEID" val="6042"/>
  <p:tag name="KSO_WM_BEAUTIFY_FLAG" val=""/>
</p:tagLst>
</file>

<file path=ppt/tags/tag348.xml><?xml version="1.0" encoding="utf-8"?>
<p:tagLst xmlns:p="http://schemas.openxmlformats.org/presentationml/2006/main">
  <p:tag name="AS_UNIQUEID" val="6039"/>
  <p:tag name="KSO_WM_BEAUTIFY_FLAG" val=""/>
</p:tagLst>
</file>

<file path=ppt/tags/tag349.xml><?xml version="1.0" encoding="utf-8"?>
<p:tagLst xmlns:p="http://schemas.openxmlformats.org/presentationml/2006/main">
  <p:tag name="AS_UNIQUEID" val="6262"/>
</p:tagLst>
</file>

<file path=ppt/tags/tag35.xml><?xml version="1.0" encoding="utf-8"?>
<p:tagLst xmlns:p="http://schemas.openxmlformats.org/presentationml/2006/main">
  <p:tag name="AS_UNIQUEID" val="6939"/>
</p:tagLst>
</file>

<file path=ppt/tags/tag350.xml><?xml version="1.0" encoding="utf-8"?>
<p:tagLst xmlns:p="http://schemas.openxmlformats.org/presentationml/2006/main">
  <p:tag name="AS_UNIQUEID" val="972"/>
</p:tagLst>
</file>

<file path=ppt/tags/tag351.xml><?xml version="1.0" encoding="utf-8"?>
<p:tagLst xmlns:p="http://schemas.openxmlformats.org/presentationml/2006/main">
  <p:tag name="AS_UNIQUEID" val="973"/>
</p:tagLst>
</file>

<file path=ppt/tags/tag352.xml><?xml version="1.0" encoding="utf-8"?>
<p:tagLst xmlns:p="http://schemas.openxmlformats.org/presentationml/2006/main">
  <p:tag name="AS_UNIQUEID" val="974"/>
</p:tagLst>
</file>

<file path=ppt/tags/tag353.xml><?xml version="1.0" encoding="utf-8"?>
<p:tagLst xmlns:p="http://schemas.openxmlformats.org/presentationml/2006/main">
  <p:tag name="AS_UNIQUEID" val="7146"/>
</p:tagLst>
</file>

<file path=ppt/tags/tag354.xml><?xml version="1.0" encoding="utf-8"?>
<p:tagLst xmlns:p="http://schemas.openxmlformats.org/presentationml/2006/main">
  <p:tag name="AS_UNIQUEID" val="7147"/>
</p:tagLst>
</file>

<file path=ppt/tags/tag355.xml><?xml version="1.0" encoding="utf-8"?>
<p:tagLst xmlns:p="http://schemas.openxmlformats.org/presentationml/2006/main">
  <p:tag name="AS_UNIQUEID" val="7148"/>
</p:tagLst>
</file>

<file path=ppt/tags/tag356.xml><?xml version="1.0" encoding="utf-8"?>
<p:tagLst xmlns:p="http://schemas.openxmlformats.org/presentationml/2006/main">
  <p:tag name="AS_UNIQUEID" val="7149"/>
</p:tagLst>
</file>

<file path=ppt/tags/tag357.xml><?xml version="1.0" encoding="utf-8"?>
<p:tagLst xmlns:p="http://schemas.openxmlformats.org/presentationml/2006/main">
  <p:tag name="AS_UNIQUEID" val="7150"/>
</p:tagLst>
</file>

<file path=ppt/tags/tag358.xml><?xml version="1.0" encoding="utf-8"?>
<p:tagLst xmlns:p="http://schemas.openxmlformats.org/presentationml/2006/main">
  <p:tag name="AS_UNIQUEID" val="7151"/>
</p:tagLst>
</file>

<file path=ppt/tags/tag359.xml><?xml version="1.0" encoding="utf-8"?>
<p:tagLst xmlns:p="http://schemas.openxmlformats.org/presentationml/2006/main">
  <p:tag name="AS_UNIQUEID" val="7153"/>
</p:tagLst>
</file>

<file path=ppt/tags/tag36.xml><?xml version="1.0" encoding="utf-8"?>
<p:tagLst xmlns:p="http://schemas.openxmlformats.org/presentationml/2006/main">
  <p:tag name="AS_UNIQUEID" val="6940"/>
</p:tagLst>
</file>

<file path=ppt/tags/tag360.xml><?xml version="1.0" encoding="utf-8"?>
<p:tagLst xmlns:p="http://schemas.openxmlformats.org/presentationml/2006/main">
  <p:tag name="AS_UNIQUEID" val="7154"/>
</p:tagLst>
</file>

<file path=ppt/tags/tag361.xml><?xml version="1.0" encoding="utf-8"?>
<p:tagLst xmlns:p="http://schemas.openxmlformats.org/presentationml/2006/main">
  <p:tag name="AS_UNIQUEID" val="7155"/>
</p:tagLst>
</file>

<file path=ppt/tags/tag362.xml><?xml version="1.0" encoding="utf-8"?>
<p:tagLst xmlns:p="http://schemas.openxmlformats.org/presentationml/2006/main">
  <p:tag name="AS_UNIQUEID" val="7156"/>
</p:tagLst>
</file>

<file path=ppt/tags/tag363.xml><?xml version="1.0" encoding="utf-8"?>
<p:tagLst xmlns:p="http://schemas.openxmlformats.org/presentationml/2006/main">
  <p:tag name="AS_UNIQUEID" val="7157"/>
</p:tagLst>
</file>

<file path=ppt/tags/tag364.xml><?xml version="1.0" encoding="utf-8"?>
<p:tagLst xmlns:p="http://schemas.openxmlformats.org/presentationml/2006/main">
  <p:tag name="AS_UNIQUEID" val="6773"/>
</p:tagLst>
</file>

<file path=ppt/tags/tag365.xml><?xml version="1.0" encoding="utf-8"?>
<p:tagLst xmlns:p="http://schemas.openxmlformats.org/presentationml/2006/main">
  <p:tag name="AS_UNIQUEID" val="6908"/>
</p:tagLst>
</file>

<file path=ppt/tags/tag366.xml><?xml version="1.0" encoding="utf-8"?>
<p:tagLst xmlns:p="http://schemas.openxmlformats.org/presentationml/2006/main">
  <p:tag name="AS_UNIQUEID" val="7158"/>
</p:tagLst>
</file>

<file path=ppt/tags/tag367.xml><?xml version="1.0" encoding="utf-8"?>
<p:tagLst xmlns:p="http://schemas.openxmlformats.org/presentationml/2006/main">
  <p:tag name="AS_UNIQUEID" val="7171"/>
</p:tagLst>
</file>

<file path=ppt/tags/tag368.xml><?xml version="1.0" encoding="utf-8"?>
<p:tagLst xmlns:p="http://schemas.openxmlformats.org/presentationml/2006/main">
  <p:tag name="AS_UNIQUEID" val="7160"/>
</p:tagLst>
</file>

<file path=ppt/tags/tag369.xml><?xml version="1.0" encoding="utf-8"?>
<p:tagLst xmlns:p="http://schemas.openxmlformats.org/presentationml/2006/main">
  <p:tag name="AS_UNIQUEID" val="7161"/>
</p:tagLst>
</file>

<file path=ppt/tags/tag37.xml><?xml version="1.0" encoding="utf-8"?>
<p:tagLst xmlns:p="http://schemas.openxmlformats.org/presentationml/2006/main">
  <p:tag name="AS_UNIQUEID" val="6941"/>
</p:tagLst>
</file>

<file path=ppt/tags/tag370.xml><?xml version="1.0" encoding="utf-8"?>
<p:tagLst xmlns:p="http://schemas.openxmlformats.org/presentationml/2006/main">
  <p:tag name="AS_UNIQUEID" val="7162"/>
</p:tagLst>
</file>

<file path=ppt/tags/tag371.xml><?xml version="1.0" encoding="utf-8"?>
<p:tagLst xmlns:p="http://schemas.openxmlformats.org/presentationml/2006/main">
  <p:tag name="AS_UNIQUEID" val="7163"/>
</p:tagLst>
</file>

<file path=ppt/tags/tag372.xml><?xml version="1.0" encoding="utf-8"?>
<p:tagLst xmlns:p="http://schemas.openxmlformats.org/presentationml/2006/main">
  <p:tag name="AS_UNIQUEID" val="7164"/>
</p:tagLst>
</file>

<file path=ppt/tags/tag373.xml><?xml version="1.0" encoding="utf-8"?>
<p:tagLst xmlns:p="http://schemas.openxmlformats.org/presentationml/2006/main">
  <p:tag name="AS_UNIQUEID" val="7165"/>
</p:tagLst>
</file>

<file path=ppt/tags/tag374.xml><?xml version="1.0" encoding="utf-8"?>
<p:tagLst xmlns:p="http://schemas.openxmlformats.org/presentationml/2006/main">
  <p:tag name="AS_UNIQUEID" val="7166"/>
</p:tagLst>
</file>

<file path=ppt/tags/tag375.xml><?xml version="1.0" encoding="utf-8"?>
<p:tagLst xmlns:p="http://schemas.openxmlformats.org/presentationml/2006/main">
  <p:tag name="AS_UNIQUEID" val="7167"/>
</p:tagLst>
</file>

<file path=ppt/tags/tag376.xml><?xml version="1.0" encoding="utf-8"?>
<p:tagLst xmlns:p="http://schemas.openxmlformats.org/presentationml/2006/main">
  <p:tag name="AS_UNIQUEID" val="7168"/>
</p:tagLst>
</file>

<file path=ppt/tags/tag377.xml><?xml version="1.0" encoding="utf-8"?>
<p:tagLst xmlns:p="http://schemas.openxmlformats.org/presentationml/2006/main">
  <p:tag name="AS_UNIQUEID" val="7169"/>
</p:tagLst>
</file>

<file path=ppt/tags/tag378.xml><?xml version="1.0" encoding="utf-8"?>
<p:tagLst xmlns:p="http://schemas.openxmlformats.org/presentationml/2006/main">
  <p:tag name="AS_UNIQUEID" val="7170"/>
</p:tagLst>
</file>

<file path=ppt/tags/tag379.xml><?xml version="1.0" encoding="utf-8"?>
<p:tagLst xmlns:p="http://schemas.openxmlformats.org/presentationml/2006/main">
  <p:tag name="AS_UNIQUEID" val="6918"/>
</p:tagLst>
</file>

<file path=ppt/tags/tag38.xml><?xml version="1.0" encoding="utf-8"?>
<p:tagLst xmlns:p="http://schemas.openxmlformats.org/presentationml/2006/main">
  <p:tag name="AS_UNIQUEID" val="6943"/>
</p:tagLst>
</file>

<file path=ppt/tags/tag380.xml><?xml version="1.0" encoding="utf-8"?>
<p:tagLst xmlns:p="http://schemas.openxmlformats.org/presentationml/2006/main">
  <p:tag name="AS_UNIQUEID" val="6919"/>
</p:tagLst>
</file>

<file path=ppt/tags/tag381.xml><?xml version="1.0" encoding="utf-8"?>
<p:tagLst xmlns:p="http://schemas.openxmlformats.org/presentationml/2006/main">
  <p:tag name="AS_UNIQUEID" val="6920"/>
</p:tagLst>
</file>

<file path=ppt/tags/tag382.xml><?xml version="1.0" encoding="utf-8"?>
<p:tagLst xmlns:p="http://schemas.openxmlformats.org/presentationml/2006/main">
  <p:tag name="AS_UNIQUEID" val="6921"/>
</p:tagLst>
</file>

<file path=ppt/tags/tag383.xml><?xml version="1.0" encoding="utf-8"?>
<p:tagLst xmlns:p="http://schemas.openxmlformats.org/presentationml/2006/main">
  <p:tag name="AS_UNIQUEID" val="6922"/>
</p:tagLst>
</file>

<file path=ppt/tags/tag384.xml><?xml version="1.0" encoding="utf-8"?>
<p:tagLst xmlns:p="http://schemas.openxmlformats.org/presentationml/2006/main">
  <p:tag name="AS_UNIQUEID" val="6923"/>
</p:tagLst>
</file>

<file path=ppt/tags/tag385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NDg0ZWQwMGJjZjFlMTQwMTQ0YTQzNzNiMjllNjgzOWMifQ=="/>
</p:tagLst>
</file>

<file path=ppt/tags/tag39.xml><?xml version="1.0" encoding="utf-8"?>
<p:tagLst xmlns:p="http://schemas.openxmlformats.org/presentationml/2006/main">
  <p:tag name="AS_UNIQUEID" val="6944"/>
</p:tagLst>
</file>

<file path=ppt/tags/tag4.xml><?xml version="1.0" encoding="utf-8"?>
<p:tagLst xmlns:p="http://schemas.openxmlformats.org/presentationml/2006/main">
  <p:tag name="AS_UNIQUEID" val="2378"/>
</p:tagLst>
</file>

<file path=ppt/tags/tag40.xml><?xml version="1.0" encoding="utf-8"?>
<p:tagLst xmlns:p="http://schemas.openxmlformats.org/presentationml/2006/main">
  <p:tag name="AS_UNIQUEID" val="6945"/>
</p:tagLst>
</file>

<file path=ppt/tags/tag41.xml><?xml version="1.0" encoding="utf-8"?>
<p:tagLst xmlns:p="http://schemas.openxmlformats.org/presentationml/2006/main">
  <p:tag name="AS_UNIQUEID" val="6946"/>
</p:tagLst>
</file>

<file path=ppt/tags/tag42.xml><?xml version="1.0" encoding="utf-8"?>
<p:tagLst xmlns:p="http://schemas.openxmlformats.org/presentationml/2006/main">
  <p:tag name="AS_UNIQUEID" val="6947"/>
</p:tagLst>
</file>

<file path=ppt/tags/tag43.xml><?xml version="1.0" encoding="utf-8"?>
<p:tagLst xmlns:p="http://schemas.openxmlformats.org/presentationml/2006/main">
  <p:tag name="AS_UNIQUEID" val="6948"/>
</p:tagLst>
</file>

<file path=ppt/tags/tag44.xml><?xml version="1.0" encoding="utf-8"?>
<p:tagLst xmlns:p="http://schemas.openxmlformats.org/presentationml/2006/main">
  <p:tag name="AS_UNIQUEID" val="6949"/>
</p:tagLst>
</file>

<file path=ppt/tags/tag45.xml><?xml version="1.0" encoding="utf-8"?>
<p:tagLst xmlns:p="http://schemas.openxmlformats.org/presentationml/2006/main">
  <p:tag name="AS_UNIQUEID" val="6950"/>
</p:tagLst>
</file>

<file path=ppt/tags/tag46.xml><?xml version="1.0" encoding="utf-8"?>
<p:tagLst xmlns:p="http://schemas.openxmlformats.org/presentationml/2006/main">
  <p:tag name="AS_UNIQUEID" val="6952"/>
</p:tagLst>
</file>

<file path=ppt/tags/tag47.xml><?xml version="1.0" encoding="utf-8"?>
<p:tagLst xmlns:p="http://schemas.openxmlformats.org/presentationml/2006/main">
  <p:tag name="AS_UNIQUEID" val="6953"/>
</p:tagLst>
</file>

<file path=ppt/tags/tag48.xml><?xml version="1.0" encoding="utf-8"?>
<p:tagLst xmlns:p="http://schemas.openxmlformats.org/presentationml/2006/main">
  <p:tag name="AS_UNIQUEID" val="1831"/>
</p:tagLst>
</file>

<file path=ppt/tags/tag49.xml><?xml version="1.0" encoding="utf-8"?>
<p:tagLst xmlns:p="http://schemas.openxmlformats.org/presentationml/2006/main">
  <p:tag name="AS_UNIQUEID" val="6954"/>
  <p:tag name="KSO_WM_DIAGRAM_VIRTUALLY_FRAME" val="{&quot;height&quot;:269.67803149606306,&quot;left&quot;:54.71850393700786,&quot;top&quot;:264.52173228346453,&quot;width&quot;:793.0951181102362}"/>
</p:tagLst>
</file>

<file path=ppt/tags/tag5.xml><?xml version="1.0" encoding="utf-8"?>
<p:tagLst xmlns:p="http://schemas.openxmlformats.org/presentationml/2006/main">
  <p:tag name="AS_UNIQUEID" val="2379"/>
</p:tagLst>
</file>

<file path=ppt/tags/tag50.xml><?xml version="1.0" encoding="utf-8"?>
<p:tagLst xmlns:p="http://schemas.openxmlformats.org/presentationml/2006/main">
  <p:tag name="AS_UNIQUEID" val="6955"/>
  <p:tag name="KSO_WM_DIAGRAM_VIRTUALLY_FRAME" val="{&quot;height&quot;:269.67803149606306,&quot;left&quot;:54.71850393700786,&quot;top&quot;:264.52173228346453,&quot;width&quot;:793.0951181102362}"/>
</p:tagLst>
</file>

<file path=ppt/tags/tag51.xml><?xml version="1.0" encoding="utf-8"?>
<p:tagLst xmlns:p="http://schemas.openxmlformats.org/presentationml/2006/main">
  <p:tag name="AS_UNIQUEID" val="6956"/>
  <p:tag name="KSO_WM_DIAGRAM_VIRTUALLY_FRAME" val="{&quot;height&quot;:269.67803149606306,&quot;left&quot;:54.71850393700786,&quot;top&quot;:264.52173228346453,&quot;width&quot;:793.0951181102362}"/>
</p:tagLst>
</file>

<file path=ppt/tags/tag52.xml><?xml version="1.0" encoding="utf-8"?>
<p:tagLst xmlns:p="http://schemas.openxmlformats.org/presentationml/2006/main">
  <p:tag name="AS_UNIQUEID" val="6957"/>
  <p:tag name="KSO_WM_DIAGRAM_VIRTUALLY_FRAME" val="{&quot;height&quot;:269.67803149606306,&quot;left&quot;:54.71850393700786,&quot;top&quot;:264.52173228346453,&quot;width&quot;:793.0951181102362}"/>
</p:tagLst>
</file>

<file path=ppt/tags/tag53.xml><?xml version="1.0" encoding="utf-8"?>
<p:tagLst xmlns:p="http://schemas.openxmlformats.org/presentationml/2006/main">
  <p:tag name="AS_UNIQUEID" val="6958"/>
</p:tagLst>
</file>

<file path=ppt/tags/tag54.xml><?xml version="1.0" encoding="utf-8"?>
<p:tagLst xmlns:p="http://schemas.openxmlformats.org/presentationml/2006/main">
  <p:tag name="AS_UNIQUEID" val="6959"/>
</p:tagLst>
</file>

<file path=ppt/tags/tag55.xml><?xml version="1.0" encoding="utf-8"?>
<p:tagLst xmlns:p="http://schemas.openxmlformats.org/presentationml/2006/main">
  <p:tag name="AS_UNIQUEID" val="6961"/>
</p:tagLst>
</file>

<file path=ppt/tags/tag56.xml><?xml version="1.0" encoding="utf-8"?>
<p:tagLst xmlns:p="http://schemas.openxmlformats.org/presentationml/2006/main">
  <p:tag name="AS_UNIQUEID" val="3099"/>
</p:tagLst>
</file>

<file path=ppt/tags/tag57.xml><?xml version="1.0" encoding="utf-8"?>
<p:tagLst xmlns:p="http://schemas.openxmlformats.org/presentationml/2006/main">
  <p:tag name="AS_UNIQUEID" val="6962"/>
</p:tagLst>
</file>

<file path=ppt/tags/tag58.xml><?xml version="1.0" encoding="utf-8"?>
<p:tagLst xmlns:p="http://schemas.openxmlformats.org/presentationml/2006/main">
  <p:tag name="AS_UNIQUEID" val="6963"/>
</p:tagLst>
</file>

<file path=ppt/tags/tag59.xml><?xml version="1.0" encoding="utf-8"?>
<p:tagLst xmlns:p="http://schemas.openxmlformats.org/presentationml/2006/main">
  <p:tag name="AS_UNIQUEID" val="6964"/>
</p:tagLst>
</file>

<file path=ppt/tags/tag6.xml><?xml version="1.0" encoding="utf-8"?>
<p:tagLst xmlns:p="http://schemas.openxmlformats.org/presentationml/2006/main">
  <p:tag name="AS_UNIQUEID" val="2380"/>
</p:tagLst>
</file>

<file path=ppt/tags/tag60.xml><?xml version="1.0" encoding="utf-8"?>
<p:tagLst xmlns:p="http://schemas.openxmlformats.org/presentationml/2006/main">
  <p:tag name="AS_UNIQUEID" val="6965"/>
</p:tagLst>
</file>

<file path=ppt/tags/tag61.xml><?xml version="1.0" encoding="utf-8"?>
<p:tagLst xmlns:p="http://schemas.openxmlformats.org/presentationml/2006/main">
  <p:tag name="AS_UNIQUEID" val="6966"/>
  <p:tag name="TABLE_ENDDRAG_ORIGIN_RECT" val="550*376"/>
  <p:tag name="TABLE_ENDDRAG_RECT" val="403*116*550*376"/>
</p:tagLst>
</file>

<file path=ppt/tags/tag62.xml><?xml version="1.0" encoding="utf-8"?>
<p:tagLst xmlns:p="http://schemas.openxmlformats.org/presentationml/2006/main">
  <p:tag name="AS_UNIQUEID" val="6967"/>
</p:tagLst>
</file>

<file path=ppt/tags/tag63.xml><?xml version="1.0" encoding="utf-8"?>
<p:tagLst xmlns:p="http://schemas.openxmlformats.org/presentationml/2006/main">
  <p:tag name="AS_UNIQUEID" val="6968"/>
</p:tagLst>
</file>

<file path=ppt/tags/tag64.xml><?xml version="1.0" encoding="utf-8"?>
<p:tagLst xmlns:p="http://schemas.openxmlformats.org/presentationml/2006/main">
  <p:tag name="AS_UNIQUEID" val="6969"/>
</p:tagLst>
</file>

<file path=ppt/tags/tag65.xml><?xml version="1.0" encoding="utf-8"?>
<p:tagLst xmlns:p="http://schemas.openxmlformats.org/presentationml/2006/main">
  <p:tag name="AS_UNIQUEID" val="6970"/>
</p:tagLst>
</file>

<file path=ppt/tags/tag66.xml><?xml version="1.0" encoding="utf-8"?>
<p:tagLst xmlns:p="http://schemas.openxmlformats.org/presentationml/2006/main">
  <p:tag name="AS_UNIQUEID" val="6971"/>
</p:tagLst>
</file>

<file path=ppt/tags/tag67.xml><?xml version="1.0" encoding="utf-8"?>
<p:tagLst xmlns:p="http://schemas.openxmlformats.org/presentationml/2006/main">
  <p:tag name="AS_UNIQUEID" val="6972"/>
</p:tagLst>
</file>

<file path=ppt/tags/tag68.xml><?xml version="1.0" encoding="utf-8"?>
<p:tagLst xmlns:p="http://schemas.openxmlformats.org/presentationml/2006/main">
  <p:tag name="AS_UNIQUEID" val="6973"/>
</p:tagLst>
</file>

<file path=ppt/tags/tag69.xml><?xml version="1.0" encoding="utf-8"?>
<p:tagLst xmlns:p="http://schemas.openxmlformats.org/presentationml/2006/main">
  <p:tag name="AS_UNIQUEID" val="6974"/>
</p:tagLst>
</file>

<file path=ppt/tags/tag7.xml><?xml version="1.0" encoding="utf-8"?>
<p:tagLst xmlns:p="http://schemas.openxmlformats.org/presentationml/2006/main">
  <p:tag name="AS_UNIQUEID" val="2381"/>
</p:tagLst>
</file>

<file path=ppt/tags/tag70.xml><?xml version="1.0" encoding="utf-8"?>
<p:tagLst xmlns:p="http://schemas.openxmlformats.org/presentationml/2006/main">
  <p:tag name="AS_UNIQUEID" val="6975"/>
</p:tagLst>
</file>

<file path=ppt/tags/tag71.xml><?xml version="1.0" encoding="utf-8"?>
<p:tagLst xmlns:p="http://schemas.openxmlformats.org/presentationml/2006/main">
  <p:tag name="AS_UNIQUEID" val="6976"/>
</p:tagLst>
</file>

<file path=ppt/tags/tag72.xml><?xml version="1.0" encoding="utf-8"?>
<p:tagLst xmlns:p="http://schemas.openxmlformats.org/presentationml/2006/main">
  <p:tag name="AS_UNIQUEID" val="6977"/>
</p:tagLst>
</file>

<file path=ppt/tags/tag73.xml><?xml version="1.0" encoding="utf-8"?>
<p:tagLst xmlns:p="http://schemas.openxmlformats.org/presentationml/2006/main">
  <p:tag name="AS_UNIQUEID" val="6978"/>
</p:tagLst>
</file>

<file path=ppt/tags/tag74.xml><?xml version="1.0" encoding="utf-8"?>
<p:tagLst xmlns:p="http://schemas.openxmlformats.org/presentationml/2006/main">
  <p:tag name="AS_UNIQUEID" val="6979"/>
</p:tagLst>
</file>

<file path=ppt/tags/tag75.xml><?xml version="1.0" encoding="utf-8"?>
<p:tagLst xmlns:p="http://schemas.openxmlformats.org/presentationml/2006/main">
  <p:tag name="AS_UNIQUEID" val="6980"/>
</p:tagLst>
</file>

<file path=ppt/tags/tag76.xml><?xml version="1.0" encoding="utf-8"?>
<p:tagLst xmlns:p="http://schemas.openxmlformats.org/presentationml/2006/main">
  <p:tag name="AS_UNIQUEID" val="6981"/>
</p:tagLst>
</file>

<file path=ppt/tags/tag77.xml><?xml version="1.0" encoding="utf-8"?>
<p:tagLst xmlns:p="http://schemas.openxmlformats.org/presentationml/2006/main">
  <p:tag name="AS_UNIQUEID" val="6982"/>
</p:tagLst>
</file>

<file path=ppt/tags/tag78.xml><?xml version="1.0" encoding="utf-8"?>
<p:tagLst xmlns:p="http://schemas.openxmlformats.org/presentationml/2006/main">
  <p:tag name="AS_UNIQUEID" val="6983"/>
</p:tagLst>
</file>

<file path=ppt/tags/tag79.xml><?xml version="1.0" encoding="utf-8"?>
<p:tagLst xmlns:p="http://schemas.openxmlformats.org/presentationml/2006/main">
  <p:tag name="AS_UNIQUEID" val="6984"/>
</p:tagLst>
</file>

<file path=ppt/tags/tag8.xml><?xml version="1.0" encoding="utf-8"?>
<p:tagLst xmlns:p="http://schemas.openxmlformats.org/presentationml/2006/main">
  <p:tag name="AS_UNIQUEID" val="2382"/>
</p:tagLst>
</file>

<file path=ppt/tags/tag80.xml><?xml version="1.0" encoding="utf-8"?>
<p:tagLst xmlns:p="http://schemas.openxmlformats.org/presentationml/2006/main">
  <p:tag name="AS_UNIQUEID" val="6985"/>
</p:tagLst>
</file>

<file path=ppt/tags/tag81.xml><?xml version="1.0" encoding="utf-8"?>
<p:tagLst xmlns:p="http://schemas.openxmlformats.org/presentationml/2006/main">
  <p:tag name="AS_UNIQUEID" val="6986"/>
</p:tagLst>
</file>

<file path=ppt/tags/tag82.xml><?xml version="1.0" encoding="utf-8"?>
<p:tagLst xmlns:p="http://schemas.openxmlformats.org/presentationml/2006/main">
  <p:tag name="AS_UNIQUEID" val="6987"/>
</p:tagLst>
</file>

<file path=ppt/tags/tag83.xml><?xml version="1.0" encoding="utf-8"?>
<p:tagLst xmlns:p="http://schemas.openxmlformats.org/presentationml/2006/main">
  <p:tag name="AS_UNIQUEID" val="2684"/>
  <p:tag name="KSO_WM_UNIT_TABLE_BEAUTIFY" val="smartTable{70d5db13-5d0b-4b17-bdcb-b1ec0cef04c8}"/>
  <p:tag name="TABLE_ENDDRAG_ORIGIN_RECT" val="829*191"/>
  <p:tag name="TABLE_ENDDRAG_RECT" val="92*106*829*191"/>
</p:tagLst>
</file>

<file path=ppt/tags/tag84.xml><?xml version="1.0" encoding="utf-8"?>
<p:tagLst xmlns:p="http://schemas.openxmlformats.org/presentationml/2006/main">
  <p:tag name="AS_UNIQUEID" val="6989"/>
</p:tagLst>
</file>

<file path=ppt/tags/tag85.xml><?xml version="1.0" encoding="utf-8"?>
<p:tagLst xmlns:p="http://schemas.openxmlformats.org/presentationml/2006/main">
  <p:tag name="AS_UNIQUEID" val="6990"/>
</p:tagLst>
</file>

<file path=ppt/tags/tag86.xml><?xml version="1.0" encoding="utf-8"?>
<p:tagLst xmlns:p="http://schemas.openxmlformats.org/presentationml/2006/main">
  <p:tag name="AS_UNIQUEID" val="6991"/>
</p:tagLst>
</file>

<file path=ppt/tags/tag87.xml><?xml version="1.0" encoding="utf-8"?>
<p:tagLst xmlns:p="http://schemas.openxmlformats.org/presentationml/2006/main">
  <p:tag name="AS_UNIQUEID" val="6992"/>
</p:tagLst>
</file>

<file path=ppt/tags/tag88.xml><?xml version="1.0" encoding="utf-8"?>
<p:tagLst xmlns:p="http://schemas.openxmlformats.org/presentationml/2006/main">
  <p:tag name="AS_UNIQUEID" val="6993"/>
</p:tagLst>
</file>

<file path=ppt/tags/tag89.xml><?xml version="1.0" encoding="utf-8"?>
<p:tagLst xmlns:p="http://schemas.openxmlformats.org/presentationml/2006/main">
  <p:tag name="AS_UNIQUEID" val="6994"/>
</p:tagLst>
</file>

<file path=ppt/tags/tag9.xml><?xml version="1.0" encoding="utf-8"?>
<p:tagLst xmlns:p="http://schemas.openxmlformats.org/presentationml/2006/main">
  <p:tag name="AS_UNIQUEID" val="4914"/>
</p:tagLst>
</file>

<file path=ppt/tags/tag90.xml><?xml version="1.0" encoding="utf-8"?>
<p:tagLst xmlns:p="http://schemas.openxmlformats.org/presentationml/2006/main">
  <p:tag name="AS_UNIQUEID" val="6995"/>
</p:tagLst>
</file>

<file path=ppt/tags/tag91.xml><?xml version="1.0" encoding="utf-8"?>
<p:tagLst xmlns:p="http://schemas.openxmlformats.org/presentationml/2006/main">
  <p:tag name="AS_UNIQUEID" val="6996"/>
</p:tagLst>
</file>

<file path=ppt/tags/tag92.xml><?xml version="1.0" encoding="utf-8"?>
<p:tagLst xmlns:p="http://schemas.openxmlformats.org/presentationml/2006/main">
  <p:tag name="AS_UNIQUEID" val="6997"/>
</p:tagLst>
</file>

<file path=ppt/tags/tag93.xml><?xml version="1.0" encoding="utf-8"?>
<p:tagLst xmlns:p="http://schemas.openxmlformats.org/presentationml/2006/main">
  <p:tag name="AS_UNIQUEID" val="6998"/>
</p:tagLst>
</file>

<file path=ppt/tags/tag94.xml><?xml version="1.0" encoding="utf-8"?>
<p:tagLst xmlns:p="http://schemas.openxmlformats.org/presentationml/2006/main">
  <p:tag name="AS_UNIQUEID" val="6999"/>
</p:tagLst>
</file>

<file path=ppt/tags/tag95.xml><?xml version="1.0" encoding="utf-8"?>
<p:tagLst xmlns:p="http://schemas.openxmlformats.org/presentationml/2006/main">
  <p:tag name="AS_UNIQUEID" val="7000"/>
</p:tagLst>
</file>

<file path=ppt/tags/tag96.xml><?xml version="1.0" encoding="utf-8"?>
<p:tagLst xmlns:p="http://schemas.openxmlformats.org/presentationml/2006/main">
  <p:tag name="AS_UNIQUEID" val="7001"/>
</p:tagLst>
</file>

<file path=ppt/tags/tag97.xml><?xml version="1.0" encoding="utf-8"?>
<p:tagLst xmlns:p="http://schemas.openxmlformats.org/presentationml/2006/main">
  <p:tag name="AS_UNIQUEID" val="7002"/>
</p:tagLst>
</file>

<file path=ppt/tags/tag98.xml><?xml version="1.0" encoding="utf-8"?>
<p:tagLst xmlns:p="http://schemas.openxmlformats.org/presentationml/2006/main">
  <p:tag name="AS_UNIQUEID" val="7003"/>
</p:tagLst>
</file>

<file path=ppt/tags/tag99.xml><?xml version="1.0" encoding="utf-8"?>
<p:tagLst xmlns:p="http://schemas.openxmlformats.org/presentationml/2006/main">
  <p:tag name="AS_UNIQUEID" val="7004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5870</Words>
  <Application>WPS 演示</Application>
  <PresentationFormat/>
  <Paragraphs>682</Paragraphs>
  <Slides>28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7" baseType="lpstr">
      <vt:lpstr>Arial</vt:lpstr>
      <vt:lpstr>宋体</vt:lpstr>
      <vt:lpstr>Wingdings</vt:lpstr>
      <vt:lpstr>微软雅黑</vt:lpstr>
      <vt:lpstr>Impact</vt:lpstr>
      <vt:lpstr>Arial</vt:lpstr>
      <vt:lpstr>黑体</vt:lpstr>
      <vt:lpstr>Wingdings</vt:lpstr>
      <vt:lpstr>思源黑体 CN Heavy</vt:lpstr>
      <vt:lpstr>思源黑体 CN Regular</vt:lpstr>
      <vt:lpstr>Times New Roman</vt:lpstr>
      <vt:lpstr>思源黑体 CN Normal</vt:lpstr>
      <vt:lpstr>阿里巴巴普惠体 R</vt:lpstr>
      <vt:lpstr>Times New Roman</vt:lpstr>
      <vt:lpstr>Arial Unicode MS</vt:lpstr>
      <vt:lpstr>Calibri</vt:lpstr>
      <vt:lpstr>楷体</vt:lpstr>
      <vt:lpstr>Office theme</vt:lpstr>
      <vt:lpstr>PBrush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家有一宝</cp:lastModifiedBy>
  <cp:revision>2</cp:revision>
  <cp:lastPrinted>2024-12-15T08:44:00Z</cp:lastPrinted>
  <dcterms:created xsi:type="dcterms:W3CDTF">2024-12-15T08:44:00Z</dcterms:created>
  <dcterms:modified xsi:type="dcterms:W3CDTF">2025-03-18T09:29:03Z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3E30BCE662BD449EB3D41A4650689558_12</vt:lpwstr>
  </property>
  <property fmtid="{D5CDD505-2E9C-101B-9397-08002B2CF9AE}" pid="7" name="KSOProductBuildVer">
    <vt:lpwstr>2052-12.1.0.20305</vt:lpwstr>
  </property>
</Properties>
</file>