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Override PartName="/customXml/itemProps217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8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649" r:id="rId3"/>
    <p:sldId id="710" r:id="rId4"/>
    <p:sldId id="709" r:id="rId5"/>
    <p:sldId id="711" r:id="rId6"/>
    <p:sldId id="712" r:id="rId7"/>
    <p:sldId id="370" r:id="rId8"/>
    <p:sldId id="721" r:id="rId9"/>
    <p:sldId id="713" r:id="rId10"/>
    <p:sldId id="717" r:id="rId11"/>
    <p:sldId id="718" r:id="rId12"/>
    <p:sldId id="722" r:id="rId13"/>
    <p:sldId id="726" r:id="rId14"/>
    <p:sldId id="728" r:id="rId15"/>
    <p:sldId id="729" r:id="rId16"/>
    <p:sldId id="730" r:id="rId17"/>
    <p:sldId id="734" r:id="rId18"/>
    <p:sldId id="731" r:id="rId19"/>
    <p:sldId id="732" r:id="rId20"/>
    <p:sldId id="733" r:id="rId21"/>
    <p:sldId id="680" r:id="rId22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6" userDrawn="1">
          <p15:clr>
            <a:srgbClr val="A4A3A4"/>
          </p15:clr>
        </p15:guide>
        <p15:guide id="2" pos="387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A" lastIdx="0" clrIdx="0"/>
  <p:cmAuthor id="1" name="孙文纯" initials="孙文纯" lastIdx="0" clrIdx="0"/>
  <p:cmAuthor id="2" name="作者" initials="A" lastIdx="0" clrIdx="1"/>
  <p:cmAuthor id="4" name="赵秀丽" initials="赵" lastIdx="0" clrIdx="0"/>
  <p:cmAuthor id="5" name="Charlotte" initials="C" lastIdx="0" clrIdx="0"/>
  <p:cmAuthor id="6" name="lenovo" initials="l" lastIdx="0" clrIdx="0"/>
  <p:cmAuthor id="7" name="1206988966@qq.com" initials="1" lastIdx="0" clrIdx="2"/>
  <p:cmAuthor id="8" name="姜伟光" initials="姜" lastIdx="0" clrIdx="0"/>
  <p:cmAuthor id="3" name="huangyan" initials="h" lastIdx="0" clrIdx="0"/>
  <p:cmAuthor id="10" name="86183" initials="8" lastIdx="0" clrIdx="9"/>
  <p:cmAuthor id="9" name="幸兴" initials="幸" lastIdx="0" clrIdx="8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366"/>
        <p:guide pos="387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218.xml"/><Relationship Id="rId3" Type="http://schemas.openxmlformats.org/officeDocument/2006/relationships/slide" Target="slides/slide1.xml"/><Relationship Id="rId29" Type="http://schemas.openxmlformats.org/officeDocument/2006/relationships/customXml" Target="../customXml/item1.xml"/><Relationship Id="rId28" Type="http://schemas.openxmlformats.org/officeDocument/2006/relationships/customXmlProps" Target="../customXml/itemProps217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833166-A0DC-439C-BB18-E1C354354B94}" type="doc">
      <dgm:prSet loTypeId="urn:microsoft.com/office/officeart/2009/3/layout/StepUp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zh-CN" altLang="en-US"/>
        </a:p>
      </dgm:t>
    </dgm:pt>
    <dgm:pt modelId="{686AB251-5B58-4B3A-BF4D-0482B591B1FB}" cxnId="{69B23E7D-0B82-428F-9CA5-F9CA3457387A}" type="parTrans">
      <dgm:prSet/>
      <dgm:spPr/>
      <dgm:t>
        <a:bodyPr/>
        <a:lstStyle/>
        <a:p>
          <a:endParaRPr lang="zh-CN" altLang="en-US"/>
        </a:p>
      </dgm:t>
    </dgm:pt>
    <dgm:pt modelId="{0C19CE10-255E-4C86-A732-B4B5D35C5AD8}">
      <dgm:prSet phldrT="[文本]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400"/>
            <a:t>为何调</a:t>
          </a:r>
          <a:endParaRPr lang="en-US" altLang="zh-CN" sz="4400"/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>
              <a:solidFill>
                <a:srgbClr val="FF0000"/>
              </a:solidFill>
            </a:rPr>
            <a:t>（分析原因）</a:t>
          </a:r>
          <a:endParaRPr lang="zh-CN" altLang="en-US" sz="2800" b="1">
            <a:solidFill>
              <a:srgbClr val="FF0000"/>
            </a:solidFill>
          </a:endParaRPr>
        </a:p>
      </dgm:t>
    </dgm:pt>
    <dgm:pt modelId="{C79D52D0-9221-4239-8708-217CB32A2E9F}" cxnId="{69B23E7D-0B82-428F-9CA5-F9CA3457387A}" type="sibTrans">
      <dgm:prSet/>
      <dgm:spPr/>
      <dgm:t>
        <a:bodyPr/>
        <a:lstStyle/>
        <a:p>
          <a:endParaRPr lang="zh-CN" altLang="en-US"/>
        </a:p>
      </dgm:t>
    </dgm:pt>
    <dgm:pt modelId="{70E68969-BCC6-443D-B7D8-74C0ED82B6E9}" cxnId="{5F697749-ED45-49CD-9CBD-24C7C9EA34AC}" type="parTrans">
      <dgm:prSet/>
      <dgm:spPr/>
      <dgm:t>
        <a:bodyPr/>
        <a:lstStyle/>
        <a:p>
          <a:endParaRPr lang="zh-CN" altLang="en-US"/>
        </a:p>
      </dgm:t>
    </dgm:pt>
    <dgm:pt modelId="{5A139C9C-9650-4ABE-BA32-1E7DA68680EA}">
      <dgm:prSet phldrT="[文本]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400"/>
            <a:t>如何调</a:t>
          </a:r>
          <a:endParaRPr lang="en-US" altLang="zh-CN" sz="4400"/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>
              <a:solidFill>
                <a:srgbClr val="FF0000"/>
              </a:solidFill>
            </a:rPr>
            <a:t>（线路选择的可行性、工程状况分析）</a:t>
          </a:r>
          <a:endParaRPr lang="zh-CN" altLang="en-US" sz="2800" b="1">
            <a:solidFill>
              <a:srgbClr val="FF0000"/>
            </a:solidFill>
          </a:endParaRPr>
        </a:p>
      </dgm:t>
    </dgm:pt>
    <dgm:pt modelId="{3FC980B6-798F-44A7-A675-241FF18EF78A}" cxnId="{5F697749-ED45-49CD-9CBD-24C7C9EA34AC}" type="sibTrans">
      <dgm:prSet/>
      <dgm:spPr/>
      <dgm:t>
        <a:bodyPr/>
        <a:lstStyle/>
        <a:p>
          <a:endParaRPr lang="zh-CN" altLang="en-US"/>
        </a:p>
      </dgm:t>
    </dgm:pt>
    <dgm:pt modelId="{099C1464-7AD1-41C4-BFE0-72A23F73DF81}" cxnId="{AF622EFD-55F7-4DE3-BBE2-4097E3093DAC}" type="parTrans">
      <dgm:prSet/>
      <dgm:spPr/>
      <dgm:t>
        <a:bodyPr/>
        <a:lstStyle/>
        <a:p>
          <a:endParaRPr lang="zh-CN" altLang="en-US"/>
        </a:p>
      </dgm:t>
    </dgm:pt>
    <dgm:pt modelId="{F0E8E5B7-4FBF-44C8-A32B-6CF04C6EA581}">
      <dgm:prSet phldrT="[文本]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400"/>
            <a:t>调如何</a:t>
          </a:r>
          <a:endParaRPr lang="en-US" altLang="zh-CN" sz="4400"/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>
              <a:solidFill>
                <a:srgbClr val="FF0000"/>
              </a:solidFill>
            </a:rPr>
            <a:t>（影响分析）</a:t>
          </a:r>
          <a:endParaRPr lang="zh-CN" altLang="en-US" sz="2800" b="1">
            <a:solidFill>
              <a:srgbClr val="FF0000"/>
            </a:solidFill>
          </a:endParaRPr>
        </a:p>
      </dgm:t>
    </dgm:pt>
    <dgm:pt modelId="{F86B953B-9AD9-4B9B-9548-0464CB07FC1B}" cxnId="{AF622EFD-55F7-4DE3-BBE2-4097E3093DAC}" type="sibTrans">
      <dgm:prSet/>
      <dgm:spPr/>
      <dgm:t>
        <a:bodyPr/>
        <a:lstStyle/>
        <a:p>
          <a:endParaRPr lang="zh-CN" altLang="en-US"/>
        </a:p>
      </dgm:t>
    </dgm:pt>
    <dgm:pt modelId="{2FDC1267-5298-4779-B718-16AE83F87D07}" type="pres">
      <dgm:prSet presAssocID="{40833166-A0DC-439C-BB18-E1C354354B94}" presName="rootnode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CN" altLang="en-US"/>
        </a:p>
      </dgm:t>
    </dgm:pt>
    <dgm:pt modelId="{7638FBAC-BF49-4D0D-A3C6-92B1F6FB1AD8}" type="pres">
      <dgm:prSet presAssocID="{0C19CE10-255E-4C86-A732-B4B5D35C5AD8}" presName="composite"/>
      <dgm:spPr/>
      <dgm:t>
        <a:bodyPr/>
        <a:lstStyle/>
        <a:p/>
      </dgm:t>
    </dgm:pt>
    <dgm:pt modelId="{394842D9-0E10-4AF6-85EC-5D50B2799334}" type="pres">
      <dgm:prSet presAssocID="{0C19CE10-255E-4C86-A732-B4B5D35C5AD8}" presName="LShape" presStyleLbl="alignNode1" presStyleCnt="3"/>
      <dgm:spPr/>
      <dgm:t>
        <a:bodyPr/>
        <a:lstStyle/>
        <a:p/>
      </dgm:t>
    </dgm:pt>
    <dgm:pt modelId="{14C9499C-27C9-4F0B-807C-0198AEF85F15}" type="pres">
      <dgm:prSet presAssocID="{0C19CE10-255E-4C86-A732-B4B5D35C5AD8}" presName="ParentText" presStyleLbl="revTx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2175289-AB31-4258-9528-35D800CDB335}" type="pres">
      <dgm:prSet presAssocID="{0C19CE10-255E-4C86-A732-B4B5D35C5AD8}" presName="Triangle" presStyleLbl="alignNode1" presStyleCnt="3"/>
      <dgm:spPr/>
      <dgm:t>
        <a:bodyPr/>
        <a:lstStyle/>
        <a:p/>
      </dgm:t>
    </dgm:pt>
    <dgm:pt modelId="{9AC308A8-67A8-45F2-9F64-57B5CA651BF0}" type="pres">
      <dgm:prSet presAssocID="{C79D52D0-9221-4239-8708-217CB32A2E9F}" presName="sibTrans"/>
      <dgm:spPr/>
      <dgm:t>
        <a:bodyPr/>
        <a:lstStyle/>
        <a:p/>
      </dgm:t>
    </dgm:pt>
    <dgm:pt modelId="{FD465BCE-826D-4AD7-A21C-594FCDFE11C9}" type="pres">
      <dgm:prSet presAssocID="{C79D52D0-9221-4239-8708-217CB32A2E9F}" presName="space"/>
      <dgm:spPr/>
      <dgm:t>
        <a:bodyPr/>
        <a:lstStyle/>
        <a:p/>
      </dgm:t>
    </dgm:pt>
    <dgm:pt modelId="{42B8396B-5E61-4EE8-80C6-7EA78C244ACA}" type="pres">
      <dgm:prSet presAssocID="{5A139C9C-9650-4ABE-BA32-1E7DA68680EA}" presName="composite"/>
      <dgm:spPr/>
      <dgm:t>
        <a:bodyPr/>
        <a:lstStyle/>
        <a:p/>
      </dgm:t>
    </dgm:pt>
    <dgm:pt modelId="{5E4C57F5-7DC5-42B7-B84F-1DFD841550DA}" type="pres">
      <dgm:prSet presAssocID="{5A139C9C-9650-4ABE-BA32-1E7DA68680EA}" presName="LShape" presStyleLbl="alignNode1" presStyleIdx="1" presStyleCnt="3"/>
      <dgm:spPr/>
      <dgm:t>
        <a:bodyPr/>
        <a:lstStyle/>
        <a:p/>
      </dgm:t>
    </dgm:pt>
    <dgm:pt modelId="{79D6BF6A-D23D-4CBC-B433-5EF87B13F94D}" type="pres">
      <dgm:prSet presAssocID="{5A139C9C-9650-4ABE-BA32-1E7DA68680EA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C8CDAFC-32A0-437D-B1FB-306472A51E9D}" type="pres">
      <dgm:prSet presAssocID="{5A139C9C-9650-4ABE-BA32-1E7DA68680EA}" presName="Triangle" presStyleLbl="alignNode1" presStyleIdx="1" presStyleCnt="3"/>
      <dgm:spPr/>
      <dgm:t>
        <a:bodyPr/>
        <a:lstStyle/>
        <a:p/>
      </dgm:t>
    </dgm:pt>
    <dgm:pt modelId="{A6602660-F271-4D0E-8D56-4B7812BE18A1}" type="pres">
      <dgm:prSet presAssocID="{3FC980B6-798F-44A7-A675-241FF18EF78A}" presName="sibTrans"/>
      <dgm:spPr/>
      <dgm:t>
        <a:bodyPr/>
        <a:lstStyle/>
        <a:p/>
      </dgm:t>
    </dgm:pt>
    <dgm:pt modelId="{40CC3CC1-BC11-4655-8F5B-FC51D8A80960}" type="pres">
      <dgm:prSet presAssocID="{3FC980B6-798F-44A7-A675-241FF18EF78A}" presName="space"/>
      <dgm:spPr/>
      <dgm:t>
        <a:bodyPr/>
        <a:lstStyle/>
        <a:p/>
      </dgm:t>
    </dgm:pt>
    <dgm:pt modelId="{61C7602F-2B72-4818-9BB3-CFC240AC64FF}" type="pres">
      <dgm:prSet presAssocID="{F0E8E5B7-4FBF-44C8-A32B-6CF04C6EA581}" presName="composite"/>
      <dgm:spPr/>
      <dgm:t>
        <a:bodyPr/>
        <a:lstStyle/>
        <a:p/>
      </dgm:t>
    </dgm:pt>
    <dgm:pt modelId="{E7E2437B-BF54-45D3-B7C0-BD8C7651082F}" type="pres">
      <dgm:prSet presAssocID="{F0E8E5B7-4FBF-44C8-A32B-6CF04C6EA581}" presName="LShape" presStyleLbl="alignNode1" presStyleIdx="2" presStyleCnt="3"/>
      <dgm:spPr/>
      <dgm:t>
        <a:bodyPr/>
        <a:lstStyle/>
        <a:p/>
      </dgm:t>
    </dgm:pt>
    <dgm:pt modelId="{E6A239A7-4CDA-4133-A106-C21C3C2D4897}" type="pres">
      <dgm:prSet presAssocID="{F0E8E5B7-4FBF-44C8-A32B-6CF04C6EA581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69B23E7D-0B82-428F-9CA5-F9CA3457387A}" srcId="{40833166-A0DC-439C-BB18-E1C354354B94}" destId="{0C19CE10-255E-4C86-A732-B4B5D35C5AD8}" srcOrd="0" destOrd="0" parTransId="{686AB251-5B58-4B3A-BF4D-0482B591B1FB}" sibTransId="{C79D52D0-9221-4239-8708-217CB32A2E9F}"/>
    <dgm:cxn modelId="{5F697749-ED45-49CD-9CBD-24C7C9EA34AC}" srcId="{40833166-A0DC-439C-BB18-E1C354354B94}" destId="{5A139C9C-9650-4ABE-BA32-1E7DA68680EA}" srcOrd="1" destOrd="0" parTransId="{70E68969-BCC6-443D-B7D8-74C0ED82B6E9}" sibTransId="{3FC980B6-798F-44A7-A675-241FF18EF78A}"/>
    <dgm:cxn modelId="{AF622EFD-55F7-4DE3-BBE2-4097E3093DAC}" srcId="{40833166-A0DC-439C-BB18-E1C354354B94}" destId="{F0E8E5B7-4FBF-44C8-A32B-6CF04C6EA581}" srcOrd="2" destOrd="0" parTransId="{099C1464-7AD1-41C4-BFE0-72A23F73DF81}" sibTransId="{F86B953B-9AD9-4B9B-9548-0464CB07FC1B}"/>
    <dgm:cxn modelId="{5077A3D7-926F-4DBD-9B8A-5BE14B381D7D}" type="presOf" srcId="{40833166-A0DC-439C-BB18-E1C354354B94}" destId="{2FDC1267-5298-4779-B718-16AE83F87D07}" srcOrd="0" destOrd="0" presId="urn:microsoft.com/office/officeart/2009/3/layout/StepUpProcess"/>
    <dgm:cxn modelId="{051BBB4E-2C25-4CA9-B9B8-61EAB7F4CA09}" type="presParOf" srcId="{2FDC1267-5298-4779-B718-16AE83F87D07}" destId="{7638FBAC-BF49-4D0D-A3C6-92B1F6FB1AD8}" srcOrd="0" destOrd="0" presId="urn:microsoft.com/office/officeart/2009/3/layout/StepUpProcess"/>
    <dgm:cxn modelId="{A310F2B2-364E-4AF2-ABB0-426D8AED17A1}" type="presParOf" srcId="{7638FBAC-BF49-4D0D-A3C6-92B1F6FB1AD8}" destId="{394842D9-0E10-4AF6-85EC-5D50B2799334}" srcOrd="0" destOrd="0" presId="urn:microsoft.com/office/officeart/2009/3/layout/StepUpProcess"/>
    <dgm:cxn modelId="{222EEC47-48E0-4F83-83A5-7374EB780640}" type="presParOf" srcId="{7638FBAC-BF49-4D0D-A3C6-92B1F6FB1AD8}" destId="{14C9499C-27C9-4F0B-807C-0198AEF85F15}" srcOrd="1" destOrd="0" presId="urn:microsoft.com/office/officeart/2009/3/layout/StepUpProcess"/>
    <dgm:cxn modelId="{026B879C-D3C9-453D-A3BB-B6EFEC1FC797}" type="presOf" srcId="{0C19CE10-255E-4C86-A732-B4B5D35C5AD8}" destId="{14C9499C-27C9-4F0B-807C-0198AEF85F15}" srcOrd="0" destOrd="0" presId="urn:microsoft.com/office/officeart/2009/3/layout/StepUpProcess"/>
    <dgm:cxn modelId="{D458219B-FD84-42AB-9931-8F6446EE5236}" type="presParOf" srcId="{7638FBAC-BF49-4D0D-A3C6-92B1F6FB1AD8}" destId="{52175289-AB31-4258-9528-35D800CDB335}" srcOrd="2" destOrd="0" presId="urn:microsoft.com/office/officeart/2009/3/layout/StepUpProcess"/>
    <dgm:cxn modelId="{6CF8463E-1F83-485D-8FCA-677F94862E9B}" type="presParOf" srcId="{2FDC1267-5298-4779-B718-16AE83F87D07}" destId="{9AC308A8-67A8-45F2-9F64-57B5CA651BF0}" srcOrd="1" destOrd="0" presId="urn:microsoft.com/office/officeart/2009/3/layout/StepUpProcess"/>
    <dgm:cxn modelId="{9F470DF7-1D70-4399-9859-09C9A7010AAE}" type="presParOf" srcId="{9AC308A8-67A8-45F2-9F64-57B5CA651BF0}" destId="{FD465BCE-826D-4AD7-A21C-594FCDFE11C9}" srcOrd="0" destOrd="0" presId="urn:microsoft.com/office/officeart/2009/3/layout/StepUpProcess"/>
    <dgm:cxn modelId="{067ED604-DC53-407B-A2ED-22CB689743DC}" type="presParOf" srcId="{2FDC1267-5298-4779-B718-16AE83F87D07}" destId="{42B8396B-5E61-4EE8-80C6-7EA78C244ACA}" srcOrd="2" destOrd="0" presId="urn:microsoft.com/office/officeart/2009/3/layout/StepUpProcess"/>
    <dgm:cxn modelId="{D5E2DF7F-FC4B-4DBA-B598-D196D1A261C1}" type="presParOf" srcId="{42B8396B-5E61-4EE8-80C6-7EA78C244ACA}" destId="{5E4C57F5-7DC5-42B7-B84F-1DFD841550DA}" srcOrd="0" destOrd="0" presId="urn:microsoft.com/office/officeart/2009/3/layout/StepUpProcess"/>
    <dgm:cxn modelId="{7EB69A92-BA0A-4229-885D-2230DEB214C0}" type="presParOf" srcId="{42B8396B-5E61-4EE8-80C6-7EA78C244ACA}" destId="{79D6BF6A-D23D-4CBC-B433-5EF87B13F94D}" srcOrd="1" destOrd="0" presId="urn:microsoft.com/office/officeart/2009/3/layout/StepUpProcess"/>
    <dgm:cxn modelId="{C088BF04-F2AD-444F-8E9E-176FB5467B5A}" type="presOf" srcId="{5A139C9C-9650-4ABE-BA32-1E7DA68680EA}" destId="{79D6BF6A-D23D-4CBC-B433-5EF87B13F94D}" srcOrd="0" destOrd="0" presId="urn:microsoft.com/office/officeart/2009/3/layout/StepUpProcess"/>
    <dgm:cxn modelId="{614760FF-F64B-4613-9978-002A1B31D0EC}" type="presParOf" srcId="{42B8396B-5E61-4EE8-80C6-7EA78C244ACA}" destId="{8C8CDAFC-32A0-437D-B1FB-306472A51E9D}" srcOrd="2" destOrd="0" presId="urn:microsoft.com/office/officeart/2009/3/layout/StepUpProcess"/>
    <dgm:cxn modelId="{EDEBA290-E329-40EF-9B4E-BEB2316AA236}" type="presParOf" srcId="{2FDC1267-5298-4779-B718-16AE83F87D07}" destId="{A6602660-F271-4D0E-8D56-4B7812BE18A1}" srcOrd="3" destOrd="0" presId="urn:microsoft.com/office/officeart/2009/3/layout/StepUpProcess"/>
    <dgm:cxn modelId="{9673C8D0-A5C9-4B79-9328-C07EBB61FDFC}" type="presParOf" srcId="{A6602660-F271-4D0E-8D56-4B7812BE18A1}" destId="{40CC3CC1-BC11-4655-8F5B-FC51D8A80960}" srcOrd="0" destOrd="0" presId="urn:microsoft.com/office/officeart/2009/3/layout/StepUpProcess"/>
    <dgm:cxn modelId="{265AC7FA-2446-45A6-8DF8-DE2D4DC2D791}" type="presParOf" srcId="{2FDC1267-5298-4779-B718-16AE83F87D07}" destId="{61C7602F-2B72-4818-9BB3-CFC240AC64FF}" srcOrd="4" destOrd="0" presId="urn:microsoft.com/office/officeart/2009/3/layout/StepUpProcess"/>
    <dgm:cxn modelId="{ECDFCC46-1627-41CA-BFDB-68EED2CE2A32}" type="presParOf" srcId="{61C7602F-2B72-4818-9BB3-CFC240AC64FF}" destId="{E7E2437B-BF54-45D3-B7C0-BD8C7651082F}" srcOrd="0" destOrd="0" presId="urn:microsoft.com/office/officeart/2009/3/layout/StepUpProcess"/>
    <dgm:cxn modelId="{A54FDC08-58B0-4F7E-A7CB-E98EBD06D4F5}" type="presParOf" srcId="{61C7602F-2B72-4818-9BB3-CFC240AC64FF}" destId="{E6A239A7-4CDA-4133-A106-C21C3C2D4897}" srcOrd="1" destOrd="0" presId="urn:microsoft.com/office/officeart/2009/3/layout/StepUpProcess"/>
    <dgm:cxn modelId="{99FEDCF8-91F4-4058-B9F6-FF23E6375DB1}" type="presOf" srcId="{F0E8E5B7-4FBF-44C8-A32B-6CF04C6EA581}" destId="{E6A239A7-4CDA-4133-A106-C21C3C2D4897}" srcOrd="0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10044430" cy="5466715"/>
        <a:chOff x="0" y="0"/>
        <a:chExt cx="10044430" cy="5466715"/>
      </a:xfrm>
    </dsp:grpSpPr>
    <dsp:sp modelId="{394842D9-0E10-4AF6-85EC-5D50B2799334}">
      <dsp:nvSpPr>
        <dsp:cNvPr id="3" name="L 形 2"/>
        <dsp:cNvSpPr/>
      </dsp:nvSpPr>
      <dsp:spPr bwMode="white">
        <a:xfrm rot="5400000">
          <a:off x="623833" y="1999269"/>
          <a:ext cx="1879078" cy="3126744"/>
        </a:xfrm>
        <a:prstGeom prst="corner">
          <a:avLst>
            <a:gd name="adj1" fmla="val 16120"/>
            <a:gd name="adj2" fmla="val 16110"/>
          </a:avLst>
        </a:prstGeom>
      </dsp:spPr>
      <dsp:style>
        <a:lnRef idx="2">
          <a:schemeClr val="dk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Xfrm rot="5400000">
        <a:off x="623833" y="1999269"/>
        <a:ext cx="1879078" cy="3126744"/>
      </dsp:txXfrm>
    </dsp:sp>
    <dsp:sp modelId="{14C9499C-27C9-4F0B-807C-0198AEF85F15}">
      <dsp:nvSpPr>
        <dsp:cNvPr id="4" name="矩形 3"/>
        <dsp:cNvSpPr/>
      </dsp:nvSpPr>
      <dsp:spPr bwMode="white">
        <a:xfrm>
          <a:off x="310168" y="2933492"/>
          <a:ext cx="2822842" cy="2474387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2">
            <a:alpha val="0"/>
          </a:schemeClr>
        </a:fillRef>
        <a:effectRef idx="0">
          <a:scrgbClr r="0" g="0" b="0"/>
        </a:effectRef>
        <a:fontRef idx="minor"/>
      </dsp:style>
      <dsp:txBody>
        <a:bodyPr vert="horz" wrap="square" lIns="167640" tIns="167640" rIns="167640" bIns="167640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400">
              <a:solidFill>
                <a:schemeClr val="tx1"/>
              </a:solidFill>
            </a:rPr>
            <a:t>为何调</a:t>
          </a:r>
          <a:endParaRPr lang="en-US" altLang="zh-CN" sz="4400">
            <a:solidFill>
              <a:schemeClr val="tx1"/>
            </a:solidFill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>
              <a:solidFill>
                <a:srgbClr val="FF0000"/>
              </a:solidFill>
            </a:rPr>
            <a:t>（分析原因）</a:t>
          </a:r>
          <a:endParaRPr lang="zh-CN" altLang="en-US" sz="2800" b="1">
            <a:solidFill>
              <a:srgbClr val="FF0000"/>
            </a:solidFill>
          </a:endParaRPr>
        </a:p>
      </dsp:txBody>
      <dsp:txXfrm>
        <a:off x="310168" y="2933492"/>
        <a:ext cx="2822842" cy="2474387"/>
      </dsp:txXfrm>
    </dsp:sp>
    <dsp:sp modelId="{52175289-AB31-4258-9528-35D800CDB335}">
      <dsp:nvSpPr>
        <dsp:cNvPr id="5" name="等腰三角形 4"/>
        <dsp:cNvSpPr/>
      </dsp:nvSpPr>
      <dsp:spPr bwMode="white">
        <a:xfrm>
          <a:off x="2600398" y="1769075"/>
          <a:ext cx="532612" cy="532612"/>
        </a:xfrm>
        <a:prstGeom prst="triangle">
          <a:avLst>
            <a:gd name="adj" fmla="val 100000"/>
          </a:avLst>
        </a:prstGeom>
      </dsp:spPr>
      <dsp:style>
        <a:lnRef idx="2">
          <a:schemeClr val="dk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Xfrm>
        <a:off x="2600398" y="1769075"/>
        <a:ext cx="532612" cy="532612"/>
      </dsp:txXfrm>
    </dsp:sp>
    <dsp:sp modelId="{5E4C57F5-7DC5-42B7-B84F-1DFD841550DA}">
      <dsp:nvSpPr>
        <dsp:cNvPr id="6" name="L 形 5"/>
        <dsp:cNvSpPr/>
      </dsp:nvSpPr>
      <dsp:spPr bwMode="white">
        <a:xfrm rot="5400000">
          <a:off x="4079543" y="1144150"/>
          <a:ext cx="1879078" cy="3126744"/>
        </a:xfrm>
        <a:prstGeom prst="corner">
          <a:avLst>
            <a:gd name="adj1" fmla="val 16120"/>
            <a:gd name="adj2" fmla="val 16110"/>
          </a:avLst>
        </a:prstGeom>
      </dsp:spPr>
      <dsp:style>
        <a:lnRef idx="2">
          <a:schemeClr val="dk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Xfrm rot="5400000">
        <a:off x="4079543" y="1144150"/>
        <a:ext cx="1879078" cy="3126744"/>
      </dsp:txXfrm>
    </dsp:sp>
    <dsp:sp modelId="{79D6BF6A-D23D-4CBC-B433-5EF87B13F94D}">
      <dsp:nvSpPr>
        <dsp:cNvPr id="7" name="矩形 6"/>
        <dsp:cNvSpPr/>
      </dsp:nvSpPr>
      <dsp:spPr bwMode="white">
        <a:xfrm>
          <a:off x="3765878" y="2078373"/>
          <a:ext cx="2822842" cy="2474387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2">
            <a:alpha val="0"/>
          </a:schemeClr>
        </a:fillRef>
        <a:effectRef idx="0">
          <a:scrgbClr r="0" g="0" b="0"/>
        </a:effectRef>
        <a:fontRef idx="minor"/>
      </dsp:style>
      <dsp:txBody>
        <a:bodyPr vert="horz" wrap="square" lIns="167640" tIns="167640" rIns="167640" bIns="167640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400">
              <a:solidFill>
                <a:schemeClr val="tx1"/>
              </a:solidFill>
            </a:rPr>
            <a:t>如何调</a:t>
          </a:r>
          <a:endParaRPr lang="en-US" altLang="zh-CN" sz="4400">
            <a:solidFill>
              <a:schemeClr val="tx1"/>
            </a:solidFill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>
              <a:solidFill>
                <a:srgbClr val="FF0000"/>
              </a:solidFill>
            </a:rPr>
            <a:t>（线路选择的可行性、工程状况分析）</a:t>
          </a:r>
          <a:endParaRPr lang="zh-CN" altLang="en-US" sz="2800" b="1">
            <a:solidFill>
              <a:srgbClr val="FF0000"/>
            </a:solidFill>
          </a:endParaRPr>
        </a:p>
      </dsp:txBody>
      <dsp:txXfrm>
        <a:off x="3765878" y="2078373"/>
        <a:ext cx="2822842" cy="2474387"/>
      </dsp:txXfrm>
    </dsp:sp>
    <dsp:sp modelId="{8C8CDAFC-32A0-437D-B1FB-306472A51E9D}">
      <dsp:nvSpPr>
        <dsp:cNvPr id="8" name="等腰三角形 7"/>
        <dsp:cNvSpPr/>
      </dsp:nvSpPr>
      <dsp:spPr bwMode="white">
        <a:xfrm>
          <a:off x="6056108" y="913956"/>
          <a:ext cx="532612" cy="532612"/>
        </a:xfrm>
        <a:prstGeom prst="triangle">
          <a:avLst>
            <a:gd name="adj" fmla="val 100000"/>
          </a:avLst>
        </a:prstGeom>
      </dsp:spPr>
      <dsp:style>
        <a:lnRef idx="2">
          <a:schemeClr val="dk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Xfrm>
        <a:off x="6056108" y="913956"/>
        <a:ext cx="532612" cy="532612"/>
      </dsp:txXfrm>
    </dsp:sp>
    <dsp:sp modelId="{E7E2437B-BF54-45D3-B7C0-BD8C7651082F}">
      <dsp:nvSpPr>
        <dsp:cNvPr id="9" name="L 形 8"/>
        <dsp:cNvSpPr/>
      </dsp:nvSpPr>
      <dsp:spPr bwMode="white">
        <a:xfrm rot="5400000">
          <a:off x="7535253" y="289031"/>
          <a:ext cx="1879078" cy="3126744"/>
        </a:xfrm>
        <a:prstGeom prst="corner">
          <a:avLst>
            <a:gd name="adj1" fmla="val 16120"/>
            <a:gd name="adj2" fmla="val 16110"/>
          </a:avLst>
        </a:prstGeom>
      </dsp:spPr>
      <dsp:style>
        <a:lnRef idx="2">
          <a:schemeClr val="dk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Xfrm rot="5400000">
        <a:off x="7535253" y="289031"/>
        <a:ext cx="1879078" cy="3126744"/>
      </dsp:txXfrm>
    </dsp:sp>
    <dsp:sp modelId="{E6A239A7-4CDA-4133-A106-C21C3C2D4897}">
      <dsp:nvSpPr>
        <dsp:cNvPr id="10" name="矩形 9"/>
        <dsp:cNvSpPr/>
      </dsp:nvSpPr>
      <dsp:spPr bwMode="white">
        <a:xfrm>
          <a:off x="7221588" y="1223254"/>
          <a:ext cx="2822842" cy="2474387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2">
            <a:alpha val="0"/>
          </a:schemeClr>
        </a:fillRef>
        <a:effectRef idx="0">
          <a:scrgbClr r="0" g="0" b="0"/>
        </a:effectRef>
        <a:fontRef idx="minor"/>
      </dsp:style>
      <dsp:txBody>
        <a:bodyPr vert="horz" wrap="square" lIns="167640" tIns="167640" rIns="167640" bIns="167640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400">
              <a:solidFill>
                <a:schemeClr val="tx1"/>
              </a:solidFill>
            </a:rPr>
            <a:t>调如何</a:t>
          </a:r>
          <a:endParaRPr lang="en-US" altLang="zh-CN" sz="4400">
            <a:solidFill>
              <a:schemeClr val="tx1"/>
            </a:solidFill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>
              <a:solidFill>
                <a:srgbClr val="FF0000"/>
              </a:solidFill>
            </a:rPr>
            <a:t>（影响分析）</a:t>
          </a:r>
          <a:endParaRPr lang="zh-CN" altLang="en-US" sz="2800" b="1">
            <a:solidFill>
              <a:srgbClr val="FF0000"/>
            </a:solidFill>
          </a:endParaRPr>
        </a:p>
      </dsp:txBody>
      <dsp:txXfrm>
        <a:off x="7221588" y="1223254"/>
        <a:ext cx="2822842" cy="24743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bkpt" val="fixed"/>
          <dgm:param type="bkPtFixedVal" val="1"/>
          <dgm:param type="off" val="off"/>
          <dgm:param type="grDir" val="bL"/>
          <dgm:param type="flowDir" val="row"/>
        </dgm:alg>
      </dgm:if>
      <dgm:else name="Name2">
        <dgm:alg type="snake">
          <dgm:param type="bkpt" val="fixed"/>
          <dgm:param type="bkPtFixedVal" val="1"/>
          <dgm:param type="off" val="off"/>
          <dgm:param type="grDir" val="bR"/>
          <dgm:param type="flowDir" val="row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type="corner" r:blip="" rot="90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type="corner" r:blip="" rot="180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type="triangle" r:blip="" rot="90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216.xml"/><Relationship Id="rId5" Type="http://schemas.openxmlformats.org/officeDocument/2006/relationships/tags" Target="../tags/tag215.xml"/><Relationship Id="rId4" Type="http://schemas.openxmlformats.org/officeDocument/2006/relationships/tags" Target="../tags/tag214.xml"/><Relationship Id="rId3" Type="http://schemas.openxmlformats.org/officeDocument/2006/relationships/tags" Target="../tags/tag213.xml"/><Relationship Id="rId2" Type="http://schemas.openxmlformats.org/officeDocument/2006/relationships/tags" Target="../tags/tag212.xml"/><Relationship Id="rId1" Type="http://schemas.openxmlformats.org/officeDocument/2006/relationships/tags" Target="../tags/tag2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tags" Target="../tags/tag57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标题幻灯片">
    <p:bg>
      <p:bgPr>
        <a:solidFill>
          <a:srgbClr val="E4FF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3" Type="http://schemas.openxmlformats.org/officeDocument/2006/relationships/theme" Target="../theme/theme1.xml"/><Relationship Id="rId22" Type="http://schemas.openxmlformats.org/officeDocument/2006/relationships/tags" Target="../tags/tag65.xml"/><Relationship Id="rId21" Type="http://schemas.openxmlformats.org/officeDocument/2006/relationships/tags" Target="../tags/tag64.xml"/><Relationship Id="rId20" Type="http://schemas.openxmlformats.org/officeDocument/2006/relationships/image" Target="file:///D:\qq&#25991;&#20214;\712321467\Image\C2C\Image2\%7b75232B38-A165-1FB7-499C-2E1C792CACB5%7d.png" TargetMode="Externa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1.png"/><Relationship Id="rId18" Type="http://schemas.openxmlformats.org/officeDocument/2006/relationships/tags" Target="../tags/tag63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  <p:custDataLst>
      <p:tags r:id="rId2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image" Target="../media/image2.png"/><Relationship Id="rId1" Type="http://schemas.openxmlformats.org/officeDocument/2006/relationships/tags" Target="../tags/tag66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tags" Target="../tags/tag136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tags" Target="../tags/tag148.xml"/><Relationship Id="rId7" Type="http://schemas.openxmlformats.org/officeDocument/2006/relationships/tags" Target="../tags/tag147.xml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4" Type="http://schemas.openxmlformats.org/officeDocument/2006/relationships/tags" Target="../tags/tag144.xml"/><Relationship Id="rId3" Type="http://schemas.openxmlformats.org/officeDocument/2006/relationships/tags" Target="../tags/tag143.xml"/><Relationship Id="rId2" Type="http://schemas.openxmlformats.org/officeDocument/2006/relationships/image" Target="../media/image22.png"/><Relationship Id="rId1" Type="http://schemas.openxmlformats.org/officeDocument/2006/relationships/tags" Target="../tags/tag14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54.xml"/><Relationship Id="rId6" Type="http://schemas.openxmlformats.org/officeDocument/2006/relationships/tags" Target="../tags/tag153.xml"/><Relationship Id="rId5" Type="http://schemas.openxmlformats.org/officeDocument/2006/relationships/tags" Target="../tags/tag152.xml"/><Relationship Id="rId4" Type="http://schemas.openxmlformats.org/officeDocument/2006/relationships/tags" Target="../tags/tag151.xml"/><Relationship Id="rId3" Type="http://schemas.openxmlformats.org/officeDocument/2006/relationships/tags" Target="../tags/tag150.xml"/><Relationship Id="rId2" Type="http://schemas.openxmlformats.org/officeDocument/2006/relationships/image" Target="../media/image23.jpeg"/><Relationship Id="rId1" Type="http://schemas.openxmlformats.org/officeDocument/2006/relationships/tags" Target="../tags/tag149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61.xml"/><Relationship Id="rId8" Type="http://schemas.openxmlformats.org/officeDocument/2006/relationships/tags" Target="../tags/tag160.xml"/><Relationship Id="rId7" Type="http://schemas.openxmlformats.org/officeDocument/2006/relationships/tags" Target="../tags/tag159.xml"/><Relationship Id="rId6" Type="http://schemas.openxmlformats.org/officeDocument/2006/relationships/tags" Target="../tags/tag158.xml"/><Relationship Id="rId5" Type="http://schemas.openxmlformats.org/officeDocument/2006/relationships/image" Target="../media/image25.jpeg"/><Relationship Id="rId4" Type="http://schemas.openxmlformats.org/officeDocument/2006/relationships/tags" Target="../tags/tag157.xml"/><Relationship Id="rId3" Type="http://schemas.openxmlformats.org/officeDocument/2006/relationships/tags" Target="../tags/tag156.xml"/><Relationship Id="rId2" Type="http://schemas.openxmlformats.org/officeDocument/2006/relationships/image" Target="../media/image24.jpe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62.xml"/><Relationship Id="rId1" Type="http://schemas.openxmlformats.org/officeDocument/2006/relationships/tags" Target="../tags/tag155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69.xml"/><Relationship Id="rId8" Type="http://schemas.openxmlformats.org/officeDocument/2006/relationships/tags" Target="../tags/tag168.xml"/><Relationship Id="rId7" Type="http://schemas.openxmlformats.org/officeDocument/2006/relationships/tags" Target="../tags/tag167.xml"/><Relationship Id="rId6" Type="http://schemas.openxmlformats.org/officeDocument/2006/relationships/image" Target="../media/image25.jpeg"/><Relationship Id="rId5" Type="http://schemas.openxmlformats.org/officeDocument/2006/relationships/tags" Target="../tags/tag166.xml"/><Relationship Id="rId4" Type="http://schemas.openxmlformats.org/officeDocument/2006/relationships/tags" Target="../tags/tag165.xml"/><Relationship Id="rId3" Type="http://schemas.openxmlformats.org/officeDocument/2006/relationships/image" Target="../media/image26.png"/><Relationship Id="rId2" Type="http://schemas.openxmlformats.org/officeDocument/2006/relationships/tags" Target="../tags/tag164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27.png"/><Relationship Id="rId11" Type="http://schemas.openxmlformats.org/officeDocument/2006/relationships/tags" Target="../tags/tag171.xml"/><Relationship Id="rId10" Type="http://schemas.openxmlformats.org/officeDocument/2006/relationships/tags" Target="../tags/tag170.xml"/><Relationship Id="rId1" Type="http://schemas.openxmlformats.org/officeDocument/2006/relationships/tags" Target="../tags/tag163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78.xml"/><Relationship Id="rId8" Type="http://schemas.openxmlformats.org/officeDocument/2006/relationships/tags" Target="../tags/tag177.xml"/><Relationship Id="rId7" Type="http://schemas.openxmlformats.org/officeDocument/2006/relationships/tags" Target="../tags/tag176.xml"/><Relationship Id="rId6" Type="http://schemas.openxmlformats.org/officeDocument/2006/relationships/image" Target="../media/image25.jpeg"/><Relationship Id="rId5" Type="http://schemas.openxmlformats.org/officeDocument/2006/relationships/tags" Target="../tags/tag175.xml"/><Relationship Id="rId4" Type="http://schemas.openxmlformats.org/officeDocument/2006/relationships/tags" Target="../tags/tag174.xml"/><Relationship Id="rId3" Type="http://schemas.openxmlformats.org/officeDocument/2006/relationships/image" Target="../media/image26.png"/><Relationship Id="rId2" Type="http://schemas.openxmlformats.org/officeDocument/2006/relationships/tags" Target="../tags/tag173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79.xml"/><Relationship Id="rId1" Type="http://schemas.openxmlformats.org/officeDocument/2006/relationships/tags" Target="../tags/tag17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84.xml"/><Relationship Id="rId6" Type="http://schemas.openxmlformats.org/officeDocument/2006/relationships/tags" Target="../tags/tag183.xml"/><Relationship Id="rId5" Type="http://schemas.openxmlformats.org/officeDocument/2006/relationships/tags" Target="../tags/tag182.xml"/><Relationship Id="rId4" Type="http://schemas.openxmlformats.org/officeDocument/2006/relationships/tags" Target="../tags/tag181.xml"/><Relationship Id="rId3" Type="http://schemas.openxmlformats.org/officeDocument/2006/relationships/image" Target="NULL" TargetMode="External"/><Relationship Id="rId2" Type="http://schemas.openxmlformats.org/officeDocument/2006/relationships/image" Target="../media/image28.png"/><Relationship Id="rId1" Type="http://schemas.openxmlformats.org/officeDocument/2006/relationships/tags" Target="../tags/tag180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9.jpeg"/><Relationship Id="rId7" Type="http://schemas.openxmlformats.org/officeDocument/2006/relationships/tags" Target="../tags/tag191.xml"/><Relationship Id="rId6" Type="http://schemas.openxmlformats.org/officeDocument/2006/relationships/tags" Target="../tags/tag190.xml"/><Relationship Id="rId5" Type="http://schemas.openxmlformats.org/officeDocument/2006/relationships/tags" Target="../tags/tag189.xml"/><Relationship Id="rId4" Type="http://schemas.openxmlformats.org/officeDocument/2006/relationships/tags" Target="../tags/tag188.xml"/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" Type="http://schemas.openxmlformats.org/officeDocument/2006/relationships/tags" Target="../tags/tag185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9.jpeg"/><Relationship Id="rId7" Type="http://schemas.openxmlformats.org/officeDocument/2006/relationships/tags" Target="../tags/tag198.xml"/><Relationship Id="rId6" Type="http://schemas.openxmlformats.org/officeDocument/2006/relationships/tags" Target="../tags/tag197.xml"/><Relationship Id="rId5" Type="http://schemas.openxmlformats.org/officeDocument/2006/relationships/tags" Target="../tags/tag196.xml"/><Relationship Id="rId4" Type="http://schemas.openxmlformats.org/officeDocument/2006/relationships/tags" Target="../tags/tag195.xml"/><Relationship Id="rId3" Type="http://schemas.openxmlformats.org/officeDocument/2006/relationships/tags" Target="../tags/tag194.xml"/><Relationship Id="rId2" Type="http://schemas.openxmlformats.org/officeDocument/2006/relationships/tags" Target="../tags/tag193.xml"/><Relationship Id="rId1" Type="http://schemas.openxmlformats.org/officeDocument/2006/relationships/tags" Target="../tags/tag192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05.xml"/><Relationship Id="rId7" Type="http://schemas.openxmlformats.org/officeDocument/2006/relationships/image" Target="../media/image29.jpeg"/><Relationship Id="rId6" Type="http://schemas.openxmlformats.org/officeDocument/2006/relationships/tags" Target="../tags/tag204.xml"/><Relationship Id="rId5" Type="http://schemas.openxmlformats.org/officeDocument/2006/relationships/tags" Target="../tags/tag203.xml"/><Relationship Id="rId4" Type="http://schemas.openxmlformats.org/officeDocument/2006/relationships/tags" Target="../tags/tag202.xml"/><Relationship Id="rId3" Type="http://schemas.openxmlformats.org/officeDocument/2006/relationships/tags" Target="../tags/tag201.xml"/><Relationship Id="rId2" Type="http://schemas.openxmlformats.org/officeDocument/2006/relationships/tags" Target="../tags/tag200.xml"/><Relationship Id="rId1" Type="http://schemas.openxmlformats.org/officeDocument/2006/relationships/tags" Target="../tags/tag199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8" Type="http://schemas.openxmlformats.org/officeDocument/2006/relationships/image" Target="../media/image5.jpeg"/><Relationship Id="rId7" Type="http://schemas.openxmlformats.org/officeDocument/2006/relationships/tags" Target="../tags/tag73.xml"/><Relationship Id="rId6" Type="http://schemas.openxmlformats.org/officeDocument/2006/relationships/image" Target="../media/image4.jpeg"/><Relationship Id="rId5" Type="http://schemas.openxmlformats.org/officeDocument/2006/relationships/tags" Target="../tags/tag72.xml"/><Relationship Id="rId44" Type="http://schemas.openxmlformats.org/officeDocument/2006/relationships/slideLayout" Target="../slideLayouts/slideLayout2.xml"/><Relationship Id="rId43" Type="http://schemas.openxmlformats.org/officeDocument/2006/relationships/image" Target="../media/image14.png"/><Relationship Id="rId42" Type="http://schemas.openxmlformats.org/officeDocument/2006/relationships/tags" Target="../tags/tag99.xml"/><Relationship Id="rId41" Type="http://schemas.openxmlformats.org/officeDocument/2006/relationships/tags" Target="../tags/tag98.xml"/><Relationship Id="rId40" Type="http://schemas.openxmlformats.org/officeDocument/2006/relationships/image" Target="../media/image13.png"/><Relationship Id="rId4" Type="http://schemas.openxmlformats.org/officeDocument/2006/relationships/image" Target="../media/image3.jpeg"/><Relationship Id="rId39" Type="http://schemas.openxmlformats.org/officeDocument/2006/relationships/tags" Target="../tags/tag97.xml"/><Relationship Id="rId38" Type="http://schemas.openxmlformats.org/officeDocument/2006/relationships/tags" Target="../tags/tag96.xml"/><Relationship Id="rId37" Type="http://schemas.openxmlformats.org/officeDocument/2006/relationships/tags" Target="../tags/tag95.xml"/><Relationship Id="rId36" Type="http://schemas.openxmlformats.org/officeDocument/2006/relationships/image" Target="../media/image12.png"/><Relationship Id="rId35" Type="http://schemas.openxmlformats.org/officeDocument/2006/relationships/tags" Target="../tags/tag94.xml"/><Relationship Id="rId34" Type="http://schemas.openxmlformats.org/officeDocument/2006/relationships/tags" Target="../tags/tag93.xml"/><Relationship Id="rId33" Type="http://schemas.openxmlformats.org/officeDocument/2006/relationships/image" Target="../media/image11.png"/><Relationship Id="rId32" Type="http://schemas.openxmlformats.org/officeDocument/2006/relationships/tags" Target="../tags/tag92.xml"/><Relationship Id="rId31" Type="http://schemas.openxmlformats.org/officeDocument/2006/relationships/tags" Target="../tags/tag91.xml"/><Relationship Id="rId30" Type="http://schemas.openxmlformats.org/officeDocument/2006/relationships/tags" Target="../tags/tag90.xml"/><Relationship Id="rId3" Type="http://schemas.openxmlformats.org/officeDocument/2006/relationships/tags" Target="../tags/tag71.xml"/><Relationship Id="rId29" Type="http://schemas.openxmlformats.org/officeDocument/2006/relationships/image" Target="../media/image10.png"/><Relationship Id="rId28" Type="http://schemas.openxmlformats.org/officeDocument/2006/relationships/tags" Target="../tags/tag89.xml"/><Relationship Id="rId27" Type="http://schemas.openxmlformats.org/officeDocument/2006/relationships/tags" Target="../tags/tag88.xml"/><Relationship Id="rId26" Type="http://schemas.openxmlformats.org/officeDocument/2006/relationships/image" Target="../media/image9.png"/><Relationship Id="rId25" Type="http://schemas.openxmlformats.org/officeDocument/2006/relationships/tags" Target="../tags/tag87.xml"/><Relationship Id="rId24" Type="http://schemas.openxmlformats.org/officeDocument/2006/relationships/tags" Target="../tags/tag86.xml"/><Relationship Id="rId23" Type="http://schemas.openxmlformats.org/officeDocument/2006/relationships/tags" Target="../tags/tag85.xml"/><Relationship Id="rId22" Type="http://schemas.openxmlformats.org/officeDocument/2006/relationships/image" Target="../media/image8.png"/><Relationship Id="rId21" Type="http://schemas.openxmlformats.org/officeDocument/2006/relationships/tags" Target="../tags/tag84.xml"/><Relationship Id="rId20" Type="http://schemas.openxmlformats.org/officeDocument/2006/relationships/image" Target="../media/image7.png"/><Relationship Id="rId2" Type="http://schemas.openxmlformats.org/officeDocument/2006/relationships/tags" Target="../tags/tag70.xml"/><Relationship Id="rId19" Type="http://schemas.openxmlformats.org/officeDocument/2006/relationships/tags" Target="../tags/tag83.xml"/><Relationship Id="rId18" Type="http://schemas.openxmlformats.org/officeDocument/2006/relationships/tags" Target="../tags/tag82.xml"/><Relationship Id="rId17" Type="http://schemas.openxmlformats.org/officeDocument/2006/relationships/tags" Target="../tags/tag81.xml"/><Relationship Id="rId16" Type="http://schemas.openxmlformats.org/officeDocument/2006/relationships/tags" Target="../tags/tag80.xml"/><Relationship Id="rId15" Type="http://schemas.openxmlformats.org/officeDocument/2006/relationships/tags" Target="../tags/tag79.xml"/><Relationship Id="rId14" Type="http://schemas.openxmlformats.org/officeDocument/2006/relationships/tags" Target="../tags/tag78.xml"/><Relationship Id="rId13" Type="http://schemas.openxmlformats.org/officeDocument/2006/relationships/tags" Target="../tags/tag77.xml"/><Relationship Id="rId12" Type="http://schemas.openxmlformats.org/officeDocument/2006/relationships/tags" Target="../tags/tag76.xml"/><Relationship Id="rId11" Type="http://schemas.openxmlformats.org/officeDocument/2006/relationships/tags" Target="../tags/tag75.xml"/><Relationship Id="rId10" Type="http://schemas.openxmlformats.org/officeDocument/2006/relationships/image" Target="../media/image6.jpeg"/><Relationship Id="rId1" Type="http://schemas.openxmlformats.org/officeDocument/2006/relationships/tags" Target="../tags/tag69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210.xml"/><Relationship Id="rId5" Type="http://schemas.openxmlformats.org/officeDocument/2006/relationships/tags" Target="../tags/tag209.xml"/><Relationship Id="rId4" Type="http://schemas.openxmlformats.org/officeDocument/2006/relationships/tags" Target="../tags/tag208.xml"/><Relationship Id="rId3" Type="http://schemas.openxmlformats.org/officeDocument/2006/relationships/image" Target="../media/image30.jpeg"/><Relationship Id="rId2" Type="http://schemas.openxmlformats.org/officeDocument/2006/relationships/tags" Target="../tags/tag207.xml"/><Relationship Id="rId1" Type="http://schemas.openxmlformats.org/officeDocument/2006/relationships/tags" Target="../tags/tag206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tags" Target="../tags/tag100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7.xml"/><Relationship Id="rId4" Type="http://schemas.openxmlformats.org/officeDocument/2006/relationships/image" Target="../media/image15.png"/><Relationship Id="rId3" Type="http://schemas.openxmlformats.org/officeDocument/2006/relationships/tags" Target="../tags/tag106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12.xml"/><Relationship Id="rId7" Type="http://schemas.openxmlformats.org/officeDocument/2006/relationships/image" Target="../media/image18.jpeg"/><Relationship Id="rId6" Type="http://schemas.openxmlformats.org/officeDocument/2006/relationships/tags" Target="../tags/tag111.xml"/><Relationship Id="rId5" Type="http://schemas.openxmlformats.org/officeDocument/2006/relationships/image" Target="../media/image17.jpeg"/><Relationship Id="rId4" Type="http://schemas.openxmlformats.org/officeDocument/2006/relationships/tags" Target="../tags/tag110.xml"/><Relationship Id="rId3" Type="http://schemas.openxmlformats.org/officeDocument/2006/relationships/image" Target="../media/image16.jpeg"/><Relationship Id="rId2" Type="http://schemas.openxmlformats.org/officeDocument/2006/relationships/tags" Target="../tags/tag109.xml"/><Relationship Id="rId1" Type="http://schemas.openxmlformats.org/officeDocument/2006/relationships/tags" Target="../tags/tag108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tags" Target="../tags/tag119.xml"/><Relationship Id="rId7" Type="http://schemas.openxmlformats.org/officeDocument/2006/relationships/tags" Target="../tags/tag118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image" Target="../media/image19.png"/><Relationship Id="rId1" Type="http://schemas.openxmlformats.org/officeDocument/2006/relationships/tags" Target="../tags/tag113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image" Target="../media/image20.png"/><Relationship Id="rId3" Type="http://schemas.openxmlformats.org/officeDocument/2006/relationships/tags" Target="../tags/tag120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126.xml"/><Relationship Id="rId4" Type="http://schemas.openxmlformats.org/officeDocument/2006/relationships/tags" Target="../tags/tag125.xml"/><Relationship Id="rId3" Type="http://schemas.openxmlformats.org/officeDocument/2006/relationships/tags" Target="../tags/tag124.xml"/><Relationship Id="rId2" Type="http://schemas.openxmlformats.org/officeDocument/2006/relationships/image" Target="../media/image18.jpeg"/><Relationship Id="rId1" Type="http://schemas.openxmlformats.org/officeDocument/2006/relationships/tags" Target="../tags/tag12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tags" Target="../tags/tag128.xml"/><Relationship Id="rId2" Type="http://schemas.openxmlformats.org/officeDocument/2006/relationships/image" Target="../media/image21.jpeg"/><Relationship Id="rId11" Type="http://schemas.openxmlformats.org/officeDocument/2006/relationships/slideLayout" Target="../slideLayouts/slideLayout6.xml"/><Relationship Id="rId10" Type="http://schemas.openxmlformats.org/officeDocument/2006/relationships/tags" Target="../tags/tag135.xml"/><Relationship Id="rId1" Type="http://schemas.openxmlformats.org/officeDocument/2006/relationships/tags" Target="../tags/tag1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3688"/>
          <a:stretch>
            <a:fillRect/>
          </a:stretch>
        </p:blipFill>
        <p:spPr>
          <a:xfrm>
            <a:off x="0" y="-1842135"/>
            <a:ext cx="12192000" cy="11742420"/>
          </a:xfrm>
          <a:prstGeom prst="rect">
            <a:avLst/>
          </a:prstGeom>
        </p:spPr>
      </p:pic>
      <p:sp>
        <p:nvSpPr>
          <p:cNvPr id="15" name="矩形 14"/>
          <p:cNvSpPr/>
          <p:nvPr>
            <p:custDataLst>
              <p:tags r:id="rId3"/>
            </p:custDataLst>
          </p:nvPr>
        </p:nvSpPr>
        <p:spPr>
          <a:xfrm>
            <a:off x="1236980" y="2396490"/>
            <a:ext cx="9553575" cy="151701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1408430" y="2487930"/>
            <a:ext cx="9382125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7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4.2 </a:t>
            </a:r>
            <a:r>
              <a:rPr lang="zh-CN" altLang="en-US" sz="7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资源的跨区域调配</a:t>
            </a:r>
            <a:endParaRPr lang="zh-CN" altLang="en-US" sz="7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4442460" y="1537970"/>
            <a:ext cx="3939540" cy="70421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130000"/>
              </a:lnSpc>
              <a:spcAft>
                <a:spcPct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zh-CN" altLang="zh-CN" sz="32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  <a:cs typeface="Times New Roman" panose="02020603050405020304" pitchFamily="18" charset="0"/>
              </a:rPr>
              <a:t>资源调配线路</a:t>
            </a:r>
            <a:r>
              <a:rPr lang="zh-CN" altLang="zh-CN" sz="3200" b="1" smtClean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  <a:cs typeface="Times New Roman" panose="02020603050405020304" pitchFamily="18" charset="0"/>
              </a:rPr>
              <a:t>选择</a:t>
            </a:r>
            <a:r>
              <a:rPr lang="en-US" altLang="zh-CN" sz="2400" b="1" smtClean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  <a:cs typeface="Times New Roman" panose="02020603050405020304" pitchFamily="18" charset="0"/>
              </a:rPr>
              <a:t> </a:t>
            </a:r>
            <a:endParaRPr lang="en-US" altLang="zh-CN" sz="2400" b="1" smtClean="0"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表格 2"/>
          <p:cNvGraphicFramePr>
            <a:graphicFrameLocks noGrp="1" noChangeAspect="1"/>
          </p:cNvGraphicFramePr>
          <p:nvPr>
            <p:custDataLst>
              <p:tags r:id="rId2"/>
            </p:custDataLst>
          </p:nvPr>
        </p:nvGraphicFramePr>
        <p:xfrm>
          <a:off x="364490" y="2472964"/>
          <a:ext cx="11430000" cy="3072384"/>
        </p:xfrm>
        <a:graphic>
          <a:graphicData uri="http://schemas.openxmlformats.org/drawingml/2006/table">
            <a:tbl>
              <a:tblPr firstRow="1" firstCol="1" bandRow="1"/>
              <a:tblGrid>
                <a:gridCol w="1803400"/>
                <a:gridCol w="9626600"/>
              </a:tblGrid>
              <a:tr h="500380">
                <a:tc>
                  <a:txBody>
                    <a:bodyPr wrap="square"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ct val="0"/>
                        </a:spcAft>
                        <a:tabLst>
                          <a:tab pos="1188085" algn="l"/>
                          <a:tab pos="2163445" algn="l"/>
                          <a:tab pos="3142615" algn="l"/>
                          <a:tab pos="4190365" algn="l"/>
                        </a:tabLst>
                      </a:pPr>
                      <a:r>
                        <a:rPr lang="zh-CN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关键词</a:t>
                      </a:r>
                      <a:endParaRPr lang="zh-CN" sz="2800">
                        <a:solidFill>
                          <a:srgbClr val="000000"/>
                        </a:solidFill>
                        <a:effectLst/>
                        <a:latin typeface="NEU-BZ-S92"/>
                        <a:ea typeface="方正书宋_GBK" panose="03000509000000000000" pitchFamily="65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ct val="0"/>
                        </a:spcAft>
                        <a:tabLst>
                          <a:tab pos="1188085" algn="l"/>
                          <a:tab pos="2163445" algn="l"/>
                          <a:tab pos="3142615" algn="l"/>
                          <a:tab pos="4190365" algn="l"/>
                        </a:tabLst>
                      </a:pPr>
                      <a:r>
                        <a:rPr lang="zh-CN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答题思路</a:t>
                      </a:r>
                      <a:endParaRPr lang="zh-CN" sz="2800">
                        <a:solidFill>
                          <a:srgbClr val="000000"/>
                        </a:solidFill>
                        <a:effectLst/>
                        <a:latin typeface="NEU-BZ-S92"/>
                        <a:ea typeface="方正书宋_GBK" panose="03000509000000000000" pitchFamily="65" charset="-122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 wrap="square"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ct val="0"/>
                        </a:spcAft>
                        <a:tabLst>
                          <a:tab pos="1188085" algn="l"/>
                          <a:tab pos="2163445" algn="l"/>
                          <a:tab pos="3142615" algn="l"/>
                          <a:tab pos="4190365" algn="l"/>
                        </a:tabLst>
                      </a:pPr>
                      <a:r>
                        <a:rPr lang="zh-CN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消费能力</a:t>
                      </a:r>
                      <a:endParaRPr lang="zh-CN" sz="2800">
                        <a:solidFill>
                          <a:srgbClr val="000000"/>
                        </a:solidFill>
                        <a:effectLst/>
                        <a:latin typeface="NEU-BZ-S92"/>
                        <a:ea typeface="方正书宋_GBK" panose="03000509000000000000" pitchFamily="65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ct val="0"/>
                        </a:spcAft>
                        <a:tabLst>
                          <a:tab pos="1188085" algn="l"/>
                          <a:tab pos="2163445" algn="l"/>
                          <a:tab pos="3142615" algn="l"/>
                          <a:tab pos="4190365" algn="l"/>
                        </a:tabLst>
                      </a:pPr>
                      <a:r>
                        <a:rPr lang="zh-CN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稳定的资源供应和市场消费</a:t>
                      </a:r>
                      <a:endParaRPr lang="zh-CN" sz="2800">
                        <a:solidFill>
                          <a:srgbClr val="000000"/>
                        </a:solidFill>
                        <a:effectLst/>
                        <a:latin typeface="NEU-BZ-S92"/>
                        <a:ea typeface="方正书宋_GBK" panose="03000509000000000000" pitchFamily="65" charset="-122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 wrap="square"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ct val="0"/>
                        </a:spcAft>
                        <a:tabLst>
                          <a:tab pos="1188085" algn="l"/>
                          <a:tab pos="2163445" algn="l"/>
                          <a:tab pos="3142615" algn="l"/>
                          <a:tab pos="4190365" algn="l"/>
                        </a:tabLst>
                      </a:pPr>
                      <a:r>
                        <a:rPr lang="zh-CN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线路长短、</a:t>
                      </a:r>
                      <a:endParaRPr lang="zh-CN" sz="2800">
                        <a:solidFill>
                          <a:srgbClr val="000000"/>
                        </a:solidFill>
                        <a:effectLst/>
                        <a:latin typeface="NEU-BZ-S92"/>
                        <a:ea typeface="方正书宋_GBK" panose="03000509000000000000" pitchFamily="65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ct val="0"/>
                        </a:spcAft>
                        <a:tabLst>
                          <a:tab pos="1188085" algn="l"/>
                          <a:tab pos="2163445" algn="l"/>
                          <a:tab pos="3142615" algn="l"/>
                          <a:tab pos="4190365" algn="l"/>
                        </a:tabLst>
                      </a:pPr>
                      <a:r>
                        <a:rPr lang="zh-CN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施工难度</a:t>
                      </a:r>
                      <a:endParaRPr lang="zh-CN" sz="2800">
                        <a:solidFill>
                          <a:srgbClr val="000000"/>
                        </a:solidFill>
                        <a:effectLst/>
                        <a:latin typeface="NEU-BZ-S92"/>
                        <a:ea typeface="方正书宋_GBK" panose="03000509000000000000" pitchFamily="65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ct val="0"/>
                        </a:spcAft>
                        <a:tabLst>
                          <a:tab pos="1188085" algn="l"/>
                          <a:tab pos="2163445" algn="l"/>
                          <a:tab pos="3142615" algn="l"/>
                          <a:tab pos="4190365" algn="l"/>
                        </a:tabLst>
                      </a:pPr>
                      <a:r>
                        <a:rPr lang="zh-CN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线路长</a:t>
                      </a: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CN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短</a:t>
                      </a: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),</a:t>
                      </a:r>
                      <a:r>
                        <a:rPr lang="zh-CN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地质复杂</a:t>
                      </a: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CN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稳定</a:t>
                      </a: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),</a:t>
                      </a:r>
                      <a:r>
                        <a:rPr lang="zh-CN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施工难度大</a:t>
                      </a: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CN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小</a:t>
                      </a: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),</a:t>
                      </a:r>
                      <a:r>
                        <a:rPr lang="zh-CN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建设成本高</a:t>
                      </a: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CN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低</a:t>
                      </a: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2800">
                        <a:solidFill>
                          <a:srgbClr val="000000"/>
                        </a:solidFill>
                        <a:effectLst/>
                        <a:latin typeface="NEU-BZ-S92"/>
                        <a:ea typeface="方正书宋_GBK" panose="03000509000000000000" pitchFamily="65" charset="-122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 wrap="square"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ct val="0"/>
                        </a:spcAft>
                        <a:tabLst>
                          <a:tab pos="1188085" algn="l"/>
                          <a:tab pos="2163445" algn="l"/>
                          <a:tab pos="3142615" algn="l"/>
                          <a:tab pos="4190365" algn="l"/>
                        </a:tabLst>
                      </a:pPr>
                      <a:r>
                        <a:rPr lang="zh-CN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对环境</a:t>
                      </a:r>
                      <a:endParaRPr lang="zh-CN" sz="2800">
                        <a:solidFill>
                          <a:srgbClr val="000000"/>
                        </a:solidFill>
                        <a:effectLst/>
                        <a:latin typeface="NEU-BZ-S92"/>
                        <a:ea typeface="方正书宋_GBK" panose="03000509000000000000" pitchFamily="65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ct val="0"/>
                        </a:spcAft>
                        <a:tabLst>
                          <a:tab pos="1188085" algn="l"/>
                          <a:tab pos="2163445" algn="l"/>
                          <a:tab pos="3142615" algn="l"/>
                          <a:tab pos="4190365" algn="l"/>
                        </a:tabLst>
                      </a:pPr>
                      <a:r>
                        <a:rPr lang="zh-CN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的影响</a:t>
                      </a:r>
                      <a:endParaRPr lang="zh-CN" sz="2800">
                        <a:solidFill>
                          <a:srgbClr val="000000"/>
                        </a:solidFill>
                        <a:effectLst/>
                        <a:latin typeface="NEU-BZ-S92"/>
                        <a:ea typeface="方正书宋_GBK" panose="03000509000000000000" pitchFamily="65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ct val="0"/>
                        </a:spcAft>
                        <a:tabLst>
                          <a:tab pos="1188085" algn="l"/>
                          <a:tab pos="2163445" algn="l"/>
                          <a:tab pos="3142615" algn="l"/>
                          <a:tab pos="4190365" algn="l"/>
                        </a:tabLst>
                      </a:pPr>
                      <a:r>
                        <a:rPr lang="zh-CN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线路经过生态稳定</a:t>
                      </a: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CN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脆弱</a:t>
                      </a: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地区</a:t>
                      </a: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不易</a:t>
                      </a: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CN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会</a:t>
                      </a: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造成严重的生态问题</a:t>
                      </a:r>
                      <a:endParaRPr lang="zh-CN" sz="2800">
                        <a:solidFill>
                          <a:srgbClr val="000000"/>
                        </a:solidFill>
                        <a:effectLst/>
                        <a:latin typeface="NEU-BZ-S92"/>
                        <a:ea typeface="方正书宋_GBK" panose="03000509000000000000" pitchFamily="65" charset="-122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7" name="组合 6"/>
          <p:cNvGrpSpPr/>
          <p:nvPr>
            <p:custDataLst>
              <p:tags r:id="rId3"/>
            </p:custDataLst>
          </p:nvPr>
        </p:nvGrpSpPr>
        <p:grpSpPr>
          <a:xfrm>
            <a:off x="39370" y="668020"/>
            <a:ext cx="12151995" cy="128270"/>
            <a:chOff x="57" y="1058"/>
            <a:chExt cx="13204" cy="202"/>
          </a:xfrm>
        </p:grpSpPr>
        <p:cxnSp>
          <p:nvCxnSpPr>
            <p:cNvPr id="8" name="直接连接符 7"/>
            <p:cNvCxnSpPr/>
            <p:nvPr>
              <p:custDataLst>
                <p:tags r:id="rId4"/>
              </p:custDataLst>
            </p:nvPr>
          </p:nvCxnSpPr>
          <p:spPr>
            <a:xfrm>
              <a:off x="57" y="1259"/>
              <a:ext cx="13205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>
              <p:custDataLst>
                <p:tags r:id="rId5"/>
              </p:custDataLst>
            </p:nvPr>
          </p:nvCxnSpPr>
          <p:spPr>
            <a:xfrm>
              <a:off x="57" y="1057"/>
              <a:ext cx="13205" cy="0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0" y="5080"/>
            <a:ext cx="1219200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0" algn="ctr" fontAlgn="auto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r>
              <a:rPr lang="zh-CN" altLang="zh-CN" sz="32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怎么调：资源跨区域调的路线</a:t>
            </a:r>
            <a:endParaRPr lang="zh-CN" altLang="zh-CN" sz="3200" kern="10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9F754DE-2CAD-44b6-B708-469DEB6407EB-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59080" y="924560"/>
            <a:ext cx="10420350" cy="611251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0" y="5080"/>
            <a:ext cx="1219200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0" algn="ctr" fontAlgn="auto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r>
              <a:rPr lang="zh-CN" altLang="zh-CN" sz="32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调怎样：资源跨区域调的影响</a:t>
            </a:r>
            <a:endParaRPr lang="zh-CN" altLang="zh-CN" sz="3200" kern="10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4" name="组合 1"/>
          <p:cNvGrpSpPr/>
          <p:nvPr>
            <p:custDataLst>
              <p:tags r:id="rId4"/>
            </p:custDataLst>
          </p:nvPr>
        </p:nvGrpSpPr>
        <p:grpSpPr>
          <a:xfrm>
            <a:off x="39370" y="668020"/>
            <a:ext cx="12151995" cy="128270"/>
            <a:chOff x="57" y="1058"/>
            <a:chExt cx="13204" cy="202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>
              <a:off x="57" y="1259"/>
              <a:ext cx="13205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>
              <p:custDataLst>
                <p:tags r:id="rId6"/>
              </p:custDataLst>
            </p:nvPr>
          </p:nvCxnSpPr>
          <p:spPr>
            <a:xfrm>
              <a:off x="57" y="1057"/>
              <a:ext cx="13205" cy="0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39370" y="923925"/>
            <a:ext cx="1215326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0" algn="ctr" fontAlgn="auto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800" kern="1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阅读教材</a:t>
            </a:r>
            <a:r>
              <a:rPr lang="en-US" altLang="zh-CN" sz="2800" kern="1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P</a:t>
            </a:r>
            <a:r>
              <a:rPr lang="en-US" altLang="zh-CN" sz="2800" kern="100" baseline="-250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73</a:t>
            </a:r>
            <a:r>
              <a:rPr lang="en-US" altLang="zh-CN" sz="2800" kern="1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-P</a:t>
            </a:r>
            <a:r>
              <a:rPr lang="en-US" altLang="zh-CN" sz="2800" kern="100" baseline="-250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74</a:t>
            </a:r>
            <a:r>
              <a:rPr lang="zh-CN" altLang="en-US" sz="2800" kern="1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，归纳资源的跨区域调配对调入区与调出区的</a:t>
            </a:r>
            <a:r>
              <a:rPr lang="zh-CN" altLang="en-US" sz="2800" b="1" kern="1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有利影响</a:t>
            </a:r>
            <a:r>
              <a:rPr lang="zh-CN" altLang="en-US" sz="2800" kern="1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2800" kern="10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10085705" y="3053715"/>
            <a:ext cx="210693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 kern="1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经济意义</a:t>
            </a:r>
            <a:endParaRPr lang="zh-CN" altLang="en-US" sz="3600" b="1" kern="10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r>
              <a:rPr lang="zh-CN" altLang="en-US" sz="3600" b="1" kern="1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社会意义</a:t>
            </a:r>
            <a:endParaRPr lang="zh-CN" altLang="en-US" sz="3600" b="1" kern="10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r>
              <a:rPr lang="zh-CN" altLang="en-US" sz="3600" b="1" kern="1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生态意义</a:t>
            </a:r>
            <a:endParaRPr lang="zh-CN" altLang="en-US" sz="3600" b="1" kern="10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715260" y="1765935"/>
            <a:ext cx="6753860" cy="4759325"/>
          </a:xfrm>
          <a:prstGeom prst="rect">
            <a:avLst/>
          </a:prstGeom>
        </p:spPr>
      </p:pic>
      <p:grpSp>
        <p:nvGrpSpPr>
          <p:cNvPr id="5" name="组合 4"/>
          <p:cNvGrpSpPr/>
          <p:nvPr>
            <p:custDataLst>
              <p:tags r:id="rId3"/>
            </p:custDataLst>
          </p:nvPr>
        </p:nvGrpSpPr>
        <p:grpSpPr>
          <a:xfrm>
            <a:off x="39370" y="668020"/>
            <a:ext cx="12151995" cy="128270"/>
            <a:chOff x="57" y="1058"/>
            <a:chExt cx="13204" cy="202"/>
          </a:xfrm>
        </p:grpSpPr>
        <p:cxnSp>
          <p:nvCxnSpPr>
            <p:cNvPr id="7" name="直接连接符 6"/>
            <p:cNvCxnSpPr/>
            <p:nvPr>
              <p:custDataLst>
                <p:tags r:id="rId4"/>
              </p:custDataLst>
            </p:nvPr>
          </p:nvCxnSpPr>
          <p:spPr>
            <a:xfrm>
              <a:off x="57" y="1259"/>
              <a:ext cx="13205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5"/>
              </p:custDataLst>
            </p:nvPr>
          </p:nvCxnSpPr>
          <p:spPr>
            <a:xfrm>
              <a:off x="57" y="1057"/>
              <a:ext cx="13205" cy="0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0" y="5080"/>
            <a:ext cx="1219200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0" algn="ctr" fontAlgn="auto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r>
              <a:rPr lang="zh-CN" altLang="zh-CN" sz="32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调怎样：资源跨区域调的影响</a:t>
            </a:r>
            <a:endParaRPr lang="zh-CN" altLang="zh-CN" sz="3200" kern="10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4424045" y="989330"/>
            <a:ext cx="370014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促进区域协调发展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81355" y="1256665"/>
            <a:ext cx="5462905" cy="3749040"/>
          </a:xfrm>
          <a:prstGeom prst="rect">
            <a:avLst/>
          </a:prstGeom>
        </p:spPr>
      </p:pic>
      <p:grpSp>
        <p:nvGrpSpPr>
          <p:cNvPr id="9" name="组合 8"/>
          <p:cNvGrpSpPr/>
          <p:nvPr>
            <p:custDataLst>
              <p:tags r:id="rId3"/>
            </p:custDataLst>
          </p:nvPr>
        </p:nvGrpSpPr>
        <p:grpSpPr>
          <a:xfrm>
            <a:off x="6322695" y="1256665"/>
            <a:ext cx="5288915" cy="3766820"/>
            <a:chOff x="8305" y="4595"/>
            <a:chExt cx="10440" cy="5932"/>
          </a:xfrm>
        </p:grpSpPr>
        <p:pic>
          <p:nvPicPr>
            <p:cNvPr id="6" name="NORMAL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" y="4595"/>
              <a:ext cx="10440" cy="5401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9833" y="9996"/>
              <a:ext cx="7399" cy="5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indent="203200" algn="just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>
                  <a:solidFill>
                    <a:srgbClr val="0000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 </a:t>
              </a:r>
              <a:r>
                <a:rPr lang="zh-CN" altLang="en-US" sz="16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图</a:t>
              </a:r>
              <a:r>
                <a:rPr lang="en-US" altLang="zh-CN" sz="16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</a:rPr>
                <a:t>4</a:t>
              </a:r>
              <a:r>
                <a:rPr lang="en-US" altLang="zh-CN" sz="16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.</a:t>
              </a:r>
              <a:r>
                <a:rPr lang="en-US" altLang="zh-CN" sz="16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</a:rPr>
                <a:t>22</a:t>
              </a:r>
              <a:r>
                <a:rPr lang="en-US" altLang="zh-CN" sz="16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 </a:t>
              </a:r>
              <a:r>
                <a:rPr lang="zh-CN" altLang="en-US" sz="16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澳大利亚雪山调水工程示意</a:t>
              </a:r>
              <a:endPara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88265" y="248285"/>
            <a:ext cx="1124712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</a:t>
            </a:r>
            <a:r>
              <a:rPr lang="zh-CN" altLang="en-US" sz="24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源于澳大利亚东南部大分水岭的墨累河是澳大利亚的主要河流，其流域是澳大利亚重要的农业区。全流域年平均降水量仅为</a:t>
            </a:r>
            <a:r>
              <a:rPr lang="en-US" altLang="zh-CN" sz="24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425</a:t>
            </a:r>
            <a:r>
              <a:rPr lang="zh-CN" altLang="en-US" sz="24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毫米。</a:t>
            </a:r>
            <a:endParaRPr lang="zh-CN" altLang="en-US" sz="240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226695" y="5196205"/>
            <a:ext cx="95345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38100" algn="just" defTabSz="26670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000000"/>
                </a:solidFill>
                <a:effectLst/>
                <a:latin typeface="Calibri" panose="020F0502020204030204"/>
                <a:ea typeface="Calibri" panose="020F0502020204030204"/>
                <a:sym typeface="+mn-ea"/>
              </a:rPr>
              <a:t>1</a:t>
            </a:r>
            <a:r>
              <a:rPr lang="zh-CN" altLang="en-US" sz="2400" b="1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．分析澳大利亚大分水岭东西两侧的降水差异及形成原因。</a:t>
            </a:r>
            <a:endParaRPr lang="zh-CN" altLang="en-US" sz="2400" b="1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226695" y="5565775"/>
            <a:ext cx="95345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38100" algn="just" defTabSz="26670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70C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差异：东侧降水多于西侧</a:t>
            </a:r>
            <a:endParaRPr lang="zh-CN" altLang="en-US" sz="2400" b="1">
              <a:solidFill>
                <a:srgbClr val="0070C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226695" y="6026150"/>
            <a:ext cx="117195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38100" algn="just" defTabSz="26670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70C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原因：东侧位于迎风坡，东南信风从海洋上带来湿润水汽，多地形雨；沿岸东澳大利亚暖流增温增湿，水汽充沛；</a:t>
            </a:r>
            <a:endParaRPr lang="zh-CN" altLang="en-US" sz="2400" b="1">
              <a:solidFill>
                <a:srgbClr val="0070C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64465" y="130175"/>
            <a:ext cx="11893550" cy="2358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30200" algn="just" defTabSz="2667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源于澳大利亚东南部大分水岭的墨累河是澳大利亚的主要河流，其流域是澳大利亚重要的农业区。全流域年平均降水量仅为</a:t>
            </a:r>
            <a:r>
              <a:rPr lang="en-US" altLang="zh-CN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</a:rPr>
              <a:t>425</a:t>
            </a:r>
            <a:r>
              <a:rPr lang="zh-CN" altLang="en-US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毫米。由于自然原因，墨累河流域的土壤中、河水里富含盐分，有的河水的盐度甚至高于海水的盐度。</a:t>
            </a:r>
            <a:endParaRPr lang="zh-CN" altLang="en-US" sz="24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368300" algn="just" defTabSz="266700" fontAlgn="auto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</a:rPr>
              <a:t>    1949</a:t>
            </a:r>
            <a:r>
              <a:rPr lang="zh-CN" altLang="en-US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年，澳大利亚开始兴建雪山调水工程，于</a:t>
            </a:r>
            <a:r>
              <a:rPr lang="en-US" altLang="zh-CN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</a:rPr>
              <a:t>1974</a:t>
            </a:r>
            <a:r>
              <a:rPr lang="zh-CN" altLang="en-US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年完工。该工程位于澳大利亚大陆东南部，在大分水岭东部雪河流咸建库蓄水，再通过隧道将东部的水引至西部墨累河流域，在调水沿途利用落差发电（图</a:t>
            </a:r>
            <a:r>
              <a:rPr lang="en-US" altLang="zh-CN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</a:rPr>
              <a:t>4</a:t>
            </a:r>
            <a:r>
              <a:rPr lang="en-US" altLang="zh-CN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.</a:t>
            </a:r>
            <a:r>
              <a:rPr lang="en-US" altLang="zh-CN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</a:rPr>
              <a:t>22</a:t>
            </a:r>
            <a:r>
              <a:rPr lang="zh-CN" altLang="en-US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）。</a:t>
            </a:r>
            <a:endParaRPr lang="zh-CN" altLang="en-US" sz="24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7" name="图片 6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041866" y="6245384"/>
            <a:ext cx="108267" cy="101917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9" name="组合 8"/>
          <p:cNvGrpSpPr/>
          <p:nvPr>
            <p:custDataLst>
              <p:tags r:id="rId4"/>
            </p:custDataLst>
          </p:nvPr>
        </p:nvGrpSpPr>
        <p:grpSpPr>
          <a:xfrm>
            <a:off x="6434455" y="2683510"/>
            <a:ext cx="5624195" cy="3766820"/>
            <a:chOff x="8305" y="4595"/>
            <a:chExt cx="10440" cy="5932"/>
          </a:xfrm>
        </p:grpSpPr>
        <p:pic>
          <p:nvPicPr>
            <p:cNvPr id="6" name="NORMAL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" y="4595"/>
              <a:ext cx="10440" cy="5401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116" y="9996"/>
              <a:ext cx="7116" cy="5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indent="203200" algn="just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>
                  <a:solidFill>
                    <a:srgbClr val="0000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 </a:t>
              </a:r>
              <a:r>
                <a:rPr lang="zh-CN" altLang="en-US" sz="16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图</a:t>
              </a:r>
              <a:r>
                <a:rPr lang="en-US" altLang="zh-CN" sz="16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</a:rPr>
                <a:t>4</a:t>
              </a:r>
              <a:r>
                <a:rPr lang="en-US" altLang="zh-CN" sz="16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.</a:t>
              </a:r>
              <a:r>
                <a:rPr lang="en-US" altLang="zh-CN" sz="16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</a:rPr>
                <a:t>22</a:t>
              </a:r>
              <a:r>
                <a:rPr lang="en-US" altLang="zh-CN" sz="16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 </a:t>
              </a:r>
              <a:r>
                <a:rPr lang="zh-CN" altLang="en-US" sz="16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澳大利亚雪山调水工程示意</a:t>
              </a:r>
              <a:endPara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164465" y="2447290"/>
            <a:ext cx="626999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38100" algn="just" defTabSz="26670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  <a:sym typeface="+mn-ea"/>
              </a:rPr>
              <a:t>2</a:t>
            </a:r>
            <a:r>
              <a:rPr lang="zh-CN" altLang="en-US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．说明澳大利亚修建雪山调水工程的原因。</a:t>
            </a:r>
            <a:endParaRPr lang="zh-CN" altLang="en-US" sz="24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164465" y="3120390"/>
            <a:ext cx="626999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38100" algn="just" defTabSz="26670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自然原因：大分水岭东侧降水多，水资源充沛，西侧降水少，水源不足；</a:t>
            </a:r>
            <a:endParaRPr lang="zh-CN" altLang="en-US" sz="2400" b="1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0"/>
            </p:custDataLst>
          </p:nvPr>
        </p:nvSpPr>
        <p:spPr>
          <a:xfrm>
            <a:off x="164465" y="4313555"/>
            <a:ext cx="626999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38100" algn="just" defTabSz="26670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人为原因：</a:t>
            </a:r>
            <a:r>
              <a:rPr lang="zh-CN" altLang="en-US" sz="2400" b="1">
                <a:solidFill>
                  <a:srgbClr val="0070C0"/>
                </a:solidFill>
                <a:latin typeface="Calibri" panose="020F0502020204030204"/>
                <a:ea typeface="宋体" panose="02010600030101010101" pitchFamily="2" charset="-122"/>
              </a:rPr>
              <a:t>①</a:t>
            </a:r>
            <a:r>
              <a:rPr lang="zh-CN" altLang="en-US" sz="24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大分水岭西侧</a:t>
            </a:r>
            <a:r>
              <a:rPr lang="zh-CN" altLang="en-US" sz="24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墨累河流域农业发达，需水量大，供不应求；</a:t>
            </a:r>
            <a:r>
              <a:rPr lang="zh-CN" altLang="en-US" sz="2400" b="1">
                <a:solidFill>
                  <a:srgbClr val="0070C0"/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②</a:t>
            </a:r>
            <a:r>
              <a:rPr lang="zh-CN" altLang="en-US" sz="24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工程建设的技术、资源等有保障。</a:t>
            </a:r>
            <a:endParaRPr lang="en-US" altLang="zh-CN" sz="2400" b="1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Picture 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 flipH="1">
            <a:off x="11633200" y="123190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64465" y="130175"/>
            <a:ext cx="11893550" cy="1989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30200" algn="just" defTabSz="2667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由于自然原因，墨累河流域的土壤中、河水里富含盐分，有的河水的盐度甚至高于海水的盐度。</a:t>
            </a:r>
            <a:endParaRPr lang="zh-CN" altLang="en-US" sz="24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368300" algn="just" defTabSz="266700" fontAlgn="auto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</a:rPr>
              <a:t>    1949</a:t>
            </a:r>
            <a:r>
              <a:rPr lang="zh-CN" altLang="en-US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年，澳大利亚开始兴建雪山调水工程，于</a:t>
            </a:r>
            <a:r>
              <a:rPr lang="en-US" altLang="zh-CN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</a:rPr>
              <a:t>1974</a:t>
            </a:r>
            <a:r>
              <a:rPr lang="zh-CN" altLang="en-US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年完工。该工程位于澳大利亚大陆东南部，在大分水岭东部雪河流咸建库蓄水，再通过隧道将东部的水引至西部墨累河流域，在调水沿途利用落差发电（图</a:t>
            </a:r>
            <a:r>
              <a:rPr lang="en-US" altLang="zh-CN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</a:rPr>
              <a:t>4</a:t>
            </a:r>
            <a:r>
              <a:rPr lang="en-US" altLang="zh-CN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.</a:t>
            </a:r>
            <a:r>
              <a:rPr lang="en-US" altLang="zh-CN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</a:rPr>
              <a:t>22</a:t>
            </a:r>
            <a:r>
              <a:rPr lang="zh-CN" altLang="en-US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）。</a:t>
            </a:r>
            <a:endParaRPr lang="zh-CN" altLang="en-US" sz="24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7" name="图片 6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041866" y="6245384"/>
            <a:ext cx="108267" cy="101917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9" name="组合 8"/>
          <p:cNvGrpSpPr/>
          <p:nvPr>
            <p:custDataLst>
              <p:tags r:id="rId4"/>
            </p:custDataLst>
          </p:nvPr>
        </p:nvGrpSpPr>
        <p:grpSpPr>
          <a:xfrm>
            <a:off x="6851097" y="2683510"/>
            <a:ext cx="5300980" cy="3766820"/>
            <a:chOff x="8489" y="4595"/>
            <a:chExt cx="10440" cy="5932"/>
          </a:xfrm>
        </p:grpSpPr>
        <p:pic>
          <p:nvPicPr>
            <p:cNvPr id="6" name="NORMAL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9" y="4595"/>
              <a:ext cx="10440" cy="5401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9898" y="9996"/>
              <a:ext cx="7517" cy="5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indent="203200" algn="just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>
                  <a:solidFill>
                    <a:srgbClr val="0000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 </a:t>
              </a:r>
              <a:r>
                <a:rPr lang="zh-CN" altLang="en-US" sz="16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图</a:t>
              </a:r>
              <a:r>
                <a:rPr lang="en-US" altLang="zh-CN" sz="16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</a:rPr>
                <a:t>4</a:t>
              </a:r>
              <a:r>
                <a:rPr lang="en-US" altLang="zh-CN" sz="16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.</a:t>
              </a:r>
              <a:r>
                <a:rPr lang="en-US" altLang="zh-CN" sz="16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</a:rPr>
                <a:t>22</a:t>
              </a:r>
              <a:r>
                <a:rPr lang="en-US" altLang="zh-CN" sz="16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 </a:t>
              </a:r>
              <a:r>
                <a:rPr lang="zh-CN" altLang="en-US" sz="16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澳大利亚雪山调水工程示意</a:t>
              </a:r>
              <a:endPara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164465" y="2036445"/>
            <a:ext cx="1132586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381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000000"/>
                </a:solidFill>
                <a:latin typeface="Calibri" panose="020F0502020204030204"/>
                <a:ea typeface="Calibri" panose="020F0502020204030204"/>
                <a:sym typeface="+mn-ea"/>
              </a:rPr>
              <a:t>3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．讨论雪山调水工程对于墨累河流域的城市供水和供电、农牧业发展、生态环境带来的影响。</a:t>
            </a:r>
            <a:endParaRPr lang="zh-CN" altLang="en-US" sz="2400" b="1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164465" y="2986405"/>
            <a:ext cx="6269990" cy="1250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38100" algn="just" defTabSz="26670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有利影响：</a:t>
            </a:r>
            <a:r>
              <a:rPr lang="zh-CN" altLang="en-US" sz="2400" b="1">
                <a:solidFill>
                  <a:srgbClr val="0070C0"/>
                </a:solidFill>
                <a:latin typeface="Calibri" panose="020F0502020204030204"/>
                <a:ea typeface="宋体" panose="02010600030101010101" pitchFamily="2" charset="-122"/>
              </a:rPr>
              <a:t>①增加供水量和供电量</a:t>
            </a:r>
            <a:r>
              <a:rPr lang="zh-CN" altLang="en-US" sz="24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；</a:t>
            </a:r>
            <a:endParaRPr lang="zh-CN" altLang="en-US" sz="2400" b="1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38100" algn="just" defTabSz="26670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0070C0"/>
                </a:solidFill>
                <a:latin typeface="Calibri" panose="020F0502020204030204"/>
                <a:ea typeface="宋体" panose="02010600030101010101" pitchFamily="2" charset="-122"/>
              </a:rPr>
              <a:t>                      </a:t>
            </a:r>
            <a:r>
              <a:rPr lang="zh-CN" altLang="en-US" sz="2400" b="1">
                <a:solidFill>
                  <a:srgbClr val="0070C0"/>
                </a:solidFill>
                <a:latin typeface="Calibri" panose="020F0502020204030204"/>
                <a:ea typeface="宋体" panose="02010600030101010101" pitchFamily="2" charset="-122"/>
              </a:rPr>
              <a:t>②扩大农业规模</a:t>
            </a:r>
            <a:r>
              <a:rPr lang="en-US" altLang="zh-CN" sz="2400" b="1">
                <a:solidFill>
                  <a:srgbClr val="0070C0"/>
                </a:solidFill>
                <a:latin typeface="Calibri" panose="020F0502020204030204"/>
                <a:ea typeface="宋体" panose="02010600030101010101" pitchFamily="2" charset="-122"/>
              </a:rPr>
              <a:t>;</a:t>
            </a:r>
            <a:endParaRPr lang="en-US" altLang="zh-CN" sz="2400" b="1">
              <a:solidFill>
                <a:srgbClr val="0070C0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marL="0" indent="38100" algn="just" defTabSz="26670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0070C0"/>
                </a:solidFill>
                <a:latin typeface="Calibri" panose="020F0502020204030204"/>
                <a:ea typeface="宋体" panose="02010600030101010101" pitchFamily="2" charset="-122"/>
              </a:rPr>
              <a:t>                      ③</a:t>
            </a:r>
            <a:r>
              <a:rPr lang="zh-CN" altLang="en-US" sz="2400" b="1">
                <a:solidFill>
                  <a:srgbClr val="0070C0"/>
                </a:solidFill>
                <a:latin typeface="Calibri" panose="020F0502020204030204"/>
                <a:ea typeface="宋体" panose="02010600030101010101" pitchFamily="2" charset="-122"/>
              </a:rPr>
              <a:t>缓解土地荒漠化等</a:t>
            </a:r>
            <a:r>
              <a:rPr lang="en-US" altLang="zh-CN" sz="2400" b="1">
                <a:solidFill>
                  <a:srgbClr val="0070C0"/>
                </a:solidFill>
                <a:latin typeface="Calibri" panose="020F0502020204030204"/>
                <a:ea typeface="宋体" panose="02010600030101010101" pitchFamily="2" charset="-122"/>
              </a:rPr>
              <a:t>.</a:t>
            </a:r>
            <a:endParaRPr lang="en-US" altLang="zh-CN" sz="2400" b="1">
              <a:solidFill>
                <a:srgbClr val="0070C0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0"/>
            </p:custDataLst>
          </p:nvPr>
        </p:nvSpPr>
        <p:spPr>
          <a:xfrm>
            <a:off x="76200" y="4618990"/>
            <a:ext cx="6917055" cy="855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38100" algn="just" defTabSz="26670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不利影响：</a:t>
            </a:r>
            <a:r>
              <a:rPr lang="zh-CN" altLang="en-US" sz="2400" b="1">
                <a:solidFill>
                  <a:srgbClr val="0070C0"/>
                </a:solidFill>
                <a:latin typeface="Calibri" panose="020F0502020204030204"/>
                <a:ea typeface="宋体" panose="02010600030101010101" pitchFamily="2" charset="-122"/>
              </a:rPr>
              <a:t>①不合理灌溉可能加重土地盐渍化</a:t>
            </a:r>
            <a:r>
              <a:rPr lang="zh-CN" altLang="en-US" sz="24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；</a:t>
            </a:r>
            <a:endParaRPr lang="zh-CN" altLang="en-US" sz="2400" b="1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38100" algn="just" defTabSz="26670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0070C0"/>
                </a:solidFill>
                <a:latin typeface="Calibri" panose="020F0502020204030204"/>
                <a:ea typeface="宋体" panose="02010600030101010101" pitchFamily="2" charset="-122"/>
              </a:rPr>
              <a:t>                      </a:t>
            </a:r>
            <a:r>
              <a:rPr lang="zh-CN" altLang="en-US" sz="2400" b="1">
                <a:solidFill>
                  <a:srgbClr val="0070C0"/>
                </a:solidFill>
                <a:latin typeface="Calibri" panose="020F0502020204030204"/>
                <a:ea typeface="宋体" panose="02010600030101010101" pitchFamily="2" charset="-122"/>
              </a:rPr>
              <a:t>②农牧业规模扩大</a:t>
            </a:r>
            <a:r>
              <a:rPr lang="en-US" altLang="zh-CN" sz="2400" b="1">
                <a:solidFill>
                  <a:srgbClr val="0070C0"/>
                </a:solidFill>
                <a:latin typeface="Calibri" panose="020F0502020204030204"/>
                <a:ea typeface="宋体" panose="02010600030101010101" pitchFamily="2" charset="-122"/>
              </a:rPr>
              <a:t>,</a:t>
            </a:r>
            <a:r>
              <a:rPr lang="zh-CN" altLang="en-US" sz="2400" b="1">
                <a:solidFill>
                  <a:srgbClr val="0070C0"/>
                </a:solidFill>
                <a:latin typeface="Calibri" panose="020F0502020204030204"/>
                <a:ea typeface="宋体" panose="02010600030101010101" pitchFamily="2" charset="-122"/>
              </a:rPr>
              <a:t>可能造成水污染等</a:t>
            </a:r>
            <a:r>
              <a:rPr lang="en-US" altLang="zh-CN" sz="2400" b="1">
                <a:solidFill>
                  <a:srgbClr val="0070C0"/>
                </a:solidFill>
                <a:latin typeface="Calibri" panose="020F0502020204030204"/>
                <a:ea typeface="宋体" panose="02010600030101010101" pitchFamily="2" charset="-122"/>
              </a:rPr>
              <a:t>;</a:t>
            </a:r>
            <a:endParaRPr lang="en-US" altLang="zh-CN" sz="2400" b="1">
              <a:solidFill>
                <a:srgbClr val="0070C0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-214748235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95250" y="1059180"/>
            <a:ext cx="12021820" cy="51606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4272915" y="16445"/>
            <a:ext cx="3953510" cy="730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spcAft>
                <a:spcPct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zh-CN" altLang="zh-CN" sz="32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  <a:cs typeface="Times New Roman" panose="02020603050405020304" pitchFamily="18" charset="0"/>
              </a:rPr>
              <a:t>资源跨区域调配小结</a:t>
            </a:r>
            <a:r>
              <a:rPr lang="en-US" altLang="zh-CN" sz="320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charset="-122"/>
                <a:cs typeface="Times New Roman" panose="02020603050405020304" pitchFamily="18" charset="0"/>
              </a:rPr>
              <a:t> </a:t>
            </a:r>
            <a:endParaRPr lang="zh-CN" altLang="zh-CN" sz="3200">
              <a:solidFill>
                <a:srgbClr val="000000"/>
              </a:solidFill>
              <a:effectLst/>
              <a:latin typeface="NEU-BZ-S92"/>
              <a:ea typeface="方正书宋_GBK" panose="03000509000000000000" pitchFamily="65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>
            <p:custDataLst>
              <p:tags r:id="rId5"/>
            </p:custDataLst>
          </p:nvPr>
        </p:nvGrpSpPr>
        <p:grpSpPr>
          <a:xfrm>
            <a:off x="39370" y="668020"/>
            <a:ext cx="12151995" cy="128270"/>
            <a:chOff x="57" y="1058"/>
            <a:chExt cx="13204" cy="202"/>
          </a:xfrm>
        </p:grpSpPr>
        <p:cxnSp>
          <p:nvCxnSpPr>
            <p:cNvPr id="7" name="直接连接符 6"/>
            <p:cNvCxnSpPr/>
            <p:nvPr>
              <p:custDataLst>
                <p:tags r:id="rId6"/>
              </p:custDataLst>
            </p:nvPr>
          </p:nvCxnSpPr>
          <p:spPr>
            <a:xfrm>
              <a:off x="57" y="1259"/>
              <a:ext cx="13205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7"/>
              </p:custDataLst>
            </p:nvPr>
          </p:nvCxnSpPr>
          <p:spPr>
            <a:xfrm>
              <a:off x="57" y="1057"/>
              <a:ext cx="13205" cy="0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11"/>
          <p:cNvGrpSpPr/>
          <p:nvPr>
            <p:custDataLst>
              <p:tags r:id="rId1"/>
            </p:custDataLst>
          </p:nvPr>
        </p:nvGrpSpPr>
        <p:grpSpPr>
          <a:xfrm>
            <a:off x="0" y="50800"/>
            <a:ext cx="758825" cy="485775"/>
            <a:chOff x="-1" y="379019"/>
            <a:chExt cx="758768" cy="486418"/>
          </a:xfrm>
        </p:grpSpPr>
        <p:sp>
          <p:nvSpPr>
            <p:cNvPr id="20" name="矩形 19"/>
            <p:cNvSpPr/>
            <p:nvPr>
              <p:custDataLst>
                <p:tags r:id="rId2"/>
              </p:custDataLst>
            </p:nvPr>
          </p:nvSpPr>
          <p:spPr>
            <a:xfrm>
              <a:off x="-1" y="379019"/>
              <a:ext cx="550821" cy="486418"/>
            </a:xfrm>
            <a:prstGeom prst="rect">
              <a:avLst/>
            </a:prstGeom>
            <a:solidFill>
              <a:srgbClr val="0070C4"/>
            </a:solidFill>
            <a:ln w="1270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3"/>
              </p:custDataLst>
            </p:nvPr>
          </p:nvSpPr>
          <p:spPr>
            <a:xfrm>
              <a:off x="638126" y="390147"/>
              <a:ext cx="120641" cy="475290"/>
            </a:xfrm>
            <a:prstGeom prst="rect">
              <a:avLst/>
            </a:prstGeom>
            <a:solidFill>
              <a:srgbClr val="0070C4"/>
            </a:solidFill>
            <a:ln w="1270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845820" y="111760"/>
            <a:ext cx="43033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ym typeface="+mn-ea"/>
              </a:rPr>
              <a:t>学以致用：</a:t>
            </a:r>
            <a:endParaRPr lang="zh-CN" sz="2800" b="1"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100" name="文本框 99"/>
          <p:cNvSpPr txBox="1"/>
          <p:nvPr>
            <p:custDataLst>
              <p:tags r:id="rId5"/>
            </p:custDataLst>
          </p:nvPr>
        </p:nvSpPr>
        <p:spPr>
          <a:xfrm>
            <a:off x="284480" y="652780"/>
            <a:ext cx="11744960" cy="20916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/>
            <a:r>
              <a:rPr sz="2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材料一:“引汉济渭”为陕西省的“南水北调”工程，该工程将汉江水引入渭河以补充西安等城市的给水量。</a:t>
            </a:r>
            <a:r>
              <a:rPr lang="zh-CN" sz="2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汉江水源区</a:t>
            </a:r>
            <a:r>
              <a:rPr sz="2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水源涵养能力突出，水质优良，承担着向京津冀（南水北调中线工程）和陕西渭河平原（引汉济渭工程）的调水任务。</a:t>
            </a:r>
            <a:endParaRPr sz="26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 fontAlgn="auto"/>
            <a:r>
              <a:rPr sz="2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材料二:下图为“引汉济渭”</a:t>
            </a:r>
            <a:r>
              <a:rPr lang="zh-CN" sz="2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工程示意</a:t>
            </a:r>
            <a:r>
              <a:rPr sz="2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图</a:t>
            </a:r>
            <a:r>
              <a:rPr lang="zh-CN" sz="2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和</a:t>
            </a:r>
            <a:r>
              <a:rPr lang="zh-CN" altLang="en-US" sz="2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汉江水源地示意图。</a:t>
            </a:r>
            <a:endParaRPr lang="zh-CN" altLang="en-US" sz="26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0" fontAlgn="auto"/>
            <a:r>
              <a:rPr lang="zh-CN" altLang="en-US" sz="2600">
                <a:sym typeface="+mn-ea"/>
              </a:rPr>
              <a:t>说明修建“引汉济渭”工程的原因。</a:t>
            </a:r>
            <a:endParaRPr lang="zh-CN" altLang="en-US" sz="2600"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4796155" y="3143250"/>
            <a:ext cx="7233285" cy="28917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600" b="1">
                <a:solidFill>
                  <a:srgbClr val="FF0000"/>
                </a:solidFill>
                <a:sym typeface="+mn-ea"/>
              </a:rPr>
              <a:t>原因：</a:t>
            </a:r>
            <a:endParaRPr lang="zh-CN" altLang="en-US" sz="2600" b="1">
              <a:solidFill>
                <a:srgbClr val="FF0000"/>
              </a:solidFill>
              <a:sym typeface="+mn-ea"/>
            </a:endParaRPr>
          </a:p>
          <a:p>
            <a:r>
              <a:rPr lang="zh-CN" altLang="en-US" sz="2600">
                <a:solidFill>
                  <a:schemeClr val="tx1"/>
                </a:solidFill>
                <a:sym typeface="+mn-ea"/>
              </a:rPr>
              <a:t>①汉江流域流经湿润地区，降水量大，支流众多，河水流量较大，</a:t>
            </a:r>
            <a:r>
              <a:rPr lang="zh-CN" altLang="en-US" sz="2600" b="1">
                <a:solidFill>
                  <a:srgbClr val="FF0000"/>
                </a:solidFill>
                <a:sym typeface="+mn-ea"/>
              </a:rPr>
              <a:t>可调水量大</a:t>
            </a:r>
            <a:r>
              <a:rPr lang="zh-CN" altLang="en-US" sz="2600">
                <a:solidFill>
                  <a:schemeClr val="tx1"/>
                </a:solidFill>
                <a:sym typeface="+mn-ea"/>
              </a:rPr>
              <a:t>;</a:t>
            </a:r>
            <a:endParaRPr lang="zh-CN" altLang="en-US" sz="2600">
              <a:solidFill>
                <a:schemeClr val="tx1"/>
              </a:solidFill>
              <a:sym typeface="+mn-ea"/>
            </a:endParaRPr>
          </a:p>
          <a:p>
            <a:r>
              <a:rPr lang="zh-CN" altLang="en-US" sz="2600">
                <a:solidFill>
                  <a:schemeClr val="tx1"/>
                </a:solidFill>
                <a:sym typeface="+mn-ea"/>
              </a:rPr>
              <a:t>②</a:t>
            </a:r>
            <a:r>
              <a:rPr lang="zh-CN" altLang="en-US" sz="2600" b="1">
                <a:solidFill>
                  <a:srgbClr val="FF0000"/>
                </a:solidFill>
                <a:sym typeface="+mn-ea"/>
              </a:rPr>
              <a:t>水质较好</a:t>
            </a:r>
            <a:r>
              <a:rPr lang="zh-CN" altLang="en-US" sz="2600">
                <a:solidFill>
                  <a:schemeClr val="tx1"/>
                </a:solidFill>
                <a:sym typeface="+mn-ea"/>
              </a:rPr>
              <a:t> (汉江水清澈);</a:t>
            </a:r>
            <a:endParaRPr lang="zh-CN" altLang="en-US" sz="2600">
              <a:solidFill>
                <a:schemeClr val="tx1"/>
              </a:solidFill>
              <a:sym typeface="+mn-ea"/>
            </a:endParaRPr>
          </a:p>
          <a:p>
            <a:r>
              <a:rPr lang="zh-CN" altLang="en-US" sz="2600">
                <a:solidFill>
                  <a:schemeClr val="tx1"/>
                </a:solidFill>
                <a:sym typeface="+mn-ea"/>
              </a:rPr>
              <a:t>③渭河流域流经半湿润地区，流量较小，</a:t>
            </a:r>
            <a:r>
              <a:rPr lang="zh-CN" altLang="en-US" sz="2600" b="1">
                <a:solidFill>
                  <a:srgbClr val="FF0000"/>
                </a:solidFill>
                <a:sym typeface="+mn-ea"/>
              </a:rPr>
              <a:t>水资源不足</a:t>
            </a:r>
            <a:r>
              <a:rPr lang="zh-CN" altLang="en-US" sz="2600">
                <a:solidFill>
                  <a:schemeClr val="tx1"/>
                </a:solidFill>
                <a:sym typeface="+mn-ea"/>
              </a:rPr>
              <a:t>;</a:t>
            </a:r>
            <a:endParaRPr lang="zh-CN" altLang="en-US" sz="2600">
              <a:solidFill>
                <a:schemeClr val="tx1"/>
              </a:solidFill>
              <a:sym typeface="+mn-ea"/>
            </a:endParaRPr>
          </a:p>
          <a:p>
            <a:r>
              <a:rPr lang="zh-CN" altLang="en-US" sz="2600">
                <a:solidFill>
                  <a:schemeClr val="tx1"/>
                </a:solidFill>
                <a:sym typeface="+mn-ea"/>
              </a:rPr>
              <a:t>④渭河流域社会经济发达，</a:t>
            </a:r>
            <a:r>
              <a:rPr lang="zh-CN" altLang="en-US" sz="2600" b="1">
                <a:solidFill>
                  <a:srgbClr val="FF0000"/>
                </a:solidFill>
                <a:sym typeface="+mn-ea"/>
              </a:rPr>
              <a:t>需水量大</a:t>
            </a:r>
            <a:r>
              <a:rPr lang="zh-CN" altLang="en-US" sz="2600">
                <a:solidFill>
                  <a:schemeClr val="tx1"/>
                </a:solidFill>
                <a:sym typeface="+mn-ea"/>
              </a:rPr>
              <a:t>。</a:t>
            </a:r>
            <a:endParaRPr lang="zh-CN" altLang="en-US" sz="2600">
              <a:solidFill>
                <a:schemeClr val="tx1"/>
              </a:solidFill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3345" y="2763520"/>
            <a:ext cx="4572635" cy="3434715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11"/>
          <p:cNvGrpSpPr/>
          <p:nvPr>
            <p:custDataLst>
              <p:tags r:id="rId1"/>
            </p:custDataLst>
          </p:nvPr>
        </p:nvGrpSpPr>
        <p:grpSpPr>
          <a:xfrm>
            <a:off x="0" y="50800"/>
            <a:ext cx="758825" cy="485775"/>
            <a:chOff x="-1" y="379019"/>
            <a:chExt cx="758768" cy="486418"/>
          </a:xfrm>
        </p:grpSpPr>
        <p:sp>
          <p:nvSpPr>
            <p:cNvPr id="20" name="矩形 19"/>
            <p:cNvSpPr/>
            <p:nvPr>
              <p:custDataLst>
                <p:tags r:id="rId2"/>
              </p:custDataLst>
            </p:nvPr>
          </p:nvSpPr>
          <p:spPr>
            <a:xfrm>
              <a:off x="-1" y="379019"/>
              <a:ext cx="550821" cy="486418"/>
            </a:xfrm>
            <a:prstGeom prst="rect">
              <a:avLst/>
            </a:prstGeom>
            <a:solidFill>
              <a:srgbClr val="0070C4"/>
            </a:solidFill>
            <a:ln w="1270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3"/>
              </p:custDataLst>
            </p:nvPr>
          </p:nvSpPr>
          <p:spPr>
            <a:xfrm>
              <a:off x="638126" y="390147"/>
              <a:ext cx="120641" cy="475290"/>
            </a:xfrm>
            <a:prstGeom prst="rect">
              <a:avLst/>
            </a:prstGeom>
            <a:solidFill>
              <a:srgbClr val="0070C4"/>
            </a:solidFill>
            <a:ln w="1270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845820" y="111760"/>
            <a:ext cx="43033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ym typeface="+mn-ea"/>
              </a:rPr>
              <a:t>学以致用</a:t>
            </a:r>
            <a:endParaRPr lang="zh-CN" sz="2800" b="1"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100" name="文本框 99"/>
          <p:cNvSpPr txBox="1"/>
          <p:nvPr>
            <p:custDataLst>
              <p:tags r:id="rId5"/>
            </p:custDataLst>
          </p:nvPr>
        </p:nvSpPr>
        <p:spPr>
          <a:xfrm>
            <a:off x="223520" y="604520"/>
            <a:ext cx="11744960" cy="20916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/>
            <a:r>
              <a:rPr sz="2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材料一:“引汉济渭”为陕西省的“南水北调”工程，该工程将汉江水引入渭河以补充西安等城市的给水量。</a:t>
            </a:r>
            <a:r>
              <a:rPr lang="zh-CN" sz="2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汉江水源区</a:t>
            </a:r>
            <a:r>
              <a:rPr sz="2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水源涵养能力突出，水质优良，承担着向京津冀（南水北调中线工程）和陕西渭河平原（引汉济渭工程）的调水任务。</a:t>
            </a:r>
            <a:endParaRPr sz="26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 fontAlgn="auto"/>
            <a:r>
              <a:rPr sz="2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材料二:下图为“引汉济渭”</a:t>
            </a:r>
            <a:r>
              <a:rPr lang="zh-CN" sz="2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工程示意</a:t>
            </a:r>
            <a:r>
              <a:rPr sz="2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图</a:t>
            </a:r>
            <a:r>
              <a:rPr lang="zh-CN" sz="2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和</a:t>
            </a:r>
            <a:r>
              <a:rPr lang="zh-CN" altLang="en-US" sz="2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汉江水源地示意图。</a:t>
            </a:r>
            <a:endParaRPr lang="zh-CN" altLang="en-US" sz="26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0" fontAlgn="auto"/>
            <a:r>
              <a:rPr lang="zh-CN" altLang="en-US" sz="2600">
                <a:sym typeface="+mn-ea"/>
              </a:rPr>
              <a:t>简述秦岭段采用隧洞引水的优点。</a:t>
            </a:r>
            <a:endParaRPr lang="zh-CN" altLang="en-US" sz="2600"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4796155" y="3034665"/>
            <a:ext cx="7233285" cy="28917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600">
                <a:solidFill>
                  <a:srgbClr val="FF0000"/>
                </a:solidFill>
                <a:sym typeface="+mn-ea"/>
              </a:rPr>
              <a:t>优点：</a:t>
            </a:r>
            <a:endParaRPr lang="zh-CN" altLang="en-US" sz="2600">
              <a:solidFill>
                <a:srgbClr val="FF0000"/>
              </a:solidFill>
              <a:sym typeface="+mn-ea"/>
            </a:endParaRPr>
          </a:p>
          <a:p>
            <a:r>
              <a:rPr lang="zh-CN" altLang="en-US" sz="2600">
                <a:solidFill>
                  <a:schemeClr val="tx1"/>
                </a:solidFill>
                <a:sym typeface="+mn-ea"/>
              </a:rPr>
              <a:t>①该隧道引水工程可以</a:t>
            </a:r>
            <a:r>
              <a:rPr lang="zh-CN" altLang="en-US" sz="2600" b="1">
                <a:solidFill>
                  <a:srgbClr val="FF0000"/>
                </a:solidFill>
                <a:sym typeface="+mn-ea"/>
              </a:rPr>
              <a:t>减少水分的蒸发</a:t>
            </a:r>
            <a:r>
              <a:rPr lang="zh-CN" altLang="en-US" sz="2600">
                <a:solidFill>
                  <a:schemeClr val="tx1"/>
                </a:solidFill>
                <a:sym typeface="+mn-ea"/>
              </a:rPr>
              <a:t>；</a:t>
            </a:r>
            <a:endParaRPr lang="zh-CN" altLang="en-US" sz="2600">
              <a:solidFill>
                <a:schemeClr val="tx1"/>
              </a:solidFill>
              <a:sym typeface="+mn-ea"/>
            </a:endParaRPr>
          </a:p>
          <a:p>
            <a:r>
              <a:rPr lang="zh-CN" altLang="en-US" sz="2600">
                <a:solidFill>
                  <a:schemeClr val="tx1"/>
                </a:solidFill>
                <a:sym typeface="+mn-ea"/>
              </a:rPr>
              <a:t>②降低线路坡度，呈直线布局，引水</a:t>
            </a:r>
            <a:r>
              <a:rPr lang="zh-CN" altLang="en-US" sz="2600" b="1">
                <a:solidFill>
                  <a:srgbClr val="FF0000"/>
                </a:solidFill>
                <a:sym typeface="+mn-ea"/>
              </a:rPr>
              <a:t>自流可以缩短线路长度</a:t>
            </a:r>
            <a:r>
              <a:rPr lang="zh-CN" altLang="en-US" sz="2600">
                <a:solidFill>
                  <a:schemeClr val="tx1"/>
                </a:solidFill>
                <a:sym typeface="+mn-ea"/>
              </a:rPr>
              <a:t>；</a:t>
            </a:r>
            <a:endParaRPr lang="zh-CN" altLang="en-US" sz="2600">
              <a:solidFill>
                <a:schemeClr val="tx1"/>
              </a:solidFill>
              <a:sym typeface="+mn-ea"/>
            </a:endParaRPr>
          </a:p>
          <a:p>
            <a:r>
              <a:rPr lang="zh-CN" altLang="en-US" sz="2600">
                <a:solidFill>
                  <a:schemeClr val="tx1"/>
                </a:solidFill>
                <a:sym typeface="+mn-ea"/>
              </a:rPr>
              <a:t>③</a:t>
            </a:r>
            <a:r>
              <a:rPr lang="zh-CN" altLang="en-US" sz="2600" b="1">
                <a:solidFill>
                  <a:srgbClr val="FF0000"/>
                </a:solidFill>
                <a:sym typeface="+mn-ea"/>
              </a:rPr>
              <a:t>减少水体污染</a:t>
            </a:r>
            <a:r>
              <a:rPr lang="zh-CN" altLang="en-US" sz="2600">
                <a:solidFill>
                  <a:schemeClr val="tx1"/>
                </a:solidFill>
                <a:sym typeface="+mn-ea"/>
              </a:rPr>
              <a:t>；</a:t>
            </a:r>
            <a:endParaRPr lang="zh-CN" altLang="en-US" sz="2600">
              <a:solidFill>
                <a:schemeClr val="tx1"/>
              </a:solidFill>
              <a:sym typeface="+mn-ea"/>
            </a:endParaRPr>
          </a:p>
          <a:p>
            <a:r>
              <a:rPr lang="zh-CN" altLang="en-US" sz="2600">
                <a:solidFill>
                  <a:schemeClr val="tx1"/>
                </a:solidFill>
                <a:sym typeface="+mn-ea"/>
              </a:rPr>
              <a:t>④用隧洞引水，可</a:t>
            </a:r>
            <a:r>
              <a:rPr lang="zh-CN" altLang="en-US" sz="2600" b="1">
                <a:solidFill>
                  <a:srgbClr val="FF0000"/>
                </a:solidFill>
                <a:sym typeface="+mn-ea"/>
              </a:rPr>
              <a:t>减轻对地表植被的破坏</a:t>
            </a:r>
            <a:r>
              <a:rPr lang="zh-CN" altLang="en-US" sz="2600">
                <a:solidFill>
                  <a:schemeClr val="tx1"/>
                </a:solidFill>
                <a:sym typeface="+mn-ea"/>
              </a:rPr>
              <a:t>，保护秦岭的生态环境。</a:t>
            </a:r>
            <a:endParaRPr lang="zh-CN" altLang="en-US" sz="2600">
              <a:solidFill>
                <a:schemeClr val="tx1"/>
              </a:solidFill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3345" y="2763520"/>
            <a:ext cx="4572635" cy="3434715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11"/>
          <p:cNvGrpSpPr/>
          <p:nvPr>
            <p:custDataLst>
              <p:tags r:id="rId1"/>
            </p:custDataLst>
          </p:nvPr>
        </p:nvGrpSpPr>
        <p:grpSpPr>
          <a:xfrm>
            <a:off x="0" y="50800"/>
            <a:ext cx="758825" cy="485775"/>
            <a:chOff x="-1" y="379019"/>
            <a:chExt cx="758768" cy="486418"/>
          </a:xfrm>
        </p:grpSpPr>
        <p:sp>
          <p:nvSpPr>
            <p:cNvPr id="20" name="矩形 19"/>
            <p:cNvSpPr/>
            <p:nvPr>
              <p:custDataLst>
                <p:tags r:id="rId2"/>
              </p:custDataLst>
            </p:nvPr>
          </p:nvSpPr>
          <p:spPr>
            <a:xfrm>
              <a:off x="-1" y="379019"/>
              <a:ext cx="550821" cy="486418"/>
            </a:xfrm>
            <a:prstGeom prst="rect">
              <a:avLst/>
            </a:prstGeom>
            <a:solidFill>
              <a:srgbClr val="0070C4"/>
            </a:solidFill>
            <a:ln w="1270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3"/>
              </p:custDataLst>
            </p:nvPr>
          </p:nvSpPr>
          <p:spPr>
            <a:xfrm>
              <a:off x="638126" y="390147"/>
              <a:ext cx="120641" cy="475290"/>
            </a:xfrm>
            <a:prstGeom prst="rect">
              <a:avLst/>
            </a:prstGeom>
            <a:solidFill>
              <a:srgbClr val="0070C4"/>
            </a:solidFill>
            <a:ln w="1270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845820" y="127000"/>
            <a:ext cx="1859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ym typeface="+mn-ea"/>
              </a:rPr>
              <a:t>学以致用</a:t>
            </a:r>
            <a:endParaRPr lang="zh-CN" altLang="en-US" sz="2800" b="1"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100" name="文本框 99"/>
          <p:cNvSpPr txBox="1"/>
          <p:nvPr>
            <p:custDataLst>
              <p:tags r:id="rId5"/>
            </p:custDataLst>
          </p:nvPr>
        </p:nvSpPr>
        <p:spPr>
          <a:xfrm>
            <a:off x="61595" y="648970"/>
            <a:ext cx="11906885" cy="20916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/>
            <a:r>
              <a:rPr sz="2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材料一:“引汉济渭”为陕西省的“南水北调”工程，该工程将汉江水引入渭河以补充西安等城市的给水量。</a:t>
            </a:r>
            <a:r>
              <a:rPr lang="zh-CN" sz="2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汉江水源区</a:t>
            </a:r>
            <a:r>
              <a:rPr sz="2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水源涵养能力突出，水质优良，承担着向京津冀（南水北调中线工程）和陕西渭河平原（引汉济渭工程）的调水任务。</a:t>
            </a:r>
            <a:endParaRPr sz="26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 fontAlgn="auto"/>
            <a:r>
              <a:rPr sz="2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材料二:下图为“引汉济渭”</a:t>
            </a:r>
            <a:r>
              <a:rPr lang="zh-CN" sz="2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工程示意</a:t>
            </a:r>
            <a:r>
              <a:rPr sz="2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图</a:t>
            </a:r>
            <a:r>
              <a:rPr lang="zh-CN" sz="2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和</a:t>
            </a:r>
            <a:r>
              <a:rPr lang="zh-CN" altLang="en-US" sz="2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汉江水源地示意图。</a:t>
            </a:r>
            <a:endParaRPr lang="zh-CN" altLang="en-US" sz="26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0" fontAlgn="auto"/>
            <a:r>
              <a:rPr lang="zh-CN" altLang="en-US" sz="2600">
                <a:sym typeface="+mn-ea"/>
              </a:rPr>
              <a:t>简述引汉济渭工程建成后对关中受水区的有利影响。</a:t>
            </a:r>
            <a:endParaRPr lang="zh-CN" altLang="en-US" sz="2600"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94945" y="2924175"/>
            <a:ext cx="4463415" cy="375094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4658995" y="2924175"/>
            <a:ext cx="7309485" cy="3692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600">
                <a:solidFill>
                  <a:schemeClr val="tx1"/>
                </a:solidFill>
              </a:rPr>
              <a:t>①引汉济渭工程，增加渭河流域的水量，为居民提供</a:t>
            </a:r>
            <a:r>
              <a:rPr lang="zh-CN" altLang="en-US" sz="2600" b="1">
                <a:solidFill>
                  <a:srgbClr val="FF0000"/>
                </a:solidFill>
              </a:rPr>
              <a:t>优质饮用水</a:t>
            </a:r>
            <a:r>
              <a:rPr lang="zh-CN" altLang="en-US" sz="2600">
                <a:solidFill>
                  <a:schemeClr val="tx1"/>
                </a:solidFill>
              </a:rPr>
              <a:t>；</a:t>
            </a:r>
            <a:endParaRPr lang="zh-CN" altLang="en-US" sz="2600">
              <a:solidFill>
                <a:schemeClr val="tx1"/>
              </a:solidFill>
            </a:endParaRPr>
          </a:p>
          <a:p>
            <a:r>
              <a:rPr lang="zh-CN" altLang="en-US" sz="2600">
                <a:solidFill>
                  <a:schemeClr val="tx1"/>
                </a:solidFill>
              </a:rPr>
              <a:t>②缓解关中地区水资源短缺的状况，</a:t>
            </a:r>
            <a:r>
              <a:rPr lang="zh-CN" altLang="en-US" sz="2600" b="1">
                <a:solidFill>
                  <a:srgbClr val="FF0000"/>
                </a:solidFill>
              </a:rPr>
              <a:t>减少地下水开采</a:t>
            </a:r>
            <a:r>
              <a:rPr lang="zh-CN" altLang="en-US" sz="2600">
                <a:solidFill>
                  <a:schemeClr val="tx1"/>
                </a:solidFill>
              </a:rPr>
              <a:t>，解决沿岸</a:t>
            </a:r>
            <a:r>
              <a:rPr lang="zh-CN" altLang="en-US" sz="2600" b="1">
                <a:solidFill>
                  <a:srgbClr val="FF0000"/>
                </a:solidFill>
              </a:rPr>
              <a:t>城市居民和工业用水</a:t>
            </a:r>
            <a:r>
              <a:rPr lang="zh-CN" altLang="en-US" sz="2600">
                <a:solidFill>
                  <a:schemeClr val="tx1"/>
                </a:solidFill>
              </a:rPr>
              <a:t>问题；</a:t>
            </a:r>
            <a:endParaRPr lang="zh-CN" altLang="en-US" sz="2600">
              <a:solidFill>
                <a:schemeClr val="tx1"/>
              </a:solidFill>
            </a:endParaRPr>
          </a:p>
          <a:p>
            <a:r>
              <a:rPr lang="zh-CN" altLang="en-US" sz="2600">
                <a:solidFill>
                  <a:schemeClr val="tx1"/>
                </a:solidFill>
              </a:rPr>
              <a:t>③</a:t>
            </a:r>
            <a:r>
              <a:rPr lang="zh-CN" altLang="en-US" sz="2600" b="1">
                <a:solidFill>
                  <a:srgbClr val="FF0000"/>
                </a:solidFill>
              </a:rPr>
              <a:t>缓解生态缺水</a:t>
            </a:r>
            <a:r>
              <a:rPr lang="zh-CN" altLang="en-US" sz="2600">
                <a:solidFill>
                  <a:schemeClr val="tx1"/>
                </a:solidFill>
              </a:rPr>
              <a:t>(补充地表水量，改善地表水质)，促进渭河流域生态环境的改善;</a:t>
            </a:r>
            <a:endParaRPr lang="zh-CN" altLang="en-US" sz="2600">
              <a:solidFill>
                <a:schemeClr val="tx1"/>
              </a:solidFill>
            </a:endParaRPr>
          </a:p>
          <a:p>
            <a:r>
              <a:rPr lang="zh-CN" altLang="en-US" sz="2600">
                <a:solidFill>
                  <a:schemeClr val="tx1"/>
                </a:solidFill>
              </a:rPr>
              <a:t>④为关中地区</a:t>
            </a:r>
            <a:r>
              <a:rPr lang="zh-CN" altLang="en-US" sz="2600" b="1">
                <a:solidFill>
                  <a:srgbClr val="FF0000"/>
                </a:solidFill>
              </a:rPr>
              <a:t>长远发展提供水资源保障</a:t>
            </a:r>
            <a:r>
              <a:rPr lang="zh-CN" altLang="en-US" sz="2600">
                <a:solidFill>
                  <a:schemeClr val="tx1"/>
                </a:solidFill>
              </a:rPr>
              <a:t> (或为农业、工业、城市发展提供水源保证)，使社会经济可持续发展。</a:t>
            </a:r>
            <a:endParaRPr lang="zh-CN" altLang="en-US" sz="26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803525" y="12700"/>
            <a:ext cx="62960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latin typeface="微软雅黑" panose="020B0503020204020204" pitchFamily="34" charset="-122"/>
                <a:sym typeface="+mn-ea"/>
              </a:rPr>
              <a:t>我国四大跨区域资源调配工程</a:t>
            </a:r>
            <a:endParaRPr lang="zh-CN" altLang="en-US" sz="3200" b="1">
              <a:latin typeface="微软雅黑" panose="020B0503020204020204" pitchFamily="34" charset="-122"/>
              <a:sym typeface="+mn-ea"/>
            </a:endParaRPr>
          </a:p>
        </p:txBody>
      </p:sp>
      <p:grpSp>
        <p:nvGrpSpPr>
          <p:cNvPr id="18" name="Group 7"/>
          <p:cNvGrpSpPr/>
          <p:nvPr>
            <p:custDataLst>
              <p:tags r:id="rId2"/>
            </p:custDataLst>
          </p:nvPr>
        </p:nvGrpSpPr>
        <p:grpSpPr>
          <a:xfrm>
            <a:off x="3677285" y="1396365"/>
            <a:ext cx="4854575" cy="5045075"/>
            <a:chOff x="4150894" y="1907632"/>
            <a:chExt cx="3892500" cy="3892500"/>
          </a:xfrm>
        </p:grpSpPr>
        <p:sp>
          <p:nvSpPr>
            <p:cNvPr id="19" name="Freeform 3"/>
            <p:cNvSpPr/>
            <p:nvPr>
              <p:custDataLst>
                <p:tags r:id="rId3"/>
              </p:custDataLst>
            </p:nvPr>
          </p:nvSpPr>
          <p:spPr>
            <a:xfrm>
              <a:off x="4150894" y="1907632"/>
              <a:ext cx="1905000" cy="1905000"/>
            </a:xfrm>
            <a:custGeom>
              <a:avLst/>
              <a:gdLst>
                <a:gd name="connsiteX0" fmla="*/ 1905000 w 1905000"/>
                <a:gd name="connsiteY0" fmla="*/ 0 h 1905000"/>
                <a:gd name="connsiteX1" fmla="*/ 1905000 w 1905000"/>
                <a:gd name="connsiteY1" fmla="*/ 1905000 h 1905000"/>
                <a:gd name="connsiteX2" fmla="*/ 0 w 1905000"/>
                <a:gd name="connsiteY2" fmla="*/ 1905000 h 1905000"/>
                <a:gd name="connsiteX3" fmla="*/ 1905000 w 1905000"/>
                <a:gd name="connsiteY3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0" h="1905000">
                  <a:moveTo>
                    <a:pt x="1905000" y="0"/>
                  </a:moveTo>
                  <a:lnTo>
                    <a:pt x="1905000" y="1905000"/>
                  </a:lnTo>
                  <a:lnTo>
                    <a:pt x="0" y="1905000"/>
                  </a:lnTo>
                  <a:cubicBezTo>
                    <a:pt x="0" y="852898"/>
                    <a:pt x="852898" y="0"/>
                    <a:pt x="1905000" y="0"/>
                  </a:cubicBezTo>
                  <a:close/>
                </a:path>
              </a:pathLst>
            </a:custGeom>
            <a:blipFill rotWithShape="1">
              <a:blip r:embed="rId4"/>
              <a:stretch>
                <a:fillRect/>
              </a:stretch>
            </a:blip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54000" bIns="381000" rtlCol="0" anchor="b"/>
            <a:lstStyle/>
            <a:p>
              <a:pPr algn="r"/>
              <a:endParaRPr lang="en-US" sz="1400" b="1">
                <a:solidFill>
                  <a:srgbClr val="FFFFFF"/>
                </a:solidFill>
                <a:ea typeface="Roboto Light" charset="0"/>
                <a:cs typeface="Roboto Light" charset="0"/>
              </a:endParaRPr>
            </a:p>
          </p:txBody>
        </p:sp>
        <p:sp>
          <p:nvSpPr>
            <p:cNvPr id="7" name="Freeform 4"/>
            <p:cNvSpPr/>
            <p:nvPr>
              <p:custDataLst>
                <p:tags r:id="rId5"/>
              </p:custDataLst>
            </p:nvPr>
          </p:nvSpPr>
          <p:spPr>
            <a:xfrm>
              <a:off x="6138394" y="1907632"/>
              <a:ext cx="1905000" cy="1905000"/>
            </a:xfrm>
            <a:custGeom>
              <a:avLst/>
              <a:gdLst>
                <a:gd name="connsiteX0" fmla="*/ 0 w 1905000"/>
                <a:gd name="connsiteY0" fmla="*/ 0 h 1905000"/>
                <a:gd name="connsiteX1" fmla="*/ 1905000 w 1905000"/>
                <a:gd name="connsiteY1" fmla="*/ 1905000 h 1905000"/>
                <a:gd name="connsiteX2" fmla="*/ 0 w 1905000"/>
                <a:gd name="connsiteY2" fmla="*/ 19050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00" h="1905000">
                  <a:moveTo>
                    <a:pt x="0" y="0"/>
                  </a:moveTo>
                  <a:cubicBezTo>
                    <a:pt x="1052102" y="0"/>
                    <a:pt x="1905000" y="852898"/>
                    <a:pt x="1905000" y="1905000"/>
                  </a:cubicBezTo>
                  <a:lnTo>
                    <a:pt x="0" y="1905000"/>
                  </a:lnTo>
                  <a:close/>
                </a:path>
              </a:pathLst>
            </a:custGeom>
            <a:blipFill rotWithShape="1">
              <a:blip r:embed="rId6"/>
              <a:stretch>
                <a:fillRect/>
              </a:stretch>
            </a:blip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4000" bIns="381000" rtlCol="0" anchor="b"/>
            <a:lstStyle/>
            <a:p>
              <a:endParaRPr lang="en-US" sz="1400" b="1">
                <a:solidFill>
                  <a:srgbClr val="FFFFFF"/>
                </a:solidFill>
                <a:ea typeface="Roboto Light" charset="0"/>
                <a:cs typeface="Roboto Light" charset="0"/>
              </a:endParaRPr>
            </a:p>
          </p:txBody>
        </p:sp>
        <p:sp>
          <p:nvSpPr>
            <p:cNvPr id="8" name="Freeform 5"/>
            <p:cNvSpPr/>
            <p:nvPr>
              <p:custDataLst>
                <p:tags r:id="rId7"/>
              </p:custDataLst>
            </p:nvPr>
          </p:nvSpPr>
          <p:spPr>
            <a:xfrm>
              <a:off x="4150894" y="3895132"/>
              <a:ext cx="1905000" cy="1905000"/>
            </a:xfrm>
            <a:custGeom>
              <a:avLst/>
              <a:gdLst>
                <a:gd name="connsiteX0" fmla="*/ 0 w 1905000"/>
                <a:gd name="connsiteY0" fmla="*/ 0 h 1905000"/>
                <a:gd name="connsiteX1" fmla="*/ 1905000 w 1905000"/>
                <a:gd name="connsiteY1" fmla="*/ 0 h 1905000"/>
                <a:gd name="connsiteX2" fmla="*/ 1905000 w 1905000"/>
                <a:gd name="connsiteY2" fmla="*/ 1905000 h 1905000"/>
                <a:gd name="connsiteX3" fmla="*/ 0 w 1905000"/>
                <a:gd name="connsiteY3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0" h="1905000">
                  <a:moveTo>
                    <a:pt x="0" y="0"/>
                  </a:moveTo>
                  <a:lnTo>
                    <a:pt x="1905000" y="0"/>
                  </a:lnTo>
                  <a:lnTo>
                    <a:pt x="1905000" y="1905000"/>
                  </a:lnTo>
                  <a:cubicBezTo>
                    <a:pt x="852898" y="1905000"/>
                    <a:pt x="0" y="1052102"/>
                    <a:pt x="0" y="0"/>
                  </a:cubicBez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81000" rIns="254000" rtlCol="0" anchor="t"/>
            <a:lstStyle/>
            <a:p>
              <a:pPr algn="r"/>
              <a:endParaRPr lang="en-US" sz="1400" b="1">
                <a:solidFill>
                  <a:srgbClr val="FFFFFF"/>
                </a:solidFill>
                <a:ea typeface="Roboto Light" charset="0"/>
                <a:cs typeface="Roboto Light" charset="0"/>
              </a:endParaRPr>
            </a:p>
          </p:txBody>
        </p:sp>
        <p:sp>
          <p:nvSpPr>
            <p:cNvPr id="22" name="Freeform 6"/>
            <p:cNvSpPr/>
            <p:nvPr>
              <p:custDataLst>
                <p:tags r:id="rId9"/>
              </p:custDataLst>
            </p:nvPr>
          </p:nvSpPr>
          <p:spPr>
            <a:xfrm>
              <a:off x="6138394" y="3895132"/>
              <a:ext cx="1905000" cy="1905000"/>
            </a:xfrm>
            <a:custGeom>
              <a:avLst/>
              <a:gdLst>
                <a:gd name="connsiteX0" fmla="*/ 0 w 1905000"/>
                <a:gd name="connsiteY0" fmla="*/ 0 h 1905000"/>
                <a:gd name="connsiteX1" fmla="*/ 1905000 w 1905000"/>
                <a:gd name="connsiteY1" fmla="*/ 0 h 1905000"/>
                <a:gd name="connsiteX2" fmla="*/ 0 w 1905000"/>
                <a:gd name="connsiteY2" fmla="*/ 19050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00" h="1905000">
                  <a:moveTo>
                    <a:pt x="0" y="0"/>
                  </a:moveTo>
                  <a:lnTo>
                    <a:pt x="1905000" y="0"/>
                  </a:lnTo>
                  <a:cubicBezTo>
                    <a:pt x="1905000" y="1052102"/>
                    <a:pt x="1052102" y="1905000"/>
                    <a:pt x="0" y="1905000"/>
                  </a:cubicBez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4000" tIns="381000" bIns="381000" rtlCol="0" anchor="t"/>
            <a:lstStyle/>
            <a:p>
              <a:endParaRPr lang="en-US" sz="1400" b="1">
                <a:solidFill>
                  <a:srgbClr val="FFFFFF"/>
                </a:solidFill>
                <a:ea typeface="Roboto Light" charset="0"/>
                <a:cs typeface="Roboto Light" charset="0"/>
              </a:endParaRPr>
            </a:p>
          </p:txBody>
        </p:sp>
      </p:grpSp>
      <p:sp>
        <p:nvSpPr>
          <p:cNvPr id="23" name="Oval 8"/>
          <p:cNvSpPr/>
          <p:nvPr>
            <p:custDataLst>
              <p:tags r:id="rId11"/>
            </p:custDataLst>
          </p:nvPr>
        </p:nvSpPr>
        <p:spPr>
          <a:xfrm>
            <a:off x="5573725" y="3598423"/>
            <a:ext cx="1298100" cy="12539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Rectangle 30"/>
          <p:cNvSpPr/>
          <p:nvPr>
            <p:custDataLst>
              <p:tags r:id="rId12"/>
            </p:custDataLst>
          </p:nvPr>
        </p:nvSpPr>
        <p:spPr>
          <a:xfrm>
            <a:off x="2337327" y="2621925"/>
            <a:ext cx="16828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Open Sans" pitchFamily="34" charset="0"/>
                <a:sym typeface="+mn-ea"/>
              </a:rPr>
              <a:t>南水北调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Open Sans" pitchFamily="34" charset="0"/>
              <a:sym typeface="+mn-ea"/>
            </a:endParaRPr>
          </a:p>
        </p:txBody>
      </p:sp>
      <p:sp>
        <p:nvSpPr>
          <p:cNvPr id="25" name="Rectangle 30"/>
          <p:cNvSpPr/>
          <p:nvPr>
            <p:custDataLst>
              <p:tags r:id="rId13"/>
            </p:custDataLst>
          </p:nvPr>
        </p:nvSpPr>
        <p:spPr>
          <a:xfrm>
            <a:off x="7343370" y="6196059"/>
            <a:ext cx="16828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Open Sans" pitchFamily="34" charset="0"/>
                <a:sym typeface="+mn-ea"/>
              </a:rPr>
              <a:t>北煤南运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Open Sans" pitchFamily="34" charset="0"/>
              <a:sym typeface="+mn-ea"/>
            </a:endParaRPr>
          </a:p>
        </p:txBody>
      </p:sp>
      <p:sp>
        <p:nvSpPr>
          <p:cNvPr id="26" name="Rectangle 30"/>
          <p:cNvSpPr/>
          <p:nvPr>
            <p:custDataLst>
              <p:tags r:id="rId14"/>
            </p:custDataLst>
          </p:nvPr>
        </p:nvSpPr>
        <p:spPr>
          <a:xfrm>
            <a:off x="7239865" y="1321799"/>
            <a:ext cx="16828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Open Sans" pitchFamily="34" charset="0"/>
                <a:sym typeface="+mn-ea"/>
              </a:rPr>
              <a:t>西气东输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Open Sans" pitchFamily="34" charset="0"/>
              <a:sym typeface="+mn-ea"/>
            </a:endParaRPr>
          </a:p>
        </p:txBody>
      </p:sp>
      <p:sp>
        <p:nvSpPr>
          <p:cNvPr id="27" name="Rectangle 30"/>
          <p:cNvSpPr/>
          <p:nvPr>
            <p:custDataLst>
              <p:tags r:id="rId15"/>
            </p:custDataLst>
          </p:nvPr>
        </p:nvSpPr>
        <p:spPr>
          <a:xfrm>
            <a:off x="2337326" y="4788349"/>
            <a:ext cx="16828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Open Sans" pitchFamily="34" charset="0"/>
                <a:sym typeface="+mn-ea"/>
              </a:rPr>
              <a:t>西电东送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Open Sans" pitchFamily="34" charset="0"/>
              <a:sym typeface="+mn-ea"/>
            </a:endParaRPr>
          </a:p>
        </p:txBody>
      </p:sp>
      <p:grpSp>
        <p:nvGrpSpPr>
          <p:cNvPr id="10" name="组合 9"/>
          <p:cNvGrpSpPr/>
          <p:nvPr>
            <p:custDataLst>
              <p:tags r:id="rId16"/>
            </p:custDataLst>
          </p:nvPr>
        </p:nvGrpSpPr>
        <p:grpSpPr>
          <a:xfrm>
            <a:off x="521970" y="1275080"/>
            <a:ext cx="2108835" cy="2773045"/>
            <a:chOff x="243898" y="1824159"/>
            <a:chExt cx="3124338" cy="4004527"/>
          </a:xfrm>
        </p:grpSpPr>
        <p:grpSp>
          <p:nvGrpSpPr>
            <p:cNvPr id="11" name="组合 10"/>
            <p:cNvGrpSpPr/>
            <p:nvPr>
              <p:custDataLst>
                <p:tags r:id="rId17"/>
              </p:custDataLst>
            </p:nvPr>
          </p:nvGrpSpPr>
          <p:grpSpPr>
            <a:xfrm>
              <a:off x="243898" y="1824159"/>
              <a:ext cx="3124338" cy="4004527"/>
              <a:chOff x="233738" y="2169599"/>
              <a:chExt cx="3124338" cy="4004527"/>
            </a:xfrm>
          </p:grpSpPr>
          <p:sp>
            <p:nvSpPr>
              <p:cNvPr id="12" name="矩形: 圆角 28"/>
              <p:cNvSpPr/>
              <p:nvPr>
                <p:custDataLst>
                  <p:tags r:id="rId18"/>
                </p:custDataLst>
              </p:nvPr>
            </p:nvSpPr>
            <p:spPr>
              <a:xfrm>
                <a:off x="233738" y="2169599"/>
                <a:ext cx="2801968" cy="4004527"/>
              </a:xfrm>
              <a:prstGeom prst="roundRect">
                <a:avLst>
                  <a:gd name="adj" fmla="val 5841"/>
                </a:avLst>
              </a:prstGeom>
              <a:noFill/>
              <a:ln>
                <a:solidFill>
                  <a:srgbClr val="4AB6D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738" y="2345349"/>
                <a:ext cx="3124338" cy="3402057"/>
              </a:xfrm>
              <a:prstGeom prst="rect">
                <a:avLst/>
              </a:prstGeom>
            </p:spPr>
          </p:pic>
        </p:grpSp>
        <p:pic>
          <p:nvPicPr>
            <p:cNvPr id="45" name="图片 44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2"/>
            <a:stretch>
              <a:fillRect/>
            </a:stretch>
          </p:blipFill>
          <p:spPr>
            <a:xfrm>
              <a:off x="243898" y="1894745"/>
              <a:ext cx="1847248" cy="749873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>
            <p:custDataLst>
              <p:tags r:id="rId23"/>
            </p:custDataLst>
          </p:nvPr>
        </p:nvGrpSpPr>
        <p:grpSpPr>
          <a:xfrm>
            <a:off x="9239885" y="3898900"/>
            <a:ext cx="1858010" cy="2700020"/>
            <a:chOff x="3140316" y="1824159"/>
            <a:chExt cx="2870884" cy="4038007"/>
          </a:xfrm>
        </p:grpSpPr>
        <p:grpSp>
          <p:nvGrpSpPr>
            <p:cNvPr id="16" name="组合 15"/>
            <p:cNvGrpSpPr/>
            <p:nvPr>
              <p:custDataLst>
                <p:tags r:id="rId24"/>
              </p:custDataLst>
            </p:nvPr>
          </p:nvGrpSpPr>
          <p:grpSpPr>
            <a:xfrm>
              <a:off x="3209232" y="1824159"/>
              <a:ext cx="2801968" cy="4004527"/>
              <a:chOff x="3199072" y="2169599"/>
              <a:chExt cx="2801968" cy="4004527"/>
            </a:xfrm>
          </p:grpSpPr>
          <p:pic>
            <p:nvPicPr>
              <p:cNvPr id="17" name="图片 16"/>
              <p:cNvPicPr>
                <a:picLocks noChangeAspect="1"/>
              </p:cNvPicPr>
              <p:nvPr>
                <p:custDataLst>
                  <p:tags r:id="rId25"/>
                </p:custDataLst>
              </p:nvPr>
            </p:nvPicPr>
            <p:blipFill>
              <a:blip r:embed="rId26"/>
              <a:stretch>
                <a:fillRect/>
              </a:stretch>
            </p:blipFill>
            <p:spPr>
              <a:xfrm>
                <a:off x="3594618" y="2240185"/>
                <a:ext cx="2139212" cy="3863353"/>
              </a:xfrm>
              <a:prstGeom prst="rect">
                <a:avLst/>
              </a:prstGeom>
            </p:spPr>
          </p:pic>
          <p:sp>
            <p:nvSpPr>
              <p:cNvPr id="28" name="矩形: 圆角 29"/>
              <p:cNvSpPr/>
              <p:nvPr>
                <p:custDataLst>
                  <p:tags r:id="rId27"/>
                </p:custDataLst>
              </p:nvPr>
            </p:nvSpPr>
            <p:spPr>
              <a:xfrm>
                <a:off x="3199072" y="2169599"/>
                <a:ext cx="2801968" cy="4004527"/>
              </a:xfrm>
              <a:prstGeom prst="roundRect">
                <a:avLst>
                  <a:gd name="adj" fmla="val 5841"/>
                </a:avLst>
              </a:prstGeom>
              <a:noFill/>
              <a:ln>
                <a:solidFill>
                  <a:srgbClr val="4AB6D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46" name="图片 45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29"/>
            <a:stretch>
              <a:fillRect/>
            </a:stretch>
          </p:blipFill>
          <p:spPr>
            <a:xfrm>
              <a:off x="3140316" y="5106196"/>
              <a:ext cx="1847248" cy="755970"/>
            </a:xfrm>
            <a:prstGeom prst="rect">
              <a:avLst/>
            </a:prstGeom>
          </p:spPr>
        </p:pic>
      </p:grpSp>
      <p:grpSp>
        <p:nvGrpSpPr>
          <p:cNvPr id="29" name="组合 28"/>
          <p:cNvGrpSpPr/>
          <p:nvPr>
            <p:custDataLst>
              <p:tags r:id="rId30"/>
            </p:custDataLst>
          </p:nvPr>
        </p:nvGrpSpPr>
        <p:grpSpPr>
          <a:xfrm>
            <a:off x="9099550" y="822325"/>
            <a:ext cx="2170430" cy="2877820"/>
            <a:chOff x="6116320" y="1824159"/>
            <a:chExt cx="2966720" cy="4004527"/>
          </a:xfrm>
        </p:grpSpPr>
        <p:grpSp>
          <p:nvGrpSpPr>
            <p:cNvPr id="39" name="组合 38"/>
            <p:cNvGrpSpPr/>
            <p:nvPr>
              <p:custDataLst>
                <p:tags r:id="rId31"/>
              </p:custDataLst>
            </p:nvPr>
          </p:nvGrpSpPr>
          <p:grpSpPr>
            <a:xfrm>
              <a:off x="6116320" y="1824159"/>
              <a:ext cx="2966720" cy="4004527"/>
              <a:chOff x="6106160" y="2169599"/>
              <a:chExt cx="2966720" cy="4004527"/>
            </a:xfrm>
          </p:grpSpPr>
          <p:pic>
            <p:nvPicPr>
              <p:cNvPr id="9" name="图片 8"/>
              <p:cNvPicPr>
                <a:picLocks noChangeAspect="1"/>
              </p:cNvPicPr>
              <p:nvPr>
                <p:custDataLst>
                  <p:tags r:id="rId32"/>
                </p:custDataLst>
              </p:nvPr>
            </p:nvPicPr>
            <p:blipFill>
              <a:blip r:embed="rId33"/>
              <a:stretch>
                <a:fillRect/>
              </a:stretch>
            </p:blipFill>
            <p:spPr>
              <a:xfrm>
                <a:off x="6106160" y="2813644"/>
                <a:ext cx="2966720" cy="2810518"/>
              </a:xfrm>
              <a:prstGeom prst="rect">
                <a:avLst/>
              </a:prstGeom>
            </p:spPr>
          </p:pic>
          <p:sp>
            <p:nvSpPr>
              <p:cNvPr id="30" name="矩形: 圆角 30"/>
              <p:cNvSpPr/>
              <p:nvPr>
                <p:custDataLst>
                  <p:tags r:id="rId34"/>
                </p:custDataLst>
              </p:nvPr>
            </p:nvSpPr>
            <p:spPr>
              <a:xfrm>
                <a:off x="6164406" y="2169599"/>
                <a:ext cx="2801968" cy="4004527"/>
              </a:xfrm>
              <a:prstGeom prst="roundRect">
                <a:avLst>
                  <a:gd name="adj" fmla="val 5841"/>
                </a:avLst>
              </a:prstGeom>
              <a:noFill/>
              <a:ln>
                <a:solidFill>
                  <a:srgbClr val="4AB6D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48" name="图片 47"/>
            <p:cNvPicPr>
              <a:picLocks noChangeAspect="1"/>
            </p:cNvPicPr>
            <p:nvPr>
              <p:custDataLst>
                <p:tags r:id="rId35"/>
              </p:custDataLst>
            </p:nvPr>
          </p:nvPicPr>
          <p:blipFill>
            <a:blip r:embed="rId36"/>
            <a:stretch>
              <a:fillRect/>
            </a:stretch>
          </p:blipFill>
          <p:spPr>
            <a:xfrm>
              <a:off x="6154246" y="1888648"/>
              <a:ext cx="1847248" cy="755970"/>
            </a:xfrm>
            <a:prstGeom prst="rect">
              <a:avLst/>
            </a:prstGeom>
          </p:spPr>
        </p:pic>
      </p:grpSp>
      <p:grpSp>
        <p:nvGrpSpPr>
          <p:cNvPr id="31" name="组合 30"/>
          <p:cNvGrpSpPr/>
          <p:nvPr>
            <p:custDataLst>
              <p:tags r:id="rId37"/>
            </p:custDataLst>
          </p:nvPr>
        </p:nvGrpSpPr>
        <p:grpSpPr>
          <a:xfrm>
            <a:off x="416560" y="4243070"/>
            <a:ext cx="2039620" cy="2404110"/>
            <a:chOff x="9077624" y="1824159"/>
            <a:chExt cx="2965328" cy="4031853"/>
          </a:xfrm>
        </p:grpSpPr>
        <p:grpSp>
          <p:nvGrpSpPr>
            <p:cNvPr id="42" name="组合 41"/>
            <p:cNvGrpSpPr/>
            <p:nvPr>
              <p:custDataLst>
                <p:tags r:id="rId38"/>
              </p:custDataLst>
            </p:nvPr>
          </p:nvGrpSpPr>
          <p:grpSpPr>
            <a:xfrm>
              <a:off x="9119580" y="1824159"/>
              <a:ext cx="2923372" cy="4004527"/>
              <a:chOff x="9109420" y="2169599"/>
              <a:chExt cx="2923372" cy="4004527"/>
            </a:xfrm>
          </p:grpSpPr>
          <p:pic>
            <p:nvPicPr>
              <p:cNvPr id="41" name="图片 40"/>
              <p:cNvPicPr>
                <a:picLocks noChangeAspect="1"/>
              </p:cNvPicPr>
              <p:nvPr>
                <p:custDataLst>
                  <p:tags r:id="rId39"/>
                </p:custDataLst>
              </p:nvPr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09420" y="2766602"/>
                <a:ext cx="2923372" cy="2904602"/>
              </a:xfrm>
              <a:prstGeom prst="rect">
                <a:avLst/>
              </a:prstGeom>
            </p:spPr>
          </p:pic>
          <p:sp>
            <p:nvSpPr>
              <p:cNvPr id="33" name="矩形: 圆角 31"/>
              <p:cNvSpPr/>
              <p:nvPr>
                <p:custDataLst>
                  <p:tags r:id="rId41"/>
                </p:custDataLst>
              </p:nvPr>
            </p:nvSpPr>
            <p:spPr>
              <a:xfrm>
                <a:off x="9129740" y="2169599"/>
                <a:ext cx="2801968" cy="4004527"/>
              </a:xfrm>
              <a:prstGeom prst="roundRect">
                <a:avLst>
                  <a:gd name="adj" fmla="val 5841"/>
                </a:avLst>
              </a:prstGeom>
              <a:noFill/>
              <a:ln>
                <a:solidFill>
                  <a:srgbClr val="4AB6D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50" name="图片 49"/>
            <p:cNvPicPr>
              <a:picLocks noChangeAspect="1"/>
            </p:cNvPicPr>
            <p:nvPr>
              <p:custDataLst>
                <p:tags r:id="rId42"/>
              </p:custDataLst>
            </p:nvPr>
          </p:nvPicPr>
          <p:blipFill>
            <a:blip r:embed="rId43"/>
            <a:stretch>
              <a:fillRect/>
            </a:stretch>
          </p:blipFill>
          <p:spPr>
            <a:xfrm>
              <a:off x="9077624" y="5100042"/>
              <a:ext cx="1847248" cy="755970"/>
            </a:xfrm>
            <a:prstGeom prst="rect">
              <a:avLst/>
            </a:prstGeom>
          </p:spPr>
        </p:pic>
      </p:grp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81000" y="119"/>
            <a:ext cx="11430000" cy="650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  <a:spcAft>
                <a:spcPct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(2022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浙江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月卷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下图为北美洲局部地区略图。据此完成下列各题。</a:t>
            </a:r>
            <a:endParaRPr lang="zh-CN" altLang="zh-CN" sz="2800">
              <a:solidFill>
                <a:srgbClr val="000000"/>
              </a:solidFill>
              <a:effectLst/>
              <a:latin typeface="NEU-BZ-S92"/>
              <a:ea typeface="方正书宋_GBK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3" name="CDK1XRL205.eps"/>
          <p:cNvPicPr/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85852" y="805776"/>
            <a:ext cx="3973773" cy="4979138"/>
          </a:xfrm>
          <a:prstGeom prst="rect">
            <a:avLst/>
          </a:prstGeom>
        </p:spPr>
      </p:pic>
      <p:sp>
        <p:nvSpPr>
          <p:cNvPr id="4" name="矩形 3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381000" y="650836"/>
            <a:ext cx="11430000" cy="512889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  <a:spcAft>
                <a:spcPct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与旧金山比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洛杉矶水资源较少</a:t>
            </a:r>
            <a:r>
              <a:rPr lang="zh-CN" altLang="zh-CN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endParaRPr lang="en-US" altLang="zh-CN" sz="280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ct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zh-CN" altLang="zh-CN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主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要原因是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2800">
              <a:solidFill>
                <a:srgbClr val="000000"/>
              </a:solidFill>
              <a:latin typeface="NEU-BZ-S92"/>
              <a:ea typeface="方正书宋_GBK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ct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气温较高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蒸发量</a:t>
            </a:r>
            <a:r>
              <a:rPr lang="zh-CN" altLang="zh-CN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大</a:t>
            </a:r>
            <a:r>
              <a:rPr lang="en-US" altLang="zh-CN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山脉阻挡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降水量小</a:t>
            </a:r>
            <a:endParaRPr lang="zh-CN" altLang="zh-CN" sz="2800">
              <a:solidFill>
                <a:srgbClr val="000000"/>
              </a:solidFill>
              <a:latin typeface="NEU-BZ-S92"/>
              <a:ea typeface="方正书宋_GBK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ct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洋流影响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降温减</a:t>
            </a:r>
            <a:r>
              <a:rPr lang="zh-CN" altLang="zh-CN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湿</a:t>
            </a:r>
            <a:r>
              <a:rPr lang="en-US" altLang="zh-CN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D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河流短少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径流量小</a:t>
            </a:r>
            <a:endParaRPr lang="zh-CN" altLang="zh-CN" sz="2800">
              <a:solidFill>
                <a:srgbClr val="000000"/>
              </a:solidFill>
              <a:latin typeface="NEU-BZ-S92"/>
              <a:ea typeface="方正书宋_GBK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ct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从区域外调水对洛杉矶的影响是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2800">
              <a:solidFill>
                <a:srgbClr val="000000"/>
              </a:solidFill>
              <a:latin typeface="NEU-BZ-S92"/>
              <a:ea typeface="方正书宋_GBK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ct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减少城市水分蒸发</a:t>
            </a:r>
            <a:endParaRPr lang="zh-CN" altLang="zh-CN" sz="2800">
              <a:solidFill>
                <a:srgbClr val="000000"/>
              </a:solidFill>
              <a:latin typeface="NEU-BZ-S92"/>
              <a:ea typeface="方正书宋_GBK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ct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减轻城市地质灾害</a:t>
            </a:r>
            <a:endParaRPr lang="zh-CN" altLang="zh-CN" sz="2800">
              <a:solidFill>
                <a:srgbClr val="000000"/>
              </a:solidFill>
              <a:latin typeface="NEU-BZ-S92"/>
              <a:ea typeface="方正书宋_GBK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ct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提高水资源利用率</a:t>
            </a:r>
            <a:endParaRPr lang="zh-CN" altLang="zh-CN" sz="2800">
              <a:solidFill>
                <a:srgbClr val="000000"/>
              </a:solidFill>
              <a:latin typeface="NEU-BZ-S92"/>
              <a:ea typeface="方正书宋_GBK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ct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增加城市内涝风险</a:t>
            </a:r>
            <a:endParaRPr lang="zh-CN" altLang="zh-CN" sz="2800">
              <a:solidFill>
                <a:srgbClr val="000000"/>
              </a:solidFill>
              <a:effectLst/>
              <a:latin typeface="NEU-BZ-S92"/>
              <a:ea typeface="方正书宋_GBK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2526030" y="1095877"/>
            <a:ext cx="513080" cy="811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spcAft>
                <a:spcPct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en-US" altLang="zh-C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altLang="zh-CN" sz="360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方正书宋_GBK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>
            <a:spLocks noChangeAspect="1"/>
          </p:cNvSpPr>
          <p:nvPr>
            <p:custDataLst>
              <p:tags r:id="rId6"/>
            </p:custDataLst>
          </p:nvPr>
        </p:nvSpPr>
        <p:spPr>
          <a:xfrm>
            <a:off x="6161405" y="2809742"/>
            <a:ext cx="601980" cy="811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spcAft>
                <a:spcPct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en-US" altLang="zh-CN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endParaRPr lang="en-US" altLang="zh-CN" sz="360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方正书宋_GBK" panose="03000509000000000000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图示 4"/>
          <p:cNvGraphicFramePr/>
          <p:nvPr>
            <p:custDataLst>
              <p:tags r:id="rId1"/>
            </p:custDataLst>
          </p:nvPr>
        </p:nvGraphicFramePr>
        <p:xfrm>
          <a:off x="941705" y="1100455"/>
          <a:ext cx="10044430" cy="5466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099" name="Rectangle 5"/>
          <p:cNvSpPr>
            <a:spLocks noGrp="1" noChangeArrowheads="1"/>
          </p:cNvSpPr>
          <p:nvPr>
            <p:custDataLst>
              <p:tags r:id="rId7"/>
            </p:custDataLst>
          </p:nvPr>
        </p:nvSpPr>
        <p:spPr>
          <a:xfrm>
            <a:off x="39370" y="923925"/>
            <a:ext cx="8183880" cy="54038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eaLnBrk="1" hangingPunct="1"/>
            <a:endParaRPr lang="zh-CN" altLang="zh-CN" sz="3100" b="1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2" name="组合 1"/>
          <p:cNvGrpSpPr/>
          <p:nvPr>
            <p:custDataLst>
              <p:tags r:id="rId8"/>
            </p:custDataLst>
          </p:nvPr>
        </p:nvGrpSpPr>
        <p:grpSpPr>
          <a:xfrm>
            <a:off x="39370" y="668020"/>
            <a:ext cx="12151995" cy="128270"/>
            <a:chOff x="57" y="1058"/>
            <a:chExt cx="13204" cy="202"/>
          </a:xfrm>
        </p:grpSpPr>
        <p:cxnSp>
          <p:nvCxnSpPr>
            <p:cNvPr id="13" name="直接连接符 12"/>
            <p:cNvCxnSpPr/>
            <p:nvPr>
              <p:custDataLst>
                <p:tags r:id="rId9"/>
              </p:custDataLst>
            </p:nvPr>
          </p:nvCxnSpPr>
          <p:spPr>
            <a:xfrm>
              <a:off x="57" y="1259"/>
              <a:ext cx="13205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>
              <p:custDataLst>
                <p:tags r:id="rId10"/>
              </p:custDataLst>
            </p:nvPr>
          </p:nvCxnSpPr>
          <p:spPr>
            <a:xfrm>
              <a:off x="57" y="1057"/>
              <a:ext cx="13205" cy="0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>
            <p:custDataLst>
              <p:tags r:id="rId11"/>
            </p:custDataLst>
          </p:nvPr>
        </p:nvSpPr>
        <p:spPr>
          <a:xfrm>
            <a:off x="2292350" y="37465"/>
            <a:ext cx="70402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zh-CN" altLang="en-US" sz="32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资源跨区域调配</a:t>
            </a:r>
            <a:r>
              <a:rPr lang="zh-CN" altLang="zh-CN" sz="32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问题</a:t>
            </a:r>
            <a:r>
              <a:rPr lang="zh-CN" altLang="en-US" sz="32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的常见学习思路</a:t>
            </a:r>
            <a:endParaRPr lang="zh-CN" altLang="en-US" sz="3200" b="1"/>
          </a:p>
        </p:txBody>
      </p:sp>
    </p:spTree>
  </p:cSld>
  <p:clrMapOvr>
    <a:masterClrMapping/>
  </p:clrMapOvr>
  <p:transition spd="slow" advClick="0" advTm="4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西气东输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59765" y="876935"/>
            <a:ext cx="10668000" cy="576326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635760" y="184785"/>
            <a:ext cx="91109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latin typeface="微软雅黑" panose="020B0503020204020204" pitchFamily="34" charset="-122"/>
                <a:sym typeface="+mn-ea"/>
              </a:rPr>
              <a:t>我国为什么要实施西气东输？</a:t>
            </a:r>
            <a:endParaRPr lang="zh-CN" altLang="en-US" sz="3200">
              <a:latin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359150" y="0"/>
            <a:ext cx="54737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latin typeface="微软雅黑" panose="020B0503020204020204" pitchFamily="34" charset="-122"/>
                <a:sym typeface="+mn-ea"/>
              </a:rPr>
              <a:t>我国为什么要实施西气东输？</a:t>
            </a:r>
            <a:endParaRPr lang="zh-CN" altLang="en-US" sz="3200" b="1">
              <a:latin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16200000">
            <a:off x="1870075" y="-1355725"/>
            <a:ext cx="3163570" cy="69043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rot="16200000">
            <a:off x="1861185" y="1779905"/>
            <a:ext cx="3182620" cy="69049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904355" y="838835"/>
            <a:ext cx="5287645" cy="598487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0" y="2067560"/>
            <a:ext cx="12192635" cy="25082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noAutofit/>
          </a:bodyPr>
          <a:lstStyle/>
          <a:p>
            <a:pPr algn="l"/>
            <a:endParaRPr lang="en-US" altLang="zh-CN" sz="3200" b="1">
              <a:latin typeface="微软雅黑" panose="020B0503020204020204" pitchFamily="34" charset="-122"/>
              <a:sym typeface="+mn-ea"/>
            </a:endParaRPr>
          </a:p>
          <a:p>
            <a:pPr algn="l"/>
            <a:r>
              <a:rPr lang="en-US" altLang="zh-CN" sz="3200" b="1">
                <a:latin typeface="微软雅黑" panose="020B0503020204020204" pitchFamily="34" charset="-122"/>
                <a:sym typeface="+mn-ea"/>
              </a:rPr>
              <a:t>1.</a:t>
            </a:r>
            <a:r>
              <a:rPr lang="zh-CN" altLang="en-US" sz="3200" b="1">
                <a:latin typeface="微软雅黑" panose="020B0503020204020204" pitchFamily="34" charset="-122"/>
                <a:sym typeface="+mn-ea"/>
              </a:rPr>
              <a:t>我国能源资源生产和消费的地区差异大；</a:t>
            </a:r>
            <a:endParaRPr lang="zh-CN" altLang="en-US" sz="3200" b="1">
              <a:latin typeface="微软雅黑" panose="020B0503020204020204" pitchFamily="34" charset="-122"/>
              <a:sym typeface="+mn-ea"/>
            </a:endParaRPr>
          </a:p>
          <a:p>
            <a:pPr algn="l"/>
            <a:r>
              <a:rPr lang="en-US" altLang="zh-CN" sz="3200" b="1">
                <a:latin typeface="微软雅黑" panose="020B0503020204020204" pitchFamily="34" charset="-122"/>
                <a:sym typeface="+mn-ea"/>
              </a:rPr>
              <a:t>2.</a:t>
            </a:r>
            <a:r>
              <a:rPr lang="zh-CN" altLang="en-US" sz="3200" b="1">
                <a:latin typeface="微软雅黑" panose="020B0503020204020204" pitchFamily="34" charset="-122"/>
                <a:sym typeface="+mn-ea"/>
              </a:rPr>
              <a:t>符合调整能源消费结构的需要；</a:t>
            </a:r>
            <a:endParaRPr lang="zh-CN" altLang="en-US" sz="3200" b="1">
              <a:latin typeface="微软雅黑" panose="020B0503020204020204" pitchFamily="34" charset="-122"/>
              <a:sym typeface="+mn-ea"/>
            </a:endParaRPr>
          </a:p>
          <a:p>
            <a:pPr algn="l"/>
            <a:r>
              <a:rPr lang="en-US" altLang="zh-CN" sz="3200" b="1">
                <a:latin typeface="微软雅黑" panose="020B0503020204020204" pitchFamily="34" charset="-122"/>
                <a:sym typeface="+mn-ea"/>
              </a:rPr>
              <a:t>3.</a:t>
            </a:r>
            <a:r>
              <a:rPr lang="zh-CN" altLang="en-US" sz="3200" b="1">
                <a:latin typeface="微软雅黑" panose="020B0503020204020204" pitchFamily="34" charset="-122"/>
                <a:sym typeface="+mn-ea"/>
              </a:rPr>
              <a:t>西部是我国未来能源资源开发的战略重点；</a:t>
            </a:r>
            <a:endParaRPr lang="zh-CN" altLang="en-US" sz="3200" b="1">
              <a:latin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41070" y="1185545"/>
            <a:ext cx="10073640" cy="514096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0" y="5080"/>
            <a:ext cx="1219200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0" algn="ctr" fontAlgn="auto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r>
              <a:rPr lang="zh-CN" altLang="zh-CN" sz="32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为什么调：资源跨区域调配原分析</a:t>
            </a:r>
            <a:endParaRPr lang="zh-CN" altLang="zh-CN" sz="3200" kern="10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8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599" y="6240463"/>
            <a:ext cx="2909888" cy="206381"/>
          </a:xfrm>
        </p:spPr>
        <p:txBody>
          <a:bodyPr>
            <a:normAutofit fontScale="82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fld id="{5DD3DB80-B894-403A-B48E-6FDC1A72010E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4" name="组合 1"/>
          <p:cNvGrpSpPr/>
          <p:nvPr>
            <p:custDataLst>
              <p:tags r:id="rId5"/>
            </p:custDataLst>
          </p:nvPr>
        </p:nvGrpSpPr>
        <p:grpSpPr>
          <a:xfrm>
            <a:off x="39370" y="668020"/>
            <a:ext cx="12151995" cy="128270"/>
            <a:chOff x="57" y="1058"/>
            <a:chExt cx="13204" cy="202"/>
          </a:xfrm>
        </p:grpSpPr>
        <p:cxnSp>
          <p:nvCxnSpPr>
            <p:cNvPr id="13" name="直接连接符 12"/>
            <p:cNvCxnSpPr/>
            <p:nvPr>
              <p:custDataLst>
                <p:tags r:id="rId6"/>
              </p:custDataLst>
            </p:nvPr>
          </p:nvCxnSpPr>
          <p:spPr>
            <a:xfrm>
              <a:off x="57" y="1259"/>
              <a:ext cx="13205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>
              <p:custDataLst>
                <p:tags r:id="rId7"/>
              </p:custDataLst>
            </p:nvPr>
          </p:nvCxnSpPr>
          <p:spPr>
            <a:xfrm>
              <a:off x="57" y="1057"/>
              <a:ext cx="13205" cy="0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8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西气东输四线工程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10260" y="1414780"/>
            <a:ext cx="10273665" cy="494411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810260" y="601345"/>
            <a:ext cx="1066673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254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sz="32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结合视频，分析自然条件对新疆天然气开发的影响。</a:t>
            </a:r>
            <a:endParaRPr lang="zh-CN" altLang="en-US" sz="3200" b="1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810260" y="3004820"/>
            <a:ext cx="10273030" cy="23818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indent="101600" algn="just" defTabSz="266700">
              <a:lnSpc>
                <a:spcPct val="133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不利影响：</a:t>
            </a:r>
            <a:r>
              <a:rPr lang="zh-CN" altLang="en-US" sz="2800" b="1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rPr>
              <a:t>①</a:t>
            </a:r>
            <a:r>
              <a:rPr lang="zh-CN" altLang="en-US" sz="28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深居内陆，年降水量少，河流湖泊较少，水资源匮乏；</a:t>
            </a:r>
            <a:r>
              <a:rPr lang="zh-CN" altLang="en-US" sz="280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rPr>
              <a:t>②</a:t>
            </a:r>
            <a:r>
              <a:rPr lang="zh-CN" altLang="en-US" sz="28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夏季炎热，冬季寒冷；</a:t>
            </a:r>
            <a:r>
              <a:rPr lang="zh-CN" altLang="en-US" sz="280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rPr>
              <a:t>③</a:t>
            </a:r>
            <a:r>
              <a:rPr lang="zh-CN" altLang="en-US" sz="28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风力强劲，地表干燥，植被覆盖率低，沙尘多，沙尘暴威胁大等；</a:t>
            </a:r>
            <a:endParaRPr lang="zh-CN" altLang="en-US" sz="28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101600" algn="just" defTabSz="266700">
              <a:lnSpc>
                <a:spcPct val="133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有利影响：</a:t>
            </a:r>
            <a:r>
              <a:rPr lang="zh-CN" altLang="en-US" sz="28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多晴天，利于工程建设等</a:t>
            </a:r>
            <a:endParaRPr lang="zh-CN" altLang="en-US" sz="28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628765" y="2061210"/>
            <a:ext cx="5347335" cy="402082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6200" y="238760"/>
            <a:ext cx="12192000" cy="1043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508000" algn="just" defTabSz="266700">
              <a:lnSpc>
                <a:spcPct val="129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新疆的能源资源非常丰富，仅塔里木盆地的天然气就占全国天然气总资源量的近</a:t>
            </a:r>
            <a:r>
              <a:rPr lang="en-US" altLang="zh-CN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</a:rPr>
              <a:t>1</a:t>
            </a:r>
            <a:r>
              <a:rPr lang="zh-CN" altLang="en-US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／</a:t>
            </a:r>
            <a:r>
              <a:rPr lang="en-US" altLang="zh-CN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</a:rPr>
              <a:t>4</a:t>
            </a:r>
            <a:r>
              <a:rPr lang="zh-CN" altLang="en-US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。但是，</a:t>
            </a:r>
            <a:r>
              <a:rPr lang="en-US" altLang="zh-CN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</a:rPr>
              <a:t>21</a:t>
            </a:r>
            <a:r>
              <a:rPr lang="zh-CN" altLang="en-US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世纪之前新疆丰富的天然气资源长期得不到充分开发。</a:t>
            </a:r>
            <a:endParaRPr lang="zh-CN" altLang="en-US" sz="24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160655" y="1495425"/>
            <a:ext cx="11740515" cy="1028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 algn="just" defTabSz="266700">
              <a:lnSpc>
                <a:spcPct val="127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</a:rPr>
              <a:t>2</a:t>
            </a:r>
            <a:r>
              <a:rPr lang="zh-CN" altLang="en-US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．结合天然气开发利用的特点（图</a:t>
            </a:r>
            <a:r>
              <a:rPr lang="en-US" altLang="zh-CN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</a:rPr>
              <a:t>4</a:t>
            </a:r>
            <a:r>
              <a:rPr lang="en-US" altLang="zh-CN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.</a:t>
            </a:r>
            <a:r>
              <a:rPr lang="en-US" altLang="zh-CN" sz="2400">
                <a:solidFill>
                  <a:srgbClr val="000000"/>
                </a:solidFill>
                <a:latin typeface="Calibri" panose="020F0502020204030204"/>
                <a:ea typeface="Calibri" panose="020F0502020204030204"/>
              </a:rPr>
              <a:t>19</a:t>
            </a:r>
            <a:r>
              <a:rPr lang="zh-CN" altLang="en-US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），讨论新疆经济实力、技术力量、能源消费需求等社会经济条件对天然气开发的影响。</a:t>
            </a:r>
            <a:endParaRPr lang="zh-CN" altLang="en-US" sz="24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284480" y="3270250"/>
            <a:ext cx="6181725" cy="2320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 defTabSz="26670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rPr>
              <a:t>①</a:t>
            </a:r>
            <a:r>
              <a:rPr lang="zh-CN" altLang="en-US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天然气开采储运难度大，而新疆由于人口少，经济落后，市场需求量少，因此不利于大规模开发天然气；</a:t>
            </a:r>
            <a:endParaRPr lang="zh-CN" altLang="en-US" sz="24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rPr>
              <a:t>②</a:t>
            </a:r>
            <a:r>
              <a:rPr lang="zh-CN" altLang="en-US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天然气开采技术要求高，投资大，而且回收周期长，新疆由于整体科技水平低，资金匮乏，技术人员匮乏等，不利于开发。</a:t>
            </a:r>
            <a:endParaRPr lang="en-US" altLang="zh-CN" sz="24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9370" y="898525"/>
            <a:ext cx="7960995" cy="5959475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0" y="5080"/>
            <a:ext cx="1219200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0" algn="ctr" fontAlgn="auto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r>
              <a:rPr lang="zh-CN" altLang="zh-CN" sz="32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怎么调：资源跨区域调的路线</a:t>
            </a:r>
            <a:endParaRPr lang="zh-CN" altLang="zh-CN" sz="3200" kern="10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4" name="组合 1"/>
          <p:cNvGrpSpPr/>
          <p:nvPr>
            <p:custDataLst>
              <p:tags r:id="rId4"/>
            </p:custDataLst>
          </p:nvPr>
        </p:nvGrpSpPr>
        <p:grpSpPr>
          <a:xfrm>
            <a:off x="39370" y="668020"/>
            <a:ext cx="12151995" cy="128270"/>
            <a:chOff x="57" y="1058"/>
            <a:chExt cx="13204" cy="202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>
              <a:off x="57" y="1259"/>
              <a:ext cx="13205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>
              <p:custDataLst>
                <p:tags r:id="rId6"/>
              </p:custDataLst>
            </p:nvPr>
          </p:nvCxnSpPr>
          <p:spPr>
            <a:xfrm>
              <a:off x="57" y="1057"/>
              <a:ext cx="13205" cy="0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8000365" y="1114425"/>
            <a:ext cx="423100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0" algn="l" fontAlgn="auto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32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1.</a:t>
            </a:r>
            <a:r>
              <a:rPr lang="zh-CN" altLang="en-US" sz="32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几条线路？</a:t>
            </a:r>
            <a:endParaRPr lang="zh-CN" altLang="en-US" sz="3200" kern="10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7960995" y="2025015"/>
            <a:ext cx="4231005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0" algn="l" fontAlgn="auto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32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2.</a:t>
            </a:r>
            <a:r>
              <a:rPr lang="zh-CN" altLang="en-US" sz="32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起点、经过地区、终点？</a:t>
            </a:r>
            <a:endParaRPr lang="zh-CN" altLang="en-US" sz="3200" kern="10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9"/>
            </p:custDataLst>
          </p:nvPr>
        </p:nvSpPr>
        <p:spPr>
          <a:xfrm>
            <a:off x="8000365" y="3429000"/>
            <a:ext cx="4231005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0" algn="l" fontAlgn="auto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32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3.</a:t>
            </a:r>
            <a:r>
              <a:rPr lang="zh-CN" altLang="en-US" sz="32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线路布局可能受哪些因素影响？</a:t>
            </a:r>
            <a:endParaRPr lang="zh-CN" altLang="en-US" sz="3200" kern="10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0"/>
            </p:custDataLst>
          </p:nvPr>
        </p:nvSpPr>
        <p:spPr>
          <a:xfrm>
            <a:off x="7889240" y="4728210"/>
            <a:ext cx="4231005" cy="20859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 indent="0" algn="l" fontAlgn="auto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r>
              <a:rPr lang="zh-CN" sz="3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自然条件</a:t>
            </a:r>
            <a:endParaRPr lang="zh-CN" sz="32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lvl="0" indent="0" algn="l" fontAlgn="auto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r>
              <a:rPr lang="zh-CN" sz="3200" kern="1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市场需求</a:t>
            </a:r>
            <a:endParaRPr lang="zh-CN" sz="3200" kern="1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lvl="0" indent="0" algn="l" fontAlgn="auto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r>
              <a:rPr lang="zh-CN" sz="3200" kern="1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天然气分布</a:t>
            </a:r>
            <a:endParaRPr lang="zh-CN" sz="3200" kern="1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lvl="0" indent="0" algn="l" fontAlgn="auto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r>
              <a:rPr lang="zh-CN" sz="3200" kern="1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技术条件等</a:t>
            </a:r>
            <a:endParaRPr lang="zh-CN" sz="3200" kern="1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lvl="0" indent="0" algn="l" fontAlgn="auto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endParaRPr lang="zh-CN" sz="3200" kern="1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6" grpId="0"/>
      <p:bldP spid="7" grpId="0"/>
      <p:bldP spid="8" grpId="0"/>
    </p:bldLst>
  </p:timing>
</p:sld>
</file>

<file path=ppt/tags/tag1.xml><?xml version="1.0" encoding="utf-8"?>
<p:tagLst xmlns:p="http://schemas.openxmlformats.org/presentationml/2006/main">
  <p:tag name="AS_UNIQUEID" val="11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.xml><?xml version="1.0" encoding="utf-8"?>
<p:tagLst xmlns:p="http://schemas.openxmlformats.org/presentationml/2006/main">
  <p:tag name="AS_UNIQUEID" val="11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00.xml><?xml version="1.0" encoding="utf-8"?>
<p:tagLst xmlns:p="http://schemas.openxmlformats.org/presentationml/2006/main">
  <p:tag name="AS_UNIQUEID" val="1214"/>
</p:tagLst>
</file>

<file path=ppt/tags/tag101.xml><?xml version="1.0" encoding="utf-8"?>
<p:tagLst xmlns:p="http://schemas.openxmlformats.org/presentationml/2006/main">
  <p:tag name="AS_UNIQUEID" val="1215"/>
</p:tagLst>
</file>

<file path=ppt/tags/tag102.xml><?xml version="1.0" encoding="utf-8"?>
<p:tagLst xmlns:p="http://schemas.openxmlformats.org/presentationml/2006/main">
  <p:tag name="AS_UNIQUEID" val="1216"/>
</p:tagLst>
</file>

<file path=ppt/tags/tag103.xml><?xml version="1.0" encoding="utf-8"?>
<p:tagLst xmlns:p="http://schemas.openxmlformats.org/presentationml/2006/main">
  <p:tag name="AS_UNIQUEID" val="1217"/>
</p:tagLst>
</file>

<file path=ppt/tags/tag104.xml><?xml version="1.0" encoding="utf-8"?>
<p:tagLst xmlns:p="http://schemas.openxmlformats.org/presentationml/2006/main">
  <p:tag name="AS_UNIQUEID" val="1218"/>
</p:tagLst>
</file>

<file path=ppt/tags/tag105.xml><?xml version="1.0" encoding="utf-8"?>
<p:tagLst xmlns:p="http://schemas.openxmlformats.org/presentationml/2006/main">
  <p:tag name="AS_UNIQUEID" val="1219"/>
</p:tagLst>
</file>

<file path=ppt/tags/tag106.xml><?xml version="1.0" encoding="utf-8"?>
<p:tagLst xmlns:p="http://schemas.openxmlformats.org/presentationml/2006/main">
  <p:tag name="AS_UNIQUEID" val="1388"/>
</p:tagLst>
</file>

<file path=ppt/tags/tag107.xml><?xml version="1.0" encoding="utf-8"?>
<p:tagLst xmlns:p="http://schemas.openxmlformats.org/presentationml/2006/main">
  <p:tag name="AS_UNIQUEID" val="1341"/>
  <p:tag name="KSO_WM_BEAUTIFY_FLAG" val=""/>
</p:tagLst>
</file>

<file path=ppt/tags/tag108.xml><?xml version="1.0" encoding="utf-8"?>
<p:tagLst xmlns:p="http://schemas.openxmlformats.org/presentationml/2006/main">
  <p:tag name="AS_UNIQUEID" val="1390"/>
</p:tagLst>
</file>

<file path=ppt/tags/tag109.xml><?xml version="1.0" encoding="utf-8"?>
<p:tagLst xmlns:p="http://schemas.openxmlformats.org/presentationml/2006/main">
  <p:tag name="AS_UNIQUEID" val="1391"/>
</p:tagLst>
</file>

<file path=ppt/tags/tag11.xml><?xml version="1.0" encoding="utf-8"?>
<p:tagLst xmlns:p="http://schemas.openxmlformats.org/presentationml/2006/main">
  <p:tag name="AS_UNIQUEID" val="112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10.xml><?xml version="1.0" encoding="utf-8"?>
<p:tagLst xmlns:p="http://schemas.openxmlformats.org/presentationml/2006/main">
  <p:tag name="AS_UNIQUEID" val="1392"/>
</p:tagLst>
</file>

<file path=ppt/tags/tag111.xml><?xml version="1.0" encoding="utf-8"?>
<p:tagLst xmlns:p="http://schemas.openxmlformats.org/presentationml/2006/main">
  <p:tag name="AS_UNIQUEID" val="1393"/>
</p:tagLst>
</file>

<file path=ppt/tags/tag112.xml><?xml version="1.0" encoding="utf-8"?>
<p:tagLst xmlns:p="http://schemas.openxmlformats.org/presentationml/2006/main">
  <p:tag name="AS_UNIQUEID" val="1394"/>
</p:tagLst>
</file>

<file path=ppt/tags/tag113.xml><?xml version="1.0" encoding="utf-8"?>
<p:tagLst xmlns:p="http://schemas.openxmlformats.org/presentationml/2006/main">
  <p:tag name="AS_UNIQUEID" val="1016"/>
</p:tagLst>
</file>

<file path=ppt/tags/tag114.xml><?xml version="1.0" encoding="utf-8"?>
<p:tagLst xmlns:p="http://schemas.openxmlformats.org/presentationml/2006/main">
  <p:tag name="AS_UNIQUEID" val="1018"/>
</p:tagLst>
</file>

<file path=ppt/tags/tag115.xml><?xml version="1.0" encoding="utf-8"?>
<p:tagLst xmlns:p="http://schemas.openxmlformats.org/presentationml/2006/main">
  <p:tag name="AS_UNIQUEID" val="1019"/>
</p:tagLst>
</file>

<file path=ppt/tags/tag116.xml><?xml version="1.0" encoding="utf-8"?>
<p:tagLst xmlns:p="http://schemas.openxmlformats.org/presentationml/2006/main">
  <p:tag name="AS_UNIQUEID" val="1194"/>
</p:tagLst>
</file>

<file path=ppt/tags/tag117.xml><?xml version="1.0" encoding="utf-8"?>
<p:tagLst xmlns:p="http://schemas.openxmlformats.org/presentationml/2006/main">
  <p:tag name="AS_UNIQUEID" val="1195"/>
</p:tagLst>
</file>

<file path=ppt/tags/tag118.xml><?xml version="1.0" encoding="utf-8"?>
<p:tagLst xmlns:p="http://schemas.openxmlformats.org/presentationml/2006/main">
  <p:tag name="AS_UNIQUEID" val="1196"/>
</p:tagLst>
</file>

<file path=ppt/tags/tag119.xml><?xml version="1.0" encoding="utf-8"?>
<p:tagLst xmlns:p="http://schemas.openxmlformats.org/presentationml/2006/main">
  <p:tag name="ISLIDE.THEME" val="https://www.islide.cc;"/>
</p:tagLst>
</file>

<file path=ppt/tags/tag12.xml><?xml version="1.0" encoding="utf-8"?>
<p:tagLst xmlns:p="http://schemas.openxmlformats.org/presentationml/2006/main">
  <p:tag name="AS_UNIQUEID" val="112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20.xml><?xml version="1.0" encoding="utf-8"?>
<p:tagLst xmlns:p="http://schemas.openxmlformats.org/presentationml/2006/main">
  <p:tag name="AS_UNIQUEID" val="1397"/>
</p:tagLst>
</file>

<file path=ppt/tags/tag121.xml><?xml version="1.0" encoding="utf-8"?>
<p:tagLst xmlns:p="http://schemas.openxmlformats.org/presentationml/2006/main">
  <p:tag name="AS_UNIQUEID" val="1398"/>
</p:tagLst>
</file>

<file path=ppt/tags/tag122.xml><?xml version="1.0" encoding="utf-8"?>
<p:tagLst xmlns:p="http://schemas.openxmlformats.org/presentationml/2006/main">
  <p:tag name="AS_UNIQUEID" val="1399"/>
</p:tagLst>
</file>

<file path=ppt/tags/tag123.xml><?xml version="1.0" encoding="utf-8"?>
<p:tagLst xmlns:p="http://schemas.openxmlformats.org/presentationml/2006/main">
  <p:tag name="AS_UNIQUEID" val="1401"/>
</p:tagLst>
</file>

<file path=ppt/tags/tag124.xml><?xml version="1.0" encoding="utf-8"?>
<p:tagLst xmlns:p="http://schemas.openxmlformats.org/presentationml/2006/main">
  <p:tag name="AS_UNIQUEID" val="1402"/>
</p:tagLst>
</file>

<file path=ppt/tags/tag125.xml><?xml version="1.0" encoding="utf-8"?>
<p:tagLst xmlns:p="http://schemas.openxmlformats.org/presentationml/2006/main">
  <p:tag name="AS_UNIQUEID" val="1403"/>
</p:tagLst>
</file>

<file path=ppt/tags/tag126.xml><?xml version="1.0" encoding="utf-8"?>
<p:tagLst xmlns:p="http://schemas.openxmlformats.org/presentationml/2006/main">
  <p:tag name="AS_UNIQUEID" val="1404"/>
</p:tagLst>
</file>

<file path=ppt/tags/tag127.xml><?xml version="1.0" encoding="utf-8"?>
<p:tagLst xmlns:p="http://schemas.openxmlformats.org/presentationml/2006/main">
  <p:tag name="AS_UNIQUEID" val="1406"/>
</p:tagLst>
</file>

<file path=ppt/tags/tag128.xml><?xml version="1.0" encoding="utf-8"?>
<p:tagLst xmlns:p="http://schemas.openxmlformats.org/presentationml/2006/main">
  <p:tag name="AS_UNIQUEID" val="1018"/>
</p:tagLst>
</file>

<file path=ppt/tags/tag129.xml><?xml version="1.0" encoding="utf-8"?>
<p:tagLst xmlns:p="http://schemas.openxmlformats.org/presentationml/2006/main">
  <p:tag name="AS_UNIQUEID" val="1194"/>
</p:tagLst>
</file>

<file path=ppt/tags/tag13.xml><?xml version="1.0" encoding="utf-8"?>
<p:tagLst xmlns:p="http://schemas.openxmlformats.org/presentationml/2006/main">
  <p:tag name="AS_UNIQUEID" val="11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30.xml><?xml version="1.0" encoding="utf-8"?>
<p:tagLst xmlns:p="http://schemas.openxmlformats.org/presentationml/2006/main">
  <p:tag name="AS_UNIQUEID" val="1195"/>
</p:tagLst>
</file>

<file path=ppt/tags/tag131.xml><?xml version="1.0" encoding="utf-8"?>
<p:tagLst xmlns:p="http://schemas.openxmlformats.org/presentationml/2006/main">
  <p:tag name="AS_UNIQUEID" val="1196"/>
</p:tagLst>
</file>

<file path=ppt/tags/tag132.xml><?xml version="1.0" encoding="utf-8"?>
<p:tagLst xmlns:p="http://schemas.openxmlformats.org/presentationml/2006/main">
  <p:tag name="AS_UNIQUEID" val="1018"/>
</p:tagLst>
</file>

<file path=ppt/tags/tag133.xml><?xml version="1.0" encoding="utf-8"?>
<p:tagLst xmlns:p="http://schemas.openxmlformats.org/presentationml/2006/main">
  <p:tag name="AS_UNIQUEID" val="1018"/>
</p:tagLst>
</file>

<file path=ppt/tags/tag134.xml><?xml version="1.0" encoding="utf-8"?>
<p:tagLst xmlns:p="http://schemas.openxmlformats.org/presentationml/2006/main">
  <p:tag name="AS_UNIQUEID" val="1018"/>
</p:tagLst>
</file>

<file path=ppt/tags/tag135.xml><?xml version="1.0" encoding="utf-8"?>
<p:tagLst xmlns:p="http://schemas.openxmlformats.org/presentationml/2006/main">
  <p:tag name="AS_UNIQUEID" val="1018"/>
</p:tagLst>
</file>

<file path=ppt/tags/tag136.xml><?xml version="1.0" encoding="utf-8"?>
<p:tagLst xmlns:p="http://schemas.openxmlformats.org/presentationml/2006/main">
  <p:tag name="AS_UNIQUEID" val="1279"/>
</p:tagLst>
</file>

<file path=ppt/tags/tag137.xml><?xml version="1.0" encoding="utf-8"?>
<p:tagLst xmlns:p="http://schemas.openxmlformats.org/presentationml/2006/main">
  <p:tag name="AS_UNIQUEID" val="1280"/>
  <p:tag name="KSO_WM_UNIT_TABLE_BEAUTIFY" val="smartTable{6b4fa31a-74c3-483c-a12f-4a293a683859}"/>
</p:tagLst>
</file>

<file path=ppt/tags/tag138.xml><?xml version="1.0" encoding="utf-8"?>
<p:tagLst xmlns:p="http://schemas.openxmlformats.org/presentationml/2006/main">
  <p:tag name="AS_UNIQUEID" val="1282"/>
</p:tagLst>
</file>

<file path=ppt/tags/tag139.xml><?xml version="1.0" encoding="utf-8"?>
<p:tagLst xmlns:p="http://schemas.openxmlformats.org/presentationml/2006/main">
  <p:tag name="AS_UNIQUEID" val="1283"/>
  <p:tag name="KSO_WM_BEAUTIFY_FLAG" val=""/>
</p:tagLst>
</file>

<file path=ppt/tags/tag14.xml><?xml version="1.0" encoding="utf-8"?>
<p:tagLst xmlns:p="http://schemas.openxmlformats.org/presentationml/2006/main">
  <p:tag name="AS_UNIQUEID" val="11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0.xml><?xml version="1.0" encoding="utf-8"?>
<p:tagLst xmlns:p="http://schemas.openxmlformats.org/presentationml/2006/main">
  <p:tag name="AS_UNIQUEID" val="1284"/>
  <p:tag name="KSO_WM_BEAUTIFY_FLAG" val=""/>
</p:tagLst>
</file>

<file path=ppt/tags/tag141.xml><?xml version="1.0" encoding="utf-8"?>
<p:tagLst xmlns:p="http://schemas.openxmlformats.org/presentationml/2006/main">
  <p:tag name="AS_UNIQUEID" val="1018"/>
</p:tagLst>
</file>

<file path=ppt/tags/tag142.xml><?xml version="1.0" encoding="utf-8"?>
<p:tagLst xmlns:p="http://schemas.openxmlformats.org/presentationml/2006/main">
  <p:tag name="AS_UNIQUEID" val="1409"/>
</p:tagLst>
</file>

<file path=ppt/tags/tag143.xml><?xml version="1.0" encoding="utf-8"?>
<p:tagLst xmlns:p="http://schemas.openxmlformats.org/presentationml/2006/main">
  <p:tag name="AS_UNIQUEID" val="1018"/>
</p:tagLst>
</file>

<file path=ppt/tags/tag144.xml><?xml version="1.0" encoding="utf-8"?>
<p:tagLst xmlns:p="http://schemas.openxmlformats.org/presentationml/2006/main">
  <p:tag name="AS_UNIQUEID" val="1194"/>
</p:tagLst>
</file>

<file path=ppt/tags/tag145.xml><?xml version="1.0" encoding="utf-8"?>
<p:tagLst xmlns:p="http://schemas.openxmlformats.org/presentationml/2006/main">
  <p:tag name="AS_UNIQUEID" val="1195"/>
</p:tagLst>
</file>

<file path=ppt/tags/tag146.xml><?xml version="1.0" encoding="utf-8"?>
<p:tagLst xmlns:p="http://schemas.openxmlformats.org/presentationml/2006/main">
  <p:tag name="AS_UNIQUEID" val="1196"/>
</p:tagLst>
</file>

<file path=ppt/tags/tag147.xml><?xml version="1.0" encoding="utf-8"?>
<p:tagLst xmlns:p="http://schemas.openxmlformats.org/presentationml/2006/main">
  <p:tag name="AS_UNIQUEID" val="1018"/>
</p:tagLst>
</file>

<file path=ppt/tags/tag148.xml><?xml version="1.0" encoding="utf-8"?>
<p:tagLst xmlns:p="http://schemas.openxmlformats.org/presentationml/2006/main">
  <p:tag name="AS_UNIQUEID" val="1410"/>
</p:tagLst>
</file>

<file path=ppt/tags/tag149.xml><?xml version="1.0" encoding="utf-8"?>
<p:tagLst xmlns:p="http://schemas.openxmlformats.org/presentationml/2006/main">
  <p:tag name="AS_UNIQUEID" val="1412"/>
</p:tagLst>
</file>

<file path=ppt/tags/tag15.xml><?xml version="1.0" encoding="utf-8"?>
<p:tagLst xmlns:p="http://schemas.openxmlformats.org/presentationml/2006/main">
  <p:tag name="AS_UNIQUEID" val="11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0.xml><?xml version="1.0" encoding="utf-8"?>
<p:tagLst xmlns:p="http://schemas.openxmlformats.org/presentationml/2006/main">
  <p:tag name="AS_UNIQUEID" val="1335"/>
</p:tagLst>
</file>

<file path=ppt/tags/tag151.xml><?xml version="1.0" encoding="utf-8"?>
<p:tagLst xmlns:p="http://schemas.openxmlformats.org/presentationml/2006/main">
  <p:tag name="AS_UNIQUEID" val="1336"/>
  <p:tag name="KSO_WM_BEAUTIFY_FLAG" val=""/>
</p:tagLst>
</file>

<file path=ppt/tags/tag152.xml><?xml version="1.0" encoding="utf-8"?>
<p:tagLst xmlns:p="http://schemas.openxmlformats.org/presentationml/2006/main">
  <p:tag name="AS_UNIQUEID" val="1337"/>
  <p:tag name="KSO_WM_BEAUTIFY_FLAG" val=""/>
</p:tagLst>
</file>

<file path=ppt/tags/tag153.xml><?xml version="1.0" encoding="utf-8"?>
<p:tagLst xmlns:p="http://schemas.openxmlformats.org/presentationml/2006/main">
  <p:tag name="AS_UNIQUEID" val="1018"/>
</p:tagLst>
</file>

<file path=ppt/tags/tag154.xml><?xml version="1.0" encoding="utf-8"?>
<p:tagLst xmlns:p="http://schemas.openxmlformats.org/presentationml/2006/main">
  <p:tag name="AS_UNIQUEID" val="1413"/>
</p:tagLst>
</file>

<file path=ppt/tags/tag155.xml><?xml version="1.0" encoding="utf-8"?>
<p:tagLst xmlns:p="http://schemas.openxmlformats.org/presentationml/2006/main">
  <p:tag name="AS_UNIQUEID" val="1415"/>
</p:tagLst>
</file>

<file path=ppt/tags/tag156.xml><?xml version="1.0" encoding="utf-8"?>
<p:tagLst xmlns:p="http://schemas.openxmlformats.org/presentationml/2006/main">
  <p:tag name="AS_UNIQUEID" val="1416"/>
</p:tagLst>
</file>

<file path=ppt/tags/tag157.xml><?xml version="1.0" encoding="utf-8"?>
<p:tagLst xmlns:p="http://schemas.openxmlformats.org/presentationml/2006/main">
  <p:tag name="AS_UNIQUEID" val="1417"/>
</p:tagLst>
</file>

<file path=ppt/tags/tag158.xml><?xml version="1.0" encoding="utf-8"?>
<p:tagLst xmlns:p="http://schemas.openxmlformats.org/presentationml/2006/main">
  <p:tag name="AS_UNIQUEID" val="1418"/>
</p:tagLst>
</file>

<file path=ppt/tags/tag159.xml><?xml version="1.0" encoding="utf-8"?>
<p:tagLst xmlns:p="http://schemas.openxmlformats.org/presentationml/2006/main">
  <p:tag name="AS_UNIQUEID" val="1419"/>
</p:tagLst>
</file>

<file path=ppt/tags/tag16.xml><?xml version="1.0" encoding="utf-8"?>
<p:tagLst xmlns:p="http://schemas.openxmlformats.org/presentationml/2006/main">
  <p:tag name="AS_UNIQUEID" val="11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60.xml><?xml version="1.0" encoding="utf-8"?>
<p:tagLst xmlns:p="http://schemas.openxmlformats.org/presentationml/2006/main">
  <p:tag name="AS_UNIQUEID" val="1420"/>
</p:tagLst>
</file>

<file path=ppt/tags/tag161.xml><?xml version="1.0" encoding="utf-8"?>
<p:tagLst xmlns:p="http://schemas.openxmlformats.org/presentationml/2006/main">
  <p:tag name="AS_UNIQUEID" val="1421"/>
</p:tagLst>
</file>

<file path=ppt/tags/tag162.xml><?xml version="1.0" encoding="utf-8"?>
<p:tagLst xmlns:p="http://schemas.openxmlformats.org/presentationml/2006/main">
  <p:tag name="AS_UNIQUEID" val="1422"/>
</p:tagLst>
</file>

<file path=ppt/tags/tag163.xml><?xml version="1.0" encoding="utf-8"?>
<p:tagLst xmlns:p="http://schemas.openxmlformats.org/presentationml/2006/main">
  <p:tag name="AS_UNIQUEID" val="1424"/>
</p:tagLst>
</file>

<file path=ppt/tags/tag164.xml><?xml version="1.0" encoding="utf-8"?>
<p:tagLst xmlns:p="http://schemas.openxmlformats.org/presentationml/2006/main">
  <p:tag name="AS_UNIQUEID" val="1425"/>
</p:tagLst>
</file>

<file path=ppt/tags/tag165.xml><?xml version="1.0" encoding="utf-8"?>
<p:tagLst xmlns:p="http://schemas.openxmlformats.org/presentationml/2006/main">
  <p:tag name="AS_UNIQUEID" val="1426"/>
</p:tagLst>
</file>

<file path=ppt/tags/tag166.xml><?xml version="1.0" encoding="utf-8"?>
<p:tagLst xmlns:p="http://schemas.openxmlformats.org/presentationml/2006/main">
  <p:tag name="AS_UNIQUEID" val="1427"/>
</p:tagLst>
</file>

<file path=ppt/tags/tag167.xml><?xml version="1.0" encoding="utf-8"?>
<p:tagLst xmlns:p="http://schemas.openxmlformats.org/presentationml/2006/main">
  <p:tag name="AS_UNIQUEID" val="1428"/>
</p:tagLst>
</file>

<file path=ppt/tags/tag168.xml><?xml version="1.0" encoding="utf-8"?>
<p:tagLst xmlns:p="http://schemas.openxmlformats.org/presentationml/2006/main">
  <p:tag name="AS_UNIQUEID" val="1429"/>
</p:tagLst>
</file>

<file path=ppt/tags/tag169.xml><?xml version="1.0" encoding="utf-8"?>
<p:tagLst xmlns:p="http://schemas.openxmlformats.org/presentationml/2006/main">
  <p:tag name="AS_UNIQUEID" val="1430"/>
</p:tagLst>
</file>

<file path=ppt/tags/tag17.xml><?xml version="1.0" encoding="utf-8"?>
<p:tagLst xmlns:p="http://schemas.openxmlformats.org/presentationml/2006/main">
  <p:tag name="AS_UNIQUEID" val="11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0.xml><?xml version="1.0" encoding="utf-8"?>
<p:tagLst xmlns:p="http://schemas.openxmlformats.org/presentationml/2006/main">
  <p:tag name="AS_UNIQUEID" val="1431"/>
</p:tagLst>
</file>

<file path=ppt/tags/tag171.xml><?xml version="1.0" encoding="utf-8"?>
<p:tagLst xmlns:p="http://schemas.openxmlformats.org/presentationml/2006/main">
  <p:tag name="AS_UNIQUEID" val="1448"/>
</p:tagLst>
</file>

<file path=ppt/tags/tag172.xml><?xml version="1.0" encoding="utf-8"?>
<p:tagLst xmlns:p="http://schemas.openxmlformats.org/presentationml/2006/main">
  <p:tag name="AS_UNIQUEID" val="1433"/>
</p:tagLst>
</file>

<file path=ppt/tags/tag173.xml><?xml version="1.0" encoding="utf-8"?>
<p:tagLst xmlns:p="http://schemas.openxmlformats.org/presentationml/2006/main">
  <p:tag name="AS_UNIQUEID" val="1434"/>
</p:tagLst>
</file>

<file path=ppt/tags/tag174.xml><?xml version="1.0" encoding="utf-8"?>
<p:tagLst xmlns:p="http://schemas.openxmlformats.org/presentationml/2006/main">
  <p:tag name="AS_UNIQUEID" val="1435"/>
</p:tagLst>
</file>

<file path=ppt/tags/tag175.xml><?xml version="1.0" encoding="utf-8"?>
<p:tagLst xmlns:p="http://schemas.openxmlformats.org/presentationml/2006/main">
  <p:tag name="AS_UNIQUEID" val="1436"/>
</p:tagLst>
</file>

<file path=ppt/tags/tag176.xml><?xml version="1.0" encoding="utf-8"?>
<p:tagLst xmlns:p="http://schemas.openxmlformats.org/presentationml/2006/main">
  <p:tag name="AS_UNIQUEID" val="1437"/>
</p:tagLst>
</file>

<file path=ppt/tags/tag177.xml><?xml version="1.0" encoding="utf-8"?>
<p:tagLst xmlns:p="http://schemas.openxmlformats.org/presentationml/2006/main">
  <p:tag name="AS_UNIQUEID" val="1438"/>
</p:tagLst>
</file>

<file path=ppt/tags/tag178.xml><?xml version="1.0" encoding="utf-8"?>
<p:tagLst xmlns:p="http://schemas.openxmlformats.org/presentationml/2006/main">
  <p:tag name="AS_UNIQUEID" val="1439"/>
</p:tagLst>
</file>

<file path=ppt/tags/tag179.xml><?xml version="1.0" encoding="utf-8"?>
<p:tagLst xmlns:p="http://schemas.openxmlformats.org/presentationml/2006/main">
  <p:tag name="AS_UNIQUEID" val="1440"/>
</p:tagLst>
</file>

<file path=ppt/tags/tag18.xml><?xml version="1.0" encoding="utf-8"?>
<p:tagLst xmlns:p="http://schemas.openxmlformats.org/presentationml/2006/main">
  <p:tag name="AS_UNIQUEID" val="11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80.xml><?xml version="1.0" encoding="utf-8"?>
<p:tagLst xmlns:p="http://schemas.openxmlformats.org/presentationml/2006/main">
  <p:tag name="AS_UNIQUEID" val="1343"/>
</p:tagLst>
</file>

<file path=ppt/tags/tag181.xml><?xml version="1.0" encoding="utf-8"?>
<p:tagLst xmlns:p="http://schemas.openxmlformats.org/presentationml/2006/main">
  <p:tag name="AS_UNIQUEID" val="1344"/>
</p:tagLst>
</file>

<file path=ppt/tags/tag182.xml><?xml version="1.0" encoding="utf-8"?>
<p:tagLst xmlns:p="http://schemas.openxmlformats.org/presentationml/2006/main">
  <p:tag name="AS_UNIQUEID" val="1345"/>
</p:tagLst>
</file>

<file path=ppt/tags/tag183.xml><?xml version="1.0" encoding="utf-8"?>
<p:tagLst xmlns:p="http://schemas.openxmlformats.org/presentationml/2006/main">
  <p:tag name="AS_UNIQUEID" val="1346"/>
</p:tagLst>
</file>

<file path=ppt/tags/tag184.xml><?xml version="1.0" encoding="utf-8"?>
<p:tagLst xmlns:p="http://schemas.openxmlformats.org/presentationml/2006/main">
  <p:tag name="AS_UNIQUEID" val="1347"/>
</p:tagLst>
</file>

<file path=ppt/tags/tag185.xml><?xml version="1.0" encoding="utf-8"?>
<p:tagLst xmlns:p="http://schemas.openxmlformats.org/presentationml/2006/main">
  <p:tag name="AS_UNIQUEID" val="1261"/>
</p:tagLst>
</file>

<file path=ppt/tags/tag186.xml><?xml version="1.0" encoding="utf-8"?>
<p:tagLst xmlns:p="http://schemas.openxmlformats.org/presentationml/2006/main">
  <p:tag name="AS_UNIQUEID" val="1262"/>
  <p:tag name="KSO_WM_BEAUTIFY_FLAG" val=""/>
  <p:tag name="KSO_WM_FULL_TEXT_BEAUTIFY_COPY_ID" val="116"/>
</p:tagLst>
</file>

<file path=ppt/tags/tag187.xml><?xml version="1.0" encoding="utf-8"?>
<p:tagLst xmlns:p="http://schemas.openxmlformats.org/presentationml/2006/main">
  <p:tag name="AS_UNIQUEID" val="1263"/>
  <p:tag name="KSO_WM_BEAUTIFY_FLAG" val=""/>
  <p:tag name="KSO_WM_FULL_TEXT_BEAUTIFY_COPY_ID" val="117"/>
</p:tagLst>
</file>

<file path=ppt/tags/tag188.xml><?xml version="1.0" encoding="utf-8"?>
<p:tagLst xmlns:p="http://schemas.openxmlformats.org/presentationml/2006/main">
  <p:tag name="AS_UNIQUEID" val="1264"/>
  <p:tag name="KSO_WM_BEAUTIFY_FLAG" val=""/>
</p:tagLst>
</file>

<file path=ppt/tags/tag189.xml><?xml version="1.0" encoding="utf-8"?>
<p:tagLst xmlns:p="http://schemas.openxmlformats.org/presentationml/2006/main">
  <p:tag name="AS_UNIQUEID" val="1266"/>
  <p:tag name="KSO_WM_BEAUTIFY_FLAG" val=""/>
</p:tagLst>
</file>

<file path=ppt/tags/tag19.xml><?xml version="1.0" encoding="utf-8"?>
<p:tagLst xmlns:p="http://schemas.openxmlformats.org/presentationml/2006/main">
  <p:tag name="AS_UNIQUEID" val="11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90.xml><?xml version="1.0" encoding="utf-8"?>
<p:tagLst xmlns:p="http://schemas.openxmlformats.org/presentationml/2006/main">
  <p:tag name="AS_UNIQUEID" val="1267"/>
</p:tagLst>
</file>

<file path=ppt/tags/tag191.xml><?xml version="1.0" encoding="utf-8"?>
<p:tagLst xmlns:p="http://schemas.openxmlformats.org/presentationml/2006/main">
  <p:tag name="AS_UNIQUEID" val="1268"/>
  <p:tag name="KSO_WM_BEAUTIFY_FLAG" val=""/>
</p:tagLst>
</file>

<file path=ppt/tags/tag192.xml><?xml version="1.0" encoding="utf-8"?>
<p:tagLst xmlns:p="http://schemas.openxmlformats.org/presentationml/2006/main">
  <p:tag name="AS_UNIQUEID" val="1270"/>
</p:tagLst>
</file>

<file path=ppt/tags/tag193.xml><?xml version="1.0" encoding="utf-8"?>
<p:tagLst xmlns:p="http://schemas.openxmlformats.org/presentationml/2006/main">
  <p:tag name="AS_UNIQUEID" val="1271"/>
  <p:tag name="KSO_WM_BEAUTIFY_FLAG" val=""/>
  <p:tag name="KSO_WM_FULL_TEXT_BEAUTIFY_COPY_ID" val="116"/>
</p:tagLst>
</file>

<file path=ppt/tags/tag194.xml><?xml version="1.0" encoding="utf-8"?>
<p:tagLst xmlns:p="http://schemas.openxmlformats.org/presentationml/2006/main">
  <p:tag name="AS_UNIQUEID" val="1272"/>
  <p:tag name="KSO_WM_BEAUTIFY_FLAG" val=""/>
  <p:tag name="KSO_WM_FULL_TEXT_BEAUTIFY_COPY_ID" val="117"/>
</p:tagLst>
</file>

<file path=ppt/tags/tag195.xml><?xml version="1.0" encoding="utf-8"?>
<p:tagLst xmlns:p="http://schemas.openxmlformats.org/presentationml/2006/main">
  <p:tag name="AS_UNIQUEID" val="1273"/>
  <p:tag name="KSO_WM_BEAUTIFY_FLAG" val=""/>
</p:tagLst>
</file>

<file path=ppt/tags/tag196.xml><?xml version="1.0" encoding="utf-8"?>
<p:tagLst xmlns:p="http://schemas.openxmlformats.org/presentationml/2006/main">
  <p:tag name="AS_UNIQUEID" val="1275"/>
  <p:tag name="KSO_WM_BEAUTIFY_FLAG" val=""/>
</p:tagLst>
</file>

<file path=ppt/tags/tag197.xml><?xml version="1.0" encoding="utf-8"?>
<p:tagLst xmlns:p="http://schemas.openxmlformats.org/presentationml/2006/main">
  <p:tag name="AS_UNIQUEID" val="1276"/>
</p:tagLst>
</file>

<file path=ppt/tags/tag198.xml><?xml version="1.0" encoding="utf-8"?>
<p:tagLst xmlns:p="http://schemas.openxmlformats.org/presentationml/2006/main">
  <p:tag name="AS_UNIQUEID" val="1277"/>
  <p:tag name="KSO_WM_BEAUTIFY_FLAG" val=""/>
</p:tagLst>
</file>

<file path=ppt/tags/tag199.xml><?xml version="1.0" encoding="utf-8"?>
<p:tagLst xmlns:p="http://schemas.openxmlformats.org/presentationml/2006/main">
  <p:tag name="AS_UNIQUEID" val="1304"/>
</p:tagLst>
</file>

<file path=ppt/tags/tag2.xml><?xml version="1.0" encoding="utf-8"?>
<p:tagLst xmlns:p="http://schemas.openxmlformats.org/presentationml/2006/main">
  <p:tag name="AS_UNIQUEID" val="11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AS_UNIQUEID" val="11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00.xml><?xml version="1.0" encoding="utf-8"?>
<p:tagLst xmlns:p="http://schemas.openxmlformats.org/presentationml/2006/main">
  <p:tag name="AS_UNIQUEID" val="1305"/>
  <p:tag name="KSO_WM_BEAUTIFY_FLAG" val=""/>
  <p:tag name="KSO_WM_FULL_TEXT_BEAUTIFY_COPY_ID" val="116"/>
</p:tagLst>
</file>

<file path=ppt/tags/tag201.xml><?xml version="1.0" encoding="utf-8"?>
<p:tagLst xmlns:p="http://schemas.openxmlformats.org/presentationml/2006/main">
  <p:tag name="AS_UNIQUEID" val="1306"/>
  <p:tag name="KSO_WM_BEAUTIFY_FLAG" val=""/>
  <p:tag name="KSO_WM_FULL_TEXT_BEAUTIFY_COPY_ID" val="117"/>
</p:tagLst>
</file>

<file path=ppt/tags/tag202.xml><?xml version="1.0" encoding="utf-8"?>
<p:tagLst xmlns:p="http://schemas.openxmlformats.org/presentationml/2006/main">
  <p:tag name="AS_UNIQUEID" val="1307"/>
  <p:tag name="KSO_WM_BEAUTIFY_FLAG" val=""/>
</p:tagLst>
</file>

<file path=ppt/tags/tag203.xml><?xml version="1.0" encoding="utf-8"?>
<p:tagLst xmlns:p="http://schemas.openxmlformats.org/presentationml/2006/main">
  <p:tag name="AS_UNIQUEID" val="1309"/>
  <p:tag name="KSO_WM_BEAUTIFY_FLAG" val=""/>
</p:tagLst>
</file>

<file path=ppt/tags/tag204.xml><?xml version="1.0" encoding="utf-8"?>
<p:tagLst xmlns:p="http://schemas.openxmlformats.org/presentationml/2006/main">
  <p:tag name="AS_UNIQUEID" val="1310"/>
  <p:tag name="KSO_WM_BEAUTIFY_FLAG" val=""/>
</p:tagLst>
</file>

<file path=ppt/tags/tag205.xml><?xml version="1.0" encoding="utf-8"?>
<p:tagLst xmlns:p="http://schemas.openxmlformats.org/presentationml/2006/main">
  <p:tag name="AS_UNIQUEID" val="1311"/>
</p:tagLst>
</file>

<file path=ppt/tags/tag206.xml><?xml version="1.0" encoding="utf-8"?>
<p:tagLst xmlns:p="http://schemas.openxmlformats.org/presentationml/2006/main">
  <p:tag name="AS_UNIQUEID" val="1349"/>
</p:tagLst>
</file>

<file path=ppt/tags/tag207.xml><?xml version="1.0" encoding="utf-8"?>
<p:tagLst xmlns:p="http://schemas.openxmlformats.org/presentationml/2006/main">
  <p:tag name="AS_UNIQUEID" val="1350"/>
</p:tagLst>
</file>

<file path=ppt/tags/tag208.xml><?xml version="1.0" encoding="utf-8"?>
<p:tagLst xmlns:p="http://schemas.openxmlformats.org/presentationml/2006/main">
  <p:tag name="AS_UNIQUEID" val="1351"/>
</p:tagLst>
</file>

<file path=ppt/tags/tag209.xml><?xml version="1.0" encoding="utf-8"?>
<p:tagLst xmlns:p="http://schemas.openxmlformats.org/presentationml/2006/main">
  <p:tag name="AS_UNIQUEID" val="1352"/>
</p:tagLst>
</file>

<file path=ppt/tags/tag21.xml><?xml version="1.0" encoding="utf-8"?>
<p:tagLst xmlns:p="http://schemas.openxmlformats.org/presentationml/2006/main">
  <p:tag name="AS_UNIQUEID" val="11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0.xml><?xml version="1.0" encoding="utf-8"?>
<p:tagLst xmlns:p="http://schemas.openxmlformats.org/presentationml/2006/main">
  <p:tag name="AS_UNIQUEID" val="1353"/>
</p:tagLst>
</file>

<file path=ppt/tags/tag211.xml><?xml version="1.0" encoding="utf-8"?>
<p:tagLst xmlns:p="http://schemas.openxmlformats.org/presentationml/2006/main">
  <p:tag name="AS_UNIQUEID" val="1186"/>
</p:tagLst>
</file>

<file path=ppt/tags/tag212.xml><?xml version="1.0" encoding="utf-8"?>
<p:tagLst xmlns:p="http://schemas.openxmlformats.org/presentationml/2006/main">
  <p:tag name="AS_UNIQUEID" val="1187"/>
</p:tagLst>
</file>

<file path=ppt/tags/tag213.xml><?xml version="1.0" encoding="utf-8"?>
<p:tagLst xmlns:p="http://schemas.openxmlformats.org/presentationml/2006/main">
  <p:tag name="AS_UNIQUEID" val="1188"/>
</p:tagLst>
</file>

<file path=ppt/tags/tag214.xml><?xml version="1.0" encoding="utf-8"?>
<p:tagLst xmlns:p="http://schemas.openxmlformats.org/presentationml/2006/main">
  <p:tag name="AS_UNIQUEID" val="1189"/>
</p:tagLst>
</file>

<file path=ppt/tags/tag215.xml><?xml version="1.0" encoding="utf-8"?>
<p:tagLst xmlns:p="http://schemas.openxmlformats.org/presentationml/2006/main">
  <p:tag name="AS_UNIQUEID" val="1190"/>
</p:tagLst>
</file>

<file path=ppt/tags/tag216.xml><?xml version="1.0" encoding="utf-8"?>
<p:tagLst xmlns:p="http://schemas.openxmlformats.org/presentationml/2006/main">
  <p:tag name="AS_UNIQUEID" val="1191"/>
</p:tagLst>
</file>

<file path=ppt/tags/tag218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NzkxNDY4NTdhOTIyMmNkYzA5ZmI2OTY0MGJjYTg2OWEifQ=="/>
  <p:tag name="KSO_WPP_MARK_KEY" val="ef92a980-bcc4-4b73-b725-0419443cbc29"/>
</p:tagLst>
</file>

<file path=ppt/tags/tag22.xml><?xml version="1.0" encoding="utf-8"?>
<p:tagLst xmlns:p="http://schemas.openxmlformats.org/presentationml/2006/main">
  <p:tag name="AS_UNIQUEID" val="11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3.xml><?xml version="1.0" encoding="utf-8"?>
<p:tagLst xmlns:p="http://schemas.openxmlformats.org/presentationml/2006/main">
  <p:tag name="AS_UNIQUEID" val="113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.xml><?xml version="1.0" encoding="utf-8"?>
<p:tagLst xmlns:p="http://schemas.openxmlformats.org/presentationml/2006/main">
  <p:tag name="AS_UNIQUEID" val="11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5.xml><?xml version="1.0" encoding="utf-8"?>
<p:tagLst xmlns:p="http://schemas.openxmlformats.org/presentationml/2006/main">
  <p:tag name="AS_UNIQUEID" val="11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6.xml><?xml version="1.0" encoding="utf-8"?>
<p:tagLst xmlns:p="http://schemas.openxmlformats.org/presentationml/2006/main">
  <p:tag name="AS_UNIQUEID" val="11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.xml><?xml version="1.0" encoding="utf-8"?>
<p:tagLst xmlns:p="http://schemas.openxmlformats.org/presentationml/2006/main">
  <p:tag name="AS_UNIQUEID" val="114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8.xml><?xml version="1.0" encoding="utf-8"?>
<p:tagLst xmlns:p="http://schemas.openxmlformats.org/presentationml/2006/main">
  <p:tag name="AS_UNIQUEID" val="11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.xml><?xml version="1.0" encoding="utf-8"?>
<p:tagLst xmlns:p="http://schemas.openxmlformats.org/presentationml/2006/main">
  <p:tag name="AS_UNIQUEID" val="11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.xml><?xml version="1.0" encoding="utf-8"?>
<p:tagLst xmlns:p="http://schemas.openxmlformats.org/presentationml/2006/main">
  <p:tag name="AS_UNIQUEID" val="11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AS_UNIQUEID" val="114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1.xml><?xml version="1.0" encoding="utf-8"?>
<p:tagLst xmlns:p="http://schemas.openxmlformats.org/presentationml/2006/main">
  <p:tag name="AS_UNIQUEID" val="11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2.xml><?xml version="1.0" encoding="utf-8"?>
<p:tagLst xmlns:p="http://schemas.openxmlformats.org/presentationml/2006/main">
  <p:tag name="AS_UNIQUEID" val="114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3.xml><?xml version="1.0" encoding="utf-8"?>
<p:tagLst xmlns:p="http://schemas.openxmlformats.org/presentationml/2006/main">
  <p:tag name="AS_UNIQUEID" val="114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4.xml><?xml version="1.0" encoding="utf-8"?>
<p:tagLst xmlns:p="http://schemas.openxmlformats.org/presentationml/2006/main">
  <p:tag name="AS_UNIQUEID" val="11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5.xml><?xml version="1.0" encoding="utf-8"?>
<p:tagLst xmlns:p="http://schemas.openxmlformats.org/presentationml/2006/main">
  <p:tag name="AS_UNIQUEID" val="115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6.xml><?xml version="1.0" encoding="utf-8"?>
<p:tagLst xmlns:p="http://schemas.openxmlformats.org/presentationml/2006/main">
  <p:tag name="AS_UNIQUEID" val="11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7.xml><?xml version="1.0" encoding="utf-8"?>
<p:tagLst xmlns:p="http://schemas.openxmlformats.org/presentationml/2006/main">
  <p:tag name="AS_UNIQUEID" val="115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8.xml><?xml version="1.0" encoding="utf-8"?>
<p:tagLst xmlns:p="http://schemas.openxmlformats.org/presentationml/2006/main">
  <p:tag name="AS_UNIQUEID" val="115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9.xml><?xml version="1.0" encoding="utf-8"?>
<p:tagLst xmlns:p="http://schemas.openxmlformats.org/presentationml/2006/main">
  <p:tag name="AS_UNIQUEID" val="11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.xml><?xml version="1.0" encoding="utf-8"?>
<p:tagLst xmlns:p="http://schemas.openxmlformats.org/presentationml/2006/main">
  <p:tag name="AS_UNIQUEID" val="11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AS_UNIQUEID" val="11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1.xml><?xml version="1.0" encoding="utf-8"?>
<p:tagLst xmlns:p="http://schemas.openxmlformats.org/presentationml/2006/main">
  <p:tag name="AS_UNIQUEID" val="11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2.xml><?xml version="1.0" encoding="utf-8"?>
<p:tagLst xmlns:p="http://schemas.openxmlformats.org/presentationml/2006/main">
  <p:tag name="AS_UNIQUEID" val="11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3.xml><?xml version="1.0" encoding="utf-8"?>
<p:tagLst xmlns:p="http://schemas.openxmlformats.org/presentationml/2006/main">
  <p:tag name="AS_UNIQUEID" val="116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4.xml><?xml version="1.0" encoding="utf-8"?>
<p:tagLst xmlns:p="http://schemas.openxmlformats.org/presentationml/2006/main">
  <p:tag name="AS_UNIQUEID" val="11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5.xml><?xml version="1.0" encoding="utf-8"?>
<p:tagLst xmlns:p="http://schemas.openxmlformats.org/presentationml/2006/main">
  <p:tag name="AS_UNIQUEID" val="11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6.xml><?xml version="1.0" encoding="utf-8"?>
<p:tagLst xmlns:p="http://schemas.openxmlformats.org/presentationml/2006/main">
  <p:tag name="AS_UNIQUEID" val="11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7.xml><?xml version="1.0" encoding="utf-8"?>
<p:tagLst xmlns:p="http://schemas.openxmlformats.org/presentationml/2006/main">
  <p:tag name="AS_UNIQUEID" val="116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8.xml><?xml version="1.0" encoding="utf-8"?>
<p:tagLst xmlns:p="http://schemas.openxmlformats.org/presentationml/2006/main">
  <p:tag name="AS_UNIQUEID" val="11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9.xml><?xml version="1.0" encoding="utf-8"?>
<p:tagLst xmlns:p="http://schemas.openxmlformats.org/presentationml/2006/main">
  <p:tag name="AS_UNIQUEID" val="11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.xml><?xml version="1.0" encoding="utf-8"?>
<p:tagLst xmlns:p="http://schemas.openxmlformats.org/presentationml/2006/main">
  <p:tag name="AS_UNIQUEID" val="11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AS_UNIQUEID" val="11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1.xml><?xml version="1.0" encoding="utf-8"?>
<p:tagLst xmlns:p="http://schemas.openxmlformats.org/presentationml/2006/main">
  <p:tag name="AS_UNIQUEID" val="11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2.xml><?xml version="1.0" encoding="utf-8"?>
<p:tagLst xmlns:p="http://schemas.openxmlformats.org/presentationml/2006/main">
  <p:tag name="AS_UNIQUEID" val="117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3.xml><?xml version="1.0" encoding="utf-8"?>
<p:tagLst xmlns:p="http://schemas.openxmlformats.org/presentationml/2006/main">
  <p:tag name="AS_UNIQUEID" val="117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4.xml><?xml version="1.0" encoding="utf-8"?>
<p:tagLst xmlns:p="http://schemas.openxmlformats.org/presentationml/2006/main">
  <p:tag name="AS_UNIQUEID" val="11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5.xml><?xml version="1.0" encoding="utf-8"?>
<p:tagLst xmlns:p="http://schemas.openxmlformats.org/presentationml/2006/main">
  <p:tag name="AS_UNIQUEID" val="11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6.xml><?xml version="1.0" encoding="utf-8"?>
<p:tagLst xmlns:p="http://schemas.openxmlformats.org/presentationml/2006/main">
  <p:tag name="AS_UNIQUEID" val="11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7.xml><?xml version="1.0" encoding="utf-8"?>
<p:tagLst xmlns:p="http://schemas.openxmlformats.org/presentationml/2006/main">
  <p:tag name="AS_UNIQUEID" val="1177"/>
</p:tagLst>
</file>

<file path=ppt/tags/tag58.xml><?xml version="1.0" encoding="utf-8"?>
<p:tagLst xmlns:p="http://schemas.openxmlformats.org/presentationml/2006/main">
  <p:tag name="AS_UNIQUEID" val="1179"/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9.xml><?xml version="1.0" encoding="utf-8"?>
<p:tagLst xmlns:p="http://schemas.openxmlformats.org/presentationml/2006/main">
  <p:tag name="AS_UNIQUEID" val="1180"/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.xml><?xml version="1.0" encoding="utf-8"?>
<p:tagLst xmlns:p="http://schemas.openxmlformats.org/presentationml/2006/main">
  <p:tag name="AS_UNIQUEID" val="111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0.xml><?xml version="1.0" encoding="utf-8"?>
<p:tagLst xmlns:p="http://schemas.openxmlformats.org/presentationml/2006/main">
  <p:tag name="AS_UNIQUEID" val="118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1.xml><?xml version="1.0" encoding="utf-8"?>
<p:tagLst xmlns:p="http://schemas.openxmlformats.org/presentationml/2006/main">
  <p:tag name="AS_UNIQUEID" val="11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2.xml><?xml version="1.0" encoding="utf-8"?>
<p:tagLst xmlns:p="http://schemas.openxmlformats.org/presentationml/2006/main">
  <p:tag name="AS_UNIQUEID" val="11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3.xml><?xml version="1.0" encoding="utf-8"?>
<p:tagLst xmlns:p="http://schemas.openxmlformats.org/presentationml/2006/main">
  <p:tag name="AS_UNIQUEID" val="1184"/>
</p:tagLst>
</file>

<file path=ppt/tags/tag64.xml><?xml version="1.0" encoding="utf-8"?>
<p:tagLst xmlns:p="http://schemas.openxmlformats.org/presentationml/2006/main">
  <p:tag name="AS_UNIQUEID" val="1378"/>
</p:tagLst>
</file>

<file path=ppt/tags/tag65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6.xml><?xml version="1.0" encoding="utf-8"?>
<p:tagLst xmlns:p="http://schemas.openxmlformats.org/presentationml/2006/main">
  <p:tag name="AS_UNIQUEID" val="620"/>
</p:tagLst>
</file>

<file path=ppt/tags/tag67.xml><?xml version="1.0" encoding="utf-8"?>
<p:tagLst xmlns:p="http://schemas.openxmlformats.org/presentationml/2006/main">
  <p:tag name="AS_UNIQUEID" val="1382"/>
</p:tagLst>
</file>

<file path=ppt/tags/tag68.xml><?xml version="1.0" encoding="utf-8"?>
<p:tagLst xmlns:p="http://schemas.openxmlformats.org/presentationml/2006/main">
  <p:tag name="AS_UNIQUEID" val="1383"/>
</p:tagLst>
</file>

<file path=ppt/tags/tag69.xml><?xml version="1.0" encoding="utf-8"?>
<p:tagLst xmlns:p="http://schemas.openxmlformats.org/presentationml/2006/main">
  <p:tag name="AS_UNIQUEID" val="1341"/>
  <p:tag name="KSO_WM_BEAUTIFY_FLAG" val=""/>
</p:tagLst>
</file>

<file path=ppt/tags/tag7.xml><?xml version="1.0" encoding="utf-8"?>
<p:tagLst xmlns:p="http://schemas.openxmlformats.org/presentationml/2006/main">
  <p:tag name="AS_UNIQUEID" val="11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0.xml><?xml version="1.0" encoding="utf-8"?>
<p:tagLst xmlns:p="http://schemas.openxmlformats.org/presentationml/2006/main">
  <p:tag name="AS_UNIQUEID" val="374"/>
</p:tagLst>
</file>

<file path=ppt/tags/tag71.xml><?xml version="1.0" encoding="utf-8"?>
<p:tagLst xmlns:p="http://schemas.openxmlformats.org/presentationml/2006/main">
  <p:tag name="AS_UNIQUEID" val="375"/>
  <p:tag name="KSO_WM_BEAUTIFY_FLAG" val=""/>
</p:tagLst>
</file>

<file path=ppt/tags/tag72.xml><?xml version="1.0" encoding="utf-8"?>
<p:tagLst xmlns:p="http://schemas.openxmlformats.org/presentationml/2006/main">
  <p:tag name="AS_UNIQUEID" val="376"/>
  <p:tag name="KSO_WM_BEAUTIFY_FLAG" val=""/>
</p:tagLst>
</file>

<file path=ppt/tags/tag73.xml><?xml version="1.0" encoding="utf-8"?>
<p:tagLst xmlns:p="http://schemas.openxmlformats.org/presentationml/2006/main">
  <p:tag name="AS_UNIQUEID" val="377"/>
  <p:tag name="KSO_WM_BEAUTIFY_FLAG" val=""/>
</p:tagLst>
</file>

<file path=ppt/tags/tag74.xml><?xml version="1.0" encoding="utf-8"?>
<p:tagLst xmlns:p="http://schemas.openxmlformats.org/presentationml/2006/main">
  <p:tag name="AS_UNIQUEID" val="378"/>
  <p:tag name="KSO_WM_BEAUTIFY_FLAG" val=""/>
</p:tagLst>
</file>

<file path=ppt/tags/tag75.xml><?xml version="1.0" encoding="utf-8"?>
<p:tagLst xmlns:p="http://schemas.openxmlformats.org/presentationml/2006/main">
  <p:tag name="AS_UNIQUEID" val="379"/>
  <p:tag name="KSO_WM_BEAUTIFY_FLAG" val=""/>
</p:tagLst>
</file>

<file path=ppt/tags/tag76.xml><?xml version="1.0" encoding="utf-8"?>
<p:tagLst xmlns:p="http://schemas.openxmlformats.org/presentationml/2006/main">
  <p:tag name="AS_UNIQUEID" val="380"/>
  <p:tag name="KSO_WM_BEAUTIFY_FLAG" val=""/>
</p:tagLst>
</file>

<file path=ppt/tags/tag77.xml><?xml version="1.0" encoding="utf-8"?>
<p:tagLst xmlns:p="http://schemas.openxmlformats.org/presentationml/2006/main">
  <p:tag name="AS_UNIQUEID" val="387"/>
  <p:tag name="KSO_WM_BEAUTIFY_FLAG" val=""/>
</p:tagLst>
</file>

<file path=ppt/tags/tag78.xml><?xml version="1.0" encoding="utf-8"?>
<p:tagLst xmlns:p="http://schemas.openxmlformats.org/presentationml/2006/main">
  <p:tag name="AS_UNIQUEID" val="388"/>
  <p:tag name="KSO_WM_BEAUTIFY_FLAG" val=""/>
</p:tagLst>
</file>

<file path=ppt/tags/tag79.xml><?xml version="1.0" encoding="utf-8"?>
<p:tagLst xmlns:p="http://schemas.openxmlformats.org/presentationml/2006/main">
  <p:tag name="AS_UNIQUEID" val="389"/>
  <p:tag name="KSO_WM_BEAUTIFY_FLAG" val=""/>
</p:tagLst>
</file>

<file path=ppt/tags/tag8.xml><?xml version="1.0" encoding="utf-8"?>
<p:tagLst xmlns:p="http://schemas.openxmlformats.org/presentationml/2006/main">
  <p:tag name="AS_UNIQUEID" val="11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0.xml><?xml version="1.0" encoding="utf-8"?>
<p:tagLst xmlns:p="http://schemas.openxmlformats.org/presentationml/2006/main">
  <p:tag name="AS_UNIQUEID" val="60"/>
</p:tagLst>
</file>

<file path=ppt/tags/tag81.xml><?xml version="1.0" encoding="utf-8"?>
<p:tagLst xmlns:p="http://schemas.openxmlformats.org/presentationml/2006/main">
  <p:tag name="AS_UNIQUEID" val="61"/>
</p:tagLst>
</file>

<file path=ppt/tags/tag82.xml><?xml version="1.0" encoding="utf-8"?>
<p:tagLst xmlns:p="http://schemas.openxmlformats.org/presentationml/2006/main">
  <p:tag name="AS_UNIQUEID" val="62"/>
  <p:tag name="KSO_WM_BEAUTIFY_FLAG" val=""/>
</p:tagLst>
</file>

<file path=ppt/tags/tag83.xml><?xml version="1.0" encoding="utf-8"?>
<p:tagLst xmlns:p="http://schemas.openxmlformats.org/presentationml/2006/main">
  <p:tag name="AS_UNIQUEID" val="63"/>
  <p:tag name="KSO_WM_BEAUTIFY_FLAG" val=""/>
</p:tagLst>
</file>

<file path=ppt/tags/tag84.xml><?xml version="1.0" encoding="utf-8"?>
<p:tagLst xmlns:p="http://schemas.openxmlformats.org/presentationml/2006/main">
  <p:tag name="AS_UNIQUEID" val="64"/>
  <p:tag name="KSO_WM_BEAUTIFY_FLAG" val=""/>
</p:tagLst>
</file>

<file path=ppt/tags/tag85.xml><?xml version="1.0" encoding="utf-8"?>
<p:tagLst xmlns:p="http://schemas.openxmlformats.org/presentationml/2006/main">
  <p:tag name="AS_UNIQUEID" val="65"/>
</p:tagLst>
</file>

<file path=ppt/tags/tag86.xml><?xml version="1.0" encoding="utf-8"?>
<p:tagLst xmlns:p="http://schemas.openxmlformats.org/presentationml/2006/main">
  <p:tag name="AS_UNIQUEID" val="66"/>
</p:tagLst>
</file>

<file path=ppt/tags/tag87.xml><?xml version="1.0" encoding="utf-8"?>
<p:tagLst xmlns:p="http://schemas.openxmlformats.org/presentationml/2006/main">
  <p:tag name="AS_UNIQUEID" val="67"/>
  <p:tag name="KSO_WM_BEAUTIFY_FLAG" val=""/>
</p:tagLst>
</file>

<file path=ppt/tags/tag88.xml><?xml version="1.0" encoding="utf-8"?>
<p:tagLst xmlns:p="http://schemas.openxmlformats.org/presentationml/2006/main">
  <p:tag name="AS_UNIQUEID" val="68"/>
  <p:tag name="KSO_WM_BEAUTIFY_FLAG" val=""/>
</p:tagLst>
</file>

<file path=ppt/tags/tag89.xml><?xml version="1.0" encoding="utf-8"?>
<p:tagLst xmlns:p="http://schemas.openxmlformats.org/presentationml/2006/main">
  <p:tag name="AS_UNIQUEID" val="69"/>
  <p:tag name="KSO_WM_BEAUTIFY_FLAG" val=""/>
</p:tagLst>
</file>

<file path=ppt/tags/tag9.xml><?xml version="1.0" encoding="utf-8"?>
<p:tagLst xmlns:p="http://schemas.openxmlformats.org/presentationml/2006/main">
  <p:tag name="AS_UNIQUEID" val="11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0.xml><?xml version="1.0" encoding="utf-8"?>
<p:tagLst xmlns:p="http://schemas.openxmlformats.org/presentationml/2006/main">
  <p:tag name="AS_UNIQUEID" val="70"/>
</p:tagLst>
</file>

<file path=ppt/tags/tag91.xml><?xml version="1.0" encoding="utf-8"?>
<p:tagLst xmlns:p="http://schemas.openxmlformats.org/presentationml/2006/main">
  <p:tag name="AS_UNIQUEID" val="71"/>
</p:tagLst>
</file>

<file path=ppt/tags/tag92.xml><?xml version="1.0" encoding="utf-8"?>
<p:tagLst xmlns:p="http://schemas.openxmlformats.org/presentationml/2006/main">
  <p:tag name="AS_UNIQUEID" val="72"/>
  <p:tag name="KSO_WM_BEAUTIFY_FLAG" val=""/>
</p:tagLst>
</file>

<file path=ppt/tags/tag93.xml><?xml version="1.0" encoding="utf-8"?>
<p:tagLst xmlns:p="http://schemas.openxmlformats.org/presentationml/2006/main">
  <p:tag name="AS_UNIQUEID" val="73"/>
  <p:tag name="KSO_WM_BEAUTIFY_FLAG" val=""/>
</p:tagLst>
</file>

<file path=ppt/tags/tag94.xml><?xml version="1.0" encoding="utf-8"?>
<p:tagLst xmlns:p="http://schemas.openxmlformats.org/presentationml/2006/main">
  <p:tag name="AS_UNIQUEID" val="74"/>
  <p:tag name="KSO_WM_BEAUTIFY_FLAG" val=""/>
</p:tagLst>
</file>

<file path=ppt/tags/tag95.xml><?xml version="1.0" encoding="utf-8"?>
<p:tagLst xmlns:p="http://schemas.openxmlformats.org/presentationml/2006/main">
  <p:tag name="AS_UNIQUEID" val="75"/>
</p:tagLst>
</file>

<file path=ppt/tags/tag96.xml><?xml version="1.0" encoding="utf-8"?>
<p:tagLst xmlns:p="http://schemas.openxmlformats.org/presentationml/2006/main">
  <p:tag name="AS_UNIQUEID" val="76"/>
</p:tagLst>
</file>

<file path=ppt/tags/tag97.xml><?xml version="1.0" encoding="utf-8"?>
<p:tagLst xmlns:p="http://schemas.openxmlformats.org/presentationml/2006/main">
  <p:tag name="AS_UNIQUEID" val="77"/>
  <p:tag name="KSO_WM_BEAUTIFY_FLAG" val=""/>
</p:tagLst>
</file>

<file path=ppt/tags/tag98.xml><?xml version="1.0" encoding="utf-8"?>
<p:tagLst xmlns:p="http://schemas.openxmlformats.org/presentationml/2006/main">
  <p:tag name="AS_UNIQUEID" val="78"/>
  <p:tag name="KSO_WM_BEAUTIFY_FLAG" val=""/>
</p:tagLst>
</file>

<file path=ppt/tags/tag99.xml><?xml version="1.0" encoding="utf-8"?>
<p:tagLst xmlns:p="http://schemas.openxmlformats.org/presentationml/2006/main">
  <p:tag name="AS_UNIQUEID" val="79"/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C9F754DE-2CAD-44b6-B708-469DEB6407EB-1">
      <extobjdata type="C9F754DE-2CAD-44b6-B708-469DEB6407EB" data="ewoJIkZpbGVJZCIgOiAiMzUyNzU5MjMwMzAwIiwKCSJHcm91cElkIiA6ICIyMTgzNDg0MzA2IiwKCSJJbWFnZSIgOiAiaVZCT1J3MEtHZ29BQUFBTlNVaEVVZ0FBQkNrQUFBSmtDQVlBQUFBODRIdnZBQUFBQVhOU1IwSUFyczRjNlFBQUlBQkpSRUZVZUp6czNXZDRWRmVhTC9wL1JWV1ZjczVaSUNFaE1pTG5IRTJ3YVp6ajlFeW42VE9oWjg2Y3VSLzZ6amx6NXM1MHovUjB0enZaeGpiR05tQU1tSndSSUNRUVFpaWduSFBPVXVXdzc0ZVNDaFZWRWdMa2xnei8zL1A0YVdyWERxdXFkbFZydmV0ZDd4SUpnaUNBaUlpSWlJaUlpR2lDaVNlNkFVUkVSRVJFUkVSRUFJTVVSRVJFUkVSRVJEUkpNRWhCUkVSRVJFUkVSSk1DZ3hSRVJFUkVSRVJFTkNrd1NFRkVSRVJFUkVSRWt3S0RGRVJFUkVSRVJFUTBLVEJJUVVSRVJFUkVSRVNUQW9NVVJFUkVSRVJFUkRRcE1FaEJSRVJFUkVSRVJKTUNneFJFUkVSRVJFUkVOQ2t3U0VGRVJFUkVSRVJFa3dLREZFUkVSRVJFUkVRMEtUQklRVVJFUkVSRVJFU1RBb01VUkVSRVJFUkVSRFFwTUVoQlJFUkVSRVJFUkpNQ2d4UkVSRVJFUkVSRU5Da3dTRUZFUkVSRVJFUkVrd0tERkVSRVJFUkVSRVEwS1RCSVFVUkVSRVJFUkVTVEFvTVVSRVJFUkVSRVJEUXBNRWhCUkVSRVJFUkVSSk1DZ3hSRVJFUkVSRVJFTkNrd1NFRkVSRVJFUkVSRWt3S0RGRVJFUkVSRVJFUTBLVEJJUVVSRVJFUkVSRVNUQW9NVVJFUkVSRVJFUkRRcE1FaEJSRVJFUkVSRVJKTUNneFJFUkVSRVJFUkVOQ2t3U0VGRVJFUkVSRVJFa3dLREZFUkVSRVJFUkVRMEtUQklRVVJFUkVSRVJFU1RBb01VUkVSRVJFUkVSRFFwTUVoQlJFUkVSRVJFUkpNQ2d4UkVSRVJFUkVSRU5Da3dTRUZFUkVSRVJFUkVrd0tERkVSRVJFUkVSRVEwS1RCSVFVUkVSRVJFUkVTVEFvTVVSRVJFUkVSRVJEUXBNRWhCUkVSRVJFUkVSSk1DZ3hSRVJFUkVSRVJFTkNrd1NFRkVSRVJFUkVSRWt3S0RGRVJFUkVSRVJFUTBLVEJJUVVSRVJFUkVSRVNUQW9NVVJFUkVSRVJFUkRRcFNDZTZBVVJFUlBSc0VBUUJPcDBhUm9NT0pxTWVack1KRm9zWkZvdDVvcHRHUlBSSVlyRUVZckVFRW9rVVVwa0xaSElGRkFwWGlFU2lpVzRhMFhORkpBaUNNTkdOSUNJaW91OG1zOWtFblhZQVdrMGZqRVk5UkNJUitLY0ZFVDBMUkNJeEJNRUNtY3dGU2xjUEtCUnVrRWc0eGt2MGJXT1Fnb2lJaUI2YklBam83V21GVHF1QklEQlRnb2llZldLeEJDNEtWM2g1QjA1MFU0aWVhUXhTRUJFUjBXUHA2KzJBZXFCN29wdEJSRFJoWE4yODRlSHBOOUhOSUhvbU1VaEJSRVJFWTJJd2FOSGQyUUtMeFRUUlRTRWltbkJpaVFUZVBpR1F5eFVUM1JTaVp3cURGRVJFUlBSSTZvRWU5UFcyVDNRemlJZ21IUTlQZjdpNmVVMTBNNGllR1F4U0VCRVIwYWg2ZTlxZ1VmZE9kRE9JaUNZdGxhc25QTDBDSnJvWlJNOEU4VVEzZ0lpSWlDYXYvcjVPYU5SOUU5ME1JcUpKVGFQdVJYOS81MFEzZytpWndFd0tJaUlpY3FxdnR4MXFkUy9BUHhXSWlCNU5KSUtycXhjTGFoSTlKV1pTRUJFUmtRT3R0dCthUWNFQUJSSFIyQWdDTk9wZTZMUURFOTBTb3U4MEJpbUlpSWpJanNsb1FHOTNHd1RCTXRGTklTTDZUaEVFQzNxNlcyRXlHU2E2S1VUZldReFNFQkVSa1ozdTdoWUdLSWlJbnBBZ1dORGQxVExSelNENnptS1Fnb2lJaUd3RytqdGhOaGtudWhsRVJOOXBacE1SQS8xZEU5ME1vdThrQmltSWlJZ0lBQ0FJQXZyN3VwaEZRVVQwbEFUQmd2NCtydlpCOUNRWXBDQWlJaUlBUUc5UDIwUTNnWWpvbWNMZlZhTEh4eUFGRVJFUndXd3lRYTlUVDNRemlJaWVLVnJ0QUN4bTAwUTNnK2c3aFVFS0lpSWlnazQzQUl2Ri9LMmQzMlF5WTJCZzhnUkJUQ2JIVG9QUmFJUmVyMy9zYzEyNmZBTk5UWTVGOHRvN09uSGxhaHFNeHFlcjhkSFYxWVAyamlkTEcrL3A2WDJxYTQrVldxMUJjOHZqalJpYnpZNzNteUFJMEdwMVRwOGJUV1ZWTFc2bVp6cDlMdXR1TGtyTEtoL3JmT01sOVZvNjZodWFITFkzTmpham9xSWF3dUFTdjFYVnRlTjJ6ZmFPVHZUMjlZOXBYNTFPRDQxR08yN1hIazExVFIwc2xpZWZTdGJVMUlLZTNyNXhiTkdmaDJBeFE4Y0FNTkZqa2Z6ODV6Ly8rVVEzZ29pSWlDWldYMC9iVXdjcDFCb05qaDQ3Z3dCL1g3aTV1ZG85VjF4U2pvLzJmWUhFYVZQaDZxb2EwL2x5Y2d1UW0xdUFtT2dJaU1Yak42NWlOcHZ4cTE5L2dQNytBY1RGUmR1Mkh6dCtGbGV2M2NUQ0JYTUJBRmV1cGtIaDRnSjNkN2RSejNmZzh5TUlDd3RCY0ZDQTNmYUdobWFjT1hzWml4Yk9oVXdtZTZLMkdvMG0vUEdEL2FpcXFzV2MyY2tRaVVSalBsYW4wK00zNzM4RXRWcUx1TGhvR0F4R1ZGVFdvTE96ZTlUL3ZMMDhiZSszSUFnNGMvWXlYQlF1OFBMMEdQRmFoNCtjUUdabU51Yk9uUUdKUkRLbTl0MjZuWTJqeDg0Z0xpNEtyaXJyUGRIUjBZVmYvZm9EK1BoNElTZ29BQzJ0YmJpVGxZUHc4SkJSNzRIOC9DSmszN3VQUlF2bk9qeDMrc3dsbU0wbVRKa1NNNloyamFmUERoeEJRSUFmd3NKQzdMWi9mZXcwY3ZNS2tUSi9OdXJxR3JIL3dGZnc4dkpFMEVQMzBKUDQvUjgrUlhkUEx4S25UWDNrdm1rM00zSGs2MU9ZUFdzNlhGemthR2x0UTJOVHk2ajNoMkFSN0w3RDlRMU5TRXU3alppWXlCRS9vL3FHSm56eTZTRW9sUXFIOStKaGdpQWc3V1ltWkRLcDNYZnZkMy80Qk8zdG5VaWVQZzBBWURBWThlbit3ekNaVEFnSkNScnh1MUZaV1lQMmpzNUgzdmZPL2hPTHhGQXFGWTk4SHgvRllqRkQ1ZXI1MU9jaGVsNUlKN29CUkVSRU5MRUVRWURSK1BnWkJBL1Q2d3pvNit2SEJ4OGR3UEpsaTdCMFNZcXR3NXFiV3dDVlNvbXVybTUwZFhXUGVBNmxVb25JeURBQVFGOWZQekx2M0VOelN5djI3dGtCaGNJRi8vYnZ2MzNzZHIzOTFsNkVCQWZhSGxkVTFrQ3Qxc0RQejhkaDM2R09qbGFyUTNsNUZkSXpzckI4MlVLc1dMN29zUUlFNDBVbWsyTFZ5aVU0ZGZvaXFxdnJFQnNiTmVaajcyYm53bWcwWWU2Y0dRQUFqVWFEZzRlT1AvSzRmL3paajZGVVdqODN2ZDZBcHVZVzVPWVZZUHUyRFppUm5PajBtRFdybHVLamo3OUVaV1V0cGsyYk1xYjJGUlNXUUxCWTRPdmo3ZkRjMEh2ZDFOaUN0SnVaS0NtdHdJdTd0aUlnd0c5TTU1N002dW9iVVZmWGlMVnJsa0VxbFNJeU1nd2hJWUc0Y1BFYXBrNkpoa3JsR01RckxhdEViVzM5aU9kY3NYd1JYRnhjQUZpL3p5STgrbDQxR0F5NGs1V0wrUGhZV3pEZzl1MXM1T1lWam5yY2dwUTUyTFJ4dGUxeFYxYzNzdS9sbzcyakUzdGUybTRMT0EwWEhoYUNxVk5pa0pkZmhBVXBjMGI5TGxWVjErRnE2azI0eU9VSUNRa0NBQXdNcUtIVDZlMkNPR0t4R0FFQmZqaDc3Z3BLU2l2d3d2YU44UFJ3ZHpqZjE4Zk93R0F3UEhhZzAyZzBZdDNhRlZpeWVQNWpIZWYwWEFhZDlYT1pnTjhRb3U4aUJpbUlpSWllY3pxZEdoQ0pnTUhVOHlmbDQrT0Y5OTU1QlpldjNFRHF0WFNFaGdRaExpNGF6YzJ0S0srb2hrd213OUhqWndFOG1HNGhsVDc0VThSb05DSWlJaFR2dlBVeUFHdkhTNlZTNHN6WnkvajBzOFA0aTNkZmc5Rm94Tnc1TXhBVkZXRjM3VE5uTDhITDB3TkxsaXh3YUplM2wvMElabjUrRWVSeU9aS25KOWh0SDk2SlVDb1ZlUGVkVi9ETnlmTzRkajBEYlcwZDJQUFNkZ0RXRWR6UERueGxkK3lOdEZ2SXpzNURURXdrdkR3OWNPNUNxbTJWbEYvOStrTzdmWC95bzNmaDRmRmdoUGl6ejQrZ3Z0NXhTc0J3SXBFSWg3NDZNZW8rR3plc3NnVWtEQVlETW03ZHhheVpTZkQzOXdVQWVIcDY0QjkvOW1PbngzWjJkdVBBRjBjUUdoSUVoY0xGdGwyaGNNRmJiM3dQaDc0NmdXUEh6MEt0MXVCK1FUSGEyNTB2clhqc203UEFONk8zRFFEYTJqclEzTnlLRmNzWDJYVWVoNlkvREgwT2MrYk1nS2VYSjc3KytoUSszUGNGM254OUQ4TENnZ0VBbVpuM2NMK2dHSUExb0tYV2FQRFJ2aThBQUMvdTNvcjlCNzdDd0lBR0pwTUpiVzBkeU1sOTBQbWVOVE1KV3phdkhlWGQvUFpjdlhvVGNya004K2JPQW1COXJSdldyOExaczFlZzB4bWNCaW5hMnp0UVVsb3g0am1YTGtteGV5d1dQN296ZkNjckJ3YURBYXRYTHJWdDI3SjVMVGFzWCtWMC93c1hVNUdYWDRTRWhEaTc3VE5uSk1GRkxzZlh4MDVqMzhkZll1bmlGSnk3a09wd3ZNVmloa2dreHYvOS8zN2o4SnhLcGNUZi9QVDdBSUNjbkh6SVpETE1uSmxrZTc1bGNDclI4R3dscVZTQ2JWdlhJenc4RktmUFhNTEhueHpFVDM3MExxUlN4MHllaFF2bVl0M2E1YU85SFE1KzhaKy9mNno5UnlVU1FhOVRRNkVjUFN1TGlLd1lwQ0FpSW5yT0dRM2FwdzVRREpGSUpOaXdmaFhteko0QmYzOWZtTTFtbkRsN0diNitQdmpoWDcwSmlVUUNRUkR3eS8vNkEyYk9TTUw2ZFNzQVdPZWJmL0RSNTBpSXR4K0Zuejl2RnFSU0thUlNxYTNqRlJvU1pCZGdhRzVwZzA2bng3S3RDNUdVR0Q5cSszcDcrMUJVWElhVStiTnRJODlEVEdhelhZZFpKcFBocGQzYkVCSWNoTUJoSS9oaXNRalIwUStDSkEyTnpRanc5ME5BZ1BXL2tPQWdiTisyQVhWMURjaTZtNHZ0VzljREloSGEydHFSZGpQVFlZblhCU2x6TU4xSnV6TnUzd1VBTEY0NER3RFEwOXVIRzJtM3NXamhYUGo3K1Ryc0h4NGUrdURZVzNkaE1CaXdZc1hpd1V3WkUrUnltZFBVOVlFQk5iNCtkZ295bVF5N2RtNXhHTzJWeStWNFplOU9YTGg0RFhGeDBYQjNkNE5XcThPMTZ4bFF1TGhnNFVOVExJeEdJNjVjVFlPL255L216cDFwYmR0REtmNjNNKzlCS3BWZzN1RHpRMHlEdFNpR2Z3NnhNWkg0L2wrOGhveGJkeEVjL0tDVDZ1dnJiZnNjYXVzYVlEQWFiWS9sY2hrMnJGc0pvOG1NYytldklDb3lITk1HcHo5Y3U1N2h0Q2JKZU9udDdVTlZkWjN0Y1VOak0zSnlDK0RqN1FXOVFZK2EybnE0dXFwdzdQZ1p1K1BjUGR4dy9zSlZ1MjBMVXVZZ05qWUtTNWNzd0ZJbkFiZ2hMYTF0YUczckFHQ2R6cVJXYTFCZFUyZTNqNHVMaXkyalNLdlZJVDA5QzNQbkpNUEh4d3NHZ3dGeXVSd3ltY3pwMUtTYjZYZVFtMWVJbFNzV0kvcWhBQ0VBSkNSTXdldXZ2b1NLeW1wRVJVVmcvYm9WYUdwdVJVNk9kUXFPejBQWk1pV2xGYWlzck1HeXBRdmc0ZUZ1dTZaYW8wRkphUVZtemtpeUM1WTFOYmNDQUlLSFpVUU5tVFV6Q1VGQi90QnFkVTRERkFEUTN6L2d0RGJJYUN6bWNWeUtXUkJnTUdnWnBDQWFJd1lwaUlpSW5uTkdvMkhjeitucDZZNno1eTdEMzk4UERZM05lUDNWRjIxVFAvTHZGMEd0MXFDenE5dVd2WEE5N1RiYzNkMGNPcTBBTUh2V2RBRDJoUmJOWmpNcUttc0FBRVZGcFpETFpaQklKSFlGRXFVU2ljUDBpRnUzc3lFV2k3Rm8wVHlINjVqTlpraWQxRk40T04xYktwVml6ZXBsdHNkcE56T1JrREFGTTJja1ltQkFEYjNCZ1BEd0VIUjFkY1BWVllYa1pPc2MrdW9hRmRKdVpzTDhVT2NuZm1xczdkODFOZlVJQ2dxQVF1R0Nnc0lTQU5ac0FzQWF5TG1SZGh0eGNUR0lpWTVBVlZXdDAra2ZQYjE5U00vSXdyS2xDK0hsNllINzk0dHg4ZkoxdlBiS2JnUUcrdHZ0MjkzZGd5OFBIWWRPcDhjYnIrOXhxQ1dpMWVvZ2sxbURSRU9aQjBNQkVxVlNnYStQbm9aU3FjRDBwQWRCb3hNbnowTWtFbUhYemkxT3AyZW8xUnJrM3kvRXpCbEpEdlUraGo3amh6OEhiMjh2aDh5SHVMaG9XMDJSYTljejBOdmJqeldybDBHajBVQXFsVUh1SWtkY1hCaE9uRHlINk9nSVcyRHJibmF1dzJjd25scGEyM0gyM0JVQTFzeVE0dUl5bEpaV0lpRWhEbzJOelFDQTJKZ291MnlIM0x4Q2hJUUVJY0RmUHZnMFBOTm9OSmN1MzBEbDRQY0JBTW9ycWxGZVVXMjN6L0FzcGF2WGJrSWtGbUhsaWlXd1dDejRjTjhYaUlvTWQ1cGRjak05RTVldnBHSFd6Q1NzV0w3STRmbisvZ0c0dTdzaE1qTE1ObFhMeDJjV3pHWXptaHBiVUYxVGp6V3JsOXNDQ08zdG5iaDQ2VHBtSkNmYWZZOEFvTDJ0RXlhVEdYbjVoY2kvWDJ6YlBuUmZ2UC83VDhiMGZpeGNNTWZ1M1BuM2k1Qi92MmhNeDM1YlROL0M3eXpSczRwQkNpSWlvdWZjZUMrUDE5SFpoY05mblVCSFJ4ZGUyYnNUZi9uOU4yeHAydFUxZFRoejlqS2lveUpRVTFPSGs2Y3ZZc3VtdGRqNXdpWjA5L1JDTHJlT3FEWTJOaU10UFJQYnRxeDNXbWpUWUREaTRLSGprRW9sRUltc28rNUhqejBZbWJaWXpKRExYZkNQUC91UmJWdFBieC91WnVjaUxDd1lYcDRlK05XdlAwQ3ZrOVVDZnY0dnZ4enh0VzNhdUFZTFVtYkRhRFNobzZNVHpZTWp2S25YMG5IbTdHVkVSb2JCVmFWQ1lWRUpGQW9GZ29NZWpQd09CV21NUnVQZ1NpSUd1NkJBZlVNVFB2L3lLS1lueFdQSEM1dEdmWThMQ2t0eDlOaHBMRjJ5QUd2WDJIZjB6cDY3QW5jM1Z5eFpuQUtUeVlRcnFXbndjSGV6VGZzWVVsMVRoeU5mbjRKR284WGFOY3ZzNm5ZTU9mVFZOekFZakhocDl6YjQrSGpaUFRjOUtRSEZ4ZVU0ZWVvaVZDb2xZcUlqa1hvdEhUbTVCZGk4YWMySTlTT3NtUXhtVEorZWdKemNBcHc0ZWQ3SmRVZWUycUpVS20yZmExL2ZBRnBhMjlEUTJBeTFXbTM3VEYvWXZoRm56bDZDcTZzclRDYXp3K2N3dE9KS1QwOHZQRDA5eHJWV1FQelVXUHp6UC8wVUFQRC8vdS8veExxMUs3Qnd3VnhjdkhRZFhWMDlBSUJ0VzlkREpudndaM2h1WGlHU0V1T2Z1UDdCbGsxcm9UZFlPOEVmZjNJUThmR3hXTEw0d1JTUUV5ZlBReUsyM24rTmpjMjRlemNQMjdhc2cwcWxSUGE5UExTM2QyTHRHdnZwRUVhakNhZE9YMFQrL1NLNHU3dGkvYnFWRHU5VFZYVXR2ang0REt0WExjWGlSZlp0bDBna2VHSDdCbno4NlNGOGZld1VYdHkxRGIyOWZmankwREY0dUx2WjFiVVk0dVh0aVhWclY5aHRNNWxNU0wyV2p2RHdVQ1RFeHprYzQwem9ZQzJMSVlzV3pzV3FsVXRzajF0YTJxQldheEViRzJuYnB0Y2JVRjFUaCtpb0NMaTR5SEhxOUNYNGVOdmY4MC9EekdWSWljYU1RUW9pSXFMbjNIZ3VQWG92NXo3T1gwaUZpNHNjcjcvMkltS2lyWjJBL3Y0QjNFeS9nenRaT1lpSUNNWExlM2Vnb2JFWmg3ODZnYWJHRnF4YXVSanh3em9nL2YwRHFLeXN4UjgvK0F3djdkNktpSWd3cDlkNzZjWHRkcGtJUTlJenNuQXovWTdkdHF0WGI4SmtNa015T0pWZzNkcmxNT2dmakc2bVhzK0FxMHFKME5CZ1pOL0x4L0psQ3gxV3RBZ1BEMFZ2YngvKyt6Y2ZRaEFFU0NUV2N3VUcrQ0VwS1FGaFljSHc5ZkdHWEM3RDNldzgxRGMwSXVOV0ZoYWt6SUdMWEE0QTBPdjE2T3pxeGdjZmZvNGYvdUF0K1BuNm9LT2pFd2NQSFllbmh6dldyYlB2cERtVFBEMEI5ZlVOdUptZUNhMVdpNjFiMWtFa0VxRzR1QnhsWlpWSW5qNE4yZmZ5MGR6Y2dvRUJOVjU5ZWJkdENvVkdvOEhsSzJuSXlTMkFsNWNIL1B4OGNQbEttblhFZTlWU1c3RkNBRmkrZENHT0hEMkZEL2Q5amwwN05qdXNrTEZ6eDJZY1BId2NYM3g1Rk5GUmthaW9yTWJhTmN1UU1uKzIwM2EzZDNRaSsxNCtBRUFpRmlNaUl0UTZIV1pRWTFNTHN1L2xZOFh5UmNpK2x3OVhsUW9MVXV6UEpSM3MzSjg4ZFFIM2N1NWJ6eVVSUXlLUllON2NHUWdKRGtKNGVDZ2lJa0x4cHc4T0FMQ3UxTEpwNDJvRUJQakJSUzYzTFRWNy9tSXFYT1J5N055eCtaSHYrZE9vcnFuRHJkdDNJWmZMWURBODNwSzBXcTBPM2QwOW8rNGprVWhzZ1VDTHhRSVBkemY3K2cwU0NjU0Q5K3JKVXhmaDRpS0h5V3pHN2N4c3BHZGtZZGJNSkx2dlVVbHBCYzVmdUlxZW5qN0V4OGVodXJvV3YzMS9INVlzU1VISy9ObTJZR0pZYUFqaXA4Ymg0cVhycUs5dndzNGRteUFmdk04QklDUWtDSHYzdklCRFgzMkQvWjhkUm1kWE54UXVMbmp6amU4NW5Ycms1ZW5oRUtncExDb0ZBQ3hJbVcyWHNmTTR4R0tKWGJ0eThncFJWVlZycTRNQkFOM2R2VGgyL0N4KzhKZHZ3dDNkRGJ0M2JYbWlhNDNrMjF6aW1laFp3eUFGRVJIUk04NW8xRU93akp6ZVBoNS9QQnNNUmh6NzVneEtTaW9RRXgyQjNidTJ3dFZWaGZ6N1JTZ3NMRVZGWlExa01pbldyTGFPdUlyRllzUkVSK0w3NzcyT2s2Y3Y0TkJYSitEdDdZbjRxWEdZTjI4bUVoS200TzIzOXVMZ29XUFlmK0FJOXU1NUFURXhrUTdYYlcxdGQ1b1MvL0FLSXBXVk5RN3AzZzkzZUZLdnB5TWd3QjlSVVJISXZwZVBoUGc0dXc3N2NCczNyRUp3VUFCQ1FvTHhmLzd2cjVDWUdJOVpnNFgrcW12cVVGQllncUJBZjRTR0J1UGlwZXNvS2EzQTkxNTZBUURRMmRVRGxVb0ppOFVDcFZLQmx0WTJIUGo4YTRqRllyejI2bTZucXlNNHMybmpHdWoxQmx1bmYrdVdkWEJSeUNHVlNsQmRVNGZxbWpvTURLaXhhY05xK1B2N29xZTNEems1OTNFbkt3ZEdveEdMRnM3RnloV0xJWmZMVVZaZWhhdFgwL0RCUjU4ak9Ya2ExcXhlQmk5UEQ4VEdSdUc5ZDE3QmdTK09JanNuM3lGSVliR1lFUlVaaHNyS0dsUlVWa09wVk1MTHl4TW1rOG5oY3hFRUFhZlBYSUpsMkwzbzYrTnR0N3FIQUFIWjk2ekZHQXNLUytIcDZXNmI3dkt3bVRPVEVCMFZnZkR3RU9UbUZTSW50d0RMbGk0RVlNMEN1SHIxSmd3R0E1WXNUa0ZCWVFuKytNRm5lR1h2VHJpNXVkcHFIUFQyOXRzS2NYNmJQRHpjRVJZYWpDbFRZbkExOVNaeTh3cHN3YkloVFUwdHVEZjRXUUxXbWlqSnlkTlFVVm1EbzhkT2ozcCtIeDh2L1BXUDM0Tk9wNGZaYkhhb0syRXltYUFTS3dFQUNxVUwrdnBGeUxoMUYvMzkvWEIzZDhmR0RhdGhzVmhRWGxHTnpNeHNWRlhYSVNqUUgyKzk4VDFFUllWRG85SGdSbG9tcmwxUHg1MDc5N0JtelRMTVNFNkVYQzdEaTd1M3dzdkxFNWwzc3RIVzF1bndmcXBVU3ZqNSt0aHFRc1RFUk5veVdjYWlvS0FFSXBFSUljRkIwR2cwbys0cmw3czRyVXNoRW9ud3ExOS9BSTFHQzhBNmZjUmlzZUJmLyszWHRuMkdpclordU84TFc4Ykk0a1h6N0RJd25nYURGRVJqeHlBRkVSSFJNMGlqN29WNm9Cc20wK09OMmo2cG9ab1F5NVl1d09wVlMyMS81RnNzRnZRUERHRDl1aFdZa1p6b01IcnE2K3VOdDkvY2k4cktHbVJsNTZLa3RBTExsbGtMQklZRUIrSzlkMTlENnJWMFJFYUcyMGFnaDBhRUFldXFHa1BUUFlZYm11NEJXRE1YVHB5NkFIOS8zeEVEQUNhVEdRTURHbmg2T2k1aDZNeUNsRGtBcklYK0FHdFdnRmFydy9VYnQ1QjU1eDc4L0h6d3lzdTc0ZUhoaHVuVEU2RFhHK0RxcW9LSHV4c3k3OXlEcTZzSzd1NnVjRldwOFBrWFIyR3hDSGo3elQzd0hwWmUvbkNSUUlWQ2dmajRPTGk2V2p1YklwRUlMMnpmQ0lQQmlKemNBc3lkTXdNeDBaSDRmLzdYMzhCc051UFQvWWNSRWh5SWxKVFpLQ2tweCtFakp5R1RTVEY3VmpJV0w1b0h6MkZaSWxPbnhHQktYRFJ5Y3U3ajh0VTBsSlpXNEVjL2ZBZWVIdTd3OC9QRmUrKzhZaXRrcU5ab1VGTlRqOUxTU3BTVVZzQmdNQ0ErUGc1VHAwUWo0MVkydmo1NkduSzVETkhSa1FnSkRvU2Zudzg4UE56UjJOaU0ydG9Heko4L0MxbFp1VTdmMTU2ZVBvaEVJb2RhRmM1RURzdXVVV3MwdGs1L1pWVXR6cDY3Z3M3T0xxeGZ0d0tMRjgzSGl1VUxjZXQyTnFLaXd0SGIxNGVzdTdtNGRQazZXbHJhTUcrdTh5REllSkxMWk5pd1lSVWFHMXNBQUdscHR4MzJxYXlxUVgxOW8rMnhtN3Nia3BPbklTNDJDdDkvN3pVQVFIMURNODZkdjRMMTYxWWdLakxjdHUvUVZLTCtnUUVBY0NnS2E3WlliRUdqdDkvY0M4QzZyT2xYUjA1ZzE4N05rTXRsMlBmeGwyaHNha0ZJU0NCZWVuRWJFcWROdFgyUFZTb1ZObTVZaFFVcHMzSGgwalVjLytZY21wdmJzSEhES29oRUlxeGJ1eHh6NTh5QWo0OFhCRUZBYzBzYktpdXJVVmhZaXBiV2RyaTZXbzl2Yis5RVRtNEJDZ3BLRUJEZ2g2aklNQVFHK3NQRDNSM0J3WUVPTlZIMGVqM0tLNm9oQ0FKKzgvNUhqM3lmZCszYzdIU1pYSkVJMkxwNXJhMjJSV1pXRGxwYjIrMnllSHI3K25IdS9GV3NXN3ZjdHBTcHI2L2pNc1ZFOU8xamtJS0lpT2daSWdnVzlIUzFXSmNWSGVzeEFNWmpSdjZMdTdaQ0pCSWgrMTQremorMEJPSGxLMm00ZkNWdHhHT0RBdjN4N2p1djJDMERDZ0NlSHU3WXNYMGpBS0MzMXpvS09ueVVlQ3pUUFN3V0FUcWREaS92M1luTFYyNDR6U3BwNytpRUlBZ0k4SGRlUitGaHAwNWZIT3lnR3lFU2lSQWNFb2kwbTdkeE96TWJjMmJQd01ZTksyM3A1Y05YUTVnM2J4YXVwdDRFQUZ2TmdKZDJiNE5PcjBkLy93QzZlM3B0K3c1TmNSbGVESFRPN0dUMDl2YWp0N2NmZ0RXNHNIdlhGalEwTk50bGZaeS9tSXJldm43czNic0RJcEVJOGZGeDJQUGlkc1RHUnRxbHZROG5Fb2t3Wjg0TVRKczJGYzB0cmJhT0dnQmIwT0RzdVN1NGs1VURBSEIxVldIbXpFU2t6SnR0cTNjeFovWU1WRlZiTTBtcXErdFFPcmhzNXJ5NU15R1h5NUdVR0k4WnlZa2pCaW5hMmp2aDQrMWxWNjloSkwyOWZmakRuL1pESXBGQXJkWmdSbklpK3ZvRzhOV1JFMUFvRkhqOXRaY1FPNWg5STVmTGJVVWZFNmZGNDJwcU90SXpzaUNYeXhBL2RXeDFEaDVIWDErL0xYUGcydlVNbkwrUWl0allLRXlkWXIxWGYvTGo5K3hlNDgvLzVaZFl0blNoMDVvVVNxVUNTcVgxczgyNm13dFhWeFZTNXM5Mm1rRTBNR0Q5M2o4Y2JET2J6TFpBQm1CZGN2YjROMmV4YXVWU1JBeXVDck50MjNvSWd2MHludy96OXZiQzNqMDdVRlZkYTFmbkE3Qm1jL1QwOU9JUGY5b1B2ZDRBa1VpRWlJaFE3SGhoRTVJUzQyMnZkK1dLeGJoZlVJenk4bXJjeTdsdm5ZSWxFZU92Zi95ZXcvWHVadWZEWkRJaEtqSWNUYzJ0ZUhudkRvY01GQURJeVMxQVRtNkJYWkRQOXRvSFYrMFpuZ1ZVV2w2RnJxNGVKQ1E4V0Uyb3RiVWRBQkFWR2U1UVlIWThpTVhPVng0aElrY01VaEFSRVQxRHVqcWFZREJvYlk5RkloR2tVcm5UYklNaFJvTU9BcDUrQ2RLaDRJTEpaSWJSYU1UbVRXdWNMbWY0c0t5N3ViYjA3NGNMOHhVVmw4SE56UlVSNGFIUTZheDFCRlFxcGUzNWhvWW01MEdIOWc3YnY1VktCZDU0ZmMrb25hK2F3ZVVhSXlQRFVWdlg4TWcyejVtZGpJQUFmNGpGSW9TSGg4RGZ6eGVyQitzNU5EZTNRYVBST2cwR0xGKzJFQUgrdmpBWWpKZyt1TnJFVUVIS2YvL0Y3NkRWYWgyT0djMC8vOVAvZ0V3bVJWVFVnMUgxbSttWnVIZnZQbmJ0M0l5V2xuWjBkblpCcTlWaDBjSzUrTVYvL3VHUjU1eVJQQTNiaG8wd0E4Q050TnVJbnhxTCtmTm13Y1ZGanJqWWFQajUrZURqVHc4aE5pYktGcVFRaVVUUWFMUW9LYW5BajMvNE5nQ2dvNk1MZm40KzBPbjBVQ29WNkh4b0tzNFFRUkJRVjllQWFRbFR4L1RhUFR6Y3NXYjFNbGpNRnFoY1ZVaUlqNE5NSnNYYmIrMUZWVlV0ZW9jRmZJWlRLaFg0L251dm9ieWlHbEdSWVE2ajkwOHJMNzhReDc4NVozc2NGQmlBZWZObUlpWTZBdmNMU3AvNHZBYURBWVZGWlZpNFlBNmtVaWxLU3NvaENNQzBhUTg2Mm0ydDF2dmUxOWQreVUrVDJReko0RFNJdnI1K0hQamlDSUtEQXhFVEhZR0N3aEowZEhRaE5qWUtaV1dWK1BpVGc0OXN5NDkvK0xaZFZsUmRYUU02T3Jvd1kwWVNsaTliQktWU2dTbHgwY2krbDQvOCswVzJxVkNBTmVDVmY3OFlNZEVSZVBXVlhlanE2b0hlWUxETDdBR3NVM1p1M2I2TGdBQS83TnE1QmIvKzdZY1k2RmZiVnNzWm90TlpzeTJpb3lJY2xycTFuc2VJN3U1ZXUyQmZYMTgvVENhVDNiYWhJcnExZFEzb0dWWlExOHZUWTF5Q0ZneFNFSTBkZ3hSRVJFVFBDUFZBdDEyQXd0WE5DeDZlai83anVyT2pFUWI5NkhPOW4wVHk5R2wySFpuVWEra29MQ3JGajMvNGp0MStaV1dWSXhZR3ZKMlpEWkZJaExmZjNJdTI5azRBZ0tmSGc4N01yZHQzSVJLSklRZ1dtRXdQNXVJUG4rNEJBR0dobzljZEtDb3VSM0J3SUR3OEhqM05BTEFHU29hQ0plM3RYV2h2N3dJQU5EZTNJdU5XRnBSS0YzaDZlam85VmlhVFlzWU14NVQwbi8zZER5QUlBdkx5Q25FdU1KRHpBQUFnQUVsRVFWVHk5RVZzMzdZQk01M3NWMUJZZ205T25NZmNPVE1jTWc3YTJqcHNHU3RIdmo0RndKcEZrQkFmQjRsRTRyQ0N3K1VyTnhBY0hJQ2t4QWYxT2Z6OTdWUGM5WG85VXErbFE2ZlRZLzI2RmJhbEhYdDZldEhaMldXM05DeGdyWCtnMVdwaHNWamc3dTVtVzUxbDZIOUhDbEpVVmRkQnE5VWhQdDR4TThZWmtVZ0VEdzkzMnpTZ2tzR3NEY0FhK0ZJb0ZKQ05rRFVDQURIUmtRNHJsb3lIb01BQWJOcTRHckd4VWZqZDd6OUJRa0tjUS8yVG91SlNoMDVyUzBzYjdoZVUyQjdMWkZLNzFTeHk4d3BoTnB0dHkvVGV6YzVIZDNjUEVoTGliTUc5eXFvYXlHUXloNHdnZzhGZ3UxY3VYTHlHbnA0KzlQVDA0WU9QUHJlOWowTkx1cnE1UGZnTzFOVTFvTENvRkd0V0w3WDdQZzFOL1JsU1VscUJXN2V6a1pSa3YwSkpUMDh2K3ZzSEhONGpyVllIdmQ0QXFWUTY0aW93T2JuM01UQ2d4cnExeStIaFlWMmUrT0xsYTRpTGk3YjdYVGwzL2dxMFdoMDJibGpsY0E2RHdRQkJFRkJVWElyaWtuSllMR2FZelJiYjc4U2h3OThBZUxEVXEwd213NlhMTit6T01XZDJzdE9WU0I2WFJNSnVGOUZZOGR0Q1JFVDBqT2p2NjdMOTI4M2RHKzRlWTV1NklKUEp2NVVneGNQVWFnMk14ckV2dzJjeW1kSFUxSUtsUzZ3MUtwcWJXeUdWU3VEbDVRR3oyWUtWS3haait2UUUrUG42NE42OWZKdzZjOG0yOUdOdFhRUHE2NXZHZEozVzFuYlUxemRpODZZMW8rNTMrY29OVEprU2c4aUlNTlRYTitIVW1Vc08rd3gxMksvZmNLdzVNUFM4dDVlbjA2VVVoMWJmbURObkJxcHI2M0gyM0dYNCsvdmFqUTduNWhYZ3hNa0xTSWlQdzViTmF4M080ZVBqaGZuelo4SFAxeGYrL2o3dzkvTzFxKy93OEVvWjE2NW53Ti9QMTJIN2NJMU5MUkFFd1M1YkF3RDZCNmNXdUxtT1R5YkMzYnU1Y0hkM1ExeHMxSWo3MU5ZMm9LR3hHZlBuV2FlUFhMNXlBejA5anN2SUdvMUdTQ1Q5T0hucWd0UHpHSTFHN042NVpjUWdoVWFqaFVna2Nyb0N4YU1FQnZvL2N1VDk5Sm5MRHR1S2lrdnRBaTBlN202MiswUVFCR1JtM2tQeTlBUjRERTdEU1VtWmhTOFBIa2RGUlRXbVRJbUJ5V1JDZFUwOW9xTWpiUGZTRUtQUkJQbGd4end4Y1NyOC9Iemc3KzhMZno5ZitQaDQyd1c3SWg5YVNhZXdxQlN6Wms0ZnRVNUlRMk16Z29NREhXcGg5QStvbitqKzZPOGZRT3ExZEFRRkJkaHFUS3hjc1JpbFpSVTQ5TlUzZVBYbDNaRExaVWk3bVltOC9DSnMzTERLNlh2ZTNXM05wdG01WXpPU0V1T1JucEdGUzVldjQyZC85d1BJNVhLa1oyUWg5ZHBOdlB2T3l3Z0tmSkJwMWRQVGkrYm1OcnNzbGFjbGxiazhlaWNpQXNBZ0JSRVIwVFBCWkRSQUVLelRIaVFTMlpnREZBQWdreXNCVVM4Z1BQMlVqOUYwOS9UQ1l3d0ZFWWMwTmpiRFpETGJhanJVMU5ZaEpDUUlZckVZWXJFWTRlR2hPSFAyTWw3YXZkWHV1SXVYcnFPdHZRTXZmMi9IbUs1ejdYb0czTjNkTUd2bTlGSDN5ODh2UW5kM0x5SWp3akJqUnFMVGJJZy8vSEUvRkVvWFczSENoeDA4ZE54V04yQTAyN2FzUTMvZkFENDdjQVRidDIxQS9OUVluRDEvRmJtNUJaaVJuSWp0MnpZNFRJMEJyQ1BDV3pZNUJpOEVRWUFnQ0E2ZDE3Rm9iR3l4MWhjWXJGMHdwS25KdWtMR3cxTUxua1JMYXh1S1M4cXhjY01xdTlvSkQrdnM3TUtseTljeGRVb00vUDE5OGFNZnZPMndUMUZ4R2I0NmNoS3Z2ZnFpWFQyUUljM05yZmpUaHdjY3NnR0dHSTFHL1BLLy9vQzQyQ2k4OHZLdUozOVJvL2lIdi8rUlEwMksxYXVXT2ExSkFRQjM3dVNncTdzSGU0ZmQwMVBpWXVEajdZWE1yQnhNbVJLRHZQd2lHSTFHVEUrTXR6dldaRExicmZpUmxCaVBwSWYyc2U3bnVDTExXSmpOWmpRMXRXTCt2SmwyMndWQlFITnpLeEtualczNnpuQ25UbCtFVnF2RHk5L2JZYnZQbFVvRjlyejBBdlovZGhpZkhmZ0tFUkdoeUxoMUYvUG56OExDQlhPZG5xZTl3NXA5NWVIaHZDRHVvb1Z6VVZoVWdpTmZuOFk3YisyRldDekd6ZlE3eUx5VERabFVocmk0cURGTldYc2trUWh5K2VNSHZJaWVWd3hTRUJFUlBRUDArZ2NkWDZWcTdJRUFBRkFvWEwvMUFFVi8vd0JxYXh1Z1VpcVFjU3NMaVlueDhIcG9EdnJES3F0cUlKVktFQm9hak5iV2RqUTF0V0x0R3V0VUE3VmFnMjlPbkVOb2FCQlVENjNZa1JBZmk4dzcyVGgrNGh4Mjc5eml0RE0vcEx5OENzVWw1WGhoKzBiSTVTTjNSZ1JCZ0ZxakdYVTBPZVBXWGJTMnRXUFh6czBqN3FQUmFPMXFhb3hFTHBmanRWZGZ4TkZqcDNIMDJHbW9WRXJvOVhwczNyUUdLZk5Iem5vWW90UHAwZGpVZ29hR0p0VFhONkdoc1FsLzhlNXJUeFJRcUtxdVJXQ0FuMTJuWGhBRTVPVGtJeWpRLzZsck9naUNnRE5uTHNQWDF3Zno1czRhZGQ4QnRUWGpaNlRQUWEzVzROTGw2L0R4OXJKYi9XSzRvV1VvUi9vY0docWJZYkZZbkdhN1RJVGF1Z2FjdjVnS056Y1Y3bVRsUUtQUllrQ3R4a0MvR24zOS9lanE3a0ZMYXh1dVg4K0FxNnNLaVluMlFRRzl3VnJMeGNYbHdkUVhRUkRRMmRtRitvWm02ejNTMElTZ3dJQlI3OTJSTkRRMncyUXlPV1JnbEpSVVFLUFJqcG9aNDB4bTVqMlVsVmRoUWNvY1cvSFlJU0hCZ2RpNmVSMk9IaitEaHNabWhJZUZZT042eDJrZVErcnFHaUFXaXhFNHdwUVNzVmlNM1R1M1l2K0JyN0R2a3kraDBXZ2hGb3V4WkhFSzVzMmRPVDRCQ2dBUUJDaVVqL2U3VFBROFk1Q0NpSWpvR1dBMEdtei9sa3BIbm9mdmpFZ2tna3ptQXFOUlB5NXRtWll3QlFFQnZyWk9mMU5UQzA2Y3RLYmRoNFdGNEdycVRWeThkQjNoWVNGSVNvckgvUG16b0hCeEhOV3VxS3hHZUZnb3BGSUpicWJmZ1Znc3h2VHAwMkF3R0hEdzBIRklwUks4c0cyanczRVJFV0hZdW1VOVRwdzhEMThmYjZ4YXVjUnBPL3Y2Qm5EaTFBVk1uUktEMmJNZVpGR0l4WU1GUUlmVld1anU3b1haYkhIYXlWZXJOYmgyUFFOWmQzT1JrQkRuZEFsRXdOb3g3T3J1R2ROcUVyMjlmYmhmVUdKYmNVQ3YxME1zbHFDbHBRMzFEVTBJQ3cxMkdud3BLNi9DaFF1cHRyb1AzdDZlQ0FzTndlcFZTMGNjVFI2TjBXaEVmWDBqWnM5S3Ruc2Q1eStrb3FXMUhidDNiUjNsNkxGSnZaYU94cVlXdlBYbTl5Q1ZQc2lpRUl0RmRwOEJZQzNDNmVxcWNwb0ZVVjVlaGRObkwyTmdZQUJ2di9ueWlNR3BvZmZHM2QzNSsxRlgxMmhiRWVYYm90ZnJZVExaVDMyeTF2TFEyVzJUeVdRSUNRNkVTcVdFU0NSR1Mwc2JQRHpjRVJqZ2o3allhQ2dVTGtqUHVJUFRweStocjM4QW16ZXRjY2lHNk95MHZ0NmhtaUFIRDMrRG1wbzZXMDJJME5BZ1RJbUx3YlNFSjV2YVVGVlZDd0FJSDVacDA5SFJpZE5uTDhIZjM5ZHVWWTFIdVY5UWd2TVhVeEVTRW9oMWErM3JwOVEzTkNFckt4Y0ZoU1Z3ZDNkRFlLQS9LaXFxOGY3dlA4YVN4U21ZTlhPNjNmMGpDQUtLUzhvUkdobzg0b28yQm9NUkhaMWRlUFAxUGZqeTRESG9kSHFrekorTjJiT1R4N1FNN2xneGk0TG84VEJJUVVSRTlFeDR1a3dJcGFzSGpEM3Q0OVlXaTltQ3RKdVpLQyt2UW1OVEM5emRYZkhLeXpzUkV4MEpuVTZQd3FJUzVPVVg0ZnlGVkloRUlzVEZSbUhtekNURVQ3V3UwS0RSYU5EYzNJWVZ5eGVodUxnYzl3dUtNWHQyTXJ3OFBYRGxhaG82Tzd2eHpqc3ZvN21sRllKRlFGRnhPUlNLQngyQjJiT21vNzI5QTNuNVJWaTRZSzVEYlFHdFZvZURoNC9EUlM3SHpoMzJvOGRER1I0WExxUWlMaTRhZ2lDZ3ROUzZDa0IwdEhYNmdGcWpRVjF0STRwTHlsRmNVZzZUeVlUNTgyWmh3K0NvYmxOeks3THU1a0twY0lGTUpvTklKRUo5UXhQVWFnMmlveHhIK05WcURScWJXbEJUVTRlcTZqcTB0TFJCS3BVZ2Ztb2NkdTNjQW05dlQ2Um5aT0ZlVGo3dTVkeUhVcUZBUkdRWWdvTUM0T2ZuQTA5UEQzaDVlc0RIeHd2aDRTRll0bXdCb3FJaWJLK2xxTGdNLy9ITDN6bGMxMmcwSWllM0FQbjNpKzIycTFSSy9NMVB2NC9xbWpxWVRHYmJWSS9XMW5aY3VKaUtxdW82ekpzN0U4blRFeHpPK1RoeTh3cHhJKzAyTm05YTR6Q2R4TXZUQTFYVmRUaDMvaXFVU2dYNit3ZFFVRmlDcENUclZBVkJFTkRhMW83eThpb1VGSlNpdGEwZFhsNmVlT1AxUFFnTHN4WktUYjJXRHEzV3V0S0tWQ3FGd1dCQVRrNEJmSDI4Unl5U1d0L1FoSWlJVUZ1bi9uSDE5dzhnTDc4US9mMXFDSUxndElQOHkvOXlYR1VsOVZvNlVxK2wyMjFidTJZWmxpNVpnSi85M1E5SHZKNVVLc1dKaytjUkdoSmtLNnI1ellsemtNbGxrTXZrS0M0cGcwZ2tRbGlvdGJaSlNIQWdnb01DRUIwVmdkRFFJRnRRNDA4ZkhrQkhSNWZkdVMwV2E1RG9OKy92YzdqdXhnMnJNSGZPREpSWFZNSFh4eHV1cmlxWVRHYmN6YzdGMWRSMFNDUVM3SGx4KzZqVGQ0WlRxelU0Y2ZJY3ZMMDlzWGZQRG9qRll0UTNOS0dzckJKRlJXWG83T3FHVXFIQThtVUxzV2poWExpNHVLQ21waDRYTDEvSDZUT1hjT255ZFVSR2hpTTJKZ3J4VTJOUVhWT1AvbjQxVnExNEVLUWNDZ3pkeTdtUHFxcGFWRlhYd1dReTRYLzl6Ny9HZSsrK2l1czNiaUhyYmk3dVp1Y2hKaVlTWWFIQmlJZ0lSVXgwNUpoZWczTWlLRldqWjQwUmtUMEdLWWlJaUFnS2hSc0d4RjIyVHNtVHVId2xEYmN6NzhKa3NwNURJcEVnUEN3RTI3YXV4NHprYWJiVWFZWENCWFBuek1UY09UUFIyZG1OZXpuM2tadFhnUEtLYXNSUGpjWExlM2RDcnpkZ1NsdzBvcU1qSUpQSjRPL3ZhNXZxc1hyVlVzeWVsUXdmSHkrY09uMFJkWFdOVUNvVVdMMTZxVjE3MXExZGdSWExGemtVOHdPQXV2cEdBTUFicjcva0VNQUlEUTNHa3NYelVWaFVoc3c3OTZ3RkZCVUtiTnE0Qm42K1BtaHFhc0dIKzc2d2RVQ1RFcWRpMGNKNWRvWDdWRW9GY25MdTI1M1h6YzBWeTVZdXNDMDlDbGpuODMveTZTRTBORFlEc0hZNFk2SWpNSC9lTENST20yclh0dlhyVm1EMXFxVW9MYXRBYVdrbHFtdHFVVHFzME9LTHU3ZGllbElDZHJ5d3llSDFCZ2I2TzZ6c01Sclo0SWgwZjc4YVVxa0U0ZUhXRHU2bHl6ZFFXOWVBdFd1V1ljbmlsREdmenhtVDJZeWlvbEtzV3JuRTZSU1dWYXVXUXFlN2d2c0Z4YkJZTEpCSUpJaU9qckM5am9PSGpxT3N2QW9BRUJUb2p5MmIxMkwyck9sMm1RUzl2WDNJelN1MFBaWktKUWdPRGhxeFNLb2dDR2hvYU1MS0ZZdWYrSFdKeFdMYkNpdisvcjZJbitxNFdzbDc3N3hxV3hKME5JK3E0U0lJQXRJejdrQ3BWR0wzcnEyMm1pUHQ3WjFvYkdvQkFDaVZTbXphdU5wV0pIVEY4a1ZPejdWb3dWeG9kV1BQcGdvTERZYkpaSUplYjdUZEg0MU56Ymg0NlRvQ0EvM3g0dTZ0OFBVWisvUWlWMWNWMXE5YmlhbFRZdURoNFk2RGg3K3gzZC9Cd1lIWXRuVTlrcWNuMkFWOW9xTEM4UmZ2dm9xU2tncGszYzFCV1ZrbGFtcnFFUkVSaXVMaU1uaTR1Mkg2OUFkTGx0YlUxQU1Bemw5SVJVQ0FIeFl1bUl1cFUyTnM1OXk0WVJYbXpadUpyS3hjbEpSV29LS2lHaHZXcjN5cUlJVllMSVpDT2I3TDNCSTk2MFNDOEMxUFFpVWlJcUp2WFU5M0M3U2FmZ0NBbDNmZ0U0M2M5ZmEwUXFOMlhDbGh6RzNvNlVWNlJoYjgvSHdRR09DUGtKREFFZE9zSDJZMm0xRmFWZ2xmSDIrblZmck5adk9ZUjJUL0hISnlDK0R1NW9xSWlMQkgxckt3V0N3UWk4VWpUaitvcWFsSFhYMGpJc0pERVJvYTdMQ3M2R2k2dTN2UTJ0WUJyVlpuTjJWbFBCa01CdHZucU5Gb29kUHB2NVdsT3g5WFYxY1BLaXFyRVJzVDljaGFHeGFMQllJZy9ObnVJYjFlRDRsRThrU0ZLQjlYVjFjUE5CcXRMWHRraUNBSU1Kdk5mNVkyREw5SG1wdGJFUlFVTUdvdG1MRlFxelc0bTUySHBNU3A4UFB6SGRNeG5WM2RVQStvRVJFUmhyNitBYlMydHRsTk42bW9xRVpWZFMzbXpaMDFwbnU0bzZOenpOY2VpY3JWRTU1ZUFZL2VrWWhzR0tRZ0lpSjZCb3hIa0FJQW1odkx4N05aUkVUUHRlRFE4VnZHbE9oNThmanJVQkVSRWRFenk4M2RaNktiUUVUMFRPRHZLZEdUWVpDQ2lJaUliTnc5ZkNHUnNHUVZFZEhUa0Vpa2NQZDR1cWtpUk04ckJpbUlpSWpJam85ZkNJQ25tMDlPUlBUOEVzSEhML1RSdXhHUlV3eFNFQkVSa1IycDFBVmUzazlmK0k2STZIa2pFb25nNVJNSXFYUnNSWU9KeUJHREZFUkVST1JBcWZLQXl0VnpvcHRCUlBTZG9uTDFnbExwUHRITklQcE9ZNUNDaUlpSW5QTHc5SWViTytkVUV4R05oWnVITHp3OC9TYTZHVVRmZWF5TVJVUkVSQ055OS9DQklGaWcwZlJCc0pnbnVqbEVSSk9PU0N5R3E2c1gzTG1hQjlHNFlDWUZFUkVSamNyRDB3OWVYZ0VRaWZobkF4SFJjQ0tSR0Y1ZWdWekpnMmdjTVpPQ2lJaUlIa21oZElPZlRJN3V6bWFZelNZSWdtV2ltMFJFTkdGRUlqRWtVaG04ZllJaGxjb211amxFenhRT2lSQVJFZEdZU0tWeStBZEd3czNkZTZLYlFrUTBvZHpjdmVFZkVNRUFCZEczZ0prVVJFUkU5RmpjM0gzZzV1NkQzcDQyNkxRRHNMQldCUkU5QjBRaU1aUXFkM2g2QlV4MFU0aWVhUXhTRUJFUjBSUHg5QXFBdTdzUHROb0JhRFI5TUJuMUU5MGtJcUp4SjVYSm9WSjVRcWx5ZzFqTTdoUFJ0NDNmTWlJaUlucGlZb2tVcm01ZWNIWHpnaUFJMEdrSG9OT3BZVFliWWJHWUlWZ3N6TFFnb3U4RXNWZ0NrVmdNc1ZnQ3FVUUdGNlVibEVxM2lXNFcwWE9IUVFvaUlpSWFGeUtSQ0VxVk81UXE5NGx1Q2hFUkVYMUhzWEFtRVJFUkVSRVJFVTBLREZJUUVSRVJFUkVSMGFUQUlBVVJFUkVSRVJFUlRRb01VaEFSRVJFUkVSSFJwTUFnQlJFUkVSRVJFUkZOQ2d4U0VCRVJFUkVSRWRHa3dDQUZFUkVSRVJFUkVVMEtERklRRVJFUkVSRVIwYVRBSUFVUkVSRVJFUkVSVFFvTVVoQVJFUkVSRVJIUnBNQWdCUkVSRVJFUkVSRk5DdEtKYmdBUkVSRTlPNHdHSGZSNkxZeEdQY3htSXl4bUV5d1dDeVFTQ1V3bTQwUTNqNGpvdVNhUnltQXhteUVXaXlHV1NDR1J5Q0NUdWNERlJRV1ozR1dpbTBjRWdFRUtJaUlpZWtvNm5SbzY3UUIwMmdFQWdDQllIUFl4bVJ5M0VSSFJuNWQ1TUZoc05sdGdOcHRnaEE0NmJUOEdSR0pBQkNnVWJsQXEzZUNpY0ozZ2x0THpqRUVLSWlJaWVpSmFUVC82ZXRzQkFCYUxlWUpiUTBSRVQwb1FMSUFBYURWOTBPdlVnRWdFRHc4L0tGWHVFOTAwZWc0eFNFRkVSRVNQUmE5VG83ZTNIWUxGd3VBRUVkRXpadWgzdmErM0hmMzluZkQwRElDTFFqWEJyYUxuQ1lNVVJFUkVOR2JkWGMwdzZMVU1UaEFSUGVNc0ZqTmdNYU9udXdWeUZ5VzhmWUludWtuMG5PRHFIa1JFUlBSSUZyTVpMVTJWMEdrSEdLQWdJbnFPV0N4bTZMUURhR21xNU84Ly9Wa3dTRUZFUkVTajB1czFhRzJwZGxvUWs0aUluZytDWUVGcmN4VU1lczFFTjRXZWNReFNFQkVSMFlnTUJpMjZPNXNBQ0JQZEZDSWltZ1E2T3hwaE1HZ251aG4wREdPUWdvaUlpSnpTNnpYb2JHK0VJREJBUVVSRUQzUjFOTUtnWjZDQ3ZoME1VaEFSRVpFRGk5bU1yZzVtVUJBUmtTTkJFTkRaMGNBYUZmU3RZSkNDaUlpSUhMUzExb0FCQ2lJaUdrMWJTODFFTjRHZVFReFNFQkVSa1ozT2prWVd5U1Fpb2tjU0JBdTZPaG9udWhuMGpHR1Fnb2lJaUd4MFdqVXJ0eE1SMFpqcDlScm9kZnovRFJvL0RGSVFFUkdSVFc5UDIwUTNnWWlJdm1ONmUxb251Z24wREdHUWdvaUlpQUFBV2swL0JJRkYwSWlJNlBHWUxXWm90ZjBUM1F4NlJqQklRVVJFUkFDQXZ0NTJMamRLUkVTUFR4RFExOU0rMGEyZ1p3U0RGRVJFUkFTZFRqMXVBWXJVYSttb2IyaHkyTjdZMkl5S2ltcmJkYXFxYThmbGVnRFEzdEdKM3I2SkdjWHI3ZTBiOVhtejJReU5SZ096K2RGWktpYVRDUjBkblUvZEpwMU9qOVpXeHc2RFdxTnhPSDlmM3dEVTZ0SG5rOWZVMUtPaHNmbXAyL1huMHRUVWdwNUhmQzZqYVd4c0hwZlBBUUFNQmdNMEdzMkkzeStMeFFLTlJnT2owZlJFNTI5b2JFYWZrM3UvdjM4QVRVMHRveDZyMSt1aDFvejgyUnVOeGxIYi9qQ3oyZnpJKzF3UUJCaU5wbkg1dlRFWUREQVlERTk5bnNmVjN6L2dkTHRhcllIQllCelhhM1YwZEQ3eSt6bFpDSUxBMmhRMExoaWtJQ0lpSXVpMEErTzJvc2VOdE50b2ROS2h2WERwR2s2Y3VnQ3oyWXlhbW5wOGR1QUljdk1LeCtXYW4rNC9qTXRYYm96THVSNkhWcXZEYjMrM0Q5ZXVaNHk0VDB0TEcvN2psNzlIUTBNemlvckxVRlplT2VLK1plVlZlUC8zbnlBL3YraXAybFZXWG9rLy9HbS9RNGN4TjdjUSt6NDVaTGZ0eU5jbmNlbnk5VkhQbDNvOUhiZHYzMzJxTm4wYkJFSEFqYlRiRHAzeHp6NC9nblBucnRnZUd3eEc3UHY0Uzl6SnlobFQ1M2ovZ1NOSXo4aDY2dlpwTkZyODluZjdjT1RyMHhDSlJFNzNTYys0Zy8vNDVlL1JQa3BRNU5yMURLUmVTM2ZZYmpLWjhQWFJVL2o4eTZQUTZmUjJ6NTArY3drZmYzb1FYVjA5VHMrcDArbnhtL2YzNGVTcGl5TmU5NVA5aC9EUnZpL0hIRkQ0NHN1aitPcnJVNlB1MDlYVmczLzl0LzlHV1huVm1NNDVtcVBIeitMd2taT2o3dFBZMk93MFdOUFQwNHVLaXVvUi85T01FTHhwYVczRGYvL21BNVE3YWYrRmk5ZncvdS8yalNrZ09WYjdQam1FdTlsNWo5elBiRGJqM3IxOHA1OVZaVlh0aUsvVFdVRDVTUW1DQlRvZHAzelEwNU5PZEFPSWlJaG80dW0wemtjR3gwdGRmU1BxNmhxeGRzMHlTS1ZTUkVhR0lTUWtFQmN1WHNQVUtkRlFxVlFPeDVTV1ZhSzJ0bjdFYzY1WXZnZ3VMaTRBckoxVkVaeDNBb2Y4MTYvK0NPMURIYm5Ic1hSSkNsWXNYMlMzTGY5K01Vd21NeVFTQ1VwS3ltM2JQVHpjRVJJU1pHM2JzUDNiMmpwd0krMDJ0bTVlaXpselpqaGNJemUzQUJLSkJBR0JmdWpwNlIxejIwUmlNVHc5M0IvdkJRMFNCQUZpc2VTeGp2bnk0REZVMTR6ODJReW5WTGpnYi8vbXJ3QUFIM3gwQU8zdFhZL2R4dUZlZVhrbm9xTWlBQUJWMVhXNG1ub1RMbks1N2YwZUdGQkRwOU1qS0NqQWRveFlMRVpBZ0IvT25ydUNrdElLdkxCOTQ0anYxOURvdkt1cjR6MzV1RTZmdVlUK2ZqVVdwTXhGUlVXMTNYUHU3bTd3OVBSQVJzWmQrUG41UUtQV09Pemo2cXBDY0hBZ3RGb2RNdS9jUTBDQUg1SVM0MjNQUzZWU3ZMUjdHejdaZndobFpaV1lNU01SQUpCL3Z3aWxaWlhZdm0wRGZIeThuTGJ0eXRVMHFOVWFSRVdHT1Z6WDA4c0RiVzBkYUdwcXhkdzVNMUJWNVpqMTVCL2dCMDhQZHpTM3RFR3dXQU9jZXIwQlpvdGwxQXlPb2F5UDd1NGUyMzV1YnE3dzhIQkhZVkVwNnVxY0wyZTVkRWtLcEZJcEpCSXg1SEs1MDMyTVJoUE1aak1VQ3V2dmdzVml3YkhqWjZIUjZ2RE9XM3ZoNys5cjI3ZXdxR3pVNE54cnIreEdYRnkwdy9hZ3dBQk1tUktEYjA2ZXh3Ly82aTNiZmFMVjZsQlVYSXFVK2JNaGtZeitmV3B0YlVkM3QyUHdLQzR1R25YMWpURG9IMlNIbU0wbWRIUjIyZjIraU1SaXhFK050VHYyZmtFeFRwNitpT2FXTm16WnZOYnV1VU9IdjRIUjZEekRJeXcwR08rOSsrcW83WDBjV3UwQVBMMEN4KzE4OUh4aWtJS0lpT2c1WnpUb3Z2VnJYTDE2RTNLNURQUG16Z0lBaUVRaWJGaS9DbWZQWG9GT1ozQWFwR2h2NzBCSmFjV0k1MXk2Sk1YdXNWZzhlcEFpSldVMlRDYm5JNXpGeGVWb2JXdkg4bVVMSVJZN1R6UU5Edyt4ZTJ3Mm0zSHJ0blcwL2NyVk5Mdm5rcWRQdys1ZFd3QllPMG9BSUphSXNYTEZZc2psTXB3NmN3a2hvVUVJQ256UWtXNXI2N0NOTHYveFQ1K04rbG9lNXVucGdiLzU2ZmRSMzlDRWZSOS9hZHYrdi8vMVYwNzMvL20vL05MV1JvdGdnVVR5ZU1tMUpwTUpvU0ZCV0xSbzNxajdsWmRYb2FDd3hQWjRldEkwREF3OENJZ1ZsNVJEcTlWaHp1eGtoMlBWYWczeThvc1FGeGVOZ0dHZFM0OWh3WVdjbkh6SVpETE1uSmxrMjliU1lsMmhKbmhZa0VJcWxXRGIxdlVJRHcrMVpoaDhjaEEvK2RHN2tFb2RPNVA5QStyQjEyaCs1SFNKaDRrbFl0dG5ldjNHTFJRVmw4SE56UlVadDdJZ0Zvc2hIcFpOa1pnWWp3RzFHanE5SGpLWkZGOGZPdzI1VEdaM3ZwaVlTT3g0WVJQV3JWMk91dnBHbkR4MUFjRkJnV2hwYmNQeGI4N1o5ck5ZQkp3NmN3bW56bHdhYkx0MTZzaTU4MWR4N3Z4VkFJQkVJc2IvL0llZkFBRHVGNVFnNjI0dVhGMVZ1SFhMTVVNbUlTRU9KU1VWa010bEtDK3ZjcG8xc0c3dENpUW5UOFArenc0N1pIRjg4TkhuajN5dnpsOUl0ZjE3NVlyRldMbGlNZFJxRGJxN2UyQXdHRkZUVzQrWTZBaElwZExCMTJqQi9zOE9JelEwR051MnJuZDZ6aHRwdDVDWFYyZ0xpb25GWXV4NWFUcysyWDhJbjMzK0ZkNSs4MldIb00xUGZ2d3VKTU8rODYxdEhUaDQ2UGlvYmQrOGNRM09uYjhLMDdDTWliejhRcGhNWnBSWFZLTytZZVNwVWRGUjRkRHJEY2k4YzgvaHVYLzQreDhpSStNdXVvY0ZLSTFHRXlvcmE5RFVaRjA5UTZmVHdXQXc0cC8vNmFkMng4NmFPUjIxZFkzSXVwc0xGeGNYckYyenpPNzUrZk5tWWNuaStYYmJUcHk4TUdMdzRva0pnTkdvaDB6bU1yN25wZWNLZ3hSRVJFVFBPYjFlODlSVFBYcDcrMUJWWFdkNzNORFlqSnpjQXZoNGUwRnYwS09tdGg2dXJpb2NPMzdHN2poM0R6ZWN2M0RWYnR1Q2xEbUlqWTNDMGlVTHNIVEpnaEd2MmRMYWh0YTJEZ0RXZ0lGYXJVRjFUWjNkUGk0dUxnZ0p0bzdxalhhdXpxNXV0TGExWThYeVJZOGNCUjJTbTFlQW5wNCt2UG5HSGx2SDFHdzI0NzkvOHdIYzNkMXMrdzJsZmc5MWhCWXZtby80K0RqNCtuamJuZTlHMmkxSUpHTHMzYk1EQ3FWaVRHMFlNdFJtZno5ZnZQbkdIbFJWMVNMdFppYmVlUDBsdTJrR2hZV2x1RjlRakwzZjJ3RUE2TzNyaDlsa2djbGtzcXZwNFNLWFF5d1dvNkNnR0FBdzBLK0cwV2pFdlh2NThBL3dBMkROQklpZkdvdnFtam9FQlFaQU9kam1qbzVPS0ZWS3VLcFU2T214cnd1eCtLR2dSa2RIRnpvNnU3QiszVXFIMTlUYzBvYTgvQ0lrSmNaajlxenBEcytyTlJxVWxGWmc1b3drMjhnNUFEUTFXenR6d2NHT283bXpaaVloS01nZldxM09hWUFDQVByN3JFR1UyNW5adUoyWjdYU2ZrYmk2cXZEM2Yvc0RuTCtRaXN3Nzk3Qm05VklzVzdvUSt3OThCWmxVaWhkM2I0VmNMa2Q5UXhQNit2cHg2dlJGYk5xNEdrbEo4WGovL1k4eGQrNU1oMndkd0pveHNXUDdSbnk0NzNOVTE5UmlTbHdzZHUvY2JMZVB5V3pHMTBkUEkzbjZOQ1FsVG5WczNPQjlVRkphZ1c5T25FWHk5R25ZdFhNelRwKzVCQjhmYjFzSFZoQUVmUHJaWVJpTkp2elY5OTlFZTBjbnNyUHpzR3ZuRnJ2M2VjamYvbysvdFAzN3k0UEhJWmZMOE9MdXJTTytSMTNkUGZqam56N0RTeTl1dzVUQlRJV2h3R0RLL05sSW1UOGJSY1ZsYUd2dndPdXZ2VFRpTkpteENnejB4ODRkbTNIdzBISGNMeWkydmI5OWZmMVFLaFFPMzBPTlJ1djBQSWUvT3VFUU5CMTZ2SG5UR21Sa1pDRXNOQmlob2NHanRzZmIyd3V6WjAzSHBvMnJBVmgvZXo3ODZIUEVSRWRDcFZMaHRWZDMyKzMvNzcvNEhSYWt6TEcxTy9OT3pvaFQyN1p1WG91T2ppN2s1UmRpNFlJNWNITnpoVTZuaDlGb2hKK3ZEN3k4UE8zMmw4bWs0eDZrRUFRTDlIb05neFQwVkJpa0lDSWllczZOUnlaRlMyczd6ZzdXQUJBRUFjWEZaU2d0clVSQ1FweXRQa1ZzVEpSZHRrTnVYaUZDUW9Mc1Jza0IyRVpPSCtYUzVSdW9yS3l4UFM2dnFFYjVRMm5yRVJHaGVPZXRseDk1cnFGMDlaR3lLQjZtMW1odzVlcE56RWhPUkU5UEh3UkJRRXgwSkNvcmEyQXltYUhYNi9IdnYvZ2RBTUJpc1FZcFB2djhDRVNpQitkWEtSWDR5WS9mQlFEVTFqYWdvTEFVaXhmTnc1UXBNV05xZ3pNS2hRdWlveUpzaGYzRUlySGRleTRXaXlBV1N4QWRGV1QvNy9zQUFDQUFTVVJCVklIZi9lRVR0TGRiNnlDMHRyVWpKN2ZBdHQvaVJmT3dlTkY4MjhqODBEejNVODJYa0RKL05qWnRYQU9KUklLR2htWjg4ZVZSSkU2THg2NmRtMkUybTNINHlFbm9kWHE4dUhzcmtoS25JanhzOUU3YmsycHY2NFRKWkVaZWZpSHk3eGZidGc4RmhkNy8vU2RqT3MvQ0JYT3dadldEVWVlaFRJb3RtOWNpY0RBZ00xWmlzUVJtc3hrREEycnNlV2s3RXFkWmd3WGJ0cXpIcC9zUG9ieWlHb25UcHVMYTlReDBkbmJqKysrOWJodlovLy9adSsvb3FLOHMwZmZmeWxWU0tlZUlRSWtNSW1kRXpzSEdHV3kzM1haMzM1bnV5ZUc5OWRaYmI5N2NOVy9tenAzVVlUclk3WFk3WXhzd09VY1RSUTRDWlNFVVFEbFZxWExWNy8xUlVrR2hVaTRoRU9lekZndlZMNXc2S3BYQ2IvLzIyWHZkdXVVY09ueVNTWlBHRVJvUzNHbnNtSmdvL3Z4bjczc0NZTUhCNlY3N0s5dnYzaytiT29rUkl4Sjl6cSs1cFpWdDIvY3daa3dHR3plc1JDYVRrWlk2a20rMjdTWWdRRWZXNVBHY3YzQUZ2VDZRcFVzV0VCNGVpa2FyNXZEaGsyemJ2cmZUQlRUZ3RmUkNMcGRSZHErUzMzM1lkU1pGeC9lRFVxbnNjdGxHU1VrWmFha2pCeHlnNkpDWmtjcVAzdHZpV1JMa2REb3BLQ3dtb1p2M3B0UGxIYmlkUFdzcVk4ZG1zbjNIM3ZiWE9NbXpyN0NvQklPeGpUZmZmSm1vU1BmUHMyM2I5eEFXRnVyMTNucWN4V0xscTYzZkVSb1N6TVlOSzdsNDZWcW5JSW5kYnFlc3JNTHpQVmhaK1FDWHk4WEpVK2RRS0JUTW4vY3crS3BRS0hqbHBYVklrbnNKRGNDZE93VUFYWDZ1ajMrZS92QWtzdk9FNFUwRUtRUkJFQVRoT2VkMDlxK3J3S015TTFJOTZjZi83Ly84ZDVZdFhjaXNtVk01Zk9TVXAzRGZ1clhMVWFrZS91bHgvY1p0eG8zTjdKU0MzRnRyVmkzRjJsN1ovdzhmZjBWbVppcHo1enhjQXJKcjkwRVV2YXkxNEhTNmtNdmx2YjRvT25qd0JBNkhnNlZMNW5QeDBqVjI3em5FdUxFWldDdzJ0Rm9OMDZkUEpyejlEdTI5ZXhVVUZwVVNIeDlMNnFnVXp4Z2RyNFhENFdUdi9pTUVCT2hZTUg4Mi8vQ1AvOWFyT1hSWXRYSUpNMmRrK2R6M3hWYzd2QjY3WEU3VWF2Y2R6clZybG1HMzJkbTk5ekNKQ1hHZUpSYzdkeDlFb1ZDZzF3ZnkvL3pmZncyNEN5Z0c2UU41YWRNNnoxZ05EVTE4L2UwdVFrSkNQSGVGRlFvRld6YS94RmRmN2VEalQ3NW02WklGL2Y3NjlpUTBMSVJsU3hkNmJYTTRISnc0ZVpha3BBUkdaNmIxYXB5RTlndlhEaDNMVVVhT1RDWXlJcnhmYzB0TEc4bkJnOGM1ZVBCaGxwRGQ0ZVRRb1JNY09uUUN1OTJCMldMaHc5OS83dlU5NFhBNitVUDdjaDE5a0o0ZnZiZkZhOXhITTNUdWxwWHo1VmNQbHlWMFpFTjkvdVgyVHZPWmtqV0JWU3NYRXhvU3pEdHZ2MFpnNE1Nc2wram9TRmF2V2tKaVFod05EVTBVRlpWaU5wc0owT2xvYUdnQ1lQbnliTlJxbGVkeFVKQWV0VnJWNlhrQUlpUERtVDJyNjJWQWJXMXRYa3M5SHVkeXVjZ3ZLR2JsOGtWZEh0TWY4WTk4blE4ZFBrbHpjeXZyMW5SZU5oSVFvQVBnOU9rTDFOYldJWlBKbURoaExNbkppVWlTeFBZZGUwbE9TbURDK05HQXUwUEszbjJIR1Q5K05FSDZoMThmZzdITlV6UEhGMG1TMlBIZFBrd21Nejk2Ynd0cXRackd4dVpPM1lJa3lZV3hyYzNUcmNkb05PSnl1YWlwcVVPbDZ2dzFlUFE5VWxmZndOSGpwMGxLakNmUlI0WkhRSUNPNHBJeWpodzloVTZuSlRRMGhQSGpSbmM1NTk1eU9nYitPMFY0dm9rZ2hTQUlnaUE4NXpydWJQcmIzYkp5emwrNGpGcXQ2bk5iUHJQWjRyT3czS01VQ29XbjdvREw1U0k0U085ZGgwQ2hRTjdMV2dzT2g2UFhXUlJYcnQ3Z1ZtNGU2OWN1eCtGd3NuVEpBakl6MDlpMSt5RDE5WTFNbnphWjJKaG96eEtRaWtwM0lVQzczZUh6Z3YzZ29lUFUxVFh3NHNiVmFMVWFYbi90aFY3Tm8wTjNkL3YvajcvN3FkZnlsYlBuTG5IbTdFVUFSaVM3NzdZckZISWlJc0k4UlFMbE1sbVAyU3gxZFExOCt2bTNTSkxFNXRkZlJLZlRjdTc4WlZwYkRheGNzWWgzMzNtZHJWL3Y1TWpSVTdTMkdqeEJESDhLRFFudTlIcmVicjlyUEhOR1ZyOHZ0anF5VVBTQmdmMmVtODFtcDlWZ1pPT0dWYjFlUHZTbzZ6ZHlxV3RmeWxSWVZNSzlldytMU2M2Zk54T3RWb1BMSldHMzIzbmw1ZlUrTXk4NmJOK3h6MU9qQWlBaElZNy8vUGtIUGJiTy9lVi9mOVRsdnJmZmVzVlR2UFJ4T3AyVzVPU0VMczl0NmFFZ2JFbEpHVzF0SnFLaUl6eExrSFJhalNmclFwSjQySzVWa2p3dFRUdjJkVGgvNFRKMzhoNFdtMXl4UEp1b3lIQzI3OWhIWVZFcDJRdm5rSnI2TUdqWUlUUTBoT25USjVPYlc4RDNwM01BR0R2R1hheTBvNmFONHBHbFFocU5oaCsvL3hiWGIrVHk4MS8rbnIvLzJ6L3ROS2JUNmFTK3ZoR1QyZXg1M1k0ZFAwTnhTUmx2Ym5uSnN3eGo1WXJPZ1puLzliLy9tL0hqUm5kYTd2SHFLeHNBZHpiR284SEk2S2dJMXExZFRsNWVFYnYzSG5Jdk0zcHBYYWR4QVdiTW1FSmwxUU11WGI2QkpFbU1HNWZwbHlDRnl5V0NGTUxBaUNDRklBaUNBRUI5ZlIwUEh0eW5vYUVCbzlHQTBXakViRFpqc1ZqUTZiUzB0bmIvQiszVEpqZzRHTFBaZ2xhckpTQkFSMkNnSHIwK2lJaUlTT0xqNDRtSTZGc2E5M0RtR29SMFgzQVhPRXhNaUNNOWZSVEhUNXpoK28xY3J3SjFBUGZ2VjNQMTZrM1BZNVZLeFlRSll5Z3VLV1A3anIzZGpoOGVIc3FmL2ZROUxCWXJUcWV6MDExRmg4TkJnTng5Vi9SZi92V1hPSjFkZjU0T2h3TkprdmluZi81NXQ4KzVjTUZzak1ZMnhvM05SS2ZUOGV2Zi9wRWxpK2N4YStaVXdzTkNhV3BxOGJwd05wbE1sSlRjSXlNamxjTENFdXJxR3p6cDRBQ3RyVVl1WDduQjFDa1RQWjBaSHEvYVB4QTNidDd4eWc1NThLQnpJVWlIdytGMUllMXdPbnU4c0c1b2JNTGxjdkhtbHBjOHl4VnFhK3VvcjNkMzdsQ3IxYnp4K2laMjdUN29WZFJ5c09YbTVpT1R5WWlQaSsyeWhXUUh0VnJqc3k1Rlc1djd2TDdXbzBnWmtVUktTcExYdHRHWmFYMEtVaWdVY3VSeU9SVVZsWjRnUlVYRi9mYldxUzRjRGljelptUjUxWWFJam9vZ01qS2lxeUc5TWpVNi9PaTlMVjErMysvWXVSK0x4Y29iM1FUTGROM1VUQ2twS2VNLy8rdDNYZTd2U2M2bGE0QjM4ZGhIczRXdVhydkoxV3MzdmM3NXAzLytMOC9Id2UyWkJGR1JFYVNsMmpHWnpPUmN2SXJGYkVHajBaQ1Nra1RXNUFtTUdlTzlYT1pSYTFZdFpjMnFwWjIyZHdSN1RwNDZ4OFgyZWNiSHhiQmkrU0lDMjROYVRxZVR1dm9HekdZTGQrK1c4K0h2UDZlbXRnNkh3MGw2MmtoR3BpUlQzOURJbWJNNWhJV0ZrSnViVDI2dXU3anNpdVdMT0hiOHRLY0RDb0ROWmlYM2RyNm5JT3pqd1Z1NVhFNWFlN0RsenAxQ1Q4WkZYRncwRXllTVpjR0NXUVQ2S0V6Y01mZWYvc203WGI0Ty9UVll2MU9FNTRjSVVnaUNJRHpIS2lyS0tTek1wNlNrR0lmRDRYVzM3VkYydTgzbjlxZFpSMURGYnJkaE1MUUNOWjU5U3FVU3BWSkphbW82R1JtWkpDWDV2aVA0dkpETDVkMWV3UGVYV3FWaXhZcEZWRlc1TDR4UG43N1E2WmlTMGpJcUtoN2VKZFlINlprd1lReHBxU21lVlBlS3lnY2NPSGlNNWNzV2t2TElPdkNPaXo5RGUzcis0Nm5WVHBmTGt4RXdhK2JVTHVjcFNSTGZ0ODh0STJPVVZ4RGhjVW1KOFNRbkorQndPRkNwVkt5MnVLdjhYN2w2ay9yNlJ1YlBtK2xWbk83d2tWTklrb3NONjFidzhTZGJPWGpvQkc5dWZzbXpQemhZeitUSjR4azdOclBIQUlrdmExWXZaWEkzUVlEekY3dzdONWpObmRlS1c2MDJyOW9BRG9mRDU4VjdRMk16WDMremk1RWprNWt4UFl0Ukk1TzdyQ2tBN280YUhSMU9BSFo4dDUrOFI5b29kanhYVjhHaGpqWDQrL1lmOGRRNzZmQVhmLzUrcHdzdnE5VktVZkZkSkVuaUY3LzZmWmZ6NnZEaUM2dVpPR0ZzcCsxeWhRS1ZTc1haYzVkNkhLT0QzVzVuK2JKc1Q1QmlTdFlFSm96UHBPcCtOWjk5L20ydngxbTZaRDd6NXM1azZaS0ZMRjdrcm1Xd1pQRjhsaXlleiswN0JYeTdiVStuYy83N04zL3Nka3hKa3J5S09UN2FvdE1YcFVLQlFpNzNMSHZvYmx4Znk2UFMwMGJ5NGd0cmZKemgxdFRjd2djZmZ1WnpYM1ZOcmFjZDZvL2VmNU1BblpiUFB0L20yYjkweVFLdk5zTG5MMXpHNVhReXQ3MG83dTA3K2R4di8zbVRsamFTdExTUjFOYzNlSFhTU0VsSjV1TS9ib1dkM1g1NjdqbTh0OFdyYldsSHZaT0lpREJDZ29NcExDcEJyVkp4NjFZZStmbEZXQ3dXL3I5Lytibm41MmxJU0RCSlNRbk1tSkhGcFV2WFBkOHZDcm1jalBiYU13YURrWllXQXpXMWRheFluazEwZEFSQlFRK3plSXBMeWdnT0RpSWhvYU9sc1VUekkxa3dhclhLazJWUlYxZnZXY1lUR2hxQ3dXRGt2MzcrWVkrZjU1alI2Yno0V0NIV2dlaHRWcG9nZEVVRUtRUkJFSjR6OWZWMVhMOStsZno4UEZRcUZWYXJ0ZWVUaHBtT2dNenQyN2NvS2lyRTRiQXpac3hZSmsrZU1td3lMQ1RKUlp1eEdZZkRqdDF1eFdFZi9LOXphNnVCaXNyN2dQdE80OEZESjBoTlRTRWozWjBaOExPZnZ1ZDFWL2NmL3ZIZm1EOXZsczhsRURxZEZwM08vVWQ1UjZ2RUdkT3pmQzVETUxZWE9nd0pDZkxhN25ROHpBaklYamlueTNsWFZON24xUGZuQVFqUTZibzl0a05IMXNhVXJBazRIQTcySHpoR1FueXNWMmVHYTlkenVYN2pOa3NXenlNd01JQkYyWFA1ZHRzZWNpNWVaZWFNS1o3ak5xNWZpY0ZnWlBXcUpUMCtid2VUeWN5Um82ZHdPYnRmcXZPVEg3M1Y1WElQY0Y5MDJXeDJ0QnExMXphbFVvblZhcVdnb0lTaTRydmN2MStEM1c2bnBhV1ZsQkZKUG9NS1RxZXp5NEREUzV2V01tcFVNbnE5ZDJEaFRsNFJWcXZWZC9lTzloYWtLU25KbllxclB0NnFFK0R5bFpzNEhBNVNSaVJ4LzBFTnI3KzJzVlBtRHJpL0x0ZXU1eElXRnRwcEg4Q0dkU3ZZc0c2RnozMiszSDlRd3djZmZ1YjFHcXBVU3EvMytodXZ2MERNSSsxbWZmbXZuMy9nK2JpcmVnKytiSGxqVTZldURZLzY2dXVIZFN2dTM2L3VWWHRRNkxwOWJZY1oweWVUbFRXUnVycDZ6emFEc1EybFVrbFJjZWVXcFIyTVJuZW15cjE3RlY2L2Z5YU1IOE9SbzkrajAya3hteTJFaGdRUkVCRGd0V1NyWTBsU2g5emIrVGdjRGs5OWlPU2tlTS9QZzY2RWhnU3pmTmxDOXUwL3lwU3NDWjJ5WHdBdTVGeWxwcWEyVThaSVJ5Qi96cXhwSkNjbjB0RFloRktwSkwrZ21KYldWbmNYbGcwcmlZMk5admVlUTBSR2hIdVdjRnk5ZHN2emRRMExDMlgxcWlXZXIxdEg5b1JhcldicWxFbGV6M24yM0dXU2t4SzY3VTdVbGVuVEoyT3hXbm53b0paVkt6c3ZKV2xwYWVYWThUUGRac2IwaDhpa0VBWktCQ2tFUVJDZUV3YURnVk9uVGxCVjlmQVB3K2N4UVBFNG04MzlHdHkrblV0eGNSR0ppVWtzWExnSXZUNm9oek9mWG5hN2xaYm11ajYwRlpXQWdWWFJ2M0h6TnQvdFBPQjVIQnNUemJScGt4ZzFNcGxidVFYOUh0ZG1zM0g3VGlHelprNXhYd3prRnlGSmVLVnExOWE0TDVJaUlyeGJDVHFjVHErMTQxMjVjdVVHY3JtY21UT3l1SEwxRm91eTV4RFFSWHIwNDI3ZHl1UFE0Wk9FaFlYdzJxc2JQVUdVeTFkdXNHLy9VVWFPVFBZVTh4dzNOcE5iby9NNGNQQTRTREJ6NXNOQVJWQ1EzdWVGZWxkYVdnM3VJTVdqaS9DQm5JdFhPWHJzdE9kci95Ly8raXV2L1M2WEU2ZlR4VC85ODg4SkNORHgzcnR2QUJEWTNnbEFraVNjVGhjS2hZTHE2anAyN054UFlHQUFTb1dDbEJHSnZQN2FDemlkTGdJQ0g3NCtack9aQXdlUG8xQW9rTWxrN1ZrRkN3a0tldmc5RkJjYlEzQ3duc2RWVmozQVp0UDBxd1hwbyt4MkIrY3ZYQ1k2T3BJWFgxakR6My81SVVaREd4TW1qUEU2em1KeFoxdU1URWttS1RHKzJ6RjdxK1BuYUhkdFkxVXFsYy9BaWo4NG5NNHVzK0RBdTA1RFJFUVliMjU1dVUvajUrUmNvYmF1bm5WcnZRTTN3Y0Y2Q2dxS3VYVDVodGYycHFabWRueTNueEFmZFRMTVpnczJtNDNnSUQyMzd4UnkrMDZoWjkvSWtTTzRmNythaFF0bSt5eXMyZEpxWVBlZVF5eGJ1c0JUNytWeGtpUngvT1JaVml6TEpycUxXaTBCQVRxbVQ1dE03dTE4NnVvYVdQOVlRS3F4c1ptYW1vTmtUWjdnNlpEUndkU2VpYVJxejRod09wem9kRm8ydmJDR25JdlhPSG5xSE9QR1p2cDhYcHZON3Nta3VIVXJqMTE3RHZKM2YvT25xTlZxYXVzYWlJcU93R0F3OHZ2Mndxa2RMQllMNXk5YzV1cTFXMTdiMTY1ZTJtTW5vSTc2RjU5OCtnMEJPbDJuSU0vdVBZZFJLT1NkV2dNUGxNaWtFQVpLQkNrRVFSQ0dPWnZOeHVuVEp5a3NMR3hQclJaM09McGl0Vm9wTFMybHZQd2VHUm1qV2JBZzIyZjE5S2RkbTdIN2dwT2REYnpOWDJ4TU5LdFdMaVkxTllYLy92WEhqQjZkMXFrQTI1MjhBdVNQZGR1b3JxN2xWdnQ2YkhEZmdYNjBLOFAxRzdkeE9wMU1tK3ErdTNqNXlrMmFtcG9aUFRyTmsycGVVbHFHU3FVaU9zcjdvc1Jtcy9sY2ovK29COVcxM0x5Vng5Z3g2Y3liTzVNclYyOXg3UGdaMXEzdFhQWC9VVmFybGFQSFQzUHAwblZpb3FQWXNua1RRVUY2ak1ZMjl1NC9RbjUrTWFtcEtiejY4Z2F2UDloZjNMaWFUei83bGdPSGpsTlVjcGNYTnF3aU1MQjNBWkZIcWRxREw0OWZuS2FuamNKcXRYSDh4Qm5XclYyR1hxOXZYNzdoZmgxY1RwZm56clJTb2FDcHZZaGhSeFpLeDNncWxaS29xQWplM1B3U0kwY204OGxuMzZEUnFKSEwzVFVUT3U1Y2c3dlZZblJVSk5FeGtUUTFOcU5TcWFpdXJtUE83SjY3ZWhnTVJrOFhsSUc0ZHYwV1JtTWJ5NVl1SURoWXo3U3Bremg4OUNScGFTTzk3aElmT0hnTXM5blNxVUJoNmQxN0Q0c3g5a0Z5VWdJV2MzdVFvcHNsRko5OCtrMmZ4KzZ0YmR1N3I5M2l6aTV4RjBuVmFEU2tqaHJScC9GdjNicURYQzczZVY1VVpJVFhIZjR6WjNNNGVlb2M2OWV0OEhTTCtaZC8vU1haQytjd2ErWlVtcHRiK09LckhlaDBXbDU4WVUybmdwOC9mdjlOcitVY2o3TGJiSlNVbERGdjdneWYrOEc5ZEtta3BBekwvSjViWUdZdm5NTW5uMzdEMWFzM21USmxJdUFPY3V6WmV4aTFTczJpN0xtZHpqRzN0d2ZWdEFjYkh2M2U2bzdUNmFTbHBaV2dzZTZXdENrcFNUaWRMZ29LU2hnL2ZqVDM3MWN6YWVJNGREcGRwNkRKTjkvdVluUm1HaE1lVzVvVUd4UFY0L09DTzFBeFlrUWlCdzRlNXljL2ZzdnpPKzF1V1RsWHI5MWs0WUxaUGdOS0E2RlFpRXRNWVdERU8wZ1FCR0VZdTNidE1tZlBua0Vtay91bHplVHpRSkpjMk8wdUNncnl5TXU3emJ4NUM1ZzhlVXJQSno0RlpNaVFlSGpiVktsU285ZUhvVkpwVUtxNnZvQnFhbnlBeFd3YzBIUEh4RVFSMDhNZnpYdjNIZTIwN1U1ZUFma0Z4WjdId1VGNlQ1QkNraVJ5Y3E0eVlmeG9nb1BkRjlFelprem15NisrbzdqNEx1bnBvM0E0SE53dHEyRGt5T1JPZCsvc2RrZTNkNjh0Rml2ZjdkeVBYQzRqZStFY0FnTURtRHRuT2lkT25pVTFOWVd4WXpKOG50ZlMwc3BIZi9pU1ZvT1JyTW5qV2IxcWllY1AvOUxTZXhRVWxEQi8za3l5Rjg3cFZEUlJyVmJ6MXBzdnMzZmZVWXhHSXhwTjF6VWR1dE54UjdhanhvUzdTS3lHOFBCUVQvMkJsQkhKaElZRzg0ZVB2MkxzMkV3U0UrTFl0bU1QYjczNWlxZnV4dmtMbDFFb0ZJU0h1UU1GTnJ1N0M0dFNvU0FnUU9leis4R2pjbkt1a3BkZnpEdHZ2OGJsSzljQldMSmtQaC85NFVzeU0xTzd2S3ZjTWVmbTVsYlBjcUQrTWhpTW5EaDVsdGpZYUUrTmlleUZjeWdvTEdick56dlovUG9tMUdvVnA4L2tjT1BtSFZhdVdOVHB2YnB6NXdGYURYMy9IdmpodTI5Z01ydVhMM1JYdzJITEc1dDYvUDQ0ZSs2U1Y1dk0zdnJ4KzF1NkxaejUyOTk5NHZYNDhKRlRYTHA4dmRmak81MU9YQzZYMXpJZW5WYkRYLzNsVHp5UFRTWXplL1llcHFTMGpOZGZmY0hyZmVOd09EdzFHa0pEUS9qaE8yL3c5VGU3K08zdlBtSEY4a1ZNbkRERzgzMFNHaHFDdWIxQTVHQnBNNWtJREFoZ1pFb3k0OGVQNXNDaEU4VEZ4UkFYRjhPUm82ZTRXMWJPUzV2Vytnd2V0clMwSXBmTFBWbEJkb2NEVlRkQkNvUEJ5TzgrL0F5cnhZckpaUFprTWdRRjZjbElIOFhaY3hmUjZiUVlERVl5TTFOeE9CekV4WHEvVCtReU9YcDlZS2Z0NFA3YWRGZVkxV1F5RXhDZ1kvWEtKWHo0MGVmczJuT0lUUytzb2FtcGhXM2I5eEliRzgzOGViTjY5YnIxaFVMeDdBWDNoYWVMQ0ZJSWdpQU1VM3YzN3FLcXFySjliYWpJbnVpcmpqdktPVGtYcUt5c1pPM2E5VU04bzU1SnVPaklpdEJxQXdtTDZGMDZ1MHFseFdKcDg4NExId1IvOXpkLzJxa214ZUpGODMzV3BBQzRlUEVhalUzTnZQYnFScysyOUxSUmhJZUZrblBwR3VucG83aHg4dzUydTUzeGoxME1PeHhPbngwL09saXRWclordlpQYTJucVdMOHYyWE9UTm16dURnc0lTZG55M0Q1VlM2VE9kT2lRa21Ca3pzdERyOVNRbXhuazl4OWl4bVNRa3hIbVduclMxbVFnSTBIbXlQbXByNjdsNjdSWXZiRnlGeStYcVYzdEtjQmQvRFFyU2U3b0FuUHIrUEpXVjkzbnZoNXU5anR1ejd3Z05qVTJNR1oxT2NMQWV2VjdQMXE5MzhlUDN0NkJXcXlrcXZrdGNiTFJucmJ6RDNwRkowZk5GeHEzY2ZBNGVQc0dxbFl0SlRJenpCQ2tTRStLWVBXc2FPM2NkSkVnZlNISjdxOVBPNStjaFNSS2orbmhuLzNGNzloN0diTGJ3K3FzYlBhK3pUcWZsbFpjMzhNbW5YL1BwWjkrUW5KekF1Zk9YbVQ1OXNzOGlxajk0KzdWK3RlSU5DUW5oN3QxeUFBSjBYV2ZFTkxlMDlyajBLRFBUSGF5NVcxWk9jbEpDcjk4YnRYVU4zYmI0ZlR4RFpPTEVNWjRpak9CdUp5dEpVcGZMSXk1ZHVrNTlRNk5YRzltT3VUa2NUbkl1WHVYMG1Rc0VCZWxKU2twZzZ6ZTd2TTUzT0p3Y1AzR2FrNmZPZWJaSmtzVE1HVm5zM25PSTR5Zk9NRzNxSkdiUG10cHRJVlovdUhyMUptZk9YZVRQZnZvZUFHdFhMNk82dXBaUFA5OUdldHBJYnQ2Nnc0TDVzN3BzdzFsZFUwdDRlS2duZThKdWQzVDd2UklVcFBmVVBzbElIMFZUWXdzUEh0U1NOWGs4OCtiTjVLTS9mTW1lZlVlSUNBOGpNU0dPUDM3Nk5mZnVWWFlhNTh6WmkxNjFaRHI4NkwwdFBnTmJIVXRqTWpOU21URTlpNWlZS0ZhdVdNemVmVWVRWEJMbEZWVW81SEplZjNXanp5SzVBeU5EcGZKdmpRdmgrU09DRklJZ0NNUFF4eDkvaU1sazhsUWlGL3JQYXJWdzc5NWRQdm5rSTk1Kys0ZERQWjB1dVMrdzNCZG9jcm1jMFBEZTM1SFZhQUl3R2hxOXNqQ0cycjN5U2c0ZVBvRmVIOERGUzljd21jd1kyOW93R3Rwb05SaG9iR3FtdXFhV1U2Zk9FUmdZd05peDNsa1AxdlphSTc0eUZSb2FtL2oyMjkxVTE5UXhKV3VDMTNwc2hVTEJhNjlzNEtPUHYrTExyZCt4ZU5GYzVzeWUzdW1DY2Q3Y21lemVjNWlEaDQ3elYzL3hFOVJxRlI5OS9CWHhjVEdlaTduV1ZnTy8rTlh2V2JONm1hZW1Rbk5MS3hkeXJoQVdGdUpWUExNL29xSWllUERBM2JXbXJjM2tWV0FRb0tLeWlwczM3L0RLUytzOGJVSmYyclNXMy96MkU2NWR5eVU5ZlJTbHBmZFl0blNoNTV5T2k5MmVsc21jTzMrWncwZE9NbXZtVkdaTXorcTBmL0dpdVZSWDEvRHA1OXRZdDNZWmt5WjZkeUNwcTIvZytJa3poSVdGZU5vbjlrZE96bFVLaTBxWk9XTktwMkJJZkZ3TWExY3ZZL3QzKzZpc2VrQlNZandybDNjdUhnaDRYcC8rTUxSbllIUlhmUERFeWJNK2kzZyt6dTV3WURaYitQdS8vU2s2bmZkN3ptcjEzV1hwMFZvd3ZqZ2NEcS9pa0xFeDBWNDFIYlorczVQUzBuSTJ2YmpHWi92Ym9xSlNXZzBHbjFreDEyL2tjdXo0YVdaTXoyTHhvbm0wR2d5ZTE2UEQ1MTlzSjJ2eWVNYU44ejQvWlVRUzQ4ZU41c2l4NzZtb3ZNOThwWGRoeVA5b2IyUHFjQXpzOTVpbC9YWGJmL0FZalkzdXBXSWR0Rm9OMlF2bnNHMzdYbTdldWtOOGZFeTNtUVhsNVZYRXhqNTg3UndPUjQ5RlRoOE43aHc0ZUp6aWtqS3lKbzhuS1RHZVNSUEhjdVBtSFJZdW1JMU1KbVB6Nnk5MjZyVDBpMS8rbm1uVEp2bGNQdlg0enplTDFVWmpVek8vK2UwZmtTSHpXaG96Y2NJWXJsNjd4ZTA3N2hwQnI3Njh3ZS9MUEFCa01obHFiZmVkWVFTaEp5SklJUWlDTUl3ME5OVHp4UmVmOW55ZzBDZnU5Y1F0L1BLWC84bm16VzhSSHQ1MWF2VlFlYlNhdWtxbFFTYnJmZUV5bFZyamptOE1jb3pDYXJWMnFxSGdhTDhvODVxUFNrVjhYRXg3Qm9LYzZ1cGFnb09EaUltT0lpMTFKRnF0aHJQbkxySjM3eEZhMjd0aVBMNHV2S0doQ2NBclpkdnBkTi8xUFhIeUhIYTduZG16cHZvczJCZ2NITVE3UDNpTkw3N2N6ckhqWjhqTkxXQlI5aHd5TXgvV3dUQVlqTnk4ZFp1Wk02WjZMbEpTUmlSeS9zSmxacytlUm1oSU1NSEJRV1JtcEhIeTFEa21qQitEVXFrZ0kzMFVtUm1wSEQxMm10R1phUU82U0JpWmtzenhFMmRvYlRYUTFOUk1kTFIzT25oU1lnTC80eWR2ZTdWVWpRZ1A0LzBmYmlZbUpvcHQyL2VnVkNxOFdwZ2EyOXlkRVRxMWMzVTRrWEFITWI3K2RoY2xKV1hNbWptMVUyMkhEa3Fsa2xkZjJjQVhYKzNndTUwSE1Kc3RuZ3lHMHJ2MzJMWjlMdzZIZ3hjMnJPcDNOa2xISmtkOGZBekxsaTd3MmxkUmVaOUxsNjZUZXp1Zm9DQTlNVEZSRkJmZjVWZS8vZ056NTh4ZzhxVHhmcm1EYkxQWktTa3RJeUk4ck52QXp1YlhYK3pWVW81cjEzUFp0ZnVneiszN0R4eEZxOVZ3K01oSjFxNWVSbVJrT0t0V0xtSGloREhkQmtoeWIrZDNXL2ZrcFJmWHNtdlBJYlordlpOWFhscnZWWlFXM0lFVFdSZDFhNlpOblVSYWFvcW5TMFZrUkRpUkVlRmV4OGhrN200V0hVVWNIeFVYRjhOYlcxN0c2WFIyV3E2MVlkMUsxQnAxcC9hejd1S3VUcy9IOExBMXFLOUFhMjU3elJ1VHllelZkcmFpOGo1bnoxMGtQNytZME5BUTR1Tml1Sk5YeUM5KzlTSHo1czRpYS9KNHJ3QkVmWDBEMVRWMUxHanY0Q05Ka21lWkZZQlNLY2R1dCtOeXVaREw1Ynp6OW11ZDVsSmJXKy9wVkdPeFdLbW91STlDb2VENzB4ZXcyKzNNbWptdGM0RlptUXlsVXRsakI0N1dWZ1BsNVZYWWJEWXkwa2V4YnUxeWdvTDBXSzFXcmx5OXlma0xsekVZMmhnL2ZqVGw5eXI1K3R0ZGpCbWR6c0tGczdzc1JOb2ZNcGtNVlRmTEN3V2hOMFNRUWhBRVlaaG9iR3hnNjlZdmV6NVE2RGRKa3ZqcXE4OTUvZlV0VDEyZ3dxc1ZaUjhDRkIyMFdqMW1VMnUvbjk5Z01ITGo1bTBNaGpZa1NmS1p0djF2Ly9HYlR0dE9uRHpMaVpObnZiWXRYVEtmZVhObjhyZC8vU2RkUHA5U3FXVFg3b01reE1kNmltcnUzSFVBbFZxRldxVW1MNzhRbVV4R1lrSThUcWVUR3pkdWMrYnNSUnFibXRGcHRXemNzTExiZWdtaEljRzgvOFBOSER4MGtxdlhickwxbTEyRWhBU3pkUEY4Smt3WXc0bVRaNUhKdkt2aXo1bzFsUXM1VnpsNzlpSnJWaThGWU1IOFdmem1kNTl3NmZJMVpzOXlIN3RpK1NKKy9kdVAyWC9nR0srLzlrSTNyMnIzSmswY3g4bFQ1emh3OERnMXRmVk1uZXJkdXZDM0gvZ09XT3IxQWF4WWxrM3U3UUxteloxQlhuNFJqWTFOS0JRSzhndUswV28xUkVhR1l6QVlPWC9oTWk2WHhJUHFHdUxqWTFHclZTUWx4ak02TTQzcDB5WjNPeitOUnNOYlcxN20zUG5MVE1tYVNHdXJnZU1uejNMOWVpNEJBVG8ydjdHcHk2VWdQV2xyTTdGcjl3RjNWNVZYTmlLWHk2bW92RTloWVFsMzdoVFMwTmlFVHF0bHdmeFp6SjQxRlkxR1ExbFpCWWVQbm1MdnZpTWNPWHFLRVNPU1NCMlZRbWJHcUc1YmVJSzdEZTZEQjdWb3RXclVhalVLaFJ5YnpVNStRVEdOamMwK2l5dytxcUxpUHFiMm9vdmRxYTJ0NjdUdHpOa2NqaDQ3emN3WlU1Z3pleHAvL1BScmZ2N0xEOGxJVHlVbUpvcTh2RUxrQ2dWeVpiNkM1Z0FBSUFCSlJFRlVtUXlaWEk1Y0xzUGxrbkE2SGJpY0xoeE9Kd2FEa2FxcUIweWRNcW5UeGE1U3FlVEZqYXRKR1pGSWV2b296cDY3aE1IZ3JwZGlzVmdwS0NobXhJak9iVG83bEpTV2NlVG85MTN1ZHppY25EaDVodE5uTHZqY0h4Z1F3TTkrMmpsTExUVjFCQUVCQVZSWDF4SWQvZkRuN2FlZmZkdnAyTzdhcFNZbkoxQjF2NXFYWGx5RDNlSGc3TGxMM0x4NWg1cmFPblE2TFlzWHpXUFdUSGV3OGQ2OVN2WWZPTWFCZzhmYTN5T0pwS1dtTUhuU2VFNTlmd0d0Vm9QTDVlTEsxUnZjdjErRHpXYnpYT0JIUjBmaGNEajRkdHNlUm81TTlnUTB3ZjI3bzdxNmpydGw1YXhmdXh5YnpjNjMyL2ZRWmpMeDQvZmY1T2F0UE01ZnVNeUZuS3ZFeDhVUUh4OUxjTEFlalViRDRrVnpVU2dVWEwrUkM4aHdPWjA0WFM1Y0xoY09oNU1aMDdOUXFaUUVCT2lJaVk1a3dvUXhUSjQwbnJ0bDVkdysrajE1K1VYWTdYWkdwaVR6NnNzYlNVeU13MmF6Y2VyNzgxekl1VXBlZmhIaFlhR2twYVV3ZGt5bXo1YXNmYUhWZGU3aUl3aDlKWUlVZ2lBSXcwQmRYUzNmZkxOVkZNZDhBcHhPSjF1M2ZzRnJyMjBoUER5ODV4T2VrSUYyYmRIcDlGak14bjZQSTVmTE9YcnNOT0JlaHVBcmJmeTlkemYzcWlWb2NGRDNmK1JLa3RSZWNFN0hwaGZYZXU3QTF0VTFVSFcvR2dDZFRzZXFsWXNKRHcvRjRYQncvZVp0bWx0YW1aSTFnYVZMNXZlcXhhaGFyV2I5dXVWa1pZM254TW16TkRRME1YSmtNbWF6aGJ6OEltYlBtdXAxaHpvd0lJQXBXUk84c2tWaVlxS1lNM3M2b1NFUEw0TER3ME5abEQwUFhUZmRJSG9qT0ZqUGl1WFpIRDEybXNURU9NODYrdWlvQ0Y1OFlYV1g1eW1WU3E3ZnZFMUVlQmdMNXMvaTlKa2N6cDIvM0Q1bUVCdlhyMFNoVUtCV3E3aVFjeFdYeTBWRVJMZ25LSkc5Y0U2djU2aFVLbGt3MzUwKzM5YldSbUZoQ1prWnFheFp2Y3huUzlMZUNnd01ZUG15YkRMU1J4RWNITVJYWCsra29MMEFhMXhjRE92V0xtZkMrTkZld2JLVWxDVGUvK0ZtOHZPTHVYVDVHb1dGSlpTVlZaQ2NuRUJQaXoyY1RpYzNidVoyU3NVUER0SXpkODcwYmp0T0FCdzU5cjNYUld0WGZIMy94VVJITVdaME9pdFhMRUltay9FL2Z2dzJGeTlkSXorL21PS1N1MWl0dGw0dDdZdUpqdkxxeFBFb21VekcxQ251SUZkOVF5UFgydHRkS2hSeVltS2lPMldxUENwMVZBcjZqZjMvV2o2ZUJSVVZHYzdQL3ZTSDZIVHVKUU1MMnpNWExCWnJ0KzlyY0djVGRQd2M2akIyVEFaalJxZGpNcG41M1llZllUS1ppWXFLWU5XS3hVeWVQTTRyYTJqRWlFUis5UDRXQ2d0THVYNGpsNkxpdXpnZDd1NUNWZmNma0wxd0R2WDFqWnc1bTROYXJXYld6S21NYU8rY2twUVl6OElGczdsMCtUcDUrVVdkNWhZUW9HUE83R2xrWlUxZy80RmozTHRYd1NzdmJ5QTZPcEtsUytZemMwWVcxMi9rY3ErOGlvTENFc3htczZlZWlOUkZ2YURrNUFSUFRSK2xVc203Nzd5T1RDYmp4TW16blByK1BDcVZpckZqMHBrK0xZdkV4RGpQZVdxMW1tVkxGeko5Mm1TdVhjL2wrbzNiWExwOGc4eU1OSi9QMDFzeW1SeXRWZ1FwaElHVFNWMjk2d1ZCRUlSbnhpOSs4UjlEUFlYbmprd200MmMvKzh1aG5vWkh6WU5TVCtFL2pUYVE4RjRXelh4VTlZTlNwSDRVRCt4Z3RWcFJLQlM5YXNrM1VJMk56WmhNWnE4L3ZPRmhLdmpqY3pDWlRGZ3N0Z0hWSHJEWjdKNzBiNHZGaWx3dUcvUkNmNFBGYUd5anJjM2sxWEdpSTAxOU1IVjBWdkQ3dUcwbUxsKzV3Yml4R2QxMnVuaFVRMk1UYmNhMlBtZHp1TnJ2WWlzVWloNERENUlrRGFoQWFnZUh3OW5qOGhSM0Z3NnBQZEFoUXk2WEk1UFIvdi9BMnd3UEI1V1ZEMUNxRkwxZTNtQTB0aUdUeXdnTUNLQ3hzWm5RMEdDL2ZJL1UxTlJoYkRQMXVSMHNQQXhZU0pLRVRDYnorYlYxT3Aza0Z4U1RuamF5VnorakpFbWl2cjZScUtpQlpRaktGVXBpWWtjT2FBeEJBQkdrRUFSQmVPWjk5TkVIdExVTnJIMmswRDk2ZlJEdnZ2ditVRThEOEUrUXdtd3kwTkpjTytDc0RFRVFCT0g1SXBQSkNRbUxRU2VXZXdoK01Mamhja0VRQkdGUTdkeTVIWk9wYmFpbjhkeHFhek95YTllT29aNkczK2dDZ3BETC9kMk9UaEFFUVJqdTVBcUZDRkFJZmlPQ0ZJSWdDTStvbkp6ejNMOWYxZVZhVldId1NaSkVWVlVsbHk3NUxnajNMQW9KamU1VFp4QkJFQVRoK1NhVHlRa0o5VitIRUVFUWY0VUlnaUE4ZzJ3Mkd4Y3ZYdWpVemxGNDhod09CeGN1bkI4Mlh3dU5OZ0NOMXY4MUF3UkJFSVRoU2FNTlJLTVJ2emNFL3hGQkNrRVFoR2ZRMGFPSFJRYkZVMFNTSkk0ZVBUVFUwL0Nic1BDNFFTK2dLQWlDSUR6NzVISUZZZUd4UXowTllaZ1JmNEVJZ2lBOFl3d0dBM2Z2bGd6MU5JVEhsSlFVRDZzQ3BsRXhLVU05QlVFUUJPRXBKMzVYQ0lOQkJDa0VRUkNlTWNlT0hjSHA3SCtiU0dGd09KMU9qaDA3TXRUVDhCdTVYRUZFWktKb1hTZ0lnaUQ0SUNNaU1sRmszUW1EUXJ5ckJFRVFuaUgxOVhVOGVIQi9xS2NoZEtHcXFwTEd4b2Fobm9iZnFEVTZ3aU1UaG5vYWdpQUl3bE1tSWlvQnRVWTMxTk1RaGlrUnBCQUVRWGlHWExxVWc5MXVHK3BwQ0YydzIrM2s1QXlmVGg4QWFyV09DQkdvRUFSQkVOcEZSQ2FnVm9zQWhUQjRSSkJDRUFUaEdWSlNVanpVVXhCNlVGbzYvTDVHYWswQU1YR2pSR3RTUVJDRTU1aE1KaWNtTGhXMTZPUWhEREx4MTRZZ0NNSXpvcUtpSEpWSzViZngxR29OOGZIeGZodXZyelFhTGRuWmk1a3paLzZReldFd0tKVktLaXNyaG5vYWZpZVhLNGlOVDBXcjB5TVRhNUFGUVJDZUd6SzVISzFPVDJ4OHFxaEJJVHdSeXFHZWdDQUlndEE3UlVVRjJHeitXK3F4YWRQTGhJZUhzM3YzVGlvcXlqM2JaOCtlaTBLaDZQTjR0YlUxRkJZVzlQcDR0VnJOeEltVHNWZ3NuRHQzdXMvUHAxUXEvVnJVMFc2MysyVWNtODFHVVZFaGlZbEpmaG52YVJNV0hvZlZZcUtscFJhWDA0a2t1WVo2U29JZ0NNSWdrTW5sS09SS2drT2owSWpzQ2VFSkVrRUtRUkNFWjBSSlNUR1NKUGx0dkp5Yzg2eFpzNTUxNnpheVk4ZTNWRmMvQUdEeTVDbjl5dGdvS01qekNsTG9kQUVrSkNSZ01yVngvMzcvaW4ybXBhVURVRnhjMUduZnUrLytDSzFXMjY5eGZkbTJiV3UvNS9rb1NaSW9LU2xpMGFJbGZwalYwMG1qRFNCYW00TFpiTURRVW84a1NiaGNvdU9NSUFqQ2NPRE9scEFUSEJxRlRxY2Y2dWtJenlFUnBCQUVRWGdHMU5mWCtiM3RhR2xwQ1dmT2ZNLzgrUXRadi80RnRtM2JTbU5qSXdEMzcxZXhhOWNPcitOalkrTUlEZzZtcUtqSTYrNjVWcXZsblhmZTd6UitkSFEwcTFldjQ5NjlzazVqOWRicTFlc0ErTVV2L3FQTFkycHJhM0M1Qm40MzMycjFYNWFLM2U2Z3NiR0I4UEFJdjQzNU5OTHBndERwZ3JCYVRGZ3NSaXhtSTVJa2lld0tRUkNFWjR4TUprY21rNkhWNmRGcTlXaTBJbk5DR0RvaVNDRUlndkFNR0t5Mm85ZXVYU0U2T3BxTWpOSEV4c1o3Z2hTU0pIVmEvakIyN0RneU04ZFFXRmpndGE4L1MwUDhhZWZPN1Znc2xqNmRvMVFxMFdnMHRMVzFEY3FjWkRMMzEyeTRCeWs2YUxRQmFMUUJoSVJHWTdkYnNWbE0yTzFXSEU0N0xxY1RsOHVKWEtIQTZmRFBraHBCRUFTaGY1UktGVTZuRTdsY2dWeWhRS2xRb1ZScDBXaDFxRlNhb1o2ZUlBQWlTQ0VJZ3ZCTWFHMXQ5VnZOaE1jZFBYcUVPM2R1ZTlXbDZQQm8zWWVPemc1SzVjT2xJQTZIWTFEbTFCOUpTY21rcDJkdzh1VHhIak1ybGl4WlRrcktTSTRlUFRRb0hWUHNkanV0cmExK0gvZFpvRkpweEIrNmdpQUlnaUQwbXdoU0NJSWdQQU9NUm9OZjYxRTh5dWwwK0F4UWdPKzZEKysvL3hQUHg3dDI3YUNtcG5wUTV0VVhNcG1NZWZNV0VCVVZUWGg0SlB2MjdjSnNOdnM4ZHRLa3lXUm1qc1p1dDlQUzBqSW84NUVrNmJrTlVnaUNJQWlDSUF5RUNGSUlnaUE4QTFwYi9YY3hQV0pFQ2hFUmtaN0hqWTBObEpYZDlYbnMrZk5uUFVVME16SkdFeDBkemJselp6eVpDaDNMUTRhYUpFbnMyUEV0NjladEpENCtnVmRmM2N5ZVBkL1IwTkRnZFZ4Y1hEeno1MmNEY09USVFlcnI2d1p0VHY3OG1nbUNJQWlDSUR3dlJKQkNFQVRoR2VEUDJna1pHWm1NR1RQTzg3aWdJSy9MSU1XdFd6YzhIMGRGUlJFZEhjMk5HOWU4bHA3NHM4UEdRRml0VnI3N2Joc3JWNjRoTlRXTmwxOStqYjE3ZDFOWldRRkFhR2dvYTlkdVFDNlhrNU56M21mSEVIOHltUWFuM29VZ0NJSWdDTUp3Sm9JVWdpQUl6NEMrRm9ic3p1blRwN2h3NFR4cXRack5tOS9xOHJqRXhDUmlZMk05anp1S1FHWmxUZlZxTjFsUWtOL3Q4MFZIeDdCKy9jWk8yeFVLOTY4Z3RWcnRjMzkvT0oxTzl1M2J6YUpGUzVnd1lSSWJOMjdpNk5IRDNMdDNsdzBiWGtTbjA1R1hkNXVjblBOK2ViN3VkTFhjUkJBRVFSQUVRZWlhQ0ZJSWdpQThBelFhTFRhYmYxcGtXaXdXTEJZTGFuWDN4UTFUVWtZeVpjcTBUdHRuelpyajlmanUzZEp1eDlIcGRLU2tqT3B5djF3dTczWi9mNXc0Y1F5ajBjanMyWE5adm53bEJvT0JvS0FneXNydWN2VG9ZYjgrVjFjMG1xY2p3MFFRQkVFUUJPRlpJb0lVZ2lBSWc4VFJac0JwTnVHd21IQmFURGl0RmlTSEE4bnBSSEk2a0Z6TzlvK2RTQzRuTHNmajJ4eWVqODF0eGljKy83Tm5UM1ArL05rZWordW9XZkc0aW9weVB2amcxMTJlRnhRVXpPdXZiOEZpc2ZEcHAzL3dlY3c3Nzd6ZnU4bjZjT2xTRGxhcmxlenN4UVFGQldHeFdEaDRjTitnRlNCOW5OVnFvYzFRLzhRNm9FaEluazRzRWsvbWN4UUVRUkFFUWZBM0VhUVFCRUhvaHJXeHp1dWZ2YlVKUjV2UkhYZ3d1NE1QRHJNSnA3bk4vYi9Gak5OaXdtV3orblVlaWprdjRGRDREZ1lNQmttU1BQOFVDb1hQWTF3dUYwNm5zOHNnaGN2bDZuYVppa3FsOW56YzFYRy8rYzB2K3pCcmIxcXRsakZqeG5vOVhycDBCWWNPN2NmcGRIWnpwbjlvdFRwYVdwcG9qeHM4VVE0L3YvOEVRUkFFUVJDZUZCR2tFQVRodWVSb003UUhIdXF4TnRaaWJhcnZGSkN3dFRSQ2V4ZUxvYVoyT2JBK29TQ0ZVcW5FYm5jdkxaaytmU1l6Wjg3MmVWeHhjUkg3OSsvcGNwems1QkhJNVFyS3k4czgzVUQ2U3FmVEVSTVRoOGxrcExhMnR0Zm5CUVVGc1hIalM0U0ZoVkZiVzhPMWExZFl1blE1YVducGFEUXZzSGZ2THEvaW40TkJydzlrQ09JVEFFUDJ2SUlnQ0lJZ0NBTWxnaFNDSUF4YnR1Wkd6RFdWbU82WFk2NnB3blMvSE5PRENzelZsVGd0cGtGL2ZvVXVBS1V1RUlVMkFJVXVBSVZXaDB5dVFLWm8vOWYrc1Z5aGRIK3NWUHJjTDFNb2FiWXBNTFFPN3BJUGhVSkphR2dvTXBtc1UyYkQ1Y3NYdmJiTm1UT3Z4L0ZXcmx5RFZxdmxndzkrM2UvQ256RXhjYXhmdjdISGdNaWpJaUlpMmJqeFJRSUQ5VlJWVmJKNzkzZlk3WFpNSmhQcjFtMGtLU21aVFp0ZVllZk83WDR0U1BxNG9LQmc1QW81THVjVERIUzFSeWRrY3ZtVGUwNUJFQVJCRUFRL0VrRUtRUkNlYWJhV1Jzd1BLdHpCaDBFSVJLakRJdEdFUnozOEZ4cUJRcXRyRHpwMEJDRjA3UUdKQUJUYVFKUzZBT1IrTHByNDRNd3BLcTllOGV1WWp3b0tDbWJ0MnZXZVZxU1BYN3pmdnAxTFMwdXo1L0hzMlhNSGJTNERNWHIwV0JZdFdvSktwZUx1M1JMMjc5L3JXZHBSVVZIT25qMDdXYmR1STlIUk1XemE5Q3JmZmJkdDBGcUZCZ1VGRXhPWE9paGorMUx6b05UVGRVV3BWUGR3dENBSWdpQUl3dE5KQkNrRVFYZ21PTTBtalBlS01KYVgwRlplaXJHOEdHTkZLUTVqYTcvR1UrcUQzVUdIeDRNUVlaRm9JcUxSaEVXaURnbUhwK1NPZEdob0dISzV2Ti9MSm54UnFkeS9BaUlqbzNqOTlTMW90Vm9NQmdNQVRVMU5mbnVlSjBHcFZKS2R2Wml4WThjRGNPdldUVTZlUE5hcFNHWkZSVG03ZDMvSCt2VXZFQkVSd2NzdnY4cU9IZHN3R1ByM1B1cHVQc0hCSVg0ZFV4QUVRUkFFNFhrZ2doU0NJRHhWSkllZHRzcTdHTytWWUt3b29hMjhCR041Q2RhRzN0Y2o2S0FPalVBWG0waEFYQklCY1Vub1l0My9COFFuSSsraC9lYlRKaTR1SG9WQzRkY2dSVnhjQXVCZUhtRzFXdGl6WnllcHFXa0FWRlZWZWgwN2Jkb01yTmFIMlJYeXB5UjQwMkg5K2hkSVRFekM2WFJ5OHVSeGJ0KysxZVd4bFpVVjdOcTFnL1hyWHlBa0pKU01qRXl1WExuazl6bkZ4eWY0ZmN5bm5TUkpXQ3h0MkcwV0hIWXJUcWNEbDh2cHlmQVFuazV5dVFLNVhJRkNvVVNwMHFCU2E5RnFBejNkWWdSQkVBVGhTUkpCQ2tFUWhwU2x2cHFXZ2x2dC8yNWlMQ3RDNnNNRmpUbzAvR0h3d1JPSVNDUWdMdG52U3k2R1VrUkVKQXFGd3EvRkh0UFRNd0NvcjY5ano1NmRXQ3dXbGkxYmlkbHNvcW1wMGV2WXpNelJYbGtKRG9mamliWFc3STNqeDQreWF0VWFUcHc0Um5YMWd4NlByNnFxWk5ldUhTUWxKUTlLZ0VLbFVoRWVIdTczY1o5R1RxY0RpOW1JMmRTSzNXNUZKcE05c1RhdmduOTBCSkljRGh0V3F3bVpURTZ6NUVLbDBxQUxERWFyMWFOUWlEOFpCVUVRaENkRC9NWVJCT0dKa1J3T0RIY0xhQ2wwQnlSYUNtNWhiYXpyMWJseWpSWjlVaXI2RVdudWZ5bnBCS1Zrb05BRkRQS3NueDZqUnFWeDUwNnUzOFk3YytZVURvZWRFeWVPNFhBNG1EWnRPbHF0bHN1WE8xKzBmL0hGcDE0MUtaNG1LcFdLdGpZajI3Wjk3WG5jRzNWMXRkVFYxWHFPNzJpcDZnK3BxZWwrR2VkcEpra1NMYzAxV013bUpNbnB0VjE0dGttU08yUExicmRpYjY3REtHOUVvdzBrTkN4bWlHY21DSUlnUEE5RWtFSVFoRUZqYjIyaXBlQVd6ZTBCQ1VOSkhxNzIxcGJkMFViSG9SK1JqbjVFR2tIdC8rdGlFK0U1VHozT3pCeE5VVkdocHozb1FCa01CbzRjT1FTNGExNU1tellEaDhQQnRXc1BDM1RtNUp3bkorZDh0K01FQmdZQ2RIbUIvL0xMcitGeWRiNXdWU2pjUzBZMEdnMmJONy90ODF5MXV1Y0NrTys4ODM2UHgvVEc3ZHU1SER0MmVNRGpxRlFxTWpOSCsyRkdUNi9XbG5yYWpNOVczUktoLzF3dUoyWlRLMlpUSzRINk1JSkRJb2Q2U29JZ0NNSXdKb0lVZ2lENGpjdHVvL25PZFJwdlhLRGgrZ1hhS2twN1BFZXUwUktTTm82UXpBbUVaRTRrWlBSRWxBSDZKekRiWjA5U1VqSk9wLytYV0NpVlN0YXQyNGhhclNFbjV6eG1jL2RkVVRadGVnVkprckRiN2JoY0xtSmkzSGRYR3hvYXZJNnoyMjBvRkFyMCtxQXV4K3BZdmhJY0hPeHp2MXplZFdDcXFxb0N0UjlyaXpRMk52UjhVQys0WEM0U0VoTDlNdGJUeG1ZejA5UlFqY3YxOUN6MUVaNnNObU1UWm5NclllSHhxTlhEWjBtZElBaUM4UFFRUVFwQkVBYkVWRlZHdy9VY0dtOWNvT24yVlZ3MmE3ZkhheU5qSHdZa01pZWdUMGxISmxjOG9kaysrOUxUTXlrb3lQUHJtQTZIZzdxNldscGFtbnJNbWdCM09uOWlZcExuc2RQcHBMUzBoTnpjbTE3SGZmeng3d2M4dDVTVVVheGZ2OUhudm4zNzlneDQvTUdRa1pFeDFGTVlGRzJHSmxwYjY0ZDZHc0pUd09WMDBsQlhRWEJJRklINjBLR2VqaUFJZ2pETXlDU3hlRlFRaEQ1d1drdzAzc2h4QnlhdVg4QlNYOTNsc1RLbGtxQ1VURTlRSW5UTUpOU2hFVTl3dHNOUFEwTTkzMzY3Rlp2TlAwcytPaWdVU2hRS2VaL0dsY2xreU9WeXY5VnhHQTVVS2hXdnZiYVpzTEFuWHpTejVrR3BwNHVHVmh0SVdFUzgzOFp1YWFyRlpHcngyM2pDOEJFUUdFSklhUFJRVDBNUUJFRVlSa1FtaFNBSTNaTWtXa3Z5MnBkdzVOQmFtTnR0OXcxZGJCSVJXYk9JbURTTHNBblRucmxXbjArN2lJaElFaE9US0MwdDhldTRUcWVEdnNZYUpFa1NBWXJIakJpUk1pUUJpc0ZrYUczQVpHb2Q2bWtJVHlsVFd3dHl1WUtnWUJHQUZnUkJFUHhEQkNrRVFmQ3BKZjhHTldlUFVIdmhPTGJteGk2UFUyaDFoSTJiU25qV0xDS256a01iR2ZzRVovbDh5czVlVEhuNXZhZXFCYWpnemtiSnpsNDgxTlB3cTVibXV2WU1DcEYwS1hUTmFHeENrbHdFaDBRTjlWUUVRUkNFWVVBRUtRUkI4R2d0dXUwT1RKdy8xbTFyVUgxeUd1SHQyUktoWXlZalU0b2ZKVStTWGg5RVJrWW1lWGwzUkx2SHA0Uk1KbVBNbURFRUJBUU85VlQ4eG13eVlEYTFnbmlQQ1QyUkpFeHRyYWhVV25RQlhSZktGUVJCRUlUZUVGY1dndkNjTTVUbVUzdnVHRFhuajJLcGZlRHpHS1UrbVBDSk00aVlQSXVJS1hOUWh3eXZkUFpuMGNLRmk4bkx5MFBjNFg1NkxGdzRmTElvSEhZYkxjMjFTSkpycUtjaVBDTWt5VVZMY3kwcXRRYWxzdWZXd1lJZ0NJTFFGUkdrRUlUblZPblczMUZ6OWlqbTZncWYrNVVCZXFKbVpoTXpkem5oazJZODRka0pQVkdwVk15Yk41OUxsM0t3V0N4RFBaM25tbGFyWmNhTTJTZ1V3NmRMVFZOVHRRaFFDSDBtU1M2YUdxdUppazRlNnFrSWdpQUl6ekFScEJDRTUwaGI1VjN1SDl0TjlmY0hzYmMyZGRvdlYydUltcjZBbUxuTGlNaWFqVXlwR29KWkNyMlZsVFdWcXFvcTd0MjdLd3BZRGhHRlFrRkNRaEtUSjJjTjlWVDh4dERhZ05OaEgrcHBDTThvcDhPT3dkQkFVSkFvcENrSWdpRDBqd2hTQ01JdzV6QVpxVGw5aVBzbjltSW95ZXUwWDZaVUVqRjVOakh6bGhNNWRSNEtyVzRJWmluMDE5cTE2L25razQ5b2FSSHRJWWRDVUZBd2E5YXNHK3BwK0kwa1NSZ05YUmZLRllTZVNKSUxZMnVqQ0ZJSWdpQUkvU2FUUk5VMVFSaVdqT1hGVk83L2h2dkhkdnZjSHpaaE9ySHpsaE0xYXhIS0FQMFRucDNnYjcvNHhYOGk2bE04V1RLWm5KLzk3QytHZWhvZU5ROUtjYlczQjlacUF3bUxpTy96R00xTk5lNWltWUl3UUFHQklZU0VSZy8xTkFSQkVJUm5rTWlrRUlSaFJITFlxVGwvak1xRDIyZ3R6TzIwUHlBaGhmaEZhNG5OWGkyS1h3NHpXN2E4eGRhdFg0aTJwRStJUXFGZzgrYTNobm9hZnVWME9MQmEydnd5MXYzNzFhalVLcUlpdmUrbTE5YzNZSGM0aVl2MXZuaTlkNjhTblU1TGRIU2t6L0VNQmlNV2k1V29LUC9jbmJmWjdKVGRxeUFqZlpUUC9iZnZGQkFkRmVtMzUrdXRtcG82cmw2N3haTEY4MUdybiszbGRtYXprYUNnY09RSzhhZW1JQWlDMERmeW9aNkFJQWdEWjJ1cXArVEwzM0RteCt1NTg0dC84QXBRS0xRNjRoYXZZOW8vL1o1Wi83V1Y1QTFiUklCaUdBb1BqK0NOTjRiWFJmUFRTaTZYczNuejI0U0doZzMxVlB6S1lqRjZNakVHYXMrK0k1dzdmN25UOWhNbnovSFZWenRvYXpONXR0bHNObmJzM00vTzNRZTZiS2w3NXV4RlB2cjRTNy9NRFNEbjRoVysydm9kRFkyZGEvTUE3TjEzaE1LaVVnQk1KcFBQWTN3NWZPUWt2L2pWNzcyMjdkNXppQTkrLzNtdnptOXFhaWJuNHRWQnJURno4ZEkxL3VFZi80My8vUGtIdUZ5RFZ4eFZjamt4bTQyRE5yNGdDSUl3Zklud3RpQTh3OHcxVlpUdCtDUFYzeDlBZXV3T3VpWThpcVMxcjVPNC9FWGtHdTBRelZCNGtrSkRROW04K1cyKy9QTFRMaS8yaElHUnlXUnMzdndXb2FHaFF6MFZ2M3NTeXp4V3IxckNyMy83Unk3a1hHSEo0dmtBbkR4MURxdlZ5dHR2dm9KTUp1dnkzTzcyOWRXMHFaTTVlKzRTMzM5L25oYzJydTYwWDVJa1pESW9yNmppczgrM3NXSDlDc2FQRzkzanVDYVRtYVltNy9vd2JTWXpMUzBEZTIzLzk3Ly9HcHZOZHpIVHYvaXo5d2tNRE9qVk9DVWxaUnc4ZElLWTZDaHE2K281Y09nNGExWXRIZERjdW1NMkd3alVENy92RlVFUUJHRndpU0NGSUR5RERIY0xLTnYrUitvdW5vVEhMa1lERTBlU3ZHRUxzZk5YSWh0R0xSR0Yzb21JaU9CblAvdEwvdkNIRHpFYURVTTluV0ZESnBNUkZCVEVEMzd3M2xCUFpWQklrb1RkYmgyMDhiZC90NCs2Mm5yUGN4VVdsbExVbnFsUVc5ZUFScTNtbTI5M0FaQ2NuTWpxVlV1OHpuZEpybTVMcnZ6aGoxOWhOdnR1eFR0bjluUXlNMUs1bFp2dnRUMCtMZ2E5UHBDY2k5YzgyMkpqb2hneEloR1hTMEl1bDVNUUg4dWtpV1BadG4wdkRRMU5MRnd3dTgrZnV6L1liSFppWTZKSVN4dnAyVlpWOVlEQ290SmVaMFBjSzYva20yMjdpWTZPNUFkdnZjcmxLOWM1ZXV3MHdVRjY1cytiTlNqenR0c3M3UUVmL3dXWUJFRVFoT0ZQQkNrRTRSbFNmK1VNRlh1K291bjJsVTc3UWpJbU1HTGptMFJPWHpBRU14T2VOdSsrK3o0N2QyNm5xcXBTdENjZElJVkNRWEx5Q05hdDJ6alVVeGswRmtzYnlHU2RncDcrVWwvZmlFYXJZZHJVeVo1dEZ5OWVCZkRLWkxoODVUck56ZTVNaER0NWhYeTM4d0FBTHBjTHA5UEpQLzN6ejczRzNiSjVFeU9TRTZtcmF5UTBOSmhSSTBkNDlybGNUczVmdUlMSlpNWmtOblB1L0tWTzgycG9iUFo2UEhuU3VQWWdoUXU1WEk1Q29XRHRtbVdFaDRlUmMvRXEwNlpPOHNwYWNEZ2NLSlVEKzFQS1lEQlNkcThTZ0FjUHFnSEl5eTlDcFZLaDF3Y3dNaVVaZ1BqNFdLOGdTYzdGYTU0bEtUMHBLU2xqNnplN0NBNE80czNOTDZIVmFwZzNkeWIxOVkwY08zNEdnOEhJeWhXTGtjdjl2QXBZSnNOcWFVT3JFOFdaQlVFUWhONFRRUXBCZU5xNVhOUmVPTTY5blo5aHVGdlFhWGZFMUxtTWV2azlnbExIRE1Ia2hLZlp4bzJidUhMbEV1Zk9uUUZrU05MZ3JUOGZqbVF5T1NBeGUvWThwa3laT3RUVEdWUjJtM25BQVFxbjArbTUyTFpaYlJoYWpaU1UzaU00MkgyQkdoWWFRbHhjTkUyTnphU25qNktnb0FpQUNlTkhjK255ZFpLVEVnZ0xEY0ZrTWdNUUVSN0czRG5UQVNnc0txVyt2cEU1czZjQjBORFF4SzNjUEs4NzlFbUpjU3hiK2pCSWE3UFpPSC9CSGRDTmpBam5MLy84UjczK1hDVEpoZUtSVExRNXM2Y3hmZG9rVktxSHhTeDM3anFBd2RqR201dGY2djJMMU83R3pkdmN5U3RpOWFvbDFOYzNzbnZQSVFCUFRaQURCNDhETURJbHlST2s2SytjbktzY1BucVM2T2dvdHJ5eHlTdklzbUg5U2hRS0JSY3ZYYWUrdnBIMTYxWVFHaG95b09meklrblliR1lScEJBRVFSRDZSQVFwQk9FcFZwZHpncEt2Zm9lcHFzeHJ1MHl1SUdiZWNsSTIvWUNBK0JGZG5DMElNSFhxZENaTnl1TGt5ZU1VRnViamREcEZ2WW9leUdReUZBb0ZtWmxqeU01ZTdIV3gralFiU0VhOTNXNGI4UE5iclZZKysveGJ6K09HeGlhS1MrNHlZL3JEN0lueThpcU9IRDNGbi96a0I1NXRqWTNOSER4MG5KZGVYT2MxWGt4TUZERXhVUUMwdGhvd0d0dklYamdIZ0lMQ0VtN2w1aUdYOWY3T3Y4UGg0RGUvKzdUTC9kT25UZUxVOXhkd09CdzRuUzRPSER6R3dVTW52STVSS3BYOC9kLytLUUI2ZlNEWGI5eW1zYkdaOFBDKzFWMjRjdlVtTlRWMUJPaTBwSTRhd2YvMWYvNDVBSHYySHViSzFadjgxVi84R0oxdVlMV0VUQ1l6dS9jZUlqKy9tSkVqazNuMTVRMW90UnF2WTJReUdldldMaWNvU00rcDc4L3ozNy81STR1eTV6SmplaFpLcFgvZTl3NC92TGNFUVJDRTU0c0lVZ2pDVTZnbC93WUZILzA3eHJKQ3IrMXl0WWI0SmVzWnNmRXROT0ZSUXpRNzRWbWpWQ3BadW5RNXMyZlA0ZVRKRTFSVWxHT3pEVjc5Z1dlWldxMG1PWGtFMmRtTENRZ0lIT3JwOUlsTXJvQitMdTF4T1FmZXVsYW4wL0hYZi9rVEFMNzRjanRSMFpFc1g3b1F0VnJGSHovOUJvQ3N5ZU05V1FRZExsKzVUbnI2S01hTVNhZWdzTmpuMkU2bkUrVWp3U0twdlE2RFF0SDdJSVVrUVVOREk5T21UaUlxeXJ2VjZabXpPYlMxbWNoZU9BZWJ6Y2F4NDZjWlAzNE14Y1YzaVlnSVk4em9kS0FqdTRiMnoyVUNaODVlNU1yVkd5eGJ1ckRYODJob2FLSzh2SXJwMHlaN1pXWklrdVNwMHpFUWtpUng1ZXBOanA4NGc4bGtKalUxaFFuangxQllWTkxsT2VIaG9VeWRNcEhDb2xJT0h6bkp1Zk9YbURFOWkrblRKZzg0V09MMHczdExFQVJCZUw2SUlJVWdQRVVNZHdzby91eFhOTjN5WGp1dDFBZVR1UElsa3RlOGhsSWZQRVN6RTU1MWdZRjYxcXhlRmRkT0FBQWdBRWxFUVZSWlIyTmpBOWV1WFNFL1B3KzFXbzNOWm50dTYxWW9GQXJVYWpWMnU1M1JvOGVTbFRXRnNMQm5zMFd2WFA3d0l0N2g2TnZkYTMrMEhuVVhGM1duOWN2a2NwUktwZWN4Z05saXBiYTJudVZMRjZKVUtpa3FkbCtRejVzNEZvZkRTVTFOSFdhTDcrQ1p4V3BEclZGN0hqdmJneFQ5cWFHUW5qNkt6SXhVcjIyWHIxd0hZT2FNTEJvYW1qaDIvRFFUeG8ybXF1b0JzVEhSekpyWmVibFBSRVFZSTBZa2N1MTZMb3V5NS9hNk5zWDFHKzRXMGRPbVR2TGFmcmVzbkZhRHUyVm5ma0V4STVJVCs1eWhBYkQvNERFdVhicE9jSEFRbTE5L2tidGw1ZXpjZGFESDg1UktCWC96VjMvQzk2ZlBjL0hTTlM3a1hHSHFsSWw5ZnY3SCthdXRyU0FJZ3ZEOEVFRUtRWGdLbUtzcktQNzgxOVRsZUtjV0s3UUJKSzk3bmVUMVcxQm9kVU0wTzJHNENRK1BZTW1TNVN4WnNwekt5Z3BLUzBzb0tpckU2WFFYQWJSYXJkanR2dHNkUHV0VUtoVWFqUWE3M1lGS3BTUTlQWk5SbzFKSlNFZ2M2cWtObUhlUXdvN0ZZa1NyN1YwdGdDZHhJVmxZV0VKSnlkMU8yMy8vMFJlZWo1MU9GK21QZExEb1lEYWJ2ZTdvZHl4WjhudWhSNkROWkFMb1ZRYkI1RW5qMmJYN0lFVkZkeGt6SnIzSDR4ME9COWV1NTVLY25PQlp5dExoeXBXYjZQV0JHSTF0WExod2hlTW56ckRsalUyZTQzcmJJV1BoL05tb2xDb1dMcGlGUnFOaDVNaGt6ektabnFqVmFwWXZ5MmJHOUN4YVdneTlibTNhSFJHa0VBUkJFUHBLQkNrRVlRaFpHK3NvM2ZvN0hwemFENCswa1pNcGxTUXNlNEdSTDcyTEtqaHNDR2NvREhlSmlVa2tKaWF4WUVFMmpZME5QSGh3bjliV1Z0cmEybWhwYWNab05HSTJtOUJxdGJTMnRnNzFkUHNrT0RnRWk4V01UaGVBWHE4bkpDU1V3TUJBZ29PRGlZdExJRHo4MmN5WTZNcmpGN0hOalRVRUJUc0kxUGY5YnJ5L3JWaVdqVWFqSmk0dXB0dmpIanlvd2VFanE4ZHN0aEFUL1hDSmh1VHFmNUJpNzc0akhEcnNIUkJ1YVhuNDNtNHp1b01Vb2FFOVo2Mk56a3hqcjBMT3RSdTV2UXBTNU40dXdHaHM2OVJpdGE2dWdUdDVoY3ljTVlVTE9WZDQ3ZFVOYlAxNkYxdS8yY2xQLytSZFhDNVhwM29TWGRIckExbSs3T0h5ay81MEh3a05EZkZ2QVUxQkVBUkI2QU1ScEJDRUllQ3kyN2kzODFQdWZmY3Bya2VMaXNsa3hNNWJ3YWpYZm93Mk9tN29KaWc4bDhMREl3Z1BqeGpxYVFoK0lra3VXbHZxTUxRMm9GTDM3Z0ozc0tTa0pISHZYaVYzeThxN1BVNHVrek5paEhkV2l5Ukp0TFMwZW5XNXNEdmNkUTc2VXR4UkpwTVJFaExNdUxFWmhJV0ZjdmpJS1VhUFRpTTVLWUZyMTNQUjZkelphcFZWOXdrSTBCRVEwSE1XZ1U2bkpYVlVDaVVsWmJTMW1Ybzgvc0tGeTRTR2hqQTZNODFyKzlIanA0bU1EQ2RsUkNJWGNxNmcxV3A1Yzh0THRMUzB0aGZ5ZFBhcE5rVE94YXNETHBDYm1CQlBZdUxBZnc4OW11RWpDSUlnQ0wwaGdoU0M4SVExWHI5QS9nZi9DMHZkQTYvdEVWbHpTTnZ5cHdRbXAzWnhwaUFJUXU4b2xTb2NEdmVTSFVseVliT2FoM2hHOFBtWDI0R3U3K3c3MmdNUEhaMHVPdFRXMW1PejJZbVBqKzEwYkY4eUtaUktCZSs4L1NyZ3poUTRmdUlzeVVrSkJBVG9XTDUwSVNrcFNRQ1UzaTBuTWFIM0YrZmp4NCttcVBndUZSVlYzUjVYVVhtZjZwbzZWcTFjNGpYdmtwSXlDZ3FLZVdIaktxL2o5ZnBBOVBwQW1wdGJBTkJwZXgra09IcnN0TStXdzA2bkMwbVNVQ2dVUFhhRHlWNDRSd1FwQkVFUWhDRWhnaFNDOElSWTYyc28rTU8vVTMvcGU2L3R3V25qU0gvN3p3Z1pQYW1MTXdWQkVQcEdIeFNPeStXaXpkalV5KzRLRWpDQUhxYTl0SFRKQW1iT3lQSzVMK2ZpTlk0ZSs3N1Q5c29xZDBEMzBRdG11LzMvWisvTzQ2T283LytCdjJidjNkd0h1WUJ3aFB1K1JWQVJCUlhVaXZkWnRXcHR2ZTNQcTFyclVhM2ExdGF2WjZ1dFdxOHFpZ3FJZ3FCeW84Z1pyb1FrSkNFSnVjKzlyOW41L2JGa2t5V2JlemVUM2J5ZWowb3puL25Nekh1VGdleTg5L041ZjVwSFVuVHZiY3gzUDJ4RmJVMGRmdnVibTN4dFI0N2tvYlQwQk83NDdjM3dlRHlvckt6R3RQTVdCanorU0U0ZVJtV05nRWJUc2lySHVMR2pjTTlkdHlJeE1SNjVSd092VGdJQVE0ZGs0S1licjhMZ0RQOEhmNzFlaDR5TVZFeVpQQUZIQXh4ZlhsRUZBSjFPbFZtL1lSTkdqeDZKRWNNejJ5UjZBTzlTcjIvOTV3TWtKeVhpcGh1dmhscmROMjhCbFVxKzFTUWlvdTdoYnc2aUVKUGNMaHhmOVNHS3YvZ3ZQSzJXZmRURUpXTFVqZmNnN2F3bEhSeE5STlF6VWRIeGlJcU9oeVI1NE9wa3lWbUxwUkYybXptbzEyOXNhTUxhZFQrZ3RLd2N0OTkyQXdDZ3ZyNmgzU2tmOWZVTkFkc1BIYzZGd2FCSGNsSkxEWkhtd3E1S1pkYy9wVGNhemNqSnljZUZwOVNEV0xya1hMejYrdHRZdjJFVFltTmpBQUJqeDQwS2RBcXMvdXBiekQxdHBsOGhTbzFHZzhSRVRjRCtwMm85WmFWWlJrWWFycnJ5a25ZTFl4WVZsM2hmZjNMSE5WUnljdk5oc3pzQ1hzUGxjbUg1cDZ1ZzFXcHh6ZFhMZkFrS2s4bU1GVitzd1RrTHo4Q3d6TkFVajFXcDVaMXFSRVJFNFlkSkNxSVFhamk0RzdsdlBnOWJWYXRod0FvRmhweDNHYkt1dlFOS1E1Ujh3UkhSZ0NBSUNtaTBIYThPSkhwRTJPMFdvQmQxRE54dUVRVUZoY2pOTzRiYTJucTRYQzZVbmFqQW1ORWpmWDJ5RHh4R1RrNWV3T09kQVZhVXFhbXBRMUZSQ2ViUG0rM2YxK250MjNvMFFKUFJqR09GeDF2RjR6K0M1SWROMjZEVGFURnAwbmkvOXFnb0F5NDQveHhvTlJxc1h2TXR4b3dlaWZpNHRrVXpSVkdFdytGRWJFelhWa3pwamtEWEE3eXZNemUzQUtPeVJuUzZ1b2ZGWWdzWW15aUsrR3pGVnpDYVRMajV4cXNSSGQzeWUwZWxVc0h0Y3VPREQxZmdxaXQvNGZlekNncEJnRWJUOVdrcVJFUkVBSk1VUkNIaHFLOUIzcnYvUU0xUC9oWGtZMGFNeGZpNy9vam9ZWUUvcFNNaWtvTk9GOVdyQkFVQU9KME9mTHJpSzJpMUdreWNNQVlUSm96RmlPR1pmb21FaFdlZjBhM3BIbHUyL2dSQkVEQjcxalMvOXBxYVdzVEVSUGs5dUI4OVdoQnd1Z1RnbmVxUW5YMFlTNWVjNnpkVm85bTBxUk94NGJ2TnNObnNPT3ZNdVg3N21ndFFOallaSVVrUzR1TGpZRFNhZkZOT1duTTR2SVdRNitwYVJvVTRuVTVJa3VUWDFscGlZbnk3Q1lnOWU3TmhNcGx4eHZ3NWJmWTFIK0oydTJHeFd1RjBPaEYzU3JMRDdSYng1Y3B2VUh5OEREZis4a3EvWlU4bFNZSWdDRmgyeVJKOHZQeExmTEo4SlM2N2RDa21UUndYTUpZZWtTVG85TUZQNmhBUlVXUmprb0lveUNwKytBcDU3NzRFMGQ1UzZWMFZIWXVzNis3QTRFWEwwR20xTWlLaVBpWUlBdFJxTFZ5dWpxZUZkTVJnTU9DV202OUZlbnBLdTlNd2FtcHFjVFR2V0x2N1dqdDRLQmNIRCtWZ3l1UUppSStQdzlwMVAwQVFCTmhzTnVRWEZHSGloTEYrL2FkTm5ZaUZDOC93YmJ0Y0xyejIranNBdkltQW0yKzZHbEVHUFk0Zkw0UFZhb1BOWm9OVzQ1Mm1rWmQvRE50MzdNTFVLUk13dUZYUlRMMWVoNEpqUmRpNzl3RHlDZ29oQ0FMUzAxS3c0dk92VUZqVS9rb2xyNzcrZHBmYUFPRGhCKzhNdUpKSVJVVVZmdGk0SFZNbVQwQktxK1ZYbXpVbkpENy80bXRmVytiUUROL1gxZFcxV1A3cEt0VFZOeUFxeW9BMWE5YkQ2WExCNFhEQzZYVDVwc3kwMW55dVlDVXFPSXFDaUloNmdra0tvaUJ4bVpxUTgvb3pxTjJ6emE4OWZlRkZHUFhMZTZDTzRacnpSTlIvNlEyeGNEWFY5T29jbmEwR2NlaHdMdkxhU1ZLY090MWo3OTREaUkySnhwSUx6Z0VBVk5mVW9xaW94SnNvU0UvRnVlZWM2ZGRmbzFFajdtUk5DY0E3Z3FHMVlabERjUEJnRGo3LzB2c2dIaHNUamF5czRaQWtDZXZXYlVSOGZCd3VPUDhjdjJOT216TURYNjFaajlWcjFrT24wK0tDOHhmQ1lOQmowYUlGc05uc0hiN1dydEpxQTlkczJMTDFKd3dhbElpTEwxb2NjUC9vVVNNd1kvcGtIQzg1QVlWQ3dPSkZDNUNjM0xLRWNIeDhIRnd1RjVLU0VoRWZId3VkVGd1RFhnK2RUZ3Y5eWY4MzZIWFE2WFRRNmJWUXFWUlkvdWtxZkxseUxUTFMwNUNZR04vTFZ5WkFwNC9wdkJzUkVkRXBCS20zQzJrVEVXcDNiMFhPUDUrRHk5Z3luRmVUa0l6Si8rL1BYTFdEaVBwRVkwTWxiRllUQUNBK0lSVjZRK0E2QiswUlJUZHFxMHZnOFlpaENLL2JMQllyNnVvYmtEbDBzRjk3OHpTRm5uQzUzTDRsUFJNUzRxRlNlVWQ4VkZSVVFhRlErRTJIa0pzb2luQTZYZERyZXo0YXdlbDBRcVBwV2xGUHdEdWxwYUs4Q3VQSGorN3hOWnNwRkVvTVNzMkVRc0hQdzRpSXFIdVlwQ0RxQmRGdVJkNDcvMERGeGpWKzdXa0xsbUxzclE5Q3FXODdoSmVJS0JSNm02VHducU1LTnFzeDJLSFJBR1F3eENFdUlVWHVNSWlJS0F3eHZVM1VRMDFIRCtEdy96MEJlMjJscjAwZEc0OEpkeitCcE9uek9qaVNpS2gvaWs5SVpaS0Nnb0lKQ2lJaTZpa21LWWk2U1hLN2NleVRmNkZrOVVkKzFmQ1RwcCtPaWZjK0RWVjA5eis5SkNMcUw2S2lFMkF4QjE2SmdxZ3JvbU1TNVE2QmlJakNHSk1VUk4zZ3FLOUI5dk1Qd0Z5YzUydFRHcUl3NWxmL0QrbG5YeWhqWkVSRXdSRWJsd3k3elFSUmJMdkVKbEZubEVvVlltS1RPdTlJUkVUVURpWXBpTHFvOGNoZUhQamI3K0UydHd5RmpwODRBeFB2ZlJyYXhQNVRiSTJJcUxjU2tqSlFXMTBLZ0dXcnFEc0VKQ1psZE42TmlJaW9BMHhTRUhYQjhaWHY0OWpIL3dJOEhtK0RJR0RrMWIvRzhNdHZrVGN3SXFJUVVLdTFpRXRJZ2JHeEdxeXZUVjBoQ0FMaTRsT2hVZ2RlVXBXSWlLaXJtS1FnNm9Cb3QrSHd5MCtnZHZkV1g1c3FPaFpUSG5vQjhSTm15QmdaRVZGb0dReXhjTHNjc0pnYjVRNkZ3b0FoS2g1NlE0emNZUkFSVVFSZ2tvS29IYmFLVXV4Lzd2L0JWbG5xYTRzZVBnWlRILzA3cDNjUTBZQVFHemNJRUJTd21PcmxEb1g2c2FpWVJNU3lEZ1VSRVFVSmt4UkVBZFR1Mm9KREx6OEJqOFB1YTh0WXRBeGpiMzBBZ2tvdFkyUkVSSDByTmpZSmtDUllyVTJRbXFlOEVRRVFCQVVNVVhGTVVCQVJVVkF4U1VGMGl1TFAzMFhoSjIvNnRnV1ZHaFB1ZkJ5cFo1NHZZMVJFUlBLSmpVdUdXcTFGVTJNMUpJbUpDdkltS09JVFVxSFRSOHNkQ2hFUlJSZ21LWWlhZVR6SStkZHpxTmk0eHRla1RVN0YxRWYvanVqTVVUSUdSa1FrUDcwaEJtcU5GZzExRlJCRk41TVZBNVFnQ0ZDcU5FaElUSWVLSXd1SmlDZ0VtS1FnQXVCeE9uRHd4ZCtqYnQrUHZyYllVUk14N1E4dlFSVWRLMk5rUkVUOWgwcWx3YURVWVRDYjZtRXkxc2tkRHNrZ09pWVIwVEdKY29kQlJFUVJqRWtLR3ZCY3hnYnMvL1B2WUNyTTliVU5PdTFzVExyL0dkYWZJQ0lLb1BsQnRhbXhHbmFiR1I2UEtIZElGRUtDb0lEZUVJTzQrQlM1UXlFaW9nR0FTUW9hMEd5VlpkajM5TjJ3MTFiNjJqSXZ2ZzZqYnJ4WHhxaUlpTUpEWEh3S1ltSVNZYk9aWWJVYTRYWTU1QTZKZ2tpbDFzQmdpSVBlRUEyRmdtOFppWWlvYi9BM0RnMVlwbU01MlBmc2ZYQ2JqZDRHUWNDNDJ4OUJ4cUpsOGdaR1JCUkdGRW9Wb3FMakVSVWREMG1TWUxlWlliZGJJSW91ZUR3aUpJK0hJeTM2T1lWQ0NVR2hnRUtoaEVxcGhsWWZEVDBMWWhJUmtVeVlwS0FCcVhiWEZoeDY2WEY0WEU0QWdFS3R3WlNILzRyRWFYTmxqb3lJS0h3SmdnQzlJUVo2UTR6Y29SQVJFVkdZWXBLQ0JwektyZXR3NU5XbkFVa0NBS2hqNGpEdDhaY1JNM0tjekpFUkVSRVJFUkVOYkV4UzBJQlMvZU1QZmdrS2ZmcFFUSC9pVmVpUzAyU09qSWlJaUlpSWlKaWtvQUdqK3NjZmNPai9IdmNsS0tJeXN6RHo2WDl5aVZFaUlpSWlJcUorUWlGM0FFUjl3WmVnOEhnQU1FRkJSRVJFUkVUVUh6RkpRUkdQQ1FvaUlpSWlJcUx3d0NRRlJUUW1LSWlJaUlpSWlNSUhreFFVc1ppZ0lDSWlJaUlpQ2k5TVVsQkVxcy9leVFRRkVSRVJFUkZSbUdHU2dpS09zZUFJRHZ6bElTWW9pSWlJaUlpSXdneVRGQlJSck9VbDJQL012ZkM0bkFBQWJYSXFaanoxQmhNVVJFUkVSRVJFWVlCSkNvb1lqdm9hN0gzcVRyaXRaZ0NBS2pvV001NThIZXFZT0prakl5SWlJaUlpb3E1UXlSMEFVVEM0TFNic2ZlcE9PQnRxQVFBS3JRN1RuM2dWK3JRaE1rZEdSRFJ3U0pJRXU5MENsOU1PdDhzQlVYVEQ0eEhoOFloeWgwWmhTcUZRUXFGUVFxbFVRYVhXUXEzUlFhZUxnaUFJY29kR1JFUWh3aVFGaFQyUDA0Rjl6OXdMVzBVcEFFQlFLREgxa1JjUk0yS3N6SkVSRVVVK1VYVERialBEWmpYQzVYSkFFQVJJa2lSM1dCUWhtcE5jYnJjVERvY1ZncUJBbytTQldxMkZQaW9XT2wwMGxFcStuU1VpaWlUOFY1M0NtdVFSY2VDdkQ4RjBMTWZYTnZIK1B5Rmg4aXdab3lJaWlueVNKS0dwc1FwMm14V1NKUHExRTRXS0pIbUxZcnRjRHJnYWEyQlcxRU9yaTBKOFFxck1rUkVSVWJBd1NVRmhMZStkZjZBKysyZmY5cWdiN2tiSzZlZktHQkVSVWVRek50WENZbTZRT3d3aWVEd2liRllqYkZZam9xSVRFQnVYTEhkSVJFVFVTMHhTVU5pcTJ2b3RUbno3dVc5N3lQbFhJUE9TRzJTTWlJZ29zam1kTmpUVVZjTGpjY3NkQ2xFYkZuTURiRFlqRWhJem9OSG81QTZIaUloNmlLdDdVRml5bEJ4RHpyK2U4MjBuelp5UE1iYzlLR05FUkVTUnpXSnFRRjFOR1JNVTFLOTVSQkYxTmFXd21CdmxEb1dJaUhxSVNRb0tPNkxkaWdOL2ZSZ2Vwd01Bb0UxT3hjUjduNVk1S2lLaXlOWFVVQTJqc1ZidU1JaTZ6TmhVZzZiR2FybkRJQ0tpSG1DU2dzTE9vWmNlaDYzcUJBQkFVS2t4OWRHL1EyV0lsamtxSXFMSVpETFd3V28xeWgwR1ViZFpMVTB3R2V2a0RvT0lpTHFKTlNrb3JKUjg5UkhxOXU3d2JVKzQ4M0ZFWjQ2U01TSWlvc2pWMUZnRHE3VUpBRmZzb1BCa05qZEFranlJalJza2R5aEVSTlJGSEVsQlljT1lkd2dGSDc3dTI4NDQ5eGRJUGZOOEdTTWlJb3BjTnFzSk5xc1I0SktpRk00a0NWYUxFVGFyU2U1SWlJaW9pNWlrb0xEZ2JLcEg5bDhlQWp6ZTlkR2pNck13OXJhSFpZNktpQ2d5dVYxT05EVldRNUk4Y29kQzFHdVM1RUZUWXpYY2JxZmNvUkFSVVJjd1NVSDluOGVEQTM5NUNDNWpBd0JBYVlqQzFFZi9Ea0hGMlVwRVJLSFEwRkRKQkFWRkZFbnlvS0crVXU0d2lJaW9DNWlrb0g2djRIOXZ3SmgvMkxjOStZSG5vVXRPa3pFaUlxTElaVExXUVhTNzVBNkRLT2hFdHdzbUV3dHBFaEgxZDB4U1VML1dsSnVOa2xVZityYUhYM0VMRXFmTWtURWlJcUxJSlVrU3pLWjZqcUtnaUNSSkhwaU45WEtIUVVSRW5XQ1Nndm90ajlPQnd5OC82ZHVPeVJxUGtWZjlXc2FJaUlnaVcxTmp0ZHdoRUlVYzczTWlvdjZOU1FycXR3by9lUlAyV3UvOFVZVmFnMG4zUHdNSWdzeFJFUkZGSnRIdGhzTnVDY3E1eWs1VTRQc2Z0bmJZcDZpNEJGYXJOU2pYQTRDYTJqbzBHYnUyZ3NPV3JUL2gwT0hjb0YzYjZYUkI2bVFWRktmVDJXbWY5bmc4bmk2L3RyNVVYbDZKeGlhajNHRjBtODFtaGtkMHl4MEdFUkcxZzVVSHFWOHlGK2VoNU90UGZOdFoxOTBCZmRvUUdTTWlJb3BzZHJzWkhvOFlsSE9kT0ZHSnJkdDI0dHh6emd5NDMyZzA0OE9QUGtkVzFuQmNkODJsUWJubWY5OWJqcEVqaCtIeVN5L3N0TytSSTBlUm1Ua1lreWFPNi9WMW5VNFgvdnYrSjBoSWlNZGx5NVpDcVZRRzdMZDZ6WHJVVk5maG1xc3ZRVUpDZkxldThlNTd5Mkd6MlhESGIyNXE5L3lkV2I5aEUzS1BGdURldTI5cmllbXJiMUZaVllQYmI3dWh3Mk1sU2NMV2JUc3hLbXM0TWpKYWFrSzkvK0ZuR0pZNUJOZWUvQms2blM1ODhPRm5tRHg1UEdiUG1nYWhuUThXamgwcmhsdnMyYjAyS0RrSmlZbmQrLzZkU3ZLSXNObk1pSXJ1M1htSWlDZzBtS1NnZmtjU1JSeDYrUW5mY3FNeFdlTXg5TUpyWkk2S2lDaXkyYXg5OTRsNGJHdzBUcDg3Qzl1Mjc4VEJRN21ZUENsd3N1Qm8zakVjUDE3YTdua1duSFU2dEZvdEFPK0R0SUNlajdiN3gwdi9nczN1NkxUZkl3L2REWldxSlZHZzBhZ3hablFXTm0zZUFidmRnYXV2dkFRYWpkcnZtTHo4WXpoMEtCZWpSbzFBZkh4Y3QyT2JQblVpVnE5WmorenN3NWd4WTBxM2p3Y0FxOVdHaG9ZbXZ6YUwxWWFtTG95RUtDd3F3UThidDBHcjBmaVNGR2F6QlhhN0EybHBLYjUrQ29VQ0tTbkorR2J0OThnOVdvQkxmbkVCNG1KajJweHZ4UmRmdytsMFFxSG8zb0JlbDh1RnhZc1dZUDY4MmQwNkxoQ2IxY1FrQlJGUlA4VWtCZlU3eFYrOEMydFpNUUJPOHlBaTZndVNKTUhsNnZ3QlBaZ1duRFVYZWZuSG9GQzAvKzk3VFUwdGNvOFd0THYvalBuK2haUTdPbGRubkM0WFJtVU54NFFKWXdQdUx5d3N4cjc5aHdKTzJUaDd3VHhJa29UTlczN0VOMnUvdzdKTGx2ajIyV3gyZkxWbVBSSVM0bkRac3FVQlJ4ZTgrZThQVUZGUjFXbU1xOWVzeCtvMTY5dmRmOXFjR1ZoeXdUbWRucWU3OXUwN0FMVmFqYWxUSi9yYUtpdTlkUjNTV3lVcFZDb2xMcjdvUEF3ZE9oaHJ2dDZBZDk3OUdQZmNkYXRmVXFmWjNOTm1ZdkdpczdvVng5Lysva1lQWDBGYkxwZmRtOWppK3dzaW9uNkhTUXJxVnl4bFJTaGU4YTV2Tyt2Nk96bk5nNGdveE93MmM4aXY4ZWZuWDI3VEpra1NWcTVhaDVXcjF2bmFsRW9GZnYvd1BRQ0FNK2FmaGpQbW45YnVPU3VycWxGVlhRc0FFRVVSRm9zVlJjVWxmbjIwV2kweTBsTngvSGdaYkRZYkFNRHVjS0tob1FtNXVma0FnUFNUb3dOU1V3ZTFPNnJEYXJVQk9PVFhkalR2R0tTVG8vN1MwMUl3Yk5nUURCbVM0VHN2QU96TFBneVR5WUt6Rjh4RFNVbVpyMTJuMDJINDhLRUFnRVhubkFtcnpkNzZHNE82K2dZa0pTVUdmdUdTQkl2VmlxaW9LTC9tcEtRRTM5ZHV0eHNxVmUvZjVsbXNWdVFlTGNEVUtST2gwMmw5N2VVbmt5cnA2YWx0anBrMmRTTFMwZ2JCWnJNSFRGQUFnTWxrUm1sWmViZGk4WWpCWFhYR2JqTkRiMmc3MG9PSWlPVEZKQVgxRzVKSHhPR1huNEIwY2s1MDNOZ3BHTHIwYXBtaklpS0tmQzZYcmRmbjhIZzhlT2JQTC9tMVBmM00zd0VBU3k0NEI3Tm5UZTNpbWJyK3lmYUc3N2JnMkxGaTMzWitRUkh5QzRyOCttUm1Ec1l0TjErTFRadDNvTFRzQkFEQTdSYlIxR1QwSlRRdXVmaUNMbCt6dGM5V3JJYmI3VjliNGZqeHNvQjlOMjNlNGJlZG5wNkszL3o2bHdDQXJLemhmdnUrWGI4UmUvWWV4Rzl1L3lXU0VoTndxbjM3RDJIemxoOXh6VlhMTUd4WTIwVCt5bFZyWVRKYjhNdnJyK2pXNndHQTdBT0hjU1FuSDB1WG5JdTQyQmpVVk5mQjdSYVJmZUF3RGh6TThmVVRUOWFVZU8yTmQ5czdsWis1cDgzd3ExRnk0T0FSSERoNHBOdnhCWXNnQUM2bm5Va0tJcUoraUVrSzZqZEt2LzRFNW1MdnAwOEt0UVlUNzN1YTB6eUlpUHFBeStXRUFLQm5hMDk0Q1lLQXkwNFdyV3llR3RHOG5aR1JHdkJodTdjdVhMSUlEcWNUQVBET3V4OWo3TmdzekovWE1nVmsxZXAxVUNxOG4rVGZkT05WQUx5cmJQejF4ZGN4WS9wa0xGMnl5TmYzNjdYZmRmdjZkLzcyVndHbmYzZ2tEMTUvNDExTW1qUU9DeGZNRDNpc1N0MytXN0NaTTZkaTErNXNyUGg4RFc2NzVUcS9ZcGt1bHdzYk4yNkRScU5CU2tweXdPT2pvNk93UC9zdzZ1c2J1MTFrY3MvZUE2aXFxb0ZCcndNQXhDZkVZZkdpQlg1OTNHNDNObTdhanFGREIyUGMyRkZkT3UvZ1ZnVTNBZUQwdVRPeDhPeVc3MDFsWlRVc0ZodXlzb2I1Mmh3T0o0cUtTekJpZUNhMFdnMitXck1CaWQwc090b1JsN3R2cHpnUkVWSFhNRWxCL1lLOXBnS0ZuN3psMjg2NjRTN29CcVhMR0JFUjBjRGhFZDJRZXBtbEVBVEJOMVdpZVdwRTY2a1RraVRodis4dlIrYlF3VzFXL2JCYWJmam5tKzloM3VtemNQcmNXUUM4dFJ3YUdobzd2S1pTcWZUVlJQQjRQSWlOaWZhdmthQlVRcUgwTDg2WVgxRFVadlJEczYzYmRtTDdqbDBCOXdWYSthUzlCRUR6S0FPOVR1YzNCYU9ya3BNU2NjN0NNN0Ird3lZY0t5ekdtTkZadm4wYk4rMkF5V3pCelRkZURmM0pSTUtwcGsrYmpHM2JmOGFldmRsdEVnd2RxYXRyUUVuSkNjeWVOUTFxdGJmNFozeGNiSnRDbFllUEhBVUFuRFpuZW85WFNGRW9sTkJvTkw3dGZkbUhVVmg0SEwrNzczWmZXME5ERTc3NDhodmM4WnViRUJNVGpjc3Y2M3psbHE2U0FIaDZ1TUlJRVJHRkZwTVUxQy9rL1BQUDhEaTluMmpFakJ6SGFSNUVSTjJrVkxiOFNoZTcrZkFsaWlJRXFYY2pLVG9qQ0FJOG9nZkZ4VzFYNnlnN1VRR1R5ZXg3TUFhQWdtUEYrUHlMTlIyZU16RXhIdmZlZlJ2c2RnZEVVZlE3SHZCKzRtOVE2UDNhOXU0N0NBQ1FKS0NrcEF5Wm1TM1RKY2FQRzlYdVEzZGVmcUh2Mk00RUdsM1JHWXZGaXJ6OFF0KzJUcXZCbE1rVFlMSFlzRysvdHhhR3krWENUenYzWUhCR0d1b2JHbEYvU2hKbjhxUnhVS2xVU0VwS3dMQmhRN0J2L3lFc1BIdCtsMnRUN00vMlhtZld6STZuNWh3NmxBdEJFSkNSbmdhcjFkcGhYNDFHRzdBdWhTQUllT25sdDA0bXRMejNvTWZqOGF0ZDB2eDkvUGZiSC9rS1hNNDdmWmJmQ0l5ZUVpUkFETktTdTBSRUZGeE1VcERzYW5kdFFjUEIzYjd0OFhjOUxtTTBSRVRoU2ExdStWVGQ1YkozMExNdFNmSUF2Wjd3MFpiYkxhSzhvaElORFkyWU9tVWloZzBiZ2g5LzJnMlh5dzExcStrT3BhWGVXaEVqUjdRTTlSK1ZOUnkzMzNhRGQzOVpCZGF1K3g3bkxWNkE0Y09HK3ZvMFQ0TXdtYjJGUDV1WEkyMG1langrRCtnMXRYVTRkcXdZYXJVYWVmbUYyTDBuRzVkZmRxRXZNWkdjbklSeDQwWUhmQzFOeHBiaW9xSW80c1NKaXZaZjk4a2trY1ZpOVN1V2VTcUZVb2toZzcyakJ1dnE2ckZxOVRxb1ZFb0lRc3ZvajV4V1JUaWJYM05WZFMyK1dmdDltL09OSHpmYTkzcW5UWjJFVmF2WElUKy9DT1BIQjM1TmZqRzczZGkzL3hBeU13Y2pOWFZRdS8wY0RnZnlDNG9nU1JKZWVlMC9uWjczc2t1WFlzcmtDVzNhQlFHNGFPa2lYMEp0NTY1OXFLcXF3Uzh1T3MvWHA4bG93dHAxUDJEeG9yTjhTNW0yVzB5MG15UUlBSk1VUkVUOUVwTVVKQ3ZKN2NiUnQxLzBiV2NzWG9ib3pLN05ieVVpb2hZcWRjc0R1dDFtaHN2bGdGcXQ3ZUNJVS9VdVFTR0tJaW9ycTFGVlZZUGNvOTRINitmLzhqSkUwWU5CZzVJd2RjcEVEQjA2R051Mi80d1RKeXA4SzFzQXdQR1NNc1RGeGZwTm45RHJkZERydlhVTWR1M2VqNmdvQStiTW5oNXdWSURaYkFFQXhNWDVGMEVVM2FKZlBZZk5tM2RnNkpBTXVGd3VaR1lPaGlRQlgzejVUYmVYb2JSYWJYam52NTkwMnU5SVRoNk81T1MxdTErdjErT1JoKzd5YTd2aXNvdmFUWlIweDdpeG83QkdxY0MrN0VOZFNsSWNPbndVWnJNRlM1ZWMyMkcvM1hzT3dPMTJZL2l3b1NpdnFNSzExeXlEVXFGbzAyL2Yva1BZdC84UUVnTFVrQkJGRVFxRkFxTkhqL1MxSGMwdlJIMTlvOTlycjZxcUFRQU1IemEwdzhSSno0UnkzQkFSRWZVR2t4UWtxNUkxLzRPanpydld1c29RalZIWDM5WEpFVVJFRkloS3BZWldGd1dIM2Z2QTNsQlhqb1NrZEw4UkZ1MVJLSlFCYXk1MGg5VnF3Ny9mL2dnQWZOTXV6ajl2SVRJekJ5TmxrTGZBNDlBaDNsRURwV1hsdmlTRjJ5Mml2THdTa3dOODJnNTRDMTBlUHBLSHVhZk5nRXFsUW01dVBpUUpmZy9lMVZYZVpVaFByZi9nRmtVb1QwNDFLQzByeDZIRFIzSEY1UmRoMjdhZEFJQ2xTODZGdytHRXdlQ2RFaUtLSWx3dWQ4QTR2S05OdkF3R1BXNjk1YnAydnhmWjJZZXhlMDgybEVvRnJyNXFXYnUxSTFvLzNQdG1pQVNwWUxSZXIwUFd5T0U0ZHF3WUZrdkhVeklBNEtlZmRpTStQcTdEUXBndWw4M1VJUVVBQUNBQVNVUkJWQnMvL3JRYktTbkp1T3pTQy9IeXEvK0cyV1RCNU1uai9mclo3ZDdSRmlPR1oyTG9rSXdBNTNHaG9hRUpSL09PK2RxTVJoUGNicmRmVzFPVEVZQTNpZFY0OG12QVd5Y2pHRWtMaFNMdzhxaEVSQ1F2SmlsNnlWNWREa3RwRVd6VjViRFhWY0ZSV3dWSFl4M2NaaVBjTmd2Y1ZndmNabVBuSnlLNHJXWnN1WG14M0dINHFHUGlvTlJIUVdXSWdpb3FCdHFFWk9pU1VxRk5Ub1YrVURxaWhvNkVMb1hGUFltby8waElURU4xWlRFOEhoR2k2RVp0ZFNtMFdnTlVhbTIzUnd0MFYweE1OSzY4NG1JTUdaeU8zS1BIc0hiZDk1Z3plN3BmSDRQQmdMaTRXSndvYjVrcWNlSkVCZHh1RWFOT1dZYXoyZjdzd3hCRjBWY25ZZmVlQTJob2FNUzRjYU44citsWW9YY0tSM015cEpuVDZmUk5LMW16WmdOU1V3Wmh3dmd4dmlTRmQwV1NwYjcrVzdmdHhOYVQrenFpVkNvRFBud0QzZ0tlcTFhdlEyeHNES3hXRzNKeThuREpMenBmNHJTNVBvSktHYndINTBtVHhpRy9vTWczbmFZOXBXWGxxS3lxd1pJTHpvVWl3S2lJWnZ2Mkg0VFpiTUhpUldjaE5qWWFzMlpPeGZydk5tSFVxQkYraVppMTY3Nkh6V2JIQmVjdmJITU9wOU1KU1pKd0pPY29jbkx6VDk2ckhsOWk2NVBsS3dIQU4ySkdyVlpqdzNkYi9NNHhZL3BrTExuZ25LNTlFenJBSkFVUlVmL0VKRVUzMlNwTFViZnZKelRtWnFQeDhGNDRtK3JsRG9sQ3hHVnFnc3ZVMUdFZlRYd1NFaWJPUU55NHFVaWFmanIwcVlQN0tEb2lvcllFUVlIRTVNRm9xQ3VIS0hwSEJEZ2NWamdjblgyU0xzRmJrNkozSms0WTIybWY5UFFVbEorbzlHMGZLeXlHVXFsRTFzaTJTUXBKa3JCejUxNU1ualFPc1NkckVzeVpNdzMvKy9oTEZCUVVZZlRva1hDNzNTZ3FMc1dJRVpsdEhyQmRMamMwSng5K2s1TVRjZHBwTXpwOENKOCtmVEptVEo4Y2NGOU9UaDUyL0xnNzRMN1dmdHE1RjdXMTlWaTY1RnpZYkhaczNMUWQ0OGFOeHRneFdSMGVaN2Q3aTBlck5lb08rM1hIdUxHamNNOWR0eUl4TVI2NVJ3dmE3VGQwU0FadXV2RXFETTVvUC9GdU1wbXhjZE4ycEtXbCtHcE1uTDFnSG83bUZlQ1RUMWZpK21zdmgwYWp4dFp0TzVGOTRBZ3VPSDlod05FT0RRM2UzNnVYTGx1S2lSUEdZdnVPWGRqdzNXWTg5TUFkMEdnMDJMNWpGelp1Mm9aYmI3a1dhYWt0SzdVME5qYWhvcUs2UzFOWHVxcDFzVmtpSXVvLytLOXpGN2l0WmxSdFc0K0tUVi9EbUg5WTduQ29IM0UyMXFGcSt3WlViZDhBQUlnYk14bnBaMStJMURQT2cxSnZrRGs2SWhxSTFHb3RCcVVPUjJOREpldzJjK2NIQUFoR2dxS3IwbEpUa0p0YkFKUEpqSmlZYUJRVmxTQno2R0RvZEczclovejg4ejdVTnpUaW1xdVgrZHBHanhxSnhJUjQ3TnkxRDZOSGowVDJnU053dVZ5WWRFcUN4TzBXL1ZiOHVPakN4ZTFPdTJnV0Z4dlQ3Z2lKOHZLcVRsOWJmbjRodnZ0K0M5TFRVekZyNWxSNFBCSU9IYzdGcDUrdHdsVlhYdEpob3FKNWFrTjBWRlNuMStrcWpVYUR4RVJONXgwQmpCaWUyZUgrcjlhc2g4MW14N1ZYTC9PTllOSHJkYmpxeWt2dzN2dkw4ZjRIbnlJemN6QjIvTGdiczJkUHc5elRaZ1k4VDAxdEhRRDRrazZuT24zdVRCdytrb3ZQVnF6QkxUZGZBNFZDZ1czYmY4Yk9uL2RBclZKajFLamhiVlp4NlNsVnQycTJFQkZSWDJHU29nTzJ5aklVclhnYmxadlhkdGpQdTBTVzBQeS9rNDA0dVhGeVRiY1FEN09sSUpPa2t6OC93ZThEUnVua0g4MjdUdFdVZHhCTmVRZVIrOVlMU0Z1d0JDT3YralYwS1lIZjhCSVJoWW9nQ0VoSVRJZkhJOExsY3NEdGNuWlljOEx0Y3NKdTcycENvM2RHak1pRUpFbFFLaFd3MmV3b08xR0J4WXNXdE9sM3ZLUU02OVp2UkhTMEFUL3YyZ2VyMVFhenhRS3p5UUtqeVlUNmhrWlVWbFZqOCtZZGlJb3lZTUtFTVg3SE8wNHVhNjNWZWgvU08wdFE5TmJldlFmdzlkcnZFQjFsd0RWWFhRS0ZRZ0dGQXJqaCtpdnd6cnNmNDlQUFZtUGgyZk54K3R5WmZzVThtNVdYVjBHbFVpSStQamFrY2ZiRXpwMTdrWmRmaU5QbXpQQmJzaFVBTXRKVGNkSFN4Zmo4eTY5UmRxSUNRNGRrNElMejJrN3phRlpTVWdhRlFvSFVsT1NBK3hVS0JTNi85Q0s4OThHbmVQdmQvOEZxdFVHaFVHRCt2RG1ZTlhOcTBCSVVFQVJvTktHOUo0aUlxR2VZcEFqQVVWK0R3dVZ2b1hMVE41RGFmVk1uUVlEZ2ZaWU5sSUFRV24zQi9FVDRhZjB6UGZYTFZwa29BUUk4SnhNYXdpay82TXJOYTFHMWJUM1NGMTZNRVZmZUNtMWlzQ3VURXhGMVRLRlFRcXMxUUt2dGVHU1hKRW1vTEc5L09rQjN0UzR5ZWFwaG1VTXc3T1NEN3NGRHVaQWtDV05HajJqVEx5TTlGUWFESG9LZ1FHVmxOV0pqWTVDYU1naWpza1pBcDlOaSs0NmZzV2JOQmhoTlppeGRjbTZiVlQvcTZob0FBRkZSWFIvVjVuSzVZTFVHbmhyamNqa0R0amMyTm1IdHR4dHg5R2dCa3BNVGNkMDFseUV1cmlYUkVCY2JnNXQrZVJYKzk4a1grTzc3TFRoNE1BZm5uWGMyUm83STlMMS9zTnNkeUQxYWdPSERNZ01tTUxyRGFEUUZMUDdwY0hqamIvNitBQzMxSVZxM3RaYVlHSTlEaDQ5aTNmcU55TWhJeGVKRlovbnRMeTByeDY1ZCszSG9jQzVpWXFLUm1qb0lCUVZGZU8yTmR6Qi8zaHhNbXpvSktsWEw2NUVrQ1RtNStSZzhPQjBhVGVBUkhrNm5DN1YxOWQ3djJjZGZ3RzUzWU03czZaZytmVEppWXFLNy9mMW9seVJCcHcvaStZaUlLR2lZcEdoRnRGbFJ1UHhObEg2OXZPM081ckxidm9kWHdmdXBPaE1RQTVod2NwQ01jSExMK3daTUVsclNGWklvb3Z5N2xTai9iaVdHWG5RdFJsNzFhMDRESWFKK1J4QUVxTlZhdUZ5T1hwMW4yL2FkRUFRRnNnOGM5bzFjY0x0Ri9PVnZyd1hzM3p5NjQ4MS9mK2pYUG1MNFVGeDM3V1Y0NklFNzI3MldTcVhDcXRYck1EZ2p6VmRVYytXcXRWQnIxTkNvTmNqSnpZTWdDQmd5dU91ajJiYnYySVh0TzNaMXFXOVZWUTEyL3J3UDJRY09RUlE5bURsakNzNC83K3lBRDkrSmlmRzQvYlpmNHJ2dk4rUG5YZnZ4d1llZklTRWhEdE9tVHNMcGMyZGkyL2FmNFhLNU1HZk90QzdIMnA2VnE5YWlzS2lrM2YydnZ2NTJsOW9BNEs0N2I4YXExV3VSa0JDSGE2NWFCb1ZDZ2RLeWN1VGxIY09SSTNtb3EyK0FYcWZEV1dmT3hlbHpaMEtyMWFLNHVCVHJ2OXVNTlY5dndJYnZObVBZc0tISUdqa2NZOGVNUkZGeEtVd21DeFl1bU8rN2h0dnRUYWpzM1hjUWhZWEhVVmhVQXJmYmpjZCtmeTl1dS9WNmJON3lJM2J0M28vZGU3SXhjdVF3REJtY2pzek13Umc1WWxpdnZrOGNSVUZFMUg4eFNRRUFIZzlPZkw4S2haKzhDWmV4MFcrWGRQTFRjazdYb001NGsxYXRFaFNTLzIxVHV1WmpWRzVaaDZ6cjdrREdPUmZ6bmlLaWZrVnZpSVdycWFaWDU5aWZmUmkxdGZWUXFWUlllTGIzUVZRUWdQbnpabmZyUEoxTmVaQWtDZHQzL0F5OVhvL0xMN3ZJVnd5enBxWU9KOHE5UlRuMWVqMldYSEFPRWhQajJ4eXZWQ29EcnV3d1kvcGtYOExqVkllUEhQVWxNQ3FycXZIV3Z6K0V4K1BCaU9HWk9QZmNNekZrY01lclBXazBhaXhkc2doVHAwekUxdTA3a1p0YmdNYkdKcmpkM21VOVI0NGNodEdqUm5aNGpxNVl0R2dCYkRaN3I4OERBSWtKQ1Rodjhka1lNM29rWW1OajhQSHlsVGg2c2dCbmVub3FMcjdvUEV5ZU5NNHZNVE44K0ZEOCt0YnJrWnRiZ0YyNzl5RXY3eGlLaTB1Um1Ua1lPVGw1aUkySnhxUkpMVXVXRmhlWEFnRFdmYnNSS1NuSm1IdmFUSXdaTTlKM3pndk9YNGhaczZaaTE2Nzl5RDFhZ0lLQ0lweC8zdG05VEZJSTBPa0QxOFFnSWlMNUNaTGtXNWw3UUxMWFZ1SFFQeDVyVXhDek9Ua2hTSURFWjBucWtlWXBRVktiaEVUY3VDbVk5UCtlZ3pZaDhKeGNJcUsrNWwyeXRLVEQyaFdkYWY1VVhLbFVobnpKMC9yNlJsaXROZ3daNHA4Y2tDUUpvaWkybWY0UmJEazUrWWlMaTBGR1JscVBqcSt0cTBkaVFqd1VDZ1gyN2p1SXNXT3l1alUxUlE0V2l4Vzc5MlJqNG9ReFNFNU82dEl4ZGZVTnNKZ3R5TXdjQXFQUmpLcXFhb3dlM1pLTUtTZ29RbUhSY2N5YU9TMWdRdWxVdGJWMVhiNTJleFFLSlFhbFprS2g0R2QxUkVUOTBZQk9VdFQ4dkJsSFh2OFRSS3ZGMXlaSkVvU1Q5UVVHN0RlR2d1dGtrdUxVQmY1VVVUR1ljTTlUU0o0NXY3MGppWWo2VkdOREZXeFdvOXhoRUlXVXdSQ0h1SVNVempzU0VaRXNCbVNTd3VPdzQrZzdmMGZGRDEvNTJpUklFTGdLQjRXUUlBR2VrNm12MXA4d0RqN3ZNb3krNlQ0b05Gd0tqWWprVjNFaVgrNFFpRUlxZmZCb3VVTWdJcUlPRExna2hjdlVoTDFQM1FsTHlURzVReUh5aVJrNUZ0T2VlQTNxS002UkpTSjVHWnRxWVRFSFh1MkJLTnhGeHlRaUpyWjMwMFdJaUNpMEZISUgwSmNjRGJYWS9kaXRURkJRdjJNcVBJbzlqLzhhanZyZUZhMGpJdXF0Mkxoa0tKV2NxMCtSUjZsVU1VRkJSQlFHQmt5U3dscFJpdDJQM2dKYlpabXZUV3IxSjVIY3JHWEYyUDJIMjJDcktwYzdGQ0lhNEJLU01zQTF0aW15Q0VoTTZ2cHl0RVJFSko4QmthU3dWWlpoeitPM3cxRlg3ZGN1dFBxVFNDNnQ3MEJIYlJYMi9PRTIyS3BPeUJZUEVaRmFyVVZjUWtySVYrZ2c2Z3VDSUNBK0lSVXFOV3MvRVJHRmc0aFBVamliNnJIM3FUdmhNbkorTGZWUHA0N2xhYjVublkzMXNzUkRSQVFBQmtNc0RGRnhjb2RCMUd1R3FIam9EYXo1UkVRVUxpSTZTU0hhck5qM3AzdGFSbEJJdmorSStxZVR0NmVqdGdyNy8zd2ZSSnRWM25pSWFFQ0xqUnVFcUpoRXVjTWc2ckdvbUVURXhpWExIUVlSRVhWRHhDWXBSS2NEKzU2OXo3OUlwdUQ3ZzZoL2FuVjdtb3Z6c2YrNSsrRnh1ZVNMaDRnR3ZOallKRVJGSjBCUVJPeGJCb3BBZ3FCQVZIUUNZbGtvazRnbzdFVHNPNDZqYi8wRnhyeURMUTBEYTZWVkNtZXRidFdtM0FQSWUvdHY4c1ZDUkFUdmloOXhjU2tRaEloOTIwQVJSQkFVaUU5STVRZ0tJcUl3RlpIdk5xcDJmSWZLemQvNE43TDRGNFdMVTI3Vjh1OVhvMmJuSm5saUlTSTZTVytJUVhMS1VLaFVHaVlycUY4U0JBRXF0UmJKS1puUTZhUGxEb2VJaUhwSWtLVElHbUpnclNqRnp3L2VBSS9USVhjb1JFR2oxQmt3NSs4ZlFaK1NMbmNvUkVRd20rcGhNdGJKSFFhUm41allKRVN6aGdvUlVkaUx1Q1RGcmtkdWdxbndxTnhoRUFWZDdKakptUFhuZjhzZEJoR1JUMU5qTmV3Mk16d2VVZTVRYUlBU0JBWDBoaGpFeGFmSUhRb1JFUVZKUkkzWExQOXVKUk1VRkxHTWVRZFJzZWxydWNNZ0l2S0ppMC9Cb0pSTXhNWU5na3F0bFRzY0drQlVhZzFpNHdZaEpXMFlFeFJFUkJFbVlrWlN1RXhOK1BIdXkrRzJtcjBOa3NRNkZCUVJKRW1DY1BKZVZzZkVZZTZySzZDTzRucnZSTlQvU0pJRXU4ME11OTBDVVhUQjR4RWhlVHdjYVVFOXBsQW9JU2dVVUNpVVVDblYwT3Fqb1dlOUNTS2lpS2FTTzRCZ3lYL3Y1WllFQmNBRUJVVU1vZFc5N0RJMTRkZ0hyMkhjYngrVk1TSWlvc0FFUVlEZUVBTzlnWWxVSWlJaTZwbUltTzVoclNqMVg4MGpNZ2FIRVBtMEh2QlUvdjBxV010TFpJeUdpSWlJaUlnb05DSWlTVkg4MmR2K0RSeEZRUkZHT09XZVByN3lmWmtpSVNJaUlpSWlDcDJ3VDFMWWF5cFF0WDJEYjFzQ1IxRlFoR28xbXFKeTgxbzQ2bXRrRElhSWlJaUlpQ2o0d2o1SlViTHFJMGl0Q25JSjRDZ0tpbEN0UmxOSUhoRWxxeitVTVJnaUlpSWlJcUxnQytza2hlaDBvUHlIMVhLSFFTU0w4dSsvZ3NmdGxqc01JaUlpSWlLaW9BbnJKRVh0cmkzd3VKemVEUmJMcEFHaXVZaW1hTGVpYnM4Mm1hTWhJaUlpSWlJS25yQk9VdmpWb3VnSHN6eTBpWU1RTjI0cUZHcU4zS0ZRS0FnQ0ZCcXQzRkg0VFdpcTNQYXRiSEVRRVJFUkVSRUZtMHJ1QUhyS2JiT2lidTkyMzdZZ0FYS1hveGg4L3VVWWZ0bk5rTnd1bEgzN09mTC8rMy95QmhSRXV1UTBSSThZQXdDd2xwZkFlcUpZNW9pQXRBVkxJYmxkZnNtcVVFcVlPQVBUL3ZBeVRJVzVxUDdwQjVSODliOCt1VzRicmU3enVyMDc0TFpab05KSHlSTUxFUkVSRVJGUkVJVnRrcUorLzQrUXhKYUNtZjFoMmRIVWVZc0FBSUpLamFhOFF6Skg0NlhRYUtGTlNJWTJLUVhheEVIUUpxVkFFeE9QZ2c5ZjY5WjVFcWZPd2JqZlBnWUFLUDc4WFJSKzhxYmYvb3hGeTVCMjVubTlqcmZwNkVFYys5OC9PKzBYUDM0YXh2LzJNUWdxRlJJbXpzVFIvL3pOcjRCcUtLU2RlUUVFbFFxeFl5YWh0bFdDck8rMTNPc2Vwd09OaC9ZZ2VmWlpNc1pEUkVSRVJFUVVIR0dicEdqTTJTOTNDSDRTSnM2RVBtMElBTURaVkkrYW56ZUY3RnFDU2dWTmJBTFVzZkhReENWQUU1dm8rMW9kbXdCdFlqSzBpU25RSmFWQUZSMGI4QnlWMjliRFhKd1h0SmowcVJtSW56Q2oxK2NSYmJaTysraFMwakg1d1JjZ3FMeTNyNkJTaFR4QklhalVHSFRhMlFBQXllM0NpUTByUTNxOXpyVU1IV3JNMmM4a0JSRVJFUkVSUllUSVNGSklrdXdqS1laY2NJWHY2NHFOYXlDRmFOV0ZlZjljQ1YxeVdxL1BrelJ0YmxDVEZNMDhUZ2NPL3VPeGJoODM1dWI3b1U4YjJtay9UWHdTcGovK0N0U3g4UUM4OTBIdVd5OTArM3JkbFR4elBsUlJNUUNBcWgrL2g4dllFUEpyZHFqVjlLYitsckFqSWlJaUlpTHFxYkJNVXJodFZwaVBGN1EwaENCQmtUajFOR1JlZEcyWCt5ZE1udDF5N09UWmlQbEQ4T3BSdU14R0hINzVDUUNBdVNpdlMwa0t5U09pS1RjYjl0b3FPT3FxWWErcmhxTzJ5dnYvZFZWd21acDhmYU9IajhITVo3elROMDVzK0JJRjc3L1M0MWdsandkMWU3by9GY0o5MWE4NzdhT0pTOFNNcDE2SFB0MmJ6TEJWbHVIZzN4NXBOeUVrS0pWK1A1ZDJBa1o5OXM4dHh5aVVBYnVsblhHKzcrc1Q2NzlzdDUvZnFTRUJIaytuL1hxazFUMXZLandLMGVtQXNoOFU5U1FpSWlJaUl1cU5zRXhTV0k3bis1WWNsU0JCQ0VIRlRGMXlLaEtuemUzUnNURlo0NE1haTdPeDN2ZDExWTd2b0ZCcjRHeXFoNk94RHM3R2VqZ2I2K0JzcW9lem9RNVRIL3NIZElQUzRiYVlzZmZKTzd0MGZrR2hnRktuQjRDZ3JFelNmSzV1NlNUUnBJbFB3dlFuWG9WaDhIQUFnTDJtQXZ1ZXZ0c3YyWElxbFNFYTB6cEpGa2tlRVJ1dm5nL0FPeHBtekswUGRocHFjMEtuTTYzUEhSSW5SeEJKSGhHVzR3V0lIVDB4ZE5jaUlpSWlJaUxxQTJHWnBMQldsUHErN2crcmV2U2xxbTNyVWJWdGZidjcvWXFKeWtDcDAyUEJCeHVEZXM3b3pGR1krdWpmb1UxT0JRQTQ2bXV3OTZtN1lLK3RET3Axd2szclc5OWFXY29rQlJFUkVSRVJoYjJ3VDFLRUtrTlIvdjFxbEgrL3V0TitVeDcrcTY5bzRZa05YK0xvVzM4SlNUeGhRNUpncXpyUjdjTzBTU2tCUjNFa1RaK0hTYjk3RmtxOUFRQmdxenFCL2MvZUIzdDFlYmZPWC9IRFY2allzdGEzUFhUcDFSZzBaMEc3L1V0V2Y5VGhLSTJPSk04K0UzRmpKdmZvMk81b2ZlZmIvUDVPRUJFUkVSRVJoYWV3VEZMWUtsczlrTWs0bENKNTlsbStCSVd6cVI3SFBucERsamo2RTlGaHg0LzNYTkY1eDFQTS9zdC9FVE55bkc5YlVLa3g2b2E3TUhUcDFiNnBJTWFDdzhoKy9zRWVGYTIwVlplajhmQmUzM2JLM0hNNjdIOWl3NWV3VlpaMSt6cUFOK0hTRjBtSzFyZTl0WWV4RWhFUkVSRVI5U2RobWFSd05OUzFiTWlVbzFEcTlCaDd5d08rN1lMM1hvSGJZdXI3UUNLUW9GUmkxcC8vN1plMHFObTVFWWRmZVFvZXA2Tk4vNWlzOFRBVjV2cnFsQXhFenZwYXVVTWdJaUlpSWlMcXRiQk1Vb2cyaSs5cnVjWlJaRjEvbDY5R1FzUEIzYWpjdWk3azEweVlQQnVHdENFZDlsRVpvZ0I0QzJBT1hueHBoMzFyZG0zMks4b1pERDJ0U2RGNlpRcEpGRkgwNlg4dythRy9BSklIQlIrOGh0SnZsZ2M4TG43OE5FeC80alUwSE5xTlF5OC9BYmZaMk9QWXc0NGsrRzUrZDZ1L0UwUkVSRVJFUk9FcUxKTVVyUi9JUXJENmFLY0d6VjJJSVJlMFRHbUlIejgxcU1VaUM1ZS9oZEkxSDdkcHp6ajNGMGlkdjdoTDUxRHE5Qmg3K3lNZDlqR1hGZ1k5U2RGODdkNnEzYk1OUjE1N0d0WVR4MkVxT2hxd2oyNVFPaVkvK0R3RWxRcUowK1ppeE9XL1F2NTdML2Y2MnVHaTljbzJicXRaNW1pSWlJaUlpSWg2THp5VEZOYldueHIzYlpaQ256NFVFKzc4bzErYm9GSkRxVklIN1JxS0lKNnJyM2tjZHZ4NDc1VitiVEVqeG1MNEZiOUM5TERSMlAzWXJYQVpHOXNjTi9XeGx4QTliSlJmVzBlcm1DaDFCa3g1NUc5UXh5WUFBQnB6OXFNZ0ZEVkJGQXFjOGVhYVRydFZiUHdLeC83M3orQmZ2d090RTNUK2Z5ZUlpSWlJaUlqQ1UzZ21LV1NxL2FEUTZqRGx3UmQ4SzAwQVFOWFdieUVHcUpQUVhkSERzaEE3cXVNbEpJOS8rUjRxTm4zZDd2NnM2KzVBeklpeEFBRFJhc0hCbC83UTRma3NKY2U2SDJnN0NqOStFMFdmL2dlU0pFRnl1L3oySlUwLzNmZmEwczVhZ29MM1gybHovSzdmM3d4QlVFRHlkTDZFcWtLanhiUS90Q1Exck9VbE9QRFhoOXRjTnhnRUNOREVKM2JhVDZtUEN2cTF1MFBrZEE4aUlpSWlJb29BWVpta2tLTkFvcUJTWWNxREx5QXFNOHV2UGYvOWw0TXlaU0x6NHVzN1RWS1lqeGNBeHdzQzd0T25EVVhNc05HK2JZL29SdjMrbjNvZFYxY0lDaVVBYnkySjF0dk5LamF2UmVZdnJvY2hZeGlHbkg4NVNyOVozcmJRbzBlQ0JQL2pBeVVzRkdvTnB2NytSY1NObXdvQWNEYldJL3U1My9WSkxZcXE3UnRRdDJlN1g5dlkyeCtHVW1kbzU0aFFheGxLNFhFNVpZcUJpSWlJaUlnb2VNSXpTZEhYQkFFVDcza0tpZFBteWgxSnU0WmRjajJnVVBUOWRaZmRpS3pyNyt4eWY0VkdpL24vWE5XbHZsdHZPUjh1VTVQZnNaTWZmQjRKazJjREFGekdSdXg3K2k3WXFrNTBMK2dlTWhmbnR5bVFPdnBYdjROUzF5ZVhKeUlpSWlJaWluaDkvMVFiaHNiZC9naFM1aTN5YlFkYUJsTk9tdmdrcEMxWUduQ2ZQblZ3SDBjVEd1clllTXg0Nmcwa1RaOEhBSENiamRqM3A3dGhLU3VTT1RJaUlpSWlJaUlLRm82azZJaENnWEczUDRLTWN5L3hOUlV1Znd1RFpwK0ZtSkhqWkF6TTMvRExmd1dGV2dQSjdZSm90MEVWSFFzQVNELzdRb3k3NHpFVWYvNHVpajc5VDBpdVhiWnVCU3EzckEzSnVWMG5wM0RvVXdkajJ1UC9CMzNhVUcrN3FRbjduNzNQTy8yRmlJaUlpSWlJSWtaWUppa0VwZEpYLzBDU0pBZ2hXSWRVb2RGaTB2M1BJSG4yV2I2MkU5OStqdUlWNzJCUXE3WjVyMzBCS1FnMU1oU3FudjBvREJuRE1IanhwUUNBaXMzZklHSGlUS2lpWTZIU1IySGNIWTlCVUNneDRzcmJvRXRLUmU2YkwzU3BNR1YzaUhZclJMczFxT2RzTFduR1BFeTQrMG1vWStJQUFQYmFTdXgvNWo1WXk0K0g3SnJob3ZXOUwvVHcvaUVpSWlJaUl1cFB3dkxKUnFreitGYjRDTVVDcEtxb0dML2lqQUJRL2VQM09QcjJpMjM2S3JUeUZpUVlmZE45RUpSS3dPUEI4WlVmSUdIaVRBQ0EyMlpCd1Fldll2eHZId01VQ3FTZmN6RTBDVWs0K09LakladXVNdStmSzZFeVJQZnFISHYrK0J0WVNvNUJVQ3FSZGYyZHlMem9PdDlhbTVhU1k5ajM3SDF3TnRSMmNwYUJvZlc5TDEveFRpSWlJaUlpb3VBSnp5U0ZWaGZTWlVqVnNmRiswem1xZDN5SHd5OC9HWEJWa1JQZmZnN1JhZS8xTldPenhpTit3b3h1SFpNNGJTNlNabmhyTkZUOStEMXNsV1YrK3lzMnJvSEg3Y0tFdTUrQW9GQWlhZm84VFAvaks5ai8zTzhnMm9JLytrRmxpTzUxa2tJNFdmeHoyTEtia0hueDliNzJ1cjA3Y1BqbEorQzJtZ01lcDQ2Tmg4dlkyS3RyaHpPbFRpOTNDRVJFUkVSRVJMMFdua21LRUQrUTJTcEtVZlRaMjhpNi9rNVVidjRHUjk1NEZ2QjRBdll0V3ZGMjBKWWc3VTZTUW1tSThvNlNnSGZwejZKUC94MndYOVhXYndFQUUrOStFbEFvRURkdUttWTgrVHIyUFh0ZnlKYnRMUDFtT1FvLy9sZVgreWRPbTR2SkR6enYxM1o4NVh1SUh6OE5pVk5tby9qemQxRzQvSzEyanpjTUdZN1p6NytERTk5K2dXTWYvOU0zRlNqeXRZeWxZSktDaUlpSWlJZ2lRWmdtS1VJL3RMMWs5VWVRUkRkS3Z2cGZ5Sy9WRTJOdmVRRGFwQlFBd0lrTlg4SmFYdEp1MzZxdDMwSlFLRERocmljQVFVQk0xbmpNZVBvTjdIdjZIcmlNRFVHUFRSTGRFTzIyTHZmM3VKd0J6aUhpMEV0L1FPeW9DYWpQM3RudXNRcU5GcE1mZUI1S25RR1psOXdBMFdrUFdaSFEva3lsaTVJN0JDSWlJaUlpb2w0THl5VklOUWxKTFJ1aEtFb0JRUEtJL1RaQk1Xak9BdCtTbzZMVmdxTFBPbjhvcjl5OEZubHYvOTIzTGRwdDhBUmhta29vdVMybURoTVVBREQyMXc4amFzZ0lBTjZhRmNkWGZ0QVhvZlVQUXN2MEk3Ky9FMFJFUkVSRVJHRXFMRWRTR05JelVZZnRBQUFKSWN0VDlFdUdqR0hlRVJFbkZTNS9xOHUxR01xK1hRRjFYQUtTcHMvRi9tZnY2OVpvaCs3SU9PY1hHRFI3UVpmN0szdFlmSFRJK1ZjZy9ld0xBUUNpellvREwvNiszYUtnOFJPbVkzaXI3ZGlzOGQyKzN0Q2xWeUYxL21LL05sVlU3MnB3QklzaEkxUHVFSWlJaUlpSWlIb3RQSk1VclIvSVpNNVN6SC96cTZDY1IrakNpMUJGeDJMcW95OUNhZkFPN1RmbUgwYnAyays3ZFoyaVQvK040eXZmRDlrS0g0QjNkUlJWVkV6SXpnOEFhV2N0d1poYkgvQnRIM25qR2RncVN0dnRuemhsRGhLbnpPblZOVFVKeWRBa0pQZnFITUhVK3RhUHloZ21aeWhFUkVSRVJFUkJFZlpKQ2tHUWR4eUZvRkQyMmJYRzN2WVE5R2xEQVFDUzI0V2NONTROdU9KSVowS1ZvR2pLeVlaU3IwZnRudTJvMnJiZWI5K2cwODdHbUZ1OFNZVzlUOTdodHhKSjlJZ3hHUFlMNzBvZVhSbmRNZWkwaFJoLzErTytwVW1MUG5zYk5UOXRETmJMYUZmZDNoMW9PTFFuNEQ1VDhkR1FYLzlVclJOYkhFbEJSRVJFUkVTUklDeVRGREVqeDNrZlVFOCtvRXVRdWpRU0lSUkt2dm9vS05NbTRzWk1RZUxVamovcGI4ck45azAzT1BieHYyQXBLK3IxZFFIQVVsYUVueC82SlFEMGFoblA3QmU4U1lqMGN5NUc5TERScU51M3c3ZlBiVzVaTXRiWldBOUhmUTNVTVhFWTk1dEhVZmJ0Q3V4OThzNHVYU05wNW54TXV2OFpYM0tvOU92bDdhNXMwbHJ4aW5kd2ZGVkx2WXJSTjk2SGpNWEx1blROWm8wNSsxSHkxVWZkT2laa1dnK2pFQVJFRFJzdFp6UkVSRVJFUkVSQkVaWkpDcFUrQ3RIRFJzRmNuQThBRUNSQnRpa2ZKYXMvQ3RvU3BKMGxLY28zcnNISWEzNkR4dHhzbEt3TzNzT3l4K253ZlM5N0svV004N3hMb3dvQ1N0ZDhqUHozWG02Mzc1Ukgvb2E0c1ZNd2FQWlpLUHowUHlqKy9KME96ejFreVpVWWZmUDl2Z1JGK2ZlcmtQL2ZsN29VbDhmdDhrc21lVVIzbDQ2VFBDSTIvM0toOTVnQXE1RElweVZMRVROaUxGVDYwSzk0UTBSRVJFUkVGR3BodWJvSEFDUk1tQ0YzQ0gzTzQ3Q2o2TE8zY2VTMVA4a2RTa0FwcDUrTENmYzhDUWdDWEtZbW5QaCtWWWY5RDczME9FeEZSd0dGQWlPdnVSMVRIdjVyd09WbEJZVVNZMjkvQkdOdWVjQ1hvS2pjdWc2NWI3NFFrdGR4S3RGdWcyaTNRUkxGUHJsZVY3U2U1Sk13Y2VEOVhTQWlJaUlpb3NnVXRrbUsrQW5UV2pZaVlIa1BUVnlDNzJ2SjAvN0RjT25YbjhCdE52WkZTSDVVaG81WHNVaGJzQVFUNy84VEJJVVNib3NKKzUrOUQ5YXk0cFlPaXRZL0pPOGp0cU91R25zZXZ4MDFPemNCQUpKbm40Vlp6LzBIbXZpVzVUVFZzZkdZOXNkWE1IanhwYjYyNDZzK3dKRlhudXEwSG9mb2RLQnMzUXFVclZzQlk4RVJ2MzM1Nzc2RVRkZWRoVTNYbjkzaE9YcENxZE43ditoK3VaQXVhMTJMSlg3QzlOQmRpSWlJaUlpSXFBK0Y1WFFQQUVpWU1nZUNVdG5xMCszd1hZeFVsNXlHdExNdThHMjdURTB5UmhOWXd1Ulp2cTg5b2ZNV2d3QUFJQUJKUkVGVWJwZmZ2bUdYL0JKWjE5OEpDQUxjWmlQMlBYTXZUSVc1Zm4yaWhvendmZTFxbFdUeE9CMDQrSS9ITU9IT1B5SnR3UkkwNXV5SHM4azdmU1psM2lLTXZmVkJxR1BqQVFDUzI0M2N0MTVBeGNZMVhZclo0N0FqNyswWEErNlRQR0tIeWFDZVV1cjBTSnprL1Y2NWpBMUJQNzlYeTcydVVHdVEwTXRWUzRpSWlJaUlpUHFMc0UxU3FQUlJTSjUxRm1wMmVsZDFrQ1RmWWcvOVV1SzB1Wmh3MXhOd1c4MFE3VmFJRGpza3R4c3FReFNpTXJPZ1VHdThIU1VKalRuWnNzU1lPbjh4Vklab09CcnI0REkxd2VPd1F4MFRoNVI1aTVBMGZaNnZuNk91MnZkMXh1Smx5THJoTG05N2ZRMzJQM3NmMU5HeEdIN0ZMWEExTmNEamNzS1FrWW1oUzY4R0FMZ3RwcmJGT1QwZUhIbnRhVlR2M0lqYVhWdWdpVS9FMk5zZXhxRFRXa1k1dUV4Tk9Qamk3OUY0WkY4SXZ3UGRNKzJQcjBBUzNSRHRObmpjTGdnS0plTEdUb1kyT1JVQVlEbHhQRFFYYnBXUFM1NTlGcFFhYldpdVEwUkVSRVJFMU1mQ05ra0JBR2xubk9kTFVzaTlGR2xuek1jTG9JbFBoQ1krc2NOKzVUK3NocTJ5dEkraThoYzdhZ0tHWG5SdGgzMGt0eHYxMlR0OTIrWGZyWUloYlNnU0pzM0VnYjgrREVkZE5aS21uNDZSVjk4ZThQaVNyejV1OTl5MXU3WUFBQ1kvOER6aXhrMzFhODk5NjRXZ0ZDZ05KblYwckhlbG1YWWNYL2xlYUM3YzZsNVBPK084MEZ5RGlJaUlpSWhJQm1HZHBFaWFkU2FVT2dORXUxWHVVRHJsYktpRjIyeUVLanEycFZHU0lIazhFQjAyMkNyTFVMSHBHNVN0KzB5MkdNMGx4enJ1SUVrbytPaDFPT3ByL05zK2VCVlFLQUNQQndCZ0tzNzNHOW9pdWQyd1ZaOUErWGVyVWZKMSswbUtaZ2YrOWdobVBmYzIxTkd4eUh2M0g2amN2TGJIcnltVXpNY0wyaVFwM0ZZekxHVkZLRjd4RHVxemZ3NytSVnVOb2xEcTlFaHNOY0tGaUlpSWlJZ28zSVYxa2tLaFVpRjk0WVVvV3l2ZmczMTNiTG4xQWdnUUlFSHlQZEQzSjZhaW96RG1IUUlVQ2dnbi93TUEwV0dIcGF3WUZadStSbE51TzFOUldyMGVaME10ZnJqcWRPOUdxK1JGVjdtTWpkai81L3NoMm0xd050VDI2TFgwaFp3M25rWE92NTd6amVLUlBKNU9pM24yV3FzQlF4bUxsa0doQ3V1L3drUkVSRVJFUkg0RVNRcjFVMVZvT2VwcnNPT09aUzFGRVB0N2NRcWlubW8xaWtKUUtESHZYNnVnVFVpV05TUWlvdFlrU1lMZGJvSExhWWZiNVlBb3V1SHhpUENFb0ZBeEVSRlJPRk1vbEZBb2xGQXFWVkNwdFZCcmRORHBvdnA5R1lPK0VQWWZ3Mm9UQnlIMXpQTmFwZ1R3aDBxUnF0V3RuYlpnQ1JNVVJOUXZpS0liZHBzWk5xc1JMcGNEZ2lBZ3pELy9JQ0lpQ3JubUpMN2I3WVREWVlVZ0tOQW9lYUJXYTZHUGlvVk9GdzJsTXV3ZjEzc2s3RWRTQUlDMXZBUS8zWGRWU3dOSFUxQ0VtL3ZLWnpDa0Q1VTdEQ0lhd0NSSlFsTmpGZXcyS3lTSkl5V0lpSWlDU2FGUVFxdUxRbnhDcXR5aDlEbUYzQUVFZ3lFakUya0xsclkwTUVGQkVTemozRjh3UVVGRXNqSTIxYUt5dkFBMnE0a0pDaUlpb2hEd2VFVFlyRVpVbk1pSHNhbi8xdWtMaFlnWVNRRUFUbU1qZnJ6cnNwYVZQamlhZ2lKR1N6RUtsU0VhcDcveEpkUlJNZktHUkVRRGt0TnBRME5kSlR3ZXQ5eWhFQkVSRFNnS3BSSUppUm5RYUhSeWh4SnlFVEdTQWdBMHNmSEl1dTZPbGdZbUtDaGl0TnpMV2RmZnlRUUZFY25DWW01RVhVMFpFeFJFUkVReThJZ2k2bXBLWVRFM3loMUt5RVZNa2dJQUJsOXdCYUl5cytRT2d5Z2tvakt6a0xINFVybkRJS0lCcUtteEdzYW1Hcm5ESUNJaUd2Q01UVFZvYXF5V080eVFpcWdraFNBSW1IVC9zMUNvTlhLSFFoUlVDbzBXazM3M0xKY2tJcUkrWnpMV3dXb3h5aDBHRVJFUm5XUzFOTUZrcXBNN2pKQ0pxQ1FGQUVRTkhZR3h2L205M0dFUUJkV0V1NTlFMUpBUmNvZEJSQU9Nc2FrR1puTUR2TFZ4aUlpSXFMOHdteG9pdHFCbXhDVXBBQ0I5d1ZLa0w3ekl2ekV5Nm9QU1FIREt2WnF4YUJsU1RqOUhwbUNJYUtDeTJVemVFUlQ4L1VsRVJOVC9TQktzbGliWWJXYTVJd202aUV4U0FNRFlYeitDdUhGVFdobzRUSjdDUmF0N05YN0NESXk1N1VFWmd5R2lnY2p0Y3FLcG9ScVM1SkU3RkNJaUltcUhKSG5RMkZBRnQ5c3BkeWhCRmJGSkNvVmFqV21QdnVSWFNGT0NCQTVacFhBUlBXd1Vwajc2SWhSS2xkeWhFTkVBMDlCUXlRUUZFUkZSR0pBa0R4cnFLK1VPSTZnaU5ra0JBRXBERktiLzhWVm9rMU1CQUFJRXRGN09rYWkvMHFWa1lQcVRyME9wTThnZENoRU5NR1pUSFVTM1MrNHdpSWlJcUl0RXR3dG1VNzNjWVFSTlJDY3BBRUFUbjRnWlQ3NEdUVnlpM0tFUWRZbjNubjBkNnBnNHVVTWhvZ0ZHa2lTWWpQVWNSVUZFUkJSR0pNa0RrekZ5VnZ1SStDUUZBT2pUaG1MbWMyOUROeWhkN2xDSU9xUk5Uc09zNTk2R0xvWDNLaEgxdlVoZmQ1MklpQ2lTUmNydjhRR1JwQUFBZlVvNlpqMy90bCtOQ3FMK0pIcjRhTXgrNFYwbTA0aElGcUxiRFlmZEVwUnpTWklFS1lpcmdvaWlHTFJ6QVVCTlRSM0t5d1BQMzdWWXJLaW9yQTVxL0YxaE5KcGdzVnFEZHI3eThrcVVscFYzMnErbXBnNDVPZmxCdTI1WEZCZVhZc3ZXbndMdTI3djNBSXhHRXdEdno2S3lLamh2dUcwMk82cXFhdUIydTROeXZ1NWUyK0Z3ZE5qSGJuZkFidSs0VDdPNnVnWTRuWkZWSksrdm1jMFdsRmRVd2VVS3p2MGdTUkpjTGpjOG51NlBRdk40UExCYXJYQTYyNTltWjdGYXUvd3ozN0wxSnh3Nm5OdnRPTnJqZExvNi9mZlE2WFQyK045TWo4ZURwcE4vNS91VDh2SktORFlaNVE2ajIreDJDeVJQY0g5bnlrSDUxRk5QUFNWM0VIMUZxZE1qN2F3TDBIaGtQeHgxVlhLSFErUVRQMkU2cGovNU90UlJNWEtIUWtRRGxNMXFoTjBlbkdYTUNncUs4UGE3SDJOWTVsREV4cmI5ZDgzbGNzRnVkOEJzdHFDMnJoNlZsZFVvTFMxSFllRnhsSmRYWXNpUURMLythNzdlZ0UxYmZzVE1HVk1ndEZvQnllVnl3Mnl4d09Gd3R2dWZTcW1FUXRIeW1Zd29pdmpnd3hYSVBuQUUwNlpPaEZydFg1eDQ3NzREV1A3cEtzeWZOeHRLcGRMWGJyRllZVEtaWVREb0FRRDc5aC9DL3YySE1ISkVwdC81ZStxYnRkOWorL1pkbUQxcm1xL05ibmZnZU1rSk5EUTBkZW0vaFBnNDMvZG41ZXAxeU1zdnhJenBrenU4N3U0OTJmaCs0emFjTVg5T3IxOURWMlVmT0lJZmY5cU5NK2FmNXRkZVdIUWNuNjc0Q3ZGeGNSZ3lKQjBmZmZ3NTl1OC9qSmt6cHZUNmU3dy8reEQrOThtWG1EcDFJZ3g2ZmEvTzFWMmJOdS9BaWkrK3hwelowNkJTQlM2R3ZmelRWVGg0TUFmang0M0M1aTAvNHYremQ5L2hVVjFuNHNlL1V6V2ozbnNCU1hRQkVrTDBEc1kwR3d3MkJ2Y1dPN0ZUTnB2TlpyUFozL2JkYkRicmRMY2s3Z1YzZXU5TnFLSGVBQWtKOWQ0MWtxYisvaGpwb3RHTUdtQ0xjajdQdzRQbXpwMTd6L1E1NzNuUGUwSkRnbXhlZi8yOS84SG5wS1ptTW5mT3JGdlN2Z3RKYVJ3N2ZvYXcwQ0NjbmEyMXNOcmJPL2g2MXdFQUF2eDliOGw1eHNyVmttdVVsSlRoNitzdFBhYnBHVGw4OXZsdXBrNlpnSnViS3dBNU9RVWNQSFNDY2VQQzBHZzBvenBIYTJzYnYzNzFkZFJxTmVGaElhTzY3Zm5FRkQ3OCtDdW1USmtvdGFXL3kxZXU4dGFmUDhESHg0dkFRUDloajNmdzBIRUFKa3lJSEZVN0hOSHJEYnozd2FlVWxKWXhlVkwwb08vRG5ic1BjdVpNRXRGUjQ5QnFSL2ZZdmZQZXAxeE16N3FwOS9tUm82ZllmL0NZelh0aXo5N0RuRDZiUlB5c0dVUGMwaHBnT25zdUdaVkthZlA0di9iR3U5VFhOekk5WmdyUSsxaTgveGxHbzVIZzRFQ2I3NkwraW90THFXOW9wTEd4ZWRULzVETDVxQjgvKy90alJxRlVvVkxmM0hIRzJqMjNiSUJTNjhLc2YzMk5vZy8vUlBtQno2VHRGaXhnc1piV0ZMVTFoVytLQmZ1WFY5aUc3VVEvOFgxa2cvd1lFUVJCK0RaMDZXN2RpRkZ5U2diT3pscUNnNjJGcTQ4ZFAwdEdaZzRHZzNISTBVQ054Z2xQRDNmbXpZMlh0dFhYTjVLUm1jdnMrSmxVVjFzSEdPUUtPWUVCL2hRWGwvRHA1N3VIYk11TEx6eEJjSENnZFBuc3VXUWFHaHQ1OXVudGFMVWFybDJyd00zTkZXOXZUNGUzNytycTVrSlNHa25KNlhoN2VmRFNpMDhoazhsb2Eyc25PU1dkNnBwYXRtM2RoRWJqeEM5LzljY1JQMFo5bm4xbUc4RkJBVnd0dWNhMHFaTnRycXVycStmRGo3NFk4YkYrOGZPL1FhVlNvdE4xVVZKU3h2MnJsNDI2UFdQcDNQa1V0Rm90czJaWkF5c0w1aWV3NDlPZG5EdWZ6TEtsQyt6Mk54cU5uRGg1YnREamhZWUdNM1hLUkFCcGxGYzJ4SSs4bE5RTWpoNDdjek4zZ1ovLzdBZDJRYkhzbkh5OFBEMG9LU216MlRjeU1nSzFXbTF0WCsrMnJxNXVjbklMS0w1YXl1UGJ0K0RpWWx0QXU2cXFodHE2ZXVKbnphQ2xwWFZVYlhOMjFrcm42eTh6TTQrMnRuWThQSzdYd3RMckRWeTZWRVRRQ0RyRlZkVzFGQlJjSGxWYkJyWnIvcnpaZ0RXVDV1RGhrNk0reHV6NEdkeS9lcm5ENjA2ZVNxUzV1WVdaTTZkSjJ4b2FtbEFvRlBqNStVamJQRHpkYVd4cTR2VTMzMlBONnVYTUdxWnpleXMwTmJWdzVtd1NRVUVCNkRwMUZCV1YyRncvZm53NHg0K2Z4Y2xKamJPenM5MzFDcVdDOGVQQ2h6M1BiMzc3SmwwanlOVDUyVSsvajFKNS9mZW9XcTFpNG9Rb1RwMU9wTHU3aDBjZjJZaGFyYks1emVVcnhlVG1GaElkUFI1UHo5SFhVNHViT1kwOSs0NlFsWlYzdzQrNVR0ZEZjN1B0KzZGVDEwWHJDRElocnBhVWNlTGtPWnpVYXVtN29xT2prKzd1SHB1Z2tGd3V4OS9mbHdNSGoxTjRxWWlORDY3QncwRVEvc3V2OTZQWDYwY2RjREVZRE55M2Fpa0xGeVNNNm5ZRHlRQ2RyZzFubHp1N3R0MDlGNlFBa0NsVlRIajJ4M2pHekNiL1QvK0tTZGRwL2RLU2djVUNNb2RkU1VHNFFSWkFadi9qU09Ic1FzemYvamMrTStjT2NrTkJFSVJ2aHpWVmVXU3A1c09wcmEybnFMaUVyWTg4S1AxSW16UXBDcG5NbXZrUUhCU0FXcTBpSjYrUWlQQlFvaUxIb2RVNlVWWmVoYTVUUjJ4c2pNM3hqaDQ3alV3bUl6TXJqOHlzUEl4R0kyNnVMdnp0ajcvTCtQSGhmTytscHlrcnIyVC9nV004L2RSV2FaUzhxcnFXM1hzTzRlVGtKQjNyMnJVS1RwKzV3Tm8xS3dnTkRjSmtNckY3cjNXZjU1L2RialBLM2R6Y1NrWm1MdWtaMlpoTUptWk1uOHFDK1FuUzZOblNKZk54ZHRheS84QXgzdnZnTTc3ei9CTVlEQWJpWjgxZzNJQk93LzREUi9IMGNHZmhRdnZQZXk5UEQrcnFHbWh2NzBTbFV0cDBRbHpkWFBqWlQ3OC80c2UrTHl1a29QQXlack9aVTZjVDdhWlZUSjRVelFNYlZvLzRtTitXMHRKeXJsNjl4dElsODFHcHJKMmdTUk9qaUk0ZVAyaEdnY1Zpb2ZCUzBhREhWS2xVVXBDaWoxdysrTys3b0tDQVFUc0lPbDBYS2FrWmhJZUhFRGsrWXRCakRCeGR6Y3JLbzcyOWcvYjJEcnVBMmc5ZWVSNGZIMnZRd0d3MkkxZkk4ZlQwNExsbnR2UCtoMSt3LzhBeHRqN3lvTTF0emllbUFuQXhQWnVMNmRtRHRzT1JqUSt1SVc3QSs2c3Y2REYvWHJ4ZFZ0RmdDZ3F1RUJvYUpJMDYxOWJXYy9aYzhxamEwcCszdDZjVXBBZ0tEbVRwa25uU2RaY3VYNlc4dkpMbHl4YWlVTmgzK2hvYW1zak15bk1ZZkxGZTMwaDVlU1ZMRnMremVSM1YxTlRoNSt0dDg1NFBEd3ZodXk4K3paZGY3V1BQdmlPWUxSWm14OCtVcnUvVTZVaEx5M0o0bnI3cFBDV2xaWU5PS1JvL0xvenc4RkRwc2w2djU0dXY5bUkyVytqczZHVFAzc04ydDVrK2ZTcTFkZlc0dTdteWI5OFJ1K3RkM1Z4NThZVW5ISjZ2UDczQlFIVFVPS1pPbmVUdytxdFhTOG5JekhVNFpXUFowZ1ZZTEJaT243bkFnWVBIMkxSeHJYUmRWMWMzZS9jZHdjdkxnODJiMWpuTUxuanJMeDlLQWVhaDdObDNoRDBPN21PZnVYTm1zWGJOaW1HUE0xb1pHZG1vVkNxYklGWk5qWFdhV2Y4Z25WS3A0SUVOcXdrTEMySGYvcU84OCs0T2Z2REs4elpCblQ3ejVzWnozNm9sbzJySHIxOTkvUWJ2Z1MwTFlOQjMzNUpqamFWN01ralJ4eTloTVhQLzcyT3kvL2Z2NlNpMVJvQmx2YWtVRmd2SVpkY2oyNEp3UXl4OUFTL2JEMjIzeUVsTS8rbi9vdWxkSGxjUUJHRXNkWGQzV3I4QWIwRWRoak5ua3dnTkNXTHFsSWwwZFhWejR0UTVGc3lialY1dm9QQlNFU3VXTDBTdFZwTjZNWXU4L0V2TVNZaERyemR3OE5BSjNOMWNiWUlVU2NrWHVWSlV3ck5QUDBwNGVDaU5qYzM4K2E4ZmtwQmduUkxoNU9SRVFJQWZ4VmV2b1ZLcEdCY1JKdjFJYm01dUFhelpHV0R0akgzNitTNWlZaVl6SnlFT0FJVkN3YVlIMS9EdSs1OXgvTVJabTVIWU45NTZINjFXdzV5RVdjeWRFNGVibTZ0ZGZZU0UyZGIwZmFWU0tYVitRNElEbVI1elBTT2l1cWFPN3U0ZUZtK1l4N1JCT2docEZ6TUJhNWJIV2E1Mzl1TGlwclB4Z2Z0SDlmaWJ6V1lTRTlPSUhCOU96TFRKSEQxK2hvaUlVQ1pHVzFPL3ZidzkrZlR6WFJRWFgrdmQzNFRKWk9hL2Z2bDc2UmozclZvaVBVYTNVdUdsSXJxNnVxbXBxY05vTkpHUm1RdkFsTWtUT0hiY21zRlFVbHBHOVE3YkRrMTVlU1dmN1BoYXV1enNyR1hUeHJXb1ZDcCsrUDBYQmoxZmQzY1BKYVhXN0lYR3htWUFLcXRxYUI2UWdSQVk0STlXcXlFc05KaXdBVk9OK2pRMk5aT1Nta0ZFZUtqRHJBNUhqRVlqWjg0bEVSMDluaTBQclplMm4wOU01WHhpQ3E2dTE3TWtUQ1lUVHIwZGJYZDNONTU5K2xHN3FTSDE5WTNrRjF4bTJyUkpOdGxHSStYdFpaOHRkRDR4RmJsY1B1S3BJOFhGcFh6KzVSNENBLzE1NlR0UEFoQVhHMk1YL09qVDJ0Yk9iMy8zMW9nN21FR0IvallkdytibVZzckxLMW04YUs3RGtlbFBQdDJKU3FXeUNTYjBkekU5RzVsTVpqTkNiektacUttdHQzbWY5bkZ4Y2ViSkp4NG1QU1BIN2o1MTZibzRlZW84Q29VY3VkeHg0S3lrNUJyWHJsWFliVGNZRExCc29SU2swT3YxN1Boc0Y0Mk5UVHozekRZQWpoNDd3NlpOYTZYUitlS3IxL2p3b3kra0R1OW5uKzlteG95cHhFeXpiL2UxYXhWMGRYVUIwTjJqcDdtNWxjSkNhNjJab043c2dJQUFQNGYzR2F4Qk9NaTEyWGJwY2pHVzNob2JRWUgrUkVTRUVob2FMQjBYSUNNcmovYjJUcFl0WFVCWjJmWDdyZEZvR0RjdURJQlZLeGFqNityWGFiWllhR3hxeHNkbmtKVVhMUlk2ZFRwY1hGeHNOdnY0ZUVsL0c0M0dRYWRPalVhblRrZmhwU0ptenBnbWZWZUFOY2dOMXNEbFFMRXpweEVZNkVkWFY3ZkRBQVZZcDB1TnBDWlFmMmJUclZ0VlN5YVQwZDNkZ1VaalAzM29UbkZQQnlrQU5INkJKUHpQdTFRYy9wS1N6LzZDVVdlZGp5c1RBUXJoVmhnUVVWYTZ1aE81OVR1RTNMOFoyU0JmY0lJZ0NOODJnNzdybGdRb3lpdXF5Qys0ekhQUGJnZmc5SmtMWkdUa3NIQitBc3VYTGVUUzVXTEt5aXFKamg3UDNEbHhuRHlWS0UybjBQZm8yZkwwZXFralVsWld3WkdqcDRtSm1ZeFNxYVNxcW9ZOWV3L2o2ZUZCNVBnSWFtcnJDQXp3cDZlbmg0c1hzNWcyZFNJR2d3R2xVb25GWXVGS1VRbEtwUUtOeGdtajBjajdIMzVPVDQ4ZW84SElKenUrcHF1N2g2NnVMblM2TGl3V0Mwbko2VXllUEVHNkw2dnZXOGJzK0JuU0NLM0paT0xOdHo1ZzlYMUxXVEQvK21oN1gwZW1mM0ZQazhsRVVYRXBBUG41bDFDclZTZ1VDaTVkTHBiMlVTb1VSRVdOQXlBeks1L0l5QWhteFUzbnk2LzI4ZmoyelhoNWVlRGs1RVJEUXlNbHBlVkRQdTRLdVZ6cWhHVmw1OVBZMU13amp6eEFZSUEvcDA0bkVoUVlZTk5KTTV2TVRKb1lEVmdEQjlldWxVc0Jtb09IVHR4UThiK1JPSDgraFpyYWVpa3djdUNnZGU1OFEwTVRGWlhWK1B2NzJuU2thMnJxcUt0dlpNYjBLVGJIR1dtOWdQcUdSdDcvNEhPYmJWOTh1ZGR1djZlZWZHVEk3QWhBNnF5TkpvWDczUGtVMnRzN2VYakxBeVJlU0dYaGdqbG9ORTVjdTFaT1VGQUFIKy80bXZyNkpzQTZFaStUd2E5Ky9ack5NZTVidVZoNjdnNGVPbzVLcFdMTjZ1VU9heGVNVmxOVEMva0ZsNWtlTTJWRWFmcjE5WTE4OGRWZUZBb0ZEMzVMMlRoOXhTVDFlb05OSnhLZ3NyS2F5NWVMV2JnZ1lkREhvN3JhV2dUM3RkZmZ0ZGx1TkJySnppa2dOKy9Tb09jK2ZPU1U5UGRQZi9JOTZlL1Y5eTFuN2h6YklGNUxTeXUvKzhOZldMRjhzVjAyVG50N0I2Lys5azJiYlVlUG5hR21wbzdIdDI4aE9EZ1FnOEdJMFdqa2d3OCs1M3ZmZlliMjluWXlNckpadEhBT0s1WXZRaTZYRXhVNWpxKyszbytIaDd0ZE1PM1U2VVRLS3lwNzc1dUoxdFkyS1VDMzhZRTFnOTdIb1h6eDVSNk1SdHNDakk0Q01IM243eThvS0VBS1l2Vjl6dlU1Zk9Ra0Y5TnplT25GSi9IeDltS2dqTXhjVHArNXdMYXRtNGlJQ0xXN2Z0ZnVnN1IzZFBMazR3K1A2djRBWkdYbmtWOXdoWFZyVitMaDdrWjlYU05HbzRtczdEeXljd3FrL2ZvK3ovODA0SFV6bUhselo3Rnl4V0xwY25aT1B0azUrYU51MzYxalFhL3ZFa0dLTzUxTW9TQnMzYU1FTFZsTDhZNDNxVHkyQ3daK1FmZU5pTXNzeUN3eUxHSTJpTkNQekZyU3hKb21KM013NTFVdUovUyt6VVJ1ZXhHbHEvdllORklRQkdFUUJzUE5yeFJnTnB2WnUrOElnWUgrNkhSZFpPZmtrNXFXeVlMNXM4bk5LeVEzdHhDMVdzV3g0MmVrVVhPQTl6LzRqUHFHUnRScUp6NzliQmNBV3padlFLODM0TzN0U1U1T0FkZEt5ekVZVFhSMWRlSHU1c3BIbjFoSDFWOTY4VW0rM3JrZmc5SElpdVdMT0hYNkFva1hVbEVvRk5JVWpiNFU3NmxUSjFGZFZZUGVZTURWeFJsZlgyK2NuYlU0YTdWb3RWb09IanJPd1lQSHBVeU8vZ0VLZ0k1TzY4b2JHbzJHeXNwcXpwNVA1b0gxcSsxcUJvQzFRN1hqMDUwb2xRcGtNbXVuOXF1djkvZDdyRXlvMVU3ODdLZXZVRjVSUldOakU4dVdMc0REdy9yOTRPWGxnYSt2ZGE3OGxTdFgyWC9nbU1QemdIV0UxbXcyU3gzWjh2SktKazJNSWpCZzhGb0MvVHNOemMwdFZGVlZTOEdXSTBkUEQzcTdtL1g4YzQ4QjF1RFZoYVEwL3VIdmYwQmJXenR2dlBVK0FCT2lJMjFTcEUrZFRxU3hxY1Vtdlh3MEFnUDhlT25GcHdESXpzN2pRdEpGbm4xNkcyb242L05hVlZYRDNuMUhVSXhnME1EVU84bzUyTlNUZ1dwcjZ6bDNQcGs1Q2JFNHFkWGs1MThtSXpPWGVYTm5VVjVSeGNvVmkzQjFkZTBkd1lZVEo4OWlObHRZdUdDMjlKcUI2NlBnMlRuNVhDMHBZK1dLUlZ4TXo3YnJGQTVGcTlYeXM1KytZcmY5MlBFeldDd1dRa0tHWDFXc3VibUZqM2Q4VFUrUG5xMFBQK2h3aFBtYjBEZU5JanNuM3k2NzU4U3A4NmpWS2hZTU1ZZC85dXlaZGdVa0wxMHVvcXpNbXAzUk43Vm9PQ045M2tkcTVZckZ4TVhHNE9Ua0pHWDVyRjY5akphV05scGIyNml2YnlBMzd4SWJIMXdqMVZxSWpoN1BPb1VjWjYyV3hzWm1WQ29WN3U3V1R1alRUMjBGckJrYS8vdC9yekVyYmpycjFxNlN6cmYvNExGUnQvSGw3ejdyY1BxSDJXTG10ZGZmSlNabU1zdVhMblI0VytVUVU0Zmk0MmVTbXBiRmwxL3Q0NFhuSHJONWJBMEdBeWRQbmtPdFZ1TS9TTUZXVjFjWE1yUHlhR3BxR2JTVzBHQXVwbWRUVzF1UGMyOXhTazh2RCs1YnRkUm1INlBSeU1sVDV3a0xDMkh5cE9nUkhUZWtYOTBqZ1BuejRsbSs3UHBqVTFOVFIyZG5GMUZSMTRPaFBUMTZTa3JMR0Q4dUhDY25OWHYzSFhXWTdYU2pETU9zS0hTN0UwR0tmcFN1N2t6Nnp0OFR0djVSU3I1OGg5cHpSNjZQTEVrajRqTE1zcjYvQk1GYWROVWlzNFlsN09iaXllVUVMbHpOK0szUG93ME1HNVAyQ1lJZ0RNZHN1dmxsK1BxS1NSb01CdmJzUFl4TzE0V2Jxd3VMRjgybHZyNFJkM2MzS2lxcXVaaWV6Y1lIaDU3QzRPTGlqSitmRHhzMVRyejl6aWY4NklmZm9haTRsSjI3RHZDM1AvNHVoWVZYMkwzM0NLZE9KNktRSzNqbXFVZHhkM2RqeG93cFhDbTZTbGhvTUJPaUk1azA2ZnF5NDhOTm0zRFNxS1UyQXBSWFZCTVZhZjFCYWJGWXlPdGQwcy9IeDR2MjlnNktpNi94NXA4LzRKRXRHMnptbWZmM3lNTVBNbW1pL2RMbjV4TlRPWGMreFhwZm5aMlpQeStlS1pNblVGM2plTjYyVXFuZ3B6OTUyZUYxeVNrWkhEMTJmY1Qzd1FmdUg5VXltMmF6eGFaVC9HMnlXQ3pzMm4wUXZWN3ZzTjdBY09ycUdvYTlyNTZlSGpnN2E2VmFIMEZCL2xMd3FiUER1dVN1ZkFUbjdqdlBTRElwK21vTmVIcDZFRHN6Qmw5ZmIxNTY4U2xPbjBuaytJbHpLQlFLWnN5WUpxWDExOVRXY2ZUWTZkNzJCVXF2dXo2TmpjM3MyMzhVZjM5ZjVzOUxvS1cxZFZSQkFxV0REdmExYXhYa2o3RFlaVzF0UFI5OThoWHQ3UjFzMnJpV0tWTW1ESCtqVzZTajAvb2NwYWRuMndRcE9qbzZLUzR1UlNhVDhjYy92UzF0MzdaMWt6VE5BSEE0TlNJekt4ZGZYKzhSVDlzWnlHSXgyeTFkYXVoOWZUaTZ6dEVTeWhxTkU3VjFEZXplYzJqSWN3MTFmVVJFS004K3ZjMW0yNVdpRXJ2c2h6NW56eVZMTlUwR01qdFlzbkt3QUVEZi9kRnFORFpUTUViSzE4ZWJGY3NYY2VUb0tZcXZsakp4d3ZYUHlKT25FbW52Nk9TWnB4NGRkSldMdU5qcG5EdWZ3c1gwTExzQXcxQWFHNXNwSzZza1lYYXNGSnp5OUhDM3kzekp5N2RtMTh5ZEUrZnc5VE1TY3JuQ0pzaWRrWlhIMWF2WCtQR1BYcFMyTlRlMzh2WE9BM3p2cGFkeGMzTmx5K2Ixamc1MVF5eUF5Znp0TDdkOEs0a2doUVBPd1JGTSsrRy9NZjdoNXlqOStqM3FMcHpBckw4ZWpYSVVuSkJHME8xcWJzb2NMK2tnM0NINm5qekw5ZWsvRnBuTkxBNUhsY0xsYWlmODU2OWcvSmJuMEFhSjRJUWdDTGMzUno5UVIwc21rL0UzUDN3UmpjYUpxeVhYK09EREw3ai8vdVdvMVdwQ1FvSUlDUW5DYURDaVZxdVlNWDNxTFdpMU5mQmdzVmo0N2UvL3pMS2xDNWd4ZlNyMTlZMHNtSjlnMTVIcTd1NnhTN251Yjhya0NXeCthQjFhalFZM04xYysvT2dMbThDenhXS1JhaGJJNVhLZWZXWWJPejc5bXZjLy9JSnRXemNTR1drL1hhQzJ0dDdodk9tbXBtYnBiMjl2ejBGWEpiZ1JmLzdyUjNUMlpuMEF0SGQwY2lFcGpmU01IR25idzFzMlNPbmlack5weUdLUzN5U1pURVpnb0Q4VEowWngra3dTdGJYMXBQY3JCbGxkWFl2RllyYlpCaEFXSG9LZnJ3K2ZmYkdIeHNhbUljK3grYUYxekpnK1ZYcE0rajhmZllFSGhWek91Zk1wbkQ1ellkRGo5STBvbnp4MWJzajlGQW81MzNuK0NmUTllclp0ZTRpdmR4NUFyVmF4YWROYXBreWVTT0tGTkdiT21HcXpLa0IyZGdGYWpRWmZQeDh5TW5Qc2doVG5FMU9SeVdSc2ZlUkJsRW9Gdmo3ZStBNDJuMzhFakVZVCt3NGNSU2FUT1J3cDc2K3lzcHJrbEhUMGVnTmJObThZdEtiQk42V2p2Uk52YjA5cWF1c3BLaW9oT25vOFlDMFMyMytrK3RMbFlxcXFhdEJvblFZN0ZHQU5iTlhYTnpJbklSYWRUamZrdnJKQmxvTThkUGdraHdaWmdlVFk4Yk1jTzM1MnVMc0Z3TFNwazRnZU1CV2lUMTlnYU10RDYyMkNMdjA1eXU3b2U1OWJMTllwYy8wRHFGTW1Sdy9hNmI1ODVhck5aOFJRaG52Tk9OTFpxZVB5bGF2U1pZMlR1dmQ5MlNYVnBqRVlEQ1FsWHlRa09KQ201aGFhZXVzSzlabmVPL1hQeDhlTGlJaFFNakp6V2I1czRZaHJVMlJtV2M4eldQMlNQcm01aGNoa01vS0RBb2Q5amFqVlRnN3JVc2hrTW43Nyt6OUxtVklta3dtejJiYjJUOS9qK0plM1A1YStheGJNbjIzenVyNVJNc3YxS1dwM0toR2tHSUp6Y0FSVHYvOHZUUG51UDlLVWxVSjk2aGthTHA1RjMyTC9oU2o5a0hIMFBTOENGSGV3NnhrMHNvR2JCbEI3ZXVNYnZ4aS9oQ1Y0ejV5RFREbXlGRUpCRUlSdmtzVml3V2pzd1dJZS9JZmxyUWhTZ0hWMDBHUXljZkRRQ2FLanhrc2tJajdjQUFBZ0FFbEVRVlNGSW4vOTZ1dm85UWFIUlJvZFdiSjRIb3NYWFY4SjR6ZS9ld3VUeVVSM2R3Ky9mdlYxVENZVE1wa2NtVXhHUldVMTdlMGR3NmI5V2xjd01aQ1FFTXZrU2JZQmpQMEhqbG9MMjJITjRuamxlODlTVVZGRlQrOXlxWEtaSEZjM0YwSkRncVR2KytDZ0FGNTQvZ2xPbmpwUFJFU1lOSGUrLzZqOG1iTVhIR1lwOUUzM0FHdm5JQzNOV2ppemI0bkFmZnVQb1ZhcmNIWnhKbnlRUW82RFNaZ2RLN1VGckozcThMQVFvcUxHUzl0Y25KMmwwZDZlSGowS3VjSm05TmRrTXQreXduUkRNWmxNVEo0VWpaK2ZMNmZQSkZGV1hrRmRYYjEwZlhkUEQwYWp5VzVxdzMycmx1TG42OE9qanp3b0JScDI3em1NMFdSaXkwUHJiUGJ0cTdYUTN0R0JXcTIyWFI2MDkwZThVcWtrTERSNHlLWC9Ta3ZMS2IxV2psYXJIYmFUNCtQanhmZGZlUTYxV3MzamoyMW01NjZEdlBuV0J6ZzdhOUU0T2JGaStTSnAzNGJHSmxKUzAwbVlIVXRJU0JCZmZyV1BPUWx4aEllRlNQdE1pQjVQZFBRNERoMCtPV2hOZ01HNHU3bnlnKzgvYjdQdCtJa3oxTmMzc25qUjNHRlg1YmhTVklKV28rR3g3WnZ0Z2lmZk5JUEJRRnQ3QndtelkvSDJhdVg0eVhORVJZMURKcFBoNU9URTBpWHpBV3ZRSlNVMWc3RFE0Q0duT1FIazVGcnJEcVNrWnBLU21qbmt2dDdlbmc0THM4NkttODdFQVZOSU9uVmQ3TjEzaE5pWjAreW1DSFIxOTlobFJGZ3NGaFFLT2M3T1dvZm4xdlFHUjV3MDZrSDNBZXQ3cUM5WVVkL1FTSEZ4S1NxVnl2cTVjakdMTFp2WFM0RUpYMThmbTdvNy9iVzJkZGdjczdLeWV0QnpHbnN6S1RvN2RUYkZNZ2VTS3hTRTlrNGxhbXhzWXZlZVF6WlQ0QUFLK2hYaEJHdmdwYmF1UWFwWDA5K1V5Uk9rejZUWW1USHMzbk9JSzFkS1JwVFpZelFheWNqTUpUdzhoSUFBdjBIMzYrbnA0VXBSQ1JhTGhULzg2YS9ESHJjdkNEcVFUQVliMXEyU3NrNlNVek9vcmEyM3FlWFMydGJPd1VNbnVHL1ZFaWxvT1dneDBWR3lJTU55aTc3WHg0b0lVb3lBVEtuQ0ozNGhQdkVMZ1ovVFdYNlZsc0lzV2dveWFTM0lvcnVoWnF5YktJd0JqVzhnbmxOaThaZ3lFOC9KTTNFSml4eitSb0lnQ04rU2p2WW1kSjF0bUV5RzRYZStoYzZlUzZhbHBZM0h0MitXdGoyMjdTSE1GZ3NuVHB6RFlyR3djdVhpSVk1Z1hkMmd2NVVyRmxOWDEwRGF4U3hXclZ4Q2RYVXRPYm5XNlJlRmhkWWxLRC9ac1ZQYWYvK0JvOUtQWEQ4L2IxNTg0VW5wT2w4Zkg3dk9scnJmdlBUa2xBd1NMNlRhcE9XQ3RWTlJXVmxEYU9qMStmc2U3bTVzZXRCYWxLNjExVHBpMW4rTyswaW1lNmhVU2x4Y3JWWHMrenJOTHE3T3FOVnFhVGxWaTRWQmk3QlZWZGwySmdhdVNIRCtmREloSVVFMmhmNSsvZXJyTnRrV0FQLzF5OTlKZng4OWRwcWNuSHkrKzlMVERzOTVvNHhHSTlVMWRWVFgxTkxUbytkWHYvNFRlcjFCcWxXUk1Edk9yaWJGK2NSVS92YkgzM1Y0dkw0NTZ5MHRyZFRXMWJQbS91VUVENWdiM3Flam94TVBEOXZYbGFrM0xWNmhVQkFSRWVxd1NGK2ZEeXUrQkt3ZHMvaFpNNFl0WEtudXQxTEg5bTJiZU8yTjkyaHRiZVBSUnpiaTJ2dDhkM1YxODlYWCs5RnF0U3hhTkJlTmt4T0JBWDdzM25PWTU1N1pKdFVoNmV1RXFWV3FRVmVJY1NROUk0ZldBU3VaNlBWNlVsSXptVGxqS2xPblRuSVlwR2h1YnVIQUlldjd4OS9mbCsyUGJzTHJGczZWSDZuYTJnYkFHdlNKaVpuTXUrOTlTbVpXbnQxclBEa2xuYzVPbmZSZUhJeGVieUE5STRlZ29BQ2FtcHFaTVgycXc4d1FnOEhJanM5MjRlMmdxQ05BUUlDL1hXZS9wZmR4OXZQenRidXV2YjJEZ1haOHV0TW1zMkF3L1QvWEJ2UDNmL2N5enM3T25ENmRTRmhvTUFhRGdmRHdFQ3dXK0hybkFZZkxnZzVGcCt2aW5mYytIWGEvL0lMTFEwNFpjbFFMNWVITkd3WU5sSXpHNUVuUjdGUEl5Y2pLSFZHUUlqZnZFaDBkbmF4YnUzTEkvZEl1Wm1NMEdoa1hFVVpWZFMzYnQyMUM0V0NLVjBabUxobVp1UTdmRnlhVENibGNibE1MNWRLVnF6UTF0ZGpjOTlwYWEwQjJYRVRZa0lHVGU1VUlVdHdBbDdCSVhNSWlDYm52SVFDTUhXMjBsMTZocy93cUhlWEZkRldWWStob3hkalZpVkhYaWJHamJZeGJMTndJbFpzSENxMExTbWNYVks3dWFJUENjQTJMd2lVc0VyZHhFMFFCVEVFUWJrc21rNUdXcG1yMG8xZ24vVmJOU2l5dnFPTE0yU1NXTEo1SFI0ZU84b3BxdXJ1N1NaaHRYVEswc2FtWlNST2o3SUlRZlpRS2hjTUNrVE5uVEtXb3VKVE1yRnppWW1QUWFwekl5UzNFYkRhVG5aUEh4SWxSVEkrWmd0bHNZdWV1ZzhUT2pDRWl3cG9pclIyd0lzQ1JveWR0Q25lQ3RmUGM5Mk96dTd1YjF0YnIzOXNXaTRYQ3dpSk9uVTZrdHE2ZVo1NTZWRXEvemkrNGpLdXJDK0ZoSVhUM1prSDBIL1dzcUtoeW1ISmJYOThnL1QxK1hEamp4NFVEMWgrK3hjV2xiSHpnZnFtVG01NmVqY2xrWXUrK293NGZNN1BaWk5jSitjT2Yvc3FhKzFmWWpmWit0WE0vUHQ1ZUxGdTZRTXEyT0hzdXlicEU2cUs1TnF0bXVMZ01QbnA3bzE1NzQxMnBDS0JDSVdmeG9ybEVqbzhZTkxBd1VwbFplYWhVS21Kbnh0RGUza0ZxV2laTEZzK1RSbDB0Rmd2MTlZMkVoNGZZM0s1dlJGZ3h5REtDZlpxYVdyaDY5UnJ4czJhUWwzK0pwT1IwbTJES1VMcTZ1dG54MlU1YVc5dTRiOVZTcVVQVjBkSEpSNTk4UlgxOUE0OXQzNEtMcy9WMXYySDlhdDU5ZndjZmZQZ0ZqeisyMmVhOTBqZlZZYVRLeWl1bHBYajdxTlZxNXM2Slk4bmkrWFpMc2VyMWVwSlRNamh6TmtuS0xKbzZaZUtZQkNnQXJ2V08wb2VHQkJNYWFsM1crTkRoRTBTT0Q1ZUt6RFkzdDNENlRDS1JrUkYyQlRJSFNzL0lwck5UeC9wMXF5Z3BLYVAwV2pscjE2eXdxek55N253S1JxT1J4UXZuRG5La203ZGl4U0xtam1JWldWMm5qdDE3RHpGLzNtekc5WDVlOUhGeWNxSzhvb3JjdkVzOHZHVUQ1M29EVCt2V3JxU25SeTk5SnBsTUpydDZHWDBzbHV1ZlU4N09XaWx3NkVoV1ZoNXBGN05RS09ROHVuWFRvTFVqK25mdXBSa2lvd3lZREVhcjFSQVZPWTdpNGxLN2dLc2pTVWxwZUhwNkRGa0kwMkF3Y2lFcERYOS9YelkvdEo3Zi8vRXZkTFIzTW4zQTZrTGQzZFpzaS9IandoMHVXV3d3R0dodWJyVlp6YW10clIyajBXaXpyZTk3NWxwWkJTMzl2bk04UGR4dk9tZ2h3M0xIcnlJb2doUzNnTkxWSGErWWVMeGlScjltOWIzTTJObk8rZTgraUtuYk92bzA2Y1dmU1lFZlFSQUVZZlFzRmd1TjlSVTIyUk15bVJ5bFVqM2thSnBCMzkyLzhzNE5TMHE2aU5sczV0VHBSQ2xGUHl3MG1JVFpzVFEwTnRIVzFrNXFXaWFwYVk3VHJCMFZnZ01vTDYraXZyNFJzOWxDV1ZrRjlRMk4wdmIyOWs0ZWYyd2hnUUgrR0F4R2R1NDZTRWhJMEtCejUrZlBTMkRhTk52UjZDOGRMRXZaMDlORFZuWStLYWtaTkRRMDRldnJ6ZVpONjJ3NnVrbkpGNUhKWkR6NzlEYnE2cTF0OG5DL0hzQytrSlNHVENiSFlqRmpOSnFrTEl2KzB6MzZhMmxwUmFsVWNQTFVlUmJNdHk2ckdCRGd4NUxGODFpK2JLSEQ1N0M4b29vckEwWmttNXBhNk9teFg3R2xyYTBkcmNaSktoalkwZEVwRld6MDlQUWd2dDh5cGQrRWVYUGk4Zkwyb0x5OGl0UzBUQll2bW1kemZYMURvNVFoQTlhUlJvdkZiTE1OckpYMCs2YjNtRXdtTHFabkVSYzdEWTNHaVlhR0pzNmNUY0xYeDVzWk02eHAyTlhWdGVoMFhWTHFlUjk5NzNRZTFSQXJFUUJTVUd2ZTNIaWNuSnhJU2MwZ2Z0YU1ZYWNZWFMyNXhyNzlSMmx1Ym1YdG1oWE1uVE1MZ0p5Y0FnNGNPb0hCb09mUnJSdHRNbnRDUTRONGFOTTZ2dnA2UDYrLytSNXI3bDlPN015WXdVNHhKSlZTNGJDdzZPcjdsdGx0eTg3SjUvQ1JVM1IyNm9pT0dzL3MyVE9sMVhiR1NsNStJVTVPYW9LQ3JGTTQxcTVad1J0dnZjL25YK3poNmFlMklwUEorZUlyNjN2M2dmWDNEWGtzbzlGRVltSXEzbDZlVEprOGdkQ1FZREt6OGtpOGtNcWlmc0dJK3ZwR1RwMU9KQ1ptOHFDWk5ZNm1PSFIxV1gvTGxsZFVrcHhpKzNyUzYrMVhXUmh1V3NwQUxTMnRHSTBtL1B6c004RUE5dTA3U29DL0gxT25USlNDRkRLWmpNMzlwaitkUFpjODdQUWVzR1lXT2VwOGczVVZwOTE3RHVIdTdvWk8xMFZCd1dVMkRwUEJBbURxblhyZ3FJanJqWXFKbWN5Vm9oTEt5eXVIM0srOG9vcWEybnJXcmxrNVpPSGJqTXdjT2pvNnVXL1ZFdHpkWFprZFA1TWp4MDRSSFQzZUpoQno4TkJ4dXJxNldYTy9mUzBodlY2UHhXSWh2K0FTQllWWHBDbU9mWi85ZmUrcHZnQ3FTcVhpNkRIYm9QbXN1T21zWGJOaVpBL0NJQ3d5UnJScTBlMU1CQ21FTWFOMGNXUDgxaGNvK3VDUEFCUjk4QWY4RXBhZzl2UVo0NVlKZ2lEY21kcGE2MjBDRk80ZXZyaTREbDk5dmJHaEVuM1A4S05SdzRtTGpTRTBOQWdmSHkrOHZEeng5UENRT29BWkdibW9WQ29zRmpNUGIzbUFpSDRGM1dwcTYvam80eS90VXRuN1JuTjM3ajZJMFdoRXI5ZnoxYzREMHZhSWlGQys5OUxUb3hwMWNuTnpKU2pRdG9QZ3FKUDY2bS9mUXEvWEV4NGV3aU1QUDhEVUtSTnRnZ1JHbzRtcXFocXBnMU5kWFl0U3FjRFQweDJUeWN5eXBRdUlpWm1NcjQ4MzZlblo3TjEvbEYvOC9FZUFkZVNzdkx6SzdweGw1WlY0ZVhtU2tabExSNmVPTFErdEp5UWtpS0xpVWo3NjVDdWVmUHhobS8wcktxczVkT2dFYTljTW5jSThtQ3RGSmNoa01pWlBpaVl6TTNmWUlJWEJZTVJnMEE5YUxHNDRjK2RhTytuVjFYVU9yeTh1THFXa3BFeTZiRGFiTVpsTTdObDcyR2EvOWV0V1NRR0N2UHhMZEhUb21EZDNObUR0NUFjSEI1Q2NraTRGS1lxS1N3R0lqTFF0VXRpWFRhSWVZaG5LOUl3Yzhnc3VFenR6R241K1BpeGVOSmZNckZ5Kytub2ZUei8xS0dxMTQ5dWVPSG1PTTJlVGNITno1Y2tuSGlaeXZMVmphVFNhT0hNdUNWZFhaeDdhOUREQkRsYnBpSmsyR1kyVEUzdjJIc2JWeFdYUXRnM0h5Y21Kbmg2OVZMZEFwK3NhdEw2Qmk0c0xicTR1Yk42MGpxaW9jZEt5bUlNNWNmSWMwVkhqQmwzWjVtWlYxOVJSVlZYTHJMZ1pVczBGTnpkWE5qNjRoazgvMjhWblgreEJxVkJRVlZYTGxvZldENXZ0Y2VMa09kcmFPM2owa1kzSVpETGMzVjFadFhJeGh3NmZ0TlpxbUJSTlcxczdIKy80R2pjM2x5RTdpWG41bDZRVklBWXFMQ3lTcHFBNVlqU2FVQ29Wd3hieUhjeWV2WWR0c3FydVc3V0VPUWx4K1BwNk0zZnVyQ0U3NFhGeDA1a1ZOOTNoZFFVRmwwbThrRGJzK1pPUzAybG9hR0xkMnBWMGRYVno4dFI1SmsrZTRIQmFXMzk5bVdhcVFkNHZOMkx5cEdoKzhNcnplSHQ3VW5ocDhNYzhMRFNZcDUvYVNranc0RXZ0dHJkM2NQTFVlUUlEL2FVYUU4dVdMdURTNVNJKy9Yd1hqMi9mZ2xxdDR1eTVaTEt5ODFsei8zS0gzenQ5bVdJUGJWckh0S21UT0orWXl0RmpwL25wVDc2SFdxM21mR0lxSjArZDQvbm50dHNFcWxwYVdxbXVycnVsSytjb0ZIZDJOLy9PYnIxd3h3dGJ2NDNxay92cExMK0txYnVMUzIvL0g5Ti84c3V4YnBZZ0NNSWR4Mkl4byt1OG5yN3Q0ZW1QczR2SGlHNnJVcWx2U1pBaU9ucThYVXE2MFdqRWFEU1JrWmxEYk93MFhKeWQyWC9nS0M4OC93UWU3bTYwdHJXemEvY2hvcU1qYlpZWUJHdXF2RWJqeEk5LzlDS1hMaGV6YzljQmZ2eWpGNlVsU00rZVMrYk0yU1M3ZHZTdlNRR3c3ZEZOVW1kd3VPa2VmV0puVG1WMmZLeFU5d0JnNzc0anpJcWJUa2hJRUpXVjFSaU5KbW1xUnVtMU1vS0RBNUhMNWNqbGNzTENRdGgvNEJpUGJObGdjOXdqUjA5VFY5L0E5a2MzMld6WDYvV1VsVlV3ZjE0Q0dvMFR4NDZmSVdGMkxPRmhJWGg1ZW5EeTFIa3VYUzYyNlF4Y3VKQkdUVzNka0lYMWhwS1Ntc0g0Y1dITW56K2JkOTdkUVdIaGxTSG5pNTgrazhpNTh5bTgrTUlUTnoxRnc1RjVjK01kMXFUb0MrNE0xTlBUdzRtVDU1azJiWkpOVnNQY09iUFl1ZXNnRlpYVkJBYjRrWjZSZzdlWHAxMUFRSzgzSUpQSkJpMFFXbEJ3aGYwSGp1SHU3aWF0d0tMVmFuaGcvV28rKzJJM24zKzVoMGNmZWRDbURrbWZtVE9tWVRLWkdSY1JTbmpZOVk2OHhXTGhpY2NmeGxtclJhVlNZckZZNk9qb2xHcGNtTTFtTGlSZEpERFFueC85OERzT1YzQVlLVTlQRCtuNFRrNU8vUHJWMTltKzdTRzdhVUFBVVpFUlJJMmlCc21GcEl0VVZGVHgxSk5iYjdoOVF6bCt3cnBDeHB3NXNUYmJKMDJNWXRYS0pWSUcwTUlGQ1hicCtBTlZWRlp6SVNtTjhlUERiVHFCYytmTW9yS3locysvMk1QeVpRdTVtSjZOWHEvbjJhZTNTZE52SEZtN1pxVk5qUmV3ZGpKLzk0ZS9jTitxcFVNV1lQM043OTVpNFlJRVpzZlBaTk5HMnd5RWdvTExUSjQ4d1dIR2xFN1h4ZjREeDRpZk5kTW1tNnV2bzd0aC9YMkRUcnZvNCtIdU5taUdSRldWNCtXUCs3dHk1U3JIanA4aEtDaUEyZkV6TVpzdDVPWVY4dmtYdTluNnlNWWhBeFY5VXh0dUp1ZzJrRnF0eHR0YlBmeU9JSDFPRDJidnZpTjBkWFd6L2RGTjB1T3YxV3JZK3NoRzN2L2dNejc0OEhQQ3cwTkl2SkJHUWtJczh3YVpxdE9YNVRmWWxNYjU4K0xKeXkva2l5LzM4ZHd6MjVEM3JpeVVuSElSbFZKRmRQUTRoNThub3lWRGhsbzk5T3ZoZGllQ0ZNS1lrc2tWVFAzK1A1UDZzMmNBcUU4NlNWTm1FdDZ4ODRhNXBTQUlndENmdnFkTCtsdnRwQjF4Z0FKQXBkYUNyTFhmeE9FYjE5TFNTbmw1RldYbGxaU1ZWZUxwNlk2WGx5ZDZ2WjZGdlZNWXlzb3FlUHZ0ajFtOWVobEhqcHpDeTl2VGJsVUdzS1plOTU4K01kREVDWkhTNmcyQXc1b1VBUDUrMXpQMFJqcmRZOTNhVlRhWHpXWXo2Ums1dUxtNUVoSVNSUEhWVXBSS0JTRWhRZFRXMWxOVlZjdXEzb0tnblowNmR1MCtTRWhJSU00RE9qdVRKMFdSbkhLUm5ic1BzdVdoOWRJUDRzeXNQRXdtTTVNbVJSRVVHRUJ5eWtXT0hqM044ODg5eHZUcFV6aWZtTXFSbzZlSmpocUhRcUdncWFtRi9JTEx6SjhYUCtLVlRmb3ZIVmhRY0lYcTZsb2UyLzRRNFdFaFJFU0VjdkR3U2NMRFEremEzS2U4b2dwM2Q3ZHZKRUJ4SXo3L2NpOHRMYTBFQmZxemEvZEJPanQxZEhUcWFHdHJCeUE1T1ozUTBHQmFXbG9kam96MzZIdFFxMVYyblVLTHhjTDV4RlNPbnppTFJ1UEU0OXMzMjNRQXAweVp3SXJsaXpoeDhoeHZ2L01KV3padndNL1BOZ3ZVeDhlTE9RbXgvTzRQZjJIbGlrVXNXamlYUzVlTDJiWHJJQzkvN3hrcGUrZmdvUk1VRlpYd3lzdlBvbEFva01sazVPZGZJaVUxZzVlLysvUk5CU242MmxSZFhZdWZueThXaStXR01tQUc2dXpVWVRBWThQVDhabXBWWk9ma1UxUlV3dlNZS1hiVElxNlZWWkNhbGdGWXB6TmNUTS9HeTh1VHVOZ1loNDlWcDA3SHpwMEhjSEpTcy9HQisrMnVmL0NCMWRUVTFrbEJrY2UyYjdaN0x2dG90Vm9XTHBoRGNMQjk5c3RJNkhSZHRMVzEwOXJhaGtLaHNNa2NxNmlvcHZCU1VlOVNyK3R4Y3JLZER0WlhtRE1rSk5CaDhkVGhBaFEzS3owOW0vMEhqK0hxNHN5MnJSdDdnN0h3eE9NUDg4NjdPNlJBei94NThRNmZoNnFxNjVsbXQ1dms1SFF1WDduSzNEbXo3REtEZ29NQzJMRHVQcjdhdVorS3ltckNRb05aTThTUzBXVmxGY2psY2dMNkJiZjdrOHZsYkhsb0ErOS8rRGx2di9zSk9sMFhjcm1jaFF2bU1EdCs1aTBKVUlDMXpwUlNCQ2tFNGVhNFJVNG1kTzFXS2c1K0RrREJHLy9Gdk45L2hrSXplQlJiRUFSQnNOWFRMeE5DcTNVOGlqTVlqY2JsbGdRby92cjJ4MVQwTGwzbjYrdE5SSGdvVGs1cWtwTFRXYlJ3amhSUWVHalRPbDUvNHoyKy9Hb2Z6czVhSHRxNFZpb1UyVjl4Y1NraElZT242QVlFK05tazNBNVZrNktyeTFwSTFORjBENlZTS1hWVSsvN3Z2N1FmV09zNVdDd1c2VDRVRlpjUUZocUNVcW5nM1BrVTVISTVNVEZUME92MTdQaDBKMHFsZ28wUDJNL1ZEZzhQWmNQNjFlemVjd2dmYnkrV0wxdUl3V0RrN0xra0FnUDlwWkhPUlF2blVWMWRnOEZnUUtWU3NXVEpQSTRjUFUxemN3dSt2ajZjT1hzQnJWYkRrc1h6SFQ0MisvWWZZZSsrdytqMUJwc2FJWUVCZnJTM2Q3RHZ3RkVpSWtLWk9NRTYrbm4vNnVXOC9jNG5mUERoRnp6OTFLTjJuUjdyc29RMWc2YUwzd29tazBsNm5nQ3B5Ri8vYldCOWpqUWFKOFpGaEZKWldVMURZeFB1N202NDk5YndjSE4xcGZSYU9hMXRiVnc5ZXcwUEQzZmlZdTNiM2RqWWJGZW90YmEybmdPSGpuUHRXZ1h1N200ODhkZ1dtMnlhUGtzV3owT2hVSEQwMkduZS9QUDdKTXlPWThIODJUWWpxSWtYMGxBcWxjeUtzMDZqQ1E4THdXUTJjZVpzRXV2WFdZTmc4Yk5ta0pxV1NYcEdEZ216WTVISlpLeGZ0NHEvdlAweHgwNmNaZjJBWU5sb0JBY0ZvRmFyS1NvdWxiSkZmSDFHTnFXMnI1aG9YNXArZjVXOUs4cjQrWG5UMk5oc1V3aDJJSjNPR2p4dGJtNmhjTUJ5a3piblV5aVlNQ0dTaG9aRzloODRock96MW1iT3Y3VkE1Z1V5cy9Kd2R0YnkrUGJOT0dtYzJMWHJJUHYySCtWOFlncno1c1lUTTIyeTlKenE5WG8rK2VSckdwdWFlZlNSalRZQnplN3UzcG96S2VrME5qVXpjVUlrbFZVMTdQaDBKekhUSnJONDBWeTc1OTNGeFhuUWdxbDluY3UrcVdpTzlOV3lDQXF5RC9LRmhnYngxQk9QOE1tbk8zbnZnODk1NGJuSGJENS9ETDIxUldRM1VlTFlZRENnMHpuT21ETVk3R3ZZZ0RVNGN2RHdTUzVkS3NMWDE1dkh0bTJXaXBhQ05Udmo2U2UzOHNtblgzUHMrQmx5Y2dwWXZYb1prZVBEcGMvUzd1NGVDaThWTVM0aS9LYUNibUQ5SEhaVS9MT3ZCay8vYVVwOTlTRUdtN3JrN2UxSmJ0NGxEaDA1U1hCd2dOMXpXMTVSUldwcUpybDVoVko5b0tLaUV2NzAranNzWERDSDJKa3hOa0UvaThWQ1FlRVZRa0tDSEg2ZldkdGtvS0d4eWZxWTdmaWE3dTRlNWlURUVSYzNmZGdWZzBiRllyRityOS9CUkpCQ3VDMUVQZlpkNnBOUDB0TlVUMDlUUGNXZnZNSEU1MzR5MXMwU0JFRzRZeGdNMXpzVFN1WElVbUQ3eUdReVZDb25tMlBjaUZseDA1bVRFTWY0OGVHNHVibWkxK3Y1emUvZUlqZ29nS1ZMNWxOZjMwaFd0clV5dkF3WnMrSm1rSk5id0I5ZmU1dEpFNk9KaW9yQTM5OFBmejhmbWx0YUthK29rb284ZW5pNDRldmpUVVZsTlhuNWw5Rm9SbmNmQjZxdHJVZHZNTkRacWFPaHNaSHg0NjNwd083dTFoK0twMDRuRXRnYnpMQllMR1RuRkFBUUZPaVBUcWVqdXJxT3BVdm1VMUJ3aFp6Y0F1TGlwdVBwNGM3eEUyZHBiR3ptdWVlMlUxMVRpOFZzSWIvZ2lzM0tHWEd4TWRUWE41Q1ZuYys4dWZFY1BYYUc5dlpPTm0yOG5rMHlkMDRjQlFWWHlNMjdQdmQ5OGFLNWxGZFVVMUphVG5aT0FkRlI0eWpvMS9HTGpocUhtNXNyNjlldFFxbFVvbFFxVVNrVjB0OUhqcDJtdmIyVDk5Ny9ETFBKek9aTjE4OFhIQlRBdXJVcjJidnZDSysvK1M1cjdsOWhNMkpiWFZPSDBXaThxVG5UdVhtRnRMUzBrcHRYNlBCSGZGTHlSWktTTDlwdC85V3YvMlJ6V2FsVThFLy8rR01XTDVwblYzeXp6OHlaMDNqdi9VL3A3TlN4N2RGTnFOVXFDaThWVVhpcENCZG5aOXJhMnJsNjlacTBuR1ZEUXlQbnpxZVFsWjJQeFdKaDBxUm9IbnhnOVpCcC93c1hKQkFZNk0vdVBZZElTcjVJYWxvbVVWSGplSGp6ZWpvN2RhUmR6R1RlM0hocE9vNVdxMkYyZkN6SktSZFp1SENPVk1WL3l1UUpuRG1iUk96TWFhaFVLb0tEQTRtTG5VNWFXaGF4TTZZTkdhZ2JpbEtwWk9hTXFXUmw1OVBSMlltSGg3djAraDZPaDdzYnpzNWEwak55a010bDBzaSswV2drS3lzUG1VekdoT2p4RkY0cWtxWmVET1h5bGF0RExybXAxV3I1L2l2UDh0RW5YNlBYRzlpK2JRUE96bHFLaTB2SnlNd2hMOSs2MU9Xc3VPbXNYTGxZZWw1ZS90NHpwRjNNNHR6NUZBNGVPc0hoSTZjSUNRNWsyZElGWENrcW9iS3FobFVyRnpObHlnUTZPM1VVRlplUVgzQ0Y0dUlTYWJyV2d3L2NUMFJFS0QwOVBadzlsMHhTY2pvNXVRWDQrL3NTT1Q2Q3FNZ0lJaU1qaHV4Z3U3ZzQ0K25wUVVwcUJucTl3YTVXaVY2dkp5czdINlZTUVZTazQ2a0g0ZUdoUFBQMG8zUjM5ZERjM0VKeVNnWnF0UnFWU2tsUlVRa0FubDRqejVBYjZIeGlLdWNUVTBlMGIyMXRQY2twR1dSbDUySXltWW1mTllQN1Z5OXorTDcxOXZia3hSZWU1Tmp4MDZTa1p2TGhSMS9nNWVWQjdNd1k1cytMNTl6NUZBd0dnOTNVblJ1eGEvZEJydmFyV3pQUUgxOTdlMFRiQUY1NStSbDI3em1JbDVjSDI3WnVRaTZYVTE1UnhlWEx4ZVRuWDZheHFSbXRSc09TeGZPWVA4OWFOTGUwdEp3angwNnpiLzlSamg0N1RVUkVHRkdSNDVnME1aS1MwbkxhMnp0WnZuU2hkSTYrd3JYcEdUbGN2WHFOcXlWbEdJMUcvdkVmZnNnTHp6L082VE1YU0UzTEpPMWlGcEdSRVlTR0JCRWVIaUxWc0xrUk11NzhMQW9RUVFyaE5xSFFPRFBsZTc4Zzg3LytCb0NLZzE4UXRHdzlicEdPcTdNTGdpQUlBOXhrSW9UV3hSMURTLzFOSFdQV2dNS0xhcldheFl2bU1XbGlKSys5OFM1TlRTMDRPMnRKbUIzTHdnVnowR2ljV0xGOElXa1hzOGpKTFNTL3dOb1JXWDNmVW54OHZKazRJWkxJM2tyMmdRSCt5QlZ5L3ZyMngyZzBUZzVYS0JpTmEyVVZwS1JtSUpQSm1EZ2hpZ1h6cllVWHAwMmRURUhCRlM0a3BXRTBtcVQ5dFJvTml4Zk5KU0RBaitibUZpWkVqMmY4K0hCVUtoVitmajdTVkk4Vnl4Y1JGenNkYjI5UDl1NDdRbGxaSlZxTmhoVXJGdG1jLzc1VlMxbTZaRDZOamMya1oyUVRQMnVHWGRYK00rZVNhR2hvY3RoK2hVSkJTV2s1SmFYbDByWW5IdHVDbTV1cnRPVHJRQysrOEFRZmZ2d2xiZTBkUExiOUlac1JVYkNPNmhzTUJtbVZoLzdLeWlyUWFyVTJCVTlINjlxMUNsTFRNbEVxRmF4WXZ0anUrcmpZR09iMHJvQXhsSkdzWW5pbHFJU2EybnJtelkyWGxoMlV5MlZrWnViMi9pMG5JaUtVNWN1c0hZcW01aGF5c3ZQeDl2TGt2bFZMaHF6TjBWOVVaQVEvZU9VNUVpK2trWnlTVGxpb2RSUTE4VUlhS3BXS2hRdm0yT3cvZCs0c2lvdExhVzF0dzdQMzhWKzBhQzZabVRubzlRWnBSSDdsaWtVWWpVYUhTL0tPeHJLbEM2aXNxdUhhdFFvZTNHQS8zV0V3TXBtTWg3ZHM0T2l4TTZSbjVHQXltWHUzZzRlSE82dFdMY0hYMXdldHM1Ym9xSEhESEcxNENvVWNyVWFEcjY4M2N4TGltRGdoa2s2ZGp0MTdEdEdwMHpFOVpncExGcy9GMTljMkUwU3BWREp2Ymp5ejQyZVNsMytKek13ODZ1b2JDQWtKd3QvZkYzZDNOeGJNbjAxVlZRMS9lZnRqTEJZTGFyV0tHZE9ua2pBN2xxQitkVXFjbkp4WXRYSUpDUWx4cEtSa2tKbVZTMUx5UlhTNnJtR1hOd1Y0ZVBNR0RoODlSVVptanMxbkIxaGZlNTRlSGp6NHdQMkRUcWVDNnpVbVdsdmJTTHVZSlUzUmNuYTJUalVackthRTdXT3BRTzVnWllkWmNkT1pIVC9UNFczeThpOUpBWXlhMmpyKy9KZVBNSnZOakI4WHpzcVZpKzFXeGhsSXJWYXhidTBxWnM2WXh0bnp5UlFXRnZXdVNHSmQxak15TW9JSjBjTS9oc05adFdxcFhXYlZqZkwyOG1MMWZjdVlPQ0VTZDNjM2RueTJpMHU5QlRpRGdnSjRZTU5xcHNkTXRnbk1qQnNYeG5lZWY1ekN3aUpTMHpLNGZMbVkwdEp5d3NOREtDaTRqTHViS3pFeDEydWtsUForUGg4NmZCSi9mMS9telkxbjRzUkk2WmhyN2wvTzdOa3pTVTNOcFBCU0VVVkZKZHkvZXRsTkJTa0FuSjF2UEpoMXU1QlpMTGNndjFNUWJwR2NYLytNK2hSclJONGxMSkk1Ly9maEhiL09yeUFJd3JlaHNiNEN2ZDZhV3Uzakc0cmFhWFRGRkUwbUl3MTFaWmpOcHVGM3ZnRnBGN1B3OHZSZzNMaXdRVWNrVzF2YnFLcXFIYko0bU1WaUdYSTUxYkV3Y0dySWFGMU16eVoyNWtUdVlGY0FBQ0FBU1VSQlZMU2JUb1VlaWNhbVpqcmFPd2RkWGhHc1dRVURPNE8zZ3RGb3dtSXgyMHl2K1NibDVoVXliZW9rdTNPWlRDWmtNcG5kU2doVlZUVUVCdm9QdVVMQ1VBd0dvODFLTWUzdEhiYzJoZnNlMExmNlJaK2EyanJjWEYxSEZhd1orRHoweWN5eXJqQTBJVHB5MEZWWmJOdGk1TXFWRXFLanh3KzdUTzNkcHFEZ0NoNGVOMTUvcHFHeENXOHZUK1J5T2VrWk9VeWFHSFhUQWJkdm1qWDdLWXRwVXllTytQT3ZzYW1aem81T3dzTkRhV3Zyb0xhMnppYWdWVlJVd3RXU2E4eU9qeDIyZGhEY21zOWV1VUtKZjBBNE10bWQzWDhTUVFyaHRxSnZhZVRDRHg3RzFHMzlvUjMxMlBlSWVHamsxYVlGUVJEdVZUY2JwQUJvYmFsRjE5bDJxNXNtQ0lJZ0NNSzN3Tm5GQXc5UC8rRjN2TTNkV0toWUVMNGhhazhmb2g3N25uVDU2dWQvcGJ2T2ZpMTVRUkFFNGRiejhMeXhxdldDSUFpQ0lJeTl1eUZBQVNKSUlkeUdRdGM4SXRXaXNCZ041TC8rbjJQY0lrRVFoSHVIcTV2M1dEZEJFQVJCRUlSUnVwdSt2MFdRUXJqOXlHUk1mZVgvUWUrYzBKYThkR3BPSHhqalJnbUNJTndiM054OVVDanVyZm5YZ2lBSWduQW5VeWlVdUxuZitscENZMFVFS1lUYmtrdDRGT0VidGt1WEw3L3pHN3JycThld1JZSWdDUGNPYjk5Z3JBdVpDWUlnQ0lKd2U1UGg3UnN5MW8yNHBVU1FRcmh0Ulc1N0NkZHc2N0poUmwwSDJmL3pVOHdHL1JpM1NoQUU0ZTZuVkRyaDZlVi8yNjJpSVFpQ0lBakNkVEtaREUvdkFKUks5ZkE3MzBGRWtFSzRiY2xWYW1iOHc2OVJhS3dWNmp2S2lpaDg0Ny9IdUZXQ0lBajNCcTJ6Tzg0dWQvNWE2NElnQ0lKd3QzSjI4VVNyZFJ2clp0eHlJa2doM05ZMGZrRk0rOUcvUzVkcnpoNmk0dENYWTlnaVFSQ0VlNGU3aHgrdWJuZlBIRmRCRUFSQnVGdTR1dnZnN3VFNzFzMzRSb2dnaFhEYjg1MjltUEFISHBNdVgzbnZ0N1JmTFJ6REZnbUNJTnc3M055OWNYSDFRaVpYakhWVEJFRVFCT0dlSjVQTGNYWHp4dTB1V3MxaklCR2tFTzRJVVkrL2d2dkVHQUFzSmhQWnYvb3BodmJXTVc2VklBakN2Y0hkd3hkUFQzOWtNdkd6UVJBRVFSREdpa3dteDlNejRLNWF5Y01SOFd0RHVDUElGQXBtL1BSL1VicTZBOURUVkUvT3F6OEhzM21NV3lZSWduQnYwR2hkOGZVUFE2bFVpMkNGSUFpQ0lIeUxaREk1U3BVVHZ2N2hhTFN1WTkyY2I1ejRsU0hjTWRTZTNrei91MTlDYjdYNWxyeDBpajU2Yll4YkpRaUNjTzlRS3RYNEJVVGc2dVkxMWswUkJFRVFoSHVHcTVzWGZ2N2hLSldxc1c3S3QwSUVLWVE3aXRlMGVDSWZmVkc2WExiM1l4clN6bzVoaXdSQkVPNDlybTdlQklWTXdObkZBN21vVlNFSWdpQUl0NXhNSnNmWnhZT2drQW00M3NYMUp4d1JRUXJoampOdTh6TjR6NXdqWGM3Ny9UL1RWVk0raGkwU0JFRzROM2w0K3VQbkg0NjdoeDlLbGROWU4wY1FCRUVRN25oS2xScDNEei84QXlQdzhQUWY2K2FNQ1puRllyR01kU01FWWJTTW5lMGsvOTBUOURUVUF1QWNIRUhDTDk5QjRld3l4aTBUQkVFWUc0MzFGZWoxWFFENCtJYWlkdEorNjIyd1dDeDBkM1hRM2QySnlXVEFiRFpoTVpzeG0wM2ZlbHNFUVJBRTRYWW1seXVReWVYSTVRcVVDaFZPV2xlMDkwQzlpWkVRUVFyaGp0Vit0WkMwZjN3ZWk4bjY0OWR6U2l4eC8veEhaUGZJWEMxQkVJVCtib2NnaFNBSWdpQUl3czBTMHoyRU81WmI1R1Ftdi9SejZYSkxRU2E1di92bk1XeVJJQWlDSUFpQ0lBaUNjRE5Fa0VLNG93VXQzOEM0TGM5S2wrdVRUM0w1bmQrTVlZc0VRUkFFUVJBRVFSQ0VHeVdDRk1JZEwzTGJTd1F1WFNkZHJqajRPV1Y3UGg3REZnbUNJQWlDSUFpQ0lBZzNRZ1FwaEx2Q2xKZC9nZGYwQk9seTBZZC9wUGI4MFRGc2tTQUlnaUFJZ2lBSWdqQmFJa2doM0JWa2NnVXovdjUvY1JzL1NkcVcvOGQvcFNVL1l3eGJKUWlDSUFpQ0lBaUNJSXlHQ0ZJSWR3MkZSa3ZzUC8wZWpXOGdBQmFUaWF6LytRa2RaVVZqM0RKQkVBUkJFQVJCRUFSaEpFU1FRcmlycU53OWlmdVhQNkp5OHdEQTFLVWo0OSsrajY2eWRJeGJKZ2lDSUFpQ0lBaUNJQXhIQkNtRXU0NDJNSXpZZi9vOWNyVVRBSWEyRmk3KzgzZEZvRUlRQkVFUUJFRVFCT0UySjRJVXdsM0pMWEl5TS8vaFZlUXFOU0FDRllJZ0NJSWdDSUlnQ0hjQ0VhUVE3bHBlMDJjejgrZS9zUXRVaUJvVmdpQUlnaUFJZ2lBSXR5Y1JwQkR1YW80Q0Zlbi84cklJVkFpQ0lBaUNJQWlDSU55R1pCYUx4VExXalJDRWIxcHpUaHBadi94YnpBWTlBRXBYZDJiOTIrdTRoa2VQY2NzRVFSQnVqY2I2Q3ZUNkxnQjhmRU5STzJtLzlUWllMQmE2dXpzeDZMc3hHbm93bVl5WXpTYk1adE8zM2hiaDdpQ1hLNURMRlNnVVNwUXFKMVJxRFJxTkN6S1piS3liSmdpQ0lIeERSSkJDdUdlSVFJVWdDSGV6c1FwU21FeEd1cnM2Nk5LMVlURDBJSlBKRUQ4dGhHK0tUQ2JIWWpHalVqbWhkWEZIbzNGRm9WQ09kYk1FUVJDRVcwZ0VLWVI3U25OT0dsbi84eFBNK2g0QUZNNHV6UHpaci9HY09tdU1XeVlJZ25CenZ1MGdoY1Zpb2JXbGx1NHVIUmFMeUpRUXhvWmNyc0JKNDRLblY4QllOMFVRQkVHNFJVU1FRcmpudEJabWtmRWZQNVFDRlRLRmdtay8rbmY4NTY4YzQ1WUpnaURjdUc4elNOSFcya0JuUi9NM2RueEJ1QkV1cmw2NGUvaU9kVE1FUVJDRW15UUtad3IzSEkvSk00bi85emRSdXJvRFlER1p5UDNOTDdpMis4TXhicGtnQ01MdFRhL3ZvcmE2UkFRb2hOdFNaMGN6dFRWWDBldTd4N29wZ2lBSXdrMFFRUXJobnVRV05ZV0VYNzZEeGpkUTJsYjgwV3NVdlA2ZllEYVBZY3NFUVJCdVQ1M3R6VFRXVjJBMkc4ZTZLWUl3S0xQSlJHTjlPWjBkTFdQZEZFRVFCT0VHaVNDRmNNL1NCb2FTOEt0M2NZdWNMRzJyUHJuUFdyT2lSNHpDQ0lJZzlHbHRycU90cldHc215RUlJOWJXV2s5clM5MVlOME1RQkVHNEFTSklJZHpUVk81ZXhQL0hXL2pFelplMk5XWmNJTzJmdm9PaFRhUXpDNElndExjMW90TzFqWFV6QkdIVWRKMnR0TGMxam5VekJFRVFoRkVTUVFyaG5pZFhPekh6SDE0bGFQa0dhVnRINlJWU2Z2b1U3VmNMeDdCbGdpQUlZNnUxcFo2T2ptWkExTmdXN2t3ZEhjMjB0ZGFQZFRNRVFSQ0VVUkJCQ2tFQWtNdVo4dkkvRWZYNHk5S21ucVo2MG43eEhhcU83eG5EaGdtQ0lJeU5MbDA3WGJvMkVJdUFDWGN5aXdWZFp4dGR1dmF4Ym9rZ0NJSXdRaUpJSVFqOVJHeDZpcGkvL1M5a0NnVUFGcU9Cd2pmL20vdy8vaHNXbzJHTVd5Y0lndkR0TUJyMHRMYlVZYkdJUXNMQ25jOWlNZFBhVW9mUnFCL3JwZ2lDSUFnaklJSVVnakNBLy95VnhQL25uMUY3ZWt2YmFzNGNKTzBYMzZHblVSVGhFZ1RoN3RmY1hDTUNGTUpkeFdJeDA5eFVNOWJORUFSQkVFWkFCQ2tFd1FIMzZHbk1mZlZqUENaT2w3YTFYeTBrK2UrZW9Ea25iUXhiSmdpQzhNMXFiMnZFSkRMSGhMdVF5V2lndlYwVTBoUUVRYmpkaVNDRklBeEM1ZTdGclA5NGs0aU5UMHJiakIxdFpQekhEN2kyOC8weGJKa2dDTUkzdzJLeDBOSGVKTElvaEx1U3hXS21vNjFwckpzaENJSWdERU1FS1FSaENESzVncWduWG1IbVAvNEdoY2JadXRGaW9maVROOGo2bjU5ZzBuV09iUU1GUVJCdW9kWVdNYVZOdVB1SjE3a2dDTUx0VFFRcEJHRUVmT0lXTVBmVmozQU9HU2R0YTd4NG51U2ZQRTVMZnNZWXRrd1FCT0hXTUJtTjlIVGYyc0NyMFdpMDIyWXdHT2pwNmJtbDV4bXQrdnBHcXFvYzF5Zm83TlJSWFZPSDVWdGUxV1FrNSt2cDZTRW50NURHcHVadm9VWDJTa3ZMNmRUcEJyMWVwOU9SazF0SWUzdkhzTWRLU3I1SWVVV1YzZmIyOWc2T0hEMUZVMVBMVGJWMUtGMWRIWmhOOXE5TlFSQUU0ZllnZ2hTQ01FSWEvMkRtL08vNytNMWJMbTNyYnFnaC9WOWZwdWlEUDRqVlB3UkJ1S04xZDNkZ05wdHUyZkZNSmhPLy9mMmZPWFQ0cE0zMlhic1A4Y1piMTZmTUhUOXhkdENBUVg5R281SFgzbmlYVTZjVGJiWW5KVjlreDJlN1J0V3VMNy9heDJkZjdLR3JxOXZ1K3B6Y0F0NzY4d2NZRExhZjZaMmRPaG9icndjSE1qSnpPWGpvQkNiVHpUOW1sWlhWdlBuV0I5VFcxa3ZiR2hxYjJIL3dtRTJncDcyOWc2Kysza2RSVWFuTjdaT1NMMUpTV2pic2VkNSs1eFBTMDdPbHl4V1YxZnpoVDMrbHJXMzRvRUozZHc4N1B0dkovdjNIQnQybm9hR0pyNzdlWjNNL0JuTWg2U0tWbGRWMjJ6T3pja204a0VaWFY5ZXd4N2hSRnJPSnJxN2g3N01nQ0lJd05wUmozUUJCdUpQSTFVNU0vOGt2cVRsemtFdHYvNTkxdW9mRlF0bmVUMmhJVDJUYWovNE50L0dUeHJxWmdpQUlvOWFsYTd1bHh5c3FMcVd6VTRldnI3ZmRkVEtaekhyT3JtNnVYTG5LK2NSVWxpeWV4OUlsODZYckJycDg1U3IxOVkwb2xiWS9YU29yYTdoMHFXakU3VHA3THBtR3hrYWVmWG83V3EyR2E5Y3FjSE56eGR2YjArSCtYVjNkWEVoS0l5azVIVzh2RDE1NjhTbGtNaGx0YmUwa3A2UlRYVlBMdHEyYjBHaWMrT1d2L2pqaWR2UjU5cGx0T0RtcDZlN3A0ZTEzZC9Ed2x2Vk1uQkJGWTJNemFXbFp0TGEyOCtnakQ2TG9YUnA3b0tLaUVnNGZPVVdBdnk4dmZ1ZEo1SEk1YlcwZDFEZllGNGlzcmF1bnFyb1dqNnZYckpkcjYybHFhcUcwdEF3WFZ4ZHBQeGNYTFlFQi9qYTNUYy9Jb2FkSHo5SWw4MGQ5SDBjakl5TVhQejhmUWtLQ3Z0SHpkSFcxNCtMcStEa1hCRUVReHBZSVVnakNEUWhjc2hhdm1ObmsvZTcvMFZLUUNZQ3VzcFMwZjNpT2NWdWVZZHlXNTVBTjhvTlNFQVRoZG1PeFdEQVlidTBVak96c2ZOUnFOZE5qSnR1ZHF5OFFvZFZxZVA2NXg5aTE1eENuVGlkU1Y5ZkExa2NlZEhpOHpNeGNsRXJGLzJmdnZxT2p1dkpFMzM4clYwa3E1WndRQ0ZCQ1FpTG5iRXcyTms3WWJuZTdiWGRQcDl0djd0eFo5NzJiWHQ5NTc3Nlp1WFB2ekhTN2c5dmQwM1k3dEcxTXpqa25BVUprQVFJa1VNNVNxVlQ1MUhsL2xGU29LRVVva01EN3N4WUwxUW43N0ZPSyszZjI3N2NweUI4M29PdGJyVFp1M1M3M3VmN2R1NVVjT1hxS3BVc1drSnljZ0NSSmJObTJHNTFPeDd2dnJQVUpnTFMwdEZGODRRcm5peThoU1JKNXVkbk1tRDdaMi9lNWM2WVRGR1JneDg3OWZQTHAxN3ovN2xzNG5VNG1Uc2dqTFMzVnB5ODdkdTRqUEN5VW1UT24rdlV6SWp3TWcwSFA5OTlaeTZlZmZjT1hYMjNtMVpkWGtaVTFoaVhQTDJEWDdnTnMzYmFIMVM4czlUdTNwcmFlYnpac0l6VFV5QnRyMTZCVWVpYkkzcXVvNU5EaGszN0hPeHhPU3E2WFVsWmVBZUNkTFhMb3lBbVVTcy92clBiMmR0SkdwUERHMnBkOHpqdDU2aXk1dVZuRXhjVUFucGtsWnJOdmVsQkxheHNBclcwbXY5a1VCb09CME5BUXZ6NTFWMTVlUVhOTEsyTkdqL1NaOGVIM25rV0dNL0tCOTNpd25BNmJ6OWVpSUFpQ01IeUlJSVVnUENSZFpBd1QvdnZ2cU5pMWp0dGYvQmEzdzQ3c2xpajc1dDlvT0h1TWNULy9PNEtTMC9wdlNCQUVZWWpaYkIyZ1VFQ0E2akMwdFptNFZuS1RLWk1MME9sMFB2dGNrdVFkVEFOb05CcGVXYk9TeElSNDRtS2plMnl2b2FHSm02VjNtRkNRUzNCd1VML1hseVNKZGQ5c3BhejhIbHF0aG95eDZWUlgxL0xWdXMyTUc1ZkpsTWtGQUtoVUtsYXZXc0xIZi82YUF3ZVA4ZnppKytsOHYvdjluekVZOUV5WlBJR3BVd293R2tPb3JmTXR1RGg1VWo1cXRScTFXbzFTNlJuc0ppWEcrd1JHYW1ycnNkbnN6RjR4alp6czNtZmFoWVVhK2Y3M1htZlg3Z09NR0pFTXdOUXBCVFEwTkhMcmRqbHRwbmEvY3c0Y1BJWldxK0h0dDE3eENRQ015OGxrWEU2bTMvSC8vZi81M3l4Y01Kc0pCWjdsdGN2SzcvSG5UOWZ4M2UrOFNuaDRHQURyTjJ6RDRmQk5kVGw3N2dKV3E1VUY4MllDbnFERjZjSWlqaDB2N1BGZXR1L1k1N2N0ZjN3T0N4Zk14bUx4cEhHNDNSTHQ3UjNVMVRXZ1VpbUpqbzdpNUttekFKVGVLcVAwVmxtdjc5WDR2T3hIRGxLZ1VHQzNkYUEzOUIwNEVRUkJFSjQ4RWFRUWhFZWhVSkN5N0RXaUMyWncrWi8vTStieW13Q1l5MjlTK0xkdk1lS0Z0MGxiOHoyVUd1MFFkMVFRQktGM1RvYzFZQUVLOE5RYlVDcVZUSjgreVcrZkpFbW9lNWhwTm5QRzVGN2JPM0h5REFxRmdwa3pwd3pvK2p0M0hhQ3MvQjQ1MlJsa2pFM0g1WEx4NTgvV1liYzdjRGxkL09YTGpWaHRkcXhXS3hhTEZWbVdPVjE0bnN6TU1kNDJGajgzajBrVDg5QnF0ZDUrZi9qN1QxbjgzRnhtVEwvZjE2NlpIZDFyVTBpU3hLM2Jucm9SMTY3ZFFLdlZvRktwdUhIenR2Y1l0VXBGZW5xYTkzaVZTa1Z3Y0JBdnIxbnBjeTlMbHl6QTRYQmlNT2hwZkNDRjQ1VTFLK2pvc1BhWXFySnoxMzR1WFM3eDJTYkxNcnQySDJUdnZzT2QxL1VzTmZ2YkR6L3hCbzZjVGhmcG8wWjR6K25vc0hEMDJDbW1UWjFJUkVRNEZaWFZmUEdYRFN4ZU5KY2Z2UGVXVC91MXRmVnMzYjZYcGM4dklDVWwwV2RmVUpDQjR5Zk9VSGptdkhmYmlaTm5PSEh5REFhRGdWZGVYc0hOMGp0TW5welAxTTRnVWsvKzlNbFhmaWsvRDBXV2NUaXNJa2doQ0lJd0RJa2doU0FFZ0NFaGhjbi84REhsR3orbWZQM0h5RzRKMmVXaWZNT2ZxRDI2aTh3Zi9FY2k4NmNOZFRjRlFSQjY1SFE2QXRaV2E1dUpjMFVYU0U1T0lEd3NsSC81NVVlMHRmblh1L2pGMy8ydlh0dFl1bVFoVTZkNEJxcDFkUTFjdkhRTnZWNVBWR1JFdjljL2ZPUWtSZWN2a1pLU3hPb1hsZ0NnVnF2SnpzNmdwcm9XaDlOSlNIQVEwZEdSQkFVWkNESVlNQmdNN05wOWdGMjdEcERmR1hUb0hxQUFNSGQ0VnJYUTYvVlVWZFZ3N0VRaEs1Y3Y3bkZtaDhQaDVNdXZOcUZXcTFBb1BJUC9EUnQzZVBlNzNSSmFyWTcvK0xjL3dXcTE4Y21mdnlZbko0UFpzNlo2MHcrS3psL3lLenJhWmUrK1Erdy9jTlJuVzBGK0RzdVdMdksrcnExcllPeVlkRy93cDZXMWphKyszc3lLNVl1ODlTYXFhK3JZc25VM3I3M3lBaUdkTlNuMlBkRHV6bDBIMEdxMXpKNDFEVm1XMmIzN29QZjkxT3NmbUNYVFdlUXpLaXFDeE1SNHYzNHZtRCtUV1RPbjRISzUrUFZ2UDJiTzdHbmVXUjFmL0dVRFFVRUdGczZmalY2dm83cTZ0c2MyWkxmY2EzMk93WElGOE90ZUVBUkJDQndScEJDRUFGR29WSXg4NVQyaUo4M215ai8vRjZ5MW5weGZXME1ORi83SC8wSE0xSG1NL2Y3Zm9JdU1HZUtlQ29JZytBcmtjb3dIRHg3SDVaSlFkVDZaZjI3UkhCejIrNFBCUTBkT0VoeGtJQ2twZ2FMemw1Z3pleHJoWWFFK2JhU2tKSGsvM3IzbjBJQ1c1K3lhSlhEbWJERUpDWEc4dWZZbE5CcU5kLzhMSzUvdjgzeWRYa3RvcUpIS1NzK0tFeFdWTmQ0WkJiSXNjL1hxZGNBekFHOXZOM1A3OWwwKy9PaFRYbG16Z3RUVTVCN2JmT1hsVldTTVRmZmJmdUxrV1k2Zk9BTjRBaWl4Y2RFY1BIU2Npb29xMXJ5MEFyMWVoOHNsNFhRNm1UdG5PaHBOMzMrdUhUdGVpTlBsdThwSVUxTUxHV05IZTJ0SXRMUjRsdlJNUzBzbExOUUlnS1Z6Qlkyb3FBaHZ1c2NyYTFaNEo5VjBkRmk0ZXUwR3djRkJmUExwMXpnZFRwcWFXM2g1elFxL0FNVkE2SFE2ZERvZHQyNlZJVWtTT3AwV296R0U2dXBhNmh1YVdQM0NFdlI2SFhmdlZmTHhKMSt4Y3NWelRKd3czcWNObHlTaFZnY21TQ0dKWlVnRlFSQ0dKUkdrRUlRQU00N01ZT28vZjhIZHpaOXlkOU9udUR1ZjFEUVVIcWJwd21sR3ZmbytLU3RlUjZFVWhUV0Y0Y1hsY2xKZVhrWmpZeU1tVXh0bXN4bUxwUU9yMVlyZGJzZnRkZzkxRndkRnFWU2kwK2t3R0F3RUJRVVRFaEpDYUdnWTBkRXhwS1dORE15VThXZEVvSllldlgyN25FdVhyL2xzZTdBMndxRWpKNGlOalNFdExaV2k4NWZJekJqZDR4TnpnRXVYcjFGV2ZtOUF4UTAzYnRySjVTc2xwS1ltc2ZhMUYvMEcwVGFibmYvOUx4LzJlbjVXNWhoZWVuRVpCcjBlb3pHRXp6Ny94dWU2c2l5VGtweElTbklpU3FXU2Q3NzNPbDkrdFpFL2YvWU5yNy82QXFPNnBVaDBxYXRyNlBIcnJMbjUvbEttR28yYU5TOHVKeXpVeVBFVFoxajN6UmJlL3M2cjN2MVRweFFRRk5SM0hZNHpaNHI5N3JXanc4S2h3OGU5UzdaMmZZNS8vWnMvZGJzbnovZjBiMzczaVYrYk02WlBZdjY4bWN5Yk93T0ZRb0VzeXh3K2NwTFJvMGQ2UDZjZi9QcmZNTFdidTdYbmlXNTh0VzZ6ZHdZSmdGYXI0Vy8vNXNmZTExZXYzUUE4SzRhNFhDNW16WnpLajM3NFhXSmlvZ0E0Y2VJTXdjRkI1STdMOHV1WEpFa0IrOTRONUpLN2dpQUlRdUNJdjlBRTRURlFhclNNZk9VOUV1WXVwK1IzL3k4dFY0b0FjTnR0M1Byc0E2b1BiU1Byci80VFlSbDVROXhUNGR2T1pESng1ODR0cmwyN1NsTlRJMHFsMGllMy9tbm1kcnV4V3ExWXJWYWFtNXU5MjFVcUZXNjNtK2pvR0xLeXNrbFBINDNSR05wSFM4KytRQXpXN0hZN1c3YnRJU1ltaXVCZUJ0VXVsNFRaYkNFc3pOaHZlNjF0Sm5idU9rQjhmQ3dod2NGVVZkZjJlZnpsS3lYa1pHZXcrb1dsUGM0ODhLeGc0bVR5NUh3eU04YjQ3TnV4YzU5M3BZdmc0Q0IrOHFOM3FLeXN4dTd3QkptVkNpVWh4bUNTa3hLOGdZdkVoRGplZS9jdERoMCt3WWdSS2Q1aWswclYvY0g1MFdPbmZBYnJYYnJTUGJwYnRIQU9vYUZHVWxPVGZMWjNkRmk5dFNONjgrQThFNDFHelU5Ly9JNzM5YldTVWc0ZU9zNmloWFBJekxnL3M2T3lxb2JOVzNhejl2WFZoQnJ2MTJiNDlMTnZ2S2t1OCtiT0FHRHpsbDFvdFJwV0xMdWZVakpyMWxTL0lwczk2VDd6d1c2M2MvWGFEVlFxSlVaakNJY09uOFJzdHZEODRua0FWRmZYY3JQMERpdVdQMGQ5UXhQSWtKenNXWTVVbG1YY2JuZkEwajFFa0VJUUJHRjRFa0VLUVhpTTlMRUpGUHpmdjZHaDhEQTNQLzVuN0UyZXl2Q1d5bktLL3NzUFNKaS9ndEhmK1JrYVk5Z1E5MVQ0dGlrcU9zZWxTNTZLL1c2MzVKMGw4YXdFS1ByU2RZOE5EZlUwTlRWeTh1Unhnb0tDeU12TFo4SUUvMEtQd3NDNDNUSTJtNDIxcjcvSS9nTkhrWHVZZWRQUTJJUXN5OFRHOUx5S1IzZm56bDNBNVhLeDVzWGw3RDk0ekcrL0xNdWNLN3JJelZKUE1jcm5GczN0cy9obWwraW9LSi9Da0FEYWJta2hoV2VLT1hucUxILzk4eC80WGErcXF0WTdZQWJQaWh5clYzbnFYclMxZVZJbnVxZVlEQ1RkbzdzcFBSU00vTTN2UHU3M25oNmtVcW1Jam83Q2FyVng5TmdwQ3M4VU0zM2FSR1k5VUhqVVpuY1FHUmxPZEZRVXRYWDFYTGx5SFp2ZGpxbmRUSHg4clBlNDB0STdYTGg0bFZVckZudlRRb0FCTHdmYjNkbHpGNGdJRDhkbXR6Tm05RWdtVHh6UHV2WGJpSXFLWVBLa2ZQWWZPRXA4WEF3VENuTDVhdDBXV2xwYSthc2Z2STFLcGNMcDlLUm5pRmxRZ2lBSXp6YnhVMTRRbm9DWXFmT0l5cDlHMlRmL3hyM3RmMEh1SENUVkhOcE9mZUVoMGxhL1RjcnkxMUZxQjUvakt3aURVVnhjeElrVHgxQXFsZDRpZDk5bWJyY2J0OXVOeVdUaTlPbVRuRHg1bkprejUxQlFNR0dvdS9iSUpNbUYxV0xDNmJEaGtseTRuUFplajVXQi9oTXErbVl3NkhuN082K1MwRzF3KzZEeThuc0FqQmlSd3QxN2xYMjJsenN1QzJOSWlEY0ZvTHZLeWhyMjdEMUVSV1cxZDl0QUFoVFFjOUZKbDh0RlJJUm5oUXliemVaVDZGT1daYTVmdjhYaEl5ZXBxMi9nZTIrL1JscGFDZ0RYU200U0VoSk1ha29TTnB2bi9RMEtNblRyWjNYUHdacUdScjl0VHFlTDZ6ZHVrWmt4Mm1jbXlNdHJWcURYOWYyN1llUG1uZDZQemVZT3lzcnVjYlAwRGlYWGIrSnlTU2dVQ2k1ZEx2RmI3YVBMNy8vd0taSWtZYlBabVR3NW56VXZMdmNHY2t5bWRqWnYzYzNvOUpFVUZPUmlNclhUME5oTWVIZ29HclVhczdtano3NEJCQVVIRVI0V2lzVmk1ZVNwYzh5ZFBaMlRwODhCa0prNWh1OSs1MVZTVWhLNWZyMlVPMlgzZU9kN3I2TlVLbmx1NFJ4KysrRW5uRHQza2FsVEozZ0RqSUVLVWloRjJxVWdDTUt3SklJVWd2Q0VLSFY2MHQvNkNRa0xWbkQ5dzcrbnRlUUNBSktsZzl0LytSMFZPNzltNU12dmtyandCUlRpS1pFUVlDVWxWemw2OUxCM1VQNjAxWmQ0RXJxQ05xZFBuK0RNbVZQTW5UdWZ6TXpzSWU3Vnc3Rlp6VmdzSm0vTmdmNDhhb0NpUzNKU1FwLzdyNVdVa3BBUVIyaG8vOHMreHNYRmVJcytkckZZTEd6ZXVvZWJOMjlqME90Wjh2eDhLaXFxdlRVT0JtTDZ0TW5rNUdUNGJGdS9mcHZmY1hhN25ZdVhybkhtYkRHTmpjMUVSMGZ5MHVwbFB1a1lwd3VMVUNnVXZQUGQxejJwQ1VCWTZQM1VvVk9uejZGUUtKRmxOeTZYNUoxbDBWTzZSMlZWTlJzMmJtZnA4d3VZT3ZWK2tHelV5TlIrYTFKMFg5SzEvRzRGR3pidElDWW1pdkY1T1JTZHY4U3lwUXN4ZHE3ZTBadXE2bHFPSFM5ay90d1pQdGZidm1NZkhSMFdHaHFiK1B0Ly9BQkhad3JNRzJ0Zm9ycTYxbHZ6b2k5VHAweGc2WklGSEQ5UmlDeERmbjZPTjBnQk1HSkVNbVp6Qnp0M0gyVGloRHhHZEJZaWpZbUpvaUIvSEllUG5DUXZMOXVia3FNSlVPRk1FYVFRQkVFWW5zUklTQkNlc0tERUVVejR1dzlwUEh1VVcxLzhGa3RWT1FDTzFtWnUvUEdmdUxmdEw0eDYvWWZFelh3T0JsQXNUaEQ2MHRqWXlOYXRtM0E0N043QmhkQzNyb0hRNGNPSE9IWHFKS3RXdlVoVWxQL1QvT0ZLQmpvNldoL2lyTWY3ODZhdXJvR0tpaXFXTFYzWTUzSDdEeHhsekpoUjNvRnFkd2FEQWFmVHlmUnBFNWt6ZXpvR2c1NnFxdDVyVlpTVjM2TytycEc4dlB2QkpxTXh4RysyUjA4MUxQNzN2L3dlaDhOQmFtb1NyN3k4a3V5c3NUNkZORjB1aWVycVdtYk5uQXBBVFUwZGFyV0s4UEJRSk1uTnZMa3pHRGN1aytpb1NNNmZ2OFMySGZ2NHovL1h6d0c0ZTYrU2lvcHFuK3ZkdmV1WldkSTFTNlBMMVdzMzBlbTA5TVhaYlZiVXVKeE1ZbU9paVkyTjV0NjlTb3JPWDJMVXlCRkVSZDFmdnZWMFlSR2hvVWF5czhaNnR5bVUvclV6QUNJakkwaE5UU0ltT29xWW1DaHZla2hFUkJqVjFiVW9GQXArL3JQM2V1M2I3Ly93bVU5YjgrWk1SOWZEekpDdjEyM0JaR3Fudkx5QzMvenVZeVNYaE12bHdtYTM0M0E0T1hiOE5KTW01Z08rS1RXUFFxVVNmd1lMZ2lBTVIrS25zeUFNa2VqSmM0aWFPSk9hUXpzb1cvY0g3TTBOQUZqcnFyajZ5Ly9HM2MyZmt2N21qNGtxbURIRVBSV2VWbDJ6Sit6MjNxZjVDNzN6Qkhic3JGLy9GWFBtekNjcmEvalBxbEFvOEttaXFOVWFDRGFHbzlIbyt4eVFtZG9hNkRBUE5yQXhPSWVQbk1Sb0RDRi9mTjkxREM1ZHVrWkxTMXVQUVFxRlFzRjN1NjE4MFovcTZqcjI3VDlDUWtJc01aMTFNUHBMOStpU1B6NmJTUlB6aVkyOVh6OWoyL2E5VENqSUpTa3BnYXFxR2x3dWlaRnBxUUNVMzcxSFltSThTcVVTcFZKSlNrb1NPM2J1NTVVMUszemEzYnZ2Q1BVTmpheDliYlhQOXJ0M0t3a0tNdmhjRDJESHp2MER2dDh1RDdieG9LTHpsOGdZTzlvblNOR2JKYy9QNy9lWTduVXEvTjBQN0l6UHkrNDFWU01uSndPRFFVOVllQ2pCUVVFWURIb01CajE2dlk2TGw2NXg2M2E1ZDdXUC9wWmtIU2kxUnFSWUNvSWdERWNpU0NFSVEwaWhWSkc0Y0JYeHM1K25ZdWZYM04zMEtTNkxaemszODkxYlhQei8vajFoR1htTStlN1BDUjJUTThTOUZaNG1odzhmNVByMWEyTDJSQURZN1hhT0hqMUVmWDBkYytmMlAyQWJTbTczL1FsWXdTSGhoSWJGOUgxQ0o0M1dBSW8ya0I5Y0p5SXdTa3Z2VUhLOWxCZFdMVUdyN2YwcHVDekxkRmdzR0kzOXA0TU1SR3RyR3dEaDRmY0RFQU5OOTFpMmRKSFBhN2ZiemZuaXl4aU5JU1FsSlhEN1RqbHF0WXFrcEFUcTZocW9ycTVqMGNMWkFIUjBXTmk4WlJkSlNmRitxUnFaR2VrVW5pbGlLS08vdGdBQUlBQkpSRUZVMDVaZHJIbHhPUXFGQW9mRFNVVmxOUmxqMC8yV1cvMFAvLzVIR0F6NlB1L3psNy82UXovdnhIMVdxNDJtcGhiVWFoV3lMQTlvZWRjdUpwT1p5cXBxcXFwcUNBMGQvSW80ZmMyQW1EWjFJdE9tVHV4eFgwcHlFbHF0aHNyS0dnQzAvY3dzR1JDRkFxMjI3L2RWRUFSQkdCb2lTQ0VJdzRCU3EyUEU2cmRKV3JTYThvMS9wbUxYT21TWFo4cDUyNDFMblB0UDd4S1JPNGtScTk4bU1tOUtQNjBKMzNicjFuMUZVMU9ETjIxQmVIUjJ1NTFyMTY1UVgxL0hLNis4UHRUZDZaSHNscndCQ3BWYVBlQUFCWUJlSC96WUFoUW1rNWt0Mi9Zd2Rzd29uOVVnbEVwUFoxM2RWcFJwYVdsRGt0dytxUW45VVhYV0o3RFo3T2oxdmsvR3E2cHIwT20waElhR1lMWGFnSjdUUGRScXRYZXczdlcvSkVrK1MxMmFUTzNJc3V5ZE5YRHJkaGtweVVtbzFTcU9uemlEVXFsazNMZ3NIQTRIWDM2MUNiVmF4UXNybC9qMU56VTFtUlhMRjdObDYyNmlJaU9ZUDI4bVplWDNjTGxjZnFrZVhlOVRmMHR1dWlTcHgyU2RvT0FnY3NkbGVkTkZIQTRITzNidHgrMTJjL2pJU2M2ZXUwREcySFF5TTBjVEdSbk8waVVMMFdqdUJ3QXNGaXZGRjY1UVdla0pUSmphUFVIMGtKQmc3OUtrVDBKWGtLWnJHZHFBQkxGa0diMGhNTUV3UVJBRUliQkVrRUlRaGhGMVNDaWozLzRaS2N0ZTVjN1hIMUZ6WktkMzROQnkrUnd0bDg5aEhKbkJpTlhmSVhiYUF1Z2xoMWo0OXZyb285OWh0OXVRSDlPQTg5dk02WFJTVzF2REgvLzRlOTU3NzRkRDNSMC9VcmRpcUZxTm9ZOGovU2tVQ2pRYUhjNCtWZ0I1R0ZhcmpTKy8zb1JPcStYRjFjdDg5b1dIZVo3RTc5bHppTkdqUnlMTE1qZHVlSllUSFRreWRjRFhTSWlQNVFMdzVkZWJHSm1XNmcweWRNMXVHRGN1czhmejZ1b2FjRGlkZEhSWWFHeHE4bDZ6cTZqbjRTTW52Y3R3eXJMc1hSa2pJVDRXaThWQ1RVMDljK2RNcDZTa2xNdFhTaWdveUNVOExKUURCNC9SMU5UQzk3Ky9scHJhT21TM3pMV1NVdlQ2KzAvdEMvTEgwZERReU1WTDE1ZzJkU0kzYjNiZWR3OUJpZ2QxZEZqWXNYTS9XcTBHbFVwRlMyc2JGb3ZWTDEwRklDb3lncmx6cDNPbjdDNjNicFZ6L2NZdDNHNkpsMTVjUm5SVUpKZXZsSEQxNmczT0YxOUdxOVdRbVRHR2lJZ3dSbzFNUmExV28xUXFPWER3R0JIaFlZeEtUMk5FYWpLcEtVbmVJTkxoSXllUlpabGYvTjMvR3NpbmFsQzJiZCtMVXFsRXA5T2hWcXRvYlROeDVjcDFJaUxDaUk2S2ZPVDJ4U3dLUVJDRTRVc0VLUVJoR05KRng1SDFrLzlLMnBydlViN3BVMnFQN2tMdUxJeldYbmFESy8veVh6REVKWkg2d2xza3psK0JRaDJZSW1MQzArMmpqMzZMeldZYjZtNDgwMlJaeG1McDRBOS8rQjN2di8ram9lNk9qKzRyZVdpMWd3dFNBQmlDUW5HMk5RU3lTOXlycUFMZzdlKzg0cGV5a0pTVXdNd1prN2w2N1NhRlo4NmpVQ2d3NlBVc1hiSndVSVBRaVJQR1UxL2ZTR25wSGFxcjY3emJ0Vm9OMlZsaldmcjhnaDdQdTN1dmtqTm5pMUVvRkl3ZGs4Nk02Wk1BeU1uT3BLU2tsRk9ueitGeTNaL2xZZERybVQxcktuRnhNYlMwdERKbTlFaEdqa3hGbzlFUUV4UGxUZlZZTUg4V0JmbTVSRWFHczIzN1h1N2RxOEtnMTdOZ3dTeWY2eiszYUM1ek80dElob2VIa1pxYVJIUjAvd1ZhZzRJTTFOVTM0bkRZa1NRM0twV0tqSXpSVEp5UTV6Mm1wS1NVZzRlUDA5cHE4czZvaW9xS1pPcVVBaVpPSE84TkVDVW14clA0dVhtVTM2M2c4dVhybEZ5L3lhWEwxd2dKQ2ViZi9mUmQ5SG9kZi9zM1ArNHozVVNoVVBEeUEzVTN1dHV5ZFhlLzk5U1Q5bll6cGJmS3ZBRlhsVXBKVWxJQ1M1Y3NIRlNLU3M4VTZBM0dSMnhERUFSQmVGd1VzbmpjSmdqRG5xT2xrWHZiL2tMVnZrMUlOcXZQUG0xWUpDbkxYeVA1K1pkUkJmVzl4Snp3N0ZxMzdrdnE2bXJGRElvblJLRlFFQitmTUt4U1AycXJiM3NERldGaHNRU0Y5RlhNMEo4a3VXaXN2NGZiTGZWL3NPRGp3ZFNRb2RaaHNYRGd3SEVpSThPSWlZa21NU0Z1UUNrU0xwZUxXN2ZLc0Zpc1RPZ1c5QmhLa2lRaFNXNDBHblVBZ2hNZVNxV0ttTGhVbEVyeHJFNFFCR0U0RWtFS1FYaUt1TXdtS25aOVErV3VkVGpiMjN6MktYVjZFaGVzSkdYcHF4Z1MrcDh5TER3N0RoMDZRRW5KVlZ6ZGxpRVVIaisxV2sxT1R1NndLYWI1cUVFS2dOYVdPcXdXVTZDN0pnakRTbEJRR0dFUnNmMGZLQWlDSUF3SkVhUVFoS2VRMjJHbit1QTI3bTM5QWx0RGpkLyt5THdwSkM5NW1laUpzMFRkaW1kY1NjbFZqaHc1ak1NaGxoa2RDbHF0bG5uekZwQ1pPZlRMa3dZaVNBRlFVMVVheUc0SndyQ1RrRFJtcUxzZ0NJSWc5RUVFS1FUaEtTYTdKZXBPN09QdXBrL3BxTGpqdDE4WEhVZnk0cGRJWFBnQ21sRC9vbXJDMDYyeHNZRU5HOVpodDRzQXhWRFNhclc4K3VwYUlpUDdyeWZ3T0FVcVNHRnFhNlREM0JMSXJnbkNzQkZpak1RWU9yVGZxNElnQ0VMZlJKQkNFSjRSTFpmUFVibG5QUTFuajBLM0t2OEFDcldhNkltelNaaS9uS2lDNlNpVXd5ZDNXbmg0Zi9yVFI1ak41cUh1aGdBWWpVYmVlZWY5SWUxRG9JSVVBUFcxWlVpU1NCOFNuaTBxbFpyWStKRkQzUTFCRUFTaEh5SklJUWpQR0h0ekExVjdOMUs5Znd1T3RtYS8vWnJRQ09MbkxDRjI2anpDTXNjUFFRK0ZRTGg2OVFwSGpoekM1WElPZFZjRVFLM1dzR0RCSWpJenM0YXNENEVNVWppZGRocnJLd0R4SjRMd3JGQVFFNXVDV3FNYjZvNElnaUFJL1JCQkNrRjRSc2t1Ri9XRmg2amN2WjYyNnhkN1BFWWZIVS9jek9lSW03V1lrRFNSby9zMCtmRERYK053T0lhNkcwSTNPcDJPSC83d0owTjIvVUFHS1FBc0ZoT20xbnF4WW96dzFGTW9GSVNGeDJFSUVzdU9Db0lnUEExRWtFSVF2Z1VzMVhlcDNyK1YycU83ZXB4ZEFSQ1VsRWI4ck1YRXpYb09RN3hZSFdRNE8zZnVMSVdGSjVFa3NWVGtjS0pXcTVreFl4YjUrUk9HNVBxQkRsSUFtTm9hNkRDM1BuSTdnakNVZ2tNaUNBMkxIdXB1Q0lJZ0NBTWtnaFNDOEMwaXV5V2F6cCtrK3VBMkdzOGU3ZlU0NDhnTTRtWXRKbTdXWW5TUk1VK3doOEpBZlBEQnYzb0hvOEx3b2xTcStPbFBmejRrMTM0Y1FRb0FrNm1KanZhZWc1dUNNTndGR3lNSkZZVXlCVUVRbmlvaVNDRUkzMUtTelVyajJhUFVuZGhIMDhYVHlLNmVpK1FaMDdPSW5qaVQ2SW16TUk3TUFJWGlDZmRVNks2dzhCUm56eGJpZG9zZ3hYQ2tVcW1ZT25VR2t5Wk5mdUxYZmx4QkN2Q3MrR0d4dENHTHJ6dmhLYUZRS0FrS0RoTXpLQVJCRUo1Q0lrZ2hDQUtTcFlQNndrUFVuZGhMeStVaVpIZlBhUVRhOEVpaUNtWVFQWEVXa2VPbm90SWJubkJQaFQvOTZRK1l6ZTFEM1EyaEQ2R2hvWHp2ZSs4OThlcyt6aUFGZ05YU1RsdHJ2WmpGSXd4N0NvV1M4SWc0OUlhUW9lNktJQWlDOEJCRWtFSVFCQjh1czRtNmsvdXBPN21mMW12RjBNdVBDSVZhVFVUMkJLSW16Q1JtOG16MHNZbFB1S2ZmUGlhVGljOC8vd1JYTDdOZUJrdXIxUkVkSFVWMWRYVkEyaHNJZzhGQVRzNDRpb3ZQUDdNMU5kUnFOVysvL1E0aElVKzJTTi9qRGxJQXVGd09XcHBxa0NTWENGWUl3NDVDb1VDbDFoSVJtWUJhclJucTdnaUNJQWdQU1FRcEJFSG9sYU90bWJvVCs2ZzdzUS9UelN0OUhodVVtRXJVQkU5YVNIaFdQZ3FWNmduMTh0dWp1TGlJRXllT0JTelZZKzNhdDRpTWpHVHIxczFVVk56emJwOCtmU2FxaC9qODFkZlhjZlBtalQ2UGVmbmwxMGxNVEtTaTRoNWJ0MjU2cEVDRldxMUdFY0QwSTZjek1NdTVxdFZxWnMyYVExNWVma0RhRzZnbkVhVG9ZbTV2cHQzVTlOamFGNFNIWVF5TklzUVlPZFRkRUFSQkVCNlJDRklJZ2pBZ2pyWm1tb3BQMFh6aE5FMFhDM0daVGIwZXE5VHBDUnM3anZDc2ZNSXp4eE0yTmhlbFR2OEVlL3RzK3ZMTHoybG9xQTlZZTZOR3BiTjgrU29rU1dManhtK29yYTBCNEVjLytoa2F6ZUNmUXQ2NFVjS2VQYnY2UEVhcjFiSnExVXNrSmlaU1VuS1ZmZnYyUEZUZkFYN3dneCtqMXdmdTYycjkrcThDTnFza1BqNkJWMTlkRzVDMkJ1cEpCaW02dExYV1k3T2FjZmVTSWlZSWo1dENvY1FRWkNRc1BIYW91eUlJZ2lBRWlIcW9PeUFJd3ROQkd4Wkp3cnpsSk14YkRtNDNwanNsTkJXZnB1bkNLVXkzcmtHM3AvdHV1NDJXeStkb3VYd09BSVZTUlVqYUdNS3p4bnNDRjFuNWFFSWpodXBXbmtvdWw1UEd4b2FBdG5ubnptMk9Iei9LN05seldiWHFSZGF2LzRybVpzOHFEdFhWVld6WnN0SG4rUGo0QkVKRFF5a3RMZldaNnEvWDYzbm5uZmNIZEUySHc4SFdyUnQ1L2ZVM3ljcks0ZTdkOG41blgvU252cjR1SUxOTDdIYkhJN2ZScGJhMkZrbVNIbXBHeXRNa0xEd1dvekVTcTlXTXhXTEM1YlFQZFplRWJ3bTFSa3RRVUJpR29CQ1VTdkhuckNBSXdyTkUvRlFYQkdId2xFcENSK2NRT2pxSGthKzhpOHRpcHZsaUlVMFhUdE44NFRUMlp0L0J0T3lXYUw5em5mWTcxNm5ZOFRVQWh2Z1VUOUFpMHhPNE1DU2tETVdkUERYS3lzclFhTFE0SElFZEJCWVhGeEViRzh2WXNabkV4eWQ2Z3hTeUxQdWxQMlJuNTVDUmtjWE5temQ4OWcxMklPNXdPTml4WXh0cjE3N0YzTGtMdUh1M0hMdjk0ZTlyOCtZTjJHeTJRWjJqVnF2UjZYUjBkSFE4OUhYN290TnBLUzh2SXoxOTlHTnBmemhScXRRRWg0UVRIQktPTE12WXJHWnN0ZzRreVluYkxTRzczV0ttaGZEUWxFb1ZDcVVTcFZLRldxVkJad2pCSUFwaUNvSWdQTk5Fa0VJUWhFZW1EZ29oZHZwQ1lxY3ZCTUJhVzBGcnlVVmFyMStrN2ZwRkxOWDMvTTZ4MWxaZ3JhMmc1dEIyVHhzaG9SaEhqQ0VrYlRRaGFXTXhwbzBoT0hrVUNyWDRNUVhRMHRJYzhBQkZsLzM3OTNIdDJsV2Z1aFJkdXRkOVVDaVVuZHZ1cDRJOGJCSFBwcVpHTGwrK3lQanhCVXliTm9NalJ3NDlWRHZkcGFTa01tYk1XQTRmUHRqdnpJcUZDeGVUbGphUy9mdjNjUHYyclVlKzlvUHNkanN0TFUzQXN4K2s2RTZoVUdBSU1tSUllckpGUXdWQkVBUkJlSGFJdi80RlFRZzRRM3dLaHZnVUV1YXZBRHdyaHJTV1hPZ01YRnlndmV3RzhnT0RXNWZaUk12VklscXVGbm0zS1ZRcWdwTkdFcEkyaHBDME1SalR4bUFjbFlrNitOczNBR3ByYTMxc2JVdVNxOGNBQmNEM3YvOER2N29QNzcvL1Y5NlB0MnpaU0YxZDdVTmR0MnYxaTl6YzhSUVhuOGRrYW51b2RzQXpPSjQxYXc0eE1iRkVSa2F6WThjV3JGWnJqOGVPSDU5UFJrWW1UcWVUdHJhSHYyWi9XbHNmWDl1Q0lBaUNJQWpQS2hHa0VBVGhzVk9IaEJJOWVRN1JrK2NBNEhZNk1KVmU3WnhwY1ltMkc1ZHdXY3grNThtU2hQbmVMY3ozYnNIUit3VVpkWkV4aEl5NEg3Z0lTUnREVUVJcUJIQ2xoK0dtdmIwOVlHMk5HSkZHVkZTMDkzVnpjeFBsNVdVOUhudnExQWx2RWMyeFl6T0pqWTNsNU1uajNwa0tYZWtoZzZWVUtrbE5IZUg5ZU9yVWFZOVVSRk9XWlRadS9JYVZLMWVUbUpqRWE2Kzl5Ylp0bTJocThsMkJJaUVoa2RtejV3R3diOS91Z05mNTZLNjl2ZmZpc29JZ0NJSWdDRUxQUkpCQ0VJUW5UcW5SRXA1ZFFIaDJnV2VETEdPdHE4SmNYa3A3ZVNubThwdTBsOS9FM3RUelNoYjI1Z2JzelEwMEZaLzBibE9vTlJoaUU5REhKbUtJUzhJUWw0aWg2K1BZSkZSQndVL2kxaDRiaThVU3NMYkdqczBnS3l2SCsvckdqWkplZ3hTWEwxLzBmaHdURTBOc2JDd1hMeGI3MUtSNG1CVTJSb3hJUTZQUlVGVlZTWGg0QkJrWldSUVdubjZrMlJSMnU1MU5tOWF6Wk1seTB0Tkg4OG9ycjdOOSsxWXFLeXNBQ0E4UFo4V0tGMUFxbFJRV251TFdyZEtIdnRaQUJQSnpKZ2lDSUFpQzhHMGhnaFNDSUF3OWhRSkRmREtHK0dSaXBzMzNicFlzSFpodWwyQytXMHA3K1UzTTVhV1k3L1pjUDBCMk9iRlUzK3V4L2dXQU90aUlJVFlSZlp3bmNLR0xpRVliR29FbUxBSnRXQ1Rhc0FpMDRWR1A1ZllDd1dvTjNJRDMyTEVqbkQ1OUNxMVd5NXR2dnQzcmNjbkpLY1RIeDN0ZlIwWjYzcCtDZ29rK2hSQnYzTGcrNkQ3azVPUUNjUDE2Q1hxOW5wa3paek5wMGhRT0h0dzM2TGE2a3lTSkhUdTJNbi8rUW5Keng3TjY5UnIyNzkvTDNidGx2UERDU3hnTUJrcEtybEpZZU9xUnJqTVFnZnljQ1lJZ0NJSWdmRnVJSUlVZ0NNT1dLaWlZaU54SlJPUk84dG5lZnVjNjVudTNQVUdMZTdjdzNicUcxTStBME5YUlRudlpEZHJMK2w3dVVoMFNpallzRWwxNEZKclFjRS93SWl6U0U4d0lqVUFiRm9FNjJJZzYySWd1TXVhUjczR2dIbVgxaXdmWmJEWnNOaHRhcmE3UDQ5TFNSakpod2lTLzdkT216ZkI1WFZaMloxRFhEdzRPSVMxdEpKTGs0dmJ0VXR4dU41TW5UeUVySzVzelowNWhOdnVuL2d6V29VTUhNSnZOVEo4K2s4V0xsOURlM283UmFLUzh2SXo5Ky9jK2N2c0RZYk9KNVRnRlFSQUVRUkFHU3dRcEJFRjQ2aGhIWldJY2xlbXp6V2xxeGRaUWc3VytCbHRERGJiNkdxd04xWjMvMStDMkQyeUpTcGZaaE10c3dsSlZQdUQrYU1NalVRZUhvZ2tKUlIwY2dpWTRGSFZJS0pvUVkrZDJUMUJESFJTTVFxbENvVktqVUtrNlAxYmQvMWl0OW01VHFycDlyTk1EVDc3ZXhva1R4emgxNmtTL3gzWFZyQmlvaVJNbm9WUXFLU2twOFM0ZGV1blNSU1pObXNMVXFkTTVjT0RSWmxOME9YdTJFTHZkenJ4NUN6QWFqZGhzTm5idjNvRXN5d0ZwWHhBRVFSQUVRUWc4RWFRUUJPR1pvQWtOUnhNYWpqRTlxOGY5VGxPTFR3REQxbFNIdmJrUmUzTTk5cFpHN0kxMUQzMXRSMnN6anRhSEt5QTVVS3FaTCtGV1Bya2YyYklzZS8rcFZLb2VqM0c3M1VpU05LZ2dSVkJRRU9QRzVRRnc0VUt4ZC92NTgrZkl5OHNuTzNzY0Z5NmM5eXQ0K1REMGVqMVpXZGsrcnhjdGVwNDllM1lpU1ZJZlp3YUdYcStqbzYwQmwvdnhYd3NBaFl6Q0c4enFld2xXUVJBRVFSQ0U0VW9FS1FSQitGYlFoRWFnQ1kwZ2RIUjJ6d2ZJTXM3MjFzNmluSjNCQysvSERkaGJQTVU2bmFiSHR4Um9YelJ1Q2VjVENsS28xV3FjVGdjQWt5ZFBaZXJVNlQwZWQrdFdLVHQzYmh0VTI3Tm56MFd0Vm5QN2Rpa05EZmNMbzlwc05vcUxpNWc2ZFRyejVpMWt3NFoxRDM4RGdORm9aUFhxbDRtSWlLQyt2bzdpNGlJV0xWck02TkZqME9sZVpQdjJMVDdGUHgrSG9LQWdUTzJ0UXpFSkJvZmRUbERJazcrdUlBaUNJQWpDb3hKQkNrRVFCQUNGd2h2SUNFa2IyK2Vocm81MkpKc1Z5V3JCWmV0QXN0bHdXY3pkWG52MlNWWUxMbXNIa3MyQ3kyckI3YkRqZGptUkpjbnp6eTExKzlpRjdISTlzTTN6djl2cFFPdDJZYUh2R2hLUFNxVlNFeDRlamtLaDhLWmhkRGwzN296UHRoa3paZzI2L1pTVVZESXlzbkM3M1p3ODZaOUdVbFIwbHB5Y2NTUWxKWk9Uazh2VnE1Y0hmeE5BVkZRMHExZS9SSEJ3Q0ZWVmxXemR1Z21uMDRuRlltSGx5dFdrcEtTeVpzMnJiTjY4d2U4K0F5azQyUGpZMnU3UHM3c1lyeUFJZ2lBSXp6b1JwQkFFUVJpa3JzS1pUOUxCZy90b3ZmSndnL2FCTUJwRFdiRmlsWGNwMGdjSDcxZXZYcUd0N2Y0c2t1blRadzZxZllQQndPTEZTd0ZQTUtLbHhUODl4dVZ5Y2ZUb0VaWXRXOEdjT2ZPb3FxcWt0YlZsVU5mSnpNeG0vdnlGYURRYXlzcHVzM1BuZG05cVIwWEZQYlp0Mjh6S2xhdUpqWTFqelpyWDJMUnBQUlpMeDZDdU1WQ2hvYUdnNUlsbFhzaUFvak02b1ZBcG44eEZCVUVRQkVFUUFrd0VLUVJCRUo0Q29hRmhLQlNLZ0JaOTFHZzh2d0tpbzJOWXUvWXQ5SG85N2UzdEFMUzBEQzQ0MEJlbFVzblNwU3NJRGc2bXFhbVJNMmRPOTNyc3JWczN1WFBuTnFOR3BiTjgrVXErK2VZckhBNUh2OWRRcTlYTW03ZUE3T3h4QUZ5K2ZJbkRody80dlY4VkZmZll1blVUcTFhOVNGUlVGSys4OGhvYk42Nm52ZDMwYURmNUFJVkNRVmhZR0FtSll3TGFibC9xcW0vamxqMFJFWlZhKzhTdUt3aUNJQWlDRUVnaVNDRUlndkFVQ0ErUFFLODNZTzFucWRYQlNFaElBanpwRVhhN2pXM2JOcE9lUGhxQXFxcEtuMk1uVFpxQ3Zkc0tLVXJsd0ovVUwxbXluT1RrRkJ3T0J6dDJiT3UzYU9XQkEzdUpqLzh1VVZIUkxGKytpcTFiTi9WN3pxcFZMNUtjbklJa1NSdytmTERQVkpIS3lncTJiTm5JcWxVdkVoWVd6dGl4R1JRVm5SM3cvUXlFWG04Z1BEd2lvRzArRFdSWnhtYnJ3T213NFhMYWtTUVhicmVFKzBrVkR4VUVRWGhHS1pVcWxFb1ZLcFVhdFVhSFJxdEhydzlHb1JBSmZzS3pSd1FwQkVFUW5nSnBhU094MmF3QmJYUE1HRS90amNiR0JyWnQyNHpOWnVPNTU1Wmd0VnI4MGpFeU1qSjlaaVc0WEM1Y0xsZWY3YXRVS3BZc1dVWjYraGpjYmplN2RtMGZVUHFHMVdwbDU4NXR2UFRTSzZTa3BMSjY5UnEyYjkrQzNXN3Y5WnlEQi9lemRPbHlEaDA2UUcxdFRiL1hxS3FxWk11V2phU2twQVk4UUFGZ3RWcElTeHNaOEhhSEkwbHlZYk9hc1ZwTU9KMzJnTS80RVFSQkVQQUdmRjB1QjNhN0JZVkNTYXZzUnFQUllRZ09SYThQUWFVU1F6dmgyU0Mra2dWQkVKNENhcldhMk5nNDZ1cHFBOWJtOGVOSGNMbWNIRHAwQUpmTHhhUkprOUhyOVp3NzV6OW8vK0tMVDMxcVV2UW5KQ1NFcFV0WGtKQ1FpQ3pMN051M203dDN5d2Q4Zm5WMUZRY083T081NTU0bktTbVpOOTU0bXdNSDluTHYzbDIvWXpVYURSMGRadGF2LzlyN2VpQWFHdXBwYUtqM0h0KzFwR29nSkNRa0RtcTJ5ZE5JbG1YYVd1dXdXUzNJc3VTelhSQUVRWGk4NU03MFBxZlRqck8xQWJPeUdaMCttUENJdUNIdW1TQThPaEdrRUFSQmVFcGtabWJSM053VXNLVXoyOXZiMmJkdkQrQkpKNWswYVFvdWw0dmk0aUx2TVlXRnB5Z3NQTlZuTzhIQndRRGVBZjZJRVdrc1diSU1uVTZQSkVuczNyMlQyN2RMQjkyL2twS3JxRlFxNXM5ZjJMbWs2Qm9PSFRyQTVjc1hmWTU3NTUzM0I5MTJUNjVldmNLQkEzc2Z1UjIxV2sxR1JsWUFlalI4bWRvYTZUQUhybTZKSUFpQzhHamNiZ21yeFlUVllpSTRKSUxRc09paDdwSWdQRFFScEJBRVFYaEtqQnFWem9rVHh3TGVybHF0WnVYSzFXaTFPZ29MVC9WYjkyTE5tbGVSWlJtbjA0bmI3U1l1enZQVXBxbXBDWUMydGpaQVFVZUhtVjI3dGxOZFhmM1FmYnR5NVJKbXM1bkZpNWZRM056a1UydWlxcW9DclRad3k3STJOemNGcksxUm85SUQxdFp3NG5CWWFXbXF4ZTN1TzlWSEVBUkJHRG9kNWhhc1ZoTVJrWWxvdGZxaDdvNGdESm9JVWdpQ0lEd2xqTVpRREFhRGR3V09RSEc1WERRMDFOUFcxdEx2ckFud1RPZFBUazd4dnBZa2lUdDNiblBseWlVQVdsdGIyTHAxRTYydExWaXRqMTVIbzd6OERwOS8vbWRrMlkzYmZYODl6eDA3dGoxeTI0OURVRkF3SVNFaFE5Mk5nT3N3dDJKcWF4anFiZ2lDSUFnRDRKWWttaG9xQ0EyTElUZ2tmS2k3SXdpRG9wQkY4cWdnQ01KVDQ5eTVRazZkT2hud3ZIK1ZTbzFLcFJ6UWNwOWRGQW9GU3FVeVlIVWNuaFV6Wjg1aDRzUkpUL3k2M1pjZ0RmUWZwVzJ0OVZnNjJnTFduaUFJZ3ZEa0JBV0hFUlllTzlUZEVJUUJlN2FyZWdtQ0lEeGpKazJhK2xpV0c1TWsxNkFDRk9DWlVTRUNGTDVVS3RXUUJDZ2VwM1pURTVZTzAxQjNReEFFUVhoSWxvNDIydHNEbDlJb0NJK2JDRklJZ2lBOFphWlBueW1XR1J1R1ZDb1ZNMmJNR3VwdUJKU3ByUUd6dVFVUWt5NEZRUkNlWnViMkZreHRqVVBkRFVFWUVCR2tFQVJCZU1wTW5EZ1psVW8xMU4wUUhxRFJhQ2dvbURqVTNRZ1lxN1hkTTROQ1pJVUtnaUE4L1dRWlMwY2JOcXQ1cUhzaUNQMFNRUXBCRUlTbjBKdzVjMUdyeFd5SzRVS3RWak4zN3Z5aDdrYkF1SndPMmxycWtXVjMvd2NMZ2lBSVR3VlpkdFBhVW9mTE5iajBUa0Y0MGtTUVFoQUU0U21VblQwT25VNHNLelpjR0F4QlpHUmtEWFUzQXFhbHBWWUVLQVJCRUo1QnN1eW1wYmwycUxzaENIMFNRUXBCRUlTbjFBc3Z2SVJXcXgzcWJuenJhYlZhVnE5ZU05VGRDQmh6ZXhPU3l6blUzUkFFUVJBZUU4bmx4TnplUE5UZEVJUmVpU0NGSUFqQ1V5bzZPcHA1OHhhZzArbUd1aXZmV2xxdGxnVUxGaEVSRVRIVVhRa0lXWlpwTnpXTFdSU0NJQWpQTUZsMjAyNFNxMzBJdzVjSVVnaUNJRHpGTWpPenljaklFdlVwaG9CYXJTWTdleHhqeDJZT2RWY0NwcTIxZnFpN0lBaUNJRHdoNG1lK01GeUpJSVVnQ01KVGJ0NjhCY1RFeEtKUUtJYTZLOThhQ29XQzJOZzQ1c3laTjlSZENSako1Y0p1NnhqcWJnaUNJQWhQaU5WcXhpMjVocm9iZ3VCSEJDa0VRUkNlQWErODhqb0dnMkdvdS9HdEVSUVV4TXN2dnpiVTNRZ29tODJNMnkwRnJEMkh3NGtrQmE2OUIwbVNoTVBoUUg1Z2lWU0h3ekhnNjdwY2dldmY0N3pYUjlIV1p1cHp2eVJKV0N5V0FmWGY1WExSMlBqMFRCRzNXbTJZVE8yRFBrK1daU3dXQ3c1SDd5c2cyTzEyTEJicm8zVHZvYmpkN3M2KzlWNDNwcU9mdm5jbnl6Sk9wOHZ2KytoQmtpVGhjajM2WU5idGRtTzEybkM3bjJ4S1dkZlhlVTlhVzlzQ2VpMkx4VXA5ZldOQTIzeGNaTGVFVFFTbmhXRkk5WXRmL09JWFE5MEpRUkFFNGRGTm1EQ0pTNWN1RE52QjByTkFvVkFRSEJ6TXUrLytjS2k3NHFlanZRVVp6MEJEcHc5R3F4M2M2aSttMXZxQUJpbE9GNTVuM2ZxdFRKMVNnTXZsd202MzQzUTYrLzJuMFdpOGJkVFZOWERpNUJuU1I2WDV6UlM2Y3ZVNkgvM3hjN0t6eGhJU0VneDRCcVgvOEQ4L1FLdlZrSnFhM0c4ZnYxbS9qVDE3RHpPaElQZVJVcVpPbkR6TDlwMzdtRkNRaTFJNWZKNy9XSzAyL3ZWWEgrRjJ5NlNscGZSNFRFMU5IUi84NWsra2owcWp1cWFXbHRaV29xSWllenoyK28xYmZQem5yNG1NQ0NjdUx1YWgrK1Z3T0FmODlkRGYxMGp2MTNEd205LzlpZEpiWll6UHl4N1U1K1hFeVROODlzVUcwa2VsRVI0ZTVyZmZicmZ6eXcvK1NFMXRQYm5qZWsvMzZ1aXdZTGZiY1RnY0QvVlBxVlNnVXFsNjdGdFcxbGlNeGhDL2E5NHN2Y1B2UC9xVXFLZ0k0dU5qKzczWGlvb3FmdlhyUDVLWk9RWmo1L2RSVHpadDNzV0prMmVaTkhGOHYyMzJwYmF1Z1Y5KzhBZEdqeDVKV0tpeHgyTWtTZUxDaFN2RXgvdlBFTHg5NXk3TlRTMDBON2Y2L2V1d1dIdHRjOFBHSFJTZHYweisrQnlmTnB1YlcvbmxCMzhrT0RpSXBNVDRSN3EzTHVlTHIvRFYxNXVaTjNkR3Y4ZFdWZFZnTm5mNGZTNWJXOXVvckt6cDhUNmJtMXZSNjNVRCtqNFlDTGRiSWlqWS8rdGNFSWFTU0dJV0JFRjRocnovL285WXYvNXI2dXZyQXZMVVM3aFByZFlRRnhmSG1qV3ZEblZYQXM3ek5OVWUwRFp2M0x4RllrSWNhcldhelZ0MmNlSGkxUUdkOTEvLzgxOTdCMlpWMWJXY09sMkUwV2hreHZSSkFlMWZhNXVKNnpkdWtaMDFGcjMrMFlyUGpoaVJ6TDc5UnlncXVzVFVxUk44OXQyK2M1ZU5tM2IwZUY1aVFoeHZ2dUZaR2VhZi8rVkRyTGFIL3h6TW1qbUZ1WE9tKzJ5N2RMa0VsMHRDcFZKeC9YcXBkM3RvcUpIRXpnRlo5K2ZuOWZXTkhEMTJtaFhMRmpGaFFwN2ZOUzVjdUlKS3BTSTJMbnBRVDU4VlNxWFA0UEhNMmZQc1AzQnN3T2MvNkQvOW4vK3UzNVdOdEZvdDA2ZE5ZdSsrSSt6WmU1amx5eFlOcU8zcW1qb09IVDVKWEd3TUxwZUxXN2ZLZlBhbnBpWnp1dkE4Rm91VnBNUjR2LzBBeWNtSjZQVTZQdnJqNS8zT1pPbkwwaVVMbVRxbHdQdTZ1Ym1WbzhkT2s1QVFoNlhENG5mdGtTTlRPWERnR0RxZGxxQ2dJTC85S3JXS2tXbXBkSFJZdlAxcWJQU3M4TkRZMElUY3grd0dxOVdHMCtta3V2ciswcFdKaWZIWTdYWU9IanJSNHpueDhiSGtqc3ZFNFhCZ01CaDZUVW0wV20xb05HcHZvUER5bFJLMmJ0OUxUVzI5MytkY1hjRXFBQUFnQUVsRVFWVHRxNjgzNDNUMlBJc2tPU21COTk1OXM4ZDlNMmRNNWcvLzlnVkhqNTMyQ1I2Y0s3cUlXcTBpTzJ0c3IvY09uc0JKYWVrZHYrM2hFV0VFR1lLb3JxN3hicXVyODlSNTZQNDlCeEFURTAxVTFQMGl5MjYzbTQyYmRtS3gydmorOTE0bkppYkt1Ky9xdFp2czIzK2sxLzY4OWNZYVJvOGUyV2VmQjhycHNDSExza2daRllZVkVhUVFCRUY0eHJ6ODhtc2NQbnlRNjlldkRYaktyOUEzclZaTFRrNHVzMmZQSGVxdVBCWTJXd2NvRk5EUGxPK0I2dWl3VUZGUnphcVZ6M3UzaFllSDh0THFaYjJlYzYya2xOT0ZSVDdiSmhUa1VscDZod01IajVHYWtrUnljc0pEOStua3FiTStVK1FySzJ1UVpSbFpsamw4NU9TQTJ4bWRQaEt0VnNQZGU1VSsyOFBEdzZpb3FrWjU3djRUKzlET2dYbEhoNFVway9NSkNnb0N3T2wwY3VMa1dSemRCbHRUcGhUMG1uNVNVbEpLWFgwRGMyWlA2M1ZHUUVwS29zOXJTWkk0ZGZvc0FBY08rZ1lFY3NkbHNlYWw1UURlYWZkS2xaSjVjMmVnMVdyWXRtTWZpVW54eE1mZGZ4SmZYOS9JemM1QjJvZS8vN1RIUHZRbUxDeVV2Lzc1RC95MnIxcjV2Ti9UNFBQRmw2aXNyUEg1MnVseTQrWXRybHk1N3JlOStNS1ZIdE1mVkVvVlFVRUcya3p0Rko0cDdyRnZCZms1M29CSGEyc2IzNnpmaWxLcHhHcTFzbUhURGpRUHpMQlpzV0l4eDQ2ZnhtRFFjL1pjTVM2WDVIZk1HMis4Ukx6ZTg5NWxaWTVoWWc4Qm4vNTgvcGNOUHE4ZERnZmZiTmlHMnkzVFllNWc2N1k5ZnVmazVtWlRWOTlBcURHRTdkdjMrdTBQTVlid2cvZmU0dktWRW5idk9lU3piME12Z2JRSGZmVEh6NzBmLytLLy9RZmNicG1XbGxZQWFtcnJVQ2lVeEhmT3NqRWFnN2wxcTR5djFtM2hiLzc2cjNxYytTRkpFdi80VDc5bTFZckYzc0JZL3ZoeDNMMVh4ZGx6RjlEcGRDeGFPTnZubk1tVDhwazVZN0xQdGkxYjkvUWF2QUJQUUdYZTNCaytzMFZjTGhjWExsNUJxVlR5MWJvdGZkNzNzaVVMZWp4bXl1UjhSbzhleWI1dVFUZWJ6VFBvNzc2dHVibUZSUXZuK1BSYnFWVHk2aXVyK1BqUFgvSHA1K3Q0NTd0cmlZd005Mm4vWno5OUYxVzM3L202K2thKy9HcFRuMzBkTklVQ3U2MER2Y0gvOHlNSVEwVUVLUVJCRUo1QjgrWXRJRDQrbnNPSEQ0cEF4U1BTYURRc1dMRG9tVnJGNDBGT2h6VmdBUXFBQ3hldmVsWS95UnJqM2FiUjlKMkNVVlBiME9QMjVjc1dVZmJiUDdGeDB3NSs4dU4zT0hUNEJBMk56ZDVhQTd2M0hFS3I4d3d5M1oycFRoY3ZYYU9pMHZOa2MrNmM2U1FteEZGVWRBbFR1eG53ekJ4eHVWd29sVXBLYjVWUjJzUFQ4TjRZalNHb1ZFcU9uempqdDYraW9wcUtpbXJ2NjlTVUpNWjFwZ05NbVZ4QWRMVG5TZW5aY3hjQXlNdk44aDQ3YStiVVhxL1oxTnhDWFgwRGMrZE05NXYrMzVzTEY2L1EybXJpdTIrLzZnMDJTSkxFdi83cUk1L0JZbGQ2V05kQWFNYjB5V1JrakNZcTBuZFozYVBIVHFGU0tYbjkxZFhvRFlOTEplcXR6MW1aWXpBODBGWjUrVDFxYXVwNlRLTm9hMnZyTVVoeDZOQnh6QjJXWHE5VFZuYVBzcko3UHR2Y2JnbEpjcE9aT1JxdFZrdGRYUU9mLzJVOWVyMmVILy9WZHpHWnpIeng1VVplWEwyWXNXTkdZYkZZdVZOMmw1czNieE1XR3NwNzc3N0o2Y0lpcmx5NXpsdHZyaUVpSXJ6SGEwZEVoRDN5RTIrSHc4R1hYMittcWFtWjczL3ZkUUQyN1QvSzZ0Vkx2VE5VYnQrNXkyZWZmOE8wcVJONWJ0RWN2bDYzaGJ5OGJNYmwrTCtQa3lmbE02RWdGL0I4elg3MnhYcmUvZjRieE1WRzk5cUhyZHYyME5qVTRyMStGNE5Cenh0clh3TGd0eDkrd3NTQ1BKL1pSQS9PSmhpb0Zjc1cwZGpZek1WTFY1azJkUUloSWNIWWJKNFVvZWlvU0w4MEhJMUc3UmVrcUsycjUvY2ZmZWJYOXJZZCs0aUlDR1BLNUFLc1ZodVRKbzFIcWVnN0hTZ2tKSmhmL0xmLzRIMjlZK2QraWk5Y0puLzhPQklUNHhrN0p0MjdyL0JNTWJ2M0hPUm5QL20rZDlzLy90TnZlbXczTGk2R0YxY3Y0OHV2Tm5INVNvbDNOcFRKMUk1QnIvZjdQbndzZFZCa0dZZkRLb0lVd3JBaWdoU0NJQWpQcU16TWJHSmo0OW15WlFNMm02M1BwMHlDUDYxV2kxNXY0SVVYWGlRaW91Y2MvV2VGMHhuWVFGYnhoY3RrWjQxQnAzdTBOQXJ3REE1V0xIK09zTEJRVkNvVlNxVVNwVUpCMTh4a2hWS0Jzdk9GM0RuUVZpanViK3Vhd3Z5em43N3JiZk5jMFVXMjc5akg2aGVXa0plYjdkMitiLzlSZ29NTnpKanUrNVMySjduanNqaDArQ1JqUm85a3hJajd3WmZXMWphMmJ0dkRrdWNYRUJzYnpZMmJ0MzNPazJXWndqUG5DVFdHTUQ0dlowRHZRZGMwL0lIV1ZlaXdXRGh3OERoNXVkbTB0cHFRWlpsUkkwZHcrM1k1THBlRTNXNzNEcHE2NnBCOCt2azNLTG9OMUlJTWV1OTdkdmR1SlZldTNtREc5RW1NR1ROcVFIMTQwdkp5czFqOXd0SUJIMTk0cHBoZHV3OTRYNXM3TENRbEpiQjYxVkwwZWgwUkVlRk1tcGpIa1NNbkdUVXlsY2JHSmpaczNNR1M1K2V6WVA0c0RBWTlNMmRNNGZidGNpNWN2TXI4ZVRON3ZJN1Q2ZUx3a1pOTW5KRG5EUTZkSzdySWpSdTNlR1B0U3o1VDdLMVdHOTlzMk1iUzV4ZjR0TEZ2LzFGcWErdDVjKzBhRWhQamNUcGR1Rnd1UHYxMEhULzZxKy9SM3Q1T2NmRWxaczJjd29MNXMxQXFsYVNQU21QRHhoMkVoWVdTa3V3N3kwYWxVbmtET2hxTlp5aXdZZU9PUGdOZ1pyT1p5TWlJWHROczJ0dk4xTmMzQnV6clE2VlM4ZXJMSzVGbHZEVm5ybDI3QVVCU0x6T3FwQWZTVmNKQ1EzbnB4ZVZjdjE1S1dmazlsaTVaNk4zbmNybllzL2NRNDNJeVdiN1VrMUpTVVZuTitnM2IrY0Y3YnhFY0hOUnIzODZmdjhUWmN4ZDQ2Y1ZsYURRYXY1bFlYYk8wdW05M09wM2N2bE9PMCtsazFLZ1JwS1lrZWZkbGpFM25CKys5NVUzQmtpU0pHemR2OVhxZlBkM3JvM0lGK0hlQUlEd3FFYVFRQkVGNGhrVkdSdkxPTys5ei9Yb0pSNDhlUXBJa0Vhem9oMGFqUWFWU01YZnVBakl5bnQzWkU5MEZjZ202R3pkdjA5allUTzY0clA0UEhxRHVUNE1Yeko4RndNVkxWOW0wZVJkTEZzOG50dk1Kc05WcTR4Ly82ZGZrNVdiMU9qTkJsbVZPRnhZUmFnd2hKenZEWjkrVnE5ZUppZ3dmVUpCQ3BWSlJWVlZEeWZWU2Z2VEQ3NkpXZXdaNHg0NFhVbGxWaTY2WE9oZTNicFhSMk5qTXloV0xCMXlzVTVMY0tKWEtBZWVNNzk1OUNKZkx4YUtGc3psenRwaXQyL2FRa3owV204MkJYcTlqOHVSOElqdWYwTjY5VzhITjBqc2tKc2FUUGlyTjIwYlg0Tlhsa3RpK2N4OUJRUWJteko3T0wvN3VmdzJvRDEwZXJLdlFYWnZKaE4zdVc0ZkQ0WFRpZHJ0N3JIbGhzZGdHZGUzQlNCODFncjE3RC9QYjMzM3MzU1lqSTBsdWZ2WEJId0ZQd0d2UDNzT2M2RGFMeGlWSm1Jb3ZVMXg4R1lEbkZzMGx0OXNNR1pWSzVVblhxV3ZndFZkZkFPQjg4V1ZpWTZJNFgzd0pxOVhPckpsVEFNL3NsNnFxR3IrMGlJVUxabE9RUHc2ZFRrZFRVd3NBaXhmUG83WFZSRnViaVlhR1JxNWN2Y0VMcTViUTB1SjUzMGFQSHNreWxaSWdnNEdtcGhZMEdnMmhvYjAvS1o4ME1ZK3dzTjZMSjU0OVY0elQyZnZQaVd2WGJoSVZHZUdYcnZBb3VyOFBEWTFON0Q5NGpKVGtSSktUL0FmdlFVRUdidDB1WjkvK0l4Z01lc0xEd3hpWGswbnV1RXdhR2hyOVp1Y2NQbklTcDlQRjlHa1RjYmxjcU5WcVhDNFhiVzJtUGxjZXVYdXZraDI3OWpOaitpVHljck9wcUt5bXJzNTNGcGpaN0pteDFYMjdMTHZwTUZ1b3Eyc2dJU0hPcjkzRWJrVTc5K3c5VEd1cmlaWExGL2Q0bndESGpwMm12cjRCaFVKQlhtNjJON1hzWVVsaUdWSmhtQkZCQ2tFUWhHK0J6TXdzTWpPenVIQ2htQk1uanFKUUtFUmh6UWVvMVdwa1dXYkdqRm1NSDkvem9HcFlVeWhCOXZ4eFBkaWdReUJYOVRoMjdIU1AyeHNibS9rZmYvL0xBZmVob3JMYVc5UVBJQ2Q3ck05VDNQNldUT3pOemRJN05EWTI4OXlpdVFOT25lak5zcVVMK2UySG4zRDhSQ0h6NXM2Z3FhbUZDeGV2c25EQjdGNVhHVGgyb3BDb3lBanl4dzlzRmdYZ1RVMFppS0x6RjdsOHBZUlZLeGJqY2trc1dqaUhqSXpSYk5tNm04YkdaaVpQeWljK0x0YWJBbEpSV1FWNG52Zy9tT2NQc0h2UFFSb2FtbmhwOVRMMGVoMXJYMzl4d1AwRytrd2g2S3UyeGIvKzZnK0R1azRnbU5yTnBDUW5rTnR0ZHMxQU9SeDJ0bTNmNXhjRVZpb1ZMRisya0Q5OThoVTNidDRtT0NpSTZ1cGFWcTVZVEZWVkRZY09IeWNqSTUyb3lBak9ucnZBcEluNWZvVmM5WG9kZGZXTmJObTZ1ODgrOUxWL3hJaGszdm51NjczdVQ0aVBJN3BiNGNZSFhiMTJuYmEyM3BkenZYVDVHaWtwaWJSMXBtRXBGUXEvdENLbjA0WFVXWGZGTGJrN2x6NjlIeEN3MmV4ODhlVkc3K3ZZbUNoV3JsaE1TVWtwVzdmdlFhTlc4L0xMSzN1OC9wUXBFNmlzcXVIc3VZdklza3hPVG9ZM3VDbEpibFJxMysvMU9iT25NWHIwU0Q3N1lnUHo1czdvTVpCbXNWaW9xYWtuTmpZYW96R0UxallUNjc3WlNscGFLb3NXemdFZ0pUblJHM3pxMHBYdTBYMzdQLzdUYjhqTHkvWitqNTA2Zlk1ckpmZFRZWjVmUEkrWTZFZzJiTnpCemRJN3pKczdnL1QwTkI0VUhoN0c1TW41WExseWc2UEhDZ0hJenNyd08yNndBdms3UUJBQ1FRUXBCRUVRdmtYeTh3dkl6eStndUxpSVM1Y3VZckYwb0ZBb2NUZ0N1N0xEMDBLcjFlRjJ1d2tKQ1NZdkw1LzgvQW45bnpSTUtSVUt1djdjZDBtRG15MFRxRDlRcjVYY3BMS3Fwc2Q5eHBCZ0ZpMmE0MzE5NU1ncERBWTlVem9IQjdkdmwzUHgwalh2L2dzWHJsQjAvcEwzOWNpMGxBZUNGSjcvQjF1Ui92VHBJblE2N1VNVk0reFNVbEtLclhNR3dLaFJJOUJxdFJSZnVNTGxLeVVvbFVyME9zOXJBSjN1ZnAvdjNxM2szcjBxbGk1WjRCTWcrWWYvK1FHUzFQdlRXNWZMaFN6TGZRWjV3Rk4vdzJ6dUlDYzdBNFBCd0c4Ly9JU0ZDMll4YmVwRUlpUENhV2xwOHdsRVdDd1didCsreTlpeDZkeThlWnVHeGlaaW91OFBWRTBtTStlS0xqSnhRaDU1ZVo2QmU4YllkTC9yUHF3MzE3NkVXdVA3cCtqcDAwWGNLYnZIRzJ2OWd5R1hMNWR3dm5QR3d1TVNIUjFKVnVib0FaZG9VU2dVcU5VcUxCWUwyN2J2Ni9HWTFOUmt4dWRsczJQbmZ1TGpZaGd4SXBtRStGamk0MklvT24rSm5Uc1BVRkF3RHBPcG5XbFRlLzRabEpPZHdlZ2VCcTFBWnoyTkRheDVjWG12UzgzMkY1RDc3SXYxZmU0SGVwd0JBRkJaVlVOVmRTMVYxYlhlVlh3TUJnUC84VzkvNGozbXdhRFR4My8reXE4ZHBWTHB2Y2RyMTI1Nlp5SWtKTVNTbDV2Tm5EblRDQTdxT1Ewak1TR09uLzc0K3ozdWM3bGN0TGFhZks2NWJNbENueGtaWm5NSHRiV2VWVGsyYjkxTlEwT1R0KzdOKysrK2lkRVl3b0dEeCtqb3NLRFg2ZGl4Y3ovZytmNFBDUW5tOU9uN1JYOWJXbHFSWlptdnV4WGFmUEIzYkV4MEZLUFRuVmdzVmdyUG5NZG10YUhUNlVoTFM2RWdQNWVzYnZWOEhyUjg2U0p2aWtxZ2lDQ0ZNTnlJSUlVZ0NNSzNVRUhCUkFvS0ptSTJ0M1BuemgxS1MyOVFYVjJGMFdqRWJyZmpjRGdlK2tuMWNLVlFLTkJxdGVoMGV0cmJUU1FtSmpGMmJBWWpSNllURXZMMEZ3eFRLRlhRR1p5d1djMDQ3RmEwT3NNVHU3N1Q2V1RQM3NQazVtWngvZm90bjMwRitibGtqQjN0ODRmMzJYTVhDUXNOOGRhRUdERWloYnk4SE8rTWdXVkxGN0xrK1FWY3YxN3FYWG1ndHE0ZWMzc0hjSDhxOWIyS1N1OXlpbDJyWlRRMXRmZ3N2NWllbm9aQ29hQzJycDZ5OG52a1pHZlEwa002Z2R2dHh1RndVdE01V0hsUVNIQVFSbU1JcDg4VTBkTGM2dDNlVU4vby9kaWcxL25rb2kvc3RqSkJkRXdrSTBZa2MvRFE4ZisvdmZzT2kvTGMxOFYvVHkvTURCMUVrRjRFUkVVRWEreGRrNmpwelNRcmEyVm43YlhXMlh1ZlhjN1paNS9yWE9mNi9jNHVaNWRyN1ZXeWVub3ptc1RFMk1VdUtxQ0lGRVZGRWFuU1lXRDZPKy81WTJSa25CbUtFaG5OL2ZrbjhyWjVCZ2ZEZTcvUDgvMWlVblNVdTViRjNEbDVQbDhQY00wWU9YNTdka3A2ZXJKSGlIQzNLWEdURVI4ZkM0ZkRBWVZDZ1hXVzVkaTc3ekRPbFZXZ282TUxqeTJjNDFGdzhNREJZeEJGSjU1OGZEWGUrMkFyOXUwL2dsZGVldHE5MzJEUVllYk1hY2pLeWhneElQRmwvYm9WUG1lTURBWXlTVWtKN21VeWc2cXFhaUNUU1pHVUdPOTFYcE9mQUV5RWlNNnVIbmN3TkJxK3J2V3puL3dBQ29VY0gzeTBIUTBOVGFPNmpsd3V3Ly84SDM5MSs2YjhwKzVsTW5kYnRYSUpmdlgyTzdoeTlUcWV2LzJFWFNLUllOM2E1WGpuM1UvUjFOeUNHZE96ZlhiQUVFVVJNcG5VUGRYL2JvT0ZURlZxcGQ5akFOZHNCbjloeGV1dlB1OWVOdVhMcnQwSDBkWGQ0M1BmeVNMWEUvMFowN093ZE1rQ1hLMnRjN2NsblR3NUJrOXQzdUErdHJlM0Y0V0hUbURwa2dXdUpVZWk2UDc1VmlvVjdzS1I3ZTBkNk9seC9WeUhoQVREYU96SGYvNWk1TmsxbVZQVHNIbVRaeGNoUVJDZ1Zxc3dLVG9LSnJNWmxaV1gwTkhaaFpyTHRiRGJiVGhZZU5TalBvbFNvVUJCZmk3a2NwbXJNTy90Y0RReUloenBhY213MisydzIrMjRYbGNQbFVxSjNKazVpSTI5czF4RGNEcHhxNjNEWTl2MXVub016Vk5UVTVPUW1wcUVqbzVPRkplVXViY25Kc2JqdmZlM0FsK1ArRmJ4NWc5ZjltaGJTdlFvWVVoQlJQUTlwdFBwTVgzNkRFeWZQZ09DSU9ER2pUcjA5SFJqWUdBQWZYMjlNQnFOR0JnWWdNVmlIbmFkYmlDU1NxVlFxelVJQ2dxQ1hxK0h3UkFNblU2SGtKQVFKQ1ltajNyNi9NUGk3aGtGWFozTkNBbUxobG85Y2dBamxjcnUrMG1hMVdxRHpXckRxaFdMdlVJS3ZWNkhQbU0vYkRhYjM4Sjd3UWE5eHhJSlYzRS9WMnZNUVNkUEZxT3ErckxIZWI2ZVhwOHZyL0s0WWYySHYvOUxLQlJ5OTNyKzZvdVhVWDN4c3RkNWdLc0E0Ty8vNEhzWndvTDVCVmk1WXRHdzArYnZOclJ3WnBCV2kxZGVlZ1lmZmJJZG4yLy9CbSs5dVFVR2d4NUxGcy8zZTM1RFl6T09IVDhOQU5CcU5NTWVPMml3cmVlczNCdzRIQTdzMlhzSXNaTW51VzhBQWRmM3lMVTBaU0dDZ3JSWXVtUUJ0bi94TFlwTHlqQ240TTdUL0kxUHJJSFIySTkxYTVkN3ZZNC9KcE1aQnd1UHVidXQzRzN3M3hLWmJIeCtCbTAyT3hvYW10RFkyRHp5d2NNWWVvT2ZuQlNQSjBjb3hGbFNVdWErd1pSSUpGNmRTb1lLQ3RJaUxtNHlhbXZyRUJKNkp5aWFFamNabVZQVGNLbm1LbWJuemZCNTdtZGJkN2pidnc3bjA4OUdiazM1dDMvOVkxeTdYdS8rZXZCbjRtWkRFM3I3K3Z5ZTE5ZG5oTmxzUmtYbG5kbE9rWkVSY0RnY3FLbXBoVWFqaGtxbFJFaElzTWYzMFdEUWVkU0NhR2x0UStHaEUwaE9UbkFYOUF3TzFydHJwUGlUbno4VEZxc1ZMUzF0V0x0bXFkZiszdDQrSERwODB1ZmZnY1BoUUdSRUdOYXVXWWJHcGhaVVZsNkN5V1RHeFl0WElJcEFWbVk2WnVmTmdNVnF4V2RiZDJEZDJ1WFE2M1dvdStIcUNLTlV1bjZlNWhUa0lpOXZPb0swV2pnY0F2N3huLzhUd1FZRElpUERQY0tDNHBMenVIcjF1a2Rkbk9HNjl3d1ZFbXpBcXBXTHNYdFBJV2JsNXZpY0dYT211QXkzYnJVTisza2JLNm4wL3BhK0VZMDNoaFJFUkFUQWRWT1lrcEk2MGNPZ2NTS0tUblIzdGtBaWtVS2hITDdMeHRCMTRmZEtwd3ZDSzY4ODQvTko4STBiTjdGejF3SDg3Vi8vdVVkSVlUS1pjZk5tbzhleE1wa01zVDRLNHdIQTR4dFd1VytXZCs0NmdQb2JqZmpaVCs5TThiWlliUGpsci8rRXhZdm1lYXd4SDN5Nm5aZ3dCYSs4L0l6ZjkvRFZqdDNRNjNWWXVXS3h6LzBod1FiM245czdPdEUyWkFiRjNiUmFqYy9aQUhLNURFOXRXbzlmdmYwdVRwODVpOVdydkcrNGhqcDM3Z0trVWlubUZPVGlYRmtsbGk2WkQ2MmZLZTkzcTZ5OGhQMEhqaUkwTkJqUFA3ZlJYYWp6N0xrTDJMMm5FRWxKOFZndzMxVzBNVHNyQTVWVEwySHZ2c09BQ0k4MmtucTlEcmt6cDQzcU5RR2d0OC9vQ2luOHpNYXlXbTJRU3FWb3ZlWGRkdFpzdHNEcEZIM09aakhlbmtVemxDaUtzTm5zbURjM2I4VHY1VkFscGVleGQ5OWhTT0I3dVpCRUtvWHlkdGpqejFpQ3p2cjZSdFRXMWtHdFZtSC8vcU40ZGN1ekFGenZ0LzcyejBENWhXcWZTeXFXTFZ1SU9jUE10cm1iYWNDRWI3N2RoM2x6WnlQeHJzK2dYSzdBb2NNblBiWUZCV2x4NlBBSnFOVXFyNDQ4b3RPSlBtTS9sRW9sTkJxMXg3bjVzMmZBNFJDUWtCQUh0ZHIzRGZQSm9tS1l6UmEvUDFNQWNLTytFVmV1MW1IRmtGbEhkeHY4V2ZyZ3cyM1FhalJlYlYxM2Zuc0FNcGtVOCtmTjlqclhaTFpBY2Z2Zm5jR2FHTW5KQ2NpZlBSUC85OS9lUmx6Y1pDUWt4TGxEaVVFMm0ydG0xdUMvV1gvNDQ4Zkl6czdBc3FVTDBkN1JDVkVVRVJrVmpvT0Z4MUZWZmFjMXJzM3Ftb240ODEvOHdlTjZFUkZoSGpPVmZORnFOY2lmUFJOVjFUVm9iKy9FRTQrdjl0amYxZFdEVzdmMklYZG1qcnZyeVhoZ1NFR0JoaUVGRVJIUkkwWW1VMEM0dmZSREZKMndXYzBqbkNFQ2ZtN1d4bUt5bnpYclhkMDkwS2pWWG0zOXJ0ZmR4UFU2enhzRGcxNkgvL3BYYi9tOHp1QU5sQ0FJYUdob3hwUXBrejF1MkFkYmFDb1VjcDgzOGtGQldxUWtKOERwZEtLNHBBeXo4MmE0WngwQXJ1S3BXbzBhS2NrSkFGeFBmU2RGUi9xc2UzSDVjaTBLRDUzd09IK1FJQWlJalkzQkc2OTdoeFFBWUREb2tacVNpTnByTjdEYTV4Rnd2MzVGNVNWa1phWmg0WUk1T0ZkV2lVT0hUK0x4RGQ1Vi80ZXlXcTBvUEh3Q3BhWGxpSTZLeE1zdlBRVzlYb2YrL2dIczJuTVFOVFcxU0VsSnhIUFBQT2x4bzcxNTR6cDgrTkYyN04xL0dGZXYxV0hUazJ1SGJjWG9qK0wyRWc1L3hYbE5KdGZNTEg4elZnQU11OC9qV21ZelJGSDBHWTROcHlBL0Z3WDUvZ3ZrWHJ0MkEvLzMzMzQ5NG5YdVhxN2lpOVBweE43OWg1R2Ftb1RaczZaajY3WnZjUEhTRldSbHB1UElVZGROLzd5NWVTZ3VPWTladVRtSWpvNzBPSCt3eU9sbzlmVDB3dUVRRUJrWjd2NHNEL1ZYZi9HbSs4OWRYVDM0Zk5zM0NBMEp4Z3ZQYjBKUWtCWkZwMHB4c3FqRVhWUGlaRkVKamgwL2pZVUxDcEEvZTZiWGU4dk56Y0dldllmZ1MydHJHNHo5M3VIU1VDMHR0N3k2dlBpU2xCaVBoSVE0N04xM0dHLzkyUmIzejE3ZGpac29PMStCeFl2bUlYaElrRGpJYkRJak5OVFZkV1R3TXptYXpqcmQzVDFRS0JUdVFxYkp5UW1vdm5nRnk1WXVSR05qTTZSU0tlSmlZNkRYNlpBODVQdGNjL2txenA2OTRCVXdETTdJR0kwbGkrZmpndyszb2F5c0FyTnUxODhSUlJIZjdqb0FwVUxwdCtYdHZaTEplRXRJZ1lXZlNDSWlva2RNU0dnMHJGWVR6S2ErVWJhV3UvK0FZamoxOVkySWlBanoycDZlbm9MMTZ6d0x3RWxIVVFqendvVnFEQXlZN3JuTjZaNjloM0RXUFVQQmQ2SEM5dlpPL09tZFQ1Q2Frb2pObTlaNVBXRUdYRjBYL3Z2Zi9jeHIrNWRmN1VaUHIvK3A4NEJyNWtuRE1Nc1RMQllyZG55OUIxS3BCRXNXejBkUWtCWUw1dWZqeU5FaXBLUWtJaXN6M2VkNXZiMTllT2ZkVDlGbjdFZnV6R2xZdDNhNSsyYnUrdlY2WEw1OERZOHRuSU1saStkNzFTZFFLcFhZOHNvejJMVzdFUDM5L1I1RlA4ZGk4TW16Mld4eC8xZXRWcm5EbnQ2K1BrUkVoSG5VS2hoMDRzUVoxRjY3Z2RkZjgxNVNVMTVlNWJGK0g3aFRtOFRYemVuOVNFcUt4K2FONjRZOXByR3h4ZDBkWlRpblRwZWlvNk1Meno3OUJNTENRcENZTUFVSERoNkRXcTFDNmRrTDJMeHhIYVpPVGNQRlMxZXgvOEFSYkhubFdZL3pMUllyL3VQbnZ4dnplOWo1N1g2UDVWQXJWeXp5Q0dacWFxN2k2NTM3a0pnNEJaczNybmZmUkl1aTB5TmdXcmlnQUNFaEJuejl6VjdVWHJ1QlZTc1hJL3oyOGd5cFZPcTNrODE0TXBuTTBHbzFXTGRtT2Y3NHpzZjQ1dHY5ZUdyVGVuUjM5K0tMTDNkaDBxUW9QTFp3cnM5emUzdjczQ0dDL2ZiN1Vnd1RVaHc2Y2hJZDdaMW92ZFdHdE5SazkrZDJWbTRPU3MrV282Ym1LaW9xTGlJcEtSNHltUXhCUVJvRUJkMVo0dExTMGdvQWlKa1U2WFZ0aThYcTFiMWxxQUdUQ1VGYUxaSVM0ekZ0MmxUczNYOEVNVEhSaUltSnhzSENZNmk3Y1JOUFA3WGhuc0xENGNnVnc4KzJJM3JRR0ZJUUVSRTlndlNHY09nTjRSQkZKK3dqZEcreFdzM29OM2JCTmFOaWZBMllUR2hzYW9GQ0lVZHZiNS9IemFSU0lSL3pEVTVuWnpjT0ZCNURlRmdvc3JKODM2Z1A1OWp4MCs2T0ZmNENDZ0NJakF6SGh2VXJzV3YzUWJ6ejNtZDQ0Ym1ON3FleDk4dmhjS0Nob2NsaitjaFFWcXNWV3ovL0dtMXRIVmkxY2draWJoZkxYTGlnQUpldlhNTlhPM1pESVpjakxTM1o2OXpnWUFNS0NuS2gwK2tRRnhmak1kTWpLeXNEc2JFeENBOTMzV0FPREppZzFXcmNOMkZ0YlIwb08xK0pUUnZYd3VsMDNuT0xWcmxjN3FwRGNyczd3ckhqcDlIWTJJd2Z2dkVTQkVIQXJWdnRTRTVLUU13azd4a0NHbzBhVXFuRTU3NXJldS9wN2EydHJwQWk3blo5Zy9GaXQ5blIwZGsxN0RGcWpRcHBhY21vdTNFVEJyM2UvWDBkcXFPakM5ZnI2ckZrOFh5RWhiaytQMnZXTEVWN2V4ZDI3VDZJMUpSRTVPUzR3cmJsU3hmaXE2LzNvS2JtcXNjMUZBbzVOajY1eG1QYnBVdFhNSFZxbXM5WlBpYVRHYnYzRkNKdjFnekV4OGU2dHcvT3lHaHV1WVdEaGNkdzQwWUQ4bWZQd1BueWF2emJmL3pHZlp6VEtVQVFuRjdGVXROU2s5SFIyWVZmL2ZvZHBLY2xZK0dDQXNUSHh3MzdQYnBmdlgxRzdQeDJQekxTVTFDUW40dm82RWlzV2IwTXUzWWZoT2dVY2JPaENUS3BGQzg4dDlIbnJKWUJrd2w5eG41M3pRaTcvWFpJTWN4U25zU0VLZTZmcnprRnM3QnYveEVVNU9jaUppWWFLU21KMkxQdk1QcjZqSGhxMDNyY2JHakNCeDl1ODNtZGYvMzMzM2h0UzA5THhvc3ZiUFo1ZkZsWkJVNmVLc0YvK2VrUEFRQWIxcTFFYTJzYlB2ejRDNlNsSnFHaThpSVdQVGJYM1ZwMTNFZ2tVQ3JIcjc0RjBYaGdTRUZFUlBRSWswaWtJM2I1VUNqVjZEZDJmaWV2WDFKeUhxSW9RcTFXNDlQUGR1Q1ZsNThlMDFycTluYlh1T3dPQnpvNnUvRGUrMXZoY0RqdzFPYjFZNzZKTGpwVmlpTkhpNUNkbFlFTjYxZU9lSHp1ekdrSURRbkc1OXUvd1IvZitRVFBQdjJFM3hhUEl6bGZYbzNxaXpVSTBtcGhOUGFqejlpUEozd3MyK2pzNnNiMjdUdlJlcXNkczNKelBOYll5MlF5UFAvc2szam52Yy93NmRZZFdMWjBBZWJQeS9mNlBpeGNNQWM3dnoyQWZmc1A0Ny8rNVZ0UUtoVjQ1NzNQTURrbUdtdlhMQVBnS29UNHkxLy9DZXZYclhUWG0ranA3Y09aNG5NSURRMGVOc0FaamNqSWNMUzAzQUxnQ2tNR0M2RGVxRytFeFdMMVczZGtyQzdWWEVWSWlHSGNuK2EzM21yRGpoMTdSbldzc1g4QUJmbTU3dS90VUNxVkNuUG41R0hlM0R0L2o1T2lvNkNRSzZEVEJXSDlrTTloVGs0bXpCYXJ4OUlCd1BYM25wMlY0ZjY2c2JFRk5aZHJZYlBaOGRUbTlWNnpmSHB1ZDY2SmpaM2tjUjRBMkd3MmZQSGx0NUJLcFhodHkzT0lqWjJFekx0bTVWUldYa0pGNVVXdk5yQWh3UWJvOVhxY0tUNkwwMmZPd2VuMEREVkx6MTVBMmZsS2lDTDhGc2dkTFl2VmhxN3VIdnoyZCs5REFna1dMaWh3NzV1ZWs0bXk4NVh1NHJmUFBmT2szNWswRFRkZE0xMG0zUTY5SEE0SEpCS0ozeTRzQUpDU25PRHVTbU0yVzNDbStCeGlZMk1RRmhhQ2RXdVg0KzNmdkFlRlFvSDA5R1RJNVhMOHQ3LzlxY2Y1WmVjclVYam9PUDd1YjM3aWRlMjdpOFZhckRZQXdKNTloOURWMVlPcFUrL1VoVktyVlZpeWVENisrSElYS2lvdll2TGthTCt6UmU2TEtFS3RlV2JvdVprQUFDQUFTVVJCVlBnN1hOR2poU0VGRVJIUjk1enJsM1lWN1BhUjE0V1BSVjlmUDRwTHlwQ1Jub0pWSzVmZ1QrOStpcmQvK3o0V3pNK0g3Zll2NTNkek9wMFFCQ2NVQ2ptS1RwWGk2TEZUa012bDJMWDdJSjU5K2dsa1phVWpKM3NxSmsrZTVIV3VSQ0pCY0xEQjU5S000eWZPNFBDUms4aktUTWZtVGV1OG5rQzcyby9hZ0x1Mkp5Wk93ZXV2UG8rUFAva0NIMzN5QmRhdlhlNWVJeTRJVHErbjNnRFFaelI2Yll1SmlVSlRVd3RzZGh1aW9pS3hiTmxqSHUwNUJVRkFjVWtaamh3OUJidmRWUWh5MWNvbFh0Y3hHUFI0L2JYbjhjbW5YK0xRNFpPb3FycU1wVXZtSXlNajFmMmVqTVorVkZSV1kwNUJubnNLZjJKQ0hFNmZPWXQ1ODJZakpOZ0FnMEdQalBSVUhEMTJDam5UTWlHWHk1Q2Vsb3lNOUJRVUhqcUJxUm1wOTdXRUlpa3hIb2VQbkVSZm54SGQzVDJJaW5KTmZTKy8zWFVsM2Njc2tKRTRISjdkUWpxN3V0SFEwRFRxemdsamtaeVU0UGVKOTkzdUxwQTRsRjRmaEJYTEYzbHREdzhQeFE5ZWU4RmptMFFpd1p5Q1hQZFNDMzhybitMaVlyRGw1V2Z3NmRZZGVQL0RiZmpoRDE3MENLb0dselQ0S2dxcVZDcngycGJuRUJTa2RaOXpkNEhYcGlaWHdWMWZoVjhCVndnMmIrNXNyM0FzTFRVSmVYa3owTkRRakhObEZSNzdoTnVkWHNUYm5WMWNQK2UrdTcvMDlSbHg4MllUYkRZYjB0T1M4ZmlHVmREcmRiQmFyVGhYVm9IVFo4N0NhQnpBdEdsVGNiTytFWjl2L3dhWlU5T3dlUEU4ci9vZFZkVTFpSXFLUUVTNGE3blp3SURKWTdtRlhDNTEvZHpmL2o3ODcvLzFOeDduRHhiSGpibzlFK1BhdFJ0d09wMlFTQ1Q0MDd1ZllzWHlSVWhQUy9iNDkyU3czc1ZvdW05VVZia0ticHBNWm16ZXRNN2Rrcm1oc1JsRnAwcFFVMU9Ma0pCZ1RJNkp4c1ZMVi9ETFgvOFJDeGZNUmU3TWFXT3FjVEVjenFLZ1FNU1Fnb2lJaUtBSk1zRGU0OTF0NFg1ODhkVzNjRGdjV0xaMEljTERRL0ZuUDNvWk8zY2RRT0doNHdDQXR2WU9YTDd5QzBpbEVrZ2tFamdjRGpnY0FwWXNuZytGUW9HRGhjY3dLemNIQlFXNStPQ0RiZmoxMis4aU96c0RMYTN0Nk9udGcxUXFoVXdxZzFRbWhWUWlnZUIwWXRYS3hSQWNBc3JPVjBJUUJBaUNnTlNVSkp3K2N3N1oyUm5ZdkhHZCsrWnE5NTVDV0t4V3FGVXF0TGQzd215MnVOZmFEeFVWRllFM2Z2QWlQdjcwUzQrQ2UzYTdIVnUzZmVQenZVK1pFdXZ4OWFUb1NMejI2bk5leHdtQ2dBc1hxbkd5cU1SZFlIVGprMnU4bm9BUEZSSnN3SS9lZUFuNzloOUYyZmtLYk4zMkRZS0REVml4N0RIazVHVGl5TkVpU0NTZW5RN216czNEbWVJeUZCV1Z1T3VBTEhwc0xuNzcrdzlRZXZhOCswbi82bFZMOFp2ZnZZYzlldy9oaGVjMytYejkwWmd4UFJ0SGo1M0MzbjJIY2F1dEEzbDVNOURjM0lyS3FrdElUb3IzYU5ub1QzdDdKODZWVlVDbFVrSVVSWlNkcjRSYXJYSS9wVDl3OEJna0VnbG01MDIvNTNINk16QmdRbTF0M2FpTzlWY2dkQ3dLRHgySFJDS0JUQ1pEOCswWktIcWQvNmZiOGZGeGVPM1Y1MkF4VzlIZDNZUGlrdk5RS3BWUUtPVHVjUTl0ZFRxVXdhREhMMzcxUjNmTmtMc04vaHoreTcvK3l1L3JyMTYxMUt2alMwaUlBUm5wS2REcmRSNHRqZXZyRy9ILy8rUFBQWTU5Ny8ydEhsOG5KOTBKUkxSYURhS2pJcENUazRtWk02YWg3c1pOVkJjZXg2V2FxN0RiN1VoS2pNZHp6MnhFWEZ3TWJEWWJqaDAvalRQRlpiaFVjeFZob1NGSVRVMUVWbVlHZ29LMHVGUlRpemtGdVNndUtZTlVLa1hwMlhLUElDTXFLaEtuejV3RklIcDFLTEhaN0RoWGRnSEJ3UVpFUlVYZ3l0VnIySC9nQ1BKbVRVZGUzZ3pzK0hvUFB0dTZBM3E5RG5HeE1ZaUtpb0JHbzRaQ29jRDZkU3RRZnNFVnlJbmluU1UwRG9jRDBkRlI3b0ttOGZHeGFHcHV4ZE9iMThQdWNLRG9WQ2txS2k3aVZsczdOQm8xbGkxZGlMbHpYR0ZqZlgwajl1dzloTDM3RHVGZzRURWtKTVFoTlNVUk0yZE11NDkycEJKb3RPTmJ6NFZvUERDa0lDSWlJcWpWT3ZSTHV6eHVMdTVYenJSTXpNNmI0ZTVXRUJJU2pDMHZQNE91cmg0MHQ3UmlvTjhFaHlEQTZYVEM2YnpUQmpWMzVqUmNyYjJPOUxSa2JGaS9FbEtwRkgvKzQ5ZHc2blFwcnRiVzRVTEZSZGp0OWxHTklUUTBHSFBuNU9ITkg3NkU0R0NEUnpjTFkzOC9hbXBxQWJpNk5DUWx4bVBoUXQ5UDVZT0REWGpyelMzdWdFT2hVQ0k4TEJRLysra2JYc2Z1Mlh2STUyd0tYMFJSUkhsRk5YcDYrekFyTndjcmxqODJxaGFqU3FVU1R6eStDcm01MDNEa2FCRTZPN3VSbEJRUHM5bUNTelZYTVc5dW5rZHh2U0N0RnJOeWN6eHVxS09qSXpGL1hqNUNndS9jeklhRmhXRHBrb1hRREZQY2J6UU1CaDFXcjFxQ3drTW5FQmNYZzJuWlU5SFEyQVM1WElabFMvMjNtbFFvRk82Wk1BcUZIR2VLejduM3FkVXFyTHJkeXJLenF4dVhMOWVpSUg4bVFrSjgzNHpmaithV1cvaDgrODVSSFR2YXorSndPanE3ME56VUNxY29RaTZYSVcvV2RHUmtwQXg3enVETmRtOXZIODZldXdEeGRzdFhyVmFEQmZNTE1HV1lPaDBiMXEyRXc4OU1odEdZZEZjSGtnM3JWcmlYTWt5T2lYWjMraW5JejBWNit2RHZZK2pmTWVDYWlmQ0QxMStBUkNMQmthTkZPSGI4TkJRS0JiSXkwNUEvT3hkeGNYZVdDaW1WU3F4Y3NSajVzMmZpZkhrVnlpOVVvL1RzQldTa3A2S3hxUVZCV2cwV0xDakFMMy8xSndpQ0V4SGhvVmk5K3M0TXBUV3JsdUtibmZ0dzlOZ3BDSUx6cm5ISUVCMFZpWFZybDZQUDJJL1B0KzFFL0pRNHJGMnpISEs1REgvKzFtdTRXbHVIbXBxcmFHNXV4YzJHSmxnc3JoYTZvcC8ydXdDdzVaVTdiWkN6TXRPUk9UVU5KcE1adi8valJ6Q1p6SWlNRE1mYTFjc3djMmEyeDZ5d2hJUTR2UG1qbDNIbHluV1VYNmpDMWRvNkNBN2h2cFptU2FWU3FEWGoxOHFVYUx4SXhPRitpb2lJaU9paDBObmVDSnZOMVdvMFBDSnV4RG9VdnZUMjNJSnBZUGl1RkEvSzRDeUk0ZGEyQzdjRERvZERnRk84YzRNeE9NM2Q5V1JhZXQvcjQ3OXJKcE1KRm92TlhWanhYdGhzZHZmMGI0dkZDcWxVRXBEdnU2T2owMTBJZExRRVFZQW9lcmY3UEY5ZWhhek1OSi9MZSs3SDRIUitYMFVwNmNFU0JBRTFsMnVSbHBvMHFzK3pLSXJvNk9oeXo5VHA3T3IyT1R2cVhwU2VMVWZ1ekp4UnRaMjllMHlEL3hWRjBXOHRuY2JHRnNnVnNsRzNuTzN2SDRCRUtrSFFLRUpOZjdSQndRZ09HVnVMVzZJSGdTRUZFUkhSSTJBOFFnb0FhR255cnJGQVJFU1BucGpZdElrZUFwRlAwcEVQSVNJaW91OExuVDVzb29kQVJFVGZNZjViVDRHTUlRVVJFUkc1NlEzaGtNbFlzb3FJNkZFbGs4bWhONHh0MlJYUmc4U1Fnb2lJaUR5RVJVd0dmTFF2SkNLaWg1MEVZUkd4SXg5R05JRVlVaEFSRVpFSHVWeUZrTkFvRmc0a0lucUVTQ1FTaElSRlF5NFB2S0s2UkVNeHBDQWlJaUl2R3EwQjJxRHhiKzFJUkVRVFF4c1VBbzFHUDlIRElCb1JRd29pSWlMeXlSQWNDWjJlNjVhSmlCNTJPa000RE1FUkV6ME1vbEZoWlN3aUlpTHlTMjhJZ3lnNllUTDFRWFFLRXowY0lpSWFBNGxVaXFDZ0VPalp6WU1lSXB4SlFVUkVSTU15QkVjZ0pDUUtFZ2wvYlNBaWVsaElKRktFaEVTemt3YzlkRGlUZ29pSWlFYWsxdWdRb1ZDaXU3TUZndUNBS0RvbmVraEVST1NEUkNLRlRLNUFhRmdNNUhMRlJBK0hhTXo0U0lTSWlJaEdSUzVYSWpJNkFUcDk2RVFQaFlpSS9ORHBReEVaRmMrQWdoNWFuRWxCUkVSRVk2TFRoMEduRDBOdlR4c3M1bjQ0V2F1Q2lHaENTU1JTYUxSNkJJZEVUZlJRaU80YlF3b2lJaUs2SjhFaFVkRHJ3MkEyOThOazZvUERicDNvSVJFUmZhL0lGVXBvdGNIUWFIV1FTbmxyUjQ4R2ZwS0ppSWpvbmtsbGNnVHBRaENrQzRFb2lyQ1krMkd4REVBUTdIQTZCWWhPSjJkYUVCSGRKNmxVQm9sVUNxbFVCcmxNQVpWR0I0MUdOOUhESXZwT01LUWdJaUtpY1NHUlNLRFI2cUhSNmlkNktFUkVSUFNRWXVGTUlpSWlJaUlpSWdvSURDbUlpSWlJaUlpSUtDQXdwQ0FpSWlJaUlpS2lnTUNRZ29pSWlJaUlpSWdDQWtNS0lpSWlJaUlpSWdvSURDbUlpSWlJaUlpSUtDQXdwQ0FpSWlJaUlpS2lnTUNRZ29pSWlJaUlpSWdDQWtNS0lpSWlJaUlpSWdvSURDbUlpSWlJaUlpSUtDQXdwQ0FpSWlJaUlpS2lnQ0NmNkFFUUVSSFJvOE51czhCcU5jTnV0MElRN0hBS0RqaWRUc2hrTWpnYzlva2VIajBrWkhJRm5JSUFxVlFLcVV3T21Vd0JoVUlGbFVvTGhWSTEwY01qSXFMdkVFTUtJaUlpdWk4V3l3QXM1bjVZelAwQUFGRjBlaDNqY0hodkkvSkh1QjFvQ1lJVGd1Q0FIUlpZekViMFM2U0FCRkNyZGRCb2RGQ3BneVo0cEVSRU5ONFlVaEFSRWRFOU1adU02T3R0QndBNG5jSUVqNGErRDBUUkNZaUEyZFFIcTJVQWtFaGdNRVJBbzlWUDlOQ0lpR2ljTUtRZ0lpS2lNYkZhQnREYjB3NVJkREtjb0FreitObnI2MjJIMGRpSjRPQW9xTlRhQ1I0VkVSSGRMNFlVUkVSRU5HcmRYUzJ3V2MwTUp5aGdPSjBDNEJUUTA5MEtwVXFEMExDWWlSNFNFUkhkQjNiM0lDSWlvaEU1QlFHdHpkZGdNZmN6b0tDQTVIUUtzSmo3MGRwOGpaOVJJcUtIR0VNS0lpSWlHcGJWWXNLdDFqcWZCVEdKQW8wb09uR3I1VHFzRnRORUQ0V0lpTzRCUXdvaUlpTHl5Mm8xb2J1ckdZQTQwVU1oR3BPdXppWllyUXdxaUlnZU5nd3BpSWlJeUNlcnhZU3VqbWFJSWdNS2VqaDFkVFp6UmdVUjBVT0dJUVVSRVJGNWNRb0N1am81ZzRJZWNxS0lyczRtMXFnZ0lucUlNS1FnSWlJaUwyMjNib0FCQlQwcTJscHZUUFFRaUlob2xCaFNFQkVSa1lmT2ppWVd5YVJIaWlnNjBkblJOTkhESUNLaVVXQklRVVJFUkc0V2N6OXNMRFpJanlDYjFRU0xaV0NpaDBGRVJDTmdTRUZFUkVSdXZUM3RFejBFb3U5TVgwL2JSQStCaUloR3dKQ0NpSWlJQUFDbWdUNklJZ3NNMHFOTGNBb3dtNHdUUFF3aUlob0dRd29pSWlJQ0FCajdPdGh1bEI1dG9vaStYczRXSWlJS1pBd3BpSWlJQ0JiTHdBTUxLRG82T3VGd09NWjhudEhZRDVQSmQ3ME1VUlRSM3Q0NXB1czVIT00zYTBRUXZyc1pLR2F6QmIxOTkvYjB2N096R3phYmJaeEg5SEFUUlJGV0MrdXVFQkVGS3ZsRUQ0Q0lpSWdtbnNWc2ZDQWRQVVJSeEhzZmZJNjR1TWw0NGJtTll6cnZ3NCszUTZWVTR0VXR6MEtoVUhqc0x5a3R4Nzc5aC9IaTg1dVFscFk4cW10KytkVXVORGExNENjL2ZoMXF0V3BNNzJPb29sT2xLTDlRaFQvNzBTdVF5OGYvVjZ1OSt3NmpvdklpL3VmLytNc3hYMy9iOXAxd09CejQyVS9mdU9mWGR6cWRjRGdjY0RwRkNFNEJFQUc3d3dHSHd3RzczUUc3M1E2N3pRNkwxUXFMeFFLTHhZYUJBUk5NSmhPTS9RTUkwbXF4ZWRNNmoydDJkSFRDWkRLUGFSeXhzVEdReVdUMy9ENEdpYUlUWnJNUktyWDJ2cTlGUkVUamp5RUZFUkVSd1dLKy82NEg1UmVxY2ZIaVpaLzdObTlhRDdWYWhZYUdKZ3dNbURBdGUrcVlyaTJSU0xCaDNVcDg4TkUybkMrdlFrRitybnRmZDNjUERoMCtnYXpNZEtTbUpvM3FlajI5ZmFpNVhJdXN6UFQ3Q2lnQUlDRWhEZ2NMaitIY3VRck1tVFBMWTkrMTYvWDRhc2R1bitkTmpvbkdTeTgrTmVMMUIyZTRTQ1NTTVkycnVia1Z0OXJha1Rkck9ucDZlc2QwcmxhcmdWS3BCQUNVbnIyQXZmc09qZW84bVV3R3BWSUpsVW9CdFVvRmxWb0ZpOVVLbTgzbXZoNEFIRHA4RWpjYm1oQVJFVGJpTlcwMk8xcGFidUd2LytvdDZQVzZNYjBQZnl5V2ZnRFI0M0l0SWlJYVh3d3BpSWlJdnVmc05zdTRYRWVoa0VPcjFYaHM2K2pvUW1OVEM1eE8xM0tJcXVyTFVLdFZtSnFST3VMMXRuLzVMYTVjdWU2eFRSUkZIQ3c4am9PRng5M2JuRTRCZ3VERTVTdlg4RS8vOGt1UDQxL2I4aXhpWTJOdzZuUXBiRGE3ZTN0all3dEVVWVFvaWpoNjdOU28zMk5xU2hLVVNnWHFielo2YkE4SkNVWkRVek9rWisrc3BEVVk5QUNBZ1FFVEN2Sm5RcXQxUGJtMzIrMG9PbFVLbTkyTzBSRGhDaW1rMHJHdDBpMDZWUW9BT0ZkV2dYTmxGV002OThrbjFpQjM1alNQYlU5dFdvOGduUlp5dVJ4eW1Rd3ltUXh5dVJ3eXVRd0hEaHhGU2tvaThtWk5IL1ZyaElXR1lFWk8xb2pIOWZUMm9hWGwxcGpHUHlJUnNOdXRVQ2p1TDZBaUlxTHh4NUNDaUlqb2U4NXFNWTNMVW8vc3JBeGtaMlY0YkNzdU9ZL0dwaFlBcnJvTlZkVTFzRnB0K05kL2Y5dnZkVllzZnd4ekNtWmg2WklGbURzbnorOXg3Myt3RmZtemM1R2RuZUgzbU1qSWNBREF1WE1WNkRQMkEzQUZIUTZIQTFLcEZGZHI2M0MxdG03VTcxR3YxMEVtaytKa1VZblh2b2FHWmpRME5MdS9qcDhTaTJuVFhETkdDdkp6RVJIaEdrdnAyWElBd1BTY3pGRzlwdWdjKzB5Szl2Wk9YTHgwQmRuWkdjTitELzBKQ3czeDJwYVlPTVh2VElicmRmWFE2UjZlNVJPaTZJVFZZbUpJUVVRVWdCaFNFQkVSZmMvWjdlTXprMklrTlpkcllUS1pzV1R4ZkkrYUVoMGRuVGhmWG9XNWMvS2cxK3N3Slc0eUFDQWlQQXp0N1oxd0RGT1VVaXFWK0szVEVCSnNjQzh4R0ZxVDRleTVDOWkxK3lBMlBya0cwNGM4eVQ5WWVCeEJRUnJNbjVjLzRudkptWmFKSTBkUElTMDFDUWtKY2U3dFBUMjkyUG50ZnF4WnZReFJVUkc0Zk9XYXgzbWlLS0s0cEF3R3ZRNHpwbWVQK0RxRDU0eDFxY2ZlZlllZ1VDaXdadFhTY1Z3aVlVWHR0UnMrOXprY0FqbzZ1bkMrdk1ybi9weHBVNzMrbm5wNisxQlZYVFBpNjFxdDMwM2h6d2YxdVNjaW9yRmhTRUZFUlBROUp3aGo3N1J4TDBwS3p3TUFjbk56RUh4N0tRVGdtbGx3dnJ3S0MrYm5lOTFRYi90aUozcDYrbnhlVHhDY0tDNHBRK25aQ3o3M2I5cTRGbG1aNlI3YlJGSEVtZUp6TU9oMVhyTStxcXByRUI0V01xcVFRaWFUb2FtcEJaZHFydUxIZi9ZcTVISlhRY2NUSjR2UjJOUUtsWjg2RjdXMWRlam82TUxqRzFhNWI5cmYvdTE3ZnQ4akFEZ2NEb2lpaUgvODUxOE1PNlkxcTVjaWI5WjBWRlJleFBXNm0xaStiQ0hPbFZXTWFUbUxScVBCZi92Ym4vamMxOWRueEo2OXZtdFRPQndPMU45c1FrTmppOC85bVZQVHZFS0txS2lJVVgydk96dTcwTlRjT3VKeFl5WGNRNGNaSWlMNjdqR2tJQ0lpK3A0YnJCZnhYV3BxYWtWOXZhdU9ROXV0ZG8rUW9ydTdGM0s1RERwZGtOZDVQL254NjM2ditYLys2ZWRZc1h6Um1KWXpYTGw2SFIwZFhWaTVZdkY5ZDRwWXQzWTVmdk83OTNHeXFCaExGczlIWjJjM3lpOVVZL215eHp6ZTMxQW5pb29SSGhhS21UUHV6S0tZTVQwTFpyUFY3K3RVVmw1RW43RWZCZmt6QWZpZlVSRVZGWUhPem03czJuMFFVVkVSbURjM0h6Mjl2WWlKR1gyQlNQa3czNU9vcUFqOHc5Ly9oYzk5Ly9LdnY4TDBuRXlzVzd2Qzcvblg2K3JSMHRJR3dGV1lNMGlpUld0cjI0aGpzdHZ0eUp5YWh2SUxWWkJLWGVOYk1IL2tjR01rVGlkRENpS2lRTVNRZ29pSTZCRWdsZDM1WC9wWWI3N0dLNlJ3T0J5b3JQS2N2dDkwdXg3RjhSTm5FQm9hRElmRGdhYm1Wbzgyb2JmYTJoRVdGdXF4cEtHMnRnNmZiOTg1d3VzSk9GaDRESWNPbi9SN1RGTGlGTHo0d21iMzEyZk9uSU5LcFJ4VGdjZTdYYnAwRlJhcksxUklUazZBVXFuRStmSXFWRlpkZ2xRcWhWcWxkQzk3VUtudWRMU29yMi9Felp0TldMdG1tVWRBc25EQm5HRmZyN0x5SWdBZ0p5Y1RrNktqaGoxMjU3Y0hJSkZJOE93elQwQXVseUVpUEF3UjRTTjMwSGdRbEVxbHU3RHEzUVZXaDZkQmNMQmgzTWZqZEg3M0xYZUppR2pzR0ZJUUVSRTlBaFFLRlN4bUl3REFack5DcmZIOUpOOFhxVlEyTGtzKzdIWUh2dG01RHpLWjFQM0VlekFBU1V0TGhzR2dRODNsV2x5N1hvOGxpK2NEY0MyL2FHcHE4VnA2RVJzYmd5MnZQT042UDFZYnZ0MTlBRG5UTXBHZW51SSs1dTdDbVZhTEZkdSsySW5jbVRudWdwVnExWjFsRjYyMzJsQjM0eWF5c3pMUTdhTWxwOVBwZExXNzlQTjBYeGVraFY2dnc1bVNjK2p1Nm5GdmIyL3JjUDlabzFaNUxLOVl2dnd4OTU4aklzT1FrQkNIdzBkT1lsSjBsRWN0QzMrTXhuNTN3Yy9yMSt0SERDblNVcE9RbXBxSWZmdVB1R2V1akpaQnIvT28zVEZvc0tqcVlIZVIvLzMvL2J2UDgwdEt5MUZTV3U2eExTVWxFYSs4OURRQUlDNDJCbkd4TVFDQUR6L2FobzZPcmpHTjcvbm5OMkh5R0dhRmpHU3MzVktJaU9qQllFaEJSRVQwQ0ZBbzc5eU1td1o2b05PRmVNeXVHTTU0UDFGZXRYSXA1aFRrQW5EVmVTZzZWWXFDL0Z5b1ZFcFlyVGJzUDNBVVJtTS85SG9kR2hxYlliRll2VzdZTlJxMXU0QW00THJCTFQxYmpybHo4aEFVNU9vaUlaRklFQkppY0IvM3hWZTdJSlZLTVNzM0I5SFJrVjdqNnV6c0JnQlVYN3lNNm91WGZZN2RhT3pINy8vd29jOTlDK1lYWU9XS1JYajkxZWRIL2IwWVdqZ3pTS3ZGS3k4OWc0OCsyWTdQdDMrRHQ5N2M0bTVUT3RMNWt5ZFBRa1hGeFJGck9HUm1wZ0VBbEFxRlYvQXpuTEx6bGVqMUVkd0FydkFKOEx5cHo4N084S3IzY2JjalI0djg3alAyRDJENjlDems1K2Q2YlAvNWYvNGU2OVl1UjhhUUZyVVdzd1cvL2YwSEVJWXBvSG92T0pPQ2lDZ3dNYVFnSWlKNkJLaFVXc2dWS2pqc1ZvaWlpSzdPWm9TR3hVQW1WNHg0cmxRcWhTQjhOemRzMDdLbllscjJWUGZYVXpOU3NYZmZZVnlvcU1iQ0JYTlFXWGtKY3JrTWFhbkpIdWNWSGpxQmlvcHE5OWNPUVlERDRmQUlFQndPQVVlUG5jS3BVNlVRSWNKb0hJQkNvY0FubjM3cGNhMGZ2L1VhTkJvMUVoT200SldYbi9FNzFxOTI3SVplcjhQS0ZZdDk3Zzhac3VTZ3ZhTVRiVU5tVU54TnE5VWdLVEhlYTd0Y0xzTlRtOWJqVjIrL2k5Tm56bUwxcXFWK3J5R0tJa3BLenlNOExCVExsejJHano3ZWptdlhiaUFsSmRIdk9ZTlNVNU5HUEdhb213MU42Tzd1OGJuUFpuTjExMUFxNzN5V29pSWpQRUtRcjcvWml5bFRKaU52MWd6M3RqUEZaY08rNXBXcjE5M0IwVkFWRlJkUlYzZlQvZlYzRlNad0pnVVJVV0JpU0VGRVJQU0lDQXVMUVh0YlBVUlJoTjF1UmR1dGVxalVXaWdVU2d4WGNGRVV4UWMyeHVCZ0E5SlNrM0Q2ekRsa1pxYWovRUkxTWpQVG9kR29QWTdMbVRZVlU2Wk05bk9Wc1JtOHVRNEswaUlsT1FGT3A2c3J5T3k4R1I2dFVPVnlPYlFhTlZLU0V3QUFMYTF0bUJRZDZiUDk1K1hMdFNnOGRNTGovRUdDSUNBMk5nWnZ2TzRkVWdDQXdhQkhha29pYXEvZHdPcGh4bjJob2hwdGJSMVl0M1k1a3BQaUVSMFZpUU1IaitGSENYRisyNjdlSzRWY0JvZWZiaGNXaXhWcXRXcllRcU9YcjF5SFN1VzdvNGsvOFZOaU1UMG4wMlBicFpxclNFMU5RbkxTbmUrZHhXcnphdVU2SG1Tam5HbEVSRVFQRnY5MUppSWlla1RJNUFxRWhrOUdkMWNMUktjVGdBaXJaUUJXeThDRWpxdTN0dzlhcmNaOVE3OW8wVHk4OCs2bmVPZmRUK0YwT3JGbzRWeXZjNktqSXhFZEhRbW4wd21yMVRibTE1VExaVDREQkFEWXMvY1F6cDY3QUtsVWlqa0ZzM3dlMDk3ZWlUKzk4d2xTVXhLeGVkTTZuemZnYXJVSy8vM3ZmdWExL2N1dmRxT24xMzlMVVFEUTZZTFEwTmpzZDM5M2R3LzI3VCtDOFBBd3pNck5nVVFpd2JKbEMvSFoxaDNZZitBbzFxL3ozMFhqWHFoVUtsaXROZ2lDQUpsTUJwUEo3QzV1MmRuWjVUR0x4QmViemVZeDAySTBnb0swaUlqd0x1cXAxd2Q1YkRlWkxXTzY3bWpKWkdNYkx4RVJQUmdNS1lpSWlCNGhLcFVXVWRHSjZPNXFnYzFxbnRDeFdDeFduQ3dxeHBuaWMzamw1V2VRRU8rcU96RWxiaktTaytKeHZlNG1jbkl5RVJrWjd2Y2FyYTF0K01PZlBoN3phMC9MenNEVFR6M3V0ZjNZOGRNNGUrNEM4bVpOOXh0UUFFQmtaRGcyckYrSlhic1A0cDMzUHNNTHoyMUVhR2pJbU1maGk4UGhRRU5Eazk4YmY2T3hIeDk5L0FYc2RqczJQcm5HUFdzaUl6MEZPVG1aS0QxYkRvMUdqV1ZMRjQ3TGVBQWdKQ1FZb2lpaXYzOEFLcFVLLy9ZZnY4RUx6MjlDZWxveU9qcTZFQjhmNi9mY25wNWVDSUl3WW4yTm9lUnlPWXBMeW5EMjNBV3ZmUWNMaitQd2thSzdqcGRCTXN4c29MR1RRSzRZMjh3UElpSjZNQmhTRUJFUlBXS2tVaG5DSStJZ0NBNDQ3RFk0SE5aaDEvVUxnZ05ta3hIQStDejdzTnR0T0ZsVWpLS2lVbGlzVnN5Y2tlMXVnK2x3T0hDdzhEaXUxOTJFWEM1SFZWVU40bUpqaGcwTUFPREZGelloWnRMb09qdHM4OU82dE9oVUtZNGNMVUoyVmdZMnJGODU0blZ5WjA1RGFFZ3dQdC8rRGY3NHppZDQ5dWtua0pnNFpWUmp1TnY1OG1wVVg2eEJrRmJyN3RqeHhJWlZYc2UxM21yRFoxdS9SbTl2SDU1OFlvMUg4VkFBZUh6OVNuUjBkT0g0aVRQbzdPckc0K3RYUWEyKy81dnR3YUNvcGVVV0lpTWpJSW9pNUhJWk9ydTYwV2ZzeCtUSk1lNWowOU9TRVI0ZTZ2NjY3SHdsQUZlNDBOSFJoWGx6OHhBU0Vvd3BjWk9oVUhqK3F1bHdDSEE2QmJ6KzZuTSt4L0ZQLy9KTHJGbTlERm0zQzREZXpUVmpRK2x6MzFoSUpCS28xTnI3dmc0UkVZMC9oaFJFUkVTUEtKbE1EcGxNRGhWR3ZobXpXUG9oT3U4dnBCZ3NKRmw0NkFRQTE4M3NpdVdMRUJVVkFRQ292OW1JUFhzTzRWWmJPN0t6TXJCdTdYSjg4ZVV1N04xM0dGZXVYc2VxRll0OWR1VUFBSTFHQTcxZU42cHhTR1hlQlJHUG56aUR3MGRPSWlzekhaczNyZk9xTStGcVAyb0Q3dHFlbURnRnI3LzZQRDcrNUF0ODlNa1hXTDkyT1diTm1nNEFFQVFuYW1xdWVyMVduOUhvdFMwbUpncE5UUzJ3MlcySWlvckVzbVdQWWVhTWJQZCtRUkJ3cHJnTVI0NFd3ZWwwNHNrbjFpQjM1alN2NnlpVlNteDUrUmw4OHVtWHFLNitqUHI2Uml4ZU5BKzVNNmZkVjUyS3lUSFJVQ3FWcUwxMnczMmRpUEJ3VkZTNmlwY08xdWtBZ0JkZjJBd0FzTm5zS0RwVmd1TW56bURHOUN5RWhZWGlUSEVaU2tyUEl6c3JIUXNXekVITUpNK1dxWHYzSFVKRjVhVmh4N0pyOXdIczNsUG9kLzgvL1AxZjNOTjdIRW9pa1VEQm1SUkVSQUdKSVFVUkVSRkJyZGJCYkJxK2pzSkl6cGU3bnFqSFRwNkVWU3VYdU51S05qYTI0T1NwWXRUVTFFS2hVR0R0bXVYdUZxVXZ2L1FVamg0N2hhSlRwZmpkSHo1RVdsb3lGc3pMOTJwSmV2MTZQWHA2UmplK2dRRVQ5TG9nOTlkR1l6OU9uem1IN093TWJONjR6bDBBY3ZlZVFsaXNWcWhWS3JTM2Q4SnN0aUE4TE5UcmVsRlJFWGpqQnkvaTQwKy85QWdDN0hZN3RtNzd4dWNZcGt6eFhCNHhLVG9Tci9tWVBTQ0tJcW92WHNheDQ2ZlIzdDRKdlY2SHB6YXRIM2JHaGthanhtdXZQb2VEaGNkUlVub2V1L2NVNHNqUklpeGY5aGp5Ymdjb1l5V1h5ekZqZWhZdVZGeEUvOEFBZ29NTlVLa1VLQzQ1aitpb1NIZDRaTFBaME5EUWpNdFhycUdxdWdZbWt4bjVzMmRpemVxbGtNbGttRGMzRDZWbkwrRFU2VkpVVlY5R2Frb1NGajAyQi9IeGNSQUVBV3RXTDhPYTFjdjhqdU1mLy9rLzhmaUdWY2pLOU44KzFXNTNlTTNRR0N1Vk9tamtnNGlJYUVJd3BDQWlJaUpvTkRwWXpQMFF4WHR2OTdocTVSS0VoNGRod2Z4OGQzdkg1cFpiZVBmOXp5Q0tJcVpObTRxVkt4WWplRWp0QXBsTWh1WExIa05XVmdZT0hEaUt1cnFiV082ajFrSmwxU1cvaFREdjF0ZlhqMGxEWm1UbzlUcTgrY09YRUJ4czhHZzdhZXp2UjAxTkxRQlh6WU9reEhnc1hEakg1eldEZ3cxNDY4MHQ3b0JEb1ZBaVBDd1VQL3ZwRzE3SDd0bDd5T2RzQ2w4Y0RnR25UNTlGZTNzbmNtZE93NnFWUzd3Nm5mZ2lsOHV4ZHMweXpKaWVoU05IaTlEVDI0Zk1xYW1qZWsxL2xpeWVqNmJtVnRUWE4rS0pEYXRSZjdNSlJtTS9WaTVmQktPeGU5SmNaUUFBQlJCSlJFRlVIeDk4dEEyZG5kMFFSUkVLaFFLWlU5TXdkMjRlSnNmY1dZYWpWQ3F4WUg0KzhtZlB3S25UWjNINnpGbTgrLzVXdkxybFdadzRjUWJYaDdRVzlXZkgxM3V4NCt1OXd4N3pkMy96NTlCcTcyMjVoa1FpaFVZeit2b1pSRVQwWUVuRUI5bDNqSWlJaUFKV2E4dDFpRTVoM0s5YlUzTVY0ZUZod3hiSUhOVFgxdytENGM2eURsYzdWVHNVQ29YUFZxQ1BncjYrZnZRUERIamM3SS9WWUZlTzhWWlZYWVBzckF4SUpCS2NMQ3FHd3lGZ3lwUll4RStKSGRWc2hnR1RDVldWTlpnelovaWFJdytTVkNaSDlLU2tpUjRHRVJINXdaQ0NpSWlJQUFCbWt4RzlQVzMzTlp1Q0tKQkpKRklFaDBaRG94bGRmUk1pSW5yd3ZDdExFUkVSMGZlU1JxdUhWRHIrVCtPSkFvVlVKbU5BUVVRVTRCaFNFQkVSa1Z0d1NCUWtFdjU2UUk4ZWlVU0s0SkNva1E4a0lxSUp4ZDlDaUlpSXlFMmwxa0tsdnJlQ2hFU0JUS1VPZ2tyRnp6WVJVYUJqU0VGRVJFUWVRc05pSUpIeVZ3UjZkRWlsTW9TR1Racm9ZUkFSMFNqd054QWlJaUx5RWhXZE9ORkRJQm8za2Z3OEV4RTlOQmhTRUJFUmtSZXBWSWF3OE5oSHR1MG5mWCtFUmNSQ3lwbEJSRVFQRGY2TFRVUkVSRDZwMUZxRWhrK2U2R0VRM2JPd2lEaldvU0FpZXNnd3BDQWlJaUsvVkNvdHdzSmpKM29ZUkdNV0ZoRUxsVW96MGNNZ0lxSXhrb2lpS0U3MElJaUlpQ2l3T1owQzJscHZRQlNkRXowVW9tRkpKRkpFVFVyaUVnOGlvb2NVUXdvaUlpSWF0ZTZ1RmxpdEpvaE9oaFVVV0NSU0tWUXFMVUxEWWlaNktFUkVkQjhZVWhBUkVkR1lXQzBtOVBhMndTa0luRmxCRTA0aWtVSXFreUU0SklyMUo0aUlIZ0VNS1lpSWlPaWVtTTFHR0hzN0lJb2luRTVob29kRDN6T3U1UnhTR0VJaW9kSG9Kbm80UkVRMFRoaFNFQkVSMFgyeFdreXdXUHBoTWZkREZFWE9ycUR2akVRaWhVUWlnVnFqZzFxdGcwck5tUk5FUkk4YWhoUkVSRVEwYnV4Mksyd1dFK3gyS3h5Q0hVNUJnTk1wUUNxVFFYRFlKM3A0OUpDUXl4VVFCQUZTcVF4U21ReHltUUp5aFJvcXRRWUtoV3FpaDBkRVJOOGhoaFJFUkVSRVJFUkVGQkRZbTRtSWlJaUlpSWlJQWdKRENpSWlJaUlpSWlJS0NBd3BpSWlJaUlpSWlDZ2dNS1FnSWlJaUlpSWlvb0RBa0lLSWlJaUlpSWlJQWdKRENpSWlJaUlpSWlJS0NBd3BpSWlJaUlpSWlDZ2dNS1FnSWlJaUlpSWlvb0RBa0lLSWlJaUlpSWlJQWdKRENpSWlJaUlpSWlJS0NBd3BpSWlJaUlpSWlDZ2dNS1FnSWlJaUlpSWlvb0RBa0lLSWlJaUlpSWlJQWdKRENpSWlJaUlpSWlJS0NBd3BpSWlJaUlpSWlDZ2dNS1FnSWlJaUlpSWlvb0RBa0lLSWlJaUlpSWlJQWdKRENpSWlJaUlpSWlJS0NBd3BpSWlJaUlpSWlDZ2dNS1FnSWlJaUlpSWlvb0RBa0lLSWlJaUlpSWlJQWdKRENpSWlJaUlpSWlJS0NBd3BpSWlJaUlpSWlDZ2dNS1FnSWlJaUlpSWlvb0RBa0lLSWlJaUlpSWlJQWdKRENpSWlJaUlpSWlJS0NBd3BpSWlJaUlpSWlDZ2dNS1FnSWlJaUlpSWlvb0RBa0lLSWlJaUlpSWlJQWdKRENpSWlJaUlpSWlJS0NBd3BpSWlJaUlpSWlDZ2dNS1FnSWlJaUlpSWlvb0RBa0lLSWlJaUlpSWlJQWdKRENpSWlJaUlpSWlJS0NBd3BpSWlJaUlpSWlDZ2dNS1FnSWlJaUlpSWlvb0RBa0lLSWlJaUlpSWlJQWdKRENpSWlJaUlpSWlJS0NBd3BpSWlJaUlpSWlDZ2dNS1FnSWlJaUlpSWlvb0RBa0lLSWlJaUlpSWlJQWdKRENpSWlJaUlpSWlJS0NBd3BpSWlJaUlpSWlDZ2dNS1FnSWlJaUlpSWlvb0RBa0lLSWlJaUlpSWlJQWdKRENpSWlJaUlpSWlJS0NBd3BpSWlJaUlpSWlDZ2dNS1FnSWlJaUlpSWlvb0R3L3dBYUljS2krVEdJeFFBQUFBQkpSVTVFcmtKZ2dnPT0iLAoJIlRoZW1lIiA6ICIiLAoJIlR5cGUiIDogIm1pbmQiLAoJIlZlcnNpb24iIDogIjE5Igp9Cg=="/>
    </extobj>
  </extobjs>
</s:customData>
</file>

<file path=customXml/itemProps217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2601</Words>
  <Application>WPS 演示</Application>
  <PresentationFormat/>
  <Paragraphs>174</Paragraphs>
  <Slides>20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Wingdings</vt:lpstr>
      <vt:lpstr>等线</vt:lpstr>
      <vt:lpstr>Roboto Light</vt:lpstr>
      <vt:lpstr>思源黑体 CN Normal</vt:lpstr>
      <vt:lpstr>黑体</vt:lpstr>
      <vt:lpstr>Open Sans</vt:lpstr>
      <vt:lpstr>楷体</vt:lpstr>
      <vt:lpstr>Times New Roman</vt:lpstr>
      <vt:lpstr>Calibri</vt:lpstr>
      <vt:lpstr>NEU-BZ-S92</vt:lpstr>
      <vt:lpstr>Segoe Print</vt:lpstr>
      <vt:lpstr>方正书宋_GBK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家有一宝</cp:lastModifiedBy>
  <cp:revision>2</cp:revision>
  <cp:lastPrinted>2024-12-08T23:13:00Z</cp:lastPrinted>
  <dcterms:created xsi:type="dcterms:W3CDTF">2024-12-08T23:13:00Z</dcterms:created>
  <dcterms:modified xsi:type="dcterms:W3CDTF">2025-03-18T09:54:09Z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A30992F4D1D14847B84F59E4D597D89D_12</vt:lpwstr>
  </property>
  <property fmtid="{D5CDD505-2E9C-101B-9397-08002B2CF9AE}" pid="7" name="KSOProductBuildVer">
    <vt:lpwstr>2052-12.1.0.20305</vt:lpwstr>
  </property>
</Properties>
</file>