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mp4" ContentType="video/mp4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60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4" Type="http://schemas.openxmlformats.org/officeDocument/2006/relationships/tableStyles" Target="tableStyles.xml"/><Relationship Id="rId23" Type="http://schemas.openxmlformats.org/officeDocument/2006/relationships/viewProps" Target="viewProps.xml"/><Relationship Id="rId22" Type="http://schemas.openxmlformats.org/officeDocument/2006/relationships/presProps" Target="presProps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0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0.xml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1.xml"/><Relationship Id="rId4" Type="http://schemas.openxmlformats.org/officeDocument/2006/relationships/image" Target="../media/image11.png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2.xml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3.xml"/><Relationship Id="rId4" Type="http://schemas.openxmlformats.org/officeDocument/2006/relationships/image" Target="../media/image12.png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4.xml"/><Relationship Id="rId8" Type="http://schemas.openxmlformats.org/officeDocument/2006/relationships/image" Target="../media/image17.png"/><Relationship Id="rId7" Type="http://schemas.openxmlformats.org/officeDocument/2006/relationships/image" Target="../media/image16.png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5.xml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6.xml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7.xml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8.xml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7" Type="http://schemas.openxmlformats.org/officeDocument/2006/relationships/image" Target="../media/image21.png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microsoft.com/office/2007/relationships/media" Target="../media/media1.mp4"/><Relationship Id="rId4" Type="http://schemas.openxmlformats.org/officeDocument/2006/relationships/video" Target="../media/media1.mp4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3.xml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4.xml"/><Relationship Id="rId4" Type="http://schemas.openxmlformats.org/officeDocument/2006/relationships/image" Target="../media/image8.png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6.xml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8.xml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9.xml"/><Relationship Id="rId4" Type="http://schemas.openxmlformats.org/officeDocument/2006/relationships/image" Target="../media/image9.png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3"/>
          <p:cNvSpPr txBox="1"/>
          <p:nvPr/>
        </p:nvSpPr>
        <p:spPr>
          <a:xfrm>
            <a:off x="4041915" y="3684584"/>
            <a:ext cx="7827226" cy="1363885"/>
          </a:xfrm>
          <a:prstGeom prst="rect">
            <a:avLst/>
          </a:prstGeom>
          <a:noFill/>
        </p:spPr>
        <p:txBody>
          <a:bodyPr anchor="t"/>
          <a:lstStyle/>
          <a:p>
            <a:pPr marL="0" algn="ctr"/>
            <a:r>
              <a:rPr lang="zh-CN" altLang="en-US" sz="2400" b="1" i="0" dirty="0">
                <a:solidFill>
                  <a:srgbClr val="FFFFFF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本节知识点</a:t>
            </a:r>
            <a:endParaRPr lang="zh-CN" altLang="en-US" sz="2400" b="1" i="0" dirty="0">
              <a:solidFill>
                <a:srgbClr val="FFFFFF">
                  <a:alpha val="100000"/>
                </a:srgb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algn="ctr"/>
          </a:p>
          <a:p>
            <a:pPr marL="0" algn="ctr"/>
            <a:r>
              <a:rPr lang="zh-CN" altLang="en-US" sz="1900" b="1" i="0" dirty="0">
                <a:solidFill>
                  <a:srgbClr val="FFFFFF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模拟信号与数字信号</a:t>
            </a:r>
            <a:endParaRPr lang="zh-CN" altLang="en-US" sz="1900" b="1" i="0" dirty="0">
              <a:solidFill>
                <a:srgbClr val="FFFFFF">
                  <a:alpha val="100000"/>
                </a:srgb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algn="ctr"/>
            <a:r>
              <a:rPr lang="zh-CN" altLang="en-US" sz="1900" b="1" i="0" dirty="0">
                <a:solidFill>
                  <a:srgbClr val="FFFFFF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编码的基本方式——文字编码</a:t>
            </a:r>
            <a:endParaRPr lang="zh-CN" altLang="en-US" sz="1900" b="1" i="0" dirty="0">
              <a:solidFill>
                <a:srgbClr val="FFFFFF">
                  <a:alpha val="100000"/>
                </a:srgb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grpSp>
        <p:nvGrpSpPr>
          <p:cNvPr id="3" name="组合1"/>
          <p:cNvGrpSpPr/>
          <p:nvPr/>
        </p:nvGrpSpPr>
        <p:grpSpPr>
          <a:xfrm>
            <a:off x="4658423" y="1879652"/>
            <a:ext cx="6335947" cy="1679787"/>
            <a:chOff x="0" y="0"/>
            <a:chExt cx="6335947" cy="1679787"/>
          </a:xfrm>
        </p:grpSpPr>
        <p:sp>
          <p:nvSpPr>
            <p:cNvPr id="4" name="形状4"/>
            <p:cNvSpPr txBox="1"/>
            <p:nvPr/>
          </p:nvSpPr>
          <p:spPr>
            <a:xfrm>
              <a:off x="942147" y="103398"/>
              <a:ext cx="5316257" cy="19050"/>
            </a:xfrm>
            <a:prstGeom prst="line">
              <a:avLst/>
            </a:prstGeom>
            <a:solidFill>
              <a:srgbClr val="FFFFFF">
                <a:alpha val="0"/>
              </a:srgbClr>
            </a:solidFill>
            <a:ln w="9525">
              <a:solidFill>
                <a:srgbClr val="3DBECC">
                  <a:alpha val="100000"/>
                </a:srgbClr>
              </a:solidFill>
              <a:prstDash val="dash"/>
            </a:ln>
          </p:spPr>
          <p:txBody>
            <a:bodyPr anchor="ctr"/>
            <a:lstStyle/>
            <a:p>
              <a:pPr marL="0" algn="ctr"/>
            </a:p>
          </p:txBody>
        </p:sp>
        <p:sp>
          <p:nvSpPr>
            <p:cNvPr id="5" name="形状5"/>
            <p:cNvSpPr txBox="1"/>
            <p:nvPr/>
          </p:nvSpPr>
          <p:spPr>
            <a:xfrm>
              <a:off x="6249760" y="94782"/>
              <a:ext cx="19050" cy="766895"/>
            </a:xfrm>
            <a:prstGeom prst="line">
              <a:avLst/>
            </a:prstGeom>
            <a:solidFill>
              <a:srgbClr val="FFFFFF">
                <a:alpha val="0"/>
              </a:srgbClr>
            </a:solidFill>
            <a:ln w="9525">
              <a:solidFill>
                <a:srgbClr val="3DBECC">
                  <a:alpha val="100000"/>
                </a:srgbClr>
              </a:solidFill>
              <a:prstDash val="dash"/>
            </a:ln>
          </p:spPr>
          <p:txBody>
            <a:bodyPr anchor="ctr"/>
            <a:lstStyle/>
            <a:p>
              <a:pPr marL="0" algn="ctr"/>
            </a:p>
          </p:txBody>
        </p:sp>
        <p:sp>
          <p:nvSpPr>
            <p:cNvPr id="6" name="形状6"/>
            <p:cNvSpPr txBox="1"/>
            <p:nvPr/>
          </p:nvSpPr>
          <p:spPr>
            <a:xfrm flipV="1">
              <a:off x="5887877" y="8613"/>
              <a:ext cx="448070" cy="1191"/>
            </a:xfrm>
            <a:prstGeom prst="line">
              <a:avLst/>
            </a:prstGeom>
            <a:solidFill>
              <a:srgbClr val="FFFFFF">
                <a:alpha val="0"/>
              </a:srgbClr>
            </a:solidFill>
            <a:ln w="9525">
              <a:solidFill>
                <a:srgbClr val="3DBECC">
                  <a:alpha val="100000"/>
                </a:srgbClr>
              </a:solidFill>
              <a:prstDash val="dash"/>
            </a:ln>
          </p:spPr>
          <p:txBody>
            <a:bodyPr anchor="ctr"/>
            <a:lstStyle/>
            <a:p>
              <a:pPr marL="0" algn="ctr"/>
            </a:p>
          </p:txBody>
        </p:sp>
        <p:sp>
          <p:nvSpPr>
            <p:cNvPr id="7" name="形状7"/>
            <p:cNvSpPr txBox="1"/>
            <p:nvPr/>
          </p:nvSpPr>
          <p:spPr>
            <a:xfrm>
              <a:off x="6327299" y="0"/>
              <a:ext cx="1191" cy="603141"/>
            </a:xfrm>
            <a:prstGeom prst="line">
              <a:avLst/>
            </a:prstGeom>
            <a:solidFill>
              <a:srgbClr val="FFFFFF">
                <a:alpha val="0"/>
              </a:srgbClr>
            </a:solidFill>
            <a:ln w="9525">
              <a:solidFill>
                <a:srgbClr val="3DBECC">
                  <a:alpha val="100000"/>
                </a:srgbClr>
              </a:solidFill>
              <a:prstDash val="dash"/>
            </a:ln>
          </p:spPr>
          <p:txBody>
            <a:bodyPr anchor="ctr"/>
            <a:lstStyle/>
            <a:p>
              <a:pPr marL="0" algn="ctr"/>
            </a:p>
          </p:txBody>
        </p:sp>
        <p:sp>
          <p:nvSpPr>
            <p:cNvPr id="8" name="形状1"/>
            <p:cNvSpPr txBox="1"/>
            <p:nvPr/>
          </p:nvSpPr>
          <p:spPr>
            <a:xfrm flipV="1">
              <a:off x="106370" y="1576773"/>
              <a:ext cx="6092425" cy="1191"/>
            </a:xfrm>
            <a:prstGeom prst="line">
              <a:avLst/>
            </a:prstGeom>
            <a:solidFill>
              <a:srgbClr val="FFFFFF">
                <a:alpha val="0"/>
              </a:srgbClr>
            </a:solidFill>
            <a:ln w="9525">
              <a:solidFill>
                <a:srgbClr val="3DBECC">
                  <a:alpha val="100000"/>
                </a:srgbClr>
              </a:solidFill>
              <a:prstDash val="dash"/>
            </a:ln>
          </p:spPr>
          <p:txBody>
            <a:bodyPr anchor="ctr"/>
            <a:lstStyle/>
            <a:p>
              <a:pPr marL="0" algn="ctr"/>
            </a:p>
          </p:txBody>
        </p:sp>
        <p:sp>
          <p:nvSpPr>
            <p:cNvPr id="9" name="形状2"/>
            <p:cNvSpPr txBox="1"/>
            <p:nvPr/>
          </p:nvSpPr>
          <p:spPr>
            <a:xfrm>
              <a:off x="6235726" y="1206279"/>
              <a:ext cx="19050" cy="361985"/>
            </a:xfrm>
            <a:prstGeom prst="line">
              <a:avLst/>
            </a:prstGeom>
            <a:solidFill>
              <a:srgbClr val="FFFFFF">
                <a:alpha val="0"/>
              </a:srgbClr>
            </a:solidFill>
            <a:ln w="9525">
              <a:solidFill>
                <a:srgbClr val="3DBECC">
                  <a:alpha val="100000"/>
                </a:srgbClr>
              </a:solidFill>
              <a:prstDash val="dash"/>
            </a:ln>
          </p:spPr>
          <p:txBody>
            <a:bodyPr anchor="ctr"/>
            <a:lstStyle/>
            <a:p>
              <a:pPr marL="0" algn="ctr"/>
            </a:p>
          </p:txBody>
        </p:sp>
        <p:sp>
          <p:nvSpPr>
            <p:cNvPr id="10" name="形状3"/>
            <p:cNvSpPr txBox="1"/>
            <p:nvPr/>
          </p:nvSpPr>
          <p:spPr>
            <a:xfrm>
              <a:off x="96591" y="1206060"/>
              <a:ext cx="19050" cy="361985"/>
            </a:xfrm>
            <a:prstGeom prst="line">
              <a:avLst/>
            </a:prstGeom>
            <a:solidFill>
              <a:srgbClr val="FFFFFF">
                <a:alpha val="0"/>
              </a:srgbClr>
            </a:solidFill>
            <a:ln w="9525">
              <a:solidFill>
                <a:srgbClr val="3DBECC">
                  <a:alpha val="100000"/>
                </a:srgbClr>
              </a:solidFill>
              <a:prstDash val="dash"/>
            </a:ln>
          </p:spPr>
          <p:txBody>
            <a:bodyPr anchor="ctr"/>
            <a:lstStyle/>
            <a:p>
              <a:pPr marL="0" algn="ctr"/>
            </a:p>
          </p:txBody>
        </p:sp>
        <p:sp>
          <p:nvSpPr>
            <p:cNvPr id="11" name="形状8"/>
            <p:cNvSpPr txBox="1"/>
            <p:nvPr/>
          </p:nvSpPr>
          <p:spPr>
            <a:xfrm rot="10800000" flipV="1">
              <a:off x="0" y="1669762"/>
              <a:ext cx="448070" cy="1191"/>
            </a:xfrm>
            <a:prstGeom prst="line">
              <a:avLst/>
            </a:prstGeom>
            <a:solidFill>
              <a:srgbClr val="FFFFFF">
                <a:alpha val="0"/>
              </a:srgbClr>
            </a:solidFill>
            <a:ln w="9525">
              <a:solidFill>
                <a:srgbClr val="3DBECC">
                  <a:alpha val="100000"/>
                </a:srgbClr>
              </a:solidFill>
              <a:prstDash val="dash"/>
            </a:ln>
          </p:spPr>
          <p:txBody>
            <a:bodyPr anchor="ctr"/>
            <a:lstStyle/>
            <a:p>
              <a:pPr marL="0" algn="ctr"/>
            </a:p>
          </p:txBody>
        </p:sp>
        <p:sp>
          <p:nvSpPr>
            <p:cNvPr id="12" name="形状9"/>
            <p:cNvSpPr txBox="1"/>
            <p:nvPr/>
          </p:nvSpPr>
          <p:spPr>
            <a:xfrm rot="10800000">
              <a:off x="2978" y="1284984"/>
              <a:ext cx="5669" cy="393401"/>
            </a:xfrm>
            <a:prstGeom prst="line">
              <a:avLst/>
            </a:prstGeom>
            <a:solidFill>
              <a:srgbClr val="FFFFFF">
                <a:alpha val="0"/>
              </a:srgbClr>
            </a:solidFill>
            <a:ln w="9525">
              <a:solidFill>
                <a:srgbClr val="3DBECC">
                  <a:alpha val="100000"/>
                </a:srgbClr>
              </a:solidFill>
              <a:prstDash val="dash"/>
            </a:ln>
          </p:spPr>
          <p:txBody>
            <a:bodyPr anchor="ctr"/>
            <a:lstStyle/>
            <a:p>
              <a:pPr marL="0" algn="ctr"/>
            </a:p>
          </p:txBody>
        </p:sp>
        <p:sp>
          <p:nvSpPr>
            <p:cNvPr id="13" name="形状10"/>
            <p:cNvSpPr txBox="1"/>
            <p:nvPr/>
          </p:nvSpPr>
          <p:spPr>
            <a:xfrm rot="10800000">
              <a:off x="5496119" y="1662542"/>
              <a:ext cx="814850" cy="1191"/>
            </a:xfrm>
            <a:prstGeom prst="line">
              <a:avLst/>
            </a:prstGeom>
            <a:solidFill>
              <a:srgbClr val="FFFFFF">
                <a:alpha val="0"/>
              </a:srgbClr>
            </a:solidFill>
            <a:ln w="9525">
              <a:solidFill>
                <a:srgbClr val="3DBECC">
                  <a:alpha val="100000"/>
                </a:srgbClr>
              </a:solidFill>
              <a:prstDash val="dash"/>
            </a:ln>
          </p:spPr>
          <p:txBody>
            <a:bodyPr anchor="ctr"/>
            <a:lstStyle/>
            <a:p>
              <a:pPr marL="0" algn="ctr"/>
            </a:p>
          </p:txBody>
        </p:sp>
        <p:sp>
          <p:nvSpPr>
            <p:cNvPr id="14" name="形状11"/>
            <p:cNvSpPr txBox="1"/>
            <p:nvPr/>
          </p:nvSpPr>
          <p:spPr>
            <a:xfrm rot="10800000">
              <a:off x="6310974" y="1317317"/>
              <a:ext cx="1191" cy="362470"/>
            </a:xfrm>
            <a:prstGeom prst="line">
              <a:avLst/>
            </a:prstGeom>
            <a:solidFill>
              <a:srgbClr val="FFFFFF">
                <a:alpha val="0"/>
              </a:srgbClr>
            </a:solidFill>
            <a:ln w="9525">
              <a:solidFill>
                <a:srgbClr val="3DBECC">
                  <a:alpha val="100000"/>
                </a:srgbClr>
              </a:solidFill>
              <a:prstDash val="dash"/>
            </a:ln>
          </p:spPr>
          <p:txBody>
            <a:bodyPr anchor="ctr"/>
            <a:lstStyle/>
            <a:p>
              <a:pPr marL="0" algn="ctr"/>
            </a:p>
          </p:txBody>
        </p:sp>
      </p:grpSp>
      <p:sp>
        <p:nvSpPr>
          <p:cNvPr id="15" name="文本1"/>
          <p:cNvSpPr txBox="1"/>
          <p:nvPr/>
        </p:nvSpPr>
        <p:spPr>
          <a:xfrm>
            <a:off x="4890468" y="2188064"/>
            <a:ext cx="5619337" cy="1062101"/>
          </a:xfrm>
          <a:prstGeom prst="rect">
            <a:avLst/>
          </a:prstGeom>
          <a:noFill/>
        </p:spPr>
        <p:txBody>
          <a:bodyPr anchor="t"/>
          <a:lstStyle/>
          <a:p>
            <a:pPr marL="0" algn="l"/>
            <a:r>
              <a:rPr lang="zh-CN" altLang="en-US" sz="5200" b="1" i="0" dirty="0">
                <a:solidFill>
                  <a:srgbClr val="FFFFFF">
                    <a:alpha val="100000"/>
                  </a:srgbClr>
                </a:solidFill>
                <a:effectLst>
                  <a:outerShdw blurRad="9525" dist="57150" dir="8100000" rotWithShape="0">
                    <a:srgbClr val="333333">
                      <a:alpha val="40000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1.2  数 据 编 码  1</a:t>
            </a:r>
            <a:endParaRPr lang="zh-CN" altLang="en-US" sz="5200" b="1" i="0" dirty="0">
              <a:solidFill>
                <a:srgbClr val="FFFFFF">
                  <a:alpha val="100000"/>
                </a:srgbClr>
              </a:solidFill>
              <a:effectLst>
                <a:outerShdw blurRad="9525" dist="57150" dir="8100000" rotWithShape="0">
                  <a:srgbClr val="333333">
                    <a:alpha val="40000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6" name="文本2"/>
          <p:cNvSpPr txBox="1"/>
          <p:nvPr/>
        </p:nvSpPr>
        <p:spPr>
          <a:xfrm>
            <a:off x="5289604" y="5385826"/>
            <a:ext cx="5705475" cy="576008"/>
          </a:xfrm>
          <a:prstGeom prst="rect">
            <a:avLst/>
          </a:prstGeom>
          <a:noFill/>
        </p:spPr>
        <p:txBody>
          <a:bodyPr anchor="t"/>
          <a:lstStyle/>
          <a:p>
            <a:pPr marL="0" algn="ctr"/>
            <a:r>
              <a:rPr lang="zh-CN" altLang="en-US" sz="2300" b="0" i="0" dirty="0">
                <a:solidFill>
                  <a:srgbClr val="00A4E3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四川省仪陇中学校  信息技术组  饶娟</a:t>
            </a:r>
            <a:endParaRPr lang="zh-CN" altLang="en-US" sz="2300" b="0" i="0" dirty="0">
              <a:solidFill>
                <a:srgbClr val="00A4E3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1"/>
          <p:cNvPicPr>
            <a:picLocks noChangeAspect="1"/>
          </p:cNvPicPr>
          <p:nvPr/>
        </p:nvPicPr>
        <p:blipFill>
          <a:blip r:embed="rId1"/>
          <a:srcRect t="10498"/>
          <a:stretch>
            <a:fillRect/>
          </a:stretch>
        </p:blipFill>
        <p:spPr>
          <a:xfrm>
            <a:off x="1487443" y="1391246"/>
            <a:ext cx="10339883" cy="5161754"/>
          </a:xfrm>
          <a:prstGeom prst="rect">
            <a:avLst/>
          </a:prstGeom>
        </p:spPr>
      </p:pic>
      <p:grpSp>
        <p:nvGrpSpPr>
          <p:cNvPr id="3" name="组合1"/>
          <p:cNvGrpSpPr/>
          <p:nvPr/>
        </p:nvGrpSpPr>
        <p:grpSpPr>
          <a:xfrm>
            <a:off x="188919" y="113871"/>
            <a:ext cx="755075" cy="729605"/>
            <a:chOff x="0" y="0"/>
            <a:chExt cx="755075" cy="729605"/>
          </a:xfrm>
        </p:grpSpPr>
        <p:pic>
          <p:nvPicPr>
            <p:cNvPr id="4" name="图片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51630" y="129004"/>
              <a:ext cx="451815" cy="471599"/>
            </a:xfrm>
            <a:prstGeom prst="rect">
              <a:avLst/>
            </a:prstGeom>
          </p:spPr>
        </p:pic>
        <p:pic>
          <p:nvPicPr>
            <p:cNvPr id="5" name="图片4"/>
            <p:cNvPicPr>
              <a:picLocks noChangeAspect="1"/>
            </p:cNvPicPr>
            <p:nvPr/>
          </p:nvPicPr>
          <p:blipFill>
            <a:blip r:embed="rId3"/>
            <a:srcRect l="15905" t="20000" r="16459" b="16216"/>
            <a:stretch>
              <a:fillRect/>
            </a:stretch>
          </p:blipFill>
          <p:spPr>
            <a:xfrm>
              <a:off x="0" y="0"/>
              <a:ext cx="755075" cy="729605"/>
            </a:xfrm>
            <a:prstGeom prst="rect">
              <a:avLst/>
            </a:prstGeom>
          </p:spPr>
        </p:pic>
      </p:grpSp>
      <p:pic>
        <p:nvPicPr>
          <p:cNvPr id="6" name="图片2"/>
          <p:cNvPicPr>
            <a:picLocks noChangeAspect="1"/>
          </p:cNvPicPr>
          <p:nvPr/>
        </p:nvPicPr>
        <p:blipFill>
          <a:blip r:embed="rId4"/>
          <a:srcRect t="93572"/>
          <a:stretch>
            <a:fillRect/>
          </a:stretch>
        </p:blipFill>
        <p:spPr>
          <a:xfrm>
            <a:off x="-85487" y="6418164"/>
            <a:ext cx="12277725" cy="440293"/>
          </a:xfrm>
          <a:prstGeom prst="rect">
            <a:avLst/>
          </a:prstGeom>
        </p:spPr>
      </p:pic>
      <p:sp>
        <p:nvSpPr>
          <p:cNvPr id="7" name="文本1"/>
          <p:cNvSpPr txBox="1"/>
          <p:nvPr/>
        </p:nvSpPr>
        <p:spPr>
          <a:xfrm>
            <a:off x="944089" y="169202"/>
            <a:ext cx="5052717" cy="619068"/>
          </a:xfrm>
          <a:prstGeom prst="rect">
            <a:avLst/>
          </a:prstGeom>
          <a:noFill/>
        </p:spPr>
        <p:txBody>
          <a:bodyPr anchor="t"/>
          <a:lstStyle/>
          <a:p>
            <a:pPr marL="0" algn="l">
              <a:lnSpc>
                <a:spcPts val="3300"/>
              </a:lnSpc>
            </a:pPr>
            <a:r>
              <a:rPr lang="zh-CN" altLang="en-US" sz="2800" b="1" i="0" dirty="0">
                <a:solidFill>
                  <a:srgbClr val="0071C2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编码的基本方式——文字编码</a:t>
            </a:r>
            <a:endParaRPr lang="zh-CN" altLang="en-US" sz="2800" b="1" i="0" dirty="0">
              <a:solidFill>
                <a:srgbClr val="0071C2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" name="文本2"/>
          <p:cNvSpPr txBox="1"/>
          <p:nvPr/>
        </p:nvSpPr>
        <p:spPr>
          <a:xfrm>
            <a:off x="361474" y="169545"/>
            <a:ext cx="409797" cy="619068"/>
          </a:xfrm>
          <a:prstGeom prst="rect">
            <a:avLst/>
          </a:prstGeom>
          <a:noFill/>
        </p:spPr>
        <p:txBody>
          <a:bodyPr anchor="t"/>
          <a:lstStyle/>
          <a:p>
            <a:pPr marL="0" algn="l">
              <a:lnSpc>
                <a:spcPts val="3300"/>
              </a:lnSpc>
            </a:pPr>
            <a:r>
              <a:rPr lang="zh-CN" altLang="en-US" sz="2800" b="1" i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2</a:t>
            </a:r>
            <a:endParaRPr lang="zh-CN" altLang="en-US" sz="2800" b="1" i="0" dirty="0">
              <a:solidFill>
                <a:srgbClr val="FFFFFF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9" name="形状1"/>
          <p:cNvSpPr txBox="1"/>
          <p:nvPr/>
        </p:nvSpPr>
        <p:spPr>
          <a:xfrm>
            <a:off x="7594789" y="2612571"/>
            <a:ext cx="582354" cy="582354"/>
          </a:xfrm>
          <a:prstGeom prst="ellipse">
            <a:avLst/>
          </a:prstGeom>
          <a:solidFill>
            <a:srgbClr val="FFFFFF">
              <a:alpha val="0"/>
            </a:srgbClr>
          </a:solidFill>
          <a:ln w="38100">
            <a:solidFill>
              <a:srgbClr val="FF0000">
                <a:alpha val="100000"/>
              </a:srgbClr>
            </a:solidFill>
            <a:prstDash val="solid"/>
            <a:headEnd type="none" w="med" len="med"/>
            <a:tailEnd type="none" w="med" len="med"/>
          </a:ln>
        </p:spPr>
        <p:txBody>
          <a:bodyPr anchor="ctr"/>
          <a:lstStyle/>
          <a:p>
            <a:pPr marL="0" algn="ctr"/>
          </a:p>
        </p:txBody>
      </p:sp>
      <p:sp>
        <p:nvSpPr>
          <p:cNvPr id="10" name="形状2"/>
          <p:cNvSpPr txBox="1"/>
          <p:nvPr/>
        </p:nvSpPr>
        <p:spPr>
          <a:xfrm>
            <a:off x="7483151" y="1543408"/>
            <a:ext cx="755780" cy="513183"/>
          </a:xfrm>
          <a:prstGeom prst="rect">
            <a:avLst/>
          </a:prstGeom>
          <a:solidFill>
            <a:srgbClr val="FFFFFF">
              <a:alpha val="0"/>
            </a:srgbClr>
          </a:solidFill>
          <a:ln w="38100">
            <a:solidFill>
              <a:srgbClr val="FF0000">
                <a:alpha val="100000"/>
              </a:srgbClr>
            </a:solidFill>
            <a:prstDash val="solid"/>
          </a:ln>
        </p:spPr>
        <p:txBody>
          <a:bodyPr anchor="ctr"/>
          <a:lstStyle/>
          <a:p>
            <a:pPr marL="0" algn="ctr"/>
          </a:p>
        </p:txBody>
      </p:sp>
      <p:sp>
        <p:nvSpPr>
          <p:cNvPr id="11" name="形状3"/>
          <p:cNvSpPr txBox="1"/>
          <p:nvPr/>
        </p:nvSpPr>
        <p:spPr>
          <a:xfrm>
            <a:off x="2015413" y="2647156"/>
            <a:ext cx="755780" cy="513183"/>
          </a:xfrm>
          <a:prstGeom prst="rect">
            <a:avLst/>
          </a:prstGeom>
          <a:solidFill>
            <a:srgbClr val="FFFFFF">
              <a:alpha val="0"/>
            </a:srgbClr>
          </a:solidFill>
          <a:ln w="38100">
            <a:solidFill>
              <a:srgbClr val="FF0000">
                <a:alpha val="100000"/>
              </a:srgbClr>
            </a:solidFill>
            <a:prstDash val="solid"/>
          </a:ln>
        </p:spPr>
        <p:txBody>
          <a:bodyPr anchor="ctr"/>
          <a:lstStyle/>
          <a:p>
            <a:pPr marL="0" algn="ctr"/>
          </a:p>
        </p:txBody>
      </p:sp>
      <p:sp>
        <p:nvSpPr>
          <p:cNvPr id="12" name="形状4"/>
          <p:cNvSpPr txBox="1"/>
          <p:nvPr/>
        </p:nvSpPr>
        <p:spPr>
          <a:xfrm rot="10800000">
            <a:off x="7863840" y="2056591"/>
            <a:ext cx="38100" cy="555980"/>
          </a:xfrm>
          <a:prstGeom prst="straightConnector1">
            <a:avLst/>
          </a:prstGeom>
          <a:solidFill>
            <a:srgbClr val="FFFFFF">
              <a:alpha val="0"/>
            </a:srgbClr>
          </a:solidFill>
          <a:ln w="38100">
            <a:solidFill>
              <a:srgbClr val="FF0000">
                <a:alpha val="100000"/>
              </a:srgbClr>
            </a:solidFill>
            <a:prstDash val="solid"/>
            <a:headEnd type="none" w="med" len="med"/>
            <a:tailEnd type="triangle" w="med" len="med"/>
          </a:ln>
        </p:spPr>
        <p:txBody>
          <a:bodyPr anchor="ctr"/>
          <a:lstStyle/>
          <a:p>
            <a:pPr marL="0" algn="ctr"/>
          </a:p>
        </p:txBody>
      </p:sp>
      <p:sp>
        <p:nvSpPr>
          <p:cNvPr id="13" name="形状5"/>
          <p:cNvSpPr txBox="1"/>
          <p:nvPr/>
        </p:nvSpPr>
        <p:spPr>
          <a:xfrm flipH="1">
            <a:off x="2771193" y="2910840"/>
            <a:ext cx="4823596" cy="38100"/>
          </a:xfrm>
          <a:prstGeom prst="straightConnector1">
            <a:avLst/>
          </a:prstGeom>
          <a:solidFill>
            <a:srgbClr val="FFFFFF">
              <a:alpha val="0"/>
            </a:srgbClr>
          </a:solidFill>
          <a:ln w="38100">
            <a:solidFill>
              <a:srgbClr val="FF0000">
                <a:alpha val="100000"/>
              </a:srgbClr>
            </a:solidFill>
            <a:prstDash val="solid"/>
            <a:headEnd type="none" w="med" len="med"/>
            <a:tailEnd type="triangle" w="med" len="med"/>
          </a:ln>
        </p:spPr>
        <p:txBody>
          <a:bodyPr anchor="ctr"/>
          <a:lstStyle/>
          <a:p>
            <a:pPr marL="0" algn="ctr"/>
          </a:p>
        </p:txBody>
      </p:sp>
      <p:grpSp>
        <p:nvGrpSpPr>
          <p:cNvPr id="14" name="组合2"/>
          <p:cNvGrpSpPr/>
          <p:nvPr/>
        </p:nvGrpSpPr>
        <p:grpSpPr>
          <a:xfrm>
            <a:off x="8554022" y="2103642"/>
            <a:ext cx="1939290" cy="619068"/>
            <a:chOff x="0" y="0"/>
            <a:chExt cx="1939290" cy="619068"/>
          </a:xfrm>
        </p:grpSpPr>
        <p:sp>
          <p:nvSpPr>
            <p:cNvPr id="15" name="形状7"/>
            <p:cNvSpPr txBox="1"/>
            <p:nvPr/>
          </p:nvSpPr>
          <p:spPr>
            <a:xfrm>
              <a:off x="3810" y="49530"/>
              <a:ext cx="1935480" cy="523220"/>
            </a:xfrm>
            <a:prstGeom prst="rect">
              <a:avLst/>
            </a:prstGeom>
            <a:solidFill>
              <a:srgbClr val="FFFFFF">
                <a:alpha val="100000"/>
              </a:srgbClr>
            </a:solidFill>
            <a:ln w="28575">
              <a:solidFill>
                <a:srgbClr val="FF0000">
                  <a:alpha val="100000"/>
                </a:srgbClr>
              </a:solidFill>
              <a:prstDash val="solid"/>
            </a:ln>
            <a:effectLst>
              <a:outerShdw blurRad="50800" dist="38100" dir="10800000" rotWithShape="0">
                <a:srgbClr val="000000">
                  <a:alpha val="40000"/>
                </a:srgbClr>
              </a:outerShdw>
            </a:effectLst>
          </p:spPr>
          <p:txBody>
            <a:bodyPr anchor="ctr"/>
            <a:lstStyle/>
            <a:p>
              <a:pPr marL="0" algn="ctr"/>
            </a:p>
          </p:txBody>
        </p:sp>
        <p:sp>
          <p:nvSpPr>
            <p:cNvPr id="16" name="文本4"/>
            <p:cNvSpPr txBox="1"/>
            <p:nvPr/>
          </p:nvSpPr>
          <p:spPr>
            <a:xfrm>
              <a:off x="0" y="0"/>
              <a:ext cx="1935480" cy="619068"/>
            </a:xfrm>
            <a:prstGeom prst="rect">
              <a:avLst/>
            </a:prstGeom>
            <a:noFill/>
          </p:spPr>
          <p:txBody>
            <a:bodyPr anchor="t"/>
            <a:lstStyle/>
            <a:p>
              <a:pPr marL="0" algn="ctr">
                <a:lnSpc>
                  <a:spcPts val="3300"/>
                </a:lnSpc>
              </a:pPr>
              <a:r>
                <a:rPr lang="zh-CN" altLang="en-US" sz="2800" b="1" i="0" dirty="0">
                  <a:solidFill>
                    <a:srgbClr val="FF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</a:rPr>
                <a:t>先列后行</a:t>
              </a:r>
              <a:endParaRPr lang="zh-CN" altLang="en-US" sz="2800" b="1" i="0" dirty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17" name="形状6"/>
          <p:cNvSpPr txBox="1"/>
          <p:nvPr/>
        </p:nvSpPr>
        <p:spPr>
          <a:xfrm>
            <a:off x="7370106" y="3452296"/>
            <a:ext cx="4823597" cy="3258915"/>
          </a:xfrm>
          <a:prstGeom prst="rect">
            <a:avLst/>
          </a:prstGeom>
          <a:solidFill>
            <a:srgbClr val="2F5597">
              <a:alpha val="100000"/>
            </a:srgbClr>
          </a:solidFill>
          <a:ln w="12700">
            <a:solidFill>
              <a:srgbClr val="2F528F">
                <a:alpha val="100000"/>
              </a:srgbClr>
            </a:solidFill>
            <a:prstDash val="solid"/>
          </a:ln>
          <a:effectLst>
            <a:outerShdw blurRad="50800" dist="38100" dir="10800000" rotWithShape="0">
              <a:srgbClr val="000000">
                <a:alpha val="40000"/>
              </a:srgbClr>
            </a:outerShdw>
          </a:effectLst>
        </p:spPr>
        <p:txBody>
          <a:bodyPr anchor="ctr"/>
          <a:lstStyle/>
          <a:p>
            <a:pPr marL="0" algn="ctr"/>
          </a:p>
        </p:txBody>
      </p:sp>
      <p:grpSp>
        <p:nvGrpSpPr>
          <p:cNvPr id="18" name="组合3"/>
          <p:cNvGrpSpPr/>
          <p:nvPr/>
        </p:nvGrpSpPr>
        <p:grpSpPr>
          <a:xfrm>
            <a:off x="8235121" y="3430781"/>
            <a:ext cx="3114232" cy="4056451"/>
            <a:chOff x="0" y="0"/>
            <a:chExt cx="3114232" cy="4056451"/>
          </a:xfrm>
        </p:grpSpPr>
        <p:sp>
          <p:nvSpPr>
            <p:cNvPr id="19" name="形状8"/>
            <p:cNvSpPr txBox="1"/>
            <p:nvPr/>
          </p:nvSpPr>
          <p:spPr>
            <a:xfrm>
              <a:off x="3810" y="49530"/>
              <a:ext cx="3110422" cy="3370666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solidFill>
                <a:srgbClr val="FFFFFF">
                  <a:alpha val="0"/>
                </a:srgbClr>
              </a:solidFill>
            </a:ln>
          </p:spPr>
          <p:txBody>
            <a:bodyPr anchor="ctr"/>
            <a:lstStyle/>
            <a:p>
              <a:pPr marL="0" algn="ctr"/>
            </a:p>
          </p:txBody>
        </p:sp>
        <p:sp>
          <p:nvSpPr>
            <p:cNvPr id="20" name="文本5"/>
            <p:cNvSpPr txBox="1"/>
            <p:nvPr/>
          </p:nvSpPr>
          <p:spPr>
            <a:xfrm>
              <a:off x="0" y="0"/>
              <a:ext cx="3110422" cy="4056451"/>
            </a:xfrm>
            <a:prstGeom prst="rect">
              <a:avLst/>
            </a:prstGeom>
            <a:noFill/>
          </p:spPr>
          <p:txBody>
            <a:bodyPr anchor="t"/>
            <a:lstStyle/>
            <a:p>
              <a:pPr marL="0" algn="l">
                <a:lnSpc>
                  <a:spcPts val="5700"/>
                </a:lnSpc>
              </a:pPr>
              <a:r>
                <a:rPr lang="zh-CN" altLang="en-US" sz="3200" b="1" i="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</a:rPr>
                <a:t>二进制转十进制</a:t>
              </a:r>
              <a:endParaRPr lang="zh-CN" altLang="en-US" sz="3200" b="1" i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  <a:p>
              <a:pPr marL="0" algn="l">
                <a:lnSpc>
                  <a:spcPts val="7600"/>
                </a:lnSpc>
              </a:pPr>
              <a:r>
                <a:rPr lang="zh-CN" altLang="en-US" sz="3200" b="0" i="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</a:rPr>
                <a:t>（</a:t>
              </a:r>
              <a:r>
                <a:rPr lang="zh-CN" altLang="en-US" sz="3200" b="0" i="0" dirty="0">
                  <a:solidFill>
                    <a:srgbClr val="FFFFFF">
                      <a:alpha val="100000"/>
                    </a:srgbClr>
                  </a:solidFill>
                  <a:latin typeface="Arial" panose="020B0604020202020204"/>
                  <a:ea typeface="Arial" panose="020B0604020202020204"/>
                </a:rPr>
                <a:t>0100 0001</a:t>
              </a:r>
              <a:r>
                <a:rPr lang="zh-CN" altLang="en-US" sz="3200" b="0" i="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</a:rPr>
                <a:t>）</a:t>
              </a:r>
              <a:r>
                <a:rPr lang="zh-CN" altLang="en-US" sz="4255" b="0" i="0" baseline="-25000" dirty="0">
                  <a:solidFill>
                    <a:srgbClr val="FFFFFF">
                      <a:alpha val="100000"/>
                    </a:srgbClr>
                  </a:solidFill>
                  <a:latin typeface="Arial" panose="020B0604020202020204"/>
                  <a:ea typeface="Arial" panose="020B0604020202020204"/>
                </a:rPr>
                <a:t>2</a:t>
              </a:r>
              <a:endParaRPr lang="zh-CN" altLang="en-US" sz="4255" b="0" i="0" baseline="-2500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</a:endParaRPr>
            </a:p>
            <a:p>
              <a:pPr marL="0" algn="l">
                <a:lnSpc>
                  <a:spcPts val="7600"/>
                </a:lnSpc>
              </a:pPr>
              <a:r>
                <a:rPr lang="zh-CN" altLang="en-US" sz="3200" b="0" i="0" dirty="0">
                  <a:solidFill>
                    <a:srgbClr val="FFFFFF">
                      <a:alpha val="100000"/>
                    </a:srgbClr>
                  </a:solidFill>
                  <a:latin typeface="Arial" panose="020B0604020202020204"/>
                  <a:ea typeface="Arial" panose="020B0604020202020204"/>
                </a:rPr>
                <a:t>=1</a:t>
              </a:r>
              <a:r>
                <a:rPr lang="zh-CN" altLang="en-US" sz="3200" b="0" i="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</a:rPr>
                <a:t>×</a:t>
              </a:r>
              <a:r>
                <a:rPr lang="zh-CN" altLang="en-US" sz="3200" b="0" i="0" dirty="0">
                  <a:solidFill>
                    <a:srgbClr val="FFFFFF">
                      <a:alpha val="100000"/>
                    </a:srgbClr>
                  </a:solidFill>
                  <a:latin typeface="Arial" panose="020B0604020202020204"/>
                  <a:ea typeface="Arial" panose="020B0604020202020204"/>
                </a:rPr>
                <a:t>2</a:t>
              </a:r>
              <a:r>
                <a:rPr lang="zh-CN" altLang="en-US" sz="3725" b="0" i="0" baseline="30000" dirty="0">
                  <a:solidFill>
                    <a:srgbClr val="FFFFFF">
                      <a:alpha val="100000"/>
                    </a:srgbClr>
                  </a:solidFill>
                  <a:latin typeface="Arial" panose="020B0604020202020204"/>
                  <a:ea typeface="Arial" panose="020B0604020202020204"/>
                </a:rPr>
                <a:t>6</a:t>
              </a:r>
              <a:r>
                <a:rPr lang="zh-CN" altLang="en-US" sz="3200" b="0" i="0" dirty="0">
                  <a:solidFill>
                    <a:srgbClr val="FFFFFF">
                      <a:alpha val="100000"/>
                    </a:srgbClr>
                  </a:solidFill>
                  <a:latin typeface="Arial" panose="020B0604020202020204"/>
                  <a:ea typeface="Arial" panose="020B0604020202020204"/>
                </a:rPr>
                <a:t>+1</a:t>
              </a:r>
              <a:r>
                <a:rPr lang="zh-CN" altLang="en-US" sz="3200" b="0" i="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</a:rPr>
                <a:t>×</a:t>
              </a:r>
              <a:r>
                <a:rPr lang="zh-CN" altLang="en-US" sz="3200" b="0" i="0" dirty="0">
                  <a:solidFill>
                    <a:srgbClr val="FFFFFF">
                      <a:alpha val="100000"/>
                    </a:srgbClr>
                  </a:solidFill>
                  <a:latin typeface="Arial" panose="020B0604020202020204"/>
                  <a:ea typeface="Arial" panose="020B0604020202020204"/>
                </a:rPr>
                <a:t>2</a:t>
              </a:r>
              <a:r>
                <a:rPr lang="zh-CN" altLang="en-US" sz="4255" b="0" i="0" baseline="30000" dirty="0">
                  <a:solidFill>
                    <a:srgbClr val="FFFFFF">
                      <a:alpha val="100000"/>
                    </a:srgbClr>
                  </a:solidFill>
                  <a:latin typeface="Arial" panose="020B0604020202020204"/>
                  <a:ea typeface="Arial" panose="020B0604020202020204"/>
                </a:rPr>
                <a:t>0</a:t>
              </a:r>
              <a:endParaRPr lang="zh-CN" altLang="en-US" sz="4255" b="0" i="0" baseline="3000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</a:endParaRPr>
            </a:p>
            <a:p>
              <a:pPr marL="0" algn="l">
                <a:lnSpc>
                  <a:spcPts val="7600"/>
                </a:lnSpc>
              </a:pPr>
              <a:r>
                <a:rPr lang="zh-CN" altLang="en-US" sz="3200" b="0" i="0" dirty="0">
                  <a:solidFill>
                    <a:srgbClr val="FFFFFF">
                      <a:alpha val="100000"/>
                    </a:srgbClr>
                  </a:solidFill>
                  <a:latin typeface="Arial" panose="020B0604020202020204"/>
                  <a:ea typeface="Arial" panose="020B0604020202020204"/>
                </a:rPr>
                <a:t>=</a:t>
              </a:r>
              <a:r>
                <a:rPr lang="zh-CN" altLang="en-US" sz="3200" b="0" i="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</a:rPr>
                <a:t>（</a:t>
              </a:r>
              <a:r>
                <a:rPr lang="zh-CN" altLang="en-US" sz="3200" b="0" i="0" dirty="0">
                  <a:solidFill>
                    <a:srgbClr val="FFFFFF">
                      <a:alpha val="100000"/>
                    </a:srgbClr>
                  </a:solidFill>
                  <a:latin typeface="Arial" panose="020B0604020202020204"/>
                  <a:ea typeface="Arial" panose="020B0604020202020204"/>
                </a:rPr>
                <a:t>65</a:t>
              </a:r>
              <a:r>
                <a:rPr lang="zh-CN" altLang="en-US" sz="3200" b="0" i="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</a:rPr>
                <a:t>）</a:t>
              </a:r>
              <a:r>
                <a:rPr lang="zh-CN" altLang="en-US" sz="4255" b="0" i="0" baseline="-25000" dirty="0">
                  <a:solidFill>
                    <a:srgbClr val="FFFFFF">
                      <a:alpha val="100000"/>
                    </a:srgbClr>
                  </a:solidFill>
                  <a:latin typeface="Arial" panose="020B0604020202020204"/>
                  <a:ea typeface="Arial" panose="020B0604020202020204"/>
                </a:rPr>
                <a:t>10</a:t>
              </a:r>
              <a:endParaRPr lang="zh-CN" altLang="en-US" sz="4255" b="0" i="0" baseline="-2500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</a:endParaRPr>
            </a:p>
            <a:p>
              <a:pPr marL="0" algn="l"/>
            </a:p>
          </p:txBody>
        </p:sp>
      </p:grpSp>
      <p:sp>
        <p:nvSpPr>
          <p:cNvPr id="21" name="文本3"/>
          <p:cNvSpPr txBox="1"/>
          <p:nvPr/>
        </p:nvSpPr>
        <p:spPr>
          <a:xfrm>
            <a:off x="1163193" y="931869"/>
            <a:ext cx="8254143" cy="508984"/>
          </a:xfrm>
          <a:prstGeom prst="rect">
            <a:avLst/>
          </a:prstGeom>
          <a:noFill/>
        </p:spPr>
        <p:txBody>
          <a:bodyPr anchor="t"/>
          <a:lstStyle/>
          <a:p>
            <a:pPr marL="0" algn="l"/>
            <a:r>
              <a:rPr lang="zh-CN" altLang="en-US" sz="1900" b="1" i="0" dirty="0">
                <a:solidFill>
                  <a:srgbClr val="000000">
                    <a:alpha val="100000"/>
                  </a:srgbClr>
                </a:solidFill>
                <a:latin typeface="等线"/>
                <a:ea typeface="等线"/>
              </a:rPr>
              <a:t>对照书中表1-3 ASCII码表，A的编码二进制数是多少？转换为十进制数呢？</a:t>
            </a:r>
            <a:endParaRPr lang="zh-CN" altLang="en-US" sz="1900" b="1" i="0" dirty="0">
              <a:solidFill>
                <a:srgbClr val="000000">
                  <a:alpha val="100000"/>
                </a:srgbClr>
              </a:solidFill>
              <a:latin typeface="等线"/>
              <a:ea typeface="等线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10" grpId="0" animBg="1"/>
      <p:bldP spid="13" grpId="0" animBg="1"/>
      <p:bldP spid="11" grpId="0" animBg="1"/>
      <p:bldP spid="14" grpId="0" animBg="1"/>
      <p:bldP spid="17" grpId="0" animBg="1"/>
      <p:bldP spid="1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1"/>
          <p:cNvGrpSpPr/>
          <p:nvPr/>
        </p:nvGrpSpPr>
        <p:grpSpPr>
          <a:xfrm>
            <a:off x="188919" y="113871"/>
            <a:ext cx="755075" cy="729605"/>
            <a:chOff x="0" y="0"/>
            <a:chExt cx="755075" cy="729605"/>
          </a:xfrm>
        </p:grpSpPr>
        <p:pic>
          <p:nvPicPr>
            <p:cNvPr id="3" name="图片3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151630" y="129004"/>
              <a:ext cx="451815" cy="471599"/>
            </a:xfrm>
            <a:prstGeom prst="rect">
              <a:avLst/>
            </a:prstGeom>
          </p:spPr>
        </p:pic>
        <p:pic>
          <p:nvPicPr>
            <p:cNvPr id="4" name="图片4"/>
            <p:cNvPicPr>
              <a:picLocks noChangeAspect="1"/>
            </p:cNvPicPr>
            <p:nvPr/>
          </p:nvPicPr>
          <p:blipFill>
            <a:blip r:embed="rId2"/>
            <a:srcRect l="15905" t="20000" r="16459" b="16216"/>
            <a:stretch>
              <a:fillRect/>
            </a:stretch>
          </p:blipFill>
          <p:spPr>
            <a:xfrm>
              <a:off x="0" y="0"/>
              <a:ext cx="755075" cy="729605"/>
            </a:xfrm>
            <a:prstGeom prst="rect">
              <a:avLst/>
            </a:prstGeom>
          </p:spPr>
        </p:pic>
      </p:grpSp>
      <p:pic>
        <p:nvPicPr>
          <p:cNvPr id="5" name="图片1"/>
          <p:cNvPicPr>
            <a:picLocks noChangeAspect="1"/>
          </p:cNvPicPr>
          <p:nvPr/>
        </p:nvPicPr>
        <p:blipFill>
          <a:blip r:embed="rId3"/>
          <a:srcRect t="93572"/>
          <a:stretch>
            <a:fillRect/>
          </a:stretch>
        </p:blipFill>
        <p:spPr>
          <a:xfrm>
            <a:off x="-85487" y="6418164"/>
            <a:ext cx="12277725" cy="440293"/>
          </a:xfrm>
          <a:prstGeom prst="rect">
            <a:avLst/>
          </a:prstGeom>
        </p:spPr>
      </p:pic>
      <p:sp>
        <p:nvSpPr>
          <p:cNvPr id="6" name="文本1"/>
          <p:cNvSpPr txBox="1"/>
          <p:nvPr/>
        </p:nvSpPr>
        <p:spPr>
          <a:xfrm>
            <a:off x="944089" y="169202"/>
            <a:ext cx="5052717" cy="619068"/>
          </a:xfrm>
          <a:prstGeom prst="rect">
            <a:avLst/>
          </a:prstGeom>
          <a:noFill/>
        </p:spPr>
        <p:txBody>
          <a:bodyPr anchor="t"/>
          <a:lstStyle/>
          <a:p>
            <a:pPr marL="0" algn="l">
              <a:lnSpc>
                <a:spcPts val="3300"/>
              </a:lnSpc>
            </a:pPr>
            <a:r>
              <a:rPr lang="zh-CN" altLang="en-US" sz="2800" b="1" i="0" dirty="0">
                <a:solidFill>
                  <a:srgbClr val="0071C2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编码的基本方式——文字编码</a:t>
            </a:r>
            <a:endParaRPr lang="zh-CN" altLang="en-US" sz="2800" b="1" i="0" dirty="0">
              <a:solidFill>
                <a:srgbClr val="0071C2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" name="文本2"/>
          <p:cNvSpPr txBox="1"/>
          <p:nvPr/>
        </p:nvSpPr>
        <p:spPr>
          <a:xfrm>
            <a:off x="361474" y="169545"/>
            <a:ext cx="409797" cy="619068"/>
          </a:xfrm>
          <a:prstGeom prst="rect">
            <a:avLst/>
          </a:prstGeom>
          <a:noFill/>
        </p:spPr>
        <p:txBody>
          <a:bodyPr anchor="t"/>
          <a:lstStyle/>
          <a:p>
            <a:pPr marL="0" algn="l">
              <a:lnSpc>
                <a:spcPts val="3300"/>
              </a:lnSpc>
            </a:pPr>
            <a:r>
              <a:rPr lang="zh-CN" altLang="en-US" sz="2800" b="1" i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2</a:t>
            </a:r>
            <a:endParaRPr lang="zh-CN" altLang="en-US" sz="2800" b="1" i="0" dirty="0">
              <a:solidFill>
                <a:srgbClr val="FFFFFF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8" name="图片2"/>
          <p:cNvPicPr>
            <a:picLocks noChangeAspect="1"/>
          </p:cNvPicPr>
          <p:nvPr/>
        </p:nvPicPr>
        <p:blipFill>
          <a:blip r:embed="rId4"/>
          <a:srcRect l="12930" t="12472" r="12408" b="9520"/>
          <a:stretch>
            <a:fillRect/>
          </a:stretch>
        </p:blipFill>
        <p:spPr>
          <a:xfrm>
            <a:off x="7055672" y="157353"/>
            <a:ext cx="4238806" cy="6261164"/>
          </a:xfrm>
          <a:prstGeom prst="rect">
            <a:avLst/>
          </a:prstGeom>
        </p:spPr>
      </p:pic>
      <p:sp>
        <p:nvSpPr>
          <p:cNvPr id="9" name="形状1"/>
          <p:cNvSpPr txBox="1"/>
          <p:nvPr/>
        </p:nvSpPr>
        <p:spPr>
          <a:xfrm>
            <a:off x="8328598" y="3063767"/>
            <a:ext cx="787065" cy="1597371"/>
          </a:xfrm>
          <a:prstGeom prst="rect">
            <a:avLst/>
          </a:prstGeom>
          <a:solidFill>
            <a:srgbClr val="FFFFFF">
              <a:alpha val="0"/>
            </a:srgbClr>
          </a:solidFill>
          <a:ln w="19050">
            <a:solidFill>
              <a:srgbClr val="FF0000">
                <a:alpha val="100000"/>
              </a:srgbClr>
            </a:solidFill>
            <a:prstDash val="solid"/>
          </a:ln>
        </p:spPr>
        <p:txBody>
          <a:bodyPr anchor="ctr"/>
          <a:lstStyle/>
          <a:p>
            <a:pPr marL="0" algn="ctr"/>
          </a:p>
        </p:txBody>
      </p:sp>
      <p:sp>
        <p:nvSpPr>
          <p:cNvPr id="10" name="形状2"/>
          <p:cNvSpPr txBox="1"/>
          <p:nvPr/>
        </p:nvSpPr>
        <p:spPr>
          <a:xfrm>
            <a:off x="9243136" y="624030"/>
            <a:ext cx="787065" cy="4227984"/>
          </a:xfrm>
          <a:prstGeom prst="rect">
            <a:avLst/>
          </a:prstGeom>
          <a:solidFill>
            <a:srgbClr val="FFFFFF">
              <a:alpha val="0"/>
            </a:srgbClr>
          </a:solidFill>
          <a:ln w="19050">
            <a:solidFill>
              <a:srgbClr val="FF0000">
                <a:alpha val="100000"/>
              </a:srgbClr>
            </a:solidFill>
            <a:prstDash val="solid"/>
          </a:ln>
        </p:spPr>
        <p:txBody>
          <a:bodyPr anchor="ctr"/>
          <a:lstStyle/>
          <a:p>
            <a:pPr marL="0" algn="ctr"/>
          </a:p>
        </p:txBody>
      </p:sp>
      <p:sp>
        <p:nvSpPr>
          <p:cNvPr id="11" name="形状3"/>
          <p:cNvSpPr txBox="1"/>
          <p:nvPr/>
        </p:nvSpPr>
        <p:spPr>
          <a:xfrm>
            <a:off x="10256530" y="623916"/>
            <a:ext cx="787065" cy="4227984"/>
          </a:xfrm>
          <a:prstGeom prst="rect">
            <a:avLst/>
          </a:prstGeom>
          <a:solidFill>
            <a:srgbClr val="FFFFFF">
              <a:alpha val="0"/>
            </a:srgbClr>
          </a:solidFill>
          <a:ln w="19050">
            <a:solidFill>
              <a:srgbClr val="FF0000">
                <a:alpha val="100000"/>
              </a:srgbClr>
            </a:solidFill>
            <a:prstDash val="solid"/>
          </a:ln>
        </p:spPr>
        <p:txBody>
          <a:bodyPr anchor="ctr"/>
          <a:lstStyle/>
          <a:p>
            <a:pPr marL="0" algn="ctr"/>
          </a:p>
        </p:txBody>
      </p:sp>
      <p:sp>
        <p:nvSpPr>
          <p:cNvPr id="12" name="形状4"/>
          <p:cNvSpPr txBox="1"/>
          <p:nvPr/>
        </p:nvSpPr>
        <p:spPr>
          <a:xfrm>
            <a:off x="1079363" y="2097234"/>
            <a:ext cx="3865106" cy="1462850"/>
          </a:xfrm>
          <a:prstGeom prst="rect">
            <a:avLst/>
          </a:prstGeom>
          <a:solidFill>
            <a:srgbClr val="2F5597">
              <a:alpha val="100000"/>
            </a:srgbClr>
          </a:solidFill>
          <a:ln w="12700">
            <a:solidFill>
              <a:srgbClr val="2F528F">
                <a:alpha val="100000"/>
              </a:srgbClr>
            </a:solidFill>
            <a:prstDash val="solid"/>
          </a:ln>
          <a:effectLst>
            <a:outerShdw blurRad="50800" dist="38100" dir="10800000" rotWithShape="0">
              <a:srgbClr val="000000">
                <a:alpha val="40000"/>
              </a:srgbClr>
            </a:outerShdw>
          </a:effectLst>
        </p:spPr>
        <p:txBody>
          <a:bodyPr anchor="ctr"/>
          <a:lstStyle/>
          <a:p>
            <a:pPr marL="0" algn="ctr"/>
          </a:p>
        </p:txBody>
      </p:sp>
      <p:grpSp>
        <p:nvGrpSpPr>
          <p:cNvPr id="13" name="组合2"/>
          <p:cNvGrpSpPr/>
          <p:nvPr/>
        </p:nvGrpSpPr>
        <p:grpSpPr>
          <a:xfrm>
            <a:off x="1461902" y="1893122"/>
            <a:ext cx="3326421" cy="1786364"/>
            <a:chOff x="0" y="0"/>
            <a:chExt cx="3326421" cy="1786364"/>
          </a:xfrm>
        </p:grpSpPr>
        <p:sp>
          <p:nvSpPr>
            <p:cNvPr id="14" name="形状5"/>
            <p:cNvSpPr txBox="1"/>
            <p:nvPr/>
          </p:nvSpPr>
          <p:spPr>
            <a:xfrm>
              <a:off x="0" y="0"/>
              <a:ext cx="3316067" cy="1434495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solidFill>
                <a:srgbClr val="FFFFFF">
                  <a:alpha val="0"/>
                </a:srgbClr>
              </a:solidFill>
            </a:ln>
          </p:spPr>
          <p:txBody>
            <a:bodyPr anchor="ctr"/>
            <a:lstStyle/>
            <a:p>
              <a:pPr marL="0" algn="ctr"/>
            </a:p>
          </p:txBody>
        </p:sp>
        <p:sp>
          <p:nvSpPr>
            <p:cNvPr id="15" name="文本3"/>
            <p:cNvSpPr txBox="1"/>
            <p:nvPr/>
          </p:nvSpPr>
          <p:spPr>
            <a:xfrm>
              <a:off x="10354" y="63751"/>
              <a:ext cx="3316067" cy="1722613"/>
            </a:xfrm>
            <a:prstGeom prst="rect">
              <a:avLst/>
            </a:prstGeom>
            <a:noFill/>
          </p:spPr>
          <p:txBody>
            <a:bodyPr anchor="t"/>
            <a:lstStyle/>
            <a:p>
              <a:pPr marL="0" algn="l">
                <a:lnSpc>
                  <a:spcPts val="3600"/>
                </a:lnSpc>
              </a:pPr>
              <a:r>
                <a:rPr lang="zh-CN" altLang="en-US" sz="2400" b="0" i="0" dirty="0">
                  <a:solidFill>
                    <a:srgbClr val="FFFFFF">
                      <a:alpha val="100000"/>
                    </a:srgbClr>
                  </a:solidFill>
                  <a:latin typeface="Arial" panose="020B0604020202020204"/>
                  <a:ea typeface="Arial" panose="020B0604020202020204"/>
                </a:rPr>
                <a:t>48-57</a:t>
              </a:r>
              <a:r>
                <a:rPr lang="zh-CN" altLang="en-US" sz="2400" b="0" i="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</a:rPr>
                <a:t>：数字</a:t>
              </a:r>
              <a:r>
                <a:rPr lang="zh-CN" altLang="en-US" sz="2400" b="0" i="0" dirty="0">
                  <a:solidFill>
                    <a:srgbClr val="FFFFFF">
                      <a:alpha val="100000"/>
                    </a:srgbClr>
                  </a:solidFill>
                  <a:latin typeface="Arial" panose="020B0604020202020204"/>
                  <a:ea typeface="Arial" panose="020B0604020202020204"/>
                </a:rPr>
                <a:t>0-9</a:t>
              </a:r>
              <a:endParaRPr lang="zh-CN" altLang="en-US" sz="2400" b="0" i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</a:endParaRPr>
            </a:p>
            <a:p>
              <a:pPr marL="0" algn="l">
                <a:lnSpc>
                  <a:spcPts val="3600"/>
                </a:lnSpc>
              </a:pPr>
              <a:r>
                <a:rPr lang="zh-CN" altLang="en-US" sz="2400" b="0" i="0" dirty="0">
                  <a:solidFill>
                    <a:srgbClr val="FFFFFF">
                      <a:alpha val="100000"/>
                    </a:srgbClr>
                  </a:solidFill>
                  <a:latin typeface="Arial" panose="020B0604020202020204"/>
                  <a:ea typeface="Arial" panose="020B0604020202020204"/>
                </a:rPr>
                <a:t>65-90</a:t>
              </a:r>
              <a:r>
                <a:rPr lang="zh-CN" altLang="en-US" sz="2400" b="0" i="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</a:rPr>
                <a:t>：大写字母</a:t>
              </a:r>
              <a:r>
                <a:rPr lang="zh-CN" altLang="en-US" sz="2400" b="0" i="0" dirty="0">
                  <a:solidFill>
                    <a:srgbClr val="FFFFFF">
                      <a:alpha val="100000"/>
                    </a:srgbClr>
                  </a:solidFill>
                  <a:latin typeface="Arial" panose="020B0604020202020204"/>
                  <a:ea typeface="Arial" panose="020B0604020202020204"/>
                </a:rPr>
                <a:t>A-Z</a:t>
              </a:r>
              <a:endParaRPr lang="zh-CN" altLang="en-US" sz="2400" b="0" i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</a:endParaRPr>
            </a:p>
            <a:p>
              <a:pPr marL="0" algn="l">
                <a:lnSpc>
                  <a:spcPts val="3600"/>
                </a:lnSpc>
              </a:pPr>
              <a:r>
                <a:rPr lang="zh-CN" altLang="en-US" sz="2400" b="0" i="0" dirty="0">
                  <a:solidFill>
                    <a:srgbClr val="FFFFFF">
                      <a:alpha val="100000"/>
                    </a:srgbClr>
                  </a:solidFill>
                  <a:latin typeface="Arial" panose="020B0604020202020204"/>
                  <a:ea typeface="Arial" panose="020B0604020202020204"/>
                </a:rPr>
                <a:t>97-122</a:t>
              </a:r>
              <a:r>
                <a:rPr lang="zh-CN" altLang="en-US" sz="2400" b="0" i="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</a:rPr>
                <a:t>：小写字母</a:t>
              </a:r>
              <a:r>
                <a:rPr lang="zh-CN" altLang="en-US" sz="2400" b="0" i="0" dirty="0">
                  <a:solidFill>
                    <a:srgbClr val="FFFFFF">
                      <a:alpha val="100000"/>
                    </a:srgbClr>
                  </a:solidFill>
                  <a:latin typeface="Arial" panose="020B0604020202020204"/>
                  <a:ea typeface="Arial" panose="020B0604020202020204"/>
                </a:rPr>
                <a:t>a-z</a:t>
              </a:r>
              <a:endParaRPr lang="zh-CN" altLang="en-US" sz="2400" b="0" i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1"/>
          <p:cNvGrpSpPr/>
          <p:nvPr/>
        </p:nvGrpSpPr>
        <p:grpSpPr>
          <a:xfrm>
            <a:off x="188919" y="113871"/>
            <a:ext cx="755075" cy="729605"/>
            <a:chOff x="0" y="0"/>
            <a:chExt cx="755075" cy="729605"/>
          </a:xfrm>
        </p:grpSpPr>
        <p:pic>
          <p:nvPicPr>
            <p:cNvPr id="3" name="图片2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151630" y="129004"/>
              <a:ext cx="451815" cy="471599"/>
            </a:xfrm>
            <a:prstGeom prst="rect">
              <a:avLst/>
            </a:prstGeom>
          </p:spPr>
        </p:pic>
        <p:pic>
          <p:nvPicPr>
            <p:cNvPr id="4" name="图片3"/>
            <p:cNvPicPr>
              <a:picLocks noChangeAspect="1"/>
            </p:cNvPicPr>
            <p:nvPr/>
          </p:nvPicPr>
          <p:blipFill>
            <a:blip r:embed="rId2"/>
            <a:srcRect l="15905" t="20000" r="16459" b="16216"/>
            <a:stretch>
              <a:fillRect/>
            </a:stretch>
          </p:blipFill>
          <p:spPr>
            <a:xfrm>
              <a:off x="0" y="0"/>
              <a:ext cx="755075" cy="729605"/>
            </a:xfrm>
            <a:prstGeom prst="rect">
              <a:avLst/>
            </a:prstGeom>
          </p:spPr>
        </p:pic>
      </p:grpSp>
      <p:pic>
        <p:nvPicPr>
          <p:cNvPr id="5" name="图片1"/>
          <p:cNvPicPr>
            <a:picLocks noChangeAspect="1"/>
          </p:cNvPicPr>
          <p:nvPr/>
        </p:nvPicPr>
        <p:blipFill>
          <a:blip r:embed="rId3"/>
          <a:srcRect t="93572"/>
          <a:stretch>
            <a:fillRect/>
          </a:stretch>
        </p:blipFill>
        <p:spPr>
          <a:xfrm>
            <a:off x="-85487" y="6418164"/>
            <a:ext cx="12277725" cy="440293"/>
          </a:xfrm>
          <a:prstGeom prst="rect">
            <a:avLst/>
          </a:prstGeom>
        </p:spPr>
      </p:pic>
      <p:sp>
        <p:nvSpPr>
          <p:cNvPr id="6" name="文本1"/>
          <p:cNvSpPr txBox="1"/>
          <p:nvPr/>
        </p:nvSpPr>
        <p:spPr>
          <a:xfrm>
            <a:off x="944089" y="169202"/>
            <a:ext cx="5052717" cy="619068"/>
          </a:xfrm>
          <a:prstGeom prst="rect">
            <a:avLst/>
          </a:prstGeom>
          <a:noFill/>
        </p:spPr>
        <p:txBody>
          <a:bodyPr anchor="t"/>
          <a:lstStyle/>
          <a:p>
            <a:pPr marL="0" algn="l">
              <a:lnSpc>
                <a:spcPts val="3300"/>
              </a:lnSpc>
            </a:pPr>
            <a:r>
              <a:rPr lang="zh-CN" altLang="en-US" sz="2800" b="1" i="0" dirty="0">
                <a:solidFill>
                  <a:srgbClr val="0071C2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编码的基本方式——文字编码</a:t>
            </a:r>
            <a:endParaRPr lang="zh-CN" altLang="en-US" sz="2800" b="1" i="0" dirty="0">
              <a:solidFill>
                <a:srgbClr val="0071C2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" name="文本2"/>
          <p:cNvSpPr txBox="1"/>
          <p:nvPr/>
        </p:nvSpPr>
        <p:spPr>
          <a:xfrm>
            <a:off x="361474" y="169545"/>
            <a:ext cx="409797" cy="619068"/>
          </a:xfrm>
          <a:prstGeom prst="rect">
            <a:avLst/>
          </a:prstGeom>
          <a:noFill/>
        </p:spPr>
        <p:txBody>
          <a:bodyPr anchor="t"/>
          <a:lstStyle/>
          <a:p>
            <a:pPr marL="0" algn="l">
              <a:lnSpc>
                <a:spcPts val="3300"/>
              </a:lnSpc>
            </a:pPr>
            <a:r>
              <a:rPr lang="zh-CN" altLang="en-US" sz="2800" b="1" i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2</a:t>
            </a:r>
            <a:endParaRPr lang="zh-CN" altLang="en-US" sz="2800" b="1" i="0" dirty="0">
              <a:solidFill>
                <a:srgbClr val="FFFFFF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8" name="组合2"/>
          <p:cNvGrpSpPr/>
          <p:nvPr/>
        </p:nvGrpSpPr>
        <p:grpSpPr>
          <a:xfrm>
            <a:off x="854015" y="1919806"/>
            <a:ext cx="5988746" cy="1264920"/>
            <a:chOff x="0" y="0"/>
            <a:chExt cx="5988746" cy="1264920"/>
          </a:xfrm>
        </p:grpSpPr>
        <p:sp>
          <p:nvSpPr>
            <p:cNvPr id="9" name="形状1"/>
            <p:cNvSpPr txBox="1"/>
            <p:nvPr/>
          </p:nvSpPr>
          <p:spPr>
            <a:xfrm>
              <a:off x="0" y="0"/>
              <a:ext cx="5988746" cy="1264920"/>
            </a:xfrm>
            <a:prstGeom prst="wedgeRoundRectCallout">
              <a:avLst/>
            </a:prstGeom>
            <a:solidFill>
              <a:srgbClr val="DDEAF6">
                <a:alpha val="100000"/>
              </a:srgbClr>
            </a:solidFill>
            <a:ln w="9525">
              <a:solidFill>
                <a:srgbClr val="FFFFFF">
                  <a:alpha val="0"/>
                </a:srgbClr>
              </a:solidFill>
            </a:ln>
          </p:spPr>
          <p:txBody>
            <a:bodyPr anchor="ctr"/>
            <a:lstStyle/>
            <a:p>
              <a:pPr marL="0" algn="ctr"/>
            </a:p>
          </p:txBody>
        </p:sp>
        <p:sp>
          <p:nvSpPr>
            <p:cNvPr id="10" name="文本3"/>
            <p:cNvSpPr txBox="1"/>
            <p:nvPr/>
          </p:nvSpPr>
          <p:spPr>
            <a:xfrm>
              <a:off x="57938" y="12219"/>
              <a:ext cx="5865249" cy="1141423"/>
            </a:xfrm>
            <a:prstGeom prst="rect">
              <a:avLst/>
            </a:prstGeom>
            <a:noFill/>
          </p:spPr>
          <p:txBody>
            <a:bodyPr anchor="ctr"/>
            <a:lstStyle/>
            <a:p>
              <a:pPr marL="0" algn="ctr">
                <a:lnSpc>
                  <a:spcPts val="3300"/>
                </a:lnSpc>
              </a:pPr>
              <a:r>
                <a:rPr lang="zh-CN" altLang="en-US" sz="2800" b="0" i="0" dirty="0">
                  <a:solidFill>
                    <a:srgbClr val="000000">
                      <a:alpha val="100000"/>
                    </a:srgbClr>
                  </a:solidFill>
                  <a:latin typeface="Arial" panose="020B0604020202020204"/>
                  <a:ea typeface="Arial" panose="020B0604020202020204"/>
                </a:rPr>
                <a:t>ASCII</a:t>
              </a:r>
              <a:r>
                <a:rPr lang="zh-CN" altLang="en-US" sz="2800" b="0" i="0" dirty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</a:rPr>
                <a:t>码能不能编码汉字？</a:t>
              </a:r>
              <a:endParaRPr lang="zh-CN" altLang="en-US" sz="2800" b="0" i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11" name="组合3"/>
          <p:cNvGrpSpPr/>
          <p:nvPr/>
        </p:nvGrpSpPr>
        <p:grpSpPr>
          <a:xfrm>
            <a:off x="5636352" y="3520992"/>
            <a:ext cx="5988746" cy="1264920"/>
            <a:chOff x="0" y="0"/>
            <a:chExt cx="5988746" cy="1264920"/>
          </a:xfrm>
        </p:grpSpPr>
        <p:sp>
          <p:nvSpPr>
            <p:cNvPr id="12" name="形状2"/>
            <p:cNvSpPr txBox="1"/>
            <p:nvPr/>
          </p:nvSpPr>
          <p:spPr>
            <a:xfrm>
              <a:off x="0" y="0"/>
              <a:ext cx="5988746" cy="1264920"/>
            </a:xfrm>
            <a:prstGeom prst="wedgeRoundRectCallout">
              <a:avLst/>
            </a:prstGeom>
            <a:solidFill>
              <a:srgbClr val="DDEAF6">
                <a:alpha val="100000"/>
              </a:srgbClr>
            </a:solidFill>
            <a:ln w="9525">
              <a:solidFill>
                <a:srgbClr val="FFFFFF">
                  <a:alpha val="0"/>
                </a:srgbClr>
              </a:solidFill>
            </a:ln>
          </p:spPr>
          <p:txBody>
            <a:bodyPr anchor="ctr"/>
            <a:lstStyle/>
            <a:p>
              <a:pPr marL="0" algn="ctr"/>
            </a:p>
          </p:txBody>
        </p:sp>
        <p:sp>
          <p:nvSpPr>
            <p:cNvPr id="13" name="文本4"/>
            <p:cNvSpPr txBox="1"/>
            <p:nvPr/>
          </p:nvSpPr>
          <p:spPr>
            <a:xfrm>
              <a:off x="57938" y="12219"/>
              <a:ext cx="5865249" cy="1141423"/>
            </a:xfrm>
            <a:prstGeom prst="rect">
              <a:avLst/>
            </a:prstGeom>
            <a:noFill/>
          </p:spPr>
          <p:txBody>
            <a:bodyPr anchor="ctr"/>
            <a:lstStyle/>
            <a:p>
              <a:pPr marL="0" algn="ctr">
                <a:lnSpc>
                  <a:spcPts val="3300"/>
                </a:lnSpc>
              </a:pPr>
              <a:r>
                <a:rPr lang="zh-CN" altLang="en-US" sz="2800" b="0" i="0" dirty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</a:rPr>
                <a:t>编码汉字能不能用单字节码？</a:t>
              </a:r>
              <a:endParaRPr lang="zh-CN" altLang="en-US" sz="2800" b="0" i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1"/>
          <p:cNvGrpSpPr/>
          <p:nvPr/>
        </p:nvGrpSpPr>
        <p:grpSpPr>
          <a:xfrm>
            <a:off x="188919" y="113871"/>
            <a:ext cx="755075" cy="729605"/>
            <a:chOff x="0" y="0"/>
            <a:chExt cx="755075" cy="729605"/>
          </a:xfrm>
        </p:grpSpPr>
        <p:pic>
          <p:nvPicPr>
            <p:cNvPr id="3" name="图片3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151630" y="129004"/>
              <a:ext cx="451815" cy="471599"/>
            </a:xfrm>
            <a:prstGeom prst="rect">
              <a:avLst/>
            </a:prstGeom>
          </p:spPr>
        </p:pic>
        <p:pic>
          <p:nvPicPr>
            <p:cNvPr id="4" name="图片4"/>
            <p:cNvPicPr>
              <a:picLocks noChangeAspect="1"/>
            </p:cNvPicPr>
            <p:nvPr/>
          </p:nvPicPr>
          <p:blipFill>
            <a:blip r:embed="rId2"/>
            <a:srcRect l="15905" t="20000" r="16459" b="16216"/>
            <a:stretch>
              <a:fillRect/>
            </a:stretch>
          </p:blipFill>
          <p:spPr>
            <a:xfrm>
              <a:off x="0" y="0"/>
              <a:ext cx="755075" cy="729605"/>
            </a:xfrm>
            <a:prstGeom prst="rect">
              <a:avLst/>
            </a:prstGeom>
          </p:spPr>
        </p:pic>
      </p:grpSp>
      <p:pic>
        <p:nvPicPr>
          <p:cNvPr id="5" name="图片1"/>
          <p:cNvPicPr>
            <a:picLocks noChangeAspect="1"/>
          </p:cNvPicPr>
          <p:nvPr/>
        </p:nvPicPr>
        <p:blipFill>
          <a:blip r:embed="rId3"/>
          <a:srcRect t="93572"/>
          <a:stretch>
            <a:fillRect/>
          </a:stretch>
        </p:blipFill>
        <p:spPr>
          <a:xfrm>
            <a:off x="-85487" y="6418164"/>
            <a:ext cx="12277725" cy="440293"/>
          </a:xfrm>
          <a:prstGeom prst="rect">
            <a:avLst/>
          </a:prstGeom>
        </p:spPr>
      </p:pic>
      <p:sp>
        <p:nvSpPr>
          <p:cNvPr id="6" name="文本1"/>
          <p:cNvSpPr txBox="1"/>
          <p:nvPr/>
        </p:nvSpPr>
        <p:spPr>
          <a:xfrm>
            <a:off x="944089" y="169202"/>
            <a:ext cx="5052717" cy="619068"/>
          </a:xfrm>
          <a:prstGeom prst="rect">
            <a:avLst/>
          </a:prstGeom>
          <a:noFill/>
        </p:spPr>
        <p:txBody>
          <a:bodyPr anchor="t"/>
          <a:lstStyle/>
          <a:p>
            <a:pPr marL="0" algn="l">
              <a:lnSpc>
                <a:spcPts val="3300"/>
              </a:lnSpc>
            </a:pPr>
            <a:r>
              <a:rPr lang="zh-CN" altLang="en-US" sz="2800" b="1" i="0" dirty="0">
                <a:solidFill>
                  <a:srgbClr val="0071C2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编码的基本方式——文字编码</a:t>
            </a:r>
            <a:endParaRPr lang="zh-CN" altLang="en-US" sz="2800" b="1" i="0" dirty="0">
              <a:solidFill>
                <a:srgbClr val="0071C2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" name="文本2"/>
          <p:cNvSpPr txBox="1"/>
          <p:nvPr/>
        </p:nvSpPr>
        <p:spPr>
          <a:xfrm>
            <a:off x="361474" y="169545"/>
            <a:ext cx="409797" cy="619068"/>
          </a:xfrm>
          <a:prstGeom prst="rect">
            <a:avLst/>
          </a:prstGeom>
          <a:noFill/>
        </p:spPr>
        <p:txBody>
          <a:bodyPr anchor="t"/>
          <a:lstStyle/>
          <a:p>
            <a:pPr marL="0" algn="l">
              <a:lnSpc>
                <a:spcPts val="3300"/>
              </a:lnSpc>
            </a:pPr>
            <a:r>
              <a:rPr lang="zh-CN" altLang="en-US" sz="2800" b="1" i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2</a:t>
            </a:r>
            <a:endParaRPr lang="zh-CN" altLang="en-US" sz="2800" b="1" i="0" dirty="0">
              <a:solidFill>
                <a:srgbClr val="FFFFFF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8" name="组合2"/>
          <p:cNvGrpSpPr/>
          <p:nvPr/>
        </p:nvGrpSpPr>
        <p:grpSpPr>
          <a:xfrm>
            <a:off x="854310" y="1180980"/>
            <a:ext cx="4519393" cy="741505"/>
            <a:chOff x="0" y="0"/>
            <a:chExt cx="4519393" cy="741505"/>
          </a:xfrm>
        </p:grpSpPr>
        <p:sp>
          <p:nvSpPr>
            <p:cNvPr id="9" name="形状1"/>
            <p:cNvSpPr txBox="1"/>
            <p:nvPr/>
          </p:nvSpPr>
          <p:spPr>
            <a:xfrm>
              <a:off x="0" y="72077"/>
              <a:ext cx="644594" cy="601243"/>
            </a:xfrm>
            <a:prstGeom prst="ellipse">
              <a:avLst/>
            </a:prstGeom>
            <a:solidFill>
              <a:srgbClr val="2F5597">
                <a:alpha val="100000"/>
              </a:srgbClr>
            </a:solidFill>
            <a:ln w="9525">
              <a:solidFill>
                <a:srgbClr val="FFFFFF">
                  <a:alpha val="0"/>
                </a:srgbClr>
              </a:solidFill>
            </a:ln>
          </p:spPr>
          <p:txBody>
            <a:bodyPr anchor="ctr"/>
            <a:lstStyle/>
            <a:p>
              <a:pPr marL="0" algn="ctr"/>
            </a:p>
          </p:txBody>
        </p:sp>
        <p:sp>
          <p:nvSpPr>
            <p:cNvPr id="10" name="文本4"/>
            <p:cNvSpPr txBox="1"/>
            <p:nvPr/>
          </p:nvSpPr>
          <p:spPr>
            <a:xfrm>
              <a:off x="90314" y="13631"/>
              <a:ext cx="455797" cy="619074"/>
            </a:xfrm>
            <a:prstGeom prst="rect">
              <a:avLst/>
            </a:prstGeom>
            <a:noFill/>
          </p:spPr>
          <p:txBody>
            <a:bodyPr anchor="ctr"/>
            <a:lstStyle/>
            <a:p>
              <a:pPr marL="0" algn="ctr">
                <a:lnSpc>
                  <a:spcPts val="3300"/>
                </a:lnSpc>
              </a:pPr>
              <a:r>
                <a:rPr lang="zh-CN" altLang="en-US" sz="2800" b="1" i="0" dirty="0">
                  <a:solidFill>
                    <a:srgbClr val="FFFFFF">
                      <a:alpha val="100000"/>
                    </a:srgbClr>
                  </a:solidFill>
                  <a:latin typeface="Arial" panose="020B0604020202020204"/>
                  <a:ea typeface="Arial" panose="020B0604020202020204"/>
                </a:rPr>
                <a:t>2</a:t>
              </a:r>
              <a:endParaRPr lang="zh-CN" altLang="en-US" sz="2800" b="1" i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</a:endParaRPr>
            </a:p>
          </p:txBody>
        </p:sp>
        <p:sp>
          <p:nvSpPr>
            <p:cNvPr id="11" name="形状2"/>
            <p:cNvSpPr txBox="1"/>
            <p:nvPr/>
          </p:nvSpPr>
          <p:spPr>
            <a:xfrm>
              <a:off x="764634" y="49531"/>
              <a:ext cx="3754759" cy="646333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solidFill>
                <a:srgbClr val="FFFFFF">
                  <a:alpha val="0"/>
                </a:srgbClr>
              </a:solidFill>
            </a:ln>
          </p:spPr>
          <p:txBody>
            <a:bodyPr anchor="ctr"/>
            <a:lstStyle/>
            <a:p>
              <a:pPr marL="0" algn="ctr"/>
            </a:p>
          </p:txBody>
        </p:sp>
        <p:sp>
          <p:nvSpPr>
            <p:cNvPr id="12" name="文本5"/>
            <p:cNvSpPr txBox="1"/>
            <p:nvPr/>
          </p:nvSpPr>
          <p:spPr>
            <a:xfrm>
              <a:off x="760550" y="0"/>
              <a:ext cx="3754759" cy="741505"/>
            </a:xfrm>
            <a:prstGeom prst="rect">
              <a:avLst/>
            </a:prstGeom>
            <a:noFill/>
          </p:spPr>
          <p:txBody>
            <a:bodyPr anchor="t"/>
            <a:lstStyle/>
            <a:p>
              <a:pPr marL="0" algn="l">
                <a:lnSpc>
                  <a:spcPts val="4300"/>
                </a:lnSpc>
              </a:pPr>
              <a:r>
                <a:rPr lang="zh-CN" altLang="en-US" sz="3600" b="0" i="0" dirty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</a:rPr>
                <a:t>国标码（</a:t>
              </a:r>
              <a:r>
                <a:rPr lang="zh-CN" altLang="en-US" sz="3600" b="0" i="0" dirty="0">
                  <a:solidFill>
                    <a:srgbClr val="000000">
                      <a:alpha val="100000"/>
                    </a:srgbClr>
                  </a:solidFill>
                  <a:latin typeface="Arial" panose="020B0604020202020204"/>
                  <a:ea typeface="Arial" panose="020B0604020202020204"/>
                </a:rPr>
                <a:t>GBK</a:t>
              </a:r>
              <a:r>
                <a:rPr lang="zh-CN" altLang="en-US" sz="3600" b="0" i="0" dirty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</a:rPr>
                <a:t>）</a:t>
              </a:r>
              <a:endParaRPr lang="zh-CN" altLang="en-US" sz="3600" b="0" i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13" name="组合3"/>
          <p:cNvGrpSpPr/>
          <p:nvPr/>
        </p:nvGrpSpPr>
        <p:grpSpPr>
          <a:xfrm>
            <a:off x="1166184" y="2218496"/>
            <a:ext cx="10479995" cy="925173"/>
            <a:chOff x="0" y="0"/>
            <a:chExt cx="10479995" cy="925173"/>
          </a:xfrm>
        </p:grpSpPr>
        <p:sp>
          <p:nvSpPr>
            <p:cNvPr id="14" name="形状3"/>
            <p:cNvSpPr txBox="1"/>
            <p:nvPr/>
          </p:nvSpPr>
          <p:spPr>
            <a:xfrm>
              <a:off x="4085" y="49530"/>
              <a:ext cx="10475910" cy="461666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solidFill>
                <a:srgbClr val="FFFFFF">
                  <a:alpha val="0"/>
                </a:srgbClr>
              </a:solidFill>
            </a:ln>
          </p:spPr>
          <p:txBody>
            <a:bodyPr anchor="ctr"/>
            <a:lstStyle/>
            <a:p>
              <a:pPr marL="0" algn="ctr"/>
            </a:p>
          </p:txBody>
        </p:sp>
        <p:sp>
          <p:nvSpPr>
            <p:cNvPr id="15" name="文本6"/>
            <p:cNvSpPr txBox="1"/>
            <p:nvPr/>
          </p:nvSpPr>
          <p:spPr>
            <a:xfrm>
              <a:off x="0" y="0"/>
              <a:ext cx="10475910" cy="925173"/>
            </a:xfrm>
            <a:prstGeom prst="rect">
              <a:avLst/>
            </a:prstGeom>
            <a:noFill/>
          </p:spPr>
          <p:txBody>
            <a:bodyPr anchor="t"/>
            <a:lstStyle/>
            <a:p>
              <a:pPr marL="0" algn="l">
                <a:lnSpc>
                  <a:spcPts val="2800"/>
                </a:lnSpc>
              </a:pPr>
              <a:r>
                <a:rPr lang="zh-CN" altLang="en-US" sz="2400" b="0" i="0" dirty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</a:rPr>
                <a:t>我国设计了用于处理汉字的简体中文的</a:t>
              </a:r>
              <a:r>
                <a:rPr lang="zh-CN" altLang="en-US" sz="2400" b="0" i="0" dirty="0">
                  <a:solidFill>
                    <a:srgbClr val="000000">
                      <a:alpha val="100000"/>
                    </a:srgbClr>
                  </a:solidFill>
                  <a:latin typeface="Arial" panose="020B0604020202020204"/>
                  <a:ea typeface="Arial" panose="020B0604020202020204"/>
                </a:rPr>
                <a:t>GB</a:t>
              </a:r>
              <a:r>
                <a:rPr lang="zh-CN" altLang="en-US" sz="2400" b="0" i="0" dirty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</a:rPr>
                <a:t>码和用于繁体中文的</a:t>
              </a:r>
              <a:r>
                <a:rPr lang="zh-CN" altLang="en-US" sz="2400" b="0" i="0" dirty="0">
                  <a:solidFill>
                    <a:srgbClr val="000000">
                      <a:alpha val="100000"/>
                    </a:srgbClr>
                  </a:solidFill>
                  <a:latin typeface="Arial" panose="020B0604020202020204"/>
                  <a:ea typeface="Arial" panose="020B0604020202020204"/>
                </a:rPr>
                <a:t>BIG5</a:t>
              </a:r>
              <a:r>
                <a:rPr lang="zh-CN" altLang="en-US" sz="2400" b="0" i="0" dirty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</a:rPr>
                <a:t>码。</a:t>
              </a:r>
              <a:endParaRPr lang="zh-CN" altLang="en-US" sz="2400" b="0" i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pic>
        <p:nvPicPr>
          <p:cNvPr id="16" name="图片2"/>
          <p:cNvPicPr>
            <a:picLocks noChangeAspect="1"/>
          </p:cNvPicPr>
          <p:nvPr/>
        </p:nvPicPr>
        <p:blipFill>
          <a:blip r:embed="rId4"/>
          <a:srcRect l="11041" t="27500" r="11406" b="25925"/>
          <a:stretch>
            <a:fillRect/>
          </a:stretch>
        </p:blipFill>
        <p:spPr>
          <a:xfrm>
            <a:off x="1687706" y="2882074"/>
            <a:ext cx="8045834" cy="2716511"/>
          </a:xfrm>
          <a:prstGeom prst="rect">
            <a:avLst/>
          </a:prstGeom>
        </p:spPr>
      </p:pic>
      <p:sp>
        <p:nvSpPr>
          <p:cNvPr id="17" name="文本3"/>
          <p:cNvSpPr txBox="1"/>
          <p:nvPr/>
        </p:nvSpPr>
        <p:spPr>
          <a:xfrm>
            <a:off x="1456144" y="5680243"/>
            <a:ext cx="7409117" cy="508984"/>
          </a:xfrm>
          <a:prstGeom prst="rect">
            <a:avLst/>
          </a:prstGeom>
          <a:noFill/>
        </p:spPr>
        <p:txBody>
          <a:bodyPr anchor="t"/>
          <a:lstStyle/>
          <a:p>
            <a:pPr marL="0" algn="l"/>
            <a:r>
              <a:rPr lang="zh-CN" altLang="en-US" sz="1900" b="1" i="0" dirty="0">
                <a:solidFill>
                  <a:srgbClr val="FF0000">
                    <a:alpha val="100000"/>
                  </a:srgbClr>
                </a:solidFill>
                <a:latin typeface="等线"/>
                <a:ea typeface="等线"/>
              </a:rPr>
              <a:t>问：GB2312中的英文字母和汉字分别属于单字节码还是双字节码？</a:t>
            </a:r>
            <a:endParaRPr lang="zh-CN" altLang="en-US" sz="1900" b="1" i="0" dirty="0">
              <a:solidFill>
                <a:srgbClr val="FF0000">
                  <a:alpha val="100000"/>
                </a:srgbClr>
              </a:solidFill>
              <a:latin typeface="等线"/>
              <a:ea typeface="等线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3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3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3" grpId="0" animBg="1"/>
      <p:bldP spid="16" grpId="0" animBg="1"/>
      <p:bldP spid="1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1"/>
          <p:cNvGrpSpPr/>
          <p:nvPr/>
        </p:nvGrpSpPr>
        <p:grpSpPr>
          <a:xfrm>
            <a:off x="188919" y="113871"/>
            <a:ext cx="755075" cy="729605"/>
            <a:chOff x="0" y="0"/>
            <a:chExt cx="755075" cy="729605"/>
          </a:xfrm>
        </p:grpSpPr>
        <p:pic>
          <p:nvPicPr>
            <p:cNvPr id="3" name="图片3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151630" y="129004"/>
              <a:ext cx="451815" cy="471599"/>
            </a:xfrm>
            <a:prstGeom prst="rect">
              <a:avLst/>
            </a:prstGeom>
          </p:spPr>
        </p:pic>
        <p:pic>
          <p:nvPicPr>
            <p:cNvPr id="4" name="图片4"/>
            <p:cNvPicPr>
              <a:picLocks noChangeAspect="1"/>
            </p:cNvPicPr>
            <p:nvPr/>
          </p:nvPicPr>
          <p:blipFill>
            <a:blip r:embed="rId2"/>
            <a:srcRect l="15905" t="20000" r="16459" b="16216"/>
            <a:stretch>
              <a:fillRect/>
            </a:stretch>
          </p:blipFill>
          <p:spPr>
            <a:xfrm>
              <a:off x="0" y="0"/>
              <a:ext cx="755075" cy="729605"/>
            </a:xfrm>
            <a:prstGeom prst="rect">
              <a:avLst/>
            </a:prstGeom>
          </p:spPr>
        </p:pic>
      </p:grpSp>
      <p:pic>
        <p:nvPicPr>
          <p:cNvPr id="5" name="图片1"/>
          <p:cNvPicPr>
            <a:picLocks noChangeAspect="1"/>
          </p:cNvPicPr>
          <p:nvPr/>
        </p:nvPicPr>
        <p:blipFill>
          <a:blip r:embed="rId3"/>
          <a:srcRect t="93572"/>
          <a:stretch>
            <a:fillRect/>
          </a:stretch>
        </p:blipFill>
        <p:spPr>
          <a:xfrm>
            <a:off x="-85487" y="6418164"/>
            <a:ext cx="12277725" cy="440293"/>
          </a:xfrm>
          <a:prstGeom prst="rect">
            <a:avLst/>
          </a:prstGeom>
        </p:spPr>
      </p:pic>
      <p:sp>
        <p:nvSpPr>
          <p:cNvPr id="6" name="文本1"/>
          <p:cNvSpPr txBox="1"/>
          <p:nvPr/>
        </p:nvSpPr>
        <p:spPr>
          <a:xfrm>
            <a:off x="944089" y="169202"/>
            <a:ext cx="5152130" cy="619068"/>
          </a:xfrm>
          <a:prstGeom prst="rect">
            <a:avLst/>
          </a:prstGeom>
          <a:noFill/>
        </p:spPr>
        <p:txBody>
          <a:bodyPr anchor="t"/>
          <a:lstStyle/>
          <a:p>
            <a:pPr marL="0" algn="l">
              <a:lnSpc>
                <a:spcPts val="3300"/>
              </a:lnSpc>
            </a:pPr>
            <a:r>
              <a:rPr lang="zh-CN" altLang="en-US" sz="2800" b="1" i="0" dirty="0">
                <a:solidFill>
                  <a:srgbClr val="0071C2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知识拓展——存储单位</a:t>
            </a:r>
            <a:endParaRPr lang="zh-CN" altLang="en-US" sz="2800" b="1" i="0" dirty="0">
              <a:solidFill>
                <a:srgbClr val="0071C2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2"/>
          <p:cNvGrpSpPr/>
          <p:nvPr/>
        </p:nvGrpSpPr>
        <p:grpSpPr>
          <a:xfrm>
            <a:off x="35848" y="1695604"/>
            <a:ext cx="4743451" cy="1347355"/>
            <a:chOff x="0" y="0"/>
            <a:chExt cx="4743451" cy="1347355"/>
          </a:xfrm>
        </p:grpSpPr>
        <p:sp>
          <p:nvSpPr>
            <p:cNvPr id="8" name="形状4"/>
            <p:cNvSpPr txBox="1"/>
            <p:nvPr/>
          </p:nvSpPr>
          <p:spPr>
            <a:xfrm>
              <a:off x="3810" y="49530"/>
              <a:ext cx="4552951" cy="1156855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solidFill>
                <a:srgbClr val="FFFFFF">
                  <a:alpha val="0"/>
                </a:srgbClr>
              </a:solidFill>
            </a:ln>
          </p:spPr>
          <p:txBody>
            <a:bodyPr anchor="ctr"/>
            <a:lstStyle/>
            <a:p>
              <a:pPr marL="0" algn="ctr"/>
            </a:p>
          </p:txBody>
        </p:sp>
        <p:sp>
          <p:nvSpPr>
            <p:cNvPr id="9" name="文本3"/>
            <p:cNvSpPr txBox="1"/>
            <p:nvPr/>
          </p:nvSpPr>
          <p:spPr>
            <a:xfrm>
              <a:off x="0" y="0"/>
              <a:ext cx="4743451" cy="1347355"/>
            </a:xfrm>
            <a:prstGeom prst="rect">
              <a:avLst/>
            </a:prstGeom>
            <a:noFill/>
          </p:spPr>
          <p:txBody>
            <a:bodyPr anchor="t"/>
            <a:lstStyle/>
            <a:p>
              <a:pPr marL="0" algn="l">
                <a:lnSpc>
                  <a:spcPts val="2800"/>
                </a:lnSpc>
              </a:pPr>
              <a:r>
                <a:rPr lang="zh-CN" altLang="en-US" sz="1600" b="0" i="0" dirty="0">
                  <a:solidFill>
                    <a:srgbClr val="3F3F3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</a:rPr>
                <a:t>2、</a:t>
              </a:r>
              <a:r>
                <a:rPr lang="zh-CN" altLang="en-US" sz="1600" b="1" i="0" dirty="0">
                  <a:solidFill>
                    <a:srgbClr val="FF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</a:rPr>
                <a:t>基本存储单元</a:t>
              </a:r>
              <a:r>
                <a:rPr lang="zh-CN" altLang="en-US" sz="1600" b="0" i="0" dirty="0">
                  <a:solidFill>
                    <a:srgbClr val="3F3F3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</a:rPr>
                <a:t>：</a:t>
              </a:r>
              <a:endParaRPr lang="zh-CN" altLang="en-US" sz="1600" b="0" i="0" dirty="0">
                <a:solidFill>
                  <a:srgbClr val="3F3F3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  <a:p>
              <a:pPr marL="0" algn="l">
                <a:lnSpc>
                  <a:spcPts val="2800"/>
                </a:lnSpc>
              </a:pPr>
              <a:r>
                <a:rPr lang="zh-CN" altLang="en-US" sz="1600" b="0" i="0" dirty="0">
                  <a:solidFill>
                    <a:srgbClr val="3F3F3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</a:rPr>
                <a:t>最小单位“位”b（bit）：存放一位二进制数</a:t>
              </a:r>
              <a:endParaRPr lang="zh-CN" altLang="en-US" sz="1600" b="0" i="0" dirty="0">
                <a:solidFill>
                  <a:srgbClr val="3F3F3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  <a:p>
              <a:pPr marL="0" algn="l">
                <a:lnSpc>
                  <a:spcPts val="2800"/>
                </a:lnSpc>
              </a:pPr>
              <a:r>
                <a:rPr lang="zh-CN" altLang="en-US" sz="1600" b="0" i="0" dirty="0">
                  <a:solidFill>
                    <a:srgbClr val="3F3F3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</a:rPr>
                <a:t>基本单位“字节”B（Byte）：1B=8b</a:t>
              </a:r>
              <a:endParaRPr lang="zh-CN" altLang="en-US" sz="1600" b="0" i="0" dirty="0">
                <a:solidFill>
                  <a:srgbClr val="3F3F3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10" name="组合3"/>
          <p:cNvGrpSpPr/>
          <p:nvPr/>
        </p:nvGrpSpPr>
        <p:grpSpPr>
          <a:xfrm>
            <a:off x="9063277" y="2488364"/>
            <a:ext cx="3190875" cy="2086019"/>
            <a:chOff x="0" y="0"/>
            <a:chExt cx="3190875" cy="2086019"/>
          </a:xfrm>
        </p:grpSpPr>
        <p:sp>
          <p:nvSpPr>
            <p:cNvPr id="11" name="形状5"/>
            <p:cNvSpPr txBox="1"/>
            <p:nvPr/>
          </p:nvSpPr>
          <p:spPr>
            <a:xfrm>
              <a:off x="3810" y="49530"/>
              <a:ext cx="3000375" cy="1895519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solidFill>
                <a:srgbClr val="FFFFFF">
                  <a:alpha val="0"/>
                </a:srgbClr>
              </a:solidFill>
            </a:ln>
          </p:spPr>
          <p:txBody>
            <a:bodyPr anchor="ctr"/>
            <a:lstStyle/>
            <a:p>
              <a:pPr marL="0" algn="ctr"/>
            </a:p>
          </p:txBody>
        </p:sp>
        <p:sp>
          <p:nvSpPr>
            <p:cNvPr id="12" name="文本4"/>
            <p:cNvSpPr txBox="1"/>
            <p:nvPr/>
          </p:nvSpPr>
          <p:spPr>
            <a:xfrm>
              <a:off x="0" y="0"/>
              <a:ext cx="3190875" cy="2086019"/>
            </a:xfrm>
            <a:prstGeom prst="rect">
              <a:avLst/>
            </a:prstGeom>
            <a:noFill/>
          </p:spPr>
          <p:txBody>
            <a:bodyPr anchor="t"/>
            <a:lstStyle/>
            <a:p>
              <a:pPr marL="0" algn="l">
                <a:lnSpc>
                  <a:spcPts val="2800"/>
                </a:lnSpc>
              </a:pPr>
              <a:r>
                <a:rPr lang="zh-CN" altLang="en-US" sz="1600" b="0" i="0" dirty="0">
                  <a:solidFill>
                    <a:srgbClr val="3F3F3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</a:rPr>
                <a:t>3、</a:t>
              </a:r>
              <a:r>
                <a:rPr lang="zh-CN" altLang="en-US" sz="1600" b="1" i="0" dirty="0">
                  <a:solidFill>
                    <a:srgbClr val="FF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</a:rPr>
                <a:t>扩展的存储单位：KB  MB   GB  TB等(2</a:t>
              </a:r>
              <a:r>
                <a:rPr lang="zh-CN" altLang="en-US" sz="2130" b="1" i="0" baseline="30000" dirty="0">
                  <a:solidFill>
                    <a:srgbClr val="FF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</a:rPr>
                <a:t>10</a:t>
              </a:r>
              <a:r>
                <a:rPr lang="zh-CN" altLang="en-US" sz="1600" b="1" i="0" dirty="0">
                  <a:solidFill>
                    <a:srgbClr val="FF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</a:rPr>
                <a:t>=1024)</a:t>
              </a:r>
              <a:endParaRPr lang="zh-CN" altLang="en-US" sz="1600" b="1" i="0" dirty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  <a:p>
              <a:pPr marL="0" algn="l">
                <a:lnSpc>
                  <a:spcPts val="2800"/>
                </a:lnSpc>
              </a:pPr>
              <a:r>
                <a:rPr lang="zh-CN" altLang="en-US" sz="1600" b="0" i="0" dirty="0">
                  <a:solidFill>
                    <a:srgbClr val="3F3F3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</a:rPr>
                <a:t>1KB=1024B     1MB=1024KB</a:t>
              </a:r>
              <a:endParaRPr lang="zh-CN" altLang="en-US" sz="1600" b="0" i="0" dirty="0">
                <a:solidFill>
                  <a:srgbClr val="3F3F3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  <a:p>
              <a:pPr marL="0" algn="l">
                <a:lnSpc>
                  <a:spcPts val="2800"/>
                </a:lnSpc>
              </a:pPr>
              <a:r>
                <a:rPr lang="zh-CN" altLang="en-US" sz="1600" b="0" i="0" dirty="0">
                  <a:solidFill>
                    <a:srgbClr val="3F3F3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</a:rPr>
                <a:t>1GB=1024MB  1TB=1024GB</a:t>
              </a:r>
              <a:endParaRPr lang="zh-CN" altLang="en-US" sz="1600" b="0" i="0" dirty="0">
                <a:solidFill>
                  <a:srgbClr val="3F3F3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  <a:p>
              <a:pPr marL="0" algn="l"/>
            </a:p>
          </p:txBody>
        </p:sp>
      </p:grpSp>
      <p:grpSp>
        <p:nvGrpSpPr>
          <p:cNvPr id="13" name="组合4"/>
          <p:cNvGrpSpPr/>
          <p:nvPr/>
        </p:nvGrpSpPr>
        <p:grpSpPr>
          <a:xfrm>
            <a:off x="2312337" y="4891764"/>
            <a:ext cx="4221808" cy="1526700"/>
            <a:chOff x="0" y="0"/>
            <a:chExt cx="4221808" cy="1526700"/>
          </a:xfrm>
        </p:grpSpPr>
        <p:sp>
          <p:nvSpPr>
            <p:cNvPr id="14" name="形状6"/>
            <p:cNvSpPr txBox="1"/>
            <p:nvPr/>
          </p:nvSpPr>
          <p:spPr>
            <a:xfrm>
              <a:off x="3810" y="49530"/>
              <a:ext cx="4031308" cy="1336200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solidFill>
                <a:srgbClr val="FFFFFF">
                  <a:alpha val="0"/>
                </a:srgbClr>
              </a:solidFill>
            </a:ln>
          </p:spPr>
          <p:txBody>
            <a:bodyPr anchor="ctr"/>
            <a:lstStyle/>
            <a:p>
              <a:pPr marL="0" algn="ctr"/>
            </a:p>
          </p:txBody>
        </p:sp>
        <p:sp>
          <p:nvSpPr>
            <p:cNvPr id="15" name="文本5"/>
            <p:cNvSpPr txBox="1"/>
            <p:nvPr/>
          </p:nvSpPr>
          <p:spPr>
            <a:xfrm>
              <a:off x="0" y="0"/>
              <a:ext cx="4221808" cy="1526700"/>
            </a:xfrm>
            <a:prstGeom prst="rect">
              <a:avLst/>
            </a:prstGeom>
            <a:noFill/>
          </p:spPr>
          <p:txBody>
            <a:bodyPr anchor="t"/>
            <a:lstStyle/>
            <a:p>
              <a:pPr marL="0" algn="l">
                <a:lnSpc>
                  <a:spcPts val="2800"/>
                </a:lnSpc>
              </a:pPr>
              <a:r>
                <a:rPr lang="zh-CN" altLang="en-US" sz="1600" b="0" i="0" dirty="0">
                  <a:solidFill>
                    <a:srgbClr val="3F3F3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</a:rPr>
                <a:t>4、你的百度网盘的空间大小有</a:t>
              </a:r>
              <a:r>
                <a:rPr lang="zh-CN" altLang="en-US" sz="1600" b="1" i="0" dirty="0">
                  <a:solidFill>
                    <a:srgbClr val="FF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</a:rPr>
                <a:t>5TB</a:t>
              </a:r>
              <a:r>
                <a:rPr lang="zh-CN" altLang="en-US" sz="1600" b="0" i="0" dirty="0">
                  <a:solidFill>
                    <a:srgbClr val="3F3F3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</a:rPr>
                <a:t>，你知道它可以存放多少位二进制数吗？</a:t>
              </a:r>
              <a:endParaRPr lang="zh-CN" altLang="en-US" sz="1600" b="0" i="0" dirty="0">
                <a:solidFill>
                  <a:srgbClr val="3F3F3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  <a:p>
              <a:pPr marL="0" algn="l">
                <a:lnSpc>
                  <a:spcPts val="2800"/>
                </a:lnSpc>
              </a:pPr>
            </a:p>
            <a:p>
              <a:pPr marL="0" algn="l"/>
            </a:p>
          </p:txBody>
        </p:sp>
      </p:grpSp>
      <p:sp>
        <p:nvSpPr>
          <p:cNvPr id="16" name="形状1"/>
          <p:cNvSpPr txBox="1"/>
          <p:nvPr/>
        </p:nvSpPr>
        <p:spPr>
          <a:xfrm flipH="1">
            <a:off x="4747296" y="2264542"/>
            <a:ext cx="1832515" cy="1013261"/>
          </a:xfrm>
          <a:prstGeom prst="line">
            <a:avLst/>
          </a:prstGeom>
          <a:solidFill>
            <a:srgbClr val="FFFFFF">
              <a:alpha val="0"/>
            </a:srgbClr>
          </a:solidFill>
          <a:ln w="9525">
            <a:solidFill>
              <a:srgbClr val="0070C0">
                <a:alpha val="100000"/>
              </a:srgbClr>
            </a:solidFill>
            <a:prstDash val="solid"/>
            <a:headEnd type="none" w="med" len="med"/>
            <a:tailEnd type="none" w="med" len="med"/>
          </a:ln>
        </p:spPr>
        <p:txBody>
          <a:bodyPr anchor="ctr"/>
          <a:lstStyle/>
          <a:p>
            <a:pPr marL="0" algn="ctr"/>
          </a:p>
        </p:txBody>
      </p:sp>
      <p:sp>
        <p:nvSpPr>
          <p:cNvPr id="17" name="形状2"/>
          <p:cNvSpPr txBox="1"/>
          <p:nvPr/>
        </p:nvSpPr>
        <p:spPr>
          <a:xfrm>
            <a:off x="4772374" y="3346942"/>
            <a:ext cx="3690929" cy="740275"/>
          </a:xfrm>
          <a:prstGeom prst="line">
            <a:avLst/>
          </a:prstGeom>
          <a:solidFill>
            <a:srgbClr val="FFFFFF">
              <a:alpha val="0"/>
            </a:srgbClr>
          </a:solidFill>
          <a:ln w="9525">
            <a:solidFill>
              <a:srgbClr val="0070C0">
                <a:alpha val="100000"/>
              </a:srgbClr>
            </a:solidFill>
            <a:prstDash val="solid"/>
            <a:headEnd type="none" w="med" len="med"/>
            <a:tailEnd type="none" w="med" len="med"/>
          </a:ln>
        </p:spPr>
        <p:txBody>
          <a:bodyPr anchor="ctr"/>
          <a:lstStyle/>
          <a:p>
            <a:pPr marL="0" algn="ctr"/>
          </a:p>
        </p:txBody>
      </p:sp>
      <p:sp>
        <p:nvSpPr>
          <p:cNvPr id="18" name="形状3"/>
          <p:cNvSpPr txBox="1"/>
          <p:nvPr/>
        </p:nvSpPr>
        <p:spPr>
          <a:xfrm flipH="1">
            <a:off x="6725979" y="4184993"/>
            <a:ext cx="1822948" cy="1351725"/>
          </a:xfrm>
          <a:prstGeom prst="line">
            <a:avLst/>
          </a:prstGeom>
          <a:solidFill>
            <a:srgbClr val="FFFFFF">
              <a:alpha val="0"/>
            </a:srgbClr>
          </a:solidFill>
          <a:ln w="9525">
            <a:solidFill>
              <a:srgbClr val="0070C0">
                <a:alpha val="100000"/>
              </a:srgbClr>
            </a:solidFill>
            <a:prstDash val="solid"/>
            <a:headEnd type="none" w="med" len="med"/>
            <a:tailEnd type="none" w="med" len="med"/>
          </a:ln>
        </p:spPr>
        <p:txBody>
          <a:bodyPr anchor="ctr"/>
          <a:lstStyle/>
          <a:p>
            <a:pPr marL="0" algn="ctr"/>
          </a:p>
        </p:txBody>
      </p:sp>
      <p:grpSp>
        <p:nvGrpSpPr>
          <p:cNvPr id="19" name="组合5"/>
          <p:cNvGrpSpPr/>
          <p:nvPr/>
        </p:nvGrpSpPr>
        <p:grpSpPr>
          <a:xfrm>
            <a:off x="6291698" y="1100595"/>
            <a:ext cx="697315" cy="1192585"/>
            <a:chOff x="0" y="0"/>
            <a:chExt cx="697315" cy="1192585"/>
          </a:xfrm>
        </p:grpSpPr>
        <p:sp>
          <p:nvSpPr>
            <p:cNvPr id="20" name="形状7"/>
            <p:cNvSpPr txBox="1"/>
            <p:nvPr/>
          </p:nvSpPr>
          <p:spPr>
            <a:xfrm rot="8100000">
              <a:off x="0" y="0"/>
              <a:ext cx="697315" cy="796293"/>
            </a:xfrm>
            <a:prstGeom prst="teardrop">
              <a:avLst/>
            </a:prstGeom>
            <a:solidFill>
              <a:srgbClr val="244061">
                <a:alpha val="100000"/>
              </a:srgbClr>
            </a:solidFill>
            <a:ln w="9525">
              <a:solidFill>
                <a:srgbClr val="FFFFFF">
                  <a:alpha val="0"/>
                </a:srgbClr>
              </a:solidFill>
            </a:ln>
          </p:spPr>
          <p:txBody>
            <a:bodyPr anchor="ctr"/>
            <a:lstStyle/>
            <a:p>
              <a:pPr marL="0" algn="ctr"/>
            </a:p>
          </p:txBody>
        </p:sp>
        <p:sp>
          <p:nvSpPr>
            <p:cNvPr id="21" name="形状8"/>
            <p:cNvSpPr txBox="1"/>
            <p:nvPr/>
          </p:nvSpPr>
          <p:spPr>
            <a:xfrm>
              <a:off x="263034" y="997031"/>
              <a:ext cx="171246" cy="195554"/>
            </a:xfrm>
            <a:prstGeom prst="ellipse">
              <a:avLst/>
            </a:prstGeom>
            <a:solidFill>
              <a:srgbClr val="244061">
                <a:alpha val="100000"/>
              </a:srgbClr>
            </a:solidFill>
            <a:ln w="9525">
              <a:solidFill>
                <a:srgbClr val="FFFFFF">
                  <a:alpha val="0"/>
                </a:srgbClr>
              </a:solidFill>
            </a:ln>
          </p:spPr>
          <p:txBody>
            <a:bodyPr anchor="ctr"/>
            <a:lstStyle/>
            <a:p>
              <a:pPr marL="0" algn="ctr"/>
            </a:p>
          </p:txBody>
        </p:sp>
        <p:pic>
          <p:nvPicPr>
            <p:cNvPr id="22" name="图片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63207" y="174504"/>
              <a:ext cx="370900" cy="408238"/>
            </a:xfrm>
            <a:prstGeom prst="rect">
              <a:avLst/>
            </a:prstGeom>
          </p:spPr>
        </p:pic>
      </p:grpSp>
      <p:grpSp>
        <p:nvGrpSpPr>
          <p:cNvPr id="23" name="组合6"/>
          <p:cNvGrpSpPr/>
          <p:nvPr/>
        </p:nvGrpSpPr>
        <p:grpSpPr>
          <a:xfrm>
            <a:off x="4285536" y="2128207"/>
            <a:ext cx="802431" cy="1316512"/>
            <a:chOff x="0" y="0"/>
            <a:chExt cx="802431" cy="1316512"/>
          </a:xfrm>
        </p:grpSpPr>
        <p:sp>
          <p:nvSpPr>
            <p:cNvPr id="24" name="形状9"/>
            <p:cNvSpPr txBox="1"/>
            <p:nvPr/>
          </p:nvSpPr>
          <p:spPr>
            <a:xfrm rot="8100000">
              <a:off x="0" y="0"/>
              <a:ext cx="802431" cy="916330"/>
            </a:xfrm>
            <a:prstGeom prst="teardrop">
              <a:avLst/>
            </a:prstGeom>
            <a:solidFill>
              <a:srgbClr val="1A5CB3">
                <a:alpha val="100000"/>
              </a:srgbClr>
            </a:solidFill>
            <a:ln w="9525">
              <a:solidFill>
                <a:srgbClr val="FFFFFF">
                  <a:alpha val="0"/>
                </a:srgbClr>
              </a:solidFill>
            </a:ln>
          </p:spPr>
          <p:txBody>
            <a:bodyPr anchor="ctr"/>
            <a:lstStyle/>
            <a:p>
              <a:pPr marL="0" algn="ctr"/>
            </a:p>
          </p:txBody>
        </p:sp>
        <p:sp>
          <p:nvSpPr>
            <p:cNvPr id="25" name="形状10"/>
            <p:cNvSpPr txBox="1"/>
            <p:nvPr/>
          </p:nvSpPr>
          <p:spPr>
            <a:xfrm>
              <a:off x="315592" y="1120958"/>
              <a:ext cx="171246" cy="195554"/>
            </a:xfrm>
            <a:prstGeom prst="ellipse">
              <a:avLst/>
            </a:prstGeom>
            <a:solidFill>
              <a:srgbClr val="244061">
                <a:alpha val="100000"/>
              </a:srgbClr>
            </a:solidFill>
            <a:ln w="9525">
              <a:solidFill>
                <a:srgbClr val="FFFFFF">
                  <a:alpha val="0"/>
                </a:srgbClr>
              </a:solidFill>
            </a:ln>
          </p:spPr>
          <p:txBody>
            <a:bodyPr anchor="ctr"/>
            <a:lstStyle/>
            <a:p>
              <a:pPr marL="0" algn="ctr"/>
            </a:p>
          </p:txBody>
        </p:sp>
        <p:pic>
          <p:nvPicPr>
            <p:cNvPr id="26" name="图片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40138" y="214424"/>
              <a:ext cx="490084" cy="395688"/>
            </a:xfrm>
            <a:prstGeom prst="rect">
              <a:avLst/>
            </a:prstGeom>
          </p:spPr>
        </p:pic>
      </p:grpSp>
      <p:grpSp>
        <p:nvGrpSpPr>
          <p:cNvPr id="27" name="组合7"/>
          <p:cNvGrpSpPr/>
          <p:nvPr/>
        </p:nvGrpSpPr>
        <p:grpSpPr>
          <a:xfrm>
            <a:off x="8106965" y="2727954"/>
            <a:ext cx="883921" cy="1457040"/>
            <a:chOff x="0" y="0"/>
            <a:chExt cx="883921" cy="1457040"/>
          </a:xfrm>
        </p:grpSpPr>
        <p:sp>
          <p:nvSpPr>
            <p:cNvPr id="28" name="形状11"/>
            <p:cNvSpPr txBox="1"/>
            <p:nvPr/>
          </p:nvSpPr>
          <p:spPr>
            <a:xfrm rot="8100000">
              <a:off x="0" y="0"/>
              <a:ext cx="883921" cy="1009387"/>
            </a:xfrm>
            <a:prstGeom prst="teardrop">
              <a:avLst/>
            </a:prstGeom>
            <a:solidFill>
              <a:srgbClr val="244061">
                <a:alpha val="100000"/>
              </a:srgbClr>
            </a:solidFill>
            <a:ln w="9525">
              <a:solidFill>
                <a:srgbClr val="FFFFFF">
                  <a:alpha val="0"/>
                </a:srgbClr>
              </a:solidFill>
            </a:ln>
          </p:spPr>
          <p:txBody>
            <a:bodyPr anchor="ctr"/>
            <a:lstStyle/>
            <a:p>
              <a:pPr marL="0" algn="ctr"/>
            </a:p>
          </p:txBody>
        </p:sp>
        <p:sp>
          <p:nvSpPr>
            <p:cNvPr id="29" name="形状12"/>
            <p:cNvSpPr txBox="1"/>
            <p:nvPr/>
          </p:nvSpPr>
          <p:spPr>
            <a:xfrm>
              <a:off x="356338" y="1261486"/>
              <a:ext cx="171246" cy="195554"/>
            </a:xfrm>
            <a:prstGeom prst="ellipse">
              <a:avLst/>
            </a:prstGeom>
            <a:solidFill>
              <a:srgbClr val="244061">
                <a:alpha val="100000"/>
              </a:srgbClr>
            </a:solidFill>
            <a:ln w="9525">
              <a:solidFill>
                <a:srgbClr val="FFFFFF">
                  <a:alpha val="0"/>
                </a:srgbClr>
              </a:solidFill>
            </a:ln>
          </p:spPr>
          <p:txBody>
            <a:bodyPr anchor="ctr"/>
            <a:lstStyle/>
            <a:p>
              <a:pPr marL="0" algn="ctr"/>
            </a:p>
          </p:txBody>
        </p:sp>
        <p:pic>
          <p:nvPicPr>
            <p:cNvPr id="30" name="图片7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14939" y="240166"/>
              <a:ext cx="494145" cy="562088"/>
            </a:xfrm>
            <a:prstGeom prst="rect">
              <a:avLst/>
            </a:prstGeom>
          </p:spPr>
        </p:pic>
      </p:grpSp>
      <p:grpSp>
        <p:nvGrpSpPr>
          <p:cNvPr id="31" name="组合8"/>
          <p:cNvGrpSpPr/>
          <p:nvPr/>
        </p:nvGrpSpPr>
        <p:grpSpPr>
          <a:xfrm>
            <a:off x="6131035" y="4003156"/>
            <a:ext cx="1018641" cy="1631339"/>
            <a:chOff x="0" y="0"/>
            <a:chExt cx="1018641" cy="1631339"/>
          </a:xfrm>
        </p:grpSpPr>
        <p:sp>
          <p:nvSpPr>
            <p:cNvPr id="32" name="形状13"/>
            <p:cNvSpPr txBox="1"/>
            <p:nvPr/>
          </p:nvSpPr>
          <p:spPr>
            <a:xfrm rot="8100000">
              <a:off x="0" y="0"/>
              <a:ext cx="1018641" cy="1163230"/>
            </a:xfrm>
            <a:prstGeom prst="teardrop">
              <a:avLst/>
            </a:prstGeom>
            <a:solidFill>
              <a:srgbClr val="244061">
                <a:alpha val="100000"/>
              </a:srgbClr>
            </a:solidFill>
            <a:ln w="9525">
              <a:solidFill>
                <a:srgbClr val="FFFFFF">
                  <a:alpha val="0"/>
                </a:srgbClr>
              </a:solidFill>
            </a:ln>
          </p:spPr>
          <p:txBody>
            <a:bodyPr anchor="ctr"/>
            <a:lstStyle/>
            <a:p>
              <a:pPr marL="0" algn="ctr"/>
            </a:p>
          </p:txBody>
        </p:sp>
        <p:sp>
          <p:nvSpPr>
            <p:cNvPr id="33" name="形状14"/>
            <p:cNvSpPr txBox="1"/>
            <p:nvPr/>
          </p:nvSpPr>
          <p:spPr>
            <a:xfrm>
              <a:off x="423697" y="1435785"/>
              <a:ext cx="171246" cy="195554"/>
            </a:xfrm>
            <a:prstGeom prst="ellipse">
              <a:avLst/>
            </a:prstGeom>
            <a:solidFill>
              <a:srgbClr val="244061">
                <a:alpha val="100000"/>
              </a:srgbClr>
            </a:solidFill>
            <a:ln w="9525">
              <a:solidFill>
                <a:srgbClr val="FFFFFF">
                  <a:alpha val="0"/>
                </a:srgbClr>
              </a:solidFill>
            </a:ln>
          </p:spPr>
          <p:txBody>
            <a:bodyPr anchor="ctr"/>
            <a:lstStyle/>
            <a:p>
              <a:pPr marL="0" algn="ctr"/>
            </a:p>
          </p:txBody>
        </p:sp>
        <p:pic>
          <p:nvPicPr>
            <p:cNvPr id="34" name="图片8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70607" y="276177"/>
              <a:ext cx="677425" cy="710369"/>
            </a:xfrm>
            <a:prstGeom prst="rect">
              <a:avLst/>
            </a:prstGeom>
          </p:spPr>
        </p:pic>
      </p:grpSp>
      <p:grpSp>
        <p:nvGrpSpPr>
          <p:cNvPr id="35" name="组合9"/>
          <p:cNvGrpSpPr/>
          <p:nvPr/>
        </p:nvGrpSpPr>
        <p:grpSpPr>
          <a:xfrm>
            <a:off x="7233571" y="787718"/>
            <a:ext cx="3933825" cy="1347355"/>
            <a:chOff x="0" y="0"/>
            <a:chExt cx="3933825" cy="1347355"/>
          </a:xfrm>
        </p:grpSpPr>
        <p:sp>
          <p:nvSpPr>
            <p:cNvPr id="36" name="形状15"/>
            <p:cNvSpPr txBox="1"/>
            <p:nvPr/>
          </p:nvSpPr>
          <p:spPr>
            <a:xfrm>
              <a:off x="3810" y="49530"/>
              <a:ext cx="3743325" cy="1156855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solidFill>
                <a:srgbClr val="FFFFFF">
                  <a:alpha val="0"/>
                </a:srgbClr>
              </a:solidFill>
            </a:ln>
          </p:spPr>
          <p:txBody>
            <a:bodyPr anchor="ctr"/>
            <a:lstStyle/>
            <a:p>
              <a:pPr marL="0" algn="ctr"/>
            </a:p>
          </p:txBody>
        </p:sp>
        <p:sp>
          <p:nvSpPr>
            <p:cNvPr id="37" name="文本6"/>
            <p:cNvSpPr txBox="1"/>
            <p:nvPr/>
          </p:nvSpPr>
          <p:spPr>
            <a:xfrm>
              <a:off x="0" y="0"/>
              <a:ext cx="3933825" cy="1347355"/>
            </a:xfrm>
            <a:prstGeom prst="rect">
              <a:avLst/>
            </a:prstGeom>
            <a:noFill/>
          </p:spPr>
          <p:txBody>
            <a:bodyPr anchor="t"/>
            <a:lstStyle/>
            <a:p>
              <a:pPr marL="0" algn="l">
                <a:lnSpc>
                  <a:spcPts val="2800"/>
                </a:lnSpc>
              </a:pPr>
              <a:r>
                <a:rPr lang="zh-CN" altLang="en-US" sz="1600" b="0" i="0" dirty="0">
                  <a:solidFill>
                    <a:srgbClr val="3F3F3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</a:rPr>
                <a:t>1、在计算机内部，信息都是</a:t>
              </a:r>
              <a:r>
                <a:rPr lang="zh-CN" altLang="en-US" sz="1600" b="1" i="0" dirty="0">
                  <a:solidFill>
                    <a:srgbClr val="FF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</a:rPr>
                <a:t>釆用二进制</a:t>
              </a:r>
              <a:r>
                <a:rPr lang="zh-CN" altLang="en-US" sz="1600" b="0" i="0" dirty="0">
                  <a:solidFill>
                    <a:srgbClr val="3F3F3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</a:rPr>
                <a:t>的形式进行</a:t>
              </a:r>
              <a:r>
                <a:rPr lang="zh-CN" altLang="en-US" sz="1600" b="0" i="0" u="sng" dirty="0">
                  <a:solidFill>
                    <a:srgbClr val="3F3F3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</a:rPr>
                <a:t>存储、运算、处理和传输</a:t>
              </a:r>
              <a:r>
                <a:rPr lang="zh-CN" altLang="en-US" sz="1600" b="0" i="0" dirty="0">
                  <a:solidFill>
                    <a:srgbClr val="3F3F3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</a:rPr>
                <a:t>的。</a:t>
              </a:r>
              <a:endParaRPr lang="zh-CN" altLang="en-US" sz="1600" b="0" i="0" dirty="0">
                <a:solidFill>
                  <a:srgbClr val="3F3F3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pic>
        <p:nvPicPr>
          <p:cNvPr id="38" name="图片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0325" y="2866582"/>
            <a:ext cx="2981325" cy="1419225"/>
          </a:xfrm>
          <a:prstGeom prst="rect">
            <a:avLst/>
          </a:prstGeom>
        </p:spPr>
      </p:pic>
      <p:sp>
        <p:nvSpPr>
          <p:cNvPr id="39" name="文本2"/>
          <p:cNvSpPr txBox="1"/>
          <p:nvPr/>
        </p:nvSpPr>
        <p:spPr>
          <a:xfrm>
            <a:off x="2800283" y="5540312"/>
            <a:ext cx="2857754" cy="557503"/>
          </a:xfrm>
          <a:prstGeom prst="rect">
            <a:avLst/>
          </a:prstGeom>
          <a:noFill/>
        </p:spPr>
        <p:txBody>
          <a:bodyPr anchor="t"/>
          <a:lstStyle/>
          <a:p>
            <a:pPr marL="0" algn="l">
              <a:lnSpc>
                <a:spcPts val="2800"/>
              </a:lnSpc>
            </a:pPr>
            <a:r>
              <a:rPr lang="zh-CN" altLang="en-US" sz="1600" b="0" i="0" dirty="0">
                <a:solidFill>
                  <a:srgbClr val="1A5CB3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 5*1024*1024*1024*1024*8</a:t>
            </a:r>
            <a:endParaRPr lang="zh-CN" altLang="en-US" sz="1600" b="0" i="0" dirty="0">
              <a:solidFill>
                <a:srgbClr val="1A5CB3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3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3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3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3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3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3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3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3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3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35" grpId="0" animBg="1"/>
      <p:bldP spid="16" grpId="0" animBg="1"/>
      <p:bldP spid="23" grpId="0" animBg="1"/>
      <p:bldP spid="7" grpId="0" animBg="1"/>
      <p:bldP spid="38" grpId="0" animBg="1"/>
      <p:bldP spid="17" grpId="0" animBg="1"/>
      <p:bldP spid="27" grpId="0" animBg="1"/>
      <p:bldP spid="10" grpId="0" animBg="1"/>
      <p:bldP spid="18" grpId="0" animBg="1"/>
      <p:bldP spid="31" grpId="0" animBg="1"/>
      <p:bldP spid="13" grpId="0" animBg="1"/>
      <p:bldP spid="3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1"/>
          <p:cNvGrpSpPr/>
          <p:nvPr/>
        </p:nvGrpSpPr>
        <p:grpSpPr>
          <a:xfrm>
            <a:off x="188919" y="113871"/>
            <a:ext cx="755075" cy="729605"/>
            <a:chOff x="0" y="0"/>
            <a:chExt cx="755075" cy="729605"/>
          </a:xfrm>
        </p:grpSpPr>
        <p:pic>
          <p:nvPicPr>
            <p:cNvPr id="3" name="图片2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151630" y="129004"/>
              <a:ext cx="451815" cy="471599"/>
            </a:xfrm>
            <a:prstGeom prst="rect">
              <a:avLst/>
            </a:prstGeom>
          </p:spPr>
        </p:pic>
        <p:pic>
          <p:nvPicPr>
            <p:cNvPr id="4" name="图片3"/>
            <p:cNvPicPr>
              <a:picLocks noChangeAspect="1"/>
            </p:cNvPicPr>
            <p:nvPr/>
          </p:nvPicPr>
          <p:blipFill>
            <a:blip r:embed="rId2"/>
            <a:srcRect l="15905" t="20000" r="16459" b="16216"/>
            <a:stretch>
              <a:fillRect/>
            </a:stretch>
          </p:blipFill>
          <p:spPr>
            <a:xfrm>
              <a:off x="0" y="0"/>
              <a:ext cx="755075" cy="729605"/>
            </a:xfrm>
            <a:prstGeom prst="rect">
              <a:avLst/>
            </a:prstGeom>
          </p:spPr>
        </p:pic>
      </p:grpSp>
      <p:pic>
        <p:nvPicPr>
          <p:cNvPr id="5" name="图片1"/>
          <p:cNvPicPr>
            <a:picLocks noChangeAspect="1"/>
          </p:cNvPicPr>
          <p:nvPr/>
        </p:nvPicPr>
        <p:blipFill>
          <a:blip r:embed="rId3"/>
          <a:srcRect t="93572"/>
          <a:stretch>
            <a:fillRect/>
          </a:stretch>
        </p:blipFill>
        <p:spPr>
          <a:xfrm>
            <a:off x="-85487" y="6418164"/>
            <a:ext cx="12277725" cy="440293"/>
          </a:xfrm>
          <a:prstGeom prst="rect">
            <a:avLst/>
          </a:prstGeom>
        </p:spPr>
      </p:pic>
      <p:sp>
        <p:nvSpPr>
          <p:cNvPr id="6" name="文本1"/>
          <p:cNvSpPr txBox="1"/>
          <p:nvPr/>
        </p:nvSpPr>
        <p:spPr>
          <a:xfrm>
            <a:off x="944089" y="169202"/>
            <a:ext cx="5052717" cy="619068"/>
          </a:xfrm>
          <a:prstGeom prst="rect">
            <a:avLst/>
          </a:prstGeom>
          <a:noFill/>
        </p:spPr>
        <p:txBody>
          <a:bodyPr anchor="t"/>
          <a:lstStyle/>
          <a:p>
            <a:pPr marL="0" algn="l">
              <a:lnSpc>
                <a:spcPts val="3300"/>
              </a:lnSpc>
            </a:pPr>
            <a:r>
              <a:rPr lang="zh-CN" altLang="en-US" sz="2800" b="1" i="0" dirty="0">
                <a:solidFill>
                  <a:srgbClr val="0071C2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编码的基本方式——文字编码</a:t>
            </a:r>
            <a:endParaRPr lang="zh-CN" altLang="en-US" sz="2800" b="1" i="0" dirty="0">
              <a:solidFill>
                <a:srgbClr val="0071C2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" name="文本2"/>
          <p:cNvSpPr txBox="1"/>
          <p:nvPr/>
        </p:nvSpPr>
        <p:spPr>
          <a:xfrm>
            <a:off x="361474" y="169545"/>
            <a:ext cx="409797" cy="619068"/>
          </a:xfrm>
          <a:prstGeom prst="rect">
            <a:avLst/>
          </a:prstGeom>
          <a:noFill/>
        </p:spPr>
        <p:txBody>
          <a:bodyPr anchor="t"/>
          <a:lstStyle/>
          <a:p>
            <a:pPr marL="0" algn="l">
              <a:lnSpc>
                <a:spcPts val="3300"/>
              </a:lnSpc>
            </a:pPr>
            <a:r>
              <a:rPr lang="zh-CN" altLang="en-US" sz="2800" b="1" i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2</a:t>
            </a:r>
            <a:endParaRPr lang="zh-CN" altLang="en-US" sz="2800" b="1" i="0" dirty="0">
              <a:solidFill>
                <a:srgbClr val="FFFFFF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8" name="组合2"/>
          <p:cNvGrpSpPr/>
          <p:nvPr/>
        </p:nvGrpSpPr>
        <p:grpSpPr>
          <a:xfrm>
            <a:off x="1169460" y="1138133"/>
            <a:ext cx="2132648" cy="889606"/>
            <a:chOff x="0" y="0"/>
            <a:chExt cx="2132648" cy="889606"/>
          </a:xfrm>
        </p:grpSpPr>
        <p:sp>
          <p:nvSpPr>
            <p:cNvPr id="9" name="形状5"/>
            <p:cNvSpPr txBox="1"/>
            <p:nvPr/>
          </p:nvSpPr>
          <p:spPr>
            <a:xfrm>
              <a:off x="68806" y="128186"/>
              <a:ext cx="467210" cy="487680"/>
            </a:xfrm>
            <a:custGeom>
              <a:avLst/>
              <a:gdLst>
                <a:gd name="connsiteX0" fmla="*/ 83687 w 467210"/>
                <a:gd name="connsiteY0" fmla="*/ 0 h 487680"/>
                <a:gd name="connsiteX1" fmla="*/ 418433 w 467210"/>
                <a:gd name="connsiteY1" fmla="*/ 0 h 487680"/>
                <a:gd name="connsiteX2" fmla="*/ 429987 w 467210"/>
                <a:gd name="connsiteY2" fmla="*/ 0 h 487680"/>
                <a:gd name="connsiteX3" fmla="*/ 467211 w 467210"/>
                <a:gd name="connsiteY3" fmla="*/ 17497 h 487680"/>
                <a:gd name="connsiteX4" fmla="*/ 39453 w 467210"/>
                <a:gd name="connsiteY4" fmla="*/ 487680 h 487680"/>
                <a:gd name="connsiteX5" fmla="*/ 24508 w 467210"/>
                <a:gd name="connsiteY5" fmla="*/ 477612 h 487680"/>
                <a:gd name="connsiteX6" fmla="*/ 9363 w 467210"/>
                <a:gd name="connsiteY6" fmla="*/ 462467 h 487680"/>
                <a:gd name="connsiteX7" fmla="*/ 0 w 467210"/>
                <a:gd name="connsiteY7" fmla="*/ 83687 h 487680"/>
                <a:gd name="connsiteX8" fmla="*/ 0 w 467210"/>
                <a:gd name="connsiteY8" fmla="*/ 37471 h 487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7211" h="487680">
                  <a:moveTo>
                    <a:pt x="83687" y="0"/>
                  </a:moveTo>
                  <a:lnTo>
                    <a:pt x="418433" y="0"/>
                  </a:lnTo>
                  <a:cubicBezTo>
                    <a:pt x="429987" y="0"/>
                    <a:pt x="440998" y="2343"/>
                    <a:pt x="451009" y="6572"/>
                  </a:cubicBezTo>
                  <a:lnTo>
                    <a:pt x="467211" y="17497"/>
                  </a:lnTo>
                  <a:lnTo>
                    <a:pt x="39453" y="487680"/>
                  </a:lnTo>
                  <a:lnTo>
                    <a:pt x="24508" y="477612"/>
                  </a:lnTo>
                  <a:cubicBezTo>
                    <a:pt x="9363" y="462467"/>
                    <a:pt x="0" y="441541"/>
                    <a:pt x="0" y="418433"/>
                  </a:cubicBezTo>
                  <a:lnTo>
                    <a:pt x="0" y="83687"/>
                  </a:lnTo>
                  <a:cubicBezTo>
                    <a:pt x="0" y="37471"/>
                    <a:pt x="37471" y="0"/>
                    <a:pt x="83687" y="0"/>
                  </a:cubicBezTo>
                  <a:close/>
                </a:path>
              </a:pathLst>
            </a:custGeom>
            <a:solidFill>
              <a:srgbClr val="FD8876">
                <a:alpha val="100000"/>
              </a:srgbClr>
            </a:solidFill>
            <a:ln w="9525">
              <a:solidFill>
                <a:srgbClr val="FFFFFF">
                  <a:alpha val="0"/>
                </a:srgbClr>
              </a:solidFill>
            </a:ln>
          </p:spPr>
          <p:txBody>
            <a:bodyPr anchor="ctr"/>
            <a:lstStyle/>
            <a:p>
              <a:pPr marL="0" algn="ctr"/>
            </a:p>
          </p:txBody>
        </p:sp>
        <p:sp>
          <p:nvSpPr>
            <p:cNvPr id="10" name="形状6"/>
            <p:cNvSpPr txBox="1"/>
            <p:nvPr/>
          </p:nvSpPr>
          <p:spPr>
            <a:xfrm>
              <a:off x="0" y="51985"/>
              <a:ext cx="467210" cy="487680"/>
            </a:xfrm>
            <a:custGeom>
              <a:avLst/>
              <a:gdLst>
                <a:gd name="connsiteX0" fmla="*/ 83687 w 467210"/>
                <a:gd name="connsiteY0" fmla="*/ 0 h 487680"/>
                <a:gd name="connsiteX1" fmla="*/ 418433 w 467210"/>
                <a:gd name="connsiteY1" fmla="*/ 0 h 487680"/>
                <a:gd name="connsiteX2" fmla="*/ 429987 w 467210"/>
                <a:gd name="connsiteY2" fmla="*/ 0 h 487680"/>
                <a:gd name="connsiteX3" fmla="*/ 467211 w 467210"/>
                <a:gd name="connsiteY3" fmla="*/ 17497 h 487680"/>
                <a:gd name="connsiteX4" fmla="*/ 39453 w 467210"/>
                <a:gd name="connsiteY4" fmla="*/ 487680 h 487680"/>
                <a:gd name="connsiteX5" fmla="*/ 24508 w 467210"/>
                <a:gd name="connsiteY5" fmla="*/ 477612 h 487680"/>
                <a:gd name="connsiteX6" fmla="*/ 9363 w 467210"/>
                <a:gd name="connsiteY6" fmla="*/ 462467 h 487680"/>
                <a:gd name="connsiteX7" fmla="*/ 0 w 467210"/>
                <a:gd name="connsiteY7" fmla="*/ 83687 h 487680"/>
                <a:gd name="connsiteX8" fmla="*/ 0 w 467210"/>
                <a:gd name="connsiteY8" fmla="*/ 37471 h 487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7211" h="487680">
                  <a:moveTo>
                    <a:pt x="83687" y="0"/>
                  </a:moveTo>
                  <a:lnTo>
                    <a:pt x="418433" y="0"/>
                  </a:lnTo>
                  <a:cubicBezTo>
                    <a:pt x="429987" y="0"/>
                    <a:pt x="440998" y="2343"/>
                    <a:pt x="451009" y="6572"/>
                  </a:cubicBezTo>
                  <a:lnTo>
                    <a:pt x="467211" y="17497"/>
                  </a:lnTo>
                  <a:lnTo>
                    <a:pt x="39453" y="487680"/>
                  </a:lnTo>
                  <a:lnTo>
                    <a:pt x="24508" y="477612"/>
                  </a:lnTo>
                  <a:cubicBezTo>
                    <a:pt x="9363" y="462467"/>
                    <a:pt x="0" y="441541"/>
                    <a:pt x="0" y="418433"/>
                  </a:cubicBezTo>
                  <a:lnTo>
                    <a:pt x="0" y="83687"/>
                  </a:lnTo>
                  <a:cubicBezTo>
                    <a:pt x="0" y="37471"/>
                    <a:pt x="37471" y="0"/>
                    <a:pt x="83687" y="0"/>
                  </a:cubicBezTo>
                  <a:close/>
                </a:path>
              </a:pathLst>
            </a:custGeom>
            <a:solidFill>
              <a:srgbClr val="FFFFFF">
                <a:alpha val="0"/>
              </a:srgbClr>
            </a:solidFill>
            <a:ln w="38100">
              <a:solidFill>
                <a:srgbClr val="273062">
                  <a:alpha val="100000"/>
                </a:srgbClr>
              </a:solidFill>
              <a:prstDash val="solid"/>
            </a:ln>
          </p:spPr>
          <p:txBody>
            <a:bodyPr anchor="ctr"/>
            <a:lstStyle/>
            <a:p>
              <a:pPr marL="0" algn="ctr"/>
            </a:p>
          </p:txBody>
        </p:sp>
        <p:sp>
          <p:nvSpPr>
            <p:cNvPr id="11" name="形状7"/>
            <p:cNvSpPr txBox="1"/>
            <p:nvPr/>
          </p:nvSpPr>
          <p:spPr>
            <a:xfrm>
              <a:off x="291950" y="0"/>
              <a:ext cx="1840698" cy="645160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solidFill>
                <a:srgbClr val="FFFFFF">
                  <a:alpha val="0"/>
                </a:srgbClr>
              </a:solidFill>
            </a:ln>
          </p:spPr>
          <p:txBody>
            <a:bodyPr anchor="ctr"/>
            <a:lstStyle/>
            <a:p>
              <a:pPr marL="0" algn="ctr"/>
            </a:p>
          </p:txBody>
        </p:sp>
        <p:sp>
          <p:nvSpPr>
            <p:cNvPr id="12" name="文本8"/>
            <p:cNvSpPr txBox="1"/>
            <p:nvPr/>
          </p:nvSpPr>
          <p:spPr>
            <a:xfrm>
              <a:off x="485699" y="53949"/>
              <a:ext cx="1031072" cy="835657"/>
            </a:xfrm>
            <a:prstGeom prst="rect">
              <a:avLst/>
            </a:prstGeom>
            <a:noFill/>
          </p:spPr>
          <p:txBody>
            <a:bodyPr anchor="t"/>
            <a:lstStyle/>
            <a:p>
              <a:pPr marL="0" algn="l"/>
              <a:r>
                <a:rPr lang="zh-CN" altLang="en-US" sz="2400" b="1" i="0" dirty="0">
                  <a:solidFill>
                    <a:srgbClr val="1F497D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</a:rPr>
                <a:t>练习</a:t>
              </a:r>
              <a:endParaRPr lang="zh-CN" altLang="en-US" sz="2400" b="1" i="0" dirty="0">
                <a:solidFill>
                  <a:srgbClr val="1F497D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13" name="文本3"/>
          <p:cNvSpPr txBox="1"/>
          <p:nvPr/>
        </p:nvSpPr>
        <p:spPr>
          <a:xfrm>
            <a:off x="1425692" y="1889531"/>
            <a:ext cx="10001793" cy="1973984"/>
          </a:xfrm>
          <a:prstGeom prst="rect">
            <a:avLst/>
          </a:prstGeom>
          <a:noFill/>
        </p:spPr>
        <p:txBody>
          <a:bodyPr anchor="t"/>
          <a:lstStyle/>
          <a:p>
            <a:pPr marL="0" algn="l"/>
            <a:r>
              <a:rPr lang="zh-CN" altLang="en-US" sz="1900" b="1" i="0" dirty="0">
                <a:solidFill>
                  <a:srgbClr val="000000">
                    <a:alpha val="100000"/>
                  </a:srgbClr>
                </a:solidFill>
                <a:latin typeface="等线"/>
                <a:ea typeface="等线"/>
              </a:rPr>
              <a:t>1．下列编码方式中，属于单字节编码的是（      ）。</a:t>
            </a:r>
            <a:endParaRPr lang="zh-CN" altLang="en-US" sz="1900" b="1" i="0" dirty="0">
              <a:solidFill>
                <a:srgbClr val="000000">
                  <a:alpha val="100000"/>
                </a:srgbClr>
              </a:solidFill>
              <a:latin typeface="等线"/>
              <a:ea typeface="等线"/>
            </a:endParaRPr>
          </a:p>
          <a:p>
            <a:pPr marL="0" algn="l">
              <a:lnSpc>
                <a:spcPts val="5700"/>
              </a:lnSpc>
            </a:pPr>
            <a:r>
              <a:rPr lang="zh-CN" altLang="en-US" sz="1050" b="0" i="0" dirty="0">
                <a:solidFill>
                  <a:srgbClr val="000000">
                    <a:alpha val="100000"/>
                  </a:srgbClr>
                </a:solidFill>
                <a:latin typeface="等线"/>
                <a:ea typeface="等线"/>
              </a:rPr>
              <a:t>	</a:t>
            </a:r>
            <a:r>
              <a:rPr lang="zh-CN" altLang="en-US" sz="1900" b="1" i="0" dirty="0">
                <a:solidFill>
                  <a:srgbClr val="000000">
                    <a:alpha val="100000"/>
                  </a:srgbClr>
                </a:solidFill>
                <a:latin typeface="等线"/>
                <a:ea typeface="等线"/>
              </a:rPr>
              <a:t>A．ASCII码				  B．GBK</a:t>
            </a:r>
            <a:endParaRPr lang="zh-CN" altLang="en-US" sz="1900" b="1" i="0" dirty="0">
              <a:solidFill>
                <a:srgbClr val="000000">
                  <a:alpha val="100000"/>
                </a:srgbClr>
              </a:solidFill>
              <a:latin typeface="等线"/>
              <a:ea typeface="等线"/>
            </a:endParaRPr>
          </a:p>
          <a:p>
            <a:pPr marL="0" algn="l">
              <a:lnSpc>
                <a:spcPts val="5700"/>
              </a:lnSpc>
            </a:pPr>
            <a:r>
              <a:rPr lang="zh-CN" altLang="en-US" sz="1050" b="0" i="0" dirty="0">
                <a:solidFill>
                  <a:srgbClr val="000000">
                    <a:alpha val="100000"/>
                  </a:srgbClr>
                </a:solidFill>
                <a:latin typeface="等线"/>
                <a:ea typeface="等线"/>
              </a:rPr>
              <a:t>	</a:t>
            </a:r>
            <a:r>
              <a:rPr lang="zh-CN" altLang="en-US" sz="1900" b="1" i="0" dirty="0">
                <a:solidFill>
                  <a:srgbClr val="000000">
                    <a:alpha val="100000"/>
                  </a:srgbClr>
                </a:solidFill>
                <a:latin typeface="等线"/>
                <a:ea typeface="等线"/>
              </a:rPr>
              <a:t>C．图像压缩				D．统一码数字</a:t>
            </a:r>
            <a:endParaRPr lang="zh-CN" altLang="en-US" sz="1900" b="1" i="0" dirty="0">
              <a:solidFill>
                <a:srgbClr val="000000">
                  <a:alpha val="100000"/>
                </a:srgbClr>
              </a:solidFill>
              <a:latin typeface="等线"/>
              <a:ea typeface="等线"/>
            </a:endParaRPr>
          </a:p>
        </p:txBody>
      </p:sp>
      <p:sp>
        <p:nvSpPr>
          <p:cNvPr id="14" name="文本4"/>
          <p:cNvSpPr txBox="1"/>
          <p:nvPr/>
        </p:nvSpPr>
        <p:spPr>
          <a:xfrm>
            <a:off x="6237799" y="1777089"/>
            <a:ext cx="571500" cy="693356"/>
          </a:xfrm>
          <a:prstGeom prst="rect">
            <a:avLst/>
          </a:prstGeom>
          <a:noFill/>
        </p:spPr>
        <p:txBody>
          <a:bodyPr anchor="t"/>
          <a:lstStyle/>
          <a:p>
            <a:pPr marL="0" algn="l"/>
            <a:r>
              <a:rPr lang="zh-CN" altLang="en-US" sz="3000" b="0" i="0" dirty="0">
                <a:solidFill>
                  <a:srgbClr val="C72727">
                    <a:alpha val="100000"/>
                  </a:srgbClr>
                </a:solidFill>
                <a:latin typeface="等线"/>
                <a:ea typeface="等线"/>
              </a:rPr>
              <a:t>A</a:t>
            </a:r>
            <a:endParaRPr lang="zh-CN" altLang="en-US" sz="3000" b="0" i="0" dirty="0">
              <a:solidFill>
                <a:srgbClr val="C72727">
                  <a:alpha val="100000"/>
                </a:srgbClr>
              </a:solidFill>
              <a:latin typeface="等线"/>
              <a:ea typeface="等线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1"/>
          <p:cNvGrpSpPr/>
          <p:nvPr/>
        </p:nvGrpSpPr>
        <p:grpSpPr>
          <a:xfrm>
            <a:off x="188919" y="113871"/>
            <a:ext cx="755075" cy="729605"/>
            <a:chOff x="0" y="0"/>
            <a:chExt cx="755075" cy="729605"/>
          </a:xfrm>
        </p:grpSpPr>
        <p:pic>
          <p:nvPicPr>
            <p:cNvPr id="3" name="图片2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151630" y="129004"/>
              <a:ext cx="451815" cy="471599"/>
            </a:xfrm>
            <a:prstGeom prst="rect">
              <a:avLst/>
            </a:prstGeom>
          </p:spPr>
        </p:pic>
        <p:pic>
          <p:nvPicPr>
            <p:cNvPr id="4" name="图片3"/>
            <p:cNvPicPr>
              <a:picLocks noChangeAspect="1"/>
            </p:cNvPicPr>
            <p:nvPr/>
          </p:nvPicPr>
          <p:blipFill>
            <a:blip r:embed="rId2"/>
            <a:srcRect l="15905" t="20000" r="16459" b="16216"/>
            <a:stretch>
              <a:fillRect/>
            </a:stretch>
          </p:blipFill>
          <p:spPr>
            <a:xfrm>
              <a:off x="0" y="0"/>
              <a:ext cx="755075" cy="729605"/>
            </a:xfrm>
            <a:prstGeom prst="rect">
              <a:avLst/>
            </a:prstGeom>
          </p:spPr>
        </p:pic>
      </p:grpSp>
      <p:pic>
        <p:nvPicPr>
          <p:cNvPr id="5" name="图片1"/>
          <p:cNvPicPr>
            <a:picLocks noChangeAspect="1"/>
          </p:cNvPicPr>
          <p:nvPr/>
        </p:nvPicPr>
        <p:blipFill>
          <a:blip r:embed="rId3"/>
          <a:srcRect t="93572"/>
          <a:stretch>
            <a:fillRect/>
          </a:stretch>
        </p:blipFill>
        <p:spPr>
          <a:xfrm>
            <a:off x="-85487" y="6418164"/>
            <a:ext cx="12277725" cy="440293"/>
          </a:xfrm>
          <a:prstGeom prst="rect">
            <a:avLst/>
          </a:prstGeom>
        </p:spPr>
      </p:pic>
      <p:sp>
        <p:nvSpPr>
          <p:cNvPr id="6" name="文本1"/>
          <p:cNvSpPr txBox="1"/>
          <p:nvPr/>
        </p:nvSpPr>
        <p:spPr>
          <a:xfrm>
            <a:off x="944089" y="169202"/>
            <a:ext cx="5052717" cy="619068"/>
          </a:xfrm>
          <a:prstGeom prst="rect">
            <a:avLst/>
          </a:prstGeom>
          <a:noFill/>
        </p:spPr>
        <p:txBody>
          <a:bodyPr anchor="t"/>
          <a:lstStyle/>
          <a:p>
            <a:pPr marL="0" algn="l">
              <a:lnSpc>
                <a:spcPts val="3300"/>
              </a:lnSpc>
            </a:pPr>
            <a:r>
              <a:rPr lang="zh-CN" altLang="en-US" sz="2800" b="1" i="0" dirty="0">
                <a:solidFill>
                  <a:srgbClr val="0071C2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编码的基本方式——文字编码</a:t>
            </a:r>
            <a:endParaRPr lang="zh-CN" altLang="en-US" sz="2800" b="1" i="0" dirty="0">
              <a:solidFill>
                <a:srgbClr val="0071C2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" name="文本2"/>
          <p:cNvSpPr txBox="1"/>
          <p:nvPr/>
        </p:nvSpPr>
        <p:spPr>
          <a:xfrm>
            <a:off x="361474" y="169545"/>
            <a:ext cx="409797" cy="619068"/>
          </a:xfrm>
          <a:prstGeom prst="rect">
            <a:avLst/>
          </a:prstGeom>
          <a:noFill/>
        </p:spPr>
        <p:txBody>
          <a:bodyPr anchor="t"/>
          <a:lstStyle/>
          <a:p>
            <a:pPr marL="0" algn="l">
              <a:lnSpc>
                <a:spcPts val="3300"/>
              </a:lnSpc>
            </a:pPr>
            <a:r>
              <a:rPr lang="zh-CN" altLang="en-US" sz="2800" b="1" i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2</a:t>
            </a:r>
            <a:endParaRPr lang="zh-CN" altLang="en-US" sz="2800" b="1" i="0" dirty="0">
              <a:solidFill>
                <a:srgbClr val="FFFFFF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8" name="组合2"/>
          <p:cNvGrpSpPr/>
          <p:nvPr/>
        </p:nvGrpSpPr>
        <p:grpSpPr>
          <a:xfrm>
            <a:off x="1169460" y="1138133"/>
            <a:ext cx="2132648" cy="889606"/>
            <a:chOff x="0" y="0"/>
            <a:chExt cx="2132648" cy="889606"/>
          </a:xfrm>
        </p:grpSpPr>
        <p:sp>
          <p:nvSpPr>
            <p:cNvPr id="9" name="形状5"/>
            <p:cNvSpPr txBox="1"/>
            <p:nvPr/>
          </p:nvSpPr>
          <p:spPr>
            <a:xfrm>
              <a:off x="68806" y="128186"/>
              <a:ext cx="467210" cy="487680"/>
            </a:xfrm>
            <a:custGeom>
              <a:avLst/>
              <a:gdLst>
                <a:gd name="connsiteX0" fmla="*/ 83687 w 467210"/>
                <a:gd name="connsiteY0" fmla="*/ 0 h 487680"/>
                <a:gd name="connsiteX1" fmla="*/ 418433 w 467210"/>
                <a:gd name="connsiteY1" fmla="*/ 0 h 487680"/>
                <a:gd name="connsiteX2" fmla="*/ 429987 w 467210"/>
                <a:gd name="connsiteY2" fmla="*/ 0 h 487680"/>
                <a:gd name="connsiteX3" fmla="*/ 467211 w 467210"/>
                <a:gd name="connsiteY3" fmla="*/ 17497 h 487680"/>
                <a:gd name="connsiteX4" fmla="*/ 39453 w 467210"/>
                <a:gd name="connsiteY4" fmla="*/ 487680 h 487680"/>
                <a:gd name="connsiteX5" fmla="*/ 24508 w 467210"/>
                <a:gd name="connsiteY5" fmla="*/ 477612 h 487680"/>
                <a:gd name="connsiteX6" fmla="*/ 9363 w 467210"/>
                <a:gd name="connsiteY6" fmla="*/ 462467 h 487680"/>
                <a:gd name="connsiteX7" fmla="*/ 0 w 467210"/>
                <a:gd name="connsiteY7" fmla="*/ 83687 h 487680"/>
                <a:gd name="connsiteX8" fmla="*/ 0 w 467210"/>
                <a:gd name="connsiteY8" fmla="*/ 37471 h 487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7211" h="487680">
                  <a:moveTo>
                    <a:pt x="83687" y="0"/>
                  </a:moveTo>
                  <a:lnTo>
                    <a:pt x="418433" y="0"/>
                  </a:lnTo>
                  <a:cubicBezTo>
                    <a:pt x="429987" y="0"/>
                    <a:pt x="440998" y="2343"/>
                    <a:pt x="451009" y="6572"/>
                  </a:cubicBezTo>
                  <a:lnTo>
                    <a:pt x="467211" y="17497"/>
                  </a:lnTo>
                  <a:lnTo>
                    <a:pt x="39453" y="487680"/>
                  </a:lnTo>
                  <a:lnTo>
                    <a:pt x="24508" y="477612"/>
                  </a:lnTo>
                  <a:cubicBezTo>
                    <a:pt x="9363" y="462467"/>
                    <a:pt x="0" y="441541"/>
                    <a:pt x="0" y="418433"/>
                  </a:cubicBezTo>
                  <a:lnTo>
                    <a:pt x="0" y="83687"/>
                  </a:lnTo>
                  <a:cubicBezTo>
                    <a:pt x="0" y="37471"/>
                    <a:pt x="37471" y="0"/>
                    <a:pt x="83687" y="0"/>
                  </a:cubicBezTo>
                  <a:close/>
                </a:path>
              </a:pathLst>
            </a:custGeom>
            <a:solidFill>
              <a:srgbClr val="FD8876">
                <a:alpha val="100000"/>
              </a:srgbClr>
            </a:solidFill>
            <a:ln w="9525">
              <a:solidFill>
                <a:srgbClr val="FFFFFF">
                  <a:alpha val="0"/>
                </a:srgbClr>
              </a:solidFill>
            </a:ln>
          </p:spPr>
          <p:txBody>
            <a:bodyPr anchor="ctr"/>
            <a:lstStyle/>
            <a:p>
              <a:pPr marL="0" algn="ctr"/>
            </a:p>
          </p:txBody>
        </p:sp>
        <p:sp>
          <p:nvSpPr>
            <p:cNvPr id="10" name="形状6"/>
            <p:cNvSpPr txBox="1"/>
            <p:nvPr/>
          </p:nvSpPr>
          <p:spPr>
            <a:xfrm>
              <a:off x="0" y="51985"/>
              <a:ext cx="467210" cy="487680"/>
            </a:xfrm>
            <a:custGeom>
              <a:avLst/>
              <a:gdLst>
                <a:gd name="connsiteX0" fmla="*/ 83687 w 467210"/>
                <a:gd name="connsiteY0" fmla="*/ 0 h 487680"/>
                <a:gd name="connsiteX1" fmla="*/ 418433 w 467210"/>
                <a:gd name="connsiteY1" fmla="*/ 0 h 487680"/>
                <a:gd name="connsiteX2" fmla="*/ 429987 w 467210"/>
                <a:gd name="connsiteY2" fmla="*/ 0 h 487680"/>
                <a:gd name="connsiteX3" fmla="*/ 467211 w 467210"/>
                <a:gd name="connsiteY3" fmla="*/ 17497 h 487680"/>
                <a:gd name="connsiteX4" fmla="*/ 39453 w 467210"/>
                <a:gd name="connsiteY4" fmla="*/ 487680 h 487680"/>
                <a:gd name="connsiteX5" fmla="*/ 24508 w 467210"/>
                <a:gd name="connsiteY5" fmla="*/ 477612 h 487680"/>
                <a:gd name="connsiteX6" fmla="*/ 9363 w 467210"/>
                <a:gd name="connsiteY6" fmla="*/ 462467 h 487680"/>
                <a:gd name="connsiteX7" fmla="*/ 0 w 467210"/>
                <a:gd name="connsiteY7" fmla="*/ 83687 h 487680"/>
                <a:gd name="connsiteX8" fmla="*/ 0 w 467210"/>
                <a:gd name="connsiteY8" fmla="*/ 37471 h 487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7211" h="487680">
                  <a:moveTo>
                    <a:pt x="83687" y="0"/>
                  </a:moveTo>
                  <a:lnTo>
                    <a:pt x="418433" y="0"/>
                  </a:lnTo>
                  <a:cubicBezTo>
                    <a:pt x="429987" y="0"/>
                    <a:pt x="440998" y="2343"/>
                    <a:pt x="451009" y="6572"/>
                  </a:cubicBezTo>
                  <a:lnTo>
                    <a:pt x="467211" y="17497"/>
                  </a:lnTo>
                  <a:lnTo>
                    <a:pt x="39453" y="487680"/>
                  </a:lnTo>
                  <a:lnTo>
                    <a:pt x="24508" y="477612"/>
                  </a:lnTo>
                  <a:cubicBezTo>
                    <a:pt x="9363" y="462467"/>
                    <a:pt x="0" y="441541"/>
                    <a:pt x="0" y="418433"/>
                  </a:cubicBezTo>
                  <a:lnTo>
                    <a:pt x="0" y="83687"/>
                  </a:lnTo>
                  <a:cubicBezTo>
                    <a:pt x="0" y="37471"/>
                    <a:pt x="37471" y="0"/>
                    <a:pt x="83687" y="0"/>
                  </a:cubicBezTo>
                  <a:close/>
                </a:path>
              </a:pathLst>
            </a:custGeom>
            <a:solidFill>
              <a:srgbClr val="FFFFFF">
                <a:alpha val="0"/>
              </a:srgbClr>
            </a:solidFill>
            <a:ln w="38100">
              <a:solidFill>
                <a:srgbClr val="273062">
                  <a:alpha val="100000"/>
                </a:srgbClr>
              </a:solidFill>
              <a:prstDash val="solid"/>
            </a:ln>
          </p:spPr>
          <p:txBody>
            <a:bodyPr anchor="ctr"/>
            <a:lstStyle/>
            <a:p>
              <a:pPr marL="0" algn="ctr"/>
            </a:p>
          </p:txBody>
        </p:sp>
        <p:sp>
          <p:nvSpPr>
            <p:cNvPr id="11" name="形状7"/>
            <p:cNvSpPr txBox="1"/>
            <p:nvPr/>
          </p:nvSpPr>
          <p:spPr>
            <a:xfrm>
              <a:off x="291950" y="0"/>
              <a:ext cx="1840698" cy="645160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solidFill>
                <a:srgbClr val="FFFFFF">
                  <a:alpha val="0"/>
                </a:srgbClr>
              </a:solidFill>
            </a:ln>
          </p:spPr>
          <p:txBody>
            <a:bodyPr anchor="ctr"/>
            <a:lstStyle/>
            <a:p>
              <a:pPr marL="0" algn="ctr"/>
            </a:p>
          </p:txBody>
        </p:sp>
        <p:sp>
          <p:nvSpPr>
            <p:cNvPr id="12" name="文本9"/>
            <p:cNvSpPr txBox="1"/>
            <p:nvPr/>
          </p:nvSpPr>
          <p:spPr>
            <a:xfrm>
              <a:off x="485699" y="53949"/>
              <a:ext cx="1031072" cy="835657"/>
            </a:xfrm>
            <a:prstGeom prst="rect">
              <a:avLst/>
            </a:prstGeom>
            <a:noFill/>
          </p:spPr>
          <p:txBody>
            <a:bodyPr anchor="t"/>
            <a:lstStyle/>
            <a:p>
              <a:pPr marL="0" algn="l"/>
              <a:r>
                <a:rPr lang="zh-CN" altLang="en-US" sz="2400" b="1" i="0" dirty="0">
                  <a:solidFill>
                    <a:srgbClr val="1F497D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</a:rPr>
                <a:t>练习</a:t>
              </a:r>
              <a:endParaRPr lang="zh-CN" altLang="en-US" sz="2400" b="1" i="0" dirty="0">
                <a:solidFill>
                  <a:srgbClr val="1F497D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13" name="文本3"/>
          <p:cNvSpPr txBox="1"/>
          <p:nvPr/>
        </p:nvSpPr>
        <p:spPr>
          <a:xfrm>
            <a:off x="1425692" y="1889531"/>
            <a:ext cx="10001793" cy="2677945"/>
          </a:xfrm>
          <a:prstGeom prst="rect">
            <a:avLst/>
          </a:prstGeom>
          <a:noFill/>
        </p:spPr>
        <p:txBody>
          <a:bodyPr anchor="t"/>
          <a:lstStyle/>
          <a:p>
            <a:pPr marL="0" algn="l"/>
            <a:r>
              <a:rPr lang="zh-CN" altLang="en-US" sz="1900" b="1" i="0" dirty="0">
                <a:solidFill>
                  <a:srgbClr val="000000">
                    <a:alpha val="100000"/>
                  </a:srgbClr>
                </a:solidFill>
                <a:latin typeface="等线"/>
                <a:ea typeface="等线"/>
              </a:rPr>
              <a:t>2．英文大写字母A的ASCII码值（十进制数）是(      )。</a:t>
            </a:r>
            <a:endParaRPr lang="zh-CN" altLang="en-US" sz="1900" b="1" i="0" dirty="0">
              <a:solidFill>
                <a:srgbClr val="000000">
                  <a:alpha val="100000"/>
                </a:srgbClr>
              </a:solidFill>
              <a:latin typeface="等线"/>
              <a:ea typeface="等线"/>
            </a:endParaRPr>
          </a:p>
          <a:p>
            <a:pPr marL="0" algn="l"/>
          </a:p>
          <a:p>
            <a:pPr marL="0" algn="l"/>
          </a:p>
          <a:p>
            <a:pPr marL="0" algn="l"/>
          </a:p>
          <a:p>
            <a:pPr marL="0" algn="l"/>
          </a:p>
          <a:p>
            <a:pPr marL="0" algn="l">
              <a:lnSpc>
                <a:spcPts val="5700"/>
              </a:lnSpc>
            </a:pPr>
            <a:r>
              <a:rPr lang="zh-CN" altLang="en-US" sz="1050" b="0" i="0" dirty="0">
                <a:solidFill>
                  <a:srgbClr val="000000">
                    <a:alpha val="100000"/>
                  </a:srgbClr>
                </a:solidFill>
                <a:latin typeface="等线"/>
                <a:ea typeface="等线"/>
              </a:rPr>
              <a:t>	</a:t>
            </a:r>
            <a:r>
              <a:rPr lang="zh-CN" altLang="en-US" sz="1900" b="1" i="0" dirty="0">
                <a:solidFill>
                  <a:srgbClr val="000000">
                    <a:alpha val="100000"/>
                  </a:srgbClr>
                </a:solidFill>
                <a:latin typeface="等线"/>
                <a:ea typeface="等线"/>
              </a:rPr>
              <a:t>A．65				  B．66</a:t>
            </a:r>
            <a:endParaRPr lang="zh-CN" altLang="en-US" sz="1900" b="1" i="0" dirty="0">
              <a:solidFill>
                <a:srgbClr val="000000">
                  <a:alpha val="100000"/>
                </a:srgbClr>
              </a:solidFill>
              <a:latin typeface="等线"/>
              <a:ea typeface="等线"/>
            </a:endParaRPr>
          </a:p>
          <a:p>
            <a:pPr marL="0" algn="l">
              <a:lnSpc>
                <a:spcPts val="5700"/>
              </a:lnSpc>
            </a:pPr>
            <a:r>
              <a:rPr lang="zh-CN" altLang="en-US" sz="1050" b="0" i="0" dirty="0">
                <a:solidFill>
                  <a:srgbClr val="000000">
                    <a:alpha val="100000"/>
                  </a:srgbClr>
                </a:solidFill>
                <a:latin typeface="等线"/>
                <a:ea typeface="等线"/>
              </a:rPr>
              <a:t>	</a:t>
            </a:r>
            <a:r>
              <a:rPr lang="zh-CN" altLang="en-US" sz="1900" b="1" i="0" dirty="0">
                <a:solidFill>
                  <a:srgbClr val="000000">
                    <a:alpha val="100000"/>
                  </a:srgbClr>
                </a:solidFill>
                <a:latin typeface="等线"/>
                <a:ea typeface="等线"/>
              </a:rPr>
              <a:t>C．97			  	D．98</a:t>
            </a:r>
            <a:endParaRPr lang="zh-CN" altLang="en-US" sz="1900" b="1" i="0" dirty="0">
              <a:solidFill>
                <a:srgbClr val="000000">
                  <a:alpha val="100000"/>
                </a:srgbClr>
              </a:solidFill>
              <a:latin typeface="等线"/>
              <a:ea typeface="等线"/>
            </a:endParaRPr>
          </a:p>
        </p:txBody>
      </p:sp>
      <p:sp>
        <p:nvSpPr>
          <p:cNvPr id="14" name="文本8"/>
          <p:cNvSpPr txBox="1"/>
          <p:nvPr/>
        </p:nvSpPr>
        <p:spPr>
          <a:xfrm>
            <a:off x="6696408" y="1803044"/>
            <a:ext cx="571500" cy="693356"/>
          </a:xfrm>
          <a:prstGeom prst="rect">
            <a:avLst/>
          </a:prstGeom>
          <a:noFill/>
        </p:spPr>
        <p:txBody>
          <a:bodyPr anchor="t"/>
          <a:lstStyle/>
          <a:p>
            <a:pPr marL="0" algn="l"/>
            <a:r>
              <a:rPr lang="zh-CN" altLang="en-US" sz="3000" b="0" i="0" dirty="0">
                <a:solidFill>
                  <a:srgbClr val="C72727">
                    <a:alpha val="100000"/>
                  </a:srgbClr>
                </a:solidFill>
                <a:latin typeface="等线"/>
                <a:ea typeface="等线"/>
              </a:rPr>
              <a:t>A</a:t>
            </a:r>
            <a:endParaRPr lang="zh-CN" altLang="en-US" sz="3000" b="0" i="0" dirty="0">
              <a:solidFill>
                <a:srgbClr val="C72727">
                  <a:alpha val="100000"/>
                </a:srgbClr>
              </a:solidFill>
              <a:latin typeface="等线"/>
              <a:ea typeface="等线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1"/>
          <p:cNvGrpSpPr/>
          <p:nvPr/>
        </p:nvGrpSpPr>
        <p:grpSpPr>
          <a:xfrm>
            <a:off x="188919" y="113871"/>
            <a:ext cx="755075" cy="729605"/>
            <a:chOff x="0" y="0"/>
            <a:chExt cx="755075" cy="729605"/>
          </a:xfrm>
        </p:grpSpPr>
        <p:pic>
          <p:nvPicPr>
            <p:cNvPr id="3" name="图片2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151630" y="129004"/>
              <a:ext cx="451815" cy="471599"/>
            </a:xfrm>
            <a:prstGeom prst="rect">
              <a:avLst/>
            </a:prstGeom>
          </p:spPr>
        </p:pic>
        <p:pic>
          <p:nvPicPr>
            <p:cNvPr id="4" name="图片3"/>
            <p:cNvPicPr>
              <a:picLocks noChangeAspect="1"/>
            </p:cNvPicPr>
            <p:nvPr/>
          </p:nvPicPr>
          <p:blipFill>
            <a:blip r:embed="rId2"/>
            <a:srcRect l="15905" t="20000" r="16459" b="16216"/>
            <a:stretch>
              <a:fillRect/>
            </a:stretch>
          </p:blipFill>
          <p:spPr>
            <a:xfrm>
              <a:off x="0" y="0"/>
              <a:ext cx="755075" cy="729605"/>
            </a:xfrm>
            <a:prstGeom prst="rect">
              <a:avLst/>
            </a:prstGeom>
          </p:spPr>
        </p:pic>
      </p:grpSp>
      <p:pic>
        <p:nvPicPr>
          <p:cNvPr id="5" name="图片1"/>
          <p:cNvPicPr>
            <a:picLocks noChangeAspect="1"/>
          </p:cNvPicPr>
          <p:nvPr/>
        </p:nvPicPr>
        <p:blipFill>
          <a:blip r:embed="rId3"/>
          <a:srcRect t="93572"/>
          <a:stretch>
            <a:fillRect/>
          </a:stretch>
        </p:blipFill>
        <p:spPr>
          <a:xfrm>
            <a:off x="-85487" y="6418164"/>
            <a:ext cx="12277725" cy="440293"/>
          </a:xfrm>
          <a:prstGeom prst="rect">
            <a:avLst/>
          </a:prstGeom>
        </p:spPr>
      </p:pic>
      <p:sp>
        <p:nvSpPr>
          <p:cNvPr id="6" name="文本1"/>
          <p:cNvSpPr txBox="1"/>
          <p:nvPr/>
        </p:nvSpPr>
        <p:spPr>
          <a:xfrm>
            <a:off x="944089" y="169202"/>
            <a:ext cx="5052717" cy="619068"/>
          </a:xfrm>
          <a:prstGeom prst="rect">
            <a:avLst/>
          </a:prstGeom>
          <a:noFill/>
        </p:spPr>
        <p:txBody>
          <a:bodyPr anchor="t"/>
          <a:lstStyle/>
          <a:p>
            <a:pPr marL="0" algn="l">
              <a:lnSpc>
                <a:spcPts val="3300"/>
              </a:lnSpc>
            </a:pPr>
            <a:r>
              <a:rPr lang="zh-CN" altLang="en-US" sz="2800" b="1" i="0" dirty="0">
                <a:solidFill>
                  <a:srgbClr val="0071C2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编码的基本方式——文字编码</a:t>
            </a:r>
            <a:endParaRPr lang="zh-CN" altLang="en-US" sz="2800" b="1" i="0" dirty="0">
              <a:solidFill>
                <a:srgbClr val="0071C2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" name="文本2"/>
          <p:cNvSpPr txBox="1"/>
          <p:nvPr/>
        </p:nvSpPr>
        <p:spPr>
          <a:xfrm>
            <a:off x="361474" y="169545"/>
            <a:ext cx="409797" cy="619068"/>
          </a:xfrm>
          <a:prstGeom prst="rect">
            <a:avLst/>
          </a:prstGeom>
          <a:noFill/>
        </p:spPr>
        <p:txBody>
          <a:bodyPr anchor="t"/>
          <a:lstStyle/>
          <a:p>
            <a:pPr marL="0" algn="l">
              <a:lnSpc>
                <a:spcPts val="3300"/>
              </a:lnSpc>
            </a:pPr>
            <a:r>
              <a:rPr lang="zh-CN" altLang="en-US" sz="2800" b="1" i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2</a:t>
            </a:r>
            <a:endParaRPr lang="zh-CN" altLang="en-US" sz="2800" b="1" i="0" dirty="0">
              <a:solidFill>
                <a:srgbClr val="FFFFFF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8" name="组合2"/>
          <p:cNvGrpSpPr/>
          <p:nvPr/>
        </p:nvGrpSpPr>
        <p:grpSpPr>
          <a:xfrm>
            <a:off x="1169460" y="1138133"/>
            <a:ext cx="2132648" cy="889606"/>
            <a:chOff x="0" y="0"/>
            <a:chExt cx="2132648" cy="889606"/>
          </a:xfrm>
        </p:grpSpPr>
        <p:sp>
          <p:nvSpPr>
            <p:cNvPr id="9" name="形状5"/>
            <p:cNvSpPr txBox="1"/>
            <p:nvPr/>
          </p:nvSpPr>
          <p:spPr>
            <a:xfrm>
              <a:off x="68806" y="128186"/>
              <a:ext cx="467210" cy="487680"/>
            </a:xfrm>
            <a:custGeom>
              <a:avLst/>
              <a:gdLst>
                <a:gd name="connsiteX0" fmla="*/ 83687 w 467210"/>
                <a:gd name="connsiteY0" fmla="*/ 0 h 487680"/>
                <a:gd name="connsiteX1" fmla="*/ 418433 w 467210"/>
                <a:gd name="connsiteY1" fmla="*/ 0 h 487680"/>
                <a:gd name="connsiteX2" fmla="*/ 429987 w 467210"/>
                <a:gd name="connsiteY2" fmla="*/ 0 h 487680"/>
                <a:gd name="connsiteX3" fmla="*/ 467211 w 467210"/>
                <a:gd name="connsiteY3" fmla="*/ 17497 h 487680"/>
                <a:gd name="connsiteX4" fmla="*/ 39453 w 467210"/>
                <a:gd name="connsiteY4" fmla="*/ 487680 h 487680"/>
                <a:gd name="connsiteX5" fmla="*/ 24508 w 467210"/>
                <a:gd name="connsiteY5" fmla="*/ 477612 h 487680"/>
                <a:gd name="connsiteX6" fmla="*/ 9363 w 467210"/>
                <a:gd name="connsiteY6" fmla="*/ 462467 h 487680"/>
                <a:gd name="connsiteX7" fmla="*/ 0 w 467210"/>
                <a:gd name="connsiteY7" fmla="*/ 83687 h 487680"/>
                <a:gd name="connsiteX8" fmla="*/ 0 w 467210"/>
                <a:gd name="connsiteY8" fmla="*/ 37471 h 487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7211" h="487680">
                  <a:moveTo>
                    <a:pt x="83687" y="0"/>
                  </a:moveTo>
                  <a:lnTo>
                    <a:pt x="418433" y="0"/>
                  </a:lnTo>
                  <a:cubicBezTo>
                    <a:pt x="429987" y="0"/>
                    <a:pt x="440998" y="2343"/>
                    <a:pt x="451009" y="6572"/>
                  </a:cubicBezTo>
                  <a:lnTo>
                    <a:pt x="467211" y="17497"/>
                  </a:lnTo>
                  <a:lnTo>
                    <a:pt x="39453" y="487680"/>
                  </a:lnTo>
                  <a:lnTo>
                    <a:pt x="24508" y="477612"/>
                  </a:lnTo>
                  <a:cubicBezTo>
                    <a:pt x="9363" y="462467"/>
                    <a:pt x="0" y="441541"/>
                    <a:pt x="0" y="418433"/>
                  </a:cubicBezTo>
                  <a:lnTo>
                    <a:pt x="0" y="83687"/>
                  </a:lnTo>
                  <a:cubicBezTo>
                    <a:pt x="0" y="37471"/>
                    <a:pt x="37471" y="0"/>
                    <a:pt x="83687" y="0"/>
                  </a:cubicBezTo>
                  <a:close/>
                </a:path>
              </a:pathLst>
            </a:custGeom>
            <a:solidFill>
              <a:srgbClr val="FD8876">
                <a:alpha val="100000"/>
              </a:srgbClr>
            </a:solidFill>
            <a:ln w="9525">
              <a:solidFill>
                <a:srgbClr val="FFFFFF">
                  <a:alpha val="0"/>
                </a:srgbClr>
              </a:solidFill>
            </a:ln>
          </p:spPr>
          <p:txBody>
            <a:bodyPr anchor="ctr"/>
            <a:lstStyle/>
            <a:p>
              <a:pPr marL="0" algn="ctr"/>
            </a:p>
          </p:txBody>
        </p:sp>
        <p:sp>
          <p:nvSpPr>
            <p:cNvPr id="10" name="形状6"/>
            <p:cNvSpPr txBox="1"/>
            <p:nvPr/>
          </p:nvSpPr>
          <p:spPr>
            <a:xfrm>
              <a:off x="0" y="51985"/>
              <a:ext cx="467210" cy="487680"/>
            </a:xfrm>
            <a:custGeom>
              <a:avLst/>
              <a:gdLst>
                <a:gd name="connsiteX0" fmla="*/ 83687 w 467210"/>
                <a:gd name="connsiteY0" fmla="*/ 0 h 487680"/>
                <a:gd name="connsiteX1" fmla="*/ 418433 w 467210"/>
                <a:gd name="connsiteY1" fmla="*/ 0 h 487680"/>
                <a:gd name="connsiteX2" fmla="*/ 429987 w 467210"/>
                <a:gd name="connsiteY2" fmla="*/ 0 h 487680"/>
                <a:gd name="connsiteX3" fmla="*/ 467211 w 467210"/>
                <a:gd name="connsiteY3" fmla="*/ 17497 h 487680"/>
                <a:gd name="connsiteX4" fmla="*/ 39453 w 467210"/>
                <a:gd name="connsiteY4" fmla="*/ 487680 h 487680"/>
                <a:gd name="connsiteX5" fmla="*/ 24508 w 467210"/>
                <a:gd name="connsiteY5" fmla="*/ 477612 h 487680"/>
                <a:gd name="connsiteX6" fmla="*/ 9363 w 467210"/>
                <a:gd name="connsiteY6" fmla="*/ 462467 h 487680"/>
                <a:gd name="connsiteX7" fmla="*/ 0 w 467210"/>
                <a:gd name="connsiteY7" fmla="*/ 83687 h 487680"/>
                <a:gd name="connsiteX8" fmla="*/ 0 w 467210"/>
                <a:gd name="connsiteY8" fmla="*/ 37471 h 487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7211" h="487680">
                  <a:moveTo>
                    <a:pt x="83687" y="0"/>
                  </a:moveTo>
                  <a:lnTo>
                    <a:pt x="418433" y="0"/>
                  </a:lnTo>
                  <a:cubicBezTo>
                    <a:pt x="429987" y="0"/>
                    <a:pt x="440998" y="2343"/>
                    <a:pt x="451009" y="6572"/>
                  </a:cubicBezTo>
                  <a:lnTo>
                    <a:pt x="467211" y="17497"/>
                  </a:lnTo>
                  <a:lnTo>
                    <a:pt x="39453" y="487680"/>
                  </a:lnTo>
                  <a:lnTo>
                    <a:pt x="24508" y="477612"/>
                  </a:lnTo>
                  <a:cubicBezTo>
                    <a:pt x="9363" y="462467"/>
                    <a:pt x="0" y="441541"/>
                    <a:pt x="0" y="418433"/>
                  </a:cubicBezTo>
                  <a:lnTo>
                    <a:pt x="0" y="83687"/>
                  </a:lnTo>
                  <a:cubicBezTo>
                    <a:pt x="0" y="37471"/>
                    <a:pt x="37471" y="0"/>
                    <a:pt x="83687" y="0"/>
                  </a:cubicBezTo>
                  <a:close/>
                </a:path>
              </a:pathLst>
            </a:custGeom>
            <a:solidFill>
              <a:srgbClr val="FFFFFF">
                <a:alpha val="0"/>
              </a:srgbClr>
            </a:solidFill>
            <a:ln w="38100">
              <a:solidFill>
                <a:srgbClr val="273062">
                  <a:alpha val="100000"/>
                </a:srgbClr>
              </a:solidFill>
              <a:prstDash val="solid"/>
            </a:ln>
          </p:spPr>
          <p:txBody>
            <a:bodyPr anchor="ctr"/>
            <a:lstStyle/>
            <a:p>
              <a:pPr marL="0" algn="ctr"/>
            </a:p>
          </p:txBody>
        </p:sp>
        <p:sp>
          <p:nvSpPr>
            <p:cNvPr id="11" name="形状7"/>
            <p:cNvSpPr txBox="1"/>
            <p:nvPr/>
          </p:nvSpPr>
          <p:spPr>
            <a:xfrm>
              <a:off x="291950" y="0"/>
              <a:ext cx="1840698" cy="645160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solidFill>
                <a:srgbClr val="FFFFFF">
                  <a:alpha val="0"/>
                </a:srgbClr>
              </a:solidFill>
            </a:ln>
          </p:spPr>
          <p:txBody>
            <a:bodyPr anchor="ctr"/>
            <a:lstStyle/>
            <a:p>
              <a:pPr marL="0" algn="ctr"/>
            </a:p>
          </p:txBody>
        </p:sp>
        <p:sp>
          <p:nvSpPr>
            <p:cNvPr id="12" name="文本9"/>
            <p:cNvSpPr txBox="1"/>
            <p:nvPr/>
          </p:nvSpPr>
          <p:spPr>
            <a:xfrm>
              <a:off x="485699" y="53949"/>
              <a:ext cx="1031072" cy="835657"/>
            </a:xfrm>
            <a:prstGeom prst="rect">
              <a:avLst/>
            </a:prstGeom>
            <a:noFill/>
          </p:spPr>
          <p:txBody>
            <a:bodyPr anchor="t"/>
            <a:lstStyle/>
            <a:p>
              <a:pPr marL="0" algn="l"/>
              <a:r>
                <a:rPr lang="zh-CN" altLang="en-US" sz="2400" b="1" i="0" dirty="0">
                  <a:solidFill>
                    <a:srgbClr val="1F497D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</a:rPr>
                <a:t>练习</a:t>
              </a:r>
              <a:endParaRPr lang="zh-CN" altLang="en-US" sz="2400" b="1" i="0" dirty="0">
                <a:solidFill>
                  <a:srgbClr val="1F497D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13" name="文本3"/>
          <p:cNvSpPr txBox="1"/>
          <p:nvPr/>
        </p:nvSpPr>
        <p:spPr>
          <a:xfrm>
            <a:off x="1425664" y="1640148"/>
            <a:ext cx="10001793" cy="3378608"/>
          </a:xfrm>
          <a:prstGeom prst="rect">
            <a:avLst/>
          </a:prstGeom>
          <a:noFill/>
        </p:spPr>
        <p:txBody>
          <a:bodyPr anchor="t"/>
          <a:lstStyle/>
          <a:p>
            <a:pPr marL="0" algn="l">
              <a:lnSpc>
                <a:spcPts val="4200"/>
              </a:lnSpc>
            </a:pPr>
            <a:r>
              <a:rPr lang="zh-CN" altLang="en-US" sz="1900" b="1" i="0" dirty="0">
                <a:solidFill>
                  <a:srgbClr val="000000">
                    <a:alpha val="100000"/>
                  </a:srgbClr>
                </a:solidFill>
                <a:latin typeface="等线"/>
                <a:ea typeface="等线"/>
              </a:rPr>
              <a:t>3．汉字点阵是一种用黑白两色点阵来表示汉字字形的编码，一个8*8点阵字模的存储容量为（     ）</a:t>
            </a:r>
            <a:endParaRPr lang="zh-CN" altLang="en-US" sz="1900" b="1" i="0" dirty="0">
              <a:solidFill>
                <a:srgbClr val="000000">
                  <a:alpha val="100000"/>
                </a:srgbClr>
              </a:solidFill>
              <a:latin typeface="等线"/>
              <a:ea typeface="等线"/>
            </a:endParaRPr>
          </a:p>
          <a:p>
            <a:pPr marL="0" algn="l"/>
          </a:p>
          <a:p>
            <a:pPr marL="0" algn="l">
              <a:lnSpc>
                <a:spcPts val="4200"/>
              </a:lnSpc>
            </a:pPr>
            <a:r>
              <a:rPr lang="zh-CN" altLang="en-US" sz="1050" b="0" i="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	</a:t>
            </a:r>
            <a:r>
              <a:rPr lang="zh-CN" altLang="en-US" sz="1900" b="1" i="0" dirty="0">
                <a:solidFill>
                  <a:srgbClr val="000000">
                    <a:alpha val="100000"/>
                  </a:srgbClr>
                </a:solidFill>
                <a:latin typeface="等线"/>
                <a:ea typeface="等线"/>
              </a:rPr>
              <a:t>A. 16字节			B. 1字节</a:t>
            </a:r>
            <a:endParaRPr lang="zh-CN" altLang="en-US" sz="1900" b="1" i="0" dirty="0">
              <a:solidFill>
                <a:srgbClr val="000000">
                  <a:alpha val="100000"/>
                </a:srgbClr>
              </a:solidFill>
              <a:latin typeface="等线"/>
              <a:ea typeface="等线"/>
            </a:endParaRPr>
          </a:p>
          <a:p>
            <a:pPr marL="0" algn="l">
              <a:lnSpc>
                <a:spcPts val="4200"/>
              </a:lnSpc>
            </a:pPr>
            <a:r>
              <a:rPr lang="zh-CN" altLang="en-US" sz="1050" b="0" i="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	</a:t>
            </a:r>
            <a:r>
              <a:rPr lang="zh-CN" altLang="en-US" sz="1900" b="1" i="0" dirty="0">
                <a:solidFill>
                  <a:srgbClr val="000000">
                    <a:alpha val="100000"/>
                  </a:srgbClr>
                </a:solidFill>
                <a:latin typeface="等线"/>
                <a:ea typeface="等线"/>
              </a:rPr>
              <a:t>C. 8字节	 		 D. 64字节</a:t>
            </a:r>
            <a:endParaRPr lang="zh-CN" altLang="en-US" sz="1900" b="1" i="0" dirty="0">
              <a:solidFill>
                <a:srgbClr val="000000">
                  <a:alpha val="100000"/>
                </a:srgbClr>
              </a:solidFill>
              <a:latin typeface="等线"/>
              <a:ea typeface="等线"/>
            </a:endParaRPr>
          </a:p>
          <a:p>
            <a:pPr marL="0" algn="l"/>
          </a:p>
          <a:p>
            <a:pPr marL="0" algn="l"/>
          </a:p>
          <a:p>
            <a:pPr marL="0" algn="l"/>
          </a:p>
          <a:p>
            <a:pPr marL="0" algn="l"/>
          </a:p>
        </p:txBody>
      </p:sp>
      <p:sp>
        <p:nvSpPr>
          <p:cNvPr id="14" name="文本8"/>
          <p:cNvSpPr txBox="1"/>
          <p:nvPr/>
        </p:nvSpPr>
        <p:spPr>
          <a:xfrm>
            <a:off x="1940185" y="2259311"/>
            <a:ext cx="571500" cy="693356"/>
          </a:xfrm>
          <a:prstGeom prst="rect">
            <a:avLst/>
          </a:prstGeom>
          <a:noFill/>
        </p:spPr>
        <p:txBody>
          <a:bodyPr anchor="t"/>
          <a:lstStyle/>
          <a:p>
            <a:pPr marL="0" algn="l"/>
            <a:r>
              <a:rPr lang="zh-CN" altLang="en-US" sz="3000" b="0" i="0" dirty="0">
                <a:solidFill>
                  <a:srgbClr val="C72727">
                    <a:alpha val="100000"/>
                  </a:srgbClr>
                </a:solidFill>
                <a:latin typeface="等线"/>
                <a:ea typeface="等线"/>
              </a:rPr>
              <a:t>C</a:t>
            </a:r>
            <a:endParaRPr lang="zh-CN" altLang="en-US" sz="3000" b="0" i="0" dirty="0">
              <a:solidFill>
                <a:srgbClr val="C72727">
                  <a:alpha val="100000"/>
                </a:srgbClr>
              </a:solidFill>
              <a:latin typeface="等线"/>
              <a:ea typeface="等线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1"/>
          <p:cNvGrpSpPr/>
          <p:nvPr/>
        </p:nvGrpSpPr>
        <p:grpSpPr>
          <a:xfrm>
            <a:off x="188919" y="113871"/>
            <a:ext cx="755075" cy="729605"/>
            <a:chOff x="0" y="0"/>
            <a:chExt cx="755075" cy="729605"/>
          </a:xfrm>
        </p:grpSpPr>
        <p:pic>
          <p:nvPicPr>
            <p:cNvPr id="3" name="图片2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151630" y="129004"/>
              <a:ext cx="451815" cy="471599"/>
            </a:xfrm>
            <a:prstGeom prst="rect">
              <a:avLst/>
            </a:prstGeom>
          </p:spPr>
        </p:pic>
        <p:pic>
          <p:nvPicPr>
            <p:cNvPr id="4" name="图片3"/>
            <p:cNvPicPr>
              <a:picLocks noChangeAspect="1"/>
            </p:cNvPicPr>
            <p:nvPr/>
          </p:nvPicPr>
          <p:blipFill>
            <a:blip r:embed="rId2"/>
            <a:srcRect l="15905" t="20000" r="16459" b="16216"/>
            <a:stretch>
              <a:fillRect/>
            </a:stretch>
          </p:blipFill>
          <p:spPr>
            <a:xfrm>
              <a:off x="0" y="0"/>
              <a:ext cx="755075" cy="729605"/>
            </a:xfrm>
            <a:prstGeom prst="rect">
              <a:avLst/>
            </a:prstGeom>
          </p:spPr>
        </p:pic>
      </p:grpSp>
      <p:pic>
        <p:nvPicPr>
          <p:cNvPr id="5" name="图片1"/>
          <p:cNvPicPr>
            <a:picLocks noChangeAspect="1"/>
          </p:cNvPicPr>
          <p:nvPr/>
        </p:nvPicPr>
        <p:blipFill>
          <a:blip r:embed="rId3"/>
          <a:srcRect t="93572"/>
          <a:stretch>
            <a:fillRect/>
          </a:stretch>
        </p:blipFill>
        <p:spPr>
          <a:xfrm>
            <a:off x="-85487" y="6418164"/>
            <a:ext cx="12277725" cy="440293"/>
          </a:xfrm>
          <a:prstGeom prst="rect">
            <a:avLst/>
          </a:prstGeom>
        </p:spPr>
      </p:pic>
      <p:sp>
        <p:nvSpPr>
          <p:cNvPr id="6" name="文本1"/>
          <p:cNvSpPr txBox="1"/>
          <p:nvPr/>
        </p:nvSpPr>
        <p:spPr>
          <a:xfrm>
            <a:off x="944089" y="169202"/>
            <a:ext cx="5052717" cy="619068"/>
          </a:xfrm>
          <a:prstGeom prst="rect">
            <a:avLst/>
          </a:prstGeom>
          <a:noFill/>
        </p:spPr>
        <p:txBody>
          <a:bodyPr anchor="t"/>
          <a:lstStyle/>
          <a:p>
            <a:pPr marL="0" algn="l">
              <a:lnSpc>
                <a:spcPts val="3300"/>
              </a:lnSpc>
            </a:pPr>
            <a:r>
              <a:rPr lang="zh-CN" altLang="en-US" sz="2800" b="1" i="0" dirty="0">
                <a:solidFill>
                  <a:srgbClr val="0071C2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编码的基本方式——文字编码</a:t>
            </a:r>
            <a:endParaRPr lang="zh-CN" altLang="en-US" sz="2800" b="1" i="0" dirty="0">
              <a:solidFill>
                <a:srgbClr val="0071C2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" name="文本2"/>
          <p:cNvSpPr txBox="1"/>
          <p:nvPr/>
        </p:nvSpPr>
        <p:spPr>
          <a:xfrm>
            <a:off x="361474" y="169545"/>
            <a:ext cx="409797" cy="619068"/>
          </a:xfrm>
          <a:prstGeom prst="rect">
            <a:avLst/>
          </a:prstGeom>
          <a:noFill/>
        </p:spPr>
        <p:txBody>
          <a:bodyPr anchor="t"/>
          <a:lstStyle/>
          <a:p>
            <a:pPr marL="0" algn="l">
              <a:lnSpc>
                <a:spcPts val="3300"/>
              </a:lnSpc>
            </a:pPr>
            <a:r>
              <a:rPr lang="zh-CN" altLang="en-US" sz="2800" b="1" i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2</a:t>
            </a:r>
            <a:endParaRPr lang="zh-CN" altLang="en-US" sz="2800" b="1" i="0" dirty="0">
              <a:solidFill>
                <a:srgbClr val="FFFFFF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8" name="组合2"/>
          <p:cNvGrpSpPr/>
          <p:nvPr/>
        </p:nvGrpSpPr>
        <p:grpSpPr>
          <a:xfrm>
            <a:off x="1169460" y="1138133"/>
            <a:ext cx="2132648" cy="889606"/>
            <a:chOff x="0" y="0"/>
            <a:chExt cx="2132648" cy="889606"/>
          </a:xfrm>
        </p:grpSpPr>
        <p:sp>
          <p:nvSpPr>
            <p:cNvPr id="9" name="形状5"/>
            <p:cNvSpPr txBox="1"/>
            <p:nvPr/>
          </p:nvSpPr>
          <p:spPr>
            <a:xfrm>
              <a:off x="68806" y="128186"/>
              <a:ext cx="467210" cy="487680"/>
            </a:xfrm>
            <a:custGeom>
              <a:avLst/>
              <a:gdLst>
                <a:gd name="connsiteX0" fmla="*/ 83687 w 467210"/>
                <a:gd name="connsiteY0" fmla="*/ 0 h 487680"/>
                <a:gd name="connsiteX1" fmla="*/ 418433 w 467210"/>
                <a:gd name="connsiteY1" fmla="*/ 0 h 487680"/>
                <a:gd name="connsiteX2" fmla="*/ 429987 w 467210"/>
                <a:gd name="connsiteY2" fmla="*/ 0 h 487680"/>
                <a:gd name="connsiteX3" fmla="*/ 467211 w 467210"/>
                <a:gd name="connsiteY3" fmla="*/ 17497 h 487680"/>
                <a:gd name="connsiteX4" fmla="*/ 39453 w 467210"/>
                <a:gd name="connsiteY4" fmla="*/ 487680 h 487680"/>
                <a:gd name="connsiteX5" fmla="*/ 24508 w 467210"/>
                <a:gd name="connsiteY5" fmla="*/ 477612 h 487680"/>
                <a:gd name="connsiteX6" fmla="*/ 9363 w 467210"/>
                <a:gd name="connsiteY6" fmla="*/ 462467 h 487680"/>
                <a:gd name="connsiteX7" fmla="*/ 0 w 467210"/>
                <a:gd name="connsiteY7" fmla="*/ 83687 h 487680"/>
                <a:gd name="connsiteX8" fmla="*/ 0 w 467210"/>
                <a:gd name="connsiteY8" fmla="*/ 37471 h 487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7211" h="487680">
                  <a:moveTo>
                    <a:pt x="83687" y="0"/>
                  </a:moveTo>
                  <a:lnTo>
                    <a:pt x="418433" y="0"/>
                  </a:lnTo>
                  <a:cubicBezTo>
                    <a:pt x="429987" y="0"/>
                    <a:pt x="440998" y="2343"/>
                    <a:pt x="451009" y="6572"/>
                  </a:cubicBezTo>
                  <a:lnTo>
                    <a:pt x="467211" y="17497"/>
                  </a:lnTo>
                  <a:lnTo>
                    <a:pt x="39453" y="487680"/>
                  </a:lnTo>
                  <a:lnTo>
                    <a:pt x="24508" y="477612"/>
                  </a:lnTo>
                  <a:cubicBezTo>
                    <a:pt x="9363" y="462467"/>
                    <a:pt x="0" y="441541"/>
                    <a:pt x="0" y="418433"/>
                  </a:cubicBezTo>
                  <a:lnTo>
                    <a:pt x="0" y="83687"/>
                  </a:lnTo>
                  <a:cubicBezTo>
                    <a:pt x="0" y="37471"/>
                    <a:pt x="37471" y="0"/>
                    <a:pt x="83687" y="0"/>
                  </a:cubicBezTo>
                  <a:close/>
                </a:path>
              </a:pathLst>
            </a:custGeom>
            <a:solidFill>
              <a:srgbClr val="FD8876">
                <a:alpha val="100000"/>
              </a:srgbClr>
            </a:solidFill>
            <a:ln w="9525">
              <a:solidFill>
                <a:srgbClr val="FFFFFF">
                  <a:alpha val="0"/>
                </a:srgbClr>
              </a:solidFill>
            </a:ln>
          </p:spPr>
          <p:txBody>
            <a:bodyPr anchor="ctr"/>
            <a:lstStyle/>
            <a:p>
              <a:pPr marL="0" algn="ctr"/>
            </a:p>
          </p:txBody>
        </p:sp>
        <p:sp>
          <p:nvSpPr>
            <p:cNvPr id="10" name="形状6"/>
            <p:cNvSpPr txBox="1"/>
            <p:nvPr/>
          </p:nvSpPr>
          <p:spPr>
            <a:xfrm>
              <a:off x="0" y="51985"/>
              <a:ext cx="467210" cy="487680"/>
            </a:xfrm>
            <a:custGeom>
              <a:avLst/>
              <a:gdLst>
                <a:gd name="connsiteX0" fmla="*/ 83687 w 467210"/>
                <a:gd name="connsiteY0" fmla="*/ 0 h 487680"/>
                <a:gd name="connsiteX1" fmla="*/ 418433 w 467210"/>
                <a:gd name="connsiteY1" fmla="*/ 0 h 487680"/>
                <a:gd name="connsiteX2" fmla="*/ 429987 w 467210"/>
                <a:gd name="connsiteY2" fmla="*/ 0 h 487680"/>
                <a:gd name="connsiteX3" fmla="*/ 467211 w 467210"/>
                <a:gd name="connsiteY3" fmla="*/ 17497 h 487680"/>
                <a:gd name="connsiteX4" fmla="*/ 39453 w 467210"/>
                <a:gd name="connsiteY4" fmla="*/ 487680 h 487680"/>
                <a:gd name="connsiteX5" fmla="*/ 24508 w 467210"/>
                <a:gd name="connsiteY5" fmla="*/ 477612 h 487680"/>
                <a:gd name="connsiteX6" fmla="*/ 9363 w 467210"/>
                <a:gd name="connsiteY6" fmla="*/ 462467 h 487680"/>
                <a:gd name="connsiteX7" fmla="*/ 0 w 467210"/>
                <a:gd name="connsiteY7" fmla="*/ 83687 h 487680"/>
                <a:gd name="connsiteX8" fmla="*/ 0 w 467210"/>
                <a:gd name="connsiteY8" fmla="*/ 37471 h 487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7211" h="487680">
                  <a:moveTo>
                    <a:pt x="83687" y="0"/>
                  </a:moveTo>
                  <a:lnTo>
                    <a:pt x="418433" y="0"/>
                  </a:lnTo>
                  <a:cubicBezTo>
                    <a:pt x="429987" y="0"/>
                    <a:pt x="440998" y="2343"/>
                    <a:pt x="451009" y="6572"/>
                  </a:cubicBezTo>
                  <a:lnTo>
                    <a:pt x="467211" y="17497"/>
                  </a:lnTo>
                  <a:lnTo>
                    <a:pt x="39453" y="487680"/>
                  </a:lnTo>
                  <a:lnTo>
                    <a:pt x="24508" y="477612"/>
                  </a:lnTo>
                  <a:cubicBezTo>
                    <a:pt x="9363" y="462467"/>
                    <a:pt x="0" y="441541"/>
                    <a:pt x="0" y="418433"/>
                  </a:cubicBezTo>
                  <a:lnTo>
                    <a:pt x="0" y="83687"/>
                  </a:lnTo>
                  <a:cubicBezTo>
                    <a:pt x="0" y="37471"/>
                    <a:pt x="37471" y="0"/>
                    <a:pt x="83687" y="0"/>
                  </a:cubicBezTo>
                  <a:close/>
                </a:path>
              </a:pathLst>
            </a:custGeom>
            <a:solidFill>
              <a:srgbClr val="FFFFFF">
                <a:alpha val="0"/>
              </a:srgbClr>
            </a:solidFill>
            <a:ln w="38100">
              <a:solidFill>
                <a:srgbClr val="273062">
                  <a:alpha val="100000"/>
                </a:srgbClr>
              </a:solidFill>
              <a:prstDash val="solid"/>
            </a:ln>
          </p:spPr>
          <p:txBody>
            <a:bodyPr anchor="ctr"/>
            <a:lstStyle/>
            <a:p>
              <a:pPr marL="0" algn="ctr"/>
            </a:p>
          </p:txBody>
        </p:sp>
        <p:sp>
          <p:nvSpPr>
            <p:cNvPr id="11" name="形状7"/>
            <p:cNvSpPr txBox="1"/>
            <p:nvPr/>
          </p:nvSpPr>
          <p:spPr>
            <a:xfrm>
              <a:off x="291950" y="0"/>
              <a:ext cx="1840698" cy="645160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solidFill>
                <a:srgbClr val="FFFFFF">
                  <a:alpha val="0"/>
                </a:srgbClr>
              </a:solidFill>
            </a:ln>
          </p:spPr>
          <p:txBody>
            <a:bodyPr anchor="ctr"/>
            <a:lstStyle/>
            <a:p>
              <a:pPr marL="0" algn="ctr"/>
            </a:p>
          </p:txBody>
        </p:sp>
        <p:sp>
          <p:nvSpPr>
            <p:cNvPr id="12" name="文本9"/>
            <p:cNvSpPr txBox="1"/>
            <p:nvPr/>
          </p:nvSpPr>
          <p:spPr>
            <a:xfrm>
              <a:off x="485699" y="53949"/>
              <a:ext cx="1031072" cy="835657"/>
            </a:xfrm>
            <a:prstGeom prst="rect">
              <a:avLst/>
            </a:prstGeom>
            <a:noFill/>
          </p:spPr>
          <p:txBody>
            <a:bodyPr anchor="t"/>
            <a:lstStyle/>
            <a:p>
              <a:pPr marL="0" algn="l"/>
              <a:r>
                <a:rPr lang="zh-CN" altLang="en-US" sz="2400" b="1" i="0" dirty="0">
                  <a:solidFill>
                    <a:srgbClr val="1F497D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</a:rPr>
                <a:t>练习</a:t>
              </a:r>
              <a:endParaRPr lang="zh-CN" altLang="en-US" sz="2400" b="1" i="0" dirty="0">
                <a:solidFill>
                  <a:srgbClr val="1F497D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13" name="文本3"/>
          <p:cNvSpPr txBox="1"/>
          <p:nvPr/>
        </p:nvSpPr>
        <p:spPr>
          <a:xfrm>
            <a:off x="1434313" y="1889531"/>
            <a:ext cx="10001793" cy="3474161"/>
          </a:xfrm>
          <a:prstGeom prst="rect">
            <a:avLst/>
          </a:prstGeom>
          <a:noFill/>
        </p:spPr>
        <p:txBody>
          <a:bodyPr anchor="t"/>
          <a:lstStyle/>
          <a:p>
            <a:pPr marL="0" algn="l"/>
            <a:r>
              <a:rPr lang="zh-CN" altLang="en-US" sz="1900" b="1" i="0" dirty="0">
                <a:solidFill>
                  <a:srgbClr val="000000">
                    <a:alpha val="100000"/>
                  </a:srgbClr>
                </a:solidFill>
                <a:latin typeface="等线"/>
                <a:ea typeface="等线"/>
              </a:rPr>
              <a:t>4．ASCII码采用8位二进制编码，共表示（    ）个字符。</a:t>
            </a:r>
            <a:endParaRPr lang="zh-CN" altLang="en-US" sz="1900" b="1" i="0" dirty="0">
              <a:solidFill>
                <a:srgbClr val="000000">
                  <a:alpha val="100000"/>
                </a:srgbClr>
              </a:solidFill>
              <a:latin typeface="等线"/>
              <a:ea typeface="等线"/>
            </a:endParaRPr>
          </a:p>
          <a:p>
            <a:pPr marL="0" algn="l"/>
          </a:p>
          <a:p>
            <a:pPr marL="0" algn="l"/>
          </a:p>
          <a:p>
            <a:pPr marL="0" algn="l">
              <a:lnSpc>
                <a:spcPts val="4200"/>
              </a:lnSpc>
            </a:pPr>
            <a:r>
              <a:rPr lang="zh-CN" altLang="en-US" sz="1050" b="0" i="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	</a:t>
            </a:r>
            <a:r>
              <a:rPr lang="zh-CN" altLang="en-US" sz="1900" b="1" i="0" dirty="0">
                <a:solidFill>
                  <a:srgbClr val="000000">
                    <a:alpha val="100000"/>
                  </a:srgbClr>
                </a:solidFill>
                <a:latin typeface="等线"/>
                <a:ea typeface="等线"/>
              </a:rPr>
              <a:t>A. 127 			    B. 128</a:t>
            </a:r>
            <a:endParaRPr lang="zh-CN" altLang="en-US" sz="1900" b="1" i="0" dirty="0">
              <a:solidFill>
                <a:srgbClr val="000000">
                  <a:alpha val="100000"/>
                </a:srgbClr>
              </a:solidFill>
              <a:latin typeface="等线"/>
              <a:ea typeface="等线"/>
            </a:endParaRPr>
          </a:p>
          <a:p>
            <a:pPr marL="0" algn="l"/>
          </a:p>
          <a:p>
            <a:pPr marL="0" algn="l">
              <a:lnSpc>
                <a:spcPts val="4200"/>
              </a:lnSpc>
            </a:pPr>
            <a:r>
              <a:rPr lang="zh-CN" altLang="en-US" sz="1050" b="0" i="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	</a:t>
            </a:r>
            <a:r>
              <a:rPr lang="zh-CN" altLang="en-US" sz="1900" b="1" i="0" dirty="0">
                <a:solidFill>
                  <a:srgbClr val="000000">
                    <a:alpha val="100000"/>
                  </a:srgbClr>
                </a:solidFill>
                <a:latin typeface="等线"/>
                <a:ea typeface="等线"/>
              </a:rPr>
              <a:t>C. 256   	 		 D. 64</a:t>
            </a:r>
            <a:endParaRPr lang="zh-CN" altLang="en-US" sz="1900" b="1" i="0" dirty="0">
              <a:solidFill>
                <a:srgbClr val="000000">
                  <a:alpha val="100000"/>
                </a:srgbClr>
              </a:solidFill>
              <a:latin typeface="等线"/>
              <a:ea typeface="等线"/>
            </a:endParaRPr>
          </a:p>
          <a:p>
            <a:pPr marL="0" algn="l"/>
          </a:p>
          <a:p>
            <a:pPr marL="0" algn="l"/>
          </a:p>
          <a:p>
            <a:pPr marL="0" algn="l"/>
          </a:p>
          <a:p>
            <a:pPr marL="0" algn="l"/>
          </a:p>
        </p:txBody>
      </p:sp>
      <p:sp>
        <p:nvSpPr>
          <p:cNvPr id="14" name="文本8"/>
          <p:cNvSpPr txBox="1"/>
          <p:nvPr/>
        </p:nvSpPr>
        <p:spPr>
          <a:xfrm>
            <a:off x="6030925" y="1792053"/>
            <a:ext cx="571500" cy="693356"/>
          </a:xfrm>
          <a:prstGeom prst="rect">
            <a:avLst/>
          </a:prstGeom>
          <a:noFill/>
        </p:spPr>
        <p:txBody>
          <a:bodyPr anchor="t"/>
          <a:lstStyle/>
          <a:p>
            <a:pPr marL="0" algn="l"/>
            <a:r>
              <a:rPr lang="zh-CN" altLang="en-US" sz="3000" b="0" i="0" dirty="0">
                <a:solidFill>
                  <a:srgbClr val="C72727">
                    <a:alpha val="100000"/>
                  </a:srgbClr>
                </a:solidFill>
                <a:latin typeface="等线"/>
                <a:ea typeface="等线"/>
              </a:rPr>
              <a:t>B</a:t>
            </a:r>
            <a:endParaRPr lang="zh-CN" altLang="en-US" sz="3000" b="0" i="0" dirty="0">
              <a:solidFill>
                <a:srgbClr val="C72727">
                  <a:alpha val="100000"/>
                </a:srgbClr>
              </a:solidFill>
              <a:latin typeface="等线"/>
              <a:ea typeface="等线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1"/>
          <p:cNvGrpSpPr/>
          <p:nvPr/>
        </p:nvGrpSpPr>
        <p:grpSpPr>
          <a:xfrm>
            <a:off x="188919" y="113871"/>
            <a:ext cx="755075" cy="729605"/>
            <a:chOff x="0" y="0"/>
            <a:chExt cx="755075" cy="729605"/>
          </a:xfrm>
        </p:grpSpPr>
        <p:pic>
          <p:nvPicPr>
            <p:cNvPr id="3" name="图片2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151630" y="129004"/>
              <a:ext cx="451815" cy="471599"/>
            </a:xfrm>
            <a:prstGeom prst="rect">
              <a:avLst/>
            </a:prstGeom>
          </p:spPr>
        </p:pic>
        <p:pic>
          <p:nvPicPr>
            <p:cNvPr id="4" name="图片3"/>
            <p:cNvPicPr>
              <a:picLocks noChangeAspect="1"/>
            </p:cNvPicPr>
            <p:nvPr/>
          </p:nvPicPr>
          <p:blipFill>
            <a:blip r:embed="rId2"/>
            <a:srcRect l="15905" t="20000" r="16459" b="16216"/>
            <a:stretch>
              <a:fillRect/>
            </a:stretch>
          </p:blipFill>
          <p:spPr>
            <a:xfrm>
              <a:off x="0" y="0"/>
              <a:ext cx="755075" cy="729605"/>
            </a:xfrm>
            <a:prstGeom prst="rect">
              <a:avLst/>
            </a:prstGeom>
          </p:spPr>
        </p:pic>
      </p:grpSp>
      <p:pic>
        <p:nvPicPr>
          <p:cNvPr id="5" name="图片1"/>
          <p:cNvPicPr>
            <a:picLocks noChangeAspect="1"/>
          </p:cNvPicPr>
          <p:nvPr/>
        </p:nvPicPr>
        <p:blipFill>
          <a:blip r:embed="rId3"/>
          <a:srcRect t="93572"/>
          <a:stretch>
            <a:fillRect/>
          </a:stretch>
        </p:blipFill>
        <p:spPr>
          <a:xfrm>
            <a:off x="-85487" y="6418164"/>
            <a:ext cx="12277725" cy="440293"/>
          </a:xfrm>
          <a:prstGeom prst="rect">
            <a:avLst/>
          </a:prstGeom>
        </p:spPr>
      </p:pic>
      <p:sp>
        <p:nvSpPr>
          <p:cNvPr id="6" name="文本1"/>
          <p:cNvSpPr txBox="1"/>
          <p:nvPr/>
        </p:nvSpPr>
        <p:spPr>
          <a:xfrm>
            <a:off x="944089" y="169202"/>
            <a:ext cx="2881017" cy="619068"/>
          </a:xfrm>
          <a:prstGeom prst="rect">
            <a:avLst/>
          </a:prstGeom>
          <a:noFill/>
        </p:spPr>
        <p:txBody>
          <a:bodyPr anchor="t"/>
          <a:lstStyle/>
          <a:p>
            <a:pPr marL="0" algn="l">
              <a:lnSpc>
                <a:spcPts val="3300"/>
              </a:lnSpc>
            </a:pPr>
            <a:r>
              <a:rPr lang="zh-CN" altLang="en-US" sz="2800" b="1" i="0" dirty="0">
                <a:solidFill>
                  <a:srgbClr val="0071C2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知识小结</a:t>
            </a:r>
            <a:endParaRPr lang="zh-CN" altLang="en-US" sz="2800" b="1" i="0" dirty="0">
              <a:solidFill>
                <a:srgbClr val="0071C2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7" name="思维导图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9715" y="1758315"/>
            <a:ext cx="3219450" cy="700405"/>
          </a:xfrm>
          <a:prstGeom prst="rect">
            <a:avLst/>
          </a:prstGeom>
        </p:spPr>
      </p:pic>
      <p:pic>
        <p:nvPicPr>
          <p:cNvPr id="8" name="思维导图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9763" y="2647912"/>
            <a:ext cx="3219450" cy="523875"/>
          </a:xfrm>
          <a:prstGeom prst="rect">
            <a:avLst/>
          </a:prstGeom>
        </p:spPr>
      </p:pic>
      <p:pic>
        <p:nvPicPr>
          <p:cNvPr id="9" name="思维导图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29705" y="3586134"/>
            <a:ext cx="4029075" cy="1028700"/>
          </a:xfrm>
          <a:prstGeom prst="rect">
            <a:avLst/>
          </a:prstGeom>
        </p:spPr>
      </p:pic>
      <p:pic>
        <p:nvPicPr>
          <p:cNvPr id="10" name="思维导图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34468" y="2024329"/>
            <a:ext cx="5562600" cy="21336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1"/>
          <p:cNvGrpSpPr/>
          <p:nvPr/>
        </p:nvGrpSpPr>
        <p:grpSpPr>
          <a:xfrm>
            <a:off x="188919" y="113871"/>
            <a:ext cx="755075" cy="729605"/>
            <a:chOff x="0" y="0"/>
            <a:chExt cx="755075" cy="729605"/>
          </a:xfrm>
        </p:grpSpPr>
        <p:pic>
          <p:nvPicPr>
            <p:cNvPr id="3" name="图片2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151630" y="129004"/>
              <a:ext cx="451815" cy="471599"/>
            </a:xfrm>
            <a:prstGeom prst="rect">
              <a:avLst/>
            </a:prstGeom>
          </p:spPr>
        </p:pic>
        <p:pic>
          <p:nvPicPr>
            <p:cNvPr id="4" name="图片3"/>
            <p:cNvPicPr>
              <a:picLocks noChangeAspect="1"/>
            </p:cNvPicPr>
            <p:nvPr/>
          </p:nvPicPr>
          <p:blipFill>
            <a:blip r:embed="rId2"/>
            <a:srcRect l="15905" t="20000" r="16459" b="16216"/>
            <a:stretch>
              <a:fillRect/>
            </a:stretch>
          </p:blipFill>
          <p:spPr>
            <a:xfrm>
              <a:off x="0" y="0"/>
              <a:ext cx="755075" cy="729605"/>
            </a:xfrm>
            <a:prstGeom prst="rect">
              <a:avLst/>
            </a:prstGeom>
          </p:spPr>
        </p:pic>
      </p:grpSp>
      <p:pic>
        <p:nvPicPr>
          <p:cNvPr id="5" name="图片1"/>
          <p:cNvPicPr>
            <a:picLocks noChangeAspect="1"/>
          </p:cNvPicPr>
          <p:nvPr/>
        </p:nvPicPr>
        <p:blipFill>
          <a:blip r:embed="rId3"/>
          <a:srcRect t="93572"/>
          <a:stretch>
            <a:fillRect/>
          </a:stretch>
        </p:blipFill>
        <p:spPr>
          <a:xfrm>
            <a:off x="-85487" y="6418164"/>
            <a:ext cx="12277725" cy="440293"/>
          </a:xfrm>
          <a:prstGeom prst="rect">
            <a:avLst/>
          </a:prstGeom>
        </p:spPr>
      </p:pic>
      <p:sp>
        <p:nvSpPr>
          <p:cNvPr id="6" name="文本1"/>
          <p:cNvSpPr txBox="1"/>
          <p:nvPr/>
        </p:nvSpPr>
        <p:spPr>
          <a:xfrm>
            <a:off x="944089" y="169202"/>
            <a:ext cx="3823992" cy="619068"/>
          </a:xfrm>
          <a:prstGeom prst="rect">
            <a:avLst/>
          </a:prstGeom>
          <a:noFill/>
        </p:spPr>
        <p:txBody>
          <a:bodyPr anchor="t"/>
          <a:lstStyle/>
          <a:p>
            <a:pPr marL="0" algn="l">
              <a:lnSpc>
                <a:spcPts val="3300"/>
              </a:lnSpc>
            </a:pPr>
            <a:r>
              <a:rPr lang="zh-CN" altLang="en-US" sz="2800" b="1" i="0" dirty="0">
                <a:solidFill>
                  <a:srgbClr val="0071C2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模拟信号与数字信号</a:t>
            </a:r>
            <a:endParaRPr lang="zh-CN" altLang="en-US" sz="2800" b="1" i="0" dirty="0">
              <a:solidFill>
                <a:srgbClr val="0071C2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" name="文本2"/>
          <p:cNvSpPr txBox="1"/>
          <p:nvPr/>
        </p:nvSpPr>
        <p:spPr>
          <a:xfrm>
            <a:off x="361474" y="169545"/>
            <a:ext cx="409797" cy="619068"/>
          </a:xfrm>
          <a:prstGeom prst="rect">
            <a:avLst/>
          </a:prstGeom>
          <a:noFill/>
        </p:spPr>
        <p:txBody>
          <a:bodyPr anchor="t"/>
          <a:lstStyle/>
          <a:p>
            <a:pPr marL="0" algn="l">
              <a:lnSpc>
                <a:spcPts val="3300"/>
              </a:lnSpc>
            </a:pPr>
            <a:r>
              <a:rPr lang="zh-CN" altLang="en-US" sz="2800" b="1" i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1</a:t>
            </a:r>
            <a:endParaRPr lang="zh-CN" altLang="en-US" sz="2800" b="1" i="0" dirty="0">
              <a:solidFill>
                <a:srgbClr val="FFFFFF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8" name="视频1">
            <a:hlinkClick r:id="" action="ppaction://media"/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14879" y="788089"/>
            <a:ext cx="10078507" cy="566916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1"/>
          <p:cNvGrpSpPr/>
          <p:nvPr/>
        </p:nvGrpSpPr>
        <p:grpSpPr>
          <a:xfrm>
            <a:off x="188919" y="113871"/>
            <a:ext cx="755075" cy="729605"/>
            <a:chOff x="0" y="0"/>
            <a:chExt cx="755075" cy="729605"/>
          </a:xfrm>
        </p:grpSpPr>
        <p:pic>
          <p:nvPicPr>
            <p:cNvPr id="3" name="图片4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151630" y="129004"/>
              <a:ext cx="451815" cy="471599"/>
            </a:xfrm>
            <a:prstGeom prst="rect">
              <a:avLst/>
            </a:prstGeom>
          </p:spPr>
        </p:pic>
        <p:pic>
          <p:nvPicPr>
            <p:cNvPr id="4" name="图片5"/>
            <p:cNvPicPr>
              <a:picLocks noChangeAspect="1"/>
            </p:cNvPicPr>
            <p:nvPr/>
          </p:nvPicPr>
          <p:blipFill>
            <a:blip r:embed="rId2"/>
            <a:srcRect l="15905" t="20000" r="16459" b="16216"/>
            <a:stretch>
              <a:fillRect/>
            </a:stretch>
          </p:blipFill>
          <p:spPr>
            <a:xfrm>
              <a:off x="0" y="0"/>
              <a:ext cx="755075" cy="729605"/>
            </a:xfrm>
            <a:prstGeom prst="rect">
              <a:avLst/>
            </a:prstGeom>
          </p:spPr>
        </p:pic>
      </p:grpSp>
      <p:pic>
        <p:nvPicPr>
          <p:cNvPr id="5" name="图片1"/>
          <p:cNvPicPr>
            <a:picLocks noChangeAspect="1"/>
          </p:cNvPicPr>
          <p:nvPr/>
        </p:nvPicPr>
        <p:blipFill>
          <a:blip r:embed="rId3"/>
          <a:srcRect t="93572"/>
          <a:stretch>
            <a:fillRect/>
          </a:stretch>
        </p:blipFill>
        <p:spPr>
          <a:xfrm>
            <a:off x="-85487" y="6418164"/>
            <a:ext cx="12277725" cy="440293"/>
          </a:xfrm>
          <a:prstGeom prst="rect">
            <a:avLst/>
          </a:prstGeom>
        </p:spPr>
      </p:pic>
      <p:sp>
        <p:nvSpPr>
          <p:cNvPr id="6" name="文本1"/>
          <p:cNvSpPr txBox="1"/>
          <p:nvPr/>
        </p:nvSpPr>
        <p:spPr>
          <a:xfrm>
            <a:off x="944089" y="169202"/>
            <a:ext cx="3823992" cy="619068"/>
          </a:xfrm>
          <a:prstGeom prst="rect">
            <a:avLst/>
          </a:prstGeom>
          <a:noFill/>
        </p:spPr>
        <p:txBody>
          <a:bodyPr anchor="t"/>
          <a:lstStyle/>
          <a:p>
            <a:pPr marL="0" algn="l">
              <a:lnSpc>
                <a:spcPts val="3300"/>
              </a:lnSpc>
            </a:pPr>
            <a:r>
              <a:rPr lang="zh-CN" altLang="en-US" sz="2800" b="1" i="0" dirty="0">
                <a:solidFill>
                  <a:srgbClr val="0071C2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模拟信号与数字信号</a:t>
            </a:r>
            <a:endParaRPr lang="zh-CN" altLang="en-US" sz="2800" b="1" i="0" dirty="0">
              <a:solidFill>
                <a:srgbClr val="0071C2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" name="文本2"/>
          <p:cNvSpPr txBox="1"/>
          <p:nvPr/>
        </p:nvSpPr>
        <p:spPr>
          <a:xfrm>
            <a:off x="361474" y="169545"/>
            <a:ext cx="409797" cy="619068"/>
          </a:xfrm>
          <a:prstGeom prst="rect">
            <a:avLst/>
          </a:prstGeom>
          <a:noFill/>
        </p:spPr>
        <p:txBody>
          <a:bodyPr anchor="t"/>
          <a:lstStyle/>
          <a:p>
            <a:pPr marL="0" algn="l">
              <a:lnSpc>
                <a:spcPts val="3300"/>
              </a:lnSpc>
            </a:pPr>
            <a:r>
              <a:rPr lang="zh-CN" altLang="en-US" sz="2800" b="1" i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1</a:t>
            </a:r>
            <a:endParaRPr lang="zh-CN" altLang="en-US" sz="2800" b="1" i="0" dirty="0">
              <a:solidFill>
                <a:srgbClr val="FFFFFF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8" name="组合2"/>
          <p:cNvGrpSpPr/>
          <p:nvPr/>
        </p:nvGrpSpPr>
        <p:grpSpPr>
          <a:xfrm>
            <a:off x="850204" y="901957"/>
            <a:ext cx="828868" cy="2270010"/>
            <a:chOff x="0" y="0"/>
            <a:chExt cx="828868" cy="2270010"/>
          </a:xfrm>
        </p:grpSpPr>
        <p:sp>
          <p:nvSpPr>
            <p:cNvPr id="9" name="形状1"/>
            <p:cNvSpPr txBox="1"/>
            <p:nvPr/>
          </p:nvSpPr>
          <p:spPr>
            <a:xfrm>
              <a:off x="3810" y="49530"/>
              <a:ext cx="825058" cy="2220480"/>
            </a:xfrm>
            <a:prstGeom prst="rect">
              <a:avLst/>
            </a:prstGeom>
            <a:solidFill>
              <a:srgbClr val="2F5597">
                <a:alpha val="100000"/>
              </a:srgbClr>
            </a:solidFill>
            <a:ln w="9525">
              <a:solidFill>
                <a:srgbClr val="FFFFFF">
                  <a:alpha val="0"/>
                </a:srgbClr>
              </a:solidFill>
            </a:ln>
          </p:spPr>
          <p:txBody>
            <a:bodyPr anchor="ctr"/>
            <a:lstStyle/>
            <a:p>
              <a:pPr marL="0" algn="ctr"/>
            </a:p>
          </p:txBody>
        </p:sp>
        <p:sp>
          <p:nvSpPr>
            <p:cNvPr id="10" name="文本3"/>
            <p:cNvSpPr txBox="1"/>
            <p:nvPr/>
          </p:nvSpPr>
          <p:spPr>
            <a:xfrm>
              <a:off x="0" y="0"/>
              <a:ext cx="825058" cy="2220480"/>
            </a:xfrm>
            <a:prstGeom prst="rect">
              <a:avLst/>
            </a:prstGeom>
            <a:noFill/>
          </p:spPr>
          <p:txBody>
            <a:bodyPr anchor="ctr"/>
            <a:lstStyle/>
            <a:p>
              <a:pPr marL="0" algn="ctr">
                <a:lnSpc>
                  <a:spcPts val="3800"/>
                </a:lnSpc>
              </a:pPr>
              <a:r>
                <a:rPr lang="zh-CN" altLang="en-US" sz="3200" b="1" i="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</a:rPr>
                <a:t>模拟信号</a:t>
              </a:r>
              <a:endParaRPr lang="zh-CN" altLang="en-US" sz="3200" b="1" i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11" name="组合3"/>
          <p:cNvGrpSpPr/>
          <p:nvPr/>
        </p:nvGrpSpPr>
        <p:grpSpPr>
          <a:xfrm>
            <a:off x="2078129" y="956035"/>
            <a:ext cx="9333005" cy="2117245"/>
            <a:chOff x="0" y="0"/>
            <a:chExt cx="9333005" cy="2117245"/>
          </a:xfrm>
        </p:grpSpPr>
        <p:sp>
          <p:nvSpPr>
            <p:cNvPr id="12" name="形状2"/>
            <p:cNvSpPr txBox="1"/>
            <p:nvPr/>
          </p:nvSpPr>
          <p:spPr>
            <a:xfrm>
              <a:off x="3810" y="49530"/>
              <a:ext cx="9329195" cy="1954509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solidFill>
                <a:srgbClr val="FFFFFF">
                  <a:alpha val="0"/>
                </a:srgbClr>
              </a:solidFill>
            </a:ln>
          </p:spPr>
          <p:txBody>
            <a:bodyPr anchor="ctr"/>
            <a:lstStyle/>
            <a:p>
              <a:pPr marL="0" algn="ctr"/>
            </a:p>
          </p:txBody>
        </p:sp>
        <p:sp>
          <p:nvSpPr>
            <p:cNvPr id="13" name="文本4"/>
            <p:cNvSpPr txBox="1"/>
            <p:nvPr/>
          </p:nvSpPr>
          <p:spPr>
            <a:xfrm>
              <a:off x="0" y="0"/>
              <a:ext cx="9329195" cy="2117245"/>
            </a:xfrm>
            <a:prstGeom prst="rect">
              <a:avLst/>
            </a:prstGeom>
            <a:noFill/>
          </p:spPr>
          <p:txBody>
            <a:bodyPr anchor="t"/>
            <a:lstStyle/>
            <a:p>
              <a:pPr marL="0" algn="l">
                <a:lnSpc>
                  <a:spcPts val="5000"/>
                </a:lnSpc>
              </a:pPr>
              <a:r>
                <a:rPr lang="zh-CN" altLang="en-US" sz="2800" b="0" i="0" dirty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</a:rPr>
                <a:t>模拟信号是指用</a:t>
              </a:r>
              <a:r>
                <a:rPr lang="zh-CN" altLang="en-US" sz="2800" b="1" i="0" dirty="0">
                  <a:solidFill>
                    <a:srgbClr val="FF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</a:rPr>
                <a:t>连续变化</a:t>
              </a:r>
              <a:r>
                <a:rPr lang="zh-CN" altLang="en-US" sz="2800" b="0" i="0" dirty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</a:rPr>
                <a:t>的物理量所表达的信息。其信号的幅度、频率或相位随时间作连续变化，如声音信号、图形信号等。</a:t>
              </a:r>
              <a:endParaRPr lang="zh-CN" altLang="en-US" sz="2800" b="0" i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pic>
        <p:nvPicPr>
          <p:cNvPr id="14" name="图片2"/>
          <p:cNvPicPr>
            <a:picLocks noChangeAspect="1"/>
          </p:cNvPicPr>
          <p:nvPr/>
        </p:nvPicPr>
        <p:blipFill>
          <a:blip r:embed="rId4"/>
          <a:srcRect r="42142"/>
          <a:stretch>
            <a:fillRect/>
          </a:stretch>
        </p:blipFill>
        <p:spPr>
          <a:xfrm>
            <a:off x="6396942" y="3333712"/>
            <a:ext cx="5070756" cy="2570464"/>
          </a:xfrm>
          <a:prstGeom prst="rect">
            <a:avLst/>
          </a:prstGeom>
        </p:spPr>
      </p:pic>
      <p:grpSp>
        <p:nvGrpSpPr>
          <p:cNvPr id="15" name="组合4"/>
          <p:cNvGrpSpPr/>
          <p:nvPr/>
        </p:nvGrpSpPr>
        <p:grpSpPr>
          <a:xfrm>
            <a:off x="7273330" y="5973626"/>
            <a:ext cx="3314169" cy="557835"/>
            <a:chOff x="0" y="0"/>
            <a:chExt cx="3314169" cy="557835"/>
          </a:xfrm>
        </p:grpSpPr>
        <p:sp>
          <p:nvSpPr>
            <p:cNvPr id="16" name="形状3"/>
            <p:cNvSpPr txBox="1"/>
            <p:nvPr/>
          </p:nvSpPr>
          <p:spPr>
            <a:xfrm>
              <a:off x="3810" y="49530"/>
              <a:ext cx="3310359" cy="461665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solidFill>
                <a:srgbClr val="FFFFFF">
                  <a:alpha val="0"/>
                </a:srgbClr>
              </a:solidFill>
            </a:ln>
          </p:spPr>
          <p:txBody>
            <a:bodyPr anchor="ctr"/>
            <a:lstStyle/>
            <a:p>
              <a:pPr marL="0" algn="ctr"/>
            </a:p>
          </p:txBody>
        </p:sp>
        <p:sp>
          <p:nvSpPr>
            <p:cNvPr id="17" name="文本5"/>
            <p:cNvSpPr txBox="1"/>
            <p:nvPr/>
          </p:nvSpPr>
          <p:spPr>
            <a:xfrm>
              <a:off x="0" y="0"/>
              <a:ext cx="3310359" cy="557835"/>
            </a:xfrm>
            <a:prstGeom prst="rect">
              <a:avLst/>
            </a:prstGeom>
            <a:noFill/>
          </p:spPr>
          <p:txBody>
            <a:bodyPr anchor="t"/>
            <a:lstStyle/>
            <a:p>
              <a:pPr marL="0" algn="l">
                <a:lnSpc>
                  <a:spcPts val="2800"/>
                </a:lnSpc>
              </a:pPr>
              <a:r>
                <a:rPr lang="zh-CN" altLang="en-US" sz="2400" b="0" i="0" dirty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</a:rPr>
                <a:t>多频率组合波形示意图</a:t>
              </a:r>
              <a:endParaRPr lang="zh-CN" altLang="en-US" sz="2400" b="0" i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18" name="组合5"/>
          <p:cNvGrpSpPr/>
          <p:nvPr/>
        </p:nvGrpSpPr>
        <p:grpSpPr>
          <a:xfrm>
            <a:off x="1729286" y="5973626"/>
            <a:ext cx="3314169" cy="557835"/>
            <a:chOff x="0" y="0"/>
            <a:chExt cx="3314169" cy="557835"/>
          </a:xfrm>
        </p:grpSpPr>
        <p:sp>
          <p:nvSpPr>
            <p:cNvPr id="19" name="形状4"/>
            <p:cNvSpPr txBox="1"/>
            <p:nvPr/>
          </p:nvSpPr>
          <p:spPr>
            <a:xfrm>
              <a:off x="3810" y="49530"/>
              <a:ext cx="3310359" cy="461665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solidFill>
                <a:srgbClr val="FFFFFF">
                  <a:alpha val="0"/>
                </a:srgbClr>
              </a:solidFill>
            </a:ln>
          </p:spPr>
          <p:txBody>
            <a:bodyPr anchor="ctr"/>
            <a:lstStyle/>
            <a:p>
              <a:pPr marL="0" algn="ctr"/>
            </a:p>
          </p:txBody>
        </p:sp>
        <p:sp>
          <p:nvSpPr>
            <p:cNvPr id="20" name="文本6"/>
            <p:cNvSpPr txBox="1"/>
            <p:nvPr/>
          </p:nvSpPr>
          <p:spPr>
            <a:xfrm>
              <a:off x="0" y="0"/>
              <a:ext cx="3310359" cy="557835"/>
            </a:xfrm>
            <a:prstGeom prst="rect">
              <a:avLst/>
            </a:prstGeom>
            <a:noFill/>
          </p:spPr>
          <p:txBody>
            <a:bodyPr anchor="t"/>
            <a:lstStyle/>
            <a:p>
              <a:pPr marL="0" algn="ctr">
                <a:lnSpc>
                  <a:spcPts val="2800"/>
                </a:lnSpc>
              </a:pPr>
              <a:r>
                <a:rPr lang="zh-CN" altLang="en-US" sz="2400" b="0" i="0" dirty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</a:rPr>
                <a:t>单一频率波形示意图</a:t>
              </a:r>
              <a:endParaRPr lang="zh-CN" altLang="en-US" sz="2400" b="0" i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pic>
        <p:nvPicPr>
          <p:cNvPr id="21" name="图片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3889" y="3333716"/>
            <a:ext cx="5068520" cy="25704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21" grpId="0" animBg="1"/>
      <p:bldP spid="18" grpId="0" animBg="1"/>
      <p:bldP spid="14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1"/>
          <p:cNvGrpSpPr/>
          <p:nvPr/>
        </p:nvGrpSpPr>
        <p:grpSpPr>
          <a:xfrm>
            <a:off x="188919" y="113871"/>
            <a:ext cx="755075" cy="729605"/>
            <a:chOff x="0" y="0"/>
            <a:chExt cx="755075" cy="729605"/>
          </a:xfrm>
        </p:grpSpPr>
        <p:pic>
          <p:nvPicPr>
            <p:cNvPr id="3" name="图片3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151630" y="129004"/>
              <a:ext cx="451815" cy="471599"/>
            </a:xfrm>
            <a:prstGeom prst="rect">
              <a:avLst/>
            </a:prstGeom>
          </p:spPr>
        </p:pic>
        <p:pic>
          <p:nvPicPr>
            <p:cNvPr id="4" name="图片4"/>
            <p:cNvPicPr>
              <a:picLocks noChangeAspect="1"/>
            </p:cNvPicPr>
            <p:nvPr/>
          </p:nvPicPr>
          <p:blipFill>
            <a:blip r:embed="rId2"/>
            <a:srcRect l="15905" t="20000" r="16459" b="16216"/>
            <a:stretch>
              <a:fillRect/>
            </a:stretch>
          </p:blipFill>
          <p:spPr>
            <a:xfrm>
              <a:off x="0" y="0"/>
              <a:ext cx="755075" cy="729605"/>
            </a:xfrm>
            <a:prstGeom prst="rect">
              <a:avLst/>
            </a:prstGeom>
          </p:spPr>
        </p:pic>
      </p:grpSp>
      <p:pic>
        <p:nvPicPr>
          <p:cNvPr id="5" name="图片1"/>
          <p:cNvPicPr>
            <a:picLocks noChangeAspect="1"/>
          </p:cNvPicPr>
          <p:nvPr/>
        </p:nvPicPr>
        <p:blipFill>
          <a:blip r:embed="rId3"/>
          <a:srcRect t="93572"/>
          <a:stretch>
            <a:fillRect/>
          </a:stretch>
        </p:blipFill>
        <p:spPr>
          <a:xfrm>
            <a:off x="-85487" y="6418164"/>
            <a:ext cx="12277725" cy="440293"/>
          </a:xfrm>
          <a:prstGeom prst="rect">
            <a:avLst/>
          </a:prstGeom>
        </p:spPr>
      </p:pic>
      <p:sp>
        <p:nvSpPr>
          <p:cNvPr id="6" name="文本1"/>
          <p:cNvSpPr txBox="1"/>
          <p:nvPr/>
        </p:nvSpPr>
        <p:spPr>
          <a:xfrm>
            <a:off x="944089" y="169202"/>
            <a:ext cx="3823992" cy="619068"/>
          </a:xfrm>
          <a:prstGeom prst="rect">
            <a:avLst/>
          </a:prstGeom>
          <a:noFill/>
        </p:spPr>
        <p:txBody>
          <a:bodyPr anchor="t"/>
          <a:lstStyle/>
          <a:p>
            <a:pPr marL="0" algn="l">
              <a:lnSpc>
                <a:spcPts val="3300"/>
              </a:lnSpc>
            </a:pPr>
            <a:r>
              <a:rPr lang="zh-CN" altLang="en-US" sz="2800" b="1" i="0" dirty="0">
                <a:solidFill>
                  <a:srgbClr val="0071C2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模拟信号与数字信号</a:t>
            </a:r>
            <a:endParaRPr lang="zh-CN" altLang="en-US" sz="2800" b="1" i="0" dirty="0">
              <a:solidFill>
                <a:srgbClr val="0071C2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" name="文本2"/>
          <p:cNvSpPr txBox="1"/>
          <p:nvPr/>
        </p:nvSpPr>
        <p:spPr>
          <a:xfrm>
            <a:off x="361474" y="169545"/>
            <a:ext cx="409797" cy="619068"/>
          </a:xfrm>
          <a:prstGeom prst="rect">
            <a:avLst/>
          </a:prstGeom>
          <a:noFill/>
        </p:spPr>
        <p:txBody>
          <a:bodyPr anchor="t"/>
          <a:lstStyle/>
          <a:p>
            <a:pPr marL="0" algn="l">
              <a:lnSpc>
                <a:spcPts val="3300"/>
              </a:lnSpc>
            </a:pPr>
            <a:r>
              <a:rPr lang="zh-CN" altLang="en-US" sz="2800" b="1" i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1</a:t>
            </a:r>
            <a:endParaRPr lang="zh-CN" altLang="en-US" sz="2800" b="1" i="0" dirty="0">
              <a:solidFill>
                <a:srgbClr val="FFFFFF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8" name="组合2"/>
          <p:cNvGrpSpPr/>
          <p:nvPr/>
        </p:nvGrpSpPr>
        <p:grpSpPr>
          <a:xfrm>
            <a:off x="831863" y="1058413"/>
            <a:ext cx="828868" cy="2266613"/>
            <a:chOff x="0" y="0"/>
            <a:chExt cx="828868" cy="2266613"/>
          </a:xfrm>
        </p:grpSpPr>
        <p:sp>
          <p:nvSpPr>
            <p:cNvPr id="9" name="形状1"/>
            <p:cNvSpPr txBox="1"/>
            <p:nvPr/>
          </p:nvSpPr>
          <p:spPr>
            <a:xfrm>
              <a:off x="3810" y="49530"/>
              <a:ext cx="825058" cy="2217083"/>
            </a:xfrm>
            <a:prstGeom prst="rect">
              <a:avLst/>
            </a:prstGeom>
            <a:solidFill>
              <a:srgbClr val="2F5597">
                <a:alpha val="100000"/>
              </a:srgbClr>
            </a:solidFill>
            <a:ln w="9525">
              <a:solidFill>
                <a:srgbClr val="FFFFFF">
                  <a:alpha val="0"/>
                </a:srgbClr>
              </a:solidFill>
            </a:ln>
          </p:spPr>
          <p:txBody>
            <a:bodyPr anchor="ctr"/>
            <a:lstStyle/>
            <a:p>
              <a:pPr marL="0" algn="ctr"/>
            </a:p>
          </p:txBody>
        </p:sp>
        <p:sp>
          <p:nvSpPr>
            <p:cNvPr id="10" name="文本3"/>
            <p:cNvSpPr txBox="1"/>
            <p:nvPr/>
          </p:nvSpPr>
          <p:spPr>
            <a:xfrm>
              <a:off x="0" y="0"/>
              <a:ext cx="825058" cy="2217083"/>
            </a:xfrm>
            <a:prstGeom prst="rect">
              <a:avLst/>
            </a:prstGeom>
            <a:noFill/>
          </p:spPr>
          <p:txBody>
            <a:bodyPr anchor="ctr"/>
            <a:lstStyle/>
            <a:p>
              <a:pPr marL="0" algn="ctr">
                <a:lnSpc>
                  <a:spcPts val="3800"/>
                </a:lnSpc>
              </a:pPr>
              <a:r>
                <a:rPr lang="zh-CN" altLang="en-US" sz="3200" b="1" i="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</a:rPr>
                <a:t>数字信号</a:t>
              </a:r>
              <a:endParaRPr lang="zh-CN" altLang="en-US" sz="3200" b="1" i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11" name="组合3"/>
          <p:cNvGrpSpPr/>
          <p:nvPr/>
        </p:nvGrpSpPr>
        <p:grpSpPr>
          <a:xfrm>
            <a:off x="1940735" y="1058413"/>
            <a:ext cx="9333005" cy="2117245"/>
            <a:chOff x="0" y="0"/>
            <a:chExt cx="9333005" cy="2117245"/>
          </a:xfrm>
        </p:grpSpPr>
        <p:sp>
          <p:nvSpPr>
            <p:cNvPr id="12" name="形状2"/>
            <p:cNvSpPr txBox="1"/>
            <p:nvPr/>
          </p:nvSpPr>
          <p:spPr>
            <a:xfrm>
              <a:off x="3810" y="49530"/>
              <a:ext cx="9329195" cy="1954509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solidFill>
                <a:srgbClr val="FFFFFF">
                  <a:alpha val="0"/>
                </a:srgbClr>
              </a:solidFill>
            </a:ln>
          </p:spPr>
          <p:txBody>
            <a:bodyPr anchor="ctr"/>
            <a:lstStyle/>
            <a:p>
              <a:pPr marL="0" algn="ctr"/>
            </a:p>
          </p:txBody>
        </p:sp>
        <p:sp>
          <p:nvSpPr>
            <p:cNvPr id="13" name="文本4"/>
            <p:cNvSpPr txBox="1"/>
            <p:nvPr/>
          </p:nvSpPr>
          <p:spPr>
            <a:xfrm>
              <a:off x="0" y="0"/>
              <a:ext cx="9329195" cy="2117245"/>
            </a:xfrm>
            <a:prstGeom prst="rect">
              <a:avLst/>
            </a:prstGeom>
            <a:noFill/>
          </p:spPr>
          <p:txBody>
            <a:bodyPr anchor="t"/>
            <a:lstStyle/>
            <a:p>
              <a:pPr marL="0" algn="l">
                <a:lnSpc>
                  <a:spcPts val="5000"/>
                </a:lnSpc>
              </a:pPr>
              <a:r>
                <a:rPr lang="zh-CN" altLang="en-US" sz="2800" b="0" i="0" dirty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</a:rPr>
                <a:t>数字信号是</a:t>
              </a:r>
              <a:r>
                <a:rPr lang="zh-CN" altLang="en-US" sz="2800" b="1" i="0" dirty="0">
                  <a:solidFill>
                    <a:srgbClr val="FF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</a:rPr>
                <a:t>离散时间信号</a:t>
              </a:r>
              <a:r>
                <a:rPr lang="zh-CN" altLang="en-US" sz="2800" b="0" i="0" dirty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</a:rPr>
                <a:t>的数字化表示。其信号的自变量、因变量都是离散的。例如，开关电路中输出电压和电流脉冲就是离散的信号。</a:t>
              </a:r>
              <a:endParaRPr lang="zh-CN" altLang="en-US" sz="2800" b="0" i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pic>
        <p:nvPicPr>
          <p:cNvPr id="14" name="图片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88835" y="3439861"/>
            <a:ext cx="7814330" cy="26939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1"/>
          <p:cNvGrpSpPr/>
          <p:nvPr/>
        </p:nvGrpSpPr>
        <p:grpSpPr>
          <a:xfrm>
            <a:off x="188919" y="113871"/>
            <a:ext cx="755075" cy="729605"/>
            <a:chOff x="0" y="0"/>
            <a:chExt cx="755075" cy="729605"/>
          </a:xfrm>
        </p:grpSpPr>
        <p:pic>
          <p:nvPicPr>
            <p:cNvPr id="3" name="图片2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151630" y="129004"/>
              <a:ext cx="451815" cy="471599"/>
            </a:xfrm>
            <a:prstGeom prst="rect">
              <a:avLst/>
            </a:prstGeom>
          </p:spPr>
        </p:pic>
        <p:pic>
          <p:nvPicPr>
            <p:cNvPr id="4" name="图片3"/>
            <p:cNvPicPr>
              <a:picLocks noChangeAspect="1"/>
            </p:cNvPicPr>
            <p:nvPr/>
          </p:nvPicPr>
          <p:blipFill>
            <a:blip r:embed="rId2"/>
            <a:srcRect l="15905" t="20000" r="16459" b="16216"/>
            <a:stretch>
              <a:fillRect/>
            </a:stretch>
          </p:blipFill>
          <p:spPr>
            <a:xfrm>
              <a:off x="0" y="0"/>
              <a:ext cx="755075" cy="729605"/>
            </a:xfrm>
            <a:prstGeom prst="rect">
              <a:avLst/>
            </a:prstGeom>
          </p:spPr>
        </p:pic>
      </p:grpSp>
      <p:pic>
        <p:nvPicPr>
          <p:cNvPr id="5" name="图片1"/>
          <p:cNvPicPr>
            <a:picLocks noChangeAspect="1"/>
          </p:cNvPicPr>
          <p:nvPr/>
        </p:nvPicPr>
        <p:blipFill>
          <a:blip r:embed="rId3"/>
          <a:srcRect t="93572"/>
          <a:stretch>
            <a:fillRect/>
          </a:stretch>
        </p:blipFill>
        <p:spPr>
          <a:xfrm>
            <a:off x="-85487" y="6418164"/>
            <a:ext cx="12277725" cy="440293"/>
          </a:xfrm>
          <a:prstGeom prst="rect">
            <a:avLst/>
          </a:prstGeom>
        </p:spPr>
      </p:pic>
      <p:sp>
        <p:nvSpPr>
          <p:cNvPr id="6" name="文本2"/>
          <p:cNvSpPr txBox="1"/>
          <p:nvPr/>
        </p:nvSpPr>
        <p:spPr>
          <a:xfrm>
            <a:off x="944089" y="169202"/>
            <a:ext cx="3823992" cy="619068"/>
          </a:xfrm>
          <a:prstGeom prst="rect">
            <a:avLst/>
          </a:prstGeom>
          <a:noFill/>
        </p:spPr>
        <p:txBody>
          <a:bodyPr anchor="t"/>
          <a:lstStyle/>
          <a:p>
            <a:pPr marL="0" algn="l">
              <a:lnSpc>
                <a:spcPts val="3300"/>
              </a:lnSpc>
            </a:pPr>
            <a:r>
              <a:rPr lang="zh-CN" altLang="en-US" sz="2800" b="1" i="0" dirty="0">
                <a:solidFill>
                  <a:srgbClr val="0071C2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模拟信号与数字信号</a:t>
            </a:r>
            <a:endParaRPr lang="zh-CN" altLang="en-US" sz="2800" b="1" i="0" dirty="0">
              <a:solidFill>
                <a:srgbClr val="0071C2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" name="文本3"/>
          <p:cNvSpPr txBox="1"/>
          <p:nvPr/>
        </p:nvSpPr>
        <p:spPr>
          <a:xfrm>
            <a:off x="361474" y="169545"/>
            <a:ext cx="409797" cy="619068"/>
          </a:xfrm>
          <a:prstGeom prst="rect">
            <a:avLst/>
          </a:prstGeom>
          <a:noFill/>
        </p:spPr>
        <p:txBody>
          <a:bodyPr anchor="t"/>
          <a:lstStyle/>
          <a:p>
            <a:pPr marL="0" algn="l">
              <a:lnSpc>
                <a:spcPts val="3300"/>
              </a:lnSpc>
            </a:pPr>
            <a:r>
              <a:rPr lang="zh-CN" altLang="en-US" sz="2800" b="1" i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1</a:t>
            </a:r>
            <a:endParaRPr lang="zh-CN" altLang="en-US" sz="2800" b="1" i="0" dirty="0">
              <a:solidFill>
                <a:srgbClr val="FFFFFF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8" name="组合2"/>
          <p:cNvGrpSpPr/>
          <p:nvPr/>
        </p:nvGrpSpPr>
        <p:grpSpPr>
          <a:xfrm>
            <a:off x="1169460" y="1138133"/>
            <a:ext cx="2132648" cy="889606"/>
            <a:chOff x="0" y="0"/>
            <a:chExt cx="2132648" cy="889606"/>
          </a:xfrm>
        </p:grpSpPr>
        <p:sp>
          <p:nvSpPr>
            <p:cNvPr id="9" name="形状5"/>
            <p:cNvSpPr txBox="1"/>
            <p:nvPr/>
          </p:nvSpPr>
          <p:spPr>
            <a:xfrm>
              <a:off x="68806" y="128186"/>
              <a:ext cx="467210" cy="487680"/>
            </a:xfrm>
            <a:custGeom>
              <a:avLst/>
              <a:gdLst>
                <a:gd name="connsiteX0" fmla="*/ 83687 w 467210"/>
                <a:gd name="connsiteY0" fmla="*/ 0 h 487680"/>
                <a:gd name="connsiteX1" fmla="*/ 418433 w 467210"/>
                <a:gd name="connsiteY1" fmla="*/ 0 h 487680"/>
                <a:gd name="connsiteX2" fmla="*/ 429987 w 467210"/>
                <a:gd name="connsiteY2" fmla="*/ 0 h 487680"/>
                <a:gd name="connsiteX3" fmla="*/ 467211 w 467210"/>
                <a:gd name="connsiteY3" fmla="*/ 17497 h 487680"/>
                <a:gd name="connsiteX4" fmla="*/ 39453 w 467210"/>
                <a:gd name="connsiteY4" fmla="*/ 487680 h 487680"/>
                <a:gd name="connsiteX5" fmla="*/ 24508 w 467210"/>
                <a:gd name="connsiteY5" fmla="*/ 477612 h 487680"/>
                <a:gd name="connsiteX6" fmla="*/ 9363 w 467210"/>
                <a:gd name="connsiteY6" fmla="*/ 462467 h 487680"/>
                <a:gd name="connsiteX7" fmla="*/ 0 w 467210"/>
                <a:gd name="connsiteY7" fmla="*/ 83687 h 487680"/>
                <a:gd name="connsiteX8" fmla="*/ 0 w 467210"/>
                <a:gd name="connsiteY8" fmla="*/ 37471 h 487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7211" h="487680">
                  <a:moveTo>
                    <a:pt x="83687" y="0"/>
                  </a:moveTo>
                  <a:lnTo>
                    <a:pt x="418433" y="0"/>
                  </a:lnTo>
                  <a:cubicBezTo>
                    <a:pt x="429987" y="0"/>
                    <a:pt x="440998" y="2343"/>
                    <a:pt x="451009" y="6572"/>
                  </a:cubicBezTo>
                  <a:lnTo>
                    <a:pt x="467211" y="17497"/>
                  </a:lnTo>
                  <a:lnTo>
                    <a:pt x="39453" y="487680"/>
                  </a:lnTo>
                  <a:lnTo>
                    <a:pt x="24508" y="477612"/>
                  </a:lnTo>
                  <a:cubicBezTo>
                    <a:pt x="9363" y="462467"/>
                    <a:pt x="0" y="441541"/>
                    <a:pt x="0" y="418433"/>
                  </a:cubicBezTo>
                  <a:lnTo>
                    <a:pt x="0" y="83687"/>
                  </a:lnTo>
                  <a:cubicBezTo>
                    <a:pt x="0" y="37471"/>
                    <a:pt x="37471" y="0"/>
                    <a:pt x="83687" y="0"/>
                  </a:cubicBezTo>
                  <a:close/>
                </a:path>
              </a:pathLst>
            </a:custGeom>
            <a:solidFill>
              <a:srgbClr val="FD8876">
                <a:alpha val="100000"/>
              </a:srgbClr>
            </a:solidFill>
            <a:ln w="9525">
              <a:solidFill>
                <a:srgbClr val="FFFFFF">
                  <a:alpha val="0"/>
                </a:srgbClr>
              </a:solidFill>
            </a:ln>
          </p:spPr>
          <p:txBody>
            <a:bodyPr anchor="ctr"/>
            <a:lstStyle/>
            <a:p>
              <a:pPr marL="0" algn="ctr"/>
            </a:p>
          </p:txBody>
        </p:sp>
        <p:sp>
          <p:nvSpPr>
            <p:cNvPr id="10" name="形状6"/>
            <p:cNvSpPr txBox="1"/>
            <p:nvPr/>
          </p:nvSpPr>
          <p:spPr>
            <a:xfrm>
              <a:off x="0" y="51985"/>
              <a:ext cx="467210" cy="487680"/>
            </a:xfrm>
            <a:custGeom>
              <a:avLst/>
              <a:gdLst>
                <a:gd name="connsiteX0" fmla="*/ 83687 w 467210"/>
                <a:gd name="connsiteY0" fmla="*/ 0 h 487680"/>
                <a:gd name="connsiteX1" fmla="*/ 418433 w 467210"/>
                <a:gd name="connsiteY1" fmla="*/ 0 h 487680"/>
                <a:gd name="connsiteX2" fmla="*/ 429987 w 467210"/>
                <a:gd name="connsiteY2" fmla="*/ 0 h 487680"/>
                <a:gd name="connsiteX3" fmla="*/ 467211 w 467210"/>
                <a:gd name="connsiteY3" fmla="*/ 17497 h 487680"/>
                <a:gd name="connsiteX4" fmla="*/ 39453 w 467210"/>
                <a:gd name="connsiteY4" fmla="*/ 487680 h 487680"/>
                <a:gd name="connsiteX5" fmla="*/ 24508 w 467210"/>
                <a:gd name="connsiteY5" fmla="*/ 477612 h 487680"/>
                <a:gd name="connsiteX6" fmla="*/ 9363 w 467210"/>
                <a:gd name="connsiteY6" fmla="*/ 462467 h 487680"/>
                <a:gd name="connsiteX7" fmla="*/ 0 w 467210"/>
                <a:gd name="connsiteY7" fmla="*/ 83687 h 487680"/>
                <a:gd name="connsiteX8" fmla="*/ 0 w 467210"/>
                <a:gd name="connsiteY8" fmla="*/ 37471 h 487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7211" h="487680">
                  <a:moveTo>
                    <a:pt x="83687" y="0"/>
                  </a:moveTo>
                  <a:lnTo>
                    <a:pt x="418433" y="0"/>
                  </a:lnTo>
                  <a:cubicBezTo>
                    <a:pt x="429987" y="0"/>
                    <a:pt x="440998" y="2343"/>
                    <a:pt x="451009" y="6572"/>
                  </a:cubicBezTo>
                  <a:lnTo>
                    <a:pt x="467211" y="17497"/>
                  </a:lnTo>
                  <a:lnTo>
                    <a:pt x="39453" y="487680"/>
                  </a:lnTo>
                  <a:lnTo>
                    <a:pt x="24508" y="477612"/>
                  </a:lnTo>
                  <a:cubicBezTo>
                    <a:pt x="9363" y="462467"/>
                    <a:pt x="0" y="441541"/>
                    <a:pt x="0" y="418433"/>
                  </a:cubicBezTo>
                  <a:lnTo>
                    <a:pt x="0" y="83687"/>
                  </a:lnTo>
                  <a:cubicBezTo>
                    <a:pt x="0" y="37471"/>
                    <a:pt x="37471" y="0"/>
                    <a:pt x="83687" y="0"/>
                  </a:cubicBezTo>
                  <a:close/>
                </a:path>
              </a:pathLst>
            </a:custGeom>
            <a:solidFill>
              <a:srgbClr val="FFFFFF">
                <a:alpha val="0"/>
              </a:srgbClr>
            </a:solidFill>
            <a:ln w="38100">
              <a:solidFill>
                <a:srgbClr val="273062">
                  <a:alpha val="100000"/>
                </a:srgbClr>
              </a:solidFill>
              <a:prstDash val="solid"/>
            </a:ln>
          </p:spPr>
          <p:txBody>
            <a:bodyPr anchor="ctr"/>
            <a:lstStyle/>
            <a:p>
              <a:pPr marL="0" algn="ctr"/>
            </a:p>
          </p:txBody>
        </p:sp>
        <p:sp>
          <p:nvSpPr>
            <p:cNvPr id="11" name="形状7"/>
            <p:cNvSpPr txBox="1"/>
            <p:nvPr/>
          </p:nvSpPr>
          <p:spPr>
            <a:xfrm>
              <a:off x="291950" y="0"/>
              <a:ext cx="1840698" cy="645160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solidFill>
                <a:srgbClr val="FFFFFF">
                  <a:alpha val="0"/>
                </a:srgbClr>
              </a:solidFill>
            </a:ln>
          </p:spPr>
          <p:txBody>
            <a:bodyPr anchor="ctr"/>
            <a:lstStyle/>
            <a:p>
              <a:pPr marL="0" algn="ctr"/>
            </a:p>
          </p:txBody>
        </p:sp>
        <p:sp>
          <p:nvSpPr>
            <p:cNvPr id="12" name="文本8"/>
            <p:cNvSpPr txBox="1"/>
            <p:nvPr/>
          </p:nvSpPr>
          <p:spPr>
            <a:xfrm>
              <a:off x="485699" y="53949"/>
              <a:ext cx="1031072" cy="835657"/>
            </a:xfrm>
            <a:prstGeom prst="rect">
              <a:avLst/>
            </a:prstGeom>
            <a:noFill/>
          </p:spPr>
          <p:txBody>
            <a:bodyPr anchor="t"/>
            <a:lstStyle/>
            <a:p>
              <a:pPr marL="0" algn="l"/>
              <a:r>
                <a:rPr lang="zh-CN" altLang="en-US" sz="2400" b="1" i="0" dirty="0">
                  <a:solidFill>
                    <a:srgbClr val="1F497D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</a:rPr>
                <a:t>练习</a:t>
              </a:r>
              <a:endParaRPr lang="zh-CN" altLang="en-US" sz="2400" b="1" i="0" dirty="0">
                <a:solidFill>
                  <a:srgbClr val="1F497D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13" name="文本4"/>
          <p:cNvSpPr txBox="1"/>
          <p:nvPr/>
        </p:nvSpPr>
        <p:spPr>
          <a:xfrm>
            <a:off x="1372705" y="1889531"/>
            <a:ext cx="10001793" cy="3088663"/>
          </a:xfrm>
          <a:prstGeom prst="rect">
            <a:avLst/>
          </a:prstGeom>
          <a:noFill/>
        </p:spPr>
        <p:txBody>
          <a:bodyPr anchor="t"/>
          <a:lstStyle/>
          <a:p>
            <a:pPr marL="0" algn="l">
              <a:lnSpc>
                <a:spcPts val="4200"/>
              </a:lnSpc>
            </a:pPr>
            <a:r>
              <a:rPr lang="zh-CN" altLang="en-US" sz="1900" b="1" i="0" dirty="0">
                <a:solidFill>
                  <a:srgbClr val="000000">
                    <a:alpha val="100000"/>
                  </a:srgbClr>
                </a:solidFill>
                <a:latin typeface="等线"/>
                <a:ea typeface="等线"/>
              </a:rPr>
              <a:t>1．数字信号和模拟信号的不同之处是(     )。</a:t>
            </a:r>
            <a:endParaRPr lang="zh-CN" altLang="en-US" sz="1900" b="1" i="0" dirty="0">
              <a:solidFill>
                <a:srgbClr val="000000">
                  <a:alpha val="100000"/>
                </a:srgbClr>
              </a:solidFill>
              <a:latin typeface="等线"/>
              <a:ea typeface="等线"/>
            </a:endParaRPr>
          </a:p>
          <a:p>
            <a:pPr marL="0" algn="l">
              <a:lnSpc>
                <a:spcPts val="4200"/>
              </a:lnSpc>
            </a:pPr>
            <a:r>
              <a:rPr lang="zh-CN" altLang="en-US" sz="1900" b="1" i="0" dirty="0">
                <a:solidFill>
                  <a:srgbClr val="000000">
                    <a:alpha val="100000"/>
                  </a:srgbClr>
                </a:solidFill>
                <a:latin typeface="等线"/>
                <a:ea typeface="等线"/>
              </a:rPr>
              <a:t>      A．数字信号在大小和时间上均连续，而模拟信号则相反</a:t>
            </a:r>
            <a:endParaRPr lang="zh-CN" altLang="en-US" sz="1900" b="1" i="0" dirty="0">
              <a:solidFill>
                <a:srgbClr val="000000">
                  <a:alpha val="100000"/>
                </a:srgbClr>
              </a:solidFill>
              <a:latin typeface="等线"/>
              <a:ea typeface="等线"/>
            </a:endParaRPr>
          </a:p>
          <a:p>
            <a:pPr marL="0" algn="l">
              <a:lnSpc>
                <a:spcPts val="4700"/>
              </a:lnSpc>
            </a:pPr>
            <a:r>
              <a:rPr lang="zh-CN" altLang="en-US" sz="1900" b="1" i="0" dirty="0">
                <a:solidFill>
                  <a:srgbClr val="000000">
                    <a:alpha val="100000"/>
                  </a:srgbClr>
                </a:solidFill>
                <a:latin typeface="等线"/>
                <a:ea typeface="等线"/>
              </a:rPr>
              <a:t>      B． 数字信号在大小和时间上均不连续，而模拟信号则相反</a:t>
            </a:r>
            <a:endParaRPr lang="zh-CN" altLang="en-US" sz="1900" b="1" i="0" dirty="0">
              <a:solidFill>
                <a:srgbClr val="000000">
                  <a:alpha val="100000"/>
                </a:srgbClr>
              </a:solidFill>
              <a:latin typeface="等线"/>
              <a:ea typeface="等线"/>
            </a:endParaRPr>
          </a:p>
          <a:p>
            <a:pPr marL="0" algn="l">
              <a:lnSpc>
                <a:spcPts val="4700"/>
              </a:lnSpc>
            </a:pPr>
            <a:r>
              <a:rPr lang="zh-CN" altLang="en-US" sz="1900" b="1" i="0" dirty="0">
                <a:solidFill>
                  <a:srgbClr val="000000">
                    <a:alpha val="100000"/>
                  </a:srgbClr>
                </a:solidFill>
                <a:latin typeface="等线"/>
                <a:ea typeface="等线"/>
              </a:rPr>
              <a:t>      C．数字信号在大小上不连续，时间上连续，而模拟信号则相反</a:t>
            </a:r>
            <a:endParaRPr lang="zh-CN" altLang="en-US" sz="1900" b="1" i="0" dirty="0">
              <a:solidFill>
                <a:srgbClr val="000000">
                  <a:alpha val="100000"/>
                </a:srgbClr>
              </a:solidFill>
              <a:latin typeface="等线"/>
              <a:ea typeface="等线"/>
            </a:endParaRPr>
          </a:p>
          <a:p>
            <a:pPr marL="0" algn="l">
              <a:lnSpc>
                <a:spcPts val="4700"/>
              </a:lnSpc>
            </a:pPr>
            <a:r>
              <a:rPr lang="zh-CN" altLang="en-US" sz="1900" b="1" i="0" dirty="0">
                <a:solidFill>
                  <a:srgbClr val="000000">
                    <a:alpha val="100000"/>
                  </a:srgbClr>
                </a:solidFill>
                <a:latin typeface="等线"/>
                <a:ea typeface="等线"/>
              </a:rPr>
              <a:t>      D．数字信号在大小上连续，时间上不连续，而模拟信号则相反</a:t>
            </a:r>
            <a:endParaRPr lang="zh-CN" altLang="en-US" sz="1900" b="1" i="0" dirty="0">
              <a:solidFill>
                <a:srgbClr val="000000">
                  <a:alpha val="100000"/>
                </a:srgbClr>
              </a:solidFill>
              <a:latin typeface="等线"/>
              <a:ea typeface="等线"/>
            </a:endParaRPr>
          </a:p>
        </p:txBody>
      </p:sp>
      <p:sp>
        <p:nvSpPr>
          <p:cNvPr id="14" name="文本10"/>
          <p:cNvSpPr txBox="1"/>
          <p:nvPr/>
        </p:nvSpPr>
        <p:spPr>
          <a:xfrm>
            <a:off x="5502297" y="1958797"/>
            <a:ext cx="571500" cy="693356"/>
          </a:xfrm>
          <a:prstGeom prst="rect">
            <a:avLst/>
          </a:prstGeom>
          <a:noFill/>
        </p:spPr>
        <p:txBody>
          <a:bodyPr anchor="t"/>
          <a:lstStyle/>
          <a:p>
            <a:pPr marL="0" algn="l"/>
            <a:r>
              <a:rPr lang="zh-CN" altLang="en-US" sz="3000" b="0" i="0" dirty="0">
                <a:solidFill>
                  <a:srgbClr val="C72727">
                    <a:alpha val="100000"/>
                  </a:srgbClr>
                </a:solidFill>
                <a:latin typeface="等线"/>
                <a:ea typeface="等线"/>
              </a:rPr>
              <a:t>B</a:t>
            </a:r>
            <a:endParaRPr lang="zh-CN" altLang="en-US" sz="3000" b="0" i="0" dirty="0">
              <a:solidFill>
                <a:srgbClr val="C72727">
                  <a:alpha val="100000"/>
                </a:srgbClr>
              </a:solidFill>
              <a:latin typeface="等线"/>
              <a:ea typeface="等线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1"/>
          <p:cNvGrpSpPr/>
          <p:nvPr/>
        </p:nvGrpSpPr>
        <p:grpSpPr>
          <a:xfrm>
            <a:off x="188919" y="113871"/>
            <a:ext cx="755075" cy="729605"/>
            <a:chOff x="0" y="0"/>
            <a:chExt cx="755075" cy="729605"/>
          </a:xfrm>
        </p:grpSpPr>
        <p:pic>
          <p:nvPicPr>
            <p:cNvPr id="3" name="图片2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151630" y="129004"/>
              <a:ext cx="451815" cy="471599"/>
            </a:xfrm>
            <a:prstGeom prst="rect">
              <a:avLst/>
            </a:prstGeom>
          </p:spPr>
        </p:pic>
        <p:pic>
          <p:nvPicPr>
            <p:cNvPr id="4" name="图片3"/>
            <p:cNvPicPr>
              <a:picLocks noChangeAspect="1"/>
            </p:cNvPicPr>
            <p:nvPr/>
          </p:nvPicPr>
          <p:blipFill>
            <a:blip r:embed="rId2"/>
            <a:srcRect l="15905" t="20000" r="16459" b="16216"/>
            <a:stretch>
              <a:fillRect/>
            </a:stretch>
          </p:blipFill>
          <p:spPr>
            <a:xfrm>
              <a:off x="0" y="0"/>
              <a:ext cx="755075" cy="729605"/>
            </a:xfrm>
            <a:prstGeom prst="rect">
              <a:avLst/>
            </a:prstGeom>
          </p:spPr>
        </p:pic>
      </p:grpSp>
      <p:pic>
        <p:nvPicPr>
          <p:cNvPr id="5" name="图片1"/>
          <p:cNvPicPr>
            <a:picLocks noChangeAspect="1"/>
          </p:cNvPicPr>
          <p:nvPr/>
        </p:nvPicPr>
        <p:blipFill>
          <a:blip r:embed="rId3"/>
          <a:srcRect t="93572"/>
          <a:stretch>
            <a:fillRect/>
          </a:stretch>
        </p:blipFill>
        <p:spPr>
          <a:xfrm>
            <a:off x="-85487" y="6418164"/>
            <a:ext cx="12277725" cy="440293"/>
          </a:xfrm>
          <a:prstGeom prst="rect">
            <a:avLst/>
          </a:prstGeom>
        </p:spPr>
      </p:pic>
      <p:sp>
        <p:nvSpPr>
          <p:cNvPr id="6" name="文本1"/>
          <p:cNvSpPr txBox="1"/>
          <p:nvPr/>
        </p:nvSpPr>
        <p:spPr>
          <a:xfrm>
            <a:off x="944089" y="169202"/>
            <a:ext cx="3823992" cy="619068"/>
          </a:xfrm>
          <a:prstGeom prst="rect">
            <a:avLst/>
          </a:prstGeom>
          <a:noFill/>
        </p:spPr>
        <p:txBody>
          <a:bodyPr anchor="t"/>
          <a:lstStyle/>
          <a:p>
            <a:pPr marL="0" algn="l">
              <a:lnSpc>
                <a:spcPts val="3300"/>
              </a:lnSpc>
            </a:pPr>
            <a:r>
              <a:rPr lang="zh-CN" altLang="en-US" sz="2800" b="1" i="0" dirty="0">
                <a:solidFill>
                  <a:srgbClr val="0071C2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模拟信号与数字信号</a:t>
            </a:r>
            <a:endParaRPr lang="zh-CN" altLang="en-US" sz="2800" b="1" i="0" dirty="0">
              <a:solidFill>
                <a:srgbClr val="0071C2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" name="文本2"/>
          <p:cNvSpPr txBox="1"/>
          <p:nvPr/>
        </p:nvSpPr>
        <p:spPr>
          <a:xfrm>
            <a:off x="361474" y="169545"/>
            <a:ext cx="409797" cy="619068"/>
          </a:xfrm>
          <a:prstGeom prst="rect">
            <a:avLst/>
          </a:prstGeom>
          <a:noFill/>
        </p:spPr>
        <p:txBody>
          <a:bodyPr anchor="t"/>
          <a:lstStyle/>
          <a:p>
            <a:pPr marL="0" algn="l">
              <a:lnSpc>
                <a:spcPts val="3300"/>
              </a:lnSpc>
            </a:pPr>
            <a:r>
              <a:rPr lang="zh-CN" altLang="en-US" sz="2800" b="1" i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1</a:t>
            </a:r>
            <a:endParaRPr lang="zh-CN" altLang="en-US" sz="2800" b="1" i="0" dirty="0">
              <a:solidFill>
                <a:srgbClr val="FFFFFF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aphicFrame>
        <p:nvGraphicFramePr>
          <p:cNvPr id="8" name="表格1"/>
          <p:cNvGraphicFramePr>
            <a:graphicFrameLocks noGrp="1"/>
          </p:cNvGraphicFramePr>
          <p:nvPr/>
        </p:nvGraphicFramePr>
        <p:xfrm>
          <a:off x="654272" y="1028943"/>
          <a:ext cx="10883456" cy="48001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8928"/>
                <a:gridCol w="4514127"/>
                <a:gridCol w="4280401"/>
              </a:tblGrid>
              <a:tr h="998719">
                <a:tc>
                  <a:txBody>
                    <a:bodyPr/>
                    <a:lstStyle/>
                    <a:p>
                      <a:pPr marL="0" algn="ctr">
                        <a:lnSpc>
                          <a:spcPts val="3300"/>
                        </a:lnSpc>
                      </a:pPr>
                      <a:r>
                        <a:rPr lang="zh-CN" altLang="en-US" sz="2800" b="1" i="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名称</a:t>
                      </a:r>
                      <a:endParaRPr lang="zh-CN" altLang="en-US" sz="2800" b="1" i="0" dirty="0">
                        <a:solidFill>
                          <a:srgbClr val="FFFFFF">
                            <a:alpha val="100000"/>
                          </a:srgbClr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>
                    <a:lnL w="12700" cap="flat">
                      <a:solidFill>
                        <a:srgbClr val="FFFFFF">
                          <a:alpha val="100000"/>
                        </a:srgbClr>
                      </a:solidFill>
                    </a:lnL>
                    <a:lnR w="12700" cap="flat">
                      <a:solidFill>
                        <a:srgbClr val="FFFFFF">
                          <a:alpha val="100000"/>
                        </a:srgbClr>
                      </a:solidFill>
                    </a:lnR>
                    <a:lnT w="12700" cap="flat">
                      <a:solidFill>
                        <a:srgbClr val="FFFFFF">
                          <a:alpha val="100000"/>
                        </a:srgbClr>
                      </a:solidFill>
                    </a:lnT>
                    <a:lnB w="38100" cap="flat">
                      <a:solidFill>
                        <a:srgbClr val="FFFFFF">
                          <a:alpha val="100000"/>
                        </a:srgbClr>
                      </a:solidFill>
                    </a:lnB>
                    <a:solidFill>
                      <a:srgbClr val="4472C4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ts val="3300"/>
                        </a:lnSpc>
                      </a:pPr>
                      <a:r>
                        <a:rPr lang="zh-CN" altLang="en-US" sz="2800" b="1" i="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优点</a:t>
                      </a:r>
                      <a:endParaRPr lang="zh-CN" altLang="en-US" sz="2800" b="1" i="0" dirty="0">
                        <a:solidFill>
                          <a:srgbClr val="FFFFFF">
                            <a:alpha val="100000"/>
                          </a:srgbClr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>
                    <a:lnL w="12700" cap="flat">
                      <a:solidFill>
                        <a:srgbClr val="FFFFFF">
                          <a:alpha val="100000"/>
                        </a:srgbClr>
                      </a:solidFill>
                    </a:lnL>
                    <a:lnR w="12700" cap="flat">
                      <a:solidFill>
                        <a:srgbClr val="FFFFFF">
                          <a:alpha val="100000"/>
                        </a:srgbClr>
                      </a:solidFill>
                    </a:lnR>
                    <a:lnT w="12700" cap="flat">
                      <a:solidFill>
                        <a:srgbClr val="FFFFFF">
                          <a:alpha val="100000"/>
                        </a:srgbClr>
                      </a:solidFill>
                    </a:lnT>
                    <a:lnB w="38100" cap="flat">
                      <a:solidFill>
                        <a:srgbClr val="FFFFFF">
                          <a:alpha val="100000"/>
                        </a:srgbClr>
                      </a:solidFill>
                    </a:lnB>
                    <a:solidFill>
                      <a:srgbClr val="4472C4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ts val="3300"/>
                        </a:lnSpc>
                      </a:pPr>
                      <a:r>
                        <a:rPr lang="zh-CN" altLang="en-US" sz="2800" b="1" i="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缺点</a:t>
                      </a:r>
                      <a:endParaRPr lang="zh-CN" altLang="en-US" sz="2800" b="1" i="0" dirty="0">
                        <a:solidFill>
                          <a:srgbClr val="FFFFFF">
                            <a:alpha val="100000"/>
                          </a:srgbClr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>
                    <a:lnL w="12700" cap="flat">
                      <a:solidFill>
                        <a:srgbClr val="FFFFFF">
                          <a:alpha val="100000"/>
                        </a:srgbClr>
                      </a:solidFill>
                    </a:lnL>
                    <a:lnR w="12700" cap="flat">
                      <a:solidFill>
                        <a:srgbClr val="FFFFFF">
                          <a:alpha val="100000"/>
                        </a:srgbClr>
                      </a:solidFill>
                    </a:lnR>
                    <a:lnT w="12700" cap="flat">
                      <a:solidFill>
                        <a:srgbClr val="FFFFFF">
                          <a:alpha val="100000"/>
                        </a:srgbClr>
                      </a:solidFill>
                    </a:lnT>
                    <a:lnB w="38100" cap="flat">
                      <a:solidFill>
                        <a:srgbClr val="FFFFFF">
                          <a:alpha val="100000"/>
                        </a:srgbClr>
                      </a:solidFill>
                    </a:lnB>
                    <a:solidFill>
                      <a:srgbClr val="4472C4">
                        <a:alpha val="100000"/>
                      </a:srgbClr>
                    </a:solidFill>
                  </a:tcPr>
                </a:tc>
              </a:tr>
              <a:tr h="1650712">
                <a:tc>
                  <a:txBody>
                    <a:bodyPr/>
                    <a:lstStyle/>
                    <a:p>
                      <a:pPr marL="0" algn="ctr"/>
                    </a:p>
                    <a:p>
                      <a:pPr marL="0" algn="ctr">
                        <a:lnSpc>
                          <a:spcPts val="3300"/>
                        </a:lnSpc>
                      </a:pPr>
                      <a:r>
                        <a:rPr lang="zh-CN" altLang="en-US" sz="2800" b="1" i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模拟信号</a:t>
                      </a:r>
                      <a:endParaRPr lang="zh-CN" altLang="en-US" sz="2800" b="1" i="0" dirty="0">
                        <a:solidFill>
                          <a:srgbClr val="000000">
                            <a:alpha val="100000"/>
                          </a:srgbClr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t">
                    <a:lnL w="12700" cap="flat">
                      <a:solidFill>
                        <a:srgbClr val="FFFFFF">
                          <a:alpha val="100000"/>
                        </a:srgbClr>
                      </a:solidFill>
                    </a:lnL>
                    <a:lnR w="12700" cap="flat">
                      <a:solidFill>
                        <a:srgbClr val="FFFFFF">
                          <a:alpha val="100000"/>
                        </a:srgbClr>
                      </a:solidFill>
                    </a:lnR>
                    <a:lnT w="12700" cap="flat">
                      <a:solidFill>
                        <a:srgbClr val="FFFFFF">
                          <a:alpha val="100000"/>
                        </a:srgbClr>
                      </a:solidFill>
                    </a:lnT>
                    <a:lnB w="12700" cap="flat">
                      <a:solidFill>
                        <a:srgbClr val="FFFFFF">
                          <a:alpha val="100000"/>
                        </a:srgbClr>
                      </a:solidFill>
                    </a:lnB>
                    <a:solidFill>
                      <a:srgbClr val="CFD5EA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/>
                    </a:p>
                  </a:txBody>
                  <a:tcPr anchor="t">
                    <a:lnL w="12700" cap="flat">
                      <a:solidFill>
                        <a:srgbClr val="FFFFFF">
                          <a:alpha val="100000"/>
                        </a:srgbClr>
                      </a:solidFill>
                    </a:lnL>
                    <a:lnR w="12700" cap="flat">
                      <a:solidFill>
                        <a:srgbClr val="FFFFFF">
                          <a:alpha val="100000"/>
                        </a:srgbClr>
                      </a:solidFill>
                    </a:lnR>
                    <a:lnT w="12700" cap="flat">
                      <a:solidFill>
                        <a:srgbClr val="FFFFFF">
                          <a:alpha val="100000"/>
                        </a:srgbClr>
                      </a:solidFill>
                    </a:lnT>
                    <a:lnB w="12700" cap="flat">
                      <a:solidFill>
                        <a:srgbClr val="FFFFFF">
                          <a:alpha val="100000"/>
                        </a:srgbClr>
                      </a:solidFill>
                    </a:lnB>
                    <a:solidFill>
                      <a:srgbClr val="CFD5EA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/>
                    </a:p>
                  </a:txBody>
                  <a:tcPr anchor="t">
                    <a:lnL w="12700" cap="flat">
                      <a:solidFill>
                        <a:srgbClr val="FFFFFF">
                          <a:alpha val="100000"/>
                        </a:srgbClr>
                      </a:solidFill>
                    </a:lnL>
                    <a:lnR w="12700" cap="flat">
                      <a:solidFill>
                        <a:srgbClr val="FFFFFF">
                          <a:alpha val="100000"/>
                        </a:srgbClr>
                      </a:solidFill>
                    </a:lnR>
                    <a:lnT w="12700" cap="flat">
                      <a:solidFill>
                        <a:srgbClr val="FFFFFF">
                          <a:alpha val="100000"/>
                        </a:srgbClr>
                      </a:solidFill>
                    </a:lnT>
                    <a:lnB w="12700" cap="flat">
                      <a:solidFill>
                        <a:srgbClr val="FFFFFF">
                          <a:alpha val="100000"/>
                        </a:srgbClr>
                      </a:solidFill>
                    </a:lnB>
                    <a:solidFill>
                      <a:srgbClr val="CFD5EA">
                        <a:alpha val="100000"/>
                      </a:srgbClr>
                    </a:solidFill>
                  </a:tcPr>
                </a:tc>
              </a:tr>
              <a:tr h="2150682">
                <a:tc>
                  <a:txBody>
                    <a:bodyPr/>
                    <a:lstStyle/>
                    <a:p>
                      <a:pPr marL="0" algn="ctr"/>
                    </a:p>
                    <a:p>
                      <a:pPr marL="0" algn="ctr"/>
                    </a:p>
                    <a:p>
                      <a:pPr marL="0" algn="ctr">
                        <a:lnSpc>
                          <a:spcPts val="3300"/>
                        </a:lnSpc>
                      </a:pPr>
                      <a:r>
                        <a:rPr lang="zh-CN" altLang="en-US" sz="2800" b="1" i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数字信号</a:t>
                      </a:r>
                      <a:endParaRPr lang="zh-CN" altLang="en-US" sz="2800" b="1" i="0" dirty="0">
                        <a:solidFill>
                          <a:srgbClr val="000000">
                            <a:alpha val="100000"/>
                          </a:srgbClr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t">
                    <a:lnL w="12700" cap="flat">
                      <a:solidFill>
                        <a:srgbClr val="FFFFFF">
                          <a:alpha val="100000"/>
                        </a:srgbClr>
                      </a:solidFill>
                    </a:lnL>
                    <a:lnR w="12700" cap="flat">
                      <a:solidFill>
                        <a:srgbClr val="FFFFFF">
                          <a:alpha val="100000"/>
                        </a:srgbClr>
                      </a:solidFill>
                    </a:lnR>
                    <a:lnT w="12700" cap="flat">
                      <a:solidFill>
                        <a:srgbClr val="FFFFFF">
                          <a:alpha val="100000"/>
                        </a:srgbClr>
                      </a:solidFill>
                    </a:lnT>
                    <a:lnB w="12700" cap="flat">
                      <a:solidFill>
                        <a:srgbClr val="FFFFFF">
                          <a:alpha val="100000"/>
                        </a:srgbClr>
                      </a:solidFill>
                    </a:lnB>
                    <a:solidFill>
                      <a:srgbClr val="E9EBF5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/>
                    </a:p>
                  </a:txBody>
                  <a:tcPr anchor="t">
                    <a:lnL w="12700" cap="flat">
                      <a:solidFill>
                        <a:srgbClr val="FFFFFF">
                          <a:alpha val="100000"/>
                        </a:srgbClr>
                      </a:solidFill>
                    </a:lnL>
                    <a:lnR w="12700" cap="flat">
                      <a:solidFill>
                        <a:srgbClr val="FFFFFF">
                          <a:alpha val="100000"/>
                        </a:srgbClr>
                      </a:solidFill>
                    </a:lnR>
                    <a:lnT w="12700" cap="flat">
                      <a:solidFill>
                        <a:srgbClr val="FFFFFF">
                          <a:alpha val="100000"/>
                        </a:srgbClr>
                      </a:solidFill>
                    </a:lnT>
                    <a:lnB w="12700" cap="flat">
                      <a:solidFill>
                        <a:srgbClr val="FFFFFF">
                          <a:alpha val="100000"/>
                        </a:srgbClr>
                      </a:solidFill>
                    </a:lnB>
                    <a:solidFill>
                      <a:srgbClr val="E9EBF5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/>
                    </a:p>
                  </a:txBody>
                  <a:tcPr anchor="t">
                    <a:lnL w="12700" cap="flat">
                      <a:solidFill>
                        <a:srgbClr val="FFFFFF">
                          <a:alpha val="100000"/>
                        </a:srgbClr>
                      </a:solidFill>
                    </a:lnL>
                    <a:lnR w="12700" cap="flat">
                      <a:solidFill>
                        <a:srgbClr val="FFFFFF">
                          <a:alpha val="100000"/>
                        </a:srgbClr>
                      </a:solidFill>
                    </a:lnR>
                    <a:lnT w="12700" cap="flat">
                      <a:solidFill>
                        <a:srgbClr val="FFFFFF">
                          <a:alpha val="100000"/>
                        </a:srgbClr>
                      </a:solidFill>
                    </a:lnT>
                    <a:lnB w="12700" cap="flat">
                      <a:solidFill>
                        <a:srgbClr val="FFFFFF">
                          <a:alpha val="100000"/>
                        </a:srgbClr>
                      </a:solidFill>
                    </a:lnB>
                    <a:solidFill>
                      <a:srgbClr val="E9EBF5">
                        <a:alpha val="100000"/>
                      </a:srgbClr>
                    </a:solidFill>
                  </a:tcPr>
                </a:tc>
              </a:tr>
            </a:tbl>
          </a:graphicData>
        </a:graphic>
      </p:graphicFrame>
      <p:grpSp>
        <p:nvGrpSpPr>
          <p:cNvPr id="9" name="组合2"/>
          <p:cNvGrpSpPr/>
          <p:nvPr/>
        </p:nvGrpSpPr>
        <p:grpSpPr>
          <a:xfrm>
            <a:off x="2949826" y="2295982"/>
            <a:ext cx="3754008" cy="1339429"/>
            <a:chOff x="0" y="0"/>
            <a:chExt cx="3754008" cy="1339429"/>
          </a:xfrm>
        </p:grpSpPr>
        <p:sp>
          <p:nvSpPr>
            <p:cNvPr id="10" name="形状1"/>
            <p:cNvSpPr txBox="1"/>
            <p:nvPr/>
          </p:nvSpPr>
          <p:spPr>
            <a:xfrm>
              <a:off x="3810" y="49530"/>
              <a:ext cx="3750198" cy="1081963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solidFill>
                <a:srgbClr val="FFFFFF">
                  <a:alpha val="0"/>
                </a:srgbClr>
              </a:solidFill>
            </a:ln>
          </p:spPr>
          <p:txBody>
            <a:bodyPr anchor="ctr"/>
            <a:lstStyle/>
            <a:p>
              <a:pPr marL="0" algn="ctr"/>
            </a:p>
          </p:txBody>
        </p:sp>
        <p:sp>
          <p:nvSpPr>
            <p:cNvPr id="11" name="文本3"/>
            <p:cNvSpPr txBox="1"/>
            <p:nvPr/>
          </p:nvSpPr>
          <p:spPr>
            <a:xfrm>
              <a:off x="0" y="0"/>
              <a:ext cx="3750198" cy="1339429"/>
            </a:xfrm>
            <a:prstGeom prst="rect">
              <a:avLst/>
            </a:prstGeom>
            <a:noFill/>
          </p:spPr>
          <p:txBody>
            <a:bodyPr anchor="t"/>
            <a:lstStyle/>
            <a:p>
              <a:pPr marL="0" algn="l">
                <a:lnSpc>
                  <a:spcPts val="3700"/>
                </a:lnSpc>
              </a:pPr>
              <a:r>
                <a:rPr lang="zh-CN" altLang="en-US" sz="2600" b="0" i="0" dirty="0">
                  <a:solidFill>
                    <a:srgbClr val="000000">
                      <a:alpha val="100000"/>
                    </a:srgbClr>
                  </a:solidFill>
                  <a:latin typeface="Arial" panose="020B0604020202020204"/>
                  <a:ea typeface="Arial" panose="020B0604020202020204"/>
                </a:rPr>
                <a:t>1</a:t>
              </a:r>
              <a:r>
                <a:rPr lang="zh-CN" altLang="en-US" sz="2600" b="0" i="0" dirty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</a:rPr>
                <a:t>、信息密度高</a:t>
              </a:r>
              <a:endParaRPr lang="zh-CN" altLang="en-US" sz="2600" b="0" i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  <a:p>
              <a:pPr marL="0" algn="l">
                <a:lnSpc>
                  <a:spcPts val="3700"/>
                </a:lnSpc>
              </a:pPr>
              <a:r>
                <a:rPr lang="zh-CN" altLang="en-US" sz="2600" b="0" i="0" dirty="0">
                  <a:solidFill>
                    <a:srgbClr val="000000">
                      <a:alpha val="100000"/>
                    </a:srgbClr>
                  </a:solidFill>
                  <a:latin typeface="Arial" panose="020B0604020202020204"/>
                  <a:ea typeface="Arial" panose="020B0604020202020204"/>
                </a:rPr>
                <a:t>2</a:t>
              </a:r>
              <a:r>
                <a:rPr lang="zh-CN" altLang="en-US" sz="2600" b="0" i="0" dirty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</a:rPr>
                <a:t>、容易实现</a:t>
              </a:r>
              <a:endParaRPr lang="zh-CN" altLang="en-US" sz="2600" b="0" i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12" name="组合3"/>
          <p:cNvGrpSpPr/>
          <p:nvPr/>
        </p:nvGrpSpPr>
        <p:grpSpPr>
          <a:xfrm>
            <a:off x="7490403" y="2246043"/>
            <a:ext cx="3047951" cy="1339429"/>
            <a:chOff x="0" y="0"/>
            <a:chExt cx="3047951" cy="1339429"/>
          </a:xfrm>
        </p:grpSpPr>
        <p:sp>
          <p:nvSpPr>
            <p:cNvPr id="13" name="形状2"/>
            <p:cNvSpPr txBox="1"/>
            <p:nvPr/>
          </p:nvSpPr>
          <p:spPr>
            <a:xfrm>
              <a:off x="3810" y="49530"/>
              <a:ext cx="3044141" cy="1081963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solidFill>
                <a:srgbClr val="FFFFFF">
                  <a:alpha val="0"/>
                </a:srgbClr>
              </a:solidFill>
            </a:ln>
          </p:spPr>
          <p:txBody>
            <a:bodyPr anchor="ctr"/>
            <a:lstStyle/>
            <a:p>
              <a:pPr marL="0" algn="ctr"/>
            </a:p>
          </p:txBody>
        </p:sp>
        <p:sp>
          <p:nvSpPr>
            <p:cNvPr id="14" name="文本4"/>
            <p:cNvSpPr txBox="1"/>
            <p:nvPr/>
          </p:nvSpPr>
          <p:spPr>
            <a:xfrm>
              <a:off x="0" y="0"/>
              <a:ext cx="3044141" cy="1339429"/>
            </a:xfrm>
            <a:prstGeom prst="rect">
              <a:avLst/>
            </a:prstGeom>
            <a:noFill/>
          </p:spPr>
          <p:txBody>
            <a:bodyPr anchor="t"/>
            <a:lstStyle/>
            <a:p>
              <a:pPr marL="0" algn="l">
                <a:lnSpc>
                  <a:spcPts val="3700"/>
                </a:lnSpc>
              </a:pPr>
              <a:r>
                <a:rPr lang="zh-CN" altLang="en-US" sz="2600" b="0" i="0" dirty="0">
                  <a:solidFill>
                    <a:srgbClr val="000000">
                      <a:alpha val="100000"/>
                    </a:srgbClr>
                  </a:solidFill>
                  <a:latin typeface="Arial" panose="020B0604020202020204"/>
                  <a:ea typeface="Arial" panose="020B0604020202020204"/>
                </a:rPr>
                <a:t>1</a:t>
              </a:r>
              <a:r>
                <a:rPr lang="zh-CN" altLang="en-US" sz="2600" b="0" i="0" dirty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</a:rPr>
                <a:t>、抗干扰能力差</a:t>
              </a:r>
              <a:endParaRPr lang="zh-CN" altLang="en-US" sz="2600" b="0" i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  <a:p>
              <a:pPr marL="0" algn="l">
                <a:lnSpc>
                  <a:spcPts val="3700"/>
                </a:lnSpc>
              </a:pPr>
              <a:r>
                <a:rPr lang="zh-CN" altLang="en-US" sz="2600" b="0" i="0" dirty="0">
                  <a:solidFill>
                    <a:srgbClr val="000000">
                      <a:alpha val="100000"/>
                    </a:srgbClr>
                  </a:solidFill>
                  <a:latin typeface="Arial" panose="020B0604020202020204"/>
                  <a:ea typeface="Arial" panose="020B0604020202020204"/>
                </a:rPr>
                <a:t>2</a:t>
              </a:r>
              <a:r>
                <a:rPr lang="zh-CN" altLang="en-US" sz="2600" b="0" i="0" dirty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</a:rPr>
                <a:t>、保密性差</a:t>
              </a:r>
              <a:endParaRPr lang="zh-CN" altLang="en-US" sz="2600" b="0" i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15" name="组合4"/>
          <p:cNvGrpSpPr/>
          <p:nvPr/>
        </p:nvGrpSpPr>
        <p:grpSpPr>
          <a:xfrm>
            <a:off x="2950178" y="3930977"/>
            <a:ext cx="4309593" cy="1913893"/>
            <a:chOff x="0" y="0"/>
            <a:chExt cx="4309593" cy="1913893"/>
          </a:xfrm>
        </p:grpSpPr>
        <p:sp>
          <p:nvSpPr>
            <p:cNvPr id="16" name="形状3"/>
            <p:cNvSpPr txBox="1"/>
            <p:nvPr/>
          </p:nvSpPr>
          <p:spPr>
            <a:xfrm>
              <a:off x="3810" y="49530"/>
              <a:ext cx="4305783" cy="1599027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solidFill>
                <a:srgbClr val="FFFFFF">
                  <a:alpha val="0"/>
                </a:srgbClr>
              </a:solidFill>
            </a:ln>
          </p:spPr>
          <p:txBody>
            <a:bodyPr anchor="ctr"/>
            <a:lstStyle/>
            <a:p>
              <a:pPr marL="0" algn="ctr"/>
            </a:p>
          </p:txBody>
        </p:sp>
        <p:sp>
          <p:nvSpPr>
            <p:cNvPr id="17" name="文本5"/>
            <p:cNvSpPr txBox="1"/>
            <p:nvPr/>
          </p:nvSpPr>
          <p:spPr>
            <a:xfrm>
              <a:off x="0" y="0"/>
              <a:ext cx="4305783" cy="1913893"/>
            </a:xfrm>
            <a:prstGeom prst="rect">
              <a:avLst/>
            </a:prstGeom>
            <a:noFill/>
          </p:spPr>
          <p:txBody>
            <a:bodyPr anchor="t"/>
            <a:lstStyle/>
            <a:p>
              <a:pPr marL="0" algn="l">
                <a:lnSpc>
                  <a:spcPts val="3700"/>
                </a:lnSpc>
              </a:pPr>
              <a:r>
                <a:rPr lang="zh-CN" altLang="en-US" sz="2600" b="0" i="0" dirty="0">
                  <a:solidFill>
                    <a:srgbClr val="000000">
                      <a:alpha val="100000"/>
                    </a:srgbClr>
                  </a:solidFill>
                  <a:latin typeface="Arial" panose="020B0604020202020204"/>
                  <a:ea typeface="Arial" panose="020B0604020202020204"/>
                </a:rPr>
                <a:t>1</a:t>
              </a:r>
              <a:r>
                <a:rPr lang="zh-CN" altLang="en-US" sz="2600" b="0" i="0" dirty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</a:rPr>
                <a:t>、抗干扰能力强</a:t>
              </a:r>
              <a:endParaRPr lang="zh-CN" altLang="en-US" sz="2600" b="0" i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  <a:p>
              <a:pPr marL="0" algn="l">
                <a:lnSpc>
                  <a:spcPts val="3700"/>
                </a:lnSpc>
              </a:pPr>
              <a:r>
                <a:rPr lang="zh-CN" altLang="en-US" sz="2600" b="0" i="0" dirty="0">
                  <a:solidFill>
                    <a:srgbClr val="000000">
                      <a:alpha val="100000"/>
                    </a:srgbClr>
                  </a:solidFill>
                  <a:latin typeface="Arial" panose="020B0604020202020204"/>
                  <a:ea typeface="Arial" panose="020B0604020202020204"/>
                </a:rPr>
                <a:t>2</a:t>
              </a:r>
              <a:r>
                <a:rPr lang="zh-CN" altLang="en-US" sz="2600" b="0" i="0" dirty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</a:rPr>
                <a:t>、保密性强</a:t>
              </a:r>
              <a:endParaRPr lang="zh-CN" altLang="en-US" sz="2600" b="0" i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  <a:p>
              <a:pPr marL="0" algn="l">
                <a:lnSpc>
                  <a:spcPts val="3700"/>
                </a:lnSpc>
              </a:pPr>
              <a:r>
                <a:rPr lang="zh-CN" altLang="en-US" sz="2600" b="0" i="0" dirty="0">
                  <a:solidFill>
                    <a:srgbClr val="000000">
                      <a:alpha val="100000"/>
                    </a:srgbClr>
                  </a:solidFill>
                  <a:latin typeface="Arial" panose="020B0604020202020204"/>
                  <a:ea typeface="Arial" panose="020B0604020202020204"/>
                </a:rPr>
                <a:t>3</a:t>
              </a:r>
              <a:r>
                <a:rPr lang="zh-CN" altLang="en-US" sz="2600" b="0" i="0" dirty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</a:rPr>
                <a:t>、便于存储、加密、纠错</a:t>
              </a:r>
              <a:endParaRPr lang="zh-CN" altLang="en-US" sz="2600" b="0" i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18" name="组合5"/>
          <p:cNvGrpSpPr/>
          <p:nvPr/>
        </p:nvGrpSpPr>
        <p:grpSpPr>
          <a:xfrm>
            <a:off x="7486517" y="3881504"/>
            <a:ext cx="4110593" cy="1929429"/>
            <a:chOff x="0" y="0"/>
            <a:chExt cx="4110593" cy="1929429"/>
          </a:xfrm>
        </p:grpSpPr>
        <p:sp>
          <p:nvSpPr>
            <p:cNvPr id="19" name="形状4"/>
            <p:cNvSpPr txBox="1"/>
            <p:nvPr/>
          </p:nvSpPr>
          <p:spPr>
            <a:xfrm>
              <a:off x="3810" y="49530"/>
              <a:ext cx="4106783" cy="1599027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solidFill>
                <a:srgbClr val="FFFFFF">
                  <a:alpha val="0"/>
                </a:srgbClr>
              </a:solidFill>
            </a:ln>
          </p:spPr>
          <p:txBody>
            <a:bodyPr anchor="ctr"/>
            <a:lstStyle/>
            <a:p>
              <a:pPr marL="0" algn="ctr"/>
            </a:p>
          </p:txBody>
        </p:sp>
        <p:sp>
          <p:nvSpPr>
            <p:cNvPr id="20" name="文本6"/>
            <p:cNvSpPr txBox="1"/>
            <p:nvPr/>
          </p:nvSpPr>
          <p:spPr>
            <a:xfrm>
              <a:off x="0" y="0"/>
              <a:ext cx="4106783" cy="1929429"/>
            </a:xfrm>
            <a:prstGeom prst="rect">
              <a:avLst/>
            </a:prstGeom>
            <a:noFill/>
          </p:spPr>
          <p:txBody>
            <a:bodyPr anchor="t"/>
            <a:lstStyle/>
            <a:p>
              <a:pPr marL="0" algn="l">
                <a:lnSpc>
                  <a:spcPts val="3700"/>
                </a:lnSpc>
              </a:pPr>
              <a:r>
                <a:rPr lang="zh-CN" altLang="en-US" sz="2600" b="0" i="0" dirty="0">
                  <a:solidFill>
                    <a:srgbClr val="000000">
                      <a:alpha val="100000"/>
                    </a:srgbClr>
                  </a:solidFill>
                  <a:latin typeface="Arial" panose="020B0604020202020204"/>
                  <a:ea typeface="Arial" panose="020B0604020202020204"/>
                </a:rPr>
                <a:t>1</a:t>
              </a:r>
              <a:r>
                <a:rPr lang="zh-CN" altLang="en-US" sz="2600" b="0" i="0" dirty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</a:rPr>
                <a:t>、技术要求高</a:t>
              </a:r>
              <a:endParaRPr lang="zh-CN" altLang="en-US" sz="2600" b="0" i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  <a:p>
              <a:pPr marL="0" algn="l">
                <a:lnSpc>
                  <a:spcPts val="3700"/>
                </a:lnSpc>
              </a:pPr>
              <a:r>
                <a:rPr lang="zh-CN" altLang="en-US" sz="2600" b="0" i="0" dirty="0">
                  <a:solidFill>
                    <a:srgbClr val="000000">
                      <a:alpha val="100000"/>
                    </a:srgbClr>
                  </a:solidFill>
                  <a:latin typeface="Arial" panose="020B0604020202020204"/>
                  <a:ea typeface="Arial" panose="020B0604020202020204"/>
                </a:rPr>
                <a:t>2</a:t>
              </a:r>
              <a:r>
                <a:rPr lang="zh-CN" altLang="en-US" sz="2600" b="0" i="0" dirty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</a:rPr>
                <a:t>、模数转换可能带来量化误差</a:t>
              </a:r>
              <a:endParaRPr lang="zh-CN" altLang="en-US" sz="2600" b="0" i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15" grpId="0" animBg="1"/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1"/>
          <p:cNvGrpSpPr/>
          <p:nvPr/>
        </p:nvGrpSpPr>
        <p:grpSpPr>
          <a:xfrm>
            <a:off x="188919" y="113871"/>
            <a:ext cx="755075" cy="729605"/>
            <a:chOff x="0" y="0"/>
            <a:chExt cx="755075" cy="729605"/>
          </a:xfrm>
        </p:grpSpPr>
        <p:pic>
          <p:nvPicPr>
            <p:cNvPr id="3" name="图片2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151630" y="129004"/>
              <a:ext cx="451815" cy="471599"/>
            </a:xfrm>
            <a:prstGeom prst="rect">
              <a:avLst/>
            </a:prstGeom>
          </p:spPr>
        </p:pic>
        <p:pic>
          <p:nvPicPr>
            <p:cNvPr id="4" name="图片3"/>
            <p:cNvPicPr>
              <a:picLocks noChangeAspect="1"/>
            </p:cNvPicPr>
            <p:nvPr/>
          </p:nvPicPr>
          <p:blipFill>
            <a:blip r:embed="rId2"/>
            <a:srcRect l="15905" t="20000" r="16459" b="16216"/>
            <a:stretch>
              <a:fillRect/>
            </a:stretch>
          </p:blipFill>
          <p:spPr>
            <a:xfrm>
              <a:off x="0" y="0"/>
              <a:ext cx="755075" cy="729605"/>
            </a:xfrm>
            <a:prstGeom prst="rect">
              <a:avLst/>
            </a:prstGeom>
          </p:spPr>
        </p:pic>
      </p:grpSp>
      <p:pic>
        <p:nvPicPr>
          <p:cNvPr id="5" name="图片1"/>
          <p:cNvPicPr>
            <a:picLocks noChangeAspect="1"/>
          </p:cNvPicPr>
          <p:nvPr/>
        </p:nvPicPr>
        <p:blipFill>
          <a:blip r:embed="rId3"/>
          <a:srcRect t="93572"/>
          <a:stretch>
            <a:fillRect/>
          </a:stretch>
        </p:blipFill>
        <p:spPr>
          <a:xfrm>
            <a:off x="-85487" y="6418164"/>
            <a:ext cx="12277725" cy="440293"/>
          </a:xfrm>
          <a:prstGeom prst="rect">
            <a:avLst/>
          </a:prstGeom>
        </p:spPr>
      </p:pic>
      <p:sp>
        <p:nvSpPr>
          <p:cNvPr id="6" name="文本1"/>
          <p:cNvSpPr txBox="1"/>
          <p:nvPr/>
        </p:nvSpPr>
        <p:spPr>
          <a:xfrm>
            <a:off x="944089" y="169202"/>
            <a:ext cx="3823992" cy="619068"/>
          </a:xfrm>
          <a:prstGeom prst="rect">
            <a:avLst/>
          </a:prstGeom>
          <a:noFill/>
        </p:spPr>
        <p:txBody>
          <a:bodyPr anchor="t"/>
          <a:lstStyle/>
          <a:p>
            <a:pPr marL="0" algn="l">
              <a:lnSpc>
                <a:spcPts val="3300"/>
              </a:lnSpc>
            </a:pPr>
            <a:r>
              <a:rPr lang="zh-CN" altLang="en-US" sz="2800" b="1" i="0" dirty="0">
                <a:solidFill>
                  <a:srgbClr val="0071C2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模拟信号与数字信号</a:t>
            </a:r>
            <a:endParaRPr lang="zh-CN" altLang="en-US" sz="2800" b="1" i="0" dirty="0">
              <a:solidFill>
                <a:srgbClr val="0071C2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" name="文本2"/>
          <p:cNvSpPr txBox="1"/>
          <p:nvPr/>
        </p:nvSpPr>
        <p:spPr>
          <a:xfrm>
            <a:off x="361474" y="169545"/>
            <a:ext cx="409797" cy="619068"/>
          </a:xfrm>
          <a:prstGeom prst="rect">
            <a:avLst/>
          </a:prstGeom>
          <a:noFill/>
        </p:spPr>
        <p:txBody>
          <a:bodyPr anchor="t"/>
          <a:lstStyle/>
          <a:p>
            <a:pPr marL="0" algn="l">
              <a:lnSpc>
                <a:spcPts val="3300"/>
              </a:lnSpc>
            </a:pPr>
            <a:r>
              <a:rPr lang="zh-CN" altLang="en-US" sz="2800" b="1" i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1</a:t>
            </a:r>
            <a:endParaRPr lang="zh-CN" altLang="en-US" sz="2800" b="1" i="0" dirty="0">
              <a:solidFill>
                <a:srgbClr val="FFFFFF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8" name="组合2"/>
          <p:cNvGrpSpPr/>
          <p:nvPr/>
        </p:nvGrpSpPr>
        <p:grpSpPr>
          <a:xfrm>
            <a:off x="1137376" y="3707617"/>
            <a:ext cx="3638721" cy="925170"/>
            <a:chOff x="0" y="0"/>
            <a:chExt cx="3638721" cy="925170"/>
          </a:xfrm>
        </p:grpSpPr>
        <p:sp>
          <p:nvSpPr>
            <p:cNvPr id="9" name="形状2"/>
            <p:cNvSpPr txBox="1"/>
            <p:nvPr/>
          </p:nvSpPr>
          <p:spPr>
            <a:xfrm>
              <a:off x="3810" y="49529"/>
              <a:ext cx="3634911" cy="830997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solidFill>
                <a:srgbClr val="FFFFFF">
                  <a:alpha val="0"/>
                </a:srgbClr>
              </a:solidFill>
            </a:ln>
          </p:spPr>
          <p:txBody>
            <a:bodyPr anchor="ctr"/>
            <a:lstStyle/>
            <a:p>
              <a:pPr marL="0" algn="ctr"/>
            </a:p>
          </p:txBody>
        </p:sp>
        <p:sp>
          <p:nvSpPr>
            <p:cNvPr id="10" name="文本3"/>
            <p:cNvSpPr txBox="1"/>
            <p:nvPr/>
          </p:nvSpPr>
          <p:spPr>
            <a:xfrm>
              <a:off x="0" y="0"/>
              <a:ext cx="3634911" cy="925170"/>
            </a:xfrm>
            <a:prstGeom prst="rect">
              <a:avLst/>
            </a:prstGeom>
            <a:noFill/>
          </p:spPr>
          <p:txBody>
            <a:bodyPr anchor="t"/>
            <a:lstStyle/>
            <a:p>
              <a:pPr marL="0" algn="ctr">
                <a:lnSpc>
                  <a:spcPts val="2800"/>
                </a:lnSpc>
              </a:pPr>
              <a:r>
                <a:rPr lang="zh-CN" altLang="en-US" sz="2400" b="0" i="0" dirty="0">
                  <a:ln w="2381">
                    <a:solidFill>
                      <a:srgbClr val="FFFFFF">
                        <a:alpha val="0"/>
                      </a:srgbClr>
                    </a:solidFill>
                  </a:ln>
                  <a:solidFill>
                    <a:srgbClr val="000000">
                      <a:alpha val="100000"/>
                    </a:srgbClr>
                  </a:solidFill>
                  <a:effectLst/>
                  <a:latin typeface="微软雅黑" panose="020B0503020204020204" charset="-122"/>
                  <a:ea typeface="微软雅黑" panose="020B0503020204020204" charset="-122"/>
                </a:rPr>
                <a:t>文字、图像、声音、视频等类型的数据</a:t>
              </a:r>
              <a:endParaRPr lang="zh-CN" altLang="en-US" sz="2400" b="0" i="0" dirty="0">
                <a:ln w="2381">
                  <a:solidFill>
                    <a:srgbClr val="FFFFFF">
                      <a:alpha val="0"/>
                    </a:srgbClr>
                  </a:solidFill>
                </a:ln>
                <a:solidFill>
                  <a:srgbClr val="000000">
                    <a:alpha val="100000"/>
                  </a:srgbClr>
                </a:solidFill>
                <a:effectLst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11" name="组合3"/>
          <p:cNvGrpSpPr/>
          <p:nvPr/>
        </p:nvGrpSpPr>
        <p:grpSpPr>
          <a:xfrm>
            <a:off x="1107985" y="2774968"/>
            <a:ext cx="3697505" cy="863969"/>
            <a:chOff x="0" y="0"/>
            <a:chExt cx="3697505" cy="863969"/>
          </a:xfrm>
        </p:grpSpPr>
        <p:sp>
          <p:nvSpPr>
            <p:cNvPr id="12" name="形状3"/>
            <p:cNvSpPr txBox="1"/>
            <p:nvPr/>
          </p:nvSpPr>
          <p:spPr>
            <a:xfrm>
              <a:off x="3810" y="49530"/>
              <a:ext cx="3693695" cy="769441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solidFill>
                <a:srgbClr val="FFFFFF">
                  <a:alpha val="0"/>
                </a:srgbClr>
              </a:solidFill>
            </a:ln>
          </p:spPr>
          <p:txBody>
            <a:bodyPr anchor="ctr"/>
            <a:lstStyle/>
            <a:p>
              <a:pPr marL="0" algn="ctr"/>
            </a:p>
          </p:txBody>
        </p:sp>
        <p:sp>
          <p:nvSpPr>
            <p:cNvPr id="13" name="文本4"/>
            <p:cNvSpPr txBox="1"/>
            <p:nvPr/>
          </p:nvSpPr>
          <p:spPr>
            <a:xfrm>
              <a:off x="0" y="0"/>
              <a:ext cx="3693695" cy="863969"/>
            </a:xfrm>
            <a:prstGeom prst="rect">
              <a:avLst/>
            </a:prstGeom>
            <a:noFill/>
          </p:spPr>
          <p:txBody>
            <a:bodyPr anchor="t"/>
            <a:lstStyle/>
            <a:p>
              <a:pPr marL="0" algn="ctr">
                <a:lnSpc>
                  <a:spcPts val="5300"/>
                </a:lnSpc>
              </a:pPr>
              <a:r>
                <a:rPr lang="zh-CN" altLang="en-US" sz="4400" b="1" i="0" dirty="0">
                  <a:solidFill>
                    <a:srgbClr val="2F5597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</a:rPr>
                <a:t>模拟信号</a:t>
              </a:r>
              <a:endParaRPr lang="zh-CN" altLang="en-US" sz="4400" b="1" i="0" dirty="0">
                <a:solidFill>
                  <a:srgbClr val="2F5597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14" name="组合4"/>
          <p:cNvGrpSpPr/>
          <p:nvPr/>
        </p:nvGrpSpPr>
        <p:grpSpPr>
          <a:xfrm>
            <a:off x="6995441" y="2774967"/>
            <a:ext cx="3697505" cy="863969"/>
            <a:chOff x="0" y="0"/>
            <a:chExt cx="3697505" cy="863969"/>
          </a:xfrm>
        </p:grpSpPr>
        <p:sp>
          <p:nvSpPr>
            <p:cNvPr id="15" name="形状4"/>
            <p:cNvSpPr txBox="1"/>
            <p:nvPr/>
          </p:nvSpPr>
          <p:spPr>
            <a:xfrm>
              <a:off x="3810" y="49529"/>
              <a:ext cx="3693695" cy="769441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solidFill>
                <a:srgbClr val="FFFFFF">
                  <a:alpha val="0"/>
                </a:srgbClr>
              </a:solidFill>
            </a:ln>
          </p:spPr>
          <p:txBody>
            <a:bodyPr anchor="ctr"/>
            <a:lstStyle/>
            <a:p>
              <a:pPr marL="0" algn="ctr"/>
            </a:p>
          </p:txBody>
        </p:sp>
        <p:sp>
          <p:nvSpPr>
            <p:cNvPr id="16" name="文本5"/>
            <p:cNvSpPr txBox="1"/>
            <p:nvPr/>
          </p:nvSpPr>
          <p:spPr>
            <a:xfrm>
              <a:off x="0" y="0"/>
              <a:ext cx="3693695" cy="863969"/>
            </a:xfrm>
            <a:prstGeom prst="rect">
              <a:avLst/>
            </a:prstGeom>
            <a:noFill/>
          </p:spPr>
          <p:txBody>
            <a:bodyPr anchor="t"/>
            <a:lstStyle/>
            <a:p>
              <a:pPr marL="0" algn="ctr">
                <a:lnSpc>
                  <a:spcPts val="5300"/>
                </a:lnSpc>
              </a:pPr>
              <a:r>
                <a:rPr lang="zh-CN" altLang="en-US" sz="4400" b="1" i="0" dirty="0">
                  <a:solidFill>
                    <a:srgbClr val="2F5597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</a:rPr>
                <a:t>数字信号</a:t>
              </a:r>
              <a:endParaRPr lang="zh-CN" altLang="en-US" sz="4400" b="1" i="0" dirty="0">
                <a:solidFill>
                  <a:srgbClr val="2F5597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17" name="组合5"/>
          <p:cNvGrpSpPr/>
          <p:nvPr/>
        </p:nvGrpSpPr>
        <p:grpSpPr>
          <a:xfrm>
            <a:off x="7765210" y="3707617"/>
            <a:ext cx="2157966" cy="557835"/>
            <a:chOff x="0" y="0"/>
            <a:chExt cx="2157966" cy="557835"/>
          </a:xfrm>
        </p:grpSpPr>
        <p:sp>
          <p:nvSpPr>
            <p:cNvPr id="18" name="形状5"/>
            <p:cNvSpPr txBox="1"/>
            <p:nvPr/>
          </p:nvSpPr>
          <p:spPr>
            <a:xfrm>
              <a:off x="3810" y="49529"/>
              <a:ext cx="2154156" cy="461665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solidFill>
                <a:srgbClr val="FFFFFF">
                  <a:alpha val="0"/>
                </a:srgbClr>
              </a:solidFill>
            </a:ln>
          </p:spPr>
          <p:txBody>
            <a:bodyPr anchor="ctr"/>
            <a:lstStyle/>
            <a:p>
              <a:pPr marL="0" algn="ctr"/>
            </a:p>
          </p:txBody>
        </p:sp>
        <p:sp>
          <p:nvSpPr>
            <p:cNvPr id="19" name="文本6"/>
            <p:cNvSpPr txBox="1"/>
            <p:nvPr/>
          </p:nvSpPr>
          <p:spPr>
            <a:xfrm>
              <a:off x="0" y="0"/>
              <a:ext cx="2154156" cy="557835"/>
            </a:xfrm>
            <a:prstGeom prst="rect">
              <a:avLst/>
            </a:prstGeom>
            <a:noFill/>
          </p:spPr>
          <p:txBody>
            <a:bodyPr anchor="t"/>
            <a:lstStyle/>
            <a:p>
              <a:pPr marL="0" algn="ctr">
                <a:lnSpc>
                  <a:spcPts val="2800"/>
                </a:lnSpc>
              </a:pPr>
              <a:r>
                <a:rPr lang="zh-CN" altLang="en-US" sz="2400" b="0" i="0" dirty="0">
                  <a:ln w="2381">
                    <a:solidFill>
                      <a:srgbClr val="FFFFFF">
                        <a:alpha val="0"/>
                      </a:srgbClr>
                    </a:solidFill>
                  </a:ln>
                  <a:solidFill>
                    <a:srgbClr val="000000">
                      <a:alpha val="100000"/>
                    </a:srgbClr>
                  </a:solidFill>
                  <a:effectLst/>
                  <a:latin typeface="微软雅黑" panose="020B0503020204020204" charset="-122"/>
                  <a:ea typeface="微软雅黑" panose="020B0503020204020204" charset="-122"/>
                </a:rPr>
                <a:t>二进制数</a:t>
              </a:r>
              <a:endParaRPr lang="zh-CN" altLang="en-US" sz="2400" b="0" i="0" dirty="0">
                <a:ln w="2381">
                  <a:solidFill>
                    <a:srgbClr val="FFFFFF">
                      <a:alpha val="0"/>
                    </a:srgbClr>
                  </a:solidFill>
                </a:ln>
                <a:solidFill>
                  <a:srgbClr val="000000">
                    <a:alpha val="100000"/>
                  </a:srgbClr>
                </a:solidFill>
                <a:effectLst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20" name="形状1"/>
          <p:cNvSpPr txBox="1"/>
          <p:nvPr/>
        </p:nvSpPr>
        <p:spPr>
          <a:xfrm>
            <a:off x="4852832" y="3274154"/>
            <a:ext cx="2255485" cy="328871"/>
          </a:xfrm>
          <a:prstGeom prst="rightArrow">
            <a:avLst/>
          </a:prstGeom>
          <a:solidFill>
            <a:srgbClr val="FF0000">
              <a:alpha val="100000"/>
            </a:srgbClr>
          </a:solidFill>
          <a:ln w="9525">
            <a:solidFill>
              <a:srgbClr val="FFFFFF">
                <a:alpha val="0"/>
              </a:srgbClr>
            </a:solidFill>
          </a:ln>
        </p:spPr>
        <p:txBody>
          <a:bodyPr anchor="ctr"/>
          <a:lstStyle/>
          <a:p>
            <a:pPr marL="0" algn="ctr"/>
          </a:p>
        </p:txBody>
      </p:sp>
      <p:grpSp>
        <p:nvGrpSpPr>
          <p:cNvPr id="21" name="组合6"/>
          <p:cNvGrpSpPr/>
          <p:nvPr/>
        </p:nvGrpSpPr>
        <p:grpSpPr>
          <a:xfrm>
            <a:off x="5146586" y="2348293"/>
            <a:ext cx="1664168" cy="863969"/>
            <a:chOff x="0" y="0"/>
            <a:chExt cx="1664168" cy="863969"/>
          </a:xfrm>
        </p:grpSpPr>
        <p:sp>
          <p:nvSpPr>
            <p:cNvPr id="22" name="形状6"/>
            <p:cNvSpPr txBox="1"/>
            <p:nvPr/>
          </p:nvSpPr>
          <p:spPr>
            <a:xfrm>
              <a:off x="3810" y="49530"/>
              <a:ext cx="1660358" cy="769441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solidFill>
                <a:srgbClr val="FFFFFF">
                  <a:alpha val="0"/>
                </a:srgbClr>
              </a:solidFill>
            </a:ln>
          </p:spPr>
          <p:txBody>
            <a:bodyPr anchor="ctr"/>
            <a:lstStyle/>
            <a:p>
              <a:pPr marL="0" algn="ctr"/>
            </a:p>
          </p:txBody>
        </p:sp>
        <p:sp>
          <p:nvSpPr>
            <p:cNvPr id="23" name="文本7"/>
            <p:cNvSpPr txBox="1"/>
            <p:nvPr/>
          </p:nvSpPr>
          <p:spPr>
            <a:xfrm>
              <a:off x="0" y="0"/>
              <a:ext cx="1660358" cy="863969"/>
            </a:xfrm>
            <a:prstGeom prst="rect">
              <a:avLst/>
            </a:prstGeom>
            <a:noFill/>
          </p:spPr>
          <p:txBody>
            <a:bodyPr anchor="t"/>
            <a:lstStyle/>
            <a:p>
              <a:pPr marL="0" algn="ctr">
                <a:lnSpc>
                  <a:spcPts val="5300"/>
                </a:lnSpc>
              </a:pPr>
              <a:r>
                <a:rPr lang="zh-CN" altLang="en-US" sz="4400" b="1" i="0" dirty="0">
                  <a:solidFill>
                    <a:srgbClr val="FF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</a:rPr>
                <a:t>编码</a:t>
              </a:r>
              <a:endParaRPr lang="zh-CN" altLang="en-US" sz="4400" b="1" i="0" dirty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24" name="组合7"/>
          <p:cNvGrpSpPr/>
          <p:nvPr/>
        </p:nvGrpSpPr>
        <p:grpSpPr>
          <a:xfrm>
            <a:off x="899836" y="1216342"/>
            <a:ext cx="7816722" cy="680301"/>
            <a:chOff x="0" y="0"/>
            <a:chExt cx="7816722" cy="680301"/>
          </a:xfrm>
        </p:grpSpPr>
        <p:sp>
          <p:nvSpPr>
            <p:cNvPr id="25" name="形状7"/>
            <p:cNvSpPr txBox="1"/>
            <p:nvPr/>
          </p:nvSpPr>
          <p:spPr>
            <a:xfrm>
              <a:off x="3810" y="49530"/>
              <a:ext cx="7812912" cy="584775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solidFill>
                <a:srgbClr val="FFFFFF">
                  <a:alpha val="0"/>
                </a:srgbClr>
              </a:solidFill>
            </a:ln>
          </p:spPr>
          <p:txBody>
            <a:bodyPr anchor="ctr"/>
            <a:lstStyle/>
            <a:p>
              <a:pPr marL="0" algn="ctr"/>
            </a:p>
          </p:txBody>
        </p:sp>
        <p:sp>
          <p:nvSpPr>
            <p:cNvPr id="26" name="文本8"/>
            <p:cNvSpPr txBox="1"/>
            <p:nvPr/>
          </p:nvSpPr>
          <p:spPr>
            <a:xfrm>
              <a:off x="0" y="0"/>
              <a:ext cx="7812912" cy="680301"/>
            </a:xfrm>
            <a:prstGeom prst="rect">
              <a:avLst/>
            </a:prstGeom>
            <a:noFill/>
          </p:spPr>
          <p:txBody>
            <a:bodyPr anchor="t"/>
            <a:lstStyle/>
            <a:p>
              <a:pPr marL="0" algn="l">
                <a:lnSpc>
                  <a:spcPts val="3800"/>
                </a:lnSpc>
              </a:pPr>
              <a:r>
                <a:rPr lang="zh-CN" altLang="en-US" sz="3200" b="0" i="0" dirty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</a:rPr>
                <a:t>进行远距离传送时，用哪种信号比较好？</a:t>
              </a:r>
              <a:endParaRPr lang="zh-CN" altLang="en-US" sz="3200" b="0" i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27" name="组合8"/>
          <p:cNvGrpSpPr/>
          <p:nvPr/>
        </p:nvGrpSpPr>
        <p:grpSpPr>
          <a:xfrm>
            <a:off x="8712748" y="1185563"/>
            <a:ext cx="2140520" cy="741503"/>
            <a:chOff x="0" y="0"/>
            <a:chExt cx="2140520" cy="741503"/>
          </a:xfrm>
        </p:grpSpPr>
        <p:sp>
          <p:nvSpPr>
            <p:cNvPr id="28" name="形状8"/>
            <p:cNvSpPr txBox="1"/>
            <p:nvPr/>
          </p:nvSpPr>
          <p:spPr>
            <a:xfrm>
              <a:off x="3810" y="49530"/>
              <a:ext cx="2136710" cy="646331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solidFill>
                <a:srgbClr val="FFFFFF">
                  <a:alpha val="0"/>
                </a:srgbClr>
              </a:solidFill>
            </a:ln>
          </p:spPr>
          <p:txBody>
            <a:bodyPr anchor="ctr"/>
            <a:lstStyle/>
            <a:p>
              <a:pPr marL="0" algn="ctr"/>
            </a:p>
          </p:txBody>
        </p:sp>
        <p:sp>
          <p:nvSpPr>
            <p:cNvPr id="29" name="文本9"/>
            <p:cNvSpPr txBox="1"/>
            <p:nvPr/>
          </p:nvSpPr>
          <p:spPr>
            <a:xfrm>
              <a:off x="0" y="0"/>
              <a:ext cx="2136710" cy="741503"/>
            </a:xfrm>
            <a:prstGeom prst="rect">
              <a:avLst/>
            </a:prstGeom>
            <a:noFill/>
          </p:spPr>
          <p:txBody>
            <a:bodyPr anchor="t"/>
            <a:lstStyle/>
            <a:p>
              <a:pPr marL="0" algn="l">
                <a:lnSpc>
                  <a:spcPts val="4300"/>
                </a:lnSpc>
              </a:pPr>
              <a:r>
                <a:rPr lang="zh-CN" altLang="en-US" sz="3600" b="1" i="0" dirty="0">
                  <a:solidFill>
                    <a:srgbClr val="FF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</a:rPr>
                <a:t>数字信号</a:t>
              </a:r>
              <a:endParaRPr lang="zh-CN" altLang="en-US" sz="3600" b="1" i="0" dirty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30" name="组合9"/>
          <p:cNvGrpSpPr/>
          <p:nvPr/>
        </p:nvGrpSpPr>
        <p:grpSpPr>
          <a:xfrm>
            <a:off x="1188149" y="5063214"/>
            <a:ext cx="9731844" cy="665559"/>
            <a:chOff x="0" y="0"/>
            <a:chExt cx="9731844" cy="665559"/>
          </a:xfrm>
        </p:grpSpPr>
        <p:sp>
          <p:nvSpPr>
            <p:cNvPr id="31" name="形状9"/>
            <p:cNvSpPr txBox="1"/>
            <p:nvPr/>
          </p:nvSpPr>
          <p:spPr>
            <a:xfrm>
              <a:off x="22280" y="39672"/>
              <a:ext cx="9709564" cy="616295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solidFill>
                <a:srgbClr val="FFFFFF">
                  <a:alpha val="0"/>
                </a:srgbClr>
              </a:solidFill>
            </a:ln>
          </p:spPr>
          <p:txBody>
            <a:bodyPr anchor="ctr"/>
            <a:lstStyle/>
            <a:p>
              <a:pPr marL="0" algn="ctr"/>
            </a:p>
          </p:txBody>
        </p:sp>
        <p:sp>
          <p:nvSpPr>
            <p:cNvPr id="32" name="文本10"/>
            <p:cNvSpPr txBox="1"/>
            <p:nvPr/>
          </p:nvSpPr>
          <p:spPr>
            <a:xfrm>
              <a:off x="0" y="0"/>
              <a:ext cx="9709566" cy="665559"/>
            </a:xfrm>
            <a:prstGeom prst="rect">
              <a:avLst/>
            </a:prstGeom>
            <a:noFill/>
          </p:spPr>
          <p:txBody>
            <a:bodyPr anchor="t"/>
            <a:lstStyle/>
            <a:p>
              <a:pPr marL="0" algn="ctr">
                <a:lnSpc>
                  <a:spcPts val="3100"/>
                </a:lnSpc>
              </a:pPr>
              <a:r>
                <a:rPr lang="zh-CN" altLang="en-US" sz="2600" b="1" i="0" dirty="0">
                  <a:solidFill>
                    <a:srgbClr val="FF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</a:rPr>
                <a:t>编码是数据存储其及表现的基础，也是人们认识世界的基础</a:t>
              </a:r>
              <a:endParaRPr lang="zh-CN" altLang="en-US" sz="2600" b="1" i="0" dirty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7" grpId="0" animBg="1"/>
      <p:bldP spid="11" grpId="0" animBg="1"/>
      <p:bldP spid="14" grpId="0" animBg="1"/>
      <p:bldP spid="8" grpId="0" animBg="1"/>
      <p:bldP spid="17" grpId="0" animBg="1"/>
      <p:bldP spid="20" grpId="0" animBg="1"/>
      <p:bldP spid="21" grpId="0" animBg="1"/>
      <p:bldP spid="3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1"/>
          <p:cNvGrpSpPr/>
          <p:nvPr/>
        </p:nvGrpSpPr>
        <p:grpSpPr>
          <a:xfrm>
            <a:off x="188919" y="113871"/>
            <a:ext cx="755075" cy="729605"/>
            <a:chOff x="0" y="0"/>
            <a:chExt cx="755075" cy="729605"/>
          </a:xfrm>
        </p:grpSpPr>
        <p:pic>
          <p:nvPicPr>
            <p:cNvPr id="3" name="图片2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151630" y="129004"/>
              <a:ext cx="451815" cy="471599"/>
            </a:xfrm>
            <a:prstGeom prst="rect">
              <a:avLst/>
            </a:prstGeom>
          </p:spPr>
        </p:pic>
        <p:pic>
          <p:nvPicPr>
            <p:cNvPr id="4" name="图片3"/>
            <p:cNvPicPr>
              <a:picLocks noChangeAspect="1"/>
            </p:cNvPicPr>
            <p:nvPr/>
          </p:nvPicPr>
          <p:blipFill>
            <a:blip r:embed="rId2"/>
            <a:srcRect l="15905" t="20000" r="16459" b="16216"/>
            <a:stretch>
              <a:fillRect/>
            </a:stretch>
          </p:blipFill>
          <p:spPr>
            <a:xfrm>
              <a:off x="0" y="0"/>
              <a:ext cx="755075" cy="729605"/>
            </a:xfrm>
            <a:prstGeom prst="rect">
              <a:avLst/>
            </a:prstGeom>
          </p:spPr>
        </p:pic>
      </p:grpSp>
      <p:pic>
        <p:nvPicPr>
          <p:cNvPr id="5" name="图片1"/>
          <p:cNvPicPr>
            <a:picLocks noChangeAspect="1"/>
          </p:cNvPicPr>
          <p:nvPr/>
        </p:nvPicPr>
        <p:blipFill>
          <a:blip r:embed="rId3"/>
          <a:srcRect t="93572"/>
          <a:stretch>
            <a:fillRect/>
          </a:stretch>
        </p:blipFill>
        <p:spPr>
          <a:xfrm>
            <a:off x="-85487" y="6418164"/>
            <a:ext cx="12277725" cy="440293"/>
          </a:xfrm>
          <a:prstGeom prst="rect">
            <a:avLst/>
          </a:prstGeom>
        </p:spPr>
      </p:pic>
      <p:sp>
        <p:nvSpPr>
          <p:cNvPr id="6" name="文本1"/>
          <p:cNvSpPr txBox="1"/>
          <p:nvPr/>
        </p:nvSpPr>
        <p:spPr>
          <a:xfrm>
            <a:off x="944089" y="169202"/>
            <a:ext cx="5052717" cy="619068"/>
          </a:xfrm>
          <a:prstGeom prst="rect">
            <a:avLst/>
          </a:prstGeom>
          <a:noFill/>
        </p:spPr>
        <p:txBody>
          <a:bodyPr anchor="t"/>
          <a:lstStyle/>
          <a:p>
            <a:pPr marL="0" algn="l">
              <a:lnSpc>
                <a:spcPts val="3300"/>
              </a:lnSpc>
            </a:pPr>
            <a:r>
              <a:rPr lang="zh-CN" altLang="en-US" sz="2800" b="1" i="0" dirty="0">
                <a:solidFill>
                  <a:srgbClr val="0071C2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编码的基本方式——文字编码</a:t>
            </a:r>
            <a:endParaRPr lang="zh-CN" altLang="en-US" sz="2800" b="1" i="0" dirty="0">
              <a:solidFill>
                <a:srgbClr val="0071C2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" name="文本2"/>
          <p:cNvSpPr txBox="1"/>
          <p:nvPr/>
        </p:nvSpPr>
        <p:spPr>
          <a:xfrm>
            <a:off x="361474" y="169545"/>
            <a:ext cx="409797" cy="619068"/>
          </a:xfrm>
          <a:prstGeom prst="rect">
            <a:avLst/>
          </a:prstGeom>
          <a:noFill/>
        </p:spPr>
        <p:txBody>
          <a:bodyPr anchor="t"/>
          <a:lstStyle/>
          <a:p>
            <a:pPr marL="0" algn="l">
              <a:lnSpc>
                <a:spcPts val="3300"/>
              </a:lnSpc>
            </a:pPr>
            <a:r>
              <a:rPr lang="zh-CN" altLang="en-US" sz="2800" b="1" i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2</a:t>
            </a:r>
            <a:endParaRPr lang="zh-CN" altLang="en-US" sz="2800" b="1" i="0" dirty="0">
              <a:solidFill>
                <a:srgbClr val="FFFFFF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8" name="组合2"/>
          <p:cNvGrpSpPr/>
          <p:nvPr/>
        </p:nvGrpSpPr>
        <p:grpSpPr>
          <a:xfrm>
            <a:off x="1156566" y="3005231"/>
            <a:ext cx="828868" cy="2299872"/>
            <a:chOff x="0" y="0"/>
            <a:chExt cx="828868" cy="2299872"/>
          </a:xfrm>
        </p:grpSpPr>
        <p:sp>
          <p:nvSpPr>
            <p:cNvPr id="9" name="形状2"/>
            <p:cNvSpPr txBox="1"/>
            <p:nvPr/>
          </p:nvSpPr>
          <p:spPr>
            <a:xfrm>
              <a:off x="3810" y="49530"/>
              <a:ext cx="825058" cy="2250342"/>
            </a:xfrm>
            <a:prstGeom prst="rect">
              <a:avLst/>
            </a:prstGeom>
            <a:solidFill>
              <a:srgbClr val="2F5597">
                <a:alpha val="100000"/>
              </a:srgbClr>
            </a:solidFill>
            <a:ln w="9525">
              <a:solidFill>
                <a:srgbClr val="FFFFFF">
                  <a:alpha val="0"/>
                </a:srgbClr>
              </a:solidFill>
            </a:ln>
          </p:spPr>
          <p:txBody>
            <a:bodyPr anchor="ctr"/>
            <a:lstStyle/>
            <a:p>
              <a:pPr marL="0" algn="ctr"/>
            </a:p>
          </p:txBody>
        </p:sp>
        <p:sp>
          <p:nvSpPr>
            <p:cNvPr id="10" name="文本3"/>
            <p:cNvSpPr txBox="1"/>
            <p:nvPr/>
          </p:nvSpPr>
          <p:spPr>
            <a:xfrm>
              <a:off x="0" y="0"/>
              <a:ext cx="825058" cy="2250342"/>
            </a:xfrm>
            <a:prstGeom prst="rect">
              <a:avLst/>
            </a:prstGeom>
            <a:noFill/>
          </p:spPr>
          <p:txBody>
            <a:bodyPr anchor="ctr"/>
            <a:lstStyle/>
            <a:p>
              <a:pPr marL="0" algn="ctr">
                <a:lnSpc>
                  <a:spcPts val="3800"/>
                </a:lnSpc>
              </a:pPr>
              <a:r>
                <a:rPr lang="zh-CN" altLang="en-US" sz="3200" b="1" i="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</a:rPr>
                <a:t>文字编码</a:t>
              </a:r>
              <a:endParaRPr lang="zh-CN" altLang="en-US" sz="3200" b="1" i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11" name="形状1"/>
          <p:cNvSpPr txBox="1"/>
          <p:nvPr/>
        </p:nvSpPr>
        <p:spPr>
          <a:xfrm>
            <a:off x="2293723" y="3237141"/>
            <a:ext cx="252097" cy="1898065"/>
          </a:xfrm>
          <a:prstGeom prst="leftBrace">
            <a:avLst/>
          </a:prstGeom>
          <a:solidFill>
            <a:srgbClr val="FFFFFF">
              <a:alpha val="0"/>
            </a:srgbClr>
          </a:solidFill>
          <a:ln w="28575">
            <a:solidFill>
              <a:srgbClr val="2F5597">
                <a:alpha val="100000"/>
              </a:srgbClr>
            </a:solidFill>
            <a:prstDash val="solid"/>
            <a:headEnd type="none" w="med" len="med"/>
            <a:tailEnd type="none" w="med" len="med"/>
          </a:ln>
        </p:spPr>
        <p:txBody>
          <a:bodyPr anchor="ctr"/>
          <a:lstStyle/>
          <a:p>
            <a:pPr marL="0" algn="ctr"/>
          </a:p>
        </p:txBody>
      </p:sp>
      <p:grpSp>
        <p:nvGrpSpPr>
          <p:cNvPr id="12" name="组合3"/>
          <p:cNvGrpSpPr/>
          <p:nvPr/>
        </p:nvGrpSpPr>
        <p:grpSpPr>
          <a:xfrm>
            <a:off x="2815753" y="2999060"/>
            <a:ext cx="2215048" cy="741503"/>
            <a:chOff x="0" y="0"/>
            <a:chExt cx="2215048" cy="741503"/>
          </a:xfrm>
        </p:grpSpPr>
        <p:sp>
          <p:nvSpPr>
            <p:cNvPr id="13" name="形状3"/>
            <p:cNvSpPr txBox="1"/>
            <p:nvPr/>
          </p:nvSpPr>
          <p:spPr>
            <a:xfrm>
              <a:off x="3810" y="49530"/>
              <a:ext cx="2211238" cy="646331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solidFill>
                <a:srgbClr val="FFFFFF">
                  <a:alpha val="0"/>
                </a:srgbClr>
              </a:solidFill>
            </a:ln>
          </p:spPr>
          <p:txBody>
            <a:bodyPr anchor="ctr"/>
            <a:lstStyle/>
            <a:p>
              <a:pPr marL="0" algn="ctr"/>
            </a:p>
          </p:txBody>
        </p:sp>
        <p:sp>
          <p:nvSpPr>
            <p:cNvPr id="14" name="文本4"/>
            <p:cNvSpPr txBox="1"/>
            <p:nvPr/>
          </p:nvSpPr>
          <p:spPr>
            <a:xfrm>
              <a:off x="0" y="0"/>
              <a:ext cx="2211238" cy="741503"/>
            </a:xfrm>
            <a:prstGeom prst="rect">
              <a:avLst/>
            </a:prstGeom>
            <a:noFill/>
          </p:spPr>
          <p:txBody>
            <a:bodyPr anchor="t"/>
            <a:lstStyle/>
            <a:p>
              <a:pPr marL="0" algn="l">
                <a:lnSpc>
                  <a:spcPts val="4300"/>
                </a:lnSpc>
              </a:pPr>
              <a:r>
                <a:rPr lang="zh-CN" altLang="en-US" sz="3600" b="1" i="0" dirty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</a:rPr>
                <a:t>单字节码</a:t>
              </a:r>
              <a:endParaRPr lang="zh-CN" altLang="en-US" sz="3600" b="1" i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15" name="组合4"/>
          <p:cNvGrpSpPr/>
          <p:nvPr/>
        </p:nvGrpSpPr>
        <p:grpSpPr>
          <a:xfrm>
            <a:off x="2815753" y="4439813"/>
            <a:ext cx="2215048" cy="741503"/>
            <a:chOff x="0" y="0"/>
            <a:chExt cx="2215048" cy="741503"/>
          </a:xfrm>
        </p:grpSpPr>
        <p:sp>
          <p:nvSpPr>
            <p:cNvPr id="16" name="形状4"/>
            <p:cNvSpPr txBox="1"/>
            <p:nvPr/>
          </p:nvSpPr>
          <p:spPr>
            <a:xfrm>
              <a:off x="3810" y="49530"/>
              <a:ext cx="2211238" cy="646331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solidFill>
                <a:srgbClr val="FFFFFF">
                  <a:alpha val="0"/>
                </a:srgbClr>
              </a:solidFill>
            </a:ln>
          </p:spPr>
          <p:txBody>
            <a:bodyPr anchor="ctr"/>
            <a:lstStyle/>
            <a:p>
              <a:pPr marL="0" algn="ctr"/>
            </a:p>
          </p:txBody>
        </p:sp>
        <p:sp>
          <p:nvSpPr>
            <p:cNvPr id="17" name="文本5"/>
            <p:cNvSpPr txBox="1"/>
            <p:nvPr/>
          </p:nvSpPr>
          <p:spPr>
            <a:xfrm>
              <a:off x="0" y="0"/>
              <a:ext cx="2211238" cy="741503"/>
            </a:xfrm>
            <a:prstGeom prst="rect">
              <a:avLst/>
            </a:prstGeom>
            <a:noFill/>
          </p:spPr>
          <p:txBody>
            <a:bodyPr anchor="t"/>
            <a:lstStyle/>
            <a:p>
              <a:pPr marL="0" algn="l">
                <a:lnSpc>
                  <a:spcPts val="4300"/>
                </a:lnSpc>
              </a:pPr>
              <a:r>
                <a:rPr lang="zh-CN" altLang="en-US" sz="3600" b="1" i="0" dirty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</a:rPr>
                <a:t>双字节码</a:t>
              </a:r>
              <a:endParaRPr lang="zh-CN" altLang="en-US" sz="3600" b="1" i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18" name="组合5"/>
          <p:cNvGrpSpPr/>
          <p:nvPr/>
        </p:nvGrpSpPr>
        <p:grpSpPr>
          <a:xfrm>
            <a:off x="5257676" y="3189513"/>
            <a:ext cx="3064850" cy="609627"/>
            <a:chOff x="0" y="0"/>
            <a:chExt cx="3064850" cy="609627"/>
          </a:xfrm>
        </p:grpSpPr>
        <p:sp>
          <p:nvSpPr>
            <p:cNvPr id="19" name="形状5"/>
            <p:cNvSpPr txBox="1"/>
            <p:nvPr/>
          </p:nvSpPr>
          <p:spPr>
            <a:xfrm>
              <a:off x="3810" y="49530"/>
              <a:ext cx="3061040" cy="461665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solidFill>
                <a:srgbClr val="FFFFFF">
                  <a:alpha val="0"/>
                </a:srgbClr>
              </a:solidFill>
            </a:ln>
          </p:spPr>
          <p:txBody>
            <a:bodyPr anchor="ctr"/>
            <a:lstStyle/>
            <a:p>
              <a:pPr marL="0" algn="ctr"/>
            </a:p>
          </p:txBody>
        </p:sp>
        <p:sp>
          <p:nvSpPr>
            <p:cNvPr id="20" name="文本6"/>
            <p:cNvSpPr txBox="1"/>
            <p:nvPr/>
          </p:nvSpPr>
          <p:spPr>
            <a:xfrm>
              <a:off x="0" y="0"/>
              <a:ext cx="3061040" cy="609627"/>
            </a:xfrm>
            <a:prstGeom prst="rect">
              <a:avLst/>
            </a:prstGeom>
            <a:noFill/>
          </p:spPr>
          <p:txBody>
            <a:bodyPr anchor="t"/>
            <a:lstStyle/>
            <a:p>
              <a:pPr marL="0" algn="l">
                <a:lnSpc>
                  <a:spcPts val="2800"/>
                </a:lnSpc>
              </a:pPr>
              <a:r>
                <a:rPr lang="zh-CN" altLang="en-US" sz="2400" b="1" i="0" dirty="0">
                  <a:solidFill>
                    <a:srgbClr val="FF0000">
                      <a:alpha val="100000"/>
                    </a:srgbClr>
                  </a:solidFill>
                  <a:latin typeface="Arial" panose="020B0604020202020204"/>
                  <a:ea typeface="Arial" panose="020B0604020202020204"/>
                </a:rPr>
                <a:t>ASCII</a:t>
              </a:r>
              <a:r>
                <a:rPr lang="zh-CN" altLang="en-US" sz="2400" b="1" i="0" dirty="0">
                  <a:solidFill>
                    <a:srgbClr val="FF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</a:rPr>
                <a:t>码</a:t>
              </a:r>
              <a:r>
                <a:rPr lang="zh-CN" altLang="en-US" sz="2400" b="0" i="0" dirty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</a:rPr>
                <a:t>、莫尔斯码</a:t>
              </a:r>
              <a:endParaRPr lang="zh-CN" altLang="en-US" sz="2400" b="0" i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21" name="组合6"/>
          <p:cNvGrpSpPr/>
          <p:nvPr/>
        </p:nvGrpSpPr>
        <p:grpSpPr>
          <a:xfrm>
            <a:off x="5257676" y="4619958"/>
            <a:ext cx="6122202" cy="557835"/>
            <a:chOff x="0" y="0"/>
            <a:chExt cx="6122202" cy="557835"/>
          </a:xfrm>
        </p:grpSpPr>
        <p:sp>
          <p:nvSpPr>
            <p:cNvPr id="22" name="形状6"/>
            <p:cNvSpPr txBox="1"/>
            <p:nvPr/>
          </p:nvSpPr>
          <p:spPr>
            <a:xfrm>
              <a:off x="3810" y="49530"/>
              <a:ext cx="6118392" cy="461665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solidFill>
                <a:srgbClr val="FFFFFF">
                  <a:alpha val="0"/>
                </a:srgbClr>
              </a:solidFill>
            </a:ln>
          </p:spPr>
          <p:txBody>
            <a:bodyPr anchor="ctr"/>
            <a:lstStyle/>
            <a:p>
              <a:pPr marL="0" algn="ctr"/>
            </a:p>
          </p:txBody>
        </p:sp>
        <p:sp>
          <p:nvSpPr>
            <p:cNvPr id="23" name="文本7"/>
            <p:cNvSpPr txBox="1"/>
            <p:nvPr/>
          </p:nvSpPr>
          <p:spPr>
            <a:xfrm>
              <a:off x="0" y="0"/>
              <a:ext cx="6118392" cy="557835"/>
            </a:xfrm>
            <a:prstGeom prst="rect">
              <a:avLst/>
            </a:prstGeom>
            <a:noFill/>
          </p:spPr>
          <p:txBody>
            <a:bodyPr anchor="t"/>
            <a:lstStyle/>
            <a:p>
              <a:pPr marL="0" algn="l">
                <a:lnSpc>
                  <a:spcPts val="2800"/>
                </a:lnSpc>
              </a:pPr>
              <a:r>
                <a:rPr lang="zh-CN" altLang="en-US" sz="2400" b="1" i="0" dirty="0">
                  <a:solidFill>
                    <a:srgbClr val="FF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</a:rPr>
                <a:t>国标码（</a:t>
              </a:r>
              <a:r>
                <a:rPr lang="zh-CN" altLang="en-US" sz="2400" b="1" i="0" dirty="0">
                  <a:solidFill>
                    <a:srgbClr val="FF0000">
                      <a:alpha val="100000"/>
                    </a:srgbClr>
                  </a:solidFill>
                  <a:latin typeface="Arial" panose="020B0604020202020204"/>
                  <a:ea typeface="Arial" panose="020B0604020202020204"/>
                </a:rPr>
                <a:t>GBK</a:t>
              </a:r>
              <a:r>
                <a:rPr lang="zh-CN" altLang="en-US" sz="2400" b="1" i="0" dirty="0">
                  <a:solidFill>
                    <a:srgbClr val="FF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</a:rPr>
                <a:t>）</a:t>
              </a:r>
              <a:r>
                <a:rPr lang="zh-CN" altLang="en-US" sz="2400" b="0" i="0" dirty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</a:rPr>
                <a:t>、统一码（</a:t>
              </a:r>
              <a:r>
                <a:rPr lang="zh-CN" altLang="en-US" sz="2400" b="0" i="0" dirty="0">
                  <a:solidFill>
                    <a:srgbClr val="000000">
                      <a:alpha val="100000"/>
                    </a:srgbClr>
                  </a:solidFill>
                  <a:latin typeface="Arial" panose="020B0604020202020204"/>
                  <a:ea typeface="Arial" panose="020B0604020202020204"/>
                </a:rPr>
                <a:t>Unicode</a:t>
              </a:r>
              <a:r>
                <a:rPr lang="zh-CN" altLang="en-US" sz="2400" b="0" i="0" dirty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</a:rPr>
                <a:t>）</a:t>
              </a:r>
              <a:endParaRPr lang="zh-CN" altLang="en-US" sz="2400" b="0" i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24" name="组合7"/>
          <p:cNvGrpSpPr/>
          <p:nvPr/>
        </p:nvGrpSpPr>
        <p:grpSpPr>
          <a:xfrm>
            <a:off x="939908" y="887101"/>
            <a:ext cx="10618880" cy="2117246"/>
            <a:chOff x="0" y="0"/>
            <a:chExt cx="10618880" cy="2117246"/>
          </a:xfrm>
        </p:grpSpPr>
        <p:sp>
          <p:nvSpPr>
            <p:cNvPr id="25" name="形状7"/>
            <p:cNvSpPr txBox="1"/>
            <p:nvPr/>
          </p:nvSpPr>
          <p:spPr>
            <a:xfrm>
              <a:off x="4335" y="49530"/>
              <a:ext cx="10614545" cy="1954510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solidFill>
                <a:srgbClr val="FFFFFF">
                  <a:alpha val="0"/>
                </a:srgbClr>
              </a:solidFill>
            </a:ln>
          </p:spPr>
          <p:txBody>
            <a:bodyPr anchor="ctr"/>
            <a:lstStyle/>
            <a:p>
              <a:pPr marL="0" algn="ctr"/>
            </a:p>
          </p:txBody>
        </p:sp>
        <p:sp>
          <p:nvSpPr>
            <p:cNvPr id="26" name="文本8"/>
            <p:cNvSpPr txBox="1"/>
            <p:nvPr/>
          </p:nvSpPr>
          <p:spPr>
            <a:xfrm>
              <a:off x="0" y="0"/>
              <a:ext cx="10614545" cy="2117246"/>
            </a:xfrm>
            <a:prstGeom prst="rect">
              <a:avLst/>
            </a:prstGeom>
            <a:noFill/>
          </p:spPr>
          <p:txBody>
            <a:bodyPr anchor="t"/>
            <a:lstStyle/>
            <a:p>
              <a:pPr marL="0" algn="l">
                <a:lnSpc>
                  <a:spcPts val="5000"/>
                </a:lnSpc>
              </a:pPr>
              <a:r>
                <a:rPr lang="zh-CN" altLang="en-US" sz="2800" b="0" i="0" dirty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</a:rPr>
                <a:t>      文字编码是效率相对较低的编码方式，有单字节码和双字节码两种。</a:t>
              </a:r>
              <a:endParaRPr lang="zh-CN" altLang="en-US" sz="2800" b="0" i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2" grpId="0" animBg="1"/>
      <p:bldP spid="15" grpId="0" animBg="1"/>
      <p:bldP spid="18" grpId="0" animBg="1"/>
      <p:bldP spid="21" grpId="0" animBg="1"/>
      <p:bldP spid="2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1"/>
          <p:cNvGrpSpPr/>
          <p:nvPr/>
        </p:nvGrpSpPr>
        <p:grpSpPr>
          <a:xfrm>
            <a:off x="188919" y="113871"/>
            <a:ext cx="755075" cy="729605"/>
            <a:chOff x="0" y="0"/>
            <a:chExt cx="755075" cy="729605"/>
          </a:xfrm>
        </p:grpSpPr>
        <p:pic>
          <p:nvPicPr>
            <p:cNvPr id="3" name="图片3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151630" y="129004"/>
              <a:ext cx="451815" cy="471599"/>
            </a:xfrm>
            <a:prstGeom prst="rect">
              <a:avLst/>
            </a:prstGeom>
          </p:spPr>
        </p:pic>
        <p:pic>
          <p:nvPicPr>
            <p:cNvPr id="4" name="图片4"/>
            <p:cNvPicPr>
              <a:picLocks noChangeAspect="1"/>
            </p:cNvPicPr>
            <p:nvPr/>
          </p:nvPicPr>
          <p:blipFill>
            <a:blip r:embed="rId2"/>
            <a:srcRect l="15905" t="20000" r="16459" b="16216"/>
            <a:stretch>
              <a:fillRect/>
            </a:stretch>
          </p:blipFill>
          <p:spPr>
            <a:xfrm>
              <a:off x="0" y="0"/>
              <a:ext cx="755075" cy="729605"/>
            </a:xfrm>
            <a:prstGeom prst="rect">
              <a:avLst/>
            </a:prstGeom>
          </p:spPr>
        </p:pic>
      </p:grpSp>
      <p:pic>
        <p:nvPicPr>
          <p:cNvPr id="5" name="图片1"/>
          <p:cNvPicPr>
            <a:picLocks noChangeAspect="1"/>
          </p:cNvPicPr>
          <p:nvPr/>
        </p:nvPicPr>
        <p:blipFill>
          <a:blip r:embed="rId3"/>
          <a:srcRect t="93572"/>
          <a:stretch>
            <a:fillRect/>
          </a:stretch>
        </p:blipFill>
        <p:spPr>
          <a:xfrm>
            <a:off x="-85487" y="6418164"/>
            <a:ext cx="12277725" cy="440293"/>
          </a:xfrm>
          <a:prstGeom prst="rect">
            <a:avLst/>
          </a:prstGeom>
        </p:spPr>
      </p:pic>
      <p:sp>
        <p:nvSpPr>
          <p:cNvPr id="6" name="文本1"/>
          <p:cNvSpPr txBox="1"/>
          <p:nvPr/>
        </p:nvSpPr>
        <p:spPr>
          <a:xfrm>
            <a:off x="944089" y="169202"/>
            <a:ext cx="5052717" cy="619068"/>
          </a:xfrm>
          <a:prstGeom prst="rect">
            <a:avLst/>
          </a:prstGeom>
          <a:noFill/>
        </p:spPr>
        <p:txBody>
          <a:bodyPr anchor="t"/>
          <a:lstStyle/>
          <a:p>
            <a:pPr marL="0" algn="l">
              <a:lnSpc>
                <a:spcPts val="3300"/>
              </a:lnSpc>
            </a:pPr>
            <a:r>
              <a:rPr lang="zh-CN" altLang="en-US" sz="2800" b="1" i="0" dirty="0">
                <a:solidFill>
                  <a:srgbClr val="0071C2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编码的基本方式——文字编码</a:t>
            </a:r>
            <a:endParaRPr lang="zh-CN" altLang="en-US" sz="2800" b="1" i="0" dirty="0">
              <a:solidFill>
                <a:srgbClr val="0071C2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" name="文本2"/>
          <p:cNvSpPr txBox="1"/>
          <p:nvPr/>
        </p:nvSpPr>
        <p:spPr>
          <a:xfrm>
            <a:off x="361474" y="169545"/>
            <a:ext cx="409797" cy="619068"/>
          </a:xfrm>
          <a:prstGeom prst="rect">
            <a:avLst/>
          </a:prstGeom>
          <a:noFill/>
        </p:spPr>
        <p:txBody>
          <a:bodyPr anchor="t"/>
          <a:lstStyle/>
          <a:p>
            <a:pPr marL="0" algn="l">
              <a:lnSpc>
                <a:spcPts val="3300"/>
              </a:lnSpc>
            </a:pPr>
            <a:r>
              <a:rPr lang="zh-CN" altLang="en-US" sz="2800" b="1" i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2</a:t>
            </a:r>
            <a:endParaRPr lang="zh-CN" altLang="en-US" sz="2800" b="1" i="0" dirty="0">
              <a:solidFill>
                <a:srgbClr val="FFFFFF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8" name="组合2"/>
          <p:cNvGrpSpPr/>
          <p:nvPr/>
        </p:nvGrpSpPr>
        <p:grpSpPr>
          <a:xfrm>
            <a:off x="714375" y="1087605"/>
            <a:ext cx="3232473" cy="819191"/>
            <a:chOff x="0" y="0"/>
            <a:chExt cx="3232473" cy="819191"/>
          </a:xfrm>
        </p:grpSpPr>
        <p:sp>
          <p:nvSpPr>
            <p:cNvPr id="9" name="形状1"/>
            <p:cNvSpPr txBox="1"/>
            <p:nvPr/>
          </p:nvSpPr>
          <p:spPr>
            <a:xfrm>
              <a:off x="0" y="72076"/>
              <a:ext cx="601241" cy="601241"/>
            </a:xfrm>
            <a:prstGeom prst="ellipse">
              <a:avLst/>
            </a:prstGeom>
            <a:solidFill>
              <a:srgbClr val="2F5597">
                <a:alpha val="100000"/>
              </a:srgbClr>
            </a:solidFill>
            <a:ln w="9525">
              <a:solidFill>
                <a:srgbClr val="FFFFFF">
                  <a:alpha val="0"/>
                </a:srgbClr>
              </a:solidFill>
            </a:ln>
          </p:spPr>
          <p:txBody>
            <a:bodyPr anchor="ctr"/>
            <a:lstStyle/>
            <a:p>
              <a:pPr marL="0" algn="ctr"/>
            </a:p>
          </p:txBody>
        </p:sp>
        <p:sp>
          <p:nvSpPr>
            <p:cNvPr id="10" name="文本3"/>
            <p:cNvSpPr txBox="1"/>
            <p:nvPr/>
          </p:nvSpPr>
          <p:spPr>
            <a:xfrm>
              <a:off x="84240" y="13630"/>
              <a:ext cx="425142" cy="619072"/>
            </a:xfrm>
            <a:prstGeom prst="rect">
              <a:avLst/>
            </a:prstGeom>
            <a:noFill/>
          </p:spPr>
          <p:txBody>
            <a:bodyPr anchor="ctr"/>
            <a:lstStyle/>
            <a:p>
              <a:pPr marL="0" algn="ctr">
                <a:lnSpc>
                  <a:spcPts val="3300"/>
                </a:lnSpc>
              </a:pPr>
              <a:r>
                <a:rPr lang="zh-CN" altLang="en-US" sz="2800" b="1" i="0" dirty="0">
                  <a:solidFill>
                    <a:srgbClr val="FFFFFF">
                      <a:alpha val="100000"/>
                    </a:srgbClr>
                  </a:solidFill>
                  <a:latin typeface="Arial" panose="020B0604020202020204"/>
                  <a:ea typeface="Arial" panose="020B0604020202020204"/>
                </a:rPr>
                <a:t>1</a:t>
              </a:r>
              <a:endParaRPr lang="zh-CN" altLang="en-US" sz="2800" b="1" i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</a:endParaRPr>
            </a:p>
          </p:txBody>
        </p:sp>
        <p:sp>
          <p:nvSpPr>
            <p:cNvPr id="11" name="形状2"/>
            <p:cNvSpPr txBox="1"/>
            <p:nvPr/>
          </p:nvSpPr>
          <p:spPr>
            <a:xfrm>
              <a:off x="713208" y="49530"/>
              <a:ext cx="2519265" cy="646331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solidFill>
                <a:srgbClr val="FFFFFF">
                  <a:alpha val="0"/>
                </a:srgbClr>
              </a:solidFill>
            </a:ln>
          </p:spPr>
          <p:txBody>
            <a:bodyPr anchor="ctr"/>
            <a:lstStyle/>
            <a:p>
              <a:pPr marL="0" algn="ctr"/>
            </a:p>
          </p:txBody>
        </p:sp>
        <p:sp>
          <p:nvSpPr>
            <p:cNvPr id="12" name="文本4"/>
            <p:cNvSpPr txBox="1"/>
            <p:nvPr/>
          </p:nvSpPr>
          <p:spPr>
            <a:xfrm>
              <a:off x="709398" y="0"/>
              <a:ext cx="2519265" cy="819191"/>
            </a:xfrm>
            <a:prstGeom prst="rect">
              <a:avLst/>
            </a:prstGeom>
            <a:noFill/>
          </p:spPr>
          <p:txBody>
            <a:bodyPr anchor="t"/>
            <a:lstStyle/>
            <a:p>
              <a:pPr marL="0" algn="l">
                <a:lnSpc>
                  <a:spcPts val="4300"/>
                </a:lnSpc>
              </a:pPr>
              <a:r>
                <a:rPr lang="zh-CN" altLang="en-US" sz="3600" b="0" i="0" dirty="0">
                  <a:solidFill>
                    <a:srgbClr val="000000">
                      <a:alpha val="100000"/>
                    </a:srgbClr>
                  </a:solidFill>
                  <a:latin typeface="Arial" panose="020B0604020202020204"/>
                  <a:ea typeface="Arial" panose="020B0604020202020204"/>
                </a:rPr>
                <a:t>ASCII</a:t>
              </a:r>
              <a:r>
                <a:rPr lang="zh-CN" altLang="en-US" sz="3600" b="0" i="0" dirty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</a:rPr>
                <a:t>码</a:t>
              </a:r>
              <a:endParaRPr lang="zh-CN" altLang="en-US" sz="3600" b="0" i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13" name="组合3"/>
          <p:cNvGrpSpPr/>
          <p:nvPr/>
        </p:nvGrpSpPr>
        <p:grpSpPr>
          <a:xfrm>
            <a:off x="711127" y="1932975"/>
            <a:ext cx="5976376" cy="4583804"/>
            <a:chOff x="0" y="0"/>
            <a:chExt cx="5976376" cy="4583804"/>
          </a:xfrm>
        </p:grpSpPr>
        <p:sp>
          <p:nvSpPr>
            <p:cNvPr id="14" name="形状3"/>
            <p:cNvSpPr txBox="1"/>
            <p:nvPr/>
          </p:nvSpPr>
          <p:spPr>
            <a:xfrm>
              <a:off x="3810" y="49530"/>
              <a:ext cx="5972566" cy="3904402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solidFill>
                <a:srgbClr val="FFFFFF">
                  <a:alpha val="0"/>
                </a:srgbClr>
              </a:solidFill>
            </a:ln>
          </p:spPr>
          <p:txBody>
            <a:bodyPr anchor="ctr"/>
            <a:lstStyle/>
            <a:p>
              <a:pPr marL="0" algn="ctr"/>
            </a:p>
          </p:txBody>
        </p:sp>
        <p:sp>
          <p:nvSpPr>
            <p:cNvPr id="15" name="文本5"/>
            <p:cNvSpPr txBox="1"/>
            <p:nvPr/>
          </p:nvSpPr>
          <p:spPr>
            <a:xfrm>
              <a:off x="0" y="0"/>
              <a:ext cx="5972566" cy="4583804"/>
            </a:xfrm>
            <a:prstGeom prst="rect">
              <a:avLst/>
            </a:prstGeom>
            <a:noFill/>
          </p:spPr>
          <p:txBody>
            <a:bodyPr anchor="t"/>
            <a:lstStyle/>
            <a:p>
              <a:pPr marL="0" algn="l">
                <a:lnSpc>
                  <a:spcPts val="4300"/>
                </a:lnSpc>
              </a:pPr>
              <a:r>
                <a:rPr lang="zh-CN" altLang="en-US" sz="2400" b="0" i="0" dirty="0">
                  <a:solidFill>
                    <a:srgbClr val="000000">
                      <a:alpha val="100000"/>
                    </a:srgbClr>
                  </a:solidFill>
                  <a:latin typeface="Arial" panose="020B0604020202020204"/>
                  <a:ea typeface="Arial" panose="020B0604020202020204"/>
                </a:rPr>
                <a:t>ASCII</a:t>
              </a:r>
              <a:r>
                <a:rPr lang="zh-CN" altLang="en-US" sz="2400" b="0" i="0" dirty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</a:rPr>
                <a:t>码是美国信息交换标准代码，用</a:t>
              </a:r>
              <a:r>
                <a:rPr lang="zh-CN" altLang="en-US" sz="2400" b="1" i="0" dirty="0">
                  <a:solidFill>
                    <a:srgbClr val="FF0000">
                      <a:alpha val="100000"/>
                    </a:srgbClr>
                  </a:solidFill>
                  <a:latin typeface="Arial" panose="020B0604020202020204"/>
                  <a:ea typeface="Arial" panose="020B0604020202020204"/>
                </a:rPr>
                <a:t>8</a:t>
              </a:r>
              <a:r>
                <a:rPr lang="zh-CN" altLang="en-US" sz="2400" b="1" i="0" dirty="0">
                  <a:solidFill>
                    <a:srgbClr val="FF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</a:rPr>
                <a:t>位</a:t>
              </a:r>
              <a:r>
                <a:rPr lang="zh-CN" altLang="en-US" sz="2400" b="0" i="0" dirty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</a:rPr>
                <a:t>二进制码为所有</a:t>
              </a:r>
              <a:r>
                <a:rPr lang="zh-CN" altLang="en-US" sz="2400" b="1" i="0" dirty="0">
                  <a:solidFill>
                    <a:srgbClr val="FF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</a:rPr>
                <a:t>英文字母</a:t>
              </a:r>
              <a:r>
                <a:rPr lang="zh-CN" altLang="en-US" sz="2400" b="0" i="0" dirty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</a:rPr>
                <a:t>（大小写共</a:t>
              </a:r>
              <a:r>
                <a:rPr lang="zh-CN" altLang="en-US" sz="2400" b="0" i="0" dirty="0">
                  <a:solidFill>
                    <a:srgbClr val="000000">
                      <a:alpha val="100000"/>
                    </a:srgbClr>
                  </a:solidFill>
                  <a:latin typeface="Arial" panose="020B0604020202020204"/>
                  <a:ea typeface="Arial" panose="020B0604020202020204"/>
                </a:rPr>
                <a:t>52</a:t>
              </a:r>
              <a:r>
                <a:rPr lang="zh-CN" altLang="en-US" sz="2400" b="0" i="0" dirty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</a:rPr>
                <a:t>个）、</a:t>
              </a:r>
              <a:r>
                <a:rPr lang="zh-CN" altLang="en-US" sz="2400" b="1" i="0" dirty="0">
                  <a:solidFill>
                    <a:srgbClr val="FF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</a:rPr>
                <a:t>阿拉伯数字</a:t>
              </a:r>
              <a:r>
                <a:rPr lang="zh-CN" altLang="en-US" sz="2400" b="0" i="0" dirty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</a:rPr>
                <a:t>（</a:t>
              </a:r>
              <a:r>
                <a:rPr lang="zh-CN" altLang="en-US" sz="2400" b="0" i="0" dirty="0">
                  <a:solidFill>
                    <a:srgbClr val="000000">
                      <a:alpha val="100000"/>
                    </a:srgbClr>
                  </a:solidFill>
                  <a:latin typeface="Arial" panose="020B0604020202020204"/>
                  <a:ea typeface="Arial" panose="020B0604020202020204"/>
                </a:rPr>
                <a:t>10</a:t>
              </a:r>
              <a:r>
                <a:rPr lang="zh-CN" altLang="en-US" sz="2400" b="0" i="0" dirty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</a:rPr>
                <a:t>个）和常用的不可见</a:t>
              </a:r>
              <a:r>
                <a:rPr lang="zh-CN" altLang="en-US" sz="2400" b="1" i="0" dirty="0">
                  <a:solidFill>
                    <a:srgbClr val="FF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</a:rPr>
                <a:t>控制符</a:t>
              </a:r>
              <a:r>
                <a:rPr lang="zh-CN" altLang="en-US" sz="2400" b="0" i="0" dirty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</a:rPr>
                <a:t>（</a:t>
              </a:r>
              <a:r>
                <a:rPr lang="zh-CN" altLang="en-US" sz="2400" b="0" i="0" dirty="0">
                  <a:solidFill>
                    <a:srgbClr val="000000">
                      <a:alpha val="100000"/>
                    </a:srgbClr>
                  </a:solidFill>
                  <a:latin typeface="Arial" panose="020B0604020202020204"/>
                  <a:ea typeface="Arial" panose="020B0604020202020204"/>
                </a:rPr>
                <a:t>33</a:t>
              </a:r>
              <a:r>
                <a:rPr lang="zh-CN" altLang="en-US" sz="2400" b="0" i="0" dirty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</a:rPr>
                <a:t>个）以及</a:t>
              </a:r>
              <a:r>
                <a:rPr lang="zh-CN" altLang="en-US" sz="2400" b="1" i="0" dirty="0">
                  <a:solidFill>
                    <a:srgbClr val="FF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</a:rPr>
                <a:t>标点符号</a:t>
              </a:r>
              <a:r>
                <a:rPr lang="zh-CN" altLang="en-US" sz="2400" b="0" i="0" dirty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</a:rPr>
                <a:t>、</a:t>
              </a:r>
              <a:r>
                <a:rPr lang="zh-CN" altLang="en-US" sz="2400" b="1" i="0" dirty="0">
                  <a:solidFill>
                    <a:srgbClr val="FF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</a:rPr>
                <a:t>运算符号</a:t>
              </a:r>
              <a:r>
                <a:rPr lang="zh-CN" altLang="en-US" sz="2400" b="0" i="0" dirty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</a:rPr>
                <a:t>等（</a:t>
              </a:r>
              <a:r>
                <a:rPr lang="zh-CN" altLang="en-US" sz="2400" b="0" i="0" dirty="0">
                  <a:solidFill>
                    <a:srgbClr val="000000">
                      <a:alpha val="100000"/>
                    </a:srgbClr>
                  </a:solidFill>
                  <a:latin typeface="Arial" panose="020B0604020202020204"/>
                  <a:ea typeface="Arial" panose="020B0604020202020204"/>
                </a:rPr>
                <a:t>33</a:t>
              </a:r>
              <a:r>
                <a:rPr lang="zh-CN" altLang="en-US" sz="2400" b="0" i="0" dirty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</a:rPr>
                <a:t>个）建立了转换码，将符号转换为</a:t>
              </a:r>
              <a:r>
                <a:rPr lang="zh-CN" altLang="en-US" sz="2400" b="0" i="0" dirty="0">
                  <a:solidFill>
                    <a:srgbClr val="000000">
                      <a:alpha val="100000"/>
                    </a:srgbClr>
                  </a:solidFill>
                  <a:latin typeface="Arial" panose="020B0604020202020204"/>
                  <a:ea typeface="Arial" panose="020B0604020202020204"/>
                </a:rPr>
                <a:t>“0”</a:t>
              </a:r>
              <a:r>
                <a:rPr lang="zh-CN" altLang="en-US" sz="2400" b="0" i="0" dirty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</a:rPr>
                <a:t>和</a:t>
              </a:r>
              <a:r>
                <a:rPr lang="zh-CN" altLang="en-US" sz="2400" b="0" i="0" dirty="0">
                  <a:solidFill>
                    <a:srgbClr val="000000">
                      <a:alpha val="100000"/>
                    </a:srgbClr>
                  </a:solidFill>
                  <a:latin typeface="Arial" panose="020B0604020202020204"/>
                  <a:ea typeface="Arial" panose="020B0604020202020204"/>
                </a:rPr>
                <a:t>“1”</a:t>
              </a:r>
              <a:r>
                <a:rPr lang="zh-CN" altLang="en-US" sz="2400" b="0" i="0" dirty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</a:rPr>
                <a:t>构成的编码。</a:t>
              </a:r>
              <a:endParaRPr lang="zh-CN" altLang="en-US" sz="2400" b="0" i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pic>
        <p:nvPicPr>
          <p:cNvPr id="16" name="图片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66325" y="1137514"/>
            <a:ext cx="5193716" cy="51625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3" grpId="0" animBg="1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1688</Words>
  <Application>WPS 演示</Application>
  <PresentationFormat>宽屏</PresentationFormat>
  <Paragraphs>248</Paragraphs>
  <Slides>19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28" baseType="lpstr">
      <vt:lpstr>Arial</vt:lpstr>
      <vt:lpstr>宋体</vt:lpstr>
      <vt:lpstr>Wingdings</vt:lpstr>
      <vt:lpstr>微软雅黑</vt:lpstr>
      <vt:lpstr>等线</vt:lpstr>
      <vt:lpstr>Arial</vt:lpstr>
      <vt:lpstr>Arial Unicode MS</vt:lpstr>
      <vt:lpstr>Calibri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1.2 数据编码-1</dc:title>
  <dc:creator>饶娟</dc:creator>
  <cp:lastModifiedBy>admin</cp:lastModifiedBy>
  <cp:revision>2</cp:revision>
  <dcterms:created xsi:type="dcterms:W3CDTF">2025-03-17T10:43:00Z</dcterms:created>
  <dcterms:modified xsi:type="dcterms:W3CDTF">2025-03-17T11:02:31Z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licationName">
    <vt:lpwstr>EasiNote5</vt:lpwstr>
  </property>
  <property fmtid="{D5CDD505-2E9C-101B-9397-08002B2CF9AE}" pid="3" name="ApplicationVersion">
    <vt:lpwstr>5.2.4.8714</vt:lpwstr>
  </property>
  <property fmtid="{D5CDD505-2E9C-101B-9397-08002B2CF9AE}" pid="4" name="EasiNoteCoursewareInfo">
    <vt:lpwstr>ed2b9f28-e47d-436f-bd72-b9c397251555:19</vt:lpwstr>
  </property>
  <property fmtid="{D5CDD505-2E9C-101B-9397-08002B2CF9AE}" pid="5" name="EasiNoteDocumentName">
    <vt:lpwstr>1.2 数据编码-1</vt:lpwstr>
  </property>
  <property fmtid="{D5CDD505-2E9C-101B-9397-08002B2CF9AE}" pid="6" name="EasiNoteAuthor">
    <vt:lpwstr>pmwlippnzuohqmlruzpgzko1264891j1</vt:lpwstr>
  </property>
  <property fmtid="{D5CDD505-2E9C-101B-9397-08002B2CF9AE}" pid="7" name="EasiNoteUpstreamCoursewareInfo_0">
    <vt:lpwstr>ed6027f8-2ba3-4672-9a4c-5af28417e36a</vt:lpwstr>
  </property>
  <property fmtid="{D5CDD505-2E9C-101B-9397-08002B2CF9AE}" pid="8" name="EasiNoteUpstreamCoursewareInfo_1">
    <vt:lpwstr>5a4cc8be-7608-47ab-8ae9-4073cf2a5dc7</vt:lpwstr>
  </property>
  <property fmtid="{D5CDD505-2E9C-101B-9397-08002B2CF9AE}" pid="9" name="EasiNoteUpstreamCoursewareInfo_2">
    <vt:lpwstr>ed2b9f28-e47d-436f-bd72-b9c397251555</vt:lpwstr>
  </property>
  <property fmtid="{D5CDD505-2E9C-101B-9397-08002B2CF9AE}" pid="10" name="ICV">
    <vt:lpwstr>8F5B06C0D5C5464580EFDB0952A62B24</vt:lpwstr>
  </property>
  <property fmtid="{D5CDD505-2E9C-101B-9397-08002B2CF9AE}" pid="11" name="KSOProductBuildVer">
    <vt:lpwstr>2052-11.8.2.12265</vt:lpwstr>
  </property>
</Properties>
</file>