
<file path=[Content_Types].xml><?xml version="1.0" encoding="utf-8"?>
<Types xmlns="http://schemas.openxmlformats.org/package/2006/content-types">
  <Default Extension="xml" ContentType="application/vnd.openxmlformats-officedocument.presentationml.presentation.main+xml"/>
  <Default Extension="jpg" ContentType="image/jpeg"/>
  <Default Extension="png" ContentType="image/png"/>
  <Default Extension="mp4" ContentType="video/mp4"/>
  <Default Extension="rels" ContentType="application/vnd.openxmlformats-package.relationship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Masters/slideMaster1.xml" ContentType="application/vnd.openxmlformats-officedocument.presentationml.slideMaster+xml"/>
  <Override PartName="/ppt/slides/slide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s/slide2.xml" ContentType="application/vnd.openxmlformats-officedocument.presentationml.slide+xml"/>
  <Override PartName="/ppt/slideLayouts/slideLayout2.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5.xml" ContentType="application/vnd.openxmlformats-officedocument.presentationml.slide+xml"/>
  <Override PartName="/ppt/slideLayouts/slideLayout5.xml" ContentType="application/vnd.openxmlformats-officedocument.presentationml.slideLayout+xml"/>
  <Override PartName="/ppt/slides/slide6.xml" ContentType="application/vnd.openxmlformats-officedocument.presentationml.slide+xml"/>
  <Override PartName="/ppt/slideLayouts/slideLayout6.xml" ContentType="application/vnd.openxmlformats-officedocument.presentationml.slideLayout+xml"/>
  <Override PartName="/ppt/slides/slide7.xml" ContentType="application/vnd.openxmlformats-officedocument.presentationml.slide+xml"/>
  <Override PartName="/ppt/slideLayouts/slideLayout7.xml" ContentType="application/vnd.openxmlformats-officedocument.presentationml.slideLayout+xml"/>
  <Override PartName="/ppt/slides/slide8.xml" ContentType="application/vnd.openxmlformats-officedocument.presentationml.slide+xml"/>
  <Override PartName="/ppt/slideLayouts/slideLayout8.xml" ContentType="application/vnd.openxmlformats-officedocument.presentationml.slideLayout+xml"/>
  <Override PartName="/ppt/slides/slide9.xml" ContentType="application/vnd.openxmlformats-officedocument.presentationml.slide+xml"/>
  <Override PartName="/ppt/slideLayouts/slideLayout9.xml" ContentType="application/vnd.openxmlformats-officedocument.presentationml.slideLayout+xml"/>
  <Override PartName="/ppt/slides/slide10.xml" ContentType="application/vnd.openxmlformats-officedocument.presentationml.slide+xml"/>
  <Override PartName="/ppt/slideLayouts/slideLayout10.xml" ContentType="application/vnd.openxmlformats-officedocument.presentationml.slideLayout+xml"/>
  <Override PartName="/ppt/slides/slide11.xml" ContentType="application/vnd.openxmlformats-officedocument.presentationml.slide+xml"/>
  <Override PartName="/ppt/slideLayouts/slideLayout11.xml" ContentType="application/vnd.openxmlformats-officedocument.presentationml.slideLayout+xml"/>
  <Override PartName="/ppt/slides/slide12.xml" ContentType="application/vnd.openxmlformats-officedocument.presentationml.slide+xml"/>
  <Override PartName="/ppt/slideLayouts/slideLayout12.xml" ContentType="application/vnd.openxmlformats-officedocument.presentationml.slideLayout+xml"/>
  <Override PartName="/ppt/slides/slide13.xml" ContentType="application/vnd.openxmlformats-officedocument.presentationml.slide+xml"/>
  <Override PartName="/ppt/slideLayouts/slideLayout13.xml" ContentType="application/vnd.openxmlformats-officedocument.presentationml.slideLayout+xml"/>
  <Override PartName="/ppt/slides/slide14.xml" ContentType="application/vnd.openxmlformats-officedocument.presentationml.slide+xml"/>
  <Override PartName="/ppt/slideLayouts/slideLayout14.xml" ContentType="application/vnd.openxmlformats-officedocument.presentationml.slideLayout+xml"/>
  <Override PartName="/ppt/slides/slide15.xml" ContentType="application/vnd.openxmlformats-officedocument.presentationml.slide+xml"/>
  <Override PartName="/ppt/slideLayouts/slideLayout15.xml" ContentType="application/vnd.openxmlformats-officedocument.presentationml.slideLayout+xml"/>
</Types>
</file>

<file path=_rels/.rels>&#65279;<?xml version="1.0" encoding="utf-8"?><Relationships xmlns="http://schemas.openxmlformats.org/package/2006/relationships"><Relationship Type="http://schemas.openxmlformats.org/officeDocument/2006/relationships/officeDocument" Target="/ppt/presentation.xml" Id="Rab68d0aed8c046e1" /><Relationship Type="http://schemas.openxmlformats.org/officeDocument/2006/relationships/extended-properties" Target="/docProps/app.xml" Id="rId2" /><Relationship Type="http://schemas.openxmlformats.org/package/2006/relationships/metadata/core-properties" Target="/docProps/core.xml" Id="R9a824aa86d594ddc" /><Relationship Type="http://schemas.openxmlformats.org/officeDocument/2006/relationships/custom-properties" Target="/docProps/custom.xml" Id="R64dea3d6960142a4"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Id5"/>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p14="http://schemas.microsoft.com/office/powerpoint/2010/main" xmlns:p15="http://schemas.microsoft.com/office/powerpoint/2012/main"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presProps" Target="/ppt/presProps.xml" Id="rId1" /><Relationship Type="http://schemas.openxmlformats.org/officeDocument/2006/relationships/viewProps" Target="/ppt/viewProps.xml" Id="rId2" /><Relationship Type="http://schemas.openxmlformats.org/officeDocument/2006/relationships/theme" Target="/ppt/theme/theme1.xml" Id="rId3" /><Relationship Type="http://schemas.openxmlformats.org/officeDocument/2006/relationships/tableStyles" Target="/ppt/tableStyles.xml" Id="rId4" /><Relationship Type="http://schemas.openxmlformats.org/officeDocument/2006/relationships/slideMaster" Target="/ppt/slideMasters/slideMaster1.xml" Id="rId5" /><Relationship Type="http://schemas.openxmlformats.org/officeDocument/2006/relationships/slide" Target="/ppt/slides/slide1.xml" Id="rId6" /><Relationship Type="http://schemas.openxmlformats.org/officeDocument/2006/relationships/slide" Target="/ppt/slides/slide2.xml" Id="rId7" /><Relationship Type="http://schemas.openxmlformats.org/officeDocument/2006/relationships/slide" Target="/ppt/slides/slide3.xml" Id="rId8" /><Relationship Type="http://schemas.openxmlformats.org/officeDocument/2006/relationships/slide" Target="/ppt/slides/slide4.xml" Id="rId9" /><Relationship Type="http://schemas.openxmlformats.org/officeDocument/2006/relationships/slide" Target="/ppt/slides/slide5.xml" Id="rId10" /><Relationship Type="http://schemas.openxmlformats.org/officeDocument/2006/relationships/slide" Target="/ppt/slides/slide6.xml" Id="rId11" /><Relationship Type="http://schemas.openxmlformats.org/officeDocument/2006/relationships/slide" Target="/ppt/slides/slide7.xml" Id="rId12" /><Relationship Type="http://schemas.openxmlformats.org/officeDocument/2006/relationships/slide" Target="/ppt/slides/slide8.xml" Id="rId13" /><Relationship Type="http://schemas.openxmlformats.org/officeDocument/2006/relationships/slide" Target="/ppt/slides/slide9.xml" Id="rId14" /><Relationship Type="http://schemas.openxmlformats.org/officeDocument/2006/relationships/slide" Target="/ppt/slides/slide10.xml" Id="rId15" /><Relationship Type="http://schemas.openxmlformats.org/officeDocument/2006/relationships/slide" Target="/ppt/slides/slide11.xml" Id="rId16" /><Relationship Type="http://schemas.openxmlformats.org/officeDocument/2006/relationships/slide" Target="/ppt/slides/slide12.xml" Id="rId17" /><Relationship Type="http://schemas.openxmlformats.org/officeDocument/2006/relationships/slide" Target="/ppt/slides/slide13.xml" Id="rId18" /><Relationship Type="http://schemas.openxmlformats.org/officeDocument/2006/relationships/slide" Target="/ppt/slides/slide14.xml" Id="rId19" /><Relationship Type="http://schemas.openxmlformats.org/officeDocument/2006/relationships/slide" Target="/ppt/slides/slide15.xml" Id="rId20" /></Relationships>
</file>

<file path=ppt/slideLayouts/_rels/slideLayout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0.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1.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1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2.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4.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8.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_rels/slideLayout9.xml.rels>&#65279;<?xml version="1.0" encoding="utf-8"?><Relationships xmlns="http://schemas.openxmlformats.org/package/2006/relationships"><Relationship Type="http://schemas.openxmlformats.org/officeDocument/2006/relationships/slideMaster" Target="/ppt/slideMasters/slideMaster1.xml" Id="rId1" /></Relationships>
</file>

<file path=ppt/slideLayouts/slideLayout1.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10.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11.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12.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13.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14.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15.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2.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3.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4.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5.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6.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7.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8.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Layouts/slideLayout9.xml><?xml version="1.0" encoding="utf-8"?>
<p:sldLayout xmlns:p14="http://schemas.microsoft.com/office/powerpoint/2010/main"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3191420"/>
      </p:ext>
    </p:extLst>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theme" Target="/ppt/theme/theme1.xml" Id="rId2" /><Relationship Type="http://schemas.openxmlformats.org/officeDocument/2006/relationships/slideLayout" Target="/ppt/slideLayouts/slideLayout2.xml" Id="rId3" /><Relationship Type="http://schemas.openxmlformats.org/officeDocument/2006/relationships/slideLayout" Target="/ppt/slideLayouts/slideLayout3.xml" Id="rId4" /><Relationship Type="http://schemas.openxmlformats.org/officeDocument/2006/relationships/slideLayout" Target="/ppt/slideLayouts/slideLayout4.xml" Id="rId5" /><Relationship Type="http://schemas.openxmlformats.org/officeDocument/2006/relationships/slideLayout" Target="/ppt/slideLayouts/slideLayout5.xml" Id="rId6" /><Relationship Type="http://schemas.openxmlformats.org/officeDocument/2006/relationships/slideLayout" Target="/ppt/slideLayouts/slideLayout6.xml" Id="rId7" /><Relationship Type="http://schemas.openxmlformats.org/officeDocument/2006/relationships/slideLayout" Target="/ppt/slideLayouts/slideLayout7.xml" Id="rId8" /><Relationship Type="http://schemas.openxmlformats.org/officeDocument/2006/relationships/slideLayout" Target="/ppt/slideLayouts/slideLayout8.xml" Id="rId9" /><Relationship Type="http://schemas.openxmlformats.org/officeDocument/2006/relationships/slideLayout" Target="/ppt/slideLayouts/slideLayout9.xml" Id="rId10" /><Relationship Type="http://schemas.openxmlformats.org/officeDocument/2006/relationships/slideLayout" Target="/ppt/slideLayouts/slideLayout10.xml" Id="rId11" /><Relationship Type="http://schemas.openxmlformats.org/officeDocument/2006/relationships/slideLayout" Target="/ppt/slideLayouts/slideLayout11.xml" Id="rId12" /><Relationship Type="http://schemas.openxmlformats.org/officeDocument/2006/relationships/slideLayout" Target="/ppt/slideLayouts/slideLayout12.xml" Id="rId13" /><Relationship Type="http://schemas.openxmlformats.org/officeDocument/2006/relationships/slideLayout" Target="/ppt/slideLayouts/slideLayout13.xml" Id="rId14" /><Relationship Type="http://schemas.openxmlformats.org/officeDocument/2006/relationships/slideLayout" Target="/ppt/slideLayouts/slideLayout14.xml" Id="rId15" /><Relationship Type="http://schemas.openxmlformats.org/officeDocument/2006/relationships/slideLayout" Target="/ppt/slideLayouts/slideLayout15.xml" Id="rId16" /></Relationships>
</file>

<file path=ppt/slideMasters/slideMaster1.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3735316"/>
      </p:ext>
    </p:extLst>
  </p:cSld>
  <p:clrMap bg1="lt1" tx1="dk1" bg2="lt2" tx2="dk2" accent1="accent1" accent2="accent2" accent3="accent3" accent4="accent4" accent5="accent5" accent6="accent6" hlink="hlink" folHlink="folHlink"/>
  <p:sldLayoutIdLst>
    <p:sldLayoutId id="2147483649" r:id="rId1"/>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Relationships xmlns="http://schemas.openxmlformats.org/package/2006/relationships"><Relationship Type="http://schemas.openxmlformats.org/officeDocument/2006/relationships/slideLayout" Target="/ppt/slideLayouts/slideLayout1.xml" Id="rId1" /><Relationship Type="http://schemas.openxmlformats.org/officeDocument/2006/relationships/image" Target="/ppt/media/image.jpg" Id="rId2" /></Relationships>
</file>

<file path=ppt/slides/_rels/slide10.xml.rels>&#65279;<?xml version="1.0" encoding="utf-8"?><Relationships xmlns="http://schemas.openxmlformats.org/package/2006/relationships"><Relationship Type="http://schemas.openxmlformats.org/officeDocument/2006/relationships/slideLayout" Target="/ppt/slideLayouts/slideLayout10.xml" Id="rId1" /><Relationship Type="http://schemas.openxmlformats.org/officeDocument/2006/relationships/image" Target="/ppt/media/image38.png" Id="rId2" /><Relationship Type="http://schemas.openxmlformats.org/officeDocument/2006/relationships/image" Target="/ppt/media/image39.png" Id="rId3" /><Relationship Type="http://schemas.openxmlformats.org/officeDocument/2006/relationships/image" Target="/ppt/media/image40.png" Id="rId4" /><Relationship Type="http://schemas.openxmlformats.org/officeDocument/2006/relationships/image" Target="/ppt/media/image41.png" Id="rId5" /></Relationships>
</file>

<file path=ppt/slides/_rels/slide11.xml.rels>&#65279;<?xml version="1.0" encoding="utf-8"?><Relationships xmlns="http://schemas.openxmlformats.org/package/2006/relationships"><Relationship Type="http://schemas.openxmlformats.org/officeDocument/2006/relationships/slideLayout" Target="/ppt/slideLayouts/slideLayout11.xml" Id="rId1" /><Relationship Type="http://schemas.openxmlformats.org/officeDocument/2006/relationships/image" Target="/ppt/media/image42.png" Id="rId2" /><Relationship Type="http://schemas.openxmlformats.org/officeDocument/2006/relationships/image" Target="/ppt/media/image43.png" Id="rId3" /><Relationship Type="http://schemas.openxmlformats.org/officeDocument/2006/relationships/image" Target="/ppt/media/image44.png" Id="rId4" /><Relationship Type="http://schemas.openxmlformats.org/officeDocument/2006/relationships/image" Target="/ppt/media/image45.png" Id="rId5" /></Relationships>
</file>

<file path=ppt/slides/_rels/slide12.xml.rels>&#65279;<?xml version="1.0" encoding="utf-8"?><Relationships xmlns="http://schemas.openxmlformats.org/package/2006/relationships"><Relationship Type="http://schemas.openxmlformats.org/officeDocument/2006/relationships/slideLayout" Target="/ppt/slideLayouts/slideLayout12.xml" Id="rId1" /><Relationship Type="http://schemas.openxmlformats.org/officeDocument/2006/relationships/image" Target="/ppt/media/image46.png" Id="rId2" /><Relationship Type="http://schemas.openxmlformats.org/officeDocument/2006/relationships/image" Target="/ppt/media/image47.png" Id="rId3" /><Relationship Type="http://schemas.openxmlformats.org/officeDocument/2006/relationships/image" Target="/ppt/media/image48.png" Id="rId4" /></Relationships>
</file>

<file path=ppt/slides/_rels/slide13.xml.rels>&#65279;<?xml version="1.0" encoding="utf-8"?><Relationships xmlns="http://schemas.openxmlformats.org/package/2006/relationships"><Relationship Type="http://schemas.openxmlformats.org/officeDocument/2006/relationships/slideLayout" Target="/ppt/slideLayouts/slideLayout13.xml" Id="rId1" /><Relationship Type="http://schemas.openxmlformats.org/officeDocument/2006/relationships/image" Target="/ppt/media/image49.png" Id="rId2" /><Relationship Type="http://schemas.openxmlformats.org/officeDocument/2006/relationships/image" Target="/ppt/media/image50.png" Id="rId3" /><Relationship Type="http://schemas.openxmlformats.org/officeDocument/2006/relationships/image" Target="/ppt/media/image51.png" Id="rId4" /><Relationship Type="http://schemas.openxmlformats.org/officeDocument/2006/relationships/image" Target="/ppt/media/image52.png" Id="rId5" /></Relationships>
</file>

<file path=ppt/slides/_rels/slide14.xml.rels>&#65279;<?xml version="1.0" encoding="utf-8"?><Relationships xmlns="http://schemas.openxmlformats.org/package/2006/relationships"><Relationship Type="http://schemas.openxmlformats.org/officeDocument/2006/relationships/slideLayout" Target="/ppt/slideLayouts/slideLayout14.xml" Id="rId1" /><Relationship Type="http://schemas.openxmlformats.org/officeDocument/2006/relationships/image" Target="/ppt/media/image53.png" Id="rId2" /><Relationship Type="http://schemas.openxmlformats.org/officeDocument/2006/relationships/image" Target="/ppt/media/image54.png" Id="rId3" /><Relationship Type="http://schemas.openxmlformats.org/officeDocument/2006/relationships/image" Target="/ppt/media/image55.png" Id="rId4" /><Relationship Type="http://schemas.openxmlformats.org/officeDocument/2006/relationships/image" Target="/ppt/media/image56.png" Id="rId5" /></Relationships>
</file>

<file path=ppt/slides/_rels/slide15.xml.rels>&#65279;<?xml version="1.0" encoding="utf-8"?><Relationships xmlns="http://schemas.openxmlformats.org/package/2006/relationships"><Relationship Type="http://schemas.openxmlformats.org/officeDocument/2006/relationships/slideLayout" Target="/ppt/slideLayouts/slideLayout15.xml" Id="rId1" /><Relationship Type="http://schemas.openxmlformats.org/officeDocument/2006/relationships/image" Target="/ppt/media/image57.png" Id="rId2" /><Relationship Type="http://schemas.openxmlformats.org/officeDocument/2006/relationships/image" Target="/ppt/media/image58.png" Id="rId3" /><Relationship Type="http://schemas.openxmlformats.org/officeDocument/2006/relationships/image" Target="/ppt/media/image59.png" Id="rId4" /><Relationship Type="http://schemas.openxmlformats.org/officeDocument/2006/relationships/image" Target="/ppt/media/image60.png" Id="rId5" /></Relationships>
</file>

<file path=ppt/slides/_rels/slide2.xml.rels>&#65279;<?xml version="1.0" encoding="utf-8"?><Relationships xmlns="http://schemas.openxmlformats.org/package/2006/relationships"><Relationship Type="http://schemas.openxmlformats.org/officeDocument/2006/relationships/slideLayout" Target="/ppt/slideLayouts/slideLayout2.xml" Id="rId1" /><Relationship Type="http://schemas.openxmlformats.org/officeDocument/2006/relationships/image" Target="/ppt/media/image.png" Id="rId2" /><Relationship Type="http://schemas.openxmlformats.org/officeDocument/2006/relationships/image" Target="/ppt/media/image2.png" Id="rId3" /><Relationship Type="http://schemas.openxmlformats.org/officeDocument/2006/relationships/image" Target="/ppt/media/image3.png" Id="rId4" /><Relationship Type="http://schemas.openxmlformats.org/officeDocument/2006/relationships/image" Target="/ppt/media/image2.jpg" Id="rId5" /></Relationships>
</file>

<file path=ppt/slides/_rels/slide3.xml.rels>&#65279;<?xml version="1.0" encoding="utf-8"?><Relationships xmlns="http://schemas.openxmlformats.org/package/2006/relationships"><Relationship Type="http://schemas.openxmlformats.org/officeDocument/2006/relationships/slideLayout" Target="/ppt/slideLayouts/slideLayout3.xml" Id="rId1" /><Relationship Type="http://schemas.openxmlformats.org/officeDocument/2006/relationships/image" Target="/ppt/media/image4.png" Id="rId2" /><Relationship Type="http://schemas.openxmlformats.org/officeDocument/2006/relationships/image" Target="/ppt/media/image5.png" Id="rId3" /><Relationship Type="http://schemas.openxmlformats.org/officeDocument/2006/relationships/image" Target="/ppt/media/image6.png" Id="rId4" /><Relationship Type="http://schemas.openxmlformats.org/officeDocument/2006/relationships/image" Target="/ppt/media/image7.png" Id="rId5" /><Relationship Type="http://schemas.openxmlformats.org/officeDocument/2006/relationships/image" Target="/ppt/media/image8.png" Id="rId6" /><Relationship Type="http://schemas.openxmlformats.org/officeDocument/2006/relationships/image" Target="/ppt/media/image9.png" Id="rId7" /></Relationships>
</file>

<file path=ppt/slides/_rels/slide4.xml.rels>&#65279;<?xml version="1.0" encoding="utf-8"?><Relationships xmlns="http://schemas.openxmlformats.org/package/2006/relationships"><Relationship Type="http://schemas.openxmlformats.org/officeDocument/2006/relationships/slideLayout" Target="/ppt/slideLayouts/slideLayout4.xml" Id="rId1" /><Relationship Type="http://schemas.openxmlformats.org/officeDocument/2006/relationships/image" Target="/ppt/media/image10.png" Id="rId2" /><Relationship Type="http://schemas.openxmlformats.org/officeDocument/2006/relationships/image" Target="/ppt/media/image11.png" Id="rId3" /><Relationship Type="http://schemas.openxmlformats.org/officeDocument/2006/relationships/image" Target="/ppt/media/image12.png" Id="rId4" /><Relationship Type="http://schemas.openxmlformats.org/officeDocument/2006/relationships/image" Target="/ppt/media/image13.png" Id="rId7" /><Relationship Type="http://schemas.openxmlformats.org/officeDocument/2006/relationships/video" Target="/media/mediadata.mp4" Id="rId6" /><Relationship Type="http://schemas.microsoft.com/office/2007/relationships/media" Target="/media/mediadata.mp4" Id="rId5" /></Relationships>
</file>

<file path=ppt/slides/_rels/slide5.xml.rels>&#65279;<?xml version="1.0" encoding="utf-8"?><Relationships xmlns="http://schemas.openxmlformats.org/package/2006/relationships"><Relationship Type="http://schemas.openxmlformats.org/officeDocument/2006/relationships/slideLayout" Target="/ppt/slideLayouts/slideLayout5.xml" Id="rId1" /><Relationship Type="http://schemas.openxmlformats.org/officeDocument/2006/relationships/image" Target="/ppt/media/image14.png" Id="rId2" /><Relationship Type="http://schemas.openxmlformats.org/officeDocument/2006/relationships/image" Target="/ppt/media/image15.png" Id="rId3" /><Relationship Type="http://schemas.openxmlformats.org/officeDocument/2006/relationships/image" Target="/ppt/media/image16.png" Id="rId4" /><Relationship Type="http://schemas.openxmlformats.org/officeDocument/2006/relationships/image" Target="/ppt/media/image17.png" Id="rId5" /><Relationship Type="http://schemas.openxmlformats.org/officeDocument/2006/relationships/image" Target="/ppt/media/image18.png" Id="rId6" /><Relationship Type="http://schemas.openxmlformats.org/officeDocument/2006/relationships/image" Target="/ppt/media/image19.png" Id="rId7" /></Relationships>
</file>

<file path=ppt/slides/_rels/slide6.xml.rels>&#65279;<?xml version="1.0" encoding="utf-8"?><Relationships xmlns="http://schemas.openxmlformats.org/package/2006/relationships"><Relationship Type="http://schemas.openxmlformats.org/officeDocument/2006/relationships/slideLayout" Target="/ppt/slideLayouts/slideLayout6.xml" Id="rId1" /><Relationship Type="http://schemas.openxmlformats.org/officeDocument/2006/relationships/image" Target="/ppt/media/image20.png" Id="rId2" /><Relationship Type="http://schemas.openxmlformats.org/officeDocument/2006/relationships/image" Target="/ppt/media/image21.png" Id="rId3" /><Relationship Type="http://schemas.openxmlformats.org/officeDocument/2006/relationships/image" Target="/ppt/media/image22.png" Id="rId4" /><Relationship Type="http://schemas.openxmlformats.org/officeDocument/2006/relationships/image" Target="/ppt/media/image23.png" Id="rId5" /><Relationship Type="http://schemas.openxmlformats.org/officeDocument/2006/relationships/image" Target="/ppt/media/image24.png" Id="rId6" /></Relationships>
</file>

<file path=ppt/slides/_rels/slide7.xml.rels>&#65279;<?xml version="1.0" encoding="utf-8"?><Relationships xmlns="http://schemas.openxmlformats.org/package/2006/relationships"><Relationship Type="http://schemas.openxmlformats.org/officeDocument/2006/relationships/slideLayout" Target="/ppt/slideLayouts/slideLayout7.xml" Id="rId1" /><Relationship Type="http://schemas.openxmlformats.org/officeDocument/2006/relationships/image" Target="/ppt/media/image25.png" Id="rId2" /><Relationship Type="http://schemas.openxmlformats.org/officeDocument/2006/relationships/image" Target="/ppt/media/image26.png" Id="rId3" /><Relationship Type="http://schemas.openxmlformats.org/officeDocument/2006/relationships/image" Target="/ppt/media/image27.png" Id="rId4" /><Relationship Type="http://schemas.openxmlformats.org/officeDocument/2006/relationships/image" Target="/ppt/media/image28.png" Id="rId5" /></Relationships>
</file>

<file path=ppt/slides/_rels/slide8.xml.rels>&#65279;<?xml version="1.0" encoding="utf-8"?><Relationships xmlns="http://schemas.openxmlformats.org/package/2006/relationships"><Relationship Type="http://schemas.openxmlformats.org/officeDocument/2006/relationships/slideLayout" Target="/ppt/slideLayouts/slideLayout8.xml" Id="rId1" /><Relationship Type="http://schemas.openxmlformats.org/officeDocument/2006/relationships/image" Target="/ppt/media/image29.png" Id="rId2" /><Relationship Type="http://schemas.openxmlformats.org/officeDocument/2006/relationships/image" Target="/ppt/media/image30.png" Id="rId3" /><Relationship Type="http://schemas.openxmlformats.org/officeDocument/2006/relationships/image" Target="/ppt/media/image31.png" Id="rId4" /><Relationship Type="http://schemas.openxmlformats.org/officeDocument/2006/relationships/image" Target="/ppt/media/image32.png" Id="rId5" /><Relationship Type="http://schemas.openxmlformats.org/officeDocument/2006/relationships/image" Target="/ppt/media/image33.png" Id="rId6" /></Relationships>
</file>

<file path=ppt/slides/_rels/slide9.xml.rels>&#65279;<?xml version="1.0" encoding="utf-8"?><Relationships xmlns="http://schemas.openxmlformats.org/package/2006/relationships"><Relationship Type="http://schemas.openxmlformats.org/officeDocument/2006/relationships/slideLayout" Target="/ppt/slideLayouts/slideLayout9.xml" Id="rId1" /><Relationship Type="http://schemas.openxmlformats.org/officeDocument/2006/relationships/image" Target="/ppt/media/image34.png" Id="rId2" /><Relationship Type="http://schemas.openxmlformats.org/officeDocument/2006/relationships/image" Target="/ppt/media/image35.png" Id="rId3" /><Relationship Type="http://schemas.openxmlformats.org/officeDocument/2006/relationships/image" Target="/ppt/media/image36.png" Id="rId4" /><Relationship Type="http://schemas.openxmlformats.org/officeDocument/2006/relationships/image" Target="/ppt/media/image37.png" Id="rId5" /></Relationships>
</file>

<file path=ppt/slides/slide1.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a:blip r:embed="rId2"/>
          <a:stretch>
            <a:fillRect/>
          </a:stretch>
        </a:blipFill>
      </p:bgPr>
    </p:bg>
    <p:spTree>
      <p:nvGrpSpPr>
        <p:cNvPr id="1" name=""/>
        <p:cNvGrpSpPr/>
        <p:nvPr/>
      </p:nvGrpSpPr>
      <p:grpSpPr>
        <a:xfrm>
          <a:off x="0" y="0"/>
          <a:ext cx="0" cy="0"/>
          <a:chOff x="0" y="0"/>
          <a:chExt cx="0" cy="0"/>
        </a:xfrm>
      </p:grpSpPr>
      <p:grpSp>
        <p:nvGrpSpPr>
          <p:cNvPr id="2" name="组合1"/>
          <p:cNvGrpSpPr/>
          <p:nvPr/>
        </p:nvGrpSpPr>
        <p:grpSpPr>
          <a:xfrm>
            <a:off x="-1" y="0"/>
            <a:ext cx="10913200" cy="3457616"/>
            <a:chOff x="0" y="0"/>
            <a:chExt cx="10913200" cy="3457616"/>
          </a:xfrm>
        </p:grpSpPr>
        <p:sp>
          <p:nvSpPr>
            <p:cNvPr id="3" name="形状4"/>
            <p:cNvSpPr txBox="1"/>
            <p:nvPr/>
          </p:nvSpPr>
          <p:spPr>
            <a:xfrm>
              <a:off x="1" y="8616"/>
              <a:ext cx="5316257" cy="19050"/>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4" name="形状5"/>
            <p:cNvSpPr txBox="1"/>
            <p:nvPr/>
          </p:nvSpPr>
          <p:spPr>
            <a:xfrm>
              <a:off x="5307614" y="0"/>
              <a:ext cx="19050" cy="766895"/>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5" name="形状6"/>
            <p:cNvSpPr txBox="1"/>
            <p:nvPr/>
          </p:nvSpPr>
          <p:spPr>
            <a:xfrm flipV="1">
              <a:off x="13" y="8623"/>
              <a:ext cx="448070" cy="1191"/>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6" name="形状7"/>
            <p:cNvSpPr txBox="1"/>
            <p:nvPr/>
          </p:nvSpPr>
          <p:spPr>
            <a:xfrm>
              <a:off x="439436" y="9"/>
              <a:ext cx="1191" cy="603141"/>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7" name="形状1"/>
            <p:cNvSpPr txBox="1"/>
            <p:nvPr/>
          </p:nvSpPr>
          <p:spPr>
            <a:xfrm flipV="1">
              <a:off x="4764794" y="3456425"/>
              <a:ext cx="6092425" cy="1191"/>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8" name="形状2"/>
            <p:cNvSpPr txBox="1"/>
            <p:nvPr/>
          </p:nvSpPr>
          <p:spPr>
            <a:xfrm>
              <a:off x="10894150" y="3085931"/>
              <a:ext cx="19050" cy="361985"/>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9" name="形状3"/>
            <p:cNvSpPr txBox="1"/>
            <p:nvPr/>
          </p:nvSpPr>
          <p:spPr>
            <a:xfrm>
              <a:off x="4755015" y="3085712"/>
              <a:ext cx="19050" cy="361985"/>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10" name="形状8"/>
            <p:cNvSpPr txBox="1"/>
            <p:nvPr/>
          </p:nvSpPr>
          <p:spPr>
            <a:xfrm rot="10800000" flipV="1">
              <a:off x="1785" y="384847"/>
              <a:ext cx="448070" cy="1191"/>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11" name="形状9"/>
            <p:cNvSpPr txBox="1"/>
            <p:nvPr/>
          </p:nvSpPr>
          <p:spPr>
            <a:xfrm rot="10800000">
              <a:off x="4763" y="68"/>
              <a:ext cx="5669" cy="393401"/>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12" name="形状10"/>
            <p:cNvSpPr txBox="1"/>
            <p:nvPr/>
          </p:nvSpPr>
          <p:spPr>
            <a:xfrm rot="10800000">
              <a:off x="0" y="345241"/>
              <a:ext cx="814850" cy="1191"/>
            </a:xfrm>
            <a:prstGeom prst="line"/>
            <a:solidFill>
              <a:srgbClr val="FFFFFF">
                <a:alpha val="0"/>
              </a:srgbClr>
            </a:solidFill>
            <a:ln w="9525">
              <a:solidFill>
                <a:srgbClr val="3DBECC">
                  <a:alpha val="100000"/>
                </a:srgbClr>
              </a:solidFill>
              <a:prstDash val="dash"/>
            </a:ln>
          </p:spPr>
          <p:txBody>
            <a:bodyPr anchor="ctr"/>
            <a:lstStyle/>
            <a:p>
              <a:pPr marL="0" algn="ctr"/>
            </a:p>
          </p:txBody>
        </p:sp>
        <p:sp>
          <p:nvSpPr>
            <p:cNvPr id="13" name="形状11"/>
            <p:cNvSpPr txBox="1"/>
            <p:nvPr/>
          </p:nvSpPr>
          <p:spPr>
            <a:xfrm rot="10800000">
              <a:off x="814855" y="16"/>
              <a:ext cx="1191" cy="362470"/>
            </a:xfrm>
            <a:prstGeom prst="line"/>
            <a:solidFill>
              <a:srgbClr val="FFFFFF">
                <a:alpha val="0"/>
              </a:srgbClr>
            </a:solidFill>
            <a:ln w="9525">
              <a:solidFill>
                <a:srgbClr val="3DBECC">
                  <a:alpha val="100000"/>
                </a:srgbClr>
              </a:solidFill>
              <a:prstDash val="dash"/>
            </a:ln>
          </p:spPr>
          <p:txBody>
            <a:bodyPr anchor="ctr"/>
            <a:lstStyle/>
            <a:p>
              <a:pPr marL="0" algn="ctr"/>
            </a:p>
          </p:txBody>
        </p:sp>
      </p:grpSp>
      <p:sp>
        <p:nvSpPr>
          <p:cNvPr id="14" name="文本1"/>
          <p:cNvSpPr txBox="1"/>
          <p:nvPr/>
        </p:nvSpPr>
        <p:spPr>
          <a:xfrm>
            <a:off x="4890468" y="2188064"/>
            <a:ext cx="5619337" cy="1062101"/>
          </a:xfrm>
          <a:prstGeom prst="rect">
            <a:avLst/>
          </a:prstGeom>
          <a:noFill/>
        </p:spPr>
        <p:txBody>
          <a:bodyPr anchor="t"/>
          <a:lstStyle/>
          <a:p>
            <a:pPr marL="0" algn="l"/>
            <a:r>
              <a:rPr lang="zh-CN" altLang="en-US" sz="5199" b="1" i="0" dirty="0">
                <a:solidFill>
                  <a:srgbClr val="FFFFFF">
                    <a:alpha val="100000"/>
                  </a:srgbClr>
                </a:solidFill>
                <a:effectLst>
                  <a:outerShdw blurRad="9525" dist="57150" dir="8100000" rotWithShape="0">
                    <a:srgbClr val="333333">
                      <a:alpha val="40000"/>
                    </a:srgbClr>
                  </a:outerShdw>
                </a:effectLst>
                <a:latin typeface="微软雅黑"/>
                <a:ea typeface="微软雅黑"/>
              </a:rPr>
              <a:t>1.2  数 据 编 码  3</a:t>
            </a:r>
          </a:p>
        </p:txBody>
      </p:sp>
      <p:sp>
        <p:nvSpPr>
          <p:cNvPr id="15" name="文本2"/>
          <p:cNvSpPr txBox="1"/>
          <p:nvPr/>
        </p:nvSpPr>
        <p:spPr>
          <a:xfrm>
            <a:off x="5441985" y="5117582"/>
            <a:ext cx="5067300" cy="576008"/>
          </a:xfrm>
          <a:prstGeom prst="rect">
            <a:avLst/>
          </a:prstGeom>
          <a:noFill/>
        </p:spPr>
        <p:txBody>
          <a:bodyPr anchor="t"/>
          <a:lstStyle/>
          <a:p>
            <a:pPr marL="0" algn="ctr"/>
            <a:r>
              <a:rPr lang="zh-CN" altLang="en-US" sz="2299" b="0" i="0" dirty="0">
                <a:solidFill>
                  <a:srgbClr val="00A4E3">
                    <a:alpha val="100000"/>
                  </a:srgbClr>
                </a:solidFill>
                <a:latin typeface="微软雅黑"/>
                <a:ea typeface="微软雅黑"/>
              </a:rPr>
              <a:t>四川省仪陇中学校  饶娟</a:t>
            </a:r>
          </a:p>
        </p:txBody>
      </p:sp>
      <p:sp>
        <p:nvSpPr>
          <p:cNvPr id="16" name="文本3"/>
          <p:cNvSpPr txBox="1"/>
          <p:nvPr/>
        </p:nvSpPr>
        <p:spPr>
          <a:xfrm>
            <a:off x="4062003" y="3762461"/>
            <a:ext cx="7827226" cy="1016222"/>
          </a:xfrm>
          <a:prstGeom prst="rect">
            <a:avLst/>
          </a:prstGeom>
          <a:noFill/>
        </p:spPr>
        <p:txBody>
          <a:bodyPr anchor="t"/>
          <a:lstStyle/>
          <a:p>
            <a:pPr marL="0" algn="ctr"/>
            <a:r>
              <a:rPr lang="zh-CN" altLang="en-US" sz="1899" b="1" i="0" dirty="0">
                <a:solidFill>
                  <a:srgbClr val="FFFFFF">
                    <a:alpha val="100000"/>
                  </a:srgbClr>
                </a:solidFill>
                <a:latin typeface="宋体"/>
                <a:ea typeface="宋体"/>
              </a:rPr>
              <a:t>声音编码的步骤</a:t>
            </a:r>
          </a:p>
          <a:p>
            <a:pPr marL="0" algn="ctr"/>
            <a:r>
              <a:rPr lang="zh-CN" altLang="en-US" sz="1899" b="1" i="0" dirty="0">
                <a:solidFill>
                  <a:srgbClr val="FFFFFF">
                    <a:alpha val="100000"/>
                  </a:srgbClr>
                </a:solidFill>
                <a:latin typeface="宋体"/>
                <a:ea typeface="宋体"/>
              </a:rPr>
              <a:t>声音存储空间的计算</a:t>
            </a:r>
            <a:r>
              <a:rPr lang="zh-CN" altLang="en-US" sz="2399" b="0" i="0" dirty="0">
                <a:solidFill>
                  <a:srgbClr val="FFFFFF">
                    <a:alpha val="100000"/>
                  </a:srgbClr>
                </a:solidFill>
                <a:latin typeface="宋体"/>
                <a:ea typeface="宋体"/>
              </a:rPr>
              <a:t/>
            </a:r>
          </a:p>
          <a:p>
            <a:pPr marL="0" algn="ctr"/>
          </a:p>
        </p:txBody>
      </p:sp>
    </p:spTree>
    <p:extLst>
      <p:ext uri="{BB962C8B-B14F-4D97-AF65-F5344CB8AC3E}">
        <p14:creationId xmlns:p14="http://schemas.microsoft.com/office/powerpoint/2010/main" val="840519474"/>
      </p:ext>
    </p:extLst>
  </p:cSld>
  <p:clrMapOvr>
    <a:masterClrMapping/>
  </p:clrMapOvr>
</p:sld>
</file>

<file path=ppt/slides/slide10.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pic>
        <p:nvPicPr>
          <p:cNvPr id="2" name="图片1">
            <a:extLst>
              <a:ext uri="{FF2B5EF4-FFF2-40B4-BE49-F238E27FC236}">
                <a16:creationId xmlns:a16="http://schemas.microsoft.com/office/drawing/2014/main" id="{69ED34C6-1862-8A8A-03F9-2D1EFC8C3215}"/>
              </a:ext>
            </a:extLst>
          </p:cNvPr>
          <p:cNvPicPr>
            <a:picLocks noChangeAspect="1"/>
          </p:cNvPicPr>
          <p:nvPr/>
        </p:nvPicPr>
        <p:blipFill>
          <a:blip r:embed="rId2"/>
          <a:srcRect l="16562" t="39166" r="13489" b="17314"/>
          <a:stretch>
            <a:fillRect/>
          </a:stretch>
        </p:blipFill>
        <p:spPr>
          <a:xfrm>
            <a:off x="1101804" y="2197760"/>
            <a:ext cx="9686249" cy="3392348"/>
          </a:xfrm>
          <a:prstGeom prst="rect">
            <a:avLst/>
          </a:prstGeom>
        </p:spPr>
      </p:pic>
      <p:grpSp>
        <p:nvGrpSpPr>
          <p:cNvPr id="3" name="组合1"/>
          <p:cNvGrpSpPr/>
          <p:nvPr/>
        </p:nvGrpSpPr>
        <p:grpSpPr>
          <a:xfrm>
            <a:off x="188919" y="113871"/>
            <a:ext cx="755075" cy="729605"/>
            <a:chOff x="0" y="0"/>
            <a:chExt cx="755075" cy="729605"/>
          </a:xfrm>
        </p:grpSpPr>
        <p:pic>
          <p:nvPicPr>
            <p:cNvPr id="4" name="图片3">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151630" y="129004"/>
              <a:ext cx="451815" cy="471599"/>
            </a:xfrm>
            <a:prstGeom prst="rect">
              <a:avLst/>
            </a:prstGeom>
          </p:spPr>
        </p:pic>
        <p:pic>
          <p:nvPicPr>
            <p:cNvPr id="5" name="图片4">
              <a:extLst>
                <a:ext uri="{FF2B5EF4-FFF2-40B4-BE49-F238E27FC236}">
                  <a16:creationId xmlns:a16="http://schemas.microsoft.com/office/drawing/2014/main" id="{69ED34C6-1862-8A8A-03F9-2D1EFC8C3215}"/>
                </a:ext>
              </a:extLst>
            </p:cNvPr>
            <p:cNvPicPr>
              <a:picLocks noChangeAspect="1"/>
            </p:cNvPicPr>
            <p:nvPr/>
          </p:nvPicPr>
          <p:blipFill>
            <a:blip r:embed="rId4"/>
            <a:srcRect l="15905" t="20000" r="16459" b="16216"/>
            <a:stretch>
              <a:fillRect/>
            </a:stretch>
          </p:blipFill>
          <p:spPr>
            <a:xfrm>
              <a:off x="0" y="0"/>
              <a:ext cx="755075" cy="729605"/>
            </a:xfrm>
            <a:prstGeom prst="rect">
              <a:avLst/>
            </a:prstGeom>
          </p:spPr>
        </p:pic>
      </p:grpSp>
      <p:pic>
        <p:nvPicPr>
          <p:cNvPr id="6" name="图片2">
            <a:extLst>
              <a:ext uri="{FF2B5EF4-FFF2-40B4-BE49-F238E27FC236}">
                <a16:creationId xmlns:a16="http://schemas.microsoft.com/office/drawing/2014/main" id="{69ED34C6-1862-8A8A-03F9-2D1EFC8C3215}"/>
              </a:ext>
            </a:extLst>
          </p:cNvPr>
          <p:cNvPicPr>
            <a:picLocks noChangeAspect="1"/>
          </p:cNvPicPr>
          <p:nvPr/>
        </p:nvPicPr>
        <p:blipFill>
          <a:blip r:embed="rId5"/>
          <a:srcRect l="0" t="93572" r="0" b="0"/>
          <a:stretch>
            <a:fillRect/>
          </a:stretch>
        </p:blipFill>
        <p:spPr>
          <a:xfrm>
            <a:off x="-85487" y="6418164"/>
            <a:ext cx="12277725" cy="440293"/>
          </a:xfrm>
          <a:prstGeom prst="rect">
            <a:avLst/>
          </a:prstGeom>
        </p:spPr>
      </p:pic>
      <p:sp>
        <p:nvSpPr>
          <p:cNvPr id="7"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8"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9" name="组合2"/>
          <p:cNvGrpSpPr/>
          <p:nvPr/>
        </p:nvGrpSpPr>
        <p:grpSpPr>
          <a:xfrm>
            <a:off x="771315" y="972655"/>
            <a:ext cx="2585361" cy="695861"/>
            <a:chOff x="0" y="0"/>
            <a:chExt cx="2585361" cy="695861"/>
          </a:xfrm>
        </p:grpSpPr>
        <p:sp>
          <p:nvSpPr>
            <p:cNvPr id="10" name="形状1"/>
            <p:cNvSpPr txBox="1"/>
            <p:nvPr/>
          </p:nvSpPr>
          <p:spPr>
            <a:xfrm>
              <a:off x="3807" y="49530"/>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1" name="文本4"/>
            <p:cNvSpPr txBox="1"/>
            <p:nvPr/>
          </p:nvSpPr>
          <p:spPr>
            <a:xfrm>
              <a:off x="0"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（3）编码</a:t>
              </a:r>
            </a:p>
          </p:txBody>
        </p:sp>
      </p:grpSp>
      <p:grpSp>
        <p:nvGrpSpPr>
          <p:cNvPr id="12" name="组合3"/>
          <p:cNvGrpSpPr/>
          <p:nvPr/>
        </p:nvGrpSpPr>
        <p:grpSpPr>
          <a:xfrm>
            <a:off x="1022499" y="1518647"/>
            <a:ext cx="10062210" cy="954817"/>
            <a:chOff x="0" y="0"/>
            <a:chExt cx="10062210" cy="954817"/>
          </a:xfrm>
        </p:grpSpPr>
        <p:sp>
          <p:nvSpPr>
            <p:cNvPr id="13" name="形状2"/>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4" name="文本5"/>
            <p:cNvSpPr txBox="1"/>
            <p:nvPr/>
          </p:nvSpPr>
          <p:spPr>
            <a:xfrm>
              <a:off x="0" y="0"/>
              <a:ext cx="10058400" cy="954817"/>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编码是将量化后的采样值用二进制数码表示，并转换为由二进制编码0和1组成的数字信号。</a:t>
              </a:r>
            </a:p>
          </p:txBody>
        </p:sp>
      </p:grpSp>
      <p:sp>
        <p:nvSpPr>
          <p:cNvPr id="15" name="文本3"/>
          <p:cNvSpPr txBox="1"/>
          <p:nvPr/>
        </p:nvSpPr>
        <p:spPr>
          <a:xfrm>
            <a:off x="3080433" y="5664060"/>
            <a:ext cx="6032506" cy="508986"/>
          </a:xfrm>
          <a:prstGeom prst="rect">
            <a:avLst/>
          </a:prstGeom>
          <a:noFill/>
        </p:spPr>
        <p:txBody>
          <a:bodyPr anchor="t"/>
          <a:lstStyle/>
          <a:p>
            <a:pPr marL="0" algn="l">
              <a:lnSpc>
                <a:spcPts val="2500"/>
              </a:lnSpc>
            </a:pPr>
            <a:r>
              <a:rPr lang="zh-CN" altLang="en-US" sz="1999" b="1" i="0" dirty="0">
                <a:solidFill>
                  <a:srgbClr val="FF0000">
                    <a:alpha val="100000"/>
                  </a:srgbClr>
                </a:solidFill>
                <a:latin typeface="微软雅黑"/>
                <a:ea typeface="微软雅黑"/>
              </a:rPr>
              <a:t>采用不同的编码方法，会形成不同格式的音频文件</a:t>
            </a:r>
          </a:p>
        </p:txBody>
      </p:sp>
    </p:spTree>
    <p:extLst>
      <p:ext uri="{BB962C8B-B14F-4D97-AF65-F5344CB8AC3E}">
        <p14:creationId xmlns:p14="http://schemas.microsoft.com/office/powerpoint/2010/main" val="840519474"/>
      </p:ext>
    </p:extLst>
  </p:cSld>
  <p:clrMapOvr>
    <a:masterClrMapping/>
  </p:clrMapOvr>
</p:sld>
</file>

<file path=ppt/slides/slide11.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3">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771315" y="972655"/>
            <a:ext cx="2585361" cy="695861"/>
            <a:chOff x="0" y="0"/>
            <a:chExt cx="2585361" cy="695861"/>
          </a:xfrm>
        </p:grpSpPr>
        <p:sp>
          <p:nvSpPr>
            <p:cNvPr id="9" name="形状1"/>
            <p:cNvSpPr txBox="1"/>
            <p:nvPr/>
          </p:nvSpPr>
          <p:spPr>
            <a:xfrm>
              <a:off x="3807" y="49530"/>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0" name="文本4"/>
            <p:cNvSpPr txBox="1"/>
            <p:nvPr/>
          </p:nvSpPr>
          <p:spPr>
            <a:xfrm>
              <a:off x="0"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（3）编码</a:t>
              </a:r>
            </a:p>
          </p:txBody>
        </p:sp>
      </p:grpSp>
      <p:grpSp>
        <p:nvGrpSpPr>
          <p:cNvPr id="11" name="组合3"/>
          <p:cNvGrpSpPr/>
          <p:nvPr/>
        </p:nvGrpSpPr>
        <p:grpSpPr>
          <a:xfrm>
            <a:off x="1022499" y="1518647"/>
            <a:ext cx="10062210" cy="954817"/>
            <a:chOff x="0" y="0"/>
            <a:chExt cx="10062210" cy="954817"/>
          </a:xfrm>
        </p:grpSpPr>
        <p:sp>
          <p:nvSpPr>
            <p:cNvPr id="12" name="形状2"/>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3" name="文本5"/>
            <p:cNvSpPr txBox="1"/>
            <p:nvPr/>
          </p:nvSpPr>
          <p:spPr>
            <a:xfrm>
              <a:off x="0" y="0"/>
              <a:ext cx="10058400" cy="954817"/>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编码是将量化后的采样值用二进制数码表示，并转换为由二进制编码0和1组成的数字信号。</a:t>
              </a:r>
            </a:p>
          </p:txBody>
        </p:sp>
      </p:grpSp>
      <p:sp>
        <p:nvSpPr>
          <p:cNvPr id="14" name="文本3"/>
          <p:cNvSpPr txBox="1"/>
          <p:nvPr/>
        </p:nvSpPr>
        <p:spPr>
          <a:xfrm>
            <a:off x="1066086" y="2550747"/>
            <a:ext cx="9325775" cy="508986"/>
          </a:xfrm>
          <a:prstGeom prst="rect">
            <a:avLst/>
          </a:prstGeom>
          <a:noFill/>
        </p:spPr>
        <p:txBody>
          <a:bodyPr anchor="t"/>
          <a:lstStyle/>
          <a:p>
            <a:pPr marL="0" algn="l">
              <a:lnSpc>
                <a:spcPts val="2500"/>
              </a:lnSpc>
            </a:pPr>
            <a:r>
              <a:rPr lang="zh-CN" altLang="en-US" sz="1999" b="0" i="0" dirty="0">
                <a:solidFill>
                  <a:srgbClr val="000000">
                    <a:alpha val="100000"/>
                  </a:srgbClr>
                </a:solidFill>
                <a:latin typeface="微软雅黑"/>
                <a:ea typeface="微软雅黑"/>
              </a:rPr>
              <a:t>可用8位二进制数表示，</a:t>
            </a:r>
            <a:r>
              <a:rPr lang="zh-CN" altLang="en-US" sz="1999" b="1" i="0" dirty="0">
                <a:solidFill>
                  <a:srgbClr val="FF0000">
                    <a:alpha val="100000"/>
                  </a:srgbClr>
                </a:solidFill>
                <a:latin typeface="微软雅黑"/>
                <a:ea typeface="微软雅黑"/>
              </a:rPr>
              <a:t>最高位表示符号，正数为0，负数为1</a:t>
            </a:r>
            <a:r>
              <a:rPr lang="zh-CN" altLang="en-US" sz="1999" b="0" i="0" dirty="0">
                <a:solidFill>
                  <a:srgbClr val="000000">
                    <a:alpha val="100000"/>
                  </a:srgbClr>
                </a:solidFill>
                <a:latin typeface="微软雅黑"/>
                <a:ea typeface="微软雅黑"/>
              </a:rPr>
              <a:t>。</a:t>
            </a:r>
          </a:p>
        </p:txBody>
      </p:sp>
      <p:grpSp>
        <p:nvGrpSpPr>
          <p:cNvPr id="15" name="组合4"/>
          <p:cNvGrpSpPr/>
          <p:nvPr/>
        </p:nvGrpSpPr>
        <p:grpSpPr>
          <a:xfrm>
            <a:off x="1433570" y="3058763"/>
            <a:ext cx="8957701" cy="3373022"/>
            <a:chOff x="0" y="0"/>
            <a:chExt cx="8957701" cy="3373022"/>
          </a:xfrm>
        </p:grpSpPr>
        <p:pic>
          <p:nvPicPr>
            <p:cNvPr id="16" name="图片4">
              <a:extLst>
                <a:ext uri="{FF2B5EF4-FFF2-40B4-BE49-F238E27FC236}">
                  <a16:creationId xmlns:a16="http://schemas.microsoft.com/office/drawing/2014/main" id="{69ED34C6-1862-8A8A-03F9-2D1EFC8C3215}"/>
                </a:ext>
              </a:extLst>
            </p:cNvPr>
            <p:cNvPicPr>
              <a:picLocks noChangeAspect="1"/>
            </p:cNvPicPr>
            <p:nvPr/>
          </p:nvPicPr>
          <p:blipFill>
            <a:blip r:embed="rId5"/>
            <a:srcRect l="23645" t="51296" r="30260" b="19722"/>
            <a:stretch>
              <a:fillRect/>
            </a:stretch>
          </p:blipFill>
          <p:spPr>
            <a:xfrm>
              <a:off x="0" y="206417"/>
              <a:ext cx="8957701" cy="3166605"/>
            </a:xfrm>
            <a:prstGeom prst="rect">
              <a:avLst/>
            </a:prstGeom>
          </p:spPr>
        </p:pic>
        <p:sp>
          <p:nvSpPr>
            <p:cNvPr id="17" name="文本6"/>
            <p:cNvSpPr txBox="1"/>
            <p:nvPr/>
          </p:nvSpPr>
          <p:spPr>
            <a:xfrm>
              <a:off x="3299907" y="0"/>
              <a:ext cx="2639225" cy="397505"/>
            </a:xfrm>
            <a:prstGeom prst="rect">
              <a:avLst/>
            </a:prstGeom>
            <a:noFill/>
          </p:spPr>
          <p:txBody>
            <a:bodyPr anchor="t"/>
            <a:lstStyle/>
            <a:p>
              <a:pPr marL="0" algn="l">
                <a:lnSpc>
                  <a:spcPts val="1600"/>
                </a:lnSpc>
              </a:pPr>
              <a:r>
                <a:rPr lang="zh-CN" altLang="en-US" sz="1299" b="0" i="0" dirty="0">
                  <a:solidFill>
                    <a:srgbClr val="000000">
                      <a:alpha val="100000"/>
                    </a:srgbClr>
                  </a:solidFill>
                  <a:latin typeface="微软雅黑"/>
                  <a:ea typeface="微软雅黑"/>
                </a:rPr>
                <a:t>表1-4  声音信号的数据编码</a:t>
              </a:r>
            </a:p>
          </p:txBody>
        </p:sp>
      </p:grpSp>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4"/>
                                        </p:tgtEl>
                                        <p:attrNameLst>
                                          <p:attrName>style.visibility</p:attrName>
                                        </p:attrNameLst>
                                      </p:cBhvr>
                                      <p:to>
                                        <p:strVal val="visible"/>
                                      </p:to>
                                    </p:set>
                                    <p:animEffect transition="in" filter="fade">
                                      <p:cBhvr>
                                        <p:cTn id="4" dur="1000"/>
                                        <p:tgtEl>
                                          <p:spTgt spid="14"/>
                                        </p:tgtEl>
                                      </p:cBhvr>
                                    </p:animEffect>
                                    <p:anim calcmode="lin" valueType="num">
                                      <p:cBhvr>
                                        <p:cTn id="5" dur="300" fill="hold"/>
                                        <p:tgtEl>
                                          <p:spTgt spid="14"/>
                                        </p:tgtEl>
                                        <p:attrNameLst>
                                          <p:attrName>ppt_x</p:attrName>
                                        </p:attrNameLst>
                                      </p:cBhvr>
                                      <p:tavLst>
                                        <p:tav tm="0">
                                          <p:val>
                                            <p:strVal val="#ppt_x"/>
                                          </p:val>
                                        </p:tav>
                                        <p:tav tm="100000">
                                          <p:val>
                                            <p:strVal val="#ppt_x"/>
                                          </p:val>
                                        </p:tav>
                                      </p:tavLst>
                                    </p:anim>
                                    <p:anim calcmode="lin" valueType="num">
                                      <p:cBhvr>
                                        <p:cTn id="6" dur="3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2"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2.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3">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771315" y="972655"/>
            <a:ext cx="2585361" cy="695861"/>
            <a:chOff x="0" y="0"/>
            <a:chExt cx="2585361" cy="695861"/>
          </a:xfrm>
        </p:grpSpPr>
        <p:sp>
          <p:nvSpPr>
            <p:cNvPr id="9" name="形状2"/>
            <p:cNvSpPr txBox="1"/>
            <p:nvPr/>
          </p:nvSpPr>
          <p:spPr>
            <a:xfrm>
              <a:off x="3807" y="49530"/>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0" name="文本4"/>
            <p:cNvSpPr txBox="1"/>
            <p:nvPr/>
          </p:nvSpPr>
          <p:spPr>
            <a:xfrm>
              <a:off x="0"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（3）编码</a:t>
              </a:r>
            </a:p>
          </p:txBody>
        </p:sp>
      </p:grpSp>
      <p:grpSp>
        <p:nvGrpSpPr>
          <p:cNvPr id="11" name="组合3"/>
          <p:cNvGrpSpPr/>
          <p:nvPr/>
        </p:nvGrpSpPr>
        <p:grpSpPr>
          <a:xfrm>
            <a:off x="1022499" y="1518647"/>
            <a:ext cx="10062210" cy="954817"/>
            <a:chOff x="0" y="0"/>
            <a:chExt cx="10062210" cy="954817"/>
          </a:xfrm>
        </p:grpSpPr>
        <p:sp>
          <p:nvSpPr>
            <p:cNvPr id="12" name="形状3"/>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3" name="文本5"/>
            <p:cNvSpPr txBox="1"/>
            <p:nvPr/>
          </p:nvSpPr>
          <p:spPr>
            <a:xfrm>
              <a:off x="0" y="0"/>
              <a:ext cx="10058400" cy="954817"/>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编码是将量化后的采样值用二进制数码表示，并转换为由二进制编码0和1组成的数字信号。</a:t>
              </a:r>
            </a:p>
          </p:txBody>
        </p:sp>
      </p:grpSp>
      <p:sp>
        <p:nvSpPr>
          <p:cNvPr id="14" name="文本3"/>
          <p:cNvSpPr txBox="1"/>
          <p:nvPr/>
        </p:nvSpPr>
        <p:spPr>
          <a:xfrm>
            <a:off x="1066086" y="2550747"/>
            <a:ext cx="9325775" cy="508986"/>
          </a:xfrm>
          <a:prstGeom prst="rect">
            <a:avLst/>
          </a:prstGeom>
          <a:noFill/>
        </p:spPr>
        <p:txBody>
          <a:bodyPr anchor="t"/>
          <a:lstStyle/>
          <a:p>
            <a:pPr marL="0" algn="l">
              <a:lnSpc>
                <a:spcPts val="2500"/>
              </a:lnSpc>
            </a:pPr>
            <a:r>
              <a:rPr lang="zh-CN" altLang="en-US" sz="1999" b="0" i="0" dirty="0">
                <a:solidFill>
                  <a:srgbClr val="000000">
                    <a:alpha val="100000"/>
                  </a:srgbClr>
                </a:solidFill>
                <a:latin typeface="微软雅黑"/>
                <a:ea typeface="微软雅黑"/>
              </a:rPr>
              <a:t>编码时采用的二进制位数越多，数据量越大，占用的存储空间也越大。</a:t>
            </a:r>
          </a:p>
        </p:txBody>
      </p:sp>
      <p:grpSp>
        <p:nvGrpSpPr>
          <p:cNvPr id="15" name="组合4"/>
          <p:cNvGrpSpPr/>
          <p:nvPr/>
        </p:nvGrpSpPr>
        <p:grpSpPr>
          <a:xfrm>
            <a:off x="1290447" y="3261884"/>
            <a:ext cx="8873311" cy="619068"/>
            <a:chOff x="0" y="0"/>
            <a:chExt cx="8873311" cy="619068"/>
          </a:xfrm>
        </p:grpSpPr>
        <p:sp>
          <p:nvSpPr>
            <p:cNvPr id="16" name="形状4"/>
            <p:cNvSpPr txBox="1"/>
            <p:nvPr/>
          </p:nvSpPr>
          <p:spPr>
            <a:xfrm>
              <a:off x="3810" y="49530"/>
              <a:ext cx="8869501" cy="523220"/>
            </a:xfrm>
            <a:prstGeom prst="rect"/>
            <a:solidFill>
              <a:srgbClr val="2F5597">
                <a:alpha val="100000"/>
              </a:srgbClr>
            </a:solidFill>
            <a:ln w="9525">
              <a:solidFill>
                <a:srgbClr val="FFFFFF">
                  <a:alpha val="0"/>
                </a:srgbClr>
              </a:solidFill>
            </a:ln>
          </p:spPr>
          <p:txBody>
            <a:bodyPr anchor="ctr"/>
            <a:lstStyle/>
            <a:p>
              <a:pPr marL="0" algn="ctr"/>
            </a:p>
          </p:txBody>
        </p:sp>
        <p:sp>
          <p:nvSpPr>
            <p:cNvPr id="17" name="文本6"/>
            <p:cNvSpPr txBox="1"/>
            <p:nvPr/>
          </p:nvSpPr>
          <p:spPr>
            <a:xfrm>
              <a:off x="0" y="0"/>
              <a:ext cx="8869501" cy="619068"/>
            </a:xfrm>
            <a:prstGeom prst="rect">
              <a:avLst/>
            </a:prstGeom>
            <a:noFill/>
          </p:spPr>
          <p:txBody>
            <a:bodyPr anchor="t"/>
            <a:lstStyle/>
            <a:p>
              <a:pPr marL="0" algn="ctr">
                <a:lnSpc>
                  <a:spcPts val="3300"/>
                </a:lnSpc>
              </a:pPr>
              <a:r>
                <a:rPr lang="zh-CN" altLang="en-US" sz="2800" b="1" i="0" dirty="0">
                  <a:solidFill>
                    <a:srgbClr val="FFFFFF">
                      <a:alpha val="100000"/>
                    </a:srgbClr>
                  </a:solidFill>
                  <a:latin typeface="微软雅黑"/>
                  <a:ea typeface="微软雅黑"/>
                </a:rPr>
                <a:t>声音存储空间</a:t>
              </a:r>
              <a:r>
                <a:rPr lang="zh-CN" altLang="en-US" sz="2800" b="1" i="0" dirty="0">
                  <a:solidFill>
                    <a:srgbClr val="FFFFFF">
                      <a:alpha val="100000"/>
                    </a:srgbClr>
                  </a:solidFill>
                  <a:latin typeface="Arial"/>
                  <a:ea typeface="Arial"/>
                </a:rPr>
                <a:t>=</a:t>
              </a:r>
              <a:r>
                <a:rPr lang="zh-CN" altLang="en-US" sz="2800" b="1" i="0" dirty="0">
                  <a:solidFill>
                    <a:srgbClr val="FFFFFF">
                      <a:alpha val="100000"/>
                    </a:srgbClr>
                  </a:solidFill>
                  <a:latin typeface="微软雅黑"/>
                  <a:ea typeface="微软雅黑"/>
                </a:rPr>
                <a:t>采样频率×量化位数×声道数×时间÷</a:t>
              </a:r>
              <a:r>
                <a:rPr lang="zh-CN" altLang="en-US" sz="2800" b="1" i="0" dirty="0">
                  <a:solidFill>
                    <a:srgbClr val="FFFFFF">
                      <a:alpha val="100000"/>
                    </a:srgbClr>
                  </a:solidFill>
                  <a:latin typeface="Arial"/>
                  <a:ea typeface="Arial"/>
                </a:rPr>
                <a:t>8</a:t>
              </a:r>
            </a:p>
          </p:txBody>
        </p:sp>
      </p:grpSp>
      <p:grpSp>
        <p:nvGrpSpPr>
          <p:cNvPr id="18" name="组合5"/>
          <p:cNvGrpSpPr/>
          <p:nvPr/>
        </p:nvGrpSpPr>
        <p:grpSpPr>
          <a:xfrm>
            <a:off x="3985506" y="3772916"/>
            <a:ext cx="1369915" cy="496634"/>
            <a:chOff x="0" y="0"/>
            <a:chExt cx="1369915" cy="496634"/>
          </a:xfrm>
        </p:grpSpPr>
        <p:sp>
          <p:nvSpPr>
            <p:cNvPr id="19" name="形状5"/>
            <p:cNvSpPr txBox="1"/>
            <p:nvPr/>
          </p:nvSpPr>
          <p:spPr>
            <a:xfrm>
              <a:off x="3810" y="49530"/>
              <a:ext cx="1366105" cy="400110"/>
            </a:xfrm>
            <a:prstGeom prst="rect"/>
            <a:solidFill>
              <a:srgbClr val="FFFFFF">
                <a:alpha val="0"/>
              </a:srgbClr>
            </a:solidFill>
            <a:ln w="9525">
              <a:solidFill>
                <a:srgbClr val="FFFFFF">
                  <a:alpha val="0"/>
                </a:srgbClr>
              </a:solidFill>
            </a:ln>
          </p:spPr>
          <p:txBody>
            <a:bodyPr anchor="ctr"/>
            <a:lstStyle/>
            <a:p>
              <a:pPr marL="0" algn="ctr"/>
            </a:p>
          </p:txBody>
        </p:sp>
        <p:sp>
          <p:nvSpPr>
            <p:cNvPr id="20" name="文本7"/>
            <p:cNvSpPr txBox="1"/>
            <p:nvPr/>
          </p:nvSpPr>
          <p:spPr>
            <a:xfrm>
              <a:off x="0" y="0"/>
              <a:ext cx="1366105" cy="496634"/>
            </a:xfrm>
            <a:prstGeom prst="rect">
              <a:avLst/>
            </a:prstGeom>
            <a:noFill/>
          </p:spPr>
          <p:txBody>
            <a:bodyPr anchor="t"/>
            <a:lstStyle/>
            <a:p>
              <a:pPr marL="0" algn="ctr">
                <a:lnSpc>
                  <a:spcPts val="2400"/>
                </a:lnSpc>
              </a:pPr>
              <a:r>
                <a:rPr lang="zh-CN" altLang="en-US" sz="2000" b="1" i="0" dirty="0">
                  <a:solidFill>
                    <a:srgbClr val="FF0000">
                      <a:alpha val="100000"/>
                    </a:srgbClr>
                  </a:solidFill>
                  <a:latin typeface="微软雅黑"/>
                  <a:ea typeface="微软雅黑"/>
                </a:rPr>
                <a:t>单位：</a:t>
              </a:r>
              <a:r>
                <a:rPr lang="zh-CN" altLang="en-US" sz="2000" b="1" i="0" dirty="0">
                  <a:solidFill>
                    <a:srgbClr val="FF0000">
                      <a:alpha val="100000"/>
                    </a:srgbClr>
                  </a:solidFill>
                  <a:latin typeface="Arial"/>
                  <a:ea typeface="Arial"/>
                </a:rPr>
                <a:t>Hz</a:t>
              </a:r>
            </a:p>
          </p:txBody>
        </p:sp>
      </p:grpSp>
      <p:grpSp>
        <p:nvGrpSpPr>
          <p:cNvPr id="21" name="组合6"/>
          <p:cNvGrpSpPr/>
          <p:nvPr/>
        </p:nvGrpSpPr>
        <p:grpSpPr>
          <a:xfrm>
            <a:off x="8259922" y="3767785"/>
            <a:ext cx="1369915" cy="496634"/>
            <a:chOff x="0" y="0"/>
            <a:chExt cx="1369915" cy="496634"/>
          </a:xfrm>
        </p:grpSpPr>
        <p:sp>
          <p:nvSpPr>
            <p:cNvPr id="22" name="形状6"/>
            <p:cNvSpPr txBox="1"/>
            <p:nvPr/>
          </p:nvSpPr>
          <p:spPr>
            <a:xfrm>
              <a:off x="3810" y="49530"/>
              <a:ext cx="1366105" cy="400110"/>
            </a:xfrm>
            <a:prstGeom prst="rect"/>
            <a:solidFill>
              <a:srgbClr val="FFFFFF">
                <a:alpha val="0"/>
              </a:srgbClr>
            </a:solidFill>
            <a:ln w="9525">
              <a:solidFill>
                <a:srgbClr val="FFFFFF">
                  <a:alpha val="0"/>
                </a:srgbClr>
              </a:solidFill>
            </a:ln>
          </p:spPr>
          <p:txBody>
            <a:bodyPr anchor="ctr"/>
            <a:lstStyle/>
            <a:p>
              <a:pPr marL="0" algn="ctr"/>
            </a:p>
          </p:txBody>
        </p:sp>
        <p:sp>
          <p:nvSpPr>
            <p:cNvPr id="23" name="文本8"/>
            <p:cNvSpPr txBox="1"/>
            <p:nvPr/>
          </p:nvSpPr>
          <p:spPr>
            <a:xfrm>
              <a:off x="0" y="0"/>
              <a:ext cx="1366105" cy="496634"/>
            </a:xfrm>
            <a:prstGeom prst="rect">
              <a:avLst/>
            </a:prstGeom>
            <a:noFill/>
          </p:spPr>
          <p:txBody>
            <a:bodyPr anchor="t"/>
            <a:lstStyle/>
            <a:p>
              <a:pPr marL="0" algn="ctr">
                <a:lnSpc>
                  <a:spcPts val="2400"/>
                </a:lnSpc>
              </a:pPr>
              <a:r>
                <a:rPr lang="zh-CN" altLang="en-US" sz="2000" b="1" i="0" dirty="0">
                  <a:solidFill>
                    <a:srgbClr val="FF0000">
                      <a:alpha val="100000"/>
                    </a:srgbClr>
                  </a:solidFill>
                  <a:latin typeface="微软雅黑"/>
                  <a:ea typeface="微软雅黑"/>
                </a:rPr>
                <a:t>单位：</a:t>
              </a:r>
              <a:r>
                <a:rPr lang="zh-CN" altLang="en-US" sz="2000" b="1" i="0" dirty="0">
                  <a:solidFill>
                    <a:srgbClr val="FF0000">
                      <a:alpha val="100000"/>
                    </a:srgbClr>
                  </a:solidFill>
                  <a:latin typeface="Arial"/>
                  <a:ea typeface="Arial"/>
                </a:rPr>
                <a:t>s</a:t>
              </a:r>
            </a:p>
          </p:txBody>
        </p:sp>
      </p:grpSp>
      <p:sp>
        <p:nvSpPr>
          <p:cNvPr id="24" name="形状1"/>
          <p:cNvSpPr txBox="1"/>
          <p:nvPr/>
        </p:nvSpPr>
        <p:spPr>
          <a:xfrm>
            <a:off x="790042" y="4331970"/>
            <a:ext cx="10906125" cy="2055714"/>
          </a:xfrm>
          <a:prstGeom prst="roundRect"/>
          <a:solidFill>
            <a:srgbClr val="FFFFFF">
              <a:alpha val="0"/>
            </a:srgbClr>
          </a:solidFill>
          <a:ln w="38100">
            <a:solidFill>
              <a:srgbClr val="2F5597">
                <a:alpha val="100000"/>
              </a:srgbClr>
            </a:solidFill>
            <a:prstDash val="sysDash"/>
            <a:headEnd type="none" w="med" len="med"/>
            <a:tailEnd type="none" w="med" len="med"/>
          </a:ln>
        </p:spPr>
        <p:txBody>
          <a:bodyPr anchor="ctr"/>
          <a:lstStyle/>
          <a:p>
            <a:pPr marL="0" algn="ctr"/>
          </a:p>
        </p:txBody>
      </p:sp>
      <p:grpSp>
        <p:nvGrpSpPr>
          <p:cNvPr id="25" name="组合7"/>
          <p:cNvGrpSpPr/>
          <p:nvPr/>
        </p:nvGrpSpPr>
        <p:grpSpPr>
          <a:xfrm>
            <a:off x="2143754" y="4431497"/>
            <a:ext cx="9435286" cy="1218580"/>
            <a:chOff x="0" y="0"/>
            <a:chExt cx="9435286" cy="1218580"/>
          </a:xfrm>
        </p:grpSpPr>
        <p:sp>
          <p:nvSpPr>
            <p:cNvPr id="26" name="形状7"/>
            <p:cNvSpPr txBox="1"/>
            <p:nvPr/>
          </p:nvSpPr>
          <p:spPr>
            <a:xfrm>
              <a:off x="3810" y="49530"/>
              <a:ext cx="9431476" cy="1081963"/>
            </a:xfrm>
            <a:prstGeom prst="rect"/>
            <a:solidFill>
              <a:srgbClr val="FFFFFF">
                <a:alpha val="0"/>
              </a:srgbClr>
            </a:solidFill>
            <a:ln w="9525">
              <a:solidFill>
                <a:srgbClr val="FFFFFF">
                  <a:alpha val="0"/>
                </a:srgbClr>
              </a:solidFill>
            </a:ln>
          </p:spPr>
          <p:txBody>
            <a:bodyPr anchor="ctr"/>
            <a:lstStyle/>
            <a:p>
              <a:pPr marL="0" algn="ctr"/>
            </a:p>
          </p:txBody>
        </p:sp>
        <p:sp>
          <p:nvSpPr>
            <p:cNvPr id="27" name="文本9"/>
            <p:cNvSpPr txBox="1"/>
            <p:nvPr/>
          </p:nvSpPr>
          <p:spPr>
            <a:xfrm>
              <a:off x="0" y="0"/>
              <a:ext cx="9431476" cy="1218580"/>
            </a:xfrm>
            <a:prstGeom prst="rect">
              <a:avLst/>
            </a:prstGeom>
            <a:noFill/>
          </p:spPr>
          <p:txBody>
            <a:bodyPr anchor="t"/>
            <a:lstStyle/>
            <a:p>
              <a:pPr marL="0" algn="l">
                <a:lnSpc>
                  <a:spcPts val="4000"/>
                </a:lnSpc>
              </a:pPr>
              <a:r>
                <a:rPr lang="zh-CN" altLang="en-US" sz="2800" b="0" i="0" dirty="0">
                  <a:solidFill>
                    <a:srgbClr val="000000">
                      <a:alpha val="100000"/>
                    </a:srgbClr>
                  </a:solidFill>
                  <a:latin typeface="微软雅黑"/>
                  <a:ea typeface="微软雅黑"/>
                </a:rPr>
                <a:t>采样频率为</a:t>
              </a:r>
              <a:r>
                <a:rPr lang="zh-CN" altLang="en-US" sz="2800" b="0" i="0" dirty="0">
                  <a:solidFill>
                    <a:srgbClr val="000000">
                      <a:alpha val="100000"/>
                    </a:srgbClr>
                  </a:solidFill>
                  <a:latin typeface="Arial"/>
                  <a:ea typeface="Arial"/>
                </a:rPr>
                <a:t>44.1</a:t>
              </a:r>
              <a:r>
                <a:rPr lang="zh-CN" altLang="en-US" sz="2800" b="1" i="0" dirty="0">
                  <a:solidFill>
                    <a:srgbClr val="FF0000">
                      <a:alpha val="100000"/>
                    </a:srgbClr>
                  </a:solidFill>
                  <a:latin typeface="Arial"/>
                  <a:ea typeface="Arial"/>
                </a:rPr>
                <a:t>k</a:t>
              </a:r>
              <a:r>
                <a:rPr lang="zh-CN" altLang="en-US" sz="2800" b="0" i="0" dirty="0">
                  <a:solidFill>
                    <a:srgbClr val="000000">
                      <a:alpha val="100000"/>
                    </a:srgbClr>
                  </a:solidFill>
                  <a:latin typeface="Arial"/>
                  <a:ea typeface="Arial"/>
                </a:rPr>
                <a:t>Hz</a:t>
              </a:r>
              <a:r>
                <a:rPr lang="zh-CN" altLang="en-US" sz="2800" b="0" i="0" dirty="0">
                  <a:solidFill>
                    <a:srgbClr val="000000">
                      <a:alpha val="100000"/>
                    </a:srgbClr>
                  </a:solidFill>
                  <a:latin typeface="微软雅黑"/>
                  <a:ea typeface="微软雅黑"/>
                </a:rPr>
                <a:t>，量化位数为</a:t>
              </a:r>
              <a:r>
                <a:rPr lang="zh-CN" altLang="en-US" sz="2800" b="0" i="0" dirty="0">
                  <a:solidFill>
                    <a:srgbClr val="000000">
                      <a:alpha val="100000"/>
                    </a:srgbClr>
                  </a:solidFill>
                  <a:latin typeface="Arial"/>
                  <a:ea typeface="Arial"/>
                </a:rPr>
                <a:t>16</a:t>
              </a:r>
              <a:r>
                <a:rPr lang="zh-CN" altLang="en-US" sz="2800" b="0" i="0" dirty="0">
                  <a:solidFill>
                    <a:srgbClr val="000000">
                      <a:alpha val="100000"/>
                    </a:srgbClr>
                  </a:solidFill>
                  <a:latin typeface="微软雅黑"/>
                  <a:ea typeface="微软雅黑"/>
                </a:rPr>
                <a:t>位，1秒声音所需的存储空间是多少？</a:t>
              </a:r>
            </a:p>
          </p:txBody>
        </p:sp>
      </p:grpSp>
      <p:grpSp>
        <p:nvGrpSpPr>
          <p:cNvPr id="28" name="组合8"/>
          <p:cNvGrpSpPr/>
          <p:nvPr/>
        </p:nvGrpSpPr>
        <p:grpSpPr>
          <a:xfrm>
            <a:off x="2139581" y="5697556"/>
            <a:ext cx="8956259" cy="679492"/>
            <a:chOff x="0" y="0"/>
            <a:chExt cx="8956259" cy="679492"/>
          </a:xfrm>
        </p:grpSpPr>
        <p:sp>
          <p:nvSpPr>
            <p:cNvPr id="29" name="形状8"/>
            <p:cNvSpPr txBox="1"/>
            <p:nvPr/>
          </p:nvSpPr>
          <p:spPr>
            <a:xfrm>
              <a:off x="3810" y="49530"/>
              <a:ext cx="8952449" cy="523220"/>
            </a:xfrm>
            <a:prstGeom prst="rect"/>
            <a:solidFill>
              <a:srgbClr val="FFFFFF">
                <a:alpha val="0"/>
              </a:srgbClr>
            </a:solidFill>
            <a:ln w="9525">
              <a:solidFill>
                <a:srgbClr val="FFFFFF">
                  <a:alpha val="0"/>
                </a:srgbClr>
              </a:solidFill>
            </a:ln>
          </p:spPr>
          <p:txBody>
            <a:bodyPr anchor="ctr"/>
            <a:lstStyle/>
            <a:p>
              <a:pPr marL="0" algn="ctr"/>
            </a:p>
          </p:txBody>
        </p:sp>
        <p:sp>
          <p:nvSpPr>
            <p:cNvPr id="30" name="文本10"/>
            <p:cNvSpPr txBox="1"/>
            <p:nvPr/>
          </p:nvSpPr>
          <p:spPr>
            <a:xfrm>
              <a:off x="0" y="0"/>
              <a:ext cx="8952449" cy="679492"/>
            </a:xfrm>
            <a:prstGeom prst="rect">
              <a:avLst/>
            </a:prstGeom>
            <a:noFill/>
          </p:spPr>
          <p:txBody>
            <a:bodyPr anchor="t"/>
            <a:lstStyle/>
            <a:p>
              <a:pPr marL="0" algn="l">
                <a:lnSpc>
                  <a:spcPts val="3300"/>
                </a:lnSpc>
              </a:pPr>
              <a:r>
                <a:rPr lang="zh-CN" altLang="en-US" sz="2800" b="1" i="0" dirty="0">
                  <a:solidFill>
                    <a:srgbClr val="FF0000">
                      <a:alpha val="100000"/>
                    </a:srgbClr>
                  </a:solidFill>
                  <a:latin typeface="Arial"/>
                  <a:ea typeface="Arial"/>
                </a:rPr>
                <a:t>44.1</a:t>
              </a:r>
              <a:r>
                <a:rPr lang="zh-CN" altLang="en-US" sz="2800" b="1" i="0" dirty="0">
                  <a:solidFill>
                    <a:srgbClr val="FF0000">
                      <a:alpha val="100000"/>
                    </a:srgbClr>
                  </a:solidFill>
                  <a:latin typeface="微软雅黑"/>
                  <a:ea typeface="微软雅黑"/>
                </a:rPr>
                <a:t>×</a:t>
              </a:r>
              <a:r>
                <a:rPr lang="zh-CN" altLang="en-US" sz="2800" b="1" i="0" dirty="0">
                  <a:solidFill>
                    <a:srgbClr val="FF0000">
                      <a:alpha val="100000"/>
                    </a:srgbClr>
                  </a:solidFill>
                  <a:latin typeface="Arial"/>
                  <a:ea typeface="Arial"/>
                </a:rPr>
                <a:t>1000</a:t>
              </a:r>
              <a:r>
                <a:rPr lang="zh-CN" altLang="en-US" sz="2800" b="1" i="0" dirty="0">
                  <a:solidFill>
                    <a:srgbClr val="FF0000">
                      <a:alpha val="100000"/>
                    </a:srgbClr>
                  </a:solidFill>
                  <a:latin typeface="微软雅黑"/>
                  <a:ea typeface="微软雅黑"/>
                </a:rPr>
                <a:t>×</a:t>
              </a:r>
              <a:r>
                <a:rPr lang="zh-CN" altLang="en-US" sz="2800" b="1" i="0" dirty="0">
                  <a:solidFill>
                    <a:srgbClr val="FF0000">
                      <a:alpha val="100000"/>
                    </a:srgbClr>
                  </a:solidFill>
                  <a:latin typeface="Arial"/>
                  <a:ea typeface="Arial"/>
                </a:rPr>
                <a:t>16</a:t>
              </a:r>
              <a:r>
                <a:rPr lang="zh-CN" altLang="en-US" sz="2800" b="1" i="0" dirty="0">
                  <a:solidFill>
                    <a:srgbClr val="FF0000">
                      <a:alpha val="100000"/>
                    </a:srgbClr>
                  </a:solidFill>
                  <a:latin typeface="微软雅黑"/>
                  <a:ea typeface="微软雅黑"/>
                </a:rPr>
                <a:t>×</a:t>
              </a:r>
              <a:r>
                <a:rPr lang="zh-CN" altLang="en-US" sz="2800" b="1" i="0" dirty="0">
                  <a:solidFill>
                    <a:srgbClr val="FF0000">
                      <a:alpha val="100000"/>
                    </a:srgbClr>
                  </a:solidFill>
                  <a:latin typeface="Arial"/>
                  <a:ea typeface="Arial"/>
                </a:rPr>
                <a:t>2</a:t>
              </a:r>
              <a:r>
                <a:rPr lang="zh-CN" altLang="en-US" sz="2800" b="1" i="0" dirty="0">
                  <a:solidFill>
                    <a:srgbClr val="FF0000">
                      <a:alpha val="100000"/>
                    </a:srgbClr>
                  </a:solidFill>
                  <a:latin typeface="微软雅黑"/>
                  <a:ea typeface="微软雅黑"/>
                </a:rPr>
                <a:t>×</a:t>
              </a:r>
              <a:r>
                <a:rPr lang="zh-CN" altLang="en-US" sz="2800" b="1" i="0" dirty="0">
                  <a:solidFill>
                    <a:srgbClr val="FF0000">
                      <a:alpha val="100000"/>
                    </a:srgbClr>
                  </a:solidFill>
                  <a:latin typeface="Arial"/>
                  <a:ea typeface="Arial"/>
                </a:rPr>
                <a:t>1</a:t>
              </a:r>
              <a:r>
                <a:rPr lang="zh-CN" altLang="en-US" sz="2800" b="1" i="0" dirty="0">
                  <a:solidFill>
                    <a:srgbClr val="FF0000">
                      <a:alpha val="100000"/>
                    </a:srgbClr>
                  </a:solidFill>
                  <a:latin typeface="微软雅黑"/>
                  <a:ea typeface="微软雅黑"/>
                </a:rPr>
                <a:t>÷</a:t>
              </a:r>
              <a:r>
                <a:rPr lang="zh-CN" altLang="en-US" sz="2800" b="1" i="0" dirty="0">
                  <a:solidFill>
                    <a:srgbClr val="FF0000">
                      <a:alpha val="100000"/>
                    </a:srgbClr>
                  </a:solidFill>
                  <a:latin typeface="Arial"/>
                  <a:ea typeface="Arial"/>
                </a:rPr>
                <a:t>8=176400B≈0.168MB</a:t>
              </a:r>
            </a:p>
          </p:txBody>
        </p:sp>
      </p:grpSp>
      <p:grpSp>
        <p:nvGrpSpPr>
          <p:cNvPr id="31" name="组合9"/>
          <p:cNvGrpSpPr/>
          <p:nvPr/>
        </p:nvGrpSpPr>
        <p:grpSpPr>
          <a:xfrm>
            <a:off x="1242567" y="4381978"/>
            <a:ext cx="596900" cy="1948443"/>
            <a:chOff x="0" y="0"/>
            <a:chExt cx="596900" cy="1948443"/>
          </a:xfrm>
        </p:grpSpPr>
        <p:sp>
          <p:nvSpPr>
            <p:cNvPr id="32" name="形状9"/>
            <p:cNvSpPr txBox="1"/>
            <p:nvPr/>
          </p:nvSpPr>
          <p:spPr>
            <a:xfrm>
              <a:off x="3810" y="49530"/>
              <a:ext cx="561976" cy="1898913"/>
            </a:xfrm>
            <a:prstGeom prst="rect"/>
            <a:solidFill>
              <a:srgbClr val="2F5597">
                <a:alpha val="100000"/>
              </a:srgbClr>
            </a:solidFill>
            <a:ln w="12700">
              <a:solidFill>
                <a:srgbClr val="2F528F">
                  <a:alpha val="100000"/>
                </a:srgbClr>
              </a:solidFill>
              <a:prstDash val="solid"/>
            </a:ln>
          </p:spPr>
          <p:txBody>
            <a:bodyPr anchor="ctr"/>
            <a:lstStyle/>
            <a:p>
              <a:pPr marL="0" algn="ctr"/>
            </a:p>
          </p:txBody>
        </p:sp>
        <p:sp>
          <p:nvSpPr>
            <p:cNvPr id="33" name="文本11"/>
            <p:cNvSpPr txBox="1"/>
            <p:nvPr/>
          </p:nvSpPr>
          <p:spPr>
            <a:xfrm>
              <a:off x="0" y="0"/>
              <a:ext cx="596900" cy="1898913"/>
            </a:xfrm>
            <a:prstGeom prst="rect">
              <a:avLst/>
            </a:prstGeom>
            <a:noFill/>
          </p:spPr>
          <p:txBody>
            <a:bodyPr anchor="ctr"/>
            <a:lstStyle/>
            <a:p>
              <a:pPr marL="0" algn="ctr">
                <a:lnSpc>
                  <a:spcPts val="3800"/>
                </a:lnSpc>
              </a:pPr>
              <a:r>
                <a:rPr lang="zh-CN" altLang="en-US" sz="3200" b="1" i="0" dirty="0">
                  <a:solidFill>
                    <a:srgbClr val="FFFFFF">
                      <a:alpha val="100000"/>
                    </a:srgbClr>
                  </a:solidFill>
                  <a:latin typeface="微软雅黑"/>
                  <a:ea typeface="微软雅黑"/>
                </a:rPr>
                <a:t>算一算</a:t>
              </a:r>
            </a:p>
          </p:txBody>
        </p:sp>
      </p:grpSp>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4"/>
                                        </p:tgtEl>
                                        <p:attrNameLst>
                                          <p:attrName>style.visibility</p:attrName>
                                        </p:attrNameLst>
                                      </p:cBhvr>
                                      <p:to>
                                        <p:strVal val="visible"/>
                                      </p:to>
                                    </p:set>
                                    <p:animEffect transition="in" filter="fade">
                                      <p:cBhvr>
                                        <p:cTn id="4" dur="1000"/>
                                        <p:tgtEl>
                                          <p:spTgt spid="14"/>
                                        </p:tgtEl>
                                      </p:cBhvr>
                                    </p:animEffect>
                                    <p:anim calcmode="lin" valueType="num">
                                      <p:cBhvr>
                                        <p:cTn id="5" dur="300" fill="hold"/>
                                        <p:tgtEl>
                                          <p:spTgt spid="14"/>
                                        </p:tgtEl>
                                        <p:attrNameLst>
                                          <p:attrName>ppt_x</p:attrName>
                                        </p:attrNameLst>
                                      </p:cBhvr>
                                      <p:tavLst>
                                        <p:tav tm="0">
                                          <p:val>
                                            <p:strVal val="#ppt_x"/>
                                          </p:val>
                                        </p:tav>
                                        <p:tav tm="100000">
                                          <p:val>
                                            <p:strVal val="#ppt_x"/>
                                          </p:val>
                                        </p:tav>
                                      </p:tavLst>
                                    </p:anim>
                                    <p:anim calcmode="lin" valueType="num">
                                      <p:cBhvr>
                                        <p:cTn id="6" dur="3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2" presetID="22"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17"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2"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27"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32" presetID="10"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5" presetID="10"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38" presetID="22"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1" grpId="0" animBg="1"/>
      <p:bldP spid="24" grpId="0" animBg="1"/>
      <p:bldP spid="31" grpId="0" animBg="1"/>
      <p:bldP spid="25" grpId="0" animBg="1"/>
      <p:bldP spid="28" grpId="0" animBg="1"/>
    </p:bldLst>
  </p:timing>
</p:sld>
</file>

<file path=ppt/slides/slide1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3">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4">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1169460" y="1138133"/>
            <a:ext cx="2132648" cy="646722"/>
            <a:chOff x="0" y="0"/>
            <a:chExt cx="2132648" cy="646722"/>
          </a:xfrm>
        </p:grpSpPr>
        <p:sp>
          <p:nvSpPr>
            <p:cNvPr id="9" name="形状1"/>
            <p:cNvSpPr txBox="1"/>
            <p:nvPr/>
          </p:nvSpPr>
          <p:spPr>
            <a:xfrm>
              <a:off x="68806" y="128186"/>
              <a:ext cx="467210" cy="487680"/>
            </a:xfrm>
            <a:custGeom>
              <a:avLst/>
              <a:gdLst>
                <a:gd name="connsiteX0" fmla="*/ 83687 w 467210"/>
                <a:gd name="connsiteY0" fmla="*/ 0 h 487680"/>
                <a:gd name="connsiteX1" fmla="*/ 418433 w 467210"/>
                <a:gd name="connsiteY1" fmla="*/ 0 h 487680"/>
                <a:gd name="connsiteX2" fmla="*/ 429987 w 467210"/>
                <a:gd name="connsiteY2" fmla="*/ 0 h 487680"/>
                <a:gd name="connsiteX3" fmla="*/ 467211 w 467210"/>
                <a:gd name="connsiteY3" fmla="*/ 17497 h 487680"/>
                <a:gd name="connsiteX4" fmla="*/ 39453 w 467210"/>
                <a:gd name="connsiteY4" fmla="*/ 487680 h 487680"/>
                <a:gd name="connsiteX5" fmla="*/ 24508 w 467210"/>
                <a:gd name="connsiteY5" fmla="*/ 477612 h 487680"/>
                <a:gd name="connsiteX6" fmla="*/ 9363 w 467210"/>
                <a:gd name="connsiteY6" fmla="*/ 462467 h 487680"/>
                <a:gd name="connsiteX7" fmla="*/ 0 w 467210"/>
                <a:gd name="connsiteY7" fmla="*/ 83687 h 487680"/>
                <a:gd name="connsiteX8" fmla="*/ 0 w 467210"/>
                <a:gd name="connsiteY8" fmla="*/ 37471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211" h="487680">
                  <a:moveTo>
                    <a:pt x="83687" y="0"/>
                  </a:moveTo>
                  <a:lnTo>
                    <a:pt x="418433" y="0"/>
                  </a:lnTo>
                  <a:cubicBezTo>
                    <a:pt x="429987" y="0"/>
                    <a:pt x="440998" y="2343"/>
                    <a:pt x="451009" y="6572"/>
                  </a:cubicBezTo>
                  <a:lnTo>
                    <a:pt x="467211" y="17497"/>
                  </a:lnTo>
                  <a:lnTo>
                    <a:pt x="39453" y="487680"/>
                  </a:lnTo>
                  <a:lnTo>
                    <a:pt x="24508" y="477612"/>
                  </a:lnTo>
                  <a:cubicBezTo>
                    <a:pt x="9363" y="462467"/>
                    <a:pt x="0" y="441541"/>
                    <a:pt x="0" y="418433"/>
                  </a:cubicBezTo>
                  <a:lnTo>
                    <a:pt x="0" y="83687"/>
                  </a:lnTo>
                  <a:cubicBezTo>
                    <a:pt x="0" y="37471"/>
                    <a:pt x="37471" y="0"/>
                    <a:pt x="83687" y="0"/>
                  </a:cubicBezTo>
                  <a:close/>
                </a:path>
              </a:pathLst>
            </a:custGeom>
            <a:solidFill>
              <a:srgbClr val="FD8876">
                <a:alpha val="100000"/>
              </a:srgbClr>
            </a:solidFill>
            <a:ln w="9525">
              <a:solidFill>
                <a:srgbClr val="FFFFFF">
                  <a:alpha val="0"/>
                </a:srgbClr>
              </a:solidFill>
            </a:ln>
          </p:spPr>
          <p:txBody>
            <a:bodyPr anchor="ctr"/>
            <a:lstStyle/>
            <a:p>
              <a:pPr marL="0" algn="ctr"/>
            </a:p>
          </p:txBody>
        </p:sp>
        <p:sp>
          <p:nvSpPr>
            <p:cNvPr id="10" name="形状2"/>
            <p:cNvSpPr txBox="1"/>
            <p:nvPr/>
          </p:nvSpPr>
          <p:spPr>
            <a:xfrm>
              <a:off x="0" y="51985"/>
              <a:ext cx="467210" cy="487680"/>
            </a:xfrm>
            <a:custGeom>
              <a:avLst/>
              <a:gdLst>
                <a:gd name="connsiteX0" fmla="*/ 83687 w 467210"/>
                <a:gd name="connsiteY0" fmla="*/ 0 h 487680"/>
                <a:gd name="connsiteX1" fmla="*/ 418433 w 467210"/>
                <a:gd name="connsiteY1" fmla="*/ 0 h 487680"/>
                <a:gd name="connsiteX2" fmla="*/ 429987 w 467210"/>
                <a:gd name="connsiteY2" fmla="*/ 0 h 487680"/>
                <a:gd name="connsiteX3" fmla="*/ 467211 w 467210"/>
                <a:gd name="connsiteY3" fmla="*/ 17497 h 487680"/>
                <a:gd name="connsiteX4" fmla="*/ 39453 w 467210"/>
                <a:gd name="connsiteY4" fmla="*/ 487680 h 487680"/>
                <a:gd name="connsiteX5" fmla="*/ 24508 w 467210"/>
                <a:gd name="connsiteY5" fmla="*/ 477612 h 487680"/>
                <a:gd name="connsiteX6" fmla="*/ 9363 w 467210"/>
                <a:gd name="connsiteY6" fmla="*/ 462467 h 487680"/>
                <a:gd name="connsiteX7" fmla="*/ 0 w 467210"/>
                <a:gd name="connsiteY7" fmla="*/ 83687 h 487680"/>
                <a:gd name="connsiteX8" fmla="*/ 0 w 467210"/>
                <a:gd name="connsiteY8" fmla="*/ 37471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211" h="487680">
                  <a:moveTo>
                    <a:pt x="83687" y="0"/>
                  </a:moveTo>
                  <a:lnTo>
                    <a:pt x="418433" y="0"/>
                  </a:lnTo>
                  <a:cubicBezTo>
                    <a:pt x="429987" y="0"/>
                    <a:pt x="440998" y="2343"/>
                    <a:pt x="451009" y="6572"/>
                  </a:cubicBezTo>
                  <a:lnTo>
                    <a:pt x="467211" y="17497"/>
                  </a:lnTo>
                  <a:lnTo>
                    <a:pt x="39453" y="487680"/>
                  </a:lnTo>
                  <a:lnTo>
                    <a:pt x="24508" y="477612"/>
                  </a:lnTo>
                  <a:cubicBezTo>
                    <a:pt x="9363" y="462467"/>
                    <a:pt x="0" y="441541"/>
                    <a:pt x="0" y="418433"/>
                  </a:cubicBezTo>
                  <a:lnTo>
                    <a:pt x="0" y="83687"/>
                  </a:lnTo>
                  <a:cubicBezTo>
                    <a:pt x="0" y="37471"/>
                    <a:pt x="37471" y="0"/>
                    <a:pt x="83687" y="0"/>
                  </a:cubicBezTo>
                  <a:close/>
                </a:path>
              </a:pathLst>
            </a:custGeom>
            <a:solidFill>
              <a:srgbClr val="FFFFFF">
                <a:alpha val="0"/>
              </a:srgbClr>
            </a:solidFill>
            <a:ln w="38100">
              <a:solidFill>
                <a:srgbClr val="273062">
                  <a:alpha val="100000"/>
                </a:srgbClr>
              </a:solidFill>
              <a:prstDash val="solid"/>
            </a:ln>
          </p:spPr>
          <p:txBody>
            <a:bodyPr anchor="ctr"/>
            <a:lstStyle/>
            <a:p>
              <a:pPr marL="0" algn="ctr"/>
            </a:p>
          </p:txBody>
        </p:sp>
        <p:sp>
          <p:nvSpPr>
            <p:cNvPr id="11" name="形状3"/>
            <p:cNvSpPr txBox="1"/>
            <p:nvPr/>
          </p:nvSpPr>
          <p:spPr>
            <a:xfrm>
              <a:off x="291950" y="0"/>
              <a:ext cx="1840698" cy="645160"/>
            </a:xfrm>
            <a:prstGeom prst="rect"/>
            <a:solidFill>
              <a:srgbClr val="FFFFFF">
                <a:alpha val="0"/>
              </a:srgbClr>
            </a:solidFill>
            <a:ln w="9525">
              <a:solidFill>
                <a:srgbClr val="FFFFFF">
                  <a:alpha val="0"/>
                </a:srgbClr>
              </a:solidFill>
            </a:ln>
          </p:spPr>
          <p:txBody>
            <a:bodyPr anchor="ctr"/>
            <a:lstStyle/>
            <a:p>
              <a:pPr marL="0" algn="ctr"/>
            </a:p>
          </p:txBody>
        </p:sp>
        <p:sp>
          <p:nvSpPr>
            <p:cNvPr id="12" name="文本3"/>
            <p:cNvSpPr txBox="1"/>
            <p:nvPr/>
          </p:nvSpPr>
          <p:spPr>
            <a:xfrm>
              <a:off x="485699" y="53949"/>
              <a:ext cx="1621622" cy="592773"/>
            </a:xfrm>
            <a:prstGeom prst="rect">
              <a:avLst/>
            </a:prstGeom>
            <a:noFill/>
          </p:spPr>
          <p:txBody>
            <a:bodyPr anchor="t"/>
            <a:lstStyle/>
            <a:p>
              <a:pPr marL="0" algn="l"/>
              <a:r>
                <a:rPr lang="zh-CN" altLang="en-US" sz="2400" b="1" i="0" dirty="0">
                  <a:solidFill>
                    <a:srgbClr val="1F497D">
                      <a:alpha val="100000"/>
                    </a:srgbClr>
                  </a:solidFill>
                  <a:latin typeface="微软雅黑"/>
                  <a:ea typeface="微软雅黑"/>
                </a:rPr>
                <a:t>算一算</a:t>
              </a:r>
            </a:p>
          </p:txBody>
        </p:sp>
      </p:grpSp>
      <p:grpSp>
        <p:nvGrpSpPr>
          <p:cNvPr id="13" name="组合3"/>
          <p:cNvGrpSpPr/>
          <p:nvPr/>
        </p:nvGrpSpPr>
        <p:grpSpPr>
          <a:xfrm>
            <a:off x="1306525" y="1923612"/>
            <a:ext cx="10166350" cy="827468"/>
            <a:chOff x="0" y="0"/>
            <a:chExt cx="10166350" cy="827468"/>
          </a:xfrm>
        </p:grpSpPr>
        <p:sp>
          <p:nvSpPr>
            <p:cNvPr id="14" name="形状4"/>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5" name="文本4"/>
            <p:cNvSpPr txBox="1"/>
            <p:nvPr/>
          </p:nvSpPr>
          <p:spPr>
            <a:xfrm>
              <a:off x="0" y="0"/>
              <a:ext cx="10166350" cy="827468"/>
            </a:xfrm>
            <a:prstGeom prst="rect">
              <a:avLst/>
            </a:prstGeom>
            <a:noFill/>
          </p:spPr>
          <p:txBody>
            <a:bodyPr anchor="t"/>
            <a:lstStyle/>
            <a:p>
              <a:pPr marL="0" algn="l"/>
              <a:r>
                <a:rPr lang="zh-CN" altLang="en-US" sz="1899" b="1" i="0" dirty="0">
                  <a:solidFill>
                    <a:srgbClr val="000000">
                      <a:alpha val="100000"/>
                    </a:srgbClr>
                  </a:solidFill>
                  <a:latin typeface="等线"/>
                  <a:ea typeface="等线"/>
                </a:rPr>
                <a:t>录制一段时长为1分钟、采样频率为44．1 kHz、量化位数为16位、双声道、 WAVE格式的音频，该音频的存储容量约为(    )MB</a:t>
              </a:r>
            </a:p>
          </p:txBody>
        </p:sp>
      </p:grpSp>
      <p:pic>
        <p:nvPicPr>
          <p:cNvPr id="16" name="图片2">
            <a:extLst>
              <a:ext uri="{FF2B5EF4-FFF2-40B4-BE49-F238E27FC236}">
                <a16:creationId xmlns:a16="http://schemas.microsoft.com/office/drawing/2014/main" id="{69ED34C6-1862-8A8A-03F9-2D1EFC8C3215}"/>
              </a:ext>
            </a:extLst>
          </p:cNvPr>
          <p:cNvPicPr>
            <a:picLocks noChangeAspect="1"/>
          </p:cNvPicPr>
          <p:nvPr/>
        </p:nvPicPr>
        <p:blipFill>
          <a:blip r:embed="rId5"/>
          <a:srcRect l="21197" t="52962" r="30625" b="36851"/>
          <a:stretch>
            <a:fillRect/>
          </a:stretch>
        </p:blipFill>
        <p:spPr>
          <a:xfrm>
            <a:off x="1696326" y="3658495"/>
            <a:ext cx="7545391" cy="897635"/>
          </a:xfrm>
          <a:prstGeom prst="rect">
            <a:avLst/>
          </a:prstGeom>
        </p:spPr>
      </p:pic>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6"/>
                                        </p:tgtEl>
                                        <p:attrNameLst>
                                          <p:attrName>style.visibility</p:attrName>
                                        </p:attrNameLst>
                                      </p:cBhvr>
                                      <p:to>
                                        <p:strVal val="visible"/>
                                      </p:to>
                                    </p:set>
                                    <p:animEffect transition="in" filter="fade">
                                      <p:cBhvr>
                                        <p:cTn id="4" dur="1000"/>
                                        <p:tgtEl>
                                          <p:spTgt spid="16"/>
                                        </p:tgtEl>
                                      </p:cBhvr>
                                    </p:animEffect>
                                    <p:anim calcmode="lin" valueType="num">
                                      <p:cBhvr>
                                        <p:cTn id="5" dur="300" fill="hold"/>
                                        <p:tgtEl>
                                          <p:spTgt spid="16"/>
                                        </p:tgtEl>
                                        <p:attrNameLst>
                                          <p:attrName>ppt_x</p:attrName>
                                        </p:attrNameLst>
                                      </p:cBhvr>
                                      <p:tavLst>
                                        <p:tav tm="0">
                                          <p:val>
                                            <p:strVal val="#ppt_x"/>
                                          </p:val>
                                        </p:tav>
                                        <p:tav tm="100000">
                                          <p:val>
                                            <p:strVal val="#ppt_x"/>
                                          </p:val>
                                        </p:tav>
                                      </p:tavLst>
                                    </p:anim>
                                    <p:anim calcmode="lin" valueType="num">
                                      <p:cBhvr>
                                        <p:cTn id="6" dur="3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3">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4">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1169460" y="1138133"/>
            <a:ext cx="2132648" cy="889606"/>
            <a:chOff x="0" y="0"/>
            <a:chExt cx="2132648" cy="889606"/>
          </a:xfrm>
        </p:grpSpPr>
        <p:sp>
          <p:nvSpPr>
            <p:cNvPr id="9" name="形状1"/>
            <p:cNvSpPr txBox="1"/>
            <p:nvPr/>
          </p:nvSpPr>
          <p:spPr>
            <a:xfrm>
              <a:off x="68806" y="128186"/>
              <a:ext cx="467210" cy="487680"/>
            </a:xfrm>
            <a:custGeom>
              <a:avLst/>
              <a:gdLst>
                <a:gd name="connsiteX0" fmla="*/ 83687 w 467210"/>
                <a:gd name="connsiteY0" fmla="*/ 0 h 487680"/>
                <a:gd name="connsiteX1" fmla="*/ 418433 w 467210"/>
                <a:gd name="connsiteY1" fmla="*/ 0 h 487680"/>
                <a:gd name="connsiteX2" fmla="*/ 429987 w 467210"/>
                <a:gd name="connsiteY2" fmla="*/ 0 h 487680"/>
                <a:gd name="connsiteX3" fmla="*/ 467211 w 467210"/>
                <a:gd name="connsiteY3" fmla="*/ 17497 h 487680"/>
                <a:gd name="connsiteX4" fmla="*/ 39453 w 467210"/>
                <a:gd name="connsiteY4" fmla="*/ 487680 h 487680"/>
                <a:gd name="connsiteX5" fmla="*/ 24508 w 467210"/>
                <a:gd name="connsiteY5" fmla="*/ 477612 h 487680"/>
                <a:gd name="connsiteX6" fmla="*/ 9363 w 467210"/>
                <a:gd name="connsiteY6" fmla="*/ 462467 h 487680"/>
                <a:gd name="connsiteX7" fmla="*/ 0 w 467210"/>
                <a:gd name="connsiteY7" fmla="*/ 83687 h 487680"/>
                <a:gd name="connsiteX8" fmla="*/ 0 w 467210"/>
                <a:gd name="connsiteY8" fmla="*/ 37471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211" h="487680">
                  <a:moveTo>
                    <a:pt x="83687" y="0"/>
                  </a:moveTo>
                  <a:lnTo>
                    <a:pt x="418433" y="0"/>
                  </a:lnTo>
                  <a:cubicBezTo>
                    <a:pt x="429987" y="0"/>
                    <a:pt x="440998" y="2343"/>
                    <a:pt x="451009" y="6572"/>
                  </a:cubicBezTo>
                  <a:lnTo>
                    <a:pt x="467211" y="17497"/>
                  </a:lnTo>
                  <a:lnTo>
                    <a:pt x="39453" y="487680"/>
                  </a:lnTo>
                  <a:lnTo>
                    <a:pt x="24508" y="477612"/>
                  </a:lnTo>
                  <a:cubicBezTo>
                    <a:pt x="9363" y="462467"/>
                    <a:pt x="0" y="441541"/>
                    <a:pt x="0" y="418433"/>
                  </a:cubicBezTo>
                  <a:lnTo>
                    <a:pt x="0" y="83687"/>
                  </a:lnTo>
                  <a:cubicBezTo>
                    <a:pt x="0" y="37471"/>
                    <a:pt x="37471" y="0"/>
                    <a:pt x="83687" y="0"/>
                  </a:cubicBezTo>
                  <a:close/>
                </a:path>
              </a:pathLst>
            </a:custGeom>
            <a:solidFill>
              <a:srgbClr val="FD8876">
                <a:alpha val="100000"/>
              </a:srgbClr>
            </a:solidFill>
            <a:ln w="9525">
              <a:solidFill>
                <a:srgbClr val="FFFFFF">
                  <a:alpha val="0"/>
                </a:srgbClr>
              </a:solidFill>
            </a:ln>
          </p:spPr>
          <p:txBody>
            <a:bodyPr anchor="ctr"/>
            <a:lstStyle/>
            <a:p>
              <a:pPr marL="0" algn="ctr"/>
            </a:p>
          </p:txBody>
        </p:sp>
        <p:sp>
          <p:nvSpPr>
            <p:cNvPr id="10" name="形状2"/>
            <p:cNvSpPr txBox="1"/>
            <p:nvPr/>
          </p:nvSpPr>
          <p:spPr>
            <a:xfrm>
              <a:off x="0" y="51985"/>
              <a:ext cx="467210" cy="487680"/>
            </a:xfrm>
            <a:custGeom>
              <a:avLst/>
              <a:gdLst>
                <a:gd name="connsiteX0" fmla="*/ 83687 w 467210"/>
                <a:gd name="connsiteY0" fmla="*/ 0 h 487680"/>
                <a:gd name="connsiteX1" fmla="*/ 418433 w 467210"/>
                <a:gd name="connsiteY1" fmla="*/ 0 h 487680"/>
                <a:gd name="connsiteX2" fmla="*/ 429987 w 467210"/>
                <a:gd name="connsiteY2" fmla="*/ 0 h 487680"/>
                <a:gd name="connsiteX3" fmla="*/ 467211 w 467210"/>
                <a:gd name="connsiteY3" fmla="*/ 17497 h 487680"/>
                <a:gd name="connsiteX4" fmla="*/ 39453 w 467210"/>
                <a:gd name="connsiteY4" fmla="*/ 487680 h 487680"/>
                <a:gd name="connsiteX5" fmla="*/ 24508 w 467210"/>
                <a:gd name="connsiteY5" fmla="*/ 477612 h 487680"/>
                <a:gd name="connsiteX6" fmla="*/ 9363 w 467210"/>
                <a:gd name="connsiteY6" fmla="*/ 462467 h 487680"/>
                <a:gd name="connsiteX7" fmla="*/ 0 w 467210"/>
                <a:gd name="connsiteY7" fmla="*/ 83687 h 487680"/>
                <a:gd name="connsiteX8" fmla="*/ 0 w 467210"/>
                <a:gd name="connsiteY8" fmla="*/ 37471 h 4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7211" h="487680">
                  <a:moveTo>
                    <a:pt x="83687" y="0"/>
                  </a:moveTo>
                  <a:lnTo>
                    <a:pt x="418433" y="0"/>
                  </a:lnTo>
                  <a:cubicBezTo>
                    <a:pt x="429987" y="0"/>
                    <a:pt x="440998" y="2343"/>
                    <a:pt x="451009" y="6572"/>
                  </a:cubicBezTo>
                  <a:lnTo>
                    <a:pt x="467211" y="17497"/>
                  </a:lnTo>
                  <a:lnTo>
                    <a:pt x="39453" y="487680"/>
                  </a:lnTo>
                  <a:lnTo>
                    <a:pt x="24508" y="477612"/>
                  </a:lnTo>
                  <a:cubicBezTo>
                    <a:pt x="9363" y="462467"/>
                    <a:pt x="0" y="441541"/>
                    <a:pt x="0" y="418433"/>
                  </a:cubicBezTo>
                  <a:lnTo>
                    <a:pt x="0" y="83687"/>
                  </a:lnTo>
                  <a:cubicBezTo>
                    <a:pt x="0" y="37471"/>
                    <a:pt x="37471" y="0"/>
                    <a:pt x="83687" y="0"/>
                  </a:cubicBezTo>
                  <a:close/>
                </a:path>
              </a:pathLst>
            </a:custGeom>
            <a:solidFill>
              <a:srgbClr val="FFFFFF">
                <a:alpha val="0"/>
              </a:srgbClr>
            </a:solidFill>
            <a:ln w="38100">
              <a:solidFill>
                <a:srgbClr val="273062">
                  <a:alpha val="100000"/>
                </a:srgbClr>
              </a:solidFill>
              <a:prstDash val="solid"/>
            </a:ln>
          </p:spPr>
          <p:txBody>
            <a:bodyPr anchor="ctr"/>
            <a:lstStyle/>
            <a:p>
              <a:pPr marL="0" algn="ctr"/>
            </a:p>
          </p:txBody>
        </p:sp>
        <p:sp>
          <p:nvSpPr>
            <p:cNvPr id="11" name="形状3"/>
            <p:cNvSpPr txBox="1"/>
            <p:nvPr/>
          </p:nvSpPr>
          <p:spPr>
            <a:xfrm>
              <a:off x="291950" y="0"/>
              <a:ext cx="1840698" cy="645160"/>
            </a:xfrm>
            <a:prstGeom prst="rect"/>
            <a:solidFill>
              <a:srgbClr val="FFFFFF">
                <a:alpha val="0"/>
              </a:srgbClr>
            </a:solidFill>
            <a:ln w="9525">
              <a:solidFill>
                <a:srgbClr val="FFFFFF">
                  <a:alpha val="0"/>
                </a:srgbClr>
              </a:solidFill>
            </a:ln>
          </p:spPr>
          <p:txBody>
            <a:bodyPr anchor="ctr"/>
            <a:lstStyle/>
            <a:p>
              <a:pPr marL="0" algn="ctr"/>
            </a:p>
          </p:txBody>
        </p:sp>
        <p:sp>
          <p:nvSpPr>
            <p:cNvPr id="12" name="文本3"/>
            <p:cNvSpPr txBox="1"/>
            <p:nvPr/>
          </p:nvSpPr>
          <p:spPr>
            <a:xfrm>
              <a:off x="485699" y="53949"/>
              <a:ext cx="1031072" cy="835657"/>
            </a:xfrm>
            <a:prstGeom prst="rect">
              <a:avLst/>
            </a:prstGeom>
            <a:noFill/>
          </p:spPr>
          <p:txBody>
            <a:bodyPr anchor="t"/>
            <a:lstStyle/>
            <a:p>
              <a:pPr marL="0" algn="l"/>
              <a:r>
                <a:rPr lang="zh-CN" altLang="en-US" sz="2400" b="1" i="0" dirty="0">
                  <a:solidFill>
                    <a:srgbClr val="1F497D">
                      <a:alpha val="100000"/>
                    </a:srgbClr>
                  </a:solidFill>
                  <a:latin typeface="微软雅黑"/>
                  <a:ea typeface="微软雅黑"/>
                </a:rPr>
                <a:t>思考</a:t>
              </a:r>
            </a:p>
          </p:txBody>
        </p:sp>
      </p:grpSp>
      <p:grpSp>
        <p:nvGrpSpPr>
          <p:cNvPr id="13" name="组合3"/>
          <p:cNvGrpSpPr/>
          <p:nvPr/>
        </p:nvGrpSpPr>
        <p:grpSpPr>
          <a:xfrm>
            <a:off x="1306525" y="1923612"/>
            <a:ext cx="10062210" cy="572658"/>
            <a:chOff x="0" y="0"/>
            <a:chExt cx="10062210" cy="572658"/>
          </a:xfrm>
        </p:grpSpPr>
        <p:sp>
          <p:nvSpPr>
            <p:cNvPr id="14" name="形状4"/>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5" name="文本4"/>
            <p:cNvSpPr txBox="1"/>
            <p:nvPr/>
          </p:nvSpPr>
          <p:spPr>
            <a:xfrm>
              <a:off x="0" y="0"/>
              <a:ext cx="10058400" cy="572658"/>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如何减少声音信号还原时的失真，提高声音的保真度？</a:t>
              </a:r>
            </a:p>
          </p:txBody>
        </p:sp>
      </p:grpSp>
      <p:pic>
        <p:nvPicPr>
          <p:cNvPr id="16" name="图片2">
            <a:extLst>
              <a:ext uri="{FF2B5EF4-FFF2-40B4-BE49-F238E27FC236}">
                <a16:creationId xmlns:a16="http://schemas.microsoft.com/office/drawing/2014/main" id="{69ED34C6-1862-8A8A-03F9-2D1EFC8C3215}"/>
              </a:ext>
            </a:extLst>
          </p:cNvPr>
          <p:cNvPicPr>
            <a:picLocks noChangeAspect="1"/>
          </p:cNvPicPr>
          <p:nvPr/>
        </p:nvPicPr>
        <p:blipFill>
          <a:blip r:embed="rId5"/>
          <a:srcRect l="21197" t="52962" r="30625" b="26759"/>
          <a:stretch>
            <a:fillRect/>
          </a:stretch>
        </p:blipFill>
        <p:spPr>
          <a:xfrm>
            <a:off x="1636014" y="2878369"/>
            <a:ext cx="7545391" cy="1785109"/>
          </a:xfrm>
          <a:prstGeom prst="rect">
            <a:avLst/>
          </a:prstGeom>
        </p:spPr>
      </p:pic>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6"/>
                                        </p:tgtEl>
                                        <p:attrNameLst>
                                          <p:attrName>style.visibility</p:attrName>
                                        </p:attrNameLst>
                                      </p:cBhvr>
                                      <p:to>
                                        <p:strVal val="visible"/>
                                      </p:to>
                                    </p:set>
                                    <p:animEffect transition="in" filter="fade">
                                      <p:cBhvr>
                                        <p:cTn id="4" dur="1000"/>
                                        <p:tgtEl>
                                          <p:spTgt spid="16"/>
                                        </p:tgtEl>
                                      </p:cBhvr>
                                    </p:animEffect>
                                    <p:anim calcmode="lin" valueType="num">
                                      <p:cBhvr>
                                        <p:cTn id="5" dur="300" fill="hold"/>
                                        <p:tgtEl>
                                          <p:spTgt spid="16"/>
                                        </p:tgtEl>
                                        <p:attrNameLst>
                                          <p:attrName>ppt_x</p:attrName>
                                        </p:attrNameLst>
                                      </p:cBhvr>
                                      <p:tavLst>
                                        <p:tav tm="0">
                                          <p:val>
                                            <p:strVal val="#ppt_x"/>
                                          </p:val>
                                        </p:tav>
                                        <p:tav tm="100000">
                                          <p:val>
                                            <p:strVal val="#ppt_x"/>
                                          </p:val>
                                        </p:tav>
                                      </p:tavLst>
                                    </p:anim>
                                    <p:anim calcmode="lin" valueType="num">
                                      <p:cBhvr>
                                        <p:cTn id="6" dur="3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3">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28810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知识小结</a:t>
            </a:r>
          </a:p>
        </p:txBody>
      </p:sp>
      <p:pic>
        <p:nvPicPr>
          <p:cNvPr id="7" name="思维导图1"/>
          <p:cNvPicPr>
            <a:picLocks noChangeAspect="1"/>
          </p:cNvPicPr>
          <p:nvPr/>
        </p:nvPicPr>
        <p:blipFill>
          <a:fillRect/>
          <a:blip r:embed="rId5"/>
          <a:stretch/>
        </p:blipFill>
        <p:spPr>
          <a:xfrm>
            <a:off x="1670599" y="2699175"/>
            <a:ext cx="7181850" cy="1028700"/>
          </a:xfrm>
          <a:prstGeom prst="rect">
            <a:avLst/>
          </a:prstGeom>
        </p:spPr>
      </p:pic>
    </p:spTree>
    <p:extLst>
      <p:ext uri="{BB962C8B-B14F-4D97-AF65-F5344CB8AC3E}">
        <p14:creationId xmlns:p14="http://schemas.microsoft.com/office/powerpoint/2010/main" val="840519474"/>
      </p:ext>
    </p:extLst>
  </p:cSld>
  <p:clrMapOvr>
    <a:masterClrMapping/>
  </p:clrMapOvr>
</p:sld>
</file>

<file path=ppt/slides/slide2.xml><?xml version="1.0" encoding="utf-8"?>
<p:sld xmlns:p14="http://schemas.microsoft.com/office/powerpoint/2010/main" xmlns:a="http://schemas.openxmlformats.org/drawingml/2006/main" xmlns:r="http://schemas.openxmlformats.org/officeDocument/2006/relationships" xmlns:p="http://schemas.openxmlformats.org/presentationml/2006/main">
  <p:cSld>
    <p:bg>
      <p:bgPr>
        <a:blipFill>
          <a:blip r:embed="rId5"/>
          <a:stretch>
            <a:fillRect/>
          </a:stretch>
        </a:blipFill>
      </p:bgPr>
    </p:bg>
    <p:spTree>
      <p:nvGrpSpPr>
        <p:cNvPr id="1" name=""/>
        <p:cNvGrpSpPr/>
        <p:nvPr/>
      </p:nvGrpSpPr>
      <p:grpSpPr>
        <a:xfrm>
          <a:off x="0" y="0"/>
          <a:ext cx="0" cy="0"/>
          <a:chOff x="0" y="0"/>
          <a:chExt cx="0" cy="0"/>
        </a:xfrm>
      </p:grpSpPr>
      <p:pic>
        <p:nvPicPr>
          <p:cNvPr id="2" name="图片1">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218143" y="-1626546"/>
            <a:ext cx="8670950" cy="8874832"/>
          </a:xfrm>
          <a:prstGeom prst="rect">
            <a:avLst/>
          </a:prstGeom>
        </p:spPr>
      </p:pic>
      <p:sp>
        <p:nvSpPr>
          <p:cNvPr id="3" name="文本1"/>
          <p:cNvSpPr txBox="1"/>
          <p:nvPr/>
        </p:nvSpPr>
        <p:spPr>
          <a:xfrm>
            <a:off x="5222386" y="3004861"/>
            <a:ext cx="5169753" cy="849376"/>
          </a:xfrm>
          <a:prstGeom prst="rect">
            <a:avLst/>
          </a:prstGeom>
          <a:noFill/>
        </p:spPr>
        <p:txBody>
          <a:bodyPr anchor="t"/>
          <a:lstStyle/>
          <a:p>
            <a:pPr marL="0" algn="ctr"/>
            <a:r>
              <a:rPr lang="zh-CN" altLang="en-US" sz="4250" b="1" i="0" dirty="0">
                <a:solidFill>
                  <a:srgbClr val="FFFFFF">
                    <a:alpha val="100000"/>
                  </a:srgbClr>
                </a:solidFill>
                <a:latin typeface="Calibri"/>
                <a:ea typeface="Calibri"/>
              </a:rPr>
              <a:t>1.2.3</a:t>
            </a:r>
            <a:r>
              <a:rPr lang="zh-CN" altLang="en-US" sz="4250" b="1" i="0" dirty="0">
                <a:solidFill>
                  <a:srgbClr val="FFFFFF">
                    <a:alpha val="100000"/>
                  </a:srgbClr>
                </a:solidFill>
                <a:latin typeface="宋体"/>
                <a:ea typeface="宋体"/>
              </a:rPr>
              <a:t>　声音编码</a:t>
            </a:r>
          </a:p>
        </p:txBody>
      </p:sp>
      <p:pic>
        <p:nvPicPr>
          <p:cNvPr id="4" name="图片2">
            <a:extLst>
              <a:ext uri="{FF2B5EF4-FFF2-40B4-BE49-F238E27FC236}">
                <a16:creationId xmlns:a16="http://schemas.microsoft.com/office/drawing/2014/main" id="{69ED34C6-1862-8A8A-03F9-2D1EFC8C3215}"/>
              </a:ext>
            </a:extLst>
          </p:cNvPr>
          <p:cNvPicPr>
            <a:picLocks noChangeAspect="1"/>
          </p:cNvPicPr>
          <p:nvPr/>
        </p:nvPicPr>
        <p:blipFill>
          <a:blip r:embed="rId3"/>
          <a:stretch>
            <a:fillRect/>
          </a:stretch>
        </p:blipFill>
        <p:spPr>
          <a:xfrm>
            <a:off x="13257156" y="-1497610"/>
            <a:ext cx="8670950" cy="8874832"/>
          </a:xfrm>
          <a:prstGeom prst="rect">
            <a:avLst/>
          </a:prstGeom>
        </p:spPr>
      </p:pic>
      <p:pic>
        <p:nvPicPr>
          <p:cNvPr id="5" name="图片3">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13257156" y="-1497610"/>
            <a:ext cx="8670950" cy="8874832"/>
          </a:xfrm>
          <a:prstGeom prst="rect">
            <a:avLst/>
          </a:prstGeom>
        </p:spPr>
      </p:pic>
    </p:spTree>
    <p:extLst>
      <p:ext uri="{BB962C8B-B14F-4D97-AF65-F5344CB8AC3E}">
        <p14:creationId xmlns:p14="http://schemas.microsoft.com/office/powerpoint/2010/main" val="840519474"/>
      </p:ext>
    </p:extLst>
  </p:cSld>
  <p:clrMapOvr>
    <a:masterClrMapping/>
  </p:clrMapOvr>
</p:sld>
</file>

<file path=ppt/slides/slide3.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4">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5">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5675309" y="1923802"/>
            <a:ext cx="4857674" cy="3539252"/>
            <a:chOff x="0" y="0"/>
            <a:chExt cx="4857674" cy="3539252"/>
          </a:xfrm>
        </p:grpSpPr>
        <p:pic>
          <p:nvPicPr>
            <p:cNvPr id="9" name="图片6">
              <a:extLst>
                <a:ext uri="{FF2B5EF4-FFF2-40B4-BE49-F238E27FC236}">
                  <a16:creationId xmlns:a16="http://schemas.microsoft.com/office/drawing/2014/main" id="{69ED34C6-1862-8A8A-03F9-2D1EFC8C3215}"/>
                </a:ext>
              </a:extLst>
            </p:cNvPr>
            <p:cNvPicPr>
              <a:picLocks noChangeAspect="1"/>
            </p:cNvPicPr>
            <p:nvPr/>
          </p:nvPicPr>
          <p:blipFill>
            <a:blip r:embed="rId5"/>
            <a:stretch>
              <a:fillRect/>
            </a:stretch>
          </p:blipFill>
          <p:spPr>
            <a:xfrm>
              <a:off x="141799" y="0"/>
              <a:ext cx="4448175" cy="2463041"/>
            </a:xfrm>
            <a:prstGeom prst="rect">
              <a:avLst/>
            </a:prstGeom>
          </p:spPr>
        </p:pic>
        <p:sp>
          <p:nvSpPr>
            <p:cNvPr id="10" name="形状1"/>
            <p:cNvSpPr txBox="1"/>
            <p:nvPr/>
          </p:nvSpPr>
          <p:spPr>
            <a:xfrm>
              <a:off x="1779" y="2598735"/>
              <a:ext cx="4696332" cy="940517"/>
            </a:xfrm>
            <a:prstGeom prst="rect"/>
            <a:solidFill>
              <a:srgbClr val="FFFFFF">
                <a:alpha val="0"/>
              </a:srgbClr>
            </a:solidFill>
            <a:ln w="9525">
              <a:solidFill>
                <a:srgbClr val="FFFFFF">
                  <a:alpha val="0"/>
                </a:srgbClr>
              </a:solidFill>
            </a:ln>
          </p:spPr>
          <p:txBody>
            <a:bodyPr anchor="ctr"/>
            <a:lstStyle/>
            <a:p>
              <a:pPr marL="0" algn="ctr"/>
            </a:p>
          </p:txBody>
        </p:sp>
        <p:sp>
          <p:nvSpPr>
            <p:cNvPr id="11" name="文本3"/>
            <p:cNvSpPr txBox="1"/>
            <p:nvPr/>
          </p:nvSpPr>
          <p:spPr>
            <a:xfrm>
              <a:off x="0" y="2549205"/>
              <a:ext cx="4857674" cy="572658"/>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      你还知道哪些声音文件格式？</a:t>
              </a:r>
            </a:p>
          </p:txBody>
        </p:sp>
      </p:grpSp>
      <p:pic>
        <p:nvPicPr>
          <p:cNvPr id="12" name="图片2">
            <a:extLst>
              <a:ext uri="{FF2B5EF4-FFF2-40B4-BE49-F238E27FC236}">
                <a16:creationId xmlns:a16="http://schemas.microsoft.com/office/drawing/2014/main" id="{69ED34C6-1862-8A8A-03F9-2D1EFC8C3215}"/>
              </a:ext>
            </a:extLst>
          </p:cNvPr>
          <p:cNvPicPr>
            <a:picLocks noChangeAspect="1"/>
          </p:cNvPicPr>
          <p:nvPr/>
        </p:nvPicPr>
        <p:blipFill>
          <a:blip r:embed="rId6"/>
          <a:stretch>
            <a:fillRect/>
          </a:stretch>
        </p:blipFill>
        <p:spPr>
          <a:xfrm>
            <a:off x="987190" y="1031577"/>
            <a:ext cx="4141546" cy="5027866"/>
          </a:xfrm>
          <a:prstGeom prst="rect">
            <a:avLst/>
          </a:prstGeom>
        </p:spPr>
      </p:pic>
      <p:pic>
        <p:nvPicPr>
          <p:cNvPr id="13" name="图片3">
            <a:extLst>
              <a:ext uri="{FF2B5EF4-FFF2-40B4-BE49-F238E27FC236}">
                <a16:creationId xmlns:a16="http://schemas.microsoft.com/office/drawing/2014/main" id="{69ED34C6-1862-8A8A-03F9-2D1EFC8C3215}"/>
              </a:ext>
            </a:extLst>
          </p:cNvPr>
          <p:cNvPicPr>
            <a:picLocks noChangeAspect="1"/>
          </p:cNvPicPr>
          <p:nvPr/>
        </p:nvPicPr>
        <p:blipFill>
          <a:blip r:embed="rId7"/>
          <a:srcRect l="55747" t="65176" r="11685" b="24235"/>
          <a:stretch>
            <a:fillRect/>
          </a:stretch>
        </p:blipFill>
        <p:spPr>
          <a:xfrm>
            <a:off x="6368996" y="5149120"/>
            <a:ext cx="3801856" cy="506797"/>
          </a:xfrm>
          <a:prstGeom prst="rect">
            <a:avLst/>
          </a:prstGeom>
        </p:spPr>
      </p:pic>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8"/>
                                        </p:tgtEl>
                                        <p:attrNameLst>
                                          <p:attrName>style.visibility</p:attrName>
                                        </p:attrNameLst>
                                      </p:cBhvr>
                                      <p:to>
                                        <p:strVal val="visible"/>
                                      </p:to>
                                    </p:set>
                                    <p:animEffect transition="in" filter="fade">
                                      <p:cBhvr>
                                        <p:cTn id="4" dur="1000"/>
                                        <p:tgtEl>
                                          <p:spTgt spid="8"/>
                                        </p:tgtEl>
                                      </p:cBhvr>
                                    </p:animEffect>
                                    <p:anim calcmode="lin" valueType="num">
                                      <p:cBhvr>
                                        <p:cTn id="5" dur="300" fill="hold"/>
                                        <p:tgtEl>
                                          <p:spTgt spid="8"/>
                                        </p:tgtEl>
                                        <p:attrNameLst>
                                          <p:attrName>ppt_x</p:attrName>
                                        </p:attrNameLst>
                                      </p:cBhvr>
                                      <p:tavLst>
                                        <p:tav tm="0">
                                          <p:val>
                                            <p:strVal val="#ppt_x"/>
                                          </p:val>
                                        </p:tav>
                                        <p:tav tm="100000">
                                          <p:val>
                                            <p:strVal val="#ppt_x"/>
                                          </p:val>
                                        </p:tav>
                                      </p:tavLst>
                                    </p:anim>
                                    <p:anim calcmode="lin" valueType="num">
                                      <p:cBhvr>
                                        <p:cTn id="6" dur="3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4" presetID="42" presetClass="entr" presetSubtype="42"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300" fill="hold"/>
                                        <p:tgtEl>
                                          <p:spTgt spid="13"/>
                                        </p:tgtEl>
                                        <p:attrNameLst>
                                          <p:attrName>ppt_x</p:attrName>
                                        </p:attrNameLst>
                                      </p:cBhvr>
                                      <p:tavLst>
                                        <p:tav tm="0">
                                          <p:val>
                                            <p:strVal val="#ppt_x"/>
                                          </p:val>
                                        </p:tav>
                                        <p:tav tm="100000">
                                          <p:val>
                                            <p:strVal val="#ppt_x"/>
                                          </p:val>
                                        </p:tav>
                                      </p:tavLst>
                                    </p:anim>
                                    <p:anim calcmode="lin" valueType="num">
                                      <p:cBhvr>
                                        <p:cTn id="13" dur="3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4.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3">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pic>
        <p:nvPicPr>
          <p:cNvPr id="8" name="视频1">
            <a:hlinkClick r:id="" action="ppaction://media"/>
            <a:extLst>
              <a:ext uri="{FF2B5EF4-FFF2-40B4-BE49-F238E27FC236}">
                <a16:creationId xmlns:a16="http://schemas.microsoft.com/office/drawing/2014/main" id="{1F03D79B-8B87-F52B-D47B-B6FAC4D8C48D}"/>
              </a:ext>
            </a:extLst>
          </p:cNvPr>
          <p:cNvPicPr>
            <a:picLocks noChangeAspect="1"/>
          </p:cNvPicPr>
          <p:nvPr>
            <a:videoFile r:link="rId6"/>
            <p:extLst>
              <p:ext uri="{DAA4B4D4-6D71-4841-9C94-3DE7FCFB9230}">
                <p14:media xmlns:p14="http://schemas.microsoft.com/office/powerpoint/2010/main" r:embed="rId5"/>
              </p:ext>
            </p:extLst>
          </p:nvPr>
        </p:nvPicPr>
        <p:blipFill>
          <a:blip r:embed="rId7"/>
          <a:stretch>
            <a:fillRect/>
          </a:stretch>
        </p:blipFill>
        <p:spPr>
          <a:xfrm>
            <a:off x="1428150" y="1085517"/>
            <a:ext cx="9566272" cy="5381025"/>
          </a:xfrm>
          <a:prstGeom prst="rect">
            <a:avLst/>
          </a:prstGeom>
        </p:spPr>
      </p:pic>
    </p:spTree>
    <p:extLst>
      <p:ext uri="{BB962C8B-B14F-4D97-AF65-F5344CB8AC3E}">
        <p14:creationId xmlns:p14="http://schemas.microsoft.com/office/powerpoint/2010/main" val="840519474"/>
      </p:ext>
    </p:extLst>
  </p:cSld>
  <p:clrMapOvr>
    <a:masterClrMapping/>
  </p:clrMapOvr>
</p:sld>
</file>

<file path=ppt/slides/slide5.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5">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6">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548307" y="1787308"/>
            <a:ext cx="1171588" cy="1476204"/>
            <a:chOff x="0" y="0"/>
            <a:chExt cx="1171588" cy="1476204"/>
          </a:xfrm>
        </p:grpSpPr>
        <p:sp>
          <p:nvSpPr>
            <p:cNvPr id="9" name="形状5"/>
            <p:cNvSpPr txBox="1"/>
            <p:nvPr/>
          </p:nvSpPr>
          <p:spPr>
            <a:xfrm>
              <a:off x="3810" y="49530"/>
              <a:ext cx="1167778" cy="1384995"/>
            </a:xfrm>
            <a:prstGeom prst="rect"/>
            <a:solidFill>
              <a:srgbClr val="FFFFFF">
                <a:alpha val="0"/>
              </a:srgbClr>
            </a:solidFill>
            <a:ln w="9525">
              <a:solidFill>
                <a:srgbClr val="FFFFFF">
                  <a:alpha val="0"/>
                </a:srgbClr>
              </a:solidFill>
            </a:ln>
          </p:spPr>
          <p:txBody>
            <a:bodyPr anchor="ctr"/>
            <a:lstStyle/>
            <a:p>
              <a:pPr marL="0" algn="ctr"/>
            </a:p>
          </p:txBody>
        </p:sp>
        <p:sp>
          <p:nvSpPr>
            <p:cNvPr id="10" name="文本3"/>
            <p:cNvSpPr txBox="1"/>
            <p:nvPr/>
          </p:nvSpPr>
          <p:spPr>
            <a:xfrm>
              <a:off x="0" y="0"/>
              <a:ext cx="1167778" cy="1476204"/>
            </a:xfrm>
            <a:prstGeom prst="rect">
              <a:avLst/>
            </a:prstGeom>
            <a:noFill/>
          </p:spPr>
          <p:txBody>
            <a:bodyPr anchor="t"/>
            <a:lstStyle/>
            <a:p>
              <a:pPr marL="0" algn="l">
                <a:lnSpc>
                  <a:spcPts val="3300"/>
                </a:lnSpc>
              </a:pPr>
              <a:r>
                <a:rPr lang="zh-CN" altLang="en-US" sz="2800" b="0" i="0" dirty="0">
                  <a:solidFill>
                    <a:srgbClr val="000000">
                      <a:alpha val="100000"/>
                    </a:srgbClr>
                  </a:solidFill>
                  <a:latin typeface="微软雅黑"/>
                  <a:ea typeface="微软雅黑"/>
                </a:rPr>
                <a:t>模拟声音信号</a:t>
              </a:r>
            </a:p>
          </p:txBody>
        </p:sp>
      </p:grpSp>
      <p:grpSp>
        <p:nvGrpSpPr>
          <p:cNvPr id="11" name="组合3"/>
          <p:cNvGrpSpPr/>
          <p:nvPr/>
        </p:nvGrpSpPr>
        <p:grpSpPr>
          <a:xfrm>
            <a:off x="10497799" y="1763426"/>
            <a:ext cx="1060805" cy="1476204"/>
            <a:chOff x="0" y="0"/>
            <a:chExt cx="1060805" cy="1476204"/>
          </a:xfrm>
        </p:grpSpPr>
        <p:sp>
          <p:nvSpPr>
            <p:cNvPr id="12" name="形状6"/>
            <p:cNvSpPr txBox="1"/>
            <p:nvPr/>
          </p:nvSpPr>
          <p:spPr>
            <a:xfrm>
              <a:off x="3810" y="49530"/>
              <a:ext cx="1056995" cy="1384995"/>
            </a:xfrm>
            <a:prstGeom prst="rect"/>
            <a:solidFill>
              <a:srgbClr val="FFFFFF">
                <a:alpha val="0"/>
              </a:srgbClr>
            </a:solidFill>
            <a:ln w="9525">
              <a:solidFill>
                <a:srgbClr val="FFFFFF">
                  <a:alpha val="0"/>
                </a:srgbClr>
              </a:solidFill>
            </a:ln>
          </p:spPr>
          <p:txBody>
            <a:bodyPr anchor="ctr"/>
            <a:lstStyle/>
            <a:p>
              <a:pPr marL="0" algn="ctr"/>
            </a:p>
          </p:txBody>
        </p:sp>
        <p:sp>
          <p:nvSpPr>
            <p:cNvPr id="13" name="文本4"/>
            <p:cNvSpPr txBox="1"/>
            <p:nvPr/>
          </p:nvSpPr>
          <p:spPr>
            <a:xfrm>
              <a:off x="0" y="0"/>
              <a:ext cx="1056995" cy="1476204"/>
            </a:xfrm>
            <a:prstGeom prst="rect">
              <a:avLst/>
            </a:prstGeom>
            <a:noFill/>
          </p:spPr>
          <p:txBody>
            <a:bodyPr anchor="t"/>
            <a:lstStyle/>
            <a:p>
              <a:pPr marL="0" algn="l">
                <a:lnSpc>
                  <a:spcPts val="3300"/>
                </a:lnSpc>
              </a:pPr>
              <a:r>
                <a:rPr lang="zh-CN" altLang="en-US" sz="2800" b="0" i="0" dirty="0">
                  <a:solidFill>
                    <a:srgbClr val="000000">
                      <a:alpha val="100000"/>
                    </a:srgbClr>
                  </a:solidFill>
                  <a:latin typeface="微软雅黑"/>
                  <a:ea typeface="微软雅黑"/>
                </a:rPr>
                <a:t>数字声音信号</a:t>
              </a:r>
            </a:p>
          </p:txBody>
        </p:sp>
      </p:grpSp>
      <p:grpSp>
        <p:nvGrpSpPr>
          <p:cNvPr id="14" name="组合4"/>
          <p:cNvGrpSpPr/>
          <p:nvPr/>
        </p:nvGrpSpPr>
        <p:grpSpPr>
          <a:xfrm>
            <a:off x="2861196" y="2132762"/>
            <a:ext cx="1404232" cy="741503"/>
            <a:chOff x="0" y="0"/>
            <a:chExt cx="1404232" cy="741503"/>
          </a:xfrm>
        </p:grpSpPr>
        <p:sp>
          <p:nvSpPr>
            <p:cNvPr id="15" name="形状7"/>
            <p:cNvSpPr txBox="1"/>
            <p:nvPr/>
          </p:nvSpPr>
          <p:spPr>
            <a:xfrm>
              <a:off x="3810" y="49530"/>
              <a:ext cx="1400422" cy="646331"/>
            </a:xfrm>
            <a:prstGeom prst="rect"/>
            <a:solidFill>
              <a:srgbClr val="2F5597">
                <a:alpha val="100000"/>
              </a:srgbClr>
            </a:solidFill>
            <a:ln w="9525">
              <a:solidFill>
                <a:srgbClr val="FFFFFF">
                  <a:alpha val="0"/>
                </a:srgbClr>
              </a:solidFill>
            </a:ln>
          </p:spPr>
          <p:txBody>
            <a:bodyPr anchor="ctr"/>
            <a:lstStyle/>
            <a:p>
              <a:pPr marL="0" algn="ctr"/>
            </a:p>
          </p:txBody>
        </p:sp>
        <p:sp>
          <p:nvSpPr>
            <p:cNvPr id="16" name="文本5"/>
            <p:cNvSpPr txBox="1"/>
            <p:nvPr/>
          </p:nvSpPr>
          <p:spPr>
            <a:xfrm>
              <a:off x="0" y="0"/>
              <a:ext cx="1400422" cy="741503"/>
            </a:xfrm>
            <a:prstGeom prst="rect">
              <a:avLst/>
            </a:prstGeom>
            <a:noFill/>
          </p:spPr>
          <p:txBody>
            <a:bodyPr anchor="t"/>
            <a:lstStyle/>
            <a:p>
              <a:pPr marL="0" algn="ctr">
                <a:lnSpc>
                  <a:spcPts val="4300"/>
                </a:lnSpc>
              </a:pPr>
              <a:r>
                <a:rPr lang="zh-CN" altLang="en-US" sz="3600" b="0" i="0" dirty="0">
                  <a:solidFill>
                    <a:srgbClr val="FFFFFF">
                      <a:alpha val="100000"/>
                    </a:srgbClr>
                  </a:solidFill>
                  <a:latin typeface="微软雅黑"/>
                  <a:ea typeface="微软雅黑"/>
                </a:rPr>
                <a:t>采样</a:t>
              </a:r>
            </a:p>
          </p:txBody>
        </p:sp>
      </p:grpSp>
      <p:grpSp>
        <p:nvGrpSpPr>
          <p:cNvPr id="17" name="组合5"/>
          <p:cNvGrpSpPr/>
          <p:nvPr/>
        </p:nvGrpSpPr>
        <p:grpSpPr>
          <a:xfrm>
            <a:off x="5406730" y="2156641"/>
            <a:ext cx="1404232" cy="741503"/>
            <a:chOff x="0" y="0"/>
            <a:chExt cx="1404232" cy="741503"/>
          </a:xfrm>
        </p:grpSpPr>
        <p:sp>
          <p:nvSpPr>
            <p:cNvPr id="18" name="形状8"/>
            <p:cNvSpPr txBox="1"/>
            <p:nvPr/>
          </p:nvSpPr>
          <p:spPr>
            <a:xfrm>
              <a:off x="3810" y="49530"/>
              <a:ext cx="1400422" cy="646331"/>
            </a:xfrm>
            <a:prstGeom prst="rect"/>
            <a:solidFill>
              <a:srgbClr val="2F5597">
                <a:alpha val="100000"/>
              </a:srgbClr>
            </a:solidFill>
            <a:ln w="9525">
              <a:solidFill>
                <a:srgbClr val="FFFFFF">
                  <a:alpha val="0"/>
                </a:srgbClr>
              </a:solidFill>
            </a:ln>
          </p:spPr>
          <p:txBody>
            <a:bodyPr anchor="ctr"/>
            <a:lstStyle/>
            <a:p>
              <a:pPr marL="0" algn="ctr"/>
            </a:p>
          </p:txBody>
        </p:sp>
        <p:sp>
          <p:nvSpPr>
            <p:cNvPr id="19" name="文本6"/>
            <p:cNvSpPr txBox="1"/>
            <p:nvPr/>
          </p:nvSpPr>
          <p:spPr>
            <a:xfrm>
              <a:off x="0" y="0"/>
              <a:ext cx="1400422" cy="741503"/>
            </a:xfrm>
            <a:prstGeom prst="rect">
              <a:avLst/>
            </a:prstGeom>
            <a:noFill/>
          </p:spPr>
          <p:txBody>
            <a:bodyPr anchor="t"/>
            <a:lstStyle/>
            <a:p>
              <a:pPr marL="0" algn="ctr">
                <a:lnSpc>
                  <a:spcPts val="4300"/>
                </a:lnSpc>
              </a:pPr>
              <a:r>
                <a:rPr lang="zh-CN" altLang="en-US" sz="3600" b="0" i="0" dirty="0">
                  <a:solidFill>
                    <a:srgbClr val="FFFFFF">
                      <a:alpha val="100000"/>
                    </a:srgbClr>
                  </a:solidFill>
                  <a:latin typeface="微软雅黑"/>
                  <a:ea typeface="微软雅黑"/>
                </a:rPr>
                <a:t>量化</a:t>
              </a:r>
            </a:p>
          </p:txBody>
        </p:sp>
      </p:grpSp>
      <p:grpSp>
        <p:nvGrpSpPr>
          <p:cNvPr id="20" name="组合6"/>
          <p:cNvGrpSpPr/>
          <p:nvPr/>
        </p:nvGrpSpPr>
        <p:grpSpPr>
          <a:xfrm>
            <a:off x="7952178" y="2156641"/>
            <a:ext cx="1404232" cy="741503"/>
            <a:chOff x="0" y="0"/>
            <a:chExt cx="1404232" cy="741503"/>
          </a:xfrm>
        </p:grpSpPr>
        <p:sp>
          <p:nvSpPr>
            <p:cNvPr id="21" name="形状9"/>
            <p:cNvSpPr txBox="1"/>
            <p:nvPr/>
          </p:nvSpPr>
          <p:spPr>
            <a:xfrm>
              <a:off x="3810" y="49530"/>
              <a:ext cx="1400422" cy="646331"/>
            </a:xfrm>
            <a:prstGeom prst="rect"/>
            <a:solidFill>
              <a:srgbClr val="2F5597">
                <a:alpha val="100000"/>
              </a:srgbClr>
            </a:solidFill>
            <a:ln w="9525">
              <a:solidFill>
                <a:srgbClr val="FFFFFF">
                  <a:alpha val="0"/>
                </a:srgbClr>
              </a:solidFill>
            </a:ln>
          </p:spPr>
          <p:txBody>
            <a:bodyPr anchor="ctr"/>
            <a:lstStyle/>
            <a:p>
              <a:pPr marL="0" algn="ctr"/>
            </a:p>
          </p:txBody>
        </p:sp>
        <p:sp>
          <p:nvSpPr>
            <p:cNvPr id="22" name="文本7"/>
            <p:cNvSpPr txBox="1"/>
            <p:nvPr/>
          </p:nvSpPr>
          <p:spPr>
            <a:xfrm>
              <a:off x="0" y="0"/>
              <a:ext cx="1400422" cy="741503"/>
            </a:xfrm>
            <a:prstGeom prst="rect">
              <a:avLst/>
            </a:prstGeom>
            <a:noFill/>
          </p:spPr>
          <p:txBody>
            <a:bodyPr anchor="t"/>
            <a:lstStyle/>
            <a:p>
              <a:pPr marL="0" algn="ctr">
                <a:lnSpc>
                  <a:spcPts val="4300"/>
                </a:lnSpc>
              </a:pPr>
              <a:r>
                <a:rPr lang="zh-CN" altLang="en-US" sz="3600" b="0" i="0" dirty="0">
                  <a:solidFill>
                    <a:srgbClr val="FFFFFF">
                      <a:alpha val="100000"/>
                    </a:srgbClr>
                  </a:solidFill>
                  <a:latin typeface="微软雅黑"/>
                  <a:ea typeface="微软雅黑"/>
                </a:rPr>
                <a:t>编码</a:t>
              </a:r>
            </a:p>
          </p:txBody>
        </p:sp>
      </p:grpSp>
      <p:sp>
        <p:nvSpPr>
          <p:cNvPr id="23" name="形状1"/>
          <p:cNvSpPr txBox="1"/>
          <p:nvPr/>
        </p:nvSpPr>
        <p:spPr>
          <a:xfrm>
            <a:off x="4511620" y="2346835"/>
            <a:ext cx="652727" cy="317241"/>
          </a:xfrm>
          <a:prstGeom prst="rightArrow"/>
          <a:solidFill>
            <a:srgbClr val="2F5597">
              <a:alpha val="100000"/>
            </a:srgbClr>
          </a:solidFill>
          <a:ln w="9525">
            <a:solidFill>
              <a:srgbClr val="FFFFFF">
                <a:alpha val="0"/>
              </a:srgbClr>
            </a:solidFill>
          </a:ln>
        </p:spPr>
        <p:txBody>
          <a:bodyPr anchor="ctr"/>
          <a:lstStyle/>
          <a:p>
            <a:pPr marL="0" algn="ctr"/>
          </a:p>
        </p:txBody>
      </p:sp>
      <p:sp>
        <p:nvSpPr>
          <p:cNvPr id="24" name="形状2"/>
          <p:cNvSpPr txBox="1"/>
          <p:nvPr/>
        </p:nvSpPr>
        <p:spPr>
          <a:xfrm>
            <a:off x="7057155" y="2335158"/>
            <a:ext cx="652727" cy="317241"/>
          </a:xfrm>
          <a:prstGeom prst="rightArrow"/>
          <a:solidFill>
            <a:srgbClr val="2F5597">
              <a:alpha val="100000"/>
            </a:srgbClr>
          </a:solidFill>
          <a:ln w="9525">
            <a:solidFill>
              <a:srgbClr val="FFFFFF">
                <a:alpha val="0"/>
              </a:srgbClr>
            </a:solidFill>
          </a:ln>
        </p:spPr>
        <p:txBody>
          <a:bodyPr anchor="ctr"/>
          <a:lstStyle/>
          <a:p>
            <a:pPr marL="0" algn="ctr"/>
          </a:p>
        </p:txBody>
      </p:sp>
      <p:sp>
        <p:nvSpPr>
          <p:cNvPr id="25" name="形状3"/>
          <p:cNvSpPr txBox="1"/>
          <p:nvPr/>
        </p:nvSpPr>
        <p:spPr>
          <a:xfrm>
            <a:off x="9602690" y="2332811"/>
            <a:ext cx="652727" cy="317241"/>
          </a:xfrm>
          <a:prstGeom prst="rightArrow"/>
          <a:solidFill>
            <a:srgbClr val="2F5597">
              <a:alpha val="100000"/>
            </a:srgbClr>
          </a:solidFill>
          <a:ln w="9525">
            <a:solidFill>
              <a:srgbClr val="FFFFFF">
                <a:alpha val="0"/>
              </a:srgbClr>
            </a:solidFill>
          </a:ln>
        </p:spPr>
        <p:txBody>
          <a:bodyPr anchor="ctr"/>
          <a:lstStyle/>
          <a:p>
            <a:pPr marL="0" algn="ctr"/>
          </a:p>
        </p:txBody>
      </p:sp>
      <p:sp>
        <p:nvSpPr>
          <p:cNvPr id="26" name="形状4"/>
          <p:cNvSpPr txBox="1"/>
          <p:nvPr/>
        </p:nvSpPr>
        <p:spPr>
          <a:xfrm>
            <a:off x="1966087" y="2346834"/>
            <a:ext cx="652727" cy="317241"/>
          </a:xfrm>
          <a:prstGeom prst="rightArrow"/>
          <a:solidFill>
            <a:srgbClr val="2F5597">
              <a:alpha val="100000"/>
            </a:srgbClr>
          </a:solidFill>
          <a:ln w="9525">
            <a:solidFill>
              <a:srgbClr val="FFFFFF">
                <a:alpha val="0"/>
              </a:srgbClr>
            </a:solidFill>
          </a:ln>
        </p:spPr>
        <p:txBody>
          <a:bodyPr anchor="ctr"/>
          <a:lstStyle/>
          <a:p>
            <a:pPr marL="0" algn="ctr"/>
          </a:p>
        </p:txBody>
      </p:sp>
      <p:pic>
        <p:nvPicPr>
          <p:cNvPr id="27" name="图片2">
            <a:extLst>
              <a:ext uri="{FF2B5EF4-FFF2-40B4-BE49-F238E27FC236}">
                <a16:creationId xmlns:a16="http://schemas.microsoft.com/office/drawing/2014/main" id="{69ED34C6-1862-8A8A-03F9-2D1EFC8C3215}"/>
              </a:ext>
            </a:extLst>
          </p:cNvPr>
          <p:cNvPicPr>
            <a:picLocks noChangeAspect="1"/>
          </p:cNvPicPr>
          <p:nvPr/>
        </p:nvPicPr>
        <p:blipFill>
          <a:blip r:embed="rId5"/>
          <a:srcRect l="0" t="8021" r="70948" b="17112"/>
          <a:stretch>
            <a:fillRect/>
          </a:stretch>
        </p:blipFill>
        <p:spPr>
          <a:xfrm>
            <a:off x="2618289" y="3145012"/>
            <a:ext cx="1998682" cy="1408662"/>
          </a:xfrm>
          <a:prstGeom prst="rect">
            <a:avLst/>
          </a:prstGeom>
        </p:spPr>
      </p:pic>
      <p:pic>
        <p:nvPicPr>
          <p:cNvPr id="28" name="图片3">
            <a:extLst>
              <a:ext uri="{FF2B5EF4-FFF2-40B4-BE49-F238E27FC236}">
                <a16:creationId xmlns:a16="http://schemas.microsoft.com/office/drawing/2014/main" id="{69ED34C6-1862-8A8A-03F9-2D1EFC8C3215}"/>
              </a:ext>
            </a:extLst>
          </p:cNvPr>
          <p:cNvPicPr>
            <a:picLocks noChangeAspect="1"/>
          </p:cNvPicPr>
          <p:nvPr/>
        </p:nvPicPr>
        <p:blipFill>
          <a:blip r:embed="rId6"/>
          <a:srcRect l="41313" t="8021" r="39124" b="15508"/>
          <a:stretch>
            <a:fillRect/>
          </a:stretch>
        </p:blipFill>
        <p:spPr>
          <a:xfrm>
            <a:off x="5407162" y="3000642"/>
            <a:ext cx="1587852" cy="1697092"/>
          </a:xfrm>
          <a:prstGeom prst="rect">
            <a:avLst/>
          </a:prstGeom>
        </p:spPr>
      </p:pic>
      <p:pic>
        <p:nvPicPr>
          <p:cNvPr id="29" name="图片4">
            <a:extLst>
              <a:ext uri="{FF2B5EF4-FFF2-40B4-BE49-F238E27FC236}">
                <a16:creationId xmlns:a16="http://schemas.microsoft.com/office/drawing/2014/main" id="{69ED34C6-1862-8A8A-03F9-2D1EFC8C3215}"/>
              </a:ext>
            </a:extLst>
          </p:cNvPr>
          <p:cNvPicPr>
            <a:picLocks noChangeAspect="1"/>
          </p:cNvPicPr>
          <p:nvPr/>
        </p:nvPicPr>
        <p:blipFill>
          <a:blip r:embed="rId7"/>
          <a:srcRect l="70802" t="0" r="729" b="3743"/>
          <a:stretch>
            <a:fillRect/>
          </a:stretch>
        </p:blipFill>
        <p:spPr>
          <a:xfrm>
            <a:off x="7951689" y="3052782"/>
            <a:ext cx="1722977" cy="1592475"/>
          </a:xfrm>
          <a:prstGeom prst="rect">
            <a:avLst/>
          </a:prstGeom>
        </p:spPr>
      </p:pic>
    </p:spTree>
    <p:extLst>
      <p:ext uri="{BB962C8B-B14F-4D97-AF65-F5344CB8AC3E}">
        <p14:creationId xmlns:p14="http://schemas.microsoft.com/office/powerpoint/2010/main" val="840519474"/>
      </p:ext>
    </p:extLst>
  </p:cSld>
  <p:clrMapOvr>
    <a:masterClrMapping/>
  </p:clrMapOvr>
</p:sld>
</file>

<file path=ppt/slides/slide6.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3">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4">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771315" y="972655"/>
            <a:ext cx="2585361" cy="695861"/>
            <a:chOff x="0" y="0"/>
            <a:chExt cx="2585361" cy="695861"/>
          </a:xfrm>
        </p:grpSpPr>
        <p:sp>
          <p:nvSpPr>
            <p:cNvPr id="9" name="形状1"/>
            <p:cNvSpPr txBox="1"/>
            <p:nvPr/>
          </p:nvSpPr>
          <p:spPr>
            <a:xfrm>
              <a:off x="3807" y="49530"/>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0" name="文本3"/>
            <p:cNvSpPr txBox="1"/>
            <p:nvPr/>
          </p:nvSpPr>
          <p:spPr>
            <a:xfrm>
              <a:off x="0"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（1）采样</a:t>
              </a:r>
            </a:p>
          </p:txBody>
        </p:sp>
      </p:grpSp>
      <p:grpSp>
        <p:nvGrpSpPr>
          <p:cNvPr id="11" name="组合3"/>
          <p:cNvGrpSpPr/>
          <p:nvPr/>
        </p:nvGrpSpPr>
        <p:grpSpPr>
          <a:xfrm>
            <a:off x="1022185" y="1596190"/>
            <a:ext cx="10062210" cy="1071694"/>
            <a:chOff x="0" y="0"/>
            <a:chExt cx="10062210" cy="1071694"/>
          </a:xfrm>
        </p:grpSpPr>
        <p:sp>
          <p:nvSpPr>
            <p:cNvPr id="12" name="形状2"/>
            <p:cNvSpPr txBox="1"/>
            <p:nvPr/>
          </p:nvSpPr>
          <p:spPr>
            <a:xfrm>
              <a:off x="3810" y="49530"/>
              <a:ext cx="10058400" cy="940514"/>
            </a:xfrm>
            <a:prstGeom prst="rect"/>
            <a:solidFill>
              <a:srgbClr val="FFFFFF">
                <a:alpha val="0"/>
              </a:srgbClr>
            </a:solidFill>
            <a:ln w="9525">
              <a:solidFill>
                <a:srgbClr val="FFFFFF">
                  <a:alpha val="0"/>
                </a:srgbClr>
              </a:solidFill>
            </a:ln>
          </p:spPr>
          <p:txBody>
            <a:bodyPr anchor="ctr"/>
            <a:lstStyle/>
            <a:p>
              <a:pPr marL="0" algn="ctr"/>
            </a:p>
          </p:txBody>
        </p:sp>
        <p:sp>
          <p:nvSpPr>
            <p:cNvPr id="13" name="文本4"/>
            <p:cNvSpPr txBox="1"/>
            <p:nvPr/>
          </p:nvSpPr>
          <p:spPr>
            <a:xfrm>
              <a:off x="0" y="0"/>
              <a:ext cx="10058400" cy="1071694"/>
            </a:xfrm>
            <a:prstGeom prst="rect">
              <a:avLst/>
            </a:prstGeom>
            <a:noFill/>
          </p:spPr>
          <p:txBody>
            <a:bodyPr anchor="t"/>
            <a:lstStyle/>
            <a:p>
              <a:pPr marL="0" algn="l">
                <a:lnSpc>
                  <a:spcPts val="3400"/>
                </a:lnSpc>
              </a:pPr>
              <a:r>
                <a:rPr lang="zh-CN" altLang="en-US" sz="2400" b="0" i="0" dirty="0">
                  <a:solidFill>
                    <a:srgbClr val="000000">
                      <a:alpha val="100000"/>
                    </a:srgbClr>
                  </a:solidFill>
                  <a:latin typeface="微软雅黑"/>
                  <a:ea typeface="微软雅黑"/>
                </a:rPr>
                <a:t>采样就是把输入的模拟信号按适当的时间间隔得到各个时刻的样本值，使其转换为</a:t>
              </a:r>
              <a:r>
                <a:rPr lang="zh-CN" altLang="en-US" sz="2400" b="1" i="0" dirty="0">
                  <a:solidFill>
                    <a:srgbClr val="FF0000">
                      <a:alpha val="100000"/>
                    </a:srgbClr>
                  </a:solidFill>
                  <a:latin typeface="微软雅黑"/>
                  <a:ea typeface="微软雅黑"/>
                </a:rPr>
                <a:t>时间上离散、幅度上连续</a:t>
              </a:r>
              <a:r>
                <a:rPr lang="zh-CN" altLang="en-US" sz="2400" b="0" i="0" dirty="0">
                  <a:solidFill>
                    <a:srgbClr val="000000">
                      <a:alpha val="100000"/>
                    </a:srgbClr>
                  </a:solidFill>
                  <a:latin typeface="微软雅黑"/>
                  <a:ea typeface="微软雅黑"/>
                </a:rPr>
                <a:t>的脉冲信号。</a:t>
              </a:r>
            </a:p>
          </p:txBody>
        </p:sp>
      </p:grpSp>
      <p:pic>
        <p:nvPicPr>
          <p:cNvPr id="14" name="图片2">
            <a:extLst>
              <a:ext uri="{FF2B5EF4-FFF2-40B4-BE49-F238E27FC236}">
                <a16:creationId xmlns:a16="http://schemas.microsoft.com/office/drawing/2014/main" id="{69ED34C6-1862-8A8A-03F9-2D1EFC8C3215}"/>
              </a:ext>
            </a:extLst>
          </p:cNvPr>
          <p:cNvPicPr>
            <a:picLocks noChangeAspect="1"/>
          </p:cNvPicPr>
          <p:nvPr/>
        </p:nvPicPr>
        <p:blipFill>
          <a:blip r:embed="rId5"/>
          <a:srcRect l="1863" t="0" r="1449" b="0"/>
          <a:stretch>
            <a:fillRect/>
          </a:stretch>
        </p:blipFill>
        <p:spPr>
          <a:xfrm>
            <a:off x="3114675" y="2802912"/>
            <a:ext cx="4378157" cy="2554357"/>
          </a:xfrm>
          <a:prstGeom prst="rect">
            <a:avLst/>
          </a:prstGeom>
        </p:spPr>
      </p:pic>
      <p:grpSp>
        <p:nvGrpSpPr>
          <p:cNvPr id="15" name="组合4"/>
          <p:cNvGrpSpPr/>
          <p:nvPr/>
        </p:nvGrpSpPr>
        <p:grpSpPr>
          <a:xfrm>
            <a:off x="1834191" y="2543623"/>
            <a:ext cx="9250042" cy="3740082"/>
            <a:chOff x="0" y="0"/>
            <a:chExt cx="9250042" cy="3740082"/>
          </a:xfrm>
        </p:grpSpPr>
        <p:sp>
          <p:nvSpPr>
            <p:cNvPr id="16" name="文本5"/>
            <p:cNvSpPr txBox="1"/>
            <p:nvPr/>
          </p:nvSpPr>
          <p:spPr>
            <a:xfrm>
              <a:off x="1124398" y="3182397"/>
              <a:ext cx="6448425" cy="557685"/>
            </a:xfrm>
            <a:prstGeom prst="rect">
              <a:avLst/>
            </a:prstGeom>
            <a:noFill/>
          </p:spPr>
          <p:txBody>
            <a:bodyPr anchor="t"/>
            <a:lstStyle/>
            <a:p>
              <a:pPr marL="0" algn="l">
                <a:lnSpc>
                  <a:spcPts val="2800"/>
                </a:lnSpc>
              </a:pPr>
              <a:r>
                <a:rPr lang="zh-CN" altLang="en-US" sz="2000" b="1" i="0" dirty="0">
                  <a:solidFill>
                    <a:srgbClr val="FF0000">
                      <a:alpha val="100000"/>
                    </a:srgbClr>
                  </a:solidFill>
                  <a:latin typeface="微软雅黑"/>
                  <a:ea typeface="微软雅黑"/>
                </a:rPr>
                <a:t>采样频率越大，声音越真实，但数据量也越大</a:t>
              </a:r>
            </a:p>
          </p:txBody>
        </p:sp>
        <p:pic>
          <p:nvPicPr>
            <p:cNvPr id="17" name="图片5">
              <a:extLst>
                <a:ext uri="{FF2B5EF4-FFF2-40B4-BE49-F238E27FC236}">
                  <a16:creationId xmlns:a16="http://schemas.microsoft.com/office/drawing/2014/main" id="{69ED34C6-1862-8A8A-03F9-2D1EFC8C3215}"/>
                </a:ext>
              </a:extLst>
            </p:cNvPr>
            <p:cNvPicPr>
              <a:picLocks noChangeAspect="1"/>
            </p:cNvPicPr>
            <p:nvPr/>
          </p:nvPicPr>
          <p:blipFill>
            <a:blip r:embed="rId6"/>
            <a:srcRect l="15052" t="40555" r="13593" b="16759"/>
            <a:stretch>
              <a:fillRect/>
            </a:stretch>
          </p:blipFill>
          <p:spPr>
            <a:xfrm>
              <a:off x="0" y="0"/>
              <a:ext cx="9250042" cy="3114332"/>
            </a:xfrm>
            <a:prstGeom prst="rect">
              <a:avLst/>
            </a:prstGeom>
          </p:spPr>
        </p:pic>
      </p:grpSp>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5"/>
                                        </p:tgtEl>
                                        <p:attrNameLst>
                                          <p:attrName>style.visibility</p:attrName>
                                        </p:attrNameLst>
                                      </p:cBhvr>
                                      <p:to>
                                        <p:strVal val="visible"/>
                                      </p:to>
                                    </p:set>
                                    <p:animEffect transition="in" filter="fade">
                                      <p:cBhvr>
                                        <p:cTn id="4" dur="1000"/>
                                        <p:tgtEl>
                                          <p:spTgt spid="15"/>
                                        </p:tgtEl>
                                      </p:cBhvr>
                                    </p:animEffect>
                                    <p:anim calcmode="lin" valueType="num">
                                      <p:cBhvr>
                                        <p:cTn id="5" dur="300" fill="hold"/>
                                        <p:tgtEl>
                                          <p:spTgt spid="15"/>
                                        </p:tgtEl>
                                        <p:attrNameLst>
                                          <p:attrName>ppt_x</p:attrName>
                                        </p:attrNameLst>
                                      </p:cBhvr>
                                      <p:tavLst>
                                        <p:tav tm="0">
                                          <p:val>
                                            <p:strVal val="#ppt_x"/>
                                          </p:val>
                                        </p:tav>
                                        <p:tav tm="100000">
                                          <p:val>
                                            <p:strVal val="#ppt_x"/>
                                          </p:val>
                                        </p:tav>
                                      </p:tavLst>
                                    </p:anim>
                                    <p:anim calcmode="lin" valueType="num">
                                      <p:cBhvr>
                                        <p:cTn id="6" dur="3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2">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3">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801" y="6418193"/>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771315" y="972655"/>
            <a:ext cx="2585361" cy="695861"/>
            <a:chOff x="0" y="0"/>
            <a:chExt cx="2585361" cy="695861"/>
          </a:xfrm>
        </p:grpSpPr>
        <p:sp>
          <p:nvSpPr>
            <p:cNvPr id="9" name="形状1"/>
            <p:cNvSpPr txBox="1"/>
            <p:nvPr/>
          </p:nvSpPr>
          <p:spPr>
            <a:xfrm>
              <a:off x="3807" y="49530"/>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0" name="文本4"/>
            <p:cNvSpPr txBox="1"/>
            <p:nvPr/>
          </p:nvSpPr>
          <p:spPr>
            <a:xfrm>
              <a:off x="0"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（1）采样</a:t>
              </a:r>
            </a:p>
          </p:txBody>
        </p:sp>
      </p:grpSp>
      <p:grpSp>
        <p:nvGrpSpPr>
          <p:cNvPr id="11" name="组合3"/>
          <p:cNvGrpSpPr/>
          <p:nvPr/>
        </p:nvGrpSpPr>
        <p:grpSpPr>
          <a:xfrm>
            <a:off x="1022185" y="1596190"/>
            <a:ext cx="10610774" cy="990044"/>
            <a:chOff x="0" y="0"/>
            <a:chExt cx="10610774" cy="990044"/>
          </a:xfrm>
        </p:grpSpPr>
        <p:sp>
          <p:nvSpPr>
            <p:cNvPr id="12" name="形状2"/>
            <p:cNvSpPr txBox="1"/>
            <p:nvPr/>
          </p:nvSpPr>
          <p:spPr>
            <a:xfrm>
              <a:off x="3886" y="49530"/>
              <a:ext cx="10258349" cy="940514"/>
            </a:xfrm>
            <a:prstGeom prst="rect"/>
            <a:solidFill>
              <a:srgbClr val="FFFFFF">
                <a:alpha val="0"/>
              </a:srgbClr>
            </a:solidFill>
            <a:ln w="9525">
              <a:solidFill>
                <a:srgbClr val="FFFFFF">
                  <a:alpha val="0"/>
                </a:srgbClr>
              </a:solidFill>
            </a:ln>
          </p:spPr>
          <p:txBody>
            <a:bodyPr anchor="ctr"/>
            <a:lstStyle/>
            <a:p>
              <a:pPr marL="0" algn="ctr"/>
            </a:p>
          </p:txBody>
        </p:sp>
        <p:sp>
          <p:nvSpPr>
            <p:cNvPr id="13" name="文本5"/>
            <p:cNvSpPr txBox="1"/>
            <p:nvPr/>
          </p:nvSpPr>
          <p:spPr>
            <a:xfrm>
              <a:off x="0" y="0"/>
              <a:ext cx="10610774" cy="954817"/>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      根据奈奎斯特采样定理，如果以一定时间间隔对某个信号进行采样，并且</a:t>
              </a:r>
              <a:r>
                <a:rPr lang="zh-CN" altLang="en-US" sz="2400" b="1" i="0" dirty="0">
                  <a:solidFill>
                    <a:srgbClr val="FF0000">
                      <a:alpha val="100000"/>
                    </a:srgbClr>
                  </a:solidFill>
                  <a:latin typeface="微软雅黑"/>
                  <a:ea typeface="微软雅黑"/>
                </a:rPr>
                <a:t>采样频率高于该信号最高频率的两倍</a:t>
              </a:r>
              <a:r>
                <a:rPr lang="zh-CN" altLang="en-US" sz="2400" b="0" i="0" dirty="0">
                  <a:solidFill>
                    <a:srgbClr val="000000">
                      <a:alpha val="100000"/>
                    </a:srgbClr>
                  </a:solidFill>
                  <a:latin typeface="微软雅黑"/>
                  <a:ea typeface="微软雅黑"/>
                </a:rPr>
                <a:t>，则采样值包含了原信号的全部信息。</a:t>
              </a:r>
            </a:p>
          </p:txBody>
        </p:sp>
      </p:grpSp>
      <p:grpSp>
        <p:nvGrpSpPr>
          <p:cNvPr id="14" name="组合4"/>
          <p:cNvGrpSpPr/>
          <p:nvPr/>
        </p:nvGrpSpPr>
        <p:grpSpPr>
          <a:xfrm>
            <a:off x="1660046" y="2676087"/>
            <a:ext cx="6128852" cy="2978362"/>
            <a:chOff x="0" y="0"/>
            <a:chExt cx="6128852" cy="2978362"/>
          </a:xfrm>
        </p:grpSpPr>
        <p:pic>
          <p:nvPicPr>
            <p:cNvPr id="15" name="图片4">
              <a:extLst>
                <a:ext uri="{FF2B5EF4-FFF2-40B4-BE49-F238E27FC236}">
                  <a16:creationId xmlns:a16="http://schemas.microsoft.com/office/drawing/2014/main" id="{69ED34C6-1862-8A8A-03F9-2D1EFC8C3215}"/>
                </a:ext>
              </a:extLst>
            </p:cNvPr>
            <p:cNvPicPr>
              <a:picLocks noChangeAspect="1"/>
            </p:cNvPicPr>
            <p:nvPr/>
          </p:nvPicPr>
          <p:blipFill>
            <a:blip r:embed="rId5"/>
            <a:srcRect l="23072" t="45555" r="29895" b="19444"/>
            <a:stretch>
              <a:fillRect/>
            </a:stretch>
          </p:blipFill>
          <p:spPr>
            <a:xfrm>
              <a:off x="0" y="0"/>
              <a:ext cx="6128852" cy="2565140"/>
            </a:xfrm>
            <a:prstGeom prst="rect">
              <a:avLst/>
            </a:prstGeom>
          </p:spPr>
        </p:pic>
        <p:sp>
          <p:nvSpPr>
            <p:cNvPr id="16" name="文本6"/>
            <p:cNvSpPr txBox="1"/>
            <p:nvPr/>
          </p:nvSpPr>
          <p:spPr>
            <a:xfrm>
              <a:off x="370522" y="2439038"/>
              <a:ext cx="4038600" cy="539324"/>
            </a:xfrm>
            <a:prstGeom prst="rect">
              <a:avLst/>
            </a:prstGeom>
            <a:noFill/>
          </p:spPr>
          <p:txBody>
            <a:bodyPr anchor="t"/>
            <a:lstStyle/>
            <a:p>
              <a:pPr marL="0" algn="ctr">
                <a:lnSpc>
                  <a:spcPts val="2700"/>
                </a:lnSpc>
              </a:pPr>
              <a:r>
                <a:rPr lang="zh-CN" altLang="en-US" sz="1899" b="0" i="0" dirty="0">
                  <a:solidFill>
                    <a:srgbClr val="000000">
                      <a:alpha val="100000"/>
                    </a:srgbClr>
                  </a:solidFill>
                  <a:latin typeface="微软雅黑"/>
                  <a:ea typeface="微软雅黑"/>
                </a:rPr>
                <a:t>奈奎斯特采样定理示意图</a:t>
              </a:r>
            </a:p>
          </p:txBody>
        </p:sp>
      </p:grpSp>
      <p:sp>
        <p:nvSpPr>
          <p:cNvPr id="17" name="文本3"/>
          <p:cNvSpPr txBox="1"/>
          <p:nvPr/>
        </p:nvSpPr>
        <p:spPr>
          <a:xfrm>
            <a:off x="7888424" y="3628920"/>
            <a:ext cx="3476625" cy="1071725"/>
          </a:xfrm>
          <a:prstGeom prst="rect">
            <a:avLst/>
          </a:prstGeom>
          <a:noFill/>
        </p:spPr>
        <p:txBody>
          <a:bodyPr anchor="ctr"/>
          <a:lstStyle/>
          <a:p>
            <a:pPr marL="0" algn="l">
              <a:lnSpc>
                <a:spcPts val="2300"/>
              </a:lnSpc>
            </a:pPr>
            <a:r>
              <a:rPr lang="zh-CN" altLang="en-US" sz="1599" b="0" i="0" dirty="0">
                <a:solidFill>
                  <a:srgbClr val="000000">
                    <a:alpha val="100000"/>
                  </a:srgbClr>
                </a:solidFill>
                <a:latin typeface="微软雅黑"/>
                <a:ea typeface="微软雅黑"/>
              </a:rPr>
              <a:t>若某声音信号最高频率为</a:t>
            </a:r>
            <a:r>
              <a:rPr lang="zh-CN" altLang="en-US" sz="1599" b="0" i="0" dirty="0">
                <a:solidFill>
                  <a:srgbClr val="000000">
                    <a:alpha val="100000"/>
                  </a:srgbClr>
                </a:solidFill>
                <a:latin typeface="Arial"/>
                <a:ea typeface="Arial"/>
              </a:rPr>
              <a:t> xHz</a:t>
            </a:r>
            <a:r>
              <a:rPr lang="zh-CN" altLang="en-US" sz="1599" b="0" i="0" dirty="0">
                <a:solidFill>
                  <a:srgbClr val="000000">
                    <a:alpha val="100000"/>
                  </a:srgbClr>
                </a:solidFill>
                <a:latin typeface="微软雅黑"/>
                <a:ea typeface="微软雅黑"/>
              </a:rPr>
              <a:t>，则采样频率应</a:t>
            </a:r>
            <a:r>
              <a:rPr lang="zh-CN" altLang="en-US" sz="1599" b="0" i="0" dirty="0">
                <a:solidFill>
                  <a:srgbClr val="000000">
                    <a:alpha val="100000"/>
                  </a:srgbClr>
                </a:solidFill>
                <a:latin typeface="Arial"/>
                <a:ea typeface="Arial"/>
              </a:rPr>
              <a:t> ≥2xHz</a:t>
            </a:r>
            <a:r>
              <a:rPr lang="zh-CN" altLang="en-US" sz="1599" b="0" i="0" dirty="0">
                <a:solidFill>
                  <a:srgbClr val="000000">
                    <a:alpha val="100000"/>
                  </a:srgbClr>
                </a:solidFill>
                <a:latin typeface="微软雅黑"/>
                <a:ea typeface="微软雅黑"/>
              </a:rPr>
              <a:t>，即采样的时间间隔应</a:t>
            </a:r>
            <a:r>
              <a:rPr lang="zh-CN" altLang="en-US" sz="1599" b="0" i="0" dirty="0">
                <a:solidFill>
                  <a:srgbClr val="000000">
                    <a:alpha val="100000"/>
                  </a:srgbClr>
                </a:solidFill>
                <a:latin typeface="Arial"/>
                <a:ea typeface="Arial"/>
              </a:rPr>
              <a:t> ≤1/2x</a:t>
            </a:r>
            <a:r>
              <a:rPr lang="zh-CN" altLang="en-US" sz="1599" b="0" i="0" dirty="0">
                <a:solidFill>
                  <a:srgbClr val="000000">
                    <a:alpha val="100000"/>
                  </a:srgbClr>
                </a:solidFill>
                <a:latin typeface="微软雅黑"/>
                <a:ea typeface="微软雅黑"/>
              </a:rPr>
              <a:t>。</a:t>
            </a:r>
          </a:p>
        </p:txBody>
      </p:sp>
      <p:grpSp>
        <p:nvGrpSpPr>
          <p:cNvPr id="18" name="组合5"/>
          <p:cNvGrpSpPr/>
          <p:nvPr/>
        </p:nvGrpSpPr>
        <p:grpSpPr>
          <a:xfrm>
            <a:off x="1022480" y="5861275"/>
            <a:ext cx="11146193" cy="1071701"/>
            <a:chOff x="0" y="0"/>
            <a:chExt cx="11146193" cy="1071701"/>
          </a:xfrm>
        </p:grpSpPr>
        <p:sp>
          <p:nvSpPr>
            <p:cNvPr id="19" name="形状3"/>
            <p:cNvSpPr txBox="1"/>
            <p:nvPr/>
          </p:nvSpPr>
          <p:spPr>
            <a:xfrm>
              <a:off x="0" y="0"/>
              <a:ext cx="11146193" cy="497319"/>
            </a:xfrm>
            <a:prstGeom prst="rect"/>
            <a:solidFill>
              <a:srgbClr val="FFFFFF">
                <a:alpha val="0"/>
              </a:srgbClr>
            </a:solidFill>
            <a:ln w="9525">
              <a:solidFill>
                <a:srgbClr val="FFFFFF">
                  <a:alpha val="0"/>
                </a:srgbClr>
              </a:solidFill>
            </a:ln>
          </p:spPr>
          <p:txBody>
            <a:bodyPr anchor="ctr"/>
            <a:lstStyle/>
            <a:p>
              <a:pPr marL="0" algn="ctr"/>
            </a:p>
          </p:txBody>
        </p:sp>
        <p:sp>
          <p:nvSpPr>
            <p:cNvPr id="20" name="文本7"/>
            <p:cNvSpPr txBox="1"/>
            <p:nvPr/>
          </p:nvSpPr>
          <p:spPr>
            <a:xfrm>
              <a:off x="0" y="0"/>
              <a:ext cx="11146193" cy="1071701"/>
            </a:xfrm>
            <a:prstGeom prst="rect">
              <a:avLst/>
            </a:prstGeom>
            <a:noFill/>
          </p:spPr>
          <p:txBody>
            <a:bodyPr anchor="t"/>
            <a:lstStyle/>
            <a:p>
              <a:pPr marL="0" algn="l">
                <a:lnSpc>
                  <a:spcPts val="3400"/>
                </a:lnSpc>
              </a:pPr>
              <a:r>
                <a:rPr lang="zh-CN" altLang="en-US" sz="2400" b="0" i="0" dirty="0">
                  <a:solidFill>
                    <a:srgbClr val="000000">
                      <a:alpha val="100000"/>
                    </a:srgbClr>
                  </a:solidFill>
                  <a:latin typeface="微软雅黑"/>
                  <a:ea typeface="微软雅黑"/>
                </a:rPr>
                <a:t>对于音频信号，常用的采样频率有三种：</a:t>
              </a:r>
              <a:r>
                <a:rPr lang="zh-CN" altLang="en-US" sz="2400" b="1" i="0" dirty="0">
                  <a:solidFill>
                    <a:srgbClr val="FF0000">
                      <a:alpha val="100000"/>
                    </a:srgbClr>
                  </a:solidFill>
                  <a:latin typeface="Arial"/>
                  <a:ea typeface="Arial"/>
                </a:rPr>
                <a:t>44.1kHz</a:t>
              </a:r>
              <a:r>
                <a:rPr lang="zh-CN" altLang="en-US" sz="2400" b="1" i="0" dirty="0">
                  <a:solidFill>
                    <a:srgbClr val="FF0000">
                      <a:alpha val="100000"/>
                    </a:srgbClr>
                  </a:solidFill>
                  <a:latin typeface="微软雅黑"/>
                  <a:ea typeface="微软雅黑"/>
                </a:rPr>
                <a:t>、</a:t>
              </a:r>
              <a:r>
                <a:rPr lang="zh-CN" altLang="en-US" sz="2400" b="1" i="0" dirty="0">
                  <a:solidFill>
                    <a:srgbClr val="FF0000">
                      <a:alpha val="100000"/>
                    </a:srgbClr>
                  </a:solidFill>
                  <a:latin typeface="Arial"/>
                  <a:ea typeface="Arial"/>
                </a:rPr>
                <a:t>22.05kHz</a:t>
              </a:r>
              <a:r>
                <a:rPr lang="zh-CN" altLang="en-US" sz="2400" b="1" i="0" dirty="0">
                  <a:solidFill>
                    <a:srgbClr val="FF0000">
                      <a:alpha val="100000"/>
                    </a:srgbClr>
                  </a:solidFill>
                  <a:latin typeface="微软雅黑"/>
                  <a:ea typeface="微软雅黑"/>
                </a:rPr>
                <a:t>、</a:t>
              </a:r>
              <a:r>
                <a:rPr lang="zh-CN" altLang="en-US" sz="2400" b="1" i="0" dirty="0">
                  <a:solidFill>
                    <a:srgbClr val="FF0000">
                      <a:alpha val="100000"/>
                    </a:srgbClr>
                  </a:solidFill>
                  <a:latin typeface="Arial"/>
                  <a:ea typeface="Arial"/>
                </a:rPr>
                <a:t>11.025kHz</a:t>
              </a:r>
              <a:r>
                <a:rPr lang="zh-CN" altLang="en-US" sz="2400" b="0" i="0" dirty="0">
                  <a:solidFill>
                    <a:srgbClr val="000000">
                      <a:alpha val="100000"/>
                    </a:srgbClr>
                  </a:solidFill>
                  <a:latin typeface="微软雅黑"/>
                  <a:ea typeface="微软雅黑"/>
                </a:rPr>
                <a:t>。</a:t>
              </a:r>
            </a:p>
          </p:txBody>
        </p:sp>
      </p:grpSp>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4"/>
                                        </p:tgtEl>
                                        <p:attrNameLst>
                                          <p:attrName>style.visibility</p:attrName>
                                        </p:attrNameLst>
                                      </p:cBhvr>
                                      <p:to>
                                        <p:strVal val="visible"/>
                                      </p:to>
                                    </p:set>
                                    <p:animEffect transition="in" filter="fade">
                                      <p:cBhvr>
                                        <p:cTn id="4" dur="1000"/>
                                        <p:tgtEl>
                                          <p:spTgt spid="14"/>
                                        </p:tgtEl>
                                      </p:cBhvr>
                                    </p:animEffect>
                                    <p:anim calcmode="lin" valueType="num">
                                      <p:cBhvr>
                                        <p:cTn id="5" dur="300" fill="hold"/>
                                        <p:tgtEl>
                                          <p:spTgt spid="14"/>
                                        </p:tgtEl>
                                        <p:attrNameLst>
                                          <p:attrName>ppt_x</p:attrName>
                                        </p:attrNameLst>
                                      </p:cBhvr>
                                      <p:tavLst>
                                        <p:tav tm="0">
                                          <p:val>
                                            <p:strVal val="#ppt_x"/>
                                          </p:val>
                                        </p:tav>
                                        <p:tav tm="100000">
                                          <p:val>
                                            <p:strVal val="#ppt_x"/>
                                          </p:val>
                                        </p:tav>
                                      </p:tavLst>
                                    </p:anim>
                                    <p:anim calcmode="lin" valueType="num">
                                      <p:cBhvr>
                                        <p:cTn id="6" dur="3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4" presetID="42" presetClass="entr" presetSubtype="42"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300" fill="hold"/>
                                        <p:tgtEl>
                                          <p:spTgt spid="17"/>
                                        </p:tgtEl>
                                        <p:attrNameLst>
                                          <p:attrName>ppt_x</p:attrName>
                                        </p:attrNameLst>
                                      </p:cBhvr>
                                      <p:tavLst>
                                        <p:tav tm="0">
                                          <p:val>
                                            <p:strVal val="#ppt_x"/>
                                          </p:val>
                                        </p:tav>
                                        <p:tav tm="100000">
                                          <p:val>
                                            <p:strVal val="#ppt_x"/>
                                          </p:val>
                                        </p:tav>
                                      </p:tavLst>
                                    </p:anim>
                                    <p:anim calcmode="lin" valueType="num">
                                      <p:cBhvr>
                                        <p:cTn id="13" dur="3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19" presetID="10"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8.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pic>
        <p:nvPicPr>
          <p:cNvPr id="2" name="图片1">
            <a:extLst>
              <a:ext uri="{FF2B5EF4-FFF2-40B4-BE49-F238E27FC236}">
                <a16:creationId xmlns:a16="http://schemas.microsoft.com/office/drawing/2014/main" id="{69ED34C6-1862-8A8A-03F9-2D1EFC8C3215}"/>
              </a:ext>
            </a:extLst>
          </p:cNvPr>
          <p:cNvPicPr>
            <a:picLocks noChangeAspect="1"/>
          </p:cNvPicPr>
          <p:nvPr/>
        </p:nvPicPr>
        <p:blipFill>
          <a:blip r:embed="rId2"/>
          <a:srcRect l="24322" t="41851" r="32968" b="18796"/>
          <a:stretch>
            <a:fillRect/>
          </a:stretch>
        </p:blipFill>
        <p:spPr>
          <a:xfrm>
            <a:off x="3750781" y="3184676"/>
            <a:ext cx="5396746" cy="2797530"/>
          </a:xfrm>
          <a:prstGeom prst="rect">
            <a:avLst/>
          </a:prstGeom>
        </p:spPr>
      </p:pic>
      <p:pic>
        <p:nvPicPr>
          <p:cNvPr id="3" name="图片2">
            <a:extLst>
              <a:ext uri="{FF2B5EF4-FFF2-40B4-BE49-F238E27FC236}">
                <a16:creationId xmlns:a16="http://schemas.microsoft.com/office/drawing/2014/main" id="{69ED34C6-1862-8A8A-03F9-2D1EFC8C3215}"/>
              </a:ext>
            </a:extLst>
          </p:cNvPr>
          <p:cNvPicPr>
            <a:picLocks noChangeAspect="1"/>
          </p:cNvPicPr>
          <p:nvPr/>
        </p:nvPicPr>
        <p:blipFill>
          <a:blip r:embed="rId3"/>
          <a:srcRect l="24427" t="44907" r="33802" b="18703"/>
          <a:stretch>
            <a:fillRect/>
          </a:stretch>
        </p:blipFill>
        <p:spPr>
          <a:xfrm>
            <a:off x="3753831" y="3404549"/>
            <a:ext cx="5277679" cy="2583209"/>
          </a:xfrm>
          <a:prstGeom prst="rect">
            <a:avLst/>
          </a:prstGeom>
        </p:spPr>
      </p:pic>
      <p:grpSp>
        <p:nvGrpSpPr>
          <p:cNvPr id="4" name="组合1"/>
          <p:cNvGrpSpPr/>
          <p:nvPr/>
        </p:nvGrpSpPr>
        <p:grpSpPr>
          <a:xfrm>
            <a:off x="188919" y="113871"/>
            <a:ext cx="755075" cy="729605"/>
            <a:chOff x="0" y="0"/>
            <a:chExt cx="755075" cy="729605"/>
          </a:xfrm>
        </p:grpSpPr>
        <p:pic>
          <p:nvPicPr>
            <p:cNvPr id="5" name="图片4">
              <a:extLst>
                <a:ext uri="{FF2B5EF4-FFF2-40B4-BE49-F238E27FC236}">
                  <a16:creationId xmlns:a16="http://schemas.microsoft.com/office/drawing/2014/main" id="{69ED34C6-1862-8A8A-03F9-2D1EFC8C3215}"/>
                </a:ext>
              </a:extLst>
            </p:cNvPr>
            <p:cNvPicPr>
              <a:picLocks noChangeAspect="1"/>
            </p:cNvPicPr>
            <p:nvPr/>
          </p:nvPicPr>
          <p:blipFill>
            <a:blip r:embed="rId4"/>
            <a:stretch>
              <a:fillRect/>
            </a:stretch>
          </p:blipFill>
          <p:spPr>
            <a:xfrm>
              <a:off x="151630" y="129004"/>
              <a:ext cx="451815" cy="471599"/>
            </a:xfrm>
            <a:prstGeom prst="rect">
              <a:avLst/>
            </a:prstGeom>
          </p:spPr>
        </p:pic>
        <p:pic>
          <p:nvPicPr>
            <p:cNvPr id="6" name="图片5">
              <a:extLst>
                <a:ext uri="{FF2B5EF4-FFF2-40B4-BE49-F238E27FC236}">
                  <a16:creationId xmlns:a16="http://schemas.microsoft.com/office/drawing/2014/main" id="{69ED34C6-1862-8A8A-03F9-2D1EFC8C3215}"/>
                </a:ext>
              </a:extLst>
            </p:cNvPr>
            <p:cNvPicPr>
              <a:picLocks noChangeAspect="1"/>
            </p:cNvPicPr>
            <p:nvPr/>
          </p:nvPicPr>
          <p:blipFill>
            <a:blip r:embed="rId5"/>
            <a:srcRect l="15905" t="20000" r="16459" b="16216"/>
            <a:stretch>
              <a:fillRect/>
            </a:stretch>
          </p:blipFill>
          <p:spPr>
            <a:xfrm>
              <a:off x="0" y="0"/>
              <a:ext cx="755075" cy="729605"/>
            </a:xfrm>
            <a:prstGeom prst="rect">
              <a:avLst/>
            </a:prstGeom>
          </p:spPr>
        </p:pic>
      </p:grpSp>
      <p:pic>
        <p:nvPicPr>
          <p:cNvPr id="7" name="图片3">
            <a:extLst>
              <a:ext uri="{FF2B5EF4-FFF2-40B4-BE49-F238E27FC236}">
                <a16:creationId xmlns:a16="http://schemas.microsoft.com/office/drawing/2014/main" id="{69ED34C6-1862-8A8A-03F9-2D1EFC8C3215}"/>
              </a:ext>
            </a:extLst>
          </p:cNvPr>
          <p:cNvPicPr>
            <a:picLocks noChangeAspect="1"/>
          </p:cNvPicPr>
          <p:nvPr/>
        </p:nvPicPr>
        <p:blipFill>
          <a:blip r:embed="rId6"/>
          <a:srcRect l="0" t="93572" r="0" b="0"/>
          <a:stretch>
            <a:fillRect/>
          </a:stretch>
        </p:blipFill>
        <p:spPr>
          <a:xfrm>
            <a:off x="-85487" y="6418164"/>
            <a:ext cx="12277725" cy="440293"/>
          </a:xfrm>
          <a:prstGeom prst="rect">
            <a:avLst/>
          </a:prstGeom>
        </p:spPr>
      </p:pic>
      <p:sp>
        <p:nvSpPr>
          <p:cNvPr id="8"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9"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10" name="组合2"/>
          <p:cNvGrpSpPr/>
          <p:nvPr/>
        </p:nvGrpSpPr>
        <p:grpSpPr>
          <a:xfrm>
            <a:off x="775122" y="955358"/>
            <a:ext cx="2590203" cy="713158"/>
            <a:chOff x="0" y="0"/>
            <a:chExt cx="2590203" cy="713158"/>
          </a:xfrm>
        </p:grpSpPr>
        <p:sp>
          <p:nvSpPr>
            <p:cNvPr id="11" name="形状1"/>
            <p:cNvSpPr txBox="1"/>
            <p:nvPr/>
          </p:nvSpPr>
          <p:spPr>
            <a:xfrm>
              <a:off x="0" y="66827"/>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2" name="文本5"/>
            <p:cNvSpPr txBox="1"/>
            <p:nvPr/>
          </p:nvSpPr>
          <p:spPr>
            <a:xfrm>
              <a:off x="4842"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（2）量化</a:t>
              </a:r>
            </a:p>
          </p:txBody>
        </p:sp>
      </p:grpSp>
      <p:grpSp>
        <p:nvGrpSpPr>
          <p:cNvPr id="13" name="组合3"/>
          <p:cNvGrpSpPr/>
          <p:nvPr/>
        </p:nvGrpSpPr>
        <p:grpSpPr>
          <a:xfrm>
            <a:off x="1022185" y="1596190"/>
            <a:ext cx="10062210" cy="572658"/>
            <a:chOff x="0" y="0"/>
            <a:chExt cx="10062210" cy="572658"/>
          </a:xfrm>
        </p:grpSpPr>
        <p:sp>
          <p:nvSpPr>
            <p:cNvPr id="14" name="形状2"/>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5" name="文本6"/>
            <p:cNvSpPr txBox="1"/>
            <p:nvPr/>
          </p:nvSpPr>
          <p:spPr>
            <a:xfrm>
              <a:off x="0" y="0"/>
              <a:ext cx="10058400" cy="572658"/>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把样值信号的无限多个可能的取值，近似地用有限个数的数值来表示。</a:t>
              </a:r>
            </a:p>
          </p:txBody>
        </p:sp>
      </p:grpSp>
      <p:sp>
        <p:nvSpPr>
          <p:cNvPr id="16" name="文本3"/>
          <p:cNvSpPr txBox="1"/>
          <p:nvPr/>
        </p:nvSpPr>
        <p:spPr>
          <a:xfrm>
            <a:off x="1151963" y="2168500"/>
            <a:ext cx="7935129" cy="508986"/>
          </a:xfrm>
          <a:prstGeom prst="rect">
            <a:avLst/>
          </a:prstGeom>
          <a:noFill/>
        </p:spPr>
        <p:txBody>
          <a:bodyPr anchor="t"/>
          <a:lstStyle/>
          <a:p>
            <a:pPr marL="0" algn="l">
              <a:lnSpc>
                <a:spcPts val="2500"/>
              </a:lnSpc>
            </a:pPr>
            <a:r>
              <a:rPr lang="zh-CN" altLang="en-US" sz="1999" b="0" i="0" dirty="0">
                <a:solidFill>
                  <a:srgbClr val="000000">
                    <a:alpha val="100000"/>
                  </a:srgbClr>
                </a:solidFill>
                <a:latin typeface="微软雅黑"/>
                <a:ea typeface="微软雅黑"/>
              </a:rPr>
              <a:t>首先，将采样信号幅度划分为若干量化等级。</a:t>
            </a:r>
          </a:p>
        </p:txBody>
      </p:sp>
      <p:sp>
        <p:nvSpPr>
          <p:cNvPr id="17" name="文本4"/>
          <p:cNvSpPr txBox="1"/>
          <p:nvPr/>
        </p:nvSpPr>
        <p:spPr>
          <a:xfrm>
            <a:off x="1151963" y="2677201"/>
            <a:ext cx="9325775" cy="827473"/>
          </a:xfrm>
          <a:prstGeom prst="rect">
            <a:avLst/>
          </a:prstGeom>
          <a:noFill/>
        </p:spPr>
        <p:txBody>
          <a:bodyPr anchor="t"/>
          <a:lstStyle/>
          <a:p>
            <a:pPr marL="0" algn="l">
              <a:lnSpc>
                <a:spcPts val="2500"/>
              </a:lnSpc>
            </a:pPr>
            <a:r>
              <a:rPr lang="zh-CN" altLang="en-US" sz="1999" b="0" i="0" dirty="0">
                <a:solidFill>
                  <a:srgbClr val="000000">
                    <a:alpha val="100000"/>
                  </a:srgbClr>
                </a:solidFill>
                <a:latin typeface="微软雅黑"/>
                <a:ea typeface="微软雅黑"/>
              </a:rPr>
              <a:t>然后将采样后的信号幅度与所划分的各个量化等级进行比较，</a:t>
            </a:r>
            <a:r>
              <a:rPr lang="zh-CN" altLang="en-US" sz="1999" b="1" i="0" dirty="0">
                <a:solidFill>
                  <a:srgbClr val="FF0000">
                    <a:alpha val="100000"/>
                  </a:srgbClr>
                </a:solidFill>
                <a:latin typeface="微软雅黑"/>
                <a:ea typeface="微软雅黑"/>
              </a:rPr>
              <a:t>向下取最接近的量化等级的数值。</a:t>
            </a:r>
          </a:p>
        </p:txBody>
      </p:sp>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6"/>
                                        </p:tgtEl>
                                        <p:attrNameLst>
                                          <p:attrName>style.visibility</p:attrName>
                                        </p:attrNameLst>
                                      </p:cBhvr>
                                      <p:to>
                                        <p:strVal val="visible"/>
                                      </p:to>
                                    </p:set>
                                    <p:animEffect transition="in" filter="fade">
                                      <p:cBhvr>
                                        <p:cTn id="4" dur="1000"/>
                                        <p:tgtEl>
                                          <p:spTgt spid="16"/>
                                        </p:tgtEl>
                                      </p:cBhvr>
                                    </p:animEffect>
                                    <p:anim calcmode="lin" valueType="num">
                                      <p:cBhvr>
                                        <p:cTn id="5" dur="300" fill="hold"/>
                                        <p:tgtEl>
                                          <p:spTgt spid="16"/>
                                        </p:tgtEl>
                                        <p:attrNameLst>
                                          <p:attrName>ppt_x</p:attrName>
                                        </p:attrNameLst>
                                      </p:cBhvr>
                                      <p:tavLst>
                                        <p:tav tm="0">
                                          <p:val>
                                            <p:strVal val="#ppt_x"/>
                                          </p:val>
                                        </p:tav>
                                        <p:tav tm="100000">
                                          <p:val>
                                            <p:strVal val="#ppt_x"/>
                                          </p:val>
                                        </p:tav>
                                      </p:tavLst>
                                    </p:anim>
                                    <p:anim calcmode="lin" valueType="num">
                                      <p:cBhvr>
                                        <p:cTn id="6" dur="300" fill="hold"/>
                                        <p:tgtEl>
                                          <p:spTgt spid="16"/>
                                        </p:tgtEl>
                                        <p:attrNameLst>
                                          <p:attrName>ppt_y</p:attrName>
                                        </p:attrNameLst>
                                      </p:cBhvr>
                                      <p:tavLst>
                                        <p:tav tm="0">
                                          <p:val>
                                            <p:strVal val="#ppt_y+.1"/>
                                          </p:val>
                                        </p:tav>
                                        <p:tav tm="100000">
                                          <p:val>
                                            <p:strVal val="#ppt_y"/>
                                          </p:val>
                                        </p:tav>
                                      </p:tavLst>
                                    </p:anim>
                                  </p:childTnLst>
                                </p:cTn>
                              </p:par>
                              <p:par>
                                <p:cTn id="14" presetID="42" presetClass="entr" presetSubtype="42"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300" fill="hold"/>
                                        <p:tgtEl>
                                          <p:spTgt spid="2"/>
                                        </p:tgtEl>
                                        <p:attrNameLst>
                                          <p:attrName>ppt_x</p:attrName>
                                        </p:attrNameLst>
                                      </p:cBhvr>
                                      <p:tavLst>
                                        <p:tav tm="0">
                                          <p:val>
                                            <p:strVal val="#ppt_x"/>
                                          </p:val>
                                        </p:tav>
                                        <p:tav tm="100000">
                                          <p:val>
                                            <p:strVal val="#ppt_x"/>
                                          </p:val>
                                        </p:tav>
                                      </p:tavLst>
                                    </p:anim>
                                    <p:anim calcmode="lin" valueType="num">
                                      <p:cBhvr>
                                        <p:cTn id="13" dur="3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19" presetID="42" presetClass="entr" presetSubtype="42"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300" fill="hold"/>
                                        <p:tgtEl>
                                          <p:spTgt spid="17"/>
                                        </p:tgtEl>
                                        <p:attrNameLst>
                                          <p:attrName>ppt_x</p:attrName>
                                        </p:attrNameLst>
                                      </p:cBhvr>
                                      <p:tavLst>
                                        <p:tav tm="0">
                                          <p:val>
                                            <p:strVal val="#ppt_x"/>
                                          </p:val>
                                        </p:tav>
                                        <p:tav tm="100000">
                                          <p:val>
                                            <p:strVal val="#ppt_x"/>
                                          </p:val>
                                        </p:tav>
                                      </p:tavLst>
                                    </p:anim>
                                    <p:anim calcmode="lin" valueType="num">
                                      <p:cBhvr>
                                        <p:cTn id="18" dur="3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4"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7" grpId="0" animBg="1"/>
      <p:bldP spid="3" grpId="0" animBg="1"/>
    </p:bldLst>
  </p:timing>
</p:sld>
</file>

<file path=ppt/slides/slide9.xml><?xml version="1.0" encoding="utf-8"?>
<p:sld xmlns:a16="http://schemas.microsoft.com/office/drawing/2014/main" xmlns:p14="http://schemas.microsoft.com/office/powerpoint/2010/main" xmlns:a="http://schemas.openxmlformats.org/drawingml/2006/main" xmlns:r="http://schemas.openxmlformats.org/officeDocument/2006/relationships" xmlns:p="http://schemas.openxmlformats.org/presentationml/2006/main">
  <p:cSld>
    <p:bg>
      <p:bgPr>
        <a:solidFill>
          <a:srgbClr val="FFFFFF">
            <a:alpha val="100000"/>
          </a:srgbClr>
        </a:solidFill>
      </p:bgPr>
    </p:bg>
    <p:spTree>
      <p:nvGrpSpPr>
        <p:cNvPr id="1" name=""/>
        <p:cNvGrpSpPr/>
        <p:nvPr/>
      </p:nvGrpSpPr>
      <p:grpSpPr>
        <a:xfrm>
          <a:off x="0" y="0"/>
          <a:ext cx="0" cy="0"/>
          <a:chOff x="0" y="0"/>
          <a:chExt cx="0" cy="0"/>
        </a:xfrm>
      </p:grpSpPr>
      <p:grpSp>
        <p:nvGrpSpPr>
          <p:cNvPr id="2" name="组合1"/>
          <p:cNvGrpSpPr/>
          <p:nvPr/>
        </p:nvGrpSpPr>
        <p:grpSpPr>
          <a:xfrm>
            <a:off x="188919" y="113871"/>
            <a:ext cx="755075" cy="729605"/>
            <a:chOff x="0" y="0"/>
            <a:chExt cx="755075" cy="729605"/>
          </a:xfrm>
        </p:grpSpPr>
        <p:pic>
          <p:nvPicPr>
            <p:cNvPr id="3" name="图片3">
              <a:extLst>
                <a:ext uri="{FF2B5EF4-FFF2-40B4-BE49-F238E27FC236}">
                  <a16:creationId xmlns:a16="http://schemas.microsoft.com/office/drawing/2014/main" id="{69ED34C6-1862-8A8A-03F9-2D1EFC8C3215}"/>
                </a:ext>
              </a:extLst>
            </p:cNvPr>
            <p:cNvPicPr>
              <a:picLocks noChangeAspect="1"/>
            </p:cNvPicPr>
            <p:nvPr/>
          </p:nvPicPr>
          <p:blipFill>
            <a:blip r:embed="rId2"/>
            <a:stretch>
              <a:fillRect/>
            </a:stretch>
          </p:blipFill>
          <p:spPr>
            <a:xfrm>
              <a:off x="151630" y="129004"/>
              <a:ext cx="451815" cy="471599"/>
            </a:xfrm>
            <a:prstGeom prst="rect">
              <a:avLst/>
            </a:prstGeom>
          </p:spPr>
        </p:pic>
        <p:pic>
          <p:nvPicPr>
            <p:cNvPr id="4" name="图片4">
              <a:extLst>
                <a:ext uri="{FF2B5EF4-FFF2-40B4-BE49-F238E27FC236}">
                  <a16:creationId xmlns:a16="http://schemas.microsoft.com/office/drawing/2014/main" id="{69ED34C6-1862-8A8A-03F9-2D1EFC8C3215}"/>
                </a:ext>
              </a:extLst>
            </p:cNvPr>
            <p:cNvPicPr>
              <a:picLocks noChangeAspect="1"/>
            </p:cNvPicPr>
            <p:nvPr/>
          </p:nvPicPr>
          <p:blipFill>
            <a:blip r:embed="rId3"/>
            <a:srcRect l="15905" t="20000" r="16459" b="16216"/>
            <a:stretch>
              <a:fillRect/>
            </a:stretch>
          </p:blipFill>
          <p:spPr>
            <a:xfrm>
              <a:off x="0" y="0"/>
              <a:ext cx="755075" cy="729605"/>
            </a:xfrm>
            <a:prstGeom prst="rect">
              <a:avLst/>
            </a:prstGeom>
          </p:spPr>
        </p:pic>
      </p:grpSp>
      <p:pic>
        <p:nvPicPr>
          <p:cNvPr id="5" name="图片1">
            <a:extLst>
              <a:ext uri="{FF2B5EF4-FFF2-40B4-BE49-F238E27FC236}">
                <a16:creationId xmlns:a16="http://schemas.microsoft.com/office/drawing/2014/main" id="{69ED34C6-1862-8A8A-03F9-2D1EFC8C3215}"/>
              </a:ext>
            </a:extLst>
          </p:cNvPr>
          <p:cNvPicPr>
            <a:picLocks noChangeAspect="1"/>
          </p:cNvPicPr>
          <p:nvPr/>
        </p:nvPicPr>
        <p:blipFill>
          <a:blip r:embed="rId4"/>
          <a:srcRect l="0" t="93572" r="0" b="0"/>
          <a:stretch>
            <a:fillRect/>
          </a:stretch>
        </p:blipFill>
        <p:spPr>
          <a:xfrm>
            <a:off x="-85487" y="6418164"/>
            <a:ext cx="12277725" cy="440293"/>
          </a:xfrm>
          <a:prstGeom prst="rect">
            <a:avLst/>
          </a:prstGeom>
        </p:spPr>
      </p:pic>
      <p:sp>
        <p:nvSpPr>
          <p:cNvPr id="6" name="文本1"/>
          <p:cNvSpPr txBox="1"/>
          <p:nvPr/>
        </p:nvSpPr>
        <p:spPr>
          <a:xfrm>
            <a:off x="944089" y="169202"/>
            <a:ext cx="5052717" cy="619068"/>
          </a:xfrm>
          <a:prstGeom prst="rect">
            <a:avLst/>
          </a:prstGeom>
          <a:noFill/>
        </p:spPr>
        <p:txBody>
          <a:bodyPr anchor="t"/>
          <a:lstStyle/>
          <a:p>
            <a:pPr marL="0" algn="l">
              <a:lnSpc>
                <a:spcPts val="3300"/>
              </a:lnSpc>
            </a:pPr>
            <a:r>
              <a:rPr lang="zh-CN" altLang="en-US" sz="2799" b="1" i="0" dirty="0">
                <a:solidFill>
                  <a:srgbClr val="0071C2">
                    <a:alpha val="100000"/>
                  </a:srgbClr>
                </a:solidFill>
                <a:latin typeface="微软雅黑"/>
                <a:ea typeface="微软雅黑"/>
              </a:rPr>
              <a:t>编码的基本方式——声音编码</a:t>
            </a:r>
          </a:p>
        </p:txBody>
      </p:sp>
      <p:sp>
        <p:nvSpPr>
          <p:cNvPr id="7" name="文本2"/>
          <p:cNvSpPr txBox="1"/>
          <p:nvPr/>
        </p:nvSpPr>
        <p:spPr>
          <a:xfrm>
            <a:off x="361474" y="169545"/>
            <a:ext cx="409797" cy="619068"/>
          </a:xfrm>
          <a:prstGeom prst="rect">
            <a:avLst/>
          </a:prstGeom>
          <a:noFill/>
        </p:spPr>
        <p:txBody>
          <a:bodyPr anchor="t"/>
          <a:lstStyle/>
          <a:p>
            <a:pPr marL="0" algn="l">
              <a:lnSpc>
                <a:spcPts val="3300"/>
              </a:lnSpc>
            </a:pPr>
            <a:r>
              <a:rPr lang="zh-CN" altLang="en-US" sz="2799" b="1" i="0" dirty="0">
                <a:solidFill>
                  <a:srgbClr val="FFFFFF">
                    <a:alpha val="100000"/>
                  </a:srgbClr>
                </a:solidFill>
                <a:latin typeface="微软雅黑"/>
                <a:ea typeface="微软雅黑"/>
              </a:rPr>
              <a:t>4</a:t>
            </a:r>
          </a:p>
        </p:txBody>
      </p:sp>
      <p:grpSp>
        <p:nvGrpSpPr>
          <p:cNvPr id="8" name="组合2"/>
          <p:cNvGrpSpPr/>
          <p:nvPr/>
        </p:nvGrpSpPr>
        <p:grpSpPr>
          <a:xfrm>
            <a:off x="771315" y="972655"/>
            <a:ext cx="2585361" cy="695861"/>
            <a:chOff x="0" y="0"/>
            <a:chExt cx="2585361" cy="695861"/>
          </a:xfrm>
        </p:grpSpPr>
        <p:sp>
          <p:nvSpPr>
            <p:cNvPr id="9" name="形状1"/>
            <p:cNvSpPr txBox="1"/>
            <p:nvPr/>
          </p:nvSpPr>
          <p:spPr>
            <a:xfrm>
              <a:off x="3807" y="49530"/>
              <a:ext cx="1175658" cy="646331"/>
            </a:xfrm>
            <a:prstGeom prst="rect"/>
            <a:solidFill>
              <a:srgbClr val="FFFFFF">
                <a:alpha val="0"/>
              </a:srgbClr>
            </a:solidFill>
            <a:ln w="9525">
              <a:solidFill>
                <a:srgbClr val="FFFFFF">
                  <a:alpha val="0"/>
                </a:srgbClr>
              </a:solidFill>
            </a:ln>
          </p:spPr>
          <p:txBody>
            <a:bodyPr anchor="ctr"/>
            <a:lstStyle/>
            <a:p>
              <a:pPr marL="0" algn="ctr"/>
            </a:p>
          </p:txBody>
        </p:sp>
        <p:sp>
          <p:nvSpPr>
            <p:cNvPr id="10" name="文本3"/>
            <p:cNvSpPr txBox="1"/>
            <p:nvPr/>
          </p:nvSpPr>
          <p:spPr>
            <a:xfrm>
              <a:off x="0" y="0"/>
              <a:ext cx="2585361" cy="619068"/>
            </a:xfrm>
            <a:prstGeom prst="rect">
              <a:avLst/>
            </a:prstGeom>
            <a:noFill/>
          </p:spPr>
          <p:txBody>
            <a:bodyPr anchor="t"/>
            <a:lstStyle/>
            <a:p>
              <a:pPr marL="0" algn="l">
                <a:lnSpc>
                  <a:spcPts val="3300"/>
                </a:lnSpc>
              </a:pPr>
              <a:r>
                <a:rPr lang="zh-CN" altLang="en-US" sz="2799" b="1" i="0" dirty="0">
                  <a:solidFill>
                    <a:srgbClr val="000000">
                      <a:alpha val="100000"/>
                    </a:srgbClr>
                  </a:solidFill>
                  <a:latin typeface="微软雅黑"/>
                  <a:ea typeface="微软雅黑"/>
                </a:rPr>
                <a:t>（2）量化</a:t>
              </a:r>
            </a:p>
          </p:txBody>
        </p:sp>
      </p:grpSp>
      <p:grpSp>
        <p:nvGrpSpPr>
          <p:cNvPr id="11" name="组合3"/>
          <p:cNvGrpSpPr/>
          <p:nvPr/>
        </p:nvGrpSpPr>
        <p:grpSpPr>
          <a:xfrm>
            <a:off x="1022185" y="1596190"/>
            <a:ext cx="10062210" cy="572658"/>
            <a:chOff x="0" y="0"/>
            <a:chExt cx="10062210" cy="572658"/>
          </a:xfrm>
        </p:grpSpPr>
        <p:sp>
          <p:nvSpPr>
            <p:cNvPr id="12" name="形状2"/>
            <p:cNvSpPr txBox="1"/>
            <p:nvPr/>
          </p:nvSpPr>
          <p:spPr>
            <a:xfrm>
              <a:off x="3810" y="26181"/>
              <a:ext cx="10058400" cy="497142"/>
            </a:xfrm>
            <a:prstGeom prst="rect"/>
            <a:solidFill>
              <a:srgbClr val="FFFFFF">
                <a:alpha val="0"/>
              </a:srgbClr>
            </a:solidFill>
            <a:ln w="9525">
              <a:solidFill>
                <a:srgbClr val="FFFFFF">
                  <a:alpha val="0"/>
                </a:srgbClr>
              </a:solidFill>
            </a:ln>
          </p:spPr>
          <p:txBody>
            <a:bodyPr anchor="ctr"/>
            <a:lstStyle/>
            <a:p>
              <a:pPr marL="0" algn="ctr"/>
            </a:p>
          </p:txBody>
        </p:sp>
        <p:sp>
          <p:nvSpPr>
            <p:cNvPr id="13" name="文本4"/>
            <p:cNvSpPr txBox="1"/>
            <p:nvPr/>
          </p:nvSpPr>
          <p:spPr>
            <a:xfrm>
              <a:off x="0" y="0"/>
              <a:ext cx="10058400" cy="572658"/>
            </a:xfrm>
            <a:prstGeom prst="rect">
              <a:avLst/>
            </a:prstGeom>
            <a:noFill/>
          </p:spPr>
          <p:txBody>
            <a:bodyPr anchor="t"/>
            <a:lstStyle/>
            <a:p>
              <a:pPr marL="0" algn="l">
                <a:lnSpc>
                  <a:spcPts val="3000"/>
                </a:lnSpc>
              </a:pPr>
              <a:r>
                <a:rPr lang="zh-CN" altLang="en-US" sz="2400" b="0" i="0" dirty="0">
                  <a:solidFill>
                    <a:srgbClr val="000000">
                      <a:alpha val="100000"/>
                    </a:srgbClr>
                  </a:solidFill>
                  <a:latin typeface="微软雅黑"/>
                  <a:ea typeface="微软雅黑"/>
                </a:rPr>
                <a:t>把样值信号的无限多个可能的取值，近似地用有限个数的数值来表示。</a:t>
              </a:r>
            </a:p>
          </p:txBody>
        </p:sp>
      </p:grpSp>
      <p:pic>
        <p:nvPicPr>
          <p:cNvPr id="14" name="图片2">
            <a:extLst>
              <a:ext uri="{FF2B5EF4-FFF2-40B4-BE49-F238E27FC236}">
                <a16:creationId xmlns:a16="http://schemas.microsoft.com/office/drawing/2014/main" id="{69ED34C6-1862-8A8A-03F9-2D1EFC8C3215}"/>
              </a:ext>
            </a:extLst>
          </p:cNvPr>
          <p:cNvPicPr>
            <a:picLocks noChangeAspect="1"/>
          </p:cNvPicPr>
          <p:nvPr/>
        </p:nvPicPr>
        <p:blipFill>
          <a:blip r:embed="rId5"/>
          <a:stretch>
            <a:fillRect/>
          </a:stretch>
        </p:blipFill>
        <p:spPr>
          <a:xfrm>
            <a:off x="2041227" y="2293553"/>
            <a:ext cx="7577261" cy="3310823"/>
          </a:xfrm>
          <a:prstGeom prst="rect">
            <a:avLst/>
          </a:prstGeom>
        </p:spPr>
      </p:pic>
      <p:grpSp>
        <p:nvGrpSpPr>
          <p:cNvPr id="15" name="组合4"/>
          <p:cNvGrpSpPr/>
          <p:nvPr/>
        </p:nvGrpSpPr>
        <p:grpSpPr>
          <a:xfrm>
            <a:off x="3225032" y="5526205"/>
            <a:ext cx="7101601" cy="814388"/>
            <a:chOff x="0" y="0"/>
            <a:chExt cx="7101601" cy="814388"/>
          </a:xfrm>
        </p:grpSpPr>
        <p:sp>
          <p:nvSpPr>
            <p:cNvPr id="16" name="文本5"/>
            <p:cNvSpPr txBox="1"/>
            <p:nvPr/>
          </p:nvSpPr>
          <p:spPr>
            <a:xfrm>
              <a:off x="241687" y="0"/>
              <a:ext cx="4537081" cy="508986"/>
            </a:xfrm>
            <a:prstGeom prst="rect">
              <a:avLst/>
            </a:prstGeom>
            <a:noFill/>
          </p:spPr>
          <p:txBody>
            <a:bodyPr anchor="t"/>
            <a:lstStyle/>
            <a:p>
              <a:pPr marL="0" algn="l">
                <a:lnSpc>
                  <a:spcPts val="2500"/>
                </a:lnSpc>
              </a:pPr>
              <a:r>
                <a:rPr lang="zh-CN" altLang="en-US" sz="1999" b="1" i="0" dirty="0">
                  <a:solidFill>
                    <a:srgbClr val="FF0000">
                      <a:alpha val="100000"/>
                    </a:srgbClr>
                  </a:solidFill>
                  <a:latin typeface="微软雅黑"/>
                  <a:ea typeface="微软雅黑"/>
                </a:rPr>
                <a:t>国标声音量化等级分为</a:t>
              </a:r>
              <a:r>
                <a:rPr lang="zh-CN" altLang="en-US" sz="1999" b="1" i="0" dirty="0">
                  <a:solidFill>
                    <a:srgbClr val="FF0000">
                      <a:alpha val="100000"/>
                    </a:srgbClr>
                  </a:solidFill>
                  <a:latin typeface="Arial"/>
                  <a:ea typeface="Arial"/>
                </a:rPr>
                <a:t>256</a:t>
              </a:r>
              <a:r>
                <a:rPr lang="zh-CN" altLang="en-US" sz="1999" b="1" i="0" dirty="0">
                  <a:solidFill>
                    <a:srgbClr val="FF0000">
                      <a:alpha val="100000"/>
                    </a:srgbClr>
                  </a:solidFill>
                  <a:latin typeface="微软雅黑"/>
                  <a:ea typeface="微软雅黑"/>
                </a:rPr>
                <a:t>个，即</a:t>
              </a:r>
              <a:r>
                <a:rPr lang="zh-CN" altLang="en-US" sz="1999" b="1" i="0" dirty="0">
                  <a:solidFill>
                    <a:srgbClr val="FF0000">
                      <a:alpha val="100000"/>
                    </a:srgbClr>
                  </a:solidFill>
                  <a:latin typeface="Arial"/>
                  <a:ea typeface="Arial"/>
                </a:rPr>
                <a:t>2</a:t>
              </a:r>
              <a:r>
                <a:rPr lang="zh-CN" altLang="en-US" sz="1999" b="1" i="0" baseline="30000" dirty="0">
                  <a:solidFill>
                    <a:srgbClr val="FF0000">
                      <a:alpha val="100000"/>
                    </a:srgbClr>
                  </a:solidFill>
                  <a:latin typeface="Arial"/>
                  <a:ea typeface="Arial"/>
                </a:rPr>
                <a:t>8</a:t>
              </a:r>
              <a:r>
                <a:rPr lang="zh-CN" altLang="en-US" sz="1999" b="1" i="0" dirty="0">
                  <a:solidFill>
                    <a:srgbClr val="FF0000">
                      <a:alpha val="100000"/>
                    </a:srgbClr>
                  </a:solidFill>
                  <a:latin typeface="微软雅黑"/>
                  <a:ea typeface="微软雅黑"/>
                </a:rPr>
                <a:t>个</a:t>
              </a:r>
            </a:p>
          </p:txBody>
        </p:sp>
        <p:sp>
          <p:nvSpPr>
            <p:cNvPr id="17" name="形状3"/>
            <p:cNvSpPr txBox="1"/>
            <p:nvPr/>
          </p:nvSpPr>
          <p:spPr>
            <a:xfrm>
              <a:off x="9742" y="375059"/>
              <a:ext cx="7091859" cy="439329"/>
            </a:xfrm>
            <a:prstGeom prst="rect"/>
            <a:solidFill>
              <a:srgbClr val="FFFFFF">
                <a:alpha val="0"/>
              </a:srgbClr>
            </a:solidFill>
            <a:ln w="9525">
              <a:solidFill>
                <a:srgbClr val="FFFFFF">
                  <a:alpha val="0"/>
                </a:srgbClr>
              </a:solidFill>
            </a:ln>
          </p:spPr>
          <p:txBody>
            <a:bodyPr anchor="ctr"/>
            <a:lstStyle/>
            <a:p>
              <a:pPr marL="0" algn="ctr"/>
            </a:p>
          </p:txBody>
        </p:sp>
        <p:sp>
          <p:nvSpPr>
            <p:cNvPr id="18" name="文本6"/>
            <p:cNvSpPr txBox="1"/>
            <p:nvPr/>
          </p:nvSpPr>
          <p:spPr>
            <a:xfrm>
              <a:off x="0" y="353635"/>
              <a:ext cx="7091859" cy="435401"/>
            </a:xfrm>
            <a:prstGeom prst="rect">
              <a:avLst/>
            </a:prstGeom>
            <a:noFill/>
          </p:spPr>
          <p:txBody>
            <a:bodyPr anchor="t"/>
            <a:lstStyle/>
            <a:p>
              <a:pPr marL="0" algn="l">
                <a:lnSpc>
                  <a:spcPts val="1900"/>
                </a:lnSpc>
              </a:pPr>
              <a:r>
                <a:rPr lang="zh-CN" altLang="en-US" sz="1599" b="0" i="0" dirty="0">
                  <a:solidFill>
                    <a:srgbClr val="FF0000">
                      <a:alpha val="100000"/>
                    </a:srgbClr>
                  </a:solidFill>
                  <a:latin typeface="微软雅黑"/>
                  <a:ea typeface="微软雅黑"/>
                </a:rPr>
                <a:t>量化级数越大，声音质量越好，但占存储空间也越大</a:t>
              </a:r>
            </a:p>
          </p:txBody>
        </p:sp>
      </p:grpSp>
    </p:spTree>
    <p:extLst>
      <p:ext uri="{BB962C8B-B14F-4D97-AF65-F5344CB8AC3E}">
        <p14:creationId xmlns:p14="http://schemas.microsoft.com/office/powerpoint/2010/main" val="840519474"/>
      </p:ext>
    </p:extLst>
  </p:cSld>
  <p:clrMapOvr>
    <a:masterClrMapping/>
  </p:clrMapOvr>
  <p:timing>
    <p:tnLst>
      <p:par>
        <p:cTn id="1" dur="indefinite" restart="never" nodeType="tmRoot">
          <p:childTnLst>
            <p:seq concurrent="1" nextAc="seek">
              <p:cTn id="2" dur="indefinite" nodeType="mainSeq">
                <p:childTnLst>
                  <p:par>
                    <p:cTn id="8" fill="hold">
                      <p:stCondLst>
                        <p:cond delay="indefinite"/>
                      </p:stCondLst>
                      <p:childTnLst>
                        <p:par>
                          <p:cTn id="9" fill="hold">
                            <p:stCondLst>
                              <p:cond delay="0"/>
                            </p:stCondLst>
                            <p:childTnLst>
                              <p:par>
                                <p:cTn id="7" presetID="42" presetClass="entr" presetSubtype="42" fill="hold" grpId="0" nodeType="clickEffect">
                                  <p:stCondLst>
                                    <p:cond delay="0"/>
                                  </p:stCondLst>
                                  <p:childTnLst>
                                    <p:set>
                                      <p:cBhvr>
                                        <p:cTn id="3" dur="1" fill="hold">
                                          <p:stCondLst>
                                            <p:cond delay="0"/>
                                          </p:stCondLst>
                                        </p:cTn>
                                        <p:tgtEl>
                                          <p:spTgt spid="15"/>
                                        </p:tgtEl>
                                        <p:attrNameLst>
                                          <p:attrName>style.visibility</p:attrName>
                                        </p:attrNameLst>
                                      </p:cBhvr>
                                      <p:to>
                                        <p:strVal val="visible"/>
                                      </p:to>
                                    </p:set>
                                    <p:animEffect transition="in" filter="fade">
                                      <p:cBhvr>
                                        <p:cTn id="4" dur="1000"/>
                                        <p:tgtEl>
                                          <p:spTgt spid="15"/>
                                        </p:tgtEl>
                                      </p:cBhvr>
                                    </p:animEffect>
                                    <p:anim calcmode="lin" valueType="num">
                                      <p:cBhvr>
                                        <p:cTn id="5" dur="300" fill="hold"/>
                                        <p:tgtEl>
                                          <p:spTgt spid="15"/>
                                        </p:tgtEl>
                                        <p:attrNameLst>
                                          <p:attrName>ppt_x</p:attrName>
                                        </p:attrNameLst>
                                      </p:cBhvr>
                                      <p:tavLst>
                                        <p:tav tm="0">
                                          <p:val>
                                            <p:strVal val="#ppt_x"/>
                                          </p:val>
                                        </p:tav>
                                        <p:tav tm="100000">
                                          <p:val>
                                            <p:strVal val="#ppt_x"/>
                                          </p:val>
                                        </p:tav>
                                      </p:tavLst>
                                    </p:anim>
                                    <p:anim calcmode="lin" valueType="num">
                                      <p:cBhvr>
                                        <p:cTn id="6" dur="3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thm15="http://schemas.microsoft.com/office/thememl/2012/main"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ap:Properties xmlns:vt="http://schemas.openxmlformats.org/officeDocument/2006/docPropsVTypes" xmlns:ap="http://schemas.openxmlformats.org/officeDocument/2006/extended-properties">
  <ap:TotalTime>0</ap:TotalTime>
  <ap:Words>0</ap:Words>
  <ap:Application>Microsoft Office PowerPoint</ap:Application>
  <ap:PresentationFormat>宽屏</ap:PresentationFormat>
  <ap:Paragraphs>0</ap:Paragraphs>
  <ap:Slides>1</ap:Slides>
  <ap:Notes>0</ap:Notes>
  <ap:HiddenSlides>0</ap:HiddenSlides>
  <ap:MMClips>0</ap:MMClips>
  <ap:ScaleCrop>false</ap:ScaleCrop>
  <ap:HeadingPairs>
    <vt:vector baseType="variant" size="6">
      <vt:variant>
        <vt:lpstr>已用的字体</vt:lpstr>
      </vt:variant>
      <vt:variant>
        <vt:i4>1</vt:i4>
      </vt:variant>
      <vt:variant>
        <vt:lpstr>主题</vt:lpstr>
      </vt:variant>
      <vt:variant>
        <vt:i4>1</vt:i4>
      </vt:variant>
      <vt:variant>
        <vt:lpstr>幻灯片标题</vt:lpstr>
      </vt:variant>
      <vt:variant>
        <vt:i4>1</vt:i4>
      </vt:variant>
    </vt:vector>
  </ap:HeadingPairs>
  <ap:TitlesOfParts>
    <vt:vector baseType="lpstr" size="3">
      <vt:lpstr>Arial</vt:lpstr>
      <vt:lpstr>Office 主题​​</vt:lpstr>
      <vt:lpstr>PowerPoint 演示文稿</vt:lpstr>
    </vt:vector>
  </ap:TitlesOfParts>
  <ap:Company/>
  <ap:LinksUpToDate>false</ap:LinksUpToDate>
  <ap:SharedDoc>false</ap:SharedDoc>
  <ap:HyperlinksChanged>false</ap:HyperlinksChanged>
  <ap:AppVersion>16.0000</ap:AppVersion>
</ap:Properties>
</file>

<file path=docProps/core.xml><?xml version="1.0" encoding="utf-8"?>
<coreProperties xmlns:dc="http://purl.org/dc/elements/1.1/" xmlns:dcterms="http://purl.org/dc/terms/" xmlns:xsi="http://www.w3.org/2001/XMLSchema-instance" xmlns="http://schemas.openxmlformats.org/package/2006/metadata/core-properties">
  <dc:creator>饶娟</dc:creator>
  <dc:title>1.2 数据编码-3</dc:title>
  <revision>1</revision>
  <dcterms:created xsi:type="dcterms:W3CDTF">2025-03-17T11:45:26.5318198Z</dcterms:created>
  <dcterms:modified xsi:type="dcterms:W3CDTF">2025-03-17T11:45:26.5318293Z</dcterms:modified>
  <lastModifiedBy>饶娟</lastModifiedBy>
</coreProperties>
</file>

<file path=docProps/custom.xml><?xml version="1.0" encoding="utf-8"?>
<op:Properties xmlns:vt="http://schemas.openxmlformats.org/officeDocument/2006/docPropsVTypes" xmlns:op="http://schemas.openxmlformats.org/officeDocument/2006/custom-properties">
  <op:property fmtid="{D5CDD505-2E9C-101B-9397-08002B2CF9AE}" pid="2" name="ApplicationName">
    <vt:lpwstr>EasiNote5</vt:lpwstr>
  </op:property>
  <op:property fmtid="{D5CDD505-2E9C-101B-9397-08002B2CF9AE}" pid="3" name="ApplicationVersion">
    <vt:lpwstr>5.2.4.8714</vt:lpwstr>
  </op:property>
  <op:property fmtid="{D5CDD505-2E9C-101B-9397-08002B2CF9AE}" pid="4" name="EasiNoteCoursewareInfo">
    <vt:lpwstr>367f55bc-0855-40ba-9a29-a6910012319d:60</vt:lpwstr>
  </op:property>
  <op:property fmtid="{D5CDD505-2E9C-101B-9397-08002B2CF9AE}" pid="5" name="EasiNoteDocumentName">
    <vt:lpwstr>1.2 数据编码-3</vt:lpwstr>
  </op:property>
  <op:property fmtid="{D5CDD505-2E9C-101B-9397-08002B2CF9AE}" pid="6" name="EasiNoteAuthor">
    <vt:lpwstr>pmwlippnzuohqmlruzpgzko1264891j1</vt:lpwstr>
  </op:property>
  <op:property fmtid="{D5CDD505-2E9C-101B-9397-08002B2CF9AE}" pid="7" name="EasiNoteUpstreamCoursewareInfo_0">
    <vt:lpwstr>ed6027f8-2ba3-4672-9a4c-5af28417e36a</vt:lpwstr>
  </op:property>
  <op:property fmtid="{D5CDD505-2E9C-101B-9397-08002B2CF9AE}" pid="8" name="EasiNoteUpstreamCoursewareInfo_1">
    <vt:lpwstr>5a4cc8be-7608-47ab-8ae9-4073cf2a5dc7</vt:lpwstr>
  </op:property>
  <op:property fmtid="{D5CDD505-2E9C-101B-9397-08002B2CF9AE}" pid="9" name="EasiNoteUpstreamCoursewareInfo_2">
    <vt:lpwstr>367f55bc-0855-40ba-9a29-a6910012319d</vt:lpwstr>
  </op:property>
</op:Properties>
</file>