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jpg" ContentType="image/jpeg"/>
  <Default Extension="png" ContentType="image/png"/>
  <Default Extension="rels" ContentType="application/vnd.openxmlformats-package.relationship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6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20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21.xml" ContentType="application/vnd.openxmlformats-officedocument.presentationml.slideLayout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aba18f7c3eb741bb" /><Relationship Type="http://schemas.openxmlformats.org/officeDocument/2006/relationships/extended-properties" Target="/docProps/app.xml" Id="rId2" /><Relationship Type="http://schemas.openxmlformats.org/package/2006/relationships/metadata/core-properties" Target="/docProps/core.xml" Id="R444b9a1209304df2" /><Relationship Type="http://schemas.openxmlformats.org/officeDocument/2006/relationships/custom-properties" Target="/docProps/custom.xml" Id="Rd61429132ab34d78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/ppt/presProps.xml" Id="rId1" /><Relationship Type="http://schemas.openxmlformats.org/officeDocument/2006/relationships/viewProps" Target="/ppt/viewProps.xml" Id="rId2" /><Relationship Type="http://schemas.openxmlformats.org/officeDocument/2006/relationships/theme" Target="/ppt/theme/theme1.xml" Id="rId3" /><Relationship Type="http://schemas.openxmlformats.org/officeDocument/2006/relationships/tableStyles" Target="/ppt/tableStyles.xml" Id="rId4" /><Relationship Type="http://schemas.openxmlformats.org/officeDocument/2006/relationships/slideMaster" Target="/ppt/slideMasters/slideMaster1.xml" Id="rId5" /><Relationship Type="http://schemas.openxmlformats.org/officeDocument/2006/relationships/slide" Target="/ppt/slides/slide1.xml" Id="rId6" /><Relationship Type="http://schemas.openxmlformats.org/officeDocument/2006/relationships/slide" Target="/ppt/slides/slide2.xml" Id="rId7" /><Relationship Type="http://schemas.openxmlformats.org/officeDocument/2006/relationships/slide" Target="/ppt/slides/slide3.xml" Id="rId8" /><Relationship Type="http://schemas.openxmlformats.org/officeDocument/2006/relationships/slide" Target="/ppt/slides/slide4.xml" Id="rId9" /><Relationship Type="http://schemas.openxmlformats.org/officeDocument/2006/relationships/slide" Target="/ppt/slides/slide5.xml" Id="rId10" /><Relationship Type="http://schemas.openxmlformats.org/officeDocument/2006/relationships/slide" Target="/ppt/slides/slide6.xml" Id="rId11" /><Relationship Type="http://schemas.openxmlformats.org/officeDocument/2006/relationships/slide" Target="/ppt/slides/slide7.xml" Id="rId12" /><Relationship Type="http://schemas.openxmlformats.org/officeDocument/2006/relationships/slide" Target="/ppt/slides/slide8.xml" Id="rId13" /><Relationship Type="http://schemas.openxmlformats.org/officeDocument/2006/relationships/slide" Target="/ppt/slides/slide9.xml" Id="rId14" /><Relationship Type="http://schemas.openxmlformats.org/officeDocument/2006/relationships/slide" Target="/ppt/slides/slide10.xml" Id="rId15" /><Relationship Type="http://schemas.openxmlformats.org/officeDocument/2006/relationships/slide" Target="/ppt/slides/slide11.xml" Id="rId16" /><Relationship Type="http://schemas.openxmlformats.org/officeDocument/2006/relationships/slide" Target="/ppt/slides/slide12.xml" Id="rId17" /><Relationship Type="http://schemas.openxmlformats.org/officeDocument/2006/relationships/slide" Target="/ppt/slides/slide13.xml" Id="rId18" /><Relationship Type="http://schemas.openxmlformats.org/officeDocument/2006/relationships/slide" Target="/ppt/slides/slide14.xml" Id="rId19" /><Relationship Type="http://schemas.openxmlformats.org/officeDocument/2006/relationships/slide" Target="/ppt/slides/slide15.xml" Id="rId20" /><Relationship Type="http://schemas.openxmlformats.org/officeDocument/2006/relationships/slide" Target="/ppt/slides/slide16.xml" Id="rId21" /><Relationship Type="http://schemas.openxmlformats.org/officeDocument/2006/relationships/slide" Target="/ppt/slides/slide17.xml" Id="rId22" /><Relationship Type="http://schemas.openxmlformats.org/officeDocument/2006/relationships/slide" Target="/ppt/slides/slide18.xml" Id="rId23" /><Relationship Type="http://schemas.openxmlformats.org/officeDocument/2006/relationships/slide" Target="/ppt/slides/slide19.xml" Id="rId24" /><Relationship Type="http://schemas.openxmlformats.org/officeDocument/2006/relationships/slide" Target="/ppt/slides/slide20.xml" Id="rId25" /><Relationship Type="http://schemas.openxmlformats.org/officeDocument/2006/relationships/slide" Target="/ppt/slides/slide21.xml" Id="rId26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theme" Target="/ppt/theme/theme1.xml" Id="rId2" /><Relationship Type="http://schemas.openxmlformats.org/officeDocument/2006/relationships/slideLayout" Target="/ppt/slideLayouts/slideLayout2.xml" Id="rId3" /><Relationship Type="http://schemas.openxmlformats.org/officeDocument/2006/relationships/slideLayout" Target="/ppt/slideLayouts/slideLayout3.xml" Id="rId4" /><Relationship Type="http://schemas.openxmlformats.org/officeDocument/2006/relationships/slideLayout" Target="/ppt/slideLayouts/slideLayout4.xml" Id="rId5" /><Relationship Type="http://schemas.openxmlformats.org/officeDocument/2006/relationships/slideLayout" Target="/ppt/slideLayouts/slideLayout5.xml" Id="rId6" /><Relationship Type="http://schemas.openxmlformats.org/officeDocument/2006/relationships/slideLayout" Target="/ppt/slideLayouts/slideLayout6.xml" Id="rId7" /><Relationship Type="http://schemas.openxmlformats.org/officeDocument/2006/relationships/slideLayout" Target="/ppt/slideLayouts/slideLayout7.xml" Id="rId8" /><Relationship Type="http://schemas.openxmlformats.org/officeDocument/2006/relationships/slideLayout" Target="/ppt/slideLayouts/slideLayout8.xml" Id="rId9" /><Relationship Type="http://schemas.openxmlformats.org/officeDocument/2006/relationships/slideLayout" Target="/ppt/slideLayouts/slideLayout9.xml" Id="rId10" /><Relationship Type="http://schemas.openxmlformats.org/officeDocument/2006/relationships/slideLayout" Target="/ppt/slideLayouts/slideLayout10.xml" Id="rId11" /><Relationship Type="http://schemas.openxmlformats.org/officeDocument/2006/relationships/slideLayout" Target="/ppt/slideLayouts/slideLayout11.xml" Id="rId12" /><Relationship Type="http://schemas.openxmlformats.org/officeDocument/2006/relationships/slideLayout" Target="/ppt/slideLayouts/slideLayout12.xml" Id="rId13" /><Relationship Type="http://schemas.openxmlformats.org/officeDocument/2006/relationships/slideLayout" Target="/ppt/slideLayouts/slideLayout13.xml" Id="rId14" /><Relationship Type="http://schemas.openxmlformats.org/officeDocument/2006/relationships/slideLayout" Target="/ppt/slideLayouts/slideLayout14.xml" Id="rId15" /><Relationship Type="http://schemas.openxmlformats.org/officeDocument/2006/relationships/slideLayout" Target="/ppt/slideLayouts/slideLayout15.xml" Id="rId16" /><Relationship Type="http://schemas.openxmlformats.org/officeDocument/2006/relationships/slideLayout" Target="/ppt/slideLayouts/slideLayout16.xml" Id="rId17" /><Relationship Type="http://schemas.openxmlformats.org/officeDocument/2006/relationships/slideLayout" Target="/ppt/slideLayouts/slideLayout17.xml" Id="rId18" /><Relationship Type="http://schemas.openxmlformats.org/officeDocument/2006/relationships/slideLayout" Target="/ppt/slideLayouts/slideLayout18.xml" Id="rId19" /><Relationship Type="http://schemas.openxmlformats.org/officeDocument/2006/relationships/slideLayout" Target="/ppt/slideLayouts/slideLayout19.xml" Id="rId20" /><Relationship Type="http://schemas.openxmlformats.org/officeDocument/2006/relationships/slideLayout" Target="/ppt/slideLayouts/slideLayout20.xml" Id="rId21" /><Relationship Type="http://schemas.openxmlformats.org/officeDocument/2006/relationships/slideLayout" Target="/ppt/slideLayouts/slideLayout21.xml" Id="rId22" 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7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image" Target="/ppt/media/image.jpg" Id="rId2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0.xml" Id="rId1" /><Relationship Type="http://schemas.openxmlformats.org/officeDocument/2006/relationships/image" Target="/ppt/media/image37.png" Id="rId2" /><Relationship Type="http://schemas.openxmlformats.org/officeDocument/2006/relationships/image" Target="/ppt/media/image38.png" Id="rId3" /><Relationship Type="http://schemas.openxmlformats.org/officeDocument/2006/relationships/image" Target="/ppt/media/image39.png" Id="rId4" /><Relationship Type="http://schemas.openxmlformats.org/officeDocument/2006/relationships/image" Target="/ppt/media/image40.png" Id="rId5" /><Relationship Type="http://schemas.openxmlformats.org/officeDocument/2006/relationships/image" Target="/ppt/media/image41.png" Id="rId6" /><Relationship Type="http://schemas.openxmlformats.org/officeDocument/2006/relationships/image" Target="/ppt/media/image3.jpg" Id="rId7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Relationship Type="http://schemas.openxmlformats.org/officeDocument/2006/relationships/image" Target="/ppt/media/image42.png" Id="rId2" /><Relationship Type="http://schemas.openxmlformats.org/officeDocument/2006/relationships/image" Target="/ppt/media/image43.png" Id="rId3" /><Relationship Type="http://schemas.openxmlformats.org/officeDocument/2006/relationships/image" Target="/ppt/media/image44.png" Id="rId4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2.xml" Id="rId1" /><Relationship Type="http://schemas.openxmlformats.org/officeDocument/2006/relationships/image" Target="/ppt/media/image45.png" Id="rId2" /><Relationship Type="http://schemas.openxmlformats.org/officeDocument/2006/relationships/image" Target="/ppt/media/image46.png" Id="rId3" /><Relationship Type="http://schemas.openxmlformats.org/officeDocument/2006/relationships/image" Target="/ppt/media/image47.png" Id="rId4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3.xml" Id="rId1" /><Relationship Type="http://schemas.openxmlformats.org/officeDocument/2006/relationships/image" Target="/ppt/media/image48.png" Id="rId2" /><Relationship Type="http://schemas.openxmlformats.org/officeDocument/2006/relationships/image" Target="/ppt/media/image49.png" Id="rId3" /><Relationship Type="http://schemas.openxmlformats.org/officeDocument/2006/relationships/image" Target="/ppt/media/image50.png" Id="rId4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Id1" /><Relationship Type="http://schemas.openxmlformats.org/officeDocument/2006/relationships/image" Target="/ppt/media/image51.png" Id="rId2" /><Relationship Type="http://schemas.openxmlformats.org/officeDocument/2006/relationships/image" Target="/ppt/media/image52.png" Id="rId3" /><Relationship Type="http://schemas.openxmlformats.org/officeDocument/2006/relationships/image" Target="/ppt/media/image53.png" Id="rId4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5.xml" Id="rId1" /><Relationship Type="http://schemas.openxmlformats.org/officeDocument/2006/relationships/image" Target="/ppt/media/image54.png" Id="rId2" /><Relationship Type="http://schemas.openxmlformats.org/officeDocument/2006/relationships/image" Target="/ppt/media/image55.png" Id="rId3" /><Relationship Type="http://schemas.openxmlformats.org/officeDocument/2006/relationships/image" Target="/ppt/media/image56.png" Id="rId4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6.xml" Id="rId1" /><Relationship Type="http://schemas.openxmlformats.org/officeDocument/2006/relationships/image" Target="/ppt/media/image57.png" Id="rId2" /><Relationship Type="http://schemas.openxmlformats.org/officeDocument/2006/relationships/image" Target="/ppt/media/image58.png" Id="rId3" /><Relationship Type="http://schemas.openxmlformats.org/officeDocument/2006/relationships/image" Target="/ppt/media/image59.png" Id="rId4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7.xml" Id="rId1" /><Relationship Type="http://schemas.openxmlformats.org/officeDocument/2006/relationships/image" Target="/ppt/media/image60.png" Id="rId2" /><Relationship Type="http://schemas.openxmlformats.org/officeDocument/2006/relationships/image" Target="/ppt/media/image61.png" Id="rId3" /><Relationship Type="http://schemas.openxmlformats.org/officeDocument/2006/relationships/image" Target="/ppt/media/image62.png" Id="rId4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8.xml" Id="rId1" /><Relationship Type="http://schemas.openxmlformats.org/officeDocument/2006/relationships/image" Target="/ppt/media/image63.png" Id="rId2" /><Relationship Type="http://schemas.openxmlformats.org/officeDocument/2006/relationships/image" Target="/ppt/media/image64.png" Id="rId3" /><Relationship Type="http://schemas.openxmlformats.org/officeDocument/2006/relationships/image" Target="/ppt/media/image65.png" Id="rId4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9.xml" Id="rId1" /><Relationship Type="http://schemas.openxmlformats.org/officeDocument/2006/relationships/image" Target="/ppt/media/image66.png" Id="rId2" /><Relationship Type="http://schemas.openxmlformats.org/officeDocument/2006/relationships/image" Target="/ppt/media/image67.png" Id="rId3" /><Relationship Type="http://schemas.openxmlformats.org/officeDocument/2006/relationships/image" Target="/ppt/media/image68.png" Id="rId4" /><Relationship Type="http://schemas.openxmlformats.org/officeDocument/2006/relationships/image" Target="/ppt/media/image69.png" Id="rId5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.png" Id="rId2" /><Relationship Type="http://schemas.openxmlformats.org/officeDocument/2006/relationships/image" Target="/ppt/media/image2.png" Id="rId3" /><Relationship Type="http://schemas.openxmlformats.org/officeDocument/2006/relationships/image" Target="/ppt/media/image3.png" Id="rId4" /><Relationship Type="http://schemas.openxmlformats.org/officeDocument/2006/relationships/image" Target="/ppt/media/image4.png" Id="rId5" /><Relationship Type="http://schemas.openxmlformats.org/officeDocument/2006/relationships/image" Target="/ppt/media/image5.png" Id="rId6" /><Relationship Type="http://schemas.openxmlformats.org/officeDocument/2006/relationships/image" Target="/ppt/media/image6.png" Id="rId7" /><Relationship Type="http://schemas.openxmlformats.org/officeDocument/2006/relationships/image" Target="/ppt/media/image7.png" Id="rId8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0.xml" Id="rId1" /><Relationship Type="http://schemas.openxmlformats.org/officeDocument/2006/relationships/image" Target="/ppt/media/image70.png" Id="rId2" /><Relationship Type="http://schemas.openxmlformats.org/officeDocument/2006/relationships/image" Target="/ppt/media/image71.png" Id="rId3" /><Relationship Type="http://schemas.openxmlformats.org/officeDocument/2006/relationships/image" Target="/ppt/media/image72.png" Id="rId4" /></Relationships>
</file>

<file path=ppt/slides/_rels/slide2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Relationship Type="http://schemas.openxmlformats.org/officeDocument/2006/relationships/image" Target="/ppt/media/image73.png" Id="rId2" /><Relationship Type="http://schemas.openxmlformats.org/officeDocument/2006/relationships/image" Target="/ppt/media/image74.png" Id="rId3" /><Relationship Type="http://schemas.openxmlformats.org/officeDocument/2006/relationships/image" Target="/ppt/media/image75.png" Id="rId4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8.png" Id="rId2" /><Relationship Type="http://schemas.openxmlformats.org/officeDocument/2006/relationships/image" Target="/ppt/media/image9.png" Id="rId3" /><Relationship Type="http://schemas.openxmlformats.org/officeDocument/2006/relationships/image" Target="/ppt/media/image10.png" Id="rId4" /><Relationship Type="http://schemas.openxmlformats.org/officeDocument/2006/relationships/image" Target="/ppt/media/image2.jpg" Id="rId5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4.xml" Id="rId1" /><Relationship Type="http://schemas.openxmlformats.org/officeDocument/2006/relationships/image" Target="/ppt/media/image11.png" Id="rId2" /><Relationship Type="http://schemas.openxmlformats.org/officeDocument/2006/relationships/image" Target="/ppt/media/image12.png" Id="rId3" /><Relationship Type="http://schemas.openxmlformats.org/officeDocument/2006/relationships/image" Target="/ppt/media/image13.png" Id="rId4" /><Relationship Type="http://schemas.openxmlformats.org/officeDocument/2006/relationships/image" Target="/ppt/media/image14.png" Id="rId5" /><Relationship Type="http://schemas.openxmlformats.org/officeDocument/2006/relationships/image" Target="/ppt/media/image15.png" Id="rId6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16.png" Id="rId2" /><Relationship Type="http://schemas.openxmlformats.org/officeDocument/2006/relationships/image" Target="/ppt/media/image17.png" Id="rId3" /><Relationship Type="http://schemas.openxmlformats.org/officeDocument/2006/relationships/image" Target="/ppt/media/image18.png" Id="rId4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Id1" /><Relationship Type="http://schemas.openxmlformats.org/officeDocument/2006/relationships/image" Target="/ppt/media/image19.png" Id="rId2" /><Relationship Type="http://schemas.openxmlformats.org/officeDocument/2006/relationships/image" Target="/ppt/media/image20.png" Id="rId3" /><Relationship Type="http://schemas.openxmlformats.org/officeDocument/2006/relationships/image" Target="/ppt/media/image21.png" Id="rId4" /><Relationship Type="http://schemas.openxmlformats.org/officeDocument/2006/relationships/image" Target="/ppt/media/image22.png" Id="rId5" /><Relationship Type="http://schemas.openxmlformats.org/officeDocument/2006/relationships/image" Target="/ppt/media/image23.png" Id="rId6" /><Relationship Type="http://schemas.openxmlformats.org/officeDocument/2006/relationships/image" Target="/ppt/media/image24.png" Id="rId7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25.png" Id="rId2" /><Relationship Type="http://schemas.openxmlformats.org/officeDocument/2006/relationships/image" Target="/ppt/media/image26.png" Id="rId3" /><Relationship Type="http://schemas.openxmlformats.org/officeDocument/2006/relationships/image" Target="/ppt/media/image27.png" Id="rId4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Id1" /><Relationship Type="http://schemas.openxmlformats.org/officeDocument/2006/relationships/image" Target="/ppt/media/image28.png" Id="rId2" /><Relationship Type="http://schemas.openxmlformats.org/officeDocument/2006/relationships/image" Target="/ppt/media/image29.png" Id="rId3" /><Relationship Type="http://schemas.openxmlformats.org/officeDocument/2006/relationships/image" Target="/ppt/media/image30.png" Id="rId4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9.xml" Id="rId1" /><Relationship Type="http://schemas.openxmlformats.org/officeDocument/2006/relationships/image" Target="/ppt/media/image31.png" Id="rId2" /><Relationship Type="http://schemas.openxmlformats.org/officeDocument/2006/relationships/image" Target="/ppt/media/image32.png" Id="rId3" /><Relationship Type="http://schemas.openxmlformats.org/officeDocument/2006/relationships/image" Target="/ppt/media/image33.png" Id="rId4" /><Relationship Type="http://schemas.openxmlformats.org/officeDocument/2006/relationships/image" Target="/ppt/media/image34.png" Id="rId5" /><Relationship Type="http://schemas.openxmlformats.org/officeDocument/2006/relationships/image" Target="/ppt/media/image35.png" Id="rId6" /><Relationship Type="http://schemas.openxmlformats.org/officeDocument/2006/relationships/image" Target="/ppt/media/image36.png" Id="rId7" /></Relationships>
</file>

<file path=ppt/slides/slide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1"/>
          <p:cNvGrpSpPr/>
          <p:nvPr/>
        </p:nvGrpSpPr>
        <p:grpSpPr>
          <a:xfrm>
            <a:off x="4166979" y="1845190"/>
            <a:ext cx="7412978" cy="1679787"/>
            <a:chOff x="0" y="0"/>
            <a:chExt cx="7412978" cy="1679787"/>
          </a:xfrm>
        </p:grpSpPr>
        <p:sp>
          <p:nvSpPr>
            <p:cNvPr id="3" name="形状4"/>
            <p:cNvSpPr txBox="1"/>
            <p:nvPr/>
          </p:nvSpPr>
          <p:spPr>
            <a:xfrm>
              <a:off x="2019178" y="103399"/>
              <a:ext cx="5316257" cy="19050"/>
            </a:xfrm>
            <a:prstGeom prst="line"/>
            <a:solidFill>
              <a:srgbClr val="FFFFFF">
                <a:alpha val="0"/>
              </a:srgbClr>
            </a:solidFill>
            <a:ln w="9525">
              <a:solidFill>
                <a:srgbClr val="3DBECC">
                  <a:alpha val="100000"/>
                </a:srgbClr>
              </a:solidFill>
              <a:prstDash val="dash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4" name="形状5"/>
            <p:cNvSpPr txBox="1"/>
            <p:nvPr/>
          </p:nvSpPr>
          <p:spPr>
            <a:xfrm>
              <a:off x="7326791" y="94782"/>
              <a:ext cx="19050" cy="766895"/>
            </a:xfrm>
            <a:prstGeom prst="line"/>
            <a:solidFill>
              <a:srgbClr val="FFFFFF">
                <a:alpha val="0"/>
              </a:srgbClr>
            </a:solidFill>
            <a:ln w="9525">
              <a:solidFill>
                <a:srgbClr val="3DBECC">
                  <a:alpha val="100000"/>
                </a:srgbClr>
              </a:solidFill>
              <a:prstDash val="dash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5" name="形状6"/>
            <p:cNvSpPr txBox="1"/>
            <p:nvPr/>
          </p:nvSpPr>
          <p:spPr>
            <a:xfrm flipV="1">
              <a:off x="6964908" y="8613"/>
              <a:ext cx="448070" cy="1191"/>
            </a:xfrm>
            <a:prstGeom prst="line"/>
            <a:solidFill>
              <a:srgbClr val="FFFFFF">
                <a:alpha val="0"/>
              </a:srgbClr>
            </a:solidFill>
            <a:ln w="9525">
              <a:solidFill>
                <a:srgbClr val="3DBECC">
                  <a:alpha val="100000"/>
                </a:srgbClr>
              </a:solidFill>
              <a:prstDash val="dash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6" name="形状7"/>
            <p:cNvSpPr txBox="1"/>
            <p:nvPr/>
          </p:nvSpPr>
          <p:spPr>
            <a:xfrm>
              <a:off x="7404331" y="0"/>
              <a:ext cx="1191" cy="603141"/>
            </a:xfrm>
            <a:prstGeom prst="line"/>
            <a:solidFill>
              <a:srgbClr val="FFFFFF">
                <a:alpha val="0"/>
              </a:srgbClr>
            </a:solidFill>
            <a:ln w="9525">
              <a:solidFill>
                <a:srgbClr val="3DBECC">
                  <a:alpha val="100000"/>
                </a:srgbClr>
              </a:solidFill>
              <a:prstDash val="dash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7" name="形状1"/>
            <p:cNvSpPr txBox="1"/>
            <p:nvPr/>
          </p:nvSpPr>
          <p:spPr>
            <a:xfrm flipV="1">
              <a:off x="106370" y="1568163"/>
              <a:ext cx="7177335" cy="9801"/>
            </a:xfrm>
            <a:prstGeom prst="line"/>
            <a:solidFill>
              <a:srgbClr val="FFFFFF">
                <a:alpha val="0"/>
              </a:srgbClr>
            </a:solidFill>
            <a:ln w="9525">
              <a:solidFill>
                <a:srgbClr val="3DBECC">
                  <a:alpha val="100000"/>
                </a:srgbClr>
              </a:solidFill>
              <a:prstDash val="dash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8" name="形状2"/>
            <p:cNvSpPr txBox="1"/>
            <p:nvPr/>
          </p:nvSpPr>
          <p:spPr>
            <a:xfrm>
              <a:off x="7312757" y="1206279"/>
              <a:ext cx="19050" cy="361985"/>
            </a:xfrm>
            <a:prstGeom prst="line"/>
            <a:solidFill>
              <a:srgbClr val="FFFFFF">
                <a:alpha val="0"/>
              </a:srgbClr>
            </a:solidFill>
            <a:ln w="9525">
              <a:solidFill>
                <a:srgbClr val="3DBECC">
                  <a:alpha val="100000"/>
                </a:srgbClr>
              </a:solidFill>
              <a:prstDash val="dash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9" name="形状3"/>
            <p:cNvSpPr txBox="1"/>
            <p:nvPr/>
          </p:nvSpPr>
          <p:spPr>
            <a:xfrm>
              <a:off x="96591" y="1206060"/>
              <a:ext cx="19050" cy="361985"/>
            </a:xfrm>
            <a:prstGeom prst="line"/>
            <a:solidFill>
              <a:srgbClr val="FFFFFF">
                <a:alpha val="0"/>
              </a:srgbClr>
            </a:solidFill>
            <a:ln w="9525">
              <a:solidFill>
                <a:srgbClr val="3DBECC">
                  <a:alpha val="100000"/>
                </a:srgbClr>
              </a:solidFill>
              <a:prstDash val="dash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0" name="形状8"/>
            <p:cNvSpPr txBox="1"/>
            <p:nvPr/>
          </p:nvSpPr>
          <p:spPr>
            <a:xfrm rot="10800000" flipV="1">
              <a:off x="0" y="1669763"/>
              <a:ext cx="448070" cy="1191"/>
            </a:xfrm>
            <a:prstGeom prst="line"/>
            <a:solidFill>
              <a:srgbClr val="FFFFFF">
                <a:alpha val="0"/>
              </a:srgbClr>
            </a:solidFill>
            <a:ln w="9525">
              <a:solidFill>
                <a:srgbClr val="3DBECC">
                  <a:alpha val="100000"/>
                </a:srgbClr>
              </a:solidFill>
              <a:prstDash val="dash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1" name="形状9"/>
            <p:cNvSpPr txBox="1"/>
            <p:nvPr/>
          </p:nvSpPr>
          <p:spPr>
            <a:xfrm rot="10800000">
              <a:off x="2978" y="1284984"/>
              <a:ext cx="5669" cy="393401"/>
            </a:xfrm>
            <a:prstGeom prst="line"/>
            <a:solidFill>
              <a:srgbClr val="FFFFFF">
                <a:alpha val="0"/>
              </a:srgbClr>
            </a:solidFill>
            <a:ln w="9525">
              <a:solidFill>
                <a:srgbClr val="3DBECC">
                  <a:alpha val="100000"/>
                </a:srgbClr>
              </a:solidFill>
              <a:prstDash val="dash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2" name="形状10"/>
            <p:cNvSpPr txBox="1"/>
            <p:nvPr/>
          </p:nvSpPr>
          <p:spPr>
            <a:xfrm rot="10800000">
              <a:off x="6573151" y="1662543"/>
              <a:ext cx="814850" cy="1191"/>
            </a:xfrm>
            <a:prstGeom prst="line"/>
            <a:solidFill>
              <a:srgbClr val="FFFFFF">
                <a:alpha val="0"/>
              </a:srgbClr>
            </a:solidFill>
            <a:ln w="9525">
              <a:solidFill>
                <a:srgbClr val="3DBECC">
                  <a:alpha val="100000"/>
                </a:srgbClr>
              </a:solidFill>
              <a:prstDash val="dash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3" name="形状11"/>
            <p:cNvSpPr txBox="1"/>
            <p:nvPr/>
          </p:nvSpPr>
          <p:spPr>
            <a:xfrm rot="10800000">
              <a:off x="7388005" y="1317317"/>
              <a:ext cx="1191" cy="362470"/>
            </a:xfrm>
            <a:prstGeom prst="line"/>
            <a:solidFill>
              <a:srgbClr val="FFFFFF">
                <a:alpha val="0"/>
              </a:srgbClr>
            </a:solidFill>
            <a:ln w="9525">
              <a:solidFill>
                <a:srgbClr val="3DBECC">
                  <a:alpha val="100000"/>
                </a:srgbClr>
              </a:solidFill>
              <a:prstDash val="dash"/>
            </a:ln>
          </p:spPr>
          <p:txBody>
            <a:bodyPr anchor="ctr"/>
            <a:lstStyle/>
            <a:p>
              <a:pPr marL="0" algn="ctr"/>
            </a:p>
          </p:txBody>
        </p:sp>
      </p:grpSp>
      <p:sp>
        <p:nvSpPr>
          <p:cNvPr id="14" name="文本1"/>
          <p:cNvSpPr txBox="1"/>
          <p:nvPr/>
        </p:nvSpPr>
        <p:spPr>
          <a:xfrm>
            <a:off x="4397769" y="2205333"/>
            <a:ext cx="6949980" cy="1062101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5199" b="1" i="0" dirty="0">
                <a:solidFill>
                  <a:srgbClr val="FFFFFF">
                    <a:alpha val="100000"/>
                  </a:srgbClr>
                </a:solidFill>
                <a:effectLst>
                  <a:outerShdw blurRad="9525" dist="57150" dir="8100000" rotWithShape="0">
                    <a:srgbClr val="333333">
                      <a:alpha val="40000"/>
                    </a:srgbClr>
                  </a:outerShdw>
                </a:effectLst>
                <a:latin typeface="微软雅黑"/>
                <a:ea typeface="微软雅黑"/>
              </a:rPr>
              <a:t>1.2 数据编码2</a:t>
            </a:r>
            <a:r>
              <a:rPr lang="zh-CN" altLang="en-US" sz="4599" b="1" i="0" dirty="0">
                <a:solidFill>
                  <a:srgbClr val="FFFFFF">
                    <a:alpha val="100000"/>
                  </a:srgbClr>
                </a:solidFill>
                <a:effectLst>
                  <a:outerShdw blurRad="9525" dist="57150" dir="8100000" rotWithShape="0">
                    <a:srgbClr val="333333">
                      <a:alpha val="40000"/>
                    </a:srgbClr>
                  </a:outerShdw>
                </a:effectLst>
                <a:latin typeface="微软雅黑"/>
                <a:ea typeface="微软雅黑"/>
              </a:rPr>
              <a:t> 图像编码</a:t>
            </a:r>
          </a:p>
        </p:txBody>
      </p:sp>
      <p:sp>
        <p:nvSpPr>
          <p:cNvPr id="15" name="文本2"/>
          <p:cNvSpPr txBox="1"/>
          <p:nvPr/>
        </p:nvSpPr>
        <p:spPr>
          <a:xfrm>
            <a:off x="5338896" y="4622683"/>
            <a:ext cx="5067300" cy="576008"/>
          </a:xfrm>
          <a:prstGeom prst="rect">
            <a:avLst/>
          </a:prstGeom>
          <a:noFill/>
        </p:spPr>
        <p:txBody>
          <a:bodyPr anchor="t"/>
          <a:lstStyle/>
          <a:p>
            <a:pPr marL="0" algn="ctr"/>
            <a:r>
              <a:rPr lang="zh-CN" altLang="en-US" sz="2299" b="0" i="0" dirty="0">
                <a:solidFill>
                  <a:srgbClr val="00A4E3">
                    <a:alpha val="100000"/>
                  </a:srgbClr>
                </a:solidFill>
                <a:latin typeface="微软雅黑"/>
                <a:ea typeface="微软雅黑"/>
              </a:rPr>
              <a:t>四川省仪陇中学校  饶娟</a:t>
            </a:r>
          </a:p>
        </p:txBody>
      </p:sp>
      <p:sp>
        <p:nvSpPr>
          <p:cNvPr id="16" name="文本3"/>
          <p:cNvSpPr txBox="1"/>
          <p:nvPr/>
        </p:nvSpPr>
        <p:spPr>
          <a:xfrm>
            <a:off x="4033256" y="3606708"/>
            <a:ext cx="7827226" cy="1016222"/>
          </a:xfrm>
          <a:prstGeom prst="rect">
            <a:avLst/>
          </a:prstGeom>
          <a:noFill/>
        </p:spPr>
        <p:txBody>
          <a:bodyPr anchor="t"/>
          <a:lstStyle/>
          <a:p>
            <a:pPr marL="0" algn="ctr"/>
            <a:r>
              <a:rPr lang="zh-CN" altLang="en-US" sz="1899" b="1" i="0" dirty="0">
                <a:solidFill>
                  <a:srgbClr val="FFFFFF">
                    <a:alpha val="100000"/>
                  </a:srgbClr>
                </a:solidFill>
                <a:latin typeface="宋体"/>
                <a:ea typeface="宋体"/>
              </a:rPr>
              <a:t>什么是图像编码</a:t>
            </a:r>
          </a:p>
          <a:p>
            <a:pPr marL="0" algn="ctr"/>
            <a:r>
              <a:rPr lang="zh-CN" altLang="en-US" sz="1899" b="1" i="0" dirty="0">
                <a:solidFill>
                  <a:srgbClr val="FFFFFF">
                    <a:alpha val="100000"/>
                  </a:srgbClr>
                </a:solidFill>
                <a:latin typeface="宋体"/>
                <a:ea typeface="宋体"/>
              </a:rPr>
              <a:t>位图文件大小的计算</a:t>
            </a:r>
            <a:r>
              <a:rPr lang="zh-CN" altLang="en-US" sz="2399" b="0" i="0" dirty="0">
                <a:solidFill>
                  <a:srgbClr val="FFFFFF">
                    <a:alpha val="100000"/>
                  </a:srgbClr>
                </a:solidFill>
                <a:latin typeface="宋体"/>
                <a:ea typeface="宋体"/>
              </a:rPr>
              <a:t/>
            </a:r>
          </a:p>
          <a:p>
            <a:pPr marL="0" algn="ctr"/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0.xml><?xml version="1.0" encoding="utf-8"?>
<p:sld xmlns:p14="http://schemas.microsoft.com/office/powerpoint/2010/main"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630260" y="964006"/>
            <a:ext cx="10993707" cy="786003"/>
          </a:xfrm>
          <a:prstGeom prst="roundRect"/>
          <a:solidFill>
            <a:srgbClr val="FFFFFF">
              <a:alpha val="0"/>
            </a:srgbClr>
          </a:solidFill>
          <a:ln w="38100">
            <a:solidFill>
              <a:srgbClr val="2F5597">
                <a:alpha val="100000"/>
              </a:srgbClr>
            </a:solidFill>
            <a:prstDash val="sysDash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文本1"/>
          <p:cNvSpPr txBox="1"/>
          <p:nvPr/>
        </p:nvSpPr>
        <p:spPr>
          <a:xfrm>
            <a:off x="734863" y="917696"/>
            <a:ext cx="10946130" cy="83274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5000"/>
              </a:lnSpc>
            </a:pPr>
            <a:r>
              <a:rPr lang="zh-CN" altLang="en-US" sz="2800" b="0" i="0" dirty="0"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</a:rPr>
              <a:t>图像分辨率</a:t>
            </a:r>
            <a:r>
              <a: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=</a:t>
            </a: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图像</a:t>
            </a: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x</a:t>
            </a: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方向的像素数×图像</a:t>
            </a: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y</a:t>
            </a: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方向的像素数</a:t>
            </a:r>
          </a:p>
        </p:txBody>
      </p:sp>
      <p:graphicFrame>
        <p:nvGraphicFramePr>
          <p:cNvPr id="4" name="表格1">
            <a:extLst>
              <a:ext uri="{FF2B5EF4-FFF2-40B4-BE49-F238E27FC236}">
                <a16:creationId xmlns:a16="http://schemas.microsoft.com/office/drawing/2014/main" id="{62B2FBE6-5C8C-E811-489E-1440CA960B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567701"/>
              </p:ext>
            </p:extLst>
          </p:nvPr>
        </p:nvGraphicFramePr>
        <p:xfrm>
          <a:off x="937041" y="2271560"/>
          <a:ext cx="1043174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55727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296257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</a:tblGrid>
              <a:tr h="370840"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</a:tr>
              <a:tr h="370840"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</a:tr>
            </a:tbl>
          </a:graphicData>
        </a:graphic>
      </p:graphicFrame>
      <p:grpSp>
        <p:nvGrpSpPr>
          <p:cNvPr id="5" name="组合1"/>
          <p:cNvGrpSpPr/>
          <p:nvPr/>
        </p:nvGrpSpPr>
        <p:grpSpPr>
          <a:xfrm>
            <a:off x="188919" y="113871"/>
            <a:ext cx="755075" cy="729605"/>
            <a:chOff x="0" y="0"/>
            <a:chExt cx="755075" cy="729605"/>
          </a:xfrm>
        </p:grpSpPr>
        <p:pic>
          <p:nvPicPr>
            <p:cNvPr id="6" name="图片4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630" y="129004"/>
              <a:ext cx="451815" cy="471599"/>
            </a:xfrm>
            <a:prstGeom prst="rect">
              <a:avLst/>
            </a:prstGeom>
          </p:spPr>
        </p:pic>
        <p:pic>
          <p:nvPicPr>
            <p:cNvPr id="7" name="图片5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5905" t="20000" r="16459" b="16216"/>
            <a:stretch>
              <a:fillRect/>
            </a:stretch>
          </p:blipFill>
          <p:spPr>
            <a:xfrm>
              <a:off x="0" y="0"/>
              <a:ext cx="755075" cy="729605"/>
            </a:xfrm>
            <a:prstGeom prst="rect">
              <a:avLst/>
            </a:prstGeom>
          </p:spPr>
        </p:pic>
      </p:grpSp>
      <p:pic>
        <p:nvPicPr>
          <p:cNvPr id="8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0" t="93572" r="0" b="0"/>
          <a:stretch>
            <a:fillRect/>
          </a:stretch>
        </p:blipFill>
        <p:spPr>
          <a:xfrm>
            <a:off x="-85487" y="6418164"/>
            <a:ext cx="12277725" cy="440293"/>
          </a:xfrm>
          <a:prstGeom prst="rect">
            <a:avLst/>
          </a:prstGeom>
        </p:spPr>
      </p:pic>
      <p:sp>
        <p:nvSpPr>
          <p:cNvPr id="9" name="文本2"/>
          <p:cNvSpPr txBox="1"/>
          <p:nvPr/>
        </p:nvSpPr>
        <p:spPr>
          <a:xfrm>
            <a:off x="944089" y="169202"/>
            <a:ext cx="505271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799" b="1" i="0" dirty="0">
                <a:solidFill>
                  <a:srgbClr val="0071C2">
                    <a:alpha val="100000"/>
                  </a:srgbClr>
                </a:solidFill>
                <a:latin typeface="微软雅黑"/>
                <a:ea typeface="微软雅黑"/>
              </a:rPr>
              <a:t>编码的基本方式——图像编码</a:t>
            </a:r>
          </a:p>
        </p:txBody>
      </p:sp>
      <p:sp>
        <p:nvSpPr>
          <p:cNvPr id="10" name="文本3"/>
          <p:cNvSpPr txBox="1"/>
          <p:nvPr/>
        </p:nvSpPr>
        <p:spPr>
          <a:xfrm>
            <a:off x="361474" y="169545"/>
            <a:ext cx="40979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799" b="1" i="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</a:rPr>
              <a:t>3</a:t>
            </a:r>
          </a:p>
        </p:txBody>
      </p:sp>
      <p:sp>
        <p:nvSpPr>
          <p:cNvPr id="11" name="文本4"/>
          <p:cNvSpPr txBox="1"/>
          <p:nvPr/>
        </p:nvSpPr>
        <p:spPr>
          <a:xfrm>
            <a:off x="882110" y="3128010"/>
            <a:ext cx="10398919" cy="603383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200"/>
              </a:lnSpc>
            </a:pPr>
            <a:r>
              <a:rPr lang="zh-CN" altLang="en-US" sz="17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此黑白图像的分辨率为</a:t>
            </a:r>
            <a:r>
              <a:rPr lang="zh-CN" altLang="en-US" sz="1799" b="0" i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32</a:t>
            </a:r>
            <a:r>
              <a:rPr lang="zh-CN" altLang="en-US" sz="17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×</a:t>
            </a:r>
            <a:r>
              <a:rPr lang="zh-CN" altLang="en-US" sz="1799" b="0" i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2</a:t>
            </a:r>
          </a:p>
        </p:txBody>
      </p:sp>
      <p:pic>
        <p:nvPicPr>
          <p:cNvPr id="12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531" t="7870" r="73333" b="74074"/>
          <a:stretch>
            <a:fillRect/>
          </a:stretch>
        </p:blipFill>
        <p:spPr>
          <a:xfrm>
            <a:off x="4055278" y="4309062"/>
            <a:ext cx="2725223" cy="2289077"/>
          </a:xfrm>
          <a:prstGeom prst="rect">
            <a:avLst/>
          </a:prstGeom>
        </p:spPr>
      </p:pic>
      <p:pic>
        <p:nvPicPr>
          <p:cNvPr id="13" name="图片3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0" t="0" r="0" b="42242"/>
          <a:stretch>
            <a:fillRect/>
          </a:stretch>
        </p:blipFill>
        <p:spPr>
          <a:xfrm>
            <a:off x="7357824" y="3626244"/>
            <a:ext cx="3326288" cy="2971800"/>
          </a:xfrm>
          <a:prstGeom prst="rect">
            <a:avLst/>
          </a:prstGeom>
        </p:spPr>
      </p:pic>
      <p:grpSp>
        <p:nvGrpSpPr>
          <p:cNvPr id="14" name="组合2"/>
          <p:cNvGrpSpPr/>
          <p:nvPr/>
        </p:nvGrpSpPr>
        <p:grpSpPr>
          <a:xfrm>
            <a:off x="610848" y="3807209"/>
            <a:ext cx="4064794" cy="2602976"/>
            <a:chOff x="0" y="0"/>
            <a:chExt cx="4064794" cy="2602976"/>
          </a:xfrm>
        </p:grpSpPr>
        <p:pic>
          <p:nvPicPr>
            <p:cNvPr id="15" name="图片6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1814" y="0"/>
              <a:ext cx="2281237" cy="2281238"/>
            </a:xfrm>
            <a:prstGeom prst="rect">
              <a:avLst/>
            </a:prstGeom>
          </p:spPr>
        </p:pic>
        <p:sp>
          <p:nvSpPr>
            <p:cNvPr id="16" name="文本5"/>
            <p:cNvSpPr txBox="1"/>
            <p:nvPr/>
          </p:nvSpPr>
          <p:spPr>
            <a:xfrm>
              <a:off x="0" y="1999593"/>
              <a:ext cx="4064794" cy="603383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200"/>
                </a:lnSpc>
              </a:pPr>
              <a:r>
                <a:rPr lang="zh-CN" altLang="en-US" sz="1799" b="0" i="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</a:rPr>
                <a:t>在windows中，如何查看文件分辨率?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42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4" grpId="0" animBg="1"/>
      <p:bldP spid="12" grpId="0" animBg="1"/>
      <p:bldP spid="13" grpId="0" animBg="1"/>
    </p:bldLst>
  </p:timing>
</p:sld>
</file>

<file path=ppt/slides/slide11.xml><?xml version="1.0" encoding="utf-8"?>
<p:sld xmlns:p14="http://schemas.microsoft.com/office/powerpoint/2010/main"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630260" y="964006"/>
            <a:ext cx="10993707" cy="786003"/>
          </a:xfrm>
          <a:prstGeom prst="roundRect"/>
          <a:solidFill>
            <a:srgbClr val="FFFFFF">
              <a:alpha val="0"/>
            </a:srgbClr>
          </a:solidFill>
          <a:ln w="38100">
            <a:solidFill>
              <a:srgbClr val="2F5597">
                <a:alpha val="100000"/>
              </a:srgbClr>
            </a:solidFill>
            <a:prstDash val="sysDash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graphicFrame>
        <p:nvGraphicFramePr>
          <p:cNvPr id="3" name="表格1">
            <a:extLst>
              <a:ext uri="{FF2B5EF4-FFF2-40B4-BE49-F238E27FC236}">
                <a16:creationId xmlns:a16="http://schemas.microsoft.com/office/drawing/2014/main" id="{62B2FBE6-5C8C-E811-489E-1440CA960B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567701"/>
              </p:ext>
            </p:extLst>
          </p:nvPr>
        </p:nvGraphicFramePr>
        <p:xfrm>
          <a:off x="937041" y="2271560"/>
          <a:ext cx="1043174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55727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296257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</a:tblGrid>
              <a:tr h="370840"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</a:tr>
              <a:tr h="370840"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</a:tr>
            </a:tbl>
          </a:graphicData>
        </a:graphic>
      </p:graphicFrame>
      <p:grpSp>
        <p:nvGrpSpPr>
          <p:cNvPr id="4" name="组合1"/>
          <p:cNvGrpSpPr/>
          <p:nvPr/>
        </p:nvGrpSpPr>
        <p:grpSpPr>
          <a:xfrm>
            <a:off x="188919" y="113871"/>
            <a:ext cx="755075" cy="729605"/>
            <a:chOff x="0" y="0"/>
            <a:chExt cx="755075" cy="729605"/>
          </a:xfrm>
        </p:grpSpPr>
        <p:pic>
          <p:nvPicPr>
            <p:cNvPr id="5" name="图片2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630" y="129004"/>
              <a:ext cx="451815" cy="471599"/>
            </a:xfrm>
            <a:prstGeom prst="rect">
              <a:avLst/>
            </a:prstGeom>
          </p:spPr>
        </p:pic>
        <p:pic>
          <p:nvPicPr>
            <p:cNvPr id="6" name="图片3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5905" t="20000" r="16459" b="16216"/>
            <a:stretch>
              <a:fillRect/>
            </a:stretch>
          </p:blipFill>
          <p:spPr>
            <a:xfrm>
              <a:off x="0" y="0"/>
              <a:ext cx="755075" cy="729605"/>
            </a:xfrm>
            <a:prstGeom prst="rect">
              <a:avLst/>
            </a:prstGeom>
          </p:spPr>
        </p:pic>
      </p:grpSp>
      <p:pic>
        <p:nvPicPr>
          <p:cNvPr id="7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0" t="93572" r="0" b="0"/>
          <a:stretch>
            <a:fillRect/>
          </a:stretch>
        </p:blipFill>
        <p:spPr>
          <a:xfrm>
            <a:off x="-85487" y="6418164"/>
            <a:ext cx="12277725" cy="440293"/>
          </a:xfrm>
          <a:prstGeom prst="rect">
            <a:avLst/>
          </a:prstGeom>
        </p:spPr>
      </p:pic>
      <p:sp>
        <p:nvSpPr>
          <p:cNvPr id="8" name="文本1"/>
          <p:cNvSpPr txBox="1"/>
          <p:nvPr/>
        </p:nvSpPr>
        <p:spPr>
          <a:xfrm>
            <a:off x="944089" y="169202"/>
            <a:ext cx="505271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799" b="1" i="0" dirty="0">
                <a:solidFill>
                  <a:srgbClr val="0071C2">
                    <a:alpha val="100000"/>
                  </a:srgbClr>
                </a:solidFill>
                <a:latin typeface="微软雅黑"/>
                <a:ea typeface="微软雅黑"/>
              </a:rPr>
              <a:t>编码的基本方式——图像编码</a:t>
            </a:r>
          </a:p>
        </p:txBody>
      </p:sp>
      <p:sp>
        <p:nvSpPr>
          <p:cNvPr id="9" name="文本2"/>
          <p:cNvSpPr txBox="1"/>
          <p:nvPr/>
        </p:nvSpPr>
        <p:spPr>
          <a:xfrm>
            <a:off x="361474" y="169545"/>
            <a:ext cx="40979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799" b="1" i="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</a:rPr>
              <a:t>3</a:t>
            </a:r>
          </a:p>
        </p:txBody>
      </p:sp>
      <p:sp>
        <p:nvSpPr>
          <p:cNvPr id="10" name="文本3"/>
          <p:cNvSpPr txBox="1"/>
          <p:nvPr/>
        </p:nvSpPr>
        <p:spPr>
          <a:xfrm>
            <a:off x="853935" y="3128210"/>
            <a:ext cx="10398919" cy="603383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200"/>
              </a:lnSpc>
            </a:pPr>
            <a:r>
              <a:rPr lang="zh-CN" altLang="en-US" sz="17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此黑白图像包含的</a:t>
            </a:r>
            <a:r>
              <a:rPr lang="zh-CN" altLang="en-US" sz="1799" b="0" i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图形数据为32</a:t>
            </a:r>
            <a:r>
              <a:rPr lang="zh-CN" altLang="en-US" sz="17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×</a:t>
            </a:r>
            <a:r>
              <a:rPr lang="zh-CN" altLang="en-US" sz="1799" b="0" i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2</a:t>
            </a:r>
            <a:r>
              <a:rPr lang="zh-CN" altLang="en-US" sz="17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×1</a:t>
            </a:r>
            <a:r>
              <a:rPr lang="zh-CN" altLang="en-US" sz="1799" b="0" i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÷8=8B      </a:t>
            </a:r>
          </a:p>
        </p:txBody>
      </p:sp>
      <p:sp>
        <p:nvSpPr>
          <p:cNvPr id="11" name="文本4"/>
          <p:cNvSpPr txBox="1"/>
          <p:nvPr/>
        </p:nvSpPr>
        <p:spPr>
          <a:xfrm>
            <a:off x="771182" y="1047874"/>
            <a:ext cx="10946130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0" i="0" dirty="0"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</a:rPr>
              <a:t>图形数据=</a:t>
            </a:r>
            <a:r>
              <a: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图像分辨率×图像量化位数÷8  </a:t>
            </a:r>
          </a:p>
        </p:txBody>
      </p:sp>
      <p:grpSp>
        <p:nvGrpSpPr>
          <p:cNvPr id="12" name="组合2"/>
          <p:cNvGrpSpPr/>
          <p:nvPr/>
        </p:nvGrpSpPr>
        <p:grpSpPr>
          <a:xfrm>
            <a:off x="540" y="4247836"/>
            <a:ext cx="12223356" cy="1885273"/>
            <a:chOff x="0" y="0"/>
            <a:chExt cx="12223356" cy="1885273"/>
          </a:xfrm>
        </p:grpSpPr>
        <p:sp>
          <p:nvSpPr>
            <p:cNvPr id="13" name="形状2"/>
            <p:cNvSpPr txBox="1"/>
            <p:nvPr/>
          </p:nvSpPr>
          <p:spPr>
            <a:xfrm>
              <a:off x="0" y="559965"/>
              <a:ext cx="12223356" cy="1242003"/>
            </a:xfrm>
            <a:prstGeom prst="rect"/>
            <a:solidFill>
              <a:srgbClr val="2F5597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  <a:effectLst>
              <a:outerShdw blurRad="50800" dist="38100" dir="1080000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4" name="形状3"/>
            <p:cNvSpPr txBox="1"/>
            <p:nvPr/>
          </p:nvSpPr>
          <p:spPr>
            <a:xfrm>
              <a:off x="620249" y="404383"/>
              <a:ext cx="11127257" cy="671478"/>
            </a:xfrm>
            <a:prstGeom prst="rect"/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5" name="文本5"/>
            <p:cNvSpPr txBox="1"/>
            <p:nvPr/>
          </p:nvSpPr>
          <p:spPr>
            <a:xfrm>
              <a:off x="194386" y="0"/>
              <a:ext cx="11728829" cy="1885273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600"/>
                </a:lnSpc>
              </a:pPr>
              <a:r>
                <a:rPr lang="zh-CN" altLang="en-US" sz="1999" b="1" i="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</a:rPr>
                <a:t>知识回顾： </a:t>
              </a:r>
            </a:p>
            <a:p>
              <a:pPr marL="0" algn="l"/>
              <a:r>
                <a:rPr lang="zh-CN" altLang="en-US" sz="1999" b="1" i="0" dirty="0">
                  <a:solidFill>
                    <a:srgbClr val="FFFFFF">
                      <a:alpha val="100000"/>
                    </a:srgbClr>
                  </a:solidFill>
                  <a:latin typeface="微软雅黑"/>
                  <a:ea typeface="微软雅黑"/>
                </a:rPr>
                <a:t/>
              </a:r>
            </a:p>
            <a:p>
              <a:pPr marL="0" algn="l">
                <a:lnSpc>
                  <a:spcPts val="3600"/>
                </a:lnSpc>
              </a:pPr>
              <a:r>
                <a:rPr lang="zh-CN" altLang="en-US" sz="1999" b="1" i="0" dirty="0">
                  <a:solidFill>
                    <a:srgbClr val="FFFFFF">
                      <a:alpha val="100000"/>
                    </a:srgbClr>
                  </a:solidFill>
                  <a:latin typeface="微软雅黑"/>
                  <a:ea typeface="微软雅黑"/>
                </a:rPr>
                <a:t>在计算机二进制数系统中，每个0或1就是一个位（bit)，8个位就称为一个字节（Byte)，即1B=8b</a:t>
              </a:r>
            </a:p>
            <a:p>
              <a:pPr marL="0" algn="l"/>
            </a:p>
          </p:txBody>
        </p:sp>
      </p:grp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42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</p:bldLst>
  </p:timing>
</p:sld>
</file>

<file path=ppt/slides/slide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1"/>
          <p:cNvGrpSpPr/>
          <p:nvPr/>
        </p:nvGrpSpPr>
        <p:grpSpPr>
          <a:xfrm>
            <a:off x="188919" y="113871"/>
            <a:ext cx="755075" cy="729605"/>
            <a:chOff x="0" y="0"/>
            <a:chExt cx="755075" cy="729605"/>
          </a:xfrm>
        </p:grpSpPr>
        <p:pic>
          <p:nvPicPr>
            <p:cNvPr id="3" name="图片2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630" y="129004"/>
              <a:ext cx="451815" cy="471599"/>
            </a:xfrm>
            <a:prstGeom prst="rect">
              <a:avLst/>
            </a:prstGeom>
          </p:spPr>
        </p:pic>
        <p:pic>
          <p:nvPicPr>
            <p:cNvPr id="4" name="图片3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5905" t="20000" r="16459" b="16216"/>
            <a:stretch>
              <a:fillRect/>
            </a:stretch>
          </p:blipFill>
          <p:spPr>
            <a:xfrm>
              <a:off x="0" y="0"/>
              <a:ext cx="755075" cy="729605"/>
            </a:xfrm>
            <a:prstGeom prst="rect">
              <a:avLst/>
            </a:prstGeom>
          </p:spPr>
        </p:pic>
      </p:grpSp>
      <p:pic>
        <p:nvPicPr>
          <p:cNvPr id="5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0" t="93572" r="0" b="0"/>
          <a:stretch>
            <a:fillRect/>
          </a:stretch>
        </p:blipFill>
        <p:spPr>
          <a:xfrm>
            <a:off x="-85487" y="6418164"/>
            <a:ext cx="12277725" cy="440293"/>
          </a:xfrm>
          <a:prstGeom prst="rect">
            <a:avLst/>
          </a:prstGeom>
        </p:spPr>
      </p:pic>
      <p:sp>
        <p:nvSpPr>
          <p:cNvPr id="6" name="文本1"/>
          <p:cNvSpPr txBox="1"/>
          <p:nvPr/>
        </p:nvSpPr>
        <p:spPr>
          <a:xfrm>
            <a:off x="944089" y="169202"/>
            <a:ext cx="505271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799" b="1" i="0" dirty="0">
                <a:solidFill>
                  <a:srgbClr val="0071C2">
                    <a:alpha val="100000"/>
                  </a:srgbClr>
                </a:solidFill>
                <a:latin typeface="微软雅黑"/>
                <a:ea typeface="微软雅黑"/>
              </a:rPr>
              <a:t>编码的基本方式——图像编码</a:t>
            </a:r>
          </a:p>
        </p:txBody>
      </p:sp>
      <p:sp>
        <p:nvSpPr>
          <p:cNvPr id="7" name="文本2"/>
          <p:cNvSpPr txBox="1"/>
          <p:nvPr/>
        </p:nvSpPr>
        <p:spPr>
          <a:xfrm>
            <a:off x="361474" y="169545"/>
            <a:ext cx="40979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799" b="1" i="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</a:rPr>
              <a:t>3</a:t>
            </a:r>
          </a:p>
        </p:txBody>
      </p:sp>
      <p:grpSp>
        <p:nvGrpSpPr>
          <p:cNvPr id="8" name="组合2"/>
          <p:cNvGrpSpPr/>
          <p:nvPr/>
        </p:nvGrpSpPr>
        <p:grpSpPr>
          <a:xfrm>
            <a:off x="842353" y="820017"/>
            <a:ext cx="11022701" cy="1047644"/>
            <a:chOff x="0" y="0"/>
            <a:chExt cx="11022701" cy="1047644"/>
          </a:xfrm>
        </p:grpSpPr>
        <p:sp>
          <p:nvSpPr>
            <p:cNvPr id="9" name="形状3"/>
            <p:cNvSpPr txBox="1"/>
            <p:nvPr/>
          </p:nvSpPr>
          <p:spPr>
            <a:xfrm>
              <a:off x="4143" y="83991"/>
              <a:ext cx="2291450" cy="523221"/>
            </a:xfrm>
            <a:prstGeom prst="rect"/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0" name="文本3"/>
            <p:cNvSpPr txBox="1"/>
            <p:nvPr/>
          </p:nvSpPr>
          <p:spPr>
            <a:xfrm>
              <a:off x="0" y="0"/>
              <a:ext cx="11022701" cy="1047644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300"/>
                </a:lnSpc>
              </a:pPr>
              <a:r>
                <a:rPr lang="zh-CN" altLang="en-US" sz="2800" b="0" i="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</a:rPr>
                <a:t>一个位图文件除了包含图形数据，还包括文件头、位图信息头、颜色信息、图形数据等几部分</a:t>
              </a:r>
            </a:p>
          </p:txBody>
        </p:sp>
      </p:grpSp>
      <p:grpSp>
        <p:nvGrpSpPr>
          <p:cNvPr id="11" name="组合3"/>
          <p:cNvGrpSpPr/>
          <p:nvPr/>
        </p:nvGrpSpPr>
        <p:grpSpPr>
          <a:xfrm>
            <a:off x="140608" y="1968837"/>
            <a:ext cx="11825605" cy="619068"/>
            <a:chOff x="0" y="0"/>
            <a:chExt cx="11825605" cy="619068"/>
          </a:xfrm>
        </p:grpSpPr>
        <p:sp>
          <p:nvSpPr>
            <p:cNvPr id="12" name="形状4"/>
            <p:cNvSpPr txBox="1"/>
            <p:nvPr/>
          </p:nvSpPr>
          <p:spPr>
            <a:xfrm>
              <a:off x="3810" y="49530"/>
              <a:ext cx="11821795" cy="523220"/>
            </a:xfrm>
            <a:prstGeom prst="rect"/>
            <a:solidFill>
              <a:srgbClr val="2F5597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3" name="文本4"/>
            <p:cNvSpPr txBox="1"/>
            <p:nvPr/>
          </p:nvSpPr>
          <p:spPr>
            <a:xfrm>
              <a:off x="0" y="0"/>
              <a:ext cx="11821795" cy="619068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ctr">
                <a:lnSpc>
                  <a:spcPts val="3300"/>
                </a:lnSpc>
              </a:pPr>
              <a:r>
                <a:rPr lang="zh-CN" altLang="en-US" sz="2800" b="1" i="0" dirty="0">
                  <a:solidFill>
                    <a:srgbClr val="FFFFFF">
                      <a:alpha val="100000"/>
                    </a:srgbClr>
                  </a:solidFill>
                  <a:latin typeface="微软雅黑"/>
                  <a:ea typeface="微软雅黑"/>
                </a:rPr>
                <a:t>位图文件的大小</a:t>
              </a:r>
              <a:r>
                <a:rPr lang="zh-CN" altLang="en-US" sz="2800" b="1" i="0" dirty="0">
                  <a:solidFill>
                    <a:srgbClr val="FFFFFF">
                      <a:alpha val="100000"/>
                    </a:srgbClr>
                  </a:solidFill>
                  <a:latin typeface="Arial"/>
                  <a:ea typeface="Arial"/>
                </a:rPr>
                <a:t>=</a:t>
              </a:r>
              <a:r>
                <a:rPr lang="zh-CN" altLang="en-US" sz="2800" b="1" i="0" dirty="0">
                  <a:solidFill>
                    <a:srgbClr val="FFFFFF">
                      <a:alpha val="100000"/>
                    </a:srgbClr>
                  </a:solidFill>
                  <a:latin typeface="微软雅黑"/>
                  <a:ea typeface="微软雅黑"/>
                </a:rPr>
                <a:t>文件头</a:t>
              </a:r>
              <a:r>
                <a:rPr lang="zh-CN" altLang="en-US" sz="2800" b="1" i="0" dirty="0">
                  <a:solidFill>
                    <a:srgbClr val="FFFFFF">
                      <a:alpha val="100000"/>
                    </a:srgbClr>
                  </a:solidFill>
                  <a:latin typeface="Arial"/>
                  <a:ea typeface="Arial"/>
                </a:rPr>
                <a:t>+</a:t>
              </a:r>
              <a:r>
                <a:rPr lang="zh-CN" altLang="en-US" sz="2800" b="1" i="0" dirty="0">
                  <a:solidFill>
                    <a:srgbClr val="FFFFFF">
                      <a:alpha val="100000"/>
                    </a:srgbClr>
                  </a:solidFill>
                  <a:latin typeface="微软雅黑"/>
                  <a:ea typeface="微软雅黑"/>
                </a:rPr>
                <a:t>信息头</a:t>
              </a:r>
              <a:r>
                <a:rPr lang="zh-CN" altLang="en-US" sz="2800" b="1" i="0" dirty="0">
                  <a:solidFill>
                    <a:srgbClr val="FFFFFF">
                      <a:alpha val="100000"/>
                    </a:srgbClr>
                  </a:solidFill>
                  <a:latin typeface="Arial"/>
                  <a:ea typeface="Arial"/>
                </a:rPr>
                <a:t>+</a:t>
              </a:r>
              <a:r>
                <a:rPr lang="zh-CN" altLang="en-US" sz="2800" b="1" i="0" dirty="0">
                  <a:solidFill>
                    <a:srgbClr val="FFFFFF">
                      <a:alpha val="100000"/>
                    </a:srgbClr>
                  </a:solidFill>
                  <a:latin typeface="微软雅黑"/>
                  <a:ea typeface="微软雅黑"/>
                </a:rPr>
                <a:t>颜色表项</a:t>
              </a:r>
              <a:r>
                <a:rPr lang="zh-CN" altLang="en-US" sz="2800" b="1" i="0" dirty="0">
                  <a:solidFill>
                    <a:srgbClr val="FFFFFF">
                      <a:alpha val="100000"/>
                    </a:srgbClr>
                  </a:solidFill>
                  <a:latin typeface="Arial"/>
                  <a:ea typeface="Arial"/>
                </a:rPr>
                <a:t>+</a:t>
              </a:r>
              <a:r>
                <a:rPr lang="zh-CN" altLang="en-US" sz="2800" b="1" i="0" dirty="0">
                  <a:solidFill>
                    <a:srgbClr val="FFFFFF">
                      <a:alpha val="100000"/>
                    </a:srgbClr>
                  </a:solidFill>
                  <a:latin typeface="微软雅黑"/>
                  <a:ea typeface="微软雅黑"/>
                </a:rPr>
                <a:t>图像分辨率×图像量化位数÷</a:t>
              </a:r>
              <a:r>
                <a:rPr lang="zh-CN" altLang="en-US" sz="2800" b="1" i="0" dirty="0">
                  <a:solidFill>
                    <a:srgbClr val="FFFFFF">
                      <a:alpha val="100000"/>
                    </a:srgbClr>
                  </a:solidFill>
                  <a:latin typeface="Arial"/>
                  <a:ea typeface="Arial"/>
                </a:rPr>
                <a:t>8</a:t>
              </a:r>
            </a:p>
          </p:txBody>
        </p:sp>
      </p:grpSp>
      <p:sp>
        <p:nvSpPr>
          <p:cNvPr id="14" name="形状1"/>
          <p:cNvSpPr txBox="1"/>
          <p:nvPr/>
        </p:nvSpPr>
        <p:spPr>
          <a:xfrm flipH="1">
            <a:off x="3050387" y="2531648"/>
            <a:ext cx="506843" cy="666438"/>
          </a:xfrm>
          <a:prstGeom prst="straightConnector1"/>
          <a:solidFill>
            <a:srgbClr val="FFFFFF">
              <a:alpha val="0"/>
            </a:srgbClr>
          </a:solidFill>
          <a:ln w="28575">
            <a:solidFill>
              <a:srgbClr val="2F5597">
                <a:alpha val="100000"/>
              </a:srgbClr>
            </a:solidFill>
            <a:prstDash val="solid"/>
            <a:headEnd type="none" w="med" len="med"/>
            <a:tailEnd type="triangle" w="med" len="med"/>
          </a:ln>
        </p:spPr>
        <p:txBody>
          <a:bodyPr anchor="ctr"/>
          <a:lstStyle/>
          <a:p>
            <a:pPr marL="0" algn="ctr"/>
          </a:p>
        </p:txBody>
      </p:sp>
      <p:grpSp>
        <p:nvGrpSpPr>
          <p:cNvPr id="15" name="组合4"/>
          <p:cNvGrpSpPr/>
          <p:nvPr/>
        </p:nvGrpSpPr>
        <p:grpSpPr>
          <a:xfrm>
            <a:off x="288882" y="3154520"/>
            <a:ext cx="3402993" cy="1292505"/>
            <a:chOff x="0" y="0"/>
            <a:chExt cx="3402993" cy="1292505"/>
          </a:xfrm>
        </p:grpSpPr>
        <p:sp>
          <p:nvSpPr>
            <p:cNvPr id="16" name="形状5"/>
            <p:cNvSpPr txBox="1"/>
            <p:nvPr/>
          </p:nvSpPr>
          <p:spPr>
            <a:xfrm>
              <a:off x="3810" y="49530"/>
              <a:ext cx="3399183" cy="1200329"/>
            </a:xfrm>
            <a:prstGeom prst="rect"/>
            <a:solidFill>
              <a:srgbClr val="FFFFFF">
                <a:alpha val="0"/>
              </a:srgbClr>
            </a:solidFill>
            <a:ln w="28575">
              <a:solidFill>
                <a:srgbClr val="2F5597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7" name="文本5"/>
            <p:cNvSpPr txBox="1"/>
            <p:nvPr/>
          </p:nvSpPr>
          <p:spPr>
            <a:xfrm>
              <a:off x="0" y="0"/>
              <a:ext cx="3399183" cy="129250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800"/>
                </a:lnSpc>
              </a:pPr>
              <a:r>
                <a:rPr lang="zh-CN" altLang="en-US" sz="2400" b="0" i="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</a:rPr>
                <a:t>包含文件的类型、大小和位图起始位置等信息，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共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Arial"/>
                  <a:ea typeface="Arial"/>
                </a:rPr>
                <a:t>14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个字节。</a:t>
              </a:r>
            </a:p>
          </p:txBody>
        </p:sp>
      </p:grpSp>
      <p:sp>
        <p:nvSpPr>
          <p:cNvPr id="18" name="形状2"/>
          <p:cNvSpPr txBox="1"/>
          <p:nvPr/>
        </p:nvSpPr>
        <p:spPr>
          <a:xfrm>
            <a:off x="4789682" y="2531648"/>
            <a:ext cx="258043" cy="666438"/>
          </a:xfrm>
          <a:prstGeom prst="straightConnector1"/>
          <a:solidFill>
            <a:srgbClr val="FFFFFF">
              <a:alpha val="0"/>
            </a:srgbClr>
          </a:solidFill>
          <a:ln w="28575">
            <a:solidFill>
              <a:srgbClr val="2F5597">
                <a:alpha val="100000"/>
              </a:srgbClr>
            </a:solidFill>
            <a:prstDash val="solid"/>
            <a:headEnd type="none" w="med" len="med"/>
            <a:tailEnd type="triangle" w="med" len="med"/>
          </a:ln>
        </p:spPr>
        <p:txBody>
          <a:bodyPr anchor="ctr"/>
          <a:lstStyle/>
          <a:p>
            <a:pPr marL="0" algn="ctr"/>
          </a:p>
        </p:txBody>
      </p:sp>
      <p:grpSp>
        <p:nvGrpSpPr>
          <p:cNvPr id="19" name="组合5"/>
          <p:cNvGrpSpPr/>
          <p:nvPr/>
        </p:nvGrpSpPr>
        <p:grpSpPr>
          <a:xfrm>
            <a:off x="3994054" y="3148556"/>
            <a:ext cx="3402993" cy="925170"/>
            <a:chOff x="0" y="0"/>
            <a:chExt cx="3402993" cy="925170"/>
          </a:xfrm>
        </p:grpSpPr>
        <p:sp>
          <p:nvSpPr>
            <p:cNvPr id="20" name="形状6"/>
            <p:cNvSpPr txBox="1"/>
            <p:nvPr/>
          </p:nvSpPr>
          <p:spPr>
            <a:xfrm>
              <a:off x="3810" y="49530"/>
              <a:ext cx="3399183" cy="830997"/>
            </a:xfrm>
            <a:prstGeom prst="rect"/>
            <a:solidFill>
              <a:srgbClr val="FFFFFF">
                <a:alpha val="0"/>
              </a:srgbClr>
            </a:solidFill>
            <a:ln w="28575">
              <a:solidFill>
                <a:srgbClr val="2F5597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1" name="文本6"/>
            <p:cNvSpPr txBox="1"/>
            <p:nvPr/>
          </p:nvSpPr>
          <p:spPr>
            <a:xfrm>
              <a:off x="0" y="0"/>
              <a:ext cx="3399183" cy="92517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800"/>
                </a:lnSpc>
              </a:pPr>
              <a:r>
                <a:rPr lang="zh-CN" altLang="en-US" sz="2400" b="0" i="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</a:rPr>
                <a:t>用于说明位图的尺寸等信息，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占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Arial"/>
                  <a:ea typeface="Arial"/>
                </a:rPr>
                <a:t>40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个字节。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6" fill="hold">
                      <p:stCondLst>
                        <p:cond delay="indefinite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1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1"/>
          <p:cNvGrpSpPr/>
          <p:nvPr/>
        </p:nvGrpSpPr>
        <p:grpSpPr>
          <a:xfrm>
            <a:off x="188919" y="113871"/>
            <a:ext cx="755075" cy="729605"/>
            <a:chOff x="0" y="0"/>
            <a:chExt cx="755075" cy="729605"/>
          </a:xfrm>
        </p:grpSpPr>
        <p:pic>
          <p:nvPicPr>
            <p:cNvPr id="3" name="图片2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630" y="129004"/>
              <a:ext cx="451815" cy="471599"/>
            </a:xfrm>
            <a:prstGeom prst="rect">
              <a:avLst/>
            </a:prstGeom>
          </p:spPr>
        </p:pic>
        <p:pic>
          <p:nvPicPr>
            <p:cNvPr id="4" name="图片3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5905" t="20000" r="16459" b="16216"/>
            <a:stretch>
              <a:fillRect/>
            </a:stretch>
          </p:blipFill>
          <p:spPr>
            <a:xfrm>
              <a:off x="0" y="0"/>
              <a:ext cx="755075" cy="729605"/>
            </a:xfrm>
            <a:prstGeom prst="rect">
              <a:avLst/>
            </a:prstGeom>
          </p:spPr>
        </p:pic>
      </p:grpSp>
      <p:pic>
        <p:nvPicPr>
          <p:cNvPr id="5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0" t="93572" r="0" b="0"/>
          <a:stretch>
            <a:fillRect/>
          </a:stretch>
        </p:blipFill>
        <p:spPr>
          <a:xfrm>
            <a:off x="-85487" y="6418164"/>
            <a:ext cx="12277725" cy="440293"/>
          </a:xfrm>
          <a:prstGeom prst="rect">
            <a:avLst/>
          </a:prstGeom>
        </p:spPr>
      </p:pic>
      <p:sp>
        <p:nvSpPr>
          <p:cNvPr id="6" name="文本1"/>
          <p:cNvSpPr txBox="1"/>
          <p:nvPr/>
        </p:nvSpPr>
        <p:spPr>
          <a:xfrm>
            <a:off x="944089" y="169202"/>
            <a:ext cx="505271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799" b="1" i="0" dirty="0">
                <a:solidFill>
                  <a:srgbClr val="0071C2">
                    <a:alpha val="100000"/>
                  </a:srgbClr>
                </a:solidFill>
                <a:latin typeface="微软雅黑"/>
                <a:ea typeface="微软雅黑"/>
              </a:rPr>
              <a:t>编码的基本方式——图像编码</a:t>
            </a:r>
          </a:p>
        </p:txBody>
      </p:sp>
      <p:sp>
        <p:nvSpPr>
          <p:cNvPr id="7" name="文本2"/>
          <p:cNvSpPr txBox="1"/>
          <p:nvPr/>
        </p:nvSpPr>
        <p:spPr>
          <a:xfrm>
            <a:off x="361474" y="169545"/>
            <a:ext cx="40979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799" b="1" i="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</a:rPr>
              <a:t>3</a:t>
            </a:r>
          </a:p>
        </p:txBody>
      </p:sp>
      <p:grpSp>
        <p:nvGrpSpPr>
          <p:cNvPr id="8" name="组合2"/>
          <p:cNvGrpSpPr/>
          <p:nvPr/>
        </p:nvGrpSpPr>
        <p:grpSpPr>
          <a:xfrm>
            <a:off x="842353" y="820017"/>
            <a:ext cx="11022701" cy="1047644"/>
            <a:chOff x="0" y="0"/>
            <a:chExt cx="11022701" cy="1047644"/>
          </a:xfrm>
        </p:grpSpPr>
        <p:sp>
          <p:nvSpPr>
            <p:cNvPr id="9" name="形状2"/>
            <p:cNvSpPr txBox="1"/>
            <p:nvPr/>
          </p:nvSpPr>
          <p:spPr>
            <a:xfrm>
              <a:off x="4143" y="83991"/>
              <a:ext cx="2291450" cy="523221"/>
            </a:xfrm>
            <a:prstGeom prst="rect"/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0" name="文本6"/>
            <p:cNvSpPr txBox="1"/>
            <p:nvPr/>
          </p:nvSpPr>
          <p:spPr>
            <a:xfrm>
              <a:off x="0" y="0"/>
              <a:ext cx="11022701" cy="1047644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300"/>
                </a:lnSpc>
              </a:pPr>
              <a:r>
                <a:rPr lang="zh-CN" altLang="en-US" sz="2800" b="0" i="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</a:rPr>
                <a:t>一个位图文件除了包含图形数据，还包括文件头、位图信息头、颜色信息、图形数据等几部分</a:t>
              </a:r>
            </a:p>
          </p:txBody>
        </p:sp>
      </p:grpSp>
      <p:grpSp>
        <p:nvGrpSpPr>
          <p:cNvPr id="11" name="组合3"/>
          <p:cNvGrpSpPr/>
          <p:nvPr/>
        </p:nvGrpSpPr>
        <p:grpSpPr>
          <a:xfrm>
            <a:off x="140608" y="1968837"/>
            <a:ext cx="11825605" cy="619068"/>
            <a:chOff x="0" y="0"/>
            <a:chExt cx="11825605" cy="619068"/>
          </a:xfrm>
        </p:grpSpPr>
        <p:sp>
          <p:nvSpPr>
            <p:cNvPr id="12" name="形状3"/>
            <p:cNvSpPr txBox="1"/>
            <p:nvPr/>
          </p:nvSpPr>
          <p:spPr>
            <a:xfrm>
              <a:off x="3810" y="49530"/>
              <a:ext cx="11821795" cy="523220"/>
            </a:xfrm>
            <a:prstGeom prst="rect"/>
            <a:solidFill>
              <a:srgbClr val="2F5597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3" name="文本7"/>
            <p:cNvSpPr txBox="1"/>
            <p:nvPr/>
          </p:nvSpPr>
          <p:spPr>
            <a:xfrm>
              <a:off x="0" y="0"/>
              <a:ext cx="11821795" cy="619068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ctr">
                <a:lnSpc>
                  <a:spcPts val="3300"/>
                </a:lnSpc>
              </a:pPr>
              <a:r>
                <a:rPr lang="zh-CN" altLang="en-US" sz="2800" b="1" i="0" dirty="0">
                  <a:solidFill>
                    <a:srgbClr val="FFFFFF">
                      <a:alpha val="100000"/>
                    </a:srgbClr>
                  </a:solidFill>
                  <a:latin typeface="微软雅黑"/>
                  <a:ea typeface="微软雅黑"/>
                </a:rPr>
                <a:t>位图文件的大小</a:t>
              </a:r>
              <a:r>
                <a:rPr lang="zh-CN" altLang="en-US" sz="2800" b="1" i="0" dirty="0">
                  <a:solidFill>
                    <a:srgbClr val="FFFFFF">
                      <a:alpha val="100000"/>
                    </a:srgbClr>
                  </a:solidFill>
                  <a:latin typeface="Arial"/>
                  <a:ea typeface="Arial"/>
                </a:rPr>
                <a:t>=</a:t>
              </a:r>
              <a:r>
                <a:rPr lang="zh-CN" altLang="en-US" sz="2800" b="1" i="0" dirty="0">
                  <a:solidFill>
                    <a:srgbClr val="FFFFFF">
                      <a:alpha val="100000"/>
                    </a:srgbClr>
                  </a:solidFill>
                  <a:latin typeface="微软雅黑"/>
                  <a:ea typeface="微软雅黑"/>
                </a:rPr>
                <a:t>文件头</a:t>
              </a:r>
              <a:r>
                <a:rPr lang="zh-CN" altLang="en-US" sz="2800" b="1" i="0" dirty="0">
                  <a:solidFill>
                    <a:srgbClr val="FFFFFF">
                      <a:alpha val="100000"/>
                    </a:srgbClr>
                  </a:solidFill>
                  <a:latin typeface="Arial"/>
                  <a:ea typeface="Arial"/>
                </a:rPr>
                <a:t>+</a:t>
              </a:r>
              <a:r>
                <a:rPr lang="zh-CN" altLang="en-US" sz="2800" b="1" i="0" dirty="0">
                  <a:solidFill>
                    <a:srgbClr val="FFFFFF">
                      <a:alpha val="100000"/>
                    </a:srgbClr>
                  </a:solidFill>
                  <a:latin typeface="微软雅黑"/>
                  <a:ea typeface="微软雅黑"/>
                </a:rPr>
                <a:t>信息头</a:t>
              </a:r>
              <a:r>
                <a:rPr lang="zh-CN" altLang="en-US" sz="2800" b="1" i="0" dirty="0">
                  <a:solidFill>
                    <a:srgbClr val="FFFFFF">
                      <a:alpha val="100000"/>
                    </a:srgbClr>
                  </a:solidFill>
                  <a:latin typeface="Arial"/>
                  <a:ea typeface="Arial"/>
                </a:rPr>
                <a:t>+</a:t>
              </a:r>
              <a:r>
                <a:rPr lang="zh-CN" altLang="en-US" sz="2800" b="1" i="0" dirty="0">
                  <a:solidFill>
                    <a:srgbClr val="FFFFFF">
                      <a:alpha val="100000"/>
                    </a:srgbClr>
                  </a:solidFill>
                  <a:latin typeface="微软雅黑"/>
                  <a:ea typeface="微软雅黑"/>
                </a:rPr>
                <a:t>颜色表项</a:t>
              </a:r>
              <a:r>
                <a:rPr lang="zh-CN" altLang="en-US" sz="2800" b="1" i="0" dirty="0">
                  <a:solidFill>
                    <a:srgbClr val="FFFFFF">
                      <a:alpha val="100000"/>
                    </a:srgbClr>
                  </a:solidFill>
                  <a:latin typeface="Arial"/>
                  <a:ea typeface="Arial"/>
                </a:rPr>
                <a:t>+</a:t>
              </a:r>
              <a:r>
                <a:rPr lang="zh-CN" altLang="en-US" sz="2800" b="1" i="0" dirty="0">
                  <a:solidFill>
                    <a:srgbClr val="FFFFFF">
                      <a:alpha val="100000"/>
                    </a:srgbClr>
                  </a:solidFill>
                  <a:latin typeface="微软雅黑"/>
                  <a:ea typeface="微软雅黑"/>
                </a:rPr>
                <a:t>图像分辨率×图像量化位数÷</a:t>
              </a:r>
              <a:r>
                <a:rPr lang="zh-CN" altLang="en-US" sz="2800" b="1" i="0" dirty="0">
                  <a:solidFill>
                    <a:srgbClr val="FFFFFF">
                      <a:alpha val="100000"/>
                    </a:srgbClr>
                  </a:solidFill>
                  <a:latin typeface="Arial"/>
                  <a:ea typeface="Arial"/>
                </a:rPr>
                <a:t>8</a:t>
              </a:r>
            </a:p>
          </p:txBody>
        </p:sp>
      </p:grpSp>
      <p:grpSp>
        <p:nvGrpSpPr>
          <p:cNvPr id="14" name="组合4"/>
          <p:cNvGrpSpPr/>
          <p:nvPr/>
        </p:nvGrpSpPr>
        <p:grpSpPr>
          <a:xfrm>
            <a:off x="2993393" y="2496912"/>
            <a:ext cx="1416050" cy="609627"/>
            <a:chOff x="0" y="0"/>
            <a:chExt cx="1416050" cy="609627"/>
          </a:xfrm>
        </p:grpSpPr>
        <p:sp>
          <p:nvSpPr>
            <p:cNvPr id="15" name="形状4"/>
            <p:cNvSpPr txBox="1"/>
            <p:nvPr/>
          </p:nvSpPr>
          <p:spPr>
            <a:xfrm>
              <a:off x="3810" y="49530"/>
              <a:ext cx="1412240" cy="461665"/>
            </a:xfrm>
            <a:prstGeom prst="rect"/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6" name="文本8"/>
            <p:cNvSpPr txBox="1"/>
            <p:nvPr/>
          </p:nvSpPr>
          <p:spPr>
            <a:xfrm>
              <a:off x="0" y="0"/>
              <a:ext cx="1412240" cy="609627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800"/>
                </a:lnSpc>
              </a:pP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Arial"/>
                  <a:ea typeface="Arial"/>
                </a:rPr>
                <a:t>14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字节</a:t>
              </a:r>
            </a:p>
          </p:txBody>
        </p:sp>
      </p:grpSp>
      <p:grpSp>
        <p:nvGrpSpPr>
          <p:cNvPr id="17" name="组合5"/>
          <p:cNvGrpSpPr/>
          <p:nvPr/>
        </p:nvGrpSpPr>
        <p:grpSpPr>
          <a:xfrm>
            <a:off x="4274820" y="2497112"/>
            <a:ext cx="1416050" cy="609627"/>
            <a:chOff x="0" y="0"/>
            <a:chExt cx="1416050" cy="609627"/>
          </a:xfrm>
        </p:grpSpPr>
        <p:sp>
          <p:nvSpPr>
            <p:cNvPr id="18" name="形状5"/>
            <p:cNvSpPr txBox="1"/>
            <p:nvPr/>
          </p:nvSpPr>
          <p:spPr>
            <a:xfrm>
              <a:off x="3810" y="49530"/>
              <a:ext cx="1412240" cy="461665"/>
            </a:xfrm>
            <a:prstGeom prst="rect"/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9" name="文本9"/>
            <p:cNvSpPr txBox="1"/>
            <p:nvPr/>
          </p:nvSpPr>
          <p:spPr>
            <a:xfrm>
              <a:off x="0" y="0"/>
              <a:ext cx="1412240" cy="609627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800"/>
                </a:lnSpc>
              </a:pP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Arial"/>
                  <a:ea typeface="Arial"/>
                </a:rPr>
                <a:t>40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字节</a:t>
              </a:r>
            </a:p>
          </p:txBody>
        </p:sp>
      </p:grpSp>
      <p:sp>
        <p:nvSpPr>
          <p:cNvPr id="20" name="形状1"/>
          <p:cNvSpPr txBox="1"/>
          <p:nvPr/>
        </p:nvSpPr>
        <p:spPr>
          <a:xfrm flipH="1">
            <a:off x="6327144" y="2496738"/>
            <a:ext cx="28575" cy="666438"/>
          </a:xfrm>
          <a:prstGeom prst="straightConnector1"/>
          <a:solidFill>
            <a:srgbClr val="FFFFFF">
              <a:alpha val="0"/>
            </a:srgbClr>
          </a:solidFill>
          <a:ln w="28575">
            <a:solidFill>
              <a:srgbClr val="2F5597">
                <a:alpha val="100000"/>
              </a:srgbClr>
            </a:solidFill>
            <a:prstDash val="solid"/>
            <a:headEnd type="none" w="med" len="med"/>
            <a:tailEnd type="triangle" w="med" len="med"/>
          </a:ln>
        </p:spPr>
        <p:txBody>
          <a:bodyPr anchor="ctr"/>
          <a:lstStyle/>
          <a:p>
            <a:pPr marL="0" algn="ctr"/>
          </a:p>
        </p:txBody>
      </p:sp>
      <p:grpSp>
        <p:nvGrpSpPr>
          <p:cNvPr id="21" name="组合6"/>
          <p:cNvGrpSpPr/>
          <p:nvPr/>
        </p:nvGrpSpPr>
        <p:grpSpPr>
          <a:xfrm>
            <a:off x="1868009" y="3113742"/>
            <a:ext cx="7295176" cy="1375620"/>
            <a:chOff x="0" y="0"/>
            <a:chExt cx="7295176" cy="1375620"/>
          </a:xfrm>
        </p:grpSpPr>
        <p:sp>
          <p:nvSpPr>
            <p:cNvPr id="22" name="形状6"/>
            <p:cNvSpPr txBox="1"/>
            <p:nvPr/>
          </p:nvSpPr>
          <p:spPr>
            <a:xfrm>
              <a:off x="5559" y="40937"/>
              <a:ext cx="7289617" cy="1297366"/>
            </a:xfrm>
            <a:prstGeom prst="rect"/>
            <a:solidFill>
              <a:srgbClr val="FFFFFF">
                <a:alpha val="0"/>
              </a:srgbClr>
            </a:solidFill>
            <a:ln w="28575">
              <a:solidFill>
                <a:srgbClr val="2F5597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3" name="文本10"/>
            <p:cNvSpPr txBox="1"/>
            <p:nvPr/>
          </p:nvSpPr>
          <p:spPr>
            <a:xfrm>
              <a:off x="0" y="0"/>
              <a:ext cx="7289617" cy="137562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800"/>
                </a:lnSpc>
              </a:pP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当图像量化位数为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Arial"/>
                  <a:ea typeface="Arial"/>
                </a:rPr>
                <a:t>1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、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Arial"/>
                  <a:ea typeface="Arial"/>
                </a:rPr>
                <a:t>4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、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Arial"/>
                  <a:ea typeface="Arial"/>
                </a:rPr>
                <a:t>8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，分别有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Arial"/>
                  <a:ea typeface="Arial"/>
                </a:rPr>
                <a:t>2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、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Arial"/>
                  <a:ea typeface="Arial"/>
                </a:rPr>
                <a:t>16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、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Arial"/>
                  <a:ea typeface="Arial"/>
                </a:rPr>
                <a:t>256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种颜色，每一种颜色（即每个颜色表项）占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Arial"/>
                  <a:ea typeface="Arial"/>
                </a:rPr>
                <a:t>4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个字节；当量化位数为16、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Arial"/>
                  <a:ea typeface="Arial"/>
                </a:rPr>
                <a:t>24、32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时，都没有颜色表项。</a:t>
              </a:r>
            </a:p>
          </p:txBody>
        </p:sp>
      </p:grpSp>
      <p:sp>
        <p:nvSpPr>
          <p:cNvPr id="24" name="文本3"/>
          <p:cNvSpPr txBox="1"/>
          <p:nvPr/>
        </p:nvSpPr>
        <p:spPr>
          <a:xfrm>
            <a:off x="771115" y="4489142"/>
            <a:ext cx="11421656" cy="672202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700"/>
              </a:lnSpc>
            </a:pPr>
            <a:r>
              <a:rPr lang="zh-CN" altLang="en-US" sz="2099" b="0" i="0" dirty="0">
                <a:solidFill>
                  <a:srgbClr val="C72727">
                    <a:alpha val="100000"/>
                  </a:srgbClr>
                </a:solidFill>
                <a:latin typeface="微软雅黑"/>
                <a:ea typeface="微软雅黑"/>
              </a:rPr>
              <a:t>黑白图像     </a:t>
            </a:r>
            <a:r>
              <a:rPr lang="zh-CN" altLang="en-US" sz="20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有</a:t>
            </a:r>
            <a:r>
              <a:rPr lang="zh-CN" altLang="en-US" sz="2099" b="1" i="0" dirty="0">
                <a:solidFill>
                  <a:srgbClr val="C72727">
                    <a:alpha val="100000"/>
                  </a:srgbClr>
                </a:solidFill>
                <a:latin typeface="微软雅黑"/>
                <a:ea typeface="微软雅黑"/>
              </a:rPr>
              <a:t>2</a:t>
            </a:r>
            <a:r>
              <a:rPr lang="zh-CN" altLang="en-US" sz="20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种（2</a:t>
            </a:r>
            <a:r>
              <a:rPr lang="zh-CN" altLang="en-US" sz="2099" b="1" i="0" baseline="30000" dirty="0">
                <a:solidFill>
                  <a:srgbClr val="C72727">
                    <a:alpha val="100000"/>
                  </a:srgbClr>
                </a:solidFill>
                <a:latin typeface="微软雅黑"/>
                <a:ea typeface="微软雅黑"/>
              </a:rPr>
              <a:t>1</a:t>
            </a:r>
            <a:r>
              <a:rPr lang="zh-CN" altLang="en-US" sz="20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）可选颜色</a:t>
            </a:r>
            <a:r>
              <a:rPr lang="zh-CN" altLang="en-US" sz="2099" b="0" i="0" dirty="0">
                <a:solidFill>
                  <a:srgbClr val="C72727">
                    <a:alpha val="100000"/>
                  </a:srgbClr>
                </a:solidFill>
                <a:latin typeface="微软雅黑"/>
                <a:ea typeface="微软雅黑"/>
              </a:rPr>
              <a:t>           </a:t>
            </a:r>
            <a:r>
              <a:rPr lang="zh-CN" altLang="en-US" sz="20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图像量化位数为</a:t>
            </a:r>
            <a:r>
              <a:rPr lang="zh-CN" altLang="en-US" sz="2099" b="1" i="0" dirty="0">
                <a:solidFill>
                  <a:srgbClr val="C72727">
                    <a:alpha val="100000"/>
                  </a:srgbClr>
                </a:solidFill>
                <a:latin typeface="微软雅黑"/>
                <a:ea typeface="微软雅黑"/>
              </a:rPr>
              <a:t>1      颜色表项为2×4＝8B</a:t>
            </a:r>
          </a:p>
        </p:txBody>
      </p:sp>
      <p:sp>
        <p:nvSpPr>
          <p:cNvPr id="25" name="文本4"/>
          <p:cNvSpPr txBox="1"/>
          <p:nvPr/>
        </p:nvSpPr>
        <p:spPr>
          <a:xfrm>
            <a:off x="770992" y="5042897"/>
            <a:ext cx="11421656" cy="672202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700"/>
              </a:lnSpc>
            </a:pPr>
            <a:r>
              <a:rPr lang="zh-CN" altLang="en-US" sz="2099" b="0" i="0" dirty="0">
                <a:solidFill>
                  <a:srgbClr val="C72727">
                    <a:alpha val="100000"/>
                  </a:srgbClr>
                </a:solidFill>
                <a:latin typeface="微软雅黑"/>
                <a:ea typeface="微软雅黑"/>
              </a:rPr>
              <a:t>16色图像     </a:t>
            </a:r>
            <a:r>
              <a:rPr lang="zh-CN" altLang="en-US" sz="20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有</a:t>
            </a:r>
            <a:r>
              <a:rPr lang="zh-CN" altLang="en-US" sz="2099" b="1" i="0" dirty="0">
                <a:solidFill>
                  <a:srgbClr val="C72727">
                    <a:alpha val="100000"/>
                  </a:srgbClr>
                </a:solidFill>
                <a:latin typeface="微软雅黑"/>
                <a:ea typeface="微软雅黑"/>
              </a:rPr>
              <a:t>16</a:t>
            </a:r>
            <a:r>
              <a:rPr lang="zh-CN" altLang="en-US" sz="20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种（2</a:t>
            </a:r>
            <a:r>
              <a:rPr lang="zh-CN" altLang="en-US" sz="2099" b="1" i="0" baseline="30000" dirty="0">
                <a:solidFill>
                  <a:srgbClr val="C72727">
                    <a:alpha val="100000"/>
                  </a:srgbClr>
                </a:solidFill>
                <a:latin typeface="微软雅黑"/>
                <a:ea typeface="微软雅黑"/>
              </a:rPr>
              <a:t>4</a:t>
            </a:r>
            <a:r>
              <a:rPr lang="zh-CN" altLang="en-US" sz="20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）可选颜色</a:t>
            </a:r>
            <a:r>
              <a:rPr lang="zh-CN" altLang="en-US" sz="2099" b="0" i="0" dirty="0">
                <a:solidFill>
                  <a:srgbClr val="C72727">
                    <a:alpha val="100000"/>
                  </a:srgbClr>
                </a:solidFill>
                <a:latin typeface="微软雅黑"/>
                <a:ea typeface="微软雅黑"/>
              </a:rPr>
              <a:t>        </a:t>
            </a:r>
            <a:r>
              <a:rPr lang="zh-CN" altLang="en-US" sz="20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图像量化位数为</a:t>
            </a:r>
            <a:r>
              <a:rPr lang="zh-CN" altLang="en-US" sz="2099" b="1" i="0" dirty="0">
                <a:solidFill>
                  <a:srgbClr val="C72727">
                    <a:alpha val="100000"/>
                  </a:srgbClr>
                </a:solidFill>
                <a:latin typeface="微软雅黑"/>
                <a:ea typeface="微软雅黑"/>
              </a:rPr>
              <a:t>4      颜色表项为16×4＝64B</a:t>
            </a:r>
          </a:p>
        </p:txBody>
      </p:sp>
      <p:sp>
        <p:nvSpPr>
          <p:cNvPr id="26" name="文本5"/>
          <p:cNvSpPr txBox="1"/>
          <p:nvPr/>
        </p:nvSpPr>
        <p:spPr>
          <a:xfrm>
            <a:off x="618439" y="5596652"/>
            <a:ext cx="12364631" cy="672202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700"/>
              </a:lnSpc>
            </a:pPr>
            <a:r>
              <a:rPr lang="zh-CN" altLang="en-US" sz="2099" b="0" i="0" dirty="0">
                <a:solidFill>
                  <a:srgbClr val="C72727">
                    <a:alpha val="100000"/>
                  </a:srgbClr>
                </a:solidFill>
                <a:latin typeface="微软雅黑"/>
                <a:ea typeface="微软雅黑"/>
              </a:rPr>
              <a:t>256色图像     </a:t>
            </a:r>
            <a:r>
              <a:rPr lang="zh-CN" altLang="en-US" sz="20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有</a:t>
            </a:r>
            <a:r>
              <a:rPr lang="zh-CN" altLang="en-US" sz="2099" b="1" i="0" dirty="0">
                <a:solidFill>
                  <a:srgbClr val="C72727">
                    <a:alpha val="100000"/>
                  </a:srgbClr>
                </a:solidFill>
                <a:latin typeface="微软雅黑"/>
                <a:ea typeface="微软雅黑"/>
              </a:rPr>
              <a:t>256</a:t>
            </a:r>
            <a:r>
              <a:rPr lang="zh-CN" altLang="en-US" sz="20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种（2</a:t>
            </a:r>
            <a:r>
              <a:rPr lang="zh-CN" altLang="en-US" sz="2099" b="1" i="0" baseline="30000" dirty="0">
                <a:solidFill>
                  <a:srgbClr val="C72727">
                    <a:alpha val="100000"/>
                  </a:srgbClr>
                </a:solidFill>
                <a:latin typeface="微软雅黑"/>
                <a:ea typeface="微软雅黑"/>
              </a:rPr>
              <a:t>8</a:t>
            </a:r>
            <a:r>
              <a:rPr lang="zh-CN" altLang="en-US" sz="20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）可选颜色</a:t>
            </a:r>
            <a:r>
              <a:rPr lang="zh-CN" altLang="en-US" sz="2099" b="0" i="0" dirty="0">
                <a:solidFill>
                  <a:srgbClr val="C72727">
                    <a:alpha val="100000"/>
                  </a:srgbClr>
                </a:solidFill>
                <a:latin typeface="微软雅黑"/>
                <a:ea typeface="微软雅黑"/>
              </a:rPr>
              <a:t>      </a:t>
            </a:r>
            <a:r>
              <a:rPr lang="zh-CN" altLang="en-US" sz="20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图像量化位数为</a:t>
            </a:r>
            <a:r>
              <a:rPr lang="zh-CN" altLang="en-US" sz="2099" b="1" i="0" dirty="0">
                <a:solidFill>
                  <a:srgbClr val="C72727">
                    <a:alpha val="100000"/>
                  </a:srgbClr>
                </a:solidFill>
                <a:latin typeface="微软雅黑"/>
                <a:ea typeface="微软雅黑"/>
              </a:rPr>
              <a:t>8      颜色表项为256×4＝1024B</a:t>
            </a:r>
          </a:p>
        </p:txBody>
      </p:sp>
      <p:grpSp>
        <p:nvGrpSpPr>
          <p:cNvPr id="27" name="组合7"/>
          <p:cNvGrpSpPr/>
          <p:nvPr/>
        </p:nvGrpSpPr>
        <p:grpSpPr>
          <a:xfrm>
            <a:off x="7427357" y="2446915"/>
            <a:ext cx="1416050" cy="557835"/>
            <a:chOff x="0" y="0"/>
            <a:chExt cx="1416050" cy="557835"/>
          </a:xfrm>
        </p:grpSpPr>
        <p:sp>
          <p:nvSpPr>
            <p:cNvPr id="28" name="形状7"/>
            <p:cNvSpPr txBox="1"/>
            <p:nvPr/>
          </p:nvSpPr>
          <p:spPr>
            <a:xfrm>
              <a:off x="3810" y="49530"/>
              <a:ext cx="1412240" cy="461665"/>
            </a:xfrm>
            <a:prstGeom prst="rect"/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9" name="文本11"/>
            <p:cNvSpPr txBox="1"/>
            <p:nvPr/>
          </p:nvSpPr>
          <p:spPr>
            <a:xfrm>
              <a:off x="0" y="0"/>
              <a:ext cx="1412240" cy="55783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800"/>
                </a:lnSpc>
              </a:pP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像素数</a:t>
              </a:r>
            </a:p>
          </p:txBody>
        </p:sp>
      </p:grpSp>
      <p:grpSp>
        <p:nvGrpSpPr>
          <p:cNvPr id="30" name="组合8"/>
          <p:cNvGrpSpPr/>
          <p:nvPr/>
        </p:nvGrpSpPr>
        <p:grpSpPr>
          <a:xfrm>
            <a:off x="9178293" y="2447315"/>
            <a:ext cx="2330449" cy="925170"/>
            <a:chOff x="0" y="0"/>
            <a:chExt cx="2330449" cy="925170"/>
          </a:xfrm>
        </p:grpSpPr>
        <p:sp>
          <p:nvSpPr>
            <p:cNvPr id="31" name="形状8"/>
            <p:cNvSpPr txBox="1"/>
            <p:nvPr/>
          </p:nvSpPr>
          <p:spPr>
            <a:xfrm>
              <a:off x="3810" y="49530"/>
              <a:ext cx="2326639" cy="830997"/>
            </a:xfrm>
            <a:prstGeom prst="rect"/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32" name="文本12"/>
            <p:cNvSpPr txBox="1"/>
            <p:nvPr/>
          </p:nvSpPr>
          <p:spPr>
            <a:xfrm>
              <a:off x="0" y="0"/>
              <a:ext cx="2326639" cy="92517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800"/>
                </a:lnSpc>
              </a:pP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记录颜色所用的二进制数的位数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42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7" grpId="0" animBg="1"/>
      <p:bldP spid="30" grpId="0" animBg="1"/>
      <p:bldP spid="20" grpId="0" animBg="1"/>
      <p:bldP spid="21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1"/>
          <p:cNvGrpSpPr/>
          <p:nvPr/>
        </p:nvGrpSpPr>
        <p:grpSpPr>
          <a:xfrm>
            <a:off x="188919" y="113871"/>
            <a:ext cx="755075" cy="729605"/>
            <a:chOff x="0" y="0"/>
            <a:chExt cx="755075" cy="729605"/>
          </a:xfrm>
        </p:grpSpPr>
        <p:pic>
          <p:nvPicPr>
            <p:cNvPr id="3" name="图片2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630" y="129004"/>
              <a:ext cx="451815" cy="471599"/>
            </a:xfrm>
            <a:prstGeom prst="rect">
              <a:avLst/>
            </a:prstGeom>
          </p:spPr>
        </p:pic>
        <p:pic>
          <p:nvPicPr>
            <p:cNvPr id="4" name="图片3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5905" t="20000" r="16459" b="16216"/>
            <a:stretch>
              <a:fillRect/>
            </a:stretch>
          </p:blipFill>
          <p:spPr>
            <a:xfrm>
              <a:off x="0" y="0"/>
              <a:ext cx="755075" cy="729605"/>
            </a:xfrm>
            <a:prstGeom prst="rect">
              <a:avLst/>
            </a:prstGeom>
          </p:spPr>
        </p:pic>
      </p:grpSp>
      <p:pic>
        <p:nvPicPr>
          <p:cNvPr id="5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0" t="93572" r="0" b="0"/>
          <a:stretch>
            <a:fillRect/>
          </a:stretch>
        </p:blipFill>
        <p:spPr>
          <a:xfrm>
            <a:off x="-85487" y="6418164"/>
            <a:ext cx="12277725" cy="440293"/>
          </a:xfrm>
          <a:prstGeom prst="rect">
            <a:avLst/>
          </a:prstGeom>
        </p:spPr>
      </p:pic>
      <p:sp>
        <p:nvSpPr>
          <p:cNvPr id="6" name="文本1"/>
          <p:cNvSpPr txBox="1"/>
          <p:nvPr/>
        </p:nvSpPr>
        <p:spPr>
          <a:xfrm>
            <a:off x="944089" y="169202"/>
            <a:ext cx="505271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799" b="1" i="0" dirty="0">
                <a:solidFill>
                  <a:srgbClr val="0071C2">
                    <a:alpha val="100000"/>
                  </a:srgbClr>
                </a:solidFill>
                <a:latin typeface="微软雅黑"/>
                <a:ea typeface="微软雅黑"/>
              </a:rPr>
              <a:t>编码的基本方式——图像编码</a:t>
            </a:r>
          </a:p>
        </p:txBody>
      </p:sp>
      <p:sp>
        <p:nvSpPr>
          <p:cNvPr id="7" name="文本2"/>
          <p:cNvSpPr txBox="1"/>
          <p:nvPr/>
        </p:nvSpPr>
        <p:spPr>
          <a:xfrm>
            <a:off x="361474" y="169545"/>
            <a:ext cx="40979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799" b="1" i="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</a:rPr>
              <a:t>3</a:t>
            </a:r>
          </a:p>
        </p:txBody>
      </p:sp>
      <p:grpSp>
        <p:nvGrpSpPr>
          <p:cNvPr id="8" name="组合2"/>
          <p:cNvGrpSpPr/>
          <p:nvPr/>
        </p:nvGrpSpPr>
        <p:grpSpPr>
          <a:xfrm>
            <a:off x="185101" y="863932"/>
            <a:ext cx="11821795" cy="619068"/>
            <a:chOff x="0" y="0"/>
            <a:chExt cx="11821795" cy="619068"/>
          </a:xfrm>
        </p:grpSpPr>
        <p:sp>
          <p:nvSpPr>
            <p:cNvPr id="9" name="形状2"/>
            <p:cNvSpPr txBox="1"/>
            <p:nvPr/>
          </p:nvSpPr>
          <p:spPr>
            <a:xfrm>
              <a:off x="0" y="49530"/>
              <a:ext cx="11821795" cy="523220"/>
            </a:xfrm>
            <a:prstGeom prst="rect"/>
            <a:solidFill>
              <a:srgbClr val="2F5597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0" name="文本3"/>
            <p:cNvSpPr txBox="1"/>
            <p:nvPr/>
          </p:nvSpPr>
          <p:spPr>
            <a:xfrm>
              <a:off x="0" y="0"/>
              <a:ext cx="11821795" cy="619068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ctr">
                <a:lnSpc>
                  <a:spcPts val="3300"/>
                </a:lnSpc>
              </a:pPr>
              <a:r>
                <a:rPr lang="zh-CN" altLang="en-US" sz="2800" b="1" i="0" dirty="0">
                  <a:solidFill>
                    <a:srgbClr val="FFFFFF">
                      <a:alpha val="100000"/>
                    </a:srgbClr>
                  </a:solidFill>
                  <a:latin typeface="微软雅黑"/>
                  <a:ea typeface="微软雅黑"/>
                </a:rPr>
                <a:t>位图文件的大小</a:t>
              </a:r>
              <a:r>
                <a:rPr lang="zh-CN" altLang="en-US" sz="2800" b="1" i="0" dirty="0">
                  <a:solidFill>
                    <a:srgbClr val="FFFFFF">
                      <a:alpha val="100000"/>
                    </a:srgbClr>
                  </a:solidFill>
                  <a:latin typeface="Arial"/>
                  <a:ea typeface="Arial"/>
                </a:rPr>
                <a:t>=</a:t>
              </a:r>
              <a:r>
                <a:rPr lang="zh-CN" altLang="en-US" sz="2800" b="1" i="0" dirty="0">
                  <a:solidFill>
                    <a:srgbClr val="FFFFFF">
                      <a:alpha val="100000"/>
                    </a:srgbClr>
                  </a:solidFill>
                  <a:latin typeface="微软雅黑"/>
                  <a:ea typeface="微软雅黑"/>
                </a:rPr>
                <a:t>文件头</a:t>
              </a:r>
              <a:r>
                <a:rPr lang="zh-CN" altLang="en-US" sz="2800" b="1" i="0" dirty="0">
                  <a:solidFill>
                    <a:srgbClr val="FFFFFF">
                      <a:alpha val="100000"/>
                    </a:srgbClr>
                  </a:solidFill>
                  <a:latin typeface="Arial"/>
                  <a:ea typeface="Arial"/>
                </a:rPr>
                <a:t>+</a:t>
              </a:r>
              <a:r>
                <a:rPr lang="zh-CN" altLang="en-US" sz="2800" b="1" i="0" dirty="0">
                  <a:solidFill>
                    <a:srgbClr val="FFFFFF">
                      <a:alpha val="100000"/>
                    </a:srgbClr>
                  </a:solidFill>
                  <a:latin typeface="微软雅黑"/>
                  <a:ea typeface="微软雅黑"/>
                </a:rPr>
                <a:t>信息头</a:t>
              </a:r>
              <a:r>
                <a:rPr lang="zh-CN" altLang="en-US" sz="2800" b="1" i="0" dirty="0">
                  <a:solidFill>
                    <a:srgbClr val="FFFFFF">
                      <a:alpha val="100000"/>
                    </a:srgbClr>
                  </a:solidFill>
                  <a:latin typeface="Arial"/>
                  <a:ea typeface="Arial"/>
                </a:rPr>
                <a:t>+</a:t>
              </a:r>
              <a:r>
                <a:rPr lang="zh-CN" altLang="en-US" sz="2800" b="1" i="0" dirty="0">
                  <a:solidFill>
                    <a:srgbClr val="FFFFFF">
                      <a:alpha val="100000"/>
                    </a:srgbClr>
                  </a:solidFill>
                  <a:latin typeface="微软雅黑"/>
                  <a:ea typeface="微软雅黑"/>
                </a:rPr>
                <a:t>颜色表项</a:t>
              </a:r>
              <a:r>
                <a:rPr lang="zh-CN" altLang="en-US" sz="2800" b="1" i="0" dirty="0">
                  <a:solidFill>
                    <a:srgbClr val="FFFFFF">
                      <a:alpha val="100000"/>
                    </a:srgbClr>
                  </a:solidFill>
                  <a:latin typeface="Arial"/>
                  <a:ea typeface="Arial"/>
                </a:rPr>
                <a:t>+</a:t>
              </a:r>
              <a:r>
                <a:rPr lang="zh-CN" altLang="en-US" sz="2800" b="1" i="0" dirty="0">
                  <a:solidFill>
                    <a:srgbClr val="FFFFFF">
                      <a:alpha val="100000"/>
                    </a:srgbClr>
                  </a:solidFill>
                  <a:latin typeface="微软雅黑"/>
                  <a:ea typeface="微软雅黑"/>
                </a:rPr>
                <a:t>图像分辨率×图像量化位数÷</a:t>
              </a:r>
              <a:r>
                <a:rPr lang="zh-CN" altLang="en-US" sz="2800" b="1" i="0" dirty="0">
                  <a:solidFill>
                    <a:srgbClr val="FFFFFF">
                      <a:alpha val="100000"/>
                    </a:srgbClr>
                  </a:solidFill>
                  <a:latin typeface="Arial"/>
                  <a:ea typeface="Arial"/>
                </a:rPr>
                <a:t>8</a:t>
              </a:r>
            </a:p>
          </p:txBody>
        </p:sp>
      </p:grpSp>
      <p:grpSp>
        <p:nvGrpSpPr>
          <p:cNvPr id="11" name="组合3"/>
          <p:cNvGrpSpPr/>
          <p:nvPr/>
        </p:nvGrpSpPr>
        <p:grpSpPr>
          <a:xfrm>
            <a:off x="2971800" y="1443012"/>
            <a:ext cx="1412240" cy="609627"/>
            <a:chOff x="0" y="0"/>
            <a:chExt cx="1412240" cy="609627"/>
          </a:xfrm>
        </p:grpSpPr>
        <p:sp>
          <p:nvSpPr>
            <p:cNvPr id="12" name="形状3"/>
            <p:cNvSpPr txBox="1"/>
            <p:nvPr/>
          </p:nvSpPr>
          <p:spPr>
            <a:xfrm>
              <a:off x="0" y="49530"/>
              <a:ext cx="1412240" cy="461665"/>
            </a:xfrm>
            <a:prstGeom prst="rect"/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3" name="文本4"/>
            <p:cNvSpPr txBox="1"/>
            <p:nvPr/>
          </p:nvSpPr>
          <p:spPr>
            <a:xfrm>
              <a:off x="0" y="0"/>
              <a:ext cx="1412240" cy="609627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800"/>
                </a:lnSpc>
              </a:pP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Arial"/>
                  <a:ea typeface="Arial"/>
                </a:rPr>
                <a:t>14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字节</a:t>
              </a:r>
            </a:p>
          </p:txBody>
        </p:sp>
      </p:grpSp>
      <p:grpSp>
        <p:nvGrpSpPr>
          <p:cNvPr id="14" name="组合4"/>
          <p:cNvGrpSpPr/>
          <p:nvPr/>
        </p:nvGrpSpPr>
        <p:grpSpPr>
          <a:xfrm>
            <a:off x="4240528" y="1443012"/>
            <a:ext cx="1412240" cy="609627"/>
            <a:chOff x="0" y="0"/>
            <a:chExt cx="1412240" cy="609627"/>
          </a:xfrm>
        </p:grpSpPr>
        <p:sp>
          <p:nvSpPr>
            <p:cNvPr id="15" name="形状4"/>
            <p:cNvSpPr txBox="1"/>
            <p:nvPr/>
          </p:nvSpPr>
          <p:spPr>
            <a:xfrm>
              <a:off x="0" y="49530"/>
              <a:ext cx="1412240" cy="461665"/>
            </a:xfrm>
            <a:prstGeom prst="rect"/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6" name="文本5"/>
            <p:cNvSpPr txBox="1"/>
            <p:nvPr/>
          </p:nvSpPr>
          <p:spPr>
            <a:xfrm>
              <a:off x="0" y="0"/>
              <a:ext cx="1412240" cy="609627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800"/>
                </a:lnSpc>
              </a:pP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Arial"/>
                  <a:ea typeface="Arial"/>
                </a:rPr>
                <a:t>40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字节</a:t>
              </a:r>
            </a:p>
          </p:txBody>
        </p:sp>
      </p:grpSp>
      <p:grpSp>
        <p:nvGrpSpPr>
          <p:cNvPr id="17" name="组合5"/>
          <p:cNvGrpSpPr/>
          <p:nvPr/>
        </p:nvGrpSpPr>
        <p:grpSpPr>
          <a:xfrm>
            <a:off x="7587136" y="1442034"/>
            <a:ext cx="1412240" cy="557835"/>
            <a:chOff x="0" y="0"/>
            <a:chExt cx="1412240" cy="557835"/>
          </a:xfrm>
        </p:grpSpPr>
        <p:sp>
          <p:nvSpPr>
            <p:cNvPr id="18" name="形状5"/>
            <p:cNvSpPr txBox="1"/>
            <p:nvPr/>
          </p:nvSpPr>
          <p:spPr>
            <a:xfrm>
              <a:off x="0" y="49530"/>
              <a:ext cx="1412240" cy="461665"/>
            </a:xfrm>
            <a:prstGeom prst="rect"/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9" name="文本6"/>
            <p:cNvSpPr txBox="1"/>
            <p:nvPr/>
          </p:nvSpPr>
          <p:spPr>
            <a:xfrm>
              <a:off x="0" y="0"/>
              <a:ext cx="1412240" cy="55783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800"/>
                </a:lnSpc>
              </a:pP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像素数</a:t>
              </a:r>
            </a:p>
          </p:txBody>
        </p:sp>
      </p:grpSp>
      <p:grpSp>
        <p:nvGrpSpPr>
          <p:cNvPr id="20" name="组合6"/>
          <p:cNvGrpSpPr/>
          <p:nvPr/>
        </p:nvGrpSpPr>
        <p:grpSpPr>
          <a:xfrm>
            <a:off x="9220200" y="1442034"/>
            <a:ext cx="2326639" cy="925170"/>
            <a:chOff x="0" y="0"/>
            <a:chExt cx="2326639" cy="925170"/>
          </a:xfrm>
        </p:grpSpPr>
        <p:sp>
          <p:nvSpPr>
            <p:cNvPr id="21" name="形状6"/>
            <p:cNvSpPr txBox="1"/>
            <p:nvPr/>
          </p:nvSpPr>
          <p:spPr>
            <a:xfrm>
              <a:off x="0" y="49530"/>
              <a:ext cx="2326639" cy="830997"/>
            </a:xfrm>
            <a:prstGeom prst="rect"/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2" name="文本7"/>
            <p:cNvSpPr txBox="1"/>
            <p:nvPr/>
          </p:nvSpPr>
          <p:spPr>
            <a:xfrm>
              <a:off x="0" y="0"/>
              <a:ext cx="2326639" cy="92517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800"/>
                </a:lnSpc>
              </a:pP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记录颜色所用的二进制数的位数</a:t>
              </a:r>
            </a:p>
          </p:txBody>
        </p:sp>
      </p:grpSp>
      <p:sp>
        <p:nvSpPr>
          <p:cNvPr id="23" name="形状1"/>
          <p:cNvSpPr txBox="1"/>
          <p:nvPr/>
        </p:nvSpPr>
        <p:spPr>
          <a:xfrm flipH="1">
            <a:off x="6289040" y="1436682"/>
            <a:ext cx="28575" cy="666438"/>
          </a:xfrm>
          <a:prstGeom prst="straightConnector1"/>
          <a:solidFill>
            <a:srgbClr val="FFFFFF">
              <a:alpha val="0"/>
            </a:srgbClr>
          </a:solidFill>
          <a:ln w="28575">
            <a:solidFill>
              <a:srgbClr val="2F5597">
                <a:alpha val="100000"/>
              </a:srgbClr>
            </a:solidFill>
            <a:prstDash val="solid"/>
            <a:headEnd type="none" w="med" len="med"/>
            <a:tailEnd type="triangle" w="med" len="med"/>
          </a:ln>
        </p:spPr>
        <p:txBody>
          <a:bodyPr anchor="ctr"/>
          <a:lstStyle/>
          <a:p>
            <a:pPr marL="0" algn="ctr"/>
          </a:p>
        </p:txBody>
      </p:sp>
      <p:grpSp>
        <p:nvGrpSpPr>
          <p:cNvPr id="24" name="组合7"/>
          <p:cNvGrpSpPr/>
          <p:nvPr/>
        </p:nvGrpSpPr>
        <p:grpSpPr>
          <a:xfrm>
            <a:off x="1829904" y="2053685"/>
            <a:ext cx="7295176" cy="1375619"/>
            <a:chOff x="0" y="0"/>
            <a:chExt cx="7295176" cy="1375619"/>
          </a:xfrm>
        </p:grpSpPr>
        <p:sp>
          <p:nvSpPr>
            <p:cNvPr id="25" name="形状7"/>
            <p:cNvSpPr txBox="1"/>
            <p:nvPr/>
          </p:nvSpPr>
          <p:spPr>
            <a:xfrm>
              <a:off x="5559" y="40938"/>
              <a:ext cx="7289617" cy="1297365"/>
            </a:xfrm>
            <a:prstGeom prst="rect"/>
            <a:solidFill>
              <a:srgbClr val="FFFFFF">
                <a:alpha val="0"/>
              </a:srgbClr>
            </a:solidFill>
            <a:ln w="28575">
              <a:solidFill>
                <a:srgbClr val="2F5597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6" name="文本8"/>
            <p:cNvSpPr txBox="1"/>
            <p:nvPr/>
          </p:nvSpPr>
          <p:spPr>
            <a:xfrm>
              <a:off x="0" y="0"/>
              <a:ext cx="7289617" cy="1375619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800"/>
                </a:lnSpc>
              </a:pP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当图像量化位数为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Arial"/>
                  <a:ea typeface="Arial"/>
                </a:rPr>
                <a:t>1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、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Arial"/>
                  <a:ea typeface="Arial"/>
                </a:rPr>
                <a:t>4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、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Arial"/>
                  <a:ea typeface="Arial"/>
                </a:rPr>
                <a:t>8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，分别有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Arial"/>
                  <a:ea typeface="Arial"/>
                </a:rPr>
                <a:t>2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、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Arial"/>
                  <a:ea typeface="Arial"/>
                </a:rPr>
                <a:t>16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、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Arial"/>
                  <a:ea typeface="Arial"/>
                </a:rPr>
                <a:t>256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种颜色，每一种颜色（即每个颜色表项）占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Arial"/>
                  <a:ea typeface="Arial"/>
                </a:rPr>
                <a:t>4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个字节；当量化位数为16、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Arial"/>
                  <a:ea typeface="Arial"/>
                </a:rPr>
                <a:t>24、32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时，都没有颜色表项。</a:t>
              </a:r>
            </a:p>
          </p:txBody>
        </p:sp>
      </p:grpSp>
      <p:grpSp>
        <p:nvGrpSpPr>
          <p:cNvPr id="27" name="组合8"/>
          <p:cNvGrpSpPr/>
          <p:nvPr/>
        </p:nvGrpSpPr>
        <p:grpSpPr>
          <a:xfrm>
            <a:off x="1548232" y="3625205"/>
            <a:ext cx="10125395" cy="1047636"/>
            <a:chOff x="0" y="0"/>
            <a:chExt cx="10125395" cy="1047636"/>
          </a:xfrm>
        </p:grpSpPr>
        <p:sp>
          <p:nvSpPr>
            <p:cNvPr id="28" name="形状8"/>
            <p:cNvSpPr txBox="1"/>
            <p:nvPr/>
          </p:nvSpPr>
          <p:spPr>
            <a:xfrm>
              <a:off x="3810" y="49530"/>
              <a:ext cx="10121585" cy="954107"/>
            </a:xfrm>
            <a:prstGeom prst="rect"/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9" name="文本9"/>
            <p:cNvSpPr txBox="1"/>
            <p:nvPr/>
          </p:nvSpPr>
          <p:spPr>
            <a:xfrm>
              <a:off x="0" y="0"/>
              <a:ext cx="10121585" cy="1047636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300"/>
                </a:lnSpc>
              </a:pPr>
              <a:r>
                <a:rPr lang="zh-CN" altLang="en-US" sz="2800" b="0" i="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</a:rPr>
                <a:t>有一幅</a:t>
              </a:r>
              <a:r>
                <a:rPr lang="zh-CN" altLang="en-US" sz="2800" b="0" i="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</a:rPr>
                <a:t>24</a:t>
              </a:r>
              <a:r>
                <a:rPr lang="zh-CN" altLang="en-US" sz="2800" b="0" i="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</a:rPr>
                <a:t>位的位图图像，像素为</a:t>
              </a:r>
              <a:r>
                <a:rPr lang="zh-CN" altLang="en-US" sz="2800" b="0" i="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</a:rPr>
                <a:t>1024</a:t>
              </a:r>
              <a:r>
                <a:rPr lang="zh-CN" altLang="en-US" sz="2800" b="0" i="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</a:rPr>
                <a:t>×</a:t>
              </a:r>
              <a:r>
                <a:rPr lang="zh-CN" altLang="en-US" sz="2800" b="0" i="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</a:rPr>
                <a:t>800</a:t>
              </a:r>
              <a:r>
                <a:rPr lang="zh-CN" altLang="en-US" sz="2800" b="0" i="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</a:rPr>
                <a:t>，试确定其数据文件的大小。</a:t>
              </a:r>
            </a:p>
          </p:txBody>
        </p:sp>
      </p:grpSp>
      <p:grpSp>
        <p:nvGrpSpPr>
          <p:cNvPr id="30" name="组合9"/>
          <p:cNvGrpSpPr/>
          <p:nvPr/>
        </p:nvGrpSpPr>
        <p:grpSpPr>
          <a:xfrm>
            <a:off x="1681401" y="4672374"/>
            <a:ext cx="5165709" cy="1728960"/>
            <a:chOff x="0" y="0"/>
            <a:chExt cx="5165709" cy="1728960"/>
          </a:xfrm>
        </p:grpSpPr>
        <p:sp>
          <p:nvSpPr>
            <p:cNvPr id="31" name="形状9"/>
            <p:cNvSpPr txBox="1"/>
            <p:nvPr/>
          </p:nvSpPr>
          <p:spPr>
            <a:xfrm>
              <a:off x="3810" y="49530"/>
              <a:ext cx="5161899" cy="1569660"/>
            </a:xfrm>
            <a:prstGeom prst="rect"/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32" name="文本10"/>
            <p:cNvSpPr txBox="1"/>
            <p:nvPr/>
          </p:nvSpPr>
          <p:spPr>
            <a:xfrm>
              <a:off x="0" y="0"/>
              <a:ext cx="5161899" cy="172896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800"/>
                </a:lnSpc>
              </a:pPr>
              <a:r>
                <a:rPr lang="zh-CN" altLang="en-US" sz="3200" b="1" i="0" dirty="0">
                  <a:solidFill>
                    <a:srgbClr val="FF0000">
                      <a:alpha val="100000"/>
                    </a:srgbClr>
                  </a:solidFill>
                  <a:latin typeface="Arial"/>
                  <a:ea typeface="Arial"/>
                </a:rPr>
                <a:t>14+40+1024</a:t>
              </a:r>
              <a:r>
                <a:rPr lang="zh-CN" altLang="en-US" sz="32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×</a:t>
              </a:r>
              <a:r>
                <a:rPr lang="zh-CN" altLang="en-US" sz="3200" b="1" i="0" dirty="0">
                  <a:solidFill>
                    <a:srgbClr val="FF0000">
                      <a:alpha val="100000"/>
                    </a:srgbClr>
                  </a:solidFill>
                  <a:latin typeface="Arial"/>
                  <a:ea typeface="Arial"/>
                </a:rPr>
                <a:t>800</a:t>
              </a:r>
              <a:r>
                <a:rPr lang="zh-CN" altLang="en-US" sz="32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×</a:t>
              </a:r>
              <a:r>
                <a:rPr lang="zh-CN" altLang="en-US" sz="3200" b="1" i="0" dirty="0">
                  <a:solidFill>
                    <a:srgbClr val="FF0000">
                      <a:alpha val="100000"/>
                    </a:srgbClr>
                  </a:solidFill>
                  <a:latin typeface="Arial"/>
                  <a:ea typeface="Arial"/>
                </a:rPr>
                <a:t>24</a:t>
              </a:r>
              <a:r>
                <a:rPr lang="zh-CN" altLang="en-US" sz="32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÷</a:t>
              </a:r>
              <a:r>
                <a:rPr lang="zh-CN" altLang="en-US" sz="3200" b="1" i="0" dirty="0">
                  <a:solidFill>
                    <a:srgbClr val="FF0000">
                      <a:alpha val="100000"/>
                    </a:srgbClr>
                  </a:solidFill>
                  <a:latin typeface="Arial"/>
                  <a:ea typeface="Arial"/>
                </a:rPr>
                <a:t>8</a:t>
              </a:r>
            </a:p>
            <a:p>
              <a:pPr marL="0" algn="l">
                <a:lnSpc>
                  <a:spcPts val="3800"/>
                </a:lnSpc>
              </a:pPr>
              <a:r>
                <a:rPr lang="zh-CN" altLang="en-US" sz="3200" b="1" i="0" dirty="0">
                  <a:solidFill>
                    <a:srgbClr val="FF0000">
                      <a:alpha val="100000"/>
                    </a:srgbClr>
                  </a:solidFill>
                  <a:latin typeface="Arial"/>
                  <a:ea typeface="Arial"/>
                </a:rPr>
                <a:t>=2457654B</a:t>
              </a:r>
            </a:p>
            <a:p>
              <a:pPr marL="0" algn="l">
                <a:lnSpc>
                  <a:spcPts val="3800"/>
                </a:lnSpc>
              </a:pPr>
              <a:r>
                <a:rPr lang="zh-CN" altLang="en-US" sz="3200" b="1" i="0" dirty="0">
                  <a:solidFill>
                    <a:srgbClr val="FF0000">
                      <a:alpha val="100000"/>
                    </a:srgbClr>
                  </a:solidFill>
                  <a:latin typeface="Arial"/>
                  <a:ea typeface="Arial"/>
                </a:rPr>
                <a:t>=2.34MB</a:t>
              </a:r>
            </a:p>
          </p:txBody>
        </p:sp>
      </p:grpSp>
      <p:grpSp>
        <p:nvGrpSpPr>
          <p:cNvPr id="33" name="组合10"/>
          <p:cNvGrpSpPr/>
          <p:nvPr/>
        </p:nvGrpSpPr>
        <p:grpSpPr>
          <a:xfrm>
            <a:off x="710565" y="3645032"/>
            <a:ext cx="596900" cy="2385530"/>
            <a:chOff x="0" y="0"/>
            <a:chExt cx="596900" cy="2385530"/>
          </a:xfrm>
        </p:grpSpPr>
        <p:sp>
          <p:nvSpPr>
            <p:cNvPr id="34" name="形状10"/>
            <p:cNvSpPr txBox="1"/>
            <p:nvPr/>
          </p:nvSpPr>
          <p:spPr>
            <a:xfrm>
              <a:off x="3810" y="49530"/>
              <a:ext cx="561976" cy="2336000"/>
            </a:xfrm>
            <a:prstGeom prst="rect"/>
            <a:solidFill>
              <a:srgbClr val="2F5597">
                <a:alpha val="100000"/>
              </a:srgbClr>
            </a:solidFill>
            <a:ln w="12700">
              <a:solidFill>
                <a:srgbClr val="2F5597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35" name="文本11"/>
            <p:cNvSpPr txBox="1"/>
            <p:nvPr/>
          </p:nvSpPr>
          <p:spPr>
            <a:xfrm>
              <a:off x="0" y="0"/>
              <a:ext cx="596900" cy="2336000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3800"/>
                </a:lnSpc>
              </a:pPr>
              <a:r>
                <a:rPr lang="zh-CN" altLang="en-US" sz="3200" b="1" i="0" dirty="0">
                  <a:solidFill>
                    <a:srgbClr val="FFFFFF">
                      <a:alpha val="100000"/>
                    </a:srgbClr>
                  </a:solidFill>
                  <a:latin typeface="微软雅黑"/>
                  <a:ea typeface="微软雅黑"/>
                </a:rPr>
                <a:t>算一算</a:t>
              </a:r>
            </a:p>
          </p:txBody>
        </p:sp>
      </p:grpSp>
      <p:grpSp>
        <p:nvGrpSpPr>
          <p:cNvPr id="36" name="组合11"/>
          <p:cNvGrpSpPr/>
          <p:nvPr/>
        </p:nvGrpSpPr>
        <p:grpSpPr>
          <a:xfrm>
            <a:off x="7878318" y="4320692"/>
            <a:ext cx="2637377" cy="1997603"/>
            <a:chOff x="0" y="0"/>
            <a:chExt cx="2637377" cy="1997603"/>
          </a:xfrm>
        </p:grpSpPr>
        <p:sp>
          <p:nvSpPr>
            <p:cNvPr id="37" name="形状11"/>
            <p:cNvSpPr txBox="1"/>
            <p:nvPr/>
          </p:nvSpPr>
          <p:spPr>
            <a:xfrm>
              <a:off x="0" y="522790"/>
              <a:ext cx="2250681" cy="1474813"/>
            </a:xfrm>
            <a:prstGeom prst="rect"/>
            <a:solidFill>
              <a:srgbClr val="2F5597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  <a:effectLst>
              <a:outerShdw blurRad="50800" dist="38100" dir="1080000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38" name="形状12"/>
            <p:cNvSpPr txBox="1"/>
            <p:nvPr/>
          </p:nvSpPr>
          <p:spPr>
            <a:xfrm>
              <a:off x="137889" y="181215"/>
              <a:ext cx="2473730" cy="487600"/>
            </a:xfrm>
            <a:prstGeom prst="rect"/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39" name="文本12"/>
            <p:cNvSpPr txBox="1"/>
            <p:nvPr/>
          </p:nvSpPr>
          <p:spPr>
            <a:xfrm>
              <a:off x="29908" y="0"/>
              <a:ext cx="2607469" cy="1936023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600"/>
                </a:lnSpc>
              </a:pPr>
              <a:r>
                <a:rPr lang="zh-CN" altLang="en-US" sz="1999" b="1" i="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</a:rPr>
                <a:t>知识回顾： </a:t>
              </a:r>
            </a:p>
            <a:p>
              <a:pPr marL="0" algn="l">
                <a:lnSpc>
                  <a:spcPts val="2500"/>
                </a:lnSpc>
              </a:pPr>
              <a:r>
                <a:rPr lang="zh-CN" altLang="en-US" sz="1999" b="1" i="0" dirty="0">
                  <a:solidFill>
                    <a:srgbClr val="FFFFFF">
                      <a:alpha val="100000"/>
                    </a:srgbClr>
                  </a:solidFill>
                  <a:latin typeface="微软雅黑"/>
                  <a:ea typeface="微软雅黑"/>
                </a:rPr>
                <a:t>1KB=1024B </a:t>
              </a:r>
            </a:p>
            <a:p>
              <a:pPr marL="0" algn="l">
                <a:lnSpc>
                  <a:spcPts val="2500"/>
                </a:lnSpc>
              </a:pPr>
              <a:r>
                <a:rPr lang="zh-CN" altLang="en-US" sz="1999" b="1" i="0" dirty="0">
                  <a:solidFill>
                    <a:srgbClr val="FFFFFF">
                      <a:alpha val="100000"/>
                    </a:srgbClr>
                  </a:solidFill>
                  <a:latin typeface="微软雅黑"/>
                  <a:ea typeface="微软雅黑"/>
                </a:rPr>
                <a:t>1MB=1024KB </a:t>
              </a:r>
            </a:p>
            <a:p>
              <a:pPr marL="0" algn="l">
                <a:lnSpc>
                  <a:spcPts val="2500"/>
                </a:lnSpc>
              </a:pPr>
              <a:r>
                <a:rPr lang="zh-CN" altLang="en-US" sz="1999" b="1" i="0" dirty="0">
                  <a:solidFill>
                    <a:srgbClr val="FFFFFF">
                      <a:alpha val="100000"/>
                    </a:srgbClr>
                  </a:solidFill>
                  <a:latin typeface="微软雅黑"/>
                  <a:ea typeface="微软雅黑"/>
                </a:rPr>
                <a:t>1GB=1024MB</a:t>
              </a:r>
            </a:p>
            <a:p>
              <a:pPr marL="0" algn="l">
                <a:lnSpc>
                  <a:spcPts val="2500"/>
                </a:lnSpc>
              </a:pPr>
              <a:r>
                <a:rPr lang="zh-CN" altLang="en-US" sz="1999" b="1" i="0" dirty="0">
                  <a:solidFill>
                    <a:srgbClr val="FFFFFF">
                      <a:alpha val="100000"/>
                    </a:srgbClr>
                  </a:solidFill>
                  <a:latin typeface="微软雅黑"/>
                  <a:ea typeface="微软雅黑"/>
                </a:rPr>
                <a:t>1TB=1024GB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6" fill="hold">
                      <p:stCondLst>
                        <p:cond delay="indefinite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7" grpId="0" animBg="1"/>
      <p:bldP spid="30" grpId="0" animBg="1"/>
      <p:bldP spid="36" grpId="0" animBg="1"/>
    </p:bldLst>
  </p:timing>
</p:sld>
</file>

<file path=ppt/slides/slide1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1"/>
          <p:cNvGrpSpPr/>
          <p:nvPr/>
        </p:nvGrpSpPr>
        <p:grpSpPr>
          <a:xfrm>
            <a:off x="188919" y="113871"/>
            <a:ext cx="755075" cy="729605"/>
            <a:chOff x="0" y="0"/>
            <a:chExt cx="755075" cy="729605"/>
          </a:xfrm>
        </p:grpSpPr>
        <p:pic>
          <p:nvPicPr>
            <p:cNvPr id="3" name="图片2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630" y="129004"/>
              <a:ext cx="451815" cy="471599"/>
            </a:xfrm>
            <a:prstGeom prst="rect">
              <a:avLst/>
            </a:prstGeom>
          </p:spPr>
        </p:pic>
        <p:pic>
          <p:nvPicPr>
            <p:cNvPr id="4" name="图片3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5905" t="20000" r="16459" b="16216"/>
            <a:stretch>
              <a:fillRect/>
            </a:stretch>
          </p:blipFill>
          <p:spPr>
            <a:xfrm>
              <a:off x="0" y="0"/>
              <a:ext cx="755075" cy="729605"/>
            </a:xfrm>
            <a:prstGeom prst="rect">
              <a:avLst/>
            </a:prstGeom>
          </p:spPr>
        </p:pic>
      </p:grpSp>
      <p:pic>
        <p:nvPicPr>
          <p:cNvPr id="5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0" t="93572" r="0" b="0"/>
          <a:stretch>
            <a:fillRect/>
          </a:stretch>
        </p:blipFill>
        <p:spPr>
          <a:xfrm>
            <a:off x="-43815" y="6418478"/>
            <a:ext cx="12277725" cy="440293"/>
          </a:xfrm>
          <a:prstGeom prst="rect">
            <a:avLst/>
          </a:prstGeom>
        </p:spPr>
      </p:pic>
      <p:sp>
        <p:nvSpPr>
          <p:cNvPr id="6" name="文本1"/>
          <p:cNvSpPr txBox="1"/>
          <p:nvPr/>
        </p:nvSpPr>
        <p:spPr>
          <a:xfrm>
            <a:off x="944089" y="169202"/>
            <a:ext cx="505271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799" b="1" i="0" dirty="0">
                <a:solidFill>
                  <a:srgbClr val="0071C2">
                    <a:alpha val="100000"/>
                  </a:srgbClr>
                </a:solidFill>
                <a:latin typeface="微软雅黑"/>
                <a:ea typeface="微软雅黑"/>
              </a:rPr>
              <a:t>编码的基本方式——图像编码</a:t>
            </a:r>
          </a:p>
        </p:txBody>
      </p:sp>
      <p:sp>
        <p:nvSpPr>
          <p:cNvPr id="7" name="文本2"/>
          <p:cNvSpPr txBox="1"/>
          <p:nvPr/>
        </p:nvSpPr>
        <p:spPr>
          <a:xfrm>
            <a:off x="361474" y="169545"/>
            <a:ext cx="40979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799" b="1" i="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</a:rPr>
              <a:t>3</a:t>
            </a:r>
          </a:p>
        </p:txBody>
      </p:sp>
      <p:grpSp>
        <p:nvGrpSpPr>
          <p:cNvPr id="8" name="组合2"/>
          <p:cNvGrpSpPr/>
          <p:nvPr/>
        </p:nvGrpSpPr>
        <p:grpSpPr>
          <a:xfrm>
            <a:off x="181291" y="863932"/>
            <a:ext cx="11825605" cy="619068"/>
            <a:chOff x="0" y="0"/>
            <a:chExt cx="11825605" cy="619068"/>
          </a:xfrm>
        </p:grpSpPr>
        <p:sp>
          <p:nvSpPr>
            <p:cNvPr id="9" name="形状2"/>
            <p:cNvSpPr txBox="1"/>
            <p:nvPr/>
          </p:nvSpPr>
          <p:spPr>
            <a:xfrm>
              <a:off x="3810" y="49530"/>
              <a:ext cx="11821795" cy="523220"/>
            </a:xfrm>
            <a:prstGeom prst="rect"/>
            <a:solidFill>
              <a:srgbClr val="2F5597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0" name="文本3"/>
            <p:cNvSpPr txBox="1"/>
            <p:nvPr/>
          </p:nvSpPr>
          <p:spPr>
            <a:xfrm>
              <a:off x="0" y="0"/>
              <a:ext cx="11821795" cy="619068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ctr">
                <a:lnSpc>
                  <a:spcPts val="3300"/>
                </a:lnSpc>
              </a:pPr>
              <a:r>
                <a:rPr lang="zh-CN" altLang="en-US" sz="2800" b="1" i="0" dirty="0">
                  <a:solidFill>
                    <a:srgbClr val="FFFFFF">
                      <a:alpha val="100000"/>
                    </a:srgbClr>
                  </a:solidFill>
                  <a:latin typeface="微软雅黑"/>
                  <a:ea typeface="微软雅黑"/>
                </a:rPr>
                <a:t>位图文件的大小</a:t>
              </a:r>
              <a:r>
                <a:rPr lang="zh-CN" altLang="en-US" sz="2800" b="1" i="0" dirty="0">
                  <a:solidFill>
                    <a:srgbClr val="FFFFFF">
                      <a:alpha val="100000"/>
                    </a:srgbClr>
                  </a:solidFill>
                  <a:latin typeface="Arial"/>
                  <a:ea typeface="Arial"/>
                </a:rPr>
                <a:t>=</a:t>
              </a:r>
              <a:r>
                <a:rPr lang="zh-CN" altLang="en-US" sz="2800" b="1" i="0" dirty="0">
                  <a:solidFill>
                    <a:srgbClr val="FFFFFF">
                      <a:alpha val="100000"/>
                    </a:srgbClr>
                  </a:solidFill>
                  <a:latin typeface="微软雅黑"/>
                  <a:ea typeface="微软雅黑"/>
                </a:rPr>
                <a:t>文件头</a:t>
              </a:r>
              <a:r>
                <a:rPr lang="zh-CN" altLang="en-US" sz="2800" b="1" i="0" dirty="0">
                  <a:solidFill>
                    <a:srgbClr val="FFFFFF">
                      <a:alpha val="100000"/>
                    </a:srgbClr>
                  </a:solidFill>
                  <a:latin typeface="Arial"/>
                  <a:ea typeface="Arial"/>
                </a:rPr>
                <a:t>+</a:t>
              </a:r>
              <a:r>
                <a:rPr lang="zh-CN" altLang="en-US" sz="2800" b="1" i="0" dirty="0">
                  <a:solidFill>
                    <a:srgbClr val="FFFFFF">
                      <a:alpha val="100000"/>
                    </a:srgbClr>
                  </a:solidFill>
                  <a:latin typeface="微软雅黑"/>
                  <a:ea typeface="微软雅黑"/>
                </a:rPr>
                <a:t>信息头</a:t>
              </a:r>
              <a:r>
                <a:rPr lang="zh-CN" altLang="en-US" sz="2800" b="1" i="0" dirty="0">
                  <a:solidFill>
                    <a:srgbClr val="FFFFFF">
                      <a:alpha val="100000"/>
                    </a:srgbClr>
                  </a:solidFill>
                  <a:latin typeface="Arial"/>
                  <a:ea typeface="Arial"/>
                </a:rPr>
                <a:t>+</a:t>
              </a:r>
              <a:r>
                <a:rPr lang="zh-CN" altLang="en-US" sz="2800" b="1" i="0" dirty="0">
                  <a:solidFill>
                    <a:srgbClr val="FFFFFF">
                      <a:alpha val="100000"/>
                    </a:srgbClr>
                  </a:solidFill>
                  <a:latin typeface="微软雅黑"/>
                  <a:ea typeface="微软雅黑"/>
                </a:rPr>
                <a:t>颜色表项</a:t>
              </a:r>
              <a:r>
                <a:rPr lang="zh-CN" altLang="en-US" sz="2800" b="1" i="0" dirty="0">
                  <a:solidFill>
                    <a:srgbClr val="FFFFFF">
                      <a:alpha val="100000"/>
                    </a:srgbClr>
                  </a:solidFill>
                  <a:latin typeface="Arial"/>
                  <a:ea typeface="Arial"/>
                </a:rPr>
                <a:t>+</a:t>
              </a:r>
              <a:r>
                <a:rPr lang="zh-CN" altLang="en-US" sz="2800" b="1" i="0" dirty="0">
                  <a:solidFill>
                    <a:srgbClr val="FFFFFF">
                      <a:alpha val="100000"/>
                    </a:srgbClr>
                  </a:solidFill>
                  <a:latin typeface="微软雅黑"/>
                  <a:ea typeface="微软雅黑"/>
                </a:rPr>
                <a:t>图像分辨率×图像量化位数÷</a:t>
              </a:r>
              <a:r>
                <a:rPr lang="zh-CN" altLang="en-US" sz="2800" b="1" i="0" dirty="0">
                  <a:solidFill>
                    <a:srgbClr val="FFFFFF">
                      <a:alpha val="100000"/>
                    </a:srgbClr>
                  </a:solidFill>
                  <a:latin typeface="Arial"/>
                  <a:ea typeface="Arial"/>
                </a:rPr>
                <a:t>8</a:t>
              </a:r>
            </a:p>
          </p:txBody>
        </p:sp>
      </p:grpSp>
      <p:grpSp>
        <p:nvGrpSpPr>
          <p:cNvPr id="11" name="组合3"/>
          <p:cNvGrpSpPr/>
          <p:nvPr/>
        </p:nvGrpSpPr>
        <p:grpSpPr>
          <a:xfrm>
            <a:off x="2967990" y="1443012"/>
            <a:ext cx="1416050" cy="609627"/>
            <a:chOff x="0" y="0"/>
            <a:chExt cx="1416050" cy="609627"/>
          </a:xfrm>
        </p:grpSpPr>
        <p:sp>
          <p:nvSpPr>
            <p:cNvPr id="12" name="形状3"/>
            <p:cNvSpPr txBox="1"/>
            <p:nvPr/>
          </p:nvSpPr>
          <p:spPr>
            <a:xfrm>
              <a:off x="3810" y="49530"/>
              <a:ext cx="1412240" cy="461665"/>
            </a:xfrm>
            <a:prstGeom prst="rect"/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3" name="文本4"/>
            <p:cNvSpPr txBox="1"/>
            <p:nvPr/>
          </p:nvSpPr>
          <p:spPr>
            <a:xfrm>
              <a:off x="0" y="0"/>
              <a:ext cx="1412240" cy="609627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800"/>
                </a:lnSpc>
              </a:pP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Arial"/>
                  <a:ea typeface="Arial"/>
                </a:rPr>
                <a:t>14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字节</a:t>
              </a:r>
            </a:p>
          </p:txBody>
        </p:sp>
      </p:grpSp>
      <p:grpSp>
        <p:nvGrpSpPr>
          <p:cNvPr id="14" name="组合4"/>
          <p:cNvGrpSpPr/>
          <p:nvPr/>
        </p:nvGrpSpPr>
        <p:grpSpPr>
          <a:xfrm>
            <a:off x="4236718" y="1443012"/>
            <a:ext cx="1416050" cy="609627"/>
            <a:chOff x="0" y="0"/>
            <a:chExt cx="1416050" cy="609627"/>
          </a:xfrm>
        </p:grpSpPr>
        <p:sp>
          <p:nvSpPr>
            <p:cNvPr id="15" name="形状4"/>
            <p:cNvSpPr txBox="1"/>
            <p:nvPr/>
          </p:nvSpPr>
          <p:spPr>
            <a:xfrm>
              <a:off x="3810" y="49530"/>
              <a:ext cx="1412240" cy="461665"/>
            </a:xfrm>
            <a:prstGeom prst="rect"/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6" name="文本5"/>
            <p:cNvSpPr txBox="1"/>
            <p:nvPr/>
          </p:nvSpPr>
          <p:spPr>
            <a:xfrm>
              <a:off x="0" y="0"/>
              <a:ext cx="1412240" cy="609627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800"/>
                </a:lnSpc>
              </a:pP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Arial"/>
                  <a:ea typeface="Arial"/>
                </a:rPr>
                <a:t>40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字节</a:t>
              </a:r>
            </a:p>
          </p:txBody>
        </p:sp>
      </p:grpSp>
      <p:grpSp>
        <p:nvGrpSpPr>
          <p:cNvPr id="17" name="组合5"/>
          <p:cNvGrpSpPr/>
          <p:nvPr/>
        </p:nvGrpSpPr>
        <p:grpSpPr>
          <a:xfrm>
            <a:off x="7583326" y="1442034"/>
            <a:ext cx="1416050" cy="557835"/>
            <a:chOff x="0" y="0"/>
            <a:chExt cx="1416050" cy="557835"/>
          </a:xfrm>
        </p:grpSpPr>
        <p:sp>
          <p:nvSpPr>
            <p:cNvPr id="18" name="形状5"/>
            <p:cNvSpPr txBox="1"/>
            <p:nvPr/>
          </p:nvSpPr>
          <p:spPr>
            <a:xfrm>
              <a:off x="3810" y="49530"/>
              <a:ext cx="1412240" cy="461665"/>
            </a:xfrm>
            <a:prstGeom prst="rect"/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9" name="文本6"/>
            <p:cNvSpPr txBox="1"/>
            <p:nvPr/>
          </p:nvSpPr>
          <p:spPr>
            <a:xfrm>
              <a:off x="0" y="0"/>
              <a:ext cx="1412240" cy="55783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800"/>
                </a:lnSpc>
              </a:pP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像素数</a:t>
              </a:r>
            </a:p>
          </p:txBody>
        </p:sp>
      </p:grpSp>
      <p:grpSp>
        <p:nvGrpSpPr>
          <p:cNvPr id="20" name="组合6"/>
          <p:cNvGrpSpPr/>
          <p:nvPr/>
        </p:nvGrpSpPr>
        <p:grpSpPr>
          <a:xfrm>
            <a:off x="9216390" y="1442034"/>
            <a:ext cx="2330449" cy="925170"/>
            <a:chOff x="0" y="0"/>
            <a:chExt cx="2330449" cy="925170"/>
          </a:xfrm>
        </p:grpSpPr>
        <p:sp>
          <p:nvSpPr>
            <p:cNvPr id="21" name="形状6"/>
            <p:cNvSpPr txBox="1"/>
            <p:nvPr/>
          </p:nvSpPr>
          <p:spPr>
            <a:xfrm>
              <a:off x="3810" y="49530"/>
              <a:ext cx="2326639" cy="830997"/>
            </a:xfrm>
            <a:prstGeom prst="rect"/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2" name="文本7"/>
            <p:cNvSpPr txBox="1"/>
            <p:nvPr/>
          </p:nvSpPr>
          <p:spPr>
            <a:xfrm>
              <a:off x="0" y="0"/>
              <a:ext cx="2326639" cy="92517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800"/>
                </a:lnSpc>
              </a:pP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记录颜色所用的二进制数的位数</a:t>
              </a:r>
            </a:p>
          </p:txBody>
        </p:sp>
      </p:grpSp>
      <p:sp>
        <p:nvSpPr>
          <p:cNvPr id="23" name="形状1"/>
          <p:cNvSpPr txBox="1"/>
          <p:nvPr/>
        </p:nvSpPr>
        <p:spPr>
          <a:xfrm flipH="1">
            <a:off x="6289040" y="1436682"/>
            <a:ext cx="28575" cy="666438"/>
          </a:xfrm>
          <a:prstGeom prst="straightConnector1"/>
          <a:solidFill>
            <a:srgbClr val="FFFFFF">
              <a:alpha val="0"/>
            </a:srgbClr>
          </a:solidFill>
          <a:ln w="28575">
            <a:solidFill>
              <a:srgbClr val="2F5597">
                <a:alpha val="100000"/>
              </a:srgbClr>
            </a:solidFill>
            <a:prstDash val="solid"/>
            <a:headEnd type="none" w="med" len="med"/>
            <a:tailEnd type="triangle" w="med" len="med"/>
          </a:ln>
        </p:spPr>
        <p:txBody>
          <a:bodyPr anchor="ctr"/>
          <a:lstStyle/>
          <a:p>
            <a:pPr marL="0" algn="ctr"/>
          </a:p>
        </p:txBody>
      </p:sp>
      <p:grpSp>
        <p:nvGrpSpPr>
          <p:cNvPr id="24" name="组合7"/>
          <p:cNvGrpSpPr/>
          <p:nvPr/>
        </p:nvGrpSpPr>
        <p:grpSpPr>
          <a:xfrm>
            <a:off x="1829904" y="2053685"/>
            <a:ext cx="7295176" cy="1375620"/>
            <a:chOff x="0" y="0"/>
            <a:chExt cx="7295176" cy="1375620"/>
          </a:xfrm>
        </p:grpSpPr>
        <p:sp>
          <p:nvSpPr>
            <p:cNvPr id="25" name="形状7"/>
            <p:cNvSpPr txBox="1"/>
            <p:nvPr/>
          </p:nvSpPr>
          <p:spPr>
            <a:xfrm>
              <a:off x="5559" y="40938"/>
              <a:ext cx="7289617" cy="1297366"/>
            </a:xfrm>
            <a:prstGeom prst="rect"/>
            <a:solidFill>
              <a:srgbClr val="FFFFFF">
                <a:alpha val="0"/>
              </a:srgbClr>
            </a:solidFill>
            <a:ln w="28575">
              <a:solidFill>
                <a:srgbClr val="2F5597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6" name="文本8"/>
            <p:cNvSpPr txBox="1"/>
            <p:nvPr/>
          </p:nvSpPr>
          <p:spPr>
            <a:xfrm>
              <a:off x="0" y="0"/>
              <a:ext cx="7289617" cy="137562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800"/>
                </a:lnSpc>
              </a:pP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当图像量化位数为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Arial"/>
                  <a:ea typeface="Arial"/>
                </a:rPr>
                <a:t>1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、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Arial"/>
                  <a:ea typeface="Arial"/>
                </a:rPr>
                <a:t>4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、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Arial"/>
                  <a:ea typeface="Arial"/>
                </a:rPr>
                <a:t>8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，分别有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Arial"/>
                  <a:ea typeface="Arial"/>
                </a:rPr>
                <a:t>2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、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Arial"/>
                  <a:ea typeface="Arial"/>
                </a:rPr>
                <a:t>16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、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Arial"/>
                  <a:ea typeface="Arial"/>
                </a:rPr>
                <a:t>256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种颜色，每一种颜色（即每个颜色表项）占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Arial"/>
                  <a:ea typeface="Arial"/>
                </a:rPr>
                <a:t>4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个字节；当量化位数为16、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Arial"/>
                  <a:ea typeface="Arial"/>
                </a:rPr>
                <a:t>24、32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时，都没有颜色表项。</a:t>
              </a:r>
            </a:p>
          </p:txBody>
        </p:sp>
      </p:grpSp>
      <p:grpSp>
        <p:nvGrpSpPr>
          <p:cNvPr id="27" name="组合8"/>
          <p:cNvGrpSpPr/>
          <p:nvPr/>
        </p:nvGrpSpPr>
        <p:grpSpPr>
          <a:xfrm>
            <a:off x="1548232" y="3625205"/>
            <a:ext cx="10125395" cy="1047636"/>
            <a:chOff x="0" y="0"/>
            <a:chExt cx="10125395" cy="1047636"/>
          </a:xfrm>
        </p:grpSpPr>
        <p:sp>
          <p:nvSpPr>
            <p:cNvPr id="28" name="形状8"/>
            <p:cNvSpPr txBox="1"/>
            <p:nvPr/>
          </p:nvSpPr>
          <p:spPr>
            <a:xfrm>
              <a:off x="3810" y="49530"/>
              <a:ext cx="10121585" cy="954107"/>
            </a:xfrm>
            <a:prstGeom prst="rect"/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9" name="文本9"/>
            <p:cNvSpPr txBox="1"/>
            <p:nvPr/>
          </p:nvSpPr>
          <p:spPr>
            <a:xfrm>
              <a:off x="0" y="0"/>
              <a:ext cx="10121585" cy="1047636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300"/>
                </a:lnSpc>
              </a:pPr>
              <a:r>
                <a:rPr lang="zh-CN" altLang="en-US" sz="2800" b="0" i="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</a:rPr>
                <a:t>有一幅</a:t>
              </a:r>
              <a:r>
                <a:rPr lang="zh-CN" altLang="en-US" sz="2800" b="0" i="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</a:rPr>
                <a:t>24</a:t>
              </a:r>
              <a:r>
                <a:rPr lang="zh-CN" altLang="en-US" sz="2800" b="0" i="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</a:rPr>
                <a:t>位的位图图像，像素为</a:t>
              </a:r>
              <a:r>
                <a:rPr lang="zh-CN" altLang="en-US" sz="2800" b="0" i="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</a:rPr>
                <a:t>1024</a:t>
              </a:r>
              <a:r>
                <a:rPr lang="zh-CN" altLang="en-US" sz="2800" b="0" i="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</a:rPr>
                <a:t>×</a:t>
              </a:r>
              <a:r>
                <a:rPr lang="zh-CN" altLang="en-US" sz="2800" b="0" i="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</a:rPr>
                <a:t>800</a:t>
              </a:r>
              <a:r>
                <a:rPr lang="zh-CN" altLang="en-US" sz="2800" b="0" i="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</a:rPr>
                <a:t>，试确定其数据文件的大小。</a:t>
              </a:r>
            </a:p>
          </p:txBody>
        </p:sp>
      </p:grpSp>
      <p:grpSp>
        <p:nvGrpSpPr>
          <p:cNvPr id="30" name="组合9"/>
          <p:cNvGrpSpPr/>
          <p:nvPr/>
        </p:nvGrpSpPr>
        <p:grpSpPr>
          <a:xfrm>
            <a:off x="710565" y="3645032"/>
            <a:ext cx="596900" cy="2385530"/>
            <a:chOff x="0" y="0"/>
            <a:chExt cx="596900" cy="2385530"/>
          </a:xfrm>
        </p:grpSpPr>
        <p:sp>
          <p:nvSpPr>
            <p:cNvPr id="31" name="形状9"/>
            <p:cNvSpPr txBox="1"/>
            <p:nvPr/>
          </p:nvSpPr>
          <p:spPr>
            <a:xfrm>
              <a:off x="3810" y="49530"/>
              <a:ext cx="561976" cy="2336000"/>
            </a:xfrm>
            <a:prstGeom prst="rect"/>
            <a:solidFill>
              <a:srgbClr val="2F5597">
                <a:alpha val="100000"/>
              </a:srgbClr>
            </a:solidFill>
            <a:ln w="12700">
              <a:solidFill>
                <a:srgbClr val="2F5597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32" name="文本10"/>
            <p:cNvSpPr txBox="1"/>
            <p:nvPr/>
          </p:nvSpPr>
          <p:spPr>
            <a:xfrm>
              <a:off x="0" y="0"/>
              <a:ext cx="596900" cy="2336000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3800"/>
                </a:lnSpc>
              </a:pPr>
              <a:r>
                <a:rPr lang="zh-CN" altLang="en-US" sz="3200" b="1" i="0" dirty="0">
                  <a:solidFill>
                    <a:srgbClr val="FFFFFF">
                      <a:alpha val="100000"/>
                    </a:srgbClr>
                  </a:solidFill>
                  <a:latin typeface="微软雅黑"/>
                  <a:ea typeface="微软雅黑"/>
                </a:rPr>
                <a:t>算一算</a:t>
              </a:r>
            </a:p>
          </p:txBody>
        </p:sp>
      </p:grpSp>
      <p:grpSp>
        <p:nvGrpSpPr>
          <p:cNvPr id="33" name="组合10"/>
          <p:cNvGrpSpPr/>
          <p:nvPr/>
        </p:nvGrpSpPr>
        <p:grpSpPr>
          <a:xfrm>
            <a:off x="1548232" y="4672355"/>
            <a:ext cx="10125399" cy="729739"/>
            <a:chOff x="0" y="0"/>
            <a:chExt cx="10125399" cy="729739"/>
          </a:xfrm>
        </p:grpSpPr>
        <p:sp>
          <p:nvSpPr>
            <p:cNvPr id="34" name="形状10"/>
            <p:cNvSpPr txBox="1"/>
            <p:nvPr/>
          </p:nvSpPr>
          <p:spPr>
            <a:xfrm>
              <a:off x="3810" y="34501"/>
              <a:ext cx="10121589" cy="664590"/>
            </a:xfrm>
            <a:prstGeom prst="rect"/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35" name="文本11"/>
            <p:cNvSpPr txBox="1"/>
            <p:nvPr/>
          </p:nvSpPr>
          <p:spPr>
            <a:xfrm>
              <a:off x="0" y="0"/>
              <a:ext cx="10121589" cy="729739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300"/>
                </a:lnSpc>
              </a:pPr>
              <a:r>
                <a:rPr lang="zh-CN" altLang="en-US" sz="2800" b="0" i="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</a:rPr>
                <a:t>若将上述图像另存为256色位图图像，则文件大小为多大？</a:t>
              </a:r>
            </a:p>
          </p:txBody>
        </p:sp>
      </p:grpSp>
      <p:grpSp>
        <p:nvGrpSpPr>
          <p:cNvPr id="36" name="组合11"/>
          <p:cNvGrpSpPr/>
          <p:nvPr/>
        </p:nvGrpSpPr>
        <p:grpSpPr>
          <a:xfrm>
            <a:off x="1628061" y="5308168"/>
            <a:ext cx="9796767" cy="914343"/>
            <a:chOff x="0" y="0"/>
            <a:chExt cx="9796767" cy="914343"/>
          </a:xfrm>
        </p:grpSpPr>
        <p:sp>
          <p:nvSpPr>
            <p:cNvPr id="37" name="形状11"/>
            <p:cNvSpPr txBox="1"/>
            <p:nvPr/>
          </p:nvSpPr>
          <p:spPr>
            <a:xfrm>
              <a:off x="0" y="20955"/>
              <a:ext cx="9486252" cy="893388"/>
            </a:xfrm>
            <a:prstGeom prst="rect"/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38" name="文本12"/>
            <p:cNvSpPr txBox="1"/>
            <p:nvPr/>
          </p:nvSpPr>
          <p:spPr>
            <a:xfrm>
              <a:off x="24765" y="0"/>
              <a:ext cx="9772002" cy="749357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800"/>
                </a:lnSpc>
              </a:pPr>
              <a:r>
                <a:rPr lang="zh-CN" altLang="en-US" sz="3200" b="1" i="0" dirty="0">
                  <a:solidFill>
                    <a:srgbClr val="FF0000">
                      <a:alpha val="100000"/>
                    </a:srgbClr>
                  </a:solidFill>
                  <a:latin typeface="Arial"/>
                  <a:ea typeface="Arial"/>
                </a:rPr>
                <a:t>14+40+256*4+1024</a:t>
              </a:r>
              <a:r>
                <a:rPr lang="zh-CN" altLang="en-US" sz="32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×</a:t>
              </a:r>
              <a:r>
                <a:rPr lang="zh-CN" altLang="en-US" sz="3200" b="1" i="0" dirty="0">
                  <a:solidFill>
                    <a:srgbClr val="FF0000">
                      <a:alpha val="100000"/>
                    </a:srgbClr>
                  </a:solidFill>
                  <a:latin typeface="Arial"/>
                  <a:ea typeface="Arial"/>
                </a:rPr>
                <a:t>800</a:t>
              </a:r>
              <a:r>
                <a:rPr lang="zh-CN" altLang="en-US" sz="32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×</a:t>
              </a:r>
              <a:r>
                <a:rPr lang="zh-CN" altLang="en-US" sz="3200" b="1" i="0" dirty="0">
                  <a:solidFill>
                    <a:srgbClr val="FF0000">
                      <a:alpha val="100000"/>
                    </a:srgbClr>
                  </a:solidFill>
                  <a:latin typeface="Arial"/>
                  <a:ea typeface="Arial"/>
                </a:rPr>
                <a:t>8</a:t>
              </a:r>
              <a:r>
                <a:rPr lang="zh-CN" altLang="en-US" sz="32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÷</a:t>
              </a:r>
              <a:r>
                <a:rPr lang="zh-CN" altLang="en-US" sz="3200" b="1" i="0" dirty="0">
                  <a:solidFill>
                    <a:srgbClr val="FF0000">
                      <a:alpha val="100000"/>
                    </a:srgbClr>
                  </a:solidFill>
                  <a:latin typeface="Arial"/>
                  <a:ea typeface="Arial"/>
                </a:rPr>
                <a:t>8=820278B=801KB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6" fill="hold">
                      <p:stCondLst>
                        <p:cond delay="indefinite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</p:bldLst>
  </p:timing>
</p:sld>
</file>

<file path=ppt/slides/slide1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1"/>
          <p:cNvGrpSpPr/>
          <p:nvPr/>
        </p:nvGrpSpPr>
        <p:grpSpPr>
          <a:xfrm>
            <a:off x="188919" y="113871"/>
            <a:ext cx="755075" cy="729605"/>
            <a:chOff x="0" y="0"/>
            <a:chExt cx="755075" cy="729605"/>
          </a:xfrm>
        </p:grpSpPr>
        <p:pic>
          <p:nvPicPr>
            <p:cNvPr id="3" name="图片2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630" y="129004"/>
              <a:ext cx="451815" cy="471599"/>
            </a:xfrm>
            <a:prstGeom prst="rect">
              <a:avLst/>
            </a:prstGeom>
          </p:spPr>
        </p:pic>
        <p:pic>
          <p:nvPicPr>
            <p:cNvPr id="4" name="图片3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5905" t="20000" r="16459" b="16216"/>
            <a:stretch>
              <a:fillRect/>
            </a:stretch>
          </p:blipFill>
          <p:spPr>
            <a:xfrm>
              <a:off x="0" y="0"/>
              <a:ext cx="755075" cy="729605"/>
            </a:xfrm>
            <a:prstGeom prst="rect">
              <a:avLst/>
            </a:prstGeom>
          </p:spPr>
        </p:pic>
      </p:grpSp>
      <p:pic>
        <p:nvPicPr>
          <p:cNvPr id="5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0" t="93572" r="0" b="0"/>
          <a:stretch>
            <a:fillRect/>
          </a:stretch>
        </p:blipFill>
        <p:spPr>
          <a:xfrm>
            <a:off x="-85487" y="6418164"/>
            <a:ext cx="12277725" cy="440293"/>
          </a:xfrm>
          <a:prstGeom prst="rect">
            <a:avLst/>
          </a:prstGeom>
        </p:spPr>
      </p:pic>
      <p:sp>
        <p:nvSpPr>
          <p:cNvPr id="6" name="文本1"/>
          <p:cNvSpPr txBox="1"/>
          <p:nvPr/>
        </p:nvSpPr>
        <p:spPr>
          <a:xfrm>
            <a:off x="944089" y="169202"/>
            <a:ext cx="505271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799" b="1" i="0" dirty="0">
                <a:solidFill>
                  <a:srgbClr val="0071C2">
                    <a:alpha val="100000"/>
                  </a:srgbClr>
                </a:solidFill>
                <a:latin typeface="微软雅黑"/>
                <a:ea typeface="微软雅黑"/>
              </a:rPr>
              <a:t>编码的基本方式——图像编码</a:t>
            </a:r>
          </a:p>
        </p:txBody>
      </p:sp>
      <p:sp>
        <p:nvSpPr>
          <p:cNvPr id="7" name="文本2"/>
          <p:cNvSpPr txBox="1"/>
          <p:nvPr/>
        </p:nvSpPr>
        <p:spPr>
          <a:xfrm>
            <a:off x="361474" y="169545"/>
            <a:ext cx="40979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799" b="1" i="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</a:rPr>
              <a:t>3</a:t>
            </a:r>
          </a:p>
        </p:txBody>
      </p:sp>
      <p:grpSp>
        <p:nvGrpSpPr>
          <p:cNvPr id="8" name="组合2"/>
          <p:cNvGrpSpPr/>
          <p:nvPr/>
        </p:nvGrpSpPr>
        <p:grpSpPr>
          <a:xfrm>
            <a:off x="1169460" y="1138133"/>
            <a:ext cx="2132648" cy="889606"/>
            <a:chOff x="0" y="0"/>
            <a:chExt cx="2132648" cy="889606"/>
          </a:xfrm>
        </p:grpSpPr>
        <p:sp>
          <p:nvSpPr>
            <p:cNvPr id="9" name="形状1"/>
            <p:cNvSpPr txBox="1"/>
            <p:nvPr/>
          </p:nvSpPr>
          <p:spPr>
            <a:xfrm>
              <a:off x="68806" y="128186"/>
              <a:ext cx="467210" cy="487680"/>
            </a:xfrm>
            <a:custGeom>
              <a:avLst/>
              <a:gdLst>
                <a:gd name="connsiteX0" fmla="*/ 83687 w 467210"/>
                <a:gd name="connsiteY0" fmla="*/ 0 h 487680"/>
                <a:gd name="connsiteX1" fmla="*/ 418433 w 467210"/>
                <a:gd name="connsiteY1" fmla="*/ 0 h 487680"/>
                <a:gd name="connsiteX2" fmla="*/ 429987 w 467210"/>
                <a:gd name="connsiteY2" fmla="*/ 0 h 487680"/>
                <a:gd name="connsiteX3" fmla="*/ 467211 w 467210"/>
                <a:gd name="connsiteY3" fmla="*/ 17497 h 487680"/>
                <a:gd name="connsiteX4" fmla="*/ 39453 w 467210"/>
                <a:gd name="connsiteY4" fmla="*/ 487680 h 487680"/>
                <a:gd name="connsiteX5" fmla="*/ 24508 w 467210"/>
                <a:gd name="connsiteY5" fmla="*/ 477612 h 487680"/>
                <a:gd name="connsiteX6" fmla="*/ 9363 w 467210"/>
                <a:gd name="connsiteY6" fmla="*/ 462467 h 487680"/>
                <a:gd name="connsiteX7" fmla="*/ 0 w 467210"/>
                <a:gd name="connsiteY7" fmla="*/ 83687 h 487680"/>
                <a:gd name="connsiteX8" fmla="*/ 0 w 467210"/>
                <a:gd name="connsiteY8" fmla="*/ 37471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7211" h="487680">
                  <a:moveTo>
                    <a:pt x="83687" y="0"/>
                  </a:moveTo>
                  <a:lnTo>
                    <a:pt x="418433" y="0"/>
                  </a:lnTo>
                  <a:cubicBezTo>
                    <a:pt x="429987" y="0"/>
                    <a:pt x="440998" y="2343"/>
                    <a:pt x="451009" y="6572"/>
                  </a:cubicBezTo>
                  <a:lnTo>
                    <a:pt x="467211" y="17497"/>
                  </a:lnTo>
                  <a:lnTo>
                    <a:pt x="39453" y="487680"/>
                  </a:lnTo>
                  <a:lnTo>
                    <a:pt x="24508" y="477612"/>
                  </a:lnTo>
                  <a:cubicBezTo>
                    <a:pt x="9363" y="462467"/>
                    <a:pt x="0" y="441541"/>
                    <a:pt x="0" y="418433"/>
                  </a:cubicBezTo>
                  <a:lnTo>
                    <a:pt x="0" y="83687"/>
                  </a:lnTo>
                  <a:cubicBezTo>
                    <a:pt x="0" y="37471"/>
                    <a:pt x="37471" y="0"/>
                    <a:pt x="83687" y="0"/>
                  </a:cubicBezTo>
                  <a:close/>
                </a:path>
              </a:pathLst>
            </a:custGeom>
            <a:solidFill>
              <a:srgbClr val="FD8876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0" name="形状2"/>
            <p:cNvSpPr txBox="1"/>
            <p:nvPr/>
          </p:nvSpPr>
          <p:spPr>
            <a:xfrm>
              <a:off x="0" y="51985"/>
              <a:ext cx="467210" cy="487680"/>
            </a:xfrm>
            <a:custGeom>
              <a:avLst/>
              <a:gdLst>
                <a:gd name="connsiteX0" fmla="*/ 83687 w 467210"/>
                <a:gd name="connsiteY0" fmla="*/ 0 h 487680"/>
                <a:gd name="connsiteX1" fmla="*/ 418433 w 467210"/>
                <a:gd name="connsiteY1" fmla="*/ 0 h 487680"/>
                <a:gd name="connsiteX2" fmla="*/ 429987 w 467210"/>
                <a:gd name="connsiteY2" fmla="*/ 0 h 487680"/>
                <a:gd name="connsiteX3" fmla="*/ 467211 w 467210"/>
                <a:gd name="connsiteY3" fmla="*/ 17497 h 487680"/>
                <a:gd name="connsiteX4" fmla="*/ 39453 w 467210"/>
                <a:gd name="connsiteY4" fmla="*/ 487680 h 487680"/>
                <a:gd name="connsiteX5" fmla="*/ 24508 w 467210"/>
                <a:gd name="connsiteY5" fmla="*/ 477612 h 487680"/>
                <a:gd name="connsiteX6" fmla="*/ 9363 w 467210"/>
                <a:gd name="connsiteY6" fmla="*/ 462467 h 487680"/>
                <a:gd name="connsiteX7" fmla="*/ 0 w 467210"/>
                <a:gd name="connsiteY7" fmla="*/ 83687 h 487680"/>
                <a:gd name="connsiteX8" fmla="*/ 0 w 467210"/>
                <a:gd name="connsiteY8" fmla="*/ 37471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7211" h="487680">
                  <a:moveTo>
                    <a:pt x="83687" y="0"/>
                  </a:moveTo>
                  <a:lnTo>
                    <a:pt x="418433" y="0"/>
                  </a:lnTo>
                  <a:cubicBezTo>
                    <a:pt x="429987" y="0"/>
                    <a:pt x="440998" y="2343"/>
                    <a:pt x="451009" y="6572"/>
                  </a:cubicBezTo>
                  <a:lnTo>
                    <a:pt x="467211" y="17497"/>
                  </a:lnTo>
                  <a:lnTo>
                    <a:pt x="39453" y="487680"/>
                  </a:lnTo>
                  <a:lnTo>
                    <a:pt x="24508" y="477612"/>
                  </a:lnTo>
                  <a:cubicBezTo>
                    <a:pt x="9363" y="462467"/>
                    <a:pt x="0" y="441541"/>
                    <a:pt x="0" y="418433"/>
                  </a:cubicBezTo>
                  <a:lnTo>
                    <a:pt x="0" y="83687"/>
                  </a:lnTo>
                  <a:cubicBezTo>
                    <a:pt x="0" y="37471"/>
                    <a:pt x="37471" y="0"/>
                    <a:pt x="83687" y="0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38100">
              <a:solidFill>
                <a:srgbClr val="273062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1" name="形状3"/>
            <p:cNvSpPr txBox="1"/>
            <p:nvPr/>
          </p:nvSpPr>
          <p:spPr>
            <a:xfrm>
              <a:off x="291950" y="0"/>
              <a:ext cx="1840698" cy="645160"/>
            </a:xfrm>
            <a:prstGeom prst="rect"/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2" name="文本5"/>
            <p:cNvSpPr txBox="1"/>
            <p:nvPr/>
          </p:nvSpPr>
          <p:spPr>
            <a:xfrm>
              <a:off x="485699" y="53949"/>
              <a:ext cx="1031072" cy="835657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2400" b="1" i="0" dirty="0">
                  <a:solidFill>
                    <a:srgbClr val="1F497D">
                      <a:alpha val="100000"/>
                    </a:srgbClr>
                  </a:solidFill>
                  <a:latin typeface="微软雅黑"/>
                  <a:ea typeface="微软雅黑"/>
                </a:rPr>
                <a:t>实践</a:t>
              </a:r>
            </a:p>
          </p:txBody>
        </p:sp>
      </p:grpSp>
      <p:sp>
        <p:nvSpPr>
          <p:cNvPr id="13" name="文本3"/>
          <p:cNvSpPr txBox="1"/>
          <p:nvPr/>
        </p:nvSpPr>
        <p:spPr>
          <a:xfrm>
            <a:off x="1425692" y="1889846"/>
            <a:ext cx="10001793" cy="5063242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200"/>
              </a:lnSpc>
            </a:pPr>
            <a:r>
              <a:rPr lang="zh-CN" altLang="en-US" sz="1899" b="1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rPr>
              <a:t>1、使用画图软件建立1024*800的图像文件</a:t>
            </a:r>
          </a:p>
          <a:p>
            <a:pPr marL="0" algn="l">
              <a:lnSpc>
                <a:spcPts val="4200"/>
              </a:lnSpc>
            </a:pPr>
            <a:r>
              <a:rPr lang="zh-CN" altLang="en-US" sz="1899" b="1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rPr>
              <a:t>2、保存为256色bmp格式</a:t>
            </a:r>
          </a:p>
          <a:p>
            <a:pPr marL="0" algn="l">
              <a:lnSpc>
                <a:spcPts val="4200"/>
              </a:lnSpc>
            </a:pPr>
            <a:r>
              <a:rPr lang="zh-CN" altLang="en-US" sz="1899" b="1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rPr>
              <a:t>3、另存为24位bmp格式</a:t>
            </a:r>
          </a:p>
          <a:p>
            <a:pPr marL="0" algn="l">
              <a:lnSpc>
                <a:spcPts val="4200"/>
              </a:lnSpc>
            </a:pPr>
            <a:r>
              <a:rPr lang="zh-CN" altLang="en-US" sz="1899" b="1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rPr>
              <a:t>4、查看两个文件的属性，对照计算出来的结果，检查是否一致？</a:t>
            </a:r>
          </a:p>
          <a:p>
            <a:pPr marL="0" algn="l"/>
            <a:r>
              <a:rPr lang="zh-CN" altLang="en-US" sz="1899" b="1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rPr>
              <a:t/>
            </a:r>
          </a:p>
          <a:p>
            <a:pPr marL="0" algn="l"/>
            <a:r>
              <a:rPr lang="zh-CN" altLang="en-US" sz="1899" b="1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rPr>
              <a:t/>
            </a:r>
          </a:p>
          <a:p>
            <a:pPr marL="0" algn="l"/>
            <a:r>
              <a:rPr lang="zh-CN" altLang="en-US" sz="1899" b="1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rPr>
              <a:t/>
            </a:r>
          </a:p>
          <a:p>
            <a:pPr marL="0" algn="l"/>
            <a:r>
              <a:rPr lang="zh-CN" altLang="en-US" sz="1899" b="1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rPr>
              <a:t/>
            </a:r>
          </a:p>
          <a:p>
            <a:pPr marL="0" algn="l"/>
          </a:p>
        </p:txBody>
      </p:sp>
      <p:sp>
        <p:nvSpPr>
          <p:cNvPr id="14" name="文本4"/>
          <p:cNvSpPr txBox="1"/>
          <p:nvPr/>
        </p:nvSpPr>
        <p:spPr>
          <a:xfrm>
            <a:off x="1425283" y="4619625"/>
            <a:ext cx="8743950" cy="177618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200"/>
              </a:lnSpc>
            </a:pPr>
            <a:r>
              <a:rPr lang="zh-CN" altLang="en-US" sz="1899" b="1" i="0" dirty="0">
                <a:solidFill>
                  <a:srgbClr val="FF0000">
                    <a:alpha val="100000"/>
                  </a:srgbClr>
                </a:solidFill>
                <a:latin typeface="等线"/>
                <a:ea typeface="等线"/>
              </a:rPr>
              <a:t>思考：</a:t>
            </a:r>
          </a:p>
          <a:p>
            <a:pPr marL="0" algn="l">
              <a:lnSpc>
                <a:spcPts val="4200"/>
              </a:lnSpc>
            </a:pPr>
            <a:r>
              <a:rPr lang="zh-CN" altLang="en-US" sz="1899" b="1" i="0" dirty="0">
                <a:solidFill>
                  <a:srgbClr val="FF0000">
                    <a:alpha val="100000"/>
                  </a:srgbClr>
                </a:solidFill>
                <a:latin typeface="等线"/>
                <a:ea typeface="等线"/>
              </a:rPr>
              <a:t>给这幅图像文件画上不同的图案颜色，对文件的大小是否有影响？为什么</a:t>
            </a:r>
            <a:r>
              <a:rPr lang="zh-CN" altLang="en-US" sz="3000" b="0" i="0" dirty="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</a:rPr>
              <a:t/>
            </a:r>
          </a:p>
          <a:p>
            <a:pPr marL="0" algn="l"/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1"/>
          <p:cNvGrpSpPr/>
          <p:nvPr/>
        </p:nvGrpSpPr>
        <p:grpSpPr>
          <a:xfrm>
            <a:off x="188919" y="113871"/>
            <a:ext cx="755075" cy="729605"/>
            <a:chOff x="0" y="0"/>
            <a:chExt cx="755075" cy="729605"/>
          </a:xfrm>
        </p:grpSpPr>
        <p:pic>
          <p:nvPicPr>
            <p:cNvPr id="3" name="图片2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630" y="129004"/>
              <a:ext cx="451815" cy="471599"/>
            </a:xfrm>
            <a:prstGeom prst="rect">
              <a:avLst/>
            </a:prstGeom>
          </p:spPr>
        </p:pic>
        <p:pic>
          <p:nvPicPr>
            <p:cNvPr id="4" name="图片3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5905" t="20000" r="16459" b="16216"/>
            <a:stretch>
              <a:fillRect/>
            </a:stretch>
          </p:blipFill>
          <p:spPr>
            <a:xfrm>
              <a:off x="0" y="0"/>
              <a:ext cx="755075" cy="729605"/>
            </a:xfrm>
            <a:prstGeom prst="rect">
              <a:avLst/>
            </a:prstGeom>
          </p:spPr>
        </p:pic>
      </p:grpSp>
      <p:pic>
        <p:nvPicPr>
          <p:cNvPr id="5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0" t="93572" r="0" b="0"/>
          <a:stretch>
            <a:fillRect/>
          </a:stretch>
        </p:blipFill>
        <p:spPr>
          <a:xfrm>
            <a:off x="-85487" y="6418164"/>
            <a:ext cx="12277725" cy="440293"/>
          </a:xfrm>
          <a:prstGeom prst="rect">
            <a:avLst/>
          </a:prstGeom>
        </p:spPr>
      </p:pic>
      <p:sp>
        <p:nvSpPr>
          <p:cNvPr id="6" name="文本1"/>
          <p:cNvSpPr txBox="1"/>
          <p:nvPr/>
        </p:nvSpPr>
        <p:spPr>
          <a:xfrm>
            <a:off x="944089" y="169202"/>
            <a:ext cx="505271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799" b="1" i="0" dirty="0">
                <a:solidFill>
                  <a:srgbClr val="0071C2">
                    <a:alpha val="100000"/>
                  </a:srgbClr>
                </a:solidFill>
                <a:latin typeface="微软雅黑"/>
                <a:ea typeface="微软雅黑"/>
              </a:rPr>
              <a:t>编码的基本方式——图像编码</a:t>
            </a:r>
          </a:p>
        </p:txBody>
      </p:sp>
      <p:sp>
        <p:nvSpPr>
          <p:cNvPr id="7" name="文本2"/>
          <p:cNvSpPr txBox="1"/>
          <p:nvPr/>
        </p:nvSpPr>
        <p:spPr>
          <a:xfrm>
            <a:off x="361474" y="169545"/>
            <a:ext cx="40979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799" b="1" i="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</a:rPr>
              <a:t>3</a:t>
            </a:r>
          </a:p>
        </p:txBody>
      </p:sp>
      <p:grpSp>
        <p:nvGrpSpPr>
          <p:cNvPr id="8" name="组合2"/>
          <p:cNvGrpSpPr/>
          <p:nvPr/>
        </p:nvGrpSpPr>
        <p:grpSpPr>
          <a:xfrm>
            <a:off x="1169460" y="1138133"/>
            <a:ext cx="2132648" cy="889606"/>
            <a:chOff x="0" y="0"/>
            <a:chExt cx="2132648" cy="889606"/>
          </a:xfrm>
        </p:grpSpPr>
        <p:sp>
          <p:nvSpPr>
            <p:cNvPr id="9" name="形状2"/>
            <p:cNvSpPr txBox="1"/>
            <p:nvPr/>
          </p:nvSpPr>
          <p:spPr>
            <a:xfrm>
              <a:off x="68806" y="128186"/>
              <a:ext cx="467210" cy="487680"/>
            </a:xfrm>
            <a:custGeom>
              <a:avLst/>
              <a:gdLst>
                <a:gd name="connsiteX0" fmla="*/ 83687 w 467210"/>
                <a:gd name="connsiteY0" fmla="*/ 0 h 487680"/>
                <a:gd name="connsiteX1" fmla="*/ 418433 w 467210"/>
                <a:gd name="connsiteY1" fmla="*/ 0 h 487680"/>
                <a:gd name="connsiteX2" fmla="*/ 429987 w 467210"/>
                <a:gd name="connsiteY2" fmla="*/ 0 h 487680"/>
                <a:gd name="connsiteX3" fmla="*/ 467211 w 467210"/>
                <a:gd name="connsiteY3" fmla="*/ 17497 h 487680"/>
                <a:gd name="connsiteX4" fmla="*/ 39453 w 467210"/>
                <a:gd name="connsiteY4" fmla="*/ 487680 h 487680"/>
                <a:gd name="connsiteX5" fmla="*/ 24508 w 467210"/>
                <a:gd name="connsiteY5" fmla="*/ 477612 h 487680"/>
                <a:gd name="connsiteX6" fmla="*/ 9363 w 467210"/>
                <a:gd name="connsiteY6" fmla="*/ 462467 h 487680"/>
                <a:gd name="connsiteX7" fmla="*/ 0 w 467210"/>
                <a:gd name="connsiteY7" fmla="*/ 83687 h 487680"/>
                <a:gd name="connsiteX8" fmla="*/ 0 w 467210"/>
                <a:gd name="connsiteY8" fmla="*/ 37471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7211" h="487680">
                  <a:moveTo>
                    <a:pt x="83687" y="0"/>
                  </a:moveTo>
                  <a:lnTo>
                    <a:pt x="418433" y="0"/>
                  </a:lnTo>
                  <a:cubicBezTo>
                    <a:pt x="429987" y="0"/>
                    <a:pt x="440998" y="2343"/>
                    <a:pt x="451009" y="6572"/>
                  </a:cubicBezTo>
                  <a:lnTo>
                    <a:pt x="467211" y="17497"/>
                  </a:lnTo>
                  <a:lnTo>
                    <a:pt x="39453" y="487680"/>
                  </a:lnTo>
                  <a:lnTo>
                    <a:pt x="24508" y="477612"/>
                  </a:lnTo>
                  <a:cubicBezTo>
                    <a:pt x="9363" y="462467"/>
                    <a:pt x="0" y="441541"/>
                    <a:pt x="0" y="418433"/>
                  </a:cubicBezTo>
                  <a:lnTo>
                    <a:pt x="0" y="83687"/>
                  </a:lnTo>
                  <a:cubicBezTo>
                    <a:pt x="0" y="37471"/>
                    <a:pt x="37471" y="0"/>
                    <a:pt x="83687" y="0"/>
                  </a:cubicBezTo>
                  <a:close/>
                </a:path>
              </a:pathLst>
            </a:custGeom>
            <a:solidFill>
              <a:srgbClr val="FD8876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0" name="形状3"/>
            <p:cNvSpPr txBox="1"/>
            <p:nvPr/>
          </p:nvSpPr>
          <p:spPr>
            <a:xfrm>
              <a:off x="0" y="51985"/>
              <a:ext cx="467210" cy="487680"/>
            </a:xfrm>
            <a:custGeom>
              <a:avLst/>
              <a:gdLst>
                <a:gd name="connsiteX0" fmla="*/ 83687 w 467210"/>
                <a:gd name="connsiteY0" fmla="*/ 0 h 487680"/>
                <a:gd name="connsiteX1" fmla="*/ 418433 w 467210"/>
                <a:gd name="connsiteY1" fmla="*/ 0 h 487680"/>
                <a:gd name="connsiteX2" fmla="*/ 429987 w 467210"/>
                <a:gd name="connsiteY2" fmla="*/ 0 h 487680"/>
                <a:gd name="connsiteX3" fmla="*/ 467211 w 467210"/>
                <a:gd name="connsiteY3" fmla="*/ 17497 h 487680"/>
                <a:gd name="connsiteX4" fmla="*/ 39453 w 467210"/>
                <a:gd name="connsiteY4" fmla="*/ 487680 h 487680"/>
                <a:gd name="connsiteX5" fmla="*/ 24508 w 467210"/>
                <a:gd name="connsiteY5" fmla="*/ 477612 h 487680"/>
                <a:gd name="connsiteX6" fmla="*/ 9363 w 467210"/>
                <a:gd name="connsiteY6" fmla="*/ 462467 h 487680"/>
                <a:gd name="connsiteX7" fmla="*/ 0 w 467210"/>
                <a:gd name="connsiteY7" fmla="*/ 83687 h 487680"/>
                <a:gd name="connsiteX8" fmla="*/ 0 w 467210"/>
                <a:gd name="connsiteY8" fmla="*/ 37471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7211" h="487680">
                  <a:moveTo>
                    <a:pt x="83687" y="0"/>
                  </a:moveTo>
                  <a:lnTo>
                    <a:pt x="418433" y="0"/>
                  </a:lnTo>
                  <a:cubicBezTo>
                    <a:pt x="429987" y="0"/>
                    <a:pt x="440998" y="2343"/>
                    <a:pt x="451009" y="6572"/>
                  </a:cubicBezTo>
                  <a:lnTo>
                    <a:pt x="467211" y="17497"/>
                  </a:lnTo>
                  <a:lnTo>
                    <a:pt x="39453" y="487680"/>
                  </a:lnTo>
                  <a:lnTo>
                    <a:pt x="24508" y="477612"/>
                  </a:lnTo>
                  <a:cubicBezTo>
                    <a:pt x="9363" y="462467"/>
                    <a:pt x="0" y="441541"/>
                    <a:pt x="0" y="418433"/>
                  </a:cubicBezTo>
                  <a:lnTo>
                    <a:pt x="0" y="83687"/>
                  </a:lnTo>
                  <a:cubicBezTo>
                    <a:pt x="0" y="37471"/>
                    <a:pt x="37471" y="0"/>
                    <a:pt x="83687" y="0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38100">
              <a:solidFill>
                <a:srgbClr val="273062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1" name="形状4"/>
            <p:cNvSpPr txBox="1"/>
            <p:nvPr/>
          </p:nvSpPr>
          <p:spPr>
            <a:xfrm>
              <a:off x="291950" y="0"/>
              <a:ext cx="1840698" cy="645160"/>
            </a:xfrm>
            <a:prstGeom prst="rect"/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2" name="文本4"/>
            <p:cNvSpPr txBox="1"/>
            <p:nvPr/>
          </p:nvSpPr>
          <p:spPr>
            <a:xfrm>
              <a:off x="485699" y="53949"/>
              <a:ext cx="1031072" cy="835657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2400" b="1" i="0" dirty="0">
                  <a:solidFill>
                    <a:srgbClr val="1F497D">
                      <a:alpha val="100000"/>
                    </a:srgbClr>
                  </a:solidFill>
                  <a:latin typeface="微软雅黑"/>
                  <a:ea typeface="微软雅黑"/>
                </a:rPr>
                <a:t>练习</a:t>
              </a:r>
            </a:p>
          </p:txBody>
        </p:sp>
      </p:grpSp>
      <p:sp>
        <p:nvSpPr>
          <p:cNvPr id="13" name="文本3"/>
          <p:cNvSpPr txBox="1"/>
          <p:nvPr/>
        </p:nvSpPr>
        <p:spPr>
          <a:xfrm>
            <a:off x="1425692" y="1889846"/>
            <a:ext cx="10001793" cy="827468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1899" b="1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rPr>
              <a:t>一幅未经压缩的1024X768像素、16位色的BMP图像，其存储空间为(        )MB。</a:t>
            </a:r>
          </a:p>
          <a:p>
            <a:pPr marL="0" algn="l"/>
          </a:p>
        </p:txBody>
      </p:sp>
      <p:grpSp>
        <p:nvGrpSpPr>
          <p:cNvPr id="14" name="组合3"/>
          <p:cNvGrpSpPr/>
          <p:nvPr/>
        </p:nvGrpSpPr>
        <p:grpSpPr>
          <a:xfrm>
            <a:off x="185423" y="3509124"/>
            <a:ext cx="11825605" cy="619068"/>
            <a:chOff x="0" y="0"/>
            <a:chExt cx="11825605" cy="619068"/>
          </a:xfrm>
        </p:grpSpPr>
        <p:sp>
          <p:nvSpPr>
            <p:cNvPr id="15" name="形状5"/>
            <p:cNvSpPr txBox="1"/>
            <p:nvPr/>
          </p:nvSpPr>
          <p:spPr>
            <a:xfrm>
              <a:off x="3810" y="49530"/>
              <a:ext cx="11821795" cy="523220"/>
            </a:xfrm>
            <a:prstGeom prst="rect"/>
            <a:solidFill>
              <a:srgbClr val="2F5597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6" name="文本5"/>
            <p:cNvSpPr txBox="1"/>
            <p:nvPr/>
          </p:nvSpPr>
          <p:spPr>
            <a:xfrm>
              <a:off x="0" y="0"/>
              <a:ext cx="11821795" cy="619068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ctr">
                <a:lnSpc>
                  <a:spcPts val="3300"/>
                </a:lnSpc>
              </a:pPr>
              <a:r>
                <a:rPr lang="zh-CN" altLang="en-US" sz="2800" b="1" i="0" dirty="0">
                  <a:solidFill>
                    <a:srgbClr val="FFFFFF">
                      <a:alpha val="100000"/>
                    </a:srgbClr>
                  </a:solidFill>
                  <a:latin typeface="微软雅黑"/>
                  <a:ea typeface="微软雅黑"/>
                </a:rPr>
                <a:t>位图文件的大小</a:t>
              </a:r>
              <a:r>
                <a:rPr lang="zh-CN" altLang="en-US" sz="2800" b="1" i="0" dirty="0">
                  <a:solidFill>
                    <a:srgbClr val="FFFFFF">
                      <a:alpha val="100000"/>
                    </a:srgbClr>
                  </a:solidFill>
                  <a:latin typeface="Arial"/>
                  <a:ea typeface="Arial"/>
                </a:rPr>
                <a:t>=</a:t>
              </a:r>
              <a:r>
                <a:rPr lang="zh-CN" altLang="en-US" sz="2800" b="1" i="0" dirty="0">
                  <a:solidFill>
                    <a:srgbClr val="FFFFFF">
                      <a:alpha val="100000"/>
                    </a:srgbClr>
                  </a:solidFill>
                  <a:latin typeface="微软雅黑"/>
                  <a:ea typeface="微软雅黑"/>
                </a:rPr>
                <a:t>文件头</a:t>
              </a:r>
              <a:r>
                <a:rPr lang="zh-CN" altLang="en-US" sz="2800" b="1" i="0" dirty="0">
                  <a:solidFill>
                    <a:srgbClr val="FFFFFF">
                      <a:alpha val="100000"/>
                    </a:srgbClr>
                  </a:solidFill>
                  <a:latin typeface="Arial"/>
                  <a:ea typeface="Arial"/>
                </a:rPr>
                <a:t>+</a:t>
              </a:r>
              <a:r>
                <a:rPr lang="zh-CN" altLang="en-US" sz="2800" b="1" i="0" dirty="0">
                  <a:solidFill>
                    <a:srgbClr val="FFFFFF">
                      <a:alpha val="100000"/>
                    </a:srgbClr>
                  </a:solidFill>
                  <a:latin typeface="微软雅黑"/>
                  <a:ea typeface="微软雅黑"/>
                </a:rPr>
                <a:t>信息头</a:t>
              </a:r>
              <a:r>
                <a:rPr lang="zh-CN" altLang="en-US" sz="2800" b="1" i="0" dirty="0">
                  <a:solidFill>
                    <a:srgbClr val="FFFFFF">
                      <a:alpha val="100000"/>
                    </a:srgbClr>
                  </a:solidFill>
                  <a:latin typeface="Arial"/>
                  <a:ea typeface="Arial"/>
                </a:rPr>
                <a:t>+</a:t>
              </a:r>
              <a:r>
                <a:rPr lang="zh-CN" altLang="en-US" sz="2800" b="1" i="0" dirty="0">
                  <a:solidFill>
                    <a:srgbClr val="FFFFFF">
                      <a:alpha val="100000"/>
                    </a:srgbClr>
                  </a:solidFill>
                  <a:latin typeface="微软雅黑"/>
                  <a:ea typeface="微软雅黑"/>
                </a:rPr>
                <a:t>颜色表项</a:t>
              </a:r>
              <a:r>
                <a:rPr lang="zh-CN" altLang="en-US" sz="2800" b="1" i="0" dirty="0">
                  <a:solidFill>
                    <a:srgbClr val="FFFFFF">
                      <a:alpha val="100000"/>
                    </a:srgbClr>
                  </a:solidFill>
                  <a:latin typeface="Arial"/>
                  <a:ea typeface="Arial"/>
                </a:rPr>
                <a:t>+</a:t>
              </a:r>
              <a:r>
                <a:rPr lang="zh-CN" altLang="en-US" sz="2800" b="1" i="0" dirty="0">
                  <a:solidFill>
                    <a:srgbClr val="FFFFFF">
                      <a:alpha val="100000"/>
                    </a:srgbClr>
                  </a:solidFill>
                  <a:latin typeface="微软雅黑"/>
                  <a:ea typeface="微软雅黑"/>
                </a:rPr>
                <a:t>图像分辨率×图像量化位数÷</a:t>
              </a:r>
              <a:r>
                <a:rPr lang="zh-CN" altLang="en-US" sz="2800" b="1" i="0" dirty="0">
                  <a:solidFill>
                    <a:srgbClr val="FFFFFF">
                      <a:alpha val="100000"/>
                    </a:srgbClr>
                  </a:solidFill>
                  <a:latin typeface="Arial"/>
                  <a:ea typeface="Arial"/>
                </a:rPr>
                <a:t>8</a:t>
              </a:r>
            </a:p>
          </p:txBody>
        </p:sp>
      </p:grpSp>
      <p:grpSp>
        <p:nvGrpSpPr>
          <p:cNvPr id="17" name="组合4"/>
          <p:cNvGrpSpPr/>
          <p:nvPr/>
        </p:nvGrpSpPr>
        <p:grpSpPr>
          <a:xfrm>
            <a:off x="2972122" y="4088204"/>
            <a:ext cx="1416050" cy="609627"/>
            <a:chOff x="0" y="0"/>
            <a:chExt cx="1416050" cy="609627"/>
          </a:xfrm>
        </p:grpSpPr>
        <p:sp>
          <p:nvSpPr>
            <p:cNvPr id="18" name="形状6"/>
            <p:cNvSpPr txBox="1"/>
            <p:nvPr/>
          </p:nvSpPr>
          <p:spPr>
            <a:xfrm>
              <a:off x="3810" y="49530"/>
              <a:ext cx="1412240" cy="461665"/>
            </a:xfrm>
            <a:prstGeom prst="rect"/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9" name="文本6"/>
            <p:cNvSpPr txBox="1"/>
            <p:nvPr/>
          </p:nvSpPr>
          <p:spPr>
            <a:xfrm>
              <a:off x="0" y="0"/>
              <a:ext cx="1412240" cy="609627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800"/>
                </a:lnSpc>
              </a:pP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Arial"/>
                  <a:ea typeface="Arial"/>
                </a:rPr>
                <a:t>14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字节</a:t>
              </a:r>
            </a:p>
          </p:txBody>
        </p:sp>
      </p:grpSp>
      <p:grpSp>
        <p:nvGrpSpPr>
          <p:cNvPr id="20" name="组合5"/>
          <p:cNvGrpSpPr/>
          <p:nvPr/>
        </p:nvGrpSpPr>
        <p:grpSpPr>
          <a:xfrm>
            <a:off x="4240850" y="4088204"/>
            <a:ext cx="1416050" cy="609627"/>
            <a:chOff x="0" y="0"/>
            <a:chExt cx="1416050" cy="609627"/>
          </a:xfrm>
        </p:grpSpPr>
        <p:sp>
          <p:nvSpPr>
            <p:cNvPr id="21" name="形状7"/>
            <p:cNvSpPr txBox="1"/>
            <p:nvPr/>
          </p:nvSpPr>
          <p:spPr>
            <a:xfrm>
              <a:off x="3810" y="49530"/>
              <a:ext cx="1412240" cy="461665"/>
            </a:xfrm>
            <a:prstGeom prst="rect"/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2" name="文本7"/>
            <p:cNvSpPr txBox="1"/>
            <p:nvPr/>
          </p:nvSpPr>
          <p:spPr>
            <a:xfrm>
              <a:off x="0" y="0"/>
              <a:ext cx="1412240" cy="609627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800"/>
                </a:lnSpc>
              </a:pP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Arial"/>
                  <a:ea typeface="Arial"/>
                </a:rPr>
                <a:t>40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字节</a:t>
              </a:r>
            </a:p>
          </p:txBody>
        </p:sp>
      </p:grpSp>
      <p:grpSp>
        <p:nvGrpSpPr>
          <p:cNvPr id="23" name="组合6"/>
          <p:cNvGrpSpPr/>
          <p:nvPr/>
        </p:nvGrpSpPr>
        <p:grpSpPr>
          <a:xfrm>
            <a:off x="7587458" y="4087226"/>
            <a:ext cx="1416050" cy="557835"/>
            <a:chOff x="0" y="0"/>
            <a:chExt cx="1416050" cy="557835"/>
          </a:xfrm>
        </p:grpSpPr>
        <p:sp>
          <p:nvSpPr>
            <p:cNvPr id="24" name="形状8"/>
            <p:cNvSpPr txBox="1"/>
            <p:nvPr/>
          </p:nvSpPr>
          <p:spPr>
            <a:xfrm>
              <a:off x="3810" y="49530"/>
              <a:ext cx="1412240" cy="461665"/>
            </a:xfrm>
            <a:prstGeom prst="rect"/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5" name="文本8"/>
            <p:cNvSpPr txBox="1"/>
            <p:nvPr/>
          </p:nvSpPr>
          <p:spPr>
            <a:xfrm>
              <a:off x="0" y="0"/>
              <a:ext cx="1412240" cy="55783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800"/>
                </a:lnSpc>
              </a:pP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像素数</a:t>
              </a:r>
            </a:p>
          </p:txBody>
        </p:sp>
      </p:grpSp>
      <p:grpSp>
        <p:nvGrpSpPr>
          <p:cNvPr id="26" name="组合7"/>
          <p:cNvGrpSpPr/>
          <p:nvPr/>
        </p:nvGrpSpPr>
        <p:grpSpPr>
          <a:xfrm>
            <a:off x="9220522" y="4087226"/>
            <a:ext cx="2330449" cy="925170"/>
            <a:chOff x="0" y="0"/>
            <a:chExt cx="2330449" cy="925170"/>
          </a:xfrm>
        </p:grpSpPr>
        <p:sp>
          <p:nvSpPr>
            <p:cNvPr id="27" name="形状9"/>
            <p:cNvSpPr txBox="1"/>
            <p:nvPr/>
          </p:nvSpPr>
          <p:spPr>
            <a:xfrm>
              <a:off x="3810" y="49530"/>
              <a:ext cx="2326639" cy="830997"/>
            </a:xfrm>
            <a:prstGeom prst="rect"/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8" name="文本9"/>
            <p:cNvSpPr txBox="1"/>
            <p:nvPr/>
          </p:nvSpPr>
          <p:spPr>
            <a:xfrm>
              <a:off x="0" y="0"/>
              <a:ext cx="2326639" cy="92517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800"/>
                </a:lnSpc>
              </a:pP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记录颜色所用的二进制数的位数</a:t>
              </a:r>
            </a:p>
          </p:txBody>
        </p:sp>
      </p:grpSp>
      <p:sp>
        <p:nvSpPr>
          <p:cNvPr id="29" name="形状1"/>
          <p:cNvSpPr txBox="1"/>
          <p:nvPr/>
        </p:nvSpPr>
        <p:spPr>
          <a:xfrm flipH="1">
            <a:off x="6293172" y="4081874"/>
            <a:ext cx="28575" cy="666438"/>
          </a:xfrm>
          <a:prstGeom prst="straightConnector1"/>
          <a:solidFill>
            <a:srgbClr val="FFFFFF">
              <a:alpha val="0"/>
            </a:srgbClr>
          </a:solidFill>
          <a:ln w="28575">
            <a:solidFill>
              <a:srgbClr val="2F5597">
                <a:alpha val="100000"/>
              </a:srgbClr>
            </a:solidFill>
            <a:prstDash val="solid"/>
            <a:headEnd type="none" w="med" len="med"/>
            <a:tailEnd type="triangle" w="med" len="med"/>
          </a:ln>
        </p:spPr>
        <p:txBody>
          <a:bodyPr anchor="ctr"/>
          <a:lstStyle/>
          <a:p>
            <a:pPr marL="0" algn="ctr"/>
          </a:p>
        </p:txBody>
      </p:sp>
      <p:grpSp>
        <p:nvGrpSpPr>
          <p:cNvPr id="30" name="组合8"/>
          <p:cNvGrpSpPr/>
          <p:nvPr/>
        </p:nvGrpSpPr>
        <p:grpSpPr>
          <a:xfrm>
            <a:off x="1834037" y="4698878"/>
            <a:ext cx="7295175" cy="1375620"/>
            <a:chOff x="0" y="0"/>
            <a:chExt cx="7295175" cy="1375620"/>
          </a:xfrm>
        </p:grpSpPr>
        <p:sp>
          <p:nvSpPr>
            <p:cNvPr id="31" name="形状10"/>
            <p:cNvSpPr txBox="1"/>
            <p:nvPr/>
          </p:nvSpPr>
          <p:spPr>
            <a:xfrm>
              <a:off x="5558" y="40937"/>
              <a:ext cx="7289617" cy="1297366"/>
            </a:xfrm>
            <a:prstGeom prst="rect"/>
            <a:solidFill>
              <a:srgbClr val="FFFFFF">
                <a:alpha val="0"/>
              </a:srgbClr>
            </a:solidFill>
            <a:ln w="28575">
              <a:solidFill>
                <a:srgbClr val="2F5597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32" name="文本10"/>
            <p:cNvSpPr txBox="1"/>
            <p:nvPr/>
          </p:nvSpPr>
          <p:spPr>
            <a:xfrm>
              <a:off x="0" y="0"/>
              <a:ext cx="7289617" cy="137562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800"/>
                </a:lnSpc>
              </a:pP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当图像量化位数为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Arial"/>
                  <a:ea typeface="Arial"/>
                </a:rPr>
                <a:t>1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、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Arial"/>
                  <a:ea typeface="Arial"/>
                </a:rPr>
                <a:t>4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、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Arial"/>
                  <a:ea typeface="Arial"/>
                </a:rPr>
                <a:t>8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，分别有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Arial"/>
                  <a:ea typeface="Arial"/>
                </a:rPr>
                <a:t>2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、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Arial"/>
                  <a:ea typeface="Arial"/>
                </a:rPr>
                <a:t>16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、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Arial"/>
                  <a:ea typeface="Arial"/>
                </a:rPr>
                <a:t>256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种颜色，每一种颜色（即每个颜色表项）占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Arial"/>
                  <a:ea typeface="Arial"/>
                </a:rPr>
                <a:t>4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个字节；当量化位数为16、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Arial"/>
                  <a:ea typeface="Arial"/>
                </a:rPr>
                <a:t>24、32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时，都没有颜色表项。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1"/>
          <p:cNvGrpSpPr/>
          <p:nvPr/>
        </p:nvGrpSpPr>
        <p:grpSpPr>
          <a:xfrm>
            <a:off x="188919" y="113871"/>
            <a:ext cx="755075" cy="729605"/>
            <a:chOff x="0" y="0"/>
            <a:chExt cx="755075" cy="729605"/>
          </a:xfrm>
        </p:grpSpPr>
        <p:pic>
          <p:nvPicPr>
            <p:cNvPr id="3" name="图片2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630" y="129004"/>
              <a:ext cx="451815" cy="471599"/>
            </a:xfrm>
            <a:prstGeom prst="rect">
              <a:avLst/>
            </a:prstGeom>
          </p:spPr>
        </p:pic>
        <p:pic>
          <p:nvPicPr>
            <p:cNvPr id="4" name="图片3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5905" t="20000" r="16459" b="16216"/>
            <a:stretch>
              <a:fillRect/>
            </a:stretch>
          </p:blipFill>
          <p:spPr>
            <a:xfrm>
              <a:off x="0" y="0"/>
              <a:ext cx="755075" cy="729605"/>
            </a:xfrm>
            <a:prstGeom prst="rect">
              <a:avLst/>
            </a:prstGeom>
          </p:spPr>
        </p:pic>
      </p:grpSp>
      <p:pic>
        <p:nvPicPr>
          <p:cNvPr id="5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0" t="93572" r="0" b="0"/>
          <a:stretch>
            <a:fillRect/>
          </a:stretch>
        </p:blipFill>
        <p:spPr>
          <a:xfrm>
            <a:off x="-85487" y="6418164"/>
            <a:ext cx="12277725" cy="440293"/>
          </a:xfrm>
          <a:prstGeom prst="rect">
            <a:avLst/>
          </a:prstGeom>
        </p:spPr>
      </p:pic>
      <p:sp>
        <p:nvSpPr>
          <p:cNvPr id="6" name="文本1"/>
          <p:cNvSpPr txBox="1"/>
          <p:nvPr/>
        </p:nvSpPr>
        <p:spPr>
          <a:xfrm>
            <a:off x="944089" y="169202"/>
            <a:ext cx="505271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799" b="1" i="0" dirty="0">
                <a:solidFill>
                  <a:srgbClr val="0071C2">
                    <a:alpha val="100000"/>
                  </a:srgbClr>
                </a:solidFill>
                <a:latin typeface="微软雅黑"/>
                <a:ea typeface="微软雅黑"/>
              </a:rPr>
              <a:t>编码的基本方式——图像编码</a:t>
            </a:r>
          </a:p>
        </p:txBody>
      </p:sp>
      <p:sp>
        <p:nvSpPr>
          <p:cNvPr id="7" name="文本2"/>
          <p:cNvSpPr txBox="1"/>
          <p:nvPr/>
        </p:nvSpPr>
        <p:spPr>
          <a:xfrm>
            <a:off x="361474" y="169545"/>
            <a:ext cx="40979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799" b="1" i="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</a:rPr>
              <a:t>3</a:t>
            </a:r>
          </a:p>
        </p:txBody>
      </p:sp>
      <p:grpSp>
        <p:nvGrpSpPr>
          <p:cNvPr id="8" name="组合2"/>
          <p:cNvGrpSpPr/>
          <p:nvPr/>
        </p:nvGrpSpPr>
        <p:grpSpPr>
          <a:xfrm>
            <a:off x="1169460" y="1138133"/>
            <a:ext cx="2132648" cy="889606"/>
            <a:chOff x="0" y="0"/>
            <a:chExt cx="2132648" cy="889606"/>
          </a:xfrm>
        </p:grpSpPr>
        <p:sp>
          <p:nvSpPr>
            <p:cNvPr id="9" name="形状1"/>
            <p:cNvSpPr txBox="1"/>
            <p:nvPr/>
          </p:nvSpPr>
          <p:spPr>
            <a:xfrm>
              <a:off x="68806" y="128186"/>
              <a:ext cx="467210" cy="487680"/>
            </a:xfrm>
            <a:custGeom>
              <a:avLst/>
              <a:gdLst>
                <a:gd name="connsiteX0" fmla="*/ 83687 w 467210"/>
                <a:gd name="connsiteY0" fmla="*/ 0 h 487680"/>
                <a:gd name="connsiteX1" fmla="*/ 418433 w 467210"/>
                <a:gd name="connsiteY1" fmla="*/ 0 h 487680"/>
                <a:gd name="connsiteX2" fmla="*/ 429987 w 467210"/>
                <a:gd name="connsiteY2" fmla="*/ 0 h 487680"/>
                <a:gd name="connsiteX3" fmla="*/ 467211 w 467210"/>
                <a:gd name="connsiteY3" fmla="*/ 17497 h 487680"/>
                <a:gd name="connsiteX4" fmla="*/ 39453 w 467210"/>
                <a:gd name="connsiteY4" fmla="*/ 487680 h 487680"/>
                <a:gd name="connsiteX5" fmla="*/ 24508 w 467210"/>
                <a:gd name="connsiteY5" fmla="*/ 477612 h 487680"/>
                <a:gd name="connsiteX6" fmla="*/ 9363 w 467210"/>
                <a:gd name="connsiteY6" fmla="*/ 462467 h 487680"/>
                <a:gd name="connsiteX7" fmla="*/ 0 w 467210"/>
                <a:gd name="connsiteY7" fmla="*/ 83687 h 487680"/>
                <a:gd name="connsiteX8" fmla="*/ 0 w 467210"/>
                <a:gd name="connsiteY8" fmla="*/ 37471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7211" h="487680">
                  <a:moveTo>
                    <a:pt x="83687" y="0"/>
                  </a:moveTo>
                  <a:lnTo>
                    <a:pt x="418433" y="0"/>
                  </a:lnTo>
                  <a:cubicBezTo>
                    <a:pt x="429987" y="0"/>
                    <a:pt x="440998" y="2343"/>
                    <a:pt x="451009" y="6572"/>
                  </a:cubicBezTo>
                  <a:lnTo>
                    <a:pt x="467211" y="17497"/>
                  </a:lnTo>
                  <a:lnTo>
                    <a:pt x="39453" y="487680"/>
                  </a:lnTo>
                  <a:lnTo>
                    <a:pt x="24508" y="477612"/>
                  </a:lnTo>
                  <a:cubicBezTo>
                    <a:pt x="9363" y="462467"/>
                    <a:pt x="0" y="441541"/>
                    <a:pt x="0" y="418433"/>
                  </a:cubicBezTo>
                  <a:lnTo>
                    <a:pt x="0" y="83687"/>
                  </a:lnTo>
                  <a:cubicBezTo>
                    <a:pt x="0" y="37471"/>
                    <a:pt x="37471" y="0"/>
                    <a:pt x="83687" y="0"/>
                  </a:cubicBezTo>
                  <a:close/>
                </a:path>
              </a:pathLst>
            </a:custGeom>
            <a:solidFill>
              <a:srgbClr val="FD8876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0" name="形状2"/>
            <p:cNvSpPr txBox="1"/>
            <p:nvPr/>
          </p:nvSpPr>
          <p:spPr>
            <a:xfrm>
              <a:off x="0" y="51985"/>
              <a:ext cx="467210" cy="487680"/>
            </a:xfrm>
            <a:custGeom>
              <a:avLst/>
              <a:gdLst>
                <a:gd name="connsiteX0" fmla="*/ 83687 w 467210"/>
                <a:gd name="connsiteY0" fmla="*/ 0 h 487680"/>
                <a:gd name="connsiteX1" fmla="*/ 418433 w 467210"/>
                <a:gd name="connsiteY1" fmla="*/ 0 h 487680"/>
                <a:gd name="connsiteX2" fmla="*/ 429987 w 467210"/>
                <a:gd name="connsiteY2" fmla="*/ 0 h 487680"/>
                <a:gd name="connsiteX3" fmla="*/ 467211 w 467210"/>
                <a:gd name="connsiteY3" fmla="*/ 17497 h 487680"/>
                <a:gd name="connsiteX4" fmla="*/ 39453 w 467210"/>
                <a:gd name="connsiteY4" fmla="*/ 487680 h 487680"/>
                <a:gd name="connsiteX5" fmla="*/ 24508 w 467210"/>
                <a:gd name="connsiteY5" fmla="*/ 477612 h 487680"/>
                <a:gd name="connsiteX6" fmla="*/ 9363 w 467210"/>
                <a:gd name="connsiteY6" fmla="*/ 462467 h 487680"/>
                <a:gd name="connsiteX7" fmla="*/ 0 w 467210"/>
                <a:gd name="connsiteY7" fmla="*/ 83687 h 487680"/>
                <a:gd name="connsiteX8" fmla="*/ 0 w 467210"/>
                <a:gd name="connsiteY8" fmla="*/ 37471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7211" h="487680">
                  <a:moveTo>
                    <a:pt x="83687" y="0"/>
                  </a:moveTo>
                  <a:lnTo>
                    <a:pt x="418433" y="0"/>
                  </a:lnTo>
                  <a:cubicBezTo>
                    <a:pt x="429987" y="0"/>
                    <a:pt x="440998" y="2343"/>
                    <a:pt x="451009" y="6572"/>
                  </a:cubicBezTo>
                  <a:lnTo>
                    <a:pt x="467211" y="17497"/>
                  </a:lnTo>
                  <a:lnTo>
                    <a:pt x="39453" y="487680"/>
                  </a:lnTo>
                  <a:lnTo>
                    <a:pt x="24508" y="477612"/>
                  </a:lnTo>
                  <a:cubicBezTo>
                    <a:pt x="9363" y="462467"/>
                    <a:pt x="0" y="441541"/>
                    <a:pt x="0" y="418433"/>
                  </a:cubicBezTo>
                  <a:lnTo>
                    <a:pt x="0" y="83687"/>
                  </a:lnTo>
                  <a:cubicBezTo>
                    <a:pt x="0" y="37471"/>
                    <a:pt x="37471" y="0"/>
                    <a:pt x="83687" y="0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38100">
              <a:solidFill>
                <a:srgbClr val="273062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1" name="形状3"/>
            <p:cNvSpPr txBox="1"/>
            <p:nvPr/>
          </p:nvSpPr>
          <p:spPr>
            <a:xfrm>
              <a:off x="291950" y="0"/>
              <a:ext cx="1840698" cy="645160"/>
            </a:xfrm>
            <a:prstGeom prst="rect"/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2" name="文本4"/>
            <p:cNvSpPr txBox="1"/>
            <p:nvPr/>
          </p:nvSpPr>
          <p:spPr>
            <a:xfrm>
              <a:off x="485699" y="53949"/>
              <a:ext cx="1031072" cy="835657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2400" b="1" i="0" dirty="0">
                  <a:solidFill>
                    <a:srgbClr val="1F497D">
                      <a:alpha val="100000"/>
                    </a:srgbClr>
                  </a:solidFill>
                  <a:latin typeface="微软雅黑"/>
                  <a:ea typeface="微软雅黑"/>
                </a:rPr>
                <a:t>练习</a:t>
              </a:r>
            </a:p>
          </p:txBody>
        </p:sp>
      </p:grpSp>
      <p:sp>
        <p:nvSpPr>
          <p:cNvPr id="13" name="文本3"/>
          <p:cNvSpPr txBox="1"/>
          <p:nvPr/>
        </p:nvSpPr>
        <p:spPr>
          <a:xfrm>
            <a:off x="1425692" y="1889846"/>
            <a:ext cx="10001793" cy="827468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1899" b="1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rPr>
              <a:t>一幅未经压缩的1024X768像素、16位色的BMP图像，其存储空间为(        )MB。</a:t>
            </a:r>
          </a:p>
          <a:p>
            <a:pPr marL="0" algn="l"/>
          </a:p>
        </p:txBody>
      </p:sp>
      <p:grpSp>
        <p:nvGrpSpPr>
          <p:cNvPr id="14" name="组合3"/>
          <p:cNvGrpSpPr/>
          <p:nvPr/>
        </p:nvGrpSpPr>
        <p:grpSpPr>
          <a:xfrm>
            <a:off x="518798" y="3509124"/>
            <a:ext cx="9697717" cy="619068"/>
            <a:chOff x="0" y="0"/>
            <a:chExt cx="9697717" cy="619068"/>
          </a:xfrm>
        </p:grpSpPr>
        <p:sp>
          <p:nvSpPr>
            <p:cNvPr id="15" name="形状4"/>
            <p:cNvSpPr txBox="1"/>
            <p:nvPr/>
          </p:nvSpPr>
          <p:spPr>
            <a:xfrm>
              <a:off x="513634" y="49530"/>
              <a:ext cx="8411271" cy="523218"/>
            </a:xfrm>
            <a:prstGeom prst="rect"/>
            <a:solidFill>
              <a:srgbClr val="2F5597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6" name="文本5"/>
            <p:cNvSpPr txBox="1"/>
            <p:nvPr/>
          </p:nvSpPr>
          <p:spPr>
            <a:xfrm>
              <a:off x="0" y="0"/>
              <a:ext cx="9697717" cy="619068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ctr">
                <a:lnSpc>
                  <a:spcPts val="3300"/>
                </a:lnSpc>
              </a:pPr>
              <a:r>
                <a:rPr lang="zh-CN" altLang="en-US" sz="2800" b="1" i="0" dirty="0">
                  <a:solidFill>
                    <a:srgbClr val="FFFFFF">
                      <a:alpha val="100000"/>
                    </a:srgbClr>
                  </a:solidFill>
                  <a:latin typeface="微软雅黑"/>
                  <a:ea typeface="微软雅黑"/>
                </a:rPr>
                <a:t>视频文件的大小</a:t>
              </a:r>
              <a:r>
                <a:rPr lang="zh-CN" altLang="en-US" sz="2800" b="1" i="0" dirty="0">
                  <a:solidFill>
                    <a:srgbClr val="FFFFFF">
                      <a:alpha val="100000"/>
                    </a:srgbClr>
                  </a:solidFill>
                  <a:latin typeface="Arial"/>
                  <a:ea typeface="Arial"/>
                </a:rPr>
                <a:t>=</a:t>
              </a:r>
              <a:r>
                <a:rPr lang="zh-CN" altLang="en-US" sz="2800" b="1" i="0" dirty="0">
                  <a:solidFill>
                    <a:srgbClr val="FFFFFF">
                      <a:alpha val="100000"/>
                    </a:srgbClr>
                  </a:solidFill>
                  <a:latin typeface="微软雅黑"/>
                  <a:ea typeface="微软雅黑"/>
                </a:rPr>
                <a:t>(音频码率+视频码率) x 时长 ÷</a:t>
              </a:r>
              <a:r>
                <a:rPr lang="zh-CN" altLang="en-US" sz="2800" b="1" i="0" dirty="0">
                  <a:solidFill>
                    <a:srgbClr val="FFFFFF">
                      <a:alpha val="100000"/>
                    </a:srgbClr>
                  </a:solidFill>
                  <a:latin typeface="Arial"/>
                  <a:ea typeface="Arial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1"/>
          <p:cNvGrpSpPr/>
          <p:nvPr/>
        </p:nvGrpSpPr>
        <p:grpSpPr>
          <a:xfrm>
            <a:off x="188919" y="113871"/>
            <a:ext cx="755075" cy="729605"/>
            <a:chOff x="0" y="0"/>
            <a:chExt cx="755075" cy="729605"/>
          </a:xfrm>
        </p:grpSpPr>
        <p:pic>
          <p:nvPicPr>
            <p:cNvPr id="3" name="图片2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630" y="129004"/>
              <a:ext cx="451815" cy="471599"/>
            </a:xfrm>
            <a:prstGeom prst="rect">
              <a:avLst/>
            </a:prstGeom>
          </p:spPr>
        </p:pic>
        <p:pic>
          <p:nvPicPr>
            <p:cNvPr id="4" name="图片3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5905" t="20000" r="16459" b="16216"/>
            <a:stretch>
              <a:fillRect/>
            </a:stretch>
          </p:blipFill>
          <p:spPr>
            <a:xfrm>
              <a:off x="0" y="0"/>
              <a:ext cx="755075" cy="729605"/>
            </a:xfrm>
            <a:prstGeom prst="rect">
              <a:avLst/>
            </a:prstGeom>
          </p:spPr>
        </p:pic>
      </p:grpSp>
      <p:pic>
        <p:nvPicPr>
          <p:cNvPr id="5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0" t="93572" r="0" b="0"/>
          <a:stretch>
            <a:fillRect/>
          </a:stretch>
        </p:blipFill>
        <p:spPr>
          <a:xfrm>
            <a:off x="-85487" y="6418164"/>
            <a:ext cx="12277725" cy="440293"/>
          </a:xfrm>
          <a:prstGeom prst="rect">
            <a:avLst/>
          </a:prstGeom>
        </p:spPr>
      </p:pic>
      <p:sp>
        <p:nvSpPr>
          <p:cNvPr id="6" name="文本1"/>
          <p:cNvSpPr txBox="1"/>
          <p:nvPr/>
        </p:nvSpPr>
        <p:spPr>
          <a:xfrm>
            <a:off x="944089" y="169202"/>
            <a:ext cx="288101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799" b="1" i="0" dirty="0">
                <a:solidFill>
                  <a:srgbClr val="0071C2">
                    <a:alpha val="100000"/>
                  </a:srgbClr>
                </a:solidFill>
                <a:latin typeface="微软雅黑"/>
                <a:ea typeface="微软雅黑"/>
              </a:rPr>
              <a:t>知识小结</a:t>
            </a:r>
          </a:p>
        </p:txBody>
      </p:sp>
      <p:pic>
        <p:nvPicPr>
          <p:cNvPr id="7" name="思维导图1"/>
          <p:cNvPicPr>
            <a:picLocks noChangeAspect="1"/>
          </p:cNvPicPr>
          <p:nvPr/>
        </p:nvPicPr>
        <p:blipFill>
          <a:fillRect/>
          <a:blip r:embed="rId5"/>
          <a:stretch/>
        </p:blipFill>
        <p:spPr>
          <a:xfrm>
            <a:off x="1619688" y="2730246"/>
            <a:ext cx="922972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1"/>
          <p:cNvGrpSpPr/>
          <p:nvPr/>
        </p:nvGrpSpPr>
        <p:grpSpPr>
          <a:xfrm>
            <a:off x="188919" y="113871"/>
            <a:ext cx="755075" cy="729605"/>
            <a:chOff x="0" y="0"/>
            <a:chExt cx="755075" cy="729605"/>
          </a:xfrm>
        </p:grpSpPr>
        <p:pic>
          <p:nvPicPr>
            <p:cNvPr id="3" name="图片2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630" y="129004"/>
              <a:ext cx="451815" cy="471599"/>
            </a:xfrm>
            <a:prstGeom prst="rect">
              <a:avLst/>
            </a:prstGeom>
          </p:spPr>
        </p:pic>
        <p:pic>
          <p:nvPicPr>
            <p:cNvPr id="4" name="图片3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5905" t="20000" r="16459" b="16216"/>
            <a:stretch>
              <a:fillRect/>
            </a:stretch>
          </p:blipFill>
          <p:spPr>
            <a:xfrm>
              <a:off x="0" y="0"/>
              <a:ext cx="755075" cy="729605"/>
            </a:xfrm>
            <a:prstGeom prst="rect">
              <a:avLst/>
            </a:prstGeom>
          </p:spPr>
        </p:pic>
      </p:grpSp>
      <p:pic>
        <p:nvPicPr>
          <p:cNvPr id="5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0" t="93572" r="0" b="0"/>
          <a:stretch>
            <a:fillRect/>
          </a:stretch>
        </p:blipFill>
        <p:spPr>
          <a:xfrm>
            <a:off x="-85487" y="6418164"/>
            <a:ext cx="12277725" cy="440293"/>
          </a:xfrm>
          <a:prstGeom prst="rect">
            <a:avLst/>
          </a:prstGeom>
        </p:spPr>
      </p:pic>
      <p:sp>
        <p:nvSpPr>
          <p:cNvPr id="6" name="文本1"/>
          <p:cNvSpPr txBox="1"/>
          <p:nvPr/>
        </p:nvSpPr>
        <p:spPr>
          <a:xfrm>
            <a:off x="944089" y="169202"/>
            <a:ext cx="505271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799" b="1" i="0" dirty="0">
                <a:solidFill>
                  <a:srgbClr val="0071C2">
                    <a:alpha val="100000"/>
                  </a:srgbClr>
                </a:solidFill>
                <a:latin typeface="微软雅黑"/>
                <a:ea typeface="微软雅黑"/>
              </a:rPr>
              <a:t>编码的基本方式——图像编码</a:t>
            </a:r>
          </a:p>
        </p:txBody>
      </p:sp>
      <p:sp>
        <p:nvSpPr>
          <p:cNvPr id="7" name="文本2"/>
          <p:cNvSpPr txBox="1"/>
          <p:nvPr/>
        </p:nvSpPr>
        <p:spPr>
          <a:xfrm>
            <a:off x="361474" y="169545"/>
            <a:ext cx="40979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799" b="1" i="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</a:rPr>
              <a:t>3</a:t>
            </a:r>
          </a:p>
        </p:txBody>
      </p:sp>
      <p:grpSp>
        <p:nvGrpSpPr>
          <p:cNvPr id="8" name="组合2"/>
          <p:cNvGrpSpPr/>
          <p:nvPr/>
        </p:nvGrpSpPr>
        <p:grpSpPr>
          <a:xfrm>
            <a:off x="1133637" y="1522552"/>
            <a:ext cx="3477806" cy="4253166"/>
            <a:chOff x="0" y="0"/>
            <a:chExt cx="3477806" cy="4253166"/>
          </a:xfrm>
        </p:grpSpPr>
        <p:pic>
          <p:nvPicPr>
            <p:cNvPr id="9" name="图片4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3129744" cy="3787902"/>
            </a:xfrm>
            <a:prstGeom prst="rect">
              <a:avLst/>
            </a:prstGeom>
          </p:spPr>
        </p:pic>
        <p:sp>
          <p:nvSpPr>
            <p:cNvPr id="10" name="文本3"/>
            <p:cNvSpPr txBox="1"/>
            <p:nvPr/>
          </p:nvSpPr>
          <p:spPr>
            <a:xfrm>
              <a:off x="105956" y="3794474"/>
              <a:ext cx="3371850" cy="458692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1599" b="0" i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</a:rPr>
                <a:t>在众多文件中，选出图像文件</a:t>
              </a:r>
            </a:p>
          </p:txBody>
        </p:sp>
      </p:grpSp>
      <p:grpSp>
        <p:nvGrpSpPr>
          <p:cNvPr id="11" name="组合3"/>
          <p:cNvGrpSpPr/>
          <p:nvPr/>
        </p:nvGrpSpPr>
        <p:grpSpPr>
          <a:xfrm>
            <a:off x="4944608" y="1867995"/>
            <a:ext cx="2752725" cy="3092498"/>
            <a:chOff x="0" y="0"/>
            <a:chExt cx="2752725" cy="3092498"/>
          </a:xfrm>
        </p:grpSpPr>
        <p:pic>
          <p:nvPicPr>
            <p:cNvPr id="12" name="图片5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2752725" cy="2828925"/>
            </a:xfrm>
            <a:prstGeom prst="rect">
              <a:avLst/>
            </a:prstGeom>
          </p:spPr>
        </p:pic>
        <p:sp>
          <p:nvSpPr>
            <p:cNvPr id="13" name="文本4"/>
            <p:cNvSpPr txBox="1"/>
            <p:nvPr/>
          </p:nvSpPr>
          <p:spPr>
            <a:xfrm>
              <a:off x="437950" y="2633806"/>
              <a:ext cx="1876425" cy="458692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1599" b="0" i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</a:rPr>
                <a:t>这些都是图像文件</a:t>
              </a:r>
            </a:p>
          </p:txBody>
        </p:sp>
      </p:grpSp>
      <p:grpSp>
        <p:nvGrpSpPr>
          <p:cNvPr id="14" name="组合4"/>
          <p:cNvGrpSpPr/>
          <p:nvPr/>
        </p:nvGrpSpPr>
        <p:grpSpPr>
          <a:xfrm>
            <a:off x="7983150" y="1639881"/>
            <a:ext cx="3057992" cy="3717989"/>
            <a:chOff x="0" y="0"/>
            <a:chExt cx="3057992" cy="3717989"/>
          </a:xfrm>
        </p:grpSpPr>
        <p:pic>
          <p:nvPicPr>
            <p:cNvPr id="15" name="图片6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00588" y="0"/>
              <a:ext cx="1857375" cy="1819275"/>
            </a:xfrm>
            <a:prstGeom prst="rect">
              <a:avLst/>
            </a:prstGeom>
          </p:spPr>
        </p:pic>
        <p:pic>
          <p:nvPicPr>
            <p:cNvPr id="16" name="图片7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76817" y="2584514"/>
              <a:ext cx="1781175" cy="1133475"/>
            </a:xfrm>
            <a:prstGeom prst="rect">
              <a:avLst/>
            </a:prstGeom>
          </p:spPr>
        </p:pic>
        <p:sp>
          <p:nvSpPr>
            <p:cNvPr id="17" name="形状1"/>
            <p:cNvSpPr txBox="1"/>
            <p:nvPr/>
          </p:nvSpPr>
          <p:spPr>
            <a:xfrm>
              <a:off x="0" y="695887"/>
              <a:ext cx="345443" cy="2333339"/>
            </a:xfrm>
            <a:prstGeom prst="leftBrace"/>
            <a:solidFill>
              <a:srgbClr val="FFFFFF">
                <a:alpha val="0"/>
              </a:srgbClr>
            </a:solidFill>
            <a:ln w="28575">
              <a:solidFill>
                <a:srgbClr val="2F5597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8" name="文本5"/>
            <p:cNvSpPr txBox="1"/>
            <p:nvPr/>
          </p:nvSpPr>
          <p:spPr>
            <a:xfrm>
              <a:off x="476288" y="451180"/>
              <a:ext cx="723900" cy="458692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1599" b="0" i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</a:rPr>
                <a:t>位图</a:t>
              </a:r>
            </a:p>
          </p:txBody>
        </p:sp>
        <p:sp>
          <p:nvSpPr>
            <p:cNvPr id="19" name="文本6"/>
            <p:cNvSpPr txBox="1"/>
            <p:nvPr/>
          </p:nvSpPr>
          <p:spPr>
            <a:xfrm>
              <a:off x="345567" y="2862005"/>
              <a:ext cx="1114425" cy="458692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1599" b="0" i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</a:rPr>
                <a:t>矢量图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42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2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1"/>
          <p:cNvGrpSpPr/>
          <p:nvPr/>
        </p:nvGrpSpPr>
        <p:grpSpPr>
          <a:xfrm>
            <a:off x="188919" y="113871"/>
            <a:ext cx="755075" cy="729605"/>
            <a:chOff x="0" y="0"/>
            <a:chExt cx="755075" cy="729605"/>
          </a:xfrm>
        </p:grpSpPr>
        <p:pic>
          <p:nvPicPr>
            <p:cNvPr id="3" name="图片2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630" y="129004"/>
              <a:ext cx="451815" cy="471599"/>
            </a:xfrm>
            <a:prstGeom prst="rect">
              <a:avLst/>
            </a:prstGeom>
          </p:spPr>
        </p:pic>
        <p:pic>
          <p:nvPicPr>
            <p:cNvPr id="4" name="图片3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5905" t="20000" r="16459" b="16216"/>
            <a:stretch>
              <a:fillRect/>
            </a:stretch>
          </p:blipFill>
          <p:spPr>
            <a:xfrm>
              <a:off x="0" y="0"/>
              <a:ext cx="755075" cy="729605"/>
            </a:xfrm>
            <a:prstGeom prst="rect">
              <a:avLst/>
            </a:prstGeom>
          </p:spPr>
        </p:pic>
      </p:grpSp>
      <p:pic>
        <p:nvPicPr>
          <p:cNvPr id="5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0" t="93572" r="0" b="0"/>
          <a:stretch>
            <a:fillRect/>
          </a:stretch>
        </p:blipFill>
        <p:spPr>
          <a:xfrm>
            <a:off x="-85487" y="6418164"/>
            <a:ext cx="12277725" cy="440293"/>
          </a:xfrm>
          <a:prstGeom prst="rect">
            <a:avLst/>
          </a:prstGeom>
        </p:spPr>
      </p:pic>
      <p:sp>
        <p:nvSpPr>
          <p:cNvPr id="6" name="文本1"/>
          <p:cNvSpPr txBox="1"/>
          <p:nvPr/>
        </p:nvSpPr>
        <p:spPr>
          <a:xfrm>
            <a:off x="944089" y="169202"/>
            <a:ext cx="505271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799" b="1" i="0" dirty="0">
                <a:solidFill>
                  <a:srgbClr val="0071C2">
                    <a:alpha val="100000"/>
                  </a:srgbClr>
                </a:solidFill>
                <a:latin typeface="微软雅黑"/>
                <a:ea typeface="微软雅黑"/>
              </a:rPr>
              <a:t>编码的基本方式——图像编码</a:t>
            </a:r>
          </a:p>
        </p:txBody>
      </p:sp>
      <p:sp>
        <p:nvSpPr>
          <p:cNvPr id="7" name="文本2"/>
          <p:cNvSpPr txBox="1"/>
          <p:nvPr/>
        </p:nvSpPr>
        <p:spPr>
          <a:xfrm>
            <a:off x="361474" y="169545"/>
            <a:ext cx="40979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799" b="1" i="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</a:rPr>
              <a:t>3</a:t>
            </a:r>
          </a:p>
        </p:txBody>
      </p:sp>
      <p:grpSp>
        <p:nvGrpSpPr>
          <p:cNvPr id="8" name="组合2"/>
          <p:cNvGrpSpPr/>
          <p:nvPr/>
        </p:nvGrpSpPr>
        <p:grpSpPr>
          <a:xfrm>
            <a:off x="1169460" y="1138133"/>
            <a:ext cx="2132648" cy="889606"/>
            <a:chOff x="0" y="0"/>
            <a:chExt cx="2132648" cy="889606"/>
          </a:xfrm>
        </p:grpSpPr>
        <p:sp>
          <p:nvSpPr>
            <p:cNvPr id="9" name="形状5"/>
            <p:cNvSpPr txBox="1"/>
            <p:nvPr/>
          </p:nvSpPr>
          <p:spPr>
            <a:xfrm>
              <a:off x="68806" y="128186"/>
              <a:ext cx="467210" cy="487680"/>
            </a:xfrm>
            <a:custGeom>
              <a:avLst/>
              <a:gdLst>
                <a:gd name="connsiteX0" fmla="*/ 83687 w 467210"/>
                <a:gd name="connsiteY0" fmla="*/ 0 h 487680"/>
                <a:gd name="connsiteX1" fmla="*/ 418433 w 467210"/>
                <a:gd name="connsiteY1" fmla="*/ 0 h 487680"/>
                <a:gd name="connsiteX2" fmla="*/ 429987 w 467210"/>
                <a:gd name="connsiteY2" fmla="*/ 0 h 487680"/>
                <a:gd name="connsiteX3" fmla="*/ 467211 w 467210"/>
                <a:gd name="connsiteY3" fmla="*/ 17497 h 487680"/>
                <a:gd name="connsiteX4" fmla="*/ 39453 w 467210"/>
                <a:gd name="connsiteY4" fmla="*/ 487680 h 487680"/>
                <a:gd name="connsiteX5" fmla="*/ 24508 w 467210"/>
                <a:gd name="connsiteY5" fmla="*/ 477612 h 487680"/>
                <a:gd name="connsiteX6" fmla="*/ 9363 w 467210"/>
                <a:gd name="connsiteY6" fmla="*/ 462467 h 487680"/>
                <a:gd name="connsiteX7" fmla="*/ 0 w 467210"/>
                <a:gd name="connsiteY7" fmla="*/ 83687 h 487680"/>
                <a:gd name="connsiteX8" fmla="*/ 0 w 467210"/>
                <a:gd name="connsiteY8" fmla="*/ 37471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7211" h="487680">
                  <a:moveTo>
                    <a:pt x="83687" y="0"/>
                  </a:moveTo>
                  <a:lnTo>
                    <a:pt x="418433" y="0"/>
                  </a:lnTo>
                  <a:cubicBezTo>
                    <a:pt x="429987" y="0"/>
                    <a:pt x="440998" y="2343"/>
                    <a:pt x="451009" y="6572"/>
                  </a:cubicBezTo>
                  <a:lnTo>
                    <a:pt x="467211" y="17497"/>
                  </a:lnTo>
                  <a:lnTo>
                    <a:pt x="39453" y="487680"/>
                  </a:lnTo>
                  <a:lnTo>
                    <a:pt x="24508" y="477612"/>
                  </a:lnTo>
                  <a:cubicBezTo>
                    <a:pt x="9363" y="462467"/>
                    <a:pt x="0" y="441541"/>
                    <a:pt x="0" y="418433"/>
                  </a:cubicBezTo>
                  <a:lnTo>
                    <a:pt x="0" y="83687"/>
                  </a:lnTo>
                  <a:cubicBezTo>
                    <a:pt x="0" y="37471"/>
                    <a:pt x="37471" y="0"/>
                    <a:pt x="83687" y="0"/>
                  </a:cubicBezTo>
                  <a:close/>
                </a:path>
              </a:pathLst>
            </a:custGeom>
            <a:solidFill>
              <a:srgbClr val="FD8876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0" name="形状6"/>
            <p:cNvSpPr txBox="1"/>
            <p:nvPr/>
          </p:nvSpPr>
          <p:spPr>
            <a:xfrm>
              <a:off x="0" y="51985"/>
              <a:ext cx="467210" cy="487680"/>
            </a:xfrm>
            <a:custGeom>
              <a:avLst/>
              <a:gdLst>
                <a:gd name="connsiteX0" fmla="*/ 83687 w 467210"/>
                <a:gd name="connsiteY0" fmla="*/ 0 h 487680"/>
                <a:gd name="connsiteX1" fmla="*/ 418433 w 467210"/>
                <a:gd name="connsiteY1" fmla="*/ 0 h 487680"/>
                <a:gd name="connsiteX2" fmla="*/ 429987 w 467210"/>
                <a:gd name="connsiteY2" fmla="*/ 0 h 487680"/>
                <a:gd name="connsiteX3" fmla="*/ 467211 w 467210"/>
                <a:gd name="connsiteY3" fmla="*/ 17497 h 487680"/>
                <a:gd name="connsiteX4" fmla="*/ 39453 w 467210"/>
                <a:gd name="connsiteY4" fmla="*/ 487680 h 487680"/>
                <a:gd name="connsiteX5" fmla="*/ 24508 w 467210"/>
                <a:gd name="connsiteY5" fmla="*/ 477612 h 487680"/>
                <a:gd name="connsiteX6" fmla="*/ 9363 w 467210"/>
                <a:gd name="connsiteY6" fmla="*/ 462467 h 487680"/>
                <a:gd name="connsiteX7" fmla="*/ 0 w 467210"/>
                <a:gd name="connsiteY7" fmla="*/ 83687 h 487680"/>
                <a:gd name="connsiteX8" fmla="*/ 0 w 467210"/>
                <a:gd name="connsiteY8" fmla="*/ 37471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7211" h="487680">
                  <a:moveTo>
                    <a:pt x="83687" y="0"/>
                  </a:moveTo>
                  <a:lnTo>
                    <a:pt x="418433" y="0"/>
                  </a:lnTo>
                  <a:cubicBezTo>
                    <a:pt x="429987" y="0"/>
                    <a:pt x="440998" y="2343"/>
                    <a:pt x="451009" y="6572"/>
                  </a:cubicBezTo>
                  <a:lnTo>
                    <a:pt x="467211" y="17497"/>
                  </a:lnTo>
                  <a:lnTo>
                    <a:pt x="39453" y="487680"/>
                  </a:lnTo>
                  <a:lnTo>
                    <a:pt x="24508" y="477612"/>
                  </a:lnTo>
                  <a:cubicBezTo>
                    <a:pt x="9363" y="462467"/>
                    <a:pt x="0" y="441541"/>
                    <a:pt x="0" y="418433"/>
                  </a:cubicBezTo>
                  <a:lnTo>
                    <a:pt x="0" y="83687"/>
                  </a:lnTo>
                  <a:cubicBezTo>
                    <a:pt x="0" y="37471"/>
                    <a:pt x="37471" y="0"/>
                    <a:pt x="83687" y="0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38100">
              <a:solidFill>
                <a:srgbClr val="273062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1" name="形状7"/>
            <p:cNvSpPr txBox="1"/>
            <p:nvPr/>
          </p:nvSpPr>
          <p:spPr>
            <a:xfrm>
              <a:off x="291950" y="0"/>
              <a:ext cx="1840698" cy="645160"/>
            </a:xfrm>
            <a:prstGeom prst="rect"/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2" name="文本8"/>
            <p:cNvSpPr txBox="1"/>
            <p:nvPr/>
          </p:nvSpPr>
          <p:spPr>
            <a:xfrm>
              <a:off x="485699" y="53949"/>
              <a:ext cx="1031072" cy="835657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2400" b="1" i="0" dirty="0">
                  <a:solidFill>
                    <a:srgbClr val="1F497D">
                      <a:alpha val="100000"/>
                    </a:srgbClr>
                  </a:solidFill>
                  <a:latin typeface="微软雅黑"/>
                  <a:ea typeface="微软雅黑"/>
                </a:rPr>
                <a:t>练习</a:t>
              </a:r>
            </a:p>
          </p:txBody>
        </p:sp>
      </p:grpSp>
      <p:sp>
        <p:nvSpPr>
          <p:cNvPr id="13" name="文本3"/>
          <p:cNvSpPr txBox="1"/>
          <p:nvPr/>
        </p:nvSpPr>
        <p:spPr>
          <a:xfrm>
            <a:off x="1425692" y="1889531"/>
            <a:ext cx="10001793" cy="3757468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1899" b="1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rPr>
              <a:t>以下数据的文件格式属于图像的是(       )。</a:t>
            </a:r>
          </a:p>
          <a:p>
            <a:pPr marL="0" algn="l"/>
            <a:r>
              <a:rPr lang="zh-CN" altLang="en-US" sz="1899" b="1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rPr>
              <a:t/>
            </a:r>
          </a:p>
          <a:p>
            <a:pPr marL="0" algn="l">
              <a:lnSpc>
                <a:spcPts val="5700"/>
              </a:lnSpc>
            </a:pPr>
            <a:r>
              <a:rPr lang="zh-CN" altLang="en-US" sz="1050" b="0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rPr>
              <a:t>	</a:t>
            </a:r>
            <a:r>
              <a:rPr lang="zh-CN" altLang="en-US" sz="1899" b="1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rPr>
              <a:t>A．doc，txt</a:t>
            </a:r>
          </a:p>
          <a:p>
            <a:pPr marL="0" algn="l">
              <a:lnSpc>
                <a:spcPts val="5700"/>
              </a:lnSpc>
            </a:pPr>
            <a:r>
              <a:rPr lang="zh-CN" altLang="en-US" sz="1050" b="0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rPr>
              <a:t>	</a:t>
            </a:r>
            <a:r>
              <a:rPr lang="zh-CN" altLang="en-US" sz="1899" b="1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rPr>
              <a:t>B．png，jpg，bmp，gif </a:t>
            </a:r>
          </a:p>
          <a:p>
            <a:pPr marL="0" algn="l">
              <a:lnSpc>
                <a:spcPts val="5700"/>
              </a:lnSpc>
            </a:pPr>
            <a:r>
              <a:rPr lang="zh-CN" altLang="en-US" sz="1050" b="0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rPr>
              <a:t>	</a:t>
            </a:r>
            <a:r>
              <a:rPr lang="zh-CN" altLang="en-US" sz="1899" b="1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rPr>
              <a:t>C．wav，MP3</a:t>
            </a:r>
          </a:p>
          <a:p>
            <a:pPr marL="0" algn="l">
              <a:lnSpc>
                <a:spcPts val="5700"/>
              </a:lnSpc>
            </a:pPr>
            <a:r>
              <a:rPr lang="zh-CN" altLang="en-US" sz="1050" b="0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rPr>
              <a:t>	</a:t>
            </a:r>
            <a:r>
              <a:rPr lang="zh-CN" altLang="en-US" sz="1899" b="1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rPr>
              <a:t>D．avi，MP4，rmvb，flv，mov，mkv，wmv</a:t>
            </a:r>
          </a:p>
        </p:txBody>
      </p:sp>
      <p:sp>
        <p:nvSpPr>
          <p:cNvPr id="14" name="文本6"/>
          <p:cNvSpPr txBox="1"/>
          <p:nvPr/>
        </p:nvSpPr>
        <p:spPr>
          <a:xfrm>
            <a:off x="5274935" y="1740103"/>
            <a:ext cx="571500" cy="777176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499" b="0" i="0" dirty="0">
                <a:solidFill>
                  <a:srgbClr val="C72727">
                    <a:alpha val="100000"/>
                  </a:srgbClr>
                </a:solidFill>
                <a:latin typeface="等线"/>
                <a:ea typeface="等线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1"/>
          <p:cNvGrpSpPr/>
          <p:nvPr/>
        </p:nvGrpSpPr>
        <p:grpSpPr>
          <a:xfrm>
            <a:off x="188919" y="113871"/>
            <a:ext cx="755075" cy="729605"/>
            <a:chOff x="0" y="0"/>
            <a:chExt cx="755075" cy="729605"/>
          </a:xfrm>
        </p:grpSpPr>
        <p:pic>
          <p:nvPicPr>
            <p:cNvPr id="3" name="图片2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630" y="129004"/>
              <a:ext cx="451815" cy="471599"/>
            </a:xfrm>
            <a:prstGeom prst="rect">
              <a:avLst/>
            </a:prstGeom>
          </p:spPr>
        </p:pic>
        <p:pic>
          <p:nvPicPr>
            <p:cNvPr id="4" name="图片3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5905" t="20000" r="16459" b="16216"/>
            <a:stretch>
              <a:fillRect/>
            </a:stretch>
          </p:blipFill>
          <p:spPr>
            <a:xfrm>
              <a:off x="0" y="0"/>
              <a:ext cx="755075" cy="729605"/>
            </a:xfrm>
            <a:prstGeom prst="rect">
              <a:avLst/>
            </a:prstGeom>
          </p:spPr>
        </p:pic>
      </p:grpSp>
      <p:pic>
        <p:nvPicPr>
          <p:cNvPr id="5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0" t="93572" r="0" b="0"/>
          <a:stretch>
            <a:fillRect/>
          </a:stretch>
        </p:blipFill>
        <p:spPr>
          <a:xfrm>
            <a:off x="-85487" y="6418164"/>
            <a:ext cx="12277725" cy="440293"/>
          </a:xfrm>
          <a:prstGeom prst="rect">
            <a:avLst/>
          </a:prstGeom>
        </p:spPr>
      </p:pic>
      <p:sp>
        <p:nvSpPr>
          <p:cNvPr id="6" name="文本1"/>
          <p:cNvSpPr txBox="1"/>
          <p:nvPr/>
        </p:nvSpPr>
        <p:spPr>
          <a:xfrm>
            <a:off x="944089" y="169202"/>
            <a:ext cx="505271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799" b="1" i="0" dirty="0">
                <a:solidFill>
                  <a:srgbClr val="0071C2">
                    <a:alpha val="100000"/>
                  </a:srgbClr>
                </a:solidFill>
                <a:latin typeface="微软雅黑"/>
                <a:ea typeface="微软雅黑"/>
              </a:rPr>
              <a:t>编码的基本方式——图像编码</a:t>
            </a:r>
          </a:p>
        </p:txBody>
      </p:sp>
      <p:sp>
        <p:nvSpPr>
          <p:cNvPr id="7" name="文本2"/>
          <p:cNvSpPr txBox="1"/>
          <p:nvPr/>
        </p:nvSpPr>
        <p:spPr>
          <a:xfrm>
            <a:off x="361474" y="169545"/>
            <a:ext cx="40979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799" b="1" i="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</a:rPr>
              <a:t>3</a:t>
            </a:r>
          </a:p>
        </p:txBody>
      </p:sp>
      <p:grpSp>
        <p:nvGrpSpPr>
          <p:cNvPr id="8" name="组合2"/>
          <p:cNvGrpSpPr/>
          <p:nvPr/>
        </p:nvGrpSpPr>
        <p:grpSpPr>
          <a:xfrm>
            <a:off x="1169460" y="1138133"/>
            <a:ext cx="2132648" cy="889606"/>
            <a:chOff x="0" y="0"/>
            <a:chExt cx="2132648" cy="889606"/>
          </a:xfrm>
        </p:grpSpPr>
        <p:sp>
          <p:nvSpPr>
            <p:cNvPr id="9" name="形状1"/>
            <p:cNvSpPr txBox="1"/>
            <p:nvPr/>
          </p:nvSpPr>
          <p:spPr>
            <a:xfrm>
              <a:off x="68806" y="128186"/>
              <a:ext cx="467210" cy="487680"/>
            </a:xfrm>
            <a:custGeom>
              <a:avLst/>
              <a:gdLst>
                <a:gd name="connsiteX0" fmla="*/ 83687 w 467210"/>
                <a:gd name="connsiteY0" fmla="*/ 0 h 487680"/>
                <a:gd name="connsiteX1" fmla="*/ 418433 w 467210"/>
                <a:gd name="connsiteY1" fmla="*/ 0 h 487680"/>
                <a:gd name="connsiteX2" fmla="*/ 429987 w 467210"/>
                <a:gd name="connsiteY2" fmla="*/ 0 h 487680"/>
                <a:gd name="connsiteX3" fmla="*/ 467211 w 467210"/>
                <a:gd name="connsiteY3" fmla="*/ 17497 h 487680"/>
                <a:gd name="connsiteX4" fmla="*/ 39453 w 467210"/>
                <a:gd name="connsiteY4" fmla="*/ 487680 h 487680"/>
                <a:gd name="connsiteX5" fmla="*/ 24508 w 467210"/>
                <a:gd name="connsiteY5" fmla="*/ 477612 h 487680"/>
                <a:gd name="connsiteX6" fmla="*/ 9363 w 467210"/>
                <a:gd name="connsiteY6" fmla="*/ 462467 h 487680"/>
                <a:gd name="connsiteX7" fmla="*/ 0 w 467210"/>
                <a:gd name="connsiteY7" fmla="*/ 83687 h 487680"/>
                <a:gd name="connsiteX8" fmla="*/ 0 w 467210"/>
                <a:gd name="connsiteY8" fmla="*/ 37471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7211" h="487680">
                  <a:moveTo>
                    <a:pt x="83687" y="0"/>
                  </a:moveTo>
                  <a:lnTo>
                    <a:pt x="418433" y="0"/>
                  </a:lnTo>
                  <a:cubicBezTo>
                    <a:pt x="429987" y="0"/>
                    <a:pt x="440998" y="2343"/>
                    <a:pt x="451009" y="6572"/>
                  </a:cubicBezTo>
                  <a:lnTo>
                    <a:pt x="467211" y="17497"/>
                  </a:lnTo>
                  <a:lnTo>
                    <a:pt x="39453" y="487680"/>
                  </a:lnTo>
                  <a:lnTo>
                    <a:pt x="24508" y="477612"/>
                  </a:lnTo>
                  <a:cubicBezTo>
                    <a:pt x="9363" y="462467"/>
                    <a:pt x="0" y="441541"/>
                    <a:pt x="0" y="418433"/>
                  </a:cubicBezTo>
                  <a:lnTo>
                    <a:pt x="0" y="83687"/>
                  </a:lnTo>
                  <a:cubicBezTo>
                    <a:pt x="0" y="37471"/>
                    <a:pt x="37471" y="0"/>
                    <a:pt x="83687" y="0"/>
                  </a:cubicBezTo>
                  <a:close/>
                </a:path>
              </a:pathLst>
            </a:custGeom>
            <a:solidFill>
              <a:srgbClr val="FD8876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0" name="形状2"/>
            <p:cNvSpPr txBox="1"/>
            <p:nvPr/>
          </p:nvSpPr>
          <p:spPr>
            <a:xfrm>
              <a:off x="0" y="51985"/>
              <a:ext cx="467210" cy="487680"/>
            </a:xfrm>
            <a:custGeom>
              <a:avLst/>
              <a:gdLst>
                <a:gd name="connsiteX0" fmla="*/ 83687 w 467210"/>
                <a:gd name="connsiteY0" fmla="*/ 0 h 487680"/>
                <a:gd name="connsiteX1" fmla="*/ 418433 w 467210"/>
                <a:gd name="connsiteY1" fmla="*/ 0 h 487680"/>
                <a:gd name="connsiteX2" fmla="*/ 429987 w 467210"/>
                <a:gd name="connsiteY2" fmla="*/ 0 h 487680"/>
                <a:gd name="connsiteX3" fmla="*/ 467211 w 467210"/>
                <a:gd name="connsiteY3" fmla="*/ 17497 h 487680"/>
                <a:gd name="connsiteX4" fmla="*/ 39453 w 467210"/>
                <a:gd name="connsiteY4" fmla="*/ 487680 h 487680"/>
                <a:gd name="connsiteX5" fmla="*/ 24508 w 467210"/>
                <a:gd name="connsiteY5" fmla="*/ 477612 h 487680"/>
                <a:gd name="connsiteX6" fmla="*/ 9363 w 467210"/>
                <a:gd name="connsiteY6" fmla="*/ 462467 h 487680"/>
                <a:gd name="connsiteX7" fmla="*/ 0 w 467210"/>
                <a:gd name="connsiteY7" fmla="*/ 83687 h 487680"/>
                <a:gd name="connsiteX8" fmla="*/ 0 w 467210"/>
                <a:gd name="connsiteY8" fmla="*/ 37471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7211" h="487680">
                  <a:moveTo>
                    <a:pt x="83687" y="0"/>
                  </a:moveTo>
                  <a:lnTo>
                    <a:pt x="418433" y="0"/>
                  </a:lnTo>
                  <a:cubicBezTo>
                    <a:pt x="429987" y="0"/>
                    <a:pt x="440998" y="2343"/>
                    <a:pt x="451009" y="6572"/>
                  </a:cubicBezTo>
                  <a:lnTo>
                    <a:pt x="467211" y="17497"/>
                  </a:lnTo>
                  <a:lnTo>
                    <a:pt x="39453" y="487680"/>
                  </a:lnTo>
                  <a:lnTo>
                    <a:pt x="24508" y="477612"/>
                  </a:lnTo>
                  <a:cubicBezTo>
                    <a:pt x="9363" y="462467"/>
                    <a:pt x="0" y="441541"/>
                    <a:pt x="0" y="418433"/>
                  </a:cubicBezTo>
                  <a:lnTo>
                    <a:pt x="0" y="83687"/>
                  </a:lnTo>
                  <a:cubicBezTo>
                    <a:pt x="0" y="37471"/>
                    <a:pt x="37471" y="0"/>
                    <a:pt x="83687" y="0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38100">
              <a:solidFill>
                <a:srgbClr val="273062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1" name="形状3"/>
            <p:cNvSpPr txBox="1"/>
            <p:nvPr/>
          </p:nvSpPr>
          <p:spPr>
            <a:xfrm>
              <a:off x="291950" y="0"/>
              <a:ext cx="1840698" cy="645160"/>
            </a:xfrm>
            <a:prstGeom prst="rect"/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2" name="文本8"/>
            <p:cNvSpPr txBox="1"/>
            <p:nvPr/>
          </p:nvSpPr>
          <p:spPr>
            <a:xfrm>
              <a:off x="485699" y="53949"/>
              <a:ext cx="1031072" cy="835657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2400" b="1" i="0" dirty="0">
                  <a:solidFill>
                    <a:srgbClr val="1F497D">
                      <a:alpha val="100000"/>
                    </a:srgbClr>
                  </a:solidFill>
                  <a:latin typeface="微软雅黑"/>
                  <a:ea typeface="微软雅黑"/>
                </a:rPr>
                <a:t>练习</a:t>
              </a:r>
            </a:p>
          </p:txBody>
        </p:sp>
      </p:grpSp>
      <p:sp>
        <p:nvSpPr>
          <p:cNvPr id="13" name="文本3"/>
          <p:cNvSpPr txBox="1"/>
          <p:nvPr/>
        </p:nvSpPr>
        <p:spPr>
          <a:xfrm>
            <a:off x="1434313" y="2071068"/>
            <a:ext cx="10224897" cy="3037563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1899" b="1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rPr>
              <a:t>位图图像的最小单位是（                         ）。</a:t>
            </a:r>
          </a:p>
          <a:p>
            <a:pPr marL="0" algn="l"/>
            <a:r>
              <a:rPr lang="zh-CN" altLang="en-US" sz="1899" b="1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rPr>
              <a:t/>
            </a:r>
          </a:p>
          <a:p>
            <a:pPr marL="0" algn="l"/>
            <a:r>
              <a:rPr lang="zh-CN" altLang="en-US" sz="1899" b="1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rPr>
              <a:t/>
            </a:r>
          </a:p>
          <a:p>
            <a:pPr marL="0" algn="l"/>
            <a:r>
              <a:rPr lang="zh-CN" altLang="en-US" sz="1899" b="1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rPr>
              <a:t>当位图图像图像量化位数为（        ）时，没有颜色表项。</a:t>
            </a:r>
          </a:p>
          <a:p>
            <a:pPr marL="0" algn="l"/>
            <a:r>
              <a:rPr lang="zh-CN" altLang="en-US" sz="1899" b="1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rPr>
              <a:t/>
            </a:r>
          </a:p>
          <a:p>
            <a:pPr marL="0" algn="l"/>
            <a:r>
              <a:rPr lang="zh-CN" altLang="en-US" sz="1899" b="1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rPr>
              <a:t/>
            </a:r>
          </a:p>
          <a:p>
            <a:pPr marL="0" algn="l"/>
            <a:r>
              <a:rPr lang="zh-CN" altLang="en-US" sz="1899" b="1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rPr>
              <a:t>有一幅24位的位图图像，像素为1024*800，该数据图像大小为（             ） KB，若将上述图像另存为256色位图图像，则文件大小约为（             ） KB</a:t>
            </a:r>
            <a:r>
              <a:rPr lang="zh-CN" altLang="en-US" sz="1050" b="0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rPr>
              <a:t/>
            </a:r>
          </a:p>
          <a:p>
            <a:pPr marL="0" algn="l"/>
          </a:p>
        </p:txBody>
      </p:sp>
      <p:sp>
        <p:nvSpPr>
          <p:cNvPr id="14" name="文本4"/>
          <p:cNvSpPr txBox="1"/>
          <p:nvPr/>
        </p:nvSpPr>
        <p:spPr>
          <a:xfrm>
            <a:off x="4343362" y="2071030"/>
            <a:ext cx="1710182" cy="508984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1899" b="1" i="0" dirty="0">
                <a:solidFill>
                  <a:srgbClr val="C72727">
                    <a:alpha val="100000"/>
                  </a:srgbClr>
                </a:solidFill>
                <a:latin typeface="等线"/>
                <a:ea typeface="等线"/>
              </a:rPr>
              <a:t>像素或光栅点 </a:t>
            </a:r>
          </a:p>
        </p:txBody>
      </p:sp>
      <p:sp>
        <p:nvSpPr>
          <p:cNvPr id="15" name="文本5"/>
          <p:cNvSpPr txBox="1"/>
          <p:nvPr/>
        </p:nvSpPr>
        <p:spPr>
          <a:xfrm>
            <a:off x="4773844" y="3037808"/>
            <a:ext cx="488124" cy="508984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1899" b="1" i="0" dirty="0">
                <a:solidFill>
                  <a:srgbClr val="C72727">
                    <a:alpha val="100000"/>
                  </a:srgbClr>
                </a:solidFill>
                <a:latin typeface="等线"/>
                <a:ea typeface="等线"/>
              </a:rPr>
              <a:t>24</a:t>
            </a:r>
          </a:p>
        </p:txBody>
      </p:sp>
      <p:sp>
        <p:nvSpPr>
          <p:cNvPr id="16" name="文本6"/>
          <p:cNvSpPr txBox="1"/>
          <p:nvPr/>
        </p:nvSpPr>
        <p:spPr>
          <a:xfrm>
            <a:off x="8772677" y="3971249"/>
            <a:ext cx="785749" cy="508984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1899" b="1" i="0" dirty="0">
                <a:solidFill>
                  <a:srgbClr val="C72727">
                    <a:alpha val="100000"/>
                  </a:srgbClr>
                </a:solidFill>
                <a:latin typeface="等线"/>
                <a:ea typeface="等线"/>
              </a:rPr>
              <a:t>2400</a:t>
            </a:r>
          </a:p>
        </p:txBody>
      </p:sp>
      <p:sp>
        <p:nvSpPr>
          <p:cNvPr id="17" name="文本7"/>
          <p:cNvSpPr txBox="1"/>
          <p:nvPr/>
        </p:nvSpPr>
        <p:spPr>
          <a:xfrm>
            <a:off x="6739385" y="4361097"/>
            <a:ext cx="726313" cy="508984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1899" b="1" i="0" dirty="0">
                <a:solidFill>
                  <a:srgbClr val="C72727">
                    <a:alpha val="100000"/>
                  </a:srgbClr>
                </a:solidFill>
                <a:latin typeface="等线"/>
                <a:ea typeface="等线"/>
              </a:rPr>
              <a:t>801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6" fill="hold">
                      <p:stCondLst>
                        <p:cond delay="indefinite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1"/>
          <p:cNvGrpSpPr/>
          <p:nvPr/>
        </p:nvGrpSpPr>
        <p:grpSpPr>
          <a:xfrm>
            <a:off x="188919" y="113871"/>
            <a:ext cx="755075" cy="729605"/>
            <a:chOff x="0" y="0"/>
            <a:chExt cx="755075" cy="729605"/>
          </a:xfrm>
        </p:grpSpPr>
        <p:pic>
          <p:nvPicPr>
            <p:cNvPr id="3" name="图片3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630" y="129004"/>
              <a:ext cx="451815" cy="471599"/>
            </a:xfrm>
            <a:prstGeom prst="rect">
              <a:avLst/>
            </a:prstGeom>
          </p:spPr>
        </p:pic>
        <p:pic>
          <p:nvPicPr>
            <p:cNvPr id="4" name="图片4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5905" t="20000" r="16459" b="16216"/>
            <a:stretch>
              <a:fillRect/>
            </a:stretch>
          </p:blipFill>
          <p:spPr>
            <a:xfrm>
              <a:off x="0" y="0"/>
              <a:ext cx="755075" cy="729605"/>
            </a:xfrm>
            <a:prstGeom prst="rect">
              <a:avLst/>
            </a:prstGeom>
          </p:spPr>
        </p:pic>
      </p:grpSp>
      <p:pic>
        <p:nvPicPr>
          <p:cNvPr id="5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0" t="93572" r="0" b="0"/>
          <a:stretch>
            <a:fillRect/>
          </a:stretch>
        </p:blipFill>
        <p:spPr>
          <a:xfrm>
            <a:off x="-85487" y="6418164"/>
            <a:ext cx="12277725" cy="440293"/>
          </a:xfrm>
          <a:prstGeom prst="rect">
            <a:avLst/>
          </a:prstGeom>
        </p:spPr>
      </p:pic>
      <p:sp>
        <p:nvSpPr>
          <p:cNvPr id="6" name="文本1"/>
          <p:cNvSpPr txBox="1"/>
          <p:nvPr/>
        </p:nvSpPr>
        <p:spPr>
          <a:xfrm>
            <a:off x="944089" y="169202"/>
            <a:ext cx="505271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799" b="1" i="0" dirty="0">
                <a:solidFill>
                  <a:srgbClr val="0071C2">
                    <a:alpha val="100000"/>
                  </a:srgbClr>
                </a:solidFill>
                <a:latin typeface="微软雅黑"/>
                <a:ea typeface="微软雅黑"/>
              </a:rPr>
              <a:t>编码的基本方式——图像编码</a:t>
            </a:r>
          </a:p>
        </p:txBody>
      </p:sp>
      <p:sp>
        <p:nvSpPr>
          <p:cNvPr id="7" name="文本2"/>
          <p:cNvSpPr txBox="1"/>
          <p:nvPr/>
        </p:nvSpPr>
        <p:spPr>
          <a:xfrm>
            <a:off x="361474" y="169545"/>
            <a:ext cx="40979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799" b="1" i="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</a:rPr>
              <a:t>3</a:t>
            </a:r>
          </a:p>
        </p:txBody>
      </p:sp>
      <p:grpSp>
        <p:nvGrpSpPr>
          <p:cNvPr id="8" name="组合2"/>
          <p:cNvGrpSpPr/>
          <p:nvPr/>
        </p:nvGrpSpPr>
        <p:grpSpPr>
          <a:xfrm>
            <a:off x="847896" y="1504026"/>
            <a:ext cx="4268838" cy="3851264"/>
            <a:chOff x="0" y="0"/>
            <a:chExt cx="4268838" cy="3851264"/>
          </a:xfrm>
        </p:grpSpPr>
        <p:sp>
          <p:nvSpPr>
            <p:cNvPr id="9" name="形状1"/>
            <p:cNvSpPr txBox="1"/>
            <p:nvPr/>
          </p:nvSpPr>
          <p:spPr>
            <a:xfrm>
              <a:off x="0" y="49530"/>
              <a:ext cx="562059" cy="584774"/>
            </a:xfrm>
            <a:prstGeom prst="rect"/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0" name="文本3"/>
            <p:cNvSpPr txBox="1"/>
            <p:nvPr/>
          </p:nvSpPr>
          <p:spPr>
            <a:xfrm>
              <a:off x="2047" y="0"/>
              <a:ext cx="4266791" cy="3851264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4800"/>
                </a:lnSpc>
              </a:pPr>
              <a:r>
                <a:rPr lang="zh-CN" altLang="en-US" sz="2799" b="1" i="0" dirty="0">
                  <a:solidFill>
                    <a:srgbClr val="0071C2">
                      <a:alpha val="100000"/>
                    </a:srgbClr>
                  </a:solidFill>
                  <a:latin typeface="微软雅黑"/>
                  <a:ea typeface="微软雅黑"/>
                </a:rPr>
                <a:t>图像编码</a:t>
              </a:r>
              <a:r>
                <a:rPr lang="zh-CN" altLang="en-US" sz="2799" b="0" i="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</a:rPr>
                <a:t>是指在满足一定保真度的条件下，对图像数据进行变换、编码和压缩，以较少比特数表示图像或图像中所包含的信息的技术。</a:t>
              </a:r>
            </a:p>
          </p:txBody>
        </p:sp>
      </p:grpSp>
      <p:pic>
        <p:nvPicPr>
          <p:cNvPr id="11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5832" y="1642643"/>
            <a:ext cx="6381664" cy="371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1"/>
          <p:cNvGrpSpPr/>
          <p:nvPr/>
        </p:nvGrpSpPr>
        <p:grpSpPr>
          <a:xfrm>
            <a:off x="188919" y="113871"/>
            <a:ext cx="755075" cy="729605"/>
            <a:chOff x="0" y="0"/>
            <a:chExt cx="755075" cy="729605"/>
          </a:xfrm>
        </p:grpSpPr>
        <p:pic>
          <p:nvPicPr>
            <p:cNvPr id="3" name="图片4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630" y="129004"/>
              <a:ext cx="451815" cy="471599"/>
            </a:xfrm>
            <a:prstGeom prst="rect">
              <a:avLst/>
            </a:prstGeom>
          </p:spPr>
        </p:pic>
        <p:pic>
          <p:nvPicPr>
            <p:cNvPr id="4" name="图片5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5905" t="20000" r="16459" b="16216"/>
            <a:stretch>
              <a:fillRect/>
            </a:stretch>
          </p:blipFill>
          <p:spPr>
            <a:xfrm>
              <a:off x="0" y="0"/>
              <a:ext cx="755075" cy="729605"/>
            </a:xfrm>
            <a:prstGeom prst="rect">
              <a:avLst/>
            </a:prstGeom>
          </p:spPr>
        </p:pic>
      </p:grpSp>
      <p:pic>
        <p:nvPicPr>
          <p:cNvPr id="5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0" t="93572" r="0" b="0"/>
          <a:stretch>
            <a:fillRect/>
          </a:stretch>
        </p:blipFill>
        <p:spPr>
          <a:xfrm>
            <a:off x="-85487" y="6418164"/>
            <a:ext cx="12277725" cy="440293"/>
          </a:xfrm>
          <a:prstGeom prst="rect">
            <a:avLst/>
          </a:prstGeom>
        </p:spPr>
      </p:pic>
      <p:sp>
        <p:nvSpPr>
          <p:cNvPr id="6" name="文本1"/>
          <p:cNvSpPr txBox="1"/>
          <p:nvPr/>
        </p:nvSpPr>
        <p:spPr>
          <a:xfrm>
            <a:off x="944089" y="169202"/>
            <a:ext cx="505271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799" b="1" i="0" dirty="0">
                <a:solidFill>
                  <a:srgbClr val="0071C2">
                    <a:alpha val="100000"/>
                  </a:srgbClr>
                </a:solidFill>
                <a:latin typeface="微软雅黑"/>
                <a:ea typeface="微软雅黑"/>
              </a:rPr>
              <a:t>编码的基本方式——图像编码</a:t>
            </a:r>
          </a:p>
        </p:txBody>
      </p:sp>
      <p:sp>
        <p:nvSpPr>
          <p:cNvPr id="7" name="文本2"/>
          <p:cNvSpPr txBox="1"/>
          <p:nvPr/>
        </p:nvSpPr>
        <p:spPr>
          <a:xfrm>
            <a:off x="361474" y="169545"/>
            <a:ext cx="40979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799" b="1" i="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</a:rPr>
              <a:t>3</a:t>
            </a:r>
          </a:p>
        </p:txBody>
      </p:sp>
      <p:grpSp>
        <p:nvGrpSpPr>
          <p:cNvPr id="8" name="组合2"/>
          <p:cNvGrpSpPr/>
          <p:nvPr/>
        </p:nvGrpSpPr>
        <p:grpSpPr>
          <a:xfrm>
            <a:off x="1128398" y="2712434"/>
            <a:ext cx="1324609" cy="680301"/>
            <a:chOff x="0" y="0"/>
            <a:chExt cx="1324609" cy="680301"/>
          </a:xfrm>
        </p:grpSpPr>
        <p:sp>
          <p:nvSpPr>
            <p:cNvPr id="9" name="形状2"/>
            <p:cNvSpPr txBox="1"/>
            <p:nvPr/>
          </p:nvSpPr>
          <p:spPr>
            <a:xfrm>
              <a:off x="3810" y="49530"/>
              <a:ext cx="1320799" cy="584775"/>
            </a:xfrm>
            <a:prstGeom prst="rect"/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0" name="文本5"/>
            <p:cNvSpPr txBox="1"/>
            <p:nvPr/>
          </p:nvSpPr>
          <p:spPr>
            <a:xfrm>
              <a:off x="0" y="0"/>
              <a:ext cx="1320799" cy="680301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800"/>
                </a:lnSpc>
              </a:pPr>
              <a:r>
                <a:rPr lang="zh-CN" altLang="en-US" sz="3200" b="0" i="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</a:rPr>
                <a:t>图像</a:t>
              </a:r>
            </a:p>
          </p:txBody>
        </p:sp>
      </p:grpSp>
      <p:sp>
        <p:nvSpPr>
          <p:cNvPr id="11" name="形状1"/>
          <p:cNvSpPr txBox="1"/>
          <p:nvPr/>
        </p:nvSpPr>
        <p:spPr>
          <a:xfrm>
            <a:off x="2286648" y="1759525"/>
            <a:ext cx="345443" cy="2586342"/>
          </a:xfrm>
          <a:prstGeom prst="leftBrace"/>
          <a:solidFill>
            <a:srgbClr val="FFFFFF">
              <a:alpha val="0"/>
            </a:srgbClr>
          </a:solidFill>
          <a:ln w="28575">
            <a:solidFill>
              <a:srgbClr val="2F5597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grpSp>
        <p:nvGrpSpPr>
          <p:cNvPr id="12" name="组合3"/>
          <p:cNvGrpSpPr/>
          <p:nvPr/>
        </p:nvGrpSpPr>
        <p:grpSpPr>
          <a:xfrm>
            <a:off x="2747659" y="1567764"/>
            <a:ext cx="5749289" cy="680301"/>
            <a:chOff x="0" y="0"/>
            <a:chExt cx="5749289" cy="680301"/>
          </a:xfrm>
        </p:grpSpPr>
        <p:sp>
          <p:nvSpPr>
            <p:cNvPr id="13" name="形状3"/>
            <p:cNvSpPr txBox="1"/>
            <p:nvPr/>
          </p:nvSpPr>
          <p:spPr>
            <a:xfrm>
              <a:off x="3810" y="49530"/>
              <a:ext cx="5745479" cy="584775"/>
            </a:xfrm>
            <a:prstGeom prst="rect"/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4" name="文本6"/>
            <p:cNvSpPr txBox="1"/>
            <p:nvPr/>
          </p:nvSpPr>
          <p:spPr>
            <a:xfrm>
              <a:off x="0" y="0"/>
              <a:ext cx="5745479" cy="680301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800"/>
                </a:lnSpc>
              </a:pPr>
              <a:r>
                <a:rPr lang="zh-CN" altLang="en-US" sz="32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位图：由像素（光栅点）构成</a:t>
              </a:r>
            </a:p>
          </p:txBody>
        </p:sp>
      </p:grpSp>
      <p:grpSp>
        <p:nvGrpSpPr>
          <p:cNvPr id="15" name="组合4"/>
          <p:cNvGrpSpPr/>
          <p:nvPr/>
        </p:nvGrpSpPr>
        <p:grpSpPr>
          <a:xfrm>
            <a:off x="2807970" y="3995642"/>
            <a:ext cx="5033112" cy="619068"/>
            <a:chOff x="0" y="0"/>
            <a:chExt cx="5033112" cy="619068"/>
          </a:xfrm>
        </p:grpSpPr>
        <p:sp>
          <p:nvSpPr>
            <p:cNvPr id="16" name="形状4"/>
            <p:cNvSpPr txBox="1"/>
            <p:nvPr/>
          </p:nvSpPr>
          <p:spPr>
            <a:xfrm>
              <a:off x="3810" y="49530"/>
              <a:ext cx="5029302" cy="523220"/>
            </a:xfrm>
            <a:prstGeom prst="rect"/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7" name="文本7"/>
            <p:cNvSpPr txBox="1"/>
            <p:nvPr/>
          </p:nvSpPr>
          <p:spPr>
            <a:xfrm>
              <a:off x="0" y="0"/>
              <a:ext cx="5029302" cy="619068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300"/>
                </a:lnSpc>
              </a:pPr>
              <a:r>
                <a:rPr lang="zh-CN" altLang="en-US" sz="2800" b="0" i="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</a:rPr>
                <a:t>矢量图：一系列由线连接的点</a:t>
              </a:r>
            </a:p>
          </p:txBody>
        </p:sp>
      </p:grpSp>
      <p:pic>
        <p:nvPicPr>
          <p:cNvPr id="18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807" t="14468" r="4822" b="12765"/>
          <a:stretch>
            <a:fillRect/>
          </a:stretch>
        </p:blipFill>
        <p:spPr>
          <a:xfrm>
            <a:off x="8344986" y="1295381"/>
            <a:ext cx="3250397" cy="1758572"/>
          </a:xfrm>
          <a:prstGeom prst="rect">
            <a:avLst/>
          </a:prstGeom>
        </p:spPr>
      </p:pic>
      <p:pic>
        <p:nvPicPr>
          <p:cNvPr id="19" name="图片3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0719" y="3359944"/>
            <a:ext cx="2287553" cy="2771318"/>
          </a:xfrm>
          <a:prstGeom prst="rect">
            <a:avLst/>
          </a:prstGeom>
        </p:spPr>
      </p:pic>
      <p:sp>
        <p:nvSpPr>
          <p:cNvPr id="20" name="文本3"/>
          <p:cNvSpPr txBox="1"/>
          <p:nvPr/>
        </p:nvSpPr>
        <p:spPr>
          <a:xfrm>
            <a:off x="2807675" y="2178215"/>
            <a:ext cx="5762625" cy="1363821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1399" b="0" i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</a:rPr>
              <a:t>位图是由一个一个像素点组成，当放大图像时，像素点也放大显示了，但每个像素点表示的颜色只有一种，所以在位图放大后就会出现马赛克效果。</a:t>
            </a:r>
          </a:p>
          <a:p>
            <a:pPr marL="0" algn="l"/>
            <a:r>
              <a:rPr lang="zh-CN" altLang="en-US" sz="1399" b="0" i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</a:rPr>
              <a:t>位图表现的色彩比较丰富，可以表现色彩丰富的图像，可逼真表现自然界各类实物。</a:t>
            </a:r>
          </a:p>
        </p:txBody>
      </p:sp>
      <p:sp>
        <p:nvSpPr>
          <p:cNvPr id="21" name="文本4"/>
          <p:cNvSpPr txBox="1"/>
          <p:nvPr/>
        </p:nvSpPr>
        <p:spPr>
          <a:xfrm>
            <a:off x="2808018" y="4530452"/>
            <a:ext cx="5762625" cy="1129157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1399" b="0" i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</a:rPr>
              <a:t>矢量图形与分辨率无关，可以将它缩放到任意大小和以任意分辨率在输出设备上显示出来，都不会影响清晰度。</a:t>
            </a:r>
          </a:p>
          <a:p>
            <a:pPr marL="0" algn="l"/>
            <a:r>
              <a:rPr lang="zh-CN" altLang="en-US" sz="1399" b="0" i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</a:rPr>
              <a:t>矢量图形色彩不丰富，无法表现逼真的实物，常常用来表示标识、图标、Logo、几何图形等简单直接的图。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5.xml><?xml version="1.0" encoding="utf-8"?>
<p:sld xmlns:p14="http://schemas.microsoft.com/office/powerpoint/2010/main"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1">
            <a:extLst>
              <a:ext uri="{FF2B5EF4-FFF2-40B4-BE49-F238E27FC236}">
                <a16:creationId xmlns:a16="http://schemas.microsoft.com/office/drawing/2014/main" id="{62B2FBE6-5C8C-E811-489E-1440CA960B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567701"/>
              </p:ext>
            </p:extLst>
          </p:nvPr>
        </p:nvGraphicFramePr>
        <p:xfrm>
          <a:off x="911342" y="2747791"/>
          <a:ext cx="1043174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</a:tblGrid>
              <a:tr h="370840"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</a:tr>
              <a:tr h="370840"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000000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</a:tr>
            </a:tbl>
          </a:graphicData>
        </a:graphic>
      </p:graphicFrame>
      <p:grpSp>
        <p:nvGrpSpPr>
          <p:cNvPr id="3" name="组合1"/>
          <p:cNvGrpSpPr/>
          <p:nvPr/>
        </p:nvGrpSpPr>
        <p:grpSpPr>
          <a:xfrm>
            <a:off x="188919" y="113871"/>
            <a:ext cx="755075" cy="729605"/>
            <a:chOff x="0" y="0"/>
            <a:chExt cx="755075" cy="729605"/>
          </a:xfrm>
        </p:grpSpPr>
        <p:pic>
          <p:nvPicPr>
            <p:cNvPr id="4" name="图片2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630" y="129004"/>
              <a:ext cx="451815" cy="471599"/>
            </a:xfrm>
            <a:prstGeom prst="rect">
              <a:avLst/>
            </a:prstGeom>
          </p:spPr>
        </p:pic>
        <p:pic>
          <p:nvPicPr>
            <p:cNvPr id="5" name="图片3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5905" t="20000" r="16459" b="16216"/>
            <a:stretch>
              <a:fillRect/>
            </a:stretch>
          </p:blipFill>
          <p:spPr>
            <a:xfrm>
              <a:off x="0" y="0"/>
              <a:ext cx="755075" cy="729605"/>
            </a:xfrm>
            <a:prstGeom prst="rect">
              <a:avLst/>
            </a:prstGeom>
          </p:spPr>
        </p:pic>
      </p:grpSp>
      <p:pic>
        <p:nvPicPr>
          <p:cNvPr id="6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0" t="93572" r="0" b="0"/>
          <a:stretch>
            <a:fillRect/>
          </a:stretch>
        </p:blipFill>
        <p:spPr>
          <a:xfrm>
            <a:off x="-85487" y="6418164"/>
            <a:ext cx="12277725" cy="440293"/>
          </a:xfrm>
          <a:prstGeom prst="rect">
            <a:avLst/>
          </a:prstGeom>
        </p:spPr>
      </p:pic>
      <p:sp>
        <p:nvSpPr>
          <p:cNvPr id="7" name="文本1"/>
          <p:cNvSpPr txBox="1"/>
          <p:nvPr/>
        </p:nvSpPr>
        <p:spPr>
          <a:xfrm>
            <a:off x="944089" y="169202"/>
            <a:ext cx="505271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799" b="1" i="0" dirty="0">
                <a:solidFill>
                  <a:srgbClr val="0071C2">
                    <a:alpha val="100000"/>
                  </a:srgbClr>
                </a:solidFill>
                <a:latin typeface="微软雅黑"/>
                <a:ea typeface="微软雅黑"/>
              </a:rPr>
              <a:t>编码的基本方式——图像编码</a:t>
            </a:r>
          </a:p>
        </p:txBody>
      </p:sp>
      <p:sp>
        <p:nvSpPr>
          <p:cNvPr id="8" name="文本2"/>
          <p:cNvSpPr txBox="1"/>
          <p:nvPr/>
        </p:nvSpPr>
        <p:spPr>
          <a:xfrm>
            <a:off x="361474" y="169545"/>
            <a:ext cx="40979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799" b="1" i="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</a:rPr>
              <a:t>3</a:t>
            </a:r>
          </a:p>
        </p:txBody>
      </p:sp>
      <p:grpSp>
        <p:nvGrpSpPr>
          <p:cNvPr id="9" name="组合2"/>
          <p:cNvGrpSpPr/>
          <p:nvPr/>
        </p:nvGrpSpPr>
        <p:grpSpPr>
          <a:xfrm>
            <a:off x="734863" y="891845"/>
            <a:ext cx="10946130" cy="1474996"/>
            <a:chOff x="0" y="0"/>
            <a:chExt cx="10946130" cy="1474996"/>
          </a:xfrm>
        </p:grpSpPr>
        <p:sp>
          <p:nvSpPr>
            <p:cNvPr id="10" name="形状2"/>
            <p:cNvSpPr txBox="1"/>
            <p:nvPr/>
          </p:nvSpPr>
          <p:spPr>
            <a:xfrm>
              <a:off x="219218" y="311107"/>
              <a:ext cx="9784080" cy="949469"/>
            </a:xfrm>
            <a:prstGeom prst="rect"/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1" name="文本6"/>
            <p:cNvSpPr txBox="1"/>
            <p:nvPr/>
          </p:nvSpPr>
          <p:spPr>
            <a:xfrm>
              <a:off x="0" y="0"/>
              <a:ext cx="10946130" cy="1474996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5000"/>
                </a:lnSpc>
              </a:pPr>
              <a:r>
                <a:rPr lang="zh-CN" altLang="en-US" sz="2800" b="0" i="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</a:rPr>
                <a:t>位图采用位映射存储格式，</a:t>
              </a:r>
              <a:r>
                <a:rPr lang="zh-CN" altLang="en-US" sz="2800" b="1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即将每一个像素映射为一个数据</a:t>
              </a:r>
              <a:r>
                <a:rPr lang="zh-CN" altLang="en-US" sz="2800" b="0" i="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</a:rPr>
                <a:t>，存放在以字节为单位的矩阵中。</a:t>
              </a:r>
            </a:p>
          </p:txBody>
        </p:sp>
      </p:grpSp>
      <p:sp>
        <p:nvSpPr>
          <p:cNvPr id="12" name="形状1"/>
          <p:cNvSpPr txBox="1"/>
          <p:nvPr/>
        </p:nvSpPr>
        <p:spPr>
          <a:xfrm>
            <a:off x="646957" y="946147"/>
            <a:ext cx="10993707" cy="1366437"/>
          </a:xfrm>
          <a:prstGeom prst="roundRect"/>
          <a:solidFill>
            <a:srgbClr val="FFFFFF">
              <a:alpha val="0"/>
            </a:srgbClr>
          </a:solidFill>
          <a:ln w="38100">
            <a:solidFill>
              <a:srgbClr val="2F5597">
                <a:alpha val="100000"/>
              </a:srgbClr>
            </a:solidFill>
            <a:prstDash val="sysDash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grpSp>
        <p:nvGrpSpPr>
          <p:cNvPr id="13" name="组合3"/>
          <p:cNvGrpSpPr/>
          <p:nvPr/>
        </p:nvGrpSpPr>
        <p:grpSpPr>
          <a:xfrm>
            <a:off x="3898290" y="3476743"/>
            <a:ext cx="4453890" cy="466017"/>
            <a:chOff x="0" y="0"/>
            <a:chExt cx="4453890" cy="466017"/>
          </a:xfrm>
        </p:grpSpPr>
        <p:sp>
          <p:nvSpPr>
            <p:cNvPr id="14" name="形状3"/>
            <p:cNvSpPr txBox="1"/>
            <p:nvPr/>
          </p:nvSpPr>
          <p:spPr>
            <a:xfrm>
              <a:off x="3810" y="49530"/>
              <a:ext cx="4450080" cy="369332"/>
            </a:xfrm>
            <a:prstGeom prst="rect"/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5" name="文本7"/>
            <p:cNvSpPr txBox="1"/>
            <p:nvPr/>
          </p:nvSpPr>
          <p:spPr>
            <a:xfrm>
              <a:off x="0" y="0"/>
              <a:ext cx="4450080" cy="466017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100"/>
                </a:lnSpc>
              </a:pPr>
              <a:r>
                <a:rPr lang="zh-CN" altLang="en-US" sz="1800" b="0" i="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</a:rPr>
                <a:t>每一个像素只有两种可能性的黑白图像</a:t>
              </a:r>
            </a:p>
          </p:txBody>
        </p:sp>
      </p:grpSp>
      <p:graphicFrame>
        <p:nvGraphicFramePr>
          <p:cNvPr id="16" name="表格2">
            <a:extLst>
              <a:ext uri="{FF2B5EF4-FFF2-40B4-BE49-F238E27FC236}">
                <a16:creationId xmlns:a16="http://schemas.microsoft.com/office/drawing/2014/main" id="{62B2FBE6-5C8C-E811-489E-1440CA960B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567701"/>
              </p:ext>
            </p:extLst>
          </p:nvPr>
        </p:nvGraphicFramePr>
        <p:xfrm>
          <a:off x="911371" y="2747448"/>
          <a:ext cx="1043174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2599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</a:tblGrid>
              <a:tr h="370840"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</a:tr>
              <a:tr h="370840"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800" b="0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anchor="t">
                    <a:lnL w="12700" cap="flat">
                      <a:solidFill>
                        <a:srgbClr val="000000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000000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</a:tr>
            </a:tbl>
          </a:graphicData>
        </a:graphic>
      </p:graphicFrame>
      <p:sp>
        <p:nvSpPr>
          <p:cNvPr id="17" name="文本3"/>
          <p:cNvSpPr txBox="1"/>
          <p:nvPr/>
        </p:nvSpPr>
        <p:spPr>
          <a:xfrm>
            <a:off x="853878" y="3942407"/>
            <a:ext cx="10398919" cy="603383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200"/>
              </a:lnSpc>
            </a:pPr>
            <a:r>
              <a:rPr lang="zh-CN" altLang="en-US" sz="17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如上图所示的黑白图像中，共有</a:t>
            </a:r>
            <a:r>
              <a:rPr lang="zh-CN" altLang="en-US" sz="1799" b="0" i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32</a:t>
            </a:r>
            <a:r>
              <a:rPr lang="zh-CN" altLang="en-US" sz="17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×</a:t>
            </a:r>
            <a:r>
              <a:rPr lang="zh-CN" altLang="en-US" sz="1799" b="0" i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2</a:t>
            </a:r>
            <a:r>
              <a:rPr lang="zh-CN" altLang="en-US" sz="17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个像素</a:t>
            </a:r>
          </a:p>
        </p:txBody>
      </p:sp>
      <p:sp>
        <p:nvSpPr>
          <p:cNvPr id="18" name="文本4"/>
          <p:cNvSpPr txBox="1"/>
          <p:nvPr/>
        </p:nvSpPr>
        <p:spPr>
          <a:xfrm>
            <a:off x="853821" y="4521432"/>
            <a:ext cx="10398919" cy="1001954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200"/>
              </a:lnSpc>
            </a:pPr>
            <a:r>
              <a:rPr lang="zh-CN" altLang="en-US" sz="17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如果将黑、白分别映射为</a:t>
            </a:r>
            <a:r>
              <a:rPr lang="zh-CN" altLang="en-US" sz="1799" b="0" i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1</a:t>
            </a:r>
            <a:r>
              <a:rPr lang="zh-CN" altLang="en-US" sz="17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、</a:t>
            </a:r>
            <a:r>
              <a:rPr lang="zh-CN" altLang="en-US" sz="1799" b="0" i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0</a:t>
            </a:r>
            <a:r>
              <a:rPr lang="zh-CN" altLang="en-US" sz="17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，则表示为：</a:t>
            </a:r>
          </a:p>
          <a:p>
            <a:pPr marL="0" algn="l">
              <a:lnSpc>
                <a:spcPts val="2800"/>
              </a:lnSpc>
            </a:pPr>
            <a:r>
              <a:rPr lang="zh-CN" altLang="en-US" sz="1799" b="0" i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11111111</a:t>
            </a:r>
            <a:r>
              <a:rPr lang="zh-CN" altLang="en-US" sz="17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，</a:t>
            </a:r>
            <a:r>
              <a:rPr lang="zh-CN" altLang="en-US" sz="1799" b="0" i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00000110</a:t>
            </a:r>
            <a:r>
              <a:rPr lang="zh-CN" altLang="en-US" sz="17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，</a:t>
            </a:r>
            <a:r>
              <a:rPr lang="zh-CN" altLang="en-US" sz="1799" b="0" i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10000110</a:t>
            </a:r>
            <a:r>
              <a:rPr lang="zh-CN" altLang="en-US" sz="17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，</a:t>
            </a:r>
            <a:r>
              <a:rPr lang="zh-CN" altLang="en-US" sz="1799" b="0" i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11111111</a:t>
            </a:r>
            <a:r>
              <a:rPr lang="zh-CN" altLang="en-US" sz="17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，</a:t>
            </a:r>
            <a:r>
              <a:rPr lang="zh-CN" altLang="en-US" sz="1799" b="0" i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10000001</a:t>
            </a:r>
            <a:r>
              <a:rPr lang="zh-CN" altLang="en-US" sz="17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，</a:t>
            </a:r>
            <a:r>
              <a:rPr lang="zh-CN" altLang="en-US" sz="1799" b="0" i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01100011</a:t>
            </a:r>
            <a:r>
              <a:rPr lang="zh-CN" altLang="en-US" sz="17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，</a:t>
            </a:r>
            <a:r>
              <a:rPr lang="zh-CN" altLang="en-US" sz="1799" b="0" i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01111100</a:t>
            </a:r>
            <a:r>
              <a:rPr lang="zh-CN" altLang="en-US" sz="17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，</a:t>
            </a:r>
            <a:r>
              <a:rPr lang="zh-CN" altLang="en-US" sz="1799" b="0" i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10000001</a:t>
            </a:r>
            <a:r>
              <a:rPr lang="zh-CN" altLang="en-US" sz="17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。</a:t>
            </a:r>
          </a:p>
        </p:txBody>
      </p:sp>
      <p:sp>
        <p:nvSpPr>
          <p:cNvPr id="19" name="文本5"/>
          <p:cNvSpPr txBox="1"/>
          <p:nvPr/>
        </p:nvSpPr>
        <p:spPr>
          <a:xfrm>
            <a:off x="943842" y="5523424"/>
            <a:ext cx="10398919" cy="603383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200"/>
              </a:lnSpc>
            </a:pPr>
            <a:r>
              <a:rPr lang="zh-CN" altLang="en-US" sz="1799" b="1" i="0" dirty="0"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</a:rPr>
              <a:t>通常图像编码采用十六进制编码</a:t>
            </a:r>
            <a:r>
              <a:rPr lang="zh-CN" altLang="en-US" sz="17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，则表示为：</a:t>
            </a:r>
            <a:r>
              <a:rPr lang="zh-CN" altLang="en-US" sz="1799" b="0" i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FF</a:t>
            </a:r>
            <a:r>
              <a:rPr lang="zh-CN" altLang="en-US" sz="17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，</a:t>
            </a:r>
            <a:r>
              <a:rPr lang="zh-CN" altLang="en-US" sz="1799" b="0" i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06</a:t>
            </a:r>
            <a:r>
              <a:rPr lang="zh-CN" altLang="en-US" sz="17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，</a:t>
            </a:r>
            <a:r>
              <a:rPr lang="zh-CN" altLang="en-US" sz="1799" b="0" i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86</a:t>
            </a:r>
            <a:r>
              <a:rPr lang="zh-CN" altLang="en-US" sz="17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，</a:t>
            </a:r>
            <a:r>
              <a:rPr lang="zh-CN" altLang="en-US" sz="1799" b="0" i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FF</a:t>
            </a:r>
            <a:r>
              <a:rPr lang="zh-CN" altLang="en-US" sz="17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，</a:t>
            </a:r>
            <a:r>
              <a:rPr lang="zh-CN" altLang="en-US" sz="1799" b="0" i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81</a:t>
            </a:r>
            <a:r>
              <a:rPr lang="zh-CN" altLang="en-US" sz="17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，</a:t>
            </a:r>
            <a:r>
              <a:rPr lang="zh-CN" altLang="en-US" sz="1799" b="0" i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63</a:t>
            </a:r>
            <a:r>
              <a:rPr lang="zh-CN" altLang="en-US" sz="17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，</a:t>
            </a:r>
            <a:r>
              <a:rPr lang="zh-CN" altLang="en-US" sz="1799" b="0" i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7C</a:t>
            </a:r>
            <a:r>
              <a:rPr lang="zh-CN" altLang="en-US" sz="17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，</a:t>
            </a:r>
            <a:r>
              <a:rPr lang="zh-CN" altLang="en-US" sz="1799" b="0" i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81</a:t>
            </a:r>
            <a:r>
              <a:rPr lang="zh-CN" altLang="en-US" sz="17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42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7" grpId="0" animBg="1"/>
      <p:bldP spid="18" grpId="0" animBg="1"/>
      <p:bldP spid="16" grpId="0" animBg="1"/>
      <p:bldP spid="19" grpId="0" animBg="1"/>
    </p:bldLst>
  </p:timing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1"/>
          <p:cNvGrpSpPr/>
          <p:nvPr/>
        </p:nvGrpSpPr>
        <p:grpSpPr>
          <a:xfrm>
            <a:off x="188919" y="113871"/>
            <a:ext cx="755075" cy="729605"/>
            <a:chOff x="0" y="0"/>
            <a:chExt cx="755075" cy="729605"/>
          </a:xfrm>
        </p:grpSpPr>
        <p:pic>
          <p:nvPicPr>
            <p:cNvPr id="3" name="图片5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630" y="129004"/>
              <a:ext cx="451815" cy="471599"/>
            </a:xfrm>
            <a:prstGeom prst="rect">
              <a:avLst/>
            </a:prstGeom>
          </p:spPr>
        </p:pic>
        <p:pic>
          <p:nvPicPr>
            <p:cNvPr id="4" name="图片6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5905" t="20000" r="16459" b="16216"/>
            <a:stretch>
              <a:fillRect/>
            </a:stretch>
          </p:blipFill>
          <p:spPr>
            <a:xfrm>
              <a:off x="0" y="0"/>
              <a:ext cx="755075" cy="729605"/>
            </a:xfrm>
            <a:prstGeom prst="rect">
              <a:avLst/>
            </a:prstGeom>
          </p:spPr>
        </p:pic>
      </p:grpSp>
      <p:pic>
        <p:nvPicPr>
          <p:cNvPr id="5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0" t="93572" r="0" b="0"/>
          <a:stretch>
            <a:fillRect/>
          </a:stretch>
        </p:blipFill>
        <p:spPr>
          <a:xfrm>
            <a:off x="-85487" y="6418164"/>
            <a:ext cx="12277725" cy="440293"/>
          </a:xfrm>
          <a:prstGeom prst="rect">
            <a:avLst/>
          </a:prstGeom>
        </p:spPr>
      </p:pic>
      <p:sp>
        <p:nvSpPr>
          <p:cNvPr id="6" name="文本1"/>
          <p:cNvSpPr txBox="1"/>
          <p:nvPr/>
        </p:nvSpPr>
        <p:spPr>
          <a:xfrm>
            <a:off x="944089" y="169202"/>
            <a:ext cx="505271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799" b="1" i="0" dirty="0">
                <a:solidFill>
                  <a:srgbClr val="0071C2">
                    <a:alpha val="100000"/>
                  </a:srgbClr>
                </a:solidFill>
                <a:latin typeface="微软雅黑"/>
                <a:ea typeface="微软雅黑"/>
              </a:rPr>
              <a:t>编码的基本方式——图像编码</a:t>
            </a:r>
          </a:p>
        </p:txBody>
      </p:sp>
      <p:sp>
        <p:nvSpPr>
          <p:cNvPr id="7" name="文本2"/>
          <p:cNvSpPr txBox="1"/>
          <p:nvPr/>
        </p:nvSpPr>
        <p:spPr>
          <a:xfrm>
            <a:off x="361474" y="169545"/>
            <a:ext cx="40979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799" b="1" i="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</a:rPr>
              <a:t>3</a:t>
            </a:r>
          </a:p>
        </p:txBody>
      </p:sp>
      <p:pic>
        <p:nvPicPr>
          <p:cNvPr id="8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1406" t="18796" r="48177" b="10555"/>
          <a:stretch>
            <a:fillRect/>
          </a:stretch>
        </p:blipFill>
        <p:spPr>
          <a:xfrm>
            <a:off x="943975" y="1361970"/>
            <a:ext cx="3250448" cy="4244873"/>
          </a:xfrm>
          <a:prstGeom prst="rect">
            <a:avLst/>
          </a:prstGeom>
        </p:spPr>
      </p:pic>
      <p:pic>
        <p:nvPicPr>
          <p:cNvPr id="9" name="图片3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5000" t="17777" r="51927" b="10092"/>
          <a:stretch>
            <a:fillRect/>
          </a:stretch>
        </p:blipFill>
        <p:spPr>
          <a:xfrm>
            <a:off x="4433697" y="1362494"/>
            <a:ext cx="2412997" cy="4244550"/>
          </a:xfrm>
          <a:prstGeom prst="rect">
            <a:avLst/>
          </a:prstGeom>
        </p:spPr>
      </p:pic>
      <p:pic>
        <p:nvPicPr>
          <p:cNvPr id="10" name="图片4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9322" t="23703" r="46250" b="14814"/>
          <a:stretch>
            <a:fillRect/>
          </a:stretch>
        </p:blipFill>
        <p:spPr>
          <a:xfrm>
            <a:off x="7086000" y="1362532"/>
            <a:ext cx="4227276" cy="4244317"/>
          </a:xfrm>
          <a:prstGeom prst="rect">
            <a:avLst/>
          </a:prstGeom>
        </p:spPr>
      </p:pic>
      <p:sp>
        <p:nvSpPr>
          <p:cNvPr id="11" name="文本3"/>
          <p:cNvSpPr txBox="1"/>
          <p:nvPr/>
        </p:nvSpPr>
        <p:spPr>
          <a:xfrm>
            <a:off x="944032" y="5606367"/>
            <a:ext cx="10398919" cy="603383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3200"/>
              </a:lnSpc>
            </a:pPr>
            <a:r>
              <a:rPr lang="zh-CN" altLang="en-US" sz="17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十六进制颜色码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1"/>
          <p:cNvGrpSpPr/>
          <p:nvPr/>
        </p:nvGrpSpPr>
        <p:grpSpPr>
          <a:xfrm>
            <a:off x="188919" y="113871"/>
            <a:ext cx="755075" cy="729605"/>
            <a:chOff x="0" y="0"/>
            <a:chExt cx="755075" cy="729605"/>
          </a:xfrm>
        </p:grpSpPr>
        <p:pic>
          <p:nvPicPr>
            <p:cNvPr id="3" name="图片2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630" y="129004"/>
              <a:ext cx="451815" cy="471599"/>
            </a:xfrm>
            <a:prstGeom prst="rect">
              <a:avLst/>
            </a:prstGeom>
          </p:spPr>
        </p:pic>
        <p:pic>
          <p:nvPicPr>
            <p:cNvPr id="4" name="图片3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5905" t="20000" r="16459" b="16216"/>
            <a:stretch>
              <a:fillRect/>
            </a:stretch>
          </p:blipFill>
          <p:spPr>
            <a:xfrm>
              <a:off x="0" y="0"/>
              <a:ext cx="755075" cy="729605"/>
            </a:xfrm>
            <a:prstGeom prst="rect">
              <a:avLst/>
            </a:prstGeom>
          </p:spPr>
        </p:pic>
      </p:grpSp>
      <p:pic>
        <p:nvPicPr>
          <p:cNvPr id="5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0" t="93572" r="0" b="0"/>
          <a:stretch>
            <a:fillRect/>
          </a:stretch>
        </p:blipFill>
        <p:spPr>
          <a:xfrm>
            <a:off x="-85487" y="6418164"/>
            <a:ext cx="12277725" cy="440293"/>
          </a:xfrm>
          <a:prstGeom prst="rect">
            <a:avLst/>
          </a:prstGeom>
        </p:spPr>
      </p:pic>
      <p:sp>
        <p:nvSpPr>
          <p:cNvPr id="6" name="文本1"/>
          <p:cNvSpPr txBox="1"/>
          <p:nvPr/>
        </p:nvSpPr>
        <p:spPr>
          <a:xfrm>
            <a:off x="944089" y="169202"/>
            <a:ext cx="505271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799" b="1" i="0" dirty="0">
                <a:solidFill>
                  <a:srgbClr val="0071C2">
                    <a:alpha val="100000"/>
                  </a:srgbClr>
                </a:solidFill>
                <a:latin typeface="微软雅黑"/>
                <a:ea typeface="微软雅黑"/>
              </a:rPr>
              <a:t>编码的基本方式——图像编码</a:t>
            </a:r>
          </a:p>
        </p:txBody>
      </p:sp>
      <p:sp>
        <p:nvSpPr>
          <p:cNvPr id="7" name="文本2"/>
          <p:cNvSpPr txBox="1"/>
          <p:nvPr/>
        </p:nvSpPr>
        <p:spPr>
          <a:xfrm>
            <a:off x="361474" y="169545"/>
            <a:ext cx="40979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799" b="1" i="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</a:rPr>
              <a:t>3</a:t>
            </a:r>
          </a:p>
        </p:txBody>
      </p:sp>
      <p:sp>
        <p:nvSpPr>
          <p:cNvPr id="8" name="文本3"/>
          <p:cNvSpPr txBox="1"/>
          <p:nvPr/>
        </p:nvSpPr>
        <p:spPr>
          <a:xfrm>
            <a:off x="1096747" y="2135472"/>
            <a:ext cx="9832772" cy="672202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700"/>
              </a:lnSpc>
            </a:pPr>
            <a:r>
              <a:rPr lang="zh-CN" altLang="en-US" sz="2099" b="0" i="0" dirty="0">
                <a:solidFill>
                  <a:srgbClr val="C72727">
                    <a:alpha val="100000"/>
                  </a:srgbClr>
                </a:solidFill>
                <a:latin typeface="微软雅黑"/>
                <a:ea typeface="微软雅黑"/>
              </a:rPr>
              <a:t>黑白图像              </a:t>
            </a:r>
            <a:r>
              <a:rPr lang="zh-CN" altLang="en-US" sz="20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有</a:t>
            </a:r>
            <a:r>
              <a:rPr lang="zh-CN" altLang="en-US" sz="2099" b="1" i="0" dirty="0">
                <a:solidFill>
                  <a:srgbClr val="C72727">
                    <a:alpha val="100000"/>
                  </a:srgbClr>
                </a:solidFill>
                <a:latin typeface="微软雅黑"/>
                <a:ea typeface="微软雅黑"/>
              </a:rPr>
              <a:t>2</a:t>
            </a:r>
            <a:r>
              <a:rPr lang="zh-CN" altLang="en-US" sz="20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种（2=2</a:t>
            </a:r>
            <a:r>
              <a:rPr lang="zh-CN" altLang="en-US" sz="2099" b="1" i="0" baseline="30000" dirty="0">
                <a:solidFill>
                  <a:srgbClr val="C72727">
                    <a:alpha val="100000"/>
                  </a:srgbClr>
                </a:solidFill>
                <a:latin typeface="微软雅黑"/>
                <a:ea typeface="微软雅黑"/>
              </a:rPr>
              <a:t>1</a:t>
            </a:r>
            <a:r>
              <a:rPr lang="zh-CN" altLang="en-US" sz="20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）可选颜色</a:t>
            </a:r>
            <a:r>
              <a:rPr lang="zh-CN" altLang="en-US" sz="2099" b="0" i="0" dirty="0">
                <a:solidFill>
                  <a:srgbClr val="C72727">
                    <a:alpha val="100000"/>
                  </a:srgbClr>
                </a:solidFill>
                <a:latin typeface="微软雅黑"/>
                <a:ea typeface="微软雅黑"/>
              </a:rPr>
              <a:t>                     </a:t>
            </a:r>
            <a:r>
              <a:rPr lang="zh-CN" altLang="en-US" sz="20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图像量化位数为</a:t>
            </a:r>
            <a:r>
              <a:rPr lang="zh-CN" altLang="en-US" sz="2099" b="1" i="0" dirty="0">
                <a:solidFill>
                  <a:srgbClr val="C72727">
                    <a:alpha val="100000"/>
                  </a:srgbClr>
                </a:solidFill>
                <a:latin typeface="微软雅黑"/>
                <a:ea typeface="微软雅黑"/>
              </a:rPr>
              <a:t>1</a:t>
            </a:r>
          </a:p>
        </p:txBody>
      </p:sp>
      <p:sp>
        <p:nvSpPr>
          <p:cNvPr id="9" name="文本4"/>
          <p:cNvSpPr txBox="1"/>
          <p:nvPr/>
        </p:nvSpPr>
        <p:spPr>
          <a:xfrm>
            <a:off x="1096623" y="2689229"/>
            <a:ext cx="9914925" cy="672202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700"/>
              </a:lnSpc>
            </a:pPr>
            <a:r>
              <a:rPr lang="zh-CN" altLang="en-US" sz="2099" b="0" i="0" dirty="0">
                <a:solidFill>
                  <a:srgbClr val="C72727">
                    <a:alpha val="100000"/>
                  </a:srgbClr>
                </a:solidFill>
                <a:latin typeface="微软雅黑"/>
                <a:ea typeface="微软雅黑"/>
              </a:rPr>
              <a:t>16色图像              </a:t>
            </a:r>
            <a:r>
              <a:rPr lang="zh-CN" altLang="en-US" sz="20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有</a:t>
            </a:r>
            <a:r>
              <a:rPr lang="zh-CN" altLang="en-US" sz="2099" b="1" i="0" dirty="0">
                <a:solidFill>
                  <a:srgbClr val="C72727">
                    <a:alpha val="100000"/>
                  </a:srgbClr>
                </a:solidFill>
                <a:latin typeface="微软雅黑"/>
                <a:ea typeface="微软雅黑"/>
              </a:rPr>
              <a:t>16</a:t>
            </a:r>
            <a:r>
              <a:rPr lang="zh-CN" altLang="en-US" sz="20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种（16=2</a:t>
            </a:r>
            <a:r>
              <a:rPr lang="zh-CN" altLang="en-US" sz="2099" b="1" i="0" baseline="30000" dirty="0">
                <a:solidFill>
                  <a:srgbClr val="C72727">
                    <a:alpha val="100000"/>
                  </a:srgbClr>
                </a:solidFill>
                <a:latin typeface="微软雅黑"/>
                <a:ea typeface="微软雅黑"/>
              </a:rPr>
              <a:t>4</a:t>
            </a:r>
            <a:r>
              <a:rPr lang="zh-CN" altLang="en-US" sz="20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）可选颜色</a:t>
            </a:r>
            <a:r>
              <a:rPr lang="zh-CN" altLang="en-US" sz="2099" b="0" i="0" dirty="0">
                <a:solidFill>
                  <a:srgbClr val="C72727">
                    <a:alpha val="100000"/>
                  </a:srgbClr>
                </a:solidFill>
                <a:latin typeface="微软雅黑"/>
                <a:ea typeface="微软雅黑"/>
              </a:rPr>
              <a:t>                 </a:t>
            </a:r>
            <a:r>
              <a:rPr lang="zh-CN" altLang="en-US" sz="20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图像量化位数为</a:t>
            </a:r>
            <a:r>
              <a:rPr lang="zh-CN" altLang="en-US" sz="2099" b="1" i="0" dirty="0">
                <a:solidFill>
                  <a:srgbClr val="C72727">
                    <a:alpha val="100000"/>
                  </a:srgbClr>
                </a:solidFill>
                <a:latin typeface="微软雅黑"/>
                <a:ea typeface="微软雅黑"/>
              </a:rPr>
              <a:t>4</a:t>
            </a:r>
          </a:p>
        </p:txBody>
      </p:sp>
      <p:sp>
        <p:nvSpPr>
          <p:cNvPr id="10" name="文本5"/>
          <p:cNvSpPr txBox="1"/>
          <p:nvPr/>
        </p:nvSpPr>
        <p:spPr>
          <a:xfrm>
            <a:off x="944070" y="3242987"/>
            <a:ext cx="9742284" cy="672202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700"/>
              </a:lnSpc>
            </a:pPr>
            <a:r>
              <a:rPr lang="zh-CN" altLang="en-US" sz="2099" b="0" i="0" dirty="0">
                <a:solidFill>
                  <a:srgbClr val="C72727">
                    <a:alpha val="100000"/>
                  </a:srgbClr>
                </a:solidFill>
                <a:latin typeface="微软雅黑"/>
                <a:ea typeface="微软雅黑"/>
              </a:rPr>
              <a:t>256色图像              </a:t>
            </a:r>
            <a:r>
              <a:rPr lang="zh-CN" altLang="en-US" sz="20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有</a:t>
            </a:r>
            <a:r>
              <a:rPr lang="zh-CN" altLang="en-US" sz="2099" b="1" i="0" dirty="0">
                <a:solidFill>
                  <a:srgbClr val="C72727">
                    <a:alpha val="100000"/>
                  </a:srgbClr>
                </a:solidFill>
                <a:latin typeface="微软雅黑"/>
                <a:ea typeface="微软雅黑"/>
              </a:rPr>
              <a:t>256</a:t>
            </a:r>
            <a:r>
              <a:rPr lang="zh-CN" altLang="en-US" sz="20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种（256=2</a:t>
            </a:r>
            <a:r>
              <a:rPr lang="zh-CN" altLang="en-US" sz="2099" b="1" i="0" baseline="30000" dirty="0">
                <a:solidFill>
                  <a:srgbClr val="C72727">
                    <a:alpha val="100000"/>
                  </a:srgbClr>
                </a:solidFill>
                <a:latin typeface="微软雅黑"/>
                <a:ea typeface="微软雅黑"/>
              </a:rPr>
              <a:t>8</a:t>
            </a:r>
            <a:r>
              <a:rPr lang="zh-CN" altLang="en-US" sz="20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）可选颜色</a:t>
            </a:r>
            <a:r>
              <a:rPr lang="zh-CN" altLang="en-US" sz="2099" b="0" i="0" dirty="0">
                <a:solidFill>
                  <a:srgbClr val="C72727">
                    <a:alpha val="100000"/>
                  </a:srgbClr>
                </a:solidFill>
                <a:latin typeface="微软雅黑"/>
                <a:ea typeface="微软雅黑"/>
              </a:rPr>
              <a:t>             </a:t>
            </a:r>
            <a:r>
              <a:rPr lang="zh-CN" altLang="en-US" sz="20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图像量化位数为</a:t>
            </a:r>
            <a:r>
              <a:rPr lang="zh-CN" altLang="en-US" sz="2099" b="1" i="0" dirty="0">
                <a:solidFill>
                  <a:srgbClr val="C72727">
                    <a:alpha val="100000"/>
                  </a:srgbClr>
                </a:solidFill>
                <a:latin typeface="微软雅黑"/>
                <a:ea typeface="微软雅黑"/>
              </a:rPr>
              <a:t>8</a:t>
            </a:r>
          </a:p>
        </p:txBody>
      </p:sp>
      <p:grpSp>
        <p:nvGrpSpPr>
          <p:cNvPr id="11" name="组合2"/>
          <p:cNvGrpSpPr/>
          <p:nvPr/>
        </p:nvGrpSpPr>
        <p:grpSpPr>
          <a:xfrm>
            <a:off x="-42901" y="5576754"/>
            <a:ext cx="12193000" cy="841953"/>
            <a:chOff x="0" y="0"/>
            <a:chExt cx="12193000" cy="841953"/>
          </a:xfrm>
        </p:grpSpPr>
        <p:sp>
          <p:nvSpPr>
            <p:cNvPr id="12" name="形状1"/>
            <p:cNvSpPr txBox="1"/>
            <p:nvPr/>
          </p:nvSpPr>
          <p:spPr>
            <a:xfrm>
              <a:off x="0" y="0"/>
              <a:ext cx="12193000" cy="841953"/>
            </a:xfrm>
            <a:prstGeom prst="rect"/>
            <a:solidFill>
              <a:srgbClr val="2F5597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  <a:effectLst>
              <a:outerShdw blurRad="50800" dist="38100" dir="1080000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3" name="形状2"/>
            <p:cNvSpPr txBox="1"/>
            <p:nvPr/>
          </p:nvSpPr>
          <p:spPr>
            <a:xfrm>
              <a:off x="605971" y="60311"/>
              <a:ext cx="11099622" cy="671478"/>
            </a:xfrm>
            <a:prstGeom prst="rect"/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4" name="文本9"/>
            <p:cNvSpPr txBox="1"/>
            <p:nvPr/>
          </p:nvSpPr>
          <p:spPr>
            <a:xfrm>
              <a:off x="600647" y="30608"/>
              <a:ext cx="11099622" cy="756428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900"/>
                </a:lnSpc>
              </a:pPr>
              <a:r>
                <a:rPr lang="zh-CN" altLang="en-US" sz="2599" b="1" i="0" dirty="0">
                  <a:solidFill>
                    <a:srgbClr val="FFFFFF">
                      <a:alpha val="100000"/>
                    </a:srgbClr>
                  </a:solidFill>
                  <a:latin typeface="微软雅黑"/>
                  <a:ea typeface="微软雅黑"/>
                </a:rPr>
                <a:t>量化位数越大，记录每个像素点颜色的种数就越多，图像的颜色就越丰富。</a:t>
              </a:r>
            </a:p>
          </p:txBody>
        </p:sp>
      </p:grpSp>
      <p:grpSp>
        <p:nvGrpSpPr>
          <p:cNvPr id="15" name="组合3"/>
          <p:cNvGrpSpPr/>
          <p:nvPr/>
        </p:nvGrpSpPr>
        <p:grpSpPr>
          <a:xfrm>
            <a:off x="630260" y="788118"/>
            <a:ext cx="11086852" cy="1453425"/>
            <a:chOff x="0" y="0"/>
            <a:chExt cx="11086852" cy="1453425"/>
          </a:xfrm>
        </p:grpSpPr>
        <p:sp>
          <p:nvSpPr>
            <p:cNvPr id="16" name="形状3"/>
            <p:cNvSpPr txBox="1"/>
            <p:nvPr/>
          </p:nvSpPr>
          <p:spPr>
            <a:xfrm>
              <a:off x="0" y="86988"/>
              <a:ext cx="10993707" cy="1366437"/>
            </a:xfrm>
            <a:prstGeom prst="roundRect"/>
            <a:solidFill>
              <a:srgbClr val="FFFFFF">
                <a:alpha val="0"/>
              </a:srgbClr>
            </a:solidFill>
            <a:ln w="38100">
              <a:solidFill>
                <a:srgbClr val="2F5597">
                  <a:alpha val="100000"/>
                </a:srgbClr>
              </a:solidFill>
              <a:prstDash val="sysDash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7" name="文本10"/>
            <p:cNvSpPr txBox="1"/>
            <p:nvPr/>
          </p:nvSpPr>
          <p:spPr>
            <a:xfrm>
              <a:off x="140722" y="0"/>
              <a:ext cx="10946130" cy="1383238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5000"/>
                </a:lnSpc>
              </a:pPr>
              <a:r>
                <a:rPr lang="zh-CN" altLang="en-US" sz="2800" b="0" i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</a:rPr>
                <a:t>图像量化位数</a:t>
              </a:r>
              <a:r>
                <a:rPr lang="zh-CN" altLang="en-US" sz="2400" b="0" i="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</a:rPr>
                <a:t>，也叫图像深度，是指图像中每个像素点记录颜色所用的二进制数的位数。</a:t>
              </a:r>
            </a:p>
          </p:txBody>
        </p:sp>
      </p:grpSp>
      <p:sp>
        <p:nvSpPr>
          <p:cNvPr id="18" name="文本6"/>
          <p:cNvSpPr txBox="1"/>
          <p:nvPr/>
        </p:nvSpPr>
        <p:spPr>
          <a:xfrm>
            <a:off x="1096670" y="3796745"/>
            <a:ext cx="9914934" cy="672202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700"/>
              </a:lnSpc>
            </a:pPr>
            <a:r>
              <a:rPr lang="zh-CN" altLang="en-US" sz="2099" b="0" i="0" dirty="0">
                <a:solidFill>
                  <a:srgbClr val="C72727">
                    <a:alpha val="100000"/>
                  </a:srgbClr>
                </a:solidFill>
                <a:latin typeface="微软雅黑"/>
                <a:ea typeface="微软雅黑"/>
              </a:rPr>
              <a:t>16位图像              </a:t>
            </a:r>
            <a:r>
              <a:rPr lang="zh-CN" altLang="en-US" sz="20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有</a:t>
            </a:r>
            <a:r>
              <a:rPr lang="zh-CN" altLang="en-US" sz="2099" b="1" i="0" dirty="0">
                <a:solidFill>
                  <a:srgbClr val="C72727">
                    <a:alpha val="100000"/>
                  </a:srgbClr>
                </a:solidFill>
                <a:latin typeface="微软雅黑"/>
                <a:ea typeface="微软雅黑"/>
              </a:rPr>
              <a:t>65536</a:t>
            </a:r>
            <a:r>
              <a:rPr lang="zh-CN" altLang="en-US" sz="20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种（2</a:t>
            </a:r>
            <a:r>
              <a:rPr lang="zh-CN" altLang="en-US" sz="2099" b="1" i="0" baseline="30000" dirty="0">
                <a:solidFill>
                  <a:srgbClr val="C72727">
                    <a:alpha val="100000"/>
                  </a:srgbClr>
                </a:solidFill>
                <a:latin typeface="微软雅黑"/>
                <a:ea typeface="微软雅黑"/>
              </a:rPr>
              <a:t>16</a:t>
            </a:r>
            <a:r>
              <a:rPr lang="zh-CN" altLang="en-US" sz="20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）可选颜色</a:t>
            </a:r>
            <a:r>
              <a:rPr lang="zh-CN" altLang="en-US" sz="2099" b="0" i="0" dirty="0">
                <a:solidFill>
                  <a:srgbClr val="C72727">
                    <a:alpha val="100000"/>
                  </a:srgbClr>
                </a:solidFill>
                <a:latin typeface="微软雅黑"/>
                <a:ea typeface="微软雅黑"/>
              </a:rPr>
              <a:t>                </a:t>
            </a:r>
            <a:r>
              <a:rPr lang="zh-CN" altLang="en-US" sz="20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图像量化位数为</a:t>
            </a:r>
            <a:r>
              <a:rPr lang="zh-CN" altLang="en-US" sz="2099" b="1" i="0" dirty="0">
                <a:solidFill>
                  <a:srgbClr val="C72727">
                    <a:alpha val="100000"/>
                  </a:srgbClr>
                </a:solidFill>
                <a:latin typeface="微软雅黑"/>
                <a:ea typeface="微软雅黑"/>
              </a:rPr>
              <a:t>16</a:t>
            </a:r>
          </a:p>
        </p:txBody>
      </p:sp>
      <p:sp>
        <p:nvSpPr>
          <p:cNvPr id="19" name="文本7"/>
          <p:cNvSpPr txBox="1"/>
          <p:nvPr/>
        </p:nvSpPr>
        <p:spPr>
          <a:xfrm>
            <a:off x="1054999" y="4350503"/>
            <a:ext cx="9914934" cy="672202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700"/>
              </a:lnSpc>
            </a:pPr>
            <a:r>
              <a:rPr lang="zh-CN" altLang="en-US" sz="2099" b="0" i="0" dirty="0">
                <a:solidFill>
                  <a:srgbClr val="C72727">
                    <a:alpha val="100000"/>
                  </a:srgbClr>
                </a:solidFill>
                <a:latin typeface="微软雅黑"/>
                <a:ea typeface="微软雅黑"/>
              </a:rPr>
              <a:t>24位图像               </a:t>
            </a:r>
            <a:r>
              <a:rPr lang="zh-CN" altLang="en-US" sz="20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有</a:t>
            </a:r>
            <a:r>
              <a:rPr lang="zh-CN" altLang="en-US" sz="2099" b="1" i="0" dirty="0">
                <a:solidFill>
                  <a:srgbClr val="C72727">
                    <a:alpha val="100000"/>
                  </a:srgbClr>
                </a:solidFill>
                <a:latin typeface="微软雅黑"/>
                <a:ea typeface="微软雅黑"/>
              </a:rPr>
              <a:t>16777216</a:t>
            </a:r>
            <a:r>
              <a:rPr lang="zh-CN" altLang="en-US" sz="20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种（2</a:t>
            </a:r>
            <a:r>
              <a:rPr lang="zh-CN" altLang="en-US" sz="2099" b="1" i="0" baseline="30000" dirty="0">
                <a:solidFill>
                  <a:srgbClr val="C72727">
                    <a:alpha val="100000"/>
                  </a:srgbClr>
                </a:solidFill>
                <a:latin typeface="微软雅黑"/>
                <a:ea typeface="微软雅黑"/>
              </a:rPr>
              <a:t>24</a:t>
            </a:r>
            <a:r>
              <a:rPr lang="zh-CN" altLang="en-US" sz="20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）可选颜色</a:t>
            </a:r>
            <a:r>
              <a:rPr lang="zh-CN" altLang="en-US" sz="2099" b="0" i="0" dirty="0">
                <a:solidFill>
                  <a:srgbClr val="C72727">
                    <a:alpha val="100000"/>
                  </a:srgbClr>
                </a:solidFill>
                <a:latin typeface="微软雅黑"/>
                <a:ea typeface="微软雅黑"/>
              </a:rPr>
              <a:t>         </a:t>
            </a:r>
            <a:r>
              <a:rPr lang="zh-CN" altLang="en-US" sz="20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图像量化位数为</a:t>
            </a:r>
            <a:r>
              <a:rPr lang="zh-CN" altLang="en-US" sz="2099" b="1" i="0" dirty="0">
                <a:solidFill>
                  <a:srgbClr val="C72727">
                    <a:alpha val="100000"/>
                  </a:srgbClr>
                </a:solidFill>
                <a:latin typeface="微软雅黑"/>
                <a:ea typeface="微软雅黑"/>
              </a:rPr>
              <a:t>24</a:t>
            </a:r>
          </a:p>
        </p:txBody>
      </p:sp>
      <p:sp>
        <p:nvSpPr>
          <p:cNvPr id="20" name="文本8"/>
          <p:cNvSpPr txBox="1"/>
          <p:nvPr/>
        </p:nvSpPr>
        <p:spPr>
          <a:xfrm>
            <a:off x="1055399" y="4904661"/>
            <a:ext cx="9914934" cy="672202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700"/>
              </a:lnSpc>
            </a:pPr>
            <a:r>
              <a:rPr lang="zh-CN" altLang="en-US" sz="2099" b="0" i="0" dirty="0">
                <a:solidFill>
                  <a:srgbClr val="C72727">
                    <a:alpha val="100000"/>
                  </a:srgbClr>
                </a:solidFill>
                <a:latin typeface="微软雅黑"/>
                <a:ea typeface="微软雅黑"/>
              </a:rPr>
              <a:t>32位图像               </a:t>
            </a:r>
            <a:r>
              <a:rPr lang="zh-CN" altLang="en-US" sz="20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有</a:t>
            </a:r>
            <a:r>
              <a:rPr lang="zh-CN" altLang="en-US" sz="2099" b="1" i="0" dirty="0">
                <a:solidFill>
                  <a:srgbClr val="C72727">
                    <a:alpha val="100000"/>
                  </a:srgbClr>
                </a:solidFill>
                <a:latin typeface="微软雅黑"/>
                <a:ea typeface="微软雅黑"/>
              </a:rPr>
              <a:t>………</a:t>
            </a:r>
            <a:r>
              <a:rPr lang="zh-CN" altLang="en-US" sz="20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种（2</a:t>
            </a:r>
            <a:r>
              <a:rPr lang="zh-CN" altLang="en-US" sz="2099" b="1" i="0" baseline="30000" dirty="0">
                <a:solidFill>
                  <a:srgbClr val="C72727">
                    <a:alpha val="100000"/>
                  </a:srgbClr>
                </a:solidFill>
                <a:latin typeface="微软雅黑"/>
                <a:ea typeface="微软雅黑"/>
              </a:rPr>
              <a:t>32</a:t>
            </a:r>
            <a:r>
              <a:rPr lang="zh-CN" altLang="en-US" sz="20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）可选颜色</a:t>
            </a:r>
            <a:r>
              <a:rPr lang="zh-CN" altLang="en-US" sz="2099" b="0" i="0" dirty="0">
                <a:solidFill>
                  <a:srgbClr val="C72727">
                    <a:alpha val="100000"/>
                  </a:srgbClr>
                </a:solidFill>
                <a:latin typeface="微软雅黑"/>
                <a:ea typeface="微软雅黑"/>
              </a:rPr>
              <a:t>                </a:t>
            </a:r>
            <a:r>
              <a:rPr lang="zh-CN" altLang="en-US" sz="20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图像量化位数为</a:t>
            </a:r>
            <a:r>
              <a:rPr lang="zh-CN" altLang="en-US" sz="2099" b="1" i="0" dirty="0">
                <a:solidFill>
                  <a:srgbClr val="C72727">
                    <a:alpha val="100000"/>
                  </a:srgbClr>
                </a:solidFill>
                <a:latin typeface="微软雅黑"/>
                <a:ea typeface="微软雅黑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6" fill="hold">
                      <p:stCondLst>
                        <p:cond delay="indefinite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8" grpId="0" animBg="1"/>
      <p:bldP spid="19" grpId="0" animBg="1"/>
      <p:bldP spid="20" grpId="0" animBg="1"/>
      <p:bldP spid="11" grpId="0" animBg="1"/>
    </p:bldLst>
  </p:timing>
</p:sld>
</file>

<file path=ppt/slides/slide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1"/>
          <p:cNvGrpSpPr/>
          <p:nvPr/>
        </p:nvGrpSpPr>
        <p:grpSpPr>
          <a:xfrm>
            <a:off x="188919" y="113871"/>
            <a:ext cx="755075" cy="729605"/>
            <a:chOff x="0" y="0"/>
            <a:chExt cx="755075" cy="729605"/>
          </a:xfrm>
        </p:grpSpPr>
        <p:pic>
          <p:nvPicPr>
            <p:cNvPr id="3" name="图片2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630" y="129004"/>
              <a:ext cx="451815" cy="471599"/>
            </a:xfrm>
            <a:prstGeom prst="rect">
              <a:avLst/>
            </a:prstGeom>
          </p:spPr>
        </p:pic>
        <p:pic>
          <p:nvPicPr>
            <p:cNvPr id="4" name="图片3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5905" t="20000" r="16459" b="16216"/>
            <a:stretch>
              <a:fillRect/>
            </a:stretch>
          </p:blipFill>
          <p:spPr>
            <a:xfrm>
              <a:off x="0" y="0"/>
              <a:ext cx="755075" cy="729605"/>
            </a:xfrm>
            <a:prstGeom prst="rect">
              <a:avLst/>
            </a:prstGeom>
          </p:spPr>
        </p:pic>
      </p:grpSp>
      <p:pic>
        <p:nvPicPr>
          <p:cNvPr id="5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0" t="93572" r="0" b="0"/>
          <a:stretch>
            <a:fillRect/>
          </a:stretch>
        </p:blipFill>
        <p:spPr>
          <a:xfrm>
            <a:off x="-85487" y="6418164"/>
            <a:ext cx="12277725" cy="440293"/>
          </a:xfrm>
          <a:prstGeom prst="rect">
            <a:avLst/>
          </a:prstGeom>
        </p:spPr>
      </p:pic>
      <p:sp>
        <p:nvSpPr>
          <p:cNvPr id="6" name="文本1"/>
          <p:cNvSpPr txBox="1"/>
          <p:nvPr/>
        </p:nvSpPr>
        <p:spPr>
          <a:xfrm>
            <a:off x="944089" y="169202"/>
            <a:ext cx="505271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799" b="1" i="0" dirty="0">
                <a:solidFill>
                  <a:srgbClr val="0071C2">
                    <a:alpha val="100000"/>
                  </a:srgbClr>
                </a:solidFill>
                <a:latin typeface="微软雅黑"/>
                <a:ea typeface="微软雅黑"/>
              </a:rPr>
              <a:t>编码的基本方式——图像编码</a:t>
            </a:r>
          </a:p>
        </p:txBody>
      </p:sp>
      <p:sp>
        <p:nvSpPr>
          <p:cNvPr id="7" name="文本2"/>
          <p:cNvSpPr txBox="1"/>
          <p:nvPr/>
        </p:nvSpPr>
        <p:spPr>
          <a:xfrm>
            <a:off x="361474" y="169545"/>
            <a:ext cx="40979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799" b="1" i="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</a:rPr>
              <a:t>3</a:t>
            </a:r>
          </a:p>
        </p:txBody>
      </p:sp>
      <p:grpSp>
        <p:nvGrpSpPr>
          <p:cNvPr id="8" name="组合2"/>
          <p:cNvGrpSpPr/>
          <p:nvPr/>
        </p:nvGrpSpPr>
        <p:grpSpPr>
          <a:xfrm>
            <a:off x="189309" y="1980448"/>
            <a:ext cx="5988746" cy="1055926"/>
            <a:chOff x="0" y="0"/>
            <a:chExt cx="5988746" cy="1055926"/>
          </a:xfrm>
        </p:grpSpPr>
        <p:sp>
          <p:nvSpPr>
            <p:cNvPr id="9" name="形状1"/>
            <p:cNvSpPr txBox="1"/>
            <p:nvPr/>
          </p:nvSpPr>
          <p:spPr>
            <a:xfrm>
              <a:off x="0" y="0"/>
              <a:ext cx="5988746" cy="1055926"/>
            </a:xfrm>
            <a:prstGeom prst="wedgeRoundRectCallout"/>
            <a:solidFill>
              <a:srgbClr val="DDEAF6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0" name="文本3"/>
            <p:cNvSpPr txBox="1"/>
            <p:nvPr/>
          </p:nvSpPr>
          <p:spPr>
            <a:xfrm>
              <a:off x="57939" y="10199"/>
              <a:ext cx="5865250" cy="952833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4100"/>
                </a:lnSpc>
              </a:pPr>
              <a:r>
                <a:rPr lang="zh-CN" altLang="en-US" sz="2299" b="1" i="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</a:rPr>
                <a:t>24位图像的可选颜色有24种，对吗？</a:t>
              </a:r>
            </a:p>
          </p:txBody>
        </p:sp>
      </p:grpSp>
      <p:grpSp>
        <p:nvGrpSpPr>
          <p:cNvPr id="11" name="组合3"/>
          <p:cNvGrpSpPr/>
          <p:nvPr/>
        </p:nvGrpSpPr>
        <p:grpSpPr>
          <a:xfrm>
            <a:off x="4343152" y="3514020"/>
            <a:ext cx="7650321" cy="1148269"/>
            <a:chOff x="0" y="0"/>
            <a:chExt cx="7650321" cy="1148269"/>
          </a:xfrm>
        </p:grpSpPr>
        <p:sp>
          <p:nvSpPr>
            <p:cNvPr id="12" name="形状2"/>
            <p:cNvSpPr txBox="1"/>
            <p:nvPr/>
          </p:nvSpPr>
          <p:spPr>
            <a:xfrm>
              <a:off x="0" y="0"/>
              <a:ext cx="7650321" cy="1148269"/>
            </a:xfrm>
            <a:prstGeom prst="wedgeRoundRectCallout"/>
            <a:solidFill>
              <a:srgbClr val="DDEAF6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3" name="文本4"/>
            <p:cNvSpPr txBox="1"/>
            <p:nvPr/>
          </p:nvSpPr>
          <p:spPr>
            <a:xfrm>
              <a:off x="151062" y="11094"/>
              <a:ext cx="7492560" cy="1103360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l">
                <a:lnSpc>
                  <a:spcPts val="4100"/>
                </a:lnSpc>
              </a:pPr>
              <a:r>
                <a:rPr lang="zh-CN" altLang="en-US" sz="2299" b="0" i="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</a:rPr>
                <a:t>不对，这里的24指图像量化位数，其可选颜色有2</a:t>
              </a:r>
              <a:r>
                <a:rPr lang="zh-CN" altLang="en-US" sz="2299" b="0" i="0" baseline="30000" dirty="0">
                  <a:solidFill>
                    <a:srgbClr val="C72727">
                      <a:alpha val="100000"/>
                    </a:srgbClr>
                  </a:solidFill>
                  <a:latin typeface="微软雅黑"/>
                  <a:ea typeface="微软雅黑"/>
                </a:rPr>
                <a:t>24</a:t>
              </a:r>
              <a:r>
                <a:rPr lang="zh-CN" altLang="en-US" sz="2299" b="0" i="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</a:rPr>
                <a:t>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6" fill="hold">
                      <p:stCondLst>
                        <p:cond delay="indefinite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1"/>
          <p:cNvGrpSpPr/>
          <p:nvPr/>
        </p:nvGrpSpPr>
        <p:grpSpPr>
          <a:xfrm>
            <a:off x="188919" y="113871"/>
            <a:ext cx="755075" cy="729605"/>
            <a:chOff x="0" y="0"/>
            <a:chExt cx="755075" cy="729605"/>
          </a:xfrm>
        </p:grpSpPr>
        <p:pic>
          <p:nvPicPr>
            <p:cNvPr id="3" name="图片5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630" y="129004"/>
              <a:ext cx="451815" cy="471599"/>
            </a:xfrm>
            <a:prstGeom prst="rect">
              <a:avLst/>
            </a:prstGeom>
          </p:spPr>
        </p:pic>
        <p:pic>
          <p:nvPicPr>
            <p:cNvPr id="4" name="图片6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5905" t="20000" r="16459" b="16216"/>
            <a:stretch>
              <a:fillRect/>
            </a:stretch>
          </p:blipFill>
          <p:spPr>
            <a:xfrm>
              <a:off x="0" y="0"/>
              <a:ext cx="755075" cy="729605"/>
            </a:xfrm>
            <a:prstGeom prst="rect">
              <a:avLst/>
            </a:prstGeom>
          </p:spPr>
        </p:pic>
      </p:grpSp>
      <p:pic>
        <p:nvPicPr>
          <p:cNvPr id="5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0" t="93572" r="0" b="0"/>
          <a:stretch>
            <a:fillRect/>
          </a:stretch>
        </p:blipFill>
        <p:spPr>
          <a:xfrm>
            <a:off x="-85487" y="6418164"/>
            <a:ext cx="12277725" cy="440293"/>
          </a:xfrm>
          <a:prstGeom prst="rect">
            <a:avLst/>
          </a:prstGeom>
        </p:spPr>
      </p:pic>
      <p:sp>
        <p:nvSpPr>
          <p:cNvPr id="6" name="文本1"/>
          <p:cNvSpPr txBox="1"/>
          <p:nvPr/>
        </p:nvSpPr>
        <p:spPr>
          <a:xfrm>
            <a:off x="944089" y="169202"/>
            <a:ext cx="505271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799" b="1" i="0" dirty="0">
                <a:solidFill>
                  <a:srgbClr val="0071C2">
                    <a:alpha val="100000"/>
                  </a:srgbClr>
                </a:solidFill>
                <a:latin typeface="微软雅黑"/>
                <a:ea typeface="微软雅黑"/>
              </a:rPr>
              <a:t>编码的基本方式——图像编码</a:t>
            </a:r>
          </a:p>
        </p:txBody>
      </p:sp>
      <p:sp>
        <p:nvSpPr>
          <p:cNvPr id="7" name="文本2"/>
          <p:cNvSpPr txBox="1"/>
          <p:nvPr/>
        </p:nvSpPr>
        <p:spPr>
          <a:xfrm>
            <a:off x="361474" y="169545"/>
            <a:ext cx="40979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799" b="1" i="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</a:rPr>
              <a:t>3</a:t>
            </a:r>
          </a:p>
        </p:txBody>
      </p:sp>
      <p:pic>
        <p:nvPicPr>
          <p:cNvPr id="8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1406" t="18796" r="48177" b="10555"/>
          <a:stretch>
            <a:fillRect/>
          </a:stretch>
        </p:blipFill>
        <p:spPr>
          <a:xfrm>
            <a:off x="1245003" y="1684976"/>
            <a:ext cx="2671857" cy="3489265"/>
          </a:xfrm>
          <a:prstGeom prst="rect">
            <a:avLst/>
          </a:prstGeom>
        </p:spPr>
      </p:pic>
      <p:pic>
        <p:nvPicPr>
          <p:cNvPr id="9" name="图片3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5000" t="17777" r="51927" b="10092"/>
          <a:stretch>
            <a:fillRect/>
          </a:stretch>
        </p:blipFill>
        <p:spPr>
          <a:xfrm>
            <a:off x="4582325" y="1685242"/>
            <a:ext cx="1983475" cy="3488999"/>
          </a:xfrm>
          <a:prstGeom prst="rect">
            <a:avLst/>
          </a:prstGeom>
        </p:spPr>
      </p:pic>
      <p:pic>
        <p:nvPicPr>
          <p:cNvPr id="10" name="图片4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9322" t="23703" r="46250" b="14814"/>
          <a:stretch>
            <a:fillRect/>
          </a:stretch>
        </p:blipFill>
        <p:spPr>
          <a:xfrm>
            <a:off x="7387028" y="1685439"/>
            <a:ext cx="3474806" cy="3488807"/>
          </a:xfrm>
          <a:prstGeom prst="rect">
            <a:avLst/>
          </a:prstGeom>
        </p:spPr>
      </p:pic>
      <p:sp>
        <p:nvSpPr>
          <p:cNvPr id="11" name="文本3"/>
          <p:cNvSpPr txBox="1"/>
          <p:nvPr/>
        </p:nvSpPr>
        <p:spPr>
          <a:xfrm>
            <a:off x="853745" y="787822"/>
            <a:ext cx="10398919" cy="649262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3600"/>
              </a:lnSpc>
            </a:pPr>
            <a:r>
              <a:rPr lang="zh-CN" altLang="en-US" sz="1999" b="1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6位16进制数编码，最多可以表示出多少种颜色？其图像量化位数是多少？</a:t>
            </a:r>
          </a:p>
        </p:txBody>
      </p:sp>
      <p:sp>
        <p:nvSpPr>
          <p:cNvPr id="12" name="文本4"/>
          <p:cNvSpPr txBox="1"/>
          <p:nvPr/>
        </p:nvSpPr>
        <p:spPr>
          <a:xfrm>
            <a:off x="770992" y="5258505"/>
            <a:ext cx="10398919" cy="832748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5000"/>
              </a:lnSpc>
            </a:pPr>
            <a:r>
              <a:rPr lang="zh-CN" altLang="en-US" sz="2799" b="1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16</a:t>
            </a:r>
            <a:r>
              <a:rPr lang="zh-CN" altLang="en-US" sz="2799" b="1" i="0" baseline="3000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6</a:t>
            </a:r>
            <a:r>
              <a:rPr lang="zh-CN" altLang="en-US" sz="2799" b="1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=16777216=2</a:t>
            </a:r>
            <a:r>
              <a:rPr lang="zh-CN" altLang="en-US" sz="2799" b="1" i="0" baseline="30000" dirty="0"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42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thm15="http://schemas.microsoft.com/office/thememl/2012/main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0</ap:Words>
  <ap:Application>Microsoft Office PowerPoint</ap:Application>
  <ap:PresentationFormat>宽屏</ap:PresentationFormat>
  <ap:Paragraphs>0</ap:Paragraphs>
  <ap:Slides>1</ap:Slides>
  <ap:Notes>0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ap:HeadingPairs>
  <ap:TitlesOfParts>
    <vt:vector baseType="lpstr" size="3">
      <vt:lpstr>Arial</vt:lpstr>
      <vt:lpstr>Office 主题​​</vt:lpstr>
      <vt:lpstr>PowerPoint 演示文稿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饶娟</dc:creator>
  <dc:title>1.2 数据编码-2</dc:title>
  <revision>1</revision>
  <dcterms:created xsi:type="dcterms:W3CDTF">2025-03-17T11:30:52.5378150Z</dcterms:created>
  <dcterms:modified xsi:type="dcterms:W3CDTF">2025-03-17T11:30:52.5378211Z</dcterms:modified>
  <lastModifiedBy>饶娟</lastModifiedBy>
</core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ApplicationName">
    <vt:lpwstr>EasiNote5</vt:lpwstr>
  </op:property>
  <op:property fmtid="{D5CDD505-2E9C-101B-9397-08002B2CF9AE}" pid="3" name="ApplicationVersion">
    <vt:lpwstr>5.2.4.8714</vt:lpwstr>
  </op:property>
  <op:property fmtid="{D5CDD505-2E9C-101B-9397-08002B2CF9AE}" pid="4" name="EasiNoteCoursewareInfo">
    <vt:lpwstr>eaa67c02-8641-4339-98ae-60a6d1f1bd5d:81</vt:lpwstr>
  </op:property>
  <op:property fmtid="{D5CDD505-2E9C-101B-9397-08002B2CF9AE}" pid="5" name="EasiNoteDocumentName">
    <vt:lpwstr>1.2 数据编码-2</vt:lpwstr>
  </op:property>
  <op:property fmtid="{D5CDD505-2E9C-101B-9397-08002B2CF9AE}" pid="6" name="EasiNoteAuthor">
    <vt:lpwstr>pmwlippnzuohqmlruzpgzko1264891j1</vt:lpwstr>
  </op:property>
  <op:property fmtid="{D5CDD505-2E9C-101B-9397-08002B2CF9AE}" pid="7" name="EasiNoteUpstreamCoursewareInfo_0">
    <vt:lpwstr>ed6027f8-2ba3-4672-9a4c-5af28417e36a</vt:lpwstr>
  </op:property>
  <op:property fmtid="{D5CDD505-2E9C-101B-9397-08002B2CF9AE}" pid="8" name="EasiNoteUpstreamCoursewareInfo_1">
    <vt:lpwstr>5a4cc8be-7608-47ab-8ae9-4073cf2a5dc7</vt:lpwstr>
  </op:property>
  <op:property fmtid="{D5CDD505-2E9C-101B-9397-08002B2CF9AE}" pid="9" name="EasiNoteUpstreamCoursewareInfo_2">
    <vt:lpwstr>eaa67c02-8641-4339-98ae-60a6d1f1bd5d</vt:lpwstr>
  </op:property>
</op:Properties>
</file>