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7a10b331d8b84421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b52796a291594594" /><Relationship Type="http://schemas.openxmlformats.org/officeDocument/2006/relationships/custom-properties" Target="/docProps/custom.xml" Id="R8829091f0e9643c9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jp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2.gif" Id="rId2" /><Relationship Type="http://schemas.openxmlformats.org/officeDocument/2006/relationships/image" Target="/ppt/media/image3.jp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7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8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9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2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3.png" Id="rId2" /><Relationship Type="http://schemas.openxmlformats.org/officeDocument/2006/relationships/image" Target="/ppt/media/image4.png" Id="rId3" /><Relationship Type="http://schemas.openxmlformats.org/officeDocument/2006/relationships/image" Target="/ppt/media/image5.png" Id="rId4" /><Relationship Type="http://schemas.openxmlformats.org/officeDocument/2006/relationships/image" Target="/ppt/media/image6.png" Id="rId5" /><Relationship Type="http://schemas.openxmlformats.org/officeDocument/2006/relationships/image" Target="/ppt/media/image7.png" Id="rId6" /><Relationship Type="http://schemas.openxmlformats.org/officeDocument/2006/relationships/image" Target="/ppt/media/image8.png" Id="rId7" /><Relationship Type="http://schemas.openxmlformats.org/officeDocument/2006/relationships/image" Target="/ppt/media/image9.png" Id="rId8" /><Relationship Type="http://schemas.openxmlformats.org/officeDocument/2006/relationships/image" Target="/ppt/media/image.gif" Id="rId9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10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11.png" Id="rId4" /><Relationship Type="http://schemas.openxmlformats.org/officeDocument/2006/relationships/video" Target="/media/mediadata2.mp4" Id="rId3" /><Relationship Type="http://schemas.microsoft.com/office/2007/relationships/media" Target="/media/mediadata2.mp4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.jp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2.png" Id="rId2" /><Relationship Type="http://schemas.openxmlformats.org/officeDocument/2006/relationships/image" Target="/ppt/media/image13.pn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4.png" Id="rId2" /><Relationship Type="http://schemas.openxmlformats.org/officeDocument/2006/relationships/image" Target="/ppt/media/image15.png" Id="rId3" /><Relationship Type="http://schemas.openxmlformats.org/officeDocument/2006/relationships/image" Target="/ppt/media/image16.png" Id="rId4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201456" y="2593419"/>
            <a:ext cx="7448550" cy="14652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87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知识与智慧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7408393" y="5295995"/>
            <a:ext cx="2730500" cy="7699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信息技术组</a:t>
            </a:r>
          </a:p>
        </p:txBody>
      </p:sp>
      <p:sp>
        <p:nvSpPr>
          <p:cNvPr id="4" name="形状1"/>
          <p:cNvSpPr txBox="1"/>
          <p:nvPr/>
        </p:nvSpPr>
        <p:spPr>
          <a:xfrm>
            <a:off x="1131294" y="954195"/>
            <a:ext cx="3314700" cy="440055"/>
          </a:xfrm>
          <a:prstGeom prst="rect"/>
          <a:solidFill>
            <a:srgbClr val="93B3D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2500"/>
              </a:lnSpc>
            </a:pPr>
            <a:r>
              <a:rPr lang="zh-CN" altLang="en-US" sz="2135" b="0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粤教版普通高中教科书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1058757" y="1628563"/>
            <a:ext cx="4830233" cy="10648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4800" b="0" i="0" dirty="0">
                <a:solidFill>
                  <a:srgbClr val="FFFFFF">
                    <a:alpha val="100000"/>
                  </a:srgbClr>
                </a:solidFill>
                <a:effectLst>
                  <a:outerShdw blurRad="50800" dist="38100" dir="8100000" rotWithShape="0">
                    <a:srgbClr val="000000">
                      <a:alpha val="77647"/>
                    </a:srgbClr>
                  </a:outerShdw>
                </a:effectLst>
                <a:latin typeface="微软雅黑"/>
                <a:ea typeface="微软雅黑"/>
              </a:rPr>
              <a:t>信息技术  </a:t>
            </a:r>
            <a:r>
              <a:rPr lang="zh-CN" altLang="en-US" sz="3200" b="0" i="0" dirty="0">
                <a:solidFill>
                  <a:srgbClr val="FFFFFF">
                    <a:alpha val="100000"/>
                  </a:srgbClr>
                </a:solidFill>
                <a:effectLst>
                  <a:outerShdw blurRad="50800" dist="38100" dir="8100000" rotWithShape="0">
                    <a:srgbClr val="000000">
                      <a:alpha val="77647"/>
                    </a:srgbClr>
                  </a:outerShdw>
                </a:effectLst>
                <a:latin typeface="微软雅黑"/>
                <a:ea typeface="微软雅黑"/>
              </a:rPr>
              <a:t>必修1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72669" y="77257"/>
            <a:ext cx="6286500" cy="1325566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4300"/>
              </a:lnSpc>
            </a:pPr>
            <a:r>
              <a:rPr lang="zh-CN" altLang="en-US" sz="3999" b="1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发现知识的途径：</a:t>
            </a:r>
          </a:p>
        </p:txBody>
      </p:sp>
      <p:sp>
        <p:nvSpPr>
          <p:cNvPr id="3" name="形状1"/>
          <p:cNvSpPr txBox="1"/>
          <p:nvPr/>
        </p:nvSpPr>
        <p:spPr>
          <a:xfrm rot="5400000" flipH="1">
            <a:off x="5600667" y="-361947"/>
            <a:ext cx="57150" cy="8353425"/>
          </a:xfrm>
          <a:prstGeom prst="rect"/>
          <a:solidFill>
            <a:srgbClr val="8590CA">
              <a:alpha val="100000"/>
            </a:srgbClr>
          </a:solidFill>
          <a:ln w="254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315041" y="2360390"/>
            <a:ext cx="1829927" cy="1426300"/>
            <a:chOff x="0" y="0"/>
            <a:chExt cx="1829927" cy="1426300"/>
          </a:xfrm>
        </p:grpSpPr>
        <p:sp>
          <p:nvSpPr>
            <p:cNvPr id="5" name="形状2"/>
            <p:cNvSpPr txBox="1"/>
            <p:nvPr/>
          </p:nvSpPr>
          <p:spPr>
            <a:xfrm rot="5400000" flipH="1">
              <a:off x="360497" y="740500"/>
              <a:ext cx="685800" cy="685800"/>
            </a:xfrm>
            <a:prstGeom prst="ellipse"/>
            <a:solidFill>
              <a:srgbClr val="FFFFFF">
                <a:alpha val="0"/>
              </a:srgbClr>
            </a:solidFill>
            <a:ln w="61912">
              <a:solidFill>
                <a:srgbClr val="8590C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3"/>
            <p:cNvSpPr txBox="1"/>
            <p:nvPr/>
          </p:nvSpPr>
          <p:spPr>
            <a:xfrm>
              <a:off x="543377" y="936027"/>
              <a:ext cx="543000" cy="30008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500" b="0" i="0" dirty="0">
                  <a:solidFill>
                    <a:srgbClr val="3F3F3F">
                      <a:alpha val="100000"/>
                    </a:srgbClr>
                  </a:solidFill>
                  <a:latin typeface="Arial"/>
                  <a:ea typeface="Arial"/>
                </a:rPr>
                <a:t>01</a:t>
              </a:r>
            </a:p>
          </p:txBody>
        </p:sp>
        <p:sp>
          <p:nvSpPr>
            <p:cNvPr id="7" name="形状4"/>
            <p:cNvSpPr txBox="1"/>
            <p:nvPr/>
          </p:nvSpPr>
          <p:spPr>
            <a:xfrm>
              <a:off x="0" y="0"/>
              <a:ext cx="1829927" cy="74033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做</a:t>
              </a:r>
              <a:r>
                <a:rPr lang="zh-CN" altLang="en-US" sz="2799" b="1" i="0" dirty="0">
                  <a:solidFill>
                    <a:srgbClr val="00B0F0">
                      <a:alpha val="100000"/>
                    </a:srgbClr>
                  </a:solidFill>
                  <a:latin typeface="楷体"/>
                  <a:ea typeface="楷体"/>
                </a:rPr>
                <a:t>实验</a:t>
              </a:r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2485713" y="3805428"/>
            <a:ext cx="1829927" cy="1670218"/>
            <a:chOff x="0" y="0"/>
            <a:chExt cx="1829927" cy="1670218"/>
          </a:xfrm>
        </p:grpSpPr>
        <p:sp>
          <p:nvSpPr>
            <p:cNvPr id="9" name="形状5"/>
            <p:cNvSpPr txBox="1"/>
            <p:nvPr/>
          </p:nvSpPr>
          <p:spPr>
            <a:xfrm rot="5400000" flipH="1">
              <a:off x="476796" y="0"/>
              <a:ext cx="685800" cy="685800"/>
            </a:xfrm>
            <a:prstGeom prst="ellipse"/>
            <a:solidFill>
              <a:srgbClr val="FFFFFF">
                <a:alpha val="0"/>
              </a:srgbClr>
            </a:solidFill>
            <a:ln w="61912">
              <a:solidFill>
                <a:srgbClr val="8590C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6"/>
            <p:cNvSpPr txBox="1"/>
            <p:nvPr/>
          </p:nvSpPr>
          <p:spPr>
            <a:xfrm>
              <a:off x="643446" y="191067"/>
              <a:ext cx="543000" cy="30008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500" b="0" i="0" dirty="0">
                  <a:solidFill>
                    <a:srgbClr val="3F3F3F">
                      <a:alpha val="100000"/>
                    </a:srgbClr>
                  </a:solidFill>
                  <a:latin typeface="Arial"/>
                  <a:ea typeface="Arial"/>
                </a:rPr>
                <a:t>02</a:t>
              </a:r>
            </a:p>
          </p:txBody>
        </p:sp>
        <p:sp>
          <p:nvSpPr>
            <p:cNvPr id="11" name="形状7"/>
            <p:cNvSpPr txBox="1"/>
            <p:nvPr/>
          </p:nvSpPr>
          <p:spPr>
            <a:xfrm>
              <a:off x="0" y="685755"/>
              <a:ext cx="1829927" cy="98446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获取</a:t>
              </a:r>
              <a:r>
                <a:rPr lang="zh-CN" altLang="en-US" sz="2799" b="1" i="0" dirty="0">
                  <a:solidFill>
                    <a:srgbClr val="00B0F0">
                      <a:alpha val="100000"/>
                    </a:srgbClr>
                  </a:solidFill>
                  <a:latin typeface="楷体"/>
                  <a:ea typeface="楷体"/>
                </a:rPr>
                <a:t>观察</a:t>
              </a: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数据</a:t>
              </a:r>
            </a:p>
          </p:txBody>
        </p:sp>
      </p:grpSp>
      <p:grpSp>
        <p:nvGrpSpPr>
          <p:cNvPr id="12" name="组合3"/>
          <p:cNvGrpSpPr/>
          <p:nvPr/>
        </p:nvGrpSpPr>
        <p:grpSpPr>
          <a:xfrm>
            <a:off x="3738568" y="2051513"/>
            <a:ext cx="1829927" cy="1741895"/>
            <a:chOff x="0" y="0"/>
            <a:chExt cx="1829927" cy="1741895"/>
          </a:xfrm>
        </p:grpSpPr>
        <p:sp>
          <p:nvSpPr>
            <p:cNvPr id="13" name="形状8"/>
            <p:cNvSpPr txBox="1"/>
            <p:nvPr/>
          </p:nvSpPr>
          <p:spPr>
            <a:xfrm rot="5400000" flipH="1">
              <a:off x="476414" y="1056095"/>
              <a:ext cx="685800" cy="685800"/>
            </a:xfrm>
            <a:prstGeom prst="ellipse"/>
            <a:solidFill>
              <a:srgbClr val="FFFFFF">
                <a:alpha val="0"/>
              </a:srgbClr>
            </a:solidFill>
            <a:ln w="61912">
              <a:solidFill>
                <a:srgbClr val="8590C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9"/>
            <p:cNvSpPr txBox="1"/>
            <p:nvPr/>
          </p:nvSpPr>
          <p:spPr>
            <a:xfrm>
              <a:off x="643064" y="1251622"/>
              <a:ext cx="543000" cy="30008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500" b="0" i="0" dirty="0">
                  <a:solidFill>
                    <a:srgbClr val="3F3F3F">
                      <a:alpha val="100000"/>
                    </a:srgbClr>
                  </a:solidFill>
                  <a:latin typeface="Arial"/>
                  <a:ea typeface="Arial"/>
                </a:rPr>
                <a:t>03</a:t>
              </a:r>
            </a:p>
          </p:txBody>
        </p:sp>
        <p:sp>
          <p:nvSpPr>
            <p:cNvPr id="15" name="形状10"/>
            <p:cNvSpPr txBox="1"/>
            <p:nvPr/>
          </p:nvSpPr>
          <p:spPr>
            <a:xfrm>
              <a:off x="0" y="0"/>
              <a:ext cx="1829927" cy="977521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799" b="1" i="0" dirty="0">
                  <a:solidFill>
                    <a:srgbClr val="00B0F0">
                      <a:alpha val="100000"/>
                    </a:srgbClr>
                  </a:solidFill>
                  <a:latin typeface="楷体"/>
                  <a:ea typeface="楷体"/>
                </a:rPr>
                <a:t>分析</a:t>
              </a: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处理数据</a:t>
              </a:r>
            </a:p>
          </p:txBody>
        </p:sp>
      </p:grpSp>
      <p:grpSp>
        <p:nvGrpSpPr>
          <p:cNvPr id="16" name="组合4"/>
          <p:cNvGrpSpPr/>
          <p:nvPr/>
        </p:nvGrpSpPr>
        <p:grpSpPr>
          <a:xfrm>
            <a:off x="5061273" y="3805898"/>
            <a:ext cx="1829927" cy="1949713"/>
            <a:chOff x="0" y="0"/>
            <a:chExt cx="1829927" cy="1949713"/>
          </a:xfrm>
        </p:grpSpPr>
        <p:sp>
          <p:nvSpPr>
            <p:cNvPr id="17" name="形状11"/>
            <p:cNvSpPr txBox="1"/>
            <p:nvPr/>
          </p:nvSpPr>
          <p:spPr>
            <a:xfrm rot="5400000" flipH="1">
              <a:off x="438191" y="0"/>
              <a:ext cx="685800" cy="685800"/>
            </a:xfrm>
            <a:prstGeom prst="ellipse"/>
            <a:solidFill>
              <a:srgbClr val="FFFFFF">
                <a:alpha val="0"/>
              </a:srgbClr>
            </a:solidFill>
            <a:ln w="61912">
              <a:solidFill>
                <a:srgbClr val="8590C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2"/>
            <p:cNvSpPr txBox="1"/>
            <p:nvPr/>
          </p:nvSpPr>
          <p:spPr>
            <a:xfrm>
              <a:off x="603037" y="190597"/>
              <a:ext cx="546608" cy="30008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500" b="0" i="0" dirty="0">
                  <a:solidFill>
                    <a:srgbClr val="3F3F3F">
                      <a:alpha val="100000"/>
                    </a:srgbClr>
                  </a:solidFill>
                  <a:latin typeface="Arial"/>
                  <a:ea typeface="Arial"/>
                </a:rPr>
                <a:t>04</a:t>
              </a:r>
            </a:p>
          </p:txBody>
        </p:sp>
        <p:sp>
          <p:nvSpPr>
            <p:cNvPr id="19" name="形状13"/>
            <p:cNvSpPr txBox="1"/>
            <p:nvPr/>
          </p:nvSpPr>
          <p:spPr>
            <a:xfrm>
              <a:off x="0" y="794505"/>
              <a:ext cx="1829927" cy="1155208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>
                <a:lnSpc>
                  <a:spcPts val="2700"/>
                </a:lnSpc>
              </a:pP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推理建立数学</a:t>
              </a:r>
              <a:r>
                <a:rPr lang="zh-CN" altLang="en-US" sz="2799" b="1" i="0" dirty="0">
                  <a:solidFill>
                    <a:srgbClr val="00B0F0">
                      <a:alpha val="100000"/>
                    </a:srgbClr>
                  </a:solidFill>
                  <a:latin typeface="楷体"/>
                  <a:ea typeface="楷体"/>
                </a:rPr>
                <a:t>模型</a:t>
              </a:r>
            </a:p>
          </p:txBody>
        </p:sp>
      </p:grpSp>
      <p:grpSp>
        <p:nvGrpSpPr>
          <p:cNvPr id="20" name="组合5"/>
          <p:cNvGrpSpPr/>
          <p:nvPr/>
        </p:nvGrpSpPr>
        <p:grpSpPr>
          <a:xfrm>
            <a:off x="6020758" y="2149303"/>
            <a:ext cx="1829927" cy="1644105"/>
            <a:chOff x="0" y="0"/>
            <a:chExt cx="1829927" cy="1644105"/>
          </a:xfrm>
        </p:grpSpPr>
        <p:sp>
          <p:nvSpPr>
            <p:cNvPr id="21" name="形状14"/>
            <p:cNvSpPr txBox="1"/>
            <p:nvPr/>
          </p:nvSpPr>
          <p:spPr>
            <a:xfrm rot="5400000" flipH="1">
              <a:off x="513707" y="958305"/>
              <a:ext cx="685800" cy="685800"/>
            </a:xfrm>
            <a:prstGeom prst="ellipse"/>
            <a:solidFill>
              <a:srgbClr val="FFFFFF">
                <a:alpha val="0"/>
              </a:srgbClr>
            </a:solidFill>
            <a:ln w="61912">
              <a:solidFill>
                <a:srgbClr val="8590C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形状15"/>
            <p:cNvSpPr txBox="1"/>
            <p:nvPr/>
          </p:nvSpPr>
          <p:spPr>
            <a:xfrm>
              <a:off x="680357" y="1153832"/>
              <a:ext cx="543000" cy="30008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500" b="0" i="0" dirty="0">
                  <a:solidFill>
                    <a:srgbClr val="3F3F3F">
                      <a:alpha val="100000"/>
                    </a:srgbClr>
                  </a:solidFill>
                  <a:latin typeface="Arial"/>
                  <a:ea typeface="Arial"/>
                </a:rPr>
                <a:t>05</a:t>
              </a:r>
            </a:p>
          </p:txBody>
        </p:sp>
        <p:sp>
          <p:nvSpPr>
            <p:cNvPr id="23" name="形状16"/>
            <p:cNvSpPr txBox="1"/>
            <p:nvPr/>
          </p:nvSpPr>
          <p:spPr>
            <a:xfrm>
              <a:off x="0" y="0"/>
              <a:ext cx="1829927" cy="958138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试验</a:t>
              </a:r>
              <a:r>
                <a:rPr lang="zh-CN" altLang="en-US" sz="2799" b="1" i="0" dirty="0">
                  <a:solidFill>
                    <a:srgbClr val="00B0F0">
                      <a:alpha val="100000"/>
                    </a:srgbClr>
                  </a:solidFill>
                  <a:latin typeface="楷体"/>
                  <a:ea typeface="楷体"/>
                </a:rPr>
                <a:t>验证</a:t>
              </a: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模型</a:t>
              </a:r>
            </a:p>
          </p:txBody>
        </p:sp>
      </p:grpSp>
      <p:grpSp>
        <p:nvGrpSpPr>
          <p:cNvPr id="24" name="组合6"/>
          <p:cNvGrpSpPr/>
          <p:nvPr/>
        </p:nvGrpSpPr>
        <p:grpSpPr>
          <a:xfrm>
            <a:off x="7220869" y="3805898"/>
            <a:ext cx="2205990" cy="1535005"/>
            <a:chOff x="0" y="0"/>
            <a:chExt cx="2205990" cy="1535005"/>
          </a:xfrm>
        </p:grpSpPr>
        <p:sp>
          <p:nvSpPr>
            <p:cNvPr id="25" name="形状17"/>
            <p:cNvSpPr txBox="1"/>
            <p:nvPr/>
          </p:nvSpPr>
          <p:spPr>
            <a:xfrm rot="5400000" flipH="1">
              <a:off x="593170" y="0"/>
              <a:ext cx="685800" cy="685800"/>
            </a:xfrm>
            <a:prstGeom prst="ellipse"/>
            <a:solidFill>
              <a:srgbClr val="FFFFFF">
                <a:alpha val="0"/>
              </a:srgbClr>
            </a:solidFill>
            <a:ln w="61912">
              <a:solidFill>
                <a:srgbClr val="8590C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形状18"/>
            <p:cNvSpPr txBox="1"/>
            <p:nvPr/>
          </p:nvSpPr>
          <p:spPr>
            <a:xfrm>
              <a:off x="758016" y="190597"/>
              <a:ext cx="546608" cy="30008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500" b="0" i="0" dirty="0">
                  <a:solidFill>
                    <a:srgbClr val="3F3F3F">
                      <a:alpha val="100000"/>
                    </a:srgbClr>
                  </a:solidFill>
                  <a:latin typeface="Arial"/>
                  <a:ea typeface="Arial"/>
                </a:rPr>
                <a:t>06</a:t>
              </a:r>
            </a:p>
          </p:txBody>
        </p:sp>
        <p:sp>
          <p:nvSpPr>
            <p:cNvPr id="27" name="形状19"/>
            <p:cNvSpPr txBox="1"/>
            <p:nvPr/>
          </p:nvSpPr>
          <p:spPr>
            <a:xfrm>
              <a:off x="0" y="794595"/>
              <a:ext cx="2205990" cy="74041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形成</a:t>
              </a:r>
              <a:r>
                <a:rPr lang="zh-CN" altLang="en-US" sz="2799" b="1" i="0" dirty="0">
                  <a:solidFill>
                    <a:srgbClr val="00B0F0">
                      <a:alpha val="100000"/>
                    </a:srgbClr>
                  </a:solidFill>
                  <a:latin typeface="楷体"/>
                  <a:ea typeface="楷体"/>
                </a:rPr>
                <a:t>知识</a:t>
              </a:r>
            </a:p>
          </p:txBody>
        </p:sp>
      </p:grpSp>
      <p:grpSp>
        <p:nvGrpSpPr>
          <p:cNvPr id="28" name="组合7"/>
          <p:cNvGrpSpPr/>
          <p:nvPr/>
        </p:nvGrpSpPr>
        <p:grpSpPr>
          <a:xfrm>
            <a:off x="8335333" y="2051513"/>
            <a:ext cx="1829927" cy="1734700"/>
            <a:chOff x="0" y="0"/>
            <a:chExt cx="1829927" cy="1734700"/>
          </a:xfrm>
        </p:grpSpPr>
        <p:sp>
          <p:nvSpPr>
            <p:cNvPr id="29" name="形状20"/>
            <p:cNvSpPr txBox="1"/>
            <p:nvPr/>
          </p:nvSpPr>
          <p:spPr>
            <a:xfrm flipH="1">
              <a:off x="516931" y="1048900"/>
              <a:ext cx="685800" cy="685800"/>
            </a:xfrm>
            <a:prstGeom prst="ellipse"/>
            <a:solidFill>
              <a:srgbClr val="FFFFFF">
                <a:alpha val="0"/>
              </a:srgbClr>
            </a:solidFill>
            <a:ln w="61912">
              <a:solidFill>
                <a:srgbClr val="8590CA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>
                <a:lnSpc>
                  <a:spcPts val="1900"/>
                </a:lnSpc>
              </a:pPr>
              <a:r>
                <a:rPr lang="zh-CN" altLang="en-US" sz="1350" b="0" i="0" dirty="0">
                  <a:solidFill>
                    <a:srgbClr val="474546">
                      <a:alpha val="100000"/>
                    </a:srgbClr>
                  </a:solidFill>
                  <a:latin typeface="Arial"/>
                  <a:ea typeface="Arial"/>
                </a:rPr>
                <a:t>07</a:t>
              </a:r>
            </a:p>
          </p:txBody>
        </p:sp>
        <p:sp>
          <p:nvSpPr>
            <p:cNvPr id="30" name="形状21"/>
            <p:cNvSpPr txBox="1"/>
            <p:nvPr/>
          </p:nvSpPr>
          <p:spPr>
            <a:xfrm>
              <a:off x="0" y="0"/>
              <a:ext cx="1829927" cy="740333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>
                <a:lnSpc>
                  <a:spcPts val="2700"/>
                </a:lnSpc>
              </a:pPr>
              <a:r>
                <a:rPr lang="zh-CN" altLang="en-US" sz="2799" b="1" i="0" dirty="0">
                  <a:solidFill>
                    <a:srgbClr val="00B0F0">
                      <a:alpha val="100000"/>
                    </a:srgbClr>
                  </a:solidFill>
                  <a:latin typeface="楷体"/>
                  <a:ea typeface="楷体"/>
                </a:rPr>
                <a:t>应用</a:t>
              </a:r>
              <a:r>
                <a:rPr lang="zh-CN" altLang="en-US" sz="2799" b="1" i="0" dirty="0">
                  <a:solidFill>
                    <a:srgbClr val="3F3F3F">
                      <a:alpha val="100000"/>
                    </a:srgbClr>
                  </a:solidFill>
                  <a:latin typeface="楷体"/>
                  <a:ea typeface="楷体"/>
                </a:rPr>
                <a:t>知识解决问题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16" grpId="0" animBg="1"/>
      <p:bldP spid="20" grpId="0" animBg="1"/>
      <p:bldP spid="24" grpId="0" animBg="1"/>
      <p:bldP spid="28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99739" y="423510"/>
            <a:ext cx="7959090" cy="7699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1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思考：欧姆定律在生活中的运用？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03" y="1912344"/>
            <a:ext cx="4775206" cy="2686050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460" y="1890751"/>
            <a:ext cx="2740266" cy="2729208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2576265" y="4750089"/>
            <a:ext cx="1460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可调节台灯</a:t>
            </a:r>
          </a:p>
        </p:txBody>
      </p:sp>
      <p:sp>
        <p:nvSpPr>
          <p:cNvPr id="6" name="文本3"/>
          <p:cNvSpPr txBox="1"/>
          <p:nvPr/>
        </p:nvSpPr>
        <p:spPr>
          <a:xfrm>
            <a:off x="8642052" y="4750060"/>
            <a:ext cx="1206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音量调节</a:t>
            </a:r>
          </a:p>
        </p:txBody>
      </p:sp>
      <p:sp>
        <p:nvSpPr>
          <p:cNvPr id="7" name="文本4"/>
          <p:cNvSpPr txBox="1"/>
          <p:nvPr/>
        </p:nvSpPr>
        <p:spPr>
          <a:xfrm>
            <a:off x="4574381" y="5576021"/>
            <a:ext cx="3043936" cy="7699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1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知识—&gt;智慧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6" grpId="0" animBg="1"/>
      <p:bldP spid="7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718473" y="374792"/>
            <a:ext cx="6459537" cy="1020440"/>
            <a:chOff x="0" y="0"/>
            <a:chExt cx="6459537" cy="1020440"/>
          </a:xfrm>
        </p:grpSpPr>
        <p:sp>
          <p:nvSpPr>
            <p:cNvPr id="3" name="形状1"/>
            <p:cNvSpPr txBox="1"/>
            <p:nvPr/>
          </p:nvSpPr>
          <p:spPr>
            <a:xfrm>
              <a:off x="95250" y="144140"/>
              <a:ext cx="6364287" cy="8763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0" y="0"/>
              <a:ext cx="6364287" cy="925190"/>
            </a:xfrm>
            <a:prstGeom prst="rect">
              <a:avLst/>
            </a:prstGeom>
            <a:noFill/>
          </p:spPr>
          <p:txBody>
            <a:bodyPr anchor="b"/>
            <a:lstStyle/>
            <a:p>
              <a:pPr marL="0" algn="ctr">
                <a:lnSpc>
                  <a:spcPts val="5700"/>
                </a:lnSpc>
              </a:pPr>
              <a:r>
                <a:rPr lang="zh-CN" altLang="en-US" sz="4800" b="1" i="0" dirty="0">
                  <a:solidFill>
                    <a:srgbClr val="2E75B5">
                      <a:alpha val="100000"/>
                    </a:srgbClr>
                  </a:solidFill>
                  <a:latin typeface="宋体"/>
                  <a:ea typeface="宋体"/>
                </a:rPr>
                <a:t>什么是智慧？</a:t>
              </a:r>
            </a:p>
          </p:txBody>
        </p:sp>
      </p:grp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466843"/>
            <a:ext cx="4884188" cy="4914907"/>
          </a:xfrm>
          <a:prstGeom prst="rect">
            <a:avLst/>
          </a:prstGeom>
        </p:spPr>
      </p:pic>
      <p:grpSp>
        <p:nvGrpSpPr>
          <p:cNvPr id="6" name="组合2"/>
          <p:cNvGrpSpPr/>
          <p:nvPr/>
        </p:nvGrpSpPr>
        <p:grpSpPr>
          <a:xfrm>
            <a:off x="5299076" y="1828800"/>
            <a:ext cx="6558574" cy="4165650"/>
            <a:chOff x="0" y="0"/>
            <a:chExt cx="6558574" cy="4165650"/>
          </a:xfrm>
        </p:grpSpPr>
        <p:sp>
          <p:nvSpPr>
            <p:cNvPr id="7" name="形状2"/>
            <p:cNvSpPr txBox="1"/>
            <p:nvPr/>
          </p:nvSpPr>
          <p:spPr>
            <a:xfrm>
              <a:off x="0" y="0"/>
              <a:ext cx="6473824" cy="4152900"/>
            </a:xfrm>
            <a:prstGeom prst="rect"/>
            <a:solidFill>
              <a:srgbClr val="5B9BD5">
                <a:alpha val="7647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84750" y="12750"/>
              <a:ext cx="6473824" cy="415290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       智慧是为了达到预定目标而运用知识问题的</a:t>
              </a:r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Arial"/>
                  <a:ea typeface="Arial"/>
                </a:rPr>
                <a:t>创新思维能力</a:t>
              </a:r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。是在数据中提取信息，发现和抽象信息之间的规律，再将原理、规律用于现实世界问题</a:t>
              </a:r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Arial"/>
                  <a:ea typeface="Arial"/>
                </a:rPr>
                <a:t>解决最高层次的运用</a:t>
              </a:r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。（就是创造发明）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5001" y="258763"/>
            <a:ext cx="8420100" cy="971550"/>
            <a:chOff x="0" y="0"/>
            <a:chExt cx="8420100" cy="971550"/>
          </a:xfrm>
        </p:grpSpPr>
        <p:sp>
          <p:nvSpPr>
            <p:cNvPr id="3" name="形状6"/>
            <p:cNvSpPr txBox="1"/>
            <p:nvPr/>
          </p:nvSpPr>
          <p:spPr>
            <a:xfrm>
              <a:off x="95250" y="95250"/>
              <a:ext cx="8324850" cy="8763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2"/>
            <p:cNvSpPr txBox="1"/>
            <p:nvPr/>
          </p:nvSpPr>
          <p:spPr>
            <a:xfrm>
              <a:off x="0" y="0"/>
              <a:ext cx="8324850" cy="876300"/>
            </a:xfrm>
            <a:prstGeom prst="rect">
              <a:avLst/>
            </a:prstGeom>
            <a:noFill/>
          </p:spPr>
          <p:txBody>
            <a:bodyPr anchor="b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20" b="1" i="0" dirty="0">
                  <a:solidFill>
                    <a:srgbClr val="2E75B5">
                      <a:alpha val="100000"/>
                    </a:srgbClr>
                  </a:solidFill>
                  <a:latin typeface="宋体"/>
                  <a:ea typeface="宋体"/>
                </a:rPr>
                <a:t>数据、知识、信息、智慧之间的关系</a:t>
              </a:r>
            </a:p>
          </p:txBody>
        </p:sp>
      </p:grpSp>
      <p:sp>
        <p:nvSpPr>
          <p:cNvPr id="5" name="形状1"/>
          <p:cNvSpPr txBox="1"/>
          <p:nvPr/>
        </p:nvSpPr>
        <p:spPr>
          <a:xfrm>
            <a:off x="1123950" y="1458912"/>
            <a:ext cx="6286500" cy="4618037"/>
          </a:xfrm>
          <a:prstGeom prst="triangle"/>
          <a:solidFill>
            <a:srgbClr val="ED7D31">
              <a:alpha val="100000"/>
            </a:srgbClr>
          </a:solidFill>
          <a:ln w="12700">
            <a:solidFill>
              <a:srgbClr val="AE5A21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2"/>
          <p:cNvSpPr txBox="1"/>
          <p:nvPr/>
        </p:nvSpPr>
        <p:spPr>
          <a:xfrm rot="10800000" flipH="1">
            <a:off x="3295650" y="2818537"/>
            <a:ext cx="7505700" cy="96114"/>
          </a:xfrm>
          <a:prstGeom prst="line"/>
          <a:solidFill>
            <a:srgbClr val="FFFFFF">
              <a:alpha val="0"/>
            </a:srgbClr>
          </a:solidFill>
          <a:ln w="34925">
            <a:solidFill>
              <a:srgbClr val="5B9BD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3"/>
          <p:cNvSpPr txBox="1"/>
          <p:nvPr/>
        </p:nvSpPr>
        <p:spPr>
          <a:xfrm rot="10800000" flipH="1">
            <a:off x="2495550" y="3995959"/>
            <a:ext cx="8305800" cy="80742"/>
          </a:xfrm>
          <a:prstGeom prst="line"/>
          <a:solidFill>
            <a:srgbClr val="FFFFFF">
              <a:alpha val="0"/>
            </a:srgbClr>
          </a:solidFill>
          <a:ln w="34925">
            <a:solidFill>
              <a:srgbClr val="5B9BD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4"/>
          <p:cNvSpPr txBox="1"/>
          <p:nvPr/>
        </p:nvSpPr>
        <p:spPr>
          <a:xfrm rot="10800000" flipH="1">
            <a:off x="1771650" y="5084626"/>
            <a:ext cx="9163050" cy="77924"/>
          </a:xfrm>
          <a:prstGeom prst="line"/>
          <a:solidFill>
            <a:srgbClr val="FFFFFF">
              <a:alpha val="0"/>
            </a:srgbClr>
          </a:solidFill>
          <a:ln w="34925">
            <a:solidFill>
              <a:srgbClr val="5B9BD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9" name="组合2"/>
          <p:cNvGrpSpPr/>
          <p:nvPr/>
        </p:nvGrpSpPr>
        <p:grpSpPr>
          <a:xfrm>
            <a:off x="3787140" y="2081113"/>
            <a:ext cx="1699260" cy="680301"/>
            <a:chOff x="0" y="0"/>
            <a:chExt cx="1699260" cy="680301"/>
          </a:xfrm>
        </p:grpSpPr>
        <p:sp>
          <p:nvSpPr>
            <p:cNvPr id="10" name="形状7"/>
            <p:cNvSpPr txBox="1"/>
            <p:nvPr/>
          </p:nvSpPr>
          <p:spPr>
            <a:xfrm>
              <a:off x="3810" y="49530"/>
              <a:ext cx="1695450" cy="584775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3"/>
            <p:cNvSpPr txBox="1"/>
            <p:nvPr/>
          </p:nvSpPr>
          <p:spPr>
            <a:xfrm>
              <a:off x="0" y="0"/>
              <a:ext cx="1695450" cy="6803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智慧</a:t>
              </a:r>
            </a:p>
          </p:txBody>
        </p:sp>
      </p:grpSp>
      <p:grpSp>
        <p:nvGrpSpPr>
          <p:cNvPr id="12" name="组合3"/>
          <p:cNvGrpSpPr/>
          <p:nvPr/>
        </p:nvGrpSpPr>
        <p:grpSpPr>
          <a:xfrm>
            <a:off x="3787140" y="3223320"/>
            <a:ext cx="1699260" cy="680301"/>
            <a:chOff x="0" y="0"/>
            <a:chExt cx="1699260" cy="680301"/>
          </a:xfrm>
        </p:grpSpPr>
        <p:sp>
          <p:nvSpPr>
            <p:cNvPr id="13" name="形状8"/>
            <p:cNvSpPr txBox="1"/>
            <p:nvPr/>
          </p:nvSpPr>
          <p:spPr>
            <a:xfrm>
              <a:off x="3810" y="49530"/>
              <a:ext cx="1695450" cy="584775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4"/>
            <p:cNvSpPr txBox="1"/>
            <p:nvPr/>
          </p:nvSpPr>
          <p:spPr>
            <a:xfrm>
              <a:off x="0" y="0"/>
              <a:ext cx="1695450" cy="6803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知识</a:t>
              </a:r>
            </a:p>
          </p:txBody>
        </p:sp>
      </p:grpSp>
      <p:grpSp>
        <p:nvGrpSpPr>
          <p:cNvPr id="15" name="组合4"/>
          <p:cNvGrpSpPr/>
          <p:nvPr/>
        </p:nvGrpSpPr>
        <p:grpSpPr>
          <a:xfrm>
            <a:off x="3787140" y="4238746"/>
            <a:ext cx="1699260" cy="680301"/>
            <a:chOff x="0" y="0"/>
            <a:chExt cx="1699260" cy="680301"/>
          </a:xfrm>
        </p:grpSpPr>
        <p:sp>
          <p:nvSpPr>
            <p:cNvPr id="16" name="形状9"/>
            <p:cNvSpPr txBox="1"/>
            <p:nvPr/>
          </p:nvSpPr>
          <p:spPr>
            <a:xfrm>
              <a:off x="3810" y="49530"/>
              <a:ext cx="1695450" cy="584775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5"/>
            <p:cNvSpPr txBox="1"/>
            <p:nvPr/>
          </p:nvSpPr>
          <p:spPr>
            <a:xfrm>
              <a:off x="0" y="0"/>
              <a:ext cx="1695450" cy="6803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信息</a:t>
              </a:r>
            </a:p>
          </p:txBody>
        </p:sp>
      </p:grpSp>
      <p:grpSp>
        <p:nvGrpSpPr>
          <p:cNvPr id="18" name="组合5"/>
          <p:cNvGrpSpPr/>
          <p:nvPr/>
        </p:nvGrpSpPr>
        <p:grpSpPr>
          <a:xfrm>
            <a:off x="3787140" y="5277832"/>
            <a:ext cx="1699260" cy="680301"/>
            <a:chOff x="0" y="0"/>
            <a:chExt cx="1699260" cy="680301"/>
          </a:xfrm>
        </p:grpSpPr>
        <p:sp>
          <p:nvSpPr>
            <p:cNvPr id="19" name="形状10"/>
            <p:cNvSpPr txBox="1"/>
            <p:nvPr/>
          </p:nvSpPr>
          <p:spPr>
            <a:xfrm>
              <a:off x="3810" y="49530"/>
              <a:ext cx="1695450" cy="584775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6"/>
            <p:cNvSpPr txBox="1"/>
            <p:nvPr/>
          </p:nvSpPr>
          <p:spPr>
            <a:xfrm>
              <a:off x="0" y="0"/>
              <a:ext cx="1695450" cy="6803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数据</a:t>
              </a:r>
            </a:p>
          </p:txBody>
        </p:sp>
      </p:grpSp>
      <p:grpSp>
        <p:nvGrpSpPr>
          <p:cNvPr id="21" name="组合6"/>
          <p:cNvGrpSpPr/>
          <p:nvPr/>
        </p:nvGrpSpPr>
        <p:grpSpPr>
          <a:xfrm>
            <a:off x="5577840" y="1860798"/>
            <a:ext cx="4499610" cy="925186"/>
            <a:chOff x="0" y="0"/>
            <a:chExt cx="4499610" cy="925186"/>
          </a:xfrm>
        </p:grpSpPr>
        <p:sp>
          <p:nvSpPr>
            <p:cNvPr id="22" name="形状11"/>
            <p:cNvSpPr txBox="1"/>
            <p:nvPr/>
          </p:nvSpPr>
          <p:spPr>
            <a:xfrm>
              <a:off x="3810" y="49530"/>
              <a:ext cx="4495800" cy="830997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7"/>
            <p:cNvSpPr txBox="1"/>
            <p:nvPr/>
          </p:nvSpPr>
          <p:spPr>
            <a:xfrm>
              <a:off x="0" y="0"/>
              <a:ext cx="4495800" cy="92518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达到预定目标而运用知识解决问题的创新思维能力</a:t>
              </a:r>
            </a:p>
          </p:txBody>
        </p:sp>
      </p:grpSp>
      <p:grpSp>
        <p:nvGrpSpPr>
          <p:cNvPr id="24" name="组合7"/>
          <p:cNvGrpSpPr/>
          <p:nvPr/>
        </p:nvGrpSpPr>
        <p:grpSpPr>
          <a:xfrm>
            <a:off x="6120765" y="3034248"/>
            <a:ext cx="4499610" cy="925186"/>
            <a:chOff x="0" y="0"/>
            <a:chExt cx="4499610" cy="925186"/>
          </a:xfrm>
        </p:grpSpPr>
        <p:sp>
          <p:nvSpPr>
            <p:cNvPr id="25" name="形状12"/>
            <p:cNvSpPr txBox="1"/>
            <p:nvPr/>
          </p:nvSpPr>
          <p:spPr>
            <a:xfrm>
              <a:off x="3810" y="49530"/>
              <a:ext cx="4495800" cy="830997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8"/>
            <p:cNvSpPr txBox="1"/>
            <p:nvPr/>
          </p:nvSpPr>
          <p:spPr>
            <a:xfrm>
              <a:off x="0" y="0"/>
              <a:ext cx="4495800" cy="92518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对获取或几类的信息进行系统化地提炼、研究和分析的结果</a:t>
              </a:r>
            </a:p>
          </p:txBody>
        </p:sp>
      </p:grpSp>
      <p:grpSp>
        <p:nvGrpSpPr>
          <p:cNvPr id="27" name="组合8"/>
          <p:cNvGrpSpPr/>
          <p:nvPr/>
        </p:nvGrpSpPr>
        <p:grpSpPr>
          <a:xfrm>
            <a:off x="6835140" y="4344832"/>
            <a:ext cx="4499610" cy="557843"/>
            <a:chOff x="0" y="0"/>
            <a:chExt cx="4499610" cy="557843"/>
          </a:xfrm>
        </p:grpSpPr>
        <p:sp>
          <p:nvSpPr>
            <p:cNvPr id="28" name="形状13"/>
            <p:cNvSpPr txBox="1"/>
            <p:nvPr/>
          </p:nvSpPr>
          <p:spPr>
            <a:xfrm>
              <a:off x="3810" y="49530"/>
              <a:ext cx="4495800" cy="461665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文本9"/>
            <p:cNvSpPr txBox="1"/>
            <p:nvPr/>
          </p:nvSpPr>
          <p:spPr>
            <a:xfrm>
              <a:off x="0" y="0"/>
              <a:ext cx="4495800" cy="5578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具有意义的数据</a:t>
              </a:r>
            </a:p>
          </p:txBody>
        </p:sp>
      </p:grpSp>
      <p:grpSp>
        <p:nvGrpSpPr>
          <p:cNvPr id="30" name="组合9"/>
          <p:cNvGrpSpPr/>
          <p:nvPr/>
        </p:nvGrpSpPr>
        <p:grpSpPr>
          <a:xfrm>
            <a:off x="7406640" y="5373528"/>
            <a:ext cx="4499610" cy="557843"/>
            <a:chOff x="0" y="0"/>
            <a:chExt cx="4499610" cy="557843"/>
          </a:xfrm>
        </p:grpSpPr>
        <p:sp>
          <p:nvSpPr>
            <p:cNvPr id="31" name="形状14"/>
            <p:cNvSpPr txBox="1"/>
            <p:nvPr/>
          </p:nvSpPr>
          <p:spPr>
            <a:xfrm>
              <a:off x="3810" y="49530"/>
              <a:ext cx="4495800" cy="461665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文本10"/>
            <p:cNvSpPr txBox="1"/>
            <p:nvPr/>
          </p:nvSpPr>
          <p:spPr>
            <a:xfrm>
              <a:off x="0" y="0"/>
              <a:ext cx="4495800" cy="5578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客观事物的符号记录</a:t>
              </a:r>
            </a:p>
          </p:txBody>
        </p:sp>
      </p:grpSp>
      <p:sp>
        <p:nvSpPr>
          <p:cNvPr id="33" name="形状5"/>
          <p:cNvSpPr txBox="1"/>
          <p:nvPr/>
        </p:nvSpPr>
        <p:spPr>
          <a:xfrm rot="10800000" flipH="1">
            <a:off x="1123950" y="6010573"/>
            <a:ext cx="9982200" cy="105338"/>
          </a:xfrm>
          <a:prstGeom prst="line"/>
          <a:solidFill>
            <a:srgbClr val="FFFFFF">
              <a:alpha val="0"/>
            </a:srgbClr>
          </a:solidFill>
          <a:ln w="34925">
            <a:solidFill>
              <a:srgbClr val="5B9BD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4" name="文本1"/>
          <p:cNvSpPr txBox="1"/>
          <p:nvPr/>
        </p:nvSpPr>
        <p:spPr>
          <a:xfrm>
            <a:off x="241259" y="1583417"/>
            <a:ext cx="3297936" cy="13493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1" i="0" dirty="0">
                <a:solidFill>
                  <a:srgbClr val="E68A2E">
                    <a:alpha val="100000"/>
                  </a:srgbClr>
                </a:solidFill>
                <a:latin typeface="仿宋"/>
                <a:ea typeface="仿宋"/>
              </a:rPr>
              <a:t>数据，知识，信息，智慧是</a:t>
            </a:r>
          </a:p>
          <a:p>
            <a:pPr marL="0" algn="l"/>
            <a:r>
              <a:rPr lang="zh-CN" altLang="en-US" sz="1999" b="1" i="0" dirty="0">
                <a:solidFill>
                  <a:srgbClr val="E68A2E">
                    <a:alpha val="100000"/>
                  </a:srgbClr>
                </a:solidFill>
                <a:latin typeface="仿宋"/>
                <a:ea typeface="仿宋"/>
              </a:rPr>
              <a:t>逐渐递进的概念，前者是后</a:t>
            </a:r>
          </a:p>
          <a:p>
            <a:pPr marL="0" algn="l"/>
            <a:r>
              <a:rPr lang="zh-CN" altLang="en-US" sz="1999" b="1" i="0" dirty="0">
                <a:solidFill>
                  <a:srgbClr val="E68A2E">
                    <a:alpha val="100000"/>
                  </a:srgbClr>
                </a:solidFill>
                <a:latin typeface="仿宋"/>
                <a:ea typeface="仿宋"/>
              </a:rPr>
              <a:t>者的基础和前提，后者是前</a:t>
            </a:r>
          </a:p>
          <a:p>
            <a:pPr marL="0" algn="l"/>
            <a:r>
              <a:rPr lang="zh-CN" altLang="en-US" sz="1999" b="1" i="0" dirty="0">
                <a:solidFill>
                  <a:srgbClr val="E68A2E">
                    <a:alpha val="100000"/>
                  </a:srgbClr>
                </a:solidFill>
                <a:latin typeface="仿宋"/>
                <a:ea typeface="仿宋"/>
              </a:rPr>
              <a:t>者的抽象与升华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0" grpId="0" animBg="1"/>
      <p:bldP spid="27" grpId="0" animBg="1"/>
      <p:bldP spid="24" grpId="0" animBg="1"/>
      <p:bldP spid="21" grpId="0" animBg="1"/>
      <p:bldP spid="34" grpId="0" animBg="1"/>
    </p:bldLst>
  </p:timing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4" y="1350912"/>
            <a:ext cx="10421026" cy="4156653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905001" y="258763"/>
            <a:ext cx="8420100" cy="971550"/>
            <a:chOff x="0" y="0"/>
            <a:chExt cx="8420100" cy="971550"/>
          </a:xfrm>
        </p:grpSpPr>
        <p:sp>
          <p:nvSpPr>
            <p:cNvPr id="4" name="形状4"/>
            <p:cNvSpPr txBox="1"/>
            <p:nvPr/>
          </p:nvSpPr>
          <p:spPr>
            <a:xfrm>
              <a:off x="95250" y="95250"/>
              <a:ext cx="8324850" cy="8763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5"/>
            <p:cNvSpPr txBox="1"/>
            <p:nvPr/>
          </p:nvSpPr>
          <p:spPr>
            <a:xfrm>
              <a:off x="0" y="0"/>
              <a:ext cx="8324850" cy="876300"/>
            </a:xfrm>
            <a:prstGeom prst="rect">
              <a:avLst/>
            </a:prstGeom>
            <a:noFill/>
          </p:spPr>
          <p:txBody>
            <a:bodyPr anchor="b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20" b="1" i="0" dirty="0">
                  <a:solidFill>
                    <a:srgbClr val="2E75B5">
                      <a:alpha val="100000"/>
                    </a:srgbClr>
                  </a:solidFill>
                  <a:latin typeface="宋体"/>
                  <a:ea typeface="宋体"/>
                </a:rPr>
                <a:t>数据、知识、信息、智慧之间的关系</a:t>
              </a:r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1711823" y="5267477"/>
            <a:ext cx="1409700" cy="5381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符号记录</a:t>
            </a:r>
          </a:p>
        </p:txBody>
      </p:sp>
      <p:sp>
        <p:nvSpPr>
          <p:cNvPr id="7" name="文本2"/>
          <p:cNvSpPr txBox="1"/>
          <p:nvPr/>
        </p:nvSpPr>
        <p:spPr>
          <a:xfrm>
            <a:off x="3804980" y="5267716"/>
            <a:ext cx="2019300" cy="5381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有意义的数据</a:t>
            </a:r>
          </a:p>
        </p:txBody>
      </p:sp>
      <p:sp>
        <p:nvSpPr>
          <p:cNvPr id="8" name="文本3"/>
          <p:cNvSpPr txBox="1"/>
          <p:nvPr/>
        </p:nvSpPr>
        <p:spPr>
          <a:xfrm>
            <a:off x="6107297" y="5267830"/>
            <a:ext cx="2324100" cy="5381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系统提炼成知识</a:t>
            </a:r>
          </a:p>
        </p:txBody>
      </p:sp>
      <p:sp>
        <p:nvSpPr>
          <p:cNvPr id="9" name="文本4"/>
          <p:cNvSpPr txBox="1"/>
          <p:nvPr/>
        </p:nvSpPr>
        <p:spPr>
          <a:xfrm>
            <a:off x="8752065" y="5267487"/>
            <a:ext cx="1409700" cy="5381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形成智慧</a:t>
            </a:r>
          </a:p>
        </p:txBody>
      </p:sp>
      <p:sp>
        <p:nvSpPr>
          <p:cNvPr id="10" name="形状1"/>
          <p:cNvSpPr txBox="1"/>
          <p:nvPr/>
        </p:nvSpPr>
        <p:spPr>
          <a:xfrm>
            <a:off x="3214427" y="5552781"/>
            <a:ext cx="494527" cy="19050"/>
          </a:xfrm>
          <a:prstGeom prst="line"/>
          <a:solidFill>
            <a:srgbClr val="5C9BD5">
              <a:alpha val="10000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2"/>
          <p:cNvSpPr txBox="1"/>
          <p:nvPr/>
        </p:nvSpPr>
        <p:spPr>
          <a:xfrm>
            <a:off x="5743232" y="5536473"/>
            <a:ext cx="494527" cy="19050"/>
          </a:xfrm>
          <a:prstGeom prst="line"/>
          <a:solidFill>
            <a:srgbClr val="5C9BD5">
              <a:alpha val="10000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3"/>
          <p:cNvSpPr txBox="1"/>
          <p:nvPr/>
        </p:nvSpPr>
        <p:spPr>
          <a:xfrm>
            <a:off x="8304333" y="5553646"/>
            <a:ext cx="494527" cy="19050"/>
          </a:xfrm>
          <a:prstGeom prst="line"/>
          <a:solidFill>
            <a:srgbClr val="5C9BD5">
              <a:alpha val="10000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36603" y="104680"/>
            <a:ext cx="1654902" cy="551707"/>
          </a:xfrm>
          <a:custGeom>
            <a:avLst/>
            <a:gdLst>
              <a:gd name="connsiteX0" fmla="*/ 91951 w 1654902"/>
              <a:gd name="connsiteY0" fmla="*/ 0 h 551707"/>
              <a:gd name="connsiteX1" fmla="*/ 1562951 w 1654902"/>
              <a:gd name="connsiteY1" fmla="*/ 0 h 551707"/>
              <a:gd name="connsiteX2" fmla="*/ 1613734 w 1654902"/>
              <a:gd name="connsiteY2" fmla="*/ 0 h 551707"/>
              <a:gd name="connsiteX3" fmla="*/ 1654902 w 1654902"/>
              <a:gd name="connsiteY3" fmla="*/ 459756 h 551707"/>
              <a:gd name="connsiteX4" fmla="*/ 1654902 w 1654902"/>
              <a:gd name="connsiteY4" fmla="*/ 510539 h 551707"/>
              <a:gd name="connsiteX5" fmla="*/ 91951 w 1654902"/>
              <a:gd name="connsiteY5" fmla="*/ 551707 h 551707"/>
              <a:gd name="connsiteX6" fmla="*/ 67564 w 1654902"/>
              <a:gd name="connsiteY6" fmla="*/ 551707 h 551707"/>
              <a:gd name="connsiteX7" fmla="*/ 9688 w 1654902"/>
              <a:gd name="connsiteY7" fmla="*/ 507531 h 551707"/>
              <a:gd name="connsiteX8" fmla="*/ 0 w 1654902"/>
              <a:gd name="connsiteY8" fmla="*/ 91951 h 551707"/>
              <a:gd name="connsiteX9" fmla="*/ 0 w 1654902"/>
              <a:gd name="connsiteY9" fmla="*/ 41168 h 55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4902" h="551707">
                <a:moveTo>
                  <a:pt x="91951" y="0"/>
                </a:moveTo>
                <a:lnTo>
                  <a:pt x="1562951" y="0"/>
                </a:lnTo>
                <a:cubicBezTo>
                  <a:pt x="1613734" y="0"/>
                  <a:pt x="1654902" y="41168"/>
                  <a:pt x="1654902" y="91951"/>
                </a:cubicBezTo>
                <a:lnTo>
                  <a:pt x="1654902" y="459756"/>
                </a:lnTo>
                <a:cubicBezTo>
                  <a:pt x="1654902" y="510539"/>
                  <a:pt x="1613734" y="551707"/>
                  <a:pt x="1562951" y="551707"/>
                </a:cubicBezTo>
                <a:lnTo>
                  <a:pt x="91951" y="551707"/>
                </a:lnTo>
                <a:cubicBezTo>
                  <a:pt x="67564" y="551707"/>
                  <a:pt x="44176" y="542019"/>
                  <a:pt x="26932" y="524775"/>
                </a:cubicBezTo>
                <a:cubicBezTo>
                  <a:pt x="9688" y="507531"/>
                  <a:pt x="0" y="484143"/>
                  <a:pt x="0" y="459756"/>
                </a:cubicBezTo>
                <a:lnTo>
                  <a:pt x="0" y="91951"/>
                </a:lnTo>
                <a:cubicBezTo>
                  <a:pt x="0" y="41168"/>
                  <a:pt x="41168" y="0"/>
                  <a:pt x="91951" y="0"/>
                </a:cubicBezTo>
                <a:close/>
              </a:path>
            </a:pathLst>
          </a:custGeom>
          <a:solidFill>
            <a:srgbClr val="5C9BD5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r>
              <a:rPr lang="zh-CN" altLang="en-US" sz="21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知识总结</a:t>
            </a:r>
          </a:p>
        </p:txBody>
      </p:sp>
      <p:pic>
        <p:nvPicPr>
          <p:cNvPr id="3" name="思维导图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3434324" y="2397595"/>
            <a:ext cx="70294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36603" y="104680"/>
            <a:ext cx="1654902" cy="551707"/>
          </a:xfrm>
          <a:custGeom>
            <a:avLst/>
            <a:gdLst>
              <a:gd name="connsiteX0" fmla="*/ 91951 w 1654902"/>
              <a:gd name="connsiteY0" fmla="*/ 0 h 551707"/>
              <a:gd name="connsiteX1" fmla="*/ 1562951 w 1654902"/>
              <a:gd name="connsiteY1" fmla="*/ 0 h 551707"/>
              <a:gd name="connsiteX2" fmla="*/ 1613734 w 1654902"/>
              <a:gd name="connsiteY2" fmla="*/ 0 h 551707"/>
              <a:gd name="connsiteX3" fmla="*/ 1654902 w 1654902"/>
              <a:gd name="connsiteY3" fmla="*/ 459756 h 551707"/>
              <a:gd name="connsiteX4" fmla="*/ 1654902 w 1654902"/>
              <a:gd name="connsiteY4" fmla="*/ 510539 h 551707"/>
              <a:gd name="connsiteX5" fmla="*/ 91951 w 1654902"/>
              <a:gd name="connsiteY5" fmla="*/ 551707 h 551707"/>
              <a:gd name="connsiteX6" fmla="*/ 67564 w 1654902"/>
              <a:gd name="connsiteY6" fmla="*/ 551707 h 551707"/>
              <a:gd name="connsiteX7" fmla="*/ 9688 w 1654902"/>
              <a:gd name="connsiteY7" fmla="*/ 507531 h 551707"/>
              <a:gd name="connsiteX8" fmla="*/ 0 w 1654902"/>
              <a:gd name="connsiteY8" fmla="*/ 91951 h 551707"/>
              <a:gd name="connsiteX9" fmla="*/ 0 w 1654902"/>
              <a:gd name="connsiteY9" fmla="*/ 41168 h 55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4902" h="551707">
                <a:moveTo>
                  <a:pt x="91951" y="0"/>
                </a:moveTo>
                <a:lnTo>
                  <a:pt x="1562951" y="0"/>
                </a:lnTo>
                <a:cubicBezTo>
                  <a:pt x="1613734" y="0"/>
                  <a:pt x="1654902" y="41168"/>
                  <a:pt x="1654902" y="91951"/>
                </a:cubicBezTo>
                <a:lnTo>
                  <a:pt x="1654902" y="459756"/>
                </a:lnTo>
                <a:cubicBezTo>
                  <a:pt x="1654902" y="510539"/>
                  <a:pt x="1613734" y="551707"/>
                  <a:pt x="1562951" y="551707"/>
                </a:cubicBezTo>
                <a:lnTo>
                  <a:pt x="91951" y="551707"/>
                </a:lnTo>
                <a:cubicBezTo>
                  <a:pt x="67564" y="551707"/>
                  <a:pt x="44176" y="542019"/>
                  <a:pt x="26932" y="524775"/>
                </a:cubicBezTo>
                <a:cubicBezTo>
                  <a:pt x="9688" y="507531"/>
                  <a:pt x="0" y="484143"/>
                  <a:pt x="0" y="459756"/>
                </a:cubicBezTo>
                <a:lnTo>
                  <a:pt x="0" y="91951"/>
                </a:lnTo>
                <a:cubicBezTo>
                  <a:pt x="0" y="41168"/>
                  <a:pt x="41168" y="0"/>
                  <a:pt x="91951" y="0"/>
                </a:cubicBezTo>
                <a:close/>
              </a:path>
            </a:pathLst>
          </a:custGeom>
          <a:solidFill>
            <a:srgbClr val="5C9BD5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r>
              <a:rPr lang="zh-CN" altLang="en-US" sz="21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巩固练习</a:t>
            </a:r>
          </a:p>
        </p:txBody>
      </p:sp>
      <p:sp>
        <p:nvSpPr>
          <p:cNvPr id="3" name="文本1"/>
          <p:cNvSpPr txBox="1"/>
          <p:nvPr/>
        </p:nvSpPr>
        <p:spPr>
          <a:xfrm>
            <a:off x="476783" y="1224820"/>
            <a:ext cx="11239500" cy="401488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1.在教科书中利用Python探究电流和电压，电阻的关系实验里，</a:t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下列说法错误的是（  ）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A：实验中的“5,10,15,586...”等数字表示的是一系列数据。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B：实验中的U=2905.67607341mV表示的是一个具体信息。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C：通过实验，我们验证了I=U/R这一知识。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D：通过实验验证，我们得出电流I与电阻R成反比关系，这是智慧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4023779" y="1655636"/>
            <a:ext cx="3810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仿宋"/>
                <a:ea typeface="仿宋"/>
              </a:rPr>
              <a:t>D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10710005" y="5102133"/>
            <a:ext cx="9525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仿宋"/>
                <a:ea typeface="仿宋"/>
              </a:rPr>
              <a:t>知识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36603" y="104680"/>
            <a:ext cx="1654902" cy="551707"/>
          </a:xfrm>
          <a:custGeom>
            <a:avLst/>
            <a:gdLst>
              <a:gd name="connsiteX0" fmla="*/ 91951 w 1654902"/>
              <a:gd name="connsiteY0" fmla="*/ 0 h 551707"/>
              <a:gd name="connsiteX1" fmla="*/ 1562951 w 1654902"/>
              <a:gd name="connsiteY1" fmla="*/ 0 h 551707"/>
              <a:gd name="connsiteX2" fmla="*/ 1613734 w 1654902"/>
              <a:gd name="connsiteY2" fmla="*/ 0 h 551707"/>
              <a:gd name="connsiteX3" fmla="*/ 1654902 w 1654902"/>
              <a:gd name="connsiteY3" fmla="*/ 459756 h 551707"/>
              <a:gd name="connsiteX4" fmla="*/ 1654902 w 1654902"/>
              <a:gd name="connsiteY4" fmla="*/ 510539 h 551707"/>
              <a:gd name="connsiteX5" fmla="*/ 91951 w 1654902"/>
              <a:gd name="connsiteY5" fmla="*/ 551707 h 551707"/>
              <a:gd name="connsiteX6" fmla="*/ 67564 w 1654902"/>
              <a:gd name="connsiteY6" fmla="*/ 551707 h 551707"/>
              <a:gd name="connsiteX7" fmla="*/ 9688 w 1654902"/>
              <a:gd name="connsiteY7" fmla="*/ 507531 h 551707"/>
              <a:gd name="connsiteX8" fmla="*/ 0 w 1654902"/>
              <a:gd name="connsiteY8" fmla="*/ 91951 h 551707"/>
              <a:gd name="connsiteX9" fmla="*/ 0 w 1654902"/>
              <a:gd name="connsiteY9" fmla="*/ 41168 h 55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4902" h="551707">
                <a:moveTo>
                  <a:pt x="91951" y="0"/>
                </a:moveTo>
                <a:lnTo>
                  <a:pt x="1562951" y="0"/>
                </a:lnTo>
                <a:cubicBezTo>
                  <a:pt x="1613734" y="0"/>
                  <a:pt x="1654902" y="41168"/>
                  <a:pt x="1654902" y="91951"/>
                </a:cubicBezTo>
                <a:lnTo>
                  <a:pt x="1654902" y="459756"/>
                </a:lnTo>
                <a:cubicBezTo>
                  <a:pt x="1654902" y="510539"/>
                  <a:pt x="1613734" y="551707"/>
                  <a:pt x="1562951" y="551707"/>
                </a:cubicBezTo>
                <a:lnTo>
                  <a:pt x="91951" y="551707"/>
                </a:lnTo>
                <a:cubicBezTo>
                  <a:pt x="67564" y="551707"/>
                  <a:pt x="44176" y="542019"/>
                  <a:pt x="26932" y="524775"/>
                </a:cubicBezTo>
                <a:cubicBezTo>
                  <a:pt x="9688" y="507531"/>
                  <a:pt x="0" y="484143"/>
                  <a:pt x="0" y="459756"/>
                </a:cubicBezTo>
                <a:lnTo>
                  <a:pt x="0" y="91951"/>
                </a:lnTo>
                <a:cubicBezTo>
                  <a:pt x="0" y="41168"/>
                  <a:pt x="41168" y="0"/>
                  <a:pt x="91951" y="0"/>
                </a:cubicBezTo>
                <a:close/>
              </a:path>
            </a:pathLst>
          </a:custGeom>
          <a:solidFill>
            <a:srgbClr val="5C9BD5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r>
              <a:rPr lang="zh-CN" altLang="en-US" sz="21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巩固练习</a:t>
            </a:r>
          </a:p>
        </p:txBody>
      </p:sp>
      <p:sp>
        <p:nvSpPr>
          <p:cNvPr id="3" name="文本1"/>
          <p:cNvSpPr txBox="1"/>
          <p:nvPr/>
        </p:nvSpPr>
        <p:spPr>
          <a:xfrm>
            <a:off x="539010" y="1270035"/>
            <a:ext cx="11239500" cy="431908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2.以下关于数据，信息和知识相互关系的理解，不正确的是(  )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A：数据是原始事物现象的符号记录。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B：信息等同于知识。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C：信息是经过处理的，具有意义的数据。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D：知识是人们运用大脑对获取或积累的信息进行系统化地提炼，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研究和分析的结果。   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11175282" y="1269997"/>
            <a:ext cx="3810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仿宋"/>
                <a:ea typeface="仿宋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36603" y="104680"/>
            <a:ext cx="1654902" cy="551707"/>
          </a:xfrm>
          <a:custGeom>
            <a:avLst/>
            <a:gdLst>
              <a:gd name="connsiteX0" fmla="*/ 91951 w 1654902"/>
              <a:gd name="connsiteY0" fmla="*/ 0 h 551707"/>
              <a:gd name="connsiteX1" fmla="*/ 1562951 w 1654902"/>
              <a:gd name="connsiteY1" fmla="*/ 0 h 551707"/>
              <a:gd name="connsiteX2" fmla="*/ 1613734 w 1654902"/>
              <a:gd name="connsiteY2" fmla="*/ 0 h 551707"/>
              <a:gd name="connsiteX3" fmla="*/ 1654902 w 1654902"/>
              <a:gd name="connsiteY3" fmla="*/ 459756 h 551707"/>
              <a:gd name="connsiteX4" fmla="*/ 1654902 w 1654902"/>
              <a:gd name="connsiteY4" fmla="*/ 510539 h 551707"/>
              <a:gd name="connsiteX5" fmla="*/ 91951 w 1654902"/>
              <a:gd name="connsiteY5" fmla="*/ 551707 h 551707"/>
              <a:gd name="connsiteX6" fmla="*/ 67564 w 1654902"/>
              <a:gd name="connsiteY6" fmla="*/ 551707 h 551707"/>
              <a:gd name="connsiteX7" fmla="*/ 9688 w 1654902"/>
              <a:gd name="connsiteY7" fmla="*/ 507531 h 551707"/>
              <a:gd name="connsiteX8" fmla="*/ 0 w 1654902"/>
              <a:gd name="connsiteY8" fmla="*/ 91951 h 551707"/>
              <a:gd name="connsiteX9" fmla="*/ 0 w 1654902"/>
              <a:gd name="connsiteY9" fmla="*/ 41168 h 55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4902" h="551707">
                <a:moveTo>
                  <a:pt x="91951" y="0"/>
                </a:moveTo>
                <a:lnTo>
                  <a:pt x="1562951" y="0"/>
                </a:lnTo>
                <a:cubicBezTo>
                  <a:pt x="1613734" y="0"/>
                  <a:pt x="1654902" y="41168"/>
                  <a:pt x="1654902" y="91951"/>
                </a:cubicBezTo>
                <a:lnTo>
                  <a:pt x="1654902" y="459756"/>
                </a:lnTo>
                <a:cubicBezTo>
                  <a:pt x="1654902" y="510539"/>
                  <a:pt x="1613734" y="551707"/>
                  <a:pt x="1562951" y="551707"/>
                </a:cubicBezTo>
                <a:lnTo>
                  <a:pt x="91951" y="551707"/>
                </a:lnTo>
                <a:cubicBezTo>
                  <a:pt x="67564" y="551707"/>
                  <a:pt x="44176" y="542019"/>
                  <a:pt x="26932" y="524775"/>
                </a:cubicBezTo>
                <a:cubicBezTo>
                  <a:pt x="9688" y="507531"/>
                  <a:pt x="0" y="484143"/>
                  <a:pt x="0" y="459756"/>
                </a:cubicBezTo>
                <a:lnTo>
                  <a:pt x="0" y="91951"/>
                </a:lnTo>
                <a:cubicBezTo>
                  <a:pt x="0" y="41168"/>
                  <a:pt x="41168" y="0"/>
                  <a:pt x="91951" y="0"/>
                </a:cubicBezTo>
                <a:close/>
              </a:path>
            </a:pathLst>
          </a:custGeom>
          <a:solidFill>
            <a:srgbClr val="5C9BD5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r>
              <a:rPr lang="zh-CN" altLang="en-US" sz="21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巩固练习</a:t>
            </a:r>
          </a:p>
        </p:txBody>
      </p:sp>
      <p:sp>
        <p:nvSpPr>
          <p:cNvPr id="3" name="文本1"/>
          <p:cNvSpPr txBox="1"/>
          <p:nvPr/>
        </p:nvSpPr>
        <p:spPr>
          <a:xfrm>
            <a:off x="737187" y="1270102"/>
            <a:ext cx="9115425" cy="358028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3.以下属于知识的是(  )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A：健康码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B：三角函数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C：天气预报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D：蒸汽机的发明 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4825108" y="1269816"/>
            <a:ext cx="3810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仿宋"/>
                <a:ea typeface="仿宋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36603" y="104680"/>
            <a:ext cx="1654902" cy="551707"/>
          </a:xfrm>
          <a:custGeom>
            <a:avLst/>
            <a:gdLst>
              <a:gd name="connsiteX0" fmla="*/ 91951 w 1654902"/>
              <a:gd name="connsiteY0" fmla="*/ 0 h 551707"/>
              <a:gd name="connsiteX1" fmla="*/ 1562951 w 1654902"/>
              <a:gd name="connsiteY1" fmla="*/ 0 h 551707"/>
              <a:gd name="connsiteX2" fmla="*/ 1613734 w 1654902"/>
              <a:gd name="connsiteY2" fmla="*/ 0 h 551707"/>
              <a:gd name="connsiteX3" fmla="*/ 1654902 w 1654902"/>
              <a:gd name="connsiteY3" fmla="*/ 459756 h 551707"/>
              <a:gd name="connsiteX4" fmla="*/ 1654902 w 1654902"/>
              <a:gd name="connsiteY4" fmla="*/ 510539 h 551707"/>
              <a:gd name="connsiteX5" fmla="*/ 91951 w 1654902"/>
              <a:gd name="connsiteY5" fmla="*/ 551707 h 551707"/>
              <a:gd name="connsiteX6" fmla="*/ 67564 w 1654902"/>
              <a:gd name="connsiteY6" fmla="*/ 551707 h 551707"/>
              <a:gd name="connsiteX7" fmla="*/ 9688 w 1654902"/>
              <a:gd name="connsiteY7" fmla="*/ 507531 h 551707"/>
              <a:gd name="connsiteX8" fmla="*/ 0 w 1654902"/>
              <a:gd name="connsiteY8" fmla="*/ 91951 h 551707"/>
              <a:gd name="connsiteX9" fmla="*/ 0 w 1654902"/>
              <a:gd name="connsiteY9" fmla="*/ 41168 h 55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4902" h="551707">
                <a:moveTo>
                  <a:pt x="91951" y="0"/>
                </a:moveTo>
                <a:lnTo>
                  <a:pt x="1562951" y="0"/>
                </a:lnTo>
                <a:cubicBezTo>
                  <a:pt x="1613734" y="0"/>
                  <a:pt x="1654902" y="41168"/>
                  <a:pt x="1654902" y="91951"/>
                </a:cubicBezTo>
                <a:lnTo>
                  <a:pt x="1654902" y="459756"/>
                </a:lnTo>
                <a:cubicBezTo>
                  <a:pt x="1654902" y="510539"/>
                  <a:pt x="1613734" y="551707"/>
                  <a:pt x="1562951" y="551707"/>
                </a:cubicBezTo>
                <a:lnTo>
                  <a:pt x="91951" y="551707"/>
                </a:lnTo>
                <a:cubicBezTo>
                  <a:pt x="67564" y="551707"/>
                  <a:pt x="44176" y="542019"/>
                  <a:pt x="26932" y="524775"/>
                </a:cubicBezTo>
                <a:cubicBezTo>
                  <a:pt x="9688" y="507531"/>
                  <a:pt x="0" y="484143"/>
                  <a:pt x="0" y="459756"/>
                </a:cubicBezTo>
                <a:lnTo>
                  <a:pt x="0" y="91951"/>
                </a:lnTo>
                <a:cubicBezTo>
                  <a:pt x="0" y="41168"/>
                  <a:pt x="41168" y="0"/>
                  <a:pt x="91951" y="0"/>
                </a:cubicBezTo>
                <a:close/>
              </a:path>
            </a:pathLst>
          </a:custGeom>
          <a:solidFill>
            <a:srgbClr val="5C9BD5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r>
              <a:rPr lang="zh-CN" altLang="en-US" sz="21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巩固练习</a:t>
            </a:r>
          </a:p>
        </p:txBody>
      </p:sp>
      <p:sp>
        <p:nvSpPr>
          <p:cNvPr id="3" name="文本1"/>
          <p:cNvSpPr txBox="1"/>
          <p:nvPr/>
        </p:nvSpPr>
        <p:spPr>
          <a:xfrm>
            <a:off x="737187" y="1270102"/>
            <a:ext cx="10934700" cy="444947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4.在教科书中利用Python探究电流和电压、电阻的关系实验里，除了可以通过书中的Jupyter Notebook外，处理数据还可以通过下列（  ）工具实现。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A：网络画板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B：Xmind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C：Python IDLE</a:t>
            </a:r>
          </a:p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    D：几何画板 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2783053" y="2096976"/>
            <a:ext cx="3810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仿宋"/>
                <a:ea typeface="仿宋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852754" y="1102675"/>
            <a:ext cx="10875241" cy="14288"/>
          </a:xfrm>
          <a:prstGeom prst="line"/>
          <a:solidFill>
            <a:srgbClr val="FFFFFF">
              <a:alpha val="0"/>
            </a:srgbClr>
          </a:solidFill>
          <a:ln w="14288">
            <a:solidFill>
              <a:srgbClr val="8064A2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848944" y="2414588"/>
            <a:ext cx="5907250" cy="2186036"/>
          </a:xfrm>
          <a:prstGeom prst="rect">
            <a:avLst/>
          </a:prstGeom>
          <a:noFill/>
        </p:spPr>
        <p:txBody>
          <a:bodyPr anchor="t"/>
          <a:lstStyle/>
          <a:p>
            <a:pPr marL="-457200" algn="l">
              <a:lnSpc>
                <a:spcPts val="5200"/>
              </a:lnSpc>
              <a:buFont typeface="Arial"/>
              <a:buChar char=" "/>
            </a:pPr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思考：同样的音视频数据，为什么不同的人获取得到的信息不一样？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805782" y="425385"/>
            <a:ext cx="4082912" cy="114460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激趣导入：观看视频</a:t>
            </a:r>
          </a:p>
          <a:p>
            <a:pPr marL="0" algn="l"/>
          </a:p>
        </p:txBody>
      </p:sp>
      <p:pic>
        <p:nvPicPr>
          <p:cNvPr id="5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8858" y="163"/>
            <a:ext cx="3826935" cy="67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36603" y="104680"/>
            <a:ext cx="1654902" cy="551707"/>
          </a:xfrm>
          <a:custGeom>
            <a:avLst/>
            <a:gdLst>
              <a:gd name="connsiteX0" fmla="*/ 91951 w 1654902"/>
              <a:gd name="connsiteY0" fmla="*/ 0 h 551707"/>
              <a:gd name="connsiteX1" fmla="*/ 1562951 w 1654902"/>
              <a:gd name="connsiteY1" fmla="*/ 0 h 551707"/>
              <a:gd name="connsiteX2" fmla="*/ 1613734 w 1654902"/>
              <a:gd name="connsiteY2" fmla="*/ 0 h 551707"/>
              <a:gd name="connsiteX3" fmla="*/ 1654902 w 1654902"/>
              <a:gd name="connsiteY3" fmla="*/ 459756 h 551707"/>
              <a:gd name="connsiteX4" fmla="*/ 1654902 w 1654902"/>
              <a:gd name="connsiteY4" fmla="*/ 510539 h 551707"/>
              <a:gd name="connsiteX5" fmla="*/ 91951 w 1654902"/>
              <a:gd name="connsiteY5" fmla="*/ 551707 h 551707"/>
              <a:gd name="connsiteX6" fmla="*/ 67564 w 1654902"/>
              <a:gd name="connsiteY6" fmla="*/ 551707 h 551707"/>
              <a:gd name="connsiteX7" fmla="*/ 9688 w 1654902"/>
              <a:gd name="connsiteY7" fmla="*/ 507531 h 551707"/>
              <a:gd name="connsiteX8" fmla="*/ 0 w 1654902"/>
              <a:gd name="connsiteY8" fmla="*/ 91951 h 551707"/>
              <a:gd name="connsiteX9" fmla="*/ 0 w 1654902"/>
              <a:gd name="connsiteY9" fmla="*/ 41168 h 55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4902" h="551707">
                <a:moveTo>
                  <a:pt x="91951" y="0"/>
                </a:moveTo>
                <a:lnTo>
                  <a:pt x="1562951" y="0"/>
                </a:lnTo>
                <a:cubicBezTo>
                  <a:pt x="1613734" y="0"/>
                  <a:pt x="1654902" y="41168"/>
                  <a:pt x="1654902" y="91951"/>
                </a:cubicBezTo>
                <a:lnTo>
                  <a:pt x="1654902" y="459756"/>
                </a:lnTo>
                <a:cubicBezTo>
                  <a:pt x="1654902" y="510539"/>
                  <a:pt x="1613734" y="551707"/>
                  <a:pt x="1562951" y="551707"/>
                </a:cubicBezTo>
                <a:lnTo>
                  <a:pt x="91951" y="551707"/>
                </a:lnTo>
                <a:cubicBezTo>
                  <a:pt x="67564" y="551707"/>
                  <a:pt x="44176" y="542019"/>
                  <a:pt x="26932" y="524775"/>
                </a:cubicBezTo>
                <a:cubicBezTo>
                  <a:pt x="9688" y="507531"/>
                  <a:pt x="0" y="484143"/>
                  <a:pt x="0" y="459756"/>
                </a:cubicBezTo>
                <a:lnTo>
                  <a:pt x="0" y="91951"/>
                </a:lnTo>
                <a:cubicBezTo>
                  <a:pt x="0" y="41168"/>
                  <a:pt x="41168" y="0"/>
                  <a:pt x="91951" y="0"/>
                </a:cubicBezTo>
                <a:close/>
              </a:path>
            </a:pathLst>
          </a:custGeom>
          <a:solidFill>
            <a:srgbClr val="5C9BD5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  <a:r>
              <a:rPr lang="zh-CN" altLang="en-US" sz="21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新知学习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97" y="1430188"/>
            <a:ext cx="5942012" cy="4685354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544840" y="1904276"/>
            <a:ext cx="5422220" cy="3566281"/>
            <a:chOff x="0" y="0"/>
            <a:chExt cx="5422220" cy="3566281"/>
          </a:xfrm>
        </p:grpSpPr>
        <p:sp>
          <p:nvSpPr>
            <p:cNvPr id="5" name="形状3"/>
            <p:cNvSpPr txBox="1"/>
            <p:nvPr/>
          </p:nvSpPr>
          <p:spPr>
            <a:xfrm>
              <a:off x="0" y="0"/>
              <a:ext cx="5391150" cy="3505200"/>
            </a:xfrm>
            <a:prstGeom prst="rect"/>
            <a:solidFill>
              <a:srgbClr val="5C9BD5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31070" y="35100"/>
              <a:ext cx="5391150" cy="3531181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24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      </a:t>
              </a:r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知识是人们运用大脑对获取或积累的信息进行系统化地</a:t>
              </a:r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提炼、研究和分析</a:t>
              </a:r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的结果，能够精确地反映事物的本质。他</a:t>
              </a:r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来源于实践</a:t>
              </a:r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，经过加工提炼，又</a:t>
              </a:r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高于实践</a:t>
              </a:r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grpSp>
        <p:nvGrpSpPr>
          <p:cNvPr id="7" name="组合2"/>
          <p:cNvGrpSpPr/>
          <p:nvPr/>
        </p:nvGrpSpPr>
        <p:grpSpPr>
          <a:xfrm>
            <a:off x="2575084" y="495350"/>
            <a:ext cx="6459537" cy="1020439"/>
            <a:chOff x="0" y="0"/>
            <a:chExt cx="6459537" cy="1020439"/>
          </a:xfrm>
        </p:grpSpPr>
        <p:sp>
          <p:nvSpPr>
            <p:cNvPr id="8" name="形状4"/>
            <p:cNvSpPr txBox="1"/>
            <p:nvPr/>
          </p:nvSpPr>
          <p:spPr>
            <a:xfrm>
              <a:off x="95250" y="144139"/>
              <a:ext cx="6364287" cy="8763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0" y="0"/>
              <a:ext cx="6364287" cy="925190"/>
            </a:xfrm>
            <a:prstGeom prst="rect">
              <a:avLst/>
            </a:prstGeom>
            <a:noFill/>
          </p:spPr>
          <p:txBody>
            <a:bodyPr anchor="b"/>
            <a:lstStyle/>
            <a:p>
              <a:pPr marL="0" algn="ctr">
                <a:lnSpc>
                  <a:spcPts val="5700"/>
                </a:lnSpc>
              </a:pPr>
              <a:r>
                <a:rPr lang="zh-CN" altLang="en-US" sz="4800" b="1" i="0" dirty="0">
                  <a:solidFill>
                    <a:srgbClr val="2E75B5">
                      <a:alpha val="100000"/>
                    </a:srgbClr>
                  </a:solidFill>
                  <a:latin typeface="宋体"/>
                  <a:ea typeface="宋体"/>
                </a:rPr>
                <a:t>什么是知识？</a:t>
              </a:r>
            </a:p>
          </p:txBody>
        </p:sp>
      </p:grpSp>
      <p:sp>
        <p:nvSpPr>
          <p:cNvPr id="10" name="形状2"/>
          <p:cNvSpPr txBox="1"/>
          <p:nvPr/>
        </p:nvSpPr>
        <p:spPr>
          <a:xfrm>
            <a:off x="7035051" y="1908696"/>
            <a:ext cx="4862598" cy="3358048"/>
          </a:xfrm>
          <a:prstGeom prst="rect"/>
          <a:solidFill>
            <a:srgbClr val="5C9BD5">
              <a:alpha val="100000"/>
            </a:srgbClr>
          </a:solidFill>
          <a:ln w="9525">
            <a:solidFill>
              <a:srgbClr val="00706B">
                <a:alpha val="10000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99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1.如公式定理，勾股定理，三角函数</a:t>
            </a:r>
          </a:p>
          <a:p>
            <a:pPr marL="0" algn="l">
              <a:lnSpc>
                <a:spcPts val="4000"/>
              </a:lnSpc>
            </a:pPr>
            <a:r>
              <a:rPr lang="zh-CN" altLang="en-US" sz="2699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2.一些生活现象，如蝴蝶效应，刻板印象。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10" grpId="0" animBg="1"/>
    </p:bldLst>
  </p:timing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94633" y="1404699"/>
            <a:ext cx="2498714" cy="2274691"/>
          </a:xfrm>
          <a:custGeom>
            <a:avLst/>
            <a:gdLst>
              <a:gd name="connsiteX0" fmla="*/ 1249357 w 2498714"/>
              <a:gd name="connsiteY0" fmla="*/ 0 h 2274691"/>
              <a:gd name="connsiteX1" fmla="*/ 1939358 w 2498714"/>
              <a:gd name="connsiteY1" fmla="*/ 0 h 2274691"/>
              <a:gd name="connsiteX2" fmla="*/ 2498714 w 2498714"/>
              <a:gd name="connsiteY2" fmla="*/ 1765484 h 2274691"/>
              <a:gd name="connsiteX3" fmla="*/ 559356 w 2498714"/>
              <a:gd name="connsiteY3" fmla="*/ 2274691 h 2274691"/>
              <a:gd name="connsiteX4" fmla="*/ 0 w 2498714"/>
              <a:gd name="connsiteY4" fmla="*/ 509207 h 227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714" h="2274691">
                <a:moveTo>
                  <a:pt x="1249357" y="0"/>
                </a:moveTo>
                <a:cubicBezTo>
                  <a:pt x="1939358" y="0"/>
                  <a:pt x="2498714" y="509207"/>
                  <a:pt x="2498714" y="1137346"/>
                </a:cubicBezTo>
                <a:cubicBezTo>
                  <a:pt x="2498714" y="1765484"/>
                  <a:pt x="1939358" y="2274691"/>
                  <a:pt x="1249357" y="2274691"/>
                </a:cubicBezTo>
                <a:cubicBezTo>
                  <a:pt x="559356" y="2274691"/>
                  <a:pt x="0" y="1765484"/>
                  <a:pt x="0" y="1137346"/>
                </a:cubicBezTo>
                <a:cubicBezTo>
                  <a:pt x="0" y="509207"/>
                  <a:pt x="559356" y="0"/>
                  <a:pt x="1249357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2618165" y="245478"/>
            <a:ext cx="6502619" cy="1037671"/>
            <a:chOff x="0" y="0"/>
            <a:chExt cx="6502619" cy="1037671"/>
          </a:xfrm>
        </p:grpSpPr>
        <p:sp>
          <p:nvSpPr>
            <p:cNvPr id="4" name="形状2"/>
            <p:cNvSpPr txBox="1"/>
            <p:nvPr/>
          </p:nvSpPr>
          <p:spPr>
            <a:xfrm>
              <a:off x="138332" y="161371"/>
              <a:ext cx="6364287" cy="8763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9"/>
            <p:cNvSpPr txBox="1"/>
            <p:nvPr/>
          </p:nvSpPr>
          <p:spPr>
            <a:xfrm>
              <a:off x="0" y="0"/>
              <a:ext cx="6364287" cy="925190"/>
            </a:xfrm>
            <a:prstGeom prst="rect">
              <a:avLst/>
            </a:prstGeom>
            <a:noFill/>
          </p:spPr>
          <p:txBody>
            <a:bodyPr anchor="b"/>
            <a:lstStyle/>
            <a:p>
              <a:pPr marL="0" algn="ctr">
                <a:lnSpc>
                  <a:spcPts val="5700"/>
                </a:lnSpc>
              </a:pPr>
              <a:r>
                <a:rPr lang="zh-CN" altLang="en-US" sz="4800" b="1" i="0" dirty="0">
                  <a:solidFill>
                    <a:srgbClr val="2E75B5">
                      <a:alpha val="100000"/>
                    </a:srgbClr>
                  </a:solidFill>
                  <a:latin typeface="宋体"/>
                  <a:ea typeface="宋体"/>
                </a:rPr>
                <a:t>下列哪些是知识？</a:t>
              </a:r>
            </a:p>
          </p:txBody>
        </p:sp>
      </p:grp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58" y="1728245"/>
            <a:ext cx="1217733" cy="1171775"/>
          </a:xfrm>
          <a:prstGeom prst="rect">
            <a:avLst/>
          </a:prstGeom>
        </p:spPr>
      </p:pic>
      <p:sp>
        <p:nvSpPr>
          <p:cNvPr id="7" name="文本1"/>
          <p:cNvSpPr txBox="1"/>
          <p:nvPr/>
        </p:nvSpPr>
        <p:spPr>
          <a:xfrm>
            <a:off x="828694" y="2991126"/>
            <a:ext cx="1714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牛奶是白色的</a:t>
            </a:r>
          </a:p>
        </p:txBody>
      </p:sp>
      <p:pic>
        <p:nvPicPr>
          <p:cNvPr id="8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377" y="1728340"/>
            <a:ext cx="1417777" cy="1171575"/>
          </a:xfrm>
          <a:prstGeom prst="rect">
            <a:avLst/>
          </a:prstGeom>
        </p:spPr>
      </p:pic>
      <p:sp>
        <p:nvSpPr>
          <p:cNvPr id="9" name="文本2"/>
          <p:cNvSpPr txBox="1"/>
          <p:nvPr/>
        </p:nvSpPr>
        <p:spPr>
          <a:xfrm>
            <a:off x="3702463" y="2990945"/>
            <a:ext cx="1206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英语语法</a:t>
            </a:r>
          </a:p>
        </p:txBody>
      </p:sp>
      <p:pic>
        <p:nvPicPr>
          <p:cNvPr id="10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889" y="1804730"/>
            <a:ext cx="1638300" cy="1019175"/>
          </a:xfrm>
          <a:prstGeom prst="rect">
            <a:avLst/>
          </a:prstGeom>
        </p:spPr>
      </p:pic>
      <p:sp>
        <p:nvSpPr>
          <p:cNvPr id="11" name="文本3"/>
          <p:cNvSpPr txBox="1"/>
          <p:nvPr/>
        </p:nvSpPr>
        <p:spPr>
          <a:xfrm>
            <a:off x="6632772" y="2948130"/>
            <a:ext cx="1206503" cy="56594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1+1=2</a:t>
            </a:r>
          </a:p>
        </p:txBody>
      </p:sp>
      <p:pic>
        <p:nvPicPr>
          <p:cNvPr id="12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202" y="1671380"/>
            <a:ext cx="1371600" cy="1285875"/>
          </a:xfrm>
          <a:prstGeom prst="rect">
            <a:avLst/>
          </a:prstGeom>
        </p:spPr>
      </p:pic>
      <p:sp>
        <p:nvSpPr>
          <p:cNvPr id="13" name="文本4"/>
          <p:cNvSpPr txBox="1"/>
          <p:nvPr/>
        </p:nvSpPr>
        <p:spPr>
          <a:xfrm>
            <a:off x="9621831" y="2948264"/>
            <a:ext cx="1206503" cy="56594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天气预报</a:t>
            </a:r>
          </a:p>
        </p:txBody>
      </p:sp>
      <p:sp>
        <p:nvSpPr>
          <p:cNvPr id="14" name="文本5"/>
          <p:cNvSpPr txBox="1"/>
          <p:nvPr/>
        </p:nvSpPr>
        <p:spPr>
          <a:xfrm>
            <a:off x="1140885" y="5393665"/>
            <a:ext cx="1206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蝴蝶效应</a:t>
            </a:r>
          </a:p>
        </p:txBody>
      </p:sp>
      <p:pic>
        <p:nvPicPr>
          <p:cNvPr id="15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00" y="4061622"/>
            <a:ext cx="1576635" cy="1280522"/>
          </a:xfrm>
          <a:prstGeom prst="rect">
            <a:avLst/>
          </a:prstGeom>
        </p:spPr>
      </p:pic>
      <p:sp>
        <p:nvSpPr>
          <p:cNvPr id="16" name="文本6"/>
          <p:cNvSpPr txBox="1"/>
          <p:nvPr/>
        </p:nvSpPr>
        <p:spPr>
          <a:xfrm>
            <a:off x="3702720" y="5393827"/>
            <a:ext cx="1206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勾股定理</a:t>
            </a:r>
          </a:p>
        </p:txBody>
      </p:sp>
      <p:pic>
        <p:nvPicPr>
          <p:cNvPr id="17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802" y="3896897"/>
            <a:ext cx="1514475" cy="1323975"/>
          </a:xfrm>
          <a:prstGeom prst="rect">
            <a:avLst/>
          </a:prstGeom>
        </p:spPr>
      </p:pic>
      <p:sp>
        <p:nvSpPr>
          <p:cNvPr id="18" name="文本7"/>
          <p:cNvSpPr txBox="1"/>
          <p:nvPr/>
        </p:nvSpPr>
        <p:spPr>
          <a:xfrm>
            <a:off x="6632791" y="5342068"/>
            <a:ext cx="952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健康码</a:t>
            </a:r>
          </a:p>
        </p:txBody>
      </p:sp>
      <p:pic>
        <p:nvPicPr>
          <p:cNvPr id="19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1132" y="3896639"/>
            <a:ext cx="1709614" cy="1232897"/>
          </a:xfrm>
          <a:prstGeom prst="rect">
            <a:avLst/>
          </a:prstGeom>
        </p:spPr>
      </p:pic>
      <p:sp>
        <p:nvSpPr>
          <p:cNvPr id="20" name="文本8"/>
          <p:cNvSpPr txBox="1"/>
          <p:nvPr/>
        </p:nvSpPr>
        <p:spPr>
          <a:xfrm>
            <a:off x="9438151" y="5342325"/>
            <a:ext cx="1714500" cy="4802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 dirty="0">
                <a:solidFill>
                  <a:srgbClr val="166EE1">
                    <a:alpha val="100000"/>
                  </a:srgbClr>
                </a:solidFill>
                <a:latin typeface="仿宋"/>
                <a:ea typeface="仿宋"/>
              </a:rPr>
              <a:t>人工智能运用</a:t>
            </a:r>
          </a:p>
        </p:txBody>
      </p:sp>
      <p:pic>
        <p:nvPicPr>
          <p:cNvPr id="21" name="图片8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626" y="4049058"/>
            <a:ext cx="1237583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419100" y="599203"/>
            <a:ext cx="2362200" cy="864933"/>
            <a:chOff x="0" y="0"/>
            <a:chExt cx="2362200" cy="864933"/>
          </a:xfrm>
        </p:grpSpPr>
        <p:sp>
          <p:nvSpPr>
            <p:cNvPr id="3" name="形状1"/>
            <p:cNvSpPr txBox="1"/>
            <p:nvPr/>
          </p:nvSpPr>
          <p:spPr>
            <a:xfrm>
              <a:off x="0" y="7683"/>
              <a:ext cx="2362200" cy="857250"/>
            </a:xfrm>
            <a:prstGeom prst="flowChartAlternateProcess"/>
            <a:solidFill>
              <a:srgbClr val="5B9BD5">
                <a:alpha val="100000"/>
              </a:srgbClr>
            </a:solidFill>
            <a:ln w="12700">
              <a:solidFill>
                <a:srgbClr val="41719C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38037" y="0"/>
              <a:ext cx="2278507" cy="77355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</a:rPr>
                <a:t>探究活动</a:t>
              </a:r>
            </a:p>
          </p:txBody>
        </p:sp>
      </p:grpSp>
      <p:grpSp>
        <p:nvGrpSpPr>
          <p:cNvPr id="5" name="组合2"/>
          <p:cNvGrpSpPr/>
          <p:nvPr/>
        </p:nvGrpSpPr>
        <p:grpSpPr>
          <a:xfrm>
            <a:off x="3120390" y="718245"/>
            <a:ext cx="8328660" cy="680301"/>
            <a:chOff x="0" y="0"/>
            <a:chExt cx="8328660" cy="680301"/>
          </a:xfrm>
        </p:grpSpPr>
        <p:sp>
          <p:nvSpPr>
            <p:cNvPr id="6" name="形状2"/>
            <p:cNvSpPr txBox="1"/>
            <p:nvPr/>
          </p:nvSpPr>
          <p:spPr>
            <a:xfrm>
              <a:off x="3810" y="49530"/>
              <a:ext cx="8324850" cy="584775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2"/>
            <p:cNvSpPr txBox="1"/>
            <p:nvPr/>
          </p:nvSpPr>
          <p:spPr>
            <a:xfrm>
              <a:off x="0" y="0"/>
              <a:ext cx="8324850" cy="6803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利用了控制变量法探究电流与电压、电阻关系</a:t>
              </a:r>
            </a:p>
          </p:txBody>
        </p:sp>
      </p:grpSp>
      <p:grpSp>
        <p:nvGrpSpPr>
          <p:cNvPr id="8" name="组合3"/>
          <p:cNvGrpSpPr/>
          <p:nvPr/>
        </p:nvGrpSpPr>
        <p:grpSpPr>
          <a:xfrm>
            <a:off x="644909" y="2202856"/>
            <a:ext cx="6383188" cy="3466847"/>
            <a:chOff x="0" y="0"/>
            <a:chExt cx="6383188" cy="3466847"/>
          </a:xfrm>
        </p:grpSpPr>
        <p:sp>
          <p:nvSpPr>
            <p:cNvPr id="9" name="形状3"/>
            <p:cNvSpPr txBox="1"/>
            <p:nvPr/>
          </p:nvSpPr>
          <p:spPr>
            <a:xfrm>
              <a:off x="3574" y="45045"/>
              <a:ext cx="6379614" cy="310691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0" y="0"/>
              <a:ext cx="6379614" cy="346684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4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华文中宋"/>
                  <a:ea typeface="华文中宋"/>
                </a:rPr>
                <a:t>1. 实验仪器</a:t>
              </a:r>
            </a:p>
            <a:p>
              <a:pPr marL="0" algn="l">
                <a:lnSpc>
                  <a:spcPts val="64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华文中宋"/>
                  <a:ea typeface="华文中宋"/>
                </a:rPr>
                <a:t>   电压表、电流表、电池、开关、导线、滑动变阻器和10个不同阻值的电阻。</a:t>
              </a:r>
            </a:p>
          </p:txBody>
        </p:sp>
      </p:grpSp>
      <p:pic>
        <p:nvPicPr>
          <p:cNvPr id="11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972" y="2431504"/>
            <a:ext cx="4632141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39" y="67913"/>
            <a:ext cx="12071680" cy="67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09550" y="933450"/>
            <a:ext cx="11753850" cy="3771900"/>
          </a:xfrm>
          <a:prstGeom prst="rect"/>
          <a:solidFill>
            <a:srgbClr val="5B9BD5">
              <a:alpha val="100000"/>
            </a:srgbClr>
          </a:solidFill>
          <a:ln w="12700">
            <a:solidFill>
              <a:srgbClr val="41719C">
                <a:alpha val="100000"/>
              </a:srgbClr>
            </a:solidFill>
            <a:prstDash val="solid"/>
          </a:ln>
          <a:effectLst>
            <a:outerShdw blurRad="64770" dist="0" dir="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434340" y="-49530"/>
            <a:ext cx="11529060" cy="4869744"/>
            <a:chOff x="0" y="0"/>
            <a:chExt cx="11529060" cy="4869744"/>
          </a:xfrm>
        </p:grpSpPr>
        <p:sp>
          <p:nvSpPr>
            <p:cNvPr id="4" name="形状2"/>
            <p:cNvSpPr txBox="1"/>
            <p:nvPr/>
          </p:nvSpPr>
          <p:spPr>
            <a:xfrm>
              <a:off x="3810" y="49530"/>
              <a:ext cx="11525250" cy="4801314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1525250" cy="48697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5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2．实验步骤</a:t>
              </a:r>
            </a:p>
            <a:p>
              <a:pPr marL="0" algn="l">
                <a:lnSpc>
                  <a:spcPts val="4300"/>
                </a:lnSpc>
              </a:pPr>
              <a:r>
                <a:rPr lang="zh-CN" altLang="en-US" sz="24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（1）收集实验数据。</a:t>
              </a:r>
            </a:p>
            <a:p>
              <a:pPr marL="0" algn="l">
                <a:lnSpc>
                  <a:spcPts val="4300"/>
                </a:lnSpc>
              </a:pPr>
              <a:r>
                <a:rPr lang="zh-CN" altLang="en-US" sz="24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    ①连接电路图如图所示。连接电路时注意：接线时开关要断开；闭合开关前，滑动变阻器的滑片要滑到最大阻值处。②把电阻 R1（记下阻值）接入电路，移动滑动变阻器的滑片，使电压表示数U=3 V，记录电流表示数 I1。③把电阻 R1 换成电阻 R2（记下阻值），再次移动滑动变阻器的滑片，使电压表示数U=3 V，记录电流表示数 I2。④如此类推，把电阻 R9 换成电阻 R10，再次移动滑片，使电压表示数U=3 V，记录电流表示数 I10。所得到实验数据如表所示</a:t>
              </a:r>
              <a:r>
                <a:rPr lang="zh-CN" altLang="en-US" sz="12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4801314"/>
            <a:ext cx="10565147" cy="17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09550" y="1670925"/>
            <a:ext cx="6334305" cy="3429000"/>
          </a:xfrm>
          <a:prstGeom prst="rect"/>
          <a:solidFill>
            <a:srgbClr val="5B9BD5">
              <a:alpha val="100000"/>
            </a:srgbClr>
          </a:solidFill>
          <a:ln w="12700">
            <a:solidFill>
              <a:srgbClr val="41719C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65681" y="791785"/>
            <a:ext cx="6221616" cy="456931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（</a:t>
            </a:r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2</a:t>
            </a:r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）运用</a:t>
            </a:r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Python</a:t>
            </a:r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工具处理数据，绘制图像。</a:t>
            </a:r>
          </a:p>
          <a:p>
            <a:pPr marL="0" algn="l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/>
            </a:r>
          </a:p>
          <a:p>
            <a:pPr marL="0" algn="l">
              <a:lnSpc>
                <a:spcPts val="3200"/>
              </a:lnSpc>
            </a:pP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/>
            </a:r>
          </a:p>
          <a:p>
            <a:pPr marL="0" algn="l">
              <a:lnSpc>
                <a:spcPts val="3200"/>
              </a:lnSpc>
            </a:pP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   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①绘制散点图。把表中的数据输入程序</a:t>
            </a:r>
          </a:p>
          <a:p>
            <a:pPr marL="0" algn="l">
              <a:lnSpc>
                <a:spcPts val="3200"/>
              </a:lnSpc>
            </a:pP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中，执行程序后得到如图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1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所示的电流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 I 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与电阻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 R 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关系数据散点图。</a:t>
            </a:r>
          </a:p>
          <a:p>
            <a:pPr marL="0" algn="l">
              <a:lnSpc>
                <a:spcPts val="3200"/>
              </a:lnSpc>
            </a:pP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   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②在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“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绘制散点图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”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程序中加上指令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“plt.plot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（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x0,y0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）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”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，执行程序后，得到如图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2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所示的电流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 I 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与电阻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</a:rPr>
              <a:t> R </a:t>
            </a:r>
            <a:r>
              <a:rPr lang="zh-CN" altLang="en-US" sz="2400" b="0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关系数据曲线图。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41" y="267887"/>
            <a:ext cx="4245814" cy="3034284"/>
          </a:xfrm>
          <a:prstGeom prst="rect">
            <a:avLst/>
          </a:prstGeom>
          <a:ln w="60325">
            <a:solidFill>
              <a:srgbClr val="ED7D31">
                <a:alpha val="100000"/>
              </a:srgbClr>
            </a:solidFill>
            <a:prstDash val="solid"/>
          </a:ln>
        </p:spPr>
      </p:pic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156" y="3562028"/>
            <a:ext cx="4303899" cy="3075794"/>
          </a:xfrm>
          <a:prstGeom prst="rect">
            <a:avLst/>
          </a:prstGeom>
          <a:ln w="69850">
            <a:solidFill>
              <a:srgbClr val="ED7D31">
                <a:alpha val="100000"/>
              </a:srgbClr>
            </a:solidFill>
            <a:prstDash val="solid"/>
          </a:ln>
        </p:spPr>
      </p:pic>
      <p:grpSp>
        <p:nvGrpSpPr>
          <p:cNvPr id="6" name="组合1"/>
          <p:cNvGrpSpPr/>
          <p:nvPr/>
        </p:nvGrpSpPr>
        <p:grpSpPr>
          <a:xfrm>
            <a:off x="11540490" y="1379220"/>
            <a:ext cx="651510" cy="619073"/>
            <a:chOff x="0" y="0"/>
            <a:chExt cx="651510" cy="619073"/>
          </a:xfrm>
        </p:grpSpPr>
        <p:sp>
          <p:nvSpPr>
            <p:cNvPr id="7" name="形状2"/>
            <p:cNvSpPr txBox="1"/>
            <p:nvPr/>
          </p:nvSpPr>
          <p:spPr>
            <a:xfrm>
              <a:off x="3810" y="49530"/>
              <a:ext cx="647700" cy="52322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0" y="0"/>
              <a:ext cx="647700" cy="61907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Calibri"/>
                  <a:ea typeface="Calibri"/>
                </a:rPr>
                <a:t>1</a:t>
              </a:r>
            </a:p>
          </p:txBody>
        </p:sp>
      </p:grpSp>
      <p:grpSp>
        <p:nvGrpSpPr>
          <p:cNvPr id="9" name="组合2"/>
          <p:cNvGrpSpPr/>
          <p:nvPr/>
        </p:nvGrpSpPr>
        <p:grpSpPr>
          <a:xfrm>
            <a:off x="11540490" y="4788785"/>
            <a:ext cx="413101" cy="619073"/>
            <a:chOff x="0" y="0"/>
            <a:chExt cx="413101" cy="619073"/>
          </a:xfrm>
        </p:grpSpPr>
        <p:sp>
          <p:nvSpPr>
            <p:cNvPr id="10" name="形状3"/>
            <p:cNvSpPr txBox="1"/>
            <p:nvPr/>
          </p:nvSpPr>
          <p:spPr>
            <a:xfrm>
              <a:off x="3810" y="49530"/>
              <a:ext cx="409291" cy="52322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3"/>
            <p:cNvSpPr txBox="1"/>
            <p:nvPr/>
          </p:nvSpPr>
          <p:spPr>
            <a:xfrm>
              <a:off x="0" y="0"/>
              <a:ext cx="409291" cy="61907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Calibri"/>
                  <a:ea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0" y="1423189"/>
            <a:ext cx="5186511" cy="3999994"/>
          </a:xfrm>
          <a:prstGeom prst="rect">
            <a:avLst/>
          </a:prstGeom>
          <a:ln w="69850">
            <a:solidFill>
              <a:srgbClr val="ED7D31">
                <a:alpha val="10000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5751283" y="362491"/>
            <a:ext cx="6096858" cy="5886450"/>
          </a:xfrm>
          <a:prstGeom prst="rect"/>
          <a:solidFill>
            <a:srgbClr val="5B9BD5">
              <a:alpha val="100000"/>
            </a:srgbClr>
          </a:solidFill>
          <a:ln w="12700">
            <a:solidFill>
              <a:srgbClr val="41719C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42" t="0" r="0" b="0"/>
          <a:stretch>
            <a:fillRect/>
          </a:stretch>
        </p:blipFill>
        <p:spPr>
          <a:xfrm>
            <a:off x="9691392" y="4831385"/>
            <a:ext cx="718856" cy="889256"/>
          </a:xfrm>
          <a:prstGeom prst="rect">
            <a:avLst/>
          </a:prstGeom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071" y="3391315"/>
            <a:ext cx="1336605" cy="501225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5914739" y="639242"/>
            <a:ext cx="5635953" cy="40138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000"/>
              </a:lnSpc>
            </a:pPr>
            <a:r>
              <a:rPr lang="zh-CN" altLang="en-US" sz="2499" b="0" i="0" dirty="0">
                <a:solidFill>
                  <a:srgbClr val="FFFFFF">
                    <a:alpha val="100000"/>
                  </a:srgbClr>
                </a:solidFill>
                <a:latin typeface="华文中宋"/>
                <a:ea typeface="华文中宋"/>
              </a:rPr>
              <a:t>③观察电流 I 与电阻 R 关系数据曲线图后，可以猜想电流 I 与电阻 R 的关系是反比例关系，于是按 I = 的关系对数据做曲线拟合。得到如图2 - 7 所示的电流I与电阻R 关系数据曲线拟合图。其中，U=2905.67607341 mV与电压表的示数基本吻合，即 I =  </a:t>
            </a:r>
          </a:p>
          <a:p>
            <a:pPr marL="0" algn="l"/>
            <a:r>
              <a:rPr lang="zh-CN" altLang="en-US" sz="2499" b="0" i="0" dirty="0">
                <a:solidFill>
                  <a:srgbClr val="FFFFFF">
                    <a:alpha val="100000"/>
                  </a:srgbClr>
                </a:solidFill>
                <a:latin typeface="华文中宋"/>
                <a:ea typeface="华文中宋"/>
              </a:rPr>
              <a:t/>
            </a:r>
          </a:p>
          <a:p>
            <a:pPr marL="0" algn="l">
              <a:lnSpc>
                <a:spcPts val="3000"/>
              </a:lnSpc>
            </a:pPr>
            <a:r>
              <a:rPr lang="zh-CN" altLang="en-US" sz="2499" b="0" i="0" dirty="0">
                <a:solidFill>
                  <a:srgbClr val="FFFFFF">
                    <a:alpha val="100000"/>
                  </a:srgbClr>
                </a:solidFill>
                <a:latin typeface="华文中宋"/>
                <a:ea typeface="华文中宋"/>
              </a:rPr>
              <a:t>④经过推理和实验验证，电流 I 与电阻 R 反比例关系成立，即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fury</dc:creator>
  <dc:title>2.1-1知识与智慧</dc:title>
  <revision>1</revision>
  <dcterms:created xsi:type="dcterms:W3CDTF">2025-03-17T07:59:28.1912216Z</dcterms:created>
  <dcterms:modified xsi:type="dcterms:W3CDTF">2025-03-17T07:59:28.1912283Z</dcterms:modified>
  <lastModifiedBy>fury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5.2.4.8714</vt:lpwstr>
  </op:property>
  <op:property fmtid="{D5CDD505-2E9C-101B-9397-08002B2CF9AE}" pid="4" name="EasiNoteCoursewareInfo">
    <vt:lpwstr>a389edb9-82c1-45b1-885b-9d9151006610:170</vt:lpwstr>
  </op:property>
  <op:property fmtid="{D5CDD505-2E9C-101B-9397-08002B2CF9AE}" pid="5" name="EasiNoteDocumentName">
    <vt:lpwstr>2.1-1知识与智慧</vt:lpwstr>
  </op:property>
  <op:property fmtid="{D5CDD505-2E9C-101B-9397-08002B2CF9AE}" pid="6" name="EasiNoteAuthor">
    <vt:lpwstr>wjsptnqglxtjolxnljlmunh864955531</vt:lpwstr>
  </op:property>
  <op:property fmtid="{D5CDD505-2E9C-101B-9397-08002B2CF9AE}" pid="7" name="EasiNoteUpstreamCoursewareInfo_0">
    <vt:lpwstr>a389edb9-82c1-45b1-885b-9d9151006610</vt:lpwstr>
  </op:property>
</op:Properties>
</file>